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4" r:id="rId1"/>
  </p:sldMasterIdLst>
  <p:notesMasterIdLst>
    <p:notesMasterId r:id="rId60"/>
  </p:notesMasterIdLst>
  <p:handoutMasterIdLst>
    <p:handoutMasterId r:id="rId61"/>
  </p:handoutMasterIdLst>
  <p:sldIdLst>
    <p:sldId id="752" r:id="rId2"/>
    <p:sldId id="827" r:id="rId3"/>
    <p:sldId id="745" r:id="rId4"/>
    <p:sldId id="746" r:id="rId5"/>
    <p:sldId id="828" r:id="rId6"/>
    <p:sldId id="834" r:id="rId7"/>
    <p:sldId id="829" r:id="rId8"/>
    <p:sldId id="750" r:id="rId9"/>
    <p:sldId id="833" r:id="rId10"/>
    <p:sldId id="830" r:id="rId11"/>
    <p:sldId id="753" r:id="rId12"/>
    <p:sldId id="838" r:id="rId13"/>
    <p:sldId id="754" r:id="rId14"/>
    <p:sldId id="835" r:id="rId15"/>
    <p:sldId id="768" r:id="rId16"/>
    <p:sldId id="836" r:id="rId17"/>
    <p:sldId id="770" r:id="rId18"/>
    <p:sldId id="751" r:id="rId19"/>
    <p:sldId id="853" r:id="rId20"/>
    <p:sldId id="840" r:id="rId21"/>
    <p:sldId id="718" r:id="rId22"/>
    <p:sldId id="719" r:id="rId23"/>
    <p:sldId id="721" r:id="rId24"/>
    <p:sldId id="722" r:id="rId25"/>
    <p:sldId id="744" r:id="rId26"/>
    <p:sldId id="841" r:id="rId27"/>
    <p:sldId id="372" r:id="rId28"/>
    <p:sldId id="613" r:id="rId29"/>
    <p:sldId id="636" r:id="rId30"/>
    <p:sldId id="488" r:id="rId31"/>
    <p:sldId id="854" r:id="rId32"/>
    <p:sldId id="633" r:id="rId33"/>
    <p:sldId id="621" r:id="rId34"/>
    <p:sldId id="735" r:id="rId35"/>
    <p:sldId id="386" r:id="rId36"/>
    <p:sldId id="393" r:id="rId37"/>
    <p:sldId id="396" r:id="rId38"/>
    <p:sldId id="508" r:id="rId39"/>
    <p:sldId id="822" r:id="rId40"/>
    <p:sldId id="647" r:id="rId41"/>
    <p:sldId id="824" r:id="rId42"/>
    <p:sldId id="684" r:id="rId43"/>
    <p:sldId id="683" r:id="rId44"/>
    <p:sldId id="729" r:id="rId45"/>
    <p:sldId id="839" r:id="rId46"/>
    <p:sldId id="819" r:id="rId47"/>
    <p:sldId id="800" r:id="rId48"/>
    <p:sldId id="842" r:id="rId49"/>
    <p:sldId id="844" r:id="rId50"/>
    <p:sldId id="847" r:id="rId51"/>
    <p:sldId id="848" r:id="rId52"/>
    <p:sldId id="849" r:id="rId53"/>
    <p:sldId id="850" r:id="rId54"/>
    <p:sldId id="851" r:id="rId55"/>
    <p:sldId id="852" r:id="rId56"/>
    <p:sldId id="732" r:id="rId57"/>
    <p:sldId id="843" r:id="rId58"/>
    <p:sldId id="846" r:id="rId59"/>
  </p:sldIdLst>
  <p:sldSz cx="9144000" cy="6858000" type="screen4x3"/>
  <p:notesSz cx="6735763" cy="9799638"/>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68A7"/>
    <a:srgbClr val="FF9933"/>
    <a:srgbClr val="FF3300"/>
    <a:srgbClr val="FFE389"/>
    <a:srgbClr val="CC3300"/>
    <a:srgbClr val="83A0CF"/>
    <a:srgbClr val="FFA893"/>
    <a:srgbClr val="BED3FE"/>
    <a:srgbClr val="5F84C1"/>
    <a:srgbClr val="C4E5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濃色スタイル 1 - アクセント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濃色スタイル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34" autoAdjust="0"/>
    <p:restoredTop sz="97436" autoAdjust="0"/>
  </p:normalViewPr>
  <p:slideViewPr>
    <p:cSldViewPr>
      <p:cViewPr>
        <p:scale>
          <a:sx n="70" d="100"/>
          <a:sy n="70" d="100"/>
        </p:scale>
        <p:origin x="-1014" y="-41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3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列1</c:v>
                </c:pt>
              </c:strCache>
            </c:strRef>
          </c:tx>
          <c:dLbls>
            <c:dLbl>
              <c:idx val="0"/>
              <c:layout>
                <c:manualLayout>
                  <c:x val="-0.120200897491619"/>
                  <c:y val="0.191783710629921"/>
                </c:manualLayout>
              </c:layout>
              <c:tx>
                <c:rich>
                  <a:bodyPr/>
                  <a:lstStyle/>
                  <a:p>
                    <a:r>
                      <a:rPr lang="en-US" altLang="en-US" smtClean="0"/>
                      <a:t>Windows 5,880</a:t>
                    </a:r>
                    <a:endParaRPr lang="en-US" altLang="en-US"/>
                  </a:p>
                </c:rich>
              </c:tx>
              <c:showLegendKey val="0"/>
              <c:showVal val="1"/>
              <c:showCatName val="1"/>
              <c:showSerName val="0"/>
              <c:showPercent val="0"/>
              <c:showBubbleSize val="0"/>
            </c:dLbl>
            <c:dLbl>
              <c:idx val="1"/>
              <c:layout/>
              <c:tx>
                <c:rich>
                  <a:bodyPr/>
                  <a:lstStyle/>
                  <a:p>
                    <a:pPr>
                      <a:defRPr sz="2800">
                        <a:solidFill>
                          <a:schemeClr val="bg1"/>
                        </a:solidFill>
                      </a:defRPr>
                    </a:pPr>
                    <a:r>
                      <a:rPr lang="ja-JP" altLang="en-US" sz="1600">
                        <a:solidFill>
                          <a:schemeClr val="bg1"/>
                        </a:solidFill>
                      </a:rPr>
                      <a:t>サーバー＆</a:t>
                    </a:r>
                    <a:r>
                      <a:rPr lang="ja-JP" altLang="en-US" sz="1600" smtClean="0">
                        <a:solidFill>
                          <a:schemeClr val="bg1"/>
                        </a:solidFill>
                      </a:rPr>
                      <a:t>ツール</a:t>
                    </a:r>
                    <a:r>
                      <a:rPr lang="en-US" altLang="ja-JP" sz="1600" smtClean="0">
                        <a:solidFill>
                          <a:schemeClr val="bg1"/>
                        </a:solidFill>
                      </a:rPr>
                      <a:t> </a:t>
                    </a:r>
                    <a:r>
                      <a:rPr lang="en-US" altLang="ja-JP" sz="2800" smtClean="0">
                        <a:solidFill>
                          <a:schemeClr val="bg1"/>
                        </a:solidFill>
                      </a:rPr>
                      <a:t>5,190</a:t>
                    </a:r>
                    <a:endParaRPr lang="ja-JP" altLang="en-US">
                      <a:solidFill>
                        <a:schemeClr val="bg1"/>
                      </a:solidFill>
                    </a:endParaRPr>
                  </a:p>
                </c:rich>
              </c:tx>
              <c:spPr/>
              <c:showLegendKey val="0"/>
              <c:showVal val="1"/>
              <c:showCatName val="1"/>
              <c:showSerName val="0"/>
              <c:showPercent val="0"/>
              <c:showBubbleSize val="0"/>
            </c:dLbl>
            <c:dLbl>
              <c:idx val="2"/>
              <c:layout/>
              <c:tx>
                <c:rich>
                  <a:bodyPr/>
                  <a:lstStyle/>
                  <a:p>
                    <a:r>
                      <a:rPr lang="ja-JP" altLang="en-US" sz="1400"/>
                      <a:t>ビジネス </a:t>
                    </a:r>
                    <a:r>
                      <a:rPr lang="en-US" altLang="ja-JP" sz="1400"/>
                      <a:t>(Office</a:t>
                    </a:r>
                    <a:r>
                      <a:rPr lang="ja-JP" altLang="en-US" sz="1400"/>
                      <a:t>など</a:t>
                    </a:r>
                    <a:r>
                      <a:rPr lang="en-US" altLang="ja-JP" sz="1400" smtClean="0"/>
                      <a:t>)</a:t>
                    </a:r>
                    <a:r>
                      <a:rPr lang="en-US" altLang="ja-JP" sz="2800" smtClean="0"/>
                      <a:t> 5,690</a:t>
                    </a:r>
                    <a:endParaRPr lang="ja-JP" altLang="en-US"/>
                  </a:p>
                </c:rich>
              </c:tx>
              <c:showLegendKey val="0"/>
              <c:showVal val="1"/>
              <c:showCatName val="1"/>
              <c:showSerName val="0"/>
              <c:showPercent val="0"/>
              <c:showBubbleSize val="0"/>
            </c:dLbl>
            <c:dLbl>
              <c:idx val="3"/>
              <c:layout/>
              <c:tx>
                <c:rich>
                  <a:bodyPr/>
                  <a:lstStyle/>
                  <a:p>
                    <a:r>
                      <a:rPr lang="ja-JP" altLang="en-US" sz="1600" smtClean="0"/>
                      <a:t>オンラインサービス</a:t>
                    </a:r>
                    <a:r>
                      <a:rPr lang="en-US" altLang="ja-JP" sz="1600" smtClean="0"/>
                      <a:t> </a:t>
                    </a:r>
                    <a:r>
                      <a:rPr lang="en-US" altLang="ja-JP" sz="2800"/>
                      <a:t>869</a:t>
                    </a:r>
                    <a:endParaRPr lang="ja-JP" altLang="en-US"/>
                  </a:p>
                </c:rich>
              </c:tx>
              <c:showLegendKey val="0"/>
              <c:showVal val="1"/>
              <c:showCatName val="1"/>
              <c:showSerName val="0"/>
              <c:showPercent val="0"/>
              <c:showBubbleSize val="0"/>
            </c:dLbl>
            <c:dLbl>
              <c:idx val="4"/>
              <c:layout/>
              <c:tx>
                <c:rich>
                  <a:bodyPr/>
                  <a:lstStyle/>
                  <a:p>
                    <a:r>
                      <a:rPr lang="ja-JP" altLang="en-US" sz="1100"/>
                      <a:t>エンターテイメント</a:t>
                    </a:r>
                    <a:r>
                      <a:rPr lang="en-US" altLang="ja-JP" sz="1100"/>
                      <a:t>/</a:t>
                    </a:r>
                    <a:r>
                      <a:rPr lang="ja-JP" altLang="en-US" sz="1100"/>
                      <a:t>デバイス</a:t>
                    </a:r>
                    <a:r>
                      <a:rPr lang="en-US" altLang="ja-JP" sz="1100"/>
                      <a:t>, </a:t>
                    </a:r>
                    <a:r>
                      <a:rPr lang="en-US" altLang="ja-JP" sz="2800" smtClean="0"/>
                      <a:t>3,770</a:t>
                    </a:r>
                    <a:endParaRPr lang="ja-JP" altLang="en-US"/>
                  </a:p>
                </c:rich>
              </c:tx>
              <c:showLegendKey val="0"/>
              <c:showVal val="1"/>
              <c:showCatName val="1"/>
              <c:showSerName val="0"/>
              <c:showPercent val="0"/>
              <c:showBubbleSize val="0"/>
            </c:dLbl>
            <c:txPr>
              <a:bodyPr/>
              <a:lstStyle/>
              <a:p>
                <a:pPr>
                  <a:defRPr sz="2800"/>
                </a:pPr>
                <a:endParaRPr lang="ja-JP"/>
              </a:p>
            </c:txPr>
            <c:showLegendKey val="0"/>
            <c:showVal val="1"/>
            <c:showCatName val="1"/>
            <c:showSerName val="0"/>
            <c:showPercent val="0"/>
            <c:showBubbleSize val="0"/>
            <c:showLeaderLines val="1"/>
          </c:dLbls>
          <c:cat>
            <c:strRef>
              <c:f>Sheet1!$A$2:$A$6</c:f>
              <c:strCache>
                <c:ptCount val="5"/>
                <c:pt idx="0">
                  <c:v>Windows</c:v>
                </c:pt>
                <c:pt idx="1">
                  <c:v>サーバー＆ツール</c:v>
                </c:pt>
                <c:pt idx="2">
                  <c:v>ビジネス (Officeなど)</c:v>
                </c:pt>
                <c:pt idx="3">
                  <c:v>オンラインサービス</c:v>
                </c:pt>
                <c:pt idx="4">
                  <c:v>エンターテイメント/デバイス</c:v>
                </c:pt>
              </c:strCache>
            </c:strRef>
          </c:cat>
          <c:val>
            <c:numRef>
              <c:f>Sheet1!$B$2:$B$6</c:f>
              <c:numCache>
                <c:formatCode>General</c:formatCode>
                <c:ptCount val="5"/>
                <c:pt idx="0">
                  <c:v>5880</c:v>
                </c:pt>
                <c:pt idx="1">
                  <c:v>5190</c:v>
                </c:pt>
                <c:pt idx="2">
                  <c:v>5690</c:v>
                </c:pt>
                <c:pt idx="3">
                  <c:v>869</c:v>
                </c:pt>
                <c:pt idx="4">
                  <c:v>3770</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0538"/>
          </a:xfrm>
          <a:prstGeom prst="rect">
            <a:avLst/>
          </a:prstGeom>
        </p:spPr>
        <p:txBody>
          <a:bodyPr vert="horz" lIns="91440" tIns="45720" rIns="91440" bIns="45720" rtlCol="0"/>
          <a:lstStyle>
            <a:lvl1pPr algn="l">
              <a:defRPr sz="1200">
                <a:ea typeface="ＭＳ Ｐゴシック" pitchFamily="50" charset="-128"/>
              </a:defRPr>
            </a:lvl1pPr>
          </a:lstStyle>
          <a:p>
            <a:pPr>
              <a:defRPr/>
            </a:pPr>
            <a:endParaRPr lang="ja-JP" altLang="en-US"/>
          </a:p>
        </p:txBody>
      </p:sp>
      <p:sp>
        <p:nvSpPr>
          <p:cNvPr id="3" name="日付プレースホルダ 2"/>
          <p:cNvSpPr>
            <a:spLocks noGrp="1"/>
          </p:cNvSpPr>
          <p:nvPr>
            <p:ph type="dt" sz="quarter" idx="1"/>
          </p:nvPr>
        </p:nvSpPr>
        <p:spPr>
          <a:xfrm>
            <a:off x="3814763" y="0"/>
            <a:ext cx="2919412" cy="490538"/>
          </a:xfrm>
          <a:prstGeom prst="rect">
            <a:avLst/>
          </a:prstGeom>
        </p:spPr>
        <p:txBody>
          <a:bodyPr vert="horz" lIns="91440" tIns="45720" rIns="91440" bIns="45720" rtlCol="0"/>
          <a:lstStyle>
            <a:lvl1pPr algn="r">
              <a:defRPr sz="1200">
                <a:ea typeface="ＭＳ Ｐゴシック" pitchFamily="50" charset="-128"/>
              </a:defRPr>
            </a:lvl1pPr>
          </a:lstStyle>
          <a:p>
            <a:pPr>
              <a:defRPr/>
            </a:pPr>
            <a:fld id="{0AA14E4A-D519-4207-AB9F-25D9B750305D}" type="datetimeFigureOut">
              <a:rPr lang="ja-JP" altLang="en-US"/>
              <a:pPr>
                <a:defRPr/>
              </a:pPr>
              <a:t>2013/10/9</a:t>
            </a:fld>
            <a:endParaRPr lang="ja-JP" altLang="en-US"/>
          </a:p>
        </p:txBody>
      </p:sp>
      <p:sp>
        <p:nvSpPr>
          <p:cNvPr id="4" name="フッター プレースホルダ 3"/>
          <p:cNvSpPr>
            <a:spLocks noGrp="1"/>
          </p:cNvSpPr>
          <p:nvPr>
            <p:ph type="ftr" sz="quarter" idx="2"/>
          </p:nvPr>
        </p:nvSpPr>
        <p:spPr>
          <a:xfrm>
            <a:off x="0" y="9307513"/>
            <a:ext cx="2919413" cy="490537"/>
          </a:xfrm>
          <a:prstGeom prst="rect">
            <a:avLst/>
          </a:prstGeom>
        </p:spPr>
        <p:txBody>
          <a:bodyPr vert="horz" lIns="91440" tIns="45720" rIns="91440" bIns="45720" rtlCol="0" anchor="b"/>
          <a:lstStyle>
            <a:lvl1pPr algn="l">
              <a:defRPr sz="1200">
                <a:ea typeface="ＭＳ Ｐゴシック" pitchFamily="50" charset="-128"/>
              </a:defRPr>
            </a:lvl1pPr>
          </a:lstStyle>
          <a:p>
            <a:pPr>
              <a:defRPr/>
            </a:pPr>
            <a:endParaRPr lang="ja-JP" altLang="en-US"/>
          </a:p>
        </p:txBody>
      </p:sp>
      <p:sp>
        <p:nvSpPr>
          <p:cNvPr id="5" name="スライド番号プレースホルダ 4"/>
          <p:cNvSpPr>
            <a:spLocks noGrp="1"/>
          </p:cNvSpPr>
          <p:nvPr>
            <p:ph type="sldNum" sz="quarter" idx="3"/>
          </p:nvPr>
        </p:nvSpPr>
        <p:spPr>
          <a:xfrm>
            <a:off x="3814763" y="9307513"/>
            <a:ext cx="2919412" cy="490537"/>
          </a:xfrm>
          <a:prstGeom prst="rect">
            <a:avLst/>
          </a:prstGeom>
        </p:spPr>
        <p:txBody>
          <a:bodyPr vert="horz" lIns="91440" tIns="45720" rIns="91440" bIns="45720" rtlCol="0" anchor="b"/>
          <a:lstStyle>
            <a:lvl1pPr algn="r">
              <a:defRPr sz="1200">
                <a:ea typeface="ＭＳ Ｐゴシック" pitchFamily="50" charset="-128"/>
              </a:defRPr>
            </a:lvl1pPr>
          </a:lstStyle>
          <a:p>
            <a:pPr>
              <a:defRPr/>
            </a:pPr>
            <a:fld id="{9E656511-CDE8-4CA9-BEA6-D2871B19B697}" type="slidenum">
              <a:rPr lang="ja-JP" altLang="en-US"/>
              <a:pPr>
                <a:defRPr/>
              </a:pPr>
              <a:t>‹#›</a:t>
            </a:fld>
            <a:endParaRPr lang="ja-JP" altLang="en-US"/>
          </a:p>
        </p:txBody>
      </p:sp>
    </p:spTree>
    <p:extLst>
      <p:ext uri="{BB962C8B-B14F-4D97-AF65-F5344CB8AC3E}">
        <p14:creationId xmlns:p14="http://schemas.microsoft.com/office/powerpoint/2010/main" val="578478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0538"/>
          </a:xfrm>
          <a:prstGeom prst="rect">
            <a:avLst/>
          </a:prstGeom>
        </p:spPr>
        <p:txBody>
          <a:bodyPr vert="horz" lIns="91440" tIns="45720" rIns="91440" bIns="45720" rtlCol="0"/>
          <a:lstStyle>
            <a:lvl1pPr algn="l">
              <a:defRPr sz="1200">
                <a:ea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3814763" y="0"/>
            <a:ext cx="2919412" cy="490538"/>
          </a:xfrm>
          <a:prstGeom prst="rect">
            <a:avLst/>
          </a:prstGeom>
        </p:spPr>
        <p:txBody>
          <a:bodyPr vert="horz" lIns="91440" tIns="45720" rIns="91440" bIns="45720" rtlCol="0"/>
          <a:lstStyle>
            <a:lvl1pPr algn="r">
              <a:defRPr sz="1200">
                <a:ea typeface="ＭＳ Ｐゴシック" charset="-128"/>
              </a:defRPr>
            </a:lvl1pPr>
          </a:lstStyle>
          <a:p>
            <a:pPr>
              <a:defRPr/>
            </a:pPr>
            <a:fld id="{3B6DFC2A-5616-47D2-9589-8F842B3FCC91}" type="datetimeFigureOut">
              <a:rPr lang="ja-JP" altLang="en-US"/>
              <a:pPr>
                <a:defRPr/>
              </a:pPr>
              <a:t>2013/10/9</a:t>
            </a:fld>
            <a:endParaRPr lang="ja-JP" altLang="en-US"/>
          </a:p>
        </p:txBody>
      </p:sp>
      <p:sp>
        <p:nvSpPr>
          <p:cNvPr id="4" name="スライド イメージ プレースホルダ 3"/>
          <p:cNvSpPr>
            <a:spLocks noGrp="1" noRot="1" noChangeAspect="1"/>
          </p:cNvSpPr>
          <p:nvPr>
            <p:ph type="sldImg" idx="2"/>
          </p:nvPr>
        </p:nvSpPr>
        <p:spPr>
          <a:xfrm>
            <a:off x="919163" y="735013"/>
            <a:ext cx="4897437" cy="3675062"/>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 4"/>
          <p:cNvSpPr>
            <a:spLocks noGrp="1"/>
          </p:cNvSpPr>
          <p:nvPr>
            <p:ph type="body" sz="quarter" idx="3"/>
          </p:nvPr>
        </p:nvSpPr>
        <p:spPr>
          <a:xfrm>
            <a:off x="673100" y="4654550"/>
            <a:ext cx="5389563" cy="4410075"/>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9307513"/>
            <a:ext cx="2919413" cy="490537"/>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14763" y="9307513"/>
            <a:ext cx="2919412" cy="490537"/>
          </a:xfrm>
          <a:prstGeom prst="rect">
            <a:avLst/>
          </a:prstGeom>
        </p:spPr>
        <p:txBody>
          <a:bodyPr vert="horz" lIns="91440" tIns="45720" rIns="91440" bIns="45720" rtlCol="0" anchor="b"/>
          <a:lstStyle>
            <a:lvl1pPr algn="r">
              <a:defRPr sz="1200">
                <a:ea typeface="ＭＳ Ｐゴシック" charset="-128"/>
              </a:defRPr>
            </a:lvl1pPr>
          </a:lstStyle>
          <a:p>
            <a:pPr>
              <a:defRPr/>
            </a:pPr>
            <a:fld id="{176AC7E5-8118-4582-812F-16B79581149B}" type="slidenum">
              <a:rPr lang="ja-JP" altLang="en-US"/>
              <a:pPr>
                <a:defRPr/>
              </a:pPr>
              <a:t>‹#›</a:t>
            </a:fld>
            <a:endParaRPr lang="ja-JP" altLang="en-US"/>
          </a:p>
        </p:txBody>
      </p:sp>
    </p:spTree>
    <p:extLst>
      <p:ext uri="{BB962C8B-B14F-4D97-AF65-F5344CB8AC3E}">
        <p14:creationId xmlns:p14="http://schemas.microsoft.com/office/powerpoint/2010/main" val="725371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604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0B18D3F-269F-4971-BC47-6C75E5AA44F3}" type="slidenum">
              <a:rPr lang="ja-JP" altLang="en-US" smtClean="0"/>
              <a:pPr eaLnBrk="1" hangingPunct="1"/>
              <a:t>1</a:t>
            </a:fld>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1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D0FED746-22BD-4912-8DFC-28228D77E278}" type="slidenum">
              <a:rPr lang="ja-JP" altLang="en-US" smtClean="0"/>
              <a:pPr eaLnBrk="1" hangingPunct="1"/>
              <a:t>23</a:t>
            </a:fld>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27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ADC9AFFD-E4D5-4137-9012-FEC50CB25E28}" type="slidenum">
              <a:rPr lang="ja-JP" altLang="en-US" smtClean="0"/>
              <a:pPr eaLnBrk="1" hangingPunct="1"/>
              <a:t>24</a:t>
            </a:fld>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66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kumimoji="1">
                <a:solidFill>
                  <a:schemeClr val="tx1"/>
                </a:solidFill>
                <a:latin typeface="Arial" charset="0"/>
                <a:ea typeface="ＭＳ Ｐゴシック" pitchFamily="50" charset="-128"/>
              </a:defRPr>
            </a:lvl1pPr>
            <a:lvl2pPr marL="742950" indent="-285750" defTabSz="912813" eaLnBrk="0" hangingPunct="0">
              <a:defRPr kumimoji="1">
                <a:solidFill>
                  <a:schemeClr val="tx1"/>
                </a:solidFill>
                <a:latin typeface="Arial" charset="0"/>
                <a:ea typeface="ＭＳ Ｐゴシック" pitchFamily="50" charset="-128"/>
              </a:defRPr>
            </a:lvl2pPr>
            <a:lvl3pPr marL="1143000" indent="-228600" defTabSz="912813" eaLnBrk="0" hangingPunct="0">
              <a:defRPr kumimoji="1">
                <a:solidFill>
                  <a:schemeClr val="tx1"/>
                </a:solidFill>
                <a:latin typeface="Arial" charset="0"/>
                <a:ea typeface="ＭＳ Ｐゴシック" pitchFamily="50" charset="-128"/>
              </a:defRPr>
            </a:lvl3pPr>
            <a:lvl4pPr marL="1600200" indent="-228600" defTabSz="912813" eaLnBrk="0" hangingPunct="0">
              <a:defRPr kumimoji="1">
                <a:solidFill>
                  <a:schemeClr val="tx1"/>
                </a:solidFill>
                <a:latin typeface="Arial" charset="0"/>
                <a:ea typeface="ＭＳ Ｐゴシック" pitchFamily="50" charset="-128"/>
              </a:defRPr>
            </a:lvl4pPr>
            <a:lvl5pPr marL="2057400" indent="-228600" defTabSz="912813" eaLnBrk="0" hangingPunct="0">
              <a:defRPr kumimoji="1">
                <a:solidFill>
                  <a:schemeClr val="tx1"/>
                </a:solidFill>
                <a:latin typeface="Arial" charset="0"/>
                <a:ea typeface="ＭＳ Ｐゴシック" pitchFamily="50"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CD4EB4C-C273-42A5-BCCD-F9E22A70A663}" type="slidenum">
              <a:rPr lang="ja-JP" altLang="en-US" smtClean="0"/>
              <a:pPr eaLnBrk="1" hangingPunct="1"/>
              <a:t>25</a:t>
            </a:fld>
            <a:endParaRPr lang="en-US"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814191" y="9305930"/>
            <a:ext cx="2920020" cy="492156"/>
          </a:xfrm>
          <a:prstGeom prst="rect">
            <a:avLst/>
          </a:prstGeom>
          <a:noFill/>
          <a:ln w="9525">
            <a:noFill/>
            <a:miter lim="800000"/>
            <a:headEnd/>
            <a:tailEnd/>
          </a:ln>
        </p:spPr>
        <p:txBody>
          <a:bodyPr lIns="94454" tIns="47227" rIns="94454" bIns="47227" anchor="b"/>
          <a:lstStyle/>
          <a:p>
            <a:pPr algn="r" defTabSz="909716"/>
            <a:fld id="{834C2FAE-C42C-49E5-9AD6-74412C77A832}" type="slidenum">
              <a:rPr lang="ja-JP" altLang="en-US">
                <a:solidFill>
                  <a:schemeClr val="tx1"/>
                </a:solidFill>
                <a:latin typeface="Times New Roman" pitchFamily="18" charset="0"/>
                <a:ea typeface="ＭＳ Ｐゴシック" charset="-128"/>
              </a:rPr>
              <a:pPr algn="r" defTabSz="909716"/>
              <a:t>26</a:t>
            </a:fld>
            <a:endParaRPr lang="en-US" altLang="ja-JP">
              <a:solidFill>
                <a:schemeClr val="tx1"/>
              </a:solidFill>
              <a:latin typeface="Times New Roman" pitchFamily="18" charset="0"/>
              <a:ea typeface="ＭＳ Ｐゴシック" charset="-128"/>
            </a:endParaRPr>
          </a:p>
        </p:txBody>
      </p:sp>
      <p:sp>
        <p:nvSpPr>
          <p:cNvPr id="72706" name="スライド イメージ プレースホルダ 1"/>
          <p:cNvSpPr>
            <a:spLocks noGrp="1" noRot="1" noChangeAspect="1" noTextEdit="1"/>
          </p:cNvSpPr>
          <p:nvPr>
            <p:ph type="sldImg"/>
          </p:nvPr>
        </p:nvSpPr>
        <p:spPr>
          <a:ln/>
        </p:spPr>
      </p:sp>
      <p:sp>
        <p:nvSpPr>
          <p:cNvPr id="72707" name="ノート プレースホルダ 2"/>
          <p:cNvSpPr>
            <a:spLocks noGrp="1"/>
          </p:cNvSpPr>
          <p:nvPr>
            <p:ph type="body" idx="1"/>
          </p:nvPr>
        </p:nvSpPr>
        <p:spPr>
          <a:noFill/>
          <a:ln/>
        </p:spPr>
        <p:txBody>
          <a:bodyPr lIns="91398" tIns="45700" rIns="91398" bIns="45700"/>
          <a:lstStyle/>
          <a:p>
            <a:pPr>
              <a:spcBef>
                <a:spcPct val="0"/>
              </a:spcBef>
            </a:pPr>
            <a:endParaRPr lang="ja-JP" altLang="en-US" smtClean="0"/>
          </a:p>
        </p:txBody>
      </p:sp>
      <p:sp>
        <p:nvSpPr>
          <p:cNvPr id="72708" name="スライド番号プレースホルダ 3"/>
          <p:cNvSpPr txBox="1">
            <a:spLocks noGrp="1"/>
          </p:cNvSpPr>
          <p:nvPr/>
        </p:nvSpPr>
        <p:spPr bwMode="auto">
          <a:xfrm>
            <a:off x="3814191" y="9307483"/>
            <a:ext cx="2920020" cy="490603"/>
          </a:xfrm>
          <a:prstGeom prst="rect">
            <a:avLst/>
          </a:prstGeom>
          <a:noFill/>
          <a:ln w="9525">
            <a:noFill/>
            <a:miter lim="800000"/>
            <a:headEnd/>
            <a:tailEnd/>
          </a:ln>
        </p:spPr>
        <p:txBody>
          <a:bodyPr lIns="91398" tIns="45700" rIns="91398" bIns="45700" anchor="b"/>
          <a:lstStyle/>
          <a:p>
            <a:pPr algn="r" defTabSz="905059"/>
            <a:fld id="{D05300FB-9013-4713-B36C-75CE8151337E}" type="slidenum">
              <a:rPr lang="ja-JP" altLang="en-US">
                <a:solidFill>
                  <a:schemeClr val="tx1"/>
                </a:solidFill>
                <a:ea typeface="ＭＳ Ｐゴシック" charset="-128"/>
              </a:rPr>
              <a:pPr algn="r" defTabSz="905059"/>
              <a:t>26</a:t>
            </a:fld>
            <a:endParaRPr lang="en-US" altLang="ja-JP">
              <a:solidFill>
                <a:schemeClr val="tx1"/>
              </a:solidFill>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7A8495A7-E75F-4B28-B386-626347E65C5F}" type="slidenum">
              <a:rPr lang="ja-JP" altLang="en-US" smtClean="0"/>
              <a:pPr eaLnBrk="1" hangingPunct="1"/>
              <a:t>27</a:t>
            </a:fld>
            <a:endParaRPr lang="en-US" altLang="ja-JP"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870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D7C7D07A-49F2-4CE8-B6C7-6FA747E5BF76}" type="slidenum">
              <a:rPr lang="ja-JP" altLang="en-US" smtClean="0"/>
              <a:pPr eaLnBrk="1" hangingPunct="1"/>
              <a:t>30</a:t>
            </a:fld>
            <a:endParaRPr lang="ja-JP"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83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38D9DF51-C647-4F58-B7D0-BE632A5AD632}" type="slidenum">
              <a:rPr lang="ja-JP" altLang="en-US" smtClean="0"/>
              <a:pPr eaLnBrk="1" hangingPunct="1"/>
              <a:t>31</a:t>
            </a:fld>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DDD60EB9-6A75-4254-A377-24A5F671E07F}" type="slidenum">
              <a:rPr lang="ja-JP" altLang="en-US" smtClean="0"/>
              <a:pPr eaLnBrk="1" hangingPunct="1"/>
              <a:t>35</a:t>
            </a:fld>
            <a:endParaRPr lang="en-US" altLang="ja-JP"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993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BC109B37-B384-4E94-9580-3600EBE00D4F}" type="slidenum">
              <a:rPr lang="ja-JP" altLang="en-US" smtClean="0"/>
              <a:pPr eaLnBrk="1" hangingPunct="1"/>
              <a:t>36</a:t>
            </a:fld>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1024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458F8247-DD47-4F4E-A39E-E167BD40ECDB}" type="slidenum">
              <a:rPr lang="ja-JP" altLang="en-US" smtClean="0"/>
              <a:pPr eaLnBrk="1" hangingPunct="1"/>
              <a:t>37</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E50FD552-0964-47EE-91FB-8C47146EEFAE}" type="slidenum">
              <a:rPr lang="ja-JP" altLang="en-US" smtClean="0"/>
              <a:pPr eaLnBrk="1" hangingPunct="1"/>
              <a:t>7</a:t>
            </a:fld>
            <a:endParaRPr lang="en-US" altLang="ja-JP"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66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kumimoji="1">
                <a:solidFill>
                  <a:schemeClr val="tx1"/>
                </a:solidFill>
                <a:latin typeface="Arial" charset="0"/>
                <a:ea typeface="ＭＳ Ｐゴシック" pitchFamily="50" charset="-128"/>
              </a:defRPr>
            </a:lvl1pPr>
            <a:lvl2pPr marL="742950" indent="-285750" defTabSz="912813" eaLnBrk="0" hangingPunct="0">
              <a:defRPr kumimoji="1">
                <a:solidFill>
                  <a:schemeClr val="tx1"/>
                </a:solidFill>
                <a:latin typeface="Arial" charset="0"/>
                <a:ea typeface="ＭＳ Ｐゴシック" pitchFamily="50" charset="-128"/>
              </a:defRPr>
            </a:lvl2pPr>
            <a:lvl3pPr marL="1143000" indent="-228600" defTabSz="912813" eaLnBrk="0" hangingPunct="0">
              <a:defRPr kumimoji="1">
                <a:solidFill>
                  <a:schemeClr val="tx1"/>
                </a:solidFill>
                <a:latin typeface="Arial" charset="0"/>
                <a:ea typeface="ＭＳ Ｐゴシック" pitchFamily="50" charset="-128"/>
              </a:defRPr>
            </a:lvl3pPr>
            <a:lvl4pPr marL="1600200" indent="-228600" defTabSz="912813" eaLnBrk="0" hangingPunct="0">
              <a:defRPr kumimoji="1">
                <a:solidFill>
                  <a:schemeClr val="tx1"/>
                </a:solidFill>
                <a:latin typeface="Arial" charset="0"/>
                <a:ea typeface="ＭＳ Ｐゴシック" pitchFamily="50" charset="-128"/>
              </a:defRPr>
            </a:lvl4pPr>
            <a:lvl5pPr marL="2057400" indent="-228600" defTabSz="912813" eaLnBrk="0" hangingPunct="0">
              <a:defRPr kumimoji="1">
                <a:solidFill>
                  <a:schemeClr val="tx1"/>
                </a:solidFill>
                <a:latin typeface="Arial" charset="0"/>
                <a:ea typeface="ＭＳ Ｐゴシック" pitchFamily="50"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CD4EB4C-C273-42A5-BCCD-F9E22A70A663}" type="slidenum">
              <a:rPr lang="ja-JP" altLang="en-US" smtClean="0"/>
              <a:pPr eaLnBrk="1" hangingPunct="1"/>
              <a:t>38</a:t>
            </a:fld>
            <a:endParaRPr lang="en-US" altLang="ja-JP"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a typeface="ＭＳ Ｐゴシック" charset="0"/>
            </a:endParaRPr>
          </a:p>
        </p:txBody>
      </p:sp>
      <p:sp>
        <p:nvSpPr>
          <p:cNvPr id="460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13CA3838-2D66-8C48-8DC7-4A286FC9F25D}" type="slidenum">
              <a:rPr lang="ja-JP" altLang="en-US"/>
              <a:pPr eaLnBrk="1" hangingPunct="1"/>
              <a:t>39</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71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CF5C0054-EF0C-4563-86E9-E6A2F3767AC4}" type="slidenum">
              <a:rPr lang="ja-JP" altLang="en-US" smtClean="0"/>
              <a:pPr eaLnBrk="1" hangingPunct="1"/>
              <a:t>40</a:t>
            </a:fld>
            <a:endParaRPr lang="ja-JP"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p>
        </p:txBody>
      </p:sp>
      <p:sp>
        <p:nvSpPr>
          <p:cNvPr id="1105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852" eaLnBrk="0" hangingPunct="0">
              <a:defRPr kumimoji="1">
                <a:solidFill>
                  <a:schemeClr val="tx1"/>
                </a:solidFill>
                <a:latin typeface="Arial" charset="0"/>
                <a:ea typeface="ＭＳ Ｐゴシック" charset="-128"/>
              </a:defRPr>
            </a:lvl1pPr>
            <a:lvl2pPr marL="733589" indent="-282150" defTabSz="913852" eaLnBrk="0" hangingPunct="0">
              <a:defRPr kumimoji="1">
                <a:solidFill>
                  <a:schemeClr val="tx1"/>
                </a:solidFill>
                <a:latin typeface="Arial" charset="0"/>
                <a:ea typeface="ＭＳ Ｐゴシック" charset="-128"/>
              </a:defRPr>
            </a:lvl2pPr>
            <a:lvl3pPr marL="1128598" indent="-225720" defTabSz="913852" eaLnBrk="0" hangingPunct="0">
              <a:defRPr kumimoji="1">
                <a:solidFill>
                  <a:schemeClr val="tx1"/>
                </a:solidFill>
                <a:latin typeface="Arial" charset="0"/>
                <a:ea typeface="ＭＳ Ｐゴシック" charset="-128"/>
              </a:defRPr>
            </a:lvl3pPr>
            <a:lvl4pPr marL="1580037" indent="-225720" defTabSz="913852" eaLnBrk="0" hangingPunct="0">
              <a:defRPr kumimoji="1">
                <a:solidFill>
                  <a:schemeClr val="tx1"/>
                </a:solidFill>
                <a:latin typeface="Arial" charset="0"/>
                <a:ea typeface="ＭＳ Ｐゴシック" charset="-128"/>
              </a:defRPr>
            </a:lvl4pPr>
            <a:lvl5pPr marL="2031477" indent="-225720" defTabSz="913852" eaLnBrk="0" hangingPunct="0">
              <a:defRPr kumimoji="1">
                <a:solidFill>
                  <a:schemeClr val="tx1"/>
                </a:solidFill>
                <a:latin typeface="Arial" charset="0"/>
                <a:ea typeface="ＭＳ Ｐゴシック" charset="-128"/>
              </a:defRPr>
            </a:lvl5pPr>
            <a:lvl6pPr marL="2482916" indent="-225720" defTabSz="913852" eaLnBrk="0" fontAlgn="base" hangingPunct="0">
              <a:spcBef>
                <a:spcPct val="0"/>
              </a:spcBef>
              <a:spcAft>
                <a:spcPct val="0"/>
              </a:spcAft>
              <a:defRPr kumimoji="1">
                <a:solidFill>
                  <a:schemeClr val="tx1"/>
                </a:solidFill>
                <a:latin typeface="Arial" charset="0"/>
                <a:ea typeface="ＭＳ Ｐゴシック" charset="-128"/>
              </a:defRPr>
            </a:lvl6pPr>
            <a:lvl7pPr marL="2934355" indent="-225720" defTabSz="913852" eaLnBrk="0" fontAlgn="base" hangingPunct="0">
              <a:spcBef>
                <a:spcPct val="0"/>
              </a:spcBef>
              <a:spcAft>
                <a:spcPct val="0"/>
              </a:spcAft>
              <a:defRPr kumimoji="1">
                <a:solidFill>
                  <a:schemeClr val="tx1"/>
                </a:solidFill>
                <a:latin typeface="Arial" charset="0"/>
                <a:ea typeface="ＭＳ Ｐゴシック" charset="-128"/>
              </a:defRPr>
            </a:lvl7pPr>
            <a:lvl8pPr marL="3385795" indent="-225720" defTabSz="913852" eaLnBrk="0" fontAlgn="base" hangingPunct="0">
              <a:spcBef>
                <a:spcPct val="0"/>
              </a:spcBef>
              <a:spcAft>
                <a:spcPct val="0"/>
              </a:spcAft>
              <a:defRPr kumimoji="1">
                <a:solidFill>
                  <a:schemeClr val="tx1"/>
                </a:solidFill>
                <a:latin typeface="Arial" charset="0"/>
                <a:ea typeface="ＭＳ Ｐゴシック" charset="-128"/>
              </a:defRPr>
            </a:lvl8pPr>
            <a:lvl9pPr marL="3837234" indent="-225720" defTabSz="913852"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2F17A41D-95CD-4EED-8DFC-6F0A3C37C622}" type="slidenum">
              <a:rPr lang="ja-JP" altLang="en-US" smtClean="0"/>
              <a:pPr eaLnBrk="1" hangingPunct="1"/>
              <a:t>45</a:t>
            </a:fld>
            <a:endParaRPr lang="en-US" altLang="ja-JP"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91" eaLnBrk="0" hangingPunct="0">
              <a:defRPr kumimoji="1" sz="1200">
                <a:solidFill>
                  <a:srgbClr val="484848"/>
                </a:solidFill>
                <a:latin typeface="Arial" charset="0"/>
                <a:ea typeface="HG丸ｺﾞｼｯｸM-PRO" pitchFamily="50" charset="-128"/>
              </a:defRPr>
            </a:lvl1pPr>
            <a:lvl2pPr marL="734102" indent="-282347" defTabSz="914491" eaLnBrk="0" hangingPunct="0">
              <a:defRPr kumimoji="1" sz="1200">
                <a:solidFill>
                  <a:srgbClr val="484848"/>
                </a:solidFill>
                <a:latin typeface="Arial" charset="0"/>
                <a:ea typeface="HG丸ｺﾞｼｯｸM-PRO" pitchFamily="50" charset="-128"/>
              </a:defRPr>
            </a:lvl2pPr>
            <a:lvl3pPr marL="1129388" indent="-225878" defTabSz="914491" eaLnBrk="0" hangingPunct="0">
              <a:defRPr kumimoji="1" sz="1200">
                <a:solidFill>
                  <a:srgbClr val="484848"/>
                </a:solidFill>
                <a:latin typeface="Arial" charset="0"/>
                <a:ea typeface="HG丸ｺﾞｼｯｸM-PRO" pitchFamily="50" charset="-128"/>
              </a:defRPr>
            </a:lvl3pPr>
            <a:lvl4pPr marL="1581143" indent="-225878" defTabSz="914491" eaLnBrk="0" hangingPunct="0">
              <a:defRPr kumimoji="1" sz="1200">
                <a:solidFill>
                  <a:srgbClr val="484848"/>
                </a:solidFill>
                <a:latin typeface="Arial" charset="0"/>
                <a:ea typeface="HG丸ｺﾞｼｯｸM-PRO" pitchFamily="50" charset="-128"/>
              </a:defRPr>
            </a:lvl4pPr>
            <a:lvl5pPr marL="2032898" indent="-225878" defTabSz="914491" eaLnBrk="0" hangingPunct="0">
              <a:defRPr kumimoji="1" sz="1200">
                <a:solidFill>
                  <a:srgbClr val="484848"/>
                </a:solidFill>
                <a:latin typeface="Arial" charset="0"/>
                <a:ea typeface="HG丸ｺﾞｼｯｸM-PRO" pitchFamily="50" charset="-128"/>
              </a:defRPr>
            </a:lvl5pPr>
            <a:lvl6pPr marL="2484653"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6pPr>
            <a:lvl7pPr marL="2936409"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7pPr>
            <a:lvl8pPr marL="3388164"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8pPr>
            <a:lvl9pPr marL="3839919"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9pPr>
          </a:lstStyle>
          <a:p>
            <a:pPr eaLnBrk="1" hangingPunct="1"/>
            <a:fld id="{379DD00B-0BB6-4324-BCCF-9DB5BB5BCB26}" type="slidenum">
              <a:rPr lang="ja-JP" altLang="en-US" smtClean="0">
                <a:solidFill>
                  <a:schemeClr val="tx1"/>
                </a:solidFill>
                <a:latin typeface="Times New Roman" pitchFamily="18" charset="0"/>
                <a:ea typeface="ＭＳ Ｐゴシック" pitchFamily="50" charset="-128"/>
              </a:rPr>
              <a:pPr eaLnBrk="1" hangingPunct="1"/>
              <a:t>48</a:t>
            </a:fld>
            <a:endParaRPr lang="en-US" altLang="ja-JP" smtClean="0">
              <a:solidFill>
                <a:schemeClr val="tx1"/>
              </a:solidFill>
              <a:latin typeface="Times New Roman" pitchFamily="18" charset="0"/>
              <a:ea typeface="ＭＳ Ｐゴシック" pitchFamily="50"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91" eaLnBrk="0" hangingPunct="0">
              <a:defRPr kumimoji="1" sz="1200">
                <a:solidFill>
                  <a:srgbClr val="484848"/>
                </a:solidFill>
                <a:latin typeface="Arial" charset="0"/>
                <a:ea typeface="HG丸ｺﾞｼｯｸM-PRO" pitchFamily="50" charset="-128"/>
              </a:defRPr>
            </a:lvl1pPr>
            <a:lvl2pPr marL="734102" indent="-282347" defTabSz="914491" eaLnBrk="0" hangingPunct="0">
              <a:defRPr kumimoji="1" sz="1200">
                <a:solidFill>
                  <a:srgbClr val="484848"/>
                </a:solidFill>
                <a:latin typeface="Arial" charset="0"/>
                <a:ea typeface="HG丸ｺﾞｼｯｸM-PRO" pitchFamily="50" charset="-128"/>
              </a:defRPr>
            </a:lvl2pPr>
            <a:lvl3pPr marL="1129388" indent="-225878" defTabSz="914491" eaLnBrk="0" hangingPunct="0">
              <a:defRPr kumimoji="1" sz="1200">
                <a:solidFill>
                  <a:srgbClr val="484848"/>
                </a:solidFill>
                <a:latin typeface="Arial" charset="0"/>
                <a:ea typeface="HG丸ｺﾞｼｯｸM-PRO" pitchFamily="50" charset="-128"/>
              </a:defRPr>
            </a:lvl3pPr>
            <a:lvl4pPr marL="1581143" indent="-225878" defTabSz="914491" eaLnBrk="0" hangingPunct="0">
              <a:defRPr kumimoji="1" sz="1200">
                <a:solidFill>
                  <a:srgbClr val="484848"/>
                </a:solidFill>
                <a:latin typeface="Arial" charset="0"/>
                <a:ea typeface="HG丸ｺﾞｼｯｸM-PRO" pitchFamily="50" charset="-128"/>
              </a:defRPr>
            </a:lvl4pPr>
            <a:lvl5pPr marL="2032898" indent="-225878" defTabSz="914491" eaLnBrk="0" hangingPunct="0">
              <a:defRPr kumimoji="1" sz="1200">
                <a:solidFill>
                  <a:srgbClr val="484848"/>
                </a:solidFill>
                <a:latin typeface="Arial" charset="0"/>
                <a:ea typeface="HG丸ｺﾞｼｯｸM-PRO" pitchFamily="50" charset="-128"/>
              </a:defRPr>
            </a:lvl5pPr>
            <a:lvl6pPr marL="2484653"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6pPr>
            <a:lvl7pPr marL="2936409"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7pPr>
            <a:lvl8pPr marL="3388164"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8pPr>
            <a:lvl9pPr marL="3839919"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9pPr>
          </a:lstStyle>
          <a:p>
            <a:pPr eaLnBrk="1" hangingPunct="1"/>
            <a:fld id="{379DD00B-0BB6-4324-BCCF-9DB5BB5BCB26}" type="slidenum">
              <a:rPr lang="ja-JP" altLang="en-US" smtClean="0">
                <a:solidFill>
                  <a:schemeClr val="tx1"/>
                </a:solidFill>
                <a:latin typeface="Times New Roman" pitchFamily="18" charset="0"/>
                <a:ea typeface="ＭＳ Ｐゴシック" pitchFamily="50" charset="-128"/>
              </a:rPr>
              <a:pPr eaLnBrk="1" hangingPunct="1"/>
              <a:t>49</a:t>
            </a:fld>
            <a:endParaRPr lang="en-US" altLang="ja-JP" smtClean="0">
              <a:solidFill>
                <a:schemeClr val="tx1"/>
              </a:solidFill>
              <a:latin typeface="Times New Roman" pitchFamily="18" charset="0"/>
              <a:ea typeface="ＭＳ Ｐゴシック" pitchFamily="50"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DDD60EB9-6A75-4254-A377-24A5F671E07F}" type="slidenum">
              <a:rPr lang="ja-JP" altLang="en-US" smtClean="0"/>
              <a:pPr eaLnBrk="1" hangingPunct="1"/>
              <a:t>50</a:t>
            </a:fld>
            <a:endParaRPr lang="en-US" altLang="ja-JP"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860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D3276BEE-F758-4F14-8F73-1F8332C03854}" type="slidenum">
              <a:rPr lang="ja-JP" altLang="en-US" smtClean="0"/>
              <a:pPr eaLnBrk="1" hangingPunct="1"/>
              <a:t>51</a:t>
            </a:fld>
            <a:endParaRPr lang="ja-JP"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6D7574-0515-4E9E-A3AE-A5C29E257D8D}" type="slidenum">
              <a:rPr lang="ja-JP" altLang="en-US" smtClean="0"/>
              <a:pPr/>
              <a:t>52</a:t>
            </a:fld>
            <a:endParaRPr lang="ja-JP"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983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275AE0B3-ACB9-4C48-A4A3-5C33807117CC}" type="slidenum">
              <a:rPr lang="ja-JP" altLang="en-US" smtClean="0"/>
              <a:pPr eaLnBrk="1" hangingPunct="1"/>
              <a:t>53</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E50FD552-0964-47EE-91FB-8C47146EEFAE}" type="slidenum">
              <a:rPr lang="ja-JP" altLang="en-US" smtClean="0"/>
              <a:pPr eaLnBrk="1" hangingPunct="1"/>
              <a:t>13</a:t>
            </a:fld>
            <a:endParaRPr lang="en-US" altLang="ja-JP"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30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2C0057F0-2FA6-4BDC-9079-D65ADACBDA0F}" type="slidenum">
              <a:rPr lang="ja-JP" altLang="en-US" smtClean="0"/>
              <a:pPr eaLnBrk="1" hangingPunct="1"/>
              <a:t>55</a:t>
            </a:fld>
            <a:endParaRPr lang="ja-JP"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91" eaLnBrk="0" hangingPunct="0">
              <a:defRPr kumimoji="1" sz="1200">
                <a:solidFill>
                  <a:srgbClr val="484848"/>
                </a:solidFill>
                <a:latin typeface="Arial" charset="0"/>
                <a:ea typeface="HG丸ｺﾞｼｯｸM-PRO" pitchFamily="50" charset="-128"/>
              </a:defRPr>
            </a:lvl1pPr>
            <a:lvl2pPr marL="734102" indent="-282347" defTabSz="914491" eaLnBrk="0" hangingPunct="0">
              <a:defRPr kumimoji="1" sz="1200">
                <a:solidFill>
                  <a:srgbClr val="484848"/>
                </a:solidFill>
                <a:latin typeface="Arial" charset="0"/>
                <a:ea typeface="HG丸ｺﾞｼｯｸM-PRO" pitchFamily="50" charset="-128"/>
              </a:defRPr>
            </a:lvl2pPr>
            <a:lvl3pPr marL="1129388" indent="-225878" defTabSz="914491" eaLnBrk="0" hangingPunct="0">
              <a:defRPr kumimoji="1" sz="1200">
                <a:solidFill>
                  <a:srgbClr val="484848"/>
                </a:solidFill>
                <a:latin typeface="Arial" charset="0"/>
                <a:ea typeface="HG丸ｺﾞｼｯｸM-PRO" pitchFamily="50" charset="-128"/>
              </a:defRPr>
            </a:lvl3pPr>
            <a:lvl4pPr marL="1581143" indent="-225878" defTabSz="914491" eaLnBrk="0" hangingPunct="0">
              <a:defRPr kumimoji="1" sz="1200">
                <a:solidFill>
                  <a:srgbClr val="484848"/>
                </a:solidFill>
                <a:latin typeface="Arial" charset="0"/>
                <a:ea typeface="HG丸ｺﾞｼｯｸM-PRO" pitchFamily="50" charset="-128"/>
              </a:defRPr>
            </a:lvl4pPr>
            <a:lvl5pPr marL="2032898" indent="-225878" defTabSz="914491" eaLnBrk="0" hangingPunct="0">
              <a:defRPr kumimoji="1" sz="1200">
                <a:solidFill>
                  <a:srgbClr val="484848"/>
                </a:solidFill>
                <a:latin typeface="Arial" charset="0"/>
                <a:ea typeface="HG丸ｺﾞｼｯｸM-PRO" pitchFamily="50" charset="-128"/>
              </a:defRPr>
            </a:lvl5pPr>
            <a:lvl6pPr marL="2484653"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6pPr>
            <a:lvl7pPr marL="2936409"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7pPr>
            <a:lvl8pPr marL="3388164"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8pPr>
            <a:lvl9pPr marL="3839919" indent="-225878" defTabSz="914491" eaLnBrk="0" fontAlgn="base" hangingPunct="0">
              <a:spcBef>
                <a:spcPct val="0"/>
              </a:spcBef>
              <a:spcAft>
                <a:spcPct val="0"/>
              </a:spcAft>
              <a:defRPr kumimoji="1" sz="1200">
                <a:solidFill>
                  <a:srgbClr val="484848"/>
                </a:solidFill>
                <a:latin typeface="Arial" charset="0"/>
                <a:ea typeface="HG丸ｺﾞｼｯｸM-PRO" pitchFamily="50" charset="-128"/>
              </a:defRPr>
            </a:lvl9pPr>
          </a:lstStyle>
          <a:p>
            <a:pPr eaLnBrk="1" hangingPunct="1"/>
            <a:fld id="{379DD00B-0BB6-4324-BCCF-9DB5BB5BCB26}" type="slidenum">
              <a:rPr lang="ja-JP" altLang="en-US" smtClean="0">
                <a:solidFill>
                  <a:schemeClr val="tx1"/>
                </a:solidFill>
                <a:latin typeface="Times New Roman" pitchFamily="18" charset="0"/>
                <a:ea typeface="ＭＳ Ｐゴシック" pitchFamily="50" charset="-128"/>
              </a:rPr>
              <a:pPr eaLnBrk="1" hangingPunct="1"/>
              <a:t>57</a:t>
            </a:fld>
            <a:endParaRPr lang="en-US" altLang="ja-JP" smtClean="0">
              <a:solidFill>
                <a:schemeClr val="tx1"/>
              </a:solidFill>
              <a:latin typeface="Times New Roman" pitchFamily="18" charset="0"/>
              <a:ea typeface="ＭＳ Ｐゴシック" pitchFamily="50"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44935" eaLnBrk="0" hangingPunct="0">
              <a:defRPr sz="1400">
                <a:solidFill>
                  <a:srgbClr val="484848"/>
                </a:solidFill>
                <a:latin typeface="Arial" charset="0"/>
                <a:ea typeface="HG丸ｺﾞｼｯｸM-PRO" pitchFamily="50" charset="-128"/>
              </a:defRPr>
            </a:lvl1pPr>
            <a:lvl2pPr marL="733383" indent="-282070" defTabSz="944935" eaLnBrk="0" hangingPunct="0">
              <a:defRPr sz="1400">
                <a:solidFill>
                  <a:srgbClr val="484848"/>
                </a:solidFill>
                <a:latin typeface="Arial" charset="0"/>
                <a:ea typeface="HG丸ｺﾞｼｯｸM-PRO" pitchFamily="50" charset="-128"/>
              </a:defRPr>
            </a:lvl2pPr>
            <a:lvl3pPr marL="1128281" indent="-225656" defTabSz="944935" eaLnBrk="0" hangingPunct="0">
              <a:defRPr sz="1400">
                <a:solidFill>
                  <a:srgbClr val="484848"/>
                </a:solidFill>
                <a:latin typeface="Arial" charset="0"/>
                <a:ea typeface="HG丸ｺﾞｼｯｸM-PRO" pitchFamily="50" charset="-128"/>
              </a:defRPr>
            </a:lvl3pPr>
            <a:lvl4pPr marL="1579595" indent="-225656" defTabSz="944935" eaLnBrk="0" hangingPunct="0">
              <a:defRPr sz="1400">
                <a:solidFill>
                  <a:srgbClr val="484848"/>
                </a:solidFill>
                <a:latin typeface="Arial" charset="0"/>
                <a:ea typeface="HG丸ｺﾞｼｯｸM-PRO" pitchFamily="50" charset="-128"/>
              </a:defRPr>
            </a:lvl4pPr>
            <a:lvl5pPr marL="2030907" indent="-225656" defTabSz="944935" eaLnBrk="0" hangingPunct="0">
              <a:defRPr sz="1400">
                <a:solidFill>
                  <a:srgbClr val="484848"/>
                </a:solidFill>
                <a:latin typeface="Arial" charset="0"/>
                <a:ea typeface="HG丸ｺﾞｼｯｸM-PRO" pitchFamily="50" charset="-128"/>
              </a:defRPr>
            </a:lvl5pPr>
            <a:lvl6pPr marL="2482220" indent="-225656" defTabSz="944935" eaLnBrk="0" fontAlgn="base" hangingPunct="0">
              <a:spcBef>
                <a:spcPct val="20000"/>
              </a:spcBef>
              <a:spcAft>
                <a:spcPct val="0"/>
              </a:spcAft>
              <a:defRPr sz="1400">
                <a:solidFill>
                  <a:srgbClr val="484848"/>
                </a:solidFill>
                <a:latin typeface="Arial" charset="0"/>
                <a:ea typeface="HG丸ｺﾞｼｯｸM-PRO" pitchFamily="50" charset="-128"/>
              </a:defRPr>
            </a:lvl6pPr>
            <a:lvl7pPr marL="2933531" indent="-225656" defTabSz="944935" eaLnBrk="0" fontAlgn="base" hangingPunct="0">
              <a:spcBef>
                <a:spcPct val="20000"/>
              </a:spcBef>
              <a:spcAft>
                <a:spcPct val="0"/>
              </a:spcAft>
              <a:defRPr sz="1400">
                <a:solidFill>
                  <a:srgbClr val="484848"/>
                </a:solidFill>
                <a:latin typeface="Arial" charset="0"/>
                <a:ea typeface="HG丸ｺﾞｼｯｸM-PRO" pitchFamily="50" charset="-128"/>
              </a:defRPr>
            </a:lvl7pPr>
            <a:lvl8pPr marL="3384845" indent="-225656" defTabSz="944935" eaLnBrk="0" fontAlgn="base" hangingPunct="0">
              <a:spcBef>
                <a:spcPct val="20000"/>
              </a:spcBef>
              <a:spcAft>
                <a:spcPct val="0"/>
              </a:spcAft>
              <a:defRPr sz="1400">
                <a:solidFill>
                  <a:srgbClr val="484848"/>
                </a:solidFill>
                <a:latin typeface="Arial" charset="0"/>
                <a:ea typeface="HG丸ｺﾞｼｯｸM-PRO" pitchFamily="50" charset="-128"/>
              </a:defRPr>
            </a:lvl8pPr>
            <a:lvl9pPr marL="3836157" indent="-225656" defTabSz="944935" eaLnBrk="0" fontAlgn="base" hangingPunct="0">
              <a:spcBef>
                <a:spcPct val="20000"/>
              </a:spcBef>
              <a:spcAft>
                <a:spcPct val="0"/>
              </a:spcAft>
              <a:defRPr sz="1400">
                <a:solidFill>
                  <a:srgbClr val="484848"/>
                </a:solidFill>
                <a:latin typeface="Arial" charset="0"/>
                <a:ea typeface="HG丸ｺﾞｼｯｸM-PRO" pitchFamily="50" charset="-128"/>
              </a:defRPr>
            </a:lvl9pPr>
          </a:lstStyle>
          <a:p>
            <a:pPr eaLnBrk="1" hangingPunct="1"/>
            <a:fld id="{9B7374D8-E40D-48C9-91BB-3982210BAA48}" type="slidenum">
              <a:rPr lang="ja-JP" altLang="en-US" sz="1300">
                <a:solidFill>
                  <a:prstClr val="black"/>
                </a:solidFill>
                <a:ea typeface="ＭＳ Ｐゴシック" pitchFamily="50" charset="-128"/>
              </a:rPr>
              <a:pPr eaLnBrk="1" hangingPunct="1"/>
              <a:t>14</a:t>
            </a:fld>
            <a:endParaRPr lang="en-US" altLang="ja-JP" sz="13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919163" y="735013"/>
            <a:ext cx="4900612" cy="3675062"/>
          </a:xfrm>
          <a:ln/>
        </p:spPr>
      </p:sp>
      <p:sp>
        <p:nvSpPr>
          <p:cNvPr id="81924" name="Rectangle 3"/>
          <p:cNvSpPr>
            <a:spLocks noGrp="1" noChangeArrowheads="1"/>
          </p:cNvSpPr>
          <p:nvPr>
            <p:ph type="body" idx="1"/>
          </p:nvPr>
        </p:nvSpPr>
        <p:spPr>
          <a:xfrm>
            <a:off x="898731" y="4654872"/>
            <a:ext cx="4938302" cy="4410698"/>
          </a:xfrm>
          <a:noFill/>
        </p:spPr>
        <p:txBody>
          <a:bodyPr/>
          <a:lstStyle/>
          <a:p>
            <a:pPr eaLnBrk="1" hangingPunct="1"/>
            <a:endParaRPr lang="ja-JP"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43727"/>
            <a:fld id="{0814F00D-3174-4CAA-B5C7-F5134A634A62}" type="slidenum">
              <a:rPr lang="ja-JP" altLang="en-US" smtClean="0"/>
              <a:pPr defTabSz="943727"/>
              <a:t>16</a:t>
            </a:fld>
            <a:endParaRPr lang="en-US" altLang="ja-JP" dirty="0" smtClean="0"/>
          </a:p>
        </p:txBody>
      </p:sp>
      <p:sp>
        <p:nvSpPr>
          <p:cNvPr id="22530" name="Rectangle 2"/>
          <p:cNvSpPr>
            <a:spLocks noGrp="1" noRot="1" noChangeAspect="1" noChangeArrowheads="1" noTextEdit="1"/>
          </p:cNvSpPr>
          <p:nvPr>
            <p:ph type="sldImg"/>
          </p:nvPr>
        </p:nvSpPr>
        <p:spPr>
          <a:xfrm>
            <a:off x="919163" y="735013"/>
            <a:ext cx="4899025" cy="3675062"/>
          </a:xfrm>
          <a:ln/>
        </p:spPr>
      </p:sp>
      <p:sp>
        <p:nvSpPr>
          <p:cNvPr id="22531" name="Rectangle 3"/>
          <p:cNvSpPr>
            <a:spLocks noGrp="1" noChangeArrowheads="1"/>
          </p:cNvSpPr>
          <p:nvPr>
            <p:ph type="body" idx="1"/>
          </p:nvPr>
        </p:nvSpPr>
        <p:spPr>
          <a:xfrm>
            <a:off x="672180" y="4654518"/>
            <a:ext cx="5391404" cy="4410769"/>
          </a:xfrm>
          <a:noFill/>
          <a:ln/>
        </p:spPr>
        <p:txBody>
          <a:bodyPr/>
          <a:lstStyle/>
          <a:p>
            <a:endParaRPr lang="ja-JP"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66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kumimoji="1">
                <a:solidFill>
                  <a:schemeClr val="tx1"/>
                </a:solidFill>
                <a:latin typeface="Arial" charset="0"/>
                <a:ea typeface="ＭＳ Ｐゴシック" pitchFamily="50" charset="-128"/>
              </a:defRPr>
            </a:lvl1pPr>
            <a:lvl2pPr marL="742950" indent="-285750" defTabSz="912813" eaLnBrk="0" hangingPunct="0">
              <a:defRPr kumimoji="1">
                <a:solidFill>
                  <a:schemeClr val="tx1"/>
                </a:solidFill>
                <a:latin typeface="Arial" charset="0"/>
                <a:ea typeface="ＭＳ Ｐゴシック" pitchFamily="50" charset="-128"/>
              </a:defRPr>
            </a:lvl2pPr>
            <a:lvl3pPr marL="1143000" indent="-228600" defTabSz="912813" eaLnBrk="0" hangingPunct="0">
              <a:defRPr kumimoji="1">
                <a:solidFill>
                  <a:schemeClr val="tx1"/>
                </a:solidFill>
                <a:latin typeface="Arial" charset="0"/>
                <a:ea typeface="ＭＳ Ｐゴシック" pitchFamily="50" charset="-128"/>
              </a:defRPr>
            </a:lvl3pPr>
            <a:lvl4pPr marL="1600200" indent="-228600" defTabSz="912813" eaLnBrk="0" hangingPunct="0">
              <a:defRPr kumimoji="1">
                <a:solidFill>
                  <a:schemeClr val="tx1"/>
                </a:solidFill>
                <a:latin typeface="Arial" charset="0"/>
                <a:ea typeface="ＭＳ Ｐゴシック" pitchFamily="50" charset="-128"/>
              </a:defRPr>
            </a:lvl4pPr>
            <a:lvl5pPr marL="2057400" indent="-228600" defTabSz="912813" eaLnBrk="0" hangingPunct="0">
              <a:defRPr kumimoji="1">
                <a:solidFill>
                  <a:schemeClr val="tx1"/>
                </a:solidFill>
                <a:latin typeface="Arial" charset="0"/>
                <a:ea typeface="ＭＳ Ｐゴシック" pitchFamily="50"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CD4EB4C-C273-42A5-BCCD-F9E22A70A663}" type="slidenum">
              <a:rPr lang="ja-JP" altLang="en-US" smtClean="0"/>
              <a:pPr eaLnBrk="1" hangingPunct="1"/>
              <a:t>19</a:t>
            </a:fld>
            <a:endParaRPr lang="en-US"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814191" y="9305930"/>
            <a:ext cx="2920020" cy="492156"/>
          </a:xfrm>
          <a:prstGeom prst="rect">
            <a:avLst/>
          </a:prstGeom>
          <a:noFill/>
          <a:ln w="9525">
            <a:noFill/>
            <a:miter lim="800000"/>
            <a:headEnd/>
            <a:tailEnd/>
          </a:ln>
        </p:spPr>
        <p:txBody>
          <a:bodyPr lIns="94454" tIns="47227" rIns="94454" bIns="47227" anchor="b"/>
          <a:lstStyle/>
          <a:p>
            <a:pPr algn="r" defTabSz="943869"/>
            <a:fld id="{2D48A9BA-2689-43A1-BD0A-A3B307D39728}" type="slidenum">
              <a:rPr kumimoji="0" lang="ja-JP" altLang="en-US" sz="1300">
                <a:ea typeface="ＭＳ Ｐゴシック" charset="-128"/>
              </a:rPr>
              <a:pPr algn="r" defTabSz="943869"/>
              <a:t>20</a:t>
            </a:fld>
            <a:endParaRPr kumimoji="0" lang="en-US" altLang="ja-JP" sz="1300">
              <a:ea typeface="ＭＳ Ｐゴシック" charset="-128"/>
            </a:endParaRPr>
          </a:p>
        </p:txBody>
      </p:sp>
      <p:sp>
        <p:nvSpPr>
          <p:cNvPr id="64514" name="スライド イメージ プレースホルダ 1"/>
          <p:cNvSpPr>
            <a:spLocks noGrp="1" noRot="1" noChangeAspect="1" noTextEdit="1"/>
          </p:cNvSpPr>
          <p:nvPr>
            <p:ph type="sldImg"/>
          </p:nvPr>
        </p:nvSpPr>
        <p:spPr>
          <a:xfrm>
            <a:off x="920750" y="736600"/>
            <a:ext cx="4895850" cy="3671888"/>
          </a:xfrm>
          <a:ln/>
        </p:spPr>
      </p:sp>
      <p:sp>
        <p:nvSpPr>
          <p:cNvPr id="64515" name="ノート プレースホルダ 2"/>
          <p:cNvSpPr>
            <a:spLocks noGrp="1"/>
          </p:cNvSpPr>
          <p:nvPr>
            <p:ph type="body" idx="1"/>
          </p:nvPr>
        </p:nvSpPr>
        <p:spPr>
          <a:xfrm>
            <a:off x="673732" y="4654518"/>
            <a:ext cx="5388300" cy="4409216"/>
          </a:xfrm>
          <a:noFill/>
          <a:ln/>
        </p:spPr>
        <p:txBody>
          <a:bodyPr lIns="91420" tIns="45711" rIns="91420" bIns="45711"/>
          <a:lstStyle/>
          <a:p>
            <a:pPr eaLnBrk="1" hangingPunct="1">
              <a:spcBef>
                <a:spcPct val="0"/>
              </a:spcBef>
            </a:pPr>
            <a:endParaRPr lang="ja-JP" altLang="en-US" smtClean="0"/>
          </a:p>
        </p:txBody>
      </p:sp>
      <p:sp>
        <p:nvSpPr>
          <p:cNvPr id="64516" name="スライド番号プレースホルダ 3"/>
          <p:cNvSpPr txBox="1">
            <a:spLocks noGrp="1"/>
          </p:cNvSpPr>
          <p:nvPr/>
        </p:nvSpPr>
        <p:spPr bwMode="auto">
          <a:xfrm>
            <a:off x="3814191" y="9305930"/>
            <a:ext cx="2920020" cy="492156"/>
          </a:xfrm>
          <a:prstGeom prst="rect">
            <a:avLst/>
          </a:prstGeom>
          <a:noFill/>
          <a:ln w="9525">
            <a:noFill/>
            <a:miter lim="800000"/>
            <a:headEnd/>
            <a:tailEnd/>
          </a:ln>
        </p:spPr>
        <p:txBody>
          <a:bodyPr lIns="91420" tIns="45711" rIns="91420" bIns="45711" anchor="b"/>
          <a:lstStyle/>
          <a:p>
            <a:pPr algn="r" defTabSz="905059"/>
            <a:fld id="{9200E267-B13C-4FA2-B019-75E5F1AB75C4}" type="slidenum">
              <a:rPr lang="ja-JP" altLang="en-US" sz="1300">
                <a:ea typeface="ＭＳ Ｐゴシック" charset="-128"/>
              </a:rPr>
              <a:pPr algn="r" defTabSz="905059"/>
              <a:t>20</a:t>
            </a:fld>
            <a:endParaRPr lang="en-US" altLang="ja-JP" sz="130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867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D39BBE0-0E23-4D83-BB3A-D0CAA8FBA511}" type="slidenum">
              <a:rPr lang="ja-JP" altLang="en-US" smtClean="0"/>
              <a:pPr eaLnBrk="1" hangingPunct="1"/>
              <a:t>21</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97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9FC7955-3FA5-41F7-AE7F-24FB1F034614}" type="slidenum">
              <a:rPr lang="ja-JP" altLang="en-US" smtClean="0"/>
              <a:pPr eaLnBrk="1" hangingPunct="1"/>
              <a:t>22</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828800" cy="6858000"/>
          </a:xfrm>
          <a:prstGeom prst="rect">
            <a:avLst/>
          </a:prstGeom>
          <a:gradFill rotWithShape="1">
            <a:gsLst>
              <a:gs pos="0">
                <a:srgbClr val="0066CC"/>
              </a:gs>
              <a:gs pos="100000">
                <a:srgbClr val="7DB1E5"/>
              </a:gs>
            </a:gsLst>
            <a:lin ang="0" scaled="1"/>
          </a:gra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ja-JP" altLang="en-US"/>
          </a:p>
        </p:txBody>
      </p:sp>
      <p:sp>
        <p:nvSpPr>
          <p:cNvPr id="4" name="AutoShape 7" descr="netcomm_logo.png"/>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 name="Text Box 8"/>
          <p:cNvSpPr txBox="1">
            <a:spLocks noChangeArrowheads="1"/>
          </p:cNvSpPr>
          <p:nvPr/>
        </p:nvSpPr>
        <p:spPr bwMode="auto">
          <a:xfrm>
            <a:off x="152400" y="6461125"/>
            <a:ext cx="152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sz="2000" smtClean="0">
                <a:solidFill>
                  <a:schemeClr val="bg1"/>
                </a:solidFill>
                <a:latin typeface="Arial Narrow" pitchFamily="34" charset="0"/>
              </a:rPr>
              <a:t>NetCommerce</a:t>
            </a:r>
          </a:p>
        </p:txBody>
      </p:sp>
      <p:sp>
        <p:nvSpPr>
          <p:cNvPr id="6" name="Text Box 9"/>
          <p:cNvSpPr txBox="1">
            <a:spLocks noChangeArrowheads="1"/>
          </p:cNvSpPr>
          <p:nvPr/>
        </p:nvSpPr>
        <p:spPr bwMode="auto">
          <a:xfrm>
            <a:off x="1828800" y="6461125"/>
            <a:ext cx="2189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sz="2000" smtClean="0">
                <a:solidFill>
                  <a:srgbClr val="FF3300"/>
                </a:solidFill>
              </a:rPr>
              <a:t>applied marketing</a:t>
            </a:r>
          </a:p>
        </p:txBody>
      </p:sp>
      <p:sp>
        <p:nvSpPr>
          <p:cNvPr id="8" name="Line 11"/>
          <p:cNvSpPr>
            <a:spLocks noChangeShapeType="1"/>
          </p:cNvSpPr>
          <p:nvPr/>
        </p:nvSpPr>
        <p:spPr bwMode="auto">
          <a:xfrm>
            <a:off x="4038600" y="3352800"/>
            <a:ext cx="0" cy="3505200"/>
          </a:xfrm>
          <a:prstGeom prst="line">
            <a:avLst/>
          </a:prstGeom>
          <a:noFill/>
          <a:ln w="12700">
            <a:solidFill>
              <a:srgbClr val="B2B2B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Line 12"/>
          <p:cNvSpPr>
            <a:spLocks noChangeShapeType="1"/>
          </p:cNvSpPr>
          <p:nvPr/>
        </p:nvSpPr>
        <p:spPr bwMode="auto">
          <a:xfrm>
            <a:off x="4038600" y="0"/>
            <a:ext cx="0" cy="2438400"/>
          </a:xfrm>
          <a:prstGeom prst="line">
            <a:avLst/>
          </a:prstGeom>
          <a:noFill/>
          <a:ln w="12700">
            <a:solidFill>
              <a:srgbClr val="B2B2B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 name="Text Box 13"/>
          <p:cNvSpPr txBox="1">
            <a:spLocks noChangeArrowheads="1"/>
          </p:cNvSpPr>
          <p:nvPr/>
        </p:nvSpPr>
        <p:spPr bwMode="auto">
          <a:xfrm>
            <a:off x="7078663" y="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en-US" altLang="ja-JP" sz="1200" smtClean="0">
                <a:latin typeface="+mj-ea"/>
                <a:ea typeface="+mj-ea"/>
              </a:rPr>
              <a:t>IT</a:t>
            </a:r>
            <a:r>
              <a:rPr lang="ja-JP" altLang="en-US" sz="1200" smtClean="0">
                <a:latin typeface="+mj-ea"/>
                <a:ea typeface="+mj-ea"/>
              </a:rPr>
              <a:t>ソリューション塾　講義資料</a:t>
            </a:r>
          </a:p>
        </p:txBody>
      </p:sp>
      <p:sp>
        <p:nvSpPr>
          <p:cNvPr id="11" name="Text Box 15"/>
          <p:cNvSpPr txBox="1">
            <a:spLocks noChangeArrowheads="1"/>
          </p:cNvSpPr>
          <p:nvPr/>
        </p:nvSpPr>
        <p:spPr bwMode="auto">
          <a:xfrm>
            <a:off x="4495800" y="3581400"/>
            <a:ext cx="3929063" cy="1074738"/>
          </a:xfrm>
          <a:prstGeom prst="rect">
            <a:avLst/>
          </a:prstGeom>
          <a:noFill/>
          <a:ln w="38100" algn="ctr">
            <a:solidFill>
              <a:srgbClr val="B2B2B2"/>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r>
              <a:rPr lang="ja-JP" altLang="en-US" sz="1000" smtClean="0"/>
              <a:t>　本資料の著作権は、ネットコマース株式会社と株式会社アプライド・マーケティングに帰属します。但し、ソリューション営業塾参加者及び参加者が帰属する会社が、本資料をそのまま、または改変して使用することができます。</a:t>
            </a:r>
          </a:p>
          <a:p>
            <a:pPr eaLnBrk="1" hangingPunct="1">
              <a:defRPr/>
            </a:pPr>
            <a:r>
              <a:rPr lang="ja-JP" altLang="en-US" sz="1000" smtClean="0"/>
              <a:t>　なお、本資料を参加者以外の第三者に提供する場合、その内容についての責任は負いかねますので、ご了承ください。</a:t>
            </a:r>
          </a:p>
        </p:txBody>
      </p:sp>
      <p:sp>
        <p:nvSpPr>
          <p:cNvPr id="12" name="Line 16"/>
          <p:cNvSpPr>
            <a:spLocks noChangeShapeType="1"/>
          </p:cNvSpPr>
          <p:nvPr/>
        </p:nvSpPr>
        <p:spPr bwMode="auto">
          <a:xfrm>
            <a:off x="1828800" y="3352800"/>
            <a:ext cx="6629400" cy="0"/>
          </a:xfrm>
          <a:prstGeom prst="line">
            <a:avLst/>
          </a:prstGeom>
          <a:noFill/>
          <a:ln w="38100">
            <a:solidFill>
              <a:srgbClr val="4168A7"/>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 name="Line 17"/>
          <p:cNvSpPr>
            <a:spLocks noChangeShapeType="1"/>
          </p:cNvSpPr>
          <p:nvPr/>
        </p:nvSpPr>
        <p:spPr bwMode="auto">
          <a:xfrm>
            <a:off x="457200" y="3352800"/>
            <a:ext cx="13716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68996" name="Rectangle 4"/>
          <p:cNvSpPr>
            <a:spLocks noGrp="1" noChangeArrowheads="1"/>
          </p:cNvSpPr>
          <p:nvPr>
            <p:ph type="ctrTitle"/>
          </p:nvPr>
        </p:nvSpPr>
        <p:spPr>
          <a:xfrm>
            <a:off x="1828800" y="2438400"/>
            <a:ext cx="6629400" cy="914400"/>
          </a:xfrm>
        </p:spPr>
        <p:txBody>
          <a:bodyPr/>
          <a:lstStyle>
            <a:lvl1pPr algn="r">
              <a:defRPr>
                <a:solidFill>
                  <a:schemeClr val="bg2"/>
                </a:solidFill>
              </a:defRPr>
            </a:lvl1pPr>
          </a:lstStyle>
          <a:p>
            <a:r>
              <a:rPr lang="ja-JP" altLang="en-US" smtClean="0"/>
              <a:t>マスタ タイトルの書式設定</a:t>
            </a:r>
            <a:endParaRPr lang="ja-JP" altLang="en-US"/>
          </a:p>
        </p:txBody>
      </p:sp>
      <p:sp>
        <p:nvSpPr>
          <p:cNvPr id="14" name="Text Box 24"/>
          <p:cNvSpPr txBox="1">
            <a:spLocks noChangeArrowheads="1"/>
          </p:cNvSpPr>
          <p:nvPr userDrawn="1"/>
        </p:nvSpPr>
        <p:spPr bwMode="auto">
          <a:xfrm>
            <a:off x="5849507" y="6657116"/>
            <a:ext cx="32944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l" eaLnBrk="1" hangingPunct="1">
              <a:defRPr/>
            </a:pPr>
            <a:r>
              <a:rPr lang="en-US" altLang="ja-JP" sz="800" smtClean="0"/>
              <a:t>© 2009-13,all rights reserved by NetCommerce &amp; applied marketing</a:t>
            </a:r>
          </a:p>
        </p:txBody>
      </p:sp>
    </p:spTree>
    <p:extLst>
      <p:ext uri="{BB962C8B-B14F-4D97-AF65-F5344CB8AC3E}">
        <p14:creationId xmlns:p14="http://schemas.microsoft.com/office/powerpoint/2010/main" val="380976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91589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53200" y="152400"/>
            <a:ext cx="2133600" cy="59737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52400" y="152400"/>
            <a:ext cx="6248400" cy="59737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1782472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aseline="0"/>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189053"/>
            <a:ext cx="8229600" cy="4525963"/>
          </a:xfrm>
          <a:prstGeom prst="rect">
            <a:avLst/>
          </a:prstGeom>
        </p:spPr>
        <p:txBody>
          <a:bodyPr/>
          <a:lstStyle>
            <a:lvl1pPr>
              <a:defRPr sz="2400" baseline="0">
                <a:ea typeface="+mn-ea"/>
              </a:defRPr>
            </a:lvl1pPr>
            <a:lvl2pPr>
              <a:defRPr sz="2000" baseline="0">
                <a:ea typeface="+mn-ea"/>
              </a:defRPr>
            </a:lvl2pPr>
            <a:lvl3pPr>
              <a:defRPr sz="2000" baseline="0">
                <a:ea typeface="+mn-ea"/>
              </a:defRPr>
            </a:lvl3pPr>
            <a:lvl4pPr>
              <a:defRPr sz="1800" baseline="0">
                <a:ea typeface="+mn-ea"/>
              </a:defRPr>
            </a:lvl4pPr>
            <a:lvl5pPr>
              <a:defRPr sz="1800" baseline="0">
                <a:ea typeface="+mn-ea"/>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40592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a:stretch>
            <a:fillRect/>
          </a:stretch>
        </p:blipFill>
        <p:spPr>
          <a:xfrm>
            <a:off x="-11288" y="-28258"/>
            <a:ext cx="10087321" cy="6954688"/>
          </a:xfrm>
          <a:prstGeom prst="rect">
            <a:avLst/>
          </a:prstGeom>
        </p:spPr>
      </p:pic>
    </p:spTree>
    <p:extLst>
      <p:ext uri="{BB962C8B-B14F-4D97-AF65-F5344CB8AC3E}">
        <p14:creationId xmlns:p14="http://schemas.microsoft.com/office/powerpoint/2010/main" val="2730848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0" y="-431800"/>
            <a:ext cx="9144000" cy="7315200"/>
          </a:xfrm>
          <a:prstGeom prst="rect">
            <a:avLst/>
          </a:prstGeom>
        </p:spPr>
      </p:pic>
    </p:spTree>
    <p:extLst>
      <p:ext uri="{BB962C8B-B14F-4D97-AF65-F5344CB8AC3E}">
        <p14:creationId xmlns:p14="http://schemas.microsoft.com/office/powerpoint/2010/main" val="1059061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3401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21889066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46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37063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ja-JP" altLang="en-US" noProof="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889074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auto">
          <a:xfrm>
            <a:off x="0" y="0"/>
            <a:ext cx="9144000" cy="838200"/>
          </a:xfrm>
          <a:prstGeom prst="rect">
            <a:avLst/>
          </a:prstGeom>
          <a:gradFill rotWithShape="1">
            <a:gsLst>
              <a:gs pos="0">
                <a:srgbClr val="0066CC"/>
              </a:gs>
              <a:gs pos="100000">
                <a:srgbClr val="7DB1E5"/>
              </a:gs>
            </a:gsLst>
            <a:lin ang="0" scaled="1"/>
          </a:gra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ja-JP" altLang="en-US"/>
          </a:p>
        </p:txBody>
      </p:sp>
      <p:sp>
        <p:nvSpPr>
          <p:cNvPr id="1027" name="Rectangle 2"/>
          <p:cNvSpPr>
            <a:spLocks noGrp="1" noChangeArrowheads="1"/>
          </p:cNvSpPr>
          <p:nvPr>
            <p:ph type="title"/>
          </p:nvPr>
        </p:nvSpPr>
        <p:spPr bwMode="auto">
          <a:xfrm>
            <a:off x="152400" y="1524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endParaRPr lang="en-US" altLang="ja-JP" smtClean="0"/>
          </a:p>
        </p:txBody>
      </p:sp>
      <p:sp>
        <p:nvSpPr>
          <p:cNvPr id="1028" name="AutoShape 20" descr="netcomm_logo.png"/>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29" name="Text Box 22"/>
          <p:cNvSpPr txBox="1">
            <a:spLocks noChangeArrowheads="1"/>
          </p:cNvSpPr>
          <p:nvPr/>
        </p:nvSpPr>
        <p:spPr bwMode="auto">
          <a:xfrm>
            <a:off x="6537325" y="6583363"/>
            <a:ext cx="2630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defRPr/>
            </a:pPr>
            <a:r>
              <a:rPr lang="en-US" altLang="ja-JP" sz="1200" smtClean="0">
                <a:solidFill>
                  <a:srgbClr val="FF3300"/>
                </a:solidFill>
              </a:rPr>
              <a:t>Net</a:t>
            </a:r>
            <a:r>
              <a:rPr lang="en-US" altLang="ja-JP" sz="1200" smtClean="0">
                <a:solidFill>
                  <a:srgbClr val="006699"/>
                </a:solidFill>
              </a:rPr>
              <a:t>Commerce</a:t>
            </a:r>
            <a:r>
              <a:rPr lang="ja-JP" altLang="en-US" sz="1200" smtClean="0">
                <a:solidFill>
                  <a:srgbClr val="006699"/>
                </a:solidFill>
              </a:rPr>
              <a:t> </a:t>
            </a:r>
            <a:r>
              <a:rPr lang="en-US" altLang="ja-JP" sz="1200" smtClean="0">
                <a:solidFill>
                  <a:srgbClr val="006699"/>
                </a:solidFill>
              </a:rPr>
              <a:t>&amp; </a:t>
            </a:r>
            <a:r>
              <a:rPr lang="en-US" altLang="ja-JP" sz="1200" smtClean="0">
                <a:solidFill>
                  <a:srgbClr val="FF3300"/>
                </a:solidFill>
              </a:rPr>
              <a:t>applied marketing</a:t>
            </a:r>
          </a:p>
        </p:txBody>
      </p:sp>
      <p:sp>
        <p:nvSpPr>
          <p:cNvPr id="1030" name="Text Box 24"/>
          <p:cNvSpPr txBox="1">
            <a:spLocks noChangeArrowheads="1"/>
          </p:cNvSpPr>
          <p:nvPr/>
        </p:nvSpPr>
        <p:spPr bwMode="auto">
          <a:xfrm>
            <a:off x="-4744" y="6644144"/>
            <a:ext cx="32944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l" eaLnBrk="1" hangingPunct="1">
              <a:defRPr/>
            </a:pPr>
            <a:r>
              <a:rPr lang="en-US" altLang="ja-JP" sz="800" smtClean="0"/>
              <a:t>© 2009-13,all rights reserved by NetCommerce &amp; applied marketing</a:t>
            </a:r>
          </a:p>
        </p:txBody>
      </p:sp>
    </p:spTree>
  </p:cSld>
  <p:clrMap bg1="lt1" tx1="dk1" bg2="lt2" tx2="dk2" accent1="accent1" accent2="accent2" accent3="accent3" accent4="accent4" accent5="accent5" accent6="accent6" hlink="hlink" folHlink="folHlink"/>
  <p:sldLayoutIdLst>
    <p:sldLayoutId id="2147484411"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Lst>
  <p:timing>
    <p:tnLst>
      <p:par>
        <p:cTn id="1" dur="indefinite" restart="never" nodeType="tmRoot"/>
      </p:par>
    </p:tnLst>
  </p:timing>
  <p:txStyles>
    <p:titleStyle>
      <a:lvl1pPr algn="l" rtl="0" eaLnBrk="0" fontAlgn="base" hangingPunct="0">
        <a:spcBef>
          <a:spcPct val="0"/>
        </a:spcBef>
        <a:spcAft>
          <a:spcPct val="0"/>
        </a:spcAft>
        <a:defRPr kumimoji="1" sz="3200">
          <a:solidFill>
            <a:schemeClr val="bg1"/>
          </a:solidFill>
          <a:latin typeface="+mj-lt"/>
          <a:ea typeface="+mj-ea"/>
          <a:cs typeface="+mj-cs"/>
        </a:defRPr>
      </a:lvl1pPr>
      <a:lvl2pPr algn="l" rtl="0" eaLnBrk="0" fontAlgn="base" hangingPunct="0">
        <a:spcBef>
          <a:spcPct val="0"/>
        </a:spcBef>
        <a:spcAft>
          <a:spcPct val="0"/>
        </a:spcAft>
        <a:defRPr kumimoji="1" sz="3200">
          <a:solidFill>
            <a:schemeClr val="bg1"/>
          </a:solidFill>
          <a:latin typeface="Calibri" pitchFamily="34" charset="0"/>
          <a:ea typeface="ＭＳ Ｐゴシック" charset="-128"/>
        </a:defRPr>
      </a:lvl2pPr>
      <a:lvl3pPr algn="l" rtl="0" eaLnBrk="0" fontAlgn="base" hangingPunct="0">
        <a:spcBef>
          <a:spcPct val="0"/>
        </a:spcBef>
        <a:spcAft>
          <a:spcPct val="0"/>
        </a:spcAft>
        <a:defRPr kumimoji="1" sz="3200">
          <a:solidFill>
            <a:schemeClr val="bg1"/>
          </a:solidFill>
          <a:latin typeface="Calibri" pitchFamily="34" charset="0"/>
          <a:ea typeface="ＭＳ Ｐゴシック" charset="-128"/>
        </a:defRPr>
      </a:lvl3pPr>
      <a:lvl4pPr algn="l" rtl="0" eaLnBrk="0" fontAlgn="base" hangingPunct="0">
        <a:spcBef>
          <a:spcPct val="0"/>
        </a:spcBef>
        <a:spcAft>
          <a:spcPct val="0"/>
        </a:spcAft>
        <a:defRPr kumimoji="1" sz="3200">
          <a:solidFill>
            <a:schemeClr val="bg1"/>
          </a:solidFill>
          <a:latin typeface="Calibri" pitchFamily="34" charset="0"/>
          <a:ea typeface="ＭＳ Ｐゴシック" charset="-128"/>
        </a:defRPr>
      </a:lvl4pPr>
      <a:lvl5pPr algn="l" rtl="0" eaLnBrk="0" fontAlgn="base" hangingPunct="0">
        <a:spcBef>
          <a:spcPct val="0"/>
        </a:spcBef>
        <a:spcAft>
          <a:spcPct val="0"/>
        </a:spcAft>
        <a:defRPr kumimoji="1" sz="3200">
          <a:solidFill>
            <a:schemeClr val="bg1"/>
          </a:solidFill>
          <a:latin typeface="Calibri" pitchFamily="34" charset="0"/>
          <a:ea typeface="ＭＳ Ｐゴシック" charset="-128"/>
        </a:defRPr>
      </a:lvl5pPr>
      <a:lvl6pPr marL="457200" algn="l" rtl="0" eaLnBrk="1" fontAlgn="base" hangingPunct="1">
        <a:spcBef>
          <a:spcPct val="0"/>
        </a:spcBef>
        <a:spcAft>
          <a:spcPct val="0"/>
        </a:spcAft>
        <a:defRPr kumimoji="1" sz="3200">
          <a:solidFill>
            <a:schemeClr val="bg1"/>
          </a:solidFill>
          <a:latin typeface="Arial" charset="0"/>
        </a:defRPr>
      </a:lvl6pPr>
      <a:lvl7pPr marL="914400" algn="l" rtl="0" eaLnBrk="1" fontAlgn="base" hangingPunct="1">
        <a:spcBef>
          <a:spcPct val="0"/>
        </a:spcBef>
        <a:spcAft>
          <a:spcPct val="0"/>
        </a:spcAft>
        <a:defRPr kumimoji="1" sz="3200">
          <a:solidFill>
            <a:schemeClr val="bg1"/>
          </a:solidFill>
          <a:latin typeface="Arial" charset="0"/>
        </a:defRPr>
      </a:lvl7pPr>
      <a:lvl8pPr marL="1371600" algn="l" rtl="0" eaLnBrk="1" fontAlgn="base" hangingPunct="1">
        <a:spcBef>
          <a:spcPct val="0"/>
        </a:spcBef>
        <a:spcAft>
          <a:spcPct val="0"/>
        </a:spcAft>
        <a:defRPr kumimoji="1" sz="3200">
          <a:solidFill>
            <a:schemeClr val="bg1"/>
          </a:solidFill>
          <a:latin typeface="Arial" charset="0"/>
        </a:defRPr>
      </a:lvl8pPr>
      <a:lvl9pPr marL="1828800" algn="l" rtl="0" eaLnBrk="1" fontAlgn="base" hangingPunct="1">
        <a:spcBef>
          <a:spcPct val="0"/>
        </a:spcBef>
        <a:spcAft>
          <a:spcPct val="0"/>
        </a:spcAft>
        <a:defRPr kumimoji="1" sz="3200">
          <a:solidFill>
            <a:schemeClr val="bg1"/>
          </a:solidFill>
          <a:latin typeface="Arial" charset="0"/>
        </a:defRPr>
      </a:lvl9pPr>
    </p:titleStyle>
    <p:bodyStyle>
      <a:lvl1pPr marL="342900" indent="-342900" algn="l" rtl="0" eaLnBrk="0" fontAlgn="base" hangingPunct="0">
        <a:spcBef>
          <a:spcPct val="20000"/>
        </a:spcBef>
        <a:spcAft>
          <a:spcPct val="0"/>
        </a:spcAft>
        <a:buChar char="•"/>
        <a:defRPr kumimoji="1">
          <a:solidFill>
            <a:srgbClr val="0073A3"/>
          </a:solidFill>
          <a:latin typeface="+mn-lt"/>
          <a:ea typeface="+mn-ea"/>
          <a:cs typeface="+mn-cs"/>
        </a:defRPr>
      </a:lvl1pPr>
      <a:lvl2pPr marL="742950" indent="-285750" algn="l" rtl="0" eaLnBrk="0" fontAlgn="base" hangingPunct="0">
        <a:spcBef>
          <a:spcPct val="20000"/>
        </a:spcBef>
        <a:spcAft>
          <a:spcPct val="0"/>
        </a:spcAft>
        <a:buChar char="–"/>
        <a:defRPr kumimoji="1" sz="1600">
          <a:solidFill>
            <a:srgbClr val="484848"/>
          </a:solidFill>
          <a:latin typeface="+mn-lt"/>
          <a:ea typeface="HG丸ｺﾞｼｯｸM-PRO" pitchFamily="50" charset="-128"/>
        </a:defRPr>
      </a:lvl2pPr>
      <a:lvl3pPr marL="1143000" indent="-228600" algn="l" rtl="0" eaLnBrk="0" fontAlgn="base" hangingPunct="0">
        <a:spcBef>
          <a:spcPct val="20000"/>
        </a:spcBef>
        <a:spcAft>
          <a:spcPct val="0"/>
        </a:spcAft>
        <a:buChar char="•"/>
        <a:defRPr kumimoji="1" sz="1600">
          <a:solidFill>
            <a:srgbClr val="484848"/>
          </a:solidFill>
          <a:latin typeface="+mn-lt"/>
          <a:ea typeface="HG丸ｺﾞｼｯｸM-PRO" pitchFamily="50" charset="-128"/>
        </a:defRPr>
      </a:lvl3pPr>
      <a:lvl4pPr marL="1600200" indent="-228600" algn="l" rtl="0" eaLnBrk="0" fontAlgn="base" hangingPunct="0">
        <a:spcBef>
          <a:spcPct val="20000"/>
        </a:spcBef>
        <a:spcAft>
          <a:spcPct val="0"/>
        </a:spcAft>
        <a:buChar char="–"/>
        <a:defRPr kumimoji="1" sz="1400">
          <a:solidFill>
            <a:srgbClr val="484848"/>
          </a:solidFill>
          <a:latin typeface="+mn-lt"/>
          <a:ea typeface="HG丸ｺﾞｼｯｸM-PRO" pitchFamily="50" charset="-128"/>
        </a:defRPr>
      </a:lvl4pPr>
      <a:lvl5pPr marL="2057400" indent="-228600" algn="l" rtl="0" eaLnBrk="0" fontAlgn="base" hangingPunct="0">
        <a:spcBef>
          <a:spcPct val="20000"/>
        </a:spcBef>
        <a:spcAft>
          <a:spcPct val="0"/>
        </a:spcAft>
        <a:buChar char="»"/>
        <a:defRPr kumimoji="1" sz="1400">
          <a:solidFill>
            <a:srgbClr val="484848"/>
          </a:solidFill>
          <a:latin typeface="+mn-lt"/>
          <a:ea typeface="HG丸ｺﾞｼｯｸM-PRO" pitchFamily="50" charset="-128"/>
        </a:defRPr>
      </a:lvl5pPr>
      <a:lvl6pPr marL="2514600" indent="-228600" algn="l" rtl="0" eaLnBrk="1" fontAlgn="base" hangingPunct="1">
        <a:spcBef>
          <a:spcPct val="20000"/>
        </a:spcBef>
        <a:spcAft>
          <a:spcPct val="0"/>
        </a:spcAft>
        <a:buChar char="»"/>
        <a:defRPr kumimoji="1" sz="1400">
          <a:solidFill>
            <a:srgbClr val="484848"/>
          </a:solidFill>
          <a:latin typeface="+mn-lt"/>
        </a:defRPr>
      </a:lvl6pPr>
      <a:lvl7pPr marL="2971800" indent="-228600" algn="l" rtl="0" eaLnBrk="1" fontAlgn="base" hangingPunct="1">
        <a:spcBef>
          <a:spcPct val="20000"/>
        </a:spcBef>
        <a:spcAft>
          <a:spcPct val="0"/>
        </a:spcAft>
        <a:buChar char="»"/>
        <a:defRPr kumimoji="1" sz="1400">
          <a:solidFill>
            <a:srgbClr val="484848"/>
          </a:solidFill>
          <a:latin typeface="+mn-lt"/>
        </a:defRPr>
      </a:lvl7pPr>
      <a:lvl8pPr marL="3429000" indent="-228600" algn="l" rtl="0" eaLnBrk="1" fontAlgn="base" hangingPunct="1">
        <a:spcBef>
          <a:spcPct val="20000"/>
        </a:spcBef>
        <a:spcAft>
          <a:spcPct val="0"/>
        </a:spcAft>
        <a:buChar char="»"/>
        <a:defRPr kumimoji="1" sz="1400">
          <a:solidFill>
            <a:srgbClr val="484848"/>
          </a:solidFill>
          <a:latin typeface="+mn-lt"/>
        </a:defRPr>
      </a:lvl8pPr>
      <a:lvl9pPr marL="3886200" indent="-228600" algn="l" rtl="0" eaLnBrk="1" fontAlgn="base" hangingPunct="1">
        <a:spcBef>
          <a:spcPct val="20000"/>
        </a:spcBef>
        <a:spcAft>
          <a:spcPct val="0"/>
        </a:spcAft>
        <a:buChar char="»"/>
        <a:defRPr kumimoji="1" sz="1400">
          <a:solidFill>
            <a:srgbClr val="484848"/>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w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www.google.com/press/podium/ses2006.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hristmasstockimages.com/free/new_year/slides/sparkling_2016.htm"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png"/><Relationship Id="rId7" Type="http://schemas.openxmlformats.org/officeDocument/2006/relationships/image" Target="../media/image62.gif"/><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gif"/><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64.jp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9.wmf"/><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ctrTitle" idx="4294967295"/>
          </p:nvPr>
        </p:nvSpPr>
        <p:spPr>
          <a:xfrm>
            <a:off x="0" y="2996952"/>
            <a:ext cx="9144000" cy="914400"/>
          </a:xfrm>
        </p:spPr>
        <p:txBody>
          <a:bodyPr/>
          <a:lstStyle/>
          <a:p>
            <a:pPr algn="ctr">
              <a:defRPr/>
            </a:pPr>
            <a:r>
              <a:rPr lang="ja-JP" altLang="en-US" sz="4400" dirty="0" smtClean="0">
                <a:solidFill>
                  <a:schemeClr val="bg1"/>
                </a:solidFill>
                <a:effectLst>
                  <a:glow rad="228600">
                    <a:schemeClr val="accent5">
                      <a:satMod val="175000"/>
                      <a:alpha val="40000"/>
                    </a:schemeClr>
                  </a:glow>
                </a:effectLst>
              </a:rPr>
              <a:t>クラウド・クライアントとモバイル</a:t>
            </a:r>
            <a:r>
              <a:rPr lang="ja-JP" altLang="en-US" sz="4400" dirty="0">
                <a:effectLst>
                  <a:glow rad="228600">
                    <a:schemeClr val="accent5">
                      <a:satMod val="175000"/>
                      <a:alpha val="40000"/>
                    </a:schemeClr>
                  </a:glow>
                </a:effectLst>
              </a:rPr>
              <a:t>開発</a:t>
            </a:r>
            <a:endParaRPr lang="ja-JP" altLang="en-US" dirty="0" smtClean="0">
              <a:solidFill>
                <a:schemeClr val="bg1"/>
              </a:solidFill>
              <a:effectLst>
                <a:glow rad="228600">
                  <a:schemeClr val="accent5">
                    <a:satMod val="175000"/>
                    <a:alpha val="40000"/>
                  </a:schemeClr>
                </a:glow>
              </a:effectLst>
              <a:latin typeface="+mn-lt"/>
              <a:ea typeface="+mn-ea"/>
            </a:endParaRPr>
          </a:p>
        </p:txBody>
      </p:sp>
    </p:spTree>
    <p:extLst>
      <p:ext uri="{BB962C8B-B14F-4D97-AF65-F5344CB8AC3E}">
        <p14:creationId xmlns:p14="http://schemas.microsoft.com/office/powerpoint/2010/main" val="485147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Apple</a:t>
            </a:r>
            <a:r>
              <a:rPr kumimoji="1" lang="ja-JP" altLang="en-US" dirty="0" smtClean="0"/>
              <a:t>は何の会社なのか？</a:t>
            </a:r>
            <a:endParaRPr kumimoji="1" lang="ja-JP" altLang="en-US" dirty="0"/>
          </a:p>
        </p:txBody>
      </p:sp>
      <p:pic>
        <p:nvPicPr>
          <p:cNvPr id="4" name="Picture 2" descr="app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138910"/>
            <a:ext cx="1584176" cy="1321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homepage3.nifty.com/old_apple_world/Apple1/apple-1-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51255"/>
            <a:ext cx="2160240" cy="1306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homepage3.nifty.com/old_apple_world/Apple1/apple-1-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980728"/>
            <a:ext cx="2160240" cy="6655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pple II computer sys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1289874"/>
            <a:ext cx="2541458" cy="17281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cinto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1029659"/>
            <a:ext cx="2224206" cy="23993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0129" y="3380069"/>
            <a:ext cx="920864" cy="1000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0252" y="3590579"/>
            <a:ext cx="1296144" cy="97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bwMode="auto">
          <a:xfrm>
            <a:off x="395536" y="4725144"/>
            <a:ext cx="2664296" cy="1224136"/>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smtClean="0">
                <a:ln>
                  <a:noFill/>
                </a:ln>
                <a:solidFill>
                  <a:schemeClr val="bg1"/>
                </a:solidFill>
                <a:effectLst/>
                <a:latin typeface="+mn-lt"/>
                <a:ea typeface="+mn-ea"/>
              </a:rPr>
              <a:t>元々ハードウェアベンダー</a:t>
            </a:r>
            <a:endParaRPr kumimoji="0" lang="en-US" altLang="ja-JP" sz="16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dirty="0">
                <a:solidFill>
                  <a:schemeClr val="bg1"/>
                </a:solidFill>
                <a:latin typeface="+mn-lt"/>
                <a:ea typeface="+mn-ea"/>
              </a:rPr>
              <a:t>(</a:t>
            </a:r>
            <a:r>
              <a:rPr kumimoji="0" lang="en-US" altLang="ja-JP" sz="1600" dirty="0" smtClean="0">
                <a:solidFill>
                  <a:schemeClr val="bg1"/>
                </a:solidFill>
                <a:latin typeface="+mn-lt"/>
                <a:ea typeface="+mn-ea"/>
              </a:rPr>
              <a:t>OS</a:t>
            </a:r>
            <a:r>
              <a:rPr kumimoji="0" lang="ja-JP" altLang="en-US" sz="1600" dirty="0" smtClean="0">
                <a:solidFill>
                  <a:schemeClr val="bg1"/>
                </a:solidFill>
                <a:latin typeface="+mn-lt"/>
                <a:ea typeface="+mn-ea"/>
              </a:rPr>
              <a:t>も自社開発</a:t>
            </a:r>
            <a:r>
              <a:rPr kumimoji="0" lang="en-US" altLang="ja-JP" sz="1600" dirty="0" smtClean="0">
                <a:solidFill>
                  <a:schemeClr val="bg1"/>
                </a:solidFill>
                <a:latin typeface="+mn-lt"/>
                <a:ea typeface="+mn-ea"/>
              </a:rPr>
              <a:t>)</a:t>
            </a:r>
            <a:endParaRPr kumimoji="0" lang="ja-JP" altLang="en-US" sz="1600" b="0" i="0" u="none" strike="noStrike" cap="none" normalizeH="0" dirty="0" smtClean="0">
              <a:ln>
                <a:noFill/>
              </a:ln>
              <a:solidFill>
                <a:schemeClr val="bg1"/>
              </a:solidFill>
              <a:effectLst/>
              <a:latin typeface="+mn-lt"/>
              <a:ea typeface="+mn-ea"/>
            </a:endParaRPr>
          </a:p>
        </p:txBody>
      </p:sp>
      <p:sp>
        <p:nvSpPr>
          <p:cNvPr id="14" name="正方形/長方形 13"/>
          <p:cNvSpPr/>
          <p:nvPr/>
        </p:nvSpPr>
        <p:spPr bwMode="auto">
          <a:xfrm>
            <a:off x="3203848" y="4725144"/>
            <a:ext cx="2736304" cy="1224136"/>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smtClean="0">
                <a:ln>
                  <a:noFill/>
                </a:ln>
                <a:solidFill>
                  <a:schemeClr val="bg1"/>
                </a:solidFill>
                <a:effectLst/>
                <a:latin typeface="+mn-lt"/>
                <a:ea typeface="+mn-ea"/>
              </a:rPr>
              <a:t>ユーザーの使い勝手にフォーカスした製品・サービス作り</a:t>
            </a:r>
          </a:p>
        </p:txBody>
      </p:sp>
      <p:sp>
        <p:nvSpPr>
          <p:cNvPr id="15" name="正方形/長方形 14"/>
          <p:cNvSpPr/>
          <p:nvPr/>
        </p:nvSpPr>
        <p:spPr bwMode="auto">
          <a:xfrm>
            <a:off x="6084168" y="4725144"/>
            <a:ext cx="2700300" cy="1224136"/>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dirty="0" smtClean="0">
                <a:ln>
                  <a:noFill/>
                </a:ln>
                <a:solidFill>
                  <a:schemeClr val="bg1"/>
                </a:solidFill>
                <a:effectLst/>
                <a:latin typeface="+mn-lt"/>
                <a:ea typeface="+mn-ea"/>
              </a:rPr>
              <a:t>HW</a:t>
            </a:r>
            <a:r>
              <a:rPr kumimoji="0" lang="ja-JP" altLang="en-US" sz="1600" b="0" i="0" u="none" strike="noStrike" cap="none" normalizeH="0" dirty="0" err="1" smtClean="0">
                <a:ln>
                  <a:noFill/>
                </a:ln>
                <a:solidFill>
                  <a:schemeClr val="bg1"/>
                </a:solidFill>
                <a:effectLst/>
                <a:latin typeface="+mn-lt"/>
                <a:ea typeface="+mn-ea"/>
              </a:rPr>
              <a:t>、</a:t>
            </a:r>
            <a:r>
              <a:rPr kumimoji="0" lang="en-US" altLang="ja-JP" sz="1600" b="0" i="0" u="none" strike="noStrike" cap="none" normalizeH="0" dirty="0" smtClean="0">
                <a:ln>
                  <a:noFill/>
                </a:ln>
                <a:solidFill>
                  <a:schemeClr val="bg1"/>
                </a:solidFill>
                <a:effectLst/>
                <a:latin typeface="+mn-lt"/>
                <a:ea typeface="+mn-ea"/>
              </a:rPr>
              <a:t>SW</a:t>
            </a:r>
            <a:r>
              <a:rPr kumimoji="0" lang="ja-JP" altLang="en-US" sz="1600" b="0" i="0" u="none" strike="noStrike" cap="none" normalizeH="0" dirty="0" err="1" smtClean="0">
                <a:ln>
                  <a:noFill/>
                </a:ln>
                <a:solidFill>
                  <a:schemeClr val="bg1"/>
                </a:solidFill>
                <a:effectLst/>
                <a:latin typeface="+mn-lt"/>
                <a:ea typeface="+mn-ea"/>
              </a:rPr>
              <a:t>、</a:t>
            </a:r>
            <a:r>
              <a:rPr kumimoji="0" lang="ja-JP" altLang="en-US" sz="1600" b="0" i="0" u="none" strike="noStrike" cap="none" normalizeH="0" dirty="0" smtClean="0">
                <a:ln>
                  <a:noFill/>
                </a:ln>
                <a:solidFill>
                  <a:schemeClr val="bg1"/>
                </a:solidFill>
                <a:effectLst/>
                <a:latin typeface="+mn-lt"/>
                <a:ea typeface="+mn-ea"/>
              </a:rPr>
              <a:t>サービスを全てコントロールして最高のユーザーエクスペリエンス</a:t>
            </a:r>
            <a:r>
              <a:rPr kumimoji="0" lang="en-US" altLang="ja-JP" sz="1600" b="0" i="0" u="none" strike="noStrike" cap="none" normalizeH="0" dirty="0" smtClean="0">
                <a:ln>
                  <a:noFill/>
                </a:ln>
                <a:solidFill>
                  <a:schemeClr val="bg1"/>
                </a:solidFill>
                <a:effectLst/>
                <a:latin typeface="+mn-lt"/>
                <a:ea typeface="+mn-ea"/>
              </a:rPr>
              <a:t>(UX)</a:t>
            </a:r>
            <a:r>
              <a:rPr kumimoji="0" lang="ja-JP" altLang="en-US" sz="1600" b="0" i="0" u="none" strike="noStrike" cap="none" normalizeH="0" dirty="0" smtClean="0">
                <a:ln>
                  <a:noFill/>
                </a:ln>
                <a:solidFill>
                  <a:schemeClr val="bg1"/>
                </a:solidFill>
                <a:effectLst/>
                <a:latin typeface="+mn-lt"/>
                <a:ea typeface="+mn-ea"/>
              </a:rPr>
              <a:t>を提供</a:t>
            </a:r>
          </a:p>
        </p:txBody>
      </p:sp>
      <p:sp>
        <p:nvSpPr>
          <p:cNvPr id="16" name="正方形/長方形 15"/>
          <p:cNvSpPr/>
          <p:nvPr/>
        </p:nvSpPr>
        <p:spPr bwMode="auto">
          <a:xfrm>
            <a:off x="382834" y="6093296"/>
            <a:ext cx="8401633" cy="458670"/>
          </a:xfrm>
          <a:prstGeom prst="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dirty="0" smtClean="0">
                <a:ln>
                  <a:noFill/>
                </a:ln>
                <a:solidFill>
                  <a:schemeClr val="bg1"/>
                </a:solidFill>
                <a:effectLst/>
                <a:latin typeface="+mn-lt"/>
                <a:ea typeface="+mn-ea"/>
              </a:rPr>
              <a:t>HW</a:t>
            </a:r>
            <a:r>
              <a:rPr kumimoji="0" lang="ja-JP" altLang="en-US" sz="1600" b="0" i="0" u="none" strike="noStrike" cap="none" normalizeH="0" dirty="0" err="1" smtClean="0">
                <a:ln>
                  <a:noFill/>
                </a:ln>
                <a:solidFill>
                  <a:schemeClr val="bg1"/>
                </a:solidFill>
                <a:effectLst/>
                <a:latin typeface="+mn-lt"/>
                <a:ea typeface="+mn-ea"/>
              </a:rPr>
              <a:t>、</a:t>
            </a:r>
            <a:r>
              <a:rPr kumimoji="0" lang="ja-JP" altLang="en-US" sz="1600" b="0" i="0" u="none" strike="noStrike" cap="none" normalizeH="0" dirty="0" smtClean="0">
                <a:ln>
                  <a:noFill/>
                </a:ln>
                <a:solidFill>
                  <a:schemeClr val="bg1"/>
                </a:solidFill>
                <a:effectLst/>
                <a:latin typeface="+mn-lt"/>
                <a:ea typeface="+mn-ea"/>
              </a:rPr>
              <a:t>サービスからの収益</a:t>
            </a:r>
          </a:p>
        </p:txBody>
      </p:sp>
    </p:spTree>
    <p:extLst>
      <p:ext uri="{BB962C8B-B14F-4D97-AF65-F5344CB8AC3E}">
        <p14:creationId xmlns:p14="http://schemas.microsoft.com/office/powerpoint/2010/main" val="3370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Microsoft</a:t>
            </a:r>
            <a:r>
              <a:rPr kumimoji="1" lang="ja-JP" altLang="en-US" smtClean="0"/>
              <a:t>は何の会社なのか？</a:t>
            </a:r>
            <a:endParaRPr kumimoji="1" lang="ja-JP" altLang="en-US"/>
          </a:p>
        </p:txBody>
      </p:sp>
      <p:graphicFrame>
        <p:nvGraphicFramePr>
          <p:cNvPr id="3" name="グラフ 2"/>
          <p:cNvGraphicFramePr/>
          <p:nvPr>
            <p:extLst>
              <p:ext uri="{D42A27DB-BD31-4B8C-83A1-F6EECF244321}">
                <p14:modId xmlns:p14="http://schemas.microsoft.com/office/powerpoint/2010/main" val="557160193"/>
              </p:ext>
            </p:extLst>
          </p:nvPr>
        </p:nvGraphicFramePr>
        <p:xfrm>
          <a:off x="403" y="1497820"/>
          <a:ext cx="9143597" cy="5360180"/>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611450" y="1268700"/>
            <a:ext cx="7914346" cy="369332"/>
          </a:xfrm>
          <a:prstGeom prst="rect">
            <a:avLst/>
          </a:prstGeom>
          <a:noFill/>
        </p:spPr>
        <p:txBody>
          <a:bodyPr wrap="none" rtlCol="0">
            <a:spAutoFit/>
          </a:bodyPr>
          <a:lstStyle/>
          <a:p>
            <a:r>
              <a:rPr kumimoji="1" lang="en-US" altLang="ja-JP" dirty="0" smtClean="0"/>
              <a:t>Microsoft </a:t>
            </a:r>
            <a:r>
              <a:rPr kumimoji="1" lang="ja-JP" altLang="en-US" dirty="0" smtClean="0"/>
              <a:t>の</a:t>
            </a:r>
            <a:r>
              <a:rPr kumimoji="1" lang="en-US" altLang="ja-JP" dirty="0" smtClean="0"/>
              <a:t>2013</a:t>
            </a:r>
            <a:r>
              <a:rPr kumimoji="1" lang="ja-JP" altLang="en-US" dirty="0" smtClean="0"/>
              <a:t>年度第</a:t>
            </a:r>
            <a:r>
              <a:rPr kumimoji="1" lang="en-US" altLang="ja-JP" dirty="0" smtClean="0"/>
              <a:t>2</a:t>
            </a:r>
            <a:r>
              <a:rPr kumimoji="1" lang="ja-JP" altLang="en-US" dirty="0" smtClean="0"/>
              <a:t>四半期 </a:t>
            </a:r>
            <a:r>
              <a:rPr kumimoji="1" lang="en-US" altLang="ja-JP" dirty="0" smtClean="0"/>
              <a:t>(2012</a:t>
            </a:r>
            <a:r>
              <a:rPr kumimoji="1" lang="ja-JP" altLang="en-US" dirty="0" smtClean="0"/>
              <a:t>年</a:t>
            </a:r>
            <a:r>
              <a:rPr kumimoji="1" lang="en-US" altLang="ja-JP" dirty="0" smtClean="0"/>
              <a:t>10-12</a:t>
            </a:r>
            <a:r>
              <a:rPr kumimoji="1" lang="ja-JP" altLang="en-US" dirty="0" smtClean="0"/>
              <a:t>月</a:t>
            </a:r>
            <a:r>
              <a:rPr kumimoji="1" lang="en-US" altLang="ja-JP" dirty="0" smtClean="0"/>
              <a:t>) </a:t>
            </a:r>
            <a:r>
              <a:rPr kumimoji="1" lang="ja-JP" altLang="en-US" dirty="0" smtClean="0"/>
              <a:t>の売上高 </a:t>
            </a:r>
            <a:r>
              <a:rPr kumimoji="1" lang="en-US" altLang="ja-JP" dirty="0" smtClean="0"/>
              <a:t>(</a:t>
            </a:r>
            <a:r>
              <a:rPr kumimoji="1" lang="ja-JP" altLang="en-US" dirty="0" smtClean="0"/>
              <a:t>単位</a:t>
            </a:r>
            <a:r>
              <a:rPr kumimoji="1" lang="en-US" altLang="ja-JP" dirty="0" smtClean="0"/>
              <a:t>: </a:t>
            </a:r>
            <a:r>
              <a:rPr kumimoji="1" lang="ja-JP" altLang="en-US" dirty="0" smtClean="0"/>
              <a:t>百万ドル</a:t>
            </a:r>
            <a:r>
              <a:rPr kumimoji="1" lang="en-US" altLang="ja-JP" dirty="0" smtClean="0"/>
              <a:t>)</a:t>
            </a:r>
            <a:endParaRPr kumimoji="1" lang="ja-JP" altLang="en-US" dirty="0"/>
          </a:p>
        </p:txBody>
      </p:sp>
      <p:sp>
        <p:nvSpPr>
          <p:cNvPr id="5" name="テキスト ボックス 4"/>
          <p:cNvSpPr txBox="1"/>
          <p:nvPr/>
        </p:nvSpPr>
        <p:spPr>
          <a:xfrm>
            <a:off x="6588280" y="5877340"/>
            <a:ext cx="2448340" cy="738664"/>
          </a:xfrm>
          <a:prstGeom prst="rect">
            <a:avLst/>
          </a:prstGeom>
          <a:noFill/>
        </p:spPr>
        <p:txBody>
          <a:bodyPr wrap="square" rtlCol="0">
            <a:spAutoFit/>
          </a:bodyPr>
          <a:lstStyle/>
          <a:p>
            <a:r>
              <a:rPr lang="ja-JP" altLang="en-US" sz="1050" smtClean="0"/>
              <a:t>四半期売上高</a:t>
            </a:r>
            <a:endParaRPr lang="en-US" altLang="ja-JP" sz="1050" smtClean="0"/>
          </a:p>
          <a:p>
            <a:r>
              <a:rPr lang="en-US" altLang="ja-JP" sz="1050" smtClean="0"/>
              <a:t>214</a:t>
            </a:r>
            <a:r>
              <a:rPr lang="ja-JP" altLang="en-US" sz="1050"/>
              <a:t>億</a:t>
            </a:r>
            <a:r>
              <a:rPr lang="en-US" altLang="ja-JP" sz="1050"/>
              <a:t>5600</a:t>
            </a:r>
            <a:r>
              <a:rPr lang="ja-JP" altLang="en-US" sz="1050"/>
              <a:t>万ドル（前年同期比</a:t>
            </a:r>
            <a:r>
              <a:rPr lang="en-US" altLang="ja-JP" sz="1050"/>
              <a:t>3</a:t>
            </a:r>
            <a:r>
              <a:rPr lang="ja-JP" altLang="en-US" sz="1050"/>
              <a:t>％増</a:t>
            </a:r>
            <a:r>
              <a:rPr lang="ja-JP" altLang="en-US" sz="1050" smtClean="0"/>
              <a:t>）</a:t>
            </a:r>
            <a:endParaRPr lang="en-US" altLang="ja-JP" sz="1050" smtClean="0"/>
          </a:p>
          <a:p>
            <a:r>
              <a:rPr lang="ja-JP" altLang="en-US" sz="1050" smtClean="0"/>
              <a:t>営業利益</a:t>
            </a:r>
            <a:endParaRPr lang="en-US" altLang="ja-JP" sz="1050" smtClean="0"/>
          </a:p>
          <a:p>
            <a:r>
              <a:rPr lang="en-US" altLang="ja-JP" sz="1050" smtClean="0"/>
              <a:t>77</a:t>
            </a:r>
            <a:r>
              <a:rPr lang="ja-JP" altLang="en-US" sz="1050"/>
              <a:t>億</a:t>
            </a:r>
            <a:r>
              <a:rPr lang="en-US" altLang="ja-JP" sz="1050"/>
              <a:t>7100</a:t>
            </a:r>
            <a:r>
              <a:rPr lang="ja-JP" altLang="en-US" sz="1050"/>
              <a:t>万ドル（同</a:t>
            </a:r>
            <a:r>
              <a:rPr lang="en-US" altLang="ja-JP" sz="1050"/>
              <a:t>3</a:t>
            </a:r>
            <a:r>
              <a:rPr lang="ja-JP" altLang="en-US" sz="1050"/>
              <a:t>％減）</a:t>
            </a:r>
            <a:endParaRPr kumimoji="1" lang="ja-JP" altLang="en-US" sz="1050"/>
          </a:p>
        </p:txBody>
      </p:sp>
    </p:spTree>
    <p:extLst>
      <p:ext uri="{BB962C8B-B14F-4D97-AF65-F5344CB8AC3E}">
        <p14:creationId xmlns:p14="http://schemas.microsoft.com/office/powerpoint/2010/main" val="306622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 3"/>
          <p:cNvSpPr/>
          <p:nvPr/>
        </p:nvSpPr>
        <p:spPr bwMode="auto">
          <a:xfrm>
            <a:off x="791579" y="5774253"/>
            <a:ext cx="7596843" cy="980728"/>
          </a:xfrm>
          <a:prstGeom prst="round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mn-lt"/>
                <a:ea typeface="+mn-ea"/>
              </a:rPr>
              <a:t>「デバイスとサービスの会社を目指す」</a:t>
            </a:r>
            <a:endParaRPr kumimoji="0" lang="en-US" altLang="ja-JP" sz="24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dirty="0">
                <a:solidFill>
                  <a:schemeClr val="bg1"/>
                </a:solidFill>
                <a:latin typeface="+mn-lt"/>
                <a:ea typeface="+mn-ea"/>
              </a:rPr>
              <a:t>→</a:t>
            </a:r>
            <a:r>
              <a:rPr kumimoji="0" lang="ja-JP" altLang="en-US" sz="2400" b="0" i="0" u="none" strike="noStrike" cap="none" normalizeH="0" dirty="0" smtClean="0">
                <a:ln>
                  <a:noFill/>
                </a:ln>
                <a:solidFill>
                  <a:schemeClr val="bg1"/>
                </a:solidFill>
                <a:effectLst/>
                <a:latin typeface="+mn-lt"/>
                <a:ea typeface="+mn-ea"/>
              </a:rPr>
              <a:t>ソフト会社のままでは</a:t>
            </a:r>
            <a:r>
              <a:rPr kumimoji="0" lang="en-US" altLang="ja-JP" sz="2400" b="0" i="0" u="none" strike="noStrike" cap="none" normalizeH="0" dirty="0" smtClean="0">
                <a:ln>
                  <a:noFill/>
                </a:ln>
                <a:solidFill>
                  <a:schemeClr val="bg1"/>
                </a:solidFill>
                <a:effectLst/>
                <a:latin typeface="+mn-lt"/>
                <a:ea typeface="+mn-ea"/>
              </a:rPr>
              <a:t>Apple/Google</a:t>
            </a:r>
            <a:r>
              <a:rPr kumimoji="0" lang="ja-JP" altLang="en-US" sz="2400" b="0" i="0" u="none" strike="noStrike" cap="none" normalizeH="0" dirty="0" smtClean="0">
                <a:ln>
                  <a:noFill/>
                </a:ln>
                <a:solidFill>
                  <a:schemeClr val="bg1"/>
                </a:solidFill>
                <a:effectLst/>
                <a:latin typeface="+mn-lt"/>
                <a:ea typeface="+mn-ea"/>
              </a:rPr>
              <a:t>と闘えない</a:t>
            </a:r>
          </a:p>
        </p:txBody>
      </p:sp>
      <p:sp>
        <p:nvSpPr>
          <p:cNvPr id="6" name="角丸四角形 5"/>
          <p:cNvSpPr/>
          <p:nvPr/>
        </p:nvSpPr>
        <p:spPr bwMode="auto">
          <a:xfrm>
            <a:off x="791580" y="2651956"/>
            <a:ext cx="1908212" cy="447092"/>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2008</a:t>
            </a:r>
            <a:endParaRPr kumimoji="0" lang="ja-JP" altLang="en-US" sz="2400" b="0" i="0" u="none" strike="noStrike" cap="none" normalizeH="0" dirty="0" smtClean="0">
              <a:ln>
                <a:noFill/>
              </a:ln>
              <a:solidFill>
                <a:schemeClr val="bg1"/>
              </a:solidFill>
              <a:effectLst/>
              <a:latin typeface="+mn-lt"/>
              <a:ea typeface="+mn-ea"/>
            </a:endParaRPr>
          </a:p>
        </p:txBody>
      </p:sp>
      <p:sp>
        <p:nvSpPr>
          <p:cNvPr id="7" name="角丸四角形 6"/>
          <p:cNvSpPr/>
          <p:nvPr/>
        </p:nvSpPr>
        <p:spPr bwMode="auto">
          <a:xfrm>
            <a:off x="2766742" y="2636912"/>
            <a:ext cx="5621681" cy="447092"/>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Yahoo</a:t>
            </a:r>
            <a:r>
              <a:rPr kumimoji="0" lang="en-US" altLang="ja-JP" sz="2400" dirty="0" smtClean="0">
                <a:solidFill>
                  <a:schemeClr val="bg1"/>
                </a:solidFill>
                <a:latin typeface="+mn-lt"/>
                <a:ea typeface="+mn-ea"/>
              </a:rPr>
              <a:t>!</a:t>
            </a:r>
            <a:r>
              <a:rPr kumimoji="0" lang="ja-JP" altLang="en-US" sz="2400" dirty="0" smtClean="0">
                <a:solidFill>
                  <a:schemeClr val="bg1"/>
                </a:solidFill>
                <a:latin typeface="+mn-lt"/>
                <a:ea typeface="+mn-ea"/>
              </a:rPr>
              <a:t>買収提案</a:t>
            </a:r>
            <a:endParaRPr kumimoji="0" lang="ja-JP" altLang="en-US" sz="2400" b="0" i="0" u="none" strike="noStrike" cap="none" normalizeH="0" dirty="0" smtClean="0">
              <a:ln>
                <a:noFill/>
              </a:ln>
              <a:solidFill>
                <a:schemeClr val="bg1"/>
              </a:solidFill>
              <a:effectLst/>
              <a:latin typeface="+mn-lt"/>
              <a:ea typeface="+mn-ea"/>
            </a:endParaRPr>
          </a:p>
        </p:txBody>
      </p:sp>
      <p:sp>
        <p:nvSpPr>
          <p:cNvPr id="8" name="角丸四角形 7"/>
          <p:cNvSpPr/>
          <p:nvPr/>
        </p:nvSpPr>
        <p:spPr bwMode="auto">
          <a:xfrm>
            <a:off x="783075" y="3173965"/>
            <a:ext cx="1908212" cy="447092"/>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2009</a:t>
            </a:r>
            <a:endParaRPr kumimoji="0" lang="ja-JP" altLang="en-US" sz="2400" b="0" i="0" u="none" strike="noStrike" cap="none" normalizeH="0" dirty="0" smtClean="0">
              <a:ln>
                <a:noFill/>
              </a:ln>
              <a:solidFill>
                <a:schemeClr val="bg1"/>
              </a:solidFill>
              <a:effectLst/>
              <a:latin typeface="+mn-lt"/>
              <a:ea typeface="+mn-ea"/>
            </a:endParaRPr>
          </a:p>
        </p:txBody>
      </p:sp>
      <p:sp>
        <p:nvSpPr>
          <p:cNvPr id="9" name="角丸四角形 8"/>
          <p:cNvSpPr/>
          <p:nvPr/>
        </p:nvSpPr>
        <p:spPr bwMode="auto">
          <a:xfrm>
            <a:off x="2758237" y="3158921"/>
            <a:ext cx="5621681" cy="447092"/>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Yahoo</a:t>
            </a:r>
            <a:r>
              <a:rPr kumimoji="0" lang="en-US" altLang="ja-JP" sz="2400" dirty="0" smtClean="0">
                <a:solidFill>
                  <a:schemeClr val="bg1"/>
                </a:solidFill>
                <a:latin typeface="+mn-lt"/>
                <a:ea typeface="+mn-ea"/>
              </a:rPr>
              <a:t>!</a:t>
            </a:r>
            <a:r>
              <a:rPr kumimoji="0" lang="ja-JP" altLang="en-US" sz="2400" dirty="0" smtClean="0">
                <a:solidFill>
                  <a:schemeClr val="bg1"/>
                </a:solidFill>
                <a:latin typeface="+mn-lt"/>
                <a:ea typeface="+mn-ea"/>
              </a:rPr>
              <a:t>と提携</a:t>
            </a:r>
            <a:endParaRPr kumimoji="0" lang="ja-JP" altLang="en-US" sz="2400" b="0" i="0" u="none" strike="noStrike" cap="none" normalizeH="0" dirty="0" smtClean="0">
              <a:ln>
                <a:noFill/>
              </a:ln>
              <a:solidFill>
                <a:schemeClr val="bg1"/>
              </a:solidFill>
              <a:effectLst/>
              <a:latin typeface="+mn-lt"/>
              <a:ea typeface="+mn-ea"/>
            </a:endParaRPr>
          </a:p>
        </p:txBody>
      </p:sp>
      <p:sp>
        <p:nvSpPr>
          <p:cNvPr id="10" name="角丸四角形 9"/>
          <p:cNvSpPr/>
          <p:nvPr/>
        </p:nvSpPr>
        <p:spPr bwMode="auto">
          <a:xfrm>
            <a:off x="783075" y="4175033"/>
            <a:ext cx="1908212" cy="447092"/>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2011</a:t>
            </a:r>
            <a:endParaRPr kumimoji="0" lang="ja-JP" altLang="en-US" sz="2400" b="0" i="0" u="none" strike="noStrike" cap="none" normalizeH="0" dirty="0" smtClean="0">
              <a:ln>
                <a:noFill/>
              </a:ln>
              <a:solidFill>
                <a:schemeClr val="bg1"/>
              </a:solidFill>
              <a:effectLst/>
              <a:latin typeface="+mn-lt"/>
              <a:ea typeface="+mn-ea"/>
            </a:endParaRPr>
          </a:p>
        </p:txBody>
      </p:sp>
      <p:sp>
        <p:nvSpPr>
          <p:cNvPr id="11" name="角丸四角形 10"/>
          <p:cNvSpPr/>
          <p:nvPr/>
        </p:nvSpPr>
        <p:spPr bwMode="auto">
          <a:xfrm>
            <a:off x="2758237" y="4159989"/>
            <a:ext cx="5621681" cy="447092"/>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ARM</a:t>
            </a:r>
            <a:r>
              <a:rPr kumimoji="0" lang="ja-JP" altLang="en-US" sz="2400" dirty="0">
                <a:solidFill>
                  <a:schemeClr val="bg1"/>
                </a:solidFill>
                <a:latin typeface="+mn-lt"/>
                <a:ea typeface="+mn-ea"/>
              </a:rPr>
              <a:t>サポート</a:t>
            </a:r>
            <a:r>
              <a:rPr kumimoji="0" lang="ja-JP" altLang="en-US" sz="2400" dirty="0" smtClean="0">
                <a:solidFill>
                  <a:schemeClr val="bg1"/>
                </a:solidFill>
                <a:latin typeface="+mn-lt"/>
                <a:ea typeface="+mn-ea"/>
              </a:rPr>
              <a:t>を発表</a:t>
            </a:r>
            <a:endParaRPr kumimoji="0" lang="ja-JP" altLang="en-US" sz="2400" b="0" i="0" u="none" strike="noStrike" cap="none" normalizeH="0" dirty="0" smtClean="0">
              <a:ln>
                <a:noFill/>
              </a:ln>
              <a:solidFill>
                <a:schemeClr val="bg1"/>
              </a:solidFill>
              <a:effectLst/>
              <a:latin typeface="+mn-lt"/>
              <a:ea typeface="+mn-ea"/>
            </a:endParaRPr>
          </a:p>
        </p:txBody>
      </p:sp>
      <p:sp>
        <p:nvSpPr>
          <p:cNvPr id="12" name="角丸四角形 11"/>
          <p:cNvSpPr/>
          <p:nvPr/>
        </p:nvSpPr>
        <p:spPr bwMode="auto">
          <a:xfrm>
            <a:off x="783075" y="4679089"/>
            <a:ext cx="1908212" cy="447092"/>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2012</a:t>
            </a:r>
            <a:endParaRPr kumimoji="0" lang="ja-JP" altLang="en-US" sz="2400" b="0" i="0" u="none" strike="noStrike" cap="none" normalizeH="0" dirty="0" smtClean="0">
              <a:ln>
                <a:noFill/>
              </a:ln>
              <a:solidFill>
                <a:schemeClr val="bg1"/>
              </a:solidFill>
              <a:effectLst/>
              <a:latin typeface="+mn-lt"/>
              <a:ea typeface="+mn-ea"/>
            </a:endParaRPr>
          </a:p>
        </p:txBody>
      </p:sp>
      <p:sp>
        <p:nvSpPr>
          <p:cNvPr id="13" name="角丸四角形 12"/>
          <p:cNvSpPr/>
          <p:nvPr/>
        </p:nvSpPr>
        <p:spPr bwMode="auto">
          <a:xfrm>
            <a:off x="2758237" y="4664045"/>
            <a:ext cx="5621681" cy="447092"/>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Windows8, RT, Surface</a:t>
            </a:r>
            <a:r>
              <a:rPr kumimoji="0" lang="ja-JP" altLang="en-US" sz="2400" b="0" i="0" u="none" strike="noStrike" cap="none" normalizeH="0" dirty="0" smtClean="0">
                <a:ln>
                  <a:noFill/>
                </a:ln>
                <a:solidFill>
                  <a:schemeClr val="bg1"/>
                </a:solidFill>
                <a:effectLst/>
                <a:latin typeface="+mn-lt"/>
                <a:ea typeface="+mn-ea"/>
              </a:rPr>
              <a:t>出荷開始</a:t>
            </a:r>
          </a:p>
        </p:txBody>
      </p:sp>
      <p:sp>
        <p:nvSpPr>
          <p:cNvPr id="14" name="角丸四角形 13"/>
          <p:cNvSpPr/>
          <p:nvPr/>
        </p:nvSpPr>
        <p:spPr bwMode="auto">
          <a:xfrm>
            <a:off x="783075" y="5198189"/>
            <a:ext cx="1908212" cy="447092"/>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2013</a:t>
            </a:r>
            <a:endParaRPr kumimoji="0" lang="ja-JP" altLang="en-US" sz="2400" b="0" i="0" u="none" strike="noStrike" cap="none" normalizeH="0" dirty="0" smtClean="0">
              <a:ln>
                <a:noFill/>
              </a:ln>
              <a:solidFill>
                <a:schemeClr val="bg1"/>
              </a:solidFill>
              <a:effectLst/>
              <a:latin typeface="+mn-lt"/>
              <a:ea typeface="+mn-ea"/>
            </a:endParaRPr>
          </a:p>
        </p:txBody>
      </p:sp>
      <p:sp>
        <p:nvSpPr>
          <p:cNvPr id="15" name="角丸四角形 14"/>
          <p:cNvSpPr/>
          <p:nvPr/>
        </p:nvSpPr>
        <p:spPr bwMode="auto">
          <a:xfrm>
            <a:off x="2758237" y="5183145"/>
            <a:ext cx="5621681" cy="447092"/>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mn-lt"/>
                <a:ea typeface="+mn-ea"/>
              </a:rPr>
              <a:t>組織改革</a:t>
            </a:r>
            <a:r>
              <a:rPr kumimoji="0" lang="en-US" altLang="ja-JP" sz="2400" b="0" i="0" u="none" strike="noStrike" cap="none" normalizeH="0" dirty="0" smtClean="0">
                <a:ln>
                  <a:noFill/>
                </a:ln>
                <a:solidFill>
                  <a:schemeClr val="bg1"/>
                </a:solidFill>
                <a:effectLst/>
                <a:latin typeface="+mn-lt"/>
                <a:ea typeface="+mn-ea"/>
              </a:rPr>
              <a:t>,</a:t>
            </a:r>
            <a:r>
              <a:rPr kumimoji="0" lang="ja-JP" altLang="en-US" sz="2400" dirty="0">
                <a:solidFill>
                  <a:schemeClr val="bg1"/>
                </a:solidFill>
                <a:latin typeface="+mn-lt"/>
                <a:ea typeface="+mn-ea"/>
              </a:rPr>
              <a:t> </a:t>
            </a:r>
            <a:r>
              <a:rPr kumimoji="0" lang="ja-JP" altLang="en-US" sz="2400" dirty="0" smtClean="0">
                <a:solidFill>
                  <a:schemeClr val="bg1"/>
                </a:solidFill>
                <a:latin typeface="+mn-lt"/>
                <a:ea typeface="+mn-ea"/>
              </a:rPr>
              <a:t>バルマー引退発表</a:t>
            </a:r>
            <a:endParaRPr kumimoji="0" lang="ja-JP" altLang="en-US" sz="2400" b="0" i="0" u="none" strike="noStrike" cap="none" normalizeH="0" dirty="0" smtClean="0">
              <a:ln>
                <a:noFill/>
              </a:ln>
              <a:solidFill>
                <a:schemeClr val="bg1"/>
              </a:solidFill>
              <a:effectLst/>
              <a:latin typeface="+mn-lt"/>
              <a:ea typeface="+mn-ea"/>
            </a:endParaRPr>
          </a:p>
        </p:txBody>
      </p:sp>
      <p:sp>
        <p:nvSpPr>
          <p:cNvPr id="16" name="角丸四角形 15"/>
          <p:cNvSpPr/>
          <p:nvPr/>
        </p:nvSpPr>
        <p:spPr bwMode="auto">
          <a:xfrm>
            <a:off x="769072" y="3678021"/>
            <a:ext cx="1908212" cy="447092"/>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2010</a:t>
            </a:r>
            <a:endParaRPr kumimoji="0" lang="ja-JP" altLang="en-US" sz="2400" b="0" i="0" u="none" strike="noStrike" cap="none" normalizeH="0" dirty="0" smtClean="0">
              <a:ln>
                <a:noFill/>
              </a:ln>
              <a:solidFill>
                <a:schemeClr val="bg1"/>
              </a:solidFill>
              <a:effectLst/>
              <a:latin typeface="+mn-lt"/>
              <a:ea typeface="+mn-ea"/>
            </a:endParaRPr>
          </a:p>
        </p:txBody>
      </p:sp>
      <p:sp>
        <p:nvSpPr>
          <p:cNvPr id="17" name="角丸四角形 16"/>
          <p:cNvSpPr/>
          <p:nvPr/>
        </p:nvSpPr>
        <p:spPr bwMode="auto">
          <a:xfrm>
            <a:off x="2744234" y="3662977"/>
            <a:ext cx="5621681" cy="447092"/>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chemeClr val="bg1"/>
                </a:solidFill>
                <a:effectLst/>
                <a:latin typeface="+mn-lt"/>
                <a:ea typeface="+mn-ea"/>
              </a:rPr>
              <a:t>Azure</a:t>
            </a:r>
            <a:r>
              <a:rPr kumimoji="0" lang="ja-JP" altLang="en-US" sz="2400" b="0" i="0" u="none" strike="noStrike" cap="none" normalizeH="0" dirty="0" smtClean="0">
                <a:ln>
                  <a:noFill/>
                </a:ln>
                <a:solidFill>
                  <a:schemeClr val="bg1"/>
                </a:solidFill>
                <a:effectLst/>
                <a:latin typeface="+mn-lt"/>
                <a:ea typeface="+mn-ea"/>
              </a:rPr>
              <a:t>サービス開始</a:t>
            </a:r>
          </a:p>
        </p:txBody>
      </p:sp>
    </p:spTree>
    <p:extLst>
      <p:ext uri="{BB962C8B-B14F-4D97-AF65-F5344CB8AC3E}">
        <p14:creationId xmlns:p14="http://schemas.microsoft.com/office/powerpoint/2010/main" val="15665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0-#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0-#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Pj0439257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95500" y="11430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2951298" y="4038600"/>
            <a:ext cx="32223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ja-JP" altLang="en-US" sz="2800" dirty="0" smtClean="0">
                <a:solidFill>
                  <a:srgbClr val="0000CC"/>
                </a:solidFill>
                <a:latin typeface="+mn-lt"/>
                <a:ea typeface="+mn-ea"/>
              </a:rPr>
              <a:t>パブリッククラウドと</a:t>
            </a:r>
            <a:endParaRPr lang="en-US" altLang="ja-JP" sz="2800" dirty="0" smtClean="0">
              <a:solidFill>
                <a:srgbClr val="0000CC"/>
              </a:solidFill>
              <a:latin typeface="+mn-lt"/>
              <a:ea typeface="+mn-ea"/>
            </a:endParaRPr>
          </a:p>
          <a:p>
            <a:pPr algn="ctr" eaLnBrk="1" hangingPunct="1">
              <a:defRPr/>
            </a:pPr>
            <a:r>
              <a:rPr lang="ja-JP" altLang="en-US" sz="2800" dirty="0" smtClean="0">
                <a:solidFill>
                  <a:srgbClr val="0000CC"/>
                </a:solidFill>
                <a:latin typeface="+mn-lt"/>
                <a:ea typeface="+mn-ea"/>
              </a:rPr>
              <a:t>プライベートクラウド</a:t>
            </a:r>
          </a:p>
        </p:txBody>
      </p:sp>
    </p:spTree>
    <p:extLst>
      <p:ext uri="{BB962C8B-B14F-4D97-AF65-F5344CB8AC3E}">
        <p14:creationId xmlns:p14="http://schemas.microsoft.com/office/powerpoint/2010/main" val="1201024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eric-schmid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39800"/>
            <a:ext cx="4327408" cy="2336800"/>
          </a:xfrm>
          <a:prstGeom prst="rect">
            <a:avLst/>
          </a:prstGeom>
          <a:ln>
            <a:noFill/>
          </a:ln>
          <a:effectLst>
            <a:softEdge rad="112500"/>
          </a:effectLst>
        </p:spPr>
      </p:pic>
      <p:grpSp>
        <p:nvGrpSpPr>
          <p:cNvPr id="628738" name="Group 2"/>
          <p:cNvGrpSpPr>
            <a:grpSpLocks/>
          </p:cNvGrpSpPr>
          <p:nvPr/>
        </p:nvGrpSpPr>
        <p:grpSpPr bwMode="auto">
          <a:xfrm>
            <a:off x="685800" y="3403600"/>
            <a:ext cx="7488238" cy="3257550"/>
            <a:chOff x="432" y="2039"/>
            <a:chExt cx="4717" cy="2052"/>
          </a:xfrm>
        </p:grpSpPr>
        <p:sp>
          <p:nvSpPr>
            <p:cNvPr id="15379" name="Line 3"/>
            <p:cNvSpPr>
              <a:spLocks noChangeShapeType="1"/>
            </p:cNvSpPr>
            <p:nvPr/>
          </p:nvSpPr>
          <p:spPr bwMode="auto">
            <a:xfrm>
              <a:off x="432" y="3082"/>
              <a:ext cx="4717" cy="0"/>
            </a:xfrm>
            <a:prstGeom prst="line">
              <a:avLst/>
            </a:prstGeom>
            <a:noFill/>
            <a:ln w="3810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0" name="AutoShape 4"/>
            <p:cNvSpPr>
              <a:spLocks noChangeArrowheads="1"/>
            </p:cNvSpPr>
            <p:nvPr/>
          </p:nvSpPr>
          <p:spPr bwMode="auto">
            <a:xfrm>
              <a:off x="886" y="2039"/>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1" name="AutoShape 5"/>
            <p:cNvSpPr>
              <a:spLocks noChangeArrowheads="1"/>
            </p:cNvSpPr>
            <p:nvPr/>
          </p:nvSpPr>
          <p:spPr bwMode="auto">
            <a:xfrm>
              <a:off x="2518" y="2039"/>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2" name="AutoShape 6"/>
            <p:cNvSpPr>
              <a:spLocks noChangeArrowheads="1"/>
            </p:cNvSpPr>
            <p:nvPr/>
          </p:nvSpPr>
          <p:spPr bwMode="auto">
            <a:xfrm>
              <a:off x="1204" y="2039"/>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3" name="AutoShape 7"/>
            <p:cNvSpPr>
              <a:spLocks noChangeArrowheads="1"/>
            </p:cNvSpPr>
            <p:nvPr/>
          </p:nvSpPr>
          <p:spPr bwMode="auto">
            <a:xfrm>
              <a:off x="2201" y="2039"/>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4" name="AutoShape 8"/>
            <p:cNvSpPr>
              <a:spLocks noChangeArrowheads="1"/>
            </p:cNvSpPr>
            <p:nvPr/>
          </p:nvSpPr>
          <p:spPr bwMode="auto">
            <a:xfrm>
              <a:off x="3153" y="2039"/>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5" name="AutoShape 9"/>
            <p:cNvSpPr>
              <a:spLocks noChangeArrowheads="1"/>
            </p:cNvSpPr>
            <p:nvPr/>
          </p:nvSpPr>
          <p:spPr bwMode="auto">
            <a:xfrm>
              <a:off x="2836" y="2039"/>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6" name="AutoShape 10"/>
            <p:cNvSpPr>
              <a:spLocks noChangeArrowheads="1"/>
            </p:cNvSpPr>
            <p:nvPr/>
          </p:nvSpPr>
          <p:spPr bwMode="auto">
            <a:xfrm>
              <a:off x="1521" y="2039"/>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7" name="AutoShape 11"/>
            <p:cNvSpPr>
              <a:spLocks noChangeArrowheads="1"/>
            </p:cNvSpPr>
            <p:nvPr/>
          </p:nvSpPr>
          <p:spPr bwMode="auto">
            <a:xfrm>
              <a:off x="1839" y="2039"/>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8" name="AutoShape 12"/>
            <p:cNvSpPr>
              <a:spLocks noChangeArrowheads="1"/>
            </p:cNvSpPr>
            <p:nvPr/>
          </p:nvSpPr>
          <p:spPr bwMode="auto">
            <a:xfrm>
              <a:off x="2246" y="2220"/>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89" name="AutoShape 13"/>
            <p:cNvSpPr>
              <a:spLocks noChangeArrowheads="1"/>
            </p:cNvSpPr>
            <p:nvPr/>
          </p:nvSpPr>
          <p:spPr bwMode="auto">
            <a:xfrm>
              <a:off x="3878" y="2220"/>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0" name="AutoShape 14"/>
            <p:cNvSpPr>
              <a:spLocks noChangeArrowheads="1"/>
            </p:cNvSpPr>
            <p:nvPr/>
          </p:nvSpPr>
          <p:spPr bwMode="auto">
            <a:xfrm>
              <a:off x="2564" y="2220"/>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1" name="AutoShape 15"/>
            <p:cNvSpPr>
              <a:spLocks noChangeArrowheads="1"/>
            </p:cNvSpPr>
            <p:nvPr/>
          </p:nvSpPr>
          <p:spPr bwMode="auto">
            <a:xfrm>
              <a:off x="3561" y="2220"/>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2" name="AutoShape 16"/>
            <p:cNvSpPr>
              <a:spLocks noChangeArrowheads="1"/>
            </p:cNvSpPr>
            <p:nvPr/>
          </p:nvSpPr>
          <p:spPr bwMode="auto">
            <a:xfrm>
              <a:off x="4513" y="2220"/>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3" name="AutoShape 17"/>
            <p:cNvSpPr>
              <a:spLocks noChangeArrowheads="1"/>
            </p:cNvSpPr>
            <p:nvPr/>
          </p:nvSpPr>
          <p:spPr bwMode="auto">
            <a:xfrm>
              <a:off x="4196" y="2220"/>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4" name="AutoShape 18"/>
            <p:cNvSpPr>
              <a:spLocks noChangeArrowheads="1"/>
            </p:cNvSpPr>
            <p:nvPr/>
          </p:nvSpPr>
          <p:spPr bwMode="auto">
            <a:xfrm>
              <a:off x="2881" y="2220"/>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5" name="AutoShape 19"/>
            <p:cNvSpPr>
              <a:spLocks noChangeArrowheads="1"/>
            </p:cNvSpPr>
            <p:nvPr/>
          </p:nvSpPr>
          <p:spPr bwMode="auto">
            <a:xfrm>
              <a:off x="3199" y="2220"/>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6" name="AutoShape 20"/>
            <p:cNvSpPr>
              <a:spLocks noChangeArrowheads="1"/>
            </p:cNvSpPr>
            <p:nvPr/>
          </p:nvSpPr>
          <p:spPr bwMode="auto">
            <a:xfrm>
              <a:off x="1658" y="2490"/>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7" name="AutoShape 21"/>
            <p:cNvSpPr>
              <a:spLocks noChangeArrowheads="1"/>
            </p:cNvSpPr>
            <p:nvPr/>
          </p:nvSpPr>
          <p:spPr bwMode="auto">
            <a:xfrm>
              <a:off x="3290" y="2490"/>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8" name="AutoShape 22"/>
            <p:cNvSpPr>
              <a:spLocks noChangeArrowheads="1"/>
            </p:cNvSpPr>
            <p:nvPr/>
          </p:nvSpPr>
          <p:spPr bwMode="auto">
            <a:xfrm>
              <a:off x="1976" y="2490"/>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399" name="AutoShape 23"/>
            <p:cNvSpPr>
              <a:spLocks noChangeArrowheads="1"/>
            </p:cNvSpPr>
            <p:nvPr/>
          </p:nvSpPr>
          <p:spPr bwMode="auto">
            <a:xfrm>
              <a:off x="2973" y="2490"/>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400" name="AutoShape 24"/>
            <p:cNvSpPr>
              <a:spLocks noChangeArrowheads="1"/>
            </p:cNvSpPr>
            <p:nvPr/>
          </p:nvSpPr>
          <p:spPr bwMode="auto">
            <a:xfrm>
              <a:off x="3925" y="2490"/>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401" name="AutoShape 25"/>
            <p:cNvSpPr>
              <a:spLocks noChangeArrowheads="1"/>
            </p:cNvSpPr>
            <p:nvPr/>
          </p:nvSpPr>
          <p:spPr bwMode="auto">
            <a:xfrm>
              <a:off x="3608" y="2490"/>
              <a:ext cx="272" cy="454"/>
            </a:xfrm>
            <a:prstGeom prst="can">
              <a:avLst>
                <a:gd name="adj" fmla="val 41728"/>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402" name="AutoShape 26"/>
            <p:cNvSpPr>
              <a:spLocks noChangeArrowheads="1"/>
            </p:cNvSpPr>
            <p:nvPr/>
          </p:nvSpPr>
          <p:spPr bwMode="auto">
            <a:xfrm>
              <a:off x="2293" y="2490"/>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sp>
          <p:nvSpPr>
            <p:cNvPr id="15403" name="AutoShape 27"/>
            <p:cNvSpPr>
              <a:spLocks noChangeArrowheads="1"/>
            </p:cNvSpPr>
            <p:nvPr/>
          </p:nvSpPr>
          <p:spPr bwMode="auto">
            <a:xfrm>
              <a:off x="2611" y="2490"/>
              <a:ext cx="272" cy="455"/>
            </a:xfrm>
            <a:prstGeom prst="cube">
              <a:avLst>
                <a:gd name="adj" fmla="val 25000"/>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solidFill>
                  <a:srgbClr val="484848"/>
                </a:solidFill>
                <a:latin typeface="Arial" pitchFamily="34" charset="0"/>
                <a:ea typeface="HGP創英角ｺﾞｼｯｸUB" pitchFamily="50" charset="-128"/>
                <a:cs typeface="Arial" pitchFamily="34" charset="0"/>
              </a:endParaRPr>
            </a:p>
          </p:txBody>
        </p:sp>
        <p:pic>
          <p:nvPicPr>
            <p:cNvPr id="15404" name="Cloud"/>
            <p:cNvPicPr>
              <a:picLocks noChangeAspect="1" noEditPoints="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 y="2581"/>
              <a:ext cx="3946" cy="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5" name="Picture 7" descr="j04339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 y="3306"/>
              <a:ext cx="637"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6" name="Picture 7" descr="j04339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 y="3443"/>
              <a:ext cx="637"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7" name="Picture 8" descr="j04339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3408"/>
              <a:ext cx="683"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8" name="Text Box 32"/>
            <p:cNvSpPr txBox="1">
              <a:spLocks noChangeArrowheads="1"/>
            </p:cNvSpPr>
            <p:nvPr/>
          </p:nvSpPr>
          <p:spPr bwMode="auto">
            <a:xfrm>
              <a:off x="2069" y="2856"/>
              <a:ext cx="1383"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84848"/>
                  </a:solidFill>
                  <a:latin typeface="Arial" charset="0"/>
                  <a:ea typeface="HG丸ｺﾞｼｯｸM-PRO" pitchFamily="50" charset="-128"/>
                </a:defRPr>
              </a:lvl1pPr>
              <a:lvl2pPr marL="742950" indent="-285750" eaLnBrk="0" hangingPunct="0">
                <a:defRPr sz="1400">
                  <a:solidFill>
                    <a:srgbClr val="484848"/>
                  </a:solidFill>
                  <a:latin typeface="Arial" charset="0"/>
                  <a:ea typeface="HG丸ｺﾞｼｯｸM-PRO" pitchFamily="50" charset="-128"/>
                </a:defRPr>
              </a:lvl2pPr>
              <a:lvl3pPr marL="1143000" indent="-228600" eaLnBrk="0" hangingPunct="0">
                <a:defRPr sz="1400">
                  <a:solidFill>
                    <a:srgbClr val="484848"/>
                  </a:solidFill>
                  <a:latin typeface="Arial" charset="0"/>
                  <a:ea typeface="HG丸ｺﾞｼｯｸM-PRO" pitchFamily="50" charset="-128"/>
                </a:defRPr>
              </a:lvl3pPr>
              <a:lvl4pPr marL="1600200" indent="-228600" eaLnBrk="0" hangingPunct="0">
                <a:defRPr sz="1400">
                  <a:solidFill>
                    <a:srgbClr val="484848"/>
                  </a:solidFill>
                  <a:latin typeface="Arial" charset="0"/>
                  <a:ea typeface="HG丸ｺﾞｼｯｸM-PRO" pitchFamily="50" charset="-128"/>
                </a:defRPr>
              </a:lvl4pPr>
              <a:lvl5pPr marL="2057400" indent="-228600" eaLnBrk="0" hangingPunct="0">
                <a:defRPr sz="14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4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4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4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400">
                  <a:solidFill>
                    <a:srgbClr val="484848"/>
                  </a:solidFill>
                  <a:latin typeface="Arial" charset="0"/>
                  <a:ea typeface="HG丸ｺﾞｼｯｸM-PRO" pitchFamily="50" charset="-128"/>
                </a:defRPr>
              </a:lvl9pPr>
            </a:lstStyle>
            <a:p>
              <a:pPr algn="ctr" eaLnBrk="1" hangingPunct="1"/>
              <a:r>
                <a:rPr lang="ja-JP" altLang="en-US" sz="3200" dirty="0">
                  <a:solidFill>
                    <a:srgbClr val="FFFFFF"/>
                  </a:solidFill>
                  <a:effectLst>
                    <a:glow rad="139700">
                      <a:srgbClr val="000000">
                        <a:satMod val="175000"/>
                        <a:alpha val="40000"/>
                      </a:srgbClr>
                    </a:glow>
                  </a:effectLst>
                  <a:latin typeface="Arial" pitchFamily="34" charset="0"/>
                  <a:ea typeface="HGP創英角ｺﾞｼｯｸUB" pitchFamily="50" charset="-128"/>
                  <a:cs typeface="Arial" pitchFamily="34" charset="0"/>
                </a:rPr>
                <a:t>ネットワーク</a:t>
              </a:r>
            </a:p>
            <a:p>
              <a:pPr algn="ctr" eaLnBrk="1" hangingPunct="1"/>
              <a:r>
                <a:rPr lang="ja-JP" altLang="en-US" sz="2400" dirty="0">
                  <a:solidFill>
                    <a:srgbClr val="FFFFFF"/>
                  </a:solidFill>
                  <a:effectLst>
                    <a:glow rad="139700">
                      <a:srgbClr val="000000">
                        <a:satMod val="175000"/>
                        <a:alpha val="40000"/>
                      </a:srgbClr>
                    </a:glow>
                  </a:effectLst>
                  <a:latin typeface="Arial" pitchFamily="34" charset="0"/>
                  <a:ea typeface="HGP創英角ｺﾞｼｯｸUB" pitchFamily="50" charset="-128"/>
                  <a:cs typeface="Arial" pitchFamily="34" charset="0"/>
                </a:rPr>
                <a:t>（インターネット）</a:t>
              </a:r>
            </a:p>
          </p:txBody>
        </p:sp>
        <p:sp>
          <p:nvSpPr>
            <p:cNvPr id="15409" name="Text Box 33"/>
            <p:cNvSpPr txBox="1">
              <a:spLocks noChangeArrowheads="1"/>
            </p:cNvSpPr>
            <p:nvPr/>
          </p:nvSpPr>
          <p:spPr bwMode="auto">
            <a:xfrm>
              <a:off x="1731" y="2251"/>
              <a:ext cx="164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rgbClr val="484848"/>
                  </a:solidFill>
                  <a:latin typeface="Arial" charset="0"/>
                  <a:ea typeface="HG丸ｺﾞｼｯｸM-PRO" pitchFamily="50" charset="-128"/>
                </a:defRPr>
              </a:lvl1pPr>
              <a:lvl2pPr marL="742950" indent="-285750" eaLnBrk="0" hangingPunct="0">
                <a:defRPr sz="1400">
                  <a:solidFill>
                    <a:srgbClr val="484848"/>
                  </a:solidFill>
                  <a:latin typeface="Arial" charset="0"/>
                  <a:ea typeface="HG丸ｺﾞｼｯｸM-PRO" pitchFamily="50" charset="-128"/>
                </a:defRPr>
              </a:lvl2pPr>
              <a:lvl3pPr marL="1143000" indent="-228600" eaLnBrk="0" hangingPunct="0">
                <a:defRPr sz="1400">
                  <a:solidFill>
                    <a:srgbClr val="484848"/>
                  </a:solidFill>
                  <a:latin typeface="Arial" charset="0"/>
                  <a:ea typeface="HG丸ｺﾞｼｯｸM-PRO" pitchFamily="50" charset="-128"/>
                </a:defRPr>
              </a:lvl3pPr>
              <a:lvl4pPr marL="1600200" indent="-228600" eaLnBrk="0" hangingPunct="0">
                <a:defRPr sz="1400">
                  <a:solidFill>
                    <a:srgbClr val="484848"/>
                  </a:solidFill>
                  <a:latin typeface="Arial" charset="0"/>
                  <a:ea typeface="HG丸ｺﾞｼｯｸM-PRO" pitchFamily="50" charset="-128"/>
                </a:defRPr>
              </a:lvl4pPr>
              <a:lvl5pPr marL="2057400" indent="-228600" eaLnBrk="0" hangingPunct="0">
                <a:defRPr sz="14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4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4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4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400">
                  <a:solidFill>
                    <a:srgbClr val="484848"/>
                  </a:solidFill>
                  <a:latin typeface="Arial" charset="0"/>
                  <a:ea typeface="HG丸ｺﾞｼｯｸM-PRO" pitchFamily="50" charset="-128"/>
                </a:defRPr>
              </a:lvl9pPr>
            </a:lstStyle>
            <a:p>
              <a:pPr eaLnBrk="1" hangingPunct="1"/>
              <a:r>
                <a:rPr lang="ja-JP" altLang="en-US"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巨大</a:t>
              </a:r>
              <a:r>
                <a:rPr lang="ja-JP" altLang="en-US" dirty="0" smtClean="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なコンピューター</a:t>
              </a:r>
              <a:r>
                <a:rPr lang="ja-JP" altLang="en-US" dirty="0">
                  <a:solidFill>
                    <a:schemeClr val="bg1"/>
                  </a:solidFill>
                  <a:effectLst>
                    <a:glow rad="228600">
                      <a:schemeClr val="accent2">
                        <a:satMod val="175000"/>
                        <a:alpha val="40000"/>
                      </a:schemeClr>
                    </a:glow>
                  </a:effectLst>
                  <a:latin typeface="Arial" pitchFamily="34" charset="0"/>
                  <a:ea typeface="HGP創英角ｺﾞｼｯｸUB" pitchFamily="50" charset="-128"/>
                  <a:cs typeface="Arial" pitchFamily="34" charset="0"/>
                </a:rPr>
                <a:t>・システム群</a:t>
              </a:r>
            </a:p>
          </p:txBody>
        </p:sp>
        <p:sp>
          <p:nvSpPr>
            <p:cNvPr id="15410" name="AutoShape 34"/>
            <p:cNvSpPr>
              <a:spLocks noChangeArrowheads="1"/>
            </p:cNvSpPr>
            <p:nvPr/>
          </p:nvSpPr>
          <p:spPr bwMode="auto">
            <a:xfrm>
              <a:off x="432" y="2039"/>
              <a:ext cx="363" cy="771"/>
            </a:xfrm>
            <a:prstGeom prst="upArrow">
              <a:avLst>
                <a:gd name="adj1" fmla="val 68593"/>
                <a:gd name="adj2" fmla="val 55095"/>
              </a:avLst>
            </a:prstGeom>
            <a:ln>
              <a:headEnd/>
              <a:tailEnd/>
            </a:ln>
            <a:extLst/>
          </p:spPr>
          <p:style>
            <a:lnRef idx="0">
              <a:schemeClr val="accent2"/>
            </a:lnRef>
            <a:fillRef idx="3">
              <a:schemeClr val="accent2"/>
            </a:fillRef>
            <a:effectRef idx="3">
              <a:schemeClr val="accent2"/>
            </a:effectRef>
            <a:fontRef idx="minor">
              <a:schemeClr val="lt1"/>
            </a:fontRef>
          </p:style>
          <p:txBody>
            <a:bodyPr vert="eaVert" wrap="none" anchor="ctr"/>
            <a:lstStyle/>
            <a:p>
              <a:pPr algn="ctr"/>
              <a:r>
                <a:rPr lang="ja-JP" altLang="en-US" sz="1600">
                  <a:solidFill>
                    <a:srgbClr val="FFFFFF"/>
                  </a:solidFill>
                  <a:ea typeface="HGP創英角ｺﾞｼｯｸUB" pitchFamily="50" charset="-128"/>
                  <a:cs typeface="Arial" pitchFamily="34" charset="0"/>
                </a:rPr>
                <a:t>向こう側</a:t>
              </a:r>
            </a:p>
          </p:txBody>
        </p:sp>
        <p:sp>
          <p:nvSpPr>
            <p:cNvPr id="15411" name="AutoShape 35"/>
            <p:cNvSpPr>
              <a:spLocks noChangeArrowheads="1"/>
            </p:cNvSpPr>
            <p:nvPr/>
          </p:nvSpPr>
          <p:spPr bwMode="auto">
            <a:xfrm>
              <a:off x="432" y="3265"/>
              <a:ext cx="363" cy="772"/>
            </a:xfrm>
            <a:prstGeom prst="downArrow">
              <a:avLst>
                <a:gd name="adj1" fmla="val 68593"/>
                <a:gd name="adj2" fmla="val 51238"/>
              </a:avLst>
            </a:prstGeom>
            <a:solidFill>
              <a:srgbClr val="008000"/>
            </a:solidFill>
            <a:ln>
              <a:headEnd/>
              <a:tailEnd/>
            </a:ln>
            <a:extLst/>
          </p:spPr>
          <p:style>
            <a:lnRef idx="0">
              <a:schemeClr val="accent2"/>
            </a:lnRef>
            <a:fillRef idx="3">
              <a:schemeClr val="accent2"/>
            </a:fillRef>
            <a:effectRef idx="3">
              <a:schemeClr val="accent2"/>
            </a:effectRef>
            <a:fontRef idx="minor">
              <a:schemeClr val="lt1"/>
            </a:fontRef>
          </p:style>
          <p:txBody>
            <a:bodyPr vert="eaVert" wrap="none" anchor="ctr"/>
            <a:lstStyle/>
            <a:p>
              <a:pPr algn="ctr"/>
              <a:r>
                <a:rPr lang="ja-JP" altLang="en-US" sz="1600">
                  <a:solidFill>
                    <a:srgbClr val="FFFFFF"/>
                  </a:solidFill>
                  <a:ea typeface="HGP創英角ｺﾞｼｯｸUB" pitchFamily="50" charset="-128"/>
                  <a:cs typeface="Arial" pitchFamily="34" charset="0"/>
                </a:rPr>
                <a:t>こちら側</a:t>
              </a:r>
            </a:p>
          </p:txBody>
        </p:sp>
        <p:pic>
          <p:nvPicPr>
            <p:cNvPr id="15412" name="Picture 36" descr="MCj0424204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4" y="3312"/>
              <a:ext cx="27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3" name="Picture 37" descr="MCj0432629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2" y="3360"/>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Rectangle 38"/>
          <p:cNvSpPr>
            <a:spLocks noGrp="1" noChangeArrowheads="1"/>
          </p:cNvSpPr>
          <p:nvPr>
            <p:ph type="title"/>
          </p:nvPr>
        </p:nvSpPr>
        <p:spPr/>
        <p:txBody>
          <a:bodyPr/>
          <a:lstStyle/>
          <a:p>
            <a:pPr eaLnBrk="1" hangingPunct="1"/>
            <a:r>
              <a:rPr lang="ja-JP" altLang="en-US" sz="2800" dirty="0" smtClean="0"/>
              <a:t>クラウド・コンピューティングの起源と</a:t>
            </a:r>
            <a:r>
              <a:rPr lang="en-US" altLang="ja-JP" sz="2800" dirty="0" smtClean="0"/>
              <a:t>Google</a:t>
            </a:r>
            <a:r>
              <a:rPr lang="ja-JP" altLang="en-US" sz="2800" dirty="0" smtClean="0"/>
              <a:t>の定義</a:t>
            </a:r>
          </a:p>
        </p:txBody>
      </p:sp>
      <p:sp>
        <p:nvSpPr>
          <p:cNvPr id="628775" name="AutoShape 39"/>
          <p:cNvSpPr>
            <a:spLocks noChangeArrowheads="1"/>
          </p:cNvSpPr>
          <p:nvPr/>
        </p:nvSpPr>
        <p:spPr bwMode="auto">
          <a:xfrm>
            <a:off x="5480050" y="5156078"/>
            <a:ext cx="3215563" cy="306467"/>
          </a:xfrm>
          <a:prstGeom prst="wedgeRoundRectCallout">
            <a:avLst>
              <a:gd name="adj1" fmla="val -37036"/>
              <a:gd name="adj2" fmla="val 104252"/>
              <a:gd name="adj3" fmla="val 16667"/>
            </a:avLst>
          </a:prstGeom>
          <a:solidFill>
            <a:srgbClr val="008000"/>
          </a:solidFill>
          <a:ln>
            <a:headEnd/>
            <a:tailEnd/>
          </a:ln>
          <a:extLst/>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ja-JP" altLang="en-US" sz="1200" dirty="0" smtClean="0">
                <a:solidFill>
                  <a:srgbClr val="FFFFFF"/>
                </a:solidFill>
                <a:ea typeface="HGP創英角ｺﾞｼｯｸUB" pitchFamily="50" charset="-128"/>
                <a:cs typeface="Arial" pitchFamily="34" charset="0"/>
              </a:rPr>
              <a:t>利用する側：自分</a:t>
            </a:r>
            <a:r>
              <a:rPr lang="ja-JP" altLang="en-US" sz="1200" dirty="0">
                <a:solidFill>
                  <a:srgbClr val="FFFFFF"/>
                </a:solidFill>
                <a:ea typeface="HGP創英角ｺﾞｼｯｸUB" pitchFamily="50" charset="-128"/>
                <a:cs typeface="Arial" pitchFamily="34" charset="0"/>
              </a:rPr>
              <a:t>専用</a:t>
            </a:r>
            <a:r>
              <a:rPr lang="ja-JP" altLang="en-US" sz="1200" dirty="0" smtClean="0">
                <a:solidFill>
                  <a:srgbClr val="FFFFFF"/>
                </a:solidFill>
                <a:ea typeface="HGP創英角ｺﾞｼｯｸUB" pitchFamily="50" charset="-128"/>
                <a:cs typeface="Arial" pitchFamily="34" charset="0"/>
              </a:rPr>
              <a:t>のシステム</a:t>
            </a:r>
            <a:endParaRPr lang="ja-JP" altLang="en-US" sz="1200" dirty="0">
              <a:solidFill>
                <a:srgbClr val="FFFFFF"/>
              </a:solidFill>
              <a:ea typeface="HGP創英角ｺﾞｼｯｸUB" pitchFamily="50" charset="-128"/>
              <a:cs typeface="Arial" pitchFamily="34" charset="0"/>
            </a:endParaRPr>
          </a:p>
        </p:txBody>
      </p:sp>
      <p:sp>
        <p:nvSpPr>
          <p:cNvPr id="628779" name="AutoShape 43"/>
          <p:cNvSpPr>
            <a:spLocks noChangeArrowheads="1"/>
          </p:cNvSpPr>
          <p:nvPr/>
        </p:nvSpPr>
        <p:spPr bwMode="auto">
          <a:xfrm>
            <a:off x="5480050" y="3352800"/>
            <a:ext cx="3206749" cy="306467"/>
          </a:xfrm>
          <a:prstGeom prst="wedgeRoundRectCallout">
            <a:avLst>
              <a:gd name="adj1" fmla="val -32680"/>
              <a:gd name="adj2" fmla="val 124108"/>
              <a:gd name="adj3" fmla="val 16667"/>
            </a:avLst>
          </a:prstGeom>
          <a:ln>
            <a:headEnd/>
            <a:tailEnd/>
          </a:ln>
          <a:extLst/>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ja-JP" altLang="en-US" sz="1200" dirty="0" smtClean="0">
                <a:solidFill>
                  <a:srgbClr val="FFFFFF"/>
                </a:solidFill>
                <a:ea typeface="HGP創英角ｺﾞｼｯｸUB" pitchFamily="50" charset="-128"/>
                <a:cs typeface="Arial" pitchFamily="34" charset="0"/>
              </a:rPr>
              <a:t>提供する側：世界中</a:t>
            </a:r>
            <a:r>
              <a:rPr lang="ja-JP" altLang="en-US" sz="1200" dirty="0">
                <a:solidFill>
                  <a:srgbClr val="FFFFFF"/>
                </a:solidFill>
                <a:ea typeface="HGP創英角ｺﾞｼｯｸUB" pitchFamily="50" charset="-128"/>
                <a:cs typeface="Arial" pitchFamily="34" charset="0"/>
              </a:rPr>
              <a:t>の複数拠点に分散</a:t>
            </a:r>
            <a:r>
              <a:rPr lang="ja-JP" altLang="en-US" sz="1200" dirty="0" smtClean="0">
                <a:solidFill>
                  <a:srgbClr val="FFFFFF"/>
                </a:solidFill>
                <a:ea typeface="HGP創英角ｺﾞｼｯｸUB" pitchFamily="50" charset="-128"/>
                <a:cs typeface="Arial" pitchFamily="34" charset="0"/>
              </a:rPr>
              <a:t>配置</a:t>
            </a:r>
            <a:endParaRPr lang="ja-JP" altLang="en-US" sz="1200" dirty="0">
              <a:solidFill>
                <a:srgbClr val="FFFFFF"/>
              </a:solidFill>
              <a:ea typeface="HGP創英角ｺﾞｼｯｸUB" pitchFamily="50" charset="-128"/>
              <a:cs typeface="Arial" pitchFamily="34" charset="0"/>
            </a:endParaRPr>
          </a:p>
        </p:txBody>
      </p:sp>
      <p:sp>
        <p:nvSpPr>
          <p:cNvPr id="47" name="スライド番号プレースホルダー 2"/>
          <p:cNvSpPr txBox="1">
            <a:spLocks/>
          </p:cNvSpPr>
          <p:nvPr/>
        </p:nvSpPr>
        <p:spPr bwMode="auto">
          <a:xfrm>
            <a:off x="0" y="6400800"/>
            <a:ext cx="1905000" cy="457200"/>
          </a:xfrm>
          <a:prstGeom prst="rect">
            <a:avLst/>
          </a:prstGeom>
          <a:noFill/>
          <a:ln w="9525">
            <a:noFill/>
            <a:miter lim="800000"/>
            <a:headEnd/>
            <a:tailEnd/>
          </a:ln>
        </p:spPr>
        <p:txBody>
          <a:bodyPr/>
          <a:lstStyle/>
          <a:p>
            <a:fld id="{3F26FB40-5F71-4876-A9E8-317E2CF79CAD}" type="slidenum">
              <a:rPr lang="ja-JP" altLang="en-US"/>
              <a:pPr/>
              <a:t>14</a:t>
            </a:fld>
            <a:endParaRPr lang="en-US" altLang="ja-JP"/>
          </a:p>
        </p:txBody>
      </p:sp>
      <p:sp>
        <p:nvSpPr>
          <p:cNvPr id="15378" name="Text Box 42"/>
          <p:cNvSpPr txBox="1">
            <a:spLocks noChangeArrowheads="1"/>
          </p:cNvSpPr>
          <p:nvPr/>
        </p:nvSpPr>
        <p:spPr bwMode="auto">
          <a:xfrm>
            <a:off x="1988344" y="1057738"/>
            <a:ext cx="7079456" cy="2042611"/>
          </a:xfrm>
          <a:prstGeom prst="rect">
            <a:avLst/>
          </a:prstGeom>
          <a:solidFill>
            <a:schemeClr val="bg1">
              <a:alpha val="70000"/>
            </a:schemeClr>
          </a:solidFill>
          <a:ln>
            <a:noFill/>
          </a:ln>
          <a:effectLst/>
          <a:extLst/>
        </p:spPr>
        <p:txBody>
          <a:bodyPr wrap="square">
            <a:spAutoFit/>
          </a:bodyPr>
          <a:lstStyle>
            <a:lvl1pPr eaLnBrk="0" hangingPunct="0">
              <a:defRPr sz="1400">
                <a:solidFill>
                  <a:srgbClr val="484848"/>
                </a:solidFill>
                <a:latin typeface="Arial" charset="0"/>
                <a:ea typeface="HG丸ｺﾞｼｯｸM-PRO" pitchFamily="50" charset="-128"/>
              </a:defRPr>
            </a:lvl1pPr>
            <a:lvl2pPr marL="742950" indent="-285750" eaLnBrk="0" hangingPunct="0">
              <a:defRPr sz="1400">
                <a:solidFill>
                  <a:srgbClr val="484848"/>
                </a:solidFill>
                <a:latin typeface="Arial" charset="0"/>
                <a:ea typeface="HG丸ｺﾞｼｯｸM-PRO" pitchFamily="50" charset="-128"/>
              </a:defRPr>
            </a:lvl2pPr>
            <a:lvl3pPr marL="1143000" indent="-228600" eaLnBrk="0" hangingPunct="0">
              <a:defRPr sz="1400">
                <a:solidFill>
                  <a:srgbClr val="484848"/>
                </a:solidFill>
                <a:latin typeface="Arial" charset="0"/>
                <a:ea typeface="HG丸ｺﾞｼｯｸM-PRO" pitchFamily="50" charset="-128"/>
              </a:defRPr>
            </a:lvl3pPr>
            <a:lvl4pPr marL="1600200" indent="-228600" eaLnBrk="0" hangingPunct="0">
              <a:defRPr sz="1400">
                <a:solidFill>
                  <a:srgbClr val="484848"/>
                </a:solidFill>
                <a:latin typeface="Arial" charset="0"/>
                <a:ea typeface="HG丸ｺﾞｼｯｸM-PRO" pitchFamily="50" charset="-128"/>
              </a:defRPr>
            </a:lvl4pPr>
            <a:lvl5pPr marL="2057400" indent="-228600" eaLnBrk="0" hangingPunct="0">
              <a:defRPr sz="14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4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4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4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400">
                <a:solidFill>
                  <a:srgbClr val="484848"/>
                </a:solidFill>
                <a:latin typeface="Arial" charset="0"/>
                <a:ea typeface="HG丸ｺﾞｼｯｸM-PRO" pitchFamily="50" charset="-128"/>
              </a:defRPr>
            </a:lvl9pPr>
          </a:lstStyle>
          <a:p>
            <a:pPr eaLnBrk="1" hangingPunct="1">
              <a:lnSpc>
                <a:spcPct val="120000"/>
              </a:lnSpc>
            </a:pPr>
            <a:r>
              <a:rPr lang="en-US" altLang="ja-JP" b="1" dirty="0">
                <a:effectLst>
                  <a:glow rad="228600">
                    <a:schemeClr val="accent3">
                      <a:satMod val="175000"/>
                      <a:alpha val="40000"/>
                    </a:schemeClr>
                  </a:glow>
                </a:effectLst>
                <a:latin typeface="Arial"/>
                <a:ea typeface="ＤＦＰ太丸ゴシック体"/>
                <a:cs typeface="Arial"/>
              </a:rPr>
              <a:t>Google CEO </a:t>
            </a:r>
            <a:r>
              <a:rPr lang="ja-JP" altLang="en-US" b="1" dirty="0">
                <a:effectLst>
                  <a:glow rad="228600">
                    <a:schemeClr val="accent3">
                      <a:satMod val="175000"/>
                      <a:alpha val="40000"/>
                    </a:schemeClr>
                  </a:glow>
                </a:effectLst>
                <a:latin typeface="Arial"/>
                <a:ea typeface="ＤＦＰ太丸ゴシック体"/>
                <a:cs typeface="Arial"/>
              </a:rPr>
              <a:t>エリック・シュミット</a:t>
            </a:r>
            <a:r>
              <a:rPr lang="ja-JP" altLang="en-US" sz="800" dirty="0">
                <a:effectLst>
                  <a:glow rad="228600">
                    <a:schemeClr val="accent3">
                      <a:satMod val="175000"/>
                      <a:alpha val="40000"/>
                    </a:schemeClr>
                  </a:glow>
                </a:effectLst>
                <a:latin typeface="Arial"/>
                <a:ea typeface="ＤＦＰ太丸ゴシック体"/>
                <a:cs typeface="Arial"/>
              </a:rPr>
              <a:t>　</a:t>
            </a:r>
            <a:r>
              <a:rPr lang="en-US" altLang="ja-JP" sz="1000" dirty="0" smtClean="0">
                <a:effectLst>
                  <a:glow rad="228600">
                    <a:schemeClr val="accent3">
                      <a:satMod val="175000"/>
                      <a:alpha val="40000"/>
                    </a:schemeClr>
                  </a:glow>
                </a:effectLst>
                <a:latin typeface="Arial"/>
                <a:ea typeface="ＤＦＰ太丸ゴシック体"/>
                <a:cs typeface="Arial"/>
              </a:rPr>
              <a:t>6.Mar.2006, “Search Engine Strategies Conference @ San </a:t>
            </a:r>
            <a:r>
              <a:rPr lang="en-US" altLang="ja-JP" sz="1000" dirty="0">
                <a:effectLst>
                  <a:glow rad="228600">
                    <a:schemeClr val="accent3">
                      <a:satMod val="175000"/>
                      <a:alpha val="40000"/>
                    </a:schemeClr>
                  </a:glow>
                </a:effectLst>
                <a:latin typeface="Arial"/>
                <a:ea typeface="ＤＦＰ太丸ゴシック体"/>
                <a:cs typeface="Arial"/>
              </a:rPr>
              <a:t>Jose, </a:t>
            </a:r>
            <a:r>
              <a:rPr lang="en-US" altLang="ja-JP" sz="1000" dirty="0" smtClean="0">
                <a:effectLst>
                  <a:glow rad="228600">
                    <a:schemeClr val="accent3">
                      <a:satMod val="175000"/>
                      <a:alpha val="40000"/>
                    </a:schemeClr>
                  </a:glow>
                </a:effectLst>
                <a:latin typeface="Arial"/>
                <a:ea typeface="ＤＦＰ太丸ゴシック体"/>
                <a:cs typeface="Arial"/>
              </a:rPr>
              <a:t>CA</a:t>
            </a:r>
          </a:p>
          <a:p>
            <a:pPr eaLnBrk="1" hangingPunct="1">
              <a:lnSpc>
                <a:spcPct val="120000"/>
              </a:lnSpc>
            </a:pPr>
            <a:r>
              <a:rPr lang="en-US" altLang="ja-JP" sz="800" dirty="0" smtClean="0">
                <a:effectLst>
                  <a:glow rad="228600">
                    <a:schemeClr val="accent3">
                      <a:satMod val="175000"/>
                      <a:alpha val="40000"/>
                    </a:schemeClr>
                  </a:glow>
                </a:effectLst>
                <a:latin typeface="Arial"/>
                <a:ea typeface="ＤＦＰ太丸ゴシック体"/>
                <a:cs typeface="Arial"/>
              </a:rPr>
              <a:t> </a:t>
            </a:r>
          </a:p>
          <a:p>
            <a:pPr eaLnBrk="1" hangingPunct="1">
              <a:lnSpc>
                <a:spcPct val="120000"/>
              </a:lnSpc>
              <a:spcBef>
                <a:spcPts val="0"/>
              </a:spcBef>
            </a:pPr>
            <a:r>
              <a:rPr lang="ja-JP" altLang="en-US" dirty="0" smtClean="0">
                <a:effectLst>
                  <a:glow rad="228600">
                    <a:schemeClr val="accent3">
                      <a:satMod val="175000"/>
                      <a:alpha val="40000"/>
                    </a:schemeClr>
                  </a:glow>
                </a:effectLst>
                <a:latin typeface="Arial"/>
                <a:ea typeface="ＤＦＰ太丸ゴシック体"/>
                <a:cs typeface="Arial"/>
              </a:rPr>
              <a:t>「</a:t>
            </a:r>
            <a:r>
              <a:rPr lang="ja-JP" altLang="en-US" dirty="0">
                <a:effectLst>
                  <a:glow rad="228600">
                    <a:schemeClr val="accent3">
                      <a:satMod val="175000"/>
                      <a:alpha val="40000"/>
                    </a:schemeClr>
                  </a:glow>
                </a:effectLst>
                <a:latin typeface="Arial"/>
                <a:ea typeface="ＤＦＰ太丸ゴシック体"/>
                <a:cs typeface="Arial"/>
              </a:rPr>
              <a:t>新しいモデルが姿を見せ始めている。データもプログラムも、サーバー群の上に置いておこう、という考え方だ。私たちは</a:t>
            </a:r>
            <a:r>
              <a:rPr lang="en-US" altLang="ja-JP" dirty="0">
                <a:effectLst>
                  <a:glow rad="228600">
                    <a:schemeClr val="accent3">
                      <a:satMod val="175000"/>
                      <a:alpha val="40000"/>
                    </a:schemeClr>
                  </a:glow>
                </a:effectLst>
                <a:latin typeface="Arial"/>
                <a:ea typeface="ＤＦＰ太丸ゴシック体"/>
                <a:cs typeface="Arial"/>
              </a:rPr>
              <a:t>『</a:t>
            </a:r>
            <a:r>
              <a:rPr lang="ja-JP" altLang="en-US" b="1" dirty="0">
                <a:solidFill>
                  <a:srgbClr val="0000FF"/>
                </a:solidFill>
                <a:effectLst>
                  <a:glow rad="228600">
                    <a:schemeClr val="accent3">
                      <a:satMod val="175000"/>
                      <a:alpha val="40000"/>
                    </a:schemeClr>
                  </a:glow>
                </a:effectLst>
                <a:latin typeface="Arial"/>
                <a:ea typeface="ＤＦＰ太丸ゴシック体"/>
                <a:cs typeface="Arial"/>
              </a:rPr>
              <a:t>クラウド・コンピューティング</a:t>
            </a:r>
            <a:r>
              <a:rPr lang="en-US" altLang="ja-JP" dirty="0">
                <a:effectLst>
                  <a:glow rad="228600">
                    <a:schemeClr val="accent3">
                      <a:satMod val="175000"/>
                      <a:alpha val="40000"/>
                    </a:schemeClr>
                  </a:glow>
                </a:effectLst>
                <a:latin typeface="Arial"/>
                <a:ea typeface="ＤＦＰ太丸ゴシック体"/>
                <a:cs typeface="Arial"/>
              </a:rPr>
              <a:t>』</a:t>
            </a:r>
            <a:r>
              <a:rPr lang="ja-JP" altLang="en-US" dirty="0">
                <a:effectLst>
                  <a:glow rad="228600">
                    <a:schemeClr val="accent3">
                      <a:satMod val="175000"/>
                      <a:alpha val="40000"/>
                    </a:schemeClr>
                  </a:glow>
                </a:effectLst>
                <a:latin typeface="Arial"/>
                <a:ea typeface="ＤＦＰ太丸ゴシック体"/>
                <a:cs typeface="Arial"/>
              </a:rPr>
              <a:t>と呼んでいる。そういったものは、どこ</a:t>
            </a:r>
            <a:r>
              <a:rPr lang="ja-JP" altLang="en-US" dirty="0" smtClean="0">
                <a:effectLst>
                  <a:glow rad="228600">
                    <a:schemeClr val="accent3">
                      <a:satMod val="175000"/>
                      <a:alpha val="40000"/>
                    </a:schemeClr>
                  </a:glow>
                </a:effectLst>
                <a:latin typeface="Arial"/>
                <a:ea typeface="ＤＦＰ太丸ゴシック体"/>
                <a:cs typeface="Arial"/>
              </a:rPr>
              <a:t>か “</a:t>
            </a:r>
            <a:r>
              <a:rPr lang="ja-JP" altLang="en-US" b="1" dirty="0">
                <a:solidFill>
                  <a:srgbClr val="FF6600"/>
                </a:solidFill>
                <a:effectLst>
                  <a:glow rad="228600">
                    <a:schemeClr val="accent3">
                      <a:satMod val="175000"/>
                      <a:alpha val="40000"/>
                    </a:schemeClr>
                  </a:glow>
                </a:effectLst>
                <a:latin typeface="Arial"/>
                <a:ea typeface="ＤＦＰ太丸ゴシック体"/>
                <a:cs typeface="Arial"/>
              </a:rPr>
              <a:t>雲（クラウド）</a:t>
            </a:r>
            <a:r>
              <a:rPr lang="ja-JP" altLang="en-US" dirty="0">
                <a:effectLst>
                  <a:glow rad="228600">
                    <a:schemeClr val="accent3">
                      <a:satMod val="175000"/>
                      <a:alpha val="40000"/>
                    </a:schemeClr>
                  </a:glow>
                </a:effectLst>
                <a:latin typeface="Arial"/>
                <a:ea typeface="ＤＦＰ太丸ゴシック体"/>
                <a:cs typeface="Arial"/>
              </a:rPr>
              <a:t>”の中にあればいい</a:t>
            </a:r>
            <a:r>
              <a:rPr lang="ja-JP" altLang="en-US" dirty="0" smtClean="0">
                <a:effectLst>
                  <a:glow rad="228600">
                    <a:schemeClr val="accent3">
                      <a:satMod val="175000"/>
                      <a:alpha val="40000"/>
                    </a:schemeClr>
                  </a:glow>
                </a:effectLst>
                <a:latin typeface="Arial"/>
                <a:ea typeface="ＤＦＰ太丸ゴシック体"/>
                <a:cs typeface="Arial"/>
              </a:rPr>
              <a:t>。必要</a:t>
            </a:r>
            <a:r>
              <a:rPr lang="ja-JP" altLang="en-US" dirty="0">
                <a:effectLst>
                  <a:glow rad="228600">
                    <a:schemeClr val="accent3">
                      <a:satMod val="175000"/>
                      <a:alpha val="40000"/>
                    </a:schemeClr>
                  </a:glow>
                </a:effectLst>
                <a:latin typeface="Arial"/>
                <a:ea typeface="ＤＦＰ太丸ゴシック体"/>
                <a:cs typeface="Arial"/>
              </a:rPr>
              <a:t>なのは</a:t>
            </a:r>
            <a:r>
              <a:rPr lang="ja-JP" altLang="en-US" dirty="0">
                <a:solidFill>
                  <a:srgbClr val="FF6600"/>
                </a:solidFill>
                <a:effectLst>
                  <a:glow rad="228600">
                    <a:schemeClr val="accent3">
                      <a:satMod val="175000"/>
                      <a:alpha val="40000"/>
                    </a:schemeClr>
                  </a:glow>
                </a:effectLst>
                <a:latin typeface="Arial"/>
                <a:ea typeface="ＤＦＰ太丸ゴシック体"/>
                <a:cs typeface="Arial"/>
              </a:rPr>
              <a:t>ブラウザーとインターネットへのアクセス</a:t>
            </a:r>
            <a:r>
              <a:rPr lang="ja-JP" altLang="en-US" dirty="0">
                <a:effectLst>
                  <a:glow rad="228600">
                    <a:schemeClr val="accent3">
                      <a:satMod val="175000"/>
                      <a:alpha val="40000"/>
                    </a:schemeClr>
                  </a:glow>
                </a:effectLst>
                <a:latin typeface="Arial"/>
                <a:ea typeface="ＤＦＰ太丸ゴシック体"/>
                <a:cs typeface="Arial"/>
              </a:rPr>
              <a:t>。パソコン、マック、携帯電話、ブラックベリー、とにかく手元にある</a:t>
            </a:r>
            <a:r>
              <a:rPr lang="ja-JP" altLang="en-US" dirty="0">
                <a:solidFill>
                  <a:srgbClr val="FF6600"/>
                </a:solidFill>
                <a:effectLst>
                  <a:glow rad="228600">
                    <a:schemeClr val="accent3">
                      <a:satMod val="175000"/>
                      <a:alpha val="40000"/>
                    </a:schemeClr>
                  </a:glow>
                </a:effectLst>
                <a:latin typeface="Arial"/>
                <a:ea typeface="ＤＦＰ太丸ゴシック体"/>
                <a:cs typeface="Arial"/>
              </a:rPr>
              <a:t>どんな端末からでも</a:t>
            </a:r>
            <a:r>
              <a:rPr lang="ja-JP" altLang="en-US" dirty="0">
                <a:effectLst>
                  <a:glow rad="228600">
                    <a:schemeClr val="accent3">
                      <a:satMod val="175000"/>
                      <a:alpha val="40000"/>
                    </a:schemeClr>
                  </a:glow>
                </a:effectLst>
                <a:latin typeface="Arial"/>
                <a:ea typeface="ＤＦＰ太丸ゴシック体"/>
                <a:cs typeface="Arial"/>
              </a:rPr>
              <a:t>、クラウドは使える</a:t>
            </a:r>
            <a:r>
              <a:rPr lang="ja-JP" altLang="en-US" dirty="0" smtClean="0">
                <a:effectLst>
                  <a:glow rad="228600">
                    <a:schemeClr val="accent3">
                      <a:satMod val="175000"/>
                      <a:alpha val="40000"/>
                    </a:schemeClr>
                  </a:glow>
                </a:effectLst>
                <a:latin typeface="Arial"/>
                <a:ea typeface="ＤＦＰ太丸ゴシック体"/>
                <a:cs typeface="Arial"/>
              </a:rPr>
              <a:t>。・・・　データ</a:t>
            </a:r>
            <a:r>
              <a:rPr lang="ja-JP" altLang="en-US" dirty="0">
                <a:effectLst>
                  <a:glow rad="228600">
                    <a:schemeClr val="accent3">
                      <a:satMod val="175000"/>
                      <a:alpha val="40000"/>
                    </a:schemeClr>
                  </a:glow>
                </a:effectLst>
                <a:latin typeface="Arial"/>
                <a:ea typeface="ＤＦＰ太丸ゴシック体"/>
                <a:cs typeface="Arial"/>
              </a:rPr>
              <a:t>もデータ処理も、その他あれやこれやもみんなサーバーに、だ</a:t>
            </a:r>
            <a:r>
              <a:rPr lang="ja-JP" altLang="en-US" dirty="0" smtClean="0">
                <a:effectLst>
                  <a:glow rad="228600">
                    <a:schemeClr val="accent3">
                      <a:satMod val="175000"/>
                      <a:alpha val="40000"/>
                    </a:schemeClr>
                  </a:glow>
                </a:effectLst>
                <a:latin typeface="Arial"/>
                <a:ea typeface="ＤＦＰ太丸ゴシック体"/>
                <a:cs typeface="Arial"/>
              </a:rPr>
              <a:t>」</a:t>
            </a:r>
            <a:endParaRPr lang="ja-JP" altLang="en-US" sz="1200" dirty="0">
              <a:effectLst>
                <a:glow rad="228600">
                  <a:schemeClr val="accent3">
                    <a:satMod val="175000"/>
                    <a:alpha val="40000"/>
                  </a:schemeClr>
                </a:glow>
              </a:effectLst>
              <a:latin typeface="Arial"/>
              <a:ea typeface="ＤＦＰ太丸ゴシック体"/>
              <a:cs typeface="Arial"/>
            </a:endParaRPr>
          </a:p>
        </p:txBody>
      </p:sp>
      <p:sp>
        <p:nvSpPr>
          <p:cNvPr id="2" name="正方形/長方形 1"/>
          <p:cNvSpPr/>
          <p:nvPr/>
        </p:nvSpPr>
        <p:spPr>
          <a:xfrm>
            <a:off x="6354749" y="6397467"/>
            <a:ext cx="2789251" cy="230832"/>
          </a:xfrm>
          <a:prstGeom prst="rect">
            <a:avLst/>
          </a:prstGeom>
        </p:spPr>
        <p:txBody>
          <a:bodyPr wrap="none">
            <a:spAutoFit/>
          </a:bodyPr>
          <a:lstStyle/>
          <a:p>
            <a:r>
              <a:rPr lang="en-US" altLang="ja-JP" sz="900" dirty="0">
                <a:solidFill>
                  <a:schemeClr val="tx1"/>
                </a:solidFill>
                <a:hlinkClick r:id="rId9"/>
              </a:rPr>
              <a:t>http://</a:t>
            </a:r>
            <a:r>
              <a:rPr lang="en-US" altLang="ja-JP" sz="900" dirty="0" err="1">
                <a:solidFill>
                  <a:schemeClr val="tx1"/>
                </a:solidFill>
                <a:hlinkClick r:id="rId9"/>
              </a:rPr>
              <a:t>www.google.com</a:t>
            </a:r>
            <a:r>
              <a:rPr lang="en-US" altLang="ja-JP" sz="900" dirty="0">
                <a:solidFill>
                  <a:schemeClr val="tx1"/>
                </a:solidFill>
                <a:hlinkClick r:id="rId9"/>
              </a:rPr>
              <a:t>/press/podium/ses2006.html</a:t>
            </a:r>
            <a:endParaRPr lang="ja-JP" altLang="en-US" sz="900" dirty="0">
              <a:solidFill>
                <a:schemeClr val="tx1"/>
              </a:solidFill>
            </a:endParaRPr>
          </a:p>
        </p:txBody>
      </p:sp>
    </p:spTree>
    <p:extLst>
      <p:ext uri="{BB962C8B-B14F-4D97-AF65-F5344CB8AC3E}">
        <p14:creationId xmlns:p14="http://schemas.microsoft.com/office/powerpoint/2010/main" val="166952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「プライベート」なクラウドの登場</a:t>
            </a:r>
            <a:endParaRPr kumimoji="1" lang="ja-JP" alt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7325" y="1052736"/>
            <a:ext cx="6229350" cy="40290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4355976" y="6309320"/>
            <a:ext cx="4680520" cy="276999"/>
          </a:xfrm>
          <a:prstGeom prst="rect">
            <a:avLst/>
          </a:prstGeom>
        </p:spPr>
        <p:txBody>
          <a:bodyPr wrap="square">
            <a:spAutoFit/>
          </a:bodyPr>
          <a:lstStyle/>
          <a:p>
            <a:r>
              <a:rPr lang="en-US" altLang="ja-JP" sz="1200"/>
              <a:t>http://www.itmedia.co.jp/enterprise/articles/0811/07/news012.html</a:t>
            </a:r>
            <a:endParaRPr lang="ja-JP" altLang="en-US" sz="1200"/>
          </a:p>
        </p:txBody>
      </p:sp>
      <p:sp>
        <p:nvSpPr>
          <p:cNvPr id="4" name="角丸四角形 3"/>
          <p:cNvSpPr/>
          <p:nvPr/>
        </p:nvSpPr>
        <p:spPr bwMode="auto">
          <a:xfrm>
            <a:off x="1457325" y="5284113"/>
            <a:ext cx="6229350" cy="864096"/>
          </a:xfrm>
          <a:prstGeom prst="round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mn-lt"/>
                <a:ea typeface="+mn-ea"/>
              </a:rPr>
              <a:t>パブリッククラウドの抱えるセキュリティへの</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mn-lt"/>
                <a:ea typeface="+mn-ea"/>
              </a:rPr>
              <a:t>懸念に対する回答</a:t>
            </a:r>
          </a:p>
        </p:txBody>
      </p:sp>
    </p:spTree>
    <p:extLst>
      <p:ext uri="{BB962C8B-B14F-4D97-AF65-F5344CB8AC3E}">
        <p14:creationId xmlns:p14="http://schemas.microsoft.com/office/powerpoint/2010/main" val="37600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図形グループ 7"/>
          <p:cNvGrpSpPr/>
          <p:nvPr/>
        </p:nvGrpSpPr>
        <p:grpSpPr>
          <a:xfrm>
            <a:off x="228601" y="2667000"/>
            <a:ext cx="8686797" cy="3124200"/>
            <a:chOff x="228601" y="2667000"/>
            <a:chExt cx="8686797" cy="3124200"/>
          </a:xfrm>
        </p:grpSpPr>
        <p:sp>
          <p:nvSpPr>
            <p:cNvPr id="170" name="角丸四角形 169"/>
            <p:cNvSpPr/>
            <p:nvPr/>
          </p:nvSpPr>
          <p:spPr bwMode="auto">
            <a:xfrm>
              <a:off x="228601" y="2667000"/>
              <a:ext cx="8686797" cy="3124199"/>
            </a:xfrm>
            <a:prstGeom prst="roundRect">
              <a:avLst>
                <a:gd name="adj" fmla="val 4287"/>
              </a:avLst>
            </a:prstGeom>
            <a:solidFill>
              <a:srgbClr val="FFFF99"/>
            </a:solidFill>
            <a:ln>
              <a:solidFill>
                <a:srgbClr val="3366FF"/>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smtClean="0">
                  <a:solidFill>
                    <a:srgbClr val="008000"/>
                  </a:solidFill>
                </a:rPr>
                <a:t>ハイブリッド・クラウド</a:t>
              </a:r>
              <a:endParaRPr kumimoji="1" lang="ja-JP" altLang="en-US" sz="1800" dirty="0">
                <a:solidFill>
                  <a:srgbClr val="008000"/>
                </a:solidFill>
              </a:endParaRPr>
            </a:p>
          </p:txBody>
        </p:sp>
      </p:grpSp>
      <p:grpSp>
        <p:nvGrpSpPr>
          <p:cNvPr id="2" name="図形グループ 1"/>
          <p:cNvGrpSpPr/>
          <p:nvPr/>
        </p:nvGrpSpPr>
        <p:grpSpPr>
          <a:xfrm>
            <a:off x="3276600" y="2743200"/>
            <a:ext cx="5486400" cy="2579132"/>
            <a:chOff x="3276600" y="2743200"/>
            <a:chExt cx="5486400" cy="2579132"/>
          </a:xfrm>
        </p:grpSpPr>
        <p:sp>
          <p:nvSpPr>
            <p:cNvPr id="13" name="角丸四角形 12"/>
            <p:cNvSpPr/>
            <p:nvPr/>
          </p:nvSpPr>
          <p:spPr bwMode="auto">
            <a:xfrm>
              <a:off x="3276600" y="2743200"/>
              <a:ext cx="5486400" cy="2579132"/>
            </a:xfrm>
            <a:prstGeom prst="roundRect">
              <a:avLst>
                <a:gd name="adj" fmla="val 4287"/>
              </a:avLst>
            </a:prstGeom>
            <a:solidFill>
              <a:srgbClr val="33CC33"/>
            </a:solidFill>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53" name="テキスト ボックス 152"/>
            <p:cNvSpPr txBox="1"/>
            <p:nvPr/>
          </p:nvSpPr>
          <p:spPr>
            <a:xfrm>
              <a:off x="5993090" y="4394200"/>
              <a:ext cx="2236510" cy="338554"/>
            </a:xfrm>
            <a:prstGeom prst="rect">
              <a:avLst/>
            </a:prstGeom>
            <a:noFill/>
          </p:spPr>
          <p:txBody>
            <a:bodyPr wrap="none" rtlCol="0">
              <a:spAutoFit/>
            </a:bodyPr>
            <a:lstStyle/>
            <a:p>
              <a:pPr algn="ctr"/>
              <a:r>
                <a:rPr kumimoji="1" lang="ja-JP" altLang="en-US" sz="1600" dirty="0" smtClean="0">
                  <a:solidFill>
                    <a:srgbClr val="FFFFFF"/>
                  </a:solidFill>
                </a:rPr>
                <a:t>複数企業共用リソース</a:t>
              </a:r>
              <a:endParaRPr kumimoji="1" lang="ja-JP" altLang="en-US" sz="1600" dirty="0">
                <a:solidFill>
                  <a:srgbClr val="FFFFFF"/>
                </a:solidFill>
              </a:endParaRP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smtClean="0">
                  <a:solidFill>
                    <a:srgbClr val="FFFFFF"/>
                  </a:solidFill>
                </a:rPr>
                <a:t>パブリック・クラウド</a:t>
              </a:r>
              <a:endParaRPr kumimoji="1" lang="ja-JP" altLang="en-US" sz="1800" dirty="0">
                <a:solidFill>
                  <a:srgbClr val="FFFFFF"/>
                </a:solidFill>
              </a:endParaRPr>
            </a:p>
          </p:txBody>
        </p:sp>
      </p:grpSp>
      <p:sp>
        <p:nvSpPr>
          <p:cNvPr id="21506" name="Rectangle 2"/>
          <p:cNvSpPr>
            <a:spLocks noGrp="1" noChangeArrowheads="1"/>
          </p:cNvSpPr>
          <p:nvPr>
            <p:ph type="title"/>
          </p:nvPr>
        </p:nvSpPr>
        <p:spPr>
          <a:xfrm>
            <a:off x="152400" y="152400"/>
            <a:ext cx="8991600" cy="533400"/>
          </a:xfrm>
        </p:spPr>
        <p:txBody>
          <a:bodyPr/>
          <a:lstStyle/>
          <a:p>
            <a:r>
              <a:rPr lang="ja-JP" altLang="en-US" sz="2800" dirty="0"/>
              <a:t>クラウドの定義／配置</a:t>
            </a:r>
            <a:r>
              <a:rPr lang="ja-JP" altLang="en-US" sz="2800" dirty="0" smtClean="0"/>
              <a:t>モデル </a:t>
            </a:r>
            <a:r>
              <a:rPr lang="en-US" altLang="ja-JP" sz="2800" dirty="0" smtClean="0"/>
              <a:t>(Deployment Model)</a:t>
            </a:r>
            <a:endParaRPr lang="ja-JP" altLang="en-US" sz="2800" dirty="0" smtClean="0">
              <a:ea typeface="ＭＳ Ｐゴシック" charset="-128"/>
            </a:endParaRPr>
          </a:p>
        </p:txBody>
      </p:sp>
      <p:sp>
        <p:nvSpPr>
          <p:cNvPr id="81" name="スライド番号プレースホルダー 2"/>
          <p:cNvSpPr txBox="1">
            <a:spLocks/>
          </p:cNvSpPr>
          <p:nvPr/>
        </p:nvSpPr>
        <p:spPr bwMode="auto">
          <a:xfrm>
            <a:off x="0" y="6400800"/>
            <a:ext cx="1905000" cy="457200"/>
          </a:xfrm>
          <a:prstGeom prst="rect">
            <a:avLst/>
          </a:prstGeom>
          <a:noFill/>
          <a:ln w="9525">
            <a:noFill/>
            <a:miter lim="800000"/>
            <a:headEnd/>
            <a:tailEnd/>
          </a:ln>
        </p:spPr>
        <p:txBody>
          <a:bodyPr/>
          <a:lstStyle/>
          <a:p>
            <a:fld id="{3F26FB40-5F71-4876-A9E8-317E2CF79CAD}" type="slidenum">
              <a:rPr lang="ja-JP" altLang="en-US"/>
              <a:pPr/>
              <a:t>16</a:t>
            </a:fld>
            <a:endParaRPr lang="en-US" altLang="ja-JP"/>
          </a:p>
        </p:txBody>
      </p:sp>
      <p:grpSp>
        <p:nvGrpSpPr>
          <p:cNvPr id="5" name="図形グループ 4"/>
          <p:cNvGrpSpPr/>
          <p:nvPr/>
        </p:nvGrpSpPr>
        <p:grpSpPr>
          <a:xfrm>
            <a:off x="390688" y="2743200"/>
            <a:ext cx="2747636" cy="2579132"/>
            <a:chOff x="390688" y="2743200"/>
            <a:chExt cx="2747636" cy="2579132"/>
          </a:xfrm>
        </p:grpSpPr>
        <p:sp>
          <p:nvSpPr>
            <p:cNvPr id="156" name="角丸四角形 155"/>
            <p:cNvSpPr/>
            <p:nvPr/>
          </p:nvSpPr>
          <p:spPr bwMode="auto">
            <a:xfrm>
              <a:off x="390688" y="2743200"/>
              <a:ext cx="2723823" cy="2579132"/>
            </a:xfrm>
            <a:prstGeom prst="roundRect">
              <a:avLst>
                <a:gd name="adj" fmla="val 7058"/>
              </a:avLst>
            </a:prstGeom>
            <a:solidFill>
              <a:schemeClr val="accent6">
                <a:lumMod val="20000"/>
                <a:lumOff val="80000"/>
              </a:schemeClr>
            </a:solidFill>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nvGrpSpPr>
            <p:cNvPr id="149" name="図形グループ 148"/>
            <p:cNvGrpSpPr/>
            <p:nvPr/>
          </p:nvGrpSpPr>
          <p:grpSpPr>
            <a:xfrm>
              <a:off x="914638" y="2925724"/>
              <a:ext cx="1723549" cy="1291345"/>
              <a:chOff x="1190625" y="4187825"/>
              <a:chExt cx="973137" cy="685800"/>
            </a:xfrm>
          </p:grpSpPr>
          <p:pic>
            <p:nvPicPr>
              <p:cNvPr id="150" name="Picture 82" descr="server"/>
              <p:cNvPicPr>
                <a:picLocks noChangeAspect="1" noChangeArrowheads="1"/>
              </p:cNvPicPr>
              <p:nvPr/>
            </p:nvPicPr>
            <p:blipFill>
              <a:blip r:embed="rId3"/>
              <a:srcRect/>
              <a:stretch>
                <a:fillRect/>
              </a:stretch>
            </p:blipFill>
            <p:spPr bwMode="auto">
              <a:xfrm>
                <a:off x="1190625" y="4187825"/>
                <a:ext cx="469900" cy="668337"/>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460500" y="4191000"/>
                <a:ext cx="468312" cy="669925"/>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693862" y="4203700"/>
                <a:ext cx="469900" cy="669925"/>
              </a:xfrm>
              <a:prstGeom prst="rect">
                <a:avLst/>
              </a:prstGeom>
              <a:noFill/>
              <a:ln w="9525">
                <a:noFill/>
                <a:miter lim="800000"/>
                <a:headEnd/>
                <a:tailEnd/>
              </a:ln>
            </p:spPr>
          </p:pic>
        </p:grpSp>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smtClean="0">
                  <a:solidFill>
                    <a:srgbClr val="000090"/>
                  </a:solidFill>
                </a:rPr>
                <a:t>プライベート・クラウド</a:t>
              </a:r>
              <a:endParaRPr kumimoji="1" lang="ja-JP" altLang="en-US" sz="1800" dirty="0">
                <a:solidFill>
                  <a:srgbClr val="000090"/>
                </a:solidFill>
              </a:endParaRPr>
            </a:p>
          </p:txBody>
        </p:sp>
        <p:sp>
          <p:nvSpPr>
            <p:cNvPr id="160" name="テキスト ボックス 159"/>
            <p:cNvSpPr txBox="1"/>
            <p:nvPr/>
          </p:nvSpPr>
          <p:spPr>
            <a:xfrm>
              <a:off x="628636" y="4394200"/>
              <a:ext cx="2236510" cy="338554"/>
            </a:xfrm>
            <a:prstGeom prst="rect">
              <a:avLst/>
            </a:prstGeom>
            <a:noFill/>
          </p:spPr>
          <p:txBody>
            <a:bodyPr wrap="none" rtlCol="0">
              <a:spAutoFit/>
            </a:bodyPr>
            <a:lstStyle/>
            <a:p>
              <a:pPr algn="ctr"/>
              <a:r>
                <a:rPr kumimoji="1" lang="ja-JP" altLang="en-US" sz="1600" dirty="0" smtClean="0">
                  <a:solidFill>
                    <a:srgbClr val="000090"/>
                  </a:solidFill>
                </a:rPr>
                <a:t>個別企業専用リソース</a:t>
              </a:r>
              <a:endParaRPr kumimoji="1" lang="ja-JP" altLang="en-US" sz="1600" dirty="0">
                <a:solidFill>
                  <a:srgbClr val="000090"/>
                </a:solidFill>
              </a:endParaRPr>
            </a:p>
          </p:txBody>
        </p:sp>
      </p:grpSp>
      <p:grpSp>
        <p:nvGrpSpPr>
          <p:cNvPr id="18" name="図形グループ 17"/>
          <p:cNvGrpSpPr/>
          <p:nvPr/>
        </p:nvGrpSpPr>
        <p:grpSpPr>
          <a:xfrm>
            <a:off x="228600" y="5867400"/>
            <a:ext cx="8686799" cy="685800"/>
            <a:chOff x="228600" y="5867400"/>
            <a:chExt cx="8686799" cy="685800"/>
          </a:xfrm>
        </p:grpSpPr>
        <p:sp>
          <p:nvSpPr>
            <p:cNvPr id="16" name="左右矢印 15"/>
            <p:cNvSpPr/>
            <p:nvPr/>
          </p:nvSpPr>
          <p:spPr bwMode="auto">
            <a:xfrm>
              <a:off x="228600" y="5867400"/>
              <a:ext cx="8686799" cy="685800"/>
            </a:xfrm>
            <a:prstGeom prst="leftRightArrow">
              <a:avLst>
                <a:gd name="adj1" fmla="val 70000"/>
                <a:gd name="adj2" fmla="val 50000"/>
              </a:avLst>
            </a:prstGeom>
            <a:gradFill flip="none" rotWithShape="1">
              <a:gsLst>
                <a:gs pos="0">
                  <a:srgbClr val="0000FF"/>
                </a:gs>
                <a:gs pos="100000">
                  <a:srgbClr val="008000"/>
                </a:gs>
              </a:gsLst>
              <a:lin ang="0" scaled="1"/>
              <a:tileRect/>
            </a:gra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smtClean="0">
                  <a:solidFill>
                    <a:schemeClr val="bg1"/>
                  </a:solidFill>
                </a:rPr>
                <a:t>個別</a:t>
              </a:r>
              <a:r>
                <a:rPr kumimoji="1" lang="en-US" altLang="ja-JP" sz="2000" dirty="0" smtClean="0">
                  <a:solidFill>
                    <a:schemeClr val="bg1"/>
                  </a:solidFill>
                </a:rPr>
                <a:t>･</a:t>
              </a:r>
              <a:r>
                <a:rPr kumimoji="1" lang="ja-JP" altLang="en-US" sz="2000" dirty="0" smtClean="0">
                  <a:solidFill>
                    <a:schemeClr val="bg1"/>
                  </a:solidFill>
                </a:rPr>
                <a:t>少数企業</a:t>
              </a:r>
              <a:endParaRPr kumimoji="1" lang="ja-JP" altLang="en-US" sz="2000" dirty="0">
                <a:solidFill>
                  <a:schemeClr val="bg1"/>
                </a:solidFill>
              </a:endParaRP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smtClean="0">
                  <a:solidFill>
                    <a:schemeClr val="bg1"/>
                  </a:solidFill>
                </a:rPr>
                <a:t>不特定・複数企業／個人</a:t>
              </a:r>
              <a:endParaRPr kumimoji="1" lang="ja-JP" altLang="en-US" sz="2000" dirty="0">
                <a:solidFill>
                  <a:schemeClr val="bg1"/>
                </a:solidFill>
              </a:endParaRPr>
            </a:p>
          </p:txBody>
        </p:sp>
      </p:grpSp>
      <p:grpSp>
        <p:nvGrpSpPr>
          <p:cNvPr id="3" name="図形グループ 2"/>
          <p:cNvGrpSpPr/>
          <p:nvPr/>
        </p:nvGrpSpPr>
        <p:grpSpPr>
          <a:xfrm>
            <a:off x="5638799" y="949079"/>
            <a:ext cx="3276600" cy="1783961"/>
            <a:chOff x="5638799" y="949079"/>
            <a:chExt cx="3276600" cy="1783961"/>
          </a:xfrm>
        </p:grpSpPr>
        <p:sp>
          <p:nvSpPr>
            <p:cNvPr id="175" name="上下矢印 174"/>
            <p:cNvSpPr/>
            <p:nvPr/>
          </p:nvSpPr>
          <p:spPr bwMode="auto">
            <a:xfrm>
              <a:off x="6211402" y="1676400"/>
              <a:ext cx="363802" cy="1056640"/>
            </a:xfrm>
            <a:prstGeom prst="upDownArrow">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nvGrpSpPr>
            <p:cNvPr id="176" name="図形グループ 175"/>
            <p:cNvGrpSpPr/>
            <p:nvPr/>
          </p:nvGrpSpPr>
          <p:grpSpPr>
            <a:xfrm>
              <a:off x="5638800" y="949079"/>
              <a:ext cx="1566642" cy="727321"/>
              <a:chOff x="3843558" y="949079"/>
              <a:chExt cx="1566642" cy="727321"/>
            </a:xfrm>
          </p:grpSpPr>
          <p:sp>
            <p:nvSpPr>
              <p:cNvPr id="177" name="角丸四角形 176"/>
              <p:cNvSpPr/>
              <p:nvPr/>
            </p:nvSpPr>
            <p:spPr bwMode="auto">
              <a:xfrm>
                <a:off x="3843558" y="1382986"/>
                <a:ext cx="1500541" cy="293414"/>
              </a:xfrm>
              <a:prstGeom prst="roundRect">
                <a:avLst>
                  <a:gd name="adj" fmla="val 50000"/>
                </a:avLst>
              </a:prstGeom>
              <a:gradFill flip="none" rotWithShape="1">
                <a:gsLst>
                  <a:gs pos="0">
                    <a:srgbClr val="92D050"/>
                  </a:gs>
                  <a:gs pos="100000">
                    <a:srgbClr val="00B050"/>
                  </a:gs>
                </a:gsLst>
                <a:path path="shape">
                  <a:fillToRect l="50000" t="50000" r="50000" b="50000"/>
                </a:path>
                <a:tileRect/>
              </a:gradFill>
              <a:ln>
                <a:headEnd type="none" w="med" len="med"/>
                <a:tailEnd type="none" w="med" len="med"/>
              </a:ln>
            </p:spPr>
            <p:style>
              <a:lnRef idx="0">
                <a:schemeClr val="accent2"/>
              </a:lnRef>
              <a:fillRef idx="1003">
                <a:schemeClr val="lt1"/>
              </a:fillRef>
              <a:effectRef idx="3">
                <a:schemeClr val="accent2"/>
              </a:effectRef>
              <a:fontRef idx="minor">
                <a:schemeClr val="lt1"/>
              </a:fontRef>
            </p:style>
            <p:txBody>
              <a:bodyPr anchor="ctr"/>
              <a:lstStyle/>
              <a:p>
                <a:pPr algn="ctr">
                  <a:spcBef>
                    <a:spcPts val="0"/>
                  </a:spcBef>
                  <a:defRPr/>
                </a:pPr>
                <a:r>
                  <a:rPr kumimoji="0" lang="en-US" altLang="ja-JP" sz="1200" dirty="0">
                    <a:solidFill>
                      <a:srgbClr val="FFFFFF"/>
                    </a:solidFill>
                    <a:ea typeface="HGP創英角ｺﾞｼｯｸUB" pitchFamily="50" charset="-128"/>
                  </a:rPr>
                  <a:t>LAN</a:t>
                </a:r>
                <a:endParaRPr kumimoji="0" lang="ja-JP" altLang="en-US" sz="1200" dirty="0">
                  <a:solidFill>
                    <a:srgbClr val="FFFFFF"/>
                  </a:solidFill>
                  <a:ea typeface="HGP創英角ｺﾞｼｯｸUB" pitchFamily="50" charset="-128"/>
                </a:endParaRPr>
              </a:p>
            </p:txBody>
          </p:sp>
          <p:pic>
            <p:nvPicPr>
              <p:cNvPr id="178" name="Picture 7" descr="j0433941"/>
              <p:cNvPicPr>
                <a:picLocks noChangeAspect="1" noChangeArrowheads="1"/>
              </p:cNvPicPr>
              <p:nvPr/>
            </p:nvPicPr>
            <p:blipFill>
              <a:blip r:embed="rId4"/>
              <a:srcRect/>
              <a:stretch>
                <a:fillRect/>
              </a:stretch>
            </p:blipFill>
            <p:spPr bwMode="auto">
              <a:xfrm>
                <a:off x="3886200"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a:srcRect/>
              <a:stretch>
                <a:fillRect/>
              </a:stretch>
            </p:blipFill>
            <p:spPr bwMode="auto">
              <a:xfrm>
                <a:off x="4367213"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a:srcRect/>
              <a:stretch>
                <a:fillRect/>
              </a:stretch>
            </p:blipFill>
            <p:spPr bwMode="auto">
              <a:xfrm>
                <a:off x="4876800" y="950667"/>
                <a:ext cx="533400" cy="533400"/>
              </a:xfrm>
              <a:prstGeom prst="rect">
                <a:avLst/>
              </a:prstGeom>
              <a:noFill/>
              <a:ln w="9525">
                <a:noFill/>
                <a:miter lim="800000"/>
                <a:headEnd/>
                <a:tailEnd/>
              </a:ln>
            </p:spPr>
          </p:pic>
        </p:grpSp>
        <p:grpSp>
          <p:nvGrpSpPr>
            <p:cNvPr id="181" name="図形グループ 180"/>
            <p:cNvGrpSpPr/>
            <p:nvPr/>
          </p:nvGrpSpPr>
          <p:grpSpPr>
            <a:xfrm>
              <a:off x="7348757" y="959239"/>
              <a:ext cx="1566642" cy="727321"/>
              <a:chOff x="3843558" y="949079"/>
              <a:chExt cx="1566642" cy="727321"/>
            </a:xfrm>
          </p:grpSpPr>
          <p:sp>
            <p:nvSpPr>
              <p:cNvPr id="182" name="角丸四角形 181"/>
              <p:cNvSpPr/>
              <p:nvPr/>
            </p:nvSpPr>
            <p:spPr bwMode="auto">
              <a:xfrm>
                <a:off x="3843558" y="1382986"/>
                <a:ext cx="1500541" cy="293414"/>
              </a:xfrm>
              <a:prstGeom prst="roundRect">
                <a:avLst>
                  <a:gd name="adj" fmla="val 50000"/>
                </a:avLst>
              </a:prstGeom>
              <a:gradFill flip="none" rotWithShape="1">
                <a:gsLst>
                  <a:gs pos="0">
                    <a:srgbClr val="92D050"/>
                  </a:gs>
                  <a:gs pos="100000">
                    <a:srgbClr val="00B050"/>
                  </a:gs>
                </a:gsLst>
                <a:path path="shape">
                  <a:fillToRect l="50000" t="50000" r="50000" b="50000"/>
                </a:path>
                <a:tileRect/>
              </a:gradFill>
              <a:ln>
                <a:headEnd type="none" w="med" len="med"/>
                <a:tailEnd type="none" w="med" len="med"/>
              </a:ln>
            </p:spPr>
            <p:style>
              <a:lnRef idx="0">
                <a:schemeClr val="accent2"/>
              </a:lnRef>
              <a:fillRef idx="1003">
                <a:schemeClr val="lt1"/>
              </a:fillRef>
              <a:effectRef idx="3">
                <a:schemeClr val="accent2"/>
              </a:effectRef>
              <a:fontRef idx="minor">
                <a:schemeClr val="lt1"/>
              </a:fontRef>
            </p:style>
            <p:txBody>
              <a:bodyPr anchor="ctr"/>
              <a:lstStyle/>
              <a:p>
                <a:pPr algn="ctr">
                  <a:spcBef>
                    <a:spcPts val="0"/>
                  </a:spcBef>
                  <a:defRPr/>
                </a:pPr>
                <a:r>
                  <a:rPr kumimoji="0" lang="en-US" altLang="ja-JP" sz="1200" dirty="0">
                    <a:solidFill>
                      <a:srgbClr val="FFFFFF"/>
                    </a:solidFill>
                    <a:ea typeface="HGP創英角ｺﾞｼｯｸUB" pitchFamily="50" charset="-128"/>
                  </a:rPr>
                  <a:t>LAN</a:t>
                </a:r>
                <a:endParaRPr kumimoji="0" lang="ja-JP" altLang="en-US" sz="1200" dirty="0">
                  <a:solidFill>
                    <a:srgbClr val="FFFFFF"/>
                  </a:solidFill>
                  <a:ea typeface="HGP創英角ｺﾞｼｯｸUB" pitchFamily="50" charset="-128"/>
                </a:endParaRPr>
              </a:p>
            </p:txBody>
          </p:sp>
          <p:pic>
            <p:nvPicPr>
              <p:cNvPr id="183" name="Picture 7" descr="j0433941"/>
              <p:cNvPicPr>
                <a:picLocks noChangeAspect="1" noChangeArrowheads="1"/>
              </p:cNvPicPr>
              <p:nvPr/>
            </p:nvPicPr>
            <p:blipFill>
              <a:blip r:embed="rId4"/>
              <a:srcRect/>
              <a:stretch>
                <a:fillRect/>
              </a:stretch>
            </p:blipFill>
            <p:spPr bwMode="auto">
              <a:xfrm>
                <a:off x="3886200" y="94907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a:srcRect/>
              <a:stretch>
                <a:fillRect/>
              </a:stretch>
            </p:blipFill>
            <p:spPr bwMode="auto">
              <a:xfrm>
                <a:off x="4367213" y="95066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a:srcRect/>
              <a:stretch>
                <a:fillRect/>
              </a:stretch>
            </p:blipFill>
            <p:spPr bwMode="auto">
              <a:xfrm>
                <a:off x="4876800" y="950667"/>
                <a:ext cx="533400" cy="533400"/>
              </a:xfrm>
              <a:prstGeom prst="rect">
                <a:avLst/>
              </a:prstGeom>
              <a:noFill/>
              <a:ln w="9525">
                <a:noFill/>
                <a:miter lim="800000"/>
                <a:headEnd/>
                <a:tailEnd/>
              </a:ln>
            </p:spPr>
          </p:pic>
        </p:grpSp>
        <p:sp>
          <p:nvSpPr>
            <p:cNvPr id="186" name="上下矢印 185"/>
            <p:cNvSpPr/>
            <p:nvPr/>
          </p:nvSpPr>
          <p:spPr bwMode="auto">
            <a:xfrm>
              <a:off x="7909741" y="1676400"/>
              <a:ext cx="363802" cy="1056640"/>
            </a:xfrm>
            <a:prstGeom prst="upDownArrow">
              <a:avLst/>
            </a:prstGeom>
            <a:solidFill>
              <a:srgbClr val="008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80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rgbClr val="FFFFFF"/>
                  </a:solidFill>
                  <a:effectLst/>
                  <a:latin typeface="Arial" charset="0"/>
                  <a:ea typeface="HG丸ｺﾞｼｯｸM-PRO" pitchFamily="50" charset="-128"/>
                </a:rPr>
                <a:t>インターネット</a:t>
              </a:r>
            </a:p>
          </p:txBody>
        </p:sp>
      </p:grpSp>
      <p:grpSp>
        <p:nvGrpSpPr>
          <p:cNvPr id="6" name="図形グループ 5"/>
          <p:cNvGrpSpPr/>
          <p:nvPr/>
        </p:nvGrpSpPr>
        <p:grpSpPr>
          <a:xfrm>
            <a:off x="3481388" y="2811046"/>
            <a:ext cx="4965469" cy="1921708"/>
            <a:chOff x="3481388" y="2811046"/>
            <a:chExt cx="4965469" cy="1921708"/>
          </a:xfrm>
        </p:grpSpPr>
        <p:sp>
          <p:nvSpPr>
            <p:cNvPr id="154" name="角丸四角形 153"/>
            <p:cNvSpPr/>
            <p:nvPr/>
          </p:nvSpPr>
          <p:spPr bwMode="auto">
            <a:xfrm>
              <a:off x="3481388" y="2811046"/>
              <a:ext cx="2189392" cy="1921708"/>
            </a:xfrm>
            <a:prstGeom prst="roundRect">
              <a:avLst>
                <a:gd name="adj" fmla="val 8229"/>
              </a:avLst>
            </a:prstGeom>
            <a:solidFill>
              <a:srgbClr val="4597A0"/>
            </a:solid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2" name="テキスト ボックス 11"/>
            <p:cNvSpPr txBox="1"/>
            <p:nvPr/>
          </p:nvSpPr>
          <p:spPr>
            <a:xfrm>
              <a:off x="3756693" y="2999601"/>
              <a:ext cx="1633781" cy="276999"/>
            </a:xfrm>
            <a:prstGeom prst="rect">
              <a:avLst/>
            </a:prstGeom>
            <a:noFill/>
          </p:spPr>
          <p:txBody>
            <a:bodyPr wrap="none" rtlCol="0">
              <a:spAutoFit/>
            </a:bodyPr>
            <a:lstStyle/>
            <a:p>
              <a:pPr algn="ctr"/>
              <a:r>
                <a:rPr kumimoji="1" lang="ja-JP" altLang="en-US" sz="1200" dirty="0" smtClean="0"/>
                <a:t>特定企業占有リソース</a:t>
              </a:r>
              <a:endParaRPr kumimoji="1" lang="ja-JP" altLang="en-US" sz="1200" dirty="0"/>
            </a:p>
          </p:txBody>
        </p:sp>
        <p:sp>
          <p:nvSpPr>
            <p:cNvPr id="15" name="テキスト ボックス 14"/>
            <p:cNvSpPr txBox="1"/>
            <p:nvPr/>
          </p:nvSpPr>
          <p:spPr>
            <a:xfrm>
              <a:off x="3481388" y="4208607"/>
              <a:ext cx="2189392" cy="461665"/>
            </a:xfrm>
            <a:prstGeom prst="rect">
              <a:avLst/>
            </a:prstGeom>
            <a:noFill/>
          </p:spPr>
          <p:txBody>
            <a:bodyPr wrap="square" rtlCol="0">
              <a:spAutoFit/>
            </a:bodyPr>
            <a:lstStyle/>
            <a:p>
              <a:pPr algn="ctr"/>
              <a:r>
                <a:rPr kumimoji="1" lang="ja-JP" altLang="en-US" sz="1200" dirty="0" smtClean="0">
                  <a:solidFill>
                    <a:schemeClr val="bg1"/>
                  </a:solidFill>
                </a:rPr>
                <a:t>バーチャル</a:t>
              </a:r>
              <a:r>
                <a:rPr lang="ja-JP" altLang="en-US" sz="1200" dirty="0" smtClean="0">
                  <a:solidFill>
                    <a:schemeClr val="bg1"/>
                  </a:solidFill>
                </a:rPr>
                <a:t>・</a:t>
              </a:r>
              <a:r>
                <a:rPr kumimoji="1" lang="ja-JP" altLang="en-US" sz="1200" dirty="0" smtClean="0">
                  <a:solidFill>
                    <a:schemeClr val="bg1"/>
                  </a:solidFill>
                </a:rPr>
                <a:t>プライベート</a:t>
              </a:r>
              <a:endParaRPr kumimoji="1" lang="en-US" altLang="ja-JP" sz="1200" dirty="0" smtClean="0">
                <a:solidFill>
                  <a:schemeClr val="bg1"/>
                </a:solidFill>
              </a:endParaRPr>
            </a:p>
            <a:p>
              <a:pPr algn="ctr"/>
              <a:r>
                <a:rPr kumimoji="1" lang="ja-JP" altLang="en-US" sz="1200" dirty="0" smtClean="0">
                  <a:solidFill>
                    <a:schemeClr val="bg1"/>
                  </a:solidFill>
                </a:rPr>
                <a:t>クラウド</a:t>
              </a:r>
              <a:r>
                <a:rPr kumimoji="1" lang="ja-JP" altLang="en-US" sz="500" dirty="0" smtClean="0">
                  <a:solidFill>
                    <a:schemeClr val="bg1"/>
                  </a:solidFill>
                </a:rPr>
                <a:t>（</a:t>
              </a:r>
              <a:r>
                <a:rPr kumimoji="1" lang="en-US" altLang="ja-JP" sz="500" dirty="0" smtClean="0">
                  <a:solidFill>
                    <a:schemeClr val="bg1"/>
                  </a:solidFill>
                </a:rPr>
                <a:t>Virtual Private </a:t>
              </a:r>
              <a:r>
                <a:rPr kumimoji="1" lang="en-US" altLang="ja-JP" sz="500" dirty="0" err="1" smtClean="0">
                  <a:solidFill>
                    <a:schemeClr val="bg1"/>
                  </a:solidFill>
                </a:rPr>
                <a:t>Coloud</a:t>
              </a:r>
              <a:r>
                <a:rPr kumimoji="1" lang="en-US" altLang="ja-JP" sz="500" dirty="0" smtClean="0">
                  <a:solidFill>
                    <a:schemeClr val="bg1"/>
                  </a:solidFill>
                </a:rPr>
                <a:t> </a:t>
              </a:r>
              <a:r>
                <a:rPr kumimoji="1" lang="ja-JP" altLang="en-US" sz="500" dirty="0" smtClean="0">
                  <a:solidFill>
                    <a:schemeClr val="bg1"/>
                  </a:solidFill>
                </a:rPr>
                <a:t>）</a:t>
              </a:r>
              <a:endParaRPr kumimoji="1" lang="ja-JP" altLang="en-US" sz="500" dirty="0">
                <a:solidFill>
                  <a:schemeClr val="bg1"/>
                </a:solidFill>
              </a:endParaRPr>
            </a:p>
          </p:txBody>
        </p:sp>
        <p:sp>
          <p:nvSpPr>
            <p:cNvPr id="173" name="テキスト ボックス 172"/>
            <p:cNvSpPr txBox="1"/>
            <p:nvPr/>
          </p:nvSpPr>
          <p:spPr>
            <a:xfrm>
              <a:off x="5523249" y="3348335"/>
              <a:ext cx="939681" cy="461665"/>
            </a:xfrm>
            <a:prstGeom prst="rect">
              <a:avLst/>
            </a:prstGeom>
            <a:noFill/>
          </p:spPr>
          <p:txBody>
            <a:bodyPr wrap="none" rtlCol="0">
              <a:spAutoFit/>
            </a:bodyPr>
            <a:lstStyle/>
            <a:p>
              <a:pPr algn="ctr"/>
              <a:r>
                <a:rPr lang="ja-JP" altLang="en-US" sz="1200" dirty="0" smtClean="0">
                  <a:solidFill>
                    <a:srgbClr val="008000"/>
                  </a:solidFill>
                </a:rPr>
                <a:t>リソースを</a:t>
              </a:r>
              <a:endParaRPr lang="en-US" altLang="ja-JP" sz="1200" dirty="0" smtClean="0">
                <a:solidFill>
                  <a:srgbClr val="008000"/>
                </a:solidFill>
              </a:endParaRPr>
            </a:p>
            <a:p>
              <a:pPr algn="ctr"/>
              <a:r>
                <a:rPr kumimoji="1" lang="ja-JP" altLang="en-US" sz="1200" dirty="0" smtClean="0">
                  <a:solidFill>
                    <a:srgbClr val="008000"/>
                  </a:solidFill>
                </a:rPr>
                <a:t>固定割当て</a:t>
              </a:r>
              <a:endParaRPr kumimoji="1" lang="ja-JP" altLang="en-US" sz="1200" dirty="0">
                <a:solidFill>
                  <a:srgbClr val="008000"/>
                </a:solidFill>
              </a:endParaRPr>
            </a:p>
          </p:txBody>
        </p:sp>
      </p:grpSp>
      <p:grpSp>
        <p:nvGrpSpPr>
          <p:cNvPr id="9" name="図形グループ 8"/>
          <p:cNvGrpSpPr/>
          <p:nvPr/>
        </p:nvGrpSpPr>
        <p:grpSpPr>
          <a:xfrm>
            <a:off x="3934818" y="3248025"/>
            <a:ext cx="1274365" cy="866775"/>
            <a:chOff x="1190625" y="4187825"/>
            <a:chExt cx="973137" cy="685800"/>
          </a:xfrm>
        </p:grpSpPr>
        <p:pic>
          <p:nvPicPr>
            <p:cNvPr id="145" name="Picture 82" descr="server"/>
            <p:cNvPicPr>
              <a:picLocks noChangeAspect="1" noChangeArrowheads="1"/>
            </p:cNvPicPr>
            <p:nvPr/>
          </p:nvPicPr>
          <p:blipFill>
            <a:blip r:embed="rId3"/>
            <a:srcRect/>
            <a:stretch>
              <a:fillRect/>
            </a:stretch>
          </p:blipFill>
          <p:spPr bwMode="auto">
            <a:xfrm>
              <a:off x="1190625" y="4187825"/>
              <a:ext cx="469900" cy="668337"/>
            </a:xfrm>
            <a:prstGeom prst="rect">
              <a:avLst/>
            </a:prstGeom>
            <a:noFill/>
            <a:ln w="9525">
              <a:noFill/>
              <a:miter lim="800000"/>
              <a:headEnd/>
              <a:tailEnd/>
            </a:ln>
          </p:spPr>
        </p:pic>
        <p:pic>
          <p:nvPicPr>
            <p:cNvPr id="147" name="Picture 82" descr="server"/>
            <p:cNvPicPr>
              <a:picLocks noChangeAspect="1" noChangeArrowheads="1"/>
            </p:cNvPicPr>
            <p:nvPr/>
          </p:nvPicPr>
          <p:blipFill>
            <a:blip r:embed="rId3"/>
            <a:srcRect/>
            <a:stretch>
              <a:fillRect/>
            </a:stretch>
          </p:blipFill>
          <p:spPr bwMode="auto">
            <a:xfrm>
              <a:off x="1460500" y="4191000"/>
              <a:ext cx="468312" cy="669925"/>
            </a:xfrm>
            <a:prstGeom prst="rect">
              <a:avLst/>
            </a:prstGeom>
            <a:noFill/>
            <a:ln w="9525">
              <a:noFill/>
              <a:miter lim="800000"/>
              <a:headEnd/>
              <a:tailEnd/>
            </a:ln>
          </p:spPr>
        </p:pic>
        <p:pic>
          <p:nvPicPr>
            <p:cNvPr id="148" name="Picture 82" descr="server"/>
            <p:cNvPicPr>
              <a:picLocks noChangeAspect="1" noChangeArrowheads="1"/>
            </p:cNvPicPr>
            <p:nvPr/>
          </p:nvPicPr>
          <p:blipFill>
            <a:blip r:embed="rId3"/>
            <a:srcRect/>
            <a:stretch>
              <a:fillRect/>
            </a:stretch>
          </p:blipFill>
          <p:spPr bwMode="auto">
            <a:xfrm>
              <a:off x="1693862" y="4203700"/>
              <a:ext cx="469900" cy="669925"/>
            </a:xfrm>
            <a:prstGeom prst="rect">
              <a:avLst/>
            </a:prstGeom>
            <a:noFill/>
            <a:ln w="9525">
              <a:noFill/>
              <a:miter lim="800000"/>
              <a:headEnd/>
              <a:tailEnd/>
            </a:ln>
          </p:spPr>
        </p:pic>
      </p:grpSp>
      <p:grpSp>
        <p:nvGrpSpPr>
          <p:cNvPr id="161" name="図形グループ 160"/>
          <p:cNvGrpSpPr/>
          <p:nvPr/>
        </p:nvGrpSpPr>
        <p:grpSpPr>
          <a:xfrm>
            <a:off x="6604726" y="2971800"/>
            <a:ext cx="1723549" cy="1291345"/>
            <a:chOff x="1190625" y="4187825"/>
            <a:chExt cx="973137" cy="685800"/>
          </a:xfrm>
        </p:grpSpPr>
        <p:pic>
          <p:nvPicPr>
            <p:cNvPr id="162" name="Picture 82" descr="server"/>
            <p:cNvPicPr>
              <a:picLocks noChangeAspect="1" noChangeArrowheads="1"/>
            </p:cNvPicPr>
            <p:nvPr/>
          </p:nvPicPr>
          <p:blipFill>
            <a:blip r:embed="rId3"/>
            <a:srcRect/>
            <a:stretch>
              <a:fillRect/>
            </a:stretch>
          </p:blipFill>
          <p:spPr bwMode="auto">
            <a:xfrm>
              <a:off x="1190625" y="4187825"/>
              <a:ext cx="469900" cy="668337"/>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1460500" y="4191000"/>
              <a:ext cx="468312" cy="669925"/>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1693862" y="4203700"/>
              <a:ext cx="469900" cy="669925"/>
            </a:xfrm>
            <a:prstGeom prst="rect">
              <a:avLst/>
            </a:prstGeom>
            <a:noFill/>
            <a:ln w="9525">
              <a:noFill/>
              <a:miter lim="800000"/>
              <a:headEnd/>
              <a:tailEnd/>
            </a:ln>
          </p:spPr>
        </p:pic>
      </p:grpSp>
      <p:grpSp>
        <p:nvGrpSpPr>
          <p:cNvPr id="7" name="図形グループ 6"/>
          <p:cNvGrpSpPr/>
          <p:nvPr/>
        </p:nvGrpSpPr>
        <p:grpSpPr>
          <a:xfrm>
            <a:off x="3843558" y="949079"/>
            <a:ext cx="1566642" cy="1861967"/>
            <a:chOff x="3843558" y="949079"/>
            <a:chExt cx="1566642" cy="1861967"/>
          </a:xfrm>
        </p:grpSpPr>
        <p:grpSp>
          <p:nvGrpSpPr>
            <p:cNvPr id="20" name="図形グループ 19"/>
            <p:cNvGrpSpPr/>
            <p:nvPr/>
          </p:nvGrpSpPr>
          <p:grpSpPr>
            <a:xfrm>
              <a:off x="3843558" y="949079"/>
              <a:ext cx="1566642" cy="727321"/>
              <a:chOff x="3843558" y="949079"/>
              <a:chExt cx="1566642" cy="727321"/>
            </a:xfrm>
          </p:grpSpPr>
          <p:sp>
            <p:nvSpPr>
              <p:cNvPr id="133" name="角丸四角形 132"/>
              <p:cNvSpPr/>
              <p:nvPr/>
            </p:nvSpPr>
            <p:spPr bwMode="auto">
              <a:xfrm>
                <a:off x="3843558" y="1382986"/>
                <a:ext cx="1500541" cy="293414"/>
              </a:xfrm>
              <a:prstGeom prst="roundRect">
                <a:avLst>
                  <a:gd name="adj" fmla="val 50000"/>
                </a:avLst>
              </a:prstGeom>
              <a:gradFill flip="none" rotWithShape="1">
                <a:gsLst>
                  <a:gs pos="0">
                    <a:srgbClr val="92D050"/>
                  </a:gs>
                  <a:gs pos="100000">
                    <a:srgbClr val="00B050"/>
                  </a:gs>
                </a:gsLst>
                <a:path path="shape">
                  <a:fillToRect l="50000" t="50000" r="50000" b="50000"/>
                </a:path>
                <a:tileRect/>
              </a:gradFill>
              <a:ln>
                <a:headEnd type="none" w="med" len="med"/>
                <a:tailEnd type="none" w="med" len="med"/>
              </a:ln>
            </p:spPr>
            <p:style>
              <a:lnRef idx="0">
                <a:schemeClr val="accent2"/>
              </a:lnRef>
              <a:fillRef idx="1003">
                <a:schemeClr val="lt1"/>
              </a:fillRef>
              <a:effectRef idx="3">
                <a:schemeClr val="accent2"/>
              </a:effectRef>
              <a:fontRef idx="minor">
                <a:schemeClr val="lt1"/>
              </a:fontRef>
            </p:style>
            <p:txBody>
              <a:bodyPr anchor="ctr"/>
              <a:lstStyle/>
              <a:p>
                <a:pPr algn="ctr">
                  <a:spcBef>
                    <a:spcPts val="0"/>
                  </a:spcBef>
                  <a:defRPr/>
                </a:pPr>
                <a:r>
                  <a:rPr kumimoji="0" lang="en-US" altLang="ja-JP" sz="1200" dirty="0">
                    <a:solidFill>
                      <a:srgbClr val="FFFFFF"/>
                    </a:solidFill>
                    <a:ea typeface="HGP創英角ｺﾞｼｯｸUB" pitchFamily="50" charset="-128"/>
                  </a:rPr>
                  <a:t>LAN</a:t>
                </a:r>
                <a:endParaRPr kumimoji="0" lang="ja-JP" altLang="en-US" sz="1200" dirty="0">
                  <a:solidFill>
                    <a:srgbClr val="FFFFFF"/>
                  </a:solidFill>
                  <a:ea typeface="HGP創英角ｺﾞｼｯｸUB" pitchFamily="50" charset="-128"/>
                </a:endParaRPr>
              </a:p>
            </p:txBody>
          </p:sp>
          <p:pic>
            <p:nvPicPr>
              <p:cNvPr id="135" name="Picture 7" descr="j0433941"/>
              <p:cNvPicPr>
                <a:picLocks noChangeAspect="1" noChangeArrowheads="1"/>
              </p:cNvPicPr>
              <p:nvPr/>
            </p:nvPicPr>
            <p:blipFill>
              <a:blip r:embed="rId4"/>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a:srcRect/>
              <a:stretch>
                <a:fillRect/>
              </a:stretch>
            </p:blipFill>
            <p:spPr bwMode="auto">
              <a:xfrm>
                <a:off x="4876800" y="950667"/>
                <a:ext cx="533400" cy="533400"/>
              </a:xfrm>
              <a:prstGeom prst="rect">
                <a:avLst/>
              </a:prstGeom>
              <a:noFill/>
              <a:ln w="9525">
                <a:noFill/>
                <a:miter lim="800000"/>
                <a:headEnd/>
                <a:tailEnd/>
              </a:ln>
            </p:spPr>
          </p:pic>
        </p:grpSp>
        <p:sp>
          <p:nvSpPr>
            <p:cNvPr id="174" name="上下矢印 173"/>
            <p:cNvSpPr/>
            <p:nvPr/>
          </p:nvSpPr>
          <p:spPr bwMode="auto">
            <a:xfrm>
              <a:off x="4411928" y="1676400"/>
              <a:ext cx="387134" cy="1134646"/>
            </a:xfrm>
            <a:prstGeom prst="upDownArrow">
              <a:avLst/>
            </a:prstGeom>
            <a:solidFill>
              <a:schemeClr val="accent5">
                <a:lumMod val="50000"/>
              </a:schemeClr>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grpSp>
        <p:nvGrpSpPr>
          <p:cNvPr id="4" name="図形グループ 3"/>
          <p:cNvGrpSpPr/>
          <p:nvPr/>
        </p:nvGrpSpPr>
        <p:grpSpPr>
          <a:xfrm>
            <a:off x="228600" y="949079"/>
            <a:ext cx="5115499" cy="1794120"/>
            <a:chOff x="228600" y="949079"/>
            <a:chExt cx="5115499" cy="1794120"/>
          </a:xfrm>
        </p:grpSpPr>
        <p:sp>
          <p:nvSpPr>
            <p:cNvPr id="19" name="上下矢印 18"/>
            <p:cNvSpPr/>
            <p:nvPr/>
          </p:nvSpPr>
          <p:spPr bwMode="auto">
            <a:xfrm>
              <a:off x="1594512" y="1686560"/>
              <a:ext cx="363802" cy="1056639"/>
            </a:xfrm>
            <a:prstGeom prst="upDownArrow">
              <a:avLst/>
            </a:prstGeom>
            <a:solidFill>
              <a:schemeClr val="accent6">
                <a:lumMod val="60000"/>
                <a:lumOff val="40000"/>
              </a:schemeClr>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4" name="角丸四角形 13"/>
            <p:cNvSpPr/>
            <p:nvPr/>
          </p:nvSpPr>
          <p:spPr bwMode="auto">
            <a:xfrm>
              <a:off x="228600" y="1981200"/>
              <a:ext cx="5115499" cy="381000"/>
            </a:xfrm>
            <a:prstGeom prst="roundRect">
              <a:avLst>
                <a:gd name="adj" fmla="val 50000"/>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rgbClr val="FFFFFF"/>
                  </a:solidFill>
                  <a:effectLst/>
                  <a:latin typeface="Arial" charset="0"/>
                  <a:ea typeface="HG丸ｺﾞｼｯｸM-PRO" pitchFamily="50" charset="-128"/>
                </a:rPr>
                <a:t>専用回線・</a:t>
              </a:r>
              <a:r>
                <a:rPr kumimoji="0" lang="en-US" altLang="ja-JP" sz="1600" b="0" i="0" u="none" strike="noStrike" cap="none" normalizeH="0" baseline="0" dirty="0" smtClean="0">
                  <a:ln>
                    <a:noFill/>
                  </a:ln>
                  <a:solidFill>
                    <a:srgbClr val="FFFFFF"/>
                  </a:solidFill>
                  <a:effectLst/>
                  <a:latin typeface="Arial" charset="0"/>
                  <a:ea typeface="HG丸ｺﾞｼｯｸM-PRO" pitchFamily="50" charset="-128"/>
                </a:rPr>
                <a:t>VPN</a:t>
              </a:r>
              <a:endParaRPr kumimoji="0" lang="ja-JP" altLang="en-US" sz="1600" b="0" i="0" u="none" strike="noStrike" cap="none" normalizeH="0" baseline="0" dirty="0" smtClean="0">
                <a:ln>
                  <a:noFill/>
                </a:ln>
                <a:solidFill>
                  <a:srgbClr val="FFFFFF"/>
                </a:solidFill>
                <a:effectLst/>
                <a:latin typeface="Arial" charset="0"/>
                <a:ea typeface="HG丸ｺﾞｼｯｸM-PRO" pitchFamily="50" charset="-128"/>
              </a:endParaRPr>
            </a:p>
          </p:txBody>
        </p:sp>
        <p:grpSp>
          <p:nvGrpSpPr>
            <p:cNvPr id="187" name="図形グループ 186"/>
            <p:cNvGrpSpPr/>
            <p:nvPr/>
          </p:nvGrpSpPr>
          <p:grpSpPr>
            <a:xfrm>
              <a:off x="1022614" y="949079"/>
              <a:ext cx="1566642" cy="727321"/>
              <a:chOff x="3843558" y="949079"/>
              <a:chExt cx="1566642" cy="727321"/>
            </a:xfrm>
          </p:grpSpPr>
          <p:sp>
            <p:nvSpPr>
              <p:cNvPr id="188" name="角丸四角形 187"/>
              <p:cNvSpPr/>
              <p:nvPr/>
            </p:nvSpPr>
            <p:spPr bwMode="auto">
              <a:xfrm>
                <a:off x="3843558" y="1382986"/>
                <a:ext cx="1500541" cy="293414"/>
              </a:xfrm>
              <a:prstGeom prst="roundRect">
                <a:avLst>
                  <a:gd name="adj" fmla="val 50000"/>
                </a:avLst>
              </a:prstGeom>
              <a:gradFill flip="none" rotWithShape="1">
                <a:gsLst>
                  <a:gs pos="0">
                    <a:srgbClr val="92D050"/>
                  </a:gs>
                  <a:gs pos="100000">
                    <a:srgbClr val="00B050"/>
                  </a:gs>
                </a:gsLst>
                <a:path path="shape">
                  <a:fillToRect l="50000" t="50000" r="50000" b="50000"/>
                </a:path>
                <a:tileRect/>
              </a:gradFill>
              <a:ln>
                <a:headEnd type="none" w="med" len="med"/>
                <a:tailEnd type="none" w="med" len="med"/>
              </a:ln>
            </p:spPr>
            <p:style>
              <a:lnRef idx="0">
                <a:schemeClr val="accent2"/>
              </a:lnRef>
              <a:fillRef idx="1003">
                <a:schemeClr val="lt1"/>
              </a:fillRef>
              <a:effectRef idx="3">
                <a:schemeClr val="accent2"/>
              </a:effectRef>
              <a:fontRef idx="minor">
                <a:schemeClr val="lt1"/>
              </a:fontRef>
            </p:style>
            <p:txBody>
              <a:bodyPr anchor="ctr"/>
              <a:lstStyle/>
              <a:p>
                <a:pPr algn="ctr">
                  <a:spcBef>
                    <a:spcPts val="0"/>
                  </a:spcBef>
                  <a:defRPr/>
                </a:pPr>
                <a:r>
                  <a:rPr kumimoji="0" lang="en-US" altLang="ja-JP" sz="1200" dirty="0">
                    <a:solidFill>
                      <a:srgbClr val="FFFFFF"/>
                    </a:solidFill>
                    <a:ea typeface="HGP創英角ｺﾞｼｯｸUB" pitchFamily="50" charset="-128"/>
                  </a:rPr>
                  <a:t>LAN</a:t>
                </a:r>
                <a:endParaRPr kumimoji="0" lang="ja-JP" altLang="en-US" sz="1200" dirty="0">
                  <a:solidFill>
                    <a:srgbClr val="FFFFFF"/>
                  </a:solidFill>
                  <a:ea typeface="HGP創英角ｺﾞｼｯｸUB" pitchFamily="50" charset="-128"/>
                </a:endParaRPr>
              </a:p>
            </p:txBody>
          </p:sp>
          <p:pic>
            <p:nvPicPr>
              <p:cNvPr id="189" name="Picture 7" descr="j0433941"/>
              <p:cNvPicPr>
                <a:picLocks noChangeAspect="1" noChangeArrowheads="1"/>
              </p:cNvPicPr>
              <p:nvPr/>
            </p:nvPicPr>
            <p:blipFill>
              <a:blip r:embed="rId4"/>
              <a:srcRect/>
              <a:stretch>
                <a:fillRect/>
              </a:stretch>
            </p:blipFill>
            <p:spPr bwMode="auto">
              <a:xfrm>
                <a:off x="3886200"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a:srcRect/>
              <a:stretch>
                <a:fillRect/>
              </a:stretch>
            </p:blipFill>
            <p:spPr bwMode="auto">
              <a:xfrm>
                <a:off x="4367213"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a:srcRect/>
              <a:stretch>
                <a:fillRect/>
              </a:stretch>
            </p:blipFill>
            <p:spPr bwMode="auto">
              <a:xfrm>
                <a:off x="4876800" y="950667"/>
                <a:ext cx="533400" cy="533400"/>
              </a:xfrm>
              <a:prstGeom prst="rect">
                <a:avLst/>
              </a:prstGeom>
              <a:noFill/>
              <a:ln w="9525">
                <a:noFill/>
                <a:miter lim="800000"/>
                <a:headEnd/>
                <a:tailEnd/>
              </a:ln>
            </p:spPr>
          </p:pic>
        </p:grpSp>
      </p:grpSp>
    </p:spTree>
    <p:extLst>
      <p:ext uri="{BB962C8B-B14F-4D97-AF65-F5344CB8AC3E}">
        <p14:creationId xmlns:p14="http://schemas.microsoft.com/office/powerpoint/2010/main" val="19242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56517" y="1498939"/>
            <a:ext cx="21431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4"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72198" y="1875178"/>
            <a:ext cx="23034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85887" y="4596873"/>
            <a:ext cx="21431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角丸四角形 4"/>
          <p:cNvSpPr>
            <a:spLocks noChangeArrowheads="1"/>
          </p:cNvSpPr>
          <p:nvPr/>
        </p:nvSpPr>
        <p:spPr bwMode="auto">
          <a:xfrm>
            <a:off x="871538" y="1773238"/>
            <a:ext cx="3171825" cy="4176711"/>
          </a:xfrm>
          <a:prstGeom prst="roundRect">
            <a:avLst>
              <a:gd name="adj" fmla="val 5124"/>
            </a:avLst>
          </a:prstGeom>
          <a:noFill/>
          <a:ln w="38100" algn="ctr">
            <a:solidFill>
              <a:srgbClr val="92D05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13318" name="タイトル 3"/>
          <p:cNvSpPr>
            <a:spLocks noGrp="1"/>
          </p:cNvSpPr>
          <p:nvPr>
            <p:ph type="title"/>
          </p:nvPr>
        </p:nvSpPr>
        <p:spPr/>
        <p:txBody>
          <a:bodyPr/>
          <a:lstStyle/>
          <a:p>
            <a:r>
              <a:rPr lang="ja-JP" altLang="en-US" sz="2400" dirty="0" smtClean="0"/>
              <a:t>パブリック・クラウド企業とプライベート・クラウド企業（当時）</a:t>
            </a:r>
          </a:p>
        </p:txBody>
      </p:sp>
      <p:pic>
        <p:nvPicPr>
          <p:cNvPr id="133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5124" y="4635092"/>
            <a:ext cx="238125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198" y="3058517"/>
            <a:ext cx="113347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555749" y="3058517"/>
            <a:ext cx="12112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2" name="角丸四角形 11"/>
          <p:cNvSpPr>
            <a:spLocks noChangeArrowheads="1"/>
          </p:cNvSpPr>
          <p:nvPr/>
        </p:nvSpPr>
        <p:spPr bwMode="auto">
          <a:xfrm>
            <a:off x="4860032" y="1773238"/>
            <a:ext cx="3171825" cy="4176712"/>
          </a:xfrm>
          <a:prstGeom prst="roundRect">
            <a:avLst>
              <a:gd name="adj" fmla="val 3690"/>
            </a:avLst>
          </a:prstGeom>
          <a:noFill/>
          <a:ln w="38100" algn="ctr">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pic>
        <p:nvPicPr>
          <p:cNvPr id="13323" name="Picture 7"/>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335470" y="4095502"/>
            <a:ext cx="2162175"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5"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340831" y="3213439"/>
            <a:ext cx="2519362"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6"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5749" y="4157067"/>
            <a:ext cx="130492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7440" y="3823692"/>
            <a:ext cx="1333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1345011" y="1363098"/>
            <a:ext cx="2218877" cy="400110"/>
          </a:xfrm>
          <a:prstGeom prst="rect">
            <a:avLst/>
          </a:prstGeom>
        </p:spPr>
        <p:txBody>
          <a:bodyPr wrap="none">
            <a:spAutoFit/>
          </a:bodyPr>
          <a:lstStyle/>
          <a:p>
            <a:r>
              <a:rPr lang="ja-JP" altLang="en-US" sz="2000" dirty="0">
                <a:solidFill>
                  <a:srgbClr val="008000"/>
                </a:solidFill>
              </a:rPr>
              <a:t>パブリック・クラウド</a:t>
            </a:r>
          </a:p>
        </p:txBody>
      </p:sp>
      <p:sp>
        <p:nvSpPr>
          <p:cNvPr id="17" name="正方形/長方形 16"/>
          <p:cNvSpPr/>
          <p:nvPr/>
        </p:nvSpPr>
        <p:spPr>
          <a:xfrm>
            <a:off x="5249707" y="1315443"/>
            <a:ext cx="2449710" cy="400110"/>
          </a:xfrm>
          <a:prstGeom prst="rect">
            <a:avLst/>
          </a:prstGeom>
        </p:spPr>
        <p:txBody>
          <a:bodyPr wrap="none">
            <a:spAutoFit/>
          </a:bodyPr>
          <a:lstStyle/>
          <a:p>
            <a:pPr algn="ctr"/>
            <a:r>
              <a:rPr lang="ja-JP" altLang="en-US" sz="2000" dirty="0" smtClean="0">
                <a:solidFill>
                  <a:srgbClr val="FF9933"/>
                </a:solidFill>
              </a:rPr>
              <a:t>プライベート・</a:t>
            </a:r>
            <a:r>
              <a:rPr lang="ja-JP" altLang="en-US" sz="2000" dirty="0">
                <a:solidFill>
                  <a:srgbClr val="FF9933"/>
                </a:solidFill>
              </a:rPr>
              <a:t>クラウド</a:t>
            </a:r>
          </a:p>
        </p:txBody>
      </p:sp>
    </p:spTree>
    <p:extLst>
      <p:ext uri="{BB962C8B-B14F-4D97-AF65-F5344CB8AC3E}">
        <p14:creationId xmlns:p14="http://schemas.microsoft.com/office/powerpoint/2010/main" val="199692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24"/>
                                        </p:tgtEl>
                                        <p:attrNameLst>
                                          <p:attrName>style.visibility</p:attrName>
                                        </p:attrNameLst>
                                      </p:cBhvr>
                                      <p:to>
                                        <p:strVal val="visible"/>
                                      </p:to>
                                    </p:set>
                                    <p:anim calcmode="lin" valueType="num">
                                      <p:cBhvr>
                                        <p:cTn id="7" dur="500" fill="hold"/>
                                        <p:tgtEl>
                                          <p:spTgt spid="13324"/>
                                        </p:tgtEl>
                                        <p:attrNameLst>
                                          <p:attrName>ppt_w</p:attrName>
                                        </p:attrNameLst>
                                      </p:cBhvr>
                                      <p:tavLst>
                                        <p:tav tm="0">
                                          <p:val>
                                            <p:fltVal val="0"/>
                                          </p:val>
                                        </p:tav>
                                        <p:tav tm="100000">
                                          <p:val>
                                            <p:strVal val="#ppt_w"/>
                                          </p:val>
                                        </p:tav>
                                      </p:tavLst>
                                    </p:anim>
                                    <p:anim calcmode="lin" valueType="num">
                                      <p:cBhvr>
                                        <p:cTn id="8" dur="500" fill="hold"/>
                                        <p:tgtEl>
                                          <p:spTgt spid="13324"/>
                                        </p:tgtEl>
                                        <p:attrNameLst>
                                          <p:attrName>ppt_h</p:attrName>
                                        </p:attrNameLst>
                                      </p:cBhvr>
                                      <p:tavLst>
                                        <p:tav tm="0">
                                          <p:val>
                                            <p:fltVal val="0"/>
                                          </p:val>
                                        </p:tav>
                                        <p:tav tm="100000">
                                          <p:val>
                                            <p:strVal val="#ppt_h"/>
                                          </p:val>
                                        </p:tav>
                                      </p:tavLst>
                                    </p:anim>
                                    <p:animEffect transition="in" filter="fade">
                                      <p:cBhvr>
                                        <p:cTn id="9" dur="500"/>
                                        <p:tgtEl>
                                          <p:spTgt spid="13324"/>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fltVal val="0"/>
                                          </p:val>
                                        </p:tav>
                                        <p:tav tm="100000">
                                          <p:val>
                                            <p:strVal val="#ppt_h"/>
                                          </p:val>
                                        </p:tav>
                                      </p:tavLst>
                                    </p:anim>
                                    <p:animEffect transition="in" filter="fade">
                                      <p:cBhvr>
                                        <p:cTn id="14" dur="500"/>
                                        <p:tgtEl>
                                          <p:spTgt spid="133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317"/>
                                        </p:tgtEl>
                                        <p:attrNameLst>
                                          <p:attrName>style.visibility</p:attrName>
                                        </p:attrNameLst>
                                      </p:cBhvr>
                                      <p:to>
                                        <p:strVal val="visible"/>
                                      </p:to>
                                    </p:set>
                                    <p:anim calcmode="lin" valueType="num">
                                      <p:cBhvr>
                                        <p:cTn id="17" dur="500" fill="hold"/>
                                        <p:tgtEl>
                                          <p:spTgt spid="13317"/>
                                        </p:tgtEl>
                                        <p:attrNameLst>
                                          <p:attrName>ppt_w</p:attrName>
                                        </p:attrNameLst>
                                      </p:cBhvr>
                                      <p:tavLst>
                                        <p:tav tm="0">
                                          <p:val>
                                            <p:fltVal val="0"/>
                                          </p:val>
                                        </p:tav>
                                        <p:tav tm="100000">
                                          <p:val>
                                            <p:strVal val="#ppt_w"/>
                                          </p:val>
                                        </p:tav>
                                      </p:tavLst>
                                    </p:anim>
                                    <p:anim calcmode="lin" valueType="num">
                                      <p:cBhvr>
                                        <p:cTn id="18" dur="500" fill="hold"/>
                                        <p:tgtEl>
                                          <p:spTgt spid="13317"/>
                                        </p:tgtEl>
                                        <p:attrNameLst>
                                          <p:attrName>ppt_h</p:attrName>
                                        </p:attrNameLst>
                                      </p:cBhvr>
                                      <p:tavLst>
                                        <p:tav tm="0">
                                          <p:val>
                                            <p:fltVal val="0"/>
                                          </p:val>
                                        </p:tav>
                                        <p:tav tm="100000">
                                          <p:val>
                                            <p:strVal val="#ppt_h"/>
                                          </p:val>
                                        </p:tav>
                                      </p:tavLst>
                                    </p:anim>
                                    <p:animEffect transition="in" filter="fade">
                                      <p:cBhvr>
                                        <p:cTn id="19" dur="500"/>
                                        <p:tgtEl>
                                          <p:spTgt spid="13317"/>
                                        </p:tgtEl>
                                      </p:cBhvr>
                                    </p:animEffect>
                                  </p:childTnLst>
                                </p:cTn>
                              </p:par>
                              <p:par>
                                <p:cTn id="20" presetID="53" presetClass="entr" presetSubtype="16" fill="hold" nodeType="withEffect">
                                  <p:stCondLst>
                                    <p:cond delay="0"/>
                                  </p:stCondLst>
                                  <p:childTnLst>
                                    <p:set>
                                      <p:cBhvr>
                                        <p:cTn id="21" dur="1" fill="hold">
                                          <p:stCondLst>
                                            <p:cond delay="0"/>
                                          </p:stCondLst>
                                        </p:cTn>
                                        <p:tgtEl>
                                          <p:spTgt spid="13323"/>
                                        </p:tgtEl>
                                        <p:attrNameLst>
                                          <p:attrName>style.visibility</p:attrName>
                                        </p:attrNameLst>
                                      </p:cBhvr>
                                      <p:to>
                                        <p:strVal val="visible"/>
                                      </p:to>
                                    </p:set>
                                    <p:anim calcmode="lin" valueType="num">
                                      <p:cBhvr>
                                        <p:cTn id="22" dur="500" fill="hold"/>
                                        <p:tgtEl>
                                          <p:spTgt spid="13323"/>
                                        </p:tgtEl>
                                        <p:attrNameLst>
                                          <p:attrName>ppt_w</p:attrName>
                                        </p:attrNameLst>
                                      </p:cBhvr>
                                      <p:tavLst>
                                        <p:tav tm="0">
                                          <p:val>
                                            <p:fltVal val="0"/>
                                          </p:val>
                                        </p:tav>
                                        <p:tav tm="100000">
                                          <p:val>
                                            <p:strVal val="#ppt_w"/>
                                          </p:val>
                                        </p:tav>
                                      </p:tavLst>
                                    </p:anim>
                                    <p:anim calcmode="lin" valueType="num">
                                      <p:cBhvr>
                                        <p:cTn id="23" dur="500" fill="hold"/>
                                        <p:tgtEl>
                                          <p:spTgt spid="13323"/>
                                        </p:tgtEl>
                                        <p:attrNameLst>
                                          <p:attrName>ppt_h</p:attrName>
                                        </p:attrNameLst>
                                      </p:cBhvr>
                                      <p:tavLst>
                                        <p:tav tm="0">
                                          <p:val>
                                            <p:fltVal val="0"/>
                                          </p:val>
                                        </p:tav>
                                        <p:tav tm="100000">
                                          <p:val>
                                            <p:strVal val="#ppt_h"/>
                                          </p:val>
                                        </p:tav>
                                      </p:tavLst>
                                    </p:anim>
                                    <p:animEffect transition="in" filter="fade">
                                      <p:cBhvr>
                                        <p:cTn id="24" dur="500"/>
                                        <p:tgtEl>
                                          <p:spTgt spid="13323"/>
                                        </p:tgtEl>
                                      </p:cBhvr>
                                    </p:animEffect>
                                  </p:childTnLst>
                                </p:cTn>
                              </p:par>
                              <p:par>
                                <p:cTn id="25" presetID="53" presetClass="entr" presetSubtype="16" fill="hold" nodeType="withEffect">
                                  <p:stCondLst>
                                    <p:cond delay="0"/>
                                  </p:stCondLst>
                                  <p:childTnLst>
                                    <p:set>
                                      <p:cBhvr>
                                        <p:cTn id="26" dur="1" fill="hold">
                                          <p:stCondLst>
                                            <p:cond delay="0"/>
                                          </p:stCondLst>
                                        </p:cTn>
                                        <p:tgtEl>
                                          <p:spTgt spid="13325"/>
                                        </p:tgtEl>
                                        <p:attrNameLst>
                                          <p:attrName>style.visibility</p:attrName>
                                        </p:attrNameLst>
                                      </p:cBhvr>
                                      <p:to>
                                        <p:strVal val="visible"/>
                                      </p:to>
                                    </p:set>
                                    <p:anim calcmode="lin" valueType="num">
                                      <p:cBhvr>
                                        <p:cTn id="27" dur="500" fill="hold"/>
                                        <p:tgtEl>
                                          <p:spTgt spid="13325"/>
                                        </p:tgtEl>
                                        <p:attrNameLst>
                                          <p:attrName>ppt_w</p:attrName>
                                        </p:attrNameLst>
                                      </p:cBhvr>
                                      <p:tavLst>
                                        <p:tav tm="0">
                                          <p:val>
                                            <p:fltVal val="0"/>
                                          </p:val>
                                        </p:tav>
                                        <p:tav tm="100000">
                                          <p:val>
                                            <p:strVal val="#ppt_w"/>
                                          </p:val>
                                        </p:tav>
                                      </p:tavLst>
                                    </p:anim>
                                    <p:anim calcmode="lin" valueType="num">
                                      <p:cBhvr>
                                        <p:cTn id="28" dur="500" fill="hold"/>
                                        <p:tgtEl>
                                          <p:spTgt spid="13325"/>
                                        </p:tgtEl>
                                        <p:attrNameLst>
                                          <p:attrName>ppt_h</p:attrName>
                                        </p:attrNameLst>
                                      </p:cBhvr>
                                      <p:tavLst>
                                        <p:tav tm="0">
                                          <p:val>
                                            <p:fltVal val="0"/>
                                          </p:val>
                                        </p:tav>
                                        <p:tav tm="100000">
                                          <p:val>
                                            <p:strVal val="#ppt_h"/>
                                          </p:val>
                                        </p:tav>
                                      </p:tavLst>
                                    </p:anim>
                                    <p:animEffect transition="in" filter="fade">
                                      <p:cBhvr>
                                        <p:cTn id="29" dur="500"/>
                                        <p:tgtEl>
                                          <p:spTgt spid="1332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nodeType="withEffect">
                                  <p:stCondLst>
                                    <p:cond delay="0"/>
                                  </p:stCondLst>
                                  <p:childTnLst>
                                    <p:set>
                                      <p:cBhvr>
                                        <p:cTn id="43" dur="1" fill="hold">
                                          <p:stCondLst>
                                            <p:cond delay="0"/>
                                          </p:stCondLst>
                                        </p:cTn>
                                        <p:tgtEl>
                                          <p:spTgt spid="13320"/>
                                        </p:tgtEl>
                                        <p:attrNameLst>
                                          <p:attrName>style.visibility</p:attrName>
                                        </p:attrNameLst>
                                      </p:cBhvr>
                                      <p:to>
                                        <p:strVal val="visible"/>
                                      </p:to>
                                    </p:set>
                                    <p:anim calcmode="lin" valueType="num">
                                      <p:cBhvr>
                                        <p:cTn id="44" dur="500" fill="hold"/>
                                        <p:tgtEl>
                                          <p:spTgt spid="13320"/>
                                        </p:tgtEl>
                                        <p:attrNameLst>
                                          <p:attrName>ppt_w</p:attrName>
                                        </p:attrNameLst>
                                      </p:cBhvr>
                                      <p:tavLst>
                                        <p:tav tm="0">
                                          <p:val>
                                            <p:fltVal val="0"/>
                                          </p:val>
                                        </p:tav>
                                        <p:tav tm="100000">
                                          <p:val>
                                            <p:strVal val="#ppt_w"/>
                                          </p:val>
                                        </p:tav>
                                      </p:tavLst>
                                    </p:anim>
                                    <p:anim calcmode="lin" valueType="num">
                                      <p:cBhvr>
                                        <p:cTn id="45" dur="500" fill="hold"/>
                                        <p:tgtEl>
                                          <p:spTgt spid="13320"/>
                                        </p:tgtEl>
                                        <p:attrNameLst>
                                          <p:attrName>ppt_h</p:attrName>
                                        </p:attrNameLst>
                                      </p:cBhvr>
                                      <p:tavLst>
                                        <p:tav tm="0">
                                          <p:val>
                                            <p:fltVal val="0"/>
                                          </p:val>
                                        </p:tav>
                                        <p:tav tm="100000">
                                          <p:val>
                                            <p:strVal val="#ppt_h"/>
                                          </p:val>
                                        </p:tav>
                                      </p:tavLst>
                                    </p:anim>
                                    <p:animEffect transition="in" filter="fade">
                                      <p:cBhvr>
                                        <p:cTn id="46" dur="500"/>
                                        <p:tgtEl>
                                          <p:spTgt spid="13320"/>
                                        </p:tgtEl>
                                      </p:cBhvr>
                                    </p:animEffect>
                                  </p:childTnLst>
                                </p:cTn>
                              </p:par>
                              <p:par>
                                <p:cTn id="47" presetID="53" presetClass="entr" presetSubtype="16" fill="hold" nodeType="withEffect">
                                  <p:stCondLst>
                                    <p:cond delay="0"/>
                                  </p:stCondLst>
                                  <p:childTnLst>
                                    <p:set>
                                      <p:cBhvr>
                                        <p:cTn id="48" dur="1" fill="hold">
                                          <p:stCondLst>
                                            <p:cond delay="0"/>
                                          </p:stCondLst>
                                        </p:cTn>
                                        <p:tgtEl>
                                          <p:spTgt spid="13321"/>
                                        </p:tgtEl>
                                        <p:attrNameLst>
                                          <p:attrName>style.visibility</p:attrName>
                                        </p:attrNameLst>
                                      </p:cBhvr>
                                      <p:to>
                                        <p:strVal val="visible"/>
                                      </p:to>
                                    </p:set>
                                    <p:anim calcmode="lin" valueType="num">
                                      <p:cBhvr>
                                        <p:cTn id="49" dur="500" fill="hold"/>
                                        <p:tgtEl>
                                          <p:spTgt spid="13321"/>
                                        </p:tgtEl>
                                        <p:attrNameLst>
                                          <p:attrName>ppt_w</p:attrName>
                                        </p:attrNameLst>
                                      </p:cBhvr>
                                      <p:tavLst>
                                        <p:tav tm="0">
                                          <p:val>
                                            <p:fltVal val="0"/>
                                          </p:val>
                                        </p:tav>
                                        <p:tav tm="100000">
                                          <p:val>
                                            <p:strVal val="#ppt_w"/>
                                          </p:val>
                                        </p:tav>
                                      </p:tavLst>
                                    </p:anim>
                                    <p:anim calcmode="lin" valueType="num">
                                      <p:cBhvr>
                                        <p:cTn id="50" dur="500" fill="hold"/>
                                        <p:tgtEl>
                                          <p:spTgt spid="13321"/>
                                        </p:tgtEl>
                                        <p:attrNameLst>
                                          <p:attrName>ppt_h</p:attrName>
                                        </p:attrNameLst>
                                      </p:cBhvr>
                                      <p:tavLst>
                                        <p:tav tm="0">
                                          <p:val>
                                            <p:fltVal val="0"/>
                                          </p:val>
                                        </p:tav>
                                        <p:tav tm="100000">
                                          <p:val>
                                            <p:strVal val="#ppt_h"/>
                                          </p:val>
                                        </p:tav>
                                      </p:tavLst>
                                    </p:anim>
                                    <p:animEffect transition="in" filter="fade">
                                      <p:cBhvr>
                                        <p:cTn id="51" dur="500"/>
                                        <p:tgtEl>
                                          <p:spTgt spid="13321"/>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3322"/>
                                        </p:tgtEl>
                                        <p:attrNameLst>
                                          <p:attrName>style.visibility</p:attrName>
                                        </p:attrNameLst>
                                      </p:cBhvr>
                                      <p:to>
                                        <p:strVal val="visible"/>
                                      </p:to>
                                    </p:set>
                                    <p:anim calcmode="lin" valueType="num">
                                      <p:cBhvr>
                                        <p:cTn id="54" dur="500" fill="hold"/>
                                        <p:tgtEl>
                                          <p:spTgt spid="13322"/>
                                        </p:tgtEl>
                                        <p:attrNameLst>
                                          <p:attrName>ppt_w</p:attrName>
                                        </p:attrNameLst>
                                      </p:cBhvr>
                                      <p:tavLst>
                                        <p:tav tm="0">
                                          <p:val>
                                            <p:fltVal val="0"/>
                                          </p:val>
                                        </p:tav>
                                        <p:tav tm="100000">
                                          <p:val>
                                            <p:strVal val="#ppt_w"/>
                                          </p:val>
                                        </p:tav>
                                      </p:tavLst>
                                    </p:anim>
                                    <p:anim calcmode="lin" valueType="num">
                                      <p:cBhvr>
                                        <p:cTn id="55" dur="500" fill="hold"/>
                                        <p:tgtEl>
                                          <p:spTgt spid="13322"/>
                                        </p:tgtEl>
                                        <p:attrNameLst>
                                          <p:attrName>ppt_h</p:attrName>
                                        </p:attrNameLst>
                                      </p:cBhvr>
                                      <p:tavLst>
                                        <p:tav tm="0">
                                          <p:val>
                                            <p:fltVal val="0"/>
                                          </p:val>
                                        </p:tav>
                                        <p:tav tm="100000">
                                          <p:val>
                                            <p:strVal val="#ppt_h"/>
                                          </p:val>
                                        </p:tav>
                                      </p:tavLst>
                                    </p:anim>
                                    <p:animEffect transition="in" filter="fade">
                                      <p:cBhvr>
                                        <p:cTn id="56" dur="500"/>
                                        <p:tgtEl>
                                          <p:spTgt spid="13322"/>
                                        </p:tgtEl>
                                      </p:cBhvr>
                                    </p:animEffect>
                                  </p:childTnLst>
                                </p:cTn>
                              </p:par>
                              <p:par>
                                <p:cTn id="57" presetID="53" presetClass="entr" presetSubtype="16" fill="hold" nodeType="withEffect">
                                  <p:stCondLst>
                                    <p:cond delay="0"/>
                                  </p:stCondLst>
                                  <p:childTnLst>
                                    <p:set>
                                      <p:cBhvr>
                                        <p:cTn id="58" dur="1" fill="hold">
                                          <p:stCondLst>
                                            <p:cond delay="0"/>
                                          </p:stCondLst>
                                        </p:cTn>
                                        <p:tgtEl>
                                          <p:spTgt spid="13326"/>
                                        </p:tgtEl>
                                        <p:attrNameLst>
                                          <p:attrName>style.visibility</p:attrName>
                                        </p:attrNameLst>
                                      </p:cBhvr>
                                      <p:to>
                                        <p:strVal val="visible"/>
                                      </p:to>
                                    </p:set>
                                    <p:anim calcmode="lin" valueType="num">
                                      <p:cBhvr>
                                        <p:cTn id="59" dur="500" fill="hold"/>
                                        <p:tgtEl>
                                          <p:spTgt spid="13326"/>
                                        </p:tgtEl>
                                        <p:attrNameLst>
                                          <p:attrName>ppt_w</p:attrName>
                                        </p:attrNameLst>
                                      </p:cBhvr>
                                      <p:tavLst>
                                        <p:tav tm="0">
                                          <p:val>
                                            <p:fltVal val="0"/>
                                          </p:val>
                                        </p:tav>
                                        <p:tav tm="100000">
                                          <p:val>
                                            <p:strVal val="#ppt_w"/>
                                          </p:val>
                                        </p:tav>
                                      </p:tavLst>
                                    </p:anim>
                                    <p:anim calcmode="lin" valueType="num">
                                      <p:cBhvr>
                                        <p:cTn id="60" dur="500" fill="hold"/>
                                        <p:tgtEl>
                                          <p:spTgt spid="13326"/>
                                        </p:tgtEl>
                                        <p:attrNameLst>
                                          <p:attrName>ppt_h</p:attrName>
                                        </p:attrNameLst>
                                      </p:cBhvr>
                                      <p:tavLst>
                                        <p:tav tm="0">
                                          <p:val>
                                            <p:fltVal val="0"/>
                                          </p:val>
                                        </p:tav>
                                        <p:tav tm="100000">
                                          <p:val>
                                            <p:strVal val="#ppt_h"/>
                                          </p:val>
                                        </p:tav>
                                      </p:tavLst>
                                    </p:anim>
                                    <p:animEffect transition="in" filter="fade">
                                      <p:cBhvr>
                                        <p:cTn id="61" dur="500"/>
                                        <p:tgtEl>
                                          <p:spTgt spid="13326"/>
                                        </p:tgtEl>
                                      </p:cBhvr>
                                    </p:animEffect>
                                  </p:childTnLst>
                                </p:cTn>
                              </p:par>
                              <p:par>
                                <p:cTn id="62" presetID="53" presetClass="entr" presetSubtype="16" fill="hold" nodeType="withEffect">
                                  <p:stCondLst>
                                    <p:cond delay="0"/>
                                  </p:stCondLst>
                                  <p:childTnLst>
                                    <p:set>
                                      <p:cBhvr>
                                        <p:cTn id="63" dur="1" fill="hold">
                                          <p:stCondLst>
                                            <p:cond delay="0"/>
                                          </p:stCondLst>
                                        </p:cTn>
                                        <p:tgtEl>
                                          <p:spTgt spid="13314"/>
                                        </p:tgtEl>
                                        <p:attrNameLst>
                                          <p:attrName>style.visibility</p:attrName>
                                        </p:attrNameLst>
                                      </p:cBhvr>
                                      <p:to>
                                        <p:strVal val="visible"/>
                                      </p:to>
                                    </p:set>
                                    <p:anim calcmode="lin" valueType="num">
                                      <p:cBhvr>
                                        <p:cTn id="64" dur="500" fill="hold"/>
                                        <p:tgtEl>
                                          <p:spTgt spid="13314"/>
                                        </p:tgtEl>
                                        <p:attrNameLst>
                                          <p:attrName>ppt_w</p:attrName>
                                        </p:attrNameLst>
                                      </p:cBhvr>
                                      <p:tavLst>
                                        <p:tav tm="0">
                                          <p:val>
                                            <p:fltVal val="0"/>
                                          </p:val>
                                        </p:tav>
                                        <p:tav tm="100000">
                                          <p:val>
                                            <p:strVal val="#ppt_w"/>
                                          </p:val>
                                        </p:tav>
                                      </p:tavLst>
                                    </p:anim>
                                    <p:anim calcmode="lin" valueType="num">
                                      <p:cBhvr>
                                        <p:cTn id="65" dur="500" fill="hold"/>
                                        <p:tgtEl>
                                          <p:spTgt spid="13314"/>
                                        </p:tgtEl>
                                        <p:attrNameLst>
                                          <p:attrName>ppt_h</p:attrName>
                                        </p:attrNameLst>
                                      </p:cBhvr>
                                      <p:tavLst>
                                        <p:tav tm="0">
                                          <p:val>
                                            <p:fltVal val="0"/>
                                          </p:val>
                                        </p:tav>
                                        <p:tav tm="100000">
                                          <p:val>
                                            <p:strVal val="#ppt_h"/>
                                          </p:val>
                                        </p:tav>
                                      </p:tavLst>
                                    </p:anim>
                                    <p:animEffect transition="in" filter="fade">
                                      <p:cBhvr>
                                        <p:cTn id="66" dur="500"/>
                                        <p:tgtEl>
                                          <p:spTgt spid="1331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par>
                                <p:cTn id="72" presetID="53" presetClass="entr" presetSubtype="16" fill="hold" nodeType="withEffect">
                                  <p:stCondLst>
                                    <p:cond delay="0"/>
                                  </p:stCondLst>
                                  <p:childTnLst>
                                    <p:set>
                                      <p:cBhvr>
                                        <p:cTn id="73" dur="1" fill="hold">
                                          <p:stCondLst>
                                            <p:cond delay="0"/>
                                          </p:stCondLst>
                                        </p:cTn>
                                        <p:tgtEl>
                                          <p:spTgt spid="13319"/>
                                        </p:tgtEl>
                                        <p:attrNameLst>
                                          <p:attrName>style.visibility</p:attrName>
                                        </p:attrNameLst>
                                      </p:cBhvr>
                                      <p:to>
                                        <p:strVal val="visible"/>
                                      </p:to>
                                    </p:set>
                                    <p:anim calcmode="lin" valueType="num">
                                      <p:cBhvr>
                                        <p:cTn id="74" dur="500" fill="hold"/>
                                        <p:tgtEl>
                                          <p:spTgt spid="13319"/>
                                        </p:tgtEl>
                                        <p:attrNameLst>
                                          <p:attrName>ppt_w</p:attrName>
                                        </p:attrNameLst>
                                      </p:cBhvr>
                                      <p:tavLst>
                                        <p:tav tm="0">
                                          <p:val>
                                            <p:fltVal val="0"/>
                                          </p:val>
                                        </p:tav>
                                        <p:tav tm="100000">
                                          <p:val>
                                            <p:strVal val="#ppt_w"/>
                                          </p:val>
                                        </p:tav>
                                      </p:tavLst>
                                    </p:anim>
                                    <p:anim calcmode="lin" valueType="num">
                                      <p:cBhvr>
                                        <p:cTn id="75" dur="500" fill="hold"/>
                                        <p:tgtEl>
                                          <p:spTgt spid="13319"/>
                                        </p:tgtEl>
                                        <p:attrNameLst>
                                          <p:attrName>ppt_h</p:attrName>
                                        </p:attrNameLst>
                                      </p:cBhvr>
                                      <p:tavLst>
                                        <p:tav tm="0">
                                          <p:val>
                                            <p:fltVal val="0"/>
                                          </p:val>
                                        </p:tav>
                                        <p:tav tm="100000">
                                          <p:val>
                                            <p:strVal val="#ppt_h"/>
                                          </p:val>
                                        </p:tav>
                                      </p:tavLst>
                                    </p:anim>
                                    <p:animEffect transition="in" filter="fade">
                                      <p:cBhvr>
                                        <p:cTn id="76"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P spid="13322" grpId="0" animBg="1"/>
      <p:bldP spid="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467544" y="2946648"/>
            <a:ext cx="8351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200">
                <a:solidFill>
                  <a:schemeClr val="bg1"/>
                </a:solidFill>
                <a:latin typeface="+mj-lt"/>
                <a:ea typeface="+mj-ea"/>
                <a:cs typeface="+mj-cs"/>
              </a:defRPr>
            </a:lvl1pPr>
            <a:lvl2pPr algn="l" rtl="0" eaLnBrk="0" fontAlgn="base" hangingPunct="0">
              <a:spcBef>
                <a:spcPct val="0"/>
              </a:spcBef>
              <a:spcAft>
                <a:spcPct val="0"/>
              </a:spcAft>
              <a:defRPr kumimoji="1" sz="3200">
                <a:solidFill>
                  <a:schemeClr val="bg1"/>
                </a:solidFill>
                <a:latin typeface="Calibri" pitchFamily="34" charset="0"/>
                <a:ea typeface="ＭＳ Ｐゴシック" charset="-128"/>
              </a:defRPr>
            </a:lvl2pPr>
            <a:lvl3pPr algn="l" rtl="0" eaLnBrk="0" fontAlgn="base" hangingPunct="0">
              <a:spcBef>
                <a:spcPct val="0"/>
              </a:spcBef>
              <a:spcAft>
                <a:spcPct val="0"/>
              </a:spcAft>
              <a:defRPr kumimoji="1" sz="3200">
                <a:solidFill>
                  <a:schemeClr val="bg1"/>
                </a:solidFill>
                <a:latin typeface="Calibri" pitchFamily="34" charset="0"/>
                <a:ea typeface="ＭＳ Ｐゴシック" charset="-128"/>
              </a:defRPr>
            </a:lvl3pPr>
            <a:lvl4pPr algn="l" rtl="0" eaLnBrk="0" fontAlgn="base" hangingPunct="0">
              <a:spcBef>
                <a:spcPct val="0"/>
              </a:spcBef>
              <a:spcAft>
                <a:spcPct val="0"/>
              </a:spcAft>
              <a:defRPr kumimoji="1" sz="3200">
                <a:solidFill>
                  <a:schemeClr val="bg1"/>
                </a:solidFill>
                <a:latin typeface="Calibri" pitchFamily="34" charset="0"/>
                <a:ea typeface="ＭＳ Ｐゴシック" charset="-128"/>
              </a:defRPr>
            </a:lvl4pPr>
            <a:lvl5pPr algn="l" rtl="0" eaLnBrk="0" fontAlgn="base" hangingPunct="0">
              <a:spcBef>
                <a:spcPct val="0"/>
              </a:spcBef>
              <a:spcAft>
                <a:spcPct val="0"/>
              </a:spcAft>
              <a:defRPr kumimoji="1" sz="3200">
                <a:solidFill>
                  <a:schemeClr val="bg1"/>
                </a:solidFill>
                <a:latin typeface="Calibri" pitchFamily="34" charset="0"/>
                <a:ea typeface="ＭＳ Ｐゴシック" charset="-128"/>
              </a:defRPr>
            </a:lvl5pPr>
            <a:lvl6pPr marL="457200" algn="l" rtl="0" eaLnBrk="1" fontAlgn="base" hangingPunct="1">
              <a:spcBef>
                <a:spcPct val="0"/>
              </a:spcBef>
              <a:spcAft>
                <a:spcPct val="0"/>
              </a:spcAft>
              <a:defRPr kumimoji="1" sz="3200">
                <a:solidFill>
                  <a:schemeClr val="bg1"/>
                </a:solidFill>
                <a:latin typeface="Arial" charset="0"/>
              </a:defRPr>
            </a:lvl6pPr>
            <a:lvl7pPr marL="914400" algn="l" rtl="0" eaLnBrk="1" fontAlgn="base" hangingPunct="1">
              <a:spcBef>
                <a:spcPct val="0"/>
              </a:spcBef>
              <a:spcAft>
                <a:spcPct val="0"/>
              </a:spcAft>
              <a:defRPr kumimoji="1" sz="3200">
                <a:solidFill>
                  <a:schemeClr val="bg1"/>
                </a:solidFill>
                <a:latin typeface="Arial" charset="0"/>
              </a:defRPr>
            </a:lvl7pPr>
            <a:lvl8pPr marL="1371600" algn="l" rtl="0" eaLnBrk="1" fontAlgn="base" hangingPunct="1">
              <a:spcBef>
                <a:spcPct val="0"/>
              </a:spcBef>
              <a:spcAft>
                <a:spcPct val="0"/>
              </a:spcAft>
              <a:defRPr kumimoji="1" sz="3200">
                <a:solidFill>
                  <a:schemeClr val="bg1"/>
                </a:solidFill>
                <a:latin typeface="Arial" charset="0"/>
              </a:defRPr>
            </a:lvl8pPr>
            <a:lvl9pPr marL="1828800" algn="l" rtl="0" eaLnBrk="1" fontAlgn="base" hangingPunct="1">
              <a:spcBef>
                <a:spcPct val="0"/>
              </a:spcBef>
              <a:spcAft>
                <a:spcPct val="0"/>
              </a:spcAft>
              <a:defRPr kumimoji="1" sz="3200">
                <a:solidFill>
                  <a:schemeClr val="bg1"/>
                </a:solidFill>
                <a:latin typeface="Arial" charset="0"/>
              </a:defRPr>
            </a:lvl9pPr>
          </a:lstStyle>
          <a:p>
            <a:pPr algn="ctr">
              <a:defRPr/>
            </a:pPr>
            <a:r>
              <a:rPr lang="ja-JP" altLang="en-US" sz="8000" kern="0" dirty="0" smtClean="0">
                <a:effectLst>
                  <a:glow rad="228600">
                    <a:schemeClr val="accent5">
                      <a:satMod val="175000"/>
                      <a:alpha val="40000"/>
                    </a:schemeClr>
                  </a:glow>
                </a:effectLst>
              </a:rPr>
              <a:t>クライアントの動向</a:t>
            </a:r>
            <a:endParaRPr lang="ja-JP" altLang="en-US" sz="6000" kern="0" dirty="0" smtClean="0">
              <a:effectLst>
                <a:glow rad="228600">
                  <a:schemeClr val="accent5">
                    <a:satMod val="175000"/>
                    <a:alpha val="40000"/>
                  </a:schemeClr>
                </a:glow>
              </a:effectLst>
              <a:latin typeface="+mn-lt"/>
              <a:ea typeface="+mn-ea"/>
            </a:endParaRPr>
          </a:p>
        </p:txBody>
      </p:sp>
    </p:spTree>
    <p:extLst>
      <p:ext uri="{BB962C8B-B14F-4D97-AF65-F5344CB8AC3E}">
        <p14:creationId xmlns:p14="http://schemas.microsoft.com/office/powerpoint/2010/main" val="1316972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円/楕円 26"/>
          <p:cNvSpPr>
            <a:spLocks noChangeArrowheads="1"/>
          </p:cNvSpPr>
          <p:nvPr/>
        </p:nvSpPr>
        <p:spPr bwMode="auto">
          <a:xfrm rot="-1019076">
            <a:off x="4211365" y="2438400"/>
            <a:ext cx="4857750" cy="2813050"/>
          </a:xfrm>
          <a:prstGeom prst="ellipse">
            <a:avLst/>
          </a:prstGeom>
          <a:solidFill>
            <a:srgbClr val="FFE697"/>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5123" name="タイトル 1"/>
          <p:cNvSpPr>
            <a:spLocks noGrp="1"/>
          </p:cNvSpPr>
          <p:nvPr>
            <p:ph type="title"/>
          </p:nvPr>
        </p:nvSpPr>
        <p:spPr/>
        <p:txBody>
          <a:bodyPr/>
          <a:lstStyle/>
          <a:p>
            <a:pPr eaLnBrk="1" hangingPunct="1"/>
            <a:r>
              <a:rPr lang="ja-JP" altLang="en-US" smtClean="0">
                <a:latin typeface="Arial" charset="0"/>
              </a:rPr>
              <a:t>クライアントの歩み</a:t>
            </a:r>
          </a:p>
        </p:txBody>
      </p:sp>
      <p:cxnSp>
        <p:nvCxnSpPr>
          <p:cNvPr id="5124" name="直線矢印コネクタ 4"/>
          <p:cNvCxnSpPr>
            <a:cxnSpLocks noChangeShapeType="1"/>
          </p:cNvCxnSpPr>
          <p:nvPr/>
        </p:nvCxnSpPr>
        <p:spPr bwMode="auto">
          <a:xfrm>
            <a:off x="357188" y="6286500"/>
            <a:ext cx="8643937" cy="1588"/>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5125" name="直線矢印コネクタ 5"/>
          <p:cNvCxnSpPr>
            <a:cxnSpLocks noChangeShapeType="1"/>
          </p:cNvCxnSpPr>
          <p:nvPr/>
        </p:nvCxnSpPr>
        <p:spPr bwMode="auto">
          <a:xfrm rot="5400000" flipH="1" flipV="1">
            <a:off x="-2070893" y="3856831"/>
            <a:ext cx="4857750" cy="1587"/>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5126" name="テキスト ボックス 26"/>
          <p:cNvSpPr txBox="1">
            <a:spLocks noChangeArrowheads="1"/>
          </p:cNvSpPr>
          <p:nvPr/>
        </p:nvSpPr>
        <p:spPr bwMode="auto">
          <a:xfrm>
            <a:off x="3500438" y="62865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a:solidFill>
                  <a:srgbClr val="4168A7"/>
                </a:solidFill>
                <a:latin typeface="Century Gothic" pitchFamily="34" charset="0"/>
                <a:ea typeface="HG丸ｺﾞｼｯｸM-PRO" pitchFamily="50" charset="-128"/>
              </a:rPr>
              <a:t>1990</a:t>
            </a:r>
            <a:r>
              <a:rPr lang="ja-JP" altLang="en-US" sz="1600">
                <a:solidFill>
                  <a:srgbClr val="4168A7"/>
                </a:solidFill>
                <a:latin typeface="Century Gothic" pitchFamily="34" charset="0"/>
                <a:ea typeface="HG丸ｺﾞｼｯｸM-PRO" pitchFamily="50" charset="-128"/>
              </a:rPr>
              <a:t>年</a:t>
            </a:r>
            <a:endParaRPr lang="en-US" altLang="ja-JP" sz="1600">
              <a:solidFill>
                <a:srgbClr val="4168A7"/>
              </a:solidFill>
              <a:latin typeface="Century Gothic" pitchFamily="34" charset="0"/>
              <a:ea typeface="HG丸ｺﾞｼｯｸM-PRO" pitchFamily="50" charset="-128"/>
            </a:endParaRPr>
          </a:p>
        </p:txBody>
      </p:sp>
      <p:sp>
        <p:nvSpPr>
          <p:cNvPr id="5127" name="テキスト ボックス 27"/>
          <p:cNvSpPr txBox="1">
            <a:spLocks noChangeArrowheads="1"/>
          </p:cNvSpPr>
          <p:nvPr/>
        </p:nvSpPr>
        <p:spPr bwMode="auto">
          <a:xfrm>
            <a:off x="6357938" y="62865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a:solidFill>
                  <a:srgbClr val="4168A7"/>
                </a:solidFill>
                <a:latin typeface="Century Gothic" pitchFamily="34" charset="0"/>
                <a:ea typeface="HG丸ｺﾞｼｯｸM-PRO" pitchFamily="50" charset="-128"/>
              </a:rPr>
              <a:t>2000</a:t>
            </a:r>
            <a:r>
              <a:rPr lang="ja-JP" altLang="en-US" sz="1600">
                <a:solidFill>
                  <a:srgbClr val="4168A7"/>
                </a:solidFill>
                <a:latin typeface="Century Gothic" pitchFamily="34" charset="0"/>
                <a:ea typeface="HG丸ｺﾞｼｯｸM-PRO" pitchFamily="50" charset="-128"/>
              </a:rPr>
              <a:t>年</a:t>
            </a:r>
            <a:endParaRPr lang="en-US" altLang="ja-JP" sz="1600">
              <a:solidFill>
                <a:srgbClr val="4168A7"/>
              </a:solidFill>
              <a:latin typeface="Century Gothic" pitchFamily="34" charset="0"/>
              <a:ea typeface="HG丸ｺﾞｼｯｸM-PRO" pitchFamily="50" charset="-128"/>
            </a:endParaRPr>
          </a:p>
        </p:txBody>
      </p:sp>
      <p:sp>
        <p:nvSpPr>
          <p:cNvPr id="5128" name="テキスト ボックス 34"/>
          <p:cNvSpPr txBox="1">
            <a:spLocks noChangeArrowheads="1"/>
          </p:cNvSpPr>
          <p:nvPr/>
        </p:nvSpPr>
        <p:spPr bwMode="auto">
          <a:xfrm>
            <a:off x="0" y="1000125"/>
            <a:ext cx="203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600">
                <a:solidFill>
                  <a:srgbClr val="4168A7"/>
                </a:solidFill>
                <a:latin typeface="Century Gothic" pitchFamily="34" charset="0"/>
                <a:ea typeface="HG丸ｺﾞｼｯｸM-PRO" pitchFamily="50" charset="-128"/>
              </a:rPr>
              <a:t>クライアントの機能</a:t>
            </a:r>
            <a:endParaRPr lang="en-US" altLang="ja-JP" sz="1600">
              <a:solidFill>
                <a:srgbClr val="4168A7"/>
              </a:solidFill>
              <a:latin typeface="Century Gothic" pitchFamily="34" charset="0"/>
              <a:ea typeface="HG丸ｺﾞｼｯｸM-PRO" pitchFamily="50" charset="-128"/>
            </a:endParaRPr>
          </a:p>
        </p:txBody>
      </p:sp>
      <p:grpSp>
        <p:nvGrpSpPr>
          <p:cNvPr id="5129" name="グループ化 26"/>
          <p:cNvGrpSpPr>
            <a:grpSpLocks/>
          </p:cNvGrpSpPr>
          <p:nvPr/>
        </p:nvGrpSpPr>
        <p:grpSpPr bwMode="auto">
          <a:xfrm>
            <a:off x="642938" y="4500563"/>
            <a:ext cx="2809875" cy="1195387"/>
            <a:chOff x="642938" y="4500563"/>
            <a:chExt cx="2809875" cy="1195387"/>
          </a:xfrm>
        </p:grpSpPr>
        <p:cxnSp>
          <p:nvCxnSpPr>
            <p:cNvPr id="5168" name="直線コネクタ 29"/>
            <p:cNvCxnSpPr>
              <a:cxnSpLocks noChangeShapeType="1"/>
            </p:cNvCxnSpPr>
            <p:nvPr/>
          </p:nvCxnSpPr>
          <p:spPr bwMode="auto">
            <a:xfrm>
              <a:off x="2714625" y="5429250"/>
              <a:ext cx="5715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149" name="Oval 15"/>
            <p:cNvSpPr>
              <a:spLocks noChangeArrowheads="1"/>
            </p:cNvSpPr>
            <p:nvPr/>
          </p:nvSpPr>
          <p:spPr bwMode="auto">
            <a:xfrm>
              <a:off x="642938" y="4500563"/>
              <a:ext cx="1169987" cy="1195387"/>
            </a:xfrm>
            <a:prstGeom prst="ellipse">
              <a:avLst/>
            </a:prstGeom>
            <a:solidFill>
              <a:srgbClr val="008000">
                <a:alpha val="70195"/>
              </a:srgbClr>
            </a:solidFill>
            <a:ln w="9525">
              <a:noFill/>
              <a:round/>
              <a:headEnd/>
              <a:tailEnd/>
            </a:ln>
            <a:scene3d>
              <a:camera prst="orthographicFront"/>
              <a:lightRig rig="threePt" dir="t"/>
            </a:scene3d>
            <a:sp3d>
              <a:bevelT/>
            </a:sp3d>
          </p:spPr>
          <p:txBody>
            <a:bodyPr wrap="none" anchor="ctr"/>
            <a:lstStyle/>
            <a:p>
              <a:pPr algn="ctr">
                <a:defRPr/>
              </a:pPr>
              <a:r>
                <a:rPr lang="ja-JP" altLang="en-US" sz="1400">
                  <a:solidFill>
                    <a:schemeClr val="bg1"/>
                  </a:solidFill>
                  <a:latin typeface="Century Gothic" pitchFamily="34" charset="0"/>
                  <a:ea typeface="HG丸ｺﾞｼｯｸM-PRO" pitchFamily="50" charset="-128"/>
                </a:rPr>
                <a:t>ダム端末</a:t>
              </a:r>
            </a:p>
          </p:txBody>
        </p:sp>
        <p:pic>
          <p:nvPicPr>
            <p:cNvPr id="5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4786313"/>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375" y="5214938"/>
              <a:ext cx="4524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角丸四角形 16"/>
          <p:cNvSpPr/>
          <p:nvPr/>
        </p:nvSpPr>
        <p:spPr>
          <a:xfrm>
            <a:off x="3000375" y="5857875"/>
            <a:ext cx="1931665" cy="357188"/>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accent1">
                    <a:lumMod val="50000"/>
                  </a:schemeClr>
                </a:solidFill>
              </a:rPr>
              <a:t>クライアント</a:t>
            </a:r>
            <a:r>
              <a:rPr lang="en-US" altLang="ja-JP" sz="1400" dirty="0">
                <a:solidFill>
                  <a:schemeClr val="accent1">
                    <a:lumMod val="50000"/>
                  </a:schemeClr>
                </a:solidFill>
              </a:rPr>
              <a:t>/</a:t>
            </a:r>
            <a:r>
              <a:rPr lang="ja-JP" altLang="en-US" sz="1400" dirty="0">
                <a:solidFill>
                  <a:schemeClr val="accent1">
                    <a:lumMod val="50000"/>
                  </a:schemeClr>
                </a:solidFill>
              </a:rPr>
              <a:t>サーバー</a:t>
            </a:r>
          </a:p>
        </p:txBody>
      </p:sp>
      <p:sp>
        <p:nvSpPr>
          <p:cNvPr id="18" name="角丸四角形 17"/>
          <p:cNvSpPr/>
          <p:nvPr/>
        </p:nvSpPr>
        <p:spPr>
          <a:xfrm>
            <a:off x="428625" y="5857875"/>
            <a:ext cx="2500313" cy="357188"/>
          </a:xfrm>
          <a:prstGeom prst="roundRect">
            <a:avLst>
              <a:gd name="adj" fmla="val 7657"/>
            </a:avLst>
          </a:prstGeom>
          <a:no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1400" dirty="0">
                <a:solidFill>
                  <a:srgbClr val="0070C0"/>
                </a:solidFill>
              </a:rPr>
              <a:t>メインフレーム</a:t>
            </a:r>
          </a:p>
        </p:txBody>
      </p:sp>
      <p:sp>
        <p:nvSpPr>
          <p:cNvPr id="19" name="角丸四角形 18"/>
          <p:cNvSpPr/>
          <p:nvPr/>
        </p:nvSpPr>
        <p:spPr>
          <a:xfrm>
            <a:off x="6697663" y="5857875"/>
            <a:ext cx="2303462" cy="357188"/>
          </a:xfrm>
          <a:prstGeom prst="roundRect">
            <a:avLst>
              <a:gd name="adj" fmla="val 7657"/>
            </a:avLst>
          </a:prstGeom>
          <a:noFill/>
          <a:ln>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smtClean="0">
                <a:solidFill>
                  <a:srgbClr val="FF9900"/>
                </a:solidFill>
              </a:rPr>
              <a:t>RIA/</a:t>
            </a:r>
            <a:r>
              <a:rPr lang="ja-JP" altLang="en-US" sz="1400" smtClean="0">
                <a:solidFill>
                  <a:srgbClr val="FF9900"/>
                </a:solidFill>
              </a:rPr>
              <a:t>クラウド</a:t>
            </a:r>
            <a:endParaRPr lang="ja-JP" altLang="en-US" sz="1400" dirty="0">
              <a:solidFill>
                <a:srgbClr val="FF9900"/>
              </a:solidFill>
            </a:endParaRPr>
          </a:p>
        </p:txBody>
      </p:sp>
      <p:grpSp>
        <p:nvGrpSpPr>
          <p:cNvPr id="2" name="グループ化 1"/>
          <p:cNvGrpSpPr/>
          <p:nvPr/>
        </p:nvGrpSpPr>
        <p:grpSpPr>
          <a:xfrm>
            <a:off x="1331640" y="2428875"/>
            <a:ext cx="3281362" cy="1831975"/>
            <a:chOff x="1389063" y="2428875"/>
            <a:chExt cx="3281362" cy="1831975"/>
          </a:xfrm>
        </p:grpSpPr>
        <p:sp>
          <p:nvSpPr>
            <p:cNvPr id="5146" name="Oval 14"/>
            <p:cNvSpPr>
              <a:spLocks noChangeArrowheads="1"/>
            </p:cNvSpPr>
            <p:nvPr/>
          </p:nvSpPr>
          <p:spPr bwMode="auto">
            <a:xfrm>
              <a:off x="3500438" y="2428875"/>
              <a:ext cx="1169987" cy="1195388"/>
            </a:xfrm>
            <a:prstGeom prst="ellipse">
              <a:avLst/>
            </a:prstGeom>
            <a:solidFill>
              <a:srgbClr val="009999">
                <a:alpha val="70195"/>
              </a:srgbClr>
            </a:solidFill>
            <a:ln w="9525">
              <a:noFill/>
              <a:round/>
              <a:headEnd/>
              <a:tailEnd/>
            </a:ln>
            <a:scene3d>
              <a:camera prst="orthographicFront"/>
              <a:lightRig rig="threePt" dir="t"/>
            </a:scene3d>
            <a:sp3d>
              <a:bevelT/>
            </a:sp3d>
          </p:spPr>
          <p:txBody>
            <a:bodyPr wrap="none" anchor="ctr"/>
            <a:lstStyle/>
            <a:p>
              <a:pPr algn="ctr">
                <a:defRPr/>
              </a:pPr>
              <a:r>
                <a:rPr lang="ja-JP" altLang="en-US" sz="1400">
                  <a:solidFill>
                    <a:schemeClr val="bg1"/>
                  </a:solidFill>
                  <a:latin typeface="Century Gothic" pitchFamily="34" charset="0"/>
                  <a:ea typeface="HG丸ｺﾞｼｯｸM-PRO" pitchFamily="50" charset="-128"/>
                </a:rPr>
                <a:t>ファット</a:t>
              </a:r>
              <a:endParaRPr lang="en-US" altLang="ja-JP" sz="1400">
                <a:solidFill>
                  <a:schemeClr val="bg1"/>
                </a:solidFill>
                <a:latin typeface="Century Gothic" pitchFamily="34" charset="0"/>
                <a:ea typeface="HG丸ｺﾞｼｯｸM-PRO" pitchFamily="50" charset="-128"/>
              </a:endParaRPr>
            </a:p>
            <a:p>
              <a:pPr algn="ctr">
                <a:defRPr/>
              </a:pPr>
              <a:r>
                <a:rPr lang="ja-JP" altLang="en-US" sz="1400">
                  <a:solidFill>
                    <a:schemeClr val="bg1"/>
                  </a:solidFill>
                  <a:latin typeface="Century Gothic" pitchFamily="34" charset="0"/>
                  <a:ea typeface="HG丸ｺﾞｼｯｸM-PRO" pitchFamily="50" charset="-128"/>
                </a:rPr>
                <a:t>クライアント</a:t>
              </a:r>
            </a:p>
          </p:txBody>
        </p:sp>
        <p:sp>
          <p:nvSpPr>
            <p:cNvPr id="20" name="AutoShape 16"/>
            <p:cNvSpPr>
              <a:spLocks noChangeArrowheads="1"/>
            </p:cNvSpPr>
            <p:nvPr/>
          </p:nvSpPr>
          <p:spPr bwMode="auto">
            <a:xfrm rot="19411340">
              <a:off x="1389063" y="3778250"/>
              <a:ext cx="2573337" cy="482600"/>
            </a:xfrm>
            <a:prstGeom prst="rightArrow">
              <a:avLst>
                <a:gd name="adj1" fmla="val 59324"/>
                <a:gd name="adj2" fmla="val 69930"/>
              </a:avLst>
            </a:prstGeom>
            <a:gradFill rotWithShape="1">
              <a:gsLst>
                <a:gs pos="0">
                  <a:srgbClr val="00B050"/>
                </a:gs>
                <a:gs pos="100000">
                  <a:schemeClr val="accent1">
                    <a:lumMod val="75000"/>
                  </a:schemeClr>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grpSp>
        <p:nvGrpSpPr>
          <p:cNvPr id="3" name="グループ化 2"/>
          <p:cNvGrpSpPr/>
          <p:nvPr/>
        </p:nvGrpSpPr>
        <p:grpSpPr>
          <a:xfrm>
            <a:off x="4420915" y="3322638"/>
            <a:ext cx="1406525" cy="1873250"/>
            <a:chOff x="4478338" y="3322638"/>
            <a:chExt cx="1406525" cy="1873250"/>
          </a:xfrm>
        </p:grpSpPr>
        <p:sp>
          <p:nvSpPr>
            <p:cNvPr id="5144" name="Oval 13"/>
            <p:cNvSpPr>
              <a:spLocks noChangeArrowheads="1"/>
            </p:cNvSpPr>
            <p:nvPr/>
          </p:nvSpPr>
          <p:spPr bwMode="auto">
            <a:xfrm>
              <a:off x="4714875" y="4000500"/>
              <a:ext cx="1169988" cy="1195388"/>
            </a:xfrm>
            <a:prstGeom prst="ellipse">
              <a:avLst/>
            </a:prstGeom>
            <a:solidFill>
              <a:srgbClr val="0066CC">
                <a:alpha val="70195"/>
              </a:srgbClr>
            </a:solidFill>
            <a:ln w="9525">
              <a:noFill/>
              <a:round/>
              <a:headEnd/>
              <a:tailEnd/>
            </a:ln>
            <a:scene3d>
              <a:camera prst="orthographicFront"/>
              <a:lightRig rig="threePt" dir="t"/>
            </a:scene3d>
            <a:sp3d>
              <a:bevelT/>
            </a:sp3d>
          </p:spPr>
          <p:txBody>
            <a:bodyPr wrap="none" anchor="ctr"/>
            <a:lstStyle/>
            <a:p>
              <a:pPr algn="ctr">
                <a:defRPr/>
              </a:pPr>
              <a:r>
                <a:rPr lang="en-US" altLang="ja-JP" sz="1400">
                  <a:solidFill>
                    <a:schemeClr val="bg1"/>
                  </a:solidFill>
                  <a:latin typeface="Century Gothic" pitchFamily="34" charset="0"/>
                  <a:ea typeface="HG丸ｺﾞｼｯｸM-PRO" pitchFamily="50" charset="-128"/>
                </a:rPr>
                <a:t>HTML</a:t>
              </a:r>
            </a:p>
            <a:p>
              <a:pPr algn="ctr">
                <a:defRPr/>
              </a:pPr>
              <a:r>
                <a:rPr lang="ja-JP" altLang="en-US" sz="1400">
                  <a:solidFill>
                    <a:schemeClr val="bg1"/>
                  </a:solidFill>
                  <a:latin typeface="Century Gothic" pitchFamily="34" charset="0"/>
                  <a:ea typeface="HG丸ｺﾞｼｯｸM-PRO" pitchFamily="50" charset="-128"/>
                </a:rPr>
                <a:t>クライアント</a:t>
              </a:r>
            </a:p>
          </p:txBody>
        </p:sp>
        <p:sp>
          <p:nvSpPr>
            <p:cNvPr id="21" name="AutoShape 16"/>
            <p:cNvSpPr>
              <a:spLocks noChangeArrowheads="1"/>
            </p:cNvSpPr>
            <p:nvPr/>
          </p:nvSpPr>
          <p:spPr bwMode="auto">
            <a:xfrm rot="2856712">
              <a:off x="4234657" y="3566319"/>
              <a:ext cx="969962" cy="482600"/>
            </a:xfrm>
            <a:prstGeom prst="rightArrow">
              <a:avLst>
                <a:gd name="adj1" fmla="val 59324"/>
                <a:gd name="adj2" fmla="val 45182"/>
              </a:avLst>
            </a:prstGeom>
            <a:gradFill rotWithShape="1">
              <a:gsLst>
                <a:gs pos="0">
                  <a:schemeClr val="accent1">
                    <a:lumMod val="75000"/>
                  </a:schemeClr>
                </a:gs>
                <a:gs pos="100000">
                  <a:srgbClr val="0070C0"/>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grpSp>
        <p:nvGrpSpPr>
          <p:cNvPr id="5135" name="グループ化 30"/>
          <p:cNvGrpSpPr>
            <a:grpSpLocks/>
          </p:cNvGrpSpPr>
          <p:nvPr/>
        </p:nvGrpSpPr>
        <p:grpSpPr bwMode="auto">
          <a:xfrm>
            <a:off x="5800452" y="1714500"/>
            <a:ext cx="1598613" cy="2640013"/>
            <a:chOff x="5857875" y="1714500"/>
            <a:chExt cx="1598613" cy="2640013"/>
          </a:xfrm>
        </p:grpSpPr>
        <p:sp>
          <p:nvSpPr>
            <p:cNvPr id="5142" name="Oval 12"/>
            <p:cNvSpPr>
              <a:spLocks noChangeArrowheads="1"/>
            </p:cNvSpPr>
            <p:nvPr/>
          </p:nvSpPr>
          <p:spPr bwMode="auto">
            <a:xfrm>
              <a:off x="6286500" y="1714500"/>
              <a:ext cx="1169988" cy="1195388"/>
            </a:xfrm>
            <a:prstGeom prst="ellipse">
              <a:avLst/>
            </a:prstGeom>
            <a:solidFill>
              <a:srgbClr val="0066FF">
                <a:alpha val="70195"/>
              </a:srgbClr>
            </a:solidFill>
            <a:ln w="9525">
              <a:noFill/>
              <a:round/>
              <a:headEnd/>
              <a:tailEnd/>
            </a:ln>
            <a:scene3d>
              <a:camera prst="orthographicFront"/>
              <a:lightRig rig="threePt" dir="t"/>
            </a:scene3d>
            <a:sp3d>
              <a:bevelT/>
            </a:sp3d>
          </p:spPr>
          <p:txBody>
            <a:bodyPr wrap="none" anchor="ctr"/>
            <a:lstStyle/>
            <a:p>
              <a:pPr algn="ctr">
                <a:defRPr/>
              </a:pPr>
              <a:r>
                <a:rPr lang="en-US" altLang="ja-JP" sz="1400">
                  <a:solidFill>
                    <a:schemeClr val="bg1"/>
                  </a:solidFill>
                  <a:latin typeface="Century Gothic" pitchFamily="34" charset="0"/>
                  <a:ea typeface="HG丸ｺﾞｼｯｸM-PRO" pitchFamily="50" charset="-128"/>
                </a:rPr>
                <a:t>Flash</a:t>
              </a:r>
              <a:r>
                <a:rPr lang="ja-JP" altLang="en-US" sz="1400" smtClean="0">
                  <a:solidFill>
                    <a:schemeClr val="bg1"/>
                  </a:solidFill>
                  <a:latin typeface="Century Gothic" pitchFamily="34" charset="0"/>
                  <a:ea typeface="HG丸ｺﾞｼｯｸM-PRO" pitchFamily="50" charset="-128"/>
                </a:rPr>
                <a:t>などの</a:t>
              </a:r>
              <a:endParaRPr lang="en-US" altLang="ja-JP" sz="1400" smtClean="0">
                <a:solidFill>
                  <a:schemeClr val="bg1"/>
                </a:solidFill>
                <a:latin typeface="Century Gothic" pitchFamily="34" charset="0"/>
                <a:ea typeface="HG丸ｺﾞｼｯｸM-PRO" pitchFamily="50" charset="-128"/>
              </a:endParaRPr>
            </a:p>
            <a:p>
              <a:pPr algn="ctr">
                <a:defRPr/>
              </a:pPr>
              <a:r>
                <a:rPr lang="ja-JP" altLang="en-US" sz="1400">
                  <a:solidFill>
                    <a:schemeClr val="bg1"/>
                  </a:solidFill>
                  <a:latin typeface="Century Gothic" pitchFamily="34" charset="0"/>
                  <a:ea typeface="HG丸ｺﾞｼｯｸM-PRO" pitchFamily="50" charset="-128"/>
                </a:rPr>
                <a:t>プラグイン</a:t>
              </a:r>
              <a:endParaRPr lang="ja-JP" altLang="en-US" sz="1400" dirty="0">
                <a:solidFill>
                  <a:schemeClr val="bg1"/>
                </a:solidFill>
                <a:latin typeface="Century Gothic" pitchFamily="34" charset="0"/>
                <a:ea typeface="HG丸ｺﾞｼｯｸM-PRO" pitchFamily="50" charset="-128"/>
              </a:endParaRPr>
            </a:p>
          </p:txBody>
        </p:sp>
        <p:sp>
          <p:nvSpPr>
            <p:cNvPr id="5143" name="AutoShape 16"/>
            <p:cNvSpPr>
              <a:spLocks noChangeArrowheads="1"/>
            </p:cNvSpPr>
            <p:nvPr/>
          </p:nvSpPr>
          <p:spPr bwMode="auto">
            <a:xfrm rot="-3179155">
              <a:off x="5188743" y="3202782"/>
              <a:ext cx="1820863" cy="482600"/>
            </a:xfrm>
            <a:prstGeom prst="rightArrow">
              <a:avLst>
                <a:gd name="adj1" fmla="val 59324"/>
                <a:gd name="adj2" fmla="val 45189"/>
              </a:avLst>
            </a:prstGeom>
            <a:gradFill rotWithShape="1">
              <a:gsLst>
                <a:gs pos="0">
                  <a:srgbClr val="0070C0"/>
                </a:gs>
                <a:gs pos="100000">
                  <a:srgbClr val="00B0F0"/>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sp>
        <p:nvSpPr>
          <p:cNvPr id="6170" name="テキスト ボックス 27"/>
          <p:cNvSpPr txBox="1">
            <a:spLocks noChangeArrowheads="1"/>
          </p:cNvSpPr>
          <p:nvPr/>
        </p:nvSpPr>
        <p:spPr bwMode="auto">
          <a:xfrm>
            <a:off x="6586265" y="5000625"/>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dirty="0">
                <a:latin typeface="HG丸ｺﾞｼｯｸM-PRO" pitchFamily="50" charset="-128"/>
                <a:ea typeface="HG丸ｺﾞｼｯｸM-PRO" pitchFamily="50" charset="-128"/>
              </a:rPr>
              <a:t>ブラウザーベース</a:t>
            </a:r>
          </a:p>
        </p:txBody>
      </p:sp>
      <p:sp>
        <p:nvSpPr>
          <p:cNvPr id="32" name="角丸四角形吹き出し 31"/>
          <p:cNvSpPr/>
          <p:nvPr/>
        </p:nvSpPr>
        <p:spPr bwMode="auto">
          <a:xfrm>
            <a:off x="2371437" y="1214422"/>
            <a:ext cx="1357322" cy="642942"/>
          </a:xfrm>
          <a:prstGeom prst="wedgeRoundRectCallout">
            <a:avLst>
              <a:gd name="adj1" fmla="val 52363"/>
              <a:gd name="adj2" fmla="val 167445"/>
              <a:gd name="adj3" fmla="val 16667"/>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accent1">
                    <a:lumMod val="50000"/>
                  </a:schemeClr>
                </a:solidFill>
                <a:ea typeface="HG丸ｺﾞｼｯｸM-PRO" pitchFamily="50" charset="-128"/>
              </a:rPr>
              <a:t>クライアント配布の問題</a:t>
            </a:r>
          </a:p>
        </p:txBody>
      </p:sp>
      <p:sp>
        <p:nvSpPr>
          <p:cNvPr id="33" name="角丸四角形吹き出し 32"/>
          <p:cNvSpPr/>
          <p:nvPr/>
        </p:nvSpPr>
        <p:spPr bwMode="auto">
          <a:xfrm>
            <a:off x="3728759" y="5357826"/>
            <a:ext cx="1357322" cy="357190"/>
          </a:xfrm>
          <a:prstGeom prst="wedgeRoundRectCallout">
            <a:avLst>
              <a:gd name="adj1" fmla="val 42222"/>
              <a:gd name="adj2" fmla="val -180921"/>
              <a:gd name="adj3" fmla="val 16667"/>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accent1">
                    <a:lumMod val="50000"/>
                  </a:schemeClr>
                </a:solidFill>
                <a:ea typeface="HG丸ｺﾞｼｯｸM-PRO" pitchFamily="50" charset="-128"/>
              </a:rPr>
              <a:t>表現力の問題</a:t>
            </a:r>
          </a:p>
        </p:txBody>
      </p:sp>
      <p:sp>
        <p:nvSpPr>
          <p:cNvPr id="34" name="角丸四角形吹き出し 33"/>
          <p:cNvSpPr/>
          <p:nvPr/>
        </p:nvSpPr>
        <p:spPr bwMode="auto">
          <a:xfrm>
            <a:off x="5753018" y="1000125"/>
            <a:ext cx="2058997" cy="428624"/>
          </a:xfrm>
          <a:prstGeom prst="wedgeRoundRectCallout">
            <a:avLst>
              <a:gd name="adj1" fmla="val -3448"/>
              <a:gd name="adj2" fmla="val 164151"/>
              <a:gd name="adj3" fmla="val 16667"/>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b="1" smtClean="0">
                <a:solidFill>
                  <a:schemeClr val="bg1"/>
                </a:solidFill>
                <a:ea typeface="HG丸ｺﾞｼｯｸM-PRO" pitchFamily="50" charset="-128"/>
              </a:rPr>
              <a:t>独自技術への警戒</a:t>
            </a:r>
            <a:endParaRPr kumimoji="0" lang="ja-JP" altLang="en-US" sz="1400" b="1" dirty="0">
              <a:solidFill>
                <a:schemeClr val="bg1"/>
              </a:solidFill>
              <a:ea typeface="HG丸ｺﾞｼｯｸM-PRO" pitchFamily="50" charset="-128"/>
            </a:endParaRPr>
          </a:p>
        </p:txBody>
      </p:sp>
      <p:sp>
        <p:nvSpPr>
          <p:cNvPr id="35" name="角丸四角形 34"/>
          <p:cNvSpPr/>
          <p:nvPr/>
        </p:nvSpPr>
        <p:spPr>
          <a:xfrm>
            <a:off x="5000067" y="5857875"/>
            <a:ext cx="1643622" cy="357188"/>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smtClean="0">
                <a:solidFill>
                  <a:schemeClr val="accent1">
                    <a:lumMod val="50000"/>
                  </a:schemeClr>
                </a:solidFill>
              </a:rPr>
              <a:t>Web</a:t>
            </a:r>
            <a:r>
              <a:rPr lang="ja-JP" altLang="en-US" sz="1400" smtClean="0">
                <a:solidFill>
                  <a:schemeClr val="accent1">
                    <a:lumMod val="50000"/>
                  </a:schemeClr>
                </a:solidFill>
              </a:rPr>
              <a:t>システム</a:t>
            </a:r>
            <a:endParaRPr lang="ja-JP" altLang="en-US" sz="1400" dirty="0">
              <a:solidFill>
                <a:schemeClr val="accent1">
                  <a:lumMod val="50000"/>
                </a:schemeClr>
              </a:solidFill>
            </a:endParaRPr>
          </a:p>
        </p:txBody>
      </p:sp>
    </p:spTree>
    <p:extLst>
      <p:ext uri="{BB962C8B-B14F-4D97-AF65-F5344CB8AC3E}">
        <p14:creationId xmlns:p14="http://schemas.microsoft.com/office/powerpoint/2010/main" val="115360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35"/>
                                        </p:tgtEl>
                                        <p:attrNameLst>
                                          <p:attrName>style.visibility</p:attrName>
                                        </p:attrNameLst>
                                      </p:cBhvr>
                                      <p:to>
                                        <p:strVal val="visible"/>
                                      </p:to>
                                    </p:set>
                                    <p:animEffect transition="in" filter="wipe(down)">
                                      <p:cBhvr>
                                        <p:cTn id="31" dur="500"/>
                                        <p:tgtEl>
                                          <p:spTgt spid="513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147"/>
                                        </p:tgtEl>
                                        <p:attrNameLst>
                                          <p:attrName>style.visibility</p:attrName>
                                        </p:attrNameLst>
                                      </p:cBhvr>
                                      <p:to>
                                        <p:strVal val="visible"/>
                                      </p:to>
                                    </p:set>
                                    <p:anim calcmode="lin" valueType="num">
                                      <p:cBhvr>
                                        <p:cTn id="43" dur="500" fill="hold"/>
                                        <p:tgtEl>
                                          <p:spTgt spid="6147"/>
                                        </p:tgtEl>
                                        <p:attrNameLst>
                                          <p:attrName>ppt_w</p:attrName>
                                        </p:attrNameLst>
                                      </p:cBhvr>
                                      <p:tavLst>
                                        <p:tav tm="0">
                                          <p:val>
                                            <p:fltVal val="0"/>
                                          </p:val>
                                        </p:tav>
                                        <p:tav tm="100000">
                                          <p:val>
                                            <p:strVal val="#ppt_w"/>
                                          </p:val>
                                        </p:tav>
                                      </p:tavLst>
                                    </p:anim>
                                    <p:anim calcmode="lin" valueType="num">
                                      <p:cBhvr>
                                        <p:cTn id="44" dur="500" fill="hold"/>
                                        <p:tgtEl>
                                          <p:spTgt spid="6147"/>
                                        </p:tgtEl>
                                        <p:attrNameLst>
                                          <p:attrName>ppt_h</p:attrName>
                                        </p:attrNameLst>
                                      </p:cBhvr>
                                      <p:tavLst>
                                        <p:tav tm="0">
                                          <p:val>
                                            <p:fltVal val="0"/>
                                          </p:val>
                                        </p:tav>
                                        <p:tav tm="100000">
                                          <p:val>
                                            <p:strVal val="#ppt_h"/>
                                          </p:val>
                                        </p:tav>
                                      </p:tavLst>
                                    </p:anim>
                                    <p:animEffect transition="in" filter="fade">
                                      <p:cBhvr>
                                        <p:cTn id="45" dur="500"/>
                                        <p:tgtEl>
                                          <p:spTgt spid="614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6170"/>
                                        </p:tgtEl>
                                        <p:attrNameLst>
                                          <p:attrName>style.visibility</p:attrName>
                                        </p:attrNameLst>
                                      </p:cBhvr>
                                      <p:to>
                                        <p:strVal val="visible"/>
                                      </p:to>
                                    </p:set>
                                    <p:anim calcmode="lin" valueType="num">
                                      <p:cBhvr>
                                        <p:cTn id="48" dur="500" fill="hold"/>
                                        <p:tgtEl>
                                          <p:spTgt spid="6170"/>
                                        </p:tgtEl>
                                        <p:attrNameLst>
                                          <p:attrName>ppt_w</p:attrName>
                                        </p:attrNameLst>
                                      </p:cBhvr>
                                      <p:tavLst>
                                        <p:tav tm="0">
                                          <p:val>
                                            <p:fltVal val="0"/>
                                          </p:val>
                                        </p:tav>
                                        <p:tav tm="100000">
                                          <p:val>
                                            <p:strVal val="#ppt_w"/>
                                          </p:val>
                                        </p:tav>
                                      </p:tavLst>
                                    </p:anim>
                                    <p:anim calcmode="lin" valueType="num">
                                      <p:cBhvr>
                                        <p:cTn id="49" dur="500" fill="hold"/>
                                        <p:tgtEl>
                                          <p:spTgt spid="6170"/>
                                        </p:tgtEl>
                                        <p:attrNameLst>
                                          <p:attrName>ppt_h</p:attrName>
                                        </p:attrNameLst>
                                      </p:cBhvr>
                                      <p:tavLst>
                                        <p:tav tm="0">
                                          <p:val>
                                            <p:fltVal val="0"/>
                                          </p:val>
                                        </p:tav>
                                        <p:tav tm="100000">
                                          <p:val>
                                            <p:strVal val="#ppt_h"/>
                                          </p:val>
                                        </p:tav>
                                      </p:tavLst>
                                    </p:anim>
                                    <p:animEffect transition="in" filter="fade">
                                      <p:cBhvr>
                                        <p:cTn id="50" dur="500"/>
                                        <p:tgtEl>
                                          <p:spTgt spid="6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70" grpId="0"/>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今日のアジェンダ</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「お客様の</a:t>
            </a:r>
            <a:r>
              <a:rPr lang="en-US" altLang="ja-JP" dirty="0" smtClean="0"/>
              <a:t>3</a:t>
            </a:r>
            <a:r>
              <a:rPr lang="ja-JP" altLang="en-US" dirty="0" smtClean="0"/>
              <a:t>年後に責任を持つ」とは</a:t>
            </a:r>
            <a:endParaRPr lang="en-US" altLang="ja-JP" dirty="0" smtClean="0"/>
          </a:p>
          <a:p>
            <a:pPr lvl="1"/>
            <a:r>
              <a:rPr lang="ja-JP" altLang="en-US" dirty="0"/>
              <a:t>トレンドの見方</a:t>
            </a:r>
            <a:endParaRPr lang="en-US" altLang="ja-JP" dirty="0" smtClean="0"/>
          </a:p>
          <a:p>
            <a:r>
              <a:rPr lang="ja-JP" altLang="en-US" dirty="0" smtClean="0"/>
              <a:t>クラウドとクライアントの関係</a:t>
            </a:r>
            <a:endParaRPr lang="en-US" altLang="ja-JP" dirty="0" smtClean="0"/>
          </a:p>
          <a:p>
            <a:pPr lvl="1"/>
            <a:r>
              <a:rPr lang="ja-JP" altLang="en-US" dirty="0"/>
              <a:t>クラウド時代を</a:t>
            </a:r>
            <a:r>
              <a:rPr lang="ja-JP" altLang="en-US" dirty="0" smtClean="0"/>
              <a:t>呼び寄せたクライアント技術</a:t>
            </a:r>
            <a:endParaRPr lang="en-US" altLang="ja-JP" dirty="0" smtClean="0"/>
          </a:p>
          <a:p>
            <a:r>
              <a:rPr kumimoji="1" lang="ja-JP" altLang="en-US" dirty="0" smtClean="0"/>
              <a:t>新たなクライアントプラットフォーム</a:t>
            </a:r>
            <a:endParaRPr kumimoji="1" lang="en-US" altLang="ja-JP" dirty="0" smtClean="0"/>
          </a:p>
          <a:p>
            <a:pPr lvl="1"/>
            <a:r>
              <a:rPr lang="en-US" altLang="ja-JP" dirty="0" smtClean="0"/>
              <a:t>Windows</a:t>
            </a:r>
            <a:r>
              <a:rPr lang="ja-JP" altLang="en-US" dirty="0" smtClean="0"/>
              <a:t>後の世界</a:t>
            </a:r>
            <a:endParaRPr kumimoji="1" lang="en-US" altLang="ja-JP" dirty="0" smtClean="0"/>
          </a:p>
          <a:p>
            <a:r>
              <a:rPr lang="ja-JP" altLang="en-US" dirty="0" smtClean="0"/>
              <a:t>モバイルファースト・モバイルシフト</a:t>
            </a:r>
            <a:endParaRPr lang="en-US" altLang="ja-JP" dirty="0"/>
          </a:p>
          <a:p>
            <a:r>
              <a:rPr lang="ja-JP" altLang="en-US" dirty="0" smtClean="0"/>
              <a:t>モバイル開発</a:t>
            </a:r>
            <a:endParaRPr kumimoji="1" lang="ja-JP" altLang="en-US" dirty="0"/>
          </a:p>
        </p:txBody>
      </p:sp>
    </p:spTree>
    <p:extLst>
      <p:ext uri="{BB962C8B-B14F-4D97-AF65-F5344CB8AC3E}">
        <p14:creationId xmlns:p14="http://schemas.microsoft.com/office/powerpoint/2010/main" val="1506447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1"/>
          <p:cNvSpPr>
            <a:spLocks noGrp="1"/>
          </p:cNvSpPr>
          <p:nvPr>
            <p:ph type="title" idx="4294967295"/>
          </p:nvPr>
        </p:nvSpPr>
        <p:spPr/>
        <p:txBody>
          <a:bodyPr/>
          <a:lstStyle/>
          <a:p>
            <a:pPr eaLnBrk="1" hangingPunct="1"/>
            <a:r>
              <a:rPr lang="en-US" altLang="ja-JP" sz="2800" dirty="0" smtClean="0">
                <a:ea typeface="ＭＳ Ｐゴシック" charset="-128"/>
              </a:rPr>
              <a:t>Ajax</a:t>
            </a:r>
            <a:r>
              <a:rPr lang="ja-JP" altLang="en-US" sz="2800" dirty="0" smtClean="0">
                <a:ea typeface="ＭＳ Ｐゴシック" charset="-128"/>
              </a:rPr>
              <a:t> </a:t>
            </a:r>
            <a:r>
              <a:rPr lang="en-US" altLang="ja-JP" sz="2800" dirty="0" smtClean="0">
                <a:ea typeface="ＭＳ Ｐゴシック" charset="-128"/>
              </a:rPr>
              <a:t>(</a:t>
            </a:r>
            <a:r>
              <a:rPr lang="ja-JP" altLang="en-US" sz="2800" dirty="0" smtClean="0">
                <a:ea typeface="ＭＳ Ｐゴシック" charset="-128"/>
              </a:rPr>
              <a:t>エイジャックス</a:t>
            </a:r>
            <a:r>
              <a:rPr lang="en-US" altLang="ja-JP" sz="2800" dirty="0" smtClean="0">
                <a:ea typeface="ＭＳ Ｐゴシック" charset="-128"/>
              </a:rPr>
              <a:t>)</a:t>
            </a:r>
            <a:r>
              <a:rPr lang="ja-JP" altLang="en-US" sz="2800" dirty="0" smtClean="0">
                <a:ea typeface="ＭＳ Ｐゴシック" charset="-128"/>
              </a:rPr>
              <a:t> とは</a:t>
            </a:r>
          </a:p>
        </p:txBody>
      </p:sp>
      <p:grpSp>
        <p:nvGrpSpPr>
          <p:cNvPr id="747549" name="Group 29"/>
          <p:cNvGrpSpPr>
            <a:grpSpLocks/>
          </p:cNvGrpSpPr>
          <p:nvPr/>
        </p:nvGrpSpPr>
        <p:grpSpPr bwMode="auto">
          <a:xfrm>
            <a:off x="685800" y="1752600"/>
            <a:ext cx="7772400" cy="2660650"/>
            <a:chOff x="432" y="1104"/>
            <a:chExt cx="4896" cy="1676"/>
          </a:xfrm>
        </p:grpSpPr>
        <p:cxnSp>
          <p:nvCxnSpPr>
            <p:cNvPr id="5" name="直線コネクタ 4"/>
            <p:cNvCxnSpPr/>
            <p:nvPr/>
          </p:nvCxnSpPr>
          <p:spPr>
            <a:xfrm>
              <a:off x="432" y="1104"/>
              <a:ext cx="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 name="直線コネクタ 5"/>
            <p:cNvCxnSpPr/>
            <p:nvPr/>
          </p:nvCxnSpPr>
          <p:spPr>
            <a:xfrm rot="5400000" flipH="1" flipV="1">
              <a:off x="1039" y="1217"/>
              <a:ext cx="225"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445" y="1357"/>
              <a:ext cx="1440" cy="315"/>
            </a:xfrm>
            <a:prstGeom prst="roundRect">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ja-JP" altLang="en-US" sz="1800" smtClean="0">
                  <a:solidFill>
                    <a:schemeClr val="bg1"/>
                  </a:solidFill>
                  <a:latin typeface="Century Gothic" pitchFamily="34" charset="0"/>
                  <a:ea typeface="HGS創英角ｺﾞｼｯｸUB" pitchFamily="50" charset="-128"/>
                </a:rPr>
                <a:t>非同期の</a:t>
              </a:r>
            </a:p>
          </p:txBody>
        </p:sp>
        <p:cxnSp>
          <p:nvCxnSpPr>
            <p:cNvPr id="14" name="直線コネクタ 13"/>
            <p:cNvCxnSpPr/>
            <p:nvPr/>
          </p:nvCxnSpPr>
          <p:spPr>
            <a:xfrm>
              <a:off x="2016" y="1104"/>
              <a:ext cx="10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rot="5400000" flipH="1" flipV="1">
              <a:off x="1821" y="1779"/>
              <a:ext cx="13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角丸四角形 17"/>
            <p:cNvSpPr/>
            <p:nvPr/>
          </p:nvSpPr>
          <p:spPr>
            <a:xfrm>
              <a:off x="445" y="1738"/>
              <a:ext cx="2569" cy="1035"/>
            </a:xfrm>
            <a:prstGeom prst="roundRect">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400" smtClean="0">
                  <a:solidFill>
                    <a:schemeClr val="bg1"/>
                  </a:solidFill>
                  <a:ea typeface="HGS創英角ｺﾞｼｯｸUB" pitchFamily="50" charset="-128"/>
                </a:rPr>
                <a:t>JavaScript</a:t>
              </a:r>
            </a:p>
            <a:p>
              <a:pPr algn="ctr">
                <a:defRPr/>
              </a:pPr>
              <a:r>
                <a:rPr lang="ja-JP" altLang="en-US" sz="1800" smtClean="0">
                  <a:solidFill>
                    <a:schemeClr val="bg1"/>
                  </a:solidFill>
                  <a:latin typeface="HGS創英角ｺﾞｼｯｸUB" pitchFamily="50" charset="-128"/>
                  <a:ea typeface="HGS創英角ｺﾞｼｯｸUB" pitchFamily="50" charset="-128"/>
                </a:rPr>
                <a:t>サーバーからダウンロードされ</a:t>
              </a:r>
            </a:p>
            <a:p>
              <a:pPr algn="ctr">
                <a:defRPr/>
              </a:pPr>
              <a:r>
                <a:rPr lang="ja-JP" altLang="en-US" sz="1800" smtClean="0">
                  <a:solidFill>
                    <a:schemeClr val="bg1"/>
                  </a:solidFill>
                  <a:latin typeface="HGS創英角ｺﾞｼｯｸUB" pitchFamily="50" charset="-128"/>
                  <a:ea typeface="HGS創英角ｺﾞｼｯｸUB" pitchFamily="50" charset="-128"/>
                </a:rPr>
                <a:t>ブラウザ上で実行される</a:t>
              </a:r>
            </a:p>
            <a:p>
              <a:pPr algn="ctr">
                <a:defRPr/>
              </a:pPr>
              <a:r>
                <a:rPr lang="ja-JP" altLang="en-US" sz="1800" smtClean="0">
                  <a:solidFill>
                    <a:schemeClr val="bg1"/>
                  </a:solidFill>
                  <a:latin typeface="HGS創英角ｺﾞｼｯｸUB" pitchFamily="50" charset="-128"/>
                  <a:ea typeface="HGS創英角ｺﾞｼｯｸUB" pitchFamily="50" charset="-128"/>
                </a:rPr>
                <a:t>スクリプト言語</a:t>
              </a:r>
            </a:p>
          </p:txBody>
        </p:sp>
        <p:cxnSp>
          <p:nvCxnSpPr>
            <p:cNvPr id="21" name="直線コネクタ 20"/>
            <p:cNvCxnSpPr/>
            <p:nvPr/>
          </p:nvCxnSpPr>
          <p:spPr>
            <a:xfrm>
              <a:off x="3360" y="1104"/>
              <a:ext cx="4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5400000" flipH="1" flipV="1">
              <a:off x="3288" y="1416"/>
              <a:ext cx="624"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5" name="角丸四角形 24"/>
            <p:cNvSpPr/>
            <p:nvPr/>
          </p:nvSpPr>
          <p:spPr>
            <a:xfrm>
              <a:off x="3089" y="1739"/>
              <a:ext cx="2228" cy="1026"/>
            </a:xfrm>
            <a:prstGeom prst="roundRect">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000" smtClean="0">
                  <a:solidFill>
                    <a:schemeClr val="bg1"/>
                  </a:solidFill>
                  <a:ea typeface="HGS創英角ｺﾞｼｯｸUB" pitchFamily="50" charset="-128"/>
                </a:rPr>
                <a:t>eXtensible</a:t>
              </a:r>
              <a:r>
                <a:rPr lang="ja-JP" altLang="en-US" sz="2000" smtClean="0">
                  <a:solidFill>
                    <a:schemeClr val="bg1"/>
                  </a:solidFill>
                  <a:ea typeface="HGS創英角ｺﾞｼｯｸUB" pitchFamily="50" charset="-128"/>
                </a:rPr>
                <a:t> </a:t>
              </a:r>
              <a:r>
                <a:rPr lang="en-US" altLang="ja-JP" sz="2000" smtClean="0">
                  <a:solidFill>
                    <a:schemeClr val="bg1"/>
                  </a:solidFill>
                  <a:ea typeface="HGS創英角ｺﾞｼｯｸUB" pitchFamily="50" charset="-128"/>
                </a:rPr>
                <a:t>Markup</a:t>
              </a:r>
              <a:r>
                <a:rPr lang="ja-JP" altLang="en-US" sz="2000" smtClean="0">
                  <a:solidFill>
                    <a:schemeClr val="bg1"/>
                  </a:solidFill>
                  <a:ea typeface="HGS創英角ｺﾞｼｯｸUB" pitchFamily="50" charset="-128"/>
                </a:rPr>
                <a:t> </a:t>
              </a:r>
              <a:r>
                <a:rPr lang="en-US" altLang="ja-JP" sz="2000" smtClean="0">
                  <a:solidFill>
                    <a:schemeClr val="bg1"/>
                  </a:solidFill>
                  <a:ea typeface="HGS創英角ｺﾞｼｯｸUB" pitchFamily="50" charset="-128"/>
                </a:rPr>
                <a:t>Language</a:t>
              </a:r>
            </a:p>
            <a:p>
              <a:pPr algn="ctr">
                <a:defRPr/>
              </a:pPr>
              <a:r>
                <a:rPr lang="en-US" altLang="ja-JP" sz="1800" smtClean="0">
                  <a:solidFill>
                    <a:schemeClr val="bg1"/>
                  </a:solidFill>
                  <a:ea typeface="HGS創英角ｺﾞｼｯｸUB" pitchFamily="50" charset="-128"/>
                </a:rPr>
                <a:t>Web</a:t>
              </a:r>
              <a:r>
                <a:rPr lang="ja-JP" altLang="en-US" sz="1800" smtClean="0">
                  <a:solidFill>
                    <a:schemeClr val="bg1"/>
                  </a:solidFill>
                  <a:ea typeface="HGS創英角ｺﾞｼｯｸUB" pitchFamily="50" charset="-128"/>
                </a:rPr>
                <a:t>サーバーとブラウザー</a:t>
              </a:r>
            </a:p>
            <a:p>
              <a:pPr algn="ctr">
                <a:defRPr/>
              </a:pPr>
              <a:r>
                <a:rPr lang="ja-JP" altLang="en-US" sz="1800" smtClean="0">
                  <a:solidFill>
                    <a:schemeClr val="bg1"/>
                  </a:solidFill>
                  <a:ea typeface="HGS創英角ｺﾞｼｯｸUB" pitchFamily="50" charset="-128"/>
                </a:rPr>
                <a:t>間の通信に使われる</a:t>
              </a:r>
            </a:p>
            <a:p>
              <a:pPr algn="ctr">
                <a:defRPr/>
              </a:pPr>
              <a:r>
                <a:rPr lang="ja-JP" altLang="en-US" sz="1800" smtClean="0">
                  <a:solidFill>
                    <a:schemeClr val="bg1"/>
                  </a:solidFill>
                  <a:ea typeface="HGS創英角ｺﾞｼｯｸUB" pitchFamily="50" charset="-128"/>
                </a:rPr>
                <a:t>マークアップ言語</a:t>
              </a:r>
            </a:p>
          </p:txBody>
        </p:sp>
      </p:grpSp>
      <p:sp>
        <p:nvSpPr>
          <p:cNvPr id="63491" name="Rectangle 25"/>
          <p:cNvSpPr>
            <a:spLocks noChangeArrowheads="1"/>
          </p:cNvSpPr>
          <p:nvPr/>
        </p:nvSpPr>
        <p:spPr bwMode="auto">
          <a:xfrm>
            <a:off x="685800" y="1196975"/>
            <a:ext cx="6632575" cy="519113"/>
          </a:xfrm>
          <a:prstGeom prst="rect">
            <a:avLst/>
          </a:prstGeom>
          <a:noFill/>
          <a:ln w="9525">
            <a:noFill/>
            <a:miter lim="800000"/>
            <a:headEnd/>
            <a:tailEnd/>
          </a:ln>
        </p:spPr>
        <p:txBody>
          <a:bodyPr wrap="none">
            <a:spAutoFit/>
          </a:bodyPr>
          <a:lstStyle/>
          <a:p>
            <a:r>
              <a:rPr lang="en-US" altLang="ja-JP" sz="2800">
                <a:solidFill>
                  <a:srgbClr val="0073A3"/>
                </a:solidFill>
              </a:rPr>
              <a:t>Asynchronous  JavaScript  + XML</a:t>
            </a:r>
            <a:r>
              <a:rPr lang="ja-JP" altLang="en-US" sz="2800">
                <a:solidFill>
                  <a:srgbClr val="0073A3"/>
                </a:solidFill>
              </a:rPr>
              <a:t> </a:t>
            </a:r>
            <a:r>
              <a:rPr lang="en-US" altLang="ja-JP" sz="2800">
                <a:solidFill>
                  <a:srgbClr val="0073A3"/>
                </a:solidFill>
              </a:rPr>
              <a:t>= Ajax</a:t>
            </a:r>
            <a:endParaRPr lang="ja-JP" altLang="en-US" sz="2800">
              <a:solidFill>
                <a:srgbClr val="0073A3"/>
              </a:solidFill>
            </a:endParaRPr>
          </a:p>
        </p:txBody>
      </p:sp>
      <p:sp>
        <p:nvSpPr>
          <p:cNvPr id="6" name="角丸四角形 5"/>
          <p:cNvSpPr/>
          <p:nvPr/>
        </p:nvSpPr>
        <p:spPr>
          <a:xfrm>
            <a:off x="727647" y="4665662"/>
            <a:ext cx="7703923" cy="1643063"/>
          </a:xfrm>
          <a:prstGeom prst="roundRect">
            <a:avLst>
              <a:gd name="adj" fmla="val 11061"/>
            </a:avLst>
          </a:prstGeom>
          <a:ln/>
        </p:spPr>
        <p:style>
          <a:lnRef idx="0">
            <a:schemeClr val="accent2"/>
          </a:lnRef>
          <a:fillRef idx="3">
            <a:schemeClr val="accent2"/>
          </a:fillRef>
          <a:effectRef idx="3">
            <a:schemeClr val="accent2"/>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400" smtClean="0">
                <a:solidFill>
                  <a:schemeClr val="bg1"/>
                </a:solidFill>
                <a:latin typeface="Arial" pitchFamily="34" charset="0"/>
                <a:ea typeface="HGP創英角ｺﾞｼｯｸUB" pitchFamily="50" charset="-128"/>
                <a:cs typeface="Arial" pitchFamily="34" charset="0"/>
              </a:rPr>
              <a:t>Web</a:t>
            </a:r>
            <a:r>
              <a:rPr lang="ja-JP" altLang="en-US" sz="2400" smtClean="0">
                <a:solidFill>
                  <a:schemeClr val="bg1"/>
                </a:solidFill>
                <a:latin typeface="Arial" pitchFamily="34" charset="0"/>
                <a:ea typeface="HGP創英角ｺﾞｼｯｸUB" pitchFamily="50" charset="-128"/>
                <a:cs typeface="Arial" pitchFamily="34" charset="0"/>
              </a:rPr>
              <a:t> ブラウザ単独で、</a:t>
            </a:r>
            <a:r>
              <a:rPr lang="en-US" altLang="ja-JP" sz="2400" smtClean="0">
                <a:solidFill>
                  <a:schemeClr val="bg1"/>
                </a:solidFill>
                <a:latin typeface="Arial" pitchFamily="34" charset="0"/>
                <a:ea typeface="HGP創英角ｺﾞｼｯｸUB" pitchFamily="50" charset="-128"/>
                <a:cs typeface="Arial" pitchFamily="34" charset="0"/>
              </a:rPr>
              <a:t>PC</a:t>
            </a:r>
            <a:r>
              <a:rPr lang="ja-JP" altLang="en-US" sz="2400" smtClean="0">
                <a:solidFill>
                  <a:schemeClr val="bg1"/>
                </a:solidFill>
                <a:latin typeface="Arial" pitchFamily="34" charset="0"/>
                <a:ea typeface="HGP創英角ｺﾞｼｯｸUB" pitchFamily="50" charset="-128"/>
                <a:cs typeface="Arial" pitchFamily="34" charset="0"/>
              </a:rPr>
              <a:t>にインストールされた</a:t>
            </a:r>
          </a:p>
          <a:p>
            <a:pPr algn="ctr">
              <a:defRPr/>
            </a:pPr>
            <a:r>
              <a:rPr lang="ja-JP" altLang="en-US" sz="2400" smtClean="0">
                <a:solidFill>
                  <a:schemeClr val="bg1"/>
                </a:solidFill>
                <a:latin typeface="Arial" pitchFamily="34" charset="0"/>
                <a:ea typeface="HGP創英角ｺﾞｼｯｸUB" pitchFamily="50" charset="-128"/>
                <a:cs typeface="Arial" pitchFamily="34" charset="0"/>
              </a:rPr>
              <a:t>アプリケーション並みの操作性を実現</a:t>
            </a:r>
          </a:p>
        </p:txBody>
      </p:sp>
    </p:spTree>
    <p:extLst>
      <p:ext uri="{BB962C8B-B14F-4D97-AF65-F5344CB8AC3E}">
        <p14:creationId xmlns:p14="http://schemas.microsoft.com/office/powerpoint/2010/main" val="42565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47549"/>
                                        </p:tgtEl>
                                        <p:attrNameLst>
                                          <p:attrName>style.visibility</p:attrName>
                                        </p:attrNameLst>
                                      </p:cBhvr>
                                      <p:to>
                                        <p:strVal val="visible"/>
                                      </p:to>
                                    </p:set>
                                    <p:animEffect transition="in" filter="wipe(up)">
                                      <p:cBhvr>
                                        <p:cTn id="7" dur="500"/>
                                        <p:tgtEl>
                                          <p:spTgt spid="747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smtClean="0">
                <a:latin typeface="Arial" charset="0"/>
              </a:rPr>
              <a:t>昔の地図サイト</a:t>
            </a:r>
          </a:p>
        </p:txBody>
      </p:sp>
      <p:pic>
        <p:nvPicPr>
          <p:cNvPr id="44035" name="Picture 3"/>
          <p:cNvPicPr>
            <a:picLocks noChangeAspect="1" noChangeArrowheads="1"/>
          </p:cNvPicPr>
          <p:nvPr/>
        </p:nvPicPr>
        <p:blipFill>
          <a:blip r:embed="rId3"/>
          <a:srcRect/>
          <a:stretch>
            <a:fillRect/>
          </a:stretch>
        </p:blipFill>
        <p:spPr bwMode="auto">
          <a:xfrm>
            <a:off x="357188" y="1143000"/>
            <a:ext cx="8343900" cy="5114925"/>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44036" name="Picture 4"/>
          <p:cNvPicPr>
            <a:picLocks noChangeAspect="1" noChangeArrowheads="1"/>
          </p:cNvPicPr>
          <p:nvPr/>
        </p:nvPicPr>
        <p:blipFill>
          <a:blip r:embed="rId4"/>
          <a:srcRect/>
          <a:stretch>
            <a:fillRect/>
          </a:stretch>
        </p:blipFill>
        <p:spPr bwMode="auto">
          <a:xfrm>
            <a:off x="357188" y="1143000"/>
            <a:ext cx="8343900" cy="51149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正方形/長方形 4"/>
          <p:cNvSpPr/>
          <p:nvPr/>
        </p:nvSpPr>
        <p:spPr bwMode="auto">
          <a:xfrm>
            <a:off x="467544" y="1412776"/>
            <a:ext cx="1440160" cy="576064"/>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6" name="正方形/長方形 5"/>
          <p:cNvSpPr/>
          <p:nvPr/>
        </p:nvSpPr>
        <p:spPr bwMode="auto">
          <a:xfrm>
            <a:off x="395536" y="2348880"/>
            <a:ext cx="2592288" cy="1224136"/>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Tree>
    <p:extLst>
      <p:ext uri="{BB962C8B-B14F-4D97-AF65-F5344CB8AC3E}">
        <p14:creationId xmlns:p14="http://schemas.microsoft.com/office/powerpoint/2010/main" val="548753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4035"/>
                                        </p:tgtEl>
                                        <p:attrNameLst>
                                          <p:attrName>style.visibility</p:attrName>
                                        </p:attrNameLst>
                                      </p:cBhvr>
                                      <p:to>
                                        <p:strVal val="hidden"/>
                                      </p:to>
                                    </p:set>
                                  </p:childTnLst>
                                </p:cTn>
                              </p:par>
                            </p:childTnLst>
                          </p:cTn>
                        </p:par>
                        <p:par>
                          <p:cTn id="7" fill="hold" nodeType="afterGroup">
                            <p:stCondLst>
                              <p:cond delay="0"/>
                            </p:stCondLst>
                            <p:childTnLst>
                              <p:par>
                                <p:cTn id="8" presetID="22" presetClass="entr" presetSubtype="1" fill="hold" nodeType="afterEffect">
                                  <p:stCondLst>
                                    <p:cond delay="1000"/>
                                  </p:stCondLst>
                                  <p:childTnLst>
                                    <p:set>
                                      <p:cBhvr>
                                        <p:cTn id="9" dur="1" fill="hold">
                                          <p:stCondLst>
                                            <p:cond delay="0"/>
                                          </p:stCondLst>
                                        </p:cTn>
                                        <p:tgtEl>
                                          <p:spTgt spid="44036"/>
                                        </p:tgtEl>
                                        <p:attrNameLst>
                                          <p:attrName>style.visibility</p:attrName>
                                        </p:attrNameLst>
                                      </p:cBhvr>
                                      <p:to>
                                        <p:strVal val="visible"/>
                                      </p:to>
                                    </p:set>
                                    <p:animEffect transition="in" filter="wipe(up)">
                                      <p:cBhvr>
                                        <p:cTn id="10" dur="5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r>
              <a:rPr lang="en-US" altLang="ja-JP" smtClean="0">
                <a:latin typeface="Arial" charset="0"/>
              </a:rPr>
              <a:t>Ajax</a:t>
            </a:r>
            <a:r>
              <a:rPr lang="ja-JP" altLang="en-US" smtClean="0">
                <a:latin typeface="Arial" charset="0"/>
              </a:rPr>
              <a:t> を使った地図サイト</a:t>
            </a: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0"/>
            <a:ext cx="745807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071563"/>
            <a:ext cx="83534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989138"/>
            <a:ext cx="3643312"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正方形/長方形 7"/>
          <p:cNvSpPr>
            <a:spLocks noChangeArrowheads="1"/>
          </p:cNvSpPr>
          <p:nvPr/>
        </p:nvSpPr>
        <p:spPr bwMode="auto">
          <a:xfrm>
            <a:off x="0" y="0"/>
            <a:ext cx="9144000" cy="1071563"/>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8199" name="正方形/長方形 8"/>
          <p:cNvSpPr>
            <a:spLocks noChangeArrowheads="1"/>
          </p:cNvSpPr>
          <p:nvPr/>
        </p:nvSpPr>
        <p:spPr bwMode="auto">
          <a:xfrm>
            <a:off x="8643938" y="1071563"/>
            <a:ext cx="500062" cy="5500687"/>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8200" name="正方形/長方形 10"/>
          <p:cNvSpPr>
            <a:spLocks noChangeArrowheads="1"/>
          </p:cNvSpPr>
          <p:nvPr/>
        </p:nvSpPr>
        <p:spPr bwMode="auto">
          <a:xfrm>
            <a:off x="0" y="5929313"/>
            <a:ext cx="9144000" cy="714375"/>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8201" name="Rectangle 16"/>
          <p:cNvSpPr>
            <a:spLocks noChangeArrowheads="1"/>
          </p:cNvSpPr>
          <p:nvPr/>
        </p:nvSpPr>
        <p:spPr bwMode="auto">
          <a:xfrm>
            <a:off x="0" y="0"/>
            <a:ext cx="9144000" cy="838200"/>
          </a:xfrm>
          <a:prstGeom prst="rect">
            <a:avLst/>
          </a:prstGeom>
          <a:gradFill rotWithShape="1">
            <a:gsLst>
              <a:gs pos="0">
                <a:srgbClr val="0066CC"/>
              </a:gs>
              <a:gs pos="100000">
                <a:srgbClr val="7DB1E5"/>
              </a:gs>
            </a:gsLst>
            <a:lin ang="0" scaled="1"/>
          </a:gra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ja-JP" altLang="en-US"/>
          </a:p>
        </p:txBody>
      </p:sp>
      <p:sp>
        <p:nvSpPr>
          <p:cNvPr id="13" name="Rectangle 2"/>
          <p:cNvSpPr txBox="1">
            <a:spLocks noChangeArrowheads="1"/>
          </p:cNvSpPr>
          <p:nvPr/>
        </p:nvSpPr>
        <p:spPr bwMode="auto">
          <a:xfrm>
            <a:off x="152400" y="152400"/>
            <a:ext cx="8229600" cy="533400"/>
          </a:xfrm>
          <a:prstGeom prst="rect">
            <a:avLst/>
          </a:prstGeom>
          <a:noFill/>
          <a:ln w="9525">
            <a:noFill/>
            <a:miter lim="800000"/>
            <a:headEnd/>
            <a:tailEnd/>
          </a:ln>
          <a:effectLst/>
        </p:spPr>
        <p:txBody>
          <a:bodyPr anchor="ctr"/>
          <a:lstStyle/>
          <a:p>
            <a:pPr>
              <a:defRPr/>
            </a:pPr>
            <a:r>
              <a:rPr lang="en-US" altLang="ja-JP" sz="3200" kern="0" dirty="0">
                <a:solidFill>
                  <a:schemeClr val="bg1"/>
                </a:solidFill>
                <a:latin typeface="Arial" pitchFamily="34" charset="0"/>
                <a:cs typeface="+mj-cs"/>
              </a:rPr>
              <a:t>Ajax</a:t>
            </a:r>
            <a:r>
              <a:rPr lang="ja-JP" altLang="en-US" sz="3200" kern="0" dirty="0">
                <a:solidFill>
                  <a:schemeClr val="bg1"/>
                </a:solidFill>
                <a:latin typeface="Arial" pitchFamily="34" charset="0"/>
                <a:cs typeface="+mj-cs"/>
              </a:rPr>
              <a:t> を使った地図サイト</a:t>
            </a:r>
            <a:endParaRPr lang="en-US" altLang="ja-JP" sz="3200" kern="0" dirty="0">
              <a:solidFill>
                <a:schemeClr val="bg1"/>
              </a:solidFill>
              <a:latin typeface="Arial" pitchFamily="34" charset="0"/>
              <a:cs typeface="+mj-cs"/>
            </a:endParaRPr>
          </a:p>
        </p:txBody>
      </p:sp>
    </p:spTree>
    <p:extLst>
      <p:ext uri="{BB962C8B-B14F-4D97-AF65-F5344CB8AC3E}">
        <p14:creationId xmlns:p14="http://schemas.microsoft.com/office/powerpoint/2010/main" val="1633945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5E-6 4.91329E-6 L -0.10938 0.09942 " pathEditMode="relative" rAng="0" ptsTypes="AA">
                                      <p:cBhvr>
                                        <p:cTn id="6" dur="2000" fill="hold"/>
                                        <p:tgtEl>
                                          <p:spTgt spid="45060"/>
                                        </p:tgtEl>
                                        <p:attrNameLst>
                                          <p:attrName>ppt_x</p:attrName>
                                          <p:attrName>ppt_y</p:attrName>
                                        </p:attrNameLst>
                                      </p:cBhvr>
                                      <p:rCtr x="-5469" y="49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r>
              <a:rPr lang="ja-JP" altLang="en-US" smtClean="0">
                <a:latin typeface="Arial" charset="0"/>
              </a:rPr>
              <a:t>要素技術は新しいものではない</a:t>
            </a:r>
          </a:p>
        </p:txBody>
      </p:sp>
      <p:sp>
        <p:nvSpPr>
          <p:cNvPr id="16387" name="コンテンツ プレースホルダ 2"/>
          <p:cNvSpPr>
            <a:spLocks noGrp="1"/>
          </p:cNvSpPr>
          <p:nvPr>
            <p:ph idx="1"/>
          </p:nvPr>
        </p:nvSpPr>
        <p:spPr>
          <a:xfrm>
            <a:off x="428625" y="1214438"/>
            <a:ext cx="8229600" cy="4525962"/>
          </a:xfrm>
        </p:spPr>
        <p:txBody>
          <a:bodyPr/>
          <a:lstStyle/>
          <a:p>
            <a:pPr>
              <a:defRPr/>
            </a:pPr>
            <a:r>
              <a:rPr lang="en-US" altLang="ja-JP" sz="2400" dirty="0" smtClean="0">
                <a:latin typeface="+mj-lt"/>
                <a:ea typeface="+mj-ea"/>
              </a:rPr>
              <a:t>JavaScript</a:t>
            </a:r>
            <a:r>
              <a:rPr lang="ja-JP" altLang="en-US" sz="2400" dirty="0" smtClean="0">
                <a:latin typeface="+mj-lt"/>
                <a:ea typeface="+mj-ea"/>
              </a:rPr>
              <a:t> </a:t>
            </a:r>
            <a:r>
              <a:rPr lang="en-US" altLang="ja-JP" sz="2400" dirty="0" smtClean="0">
                <a:latin typeface="+mj-lt"/>
                <a:ea typeface="+mj-ea"/>
              </a:rPr>
              <a:t>(</a:t>
            </a:r>
            <a:r>
              <a:rPr lang="ja-JP" altLang="en-US" sz="2400" dirty="0" smtClean="0">
                <a:latin typeface="+mj-lt"/>
                <a:ea typeface="+mj-ea"/>
              </a:rPr>
              <a:t>ジャバ スクリプト</a:t>
            </a:r>
            <a:r>
              <a:rPr lang="en-US" altLang="ja-JP" sz="2400" dirty="0" smtClean="0">
                <a:latin typeface="+mj-lt"/>
                <a:ea typeface="+mj-ea"/>
              </a:rPr>
              <a:t>)</a:t>
            </a:r>
          </a:p>
          <a:p>
            <a:pPr lvl="1">
              <a:defRPr/>
            </a:pPr>
            <a:r>
              <a:rPr lang="en-US" altLang="ja-JP" sz="2000" dirty="0" smtClean="0">
                <a:latin typeface="+mj-lt"/>
                <a:ea typeface="+mj-ea"/>
              </a:rPr>
              <a:t>1996</a:t>
            </a:r>
            <a:r>
              <a:rPr lang="ja-JP" altLang="en-US" sz="2000" dirty="0" smtClean="0">
                <a:latin typeface="+mj-lt"/>
                <a:ea typeface="+mj-ea"/>
              </a:rPr>
              <a:t>年リリースの</a:t>
            </a:r>
            <a:r>
              <a:rPr lang="en-US" altLang="ja-JP" sz="2000" dirty="0" smtClean="0">
                <a:latin typeface="+mj-lt"/>
                <a:ea typeface="+mj-ea"/>
              </a:rPr>
              <a:t>IE3</a:t>
            </a:r>
            <a:r>
              <a:rPr lang="ja-JP" altLang="en-US" sz="2000" dirty="0" smtClean="0">
                <a:latin typeface="+mj-lt"/>
                <a:ea typeface="+mj-ea"/>
              </a:rPr>
              <a:t>ですでにサポートされている</a:t>
            </a:r>
            <a:endParaRPr lang="en-US" altLang="ja-JP" sz="2000" dirty="0" smtClean="0">
              <a:latin typeface="+mj-lt"/>
              <a:ea typeface="+mj-ea"/>
            </a:endParaRPr>
          </a:p>
          <a:p>
            <a:pPr lvl="1">
              <a:defRPr/>
            </a:pPr>
            <a:r>
              <a:rPr lang="ja-JP" altLang="en-US" sz="2000" dirty="0" smtClean="0">
                <a:latin typeface="+mj-lt"/>
                <a:ea typeface="+mj-ea"/>
              </a:rPr>
              <a:t>セキュリティに問題があるため、機能をオフにしておくことが推奨されていた</a:t>
            </a:r>
            <a:endParaRPr lang="en-US" altLang="ja-JP" sz="2000" dirty="0" smtClean="0">
              <a:latin typeface="+mj-lt"/>
              <a:ea typeface="+mj-ea"/>
            </a:endParaRPr>
          </a:p>
          <a:p>
            <a:pPr>
              <a:defRPr/>
            </a:pPr>
            <a:r>
              <a:rPr lang="en-US" altLang="ja-JP" sz="2400" dirty="0" smtClean="0">
                <a:latin typeface="+mj-lt"/>
                <a:ea typeface="+mj-ea"/>
              </a:rPr>
              <a:t>DHTML</a:t>
            </a:r>
            <a:r>
              <a:rPr lang="ja-JP" altLang="en-US" sz="2400" dirty="0" smtClean="0">
                <a:latin typeface="+mj-lt"/>
                <a:ea typeface="+mj-ea"/>
              </a:rPr>
              <a:t> </a:t>
            </a:r>
            <a:r>
              <a:rPr lang="en-US" altLang="ja-JP" sz="2400" dirty="0" smtClean="0">
                <a:latin typeface="+mj-lt"/>
                <a:ea typeface="+mj-ea"/>
              </a:rPr>
              <a:t>(</a:t>
            </a:r>
            <a:r>
              <a:rPr lang="ja-JP" altLang="en-US" sz="2400" dirty="0" smtClean="0">
                <a:latin typeface="+mj-lt"/>
                <a:ea typeface="+mj-ea"/>
              </a:rPr>
              <a:t>ダイナミック </a:t>
            </a:r>
            <a:r>
              <a:rPr lang="en-US" altLang="ja-JP" sz="2400" dirty="0" smtClean="0">
                <a:latin typeface="+mj-lt"/>
                <a:ea typeface="+mj-ea"/>
              </a:rPr>
              <a:t>HTML)</a:t>
            </a:r>
          </a:p>
          <a:p>
            <a:pPr lvl="1">
              <a:defRPr/>
            </a:pPr>
            <a:r>
              <a:rPr lang="en-US" altLang="ja-JP" sz="2000" dirty="0" smtClean="0">
                <a:latin typeface="+mj-lt"/>
                <a:ea typeface="+mj-ea"/>
              </a:rPr>
              <a:t>1997</a:t>
            </a:r>
            <a:r>
              <a:rPr lang="ja-JP" altLang="en-US" sz="2000" dirty="0" smtClean="0">
                <a:latin typeface="+mj-lt"/>
                <a:ea typeface="+mj-ea"/>
              </a:rPr>
              <a:t>年リリースの</a:t>
            </a:r>
            <a:r>
              <a:rPr lang="en-US" altLang="ja-JP" sz="2000" dirty="0" smtClean="0">
                <a:latin typeface="+mj-lt"/>
                <a:ea typeface="+mj-ea"/>
              </a:rPr>
              <a:t>IE4</a:t>
            </a:r>
            <a:r>
              <a:rPr lang="ja-JP" altLang="en-US" sz="2000" dirty="0" smtClean="0">
                <a:latin typeface="+mj-lt"/>
                <a:ea typeface="+mj-ea"/>
              </a:rPr>
              <a:t>からサポート</a:t>
            </a:r>
            <a:endParaRPr lang="en-US" altLang="ja-JP" sz="2000" dirty="0" smtClean="0">
              <a:latin typeface="+mj-lt"/>
              <a:ea typeface="+mj-ea"/>
            </a:endParaRPr>
          </a:p>
          <a:p>
            <a:pPr lvl="1">
              <a:defRPr/>
            </a:pPr>
            <a:r>
              <a:rPr lang="en-US" altLang="ja-JP" sz="2000" dirty="0" smtClean="0">
                <a:latin typeface="+mj-lt"/>
                <a:ea typeface="+mj-ea"/>
              </a:rPr>
              <a:t>HTML</a:t>
            </a:r>
            <a:r>
              <a:rPr lang="ja-JP" altLang="en-US" sz="2000" dirty="0" smtClean="0">
                <a:latin typeface="+mj-lt"/>
                <a:ea typeface="+mj-ea"/>
              </a:rPr>
              <a:t>文書内にスクリプトを埋め込み、動的なページを作成</a:t>
            </a:r>
            <a:endParaRPr lang="en-US" altLang="ja-JP" sz="2000" dirty="0" smtClean="0">
              <a:latin typeface="+mj-lt"/>
              <a:ea typeface="+mj-ea"/>
            </a:endParaRPr>
          </a:p>
          <a:p>
            <a:pPr>
              <a:defRPr/>
            </a:pPr>
            <a:r>
              <a:rPr lang="en-US" altLang="ja-JP" sz="2400" dirty="0" smtClean="0">
                <a:latin typeface="+mj-lt"/>
                <a:ea typeface="+mj-ea"/>
              </a:rPr>
              <a:t>XML</a:t>
            </a:r>
            <a:r>
              <a:rPr lang="ja-JP" altLang="en-US" sz="2400" dirty="0" smtClean="0">
                <a:latin typeface="+mj-lt"/>
                <a:ea typeface="+mj-ea"/>
              </a:rPr>
              <a:t> </a:t>
            </a:r>
            <a:r>
              <a:rPr lang="en-US" altLang="ja-JP" sz="2400" dirty="0" smtClean="0">
                <a:latin typeface="+mj-lt"/>
                <a:ea typeface="+mj-ea"/>
              </a:rPr>
              <a:t>(</a:t>
            </a:r>
            <a:r>
              <a:rPr lang="en-US" altLang="ja-JP" sz="2400" dirty="0" err="1" smtClean="0">
                <a:latin typeface="+mj-lt"/>
                <a:ea typeface="+mj-ea"/>
              </a:rPr>
              <a:t>eXtensible</a:t>
            </a:r>
            <a:r>
              <a:rPr lang="en-US" altLang="ja-JP" sz="2400" dirty="0" smtClean="0">
                <a:latin typeface="+mj-lt"/>
                <a:ea typeface="+mj-ea"/>
              </a:rPr>
              <a:t> Markup Language)</a:t>
            </a:r>
          </a:p>
          <a:p>
            <a:pPr lvl="1">
              <a:defRPr/>
            </a:pPr>
            <a:r>
              <a:rPr lang="en-US" altLang="ja-JP" sz="2000" dirty="0" smtClean="0">
                <a:latin typeface="+mj-lt"/>
                <a:ea typeface="+mj-ea"/>
              </a:rPr>
              <a:t>1998</a:t>
            </a:r>
            <a:r>
              <a:rPr lang="ja-JP" altLang="en-US" sz="2000" dirty="0" smtClean="0">
                <a:latin typeface="+mj-lt"/>
                <a:ea typeface="+mj-ea"/>
              </a:rPr>
              <a:t>年</a:t>
            </a:r>
            <a:r>
              <a:rPr lang="en-US" altLang="ja-JP" sz="2000" dirty="0" smtClean="0">
                <a:latin typeface="+mj-lt"/>
                <a:ea typeface="+mj-ea"/>
              </a:rPr>
              <a:t>W3C</a:t>
            </a:r>
            <a:r>
              <a:rPr lang="ja-JP" altLang="en-US" sz="2000" dirty="0" smtClean="0">
                <a:latin typeface="+mj-lt"/>
                <a:ea typeface="+mj-ea"/>
              </a:rPr>
              <a:t>勧告</a:t>
            </a:r>
          </a:p>
          <a:p>
            <a:pPr lvl="1">
              <a:defRPr/>
            </a:pPr>
            <a:r>
              <a:rPr lang="en-US" altLang="ja-JP" sz="2000" dirty="0" smtClean="0">
                <a:latin typeface="+mj-lt"/>
                <a:ea typeface="+mj-ea"/>
              </a:rPr>
              <a:t>1999</a:t>
            </a:r>
            <a:r>
              <a:rPr lang="ja-JP" altLang="en-US" sz="2000" dirty="0" smtClean="0">
                <a:latin typeface="+mj-lt"/>
                <a:ea typeface="+mj-ea"/>
              </a:rPr>
              <a:t>年リリースの</a:t>
            </a:r>
            <a:r>
              <a:rPr lang="en-US" altLang="ja-JP" sz="2000" dirty="0" smtClean="0">
                <a:latin typeface="+mj-lt"/>
                <a:ea typeface="+mj-ea"/>
              </a:rPr>
              <a:t>IE5</a:t>
            </a:r>
            <a:r>
              <a:rPr lang="ja-JP" altLang="en-US" sz="2000" dirty="0" smtClean="0">
                <a:latin typeface="+mj-lt"/>
                <a:ea typeface="+mj-ea"/>
              </a:rPr>
              <a:t>からサポートされている</a:t>
            </a:r>
            <a:endParaRPr lang="en-US" altLang="ja-JP" sz="2000" dirty="0" smtClean="0">
              <a:latin typeface="+mj-lt"/>
              <a:ea typeface="+mj-ea"/>
            </a:endParaRPr>
          </a:p>
        </p:txBody>
      </p:sp>
      <p:sp>
        <p:nvSpPr>
          <p:cNvPr id="6" name="角丸四角形 5"/>
          <p:cNvSpPr/>
          <p:nvPr/>
        </p:nvSpPr>
        <p:spPr bwMode="auto">
          <a:xfrm>
            <a:off x="571472" y="5301208"/>
            <a:ext cx="8072438" cy="1000132"/>
          </a:xfrm>
          <a:prstGeom prst="roundRect">
            <a:avLst>
              <a:gd name="adj" fmla="val 9750"/>
            </a:avLst>
          </a:prstGeom>
          <a:solidFill>
            <a:srgbClr val="FFE4C9"/>
          </a:solidFill>
          <a:ln w="38100" cap="flat" cmpd="sng" algn="ctr">
            <a:noFill/>
            <a:prstDash val="solid"/>
            <a:round/>
            <a:headEnd type="none" w="med" len="med"/>
            <a:tailEnd type="none" w="med" len="med"/>
          </a:ln>
          <a:effectLst/>
          <a:scene3d>
            <a:camera prst="orthographicFront"/>
            <a:lightRig rig="threePt" dir="t"/>
          </a:scene3d>
          <a:sp3d>
            <a:bevelT/>
          </a:sp3d>
        </p:spPr>
        <p:txBody>
          <a:bodyPr/>
          <a:lstStyle/>
          <a:p>
            <a:pPr algn="ctr">
              <a:defRPr/>
            </a:pPr>
            <a:r>
              <a:rPr lang="ja-JP" altLang="en-US" sz="2400">
                <a:solidFill>
                  <a:srgbClr val="C00000"/>
                </a:solidFill>
                <a:latin typeface="+mj-lt"/>
                <a:ea typeface="+mj-ea"/>
              </a:rPr>
              <a:t>既存技術の「組み合わせ」によってまったく新しい</a:t>
            </a:r>
            <a:endParaRPr lang="en-US" altLang="ja-JP" sz="2400">
              <a:solidFill>
                <a:srgbClr val="C00000"/>
              </a:solidFill>
              <a:latin typeface="+mj-lt"/>
              <a:ea typeface="+mj-ea"/>
            </a:endParaRPr>
          </a:p>
          <a:p>
            <a:pPr algn="ctr">
              <a:defRPr/>
            </a:pPr>
            <a:r>
              <a:rPr lang="ja-JP" altLang="en-US" sz="2400">
                <a:solidFill>
                  <a:srgbClr val="C00000"/>
                </a:solidFill>
                <a:latin typeface="+mj-lt"/>
                <a:ea typeface="+mj-ea"/>
              </a:rPr>
              <a:t>ユーザーエクスペリエンスを実現した</a:t>
            </a:r>
            <a:endParaRPr lang="ja-JP" altLang="en-US" sz="2400" dirty="0">
              <a:solidFill>
                <a:srgbClr val="C00000"/>
              </a:solidFill>
              <a:latin typeface="+mj-lt"/>
              <a:ea typeface="+mj-ea"/>
            </a:endParaRPr>
          </a:p>
        </p:txBody>
      </p:sp>
    </p:spTree>
    <p:extLst>
      <p:ext uri="{BB962C8B-B14F-4D97-AF65-F5344CB8AC3E}">
        <p14:creationId xmlns:p14="http://schemas.microsoft.com/office/powerpoint/2010/main" val="3333631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anim calcmode="lin" valueType="num">
                                      <p:cBhvr additive="base">
                                        <p:cTn id="11"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38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 calcmode="lin" valueType="num">
                                      <p:cBhvr additive="base">
                                        <p:cTn id="15"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38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anim calcmode="lin" valueType="num">
                                      <p:cBhvr additive="base">
                                        <p:cTn id="19"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anim calcmode="lin" valueType="num">
                                      <p:cBhvr additive="base">
                                        <p:cTn id="23"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38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anim calcmode="lin" valueType="num">
                                      <p:cBhvr additive="base">
                                        <p:cTn id="27"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38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anim calcmode="lin" valueType="num">
                                      <p:cBhvr additive="base">
                                        <p:cTn id="31" dur="5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387">
                                            <p:txEl>
                                              <p:pRg st="7" end="7"/>
                                            </p:txEl>
                                          </p:spTgt>
                                        </p:tgtEl>
                                        <p:attrNameLst>
                                          <p:attrName>style.visibility</p:attrName>
                                        </p:attrNameLst>
                                      </p:cBhvr>
                                      <p:to>
                                        <p:strVal val="visible"/>
                                      </p:to>
                                    </p:set>
                                    <p:anim calcmode="lin" valueType="num">
                                      <p:cBhvr additive="base">
                                        <p:cTn id="35" dur="500" fill="hold"/>
                                        <p:tgtEl>
                                          <p:spTgt spid="1638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38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387">
                                            <p:txEl>
                                              <p:pRg st="8" end="8"/>
                                            </p:txEl>
                                          </p:spTgt>
                                        </p:tgtEl>
                                        <p:attrNameLst>
                                          <p:attrName>style.visibility</p:attrName>
                                        </p:attrNameLst>
                                      </p:cBhvr>
                                      <p:to>
                                        <p:strVal val="visible"/>
                                      </p:to>
                                    </p:set>
                                    <p:anim calcmode="lin" valueType="num">
                                      <p:cBhvr additive="base">
                                        <p:cTn id="39" dur="500" fill="hold"/>
                                        <p:tgtEl>
                                          <p:spTgt spid="1638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38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3"/>
          <p:cNvSpPr>
            <a:spLocks noGrp="1"/>
          </p:cNvSpPr>
          <p:nvPr>
            <p:ph type="title"/>
          </p:nvPr>
        </p:nvSpPr>
        <p:spPr/>
        <p:txBody>
          <a:bodyPr/>
          <a:lstStyle/>
          <a:p>
            <a:r>
              <a:rPr lang="en-US" altLang="ja-JP" smtClean="0">
                <a:latin typeface="Arial" charset="0"/>
              </a:rPr>
              <a:t>Ajax</a:t>
            </a:r>
            <a:r>
              <a:rPr lang="ja-JP" altLang="en-US" smtClean="0">
                <a:latin typeface="Arial" charset="0"/>
              </a:rPr>
              <a:t> の意義</a:t>
            </a:r>
          </a:p>
        </p:txBody>
      </p:sp>
      <p:pic>
        <p:nvPicPr>
          <p:cNvPr id="11267" name="Picture 4" descr="j02525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25" y="3929063"/>
            <a:ext cx="1671638"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p:cNvSpPr/>
          <p:nvPr/>
        </p:nvSpPr>
        <p:spPr>
          <a:xfrm>
            <a:off x="285750" y="1285875"/>
            <a:ext cx="3214688" cy="1643063"/>
          </a:xfrm>
          <a:prstGeom prst="roundRect">
            <a:avLst>
              <a:gd name="adj" fmla="val 11061"/>
            </a:avLst>
          </a:prstGeom>
          <a:solidFill>
            <a:schemeClr val="accent5">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smtClean="0">
                <a:solidFill>
                  <a:schemeClr val="accent1">
                    <a:lumMod val="50000"/>
                  </a:schemeClr>
                </a:solidFill>
                <a:latin typeface="+mj-lt"/>
                <a:ea typeface="+mj-ea"/>
              </a:rPr>
              <a:t>標準の</a:t>
            </a:r>
            <a:r>
              <a:rPr lang="en-US" altLang="ja-JP" sz="2400" dirty="0" smtClean="0">
                <a:solidFill>
                  <a:schemeClr val="accent1">
                    <a:lumMod val="50000"/>
                  </a:schemeClr>
                </a:solidFill>
                <a:latin typeface="+mj-lt"/>
                <a:ea typeface="+mj-ea"/>
              </a:rPr>
              <a:t>Web</a:t>
            </a:r>
            <a:r>
              <a:rPr lang="ja-JP" altLang="en-US" sz="2400" dirty="0" smtClean="0">
                <a:solidFill>
                  <a:schemeClr val="accent1">
                    <a:lumMod val="50000"/>
                  </a:schemeClr>
                </a:solidFill>
                <a:latin typeface="+mj-lt"/>
                <a:ea typeface="+mj-ea"/>
              </a:rPr>
              <a:t> ブラウザで独立</a:t>
            </a:r>
            <a:r>
              <a:rPr lang="ja-JP" altLang="en-US" sz="2400" dirty="0">
                <a:solidFill>
                  <a:schemeClr val="accent1">
                    <a:lumMod val="50000"/>
                  </a:schemeClr>
                </a:solidFill>
                <a:latin typeface="+mj-lt"/>
                <a:ea typeface="+mj-ea"/>
              </a:rPr>
              <a:t>アプリ並み</a:t>
            </a:r>
            <a:r>
              <a:rPr lang="ja-JP" altLang="en-US" sz="2400" dirty="0" smtClean="0">
                <a:solidFill>
                  <a:schemeClr val="accent1">
                    <a:lumMod val="50000"/>
                  </a:schemeClr>
                </a:solidFill>
                <a:latin typeface="+mj-lt"/>
                <a:ea typeface="+mj-ea"/>
              </a:rPr>
              <a:t>の操作性</a:t>
            </a:r>
            <a:r>
              <a:rPr lang="ja-JP" altLang="en-US" sz="2400" dirty="0">
                <a:solidFill>
                  <a:schemeClr val="accent1">
                    <a:lumMod val="50000"/>
                  </a:schemeClr>
                </a:solidFill>
                <a:latin typeface="+mj-lt"/>
                <a:ea typeface="+mj-ea"/>
              </a:rPr>
              <a:t>を実現できる</a:t>
            </a:r>
          </a:p>
        </p:txBody>
      </p:sp>
      <p:grpSp>
        <p:nvGrpSpPr>
          <p:cNvPr id="2" name="グループ化 14"/>
          <p:cNvGrpSpPr>
            <a:grpSpLocks/>
          </p:cNvGrpSpPr>
          <p:nvPr/>
        </p:nvGrpSpPr>
        <p:grpSpPr bwMode="auto">
          <a:xfrm>
            <a:off x="3429000" y="1285875"/>
            <a:ext cx="5429250" cy="1643063"/>
            <a:chOff x="3428992" y="1285860"/>
            <a:chExt cx="5429288" cy="1643074"/>
          </a:xfrm>
        </p:grpSpPr>
        <p:sp>
          <p:nvSpPr>
            <p:cNvPr id="7" name="角丸四角形 6"/>
            <p:cNvSpPr/>
            <p:nvPr/>
          </p:nvSpPr>
          <p:spPr>
            <a:xfrm>
              <a:off x="4000496" y="1285860"/>
              <a:ext cx="4857784" cy="1643074"/>
            </a:xfrm>
            <a:prstGeom prst="roundRect">
              <a:avLst>
                <a:gd name="adj" fmla="val 11061"/>
              </a:avLst>
            </a:prstGeom>
            <a:solidFill>
              <a:schemeClr val="accent5">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accent1">
                      <a:lumMod val="50000"/>
                    </a:schemeClr>
                  </a:solidFill>
                  <a:latin typeface="+mj-lt"/>
                  <a:ea typeface="+mj-ea"/>
                </a:rPr>
                <a:t>クライアント側が</a:t>
              </a:r>
              <a:r>
                <a:rPr lang="en-US" altLang="ja-JP" sz="2000" dirty="0" smtClean="0">
                  <a:solidFill>
                    <a:schemeClr val="accent1">
                      <a:lumMod val="50000"/>
                    </a:schemeClr>
                  </a:solidFill>
                  <a:latin typeface="+mj-lt"/>
                  <a:ea typeface="+mj-ea"/>
                </a:rPr>
                <a:t>Web</a:t>
              </a:r>
              <a:r>
                <a:rPr lang="ja-JP" altLang="en-US" sz="2000" dirty="0" smtClean="0">
                  <a:solidFill>
                    <a:schemeClr val="accent1">
                      <a:lumMod val="50000"/>
                    </a:schemeClr>
                  </a:solidFill>
                  <a:latin typeface="+mj-lt"/>
                  <a:ea typeface="+mj-ea"/>
                </a:rPr>
                <a:t> ブラウザのみでも高度な対話型のシステムを構築可能</a:t>
              </a:r>
              <a:endParaRPr lang="ja-JP" altLang="en-US" sz="2000" dirty="0">
                <a:solidFill>
                  <a:schemeClr val="accent1">
                    <a:lumMod val="50000"/>
                  </a:schemeClr>
                </a:solidFill>
                <a:latin typeface="+mj-lt"/>
                <a:ea typeface="+mj-ea"/>
              </a:endParaRPr>
            </a:p>
          </p:txBody>
        </p:sp>
        <p:sp>
          <p:nvSpPr>
            <p:cNvPr id="8" name="右矢印 7"/>
            <p:cNvSpPr/>
            <p:nvPr/>
          </p:nvSpPr>
          <p:spPr bwMode="auto">
            <a:xfrm>
              <a:off x="3428992" y="1643050"/>
              <a:ext cx="642943" cy="928693"/>
            </a:xfrm>
            <a:prstGeom prst="rightArrow">
              <a:avLst/>
            </a:prstGeom>
            <a:solidFill>
              <a:schemeClr val="accent2">
                <a:lumMod val="20000"/>
                <a:lumOff val="80000"/>
                <a:alpha val="7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j-lt"/>
                <a:ea typeface="+mj-ea"/>
              </a:endParaRPr>
            </a:p>
          </p:txBody>
        </p:sp>
      </p:grpSp>
      <p:grpSp>
        <p:nvGrpSpPr>
          <p:cNvPr id="3" name="グループ化 14"/>
          <p:cNvGrpSpPr>
            <a:grpSpLocks/>
          </p:cNvGrpSpPr>
          <p:nvPr/>
        </p:nvGrpSpPr>
        <p:grpSpPr bwMode="auto">
          <a:xfrm>
            <a:off x="4000500" y="2786063"/>
            <a:ext cx="4857750" cy="2214562"/>
            <a:chOff x="4000500" y="2786063"/>
            <a:chExt cx="4857750" cy="2214562"/>
          </a:xfrm>
        </p:grpSpPr>
        <p:sp>
          <p:nvSpPr>
            <p:cNvPr id="11" name="角丸四角形 10"/>
            <p:cNvSpPr/>
            <p:nvPr/>
          </p:nvSpPr>
          <p:spPr bwMode="auto">
            <a:xfrm>
              <a:off x="4000500" y="4429125"/>
              <a:ext cx="4857750" cy="571500"/>
            </a:xfrm>
            <a:prstGeom prst="roundRect">
              <a:avLst>
                <a:gd name="adj" fmla="val 11061"/>
              </a:avLst>
            </a:prstGeom>
            <a:solidFill>
              <a:srgbClr val="FFE4C9">
                <a:alpha val="70000"/>
              </a:srgb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rgbClr val="C00000"/>
                  </a:solidFill>
                  <a:latin typeface="+mj-lt"/>
                  <a:ea typeface="+mj-ea"/>
                </a:rPr>
                <a:t>クラウド コンピューティング</a:t>
              </a:r>
            </a:p>
          </p:txBody>
        </p:sp>
        <p:sp>
          <p:nvSpPr>
            <p:cNvPr id="9" name="右矢印 8"/>
            <p:cNvSpPr/>
            <p:nvPr/>
          </p:nvSpPr>
          <p:spPr bwMode="auto">
            <a:xfrm rot="5400000">
              <a:off x="5536407" y="2607469"/>
              <a:ext cx="1785937" cy="2143125"/>
            </a:xfrm>
            <a:prstGeom prst="rightArrow">
              <a:avLst>
                <a:gd name="adj1" fmla="val 50000"/>
                <a:gd name="adj2" fmla="val 23286"/>
              </a:avLst>
            </a:prstGeom>
            <a:solidFill>
              <a:schemeClr val="accent2">
                <a:lumMod val="20000"/>
                <a:lumOff val="80000"/>
                <a:alpha val="7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j-lt"/>
                <a:ea typeface="+mj-ea"/>
              </a:endParaRPr>
            </a:p>
          </p:txBody>
        </p:sp>
      </p:grpSp>
      <p:sp>
        <p:nvSpPr>
          <p:cNvPr id="10" name="角丸四角形 9"/>
          <p:cNvSpPr/>
          <p:nvPr/>
        </p:nvSpPr>
        <p:spPr bwMode="auto">
          <a:xfrm>
            <a:off x="4000500" y="3214686"/>
            <a:ext cx="4857750" cy="785818"/>
          </a:xfrm>
          <a:prstGeom prst="roundRect">
            <a:avLst>
              <a:gd name="adj" fmla="val 11061"/>
            </a:avLst>
          </a:prstGeom>
          <a:solidFill>
            <a:schemeClr val="accent5">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smtClean="0">
                <a:solidFill>
                  <a:schemeClr val="accent1">
                    <a:lumMod val="50000"/>
                  </a:schemeClr>
                </a:solidFill>
                <a:latin typeface="+mj-lt"/>
                <a:ea typeface="+mj-ea"/>
              </a:rPr>
              <a:t>Web</a:t>
            </a:r>
            <a:r>
              <a:rPr lang="ja-JP" altLang="en-US" sz="2000" dirty="0" smtClean="0">
                <a:solidFill>
                  <a:schemeClr val="accent1">
                    <a:lumMod val="50000"/>
                  </a:schemeClr>
                </a:solidFill>
                <a:latin typeface="+mj-lt"/>
                <a:ea typeface="+mj-ea"/>
              </a:rPr>
              <a:t>システム</a:t>
            </a:r>
            <a:endParaRPr lang="en-US" altLang="ja-JP" sz="2000" dirty="0" smtClean="0">
              <a:solidFill>
                <a:schemeClr val="accent1">
                  <a:lumMod val="50000"/>
                </a:schemeClr>
              </a:solidFill>
              <a:latin typeface="+mj-lt"/>
              <a:ea typeface="+mj-ea"/>
            </a:endParaRPr>
          </a:p>
          <a:p>
            <a:pPr algn="ctr">
              <a:defRPr/>
            </a:pPr>
            <a:r>
              <a:rPr lang="en-US" altLang="ja-JP" sz="2000" dirty="0" smtClean="0">
                <a:solidFill>
                  <a:schemeClr val="accent1">
                    <a:lumMod val="50000"/>
                  </a:schemeClr>
                </a:solidFill>
                <a:latin typeface="+mj-lt"/>
                <a:ea typeface="+mj-ea"/>
              </a:rPr>
              <a:t>Web</a:t>
            </a:r>
            <a:r>
              <a:rPr lang="ja-JP" altLang="en-US" sz="2000" dirty="0" smtClean="0">
                <a:solidFill>
                  <a:schemeClr val="accent1">
                    <a:lumMod val="50000"/>
                  </a:schemeClr>
                </a:solidFill>
                <a:latin typeface="+mj-lt"/>
                <a:ea typeface="+mj-ea"/>
              </a:rPr>
              <a:t>アプリ</a:t>
            </a:r>
            <a:r>
              <a:rPr lang="en-US" altLang="ja-JP" sz="2000" dirty="0" smtClean="0">
                <a:solidFill>
                  <a:schemeClr val="accent1">
                    <a:lumMod val="50000"/>
                  </a:schemeClr>
                </a:solidFill>
                <a:latin typeface="+mj-lt"/>
                <a:ea typeface="+mj-ea"/>
              </a:rPr>
              <a:t>/Web</a:t>
            </a:r>
            <a:r>
              <a:rPr lang="ja-JP" altLang="en-US" sz="2000" dirty="0" smtClean="0">
                <a:solidFill>
                  <a:schemeClr val="accent1">
                    <a:lumMod val="50000"/>
                  </a:schemeClr>
                </a:solidFill>
                <a:latin typeface="+mj-lt"/>
                <a:ea typeface="+mj-ea"/>
              </a:rPr>
              <a:t>サービス</a:t>
            </a:r>
            <a:endParaRPr lang="ja-JP" altLang="en-US" sz="2000" dirty="0">
              <a:solidFill>
                <a:schemeClr val="accent1">
                  <a:lumMod val="50000"/>
                </a:schemeClr>
              </a:solidFill>
              <a:latin typeface="+mj-lt"/>
              <a:ea typeface="+mj-ea"/>
            </a:endParaRPr>
          </a:p>
        </p:txBody>
      </p:sp>
      <p:grpSp>
        <p:nvGrpSpPr>
          <p:cNvPr id="4" name="グループ化 16"/>
          <p:cNvGrpSpPr>
            <a:grpSpLocks/>
          </p:cNvGrpSpPr>
          <p:nvPr/>
        </p:nvGrpSpPr>
        <p:grpSpPr bwMode="auto">
          <a:xfrm>
            <a:off x="4000500" y="4929188"/>
            <a:ext cx="4857750" cy="1214437"/>
            <a:chOff x="4000496" y="4929198"/>
            <a:chExt cx="4857756" cy="1214427"/>
          </a:xfrm>
        </p:grpSpPr>
        <p:sp>
          <p:nvSpPr>
            <p:cNvPr id="13" name="正方形/長方形 12"/>
            <p:cNvSpPr/>
            <p:nvPr/>
          </p:nvSpPr>
          <p:spPr bwMode="auto">
            <a:xfrm>
              <a:off x="4000496" y="5395919"/>
              <a:ext cx="4857756" cy="747706"/>
            </a:xfrm>
            <a:prstGeom prst="rect">
              <a:avLst/>
            </a:prstGeom>
            <a:solidFill>
              <a:schemeClr val="accent6">
                <a:alpha val="7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latin typeface="+mj-lt"/>
                  <a:ea typeface="+mj-ea"/>
                </a:rPr>
                <a:t>クラウドのクライアントとしての</a:t>
              </a:r>
              <a:endParaRPr lang="en-US" altLang="ja-JP" dirty="0">
                <a:solidFill>
                  <a:schemeClr val="bg1"/>
                </a:solidFill>
                <a:latin typeface="+mj-lt"/>
                <a:ea typeface="+mj-ea"/>
              </a:endParaRPr>
            </a:p>
            <a:p>
              <a:pPr algn="ctr">
                <a:defRPr/>
              </a:pPr>
              <a:r>
                <a:rPr lang="en-US" altLang="ja-JP" dirty="0">
                  <a:solidFill>
                    <a:schemeClr val="bg1"/>
                  </a:solidFill>
                  <a:latin typeface="+mj-lt"/>
                  <a:ea typeface="+mj-ea"/>
                </a:rPr>
                <a:t>Web</a:t>
              </a:r>
              <a:r>
                <a:rPr lang="ja-JP" altLang="en-US" dirty="0">
                  <a:solidFill>
                    <a:schemeClr val="bg1"/>
                  </a:solidFill>
                  <a:latin typeface="+mj-lt"/>
                  <a:ea typeface="+mj-ea"/>
                </a:rPr>
                <a:t> ブラウザーの重要性が増大</a:t>
              </a:r>
            </a:p>
          </p:txBody>
        </p:sp>
        <p:sp>
          <p:nvSpPr>
            <p:cNvPr id="12297" name="下矢印 9"/>
            <p:cNvSpPr>
              <a:spLocks noChangeArrowheads="1"/>
            </p:cNvSpPr>
            <p:nvPr/>
          </p:nvSpPr>
          <p:spPr bwMode="auto">
            <a:xfrm>
              <a:off x="5286380" y="4929198"/>
              <a:ext cx="2286016" cy="560505"/>
            </a:xfrm>
            <a:prstGeom prst="downArrow">
              <a:avLst>
                <a:gd name="adj1" fmla="val 50000"/>
                <a:gd name="adj2" fmla="val 50000"/>
              </a:avLst>
            </a:prstGeom>
            <a:solidFill>
              <a:srgbClr val="FFC000">
                <a:alpha val="70000"/>
              </a:srgbClr>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100">
                <a:solidFill>
                  <a:srgbClr val="484848"/>
                </a:solidFill>
                <a:latin typeface="+mj-lt"/>
                <a:ea typeface="+mj-ea"/>
              </a:endParaRPr>
            </a:p>
          </p:txBody>
        </p:sp>
      </p:grpSp>
    </p:spTree>
    <p:extLst>
      <p:ext uri="{BB962C8B-B14F-4D97-AF65-F5344CB8AC3E}">
        <p14:creationId xmlns:p14="http://schemas.microsoft.com/office/powerpoint/2010/main" val="3036666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円/楕円 26"/>
          <p:cNvSpPr>
            <a:spLocks noChangeArrowheads="1"/>
          </p:cNvSpPr>
          <p:nvPr/>
        </p:nvSpPr>
        <p:spPr bwMode="auto">
          <a:xfrm rot="-1019076">
            <a:off x="4211365" y="2438400"/>
            <a:ext cx="4857750" cy="2813050"/>
          </a:xfrm>
          <a:prstGeom prst="ellipse">
            <a:avLst/>
          </a:prstGeom>
          <a:solidFill>
            <a:srgbClr val="FFE697"/>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5123" name="タイトル 1"/>
          <p:cNvSpPr>
            <a:spLocks noGrp="1"/>
          </p:cNvSpPr>
          <p:nvPr>
            <p:ph type="title"/>
          </p:nvPr>
        </p:nvSpPr>
        <p:spPr/>
        <p:txBody>
          <a:bodyPr/>
          <a:lstStyle/>
          <a:p>
            <a:pPr eaLnBrk="1" hangingPunct="1"/>
            <a:r>
              <a:rPr lang="ja-JP" altLang="en-US" smtClean="0">
                <a:latin typeface="Arial" charset="0"/>
              </a:rPr>
              <a:t>クライアントの歩み</a:t>
            </a:r>
          </a:p>
        </p:txBody>
      </p:sp>
      <p:cxnSp>
        <p:nvCxnSpPr>
          <p:cNvPr id="5124" name="直線矢印コネクタ 4"/>
          <p:cNvCxnSpPr>
            <a:cxnSpLocks noChangeShapeType="1"/>
          </p:cNvCxnSpPr>
          <p:nvPr/>
        </p:nvCxnSpPr>
        <p:spPr bwMode="auto">
          <a:xfrm>
            <a:off x="357188" y="6286500"/>
            <a:ext cx="8643937" cy="1588"/>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5125" name="直線矢印コネクタ 5"/>
          <p:cNvCxnSpPr>
            <a:cxnSpLocks noChangeShapeType="1"/>
          </p:cNvCxnSpPr>
          <p:nvPr/>
        </p:nvCxnSpPr>
        <p:spPr bwMode="auto">
          <a:xfrm rot="5400000" flipH="1" flipV="1">
            <a:off x="-2070893" y="3856831"/>
            <a:ext cx="4857750" cy="1587"/>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5126" name="テキスト ボックス 26"/>
          <p:cNvSpPr txBox="1">
            <a:spLocks noChangeArrowheads="1"/>
          </p:cNvSpPr>
          <p:nvPr/>
        </p:nvSpPr>
        <p:spPr bwMode="auto">
          <a:xfrm>
            <a:off x="3500438" y="62865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a:solidFill>
                  <a:srgbClr val="4168A7"/>
                </a:solidFill>
                <a:latin typeface="Century Gothic" pitchFamily="34" charset="0"/>
                <a:ea typeface="HG丸ｺﾞｼｯｸM-PRO" pitchFamily="50" charset="-128"/>
              </a:rPr>
              <a:t>1990</a:t>
            </a:r>
            <a:r>
              <a:rPr lang="ja-JP" altLang="en-US" sz="1600">
                <a:solidFill>
                  <a:srgbClr val="4168A7"/>
                </a:solidFill>
                <a:latin typeface="Century Gothic" pitchFamily="34" charset="0"/>
                <a:ea typeface="HG丸ｺﾞｼｯｸM-PRO" pitchFamily="50" charset="-128"/>
              </a:rPr>
              <a:t>年</a:t>
            </a:r>
            <a:endParaRPr lang="en-US" altLang="ja-JP" sz="1600">
              <a:solidFill>
                <a:srgbClr val="4168A7"/>
              </a:solidFill>
              <a:latin typeface="Century Gothic" pitchFamily="34" charset="0"/>
              <a:ea typeface="HG丸ｺﾞｼｯｸM-PRO" pitchFamily="50" charset="-128"/>
            </a:endParaRPr>
          </a:p>
        </p:txBody>
      </p:sp>
      <p:sp>
        <p:nvSpPr>
          <p:cNvPr id="5127" name="テキスト ボックス 27"/>
          <p:cNvSpPr txBox="1">
            <a:spLocks noChangeArrowheads="1"/>
          </p:cNvSpPr>
          <p:nvPr/>
        </p:nvSpPr>
        <p:spPr bwMode="auto">
          <a:xfrm>
            <a:off x="6357938" y="62865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a:solidFill>
                  <a:srgbClr val="4168A7"/>
                </a:solidFill>
                <a:latin typeface="Century Gothic" pitchFamily="34" charset="0"/>
                <a:ea typeface="HG丸ｺﾞｼｯｸM-PRO" pitchFamily="50" charset="-128"/>
              </a:rPr>
              <a:t>2000</a:t>
            </a:r>
            <a:r>
              <a:rPr lang="ja-JP" altLang="en-US" sz="1600">
                <a:solidFill>
                  <a:srgbClr val="4168A7"/>
                </a:solidFill>
                <a:latin typeface="Century Gothic" pitchFamily="34" charset="0"/>
                <a:ea typeface="HG丸ｺﾞｼｯｸM-PRO" pitchFamily="50" charset="-128"/>
              </a:rPr>
              <a:t>年</a:t>
            </a:r>
            <a:endParaRPr lang="en-US" altLang="ja-JP" sz="1600">
              <a:solidFill>
                <a:srgbClr val="4168A7"/>
              </a:solidFill>
              <a:latin typeface="Century Gothic" pitchFamily="34" charset="0"/>
              <a:ea typeface="HG丸ｺﾞｼｯｸM-PRO" pitchFamily="50" charset="-128"/>
            </a:endParaRPr>
          </a:p>
        </p:txBody>
      </p:sp>
      <p:sp>
        <p:nvSpPr>
          <p:cNvPr id="5128" name="テキスト ボックス 34"/>
          <p:cNvSpPr txBox="1">
            <a:spLocks noChangeArrowheads="1"/>
          </p:cNvSpPr>
          <p:nvPr/>
        </p:nvSpPr>
        <p:spPr bwMode="auto">
          <a:xfrm>
            <a:off x="0" y="1000125"/>
            <a:ext cx="203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600">
                <a:solidFill>
                  <a:srgbClr val="4168A7"/>
                </a:solidFill>
                <a:latin typeface="Century Gothic" pitchFamily="34" charset="0"/>
                <a:ea typeface="HG丸ｺﾞｼｯｸM-PRO" pitchFamily="50" charset="-128"/>
              </a:rPr>
              <a:t>クライアントの機能</a:t>
            </a:r>
            <a:endParaRPr lang="en-US" altLang="ja-JP" sz="1600">
              <a:solidFill>
                <a:srgbClr val="4168A7"/>
              </a:solidFill>
              <a:latin typeface="Century Gothic" pitchFamily="34" charset="0"/>
              <a:ea typeface="HG丸ｺﾞｼｯｸM-PRO" pitchFamily="50" charset="-128"/>
            </a:endParaRPr>
          </a:p>
        </p:txBody>
      </p:sp>
      <p:grpSp>
        <p:nvGrpSpPr>
          <p:cNvPr id="5129" name="グループ化 26"/>
          <p:cNvGrpSpPr>
            <a:grpSpLocks/>
          </p:cNvGrpSpPr>
          <p:nvPr/>
        </p:nvGrpSpPr>
        <p:grpSpPr bwMode="auto">
          <a:xfrm>
            <a:off x="642938" y="4500563"/>
            <a:ext cx="2809875" cy="1195387"/>
            <a:chOff x="642938" y="4500563"/>
            <a:chExt cx="2809875" cy="1195387"/>
          </a:xfrm>
        </p:grpSpPr>
        <p:cxnSp>
          <p:nvCxnSpPr>
            <p:cNvPr id="5168" name="直線コネクタ 29"/>
            <p:cNvCxnSpPr>
              <a:cxnSpLocks noChangeShapeType="1"/>
            </p:cNvCxnSpPr>
            <p:nvPr/>
          </p:nvCxnSpPr>
          <p:spPr bwMode="auto">
            <a:xfrm>
              <a:off x="2714625" y="5429250"/>
              <a:ext cx="5715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149" name="Oval 15"/>
            <p:cNvSpPr>
              <a:spLocks noChangeArrowheads="1"/>
            </p:cNvSpPr>
            <p:nvPr/>
          </p:nvSpPr>
          <p:spPr bwMode="auto">
            <a:xfrm>
              <a:off x="642938" y="4500563"/>
              <a:ext cx="1169987" cy="1195387"/>
            </a:xfrm>
            <a:prstGeom prst="ellipse">
              <a:avLst/>
            </a:prstGeom>
            <a:solidFill>
              <a:srgbClr val="008000">
                <a:alpha val="70195"/>
              </a:srgbClr>
            </a:solidFill>
            <a:ln w="9525">
              <a:noFill/>
              <a:round/>
              <a:headEnd/>
              <a:tailEnd/>
            </a:ln>
            <a:scene3d>
              <a:camera prst="orthographicFront"/>
              <a:lightRig rig="threePt" dir="t"/>
            </a:scene3d>
            <a:sp3d>
              <a:bevelT/>
            </a:sp3d>
          </p:spPr>
          <p:txBody>
            <a:bodyPr wrap="none" anchor="ctr"/>
            <a:lstStyle/>
            <a:p>
              <a:pPr algn="ctr">
                <a:defRPr/>
              </a:pPr>
              <a:r>
                <a:rPr lang="ja-JP" altLang="en-US" sz="1400">
                  <a:solidFill>
                    <a:schemeClr val="bg1"/>
                  </a:solidFill>
                  <a:latin typeface="Century Gothic" pitchFamily="34" charset="0"/>
                  <a:ea typeface="HG丸ｺﾞｼｯｸM-PRO" pitchFamily="50" charset="-128"/>
                </a:rPr>
                <a:t>ダム端末</a:t>
              </a:r>
            </a:p>
          </p:txBody>
        </p:sp>
        <p:pic>
          <p:nvPicPr>
            <p:cNvPr id="5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4786313"/>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375" y="5214938"/>
              <a:ext cx="4524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角丸四角形 16"/>
          <p:cNvSpPr/>
          <p:nvPr/>
        </p:nvSpPr>
        <p:spPr>
          <a:xfrm>
            <a:off x="3000375" y="5857875"/>
            <a:ext cx="1931665" cy="357188"/>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accent1">
                    <a:lumMod val="50000"/>
                  </a:schemeClr>
                </a:solidFill>
              </a:rPr>
              <a:t>クライアント</a:t>
            </a:r>
            <a:r>
              <a:rPr lang="en-US" altLang="ja-JP" sz="1400" dirty="0">
                <a:solidFill>
                  <a:schemeClr val="accent1">
                    <a:lumMod val="50000"/>
                  </a:schemeClr>
                </a:solidFill>
              </a:rPr>
              <a:t>/</a:t>
            </a:r>
            <a:r>
              <a:rPr lang="ja-JP" altLang="en-US" sz="1400" dirty="0">
                <a:solidFill>
                  <a:schemeClr val="accent1">
                    <a:lumMod val="50000"/>
                  </a:schemeClr>
                </a:solidFill>
              </a:rPr>
              <a:t>サーバー</a:t>
            </a:r>
          </a:p>
        </p:txBody>
      </p:sp>
      <p:sp>
        <p:nvSpPr>
          <p:cNvPr id="18" name="角丸四角形 17"/>
          <p:cNvSpPr/>
          <p:nvPr/>
        </p:nvSpPr>
        <p:spPr>
          <a:xfrm>
            <a:off x="428625" y="5857875"/>
            <a:ext cx="2500313" cy="357188"/>
          </a:xfrm>
          <a:prstGeom prst="roundRect">
            <a:avLst>
              <a:gd name="adj" fmla="val 7657"/>
            </a:avLst>
          </a:prstGeom>
          <a:no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1400" dirty="0">
                <a:solidFill>
                  <a:srgbClr val="0070C0"/>
                </a:solidFill>
              </a:rPr>
              <a:t>メインフレーム</a:t>
            </a:r>
          </a:p>
        </p:txBody>
      </p:sp>
      <p:sp>
        <p:nvSpPr>
          <p:cNvPr id="19" name="角丸四角形 18"/>
          <p:cNvSpPr/>
          <p:nvPr/>
        </p:nvSpPr>
        <p:spPr>
          <a:xfrm>
            <a:off x="6697663" y="5857875"/>
            <a:ext cx="2303462" cy="357188"/>
          </a:xfrm>
          <a:prstGeom prst="roundRect">
            <a:avLst>
              <a:gd name="adj" fmla="val 7657"/>
            </a:avLst>
          </a:prstGeom>
          <a:noFill/>
          <a:ln>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smtClean="0">
                <a:solidFill>
                  <a:srgbClr val="FF9900"/>
                </a:solidFill>
              </a:rPr>
              <a:t>RIA/</a:t>
            </a:r>
            <a:r>
              <a:rPr lang="ja-JP" altLang="en-US" sz="1400" smtClean="0">
                <a:solidFill>
                  <a:srgbClr val="FF9900"/>
                </a:solidFill>
              </a:rPr>
              <a:t>クラウド</a:t>
            </a:r>
            <a:endParaRPr lang="ja-JP" altLang="en-US" sz="1400" dirty="0">
              <a:solidFill>
                <a:srgbClr val="FF9900"/>
              </a:solidFill>
            </a:endParaRPr>
          </a:p>
        </p:txBody>
      </p:sp>
      <p:grpSp>
        <p:nvGrpSpPr>
          <p:cNvPr id="2" name="グループ化 1"/>
          <p:cNvGrpSpPr/>
          <p:nvPr/>
        </p:nvGrpSpPr>
        <p:grpSpPr>
          <a:xfrm>
            <a:off x="1331640" y="2428875"/>
            <a:ext cx="3281362" cy="1831975"/>
            <a:chOff x="1389063" y="2428875"/>
            <a:chExt cx="3281362" cy="1831975"/>
          </a:xfrm>
        </p:grpSpPr>
        <p:sp>
          <p:nvSpPr>
            <p:cNvPr id="5146" name="Oval 14"/>
            <p:cNvSpPr>
              <a:spLocks noChangeArrowheads="1"/>
            </p:cNvSpPr>
            <p:nvPr/>
          </p:nvSpPr>
          <p:spPr bwMode="auto">
            <a:xfrm>
              <a:off x="3500438" y="2428875"/>
              <a:ext cx="1169987" cy="1195388"/>
            </a:xfrm>
            <a:prstGeom prst="ellipse">
              <a:avLst/>
            </a:prstGeom>
            <a:solidFill>
              <a:srgbClr val="009999">
                <a:alpha val="70195"/>
              </a:srgbClr>
            </a:solidFill>
            <a:ln w="9525">
              <a:noFill/>
              <a:round/>
              <a:headEnd/>
              <a:tailEnd/>
            </a:ln>
            <a:scene3d>
              <a:camera prst="orthographicFront"/>
              <a:lightRig rig="threePt" dir="t"/>
            </a:scene3d>
            <a:sp3d>
              <a:bevelT/>
            </a:sp3d>
          </p:spPr>
          <p:txBody>
            <a:bodyPr wrap="none" anchor="ctr"/>
            <a:lstStyle/>
            <a:p>
              <a:pPr algn="ctr">
                <a:defRPr/>
              </a:pPr>
              <a:r>
                <a:rPr lang="ja-JP" altLang="en-US" sz="1400">
                  <a:solidFill>
                    <a:schemeClr val="bg1"/>
                  </a:solidFill>
                  <a:latin typeface="Century Gothic" pitchFamily="34" charset="0"/>
                  <a:ea typeface="HG丸ｺﾞｼｯｸM-PRO" pitchFamily="50" charset="-128"/>
                </a:rPr>
                <a:t>ファット</a:t>
              </a:r>
              <a:endParaRPr lang="en-US" altLang="ja-JP" sz="1400">
                <a:solidFill>
                  <a:schemeClr val="bg1"/>
                </a:solidFill>
                <a:latin typeface="Century Gothic" pitchFamily="34" charset="0"/>
                <a:ea typeface="HG丸ｺﾞｼｯｸM-PRO" pitchFamily="50" charset="-128"/>
              </a:endParaRPr>
            </a:p>
            <a:p>
              <a:pPr algn="ctr">
                <a:defRPr/>
              </a:pPr>
              <a:r>
                <a:rPr lang="ja-JP" altLang="en-US" sz="1400">
                  <a:solidFill>
                    <a:schemeClr val="bg1"/>
                  </a:solidFill>
                  <a:latin typeface="Century Gothic" pitchFamily="34" charset="0"/>
                  <a:ea typeface="HG丸ｺﾞｼｯｸM-PRO" pitchFamily="50" charset="-128"/>
                </a:rPr>
                <a:t>クライアント</a:t>
              </a:r>
            </a:p>
          </p:txBody>
        </p:sp>
        <p:sp>
          <p:nvSpPr>
            <p:cNvPr id="20" name="AutoShape 16"/>
            <p:cNvSpPr>
              <a:spLocks noChangeArrowheads="1"/>
            </p:cNvSpPr>
            <p:nvPr/>
          </p:nvSpPr>
          <p:spPr bwMode="auto">
            <a:xfrm rot="19411340">
              <a:off x="1389063" y="3778250"/>
              <a:ext cx="2573337" cy="482600"/>
            </a:xfrm>
            <a:prstGeom prst="rightArrow">
              <a:avLst>
                <a:gd name="adj1" fmla="val 59324"/>
                <a:gd name="adj2" fmla="val 69930"/>
              </a:avLst>
            </a:prstGeom>
            <a:gradFill rotWithShape="1">
              <a:gsLst>
                <a:gs pos="0">
                  <a:srgbClr val="00B050"/>
                </a:gs>
                <a:gs pos="100000">
                  <a:schemeClr val="accent1">
                    <a:lumMod val="75000"/>
                  </a:schemeClr>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grpSp>
        <p:nvGrpSpPr>
          <p:cNvPr id="3" name="グループ化 2"/>
          <p:cNvGrpSpPr/>
          <p:nvPr/>
        </p:nvGrpSpPr>
        <p:grpSpPr>
          <a:xfrm>
            <a:off x="4420915" y="3322638"/>
            <a:ext cx="1406525" cy="1873250"/>
            <a:chOff x="4478338" y="3322638"/>
            <a:chExt cx="1406525" cy="1873250"/>
          </a:xfrm>
        </p:grpSpPr>
        <p:sp>
          <p:nvSpPr>
            <p:cNvPr id="5144" name="Oval 13"/>
            <p:cNvSpPr>
              <a:spLocks noChangeArrowheads="1"/>
            </p:cNvSpPr>
            <p:nvPr/>
          </p:nvSpPr>
          <p:spPr bwMode="auto">
            <a:xfrm>
              <a:off x="4714875" y="4000500"/>
              <a:ext cx="1169988" cy="1195388"/>
            </a:xfrm>
            <a:prstGeom prst="ellipse">
              <a:avLst/>
            </a:prstGeom>
            <a:solidFill>
              <a:srgbClr val="0066CC">
                <a:alpha val="70195"/>
              </a:srgbClr>
            </a:solidFill>
            <a:ln w="9525">
              <a:noFill/>
              <a:round/>
              <a:headEnd/>
              <a:tailEnd/>
            </a:ln>
            <a:scene3d>
              <a:camera prst="orthographicFront"/>
              <a:lightRig rig="threePt" dir="t"/>
            </a:scene3d>
            <a:sp3d>
              <a:bevelT/>
            </a:sp3d>
          </p:spPr>
          <p:txBody>
            <a:bodyPr wrap="none" anchor="ctr"/>
            <a:lstStyle/>
            <a:p>
              <a:pPr algn="ctr">
                <a:defRPr/>
              </a:pPr>
              <a:r>
                <a:rPr lang="en-US" altLang="ja-JP" sz="1400">
                  <a:solidFill>
                    <a:schemeClr val="bg1"/>
                  </a:solidFill>
                  <a:latin typeface="Century Gothic" pitchFamily="34" charset="0"/>
                  <a:ea typeface="HG丸ｺﾞｼｯｸM-PRO" pitchFamily="50" charset="-128"/>
                </a:rPr>
                <a:t>HTML</a:t>
              </a:r>
            </a:p>
            <a:p>
              <a:pPr algn="ctr">
                <a:defRPr/>
              </a:pPr>
              <a:r>
                <a:rPr lang="ja-JP" altLang="en-US" sz="1400">
                  <a:solidFill>
                    <a:schemeClr val="bg1"/>
                  </a:solidFill>
                  <a:latin typeface="Century Gothic" pitchFamily="34" charset="0"/>
                  <a:ea typeface="HG丸ｺﾞｼｯｸM-PRO" pitchFamily="50" charset="-128"/>
                </a:rPr>
                <a:t>クライアント</a:t>
              </a:r>
            </a:p>
          </p:txBody>
        </p:sp>
        <p:sp>
          <p:nvSpPr>
            <p:cNvPr id="21" name="AutoShape 16"/>
            <p:cNvSpPr>
              <a:spLocks noChangeArrowheads="1"/>
            </p:cNvSpPr>
            <p:nvPr/>
          </p:nvSpPr>
          <p:spPr bwMode="auto">
            <a:xfrm rot="2856712">
              <a:off x="4234657" y="3566319"/>
              <a:ext cx="969962" cy="482600"/>
            </a:xfrm>
            <a:prstGeom prst="rightArrow">
              <a:avLst>
                <a:gd name="adj1" fmla="val 59324"/>
                <a:gd name="adj2" fmla="val 45182"/>
              </a:avLst>
            </a:prstGeom>
            <a:gradFill rotWithShape="1">
              <a:gsLst>
                <a:gs pos="0">
                  <a:schemeClr val="accent1">
                    <a:lumMod val="75000"/>
                  </a:schemeClr>
                </a:gs>
                <a:gs pos="100000">
                  <a:srgbClr val="0070C0"/>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grpSp>
        <p:nvGrpSpPr>
          <p:cNvPr id="5135" name="グループ化 30"/>
          <p:cNvGrpSpPr>
            <a:grpSpLocks/>
          </p:cNvGrpSpPr>
          <p:nvPr/>
        </p:nvGrpSpPr>
        <p:grpSpPr bwMode="auto">
          <a:xfrm>
            <a:off x="5800452" y="1714500"/>
            <a:ext cx="1598613" cy="2640013"/>
            <a:chOff x="5857875" y="1714500"/>
            <a:chExt cx="1598613" cy="2640013"/>
          </a:xfrm>
        </p:grpSpPr>
        <p:sp>
          <p:nvSpPr>
            <p:cNvPr id="5142" name="Oval 12"/>
            <p:cNvSpPr>
              <a:spLocks noChangeArrowheads="1"/>
            </p:cNvSpPr>
            <p:nvPr/>
          </p:nvSpPr>
          <p:spPr bwMode="auto">
            <a:xfrm>
              <a:off x="6286500" y="1714500"/>
              <a:ext cx="1169988" cy="1195388"/>
            </a:xfrm>
            <a:prstGeom prst="ellipse">
              <a:avLst/>
            </a:prstGeom>
            <a:solidFill>
              <a:srgbClr val="0066FF">
                <a:alpha val="70195"/>
              </a:srgbClr>
            </a:solidFill>
            <a:ln w="9525">
              <a:noFill/>
              <a:round/>
              <a:headEnd/>
              <a:tailEnd/>
            </a:ln>
            <a:scene3d>
              <a:camera prst="orthographicFront"/>
              <a:lightRig rig="threePt" dir="t"/>
            </a:scene3d>
            <a:sp3d>
              <a:bevelT/>
            </a:sp3d>
          </p:spPr>
          <p:txBody>
            <a:bodyPr wrap="none" anchor="ctr"/>
            <a:lstStyle/>
            <a:p>
              <a:pPr algn="ctr">
                <a:defRPr/>
              </a:pPr>
              <a:r>
                <a:rPr lang="en-US" altLang="ja-JP" sz="1400">
                  <a:solidFill>
                    <a:schemeClr val="bg1"/>
                  </a:solidFill>
                  <a:latin typeface="Century Gothic" pitchFamily="34" charset="0"/>
                  <a:ea typeface="HG丸ｺﾞｼｯｸM-PRO" pitchFamily="50" charset="-128"/>
                </a:rPr>
                <a:t>Flash</a:t>
              </a:r>
              <a:r>
                <a:rPr lang="ja-JP" altLang="en-US" sz="1400" smtClean="0">
                  <a:solidFill>
                    <a:schemeClr val="bg1"/>
                  </a:solidFill>
                  <a:latin typeface="Century Gothic" pitchFamily="34" charset="0"/>
                  <a:ea typeface="HG丸ｺﾞｼｯｸM-PRO" pitchFamily="50" charset="-128"/>
                </a:rPr>
                <a:t>などの</a:t>
              </a:r>
              <a:endParaRPr lang="en-US" altLang="ja-JP" sz="1400" smtClean="0">
                <a:solidFill>
                  <a:schemeClr val="bg1"/>
                </a:solidFill>
                <a:latin typeface="Century Gothic" pitchFamily="34" charset="0"/>
                <a:ea typeface="HG丸ｺﾞｼｯｸM-PRO" pitchFamily="50" charset="-128"/>
              </a:endParaRPr>
            </a:p>
            <a:p>
              <a:pPr algn="ctr">
                <a:defRPr/>
              </a:pPr>
              <a:r>
                <a:rPr lang="ja-JP" altLang="en-US" sz="1400">
                  <a:solidFill>
                    <a:schemeClr val="bg1"/>
                  </a:solidFill>
                  <a:latin typeface="Century Gothic" pitchFamily="34" charset="0"/>
                  <a:ea typeface="HG丸ｺﾞｼｯｸM-PRO" pitchFamily="50" charset="-128"/>
                </a:rPr>
                <a:t>プラグイン</a:t>
              </a:r>
              <a:endParaRPr lang="ja-JP" altLang="en-US" sz="1400" dirty="0">
                <a:solidFill>
                  <a:schemeClr val="bg1"/>
                </a:solidFill>
                <a:latin typeface="Century Gothic" pitchFamily="34" charset="0"/>
                <a:ea typeface="HG丸ｺﾞｼｯｸM-PRO" pitchFamily="50" charset="-128"/>
              </a:endParaRPr>
            </a:p>
          </p:txBody>
        </p:sp>
        <p:sp>
          <p:nvSpPr>
            <p:cNvPr id="5143" name="AutoShape 16"/>
            <p:cNvSpPr>
              <a:spLocks noChangeArrowheads="1"/>
            </p:cNvSpPr>
            <p:nvPr/>
          </p:nvSpPr>
          <p:spPr bwMode="auto">
            <a:xfrm rot="-3179155">
              <a:off x="5188743" y="3202782"/>
              <a:ext cx="1820863" cy="482600"/>
            </a:xfrm>
            <a:prstGeom prst="rightArrow">
              <a:avLst>
                <a:gd name="adj1" fmla="val 59324"/>
                <a:gd name="adj2" fmla="val 45189"/>
              </a:avLst>
            </a:prstGeom>
            <a:gradFill rotWithShape="1">
              <a:gsLst>
                <a:gs pos="0">
                  <a:srgbClr val="0070C0"/>
                </a:gs>
                <a:gs pos="100000">
                  <a:srgbClr val="00B0F0"/>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grpSp>
        <p:nvGrpSpPr>
          <p:cNvPr id="6" name="グループ化 31"/>
          <p:cNvGrpSpPr>
            <a:grpSpLocks/>
          </p:cNvGrpSpPr>
          <p:nvPr/>
        </p:nvGrpSpPr>
        <p:grpSpPr bwMode="auto">
          <a:xfrm>
            <a:off x="5694090" y="3214688"/>
            <a:ext cx="2490787" cy="1255712"/>
            <a:chOff x="5751513" y="3214688"/>
            <a:chExt cx="2490787" cy="1255712"/>
          </a:xfrm>
        </p:grpSpPr>
        <p:sp>
          <p:nvSpPr>
            <p:cNvPr id="5140" name="Oval 11"/>
            <p:cNvSpPr>
              <a:spLocks noChangeArrowheads="1"/>
            </p:cNvSpPr>
            <p:nvPr/>
          </p:nvSpPr>
          <p:spPr bwMode="auto">
            <a:xfrm>
              <a:off x="7072313" y="3214688"/>
              <a:ext cx="1169987" cy="1195387"/>
            </a:xfrm>
            <a:prstGeom prst="ellipse">
              <a:avLst/>
            </a:prstGeom>
            <a:solidFill>
              <a:srgbClr val="0000FF">
                <a:alpha val="70195"/>
              </a:srgbClr>
            </a:solidFill>
            <a:ln w="9525">
              <a:noFill/>
              <a:round/>
              <a:headEnd/>
              <a:tailEnd/>
            </a:ln>
            <a:scene3d>
              <a:camera prst="orthographicFront"/>
              <a:lightRig rig="threePt" dir="t"/>
            </a:scene3d>
            <a:sp3d>
              <a:bevelT/>
            </a:sp3d>
          </p:spPr>
          <p:txBody>
            <a:bodyPr wrap="none" anchor="ctr"/>
            <a:lstStyle/>
            <a:p>
              <a:pPr algn="ctr">
                <a:defRPr/>
              </a:pPr>
              <a:r>
                <a:rPr lang="en-US" altLang="ja-JP" sz="1400" dirty="0" smtClean="0">
                  <a:solidFill>
                    <a:schemeClr val="bg1"/>
                  </a:solidFill>
                  <a:latin typeface="Century Gothic" pitchFamily="34" charset="0"/>
                  <a:ea typeface="HG丸ｺﾞｼｯｸM-PRO" pitchFamily="50" charset="-128"/>
                </a:rPr>
                <a:t>Web2.0</a:t>
              </a:r>
              <a:endParaRPr lang="ja-JP" altLang="en-US" sz="1400" dirty="0">
                <a:solidFill>
                  <a:schemeClr val="bg1"/>
                </a:solidFill>
                <a:latin typeface="Century Gothic" pitchFamily="34" charset="0"/>
                <a:ea typeface="HG丸ｺﾞｼｯｸM-PRO" pitchFamily="50" charset="-128"/>
              </a:endParaRPr>
            </a:p>
          </p:txBody>
        </p:sp>
        <p:sp>
          <p:nvSpPr>
            <p:cNvPr id="23" name="AutoShape 16"/>
            <p:cNvSpPr>
              <a:spLocks noChangeArrowheads="1"/>
            </p:cNvSpPr>
            <p:nvPr/>
          </p:nvSpPr>
          <p:spPr bwMode="auto">
            <a:xfrm rot="20368471">
              <a:off x="5751513" y="3987800"/>
              <a:ext cx="1498600" cy="482600"/>
            </a:xfrm>
            <a:prstGeom prst="rightArrow">
              <a:avLst>
                <a:gd name="adj1" fmla="val 59324"/>
                <a:gd name="adj2" fmla="val 45182"/>
              </a:avLst>
            </a:prstGeom>
            <a:gradFill rotWithShape="1">
              <a:gsLst>
                <a:gs pos="0">
                  <a:srgbClr val="0070C0"/>
                </a:gs>
                <a:gs pos="100000">
                  <a:schemeClr val="accent6">
                    <a:lumMod val="60000"/>
                    <a:lumOff val="40000"/>
                  </a:schemeClr>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sp>
        <p:nvSpPr>
          <p:cNvPr id="6170" name="テキスト ボックス 27"/>
          <p:cNvSpPr txBox="1">
            <a:spLocks noChangeArrowheads="1"/>
          </p:cNvSpPr>
          <p:nvPr/>
        </p:nvSpPr>
        <p:spPr bwMode="auto">
          <a:xfrm>
            <a:off x="6586265" y="5000625"/>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latin typeface="HG丸ｺﾞｼｯｸM-PRO" pitchFamily="50" charset="-128"/>
                <a:ea typeface="HG丸ｺﾞｼｯｸM-PRO" pitchFamily="50" charset="-128"/>
              </a:rPr>
              <a:t>ブラウザーベース</a:t>
            </a:r>
          </a:p>
        </p:txBody>
      </p:sp>
      <p:sp>
        <p:nvSpPr>
          <p:cNvPr id="32" name="角丸四角形吹き出し 31"/>
          <p:cNvSpPr/>
          <p:nvPr/>
        </p:nvSpPr>
        <p:spPr bwMode="auto">
          <a:xfrm>
            <a:off x="2371437" y="1214422"/>
            <a:ext cx="1357322" cy="642942"/>
          </a:xfrm>
          <a:prstGeom prst="wedgeRoundRectCallout">
            <a:avLst>
              <a:gd name="adj1" fmla="val 52363"/>
              <a:gd name="adj2" fmla="val 167445"/>
              <a:gd name="adj3" fmla="val 16667"/>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accent1">
                    <a:lumMod val="50000"/>
                  </a:schemeClr>
                </a:solidFill>
                <a:ea typeface="HG丸ｺﾞｼｯｸM-PRO" pitchFamily="50" charset="-128"/>
              </a:rPr>
              <a:t>クライアント配布の問題</a:t>
            </a:r>
          </a:p>
        </p:txBody>
      </p:sp>
      <p:sp>
        <p:nvSpPr>
          <p:cNvPr id="33" name="角丸四角形吹き出し 32"/>
          <p:cNvSpPr/>
          <p:nvPr/>
        </p:nvSpPr>
        <p:spPr bwMode="auto">
          <a:xfrm>
            <a:off x="3728759" y="5357826"/>
            <a:ext cx="1357322" cy="357190"/>
          </a:xfrm>
          <a:prstGeom prst="wedgeRoundRectCallout">
            <a:avLst>
              <a:gd name="adj1" fmla="val 42222"/>
              <a:gd name="adj2" fmla="val -180921"/>
              <a:gd name="adj3" fmla="val 16667"/>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accent1">
                    <a:lumMod val="50000"/>
                  </a:schemeClr>
                </a:solidFill>
                <a:ea typeface="HG丸ｺﾞｼｯｸM-PRO" pitchFamily="50" charset="-128"/>
              </a:rPr>
              <a:t>表現力の問題</a:t>
            </a:r>
          </a:p>
        </p:txBody>
      </p:sp>
      <p:sp>
        <p:nvSpPr>
          <p:cNvPr id="34" name="角丸四角形吹き出し 33"/>
          <p:cNvSpPr/>
          <p:nvPr/>
        </p:nvSpPr>
        <p:spPr bwMode="auto">
          <a:xfrm>
            <a:off x="6814071" y="1000125"/>
            <a:ext cx="2058997" cy="535768"/>
          </a:xfrm>
          <a:prstGeom prst="wedgeRoundRectCallout">
            <a:avLst>
              <a:gd name="adj1" fmla="val 2035"/>
              <a:gd name="adj2" fmla="val 418044"/>
              <a:gd name="adj3" fmla="val 16667"/>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b="1" dirty="0" smtClean="0">
                <a:solidFill>
                  <a:schemeClr val="bg1"/>
                </a:solidFill>
                <a:ea typeface="HG丸ｺﾞｼｯｸM-PRO" pitchFamily="50" charset="-128"/>
              </a:rPr>
              <a:t>標準技術による操作性・表現力の向上</a:t>
            </a:r>
            <a:endParaRPr kumimoji="0" lang="ja-JP" altLang="en-US" sz="1400" b="1" dirty="0">
              <a:solidFill>
                <a:schemeClr val="bg1"/>
              </a:solidFill>
              <a:ea typeface="HG丸ｺﾞｼｯｸM-PRO" pitchFamily="50" charset="-128"/>
            </a:endParaRPr>
          </a:p>
        </p:txBody>
      </p:sp>
      <p:sp>
        <p:nvSpPr>
          <p:cNvPr id="35" name="角丸四角形 34"/>
          <p:cNvSpPr/>
          <p:nvPr/>
        </p:nvSpPr>
        <p:spPr>
          <a:xfrm>
            <a:off x="5000067" y="5857875"/>
            <a:ext cx="1643622" cy="357188"/>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smtClean="0">
                <a:solidFill>
                  <a:schemeClr val="accent1">
                    <a:lumMod val="50000"/>
                  </a:schemeClr>
                </a:solidFill>
              </a:rPr>
              <a:t>Web</a:t>
            </a:r>
            <a:r>
              <a:rPr lang="ja-JP" altLang="en-US" sz="1400" smtClean="0">
                <a:solidFill>
                  <a:schemeClr val="accent1">
                    <a:lumMod val="50000"/>
                  </a:schemeClr>
                </a:solidFill>
              </a:rPr>
              <a:t>システム</a:t>
            </a:r>
            <a:endParaRPr lang="ja-JP" altLang="en-US" sz="1400" dirty="0">
              <a:solidFill>
                <a:schemeClr val="accent1">
                  <a:lumMod val="50000"/>
                </a:schemeClr>
              </a:solidFill>
            </a:endParaRPr>
          </a:p>
        </p:txBody>
      </p:sp>
    </p:spTree>
    <p:extLst>
      <p:ext uri="{BB962C8B-B14F-4D97-AF65-F5344CB8AC3E}">
        <p14:creationId xmlns:p14="http://schemas.microsoft.com/office/powerpoint/2010/main" val="163332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スライド番号プレースホルダー 1"/>
          <p:cNvSpPr txBox="1">
            <a:spLocks noGrp="1"/>
          </p:cNvSpPr>
          <p:nvPr/>
        </p:nvSpPr>
        <p:spPr bwMode="auto">
          <a:xfrm>
            <a:off x="0" y="6400800"/>
            <a:ext cx="1905000" cy="457200"/>
          </a:xfrm>
          <a:prstGeom prst="rect">
            <a:avLst/>
          </a:prstGeom>
          <a:noFill/>
          <a:ln w="9525">
            <a:noFill/>
            <a:miter lim="800000"/>
            <a:headEnd/>
            <a:tailEnd/>
          </a:ln>
        </p:spPr>
        <p:txBody>
          <a:bodyPr/>
          <a:lstStyle/>
          <a:p>
            <a:fld id="{1BAB5D3C-8944-4A0E-9A35-FCB7E60CC86B}" type="slidenum">
              <a:rPr kumimoji="0" lang="ja-JP" altLang="en-US" sz="1400">
                <a:solidFill>
                  <a:schemeClr val="tx1"/>
                </a:solidFill>
                <a:latin typeface="Tahoma" pitchFamily="34" charset="0"/>
                <a:ea typeface="ＭＳ Ｐゴシック" charset="-128"/>
              </a:rPr>
              <a:pPr/>
              <a:t>26</a:t>
            </a:fld>
            <a:endParaRPr kumimoji="0" lang="en-US" altLang="ja-JP" sz="1400">
              <a:solidFill>
                <a:schemeClr val="tx1"/>
              </a:solidFill>
              <a:latin typeface="Tahoma" pitchFamily="34" charset="0"/>
              <a:ea typeface="ＭＳ Ｐゴシック" charset="-128"/>
            </a:endParaRPr>
          </a:p>
        </p:txBody>
      </p:sp>
      <p:sp>
        <p:nvSpPr>
          <p:cNvPr id="71682" name="タイトル 1"/>
          <p:cNvSpPr>
            <a:spLocks noGrp="1"/>
          </p:cNvSpPr>
          <p:nvPr>
            <p:ph type="title" idx="4294967295"/>
          </p:nvPr>
        </p:nvSpPr>
        <p:spPr>
          <a:xfrm>
            <a:off x="250825" y="304800"/>
            <a:ext cx="8131175" cy="423863"/>
          </a:xfrm>
        </p:spPr>
        <p:txBody>
          <a:bodyPr/>
          <a:lstStyle/>
          <a:p>
            <a:r>
              <a:rPr lang="ja-JP" altLang="en-US" sz="2800" dirty="0" smtClean="0">
                <a:ea typeface="ＭＳ Ｐゴシック" charset="-128"/>
              </a:rPr>
              <a:t>最新ブラウザーの動向／狙い</a:t>
            </a:r>
          </a:p>
        </p:txBody>
      </p:sp>
      <p:sp>
        <p:nvSpPr>
          <p:cNvPr id="71683" name="コンテンツ プレースホルダ 2" descr="Rectangle: Click to edit Master text styles&#10;Second level&#10;Third level&#10;Fourth level&#10;Fifth level"/>
          <p:cNvSpPr>
            <a:spLocks noGrp="1"/>
          </p:cNvSpPr>
          <p:nvPr>
            <p:ph idx="4294967295"/>
          </p:nvPr>
        </p:nvSpPr>
        <p:spPr bwMode="auto">
          <a:xfrm>
            <a:off x="533400" y="1219200"/>
            <a:ext cx="8124825" cy="2719388"/>
          </a:xfrm>
          <a:prstGeom prst="rect">
            <a:avLst/>
          </a:prstGeom>
          <a:noFill/>
          <a:ln>
            <a:miter lim="800000"/>
            <a:headEnd/>
            <a:tailEnd/>
          </a:ln>
        </p:spPr>
        <p:txBody>
          <a:bodyPr/>
          <a:lstStyle/>
          <a:p>
            <a:pPr>
              <a:buClr>
                <a:srgbClr val="0073A3"/>
              </a:buClr>
              <a:buFont typeface="Wingdings" pitchFamily="2" charset="2"/>
              <a:buChar char="l"/>
            </a:pPr>
            <a:r>
              <a:rPr lang="en-US" altLang="ja-JP" sz="2800" dirty="0" smtClean="0">
                <a:latin typeface="Century Gothic" pitchFamily="34" charset="0"/>
                <a:ea typeface="HG丸ｺﾞｼｯｸM-PRO" pitchFamily="50" charset="-128"/>
              </a:rPr>
              <a:t>Internet</a:t>
            </a:r>
            <a:r>
              <a:rPr lang="ja-JP" altLang="en-US" sz="2800" dirty="0" smtClean="0">
                <a:latin typeface="Century Gothic" pitchFamily="34" charset="0"/>
                <a:ea typeface="HG丸ｺﾞｼｯｸM-PRO" pitchFamily="50" charset="-128"/>
              </a:rPr>
              <a:t> </a:t>
            </a:r>
            <a:r>
              <a:rPr lang="en-US" altLang="ja-JP" sz="2800" dirty="0" smtClean="0">
                <a:latin typeface="Century Gothic" pitchFamily="34" charset="0"/>
                <a:ea typeface="HG丸ｺﾞｼｯｸM-PRO" pitchFamily="50" charset="-128"/>
              </a:rPr>
              <a:t>Explorer</a:t>
            </a:r>
          </a:p>
          <a:p>
            <a:pPr>
              <a:buClr>
                <a:srgbClr val="0073A3"/>
              </a:buClr>
              <a:buFont typeface="Wingdings" pitchFamily="2" charset="2"/>
              <a:buChar char="l"/>
            </a:pPr>
            <a:r>
              <a:rPr lang="en-US" altLang="ja-JP" sz="2800" dirty="0" smtClean="0">
                <a:latin typeface="Century Gothic" pitchFamily="34" charset="0"/>
                <a:ea typeface="HG丸ｺﾞｼｯｸM-PRO" pitchFamily="50" charset="-128"/>
              </a:rPr>
              <a:t>Mozilla</a:t>
            </a:r>
            <a:r>
              <a:rPr lang="ja-JP" altLang="en-US" sz="2800" dirty="0" smtClean="0">
                <a:latin typeface="Century Gothic" pitchFamily="34" charset="0"/>
                <a:ea typeface="HG丸ｺﾞｼｯｸM-PRO" pitchFamily="50" charset="-128"/>
              </a:rPr>
              <a:t> </a:t>
            </a:r>
            <a:r>
              <a:rPr lang="en-US" altLang="ja-JP" sz="2800" dirty="0" smtClean="0">
                <a:latin typeface="Century Gothic" pitchFamily="34" charset="0"/>
                <a:ea typeface="HG丸ｺﾞｼｯｸM-PRO" pitchFamily="50" charset="-128"/>
              </a:rPr>
              <a:t>Firefox</a:t>
            </a:r>
          </a:p>
          <a:p>
            <a:pPr>
              <a:buClr>
                <a:srgbClr val="0073A3"/>
              </a:buClr>
              <a:buFont typeface="Wingdings" pitchFamily="2" charset="2"/>
              <a:buChar char="l"/>
            </a:pPr>
            <a:r>
              <a:rPr lang="en-US" altLang="ja-JP" sz="2800" dirty="0" smtClean="0">
                <a:latin typeface="Century Gothic" pitchFamily="34" charset="0"/>
                <a:ea typeface="HG丸ｺﾞｼｯｸM-PRO" pitchFamily="50" charset="-128"/>
              </a:rPr>
              <a:t>Apple Safari</a:t>
            </a:r>
          </a:p>
          <a:p>
            <a:pPr>
              <a:buClr>
                <a:srgbClr val="0073A3"/>
              </a:buClr>
              <a:buFont typeface="Wingdings" pitchFamily="2" charset="2"/>
              <a:buChar char="l"/>
            </a:pPr>
            <a:r>
              <a:rPr lang="en-US" altLang="ja-JP" sz="2800" dirty="0" smtClean="0">
                <a:latin typeface="Century Gothic" pitchFamily="34" charset="0"/>
                <a:ea typeface="HG丸ｺﾞｼｯｸM-PRO" pitchFamily="50" charset="-128"/>
              </a:rPr>
              <a:t>Google Chrome</a:t>
            </a:r>
          </a:p>
          <a:p>
            <a:pPr>
              <a:buClr>
                <a:srgbClr val="0073A3"/>
              </a:buClr>
              <a:buFont typeface="Wingdings" pitchFamily="2" charset="2"/>
              <a:buChar char="l"/>
            </a:pPr>
            <a:r>
              <a:rPr lang="en-US" altLang="ja-JP" sz="2800" dirty="0" smtClean="0">
                <a:latin typeface="Century Gothic" pitchFamily="34" charset="0"/>
                <a:ea typeface="HG丸ｺﾞｼｯｸM-PRO" pitchFamily="50" charset="-128"/>
              </a:rPr>
              <a:t>Opera</a:t>
            </a:r>
            <a:endParaRPr lang="ja-JP" altLang="en-US" sz="2800" dirty="0" smtClean="0">
              <a:latin typeface="Century Gothic" pitchFamily="34" charset="0"/>
              <a:ea typeface="HG丸ｺﾞｼｯｸM-PRO" pitchFamily="50" charset="-128"/>
            </a:endParaRPr>
          </a:p>
        </p:txBody>
      </p:sp>
      <p:pic>
        <p:nvPicPr>
          <p:cNvPr id="71687" name="Picture 7"/>
          <p:cNvPicPr>
            <a:picLocks noChangeAspect="1" noChangeArrowheads="1"/>
          </p:cNvPicPr>
          <p:nvPr/>
        </p:nvPicPr>
        <p:blipFill>
          <a:blip r:embed="rId3"/>
          <a:srcRect/>
          <a:stretch>
            <a:fillRect/>
          </a:stretch>
        </p:blipFill>
        <p:spPr bwMode="auto">
          <a:xfrm>
            <a:off x="6249244" y="2881720"/>
            <a:ext cx="1428750" cy="523875"/>
          </a:xfrm>
          <a:prstGeom prst="rect">
            <a:avLst/>
          </a:prstGeom>
          <a:noFill/>
          <a:ln w="9525">
            <a:noFill/>
            <a:miter lim="800000"/>
            <a:headEnd/>
            <a:tailEnd/>
          </a:ln>
        </p:spPr>
      </p:pic>
      <p:pic>
        <p:nvPicPr>
          <p:cNvPr id="71688" name="Picture 9"/>
          <p:cNvPicPr>
            <a:picLocks noChangeAspect="1" noChangeArrowheads="1"/>
          </p:cNvPicPr>
          <p:nvPr/>
        </p:nvPicPr>
        <p:blipFill>
          <a:blip r:embed="rId4"/>
          <a:srcRect/>
          <a:stretch>
            <a:fillRect/>
          </a:stretch>
        </p:blipFill>
        <p:spPr bwMode="auto">
          <a:xfrm>
            <a:off x="6499276" y="3457575"/>
            <a:ext cx="928687" cy="381000"/>
          </a:xfrm>
          <a:prstGeom prst="rect">
            <a:avLst/>
          </a:prstGeom>
          <a:noFill/>
          <a:ln w="9525">
            <a:noFill/>
            <a:miter lim="800000"/>
            <a:headEnd/>
            <a:tailEnd/>
          </a:ln>
        </p:spPr>
      </p:pic>
      <p:grpSp>
        <p:nvGrpSpPr>
          <p:cNvPr id="10" name="角丸四角形 9"/>
          <p:cNvGrpSpPr>
            <a:grpSpLocks/>
          </p:cNvGrpSpPr>
          <p:nvPr/>
        </p:nvGrpSpPr>
        <p:grpSpPr bwMode="auto">
          <a:xfrm>
            <a:off x="457200" y="4100513"/>
            <a:ext cx="8229600" cy="809625"/>
            <a:chOff x="349" y="2688"/>
            <a:chExt cx="5058" cy="964"/>
          </a:xfrm>
        </p:grpSpPr>
        <p:pic>
          <p:nvPicPr>
            <p:cNvPr id="71696" name="角丸四角形 9"/>
            <p:cNvPicPr>
              <a:picLocks noChangeArrowheads="1"/>
            </p:cNvPicPr>
            <p:nvPr/>
          </p:nvPicPr>
          <p:blipFill>
            <a:blip r:embed="rId5"/>
            <a:srcRect/>
            <a:stretch>
              <a:fillRect/>
            </a:stretch>
          </p:blipFill>
          <p:spPr bwMode="auto">
            <a:xfrm>
              <a:off x="349" y="2688"/>
              <a:ext cx="5058" cy="964"/>
            </a:xfrm>
            <a:prstGeom prst="rect">
              <a:avLst/>
            </a:prstGeom>
            <a:noFill/>
            <a:ln w="9525">
              <a:noFill/>
              <a:miter lim="800000"/>
              <a:headEnd/>
              <a:tailEnd/>
            </a:ln>
          </p:spPr>
        </p:pic>
        <p:sp>
          <p:nvSpPr>
            <p:cNvPr id="71697" name="Text Box 11"/>
            <p:cNvSpPr txBox="1">
              <a:spLocks noChangeArrowheads="1"/>
            </p:cNvSpPr>
            <p:nvPr/>
          </p:nvSpPr>
          <p:spPr bwMode="auto">
            <a:xfrm>
              <a:off x="387" y="2727"/>
              <a:ext cx="4986" cy="891"/>
            </a:xfrm>
            <a:prstGeom prst="rect">
              <a:avLst/>
            </a:prstGeom>
            <a:noFill/>
            <a:ln w="9525">
              <a:noFill/>
              <a:miter lim="800000"/>
              <a:headEnd/>
              <a:tailEnd/>
            </a:ln>
          </p:spPr>
          <p:txBody>
            <a:bodyPr anchor="ctr"/>
            <a:lstStyle/>
            <a:p>
              <a:pPr algn="ctr"/>
              <a:r>
                <a:rPr lang="en-US" altLang="ja-JP" sz="3600">
                  <a:solidFill>
                    <a:schemeClr val="bg1"/>
                  </a:solidFill>
                  <a:latin typeface="Century Gothic" pitchFamily="34" charset="0"/>
                </a:rPr>
                <a:t>JavaScript</a:t>
              </a:r>
              <a:r>
                <a:rPr lang="ja-JP" altLang="en-US" sz="3600">
                  <a:solidFill>
                    <a:schemeClr val="bg1"/>
                  </a:solidFill>
                  <a:latin typeface="Century Gothic" pitchFamily="34" charset="0"/>
                </a:rPr>
                <a:t>実行速度の向上</a:t>
              </a:r>
            </a:p>
          </p:txBody>
        </p:sp>
      </p:grpSp>
      <p:grpSp>
        <p:nvGrpSpPr>
          <p:cNvPr id="2" name="角丸四角形 9"/>
          <p:cNvGrpSpPr>
            <a:grpSpLocks/>
          </p:cNvGrpSpPr>
          <p:nvPr/>
        </p:nvGrpSpPr>
        <p:grpSpPr bwMode="auto">
          <a:xfrm>
            <a:off x="457200" y="5486400"/>
            <a:ext cx="8229600" cy="809625"/>
            <a:chOff x="349" y="2688"/>
            <a:chExt cx="5058" cy="964"/>
          </a:xfrm>
        </p:grpSpPr>
        <p:pic>
          <p:nvPicPr>
            <p:cNvPr id="71694" name="角丸四角形 9"/>
            <p:cNvPicPr>
              <a:picLocks noChangeArrowheads="1"/>
            </p:cNvPicPr>
            <p:nvPr/>
          </p:nvPicPr>
          <p:blipFill>
            <a:blip r:embed="rId5"/>
            <a:srcRect/>
            <a:stretch>
              <a:fillRect/>
            </a:stretch>
          </p:blipFill>
          <p:spPr bwMode="auto">
            <a:xfrm>
              <a:off x="349" y="2688"/>
              <a:ext cx="5058" cy="964"/>
            </a:xfrm>
            <a:prstGeom prst="rect">
              <a:avLst/>
            </a:prstGeom>
            <a:noFill/>
            <a:ln w="9525">
              <a:noFill/>
              <a:miter lim="800000"/>
              <a:headEnd/>
              <a:tailEnd/>
            </a:ln>
          </p:spPr>
        </p:pic>
        <p:sp>
          <p:nvSpPr>
            <p:cNvPr id="71695" name="Text Box 14"/>
            <p:cNvSpPr txBox="1">
              <a:spLocks noChangeArrowheads="1"/>
            </p:cNvSpPr>
            <p:nvPr/>
          </p:nvSpPr>
          <p:spPr bwMode="auto">
            <a:xfrm>
              <a:off x="387" y="2727"/>
              <a:ext cx="4986" cy="891"/>
            </a:xfrm>
            <a:prstGeom prst="rect">
              <a:avLst/>
            </a:prstGeom>
            <a:noFill/>
            <a:ln w="9525">
              <a:noFill/>
              <a:miter lim="800000"/>
              <a:headEnd/>
              <a:tailEnd/>
            </a:ln>
          </p:spPr>
          <p:txBody>
            <a:bodyPr anchor="ctr"/>
            <a:lstStyle/>
            <a:p>
              <a:pPr algn="ctr"/>
              <a:r>
                <a:rPr lang="ja-JP" altLang="en-US" sz="3200">
                  <a:solidFill>
                    <a:schemeClr val="bg1"/>
                  </a:solidFill>
                  <a:latin typeface="Century Gothic" pitchFamily="34" charset="0"/>
                </a:rPr>
                <a:t>クラウド・サービスを快適に使える</a:t>
              </a:r>
            </a:p>
          </p:txBody>
        </p:sp>
      </p:grpSp>
      <p:sp>
        <p:nvSpPr>
          <p:cNvPr id="7" name="下矢印 8"/>
          <p:cNvSpPr>
            <a:spLocks noChangeArrowheads="1"/>
          </p:cNvSpPr>
          <p:nvPr/>
        </p:nvSpPr>
        <p:spPr bwMode="auto">
          <a:xfrm>
            <a:off x="3742251" y="4957921"/>
            <a:ext cx="1666265" cy="513458"/>
          </a:xfrm>
          <a:prstGeom prst="downArrow">
            <a:avLst>
              <a:gd name="adj1" fmla="val 50000"/>
              <a:gd name="adj2" fmla="val 50000"/>
            </a:avLst>
          </a:prstGeom>
          <a:solidFill>
            <a:srgbClr val="FFC000"/>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050"/>
          </a:p>
        </p:txBody>
      </p:sp>
      <p:pic>
        <p:nvPicPr>
          <p:cNvPr id="4098" name="Picture 2" descr="C:\Users\SHOJIO~1\AppData\Local\Temp\ScreenCli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2775" y="1268760"/>
            <a:ext cx="1601688" cy="46836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6147" y="2375875"/>
            <a:ext cx="1074945" cy="45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6223" y="1789102"/>
            <a:ext cx="534793" cy="53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217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Pj0439257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1430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3093164" y="4038600"/>
            <a:ext cx="29386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ja-JP" altLang="en-US" sz="2800" smtClean="0">
                <a:solidFill>
                  <a:srgbClr val="0000CC"/>
                </a:solidFill>
                <a:latin typeface="+mn-lt"/>
                <a:ea typeface="+mn-ea"/>
              </a:rPr>
              <a:t>新たなクライアント</a:t>
            </a:r>
            <a:endParaRPr lang="en-US" altLang="ja-JP" sz="2800" smtClean="0">
              <a:solidFill>
                <a:srgbClr val="0000CC"/>
              </a:solidFill>
              <a:latin typeface="+mn-lt"/>
              <a:ea typeface="+mn-ea"/>
            </a:endParaRPr>
          </a:p>
          <a:p>
            <a:pPr algn="ctr" eaLnBrk="1" hangingPunct="1">
              <a:defRPr/>
            </a:pPr>
            <a:r>
              <a:rPr lang="ja-JP" altLang="en-US" sz="2800">
                <a:solidFill>
                  <a:srgbClr val="0000CC"/>
                </a:solidFill>
                <a:latin typeface="+mn-lt"/>
                <a:ea typeface="+mn-ea"/>
              </a:rPr>
              <a:t>プラットフォーム</a:t>
            </a:r>
            <a:endParaRPr lang="ja-JP" altLang="en-US" sz="2800" smtClean="0">
              <a:solidFill>
                <a:srgbClr val="0000CC"/>
              </a:solidFill>
              <a:latin typeface="+mn-lt"/>
              <a:ea typeface="+mn-ea"/>
            </a:endParaRPr>
          </a:p>
        </p:txBody>
      </p:sp>
    </p:spTree>
    <p:extLst>
      <p:ext uri="{BB962C8B-B14F-4D97-AF65-F5344CB8AC3E}">
        <p14:creationId xmlns:p14="http://schemas.microsoft.com/office/powerpoint/2010/main" val="2531907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152399" y="152400"/>
            <a:ext cx="8956675" cy="533400"/>
          </a:xfrm>
        </p:spPr>
        <p:txBody>
          <a:bodyPr/>
          <a:lstStyle/>
          <a:p>
            <a:r>
              <a:rPr lang="ja-JP" altLang="en-US" sz="2800" dirty="0" smtClean="0"/>
              <a:t>クラウド時代の新しいアプリケーションレイヤー</a:t>
            </a:r>
          </a:p>
        </p:txBody>
      </p:sp>
      <p:sp>
        <p:nvSpPr>
          <p:cNvPr id="19" name="下矢印 18"/>
          <p:cNvSpPr/>
          <p:nvPr/>
        </p:nvSpPr>
        <p:spPr bwMode="auto">
          <a:xfrm>
            <a:off x="4292402" y="2951305"/>
            <a:ext cx="1612891" cy="1093402"/>
          </a:xfrm>
          <a:prstGeom prst="downArrow">
            <a:avLst/>
          </a:prstGeom>
          <a:solidFill>
            <a:srgbClr val="FF99FF"/>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4" name="正方形/長方形 2"/>
          <p:cNvSpPr>
            <a:spLocks noChangeArrowheads="1"/>
          </p:cNvSpPr>
          <p:nvPr/>
        </p:nvSpPr>
        <p:spPr bwMode="auto">
          <a:xfrm>
            <a:off x="571511" y="2495748"/>
            <a:ext cx="5840986" cy="357188"/>
          </a:xfrm>
          <a:prstGeom prst="rect">
            <a:avLst/>
          </a:prstGeom>
          <a:solidFill>
            <a:srgbClr val="4168A7"/>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a:solidFill>
                  <a:schemeClr val="bg1"/>
                </a:solidFill>
                <a:latin typeface="+mn-lt"/>
                <a:ea typeface="+mn-ea"/>
              </a:rPr>
              <a:t>PC/AT</a:t>
            </a:r>
            <a:endParaRPr kumimoji="0" lang="ja-JP" altLang="en-US" sz="1400">
              <a:solidFill>
                <a:schemeClr val="bg1"/>
              </a:solidFill>
              <a:latin typeface="+mn-lt"/>
              <a:ea typeface="+mn-ea"/>
            </a:endParaRPr>
          </a:p>
        </p:txBody>
      </p:sp>
      <p:sp>
        <p:nvSpPr>
          <p:cNvPr id="6" name="正方形/長方形 10"/>
          <p:cNvSpPr>
            <a:spLocks noChangeArrowheads="1"/>
          </p:cNvSpPr>
          <p:nvPr/>
        </p:nvSpPr>
        <p:spPr bwMode="auto">
          <a:xfrm>
            <a:off x="6412508" y="2495748"/>
            <a:ext cx="1000135" cy="357188"/>
          </a:xfrm>
          <a:prstGeom prst="rect">
            <a:avLst/>
          </a:prstGeom>
          <a:solidFill>
            <a:schemeClr val="accent1">
              <a:lumMod val="50000"/>
            </a:schemeClr>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dirty="0">
                <a:solidFill>
                  <a:schemeClr val="bg1"/>
                </a:solidFill>
                <a:latin typeface="+mn-lt"/>
                <a:ea typeface="+mn-ea"/>
              </a:rPr>
              <a:t>Mac</a:t>
            </a:r>
            <a:endParaRPr kumimoji="0" lang="ja-JP" altLang="en-US" sz="1400" dirty="0">
              <a:solidFill>
                <a:schemeClr val="bg1"/>
              </a:solidFill>
              <a:latin typeface="+mn-lt"/>
              <a:ea typeface="+mn-ea"/>
            </a:endParaRPr>
          </a:p>
        </p:txBody>
      </p:sp>
      <p:sp>
        <p:nvSpPr>
          <p:cNvPr id="20" name="正方形/長方形 2"/>
          <p:cNvSpPr>
            <a:spLocks noChangeArrowheads="1"/>
          </p:cNvSpPr>
          <p:nvPr/>
        </p:nvSpPr>
        <p:spPr bwMode="auto">
          <a:xfrm>
            <a:off x="571511" y="2138560"/>
            <a:ext cx="4991733" cy="357188"/>
          </a:xfrm>
          <a:prstGeom prst="rect">
            <a:avLst/>
          </a:prstGeom>
          <a:solidFill>
            <a:srgbClr val="4168A7"/>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a:solidFill>
                  <a:schemeClr val="bg1"/>
                </a:solidFill>
                <a:latin typeface="+mn-lt"/>
                <a:ea typeface="+mn-ea"/>
              </a:rPr>
              <a:t>Windows</a:t>
            </a:r>
            <a:endParaRPr kumimoji="0" lang="ja-JP" altLang="en-US" sz="1400">
              <a:solidFill>
                <a:schemeClr val="bg1"/>
              </a:solidFill>
              <a:latin typeface="+mn-lt"/>
              <a:ea typeface="+mn-ea"/>
            </a:endParaRPr>
          </a:p>
        </p:txBody>
      </p:sp>
      <p:sp>
        <p:nvSpPr>
          <p:cNvPr id="21" name="正方形/長方形 6"/>
          <p:cNvSpPr>
            <a:spLocks noChangeArrowheads="1"/>
          </p:cNvSpPr>
          <p:nvPr/>
        </p:nvSpPr>
        <p:spPr bwMode="auto">
          <a:xfrm>
            <a:off x="5563244" y="2138560"/>
            <a:ext cx="849264" cy="357188"/>
          </a:xfrm>
          <a:prstGeom prst="rect">
            <a:avLst/>
          </a:prstGeom>
          <a:solidFill>
            <a:srgbClr val="FF9933"/>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dirty="0">
                <a:solidFill>
                  <a:schemeClr val="bg1"/>
                </a:solidFill>
                <a:latin typeface="+mn-lt"/>
                <a:ea typeface="+mn-ea"/>
              </a:rPr>
              <a:t>Linux</a:t>
            </a:r>
            <a:endParaRPr kumimoji="0" lang="ja-JP" altLang="en-US" sz="1400" dirty="0">
              <a:solidFill>
                <a:schemeClr val="bg1"/>
              </a:solidFill>
              <a:latin typeface="+mn-lt"/>
              <a:ea typeface="+mn-ea"/>
            </a:endParaRPr>
          </a:p>
        </p:txBody>
      </p:sp>
      <p:sp>
        <p:nvSpPr>
          <p:cNvPr id="22" name="正方形/長方形 10"/>
          <p:cNvSpPr>
            <a:spLocks noChangeArrowheads="1"/>
          </p:cNvSpPr>
          <p:nvPr/>
        </p:nvSpPr>
        <p:spPr bwMode="auto">
          <a:xfrm>
            <a:off x="6412497" y="2138560"/>
            <a:ext cx="1000135" cy="362772"/>
          </a:xfrm>
          <a:prstGeom prst="rect">
            <a:avLst/>
          </a:prstGeom>
          <a:solidFill>
            <a:schemeClr val="accent1">
              <a:lumMod val="50000"/>
            </a:schemeClr>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smtClean="0">
                <a:solidFill>
                  <a:schemeClr val="bg1"/>
                </a:solidFill>
                <a:latin typeface="+mn-lt"/>
                <a:ea typeface="+mn-ea"/>
              </a:rPr>
              <a:t>MacOS</a:t>
            </a:r>
            <a:endParaRPr kumimoji="0" lang="ja-JP" altLang="en-US" sz="1400" dirty="0">
              <a:solidFill>
                <a:schemeClr val="bg1"/>
              </a:solidFill>
              <a:latin typeface="+mn-lt"/>
              <a:ea typeface="+mn-ea"/>
            </a:endParaRPr>
          </a:p>
        </p:txBody>
      </p:sp>
      <p:sp>
        <p:nvSpPr>
          <p:cNvPr id="7" name="下矢印吹き出し 6"/>
          <p:cNvSpPr/>
          <p:nvPr/>
        </p:nvSpPr>
        <p:spPr bwMode="auto">
          <a:xfrm>
            <a:off x="5563244" y="1709934"/>
            <a:ext cx="285749" cy="500063"/>
          </a:xfrm>
          <a:prstGeom prst="downArrowCallout">
            <a:avLst>
              <a:gd name="adj1" fmla="val 50000"/>
              <a:gd name="adj2" fmla="val 25000"/>
              <a:gd name="adj3" fmla="val 34143"/>
              <a:gd name="adj4" fmla="val 82116"/>
            </a:avLst>
          </a:prstGeom>
          <a:solidFill>
            <a:srgbClr val="FF993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8" name="下矢印吹き出し 7"/>
          <p:cNvSpPr/>
          <p:nvPr/>
        </p:nvSpPr>
        <p:spPr bwMode="auto">
          <a:xfrm>
            <a:off x="5920431" y="1709934"/>
            <a:ext cx="285749" cy="500063"/>
          </a:xfrm>
          <a:prstGeom prst="downArrowCallout">
            <a:avLst>
              <a:gd name="adj1" fmla="val 50000"/>
              <a:gd name="adj2" fmla="val 25000"/>
              <a:gd name="adj3" fmla="val 34143"/>
              <a:gd name="adj4" fmla="val 82116"/>
            </a:avLst>
          </a:prstGeom>
          <a:solidFill>
            <a:srgbClr val="FF993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10" name="下矢印吹き出し 9"/>
          <p:cNvSpPr/>
          <p:nvPr/>
        </p:nvSpPr>
        <p:spPr bwMode="auto">
          <a:xfrm>
            <a:off x="1643072"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11" name="下矢印吹き出し 10"/>
          <p:cNvSpPr/>
          <p:nvPr/>
        </p:nvSpPr>
        <p:spPr bwMode="auto">
          <a:xfrm>
            <a:off x="2000258"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12" name="下矢印吹き出し 11"/>
          <p:cNvSpPr/>
          <p:nvPr/>
        </p:nvSpPr>
        <p:spPr bwMode="auto">
          <a:xfrm>
            <a:off x="2357445"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13" name="下矢印吹き出し 12"/>
          <p:cNvSpPr/>
          <p:nvPr/>
        </p:nvSpPr>
        <p:spPr bwMode="auto">
          <a:xfrm>
            <a:off x="6412508" y="1709934"/>
            <a:ext cx="285749" cy="500063"/>
          </a:xfrm>
          <a:prstGeom prst="downArrowCallout">
            <a:avLst>
              <a:gd name="adj1" fmla="val 50000"/>
              <a:gd name="adj2" fmla="val 25000"/>
              <a:gd name="adj3" fmla="val 34143"/>
              <a:gd name="adj4" fmla="val 82116"/>
            </a:avLst>
          </a:prstGeom>
          <a:solidFill>
            <a:schemeClr val="accent5">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14" name="下矢印吹き出し 13"/>
          <p:cNvSpPr/>
          <p:nvPr/>
        </p:nvSpPr>
        <p:spPr bwMode="auto">
          <a:xfrm>
            <a:off x="6769695" y="1709934"/>
            <a:ext cx="285749" cy="500063"/>
          </a:xfrm>
          <a:prstGeom prst="downArrowCallout">
            <a:avLst>
              <a:gd name="adj1" fmla="val 50000"/>
              <a:gd name="adj2" fmla="val 25000"/>
              <a:gd name="adj3" fmla="val 34143"/>
              <a:gd name="adj4" fmla="val 82116"/>
            </a:avLst>
          </a:prstGeom>
          <a:solidFill>
            <a:schemeClr val="accent5">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23" name="下矢印吹き出し 22"/>
          <p:cNvSpPr/>
          <p:nvPr/>
        </p:nvSpPr>
        <p:spPr bwMode="auto">
          <a:xfrm>
            <a:off x="571500"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24" name="下矢印吹き出し 23"/>
          <p:cNvSpPr/>
          <p:nvPr/>
        </p:nvSpPr>
        <p:spPr bwMode="auto">
          <a:xfrm>
            <a:off x="928687"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25" name="下矢印吹き出し 24"/>
          <p:cNvSpPr/>
          <p:nvPr/>
        </p:nvSpPr>
        <p:spPr bwMode="auto">
          <a:xfrm>
            <a:off x="1285874"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16" name="正方形/長方形 10"/>
          <p:cNvSpPr>
            <a:spLocks noChangeArrowheads="1"/>
          </p:cNvSpPr>
          <p:nvPr/>
        </p:nvSpPr>
        <p:spPr bwMode="auto">
          <a:xfrm>
            <a:off x="571511" y="4733130"/>
            <a:ext cx="8000989" cy="285750"/>
          </a:xfrm>
          <a:prstGeom prst="rect">
            <a:avLst/>
          </a:prstGeom>
          <a:solidFill>
            <a:srgbClr val="C00000"/>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dirty="0" smtClean="0">
                <a:solidFill>
                  <a:schemeClr val="bg1"/>
                </a:solidFill>
                <a:latin typeface="+mn-lt"/>
                <a:ea typeface="+mn-ea"/>
              </a:rPr>
              <a:t>Rich Internet Client</a:t>
            </a:r>
            <a:endParaRPr kumimoji="0" lang="ja-JP" altLang="en-US" sz="1400" dirty="0">
              <a:solidFill>
                <a:schemeClr val="bg1"/>
              </a:solidFill>
              <a:latin typeface="+mn-lt"/>
              <a:ea typeface="+mn-ea"/>
            </a:endParaRPr>
          </a:p>
        </p:txBody>
      </p:sp>
      <p:sp>
        <p:nvSpPr>
          <p:cNvPr id="26" name="正方形/長方形 2"/>
          <p:cNvSpPr>
            <a:spLocks noChangeArrowheads="1"/>
          </p:cNvSpPr>
          <p:nvPr/>
        </p:nvSpPr>
        <p:spPr bwMode="auto">
          <a:xfrm>
            <a:off x="571500" y="5376068"/>
            <a:ext cx="3144963" cy="357188"/>
          </a:xfrm>
          <a:prstGeom prst="rect">
            <a:avLst/>
          </a:prstGeom>
          <a:solidFill>
            <a:srgbClr val="4168A7"/>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a:solidFill>
                  <a:schemeClr val="bg1"/>
                </a:solidFill>
                <a:latin typeface="+mn-lt"/>
                <a:ea typeface="+mn-ea"/>
              </a:rPr>
              <a:t>PC/AT</a:t>
            </a:r>
            <a:endParaRPr kumimoji="0" lang="ja-JP" altLang="en-US" sz="1400">
              <a:solidFill>
                <a:schemeClr val="bg1"/>
              </a:solidFill>
              <a:latin typeface="+mn-lt"/>
              <a:ea typeface="+mn-ea"/>
            </a:endParaRPr>
          </a:p>
        </p:txBody>
      </p:sp>
      <p:sp>
        <p:nvSpPr>
          <p:cNvPr id="27" name="正方形/長方形 10"/>
          <p:cNvSpPr>
            <a:spLocks noChangeArrowheads="1"/>
          </p:cNvSpPr>
          <p:nvPr/>
        </p:nvSpPr>
        <p:spPr bwMode="auto">
          <a:xfrm>
            <a:off x="3703469" y="5376068"/>
            <a:ext cx="1428738" cy="357188"/>
          </a:xfrm>
          <a:prstGeom prst="rect">
            <a:avLst/>
          </a:prstGeom>
          <a:solidFill>
            <a:schemeClr val="accent1">
              <a:lumMod val="50000"/>
            </a:schemeClr>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dirty="0">
                <a:solidFill>
                  <a:schemeClr val="bg1"/>
                </a:solidFill>
                <a:latin typeface="+mn-lt"/>
                <a:ea typeface="+mn-ea"/>
              </a:rPr>
              <a:t>Mac</a:t>
            </a:r>
            <a:endParaRPr kumimoji="0" lang="ja-JP" altLang="en-US" sz="1400" dirty="0">
              <a:solidFill>
                <a:schemeClr val="bg1"/>
              </a:solidFill>
              <a:latin typeface="+mn-lt"/>
              <a:ea typeface="+mn-ea"/>
            </a:endParaRPr>
          </a:p>
        </p:txBody>
      </p:sp>
      <p:sp>
        <p:nvSpPr>
          <p:cNvPr id="28" name="正方形/長方形 2"/>
          <p:cNvSpPr>
            <a:spLocks noChangeArrowheads="1"/>
          </p:cNvSpPr>
          <p:nvPr/>
        </p:nvSpPr>
        <p:spPr bwMode="auto">
          <a:xfrm>
            <a:off x="571500" y="5018880"/>
            <a:ext cx="2138689" cy="357188"/>
          </a:xfrm>
          <a:prstGeom prst="rect">
            <a:avLst/>
          </a:prstGeom>
          <a:solidFill>
            <a:srgbClr val="4168A7"/>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a:solidFill>
                  <a:schemeClr val="bg1"/>
                </a:solidFill>
                <a:latin typeface="+mn-lt"/>
                <a:ea typeface="+mn-ea"/>
              </a:rPr>
              <a:t>Windows</a:t>
            </a:r>
            <a:endParaRPr kumimoji="0" lang="ja-JP" altLang="en-US" sz="1400">
              <a:solidFill>
                <a:schemeClr val="bg1"/>
              </a:solidFill>
              <a:latin typeface="+mn-lt"/>
              <a:ea typeface="+mn-ea"/>
            </a:endParaRPr>
          </a:p>
        </p:txBody>
      </p:sp>
      <p:sp>
        <p:nvSpPr>
          <p:cNvPr id="29" name="正方形/長方形 6"/>
          <p:cNvSpPr>
            <a:spLocks noChangeArrowheads="1"/>
          </p:cNvSpPr>
          <p:nvPr/>
        </p:nvSpPr>
        <p:spPr bwMode="auto">
          <a:xfrm>
            <a:off x="2716349" y="5018880"/>
            <a:ext cx="1000114" cy="357188"/>
          </a:xfrm>
          <a:prstGeom prst="rect">
            <a:avLst/>
          </a:prstGeom>
          <a:solidFill>
            <a:srgbClr val="FF9933"/>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dirty="0">
                <a:solidFill>
                  <a:schemeClr val="bg1"/>
                </a:solidFill>
                <a:latin typeface="+mn-lt"/>
                <a:ea typeface="+mn-ea"/>
              </a:rPr>
              <a:t>Linux</a:t>
            </a:r>
            <a:endParaRPr kumimoji="0" lang="ja-JP" altLang="en-US" sz="1400" dirty="0">
              <a:solidFill>
                <a:schemeClr val="bg1"/>
              </a:solidFill>
              <a:latin typeface="+mn-lt"/>
              <a:ea typeface="+mn-ea"/>
            </a:endParaRPr>
          </a:p>
        </p:txBody>
      </p:sp>
      <p:sp>
        <p:nvSpPr>
          <p:cNvPr id="30" name="正方形/長方形 10"/>
          <p:cNvSpPr>
            <a:spLocks noChangeArrowheads="1"/>
          </p:cNvSpPr>
          <p:nvPr/>
        </p:nvSpPr>
        <p:spPr bwMode="auto">
          <a:xfrm>
            <a:off x="3703458" y="5018880"/>
            <a:ext cx="1428738" cy="357188"/>
          </a:xfrm>
          <a:prstGeom prst="rect">
            <a:avLst/>
          </a:prstGeom>
          <a:solidFill>
            <a:schemeClr val="accent1">
              <a:lumMod val="50000"/>
            </a:schemeClr>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a:solidFill>
                  <a:schemeClr val="bg1"/>
                </a:solidFill>
                <a:latin typeface="+mn-lt"/>
                <a:ea typeface="+mn-ea"/>
              </a:rPr>
              <a:t>Mac</a:t>
            </a:r>
            <a:r>
              <a:rPr kumimoji="0" lang="ja-JP" altLang="en-US" sz="1400">
                <a:solidFill>
                  <a:schemeClr val="bg1"/>
                </a:solidFill>
                <a:latin typeface="+mn-lt"/>
                <a:ea typeface="+mn-ea"/>
              </a:rPr>
              <a:t> </a:t>
            </a:r>
            <a:r>
              <a:rPr kumimoji="0" lang="en-US" altLang="ja-JP" sz="1400">
                <a:solidFill>
                  <a:schemeClr val="bg1"/>
                </a:solidFill>
                <a:latin typeface="+mn-lt"/>
                <a:ea typeface="+mn-ea"/>
              </a:rPr>
              <a:t>OS</a:t>
            </a:r>
            <a:endParaRPr kumimoji="0" lang="ja-JP" altLang="en-US" sz="1400" dirty="0">
              <a:solidFill>
                <a:schemeClr val="bg1"/>
              </a:solidFill>
              <a:latin typeface="+mn-lt"/>
              <a:ea typeface="+mn-ea"/>
            </a:endParaRPr>
          </a:p>
        </p:txBody>
      </p:sp>
      <p:sp>
        <p:nvSpPr>
          <p:cNvPr id="31" name="下矢印吹き出し 30"/>
          <p:cNvSpPr/>
          <p:nvPr/>
        </p:nvSpPr>
        <p:spPr bwMode="auto">
          <a:xfrm>
            <a:off x="2716339"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32" name="下矢印吹き出し 31"/>
          <p:cNvSpPr/>
          <p:nvPr/>
        </p:nvSpPr>
        <p:spPr bwMode="auto">
          <a:xfrm>
            <a:off x="3073526"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33" name="下矢印吹き出し 32"/>
          <p:cNvSpPr/>
          <p:nvPr/>
        </p:nvSpPr>
        <p:spPr bwMode="auto">
          <a:xfrm>
            <a:off x="3430713"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34" name="下矢印吹き出し 33"/>
          <p:cNvSpPr/>
          <p:nvPr/>
        </p:nvSpPr>
        <p:spPr bwMode="auto">
          <a:xfrm>
            <a:off x="1644778"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35" name="下矢印吹き出し 34"/>
          <p:cNvSpPr/>
          <p:nvPr/>
        </p:nvSpPr>
        <p:spPr bwMode="auto">
          <a:xfrm>
            <a:off x="2001965"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36" name="下矢印吹き出し 35"/>
          <p:cNvSpPr/>
          <p:nvPr/>
        </p:nvSpPr>
        <p:spPr bwMode="auto">
          <a:xfrm>
            <a:off x="2359152"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37" name="下矢印吹き出し 36"/>
          <p:cNvSpPr/>
          <p:nvPr/>
        </p:nvSpPr>
        <p:spPr bwMode="auto">
          <a:xfrm>
            <a:off x="3787900"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38" name="下矢印吹き出し 37"/>
          <p:cNvSpPr/>
          <p:nvPr/>
        </p:nvSpPr>
        <p:spPr bwMode="auto">
          <a:xfrm>
            <a:off x="4145087"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39" name="下矢印吹き出し 38"/>
          <p:cNvSpPr/>
          <p:nvPr/>
        </p:nvSpPr>
        <p:spPr bwMode="auto">
          <a:xfrm>
            <a:off x="4502274"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40" name="下矢印吹き出し 39"/>
          <p:cNvSpPr/>
          <p:nvPr/>
        </p:nvSpPr>
        <p:spPr bwMode="auto">
          <a:xfrm>
            <a:off x="573206"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41" name="下矢印吹き出し 40"/>
          <p:cNvSpPr/>
          <p:nvPr/>
        </p:nvSpPr>
        <p:spPr bwMode="auto">
          <a:xfrm>
            <a:off x="930393"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42" name="下矢印吹き出し 41"/>
          <p:cNvSpPr/>
          <p:nvPr/>
        </p:nvSpPr>
        <p:spPr bwMode="auto">
          <a:xfrm>
            <a:off x="1287580" y="4318788"/>
            <a:ext cx="285750" cy="500063"/>
          </a:xfrm>
          <a:prstGeom prst="downArrowCallout">
            <a:avLst>
              <a:gd name="adj1" fmla="val 50000"/>
              <a:gd name="adj2" fmla="val 25000"/>
              <a:gd name="adj3" fmla="val 34143"/>
              <a:gd name="adj4" fmla="val 82116"/>
            </a:avLst>
          </a:prstGeom>
          <a:solidFill>
            <a:srgbClr val="FFA893"/>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43" name="正方形/長方形 10"/>
          <p:cNvSpPr>
            <a:spLocks noChangeArrowheads="1"/>
          </p:cNvSpPr>
          <p:nvPr/>
        </p:nvSpPr>
        <p:spPr bwMode="auto">
          <a:xfrm>
            <a:off x="5132208" y="5376068"/>
            <a:ext cx="2440173" cy="357188"/>
          </a:xfrm>
          <a:prstGeom prst="rect">
            <a:avLst/>
          </a:prstGeom>
          <a:solidFill>
            <a:srgbClr val="BED3FE"/>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ja-JP" altLang="en-US" sz="1400" dirty="0" smtClean="0">
                <a:solidFill>
                  <a:srgbClr val="0070C0"/>
                </a:solidFill>
                <a:latin typeface="+mn-lt"/>
                <a:ea typeface="+mn-ea"/>
              </a:rPr>
              <a:t>携帯</a:t>
            </a:r>
            <a:r>
              <a:rPr kumimoji="0" lang="en-US" altLang="ja-JP" sz="1400" dirty="0" smtClean="0">
                <a:solidFill>
                  <a:srgbClr val="0070C0"/>
                </a:solidFill>
                <a:latin typeface="+mn-lt"/>
                <a:ea typeface="+mn-ea"/>
              </a:rPr>
              <a:t>/</a:t>
            </a:r>
            <a:r>
              <a:rPr kumimoji="0" lang="ja-JP" altLang="en-US" sz="1400" dirty="0" smtClean="0">
                <a:solidFill>
                  <a:srgbClr val="0070C0"/>
                </a:solidFill>
                <a:latin typeface="+mn-lt"/>
                <a:ea typeface="+mn-ea"/>
              </a:rPr>
              <a:t>タブレット</a:t>
            </a:r>
            <a:endParaRPr kumimoji="0" lang="ja-JP" altLang="en-US" sz="1400" dirty="0">
              <a:solidFill>
                <a:srgbClr val="0070C0"/>
              </a:solidFill>
              <a:latin typeface="+mn-lt"/>
              <a:ea typeface="+mn-ea"/>
            </a:endParaRPr>
          </a:p>
        </p:txBody>
      </p:sp>
      <p:sp>
        <p:nvSpPr>
          <p:cNvPr id="44" name="正方形/長方形 10"/>
          <p:cNvSpPr>
            <a:spLocks noChangeArrowheads="1"/>
          </p:cNvSpPr>
          <p:nvPr/>
        </p:nvSpPr>
        <p:spPr bwMode="auto">
          <a:xfrm>
            <a:off x="5132208" y="5018880"/>
            <a:ext cx="3440282" cy="357188"/>
          </a:xfrm>
          <a:prstGeom prst="rect">
            <a:avLst/>
          </a:prstGeom>
          <a:solidFill>
            <a:srgbClr val="BED3FE"/>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050">
                <a:solidFill>
                  <a:srgbClr val="0070C0"/>
                </a:solidFill>
                <a:latin typeface="+mn-lt"/>
                <a:ea typeface="+mn-ea"/>
              </a:rPr>
              <a:t>Android MacOS Windows</a:t>
            </a:r>
            <a:endParaRPr kumimoji="0" lang="ja-JP" altLang="en-US" sz="1050" dirty="0">
              <a:solidFill>
                <a:srgbClr val="0070C0"/>
              </a:solidFill>
              <a:latin typeface="+mn-lt"/>
              <a:ea typeface="+mn-ea"/>
            </a:endParaRPr>
          </a:p>
        </p:txBody>
      </p:sp>
      <p:sp>
        <p:nvSpPr>
          <p:cNvPr id="45" name="正方形/長方形 10"/>
          <p:cNvSpPr>
            <a:spLocks noChangeArrowheads="1"/>
          </p:cNvSpPr>
          <p:nvPr/>
        </p:nvSpPr>
        <p:spPr bwMode="auto">
          <a:xfrm>
            <a:off x="7572380" y="5376068"/>
            <a:ext cx="1000120" cy="357188"/>
          </a:xfrm>
          <a:prstGeom prst="rect">
            <a:avLst/>
          </a:prstGeom>
          <a:solidFill>
            <a:srgbClr val="BED3FE"/>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a:solidFill>
                  <a:srgbClr val="0070C0"/>
                </a:solidFill>
                <a:latin typeface="+mn-lt"/>
                <a:ea typeface="+mn-ea"/>
              </a:rPr>
              <a:t>TV</a:t>
            </a:r>
            <a:endParaRPr kumimoji="0" lang="ja-JP" altLang="en-US" sz="1400" dirty="0">
              <a:solidFill>
                <a:srgbClr val="0070C0"/>
              </a:solidFill>
              <a:latin typeface="+mn-lt"/>
              <a:ea typeface="+mn-ea"/>
            </a:endParaRPr>
          </a:p>
        </p:txBody>
      </p:sp>
      <p:sp>
        <p:nvSpPr>
          <p:cNvPr id="47" name="正方形/長方形 10"/>
          <p:cNvSpPr>
            <a:spLocks noChangeArrowheads="1"/>
          </p:cNvSpPr>
          <p:nvPr/>
        </p:nvSpPr>
        <p:spPr bwMode="auto">
          <a:xfrm>
            <a:off x="7412643" y="2495748"/>
            <a:ext cx="1159857" cy="357188"/>
          </a:xfrm>
          <a:prstGeom prst="rect">
            <a:avLst/>
          </a:prstGeom>
          <a:solidFill>
            <a:srgbClr val="BED3FE"/>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ja-JP" altLang="en-US" sz="1400">
                <a:solidFill>
                  <a:srgbClr val="0070C0"/>
                </a:solidFill>
                <a:latin typeface="+mn-lt"/>
                <a:ea typeface="+mn-ea"/>
              </a:rPr>
              <a:t>携帯</a:t>
            </a:r>
            <a:endParaRPr kumimoji="0" lang="ja-JP" altLang="en-US" sz="1400" dirty="0">
              <a:solidFill>
                <a:srgbClr val="0070C0"/>
              </a:solidFill>
              <a:latin typeface="+mn-lt"/>
              <a:ea typeface="+mn-ea"/>
            </a:endParaRPr>
          </a:p>
        </p:txBody>
      </p:sp>
      <p:sp>
        <p:nvSpPr>
          <p:cNvPr id="48" name="正方形/長方形 10"/>
          <p:cNvSpPr>
            <a:spLocks noChangeArrowheads="1"/>
          </p:cNvSpPr>
          <p:nvPr/>
        </p:nvSpPr>
        <p:spPr bwMode="auto">
          <a:xfrm>
            <a:off x="7412632" y="2138560"/>
            <a:ext cx="285761" cy="357188"/>
          </a:xfrm>
          <a:prstGeom prst="rect">
            <a:avLst/>
          </a:prstGeom>
          <a:solidFill>
            <a:srgbClr val="BED3FE"/>
          </a:solidFill>
          <a:ln w="38100" algn="ctr">
            <a:noFill/>
            <a:round/>
            <a:headEnd/>
            <a:tailEnd/>
          </a:ln>
          <a:scene3d>
            <a:camera prst="orthographicFront"/>
            <a:lightRig rig="threePt" dir="t"/>
          </a:scene3d>
          <a:sp3d>
            <a:bevelT/>
          </a:sp3d>
        </p:spPr>
        <p:txBody>
          <a:bodyPr anchor="ctr"/>
          <a:lstStyle/>
          <a:p>
            <a:pPr algn="ctr">
              <a:spcBef>
                <a:spcPct val="20000"/>
              </a:spcBef>
              <a:defRPr/>
            </a:pPr>
            <a:endParaRPr kumimoji="0" lang="ja-JP" altLang="en-US" sz="1400" dirty="0">
              <a:solidFill>
                <a:srgbClr val="0070C0"/>
              </a:solidFill>
              <a:latin typeface="+mn-lt"/>
              <a:ea typeface="+mn-ea"/>
            </a:endParaRPr>
          </a:p>
        </p:txBody>
      </p:sp>
      <p:sp>
        <p:nvSpPr>
          <p:cNvPr id="49" name="下矢印吹き出し 48"/>
          <p:cNvSpPr/>
          <p:nvPr/>
        </p:nvSpPr>
        <p:spPr bwMode="auto">
          <a:xfrm>
            <a:off x="7412643" y="1709934"/>
            <a:ext cx="285750" cy="500063"/>
          </a:xfrm>
          <a:prstGeom prst="downArrowCallout">
            <a:avLst>
              <a:gd name="adj1" fmla="val 50000"/>
              <a:gd name="adj2" fmla="val 25000"/>
              <a:gd name="adj3" fmla="val 34143"/>
              <a:gd name="adj4" fmla="val 82116"/>
            </a:avLst>
          </a:prstGeom>
          <a:solidFill>
            <a:srgbClr val="BED3FE"/>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50" name="正方形/長方形 10"/>
          <p:cNvSpPr>
            <a:spLocks noChangeArrowheads="1"/>
          </p:cNvSpPr>
          <p:nvPr/>
        </p:nvSpPr>
        <p:spPr bwMode="auto">
          <a:xfrm>
            <a:off x="7708107" y="2138560"/>
            <a:ext cx="285761" cy="357188"/>
          </a:xfrm>
          <a:prstGeom prst="rect">
            <a:avLst/>
          </a:prstGeom>
          <a:solidFill>
            <a:srgbClr val="BED3FE"/>
          </a:solidFill>
          <a:ln w="38100" algn="ctr">
            <a:noFill/>
            <a:round/>
            <a:headEnd/>
            <a:tailEnd/>
          </a:ln>
          <a:scene3d>
            <a:camera prst="orthographicFront"/>
            <a:lightRig rig="threePt" dir="t"/>
          </a:scene3d>
          <a:sp3d>
            <a:bevelT/>
          </a:sp3d>
        </p:spPr>
        <p:txBody>
          <a:bodyPr anchor="ctr"/>
          <a:lstStyle/>
          <a:p>
            <a:pPr algn="ctr">
              <a:spcBef>
                <a:spcPct val="20000"/>
              </a:spcBef>
              <a:defRPr/>
            </a:pPr>
            <a:endParaRPr kumimoji="0" lang="ja-JP" altLang="en-US" sz="1400" dirty="0">
              <a:solidFill>
                <a:srgbClr val="0070C0"/>
              </a:solidFill>
              <a:latin typeface="+mn-lt"/>
              <a:ea typeface="+mn-ea"/>
            </a:endParaRPr>
          </a:p>
        </p:txBody>
      </p:sp>
      <p:sp>
        <p:nvSpPr>
          <p:cNvPr id="51" name="下矢印吹き出し 50"/>
          <p:cNvSpPr/>
          <p:nvPr/>
        </p:nvSpPr>
        <p:spPr bwMode="auto">
          <a:xfrm>
            <a:off x="7708118" y="1709934"/>
            <a:ext cx="285750" cy="500063"/>
          </a:xfrm>
          <a:prstGeom prst="downArrowCallout">
            <a:avLst>
              <a:gd name="adj1" fmla="val 50000"/>
              <a:gd name="adj2" fmla="val 25000"/>
              <a:gd name="adj3" fmla="val 34143"/>
              <a:gd name="adj4" fmla="val 82116"/>
            </a:avLst>
          </a:prstGeom>
          <a:solidFill>
            <a:srgbClr val="BED3FE"/>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52" name="正方形/長方形 10"/>
          <p:cNvSpPr>
            <a:spLocks noChangeArrowheads="1"/>
          </p:cNvSpPr>
          <p:nvPr/>
        </p:nvSpPr>
        <p:spPr bwMode="auto">
          <a:xfrm>
            <a:off x="8000978" y="2138560"/>
            <a:ext cx="285761" cy="357188"/>
          </a:xfrm>
          <a:prstGeom prst="rect">
            <a:avLst/>
          </a:prstGeom>
          <a:solidFill>
            <a:srgbClr val="BED3FE"/>
          </a:solidFill>
          <a:ln w="38100" algn="ctr">
            <a:noFill/>
            <a:round/>
            <a:headEnd/>
            <a:tailEnd/>
          </a:ln>
          <a:scene3d>
            <a:camera prst="orthographicFront"/>
            <a:lightRig rig="threePt" dir="t"/>
          </a:scene3d>
          <a:sp3d>
            <a:bevelT/>
          </a:sp3d>
        </p:spPr>
        <p:txBody>
          <a:bodyPr anchor="ctr"/>
          <a:lstStyle/>
          <a:p>
            <a:pPr algn="ctr">
              <a:spcBef>
                <a:spcPct val="20000"/>
              </a:spcBef>
              <a:defRPr/>
            </a:pPr>
            <a:endParaRPr kumimoji="0" lang="ja-JP" altLang="en-US" sz="1400" dirty="0">
              <a:solidFill>
                <a:srgbClr val="0070C0"/>
              </a:solidFill>
              <a:latin typeface="+mn-lt"/>
              <a:ea typeface="+mn-ea"/>
            </a:endParaRPr>
          </a:p>
        </p:txBody>
      </p:sp>
      <p:sp>
        <p:nvSpPr>
          <p:cNvPr id="53" name="下矢印吹き出し 52"/>
          <p:cNvSpPr/>
          <p:nvPr/>
        </p:nvSpPr>
        <p:spPr bwMode="auto">
          <a:xfrm>
            <a:off x="8000989" y="1709934"/>
            <a:ext cx="285750" cy="500063"/>
          </a:xfrm>
          <a:prstGeom prst="downArrowCallout">
            <a:avLst>
              <a:gd name="adj1" fmla="val 50000"/>
              <a:gd name="adj2" fmla="val 25000"/>
              <a:gd name="adj3" fmla="val 34143"/>
              <a:gd name="adj4" fmla="val 82116"/>
            </a:avLst>
          </a:prstGeom>
          <a:solidFill>
            <a:srgbClr val="BED3FE"/>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54" name="正方形/長方形 10"/>
          <p:cNvSpPr>
            <a:spLocks noChangeArrowheads="1"/>
          </p:cNvSpPr>
          <p:nvPr/>
        </p:nvSpPr>
        <p:spPr bwMode="auto">
          <a:xfrm>
            <a:off x="8286739" y="2138560"/>
            <a:ext cx="285761" cy="357188"/>
          </a:xfrm>
          <a:prstGeom prst="rect">
            <a:avLst/>
          </a:prstGeom>
          <a:solidFill>
            <a:srgbClr val="BED3FE"/>
          </a:solidFill>
          <a:ln w="38100" algn="ctr">
            <a:noFill/>
            <a:round/>
            <a:headEnd/>
            <a:tailEnd/>
          </a:ln>
          <a:scene3d>
            <a:camera prst="orthographicFront"/>
            <a:lightRig rig="threePt" dir="t"/>
          </a:scene3d>
          <a:sp3d>
            <a:bevelT/>
          </a:sp3d>
        </p:spPr>
        <p:txBody>
          <a:bodyPr anchor="ctr"/>
          <a:lstStyle/>
          <a:p>
            <a:pPr algn="ctr">
              <a:spcBef>
                <a:spcPct val="20000"/>
              </a:spcBef>
              <a:defRPr/>
            </a:pPr>
            <a:endParaRPr kumimoji="0" lang="ja-JP" altLang="en-US" sz="1400" dirty="0">
              <a:solidFill>
                <a:srgbClr val="0070C0"/>
              </a:solidFill>
              <a:latin typeface="+mn-lt"/>
              <a:ea typeface="+mn-ea"/>
            </a:endParaRPr>
          </a:p>
        </p:txBody>
      </p:sp>
      <p:sp>
        <p:nvSpPr>
          <p:cNvPr id="55" name="下矢印吹き出し 54"/>
          <p:cNvSpPr/>
          <p:nvPr/>
        </p:nvSpPr>
        <p:spPr bwMode="auto">
          <a:xfrm>
            <a:off x="8286750" y="1709934"/>
            <a:ext cx="285750" cy="500063"/>
          </a:xfrm>
          <a:prstGeom prst="downArrowCallout">
            <a:avLst>
              <a:gd name="adj1" fmla="val 50000"/>
              <a:gd name="adj2" fmla="val 25000"/>
              <a:gd name="adj3" fmla="val 34143"/>
              <a:gd name="adj4" fmla="val 82116"/>
            </a:avLst>
          </a:prstGeom>
          <a:solidFill>
            <a:srgbClr val="BED3FE"/>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56" name="下矢印吹き出し 55"/>
          <p:cNvSpPr/>
          <p:nvPr/>
        </p:nvSpPr>
        <p:spPr bwMode="auto">
          <a:xfrm>
            <a:off x="2710189"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57" name="下矢印吹き出し 56"/>
          <p:cNvSpPr/>
          <p:nvPr/>
        </p:nvSpPr>
        <p:spPr bwMode="auto">
          <a:xfrm>
            <a:off x="3067376"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58" name="下矢印吹き出し 57"/>
          <p:cNvSpPr/>
          <p:nvPr/>
        </p:nvSpPr>
        <p:spPr bwMode="auto">
          <a:xfrm>
            <a:off x="3410283"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59" name="下矢印吹き出し 58"/>
          <p:cNvSpPr/>
          <p:nvPr/>
        </p:nvSpPr>
        <p:spPr bwMode="auto">
          <a:xfrm>
            <a:off x="3767470"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60" name="下矢印吹き出し 59"/>
          <p:cNvSpPr/>
          <p:nvPr/>
        </p:nvSpPr>
        <p:spPr bwMode="auto">
          <a:xfrm>
            <a:off x="4120214"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61" name="下矢印吹き出し 60"/>
          <p:cNvSpPr/>
          <p:nvPr/>
        </p:nvSpPr>
        <p:spPr bwMode="auto">
          <a:xfrm>
            <a:off x="4477401" y="1709934"/>
            <a:ext cx="285749" cy="500063"/>
          </a:xfrm>
          <a:prstGeom prst="downArrowCallout">
            <a:avLst>
              <a:gd name="adj1" fmla="val 50000"/>
              <a:gd name="adj2" fmla="val 25000"/>
              <a:gd name="adj3" fmla="val 34143"/>
              <a:gd name="adj4" fmla="val 82116"/>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65" name="AutoShape 2"/>
          <p:cNvSpPr>
            <a:spLocks noChangeArrowheads="1"/>
          </p:cNvSpPr>
          <p:nvPr/>
        </p:nvSpPr>
        <p:spPr bwMode="auto">
          <a:xfrm>
            <a:off x="571511" y="5877272"/>
            <a:ext cx="8000989" cy="523528"/>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spcBef>
                <a:spcPct val="20000"/>
              </a:spcBef>
            </a:pPr>
            <a:r>
              <a:rPr kumimoji="0" lang="ja-JP" altLang="en-US" sz="2400" dirty="0">
                <a:solidFill>
                  <a:schemeClr val="bg1"/>
                </a:solidFill>
                <a:ea typeface="HGP創英角ｺﾞｼｯｸUB" pitchFamily="50" charset="-128"/>
                <a:cs typeface="Arial" charset="0"/>
              </a:rPr>
              <a:t>プラットフォームに依存しないアプリケーション実行</a:t>
            </a:r>
            <a:r>
              <a:rPr kumimoji="0" lang="ja-JP" altLang="en-US" sz="2400" dirty="0" smtClean="0">
                <a:solidFill>
                  <a:schemeClr val="bg1"/>
                </a:solidFill>
                <a:ea typeface="HGP創英角ｺﾞｼｯｸUB" pitchFamily="50" charset="-128"/>
                <a:cs typeface="Arial" charset="0"/>
              </a:rPr>
              <a:t>環境</a:t>
            </a:r>
            <a:endParaRPr kumimoji="0" lang="ja-JP" altLang="en-US" sz="2400" dirty="0">
              <a:solidFill>
                <a:schemeClr val="bg1"/>
              </a:solidFill>
              <a:ea typeface="HGP創英角ｺﾞｼｯｸUB" pitchFamily="50" charset="-128"/>
              <a:cs typeface="Arial" charset="0"/>
            </a:endParaRPr>
          </a:p>
        </p:txBody>
      </p:sp>
      <p:sp>
        <p:nvSpPr>
          <p:cNvPr id="66" name="正方形/長方形 31"/>
          <p:cNvSpPr>
            <a:spLocks noChangeArrowheads="1"/>
          </p:cNvSpPr>
          <p:nvPr/>
        </p:nvSpPr>
        <p:spPr bwMode="auto">
          <a:xfrm>
            <a:off x="6286473" y="3068960"/>
            <a:ext cx="2286016" cy="428619"/>
          </a:xfrm>
          <a:prstGeom prst="rect">
            <a:avLst/>
          </a:prstGeom>
          <a:solidFill>
            <a:srgbClr val="C00000"/>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a:solidFill>
                  <a:schemeClr val="bg1"/>
                </a:solidFill>
                <a:latin typeface="+mn-lt"/>
                <a:ea typeface="+mn-ea"/>
              </a:rPr>
              <a:t>Flash/AIR</a:t>
            </a:r>
            <a:endParaRPr kumimoji="0" lang="ja-JP" altLang="en-US" sz="1400">
              <a:solidFill>
                <a:schemeClr val="bg1"/>
              </a:solidFill>
              <a:latin typeface="+mn-lt"/>
              <a:ea typeface="+mn-ea"/>
            </a:endParaRPr>
          </a:p>
        </p:txBody>
      </p:sp>
      <p:sp>
        <p:nvSpPr>
          <p:cNvPr id="67" name="正方形/長方形 32"/>
          <p:cNvSpPr>
            <a:spLocks noChangeArrowheads="1"/>
          </p:cNvSpPr>
          <p:nvPr/>
        </p:nvSpPr>
        <p:spPr bwMode="auto">
          <a:xfrm>
            <a:off x="6286473" y="3569018"/>
            <a:ext cx="2286016" cy="428619"/>
          </a:xfrm>
          <a:prstGeom prst="rect">
            <a:avLst/>
          </a:prstGeom>
          <a:solidFill>
            <a:srgbClr val="C00000"/>
          </a:solidFill>
          <a:ln w="38100" algn="ctr">
            <a:noFill/>
            <a:round/>
            <a:headEnd/>
            <a:tailEnd/>
          </a:ln>
          <a:scene3d>
            <a:camera prst="orthographicFront"/>
            <a:lightRig rig="threePt" dir="t"/>
          </a:scene3d>
          <a:sp3d>
            <a:bevelT/>
          </a:sp3d>
        </p:spPr>
        <p:txBody>
          <a:bodyPr anchor="ctr"/>
          <a:lstStyle/>
          <a:p>
            <a:pPr algn="ctr">
              <a:spcBef>
                <a:spcPts val="0"/>
              </a:spcBef>
              <a:defRPr/>
            </a:pPr>
            <a:r>
              <a:rPr kumimoji="0" lang="en-US" altLang="ja-JP" sz="1400" dirty="0" smtClean="0">
                <a:solidFill>
                  <a:schemeClr val="bg1"/>
                </a:solidFill>
                <a:latin typeface="+mn-lt"/>
                <a:ea typeface="+mn-ea"/>
              </a:rPr>
              <a:t>Ajax</a:t>
            </a:r>
          </a:p>
          <a:p>
            <a:pPr algn="ctr">
              <a:spcBef>
                <a:spcPts val="0"/>
              </a:spcBef>
              <a:defRPr/>
            </a:pPr>
            <a:r>
              <a:rPr kumimoji="0" lang="en-US" altLang="ja-JP" sz="1000" dirty="0" smtClean="0">
                <a:solidFill>
                  <a:schemeClr val="bg1"/>
                </a:solidFill>
                <a:latin typeface="+mn-lt"/>
                <a:ea typeface="+mn-ea"/>
              </a:rPr>
              <a:t>HTML5/CSS/</a:t>
            </a:r>
            <a:r>
              <a:rPr kumimoji="0" lang="en-US" altLang="ja-JP" sz="1000" dirty="0" err="1" smtClean="0">
                <a:solidFill>
                  <a:schemeClr val="bg1"/>
                </a:solidFill>
                <a:latin typeface="+mn-lt"/>
                <a:ea typeface="+mn-ea"/>
              </a:rPr>
              <a:t>Javascript</a:t>
            </a:r>
            <a:endParaRPr kumimoji="0" lang="ja-JP" altLang="en-US" sz="1000" dirty="0">
              <a:solidFill>
                <a:schemeClr val="bg1"/>
              </a:solidFill>
              <a:latin typeface="+mn-lt"/>
              <a:ea typeface="+mn-ea"/>
            </a:endParaRPr>
          </a:p>
        </p:txBody>
      </p:sp>
      <p:sp>
        <p:nvSpPr>
          <p:cNvPr id="68" name="正方形/長方形 33"/>
          <p:cNvSpPr>
            <a:spLocks noChangeArrowheads="1"/>
          </p:cNvSpPr>
          <p:nvPr/>
        </p:nvSpPr>
        <p:spPr bwMode="auto">
          <a:xfrm>
            <a:off x="6277572" y="4069076"/>
            <a:ext cx="2286016" cy="428619"/>
          </a:xfrm>
          <a:prstGeom prst="rect">
            <a:avLst/>
          </a:prstGeom>
          <a:solidFill>
            <a:srgbClr val="C00000"/>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en-US" altLang="ja-JP" sz="1400">
                <a:solidFill>
                  <a:schemeClr val="bg1"/>
                </a:solidFill>
                <a:latin typeface="+mn-lt"/>
                <a:ea typeface="+mn-ea"/>
              </a:rPr>
              <a:t>Silverlight</a:t>
            </a:r>
            <a:endParaRPr kumimoji="0" lang="ja-JP" altLang="en-US" sz="1400">
              <a:solidFill>
                <a:schemeClr val="bg1"/>
              </a:solidFill>
              <a:latin typeface="+mn-lt"/>
              <a:ea typeface="+mn-ea"/>
            </a:endParaRPr>
          </a:p>
        </p:txBody>
      </p:sp>
      <p:sp>
        <p:nvSpPr>
          <p:cNvPr id="71" name="AutoShape 96"/>
          <p:cNvSpPr>
            <a:spLocks noChangeArrowheads="1"/>
          </p:cNvSpPr>
          <p:nvPr/>
        </p:nvSpPr>
        <p:spPr bwMode="auto">
          <a:xfrm>
            <a:off x="1978624" y="3796386"/>
            <a:ext cx="2404589" cy="310069"/>
          </a:xfrm>
          <a:prstGeom prst="wedgeRoundRectCallout">
            <a:avLst>
              <a:gd name="adj1" fmla="val -15602"/>
              <a:gd name="adj2" fmla="val 101871"/>
              <a:gd name="adj3" fmla="val 16667"/>
            </a:avLst>
          </a:prstGeom>
          <a:solidFill>
            <a:schemeClr val="accent2">
              <a:lumMod val="40000"/>
              <a:lumOff val="60000"/>
            </a:schemeClr>
          </a:solidFill>
          <a:ln w="38100" cap="flat" cmpd="sng" algn="ctr">
            <a:noFill/>
            <a:prstDash val="solid"/>
            <a:round/>
            <a:headEnd type="none" w="med" len="med"/>
            <a:tailEnd type="none" w="med" len="med"/>
          </a:ln>
          <a:effectLst/>
          <a:scene3d>
            <a:camera prst="orthographicFront"/>
            <a:lightRig rig="threePt" dir="t"/>
          </a:scene3d>
          <a:sp3d>
            <a:bevelT/>
          </a:sp3d>
          <a:extLst/>
        </p:spPr>
        <p:txBody>
          <a:bodyPr anchor="ctr"/>
          <a:lstStyle/>
          <a:p>
            <a:pPr algn="ctr">
              <a:spcBef>
                <a:spcPts val="0"/>
              </a:spcBef>
            </a:pPr>
            <a:r>
              <a:rPr kumimoji="0" lang="en-US" altLang="ja-JP" sz="1400" dirty="0">
                <a:solidFill>
                  <a:schemeClr val="bg1"/>
                </a:solidFill>
                <a:effectLst/>
                <a:latin typeface="+mn-lt"/>
                <a:ea typeface="+mn-ea"/>
              </a:rPr>
              <a:t>Rich </a:t>
            </a:r>
            <a:r>
              <a:rPr kumimoji="0" lang="en-US" altLang="ja-JP" sz="1400" dirty="0" smtClean="0">
                <a:solidFill>
                  <a:schemeClr val="bg1"/>
                </a:solidFill>
                <a:effectLst/>
                <a:latin typeface="+mn-lt"/>
                <a:ea typeface="+mn-ea"/>
              </a:rPr>
              <a:t>Internet  Application</a:t>
            </a:r>
            <a:endParaRPr kumimoji="0" lang="ja-JP" altLang="en-US" sz="1400" dirty="0">
              <a:solidFill>
                <a:schemeClr val="bg1"/>
              </a:solidFill>
              <a:effectLst/>
              <a:latin typeface="+mn-lt"/>
              <a:ea typeface="+mn-ea"/>
            </a:endParaRPr>
          </a:p>
        </p:txBody>
      </p:sp>
      <p:sp>
        <p:nvSpPr>
          <p:cNvPr id="74" name="AutoShape 3"/>
          <p:cNvSpPr>
            <a:spLocks noChangeArrowheads="1"/>
          </p:cNvSpPr>
          <p:nvPr/>
        </p:nvSpPr>
        <p:spPr bwMode="auto">
          <a:xfrm>
            <a:off x="4572000" y="1124743"/>
            <a:ext cx="3991588" cy="374819"/>
          </a:xfrm>
          <a:prstGeom prst="wedgeRoundRectCallout">
            <a:avLst>
              <a:gd name="adj1" fmla="val -33810"/>
              <a:gd name="adj2" fmla="val 70835"/>
              <a:gd name="adj3" fmla="val 16667"/>
            </a:avLst>
          </a:prstGeom>
          <a:solidFill>
            <a:schemeClr val="bg1"/>
          </a:solidFill>
          <a:ln w="25400" algn="ctr">
            <a:solidFill>
              <a:srgbClr val="FF0000"/>
            </a:solidFill>
            <a:miter lim="800000"/>
            <a:headEnd/>
            <a:tailEnd/>
          </a:ln>
        </p:spPr>
        <p:txBody>
          <a:bodyPr anchor="ctr"/>
          <a:lstStyle/>
          <a:p>
            <a:pPr algn="ctr">
              <a:spcBef>
                <a:spcPct val="20000"/>
              </a:spcBef>
            </a:pPr>
            <a:r>
              <a:rPr kumimoji="0" lang="en-US" altLang="ja-JP" sz="1200" dirty="0">
                <a:solidFill>
                  <a:srgbClr val="FF0000"/>
                </a:solidFill>
                <a:latin typeface="+mn-ea"/>
                <a:ea typeface="+mn-ea"/>
                <a:cs typeface="Arial" charset="0"/>
              </a:rPr>
              <a:t>OS</a:t>
            </a:r>
            <a:r>
              <a:rPr kumimoji="0" lang="ja-JP" altLang="en-US" sz="1200" dirty="0">
                <a:solidFill>
                  <a:srgbClr val="FF0000"/>
                </a:solidFill>
                <a:latin typeface="+mn-ea"/>
                <a:ea typeface="+mn-ea"/>
                <a:cs typeface="Arial" charset="0"/>
              </a:rPr>
              <a:t>毎に個別のプログラムを用意しなくてはならない。</a:t>
            </a:r>
          </a:p>
        </p:txBody>
      </p:sp>
      <p:sp>
        <p:nvSpPr>
          <p:cNvPr id="77" name="AutoShape 83"/>
          <p:cNvSpPr>
            <a:spLocks noChangeArrowheads="1"/>
          </p:cNvSpPr>
          <p:nvPr/>
        </p:nvSpPr>
        <p:spPr bwMode="auto">
          <a:xfrm>
            <a:off x="573206" y="3068908"/>
            <a:ext cx="3067377" cy="566739"/>
          </a:xfrm>
          <a:prstGeom prst="wedgeRoundRectCallout">
            <a:avLst>
              <a:gd name="adj1" fmla="val -23337"/>
              <a:gd name="adj2" fmla="val 146892"/>
              <a:gd name="adj3" fmla="val 16667"/>
            </a:avLst>
          </a:prstGeom>
          <a:solidFill>
            <a:schemeClr val="bg1"/>
          </a:solidFill>
          <a:ln w="38100" algn="ctr">
            <a:solidFill>
              <a:srgbClr val="0066FF"/>
            </a:solidFill>
            <a:miter lim="800000"/>
            <a:headEnd/>
            <a:tailEnd/>
          </a:ln>
        </p:spPr>
        <p:txBody>
          <a:bodyPr anchor="ctr"/>
          <a:lstStyle/>
          <a:p>
            <a:pPr algn="ctr">
              <a:spcBef>
                <a:spcPts val="0"/>
              </a:spcBef>
            </a:pPr>
            <a:r>
              <a:rPr kumimoji="0" lang="ja-JP" altLang="en-US" sz="1400" dirty="0">
                <a:solidFill>
                  <a:srgbClr val="0066FF"/>
                </a:solidFill>
                <a:ea typeface="HGP創英角ｺﾞｼｯｸUB" pitchFamily="50" charset="-128"/>
                <a:cs typeface="Arial" charset="0"/>
              </a:rPr>
              <a:t>どの</a:t>
            </a:r>
            <a:r>
              <a:rPr kumimoji="0" lang="en-US" altLang="ja-JP" sz="1400" dirty="0">
                <a:solidFill>
                  <a:srgbClr val="0066FF"/>
                </a:solidFill>
                <a:ea typeface="HGP創英角ｺﾞｼｯｸUB" pitchFamily="50" charset="-128"/>
                <a:cs typeface="Arial" charset="0"/>
              </a:rPr>
              <a:t>OS</a:t>
            </a:r>
            <a:r>
              <a:rPr kumimoji="0" lang="ja-JP" altLang="en-US" sz="1400" dirty="0">
                <a:solidFill>
                  <a:srgbClr val="0066FF"/>
                </a:solidFill>
                <a:ea typeface="HGP創英角ｺﾞｼｯｸUB" pitchFamily="50" charset="-128"/>
                <a:cs typeface="Arial" charset="0"/>
              </a:rPr>
              <a:t>／プラットフォームでも</a:t>
            </a:r>
            <a:endParaRPr kumimoji="0" lang="en-US" altLang="ja-JP" sz="1400" dirty="0">
              <a:solidFill>
                <a:srgbClr val="0066FF"/>
              </a:solidFill>
              <a:ea typeface="HGP創英角ｺﾞｼｯｸUB" pitchFamily="50" charset="-128"/>
              <a:cs typeface="Arial" charset="0"/>
            </a:endParaRPr>
          </a:p>
          <a:p>
            <a:pPr algn="ctr">
              <a:spcBef>
                <a:spcPts val="0"/>
              </a:spcBef>
            </a:pPr>
            <a:r>
              <a:rPr kumimoji="0" lang="ja-JP" altLang="en-US" sz="1400" dirty="0">
                <a:solidFill>
                  <a:srgbClr val="0066FF"/>
                </a:solidFill>
                <a:ea typeface="HGP創英角ｺﾞｼｯｸUB" pitchFamily="50" charset="-128"/>
                <a:cs typeface="Arial" charset="0"/>
              </a:rPr>
              <a:t>同じプログラムを動かすことができる。</a:t>
            </a:r>
          </a:p>
        </p:txBody>
      </p:sp>
      <p:sp>
        <p:nvSpPr>
          <p:cNvPr id="64" name="AutoShape 3"/>
          <p:cNvSpPr>
            <a:spLocks noChangeArrowheads="1"/>
          </p:cNvSpPr>
          <p:nvPr/>
        </p:nvSpPr>
        <p:spPr bwMode="auto">
          <a:xfrm>
            <a:off x="539552" y="1124744"/>
            <a:ext cx="3991588" cy="374819"/>
          </a:xfrm>
          <a:prstGeom prst="wedgeRoundRectCallout">
            <a:avLst>
              <a:gd name="adj1" fmla="val 34632"/>
              <a:gd name="adj2" fmla="val 67823"/>
              <a:gd name="adj3" fmla="val 16667"/>
            </a:avLst>
          </a:prstGeom>
          <a:solidFill>
            <a:schemeClr val="bg1"/>
          </a:solidFill>
          <a:ln w="25400" algn="ctr">
            <a:solidFill>
              <a:srgbClr val="FF0000"/>
            </a:solidFill>
            <a:miter lim="800000"/>
            <a:headEnd/>
            <a:tailEnd/>
          </a:ln>
        </p:spPr>
        <p:txBody>
          <a:bodyPr anchor="ctr"/>
          <a:lstStyle/>
          <a:p>
            <a:pPr algn="ctr">
              <a:spcBef>
                <a:spcPct val="20000"/>
              </a:spcBef>
            </a:pPr>
            <a:r>
              <a:rPr kumimoji="0" lang="en-US" altLang="ja-JP" sz="1200" smtClean="0">
                <a:solidFill>
                  <a:srgbClr val="FF0000"/>
                </a:solidFill>
                <a:latin typeface="+mn-ea"/>
                <a:ea typeface="+mn-ea"/>
                <a:cs typeface="Arial" charset="0"/>
              </a:rPr>
              <a:t>Wintel</a:t>
            </a:r>
            <a:r>
              <a:rPr kumimoji="0" lang="ja-JP" altLang="en-US" sz="1200" smtClean="0">
                <a:solidFill>
                  <a:srgbClr val="FF0000"/>
                </a:solidFill>
                <a:latin typeface="+mn-ea"/>
                <a:ea typeface="+mn-ea"/>
                <a:cs typeface="Arial" charset="0"/>
              </a:rPr>
              <a:t>が事実上のデファクトだった時代はそれでも良かった</a:t>
            </a:r>
            <a:endParaRPr kumimoji="0" lang="ja-JP" altLang="en-US" sz="1200" dirty="0">
              <a:solidFill>
                <a:srgbClr val="FF0000"/>
              </a:solidFill>
              <a:latin typeface="+mn-ea"/>
              <a:ea typeface="+mn-ea"/>
              <a:cs typeface="Arial" charset="0"/>
            </a:endParaRPr>
          </a:p>
        </p:txBody>
      </p:sp>
    </p:spTree>
    <p:extLst>
      <p:ext uri="{BB962C8B-B14F-4D97-AF65-F5344CB8AC3E}">
        <p14:creationId xmlns:p14="http://schemas.microsoft.com/office/powerpoint/2010/main" val="28014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ppt_x"/>
                                          </p:val>
                                        </p:tav>
                                        <p:tav tm="100000">
                                          <p:val>
                                            <p:strVal val="#ppt_x"/>
                                          </p:val>
                                        </p:tav>
                                      </p:tavLst>
                                    </p:anim>
                                    <p:anim calcmode="lin" valueType="num">
                                      <p:cBhvr additive="base">
                                        <p:cTn id="48" dur="500" fill="hold"/>
                                        <p:tgtEl>
                                          <p:spTgt spid="49"/>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 calcmode="lin" valueType="num">
                                      <p:cBhvr additive="base">
                                        <p:cTn id="59" dur="500" fill="hold"/>
                                        <p:tgtEl>
                                          <p:spTgt spid="55"/>
                                        </p:tgtEl>
                                        <p:attrNameLst>
                                          <p:attrName>ppt_x</p:attrName>
                                        </p:attrNameLst>
                                      </p:cBhvr>
                                      <p:tavLst>
                                        <p:tav tm="0">
                                          <p:val>
                                            <p:strVal val="#ppt_x"/>
                                          </p:val>
                                        </p:tav>
                                        <p:tav tm="100000">
                                          <p:val>
                                            <p:strVal val="#ppt_x"/>
                                          </p:val>
                                        </p:tav>
                                      </p:tavLst>
                                    </p:anim>
                                    <p:anim calcmode="lin" valueType="num">
                                      <p:cBhvr additive="base">
                                        <p:cTn id="60" dur="500" fill="hold"/>
                                        <p:tgtEl>
                                          <p:spTgt spid="5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ppt_x"/>
                                          </p:val>
                                        </p:tav>
                                        <p:tav tm="100000">
                                          <p:val>
                                            <p:strVal val="#ppt_x"/>
                                          </p:val>
                                        </p:tav>
                                      </p:tavLst>
                                    </p:anim>
                                    <p:anim calcmode="lin" valueType="num">
                                      <p:cBhvr additive="base">
                                        <p:cTn id="64" dur="500" fill="hold"/>
                                        <p:tgtEl>
                                          <p:spTgt spid="5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500" fill="hold"/>
                                        <p:tgtEl>
                                          <p:spTgt spid="57"/>
                                        </p:tgtEl>
                                        <p:attrNameLst>
                                          <p:attrName>ppt_x</p:attrName>
                                        </p:attrNameLst>
                                      </p:cBhvr>
                                      <p:tavLst>
                                        <p:tav tm="0">
                                          <p:val>
                                            <p:strVal val="#ppt_x"/>
                                          </p:val>
                                        </p:tav>
                                        <p:tav tm="100000">
                                          <p:val>
                                            <p:strVal val="#ppt_x"/>
                                          </p:val>
                                        </p:tav>
                                      </p:tavLst>
                                    </p:anim>
                                    <p:anim calcmode="lin" valueType="num">
                                      <p:cBhvr additive="base">
                                        <p:cTn id="68" dur="500" fill="hold"/>
                                        <p:tgtEl>
                                          <p:spTgt spid="5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 calcmode="lin" valueType="num">
                                      <p:cBhvr additive="base">
                                        <p:cTn id="71" dur="500" fill="hold"/>
                                        <p:tgtEl>
                                          <p:spTgt spid="58"/>
                                        </p:tgtEl>
                                        <p:attrNameLst>
                                          <p:attrName>ppt_x</p:attrName>
                                        </p:attrNameLst>
                                      </p:cBhvr>
                                      <p:tavLst>
                                        <p:tav tm="0">
                                          <p:val>
                                            <p:strVal val="#ppt_x"/>
                                          </p:val>
                                        </p:tav>
                                        <p:tav tm="100000">
                                          <p:val>
                                            <p:strVal val="#ppt_x"/>
                                          </p:val>
                                        </p:tav>
                                      </p:tavLst>
                                    </p:anim>
                                    <p:anim calcmode="lin" valueType="num">
                                      <p:cBhvr additive="base">
                                        <p:cTn id="72" dur="500" fill="hold"/>
                                        <p:tgtEl>
                                          <p:spTgt spid="5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anim calcmode="lin" valueType="num">
                                      <p:cBhvr additive="base">
                                        <p:cTn id="75" dur="500" fill="hold"/>
                                        <p:tgtEl>
                                          <p:spTgt spid="59"/>
                                        </p:tgtEl>
                                        <p:attrNameLst>
                                          <p:attrName>ppt_x</p:attrName>
                                        </p:attrNameLst>
                                      </p:cBhvr>
                                      <p:tavLst>
                                        <p:tav tm="0">
                                          <p:val>
                                            <p:strVal val="#ppt_x"/>
                                          </p:val>
                                        </p:tav>
                                        <p:tav tm="100000">
                                          <p:val>
                                            <p:strVal val="#ppt_x"/>
                                          </p:val>
                                        </p:tav>
                                      </p:tavLst>
                                    </p:anim>
                                    <p:anim calcmode="lin" valueType="num">
                                      <p:cBhvr additive="base">
                                        <p:cTn id="76" dur="500" fill="hold"/>
                                        <p:tgtEl>
                                          <p:spTgt spid="59"/>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ppt_x"/>
                                          </p:val>
                                        </p:tav>
                                        <p:tav tm="100000">
                                          <p:val>
                                            <p:strVal val="#ppt_x"/>
                                          </p:val>
                                        </p:tav>
                                      </p:tavLst>
                                    </p:anim>
                                    <p:anim calcmode="lin" valueType="num">
                                      <p:cBhvr additive="base">
                                        <p:cTn id="80" dur="500" fill="hold"/>
                                        <p:tgtEl>
                                          <p:spTgt spid="60"/>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500" fill="hold"/>
                                        <p:tgtEl>
                                          <p:spTgt spid="61"/>
                                        </p:tgtEl>
                                        <p:attrNameLst>
                                          <p:attrName>ppt_x</p:attrName>
                                        </p:attrNameLst>
                                      </p:cBhvr>
                                      <p:tavLst>
                                        <p:tav tm="0">
                                          <p:val>
                                            <p:strVal val="#ppt_x"/>
                                          </p:val>
                                        </p:tav>
                                        <p:tav tm="100000">
                                          <p:val>
                                            <p:strVal val="#ppt_x"/>
                                          </p:val>
                                        </p:tav>
                                      </p:tavLst>
                                    </p:anim>
                                    <p:anim calcmode="lin" valueType="num">
                                      <p:cBhvr additive="base">
                                        <p:cTn id="84"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1" fill="hold" grpId="0" nodeType="clickEffect">
                                  <p:stCondLst>
                                    <p:cond delay="0"/>
                                  </p:stCondLst>
                                  <p:childTnLst>
                                    <p:set>
                                      <p:cBhvr>
                                        <p:cTn id="88" dur="1" fill="hold">
                                          <p:stCondLst>
                                            <p:cond delay="0"/>
                                          </p:stCondLst>
                                        </p:cTn>
                                        <p:tgtEl>
                                          <p:spTgt spid="74"/>
                                        </p:tgtEl>
                                        <p:attrNameLst>
                                          <p:attrName>style.visibility</p:attrName>
                                        </p:attrNameLst>
                                      </p:cBhvr>
                                      <p:to>
                                        <p:strVal val="visible"/>
                                      </p:to>
                                    </p:set>
                                    <p:anim calcmode="lin" valueType="num">
                                      <p:cBhvr additive="base">
                                        <p:cTn id="89" dur="500" fill="hold"/>
                                        <p:tgtEl>
                                          <p:spTgt spid="74"/>
                                        </p:tgtEl>
                                        <p:attrNameLst>
                                          <p:attrName>ppt_x</p:attrName>
                                        </p:attrNameLst>
                                      </p:cBhvr>
                                      <p:tavLst>
                                        <p:tav tm="0">
                                          <p:val>
                                            <p:strVal val="#ppt_x"/>
                                          </p:val>
                                        </p:tav>
                                        <p:tav tm="100000">
                                          <p:val>
                                            <p:strVal val="#ppt_x"/>
                                          </p:val>
                                        </p:tav>
                                      </p:tavLst>
                                    </p:anim>
                                    <p:anim calcmode="lin" valueType="num">
                                      <p:cBhvr additive="base">
                                        <p:cTn id="90" dur="500" fill="hold"/>
                                        <p:tgtEl>
                                          <p:spTgt spid="74"/>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1"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 calcmode="lin" valueType="num">
                                      <p:cBhvr additive="base">
                                        <p:cTn id="95" dur="500" fill="hold"/>
                                        <p:tgtEl>
                                          <p:spTgt spid="64"/>
                                        </p:tgtEl>
                                        <p:attrNameLst>
                                          <p:attrName>ppt_x</p:attrName>
                                        </p:attrNameLst>
                                      </p:cBhvr>
                                      <p:tavLst>
                                        <p:tav tm="0">
                                          <p:val>
                                            <p:strVal val="#ppt_x"/>
                                          </p:val>
                                        </p:tav>
                                        <p:tav tm="100000">
                                          <p:val>
                                            <p:strVal val="#ppt_x"/>
                                          </p:val>
                                        </p:tav>
                                      </p:tavLst>
                                    </p:anim>
                                    <p:anim calcmode="lin" valueType="num">
                                      <p:cBhvr additive="base">
                                        <p:cTn id="96"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wipe(up)">
                                      <p:cBhvr>
                                        <p:cTn id="101" dur="500"/>
                                        <p:tgtEl>
                                          <p:spTgt spid="1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500" fill="hold"/>
                                        <p:tgtEl>
                                          <p:spTgt spid="26"/>
                                        </p:tgtEl>
                                        <p:attrNameLst>
                                          <p:attrName>ppt_w</p:attrName>
                                        </p:attrNameLst>
                                      </p:cBhvr>
                                      <p:tavLst>
                                        <p:tav tm="0">
                                          <p:val>
                                            <p:fltVal val="0"/>
                                          </p:val>
                                        </p:tav>
                                        <p:tav tm="100000">
                                          <p:val>
                                            <p:strVal val="#ppt_w"/>
                                          </p:val>
                                        </p:tav>
                                      </p:tavLst>
                                    </p:anim>
                                    <p:anim calcmode="lin" valueType="num">
                                      <p:cBhvr>
                                        <p:cTn id="107" dur="500" fill="hold"/>
                                        <p:tgtEl>
                                          <p:spTgt spid="26"/>
                                        </p:tgtEl>
                                        <p:attrNameLst>
                                          <p:attrName>ppt_h</p:attrName>
                                        </p:attrNameLst>
                                      </p:cBhvr>
                                      <p:tavLst>
                                        <p:tav tm="0">
                                          <p:val>
                                            <p:fltVal val="0"/>
                                          </p:val>
                                        </p:tav>
                                        <p:tav tm="100000">
                                          <p:val>
                                            <p:strVal val="#ppt_h"/>
                                          </p:val>
                                        </p:tav>
                                      </p:tavLst>
                                    </p:anim>
                                    <p:animEffect transition="in" filter="fade">
                                      <p:cBhvr>
                                        <p:cTn id="108" dur="500"/>
                                        <p:tgtEl>
                                          <p:spTgt spid="2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p:cTn id="111" dur="500" fill="hold"/>
                                        <p:tgtEl>
                                          <p:spTgt spid="27"/>
                                        </p:tgtEl>
                                        <p:attrNameLst>
                                          <p:attrName>ppt_w</p:attrName>
                                        </p:attrNameLst>
                                      </p:cBhvr>
                                      <p:tavLst>
                                        <p:tav tm="0">
                                          <p:val>
                                            <p:fltVal val="0"/>
                                          </p:val>
                                        </p:tav>
                                        <p:tav tm="100000">
                                          <p:val>
                                            <p:strVal val="#ppt_w"/>
                                          </p:val>
                                        </p:tav>
                                      </p:tavLst>
                                    </p:anim>
                                    <p:anim calcmode="lin" valueType="num">
                                      <p:cBhvr>
                                        <p:cTn id="112" dur="500" fill="hold"/>
                                        <p:tgtEl>
                                          <p:spTgt spid="27"/>
                                        </p:tgtEl>
                                        <p:attrNameLst>
                                          <p:attrName>ppt_h</p:attrName>
                                        </p:attrNameLst>
                                      </p:cBhvr>
                                      <p:tavLst>
                                        <p:tav tm="0">
                                          <p:val>
                                            <p:fltVal val="0"/>
                                          </p:val>
                                        </p:tav>
                                        <p:tav tm="100000">
                                          <p:val>
                                            <p:strVal val="#ppt_h"/>
                                          </p:val>
                                        </p:tav>
                                      </p:tavLst>
                                    </p:anim>
                                    <p:animEffect transition="in" filter="fade">
                                      <p:cBhvr>
                                        <p:cTn id="113" dur="500"/>
                                        <p:tgtEl>
                                          <p:spTgt spid="2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fltVal val="0"/>
                                          </p:val>
                                        </p:tav>
                                        <p:tav tm="100000">
                                          <p:val>
                                            <p:strVal val="#ppt_h"/>
                                          </p:val>
                                        </p:tav>
                                      </p:tavLst>
                                    </p:anim>
                                    <p:animEffect transition="in" filter="fade">
                                      <p:cBhvr>
                                        <p:cTn id="118" dur="500"/>
                                        <p:tgtEl>
                                          <p:spTgt spid="2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p:cTn id="121" dur="500" fill="hold"/>
                                        <p:tgtEl>
                                          <p:spTgt spid="29"/>
                                        </p:tgtEl>
                                        <p:attrNameLst>
                                          <p:attrName>ppt_w</p:attrName>
                                        </p:attrNameLst>
                                      </p:cBhvr>
                                      <p:tavLst>
                                        <p:tav tm="0">
                                          <p:val>
                                            <p:fltVal val="0"/>
                                          </p:val>
                                        </p:tav>
                                        <p:tav tm="100000">
                                          <p:val>
                                            <p:strVal val="#ppt_w"/>
                                          </p:val>
                                        </p:tav>
                                      </p:tavLst>
                                    </p:anim>
                                    <p:anim calcmode="lin" valueType="num">
                                      <p:cBhvr>
                                        <p:cTn id="122" dur="500" fill="hold"/>
                                        <p:tgtEl>
                                          <p:spTgt spid="29"/>
                                        </p:tgtEl>
                                        <p:attrNameLst>
                                          <p:attrName>ppt_h</p:attrName>
                                        </p:attrNameLst>
                                      </p:cBhvr>
                                      <p:tavLst>
                                        <p:tav tm="0">
                                          <p:val>
                                            <p:fltVal val="0"/>
                                          </p:val>
                                        </p:tav>
                                        <p:tav tm="100000">
                                          <p:val>
                                            <p:strVal val="#ppt_h"/>
                                          </p:val>
                                        </p:tav>
                                      </p:tavLst>
                                    </p:anim>
                                    <p:animEffect transition="in" filter="fade">
                                      <p:cBhvr>
                                        <p:cTn id="123" dur="500"/>
                                        <p:tgtEl>
                                          <p:spTgt spid="2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p:cTn id="126" dur="500" fill="hold"/>
                                        <p:tgtEl>
                                          <p:spTgt spid="30"/>
                                        </p:tgtEl>
                                        <p:attrNameLst>
                                          <p:attrName>ppt_w</p:attrName>
                                        </p:attrNameLst>
                                      </p:cBhvr>
                                      <p:tavLst>
                                        <p:tav tm="0">
                                          <p:val>
                                            <p:fltVal val="0"/>
                                          </p:val>
                                        </p:tav>
                                        <p:tav tm="100000">
                                          <p:val>
                                            <p:strVal val="#ppt_w"/>
                                          </p:val>
                                        </p:tav>
                                      </p:tavLst>
                                    </p:anim>
                                    <p:anim calcmode="lin" valueType="num">
                                      <p:cBhvr>
                                        <p:cTn id="127" dur="500" fill="hold"/>
                                        <p:tgtEl>
                                          <p:spTgt spid="30"/>
                                        </p:tgtEl>
                                        <p:attrNameLst>
                                          <p:attrName>ppt_h</p:attrName>
                                        </p:attrNameLst>
                                      </p:cBhvr>
                                      <p:tavLst>
                                        <p:tav tm="0">
                                          <p:val>
                                            <p:fltVal val="0"/>
                                          </p:val>
                                        </p:tav>
                                        <p:tav tm="100000">
                                          <p:val>
                                            <p:strVal val="#ppt_h"/>
                                          </p:val>
                                        </p:tav>
                                      </p:tavLst>
                                    </p:anim>
                                    <p:animEffect transition="in" filter="fade">
                                      <p:cBhvr>
                                        <p:cTn id="128" dur="500"/>
                                        <p:tgtEl>
                                          <p:spTgt spid="30"/>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 calcmode="lin" valueType="num">
                                      <p:cBhvr>
                                        <p:cTn id="131" dur="500" fill="hold"/>
                                        <p:tgtEl>
                                          <p:spTgt spid="43"/>
                                        </p:tgtEl>
                                        <p:attrNameLst>
                                          <p:attrName>ppt_w</p:attrName>
                                        </p:attrNameLst>
                                      </p:cBhvr>
                                      <p:tavLst>
                                        <p:tav tm="0">
                                          <p:val>
                                            <p:fltVal val="0"/>
                                          </p:val>
                                        </p:tav>
                                        <p:tav tm="100000">
                                          <p:val>
                                            <p:strVal val="#ppt_w"/>
                                          </p:val>
                                        </p:tav>
                                      </p:tavLst>
                                    </p:anim>
                                    <p:anim calcmode="lin" valueType="num">
                                      <p:cBhvr>
                                        <p:cTn id="132" dur="500" fill="hold"/>
                                        <p:tgtEl>
                                          <p:spTgt spid="43"/>
                                        </p:tgtEl>
                                        <p:attrNameLst>
                                          <p:attrName>ppt_h</p:attrName>
                                        </p:attrNameLst>
                                      </p:cBhvr>
                                      <p:tavLst>
                                        <p:tav tm="0">
                                          <p:val>
                                            <p:fltVal val="0"/>
                                          </p:val>
                                        </p:tav>
                                        <p:tav tm="100000">
                                          <p:val>
                                            <p:strVal val="#ppt_h"/>
                                          </p:val>
                                        </p:tav>
                                      </p:tavLst>
                                    </p:anim>
                                    <p:animEffect transition="in" filter="fade">
                                      <p:cBhvr>
                                        <p:cTn id="133" dur="500"/>
                                        <p:tgtEl>
                                          <p:spTgt spid="43"/>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44"/>
                                        </p:tgtEl>
                                        <p:attrNameLst>
                                          <p:attrName>style.visibility</p:attrName>
                                        </p:attrNameLst>
                                      </p:cBhvr>
                                      <p:to>
                                        <p:strVal val="visible"/>
                                      </p:to>
                                    </p:set>
                                    <p:anim calcmode="lin" valueType="num">
                                      <p:cBhvr>
                                        <p:cTn id="136" dur="500" fill="hold"/>
                                        <p:tgtEl>
                                          <p:spTgt spid="44"/>
                                        </p:tgtEl>
                                        <p:attrNameLst>
                                          <p:attrName>ppt_w</p:attrName>
                                        </p:attrNameLst>
                                      </p:cBhvr>
                                      <p:tavLst>
                                        <p:tav tm="0">
                                          <p:val>
                                            <p:fltVal val="0"/>
                                          </p:val>
                                        </p:tav>
                                        <p:tav tm="100000">
                                          <p:val>
                                            <p:strVal val="#ppt_w"/>
                                          </p:val>
                                        </p:tav>
                                      </p:tavLst>
                                    </p:anim>
                                    <p:anim calcmode="lin" valueType="num">
                                      <p:cBhvr>
                                        <p:cTn id="137" dur="500" fill="hold"/>
                                        <p:tgtEl>
                                          <p:spTgt spid="44"/>
                                        </p:tgtEl>
                                        <p:attrNameLst>
                                          <p:attrName>ppt_h</p:attrName>
                                        </p:attrNameLst>
                                      </p:cBhvr>
                                      <p:tavLst>
                                        <p:tav tm="0">
                                          <p:val>
                                            <p:fltVal val="0"/>
                                          </p:val>
                                        </p:tav>
                                        <p:tav tm="100000">
                                          <p:val>
                                            <p:strVal val="#ppt_h"/>
                                          </p:val>
                                        </p:tav>
                                      </p:tavLst>
                                    </p:anim>
                                    <p:animEffect transition="in" filter="fade">
                                      <p:cBhvr>
                                        <p:cTn id="138" dur="500"/>
                                        <p:tgtEl>
                                          <p:spTgt spid="44"/>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45"/>
                                        </p:tgtEl>
                                        <p:attrNameLst>
                                          <p:attrName>style.visibility</p:attrName>
                                        </p:attrNameLst>
                                      </p:cBhvr>
                                      <p:to>
                                        <p:strVal val="visible"/>
                                      </p:to>
                                    </p:set>
                                    <p:anim calcmode="lin" valueType="num">
                                      <p:cBhvr>
                                        <p:cTn id="141" dur="500" fill="hold"/>
                                        <p:tgtEl>
                                          <p:spTgt spid="45"/>
                                        </p:tgtEl>
                                        <p:attrNameLst>
                                          <p:attrName>ppt_w</p:attrName>
                                        </p:attrNameLst>
                                      </p:cBhvr>
                                      <p:tavLst>
                                        <p:tav tm="0">
                                          <p:val>
                                            <p:fltVal val="0"/>
                                          </p:val>
                                        </p:tav>
                                        <p:tav tm="100000">
                                          <p:val>
                                            <p:strVal val="#ppt_w"/>
                                          </p:val>
                                        </p:tav>
                                      </p:tavLst>
                                    </p:anim>
                                    <p:anim calcmode="lin" valueType="num">
                                      <p:cBhvr>
                                        <p:cTn id="142" dur="500" fill="hold"/>
                                        <p:tgtEl>
                                          <p:spTgt spid="45"/>
                                        </p:tgtEl>
                                        <p:attrNameLst>
                                          <p:attrName>ppt_h</p:attrName>
                                        </p:attrNameLst>
                                      </p:cBhvr>
                                      <p:tavLst>
                                        <p:tav tm="0">
                                          <p:val>
                                            <p:fltVal val="0"/>
                                          </p:val>
                                        </p:tav>
                                        <p:tav tm="100000">
                                          <p:val>
                                            <p:strVal val="#ppt_h"/>
                                          </p:val>
                                        </p:tav>
                                      </p:tavLst>
                                    </p:anim>
                                    <p:animEffect transition="in" filter="fade">
                                      <p:cBhvr>
                                        <p:cTn id="143" dur="500"/>
                                        <p:tgtEl>
                                          <p:spTgt spid="45"/>
                                        </p:tgtEl>
                                      </p:cBhvr>
                                    </p:animEffect>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grpId="0" nodeType="clickEffect">
                                  <p:stCondLst>
                                    <p:cond delay="0"/>
                                  </p:stCondLst>
                                  <p:childTnLst>
                                    <p:set>
                                      <p:cBhvr>
                                        <p:cTn id="147" dur="1" fill="hold">
                                          <p:stCondLst>
                                            <p:cond delay="0"/>
                                          </p:stCondLst>
                                        </p:cTn>
                                        <p:tgtEl>
                                          <p:spTgt spid="16"/>
                                        </p:tgtEl>
                                        <p:attrNameLst>
                                          <p:attrName>style.visibility</p:attrName>
                                        </p:attrNameLst>
                                      </p:cBhvr>
                                      <p:to>
                                        <p:strVal val="visible"/>
                                      </p:to>
                                    </p:set>
                                    <p:anim calcmode="lin" valueType="num">
                                      <p:cBhvr additive="base">
                                        <p:cTn id="148" dur="500" fill="hold"/>
                                        <p:tgtEl>
                                          <p:spTgt spid="16"/>
                                        </p:tgtEl>
                                        <p:attrNameLst>
                                          <p:attrName>ppt_x</p:attrName>
                                        </p:attrNameLst>
                                      </p:cBhvr>
                                      <p:tavLst>
                                        <p:tav tm="0">
                                          <p:val>
                                            <p:strVal val="0-#ppt_w/2"/>
                                          </p:val>
                                        </p:tav>
                                        <p:tav tm="100000">
                                          <p:val>
                                            <p:strVal val="#ppt_x"/>
                                          </p:val>
                                        </p:tav>
                                      </p:tavLst>
                                    </p:anim>
                                    <p:anim calcmode="lin" valueType="num">
                                      <p:cBhvr additive="base">
                                        <p:cTn id="14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1" fill="hold" grpId="0" nodeType="clickEffect">
                                  <p:stCondLst>
                                    <p:cond delay="0"/>
                                  </p:stCondLst>
                                  <p:childTnLst>
                                    <p:set>
                                      <p:cBhvr>
                                        <p:cTn id="153" dur="1" fill="hold">
                                          <p:stCondLst>
                                            <p:cond delay="0"/>
                                          </p:stCondLst>
                                        </p:cTn>
                                        <p:tgtEl>
                                          <p:spTgt spid="31"/>
                                        </p:tgtEl>
                                        <p:attrNameLst>
                                          <p:attrName>style.visibility</p:attrName>
                                        </p:attrNameLst>
                                      </p:cBhvr>
                                      <p:to>
                                        <p:strVal val="visible"/>
                                      </p:to>
                                    </p:set>
                                    <p:anim calcmode="lin" valueType="num">
                                      <p:cBhvr additive="base">
                                        <p:cTn id="154" dur="500" fill="hold"/>
                                        <p:tgtEl>
                                          <p:spTgt spid="31"/>
                                        </p:tgtEl>
                                        <p:attrNameLst>
                                          <p:attrName>ppt_x</p:attrName>
                                        </p:attrNameLst>
                                      </p:cBhvr>
                                      <p:tavLst>
                                        <p:tav tm="0">
                                          <p:val>
                                            <p:strVal val="#ppt_x"/>
                                          </p:val>
                                        </p:tav>
                                        <p:tav tm="100000">
                                          <p:val>
                                            <p:strVal val="#ppt_x"/>
                                          </p:val>
                                        </p:tav>
                                      </p:tavLst>
                                    </p:anim>
                                    <p:anim calcmode="lin" valueType="num">
                                      <p:cBhvr additive="base">
                                        <p:cTn id="155" dur="500" fill="hold"/>
                                        <p:tgtEl>
                                          <p:spTgt spid="31"/>
                                        </p:tgtEl>
                                        <p:attrNameLst>
                                          <p:attrName>ppt_y</p:attrName>
                                        </p:attrNameLst>
                                      </p:cBhvr>
                                      <p:tavLst>
                                        <p:tav tm="0">
                                          <p:val>
                                            <p:strVal val="0-#ppt_h/2"/>
                                          </p:val>
                                        </p:tav>
                                        <p:tav tm="100000">
                                          <p:val>
                                            <p:strVal val="#ppt_y"/>
                                          </p:val>
                                        </p:tav>
                                      </p:tavLst>
                                    </p:anim>
                                  </p:childTnLst>
                                </p:cTn>
                              </p:par>
                              <p:par>
                                <p:cTn id="156" presetID="2" presetClass="entr" presetSubtype="1" fill="hold" grpId="0" nodeType="withEffect">
                                  <p:stCondLst>
                                    <p:cond delay="0"/>
                                  </p:stCondLst>
                                  <p:childTnLst>
                                    <p:set>
                                      <p:cBhvr>
                                        <p:cTn id="157" dur="1" fill="hold">
                                          <p:stCondLst>
                                            <p:cond delay="0"/>
                                          </p:stCondLst>
                                        </p:cTn>
                                        <p:tgtEl>
                                          <p:spTgt spid="32"/>
                                        </p:tgtEl>
                                        <p:attrNameLst>
                                          <p:attrName>style.visibility</p:attrName>
                                        </p:attrNameLst>
                                      </p:cBhvr>
                                      <p:to>
                                        <p:strVal val="visible"/>
                                      </p:to>
                                    </p:set>
                                    <p:anim calcmode="lin" valueType="num">
                                      <p:cBhvr additive="base">
                                        <p:cTn id="158" dur="500" fill="hold"/>
                                        <p:tgtEl>
                                          <p:spTgt spid="32"/>
                                        </p:tgtEl>
                                        <p:attrNameLst>
                                          <p:attrName>ppt_x</p:attrName>
                                        </p:attrNameLst>
                                      </p:cBhvr>
                                      <p:tavLst>
                                        <p:tav tm="0">
                                          <p:val>
                                            <p:strVal val="#ppt_x"/>
                                          </p:val>
                                        </p:tav>
                                        <p:tav tm="100000">
                                          <p:val>
                                            <p:strVal val="#ppt_x"/>
                                          </p:val>
                                        </p:tav>
                                      </p:tavLst>
                                    </p:anim>
                                    <p:anim calcmode="lin" valueType="num">
                                      <p:cBhvr additive="base">
                                        <p:cTn id="159" dur="500" fill="hold"/>
                                        <p:tgtEl>
                                          <p:spTgt spid="32"/>
                                        </p:tgtEl>
                                        <p:attrNameLst>
                                          <p:attrName>ppt_y</p:attrName>
                                        </p:attrNameLst>
                                      </p:cBhvr>
                                      <p:tavLst>
                                        <p:tav tm="0">
                                          <p:val>
                                            <p:strVal val="0-#ppt_h/2"/>
                                          </p:val>
                                        </p:tav>
                                        <p:tav tm="100000">
                                          <p:val>
                                            <p:strVal val="#ppt_y"/>
                                          </p:val>
                                        </p:tav>
                                      </p:tavLst>
                                    </p:anim>
                                  </p:childTnLst>
                                </p:cTn>
                              </p:par>
                              <p:par>
                                <p:cTn id="160" presetID="2" presetClass="entr" presetSubtype="1" fill="hold" grpId="0" nodeType="withEffect">
                                  <p:stCondLst>
                                    <p:cond delay="0"/>
                                  </p:stCondLst>
                                  <p:childTnLst>
                                    <p:set>
                                      <p:cBhvr>
                                        <p:cTn id="161" dur="1" fill="hold">
                                          <p:stCondLst>
                                            <p:cond delay="0"/>
                                          </p:stCondLst>
                                        </p:cTn>
                                        <p:tgtEl>
                                          <p:spTgt spid="33"/>
                                        </p:tgtEl>
                                        <p:attrNameLst>
                                          <p:attrName>style.visibility</p:attrName>
                                        </p:attrNameLst>
                                      </p:cBhvr>
                                      <p:to>
                                        <p:strVal val="visible"/>
                                      </p:to>
                                    </p:set>
                                    <p:anim calcmode="lin" valueType="num">
                                      <p:cBhvr additive="base">
                                        <p:cTn id="162" dur="500" fill="hold"/>
                                        <p:tgtEl>
                                          <p:spTgt spid="33"/>
                                        </p:tgtEl>
                                        <p:attrNameLst>
                                          <p:attrName>ppt_x</p:attrName>
                                        </p:attrNameLst>
                                      </p:cBhvr>
                                      <p:tavLst>
                                        <p:tav tm="0">
                                          <p:val>
                                            <p:strVal val="#ppt_x"/>
                                          </p:val>
                                        </p:tav>
                                        <p:tav tm="100000">
                                          <p:val>
                                            <p:strVal val="#ppt_x"/>
                                          </p:val>
                                        </p:tav>
                                      </p:tavLst>
                                    </p:anim>
                                    <p:anim calcmode="lin" valueType="num">
                                      <p:cBhvr additive="base">
                                        <p:cTn id="163" dur="500" fill="hold"/>
                                        <p:tgtEl>
                                          <p:spTgt spid="33"/>
                                        </p:tgtEl>
                                        <p:attrNameLst>
                                          <p:attrName>ppt_y</p:attrName>
                                        </p:attrNameLst>
                                      </p:cBhvr>
                                      <p:tavLst>
                                        <p:tav tm="0">
                                          <p:val>
                                            <p:strVal val="0-#ppt_h/2"/>
                                          </p:val>
                                        </p:tav>
                                        <p:tav tm="100000">
                                          <p:val>
                                            <p:strVal val="#ppt_y"/>
                                          </p:val>
                                        </p:tav>
                                      </p:tavLst>
                                    </p:anim>
                                  </p:childTnLst>
                                </p:cTn>
                              </p:par>
                              <p:par>
                                <p:cTn id="164" presetID="2" presetClass="entr" presetSubtype="1" fill="hold" grpId="0" nodeType="withEffect">
                                  <p:stCondLst>
                                    <p:cond delay="0"/>
                                  </p:stCondLst>
                                  <p:childTnLst>
                                    <p:set>
                                      <p:cBhvr>
                                        <p:cTn id="165" dur="1" fill="hold">
                                          <p:stCondLst>
                                            <p:cond delay="0"/>
                                          </p:stCondLst>
                                        </p:cTn>
                                        <p:tgtEl>
                                          <p:spTgt spid="34"/>
                                        </p:tgtEl>
                                        <p:attrNameLst>
                                          <p:attrName>style.visibility</p:attrName>
                                        </p:attrNameLst>
                                      </p:cBhvr>
                                      <p:to>
                                        <p:strVal val="visible"/>
                                      </p:to>
                                    </p:set>
                                    <p:anim calcmode="lin" valueType="num">
                                      <p:cBhvr additive="base">
                                        <p:cTn id="166" dur="500" fill="hold"/>
                                        <p:tgtEl>
                                          <p:spTgt spid="34"/>
                                        </p:tgtEl>
                                        <p:attrNameLst>
                                          <p:attrName>ppt_x</p:attrName>
                                        </p:attrNameLst>
                                      </p:cBhvr>
                                      <p:tavLst>
                                        <p:tav tm="0">
                                          <p:val>
                                            <p:strVal val="#ppt_x"/>
                                          </p:val>
                                        </p:tav>
                                        <p:tav tm="100000">
                                          <p:val>
                                            <p:strVal val="#ppt_x"/>
                                          </p:val>
                                        </p:tav>
                                      </p:tavLst>
                                    </p:anim>
                                    <p:anim calcmode="lin" valueType="num">
                                      <p:cBhvr additive="base">
                                        <p:cTn id="167" dur="500" fill="hold"/>
                                        <p:tgtEl>
                                          <p:spTgt spid="34"/>
                                        </p:tgtEl>
                                        <p:attrNameLst>
                                          <p:attrName>ppt_y</p:attrName>
                                        </p:attrNameLst>
                                      </p:cBhvr>
                                      <p:tavLst>
                                        <p:tav tm="0">
                                          <p:val>
                                            <p:strVal val="0-#ppt_h/2"/>
                                          </p:val>
                                        </p:tav>
                                        <p:tav tm="100000">
                                          <p:val>
                                            <p:strVal val="#ppt_y"/>
                                          </p:val>
                                        </p:tav>
                                      </p:tavLst>
                                    </p:anim>
                                  </p:childTnLst>
                                </p:cTn>
                              </p:par>
                              <p:par>
                                <p:cTn id="168" presetID="2" presetClass="entr" presetSubtype="1" fill="hold" grpId="0" nodeType="withEffect">
                                  <p:stCondLst>
                                    <p:cond delay="0"/>
                                  </p:stCondLst>
                                  <p:childTnLst>
                                    <p:set>
                                      <p:cBhvr>
                                        <p:cTn id="169" dur="1" fill="hold">
                                          <p:stCondLst>
                                            <p:cond delay="0"/>
                                          </p:stCondLst>
                                        </p:cTn>
                                        <p:tgtEl>
                                          <p:spTgt spid="35"/>
                                        </p:tgtEl>
                                        <p:attrNameLst>
                                          <p:attrName>style.visibility</p:attrName>
                                        </p:attrNameLst>
                                      </p:cBhvr>
                                      <p:to>
                                        <p:strVal val="visible"/>
                                      </p:to>
                                    </p:set>
                                    <p:anim calcmode="lin" valueType="num">
                                      <p:cBhvr additive="base">
                                        <p:cTn id="170" dur="500" fill="hold"/>
                                        <p:tgtEl>
                                          <p:spTgt spid="35"/>
                                        </p:tgtEl>
                                        <p:attrNameLst>
                                          <p:attrName>ppt_x</p:attrName>
                                        </p:attrNameLst>
                                      </p:cBhvr>
                                      <p:tavLst>
                                        <p:tav tm="0">
                                          <p:val>
                                            <p:strVal val="#ppt_x"/>
                                          </p:val>
                                        </p:tav>
                                        <p:tav tm="100000">
                                          <p:val>
                                            <p:strVal val="#ppt_x"/>
                                          </p:val>
                                        </p:tav>
                                      </p:tavLst>
                                    </p:anim>
                                    <p:anim calcmode="lin" valueType="num">
                                      <p:cBhvr additive="base">
                                        <p:cTn id="171" dur="500" fill="hold"/>
                                        <p:tgtEl>
                                          <p:spTgt spid="35"/>
                                        </p:tgtEl>
                                        <p:attrNameLst>
                                          <p:attrName>ppt_y</p:attrName>
                                        </p:attrNameLst>
                                      </p:cBhvr>
                                      <p:tavLst>
                                        <p:tav tm="0">
                                          <p:val>
                                            <p:strVal val="0-#ppt_h/2"/>
                                          </p:val>
                                        </p:tav>
                                        <p:tav tm="100000">
                                          <p:val>
                                            <p:strVal val="#ppt_y"/>
                                          </p:val>
                                        </p:tav>
                                      </p:tavLst>
                                    </p:anim>
                                  </p:childTnLst>
                                </p:cTn>
                              </p:par>
                              <p:par>
                                <p:cTn id="172" presetID="2" presetClass="entr" presetSubtype="1" fill="hold" grpId="0" nodeType="withEffect">
                                  <p:stCondLst>
                                    <p:cond delay="0"/>
                                  </p:stCondLst>
                                  <p:childTnLst>
                                    <p:set>
                                      <p:cBhvr>
                                        <p:cTn id="173" dur="1" fill="hold">
                                          <p:stCondLst>
                                            <p:cond delay="0"/>
                                          </p:stCondLst>
                                        </p:cTn>
                                        <p:tgtEl>
                                          <p:spTgt spid="36"/>
                                        </p:tgtEl>
                                        <p:attrNameLst>
                                          <p:attrName>style.visibility</p:attrName>
                                        </p:attrNameLst>
                                      </p:cBhvr>
                                      <p:to>
                                        <p:strVal val="visible"/>
                                      </p:to>
                                    </p:set>
                                    <p:anim calcmode="lin" valueType="num">
                                      <p:cBhvr additive="base">
                                        <p:cTn id="174" dur="500" fill="hold"/>
                                        <p:tgtEl>
                                          <p:spTgt spid="36"/>
                                        </p:tgtEl>
                                        <p:attrNameLst>
                                          <p:attrName>ppt_x</p:attrName>
                                        </p:attrNameLst>
                                      </p:cBhvr>
                                      <p:tavLst>
                                        <p:tav tm="0">
                                          <p:val>
                                            <p:strVal val="#ppt_x"/>
                                          </p:val>
                                        </p:tav>
                                        <p:tav tm="100000">
                                          <p:val>
                                            <p:strVal val="#ppt_x"/>
                                          </p:val>
                                        </p:tav>
                                      </p:tavLst>
                                    </p:anim>
                                    <p:anim calcmode="lin" valueType="num">
                                      <p:cBhvr additive="base">
                                        <p:cTn id="175" dur="500" fill="hold"/>
                                        <p:tgtEl>
                                          <p:spTgt spid="36"/>
                                        </p:tgtEl>
                                        <p:attrNameLst>
                                          <p:attrName>ppt_y</p:attrName>
                                        </p:attrNameLst>
                                      </p:cBhvr>
                                      <p:tavLst>
                                        <p:tav tm="0">
                                          <p:val>
                                            <p:strVal val="0-#ppt_h/2"/>
                                          </p:val>
                                        </p:tav>
                                        <p:tav tm="100000">
                                          <p:val>
                                            <p:strVal val="#ppt_y"/>
                                          </p:val>
                                        </p:tav>
                                      </p:tavLst>
                                    </p:anim>
                                  </p:childTnLst>
                                </p:cTn>
                              </p:par>
                              <p:par>
                                <p:cTn id="176" presetID="2" presetClass="entr" presetSubtype="1" fill="hold" grpId="0" nodeType="withEffect">
                                  <p:stCondLst>
                                    <p:cond delay="0"/>
                                  </p:stCondLst>
                                  <p:childTnLst>
                                    <p:set>
                                      <p:cBhvr>
                                        <p:cTn id="177" dur="1" fill="hold">
                                          <p:stCondLst>
                                            <p:cond delay="0"/>
                                          </p:stCondLst>
                                        </p:cTn>
                                        <p:tgtEl>
                                          <p:spTgt spid="37"/>
                                        </p:tgtEl>
                                        <p:attrNameLst>
                                          <p:attrName>style.visibility</p:attrName>
                                        </p:attrNameLst>
                                      </p:cBhvr>
                                      <p:to>
                                        <p:strVal val="visible"/>
                                      </p:to>
                                    </p:set>
                                    <p:anim calcmode="lin" valueType="num">
                                      <p:cBhvr additive="base">
                                        <p:cTn id="178" dur="500" fill="hold"/>
                                        <p:tgtEl>
                                          <p:spTgt spid="37"/>
                                        </p:tgtEl>
                                        <p:attrNameLst>
                                          <p:attrName>ppt_x</p:attrName>
                                        </p:attrNameLst>
                                      </p:cBhvr>
                                      <p:tavLst>
                                        <p:tav tm="0">
                                          <p:val>
                                            <p:strVal val="#ppt_x"/>
                                          </p:val>
                                        </p:tav>
                                        <p:tav tm="100000">
                                          <p:val>
                                            <p:strVal val="#ppt_x"/>
                                          </p:val>
                                        </p:tav>
                                      </p:tavLst>
                                    </p:anim>
                                    <p:anim calcmode="lin" valueType="num">
                                      <p:cBhvr additive="base">
                                        <p:cTn id="179" dur="500" fill="hold"/>
                                        <p:tgtEl>
                                          <p:spTgt spid="37"/>
                                        </p:tgtEl>
                                        <p:attrNameLst>
                                          <p:attrName>ppt_y</p:attrName>
                                        </p:attrNameLst>
                                      </p:cBhvr>
                                      <p:tavLst>
                                        <p:tav tm="0">
                                          <p:val>
                                            <p:strVal val="0-#ppt_h/2"/>
                                          </p:val>
                                        </p:tav>
                                        <p:tav tm="100000">
                                          <p:val>
                                            <p:strVal val="#ppt_y"/>
                                          </p:val>
                                        </p:tav>
                                      </p:tavLst>
                                    </p:anim>
                                  </p:childTnLst>
                                </p:cTn>
                              </p:par>
                              <p:par>
                                <p:cTn id="180" presetID="2" presetClass="entr" presetSubtype="1" fill="hold" grpId="0" nodeType="withEffect">
                                  <p:stCondLst>
                                    <p:cond delay="0"/>
                                  </p:stCondLst>
                                  <p:childTnLst>
                                    <p:set>
                                      <p:cBhvr>
                                        <p:cTn id="181" dur="1" fill="hold">
                                          <p:stCondLst>
                                            <p:cond delay="0"/>
                                          </p:stCondLst>
                                        </p:cTn>
                                        <p:tgtEl>
                                          <p:spTgt spid="38"/>
                                        </p:tgtEl>
                                        <p:attrNameLst>
                                          <p:attrName>style.visibility</p:attrName>
                                        </p:attrNameLst>
                                      </p:cBhvr>
                                      <p:to>
                                        <p:strVal val="visible"/>
                                      </p:to>
                                    </p:set>
                                    <p:anim calcmode="lin" valueType="num">
                                      <p:cBhvr additive="base">
                                        <p:cTn id="182" dur="500" fill="hold"/>
                                        <p:tgtEl>
                                          <p:spTgt spid="38"/>
                                        </p:tgtEl>
                                        <p:attrNameLst>
                                          <p:attrName>ppt_x</p:attrName>
                                        </p:attrNameLst>
                                      </p:cBhvr>
                                      <p:tavLst>
                                        <p:tav tm="0">
                                          <p:val>
                                            <p:strVal val="#ppt_x"/>
                                          </p:val>
                                        </p:tav>
                                        <p:tav tm="100000">
                                          <p:val>
                                            <p:strVal val="#ppt_x"/>
                                          </p:val>
                                        </p:tav>
                                      </p:tavLst>
                                    </p:anim>
                                    <p:anim calcmode="lin" valueType="num">
                                      <p:cBhvr additive="base">
                                        <p:cTn id="183" dur="500" fill="hold"/>
                                        <p:tgtEl>
                                          <p:spTgt spid="38"/>
                                        </p:tgtEl>
                                        <p:attrNameLst>
                                          <p:attrName>ppt_y</p:attrName>
                                        </p:attrNameLst>
                                      </p:cBhvr>
                                      <p:tavLst>
                                        <p:tav tm="0">
                                          <p:val>
                                            <p:strVal val="0-#ppt_h/2"/>
                                          </p:val>
                                        </p:tav>
                                        <p:tav tm="100000">
                                          <p:val>
                                            <p:strVal val="#ppt_y"/>
                                          </p:val>
                                        </p:tav>
                                      </p:tavLst>
                                    </p:anim>
                                  </p:childTnLst>
                                </p:cTn>
                              </p:par>
                              <p:par>
                                <p:cTn id="184" presetID="2" presetClass="entr" presetSubtype="1" fill="hold" grpId="0" nodeType="withEffect">
                                  <p:stCondLst>
                                    <p:cond delay="0"/>
                                  </p:stCondLst>
                                  <p:childTnLst>
                                    <p:set>
                                      <p:cBhvr>
                                        <p:cTn id="185" dur="1" fill="hold">
                                          <p:stCondLst>
                                            <p:cond delay="0"/>
                                          </p:stCondLst>
                                        </p:cTn>
                                        <p:tgtEl>
                                          <p:spTgt spid="39"/>
                                        </p:tgtEl>
                                        <p:attrNameLst>
                                          <p:attrName>style.visibility</p:attrName>
                                        </p:attrNameLst>
                                      </p:cBhvr>
                                      <p:to>
                                        <p:strVal val="visible"/>
                                      </p:to>
                                    </p:set>
                                    <p:anim calcmode="lin" valueType="num">
                                      <p:cBhvr additive="base">
                                        <p:cTn id="186" dur="500" fill="hold"/>
                                        <p:tgtEl>
                                          <p:spTgt spid="39"/>
                                        </p:tgtEl>
                                        <p:attrNameLst>
                                          <p:attrName>ppt_x</p:attrName>
                                        </p:attrNameLst>
                                      </p:cBhvr>
                                      <p:tavLst>
                                        <p:tav tm="0">
                                          <p:val>
                                            <p:strVal val="#ppt_x"/>
                                          </p:val>
                                        </p:tav>
                                        <p:tav tm="100000">
                                          <p:val>
                                            <p:strVal val="#ppt_x"/>
                                          </p:val>
                                        </p:tav>
                                      </p:tavLst>
                                    </p:anim>
                                    <p:anim calcmode="lin" valueType="num">
                                      <p:cBhvr additive="base">
                                        <p:cTn id="187" dur="500" fill="hold"/>
                                        <p:tgtEl>
                                          <p:spTgt spid="39"/>
                                        </p:tgtEl>
                                        <p:attrNameLst>
                                          <p:attrName>ppt_y</p:attrName>
                                        </p:attrNameLst>
                                      </p:cBhvr>
                                      <p:tavLst>
                                        <p:tav tm="0">
                                          <p:val>
                                            <p:strVal val="0-#ppt_h/2"/>
                                          </p:val>
                                        </p:tav>
                                        <p:tav tm="100000">
                                          <p:val>
                                            <p:strVal val="#ppt_y"/>
                                          </p:val>
                                        </p:tav>
                                      </p:tavLst>
                                    </p:anim>
                                  </p:childTnLst>
                                </p:cTn>
                              </p:par>
                              <p:par>
                                <p:cTn id="188" presetID="2" presetClass="entr" presetSubtype="1" fill="hold" grpId="0" nodeType="withEffect">
                                  <p:stCondLst>
                                    <p:cond delay="0"/>
                                  </p:stCondLst>
                                  <p:childTnLst>
                                    <p:set>
                                      <p:cBhvr>
                                        <p:cTn id="189" dur="1" fill="hold">
                                          <p:stCondLst>
                                            <p:cond delay="0"/>
                                          </p:stCondLst>
                                        </p:cTn>
                                        <p:tgtEl>
                                          <p:spTgt spid="40"/>
                                        </p:tgtEl>
                                        <p:attrNameLst>
                                          <p:attrName>style.visibility</p:attrName>
                                        </p:attrNameLst>
                                      </p:cBhvr>
                                      <p:to>
                                        <p:strVal val="visible"/>
                                      </p:to>
                                    </p:set>
                                    <p:anim calcmode="lin" valueType="num">
                                      <p:cBhvr additive="base">
                                        <p:cTn id="190" dur="500" fill="hold"/>
                                        <p:tgtEl>
                                          <p:spTgt spid="40"/>
                                        </p:tgtEl>
                                        <p:attrNameLst>
                                          <p:attrName>ppt_x</p:attrName>
                                        </p:attrNameLst>
                                      </p:cBhvr>
                                      <p:tavLst>
                                        <p:tav tm="0">
                                          <p:val>
                                            <p:strVal val="#ppt_x"/>
                                          </p:val>
                                        </p:tav>
                                        <p:tav tm="100000">
                                          <p:val>
                                            <p:strVal val="#ppt_x"/>
                                          </p:val>
                                        </p:tav>
                                      </p:tavLst>
                                    </p:anim>
                                    <p:anim calcmode="lin" valueType="num">
                                      <p:cBhvr additive="base">
                                        <p:cTn id="191" dur="500" fill="hold"/>
                                        <p:tgtEl>
                                          <p:spTgt spid="40"/>
                                        </p:tgtEl>
                                        <p:attrNameLst>
                                          <p:attrName>ppt_y</p:attrName>
                                        </p:attrNameLst>
                                      </p:cBhvr>
                                      <p:tavLst>
                                        <p:tav tm="0">
                                          <p:val>
                                            <p:strVal val="0-#ppt_h/2"/>
                                          </p:val>
                                        </p:tav>
                                        <p:tav tm="100000">
                                          <p:val>
                                            <p:strVal val="#ppt_y"/>
                                          </p:val>
                                        </p:tav>
                                      </p:tavLst>
                                    </p:anim>
                                  </p:childTnLst>
                                </p:cTn>
                              </p:par>
                              <p:par>
                                <p:cTn id="192" presetID="2" presetClass="entr" presetSubtype="1" fill="hold" grpId="0" nodeType="withEffect">
                                  <p:stCondLst>
                                    <p:cond delay="0"/>
                                  </p:stCondLst>
                                  <p:childTnLst>
                                    <p:set>
                                      <p:cBhvr>
                                        <p:cTn id="193" dur="1" fill="hold">
                                          <p:stCondLst>
                                            <p:cond delay="0"/>
                                          </p:stCondLst>
                                        </p:cTn>
                                        <p:tgtEl>
                                          <p:spTgt spid="41"/>
                                        </p:tgtEl>
                                        <p:attrNameLst>
                                          <p:attrName>style.visibility</p:attrName>
                                        </p:attrNameLst>
                                      </p:cBhvr>
                                      <p:to>
                                        <p:strVal val="visible"/>
                                      </p:to>
                                    </p:set>
                                    <p:anim calcmode="lin" valueType="num">
                                      <p:cBhvr additive="base">
                                        <p:cTn id="194" dur="500" fill="hold"/>
                                        <p:tgtEl>
                                          <p:spTgt spid="41"/>
                                        </p:tgtEl>
                                        <p:attrNameLst>
                                          <p:attrName>ppt_x</p:attrName>
                                        </p:attrNameLst>
                                      </p:cBhvr>
                                      <p:tavLst>
                                        <p:tav tm="0">
                                          <p:val>
                                            <p:strVal val="#ppt_x"/>
                                          </p:val>
                                        </p:tav>
                                        <p:tav tm="100000">
                                          <p:val>
                                            <p:strVal val="#ppt_x"/>
                                          </p:val>
                                        </p:tav>
                                      </p:tavLst>
                                    </p:anim>
                                    <p:anim calcmode="lin" valueType="num">
                                      <p:cBhvr additive="base">
                                        <p:cTn id="195" dur="500" fill="hold"/>
                                        <p:tgtEl>
                                          <p:spTgt spid="41"/>
                                        </p:tgtEl>
                                        <p:attrNameLst>
                                          <p:attrName>ppt_y</p:attrName>
                                        </p:attrNameLst>
                                      </p:cBhvr>
                                      <p:tavLst>
                                        <p:tav tm="0">
                                          <p:val>
                                            <p:strVal val="0-#ppt_h/2"/>
                                          </p:val>
                                        </p:tav>
                                        <p:tav tm="100000">
                                          <p:val>
                                            <p:strVal val="#ppt_y"/>
                                          </p:val>
                                        </p:tav>
                                      </p:tavLst>
                                    </p:anim>
                                  </p:childTnLst>
                                </p:cTn>
                              </p:par>
                              <p:par>
                                <p:cTn id="196" presetID="2" presetClass="entr" presetSubtype="1" fill="hold" grpId="0" nodeType="with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16" fill="hold" grpId="0" nodeType="clickEffect">
                                  <p:stCondLst>
                                    <p:cond delay="0"/>
                                  </p:stCondLst>
                                  <p:childTnLst>
                                    <p:set>
                                      <p:cBhvr>
                                        <p:cTn id="203" dur="1" fill="hold">
                                          <p:stCondLst>
                                            <p:cond delay="0"/>
                                          </p:stCondLst>
                                        </p:cTn>
                                        <p:tgtEl>
                                          <p:spTgt spid="77"/>
                                        </p:tgtEl>
                                        <p:attrNameLst>
                                          <p:attrName>style.visibility</p:attrName>
                                        </p:attrNameLst>
                                      </p:cBhvr>
                                      <p:to>
                                        <p:strVal val="visible"/>
                                      </p:to>
                                    </p:set>
                                    <p:anim calcmode="lin" valueType="num">
                                      <p:cBhvr>
                                        <p:cTn id="204" dur="500" fill="hold"/>
                                        <p:tgtEl>
                                          <p:spTgt spid="77"/>
                                        </p:tgtEl>
                                        <p:attrNameLst>
                                          <p:attrName>ppt_w</p:attrName>
                                        </p:attrNameLst>
                                      </p:cBhvr>
                                      <p:tavLst>
                                        <p:tav tm="0">
                                          <p:val>
                                            <p:fltVal val="0"/>
                                          </p:val>
                                        </p:tav>
                                        <p:tav tm="100000">
                                          <p:val>
                                            <p:strVal val="#ppt_w"/>
                                          </p:val>
                                        </p:tav>
                                      </p:tavLst>
                                    </p:anim>
                                    <p:anim calcmode="lin" valueType="num">
                                      <p:cBhvr>
                                        <p:cTn id="205" dur="500" fill="hold"/>
                                        <p:tgtEl>
                                          <p:spTgt spid="77"/>
                                        </p:tgtEl>
                                        <p:attrNameLst>
                                          <p:attrName>ppt_h</p:attrName>
                                        </p:attrNameLst>
                                      </p:cBhvr>
                                      <p:tavLst>
                                        <p:tav tm="0">
                                          <p:val>
                                            <p:fltVal val="0"/>
                                          </p:val>
                                        </p:tav>
                                        <p:tav tm="100000">
                                          <p:val>
                                            <p:strVal val="#ppt_h"/>
                                          </p:val>
                                        </p:tav>
                                      </p:tavLst>
                                    </p:anim>
                                    <p:animEffect transition="in" filter="fade">
                                      <p:cBhvr>
                                        <p:cTn id="206" dur="500"/>
                                        <p:tgtEl>
                                          <p:spTgt spid="77"/>
                                        </p:tgtEl>
                                      </p:cBhvr>
                                    </p:animEffect>
                                  </p:childTnLst>
                                </p:cTn>
                              </p:par>
                              <p:par>
                                <p:cTn id="207" presetID="53" presetClass="entr" presetSubtype="16" fill="hold" grpId="0" nodeType="withEffect">
                                  <p:stCondLst>
                                    <p:cond delay="0"/>
                                  </p:stCondLst>
                                  <p:childTnLst>
                                    <p:set>
                                      <p:cBhvr>
                                        <p:cTn id="208" dur="1" fill="hold">
                                          <p:stCondLst>
                                            <p:cond delay="0"/>
                                          </p:stCondLst>
                                        </p:cTn>
                                        <p:tgtEl>
                                          <p:spTgt spid="71"/>
                                        </p:tgtEl>
                                        <p:attrNameLst>
                                          <p:attrName>style.visibility</p:attrName>
                                        </p:attrNameLst>
                                      </p:cBhvr>
                                      <p:to>
                                        <p:strVal val="visible"/>
                                      </p:to>
                                    </p:set>
                                    <p:anim calcmode="lin" valueType="num">
                                      <p:cBhvr>
                                        <p:cTn id="209" dur="500" fill="hold"/>
                                        <p:tgtEl>
                                          <p:spTgt spid="71"/>
                                        </p:tgtEl>
                                        <p:attrNameLst>
                                          <p:attrName>ppt_w</p:attrName>
                                        </p:attrNameLst>
                                      </p:cBhvr>
                                      <p:tavLst>
                                        <p:tav tm="0">
                                          <p:val>
                                            <p:fltVal val="0"/>
                                          </p:val>
                                        </p:tav>
                                        <p:tav tm="100000">
                                          <p:val>
                                            <p:strVal val="#ppt_w"/>
                                          </p:val>
                                        </p:tav>
                                      </p:tavLst>
                                    </p:anim>
                                    <p:anim calcmode="lin" valueType="num">
                                      <p:cBhvr>
                                        <p:cTn id="210" dur="500" fill="hold"/>
                                        <p:tgtEl>
                                          <p:spTgt spid="71"/>
                                        </p:tgtEl>
                                        <p:attrNameLst>
                                          <p:attrName>ppt_h</p:attrName>
                                        </p:attrNameLst>
                                      </p:cBhvr>
                                      <p:tavLst>
                                        <p:tav tm="0">
                                          <p:val>
                                            <p:fltVal val="0"/>
                                          </p:val>
                                        </p:tav>
                                        <p:tav tm="100000">
                                          <p:val>
                                            <p:strVal val="#ppt_h"/>
                                          </p:val>
                                        </p:tav>
                                      </p:tavLst>
                                    </p:anim>
                                    <p:animEffect transition="in" filter="fade">
                                      <p:cBhvr>
                                        <p:cTn id="211" dur="500"/>
                                        <p:tgtEl>
                                          <p:spTgt spid="71"/>
                                        </p:tgtEl>
                                      </p:cBhvr>
                                    </p:animEffect>
                                  </p:childTnLst>
                                </p:cTn>
                              </p:par>
                            </p:childTnLst>
                          </p:cTn>
                        </p:par>
                      </p:childTnLst>
                    </p:cTn>
                  </p:par>
                  <p:par>
                    <p:cTn id="212" fill="hold">
                      <p:stCondLst>
                        <p:cond delay="indefinite"/>
                      </p:stCondLst>
                      <p:childTnLst>
                        <p:par>
                          <p:cTn id="213" fill="hold">
                            <p:stCondLst>
                              <p:cond delay="0"/>
                            </p:stCondLst>
                            <p:childTnLst>
                              <p:par>
                                <p:cTn id="214" presetID="53" presetClass="entr" presetSubtype="16" fill="hold" grpId="0" nodeType="clickEffect">
                                  <p:stCondLst>
                                    <p:cond delay="0"/>
                                  </p:stCondLst>
                                  <p:childTnLst>
                                    <p:set>
                                      <p:cBhvr>
                                        <p:cTn id="215" dur="1" fill="hold">
                                          <p:stCondLst>
                                            <p:cond delay="0"/>
                                          </p:stCondLst>
                                        </p:cTn>
                                        <p:tgtEl>
                                          <p:spTgt spid="65"/>
                                        </p:tgtEl>
                                        <p:attrNameLst>
                                          <p:attrName>style.visibility</p:attrName>
                                        </p:attrNameLst>
                                      </p:cBhvr>
                                      <p:to>
                                        <p:strVal val="visible"/>
                                      </p:to>
                                    </p:set>
                                    <p:anim calcmode="lin" valueType="num">
                                      <p:cBhvr>
                                        <p:cTn id="216" dur="500" fill="hold"/>
                                        <p:tgtEl>
                                          <p:spTgt spid="65"/>
                                        </p:tgtEl>
                                        <p:attrNameLst>
                                          <p:attrName>ppt_w</p:attrName>
                                        </p:attrNameLst>
                                      </p:cBhvr>
                                      <p:tavLst>
                                        <p:tav tm="0">
                                          <p:val>
                                            <p:fltVal val="0"/>
                                          </p:val>
                                        </p:tav>
                                        <p:tav tm="100000">
                                          <p:val>
                                            <p:strVal val="#ppt_w"/>
                                          </p:val>
                                        </p:tav>
                                      </p:tavLst>
                                    </p:anim>
                                    <p:anim calcmode="lin" valueType="num">
                                      <p:cBhvr>
                                        <p:cTn id="217" dur="500" fill="hold"/>
                                        <p:tgtEl>
                                          <p:spTgt spid="65"/>
                                        </p:tgtEl>
                                        <p:attrNameLst>
                                          <p:attrName>ppt_h</p:attrName>
                                        </p:attrNameLst>
                                      </p:cBhvr>
                                      <p:tavLst>
                                        <p:tav tm="0">
                                          <p:val>
                                            <p:fltVal val="0"/>
                                          </p:val>
                                        </p:tav>
                                        <p:tav tm="100000">
                                          <p:val>
                                            <p:strVal val="#ppt_h"/>
                                          </p:val>
                                        </p:tav>
                                      </p:tavLst>
                                    </p:anim>
                                    <p:animEffect transition="in" filter="fade">
                                      <p:cBhvr>
                                        <p:cTn id="218" dur="500"/>
                                        <p:tgtEl>
                                          <p:spTgt spid="65"/>
                                        </p:tgtEl>
                                      </p:cBhvr>
                                    </p:animEffect>
                                  </p:childTnLst>
                                </p:cTn>
                              </p:par>
                            </p:childTnLst>
                          </p:cTn>
                        </p:par>
                      </p:childTnLst>
                    </p:cTn>
                  </p:par>
                  <p:par>
                    <p:cTn id="219" fill="hold">
                      <p:stCondLst>
                        <p:cond delay="indefinite"/>
                      </p:stCondLst>
                      <p:childTnLst>
                        <p:par>
                          <p:cTn id="220" fill="hold">
                            <p:stCondLst>
                              <p:cond delay="0"/>
                            </p:stCondLst>
                            <p:childTnLst>
                              <p:par>
                                <p:cTn id="221" presetID="23" presetClass="entr" presetSubtype="16" fill="hold" nodeType="clickEffect">
                                  <p:stCondLst>
                                    <p:cond delay="0"/>
                                  </p:stCondLst>
                                  <p:childTnLst>
                                    <p:set>
                                      <p:cBhvr>
                                        <p:cTn id="222" dur="1" fill="hold">
                                          <p:stCondLst>
                                            <p:cond delay="0"/>
                                          </p:stCondLst>
                                        </p:cTn>
                                        <p:tgtEl>
                                          <p:spTgt spid="66"/>
                                        </p:tgtEl>
                                        <p:attrNameLst>
                                          <p:attrName>style.visibility</p:attrName>
                                        </p:attrNameLst>
                                      </p:cBhvr>
                                      <p:to>
                                        <p:strVal val="visible"/>
                                      </p:to>
                                    </p:set>
                                    <p:anim calcmode="lin" valueType="num">
                                      <p:cBhvr>
                                        <p:cTn id="223" dur="500" fill="hold"/>
                                        <p:tgtEl>
                                          <p:spTgt spid="66"/>
                                        </p:tgtEl>
                                        <p:attrNameLst>
                                          <p:attrName>ppt_w</p:attrName>
                                        </p:attrNameLst>
                                      </p:cBhvr>
                                      <p:tavLst>
                                        <p:tav tm="0">
                                          <p:val>
                                            <p:fltVal val="0"/>
                                          </p:val>
                                        </p:tav>
                                        <p:tav tm="100000">
                                          <p:val>
                                            <p:strVal val="#ppt_w"/>
                                          </p:val>
                                        </p:tav>
                                      </p:tavLst>
                                    </p:anim>
                                    <p:anim calcmode="lin" valueType="num">
                                      <p:cBhvr>
                                        <p:cTn id="224" dur="500" fill="hold"/>
                                        <p:tgtEl>
                                          <p:spTgt spid="66"/>
                                        </p:tgtEl>
                                        <p:attrNameLst>
                                          <p:attrName>ppt_h</p:attrName>
                                        </p:attrNameLst>
                                      </p:cBhvr>
                                      <p:tavLst>
                                        <p:tav tm="0">
                                          <p:val>
                                            <p:fltVal val="0"/>
                                          </p:val>
                                        </p:tav>
                                        <p:tav tm="100000">
                                          <p:val>
                                            <p:strVal val="#ppt_h"/>
                                          </p:val>
                                        </p:tav>
                                      </p:tavLst>
                                    </p:anim>
                                  </p:childTnLst>
                                </p:cTn>
                              </p:par>
                              <p:par>
                                <p:cTn id="225" presetID="23" presetClass="entr" presetSubtype="16" fill="hold" nodeType="withEffect">
                                  <p:stCondLst>
                                    <p:cond delay="0"/>
                                  </p:stCondLst>
                                  <p:childTnLst>
                                    <p:set>
                                      <p:cBhvr>
                                        <p:cTn id="226" dur="1" fill="hold">
                                          <p:stCondLst>
                                            <p:cond delay="0"/>
                                          </p:stCondLst>
                                        </p:cTn>
                                        <p:tgtEl>
                                          <p:spTgt spid="67"/>
                                        </p:tgtEl>
                                        <p:attrNameLst>
                                          <p:attrName>style.visibility</p:attrName>
                                        </p:attrNameLst>
                                      </p:cBhvr>
                                      <p:to>
                                        <p:strVal val="visible"/>
                                      </p:to>
                                    </p:set>
                                    <p:anim calcmode="lin" valueType="num">
                                      <p:cBhvr>
                                        <p:cTn id="227" dur="500" fill="hold"/>
                                        <p:tgtEl>
                                          <p:spTgt spid="67"/>
                                        </p:tgtEl>
                                        <p:attrNameLst>
                                          <p:attrName>ppt_w</p:attrName>
                                        </p:attrNameLst>
                                      </p:cBhvr>
                                      <p:tavLst>
                                        <p:tav tm="0">
                                          <p:val>
                                            <p:fltVal val="0"/>
                                          </p:val>
                                        </p:tav>
                                        <p:tav tm="100000">
                                          <p:val>
                                            <p:strVal val="#ppt_w"/>
                                          </p:val>
                                        </p:tav>
                                      </p:tavLst>
                                    </p:anim>
                                    <p:anim calcmode="lin" valueType="num">
                                      <p:cBhvr>
                                        <p:cTn id="228" dur="500" fill="hold"/>
                                        <p:tgtEl>
                                          <p:spTgt spid="67"/>
                                        </p:tgtEl>
                                        <p:attrNameLst>
                                          <p:attrName>ppt_h</p:attrName>
                                        </p:attrNameLst>
                                      </p:cBhvr>
                                      <p:tavLst>
                                        <p:tav tm="0">
                                          <p:val>
                                            <p:fltVal val="0"/>
                                          </p:val>
                                        </p:tav>
                                        <p:tav tm="100000">
                                          <p:val>
                                            <p:strVal val="#ppt_h"/>
                                          </p:val>
                                        </p:tav>
                                      </p:tavLst>
                                    </p:anim>
                                  </p:childTnLst>
                                </p:cTn>
                              </p:par>
                              <p:par>
                                <p:cTn id="229" presetID="23" presetClass="entr" presetSubtype="16" fill="hold" nodeType="withEffect">
                                  <p:stCondLst>
                                    <p:cond delay="0"/>
                                  </p:stCondLst>
                                  <p:childTnLst>
                                    <p:set>
                                      <p:cBhvr>
                                        <p:cTn id="230" dur="1" fill="hold">
                                          <p:stCondLst>
                                            <p:cond delay="0"/>
                                          </p:stCondLst>
                                        </p:cTn>
                                        <p:tgtEl>
                                          <p:spTgt spid="68"/>
                                        </p:tgtEl>
                                        <p:attrNameLst>
                                          <p:attrName>style.visibility</p:attrName>
                                        </p:attrNameLst>
                                      </p:cBhvr>
                                      <p:to>
                                        <p:strVal val="visible"/>
                                      </p:to>
                                    </p:set>
                                    <p:anim calcmode="lin" valueType="num">
                                      <p:cBhvr>
                                        <p:cTn id="231" dur="500" fill="hold"/>
                                        <p:tgtEl>
                                          <p:spTgt spid="68"/>
                                        </p:tgtEl>
                                        <p:attrNameLst>
                                          <p:attrName>ppt_w</p:attrName>
                                        </p:attrNameLst>
                                      </p:cBhvr>
                                      <p:tavLst>
                                        <p:tav tm="0">
                                          <p:val>
                                            <p:fltVal val="0"/>
                                          </p:val>
                                        </p:tav>
                                        <p:tav tm="100000">
                                          <p:val>
                                            <p:strVal val="#ppt_w"/>
                                          </p:val>
                                        </p:tav>
                                      </p:tavLst>
                                    </p:anim>
                                    <p:anim calcmode="lin" valueType="num">
                                      <p:cBhvr>
                                        <p:cTn id="232" dur="500" fill="hold"/>
                                        <p:tgtEl>
                                          <p:spTgt spid="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8" grpId="0" animBg="1"/>
      <p:bldP spid="10" grpId="0" animBg="1"/>
      <p:bldP spid="11" grpId="0" animBg="1"/>
      <p:bldP spid="12" grpId="0" animBg="1"/>
      <p:bldP spid="13" grpId="0" animBg="1"/>
      <p:bldP spid="14" grpId="0" animBg="1"/>
      <p:bldP spid="23" grpId="0" animBg="1"/>
      <p:bldP spid="24" grpId="0" animBg="1"/>
      <p:bldP spid="25" grpId="0" animBg="1"/>
      <p:bldP spid="16"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9" grpId="0" animBg="1"/>
      <p:bldP spid="51" grpId="0" animBg="1"/>
      <p:bldP spid="53" grpId="0" animBg="1"/>
      <p:bldP spid="55" grpId="0" animBg="1"/>
      <p:bldP spid="56" grpId="0" animBg="1"/>
      <p:bldP spid="57" grpId="0" animBg="1"/>
      <p:bldP spid="58" grpId="0" animBg="1"/>
      <p:bldP spid="59" grpId="0" animBg="1"/>
      <p:bldP spid="60" grpId="0" animBg="1"/>
      <p:bldP spid="61" grpId="0" animBg="1"/>
      <p:bldP spid="65" grpId="0" animBg="1"/>
      <p:bldP spid="71" grpId="0" animBg="1"/>
      <p:bldP spid="74" grpId="0" animBg="1"/>
      <p:bldP spid="77" grpId="0" animBg="1"/>
      <p:bldP spid="6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2"/>
          <p:cNvSpPr>
            <a:spLocks noGrp="1"/>
          </p:cNvSpPr>
          <p:nvPr>
            <p:ph type="title"/>
          </p:nvPr>
        </p:nvSpPr>
        <p:spPr/>
        <p:txBody>
          <a:bodyPr/>
          <a:lstStyle/>
          <a:p>
            <a:r>
              <a:rPr lang="ja-JP" altLang="en-US" smtClean="0"/>
              <a:t>大本命だった </a:t>
            </a:r>
            <a:r>
              <a:rPr lang="en-US" altLang="ja-JP" smtClean="0"/>
              <a:t>Adobe Flash</a:t>
            </a:r>
            <a:endParaRPr lang="ja-JP" altLang="en-US" smtClean="0"/>
          </a:p>
        </p:txBody>
      </p:sp>
      <p:sp>
        <p:nvSpPr>
          <p:cNvPr id="28675" name="コンテンツ プレースホルダー 3"/>
          <p:cNvSpPr>
            <a:spLocks noGrp="1"/>
          </p:cNvSpPr>
          <p:nvPr>
            <p:ph idx="1"/>
          </p:nvPr>
        </p:nvSpPr>
        <p:spPr bwMode="auto">
          <a:xfrm>
            <a:off x="428625" y="128587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ja-JP" sz="1600" smtClean="0"/>
              <a:t>1996</a:t>
            </a:r>
            <a:r>
              <a:rPr lang="ja-JP" altLang="en-US" sz="1600" smtClean="0"/>
              <a:t>年</a:t>
            </a:r>
            <a:endParaRPr lang="en-US" altLang="ja-JP" sz="1600" smtClean="0"/>
          </a:p>
          <a:p>
            <a:pPr lvl="1"/>
            <a:r>
              <a:rPr lang="ja-JP" altLang="en-US" sz="1400" smtClean="0"/>
              <a:t>米</a:t>
            </a:r>
            <a:r>
              <a:rPr lang="en-US" altLang="ja-JP" sz="1400" smtClean="0"/>
              <a:t>FutureWave Software</a:t>
            </a:r>
            <a:r>
              <a:rPr lang="ja-JP" altLang="en-US" sz="1400" smtClean="0"/>
              <a:t>が</a:t>
            </a:r>
            <a:r>
              <a:rPr lang="en-US" altLang="ja-JP" sz="1400" smtClean="0"/>
              <a:t>Flash1</a:t>
            </a:r>
            <a:r>
              <a:rPr lang="ja-JP" altLang="en-US" sz="1400" smtClean="0"/>
              <a:t>を開発</a:t>
            </a:r>
            <a:endParaRPr lang="en-US" altLang="ja-JP" sz="1400" smtClean="0"/>
          </a:p>
          <a:p>
            <a:pPr lvl="1"/>
            <a:r>
              <a:rPr lang="ja-JP" altLang="en-US" sz="1400" smtClean="0"/>
              <a:t>米</a:t>
            </a:r>
            <a:r>
              <a:rPr lang="en-US" altLang="ja-JP" sz="1400" smtClean="0"/>
              <a:t>Macromedia</a:t>
            </a:r>
            <a:r>
              <a:rPr lang="ja-JP" altLang="en-US" sz="1400" smtClean="0"/>
              <a:t>が</a:t>
            </a:r>
            <a:r>
              <a:rPr lang="en-US" altLang="ja-JP" sz="1400" smtClean="0"/>
              <a:t>FutureWave</a:t>
            </a:r>
            <a:r>
              <a:rPr lang="ja-JP" altLang="en-US" sz="1400" smtClean="0"/>
              <a:t>を買収</a:t>
            </a:r>
            <a:endParaRPr lang="en-US" altLang="ja-JP" sz="1400" smtClean="0"/>
          </a:p>
          <a:p>
            <a:r>
              <a:rPr lang="en-US" altLang="ja-JP" sz="1600" smtClean="0"/>
              <a:t>2000</a:t>
            </a:r>
            <a:r>
              <a:rPr lang="ja-JP" altLang="en-US" sz="1600" smtClean="0"/>
              <a:t>年</a:t>
            </a:r>
            <a:endParaRPr lang="en-US" altLang="ja-JP" sz="1600" smtClean="0"/>
          </a:p>
          <a:p>
            <a:pPr lvl="1"/>
            <a:r>
              <a:rPr lang="en-US" altLang="ja-JP" sz="1400" smtClean="0"/>
              <a:t>ActionScript</a:t>
            </a:r>
            <a:r>
              <a:rPr lang="ja-JP" altLang="en-US" sz="1400" smtClean="0"/>
              <a:t>をサポート</a:t>
            </a:r>
            <a:endParaRPr lang="en-US" altLang="ja-JP" sz="1400" smtClean="0"/>
          </a:p>
          <a:p>
            <a:r>
              <a:rPr lang="en-US" altLang="ja-JP" sz="1600" smtClean="0"/>
              <a:t>2005</a:t>
            </a:r>
            <a:r>
              <a:rPr lang="ja-JP" altLang="en-US" sz="1600" smtClean="0"/>
              <a:t>年</a:t>
            </a:r>
            <a:endParaRPr lang="en-US" altLang="ja-JP" sz="1600" smtClean="0"/>
          </a:p>
          <a:p>
            <a:pPr lvl="1"/>
            <a:r>
              <a:rPr lang="ja-JP" altLang="en-US" sz="1400" smtClean="0"/>
              <a:t>米</a:t>
            </a:r>
            <a:r>
              <a:rPr lang="en-US" altLang="ja-JP" sz="1400" smtClean="0"/>
              <a:t>Adobe</a:t>
            </a:r>
            <a:r>
              <a:rPr lang="ja-JP" altLang="en-US" sz="1400" smtClean="0"/>
              <a:t>が</a:t>
            </a:r>
            <a:r>
              <a:rPr lang="en-US" altLang="ja-JP" sz="1400" smtClean="0"/>
              <a:t>Macromedia</a:t>
            </a:r>
            <a:r>
              <a:rPr lang="ja-JP" altLang="en-US" sz="1400" smtClean="0"/>
              <a:t>を買収</a:t>
            </a:r>
            <a:endParaRPr lang="en-US" altLang="ja-JP" sz="1400" smtClean="0"/>
          </a:p>
          <a:p>
            <a:r>
              <a:rPr lang="en-US" altLang="ja-JP" sz="1600" smtClean="0"/>
              <a:t>2007</a:t>
            </a:r>
            <a:r>
              <a:rPr lang="ja-JP" altLang="en-US" sz="1600" smtClean="0"/>
              <a:t>年</a:t>
            </a:r>
            <a:endParaRPr lang="en-US" altLang="ja-JP" sz="1600" smtClean="0"/>
          </a:p>
          <a:p>
            <a:pPr lvl="1"/>
            <a:r>
              <a:rPr lang="en-US" altLang="ja-JP" sz="1400" smtClean="0"/>
              <a:t>Adobe AIR</a:t>
            </a:r>
            <a:r>
              <a:rPr lang="ja-JP" altLang="en-US" sz="1400" smtClean="0"/>
              <a:t>（オフブラウザモード）を発表</a:t>
            </a:r>
            <a:endParaRPr lang="en-US" altLang="ja-JP" sz="1400" smtClean="0"/>
          </a:p>
          <a:p>
            <a:r>
              <a:rPr lang="en-US" altLang="ja-JP" sz="1600" smtClean="0"/>
              <a:t>2008</a:t>
            </a:r>
            <a:r>
              <a:rPr lang="ja-JP" altLang="en-US" sz="1600" smtClean="0"/>
              <a:t>年</a:t>
            </a:r>
            <a:endParaRPr lang="en-US" altLang="ja-JP" sz="1600" smtClean="0"/>
          </a:p>
          <a:p>
            <a:pPr lvl="1"/>
            <a:r>
              <a:rPr lang="en-US" altLang="ja-JP" sz="1400" smtClean="0"/>
              <a:t>Flash</a:t>
            </a:r>
            <a:r>
              <a:rPr lang="ja-JP" altLang="en-US" sz="1400" smtClean="0"/>
              <a:t>技術をオープン化（</a:t>
            </a:r>
            <a:r>
              <a:rPr lang="en-US" altLang="ja-JP" sz="1400" smtClean="0"/>
              <a:t>OpenScreen Project</a:t>
            </a:r>
            <a:r>
              <a:rPr lang="ja-JP" altLang="en-US" sz="1400" smtClean="0"/>
              <a:t>）</a:t>
            </a:r>
            <a:endParaRPr lang="en-US" altLang="ja-JP" sz="1400" smtClean="0"/>
          </a:p>
          <a:p>
            <a:endParaRPr lang="en-US" altLang="ja-JP" sz="1600" smtClean="0"/>
          </a:p>
          <a:p>
            <a:r>
              <a:rPr lang="ja-JP" altLang="en-US" sz="1600" smtClean="0"/>
              <a:t>ベクターグラフィックスベースのブラウザプラグイン</a:t>
            </a:r>
            <a:endParaRPr lang="en-US" altLang="ja-JP" sz="1600" smtClean="0"/>
          </a:p>
          <a:p>
            <a:r>
              <a:rPr lang="ja-JP" altLang="en-US" sz="1600" smtClean="0"/>
              <a:t>アニメーションやビデオ・オーディオ等、リッチなコンテンツを取り扱い可能</a:t>
            </a:r>
            <a:endParaRPr lang="en-US" altLang="ja-JP" sz="1600" smtClean="0"/>
          </a:p>
          <a:p>
            <a:r>
              <a:rPr lang="ja-JP" altLang="en-US" sz="1600" smtClean="0"/>
              <a:t>独自のスクリプト言語</a:t>
            </a:r>
            <a:r>
              <a:rPr lang="en-US" altLang="ja-JP" sz="1600" smtClean="0"/>
              <a:t>(ActionScript)</a:t>
            </a:r>
            <a:r>
              <a:rPr lang="ja-JP" altLang="en-US" sz="1600" smtClean="0"/>
              <a:t>により高度な</a:t>
            </a:r>
            <a:r>
              <a:rPr lang="en-US" altLang="ja-JP" sz="1600" smtClean="0"/>
              <a:t>UI</a:t>
            </a:r>
            <a:r>
              <a:rPr lang="ja-JP" altLang="en-US" sz="1600" smtClean="0"/>
              <a:t>を構築可能</a:t>
            </a:r>
            <a:endParaRPr lang="en-US" altLang="ja-JP" sz="1600" smtClean="0"/>
          </a:p>
          <a:p>
            <a:r>
              <a:rPr lang="en-US" altLang="ja-JP" sz="1600" smtClean="0"/>
              <a:t>PC</a:t>
            </a:r>
            <a:r>
              <a:rPr lang="ja-JP" altLang="en-US" sz="1600" smtClean="0"/>
              <a:t>の</a:t>
            </a:r>
            <a:r>
              <a:rPr lang="en-US" altLang="ja-JP" sz="1600" smtClean="0"/>
              <a:t>98%</a:t>
            </a:r>
            <a:r>
              <a:rPr lang="ja-JP" altLang="en-US" sz="1600" smtClean="0"/>
              <a:t>にインストール済み</a:t>
            </a:r>
            <a:endParaRPr lang="en-US" altLang="ja-JP" sz="1600" smtClean="0"/>
          </a:p>
          <a:p>
            <a:r>
              <a:rPr lang="ja-JP" altLang="en-US" sz="1600" smtClean="0"/>
              <a:t>開発者の裾野が広い（主にデザイナー）</a:t>
            </a:r>
            <a:endParaRPr lang="en-US" altLang="ja-JP" sz="1600" smtClean="0"/>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1557338"/>
            <a:ext cx="1736725" cy="162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21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ppt_w</p:attrName>
                                        </p:attrNameLst>
                                      </p:cBhvr>
                                      <p:tavLst>
                                        <p:tav tm="0">
                                          <p:val>
                                            <p:fltVal val="0"/>
                                          </p:val>
                                        </p:tav>
                                        <p:tav tm="100000">
                                          <p:val>
                                            <p:strVal val="#ppt_w"/>
                                          </p:val>
                                        </p:tav>
                                      </p:tavLst>
                                    </p:anim>
                                    <p:anim calcmode="lin" valueType="num">
                                      <p:cBhvr>
                                        <p:cTn id="8" dur="500" fill="hold"/>
                                        <p:tgtEl>
                                          <p:spTgt spid="28676"/>
                                        </p:tgtEl>
                                        <p:attrNameLst>
                                          <p:attrName>ppt_h</p:attrName>
                                        </p:attrNameLst>
                                      </p:cBhvr>
                                      <p:tavLst>
                                        <p:tav tm="0">
                                          <p:val>
                                            <p:fltVal val="0"/>
                                          </p:val>
                                        </p:tav>
                                        <p:tav tm="100000">
                                          <p:val>
                                            <p:strVal val="#ppt_h"/>
                                          </p:val>
                                        </p:tav>
                                      </p:tavLst>
                                    </p:anim>
                                    <p:animEffect transition="in" filter="fade">
                                      <p:cBhvr>
                                        <p:cTn id="9"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8650" y="-171500"/>
            <a:ext cx="9307797" cy="1656230"/>
          </a:xfrm>
          <a:prstGeom prst="rect">
            <a:avLst/>
          </a:prstGeom>
          <a:solidFill>
            <a:schemeClr val="tx1"/>
          </a:solidFill>
        </p:spPr>
        <p:txBody>
          <a:bodyPr wrap="square" rtlCol="0" anchor="ctr">
            <a:noAutofit/>
          </a:bodyPr>
          <a:lstStyle/>
          <a:p>
            <a:pPr algn="ctr"/>
            <a:endParaRPr kumimoji="1" lang="ja-JP" altLang="en-US" sz="1200">
              <a:solidFill>
                <a:schemeClr val="bg1"/>
              </a:solidFill>
            </a:endParaRPr>
          </a:p>
        </p:txBody>
      </p:sp>
      <p:pic>
        <p:nvPicPr>
          <p:cNvPr id="1026" name="Picture 2" descr="http://christmasstockimages.com/free/new_year/sparkling_2016.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8650" y="1212127"/>
            <a:ext cx="9307797" cy="581737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62188" y="476590"/>
            <a:ext cx="9268376" cy="830997"/>
          </a:xfrm>
          <a:prstGeom prst="rect">
            <a:avLst/>
          </a:prstGeom>
        </p:spPr>
        <p:txBody>
          <a:bodyPr wrap="none">
            <a:spAutoFit/>
          </a:bodyPr>
          <a:lstStyle/>
          <a:p>
            <a:pPr algn="ctr"/>
            <a:r>
              <a:rPr lang="ja-JP" altLang="en-US" sz="4800" dirty="0">
                <a:solidFill>
                  <a:schemeClr val="bg1"/>
                </a:solidFill>
                <a:latin typeface="ＤＦＰ太丸ゴシック体"/>
                <a:ea typeface="ＤＦＰ太丸ゴシック体"/>
                <a:cs typeface="ＤＦＰ太丸ゴシック体"/>
              </a:rPr>
              <a:t>「お客様の</a:t>
            </a:r>
            <a:r>
              <a:rPr lang="en-US" altLang="ja-JP" sz="4800" dirty="0">
                <a:solidFill>
                  <a:schemeClr val="bg1"/>
                </a:solidFill>
                <a:latin typeface="ＤＦＰ太丸ゴシック体"/>
                <a:ea typeface="ＤＦＰ太丸ゴシック体"/>
                <a:cs typeface="ＤＦＰ太丸ゴシック体"/>
              </a:rPr>
              <a:t>3</a:t>
            </a:r>
            <a:r>
              <a:rPr lang="ja-JP" altLang="en-US" sz="4800" dirty="0">
                <a:solidFill>
                  <a:schemeClr val="bg1"/>
                </a:solidFill>
                <a:latin typeface="ＤＦＰ太丸ゴシック体"/>
                <a:ea typeface="ＤＦＰ太丸ゴシック体"/>
                <a:cs typeface="ＤＦＰ太丸ゴシック体"/>
              </a:rPr>
              <a:t>年後に責任を持つ</a:t>
            </a:r>
            <a:r>
              <a:rPr lang="ja-JP" altLang="en-US" sz="4800" dirty="0" smtClean="0">
                <a:solidFill>
                  <a:schemeClr val="bg1"/>
                </a:solidFill>
                <a:latin typeface="ＤＦＰ太丸ゴシック体"/>
                <a:ea typeface="ＤＦＰ太丸ゴシック体"/>
                <a:cs typeface="ＤＦＰ太丸ゴシック体"/>
              </a:rPr>
              <a:t>」</a:t>
            </a:r>
            <a:endParaRPr lang="ja-JP" altLang="en-US" sz="4800" dirty="0">
              <a:solidFill>
                <a:schemeClr val="bg1"/>
              </a:solidFill>
              <a:latin typeface="ＤＦＰ太丸ゴシック体"/>
              <a:ea typeface="ＤＦＰ太丸ゴシック体"/>
              <a:cs typeface="ＤＦＰ太丸ゴシック体"/>
            </a:endParaRPr>
          </a:p>
        </p:txBody>
      </p:sp>
      <p:sp>
        <p:nvSpPr>
          <p:cNvPr id="5" name="正方形/長方形 4"/>
          <p:cNvSpPr/>
          <p:nvPr/>
        </p:nvSpPr>
        <p:spPr>
          <a:xfrm>
            <a:off x="7308380" y="6596259"/>
            <a:ext cx="1749197" cy="230832"/>
          </a:xfrm>
          <a:prstGeom prst="rect">
            <a:avLst/>
          </a:prstGeom>
        </p:spPr>
        <p:txBody>
          <a:bodyPr wrap="none">
            <a:spAutoFit/>
          </a:bodyPr>
          <a:lstStyle/>
          <a:p>
            <a:r>
              <a:rPr lang="ja-JP" altLang="en-US" sz="900" dirty="0" smtClean="0">
                <a:solidFill>
                  <a:schemeClr val="bg1"/>
                </a:solidFill>
                <a:hlinkClick r:id="rId3"/>
              </a:rPr>
              <a:t>Ⓒ </a:t>
            </a:r>
            <a:r>
              <a:rPr lang="en-US" altLang="ja-JP" sz="900" dirty="0" smtClean="0">
                <a:solidFill>
                  <a:schemeClr val="bg1"/>
                </a:solidFill>
                <a:hlinkClick r:id="rId3"/>
              </a:rPr>
              <a:t>christmasstockimages.com </a:t>
            </a:r>
            <a:endParaRPr lang="ja-JP" altLang="en-US" sz="900" dirty="0">
              <a:solidFill>
                <a:schemeClr val="bg1"/>
              </a:solidFill>
            </a:endParaRPr>
          </a:p>
        </p:txBody>
      </p:sp>
    </p:spTree>
    <p:extLst>
      <p:ext uri="{BB962C8B-B14F-4D97-AF65-F5344CB8AC3E}">
        <p14:creationId xmlns:p14="http://schemas.microsoft.com/office/powerpoint/2010/main" val="8065685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dirty="0" smtClean="0"/>
              <a:t>「</a:t>
            </a:r>
            <a:r>
              <a:rPr lang="en-US" altLang="ja-JP" dirty="0" err="1" smtClean="0"/>
              <a:t>iPhoneOS</a:t>
            </a:r>
            <a:r>
              <a:rPr lang="ja-JP" altLang="en-US" dirty="0" smtClean="0"/>
              <a:t>は</a:t>
            </a:r>
            <a:r>
              <a:rPr lang="en-US" altLang="ja-JP" dirty="0" smtClean="0"/>
              <a:t>Flash</a:t>
            </a:r>
            <a:r>
              <a:rPr lang="ja-JP" altLang="en-US" dirty="0" smtClean="0"/>
              <a:t>をサポートしない」</a:t>
            </a:r>
          </a:p>
        </p:txBody>
      </p:sp>
      <p:pic>
        <p:nvPicPr>
          <p:cNvPr id="30725" name="Picture 5"/>
          <p:cNvPicPr>
            <a:picLocks noChangeAspect="1" noChangeArrowheads="1"/>
          </p:cNvPicPr>
          <p:nvPr/>
        </p:nvPicPr>
        <p:blipFill>
          <a:blip r:embed="rId3"/>
          <a:srcRect/>
          <a:stretch>
            <a:fillRect/>
          </a:stretch>
        </p:blipFill>
        <p:spPr bwMode="auto">
          <a:xfrm>
            <a:off x="714375" y="1071563"/>
            <a:ext cx="5353050" cy="505777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 name="正方形/長方形 2"/>
          <p:cNvSpPr/>
          <p:nvPr/>
        </p:nvSpPr>
        <p:spPr>
          <a:xfrm>
            <a:off x="4355976" y="6309320"/>
            <a:ext cx="4572000" cy="261610"/>
          </a:xfrm>
          <a:prstGeom prst="rect">
            <a:avLst/>
          </a:prstGeom>
        </p:spPr>
        <p:txBody>
          <a:bodyPr>
            <a:spAutoFit/>
          </a:bodyPr>
          <a:lstStyle/>
          <a:p>
            <a:r>
              <a:rPr lang="en-US" altLang="ja-JP" sz="1100"/>
              <a:t>http://journal.mycom.co.jp/news/2010/04/30/003/index.html</a:t>
            </a:r>
            <a:endParaRPr lang="ja-JP" altLang="en-US" sz="1100"/>
          </a:p>
        </p:txBody>
      </p:sp>
    </p:spTree>
    <p:extLst>
      <p:ext uri="{BB962C8B-B14F-4D97-AF65-F5344CB8AC3E}">
        <p14:creationId xmlns:p14="http://schemas.microsoft.com/office/powerpoint/2010/main" val="42338775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3"/>
          <p:cNvSpPr>
            <a:spLocks noGrp="1"/>
          </p:cNvSpPr>
          <p:nvPr>
            <p:ph type="title"/>
          </p:nvPr>
        </p:nvSpPr>
        <p:spPr/>
        <p:txBody>
          <a:bodyPr/>
          <a:lstStyle/>
          <a:p>
            <a:endParaRPr lang="ja-JP" altLang="en-US" dirty="0" smtClean="0"/>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938213"/>
            <a:ext cx="641985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362075" y="6166009"/>
            <a:ext cx="6419850" cy="246221"/>
          </a:xfrm>
          <a:prstGeom prst="rect">
            <a:avLst/>
          </a:prstGeom>
        </p:spPr>
        <p:txBody>
          <a:bodyPr wrap="square">
            <a:spAutoFit/>
          </a:bodyPr>
          <a:lstStyle/>
          <a:p>
            <a:r>
              <a:rPr lang="en-US" altLang="ja-JP" sz="1000" dirty="0"/>
              <a:t>http://jp.techcrunch.com/2010/02/01/20100131jobs-calls-adobe-lazy-calls-google-on-the-their-bullshit/</a:t>
            </a:r>
            <a:endParaRPr lang="ja-JP" altLang="en-US" sz="1000" dirty="0"/>
          </a:p>
        </p:txBody>
      </p:sp>
      <p:sp>
        <p:nvSpPr>
          <p:cNvPr id="3" name="正方形/長方形 2"/>
          <p:cNvSpPr/>
          <p:nvPr/>
        </p:nvSpPr>
        <p:spPr bwMode="auto">
          <a:xfrm>
            <a:off x="3203848" y="5589240"/>
            <a:ext cx="2232248" cy="330548"/>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Tree>
    <p:extLst>
      <p:ext uri="{BB962C8B-B14F-4D97-AF65-F5344CB8AC3E}">
        <p14:creationId xmlns:p14="http://schemas.microsoft.com/office/powerpoint/2010/main" val="81118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浮上した </a:t>
            </a:r>
            <a:r>
              <a:rPr kumimoji="1" lang="en-US" altLang="ja-JP" dirty="0" smtClean="0"/>
              <a:t>Ajax</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プラグイン無しで高度な</a:t>
            </a:r>
            <a:r>
              <a:rPr kumimoji="1" lang="en-US" altLang="ja-JP" dirty="0" smtClean="0"/>
              <a:t>UI</a:t>
            </a:r>
            <a:r>
              <a:rPr kumimoji="1" lang="ja-JP" altLang="en-US" dirty="0" smtClean="0"/>
              <a:t>を実現</a:t>
            </a:r>
            <a:endParaRPr kumimoji="1" lang="en-US" altLang="ja-JP" dirty="0" smtClean="0"/>
          </a:p>
          <a:p>
            <a:pPr lvl="1"/>
            <a:r>
              <a:rPr lang="ja-JP" altLang="en-US" dirty="0"/>
              <a:t>プロプライエタリな技術</a:t>
            </a:r>
            <a:r>
              <a:rPr lang="ja-JP" altLang="en-US" dirty="0" smtClean="0"/>
              <a:t>に頼らなくて済む</a:t>
            </a:r>
            <a:endParaRPr lang="en-US" altLang="ja-JP" dirty="0" smtClean="0"/>
          </a:p>
          <a:p>
            <a:pPr lvl="2"/>
            <a:r>
              <a:rPr lang="ja-JP" altLang="en-US" dirty="0"/>
              <a:t>オープンスタンダード</a:t>
            </a:r>
            <a:r>
              <a:rPr lang="ja-JP" altLang="en-US" dirty="0" smtClean="0"/>
              <a:t>に準拠</a:t>
            </a:r>
            <a:endParaRPr lang="en-US" altLang="ja-JP" dirty="0" smtClean="0"/>
          </a:p>
          <a:p>
            <a:pPr lvl="2"/>
            <a:r>
              <a:rPr kumimoji="1" lang="ja-JP" altLang="en-US" dirty="0" smtClean="0"/>
              <a:t>ベンダーロックインからの解放</a:t>
            </a:r>
            <a:endParaRPr kumimoji="1" lang="en-US" altLang="ja-JP" dirty="0" smtClean="0"/>
          </a:p>
          <a:p>
            <a:pPr lvl="1"/>
            <a:r>
              <a:rPr lang="ja-JP" altLang="en-US" dirty="0" smtClean="0"/>
              <a:t>プラグインのダウンロード・インストールが不要</a:t>
            </a:r>
            <a:endParaRPr lang="en-US" altLang="ja-JP" dirty="0" smtClean="0"/>
          </a:p>
          <a:p>
            <a:pPr lvl="2"/>
            <a:r>
              <a:rPr lang="ja-JP" altLang="en-US" dirty="0"/>
              <a:t>動作の安定性</a:t>
            </a:r>
            <a:r>
              <a:rPr lang="ja-JP" altLang="en-US" dirty="0" smtClean="0"/>
              <a:t>が向上</a:t>
            </a:r>
            <a:endParaRPr lang="en-US" altLang="ja-JP" dirty="0" smtClean="0"/>
          </a:p>
          <a:p>
            <a:pPr lvl="2"/>
            <a:r>
              <a:rPr lang="ja-JP" altLang="en-US" dirty="0" smtClean="0"/>
              <a:t>セキュリティ上も安心</a:t>
            </a:r>
            <a:endParaRPr lang="en-US" altLang="ja-JP" dirty="0" smtClean="0"/>
          </a:p>
          <a:p>
            <a:r>
              <a:rPr lang="ja-JP" altLang="en-US" dirty="0" smtClean="0"/>
              <a:t>クライアントの展開が容易</a:t>
            </a:r>
            <a:endParaRPr lang="en-US" altLang="ja-JP" dirty="0" smtClean="0"/>
          </a:p>
          <a:p>
            <a:pPr lvl="1"/>
            <a:r>
              <a:rPr lang="ja-JP" altLang="en-US" dirty="0" smtClean="0"/>
              <a:t>クライアントソフトの配布が不要</a:t>
            </a:r>
            <a:endParaRPr lang="en-US" altLang="ja-JP" dirty="0" smtClean="0"/>
          </a:p>
          <a:p>
            <a:pPr lvl="1"/>
            <a:r>
              <a:rPr kumimoji="1" lang="ja-JP" altLang="en-US" dirty="0"/>
              <a:t>ブラウザのバージョンアップ</a:t>
            </a:r>
            <a:r>
              <a:rPr kumimoji="1" lang="ja-JP" altLang="en-US" dirty="0" smtClean="0"/>
              <a:t>すら不要</a:t>
            </a:r>
            <a:endParaRPr kumimoji="1" lang="en-US" altLang="ja-JP" dirty="0" smtClean="0"/>
          </a:p>
          <a:p>
            <a:r>
              <a:rPr lang="ja-JP" altLang="en-US" dirty="0" smtClean="0"/>
              <a:t>プラットフォーム非依存</a:t>
            </a:r>
            <a:endParaRPr lang="en-US" altLang="ja-JP" dirty="0" smtClean="0"/>
          </a:p>
          <a:p>
            <a:pPr lvl="1"/>
            <a:r>
              <a:rPr kumimoji="1" lang="en-US" altLang="ja-JP" dirty="0" smtClean="0"/>
              <a:t>Windows PC</a:t>
            </a:r>
            <a:r>
              <a:rPr kumimoji="1" lang="ja-JP" altLang="en-US" dirty="0" err="1" smtClean="0"/>
              <a:t>だけ</a:t>
            </a:r>
            <a:r>
              <a:rPr kumimoji="1" lang="ja-JP" altLang="en-US" dirty="0" smtClean="0"/>
              <a:t>ではなく、様々な機器・デバイスから利用可能</a:t>
            </a:r>
            <a:endParaRPr kumimoji="1" lang="en-US" altLang="ja-JP" dirty="0" smtClean="0"/>
          </a:p>
          <a:p>
            <a:endParaRPr lang="en-US" altLang="ja-JP" dirty="0" smtClean="0"/>
          </a:p>
        </p:txBody>
      </p:sp>
    </p:spTree>
    <p:extLst>
      <p:ext uri="{BB962C8B-B14F-4D97-AF65-F5344CB8AC3E}">
        <p14:creationId xmlns:p14="http://schemas.microsoft.com/office/powerpoint/2010/main" val="40553228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Adobe</a:t>
            </a:r>
            <a:r>
              <a:rPr kumimoji="1" lang="ja-JP" altLang="en-US" smtClean="0"/>
              <a:t>の発表</a:t>
            </a:r>
            <a:r>
              <a:rPr lang="ja-JP" altLang="en-US"/>
              <a:t>（</a:t>
            </a:r>
            <a:r>
              <a:rPr kumimoji="1" lang="en-US" altLang="ja-JP" smtClean="0"/>
              <a:t>2011.11</a:t>
            </a:r>
            <a:r>
              <a:rPr kumimoji="1" lang="ja-JP" altLang="en-US" smtClean="0"/>
              <a:t>）</a:t>
            </a:r>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909638"/>
            <a:ext cx="722947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2411760" y="6237312"/>
            <a:ext cx="6534472" cy="246221"/>
          </a:xfrm>
          <a:prstGeom prst="rect">
            <a:avLst/>
          </a:prstGeom>
        </p:spPr>
        <p:txBody>
          <a:bodyPr wrap="square">
            <a:spAutoFit/>
          </a:bodyPr>
          <a:lstStyle/>
          <a:p>
            <a:pPr algn="r"/>
            <a:r>
              <a:rPr lang="en-US" altLang="ja-JP" sz="1000"/>
              <a:t>http://www.adobe.com/jp/aboutadobe/pressroom/pressreleases/20111117_adobe_flash.html</a:t>
            </a:r>
            <a:endParaRPr lang="ja-JP" altLang="en-US" sz="1000"/>
          </a:p>
        </p:txBody>
      </p:sp>
    </p:spTree>
    <p:extLst>
      <p:ext uri="{BB962C8B-B14F-4D97-AF65-F5344CB8AC3E}">
        <p14:creationId xmlns:p14="http://schemas.microsoft.com/office/powerpoint/2010/main" val="13558654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Microsoft</a:t>
            </a:r>
            <a:r>
              <a:rPr kumimoji="1" lang="ja-JP" altLang="en-US" smtClean="0"/>
              <a:t>も路線を転換</a:t>
            </a:r>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719263"/>
            <a:ext cx="60388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2123728" y="6093296"/>
            <a:ext cx="6678488" cy="276999"/>
          </a:xfrm>
          <a:prstGeom prst="rect">
            <a:avLst/>
          </a:prstGeom>
        </p:spPr>
        <p:txBody>
          <a:bodyPr wrap="square">
            <a:spAutoFit/>
          </a:bodyPr>
          <a:lstStyle/>
          <a:p>
            <a:r>
              <a:rPr lang="en-US" altLang="ja-JP" sz="1200"/>
              <a:t>http://www.zdnet.com/blog/microsoft/microsoft-our-strategy-with-silverlight-has-shifted/7834</a:t>
            </a:r>
            <a:endParaRPr lang="ja-JP" altLang="en-US" sz="1200"/>
          </a:p>
        </p:txBody>
      </p:sp>
    </p:spTree>
    <p:extLst>
      <p:ext uri="{BB962C8B-B14F-4D97-AF65-F5344CB8AC3E}">
        <p14:creationId xmlns:p14="http://schemas.microsoft.com/office/powerpoint/2010/main" val="28967729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Pj0439257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1430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3444516" y="3886200"/>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kumimoji="0" lang="en-US" altLang="ja-JP" sz="2800" dirty="0" smtClean="0">
                <a:solidFill>
                  <a:srgbClr val="0000CC"/>
                </a:solidFill>
              </a:rPr>
              <a:t>HTML5</a:t>
            </a:r>
            <a:r>
              <a:rPr kumimoji="0" lang="ja-JP" altLang="en-US" sz="2800" dirty="0" smtClean="0">
                <a:solidFill>
                  <a:srgbClr val="0000CC"/>
                </a:solidFill>
              </a:rPr>
              <a:t>と</a:t>
            </a:r>
            <a:r>
              <a:rPr kumimoji="0" lang="en-US" altLang="ja-JP" sz="2800" dirty="0" smtClean="0">
                <a:solidFill>
                  <a:srgbClr val="0000CC"/>
                </a:solidFill>
              </a:rPr>
              <a:t>Ajax</a:t>
            </a:r>
            <a:endParaRPr kumimoji="0" lang="ja-JP" altLang="en-US" sz="2800" dirty="0">
              <a:solidFill>
                <a:srgbClr val="0000CC"/>
              </a:solidFill>
            </a:endParaRPr>
          </a:p>
        </p:txBody>
      </p:sp>
    </p:spTree>
    <p:extLst>
      <p:ext uri="{BB962C8B-B14F-4D97-AF65-F5344CB8AC3E}">
        <p14:creationId xmlns:p14="http://schemas.microsoft.com/office/powerpoint/2010/main" val="594011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4"/>
          <p:cNvSpPr>
            <a:spLocks noGrp="1"/>
          </p:cNvSpPr>
          <p:nvPr>
            <p:ph type="title"/>
          </p:nvPr>
        </p:nvSpPr>
        <p:spPr/>
        <p:txBody>
          <a:bodyPr/>
          <a:lstStyle/>
          <a:p>
            <a:r>
              <a:rPr lang="en-US" altLang="ja-JP" dirty="0" smtClean="0"/>
              <a:t>HTML5</a:t>
            </a:r>
            <a:endParaRPr lang="ja-JP" alt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7" y="3671247"/>
            <a:ext cx="367665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コンテンツ プレースホルダ 2"/>
          <p:cNvSpPr>
            <a:spLocks noGrp="1"/>
          </p:cNvSpPr>
          <p:nvPr>
            <p:ph idx="1"/>
          </p:nvPr>
        </p:nvSpPr>
        <p:spPr bwMode="auto">
          <a:xfrm>
            <a:off x="428625" y="1285875"/>
            <a:ext cx="8175823"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ja-JP" sz="2000" dirty="0" smtClean="0"/>
              <a:t>2004</a:t>
            </a:r>
            <a:r>
              <a:rPr lang="ja-JP" altLang="en-US" sz="2000" dirty="0" smtClean="0"/>
              <a:t>年、</a:t>
            </a:r>
            <a:r>
              <a:rPr lang="en-US" altLang="ja-JP" sz="2000" dirty="0" smtClean="0"/>
              <a:t>HTML</a:t>
            </a:r>
            <a:r>
              <a:rPr lang="ja-JP" altLang="en-US" sz="2000" dirty="0" smtClean="0"/>
              <a:t>が拡張されない状況を不満とした</a:t>
            </a:r>
            <a:r>
              <a:rPr lang="en-US" altLang="ja-JP" sz="2000" dirty="0" smtClean="0"/>
              <a:t>Apple</a:t>
            </a:r>
            <a:r>
              <a:rPr lang="ja-JP" altLang="en-US" sz="2000" dirty="0" err="1" smtClean="0"/>
              <a:t>、</a:t>
            </a:r>
            <a:r>
              <a:rPr lang="en-US" altLang="ja-JP" sz="2000" dirty="0" smtClean="0"/>
              <a:t>Mozilla</a:t>
            </a:r>
            <a:r>
              <a:rPr lang="ja-JP" altLang="en-US" sz="2000" dirty="0" err="1" smtClean="0"/>
              <a:t>、</a:t>
            </a:r>
            <a:r>
              <a:rPr lang="en-US" altLang="ja-JP" sz="2000" dirty="0" smtClean="0"/>
              <a:t>Opera</a:t>
            </a:r>
            <a:r>
              <a:rPr lang="ja-JP" altLang="en-US" sz="2000" dirty="0" smtClean="0"/>
              <a:t>が</a:t>
            </a:r>
            <a:r>
              <a:rPr lang="en-US" altLang="ja-JP" sz="2000" dirty="0" smtClean="0"/>
              <a:t>WHAT</a:t>
            </a:r>
            <a:r>
              <a:rPr lang="ja-JP" altLang="en-US" sz="2000" dirty="0" smtClean="0"/>
              <a:t> </a:t>
            </a:r>
            <a:r>
              <a:rPr lang="en-US" altLang="ja-JP" sz="2000" dirty="0" smtClean="0"/>
              <a:t>WG</a:t>
            </a:r>
            <a:r>
              <a:rPr lang="ja-JP" altLang="en-US" sz="2000" dirty="0" smtClean="0"/>
              <a:t>を立ち上げ、</a:t>
            </a:r>
            <a:r>
              <a:rPr lang="en-US" altLang="ja-JP" sz="2000" dirty="0" smtClean="0"/>
              <a:t>HTML</a:t>
            </a:r>
            <a:r>
              <a:rPr lang="ja-JP" altLang="en-US" sz="2000" dirty="0" smtClean="0"/>
              <a:t>を独自に拡張し始めた</a:t>
            </a:r>
            <a:endParaRPr lang="en-US" altLang="ja-JP" sz="2000" dirty="0" smtClean="0"/>
          </a:p>
          <a:p>
            <a:pPr>
              <a:defRPr/>
            </a:pPr>
            <a:r>
              <a:rPr lang="ja-JP" altLang="en-US" sz="2000" dirty="0" smtClean="0"/>
              <a:t>その後、ブラウザの互換性の欠如、</a:t>
            </a:r>
            <a:r>
              <a:rPr lang="en-US" altLang="ja-JP" sz="2000" dirty="0" smtClean="0"/>
              <a:t>HTML</a:t>
            </a:r>
            <a:r>
              <a:rPr lang="ja-JP" altLang="en-US" sz="2000" dirty="0" smtClean="0"/>
              <a:t>の表現力の限界を感じていた</a:t>
            </a:r>
            <a:r>
              <a:rPr lang="en-US" altLang="ja-JP" sz="2000" dirty="0" smtClean="0"/>
              <a:t>Google</a:t>
            </a:r>
            <a:r>
              <a:rPr lang="ja-JP" altLang="en-US" sz="2000" dirty="0" smtClean="0"/>
              <a:t>等が参加</a:t>
            </a:r>
            <a:endParaRPr lang="en-US" altLang="ja-JP" sz="2000" dirty="0" smtClean="0"/>
          </a:p>
          <a:p>
            <a:pPr>
              <a:defRPr/>
            </a:pPr>
            <a:r>
              <a:rPr lang="en-US" altLang="ja-JP" sz="2000" dirty="0" smtClean="0"/>
              <a:t>2007</a:t>
            </a:r>
            <a:r>
              <a:rPr lang="ja-JP" altLang="en-US" sz="2000" dirty="0" smtClean="0"/>
              <a:t>年、開発成果を</a:t>
            </a:r>
            <a:r>
              <a:rPr lang="en-US" altLang="ja-JP" sz="2000" dirty="0" smtClean="0"/>
              <a:t>W3C</a:t>
            </a:r>
            <a:r>
              <a:rPr lang="ja-JP" altLang="en-US" sz="2000" dirty="0" smtClean="0"/>
              <a:t>に</a:t>
            </a:r>
            <a:r>
              <a:rPr lang="en-US" altLang="ja-JP" sz="2000" dirty="0" smtClean="0"/>
              <a:t>HTML5</a:t>
            </a:r>
            <a:r>
              <a:rPr lang="ja-JP" altLang="en-US" sz="2000" dirty="0" smtClean="0"/>
              <a:t>として勧告するよう要請</a:t>
            </a:r>
            <a:endParaRPr lang="en-US" altLang="ja-JP" sz="2000" dirty="0" smtClean="0"/>
          </a:p>
          <a:p>
            <a:pPr lvl="1">
              <a:defRPr/>
            </a:pPr>
            <a:r>
              <a:rPr lang="en-US" altLang="ja-JP" sz="1800" dirty="0" smtClean="0">
                <a:ea typeface="+mn-ea"/>
              </a:rPr>
              <a:t>HTML5</a:t>
            </a:r>
            <a:r>
              <a:rPr lang="ja-JP" altLang="en-US" sz="1800" dirty="0" err="1" smtClean="0">
                <a:ea typeface="+mn-ea"/>
              </a:rPr>
              <a:t>には</a:t>
            </a:r>
            <a:r>
              <a:rPr lang="en-US" altLang="ja-JP" sz="1800" dirty="0" smtClean="0">
                <a:ea typeface="+mn-ea"/>
              </a:rPr>
              <a:t>ACCESS</a:t>
            </a:r>
            <a:r>
              <a:rPr lang="ja-JP" altLang="en-US" sz="1800" dirty="0" err="1" smtClean="0">
                <a:ea typeface="+mn-ea"/>
              </a:rPr>
              <a:t>、</a:t>
            </a:r>
            <a:r>
              <a:rPr lang="en-US" altLang="ja-JP" sz="1800" dirty="0" smtClean="0">
                <a:ea typeface="+mn-ea"/>
              </a:rPr>
              <a:t>AOL</a:t>
            </a:r>
            <a:r>
              <a:rPr lang="ja-JP" altLang="en-US" sz="1800" dirty="0" err="1" smtClean="0">
                <a:ea typeface="+mn-ea"/>
              </a:rPr>
              <a:t>、</a:t>
            </a:r>
            <a:r>
              <a:rPr lang="en-US" altLang="ja-JP" sz="1800" dirty="0" smtClean="0">
                <a:ea typeface="+mn-ea"/>
              </a:rPr>
              <a:t>Apple</a:t>
            </a:r>
            <a:r>
              <a:rPr lang="ja-JP" altLang="en-US" sz="1800" dirty="0" err="1" smtClean="0">
                <a:ea typeface="+mn-ea"/>
              </a:rPr>
              <a:t>、</a:t>
            </a:r>
            <a:r>
              <a:rPr lang="en-US" altLang="ja-JP" sz="1800" dirty="0" smtClean="0">
                <a:ea typeface="+mn-ea"/>
              </a:rPr>
              <a:t>Google</a:t>
            </a:r>
            <a:r>
              <a:rPr lang="ja-JP" altLang="en-US" sz="1800" dirty="0" err="1" smtClean="0">
                <a:ea typeface="+mn-ea"/>
              </a:rPr>
              <a:t>、</a:t>
            </a:r>
            <a:r>
              <a:rPr lang="en-US" altLang="ja-JP" sz="1800" dirty="0" smtClean="0">
                <a:ea typeface="+mn-ea"/>
              </a:rPr>
              <a:t>IBM</a:t>
            </a:r>
            <a:r>
              <a:rPr lang="ja-JP" altLang="en-US" sz="1800" dirty="0" err="1" smtClean="0">
                <a:ea typeface="+mn-ea"/>
              </a:rPr>
              <a:t>、</a:t>
            </a:r>
            <a:r>
              <a:rPr lang="en-US" altLang="ja-JP" sz="1800" dirty="0" smtClean="0">
                <a:ea typeface="+mn-ea"/>
              </a:rPr>
              <a:t>Microsoft</a:t>
            </a:r>
            <a:r>
              <a:rPr lang="ja-JP" altLang="en-US" sz="1800" dirty="0" err="1" smtClean="0">
                <a:ea typeface="+mn-ea"/>
              </a:rPr>
              <a:t>、</a:t>
            </a:r>
            <a:r>
              <a:rPr lang="en-US" altLang="ja-JP" sz="1800" dirty="0" smtClean="0">
                <a:ea typeface="+mn-ea"/>
              </a:rPr>
              <a:t>Mozilla Foundation</a:t>
            </a:r>
            <a:r>
              <a:rPr lang="ja-JP" altLang="en-US" sz="1800" dirty="0" err="1" smtClean="0">
                <a:ea typeface="+mn-ea"/>
              </a:rPr>
              <a:t>、</a:t>
            </a:r>
            <a:r>
              <a:rPr lang="en-US" altLang="ja-JP" sz="1800" dirty="0" smtClean="0">
                <a:ea typeface="+mn-ea"/>
              </a:rPr>
              <a:t>Nokia</a:t>
            </a:r>
            <a:r>
              <a:rPr lang="ja-JP" altLang="en-US" sz="1800" dirty="0" err="1" smtClean="0">
                <a:ea typeface="+mn-ea"/>
              </a:rPr>
              <a:t>、</a:t>
            </a:r>
            <a:r>
              <a:rPr lang="en-US" altLang="ja-JP" sz="1800" dirty="0" smtClean="0">
                <a:ea typeface="+mn-ea"/>
              </a:rPr>
              <a:t>Opera</a:t>
            </a:r>
            <a:r>
              <a:rPr lang="ja-JP" altLang="en-US" sz="1800" dirty="0" smtClean="0">
                <a:ea typeface="+mn-ea"/>
              </a:rPr>
              <a:t>などが参加</a:t>
            </a:r>
            <a:endParaRPr lang="en-US" altLang="ja-JP" sz="1800" dirty="0" smtClean="0">
              <a:ea typeface="+mn-ea"/>
            </a:endParaRPr>
          </a:p>
        </p:txBody>
      </p:sp>
      <p:sp>
        <p:nvSpPr>
          <p:cNvPr id="5" name="コンテンツ プレースホルダ 2"/>
          <p:cNvSpPr txBox="1">
            <a:spLocks/>
          </p:cNvSpPr>
          <p:nvPr/>
        </p:nvSpPr>
        <p:spPr bwMode="auto">
          <a:xfrm>
            <a:off x="395537" y="3756546"/>
            <a:ext cx="4680520" cy="226298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2400" baseline="0">
                <a:solidFill>
                  <a:srgbClr val="0073A3"/>
                </a:solidFill>
                <a:latin typeface="+mn-lt"/>
                <a:ea typeface="+mn-ea"/>
                <a:cs typeface="+mn-cs"/>
              </a:defRPr>
            </a:lvl1pPr>
            <a:lvl2pPr marL="742950" indent="-285750" algn="l" rtl="0" eaLnBrk="0" fontAlgn="base" hangingPunct="0">
              <a:spcBef>
                <a:spcPct val="20000"/>
              </a:spcBef>
              <a:spcAft>
                <a:spcPct val="0"/>
              </a:spcAft>
              <a:buChar char="–"/>
              <a:defRPr kumimoji="1" sz="2000" baseline="0">
                <a:solidFill>
                  <a:srgbClr val="484848"/>
                </a:solidFill>
                <a:latin typeface="+mn-lt"/>
                <a:ea typeface="+mn-ea"/>
              </a:defRPr>
            </a:lvl2pPr>
            <a:lvl3pPr marL="1143000" indent="-228600" algn="l" rtl="0" eaLnBrk="0" fontAlgn="base" hangingPunct="0">
              <a:spcBef>
                <a:spcPct val="20000"/>
              </a:spcBef>
              <a:spcAft>
                <a:spcPct val="0"/>
              </a:spcAft>
              <a:buChar char="•"/>
              <a:defRPr kumimoji="1" sz="2000" baseline="0">
                <a:solidFill>
                  <a:srgbClr val="484848"/>
                </a:solidFill>
                <a:latin typeface="+mn-lt"/>
                <a:ea typeface="+mn-ea"/>
              </a:defRPr>
            </a:lvl3pPr>
            <a:lvl4pPr marL="1600200" indent="-228600" algn="l" rtl="0" eaLnBrk="0" fontAlgn="base" hangingPunct="0">
              <a:spcBef>
                <a:spcPct val="20000"/>
              </a:spcBef>
              <a:spcAft>
                <a:spcPct val="0"/>
              </a:spcAft>
              <a:buChar char="–"/>
              <a:defRPr kumimoji="1" sz="1800" baseline="0">
                <a:solidFill>
                  <a:srgbClr val="484848"/>
                </a:solidFill>
                <a:latin typeface="+mn-lt"/>
                <a:ea typeface="+mn-ea"/>
              </a:defRPr>
            </a:lvl4pPr>
            <a:lvl5pPr marL="2057400" indent="-228600" algn="l" rtl="0" eaLnBrk="0" fontAlgn="base" hangingPunct="0">
              <a:spcBef>
                <a:spcPct val="20000"/>
              </a:spcBef>
              <a:spcAft>
                <a:spcPct val="0"/>
              </a:spcAft>
              <a:buChar char="»"/>
              <a:defRPr kumimoji="1" sz="1800" baseline="0">
                <a:solidFill>
                  <a:srgbClr val="484848"/>
                </a:solidFill>
                <a:latin typeface="+mn-lt"/>
                <a:ea typeface="+mn-ea"/>
              </a:defRPr>
            </a:lvl5pPr>
            <a:lvl6pPr marL="2514600" indent="-228600" algn="l" rtl="0" eaLnBrk="1" fontAlgn="base" hangingPunct="1">
              <a:spcBef>
                <a:spcPct val="20000"/>
              </a:spcBef>
              <a:spcAft>
                <a:spcPct val="0"/>
              </a:spcAft>
              <a:buChar char="»"/>
              <a:defRPr kumimoji="1" sz="1400">
                <a:solidFill>
                  <a:srgbClr val="484848"/>
                </a:solidFill>
                <a:latin typeface="+mn-lt"/>
              </a:defRPr>
            </a:lvl6pPr>
            <a:lvl7pPr marL="2971800" indent="-228600" algn="l" rtl="0" eaLnBrk="1" fontAlgn="base" hangingPunct="1">
              <a:spcBef>
                <a:spcPct val="20000"/>
              </a:spcBef>
              <a:spcAft>
                <a:spcPct val="0"/>
              </a:spcAft>
              <a:buChar char="»"/>
              <a:defRPr kumimoji="1" sz="1400">
                <a:solidFill>
                  <a:srgbClr val="484848"/>
                </a:solidFill>
                <a:latin typeface="+mn-lt"/>
              </a:defRPr>
            </a:lvl7pPr>
            <a:lvl8pPr marL="3429000" indent="-228600" algn="l" rtl="0" eaLnBrk="1" fontAlgn="base" hangingPunct="1">
              <a:spcBef>
                <a:spcPct val="20000"/>
              </a:spcBef>
              <a:spcAft>
                <a:spcPct val="0"/>
              </a:spcAft>
              <a:buChar char="»"/>
              <a:defRPr kumimoji="1" sz="1400">
                <a:solidFill>
                  <a:srgbClr val="484848"/>
                </a:solidFill>
                <a:latin typeface="+mn-lt"/>
              </a:defRPr>
            </a:lvl8pPr>
            <a:lvl9pPr marL="3886200" indent="-228600" algn="l" rtl="0" eaLnBrk="1" fontAlgn="base" hangingPunct="1">
              <a:spcBef>
                <a:spcPct val="20000"/>
              </a:spcBef>
              <a:spcAft>
                <a:spcPct val="0"/>
              </a:spcAft>
              <a:buChar char="»"/>
              <a:defRPr kumimoji="1" sz="1400">
                <a:solidFill>
                  <a:srgbClr val="484848"/>
                </a:solidFill>
                <a:latin typeface="+mn-lt"/>
              </a:defRPr>
            </a:lvl9pPr>
          </a:lstStyle>
          <a:p>
            <a:pPr>
              <a:defRPr/>
            </a:pPr>
            <a:r>
              <a:rPr lang="en-US" altLang="ja-JP" sz="2000" dirty="0" smtClean="0"/>
              <a:t>2008</a:t>
            </a:r>
            <a:r>
              <a:rPr lang="ja-JP" altLang="en-US" sz="2000" dirty="0" smtClean="0"/>
              <a:t>年に公開草案、</a:t>
            </a:r>
            <a:r>
              <a:rPr lang="en-US" altLang="ja-JP" sz="2000" dirty="0" smtClean="0"/>
              <a:t>2009</a:t>
            </a:r>
            <a:r>
              <a:rPr lang="ja-JP" altLang="en-US" sz="2000" dirty="0" smtClean="0"/>
              <a:t>年に最終草案、</a:t>
            </a:r>
            <a:r>
              <a:rPr lang="en-US" altLang="ja-JP" sz="2000" dirty="0" smtClean="0"/>
              <a:t>2010</a:t>
            </a:r>
            <a:r>
              <a:rPr lang="ja-JP" altLang="en-US" sz="2000" dirty="0" smtClean="0"/>
              <a:t>年正式勧告の予定だった</a:t>
            </a:r>
            <a:endParaRPr lang="en-US" altLang="ja-JP" sz="2000" dirty="0" smtClean="0"/>
          </a:p>
          <a:p>
            <a:pPr lvl="1">
              <a:defRPr/>
            </a:pPr>
            <a:r>
              <a:rPr lang="ja-JP" altLang="en-US" sz="1800" dirty="0" smtClean="0"/>
              <a:t>実際には、</a:t>
            </a:r>
            <a:r>
              <a:rPr lang="en-US" altLang="ja-JP" sz="1800" dirty="0" smtClean="0"/>
              <a:t>2011</a:t>
            </a:r>
            <a:r>
              <a:rPr lang="ja-JP" altLang="en-US" sz="1800" dirty="0" smtClean="0"/>
              <a:t>年</a:t>
            </a:r>
            <a:r>
              <a:rPr lang="en-US" altLang="ja-JP" sz="1800" dirty="0" smtClean="0"/>
              <a:t>5</a:t>
            </a:r>
            <a:r>
              <a:rPr lang="ja-JP" altLang="en-US" sz="1800" dirty="0" smtClean="0"/>
              <a:t>月</a:t>
            </a:r>
            <a:r>
              <a:rPr lang="en-US" altLang="ja-JP" sz="1800" dirty="0" smtClean="0"/>
              <a:t>25</a:t>
            </a:r>
            <a:r>
              <a:rPr lang="ja-JP" altLang="en-US" sz="1800" dirty="0" smtClean="0"/>
              <a:t>日ラストコール（最終草案）が公開</a:t>
            </a:r>
            <a:endParaRPr lang="en-US" altLang="ja-JP" sz="1800" dirty="0" smtClean="0"/>
          </a:p>
          <a:p>
            <a:pPr lvl="1">
              <a:defRPr/>
            </a:pPr>
            <a:r>
              <a:rPr lang="ja-JP" altLang="en-US" sz="1800" dirty="0" smtClean="0"/>
              <a:t>現在は</a:t>
            </a:r>
            <a:r>
              <a:rPr lang="en-US" altLang="ja-JP" sz="1800" dirty="0" smtClean="0"/>
              <a:t>2014</a:t>
            </a:r>
            <a:r>
              <a:rPr lang="ja-JP" altLang="en-US" sz="1800" dirty="0" smtClean="0"/>
              <a:t>年に正式</a:t>
            </a:r>
            <a:r>
              <a:rPr lang="ja-JP" altLang="en-US" sz="1800" dirty="0"/>
              <a:t>勧告の</a:t>
            </a:r>
            <a:r>
              <a:rPr lang="ja-JP" altLang="en-US" sz="1800" dirty="0" smtClean="0"/>
              <a:t>予定</a:t>
            </a:r>
            <a:endParaRPr lang="en-US" altLang="ja-JP" sz="1800" dirty="0" smtClean="0"/>
          </a:p>
          <a:p>
            <a:pPr>
              <a:defRPr/>
            </a:pPr>
            <a:r>
              <a:rPr lang="en-US" altLang="ja-JP" sz="2200" dirty="0" smtClean="0"/>
              <a:t>HTML5</a:t>
            </a:r>
            <a:r>
              <a:rPr lang="ja-JP" altLang="en-US" sz="2200" dirty="0"/>
              <a:t>というとき、</a:t>
            </a:r>
            <a:r>
              <a:rPr lang="en-US" altLang="ja-JP" sz="2200" dirty="0" smtClean="0"/>
              <a:t>JavaScript</a:t>
            </a:r>
            <a:r>
              <a:rPr lang="ja-JP" altLang="en-US" sz="2200" dirty="0" smtClean="0"/>
              <a:t>と</a:t>
            </a:r>
            <a:r>
              <a:rPr lang="en-US" altLang="ja-JP" sz="2200" dirty="0" smtClean="0"/>
              <a:t>CSS</a:t>
            </a:r>
            <a:r>
              <a:rPr lang="ja-JP" altLang="en-US" sz="2200" dirty="0" smtClean="0"/>
              <a:t>の拡張を含む場合もある</a:t>
            </a:r>
          </a:p>
        </p:txBody>
      </p:sp>
    </p:spTree>
    <p:extLst>
      <p:ext uri="{BB962C8B-B14F-4D97-AF65-F5344CB8AC3E}">
        <p14:creationId xmlns:p14="http://schemas.microsoft.com/office/powerpoint/2010/main" val="1077747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2"/>
          <p:cNvSpPr>
            <a:spLocks noGrp="1"/>
          </p:cNvSpPr>
          <p:nvPr>
            <p:ph type="title"/>
          </p:nvPr>
        </p:nvSpPr>
        <p:spPr/>
        <p:txBody>
          <a:bodyPr/>
          <a:lstStyle/>
          <a:p>
            <a:r>
              <a:rPr lang="en-US" altLang="ja-JP" dirty="0" smtClean="0"/>
              <a:t>HTML5 (+Ajax)</a:t>
            </a:r>
            <a:r>
              <a:rPr lang="ja-JP" altLang="en-US" dirty="0" err="1" smtClean="0"/>
              <a:t>で</a:t>
            </a:r>
            <a:r>
              <a:rPr lang="ja-JP" altLang="en-US" dirty="0" smtClean="0"/>
              <a:t>できるようになること</a:t>
            </a:r>
          </a:p>
        </p:txBody>
      </p:sp>
      <p:sp>
        <p:nvSpPr>
          <p:cNvPr id="4" name="角丸四角形 3"/>
          <p:cNvSpPr/>
          <p:nvPr/>
        </p:nvSpPr>
        <p:spPr>
          <a:xfrm>
            <a:off x="571500" y="1214438"/>
            <a:ext cx="7786688" cy="642937"/>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a:solidFill>
                  <a:schemeClr val="bg1"/>
                </a:solidFill>
              </a:rPr>
              <a:t>ブラウザ間</a:t>
            </a:r>
            <a:r>
              <a:rPr lang="ja-JP" altLang="en-US" sz="2800" smtClean="0">
                <a:solidFill>
                  <a:schemeClr val="bg1"/>
                </a:solidFill>
              </a:rPr>
              <a:t>の互換性・相互</a:t>
            </a:r>
            <a:r>
              <a:rPr lang="ja-JP" altLang="en-US" sz="2800" dirty="0">
                <a:solidFill>
                  <a:schemeClr val="bg1"/>
                </a:solidFill>
              </a:rPr>
              <a:t>運用性の確保</a:t>
            </a:r>
            <a:endParaRPr lang="en-US" altLang="ja-JP" sz="2800" dirty="0">
              <a:solidFill>
                <a:schemeClr val="bg1"/>
              </a:solidFill>
            </a:endParaRPr>
          </a:p>
        </p:txBody>
      </p:sp>
      <p:sp>
        <p:nvSpPr>
          <p:cNvPr id="5" name="角丸四角形 4"/>
          <p:cNvSpPr/>
          <p:nvPr/>
        </p:nvSpPr>
        <p:spPr>
          <a:xfrm>
            <a:off x="571500" y="1928813"/>
            <a:ext cx="7786688" cy="785807"/>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dirty="0">
                <a:solidFill>
                  <a:schemeClr val="bg1"/>
                </a:solidFill>
              </a:rPr>
              <a:t>Web</a:t>
            </a:r>
            <a:r>
              <a:rPr lang="ja-JP" altLang="en-US" sz="2400" dirty="0">
                <a:solidFill>
                  <a:schemeClr val="bg1"/>
                </a:solidFill>
              </a:rPr>
              <a:t>アプリケーションの開発を容易にするための新機能や新しい要素を追加</a:t>
            </a:r>
            <a:endParaRPr lang="en-US" altLang="ja-JP" sz="2400" dirty="0">
              <a:solidFill>
                <a:schemeClr val="bg1"/>
              </a:solidFill>
            </a:endParaRPr>
          </a:p>
        </p:txBody>
      </p:sp>
      <p:sp>
        <p:nvSpPr>
          <p:cNvPr id="6" name="角丸四角形 5"/>
          <p:cNvSpPr/>
          <p:nvPr/>
        </p:nvSpPr>
        <p:spPr>
          <a:xfrm>
            <a:off x="571500" y="2857516"/>
            <a:ext cx="3857625" cy="642937"/>
          </a:xfrm>
          <a:prstGeom prst="roundRect">
            <a:avLst>
              <a:gd name="adj" fmla="val 7657"/>
            </a:avLst>
          </a:prstGeom>
          <a:solidFill>
            <a:schemeClr val="accent5"/>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4168A7"/>
                </a:solidFill>
              </a:rPr>
              <a:t>フォームの拡張</a:t>
            </a:r>
            <a:endParaRPr lang="en-US" altLang="ja-JP" dirty="0">
              <a:solidFill>
                <a:srgbClr val="4168A7"/>
              </a:solidFill>
            </a:endParaRPr>
          </a:p>
        </p:txBody>
      </p:sp>
      <p:sp>
        <p:nvSpPr>
          <p:cNvPr id="7" name="角丸四角形 6"/>
          <p:cNvSpPr/>
          <p:nvPr/>
        </p:nvSpPr>
        <p:spPr>
          <a:xfrm>
            <a:off x="4500563" y="2857516"/>
            <a:ext cx="3857625" cy="642937"/>
          </a:xfrm>
          <a:prstGeom prst="roundRect">
            <a:avLst>
              <a:gd name="adj" fmla="val 7657"/>
            </a:avLst>
          </a:prstGeom>
          <a:solidFill>
            <a:schemeClr val="accent5"/>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a:solidFill>
                  <a:srgbClr val="4168A7"/>
                </a:solidFill>
              </a:rPr>
              <a:t>ドラッグ＆ドロップ</a:t>
            </a:r>
            <a:endParaRPr lang="en-US" altLang="ja-JP" dirty="0">
              <a:solidFill>
                <a:srgbClr val="4168A7"/>
              </a:solidFill>
            </a:endParaRPr>
          </a:p>
        </p:txBody>
      </p:sp>
      <p:sp>
        <p:nvSpPr>
          <p:cNvPr id="8" name="角丸四角形 7"/>
          <p:cNvSpPr/>
          <p:nvPr/>
        </p:nvSpPr>
        <p:spPr>
          <a:xfrm>
            <a:off x="571500" y="3571891"/>
            <a:ext cx="3857625" cy="642937"/>
          </a:xfrm>
          <a:prstGeom prst="roundRect">
            <a:avLst>
              <a:gd name="adj" fmla="val 7657"/>
            </a:avLst>
          </a:prstGeom>
          <a:solidFill>
            <a:schemeClr val="accent5"/>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4168A7"/>
                </a:solidFill>
              </a:rPr>
              <a:t>クライアントサイドストレージ</a:t>
            </a:r>
            <a:endParaRPr lang="en-US" altLang="ja-JP" dirty="0">
              <a:solidFill>
                <a:srgbClr val="4168A7"/>
              </a:solidFill>
            </a:endParaRPr>
          </a:p>
        </p:txBody>
      </p:sp>
      <p:sp>
        <p:nvSpPr>
          <p:cNvPr id="9" name="角丸四角形 8"/>
          <p:cNvSpPr/>
          <p:nvPr/>
        </p:nvSpPr>
        <p:spPr>
          <a:xfrm>
            <a:off x="4500563" y="3571891"/>
            <a:ext cx="3857625" cy="642937"/>
          </a:xfrm>
          <a:prstGeom prst="roundRect">
            <a:avLst>
              <a:gd name="adj" fmla="val 7657"/>
            </a:avLst>
          </a:prstGeom>
          <a:solidFill>
            <a:schemeClr val="accent5"/>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sz="1600" dirty="0">
                <a:solidFill>
                  <a:srgbClr val="4168A7"/>
                </a:solidFill>
              </a:rPr>
              <a:t>オフラインキャッシュ</a:t>
            </a:r>
            <a:endParaRPr lang="en-US" altLang="ja-JP" sz="1600" dirty="0">
              <a:solidFill>
                <a:srgbClr val="4168A7"/>
              </a:solidFill>
            </a:endParaRPr>
          </a:p>
          <a:p>
            <a:pPr marL="0" lvl="2" algn="ctr">
              <a:defRPr/>
            </a:pPr>
            <a:r>
              <a:rPr lang="ja-JP" altLang="en-US" sz="1600" dirty="0">
                <a:solidFill>
                  <a:srgbClr val="4168A7"/>
                </a:solidFill>
              </a:rPr>
              <a:t>（オフライン</a:t>
            </a:r>
            <a:r>
              <a:rPr lang="en-US" altLang="ja-JP" sz="1600" dirty="0">
                <a:solidFill>
                  <a:srgbClr val="4168A7"/>
                </a:solidFill>
              </a:rPr>
              <a:t>Web</a:t>
            </a:r>
            <a:r>
              <a:rPr lang="ja-JP" altLang="en-US" sz="1600" dirty="0">
                <a:solidFill>
                  <a:srgbClr val="4168A7"/>
                </a:solidFill>
              </a:rPr>
              <a:t>アプリケーション）</a:t>
            </a:r>
            <a:endParaRPr lang="en-US" altLang="ja-JP" sz="1600" dirty="0">
              <a:solidFill>
                <a:srgbClr val="4168A7"/>
              </a:solidFill>
            </a:endParaRPr>
          </a:p>
        </p:txBody>
      </p:sp>
      <p:sp>
        <p:nvSpPr>
          <p:cNvPr id="10" name="角丸四角形 9"/>
          <p:cNvSpPr/>
          <p:nvPr/>
        </p:nvSpPr>
        <p:spPr>
          <a:xfrm>
            <a:off x="571500" y="4286266"/>
            <a:ext cx="3857625" cy="642937"/>
          </a:xfrm>
          <a:prstGeom prst="roundRect">
            <a:avLst>
              <a:gd name="adj" fmla="val 7657"/>
            </a:avLst>
          </a:prstGeom>
          <a:solidFill>
            <a:schemeClr val="accent5"/>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4168A7"/>
                </a:solidFill>
              </a:rPr>
              <a:t>ベクターグラフィックス</a:t>
            </a:r>
            <a:endParaRPr lang="en-US" altLang="ja-JP" dirty="0">
              <a:solidFill>
                <a:srgbClr val="4168A7"/>
              </a:solidFill>
            </a:endParaRPr>
          </a:p>
        </p:txBody>
      </p:sp>
      <p:sp>
        <p:nvSpPr>
          <p:cNvPr id="11" name="角丸四角形 10"/>
          <p:cNvSpPr/>
          <p:nvPr/>
        </p:nvSpPr>
        <p:spPr>
          <a:xfrm>
            <a:off x="4500563" y="4286266"/>
            <a:ext cx="3857625" cy="642937"/>
          </a:xfrm>
          <a:prstGeom prst="roundRect">
            <a:avLst>
              <a:gd name="adj" fmla="val 7657"/>
            </a:avLst>
          </a:prstGeom>
          <a:solidFill>
            <a:schemeClr val="accent5"/>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en-US" altLang="ja-JP" dirty="0">
                <a:solidFill>
                  <a:srgbClr val="4168A7"/>
                </a:solidFill>
              </a:rPr>
              <a:t>3</a:t>
            </a:r>
            <a:r>
              <a:rPr lang="ja-JP" altLang="en-US" dirty="0">
                <a:solidFill>
                  <a:srgbClr val="4168A7"/>
                </a:solidFill>
              </a:rPr>
              <a:t>次元グラフィックス</a:t>
            </a:r>
            <a:endParaRPr lang="en-US" altLang="ja-JP" dirty="0">
              <a:solidFill>
                <a:srgbClr val="4168A7"/>
              </a:solidFill>
            </a:endParaRPr>
          </a:p>
        </p:txBody>
      </p:sp>
      <p:sp>
        <p:nvSpPr>
          <p:cNvPr id="12" name="角丸四角形 11"/>
          <p:cNvSpPr/>
          <p:nvPr/>
        </p:nvSpPr>
        <p:spPr>
          <a:xfrm>
            <a:off x="571500" y="5000641"/>
            <a:ext cx="3857625" cy="642937"/>
          </a:xfrm>
          <a:prstGeom prst="roundRect">
            <a:avLst>
              <a:gd name="adj" fmla="val 7657"/>
            </a:avLst>
          </a:prstGeom>
          <a:solidFill>
            <a:schemeClr val="accent5"/>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4168A7"/>
                </a:solidFill>
              </a:rPr>
              <a:t>オーディオ・ビデオ</a:t>
            </a:r>
            <a:endParaRPr lang="en-US" altLang="ja-JP" dirty="0">
              <a:solidFill>
                <a:srgbClr val="4168A7"/>
              </a:solidFill>
            </a:endParaRPr>
          </a:p>
        </p:txBody>
      </p:sp>
      <p:sp>
        <p:nvSpPr>
          <p:cNvPr id="13" name="角丸四角形 12"/>
          <p:cNvSpPr/>
          <p:nvPr/>
        </p:nvSpPr>
        <p:spPr>
          <a:xfrm>
            <a:off x="4500563" y="5000641"/>
            <a:ext cx="3857625" cy="642937"/>
          </a:xfrm>
          <a:prstGeom prst="roundRect">
            <a:avLst>
              <a:gd name="adj" fmla="val 7657"/>
            </a:avLst>
          </a:prstGeom>
          <a:solidFill>
            <a:schemeClr val="accent5"/>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dirty="0">
                <a:solidFill>
                  <a:srgbClr val="4168A7"/>
                </a:solidFill>
              </a:rPr>
              <a:t>位置情報</a:t>
            </a:r>
            <a:endParaRPr lang="en-US" altLang="ja-JP" dirty="0">
              <a:solidFill>
                <a:srgbClr val="4168A7"/>
              </a:solidFill>
            </a:endParaRPr>
          </a:p>
        </p:txBody>
      </p:sp>
      <p:sp>
        <p:nvSpPr>
          <p:cNvPr id="6157" name="角丸四角形 14"/>
          <p:cNvSpPr>
            <a:spLocks noChangeArrowheads="1"/>
          </p:cNvSpPr>
          <p:nvPr/>
        </p:nvSpPr>
        <p:spPr bwMode="auto">
          <a:xfrm>
            <a:off x="571500" y="5786438"/>
            <a:ext cx="7786688" cy="594890"/>
          </a:xfrm>
          <a:prstGeom prst="roundRect">
            <a:avLst>
              <a:gd name="adj" fmla="val 10444"/>
            </a:avLst>
          </a:prstGeom>
          <a:solidFill>
            <a:srgbClr val="FFA893">
              <a:alpha val="70195"/>
            </a:srgbClr>
          </a:solidFill>
          <a:ln w="38100" algn="ctr">
            <a:noFill/>
            <a:round/>
            <a:headEnd/>
            <a:tailEnd/>
          </a:ln>
          <a:scene3d>
            <a:camera prst="orthographicFront"/>
            <a:lightRig rig="threePt" dir="t"/>
          </a:scene3d>
          <a:sp3d>
            <a:bevelT/>
          </a:sp3d>
        </p:spPr>
        <p:txBody>
          <a:bodyPr anchor="ctr"/>
          <a:lstStyle/>
          <a:p>
            <a:pPr algn="ctr">
              <a:spcBef>
                <a:spcPct val="20000"/>
              </a:spcBef>
              <a:defRPr/>
            </a:pPr>
            <a:r>
              <a:rPr kumimoji="0" lang="ja-JP" altLang="en-US" b="1">
                <a:solidFill>
                  <a:srgbClr val="C00000"/>
                </a:solidFill>
                <a:latin typeface="+mn-lt"/>
                <a:ea typeface="+mn-ea"/>
              </a:rPr>
              <a:t>これまでプラグインなどを必要としていた処理が</a:t>
            </a:r>
            <a:r>
              <a:rPr kumimoji="0" lang="en-US" altLang="ja-JP" b="1">
                <a:solidFill>
                  <a:srgbClr val="C00000"/>
                </a:solidFill>
                <a:latin typeface="+mn-lt"/>
                <a:ea typeface="+mn-ea"/>
              </a:rPr>
              <a:t>HTML+Javascript</a:t>
            </a:r>
            <a:r>
              <a:rPr kumimoji="0" lang="ja-JP" altLang="en-US" b="1">
                <a:solidFill>
                  <a:srgbClr val="C00000"/>
                </a:solidFill>
                <a:latin typeface="+mn-lt"/>
                <a:ea typeface="+mn-ea"/>
              </a:rPr>
              <a:t>でできる</a:t>
            </a:r>
            <a:endParaRPr kumimoji="0" lang="en-US" altLang="ja-JP" b="1">
              <a:solidFill>
                <a:srgbClr val="C00000"/>
              </a:solidFill>
              <a:latin typeface="+mn-lt"/>
              <a:ea typeface="+mn-ea"/>
            </a:endParaRPr>
          </a:p>
        </p:txBody>
      </p:sp>
    </p:spTree>
    <p:extLst>
      <p:ext uri="{BB962C8B-B14F-4D97-AF65-F5344CB8AC3E}">
        <p14:creationId xmlns:p14="http://schemas.microsoft.com/office/powerpoint/2010/main" val="827736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6157"/>
                                        </p:tgtEl>
                                        <p:attrNameLst>
                                          <p:attrName>style.visibility</p:attrName>
                                        </p:attrNameLst>
                                      </p:cBhvr>
                                      <p:to>
                                        <p:strVal val="visible"/>
                                      </p:to>
                                    </p:set>
                                    <p:anim calcmode="lin" valueType="num">
                                      <p:cBhvr>
                                        <p:cTn id="53" dur="500" fill="hold"/>
                                        <p:tgtEl>
                                          <p:spTgt spid="6157"/>
                                        </p:tgtEl>
                                        <p:attrNameLst>
                                          <p:attrName>ppt_w</p:attrName>
                                        </p:attrNameLst>
                                      </p:cBhvr>
                                      <p:tavLst>
                                        <p:tav tm="0">
                                          <p:val>
                                            <p:fltVal val="0"/>
                                          </p:val>
                                        </p:tav>
                                        <p:tav tm="100000">
                                          <p:val>
                                            <p:strVal val="#ppt_w"/>
                                          </p:val>
                                        </p:tav>
                                      </p:tavLst>
                                    </p:anim>
                                    <p:anim calcmode="lin" valueType="num">
                                      <p:cBhvr>
                                        <p:cTn id="54" dur="500" fill="hold"/>
                                        <p:tgtEl>
                                          <p:spTgt spid="61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円/楕円 26"/>
          <p:cNvSpPr>
            <a:spLocks noChangeArrowheads="1"/>
          </p:cNvSpPr>
          <p:nvPr/>
        </p:nvSpPr>
        <p:spPr bwMode="auto">
          <a:xfrm rot="-1019076">
            <a:off x="4211365" y="2438400"/>
            <a:ext cx="4857750" cy="2813050"/>
          </a:xfrm>
          <a:prstGeom prst="ellipse">
            <a:avLst/>
          </a:prstGeom>
          <a:solidFill>
            <a:srgbClr val="FFE697"/>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5123" name="タイトル 1"/>
          <p:cNvSpPr>
            <a:spLocks noGrp="1"/>
          </p:cNvSpPr>
          <p:nvPr>
            <p:ph type="title"/>
          </p:nvPr>
        </p:nvSpPr>
        <p:spPr/>
        <p:txBody>
          <a:bodyPr/>
          <a:lstStyle/>
          <a:p>
            <a:pPr eaLnBrk="1" hangingPunct="1"/>
            <a:r>
              <a:rPr lang="en-US" altLang="ja-JP" dirty="0" smtClean="0">
                <a:latin typeface="Arial" charset="0"/>
              </a:rPr>
              <a:t>HTML5 + Ajax</a:t>
            </a:r>
            <a:r>
              <a:rPr lang="ja-JP" altLang="en-US" dirty="0" smtClean="0">
                <a:latin typeface="Arial" charset="0"/>
              </a:rPr>
              <a:t>で</a:t>
            </a:r>
            <a:r>
              <a:rPr lang="en-US" altLang="ja-JP" dirty="0" smtClean="0">
                <a:latin typeface="Arial" charset="0"/>
              </a:rPr>
              <a:t>Flash</a:t>
            </a:r>
            <a:r>
              <a:rPr lang="ja-JP" altLang="en-US" dirty="0" smtClean="0">
                <a:latin typeface="Arial" charset="0"/>
              </a:rPr>
              <a:t>並の</a:t>
            </a:r>
            <a:r>
              <a:rPr lang="en-US" altLang="ja-JP" dirty="0" smtClean="0">
                <a:latin typeface="Arial" charset="0"/>
              </a:rPr>
              <a:t>UI</a:t>
            </a:r>
            <a:r>
              <a:rPr lang="ja-JP" altLang="en-US" dirty="0" smtClean="0">
                <a:latin typeface="Arial" charset="0"/>
              </a:rPr>
              <a:t>を構築可能</a:t>
            </a:r>
          </a:p>
        </p:txBody>
      </p:sp>
      <p:cxnSp>
        <p:nvCxnSpPr>
          <p:cNvPr id="5124" name="直線矢印コネクタ 4"/>
          <p:cNvCxnSpPr>
            <a:cxnSpLocks noChangeShapeType="1"/>
          </p:cNvCxnSpPr>
          <p:nvPr/>
        </p:nvCxnSpPr>
        <p:spPr bwMode="auto">
          <a:xfrm>
            <a:off x="357188" y="6286500"/>
            <a:ext cx="8643937" cy="1588"/>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5125" name="直線矢印コネクタ 5"/>
          <p:cNvCxnSpPr>
            <a:cxnSpLocks noChangeShapeType="1"/>
          </p:cNvCxnSpPr>
          <p:nvPr/>
        </p:nvCxnSpPr>
        <p:spPr bwMode="auto">
          <a:xfrm rot="5400000" flipH="1" flipV="1">
            <a:off x="-2070893" y="3856831"/>
            <a:ext cx="4857750" cy="1587"/>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5126" name="テキスト ボックス 26"/>
          <p:cNvSpPr txBox="1">
            <a:spLocks noChangeArrowheads="1"/>
          </p:cNvSpPr>
          <p:nvPr/>
        </p:nvSpPr>
        <p:spPr bwMode="auto">
          <a:xfrm>
            <a:off x="3500438" y="62865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a:solidFill>
                  <a:srgbClr val="4168A7"/>
                </a:solidFill>
                <a:latin typeface="Century Gothic" pitchFamily="34" charset="0"/>
                <a:ea typeface="HG丸ｺﾞｼｯｸM-PRO" pitchFamily="50" charset="-128"/>
              </a:rPr>
              <a:t>1990</a:t>
            </a:r>
            <a:r>
              <a:rPr lang="ja-JP" altLang="en-US" sz="1600">
                <a:solidFill>
                  <a:srgbClr val="4168A7"/>
                </a:solidFill>
                <a:latin typeface="Century Gothic" pitchFamily="34" charset="0"/>
                <a:ea typeface="HG丸ｺﾞｼｯｸM-PRO" pitchFamily="50" charset="-128"/>
              </a:rPr>
              <a:t>年</a:t>
            </a:r>
            <a:endParaRPr lang="en-US" altLang="ja-JP" sz="1600">
              <a:solidFill>
                <a:srgbClr val="4168A7"/>
              </a:solidFill>
              <a:latin typeface="Century Gothic" pitchFamily="34" charset="0"/>
              <a:ea typeface="HG丸ｺﾞｼｯｸM-PRO" pitchFamily="50" charset="-128"/>
            </a:endParaRPr>
          </a:p>
        </p:txBody>
      </p:sp>
      <p:sp>
        <p:nvSpPr>
          <p:cNvPr id="5127" name="テキスト ボックス 27"/>
          <p:cNvSpPr txBox="1">
            <a:spLocks noChangeArrowheads="1"/>
          </p:cNvSpPr>
          <p:nvPr/>
        </p:nvSpPr>
        <p:spPr bwMode="auto">
          <a:xfrm>
            <a:off x="6357938" y="62865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a:solidFill>
                  <a:srgbClr val="4168A7"/>
                </a:solidFill>
                <a:latin typeface="Century Gothic" pitchFamily="34" charset="0"/>
                <a:ea typeface="HG丸ｺﾞｼｯｸM-PRO" pitchFamily="50" charset="-128"/>
              </a:rPr>
              <a:t>2000</a:t>
            </a:r>
            <a:r>
              <a:rPr lang="ja-JP" altLang="en-US" sz="1600">
                <a:solidFill>
                  <a:srgbClr val="4168A7"/>
                </a:solidFill>
                <a:latin typeface="Century Gothic" pitchFamily="34" charset="0"/>
                <a:ea typeface="HG丸ｺﾞｼｯｸM-PRO" pitchFamily="50" charset="-128"/>
              </a:rPr>
              <a:t>年</a:t>
            </a:r>
            <a:endParaRPr lang="en-US" altLang="ja-JP" sz="1600">
              <a:solidFill>
                <a:srgbClr val="4168A7"/>
              </a:solidFill>
              <a:latin typeface="Century Gothic" pitchFamily="34" charset="0"/>
              <a:ea typeface="HG丸ｺﾞｼｯｸM-PRO" pitchFamily="50" charset="-128"/>
            </a:endParaRPr>
          </a:p>
        </p:txBody>
      </p:sp>
      <p:sp>
        <p:nvSpPr>
          <p:cNvPr id="5128" name="テキスト ボックス 34"/>
          <p:cNvSpPr txBox="1">
            <a:spLocks noChangeArrowheads="1"/>
          </p:cNvSpPr>
          <p:nvPr/>
        </p:nvSpPr>
        <p:spPr bwMode="auto">
          <a:xfrm>
            <a:off x="0" y="1000125"/>
            <a:ext cx="203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600">
                <a:solidFill>
                  <a:srgbClr val="4168A7"/>
                </a:solidFill>
                <a:latin typeface="Century Gothic" pitchFamily="34" charset="0"/>
                <a:ea typeface="HG丸ｺﾞｼｯｸM-PRO" pitchFamily="50" charset="-128"/>
              </a:rPr>
              <a:t>クライアントの機能</a:t>
            </a:r>
            <a:endParaRPr lang="en-US" altLang="ja-JP" sz="1600">
              <a:solidFill>
                <a:srgbClr val="4168A7"/>
              </a:solidFill>
              <a:latin typeface="Century Gothic" pitchFamily="34" charset="0"/>
              <a:ea typeface="HG丸ｺﾞｼｯｸM-PRO" pitchFamily="50" charset="-128"/>
            </a:endParaRPr>
          </a:p>
        </p:txBody>
      </p:sp>
      <p:grpSp>
        <p:nvGrpSpPr>
          <p:cNvPr id="5129" name="グループ化 26"/>
          <p:cNvGrpSpPr>
            <a:grpSpLocks/>
          </p:cNvGrpSpPr>
          <p:nvPr/>
        </p:nvGrpSpPr>
        <p:grpSpPr bwMode="auto">
          <a:xfrm>
            <a:off x="642938" y="4500563"/>
            <a:ext cx="2809875" cy="1195387"/>
            <a:chOff x="642938" y="4500563"/>
            <a:chExt cx="2809875" cy="1195387"/>
          </a:xfrm>
        </p:grpSpPr>
        <p:cxnSp>
          <p:nvCxnSpPr>
            <p:cNvPr id="5168" name="直線コネクタ 29"/>
            <p:cNvCxnSpPr>
              <a:cxnSpLocks noChangeShapeType="1"/>
            </p:cNvCxnSpPr>
            <p:nvPr/>
          </p:nvCxnSpPr>
          <p:spPr bwMode="auto">
            <a:xfrm>
              <a:off x="2714625" y="5429250"/>
              <a:ext cx="5715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149" name="Oval 15"/>
            <p:cNvSpPr>
              <a:spLocks noChangeArrowheads="1"/>
            </p:cNvSpPr>
            <p:nvPr/>
          </p:nvSpPr>
          <p:spPr bwMode="auto">
            <a:xfrm>
              <a:off x="642938" y="4500563"/>
              <a:ext cx="1169987" cy="1195387"/>
            </a:xfrm>
            <a:prstGeom prst="ellipse">
              <a:avLst/>
            </a:prstGeom>
            <a:solidFill>
              <a:srgbClr val="008000">
                <a:alpha val="70195"/>
              </a:srgbClr>
            </a:solidFill>
            <a:ln w="9525">
              <a:noFill/>
              <a:round/>
              <a:headEnd/>
              <a:tailEnd/>
            </a:ln>
            <a:scene3d>
              <a:camera prst="orthographicFront"/>
              <a:lightRig rig="threePt" dir="t"/>
            </a:scene3d>
            <a:sp3d>
              <a:bevelT/>
            </a:sp3d>
          </p:spPr>
          <p:txBody>
            <a:bodyPr wrap="none" anchor="ctr"/>
            <a:lstStyle/>
            <a:p>
              <a:pPr algn="ctr">
                <a:defRPr/>
              </a:pPr>
              <a:r>
                <a:rPr lang="ja-JP" altLang="en-US" sz="1400">
                  <a:solidFill>
                    <a:schemeClr val="bg1"/>
                  </a:solidFill>
                  <a:latin typeface="Century Gothic" pitchFamily="34" charset="0"/>
                  <a:ea typeface="HG丸ｺﾞｼｯｸM-PRO" pitchFamily="50" charset="-128"/>
                </a:rPr>
                <a:t>ダム端末</a:t>
              </a:r>
            </a:p>
          </p:txBody>
        </p:sp>
        <p:pic>
          <p:nvPicPr>
            <p:cNvPr id="5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4786313"/>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375" y="5214938"/>
              <a:ext cx="4524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角丸四角形 16"/>
          <p:cNvSpPr/>
          <p:nvPr/>
        </p:nvSpPr>
        <p:spPr>
          <a:xfrm>
            <a:off x="3000375" y="5857875"/>
            <a:ext cx="1931665" cy="357188"/>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accent1">
                    <a:lumMod val="50000"/>
                  </a:schemeClr>
                </a:solidFill>
              </a:rPr>
              <a:t>クライアント</a:t>
            </a:r>
            <a:r>
              <a:rPr lang="en-US" altLang="ja-JP" sz="1400" dirty="0">
                <a:solidFill>
                  <a:schemeClr val="accent1">
                    <a:lumMod val="50000"/>
                  </a:schemeClr>
                </a:solidFill>
              </a:rPr>
              <a:t>/</a:t>
            </a:r>
            <a:r>
              <a:rPr lang="ja-JP" altLang="en-US" sz="1400" dirty="0">
                <a:solidFill>
                  <a:schemeClr val="accent1">
                    <a:lumMod val="50000"/>
                  </a:schemeClr>
                </a:solidFill>
              </a:rPr>
              <a:t>サーバー</a:t>
            </a:r>
          </a:p>
        </p:txBody>
      </p:sp>
      <p:sp>
        <p:nvSpPr>
          <p:cNvPr id="18" name="角丸四角形 17"/>
          <p:cNvSpPr/>
          <p:nvPr/>
        </p:nvSpPr>
        <p:spPr>
          <a:xfrm>
            <a:off x="428625" y="5857875"/>
            <a:ext cx="2500313" cy="357188"/>
          </a:xfrm>
          <a:prstGeom prst="roundRect">
            <a:avLst>
              <a:gd name="adj" fmla="val 7657"/>
            </a:avLst>
          </a:prstGeom>
          <a:no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1400" dirty="0">
                <a:solidFill>
                  <a:srgbClr val="0070C0"/>
                </a:solidFill>
              </a:rPr>
              <a:t>メインフレーム</a:t>
            </a:r>
          </a:p>
        </p:txBody>
      </p:sp>
      <p:sp>
        <p:nvSpPr>
          <p:cNvPr id="19" name="角丸四角形 18"/>
          <p:cNvSpPr/>
          <p:nvPr/>
        </p:nvSpPr>
        <p:spPr>
          <a:xfrm>
            <a:off x="6697663" y="5857875"/>
            <a:ext cx="2303462" cy="357188"/>
          </a:xfrm>
          <a:prstGeom prst="roundRect">
            <a:avLst>
              <a:gd name="adj" fmla="val 7657"/>
            </a:avLst>
          </a:prstGeom>
          <a:noFill/>
          <a:ln>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smtClean="0">
                <a:solidFill>
                  <a:srgbClr val="FF9900"/>
                </a:solidFill>
              </a:rPr>
              <a:t>RIA/</a:t>
            </a:r>
            <a:r>
              <a:rPr lang="ja-JP" altLang="en-US" sz="1400" smtClean="0">
                <a:solidFill>
                  <a:srgbClr val="FF9900"/>
                </a:solidFill>
              </a:rPr>
              <a:t>クラウド</a:t>
            </a:r>
            <a:endParaRPr lang="ja-JP" altLang="en-US" sz="1400" dirty="0">
              <a:solidFill>
                <a:srgbClr val="FF9900"/>
              </a:solidFill>
            </a:endParaRPr>
          </a:p>
        </p:txBody>
      </p:sp>
      <p:grpSp>
        <p:nvGrpSpPr>
          <p:cNvPr id="2" name="グループ化 1"/>
          <p:cNvGrpSpPr/>
          <p:nvPr/>
        </p:nvGrpSpPr>
        <p:grpSpPr>
          <a:xfrm>
            <a:off x="1331640" y="2428875"/>
            <a:ext cx="3281362" cy="1831975"/>
            <a:chOff x="1389063" y="2428875"/>
            <a:chExt cx="3281362" cy="1831975"/>
          </a:xfrm>
        </p:grpSpPr>
        <p:sp>
          <p:nvSpPr>
            <p:cNvPr id="5146" name="Oval 14"/>
            <p:cNvSpPr>
              <a:spLocks noChangeArrowheads="1"/>
            </p:cNvSpPr>
            <p:nvPr/>
          </p:nvSpPr>
          <p:spPr bwMode="auto">
            <a:xfrm>
              <a:off x="3500438" y="2428875"/>
              <a:ext cx="1169987" cy="1195388"/>
            </a:xfrm>
            <a:prstGeom prst="ellipse">
              <a:avLst/>
            </a:prstGeom>
            <a:solidFill>
              <a:srgbClr val="009999">
                <a:alpha val="70195"/>
              </a:srgbClr>
            </a:solidFill>
            <a:ln w="9525">
              <a:noFill/>
              <a:round/>
              <a:headEnd/>
              <a:tailEnd/>
            </a:ln>
            <a:scene3d>
              <a:camera prst="orthographicFront"/>
              <a:lightRig rig="threePt" dir="t"/>
            </a:scene3d>
            <a:sp3d>
              <a:bevelT/>
            </a:sp3d>
          </p:spPr>
          <p:txBody>
            <a:bodyPr wrap="none" anchor="ctr"/>
            <a:lstStyle/>
            <a:p>
              <a:pPr algn="ctr">
                <a:defRPr/>
              </a:pPr>
              <a:r>
                <a:rPr lang="ja-JP" altLang="en-US" sz="1400">
                  <a:solidFill>
                    <a:schemeClr val="bg1"/>
                  </a:solidFill>
                  <a:latin typeface="Century Gothic" pitchFamily="34" charset="0"/>
                  <a:ea typeface="HG丸ｺﾞｼｯｸM-PRO" pitchFamily="50" charset="-128"/>
                </a:rPr>
                <a:t>ファット</a:t>
              </a:r>
              <a:endParaRPr lang="en-US" altLang="ja-JP" sz="1400">
                <a:solidFill>
                  <a:schemeClr val="bg1"/>
                </a:solidFill>
                <a:latin typeface="Century Gothic" pitchFamily="34" charset="0"/>
                <a:ea typeface="HG丸ｺﾞｼｯｸM-PRO" pitchFamily="50" charset="-128"/>
              </a:endParaRPr>
            </a:p>
            <a:p>
              <a:pPr algn="ctr">
                <a:defRPr/>
              </a:pPr>
              <a:r>
                <a:rPr lang="ja-JP" altLang="en-US" sz="1400">
                  <a:solidFill>
                    <a:schemeClr val="bg1"/>
                  </a:solidFill>
                  <a:latin typeface="Century Gothic" pitchFamily="34" charset="0"/>
                  <a:ea typeface="HG丸ｺﾞｼｯｸM-PRO" pitchFamily="50" charset="-128"/>
                </a:rPr>
                <a:t>クライアント</a:t>
              </a:r>
            </a:p>
          </p:txBody>
        </p:sp>
        <p:sp>
          <p:nvSpPr>
            <p:cNvPr id="20" name="AutoShape 16"/>
            <p:cNvSpPr>
              <a:spLocks noChangeArrowheads="1"/>
            </p:cNvSpPr>
            <p:nvPr/>
          </p:nvSpPr>
          <p:spPr bwMode="auto">
            <a:xfrm rot="19411340">
              <a:off x="1389063" y="3778250"/>
              <a:ext cx="2573337" cy="482600"/>
            </a:xfrm>
            <a:prstGeom prst="rightArrow">
              <a:avLst>
                <a:gd name="adj1" fmla="val 59324"/>
                <a:gd name="adj2" fmla="val 69930"/>
              </a:avLst>
            </a:prstGeom>
            <a:gradFill rotWithShape="1">
              <a:gsLst>
                <a:gs pos="0">
                  <a:srgbClr val="00B050"/>
                </a:gs>
                <a:gs pos="100000">
                  <a:schemeClr val="accent1">
                    <a:lumMod val="75000"/>
                  </a:schemeClr>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grpSp>
        <p:nvGrpSpPr>
          <p:cNvPr id="3" name="グループ化 2"/>
          <p:cNvGrpSpPr/>
          <p:nvPr/>
        </p:nvGrpSpPr>
        <p:grpSpPr>
          <a:xfrm>
            <a:off x="4420915" y="3322638"/>
            <a:ext cx="1406525" cy="1873250"/>
            <a:chOff x="4478338" y="3322638"/>
            <a:chExt cx="1406525" cy="1873250"/>
          </a:xfrm>
        </p:grpSpPr>
        <p:sp>
          <p:nvSpPr>
            <p:cNvPr id="5144" name="Oval 13"/>
            <p:cNvSpPr>
              <a:spLocks noChangeArrowheads="1"/>
            </p:cNvSpPr>
            <p:nvPr/>
          </p:nvSpPr>
          <p:spPr bwMode="auto">
            <a:xfrm>
              <a:off x="4714875" y="4000500"/>
              <a:ext cx="1169988" cy="1195388"/>
            </a:xfrm>
            <a:prstGeom prst="ellipse">
              <a:avLst/>
            </a:prstGeom>
            <a:solidFill>
              <a:srgbClr val="0066CC">
                <a:alpha val="70195"/>
              </a:srgbClr>
            </a:solidFill>
            <a:ln w="9525">
              <a:noFill/>
              <a:round/>
              <a:headEnd/>
              <a:tailEnd/>
            </a:ln>
            <a:scene3d>
              <a:camera prst="orthographicFront"/>
              <a:lightRig rig="threePt" dir="t"/>
            </a:scene3d>
            <a:sp3d>
              <a:bevelT/>
            </a:sp3d>
          </p:spPr>
          <p:txBody>
            <a:bodyPr wrap="none" anchor="ctr"/>
            <a:lstStyle/>
            <a:p>
              <a:pPr algn="ctr">
                <a:defRPr/>
              </a:pPr>
              <a:r>
                <a:rPr lang="en-US" altLang="ja-JP" sz="1400">
                  <a:solidFill>
                    <a:schemeClr val="bg1"/>
                  </a:solidFill>
                  <a:latin typeface="Century Gothic" pitchFamily="34" charset="0"/>
                  <a:ea typeface="HG丸ｺﾞｼｯｸM-PRO" pitchFamily="50" charset="-128"/>
                </a:rPr>
                <a:t>HTML</a:t>
              </a:r>
            </a:p>
            <a:p>
              <a:pPr algn="ctr">
                <a:defRPr/>
              </a:pPr>
              <a:r>
                <a:rPr lang="ja-JP" altLang="en-US" sz="1400">
                  <a:solidFill>
                    <a:schemeClr val="bg1"/>
                  </a:solidFill>
                  <a:latin typeface="Century Gothic" pitchFamily="34" charset="0"/>
                  <a:ea typeface="HG丸ｺﾞｼｯｸM-PRO" pitchFamily="50" charset="-128"/>
                </a:rPr>
                <a:t>クライアント</a:t>
              </a:r>
            </a:p>
          </p:txBody>
        </p:sp>
        <p:sp>
          <p:nvSpPr>
            <p:cNvPr id="21" name="AutoShape 16"/>
            <p:cNvSpPr>
              <a:spLocks noChangeArrowheads="1"/>
            </p:cNvSpPr>
            <p:nvPr/>
          </p:nvSpPr>
          <p:spPr bwMode="auto">
            <a:xfrm rot="2856712">
              <a:off x="4234657" y="3566319"/>
              <a:ext cx="969962" cy="482600"/>
            </a:xfrm>
            <a:prstGeom prst="rightArrow">
              <a:avLst>
                <a:gd name="adj1" fmla="val 59324"/>
                <a:gd name="adj2" fmla="val 45182"/>
              </a:avLst>
            </a:prstGeom>
            <a:gradFill rotWithShape="1">
              <a:gsLst>
                <a:gs pos="0">
                  <a:schemeClr val="accent1">
                    <a:lumMod val="75000"/>
                  </a:schemeClr>
                </a:gs>
                <a:gs pos="100000">
                  <a:srgbClr val="0070C0"/>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grpSp>
        <p:nvGrpSpPr>
          <p:cNvPr id="5135" name="グループ化 30"/>
          <p:cNvGrpSpPr>
            <a:grpSpLocks/>
          </p:cNvGrpSpPr>
          <p:nvPr/>
        </p:nvGrpSpPr>
        <p:grpSpPr bwMode="auto">
          <a:xfrm>
            <a:off x="5800452" y="1714500"/>
            <a:ext cx="1598613" cy="2640013"/>
            <a:chOff x="5857875" y="1714500"/>
            <a:chExt cx="1598613" cy="2640013"/>
          </a:xfrm>
        </p:grpSpPr>
        <p:sp>
          <p:nvSpPr>
            <p:cNvPr id="5142" name="Oval 12"/>
            <p:cNvSpPr>
              <a:spLocks noChangeArrowheads="1"/>
            </p:cNvSpPr>
            <p:nvPr/>
          </p:nvSpPr>
          <p:spPr bwMode="auto">
            <a:xfrm>
              <a:off x="6286500" y="1714500"/>
              <a:ext cx="1169988" cy="1195388"/>
            </a:xfrm>
            <a:prstGeom prst="ellipse">
              <a:avLst/>
            </a:prstGeom>
            <a:solidFill>
              <a:srgbClr val="0066FF">
                <a:alpha val="70195"/>
              </a:srgbClr>
            </a:solidFill>
            <a:ln w="9525">
              <a:noFill/>
              <a:round/>
              <a:headEnd/>
              <a:tailEnd/>
            </a:ln>
            <a:scene3d>
              <a:camera prst="orthographicFront"/>
              <a:lightRig rig="threePt" dir="t"/>
            </a:scene3d>
            <a:sp3d>
              <a:bevelT/>
            </a:sp3d>
          </p:spPr>
          <p:txBody>
            <a:bodyPr wrap="none" anchor="ctr"/>
            <a:lstStyle/>
            <a:p>
              <a:pPr algn="ctr">
                <a:defRPr/>
              </a:pPr>
              <a:r>
                <a:rPr lang="en-US" altLang="ja-JP" sz="1400">
                  <a:solidFill>
                    <a:schemeClr val="bg1"/>
                  </a:solidFill>
                  <a:latin typeface="Century Gothic" pitchFamily="34" charset="0"/>
                  <a:ea typeface="HG丸ｺﾞｼｯｸM-PRO" pitchFamily="50" charset="-128"/>
                </a:rPr>
                <a:t>Flash</a:t>
              </a:r>
              <a:r>
                <a:rPr lang="ja-JP" altLang="en-US" sz="1400" smtClean="0">
                  <a:solidFill>
                    <a:schemeClr val="bg1"/>
                  </a:solidFill>
                  <a:latin typeface="Century Gothic" pitchFamily="34" charset="0"/>
                  <a:ea typeface="HG丸ｺﾞｼｯｸM-PRO" pitchFamily="50" charset="-128"/>
                </a:rPr>
                <a:t>などの</a:t>
              </a:r>
              <a:endParaRPr lang="en-US" altLang="ja-JP" sz="1400" smtClean="0">
                <a:solidFill>
                  <a:schemeClr val="bg1"/>
                </a:solidFill>
                <a:latin typeface="Century Gothic" pitchFamily="34" charset="0"/>
                <a:ea typeface="HG丸ｺﾞｼｯｸM-PRO" pitchFamily="50" charset="-128"/>
              </a:endParaRPr>
            </a:p>
            <a:p>
              <a:pPr algn="ctr">
                <a:defRPr/>
              </a:pPr>
              <a:r>
                <a:rPr lang="ja-JP" altLang="en-US" sz="1400">
                  <a:solidFill>
                    <a:schemeClr val="bg1"/>
                  </a:solidFill>
                  <a:latin typeface="Century Gothic" pitchFamily="34" charset="0"/>
                  <a:ea typeface="HG丸ｺﾞｼｯｸM-PRO" pitchFamily="50" charset="-128"/>
                </a:rPr>
                <a:t>プラグイン</a:t>
              </a:r>
              <a:endParaRPr lang="ja-JP" altLang="en-US" sz="1400" dirty="0">
                <a:solidFill>
                  <a:schemeClr val="bg1"/>
                </a:solidFill>
                <a:latin typeface="Century Gothic" pitchFamily="34" charset="0"/>
                <a:ea typeface="HG丸ｺﾞｼｯｸM-PRO" pitchFamily="50" charset="-128"/>
              </a:endParaRPr>
            </a:p>
          </p:txBody>
        </p:sp>
        <p:sp>
          <p:nvSpPr>
            <p:cNvPr id="5143" name="AutoShape 16"/>
            <p:cNvSpPr>
              <a:spLocks noChangeArrowheads="1"/>
            </p:cNvSpPr>
            <p:nvPr/>
          </p:nvSpPr>
          <p:spPr bwMode="auto">
            <a:xfrm rot="-3179155">
              <a:off x="5188743" y="3202782"/>
              <a:ext cx="1820863" cy="482600"/>
            </a:xfrm>
            <a:prstGeom prst="rightArrow">
              <a:avLst>
                <a:gd name="adj1" fmla="val 59324"/>
                <a:gd name="adj2" fmla="val 45189"/>
              </a:avLst>
            </a:prstGeom>
            <a:gradFill rotWithShape="1">
              <a:gsLst>
                <a:gs pos="0">
                  <a:srgbClr val="0070C0"/>
                </a:gs>
                <a:gs pos="100000">
                  <a:srgbClr val="00B0F0"/>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grpSp>
        <p:nvGrpSpPr>
          <p:cNvPr id="6" name="グループ化 31"/>
          <p:cNvGrpSpPr>
            <a:grpSpLocks/>
          </p:cNvGrpSpPr>
          <p:nvPr/>
        </p:nvGrpSpPr>
        <p:grpSpPr bwMode="auto">
          <a:xfrm>
            <a:off x="5694090" y="3214688"/>
            <a:ext cx="2490787" cy="1255712"/>
            <a:chOff x="5751513" y="3214688"/>
            <a:chExt cx="2490787" cy="1255712"/>
          </a:xfrm>
        </p:grpSpPr>
        <p:sp>
          <p:nvSpPr>
            <p:cNvPr id="5140" name="Oval 11"/>
            <p:cNvSpPr>
              <a:spLocks noChangeArrowheads="1"/>
            </p:cNvSpPr>
            <p:nvPr/>
          </p:nvSpPr>
          <p:spPr bwMode="auto">
            <a:xfrm>
              <a:off x="7072313" y="3214688"/>
              <a:ext cx="1169987" cy="1195387"/>
            </a:xfrm>
            <a:prstGeom prst="ellipse">
              <a:avLst/>
            </a:prstGeom>
            <a:solidFill>
              <a:srgbClr val="0000FF">
                <a:alpha val="70195"/>
              </a:srgbClr>
            </a:solidFill>
            <a:ln w="9525">
              <a:noFill/>
              <a:round/>
              <a:headEnd/>
              <a:tailEnd/>
            </a:ln>
            <a:scene3d>
              <a:camera prst="orthographicFront"/>
              <a:lightRig rig="threePt" dir="t"/>
            </a:scene3d>
            <a:sp3d>
              <a:bevelT/>
            </a:sp3d>
          </p:spPr>
          <p:txBody>
            <a:bodyPr wrap="none" anchor="ctr"/>
            <a:lstStyle/>
            <a:p>
              <a:pPr algn="ctr">
                <a:defRPr/>
              </a:pPr>
              <a:r>
                <a:rPr lang="en-US" altLang="ja-JP" sz="1400">
                  <a:solidFill>
                    <a:schemeClr val="bg1"/>
                  </a:solidFill>
                  <a:latin typeface="Century Gothic" pitchFamily="34" charset="0"/>
                  <a:ea typeface="HG丸ｺﾞｼｯｸM-PRO" pitchFamily="50" charset="-128"/>
                </a:rPr>
                <a:t>Ajax</a:t>
              </a:r>
              <a:endParaRPr lang="ja-JP" altLang="en-US" sz="1400">
                <a:solidFill>
                  <a:schemeClr val="bg1"/>
                </a:solidFill>
                <a:latin typeface="Century Gothic" pitchFamily="34" charset="0"/>
                <a:ea typeface="HG丸ｺﾞｼｯｸM-PRO" pitchFamily="50" charset="-128"/>
              </a:endParaRPr>
            </a:p>
          </p:txBody>
        </p:sp>
        <p:sp>
          <p:nvSpPr>
            <p:cNvPr id="23" name="AutoShape 16"/>
            <p:cNvSpPr>
              <a:spLocks noChangeArrowheads="1"/>
            </p:cNvSpPr>
            <p:nvPr/>
          </p:nvSpPr>
          <p:spPr bwMode="auto">
            <a:xfrm rot="20368471">
              <a:off x="5751513" y="3987800"/>
              <a:ext cx="1498600" cy="482600"/>
            </a:xfrm>
            <a:prstGeom prst="rightArrow">
              <a:avLst>
                <a:gd name="adj1" fmla="val 59324"/>
                <a:gd name="adj2" fmla="val 45182"/>
              </a:avLst>
            </a:prstGeom>
            <a:gradFill rotWithShape="1">
              <a:gsLst>
                <a:gs pos="0">
                  <a:srgbClr val="0070C0"/>
                </a:gs>
                <a:gs pos="100000">
                  <a:schemeClr val="accent6">
                    <a:lumMod val="60000"/>
                    <a:lumOff val="40000"/>
                  </a:schemeClr>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grpSp>
      <p:sp>
        <p:nvSpPr>
          <p:cNvPr id="6170" name="テキスト ボックス 27"/>
          <p:cNvSpPr txBox="1">
            <a:spLocks noChangeArrowheads="1"/>
          </p:cNvSpPr>
          <p:nvPr/>
        </p:nvSpPr>
        <p:spPr bwMode="auto">
          <a:xfrm>
            <a:off x="6586265" y="5000625"/>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latin typeface="HG丸ｺﾞｼｯｸM-PRO" pitchFamily="50" charset="-128"/>
                <a:ea typeface="HG丸ｺﾞｼｯｸM-PRO" pitchFamily="50" charset="-128"/>
              </a:rPr>
              <a:t>ブラウザーベース</a:t>
            </a:r>
          </a:p>
        </p:txBody>
      </p:sp>
      <p:sp>
        <p:nvSpPr>
          <p:cNvPr id="32" name="角丸四角形吹き出し 31"/>
          <p:cNvSpPr/>
          <p:nvPr/>
        </p:nvSpPr>
        <p:spPr bwMode="auto">
          <a:xfrm>
            <a:off x="2371437" y="1214422"/>
            <a:ext cx="1357322" cy="642942"/>
          </a:xfrm>
          <a:prstGeom prst="wedgeRoundRectCallout">
            <a:avLst>
              <a:gd name="adj1" fmla="val 52363"/>
              <a:gd name="adj2" fmla="val 167445"/>
              <a:gd name="adj3" fmla="val 16667"/>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accent1">
                    <a:lumMod val="50000"/>
                  </a:schemeClr>
                </a:solidFill>
                <a:ea typeface="HG丸ｺﾞｼｯｸM-PRO" pitchFamily="50" charset="-128"/>
              </a:rPr>
              <a:t>クライアント配布の問題</a:t>
            </a:r>
          </a:p>
        </p:txBody>
      </p:sp>
      <p:sp>
        <p:nvSpPr>
          <p:cNvPr id="33" name="角丸四角形吹き出し 32"/>
          <p:cNvSpPr/>
          <p:nvPr/>
        </p:nvSpPr>
        <p:spPr bwMode="auto">
          <a:xfrm>
            <a:off x="3728759" y="5357826"/>
            <a:ext cx="1357322" cy="357190"/>
          </a:xfrm>
          <a:prstGeom prst="wedgeRoundRectCallout">
            <a:avLst>
              <a:gd name="adj1" fmla="val 42222"/>
              <a:gd name="adj2" fmla="val -180921"/>
              <a:gd name="adj3" fmla="val 16667"/>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400" dirty="0">
                <a:solidFill>
                  <a:schemeClr val="accent1">
                    <a:lumMod val="50000"/>
                  </a:schemeClr>
                </a:solidFill>
                <a:ea typeface="HG丸ｺﾞｼｯｸM-PRO" pitchFamily="50" charset="-128"/>
              </a:rPr>
              <a:t>表現力の問題</a:t>
            </a:r>
          </a:p>
        </p:txBody>
      </p:sp>
      <p:sp>
        <p:nvSpPr>
          <p:cNvPr id="35" name="角丸四角形 34"/>
          <p:cNvSpPr/>
          <p:nvPr/>
        </p:nvSpPr>
        <p:spPr>
          <a:xfrm>
            <a:off x="5000067" y="5857875"/>
            <a:ext cx="1643622" cy="357188"/>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smtClean="0">
                <a:solidFill>
                  <a:schemeClr val="accent1">
                    <a:lumMod val="50000"/>
                  </a:schemeClr>
                </a:solidFill>
              </a:rPr>
              <a:t>Web</a:t>
            </a:r>
            <a:r>
              <a:rPr lang="ja-JP" altLang="en-US" sz="1400" smtClean="0">
                <a:solidFill>
                  <a:schemeClr val="accent1">
                    <a:lumMod val="50000"/>
                  </a:schemeClr>
                </a:solidFill>
              </a:rPr>
              <a:t>システム</a:t>
            </a:r>
            <a:endParaRPr lang="ja-JP" altLang="en-US" sz="1400" dirty="0">
              <a:solidFill>
                <a:schemeClr val="accent1">
                  <a:lumMod val="50000"/>
                </a:schemeClr>
              </a:solidFill>
            </a:endParaRPr>
          </a:p>
        </p:txBody>
      </p:sp>
      <p:grpSp>
        <p:nvGrpSpPr>
          <p:cNvPr id="4" name="グループ化 3"/>
          <p:cNvGrpSpPr/>
          <p:nvPr/>
        </p:nvGrpSpPr>
        <p:grpSpPr>
          <a:xfrm>
            <a:off x="8043490" y="1854400"/>
            <a:ext cx="1076405" cy="1790030"/>
            <a:chOff x="8043490" y="1854400"/>
            <a:chExt cx="1076405" cy="1790030"/>
          </a:xfrm>
        </p:grpSpPr>
        <p:sp>
          <p:nvSpPr>
            <p:cNvPr id="36" name="AutoShape 16"/>
            <p:cNvSpPr>
              <a:spLocks noChangeArrowheads="1"/>
            </p:cNvSpPr>
            <p:nvPr/>
          </p:nvSpPr>
          <p:spPr bwMode="auto">
            <a:xfrm rot="18527560">
              <a:off x="7700946" y="2819287"/>
              <a:ext cx="1167687" cy="482600"/>
            </a:xfrm>
            <a:prstGeom prst="rightArrow">
              <a:avLst>
                <a:gd name="adj1" fmla="val 59324"/>
                <a:gd name="adj2" fmla="val 45182"/>
              </a:avLst>
            </a:prstGeom>
            <a:gradFill rotWithShape="1">
              <a:gsLst>
                <a:gs pos="0">
                  <a:srgbClr val="0070C0"/>
                </a:gs>
                <a:gs pos="100000">
                  <a:schemeClr val="accent6">
                    <a:lumMod val="60000"/>
                    <a:lumOff val="40000"/>
                  </a:schemeClr>
                </a:gs>
              </a:gsLst>
              <a:lin ang="0" scaled="1"/>
            </a:gradFill>
            <a:ln w="28575">
              <a:noFill/>
              <a:miter lim="800000"/>
              <a:headEnd/>
              <a:tailEnd/>
            </a:ln>
            <a:scene3d>
              <a:camera prst="orthographicFront"/>
              <a:lightRig rig="threePt" dir="t"/>
            </a:scene3d>
            <a:sp3d>
              <a:bevelT/>
            </a:sp3d>
          </p:spPr>
          <p:txBody>
            <a:bodyPr wrap="none" anchor="ctr"/>
            <a:lstStyle/>
            <a:p>
              <a:pPr>
                <a:defRPr/>
              </a:pPr>
              <a:endParaRPr lang="ja-JP" altLang="en-US">
                <a:latin typeface="Century Gothic" pitchFamily="34" charset="0"/>
                <a:ea typeface="HG丸ｺﾞｼｯｸM-PRO" pitchFamily="50" charset="-128"/>
              </a:endParaRPr>
            </a:p>
          </p:txBody>
        </p:sp>
        <p:pic>
          <p:nvPicPr>
            <p:cNvPr id="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8728" y="1854400"/>
              <a:ext cx="971167" cy="727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3537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4286731" y="4200343"/>
            <a:ext cx="1263903" cy="442363"/>
          </a:xfrm>
          <a:prstGeom prst="roundRect">
            <a:avLst>
              <a:gd name="adj" fmla="val 11061"/>
            </a:avLst>
          </a:prstGeom>
          <a:gradFill flip="none" rotWithShape="1">
            <a:gsLst>
              <a:gs pos="0">
                <a:srgbClr val="FF9933">
                  <a:alpha val="70000"/>
                </a:srgbClr>
              </a:gs>
              <a:gs pos="50000">
                <a:srgbClr val="FFE389"/>
              </a:gs>
            </a:gsLst>
            <a:path path="circle">
              <a:fillToRect l="50000" t="50000" r="50000" b="50000"/>
            </a:path>
            <a:tileRect/>
          </a:gra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sz="1600" b="1">
                <a:solidFill>
                  <a:srgbClr val="3C8C93"/>
                </a:solidFill>
                <a:latin typeface="Century Gothic" charset="0"/>
                <a:ea typeface="HG丸ｺﾞｼｯｸM-PRO" charset="0"/>
                <a:cs typeface="HG丸ｺﾞｼｯｸM-PRO" charset="0"/>
              </a:rPr>
              <a:t>Gecko</a:t>
            </a:r>
            <a:endParaRPr lang="ja-JP" altLang="en-US" sz="1600" b="1">
              <a:solidFill>
                <a:srgbClr val="3C8C93"/>
              </a:solidFill>
              <a:latin typeface="Century Gothic" charset="0"/>
              <a:ea typeface="HG丸ｺﾞｼｯｸM-PRO" charset="0"/>
              <a:cs typeface="HG丸ｺﾞｼｯｸM-PRO" charset="0"/>
            </a:endParaRPr>
          </a:p>
        </p:txBody>
      </p:sp>
      <p:sp>
        <p:nvSpPr>
          <p:cNvPr id="31" name="角丸四角形 30"/>
          <p:cNvSpPr/>
          <p:nvPr/>
        </p:nvSpPr>
        <p:spPr>
          <a:xfrm>
            <a:off x="4214810" y="5761599"/>
            <a:ext cx="1263903" cy="442363"/>
          </a:xfrm>
          <a:prstGeom prst="roundRect">
            <a:avLst>
              <a:gd name="adj" fmla="val 11061"/>
            </a:avLst>
          </a:prstGeom>
          <a:gradFill flip="none" rotWithShape="1">
            <a:gsLst>
              <a:gs pos="0">
                <a:srgbClr val="FF9933">
                  <a:alpha val="70000"/>
                </a:srgbClr>
              </a:gs>
              <a:gs pos="50000">
                <a:srgbClr val="FFE389"/>
              </a:gs>
            </a:gsLst>
            <a:path path="circle">
              <a:fillToRect l="50000" t="50000" r="50000" b="50000"/>
            </a:path>
            <a:tileRect/>
          </a:gra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sz="1400" b="1">
                <a:solidFill>
                  <a:srgbClr val="3C8C93"/>
                </a:solidFill>
                <a:latin typeface="Century Gothic" charset="0"/>
                <a:ea typeface="HG丸ｺﾞｼｯｸM-PRO" charset="0"/>
                <a:cs typeface="HG丸ｺﾞｼｯｸM-PRO" charset="0"/>
              </a:rPr>
              <a:t>KHTML/KJS</a:t>
            </a:r>
            <a:endParaRPr lang="ja-JP" altLang="en-US" sz="1400" b="1">
              <a:solidFill>
                <a:srgbClr val="3C8C93"/>
              </a:solidFill>
              <a:latin typeface="Century Gothic" charset="0"/>
              <a:ea typeface="HG丸ｺﾞｼｯｸM-PRO" charset="0"/>
              <a:cs typeface="HG丸ｺﾞｼｯｸM-PRO" charset="0"/>
            </a:endParaRPr>
          </a:p>
        </p:txBody>
      </p:sp>
      <p:sp>
        <p:nvSpPr>
          <p:cNvPr id="18440" name="タイトル 1"/>
          <p:cNvSpPr>
            <a:spLocks noGrp="1"/>
          </p:cNvSpPr>
          <p:nvPr>
            <p:ph type="title"/>
          </p:nvPr>
        </p:nvSpPr>
        <p:spPr/>
        <p:txBody>
          <a:bodyPr/>
          <a:lstStyle/>
          <a:p>
            <a:r>
              <a:rPr lang="ja-JP" altLang="en-US" dirty="0" smtClean="0">
                <a:latin typeface="Arial" charset="0"/>
                <a:ea typeface="ＭＳ Ｐゴシック" charset="0"/>
              </a:rPr>
              <a:t>ブラウザの</a:t>
            </a:r>
            <a:r>
              <a:rPr lang="ja-JP" altLang="en-US" dirty="0">
                <a:latin typeface="Arial" charset="0"/>
                <a:ea typeface="ＭＳ Ｐゴシック" charset="0"/>
              </a:rPr>
              <a:t>系譜</a:t>
            </a:r>
          </a:p>
        </p:txBody>
      </p:sp>
      <p:cxnSp>
        <p:nvCxnSpPr>
          <p:cNvPr id="18441" name="直線矢印コネクタ 4"/>
          <p:cNvCxnSpPr>
            <a:cxnSpLocks noChangeShapeType="1"/>
          </p:cNvCxnSpPr>
          <p:nvPr/>
        </p:nvCxnSpPr>
        <p:spPr bwMode="auto">
          <a:xfrm>
            <a:off x="357188" y="6286500"/>
            <a:ext cx="8643937" cy="1588"/>
          </a:xfrm>
          <a:prstGeom prst="straightConnector1">
            <a:avLst/>
          </a:prstGeom>
          <a:noFill/>
          <a:ln w="38100" cap="rnd">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18442" name="直線矢印コネクタ 5"/>
          <p:cNvCxnSpPr>
            <a:cxnSpLocks noChangeShapeType="1"/>
          </p:cNvCxnSpPr>
          <p:nvPr/>
        </p:nvCxnSpPr>
        <p:spPr bwMode="auto">
          <a:xfrm rot="5400000" flipH="1" flipV="1">
            <a:off x="-2070893" y="3856831"/>
            <a:ext cx="4857750" cy="1587"/>
          </a:xfrm>
          <a:prstGeom prst="straightConnector1">
            <a:avLst/>
          </a:prstGeom>
          <a:noFill/>
          <a:ln w="38100" cap="rnd">
            <a:solidFill>
              <a:srgbClr val="4168A7"/>
            </a:solidFill>
            <a:round/>
            <a:headEnd/>
            <a:tailEnd type="arrow" w="med" len="med"/>
          </a:ln>
          <a:extLst>
            <a:ext uri="{909E8E84-426E-40DD-AFC4-6F175D3DCCD1}">
              <a14:hiddenFill xmlns:a14="http://schemas.microsoft.com/office/drawing/2010/main">
                <a:noFill/>
              </a14:hiddenFill>
            </a:ext>
          </a:extLst>
        </p:spPr>
      </p:cxnSp>
      <p:sp>
        <p:nvSpPr>
          <p:cNvPr id="18443" name="テキスト ボックス 26"/>
          <p:cNvSpPr txBox="1">
            <a:spLocks noChangeArrowheads="1"/>
          </p:cNvSpPr>
          <p:nvPr/>
        </p:nvSpPr>
        <p:spPr bwMode="auto">
          <a:xfrm>
            <a:off x="357188" y="62865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a:solidFill>
                  <a:srgbClr val="4168A7"/>
                </a:solidFill>
                <a:latin typeface="Century Gothic" charset="0"/>
                <a:ea typeface="HG丸ｺﾞｼｯｸM-PRO" charset="0"/>
                <a:cs typeface="HG丸ｺﾞｼｯｸM-PRO" charset="0"/>
              </a:rPr>
              <a:t>1990</a:t>
            </a:r>
            <a:r>
              <a:rPr lang="ja-JP" altLang="en-US" sz="1600">
                <a:solidFill>
                  <a:srgbClr val="4168A7"/>
                </a:solidFill>
                <a:latin typeface="Century Gothic" charset="0"/>
                <a:ea typeface="HG丸ｺﾞｼｯｸM-PRO" charset="0"/>
                <a:cs typeface="HG丸ｺﾞｼｯｸM-PRO" charset="0"/>
              </a:rPr>
              <a:t>年</a:t>
            </a:r>
            <a:endParaRPr lang="en-US" altLang="ja-JP" sz="1600">
              <a:solidFill>
                <a:srgbClr val="4168A7"/>
              </a:solidFill>
              <a:latin typeface="Century Gothic" charset="0"/>
              <a:ea typeface="HG丸ｺﾞｼｯｸM-PRO" charset="0"/>
              <a:cs typeface="HG丸ｺﾞｼｯｸM-PRO" charset="0"/>
            </a:endParaRPr>
          </a:p>
        </p:txBody>
      </p:sp>
      <p:sp>
        <p:nvSpPr>
          <p:cNvPr id="18444" name="テキスト ボックス 27"/>
          <p:cNvSpPr txBox="1">
            <a:spLocks noChangeArrowheads="1"/>
          </p:cNvSpPr>
          <p:nvPr/>
        </p:nvSpPr>
        <p:spPr bwMode="auto">
          <a:xfrm>
            <a:off x="4572000" y="62865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a:solidFill>
                  <a:srgbClr val="4168A7"/>
                </a:solidFill>
                <a:latin typeface="Century Gothic" charset="0"/>
                <a:ea typeface="HG丸ｺﾞｼｯｸM-PRO" charset="0"/>
                <a:cs typeface="HG丸ｺﾞｼｯｸM-PRO" charset="0"/>
              </a:rPr>
              <a:t>2000</a:t>
            </a:r>
            <a:r>
              <a:rPr lang="ja-JP" altLang="en-US" sz="1600">
                <a:solidFill>
                  <a:srgbClr val="4168A7"/>
                </a:solidFill>
                <a:latin typeface="Century Gothic" charset="0"/>
                <a:ea typeface="HG丸ｺﾞｼｯｸM-PRO" charset="0"/>
                <a:cs typeface="HG丸ｺﾞｼｯｸM-PRO" charset="0"/>
              </a:rPr>
              <a:t>年</a:t>
            </a:r>
            <a:endParaRPr lang="en-US" altLang="ja-JP" sz="1600">
              <a:solidFill>
                <a:srgbClr val="4168A7"/>
              </a:solidFill>
              <a:latin typeface="Century Gothic" charset="0"/>
              <a:ea typeface="HG丸ｺﾞｼｯｸM-PRO" charset="0"/>
              <a:cs typeface="HG丸ｺﾞｼｯｸM-PRO" charset="0"/>
            </a:endParaRPr>
          </a:p>
        </p:txBody>
      </p:sp>
      <p:sp>
        <p:nvSpPr>
          <p:cNvPr id="14352" name="右矢印 37"/>
          <p:cNvSpPr>
            <a:spLocks noChangeArrowheads="1"/>
          </p:cNvSpPr>
          <p:nvPr/>
        </p:nvSpPr>
        <p:spPr bwMode="auto">
          <a:xfrm rot="19429911">
            <a:off x="1660523" y="4742417"/>
            <a:ext cx="1077913" cy="652463"/>
          </a:xfrm>
          <a:prstGeom prst="rightArrow">
            <a:avLst>
              <a:gd name="adj1" fmla="val 50000"/>
              <a:gd name="adj2" fmla="val 49998"/>
            </a:avLst>
          </a:prstGeom>
          <a:solidFill>
            <a:schemeClr val="accent2">
              <a:lumMod val="20000"/>
              <a:lumOff val="80000"/>
            </a:schemeClr>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Century Gothic" pitchFamily="34" charset="0"/>
              <a:ea typeface="HG丸ｺﾞｼｯｸM-PRO" pitchFamily="50" charset="-128"/>
              <a:cs typeface="+mn-cs"/>
            </a:endParaRPr>
          </a:p>
        </p:txBody>
      </p:sp>
      <p:sp>
        <p:nvSpPr>
          <p:cNvPr id="13" name="円/楕円 12"/>
          <p:cNvSpPr/>
          <p:nvPr/>
        </p:nvSpPr>
        <p:spPr bwMode="auto">
          <a:xfrm>
            <a:off x="1285852" y="3343827"/>
            <a:ext cx="1714512" cy="785818"/>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600" b="1">
                <a:solidFill>
                  <a:schemeClr val="bg1"/>
                </a:solidFill>
                <a:latin typeface="Century Gothic" charset="0"/>
                <a:ea typeface="HG丸ｺﾞｼｯｸM-PRO" charset="0"/>
                <a:cs typeface="HG丸ｺﾞｼｯｸM-PRO" charset="0"/>
              </a:rPr>
              <a:t>Internet</a:t>
            </a:r>
          </a:p>
          <a:p>
            <a:pPr algn="ctr" eaLnBrk="1" hangingPunct="1">
              <a:spcBef>
                <a:spcPct val="20000"/>
              </a:spcBef>
            </a:pPr>
            <a:r>
              <a:rPr kumimoji="0" lang="en-US" altLang="ja-JP" sz="1600" b="1">
                <a:solidFill>
                  <a:schemeClr val="bg1"/>
                </a:solidFill>
                <a:latin typeface="Century Gothic" charset="0"/>
                <a:ea typeface="HG丸ｺﾞｼｯｸM-PRO" charset="0"/>
                <a:cs typeface="HG丸ｺﾞｼｯｸM-PRO" charset="0"/>
              </a:rPr>
              <a:t>Explorer</a:t>
            </a:r>
            <a:endParaRPr kumimoji="0" lang="ja-JP" altLang="en-US" sz="1600" b="1">
              <a:solidFill>
                <a:schemeClr val="bg1"/>
              </a:solidFill>
              <a:latin typeface="Century Gothic" charset="0"/>
              <a:ea typeface="HG丸ｺﾞｼｯｸM-PRO" charset="0"/>
              <a:cs typeface="HG丸ｺﾞｼｯｸM-PRO" charset="0"/>
            </a:endParaRPr>
          </a:p>
        </p:txBody>
      </p:sp>
      <p:sp>
        <p:nvSpPr>
          <p:cNvPr id="14356" name="右矢印 37"/>
          <p:cNvSpPr>
            <a:spLocks noChangeArrowheads="1"/>
          </p:cNvSpPr>
          <p:nvPr/>
        </p:nvSpPr>
        <p:spPr bwMode="auto">
          <a:xfrm rot="19993429">
            <a:off x="2359300" y="1967771"/>
            <a:ext cx="5364535" cy="650875"/>
          </a:xfrm>
          <a:prstGeom prst="rightArrow">
            <a:avLst>
              <a:gd name="adj1" fmla="val 50000"/>
              <a:gd name="adj2" fmla="val 50063"/>
            </a:avLst>
          </a:prstGeom>
          <a:solidFill>
            <a:schemeClr val="accent2">
              <a:lumMod val="20000"/>
              <a:lumOff val="80000"/>
            </a:schemeClr>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Century Gothic" pitchFamily="34" charset="0"/>
              <a:ea typeface="HG丸ｺﾞｼｯｸM-PRO" pitchFamily="50" charset="-128"/>
              <a:cs typeface="+mn-cs"/>
            </a:endParaRPr>
          </a:p>
        </p:txBody>
      </p:sp>
      <p:sp>
        <p:nvSpPr>
          <p:cNvPr id="15" name="円/楕円 14"/>
          <p:cNvSpPr/>
          <p:nvPr/>
        </p:nvSpPr>
        <p:spPr bwMode="auto">
          <a:xfrm>
            <a:off x="2428860" y="4129645"/>
            <a:ext cx="1714512" cy="785818"/>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600" b="1">
                <a:solidFill>
                  <a:schemeClr val="bg1"/>
                </a:solidFill>
                <a:latin typeface="Century Gothic" charset="0"/>
                <a:ea typeface="HG丸ｺﾞｼｯｸM-PRO" charset="0"/>
                <a:cs typeface="HG丸ｺﾞｼｯｸM-PRO" charset="0"/>
              </a:rPr>
              <a:t>Netscape</a:t>
            </a:r>
            <a:endParaRPr kumimoji="0" lang="ja-JP" altLang="en-US" sz="1600" b="1">
              <a:solidFill>
                <a:schemeClr val="bg1"/>
              </a:solidFill>
              <a:latin typeface="Century Gothic" charset="0"/>
              <a:ea typeface="HG丸ｺﾞｼｯｸM-PRO" charset="0"/>
              <a:cs typeface="HG丸ｺﾞｼｯｸM-PRO" charset="0"/>
            </a:endParaRPr>
          </a:p>
        </p:txBody>
      </p:sp>
      <p:sp>
        <p:nvSpPr>
          <p:cNvPr id="17" name="円/楕円 16"/>
          <p:cNvSpPr/>
          <p:nvPr/>
        </p:nvSpPr>
        <p:spPr bwMode="auto">
          <a:xfrm>
            <a:off x="5715008" y="3846511"/>
            <a:ext cx="1714512" cy="785818"/>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600" b="1">
                <a:solidFill>
                  <a:schemeClr val="bg1"/>
                </a:solidFill>
                <a:latin typeface="Century Gothic" charset="0"/>
                <a:ea typeface="HG丸ｺﾞｼｯｸM-PRO" charset="0"/>
                <a:cs typeface="HG丸ｺﾞｼｯｸM-PRO" charset="0"/>
              </a:rPr>
              <a:t>Safari</a:t>
            </a:r>
            <a:endParaRPr kumimoji="0" lang="ja-JP" altLang="en-US" sz="1600" b="1">
              <a:solidFill>
                <a:schemeClr val="bg1"/>
              </a:solidFill>
              <a:latin typeface="Century Gothic" charset="0"/>
              <a:ea typeface="HG丸ｺﾞｼｯｸM-PRO" charset="0"/>
              <a:cs typeface="HG丸ｺﾞｼｯｸM-PRO" charset="0"/>
            </a:endParaRPr>
          </a:p>
        </p:txBody>
      </p:sp>
      <p:sp>
        <p:nvSpPr>
          <p:cNvPr id="19" name="円/楕円 18"/>
          <p:cNvSpPr/>
          <p:nvPr/>
        </p:nvSpPr>
        <p:spPr bwMode="auto">
          <a:xfrm>
            <a:off x="7000860" y="4132263"/>
            <a:ext cx="1714512" cy="71438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600" b="1">
                <a:solidFill>
                  <a:schemeClr val="bg1"/>
                </a:solidFill>
                <a:latin typeface="Century Gothic" charset="0"/>
                <a:ea typeface="HG丸ｺﾞｼｯｸM-PRO" charset="0"/>
                <a:cs typeface="HG丸ｺﾞｼｯｸM-PRO" charset="0"/>
              </a:rPr>
              <a:t>Chrome</a:t>
            </a:r>
            <a:endParaRPr kumimoji="0" lang="ja-JP" altLang="en-US" sz="1600" b="1">
              <a:solidFill>
                <a:schemeClr val="bg1"/>
              </a:solidFill>
              <a:latin typeface="Century Gothic" charset="0"/>
              <a:ea typeface="HG丸ｺﾞｼｯｸM-PRO" charset="0"/>
              <a:cs typeface="HG丸ｺﾞｼｯｸM-PRO" charset="0"/>
            </a:endParaRPr>
          </a:p>
        </p:txBody>
      </p:sp>
      <p:sp>
        <p:nvSpPr>
          <p:cNvPr id="20" name="円/楕円 19"/>
          <p:cNvSpPr/>
          <p:nvPr/>
        </p:nvSpPr>
        <p:spPr bwMode="auto">
          <a:xfrm>
            <a:off x="7000860" y="3632197"/>
            <a:ext cx="1714512" cy="642942"/>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600" b="1">
                <a:solidFill>
                  <a:schemeClr val="bg1"/>
                </a:solidFill>
                <a:latin typeface="Century Gothic" charset="0"/>
                <a:ea typeface="HG丸ｺﾞｼｯｸM-PRO" charset="0"/>
                <a:cs typeface="HG丸ｺﾞｼｯｸM-PRO" charset="0"/>
              </a:rPr>
              <a:t>AIR</a:t>
            </a:r>
            <a:endParaRPr kumimoji="0" lang="ja-JP" altLang="en-US" sz="1600" b="1">
              <a:solidFill>
                <a:schemeClr val="bg1"/>
              </a:solidFill>
              <a:latin typeface="Century Gothic" charset="0"/>
              <a:ea typeface="HG丸ｺﾞｼｯｸM-PRO" charset="0"/>
              <a:cs typeface="HG丸ｺﾞｼｯｸM-PRO" charset="0"/>
            </a:endParaRPr>
          </a:p>
        </p:txBody>
      </p:sp>
      <p:sp>
        <p:nvSpPr>
          <p:cNvPr id="14373" name="右矢印 37"/>
          <p:cNvSpPr>
            <a:spLocks noChangeArrowheads="1"/>
          </p:cNvSpPr>
          <p:nvPr/>
        </p:nvSpPr>
        <p:spPr bwMode="auto">
          <a:xfrm rot="17174104">
            <a:off x="6157910" y="4700585"/>
            <a:ext cx="630237" cy="652463"/>
          </a:xfrm>
          <a:prstGeom prst="rightArrow">
            <a:avLst>
              <a:gd name="adj1" fmla="val 50000"/>
              <a:gd name="adj2" fmla="val 50000"/>
            </a:avLst>
          </a:prstGeom>
          <a:solidFill>
            <a:schemeClr val="accent2">
              <a:lumMod val="20000"/>
              <a:lumOff val="80000"/>
            </a:schemeClr>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Century Gothic" pitchFamily="34" charset="0"/>
              <a:ea typeface="HG丸ｺﾞｼｯｸM-PRO" pitchFamily="50" charset="-128"/>
              <a:cs typeface="+mn-cs"/>
            </a:endParaRPr>
          </a:p>
        </p:txBody>
      </p:sp>
      <p:sp>
        <p:nvSpPr>
          <p:cNvPr id="14374" name="右矢印 37"/>
          <p:cNvSpPr>
            <a:spLocks noChangeArrowheads="1"/>
          </p:cNvSpPr>
          <p:nvPr/>
        </p:nvSpPr>
        <p:spPr bwMode="auto">
          <a:xfrm rot="17174104">
            <a:off x="7158035" y="4698997"/>
            <a:ext cx="630238" cy="652463"/>
          </a:xfrm>
          <a:prstGeom prst="rightArrow">
            <a:avLst>
              <a:gd name="adj1" fmla="val 50000"/>
              <a:gd name="adj2" fmla="val 50000"/>
            </a:avLst>
          </a:prstGeom>
          <a:solidFill>
            <a:schemeClr val="accent2">
              <a:lumMod val="20000"/>
              <a:lumOff val="80000"/>
            </a:schemeClr>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Century Gothic" pitchFamily="34" charset="0"/>
              <a:ea typeface="HG丸ｺﾞｼｯｸM-PRO" pitchFamily="50" charset="-128"/>
              <a:cs typeface="+mn-cs"/>
            </a:endParaRPr>
          </a:p>
        </p:txBody>
      </p:sp>
      <p:sp>
        <p:nvSpPr>
          <p:cNvPr id="33" name="角丸四角形 32"/>
          <p:cNvSpPr/>
          <p:nvPr/>
        </p:nvSpPr>
        <p:spPr>
          <a:xfrm>
            <a:off x="6000760" y="5475847"/>
            <a:ext cx="1643074" cy="442363"/>
          </a:xfrm>
          <a:prstGeom prst="roundRect">
            <a:avLst>
              <a:gd name="adj" fmla="val 11061"/>
            </a:avLst>
          </a:prstGeom>
          <a:gradFill flip="none" rotWithShape="1">
            <a:gsLst>
              <a:gs pos="0">
                <a:srgbClr val="FF9933">
                  <a:alpha val="70000"/>
                </a:srgbClr>
              </a:gs>
              <a:gs pos="50000">
                <a:srgbClr val="FFE389"/>
              </a:gs>
            </a:gsLst>
            <a:path path="circle">
              <a:fillToRect l="50000" t="50000" r="50000" b="50000"/>
            </a:path>
            <a:tileRect/>
          </a:gra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sz="1600" b="1">
                <a:solidFill>
                  <a:srgbClr val="3C8C93"/>
                </a:solidFill>
                <a:latin typeface="Century Gothic" charset="0"/>
                <a:ea typeface="HG丸ｺﾞｼｯｸM-PRO" charset="0"/>
                <a:cs typeface="HG丸ｺﾞｼｯｸM-PRO" charset="0"/>
              </a:rPr>
              <a:t>Webkit</a:t>
            </a:r>
            <a:endParaRPr lang="ja-JP" altLang="en-US" sz="1600" b="1">
              <a:solidFill>
                <a:srgbClr val="3C8C93"/>
              </a:solidFill>
              <a:latin typeface="Century Gothic" charset="0"/>
              <a:ea typeface="HG丸ｺﾞｼｯｸM-PRO" charset="0"/>
              <a:cs typeface="HG丸ｺﾞｼｯｸM-PRO" charset="0"/>
            </a:endParaRPr>
          </a:p>
        </p:txBody>
      </p:sp>
      <p:sp>
        <p:nvSpPr>
          <p:cNvPr id="34" name="角丸四角形 33"/>
          <p:cNvSpPr/>
          <p:nvPr/>
        </p:nvSpPr>
        <p:spPr>
          <a:xfrm>
            <a:off x="500034" y="5415529"/>
            <a:ext cx="1263903" cy="442363"/>
          </a:xfrm>
          <a:prstGeom prst="roundRect">
            <a:avLst>
              <a:gd name="adj" fmla="val 11061"/>
            </a:avLst>
          </a:prstGeom>
          <a:gradFill flip="none" rotWithShape="1">
            <a:gsLst>
              <a:gs pos="0">
                <a:srgbClr val="FF9933">
                  <a:alpha val="70000"/>
                </a:srgbClr>
              </a:gs>
              <a:gs pos="50000">
                <a:srgbClr val="FFE389"/>
              </a:gs>
            </a:gsLst>
            <a:path path="circle">
              <a:fillToRect l="50000" t="50000" r="50000" b="50000"/>
            </a:path>
            <a:tileRect/>
          </a:gra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sz="1600" b="1">
                <a:solidFill>
                  <a:srgbClr val="3C8C93"/>
                </a:solidFill>
                <a:latin typeface="Century Gothic" charset="0"/>
                <a:ea typeface="HG丸ｺﾞｼｯｸM-PRO" charset="0"/>
                <a:cs typeface="HG丸ｺﾞｼｯｸM-PRO" charset="0"/>
              </a:rPr>
              <a:t>Mosaic</a:t>
            </a:r>
            <a:endParaRPr lang="ja-JP" altLang="en-US" sz="1600" b="1">
              <a:solidFill>
                <a:srgbClr val="3C8C93"/>
              </a:solidFill>
              <a:latin typeface="Century Gothic" charset="0"/>
              <a:ea typeface="HG丸ｺﾞｼｯｸM-PRO" charset="0"/>
              <a:cs typeface="HG丸ｺﾞｼｯｸM-PRO" charset="0"/>
            </a:endParaRPr>
          </a:p>
        </p:txBody>
      </p:sp>
      <p:sp>
        <p:nvSpPr>
          <p:cNvPr id="18478" name="右矢印 37"/>
          <p:cNvSpPr>
            <a:spLocks noChangeArrowheads="1"/>
          </p:cNvSpPr>
          <p:nvPr/>
        </p:nvSpPr>
        <p:spPr bwMode="auto">
          <a:xfrm rot="-3775191">
            <a:off x="838994" y="4426744"/>
            <a:ext cx="1295400" cy="554038"/>
          </a:xfrm>
          <a:prstGeom prst="rightArrow">
            <a:avLst>
              <a:gd name="adj1" fmla="val 50000"/>
              <a:gd name="adj2" fmla="val 49890"/>
            </a:avLst>
          </a:prstGeom>
          <a:solidFill>
            <a:schemeClr val="bg1"/>
          </a:solidFill>
          <a:ln w="38100">
            <a:solidFill>
              <a:srgbClr val="4168A7"/>
            </a:solidFill>
            <a:prstDash val="sysDot"/>
            <a:round/>
            <a:headEnd/>
            <a:tailEnd/>
          </a:ln>
        </p:spPr>
        <p:txBody>
          <a:bodyPr anchor="ctr"/>
          <a:lstStyle/>
          <a:p>
            <a:pPr>
              <a:spcBef>
                <a:spcPct val="20000"/>
              </a:spcBef>
            </a:pPr>
            <a:endParaRPr kumimoji="0" lang="ja-JP" altLang="en-US" sz="1400">
              <a:solidFill>
                <a:srgbClr val="484848"/>
              </a:solidFill>
              <a:latin typeface="Century Gothic" charset="0"/>
              <a:ea typeface="HG丸ｺﾞｼｯｸM-PRO" charset="0"/>
              <a:cs typeface="HG丸ｺﾞｼｯｸM-PRO" charset="0"/>
            </a:endParaRPr>
          </a:p>
        </p:txBody>
      </p:sp>
      <p:sp>
        <p:nvSpPr>
          <p:cNvPr id="18479" name="右矢印 37"/>
          <p:cNvSpPr>
            <a:spLocks noChangeArrowheads="1"/>
          </p:cNvSpPr>
          <p:nvPr/>
        </p:nvSpPr>
        <p:spPr bwMode="auto">
          <a:xfrm rot="-1202364">
            <a:off x="5595938" y="5491163"/>
            <a:ext cx="541337" cy="650875"/>
          </a:xfrm>
          <a:prstGeom prst="rightArrow">
            <a:avLst>
              <a:gd name="adj1" fmla="val 50000"/>
              <a:gd name="adj2" fmla="val 50000"/>
            </a:avLst>
          </a:prstGeom>
          <a:solidFill>
            <a:schemeClr val="bg1"/>
          </a:solidFill>
          <a:ln w="38100">
            <a:solidFill>
              <a:srgbClr val="4168A7"/>
            </a:solidFill>
            <a:prstDash val="sysDot"/>
            <a:round/>
            <a:headEnd/>
            <a:tailEnd/>
          </a:ln>
        </p:spPr>
        <p:txBody>
          <a:bodyPr anchor="ctr"/>
          <a:lstStyle/>
          <a:p>
            <a:pPr>
              <a:spcBef>
                <a:spcPct val="20000"/>
              </a:spcBef>
            </a:pPr>
            <a:endParaRPr kumimoji="0" lang="ja-JP" altLang="en-US" sz="1400">
              <a:solidFill>
                <a:srgbClr val="484848"/>
              </a:solidFill>
              <a:latin typeface="Century Gothic" charset="0"/>
              <a:ea typeface="HG丸ｺﾞｼｯｸM-PRO" charset="0"/>
              <a:cs typeface="HG丸ｺﾞｼｯｸM-PRO" charset="0"/>
            </a:endParaRPr>
          </a:p>
        </p:txBody>
      </p:sp>
      <p:sp>
        <p:nvSpPr>
          <p:cNvPr id="36" name="円/楕円 35"/>
          <p:cNvSpPr/>
          <p:nvPr/>
        </p:nvSpPr>
        <p:spPr bwMode="auto">
          <a:xfrm>
            <a:off x="4500562" y="2714620"/>
            <a:ext cx="1714512" cy="785818"/>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600" b="1">
                <a:solidFill>
                  <a:schemeClr val="bg1"/>
                </a:solidFill>
                <a:latin typeface="Century Gothic" charset="0"/>
                <a:ea typeface="HG丸ｺﾞｼｯｸM-PRO" charset="0"/>
                <a:cs typeface="HG丸ｺﾞｼｯｸM-PRO" charset="0"/>
              </a:rPr>
              <a:t>FireFox</a:t>
            </a:r>
            <a:endParaRPr kumimoji="0" lang="ja-JP" altLang="en-US" sz="1600" b="1">
              <a:solidFill>
                <a:schemeClr val="bg1"/>
              </a:solidFill>
              <a:latin typeface="Century Gothic" charset="0"/>
              <a:ea typeface="HG丸ｺﾞｼｯｸM-PRO" charset="0"/>
              <a:cs typeface="HG丸ｺﾞｼｯｸM-PRO" charset="0"/>
            </a:endParaRPr>
          </a:p>
        </p:txBody>
      </p:sp>
      <p:sp>
        <p:nvSpPr>
          <p:cNvPr id="14386" name="右矢印 37"/>
          <p:cNvSpPr>
            <a:spLocks noChangeArrowheads="1"/>
          </p:cNvSpPr>
          <p:nvPr/>
        </p:nvSpPr>
        <p:spPr bwMode="auto">
          <a:xfrm rot="17174104">
            <a:off x="4943956" y="3496529"/>
            <a:ext cx="630238" cy="652462"/>
          </a:xfrm>
          <a:prstGeom prst="rightArrow">
            <a:avLst>
              <a:gd name="adj1" fmla="val 50000"/>
              <a:gd name="adj2" fmla="val 50000"/>
            </a:avLst>
          </a:prstGeom>
          <a:solidFill>
            <a:schemeClr val="accent2">
              <a:lumMod val="20000"/>
              <a:lumOff val="80000"/>
            </a:schemeClr>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Century Gothic" pitchFamily="34" charset="0"/>
              <a:ea typeface="HG丸ｺﾞｼｯｸM-PRO" pitchFamily="50" charset="-128"/>
              <a:cs typeface="+mn-cs"/>
            </a:endParaRPr>
          </a:p>
        </p:txBody>
      </p:sp>
      <p:sp>
        <p:nvSpPr>
          <p:cNvPr id="29" name="円/楕円 28"/>
          <p:cNvSpPr/>
          <p:nvPr/>
        </p:nvSpPr>
        <p:spPr bwMode="auto">
          <a:xfrm>
            <a:off x="3275856" y="1052736"/>
            <a:ext cx="1714512" cy="642942"/>
          </a:xfrm>
          <a:prstGeom prst="ellipse">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600" b="1">
                <a:solidFill>
                  <a:srgbClr val="3C8C93"/>
                </a:solidFill>
                <a:latin typeface="Century Gothic" charset="0"/>
                <a:ea typeface="HG丸ｺﾞｼｯｸM-PRO" charset="0"/>
                <a:cs typeface="HG丸ｺﾞｼｯｸM-PRO" charset="0"/>
              </a:rPr>
              <a:t>Nokia</a:t>
            </a:r>
            <a:endParaRPr kumimoji="0" lang="ja-JP" altLang="en-US" sz="1600" b="1">
              <a:solidFill>
                <a:srgbClr val="3C8C93"/>
              </a:solidFill>
              <a:latin typeface="Century Gothic" charset="0"/>
              <a:ea typeface="HG丸ｺﾞｼｯｸM-PRO" charset="0"/>
              <a:cs typeface="HG丸ｺﾞｼｯｸM-PRO" charset="0"/>
            </a:endParaRPr>
          </a:p>
        </p:txBody>
      </p:sp>
      <p:sp>
        <p:nvSpPr>
          <p:cNvPr id="30" name="円/楕円 29"/>
          <p:cNvSpPr/>
          <p:nvPr/>
        </p:nvSpPr>
        <p:spPr bwMode="auto">
          <a:xfrm>
            <a:off x="7429488" y="3140968"/>
            <a:ext cx="1714512" cy="642942"/>
          </a:xfrm>
          <a:prstGeom prst="ellipse">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600" b="1">
                <a:solidFill>
                  <a:srgbClr val="3C8C93"/>
                </a:solidFill>
                <a:latin typeface="Century Gothic" charset="0"/>
                <a:ea typeface="HG丸ｺﾞｼｯｸM-PRO" charset="0"/>
                <a:cs typeface="HG丸ｺﾞｼｯｸM-PRO" charset="0"/>
              </a:rPr>
              <a:t>Palm</a:t>
            </a:r>
            <a:endParaRPr kumimoji="0" lang="ja-JP" altLang="en-US" sz="1600" b="1">
              <a:solidFill>
                <a:srgbClr val="3C8C93"/>
              </a:solidFill>
              <a:latin typeface="Century Gothic" charset="0"/>
              <a:ea typeface="HG丸ｺﾞｼｯｸM-PRO" charset="0"/>
              <a:cs typeface="HG丸ｺﾞｼｯｸM-PRO" charset="0"/>
            </a:endParaRPr>
          </a:p>
        </p:txBody>
      </p:sp>
      <p:sp>
        <p:nvSpPr>
          <p:cNvPr id="39" name="円/楕円 38"/>
          <p:cNvSpPr/>
          <p:nvPr/>
        </p:nvSpPr>
        <p:spPr bwMode="auto">
          <a:xfrm>
            <a:off x="7429488" y="2640902"/>
            <a:ext cx="1714512" cy="642942"/>
          </a:xfrm>
          <a:prstGeom prst="ellipse">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400" b="1">
                <a:solidFill>
                  <a:srgbClr val="3C8C93"/>
                </a:solidFill>
                <a:latin typeface="Century Gothic" charset="0"/>
                <a:ea typeface="HG丸ｺﾞｼｯｸM-PRO" charset="0"/>
                <a:cs typeface="HG丸ｺﾞｼｯｸM-PRO" charset="0"/>
              </a:rPr>
              <a:t>Blackberry</a:t>
            </a:r>
            <a:endParaRPr kumimoji="0" lang="ja-JP" altLang="en-US" sz="1400" b="1">
              <a:solidFill>
                <a:srgbClr val="3C8C93"/>
              </a:solidFill>
              <a:latin typeface="Century Gothic" charset="0"/>
              <a:ea typeface="HG丸ｺﾞｼｯｸM-PRO" charset="0"/>
              <a:cs typeface="HG丸ｺﾞｼｯｸM-PRO" charset="0"/>
            </a:endParaRPr>
          </a:p>
        </p:txBody>
      </p:sp>
      <p:sp>
        <p:nvSpPr>
          <p:cNvPr id="14372" name="右矢印 37"/>
          <p:cNvSpPr>
            <a:spLocks noChangeArrowheads="1"/>
          </p:cNvSpPr>
          <p:nvPr/>
        </p:nvSpPr>
        <p:spPr bwMode="auto">
          <a:xfrm rot="19984681">
            <a:off x="5509136" y="1585290"/>
            <a:ext cx="3687323" cy="650875"/>
          </a:xfrm>
          <a:prstGeom prst="rightArrow">
            <a:avLst>
              <a:gd name="adj1" fmla="val 50000"/>
              <a:gd name="adj2" fmla="val 50063"/>
            </a:avLst>
          </a:prstGeom>
          <a:solidFill>
            <a:schemeClr val="accent2">
              <a:lumMod val="20000"/>
              <a:lumOff val="80000"/>
            </a:schemeClr>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Century Gothic" pitchFamily="34" charset="0"/>
              <a:ea typeface="HG丸ｺﾞｼｯｸM-PRO" pitchFamily="50" charset="-128"/>
              <a:cs typeface="+mn-cs"/>
            </a:endParaRPr>
          </a:p>
        </p:txBody>
      </p:sp>
      <p:sp>
        <p:nvSpPr>
          <p:cNvPr id="18498" name="右矢印 37"/>
          <p:cNvSpPr>
            <a:spLocks noChangeArrowheads="1"/>
          </p:cNvSpPr>
          <p:nvPr/>
        </p:nvSpPr>
        <p:spPr bwMode="auto">
          <a:xfrm rot="-2449820">
            <a:off x="3619500" y="3436938"/>
            <a:ext cx="1358900" cy="652462"/>
          </a:xfrm>
          <a:prstGeom prst="rightArrow">
            <a:avLst>
              <a:gd name="adj1" fmla="val 50000"/>
              <a:gd name="adj2" fmla="val 49899"/>
            </a:avLst>
          </a:prstGeom>
          <a:solidFill>
            <a:schemeClr val="bg1"/>
          </a:solidFill>
          <a:ln w="38100">
            <a:solidFill>
              <a:srgbClr val="4168A7"/>
            </a:solidFill>
            <a:prstDash val="sysDot"/>
            <a:round/>
            <a:headEnd/>
            <a:tailEnd/>
          </a:ln>
        </p:spPr>
        <p:txBody>
          <a:bodyPr anchor="ctr"/>
          <a:lstStyle/>
          <a:p>
            <a:pPr>
              <a:spcBef>
                <a:spcPct val="20000"/>
              </a:spcBef>
            </a:pPr>
            <a:endParaRPr kumimoji="0" lang="ja-JP" altLang="en-US" sz="1400">
              <a:solidFill>
                <a:srgbClr val="484848"/>
              </a:solidFill>
              <a:latin typeface="Century Gothic" charset="0"/>
              <a:ea typeface="HG丸ｺﾞｼｯｸM-PRO" charset="0"/>
              <a:cs typeface="HG丸ｺﾞｼｯｸM-PRO" charset="0"/>
            </a:endParaRPr>
          </a:p>
        </p:txBody>
      </p:sp>
      <p:sp>
        <p:nvSpPr>
          <p:cNvPr id="41" name="角丸四角形 40"/>
          <p:cNvSpPr/>
          <p:nvPr/>
        </p:nvSpPr>
        <p:spPr>
          <a:xfrm>
            <a:off x="928662" y="2357430"/>
            <a:ext cx="1263903" cy="442363"/>
          </a:xfrm>
          <a:prstGeom prst="roundRect">
            <a:avLst>
              <a:gd name="adj" fmla="val 11061"/>
            </a:avLst>
          </a:prstGeom>
          <a:gradFill flip="none" rotWithShape="1">
            <a:gsLst>
              <a:gs pos="0">
                <a:srgbClr val="FF9933">
                  <a:alpha val="70000"/>
                </a:srgbClr>
              </a:gs>
              <a:gs pos="50000">
                <a:srgbClr val="FFE389"/>
              </a:gs>
            </a:gsLst>
            <a:path path="circle">
              <a:fillToRect l="50000" t="50000" r="50000" b="50000"/>
            </a:path>
            <a:tileRect/>
          </a:gra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sz="1600" b="1">
                <a:solidFill>
                  <a:srgbClr val="3C8C93"/>
                </a:solidFill>
                <a:latin typeface="Century Gothic" charset="0"/>
                <a:ea typeface="HG丸ｺﾞｼｯｸM-PRO" charset="0"/>
                <a:cs typeface="HG丸ｺﾞｼｯｸM-PRO" charset="0"/>
              </a:rPr>
              <a:t>Trident</a:t>
            </a:r>
            <a:endParaRPr lang="ja-JP" altLang="en-US" sz="1600" b="1">
              <a:solidFill>
                <a:srgbClr val="3C8C93"/>
              </a:solidFill>
              <a:latin typeface="Century Gothic" charset="0"/>
              <a:ea typeface="HG丸ｺﾞｼｯｸM-PRO" charset="0"/>
              <a:cs typeface="HG丸ｺﾞｼｯｸM-PRO" charset="0"/>
            </a:endParaRPr>
          </a:p>
        </p:txBody>
      </p:sp>
      <p:sp>
        <p:nvSpPr>
          <p:cNvPr id="42" name="右矢印 37"/>
          <p:cNvSpPr>
            <a:spLocks noChangeArrowheads="1"/>
          </p:cNvSpPr>
          <p:nvPr/>
        </p:nvSpPr>
        <p:spPr bwMode="auto">
          <a:xfrm rot="4283308">
            <a:off x="1487692" y="2765152"/>
            <a:ext cx="630238" cy="652462"/>
          </a:xfrm>
          <a:prstGeom prst="rightArrow">
            <a:avLst>
              <a:gd name="adj1" fmla="val 50000"/>
              <a:gd name="adj2" fmla="val 50000"/>
            </a:avLst>
          </a:prstGeom>
          <a:solidFill>
            <a:schemeClr val="accent2">
              <a:lumMod val="20000"/>
              <a:lumOff val="80000"/>
            </a:schemeClr>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Century Gothic" pitchFamily="34" charset="0"/>
              <a:ea typeface="HG丸ｺﾞｼｯｸM-PRO" pitchFamily="50" charset="-128"/>
              <a:cs typeface="+mn-cs"/>
            </a:endParaRPr>
          </a:p>
        </p:txBody>
      </p:sp>
      <p:sp>
        <p:nvSpPr>
          <p:cNvPr id="47" name="円/楕円 46"/>
          <p:cNvSpPr/>
          <p:nvPr/>
        </p:nvSpPr>
        <p:spPr bwMode="auto">
          <a:xfrm>
            <a:off x="7429488" y="2132856"/>
            <a:ext cx="1714512" cy="642942"/>
          </a:xfrm>
          <a:prstGeom prst="ellipse">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spcBef>
                <a:spcPct val="20000"/>
              </a:spcBef>
            </a:pPr>
            <a:r>
              <a:rPr kumimoji="0" lang="en-US" altLang="ja-JP" sz="1400" b="1" smtClean="0">
                <a:solidFill>
                  <a:srgbClr val="3C8C93"/>
                </a:solidFill>
                <a:latin typeface="Century Gothic" charset="0"/>
                <a:ea typeface="HG丸ｺﾞｼｯｸM-PRO" charset="0"/>
                <a:cs typeface="HG丸ｺﾞｼｯｸM-PRO" charset="0"/>
              </a:rPr>
              <a:t>OPERA</a:t>
            </a:r>
            <a:endParaRPr kumimoji="0" lang="ja-JP" altLang="en-US" sz="1400" b="1">
              <a:solidFill>
                <a:srgbClr val="3C8C93"/>
              </a:solidFill>
              <a:latin typeface="Century Gothic" charset="0"/>
              <a:ea typeface="HG丸ｺﾞｼｯｸM-PRO" charset="0"/>
              <a:cs typeface="HG丸ｺﾞｼｯｸM-PRO" charset="0"/>
            </a:endParaRPr>
          </a:p>
        </p:txBody>
      </p:sp>
      <p:sp>
        <p:nvSpPr>
          <p:cNvPr id="48" name="右矢印 37"/>
          <p:cNvSpPr>
            <a:spLocks noChangeArrowheads="1"/>
          </p:cNvSpPr>
          <p:nvPr/>
        </p:nvSpPr>
        <p:spPr bwMode="auto">
          <a:xfrm rot="1764305">
            <a:off x="5056953" y="1287718"/>
            <a:ext cx="541337" cy="650875"/>
          </a:xfrm>
          <a:prstGeom prst="rightArrow">
            <a:avLst>
              <a:gd name="adj1" fmla="val 50000"/>
              <a:gd name="adj2" fmla="val 50000"/>
            </a:avLst>
          </a:prstGeom>
          <a:solidFill>
            <a:schemeClr val="bg1"/>
          </a:solidFill>
          <a:ln w="38100">
            <a:solidFill>
              <a:srgbClr val="4168A7"/>
            </a:solidFill>
            <a:prstDash val="sysDot"/>
            <a:round/>
            <a:headEnd/>
            <a:tailEnd/>
          </a:ln>
        </p:spPr>
        <p:txBody>
          <a:bodyPr anchor="ctr"/>
          <a:lstStyle/>
          <a:p>
            <a:pPr>
              <a:spcBef>
                <a:spcPct val="20000"/>
              </a:spcBef>
            </a:pPr>
            <a:endParaRPr kumimoji="0" lang="ja-JP" altLang="en-US" sz="1400">
              <a:solidFill>
                <a:srgbClr val="484848"/>
              </a:solidFill>
              <a:latin typeface="Century Gothic" charset="0"/>
              <a:ea typeface="HG丸ｺﾞｼｯｸM-PRO" charset="0"/>
              <a:cs typeface="HG丸ｺﾞｼｯｸM-PRO" charset="0"/>
            </a:endParaRPr>
          </a:p>
        </p:txBody>
      </p:sp>
    </p:spTree>
    <p:extLst>
      <p:ext uri="{BB962C8B-B14F-4D97-AF65-F5344CB8AC3E}">
        <p14:creationId xmlns:p14="http://schemas.microsoft.com/office/powerpoint/2010/main" val="716036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bwMode="auto">
          <a:xfrm>
            <a:off x="-108520" y="-99392"/>
            <a:ext cx="9361040" cy="7128792"/>
          </a:xfrm>
          <a:prstGeom prst="rect">
            <a:avLst/>
          </a:prstGeom>
          <a:solidFill>
            <a:schemeClr val="tx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 name="タイトル 1"/>
          <p:cNvSpPr>
            <a:spLocks noGrp="1"/>
          </p:cNvSpPr>
          <p:nvPr>
            <p:ph type="title"/>
          </p:nvPr>
        </p:nvSpPr>
        <p:spPr>
          <a:xfrm>
            <a:off x="539440" y="476250"/>
            <a:ext cx="8229600" cy="533400"/>
          </a:xfrm>
        </p:spPr>
        <p:txBody>
          <a:bodyPr/>
          <a:lstStyle/>
          <a:p>
            <a:pPr algn="ctr"/>
            <a:r>
              <a:rPr kumimoji="1" lang="en-US" altLang="ja-JP" sz="4800" dirty="0" smtClean="0">
                <a:latin typeface="ＤＦＰ太丸ゴシック体"/>
                <a:ea typeface="ＤＦＰ太丸ゴシック体"/>
                <a:cs typeface="ＤＦＰ太丸ゴシック体"/>
              </a:rPr>
              <a:t>3</a:t>
            </a:r>
            <a:r>
              <a:rPr kumimoji="1" lang="ja-JP" altLang="en-US" sz="4800" dirty="0" smtClean="0">
                <a:latin typeface="ＤＦＰ太丸ゴシック体"/>
                <a:ea typeface="ＤＦＰ太丸ゴシック体"/>
                <a:cs typeface="ＤＦＰ太丸ゴシック体"/>
              </a:rPr>
              <a:t>年前に何があったか</a:t>
            </a:r>
            <a:r>
              <a:rPr kumimoji="1" lang="en-US" altLang="ja-JP" sz="4800" dirty="0" smtClean="0">
                <a:latin typeface="ＤＦＰ太丸ゴシック体"/>
                <a:ea typeface="ＤＦＰ太丸ゴシック体"/>
                <a:cs typeface="ＤＦＰ太丸ゴシック体"/>
              </a:rPr>
              <a:t>?</a:t>
            </a:r>
            <a:endParaRPr kumimoji="1" lang="ja-JP" altLang="en-US" sz="4800" dirty="0">
              <a:latin typeface="ＤＦＰ太丸ゴシック体"/>
              <a:ea typeface="ＤＦＰ太丸ゴシック体"/>
              <a:cs typeface="ＤＦＰ太丸ゴシック体"/>
            </a:endParaRPr>
          </a:p>
        </p:txBody>
      </p:sp>
      <p:sp>
        <p:nvSpPr>
          <p:cNvPr id="10" name="正方形/長方形 9"/>
          <p:cNvSpPr/>
          <p:nvPr/>
        </p:nvSpPr>
        <p:spPr bwMode="auto">
          <a:xfrm>
            <a:off x="334336" y="2590886"/>
            <a:ext cx="1656184" cy="1224384"/>
          </a:xfrm>
          <a:prstGeom prst="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Arial Black" pitchFamily="34" charset="0"/>
                <a:ea typeface="+mn-ea"/>
              </a:rPr>
              <a:t>iPhone3G</a:t>
            </a: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11" name="正方形/長方形 10"/>
          <p:cNvSpPr/>
          <p:nvPr/>
        </p:nvSpPr>
        <p:spPr bwMode="auto">
          <a:xfrm>
            <a:off x="3790720" y="2590638"/>
            <a:ext cx="1656184" cy="1224384"/>
          </a:xfrm>
          <a:prstGeom prst="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Arial Black" pitchFamily="34" charset="0"/>
                <a:ea typeface="+mn-ea"/>
              </a:rPr>
              <a:t>iPhone4</a:t>
            </a: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12" name="正方形/長方形 11"/>
          <p:cNvSpPr/>
          <p:nvPr/>
        </p:nvSpPr>
        <p:spPr bwMode="auto">
          <a:xfrm>
            <a:off x="7247104" y="2590886"/>
            <a:ext cx="1656184" cy="1224384"/>
          </a:xfrm>
          <a:prstGeom prst="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Arial Black" pitchFamily="34" charset="0"/>
                <a:ea typeface="+mn-ea"/>
              </a:rPr>
              <a:t>iPhone5</a:t>
            </a: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19" name="正方形/長方形 18"/>
          <p:cNvSpPr/>
          <p:nvPr/>
        </p:nvSpPr>
        <p:spPr bwMode="auto">
          <a:xfrm>
            <a:off x="5518912" y="2590886"/>
            <a:ext cx="1656184" cy="1224384"/>
          </a:xfrm>
          <a:prstGeom prst="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Arial Black" pitchFamily="34" charset="0"/>
                <a:ea typeface="+mn-ea"/>
              </a:rPr>
              <a:t>Phone4S</a:t>
            </a: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20" name="正方形/長方形 19"/>
          <p:cNvSpPr/>
          <p:nvPr/>
        </p:nvSpPr>
        <p:spPr bwMode="auto">
          <a:xfrm>
            <a:off x="2062528" y="2590886"/>
            <a:ext cx="1656184" cy="1224384"/>
          </a:xfrm>
          <a:prstGeom prst="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Arial Black" pitchFamily="34" charset="0"/>
                <a:ea typeface="+mn-ea"/>
              </a:rPr>
              <a:t>iPhone3GS</a:t>
            </a: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21" name="正方形/長方形 20"/>
          <p:cNvSpPr/>
          <p:nvPr/>
        </p:nvSpPr>
        <p:spPr bwMode="auto">
          <a:xfrm>
            <a:off x="334336" y="1294742"/>
            <a:ext cx="1656184" cy="1224384"/>
          </a:xfrm>
          <a:prstGeom prst="rect">
            <a:avLst/>
          </a:prstGeom>
          <a:solidFill>
            <a:srgbClr val="FF993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000" b="0" i="0" u="none" strike="noStrike" cap="none" normalizeH="0" dirty="0" smtClean="0">
                <a:ln>
                  <a:noFill/>
                </a:ln>
                <a:solidFill>
                  <a:schemeClr val="bg1"/>
                </a:solidFill>
                <a:effectLst/>
                <a:latin typeface="Arial Black" pitchFamily="34" charset="0"/>
                <a:ea typeface="+mn-ea"/>
              </a:rPr>
              <a:t>2008</a:t>
            </a:r>
            <a:endParaRPr kumimoji="0" lang="ja-JP" altLang="en-US" sz="4000" b="0" i="0" u="none" strike="noStrike" cap="none" normalizeH="0" dirty="0" smtClean="0">
              <a:ln>
                <a:noFill/>
              </a:ln>
              <a:solidFill>
                <a:schemeClr val="bg1"/>
              </a:solidFill>
              <a:effectLst/>
              <a:latin typeface="Arial Black" pitchFamily="34" charset="0"/>
              <a:ea typeface="+mn-ea"/>
            </a:endParaRPr>
          </a:p>
        </p:txBody>
      </p:sp>
      <p:sp>
        <p:nvSpPr>
          <p:cNvPr id="22" name="正方形/長方形 21"/>
          <p:cNvSpPr/>
          <p:nvPr/>
        </p:nvSpPr>
        <p:spPr bwMode="auto">
          <a:xfrm>
            <a:off x="3790720" y="1294494"/>
            <a:ext cx="1656184" cy="1224384"/>
          </a:xfrm>
          <a:prstGeom prst="rect">
            <a:avLst/>
          </a:prstGeom>
          <a:solidFill>
            <a:srgbClr val="FF0000"/>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000" b="0" i="0" u="none" strike="noStrike" cap="none" normalizeH="0" smtClean="0">
                <a:ln>
                  <a:noFill/>
                </a:ln>
                <a:solidFill>
                  <a:schemeClr val="bg1"/>
                </a:solidFill>
                <a:effectLst/>
                <a:latin typeface="Arial Black" pitchFamily="34" charset="0"/>
                <a:ea typeface="+mn-ea"/>
              </a:rPr>
              <a:t>2010</a:t>
            </a:r>
            <a:endParaRPr kumimoji="0" lang="ja-JP" altLang="en-US" sz="4000" b="0" i="0" u="none" strike="noStrike" cap="none" normalizeH="0" smtClean="0">
              <a:ln>
                <a:noFill/>
              </a:ln>
              <a:solidFill>
                <a:schemeClr val="bg1"/>
              </a:solidFill>
              <a:effectLst/>
              <a:latin typeface="Arial Black" pitchFamily="34" charset="0"/>
              <a:ea typeface="+mn-ea"/>
            </a:endParaRPr>
          </a:p>
        </p:txBody>
      </p:sp>
      <p:sp>
        <p:nvSpPr>
          <p:cNvPr id="23" name="正方形/長方形 22"/>
          <p:cNvSpPr/>
          <p:nvPr/>
        </p:nvSpPr>
        <p:spPr bwMode="auto">
          <a:xfrm>
            <a:off x="7247104" y="1294742"/>
            <a:ext cx="1656184" cy="1224384"/>
          </a:xfrm>
          <a:prstGeom prst="rect">
            <a:avLst/>
          </a:prstGeom>
          <a:solidFill>
            <a:srgbClr val="FF993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000" b="0" i="0" u="none" strike="noStrike" cap="none" normalizeH="0" smtClean="0">
                <a:ln>
                  <a:noFill/>
                </a:ln>
                <a:solidFill>
                  <a:schemeClr val="bg1"/>
                </a:solidFill>
                <a:effectLst/>
                <a:latin typeface="Arial Black" pitchFamily="34" charset="0"/>
                <a:ea typeface="+mn-ea"/>
              </a:rPr>
              <a:t>2012</a:t>
            </a:r>
            <a:endParaRPr kumimoji="0" lang="ja-JP" altLang="en-US" sz="4000" b="0" i="0" u="none" strike="noStrike" cap="none" normalizeH="0" smtClean="0">
              <a:ln>
                <a:noFill/>
              </a:ln>
              <a:solidFill>
                <a:schemeClr val="bg1"/>
              </a:solidFill>
              <a:effectLst/>
              <a:latin typeface="Arial Black" pitchFamily="34" charset="0"/>
              <a:ea typeface="+mn-ea"/>
            </a:endParaRPr>
          </a:p>
        </p:txBody>
      </p:sp>
      <p:sp>
        <p:nvSpPr>
          <p:cNvPr id="24" name="正方形/長方形 23"/>
          <p:cNvSpPr/>
          <p:nvPr/>
        </p:nvSpPr>
        <p:spPr bwMode="auto">
          <a:xfrm>
            <a:off x="5518912" y="1294742"/>
            <a:ext cx="1656184" cy="1224384"/>
          </a:xfrm>
          <a:prstGeom prst="rect">
            <a:avLst/>
          </a:prstGeom>
          <a:solidFill>
            <a:srgbClr val="FF993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000" b="0" i="0" u="none" strike="noStrike" cap="none" normalizeH="0" dirty="0" smtClean="0">
                <a:ln>
                  <a:noFill/>
                </a:ln>
                <a:solidFill>
                  <a:schemeClr val="bg1"/>
                </a:solidFill>
                <a:effectLst/>
                <a:latin typeface="Arial Black" pitchFamily="34" charset="0"/>
                <a:ea typeface="+mn-ea"/>
              </a:rPr>
              <a:t>2011</a:t>
            </a:r>
            <a:endParaRPr kumimoji="0" lang="ja-JP" altLang="en-US" sz="4000" b="0" i="0" u="none" strike="noStrike" cap="none" normalizeH="0" dirty="0" smtClean="0">
              <a:ln>
                <a:noFill/>
              </a:ln>
              <a:solidFill>
                <a:schemeClr val="bg1"/>
              </a:solidFill>
              <a:effectLst/>
              <a:latin typeface="Arial Black" pitchFamily="34" charset="0"/>
              <a:ea typeface="+mn-ea"/>
            </a:endParaRPr>
          </a:p>
        </p:txBody>
      </p:sp>
      <p:sp>
        <p:nvSpPr>
          <p:cNvPr id="25" name="正方形/長方形 24"/>
          <p:cNvSpPr/>
          <p:nvPr/>
        </p:nvSpPr>
        <p:spPr bwMode="auto">
          <a:xfrm>
            <a:off x="2062528" y="1294742"/>
            <a:ext cx="1656184" cy="1224384"/>
          </a:xfrm>
          <a:prstGeom prst="rect">
            <a:avLst/>
          </a:prstGeom>
          <a:solidFill>
            <a:srgbClr val="FF993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000" b="0" i="0" u="none" strike="noStrike" cap="none" normalizeH="0" dirty="0" smtClean="0">
                <a:ln>
                  <a:noFill/>
                </a:ln>
                <a:solidFill>
                  <a:schemeClr val="bg1"/>
                </a:solidFill>
                <a:effectLst/>
                <a:latin typeface="Arial Black" pitchFamily="34" charset="0"/>
                <a:ea typeface="+mn-ea"/>
              </a:rPr>
              <a:t>2009</a:t>
            </a:r>
            <a:endParaRPr kumimoji="0" lang="ja-JP" altLang="en-US" sz="4000" b="0" i="0" u="none" strike="noStrike" cap="none" normalizeH="0" dirty="0" smtClean="0">
              <a:ln>
                <a:noFill/>
              </a:ln>
              <a:solidFill>
                <a:schemeClr val="bg1"/>
              </a:solidFill>
              <a:effectLst/>
              <a:latin typeface="Arial Black" pitchFamily="34" charset="0"/>
              <a:ea typeface="+mn-ea"/>
            </a:endParaRPr>
          </a:p>
        </p:txBody>
      </p:sp>
      <p:sp>
        <p:nvSpPr>
          <p:cNvPr id="28" name="正方形/長方形 27"/>
          <p:cNvSpPr/>
          <p:nvPr/>
        </p:nvSpPr>
        <p:spPr bwMode="auto">
          <a:xfrm>
            <a:off x="3790720" y="3910774"/>
            <a:ext cx="1656184" cy="1224384"/>
          </a:xfrm>
          <a:prstGeom prst="rect">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smtClean="0">
                <a:ln>
                  <a:noFill/>
                </a:ln>
                <a:solidFill>
                  <a:schemeClr val="bg1"/>
                </a:solidFill>
                <a:effectLst/>
                <a:latin typeface="Arial Black" pitchFamily="34" charset="0"/>
                <a:ea typeface="+mn-ea"/>
              </a:rPr>
              <a:t>iPad</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a:solidFill>
                  <a:schemeClr val="bg1"/>
                </a:solidFill>
                <a:latin typeface="Arial Black" pitchFamily="34" charset="0"/>
                <a:ea typeface="+mn-ea"/>
              </a:rPr>
              <a:t>(2010.1)</a:t>
            </a: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29" name="正方形/長方形 28"/>
          <p:cNvSpPr/>
          <p:nvPr/>
        </p:nvSpPr>
        <p:spPr bwMode="auto">
          <a:xfrm>
            <a:off x="7247104" y="3911022"/>
            <a:ext cx="1656184" cy="1224384"/>
          </a:xfrm>
          <a:prstGeom prst="rect">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Arial Black" pitchFamily="34" charset="0"/>
                <a:ea typeface="+mn-ea"/>
              </a:rPr>
              <a:t>New </a:t>
            </a:r>
            <a:r>
              <a:rPr kumimoji="0" lang="en-US" altLang="ja-JP" b="0" i="0" u="none" strike="noStrike" cap="none" normalizeH="0" dirty="0" err="1" smtClean="0">
                <a:ln>
                  <a:noFill/>
                </a:ln>
                <a:solidFill>
                  <a:schemeClr val="bg1"/>
                </a:solidFill>
                <a:effectLst/>
                <a:latin typeface="Arial Black" pitchFamily="34" charset="0"/>
                <a:ea typeface="+mn-ea"/>
              </a:rPr>
              <a:t>iPad</a:t>
            </a: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30" name="正方形/長方形 29"/>
          <p:cNvSpPr/>
          <p:nvPr/>
        </p:nvSpPr>
        <p:spPr bwMode="auto">
          <a:xfrm>
            <a:off x="5518912" y="3911022"/>
            <a:ext cx="1656184" cy="1224384"/>
          </a:xfrm>
          <a:prstGeom prst="rect">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Arial Black" pitchFamily="34" charset="0"/>
                <a:ea typeface="+mn-ea"/>
              </a:rPr>
              <a:t>iPad2</a:t>
            </a: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31" name="正方形/長方形 30"/>
          <p:cNvSpPr/>
          <p:nvPr/>
        </p:nvSpPr>
        <p:spPr bwMode="auto">
          <a:xfrm>
            <a:off x="334336" y="3911022"/>
            <a:ext cx="3384376" cy="1224384"/>
          </a:xfrm>
          <a:prstGeom prst="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32" name="正方形/長方形 31"/>
          <p:cNvSpPr/>
          <p:nvPr/>
        </p:nvSpPr>
        <p:spPr bwMode="auto">
          <a:xfrm>
            <a:off x="2062528" y="5228788"/>
            <a:ext cx="6253888" cy="1224384"/>
          </a:xfrm>
          <a:prstGeom prst="rect">
            <a:avLst/>
          </a:prstGeom>
          <a:solidFill>
            <a:srgbClr val="FF993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Arial Black" pitchFamily="34" charset="0"/>
                <a:ea typeface="+mn-ea"/>
              </a:rPr>
              <a:t>Windows7</a:t>
            </a: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33" name="正方形/長方形 32"/>
          <p:cNvSpPr/>
          <p:nvPr/>
        </p:nvSpPr>
        <p:spPr bwMode="auto">
          <a:xfrm>
            <a:off x="8388424" y="5229036"/>
            <a:ext cx="514864" cy="1224384"/>
          </a:xfrm>
          <a:prstGeom prst="rect">
            <a:avLst/>
          </a:prstGeom>
          <a:solidFill>
            <a:srgbClr val="FF993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b="0" i="0" u="none" strike="noStrike" cap="none" normalizeH="0" dirty="0" smtClean="0">
              <a:ln>
                <a:noFill/>
              </a:ln>
              <a:solidFill>
                <a:schemeClr val="bg1"/>
              </a:solidFill>
              <a:effectLst/>
              <a:latin typeface="Arial Black" pitchFamily="34" charset="0"/>
              <a:ea typeface="+mn-ea"/>
            </a:endParaRPr>
          </a:p>
        </p:txBody>
      </p:sp>
      <p:sp>
        <p:nvSpPr>
          <p:cNvPr id="35" name="正方形/長方形 34"/>
          <p:cNvSpPr/>
          <p:nvPr/>
        </p:nvSpPr>
        <p:spPr bwMode="auto">
          <a:xfrm>
            <a:off x="334336" y="5229036"/>
            <a:ext cx="1656184" cy="1224384"/>
          </a:xfrm>
          <a:prstGeom prst="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b="0" i="0" u="none" strike="noStrike" cap="none" normalizeH="0" dirty="0" smtClean="0">
              <a:ln>
                <a:noFill/>
              </a:ln>
              <a:solidFill>
                <a:schemeClr val="bg1"/>
              </a:solidFill>
              <a:effectLst/>
              <a:latin typeface="Arial Black" pitchFamily="34" charset="0"/>
              <a:ea typeface="+mn-ea"/>
            </a:endParaRPr>
          </a:p>
        </p:txBody>
      </p:sp>
    </p:spTree>
    <p:extLst>
      <p:ext uri="{BB962C8B-B14F-4D97-AF65-F5344CB8AC3E}">
        <p14:creationId xmlns:p14="http://schemas.microsoft.com/office/powerpoint/2010/main" val="32450669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ppt_w</p:attrName>
                                        </p:attrNameLst>
                                      </p:cBhvr>
                                      <p:tavLst>
                                        <p:tav tm="0" fmla="#ppt_w*sin(2.5*pi*$)">
                                          <p:val>
                                            <p:fltVal val="0"/>
                                          </p:val>
                                        </p:tav>
                                        <p:tav tm="100000">
                                          <p:val>
                                            <p:fltVal val="1"/>
                                          </p:val>
                                        </p:tav>
                                      </p:tavLst>
                                    </p:anim>
                                    <p:anim calcmode="lin" valueType="num">
                                      <p:cBhvr>
                                        <p:cTn id="9" dur="500" fill="hold"/>
                                        <p:tgtEl>
                                          <p:spTgt spid="2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ppt_w</p:attrName>
                                        </p:attrNameLst>
                                      </p:cBhvr>
                                      <p:tavLst>
                                        <p:tav tm="0" fmla="#ppt_w*sin(2.5*pi*$)">
                                          <p:val>
                                            <p:fltVal val="0"/>
                                          </p:val>
                                        </p:tav>
                                        <p:tav tm="100000">
                                          <p:val>
                                            <p:fltVal val="1"/>
                                          </p:val>
                                        </p:tav>
                                      </p:tavLst>
                                    </p:anim>
                                    <p:anim calcmode="lin" valueType="num">
                                      <p:cBhvr>
                                        <p:cTn id="14" dur="500" fill="hold"/>
                                        <p:tgtEl>
                                          <p:spTgt spid="22"/>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ppt_w</p:attrName>
                                        </p:attrNameLst>
                                      </p:cBhvr>
                                      <p:tavLst>
                                        <p:tav tm="0" fmla="#ppt_w*sin(2.5*pi*$)">
                                          <p:val>
                                            <p:fltVal val="0"/>
                                          </p:val>
                                        </p:tav>
                                        <p:tav tm="100000">
                                          <p:val>
                                            <p:fltVal val="1"/>
                                          </p:val>
                                        </p:tav>
                                      </p:tavLst>
                                    </p:anim>
                                    <p:anim calcmode="lin" valueType="num">
                                      <p:cBhvr>
                                        <p:cTn id="19" dur="500" fill="hold"/>
                                        <p:tgtEl>
                                          <p:spTgt spid="23"/>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ppt_w</p:attrName>
                                        </p:attrNameLst>
                                      </p:cBhvr>
                                      <p:tavLst>
                                        <p:tav tm="0" fmla="#ppt_w*sin(2.5*pi*$)">
                                          <p:val>
                                            <p:fltVal val="0"/>
                                          </p:val>
                                        </p:tav>
                                        <p:tav tm="100000">
                                          <p:val>
                                            <p:fltVal val="1"/>
                                          </p:val>
                                        </p:tav>
                                      </p:tavLst>
                                    </p:anim>
                                    <p:anim calcmode="lin" valueType="num">
                                      <p:cBhvr>
                                        <p:cTn id="24" dur="500" fill="hold"/>
                                        <p:tgtEl>
                                          <p:spTgt spid="24"/>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ppt_w</p:attrName>
                                        </p:attrNameLst>
                                      </p:cBhvr>
                                      <p:tavLst>
                                        <p:tav tm="0" fmla="#ppt_w*sin(2.5*pi*$)">
                                          <p:val>
                                            <p:fltVal val="0"/>
                                          </p:val>
                                        </p:tav>
                                        <p:tav tm="100000">
                                          <p:val>
                                            <p:fltVal val="1"/>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0-#ppt_w/2"/>
                                          </p:val>
                                        </p:tav>
                                        <p:tav tm="100000">
                                          <p:val>
                                            <p:strVal val="#ppt_x"/>
                                          </p:val>
                                        </p:tav>
                                      </p:tavLst>
                                    </p:anim>
                                    <p:anim calcmode="lin" valueType="num">
                                      <p:cBhvr additive="base">
                                        <p:cTn id="35" dur="1000" fill="hold"/>
                                        <p:tgtEl>
                                          <p:spTgt spid="10"/>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1000" fill="hold"/>
                                        <p:tgtEl>
                                          <p:spTgt spid="11"/>
                                        </p:tgtEl>
                                        <p:attrNameLst>
                                          <p:attrName>ppt_x</p:attrName>
                                        </p:attrNameLst>
                                      </p:cBhvr>
                                      <p:tavLst>
                                        <p:tav tm="0">
                                          <p:val>
                                            <p:strVal val="0-#ppt_w/2"/>
                                          </p:val>
                                        </p:tav>
                                        <p:tav tm="100000">
                                          <p:val>
                                            <p:strVal val="#ppt_x"/>
                                          </p:val>
                                        </p:tav>
                                      </p:tavLst>
                                    </p:anim>
                                    <p:anim calcmode="lin" valueType="num">
                                      <p:cBhvr additive="base">
                                        <p:cTn id="39" dur="1000" fill="hold"/>
                                        <p:tgtEl>
                                          <p:spTgt spid="11"/>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1000" fill="hold"/>
                                        <p:tgtEl>
                                          <p:spTgt spid="12"/>
                                        </p:tgtEl>
                                        <p:attrNameLst>
                                          <p:attrName>ppt_x</p:attrName>
                                        </p:attrNameLst>
                                      </p:cBhvr>
                                      <p:tavLst>
                                        <p:tav tm="0">
                                          <p:val>
                                            <p:strVal val="0-#ppt_w/2"/>
                                          </p:val>
                                        </p:tav>
                                        <p:tav tm="100000">
                                          <p:val>
                                            <p:strVal val="#ppt_x"/>
                                          </p:val>
                                        </p:tav>
                                      </p:tavLst>
                                    </p:anim>
                                    <p:anim calcmode="lin" valueType="num">
                                      <p:cBhvr additive="base">
                                        <p:cTn id="43" dur="1000" fill="hold"/>
                                        <p:tgtEl>
                                          <p:spTgt spid="12"/>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1000" fill="hold"/>
                                        <p:tgtEl>
                                          <p:spTgt spid="19"/>
                                        </p:tgtEl>
                                        <p:attrNameLst>
                                          <p:attrName>ppt_x</p:attrName>
                                        </p:attrNameLst>
                                      </p:cBhvr>
                                      <p:tavLst>
                                        <p:tav tm="0">
                                          <p:val>
                                            <p:strVal val="0-#ppt_w/2"/>
                                          </p:val>
                                        </p:tav>
                                        <p:tav tm="100000">
                                          <p:val>
                                            <p:strVal val="#ppt_x"/>
                                          </p:val>
                                        </p:tav>
                                      </p:tavLst>
                                    </p:anim>
                                    <p:anim calcmode="lin" valueType="num">
                                      <p:cBhvr additive="base">
                                        <p:cTn id="47" dur="10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1000" fill="hold"/>
                                        <p:tgtEl>
                                          <p:spTgt spid="20"/>
                                        </p:tgtEl>
                                        <p:attrNameLst>
                                          <p:attrName>ppt_x</p:attrName>
                                        </p:attrNameLst>
                                      </p:cBhvr>
                                      <p:tavLst>
                                        <p:tav tm="0">
                                          <p:val>
                                            <p:strVal val="0-#ppt_w/2"/>
                                          </p:val>
                                        </p:tav>
                                        <p:tav tm="100000">
                                          <p:val>
                                            <p:strVal val="#ppt_x"/>
                                          </p:val>
                                        </p:tav>
                                      </p:tavLst>
                                    </p:anim>
                                    <p:anim calcmode="lin" valueType="num">
                                      <p:cBhvr additive="base">
                                        <p:cTn id="51"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1000" fill="hold"/>
                                        <p:tgtEl>
                                          <p:spTgt spid="28"/>
                                        </p:tgtEl>
                                        <p:attrNameLst>
                                          <p:attrName>ppt_x</p:attrName>
                                        </p:attrNameLst>
                                      </p:cBhvr>
                                      <p:tavLst>
                                        <p:tav tm="0">
                                          <p:val>
                                            <p:strVal val="0-#ppt_w/2"/>
                                          </p:val>
                                        </p:tav>
                                        <p:tav tm="100000">
                                          <p:val>
                                            <p:strVal val="#ppt_x"/>
                                          </p:val>
                                        </p:tav>
                                      </p:tavLst>
                                    </p:anim>
                                    <p:anim calcmode="lin" valueType="num">
                                      <p:cBhvr additive="base">
                                        <p:cTn id="57" dur="1000" fill="hold"/>
                                        <p:tgtEl>
                                          <p:spTgt spid="28"/>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1000" fill="hold"/>
                                        <p:tgtEl>
                                          <p:spTgt spid="29"/>
                                        </p:tgtEl>
                                        <p:attrNameLst>
                                          <p:attrName>ppt_x</p:attrName>
                                        </p:attrNameLst>
                                      </p:cBhvr>
                                      <p:tavLst>
                                        <p:tav tm="0">
                                          <p:val>
                                            <p:strVal val="0-#ppt_w/2"/>
                                          </p:val>
                                        </p:tav>
                                        <p:tav tm="100000">
                                          <p:val>
                                            <p:strVal val="#ppt_x"/>
                                          </p:val>
                                        </p:tav>
                                      </p:tavLst>
                                    </p:anim>
                                    <p:anim calcmode="lin" valueType="num">
                                      <p:cBhvr additive="base">
                                        <p:cTn id="61" dur="1000" fill="hold"/>
                                        <p:tgtEl>
                                          <p:spTgt spid="29"/>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1000" fill="hold"/>
                                        <p:tgtEl>
                                          <p:spTgt spid="30"/>
                                        </p:tgtEl>
                                        <p:attrNameLst>
                                          <p:attrName>ppt_x</p:attrName>
                                        </p:attrNameLst>
                                      </p:cBhvr>
                                      <p:tavLst>
                                        <p:tav tm="0">
                                          <p:val>
                                            <p:strVal val="0-#ppt_w/2"/>
                                          </p:val>
                                        </p:tav>
                                        <p:tav tm="100000">
                                          <p:val>
                                            <p:strVal val="#ppt_x"/>
                                          </p:val>
                                        </p:tav>
                                      </p:tavLst>
                                    </p:anim>
                                    <p:anim calcmode="lin" valueType="num">
                                      <p:cBhvr additive="base">
                                        <p:cTn id="65" dur="1000" fill="hold"/>
                                        <p:tgtEl>
                                          <p:spTgt spid="30"/>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1000" fill="hold"/>
                                        <p:tgtEl>
                                          <p:spTgt spid="31"/>
                                        </p:tgtEl>
                                        <p:attrNameLst>
                                          <p:attrName>ppt_x</p:attrName>
                                        </p:attrNameLst>
                                      </p:cBhvr>
                                      <p:tavLst>
                                        <p:tav tm="0">
                                          <p:val>
                                            <p:strVal val="0-#ppt_w/2"/>
                                          </p:val>
                                        </p:tav>
                                        <p:tav tm="100000">
                                          <p:val>
                                            <p:strVal val="#ppt_x"/>
                                          </p:val>
                                        </p:tav>
                                      </p:tavLst>
                                    </p:anim>
                                    <p:anim calcmode="lin" valueType="num">
                                      <p:cBhvr additive="base">
                                        <p:cTn id="69"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1000" fill="hold"/>
                                        <p:tgtEl>
                                          <p:spTgt spid="32"/>
                                        </p:tgtEl>
                                        <p:attrNameLst>
                                          <p:attrName>ppt_x</p:attrName>
                                        </p:attrNameLst>
                                      </p:cBhvr>
                                      <p:tavLst>
                                        <p:tav tm="0">
                                          <p:val>
                                            <p:strVal val="0-#ppt_w/2"/>
                                          </p:val>
                                        </p:tav>
                                        <p:tav tm="100000">
                                          <p:val>
                                            <p:strVal val="#ppt_x"/>
                                          </p:val>
                                        </p:tav>
                                      </p:tavLst>
                                    </p:anim>
                                    <p:anim calcmode="lin" valueType="num">
                                      <p:cBhvr additive="base">
                                        <p:cTn id="75" dur="1000" fill="hold"/>
                                        <p:tgtEl>
                                          <p:spTgt spid="32"/>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additive="base">
                                        <p:cTn id="78" dur="1000" fill="hold"/>
                                        <p:tgtEl>
                                          <p:spTgt spid="33"/>
                                        </p:tgtEl>
                                        <p:attrNameLst>
                                          <p:attrName>ppt_x</p:attrName>
                                        </p:attrNameLst>
                                      </p:cBhvr>
                                      <p:tavLst>
                                        <p:tav tm="0">
                                          <p:val>
                                            <p:strVal val="0-#ppt_w/2"/>
                                          </p:val>
                                        </p:tav>
                                        <p:tav tm="100000">
                                          <p:val>
                                            <p:strVal val="#ppt_x"/>
                                          </p:val>
                                        </p:tav>
                                      </p:tavLst>
                                    </p:anim>
                                    <p:anim calcmode="lin" valueType="num">
                                      <p:cBhvr additive="base">
                                        <p:cTn id="79" dur="1000" fill="hold"/>
                                        <p:tgtEl>
                                          <p:spTgt spid="33"/>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additive="base">
                                        <p:cTn id="82" dur="1000" fill="hold"/>
                                        <p:tgtEl>
                                          <p:spTgt spid="35"/>
                                        </p:tgtEl>
                                        <p:attrNameLst>
                                          <p:attrName>ppt_x</p:attrName>
                                        </p:attrNameLst>
                                      </p:cBhvr>
                                      <p:tavLst>
                                        <p:tav tm="0">
                                          <p:val>
                                            <p:strVal val="0-#ppt_w/2"/>
                                          </p:val>
                                        </p:tav>
                                        <p:tav tm="100000">
                                          <p:val>
                                            <p:strVal val="#ppt_x"/>
                                          </p:val>
                                        </p:tav>
                                      </p:tavLst>
                                    </p:anim>
                                    <p:anim calcmode="lin" valueType="num">
                                      <p:cBhvr additive="base">
                                        <p:cTn id="83"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9" grpId="0" animBg="1"/>
      <p:bldP spid="20" grpId="0" animBg="1"/>
      <p:bldP spid="21" grpId="0" animBg="1"/>
      <p:bldP spid="22" grpId="0" animBg="1"/>
      <p:bldP spid="23" grpId="0" animBg="1"/>
      <p:bldP spid="24" grpId="0" animBg="1"/>
      <p:bldP spid="25" grpId="0" animBg="1"/>
      <p:bldP spid="28" grpId="0" animBg="1"/>
      <p:bldP spid="29" grpId="0" animBg="1"/>
      <p:bldP spid="30" grpId="0" animBg="1"/>
      <p:bldP spid="31" grpId="0" animBg="1"/>
      <p:bldP spid="32" grpId="0" animBg="1"/>
      <p:bldP spid="33" grpId="0" animBg="1"/>
      <p:bldP spid="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6072198" y="2011640"/>
            <a:ext cx="2714625" cy="3361576"/>
          </a:xfrm>
          <a:prstGeom prst="roundRect">
            <a:avLst>
              <a:gd name="adj" fmla="val 7657"/>
            </a:avLst>
          </a:prstGeom>
          <a:solidFill>
            <a:srgbClr val="FFE697"/>
          </a:solidFill>
          <a:ln>
            <a:noFill/>
            <a:prstDash val="sys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1600" dirty="0">
                <a:solidFill>
                  <a:srgbClr val="FF9900"/>
                </a:solidFill>
              </a:rPr>
              <a:t>HTML5</a:t>
            </a:r>
            <a:r>
              <a:rPr lang="ja-JP" altLang="en-US" sz="1600" dirty="0">
                <a:solidFill>
                  <a:srgbClr val="FF9900"/>
                </a:solidFill>
              </a:rPr>
              <a:t>対応</a:t>
            </a:r>
          </a:p>
        </p:txBody>
      </p:sp>
      <p:sp>
        <p:nvSpPr>
          <p:cNvPr id="23557" name="タイトル 1"/>
          <p:cNvSpPr>
            <a:spLocks noGrp="1"/>
          </p:cNvSpPr>
          <p:nvPr>
            <p:ph type="title"/>
          </p:nvPr>
        </p:nvSpPr>
        <p:spPr/>
        <p:txBody>
          <a:bodyPr/>
          <a:lstStyle/>
          <a:p>
            <a:r>
              <a:rPr lang="en-US" altLang="ja-JP" dirty="0" smtClean="0"/>
              <a:t>HTML5</a:t>
            </a:r>
            <a:r>
              <a:rPr lang="ja-JP" altLang="en-US" dirty="0" smtClean="0"/>
              <a:t>対応状況と課題</a:t>
            </a:r>
          </a:p>
        </p:txBody>
      </p:sp>
      <p:sp>
        <p:nvSpPr>
          <p:cNvPr id="23558" name="コンテンツ プレースホルダ 2"/>
          <p:cNvSpPr>
            <a:spLocks noGrp="1"/>
          </p:cNvSpPr>
          <p:nvPr>
            <p:ph idx="1"/>
          </p:nvPr>
        </p:nvSpPr>
        <p:spPr bwMode="auto">
          <a:xfrm>
            <a:off x="457200" y="1484784"/>
            <a:ext cx="5482952" cy="42302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2400" dirty="0" smtClean="0">
                <a:latin typeface="Arial" charset="0"/>
                <a:ea typeface="ＭＳ Ｐゴシック" charset="-128"/>
              </a:rPr>
              <a:t>現在は、正式な仕様確定前に各社が先行して対応している状況</a:t>
            </a:r>
            <a:endParaRPr lang="en-US" altLang="ja-JP" sz="2400" dirty="0" smtClean="0">
              <a:latin typeface="Arial" charset="0"/>
              <a:ea typeface="ＭＳ Ｐゴシック" charset="-128"/>
            </a:endParaRPr>
          </a:p>
          <a:p>
            <a:pPr lvl="1"/>
            <a:r>
              <a:rPr lang="ja-JP" altLang="en-US" sz="2000" dirty="0" smtClean="0">
                <a:latin typeface="Arial" charset="0"/>
                <a:ea typeface="ＭＳ Ｐゴシック" charset="-128"/>
              </a:rPr>
              <a:t>各社の実装に違いがあり、完全な互換性はとれていない</a:t>
            </a:r>
            <a:endParaRPr lang="en-US" altLang="ja-JP" sz="2000" dirty="0" smtClean="0">
              <a:latin typeface="Arial" charset="0"/>
              <a:ea typeface="ＭＳ Ｐゴシック" charset="-128"/>
            </a:endParaRPr>
          </a:p>
          <a:p>
            <a:r>
              <a:rPr lang="ja-JP" altLang="en-US" sz="2400" dirty="0">
                <a:latin typeface="Arial" charset="0"/>
                <a:ea typeface="ＭＳ Ｐゴシック" charset="-128"/>
              </a:rPr>
              <a:t>開発</a:t>
            </a:r>
            <a:r>
              <a:rPr lang="ja-JP" altLang="en-US" sz="2400" dirty="0" smtClean="0">
                <a:latin typeface="Arial" charset="0"/>
                <a:ea typeface="ＭＳ Ｐゴシック" charset="-128"/>
              </a:rPr>
              <a:t>環境</a:t>
            </a:r>
            <a:r>
              <a:rPr lang="ja-JP" altLang="en-US" dirty="0" smtClean="0">
                <a:latin typeface="Arial" charset="0"/>
                <a:ea typeface="ＭＳ Ｐゴシック" charset="-128"/>
              </a:rPr>
              <a:t>が発展途上</a:t>
            </a:r>
            <a:endParaRPr lang="en-US" altLang="ja-JP" dirty="0" smtClean="0">
              <a:latin typeface="Arial" charset="0"/>
              <a:ea typeface="ＭＳ Ｐゴシック" charset="-128"/>
            </a:endParaRPr>
          </a:p>
          <a:p>
            <a:pPr lvl="1"/>
            <a:r>
              <a:rPr lang="ja-JP" altLang="en-US" dirty="0">
                <a:latin typeface="Arial" charset="0"/>
                <a:ea typeface="ＭＳ Ｐゴシック" charset="-128"/>
              </a:rPr>
              <a:t>狙った</a:t>
            </a:r>
            <a:r>
              <a:rPr lang="ja-JP" altLang="en-US" sz="2000" dirty="0" smtClean="0">
                <a:latin typeface="Arial" charset="0"/>
                <a:ea typeface="ＭＳ Ｐゴシック" charset="-128"/>
              </a:rPr>
              <a:t>パフォーマンスを出せないケースも</a:t>
            </a:r>
            <a:endParaRPr lang="en-US" altLang="ja-JP" sz="2000" dirty="0" smtClean="0">
              <a:latin typeface="Arial" charset="0"/>
              <a:ea typeface="ＭＳ Ｐゴシック" charset="-128"/>
            </a:endParaRPr>
          </a:p>
          <a:p>
            <a:r>
              <a:rPr lang="en-US" altLang="ja-JP" sz="2400" dirty="0" smtClean="0">
                <a:latin typeface="Arial" charset="0"/>
                <a:ea typeface="ＭＳ Ｐゴシック" charset="-128"/>
              </a:rPr>
              <a:t>IE</a:t>
            </a:r>
            <a:r>
              <a:rPr lang="ja-JP" altLang="en-US" sz="2400" dirty="0" smtClean="0">
                <a:latin typeface="Arial" charset="0"/>
                <a:ea typeface="ＭＳ Ｐゴシック" charset="-128"/>
              </a:rPr>
              <a:t>は</a:t>
            </a:r>
            <a:r>
              <a:rPr lang="en-US" altLang="ja-JP" sz="2400" dirty="0" smtClean="0">
                <a:latin typeface="Arial" charset="0"/>
                <a:ea typeface="ＭＳ Ｐゴシック" charset="-128"/>
              </a:rPr>
              <a:t>HTML5</a:t>
            </a:r>
            <a:r>
              <a:rPr lang="ja-JP" altLang="en-US" sz="2400" dirty="0" smtClean="0">
                <a:latin typeface="Arial" charset="0"/>
                <a:ea typeface="ＭＳ Ｐゴシック" charset="-128"/>
              </a:rPr>
              <a:t>対応</a:t>
            </a:r>
            <a:r>
              <a:rPr lang="ja-JP" altLang="en-US" dirty="0" smtClean="0">
                <a:latin typeface="Arial" charset="0"/>
                <a:ea typeface="ＭＳ Ｐゴシック" charset="-128"/>
              </a:rPr>
              <a:t>が遅れた</a:t>
            </a:r>
            <a:endParaRPr lang="en-US" altLang="ja-JP" sz="2400" dirty="0" smtClean="0">
              <a:latin typeface="Arial" charset="0"/>
              <a:ea typeface="ＭＳ Ｐゴシック" charset="-128"/>
            </a:endParaRPr>
          </a:p>
          <a:p>
            <a:pPr lvl="1"/>
            <a:r>
              <a:rPr lang="en-US" altLang="ja-JP" dirty="0" smtClean="0">
                <a:latin typeface="Arial" charset="0"/>
                <a:ea typeface="ＭＳ Ｐゴシック" charset="-128"/>
              </a:rPr>
              <a:t>Silverlight</a:t>
            </a:r>
            <a:r>
              <a:rPr lang="ja-JP" altLang="en-US" dirty="0" smtClean="0">
                <a:latin typeface="Arial" charset="0"/>
                <a:ea typeface="ＭＳ Ｐゴシック" charset="-128"/>
              </a:rPr>
              <a:t>の位置づけを見直し</a:t>
            </a:r>
            <a:endParaRPr lang="en-US" altLang="ja-JP" dirty="0" smtClean="0">
              <a:latin typeface="Arial" charset="0"/>
              <a:ea typeface="ＭＳ Ｐゴシック" charset="-128"/>
            </a:endParaRPr>
          </a:p>
          <a:p>
            <a:pPr lvl="1"/>
            <a:r>
              <a:rPr lang="en-US" altLang="ja-JP" sz="2000" dirty="0" smtClean="0">
                <a:latin typeface="Arial" charset="0"/>
                <a:ea typeface="ＭＳ Ｐゴシック" charset="-128"/>
              </a:rPr>
              <a:t>IE9</a:t>
            </a:r>
            <a:r>
              <a:rPr lang="ja-JP" altLang="en-US" dirty="0" smtClean="0">
                <a:latin typeface="Arial" charset="0"/>
                <a:ea typeface="ＭＳ Ｐゴシック" charset="-128"/>
              </a:rPr>
              <a:t>以降は</a:t>
            </a:r>
            <a:r>
              <a:rPr lang="en-US" altLang="ja-JP" dirty="0" smtClean="0">
                <a:latin typeface="Arial" charset="0"/>
                <a:ea typeface="ＭＳ Ｐゴシック" charset="-128"/>
              </a:rPr>
              <a:t>HTML5</a:t>
            </a:r>
            <a:r>
              <a:rPr lang="ja-JP" altLang="en-US" dirty="0" smtClean="0">
                <a:latin typeface="Arial" charset="0"/>
                <a:ea typeface="ＭＳ Ｐゴシック" charset="-128"/>
              </a:rPr>
              <a:t>を推進</a:t>
            </a:r>
            <a:endParaRPr lang="en-US" altLang="ja-JP" sz="2400" dirty="0" smtClean="0">
              <a:latin typeface="Arial" charset="0"/>
              <a:ea typeface="ＭＳ Ｐゴシック" charset="-128"/>
            </a:endParaRPr>
          </a:p>
          <a:p>
            <a:r>
              <a:rPr lang="ja-JP" altLang="en-US" dirty="0" smtClean="0">
                <a:latin typeface="Arial" charset="0"/>
                <a:ea typeface="ＭＳ Ｐゴシック" charset="-128"/>
              </a:rPr>
              <a:t>モバイルブラウザは</a:t>
            </a:r>
            <a:r>
              <a:rPr lang="en-US" altLang="ja-JP" dirty="0" err="1" smtClean="0">
                <a:latin typeface="Arial" charset="0"/>
                <a:ea typeface="ＭＳ Ｐゴシック" charset="-128"/>
              </a:rPr>
              <a:t>Webkit</a:t>
            </a:r>
            <a:r>
              <a:rPr lang="ja-JP" altLang="en-US" dirty="0" smtClean="0">
                <a:latin typeface="Arial" charset="0"/>
                <a:ea typeface="ＭＳ Ｐゴシック" charset="-128"/>
              </a:rPr>
              <a:t>に集約</a:t>
            </a:r>
            <a:endParaRPr lang="en-US" altLang="ja-JP" sz="2400" dirty="0">
              <a:latin typeface="Arial" charset="0"/>
              <a:ea typeface="ＭＳ Ｐゴシック" charset="-128"/>
            </a:endParaRPr>
          </a:p>
          <a:p>
            <a:r>
              <a:rPr lang="ja-JP" altLang="en-US" dirty="0" smtClean="0">
                <a:latin typeface="Arial" charset="0"/>
                <a:ea typeface="ＭＳ Ｐゴシック" charset="-128"/>
              </a:rPr>
              <a:t>「モバイル・ファースト」の動き</a:t>
            </a:r>
            <a:endParaRPr lang="en-US" altLang="ja-JP" dirty="0" smtClean="0">
              <a:latin typeface="Arial" charset="0"/>
              <a:ea typeface="ＭＳ Ｐゴシック" charset="-128"/>
            </a:endParaRPr>
          </a:p>
          <a:p>
            <a:pPr lvl="1"/>
            <a:r>
              <a:rPr lang="en-US" altLang="ja-JP" sz="2000" dirty="0" smtClean="0">
                <a:latin typeface="Arial" charset="0"/>
                <a:ea typeface="ＭＳ Ｐゴシック" charset="-128"/>
              </a:rPr>
              <a:t>PC</a:t>
            </a:r>
            <a:r>
              <a:rPr lang="ja-JP" altLang="en-US" sz="2000" dirty="0" smtClean="0">
                <a:latin typeface="Arial" charset="0"/>
                <a:ea typeface="ＭＳ Ｐゴシック" charset="-128"/>
              </a:rPr>
              <a:t>ブラウザはまだ</a:t>
            </a:r>
            <a:r>
              <a:rPr lang="en-US" altLang="ja-JP" sz="2000" dirty="0" smtClean="0">
                <a:latin typeface="Arial" charset="0"/>
                <a:ea typeface="ＭＳ Ｐゴシック" charset="-128"/>
              </a:rPr>
              <a:t>HTML5</a:t>
            </a:r>
            <a:r>
              <a:rPr lang="ja-JP" altLang="en-US" sz="2000" dirty="0" smtClean="0">
                <a:latin typeface="Arial" charset="0"/>
                <a:ea typeface="ＭＳ Ｐゴシック" charset="-128"/>
              </a:rPr>
              <a:t>率が低い</a:t>
            </a:r>
            <a:endParaRPr lang="en-US" altLang="ja-JP" sz="2000" dirty="0" smtClean="0">
              <a:latin typeface="Arial" charset="0"/>
              <a:ea typeface="ＭＳ Ｐゴシック" charset="-128"/>
            </a:endParaRPr>
          </a:p>
        </p:txBody>
      </p:sp>
      <p:sp>
        <p:nvSpPr>
          <p:cNvPr id="4" name="角丸四角形 3"/>
          <p:cNvSpPr/>
          <p:nvPr/>
        </p:nvSpPr>
        <p:spPr>
          <a:xfrm>
            <a:off x="6215063" y="2492896"/>
            <a:ext cx="2428875" cy="1584176"/>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err="1">
                <a:solidFill>
                  <a:schemeClr val="accent1">
                    <a:lumMod val="50000"/>
                  </a:schemeClr>
                </a:solidFill>
              </a:rPr>
              <a:t>Webkit</a:t>
            </a:r>
            <a:endParaRPr lang="ja-JP" altLang="en-US" sz="1600" dirty="0">
              <a:solidFill>
                <a:schemeClr val="accent1">
                  <a:lumMod val="50000"/>
                </a:schemeClr>
              </a:solidFill>
            </a:endParaRPr>
          </a:p>
        </p:txBody>
      </p:sp>
      <p:sp>
        <p:nvSpPr>
          <p:cNvPr id="5" name="角丸四角形 4"/>
          <p:cNvSpPr/>
          <p:nvPr/>
        </p:nvSpPr>
        <p:spPr>
          <a:xfrm>
            <a:off x="7092280" y="2564904"/>
            <a:ext cx="1428750" cy="357188"/>
          </a:xfrm>
          <a:prstGeom prst="roundRect">
            <a:avLst>
              <a:gd name="adj" fmla="val 7657"/>
            </a:avLst>
          </a:prstGeom>
          <a:solidFill>
            <a:schemeClr val="accent2">
              <a:lumMod val="20000"/>
              <a:lumOff val="8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600" dirty="0">
                <a:solidFill>
                  <a:srgbClr val="0070C0"/>
                </a:solidFill>
              </a:rPr>
              <a:t>Chrome</a:t>
            </a:r>
            <a:endParaRPr lang="ja-JP" altLang="en-US" sz="1600" dirty="0">
              <a:solidFill>
                <a:srgbClr val="0070C0"/>
              </a:solidFill>
            </a:endParaRPr>
          </a:p>
        </p:txBody>
      </p:sp>
      <p:sp>
        <p:nvSpPr>
          <p:cNvPr id="7" name="角丸四角形 6"/>
          <p:cNvSpPr/>
          <p:nvPr/>
        </p:nvSpPr>
        <p:spPr>
          <a:xfrm>
            <a:off x="7092280" y="2996952"/>
            <a:ext cx="1428750" cy="357188"/>
          </a:xfrm>
          <a:prstGeom prst="roundRect">
            <a:avLst>
              <a:gd name="adj" fmla="val 7657"/>
            </a:avLst>
          </a:prstGeom>
          <a:solidFill>
            <a:schemeClr val="accent2">
              <a:lumMod val="20000"/>
              <a:lumOff val="8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600" dirty="0">
                <a:solidFill>
                  <a:srgbClr val="0070C0"/>
                </a:solidFill>
              </a:rPr>
              <a:t>Safari</a:t>
            </a:r>
            <a:endParaRPr lang="ja-JP" altLang="en-US" sz="1600" dirty="0">
              <a:solidFill>
                <a:srgbClr val="0070C0"/>
              </a:solidFill>
            </a:endParaRPr>
          </a:p>
        </p:txBody>
      </p:sp>
      <p:sp>
        <p:nvSpPr>
          <p:cNvPr id="8" name="角丸四角形 7"/>
          <p:cNvSpPr/>
          <p:nvPr/>
        </p:nvSpPr>
        <p:spPr>
          <a:xfrm>
            <a:off x="7092280" y="5229200"/>
            <a:ext cx="1428750" cy="357188"/>
          </a:xfrm>
          <a:prstGeom prst="roundRect">
            <a:avLst>
              <a:gd name="adj" fmla="val 7657"/>
            </a:avLst>
          </a:prstGeom>
          <a:solidFill>
            <a:schemeClr val="accent2">
              <a:lumMod val="20000"/>
              <a:lumOff val="8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600" smtClean="0">
                <a:solidFill>
                  <a:srgbClr val="0070C0"/>
                </a:solidFill>
              </a:rPr>
              <a:t>IE9</a:t>
            </a:r>
            <a:endParaRPr lang="ja-JP" altLang="en-US" sz="1600" dirty="0">
              <a:solidFill>
                <a:srgbClr val="0070C0"/>
              </a:solidFill>
            </a:endParaRPr>
          </a:p>
        </p:txBody>
      </p:sp>
      <p:sp>
        <p:nvSpPr>
          <p:cNvPr id="9" name="角丸四角形 8"/>
          <p:cNvSpPr/>
          <p:nvPr/>
        </p:nvSpPr>
        <p:spPr>
          <a:xfrm>
            <a:off x="7092280" y="4225652"/>
            <a:ext cx="1428750" cy="357187"/>
          </a:xfrm>
          <a:prstGeom prst="roundRect">
            <a:avLst>
              <a:gd name="adj" fmla="val 7657"/>
            </a:avLst>
          </a:prstGeom>
          <a:solidFill>
            <a:schemeClr val="accent2">
              <a:lumMod val="20000"/>
              <a:lumOff val="8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600" dirty="0" err="1">
                <a:solidFill>
                  <a:srgbClr val="0070C0"/>
                </a:solidFill>
              </a:rPr>
              <a:t>FireFox</a:t>
            </a:r>
            <a:endParaRPr lang="ja-JP" altLang="en-US" sz="1600" dirty="0">
              <a:solidFill>
                <a:srgbClr val="0070C0"/>
              </a:solidFill>
            </a:endParaRPr>
          </a:p>
        </p:txBody>
      </p:sp>
      <p:sp>
        <p:nvSpPr>
          <p:cNvPr id="10" name="角丸四角形 9"/>
          <p:cNvSpPr/>
          <p:nvPr/>
        </p:nvSpPr>
        <p:spPr>
          <a:xfrm>
            <a:off x="7092280" y="3429000"/>
            <a:ext cx="1428750" cy="571500"/>
          </a:xfrm>
          <a:prstGeom prst="roundRect">
            <a:avLst>
              <a:gd name="adj" fmla="val 7657"/>
            </a:avLst>
          </a:prstGeom>
          <a:solidFill>
            <a:schemeClr val="accent2">
              <a:lumMod val="20000"/>
              <a:lumOff val="8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600" dirty="0">
                <a:solidFill>
                  <a:srgbClr val="0070C0"/>
                </a:solidFill>
              </a:rPr>
              <a:t>Other</a:t>
            </a:r>
            <a:r>
              <a:rPr lang="ja-JP" altLang="en-US" sz="1600" dirty="0">
                <a:solidFill>
                  <a:srgbClr val="0070C0"/>
                </a:solidFill>
              </a:rPr>
              <a:t> </a:t>
            </a:r>
            <a:r>
              <a:rPr lang="en-US" altLang="ja-JP" sz="1600" dirty="0">
                <a:solidFill>
                  <a:srgbClr val="0070C0"/>
                </a:solidFill>
              </a:rPr>
              <a:t>Smart</a:t>
            </a:r>
            <a:r>
              <a:rPr lang="ja-JP" altLang="en-US" sz="1600" dirty="0">
                <a:solidFill>
                  <a:srgbClr val="0070C0"/>
                </a:solidFill>
              </a:rPr>
              <a:t> </a:t>
            </a:r>
            <a:r>
              <a:rPr lang="en-US" altLang="ja-JP" sz="1600" dirty="0">
                <a:solidFill>
                  <a:srgbClr val="0070C0"/>
                </a:solidFill>
              </a:rPr>
              <a:t>Phones</a:t>
            </a:r>
            <a:endParaRPr lang="ja-JP" altLang="en-US" sz="1600" dirty="0">
              <a:solidFill>
                <a:srgbClr val="0070C0"/>
              </a:solidFill>
            </a:endParaRPr>
          </a:p>
        </p:txBody>
      </p:sp>
      <p:sp>
        <p:nvSpPr>
          <p:cNvPr id="13" name="角丸四角形 12"/>
          <p:cNvSpPr/>
          <p:nvPr/>
        </p:nvSpPr>
        <p:spPr>
          <a:xfrm>
            <a:off x="6215063" y="4153074"/>
            <a:ext cx="2428875" cy="500062"/>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accent1">
                    <a:lumMod val="50000"/>
                  </a:schemeClr>
                </a:solidFill>
              </a:rPr>
              <a:t>Gecko</a:t>
            </a:r>
            <a:endParaRPr lang="ja-JP" altLang="en-US" sz="1600" dirty="0">
              <a:solidFill>
                <a:schemeClr val="accent1">
                  <a:lumMod val="50000"/>
                </a:schemeClr>
              </a:solidFill>
            </a:endParaRPr>
          </a:p>
        </p:txBody>
      </p:sp>
      <p:sp>
        <p:nvSpPr>
          <p:cNvPr id="15" name="角丸四角形 14"/>
          <p:cNvSpPr/>
          <p:nvPr/>
        </p:nvSpPr>
        <p:spPr>
          <a:xfrm>
            <a:off x="6215063" y="4715446"/>
            <a:ext cx="2428875" cy="945802"/>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accent1">
                    <a:lumMod val="50000"/>
                  </a:schemeClr>
                </a:solidFill>
              </a:rPr>
              <a:t>Trident</a:t>
            </a:r>
            <a:endParaRPr lang="ja-JP" altLang="en-US" sz="1600" dirty="0">
              <a:solidFill>
                <a:schemeClr val="accent1">
                  <a:lumMod val="50000"/>
                </a:schemeClr>
              </a:solidFill>
            </a:endParaRPr>
          </a:p>
        </p:txBody>
      </p:sp>
      <p:sp>
        <p:nvSpPr>
          <p:cNvPr id="18" name="角丸四角形 17"/>
          <p:cNvSpPr/>
          <p:nvPr/>
        </p:nvSpPr>
        <p:spPr>
          <a:xfrm>
            <a:off x="7092280" y="4797152"/>
            <a:ext cx="1428750" cy="357188"/>
          </a:xfrm>
          <a:prstGeom prst="roundRect">
            <a:avLst>
              <a:gd name="adj" fmla="val 7657"/>
            </a:avLst>
          </a:prstGeom>
          <a:solidFill>
            <a:schemeClr val="accent2">
              <a:lumMod val="20000"/>
              <a:lumOff val="8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600" smtClean="0">
                <a:solidFill>
                  <a:srgbClr val="0070C0"/>
                </a:solidFill>
              </a:rPr>
              <a:t>IE10</a:t>
            </a:r>
            <a:endParaRPr lang="ja-JP" altLang="en-US" sz="1600" dirty="0">
              <a:solidFill>
                <a:srgbClr val="0070C0"/>
              </a:solidFill>
            </a:endParaRPr>
          </a:p>
        </p:txBody>
      </p:sp>
    </p:spTree>
    <p:extLst>
      <p:ext uri="{BB962C8B-B14F-4D97-AF65-F5344CB8AC3E}">
        <p14:creationId xmlns:p14="http://schemas.microsoft.com/office/powerpoint/2010/main" val="1925124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396627" y="2996952"/>
            <a:ext cx="8351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200">
                <a:solidFill>
                  <a:schemeClr val="bg1"/>
                </a:solidFill>
                <a:latin typeface="+mj-lt"/>
                <a:ea typeface="+mj-ea"/>
                <a:cs typeface="+mj-cs"/>
              </a:defRPr>
            </a:lvl1pPr>
            <a:lvl2pPr algn="l" rtl="0" eaLnBrk="0" fontAlgn="base" hangingPunct="0">
              <a:spcBef>
                <a:spcPct val="0"/>
              </a:spcBef>
              <a:spcAft>
                <a:spcPct val="0"/>
              </a:spcAft>
              <a:defRPr kumimoji="1" sz="3200">
                <a:solidFill>
                  <a:schemeClr val="bg1"/>
                </a:solidFill>
                <a:latin typeface="Calibri" pitchFamily="34" charset="0"/>
                <a:ea typeface="ＭＳ Ｐゴシック" charset="-128"/>
              </a:defRPr>
            </a:lvl2pPr>
            <a:lvl3pPr algn="l" rtl="0" eaLnBrk="0" fontAlgn="base" hangingPunct="0">
              <a:spcBef>
                <a:spcPct val="0"/>
              </a:spcBef>
              <a:spcAft>
                <a:spcPct val="0"/>
              </a:spcAft>
              <a:defRPr kumimoji="1" sz="3200">
                <a:solidFill>
                  <a:schemeClr val="bg1"/>
                </a:solidFill>
                <a:latin typeface="Calibri" pitchFamily="34" charset="0"/>
                <a:ea typeface="ＭＳ Ｐゴシック" charset="-128"/>
              </a:defRPr>
            </a:lvl3pPr>
            <a:lvl4pPr algn="l" rtl="0" eaLnBrk="0" fontAlgn="base" hangingPunct="0">
              <a:spcBef>
                <a:spcPct val="0"/>
              </a:spcBef>
              <a:spcAft>
                <a:spcPct val="0"/>
              </a:spcAft>
              <a:defRPr kumimoji="1" sz="3200">
                <a:solidFill>
                  <a:schemeClr val="bg1"/>
                </a:solidFill>
                <a:latin typeface="Calibri" pitchFamily="34" charset="0"/>
                <a:ea typeface="ＭＳ Ｐゴシック" charset="-128"/>
              </a:defRPr>
            </a:lvl4pPr>
            <a:lvl5pPr algn="l" rtl="0" eaLnBrk="0" fontAlgn="base" hangingPunct="0">
              <a:spcBef>
                <a:spcPct val="0"/>
              </a:spcBef>
              <a:spcAft>
                <a:spcPct val="0"/>
              </a:spcAft>
              <a:defRPr kumimoji="1" sz="3200">
                <a:solidFill>
                  <a:schemeClr val="bg1"/>
                </a:solidFill>
                <a:latin typeface="Calibri" pitchFamily="34" charset="0"/>
                <a:ea typeface="ＭＳ Ｐゴシック" charset="-128"/>
              </a:defRPr>
            </a:lvl5pPr>
            <a:lvl6pPr marL="457200" algn="l" rtl="0" eaLnBrk="1" fontAlgn="base" hangingPunct="1">
              <a:spcBef>
                <a:spcPct val="0"/>
              </a:spcBef>
              <a:spcAft>
                <a:spcPct val="0"/>
              </a:spcAft>
              <a:defRPr kumimoji="1" sz="3200">
                <a:solidFill>
                  <a:schemeClr val="bg1"/>
                </a:solidFill>
                <a:latin typeface="Arial" charset="0"/>
              </a:defRPr>
            </a:lvl6pPr>
            <a:lvl7pPr marL="914400" algn="l" rtl="0" eaLnBrk="1" fontAlgn="base" hangingPunct="1">
              <a:spcBef>
                <a:spcPct val="0"/>
              </a:spcBef>
              <a:spcAft>
                <a:spcPct val="0"/>
              </a:spcAft>
              <a:defRPr kumimoji="1" sz="3200">
                <a:solidFill>
                  <a:schemeClr val="bg1"/>
                </a:solidFill>
                <a:latin typeface="Arial" charset="0"/>
              </a:defRPr>
            </a:lvl7pPr>
            <a:lvl8pPr marL="1371600" algn="l" rtl="0" eaLnBrk="1" fontAlgn="base" hangingPunct="1">
              <a:spcBef>
                <a:spcPct val="0"/>
              </a:spcBef>
              <a:spcAft>
                <a:spcPct val="0"/>
              </a:spcAft>
              <a:defRPr kumimoji="1" sz="3200">
                <a:solidFill>
                  <a:schemeClr val="bg1"/>
                </a:solidFill>
                <a:latin typeface="Arial" charset="0"/>
              </a:defRPr>
            </a:lvl8pPr>
            <a:lvl9pPr marL="1828800" algn="l" rtl="0" eaLnBrk="1" fontAlgn="base" hangingPunct="1">
              <a:spcBef>
                <a:spcPct val="0"/>
              </a:spcBef>
              <a:spcAft>
                <a:spcPct val="0"/>
              </a:spcAft>
              <a:defRPr kumimoji="1" sz="3200">
                <a:solidFill>
                  <a:schemeClr val="bg1"/>
                </a:solidFill>
                <a:latin typeface="Arial" charset="0"/>
              </a:defRPr>
            </a:lvl9pPr>
          </a:lstStyle>
          <a:p>
            <a:pPr algn="ctr">
              <a:defRPr/>
            </a:pPr>
            <a:r>
              <a:rPr lang="ja-JP" altLang="en-US" sz="7200" kern="0" dirty="0" smtClean="0">
                <a:effectLst>
                  <a:glow rad="228600">
                    <a:schemeClr val="accent5">
                      <a:satMod val="175000"/>
                      <a:alpha val="40000"/>
                    </a:schemeClr>
                  </a:glow>
                </a:effectLst>
                <a:latin typeface="+mn-lt"/>
                <a:ea typeface="+mn-ea"/>
              </a:rPr>
              <a:t>各社のモバイル戦略</a:t>
            </a:r>
          </a:p>
        </p:txBody>
      </p:sp>
    </p:spTree>
    <p:extLst>
      <p:ext uri="{BB962C8B-B14F-4D97-AF65-F5344CB8AC3E}">
        <p14:creationId xmlns:p14="http://schemas.microsoft.com/office/powerpoint/2010/main" val="40890451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スマートフォン</a:t>
            </a:r>
            <a:r>
              <a:rPr kumimoji="1" lang="en-US" altLang="ja-JP" smtClean="0"/>
              <a:t>OS</a:t>
            </a:r>
            <a:r>
              <a:rPr kumimoji="1" lang="ja-JP" altLang="en-US" smtClean="0"/>
              <a:t>の比較</a:t>
            </a:r>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2680969910"/>
              </p:ext>
            </p:extLst>
          </p:nvPr>
        </p:nvGraphicFramePr>
        <p:xfrm>
          <a:off x="323528" y="1124744"/>
          <a:ext cx="8424936" cy="4988560"/>
        </p:xfrm>
        <a:graphic>
          <a:graphicData uri="http://schemas.openxmlformats.org/drawingml/2006/table">
            <a:tbl>
              <a:tblPr firstRow="1" bandRow="1">
                <a:tableStyleId>{638B1855-1B75-4FBE-930C-398BA8C253C6}</a:tableStyleId>
              </a:tblPr>
              <a:tblGrid>
                <a:gridCol w="2106234"/>
                <a:gridCol w="2106234"/>
                <a:gridCol w="2106234"/>
                <a:gridCol w="2106234"/>
              </a:tblGrid>
              <a:tr h="370840">
                <a:tc>
                  <a:txBody>
                    <a:bodyPr/>
                    <a:lstStyle/>
                    <a:p>
                      <a:pPr algn="ctr"/>
                      <a:endParaRPr kumimoji="1" lang="ja-JP" altLang="en-US"/>
                    </a:p>
                  </a:txBody>
                  <a:tcPr anchor="ctr"/>
                </a:tc>
                <a:tc>
                  <a:txBody>
                    <a:bodyPr/>
                    <a:lstStyle/>
                    <a:p>
                      <a:pPr algn="ctr"/>
                      <a:r>
                        <a:rPr kumimoji="1" lang="en-US" altLang="ja-JP" smtClean="0"/>
                        <a:t>iOS</a:t>
                      </a:r>
                      <a:endParaRPr kumimoji="1" lang="ja-JP" altLang="en-US"/>
                    </a:p>
                  </a:txBody>
                  <a:tcPr anchor="ctr"/>
                </a:tc>
                <a:tc>
                  <a:txBody>
                    <a:bodyPr/>
                    <a:lstStyle/>
                    <a:p>
                      <a:pPr algn="ctr"/>
                      <a:r>
                        <a:rPr kumimoji="1" lang="en-US" altLang="ja-JP" smtClean="0"/>
                        <a:t>Android</a:t>
                      </a:r>
                      <a:endParaRPr kumimoji="1" lang="ja-JP" altLang="en-US"/>
                    </a:p>
                  </a:txBody>
                  <a:tcPr anchor="ctr"/>
                </a:tc>
                <a:tc>
                  <a:txBody>
                    <a:bodyPr/>
                    <a:lstStyle/>
                    <a:p>
                      <a:pPr algn="ctr"/>
                      <a:r>
                        <a:rPr kumimoji="1" lang="en-US" altLang="ja-JP" smtClean="0"/>
                        <a:t>Windows Phone 8</a:t>
                      </a:r>
                      <a:endParaRPr kumimoji="1" lang="ja-JP" altLang="en-US"/>
                    </a:p>
                  </a:txBody>
                  <a:tcPr anchor="ctr"/>
                </a:tc>
              </a:tr>
              <a:tr h="370840">
                <a:tc>
                  <a:txBody>
                    <a:bodyPr/>
                    <a:lstStyle/>
                    <a:p>
                      <a:pPr algn="ctr"/>
                      <a:r>
                        <a:rPr kumimoji="1" lang="ja-JP" altLang="en-US" smtClean="0"/>
                        <a:t>メーカー</a:t>
                      </a:r>
                      <a:endParaRPr kumimoji="1" lang="ja-JP" altLang="en-US"/>
                    </a:p>
                  </a:txBody>
                  <a:tcPr anchor="ctr"/>
                </a:tc>
                <a:tc>
                  <a:txBody>
                    <a:bodyPr/>
                    <a:lstStyle/>
                    <a:p>
                      <a:pPr algn="ctr"/>
                      <a:r>
                        <a:rPr kumimoji="1" lang="en-US" altLang="ja-JP" smtClean="0"/>
                        <a:t>Apple</a:t>
                      </a:r>
                      <a:endParaRPr kumimoji="1" lang="ja-JP" altLang="en-US"/>
                    </a:p>
                  </a:txBody>
                  <a:tcPr anchor="ctr"/>
                </a:tc>
                <a:tc>
                  <a:txBody>
                    <a:bodyPr/>
                    <a:lstStyle/>
                    <a:p>
                      <a:pPr algn="ctr"/>
                      <a:r>
                        <a:rPr kumimoji="1" lang="en-US" altLang="ja-JP" smtClean="0"/>
                        <a:t>Google</a:t>
                      </a:r>
                      <a:endParaRPr kumimoji="1" lang="ja-JP" altLang="en-US"/>
                    </a:p>
                  </a:txBody>
                  <a:tcPr anchor="ctr"/>
                </a:tc>
                <a:tc>
                  <a:txBody>
                    <a:bodyPr/>
                    <a:lstStyle/>
                    <a:p>
                      <a:pPr algn="ctr"/>
                      <a:r>
                        <a:rPr kumimoji="1" lang="en-US" altLang="ja-JP" smtClean="0"/>
                        <a:t>Microsoft</a:t>
                      </a:r>
                      <a:endParaRPr kumimoji="1" lang="ja-JP" altLang="en-US"/>
                    </a:p>
                  </a:txBody>
                  <a:tcPr anchor="ctr"/>
                </a:tc>
              </a:tr>
              <a:tr h="370840">
                <a:tc>
                  <a:txBody>
                    <a:bodyPr/>
                    <a:lstStyle/>
                    <a:p>
                      <a:pPr algn="ctr"/>
                      <a:r>
                        <a:rPr kumimoji="1" lang="ja-JP" altLang="en-US" smtClean="0"/>
                        <a:t>収益基盤</a:t>
                      </a:r>
                      <a:endParaRPr kumimoji="1" lang="ja-JP" altLang="en-US"/>
                    </a:p>
                  </a:txBody>
                  <a:tcPr anchor="ctr"/>
                </a:tc>
                <a:tc>
                  <a:txBody>
                    <a:bodyPr/>
                    <a:lstStyle/>
                    <a:p>
                      <a:pPr algn="ctr"/>
                      <a:r>
                        <a:rPr kumimoji="1" lang="ja-JP" altLang="en-US" smtClean="0"/>
                        <a:t>ハードウェア</a:t>
                      </a:r>
                      <a:endParaRPr kumimoji="1" lang="ja-JP" altLang="en-US"/>
                    </a:p>
                  </a:txBody>
                  <a:tcPr anchor="ctr"/>
                </a:tc>
                <a:tc>
                  <a:txBody>
                    <a:bodyPr/>
                    <a:lstStyle/>
                    <a:p>
                      <a:pPr algn="ctr"/>
                      <a:r>
                        <a:rPr kumimoji="1" lang="ja-JP" altLang="en-US" smtClean="0"/>
                        <a:t>広告</a:t>
                      </a:r>
                      <a:endParaRPr kumimoji="1" lang="ja-JP" altLang="en-US"/>
                    </a:p>
                  </a:txBody>
                  <a:tcPr anchor="ctr"/>
                </a:tc>
                <a:tc>
                  <a:txBody>
                    <a:bodyPr/>
                    <a:lstStyle/>
                    <a:p>
                      <a:pPr algn="ctr"/>
                      <a:r>
                        <a:rPr kumimoji="1" lang="ja-JP" altLang="en-US" smtClean="0"/>
                        <a:t>ソフトウェア</a:t>
                      </a:r>
                      <a:endParaRPr kumimoji="1" lang="ja-JP" altLang="en-US"/>
                    </a:p>
                  </a:txBody>
                  <a:tcPr anchor="ctr"/>
                </a:tc>
              </a:tr>
              <a:tr h="370840">
                <a:tc>
                  <a:txBody>
                    <a:bodyPr/>
                    <a:lstStyle/>
                    <a:p>
                      <a:pPr algn="ctr"/>
                      <a:r>
                        <a:rPr kumimoji="1" lang="ja-JP" altLang="en-US" smtClean="0"/>
                        <a:t>価格</a:t>
                      </a:r>
                      <a:endParaRPr kumimoji="1" lang="ja-JP" altLang="en-US"/>
                    </a:p>
                  </a:txBody>
                  <a:tcPr anchor="ctr"/>
                </a:tc>
                <a:tc>
                  <a:txBody>
                    <a:bodyPr/>
                    <a:lstStyle/>
                    <a:p>
                      <a:pPr algn="ctr"/>
                      <a:r>
                        <a:rPr kumimoji="1" lang="en-US" altLang="ja-JP" smtClean="0"/>
                        <a:t>HW</a:t>
                      </a:r>
                      <a:r>
                        <a:rPr kumimoji="1" lang="ja-JP" altLang="en-US" smtClean="0"/>
                        <a:t>に込み</a:t>
                      </a:r>
                      <a:endParaRPr kumimoji="1" lang="ja-JP" altLang="en-US"/>
                    </a:p>
                  </a:txBody>
                  <a:tcPr anchor="ctr"/>
                </a:tc>
                <a:tc>
                  <a:txBody>
                    <a:bodyPr/>
                    <a:lstStyle/>
                    <a:p>
                      <a:pPr algn="ctr"/>
                      <a:r>
                        <a:rPr kumimoji="1" lang="ja-JP" altLang="en-US" smtClean="0"/>
                        <a:t>無償</a:t>
                      </a:r>
                      <a:endParaRPr kumimoji="1" lang="ja-JP" altLang="en-US"/>
                    </a:p>
                  </a:txBody>
                  <a:tcPr anchor="ctr"/>
                </a:tc>
                <a:tc>
                  <a:txBody>
                    <a:bodyPr/>
                    <a:lstStyle/>
                    <a:p>
                      <a:pPr algn="ctr"/>
                      <a:r>
                        <a:rPr kumimoji="1" lang="ja-JP" altLang="en-US" smtClean="0"/>
                        <a:t>有償</a:t>
                      </a:r>
                      <a:r>
                        <a:rPr kumimoji="1" lang="en-US" altLang="ja-JP" smtClean="0"/>
                        <a:t>(?)</a:t>
                      </a:r>
                      <a:endParaRPr kumimoji="1" lang="ja-JP" altLang="en-US"/>
                    </a:p>
                  </a:txBody>
                  <a:tcPr anchor="ctr"/>
                </a:tc>
              </a:tr>
              <a:tr h="370840">
                <a:tc>
                  <a:txBody>
                    <a:bodyPr/>
                    <a:lstStyle/>
                    <a:p>
                      <a:pPr algn="ctr"/>
                      <a:r>
                        <a:rPr kumimoji="1" lang="ja-JP" altLang="en-US" smtClean="0"/>
                        <a:t>画面解像度</a:t>
                      </a:r>
                      <a:endParaRPr kumimoji="1" lang="ja-JP" altLang="en-US"/>
                    </a:p>
                  </a:txBody>
                  <a:tcPr anchor="ctr"/>
                </a:tc>
                <a:tc>
                  <a:txBody>
                    <a:bodyPr/>
                    <a:lstStyle/>
                    <a:p>
                      <a:pPr algn="ctr"/>
                      <a:r>
                        <a:rPr kumimoji="1" lang="ja-JP" altLang="en-US" smtClean="0"/>
                        <a:t>単一</a:t>
                      </a:r>
                      <a:endParaRPr kumimoji="1" lang="ja-JP" altLang="en-US"/>
                    </a:p>
                  </a:txBody>
                  <a:tcPr anchor="ctr"/>
                </a:tc>
                <a:tc>
                  <a:txBody>
                    <a:bodyPr/>
                    <a:lstStyle/>
                    <a:p>
                      <a:pPr algn="ctr"/>
                      <a:r>
                        <a:rPr kumimoji="1" lang="ja-JP" altLang="en-US" smtClean="0"/>
                        <a:t>多様</a:t>
                      </a:r>
                      <a:endParaRPr kumimoji="1" lang="ja-JP" altLang="en-US"/>
                    </a:p>
                  </a:txBody>
                  <a:tcPr anchor="ctr"/>
                </a:tc>
                <a:tc>
                  <a:txBody>
                    <a:bodyPr/>
                    <a:lstStyle/>
                    <a:p>
                      <a:pPr algn="ctr"/>
                      <a:r>
                        <a:rPr kumimoji="1" lang="ja-JP" altLang="en-US" smtClean="0"/>
                        <a:t>一定の制限</a:t>
                      </a:r>
                      <a:endParaRPr kumimoji="1" lang="ja-JP" altLang="en-US"/>
                    </a:p>
                  </a:txBody>
                  <a:tcPr anchor="ctr"/>
                </a:tc>
              </a:tr>
              <a:tr h="370840">
                <a:tc>
                  <a:txBody>
                    <a:bodyPr/>
                    <a:lstStyle/>
                    <a:p>
                      <a:pPr algn="ctr"/>
                      <a:r>
                        <a:rPr kumimoji="1" lang="en-US" altLang="ja-JP" smtClean="0"/>
                        <a:t>UI</a:t>
                      </a:r>
                      <a:endParaRPr kumimoji="1" lang="ja-JP" altLang="en-US"/>
                    </a:p>
                  </a:txBody>
                  <a:tcPr anchor="ctr"/>
                </a:tc>
                <a:tc>
                  <a:txBody>
                    <a:bodyPr/>
                    <a:lstStyle/>
                    <a:p>
                      <a:pPr algn="ctr"/>
                      <a:r>
                        <a:rPr kumimoji="1" lang="ja-JP" altLang="en-US" smtClean="0"/>
                        <a:t>単一</a:t>
                      </a:r>
                      <a:endParaRPr kumimoji="1" lang="ja-JP" altLang="en-US"/>
                    </a:p>
                  </a:txBody>
                  <a:tcPr anchor="ctr"/>
                </a:tc>
                <a:tc>
                  <a:txBody>
                    <a:bodyPr/>
                    <a:lstStyle/>
                    <a:p>
                      <a:pPr algn="ctr"/>
                      <a:r>
                        <a:rPr kumimoji="1" lang="ja-JP" altLang="en-US" smtClean="0"/>
                        <a:t>多様</a:t>
                      </a:r>
                      <a:endParaRPr kumimoji="1" lang="ja-JP" altLang="en-US"/>
                    </a:p>
                  </a:txBody>
                  <a:tcPr anchor="ctr"/>
                </a:tc>
                <a:tc>
                  <a:txBody>
                    <a:bodyPr/>
                    <a:lstStyle/>
                    <a:p>
                      <a:pPr algn="ctr"/>
                      <a:r>
                        <a:rPr kumimoji="1" lang="ja-JP" altLang="en-US" smtClean="0"/>
                        <a:t>一定の制限</a:t>
                      </a:r>
                      <a:endParaRPr kumimoji="1" lang="ja-JP" altLang="en-US"/>
                    </a:p>
                  </a:txBody>
                  <a:tcPr anchor="ctr"/>
                </a:tc>
              </a:tr>
              <a:tr h="370840">
                <a:tc>
                  <a:txBody>
                    <a:bodyPr/>
                    <a:lstStyle/>
                    <a:p>
                      <a:pPr algn="ctr"/>
                      <a:r>
                        <a:rPr kumimoji="1" lang="ja-JP" altLang="en-US" smtClean="0"/>
                        <a:t>ハードウェア</a:t>
                      </a:r>
                      <a:endParaRPr kumimoji="1" lang="ja-JP" altLang="en-US"/>
                    </a:p>
                  </a:txBody>
                  <a:tcPr anchor="ctr"/>
                </a:tc>
                <a:tc>
                  <a:txBody>
                    <a:bodyPr/>
                    <a:lstStyle/>
                    <a:p>
                      <a:pPr algn="ctr"/>
                      <a:r>
                        <a:rPr kumimoji="1" lang="ja-JP" altLang="en-US" smtClean="0"/>
                        <a:t>単一</a:t>
                      </a:r>
                      <a:endParaRPr kumimoji="1" lang="ja-JP" altLang="en-US"/>
                    </a:p>
                  </a:txBody>
                  <a:tcPr anchor="ctr"/>
                </a:tc>
                <a:tc>
                  <a:txBody>
                    <a:bodyPr/>
                    <a:lstStyle/>
                    <a:p>
                      <a:pPr algn="ctr"/>
                      <a:r>
                        <a:rPr kumimoji="1" lang="ja-JP" altLang="en-US" smtClean="0"/>
                        <a:t>多様</a:t>
                      </a:r>
                      <a:endParaRPr kumimoji="1" lang="ja-JP" altLang="en-US"/>
                    </a:p>
                  </a:txBody>
                  <a:tcPr anchor="ctr"/>
                </a:tc>
                <a:tc>
                  <a:txBody>
                    <a:bodyPr/>
                    <a:lstStyle/>
                    <a:p>
                      <a:pPr algn="ctr"/>
                      <a:r>
                        <a:rPr kumimoji="1" lang="ja-JP" altLang="en-US" smtClean="0"/>
                        <a:t>多様</a:t>
                      </a:r>
                      <a:endParaRPr kumimoji="1" lang="ja-JP" altLang="en-US"/>
                    </a:p>
                  </a:txBody>
                  <a:tcPr anchor="ctr"/>
                </a:tc>
              </a:tr>
              <a:tr h="370840">
                <a:tc>
                  <a:txBody>
                    <a:bodyPr/>
                    <a:lstStyle/>
                    <a:p>
                      <a:pPr algn="ctr"/>
                      <a:r>
                        <a:rPr kumimoji="1" lang="ja-JP" altLang="en-US" smtClean="0"/>
                        <a:t>ブラウザ</a:t>
                      </a:r>
                      <a:endParaRPr kumimoji="1" lang="ja-JP" altLang="en-US"/>
                    </a:p>
                  </a:txBody>
                  <a:tcPr anchor="ctr"/>
                </a:tc>
                <a:tc>
                  <a:txBody>
                    <a:bodyPr/>
                    <a:lstStyle/>
                    <a:p>
                      <a:pPr algn="ctr"/>
                      <a:r>
                        <a:rPr kumimoji="1" lang="en-US" altLang="ja-JP" smtClean="0"/>
                        <a:t>Webkit</a:t>
                      </a:r>
                      <a:r>
                        <a:rPr kumimoji="1" lang="ja-JP" altLang="en-US" smtClean="0"/>
                        <a:t>ベース</a:t>
                      </a:r>
                      <a:endParaRPr kumimoji="1" lang="en-US" altLang="ja-JP" smtClean="0"/>
                    </a:p>
                    <a:p>
                      <a:pPr algn="ctr"/>
                      <a:r>
                        <a:rPr kumimoji="1" lang="en-US" altLang="ja-JP" smtClean="0"/>
                        <a:t>(HTML5)</a:t>
                      </a:r>
                      <a:endParaRPr kumimoji="1" lang="ja-JP" altLang="en-US"/>
                    </a:p>
                  </a:txBody>
                  <a:tcPr anchor="ctr"/>
                </a:tc>
                <a:tc>
                  <a:txBody>
                    <a:bodyPr/>
                    <a:lstStyle/>
                    <a:p>
                      <a:pPr algn="ctr"/>
                      <a:r>
                        <a:rPr kumimoji="1" lang="en-US" altLang="ja-JP" smtClean="0"/>
                        <a:t>Webkit</a:t>
                      </a:r>
                      <a:r>
                        <a:rPr kumimoji="1" lang="ja-JP" altLang="en-US" smtClean="0"/>
                        <a:t>ベース</a:t>
                      </a:r>
                      <a:endParaRPr kumimoji="1" lang="en-US" altLang="ja-JP" smtClean="0"/>
                    </a:p>
                    <a:p>
                      <a:pPr algn="ctr"/>
                      <a:r>
                        <a:rPr kumimoji="1" lang="en-US" altLang="ja-JP" smtClean="0"/>
                        <a:t>(HTML5)</a:t>
                      </a:r>
                      <a:endParaRPr kumimoji="1" lang="ja-JP" altLang="en-US"/>
                    </a:p>
                  </a:txBody>
                  <a:tcPr anchor="ctr"/>
                </a:tc>
                <a:tc>
                  <a:txBody>
                    <a:bodyPr/>
                    <a:lstStyle/>
                    <a:p>
                      <a:pPr algn="ctr"/>
                      <a:r>
                        <a:rPr kumimoji="1" lang="en-US" altLang="ja-JP" smtClean="0"/>
                        <a:t>IE10</a:t>
                      </a:r>
                      <a:r>
                        <a:rPr kumimoji="1" lang="ja-JP" altLang="en-US" smtClean="0"/>
                        <a:t>ベース</a:t>
                      </a:r>
                      <a:endParaRPr kumimoji="1" lang="en-US" altLang="ja-JP" smtClean="0"/>
                    </a:p>
                    <a:p>
                      <a:pPr algn="ctr"/>
                      <a:r>
                        <a:rPr kumimoji="1" lang="en-US" altLang="ja-JP" smtClean="0"/>
                        <a:t>(HTML5)</a:t>
                      </a:r>
                      <a:endParaRPr kumimoji="1" lang="ja-JP" altLang="en-US"/>
                    </a:p>
                  </a:txBody>
                  <a:tcPr anchor="ctr"/>
                </a:tc>
              </a:tr>
              <a:tr h="370840">
                <a:tc>
                  <a:txBody>
                    <a:bodyPr/>
                    <a:lstStyle/>
                    <a:p>
                      <a:pPr algn="ctr"/>
                      <a:r>
                        <a:rPr kumimoji="1" lang="en-US" altLang="ja-JP" smtClean="0"/>
                        <a:t>Web</a:t>
                      </a:r>
                      <a:r>
                        <a:rPr kumimoji="1" lang="ja-JP" altLang="en-US" smtClean="0"/>
                        <a:t>アプリ指向</a:t>
                      </a:r>
                      <a:endParaRPr kumimoji="1" lang="ja-JP" altLang="en-US"/>
                    </a:p>
                  </a:txBody>
                  <a:tcPr anchor="ctr"/>
                </a:tc>
                <a:tc>
                  <a:txBody>
                    <a:bodyPr/>
                    <a:lstStyle/>
                    <a:p>
                      <a:pPr algn="ctr"/>
                      <a:r>
                        <a:rPr kumimoji="1" lang="ja-JP" altLang="en-US" smtClean="0"/>
                        <a:t>○</a:t>
                      </a:r>
                      <a:endParaRPr kumimoji="1" lang="ja-JP" altLang="en-US"/>
                    </a:p>
                  </a:txBody>
                  <a:tcPr anchor="ctr"/>
                </a:tc>
                <a:tc>
                  <a:txBody>
                    <a:bodyPr/>
                    <a:lstStyle/>
                    <a:p>
                      <a:pPr algn="ctr"/>
                      <a:r>
                        <a:rPr kumimoji="1" lang="ja-JP" altLang="en-US" smtClean="0"/>
                        <a:t>◎</a:t>
                      </a:r>
                      <a:endParaRPr kumimoji="1" lang="ja-JP" altLang="en-US"/>
                    </a:p>
                  </a:txBody>
                  <a:tcPr anchor="ctr"/>
                </a:tc>
                <a:tc>
                  <a:txBody>
                    <a:bodyPr/>
                    <a:lstStyle/>
                    <a:p>
                      <a:pPr algn="ctr"/>
                      <a:r>
                        <a:rPr kumimoji="1" lang="ja-JP" altLang="en-US" smtClean="0"/>
                        <a:t>○</a:t>
                      </a:r>
                      <a:endParaRPr kumimoji="1" lang="ja-JP" altLang="en-US"/>
                    </a:p>
                  </a:txBody>
                  <a:tcPr anchor="ctr"/>
                </a:tc>
              </a:tr>
              <a:tr h="370840">
                <a:tc>
                  <a:txBody>
                    <a:bodyPr/>
                    <a:lstStyle/>
                    <a:p>
                      <a:pPr algn="ctr"/>
                      <a:r>
                        <a:rPr kumimoji="1" lang="ja-JP" altLang="en-US" smtClean="0"/>
                        <a:t>ネイティブ</a:t>
                      </a:r>
                      <a:endParaRPr kumimoji="1" lang="en-US" altLang="ja-JP" smtClean="0"/>
                    </a:p>
                    <a:p>
                      <a:pPr algn="ctr"/>
                      <a:r>
                        <a:rPr kumimoji="1" lang="ja-JP" altLang="en-US" smtClean="0"/>
                        <a:t>アプリ指向</a:t>
                      </a:r>
                      <a:endParaRPr kumimoji="1" lang="ja-JP" altLang="en-US"/>
                    </a:p>
                  </a:txBody>
                  <a:tcPr anchor="ctr"/>
                </a:tc>
                <a:tc>
                  <a:txBody>
                    <a:bodyPr/>
                    <a:lstStyle/>
                    <a:p>
                      <a:pPr algn="ctr"/>
                      <a:r>
                        <a:rPr kumimoji="1" lang="ja-JP" altLang="en-US" smtClean="0"/>
                        <a:t>◎</a:t>
                      </a:r>
                      <a:endParaRPr kumimoji="1" lang="ja-JP" altLang="en-US"/>
                    </a:p>
                  </a:txBody>
                  <a:tcPr anchor="ctr"/>
                </a:tc>
                <a:tc>
                  <a:txBody>
                    <a:bodyPr/>
                    <a:lstStyle/>
                    <a:p>
                      <a:pPr algn="ctr"/>
                      <a:r>
                        <a:rPr kumimoji="1" lang="ja-JP" altLang="en-US" smtClean="0"/>
                        <a:t>○</a:t>
                      </a:r>
                      <a:endParaRPr kumimoji="1" lang="ja-JP" altLang="en-US"/>
                    </a:p>
                  </a:txBody>
                  <a:tcPr anchor="ctr"/>
                </a:tc>
                <a:tc>
                  <a:txBody>
                    <a:bodyPr/>
                    <a:lstStyle/>
                    <a:p>
                      <a:pPr algn="ctr"/>
                      <a:r>
                        <a:rPr kumimoji="1" lang="ja-JP" altLang="en-US" smtClean="0"/>
                        <a:t>◎</a:t>
                      </a:r>
                      <a:endParaRPr kumimoji="1" lang="ja-JP" altLang="en-US"/>
                    </a:p>
                  </a:txBody>
                  <a:tcPr anchor="ctr"/>
                </a:tc>
              </a:tr>
              <a:tr h="370840">
                <a:tc>
                  <a:txBody>
                    <a:bodyPr/>
                    <a:lstStyle/>
                    <a:p>
                      <a:pPr algn="ctr"/>
                      <a:r>
                        <a:rPr kumimoji="1" lang="ja-JP" altLang="en-US" smtClean="0"/>
                        <a:t>コンテンツ配信</a:t>
                      </a:r>
                      <a:endParaRPr kumimoji="1" lang="ja-JP" altLang="en-US"/>
                    </a:p>
                  </a:txBody>
                  <a:tcPr anchor="ctr"/>
                </a:tc>
                <a:tc>
                  <a:txBody>
                    <a:bodyPr/>
                    <a:lstStyle/>
                    <a:p>
                      <a:pPr algn="ctr"/>
                      <a:r>
                        <a:rPr kumimoji="1" lang="ja-JP" altLang="en-US" smtClean="0"/>
                        <a:t>◎ </a:t>
                      </a:r>
                      <a:r>
                        <a:rPr kumimoji="1" lang="en-US" altLang="ja-JP" smtClean="0"/>
                        <a:t>(iTunes)</a:t>
                      </a:r>
                      <a:endParaRPr kumimoji="1" lang="ja-JP" altLang="en-US"/>
                    </a:p>
                  </a:txBody>
                  <a:tcPr anchor="ctr"/>
                </a:tc>
                <a:tc>
                  <a:txBody>
                    <a:bodyPr/>
                    <a:lstStyle/>
                    <a:p>
                      <a:pPr algn="ctr"/>
                      <a:r>
                        <a:rPr kumimoji="1" lang="ja-JP" altLang="en-US" smtClean="0"/>
                        <a:t>○</a:t>
                      </a:r>
                      <a:endParaRPr kumimoji="1" lang="ja-JP" altLang="en-US"/>
                    </a:p>
                  </a:txBody>
                  <a:tcPr anchor="ctr"/>
                </a:tc>
                <a:tc>
                  <a:txBody>
                    <a:bodyPr/>
                    <a:lstStyle/>
                    <a:p>
                      <a:pPr algn="ctr"/>
                      <a:r>
                        <a:rPr kumimoji="1" lang="ja-JP" altLang="en-US" smtClean="0"/>
                        <a:t>○</a:t>
                      </a:r>
                      <a:endParaRPr kumimoji="1" lang="ja-JP" altLang="en-US"/>
                    </a:p>
                  </a:txBody>
                  <a:tcPr anchor="ctr"/>
                </a:tc>
              </a:tr>
              <a:tr h="370840">
                <a:tc>
                  <a:txBody>
                    <a:bodyPr/>
                    <a:lstStyle/>
                    <a:p>
                      <a:pPr algn="ctr"/>
                      <a:r>
                        <a:rPr kumimoji="1" lang="ja-JP" altLang="en-US" smtClean="0"/>
                        <a:t>検索エンジン</a:t>
                      </a:r>
                      <a:endParaRPr kumimoji="1" lang="ja-JP" altLang="en-US"/>
                    </a:p>
                  </a:txBody>
                  <a:tcPr anchor="ctr"/>
                </a:tc>
                <a:tc>
                  <a:txBody>
                    <a:bodyPr/>
                    <a:lstStyle/>
                    <a:p>
                      <a:pPr algn="ctr"/>
                      <a:r>
                        <a:rPr kumimoji="1" lang="en-US" altLang="ja-JP" smtClean="0"/>
                        <a:t>Google</a:t>
                      </a:r>
                      <a:endParaRPr kumimoji="1" lang="ja-JP" altLang="en-US"/>
                    </a:p>
                  </a:txBody>
                  <a:tcPr anchor="ctr"/>
                </a:tc>
                <a:tc>
                  <a:txBody>
                    <a:bodyPr/>
                    <a:lstStyle/>
                    <a:p>
                      <a:pPr algn="ctr"/>
                      <a:r>
                        <a:rPr kumimoji="1" lang="en-US" altLang="ja-JP" smtClean="0"/>
                        <a:t>Google</a:t>
                      </a:r>
                      <a:endParaRPr kumimoji="1" lang="ja-JP" altLang="en-US"/>
                    </a:p>
                  </a:txBody>
                  <a:tcPr anchor="ctr"/>
                </a:tc>
                <a:tc>
                  <a:txBody>
                    <a:bodyPr/>
                    <a:lstStyle/>
                    <a:p>
                      <a:pPr algn="ctr"/>
                      <a:r>
                        <a:rPr kumimoji="1" lang="en-US" altLang="ja-JP" smtClean="0"/>
                        <a:t>Bing</a:t>
                      </a:r>
                      <a:endParaRPr kumimoji="1" lang="ja-JP" altLang="en-US"/>
                    </a:p>
                  </a:txBody>
                  <a:tcPr anchor="ctr"/>
                </a:tc>
              </a:tr>
            </a:tbl>
          </a:graphicData>
        </a:graphic>
      </p:graphicFrame>
      <p:sp>
        <p:nvSpPr>
          <p:cNvPr id="4" name="正方形/長方形 3"/>
          <p:cNvSpPr/>
          <p:nvPr/>
        </p:nvSpPr>
        <p:spPr bwMode="auto">
          <a:xfrm>
            <a:off x="2411760" y="4365104"/>
            <a:ext cx="4248472" cy="1368152"/>
          </a:xfrm>
          <a:prstGeom prst="rec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5" name="正方形/長方形 4"/>
          <p:cNvSpPr/>
          <p:nvPr/>
        </p:nvSpPr>
        <p:spPr bwMode="auto">
          <a:xfrm>
            <a:off x="2411760" y="2636912"/>
            <a:ext cx="6336704" cy="1080120"/>
          </a:xfrm>
          <a:prstGeom prst="rec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6" name="正方形/長方形 5"/>
          <p:cNvSpPr/>
          <p:nvPr/>
        </p:nvSpPr>
        <p:spPr bwMode="auto">
          <a:xfrm>
            <a:off x="2411760" y="1844824"/>
            <a:ext cx="6336704" cy="360040"/>
          </a:xfrm>
          <a:prstGeom prst="rec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7" name="正方形/長方形 6"/>
          <p:cNvSpPr/>
          <p:nvPr/>
        </p:nvSpPr>
        <p:spPr bwMode="auto">
          <a:xfrm>
            <a:off x="6660232" y="4365104"/>
            <a:ext cx="2088232" cy="360040"/>
          </a:xfrm>
          <a:prstGeom prst="rec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FF0000"/>
              </a:solidFill>
              <a:effectLst/>
              <a:latin typeface="+mn-lt"/>
              <a:ea typeface="+mn-ea"/>
            </a:endParaRPr>
          </a:p>
        </p:txBody>
      </p:sp>
      <p:sp>
        <p:nvSpPr>
          <p:cNvPr id="8" name="正方形/長方形 7"/>
          <p:cNvSpPr/>
          <p:nvPr/>
        </p:nvSpPr>
        <p:spPr bwMode="auto">
          <a:xfrm>
            <a:off x="6660232" y="4725144"/>
            <a:ext cx="2088232" cy="648072"/>
          </a:xfrm>
          <a:prstGeom prst="rec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smtClean="0">
                <a:ln>
                  <a:noFill/>
                </a:ln>
                <a:solidFill>
                  <a:srgbClr val="FF0000"/>
                </a:solidFill>
                <a:effectLst/>
                <a:latin typeface="+mn-lt"/>
                <a:ea typeface="+mn-ea"/>
              </a:rPr>
              <a:t>Office</a:t>
            </a:r>
            <a:endParaRPr kumimoji="0" lang="ja-JP" altLang="en-US" sz="1400" b="0" i="0" u="none" strike="noStrike" cap="none" normalizeH="0" smtClean="0">
              <a:ln>
                <a:noFill/>
              </a:ln>
              <a:solidFill>
                <a:srgbClr val="FF0000"/>
              </a:solidFill>
              <a:effectLst/>
              <a:latin typeface="+mn-lt"/>
              <a:ea typeface="+mn-ea"/>
            </a:endParaRPr>
          </a:p>
        </p:txBody>
      </p:sp>
    </p:spTree>
    <p:extLst>
      <p:ext uri="{BB962C8B-B14F-4D97-AF65-F5344CB8AC3E}">
        <p14:creationId xmlns:p14="http://schemas.microsoft.com/office/powerpoint/2010/main" val="104769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Apple</a:t>
            </a:r>
            <a:r>
              <a:rPr lang="ja-JP" altLang="en-US" smtClean="0"/>
              <a:t>と</a:t>
            </a:r>
            <a:r>
              <a:rPr lang="en-US" altLang="ja-JP" smtClean="0"/>
              <a:t>Google</a:t>
            </a:r>
            <a:r>
              <a:rPr lang="ja-JP" altLang="en-US" smtClean="0"/>
              <a:t>はライバルなのか？</a:t>
            </a:r>
            <a:endParaRPr lang="ja-JP" altLang="en-US"/>
          </a:p>
        </p:txBody>
      </p:sp>
      <p:sp>
        <p:nvSpPr>
          <p:cNvPr id="3" name="コンテンツ プレースホルダー 2"/>
          <p:cNvSpPr>
            <a:spLocks noGrp="1"/>
          </p:cNvSpPr>
          <p:nvPr>
            <p:ph idx="1"/>
          </p:nvPr>
        </p:nvSpPr>
        <p:spPr/>
        <p:txBody>
          <a:bodyPr/>
          <a:lstStyle/>
          <a:p>
            <a:r>
              <a:rPr lang="en-US" altLang="ja-JP" sz="1800" dirty="0" smtClean="0"/>
              <a:t>Apple</a:t>
            </a:r>
          </a:p>
          <a:p>
            <a:pPr lvl="1"/>
            <a:r>
              <a:rPr lang="en-US" altLang="ja-JP" sz="1600" dirty="0" err="1" smtClean="0"/>
              <a:t>iOS</a:t>
            </a:r>
            <a:r>
              <a:rPr lang="ja-JP" altLang="en-US" sz="1600" dirty="0" smtClean="0"/>
              <a:t>のアプリケーションプラットフォーム化を狙っている</a:t>
            </a:r>
            <a:endParaRPr lang="en-US" altLang="ja-JP" sz="1600" dirty="0" smtClean="0"/>
          </a:p>
          <a:p>
            <a:pPr lvl="2"/>
            <a:r>
              <a:rPr lang="ja-JP" altLang="en-US" sz="1600" dirty="0" smtClean="0"/>
              <a:t>アプリ・コンテンツの審査を厳しくし、コントロール下に置く</a:t>
            </a:r>
            <a:endParaRPr lang="en-US" altLang="ja-JP" sz="1600" dirty="0" smtClean="0"/>
          </a:p>
          <a:p>
            <a:pPr lvl="2"/>
            <a:r>
              <a:rPr lang="ja-JP" altLang="en-US" sz="1600" dirty="0" smtClean="0"/>
              <a:t>ソフトウェアおよび配信システムは外部に公開しない</a:t>
            </a:r>
            <a:endParaRPr lang="en-US" altLang="ja-JP" sz="1600" dirty="0" smtClean="0"/>
          </a:p>
          <a:p>
            <a:pPr lvl="1"/>
            <a:r>
              <a:rPr lang="en-US" altLang="ja-JP" sz="1600" dirty="0" smtClean="0"/>
              <a:t>Ajax</a:t>
            </a:r>
            <a:r>
              <a:rPr lang="ja-JP" altLang="en-US" sz="1600" dirty="0" smtClean="0"/>
              <a:t>対応のフルブラウザの開発を主導（</a:t>
            </a:r>
            <a:r>
              <a:rPr lang="en-US" altLang="ja-JP" sz="1600" dirty="0" err="1" smtClean="0"/>
              <a:t>Webkit</a:t>
            </a:r>
            <a:r>
              <a:rPr lang="ja-JP" altLang="en-US" sz="1600" dirty="0" smtClean="0"/>
              <a:t>）</a:t>
            </a:r>
            <a:endParaRPr lang="en-US" altLang="ja-JP" sz="1600" dirty="0" smtClean="0"/>
          </a:p>
          <a:p>
            <a:pPr lvl="2"/>
            <a:r>
              <a:rPr lang="ja-JP" altLang="en-US" sz="1600" dirty="0" smtClean="0"/>
              <a:t>標準の検索エンジンは</a:t>
            </a:r>
            <a:r>
              <a:rPr lang="en-US" altLang="ja-JP" sz="1600" dirty="0" smtClean="0"/>
              <a:t>Google</a:t>
            </a:r>
            <a:r>
              <a:rPr lang="ja-JP" altLang="en-US" sz="1600" dirty="0" smtClean="0"/>
              <a:t>（一時期、</a:t>
            </a:r>
            <a:r>
              <a:rPr lang="en-US" altLang="ja-JP" sz="1600" dirty="0" smtClean="0"/>
              <a:t>Bing</a:t>
            </a:r>
            <a:r>
              <a:rPr lang="ja-JP" altLang="en-US" sz="1600" dirty="0" smtClean="0"/>
              <a:t>にするとの噂もあり）</a:t>
            </a:r>
            <a:endParaRPr lang="en-US" altLang="ja-JP" sz="1600" dirty="0" smtClean="0"/>
          </a:p>
          <a:p>
            <a:r>
              <a:rPr lang="en-US" altLang="ja-JP" sz="1800" dirty="0" smtClean="0"/>
              <a:t>Google</a:t>
            </a:r>
          </a:p>
          <a:p>
            <a:pPr lvl="1"/>
            <a:r>
              <a:rPr lang="en-US" altLang="ja-JP" sz="1600" dirty="0" smtClean="0"/>
              <a:t>HTML5+Ajax</a:t>
            </a:r>
            <a:r>
              <a:rPr lang="ja-JP" altLang="en-US" sz="1600" dirty="0" smtClean="0"/>
              <a:t>を推進</a:t>
            </a:r>
            <a:endParaRPr lang="en-US" altLang="ja-JP" sz="1600" dirty="0" smtClean="0"/>
          </a:p>
          <a:p>
            <a:pPr lvl="1"/>
            <a:r>
              <a:rPr lang="ja-JP" altLang="en-US" sz="1600" dirty="0"/>
              <a:t>アプリストアから</a:t>
            </a:r>
            <a:r>
              <a:rPr lang="ja-JP" altLang="en-US" sz="1600" dirty="0" smtClean="0"/>
              <a:t>の収益は限定的</a:t>
            </a:r>
            <a:endParaRPr lang="en-US" altLang="ja-JP" sz="1600" dirty="0" smtClean="0"/>
          </a:p>
          <a:p>
            <a:pPr lvl="1"/>
            <a:r>
              <a:rPr lang="en-US" altLang="ja-JP" sz="1600" dirty="0" smtClean="0"/>
              <a:t>Android</a:t>
            </a:r>
            <a:r>
              <a:rPr lang="ja-JP" altLang="en-US" sz="1600" dirty="0" smtClean="0"/>
              <a:t>を無償公開</a:t>
            </a:r>
            <a:endParaRPr lang="en-US" altLang="ja-JP" sz="1600" dirty="0" smtClean="0"/>
          </a:p>
          <a:p>
            <a:pPr lvl="2"/>
            <a:r>
              <a:rPr lang="ja-JP" altLang="en-US" sz="1600" dirty="0" smtClean="0"/>
              <a:t>モバイル広告からの収入がビジネスの柱</a:t>
            </a:r>
            <a:endParaRPr lang="en-US" altLang="ja-JP" sz="1600" dirty="0" smtClean="0"/>
          </a:p>
          <a:p>
            <a:pPr lvl="2"/>
            <a:r>
              <a:rPr lang="en-US" altLang="ja-JP" sz="1600" dirty="0" smtClean="0"/>
              <a:t>Android</a:t>
            </a:r>
            <a:r>
              <a:rPr lang="ja-JP" altLang="en-US" sz="1600" dirty="0" smtClean="0"/>
              <a:t>をタダで配っても、その検索エンジンは</a:t>
            </a:r>
            <a:r>
              <a:rPr lang="en-US" altLang="ja-JP" sz="1600" dirty="0" smtClean="0"/>
              <a:t>Google</a:t>
            </a:r>
            <a:r>
              <a:rPr lang="ja-JP" altLang="en-US" sz="1600" dirty="0" smtClean="0"/>
              <a:t>→広告収入</a:t>
            </a:r>
            <a:endParaRPr lang="en-US" altLang="ja-JP" sz="1600" dirty="0" smtClean="0"/>
          </a:p>
          <a:p>
            <a:pPr lvl="2"/>
            <a:r>
              <a:rPr lang="en-US" altLang="ja-JP" sz="1600" dirty="0" smtClean="0"/>
              <a:t>iPhone</a:t>
            </a:r>
            <a:r>
              <a:rPr lang="ja-JP" altLang="en-US" sz="1600" dirty="0" smtClean="0"/>
              <a:t>が売れても</a:t>
            </a:r>
            <a:r>
              <a:rPr lang="en-US" altLang="ja-JP" sz="1600" dirty="0" smtClean="0"/>
              <a:t>Google</a:t>
            </a:r>
            <a:r>
              <a:rPr lang="ja-JP" altLang="en-US" sz="1600" dirty="0" smtClean="0"/>
              <a:t>の収入に結びつく（</a:t>
            </a:r>
            <a:r>
              <a:rPr lang="en-US" altLang="ja-JP" sz="1600" dirty="0" err="1" smtClean="0"/>
              <a:t>iOS</a:t>
            </a:r>
            <a:r>
              <a:rPr lang="ja-JP" altLang="en-US" sz="1600" dirty="0" smtClean="0"/>
              <a:t>の検索エンジンは</a:t>
            </a:r>
            <a:r>
              <a:rPr lang="en-US" altLang="ja-JP" sz="1600" dirty="0" smtClean="0"/>
              <a:t>Google</a:t>
            </a:r>
            <a:r>
              <a:rPr lang="ja-JP" altLang="en-US" sz="1600" dirty="0" smtClean="0"/>
              <a:t>）</a:t>
            </a:r>
          </a:p>
          <a:p>
            <a:pPr lvl="1"/>
            <a:r>
              <a:rPr lang="en-US" altLang="ja-JP" sz="1600" dirty="0" smtClean="0"/>
              <a:t>2010</a:t>
            </a:r>
            <a:r>
              <a:rPr lang="ja-JP" altLang="en-US" sz="1600" dirty="0" smtClean="0"/>
              <a:t>年、シュミットのインタビューにて</a:t>
            </a:r>
            <a:endParaRPr lang="en-US" altLang="ja-JP" sz="1600" dirty="0" smtClean="0"/>
          </a:p>
          <a:p>
            <a:pPr lvl="2"/>
            <a:r>
              <a:rPr lang="ja-JP" altLang="en-US" sz="1600" dirty="0" smtClean="0"/>
              <a:t>「</a:t>
            </a:r>
            <a:r>
              <a:rPr lang="en-US" altLang="ja-JP" sz="1600" dirty="0" smtClean="0"/>
              <a:t>ARPU</a:t>
            </a:r>
            <a:r>
              <a:rPr lang="ja-JP" altLang="en-US" sz="1600" dirty="0" smtClean="0"/>
              <a:t>を</a:t>
            </a:r>
            <a:r>
              <a:rPr lang="en-US" altLang="ja-JP" sz="1600" dirty="0" smtClean="0"/>
              <a:t>10</a:t>
            </a:r>
            <a:r>
              <a:rPr lang="ja-JP" altLang="en-US" sz="1600" dirty="0" smtClean="0"/>
              <a:t>ドルとして</a:t>
            </a:r>
            <a:r>
              <a:rPr lang="en-US" altLang="ja-JP" sz="1600" dirty="0" smtClean="0"/>
              <a:t>Android</a:t>
            </a:r>
            <a:r>
              <a:rPr lang="ja-JP" altLang="en-US" sz="1600" dirty="0" smtClean="0"/>
              <a:t>が</a:t>
            </a:r>
            <a:r>
              <a:rPr lang="en-US" altLang="ja-JP" sz="1600" dirty="0" smtClean="0"/>
              <a:t>10</a:t>
            </a:r>
            <a:r>
              <a:rPr lang="ja-JP" altLang="en-US" sz="1600" dirty="0" smtClean="0"/>
              <a:t>億ユーザーを獲得すれば、同プラットフォームは</a:t>
            </a:r>
            <a:r>
              <a:rPr lang="en-US" altLang="ja-JP" sz="1600" dirty="0" smtClean="0"/>
              <a:t>100</a:t>
            </a:r>
            <a:r>
              <a:rPr lang="ja-JP" altLang="en-US" sz="1600" dirty="0" smtClean="0"/>
              <a:t>億ドルのビジネスに成長する可能性がある」</a:t>
            </a:r>
          </a:p>
          <a:p>
            <a:endParaRPr lang="ja-JP" altLang="en-US" sz="1800" dirty="0"/>
          </a:p>
        </p:txBody>
      </p:sp>
    </p:spTree>
    <p:extLst>
      <p:ext uri="{BB962C8B-B14F-4D97-AF65-F5344CB8AC3E}">
        <p14:creationId xmlns:p14="http://schemas.microsoft.com/office/powerpoint/2010/main" val="37396383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smtClean="0"/>
              <a:t>Google </a:t>
            </a:r>
            <a:r>
              <a:rPr kumimoji="1" lang="ja-JP" altLang="en-US" smtClean="0"/>
              <a:t>と </a:t>
            </a:r>
            <a:r>
              <a:rPr kumimoji="1" lang="en-US" altLang="ja-JP" smtClean="0"/>
              <a:t>Apple </a:t>
            </a:r>
            <a:r>
              <a:rPr kumimoji="1" lang="ja-JP" altLang="en-US" smtClean="0"/>
              <a:t>は利益共同体でもある</a:t>
            </a:r>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908720"/>
            <a:ext cx="5198252"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339752" y="6381328"/>
            <a:ext cx="6660232" cy="230832"/>
          </a:xfrm>
          <a:prstGeom prst="rect">
            <a:avLst/>
          </a:prstGeom>
        </p:spPr>
        <p:txBody>
          <a:bodyPr wrap="square">
            <a:spAutoFit/>
          </a:bodyPr>
          <a:lstStyle/>
          <a:p>
            <a:pPr algn="r"/>
            <a:r>
              <a:rPr lang="en-US" altLang="ja-JP" sz="900"/>
              <a:t>http://jp.techcrunch.com/archives/20130212google-to-pay-apple-1-billion-next-year-to-be-default-search-engine-on-ios/</a:t>
            </a:r>
            <a:endParaRPr lang="ja-JP" altLang="en-US" sz="900"/>
          </a:p>
        </p:txBody>
      </p:sp>
    </p:spTree>
    <p:extLst>
      <p:ext uri="{BB962C8B-B14F-4D97-AF65-F5344CB8AC3E}">
        <p14:creationId xmlns:p14="http://schemas.microsoft.com/office/powerpoint/2010/main" val="33748785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タイトル 1"/>
          <p:cNvSpPr>
            <a:spLocks noGrp="1"/>
          </p:cNvSpPr>
          <p:nvPr>
            <p:ph type="title"/>
          </p:nvPr>
        </p:nvSpPr>
        <p:spPr/>
        <p:txBody>
          <a:bodyPr/>
          <a:lstStyle/>
          <a:p>
            <a:pPr eaLnBrk="1" hangingPunct="1"/>
            <a:r>
              <a:rPr lang="ja-JP" altLang="en-US" dirty="0" smtClean="0"/>
              <a:t>歴史が変わるとき</a:t>
            </a:r>
          </a:p>
        </p:txBody>
      </p:sp>
      <p:cxnSp>
        <p:nvCxnSpPr>
          <p:cNvPr id="16388" name="直線矢印コネクタ 4"/>
          <p:cNvCxnSpPr>
            <a:cxnSpLocks noChangeShapeType="1"/>
          </p:cNvCxnSpPr>
          <p:nvPr/>
        </p:nvCxnSpPr>
        <p:spPr bwMode="auto">
          <a:xfrm>
            <a:off x="357188" y="6286500"/>
            <a:ext cx="8643937" cy="1588"/>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16389" name="直線矢印コネクタ 5"/>
          <p:cNvCxnSpPr>
            <a:cxnSpLocks noChangeShapeType="1"/>
          </p:cNvCxnSpPr>
          <p:nvPr/>
        </p:nvCxnSpPr>
        <p:spPr bwMode="auto">
          <a:xfrm rot="16200000" flipV="1">
            <a:off x="-2214562" y="3714750"/>
            <a:ext cx="5143500" cy="0"/>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28679" name="テキスト ボックス 27"/>
          <p:cNvSpPr txBox="1">
            <a:spLocks noChangeArrowheads="1"/>
          </p:cNvSpPr>
          <p:nvPr/>
        </p:nvSpPr>
        <p:spPr bwMode="auto">
          <a:xfrm>
            <a:off x="467544" y="6309320"/>
            <a:ext cx="806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600" dirty="0" smtClean="0">
                <a:solidFill>
                  <a:srgbClr val="4168A7"/>
                </a:solidFill>
                <a:latin typeface="+mn-lt"/>
                <a:ea typeface="+mn-ea"/>
              </a:rPr>
              <a:t>2000</a:t>
            </a:r>
            <a:r>
              <a:rPr lang="ja-JP" altLang="en-US" sz="1600" dirty="0" smtClean="0">
                <a:solidFill>
                  <a:srgbClr val="4168A7"/>
                </a:solidFill>
                <a:latin typeface="+mn-lt"/>
                <a:ea typeface="+mn-ea"/>
              </a:rPr>
              <a:t>年</a:t>
            </a:r>
            <a:endParaRPr lang="en-US" altLang="ja-JP" sz="1600" dirty="0" smtClean="0">
              <a:solidFill>
                <a:srgbClr val="4168A7"/>
              </a:solidFill>
              <a:latin typeface="+mn-lt"/>
              <a:ea typeface="+mn-ea"/>
            </a:endParaRPr>
          </a:p>
        </p:txBody>
      </p:sp>
      <p:sp>
        <p:nvSpPr>
          <p:cNvPr id="42" name="テキスト ボックス 27"/>
          <p:cNvSpPr txBox="1">
            <a:spLocks noChangeArrowheads="1"/>
          </p:cNvSpPr>
          <p:nvPr/>
        </p:nvSpPr>
        <p:spPr bwMode="auto">
          <a:xfrm>
            <a:off x="7831353" y="6286500"/>
            <a:ext cx="8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600" dirty="0" smtClean="0">
                <a:solidFill>
                  <a:srgbClr val="4168A7"/>
                </a:solidFill>
                <a:latin typeface="+mn-lt"/>
                <a:ea typeface="+mn-ea"/>
              </a:rPr>
              <a:t>2010</a:t>
            </a:r>
            <a:r>
              <a:rPr lang="ja-JP" altLang="en-US" sz="1600" dirty="0" smtClean="0">
                <a:solidFill>
                  <a:srgbClr val="4168A7"/>
                </a:solidFill>
                <a:latin typeface="+mn-lt"/>
                <a:ea typeface="+mn-ea"/>
              </a:rPr>
              <a:t>年</a:t>
            </a:r>
            <a:endParaRPr lang="en-US" altLang="ja-JP" sz="1600" dirty="0" smtClean="0">
              <a:solidFill>
                <a:srgbClr val="4168A7"/>
              </a:solidFill>
              <a:latin typeface="+mn-lt"/>
              <a:ea typeface="+mn-ea"/>
            </a:endParaRPr>
          </a:p>
        </p:txBody>
      </p:sp>
      <p:sp>
        <p:nvSpPr>
          <p:cNvPr id="49" name="角丸四角形 48"/>
          <p:cNvSpPr/>
          <p:nvPr/>
        </p:nvSpPr>
        <p:spPr bwMode="auto">
          <a:xfrm>
            <a:off x="1979712" y="2060848"/>
            <a:ext cx="1800200" cy="1008112"/>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2005</a:t>
            </a:r>
            <a:endParaRPr kumimoji="0" lang="en-US" altLang="ja-JP" sz="1600" b="1">
              <a:solidFill>
                <a:schemeClr val="bg1"/>
              </a:solidFill>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Google</a:t>
            </a:r>
            <a:r>
              <a:rPr kumimoji="0" lang="ja-JP" altLang="en-US" sz="1600" b="1" i="0" u="none" strike="noStrike" cap="none" normalizeH="0" smtClean="0">
                <a:ln>
                  <a:noFill/>
                </a:ln>
                <a:solidFill>
                  <a:schemeClr val="bg1"/>
                </a:solidFill>
                <a:effectLst/>
                <a:latin typeface="+mn-lt"/>
                <a:ea typeface="+mn-ea"/>
              </a:rPr>
              <a:t>が</a:t>
            </a:r>
            <a:endParaRPr kumimoji="0" lang="en-US" altLang="ja-JP" sz="1600" b="1" i="0" u="none" strike="noStrike" cap="none" normalizeH="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Android</a:t>
            </a:r>
            <a:r>
              <a:rPr kumimoji="0" lang="ja-JP" altLang="en-US" sz="1600" b="1" i="0" u="none" strike="noStrike" cap="none" normalizeH="0" smtClean="0">
                <a:ln>
                  <a:noFill/>
                </a:ln>
                <a:solidFill>
                  <a:schemeClr val="bg1"/>
                </a:solidFill>
                <a:effectLst/>
                <a:latin typeface="+mn-lt"/>
                <a:ea typeface="+mn-ea"/>
              </a:rPr>
              <a:t>社を買収</a:t>
            </a:r>
            <a:endParaRPr kumimoji="0" lang="en-US" altLang="ja-JP" sz="1600" b="1" i="0" u="none" strike="noStrike" cap="none" normalizeH="0" smtClean="0">
              <a:ln>
                <a:noFill/>
              </a:ln>
              <a:solidFill>
                <a:schemeClr val="bg1"/>
              </a:solidFill>
              <a:effectLst/>
              <a:latin typeface="+mn-lt"/>
              <a:ea typeface="+mn-ea"/>
            </a:endParaRPr>
          </a:p>
        </p:txBody>
      </p:sp>
      <p:sp>
        <p:nvSpPr>
          <p:cNvPr id="54" name="角丸四角形 53"/>
          <p:cNvSpPr/>
          <p:nvPr/>
        </p:nvSpPr>
        <p:spPr bwMode="auto">
          <a:xfrm>
            <a:off x="539552" y="1196752"/>
            <a:ext cx="1768850" cy="744101"/>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2003</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smtClean="0">
                <a:solidFill>
                  <a:schemeClr val="bg1"/>
                </a:solidFill>
                <a:latin typeface="+mn-lt"/>
                <a:ea typeface="+mn-ea"/>
              </a:rPr>
              <a:t>Android</a:t>
            </a:r>
            <a:r>
              <a:rPr kumimoji="0" lang="ja-JP" altLang="en-US" sz="1600" b="1" smtClean="0">
                <a:solidFill>
                  <a:schemeClr val="bg1"/>
                </a:solidFill>
                <a:latin typeface="+mn-lt"/>
                <a:ea typeface="+mn-ea"/>
              </a:rPr>
              <a:t>社設立</a:t>
            </a:r>
            <a:endParaRPr kumimoji="0" lang="ja-JP" altLang="en-US" sz="1600" b="1" i="0" u="none" strike="noStrike" cap="none" normalizeH="0" smtClean="0">
              <a:ln>
                <a:noFill/>
              </a:ln>
              <a:solidFill>
                <a:schemeClr val="bg1"/>
              </a:solidFill>
              <a:effectLst/>
              <a:latin typeface="+mn-lt"/>
              <a:ea typeface="+mn-ea"/>
            </a:endParaRPr>
          </a:p>
        </p:txBody>
      </p:sp>
      <p:sp>
        <p:nvSpPr>
          <p:cNvPr id="32" name="角丸四角形 31"/>
          <p:cNvSpPr/>
          <p:nvPr/>
        </p:nvSpPr>
        <p:spPr bwMode="auto">
          <a:xfrm>
            <a:off x="5292080" y="4437112"/>
            <a:ext cx="1800200" cy="720080"/>
          </a:xfrm>
          <a:prstGeom prst="roundRect">
            <a:avLst/>
          </a:prstGeom>
          <a:solidFill>
            <a:srgbClr val="FF66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2007.1</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a:solidFill>
                  <a:schemeClr val="bg1"/>
                </a:solidFill>
                <a:latin typeface="+mn-lt"/>
                <a:ea typeface="+mn-ea"/>
              </a:rPr>
              <a:t>iPhone</a:t>
            </a:r>
            <a:r>
              <a:rPr kumimoji="0" lang="ja-JP" altLang="en-US" sz="1600" b="1" i="0" u="none" strike="noStrike" cap="none" normalizeH="0" smtClean="0">
                <a:ln>
                  <a:noFill/>
                </a:ln>
                <a:solidFill>
                  <a:schemeClr val="bg1"/>
                </a:solidFill>
                <a:effectLst/>
                <a:latin typeface="+mn-lt"/>
                <a:ea typeface="+mn-ea"/>
              </a:rPr>
              <a:t>発表</a:t>
            </a:r>
          </a:p>
        </p:txBody>
      </p:sp>
      <p:sp>
        <p:nvSpPr>
          <p:cNvPr id="51" name="角丸四角形 50"/>
          <p:cNvSpPr/>
          <p:nvPr/>
        </p:nvSpPr>
        <p:spPr bwMode="auto">
          <a:xfrm>
            <a:off x="3851920" y="2708920"/>
            <a:ext cx="1800200" cy="720080"/>
          </a:xfrm>
          <a:prstGeom prst="round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2006</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smtClean="0">
                <a:ln>
                  <a:noFill/>
                </a:ln>
                <a:solidFill>
                  <a:schemeClr val="bg1"/>
                </a:solidFill>
                <a:effectLst/>
                <a:latin typeface="+mn-lt"/>
                <a:ea typeface="+mn-ea"/>
              </a:rPr>
              <a:t>「クラウド」命名</a:t>
            </a:r>
          </a:p>
        </p:txBody>
      </p:sp>
      <p:sp>
        <p:nvSpPr>
          <p:cNvPr id="33" name="角丸四角形 32"/>
          <p:cNvSpPr/>
          <p:nvPr/>
        </p:nvSpPr>
        <p:spPr bwMode="auto">
          <a:xfrm>
            <a:off x="1259632" y="3212976"/>
            <a:ext cx="1800200" cy="1080120"/>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2004</a:t>
            </a:r>
            <a:endParaRPr kumimoji="0" lang="en-US" altLang="ja-JP" sz="1600" b="1">
              <a:solidFill>
                <a:schemeClr val="bg1"/>
              </a:solidFill>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Google Maps</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smtClean="0">
                <a:ln>
                  <a:noFill/>
                </a:ln>
                <a:solidFill>
                  <a:schemeClr val="bg1"/>
                </a:solidFill>
                <a:effectLst/>
                <a:latin typeface="+mn-lt"/>
                <a:ea typeface="+mn-ea"/>
              </a:rPr>
              <a:t>サービス開始</a:t>
            </a:r>
            <a:endParaRPr kumimoji="0" lang="en-US" altLang="ja-JP" sz="1600" b="1" i="0" u="none" strike="noStrike" cap="none" normalizeH="0" smtClean="0">
              <a:ln>
                <a:noFill/>
              </a:ln>
              <a:solidFill>
                <a:schemeClr val="bg1"/>
              </a:solidFill>
              <a:effectLst/>
              <a:latin typeface="+mn-lt"/>
              <a:ea typeface="+mn-ea"/>
            </a:endParaRPr>
          </a:p>
        </p:txBody>
      </p:sp>
      <p:sp>
        <p:nvSpPr>
          <p:cNvPr id="34" name="角丸四角形 33"/>
          <p:cNvSpPr/>
          <p:nvPr/>
        </p:nvSpPr>
        <p:spPr bwMode="auto">
          <a:xfrm>
            <a:off x="5796136" y="2348880"/>
            <a:ext cx="1800200" cy="720080"/>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2007.11</a:t>
            </a:r>
            <a:endParaRPr kumimoji="0" lang="en-US" altLang="ja-JP" sz="1600" b="1">
              <a:solidFill>
                <a:schemeClr val="bg1"/>
              </a:solidFill>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smtClean="0">
                <a:solidFill>
                  <a:schemeClr val="bg1"/>
                </a:solidFill>
                <a:latin typeface="+mn-lt"/>
                <a:ea typeface="+mn-ea"/>
              </a:rPr>
              <a:t>Android</a:t>
            </a:r>
            <a:r>
              <a:rPr kumimoji="0" lang="ja-JP" altLang="en-US" sz="1600" b="1" smtClean="0">
                <a:solidFill>
                  <a:schemeClr val="bg1"/>
                </a:solidFill>
                <a:latin typeface="+mn-lt"/>
                <a:ea typeface="+mn-ea"/>
              </a:rPr>
              <a:t>発表</a:t>
            </a:r>
            <a:endParaRPr kumimoji="0" lang="en-US" altLang="ja-JP" sz="1600" b="1" i="0" u="none" strike="noStrike" cap="none" normalizeH="0" smtClean="0">
              <a:ln>
                <a:noFill/>
              </a:ln>
              <a:solidFill>
                <a:schemeClr val="bg1"/>
              </a:solidFill>
              <a:effectLst/>
              <a:latin typeface="+mn-lt"/>
              <a:ea typeface="+mn-ea"/>
            </a:endParaRPr>
          </a:p>
        </p:txBody>
      </p:sp>
      <p:sp>
        <p:nvSpPr>
          <p:cNvPr id="41" name="角丸四角形 40"/>
          <p:cNvSpPr/>
          <p:nvPr/>
        </p:nvSpPr>
        <p:spPr bwMode="auto">
          <a:xfrm>
            <a:off x="7164288" y="1196752"/>
            <a:ext cx="1800200" cy="1008112"/>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2008.10</a:t>
            </a:r>
            <a:endParaRPr kumimoji="0" lang="en-US" altLang="ja-JP" sz="1600" b="1">
              <a:solidFill>
                <a:schemeClr val="bg1"/>
              </a:solidFill>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smtClean="0">
                <a:solidFill>
                  <a:schemeClr val="bg1"/>
                </a:solidFill>
                <a:latin typeface="+mn-lt"/>
                <a:ea typeface="+mn-ea"/>
              </a:rPr>
              <a:t>Android</a:t>
            </a:r>
            <a:r>
              <a:rPr kumimoji="0" lang="ja-JP" altLang="en-US" sz="1600" b="1" smtClean="0">
                <a:solidFill>
                  <a:schemeClr val="bg1"/>
                </a:solidFill>
                <a:latin typeface="+mn-lt"/>
                <a:ea typeface="+mn-ea"/>
              </a:rPr>
              <a:t>端末</a:t>
            </a:r>
            <a:endParaRPr kumimoji="0" lang="en-US" altLang="ja-JP" sz="1600" b="1" smtClean="0">
              <a:solidFill>
                <a:schemeClr val="bg1"/>
              </a:solidFill>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1" smtClean="0">
                <a:solidFill>
                  <a:schemeClr val="bg1"/>
                </a:solidFill>
                <a:latin typeface="+mn-lt"/>
                <a:ea typeface="+mn-ea"/>
              </a:rPr>
              <a:t>販売開始</a:t>
            </a:r>
            <a:endParaRPr kumimoji="0" lang="en-US" altLang="ja-JP" sz="1600" b="1" i="0" u="none" strike="noStrike" cap="none" normalizeH="0" smtClean="0">
              <a:ln>
                <a:noFill/>
              </a:ln>
              <a:solidFill>
                <a:schemeClr val="bg1"/>
              </a:solidFill>
              <a:effectLst/>
              <a:latin typeface="+mn-lt"/>
              <a:ea typeface="+mn-ea"/>
            </a:endParaRPr>
          </a:p>
        </p:txBody>
      </p:sp>
      <p:sp>
        <p:nvSpPr>
          <p:cNvPr id="43" name="角丸四角形 42"/>
          <p:cNvSpPr/>
          <p:nvPr/>
        </p:nvSpPr>
        <p:spPr bwMode="auto">
          <a:xfrm>
            <a:off x="1979712" y="4437112"/>
            <a:ext cx="1800200" cy="720080"/>
          </a:xfrm>
          <a:prstGeom prst="roundRect">
            <a:avLst/>
          </a:prstGeom>
          <a:solidFill>
            <a:srgbClr val="FF66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2005</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smtClean="0">
                <a:solidFill>
                  <a:schemeClr val="bg1"/>
                </a:solidFill>
                <a:latin typeface="+mn-lt"/>
                <a:ea typeface="+mn-ea"/>
              </a:rPr>
              <a:t>iPhone</a:t>
            </a:r>
            <a:r>
              <a:rPr kumimoji="0" lang="ja-JP" altLang="en-US" sz="1600" b="1">
                <a:solidFill>
                  <a:schemeClr val="bg1"/>
                </a:solidFill>
                <a:latin typeface="+mn-lt"/>
                <a:ea typeface="+mn-ea"/>
              </a:rPr>
              <a:t>開発開始</a:t>
            </a:r>
            <a:endParaRPr kumimoji="0" lang="ja-JP" altLang="en-US" sz="1600" b="1" i="0" u="none" strike="noStrike" cap="none" normalizeH="0" smtClean="0">
              <a:ln>
                <a:noFill/>
              </a:ln>
              <a:solidFill>
                <a:schemeClr val="bg1"/>
              </a:solidFill>
              <a:effectLst/>
              <a:latin typeface="+mn-lt"/>
              <a:ea typeface="+mn-ea"/>
            </a:endParaRPr>
          </a:p>
        </p:txBody>
      </p:sp>
      <p:sp>
        <p:nvSpPr>
          <p:cNvPr id="48" name="角丸四角形 47"/>
          <p:cNvSpPr/>
          <p:nvPr/>
        </p:nvSpPr>
        <p:spPr bwMode="auto">
          <a:xfrm>
            <a:off x="1259632" y="5301208"/>
            <a:ext cx="1768850" cy="744101"/>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2004</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smtClean="0">
                <a:solidFill>
                  <a:schemeClr val="bg1"/>
                </a:solidFill>
                <a:latin typeface="+mn-lt"/>
                <a:ea typeface="+mn-ea"/>
              </a:rPr>
              <a:t>WHATWG</a:t>
            </a:r>
            <a:r>
              <a:rPr kumimoji="0" lang="ja-JP" altLang="en-US" sz="1600" b="1" smtClean="0">
                <a:solidFill>
                  <a:schemeClr val="bg1"/>
                </a:solidFill>
                <a:latin typeface="+mn-lt"/>
                <a:ea typeface="+mn-ea"/>
              </a:rPr>
              <a:t>発足</a:t>
            </a:r>
            <a:endParaRPr kumimoji="0" lang="ja-JP" altLang="en-US" sz="1600" b="1" i="0" u="none" strike="noStrike" cap="none" normalizeH="0" smtClean="0">
              <a:ln>
                <a:noFill/>
              </a:ln>
              <a:solidFill>
                <a:schemeClr val="bg1"/>
              </a:solidFill>
              <a:effectLst/>
              <a:latin typeface="+mn-lt"/>
              <a:ea typeface="+mn-ea"/>
            </a:endParaRPr>
          </a:p>
        </p:txBody>
      </p:sp>
      <p:sp>
        <p:nvSpPr>
          <p:cNvPr id="16" name="角丸四角形 15"/>
          <p:cNvSpPr/>
          <p:nvPr/>
        </p:nvSpPr>
        <p:spPr bwMode="auto">
          <a:xfrm>
            <a:off x="5292080" y="5301208"/>
            <a:ext cx="1768850" cy="864096"/>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2007</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smtClean="0">
                <a:solidFill>
                  <a:schemeClr val="bg1"/>
                </a:solidFill>
                <a:latin typeface="+mn-lt"/>
                <a:ea typeface="+mn-ea"/>
              </a:rPr>
              <a:t>WHATWG</a:t>
            </a:r>
            <a:r>
              <a:rPr kumimoji="0" lang="ja-JP" altLang="en-US" sz="1600" b="1" smtClean="0">
                <a:solidFill>
                  <a:schemeClr val="bg1"/>
                </a:solidFill>
                <a:latin typeface="+mn-lt"/>
                <a:ea typeface="+mn-ea"/>
              </a:rPr>
              <a:t>から</a:t>
            </a:r>
            <a:r>
              <a:rPr kumimoji="0" lang="en-US" altLang="ja-JP" sz="1600" b="1" smtClean="0">
                <a:solidFill>
                  <a:schemeClr val="bg1"/>
                </a:solidFill>
                <a:latin typeface="+mn-lt"/>
                <a:ea typeface="+mn-ea"/>
              </a:rPr>
              <a:t>HTML5</a:t>
            </a:r>
            <a:r>
              <a:rPr kumimoji="0" lang="ja-JP" altLang="en-US" sz="1600" b="1" smtClean="0">
                <a:solidFill>
                  <a:schemeClr val="bg1"/>
                </a:solidFill>
                <a:latin typeface="+mn-lt"/>
                <a:ea typeface="+mn-ea"/>
              </a:rPr>
              <a:t>へ</a:t>
            </a:r>
            <a:endParaRPr kumimoji="0" lang="ja-JP" altLang="en-US" sz="1600" b="1" i="0" u="none" strike="noStrike" cap="none" normalizeH="0" smtClean="0">
              <a:ln>
                <a:noFill/>
              </a:ln>
              <a:solidFill>
                <a:schemeClr val="bg1"/>
              </a:solidFill>
              <a:effectLst/>
              <a:latin typeface="+mn-lt"/>
              <a:ea typeface="+mn-ea"/>
            </a:endParaRPr>
          </a:p>
        </p:txBody>
      </p:sp>
      <p:sp>
        <p:nvSpPr>
          <p:cNvPr id="17" name="角丸四角形 16"/>
          <p:cNvSpPr/>
          <p:nvPr/>
        </p:nvSpPr>
        <p:spPr bwMode="auto">
          <a:xfrm>
            <a:off x="6660232" y="3573016"/>
            <a:ext cx="1800200" cy="720080"/>
          </a:xfrm>
          <a:prstGeom prst="roundRect">
            <a:avLst/>
          </a:prstGeom>
          <a:solidFill>
            <a:srgbClr val="FF66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2008.7</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smtClean="0">
                <a:ln>
                  <a:noFill/>
                </a:ln>
                <a:solidFill>
                  <a:schemeClr val="bg1"/>
                </a:solidFill>
                <a:effectLst/>
                <a:latin typeface="+mn-lt"/>
                <a:ea typeface="+mn-ea"/>
              </a:rPr>
              <a:t>App Store</a:t>
            </a:r>
            <a:r>
              <a:rPr kumimoji="0" lang="ja-JP" altLang="en-US" sz="1600" b="1" i="0" u="none" strike="noStrike" cap="none" normalizeH="0" smtClean="0">
                <a:ln>
                  <a:noFill/>
                </a:ln>
                <a:solidFill>
                  <a:schemeClr val="bg1"/>
                </a:solidFill>
                <a:effectLst/>
                <a:latin typeface="+mn-lt"/>
                <a:ea typeface="+mn-ea"/>
              </a:rPr>
              <a:t>開始</a:t>
            </a:r>
          </a:p>
        </p:txBody>
      </p:sp>
    </p:spTree>
    <p:extLst>
      <p:ext uri="{BB962C8B-B14F-4D97-AF65-F5344CB8AC3E}">
        <p14:creationId xmlns:p14="http://schemas.microsoft.com/office/powerpoint/2010/main" val="233967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fltVal val="0"/>
                                          </p:val>
                                        </p:tav>
                                        <p:tav tm="100000">
                                          <p:val>
                                            <p:strVal val="#ppt_h"/>
                                          </p:val>
                                        </p:tav>
                                      </p:tavLst>
                                    </p:anim>
                                    <p:animEffect transition="in" filter="fade">
                                      <p:cBhvr>
                                        <p:cTn id="16" dur="500"/>
                                        <p:tgtEl>
                                          <p:spTgt spid="5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Effect transition="in" filter="fade">
                                      <p:cBhvr>
                                        <p:cTn id="36" dur="500"/>
                                        <p:tgtEl>
                                          <p:spTgt spid="4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Effect transition="in" filter="fade">
                                      <p:cBhvr>
                                        <p:cTn id="56" dur="500"/>
                                        <p:tgtEl>
                                          <p:spTgt spid="34"/>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32" grpId="0" animBg="1"/>
      <p:bldP spid="51" grpId="0" animBg="1"/>
      <p:bldP spid="33" grpId="0" animBg="1"/>
      <p:bldP spid="34" grpId="0" animBg="1"/>
      <p:bldP spid="41" grpId="0" animBg="1"/>
      <p:bldP spid="43" grpId="0" animBg="1"/>
      <p:bldP spid="48"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684659" y="2996952"/>
            <a:ext cx="8351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200">
                <a:solidFill>
                  <a:schemeClr val="bg1"/>
                </a:solidFill>
                <a:latin typeface="+mj-lt"/>
                <a:ea typeface="+mj-ea"/>
                <a:cs typeface="+mj-cs"/>
              </a:defRPr>
            </a:lvl1pPr>
            <a:lvl2pPr algn="l" rtl="0" eaLnBrk="0" fontAlgn="base" hangingPunct="0">
              <a:spcBef>
                <a:spcPct val="0"/>
              </a:spcBef>
              <a:spcAft>
                <a:spcPct val="0"/>
              </a:spcAft>
              <a:defRPr kumimoji="1" sz="3200">
                <a:solidFill>
                  <a:schemeClr val="bg1"/>
                </a:solidFill>
                <a:latin typeface="Calibri" pitchFamily="34" charset="0"/>
                <a:ea typeface="ＭＳ Ｐゴシック" charset="-128"/>
              </a:defRPr>
            </a:lvl2pPr>
            <a:lvl3pPr algn="l" rtl="0" eaLnBrk="0" fontAlgn="base" hangingPunct="0">
              <a:spcBef>
                <a:spcPct val="0"/>
              </a:spcBef>
              <a:spcAft>
                <a:spcPct val="0"/>
              </a:spcAft>
              <a:defRPr kumimoji="1" sz="3200">
                <a:solidFill>
                  <a:schemeClr val="bg1"/>
                </a:solidFill>
                <a:latin typeface="Calibri" pitchFamily="34" charset="0"/>
                <a:ea typeface="ＭＳ Ｐゴシック" charset="-128"/>
              </a:defRPr>
            </a:lvl3pPr>
            <a:lvl4pPr algn="l" rtl="0" eaLnBrk="0" fontAlgn="base" hangingPunct="0">
              <a:spcBef>
                <a:spcPct val="0"/>
              </a:spcBef>
              <a:spcAft>
                <a:spcPct val="0"/>
              </a:spcAft>
              <a:defRPr kumimoji="1" sz="3200">
                <a:solidFill>
                  <a:schemeClr val="bg1"/>
                </a:solidFill>
                <a:latin typeface="Calibri" pitchFamily="34" charset="0"/>
                <a:ea typeface="ＭＳ Ｐゴシック" charset="-128"/>
              </a:defRPr>
            </a:lvl4pPr>
            <a:lvl5pPr algn="l" rtl="0" eaLnBrk="0" fontAlgn="base" hangingPunct="0">
              <a:spcBef>
                <a:spcPct val="0"/>
              </a:spcBef>
              <a:spcAft>
                <a:spcPct val="0"/>
              </a:spcAft>
              <a:defRPr kumimoji="1" sz="3200">
                <a:solidFill>
                  <a:schemeClr val="bg1"/>
                </a:solidFill>
                <a:latin typeface="Calibri" pitchFamily="34" charset="0"/>
                <a:ea typeface="ＭＳ Ｐゴシック" charset="-128"/>
              </a:defRPr>
            </a:lvl5pPr>
            <a:lvl6pPr marL="457200" algn="l" rtl="0" eaLnBrk="1" fontAlgn="base" hangingPunct="1">
              <a:spcBef>
                <a:spcPct val="0"/>
              </a:spcBef>
              <a:spcAft>
                <a:spcPct val="0"/>
              </a:spcAft>
              <a:defRPr kumimoji="1" sz="3200">
                <a:solidFill>
                  <a:schemeClr val="bg1"/>
                </a:solidFill>
                <a:latin typeface="Arial" charset="0"/>
              </a:defRPr>
            </a:lvl6pPr>
            <a:lvl7pPr marL="914400" algn="l" rtl="0" eaLnBrk="1" fontAlgn="base" hangingPunct="1">
              <a:spcBef>
                <a:spcPct val="0"/>
              </a:spcBef>
              <a:spcAft>
                <a:spcPct val="0"/>
              </a:spcAft>
              <a:defRPr kumimoji="1" sz="3200">
                <a:solidFill>
                  <a:schemeClr val="bg1"/>
                </a:solidFill>
                <a:latin typeface="Arial" charset="0"/>
              </a:defRPr>
            </a:lvl7pPr>
            <a:lvl8pPr marL="1371600" algn="l" rtl="0" eaLnBrk="1" fontAlgn="base" hangingPunct="1">
              <a:spcBef>
                <a:spcPct val="0"/>
              </a:spcBef>
              <a:spcAft>
                <a:spcPct val="0"/>
              </a:spcAft>
              <a:defRPr kumimoji="1" sz="3200">
                <a:solidFill>
                  <a:schemeClr val="bg1"/>
                </a:solidFill>
                <a:latin typeface="Arial" charset="0"/>
              </a:defRPr>
            </a:lvl8pPr>
            <a:lvl9pPr marL="1828800" algn="l" rtl="0" eaLnBrk="1" fontAlgn="base" hangingPunct="1">
              <a:spcBef>
                <a:spcPct val="0"/>
              </a:spcBef>
              <a:spcAft>
                <a:spcPct val="0"/>
              </a:spcAft>
              <a:defRPr kumimoji="1" sz="3200">
                <a:solidFill>
                  <a:schemeClr val="bg1"/>
                </a:solidFill>
                <a:latin typeface="Arial" charset="0"/>
              </a:defRPr>
            </a:lvl9pPr>
          </a:lstStyle>
          <a:p>
            <a:pPr algn="ctr">
              <a:defRPr/>
            </a:pPr>
            <a:r>
              <a:rPr lang="ja-JP" altLang="en-US" sz="7200" kern="0" dirty="0" smtClean="0">
                <a:effectLst>
                  <a:glow rad="228600">
                    <a:schemeClr val="accent5">
                      <a:satMod val="175000"/>
                      <a:alpha val="40000"/>
                    </a:schemeClr>
                  </a:glow>
                </a:effectLst>
              </a:rPr>
              <a:t>モバイル・シフトと</a:t>
            </a:r>
            <a:endParaRPr lang="en-US" altLang="ja-JP" sz="7200" kern="0" dirty="0" smtClean="0">
              <a:effectLst>
                <a:glow rad="228600">
                  <a:schemeClr val="accent5">
                    <a:satMod val="175000"/>
                    <a:alpha val="40000"/>
                  </a:schemeClr>
                </a:glow>
              </a:effectLst>
            </a:endParaRPr>
          </a:p>
          <a:p>
            <a:pPr algn="ctr">
              <a:defRPr/>
            </a:pPr>
            <a:r>
              <a:rPr lang="ja-JP" altLang="en-US" sz="7200" kern="0" dirty="0" smtClean="0">
                <a:effectLst>
                  <a:glow rad="228600">
                    <a:schemeClr val="accent5">
                      <a:satMod val="175000"/>
                      <a:alpha val="40000"/>
                    </a:schemeClr>
                  </a:glow>
                </a:effectLst>
              </a:rPr>
              <a:t>モバイル・ファースト</a:t>
            </a:r>
            <a:endParaRPr lang="ja-JP" altLang="en-US" sz="5400" kern="0" dirty="0" smtClean="0">
              <a:effectLst>
                <a:glow rad="228600">
                  <a:schemeClr val="accent5">
                    <a:satMod val="175000"/>
                    <a:alpha val="40000"/>
                  </a:schemeClr>
                </a:glow>
              </a:effectLst>
              <a:latin typeface="+mn-lt"/>
              <a:ea typeface="+mn-ea"/>
            </a:endParaRPr>
          </a:p>
        </p:txBody>
      </p:sp>
    </p:spTree>
    <p:extLst>
      <p:ext uri="{BB962C8B-B14F-4D97-AF65-F5344CB8AC3E}">
        <p14:creationId xmlns:p14="http://schemas.microsoft.com/office/powerpoint/2010/main" val="1888709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注目される</a:t>
            </a:r>
            <a:r>
              <a:rPr kumimoji="1" lang="en-US" altLang="ja-JP" dirty="0" smtClean="0"/>
              <a:t>UX (User </a:t>
            </a:r>
            <a:r>
              <a:rPr kumimoji="1" lang="en-US" altLang="ja-JP" dirty="0" err="1" smtClean="0"/>
              <a:t>eXperience</a:t>
            </a:r>
            <a:r>
              <a:rPr kumimoji="1" lang="en-US" altLang="ja-JP" dirty="0" smtClean="0"/>
              <a:t>)</a:t>
            </a:r>
            <a:endParaRPr kumimoji="1" lang="ja-JP" altLang="en-US" dirty="0"/>
          </a:p>
        </p:txBody>
      </p:sp>
      <p:pic>
        <p:nvPicPr>
          <p:cNvPr id="54" name="図 53"/>
          <p:cNvPicPr>
            <a:picLocks noChangeAspect="1"/>
          </p:cNvPicPr>
          <p:nvPr/>
        </p:nvPicPr>
        <p:blipFill>
          <a:blip r:embed="rId2"/>
          <a:stretch>
            <a:fillRect/>
          </a:stretch>
        </p:blipFill>
        <p:spPr>
          <a:xfrm>
            <a:off x="5468301" y="2387789"/>
            <a:ext cx="3208155" cy="1872208"/>
          </a:xfrm>
          <a:prstGeom prst="rect">
            <a:avLst/>
          </a:prstGeom>
          <a:ln>
            <a:noFill/>
          </a:ln>
          <a:effectLst>
            <a:outerShdw blurRad="292100" dist="139700" dir="2700000" algn="tl" rotWithShape="0">
              <a:srgbClr val="333333">
                <a:alpha val="65000"/>
              </a:srgbClr>
            </a:outerShdw>
          </a:effectLst>
        </p:spPr>
      </p:pic>
      <p:pic>
        <p:nvPicPr>
          <p:cNvPr id="56" name="図 55"/>
          <p:cNvPicPr>
            <a:picLocks noChangeAspect="1"/>
          </p:cNvPicPr>
          <p:nvPr/>
        </p:nvPicPr>
        <p:blipFill>
          <a:blip r:embed="rId3"/>
          <a:stretch>
            <a:fillRect/>
          </a:stretch>
        </p:blipFill>
        <p:spPr>
          <a:xfrm>
            <a:off x="5396293" y="4043973"/>
            <a:ext cx="1404888" cy="1404888"/>
          </a:xfrm>
          <a:prstGeom prst="rect">
            <a:avLst/>
          </a:prstGeom>
          <a:ln>
            <a:noFill/>
          </a:ln>
          <a:effectLst>
            <a:outerShdw blurRad="292100" dist="139700" dir="2700000" algn="tl" rotWithShape="0">
              <a:srgbClr val="333333">
                <a:alpha val="65000"/>
              </a:srgbClr>
            </a:outerShdw>
          </a:effectLst>
        </p:spPr>
      </p:pic>
      <p:pic>
        <p:nvPicPr>
          <p:cNvPr id="59" name="図 58" descr="com.sportstracklive.android.ui.activity.lite-ss-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2477" y="3899957"/>
            <a:ext cx="950505" cy="1584176"/>
          </a:xfrm>
          <a:prstGeom prst="rect">
            <a:avLst/>
          </a:prstGeom>
          <a:ln>
            <a:noFill/>
          </a:ln>
          <a:effectLst>
            <a:outerShdw blurRad="292100" dist="139700" dir="2700000" algn="tl" rotWithShape="0">
              <a:srgbClr val="333333">
                <a:alpha val="65000"/>
              </a:srgbClr>
            </a:outerShdw>
          </a:effectLst>
        </p:spPr>
      </p:pic>
      <p:pic>
        <p:nvPicPr>
          <p:cNvPr id="60" name="図 59"/>
          <p:cNvPicPr>
            <a:picLocks noChangeAspect="1"/>
          </p:cNvPicPr>
          <p:nvPr/>
        </p:nvPicPr>
        <p:blipFill>
          <a:blip r:embed="rId5"/>
          <a:stretch>
            <a:fillRect/>
          </a:stretch>
        </p:blipFill>
        <p:spPr>
          <a:xfrm>
            <a:off x="6732240" y="1163653"/>
            <a:ext cx="1833893" cy="1375420"/>
          </a:xfrm>
          <a:prstGeom prst="rect">
            <a:avLst/>
          </a:prstGeom>
          <a:ln>
            <a:noFill/>
          </a:ln>
          <a:effectLst>
            <a:outerShdw blurRad="292100" dist="139700" dir="2700000" algn="tl" rotWithShape="0">
              <a:srgbClr val="333333">
                <a:alpha val="65000"/>
              </a:srgbClr>
            </a:outerShdw>
          </a:effectLst>
        </p:spPr>
      </p:pic>
      <p:pic>
        <p:nvPicPr>
          <p:cNvPr id="61" name="図 60" descr="User-Experience.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0072" y="1235661"/>
            <a:ext cx="1512168" cy="955055"/>
          </a:xfrm>
          <a:prstGeom prst="rect">
            <a:avLst/>
          </a:prstGeom>
        </p:spPr>
      </p:pic>
      <p:sp>
        <p:nvSpPr>
          <p:cNvPr id="62" name="テキスト ボックス 61"/>
          <p:cNvSpPr txBox="1"/>
          <p:nvPr/>
        </p:nvSpPr>
        <p:spPr>
          <a:xfrm>
            <a:off x="449032" y="1124744"/>
            <a:ext cx="1242648" cy="830997"/>
          </a:xfrm>
          <a:prstGeom prst="rect">
            <a:avLst/>
          </a:prstGeom>
          <a:noFill/>
        </p:spPr>
        <p:txBody>
          <a:bodyPr wrap="none" rtlCol="0">
            <a:spAutoFit/>
          </a:bodyPr>
          <a:lstStyle/>
          <a:p>
            <a:r>
              <a:rPr kumimoji="1" lang="en-US" altLang="ja-JP" sz="2400" dirty="0" smtClean="0">
                <a:solidFill>
                  <a:schemeClr val="bg2">
                    <a:lumMod val="75000"/>
                  </a:schemeClr>
                </a:solidFill>
                <a:latin typeface="Bernard MT Condensed"/>
                <a:cs typeface="Bernard MT Condensed"/>
              </a:rPr>
              <a:t>User </a:t>
            </a:r>
            <a:endParaRPr kumimoji="1" lang="ja-JP" altLang="en-US" sz="2400" dirty="0" smtClean="0">
              <a:solidFill>
                <a:schemeClr val="bg2">
                  <a:lumMod val="75000"/>
                </a:schemeClr>
              </a:solidFill>
              <a:latin typeface="Bernard MT Condensed"/>
              <a:cs typeface="Bernard MT Condensed"/>
            </a:endParaRPr>
          </a:p>
          <a:p>
            <a:pPr>
              <a:spcBef>
                <a:spcPts val="0"/>
              </a:spcBef>
            </a:pPr>
            <a:r>
              <a:rPr kumimoji="1" lang="en-US" altLang="ja-JP" sz="2400" dirty="0" smtClean="0">
                <a:solidFill>
                  <a:schemeClr val="bg2">
                    <a:lumMod val="75000"/>
                  </a:schemeClr>
                </a:solidFill>
                <a:latin typeface="Bernard MT Condensed"/>
                <a:cs typeface="Bernard MT Condensed"/>
              </a:rPr>
              <a:t>Interface</a:t>
            </a:r>
            <a:endParaRPr kumimoji="1" lang="ja-JP" altLang="en-US" sz="2400" dirty="0">
              <a:solidFill>
                <a:schemeClr val="bg2">
                  <a:lumMod val="75000"/>
                </a:schemeClr>
              </a:solidFill>
              <a:latin typeface="Bernard MT Condensed"/>
              <a:cs typeface="Bernard MT Condensed"/>
            </a:endParaRPr>
          </a:p>
        </p:txBody>
      </p:sp>
      <p:pic>
        <p:nvPicPr>
          <p:cNvPr id="71" name="図 70" descr="FX8ED28EC68EAD8EB0B2E8CCCC.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1680" y="1163653"/>
            <a:ext cx="2784309" cy="2088232"/>
          </a:xfrm>
          <a:prstGeom prst="rect">
            <a:avLst/>
          </a:prstGeom>
        </p:spPr>
      </p:pic>
      <p:pic>
        <p:nvPicPr>
          <p:cNvPr id="26" name="図 25" descr="img_function0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44" y="1955741"/>
            <a:ext cx="2669611" cy="2051787"/>
          </a:xfrm>
          <a:prstGeom prst="rect">
            <a:avLst/>
          </a:prstGeom>
          <a:ln>
            <a:noFill/>
          </a:ln>
          <a:effectLst>
            <a:outerShdw blurRad="292100" dist="139700" dir="2700000" algn="tl" rotWithShape="0">
              <a:srgbClr val="333333">
                <a:alpha val="65000"/>
              </a:srgbClr>
            </a:outerShdw>
          </a:effectLst>
        </p:spPr>
      </p:pic>
      <p:pic>
        <p:nvPicPr>
          <p:cNvPr id="65" name="図 64" descr="pic1_l.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600" y="3323893"/>
            <a:ext cx="3242455" cy="2088232"/>
          </a:xfrm>
          <a:prstGeom prst="rect">
            <a:avLst/>
          </a:prstGeom>
          <a:ln>
            <a:noFill/>
          </a:ln>
          <a:effectLst>
            <a:outerShdw blurRad="292100" dist="139700" dir="2700000" algn="tl" rotWithShape="0">
              <a:srgbClr val="333333">
                <a:alpha val="65000"/>
              </a:srgbClr>
            </a:outerShdw>
          </a:effectLst>
        </p:spPr>
      </p:pic>
      <p:sp>
        <p:nvSpPr>
          <p:cNvPr id="3" name="右矢印 2"/>
          <p:cNvSpPr/>
          <p:nvPr/>
        </p:nvSpPr>
        <p:spPr bwMode="auto">
          <a:xfrm>
            <a:off x="4644008" y="2747829"/>
            <a:ext cx="576064" cy="1259699"/>
          </a:xfrm>
          <a:prstGeom prst="rightArrow">
            <a:avLst/>
          </a:prstGeom>
          <a:solidFill>
            <a:schemeClr val="bg1"/>
          </a:solidFill>
          <a:ln w="38100" cap="flat" cmpd="sng" algn="ctr">
            <a:solidFill>
              <a:srgbClr val="4168A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3" name="角丸四角形 12"/>
          <p:cNvSpPr/>
          <p:nvPr/>
        </p:nvSpPr>
        <p:spPr bwMode="auto">
          <a:xfrm>
            <a:off x="467544" y="5805264"/>
            <a:ext cx="8208911" cy="648072"/>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ja-JP" altLang="en-US" sz="2800" dirty="0" smtClean="0">
                <a:solidFill>
                  <a:schemeClr val="bg1"/>
                </a:solidFill>
              </a:rPr>
              <a:t>ところで、</a:t>
            </a:r>
            <a:r>
              <a:rPr lang="en-US" altLang="ja-JP" sz="2800" dirty="0" smtClean="0">
                <a:solidFill>
                  <a:schemeClr val="bg1"/>
                </a:solidFill>
              </a:rPr>
              <a:t>Windows XP</a:t>
            </a:r>
            <a:r>
              <a:rPr lang="ja-JP" altLang="en-US" sz="2800" dirty="0" smtClean="0">
                <a:solidFill>
                  <a:schemeClr val="bg1"/>
                </a:solidFill>
              </a:rPr>
              <a:t>の</a:t>
            </a:r>
            <a:r>
              <a:rPr lang="en-US" altLang="ja-JP" sz="2800" dirty="0" smtClean="0">
                <a:solidFill>
                  <a:schemeClr val="bg1"/>
                </a:solidFill>
              </a:rPr>
              <a:t>XP</a:t>
            </a:r>
            <a:r>
              <a:rPr lang="ja-JP" altLang="en-US" sz="2800" dirty="0" err="1" smtClean="0">
                <a:solidFill>
                  <a:schemeClr val="bg1"/>
                </a:solidFill>
              </a:rPr>
              <a:t>って</a:t>
            </a:r>
            <a:r>
              <a:rPr lang="ja-JP" altLang="en-US" sz="2800" dirty="0" smtClean="0">
                <a:solidFill>
                  <a:schemeClr val="bg1"/>
                </a:solidFill>
              </a:rPr>
              <a:t>何でしょう</a:t>
            </a:r>
            <a:r>
              <a:rPr lang="en-US" altLang="ja-JP" sz="2800" dirty="0" smtClean="0">
                <a:solidFill>
                  <a:schemeClr val="bg1"/>
                </a:solidFill>
              </a:rPr>
              <a:t>?</a:t>
            </a:r>
          </a:p>
        </p:txBody>
      </p:sp>
    </p:spTree>
    <p:extLst>
      <p:ext uri="{BB962C8B-B14F-4D97-AF65-F5344CB8AC3E}">
        <p14:creationId xmlns:p14="http://schemas.microsoft.com/office/powerpoint/2010/main" val="228123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19673" y="228600"/>
            <a:ext cx="8131175" cy="423863"/>
          </a:xfrm>
        </p:spPr>
        <p:txBody>
          <a:bodyPr/>
          <a:lstStyle/>
          <a:p>
            <a:pPr eaLnBrk="1" hangingPunct="1"/>
            <a:r>
              <a:rPr lang="en-US" altLang="ja-JP" sz="2800" smtClean="0">
                <a:ea typeface="ＭＳ Ｐゴシック" pitchFamily="50" charset="-128"/>
              </a:rPr>
              <a:t>iPhone</a:t>
            </a:r>
            <a:r>
              <a:rPr lang="ja-JP" altLang="en-US" sz="2800" smtClean="0">
                <a:ea typeface="ＭＳ Ｐゴシック" pitchFamily="50" charset="-128"/>
              </a:rPr>
              <a:t>は何を変えたのか？</a:t>
            </a:r>
            <a:endParaRPr lang="ja-JP" altLang="en-US" sz="2800" dirty="0" smtClean="0">
              <a:ea typeface="ＭＳ Ｐゴシック" pitchFamily="50" charset="-128"/>
            </a:endParaRPr>
          </a:p>
        </p:txBody>
      </p:sp>
      <p:sp>
        <p:nvSpPr>
          <p:cNvPr id="41" name="角丸四角形 40"/>
          <p:cNvSpPr/>
          <p:nvPr/>
        </p:nvSpPr>
        <p:spPr>
          <a:xfrm>
            <a:off x="5943921" y="1108771"/>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smtClean="0">
                <a:solidFill>
                  <a:schemeClr val="bg1"/>
                </a:solidFill>
              </a:rPr>
              <a:t>iPhone</a:t>
            </a:r>
            <a:endParaRPr lang="en-US" altLang="ja-JP" sz="2000" dirty="0">
              <a:solidFill>
                <a:schemeClr val="bg1"/>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2573" y="1967565"/>
            <a:ext cx="1296144" cy="95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 17"/>
          <p:cNvSpPr/>
          <p:nvPr/>
        </p:nvSpPr>
        <p:spPr>
          <a:xfrm>
            <a:off x="3242097" y="1108771"/>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ガラケー</a:t>
            </a:r>
            <a:endParaRPr lang="en-US" altLang="ja-JP" sz="2000" dirty="0">
              <a:solidFill>
                <a:schemeClr val="bg1"/>
              </a:solidFill>
            </a:endParaRPr>
          </a:p>
        </p:txBody>
      </p:sp>
      <p:sp>
        <p:nvSpPr>
          <p:cNvPr id="19" name="角丸四角形 18"/>
          <p:cNvSpPr/>
          <p:nvPr/>
        </p:nvSpPr>
        <p:spPr>
          <a:xfrm>
            <a:off x="562398" y="1108771"/>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rPr>
              <a:t>旧</a:t>
            </a:r>
            <a:r>
              <a:rPr lang="ja-JP" altLang="en-US" sz="2000" dirty="0" smtClean="0">
                <a:solidFill>
                  <a:schemeClr val="bg1"/>
                </a:solidFill>
              </a:rPr>
              <a:t>スマートフォン</a:t>
            </a:r>
            <a:endParaRPr lang="en-US" altLang="ja-JP" sz="2000" dirty="0">
              <a:solidFill>
                <a:schemeClr val="bg1"/>
              </a:solidFill>
            </a:endParaRPr>
          </a:p>
        </p:txBody>
      </p:sp>
      <p:sp>
        <p:nvSpPr>
          <p:cNvPr id="20" name="角丸四角形 19"/>
          <p:cNvSpPr/>
          <p:nvPr/>
        </p:nvSpPr>
        <p:spPr>
          <a:xfrm>
            <a:off x="5943920" y="3356992"/>
            <a:ext cx="2561481" cy="648072"/>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bg1"/>
                </a:solidFill>
              </a:rPr>
              <a:t>インターネットとの親和性</a:t>
            </a:r>
            <a:endParaRPr lang="en-US" altLang="ja-JP" sz="1600" dirty="0">
              <a:solidFill>
                <a:schemeClr val="bg1"/>
              </a:solidFill>
            </a:endParaRPr>
          </a:p>
          <a:p>
            <a:pPr algn="ctr">
              <a:defRPr/>
            </a:pPr>
            <a:r>
              <a:rPr lang="ja-JP" altLang="en-US" sz="1600" dirty="0">
                <a:solidFill>
                  <a:schemeClr val="bg1"/>
                </a:solidFill>
              </a:rPr>
              <a:t>高</a:t>
            </a:r>
            <a:endParaRPr lang="en-US" altLang="ja-JP" sz="1600" dirty="0">
              <a:solidFill>
                <a:schemeClr val="bg1"/>
              </a:solidFill>
            </a:endParaRPr>
          </a:p>
        </p:txBody>
      </p:sp>
      <p:sp>
        <p:nvSpPr>
          <p:cNvPr id="21" name="角丸四角形 20"/>
          <p:cNvSpPr/>
          <p:nvPr/>
        </p:nvSpPr>
        <p:spPr>
          <a:xfrm>
            <a:off x="3242096" y="3356992"/>
            <a:ext cx="2561481" cy="648072"/>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bg1"/>
                </a:solidFill>
              </a:rPr>
              <a:t>インターネットとの親和性</a:t>
            </a:r>
            <a:endParaRPr lang="en-US" altLang="ja-JP" sz="1600" dirty="0">
              <a:solidFill>
                <a:schemeClr val="bg1"/>
              </a:solidFill>
            </a:endParaRPr>
          </a:p>
          <a:p>
            <a:pPr algn="ctr">
              <a:defRPr/>
            </a:pPr>
            <a:r>
              <a:rPr lang="ja-JP" altLang="en-US" sz="1600" dirty="0" smtClean="0">
                <a:solidFill>
                  <a:schemeClr val="bg1"/>
                </a:solidFill>
              </a:rPr>
              <a:t>中</a:t>
            </a:r>
            <a:endParaRPr lang="en-US" altLang="ja-JP" sz="1600" dirty="0">
              <a:solidFill>
                <a:schemeClr val="bg1"/>
              </a:solidFill>
            </a:endParaRPr>
          </a:p>
        </p:txBody>
      </p:sp>
      <p:sp>
        <p:nvSpPr>
          <p:cNvPr id="22" name="角丸四角形 21"/>
          <p:cNvSpPr/>
          <p:nvPr/>
        </p:nvSpPr>
        <p:spPr>
          <a:xfrm>
            <a:off x="562397" y="3356992"/>
            <a:ext cx="2561481" cy="648072"/>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smtClean="0">
                <a:solidFill>
                  <a:schemeClr val="bg1"/>
                </a:solidFill>
              </a:rPr>
              <a:t>インターネットとの親和性</a:t>
            </a:r>
            <a:endParaRPr lang="en-US" altLang="ja-JP" sz="1600" dirty="0" smtClean="0">
              <a:solidFill>
                <a:schemeClr val="bg1"/>
              </a:solidFill>
            </a:endParaRPr>
          </a:p>
          <a:p>
            <a:pPr algn="ctr">
              <a:defRPr/>
            </a:pPr>
            <a:r>
              <a:rPr lang="ja-JP" altLang="en-US" sz="1600" dirty="0">
                <a:solidFill>
                  <a:schemeClr val="bg1"/>
                </a:solidFill>
              </a:rPr>
              <a:t>低</a:t>
            </a:r>
            <a:endParaRPr lang="en-US" altLang="ja-JP" sz="1600" dirty="0">
              <a:solidFill>
                <a:schemeClr val="bg1"/>
              </a:solidFill>
            </a:endParaRPr>
          </a:p>
        </p:txBody>
      </p:sp>
      <p:sp>
        <p:nvSpPr>
          <p:cNvPr id="23" name="角丸四角形 22"/>
          <p:cNvSpPr/>
          <p:nvPr/>
        </p:nvSpPr>
        <p:spPr>
          <a:xfrm>
            <a:off x="5927523" y="4077072"/>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smtClean="0">
                <a:solidFill>
                  <a:schemeClr val="bg1"/>
                </a:solidFill>
              </a:rPr>
              <a:t>HTML/JavaScript</a:t>
            </a:r>
            <a:endParaRPr lang="en-US" altLang="ja-JP" sz="2000" dirty="0">
              <a:solidFill>
                <a:schemeClr val="bg1"/>
              </a:solidFill>
            </a:endParaRPr>
          </a:p>
        </p:txBody>
      </p:sp>
      <p:sp>
        <p:nvSpPr>
          <p:cNvPr id="24" name="角丸四角形 23"/>
          <p:cNvSpPr/>
          <p:nvPr/>
        </p:nvSpPr>
        <p:spPr>
          <a:xfrm>
            <a:off x="3225699" y="4077072"/>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err="1">
                <a:solidFill>
                  <a:schemeClr val="bg1"/>
                </a:solidFill>
              </a:rPr>
              <a:t>c</a:t>
            </a:r>
            <a:r>
              <a:rPr lang="en-US" altLang="ja-JP" sz="2000" dirty="0" err="1" smtClean="0">
                <a:solidFill>
                  <a:schemeClr val="bg1"/>
                </a:solidFill>
              </a:rPr>
              <a:t>HTML</a:t>
            </a:r>
            <a:endParaRPr lang="en-US" altLang="ja-JP" sz="2000" dirty="0">
              <a:solidFill>
                <a:schemeClr val="bg1"/>
              </a:solidFill>
            </a:endParaRPr>
          </a:p>
        </p:txBody>
      </p:sp>
      <p:sp>
        <p:nvSpPr>
          <p:cNvPr id="25" name="角丸四角形 24"/>
          <p:cNvSpPr/>
          <p:nvPr/>
        </p:nvSpPr>
        <p:spPr>
          <a:xfrm>
            <a:off x="546000" y="4077072"/>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smtClean="0">
                <a:solidFill>
                  <a:schemeClr val="bg1"/>
                </a:solidFill>
              </a:rPr>
              <a:t>WML</a:t>
            </a:r>
            <a:endParaRPr lang="en-US" altLang="ja-JP" sz="2000" dirty="0">
              <a:solidFill>
                <a:schemeClr val="bg1"/>
              </a:solidFill>
            </a:endParaRPr>
          </a:p>
        </p:txBody>
      </p:sp>
      <p:sp>
        <p:nvSpPr>
          <p:cNvPr id="26" name="角丸四角形 25"/>
          <p:cNvSpPr/>
          <p:nvPr/>
        </p:nvSpPr>
        <p:spPr>
          <a:xfrm>
            <a:off x="5927522" y="5085184"/>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タッチスクリーン</a:t>
            </a:r>
            <a:endParaRPr lang="en-US" altLang="ja-JP" sz="2000" dirty="0">
              <a:solidFill>
                <a:schemeClr val="bg1"/>
              </a:solidFill>
            </a:endParaRPr>
          </a:p>
        </p:txBody>
      </p:sp>
      <p:sp>
        <p:nvSpPr>
          <p:cNvPr id="27" name="角丸四角形 26"/>
          <p:cNvSpPr/>
          <p:nvPr/>
        </p:nvSpPr>
        <p:spPr>
          <a:xfrm>
            <a:off x="3225698" y="5085184"/>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テンキー</a:t>
            </a:r>
            <a:endParaRPr lang="en-US" altLang="ja-JP" sz="2000" dirty="0">
              <a:solidFill>
                <a:schemeClr val="bg1"/>
              </a:solidFill>
            </a:endParaRPr>
          </a:p>
        </p:txBody>
      </p:sp>
      <p:sp>
        <p:nvSpPr>
          <p:cNvPr id="28" name="角丸四角形 27"/>
          <p:cNvSpPr/>
          <p:nvPr/>
        </p:nvSpPr>
        <p:spPr>
          <a:xfrm>
            <a:off x="545999" y="5085184"/>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物理キーボード</a:t>
            </a:r>
            <a:endParaRPr lang="en-US" altLang="ja-JP" sz="2000" dirty="0">
              <a:solidFill>
                <a:schemeClr val="bg1"/>
              </a:solidFill>
            </a:endParaRPr>
          </a:p>
        </p:txBody>
      </p:sp>
      <p:sp>
        <p:nvSpPr>
          <p:cNvPr id="30" name="角丸四角形 29"/>
          <p:cNvSpPr/>
          <p:nvPr/>
        </p:nvSpPr>
        <p:spPr>
          <a:xfrm>
            <a:off x="3225697" y="5589240"/>
            <a:ext cx="5256859" cy="432048"/>
          </a:xfrm>
          <a:prstGeom prst="roundRect">
            <a:avLst>
              <a:gd name="adj" fmla="val 7657"/>
            </a:avLst>
          </a:prstGeom>
          <a:solidFill>
            <a:srgbClr val="FF9933"/>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高度に管理された</a:t>
            </a:r>
            <a:r>
              <a:rPr lang="en-US" altLang="ja-JP" sz="2000" dirty="0" smtClean="0">
                <a:solidFill>
                  <a:schemeClr val="bg1"/>
                </a:solidFill>
              </a:rPr>
              <a:t>UX</a:t>
            </a:r>
            <a:endParaRPr lang="en-US" altLang="ja-JP" sz="2000" dirty="0">
              <a:solidFill>
                <a:schemeClr val="bg1"/>
              </a:solidFill>
            </a:endParaRPr>
          </a:p>
        </p:txBody>
      </p:sp>
      <p:sp>
        <p:nvSpPr>
          <p:cNvPr id="31" name="角丸四角形 30"/>
          <p:cNvSpPr/>
          <p:nvPr/>
        </p:nvSpPr>
        <p:spPr>
          <a:xfrm>
            <a:off x="545998" y="5589240"/>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smtClean="0">
                <a:solidFill>
                  <a:schemeClr val="bg1"/>
                </a:solidFill>
              </a:rPr>
              <a:t>UX</a:t>
            </a:r>
            <a:r>
              <a:rPr lang="ja-JP" altLang="en-US" sz="2000" dirty="0" err="1" smtClean="0">
                <a:solidFill>
                  <a:schemeClr val="bg1"/>
                </a:solidFill>
              </a:rPr>
              <a:t>への</a:t>
            </a:r>
            <a:r>
              <a:rPr lang="ja-JP" altLang="en-US" sz="2000" dirty="0" smtClean="0">
                <a:solidFill>
                  <a:schemeClr val="bg1"/>
                </a:solidFill>
              </a:rPr>
              <a:t>配慮無し</a:t>
            </a:r>
            <a:endParaRPr lang="en-US" altLang="ja-JP" sz="2000" dirty="0">
              <a:solidFill>
                <a:schemeClr val="bg1"/>
              </a:solidFill>
            </a:endParaRPr>
          </a:p>
        </p:txBody>
      </p:sp>
      <p:sp>
        <p:nvSpPr>
          <p:cNvPr id="32" name="角丸四角形 31"/>
          <p:cNvSpPr/>
          <p:nvPr/>
        </p:nvSpPr>
        <p:spPr>
          <a:xfrm>
            <a:off x="5921763" y="4581128"/>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アプリ管理　中</a:t>
            </a:r>
            <a:endParaRPr lang="en-US" altLang="ja-JP" sz="2000" dirty="0">
              <a:solidFill>
                <a:schemeClr val="bg1"/>
              </a:solidFill>
            </a:endParaRPr>
          </a:p>
        </p:txBody>
      </p:sp>
      <p:sp>
        <p:nvSpPr>
          <p:cNvPr id="33" name="角丸四角形 32"/>
          <p:cNvSpPr/>
          <p:nvPr/>
        </p:nvSpPr>
        <p:spPr>
          <a:xfrm>
            <a:off x="3219939" y="4581128"/>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アプリ管理　強</a:t>
            </a:r>
            <a:endParaRPr lang="en-US" altLang="ja-JP" sz="2000" dirty="0">
              <a:solidFill>
                <a:schemeClr val="bg1"/>
              </a:solidFill>
            </a:endParaRPr>
          </a:p>
        </p:txBody>
      </p:sp>
      <p:sp>
        <p:nvSpPr>
          <p:cNvPr id="34" name="角丸四角形 33"/>
          <p:cNvSpPr/>
          <p:nvPr/>
        </p:nvSpPr>
        <p:spPr>
          <a:xfrm>
            <a:off x="540240" y="4581128"/>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アプリ管理主体無し</a:t>
            </a:r>
            <a:endParaRPr lang="en-US" altLang="ja-JP" sz="2000" dirty="0">
              <a:solidFill>
                <a:schemeClr val="bg1"/>
              </a:solidFill>
            </a:endParaRPr>
          </a:p>
        </p:txBody>
      </p:sp>
      <p:sp>
        <p:nvSpPr>
          <p:cNvPr id="35" name="角丸四角形 34"/>
          <p:cNvSpPr/>
          <p:nvPr/>
        </p:nvSpPr>
        <p:spPr>
          <a:xfrm>
            <a:off x="5921075" y="6093296"/>
            <a:ext cx="2561481" cy="432048"/>
          </a:xfrm>
          <a:prstGeom prst="roundRect">
            <a:avLst>
              <a:gd name="adj" fmla="val 7657"/>
            </a:avLst>
          </a:prstGeom>
          <a:solidFill>
            <a:srgbClr val="C00000"/>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持ち歩ける</a:t>
            </a:r>
            <a:r>
              <a:rPr lang="en-US" altLang="ja-JP" sz="2000" dirty="0" smtClean="0">
                <a:solidFill>
                  <a:schemeClr val="bg1"/>
                </a:solidFill>
              </a:rPr>
              <a:t>PC</a:t>
            </a:r>
            <a:endParaRPr lang="en-US" altLang="ja-JP" sz="2000" dirty="0">
              <a:solidFill>
                <a:schemeClr val="bg1"/>
              </a:solidFill>
            </a:endParaRPr>
          </a:p>
        </p:txBody>
      </p:sp>
      <p:sp>
        <p:nvSpPr>
          <p:cNvPr id="37" name="角丸四角形 36"/>
          <p:cNvSpPr/>
          <p:nvPr/>
        </p:nvSpPr>
        <p:spPr>
          <a:xfrm>
            <a:off x="539552" y="6093296"/>
            <a:ext cx="5241868" cy="432048"/>
          </a:xfrm>
          <a:prstGeom prst="roundRect">
            <a:avLst>
              <a:gd name="adj" fmla="val 7657"/>
            </a:avLst>
          </a:prstGeom>
          <a:solidFill>
            <a:srgbClr val="C00000"/>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高機能な携帯電話</a:t>
            </a:r>
            <a:endParaRPr lang="en-US" altLang="ja-JP" sz="2000" dirty="0">
              <a:solidFill>
                <a:schemeClr val="bg1"/>
              </a:solidFill>
            </a:endParaRPr>
          </a:p>
        </p:txBody>
      </p:sp>
      <p:pic>
        <p:nvPicPr>
          <p:cNvPr id="1026" name="Picture 2" descr="http://www.blogcdn.com/www.engadget.com/media/2010/09/10x0914nojar3ur5e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898" y="2027441"/>
            <a:ext cx="1478163" cy="837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ivedoor.blogimg.jp/metalmooon/imgs/7/c/7c1f04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174" y="1634940"/>
            <a:ext cx="2539324" cy="162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548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0-#ppt_w/2"/>
                                          </p:val>
                                        </p:tav>
                                        <p:tav tm="100000">
                                          <p:val>
                                            <p:strVal val="#ppt_x"/>
                                          </p:val>
                                        </p:tav>
                                      </p:tavLst>
                                    </p:anim>
                                    <p:anim calcmode="lin" valueType="num">
                                      <p:cBhvr additive="base">
                                        <p:cTn id="12" dur="500" fill="hold"/>
                                        <p:tgtEl>
                                          <p:spTgt spid="205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0-#ppt_w/2"/>
                                          </p:val>
                                        </p:tav>
                                        <p:tav tm="100000">
                                          <p:val>
                                            <p:strVal val="#ppt_x"/>
                                          </p:val>
                                        </p:tav>
                                      </p:tavLst>
                                    </p:anim>
                                    <p:anim calcmode="lin" valueType="num">
                                      <p:cBhvr additive="base">
                                        <p:cTn id="24" dur="500" fill="hold"/>
                                        <p:tgtEl>
                                          <p:spTgt spid="102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0-#ppt_w/2"/>
                                          </p:val>
                                        </p:tav>
                                        <p:tav tm="100000">
                                          <p:val>
                                            <p:strVal val="#ppt_x"/>
                                          </p:val>
                                        </p:tav>
                                      </p:tavLst>
                                    </p:anim>
                                    <p:anim calcmode="lin" valueType="num">
                                      <p:cBhvr additive="base">
                                        <p:cTn id="28"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0-#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0-#ppt_w/2"/>
                                          </p:val>
                                        </p:tav>
                                        <p:tav tm="100000">
                                          <p:val>
                                            <p:strVal val="#ppt_x"/>
                                          </p:val>
                                        </p:tav>
                                      </p:tavLst>
                                    </p:anim>
                                    <p:anim calcmode="lin" valueType="num">
                                      <p:cBhvr additive="base">
                                        <p:cTn id="46" dur="500" fill="hold"/>
                                        <p:tgtEl>
                                          <p:spTgt spid="23"/>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0-#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0-#ppt_w/2"/>
                                          </p:val>
                                        </p:tav>
                                        <p:tav tm="100000">
                                          <p:val>
                                            <p:strVal val="#ppt_x"/>
                                          </p:val>
                                        </p:tav>
                                      </p:tavLst>
                                    </p:anim>
                                    <p:anim calcmode="lin" valueType="num">
                                      <p:cBhvr additive="base">
                                        <p:cTn id="54" dur="500" fill="hold"/>
                                        <p:tgtEl>
                                          <p:spTgt spid="25"/>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0-#ppt_w/2"/>
                                          </p:val>
                                        </p:tav>
                                        <p:tav tm="100000">
                                          <p:val>
                                            <p:strVal val="#ppt_x"/>
                                          </p:val>
                                        </p:tav>
                                      </p:tavLst>
                                    </p:anim>
                                    <p:anim calcmode="lin" valueType="num">
                                      <p:cBhvr additive="base">
                                        <p:cTn id="58" dur="500" fill="hold"/>
                                        <p:tgtEl>
                                          <p:spTgt spid="26"/>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0-#ppt_w/2"/>
                                          </p:val>
                                        </p:tav>
                                        <p:tav tm="100000">
                                          <p:val>
                                            <p:strVal val="#ppt_x"/>
                                          </p:val>
                                        </p:tav>
                                      </p:tavLst>
                                    </p:anim>
                                    <p:anim calcmode="lin" valueType="num">
                                      <p:cBhvr additive="base">
                                        <p:cTn id="62" dur="500" fill="hold"/>
                                        <p:tgtEl>
                                          <p:spTgt spid="2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0-#ppt_w/2"/>
                                          </p:val>
                                        </p:tav>
                                        <p:tav tm="100000">
                                          <p:val>
                                            <p:strVal val="#ppt_x"/>
                                          </p:val>
                                        </p:tav>
                                      </p:tavLst>
                                    </p:anim>
                                    <p:anim calcmode="lin" valueType="num">
                                      <p:cBhvr additive="base">
                                        <p:cTn id="66" dur="500" fill="hold"/>
                                        <p:tgtEl>
                                          <p:spTgt spid="28"/>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0-#ppt_w/2"/>
                                          </p:val>
                                        </p:tav>
                                        <p:tav tm="100000">
                                          <p:val>
                                            <p:strVal val="#ppt_x"/>
                                          </p:val>
                                        </p:tav>
                                      </p:tavLst>
                                    </p:anim>
                                    <p:anim calcmode="lin" valueType="num">
                                      <p:cBhvr additive="base">
                                        <p:cTn id="70" dur="500" fill="hold"/>
                                        <p:tgtEl>
                                          <p:spTgt spid="30"/>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0-#ppt_w/2"/>
                                          </p:val>
                                        </p:tav>
                                        <p:tav tm="100000">
                                          <p:val>
                                            <p:strVal val="#ppt_x"/>
                                          </p:val>
                                        </p:tav>
                                      </p:tavLst>
                                    </p:anim>
                                    <p:anim calcmode="lin" valueType="num">
                                      <p:cBhvr additive="base">
                                        <p:cTn id="74" dur="500" fill="hold"/>
                                        <p:tgtEl>
                                          <p:spTgt spid="31"/>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0-#ppt_w/2"/>
                                          </p:val>
                                        </p:tav>
                                        <p:tav tm="100000">
                                          <p:val>
                                            <p:strVal val="#ppt_x"/>
                                          </p:val>
                                        </p:tav>
                                      </p:tavLst>
                                    </p:anim>
                                    <p:anim calcmode="lin" valueType="num">
                                      <p:cBhvr additive="base">
                                        <p:cTn id="78" dur="500" fill="hold"/>
                                        <p:tgtEl>
                                          <p:spTgt spid="32"/>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0-#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0-#ppt_w/2"/>
                                          </p:val>
                                        </p:tav>
                                        <p:tav tm="100000">
                                          <p:val>
                                            <p:strVal val="#ppt_x"/>
                                          </p:val>
                                        </p:tav>
                                      </p:tavLst>
                                    </p:anim>
                                    <p:anim calcmode="lin" valueType="num">
                                      <p:cBhvr additive="base">
                                        <p:cTn id="86" dur="500" fill="hold"/>
                                        <p:tgtEl>
                                          <p:spTgt spid="34"/>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 calcmode="lin" valueType="num">
                                      <p:cBhvr additive="base">
                                        <p:cTn id="89" dur="500" fill="hold"/>
                                        <p:tgtEl>
                                          <p:spTgt spid="35"/>
                                        </p:tgtEl>
                                        <p:attrNameLst>
                                          <p:attrName>ppt_x</p:attrName>
                                        </p:attrNameLst>
                                      </p:cBhvr>
                                      <p:tavLst>
                                        <p:tav tm="0">
                                          <p:val>
                                            <p:strVal val="0-#ppt_w/2"/>
                                          </p:val>
                                        </p:tav>
                                        <p:tav tm="100000">
                                          <p:val>
                                            <p:strVal val="#ppt_x"/>
                                          </p:val>
                                        </p:tav>
                                      </p:tavLst>
                                    </p:anim>
                                    <p:anim calcmode="lin" valueType="num">
                                      <p:cBhvr additive="base">
                                        <p:cTn id="90" dur="500" fill="hold"/>
                                        <p:tgtEl>
                                          <p:spTgt spid="35"/>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additive="base">
                                        <p:cTn id="93" dur="500" fill="hold"/>
                                        <p:tgtEl>
                                          <p:spTgt spid="37"/>
                                        </p:tgtEl>
                                        <p:attrNameLst>
                                          <p:attrName>ppt_x</p:attrName>
                                        </p:attrNameLst>
                                      </p:cBhvr>
                                      <p:tavLst>
                                        <p:tav tm="0">
                                          <p:val>
                                            <p:strVal val="0-#ppt_w/2"/>
                                          </p:val>
                                        </p:tav>
                                        <p:tav tm="100000">
                                          <p:val>
                                            <p:strVal val="#ppt_x"/>
                                          </p:val>
                                        </p:tav>
                                      </p:tavLst>
                                    </p:anim>
                                    <p:anim calcmode="lin" valueType="num">
                                      <p:cBhvr additive="base">
                                        <p:cTn id="94"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19673" y="228600"/>
            <a:ext cx="8131175" cy="423863"/>
          </a:xfrm>
        </p:spPr>
        <p:txBody>
          <a:bodyPr/>
          <a:lstStyle/>
          <a:p>
            <a:pPr eaLnBrk="1" hangingPunct="1"/>
            <a:r>
              <a:rPr lang="ja-JP" altLang="en-US" sz="2800" dirty="0" smtClean="0">
                <a:ea typeface="ＭＳ Ｐゴシック" pitchFamily="50" charset="-128"/>
              </a:rPr>
              <a:t>モバイルシフト・モバイルファースト</a:t>
            </a:r>
          </a:p>
        </p:txBody>
      </p:sp>
      <p:grpSp>
        <p:nvGrpSpPr>
          <p:cNvPr id="5" name="グループ化 4"/>
          <p:cNvGrpSpPr/>
          <p:nvPr/>
        </p:nvGrpSpPr>
        <p:grpSpPr>
          <a:xfrm>
            <a:off x="580129" y="1124744"/>
            <a:ext cx="3197356" cy="1728192"/>
            <a:chOff x="580129" y="1124744"/>
            <a:chExt cx="3197356" cy="1728192"/>
          </a:xfrm>
        </p:grpSpPr>
        <p:sp>
          <p:nvSpPr>
            <p:cNvPr id="22" name="角丸四角形 21"/>
            <p:cNvSpPr/>
            <p:nvPr/>
          </p:nvSpPr>
          <p:spPr>
            <a:xfrm>
              <a:off x="580129" y="1124744"/>
              <a:ext cx="2405267" cy="1728192"/>
            </a:xfrm>
            <a:prstGeom prst="roundRect">
              <a:avLst>
                <a:gd name="adj" fmla="val 7657"/>
              </a:avLst>
            </a:prstGeom>
            <a:solidFill>
              <a:schemeClr val="accent1">
                <a:lumMod val="5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schemeClr val="bg1"/>
                  </a:solidFill>
                </a:rPr>
                <a:t>PC</a:t>
              </a:r>
              <a:r>
                <a:rPr lang="ja-JP" altLang="en-US" dirty="0" err="1" smtClean="0">
                  <a:solidFill>
                    <a:schemeClr val="bg1"/>
                  </a:solidFill>
                </a:rPr>
                <a:t>で</a:t>
              </a:r>
              <a:r>
                <a:rPr lang="ja-JP" altLang="en-US" dirty="0" smtClean="0">
                  <a:solidFill>
                    <a:schemeClr val="bg1"/>
                  </a:solidFill>
                </a:rPr>
                <a:t>できること</a:t>
              </a:r>
              <a:endParaRPr lang="en-US" altLang="ja-JP" dirty="0" smtClean="0">
                <a:solidFill>
                  <a:schemeClr val="bg1"/>
                </a:solidFill>
              </a:endParaRPr>
            </a:p>
            <a:p>
              <a:pPr algn="ctr">
                <a:defRPr/>
              </a:pPr>
              <a:endParaRPr lang="en-US" altLang="ja-JP" dirty="0">
                <a:solidFill>
                  <a:schemeClr val="bg1"/>
                </a:solidFill>
              </a:endParaRPr>
            </a:p>
          </p:txBody>
        </p:sp>
        <p:sp>
          <p:nvSpPr>
            <p:cNvPr id="25" name="角丸四角形 24"/>
            <p:cNvSpPr/>
            <p:nvPr/>
          </p:nvSpPr>
          <p:spPr>
            <a:xfrm>
              <a:off x="1041181" y="2204864"/>
              <a:ext cx="2736304" cy="576064"/>
            </a:xfrm>
            <a:prstGeom prst="roundRect">
              <a:avLst>
                <a:gd name="adj" fmla="val 20885"/>
              </a:avLst>
            </a:prstGeom>
            <a:solidFill>
              <a:srgbClr val="00B050"/>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smtClean="0">
                  <a:solidFill>
                    <a:schemeClr val="bg1"/>
                  </a:solidFill>
                </a:rPr>
                <a:t>モバイルでできること</a:t>
              </a:r>
              <a:endParaRPr lang="en-US" altLang="ja-JP" dirty="0">
                <a:solidFill>
                  <a:schemeClr val="bg1"/>
                </a:solidFill>
              </a:endParaRPr>
            </a:p>
          </p:txBody>
        </p:sp>
      </p:grpSp>
      <p:sp>
        <p:nvSpPr>
          <p:cNvPr id="34" name="角丸四角形 33"/>
          <p:cNvSpPr/>
          <p:nvPr/>
        </p:nvSpPr>
        <p:spPr>
          <a:xfrm>
            <a:off x="573161" y="3717032"/>
            <a:ext cx="3924404" cy="1008112"/>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モバイルでもできることが増え、</a:t>
            </a:r>
            <a:r>
              <a:rPr lang="en-US" altLang="ja-JP" sz="2000" dirty="0" smtClean="0">
                <a:solidFill>
                  <a:schemeClr val="bg1"/>
                </a:solidFill>
              </a:rPr>
              <a:t>PC</a:t>
            </a:r>
            <a:r>
              <a:rPr lang="ja-JP" altLang="en-US" sz="2000" dirty="0" smtClean="0">
                <a:solidFill>
                  <a:schemeClr val="bg1"/>
                </a:solidFill>
              </a:rPr>
              <a:t>で無ければできないことが縮小</a:t>
            </a:r>
            <a:endParaRPr lang="en-US" altLang="ja-JP" sz="2000" dirty="0">
              <a:solidFill>
                <a:schemeClr val="bg1"/>
              </a:solidFill>
            </a:endParaRPr>
          </a:p>
        </p:txBody>
      </p:sp>
      <p:grpSp>
        <p:nvGrpSpPr>
          <p:cNvPr id="3" name="グループ化 2"/>
          <p:cNvGrpSpPr/>
          <p:nvPr/>
        </p:nvGrpSpPr>
        <p:grpSpPr>
          <a:xfrm>
            <a:off x="3993508" y="1124744"/>
            <a:ext cx="4538932" cy="2304256"/>
            <a:chOff x="3993508" y="1124744"/>
            <a:chExt cx="4538932" cy="2304256"/>
          </a:xfrm>
        </p:grpSpPr>
        <p:sp>
          <p:nvSpPr>
            <p:cNvPr id="15" name="角丸四角形 14"/>
            <p:cNvSpPr/>
            <p:nvPr/>
          </p:nvSpPr>
          <p:spPr>
            <a:xfrm>
              <a:off x="5479101" y="1340768"/>
              <a:ext cx="3053339" cy="2088232"/>
            </a:xfrm>
            <a:prstGeom prst="roundRect">
              <a:avLst>
                <a:gd name="adj" fmla="val 7657"/>
              </a:avLst>
            </a:prstGeom>
            <a:solidFill>
              <a:srgbClr val="00B050"/>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smtClean="0">
                <a:solidFill>
                  <a:schemeClr val="bg1"/>
                </a:solidFill>
              </a:endParaRPr>
            </a:p>
            <a:p>
              <a:pPr algn="ctr">
                <a:defRPr/>
              </a:pPr>
              <a:r>
                <a:rPr lang="ja-JP" altLang="en-US" dirty="0" smtClean="0">
                  <a:solidFill>
                    <a:schemeClr val="bg1"/>
                  </a:solidFill>
                </a:rPr>
                <a:t>モバイル</a:t>
              </a:r>
              <a:endParaRPr lang="en-US" altLang="ja-JP" dirty="0">
                <a:solidFill>
                  <a:schemeClr val="bg1"/>
                </a:solidFill>
              </a:endParaRPr>
            </a:p>
          </p:txBody>
        </p:sp>
        <p:sp>
          <p:nvSpPr>
            <p:cNvPr id="16" name="角丸四角形 15"/>
            <p:cNvSpPr/>
            <p:nvPr/>
          </p:nvSpPr>
          <p:spPr>
            <a:xfrm>
              <a:off x="5178871" y="1124744"/>
              <a:ext cx="1391365" cy="1080120"/>
            </a:xfrm>
            <a:prstGeom prst="roundRect">
              <a:avLst>
                <a:gd name="adj" fmla="val 7657"/>
              </a:avLst>
            </a:prstGeom>
            <a:solidFill>
              <a:schemeClr val="accent1">
                <a:lumMod val="5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schemeClr val="bg1"/>
                  </a:solidFill>
                </a:rPr>
                <a:t>PC</a:t>
              </a:r>
              <a:endParaRPr lang="en-US" altLang="ja-JP" dirty="0">
                <a:solidFill>
                  <a:schemeClr val="bg1"/>
                </a:solidFill>
              </a:endParaRPr>
            </a:p>
          </p:txBody>
        </p:sp>
        <p:sp>
          <p:nvSpPr>
            <p:cNvPr id="2" name="右矢印 1"/>
            <p:cNvSpPr/>
            <p:nvPr/>
          </p:nvSpPr>
          <p:spPr bwMode="auto">
            <a:xfrm>
              <a:off x="3993508" y="1124744"/>
              <a:ext cx="1008112" cy="2160240"/>
            </a:xfrm>
            <a:prstGeom prst="rightArrow">
              <a:avLst/>
            </a:prstGeom>
            <a:solidFill>
              <a:schemeClr val="accent1">
                <a:lumMod val="9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sp>
        <p:nvSpPr>
          <p:cNvPr id="26" name="角丸四角形 25"/>
          <p:cNvSpPr/>
          <p:nvPr/>
        </p:nvSpPr>
        <p:spPr>
          <a:xfrm>
            <a:off x="4608035" y="3717032"/>
            <a:ext cx="3924404" cy="1008112"/>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モバイルでなければできないことが増加</a:t>
            </a:r>
            <a:endParaRPr lang="en-US" altLang="ja-JP" sz="2000" dirty="0">
              <a:solidFill>
                <a:schemeClr val="bg1"/>
              </a:solidFill>
            </a:endParaRPr>
          </a:p>
        </p:txBody>
      </p:sp>
      <p:sp>
        <p:nvSpPr>
          <p:cNvPr id="27" name="角丸四角形 26"/>
          <p:cNvSpPr/>
          <p:nvPr/>
        </p:nvSpPr>
        <p:spPr>
          <a:xfrm>
            <a:off x="5953768" y="4797152"/>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どこでも</a:t>
            </a:r>
            <a:endParaRPr lang="en-US" altLang="ja-JP" sz="2000" dirty="0">
              <a:solidFill>
                <a:schemeClr val="bg1"/>
              </a:solidFill>
            </a:endParaRPr>
          </a:p>
        </p:txBody>
      </p:sp>
      <p:sp>
        <p:nvSpPr>
          <p:cNvPr id="28" name="角丸四角形 27"/>
          <p:cNvSpPr/>
          <p:nvPr/>
        </p:nvSpPr>
        <p:spPr>
          <a:xfrm>
            <a:off x="3251944" y="4797152"/>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いつでも</a:t>
            </a:r>
            <a:endParaRPr lang="en-US" altLang="ja-JP" sz="2000" dirty="0">
              <a:solidFill>
                <a:schemeClr val="bg1"/>
              </a:solidFill>
            </a:endParaRPr>
          </a:p>
        </p:txBody>
      </p:sp>
      <p:sp>
        <p:nvSpPr>
          <p:cNvPr id="29" name="角丸四角形 28"/>
          <p:cNvSpPr/>
          <p:nvPr/>
        </p:nvSpPr>
        <p:spPr>
          <a:xfrm>
            <a:off x="572245" y="4797152"/>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位置情報</a:t>
            </a:r>
            <a:endParaRPr lang="en-US" altLang="ja-JP" sz="2000" dirty="0">
              <a:solidFill>
                <a:schemeClr val="bg1"/>
              </a:solidFill>
            </a:endParaRPr>
          </a:p>
        </p:txBody>
      </p:sp>
      <p:grpSp>
        <p:nvGrpSpPr>
          <p:cNvPr id="4" name="グループ化 3"/>
          <p:cNvGrpSpPr/>
          <p:nvPr/>
        </p:nvGrpSpPr>
        <p:grpSpPr>
          <a:xfrm>
            <a:off x="580129" y="5301208"/>
            <a:ext cx="7952311" cy="1008459"/>
            <a:chOff x="580129" y="5301208"/>
            <a:chExt cx="7952311" cy="1008459"/>
          </a:xfrm>
        </p:grpSpPr>
        <p:sp>
          <p:nvSpPr>
            <p:cNvPr id="30" name="角丸四角形 29"/>
            <p:cNvSpPr/>
            <p:nvPr/>
          </p:nvSpPr>
          <p:spPr>
            <a:xfrm>
              <a:off x="580129" y="5301208"/>
              <a:ext cx="4711951" cy="1008112"/>
            </a:xfrm>
            <a:prstGeom prst="roundRect">
              <a:avLst>
                <a:gd name="adj" fmla="val 7657"/>
              </a:avLst>
            </a:prstGeom>
            <a:solidFill>
              <a:srgbClr val="FF0000"/>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smtClean="0">
                  <a:solidFill>
                    <a:schemeClr val="bg1"/>
                  </a:solidFill>
                </a:rPr>
                <a:t>モバイルデバイスからの利用を前提とした</a:t>
              </a:r>
              <a:r>
                <a:rPr lang="en-US" altLang="ja-JP" sz="1600" dirty="0" smtClean="0">
                  <a:solidFill>
                    <a:schemeClr val="bg1"/>
                  </a:solidFill>
                </a:rPr>
                <a:t>UI</a:t>
              </a:r>
              <a:r>
                <a:rPr lang="ja-JP" altLang="en-US" sz="1600" dirty="0" err="1" smtClean="0">
                  <a:solidFill>
                    <a:schemeClr val="bg1"/>
                  </a:solidFill>
                </a:rPr>
                <a:t>、</a:t>
              </a:r>
              <a:r>
                <a:rPr lang="en-US" altLang="ja-JP" sz="1600" dirty="0" smtClean="0">
                  <a:solidFill>
                    <a:schemeClr val="bg1"/>
                  </a:solidFill>
                </a:rPr>
                <a:t>UX</a:t>
              </a:r>
              <a:r>
                <a:rPr lang="ja-JP" altLang="en-US" sz="1600" dirty="0" err="1" smtClean="0">
                  <a:solidFill>
                    <a:schemeClr val="bg1"/>
                  </a:solidFill>
                </a:rPr>
                <a:t>、</a:t>
              </a:r>
              <a:r>
                <a:rPr lang="ja-JP" altLang="en-US" sz="1600" dirty="0" smtClean="0">
                  <a:solidFill>
                    <a:schemeClr val="bg1"/>
                  </a:solidFill>
                </a:rPr>
                <a:t>ビジネスプロセスの設計とインプリメント</a:t>
              </a:r>
              <a:endParaRPr lang="en-US" altLang="ja-JP" sz="1600" dirty="0">
                <a:solidFill>
                  <a:schemeClr val="bg1"/>
                </a:solidFill>
              </a:endParaRPr>
            </a:p>
          </p:txBody>
        </p:sp>
        <p:sp>
          <p:nvSpPr>
            <p:cNvPr id="31" name="角丸四角形 30"/>
            <p:cNvSpPr/>
            <p:nvPr/>
          </p:nvSpPr>
          <p:spPr>
            <a:xfrm>
              <a:off x="5953768" y="5301208"/>
              <a:ext cx="2578672" cy="1008112"/>
            </a:xfrm>
            <a:prstGeom prst="roundRect">
              <a:avLst>
                <a:gd name="adj" fmla="val 7657"/>
              </a:avLst>
            </a:prstGeom>
            <a:solidFill>
              <a:srgbClr val="C00000"/>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モバイルファースト</a:t>
              </a:r>
              <a:endParaRPr lang="en-US" altLang="ja-JP" sz="2000" dirty="0">
                <a:solidFill>
                  <a:schemeClr val="bg1"/>
                </a:solidFill>
              </a:endParaRPr>
            </a:p>
          </p:txBody>
        </p:sp>
        <p:sp>
          <p:nvSpPr>
            <p:cNvPr id="35" name="右矢印 34"/>
            <p:cNvSpPr/>
            <p:nvPr/>
          </p:nvSpPr>
          <p:spPr bwMode="auto">
            <a:xfrm>
              <a:off x="5364991" y="5301555"/>
              <a:ext cx="504056" cy="1008112"/>
            </a:xfrm>
            <a:prstGeom prst="rightArrow">
              <a:avLst/>
            </a:prstGeom>
            <a:solidFill>
              <a:schemeClr val="bg2"/>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spTree>
    <p:extLst>
      <p:ext uri="{BB962C8B-B14F-4D97-AF65-F5344CB8AC3E}">
        <p14:creationId xmlns:p14="http://schemas.microsoft.com/office/powerpoint/2010/main" val="13444046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6"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既に決まっている未来</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980728"/>
            <a:ext cx="7524750"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3674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Pj0439257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1430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3803587" y="3886200"/>
            <a:ext cx="1620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20000"/>
              </a:spcBef>
            </a:pPr>
            <a:r>
              <a:rPr kumimoji="0" lang="ja-JP" altLang="en-US" sz="2800" dirty="0" smtClean="0">
                <a:solidFill>
                  <a:srgbClr val="0000CC"/>
                </a:solidFill>
              </a:rPr>
              <a:t>補足資料</a:t>
            </a:r>
            <a:endParaRPr kumimoji="0" lang="ja-JP" altLang="en-US" sz="2800" dirty="0">
              <a:solidFill>
                <a:srgbClr val="0000CC"/>
              </a:solidFill>
            </a:endParaRPr>
          </a:p>
        </p:txBody>
      </p:sp>
    </p:spTree>
    <p:extLst>
      <p:ext uri="{BB962C8B-B14F-4D97-AF65-F5344CB8AC3E}">
        <p14:creationId xmlns:p14="http://schemas.microsoft.com/office/powerpoint/2010/main" val="27555090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下矢印 1"/>
          <p:cNvSpPr/>
          <p:nvPr/>
        </p:nvSpPr>
        <p:spPr bwMode="auto">
          <a:xfrm>
            <a:off x="1500167" y="1319042"/>
            <a:ext cx="928693" cy="871306"/>
          </a:xfrm>
          <a:prstGeom prst="downArrow">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29" name="下矢印 28"/>
          <p:cNvSpPr/>
          <p:nvPr/>
        </p:nvSpPr>
        <p:spPr bwMode="auto">
          <a:xfrm>
            <a:off x="6465122" y="1320768"/>
            <a:ext cx="928693" cy="871306"/>
          </a:xfrm>
          <a:prstGeom prst="downArrow">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9218" name="タイトル 1"/>
          <p:cNvSpPr>
            <a:spLocks noGrp="1"/>
          </p:cNvSpPr>
          <p:nvPr>
            <p:ph type="title"/>
          </p:nvPr>
        </p:nvSpPr>
        <p:spPr/>
        <p:txBody>
          <a:bodyPr/>
          <a:lstStyle/>
          <a:p>
            <a:r>
              <a:rPr lang="en-US" altLang="ja-JP" sz="2800" smtClean="0"/>
              <a:t>Azure</a:t>
            </a:r>
            <a:r>
              <a:rPr lang="ja-JP" altLang="en-US" sz="2800" smtClean="0"/>
              <a:t>は</a:t>
            </a:r>
            <a:r>
              <a:rPr lang="en-US" altLang="ja-JP" sz="2800" smtClean="0"/>
              <a:t>Windows Server</a:t>
            </a:r>
            <a:r>
              <a:rPr lang="ja-JP" altLang="en-US" sz="2800" smtClean="0"/>
              <a:t>ベースのクラウドサービス</a:t>
            </a:r>
          </a:p>
        </p:txBody>
      </p:sp>
      <p:sp>
        <p:nvSpPr>
          <p:cNvPr id="4" name="AutoShape 7"/>
          <p:cNvSpPr>
            <a:spLocks noChangeArrowheads="1"/>
          </p:cNvSpPr>
          <p:nvPr/>
        </p:nvSpPr>
        <p:spPr bwMode="auto">
          <a:xfrm>
            <a:off x="5143500" y="2190348"/>
            <a:ext cx="3571875" cy="3361556"/>
          </a:xfrm>
          <a:prstGeom prst="roundRect">
            <a:avLst>
              <a:gd name="adj" fmla="val 3022"/>
            </a:avLst>
          </a:prstGeom>
          <a:solidFill>
            <a:srgbClr val="0070C0"/>
          </a:solidFill>
          <a:ln w="38100" algn="ctr">
            <a:noFill/>
            <a:round/>
            <a:headEnd/>
            <a:tailEnd/>
          </a:ln>
        </p:spPr>
        <p:txBody>
          <a:bodyPr wrap="none" anchor="b"/>
          <a:lstStyle/>
          <a:p>
            <a:pPr algn="ctr">
              <a:defRPr/>
            </a:pPr>
            <a:r>
              <a:rPr lang="ja-JP" altLang="en-US" b="1" dirty="0">
                <a:solidFill>
                  <a:schemeClr val="bg1"/>
                </a:solidFill>
                <a:latin typeface="HGP創英角ｺﾞｼｯｸUB" pitchFamily="50" charset="-128"/>
                <a:ea typeface="HGP創英角ｺﾞｼｯｸUB" pitchFamily="50" charset="-128"/>
              </a:rPr>
              <a:t>クラウド</a:t>
            </a:r>
            <a:endParaRPr lang="en-US" altLang="ja-JP" b="1" dirty="0">
              <a:solidFill>
                <a:schemeClr val="bg1"/>
              </a:solidFill>
              <a:latin typeface="HGP創英角ｺﾞｼｯｸUB" pitchFamily="50" charset="-128"/>
              <a:ea typeface="HGP創英角ｺﾞｼｯｸUB" pitchFamily="50" charset="-128"/>
            </a:endParaRPr>
          </a:p>
        </p:txBody>
      </p:sp>
      <p:sp>
        <p:nvSpPr>
          <p:cNvPr id="5" name="AutoShape 7"/>
          <p:cNvSpPr>
            <a:spLocks noChangeArrowheads="1"/>
          </p:cNvSpPr>
          <p:nvPr/>
        </p:nvSpPr>
        <p:spPr bwMode="auto">
          <a:xfrm>
            <a:off x="5357847" y="4623225"/>
            <a:ext cx="3143244" cy="466720"/>
          </a:xfrm>
          <a:prstGeom prst="roundRect">
            <a:avLst>
              <a:gd name="adj" fmla="val 16667"/>
            </a:avLst>
          </a:prstGeom>
          <a:solidFill>
            <a:srgbClr val="4168A7"/>
          </a:solidFill>
          <a:ln w="38100" algn="ctr">
            <a:noFill/>
            <a:round/>
            <a:headEnd/>
            <a:tailEnd/>
          </a:ln>
          <a:scene3d>
            <a:camera prst="orthographicFront"/>
            <a:lightRig rig="threePt" dir="t"/>
          </a:scene3d>
          <a:sp3d>
            <a:bevelT/>
          </a:sp3d>
        </p:spPr>
        <p:txBody>
          <a:bodyPr wrap="none" anchor="ctr"/>
          <a:lstStyle/>
          <a:p>
            <a:pPr algn="ctr">
              <a:defRPr/>
            </a:pPr>
            <a:r>
              <a:rPr lang="en-US" altLang="ja-JP" dirty="0">
                <a:solidFill>
                  <a:schemeClr val="bg1"/>
                </a:solidFill>
                <a:latin typeface="+mn-lt"/>
                <a:ea typeface="+mn-ea"/>
              </a:rPr>
              <a:t>Windows</a:t>
            </a:r>
            <a:r>
              <a:rPr lang="ja-JP" altLang="en-US" dirty="0">
                <a:solidFill>
                  <a:schemeClr val="bg1"/>
                </a:solidFill>
                <a:latin typeface="+mn-lt"/>
                <a:ea typeface="+mn-ea"/>
              </a:rPr>
              <a:t> </a:t>
            </a:r>
            <a:r>
              <a:rPr lang="en-US" altLang="ja-JP" dirty="0">
                <a:solidFill>
                  <a:schemeClr val="bg1"/>
                </a:solidFill>
                <a:latin typeface="+mn-lt"/>
                <a:ea typeface="+mn-ea"/>
              </a:rPr>
              <a:t>Azure</a:t>
            </a:r>
          </a:p>
        </p:txBody>
      </p:sp>
      <p:sp>
        <p:nvSpPr>
          <p:cNvPr id="6" name="AutoShape 7"/>
          <p:cNvSpPr>
            <a:spLocks noChangeArrowheads="1"/>
          </p:cNvSpPr>
          <p:nvPr/>
        </p:nvSpPr>
        <p:spPr bwMode="auto">
          <a:xfrm>
            <a:off x="5357847" y="4002941"/>
            <a:ext cx="1000104" cy="571504"/>
          </a:xfrm>
          <a:prstGeom prst="roundRect">
            <a:avLst>
              <a:gd name="adj" fmla="val 16667"/>
            </a:avLst>
          </a:prstGeom>
          <a:solidFill>
            <a:srgbClr val="FFE389"/>
          </a:solidFill>
          <a:ln w="38100" algn="ctr">
            <a:noFill/>
            <a:round/>
            <a:headEnd/>
            <a:tailEnd/>
          </a:ln>
          <a:scene3d>
            <a:camera prst="orthographicFront"/>
            <a:lightRig rig="threePt" dir="t"/>
          </a:scene3d>
          <a:sp3d>
            <a:bevelT/>
          </a:sp3d>
        </p:spPr>
        <p:txBody>
          <a:bodyPr wrap="none" anchor="ctr"/>
          <a:lstStyle/>
          <a:p>
            <a:pPr algn="ctr">
              <a:defRPr/>
            </a:pPr>
            <a:r>
              <a:rPr lang="en-US" altLang="ja-JP" sz="1600" smtClean="0">
                <a:solidFill>
                  <a:srgbClr val="4168A7"/>
                </a:solidFill>
                <a:latin typeface="+mn-lt"/>
                <a:ea typeface="+mn-ea"/>
              </a:rPr>
              <a:t>Web</a:t>
            </a:r>
          </a:p>
          <a:p>
            <a:pPr algn="ctr">
              <a:defRPr/>
            </a:pPr>
            <a:r>
              <a:rPr lang="en-US" altLang="ja-JP" sz="1600" smtClean="0">
                <a:solidFill>
                  <a:srgbClr val="4168A7"/>
                </a:solidFill>
                <a:latin typeface="+mn-lt"/>
                <a:ea typeface="+mn-ea"/>
              </a:rPr>
              <a:t>Role</a:t>
            </a:r>
            <a:endParaRPr lang="en-US" altLang="ja-JP" sz="1600" dirty="0">
              <a:solidFill>
                <a:srgbClr val="4168A7"/>
              </a:solidFill>
              <a:latin typeface="+mn-lt"/>
              <a:ea typeface="+mn-ea"/>
            </a:endParaRPr>
          </a:p>
        </p:txBody>
      </p:sp>
      <p:sp>
        <p:nvSpPr>
          <p:cNvPr id="11" name="AutoShape 7"/>
          <p:cNvSpPr>
            <a:spLocks noChangeArrowheads="1"/>
          </p:cNvSpPr>
          <p:nvPr/>
        </p:nvSpPr>
        <p:spPr bwMode="auto">
          <a:xfrm>
            <a:off x="500063" y="2190348"/>
            <a:ext cx="2928937" cy="3361556"/>
          </a:xfrm>
          <a:prstGeom prst="roundRect">
            <a:avLst>
              <a:gd name="adj" fmla="val 3022"/>
            </a:avLst>
          </a:prstGeom>
          <a:solidFill>
            <a:srgbClr val="00B0F0"/>
          </a:solidFill>
          <a:ln w="38100" algn="ctr">
            <a:noFill/>
            <a:round/>
            <a:headEnd/>
            <a:tailEnd/>
          </a:ln>
        </p:spPr>
        <p:txBody>
          <a:bodyPr wrap="none" anchor="b"/>
          <a:lstStyle/>
          <a:p>
            <a:pPr algn="ctr">
              <a:defRPr/>
            </a:pPr>
            <a:r>
              <a:rPr lang="ja-JP" altLang="en-US" b="1" dirty="0">
                <a:solidFill>
                  <a:schemeClr val="bg1"/>
                </a:solidFill>
                <a:latin typeface="HGP創英角ｺﾞｼｯｸUB" pitchFamily="50" charset="-128"/>
                <a:ea typeface="HGP創英角ｺﾞｼｯｸUB" pitchFamily="50" charset="-128"/>
              </a:rPr>
              <a:t>オンプレミス</a:t>
            </a:r>
            <a:endParaRPr lang="en-US" altLang="ja-JP" b="1" dirty="0">
              <a:solidFill>
                <a:schemeClr val="bg1"/>
              </a:solidFill>
              <a:latin typeface="HGP創英角ｺﾞｼｯｸUB" pitchFamily="50" charset="-128"/>
              <a:ea typeface="HGP創英角ｺﾞｼｯｸUB" pitchFamily="50" charset="-128"/>
            </a:endParaRPr>
          </a:p>
        </p:txBody>
      </p:sp>
      <p:sp>
        <p:nvSpPr>
          <p:cNvPr id="12" name="AutoShape 7"/>
          <p:cNvSpPr>
            <a:spLocks noChangeArrowheads="1"/>
          </p:cNvSpPr>
          <p:nvPr/>
        </p:nvSpPr>
        <p:spPr bwMode="auto">
          <a:xfrm>
            <a:off x="714347" y="4623225"/>
            <a:ext cx="2500331" cy="466720"/>
          </a:xfrm>
          <a:prstGeom prst="roundRect">
            <a:avLst>
              <a:gd name="adj" fmla="val 16667"/>
            </a:avLst>
          </a:prstGeom>
          <a:solidFill>
            <a:schemeClr val="accent5">
              <a:lumMod val="25000"/>
            </a:schemeClr>
          </a:solidFill>
          <a:ln w="38100" algn="ctr">
            <a:noFill/>
            <a:round/>
            <a:headEnd/>
            <a:tailEnd/>
          </a:ln>
          <a:scene3d>
            <a:camera prst="orthographicFront"/>
            <a:lightRig rig="threePt" dir="t"/>
          </a:scene3d>
          <a:sp3d>
            <a:bevelT/>
          </a:sp3d>
        </p:spPr>
        <p:txBody>
          <a:bodyPr wrap="none" anchor="ctr"/>
          <a:lstStyle/>
          <a:p>
            <a:pPr algn="ctr">
              <a:defRPr/>
            </a:pPr>
            <a:r>
              <a:rPr lang="en-US" altLang="ja-JP" dirty="0">
                <a:solidFill>
                  <a:schemeClr val="bg1"/>
                </a:solidFill>
                <a:latin typeface="+mn-lt"/>
                <a:ea typeface="+mn-ea"/>
              </a:rPr>
              <a:t>Windows</a:t>
            </a:r>
            <a:r>
              <a:rPr lang="ja-JP" altLang="en-US" dirty="0">
                <a:solidFill>
                  <a:schemeClr val="bg1"/>
                </a:solidFill>
                <a:latin typeface="+mn-lt"/>
                <a:ea typeface="+mn-ea"/>
              </a:rPr>
              <a:t> </a:t>
            </a:r>
            <a:r>
              <a:rPr lang="en-US" altLang="ja-JP" dirty="0">
                <a:solidFill>
                  <a:schemeClr val="bg1"/>
                </a:solidFill>
                <a:latin typeface="+mn-lt"/>
                <a:ea typeface="+mn-ea"/>
              </a:rPr>
              <a:t>Server</a:t>
            </a:r>
          </a:p>
        </p:txBody>
      </p:sp>
      <p:sp>
        <p:nvSpPr>
          <p:cNvPr id="16" name="AutoShape 7"/>
          <p:cNvSpPr>
            <a:spLocks noChangeArrowheads="1"/>
          </p:cNvSpPr>
          <p:nvPr/>
        </p:nvSpPr>
        <p:spPr bwMode="auto">
          <a:xfrm>
            <a:off x="714349" y="4062556"/>
            <a:ext cx="1643072" cy="489232"/>
          </a:xfrm>
          <a:prstGeom prst="roundRect">
            <a:avLst>
              <a:gd name="adj" fmla="val 16667"/>
            </a:avLst>
          </a:prstGeom>
          <a:solidFill>
            <a:schemeClr val="accent5">
              <a:lumMod val="50000"/>
            </a:schemeClr>
          </a:solidFill>
          <a:ln w="38100" algn="ctr">
            <a:noFill/>
            <a:round/>
            <a:headEnd/>
            <a:tailEnd/>
          </a:ln>
          <a:scene3d>
            <a:camera prst="orthographicFront"/>
            <a:lightRig rig="threePt" dir="t"/>
          </a:scene3d>
          <a:sp3d>
            <a:bevelT/>
          </a:sp3d>
        </p:spPr>
        <p:txBody>
          <a:bodyPr wrap="none" anchor="ctr"/>
          <a:lstStyle/>
          <a:p>
            <a:pPr algn="ctr">
              <a:defRPr/>
            </a:pPr>
            <a:r>
              <a:rPr lang="en-US" altLang="ja-JP" sz="1600" smtClean="0">
                <a:solidFill>
                  <a:schemeClr val="bg1"/>
                </a:solidFill>
                <a:latin typeface="+mn-lt"/>
                <a:ea typeface="+mn-ea"/>
              </a:rPr>
              <a:t>.NET Framework</a:t>
            </a:r>
            <a:endParaRPr lang="en-US" altLang="ja-JP" sz="1600" dirty="0">
              <a:solidFill>
                <a:schemeClr val="bg1"/>
              </a:solidFill>
              <a:latin typeface="+mn-lt"/>
              <a:ea typeface="+mn-ea"/>
            </a:endParaRPr>
          </a:p>
        </p:txBody>
      </p:sp>
      <p:sp>
        <p:nvSpPr>
          <p:cNvPr id="17" name="AutoShape 7"/>
          <p:cNvSpPr>
            <a:spLocks noChangeArrowheads="1"/>
          </p:cNvSpPr>
          <p:nvPr/>
        </p:nvSpPr>
        <p:spPr bwMode="auto">
          <a:xfrm>
            <a:off x="714349" y="2344054"/>
            <a:ext cx="785818" cy="1109662"/>
          </a:xfrm>
          <a:prstGeom prst="roundRect">
            <a:avLst>
              <a:gd name="adj" fmla="val 16667"/>
            </a:avLst>
          </a:prstGeom>
          <a:solidFill>
            <a:srgbClr val="FFE389">
              <a:alpha val="70000"/>
            </a:srgbClr>
          </a:solidFill>
          <a:ln w="38100" algn="ctr">
            <a:noFill/>
            <a:round/>
            <a:headEnd/>
            <a:tailEnd/>
          </a:ln>
          <a:scene3d>
            <a:camera prst="orthographicFront"/>
            <a:lightRig rig="threePt" dir="t"/>
          </a:scene3d>
          <a:sp3d>
            <a:bevelT/>
          </a:sp3d>
        </p:spPr>
        <p:txBody>
          <a:bodyPr wrap="none" anchor="ctr"/>
          <a:lstStyle/>
          <a:p>
            <a:pPr algn="ctr">
              <a:defRPr/>
            </a:pPr>
            <a:r>
              <a:rPr lang="en-US" altLang="ja-JP" sz="1200" smtClean="0">
                <a:solidFill>
                  <a:srgbClr val="4168A7"/>
                </a:solidFill>
                <a:latin typeface="+mn-lt"/>
                <a:ea typeface="+mn-ea"/>
              </a:rPr>
              <a:t>ASP.NET</a:t>
            </a:r>
          </a:p>
          <a:p>
            <a:pPr algn="ctr">
              <a:defRPr/>
            </a:pPr>
            <a:r>
              <a:rPr lang="en-US" altLang="ja-JP" sz="1200" smtClean="0">
                <a:solidFill>
                  <a:srgbClr val="4168A7"/>
                </a:solidFill>
                <a:latin typeface="+mn-lt"/>
                <a:ea typeface="+mn-ea"/>
              </a:rPr>
              <a:t>App</a:t>
            </a:r>
            <a:endParaRPr lang="en-US" altLang="ja-JP" sz="1200" dirty="0">
              <a:solidFill>
                <a:srgbClr val="4168A7"/>
              </a:solidFill>
              <a:latin typeface="+mn-lt"/>
              <a:ea typeface="+mn-ea"/>
            </a:endParaRPr>
          </a:p>
        </p:txBody>
      </p:sp>
      <p:sp>
        <p:nvSpPr>
          <p:cNvPr id="18" name="AutoShape 7"/>
          <p:cNvSpPr>
            <a:spLocks noChangeArrowheads="1"/>
          </p:cNvSpPr>
          <p:nvPr/>
        </p:nvSpPr>
        <p:spPr bwMode="auto">
          <a:xfrm>
            <a:off x="1571604" y="2344053"/>
            <a:ext cx="785817" cy="1658887"/>
          </a:xfrm>
          <a:prstGeom prst="roundRect">
            <a:avLst>
              <a:gd name="adj" fmla="val 16667"/>
            </a:avLst>
          </a:prstGeom>
          <a:solidFill>
            <a:schemeClr val="accent1">
              <a:lumMod val="50000"/>
              <a:alpha val="70000"/>
            </a:schemeClr>
          </a:solidFill>
          <a:ln w="38100" algn="ctr">
            <a:noFill/>
            <a:round/>
            <a:headEnd/>
            <a:tailEnd/>
          </a:ln>
          <a:scene3d>
            <a:camera prst="orthographicFront"/>
            <a:lightRig rig="threePt" dir="t"/>
          </a:scene3d>
          <a:sp3d>
            <a:bevelT/>
          </a:sp3d>
        </p:spPr>
        <p:txBody>
          <a:bodyPr wrap="none" anchor="ctr"/>
          <a:lstStyle/>
          <a:p>
            <a:pPr algn="ctr">
              <a:defRPr/>
            </a:pPr>
            <a:r>
              <a:rPr lang="en-US" altLang="ja-JP" smtClean="0">
                <a:solidFill>
                  <a:schemeClr val="bg1"/>
                </a:solidFill>
                <a:latin typeface="+mn-lt"/>
                <a:ea typeface="+mn-ea"/>
              </a:rPr>
              <a:t>.NET</a:t>
            </a:r>
          </a:p>
          <a:p>
            <a:pPr algn="ctr">
              <a:defRPr/>
            </a:pPr>
            <a:r>
              <a:rPr lang="en-US" altLang="ja-JP" smtClean="0">
                <a:solidFill>
                  <a:schemeClr val="bg1"/>
                </a:solidFill>
                <a:latin typeface="+mn-lt"/>
                <a:ea typeface="+mn-ea"/>
              </a:rPr>
              <a:t>App</a:t>
            </a:r>
            <a:endParaRPr lang="en-US" altLang="ja-JP" dirty="0">
              <a:solidFill>
                <a:schemeClr val="bg1"/>
              </a:solidFill>
              <a:latin typeface="+mn-lt"/>
              <a:ea typeface="+mn-ea"/>
            </a:endParaRPr>
          </a:p>
        </p:txBody>
      </p:sp>
      <p:sp>
        <p:nvSpPr>
          <p:cNvPr id="19" name="AutoShape 7"/>
          <p:cNvSpPr>
            <a:spLocks noChangeArrowheads="1"/>
          </p:cNvSpPr>
          <p:nvPr/>
        </p:nvSpPr>
        <p:spPr bwMode="auto">
          <a:xfrm>
            <a:off x="2428860" y="2344054"/>
            <a:ext cx="785818" cy="2207734"/>
          </a:xfrm>
          <a:prstGeom prst="roundRect">
            <a:avLst>
              <a:gd name="adj" fmla="val 16667"/>
            </a:avLst>
          </a:prstGeom>
          <a:solidFill>
            <a:schemeClr val="accent1">
              <a:lumMod val="25000"/>
              <a:alpha val="70000"/>
            </a:schemeClr>
          </a:solidFill>
          <a:ln w="38100" algn="ctr">
            <a:noFill/>
            <a:round/>
            <a:headEnd/>
            <a:tailEnd/>
          </a:ln>
          <a:scene3d>
            <a:camera prst="orthographicFront"/>
            <a:lightRig rig="threePt" dir="t"/>
          </a:scene3d>
          <a:sp3d>
            <a:bevelT/>
          </a:sp3d>
        </p:spPr>
        <p:txBody>
          <a:bodyPr wrap="none" anchor="ctr"/>
          <a:lstStyle/>
          <a:p>
            <a:pPr algn="ctr">
              <a:defRPr/>
            </a:pPr>
            <a:r>
              <a:rPr lang="en-US" altLang="ja-JP" smtClean="0">
                <a:solidFill>
                  <a:schemeClr val="bg1"/>
                </a:solidFill>
                <a:latin typeface="+mn-lt"/>
                <a:ea typeface="+mn-ea"/>
              </a:rPr>
              <a:t>Win32</a:t>
            </a:r>
          </a:p>
          <a:p>
            <a:pPr algn="ctr">
              <a:defRPr/>
            </a:pPr>
            <a:r>
              <a:rPr lang="en-US" altLang="ja-JP" smtClean="0">
                <a:solidFill>
                  <a:schemeClr val="bg1"/>
                </a:solidFill>
                <a:latin typeface="+mn-lt"/>
                <a:ea typeface="+mn-ea"/>
              </a:rPr>
              <a:t>App</a:t>
            </a:r>
            <a:endParaRPr lang="en-US" altLang="ja-JP" dirty="0">
              <a:solidFill>
                <a:schemeClr val="bg1"/>
              </a:solidFill>
              <a:latin typeface="+mn-lt"/>
              <a:ea typeface="+mn-ea"/>
            </a:endParaRPr>
          </a:p>
        </p:txBody>
      </p:sp>
      <p:sp>
        <p:nvSpPr>
          <p:cNvPr id="20" name="AutoShape 7"/>
          <p:cNvSpPr>
            <a:spLocks noChangeArrowheads="1"/>
          </p:cNvSpPr>
          <p:nvPr/>
        </p:nvSpPr>
        <p:spPr bwMode="auto">
          <a:xfrm>
            <a:off x="5357819" y="2344054"/>
            <a:ext cx="1000132" cy="1566570"/>
          </a:xfrm>
          <a:prstGeom prst="roundRect">
            <a:avLst>
              <a:gd name="adj" fmla="val 16667"/>
            </a:avLst>
          </a:prstGeom>
          <a:solidFill>
            <a:srgbClr val="FFE389">
              <a:alpha val="70000"/>
            </a:srgbClr>
          </a:solidFill>
          <a:ln w="38100" algn="ctr">
            <a:noFill/>
            <a:round/>
            <a:headEnd/>
            <a:tailEnd/>
          </a:ln>
          <a:scene3d>
            <a:camera prst="orthographicFront"/>
            <a:lightRig rig="threePt" dir="t"/>
          </a:scene3d>
          <a:sp3d>
            <a:bevelT/>
          </a:sp3d>
        </p:spPr>
        <p:txBody>
          <a:bodyPr wrap="none" anchor="ctr"/>
          <a:lstStyle/>
          <a:p>
            <a:pPr algn="ctr">
              <a:defRPr/>
            </a:pPr>
            <a:r>
              <a:rPr lang="en-US" altLang="ja-JP" sz="1600" smtClean="0">
                <a:solidFill>
                  <a:srgbClr val="4168A7"/>
                </a:solidFill>
                <a:latin typeface="+mn-lt"/>
                <a:ea typeface="+mn-ea"/>
              </a:rPr>
              <a:t>ASP.NET</a:t>
            </a:r>
          </a:p>
          <a:p>
            <a:pPr algn="ctr">
              <a:defRPr/>
            </a:pPr>
            <a:r>
              <a:rPr lang="en-US" altLang="ja-JP" sz="1600" smtClean="0">
                <a:solidFill>
                  <a:srgbClr val="4168A7"/>
                </a:solidFill>
                <a:latin typeface="+mn-lt"/>
                <a:ea typeface="+mn-ea"/>
              </a:rPr>
              <a:t>App</a:t>
            </a:r>
            <a:endParaRPr lang="en-US" altLang="ja-JP" sz="1600" dirty="0">
              <a:solidFill>
                <a:srgbClr val="4168A7"/>
              </a:solidFill>
              <a:latin typeface="+mn-lt"/>
              <a:ea typeface="+mn-ea"/>
            </a:endParaRPr>
          </a:p>
        </p:txBody>
      </p:sp>
      <p:sp>
        <p:nvSpPr>
          <p:cNvPr id="21" name="AutoShape 7"/>
          <p:cNvSpPr>
            <a:spLocks noChangeArrowheads="1"/>
          </p:cNvSpPr>
          <p:nvPr/>
        </p:nvSpPr>
        <p:spPr bwMode="auto">
          <a:xfrm>
            <a:off x="6429388" y="2344054"/>
            <a:ext cx="1000131" cy="1566570"/>
          </a:xfrm>
          <a:prstGeom prst="roundRect">
            <a:avLst>
              <a:gd name="adj" fmla="val 16667"/>
            </a:avLst>
          </a:prstGeom>
          <a:solidFill>
            <a:schemeClr val="accent1">
              <a:lumMod val="50000"/>
              <a:alpha val="70000"/>
            </a:schemeClr>
          </a:solidFill>
          <a:ln w="38100" algn="ctr">
            <a:noFill/>
            <a:round/>
            <a:headEnd/>
            <a:tailEnd/>
          </a:ln>
          <a:scene3d>
            <a:camera prst="orthographicFront"/>
            <a:lightRig rig="threePt" dir="t"/>
          </a:scene3d>
          <a:sp3d>
            <a:bevelT/>
          </a:sp3d>
        </p:spPr>
        <p:txBody>
          <a:bodyPr wrap="none" anchor="ctr"/>
          <a:lstStyle/>
          <a:p>
            <a:pPr algn="ctr">
              <a:defRPr/>
            </a:pPr>
            <a:r>
              <a:rPr lang="en-US" altLang="ja-JP" smtClean="0">
                <a:solidFill>
                  <a:schemeClr val="bg1"/>
                </a:solidFill>
                <a:latin typeface="+mn-lt"/>
                <a:ea typeface="+mn-ea"/>
              </a:rPr>
              <a:t>.NET</a:t>
            </a:r>
          </a:p>
          <a:p>
            <a:pPr algn="ctr">
              <a:defRPr/>
            </a:pPr>
            <a:r>
              <a:rPr lang="en-US" altLang="ja-JP" smtClean="0">
                <a:solidFill>
                  <a:schemeClr val="bg1"/>
                </a:solidFill>
                <a:latin typeface="+mn-lt"/>
                <a:ea typeface="+mn-ea"/>
              </a:rPr>
              <a:t>App</a:t>
            </a:r>
            <a:endParaRPr lang="en-US" altLang="ja-JP" dirty="0">
              <a:solidFill>
                <a:schemeClr val="bg1"/>
              </a:solidFill>
              <a:latin typeface="+mn-lt"/>
              <a:ea typeface="+mn-ea"/>
            </a:endParaRPr>
          </a:p>
        </p:txBody>
      </p:sp>
      <p:sp>
        <p:nvSpPr>
          <p:cNvPr id="22" name="AutoShape 7"/>
          <p:cNvSpPr>
            <a:spLocks noChangeArrowheads="1"/>
          </p:cNvSpPr>
          <p:nvPr/>
        </p:nvSpPr>
        <p:spPr bwMode="auto">
          <a:xfrm>
            <a:off x="7500958" y="2344054"/>
            <a:ext cx="1000132" cy="1566570"/>
          </a:xfrm>
          <a:prstGeom prst="roundRect">
            <a:avLst>
              <a:gd name="adj" fmla="val 16667"/>
            </a:avLst>
          </a:prstGeom>
          <a:solidFill>
            <a:schemeClr val="accent1">
              <a:lumMod val="25000"/>
              <a:alpha val="70000"/>
            </a:schemeClr>
          </a:solidFill>
          <a:ln w="38100" algn="ctr">
            <a:noFill/>
            <a:round/>
            <a:headEnd/>
            <a:tailEnd/>
          </a:ln>
          <a:scene3d>
            <a:camera prst="orthographicFront"/>
            <a:lightRig rig="threePt" dir="t"/>
          </a:scene3d>
          <a:sp3d>
            <a:bevelT/>
          </a:sp3d>
        </p:spPr>
        <p:txBody>
          <a:bodyPr wrap="none" anchor="ctr"/>
          <a:lstStyle/>
          <a:p>
            <a:pPr algn="ctr">
              <a:defRPr/>
            </a:pPr>
            <a:r>
              <a:rPr lang="en-US" altLang="ja-JP" smtClean="0">
                <a:solidFill>
                  <a:schemeClr val="bg1"/>
                </a:solidFill>
                <a:latin typeface="+mn-lt"/>
                <a:ea typeface="+mn-ea"/>
              </a:rPr>
              <a:t>Win32</a:t>
            </a:r>
          </a:p>
          <a:p>
            <a:pPr algn="ctr">
              <a:defRPr/>
            </a:pPr>
            <a:r>
              <a:rPr lang="en-US" altLang="ja-JP" smtClean="0">
                <a:solidFill>
                  <a:schemeClr val="bg1"/>
                </a:solidFill>
                <a:latin typeface="+mn-lt"/>
                <a:ea typeface="+mn-ea"/>
              </a:rPr>
              <a:t>App</a:t>
            </a:r>
            <a:endParaRPr lang="en-US" altLang="ja-JP" dirty="0">
              <a:solidFill>
                <a:schemeClr val="bg1"/>
              </a:solidFill>
              <a:latin typeface="+mn-lt"/>
              <a:ea typeface="+mn-ea"/>
            </a:endParaRPr>
          </a:p>
        </p:txBody>
      </p:sp>
      <p:sp>
        <p:nvSpPr>
          <p:cNvPr id="23" name="左右矢印 22"/>
          <p:cNvSpPr/>
          <p:nvPr/>
        </p:nvSpPr>
        <p:spPr bwMode="auto">
          <a:xfrm>
            <a:off x="3286116" y="2537828"/>
            <a:ext cx="2000264" cy="1285884"/>
          </a:xfrm>
          <a:prstGeom prst="leftRightArrow">
            <a:avLst>
              <a:gd name="adj1" fmla="val 71070"/>
              <a:gd name="adj2" fmla="val 30906"/>
            </a:avLst>
          </a:prstGeom>
          <a:solidFill>
            <a:srgbClr val="0070C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spcBef>
                <a:spcPct val="20000"/>
              </a:spcBef>
              <a:defRPr/>
            </a:pPr>
            <a:r>
              <a:rPr kumimoji="0" lang="ja-JP" altLang="en-US" sz="1200">
                <a:solidFill>
                  <a:schemeClr val="bg1"/>
                </a:solidFill>
                <a:latin typeface="HGP創英角ｺﾞｼｯｸUB" pitchFamily="50" charset="-128"/>
                <a:ea typeface="HGP創英角ｺﾞｼｯｸUB" pitchFamily="50" charset="-128"/>
              </a:rPr>
              <a:t>これまでのオンプレミスアプリをそのままサービス化することが可能</a:t>
            </a:r>
            <a:endParaRPr kumimoji="0" lang="ja-JP" altLang="en-US" sz="1200" dirty="0">
              <a:solidFill>
                <a:schemeClr val="bg1"/>
              </a:solidFill>
              <a:latin typeface="HGP創英角ｺﾞｼｯｸUB" pitchFamily="50" charset="-128"/>
              <a:ea typeface="HGP創英角ｺﾞｼｯｸUB" pitchFamily="50" charset="-128"/>
            </a:endParaRPr>
          </a:p>
        </p:txBody>
      </p:sp>
      <p:sp>
        <p:nvSpPr>
          <p:cNvPr id="25" name="AutoShape 7"/>
          <p:cNvSpPr>
            <a:spLocks noChangeArrowheads="1"/>
          </p:cNvSpPr>
          <p:nvPr/>
        </p:nvSpPr>
        <p:spPr bwMode="auto">
          <a:xfrm>
            <a:off x="714347" y="3517808"/>
            <a:ext cx="785820" cy="489232"/>
          </a:xfrm>
          <a:prstGeom prst="roundRect">
            <a:avLst>
              <a:gd name="adj" fmla="val 16667"/>
            </a:avLst>
          </a:prstGeom>
          <a:solidFill>
            <a:srgbClr val="FFE389"/>
          </a:solidFill>
          <a:ln w="38100" algn="ctr">
            <a:noFill/>
            <a:round/>
            <a:headEnd/>
            <a:tailEnd/>
          </a:ln>
          <a:scene3d>
            <a:camera prst="orthographicFront"/>
            <a:lightRig rig="threePt" dir="t"/>
          </a:scene3d>
          <a:sp3d>
            <a:bevelT/>
          </a:sp3d>
        </p:spPr>
        <p:txBody>
          <a:bodyPr wrap="none" anchor="ctr"/>
          <a:lstStyle/>
          <a:p>
            <a:pPr algn="ctr">
              <a:defRPr/>
            </a:pPr>
            <a:r>
              <a:rPr lang="en-US" altLang="ja-JP" sz="1600" smtClean="0">
                <a:solidFill>
                  <a:srgbClr val="4168A7"/>
                </a:solidFill>
                <a:latin typeface="+mn-lt"/>
                <a:ea typeface="+mn-ea"/>
              </a:rPr>
              <a:t>IIS</a:t>
            </a:r>
            <a:endParaRPr lang="en-US" altLang="ja-JP" sz="1600" dirty="0">
              <a:solidFill>
                <a:srgbClr val="4168A7"/>
              </a:solidFill>
              <a:latin typeface="+mn-lt"/>
              <a:ea typeface="+mn-ea"/>
            </a:endParaRPr>
          </a:p>
        </p:txBody>
      </p:sp>
      <p:sp>
        <p:nvSpPr>
          <p:cNvPr id="26" name="AutoShape 7"/>
          <p:cNvSpPr>
            <a:spLocks noChangeArrowheads="1"/>
          </p:cNvSpPr>
          <p:nvPr/>
        </p:nvSpPr>
        <p:spPr bwMode="auto">
          <a:xfrm>
            <a:off x="6425450" y="4002941"/>
            <a:ext cx="1000104" cy="571504"/>
          </a:xfrm>
          <a:prstGeom prst="roundRect">
            <a:avLst>
              <a:gd name="adj" fmla="val 16667"/>
            </a:avLst>
          </a:prstGeom>
          <a:solidFill>
            <a:schemeClr val="accent1">
              <a:lumMod val="50000"/>
            </a:schemeClr>
          </a:solidFill>
          <a:ln w="38100" algn="ctr">
            <a:noFill/>
            <a:round/>
            <a:headEnd/>
            <a:tailEnd/>
          </a:ln>
          <a:scene3d>
            <a:camera prst="orthographicFront"/>
            <a:lightRig rig="threePt" dir="t"/>
          </a:scene3d>
          <a:sp3d>
            <a:bevelT/>
          </a:sp3d>
        </p:spPr>
        <p:txBody>
          <a:bodyPr wrap="none" anchor="ctr"/>
          <a:lstStyle/>
          <a:p>
            <a:pPr algn="ctr">
              <a:defRPr/>
            </a:pPr>
            <a:r>
              <a:rPr lang="en-US" altLang="ja-JP" sz="1600" smtClean="0">
                <a:solidFill>
                  <a:schemeClr val="bg1"/>
                </a:solidFill>
                <a:latin typeface="+mn-lt"/>
                <a:ea typeface="+mn-ea"/>
              </a:rPr>
              <a:t>Worker</a:t>
            </a:r>
          </a:p>
          <a:p>
            <a:pPr algn="ctr">
              <a:defRPr/>
            </a:pPr>
            <a:r>
              <a:rPr lang="en-US" altLang="ja-JP" sz="1600" smtClean="0">
                <a:solidFill>
                  <a:schemeClr val="bg1"/>
                </a:solidFill>
                <a:latin typeface="+mn-lt"/>
                <a:ea typeface="+mn-ea"/>
              </a:rPr>
              <a:t>Role</a:t>
            </a:r>
            <a:endParaRPr lang="en-US" altLang="ja-JP" sz="1600" dirty="0">
              <a:solidFill>
                <a:schemeClr val="bg1"/>
              </a:solidFill>
              <a:latin typeface="+mn-lt"/>
              <a:ea typeface="+mn-ea"/>
            </a:endParaRPr>
          </a:p>
        </p:txBody>
      </p:sp>
      <p:sp>
        <p:nvSpPr>
          <p:cNvPr id="27" name="AutoShape 7"/>
          <p:cNvSpPr>
            <a:spLocks noChangeArrowheads="1"/>
          </p:cNvSpPr>
          <p:nvPr/>
        </p:nvSpPr>
        <p:spPr bwMode="auto">
          <a:xfrm>
            <a:off x="7500987" y="4002941"/>
            <a:ext cx="1000104" cy="571504"/>
          </a:xfrm>
          <a:prstGeom prst="roundRect">
            <a:avLst>
              <a:gd name="adj" fmla="val 16667"/>
            </a:avLst>
          </a:prstGeom>
          <a:solidFill>
            <a:schemeClr val="accent1">
              <a:lumMod val="25000"/>
            </a:schemeClr>
          </a:solidFill>
          <a:ln w="38100" algn="ctr">
            <a:noFill/>
            <a:round/>
            <a:headEnd/>
            <a:tailEnd/>
          </a:ln>
          <a:scene3d>
            <a:camera prst="orthographicFront"/>
            <a:lightRig rig="threePt" dir="t"/>
          </a:scene3d>
          <a:sp3d>
            <a:bevelT/>
          </a:sp3d>
        </p:spPr>
        <p:txBody>
          <a:bodyPr wrap="none" anchor="ctr"/>
          <a:lstStyle/>
          <a:p>
            <a:pPr algn="ctr">
              <a:defRPr/>
            </a:pPr>
            <a:r>
              <a:rPr lang="en-US" altLang="ja-JP" sz="1600" smtClean="0">
                <a:solidFill>
                  <a:schemeClr val="bg1"/>
                </a:solidFill>
                <a:latin typeface="+mn-lt"/>
                <a:ea typeface="+mn-ea"/>
              </a:rPr>
              <a:t>VM</a:t>
            </a:r>
          </a:p>
          <a:p>
            <a:pPr algn="ctr">
              <a:defRPr/>
            </a:pPr>
            <a:r>
              <a:rPr lang="en-US" altLang="ja-JP" sz="1600" smtClean="0">
                <a:solidFill>
                  <a:schemeClr val="bg1"/>
                </a:solidFill>
                <a:latin typeface="+mn-lt"/>
                <a:ea typeface="+mn-ea"/>
              </a:rPr>
              <a:t>Role</a:t>
            </a:r>
            <a:endParaRPr lang="en-US" altLang="ja-JP" sz="1600" dirty="0">
              <a:solidFill>
                <a:schemeClr val="bg1"/>
              </a:solidFill>
              <a:latin typeface="+mn-lt"/>
              <a:ea typeface="+mn-ea"/>
            </a:endParaRPr>
          </a:p>
        </p:txBody>
      </p:sp>
      <p:sp>
        <p:nvSpPr>
          <p:cNvPr id="28" name="AutoShape 7"/>
          <p:cNvSpPr>
            <a:spLocks noChangeArrowheads="1"/>
          </p:cNvSpPr>
          <p:nvPr/>
        </p:nvSpPr>
        <p:spPr bwMode="auto">
          <a:xfrm>
            <a:off x="714346" y="1196752"/>
            <a:ext cx="7786745" cy="466720"/>
          </a:xfrm>
          <a:prstGeom prst="roundRect">
            <a:avLst>
              <a:gd name="adj" fmla="val 16667"/>
            </a:avLst>
          </a:prstGeom>
          <a:solidFill>
            <a:srgbClr val="FFC000"/>
          </a:solidFill>
          <a:ln w="38100" algn="ctr">
            <a:noFill/>
            <a:round/>
            <a:headEnd/>
            <a:tailEnd/>
          </a:ln>
          <a:scene3d>
            <a:camera prst="orthographicFront"/>
            <a:lightRig rig="threePt" dir="t"/>
          </a:scene3d>
          <a:sp3d>
            <a:bevelT/>
          </a:sp3d>
        </p:spPr>
        <p:txBody>
          <a:bodyPr wrap="none" anchor="ctr"/>
          <a:lstStyle/>
          <a:p>
            <a:pPr algn="ctr">
              <a:defRPr/>
            </a:pPr>
            <a:r>
              <a:rPr lang="en-US" altLang="ja-JP" sz="2400" smtClean="0">
                <a:solidFill>
                  <a:srgbClr val="4168A7"/>
                </a:solidFill>
                <a:latin typeface="+mn-lt"/>
                <a:ea typeface="+mn-ea"/>
              </a:rPr>
              <a:t>Visual Studio</a:t>
            </a:r>
            <a:endParaRPr lang="en-US" altLang="ja-JP" sz="2400" dirty="0">
              <a:solidFill>
                <a:srgbClr val="4168A7"/>
              </a:solidFill>
              <a:latin typeface="+mn-lt"/>
              <a:ea typeface="+mn-ea"/>
            </a:endParaRPr>
          </a:p>
        </p:txBody>
      </p:sp>
      <p:sp>
        <p:nvSpPr>
          <p:cNvPr id="3" name="正方形/長方形 2"/>
          <p:cNvSpPr/>
          <p:nvPr/>
        </p:nvSpPr>
        <p:spPr bwMode="auto">
          <a:xfrm>
            <a:off x="500063" y="5805264"/>
            <a:ext cx="8215312" cy="432048"/>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a:solidFill>
                  <a:schemeClr val="bg1"/>
                </a:solidFill>
                <a:latin typeface="+mn-lt"/>
                <a:ea typeface="+mn-ea"/>
              </a:rPr>
              <a:t>オンプレミスとのシームレスな</a:t>
            </a:r>
            <a:r>
              <a:rPr kumimoji="0" lang="ja-JP" altLang="en-US" sz="2400" smtClean="0">
                <a:solidFill>
                  <a:schemeClr val="bg1"/>
                </a:solidFill>
                <a:latin typeface="+mn-lt"/>
                <a:ea typeface="+mn-ea"/>
              </a:rPr>
              <a:t>連携＝ハイブリッド・クラウド</a:t>
            </a:r>
            <a:endParaRPr kumimoji="0" lang="ja-JP" altLang="en-US" sz="2400" b="0" i="0" u="none" strike="noStrike" cap="none" normalizeH="0" smtClean="0">
              <a:ln>
                <a:noFill/>
              </a:ln>
              <a:solidFill>
                <a:schemeClr val="bg1"/>
              </a:solidFill>
              <a:effectLst/>
              <a:latin typeface="+mn-lt"/>
              <a:ea typeface="+mn-ea"/>
            </a:endParaRPr>
          </a:p>
        </p:txBody>
      </p:sp>
    </p:spTree>
    <p:extLst>
      <p:ext uri="{BB962C8B-B14F-4D97-AF65-F5344CB8AC3E}">
        <p14:creationId xmlns:p14="http://schemas.microsoft.com/office/powerpoint/2010/main" val="313275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up)">
                                      <p:cBhvr>
                                        <p:cTn id="56" dur="500"/>
                                        <p:tgtEl>
                                          <p:spTgt spid="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500"/>
                                        <p:tgtEl>
                                          <p:spTgt spid="29"/>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4" grpId="0" animBg="1"/>
      <p:bldP spid="5" grpId="0" animBg="1"/>
      <p:bldP spid="6" grpId="0" animBg="1"/>
      <p:bldP spid="20" grpId="0" animBg="1"/>
      <p:bldP spid="21" grpId="0" animBg="1"/>
      <p:bldP spid="22" grpId="0" animBg="1"/>
      <p:bldP spid="23" grpId="0" animBg="1"/>
      <p:bldP spid="26" grpId="0" animBg="1"/>
      <p:bldP spid="27" grpId="0" animBg="1"/>
      <p:bldP spid="28"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コネクタ 26"/>
          <p:cNvCxnSpPr/>
          <p:nvPr/>
        </p:nvCxnSpPr>
        <p:spPr bwMode="auto">
          <a:xfrm flipV="1">
            <a:off x="4857750" y="2286000"/>
            <a:ext cx="2143125" cy="928688"/>
          </a:xfrm>
          <a:prstGeom prst="line">
            <a:avLst/>
          </a:prstGeom>
          <a:solidFill>
            <a:schemeClr val="bg1"/>
          </a:solidFill>
          <a:ln w="63500" cap="flat" cmpd="sng" algn="ctr">
            <a:solidFill>
              <a:schemeClr val="accent5">
                <a:lumMod val="50000"/>
              </a:schemeClr>
            </a:solidFill>
            <a:prstDash val="solid"/>
            <a:round/>
            <a:headEnd type="none" w="med" len="med"/>
            <a:tailEnd type="none" w="med" len="med"/>
          </a:ln>
          <a:effectLst/>
        </p:spPr>
      </p:cxnSp>
      <p:cxnSp>
        <p:nvCxnSpPr>
          <p:cNvPr id="28" name="直線コネクタ 27"/>
          <p:cNvCxnSpPr/>
          <p:nvPr/>
        </p:nvCxnSpPr>
        <p:spPr bwMode="auto">
          <a:xfrm rot="16200000" flipH="1">
            <a:off x="4250532" y="3821906"/>
            <a:ext cx="2000250" cy="785813"/>
          </a:xfrm>
          <a:prstGeom prst="line">
            <a:avLst/>
          </a:prstGeom>
          <a:solidFill>
            <a:schemeClr val="bg1"/>
          </a:solidFill>
          <a:ln w="63500" cap="flat" cmpd="sng" algn="ctr">
            <a:solidFill>
              <a:schemeClr val="accent5">
                <a:lumMod val="50000"/>
              </a:schemeClr>
            </a:solidFill>
            <a:prstDash val="solid"/>
            <a:round/>
            <a:headEnd type="none" w="med" len="med"/>
            <a:tailEnd type="none" w="med" len="med"/>
          </a:ln>
          <a:effectLst/>
        </p:spPr>
      </p:cxnSp>
      <p:cxnSp>
        <p:nvCxnSpPr>
          <p:cNvPr id="31" name="直線コネクタ 30"/>
          <p:cNvCxnSpPr/>
          <p:nvPr/>
        </p:nvCxnSpPr>
        <p:spPr bwMode="auto">
          <a:xfrm rot="10800000">
            <a:off x="2000250" y="3143250"/>
            <a:ext cx="2857500" cy="71438"/>
          </a:xfrm>
          <a:prstGeom prst="line">
            <a:avLst/>
          </a:prstGeom>
          <a:solidFill>
            <a:schemeClr val="bg1"/>
          </a:solidFill>
          <a:ln w="63500" cap="flat" cmpd="sng" algn="ctr">
            <a:solidFill>
              <a:schemeClr val="accent5">
                <a:lumMod val="50000"/>
              </a:schemeClr>
            </a:solidFill>
            <a:prstDash val="solid"/>
            <a:round/>
            <a:headEnd type="none" w="med" len="med"/>
            <a:tailEnd type="none" w="med" len="med"/>
          </a:ln>
          <a:effectLst/>
        </p:spPr>
      </p:cxnSp>
      <p:sp>
        <p:nvSpPr>
          <p:cNvPr id="25" name="角丸四角形 21"/>
          <p:cNvSpPr>
            <a:spLocks noChangeArrowheads="1"/>
          </p:cNvSpPr>
          <p:nvPr/>
        </p:nvSpPr>
        <p:spPr bwMode="auto">
          <a:xfrm>
            <a:off x="357158" y="1142985"/>
            <a:ext cx="2214578" cy="4214842"/>
          </a:xfrm>
          <a:prstGeom prst="roundRect">
            <a:avLst>
              <a:gd name="adj" fmla="val 7412"/>
            </a:avLst>
          </a:prstGeom>
          <a:solidFill>
            <a:schemeClr val="accent5">
              <a:lumMod val="90000"/>
            </a:schemeClr>
          </a:solidFill>
          <a:ln w="38100" algn="ctr">
            <a:noFill/>
            <a:round/>
            <a:headEnd/>
            <a:tailEnd/>
          </a:ln>
          <a:scene3d>
            <a:camera prst="orthographicFront"/>
            <a:lightRig rig="threePt" dir="t"/>
          </a:scene3d>
          <a:sp3d>
            <a:bevelT/>
          </a:sp3d>
        </p:spPr>
        <p:txBody>
          <a:bodyPr anchor="ctr"/>
          <a:lstStyle/>
          <a:p>
            <a:pPr>
              <a:spcBef>
                <a:spcPct val="20000"/>
              </a:spcBef>
              <a:defRPr/>
            </a:pPr>
            <a:endParaRPr kumimoji="0" lang="ja-JP" altLang="en-US" sz="1600" dirty="0">
              <a:solidFill>
                <a:srgbClr val="484848"/>
              </a:solidFill>
              <a:latin typeface="+mn-lt"/>
              <a:ea typeface="+mn-ea"/>
            </a:endParaRPr>
          </a:p>
        </p:txBody>
      </p:sp>
      <p:sp>
        <p:nvSpPr>
          <p:cNvPr id="28680" name="タイトル 1"/>
          <p:cNvSpPr>
            <a:spLocks noGrp="1"/>
          </p:cNvSpPr>
          <p:nvPr>
            <p:ph type="title"/>
          </p:nvPr>
        </p:nvSpPr>
        <p:spPr/>
        <p:txBody>
          <a:bodyPr/>
          <a:lstStyle/>
          <a:p>
            <a:r>
              <a:rPr lang="ja-JP" altLang="en-US" smtClean="0"/>
              <a:t>ハイブリッド・クラウドのイメージ</a:t>
            </a:r>
            <a:endParaRPr lang="ja-JP" altLang="en-US" dirty="0" smtClean="0"/>
          </a:p>
        </p:txBody>
      </p:sp>
      <p:pic>
        <p:nvPicPr>
          <p:cNvPr id="28681" name="Picture 7" descr="j0433941"/>
          <p:cNvPicPr>
            <a:picLocks noChangeAspect="1" noChangeArrowheads="1"/>
          </p:cNvPicPr>
          <p:nvPr/>
        </p:nvPicPr>
        <p:blipFill>
          <a:blip r:embed="rId3" cstate="print"/>
          <a:srcRect/>
          <a:stretch>
            <a:fillRect/>
          </a:stretch>
        </p:blipFill>
        <p:spPr bwMode="auto">
          <a:xfrm>
            <a:off x="642938" y="1357313"/>
            <a:ext cx="1214437" cy="1214437"/>
          </a:xfrm>
          <a:prstGeom prst="rect">
            <a:avLst/>
          </a:prstGeom>
          <a:noFill/>
          <a:ln w="9525">
            <a:noFill/>
            <a:miter lim="800000"/>
            <a:headEnd/>
            <a:tailEnd/>
          </a:ln>
        </p:spPr>
      </p:pic>
      <p:pic>
        <p:nvPicPr>
          <p:cNvPr id="28682" name="Picture 6" descr="C:\Users\shoji\AppData\Local\Microsoft\Windows\Temporary Internet Files\Content.IE5\1QVYB00S\MCj04348450000[1].png"/>
          <p:cNvPicPr>
            <a:picLocks noChangeAspect="1" noChangeArrowheads="1"/>
          </p:cNvPicPr>
          <p:nvPr/>
        </p:nvPicPr>
        <p:blipFill>
          <a:blip r:embed="rId4" cstate="print"/>
          <a:srcRect/>
          <a:stretch>
            <a:fillRect/>
          </a:stretch>
        </p:blipFill>
        <p:spPr bwMode="auto">
          <a:xfrm>
            <a:off x="571500" y="3357563"/>
            <a:ext cx="1143000" cy="1143000"/>
          </a:xfrm>
          <a:prstGeom prst="rect">
            <a:avLst/>
          </a:prstGeom>
          <a:noFill/>
          <a:ln w="9525">
            <a:noFill/>
            <a:miter lim="800000"/>
            <a:headEnd/>
            <a:tailEnd/>
          </a:ln>
        </p:spPr>
      </p:pic>
      <p:pic>
        <p:nvPicPr>
          <p:cNvPr id="28683" name="Picture 6" descr="C:\Users\shoji\AppData\Local\Microsoft\Windows\Temporary Internet Files\Content.IE5\1QVYB00S\MCj04348450000[1].png"/>
          <p:cNvPicPr>
            <a:picLocks noChangeAspect="1" noChangeArrowheads="1"/>
          </p:cNvPicPr>
          <p:nvPr/>
        </p:nvPicPr>
        <p:blipFill>
          <a:blip r:embed="rId4" cstate="print"/>
          <a:srcRect/>
          <a:stretch>
            <a:fillRect/>
          </a:stretch>
        </p:blipFill>
        <p:spPr bwMode="auto">
          <a:xfrm>
            <a:off x="1071563" y="3429000"/>
            <a:ext cx="1143000" cy="1143000"/>
          </a:xfrm>
          <a:prstGeom prst="rect">
            <a:avLst/>
          </a:prstGeom>
          <a:noFill/>
          <a:ln w="9525">
            <a:noFill/>
            <a:miter lim="800000"/>
            <a:headEnd/>
            <a:tailEnd/>
          </a:ln>
        </p:spPr>
      </p:pic>
      <p:sp>
        <p:nvSpPr>
          <p:cNvPr id="11" name="雲 10"/>
          <p:cNvSpPr/>
          <p:nvPr/>
        </p:nvSpPr>
        <p:spPr bwMode="auto">
          <a:xfrm>
            <a:off x="2857488" y="2571744"/>
            <a:ext cx="3714776" cy="1285884"/>
          </a:xfrm>
          <a:prstGeom prst="cloud">
            <a:avLst/>
          </a:prstGeom>
          <a:solidFill>
            <a:schemeClr val="bg1">
              <a:lumMod val="85000"/>
            </a:schemeClr>
          </a:solidFill>
          <a:ln w="38100" cap="flat" cmpd="sng" algn="ctr">
            <a:noFill/>
            <a:prstDash val="solid"/>
            <a:round/>
            <a:headEnd type="none" w="med" len="med"/>
            <a:tailEnd type="none" w="med" len="med"/>
          </a:ln>
          <a:effectLst/>
          <a:scene3d>
            <a:camera prst="orthographicFront"/>
            <a:lightRig rig="threePt" dir="t"/>
          </a:scene3d>
          <a:sp3d prstMaterial="dkEdge">
            <a:bevelT/>
          </a:sp3d>
        </p:spPr>
        <p:txBody>
          <a:bodyPr anchor="ctr"/>
          <a:lstStyle/>
          <a:p>
            <a:pPr>
              <a:spcBef>
                <a:spcPct val="20000"/>
              </a:spcBef>
              <a:defRPr/>
            </a:pPr>
            <a:endParaRPr kumimoji="0" lang="ja-JP" altLang="en-US" sz="1400">
              <a:solidFill>
                <a:srgbClr val="484848"/>
              </a:solidFill>
              <a:latin typeface="+mn-lt"/>
              <a:ea typeface="+mn-ea"/>
            </a:endParaRPr>
          </a:p>
        </p:txBody>
      </p:sp>
      <p:pic>
        <p:nvPicPr>
          <p:cNvPr id="28687" name="Picture 6" descr="C:\Users\shoji\AppData\Local\Microsoft\Windows\Temporary Internet Files\Content.IE5\1QVYB00S\MCj04348450000[1].png"/>
          <p:cNvPicPr>
            <a:picLocks noChangeAspect="1" noChangeArrowheads="1"/>
          </p:cNvPicPr>
          <p:nvPr/>
        </p:nvPicPr>
        <p:blipFill>
          <a:blip r:embed="rId4" cstate="print"/>
          <a:srcRect/>
          <a:stretch>
            <a:fillRect/>
          </a:stretch>
        </p:blipFill>
        <p:spPr bwMode="auto">
          <a:xfrm>
            <a:off x="5143500" y="4786313"/>
            <a:ext cx="1143000" cy="1143000"/>
          </a:xfrm>
          <a:prstGeom prst="rect">
            <a:avLst/>
          </a:prstGeom>
          <a:noFill/>
          <a:ln w="9525">
            <a:noFill/>
            <a:miter lim="800000"/>
            <a:headEnd/>
            <a:tailEnd/>
          </a:ln>
        </p:spPr>
      </p:pic>
      <p:pic>
        <p:nvPicPr>
          <p:cNvPr id="28688" name="Picture 6" descr="C:\Users\shoji\AppData\Local\Microsoft\Windows\Temporary Internet Files\Content.IE5\1QVYB00S\MCj04348450000[1].png"/>
          <p:cNvPicPr>
            <a:picLocks noChangeAspect="1" noChangeArrowheads="1"/>
          </p:cNvPicPr>
          <p:nvPr/>
        </p:nvPicPr>
        <p:blipFill>
          <a:blip r:embed="rId4" cstate="print"/>
          <a:srcRect/>
          <a:stretch>
            <a:fillRect/>
          </a:stretch>
        </p:blipFill>
        <p:spPr bwMode="auto">
          <a:xfrm>
            <a:off x="5643563" y="4857750"/>
            <a:ext cx="1143000" cy="1143000"/>
          </a:xfrm>
          <a:prstGeom prst="rect">
            <a:avLst/>
          </a:prstGeom>
          <a:noFill/>
          <a:ln w="9525">
            <a:noFill/>
            <a:miter lim="800000"/>
            <a:headEnd/>
            <a:tailEnd/>
          </a:ln>
        </p:spPr>
      </p:pic>
      <p:pic>
        <p:nvPicPr>
          <p:cNvPr id="28689" name="Picture 6" descr="C:\Users\shoji\AppData\Local\Microsoft\Windows\Temporary Internet Files\Content.IE5\1QVYB00S\MCj04348450000[1].png"/>
          <p:cNvPicPr>
            <a:picLocks noChangeAspect="1" noChangeArrowheads="1"/>
          </p:cNvPicPr>
          <p:nvPr/>
        </p:nvPicPr>
        <p:blipFill>
          <a:blip r:embed="rId4" cstate="print"/>
          <a:srcRect/>
          <a:stretch>
            <a:fillRect/>
          </a:stretch>
        </p:blipFill>
        <p:spPr bwMode="auto">
          <a:xfrm>
            <a:off x="6643688" y="1428750"/>
            <a:ext cx="1143000" cy="1143000"/>
          </a:xfrm>
          <a:prstGeom prst="rect">
            <a:avLst/>
          </a:prstGeom>
          <a:noFill/>
          <a:ln w="9525">
            <a:noFill/>
            <a:miter lim="800000"/>
            <a:headEnd/>
            <a:tailEnd/>
          </a:ln>
        </p:spPr>
      </p:pic>
      <p:pic>
        <p:nvPicPr>
          <p:cNvPr id="28690" name="Picture 6" descr="C:\Users\shoji\AppData\Local\Microsoft\Windows\Temporary Internet Files\Content.IE5\1QVYB00S\MCj04348450000[1].png"/>
          <p:cNvPicPr>
            <a:picLocks noChangeAspect="1" noChangeArrowheads="1"/>
          </p:cNvPicPr>
          <p:nvPr/>
        </p:nvPicPr>
        <p:blipFill>
          <a:blip r:embed="rId4" cstate="print"/>
          <a:srcRect/>
          <a:stretch>
            <a:fillRect/>
          </a:stretch>
        </p:blipFill>
        <p:spPr bwMode="auto">
          <a:xfrm>
            <a:off x="7143750" y="1500188"/>
            <a:ext cx="1143000" cy="1143000"/>
          </a:xfrm>
          <a:prstGeom prst="rect">
            <a:avLst/>
          </a:prstGeom>
          <a:noFill/>
          <a:ln w="9525">
            <a:noFill/>
            <a:miter lim="800000"/>
            <a:headEnd/>
            <a:tailEnd/>
          </a:ln>
        </p:spPr>
      </p:pic>
      <p:sp>
        <p:nvSpPr>
          <p:cNvPr id="16" name="正方形/長方形 15"/>
          <p:cNvSpPr/>
          <p:nvPr/>
        </p:nvSpPr>
        <p:spPr bwMode="auto">
          <a:xfrm>
            <a:off x="857224" y="2643182"/>
            <a:ext cx="500066" cy="428628"/>
          </a:xfrm>
          <a:prstGeom prst="rect">
            <a:avLst/>
          </a:prstGeom>
          <a:solidFill>
            <a:schemeClr val="accent5">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17" name="正方形/長方形 16"/>
          <p:cNvSpPr/>
          <p:nvPr/>
        </p:nvSpPr>
        <p:spPr bwMode="auto">
          <a:xfrm>
            <a:off x="857224" y="4643446"/>
            <a:ext cx="500066" cy="428628"/>
          </a:xfrm>
          <a:prstGeom prst="rect">
            <a:avLst/>
          </a:prstGeom>
          <a:solidFill>
            <a:schemeClr val="accent5">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18" name="正方形/長方形 17"/>
          <p:cNvSpPr/>
          <p:nvPr/>
        </p:nvSpPr>
        <p:spPr bwMode="auto">
          <a:xfrm>
            <a:off x="857224" y="2643182"/>
            <a:ext cx="500066" cy="428628"/>
          </a:xfrm>
          <a:prstGeom prst="rect">
            <a:avLst/>
          </a:prstGeom>
          <a:solidFill>
            <a:schemeClr val="accent5">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19" name="正方形/長方形 18"/>
          <p:cNvSpPr/>
          <p:nvPr/>
        </p:nvSpPr>
        <p:spPr bwMode="auto">
          <a:xfrm>
            <a:off x="857224" y="3143248"/>
            <a:ext cx="500066" cy="428628"/>
          </a:xfrm>
          <a:prstGeom prst="rect">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20" name="正方形/長方形 19"/>
          <p:cNvSpPr/>
          <p:nvPr/>
        </p:nvSpPr>
        <p:spPr bwMode="auto">
          <a:xfrm>
            <a:off x="857224" y="4643446"/>
            <a:ext cx="500066" cy="428628"/>
          </a:xfrm>
          <a:prstGeom prst="rect">
            <a:avLst/>
          </a:prstGeom>
          <a:solidFill>
            <a:schemeClr val="accent5">
              <a:lumMod val="9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22" name="正方形/長方形 21"/>
          <p:cNvSpPr/>
          <p:nvPr/>
        </p:nvSpPr>
        <p:spPr bwMode="auto">
          <a:xfrm>
            <a:off x="1428728" y="3143248"/>
            <a:ext cx="500066" cy="428628"/>
          </a:xfrm>
          <a:prstGeom prst="rect">
            <a:avLst/>
          </a:prstGeom>
          <a:solidFill>
            <a:schemeClr val="accent5">
              <a:lumMod val="9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23" name="正方形/長方形 22"/>
          <p:cNvSpPr/>
          <p:nvPr/>
        </p:nvSpPr>
        <p:spPr bwMode="auto">
          <a:xfrm>
            <a:off x="1428728" y="2643182"/>
            <a:ext cx="500066" cy="428628"/>
          </a:xfrm>
          <a:prstGeom prst="rect">
            <a:avLst/>
          </a:prstGeom>
          <a:solidFill>
            <a:schemeClr val="accent5">
              <a:lumMod val="9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24" name="正方形/長方形 23"/>
          <p:cNvSpPr/>
          <p:nvPr/>
        </p:nvSpPr>
        <p:spPr bwMode="auto">
          <a:xfrm>
            <a:off x="1428728" y="4643446"/>
            <a:ext cx="500066" cy="428628"/>
          </a:xfrm>
          <a:prstGeom prst="rect">
            <a:avLst/>
          </a:prstGeom>
          <a:solidFill>
            <a:schemeClr val="accent5">
              <a:lumMod val="75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anchor="ctr"/>
          <a:lstStyle/>
          <a:p>
            <a:pPr>
              <a:spcBef>
                <a:spcPct val="20000"/>
              </a:spcBef>
              <a:defRPr/>
            </a:pPr>
            <a:endParaRPr kumimoji="0" lang="ja-JP" altLang="en-US" sz="1400">
              <a:solidFill>
                <a:srgbClr val="484848"/>
              </a:solidFill>
              <a:latin typeface="+mn-lt"/>
              <a:ea typeface="+mn-ea"/>
            </a:endParaRPr>
          </a:p>
        </p:txBody>
      </p:sp>
      <p:sp>
        <p:nvSpPr>
          <p:cNvPr id="2" name="テキスト ボックス 1"/>
          <p:cNvSpPr txBox="1"/>
          <p:nvPr/>
        </p:nvSpPr>
        <p:spPr>
          <a:xfrm>
            <a:off x="303712" y="5459400"/>
            <a:ext cx="2321469" cy="400110"/>
          </a:xfrm>
          <a:prstGeom prst="rect">
            <a:avLst/>
          </a:prstGeom>
          <a:noFill/>
        </p:spPr>
        <p:txBody>
          <a:bodyPr wrap="none" rtlCol="0">
            <a:spAutoFit/>
          </a:bodyPr>
          <a:lstStyle/>
          <a:p>
            <a:pPr algn="ctr"/>
            <a:r>
              <a:rPr kumimoji="1" lang="ja-JP" altLang="en-US" sz="2000" smtClean="0">
                <a:solidFill>
                  <a:srgbClr val="4168A7"/>
                </a:solidFill>
              </a:rPr>
              <a:t>プライベートクラウド</a:t>
            </a:r>
            <a:endParaRPr kumimoji="1" lang="ja-JP" altLang="en-US" sz="2000">
              <a:solidFill>
                <a:srgbClr val="4168A7"/>
              </a:solidFill>
            </a:endParaRPr>
          </a:p>
        </p:txBody>
      </p:sp>
      <p:sp>
        <p:nvSpPr>
          <p:cNvPr id="26" name="テキスト ボックス 25"/>
          <p:cNvSpPr txBox="1"/>
          <p:nvPr/>
        </p:nvSpPr>
        <p:spPr>
          <a:xfrm>
            <a:off x="6786563" y="4009134"/>
            <a:ext cx="2090636" cy="400110"/>
          </a:xfrm>
          <a:prstGeom prst="rect">
            <a:avLst/>
          </a:prstGeom>
          <a:noFill/>
        </p:spPr>
        <p:txBody>
          <a:bodyPr wrap="none" rtlCol="0">
            <a:spAutoFit/>
          </a:bodyPr>
          <a:lstStyle/>
          <a:p>
            <a:pPr algn="ctr"/>
            <a:r>
              <a:rPr kumimoji="1" lang="ja-JP" altLang="en-US" sz="2000" smtClean="0">
                <a:solidFill>
                  <a:srgbClr val="4168A7"/>
                </a:solidFill>
              </a:rPr>
              <a:t>パブリッククラウド</a:t>
            </a:r>
            <a:endParaRPr kumimoji="1" lang="ja-JP" altLang="en-US" sz="2000">
              <a:solidFill>
                <a:srgbClr val="4168A7"/>
              </a:solidFill>
            </a:endParaRPr>
          </a:p>
        </p:txBody>
      </p:sp>
      <p:sp>
        <p:nvSpPr>
          <p:cNvPr id="29" name="テキスト ボックス 28"/>
          <p:cNvSpPr txBox="1"/>
          <p:nvPr/>
        </p:nvSpPr>
        <p:spPr>
          <a:xfrm>
            <a:off x="2758677" y="4050489"/>
            <a:ext cx="2276585" cy="400110"/>
          </a:xfrm>
          <a:prstGeom prst="rect">
            <a:avLst/>
          </a:prstGeom>
          <a:noFill/>
        </p:spPr>
        <p:txBody>
          <a:bodyPr wrap="none" rtlCol="0">
            <a:spAutoFit/>
          </a:bodyPr>
          <a:lstStyle/>
          <a:p>
            <a:pPr algn="ctr"/>
            <a:r>
              <a:rPr kumimoji="1" lang="ja-JP" altLang="en-US" sz="2000" smtClean="0">
                <a:solidFill>
                  <a:srgbClr val="4168A7"/>
                </a:solidFill>
              </a:rPr>
              <a:t>ハイブリッドクラウド</a:t>
            </a:r>
            <a:endParaRPr kumimoji="1" lang="ja-JP" altLang="en-US" sz="2000">
              <a:solidFill>
                <a:srgbClr val="4168A7"/>
              </a:solidFill>
            </a:endParaRPr>
          </a:p>
        </p:txBody>
      </p:sp>
    </p:spTree>
    <p:extLst>
      <p:ext uri="{BB962C8B-B14F-4D97-AF65-F5344CB8AC3E}">
        <p14:creationId xmlns:p14="http://schemas.microsoft.com/office/powerpoint/2010/main" val="123384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05556E-6 2.48439E-6 L 0.67083 -0.0007 " pathEditMode="relative" rAng="0" ptsTypes="AA">
                                      <p:cBhvr>
                                        <p:cTn id="6" dur="2000" fill="hold"/>
                                        <p:tgtEl>
                                          <p:spTgt spid="23"/>
                                        </p:tgtEl>
                                        <p:attrNameLst>
                                          <p:attrName>ppt_x</p:attrName>
                                          <p:attrName>ppt_y</p:attrName>
                                        </p:attrNameLst>
                                      </p:cBhvr>
                                      <p:rCtr x="335" y="0"/>
                                    </p:animMotion>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3.05556E-6 2.48439E-6 L 0.67031 -0.0007 " pathEditMode="relative" rAng="0" ptsTypes="AA">
                                      <p:cBhvr>
                                        <p:cTn id="9" dur="2000" fill="hold"/>
                                        <p:tgtEl>
                                          <p:spTgt spid="18"/>
                                        </p:tgtEl>
                                        <p:attrNameLst>
                                          <p:attrName>ppt_x</p:attrName>
                                          <p:attrName>ppt_y</p:attrName>
                                        </p:attrNameLst>
                                      </p:cBhvr>
                                      <p:rCtr x="335" y="0"/>
                                    </p:animMotion>
                                  </p:childTnLst>
                                </p:cTn>
                              </p:par>
                            </p:childTnLst>
                          </p:cTn>
                        </p:par>
                        <p:par>
                          <p:cTn id="10" fill="hold">
                            <p:stCondLst>
                              <p:cond delay="4000"/>
                            </p:stCondLst>
                            <p:childTnLst>
                              <p:par>
                                <p:cTn id="11" presetID="63" presetClass="path" presetSubtype="0" accel="50000" decel="50000" fill="hold" nodeType="afterEffect">
                                  <p:stCondLst>
                                    <p:cond delay="0"/>
                                  </p:stCondLst>
                                  <p:childTnLst>
                                    <p:animMotion origin="layout" path="M 3.05556E-6 -3.58085E-6 L 0.67083 -3.58085E-6 " pathEditMode="relative" rAng="0" ptsTypes="AA">
                                      <p:cBhvr>
                                        <p:cTn id="12" dur="2000" fill="hold"/>
                                        <p:tgtEl>
                                          <p:spTgt spid="22"/>
                                        </p:tgtEl>
                                        <p:attrNameLst>
                                          <p:attrName>ppt_x</p:attrName>
                                          <p:attrName>ppt_y</p:attrName>
                                        </p:attrNameLst>
                                      </p:cBhvr>
                                      <p:rCtr x="335" y="0"/>
                                    </p:animMotion>
                                  </p:childTnLst>
                                </p:cTn>
                              </p:par>
                            </p:childTnLst>
                          </p:cTn>
                        </p:par>
                        <p:par>
                          <p:cTn id="13" fill="hold">
                            <p:stCondLst>
                              <p:cond delay="6000"/>
                            </p:stCondLst>
                            <p:childTnLst>
                              <p:par>
                                <p:cTn id="14" presetID="63" presetClass="path" presetSubtype="0" accel="50000" decel="50000" fill="hold" nodeType="afterEffect">
                                  <p:stCondLst>
                                    <p:cond delay="0"/>
                                  </p:stCondLst>
                                  <p:childTnLst>
                                    <p:animMotion origin="layout" path="M 3.05556E-6 -3.58085E-6 L 0.67031 -3.58085E-6 " pathEditMode="relative" rAng="0" ptsTypes="AA">
                                      <p:cBhvr>
                                        <p:cTn id="15" dur="2000" fill="hold"/>
                                        <p:tgtEl>
                                          <p:spTgt spid="19"/>
                                        </p:tgtEl>
                                        <p:attrNameLst>
                                          <p:attrName>ppt_x</p:attrName>
                                          <p:attrName>ppt_y</p:attrName>
                                        </p:attrNameLst>
                                      </p:cBhvr>
                                      <p:rCtr x="335" y="0"/>
                                    </p:animMotion>
                                  </p:childTnLst>
                                </p:cTn>
                              </p:par>
                            </p:childTnLst>
                          </p:cTn>
                        </p:par>
                        <p:par>
                          <p:cTn id="16" fill="hold">
                            <p:stCondLst>
                              <p:cond delay="8000"/>
                            </p:stCondLst>
                            <p:childTnLst>
                              <p:par>
                                <p:cTn id="17" presetID="0" presetClass="path" presetSubtype="0" accel="50000" decel="50000" fill="hold" nodeType="afterEffect">
                                  <p:stCondLst>
                                    <p:cond delay="0"/>
                                  </p:stCondLst>
                                  <p:childTnLst>
                                    <p:animMotion origin="layout" path="M 3.05556E-6 -1.77654E-6 L 0.5842 0.19061 " pathEditMode="relative" rAng="0" ptsTypes="AA">
                                      <p:cBhvr>
                                        <p:cTn id="18" dur="2000" fill="hold"/>
                                        <p:tgtEl>
                                          <p:spTgt spid="24"/>
                                        </p:tgtEl>
                                        <p:attrNameLst>
                                          <p:attrName>ppt_x</p:attrName>
                                          <p:attrName>ppt_y</p:attrName>
                                        </p:attrNameLst>
                                      </p:cBhvr>
                                      <p:rCtr x="292" y="95"/>
                                    </p:animMotion>
                                  </p:childTnLst>
                                </p:cTn>
                              </p:par>
                            </p:childTnLst>
                          </p:cTn>
                        </p:par>
                        <p:par>
                          <p:cTn id="19" fill="hold">
                            <p:stCondLst>
                              <p:cond delay="10000"/>
                            </p:stCondLst>
                            <p:childTnLst>
                              <p:par>
                                <p:cTn id="20" presetID="0" presetClass="path" presetSubtype="0" accel="50000" decel="50000" fill="hold" nodeType="afterEffect">
                                  <p:stCondLst>
                                    <p:cond delay="0"/>
                                  </p:stCondLst>
                                  <p:childTnLst>
                                    <p:animMotion origin="layout" path="M 3.05556E-6 -1.77654E-6 L 0.58368 0.19061 " pathEditMode="relative" rAng="0" ptsTypes="AA">
                                      <p:cBhvr>
                                        <p:cTn id="21" dur="2000" fill="hold"/>
                                        <p:tgtEl>
                                          <p:spTgt spid="20"/>
                                        </p:tgtEl>
                                        <p:attrNameLst>
                                          <p:attrName>ppt_x</p:attrName>
                                          <p:attrName>ppt_y</p:attrName>
                                        </p:attrNameLst>
                                      </p:cBhvr>
                                      <p:rCtr x="292" y="95"/>
                                    </p:animMotion>
                                  </p:childTnLst>
                                </p:cTn>
                              </p:par>
                            </p:childTnLst>
                          </p:cTn>
                        </p:par>
                        <p:par>
                          <p:cTn id="22" fill="hold">
                            <p:stCondLst>
                              <p:cond delay="12000"/>
                            </p:stCondLst>
                            <p:childTnLst>
                              <p:par>
                                <p:cTn id="23" presetID="53" presetClass="entr" presetSubtype="16"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p:txBody>
          <a:bodyPr/>
          <a:lstStyle/>
          <a:p>
            <a:r>
              <a:rPr lang="en-US" altLang="ja-JP" dirty="0" smtClean="0"/>
              <a:t>Web</a:t>
            </a:r>
            <a:r>
              <a:rPr lang="ja-JP" altLang="en-US" dirty="0" smtClean="0"/>
              <a:t>ブラウザの技術開発の停滞</a:t>
            </a:r>
          </a:p>
        </p:txBody>
      </p:sp>
      <p:sp>
        <p:nvSpPr>
          <p:cNvPr id="20483" name="コンテンツ プレースホルダ 2"/>
          <p:cNvSpPr>
            <a:spLocks noGrp="1"/>
          </p:cNvSpPr>
          <p:nvPr>
            <p:ph idx="1"/>
          </p:nvPr>
        </p:nvSpPr>
        <p:spPr>
          <a:xfrm>
            <a:off x="457200" y="1189053"/>
            <a:ext cx="6059016" cy="4525963"/>
          </a:xfrm>
        </p:spPr>
        <p:txBody>
          <a:bodyPr/>
          <a:lstStyle/>
          <a:p>
            <a:r>
              <a:rPr lang="en-US" altLang="ja-JP" dirty="0" smtClean="0"/>
              <a:t>HTML4.01</a:t>
            </a:r>
            <a:r>
              <a:rPr lang="ja-JP" altLang="en-US" dirty="0" smtClean="0"/>
              <a:t>は</a:t>
            </a:r>
            <a:r>
              <a:rPr lang="en-US" altLang="ja-JP" dirty="0" smtClean="0"/>
              <a:t>1999</a:t>
            </a:r>
            <a:r>
              <a:rPr lang="ja-JP" altLang="en-US" dirty="0" smtClean="0"/>
              <a:t>年に勧告されたのち、現在に至るまで仕様自体の拡張は行われていない</a:t>
            </a:r>
            <a:endParaRPr lang="en-US" altLang="ja-JP" dirty="0" smtClean="0"/>
          </a:p>
          <a:p>
            <a:pPr lvl="1"/>
            <a:r>
              <a:rPr lang="ja-JP" altLang="en-US" dirty="0" smtClean="0"/>
              <a:t>そもそも静的なコンテンツを扱うことを想定</a:t>
            </a:r>
            <a:endParaRPr lang="en-US" altLang="ja-JP" dirty="0" smtClean="0"/>
          </a:p>
          <a:p>
            <a:pPr lvl="1"/>
            <a:r>
              <a:rPr lang="ja-JP" altLang="en-US" dirty="0" smtClean="0"/>
              <a:t>マルチメディア対応の欠如</a:t>
            </a:r>
            <a:endParaRPr lang="en-US" altLang="ja-JP" dirty="0" smtClean="0"/>
          </a:p>
          <a:p>
            <a:pPr lvl="1"/>
            <a:r>
              <a:rPr lang="ja-JP" altLang="en-US" dirty="0" smtClean="0"/>
              <a:t>対話性・リアルタイム性の欠如</a:t>
            </a:r>
            <a:endParaRPr lang="en-US" altLang="ja-JP" dirty="0" smtClean="0"/>
          </a:p>
          <a:p>
            <a:r>
              <a:rPr lang="ja-JP" altLang="en-US" dirty="0" smtClean="0"/>
              <a:t>ブラウザ側の進化も停滞</a:t>
            </a:r>
            <a:endParaRPr lang="en-US" altLang="ja-JP" dirty="0" smtClean="0"/>
          </a:p>
          <a:p>
            <a:pPr lvl="1"/>
            <a:r>
              <a:rPr lang="en-US" altLang="ja-JP" dirty="0" smtClean="0"/>
              <a:t>IE6</a:t>
            </a:r>
            <a:r>
              <a:rPr lang="ja-JP" altLang="en-US" dirty="0" smtClean="0"/>
              <a:t>は</a:t>
            </a:r>
            <a:r>
              <a:rPr lang="en-US" altLang="ja-JP" dirty="0" smtClean="0"/>
              <a:t>5</a:t>
            </a:r>
            <a:r>
              <a:rPr lang="ja-JP" altLang="en-US" dirty="0" smtClean="0"/>
              <a:t>年間バージョンアップされなかった</a:t>
            </a:r>
            <a:endParaRPr lang="en-US" altLang="ja-JP" dirty="0" smtClean="0"/>
          </a:p>
          <a:p>
            <a:r>
              <a:rPr lang="ja-JP" altLang="en-US" dirty="0" smtClean="0"/>
              <a:t>プラグインで機能拡張や最新メディアへの対応を行ってきた</a:t>
            </a:r>
            <a:endParaRPr lang="en-US" altLang="ja-JP" dirty="0" smtClean="0"/>
          </a:p>
          <a:p>
            <a:pPr lvl="1"/>
            <a:r>
              <a:rPr lang="en-US" altLang="ja-JP" dirty="0" smtClean="0"/>
              <a:t>Flash</a:t>
            </a:r>
            <a:r>
              <a:rPr lang="ja-JP" altLang="en-US" dirty="0" smtClean="0"/>
              <a:t>をはじめ、様々なクライアントが提案された</a:t>
            </a:r>
            <a:endParaRPr lang="en-US" altLang="ja-JP" dirty="0"/>
          </a:p>
          <a:p>
            <a:pPr lvl="1"/>
            <a:r>
              <a:rPr lang="ja-JP" altLang="en-US" dirty="0" smtClean="0"/>
              <a:t>ベンダー独自技術をベースにしている</a:t>
            </a:r>
            <a:endParaRPr lang="en-US" altLang="ja-JP" dirty="0" smtClean="0"/>
          </a:p>
        </p:txBody>
      </p:sp>
      <p:sp>
        <p:nvSpPr>
          <p:cNvPr id="2" name="角丸四角形 1"/>
          <p:cNvSpPr/>
          <p:nvPr/>
        </p:nvSpPr>
        <p:spPr bwMode="auto">
          <a:xfrm>
            <a:off x="6869608" y="1268760"/>
            <a:ext cx="2088232" cy="4752528"/>
          </a:xfrm>
          <a:prstGeom prst="roundRect">
            <a:avLst>
              <a:gd name="adj" fmla="val 5780"/>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lvl="1">
              <a:defRPr/>
            </a:pPr>
            <a:r>
              <a:rPr lang="en-US" altLang="ja-JP" dirty="0" smtClean="0">
                <a:solidFill>
                  <a:schemeClr val="bg1"/>
                </a:solidFill>
              </a:rPr>
              <a:t>IE5:	1999</a:t>
            </a:r>
            <a:r>
              <a:rPr lang="ja-JP" altLang="en-US" dirty="0" smtClean="0">
                <a:solidFill>
                  <a:schemeClr val="bg1"/>
                </a:solidFill>
              </a:rPr>
              <a:t>年</a:t>
            </a:r>
            <a:endParaRPr lang="en-US" altLang="ja-JP" dirty="0" smtClean="0">
              <a:solidFill>
                <a:schemeClr val="bg1"/>
              </a:solidFill>
            </a:endParaRPr>
          </a:p>
          <a:p>
            <a:pPr marL="0" lvl="1">
              <a:defRPr/>
            </a:pPr>
            <a:endParaRPr lang="en-US" altLang="ja-JP" dirty="0" smtClean="0">
              <a:solidFill>
                <a:schemeClr val="bg1"/>
              </a:solidFill>
            </a:endParaRPr>
          </a:p>
          <a:p>
            <a:pPr marL="0" lvl="1">
              <a:defRPr/>
            </a:pPr>
            <a:r>
              <a:rPr lang="en-US" altLang="ja-JP" dirty="0" smtClean="0">
                <a:solidFill>
                  <a:schemeClr val="bg1"/>
                </a:solidFill>
              </a:rPr>
              <a:t>IE6</a:t>
            </a:r>
            <a:r>
              <a:rPr lang="ja-JP" altLang="en-US" dirty="0">
                <a:solidFill>
                  <a:schemeClr val="bg1"/>
                </a:solidFill>
              </a:rPr>
              <a:t>：</a:t>
            </a:r>
            <a:r>
              <a:rPr lang="en-US" altLang="ja-JP" dirty="0">
                <a:solidFill>
                  <a:schemeClr val="bg1"/>
                </a:solidFill>
              </a:rPr>
              <a:t>	2001</a:t>
            </a:r>
            <a:r>
              <a:rPr lang="ja-JP" altLang="en-US" dirty="0" smtClean="0">
                <a:solidFill>
                  <a:schemeClr val="bg1"/>
                </a:solidFill>
              </a:rPr>
              <a:t>年</a:t>
            </a:r>
            <a:endParaRPr lang="en-US" altLang="ja-JP" dirty="0" smtClean="0">
              <a:solidFill>
                <a:schemeClr val="bg1"/>
              </a:solidFill>
            </a:endParaRPr>
          </a:p>
          <a:p>
            <a:pPr marL="0" lvl="1">
              <a:defRPr/>
            </a:pPr>
            <a:endParaRPr lang="en-US" altLang="ja-JP" dirty="0">
              <a:solidFill>
                <a:schemeClr val="bg1"/>
              </a:solidFill>
            </a:endParaRPr>
          </a:p>
          <a:p>
            <a:pPr marL="0" lvl="1">
              <a:defRPr/>
            </a:pPr>
            <a:endParaRPr lang="en-US" altLang="ja-JP" dirty="0" smtClean="0">
              <a:solidFill>
                <a:schemeClr val="bg1"/>
              </a:solidFill>
            </a:endParaRPr>
          </a:p>
          <a:p>
            <a:pPr marL="0" lvl="1">
              <a:defRPr/>
            </a:pPr>
            <a:endParaRPr lang="en-US" altLang="ja-JP" dirty="0">
              <a:solidFill>
                <a:schemeClr val="bg1"/>
              </a:solidFill>
            </a:endParaRPr>
          </a:p>
          <a:p>
            <a:pPr marL="0" lvl="1">
              <a:defRPr/>
            </a:pPr>
            <a:endParaRPr lang="en-US" altLang="ja-JP" dirty="0">
              <a:solidFill>
                <a:schemeClr val="bg1"/>
              </a:solidFill>
            </a:endParaRPr>
          </a:p>
          <a:p>
            <a:pPr marL="0" lvl="1">
              <a:defRPr/>
            </a:pPr>
            <a:r>
              <a:rPr lang="en-US" altLang="ja-JP" dirty="0">
                <a:solidFill>
                  <a:schemeClr val="bg1"/>
                </a:solidFill>
              </a:rPr>
              <a:t>IE7:	2006</a:t>
            </a:r>
            <a:r>
              <a:rPr lang="ja-JP" altLang="en-US" dirty="0" smtClean="0">
                <a:solidFill>
                  <a:schemeClr val="bg1"/>
                </a:solidFill>
              </a:rPr>
              <a:t>年</a:t>
            </a:r>
            <a:endParaRPr lang="en-US" altLang="ja-JP" dirty="0" smtClean="0">
              <a:solidFill>
                <a:schemeClr val="bg1"/>
              </a:solidFill>
            </a:endParaRPr>
          </a:p>
          <a:p>
            <a:pPr marL="0" lvl="1">
              <a:defRPr/>
            </a:pPr>
            <a:endParaRPr lang="en-US" altLang="ja-JP" dirty="0">
              <a:solidFill>
                <a:schemeClr val="bg1"/>
              </a:solidFill>
            </a:endParaRPr>
          </a:p>
          <a:p>
            <a:pPr marL="0" lvl="1">
              <a:defRPr/>
            </a:pPr>
            <a:endParaRPr lang="en-US" altLang="ja-JP" dirty="0">
              <a:solidFill>
                <a:schemeClr val="bg1"/>
              </a:solidFill>
            </a:endParaRPr>
          </a:p>
          <a:p>
            <a:pPr marL="0" lvl="1">
              <a:defRPr/>
            </a:pPr>
            <a:r>
              <a:rPr lang="en-US" altLang="ja-JP" dirty="0">
                <a:solidFill>
                  <a:schemeClr val="bg1"/>
                </a:solidFill>
              </a:rPr>
              <a:t>IE8:	2009</a:t>
            </a:r>
            <a:r>
              <a:rPr lang="ja-JP" altLang="en-US" dirty="0">
                <a:solidFill>
                  <a:schemeClr val="bg1"/>
                </a:solidFill>
              </a:rPr>
              <a:t>年</a:t>
            </a:r>
            <a:endParaRPr lang="en-US" altLang="ja-JP" dirty="0">
              <a:solidFill>
                <a:schemeClr val="bg1"/>
              </a:solidFill>
            </a:endParaRPr>
          </a:p>
          <a:p>
            <a:pPr marL="0" lvl="1">
              <a:defRPr/>
            </a:pPr>
            <a:endParaRPr lang="en-US" altLang="ja-JP" dirty="0" smtClean="0">
              <a:solidFill>
                <a:schemeClr val="bg1"/>
              </a:solidFill>
            </a:endParaRPr>
          </a:p>
          <a:p>
            <a:pPr marL="0" lvl="1">
              <a:defRPr/>
            </a:pPr>
            <a:r>
              <a:rPr lang="en-US" altLang="ja-JP" dirty="0" smtClean="0">
                <a:solidFill>
                  <a:schemeClr val="bg1"/>
                </a:solidFill>
              </a:rPr>
              <a:t>IE9</a:t>
            </a:r>
            <a:r>
              <a:rPr lang="ja-JP" altLang="en-US" dirty="0">
                <a:solidFill>
                  <a:schemeClr val="bg1"/>
                </a:solidFill>
              </a:rPr>
              <a:t>：</a:t>
            </a:r>
            <a:r>
              <a:rPr lang="en-US" altLang="ja-JP" dirty="0">
                <a:solidFill>
                  <a:schemeClr val="bg1"/>
                </a:solidFill>
              </a:rPr>
              <a:t>	2011</a:t>
            </a:r>
            <a:r>
              <a:rPr lang="ja-JP" altLang="en-US" dirty="0" smtClean="0">
                <a:solidFill>
                  <a:schemeClr val="bg1"/>
                </a:solidFill>
              </a:rPr>
              <a:t>年</a:t>
            </a:r>
            <a:endParaRPr lang="en-US" altLang="ja-JP" dirty="0" smtClean="0">
              <a:solidFill>
                <a:schemeClr val="bg1"/>
              </a:solidFill>
            </a:endParaRPr>
          </a:p>
          <a:p>
            <a:pPr marL="0" lvl="1">
              <a:defRPr/>
            </a:pPr>
            <a:r>
              <a:rPr lang="en-US" altLang="ja-JP" dirty="0">
                <a:solidFill>
                  <a:schemeClr val="bg1"/>
                </a:solidFill>
              </a:rPr>
              <a:t>IE10</a:t>
            </a:r>
            <a:r>
              <a:rPr lang="en-US" altLang="ja-JP" dirty="0" smtClean="0">
                <a:solidFill>
                  <a:schemeClr val="bg1"/>
                </a:solidFill>
              </a:rPr>
              <a:t>:	</a:t>
            </a:r>
            <a:r>
              <a:rPr lang="en-US" altLang="ja-JP" dirty="0">
                <a:solidFill>
                  <a:schemeClr val="bg1"/>
                </a:solidFill>
              </a:rPr>
              <a:t>2012</a:t>
            </a:r>
            <a:r>
              <a:rPr lang="ja-JP" altLang="en-US" dirty="0">
                <a:solidFill>
                  <a:schemeClr val="bg1"/>
                </a:solidFill>
              </a:rPr>
              <a:t>年</a:t>
            </a:r>
            <a:endParaRPr lang="en-US" altLang="ja-JP" dirty="0">
              <a:solidFill>
                <a:schemeClr val="bg1"/>
              </a:solidFill>
            </a:endParaRPr>
          </a:p>
        </p:txBody>
      </p:sp>
    </p:spTree>
    <p:extLst>
      <p:ext uri="{BB962C8B-B14F-4D97-AF65-F5344CB8AC3E}">
        <p14:creationId xmlns:p14="http://schemas.microsoft.com/office/powerpoint/2010/main" val="29418840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Web2.0 (2005</a:t>
            </a:r>
            <a:r>
              <a:rPr lang="ja-JP" altLang="en-US" smtClean="0"/>
              <a:t>年頃</a:t>
            </a:r>
            <a:r>
              <a:rPr lang="en-US" altLang="ja-JP" smtClean="0"/>
              <a:t>)</a:t>
            </a:r>
            <a:endParaRPr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88840"/>
            <a:ext cx="571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235" y="4858595"/>
            <a:ext cx="2662237"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963" y="4025821"/>
            <a:ext cx="1545092" cy="226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497" y="134027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1383" y="3302868"/>
            <a:ext cx="1493239" cy="1638300"/>
          </a:xfrm>
          <a:prstGeom prst="rect">
            <a:avLst/>
          </a:prstGeom>
          <a:solidFill>
            <a:srgbClr val="CC3300"/>
          </a:solidFill>
          <a:ln>
            <a:noFill/>
          </a:ln>
          <a:effectLs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928" y="1340769"/>
            <a:ext cx="1970789" cy="59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963" y="1340769"/>
            <a:ext cx="3248481"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bwMode="auto">
          <a:xfrm>
            <a:off x="467544" y="3184190"/>
            <a:ext cx="8280920" cy="654132"/>
          </a:xfrm>
          <a:prstGeom prst="roundRect">
            <a:avLst/>
          </a:prstGeom>
          <a:solidFill>
            <a:srgbClr val="CC330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i="0" u="none" strike="noStrike" cap="none" normalizeH="0" smtClean="0">
                <a:ln>
                  <a:noFill/>
                </a:ln>
                <a:solidFill>
                  <a:schemeClr val="bg1"/>
                </a:solidFill>
                <a:effectLst/>
                <a:latin typeface="HGPｺﾞｼｯｸE" pitchFamily="50" charset="-128"/>
                <a:ea typeface="HGPｺﾞｼｯｸE" pitchFamily="50" charset="-128"/>
              </a:rPr>
              <a:t>Web</a:t>
            </a:r>
            <a:r>
              <a:rPr kumimoji="0" lang="ja-JP" altLang="en-US" sz="2400" i="0" u="none" strike="noStrike" cap="none" normalizeH="0" smtClean="0">
                <a:ln>
                  <a:noFill/>
                </a:ln>
                <a:solidFill>
                  <a:schemeClr val="bg1"/>
                </a:solidFill>
                <a:effectLst/>
                <a:latin typeface="HGPｺﾞｼｯｸE" pitchFamily="50" charset="-128"/>
                <a:ea typeface="HGPｺﾞｼｯｸE" pitchFamily="50" charset="-128"/>
              </a:rPr>
              <a:t>上の操作性</a:t>
            </a:r>
            <a:r>
              <a:rPr kumimoji="0" lang="en-US" altLang="ja-JP" sz="2400" i="0" u="none" strike="noStrike" cap="none" normalizeH="0" smtClean="0">
                <a:ln>
                  <a:noFill/>
                </a:ln>
                <a:solidFill>
                  <a:schemeClr val="bg1"/>
                </a:solidFill>
                <a:effectLst/>
                <a:latin typeface="HGPｺﾞｼｯｸE" pitchFamily="50" charset="-128"/>
                <a:ea typeface="HGPｺﾞｼｯｸE" pitchFamily="50" charset="-128"/>
              </a:rPr>
              <a:t>/</a:t>
            </a:r>
            <a:r>
              <a:rPr kumimoji="0" lang="ja-JP" altLang="en-US" sz="2400" i="0" u="none" strike="noStrike" cap="none" normalizeH="0" smtClean="0">
                <a:ln>
                  <a:noFill/>
                </a:ln>
                <a:solidFill>
                  <a:schemeClr val="bg1"/>
                </a:solidFill>
                <a:effectLst/>
                <a:latin typeface="HGPｺﾞｼｯｸE" pitchFamily="50" charset="-128"/>
                <a:ea typeface="HGPｺﾞｼｯｸE" pitchFamily="50" charset="-128"/>
              </a:rPr>
              <a:t>ユーザーエクスペリエンスを劇的に改善した</a:t>
            </a:r>
          </a:p>
        </p:txBody>
      </p:sp>
      <p:sp>
        <p:nvSpPr>
          <p:cNvPr id="11" name="角丸四角形 10"/>
          <p:cNvSpPr/>
          <p:nvPr/>
        </p:nvSpPr>
        <p:spPr bwMode="auto">
          <a:xfrm>
            <a:off x="467544" y="3904270"/>
            <a:ext cx="8280920" cy="654132"/>
          </a:xfrm>
          <a:prstGeom prst="roundRect">
            <a:avLst/>
          </a:prstGeom>
          <a:solidFill>
            <a:srgbClr val="CC330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i="0" u="none" strike="noStrike" cap="none" normalizeH="0" smtClean="0">
                <a:ln>
                  <a:noFill/>
                </a:ln>
                <a:solidFill>
                  <a:schemeClr val="bg1"/>
                </a:solidFill>
                <a:effectLst/>
                <a:latin typeface="HGPｺﾞｼｯｸE" pitchFamily="50" charset="-128"/>
                <a:ea typeface="HGPｺﾞｼｯｸE" pitchFamily="50" charset="-128"/>
              </a:rPr>
              <a:t>Web</a:t>
            </a:r>
            <a:r>
              <a:rPr kumimoji="0" lang="ja-JP" altLang="en-US" sz="2400" i="0" u="none" strike="noStrike" cap="none" normalizeH="0" smtClean="0">
                <a:ln>
                  <a:noFill/>
                </a:ln>
                <a:solidFill>
                  <a:schemeClr val="bg1"/>
                </a:solidFill>
                <a:effectLst/>
                <a:latin typeface="HGPｺﾞｼｯｸE" pitchFamily="50" charset="-128"/>
                <a:ea typeface="HGPｺﾞｼｯｸE" pitchFamily="50" charset="-128"/>
              </a:rPr>
              <a:t>をプラットフォーム化できる可能性を示した</a:t>
            </a:r>
          </a:p>
        </p:txBody>
      </p:sp>
      <p:sp>
        <p:nvSpPr>
          <p:cNvPr id="12" name="角丸四角形 11"/>
          <p:cNvSpPr/>
          <p:nvPr/>
        </p:nvSpPr>
        <p:spPr bwMode="auto">
          <a:xfrm>
            <a:off x="467544" y="2464110"/>
            <a:ext cx="8280920" cy="654132"/>
          </a:xfrm>
          <a:prstGeom prst="roundRect">
            <a:avLst/>
          </a:prstGeom>
          <a:solidFill>
            <a:srgbClr val="CC330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i="0" u="none" strike="noStrike" cap="none" normalizeH="0" smtClean="0">
                <a:ln>
                  <a:noFill/>
                </a:ln>
                <a:solidFill>
                  <a:schemeClr val="bg1"/>
                </a:solidFill>
                <a:effectLst/>
                <a:latin typeface="HGPｺﾞｼｯｸE" pitchFamily="50" charset="-128"/>
                <a:ea typeface="HGPｺﾞｼｯｸE" pitchFamily="50" charset="-128"/>
              </a:rPr>
              <a:t>Web2.0 = </a:t>
            </a:r>
            <a:r>
              <a:rPr kumimoji="0" lang="ja-JP" altLang="en-US" sz="2400" i="0" u="none" strike="noStrike" cap="none" normalizeH="0" smtClean="0">
                <a:ln>
                  <a:noFill/>
                </a:ln>
                <a:solidFill>
                  <a:schemeClr val="bg1"/>
                </a:solidFill>
                <a:effectLst/>
                <a:latin typeface="HGPｺﾞｼｯｸE" pitchFamily="50" charset="-128"/>
                <a:ea typeface="HGPｺﾞｼｯｸE" pitchFamily="50" charset="-128"/>
              </a:rPr>
              <a:t>「</a:t>
            </a:r>
            <a:r>
              <a:rPr kumimoji="0" lang="en-US" altLang="ja-JP" sz="2400" i="0" u="none" strike="noStrike" cap="none" normalizeH="0" smtClean="0">
                <a:ln>
                  <a:noFill/>
                </a:ln>
                <a:solidFill>
                  <a:schemeClr val="bg1"/>
                </a:solidFill>
                <a:effectLst/>
                <a:latin typeface="HGPｺﾞｼｯｸE" pitchFamily="50" charset="-128"/>
                <a:ea typeface="HGPｺﾞｼｯｸE" pitchFamily="50" charset="-128"/>
              </a:rPr>
              <a:t>Web</a:t>
            </a:r>
            <a:r>
              <a:rPr kumimoji="0" lang="ja-JP" altLang="en-US" sz="2400" i="0" u="none" strike="noStrike" cap="none" normalizeH="0" smtClean="0">
                <a:ln>
                  <a:noFill/>
                </a:ln>
                <a:solidFill>
                  <a:schemeClr val="bg1"/>
                </a:solidFill>
                <a:effectLst/>
                <a:latin typeface="HGPｺﾞｼｯｸE" pitchFamily="50" charset="-128"/>
                <a:ea typeface="HGPｺﾞｼｯｸE" pitchFamily="50" charset="-128"/>
              </a:rPr>
              <a:t>新時代」</a:t>
            </a:r>
          </a:p>
        </p:txBody>
      </p:sp>
    </p:spTree>
    <p:extLst>
      <p:ext uri="{BB962C8B-B14F-4D97-AF65-F5344CB8AC3E}">
        <p14:creationId xmlns:p14="http://schemas.microsoft.com/office/powerpoint/2010/main" val="202785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500" fill="hold"/>
                                        <p:tgtEl>
                                          <p:spTgt spid="1027"/>
                                        </p:tgtEl>
                                        <p:attrNameLst>
                                          <p:attrName>ppt_w</p:attrName>
                                        </p:attrNameLst>
                                      </p:cBhvr>
                                      <p:tavLst>
                                        <p:tav tm="0">
                                          <p:val>
                                            <p:fltVal val="0"/>
                                          </p:val>
                                        </p:tav>
                                        <p:tav tm="100000">
                                          <p:val>
                                            <p:strVal val="#ppt_w"/>
                                          </p:val>
                                        </p:tav>
                                      </p:tavLst>
                                    </p:anim>
                                    <p:anim calcmode="lin" valueType="num">
                                      <p:cBhvr>
                                        <p:cTn id="14" dur="500" fill="hold"/>
                                        <p:tgtEl>
                                          <p:spTgt spid="1027"/>
                                        </p:tgtEl>
                                        <p:attrNameLst>
                                          <p:attrName>ppt_h</p:attrName>
                                        </p:attrNameLst>
                                      </p:cBhvr>
                                      <p:tavLst>
                                        <p:tav tm="0">
                                          <p:val>
                                            <p:fltVal val="0"/>
                                          </p:val>
                                        </p:tav>
                                        <p:tav tm="100000">
                                          <p:val>
                                            <p:strVal val="#ppt_h"/>
                                          </p:val>
                                        </p:tav>
                                      </p:tavLst>
                                    </p:anim>
                                    <p:animEffect transition="in" filter="fade">
                                      <p:cBhvr>
                                        <p:cTn id="15" dur="500"/>
                                        <p:tgtEl>
                                          <p:spTgt spid="10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500" fill="hold"/>
                                        <p:tgtEl>
                                          <p:spTgt spid="1030"/>
                                        </p:tgtEl>
                                        <p:attrNameLst>
                                          <p:attrName>ppt_w</p:attrName>
                                        </p:attrNameLst>
                                      </p:cBhvr>
                                      <p:tavLst>
                                        <p:tav tm="0">
                                          <p:val>
                                            <p:fltVal val="0"/>
                                          </p:val>
                                        </p:tav>
                                        <p:tav tm="100000">
                                          <p:val>
                                            <p:strVal val="#ppt_w"/>
                                          </p:val>
                                        </p:tav>
                                      </p:tavLst>
                                    </p:anim>
                                    <p:anim calcmode="lin" valueType="num">
                                      <p:cBhvr>
                                        <p:cTn id="26" dur="500" fill="hold"/>
                                        <p:tgtEl>
                                          <p:spTgt spid="1030"/>
                                        </p:tgtEl>
                                        <p:attrNameLst>
                                          <p:attrName>ppt_h</p:attrName>
                                        </p:attrNameLst>
                                      </p:cBhvr>
                                      <p:tavLst>
                                        <p:tav tm="0">
                                          <p:val>
                                            <p:fltVal val="0"/>
                                          </p:val>
                                        </p:tav>
                                        <p:tav tm="100000">
                                          <p:val>
                                            <p:strVal val="#ppt_h"/>
                                          </p:val>
                                        </p:tav>
                                      </p:tavLst>
                                    </p:anim>
                                    <p:animEffect transition="in" filter="fade">
                                      <p:cBhvr>
                                        <p:cTn id="27" dur="500"/>
                                        <p:tgtEl>
                                          <p:spTgt spid="103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p:cTn id="31" dur="500" fill="hold"/>
                                        <p:tgtEl>
                                          <p:spTgt spid="1032"/>
                                        </p:tgtEl>
                                        <p:attrNameLst>
                                          <p:attrName>ppt_w</p:attrName>
                                        </p:attrNameLst>
                                      </p:cBhvr>
                                      <p:tavLst>
                                        <p:tav tm="0">
                                          <p:val>
                                            <p:fltVal val="0"/>
                                          </p:val>
                                        </p:tav>
                                        <p:tav tm="100000">
                                          <p:val>
                                            <p:strVal val="#ppt_w"/>
                                          </p:val>
                                        </p:tav>
                                      </p:tavLst>
                                    </p:anim>
                                    <p:anim calcmode="lin" valueType="num">
                                      <p:cBhvr>
                                        <p:cTn id="32" dur="500" fill="hold"/>
                                        <p:tgtEl>
                                          <p:spTgt spid="1032"/>
                                        </p:tgtEl>
                                        <p:attrNameLst>
                                          <p:attrName>ppt_h</p:attrName>
                                        </p:attrNameLst>
                                      </p:cBhvr>
                                      <p:tavLst>
                                        <p:tav tm="0">
                                          <p:val>
                                            <p:fltVal val="0"/>
                                          </p:val>
                                        </p:tav>
                                        <p:tav tm="100000">
                                          <p:val>
                                            <p:strVal val="#ppt_h"/>
                                          </p:val>
                                        </p:tav>
                                      </p:tavLst>
                                    </p:anim>
                                    <p:animEffect transition="in" filter="fade">
                                      <p:cBhvr>
                                        <p:cTn id="33" dur="500"/>
                                        <p:tgtEl>
                                          <p:spTgt spid="103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p:cTn id="37" dur="500" fill="hold"/>
                                        <p:tgtEl>
                                          <p:spTgt spid="1031"/>
                                        </p:tgtEl>
                                        <p:attrNameLst>
                                          <p:attrName>ppt_w</p:attrName>
                                        </p:attrNameLst>
                                      </p:cBhvr>
                                      <p:tavLst>
                                        <p:tav tm="0">
                                          <p:val>
                                            <p:fltVal val="0"/>
                                          </p:val>
                                        </p:tav>
                                        <p:tav tm="100000">
                                          <p:val>
                                            <p:strVal val="#ppt_w"/>
                                          </p:val>
                                        </p:tav>
                                      </p:tavLst>
                                    </p:anim>
                                    <p:anim calcmode="lin" valueType="num">
                                      <p:cBhvr>
                                        <p:cTn id="38" dur="500" fill="hold"/>
                                        <p:tgtEl>
                                          <p:spTgt spid="1031"/>
                                        </p:tgtEl>
                                        <p:attrNameLst>
                                          <p:attrName>ppt_h</p:attrName>
                                        </p:attrNameLst>
                                      </p:cBhvr>
                                      <p:tavLst>
                                        <p:tav tm="0">
                                          <p:val>
                                            <p:fltVal val="0"/>
                                          </p:val>
                                        </p:tav>
                                        <p:tav tm="100000">
                                          <p:val>
                                            <p:strVal val="#ppt_h"/>
                                          </p:val>
                                        </p:tav>
                                      </p:tavLst>
                                    </p:anim>
                                    <p:animEffect transition="in" filter="fade">
                                      <p:cBhvr>
                                        <p:cTn id="39" dur="500"/>
                                        <p:tgtEl>
                                          <p:spTgt spid="103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029"/>
                                        </p:tgtEl>
                                        <p:attrNameLst>
                                          <p:attrName>style.visibility</p:attrName>
                                        </p:attrNameLst>
                                      </p:cBhvr>
                                      <p:to>
                                        <p:strVal val="visible"/>
                                      </p:to>
                                    </p:set>
                                    <p:anim calcmode="lin" valueType="num">
                                      <p:cBhvr>
                                        <p:cTn id="43" dur="500" fill="hold"/>
                                        <p:tgtEl>
                                          <p:spTgt spid="1029"/>
                                        </p:tgtEl>
                                        <p:attrNameLst>
                                          <p:attrName>ppt_w</p:attrName>
                                        </p:attrNameLst>
                                      </p:cBhvr>
                                      <p:tavLst>
                                        <p:tav tm="0">
                                          <p:val>
                                            <p:fltVal val="0"/>
                                          </p:val>
                                        </p:tav>
                                        <p:tav tm="100000">
                                          <p:val>
                                            <p:strVal val="#ppt_w"/>
                                          </p:val>
                                        </p:tav>
                                      </p:tavLst>
                                    </p:anim>
                                    <p:anim calcmode="lin" valueType="num">
                                      <p:cBhvr>
                                        <p:cTn id="44" dur="500" fill="hold"/>
                                        <p:tgtEl>
                                          <p:spTgt spid="1029"/>
                                        </p:tgtEl>
                                        <p:attrNameLst>
                                          <p:attrName>ppt_h</p:attrName>
                                        </p:attrNameLst>
                                      </p:cBhvr>
                                      <p:tavLst>
                                        <p:tav tm="0">
                                          <p:val>
                                            <p:fltVal val="0"/>
                                          </p:val>
                                        </p:tav>
                                        <p:tav tm="100000">
                                          <p:val>
                                            <p:strVal val="#ppt_h"/>
                                          </p:val>
                                        </p:tav>
                                      </p:tavLst>
                                    </p:anim>
                                    <p:animEffect transition="in" filter="fade">
                                      <p:cBhvr>
                                        <p:cTn id="45" dur="500"/>
                                        <p:tgtEl>
                                          <p:spTgt spid="102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bwMode="auto">
          <a:xfrm>
            <a:off x="357188" y="1000125"/>
            <a:ext cx="8572500" cy="2428875"/>
          </a:xfrm>
          <a:prstGeom prst="rect">
            <a:avLst/>
          </a:prstGeom>
          <a:solidFill>
            <a:schemeClr val="accent5"/>
          </a:solidFill>
          <a:ln w="38100" cap="flat" cmpd="sng" algn="ctr">
            <a:noFill/>
            <a:prstDash val="solid"/>
            <a:round/>
            <a:headEnd type="none" w="med" len="med"/>
            <a:tailEnd type="none" w="med" len="med"/>
          </a:ln>
          <a:effectLst/>
        </p:spPr>
        <p:txBody>
          <a:bodyPr/>
          <a:lstStyle/>
          <a:p>
            <a:pPr>
              <a:spcBef>
                <a:spcPct val="20000"/>
              </a:spcBef>
              <a:defRPr/>
            </a:pPr>
            <a:r>
              <a:rPr kumimoji="0" lang="en-US" altLang="ja-JP" sz="1400" dirty="0">
                <a:solidFill>
                  <a:srgbClr val="484848"/>
                </a:solidFill>
                <a:ea typeface="HG丸ｺﾞｼｯｸM-PRO" pitchFamily="50" charset="-128"/>
              </a:rPr>
              <a:t>W3C (World Wide Web Consortium)</a:t>
            </a:r>
            <a:endParaRPr kumimoji="0" lang="ja-JP" altLang="en-US" sz="1400" dirty="0">
              <a:solidFill>
                <a:srgbClr val="484848"/>
              </a:solidFill>
              <a:ea typeface="HG丸ｺﾞｼｯｸM-PRO" pitchFamily="50" charset="-128"/>
            </a:endParaRPr>
          </a:p>
        </p:txBody>
      </p:sp>
      <p:sp>
        <p:nvSpPr>
          <p:cNvPr id="19459" name="タイトル 1"/>
          <p:cNvSpPr>
            <a:spLocks noGrp="1"/>
          </p:cNvSpPr>
          <p:nvPr>
            <p:ph type="title"/>
          </p:nvPr>
        </p:nvSpPr>
        <p:spPr/>
        <p:txBody>
          <a:bodyPr/>
          <a:lstStyle/>
          <a:p>
            <a:pPr eaLnBrk="1" hangingPunct="1"/>
            <a:r>
              <a:rPr lang="en-US" altLang="ja-JP" smtClean="0"/>
              <a:t>WHATWG</a:t>
            </a:r>
            <a:r>
              <a:rPr lang="ja-JP" altLang="en-US" smtClean="0"/>
              <a:t>から</a:t>
            </a:r>
            <a:r>
              <a:rPr lang="en-US" altLang="ja-JP" smtClean="0"/>
              <a:t>W3C</a:t>
            </a:r>
            <a:r>
              <a:rPr lang="ja-JP" altLang="en-US" smtClean="0"/>
              <a:t>へ</a:t>
            </a:r>
          </a:p>
        </p:txBody>
      </p:sp>
      <p:cxnSp>
        <p:nvCxnSpPr>
          <p:cNvPr id="19460" name="直線矢印コネクタ 4"/>
          <p:cNvCxnSpPr>
            <a:cxnSpLocks noChangeShapeType="1"/>
          </p:cNvCxnSpPr>
          <p:nvPr/>
        </p:nvCxnSpPr>
        <p:spPr bwMode="auto">
          <a:xfrm>
            <a:off x="357188" y="6286500"/>
            <a:ext cx="8643937" cy="1588"/>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19461" name="直線矢印コネクタ 5"/>
          <p:cNvCxnSpPr>
            <a:cxnSpLocks noChangeShapeType="1"/>
          </p:cNvCxnSpPr>
          <p:nvPr/>
        </p:nvCxnSpPr>
        <p:spPr bwMode="auto">
          <a:xfrm rot="16200000" flipV="1">
            <a:off x="-2286000" y="3643313"/>
            <a:ext cx="5286375" cy="0"/>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19462" name="テキスト ボックス 26"/>
          <p:cNvSpPr txBox="1">
            <a:spLocks noChangeArrowheads="1"/>
          </p:cNvSpPr>
          <p:nvPr/>
        </p:nvSpPr>
        <p:spPr bwMode="auto">
          <a:xfrm>
            <a:off x="0" y="62865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600">
                <a:solidFill>
                  <a:srgbClr val="4168A7"/>
                </a:solidFill>
              </a:rPr>
              <a:t>1990</a:t>
            </a:r>
            <a:r>
              <a:rPr lang="ja-JP" altLang="en-US" sz="1600">
                <a:solidFill>
                  <a:srgbClr val="4168A7"/>
                </a:solidFill>
              </a:rPr>
              <a:t>年</a:t>
            </a:r>
            <a:endParaRPr lang="en-US" altLang="ja-JP" sz="1600">
              <a:solidFill>
                <a:srgbClr val="4168A7"/>
              </a:solidFill>
            </a:endParaRPr>
          </a:p>
        </p:txBody>
      </p:sp>
      <p:sp>
        <p:nvSpPr>
          <p:cNvPr id="19463" name="テキスト ボックス 27"/>
          <p:cNvSpPr txBox="1">
            <a:spLocks noChangeArrowheads="1"/>
          </p:cNvSpPr>
          <p:nvPr/>
        </p:nvSpPr>
        <p:spPr bwMode="auto">
          <a:xfrm>
            <a:off x="3059832" y="630932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600">
                <a:solidFill>
                  <a:srgbClr val="4168A7"/>
                </a:solidFill>
              </a:rPr>
              <a:t>2000</a:t>
            </a:r>
            <a:r>
              <a:rPr lang="ja-JP" altLang="en-US" sz="1600">
                <a:solidFill>
                  <a:srgbClr val="4168A7"/>
                </a:solidFill>
              </a:rPr>
              <a:t>年</a:t>
            </a:r>
            <a:endParaRPr lang="en-US" altLang="ja-JP" sz="1600">
              <a:solidFill>
                <a:srgbClr val="4168A7"/>
              </a:solidFill>
            </a:endParaRPr>
          </a:p>
        </p:txBody>
      </p:sp>
      <p:sp>
        <p:nvSpPr>
          <p:cNvPr id="17" name="角丸四角形 16"/>
          <p:cNvSpPr/>
          <p:nvPr/>
        </p:nvSpPr>
        <p:spPr>
          <a:xfrm>
            <a:off x="3786188" y="1285875"/>
            <a:ext cx="3071812" cy="785813"/>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ja-JP" altLang="en-US" sz="1400" dirty="0">
                <a:solidFill>
                  <a:schemeClr val="accent1">
                    <a:lumMod val="50000"/>
                  </a:schemeClr>
                </a:solidFill>
              </a:rPr>
              <a:t>文法の厳密な適用</a:t>
            </a:r>
            <a:endParaRPr lang="en-US" altLang="ja-JP" sz="1400" dirty="0">
              <a:solidFill>
                <a:schemeClr val="accent1">
                  <a:lumMod val="50000"/>
                </a:schemeClr>
              </a:solidFill>
            </a:endParaRPr>
          </a:p>
          <a:p>
            <a:pPr algn="r">
              <a:defRPr/>
            </a:pPr>
            <a:r>
              <a:rPr lang="ja-JP" altLang="en-US" sz="1400" dirty="0">
                <a:solidFill>
                  <a:schemeClr val="accent1">
                    <a:lumMod val="50000"/>
                  </a:schemeClr>
                </a:solidFill>
              </a:rPr>
              <a:t>機械処理に向く</a:t>
            </a:r>
            <a:endParaRPr lang="en-US" altLang="ja-JP" sz="1400" dirty="0">
              <a:solidFill>
                <a:schemeClr val="accent1">
                  <a:lumMod val="50000"/>
                </a:schemeClr>
              </a:solidFill>
            </a:endParaRPr>
          </a:p>
        </p:txBody>
      </p:sp>
      <p:sp>
        <p:nvSpPr>
          <p:cNvPr id="18" name="角丸四角形 17"/>
          <p:cNvSpPr/>
          <p:nvPr/>
        </p:nvSpPr>
        <p:spPr>
          <a:xfrm>
            <a:off x="1928813" y="2428875"/>
            <a:ext cx="1428750" cy="357188"/>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600" smtClean="0">
                <a:solidFill>
                  <a:srgbClr val="0070C0"/>
                </a:solidFill>
              </a:rPr>
              <a:t>HTML4.01</a:t>
            </a:r>
            <a:endParaRPr lang="ja-JP" altLang="en-US" sz="1600" dirty="0">
              <a:solidFill>
                <a:srgbClr val="0070C0"/>
              </a:solidFill>
            </a:endParaRPr>
          </a:p>
        </p:txBody>
      </p:sp>
      <p:sp>
        <p:nvSpPr>
          <p:cNvPr id="19" name="角丸四角形 18"/>
          <p:cNvSpPr/>
          <p:nvPr/>
        </p:nvSpPr>
        <p:spPr>
          <a:xfrm>
            <a:off x="3000375" y="3500438"/>
            <a:ext cx="4000500" cy="2071687"/>
          </a:xfrm>
          <a:prstGeom prst="roundRect">
            <a:avLst>
              <a:gd name="adj" fmla="val 7657"/>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1050" smtClean="0">
                <a:solidFill>
                  <a:srgbClr val="FF0000"/>
                </a:solidFill>
              </a:rPr>
              <a:t>2004</a:t>
            </a:r>
          </a:p>
          <a:p>
            <a:pPr>
              <a:defRPr/>
            </a:pPr>
            <a:r>
              <a:rPr lang="en-US" altLang="ja-JP" sz="1050" smtClean="0">
                <a:solidFill>
                  <a:srgbClr val="FF0000"/>
                </a:solidFill>
              </a:rPr>
              <a:t>WHAT </a:t>
            </a:r>
            <a:r>
              <a:rPr lang="en-US" altLang="ja-JP" sz="1050" dirty="0">
                <a:solidFill>
                  <a:srgbClr val="FF0000"/>
                </a:solidFill>
              </a:rPr>
              <a:t>WG</a:t>
            </a:r>
          </a:p>
          <a:p>
            <a:pPr>
              <a:defRPr/>
            </a:pPr>
            <a:r>
              <a:rPr lang="ja-JP" altLang="en-US" sz="1050" dirty="0">
                <a:solidFill>
                  <a:srgbClr val="FF0000"/>
                </a:solidFill>
              </a:rPr>
              <a:t>（</a:t>
            </a:r>
            <a:r>
              <a:rPr lang="en-US" altLang="ja-JP" sz="1050" dirty="0">
                <a:solidFill>
                  <a:srgbClr val="FF0000"/>
                </a:solidFill>
              </a:rPr>
              <a:t>Web Hypertext Application</a:t>
            </a:r>
          </a:p>
          <a:p>
            <a:pPr>
              <a:defRPr/>
            </a:pPr>
            <a:r>
              <a:rPr lang="en-US" altLang="ja-JP" sz="1050" dirty="0">
                <a:solidFill>
                  <a:srgbClr val="FF0000"/>
                </a:solidFill>
              </a:rPr>
              <a:t>Technology Working Group</a:t>
            </a:r>
            <a:r>
              <a:rPr lang="ja-JP" altLang="en-US" sz="1050" dirty="0">
                <a:solidFill>
                  <a:srgbClr val="FF0000"/>
                </a:solidFill>
              </a:rPr>
              <a:t>）</a:t>
            </a:r>
          </a:p>
        </p:txBody>
      </p:sp>
      <p:sp>
        <p:nvSpPr>
          <p:cNvPr id="32" name="角丸四角形 31"/>
          <p:cNvSpPr/>
          <p:nvPr/>
        </p:nvSpPr>
        <p:spPr>
          <a:xfrm>
            <a:off x="3857625" y="1643063"/>
            <a:ext cx="1428750" cy="357187"/>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600" dirty="0">
                <a:solidFill>
                  <a:srgbClr val="0070C0"/>
                </a:solidFill>
              </a:rPr>
              <a:t>XHTML</a:t>
            </a:r>
            <a:endParaRPr lang="ja-JP" altLang="en-US" sz="1600" dirty="0">
              <a:solidFill>
                <a:srgbClr val="0070C0"/>
              </a:solidFill>
            </a:endParaRPr>
          </a:p>
        </p:txBody>
      </p:sp>
      <p:sp>
        <p:nvSpPr>
          <p:cNvPr id="33" name="角丸四角形 32"/>
          <p:cNvSpPr/>
          <p:nvPr/>
        </p:nvSpPr>
        <p:spPr>
          <a:xfrm>
            <a:off x="7072313" y="2428875"/>
            <a:ext cx="1428750" cy="357188"/>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ja-JP" sz="1600" dirty="0">
                <a:solidFill>
                  <a:srgbClr val="0070C0"/>
                </a:solidFill>
              </a:rPr>
              <a:t>HTML5</a:t>
            </a:r>
            <a:endParaRPr lang="ja-JP" altLang="en-US" sz="1600" dirty="0">
              <a:solidFill>
                <a:srgbClr val="0070C0"/>
              </a:solidFill>
            </a:endParaRPr>
          </a:p>
        </p:txBody>
      </p:sp>
      <p:sp>
        <p:nvSpPr>
          <p:cNvPr id="34" name="角丸四角形 33"/>
          <p:cNvSpPr/>
          <p:nvPr/>
        </p:nvSpPr>
        <p:spPr>
          <a:xfrm>
            <a:off x="3000375" y="2857500"/>
            <a:ext cx="1143000" cy="214313"/>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a:solidFill>
                  <a:srgbClr val="0070C0"/>
                </a:solidFill>
              </a:rPr>
              <a:t>SVG</a:t>
            </a:r>
            <a:endParaRPr lang="ja-JP" altLang="en-US" sz="1200" dirty="0">
              <a:solidFill>
                <a:srgbClr val="0070C0"/>
              </a:solidFill>
            </a:endParaRPr>
          </a:p>
        </p:txBody>
      </p:sp>
      <p:sp>
        <p:nvSpPr>
          <p:cNvPr id="35" name="角丸四角形 34"/>
          <p:cNvSpPr/>
          <p:nvPr/>
        </p:nvSpPr>
        <p:spPr>
          <a:xfrm>
            <a:off x="5072063" y="3786188"/>
            <a:ext cx="1714500" cy="357187"/>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a:solidFill>
                  <a:srgbClr val="0070C0"/>
                </a:solidFill>
              </a:rPr>
              <a:t>Canvas</a:t>
            </a:r>
            <a:endParaRPr lang="ja-JP" altLang="en-US" sz="1400" dirty="0">
              <a:solidFill>
                <a:srgbClr val="0070C0"/>
              </a:solidFill>
            </a:endParaRPr>
          </a:p>
        </p:txBody>
      </p:sp>
      <p:sp>
        <p:nvSpPr>
          <p:cNvPr id="36" name="角丸四角形 35"/>
          <p:cNvSpPr/>
          <p:nvPr/>
        </p:nvSpPr>
        <p:spPr>
          <a:xfrm>
            <a:off x="5072063" y="4214813"/>
            <a:ext cx="1714500" cy="357187"/>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a:solidFill>
                  <a:srgbClr val="0070C0"/>
                </a:solidFill>
              </a:rPr>
              <a:t>Web</a:t>
            </a:r>
            <a:r>
              <a:rPr lang="ja-JP" altLang="en-US" sz="1400" dirty="0">
                <a:solidFill>
                  <a:srgbClr val="0070C0"/>
                </a:solidFill>
              </a:rPr>
              <a:t> </a:t>
            </a:r>
            <a:r>
              <a:rPr lang="en-US" altLang="ja-JP" sz="1400" dirty="0">
                <a:solidFill>
                  <a:srgbClr val="0070C0"/>
                </a:solidFill>
              </a:rPr>
              <a:t>Forms</a:t>
            </a:r>
            <a:r>
              <a:rPr lang="ja-JP" altLang="en-US" sz="1400" dirty="0">
                <a:solidFill>
                  <a:srgbClr val="0070C0"/>
                </a:solidFill>
              </a:rPr>
              <a:t> </a:t>
            </a:r>
            <a:r>
              <a:rPr lang="en-US" altLang="ja-JP" sz="1400" dirty="0">
                <a:solidFill>
                  <a:srgbClr val="0070C0"/>
                </a:solidFill>
              </a:rPr>
              <a:t>2.0</a:t>
            </a:r>
            <a:endParaRPr lang="ja-JP" altLang="en-US" sz="1400" dirty="0">
              <a:solidFill>
                <a:srgbClr val="0070C0"/>
              </a:solidFill>
            </a:endParaRPr>
          </a:p>
        </p:txBody>
      </p:sp>
      <p:sp>
        <p:nvSpPr>
          <p:cNvPr id="37" name="角丸四角形 36"/>
          <p:cNvSpPr/>
          <p:nvPr/>
        </p:nvSpPr>
        <p:spPr>
          <a:xfrm>
            <a:off x="5072063" y="4643438"/>
            <a:ext cx="1714500" cy="357187"/>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a:solidFill>
                  <a:srgbClr val="0070C0"/>
                </a:solidFill>
              </a:rPr>
              <a:t>Web Apps 1.0</a:t>
            </a:r>
            <a:endParaRPr lang="ja-JP" altLang="en-US" sz="1400" dirty="0">
              <a:solidFill>
                <a:srgbClr val="0070C0"/>
              </a:solidFill>
            </a:endParaRPr>
          </a:p>
        </p:txBody>
      </p:sp>
      <p:sp>
        <p:nvSpPr>
          <p:cNvPr id="38" name="角丸四角形 37"/>
          <p:cNvSpPr/>
          <p:nvPr/>
        </p:nvSpPr>
        <p:spPr>
          <a:xfrm>
            <a:off x="5072063" y="5072063"/>
            <a:ext cx="1714500" cy="357187"/>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a:solidFill>
                  <a:srgbClr val="0070C0"/>
                </a:solidFill>
              </a:rPr>
              <a:t>Web Controls 1.0</a:t>
            </a:r>
            <a:endParaRPr lang="ja-JP" altLang="en-US" sz="1400" dirty="0">
              <a:solidFill>
                <a:srgbClr val="0070C0"/>
              </a:solidFill>
            </a:endParaRPr>
          </a:p>
        </p:txBody>
      </p:sp>
      <p:sp>
        <p:nvSpPr>
          <p:cNvPr id="19490" name="正方形/長方形 38"/>
          <p:cNvSpPr>
            <a:spLocks noChangeArrowheads="1"/>
          </p:cNvSpPr>
          <p:nvPr/>
        </p:nvSpPr>
        <p:spPr bwMode="auto">
          <a:xfrm>
            <a:off x="3131840" y="4365104"/>
            <a:ext cx="15969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100" smtClean="0"/>
              <a:t>Applei</a:t>
            </a:r>
            <a:r>
              <a:rPr lang="ja-JP" altLang="en-US" sz="1100"/>
              <a:t>、</a:t>
            </a:r>
            <a:r>
              <a:rPr lang="en-US" altLang="ja-JP" sz="1100"/>
              <a:t>Moziila</a:t>
            </a:r>
            <a:r>
              <a:rPr lang="ja-JP" altLang="en-US" sz="1100"/>
              <a:t>、</a:t>
            </a:r>
            <a:r>
              <a:rPr lang="en-US" altLang="ja-JP" sz="1100"/>
              <a:t>Opera</a:t>
            </a:r>
            <a:endParaRPr lang="ja-JP" altLang="en-US" sz="1100"/>
          </a:p>
        </p:txBody>
      </p:sp>
      <p:cxnSp>
        <p:nvCxnSpPr>
          <p:cNvPr id="19492" name="直線矢印コネクタ 41"/>
          <p:cNvCxnSpPr>
            <a:cxnSpLocks noChangeShapeType="1"/>
          </p:cNvCxnSpPr>
          <p:nvPr/>
        </p:nvCxnSpPr>
        <p:spPr bwMode="auto">
          <a:xfrm rot="5400000" flipH="1" flipV="1">
            <a:off x="6858000" y="2928938"/>
            <a:ext cx="642938" cy="500062"/>
          </a:xfrm>
          <a:prstGeom prst="straightConnector1">
            <a:avLst/>
          </a:prstGeom>
          <a:noFill/>
          <a:ln w="38100" algn="ctr">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19493" name="直線矢印コネクタ 41"/>
          <p:cNvCxnSpPr>
            <a:cxnSpLocks noChangeShapeType="1"/>
          </p:cNvCxnSpPr>
          <p:nvPr/>
        </p:nvCxnSpPr>
        <p:spPr bwMode="auto">
          <a:xfrm>
            <a:off x="3357563" y="2606675"/>
            <a:ext cx="3714750" cy="1588"/>
          </a:xfrm>
          <a:prstGeom prst="straightConnector1">
            <a:avLst/>
          </a:prstGeom>
          <a:noFill/>
          <a:ln w="38100" algn="ctr">
            <a:solidFill>
              <a:srgbClr val="0070C0"/>
            </a:solidFill>
            <a:prstDash val="sysDot"/>
            <a:round/>
            <a:headEnd/>
            <a:tailEnd type="triangle" w="med" len="med"/>
          </a:ln>
          <a:extLst>
            <a:ext uri="{909E8E84-426E-40DD-AFC4-6F175D3DCCD1}">
              <a14:hiddenFill xmlns:a14="http://schemas.microsoft.com/office/drawing/2010/main">
                <a:noFill/>
              </a14:hiddenFill>
            </a:ext>
          </a:extLst>
        </p:spPr>
      </p:cxnSp>
      <p:cxnSp>
        <p:nvCxnSpPr>
          <p:cNvPr id="19494" name="直線矢印コネクタ 41"/>
          <p:cNvCxnSpPr>
            <a:cxnSpLocks noChangeShapeType="1"/>
          </p:cNvCxnSpPr>
          <p:nvPr/>
        </p:nvCxnSpPr>
        <p:spPr bwMode="auto">
          <a:xfrm flipV="1">
            <a:off x="3357563" y="2000250"/>
            <a:ext cx="1214437" cy="606425"/>
          </a:xfrm>
          <a:prstGeom prst="straightConnector1">
            <a:avLst/>
          </a:prstGeom>
          <a:noFill/>
          <a:ln w="38100" algn="ctr">
            <a:solidFill>
              <a:srgbClr val="0070C0"/>
            </a:solidFill>
            <a:round/>
            <a:headEnd/>
            <a:tailEnd type="triangle" w="med" len="med"/>
          </a:ln>
          <a:extLst>
            <a:ext uri="{909E8E84-426E-40DD-AFC4-6F175D3DCCD1}">
              <a14:hiddenFill xmlns:a14="http://schemas.microsoft.com/office/drawing/2010/main">
                <a:noFill/>
              </a14:hiddenFill>
            </a:ext>
          </a:extLst>
        </p:spPr>
      </p:cxnSp>
      <p:sp>
        <p:nvSpPr>
          <p:cNvPr id="19495" name="正方形/長方形 39"/>
          <p:cNvSpPr>
            <a:spLocks noChangeArrowheads="1"/>
          </p:cNvSpPr>
          <p:nvPr/>
        </p:nvSpPr>
        <p:spPr bwMode="auto">
          <a:xfrm>
            <a:off x="6660232" y="2780928"/>
            <a:ext cx="4988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100" smtClean="0"/>
              <a:t>2007</a:t>
            </a:r>
            <a:endParaRPr lang="ja-JP" altLang="en-US" sz="1100"/>
          </a:p>
        </p:txBody>
      </p:sp>
      <p:sp>
        <p:nvSpPr>
          <p:cNvPr id="30" name="角丸四角形 29"/>
          <p:cNvSpPr/>
          <p:nvPr/>
        </p:nvSpPr>
        <p:spPr>
          <a:xfrm>
            <a:off x="5000625" y="2286000"/>
            <a:ext cx="1857375" cy="214313"/>
          </a:xfrm>
          <a:prstGeom prst="roundRect">
            <a:avLst>
              <a:gd name="adj" fmla="val 7657"/>
            </a:avLst>
          </a:prstGeom>
          <a:no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dirty="0">
                <a:solidFill>
                  <a:srgbClr val="C00000"/>
                </a:solidFill>
              </a:rPr>
              <a:t>ブラウザ間の相互運用性の確保</a:t>
            </a:r>
          </a:p>
        </p:txBody>
      </p:sp>
      <p:sp>
        <p:nvSpPr>
          <p:cNvPr id="31" name="角丸四角形 30"/>
          <p:cNvSpPr/>
          <p:nvPr/>
        </p:nvSpPr>
        <p:spPr>
          <a:xfrm>
            <a:off x="5000625" y="3143250"/>
            <a:ext cx="1857375" cy="214313"/>
          </a:xfrm>
          <a:prstGeom prst="roundRect">
            <a:avLst>
              <a:gd name="adj" fmla="val 7657"/>
            </a:avLst>
          </a:prstGeom>
          <a:no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dirty="0">
                <a:solidFill>
                  <a:srgbClr val="C00000"/>
                </a:solidFill>
              </a:rPr>
              <a:t>Web</a:t>
            </a:r>
            <a:r>
              <a:rPr lang="ja-JP" altLang="en-US" sz="800" dirty="0">
                <a:solidFill>
                  <a:srgbClr val="C00000"/>
                </a:solidFill>
              </a:rPr>
              <a:t>アプリケーション開発のため</a:t>
            </a:r>
          </a:p>
        </p:txBody>
      </p:sp>
      <p:sp>
        <p:nvSpPr>
          <p:cNvPr id="41" name="角丸四角形 40"/>
          <p:cNvSpPr/>
          <p:nvPr/>
        </p:nvSpPr>
        <p:spPr>
          <a:xfrm>
            <a:off x="5715000" y="5715000"/>
            <a:ext cx="1714500" cy="357188"/>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a:solidFill>
                  <a:srgbClr val="0070C0"/>
                </a:solidFill>
              </a:rPr>
              <a:t>Google</a:t>
            </a:r>
            <a:r>
              <a:rPr lang="ja-JP" altLang="en-US" sz="1400" dirty="0">
                <a:solidFill>
                  <a:srgbClr val="0070C0"/>
                </a:solidFill>
              </a:rPr>
              <a:t> </a:t>
            </a:r>
            <a:r>
              <a:rPr lang="en-US" altLang="ja-JP" sz="1400" dirty="0">
                <a:solidFill>
                  <a:srgbClr val="0070C0"/>
                </a:solidFill>
              </a:rPr>
              <a:t>Gears</a:t>
            </a:r>
            <a:endParaRPr lang="ja-JP" altLang="en-US" sz="1400" dirty="0">
              <a:solidFill>
                <a:srgbClr val="0070C0"/>
              </a:solidFill>
            </a:endParaRPr>
          </a:p>
        </p:txBody>
      </p:sp>
      <p:cxnSp>
        <p:nvCxnSpPr>
          <p:cNvPr id="19501" name="直線矢印コネクタ 41"/>
          <p:cNvCxnSpPr>
            <a:cxnSpLocks noChangeShapeType="1"/>
          </p:cNvCxnSpPr>
          <p:nvPr/>
        </p:nvCxnSpPr>
        <p:spPr bwMode="auto">
          <a:xfrm rot="5400000" flipH="1" flipV="1">
            <a:off x="5929313" y="4143375"/>
            <a:ext cx="2857500" cy="285750"/>
          </a:xfrm>
          <a:prstGeom prst="straightConnector1">
            <a:avLst/>
          </a:prstGeom>
          <a:noFill/>
          <a:ln w="38100" algn="ctr">
            <a:solidFill>
              <a:srgbClr val="0070C0"/>
            </a:solidFill>
            <a:prstDash val="sysDot"/>
            <a:round/>
            <a:headEnd/>
            <a:tailEnd type="triangle" w="med" len="med"/>
          </a:ln>
          <a:extLst>
            <a:ext uri="{909E8E84-426E-40DD-AFC4-6F175D3DCCD1}">
              <a14:hiddenFill xmlns:a14="http://schemas.microsoft.com/office/drawing/2010/main">
                <a:noFill/>
              </a14:hiddenFill>
            </a:ext>
          </a:extLst>
        </p:spPr>
      </p:cxnSp>
      <p:sp>
        <p:nvSpPr>
          <p:cNvPr id="19502" name="正方形/長方形 39"/>
          <p:cNvSpPr>
            <a:spLocks noChangeArrowheads="1"/>
          </p:cNvSpPr>
          <p:nvPr/>
        </p:nvSpPr>
        <p:spPr bwMode="auto">
          <a:xfrm>
            <a:off x="2928938" y="2214563"/>
            <a:ext cx="4988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100" smtClean="0"/>
              <a:t>1999</a:t>
            </a:r>
            <a:endParaRPr lang="ja-JP" altLang="en-US" sz="1100"/>
          </a:p>
        </p:txBody>
      </p:sp>
      <p:sp>
        <p:nvSpPr>
          <p:cNvPr id="51" name="角丸四角形 50"/>
          <p:cNvSpPr/>
          <p:nvPr/>
        </p:nvSpPr>
        <p:spPr>
          <a:xfrm>
            <a:off x="3214688" y="3143250"/>
            <a:ext cx="1143000" cy="214313"/>
          </a:xfrm>
          <a:prstGeom prst="roundRect">
            <a:avLst>
              <a:gd name="adj" fmla="val 7657"/>
            </a:avLst>
          </a:prstGeom>
          <a:solidFill>
            <a:schemeClr val="accent2">
              <a:lumMod val="20000"/>
              <a:lumOff val="80000"/>
              <a:alpha val="70000"/>
            </a:schemeClr>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err="1">
                <a:solidFill>
                  <a:srgbClr val="0070C0"/>
                </a:solidFill>
              </a:rPr>
              <a:t>XForms</a:t>
            </a:r>
            <a:endParaRPr lang="ja-JP" altLang="en-US" sz="1200" dirty="0">
              <a:solidFill>
                <a:srgbClr val="0070C0"/>
              </a:solidFill>
            </a:endParaRPr>
          </a:p>
        </p:txBody>
      </p:sp>
      <p:sp>
        <p:nvSpPr>
          <p:cNvPr id="54" name="角丸四角形 53"/>
          <p:cNvSpPr/>
          <p:nvPr/>
        </p:nvSpPr>
        <p:spPr>
          <a:xfrm>
            <a:off x="7286625" y="1285875"/>
            <a:ext cx="1571625" cy="785813"/>
          </a:xfrm>
          <a:prstGeom prst="roundRect">
            <a:avLst>
              <a:gd name="adj" fmla="val 765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dirty="0">
                <a:solidFill>
                  <a:schemeClr val="accent1">
                    <a:lumMod val="50000"/>
                  </a:schemeClr>
                </a:solidFill>
              </a:rPr>
              <a:t>開発者からの支持を得られなかった</a:t>
            </a:r>
            <a:endParaRPr lang="en-US" altLang="ja-JP" sz="1100" dirty="0">
              <a:solidFill>
                <a:schemeClr val="accent1">
                  <a:lumMod val="50000"/>
                </a:schemeClr>
              </a:solidFill>
            </a:endParaRPr>
          </a:p>
        </p:txBody>
      </p:sp>
      <p:sp>
        <p:nvSpPr>
          <p:cNvPr id="19507" name="右矢印 54"/>
          <p:cNvSpPr>
            <a:spLocks noChangeArrowheads="1"/>
          </p:cNvSpPr>
          <p:nvPr/>
        </p:nvSpPr>
        <p:spPr bwMode="auto">
          <a:xfrm>
            <a:off x="6929438" y="1285875"/>
            <a:ext cx="428625" cy="785813"/>
          </a:xfrm>
          <a:prstGeom prst="rightArrow">
            <a:avLst>
              <a:gd name="adj1" fmla="val 50000"/>
              <a:gd name="adj2" fmla="val 50000"/>
            </a:avLst>
          </a:prstGeom>
          <a:noFill/>
          <a:ln w="38100" algn="ctr">
            <a:solidFill>
              <a:schemeClr val="accent1"/>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Tree>
    <p:extLst>
      <p:ext uri="{BB962C8B-B14F-4D97-AF65-F5344CB8AC3E}">
        <p14:creationId xmlns:p14="http://schemas.microsoft.com/office/powerpoint/2010/main" val="28200589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800" smtClean="0"/>
              <a:t>モバイルシフト・モバイルファースト</a:t>
            </a:r>
            <a:endParaRPr kumimoji="1" lang="ja-JP" altLang="en-US" sz="2800"/>
          </a:p>
        </p:txBody>
      </p:sp>
      <p:sp>
        <p:nvSpPr>
          <p:cNvPr id="7" name="角丸四角形 6"/>
          <p:cNvSpPr/>
          <p:nvPr/>
        </p:nvSpPr>
        <p:spPr bwMode="auto">
          <a:xfrm>
            <a:off x="395536" y="1124744"/>
            <a:ext cx="2232248" cy="936104"/>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r>
              <a:rPr lang="ja-JP" altLang="en-US" sz="1600" b="1" dirty="0" smtClean="0">
                <a:solidFill>
                  <a:schemeClr val="bg1"/>
                </a:solidFill>
              </a:rPr>
              <a:t>ガラケー</a:t>
            </a:r>
            <a:endParaRPr lang="en-US" altLang="ja-JP" sz="1600" b="1" dirty="0" smtClean="0">
              <a:solidFill>
                <a:schemeClr val="bg1"/>
              </a:solidFill>
            </a:endParaRPr>
          </a:p>
          <a:p>
            <a:r>
              <a:rPr lang="ja-JP" altLang="en-US" sz="1600" b="1" dirty="0">
                <a:solidFill>
                  <a:schemeClr val="bg1"/>
                </a:solidFill>
              </a:rPr>
              <a:t>昔</a:t>
            </a:r>
            <a:r>
              <a:rPr lang="ja-JP" altLang="en-US" sz="1600" b="1" dirty="0" smtClean="0">
                <a:solidFill>
                  <a:schemeClr val="bg1"/>
                </a:solidFill>
              </a:rPr>
              <a:t>のスマートフォン</a:t>
            </a:r>
            <a:endParaRPr lang="en-US" altLang="ja-JP" sz="1600" b="1" dirty="0" smtClean="0">
              <a:solidFill>
                <a:schemeClr val="bg1"/>
              </a:solidFill>
            </a:endParaRPr>
          </a:p>
        </p:txBody>
      </p:sp>
      <p:grpSp>
        <p:nvGrpSpPr>
          <p:cNvPr id="6" name="グループ化 5"/>
          <p:cNvGrpSpPr/>
          <p:nvPr/>
        </p:nvGrpSpPr>
        <p:grpSpPr>
          <a:xfrm>
            <a:off x="2699792" y="1124744"/>
            <a:ext cx="5904656" cy="936104"/>
            <a:chOff x="2699792" y="1124744"/>
            <a:chExt cx="5904656" cy="936104"/>
          </a:xfrm>
        </p:grpSpPr>
        <p:sp>
          <p:nvSpPr>
            <p:cNvPr id="8" name="角丸四角形 7"/>
            <p:cNvSpPr/>
            <p:nvPr/>
          </p:nvSpPr>
          <p:spPr bwMode="auto">
            <a:xfrm>
              <a:off x="3491880" y="1124744"/>
              <a:ext cx="5112568" cy="936104"/>
            </a:xfrm>
            <a:prstGeom prst="roundRect">
              <a:avLst/>
            </a:prstGeom>
            <a:solidFill>
              <a:srgbClr val="FF9933"/>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ja-JP" altLang="en-US" sz="3600" dirty="0" smtClean="0">
                  <a:solidFill>
                    <a:schemeClr val="bg1"/>
                  </a:solidFill>
                </a:rPr>
                <a:t>高機能な携帯電話</a:t>
              </a:r>
              <a:endParaRPr lang="ja-JP" altLang="en-US" sz="3600" dirty="0">
                <a:solidFill>
                  <a:schemeClr val="bg1"/>
                </a:solidFill>
              </a:endParaRPr>
            </a:p>
          </p:txBody>
        </p:sp>
        <p:sp>
          <p:nvSpPr>
            <p:cNvPr id="5" name="右矢印 4"/>
            <p:cNvSpPr/>
            <p:nvPr/>
          </p:nvSpPr>
          <p:spPr bwMode="auto">
            <a:xfrm>
              <a:off x="2699792" y="1124744"/>
              <a:ext cx="720080" cy="864096"/>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sp>
        <p:nvSpPr>
          <p:cNvPr id="10" name="角丸四角形 9"/>
          <p:cNvSpPr/>
          <p:nvPr/>
        </p:nvSpPr>
        <p:spPr bwMode="auto">
          <a:xfrm>
            <a:off x="395536" y="2132856"/>
            <a:ext cx="2232248" cy="936104"/>
          </a:xfrm>
          <a:prstGeom prst="round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r>
              <a:rPr lang="ja-JP" altLang="en-US" sz="1600" b="1" smtClean="0">
                <a:solidFill>
                  <a:schemeClr val="bg1"/>
                </a:solidFill>
              </a:rPr>
              <a:t>新しいスマートフォン</a:t>
            </a:r>
            <a:endParaRPr lang="en-US" altLang="ja-JP" sz="1600" b="1" smtClean="0">
              <a:solidFill>
                <a:schemeClr val="bg1"/>
              </a:solidFill>
            </a:endParaRPr>
          </a:p>
        </p:txBody>
      </p:sp>
      <p:grpSp>
        <p:nvGrpSpPr>
          <p:cNvPr id="9" name="グループ化 8"/>
          <p:cNvGrpSpPr/>
          <p:nvPr/>
        </p:nvGrpSpPr>
        <p:grpSpPr>
          <a:xfrm>
            <a:off x="2699792" y="2132856"/>
            <a:ext cx="5904656" cy="936104"/>
            <a:chOff x="2699792" y="2132856"/>
            <a:chExt cx="5904656" cy="936104"/>
          </a:xfrm>
        </p:grpSpPr>
        <p:sp>
          <p:nvSpPr>
            <p:cNvPr id="11" name="角丸四角形 10"/>
            <p:cNvSpPr/>
            <p:nvPr/>
          </p:nvSpPr>
          <p:spPr bwMode="auto">
            <a:xfrm>
              <a:off x="3491880" y="2132856"/>
              <a:ext cx="5112568" cy="936104"/>
            </a:xfrm>
            <a:prstGeom prst="roundRect">
              <a:avLst/>
            </a:prstGeom>
            <a:solidFill>
              <a:srgbClr val="FF9933"/>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ja-JP" altLang="en-US" sz="3600" smtClean="0">
                  <a:solidFill>
                    <a:schemeClr val="bg1"/>
                  </a:solidFill>
                </a:rPr>
                <a:t>持ち運べる</a:t>
              </a:r>
              <a:r>
                <a:rPr lang="en-US" altLang="ja-JP" sz="3600" smtClean="0">
                  <a:solidFill>
                    <a:schemeClr val="bg1"/>
                  </a:solidFill>
                </a:rPr>
                <a:t>PC</a:t>
              </a:r>
              <a:endParaRPr lang="ja-JP" altLang="en-US" sz="3600">
                <a:solidFill>
                  <a:schemeClr val="bg1"/>
                </a:solidFill>
              </a:endParaRPr>
            </a:p>
          </p:txBody>
        </p:sp>
        <p:sp>
          <p:nvSpPr>
            <p:cNvPr id="12" name="右矢印 11"/>
            <p:cNvSpPr/>
            <p:nvPr/>
          </p:nvSpPr>
          <p:spPr bwMode="auto">
            <a:xfrm>
              <a:off x="2699792" y="2132856"/>
              <a:ext cx="720080" cy="864096"/>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sp>
        <p:nvSpPr>
          <p:cNvPr id="13" name="角丸四角形 12"/>
          <p:cNvSpPr/>
          <p:nvPr/>
        </p:nvSpPr>
        <p:spPr bwMode="auto">
          <a:xfrm>
            <a:off x="395536" y="3429000"/>
            <a:ext cx="1547664" cy="1224136"/>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ja-JP" altLang="en-US" sz="1400" smtClean="0">
                <a:solidFill>
                  <a:schemeClr val="bg1"/>
                </a:solidFill>
              </a:rPr>
              <a:t>スマートフォン</a:t>
            </a:r>
            <a:endParaRPr lang="en-US" altLang="ja-JP" sz="1400" smtClean="0">
              <a:solidFill>
                <a:schemeClr val="bg1"/>
              </a:solidFill>
            </a:endParaRPr>
          </a:p>
          <a:p>
            <a:pPr algn="ctr"/>
            <a:r>
              <a:rPr lang="ja-JP" altLang="en-US" sz="1400" smtClean="0">
                <a:solidFill>
                  <a:schemeClr val="bg1"/>
                </a:solidFill>
              </a:rPr>
              <a:t>タブレットの普及</a:t>
            </a:r>
            <a:endParaRPr lang="en-US" altLang="ja-JP" sz="1400" smtClean="0">
              <a:solidFill>
                <a:schemeClr val="bg1"/>
              </a:solidFill>
            </a:endParaRPr>
          </a:p>
          <a:p>
            <a:pPr algn="ctr"/>
            <a:endParaRPr lang="en-US" altLang="ja-JP" sz="1400" smtClean="0">
              <a:solidFill>
                <a:schemeClr val="bg1"/>
              </a:solidFill>
            </a:endParaRPr>
          </a:p>
        </p:txBody>
      </p:sp>
      <p:sp>
        <p:nvSpPr>
          <p:cNvPr id="17" name="角丸四角形 16"/>
          <p:cNvSpPr/>
          <p:nvPr/>
        </p:nvSpPr>
        <p:spPr bwMode="auto">
          <a:xfrm>
            <a:off x="395536" y="4941168"/>
            <a:ext cx="6048672" cy="1080120"/>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ja-JP" altLang="en-US" sz="1400" dirty="0" smtClean="0">
                <a:solidFill>
                  <a:schemeClr val="bg1"/>
                </a:solidFill>
              </a:rPr>
              <a:t>新しいプラットフォームでアプリケーションやサービスを開発する場合、まず最初に画面の小さいモバイルデバイス向けにレイアウトを開発すれば、</a:t>
            </a:r>
            <a:r>
              <a:rPr lang="en-US" altLang="ja-JP" sz="1400" dirty="0" smtClean="0">
                <a:solidFill>
                  <a:schemeClr val="bg1"/>
                </a:solidFill>
              </a:rPr>
              <a:t>PC</a:t>
            </a:r>
            <a:r>
              <a:rPr lang="ja-JP" altLang="en-US" sz="1400" dirty="0" err="1" smtClean="0">
                <a:solidFill>
                  <a:schemeClr val="bg1"/>
                </a:solidFill>
              </a:rPr>
              <a:t>への</a:t>
            </a:r>
            <a:r>
              <a:rPr lang="ja-JP" altLang="en-US" sz="1400" dirty="0" smtClean="0">
                <a:solidFill>
                  <a:schemeClr val="bg1"/>
                </a:solidFill>
              </a:rPr>
              <a:t>展開も容易で効率が良い。また、モバイルユーザーは</a:t>
            </a:r>
            <a:r>
              <a:rPr lang="en-US" altLang="ja-JP" sz="1400" dirty="0" smtClean="0">
                <a:solidFill>
                  <a:schemeClr val="bg1"/>
                </a:solidFill>
              </a:rPr>
              <a:t>UX</a:t>
            </a:r>
            <a:r>
              <a:rPr lang="ja-JP" altLang="en-US" sz="1400" dirty="0" smtClean="0">
                <a:solidFill>
                  <a:schemeClr val="bg1"/>
                </a:solidFill>
              </a:rPr>
              <a:t>に厳しいため、モバイル向けに開発することによりサイトの</a:t>
            </a:r>
            <a:r>
              <a:rPr lang="en-US" altLang="ja-JP" sz="1400" dirty="0" smtClean="0">
                <a:solidFill>
                  <a:schemeClr val="bg1"/>
                </a:solidFill>
              </a:rPr>
              <a:t>UX</a:t>
            </a:r>
            <a:r>
              <a:rPr lang="ja-JP" altLang="en-US" sz="1400" dirty="0" smtClean="0">
                <a:solidFill>
                  <a:schemeClr val="bg1"/>
                </a:solidFill>
              </a:rPr>
              <a:t>が向上する。</a:t>
            </a:r>
            <a:endParaRPr lang="en-US" altLang="ja-JP" sz="1400" dirty="0" smtClean="0">
              <a:solidFill>
                <a:schemeClr val="bg1"/>
              </a:solidFill>
            </a:endParaRPr>
          </a:p>
        </p:txBody>
      </p:sp>
      <p:grpSp>
        <p:nvGrpSpPr>
          <p:cNvPr id="23" name="グループ化 22"/>
          <p:cNvGrpSpPr/>
          <p:nvPr/>
        </p:nvGrpSpPr>
        <p:grpSpPr>
          <a:xfrm>
            <a:off x="2051720" y="3429000"/>
            <a:ext cx="2123728" cy="1224136"/>
            <a:chOff x="2051720" y="3429000"/>
            <a:chExt cx="2123728" cy="1224136"/>
          </a:xfrm>
        </p:grpSpPr>
        <p:sp>
          <p:nvSpPr>
            <p:cNvPr id="14" name="角丸四角形 13"/>
            <p:cNvSpPr/>
            <p:nvPr/>
          </p:nvSpPr>
          <p:spPr bwMode="auto">
            <a:xfrm>
              <a:off x="2627784" y="3429000"/>
              <a:ext cx="1547664" cy="1224136"/>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ja-JP" altLang="en-US" sz="1400" smtClean="0">
                  <a:solidFill>
                    <a:schemeClr val="bg1"/>
                  </a:solidFill>
                </a:rPr>
                <a:t>デバイスの</a:t>
              </a:r>
              <a:endParaRPr lang="en-US" altLang="ja-JP" sz="1400" smtClean="0">
                <a:solidFill>
                  <a:schemeClr val="bg1"/>
                </a:solidFill>
              </a:endParaRPr>
            </a:p>
            <a:p>
              <a:pPr algn="ctr"/>
              <a:r>
                <a:rPr lang="ja-JP" altLang="en-US" sz="1400" smtClean="0">
                  <a:solidFill>
                    <a:schemeClr val="bg1"/>
                  </a:solidFill>
                </a:rPr>
                <a:t>多様化</a:t>
              </a:r>
              <a:endParaRPr lang="en-US" altLang="ja-JP" sz="1400" smtClean="0">
                <a:solidFill>
                  <a:schemeClr val="bg1"/>
                </a:solidFill>
              </a:endParaRPr>
            </a:p>
            <a:p>
              <a:pPr algn="ctr"/>
              <a:endParaRPr lang="en-US" altLang="ja-JP" sz="1400" smtClean="0">
                <a:solidFill>
                  <a:schemeClr val="bg1"/>
                </a:solidFill>
              </a:endParaRPr>
            </a:p>
          </p:txBody>
        </p:sp>
        <p:sp>
          <p:nvSpPr>
            <p:cNvPr id="18" name="右矢印 17"/>
            <p:cNvSpPr/>
            <p:nvPr/>
          </p:nvSpPr>
          <p:spPr bwMode="auto">
            <a:xfrm>
              <a:off x="2051720" y="3573016"/>
              <a:ext cx="504056" cy="864096"/>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grpSp>
        <p:nvGrpSpPr>
          <p:cNvPr id="24" name="グループ化 23"/>
          <p:cNvGrpSpPr/>
          <p:nvPr/>
        </p:nvGrpSpPr>
        <p:grpSpPr>
          <a:xfrm>
            <a:off x="4283968" y="3429000"/>
            <a:ext cx="2123728" cy="1224136"/>
            <a:chOff x="4283968" y="3429000"/>
            <a:chExt cx="2123728" cy="1224136"/>
          </a:xfrm>
        </p:grpSpPr>
        <p:sp>
          <p:nvSpPr>
            <p:cNvPr id="15" name="角丸四角形 14"/>
            <p:cNvSpPr/>
            <p:nvPr/>
          </p:nvSpPr>
          <p:spPr bwMode="auto">
            <a:xfrm>
              <a:off x="4860032" y="3429000"/>
              <a:ext cx="1547664" cy="1224136"/>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ja-JP" altLang="en-US" sz="1400" dirty="0" smtClean="0">
                  <a:solidFill>
                    <a:schemeClr val="bg1"/>
                  </a:solidFill>
                </a:rPr>
                <a:t>モバイルを含む新たな共通プラットフォーム</a:t>
              </a:r>
              <a:endParaRPr lang="en-US" altLang="ja-JP" sz="1400" dirty="0" smtClean="0">
                <a:solidFill>
                  <a:schemeClr val="bg1"/>
                </a:solidFill>
              </a:endParaRPr>
            </a:p>
          </p:txBody>
        </p:sp>
        <p:sp>
          <p:nvSpPr>
            <p:cNvPr id="19" name="右矢印 18"/>
            <p:cNvSpPr/>
            <p:nvPr/>
          </p:nvSpPr>
          <p:spPr bwMode="auto">
            <a:xfrm>
              <a:off x="4283968" y="3573016"/>
              <a:ext cx="504056" cy="864096"/>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grpSp>
        <p:nvGrpSpPr>
          <p:cNvPr id="25" name="グループ化 24"/>
          <p:cNvGrpSpPr/>
          <p:nvPr/>
        </p:nvGrpSpPr>
        <p:grpSpPr>
          <a:xfrm>
            <a:off x="6516216" y="3429000"/>
            <a:ext cx="2123728" cy="1224136"/>
            <a:chOff x="6516216" y="3429000"/>
            <a:chExt cx="2123728" cy="1224136"/>
          </a:xfrm>
        </p:grpSpPr>
        <p:sp>
          <p:nvSpPr>
            <p:cNvPr id="16" name="角丸四角形 15"/>
            <p:cNvSpPr/>
            <p:nvPr/>
          </p:nvSpPr>
          <p:spPr bwMode="auto">
            <a:xfrm>
              <a:off x="7092280" y="3429000"/>
              <a:ext cx="1547664" cy="1224136"/>
            </a:xfrm>
            <a:prstGeom prst="round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en-US" altLang="ja-JP" sz="1400" dirty="0" smtClean="0">
                  <a:solidFill>
                    <a:schemeClr val="bg1"/>
                  </a:solidFill>
                </a:rPr>
                <a:t>UI</a:t>
              </a:r>
              <a:r>
                <a:rPr lang="ja-JP" altLang="en-US" sz="1400" dirty="0" smtClean="0">
                  <a:solidFill>
                    <a:schemeClr val="bg1"/>
                  </a:solidFill>
                </a:rPr>
                <a:t>から</a:t>
              </a:r>
              <a:r>
                <a:rPr lang="en-US" altLang="ja-JP" sz="1400" dirty="0" smtClean="0">
                  <a:solidFill>
                    <a:schemeClr val="bg1"/>
                  </a:solidFill>
                </a:rPr>
                <a:t>UX</a:t>
              </a:r>
              <a:r>
                <a:rPr lang="ja-JP" altLang="en-US" sz="1400" dirty="0" smtClean="0">
                  <a:solidFill>
                    <a:schemeClr val="bg1"/>
                  </a:solidFill>
                </a:rPr>
                <a:t>へ</a:t>
              </a:r>
              <a:endParaRPr lang="en-US" altLang="ja-JP" sz="1400" dirty="0" smtClean="0">
                <a:solidFill>
                  <a:schemeClr val="bg1"/>
                </a:solidFill>
              </a:endParaRPr>
            </a:p>
          </p:txBody>
        </p:sp>
        <p:sp>
          <p:nvSpPr>
            <p:cNvPr id="20" name="右矢印 19"/>
            <p:cNvSpPr/>
            <p:nvPr/>
          </p:nvSpPr>
          <p:spPr bwMode="auto">
            <a:xfrm>
              <a:off x="6516216" y="3573016"/>
              <a:ext cx="504056" cy="864096"/>
            </a:xfrm>
            <a:prstGeom prst="rightArrow">
              <a:avLst/>
            </a:prstGeom>
            <a:solidFill>
              <a:srgbClr val="FFE389"/>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grpSp>
      <p:sp>
        <p:nvSpPr>
          <p:cNvPr id="21" name="角丸四角形 20"/>
          <p:cNvSpPr/>
          <p:nvPr/>
        </p:nvSpPr>
        <p:spPr bwMode="auto">
          <a:xfrm>
            <a:off x="6516216" y="4941168"/>
            <a:ext cx="2160240" cy="1080120"/>
          </a:xfrm>
          <a:prstGeom prst="round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ja-JP" altLang="en-US" sz="2800" smtClean="0">
                <a:solidFill>
                  <a:schemeClr val="bg1"/>
                </a:solidFill>
              </a:rPr>
              <a:t>モバイル</a:t>
            </a:r>
            <a:endParaRPr lang="en-US" altLang="ja-JP" sz="2800" smtClean="0">
              <a:solidFill>
                <a:schemeClr val="bg1"/>
              </a:solidFill>
            </a:endParaRPr>
          </a:p>
          <a:p>
            <a:pPr algn="ctr"/>
            <a:r>
              <a:rPr lang="ja-JP" altLang="en-US" sz="2800" smtClean="0">
                <a:solidFill>
                  <a:schemeClr val="bg1"/>
                </a:solidFill>
              </a:rPr>
              <a:t>ファースト</a:t>
            </a:r>
            <a:endParaRPr lang="en-US" altLang="ja-JP" sz="2800" smtClean="0">
              <a:solidFill>
                <a:schemeClr val="bg1"/>
              </a:solidFill>
            </a:endParaRPr>
          </a:p>
        </p:txBody>
      </p:sp>
      <p:sp>
        <p:nvSpPr>
          <p:cNvPr id="22" name="角丸四角形 21"/>
          <p:cNvSpPr/>
          <p:nvPr/>
        </p:nvSpPr>
        <p:spPr bwMode="auto">
          <a:xfrm>
            <a:off x="539552" y="4221088"/>
            <a:ext cx="3528392" cy="360040"/>
          </a:xfrm>
          <a:prstGeom prst="roundRect">
            <a:avLst/>
          </a:prstGeom>
          <a:solidFill>
            <a:srgbClr val="C00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r>
              <a:rPr lang="ja-JP" altLang="en-US" sz="1600" smtClean="0">
                <a:solidFill>
                  <a:schemeClr val="bg1"/>
                </a:solidFill>
              </a:rPr>
              <a:t>モバイルシフト</a:t>
            </a:r>
            <a:endParaRPr lang="en-US" altLang="ja-JP" sz="1600" smtClean="0">
              <a:solidFill>
                <a:schemeClr val="bg1"/>
              </a:solidFill>
            </a:endParaRPr>
          </a:p>
        </p:txBody>
      </p:sp>
    </p:spTree>
    <p:extLst>
      <p:ext uri="{BB962C8B-B14F-4D97-AF65-F5344CB8AC3E}">
        <p14:creationId xmlns:p14="http://schemas.microsoft.com/office/powerpoint/2010/main" val="234640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7"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19673" y="228600"/>
            <a:ext cx="8131175" cy="423863"/>
          </a:xfrm>
        </p:spPr>
        <p:txBody>
          <a:bodyPr/>
          <a:lstStyle/>
          <a:p>
            <a:pPr eaLnBrk="1" hangingPunct="1"/>
            <a:r>
              <a:rPr lang="ja-JP" altLang="en-US" sz="2800" dirty="0" smtClean="0">
                <a:ea typeface="ＭＳ Ｐゴシック" pitchFamily="50" charset="-128"/>
              </a:rPr>
              <a:t>モバイルでも困らない</a:t>
            </a:r>
          </a:p>
        </p:txBody>
      </p:sp>
      <p:sp>
        <p:nvSpPr>
          <p:cNvPr id="41" name="角丸四角形 40"/>
          <p:cNvSpPr/>
          <p:nvPr/>
        </p:nvSpPr>
        <p:spPr>
          <a:xfrm>
            <a:off x="5943921" y="1108771"/>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スマホ</a:t>
            </a:r>
            <a:r>
              <a:rPr lang="en-US" altLang="ja-JP" sz="2000" dirty="0" smtClean="0">
                <a:solidFill>
                  <a:schemeClr val="bg1"/>
                </a:solidFill>
              </a:rPr>
              <a:t>/</a:t>
            </a:r>
            <a:r>
              <a:rPr lang="ja-JP" altLang="en-US" sz="2000" dirty="0" smtClean="0">
                <a:solidFill>
                  <a:schemeClr val="bg1"/>
                </a:solidFill>
              </a:rPr>
              <a:t>タブレット</a:t>
            </a:r>
            <a:endParaRPr lang="en-US" altLang="ja-JP" sz="2000" dirty="0">
              <a:solidFill>
                <a:schemeClr val="bg1"/>
              </a:solidFill>
            </a:endParaRPr>
          </a:p>
        </p:txBody>
      </p:sp>
      <p:sp>
        <p:nvSpPr>
          <p:cNvPr id="18" name="角丸四角形 17"/>
          <p:cNvSpPr/>
          <p:nvPr/>
        </p:nvSpPr>
        <p:spPr>
          <a:xfrm>
            <a:off x="3242097" y="1108771"/>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ノート</a:t>
            </a:r>
            <a:r>
              <a:rPr lang="en-US" altLang="ja-JP" sz="2000" dirty="0" smtClean="0">
                <a:solidFill>
                  <a:schemeClr val="bg1"/>
                </a:solidFill>
              </a:rPr>
              <a:t>PC</a:t>
            </a:r>
            <a:endParaRPr lang="en-US" altLang="ja-JP" sz="2000" dirty="0">
              <a:solidFill>
                <a:schemeClr val="bg1"/>
              </a:solidFill>
            </a:endParaRPr>
          </a:p>
        </p:txBody>
      </p:sp>
      <p:sp>
        <p:nvSpPr>
          <p:cNvPr id="19" name="角丸四角形 18"/>
          <p:cNvSpPr/>
          <p:nvPr/>
        </p:nvSpPr>
        <p:spPr>
          <a:xfrm>
            <a:off x="562398" y="1108771"/>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デスクトップ</a:t>
            </a:r>
            <a:r>
              <a:rPr lang="en-US" altLang="ja-JP" sz="2000" dirty="0" smtClean="0">
                <a:solidFill>
                  <a:schemeClr val="bg1"/>
                </a:solidFill>
              </a:rPr>
              <a:t>PC</a:t>
            </a:r>
            <a:endParaRPr lang="en-US" altLang="ja-JP" sz="2000" dirty="0">
              <a:solidFill>
                <a:schemeClr val="bg1"/>
              </a:solidFill>
            </a:endParaRPr>
          </a:p>
        </p:txBody>
      </p:sp>
      <p:sp>
        <p:nvSpPr>
          <p:cNvPr id="20" name="角丸四角形 19"/>
          <p:cNvSpPr/>
          <p:nvPr/>
        </p:nvSpPr>
        <p:spPr>
          <a:xfrm>
            <a:off x="5943920" y="3356992"/>
            <a:ext cx="2561481" cy="648072"/>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bg1"/>
                </a:solidFill>
              </a:rPr>
              <a:t>インターネットとの親和性</a:t>
            </a:r>
            <a:endParaRPr lang="en-US" altLang="ja-JP" sz="1600" dirty="0">
              <a:solidFill>
                <a:schemeClr val="bg1"/>
              </a:solidFill>
            </a:endParaRPr>
          </a:p>
          <a:p>
            <a:pPr algn="ctr">
              <a:defRPr/>
            </a:pPr>
            <a:r>
              <a:rPr lang="ja-JP" altLang="en-US" sz="1600" dirty="0">
                <a:solidFill>
                  <a:schemeClr val="bg1"/>
                </a:solidFill>
              </a:rPr>
              <a:t>高</a:t>
            </a:r>
            <a:endParaRPr lang="en-US" altLang="ja-JP" sz="1600" dirty="0">
              <a:solidFill>
                <a:schemeClr val="bg1"/>
              </a:solidFill>
            </a:endParaRPr>
          </a:p>
        </p:txBody>
      </p:sp>
      <p:sp>
        <p:nvSpPr>
          <p:cNvPr id="21" name="角丸四角形 20"/>
          <p:cNvSpPr/>
          <p:nvPr/>
        </p:nvSpPr>
        <p:spPr>
          <a:xfrm>
            <a:off x="3242096" y="3356992"/>
            <a:ext cx="2561481" cy="648072"/>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bg1"/>
                </a:solidFill>
              </a:rPr>
              <a:t>インターネットとの親和性</a:t>
            </a:r>
            <a:endParaRPr lang="en-US" altLang="ja-JP" sz="1600" dirty="0">
              <a:solidFill>
                <a:schemeClr val="bg1"/>
              </a:solidFill>
            </a:endParaRPr>
          </a:p>
          <a:p>
            <a:pPr algn="ctr">
              <a:defRPr/>
            </a:pPr>
            <a:r>
              <a:rPr lang="ja-JP" altLang="en-US" sz="1600" dirty="0" smtClean="0">
                <a:solidFill>
                  <a:schemeClr val="bg1"/>
                </a:solidFill>
              </a:rPr>
              <a:t>中</a:t>
            </a:r>
            <a:endParaRPr lang="en-US" altLang="ja-JP" sz="1600" dirty="0">
              <a:solidFill>
                <a:schemeClr val="bg1"/>
              </a:solidFill>
            </a:endParaRPr>
          </a:p>
        </p:txBody>
      </p:sp>
      <p:sp>
        <p:nvSpPr>
          <p:cNvPr id="22" name="角丸四角形 21"/>
          <p:cNvSpPr/>
          <p:nvPr/>
        </p:nvSpPr>
        <p:spPr>
          <a:xfrm>
            <a:off x="562397" y="3356992"/>
            <a:ext cx="2561481" cy="648072"/>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smtClean="0">
                <a:solidFill>
                  <a:schemeClr val="bg1"/>
                </a:solidFill>
              </a:rPr>
              <a:t>インターネット常時接続</a:t>
            </a:r>
            <a:endParaRPr lang="en-US" altLang="ja-JP" sz="1600" dirty="0">
              <a:solidFill>
                <a:schemeClr val="bg1"/>
              </a:solidFill>
            </a:endParaRPr>
          </a:p>
        </p:txBody>
      </p:sp>
      <p:sp>
        <p:nvSpPr>
          <p:cNvPr id="23" name="角丸四角形 22"/>
          <p:cNvSpPr/>
          <p:nvPr/>
        </p:nvSpPr>
        <p:spPr>
          <a:xfrm>
            <a:off x="5927523" y="4077072"/>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常に持ち歩ける</a:t>
            </a:r>
            <a:endParaRPr lang="en-US" altLang="ja-JP" sz="2000" dirty="0">
              <a:solidFill>
                <a:schemeClr val="bg1"/>
              </a:solidFill>
            </a:endParaRPr>
          </a:p>
        </p:txBody>
      </p:sp>
      <p:sp>
        <p:nvSpPr>
          <p:cNvPr id="24" name="角丸四角形 23"/>
          <p:cNvSpPr/>
          <p:nvPr/>
        </p:nvSpPr>
        <p:spPr>
          <a:xfrm>
            <a:off x="3225699" y="4077072"/>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持ち歩ける</a:t>
            </a:r>
            <a:endParaRPr lang="en-US" altLang="ja-JP" sz="2000" dirty="0">
              <a:solidFill>
                <a:schemeClr val="bg1"/>
              </a:solidFill>
            </a:endParaRPr>
          </a:p>
        </p:txBody>
      </p:sp>
      <p:sp>
        <p:nvSpPr>
          <p:cNvPr id="25" name="角丸四角形 24"/>
          <p:cNvSpPr/>
          <p:nvPr/>
        </p:nvSpPr>
        <p:spPr>
          <a:xfrm>
            <a:off x="546000" y="4077072"/>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動かせない</a:t>
            </a:r>
            <a:endParaRPr lang="en-US" altLang="ja-JP" sz="2000" dirty="0">
              <a:solidFill>
                <a:schemeClr val="bg1"/>
              </a:solidFill>
            </a:endParaRPr>
          </a:p>
        </p:txBody>
      </p:sp>
      <p:sp>
        <p:nvSpPr>
          <p:cNvPr id="32" name="角丸四角形 31"/>
          <p:cNvSpPr/>
          <p:nvPr/>
        </p:nvSpPr>
        <p:spPr>
          <a:xfrm>
            <a:off x="5921763" y="4581128"/>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常時接続</a:t>
            </a:r>
            <a:endParaRPr lang="en-US" altLang="ja-JP" sz="2000" dirty="0">
              <a:solidFill>
                <a:schemeClr val="bg1"/>
              </a:solidFill>
            </a:endParaRPr>
          </a:p>
        </p:txBody>
      </p:sp>
      <p:sp>
        <p:nvSpPr>
          <p:cNvPr id="33" name="角丸四角形 32"/>
          <p:cNvSpPr/>
          <p:nvPr/>
        </p:nvSpPr>
        <p:spPr>
          <a:xfrm>
            <a:off x="3219939" y="4581128"/>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都度接続</a:t>
            </a:r>
            <a:endParaRPr lang="en-US" altLang="ja-JP" sz="2000" dirty="0">
              <a:solidFill>
                <a:schemeClr val="bg1"/>
              </a:solidFill>
            </a:endParaRPr>
          </a:p>
        </p:txBody>
      </p:sp>
      <p:sp>
        <p:nvSpPr>
          <p:cNvPr id="34" name="角丸四角形 33"/>
          <p:cNvSpPr/>
          <p:nvPr/>
        </p:nvSpPr>
        <p:spPr>
          <a:xfrm>
            <a:off x="540240" y="4581128"/>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常時接続</a:t>
            </a:r>
            <a:endParaRPr lang="en-US" altLang="ja-JP" sz="2000" dirty="0">
              <a:solidFill>
                <a:schemeClr val="bg1"/>
              </a:solidFill>
            </a:endParaRPr>
          </a:p>
        </p:txBody>
      </p:sp>
      <p:sp>
        <p:nvSpPr>
          <p:cNvPr id="29" name="角丸四角形 28"/>
          <p:cNvSpPr/>
          <p:nvPr/>
        </p:nvSpPr>
        <p:spPr>
          <a:xfrm>
            <a:off x="5927523" y="5085184"/>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中～小画面</a:t>
            </a:r>
            <a:endParaRPr lang="en-US" altLang="ja-JP" sz="2000" dirty="0">
              <a:solidFill>
                <a:schemeClr val="bg1"/>
              </a:solidFill>
            </a:endParaRPr>
          </a:p>
        </p:txBody>
      </p:sp>
      <p:sp>
        <p:nvSpPr>
          <p:cNvPr id="36" name="角丸四角形 35"/>
          <p:cNvSpPr/>
          <p:nvPr/>
        </p:nvSpPr>
        <p:spPr>
          <a:xfrm>
            <a:off x="3225699" y="5085184"/>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中画面</a:t>
            </a:r>
            <a:endParaRPr lang="en-US" altLang="ja-JP" sz="2000" dirty="0">
              <a:solidFill>
                <a:schemeClr val="bg1"/>
              </a:solidFill>
            </a:endParaRPr>
          </a:p>
        </p:txBody>
      </p:sp>
      <p:sp>
        <p:nvSpPr>
          <p:cNvPr id="38" name="角丸四角形 37"/>
          <p:cNvSpPr/>
          <p:nvPr/>
        </p:nvSpPr>
        <p:spPr>
          <a:xfrm>
            <a:off x="546000" y="5085184"/>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大画面</a:t>
            </a:r>
            <a:endParaRPr lang="en-US" altLang="ja-JP" sz="2000" dirty="0">
              <a:solidFill>
                <a:schemeClr val="bg1"/>
              </a:solidFill>
            </a:endParaRPr>
          </a:p>
        </p:txBody>
      </p:sp>
      <p:sp>
        <p:nvSpPr>
          <p:cNvPr id="39" name="角丸四角形 38"/>
          <p:cNvSpPr/>
          <p:nvPr/>
        </p:nvSpPr>
        <p:spPr>
          <a:xfrm>
            <a:off x="5927524" y="5589240"/>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smtClean="0">
                <a:solidFill>
                  <a:schemeClr val="bg1"/>
                </a:solidFill>
              </a:rPr>
              <a:t>×</a:t>
            </a:r>
            <a:endParaRPr lang="en-US" altLang="ja-JP" sz="2000" dirty="0">
              <a:solidFill>
                <a:schemeClr val="bg1"/>
              </a:solidFill>
            </a:endParaRPr>
          </a:p>
        </p:txBody>
      </p:sp>
      <p:sp>
        <p:nvSpPr>
          <p:cNvPr id="40" name="角丸四角形 39"/>
          <p:cNvSpPr/>
          <p:nvPr/>
        </p:nvSpPr>
        <p:spPr>
          <a:xfrm>
            <a:off x="3225700" y="5589240"/>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a:t>
            </a:r>
            <a:endParaRPr lang="en-US" altLang="ja-JP" sz="2000" dirty="0">
              <a:solidFill>
                <a:schemeClr val="bg1"/>
              </a:solidFill>
            </a:endParaRPr>
          </a:p>
        </p:txBody>
      </p:sp>
      <p:sp>
        <p:nvSpPr>
          <p:cNvPr id="42" name="角丸四角形 41"/>
          <p:cNvSpPr/>
          <p:nvPr/>
        </p:nvSpPr>
        <p:spPr>
          <a:xfrm>
            <a:off x="546001" y="5589240"/>
            <a:ext cx="2561481" cy="432048"/>
          </a:xfrm>
          <a:prstGeom prst="roundRect">
            <a:avLst>
              <a:gd name="adj" fmla="val 7657"/>
            </a:avLst>
          </a:prstGeom>
          <a:solidFill>
            <a:srgbClr val="4168A7"/>
          </a:solidFill>
          <a:ln>
            <a:no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bg1"/>
                </a:solidFill>
              </a:rPr>
              <a:t>周辺機器</a:t>
            </a:r>
            <a:endParaRPr lang="en-US" altLang="ja-JP" sz="2000" dirty="0">
              <a:solidFill>
                <a:schemeClr val="bg1"/>
              </a:solidFill>
            </a:endParaRPr>
          </a:p>
        </p:txBody>
      </p:sp>
      <p:pic>
        <p:nvPicPr>
          <p:cNvPr id="2050" name="Picture 2" descr="C:\Users\Shoji Okoshi\AppData\Local\Microsoft\Windows\Temporary Internet Files\Content.IE5\LWGKQIX3\MC90044133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172" y="1700808"/>
            <a:ext cx="1515616" cy="151561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hoji Okoshi\AppData\Local\Microsoft\Windows\Temporary Internet Files\Content.IE5\NTJOK6GT\MC90043486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7392" y="1743171"/>
            <a:ext cx="1430889" cy="14308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hoji Okoshi\AppData\Local\Microsoft\Windows\Temporary Internet Files\Content.IE5\LWGKQIX3\MC90039686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4394" y="1955015"/>
            <a:ext cx="1120531" cy="100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451983"/>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descr="C:\Users\SHOJIO~1\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222250"/>
            <a:ext cx="6345237" cy="6411913"/>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5652120" y="5157192"/>
            <a:ext cx="3024336" cy="215444"/>
          </a:xfrm>
          <a:prstGeom prst="rect">
            <a:avLst/>
          </a:prstGeom>
        </p:spPr>
        <p:txBody>
          <a:bodyPr wrap="square">
            <a:spAutoFit/>
          </a:bodyPr>
          <a:lstStyle/>
          <a:p>
            <a:r>
              <a:rPr lang="en-US" altLang="ja-JP" sz="800" dirty="0"/>
              <a:t>http://www.itmedia.co.jp/news/articles/0509/08/news007.html</a:t>
            </a:r>
            <a:endParaRPr lang="ja-JP" altLang="en-US" sz="800" dirty="0"/>
          </a:p>
        </p:txBody>
      </p:sp>
    </p:spTree>
    <p:extLst>
      <p:ext uri="{BB962C8B-B14F-4D97-AF65-F5344CB8AC3E}">
        <p14:creationId xmlns:p14="http://schemas.microsoft.com/office/powerpoint/2010/main" val="2447945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auto">
          <a:xfrm>
            <a:off x="611560" y="1419634"/>
            <a:ext cx="7920880" cy="857238"/>
          </a:xfrm>
          <a:prstGeom prst="rect">
            <a:avLst/>
          </a:prstGeom>
          <a:solidFill>
            <a:schemeClr val="accent1">
              <a:lumMod val="50000"/>
            </a:schemeClr>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3600" b="0" i="0" u="none" strike="noStrike" cap="none" normalizeH="0" dirty="0" smtClean="0">
                <a:ln>
                  <a:noFill/>
                </a:ln>
                <a:solidFill>
                  <a:schemeClr val="bg1"/>
                </a:solidFill>
                <a:effectLst/>
                <a:latin typeface="+mn-lt"/>
                <a:ea typeface="+mn-ea"/>
              </a:rPr>
              <a:t>トレンドの表層</a:t>
            </a:r>
          </a:p>
        </p:txBody>
      </p:sp>
      <p:sp>
        <p:nvSpPr>
          <p:cNvPr id="2" name="タイトル 1"/>
          <p:cNvSpPr>
            <a:spLocks noGrp="1"/>
          </p:cNvSpPr>
          <p:nvPr>
            <p:ph type="title"/>
          </p:nvPr>
        </p:nvSpPr>
        <p:spPr/>
        <p:txBody>
          <a:bodyPr/>
          <a:lstStyle/>
          <a:p>
            <a:r>
              <a:rPr kumimoji="1" lang="ja-JP" altLang="en-US" dirty="0" smtClean="0"/>
              <a:t>トレンドの真相を知り、未来を予測する</a:t>
            </a:r>
            <a:endParaRPr kumimoji="1" lang="ja-JP" altLang="en-US" dirty="0"/>
          </a:p>
        </p:txBody>
      </p:sp>
      <p:sp>
        <p:nvSpPr>
          <p:cNvPr id="6" name="正方形/長方形 5"/>
          <p:cNvSpPr/>
          <p:nvPr/>
        </p:nvSpPr>
        <p:spPr bwMode="auto">
          <a:xfrm>
            <a:off x="744500" y="1267234"/>
            <a:ext cx="1272654" cy="360040"/>
          </a:xfrm>
          <a:prstGeom prst="rect">
            <a:avLst/>
          </a:prstGeom>
          <a:solidFill>
            <a:schemeClr val="bg2"/>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クラウド</a:t>
            </a:r>
          </a:p>
        </p:txBody>
      </p:sp>
      <p:sp>
        <p:nvSpPr>
          <p:cNvPr id="7" name="正方形/長方形 6"/>
          <p:cNvSpPr/>
          <p:nvPr/>
        </p:nvSpPr>
        <p:spPr bwMode="auto">
          <a:xfrm>
            <a:off x="2194417" y="1267234"/>
            <a:ext cx="1272654" cy="360040"/>
          </a:xfrm>
          <a:prstGeom prst="rect">
            <a:avLst/>
          </a:prstGeom>
          <a:solidFill>
            <a:schemeClr val="bg2"/>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仮想化</a:t>
            </a:r>
          </a:p>
        </p:txBody>
      </p:sp>
      <p:sp>
        <p:nvSpPr>
          <p:cNvPr id="8" name="正方形/長方形 7"/>
          <p:cNvSpPr/>
          <p:nvPr/>
        </p:nvSpPr>
        <p:spPr bwMode="auto">
          <a:xfrm>
            <a:off x="3635896" y="1267234"/>
            <a:ext cx="1272654" cy="360040"/>
          </a:xfrm>
          <a:prstGeom prst="rect">
            <a:avLst/>
          </a:prstGeom>
          <a:solidFill>
            <a:schemeClr val="bg2"/>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chemeClr val="bg1"/>
                </a:solidFill>
                <a:effectLst/>
                <a:latin typeface="+mn-lt"/>
                <a:ea typeface="+mn-ea"/>
              </a:rPr>
              <a:t>HTML5</a:t>
            </a:r>
            <a:endParaRPr kumimoji="0" lang="ja-JP" altLang="en-US" sz="1400" b="0" i="0" u="none" strike="noStrike" cap="none" normalizeH="0" dirty="0" smtClean="0">
              <a:ln>
                <a:noFill/>
              </a:ln>
              <a:solidFill>
                <a:schemeClr val="bg1"/>
              </a:solidFill>
              <a:effectLst/>
              <a:latin typeface="+mn-lt"/>
              <a:ea typeface="+mn-ea"/>
            </a:endParaRPr>
          </a:p>
        </p:txBody>
      </p:sp>
      <p:sp>
        <p:nvSpPr>
          <p:cNvPr id="9" name="正方形/長方形 8"/>
          <p:cNvSpPr/>
          <p:nvPr/>
        </p:nvSpPr>
        <p:spPr bwMode="auto">
          <a:xfrm>
            <a:off x="5064980" y="1268760"/>
            <a:ext cx="1272654" cy="360040"/>
          </a:xfrm>
          <a:prstGeom prst="rect">
            <a:avLst/>
          </a:prstGeom>
          <a:solidFill>
            <a:schemeClr val="bg2"/>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err="1" smtClean="0">
                <a:ln>
                  <a:noFill/>
                </a:ln>
                <a:solidFill>
                  <a:schemeClr val="bg1"/>
                </a:solidFill>
                <a:effectLst/>
                <a:latin typeface="+mn-lt"/>
                <a:ea typeface="+mn-ea"/>
              </a:rPr>
              <a:t>OpenFlow</a:t>
            </a:r>
            <a:endParaRPr kumimoji="0" lang="ja-JP" altLang="en-US" sz="1400" b="0" i="0" u="none" strike="noStrike" cap="none" normalizeH="0" dirty="0" smtClean="0">
              <a:ln>
                <a:noFill/>
              </a:ln>
              <a:solidFill>
                <a:schemeClr val="bg1"/>
              </a:solidFill>
              <a:effectLst/>
              <a:latin typeface="+mn-lt"/>
              <a:ea typeface="+mn-ea"/>
            </a:endParaRPr>
          </a:p>
        </p:txBody>
      </p:sp>
      <p:sp>
        <p:nvSpPr>
          <p:cNvPr id="10" name="正方形/長方形 9"/>
          <p:cNvSpPr/>
          <p:nvPr/>
        </p:nvSpPr>
        <p:spPr bwMode="auto">
          <a:xfrm>
            <a:off x="6505140" y="1268760"/>
            <a:ext cx="1272654" cy="360040"/>
          </a:xfrm>
          <a:prstGeom prst="rect">
            <a:avLst/>
          </a:prstGeom>
          <a:solidFill>
            <a:schemeClr val="bg2"/>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次世代</a:t>
            </a:r>
            <a:r>
              <a:rPr kumimoji="0" lang="en-US" altLang="ja-JP" sz="1400" b="0" i="0" u="none" strike="noStrike" cap="none" normalizeH="0" dirty="0" smtClean="0">
                <a:ln>
                  <a:noFill/>
                </a:ln>
                <a:solidFill>
                  <a:schemeClr val="bg1"/>
                </a:solidFill>
                <a:effectLst/>
                <a:latin typeface="+mn-lt"/>
                <a:ea typeface="+mn-ea"/>
              </a:rPr>
              <a:t>DC</a:t>
            </a:r>
            <a:endParaRPr kumimoji="0" lang="ja-JP" altLang="en-US" sz="1400" b="0" i="0" u="none" strike="noStrike" cap="none" normalizeH="0" dirty="0" smtClean="0">
              <a:ln>
                <a:noFill/>
              </a:ln>
              <a:solidFill>
                <a:schemeClr val="bg1"/>
              </a:solidFill>
              <a:effectLst/>
              <a:latin typeface="+mn-lt"/>
              <a:ea typeface="+mn-ea"/>
            </a:endParaRPr>
          </a:p>
        </p:txBody>
      </p:sp>
      <p:sp>
        <p:nvSpPr>
          <p:cNvPr id="11" name="円/楕円 10"/>
          <p:cNvSpPr/>
          <p:nvPr/>
        </p:nvSpPr>
        <p:spPr bwMode="auto">
          <a:xfrm>
            <a:off x="7884368" y="1376772"/>
            <a:ext cx="144016" cy="144016"/>
          </a:xfrm>
          <a:prstGeom prst="ellipse">
            <a:avLst/>
          </a:prstGeom>
          <a:solidFill>
            <a:schemeClr val="bg2"/>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2" name="円/楕円 11"/>
          <p:cNvSpPr/>
          <p:nvPr/>
        </p:nvSpPr>
        <p:spPr bwMode="auto">
          <a:xfrm>
            <a:off x="8104910" y="1375246"/>
            <a:ext cx="144016" cy="144016"/>
          </a:xfrm>
          <a:prstGeom prst="ellipse">
            <a:avLst/>
          </a:prstGeom>
          <a:solidFill>
            <a:schemeClr val="bg2"/>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 name="正方形/長方形 13"/>
          <p:cNvSpPr/>
          <p:nvPr/>
        </p:nvSpPr>
        <p:spPr bwMode="auto">
          <a:xfrm>
            <a:off x="632236" y="2345068"/>
            <a:ext cx="7920880" cy="857238"/>
          </a:xfrm>
          <a:prstGeom prst="rect">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3600" b="0" i="0" u="none" strike="noStrike" cap="none" normalizeH="0" dirty="0" smtClean="0">
                <a:ln>
                  <a:noFill/>
                </a:ln>
                <a:solidFill>
                  <a:schemeClr val="bg1"/>
                </a:solidFill>
                <a:effectLst/>
                <a:latin typeface="+mn-lt"/>
                <a:ea typeface="+mn-ea"/>
              </a:rPr>
              <a:t>トレンドの深層</a:t>
            </a:r>
          </a:p>
        </p:txBody>
      </p:sp>
      <p:sp>
        <p:nvSpPr>
          <p:cNvPr id="15" name="正方形/長方形 14"/>
          <p:cNvSpPr/>
          <p:nvPr/>
        </p:nvSpPr>
        <p:spPr bwMode="auto">
          <a:xfrm>
            <a:off x="859488" y="3017816"/>
            <a:ext cx="2315332" cy="360040"/>
          </a:xfrm>
          <a:prstGeom prst="rect">
            <a:avLst/>
          </a:prstGeom>
          <a:solidFill>
            <a:srgbClr val="FF33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歴史</a:t>
            </a:r>
          </a:p>
        </p:txBody>
      </p:sp>
      <p:sp>
        <p:nvSpPr>
          <p:cNvPr id="16" name="正方形/長方形 15"/>
          <p:cNvSpPr/>
          <p:nvPr/>
        </p:nvSpPr>
        <p:spPr bwMode="auto">
          <a:xfrm>
            <a:off x="3414334" y="3017816"/>
            <a:ext cx="2315332" cy="360040"/>
          </a:xfrm>
          <a:prstGeom prst="rect">
            <a:avLst/>
          </a:prstGeom>
          <a:solidFill>
            <a:srgbClr val="FF33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メカニズム</a:t>
            </a:r>
          </a:p>
        </p:txBody>
      </p:sp>
      <p:sp>
        <p:nvSpPr>
          <p:cNvPr id="17" name="正方形/長方形 16"/>
          <p:cNvSpPr/>
          <p:nvPr/>
        </p:nvSpPr>
        <p:spPr bwMode="auto">
          <a:xfrm>
            <a:off x="5957983" y="3022286"/>
            <a:ext cx="2315332" cy="360040"/>
          </a:xfrm>
          <a:prstGeom prst="rect">
            <a:avLst/>
          </a:prstGeom>
          <a:solidFill>
            <a:srgbClr val="FF33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規則・法則</a:t>
            </a:r>
          </a:p>
        </p:txBody>
      </p:sp>
      <p:sp>
        <p:nvSpPr>
          <p:cNvPr id="18" name="正方形/長方形 17"/>
          <p:cNvSpPr/>
          <p:nvPr/>
        </p:nvSpPr>
        <p:spPr bwMode="auto">
          <a:xfrm>
            <a:off x="859488" y="3530256"/>
            <a:ext cx="2315332" cy="834848"/>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歴史は繰り返す</a:t>
            </a:r>
          </a:p>
        </p:txBody>
      </p:sp>
      <p:sp>
        <p:nvSpPr>
          <p:cNvPr id="19" name="正方形/長方形 18"/>
          <p:cNvSpPr/>
          <p:nvPr/>
        </p:nvSpPr>
        <p:spPr bwMode="auto">
          <a:xfrm>
            <a:off x="859488" y="4517504"/>
            <a:ext cx="2315332" cy="834848"/>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技術の継続性</a:t>
            </a:r>
            <a:endParaRPr kumimoji="0" lang="en-US" altLang="ja-JP" sz="14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dirty="0">
                <a:solidFill>
                  <a:schemeClr val="bg1"/>
                </a:solidFill>
                <a:latin typeface="+mn-lt"/>
                <a:ea typeface="+mn-ea"/>
              </a:rPr>
              <a:t>突然</a:t>
            </a:r>
            <a:r>
              <a:rPr kumimoji="0" lang="ja-JP" altLang="en-US" sz="1050" dirty="0" smtClean="0">
                <a:solidFill>
                  <a:schemeClr val="bg1"/>
                </a:solidFill>
                <a:latin typeface="+mn-lt"/>
                <a:ea typeface="+mn-ea"/>
              </a:rPr>
              <a:t>全く新しい技術が開発されることはほとんど無く、多くは過去からの流れに沿った形で技術革新が行われる</a:t>
            </a:r>
            <a:endParaRPr kumimoji="0" lang="ja-JP" altLang="en-US" sz="1050" b="0" i="0" u="none" strike="noStrike" cap="none" normalizeH="0" dirty="0" smtClean="0">
              <a:ln>
                <a:noFill/>
              </a:ln>
              <a:solidFill>
                <a:schemeClr val="bg1"/>
              </a:solidFill>
              <a:effectLst/>
              <a:latin typeface="+mn-lt"/>
              <a:ea typeface="+mn-ea"/>
            </a:endParaRPr>
          </a:p>
        </p:txBody>
      </p:sp>
      <p:sp>
        <p:nvSpPr>
          <p:cNvPr id="20" name="正方形/長方形 19"/>
          <p:cNvSpPr/>
          <p:nvPr/>
        </p:nvSpPr>
        <p:spPr bwMode="auto">
          <a:xfrm>
            <a:off x="859488" y="5517232"/>
            <a:ext cx="2315332" cy="834848"/>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タイミング</a:t>
            </a:r>
            <a:endParaRPr kumimoji="0" lang="en-US" altLang="ja-JP" sz="14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dirty="0" smtClean="0">
                <a:ln>
                  <a:noFill/>
                </a:ln>
                <a:solidFill>
                  <a:schemeClr val="bg1"/>
                </a:solidFill>
                <a:effectLst/>
                <a:latin typeface="+mn-lt"/>
                <a:ea typeface="+mn-ea"/>
              </a:rPr>
              <a:t>優れた技術でも、外部の環境が整わないために普及しないことがある</a:t>
            </a:r>
            <a:endParaRPr kumimoji="0" lang="ja-JP" altLang="en-US" sz="1400" b="0" i="0" u="none" strike="noStrike" cap="none" normalizeH="0" dirty="0" smtClean="0">
              <a:ln>
                <a:noFill/>
              </a:ln>
              <a:solidFill>
                <a:schemeClr val="bg1"/>
              </a:solidFill>
              <a:effectLst/>
              <a:latin typeface="+mn-lt"/>
              <a:ea typeface="+mn-ea"/>
            </a:endParaRPr>
          </a:p>
        </p:txBody>
      </p:sp>
      <p:sp>
        <p:nvSpPr>
          <p:cNvPr id="21" name="正方形/長方形 20"/>
          <p:cNvSpPr/>
          <p:nvPr/>
        </p:nvSpPr>
        <p:spPr bwMode="auto">
          <a:xfrm>
            <a:off x="3414334" y="3530256"/>
            <a:ext cx="2315332" cy="834848"/>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ベンダーの思惑</a:t>
            </a:r>
            <a:endParaRPr kumimoji="0" lang="en-US" altLang="ja-JP" sz="14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dirty="0" smtClean="0">
                <a:solidFill>
                  <a:schemeClr val="bg1"/>
                </a:solidFill>
                <a:latin typeface="+mn-lt"/>
                <a:ea typeface="+mn-ea"/>
              </a:rPr>
              <a:t>IT</a:t>
            </a:r>
            <a:r>
              <a:rPr kumimoji="0" lang="ja-JP" altLang="en-US" sz="1050" dirty="0" smtClean="0">
                <a:solidFill>
                  <a:schemeClr val="bg1"/>
                </a:solidFill>
                <a:latin typeface="+mn-lt"/>
                <a:ea typeface="+mn-ea"/>
              </a:rPr>
              <a:t>ベンダーは自社の利益のために最善の戦略をとる</a:t>
            </a:r>
            <a:endParaRPr kumimoji="0" lang="ja-JP" altLang="en-US" sz="1400" b="0" i="0" u="none" strike="noStrike" cap="none" normalizeH="0" dirty="0" smtClean="0">
              <a:ln>
                <a:noFill/>
              </a:ln>
              <a:solidFill>
                <a:schemeClr val="bg1"/>
              </a:solidFill>
              <a:effectLst/>
              <a:latin typeface="+mn-lt"/>
              <a:ea typeface="+mn-ea"/>
            </a:endParaRPr>
          </a:p>
        </p:txBody>
      </p:sp>
      <p:sp>
        <p:nvSpPr>
          <p:cNvPr id="22" name="正方形/長方形 21"/>
          <p:cNvSpPr/>
          <p:nvPr/>
        </p:nvSpPr>
        <p:spPr bwMode="auto">
          <a:xfrm>
            <a:off x="3414334" y="4517504"/>
            <a:ext cx="2315332" cy="834848"/>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技術開発</a:t>
            </a:r>
            <a:endParaRPr kumimoji="0" lang="en-US" altLang="ja-JP" sz="14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dirty="0">
                <a:solidFill>
                  <a:schemeClr val="bg1"/>
                </a:solidFill>
                <a:latin typeface="+mn-lt"/>
                <a:ea typeface="+mn-ea"/>
              </a:rPr>
              <a:t>ベンダー</a:t>
            </a:r>
            <a:r>
              <a:rPr kumimoji="0" lang="ja-JP" altLang="en-US" sz="1050" dirty="0" smtClean="0">
                <a:solidFill>
                  <a:schemeClr val="bg1"/>
                </a:solidFill>
                <a:latin typeface="+mn-lt"/>
                <a:ea typeface="+mn-ea"/>
              </a:rPr>
              <a:t>の思惑に合致した技術開発が行われる</a:t>
            </a:r>
            <a:endParaRPr kumimoji="0" lang="ja-JP" altLang="en-US" sz="1050" b="0" i="0" u="none" strike="noStrike" cap="none" normalizeH="0" dirty="0" smtClean="0">
              <a:ln>
                <a:noFill/>
              </a:ln>
              <a:solidFill>
                <a:schemeClr val="bg1"/>
              </a:solidFill>
              <a:effectLst/>
              <a:latin typeface="+mn-lt"/>
              <a:ea typeface="+mn-ea"/>
            </a:endParaRPr>
          </a:p>
        </p:txBody>
      </p:sp>
      <p:sp>
        <p:nvSpPr>
          <p:cNvPr id="23" name="正方形/長方形 22"/>
          <p:cNvSpPr/>
          <p:nvPr/>
        </p:nvSpPr>
        <p:spPr bwMode="auto">
          <a:xfrm>
            <a:off x="3414334" y="5517232"/>
            <a:ext cx="2315332" cy="834848"/>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顧客ニーズ</a:t>
            </a:r>
            <a:endParaRPr kumimoji="0" lang="en-US" altLang="ja-JP" sz="14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dirty="0">
                <a:solidFill>
                  <a:schemeClr val="bg1"/>
                </a:solidFill>
                <a:latin typeface="+mn-lt"/>
                <a:ea typeface="+mn-ea"/>
              </a:rPr>
              <a:t>顧客ニーズは</a:t>
            </a:r>
            <a:r>
              <a:rPr kumimoji="0" lang="ja-JP" altLang="en-US" sz="1050" dirty="0" smtClean="0">
                <a:solidFill>
                  <a:schemeClr val="bg1"/>
                </a:solidFill>
                <a:latin typeface="+mn-lt"/>
                <a:ea typeface="+mn-ea"/>
              </a:rPr>
              <a:t>、ベンダーの思惑と合致する限り尊重される</a:t>
            </a:r>
            <a:endParaRPr kumimoji="0" lang="ja-JP" altLang="en-US" sz="1400" b="0" i="0" u="none" strike="noStrike" cap="none" normalizeH="0" dirty="0" smtClean="0">
              <a:ln>
                <a:noFill/>
              </a:ln>
              <a:solidFill>
                <a:schemeClr val="bg1"/>
              </a:solidFill>
              <a:effectLst/>
              <a:latin typeface="+mn-lt"/>
              <a:ea typeface="+mn-ea"/>
            </a:endParaRPr>
          </a:p>
        </p:txBody>
      </p:sp>
      <p:sp>
        <p:nvSpPr>
          <p:cNvPr id="24" name="正方形/長方形 23"/>
          <p:cNvSpPr/>
          <p:nvPr/>
        </p:nvSpPr>
        <p:spPr bwMode="auto">
          <a:xfrm>
            <a:off x="5957983" y="3530256"/>
            <a:ext cx="2315332" cy="834848"/>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自動化</a:t>
            </a:r>
            <a:endParaRPr kumimoji="0" lang="en-US" altLang="ja-JP" sz="14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dirty="0">
                <a:solidFill>
                  <a:schemeClr val="bg1"/>
                </a:solidFill>
                <a:latin typeface="+mn-lt"/>
                <a:ea typeface="+mn-ea"/>
              </a:rPr>
              <a:t>人件費こそが最大</a:t>
            </a:r>
            <a:r>
              <a:rPr kumimoji="0" lang="ja-JP" altLang="en-US" sz="1050" dirty="0" smtClean="0">
                <a:solidFill>
                  <a:schemeClr val="bg1"/>
                </a:solidFill>
                <a:latin typeface="+mn-lt"/>
                <a:ea typeface="+mn-ea"/>
              </a:rPr>
              <a:t>のコスト</a:t>
            </a:r>
            <a:endParaRPr kumimoji="0" lang="ja-JP" altLang="en-US" sz="1050" b="0" i="0" u="none" strike="noStrike" cap="none" normalizeH="0" dirty="0" smtClean="0">
              <a:ln>
                <a:noFill/>
              </a:ln>
              <a:solidFill>
                <a:schemeClr val="bg1"/>
              </a:solidFill>
              <a:effectLst/>
              <a:latin typeface="+mn-lt"/>
              <a:ea typeface="+mn-ea"/>
            </a:endParaRPr>
          </a:p>
        </p:txBody>
      </p:sp>
      <p:sp>
        <p:nvSpPr>
          <p:cNvPr id="25" name="正方形/長方形 24"/>
          <p:cNvSpPr/>
          <p:nvPr/>
        </p:nvSpPr>
        <p:spPr bwMode="auto">
          <a:xfrm>
            <a:off x="5957983" y="4517504"/>
            <a:ext cx="2315332" cy="834848"/>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大規模化</a:t>
            </a:r>
            <a:endParaRPr kumimoji="0" lang="en-US" altLang="ja-JP" sz="14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dirty="0">
                <a:solidFill>
                  <a:schemeClr val="bg1"/>
                </a:solidFill>
                <a:latin typeface="+mn-lt"/>
                <a:ea typeface="+mn-ea"/>
              </a:rPr>
              <a:t>規模の経済</a:t>
            </a:r>
            <a:endParaRPr kumimoji="0" lang="ja-JP" altLang="en-US" sz="1050" b="0" i="0" u="none" strike="noStrike" cap="none" normalizeH="0" dirty="0" smtClean="0">
              <a:ln>
                <a:noFill/>
              </a:ln>
              <a:solidFill>
                <a:schemeClr val="bg1"/>
              </a:solidFill>
              <a:effectLst/>
              <a:latin typeface="+mn-lt"/>
              <a:ea typeface="+mn-ea"/>
            </a:endParaRPr>
          </a:p>
        </p:txBody>
      </p:sp>
      <p:sp>
        <p:nvSpPr>
          <p:cNvPr id="26" name="正方形/長方形 25"/>
          <p:cNvSpPr/>
          <p:nvPr/>
        </p:nvSpPr>
        <p:spPr bwMode="auto">
          <a:xfrm>
            <a:off x="5957983" y="5517232"/>
            <a:ext cx="2315332" cy="834848"/>
          </a:xfrm>
          <a:prstGeom prst="rect">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mn-lt"/>
                <a:ea typeface="+mn-ea"/>
              </a:rPr>
              <a:t>オープン化</a:t>
            </a:r>
            <a:endParaRPr kumimoji="0" lang="en-US" altLang="ja-JP" sz="1400" b="0" i="0" u="none" strike="noStrike" cap="none" normalizeH="0" dirty="0" smtClean="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dirty="0">
                <a:solidFill>
                  <a:schemeClr val="bg1"/>
                </a:solidFill>
                <a:latin typeface="+mn-lt"/>
                <a:ea typeface="+mn-ea"/>
              </a:rPr>
              <a:t>ベンダー中心主義に対抗</a:t>
            </a:r>
            <a:r>
              <a:rPr kumimoji="0" lang="ja-JP" altLang="en-US" sz="1050" dirty="0" smtClean="0">
                <a:solidFill>
                  <a:schemeClr val="bg1"/>
                </a:solidFill>
                <a:latin typeface="+mn-lt"/>
                <a:ea typeface="+mn-ea"/>
              </a:rPr>
              <a:t>する新たな動き</a:t>
            </a:r>
            <a:endParaRPr kumimoji="0" lang="ja-JP" altLang="en-US" sz="1400" b="0" i="0" u="none" strike="noStrike" cap="none" normalizeH="0" dirty="0" smtClean="0">
              <a:ln>
                <a:noFill/>
              </a:ln>
              <a:solidFill>
                <a:schemeClr val="bg1"/>
              </a:solidFill>
              <a:effectLst/>
              <a:latin typeface="+mn-lt"/>
              <a:ea typeface="+mn-ea"/>
            </a:endParaRPr>
          </a:p>
        </p:txBody>
      </p:sp>
    </p:spTree>
    <p:extLst>
      <p:ext uri="{BB962C8B-B14F-4D97-AF65-F5344CB8AC3E}">
        <p14:creationId xmlns:p14="http://schemas.microsoft.com/office/powerpoint/2010/main" val="406073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animEffect transition="in" filter="fade">
                                      <p:cBhvr>
                                        <p:cTn id="9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Pj0439257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95500" y="11430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3075531" y="4038600"/>
            <a:ext cx="297389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r>
              <a:rPr lang="ja-JP" altLang="en-US" sz="2800" dirty="0" smtClean="0">
                <a:solidFill>
                  <a:srgbClr val="0000CC"/>
                </a:solidFill>
                <a:latin typeface="+mn-lt"/>
                <a:ea typeface="+mn-ea"/>
              </a:rPr>
              <a:t>企業の収益基盤と</a:t>
            </a:r>
            <a:endParaRPr lang="en-US" altLang="ja-JP" sz="2800" dirty="0" smtClean="0">
              <a:solidFill>
                <a:srgbClr val="0000CC"/>
              </a:solidFill>
              <a:latin typeface="+mn-lt"/>
              <a:ea typeface="+mn-ea"/>
            </a:endParaRPr>
          </a:p>
          <a:p>
            <a:pPr algn="ctr" eaLnBrk="1" hangingPunct="1">
              <a:defRPr/>
            </a:pPr>
            <a:r>
              <a:rPr lang="ja-JP" altLang="en-US" sz="2800" dirty="0" smtClean="0">
                <a:solidFill>
                  <a:srgbClr val="0000CC"/>
                </a:solidFill>
                <a:latin typeface="+mn-lt"/>
                <a:ea typeface="+mn-ea"/>
              </a:rPr>
              <a:t>戦略の関係</a:t>
            </a:r>
          </a:p>
        </p:txBody>
      </p:sp>
    </p:spTree>
    <p:extLst>
      <p:ext uri="{BB962C8B-B14F-4D97-AF65-F5344CB8AC3E}">
        <p14:creationId xmlns:p14="http://schemas.microsoft.com/office/powerpoint/2010/main" val="2363086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Google</a:t>
            </a:r>
            <a:r>
              <a:rPr lang="ja-JP" altLang="en-US" smtClean="0"/>
              <a:t>は何の会社なのか？</a:t>
            </a:r>
            <a:endParaRPr lang="ja-JP" altLang="en-US"/>
          </a:p>
        </p:txBody>
      </p:sp>
      <p:sp>
        <p:nvSpPr>
          <p:cNvPr id="3" name="コンテンツ プレースホルダー 2"/>
          <p:cNvSpPr>
            <a:spLocks noGrp="1"/>
          </p:cNvSpPr>
          <p:nvPr>
            <p:ph idx="1"/>
          </p:nvPr>
        </p:nvSpPr>
        <p:spPr/>
        <p:txBody>
          <a:bodyPr/>
          <a:lstStyle/>
          <a:p>
            <a:r>
              <a:rPr lang="en-US" altLang="ja-JP" dirty="0" smtClean="0"/>
              <a:t>Google</a:t>
            </a:r>
            <a:r>
              <a:rPr lang="ja-JP" altLang="en-US" dirty="0" smtClean="0"/>
              <a:t>は「広告代理店」であり、自らがメディアでもある</a:t>
            </a:r>
            <a:endParaRPr lang="en-US" altLang="ja-JP" dirty="0" smtClean="0"/>
          </a:p>
          <a:p>
            <a:pPr lvl="1"/>
            <a:r>
              <a:rPr lang="en-US" altLang="ja-JP" dirty="0" smtClean="0"/>
              <a:t>2013</a:t>
            </a:r>
            <a:r>
              <a:rPr lang="ja-JP" altLang="en-US" dirty="0" smtClean="0"/>
              <a:t>年第</a:t>
            </a:r>
            <a:r>
              <a:rPr lang="en-US" altLang="ja-JP" dirty="0"/>
              <a:t>2</a:t>
            </a:r>
            <a:r>
              <a:rPr lang="ja-JP" altLang="en-US" dirty="0" smtClean="0"/>
              <a:t>四半期の売上高</a:t>
            </a:r>
            <a:r>
              <a:rPr lang="en-US" altLang="ja-JP" dirty="0" smtClean="0"/>
              <a:t>131.7</a:t>
            </a:r>
            <a:r>
              <a:rPr lang="ja-JP" altLang="en-US" dirty="0" smtClean="0"/>
              <a:t>億ドル*のうち、広告収入が</a:t>
            </a:r>
            <a:r>
              <a:rPr lang="en-US" altLang="ja-JP" dirty="0" smtClean="0"/>
              <a:t>92%</a:t>
            </a:r>
          </a:p>
          <a:p>
            <a:pPr lvl="1"/>
            <a:r>
              <a:rPr lang="en-US" altLang="ja-JP" dirty="0" smtClean="0"/>
              <a:t>2012</a:t>
            </a:r>
            <a:r>
              <a:rPr lang="ja-JP" altLang="en-US" dirty="0" smtClean="0"/>
              <a:t>年の売上高は</a:t>
            </a:r>
            <a:r>
              <a:rPr lang="en-US" altLang="ja-JP" dirty="0" smtClean="0"/>
              <a:t>501</a:t>
            </a:r>
            <a:r>
              <a:rPr lang="ja-JP" altLang="en-US" dirty="0" smtClean="0"/>
              <a:t>億ドル</a:t>
            </a:r>
            <a:r>
              <a:rPr lang="en-US" altLang="ja-JP" dirty="0" smtClean="0"/>
              <a:t>(</a:t>
            </a:r>
            <a:r>
              <a:rPr lang="ja-JP" altLang="en-US" dirty="0" smtClean="0"/>
              <a:t>≒</a:t>
            </a:r>
            <a:r>
              <a:rPr lang="en-US" altLang="ja-JP" dirty="0" smtClean="0"/>
              <a:t>5</a:t>
            </a:r>
            <a:r>
              <a:rPr lang="ja-JP" altLang="en-US" dirty="0" smtClean="0"/>
              <a:t>兆円</a:t>
            </a:r>
            <a:r>
              <a:rPr lang="en-US" altLang="ja-JP" dirty="0" smtClean="0"/>
              <a:t>)</a:t>
            </a:r>
            <a:r>
              <a:rPr lang="ja-JP" altLang="en-US" dirty="0" err="1" smtClean="0"/>
              <a:t>、</a:t>
            </a:r>
            <a:r>
              <a:rPr lang="ja-JP" altLang="en-US" dirty="0" smtClean="0"/>
              <a:t>純利益は</a:t>
            </a:r>
            <a:r>
              <a:rPr lang="en-US" altLang="ja-JP" dirty="0" smtClean="0"/>
              <a:t>107</a:t>
            </a:r>
            <a:r>
              <a:rPr lang="ja-JP" altLang="en-US" dirty="0" smtClean="0"/>
              <a:t>億ドル</a:t>
            </a:r>
            <a:endParaRPr lang="en-US" altLang="ja-JP" dirty="0" smtClean="0"/>
          </a:p>
          <a:p>
            <a:pPr lvl="1"/>
            <a:r>
              <a:rPr lang="ja-JP" altLang="en-US" dirty="0" smtClean="0"/>
              <a:t>電通の</a:t>
            </a:r>
            <a:r>
              <a:rPr lang="en-US" altLang="ja-JP" dirty="0" smtClean="0"/>
              <a:t>24</a:t>
            </a:r>
            <a:r>
              <a:rPr lang="ja-JP" altLang="en-US" dirty="0" smtClean="0"/>
              <a:t>年</a:t>
            </a:r>
            <a:r>
              <a:rPr lang="en-US" altLang="ja-JP" dirty="0" smtClean="0"/>
              <a:t>3</a:t>
            </a:r>
            <a:r>
              <a:rPr lang="ja-JP" altLang="en-US" dirty="0" smtClean="0"/>
              <a:t>月期の連結売上は</a:t>
            </a:r>
            <a:r>
              <a:rPr lang="en-US" altLang="ja-JP" dirty="0" smtClean="0"/>
              <a:t>1.9</a:t>
            </a:r>
            <a:r>
              <a:rPr lang="ja-JP" altLang="en-US" dirty="0" smtClean="0"/>
              <a:t>兆円、朝日新聞は</a:t>
            </a:r>
            <a:r>
              <a:rPr lang="en-US" altLang="ja-JP" dirty="0" smtClean="0"/>
              <a:t>4,761</a:t>
            </a:r>
            <a:r>
              <a:rPr lang="ja-JP" altLang="en-US" dirty="0" smtClean="0"/>
              <a:t>億円</a:t>
            </a:r>
            <a:endParaRPr lang="ja-JP" altLang="en-US" dirty="0"/>
          </a:p>
        </p:txBody>
      </p:sp>
      <p:sp>
        <p:nvSpPr>
          <p:cNvPr id="8" name="AutoShape 7"/>
          <p:cNvSpPr>
            <a:spLocks noChangeArrowheads="1"/>
          </p:cNvSpPr>
          <p:nvPr/>
        </p:nvSpPr>
        <p:spPr bwMode="auto">
          <a:xfrm>
            <a:off x="4499992" y="3236335"/>
            <a:ext cx="4095023" cy="768729"/>
          </a:xfrm>
          <a:prstGeom prst="roundRect">
            <a:avLst>
              <a:gd name="adj" fmla="val 16667"/>
            </a:avLst>
          </a:prstGeom>
          <a:solidFill>
            <a:srgbClr val="4168A7"/>
          </a:solidFill>
          <a:ln w="38100" algn="ctr">
            <a:noFill/>
            <a:round/>
            <a:headEnd/>
            <a:tailEnd/>
          </a:ln>
          <a:scene3d>
            <a:camera prst="orthographicFront"/>
            <a:lightRig rig="threePt" dir="t"/>
          </a:scene3d>
          <a:sp3d>
            <a:bevelT/>
          </a:sp3d>
        </p:spPr>
        <p:txBody>
          <a:bodyPr wrap="square" anchor="ctr"/>
          <a:lstStyle/>
          <a:p>
            <a:pPr algn="ctr">
              <a:defRPr/>
            </a:pPr>
            <a:r>
              <a:rPr lang="ja-JP" altLang="en-US" b="1" smtClean="0">
                <a:solidFill>
                  <a:schemeClr val="bg1"/>
                </a:solidFill>
                <a:latin typeface="+mn-lt"/>
                <a:ea typeface="+mn-ea"/>
              </a:rPr>
              <a:t>メディア（インターネット）の利用者が増えることが</a:t>
            </a:r>
            <a:r>
              <a:rPr lang="en-US" altLang="ja-JP" b="1" smtClean="0">
                <a:solidFill>
                  <a:schemeClr val="bg1"/>
                </a:solidFill>
                <a:latin typeface="+mn-lt"/>
                <a:ea typeface="+mn-ea"/>
              </a:rPr>
              <a:t>Google</a:t>
            </a:r>
            <a:r>
              <a:rPr lang="ja-JP" altLang="en-US" b="1" smtClean="0">
                <a:solidFill>
                  <a:schemeClr val="bg1"/>
                </a:solidFill>
                <a:latin typeface="+mn-lt"/>
                <a:ea typeface="+mn-ea"/>
              </a:rPr>
              <a:t>の利益に直結する</a:t>
            </a:r>
            <a:endParaRPr lang="en-US" altLang="ja-JP" b="1" dirty="0">
              <a:solidFill>
                <a:schemeClr val="bg1"/>
              </a:solidFill>
              <a:latin typeface="+mn-lt"/>
              <a:ea typeface="+mn-ea"/>
            </a:endParaRPr>
          </a:p>
        </p:txBody>
      </p:sp>
      <p:sp>
        <p:nvSpPr>
          <p:cNvPr id="5" name="AutoShape 2" descr=" google"/>
          <p:cNvSpPr>
            <a:spLocks noChangeAspect="1" noChangeArrowheads="1"/>
          </p:cNvSpPr>
          <p:nvPr/>
        </p:nvSpPr>
        <p:spPr bwMode="auto">
          <a:xfrm>
            <a:off x="155575" y="-1836738"/>
            <a:ext cx="5162550" cy="3829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AutoShape 4" descr=" google"/>
          <p:cNvSpPr>
            <a:spLocks noChangeAspect="1" noChangeArrowheads="1"/>
          </p:cNvSpPr>
          <p:nvPr/>
        </p:nvSpPr>
        <p:spPr bwMode="auto">
          <a:xfrm>
            <a:off x="307975" y="-1684338"/>
            <a:ext cx="5162550" cy="3829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5" name="グループ化 14"/>
          <p:cNvGrpSpPr/>
          <p:nvPr/>
        </p:nvGrpSpPr>
        <p:grpSpPr>
          <a:xfrm>
            <a:off x="4499992" y="4149080"/>
            <a:ext cx="4453823" cy="2406461"/>
            <a:chOff x="4499992" y="4149080"/>
            <a:chExt cx="4453823" cy="2406461"/>
          </a:xfrm>
        </p:grpSpPr>
        <p:sp>
          <p:nvSpPr>
            <p:cNvPr id="9" name="AutoShape 7"/>
            <p:cNvSpPr>
              <a:spLocks noChangeArrowheads="1"/>
            </p:cNvSpPr>
            <p:nvPr/>
          </p:nvSpPr>
          <p:spPr bwMode="auto">
            <a:xfrm>
              <a:off x="4499992" y="4941168"/>
              <a:ext cx="4095023" cy="768729"/>
            </a:xfrm>
            <a:prstGeom prst="roundRect">
              <a:avLst>
                <a:gd name="adj" fmla="val 16667"/>
              </a:avLst>
            </a:prstGeom>
            <a:solidFill>
              <a:srgbClr val="C00000"/>
            </a:solidFill>
            <a:ln w="38100" algn="ctr">
              <a:noFill/>
              <a:round/>
              <a:headEnd/>
              <a:tailEnd/>
            </a:ln>
            <a:scene3d>
              <a:camera prst="orthographicFront"/>
              <a:lightRig rig="threePt" dir="t"/>
            </a:scene3d>
            <a:sp3d>
              <a:bevelT/>
            </a:sp3d>
          </p:spPr>
          <p:txBody>
            <a:bodyPr wrap="square" anchor="ctr"/>
            <a:lstStyle/>
            <a:p>
              <a:pPr algn="ctr">
                <a:defRPr/>
              </a:pPr>
              <a:r>
                <a:rPr lang="ja-JP" altLang="en-US" b="1" smtClean="0">
                  <a:solidFill>
                    <a:schemeClr val="bg1"/>
                  </a:solidFill>
                  <a:latin typeface="+mn-lt"/>
                  <a:ea typeface="+mn-ea"/>
                </a:rPr>
                <a:t>インターネットの魅力を増す</a:t>
              </a:r>
              <a:endParaRPr lang="en-US" altLang="ja-JP" b="1" smtClean="0">
                <a:solidFill>
                  <a:schemeClr val="bg1"/>
                </a:solidFill>
                <a:latin typeface="+mn-lt"/>
                <a:ea typeface="+mn-ea"/>
              </a:endParaRPr>
            </a:p>
            <a:p>
              <a:pPr algn="ctr">
                <a:defRPr/>
              </a:pPr>
              <a:r>
                <a:rPr lang="ja-JP" altLang="en-US" b="1">
                  <a:solidFill>
                    <a:schemeClr val="bg1"/>
                  </a:solidFill>
                  <a:latin typeface="+mn-lt"/>
                  <a:ea typeface="+mn-ea"/>
                </a:rPr>
                <a:t>収益</a:t>
              </a:r>
              <a:r>
                <a:rPr lang="ja-JP" altLang="en-US" b="1" smtClean="0">
                  <a:solidFill>
                    <a:schemeClr val="bg1"/>
                  </a:solidFill>
                  <a:latin typeface="+mn-lt"/>
                  <a:ea typeface="+mn-ea"/>
                </a:rPr>
                <a:t>は広告から</a:t>
              </a:r>
              <a:endParaRPr lang="en-US" altLang="ja-JP" b="1" smtClean="0">
                <a:solidFill>
                  <a:schemeClr val="bg1"/>
                </a:solidFill>
                <a:latin typeface="+mn-lt"/>
                <a:ea typeface="+mn-ea"/>
              </a:endParaRPr>
            </a:p>
          </p:txBody>
        </p:sp>
        <p:sp>
          <p:nvSpPr>
            <p:cNvPr id="7" name="右矢印 6"/>
            <p:cNvSpPr/>
            <p:nvPr/>
          </p:nvSpPr>
          <p:spPr bwMode="auto">
            <a:xfrm rot="5400000">
              <a:off x="6223643" y="3730344"/>
              <a:ext cx="647717" cy="1485189"/>
            </a:xfrm>
            <a:prstGeom prst="rightArrow">
              <a:avLst/>
            </a:prstGeom>
            <a:solidFill>
              <a:srgbClr val="FF99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mn-lt"/>
                <a:ea typeface="+mn-ea"/>
              </a:endParaRPr>
            </a:p>
          </p:txBody>
        </p:sp>
        <p:sp>
          <p:nvSpPr>
            <p:cNvPr id="14" name="テキスト ボックス 13"/>
            <p:cNvSpPr txBox="1"/>
            <p:nvPr/>
          </p:nvSpPr>
          <p:spPr>
            <a:xfrm>
              <a:off x="7020272" y="6309320"/>
              <a:ext cx="1933543" cy="246221"/>
            </a:xfrm>
            <a:prstGeom prst="rect">
              <a:avLst/>
            </a:prstGeom>
            <a:noFill/>
          </p:spPr>
          <p:txBody>
            <a:bodyPr wrap="none" rtlCol="0">
              <a:spAutoFit/>
            </a:bodyPr>
            <a:lstStyle/>
            <a:p>
              <a:r>
                <a:rPr kumimoji="1" lang="ja-JP" altLang="en-US" sz="1000" dirty="0" smtClean="0"/>
                <a:t>* </a:t>
              </a:r>
              <a:r>
                <a:rPr kumimoji="1" lang="en-US" altLang="ja-JP" sz="1000" dirty="0" smtClean="0"/>
                <a:t>Motorola Mobility</a:t>
              </a:r>
              <a:r>
                <a:rPr kumimoji="1" lang="ja-JP" altLang="en-US" sz="1000" dirty="0" smtClean="0"/>
                <a:t>の売上を除く</a:t>
              </a:r>
              <a:endParaRPr kumimoji="1" lang="ja-JP" altLang="en-US" sz="1000" dirty="0"/>
            </a:p>
          </p:txBody>
        </p:sp>
      </p:grpSp>
      <p:sp>
        <p:nvSpPr>
          <p:cNvPr id="4" name="AutoShape 2" descr=" goog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 goog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6" descr=" googl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732" y="3019214"/>
            <a:ext cx="3757682" cy="2771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481732" y="5877272"/>
            <a:ext cx="3757682" cy="246221"/>
          </a:xfrm>
          <a:prstGeom prst="rect">
            <a:avLst/>
          </a:prstGeom>
        </p:spPr>
        <p:txBody>
          <a:bodyPr wrap="square">
            <a:spAutoFit/>
          </a:bodyPr>
          <a:lstStyle/>
          <a:p>
            <a:pPr algn="ctr"/>
            <a:r>
              <a:rPr lang="en-US" altLang="ja-JP" sz="1000" dirty="0"/>
              <a:t>http://www.itmedia.co.jp/news/articles/1307/19/news037.html</a:t>
            </a:r>
            <a:endParaRPr lang="ja-JP" altLang="en-US" sz="1000" dirty="0"/>
          </a:p>
        </p:txBody>
      </p:sp>
    </p:spTree>
    <p:extLst>
      <p:ext uri="{BB962C8B-B14F-4D97-AF65-F5344CB8AC3E}">
        <p14:creationId xmlns:p14="http://schemas.microsoft.com/office/powerpoint/2010/main" val="24325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031"/>
                                        </p:tgtEl>
                                        <p:attrNameLst>
                                          <p:attrName>style.visibility</p:attrName>
                                        </p:attrNameLst>
                                      </p:cBhvr>
                                      <p:to>
                                        <p:strVal val="visible"/>
                                      </p:to>
                                    </p:set>
                                    <p:animEffect transition="in" filter="fade">
                                      <p:cBhvr>
                                        <p:cTn id="24" dur="500"/>
                                        <p:tgtEl>
                                          <p:spTgt spid="103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a:t>
            </a:r>
            <a:r>
              <a:rPr kumimoji="1" lang="ja-JP" altLang="en-US" dirty="0" smtClean="0"/>
              <a:t>が</a:t>
            </a:r>
            <a:r>
              <a:rPr kumimoji="1" lang="en-US" altLang="ja-JP" dirty="0" smtClean="0"/>
              <a:t>Android</a:t>
            </a:r>
            <a:r>
              <a:rPr lang="ja-JP" altLang="en-US" dirty="0" smtClean="0"/>
              <a:t>を無料で配布</a:t>
            </a:r>
            <a:r>
              <a:rPr kumimoji="1" lang="ja-JP" altLang="en-US" dirty="0" smtClean="0"/>
              <a:t>する理由</a:t>
            </a:r>
            <a:endParaRPr kumimoji="1" lang="ja-JP" altLang="en-US" dirty="0"/>
          </a:p>
        </p:txBody>
      </p:sp>
      <p:pic>
        <p:nvPicPr>
          <p:cNvPr id="2050" name="Picture 2" descr="C:\Users\SHOJIO~1\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6440487" cy="345757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bwMode="auto">
          <a:xfrm>
            <a:off x="3347864" y="3573016"/>
            <a:ext cx="5544616" cy="1440160"/>
          </a:xfrm>
          <a:prstGeom prst="rect">
            <a:avLst/>
          </a:prstGeom>
          <a:solidFill>
            <a:schemeClr val="bg1"/>
          </a:solidFill>
          <a:ln w="38100" cap="flat" cmpd="sng" algn="ctr">
            <a:solidFill>
              <a:srgbClr val="4168A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lang="en-US" altLang="ja-JP" sz="1400" dirty="0"/>
              <a:t>Google</a:t>
            </a:r>
            <a:r>
              <a:rPr lang="ja-JP" altLang="en-US" sz="1400" dirty="0"/>
              <a:t>は</a:t>
            </a:r>
            <a:r>
              <a:rPr lang="en-US" altLang="ja-JP" sz="1400" dirty="0"/>
              <a:t>Android</a:t>
            </a:r>
            <a:r>
              <a:rPr lang="ja-JP" altLang="en-US" sz="1400" dirty="0"/>
              <a:t>を無償でハードメーカーに配布しているが、既に同</a:t>
            </a:r>
            <a:r>
              <a:rPr lang="en-US" altLang="ja-JP" sz="1400" dirty="0"/>
              <a:t>OS</a:t>
            </a:r>
            <a:r>
              <a:rPr lang="ja-JP" altLang="en-US" sz="1400" dirty="0"/>
              <a:t>から開発コストをカバーできるほどの売り上げを得ていると、同社のエ リック・シュミット</a:t>
            </a:r>
            <a:r>
              <a:rPr lang="en-US" altLang="ja-JP" sz="1400" dirty="0"/>
              <a:t>CEO</a:t>
            </a:r>
            <a:r>
              <a:rPr lang="ja-JP" altLang="en-US" sz="1400" dirty="0"/>
              <a:t>が明らかにした。</a:t>
            </a:r>
            <a:r>
              <a:rPr lang="en-US" altLang="ja-JP" sz="1400" dirty="0"/>
              <a:t>Android</a:t>
            </a:r>
            <a:r>
              <a:rPr lang="ja-JP" altLang="en-US" sz="1400" dirty="0"/>
              <a:t>によってモバイルインターネットの利用者が増え、それが</a:t>
            </a:r>
            <a:r>
              <a:rPr lang="en-US" altLang="ja-JP" sz="1400" dirty="0"/>
              <a:t>Google</a:t>
            </a:r>
            <a:r>
              <a:rPr lang="ja-JP" altLang="en-US" sz="1400" dirty="0" err="1"/>
              <a:t>の広告収入増に</a:t>
            </a:r>
            <a:r>
              <a:rPr lang="ja-JP" altLang="en-US" sz="1400" dirty="0"/>
              <a:t>つながったた めという</a:t>
            </a:r>
            <a:r>
              <a:rPr lang="ja-JP" altLang="en-US" sz="1400" dirty="0" smtClean="0"/>
              <a:t>。</a:t>
            </a:r>
            <a:endParaRPr lang="en-US" altLang="ja-JP" sz="1400" dirty="0" smtClean="0"/>
          </a:p>
          <a:p>
            <a:pPr>
              <a:spcBef>
                <a:spcPct val="20000"/>
              </a:spcBef>
            </a:pPr>
            <a:r>
              <a:rPr kumimoji="0" lang="en-US" altLang="ja-JP" sz="1000" dirty="0">
                <a:solidFill>
                  <a:srgbClr val="484848"/>
                </a:solidFill>
                <a:latin typeface="+mn-lt"/>
                <a:ea typeface="+mn-ea"/>
              </a:rPr>
              <a:t>http://www.itmedia.co.jp/news/articles/1010/08/news076.html</a:t>
            </a:r>
            <a:endParaRPr kumimoji="0" lang="ja-JP" altLang="en-US" sz="1000" b="0" i="0" u="none" strike="noStrike" cap="none" normalizeH="0" dirty="0" smtClean="0">
              <a:ln>
                <a:noFill/>
              </a:ln>
              <a:solidFill>
                <a:srgbClr val="484848"/>
              </a:solidFill>
              <a:effectLst/>
              <a:latin typeface="+mn-lt"/>
              <a:ea typeface="+mn-ea"/>
            </a:endParaRPr>
          </a:p>
        </p:txBody>
      </p:sp>
      <p:sp>
        <p:nvSpPr>
          <p:cNvPr id="5" name="正方形/長方形 4"/>
          <p:cNvSpPr/>
          <p:nvPr/>
        </p:nvSpPr>
        <p:spPr bwMode="auto">
          <a:xfrm>
            <a:off x="3347864" y="5085184"/>
            <a:ext cx="5544616" cy="1296144"/>
          </a:xfrm>
          <a:prstGeom prst="rect">
            <a:avLst/>
          </a:prstGeom>
          <a:solidFill>
            <a:schemeClr val="bg1"/>
          </a:solidFill>
          <a:ln w="38100" cap="flat" cmpd="sng" algn="ctr">
            <a:solidFill>
              <a:srgbClr val="4168A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lang="ja-JP" altLang="en-US" sz="1400" dirty="0"/>
              <a:t>同氏は、世界中の</a:t>
            </a:r>
            <a:r>
              <a:rPr lang="en-US" altLang="ja-JP" sz="1400" dirty="0"/>
              <a:t>Android</a:t>
            </a:r>
            <a:r>
              <a:rPr lang="ja-JP" altLang="en-US" sz="1400" dirty="0"/>
              <a:t>ユーザーが</a:t>
            </a:r>
            <a:r>
              <a:rPr lang="en-US" altLang="ja-JP" sz="1400" dirty="0"/>
              <a:t>10</a:t>
            </a:r>
            <a:r>
              <a:rPr lang="ja-JP" altLang="en-US" sz="1400" dirty="0"/>
              <a:t>億人に達した時、仮に一人あたり年間</a:t>
            </a:r>
            <a:r>
              <a:rPr lang="en-US" altLang="ja-JP" sz="1400" dirty="0"/>
              <a:t>10</a:t>
            </a:r>
            <a:r>
              <a:rPr lang="ja-JP" altLang="en-US" sz="1400" dirty="0"/>
              <a:t>ドル（約</a:t>
            </a:r>
            <a:r>
              <a:rPr lang="en-US" altLang="ja-JP" sz="1400" dirty="0"/>
              <a:t>1000</a:t>
            </a:r>
            <a:r>
              <a:rPr lang="ja-JP" altLang="en-US" sz="1400" dirty="0"/>
              <a:t>円）の広告収益が見込めるとすると、</a:t>
            </a:r>
            <a:r>
              <a:rPr lang="en-US" altLang="ja-JP" sz="1400" dirty="0"/>
              <a:t>100</a:t>
            </a:r>
            <a:r>
              <a:rPr lang="ja-JP" altLang="en-US" sz="1400" dirty="0"/>
              <a:t>億ドル （約</a:t>
            </a:r>
            <a:r>
              <a:rPr lang="en-US" altLang="ja-JP" sz="1400" dirty="0"/>
              <a:t>1</a:t>
            </a:r>
            <a:r>
              <a:rPr lang="ja-JP" altLang="en-US" sz="1400" dirty="0"/>
              <a:t>兆円）の収益になるだろうとも語っている。これは年商約</a:t>
            </a:r>
            <a:r>
              <a:rPr lang="en-US" altLang="ja-JP" sz="1400" dirty="0"/>
              <a:t>210</a:t>
            </a:r>
            <a:r>
              <a:rPr lang="ja-JP" altLang="en-US" sz="1400" dirty="0"/>
              <a:t>億ドル（約</a:t>
            </a:r>
            <a:r>
              <a:rPr lang="en-US" altLang="ja-JP" sz="1400" dirty="0"/>
              <a:t>2</a:t>
            </a:r>
            <a:r>
              <a:rPr lang="ja-JP" altLang="en-US" sz="1400" dirty="0"/>
              <a:t>兆</a:t>
            </a:r>
            <a:r>
              <a:rPr lang="en-US" altLang="ja-JP" sz="1400" dirty="0"/>
              <a:t>1</a:t>
            </a:r>
            <a:r>
              <a:rPr lang="ja-JP" altLang="en-US" sz="1400" dirty="0"/>
              <a:t>千万円）のグーグルにとっても十分大きな収益源になるだろう。（</a:t>
            </a:r>
            <a:r>
              <a:rPr lang="en-US" altLang="ja-JP" sz="1400" dirty="0"/>
              <a:t>※</a:t>
            </a:r>
            <a:r>
              <a:rPr lang="ja-JP" altLang="en-US" sz="1400" dirty="0"/>
              <a:t>為 替</a:t>
            </a:r>
            <a:r>
              <a:rPr lang="en-US" altLang="ja-JP" sz="1400" dirty="0"/>
              <a:t>1</a:t>
            </a:r>
            <a:r>
              <a:rPr lang="ja-JP" altLang="en-US" sz="1400" dirty="0"/>
              <a:t>ドル</a:t>
            </a:r>
            <a:r>
              <a:rPr lang="en-US" altLang="ja-JP" sz="1400" dirty="0"/>
              <a:t>100</a:t>
            </a:r>
            <a:r>
              <a:rPr lang="ja-JP" altLang="en-US" sz="1400" dirty="0"/>
              <a:t>円計算の場合）</a:t>
            </a:r>
            <a:br>
              <a:rPr lang="ja-JP" altLang="en-US" sz="1400" dirty="0"/>
            </a:br>
            <a:r>
              <a:rPr lang="en-US" altLang="ja-JP" sz="1000" dirty="0"/>
              <a:t>http://octoba.net/archives/20101008-android-news.html</a:t>
            </a:r>
            <a:endParaRPr kumimoji="0" lang="ja-JP" altLang="en-US" sz="1000" b="0" i="0" u="none" strike="noStrike" cap="none" normalizeH="0" dirty="0" smtClean="0">
              <a:ln>
                <a:noFill/>
              </a:ln>
              <a:solidFill>
                <a:srgbClr val="484848"/>
              </a:solidFill>
              <a:effectLst/>
              <a:latin typeface="+mn-lt"/>
              <a:ea typeface="+mn-ea"/>
            </a:endParaRPr>
          </a:p>
        </p:txBody>
      </p:sp>
    </p:spTree>
    <p:extLst>
      <p:ext uri="{BB962C8B-B14F-4D97-AF65-F5344CB8AC3E}">
        <p14:creationId xmlns:p14="http://schemas.microsoft.com/office/powerpoint/2010/main" val="416680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0905_Juku">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ユーザー定義 2">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cap="flat" cmpd="sng" algn="ctr">
          <a:solidFill>
            <a:srgbClr val="4168A7"/>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400" b="0" i="0" u="none" strike="noStrike" cap="none" normalizeH="0" smtClean="0">
            <a:ln>
              <a:noFill/>
            </a:ln>
            <a:solidFill>
              <a:srgbClr val="484848"/>
            </a:solidFill>
            <a:effectLst/>
            <a:latin typeface="+mn-lt"/>
            <a:ea typeface="+mn-ea"/>
          </a:defRPr>
        </a:defPPr>
      </a:lstStyle>
    </a:spDef>
    <a:lnDef>
      <a:spPr bwMode="auto">
        <a:xfrm>
          <a:off x="0" y="0"/>
          <a:ext cx="1" cy="1"/>
        </a:xfrm>
        <a:custGeom>
          <a:avLst/>
          <a:gdLst/>
          <a:ahLst/>
          <a:cxnLst/>
          <a:rect l="0" t="0" r="0" b="0"/>
          <a:pathLst/>
        </a:custGeom>
        <a:solidFill>
          <a:schemeClr val="bg1"/>
        </a:solidFill>
        <a:ln w="38100" cap="flat" cmpd="sng" algn="ctr">
          <a:solidFill>
            <a:srgbClr val="4168A7"/>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1400" b="0" i="0" u="none" strike="noStrike" cap="none" normalizeH="0" baseline="0" smtClean="0">
            <a:ln>
              <a:noFill/>
            </a:ln>
            <a:solidFill>
              <a:srgbClr val="484848"/>
            </a:solidFill>
            <a:effectLst/>
            <a:latin typeface="Arial" charset="0"/>
            <a:ea typeface="HG丸ｺﾞｼｯｸM-PRO" pitchFamily="50" charset="-128"/>
          </a:defRPr>
        </a:defPPr>
      </a:lstStyle>
    </a:lnDef>
    <a:txDef>
      <a:spPr>
        <a:noFill/>
      </a:spPr>
      <a:bodyPr wrap="none" rtlCol="0">
        <a:spAutoFit/>
      </a:bodyPr>
      <a:lstStyle>
        <a:defPPr>
          <a:defRPr kumimoji="1"/>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7851</TotalTime>
  <Words>2761</Words>
  <Application>Microsoft Office PowerPoint</Application>
  <PresentationFormat>画面に合わせる (4:3)</PresentationFormat>
  <Paragraphs>679</Paragraphs>
  <Slides>58</Slides>
  <Notes>31</Notes>
  <HiddenSlides>0</HiddenSlides>
  <MMClips>0</MMClips>
  <ScaleCrop>false</ScaleCrop>
  <HeadingPairs>
    <vt:vector size="4" baseType="variant">
      <vt:variant>
        <vt:lpstr>テーマ</vt:lpstr>
      </vt:variant>
      <vt:variant>
        <vt:i4>1</vt:i4>
      </vt:variant>
      <vt:variant>
        <vt:lpstr>スライド タイトル</vt:lpstr>
      </vt:variant>
      <vt:variant>
        <vt:i4>58</vt:i4>
      </vt:variant>
    </vt:vector>
  </HeadingPairs>
  <TitlesOfParts>
    <vt:vector size="59" baseType="lpstr">
      <vt:lpstr>0905_Juku</vt:lpstr>
      <vt:lpstr>クラウド・クライアントとモバイル開発</vt:lpstr>
      <vt:lpstr>今日のアジェンダ</vt:lpstr>
      <vt:lpstr>PowerPoint プレゼンテーション</vt:lpstr>
      <vt:lpstr>3年前に何があったか?</vt:lpstr>
      <vt:lpstr>既に決まっている未来</vt:lpstr>
      <vt:lpstr>トレンドの真相を知り、未来を予測する</vt:lpstr>
      <vt:lpstr>PowerPoint プレゼンテーション</vt:lpstr>
      <vt:lpstr>Googleは何の会社なのか？</vt:lpstr>
      <vt:lpstr>GoogleがAndroidを無料で配布する理由</vt:lpstr>
      <vt:lpstr>Appleは何の会社なのか？</vt:lpstr>
      <vt:lpstr>Microsoftは何の会社なのか？</vt:lpstr>
      <vt:lpstr>PowerPoint プレゼンテーション</vt:lpstr>
      <vt:lpstr>PowerPoint プレゼンテーション</vt:lpstr>
      <vt:lpstr>クラウド・コンピューティングの起源とGoogleの定義</vt:lpstr>
      <vt:lpstr>「プライベート」なクラウドの登場</vt:lpstr>
      <vt:lpstr>クラウドの定義／配置モデル (Deployment Model)</vt:lpstr>
      <vt:lpstr>パブリック・クラウド企業とプライベート・クラウド企業（当時）</vt:lpstr>
      <vt:lpstr>PowerPoint プレゼンテーション</vt:lpstr>
      <vt:lpstr>クライアントの歩み</vt:lpstr>
      <vt:lpstr>Ajax (エイジャックス) とは</vt:lpstr>
      <vt:lpstr>昔の地図サイト</vt:lpstr>
      <vt:lpstr>Ajax を使った地図サイト</vt:lpstr>
      <vt:lpstr>要素技術は新しいものではない</vt:lpstr>
      <vt:lpstr>Ajax の意義</vt:lpstr>
      <vt:lpstr>クライアントの歩み</vt:lpstr>
      <vt:lpstr>最新ブラウザーの動向／狙い</vt:lpstr>
      <vt:lpstr>PowerPoint プレゼンテーション</vt:lpstr>
      <vt:lpstr>クラウド時代の新しいアプリケーションレイヤー</vt:lpstr>
      <vt:lpstr>大本命だった Adobe Flash</vt:lpstr>
      <vt:lpstr>「iPhoneOSはFlashをサポートしない」</vt:lpstr>
      <vt:lpstr>PowerPoint プレゼンテーション</vt:lpstr>
      <vt:lpstr>浮上した Ajax</vt:lpstr>
      <vt:lpstr>Adobeの発表（2011.11）</vt:lpstr>
      <vt:lpstr>Microsoftも路線を転換</vt:lpstr>
      <vt:lpstr>PowerPoint プレゼンテーション</vt:lpstr>
      <vt:lpstr>HTML5</vt:lpstr>
      <vt:lpstr>HTML5 (+Ajax)でできるようになること</vt:lpstr>
      <vt:lpstr>HTML5 + AjaxでFlash並のUIを構築可能</vt:lpstr>
      <vt:lpstr>ブラウザの系譜</vt:lpstr>
      <vt:lpstr>HTML5対応状況と課題</vt:lpstr>
      <vt:lpstr>PowerPoint プレゼンテーション</vt:lpstr>
      <vt:lpstr>スマートフォンOSの比較</vt:lpstr>
      <vt:lpstr>AppleとGoogleはライバルなのか？</vt:lpstr>
      <vt:lpstr>Google と Apple は利益共同体でもある</vt:lpstr>
      <vt:lpstr>歴史が変わるとき</vt:lpstr>
      <vt:lpstr>PowerPoint プレゼンテーション</vt:lpstr>
      <vt:lpstr>注目されるUX (User eXperience)</vt:lpstr>
      <vt:lpstr>iPhoneは何を変えたのか？</vt:lpstr>
      <vt:lpstr>モバイルシフト・モバイルファースト</vt:lpstr>
      <vt:lpstr>PowerPoint プレゼンテーション</vt:lpstr>
      <vt:lpstr>AzureはWindows Serverベースのクラウドサービス</vt:lpstr>
      <vt:lpstr>ハイブリッド・クラウドのイメージ</vt:lpstr>
      <vt:lpstr>Webブラウザの技術開発の停滞</vt:lpstr>
      <vt:lpstr>Web2.0 (2005年頃)</vt:lpstr>
      <vt:lpstr>WHATWGからW3Cへ</vt:lpstr>
      <vt:lpstr>モバイルシフト・モバイルファースト</vt:lpstr>
      <vt:lpstr>モバイルでも困らない</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Shoji Okoshi</dc:creator>
  <cp:lastModifiedBy>Windows ユーザー</cp:lastModifiedBy>
  <cp:revision>1446</cp:revision>
  <dcterms:created xsi:type="dcterms:W3CDTF">2008-07-07T05:29:44Z</dcterms:created>
  <dcterms:modified xsi:type="dcterms:W3CDTF">2013-10-09T04:34:05Z</dcterms:modified>
</cp:coreProperties>
</file>