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301" r:id="rId3"/>
    <p:sldId id="305" r:id="rId4"/>
    <p:sldId id="302" r:id="rId5"/>
    <p:sldId id="303" r:id="rId6"/>
    <p:sldId id="259" r:id="rId7"/>
    <p:sldId id="321" r:id="rId8"/>
    <p:sldId id="260" r:id="rId9"/>
    <p:sldId id="261" r:id="rId10"/>
    <p:sldId id="262" r:id="rId11"/>
    <p:sldId id="263" r:id="rId12"/>
    <p:sldId id="265" r:id="rId13"/>
    <p:sldId id="266" r:id="rId14"/>
    <p:sldId id="264" r:id="rId15"/>
    <p:sldId id="267" r:id="rId16"/>
    <p:sldId id="269" r:id="rId17"/>
    <p:sldId id="268" r:id="rId18"/>
    <p:sldId id="312" r:id="rId19"/>
    <p:sldId id="270" r:id="rId20"/>
    <p:sldId id="272" r:id="rId21"/>
    <p:sldId id="311" r:id="rId22"/>
    <p:sldId id="273" r:id="rId23"/>
    <p:sldId id="278" r:id="rId24"/>
    <p:sldId id="279" r:id="rId25"/>
    <p:sldId id="320" r:id="rId26"/>
    <p:sldId id="274" r:id="rId27"/>
    <p:sldId id="275" r:id="rId28"/>
    <p:sldId id="276" r:id="rId29"/>
    <p:sldId id="310" r:id="rId30"/>
    <p:sldId id="308" r:id="rId31"/>
    <p:sldId id="309" r:id="rId32"/>
    <p:sldId id="319" r:id="rId33"/>
    <p:sldId id="314" r:id="rId34"/>
    <p:sldId id="315" r:id="rId35"/>
    <p:sldId id="313" r:id="rId36"/>
    <p:sldId id="316" r:id="rId37"/>
    <p:sldId id="307" r:id="rId38"/>
    <p:sldId id="317" r:id="rId39"/>
    <p:sldId id="277" r:id="rId40"/>
    <p:sldId id="298" r:id="rId41"/>
    <p:sldId id="280" r:id="rId42"/>
    <p:sldId id="281" r:id="rId43"/>
    <p:sldId id="322" r:id="rId44"/>
    <p:sldId id="304" r:id="rId45"/>
    <p:sldId id="258" r:id="rId46"/>
    <p:sldId id="287" r:id="rId47"/>
    <p:sldId id="288" r:id="rId48"/>
    <p:sldId id="318" r:id="rId49"/>
    <p:sldId id="290" r:id="rId50"/>
    <p:sldId id="291" r:id="rId51"/>
    <p:sldId id="292" r:id="rId52"/>
    <p:sldId id="293" r:id="rId53"/>
    <p:sldId id="323" r:id="rId54"/>
    <p:sldId id="294" r:id="rId55"/>
    <p:sldId id="295" r:id="rId56"/>
    <p:sldId id="296" r:id="rId57"/>
    <p:sldId id="297" r:id="rId58"/>
    <p:sldId id="306" r:id="rId59"/>
    <p:sldId id="282" r:id="rId60"/>
    <p:sldId id="283" r:id="rId61"/>
    <p:sldId id="284" r:id="rId62"/>
    <p:sldId id="285" r:id="rId63"/>
    <p:sldId id="286" r:id="rId6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99" autoAdjust="0"/>
    <p:restoredTop sz="94631" autoAdjust="0"/>
  </p:normalViewPr>
  <p:slideViewPr>
    <p:cSldViewPr>
      <p:cViewPr varScale="1">
        <p:scale>
          <a:sx n="74" d="100"/>
          <a:sy n="74" d="100"/>
        </p:scale>
        <p:origin x="-71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2" Type="http://schemas.openxmlformats.org/officeDocument/2006/relationships/oleObject" Target="file:///D:\Document\&#12496;&#12540;&#12531;&#12522;&#12506;&#12450;\&#12503;&#12525;&#12472;&#12455;&#12463;&#12488;\&#12488;&#12521;&#12483;&#12461;&#12531;&#12464;\DSK&#12503;&#12525;&#12472;&#12455;&#12463;&#12488;&#23455;&#32318;&#22577;&#21578;.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D:\Document\&#12496;&#12540;&#12531;&#12522;&#12506;&#12450;\&#12503;&#12525;&#12472;&#12455;&#12463;&#12488;\&#12488;&#12521;&#12483;&#12461;&#12531;&#12464;\DSK&#12503;&#12525;&#12472;&#12455;&#12463;&#12488;&#23455;&#32318;&#22577;&#21578;.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n-US" altLang="ja-JP" sz="1200" dirty="0" smtClean="0"/>
              <a:t>6/29/2012</a:t>
            </a:r>
            <a:r>
              <a:rPr lang="ja-JP" sz="1200" dirty="0" smtClean="0"/>
              <a:t>～</a:t>
            </a:r>
            <a:r>
              <a:rPr lang="en-US" sz="1200" dirty="0" smtClean="0"/>
              <a:t>7/11/2012</a:t>
            </a:r>
            <a:endParaRPr lang="en-US" sz="1200" dirty="0"/>
          </a:p>
          <a:p>
            <a:pPr>
              <a:defRPr sz="1200"/>
            </a:pPr>
            <a:r>
              <a:rPr lang="en-US" altLang="ja-JP" sz="1200" dirty="0" smtClean="0"/>
              <a:t>Sprint-1</a:t>
            </a:r>
            <a:endParaRPr lang="ja-JP" sz="1200" dirty="0"/>
          </a:p>
        </c:rich>
      </c:tx>
      <c:layout/>
      <c:overlay val="0"/>
    </c:title>
    <c:autoTitleDeleted val="0"/>
    <c:plotArea>
      <c:layout/>
      <c:lineChart>
        <c:grouping val="standard"/>
        <c:varyColors val="0"/>
        <c:ser>
          <c:idx val="0"/>
          <c:order val="0"/>
          <c:tx>
            <c:v>予定</c:v>
          </c:tx>
          <c:cat>
            <c:strRef>
              <c:f>第１イテレーション!$A$8:$A$20</c:f>
              <c:strCache>
                <c:ptCount val="13"/>
                <c:pt idx="0">
                  <c:v>開始時点</c:v>
                </c:pt>
                <c:pt idx="1">
                  <c:v>6月29日</c:v>
                </c:pt>
                <c:pt idx="2">
                  <c:v>7月2日</c:v>
                </c:pt>
                <c:pt idx="3">
                  <c:v>7月3日</c:v>
                </c:pt>
                <c:pt idx="4">
                  <c:v>7月4日</c:v>
                </c:pt>
                <c:pt idx="5">
                  <c:v>7月5日</c:v>
                </c:pt>
                <c:pt idx="6">
                  <c:v>7月6日</c:v>
                </c:pt>
                <c:pt idx="7">
                  <c:v>7月7日</c:v>
                </c:pt>
                <c:pt idx="8">
                  <c:v>7月9日</c:v>
                </c:pt>
                <c:pt idx="9">
                  <c:v>7月10日</c:v>
                </c:pt>
                <c:pt idx="10">
                  <c:v>7月11日</c:v>
                </c:pt>
                <c:pt idx="11">
                  <c:v>7月12日</c:v>
                </c:pt>
                <c:pt idx="12">
                  <c:v>7月13日</c:v>
                </c:pt>
              </c:strCache>
            </c:strRef>
          </c:cat>
          <c:val>
            <c:numRef>
              <c:f>第１イテレーション!$C$8:$C$20</c:f>
              <c:numCache>
                <c:formatCode>General</c:formatCode>
                <c:ptCount val="13"/>
                <c:pt idx="0">
                  <c:v>301.5</c:v>
                </c:pt>
                <c:pt idx="1">
                  <c:v>268</c:v>
                </c:pt>
                <c:pt idx="2">
                  <c:v>234.5</c:v>
                </c:pt>
                <c:pt idx="3">
                  <c:v>201</c:v>
                </c:pt>
                <c:pt idx="4">
                  <c:v>167.5</c:v>
                </c:pt>
                <c:pt idx="5">
                  <c:v>134</c:v>
                </c:pt>
                <c:pt idx="6">
                  <c:v>100.5</c:v>
                </c:pt>
                <c:pt idx="7">
                  <c:v>83.75</c:v>
                </c:pt>
                <c:pt idx="8">
                  <c:v>67</c:v>
                </c:pt>
                <c:pt idx="9">
                  <c:v>33.5</c:v>
                </c:pt>
                <c:pt idx="10">
                  <c:v>0</c:v>
                </c:pt>
                <c:pt idx="11">
                  <c:v>0</c:v>
                </c:pt>
                <c:pt idx="12">
                  <c:v>0</c:v>
                </c:pt>
              </c:numCache>
            </c:numRef>
          </c:val>
          <c:smooth val="0"/>
        </c:ser>
        <c:ser>
          <c:idx val="2"/>
          <c:order val="1"/>
          <c:tx>
            <c:v>残</c:v>
          </c:tx>
          <c:spPr>
            <a:ln w="25400" cap="flat" cmpd="sng" algn="ctr">
              <a:solidFill>
                <a:schemeClr val="accent2"/>
              </a:solidFill>
              <a:prstDash val="solid"/>
            </a:ln>
            <a:effectLst/>
          </c:spPr>
          <c:marker>
            <c:spPr>
              <a:solidFill>
                <a:schemeClr val="lt1"/>
              </a:solidFill>
              <a:ln w="25400" cap="flat" cmpd="sng" algn="ctr">
                <a:solidFill>
                  <a:schemeClr val="accent2"/>
                </a:solidFill>
                <a:prstDash val="solid"/>
              </a:ln>
              <a:effectLst/>
            </c:spPr>
          </c:marker>
          <c:cat>
            <c:strRef>
              <c:f>第１イテレーション!$A$8:$A$20</c:f>
              <c:strCache>
                <c:ptCount val="13"/>
                <c:pt idx="0">
                  <c:v>開始時点</c:v>
                </c:pt>
                <c:pt idx="1">
                  <c:v>6月29日</c:v>
                </c:pt>
                <c:pt idx="2">
                  <c:v>7月2日</c:v>
                </c:pt>
                <c:pt idx="3">
                  <c:v>7月3日</c:v>
                </c:pt>
                <c:pt idx="4">
                  <c:v>7月4日</c:v>
                </c:pt>
                <c:pt idx="5">
                  <c:v>7月5日</c:v>
                </c:pt>
                <c:pt idx="6">
                  <c:v>7月6日</c:v>
                </c:pt>
                <c:pt idx="7">
                  <c:v>7月7日</c:v>
                </c:pt>
                <c:pt idx="8">
                  <c:v>7月9日</c:v>
                </c:pt>
                <c:pt idx="9">
                  <c:v>7月10日</c:v>
                </c:pt>
                <c:pt idx="10">
                  <c:v>7月11日</c:v>
                </c:pt>
                <c:pt idx="11">
                  <c:v>7月12日</c:v>
                </c:pt>
                <c:pt idx="12">
                  <c:v>7月13日</c:v>
                </c:pt>
              </c:strCache>
            </c:strRef>
          </c:cat>
          <c:val>
            <c:numRef>
              <c:f>第１イテレーション!$G$8:$G$20</c:f>
              <c:numCache>
                <c:formatCode>General</c:formatCode>
                <c:ptCount val="13"/>
                <c:pt idx="0">
                  <c:v>301.5</c:v>
                </c:pt>
                <c:pt idx="1">
                  <c:v>283</c:v>
                </c:pt>
                <c:pt idx="2">
                  <c:v>313.3</c:v>
                </c:pt>
                <c:pt idx="3">
                  <c:v>273</c:v>
                </c:pt>
                <c:pt idx="4">
                  <c:v>224</c:v>
                </c:pt>
                <c:pt idx="5">
                  <c:v>236</c:v>
                </c:pt>
                <c:pt idx="6">
                  <c:v>220</c:v>
                </c:pt>
                <c:pt idx="7">
                  <c:v>197</c:v>
                </c:pt>
                <c:pt idx="8">
                  <c:v>175</c:v>
                </c:pt>
                <c:pt idx="9">
                  <c:v>175</c:v>
                </c:pt>
                <c:pt idx="10">
                  <c:v>168</c:v>
                </c:pt>
                <c:pt idx="11">
                  <c:v>163.5</c:v>
                </c:pt>
                <c:pt idx="12">
                  <c:v>165</c:v>
                </c:pt>
              </c:numCache>
            </c:numRef>
          </c:val>
          <c:smooth val="0"/>
        </c:ser>
        <c:ser>
          <c:idx val="1"/>
          <c:order val="2"/>
          <c:tx>
            <c:v>実績計</c:v>
          </c:tx>
          <c:spPr>
            <a:ln w="25400" cap="flat" cmpd="sng" algn="ctr">
              <a:solidFill>
                <a:srgbClr val="7030A0"/>
              </a:solidFill>
              <a:prstDash val="solid"/>
            </a:ln>
            <a:effectLst/>
          </c:spPr>
          <c:marker>
            <c:symbol val="x"/>
            <c:size val="7"/>
            <c:spPr>
              <a:solidFill>
                <a:schemeClr val="lt1"/>
              </a:solidFill>
              <a:ln w="25400" cap="flat" cmpd="sng" algn="ctr">
                <a:solidFill>
                  <a:srgbClr val="7030A0"/>
                </a:solidFill>
                <a:prstDash val="solid"/>
              </a:ln>
              <a:effectLst/>
            </c:spPr>
          </c:marker>
          <c:cat>
            <c:strRef>
              <c:f>第１イテレーション!$A$8:$A$20</c:f>
              <c:strCache>
                <c:ptCount val="13"/>
                <c:pt idx="0">
                  <c:v>開始時点</c:v>
                </c:pt>
                <c:pt idx="1">
                  <c:v>6月29日</c:v>
                </c:pt>
                <c:pt idx="2">
                  <c:v>7月2日</c:v>
                </c:pt>
                <c:pt idx="3">
                  <c:v>7月3日</c:v>
                </c:pt>
                <c:pt idx="4">
                  <c:v>7月4日</c:v>
                </c:pt>
                <c:pt idx="5">
                  <c:v>7月5日</c:v>
                </c:pt>
                <c:pt idx="6">
                  <c:v>7月6日</c:v>
                </c:pt>
                <c:pt idx="7">
                  <c:v>7月7日</c:v>
                </c:pt>
                <c:pt idx="8">
                  <c:v>7月9日</c:v>
                </c:pt>
                <c:pt idx="9">
                  <c:v>7月10日</c:v>
                </c:pt>
                <c:pt idx="10">
                  <c:v>7月11日</c:v>
                </c:pt>
                <c:pt idx="11">
                  <c:v>7月12日</c:v>
                </c:pt>
                <c:pt idx="12">
                  <c:v>7月13日</c:v>
                </c:pt>
              </c:strCache>
            </c:strRef>
          </c:cat>
          <c:val>
            <c:numRef>
              <c:f>第１イテレーション!$F$8:$F$20</c:f>
              <c:numCache>
                <c:formatCode>General</c:formatCode>
                <c:ptCount val="13"/>
                <c:pt idx="0">
                  <c:v>0</c:v>
                </c:pt>
                <c:pt idx="1">
                  <c:v>17.5</c:v>
                </c:pt>
                <c:pt idx="2">
                  <c:v>44</c:v>
                </c:pt>
                <c:pt idx="3">
                  <c:v>84.3</c:v>
                </c:pt>
                <c:pt idx="4">
                  <c:v>121.3</c:v>
                </c:pt>
                <c:pt idx="5">
                  <c:v>178.3</c:v>
                </c:pt>
                <c:pt idx="6">
                  <c:v>228.3</c:v>
                </c:pt>
                <c:pt idx="7">
                  <c:v>276.3</c:v>
                </c:pt>
                <c:pt idx="8">
                  <c:v>310.8</c:v>
                </c:pt>
                <c:pt idx="9">
                  <c:v>351.3</c:v>
                </c:pt>
                <c:pt idx="10">
                  <c:v>391.3</c:v>
                </c:pt>
                <c:pt idx="11">
                  <c:v>424.3</c:v>
                </c:pt>
              </c:numCache>
            </c:numRef>
          </c:val>
          <c:smooth val="0"/>
        </c:ser>
        <c:dLbls>
          <c:showLegendKey val="0"/>
          <c:showVal val="0"/>
          <c:showCatName val="0"/>
          <c:showSerName val="0"/>
          <c:showPercent val="0"/>
          <c:showBubbleSize val="0"/>
        </c:dLbls>
        <c:marker val="1"/>
        <c:smooth val="0"/>
        <c:axId val="120926976"/>
        <c:axId val="120929280"/>
      </c:lineChart>
      <c:catAx>
        <c:axId val="120926976"/>
        <c:scaling>
          <c:orientation val="minMax"/>
        </c:scaling>
        <c:delete val="0"/>
        <c:axPos val="b"/>
        <c:title>
          <c:tx>
            <c:rich>
              <a:bodyPr/>
              <a:lstStyle/>
              <a:p>
                <a:pPr>
                  <a:defRPr/>
                </a:pPr>
                <a:r>
                  <a:rPr lang="en-US" altLang="ja-JP" dirty="0" smtClean="0"/>
                  <a:t>Period</a:t>
                </a:r>
                <a:endParaRPr lang="ja-JP" dirty="0"/>
              </a:p>
            </c:rich>
          </c:tx>
          <c:layout/>
          <c:overlay val="0"/>
        </c:title>
        <c:majorTickMark val="none"/>
        <c:minorTickMark val="none"/>
        <c:tickLblPos val="nextTo"/>
        <c:crossAx val="120929280"/>
        <c:crosses val="autoZero"/>
        <c:auto val="1"/>
        <c:lblAlgn val="ctr"/>
        <c:lblOffset val="100"/>
        <c:noMultiLvlLbl val="0"/>
      </c:catAx>
      <c:valAx>
        <c:axId val="120929280"/>
        <c:scaling>
          <c:orientation val="minMax"/>
        </c:scaling>
        <c:delete val="0"/>
        <c:axPos val="l"/>
        <c:majorGridlines/>
        <c:title>
          <c:tx>
            <c:rich>
              <a:bodyPr/>
              <a:lstStyle/>
              <a:p>
                <a:pPr>
                  <a:defRPr/>
                </a:pPr>
                <a:r>
                  <a:rPr lang="en-US" altLang="ja-JP" dirty="0" smtClean="0"/>
                  <a:t>Hours</a:t>
                </a:r>
                <a:endParaRPr lang="en-US" dirty="0"/>
              </a:p>
            </c:rich>
          </c:tx>
          <c:layout/>
          <c:overlay val="0"/>
        </c:title>
        <c:numFmt formatCode="General" sourceLinked="1"/>
        <c:majorTickMark val="none"/>
        <c:minorTickMark val="none"/>
        <c:tickLblPos val="nextTo"/>
        <c:crossAx val="120926976"/>
        <c:crosses val="autoZero"/>
        <c:crossBetween val="between"/>
      </c:valAx>
    </c:plotArea>
    <c:plotVisOnly val="1"/>
    <c:dispBlanksAs val="gap"/>
    <c:showDLblsOverMax val="0"/>
  </c:chart>
  <c:spPr>
    <a:ln w="12700">
      <a:solidFill>
        <a:schemeClr val="accent6"/>
      </a:solid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n-US" altLang="ja-JP" sz="1200" dirty="0" smtClean="0"/>
              <a:t>8/2</a:t>
            </a:r>
            <a:r>
              <a:rPr lang="en-US" sz="1200" dirty="0" smtClean="0"/>
              <a:t>1/2012</a:t>
            </a:r>
            <a:r>
              <a:rPr lang="ja-JP" sz="1200" dirty="0" smtClean="0"/>
              <a:t>～</a:t>
            </a:r>
            <a:r>
              <a:rPr lang="en-US" sz="1200" dirty="0" smtClean="0"/>
              <a:t>8/</a:t>
            </a:r>
            <a:r>
              <a:rPr lang="en-US" altLang="ja-JP" sz="1200" dirty="0" smtClean="0"/>
              <a:t>31/2012</a:t>
            </a:r>
            <a:endParaRPr lang="en-US" sz="1200" dirty="0"/>
          </a:p>
          <a:p>
            <a:pPr>
              <a:defRPr sz="1200"/>
            </a:pPr>
            <a:r>
              <a:rPr lang="en-US" altLang="ja-JP" sz="1200" dirty="0" smtClean="0"/>
              <a:t>Sprint-4</a:t>
            </a:r>
            <a:endParaRPr lang="ja-JP" sz="1200" dirty="0"/>
          </a:p>
        </c:rich>
      </c:tx>
      <c:layout/>
      <c:overlay val="0"/>
    </c:title>
    <c:autoTitleDeleted val="0"/>
    <c:plotArea>
      <c:layout/>
      <c:lineChart>
        <c:grouping val="standard"/>
        <c:varyColors val="0"/>
        <c:ser>
          <c:idx val="0"/>
          <c:order val="0"/>
          <c:tx>
            <c:v>予定</c:v>
          </c:tx>
          <c:cat>
            <c:strRef>
              <c:f>第4イテレーション!$A$8:$A$17</c:f>
              <c:strCache>
                <c:ptCount val="10"/>
                <c:pt idx="0">
                  <c:v>開始時点</c:v>
                </c:pt>
                <c:pt idx="1">
                  <c:v>8月21日</c:v>
                </c:pt>
                <c:pt idx="2">
                  <c:v>8月22日</c:v>
                </c:pt>
                <c:pt idx="3">
                  <c:v>8月23日</c:v>
                </c:pt>
                <c:pt idx="4">
                  <c:v>8月24日</c:v>
                </c:pt>
                <c:pt idx="5">
                  <c:v>8月27日</c:v>
                </c:pt>
                <c:pt idx="6">
                  <c:v>8月28日</c:v>
                </c:pt>
                <c:pt idx="7">
                  <c:v>8月29日</c:v>
                </c:pt>
                <c:pt idx="8">
                  <c:v>8月30日</c:v>
                </c:pt>
                <c:pt idx="9">
                  <c:v>8月31日</c:v>
                </c:pt>
              </c:strCache>
            </c:strRef>
          </c:cat>
          <c:val>
            <c:numRef>
              <c:f>第4イテレーション!$C$8:$C$17</c:f>
              <c:numCache>
                <c:formatCode>General</c:formatCode>
                <c:ptCount val="10"/>
                <c:pt idx="0">
                  <c:v>381.5</c:v>
                </c:pt>
                <c:pt idx="1">
                  <c:v>339.1</c:v>
                </c:pt>
                <c:pt idx="2">
                  <c:v>296.7</c:v>
                </c:pt>
                <c:pt idx="3">
                  <c:v>254.3</c:v>
                </c:pt>
                <c:pt idx="4">
                  <c:v>211.9</c:v>
                </c:pt>
                <c:pt idx="5">
                  <c:v>169.5</c:v>
                </c:pt>
                <c:pt idx="6">
                  <c:v>127.1</c:v>
                </c:pt>
                <c:pt idx="7">
                  <c:v>84.700000000000017</c:v>
                </c:pt>
                <c:pt idx="8">
                  <c:v>42.3</c:v>
                </c:pt>
                <c:pt idx="9">
                  <c:v>0</c:v>
                </c:pt>
              </c:numCache>
            </c:numRef>
          </c:val>
          <c:smooth val="0"/>
        </c:ser>
        <c:ser>
          <c:idx val="2"/>
          <c:order val="1"/>
          <c:tx>
            <c:v>残</c:v>
          </c:tx>
          <c:spPr>
            <a:ln w="25400" cap="flat" cmpd="sng" algn="ctr">
              <a:solidFill>
                <a:schemeClr val="accent2"/>
              </a:solidFill>
              <a:prstDash val="solid"/>
            </a:ln>
            <a:effectLst/>
          </c:spPr>
          <c:marker>
            <c:spPr>
              <a:solidFill>
                <a:schemeClr val="lt1"/>
              </a:solidFill>
              <a:ln w="25400" cap="flat" cmpd="sng" algn="ctr">
                <a:solidFill>
                  <a:schemeClr val="accent2"/>
                </a:solidFill>
                <a:prstDash val="solid"/>
              </a:ln>
              <a:effectLst/>
            </c:spPr>
          </c:marker>
          <c:cat>
            <c:strRef>
              <c:f>第4イテレーション!$A$8:$A$17</c:f>
              <c:strCache>
                <c:ptCount val="10"/>
                <c:pt idx="0">
                  <c:v>開始時点</c:v>
                </c:pt>
                <c:pt idx="1">
                  <c:v>8月21日</c:v>
                </c:pt>
                <c:pt idx="2">
                  <c:v>8月22日</c:v>
                </c:pt>
                <c:pt idx="3">
                  <c:v>8月23日</c:v>
                </c:pt>
                <c:pt idx="4">
                  <c:v>8月24日</c:v>
                </c:pt>
                <c:pt idx="5">
                  <c:v>8月27日</c:v>
                </c:pt>
                <c:pt idx="6">
                  <c:v>8月28日</c:v>
                </c:pt>
                <c:pt idx="7">
                  <c:v>8月29日</c:v>
                </c:pt>
                <c:pt idx="8">
                  <c:v>8月30日</c:v>
                </c:pt>
                <c:pt idx="9">
                  <c:v>8月31日</c:v>
                </c:pt>
              </c:strCache>
            </c:strRef>
          </c:cat>
          <c:val>
            <c:numRef>
              <c:f>第4イテレーション!$H$8:$H$17</c:f>
              <c:numCache>
                <c:formatCode>General</c:formatCode>
                <c:ptCount val="10"/>
                <c:pt idx="0">
                  <c:v>381.5</c:v>
                </c:pt>
                <c:pt idx="1">
                  <c:v>312.5</c:v>
                </c:pt>
                <c:pt idx="2">
                  <c:v>249.5</c:v>
                </c:pt>
                <c:pt idx="3">
                  <c:v>221.5</c:v>
                </c:pt>
                <c:pt idx="4">
                  <c:v>201.5</c:v>
                </c:pt>
                <c:pt idx="5">
                  <c:v>185.5</c:v>
                </c:pt>
                <c:pt idx="6">
                  <c:v>157</c:v>
                </c:pt>
                <c:pt idx="7">
                  <c:v>126.5</c:v>
                </c:pt>
                <c:pt idx="8">
                  <c:v>76.5</c:v>
                </c:pt>
                <c:pt idx="9">
                  <c:v>0</c:v>
                </c:pt>
              </c:numCache>
            </c:numRef>
          </c:val>
          <c:smooth val="0"/>
        </c:ser>
        <c:ser>
          <c:idx val="1"/>
          <c:order val="2"/>
          <c:tx>
            <c:strRef>
              <c:f>第4イテレーション!$E$7</c:f>
              <c:strCache>
                <c:ptCount val="1"/>
                <c:pt idx="0">
                  <c:v>実績計
(フィードバック)</c:v>
                </c:pt>
              </c:strCache>
            </c:strRef>
          </c:tx>
          <c:spPr>
            <a:ln w="25400" cap="flat" cmpd="sng" algn="ctr">
              <a:solidFill>
                <a:schemeClr val="accent3"/>
              </a:solidFill>
              <a:prstDash val="solid"/>
            </a:ln>
            <a:effectLst/>
          </c:spPr>
          <c:marker>
            <c:spPr>
              <a:solidFill>
                <a:schemeClr val="lt1"/>
              </a:solidFill>
              <a:ln w="25400" cap="flat" cmpd="sng" algn="ctr">
                <a:solidFill>
                  <a:schemeClr val="accent3"/>
                </a:solidFill>
                <a:prstDash val="solid"/>
              </a:ln>
              <a:effectLst/>
            </c:spPr>
          </c:marker>
          <c:cat>
            <c:strRef>
              <c:f>第4イテレーション!$A$8:$A$17</c:f>
              <c:strCache>
                <c:ptCount val="10"/>
                <c:pt idx="0">
                  <c:v>開始時点</c:v>
                </c:pt>
                <c:pt idx="1">
                  <c:v>8月21日</c:v>
                </c:pt>
                <c:pt idx="2">
                  <c:v>8月22日</c:v>
                </c:pt>
                <c:pt idx="3">
                  <c:v>8月23日</c:v>
                </c:pt>
                <c:pt idx="4">
                  <c:v>8月24日</c:v>
                </c:pt>
                <c:pt idx="5">
                  <c:v>8月27日</c:v>
                </c:pt>
                <c:pt idx="6">
                  <c:v>8月28日</c:v>
                </c:pt>
                <c:pt idx="7">
                  <c:v>8月29日</c:v>
                </c:pt>
                <c:pt idx="8">
                  <c:v>8月30日</c:v>
                </c:pt>
                <c:pt idx="9">
                  <c:v>8月31日</c:v>
                </c:pt>
              </c:strCache>
            </c:strRef>
          </c:cat>
          <c:val>
            <c:numRef>
              <c:f>第4イテレーション!$E$8:$E$17</c:f>
              <c:numCache>
                <c:formatCode>General</c:formatCode>
                <c:ptCount val="10"/>
                <c:pt idx="0">
                  <c:v>0</c:v>
                </c:pt>
                <c:pt idx="1">
                  <c:v>37.9</c:v>
                </c:pt>
                <c:pt idx="2">
                  <c:v>45.4</c:v>
                </c:pt>
                <c:pt idx="3">
                  <c:v>51.4</c:v>
                </c:pt>
                <c:pt idx="4">
                  <c:v>57.9</c:v>
                </c:pt>
                <c:pt idx="5">
                  <c:v>57.9</c:v>
                </c:pt>
                <c:pt idx="6">
                  <c:v>67.900000000000006</c:v>
                </c:pt>
                <c:pt idx="7">
                  <c:v>77.900000000000006</c:v>
                </c:pt>
                <c:pt idx="8">
                  <c:v>80.900000000000006</c:v>
                </c:pt>
                <c:pt idx="9">
                  <c:v>84.4</c:v>
                </c:pt>
              </c:numCache>
            </c:numRef>
          </c:val>
          <c:smooth val="0"/>
        </c:ser>
        <c:ser>
          <c:idx val="3"/>
          <c:order val="3"/>
          <c:tx>
            <c:strRef>
              <c:f>第4イテレーション!$G$7</c:f>
              <c:strCache>
                <c:ptCount val="1"/>
                <c:pt idx="0">
                  <c:v>実績計
(リリース３)</c:v>
                </c:pt>
              </c:strCache>
            </c:strRef>
          </c:tx>
          <c:val>
            <c:numRef>
              <c:f>第4イテレーション!$G$8:$G$17</c:f>
              <c:numCache>
                <c:formatCode>General</c:formatCode>
                <c:ptCount val="10"/>
                <c:pt idx="0">
                  <c:v>0</c:v>
                </c:pt>
                <c:pt idx="1">
                  <c:v>36</c:v>
                </c:pt>
                <c:pt idx="2">
                  <c:v>96.5</c:v>
                </c:pt>
                <c:pt idx="3">
                  <c:v>138.5</c:v>
                </c:pt>
                <c:pt idx="4">
                  <c:v>197</c:v>
                </c:pt>
                <c:pt idx="5">
                  <c:v>234.5</c:v>
                </c:pt>
                <c:pt idx="6">
                  <c:v>268</c:v>
                </c:pt>
                <c:pt idx="7">
                  <c:v>295</c:v>
                </c:pt>
                <c:pt idx="8">
                  <c:v>340.5</c:v>
                </c:pt>
                <c:pt idx="9">
                  <c:v>391.5</c:v>
                </c:pt>
              </c:numCache>
            </c:numRef>
          </c:val>
          <c:smooth val="0"/>
        </c:ser>
        <c:dLbls>
          <c:showLegendKey val="0"/>
          <c:showVal val="0"/>
          <c:showCatName val="0"/>
          <c:showSerName val="0"/>
          <c:showPercent val="0"/>
          <c:showBubbleSize val="0"/>
        </c:dLbls>
        <c:marker val="1"/>
        <c:smooth val="0"/>
        <c:axId val="121329152"/>
        <c:axId val="121331072"/>
      </c:lineChart>
      <c:catAx>
        <c:axId val="121329152"/>
        <c:scaling>
          <c:orientation val="minMax"/>
        </c:scaling>
        <c:delete val="0"/>
        <c:axPos val="b"/>
        <c:title>
          <c:tx>
            <c:rich>
              <a:bodyPr/>
              <a:lstStyle/>
              <a:p>
                <a:pPr>
                  <a:defRPr/>
                </a:pPr>
                <a:r>
                  <a:rPr lang="en-US" altLang="ja-JP" dirty="0" smtClean="0"/>
                  <a:t>Period</a:t>
                </a:r>
                <a:endParaRPr lang="ja-JP" dirty="0"/>
              </a:p>
            </c:rich>
          </c:tx>
          <c:layout/>
          <c:overlay val="0"/>
        </c:title>
        <c:majorTickMark val="none"/>
        <c:minorTickMark val="none"/>
        <c:tickLblPos val="nextTo"/>
        <c:crossAx val="121331072"/>
        <c:crosses val="autoZero"/>
        <c:auto val="1"/>
        <c:lblAlgn val="ctr"/>
        <c:lblOffset val="100"/>
        <c:noMultiLvlLbl val="0"/>
      </c:catAx>
      <c:valAx>
        <c:axId val="121331072"/>
        <c:scaling>
          <c:orientation val="minMax"/>
        </c:scaling>
        <c:delete val="0"/>
        <c:axPos val="l"/>
        <c:majorGridlines/>
        <c:title>
          <c:tx>
            <c:rich>
              <a:bodyPr/>
              <a:lstStyle/>
              <a:p>
                <a:pPr>
                  <a:defRPr/>
                </a:pPr>
                <a:r>
                  <a:rPr lang="en-US" dirty="0" smtClean="0"/>
                  <a:t>Hours</a:t>
                </a:r>
                <a:endParaRPr lang="en-US" dirty="0"/>
              </a:p>
            </c:rich>
          </c:tx>
          <c:layout/>
          <c:overlay val="0"/>
        </c:title>
        <c:numFmt formatCode="General" sourceLinked="1"/>
        <c:majorTickMark val="none"/>
        <c:minorTickMark val="none"/>
        <c:tickLblPos val="nextTo"/>
        <c:crossAx val="121329152"/>
        <c:crosses val="autoZero"/>
        <c:crossBetween val="between"/>
      </c:valAx>
    </c:plotArea>
    <c:plotVisOnly val="1"/>
    <c:dispBlanksAs val="gap"/>
    <c:showDLblsOverMax val="0"/>
  </c:chart>
  <c:spPr>
    <a:solidFill>
      <a:schemeClr val="lt1"/>
    </a:solidFill>
    <a:ln w="25400" cap="flat" cmpd="sng" algn="ctr">
      <a:solidFill>
        <a:schemeClr val="accent6"/>
      </a:solidFill>
      <a:prstDash val="solid"/>
    </a:ln>
    <a:effectLst/>
  </c:spPr>
  <c:txPr>
    <a:bodyPr/>
    <a:lstStyle/>
    <a:p>
      <a:pPr>
        <a:defRPr>
          <a:solidFill>
            <a:schemeClr val="dk1"/>
          </a:solidFill>
          <a:latin typeface="+mn-lt"/>
          <a:ea typeface="+mn-ea"/>
          <a:cs typeface="+mn-cs"/>
        </a:defRPr>
      </a:pPr>
      <a:endParaRPr lang="ja-JP"/>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29D7AA-3B84-41E9-B2D8-7AC22F04F21D}" type="doc">
      <dgm:prSet loTypeId="urn:microsoft.com/office/officeart/2005/8/layout/chevron1" loCatId="process" qsTypeId="urn:microsoft.com/office/officeart/2005/8/quickstyle/simple3" qsCatId="simple" csTypeId="urn:microsoft.com/office/officeart/2005/8/colors/accent1_2" csCatId="accent1" phldr="1"/>
      <dgm:spPr/>
    </dgm:pt>
    <dgm:pt modelId="{03882CCD-C94C-48F3-ADC2-ADBF687CE02E}">
      <dgm:prSet phldrT="[テキスト]" custT="1"/>
      <dgm:spPr/>
      <dgm:t>
        <a:bodyPr/>
        <a:lstStyle/>
        <a:p>
          <a:r>
            <a:rPr kumimoji="1" lang="ja-JP" altLang="en-US" sz="1000" b="1" dirty="0" smtClean="0"/>
            <a:t>要求把握</a:t>
          </a:r>
          <a:endParaRPr kumimoji="1" lang="en-US" altLang="ja-JP" sz="1000" b="1" dirty="0" smtClean="0"/>
        </a:p>
      </dgm:t>
    </dgm:pt>
    <dgm:pt modelId="{D16257BF-01D4-4821-9395-AF1D90733FE4}" type="parTrans" cxnId="{9B6B8CE6-CEE1-4042-ADE6-7C04BEA1301D}">
      <dgm:prSet/>
      <dgm:spPr/>
      <dgm:t>
        <a:bodyPr/>
        <a:lstStyle/>
        <a:p>
          <a:endParaRPr kumimoji="1" lang="ja-JP" altLang="en-US" sz="1200"/>
        </a:p>
      </dgm:t>
    </dgm:pt>
    <dgm:pt modelId="{29D934A3-16F0-445C-85D7-EFD9C713AFFA}" type="sibTrans" cxnId="{9B6B8CE6-CEE1-4042-ADE6-7C04BEA1301D}">
      <dgm:prSet/>
      <dgm:spPr/>
      <dgm:t>
        <a:bodyPr/>
        <a:lstStyle/>
        <a:p>
          <a:endParaRPr kumimoji="1" lang="ja-JP" altLang="en-US" sz="1200"/>
        </a:p>
      </dgm:t>
    </dgm:pt>
    <dgm:pt modelId="{564074CA-C995-46CE-A077-3BEB91C56487}">
      <dgm:prSet phldrT="[テキスト]" custT="1"/>
      <dgm:spPr/>
      <dgm:t>
        <a:bodyPr/>
        <a:lstStyle/>
        <a:p>
          <a:r>
            <a:rPr kumimoji="1" lang="ja-JP" altLang="en-US" sz="1000" b="1" dirty="0" smtClean="0"/>
            <a:t>カオス ０</a:t>
          </a:r>
          <a:endParaRPr kumimoji="1" lang="en-US" altLang="ja-JP" sz="1000" b="1" dirty="0" smtClean="0"/>
        </a:p>
        <a:p>
          <a:r>
            <a:rPr kumimoji="1" lang="ja-JP" altLang="en-US" sz="1000" b="1" dirty="0" smtClean="0"/>
            <a:t>概要設計と仕様確認</a:t>
          </a:r>
          <a:endParaRPr kumimoji="1" lang="en-US" altLang="ja-JP" sz="1000" b="1" dirty="0" smtClean="0"/>
        </a:p>
      </dgm:t>
    </dgm:pt>
    <dgm:pt modelId="{431AA9FB-1714-4331-AC26-CAC99A3C0F15}" type="parTrans" cxnId="{C77DFA03-D8B9-48F9-8ED6-1115322AED8B}">
      <dgm:prSet/>
      <dgm:spPr/>
      <dgm:t>
        <a:bodyPr/>
        <a:lstStyle/>
        <a:p>
          <a:endParaRPr kumimoji="1" lang="ja-JP" altLang="en-US" sz="1200"/>
        </a:p>
      </dgm:t>
    </dgm:pt>
    <dgm:pt modelId="{65229ECB-24DF-47A2-A23D-3002D77260DF}" type="sibTrans" cxnId="{C77DFA03-D8B9-48F9-8ED6-1115322AED8B}">
      <dgm:prSet/>
      <dgm:spPr/>
      <dgm:t>
        <a:bodyPr/>
        <a:lstStyle/>
        <a:p>
          <a:endParaRPr kumimoji="1" lang="ja-JP" altLang="en-US" sz="1200"/>
        </a:p>
      </dgm:t>
    </dgm:pt>
    <dgm:pt modelId="{4BEAD8C3-F5F8-42C6-AA15-3858149C2E33}">
      <dgm:prSet phldrT="[テキスト]" custT="1"/>
      <dgm:spPr>
        <a:solidFill>
          <a:schemeClr val="accent1">
            <a:lumMod val="75000"/>
          </a:schemeClr>
        </a:solidFill>
      </dgm:spPr>
      <dgm:t>
        <a:bodyPr/>
        <a:lstStyle/>
        <a:p>
          <a:r>
            <a:rPr kumimoji="1" lang="ja-JP" altLang="en-US" sz="1000" b="1" dirty="0" smtClean="0">
              <a:solidFill>
                <a:schemeClr val="bg1"/>
              </a:solidFill>
            </a:rPr>
            <a:t>反復開発 （８スプリント）</a:t>
          </a:r>
          <a:endParaRPr kumimoji="1" lang="ja-JP" altLang="en-US" sz="1000" b="1" dirty="0">
            <a:solidFill>
              <a:schemeClr val="bg1"/>
            </a:solidFill>
          </a:endParaRPr>
        </a:p>
      </dgm:t>
    </dgm:pt>
    <dgm:pt modelId="{01313B47-DB10-4395-A070-CA96345BCA25}" type="parTrans" cxnId="{46D20C74-9D98-4534-BD85-7BB312DA98E4}">
      <dgm:prSet/>
      <dgm:spPr/>
      <dgm:t>
        <a:bodyPr/>
        <a:lstStyle/>
        <a:p>
          <a:endParaRPr kumimoji="1" lang="ja-JP" altLang="en-US" sz="1200"/>
        </a:p>
      </dgm:t>
    </dgm:pt>
    <dgm:pt modelId="{CFDD7C51-25CC-4A06-9D2C-15AEF00DF0E5}" type="sibTrans" cxnId="{46D20C74-9D98-4534-BD85-7BB312DA98E4}">
      <dgm:prSet/>
      <dgm:spPr/>
      <dgm:t>
        <a:bodyPr/>
        <a:lstStyle/>
        <a:p>
          <a:endParaRPr kumimoji="1" lang="ja-JP" altLang="en-US" sz="1200"/>
        </a:p>
      </dgm:t>
    </dgm:pt>
    <dgm:pt modelId="{61031334-269C-4628-BF70-7E924B7C2A19}">
      <dgm:prSet phldrT="[テキスト]" custT="1"/>
      <dgm:spPr/>
      <dgm:t>
        <a:bodyPr/>
        <a:lstStyle/>
        <a:p>
          <a:r>
            <a:rPr kumimoji="1" lang="ja-JP" altLang="en-US" sz="1200" b="1" dirty="0" smtClean="0"/>
            <a:t>稼働準備</a:t>
          </a:r>
          <a:endParaRPr kumimoji="1" lang="ja-JP" altLang="en-US" sz="1200" b="1" dirty="0"/>
        </a:p>
      </dgm:t>
    </dgm:pt>
    <dgm:pt modelId="{79CD5E22-7938-4A65-B568-AC596CA6CCF5}" type="parTrans" cxnId="{D9552AC9-E0BB-4E8E-B6EA-6ED68902D90D}">
      <dgm:prSet/>
      <dgm:spPr/>
      <dgm:t>
        <a:bodyPr/>
        <a:lstStyle/>
        <a:p>
          <a:endParaRPr kumimoji="1" lang="ja-JP" altLang="en-US" sz="1200"/>
        </a:p>
      </dgm:t>
    </dgm:pt>
    <dgm:pt modelId="{F94E858C-1243-45D3-8FE7-50CB6DF7F337}" type="sibTrans" cxnId="{D9552AC9-E0BB-4E8E-B6EA-6ED68902D90D}">
      <dgm:prSet/>
      <dgm:spPr/>
      <dgm:t>
        <a:bodyPr/>
        <a:lstStyle/>
        <a:p>
          <a:endParaRPr kumimoji="1" lang="ja-JP" altLang="en-US" sz="1200"/>
        </a:p>
      </dgm:t>
    </dgm:pt>
    <dgm:pt modelId="{1C6560B9-62CE-4D64-84E7-BCF151A88F16}" type="pres">
      <dgm:prSet presAssocID="{A229D7AA-3B84-41E9-B2D8-7AC22F04F21D}" presName="Name0" presStyleCnt="0">
        <dgm:presLayoutVars>
          <dgm:dir/>
          <dgm:animLvl val="lvl"/>
          <dgm:resizeHandles val="exact"/>
        </dgm:presLayoutVars>
      </dgm:prSet>
      <dgm:spPr/>
    </dgm:pt>
    <dgm:pt modelId="{E7ED7C87-C030-42F9-847E-7908FA93BEBE}" type="pres">
      <dgm:prSet presAssocID="{03882CCD-C94C-48F3-ADC2-ADBF687CE02E}" presName="parTxOnly" presStyleLbl="node1" presStyleIdx="0" presStyleCnt="4" custScaleX="66518">
        <dgm:presLayoutVars>
          <dgm:chMax val="0"/>
          <dgm:chPref val="0"/>
          <dgm:bulletEnabled val="1"/>
        </dgm:presLayoutVars>
      </dgm:prSet>
      <dgm:spPr/>
      <dgm:t>
        <a:bodyPr/>
        <a:lstStyle/>
        <a:p>
          <a:endParaRPr kumimoji="1" lang="ja-JP" altLang="en-US"/>
        </a:p>
      </dgm:t>
    </dgm:pt>
    <dgm:pt modelId="{A97E17C8-7FA2-4769-83E8-A1DAB1354B3E}" type="pres">
      <dgm:prSet presAssocID="{29D934A3-16F0-445C-85D7-EFD9C713AFFA}" presName="parTxOnlySpace" presStyleCnt="0"/>
      <dgm:spPr/>
    </dgm:pt>
    <dgm:pt modelId="{094380E4-E15D-4670-9AB5-E50259BBACAE}" type="pres">
      <dgm:prSet presAssocID="{564074CA-C995-46CE-A077-3BEB91C56487}" presName="parTxOnly" presStyleLbl="node1" presStyleIdx="1" presStyleCnt="4" custScaleX="122554">
        <dgm:presLayoutVars>
          <dgm:chMax val="0"/>
          <dgm:chPref val="0"/>
          <dgm:bulletEnabled val="1"/>
        </dgm:presLayoutVars>
      </dgm:prSet>
      <dgm:spPr/>
      <dgm:t>
        <a:bodyPr/>
        <a:lstStyle/>
        <a:p>
          <a:endParaRPr kumimoji="1" lang="ja-JP" altLang="en-US"/>
        </a:p>
      </dgm:t>
    </dgm:pt>
    <dgm:pt modelId="{7CBD7276-C6AA-46B2-8A20-6BDDF68D38BF}" type="pres">
      <dgm:prSet presAssocID="{65229ECB-24DF-47A2-A23D-3002D77260DF}" presName="parTxOnlySpace" presStyleCnt="0"/>
      <dgm:spPr/>
    </dgm:pt>
    <dgm:pt modelId="{A8D95BB0-8B56-46FB-AD64-A278D041F4D7}" type="pres">
      <dgm:prSet presAssocID="{4BEAD8C3-F5F8-42C6-AA15-3858149C2E33}" presName="parTxOnly" presStyleLbl="node1" presStyleIdx="2" presStyleCnt="4" custScaleX="276832">
        <dgm:presLayoutVars>
          <dgm:chMax val="0"/>
          <dgm:chPref val="0"/>
          <dgm:bulletEnabled val="1"/>
        </dgm:presLayoutVars>
      </dgm:prSet>
      <dgm:spPr/>
      <dgm:t>
        <a:bodyPr/>
        <a:lstStyle/>
        <a:p>
          <a:endParaRPr kumimoji="1" lang="ja-JP" altLang="en-US"/>
        </a:p>
      </dgm:t>
    </dgm:pt>
    <dgm:pt modelId="{D6D2BD1B-C665-4D5E-AF4A-D85414CC2D81}" type="pres">
      <dgm:prSet presAssocID="{CFDD7C51-25CC-4A06-9D2C-15AEF00DF0E5}" presName="parTxOnlySpace" presStyleCnt="0"/>
      <dgm:spPr/>
    </dgm:pt>
    <dgm:pt modelId="{A1103786-474C-47E0-8574-12114E54D7D8}" type="pres">
      <dgm:prSet presAssocID="{61031334-269C-4628-BF70-7E924B7C2A19}" presName="parTxOnly" presStyleLbl="node1" presStyleIdx="3" presStyleCnt="4">
        <dgm:presLayoutVars>
          <dgm:chMax val="0"/>
          <dgm:chPref val="0"/>
          <dgm:bulletEnabled val="1"/>
        </dgm:presLayoutVars>
      </dgm:prSet>
      <dgm:spPr/>
      <dgm:t>
        <a:bodyPr/>
        <a:lstStyle/>
        <a:p>
          <a:endParaRPr kumimoji="1" lang="ja-JP" altLang="en-US"/>
        </a:p>
      </dgm:t>
    </dgm:pt>
  </dgm:ptLst>
  <dgm:cxnLst>
    <dgm:cxn modelId="{C77DFA03-D8B9-48F9-8ED6-1115322AED8B}" srcId="{A229D7AA-3B84-41E9-B2D8-7AC22F04F21D}" destId="{564074CA-C995-46CE-A077-3BEB91C56487}" srcOrd="1" destOrd="0" parTransId="{431AA9FB-1714-4331-AC26-CAC99A3C0F15}" sibTransId="{65229ECB-24DF-47A2-A23D-3002D77260DF}"/>
    <dgm:cxn modelId="{DF634965-D91A-44A1-8983-0D2FC2D86FF0}" type="presOf" srcId="{564074CA-C995-46CE-A077-3BEB91C56487}" destId="{094380E4-E15D-4670-9AB5-E50259BBACAE}" srcOrd="0" destOrd="0" presId="urn:microsoft.com/office/officeart/2005/8/layout/chevron1"/>
    <dgm:cxn modelId="{3997E6B6-DB32-4B2E-8D8E-2BB145BBEDD0}" type="presOf" srcId="{03882CCD-C94C-48F3-ADC2-ADBF687CE02E}" destId="{E7ED7C87-C030-42F9-847E-7908FA93BEBE}" srcOrd="0" destOrd="0" presId="urn:microsoft.com/office/officeart/2005/8/layout/chevron1"/>
    <dgm:cxn modelId="{A34177D2-7BB6-4EA7-9CB8-1B95911E62E3}" type="presOf" srcId="{61031334-269C-4628-BF70-7E924B7C2A19}" destId="{A1103786-474C-47E0-8574-12114E54D7D8}" srcOrd="0" destOrd="0" presId="urn:microsoft.com/office/officeart/2005/8/layout/chevron1"/>
    <dgm:cxn modelId="{46D20C74-9D98-4534-BD85-7BB312DA98E4}" srcId="{A229D7AA-3B84-41E9-B2D8-7AC22F04F21D}" destId="{4BEAD8C3-F5F8-42C6-AA15-3858149C2E33}" srcOrd="2" destOrd="0" parTransId="{01313B47-DB10-4395-A070-CA96345BCA25}" sibTransId="{CFDD7C51-25CC-4A06-9D2C-15AEF00DF0E5}"/>
    <dgm:cxn modelId="{8E1CBFD0-7F3F-471B-9CA5-9E94C6145519}" type="presOf" srcId="{4BEAD8C3-F5F8-42C6-AA15-3858149C2E33}" destId="{A8D95BB0-8B56-46FB-AD64-A278D041F4D7}" srcOrd="0" destOrd="0" presId="urn:microsoft.com/office/officeart/2005/8/layout/chevron1"/>
    <dgm:cxn modelId="{5FD83535-764F-4AD6-879E-5222C22503BD}" type="presOf" srcId="{A229D7AA-3B84-41E9-B2D8-7AC22F04F21D}" destId="{1C6560B9-62CE-4D64-84E7-BCF151A88F16}" srcOrd="0" destOrd="0" presId="urn:microsoft.com/office/officeart/2005/8/layout/chevron1"/>
    <dgm:cxn modelId="{D9552AC9-E0BB-4E8E-B6EA-6ED68902D90D}" srcId="{A229D7AA-3B84-41E9-B2D8-7AC22F04F21D}" destId="{61031334-269C-4628-BF70-7E924B7C2A19}" srcOrd="3" destOrd="0" parTransId="{79CD5E22-7938-4A65-B568-AC596CA6CCF5}" sibTransId="{F94E858C-1243-45D3-8FE7-50CB6DF7F337}"/>
    <dgm:cxn modelId="{9B6B8CE6-CEE1-4042-ADE6-7C04BEA1301D}" srcId="{A229D7AA-3B84-41E9-B2D8-7AC22F04F21D}" destId="{03882CCD-C94C-48F3-ADC2-ADBF687CE02E}" srcOrd="0" destOrd="0" parTransId="{D16257BF-01D4-4821-9395-AF1D90733FE4}" sibTransId="{29D934A3-16F0-445C-85D7-EFD9C713AFFA}"/>
    <dgm:cxn modelId="{CA5A0115-DE33-4FB7-A7EB-E6445CD1947D}" type="presParOf" srcId="{1C6560B9-62CE-4D64-84E7-BCF151A88F16}" destId="{E7ED7C87-C030-42F9-847E-7908FA93BEBE}" srcOrd="0" destOrd="0" presId="urn:microsoft.com/office/officeart/2005/8/layout/chevron1"/>
    <dgm:cxn modelId="{09CD5D76-2496-4E21-84F1-FE3705A2E762}" type="presParOf" srcId="{1C6560B9-62CE-4D64-84E7-BCF151A88F16}" destId="{A97E17C8-7FA2-4769-83E8-A1DAB1354B3E}" srcOrd="1" destOrd="0" presId="urn:microsoft.com/office/officeart/2005/8/layout/chevron1"/>
    <dgm:cxn modelId="{7A6D24EC-59E7-41D7-8DC7-C8458509714A}" type="presParOf" srcId="{1C6560B9-62CE-4D64-84E7-BCF151A88F16}" destId="{094380E4-E15D-4670-9AB5-E50259BBACAE}" srcOrd="2" destOrd="0" presId="urn:microsoft.com/office/officeart/2005/8/layout/chevron1"/>
    <dgm:cxn modelId="{A9B4B544-F60A-4AE0-AE63-3C2541ABB9F1}" type="presParOf" srcId="{1C6560B9-62CE-4D64-84E7-BCF151A88F16}" destId="{7CBD7276-C6AA-46B2-8A20-6BDDF68D38BF}" srcOrd="3" destOrd="0" presId="urn:microsoft.com/office/officeart/2005/8/layout/chevron1"/>
    <dgm:cxn modelId="{2C81750C-F7FE-4134-882C-2C87CE879C29}" type="presParOf" srcId="{1C6560B9-62CE-4D64-84E7-BCF151A88F16}" destId="{A8D95BB0-8B56-46FB-AD64-A278D041F4D7}" srcOrd="4" destOrd="0" presId="urn:microsoft.com/office/officeart/2005/8/layout/chevron1"/>
    <dgm:cxn modelId="{061AB5EA-5269-43BD-94DD-71C946040ACC}" type="presParOf" srcId="{1C6560B9-62CE-4D64-84E7-BCF151A88F16}" destId="{D6D2BD1B-C665-4D5E-AF4A-D85414CC2D81}" srcOrd="5" destOrd="0" presId="urn:microsoft.com/office/officeart/2005/8/layout/chevron1"/>
    <dgm:cxn modelId="{4111CFE8-827D-4560-91A7-AAB6B4230E86}" type="presParOf" srcId="{1C6560B9-62CE-4D64-84E7-BCF151A88F16}" destId="{A1103786-474C-47E0-8574-12114E54D7D8}"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D7C87-C030-42F9-847E-7908FA93BEBE}">
      <dsp:nvSpPr>
        <dsp:cNvPr id="0" name=""/>
        <dsp:cNvSpPr/>
      </dsp:nvSpPr>
      <dsp:spPr>
        <a:xfrm>
          <a:off x="1734" y="594703"/>
          <a:ext cx="1040953" cy="625968"/>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kumimoji="1" lang="ja-JP" altLang="en-US" sz="1000" b="1" kern="1200" dirty="0" smtClean="0"/>
            <a:t>要求把握</a:t>
          </a:r>
          <a:endParaRPr kumimoji="1" lang="en-US" altLang="ja-JP" sz="1000" b="1" kern="1200" dirty="0" smtClean="0"/>
        </a:p>
      </dsp:txBody>
      <dsp:txXfrm>
        <a:off x="314718" y="594703"/>
        <a:ext cx="414985" cy="625968"/>
      </dsp:txXfrm>
    </dsp:sp>
    <dsp:sp modelId="{094380E4-E15D-4670-9AB5-E50259BBACAE}">
      <dsp:nvSpPr>
        <dsp:cNvPr id="0" name=""/>
        <dsp:cNvSpPr/>
      </dsp:nvSpPr>
      <dsp:spPr>
        <a:xfrm>
          <a:off x="886195" y="594703"/>
          <a:ext cx="1917872" cy="625968"/>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kumimoji="1" lang="ja-JP" altLang="en-US" sz="1000" b="1" kern="1200" dirty="0" smtClean="0"/>
            <a:t>カオス ０</a:t>
          </a:r>
          <a:endParaRPr kumimoji="1" lang="en-US" altLang="ja-JP" sz="1000" b="1" kern="1200" dirty="0" smtClean="0"/>
        </a:p>
        <a:p>
          <a:pPr lvl="0" algn="ctr" defTabSz="444500">
            <a:lnSpc>
              <a:spcPct val="90000"/>
            </a:lnSpc>
            <a:spcBef>
              <a:spcPct val="0"/>
            </a:spcBef>
            <a:spcAft>
              <a:spcPct val="35000"/>
            </a:spcAft>
          </a:pPr>
          <a:r>
            <a:rPr kumimoji="1" lang="ja-JP" altLang="en-US" sz="1000" b="1" kern="1200" dirty="0" smtClean="0"/>
            <a:t>概要設計と仕様確認</a:t>
          </a:r>
          <a:endParaRPr kumimoji="1" lang="en-US" altLang="ja-JP" sz="1000" b="1" kern="1200" dirty="0" smtClean="0"/>
        </a:p>
      </dsp:txBody>
      <dsp:txXfrm>
        <a:off x="1199179" y="594703"/>
        <a:ext cx="1291904" cy="625968"/>
      </dsp:txXfrm>
    </dsp:sp>
    <dsp:sp modelId="{A8D95BB0-8B56-46FB-AD64-A278D041F4D7}">
      <dsp:nvSpPr>
        <dsp:cNvPr id="0" name=""/>
        <dsp:cNvSpPr/>
      </dsp:nvSpPr>
      <dsp:spPr>
        <a:xfrm>
          <a:off x="2647576" y="594703"/>
          <a:ext cx="4332199" cy="625968"/>
        </a:xfrm>
        <a:prstGeom prst="chevron">
          <a:avLst/>
        </a:prstGeom>
        <a:solidFill>
          <a:schemeClr val="accent1">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kumimoji="1" lang="ja-JP" altLang="en-US" sz="1000" b="1" kern="1200" dirty="0" smtClean="0">
              <a:solidFill>
                <a:schemeClr val="bg1"/>
              </a:solidFill>
            </a:rPr>
            <a:t>反復開発 （８スプリント）</a:t>
          </a:r>
          <a:endParaRPr kumimoji="1" lang="ja-JP" altLang="en-US" sz="1000" b="1" kern="1200" dirty="0">
            <a:solidFill>
              <a:schemeClr val="bg1"/>
            </a:solidFill>
          </a:endParaRPr>
        </a:p>
      </dsp:txBody>
      <dsp:txXfrm>
        <a:off x="2960560" y="594703"/>
        <a:ext cx="3706231" cy="625968"/>
      </dsp:txXfrm>
    </dsp:sp>
    <dsp:sp modelId="{A1103786-474C-47E0-8574-12114E54D7D8}">
      <dsp:nvSpPr>
        <dsp:cNvPr id="0" name=""/>
        <dsp:cNvSpPr/>
      </dsp:nvSpPr>
      <dsp:spPr>
        <a:xfrm>
          <a:off x="6823283" y="594703"/>
          <a:ext cx="1564920" cy="625968"/>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kumimoji="1" lang="ja-JP" altLang="en-US" sz="1200" b="1" kern="1200" dirty="0" smtClean="0"/>
            <a:t>稼働準備</a:t>
          </a:r>
          <a:endParaRPr kumimoji="1" lang="ja-JP" altLang="en-US" sz="1200" b="1" kern="1200" dirty="0"/>
        </a:p>
      </dsp:txBody>
      <dsp:txXfrm>
        <a:off x="7136267" y="594703"/>
        <a:ext cx="938952" cy="62596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image" Target="../media/image4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E2EF24-0953-4F26-A57C-3FB06E33D3E1}" type="datetimeFigureOut">
              <a:rPr kumimoji="1" lang="ja-JP" altLang="en-US" smtClean="0"/>
              <a:t>2013/11/6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E7A476-9460-4586-8F93-4DBF3704BDD0}" type="slidenum">
              <a:rPr kumimoji="1" lang="ja-JP" altLang="en-US" smtClean="0"/>
              <a:t>‹#›</a:t>
            </a:fld>
            <a:endParaRPr kumimoji="1" lang="ja-JP" altLang="en-US"/>
          </a:p>
        </p:txBody>
      </p:sp>
    </p:spTree>
    <p:extLst>
      <p:ext uri="{BB962C8B-B14F-4D97-AF65-F5344CB8AC3E}">
        <p14:creationId xmlns:p14="http://schemas.microsoft.com/office/powerpoint/2010/main" val="11988867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ea typeface="ＭＳ Ｐ明朝" pitchFamily="18"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mtClean="0"/>
              <a:t>10</a:t>
            </a:r>
            <a:r>
              <a:rPr lang="ja-JP" altLang="en-US" smtClean="0"/>
              <a:t>段階で、</a:t>
            </a:r>
            <a:r>
              <a:rPr lang="en-US" altLang="ja-JP" smtClean="0"/>
              <a:t>9-10</a:t>
            </a:r>
            <a:r>
              <a:rPr lang="ja-JP" altLang="en-US" smtClean="0"/>
              <a:t>をつけた人から、</a:t>
            </a:r>
            <a:r>
              <a:rPr lang="en-US" altLang="ja-JP" smtClean="0"/>
              <a:t>1-2</a:t>
            </a:r>
            <a:r>
              <a:rPr lang="ja-JP" altLang="en-US" smtClean="0"/>
              <a:t>をつけた人を引いた数</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0795E21-C4A4-4CF1-9586-DF3F6E46E9E0}" type="slidenum">
              <a:rPr lang="en-US" altLang="ja-JP"/>
              <a:pPr/>
              <a:t>41</a:t>
            </a:fld>
            <a:endParaRPr lang="en-US" altLang="ja-JP"/>
          </a:p>
        </p:txBody>
      </p:sp>
      <p:sp>
        <p:nvSpPr>
          <p:cNvPr id="102402" name="Rectangle 7"/>
          <p:cNvSpPr txBox="1">
            <a:spLocks noGrp="1" noChangeArrowheads="1"/>
          </p:cNvSpPr>
          <p:nvPr/>
        </p:nvSpPr>
        <p:spPr bwMode="auto">
          <a:xfrm>
            <a:off x="3884613" y="8685705"/>
            <a:ext cx="2970212" cy="455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1" tIns="46796" rIns="89991" bIns="46796" anchor="b"/>
          <a:lstStyle>
            <a:lvl1pPr defTabSz="414338">
              <a:tabLst>
                <a:tab pos="722313" algn="l"/>
                <a:tab pos="1446213" algn="l"/>
                <a:tab pos="2170113" algn="l"/>
                <a:tab pos="2894013" algn="l"/>
              </a:tabLst>
              <a:defRPr kumimoji="1">
                <a:solidFill>
                  <a:schemeClr val="tx1"/>
                </a:solidFill>
                <a:latin typeface="Arial" charset="0"/>
                <a:ea typeface="ＭＳ Ｐゴシック" charset="-128"/>
              </a:defRPr>
            </a:lvl1pPr>
            <a:lvl2pPr marL="742950" indent="-285750" defTabSz="414338">
              <a:tabLst>
                <a:tab pos="722313" algn="l"/>
                <a:tab pos="1446213" algn="l"/>
                <a:tab pos="2170113" algn="l"/>
                <a:tab pos="2894013" algn="l"/>
              </a:tabLst>
              <a:defRPr kumimoji="1">
                <a:solidFill>
                  <a:schemeClr val="tx1"/>
                </a:solidFill>
                <a:latin typeface="Arial" charset="0"/>
                <a:ea typeface="ＭＳ Ｐゴシック" charset="-128"/>
              </a:defRPr>
            </a:lvl2pPr>
            <a:lvl3pPr marL="1143000" indent="-228600" defTabSz="414338">
              <a:tabLst>
                <a:tab pos="722313" algn="l"/>
                <a:tab pos="1446213" algn="l"/>
                <a:tab pos="2170113" algn="l"/>
                <a:tab pos="2894013" algn="l"/>
              </a:tabLst>
              <a:defRPr kumimoji="1">
                <a:solidFill>
                  <a:schemeClr val="tx1"/>
                </a:solidFill>
                <a:latin typeface="Arial" charset="0"/>
                <a:ea typeface="ＭＳ Ｐゴシック" charset="-128"/>
              </a:defRPr>
            </a:lvl3pPr>
            <a:lvl4pPr marL="1600200" indent="-228600" defTabSz="414338">
              <a:tabLst>
                <a:tab pos="722313" algn="l"/>
                <a:tab pos="1446213" algn="l"/>
                <a:tab pos="2170113" algn="l"/>
                <a:tab pos="2894013" algn="l"/>
              </a:tabLst>
              <a:defRPr kumimoji="1">
                <a:solidFill>
                  <a:schemeClr val="tx1"/>
                </a:solidFill>
                <a:latin typeface="Arial" charset="0"/>
                <a:ea typeface="ＭＳ Ｐゴシック" charset="-128"/>
              </a:defRPr>
            </a:lvl4pPr>
            <a:lvl5pPr marL="2057400" indent="-228600" defTabSz="414338">
              <a:tabLst>
                <a:tab pos="722313" algn="l"/>
                <a:tab pos="1446213" algn="l"/>
                <a:tab pos="2170113" algn="l"/>
                <a:tab pos="2894013" algn="l"/>
              </a:tabLst>
              <a:defRPr kumimoji="1">
                <a:solidFill>
                  <a:schemeClr val="tx1"/>
                </a:solidFill>
                <a:latin typeface="Arial" charset="0"/>
                <a:ea typeface="ＭＳ Ｐゴシック" charset="-128"/>
              </a:defRPr>
            </a:lvl5pPr>
            <a:lvl6pPr marL="2514600" indent="-228600" defTabSz="414338" fontAlgn="base">
              <a:spcBef>
                <a:spcPct val="0"/>
              </a:spcBef>
              <a:spcAft>
                <a:spcPct val="0"/>
              </a:spcAft>
              <a:tabLst>
                <a:tab pos="722313" algn="l"/>
                <a:tab pos="1446213" algn="l"/>
                <a:tab pos="2170113" algn="l"/>
                <a:tab pos="2894013" algn="l"/>
              </a:tabLst>
              <a:defRPr kumimoji="1">
                <a:solidFill>
                  <a:schemeClr val="tx1"/>
                </a:solidFill>
                <a:latin typeface="Arial" charset="0"/>
                <a:ea typeface="ＭＳ Ｐゴシック" charset="-128"/>
              </a:defRPr>
            </a:lvl6pPr>
            <a:lvl7pPr marL="2971800" indent="-228600" defTabSz="414338" fontAlgn="base">
              <a:spcBef>
                <a:spcPct val="0"/>
              </a:spcBef>
              <a:spcAft>
                <a:spcPct val="0"/>
              </a:spcAft>
              <a:tabLst>
                <a:tab pos="722313" algn="l"/>
                <a:tab pos="1446213" algn="l"/>
                <a:tab pos="2170113" algn="l"/>
                <a:tab pos="2894013" algn="l"/>
              </a:tabLst>
              <a:defRPr kumimoji="1">
                <a:solidFill>
                  <a:schemeClr val="tx1"/>
                </a:solidFill>
                <a:latin typeface="Arial" charset="0"/>
                <a:ea typeface="ＭＳ Ｐゴシック" charset="-128"/>
              </a:defRPr>
            </a:lvl7pPr>
            <a:lvl8pPr marL="3429000" indent="-228600" defTabSz="414338" fontAlgn="base">
              <a:spcBef>
                <a:spcPct val="0"/>
              </a:spcBef>
              <a:spcAft>
                <a:spcPct val="0"/>
              </a:spcAft>
              <a:tabLst>
                <a:tab pos="722313" algn="l"/>
                <a:tab pos="1446213" algn="l"/>
                <a:tab pos="2170113" algn="l"/>
                <a:tab pos="2894013" algn="l"/>
              </a:tabLst>
              <a:defRPr kumimoji="1">
                <a:solidFill>
                  <a:schemeClr val="tx1"/>
                </a:solidFill>
                <a:latin typeface="Arial" charset="0"/>
                <a:ea typeface="ＭＳ Ｐゴシック" charset="-128"/>
              </a:defRPr>
            </a:lvl8pPr>
            <a:lvl9pPr marL="3886200" indent="-228600" defTabSz="414338" fontAlgn="base">
              <a:spcBef>
                <a:spcPct val="0"/>
              </a:spcBef>
              <a:spcAft>
                <a:spcPct val="0"/>
              </a:spcAft>
              <a:tabLst>
                <a:tab pos="722313" algn="l"/>
                <a:tab pos="1446213" algn="l"/>
                <a:tab pos="2170113" algn="l"/>
                <a:tab pos="2894013" algn="l"/>
              </a:tabLst>
              <a:defRPr kumimoji="1">
                <a:solidFill>
                  <a:schemeClr val="tx1"/>
                </a:solidFill>
                <a:latin typeface="Arial" charset="0"/>
                <a:ea typeface="ＭＳ Ｐゴシック" charset="-128"/>
              </a:defRPr>
            </a:lvl9pPr>
          </a:lstStyle>
          <a:p>
            <a:pPr algn="r">
              <a:buClr>
                <a:srgbClr val="000000"/>
              </a:buClr>
              <a:buSzPct val="45000"/>
              <a:buFont typeface="Wingdings" pitchFamily="2" charset="2"/>
              <a:buNone/>
            </a:pPr>
            <a:fld id="{8DAA3472-B93C-4BB6-A3BD-C63C8D656ABA}" type="slidenum">
              <a:rPr kumimoji="0" lang="en-GB" altLang="ja-JP" sz="1200">
                <a:solidFill>
                  <a:srgbClr val="000000"/>
                </a:solidFill>
                <a:latin typeface="Times New Roman" pitchFamily="18" charset="0"/>
                <a:ea typeface="HG 明朝L Sun" charset="-128"/>
              </a:rPr>
              <a:pPr algn="r">
                <a:buClr>
                  <a:srgbClr val="000000"/>
                </a:buClr>
                <a:buSzPct val="45000"/>
                <a:buFont typeface="Wingdings" pitchFamily="2" charset="2"/>
                <a:buNone/>
              </a:pPr>
              <a:t>41</a:t>
            </a:fld>
            <a:endParaRPr kumimoji="0" lang="en-GB" altLang="ja-JP" sz="1200">
              <a:solidFill>
                <a:srgbClr val="000000"/>
              </a:solidFill>
              <a:latin typeface="Times New Roman" pitchFamily="18" charset="0"/>
              <a:ea typeface="HG 明朝L Sun" charset="-128"/>
            </a:endParaRPr>
          </a:p>
        </p:txBody>
      </p:sp>
      <p:sp>
        <p:nvSpPr>
          <p:cNvPr id="102403" name="Rectangle 2"/>
          <p:cNvSpPr>
            <a:spLocks noGrp="1" noRot="1" noChangeAspect="1" noChangeArrowheads="1" noTextEdit="1"/>
          </p:cNvSpPr>
          <p:nvPr>
            <p:ph type="sldImg"/>
          </p:nvPr>
        </p:nvSpPr>
        <p:spPr>
          <a:ln/>
          <a:extLst>
            <a:ext uri="{909E8E84-426E-40DD-AFC4-6F175D3DCCD1}">
              <a14:hiddenFill xmlns:a14="http://schemas.microsoft.com/office/drawing/2010/main">
                <a:noFill/>
              </a14:hiddenFill>
            </a:ext>
          </a:extLst>
        </p:spPr>
      </p:sp>
      <p:sp>
        <p:nvSpPr>
          <p:cNvPr id="102404" name="Rectangle 3"/>
          <p:cNvSpPr>
            <a:spLocks noGrp="1" noChangeArrowheads="1"/>
          </p:cNvSpPr>
          <p:nvPr>
            <p:ph type="body" idx="1"/>
          </p:nvPr>
        </p:nvSpPr>
        <p:spPr/>
        <p:txBody>
          <a:bodyPr lIns="89991" tIns="46796" rIns="89991" bIns="46796"/>
          <a:lstStyle/>
          <a:p>
            <a:endParaRPr lang="ja-JP" altLang="ja-JP"/>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80B29E3-5BA9-403D-9CE7-132AD8C291B3}" type="slidenum">
              <a:rPr lang="en-US" altLang="ja-JP"/>
              <a:pPr/>
              <a:t>42</a:t>
            </a:fld>
            <a:endParaRPr lang="en-US" altLang="ja-JP"/>
          </a:p>
        </p:txBody>
      </p:sp>
      <p:sp>
        <p:nvSpPr>
          <p:cNvPr id="104450" name="Rectangle 7"/>
          <p:cNvSpPr txBox="1">
            <a:spLocks noGrp="1" noChangeArrowheads="1"/>
          </p:cNvSpPr>
          <p:nvPr/>
        </p:nvSpPr>
        <p:spPr bwMode="auto">
          <a:xfrm>
            <a:off x="3884613" y="8685705"/>
            <a:ext cx="2970212" cy="455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1" tIns="46796" rIns="89991" bIns="46796" anchor="b"/>
          <a:lstStyle>
            <a:lvl1pPr defTabSz="414338">
              <a:tabLst>
                <a:tab pos="722313" algn="l"/>
                <a:tab pos="1446213" algn="l"/>
                <a:tab pos="2170113" algn="l"/>
                <a:tab pos="2894013" algn="l"/>
              </a:tabLst>
              <a:defRPr kumimoji="1">
                <a:solidFill>
                  <a:schemeClr val="tx1"/>
                </a:solidFill>
                <a:latin typeface="Arial" charset="0"/>
                <a:ea typeface="ＭＳ Ｐゴシック" charset="-128"/>
              </a:defRPr>
            </a:lvl1pPr>
            <a:lvl2pPr marL="742950" indent="-285750" defTabSz="414338">
              <a:tabLst>
                <a:tab pos="722313" algn="l"/>
                <a:tab pos="1446213" algn="l"/>
                <a:tab pos="2170113" algn="l"/>
                <a:tab pos="2894013" algn="l"/>
              </a:tabLst>
              <a:defRPr kumimoji="1">
                <a:solidFill>
                  <a:schemeClr val="tx1"/>
                </a:solidFill>
                <a:latin typeface="Arial" charset="0"/>
                <a:ea typeface="ＭＳ Ｐゴシック" charset="-128"/>
              </a:defRPr>
            </a:lvl2pPr>
            <a:lvl3pPr marL="1143000" indent="-228600" defTabSz="414338">
              <a:tabLst>
                <a:tab pos="722313" algn="l"/>
                <a:tab pos="1446213" algn="l"/>
                <a:tab pos="2170113" algn="l"/>
                <a:tab pos="2894013" algn="l"/>
              </a:tabLst>
              <a:defRPr kumimoji="1">
                <a:solidFill>
                  <a:schemeClr val="tx1"/>
                </a:solidFill>
                <a:latin typeface="Arial" charset="0"/>
                <a:ea typeface="ＭＳ Ｐゴシック" charset="-128"/>
              </a:defRPr>
            </a:lvl3pPr>
            <a:lvl4pPr marL="1600200" indent="-228600" defTabSz="414338">
              <a:tabLst>
                <a:tab pos="722313" algn="l"/>
                <a:tab pos="1446213" algn="l"/>
                <a:tab pos="2170113" algn="l"/>
                <a:tab pos="2894013" algn="l"/>
              </a:tabLst>
              <a:defRPr kumimoji="1">
                <a:solidFill>
                  <a:schemeClr val="tx1"/>
                </a:solidFill>
                <a:latin typeface="Arial" charset="0"/>
                <a:ea typeface="ＭＳ Ｐゴシック" charset="-128"/>
              </a:defRPr>
            </a:lvl4pPr>
            <a:lvl5pPr marL="2057400" indent="-228600" defTabSz="414338">
              <a:tabLst>
                <a:tab pos="722313" algn="l"/>
                <a:tab pos="1446213" algn="l"/>
                <a:tab pos="2170113" algn="l"/>
                <a:tab pos="2894013" algn="l"/>
              </a:tabLst>
              <a:defRPr kumimoji="1">
                <a:solidFill>
                  <a:schemeClr val="tx1"/>
                </a:solidFill>
                <a:latin typeface="Arial" charset="0"/>
                <a:ea typeface="ＭＳ Ｐゴシック" charset="-128"/>
              </a:defRPr>
            </a:lvl5pPr>
            <a:lvl6pPr marL="2514600" indent="-228600" defTabSz="414338" fontAlgn="base">
              <a:spcBef>
                <a:spcPct val="0"/>
              </a:spcBef>
              <a:spcAft>
                <a:spcPct val="0"/>
              </a:spcAft>
              <a:tabLst>
                <a:tab pos="722313" algn="l"/>
                <a:tab pos="1446213" algn="l"/>
                <a:tab pos="2170113" algn="l"/>
                <a:tab pos="2894013" algn="l"/>
              </a:tabLst>
              <a:defRPr kumimoji="1">
                <a:solidFill>
                  <a:schemeClr val="tx1"/>
                </a:solidFill>
                <a:latin typeface="Arial" charset="0"/>
                <a:ea typeface="ＭＳ Ｐゴシック" charset="-128"/>
              </a:defRPr>
            </a:lvl6pPr>
            <a:lvl7pPr marL="2971800" indent="-228600" defTabSz="414338" fontAlgn="base">
              <a:spcBef>
                <a:spcPct val="0"/>
              </a:spcBef>
              <a:spcAft>
                <a:spcPct val="0"/>
              </a:spcAft>
              <a:tabLst>
                <a:tab pos="722313" algn="l"/>
                <a:tab pos="1446213" algn="l"/>
                <a:tab pos="2170113" algn="l"/>
                <a:tab pos="2894013" algn="l"/>
              </a:tabLst>
              <a:defRPr kumimoji="1">
                <a:solidFill>
                  <a:schemeClr val="tx1"/>
                </a:solidFill>
                <a:latin typeface="Arial" charset="0"/>
                <a:ea typeface="ＭＳ Ｐゴシック" charset="-128"/>
              </a:defRPr>
            </a:lvl7pPr>
            <a:lvl8pPr marL="3429000" indent="-228600" defTabSz="414338" fontAlgn="base">
              <a:spcBef>
                <a:spcPct val="0"/>
              </a:spcBef>
              <a:spcAft>
                <a:spcPct val="0"/>
              </a:spcAft>
              <a:tabLst>
                <a:tab pos="722313" algn="l"/>
                <a:tab pos="1446213" algn="l"/>
                <a:tab pos="2170113" algn="l"/>
                <a:tab pos="2894013" algn="l"/>
              </a:tabLst>
              <a:defRPr kumimoji="1">
                <a:solidFill>
                  <a:schemeClr val="tx1"/>
                </a:solidFill>
                <a:latin typeface="Arial" charset="0"/>
                <a:ea typeface="ＭＳ Ｐゴシック" charset="-128"/>
              </a:defRPr>
            </a:lvl8pPr>
            <a:lvl9pPr marL="3886200" indent="-228600" defTabSz="414338" fontAlgn="base">
              <a:spcBef>
                <a:spcPct val="0"/>
              </a:spcBef>
              <a:spcAft>
                <a:spcPct val="0"/>
              </a:spcAft>
              <a:tabLst>
                <a:tab pos="722313" algn="l"/>
                <a:tab pos="1446213" algn="l"/>
                <a:tab pos="2170113" algn="l"/>
                <a:tab pos="2894013" algn="l"/>
              </a:tabLst>
              <a:defRPr kumimoji="1">
                <a:solidFill>
                  <a:schemeClr val="tx1"/>
                </a:solidFill>
                <a:latin typeface="Arial" charset="0"/>
                <a:ea typeface="ＭＳ Ｐゴシック" charset="-128"/>
              </a:defRPr>
            </a:lvl9pPr>
          </a:lstStyle>
          <a:p>
            <a:pPr algn="r">
              <a:buClr>
                <a:srgbClr val="000000"/>
              </a:buClr>
              <a:buSzPct val="45000"/>
              <a:buFont typeface="Wingdings" pitchFamily="2" charset="2"/>
              <a:buNone/>
            </a:pPr>
            <a:fld id="{01528F61-7835-4EC5-96C7-A8F7858F9B38}" type="slidenum">
              <a:rPr kumimoji="0" lang="en-GB" altLang="ja-JP" sz="1200">
                <a:solidFill>
                  <a:srgbClr val="000000"/>
                </a:solidFill>
                <a:latin typeface="Times New Roman" pitchFamily="18" charset="0"/>
                <a:ea typeface="HG 明朝L Sun" charset="-128"/>
              </a:rPr>
              <a:pPr algn="r">
                <a:buClr>
                  <a:srgbClr val="000000"/>
                </a:buClr>
                <a:buSzPct val="45000"/>
                <a:buFont typeface="Wingdings" pitchFamily="2" charset="2"/>
                <a:buNone/>
              </a:pPr>
              <a:t>42</a:t>
            </a:fld>
            <a:endParaRPr kumimoji="0" lang="en-GB" altLang="ja-JP" sz="1200">
              <a:solidFill>
                <a:srgbClr val="000000"/>
              </a:solidFill>
              <a:latin typeface="Times New Roman" pitchFamily="18" charset="0"/>
              <a:ea typeface="HG 明朝L Sun" charset="-128"/>
            </a:endParaRPr>
          </a:p>
        </p:txBody>
      </p:sp>
      <p:sp>
        <p:nvSpPr>
          <p:cNvPr id="104451" name="Rectangle 2"/>
          <p:cNvSpPr>
            <a:spLocks noGrp="1" noRot="1" noChangeAspect="1" noChangeArrowheads="1" noTextEdit="1"/>
          </p:cNvSpPr>
          <p:nvPr>
            <p:ph type="sldImg"/>
          </p:nvPr>
        </p:nvSpPr>
        <p:spPr>
          <a:xfrm>
            <a:off x="1143000" y="685800"/>
            <a:ext cx="4570413" cy="3427413"/>
          </a:xfrm>
          <a:ln/>
          <a:extLst>
            <a:ext uri="{909E8E84-426E-40DD-AFC4-6F175D3DCCD1}">
              <a14:hiddenFill xmlns:a14="http://schemas.microsoft.com/office/drawing/2010/main">
                <a:noFill/>
              </a14:hiddenFill>
            </a:ext>
          </a:extLst>
        </p:spPr>
      </p:sp>
      <p:sp>
        <p:nvSpPr>
          <p:cNvPr id="104452" name="Rectangle 3"/>
          <p:cNvSpPr>
            <a:spLocks noGrp="1" noChangeArrowheads="1"/>
          </p:cNvSpPr>
          <p:nvPr>
            <p:ph type="body" idx="1"/>
          </p:nvPr>
        </p:nvSpPr>
        <p:spPr>
          <a:xfrm>
            <a:off x="685801" y="4343583"/>
            <a:ext cx="5484813" cy="4112975"/>
          </a:xfrm>
        </p:spPr>
        <p:txBody>
          <a:bodyPr lIns="89991" tIns="46796" rIns="89991" bIns="46796"/>
          <a:lstStyle/>
          <a:p>
            <a:endParaRPr lang="ja-JP" altLang="ja-JP"/>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CA438A-4B90-476E-A2E8-FF71FA944B6A}" type="slidenum">
              <a:rPr lang="en-US" altLang="ja-JP"/>
              <a:pPr/>
              <a:t>43</a:t>
            </a:fld>
            <a:endParaRPr lang="en-US" altLang="ja-JP"/>
          </a:p>
        </p:txBody>
      </p:sp>
      <p:sp>
        <p:nvSpPr>
          <p:cNvPr id="30722" name="Rectangle 2"/>
          <p:cNvSpPr txBox="1">
            <a:spLocks noGrp="1" noRot="1" noChangeAspect="1" noChangeArrowheads="1" noTextEdit="1"/>
          </p:cNvSpPr>
          <p:nvPr>
            <p:ph type="sldImg"/>
          </p:nvPr>
        </p:nvSpPr>
        <p:spPr>
          <a:xfrm>
            <a:off x="1141413" y="685800"/>
            <a:ext cx="4572000" cy="3429000"/>
          </a:xfrm>
          <a:ln/>
        </p:spPr>
      </p:sp>
      <p:sp>
        <p:nvSpPr>
          <p:cNvPr id="30723" name="Rectangle 3"/>
          <p:cNvSpPr txBox="1">
            <a:spLocks noGrp="1" noChangeArrowheads="1"/>
          </p:cNvSpPr>
          <p:nvPr>
            <p:ph type="body" idx="1"/>
          </p:nvPr>
        </p:nvSpPr>
        <p:spPr>
          <a:xfrm>
            <a:off x="685801" y="4343583"/>
            <a:ext cx="5484813" cy="4114435"/>
          </a:xfrm>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ja-JP" altLang="ja-JP">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30272F5-D4A2-4072-805E-51BFF28798BB}" type="slidenum">
              <a:rPr kumimoji="1" lang="ja-JP" altLang="en-US" smtClean="0"/>
              <a:t>46</a:t>
            </a:fld>
            <a:endParaRPr kumimoji="1" lang="ja-JP" altLang="en-US"/>
          </a:p>
        </p:txBody>
      </p:sp>
    </p:spTree>
    <p:extLst>
      <p:ext uri="{BB962C8B-B14F-4D97-AF65-F5344CB8AC3E}">
        <p14:creationId xmlns:p14="http://schemas.microsoft.com/office/powerpoint/2010/main" val="2421260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p:cNvSpPr>
            <a:spLocks noGrp="1" noRot="1" noChangeAspect="1" noTextEdit="1"/>
          </p:cNvSpPr>
          <p:nvPr>
            <p:ph type="sldImg"/>
          </p:nvPr>
        </p:nvSpPr>
        <p:spPr>
          <a:ln/>
        </p:spPr>
      </p:sp>
      <p:sp>
        <p:nvSpPr>
          <p:cNvPr id="51203" name="ノート プレースホルダー 2"/>
          <p:cNvSpPr txBox="1">
            <a:spLocks noGrp="1"/>
          </p:cNvSpPr>
          <p:nvPr>
            <p:ph type="body" idx="1"/>
          </p:nvPr>
        </p:nvSpPr>
        <p:spPr>
          <a:noFill/>
        </p:spPr>
        <p:txBody>
          <a:bodyPr/>
          <a:lstStyle/>
          <a:p>
            <a:r>
              <a:rPr kumimoji="1" lang="en-US" altLang="ja-JP" b="1" smtClean="0"/>
              <a:t>Within 3 iterations out of 8 iteration of development.</a:t>
            </a:r>
          </a:p>
          <a:p>
            <a:r>
              <a:rPr kumimoji="1" lang="en-US" altLang="ja-JP" b="1" smtClean="0"/>
              <a:t>Team grew up their productivities up to almost 170%.</a:t>
            </a:r>
          </a:p>
          <a:p>
            <a:r>
              <a:rPr kumimoji="1" lang="en-US" altLang="ja-JP" b="1" smtClean="0"/>
              <a:t>So team could such a great performance as putting on record.</a:t>
            </a:r>
          </a:p>
          <a:p>
            <a:r>
              <a:rPr kumimoji="1" lang="en-US" altLang="ja-JP" b="1" smtClean="0"/>
              <a:t>And team did this performance without overtime work. [normal working hours]</a:t>
            </a:r>
            <a:endParaRPr kumimoji="1" lang="ja-JP" altLang="en-US" b="1" smtClean="0"/>
          </a:p>
        </p:txBody>
      </p:sp>
      <p:sp>
        <p:nvSpPr>
          <p:cNvPr id="51204" name="スライド番号プレースホルダー 3"/>
          <p:cNvSpPr>
            <a:spLocks noGrp="1"/>
          </p:cNvSpPr>
          <p:nvPr>
            <p:ph type="sldNum" sz="quarter" idx="5"/>
          </p:nvPr>
        </p:nvSpPr>
        <p:spPr>
          <a:noFill/>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cs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cs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cs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cs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cs typeface="Arial" charset="0"/>
              </a:defRPr>
            </a:lvl5pPr>
            <a:lvl6pPr marL="2514600" indent="-228600" algn="ctr"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cs typeface="Arial" charset="0"/>
              </a:defRPr>
            </a:lvl6pPr>
            <a:lvl7pPr marL="2971800" indent="-228600" algn="ctr"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cs typeface="Arial" charset="0"/>
              </a:defRPr>
            </a:lvl7pPr>
            <a:lvl8pPr marL="3429000" indent="-228600" algn="ctr"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cs typeface="Arial" charset="0"/>
              </a:defRPr>
            </a:lvl8pPr>
            <a:lvl9pPr marL="3886200" indent="-228600" algn="ctr"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cs typeface="Arial" charset="0"/>
              </a:defRPr>
            </a:lvl9pPr>
          </a:lstStyle>
          <a:p>
            <a:pPr eaLnBrk="1" hangingPunct="1"/>
            <a:fld id="{B409BF90-D408-49CF-B01F-6010B1BB3A9F}" type="slidenum">
              <a:rPr lang="en-GB" altLang="ja-JP" sz="1000" smtClean="0"/>
              <a:pPr eaLnBrk="1" hangingPunct="1"/>
              <a:t>52</a:t>
            </a:fld>
            <a:endParaRPr lang="en-GB" altLang="ja-JP" sz="10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90CDC6-79DC-4CDD-A21E-4395603D9CCA}" type="slidenum">
              <a:rPr lang="en-US" altLang="ja-JP"/>
              <a:pPr/>
              <a:t>59</a:t>
            </a:fld>
            <a:endParaRPr lang="en-US" altLang="ja-JP"/>
          </a:p>
        </p:txBody>
      </p:sp>
      <p:sp>
        <p:nvSpPr>
          <p:cNvPr id="305154" name="Rectangle 2"/>
          <p:cNvSpPr>
            <a:spLocks noGrp="1" noRot="1" noChangeAspect="1" noChangeArrowheads="1" noTextEdit="1"/>
          </p:cNvSpPr>
          <p:nvPr>
            <p:ph type="sldImg"/>
          </p:nvPr>
        </p:nvSpPr>
        <p:spPr>
          <a:ln/>
        </p:spPr>
      </p:sp>
      <p:sp>
        <p:nvSpPr>
          <p:cNvPr id="305155"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293A6B-29EF-43B5-B4D7-EFDAAE212B82}" type="slidenum">
              <a:rPr lang="en-US" altLang="ja-JP"/>
              <a:pPr/>
              <a:t>9</a:t>
            </a:fld>
            <a:endParaRPr lang="en-US" altLang="ja-JP"/>
          </a:p>
        </p:txBody>
      </p:sp>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31C196-D7EA-4A5E-BB5D-C1D847B8EC32}" type="slidenum">
              <a:rPr lang="en-US" altLang="ja-JP"/>
              <a:pPr/>
              <a:t>10</a:t>
            </a:fld>
            <a:endParaRPr lang="en-US" altLang="ja-JP"/>
          </a:p>
        </p:txBody>
      </p:sp>
      <p:sp>
        <p:nvSpPr>
          <p:cNvPr id="378882" name="Rectangle 2"/>
          <p:cNvSpPr>
            <a:spLocks noGrp="1" noRot="1" noChangeAspect="1" noChangeArrowheads="1" noTextEdit="1"/>
          </p:cNvSpPr>
          <p:nvPr>
            <p:ph type="sldImg"/>
          </p:nvPr>
        </p:nvSpPr>
        <p:spPr>
          <a:ln/>
        </p:spPr>
      </p:sp>
      <p:sp>
        <p:nvSpPr>
          <p:cNvPr id="378883"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EE3AB4-25A2-44A1-B1E5-31CAE8644526}" type="slidenum">
              <a:rPr lang="en-US" altLang="ja-JP"/>
              <a:pPr/>
              <a:t>11</a:t>
            </a:fld>
            <a:endParaRPr lang="en-US" altLang="ja-JP"/>
          </a:p>
        </p:txBody>
      </p:sp>
      <p:sp>
        <p:nvSpPr>
          <p:cNvPr id="387074" name="Rectangle 2"/>
          <p:cNvSpPr>
            <a:spLocks noGrp="1" noRot="1" noChangeAspect="1" noChangeArrowheads="1" noTextEdit="1"/>
          </p:cNvSpPr>
          <p:nvPr>
            <p:ph type="sldImg"/>
          </p:nvPr>
        </p:nvSpPr>
        <p:spPr>
          <a:ln/>
        </p:spPr>
      </p:sp>
      <p:sp>
        <p:nvSpPr>
          <p:cNvPr id="387075" name="Rectangle 3"/>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551" eaLnBrk="0" hangingPunct="0">
              <a:defRPr>
                <a:solidFill>
                  <a:schemeClr val="accent1"/>
                </a:solidFill>
                <a:latin typeface="Arial" pitchFamily="34" charset="0"/>
                <a:cs typeface="Arial" pitchFamily="34" charset="0"/>
              </a:defRPr>
            </a:lvl1pPr>
            <a:lvl2pPr marL="686263" indent="-263947" defTabSz="913551" eaLnBrk="0" hangingPunct="0">
              <a:defRPr>
                <a:solidFill>
                  <a:schemeClr val="accent1"/>
                </a:solidFill>
                <a:latin typeface="Arial" pitchFamily="34" charset="0"/>
                <a:cs typeface="Arial" pitchFamily="34" charset="0"/>
              </a:defRPr>
            </a:lvl2pPr>
            <a:lvl3pPr marL="1055789" indent="-211158" defTabSz="913551" eaLnBrk="0" hangingPunct="0">
              <a:defRPr>
                <a:solidFill>
                  <a:schemeClr val="accent1"/>
                </a:solidFill>
                <a:latin typeface="Arial" pitchFamily="34" charset="0"/>
                <a:cs typeface="Arial" pitchFamily="34" charset="0"/>
              </a:defRPr>
            </a:lvl3pPr>
            <a:lvl4pPr marL="1478105" indent="-211158" defTabSz="913551" eaLnBrk="0" hangingPunct="0">
              <a:defRPr>
                <a:solidFill>
                  <a:schemeClr val="accent1"/>
                </a:solidFill>
                <a:latin typeface="Arial" pitchFamily="34" charset="0"/>
                <a:cs typeface="Arial" pitchFamily="34" charset="0"/>
              </a:defRPr>
            </a:lvl4pPr>
            <a:lvl5pPr marL="1900420" indent="-211158" defTabSz="913551" eaLnBrk="0" hangingPunct="0">
              <a:defRPr>
                <a:solidFill>
                  <a:schemeClr val="accent1"/>
                </a:solidFill>
                <a:latin typeface="Arial" pitchFamily="34" charset="0"/>
                <a:cs typeface="Arial" pitchFamily="34" charset="0"/>
              </a:defRPr>
            </a:lvl5pPr>
            <a:lvl6pPr marL="2322736" indent="-211158" algn="ctr" defTabSz="913551" eaLnBrk="0" fontAlgn="base" hangingPunct="0">
              <a:lnSpc>
                <a:spcPct val="80000"/>
              </a:lnSpc>
              <a:spcBef>
                <a:spcPct val="0"/>
              </a:spcBef>
              <a:spcAft>
                <a:spcPct val="0"/>
              </a:spcAft>
              <a:buClr>
                <a:schemeClr val="accent2"/>
              </a:buClr>
              <a:buFont typeface="Wingdings" pitchFamily="2" charset="2"/>
              <a:defRPr>
                <a:solidFill>
                  <a:schemeClr val="accent1"/>
                </a:solidFill>
                <a:latin typeface="Arial" pitchFamily="34" charset="0"/>
                <a:cs typeface="Arial" pitchFamily="34" charset="0"/>
              </a:defRPr>
            </a:lvl6pPr>
            <a:lvl7pPr marL="2745052" indent="-211158" algn="ctr" defTabSz="913551" eaLnBrk="0" fontAlgn="base" hangingPunct="0">
              <a:lnSpc>
                <a:spcPct val="80000"/>
              </a:lnSpc>
              <a:spcBef>
                <a:spcPct val="0"/>
              </a:spcBef>
              <a:spcAft>
                <a:spcPct val="0"/>
              </a:spcAft>
              <a:buClr>
                <a:schemeClr val="accent2"/>
              </a:buClr>
              <a:buFont typeface="Wingdings" pitchFamily="2" charset="2"/>
              <a:defRPr>
                <a:solidFill>
                  <a:schemeClr val="accent1"/>
                </a:solidFill>
                <a:latin typeface="Arial" pitchFamily="34" charset="0"/>
                <a:cs typeface="Arial" pitchFamily="34" charset="0"/>
              </a:defRPr>
            </a:lvl7pPr>
            <a:lvl8pPr marL="3167367" indent="-211158" algn="ctr" defTabSz="913551" eaLnBrk="0" fontAlgn="base" hangingPunct="0">
              <a:lnSpc>
                <a:spcPct val="80000"/>
              </a:lnSpc>
              <a:spcBef>
                <a:spcPct val="0"/>
              </a:spcBef>
              <a:spcAft>
                <a:spcPct val="0"/>
              </a:spcAft>
              <a:buClr>
                <a:schemeClr val="accent2"/>
              </a:buClr>
              <a:buFont typeface="Wingdings" pitchFamily="2" charset="2"/>
              <a:defRPr>
                <a:solidFill>
                  <a:schemeClr val="accent1"/>
                </a:solidFill>
                <a:latin typeface="Arial" pitchFamily="34" charset="0"/>
                <a:cs typeface="Arial" pitchFamily="34" charset="0"/>
              </a:defRPr>
            </a:lvl8pPr>
            <a:lvl9pPr marL="3589683" indent="-211158" algn="ctr" defTabSz="913551" eaLnBrk="0" fontAlgn="base" hangingPunct="0">
              <a:lnSpc>
                <a:spcPct val="80000"/>
              </a:lnSpc>
              <a:spcBef>
                <a:spcPct val="0"/>
              </a:spcBef>
              <a:spcAft>
                <a:spcPct val="0"/>
              </a:spcAft>
              <a:buClr>
                <a:schemeClr val="accent2"/>
              </a:buClr>
              <a:buFont typeface="Wingdings" pitchFamily="2" charset="2"/>
              <a:defRPr>
                <a:solidFill>
                  <a:schemeClr val="accent1"/>
                </a:solidFill>
                <a:latin typeface="Arial" pitchFamily="34" charset="0"/>
                <a:cs typeface="Arial" pitchFamily="34" charset="0"/>
              </a:defRPr>
            </a:lvl9pPr>
          </a:lstStyle>
          <a:p>
            <a:pPr eaLnBrk="1" hangingPunct="1"/>
            <a:fld id="{E90BB84E-E51E-414F-A767-9F5C940BA534}" type="slidenum">
              <a:rPr lang="ja-JP" altLang="en-US">
                <a:solidFill>
                  <a:schemeClr val="tx1"/>
                </a:solidFill>
              </a:rPr>
              <a:pPr eaLnBrk="1" hangingPunct="1"/>
              <a:t>13</a:t>
            </a:fld>
            <a:endParaRPr lang="en-US" altLang="ja-JP">
              <a:solidFill>
                <a:schemeClr val="tx1"/>
              </a:solidFill>
            </a:endParaRPr>
          </a:p>
        </p:txBody>
      </p:sp>
      <p:sp>
        <p:nvSpPr>
          <p:cNvPr id="149507"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smtClean="0"/>
              <a:t>64% of features are rarely or never used. </a:t>
            </a:r>
          </a:p>
          <a:p>
            <a:pPr eaLnBrk="1" hangingPunct="1"/>
            <a:endParaRPr lang="en-US" altLang="ja-JP" smtClean="0"/>
          </a:p>
          <a:p>
            <a:pPr eaLnBrk="1" hangingPunct="1"/>
            <a:r>
              <a:rPr lang="en-US" altLang="ja-JP" smtClean="0"/>
              <a:t>Only 20% are often or always used. Think of Microsoft word. </a:t>
            </a:r>
          </a:p>
          <a:p>
            <a:pPr eaLnBrk="1" hangingPunct="1"/>
            <a:r>
              <a:rPr lang="en-US" altLang="ja-JP" smtClean="0"/>
              <a:t>We have to stop thinking about giving the clients those extra things they don’t really need. </a:t>
            </a:r>
          </a:p>
        </p:txBody>
      </p:sp>
      <p:sp>
        <p:nvSpPr>
          <p:cNvPr id="149508" name="Rectangle 3"/>
          <p:cNvSpPr>
            <a:spLocks noGrp="1" noRot="1" noChangeAspect="1" noChangeArrowheads="1" noTextEdit="1"/>
          </p:cNvSpPr>
          <p:nvPr>
            <p:ph type="sldImg"/>
          </p:nvPr>
        </p:nvSpPr>
        <p:spPr>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99F7769E-D431-41DA-B5D0-9351E907E73A}" type="slidenum">
              <a:rPr lang="en-US" altLang="ja-JP" smtClean="0">
                <a:solidFill>
                  <a:srgbClr val="000000"/>
                </a:solidFill>
              </a:rPr>
              <a:pPr eaLnBrk="1" hangingPunct="1"/>
              <a:t>17</a:t>
            </a:fld>
            <a:endParaRPr lang="en-US" altLang="ja-JP" smtClean="0">
              <a:solidFill>
                <a:srgbClr val="000000"/>
              </a:solidFill>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D3780D-9AED-4668-B06A-303AF4BA5036}" type="slidenum">
              <a:rPr lang="en-US" altLang="ja-JP"/>
              <a:pPr/>
              <a:t>22</a:t>
            </a:fld>
            <a:endParaRPr lang="en-US" altLang="ja-JP"/>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A60E3D7-FF2C-46DC-A0EB-66846402B83A}" type="slidenum">
              <a:rPr lang="en-US" altLang="ja-JP"/>
              <a:pPr/>
              <a:t>23</a:t>
            </a:fld>
            <a:endParaRPr lang="en-US" altLang="ja-JP"/>
          </a:p>
        </p:txBody>
      </p:sp>
      <p:sp>
        <p:nvSpPr>
          <p:cNvPr id="122882" name="Rectangle 7"/>
          <p:cNvSpPr txBox="1">
            <a:spLocks noGrp="1" noChangeArrowheads="1"/>
          </p:cNvSpPr>
          <p:nvPr/>
        </p:nvSpPr>
        <p:spPr bwMode="auto">
          <a:xfrm>
            <a:off x="3884613" y="8685705"/>
            <a:ext cx="2970212" cy="455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1" tIns="46796" rIns="89991" bIns="46796" anchor="b"/>
          <a:lstStyle>
            <a:lvl1pPr defTabSz="414338">
              <a:tabLst>
                <a:tab pos="722313" algn="l"/>
                <a:tab pos="1446213" algn="l"/>
                <a:tab pos="2170113" algn="l"/>
                <a:tab pos="2894013" algn="l"/>
              </a:tabLst>
              <a:defRPr kumimoji="1">
                <a:solidFill>
                  <a:schemeClr val="tx1"/>
                </a:solidFill>
                <a:latin typeface="Arial" charset="0"/>
                <a:ea typeface="ＭＳ Ｐゴシック" charset="-128"/>
              </a:defRPr>
            </a:lvl1pPr>
            <a:lvl2pPr marL="742950" indent="-285750" defTabSz="414338">
              <a:tabLst>
                <a:tab pos="722313" algn="l"/>
                <a:tab pos="1446213" algn="l"/>
                <a:tab pos="2170113" algn="l"/>
                <a:tab pos="2894013" algn="l"/>
              </a:tabLst>
              <a:defRPr kumimoji="1">
                <a:solidFill>
                  <a:schemeClr val="tx1"/>
                </a:solidFill>
                <a:latin typeface="Arial" charset="0"/>
                <a:ea typeface="ＭＳ Ｐゴシック" charset="-128"/>
              </a:defRPr>
            </a:lvl2pPr>
            <a:lvl3pPr marL="1143000" indent="-228600" defTabSz="414338">
              <a:tabLst>
                <a:tab pos="722313" algn="l"/>
                <a:tab pos="1446213" algn="l"/>
                <a:tab pos="2170113" algn="l"/>
                <a:tab pos="2894013" algn="l"/>
              </a:tabLst>
              <a:defRPr kumimoji="1">
                <a:solidFill>
                  <a:schemeClr val="tx1"/>
                </a:solidFill>
                <a:latin typeface="Arial" charset="0"/>
                <a:ea typeface="ＭＳ Ｐゴシック" charset="-128"/>
              </a:defRPr>
            </a:lvl3pPr>
            <a:lvl4pPr marL="1600200" indent="-228600" defTabSz="414338">
              <a:tabLst>
                <a:tab pos="722313" algn="l"/>
                <a:tab pos="1446213" algn="l"/>
                <a:tab pos="2170113" algn="l"/>
                <a:tab pos="2894013" algn="l"/>
              </a:tabLst>
              <a:defRPr kumimoji="1">
                <a:solidFill>
                  <a:schemeClr val="tx1"/>
                </a:solidFill>
                <a:latin typeface="Arial" charset="0"/>
                <a:ea typeface="ＭＳ Ｐゴシック" charset="-128"/>
              </a:defRPr>
            </a:lvl4pPr>
            <a:lvl5pPr marL="2057400" indent="-228600" defTabSz="414338">
              <a:tabLst>
                <a:tab pos="722313" algn="l"/>
                <a:tab pos="1446213" algn="l"/>
                <a:tab pos="2170113" algn="l"/>
                <a:tab pos="2894013" algn="l"/>
              </a:tabLst>
              <a:defRPr kumimoji="1">
                <a:solidFill>
                  <a:schemeClr val="tx1"/>
                </a:solidFill>
                <a:latin typeface="Arial" charset="0"/>
                <a:ea typeface="ＭＳ Ｐゴシック" charset="-128"/>
              </a:defRPr>
            </a:lvl5pPr>
            <a:lvl6pPr marL="2514600" indent="-228600" defTabSz="414338" fontAlgn="base">
              <a:spcBef>
                <a:spcPct val="0"/>
              </a:spcBef>
              <a:spcAft>
                <a:spcPct val="0"/>
              </a:spcAft>
              <a:tabLst>
                <a:tab pos="722313" algn="l"/>
                <a:tab pos="1446213" algn="l"/>
                <a:tab pos="2170113" algn="l"/>
                <a:tab pos="2894013" algn="l"/>
              </a:tabLst>
              <a:defRPr kumimoji="1">
                <a:solidFill>
                  <a:schemeClr val="tx1"/>
                </a:solidFill>
                <a:latin typeface="Arial" charset="0"/>
                <a:ea typeface="ＭＳ Ｐゴシック" charset="-128"/>
              </a:defRPr>
            </a:lvl6pPr>
            <a:lvl7pPr marL="2971800" indent="-228600" defTabSz="414338" fontAlgn="base">
              <a:spcBef>
                <a:spcPct val="0"/>
              </a:spcBef>
              <a:spcAft>
                <a:spcPct val="0"/>
              </a:spcAft>
              <a:tabLst>
                <a:tab pos="722313" algn="l"/>
                <a:tab pos="1446213" algn="l"/>
                <a:tab pos="2170113" algn="l"/>
                <a:tab pos="2894013" algn="l"/>
              </a:tabLst>
              <a:defRPr kumimoji="1">
                <a:solidFill>
                  <a:schemeClr val="tx1"/>
                </a:solidFill>
                <a:latin typeface="Arial" charset="0"/>
                <a:ea typeface="ＭＳ Ｐゴシック" charset="-128"/>
              </a:defRPr>
            </a:lvl7pPr>
            <a:lvl8pPr marL="3429000" indent="-228600" defTabSz="414338" fontAlgn="base">
              <a:spcBef>
                <a:spcPct val="0"/>
              </a:spcBef>
              <a:spcAft>
                <a:spcPct val="0"/>
              </a:spcAft>
              <a:tabLst>
                <a:tab pos="722313" algn="l"/>
                <a:tab pos="1446213" algn="l"/>
                <a:tab pos="2170113" algn="l"/>
                <a:tab pos="2894013" algn="l"/>
              </a:tabLst>
              <a:defRPr kumimoji="1">
                <a:solidFill>
                  <a:schemeClr val="tx1"/>
                </a:solidFill>
                <a:latin typeface="Arial" charset="0"/>
                <a:ea typeface="ＭＳ Ｐゴシック" charset="-128"/>
              </a:defRPr>
            </a:lvl8pPr>
            <a:lvl9pPr marL="3886200" indent="-228600" defTabSz="414338" fontAlgn="base">
              <a:spcBef>
                <a:spcPct val="0"/>
              </a:spcBef>
              <a:spcAft>
                <a:spcPct val="0"/>
              </a:spcAft>
              <a:tabLst>
                <a:tab pos="722313" algn="l"/>
                <a:tab pos="1446213" algn="l"/>
                <a:tab pos="2170113" algn="l"/>
                <a:tab pos="2894013" algn="l"/>
              </a:tabLst>
              <a:defRPr kumimoji="1">
                <a:solidFill>
                  <a:schemeClr val="tx1"/>
                </a:solidFill>
                <a:latin typeface="Arial" charset="0"/>
                <a:ea typeface="ＭＳ Ｐゴシック" charset="-128"/>
              </a:defRPr>
            </a:lvl9pPr>
          </a:lstStyle>
          <a:p>
            <a:pPr algn="r">
              <a:buClr>
                <a:srgbClr val="000000"/>
              </a:buClr>
              <a:buSzPct val="45000"/>
              <a:buFont typeface="Wingdings" pitchFamily="2" charset="2"/>
              <a:buNone/>
            </a:pPr>
            <a:fld id="{0003731C-50E0-4A30-A75C-BFE52BD821FE}" type="slidenum">
              <a:rPr kumimoji="0" lang="en-GB" altLang="ja-JP" sz="1200">
                <a:solidFill>
                  <a:srgbClr val="000000"/>
                </a:solidFill>
                <a:latin typeface="Times New Roman" pitchFamily="18" charset="0"/>
                <a:ea typeface="HG 明朝L Sun" charset="-128"/>
              </a:rPr>
              <a:pPr algn="r">
                <a:buClr>
                  <a:srgbClr val="000000"/>
                </a:buClr>
                <a:buSzPct val="45000"/>
                <a:buFont typeface="Wingdings" pitchFamily="2" charset="2"/>
                <a:buNone/>
              </a:pPr>
              <a:t>23</a:t>
            </a:fld>
            <a:endParaRPr kumimoji="0" lang="en-GB" altLang="ja-JP" sz="1200">
              <a:solidFill>
                <a:srgbClr val="000000"/>
              </a:solidFill>
              <a:latin typeface="Times New Roman" pitchFamily="18" charset="0"/>
              <a:ea typeface="HG 明朝L Sun" charset="-128"/>
            </a:endParaRPr>
          </a:p>
        </p:txBody>
      </p:sp>
      <p:sp>
        <p:nvSpPr>
          <p:cNvPr id="122883" name="Text Box 1"/>
          <p:cNvSpPr txBox="1">
            <a:spLocks noChangeArrowheads="1"/>
          </p:cNvSpPr>
          <p:nvPr/>
        </p:nvSpPr>
        <p:spPr bwMode="auto">
          <a:xfrm>
            <a:off x="1143000" y="685982"/>
            <a:ext cx="4572000" cy="3428453"/>
          </a:xfrm>
          <a:prstGeom prst="rect">
            <a:avLst/>
          </a:prstGeom>
          <a:solidFill>
            <a:srgbClr val="FFFFFF"/>
          </a:solidFill>
          <a:ln w="9525">
            <a:solidFill>
              <a:srgbClr val="000000"/>
            </a:solidFill>
            <a:miter lim="800000"/>
            <a:headEnd/>
            <a:tailEnd/>
          </a:ln>
        </p:spPr>
        <p:txBody>
          <a:bodyPr wrap="none" lIns="91431" tIns="45716" rIns="91431" bIns="45716" anchor="ctr"/>
          <a:lstStyle>
            <a:lvl1pPr defTabSz="414338">
              <a:defRPr kumimoji="1">
                <a:solidFill>
                  <a:schemeClr val="tx1"/>
                </a:solidFill>
                <a:latin typeface="Arial" charset="0"/>
                <a:ea typeface="ＭＳ Ｐゴシック" charset="-128"/>
              </a:defRPr>
            </a:lvl1pPr>
            <a:lvl2pPr marL="742950" indent="-285750" defTabSz="414338">
              <a:defRPr kumimoji="1">
                <a:solidFill>
                  <a:schemeClr val="tx1"/>
                </a:solidFill>
                <a:latin typeface="Arial" charset="0"/>
                <a:ea typeface="ＭＳ Ｐゴシック" charset="-128"/>
              </a:defRPr>
            </a:lvl2pPr>
            <a:lvl3pPr marL="1143000" indent="-228600" defTabSz="414338">
              <a:defRPr kumimoji="1">
                <a:solidFill>
                  <a:schemeClr val="tx1"/>
                </a:solidFill>
                <a:latin typeface="Arial" charset="0"/>
                <a:ea typeface="ＭＳ Ｐゴシック" charset="-128"/>
              </a:defRPr>
            </a:lvl3pPr>
            <a:lvl4pPr marL="1600200" indent="-228600" defTabSz="414338">
              <a:defRPr kumimoji="1">
                <a:solidFill>
                  <a:schemeClr val="tx1"/>
                </a:solidFill>
                <a:latin typeface="Arial" charset="0"/>
                <a:ea typeface="ＭＳ Ｐゴシック" charset="-128"/>
              </a:defRPr>
            </a:lvl4pPr>
            <a:lvl5pPr marL="2057400" indent="-228600" defTabSz="414338">
              <a:defRPr kumimoji="1">
                <a:solidFill>
                  <a:schemeClr val="tx1"/>
                </a:solidFill>
                <a:latin typeface="Arial" charset="0"/>
                <a:ea typeface="ＭＳ Ｐゴシック" charset="-128"/>
              </a:defRPr>
            </a:lvl5pPr>
            <a:lvl6pPr marL="2514600" indent="-228600" defTabSz="414338" fontAlgn="base">
              <a:spcBef>
                <a:spcPct val="0"/>
              </a:spcBef>
              <a:spcAft>
                <a:spcPct val="0"/>
              </a:spcAft>
              <a:defRPr kumimoji="1">
                <a:solidFill>
                  <a:schemeClr val="tx1"/>
                </a:solidFill>
                <a:latin typeface="Arial" charset="0"/>
                <a:ea typeface="ＭＳ Ｐゴシック" charset="-128"/>
              </a:defRPr>
            </a:lvl6pPr>
            <a:lvl7pPr marL="2971800" indent="-228600" defTabSz="414338" fontAlgn="base">
              <a:spcBef>
                <a:spcPct val="0"/>
              </a:spcBef>
              <a:spcAft>
                <a:spcPct val="0"/>
              </a:spcAft>
              <a:defRPr kumimoji="1">
                <a:solidFill>
                  <a:schemeClr val="tx1"/>
                </a:solidFill>
                <a:latin typeface="Arial" charset="0"/>
                <a:ea typeface="ＭＳ Ｐゴシック" charset="-128"/>
              </a:defRPr>
            </a:lvl7pPr>
            <a:lvl8pPr marL="3429000" indent="-228600" defTabSz="414338" fontAlgn="base">
              <a:spcBef>
                <a:spcPct val="0"/>
              </a:spcBef>
              <a:spcAft>
                <a:spcPct val="0"/>
              </a:spcAft>
              <a:defRPr kumimoji="1">
                <a:solidFill>
                  <a:schemeClr val="tx1"/>
                </a:solidFill>
                <a:latin typeface="Arial" charset="0"/>
                <a:ea typeface="ＭＳ Ｐゴシック" charset="-128"/>
              </a:defRPr>
            </a:lvl8pPr>
            <a:lvl9pPr marL="3886200" indent="-228600" defTabSz="414338" fontAlgn="base">
              <a:spcBef>
                <a:spcPct val="0"/>
              </a:spcBef>
              <a:spcAft>
                <a:spcPct val="0"/>
              </a:spcAft>
              <a:defRPr kumimoji="1">
                <a:solidFill>
                  <a:schemeClr val="tx1"/>
                </a:solidFill>
                <a:latin typeface="Arial" charset="0"/>
                <a:ea typeface="ＭＳ Ｐゴシック" charset="-128"/>
              </a:defRPr>
            </a:lvl9pPr>
          </a:lstStyle>
          <a:p>
            <a:pPr>
              <a:lnSpc>
                <a:spcPct val="93000"/>
              </a:lnSpc>
              <a:buClr>
                <a:srgbClr val="000000"/>
              </a:buClr>
              <a:buSzPct val="100000"/>
              <a:buFont typeface="Arial" charset="0"/>
              <a:buNone/>
            </a:pPr>
            <a:endParaRPr kumimoji="0" lang="ja-JP" altLang="ja-JP" sz="1700">
              <a:solidFill>
                <a:schemeClr val="bg1"/>
              </a:solidFill>
            </a:endParaRPr>
          </a:p>
        </p:txBody>
      </p:sp>
      <p:sp>
        <p:nvSpPr>
          <p:cNvPr id="122884" name="Rectangle 2"/>
          <p:cNvSpPr>
            <a:spLocks noGrp="1" noChangeArrowheads="1"/>
          </p:cNvSpPr>
          <p:nvPr>
            <p:ph type="body"/>
          </p:nvPr>
        </p:nvSpPr>
        <p:spPr/>
        <p:txBody>
          <a:bodyPr wrap="none" lIns="91431" tIns="45716" rIns="91431" bIns="45716" anchor="ctr"/>
          <a:lstStyle/>
          <a:p>
            <a:endParaRPr lang="ja-JP" altLang="ja-JP"/>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66C0F73-912C-4CA0-B4A5-602BCA98D827}" type="slidenum">
              <a:rPr lang="en-US" altLang="ja-JP"/>
              <a:pPr/>
              <a:t>24</a:t>
            </a:fld>
            <a:endParaRPr lang="en-US" altLang="ja-JP"/>
          </a:p>
        </p:txBody>
      </p:sp>
      <p:sp>
        <p:nvSpPr>
          <p:cNvPr id="120834" name="Rectangle 7"/>
          <p:cNvSpPr txBox="1">
            <a:spLocks noGrp="1" noChangeArrowheads="1"/>
          </p:cNvSpPr>
          <p:nvPr/>
        </p:nvSpPr>
        <p:spPr bwMode="auto">
          <a:xfrm>
            <a:off x="3884613" y="8685705"/>
            <a:ext cx="2970212" cy="455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1" tIns="46796" rIns="89991" bIns="46796" anchor="b"/>
          <a:lstStyle>
            <a:lvl1pPr defTabSz="414338">
              <a:tabLst>
                <a:tab pos="722313" algn="l"/>
                <a:tab pos="1446213" algn="l"/>
                <a:tab pos="2170113" algn="l"/>
                <a:tab pos="2894013" algn="l"/>
              </a:tabLst>
              <a:defRPr kumimoji="1">
                <a:solidFill>
                  <a:schemeClr val="tx1"/>
                </a:solidFill>
                <a:latin typeface="Arial" charset="0"/>
                <a:ea typeface="ＭＳ Ｐゴシック" charset="-128"/>
              </a:defRPr>
            </a:lvl1pPr>
            <a:lvl2pPr marL="742950" indent="-285750" defTabSz="414338">
              <a:tabLst>
                <a:tab pos="722313" algn="l"/>
                <a:tab pos="1446213" algn="l"/>
                <a:tab pos="2170113" algn="l"/>
                <a:tab pos="2894013" algn="l"/>
              </a:tabLst>
              <a:defRPr kumimoji="1">
                <a:solidFill>
                  <a:schemeClr val="tx1"/>
                </a:solidFill>
                <a:latin typeface="Arial" charset="0"/>
                <a:ea typeface="ＭＳ Ｐゴシック" charset="-128"/>
              </a:defRPr>
            </a:lvl2pPr>
            <a:lvl3pPr marL="1143000" indent="-228600" defTabSz="414338">
              <a:tabLst>
                <a:tab pos="722313" algn="l"/>
                <a:tab pos="1446213" algn="l"/>
                <a:tab pos="2170113" algn="l"/>
                <a:tab pos="2894013" algn="l"/>
              </a:tabLst>
              <a:defRPr kumimoji="1">
                <a:solidFill>
                  <a:schemeClr val="tx1"/>
                </a:solidFill>
                <a:latin typeface="Arial" charset="0"/>
                <a:ea typeface="ＭＳ Ｐゴシック" charset="-128"/>
              </a:defRPr>
            </a:lvl3pPr>
            <a:lvl4pPr marL="1600200" indent="-228600" defTabSz="414338">
              <a:tabLst>
                <a:tab pos="722313" algn="l"/>
                <a:tab pos="1446213" algn="l"/>
                <a:tab pos="2170113" algn="l"/>
                <a:tab pos="2894013" algn="l"/>
              </a:tabLst>
              <a:defRPr kumimoji="1">
                <a:solidFill>
                  <a:schemeClr val="tx1"/>
                </a:solidFill>
                <a:latin typeface="Arial" charset="0"/>
                <a:ea typeface="ＭＳ Ｐゴシック" charset="-128"/>
              </a:defRPr>
            </a:lvl4pPr>
            <a:lvl5pPr marL="2057400" indent="-228600" defTabSz="414338">
              <a:tabLst>
                <a:tab pos="722313" algn="l"/>
                <a:tab pos="1446213" algn="l"/>
                <a:tab pos="2170113" algn="l"/>
                <a:tab pos="2894013" algn="l"/>
              </a:tabLst>
              <a:defRPr kumimoji="1">
                <a:solidFill>
                  <a:schemeClr val="tx1"/>
                </a:solidFill>
                <a:latin typeface="Arial" charset="0"/>
                <a:ea typeface="ＭＳ Ｐゴシック" charset="-128"/>
              </a:defRPr>
            </a:lvl5pPr>
            <a:lvl6pPr marL="2514600" indent="-228600" defTabSz="414338" fontAlgn="base">
              <a:spcBef>
                <a:spcPct val="0"/>
              </a:spcBef>
              <a:spcAft>
                <a:spcPct val="0"/>
              </a:spcAft>
              <a:tabLst>
                <a:tab pos="722313" algn="l"/>
                <a:tab pos="1446213" algn="l"/>
                <a:tab pos="2170113" algn="l"/>
                <a:tab pos="2894013" algn="l"/>
              </a:tabLst>
              <a:defRPr kumimoji="1">
                <a:solidFill>
                  <a:schemeClr val="tx1"/>
                </a:solidFill>
                <a:latin typeface="Arial" charset="0"/>
                <a:ea typeface="ＭＳ Ｐゴシック" charset="-128"/>
              </a:defRPr>
            </a:lvl6pPr>
            <a:lvl7pPr marL="2971800" indent="-228600" defTabSz="414338" fontAlgn="base">
              <a:spcBef>
                <a:spcPct val="0"/>
              </a:spcBef>
              <a:spcAft>
                <a:spcPct val="0"/>
              </a:spcAft>
              <a:tabLst>
                <a:tab pos="722313" algn="l"/>
                <a:tab pos="1446213" algn="l"/>
                <a:tab pos="2170113" algn="l"/>
                <a:tab pos="2894013" algn="l"/>
              </a:tabLst>
              <a:defRPr kumimoji="1">
                <a:solidFill>
                  <a:schemeClr val="tx1"/>
                </a:solidFill>
                <a:latin typeface="Arial" charset="0"/>
                <a:ea typeface="ＭＳ Ｐゴシック" charset="-128"/>
              </a:defRPr>
            </a:lvl7pPr>
            <a:lvl8pPr marL="3429000" indent="-228600" defTabSz="414338" fontAlgn="base">
              <a:spcBef>
                <a:spcPct val="0"/>
              </a:spcBef>
              <a:spcAft>
                <a:spcPct val="0"/>
              </a:spcAft>
              <a:tabLst>
                <a:tab pos="722313" algn="l"/>
                <a:tab pos="1446213" algn="l"/>
                <a:tab pos="2170113" algn="l"/>
                <a:tab pos="2894013" algn="l"/>
              </a:tabLst>
              <a:defRPr kumimoji="1">
                <a:solidFill>
                  <a:schemeClr val="tx1"/>
                </a:solidFill>
                <a:latin typeface="Arial" charset="0"/>
                <a:ea typeface="ＭＳ Ｐゴシック" charset="-128"/>
              </a:defRPr>
            </a:lvl8pPr>
            <a:lvl9pPr marL="3886200" indent="-228600" defTabSz="414338" fontAlgn="base">
              <a:spcBef>
                <a:spcPct val="0"/>
              </a:spcBef>
              <a:spcAft>
                <a:spcPct val="0"/>
              </a:spcAft>
              <a:tabLst>
                <a:tab pos="722313" algn="l"/>
                <a:tab pos="1446213" algn="l"/>
                <a:tab pos="2170113" algn="l"/>
                <a:tab pos="2894013" algn="l"/>
              </a:tabLst>
              <a:defRPr kumimoji="1">
                <a:solidFill>
                  <a:schemeClr val="tx1"/>
                </a:solidFill>
                <a:latin typeface="Arial" charset="0"/>
                <a:ea typeface="ＭＳ Ｐゴシック" charset="-128"/>
              </a:defRPr>
            </a:lvl9pPr>
          </a:lstStyle>
          <a:p>
            <a:pPr algn="r">
              <a:buClr>
                <a:srgbClr val="000000"/>
              </a:buClr>
              <a:buSzPct val="45000"/>
              <a:buFont typeface="Wingdings" pitchFamily="2" charset="2"/>
              <a:buNone/>
            </a:pPr>
            <a:fld id="{D0EBD10A-4F64-4C7E-A485-CD8EA9A556FF}" type="slidenum">
              <a:rPr kumimoji="0" lang="en-GB" altLang="ja-JP" sz="1200">
                <a:solidFill>
                  <a:srgbClr val="000000"/>
                </a:solidFill>
                <a:latin typeface="Times New Roman" pitchFamily="18" charset="0"/>
                <a:ea typeface="HG 明朝L Sun" charset="-128"/>
              </a:rPr>
              <a:pPr algn="r">
                <a:buClr>
                  <a:srgbClr val="000000"/>
                </a:buClr>
                <a:buSzPct val="45000"/>
                <a:buFont typeface="Wingdings" pitchFamily="2" charset="2"/>
                <a:buNone/>
              </a:pPr>
              <a:t>24</a:t>
            </a:fld>
            <a:endParaRPr kumimoji="0" lang="en-GB" altLang="ja-JP" sz="1200">
              <a:solidFill>
                <a:srgbClr val="000000"/>
              </a:solidFill>
              <a:latin typeface="Times New Roman" pitchFamily="18" charset="0"/>
              <a:ea typeface="HG 明朝L Sun" charset="-128"/>
            </a:endParaRPr>
          </a:p>
        </p:txBody>
      </p:sp>
      <p:sp>
        <p:nvSpPr>
          <p:cNvPr id="120835" name="Text Box 1"/>
          <p:cNvSpPr txBox="1">
            <a:spLocks noChangeArrowheads="1"/>
          </p:cNvSpPr>
          <p:nvPr/>
        </p:nvSpPr>
        <p:spPr bwMode="auto">
          <a:xfrm>
            <a:off x="1143000" y="685982"/>
            <a:ext cx="4572000" cy="3428453"/>
          </a:xfrm>
          <a:prstGeom prst="rect">
            <a:avLst/>
          </a:prstGeom>
          <a:solidFill>
            <a:srgbClr val="FFFFFF"/>
          </a:solidFill>
          <a:ln w="9525">
            <a:solidFill>
              <a:srgbClr val="000000"/>
            </a:solidFill>
            <a:miter lim="800000"/>
            <a:headEnd/>
            <a:tailEnd/>
          </a:ln>
        </p:spPr>
        <p:txBody>
          <a:bodyPr wrap="none" lIns="91431" tIns="45716" rIns="91431" bIns="45716" anchor="ctr"/>
          <a:lstStyle>
            <a:lvl1pPr defTabSz="414338">
              <a:defRPr kumimoji="1">
                <a:solidFill>
                  <a:schemeClr val="tx1"/>
                </a:solidFill>
                <a:latin typeface="Arial" charset="0"/>
                <a:ea typeface="ＭＳ Ｐゴシック" charset="-128"/>
              </a:defRPr>
            </a:lvl1pPr>
            <a:lvl2pPr marL="742950" indent="-285750" defTabSz="414338">
              <a:defRPr kumimoji="1">
                <a:solidFill>
                  <a:schemeClr val="tx1"/>
                </a:solidFill>
                <a:latin typeface="Arial" charset="0"/>
                <a:ea typeface="ＭＳ Ｐゴシック" charset="-128"/>
              </a:defRPr>
            </a:lvl2pPr>
            <a:lvl3pPr marL="1143000" indent="-228600" defTabSz="414338">
              <a:defRPr kumimoji="1">
                <a:solidFill>
                  <a:schemeClr val="tx1"/>
                </a:solidFill>
                <a:latin typeface="Arial" charset="0"/>
                <a:ea typeface="ＭＳ Ｐゴシック" charset="-128"/>
              </a:defRPr>
            </a:lvl3pPr>
            <a:lvl4pPr marL="1600200" indent="-228600" defTabSz="414338">
              <a:defRPr kumimoji="1">
                <a:solidFill>
                  <a:schemeClr val="tx1"/>
                </a:solidFill>
                <a:latin typeface="Arial" charset="0"/>
                <a:ea typeface="ＭＳ Ｐゴシック" charset="-128"/>
              </a:defRPr>
            </a:lvl4pPr>
            <a:lvl5pPr marL="2057400" indent="-228600" defTabSz="414338">
              <a:defRPr kumimoji="1">
                <a:solidFill>
                  <a:schemeClr val="tx1"/>
                </a:solidFill>
                <a:latin typeface="Arial" charset="0"/>
                <a:ea typeface="ＭＳ Ｐゴシック" charset="-128"/>
              </a:defRPr>
            </a:lvl5pPr>
            <a:lvl6pPr marL="2514600" indent="-228600" defTabSz="414338" fontAlgn="base">
              <a:spcBef>
                <a:spcPct val="0"/>
              </a:spcBef>
              <a:spcAft>
                <a:spcPct val="0"/>
              </a:spcAft>
              <a:defRPr kumimoji="1">
                <a:solidFill>
                  <a:schemeClr val="tx1"/>
                </a:solidFill>
                <a:latin typeface="Arial" charset="0"/>
                <a:ea typeface="ＭＳ Ｐゴシック" charset="-128"/>
              </a:defRPr>
            </a:lvl6pPr>
            <a:lvl7pPr marL="2971800" indent="-228600" defTabSz="414338" fontAlgn="base">
              <a:spcBef>
                <a:spcPct val="0"/>
              </a:spcBef>
              <a:spcAft>
                <a:spcPct val="0"/>
              </a:spcAft>
              <a:defRPr kumimoji="1">
                <a:solidFill>
                  <a:schemeClr val="tx1"/>
                </a:solidFill>
                <a:latin typeface="Arial" charset="0"/>
                <a:ea typeface="ＭＳ Ｐゴシック" charset="-128"/>
              </a:defRPr>
            </a:lvl7pPr>
            <a:lvl8pPr marL="3429000" indent="-228600" defTabSz="414338" fontAlgn="base">
              <a:spcBef>
                <a:spcPct val="0"/>
              </a:spcBef>
              <a:spcAft>
                <a:spcPct val="0"/>
              </a:spcAft>
              <a:defRPr kumimoji="1">
                <a:solidFill>
                  <a:schemeClr val="tx1"/>
                </a:solidFill>
                <a:latin typeface="Arial" charset="0"/>
                <a:ea typeface="ＭＳ Ｐゴシック" charset="-128"/>
              </a:defRPr>
            </a:lvl8pPr>
            <a:lvl9pPr marL="3886200" indent="-228600" defTabSz="414338" fontAlgn="base">
              <a:spcBef>
                <a:spcPct val="0"/>
              </a:spcBef>
              <a:spcAft>
                <a:spcPct val="0"/>
              </a:spcAft>
              <a:defRPr kumimoji="1">
                <a:solidFill>
                  <a:schemeClr val="tx1"/>
                </a:solidFill>
                <a:latin typeface="Arial" charset="0"/>
                <a:ea typeface="ＭＳ Ｐゴシック" charset="-128"/>
              </a:defRPr>
            </a:lvl9pPr>
          </a:lstStyle>
          <a:p>
            <a:pPr>
              <a:lnSpc>
                <a:spcPct val="93000"/>
              </a:lnSpc>
              <a:buClr>
                <a:srgbClr val="000000"/>
              </a:buClr>
              <a:buSzPct val="100000"/>
              <a:buFont typeface="Arial" charset="0"/>
              <a:buNone/>
            </a:pPr>
            <a:endParaRPr kumimoji="0" lang="ja-JP" altLang="ja-JP" sz="1700">
              <a:solidFill>
                <a:schemeClr val="bg1"/>
              </a:solidFill>
            </a:endParaRPr>
          </a:p>
        </p:txBody>
      </p:sp>
      <p:sp>
        <p:nvSpPr>
          <p:cNvPr id="120836" name="Rectangle 2"/>
          <p:cNvSpPr>
            <a:spLocks noGrp="1" noChangeArrowheads="1"/>
          </p:cNvSpPr>
          <p:nvPr>
            <p:ph type="body"/>
          </p:nvPr>
        </p:nvSpPr>
        <p:spPr/>
        <p:txBody>
          <a:bodyPr wrap="none" lIns="91431" tIns="45716" rIns="91431" bIns="45716" anchor="ctr"/>
          <a:lstStyle/>
          <a:p>
            <a:endParaRPr lang="ja-JP"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CB6C4B8-79DB-44C3-A95A-5B460834E445}" type="datetime1">
              <a:rPr kumimoji="1" lang="ja-JP" altLang="en-US" smtClean="0"/>
              <a:t>2013/11/6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Copyrights@2013_Strategic Staff Services</a:t>
            </a:r>
            <a:endParaRPr kumimoji="1" lang="ja-JP" altLang="en-US"/>
          </a:p>
        </p:txBody>
      </p:sp>
      <p:sp>
        <p:nvSpPr>
          <p:cNvPr id="6" name="スライド番号プレースホルダー 5"/>
          <p:cNvSpPr>
            <a:spLocks noGrp="1"/>
          </p:cNvSpPr>
          <p:nvPr>
            <p:ph type="sldNum" sz="quarter" idx="12"/>
          </p:nvPr>
        </p:nvSpPr>
        <p:spPr/>
        <p:txBody>
          <a:bodyPr/>
          <a:lstStyle/>
          <a:p>
            <a:fld id="{0AE9FC66-1AAE-4E36-B78C-41EEEE5034C1}" type="slidenum">
              <a:rPr kumimoji="1" lang="ja-JP" altLang="en-US" smtClean="0"/>
              <a:t>‹#›</a:t>
            </a:fld>
            <a:endParaRPr kumimoji="1" lang="ja-JP" altLang="en-US"/>
          </a:p>
        </p:txBody>
      </p:sp>
    </p:spTree>
    <p:extLst>
      <p:ext uri="{BB962C8B-B14F-4D97-AF65-F5344CB8AC3E}">
        <p14:creationId xmlns:p14="http://schemas.microsoft.com/office/powerpoint/2010/main" val="1790108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F28C08F-E65F-459A-96E7-B2198E1A89C3}" type="datetime1">
              <a:rPr kumimoji="1" lang="ja-JP" altLang="en-US" smtClean="0"/>
              <a:t>2013/11/6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Copyrights@2013_Strategic Staff Services</a:t>
            </a:r>
            <a:endParaRPr kumimoji="1" lang="ja-JP" altLang="en-US"/>
          </a:p>
        </p:txBody>
      </p:sp>
      <p:sp>
        <p:nvSpPr>
          <p:cNvPr id="6" name="スライド番号プレースホルダー 5"/>
          <p:cNvSpPr>
            <a:spLocks noGrp="1"/>
          </p:cNvSpPr>
          <p:nvPr>
            <p:ph type="sldNum" sz="quarter" idx="12"/>
          </p:nvPr>
        </p:nvSpPr>
        <p:spPr/>
        <p:txBody>
          <a:bodyPr/>
          <a:lstStyle/>
          <a:p>
            <a:fld id="{0AE9FC66-1AAE-4E36-B78C-41EEEE5034C1}" type="slidenum">
              <a:rPr kumimoji="1" lang="ja-JP" altLang="en-US" smtClean="0"/>
              <a:t>‹#›</a:t>
            </a:fld>
            <a:endParaRPr kumimoji="1" lang="ja-JP" altLang="en-US"/>
          </a:p>
        </p:txBody>
      </p:sp>
    </p:spTree>
    <p:extLst>
      <p:ext uri="{BB962C8B-B14F-4D97-AF65-F5344CB8AC3E}">
        <p14:creationId xmlns:p14="http://schemas.microsoft.com/office/powerpoint/2010/main" val="711182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F35DE4C-1652-4E1A-BF10-6740A42E4085}" type="datetime1">
              <a:rPr kumimoji="1" lang="ja-JP" altLang="en-US" smtClean="0"/>
              <a:t>2013/11/6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Copyrights@2013_Strategic Staff Services</a:t>
            </a:r>
            <a:endParaRPr kumimoji="1" lang="ja-JP" altLang="en-US"/>
          </a:p>
        </p:txBody>
      </p:sp>
      <p:sp>
        <p:nvSpPr>
          <p:cNvPr id="6" name="スライド番号プレースホルダー 5"/>
          <p:cNvSpPr>
            <a:spLocks noGrp="1"/>
          </p:cNvSpPr>
          <p:nvPr>
            <p:ph type="sldNum" sz="quarter" idx="12"/>
          </p:nvPr>
        </p:nvSpPr>
        <p:spPr/>
        <p:txBody>
          <a:bodyPr/>
          <a:lstStyle/>
          <a:p>
            <a:fld id="{0AE9FC66-1AAE-4E36-B78C-41EEEE5034C1}" type="slidenum">
              <a:rPr kumimoji="1" lang="ja-JP" altLang="en-US" smtClean="0"/>
              <a:t>‹#›</a:t>
            </a:fld>
            <a:endParaRPr kumimoji="1" lang="ja-JP" altLang="en-US"/>
          </a:p>
        </p:txBody>
      </p:sp>
    </p:spTree>
    <p:extLst>
      <p:ext uri="{BB962C8B-B14F-4D97-AF65-F5344CB8AC3E}">
        <p14:creationId xmlns:p14="http://schemas.microsoft.com/office/powerpoint/2010/main" val="3492649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D303503-2F84-413E-9BF6-C9E312D7553F}" type="datetime1">
              <a:rPr kumimoji="1" lang="ja-JP" altLang="en-US" smtClean="0"/>
              <a:t>2013/11/6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Copyrights@2013_Strategic Staff Services</a:t>
            </a:r>
            <a:endParaRPr kumimoji="1" lang="ja-JP" altLang="en-US"/>
          </a:p>
        </p:txBody>
      </p:sp>
      <p:sp>
        <p:nvSpPr>
          <p:cNvPr id="6" name="スライド番号プレースホルダー 5"/>
          <p:cNvSpPr>
            <a:spLocks noGrp="1"/>
          </p:cNvSpPr>
          <p:nvPr>
            <p:ph type="sldNum" sz="quarter" idx="12"/>
          </p:nvPr>
        </p:nvSpPr>
        <p:spPr/>
        <p:txBody>
          <a:bodyPr/>
          <a:lstStyle/>
          <a:p>
            <a:fld id="{0AE9FC66-1AAE-4E36-B78C-41EEEE5034C1}" type="slidenum">
              <a:rPr kumimoji="1" lang="ja-JP" altLang="en-US" smtClean="0"/>
              <a:t>‹#›</a:t>
            </a:fld>
            <a:endParaRPr kumimoji="1" lang="ja-JP" altLang="en-US"/>
          </a:p>
        </p:txBody>
      </p:sp>
    </p:spTree>
    <p:extLst>
      <p:ext uri="{BB962C8B-B14F-4D97-AF65-F5344CB8AC3E}">
        <p14:creationId xmlns:p14="http://schemas.microsoft.com/office/powerpoint/2010/main" val="2686739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3C98F26-0AAA-4CA9-9FBC-8A0A4B813445}" type="datetime1">
              <a:rPr kumimoji="1" lang="ja-JP" altLang="en-US" smtClean="0"/>
              <a:t>2013/11/6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Copyrights@2013_Strategic Staff Services</a:t>
            </a:r>
            <a:endParaRPr kumimoji="1" lang="ja-JP" altLang="en-US"/>
          </a:p>
        </p:txBody>
      </p:sp>
      <p:sp>
        <p:nvSpPr>
          <p:cNvPr id="6" name="スライド番号プレースホルダー 5"/>
          <p:cNvSpPr>
            <a:spLocks noGrp="1"/>
          </p:cNvSpPr>
          <p:nvPr>
            <p:ph type="sldNum" sz="quarter" idx="12"/>
          </p:nvPr>
        </p:nvSpPr>
        <p:spPr/>
        <p:txBody>
          <a:bodyPr/>
          <a:lstStyle/>
          <a:p>
            <a:fld id="{0AE9FC66-1AAE-4E36-B78C-41EEEE5034C1}" type="slidenum">
              <a:rPr kumimoji="1" lang="ja-JP" altLang="en-US" smtClean="0"/>
              <a:t>‹#›</a:t>
            </a:fld>
            <a:endParaRPr kumimoji="1" lang="ja-JP" altLang="en-US"/>
          </a:p>
        </p:txBody>
      </p:sp>
    </p:spTree>
    <p:extLst>
      <p:ext uri="{BB962C8B-B14F-4D97-AF65-F5344CB8AC3E}">
        <p14:creationId xmlns:p14="http://schemas.microsoft.com/office/powerpoint/2010/main" val="1155677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F56039C-6C71-46DC-AF84-78277E52D475}" type="datetime1">
              <a:rPr kumimoji="1" lang="ja-JP" altLang="en-US" smtClean="0"/>
              <a:t>2013/11/6</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Copyrights@2013_Strategic Staff Services</a:t>
            </a:r>
            <a:endParaRPr kumimoji="1" lang="ja-JP" altLang="en-US"/>
          </a:p>
        </p:txBody>
      </p:sp>
      <p:sp>
        <p:nvSpPr>
          <p:cNvPr id="7" name="スライド番号プレースホルダー 6"/>
          <p:cNvSpPr>
            <a:spLocks noGrp="1"/>
          </p:cNvSpPr>
          <p:nvPr>
            <p:ph type="sldNum" sz="quarter" idx="12"/>
          </p:nvPr>
        </p:nvSpPr>
        <p:spPr/>
        <p:txBody>
          <a:bodyPr/>
          <a:lstStyle/>
          <a:p>
            <a:fld id="{0AE9FC66-1AAE-4E36-B78C-41EEEE5034C1}" type="slidenum">
              <a:rPr kumimoji="1" lang="ja-JP" altLang="en-US" smtClean="0"/>
              <a:t>‹#›</a:t>
            </a:fld>
            <a:endParaRPr kumimoji="1" lang="ja-JP" altLang="en-US"/>
          </a:p>
        </p:txBody>
      </p:sp>
    </p:spTree>
    <p:extLst>
      <p:ext uri="{BB962C8B-B14F-4D97-AF65-F5344CB8AC3E}">
        <p14:creationId xmlns:p14="http://schemas.microsoft.com/office/powerpoint/2010/main" val="1683848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F2E51D8-A411-4691-91EA-EF582534AF5C}" type="datetime1">
              <a:rPr kumimoji="1" lang="ja-JP" altLang="en-US" smtClean="0"/>
              <a:t>2013/11/6</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smtClean="0"/>
              <a:t>Copyrights@2013_Strategic Staff Services</a:t>
            </a:r>
            <a:endParaRPr kumimoji="1" lang="ja-JP" altLang="en-US"/>
          </a:p>
        </p:txBody>
      </p:sp>
      <p:sp>
        <p:nvSpPr>
          <p:cNvPr id="9" name="スライド番号プレースホルダー 8"/>
          <p:cNvSpPr>
            <a:spLocks noGrp="1"/>
          </p:cNvSpPr>
          <p:nvPr>
            <p:ph type="sldNum" sz="quarter" idx="12"/>
          </p:nvPr>
        </p:nvSpPr>
        <p:spPr/>
        <p:txBody>
          <a:bodyPr/>
          <a:lstStyle/>
          <a:p>
            <a:fld id="{0AE9FC66-1AAE-4E36-B78C-41EEEE5034C1}" type="slidenum">
              <a:rPr kumimoji="1" lang="ja-JP" altLang="en-US" smtClean="0"/>
              <a:t>‹#›</a:t>
            </a:fld>
            <a:endParaRPr kumimoji="1" lang="ja-JP" altLang="en-US"/>
          </a:p>
        </p:txBody>
      </p:sp>
    </p:spTree>
    <p:extLst>
      <p:ext uri="{BB962C8B-B14F-4D97-AF65-F5344CB8AC3E}">
        <p14:creationId xmlns:p14="http://schemas.microsoft.com/office/powerpoint/2010/main" val="1706005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4C18993-9D6D-4384-A452-0CC21382E685}" type="datetime1">
              <a:rPr kumimoji="1" lang="ja-JP" altLang="en-US" smtClean="0"/>
              <a:t>2013/11/6</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Copyrights@2013_Strategic Staff Services</a:t>
            </a:r>
            <a:endParaRPr kumimoji="1" lang="ja-JP" altLang="en-US"/>
          </a:p>
        </p:txBody>
      </p:sp>
      <p:sp>
        <p:nvSpPr>
          <p:cNvPr id="5" name="スライド番号プレースホルダー 4"/>
          <p:cNvSpPr>
            <a:spLocks noGrp="1"/>
          </p:cNvSpPr>
          <p:nvPr>
            <p:ph type="sldNum" sz="quarter" idx="12"/>
          </p:nvPr>
        </p:nvSpPr>
        <p:spPr/>
        <p:txBody>
          <a:bodyPr/>
          <a:lstStyle/>
          <a:p>
            <a:fld id="{0AE9FC66-1AAE-4E36-B78C-41EEEE5034C1}" type="slidenum">
              <a:rPr kumimoji="1" lang="ja-JP" altLang="en-US" smtClean="0"/>
              <a:t>‹#›</a:t>
            </a:fld>
            <a:endParaRPr kumimoji="1" lang="ja-JP" altLang="en-US"/>
          </a:p>
        </p:txBody>
      </p:sp>
    </p:spTree>
    <p:extLst>
      <p:ext uri="{BB962C8B-B14F-4D97-AF65-F5344CB8AC3E}">
        <p14:creationId xmlns:p14="http://schemas.microsoft.com/office/powerpoint/2010/main" val="2609422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DB49EC7-5828-4B9D-B260-F2D44997578C}" type="datetime1">
              <a:rPr kumimoji="1" lang="ja-JP" altLang="en-US" smtClean="0"/>
              <a:t>2013/11/6</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smtClean="0"/>
              <a:t>Copyrights@2013_Strategic Staff Services</a:t>
            </a:r>
            <a:endParaRPr kumimoji="1" lang="ja-JP" altLang="en-US"/>
          </a:p>
        </p:txBody>
      </p:sp>
      <p:sp>
        <p:nvSpPr>
          <p:cNvPr id="4" name="スライド番号プレースホルダー 3"/>
          <p:cNvSpPr>
            <a:spLocks noGrp="1"/>
          </p:cNvSpPr>
          <p:nvPr>
            <p:ph type="sldNum" sz="quarter" idx="12"/>
          </p:nvPr>
        </p:nvSpPr>
        <p:spPr/>
        <p:txBody>
          <a:bodyPr/>
          <a:lstStyle/>
          <a:p>
            <a:fld id="{0AE9FC66-1AAE-4E36-B78C-41EEEE5034C1}" type="slidenum">
              <a:rPr kumimoji="1" lang="ja-JP" altLang="en-US" smtClean="0"/>
              <a:t>‹#›</a:t>
            </a:fld>
            <a:endParaRPr kumimoji="1" lang="ja-JP" altLang="en-US"/>
          </a:p>
        </p:txBody>
      </p:sp>
    </p:spTree>
    <p:extLst>
      <p:ext uri="{BB962C8B-B14F-4D97-AF65-F5344CB8AC3E}">
        <p14:creationId xmlns:p14="http://schemas.microsoft.com/office/powerpoint/2010/main" val="3594424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D16F3D3-4F3D-4CC2-B134-EA0E6A621988}" type="datetime1">
              <a:rPr kumimoji="1" lang="ja-JP" altLang="en-US" smtClean="0"/>
              <a:t>2013/11/6</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Copyrights@2013_Strategic Staff Services</a:t>
            </a:r>
            <a:endParaRPr kumimoji="1" lang="ja-JP" altLang="en-US"/>
          </a:p>
        </p:txBody>
      </p:sp>
      <p:sp>
        <p:nvSpPr>
          <p:cNvPr id="7" name="スライド番号プレースホルダー 6"/>
          <p:cNvSpPr>
            <a:spLocks noGrp="1"/>
          </p:cNvSpPr>
          <p:nvPr>
            <p:ph type="sldNum" sz="quarter" idx="12"/>
          </p:nvPr>
        </p:nvSpPr>
        <p:spPr/>
        <p:txBody>
          <a:bodyPr/>
          <a:lstStyle/>
          <a:p>
            <a:fld id="{0AE9FC66-1AAE-4E36-B78C-41EEEE5034C1}" type="slidenum">
              <a:rPr kumimoji="1" lang="ja-JP" altLang="en-US" smtClean="0"/>
              <a:t>‹#›</a:t>
            </a:fld>
            <a:endParaRPr kumimoji="1" lang="ja-JP" altLang="en-US"/>
          </a:p>
        </p:txBody>
      </p:sp>
    </p:spTree>
    <p:extLst>
      <p:ext uri="{BB962C8B-B14F-4D97-AF65-F5344CB8AC3E}">
        <p14:creationId xmlns:p14="http://schemas.microsoft.com/office/powerpoint/2010/main" val="2762047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48F5591-8C39-4BEA-9B83-943FE61A5449}" type="datetime1">
              <a:rPr kumimoji="1" lang="ja-JP" altLang="en-US" smtClean="0"/>
              <a:t>2013/11/6</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Copyrights@2013_Strategic Staff Services</a:t>
            </a:r>
            <a:endParaRPr kumimoji="1" lang="ja-JP" altLang="en-US"/>
          </a:p>
        </p:txBody>
      </p:sp>
      <p:sp>
        <p:nvSpPr>
          <p:cNvPr id="7" name="スライド番号プレースホルダー 6"/>
          <p:cNvSpPr>
            <a:spLocks noGrp="1"/>
          </p:cNvSpPr>
          <p:nvPr>
            <p:ph type="sldNum" sz="quarter" idx="12"/>
          </p:nvPr>
        </p:nvSpPr>
        <p:spPr/>
        <p:txBody>
          <a:bodyPr/>
          <a:lstStyle/>
          <a:p>
            <a:fld id="{0AE9FC66-1AAE-4E36-B78C-41EEEE5034C1}" type="slidenum">
              <a:rPr kumimoji="1" lang="ja-JP" altLang="en-US" smtClean="0"/>
              <a:t>‹#›</a:t>
            </a:fld>
            <a:endParaRPr kumimoji="1" lang="ja-JP" altLang="en-US"/>
          </a:p>
        </p:txBody>
      </p:sp>
    </p:spTree>
    <p:extLst>
      <p:ext uri="{BB962C8B-B14F-4D97-AF65-F5344CB8AC3E}">
        <p14:creationId xmlns:p14="http://schemas.microsoft.com/office/powerpoint/2010/main" val="288926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800FFB-054E-40D1-9CCE-FCDF27E65B31}" type="datetime1">
              <a:rPr kumimoji="1" lang="ja-JP" altLang="en-US" smtClean="0"/>
              <a:t>2013/11/6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smtClean="0"/>
              <a:t>Copyrights@2013_Strategic Staff Services</a:t>
            </a:r>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E9FC66-1AAE-4E36-B78C-41EEEE5034C1}" type="slidenum">
              <a:rPr kumimoji="1" lang="ja-JP" altLang="en-US" smtClean="0"/>
              <a:t>‹#›</a:t>
            </a:fld>
            <a:endParaRPr kumimoji="1" lang="ja-JP" altLang="en-US"/>
          </a:p>
        </p:txBody>
      </p:sp>
    </p:spTree>
    <p:extLst>
      <p:ext uri="{BB962C8B-B14F-4D97-AF65-F5344CB8AC3E}">
        <p14:creationId xmlns:p14="http://schemas.microsoft.com/office/powerpoint/2010/main" val="1628799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18.gif"/><Relationship Id="rId7" Type="http://schemas.openxmlformats.org/officeDocument/2006/relationships/image" Target="../media/image22.wmf"/><Relationship Id="rId2" Type="http://schemas.openxmlformats.org/officeDocument/2006/relationships/image" Target="../media/image17.wmf"/><Relationship Id="rId1" Type="http://schemas.openxmlformats.org/officeDocument/2006/relationships/slideLayout" Target="../slideLayouts/slideLayout2.xml"/><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 Id="rId9"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26.jpe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9.jpe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8.wmf"/></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oleObject" Target="../embeddings/oleObject1.bin"/><Relationship Id="rId9"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39.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0.png"/><Relationship Id="rId4" Type="http://schemas.openxmlformats.org/officeDocument/2006/relationships/chart" Target="../charts/chart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png"/><Relationship Id="rId5" Type="http://schemas.openxmlformats.org/officeDocument/2006/relationships/image" Target="../media/image41.png"/><Relationship Id="rId4" Type="http://schemas.openxmlformats.org/officeDocument/2006/relationships/oleObject" Target="../embeddings/oleObject3.bin"/></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notesSlide" Target="../notesSlides/notesSlide16.xml"/><Relationship Id="rId7" Type="http://schemas.openxmlformats.org/officeDocument/2006/relationships/image" Target="../media/image44.e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43.emf"/><Relationship Id="rId10" Type="http://schemas.openxmlformats.org/officeDocument/2006/relationships/image" Target="../media/image2.png"/><Relationship Id="rId4" Type="http://schemas.openxmlformats.org/officeDocument/2006/relationships/oleObject" Target="../embeddings/oleObject4.bin"/><Relationship Id="rId9" Type="http://schemas.openxmlformats.org/officeDocument/2006/relationships/image" Target="../media/image46.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agilemanifesto.org/"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a:xfrm>
            <a:off x="1331913" y="4365104"/>
            <a:ext cx="6400800" cy="194414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sz="2000" dirty="0" smtClean="0"/>
              <a:t>2013/11/06</a:t>
            </a:r>
          </a:p>
          <a:p>
            <a:endParaRPr lang="en-US" altLang="ja-JP" sz="2400" dirty="0" smtClean="0"/>
          </a:p>
          <a:p>
            <a:r>
              <a:rPr lang="ja-JP" altLang="en-US" sz="2000" b="1" dirty="0" smtClean="0"/>
              <a:t>株式会社　戦略スタッフ・サービス</a:t>
            </a:r>
          </a:p>
          <a:p>
            <a:r>
              <a:rPr lang="en-US" altLang="ja-JP" sz="2000" dirty="0" smtClean="0"/>
              <a:t>Strategic Staff Services Corporation</a:t>
            </a:r>
          </a:p>
          <a:p>
            <a:endParaRPr lang="en-US" altLang="ja-JP" sz="2400" dirty="0"/>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2910625"/>
            <a:ext cx="8137525" cy="1236663"/>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747018" y="1772816"/>
            <a:ext cx="7416750" cy="707886"/>
          </a:xfrm>
          <a:prstGeom prst="rect">
            <a:avLst/>
          </a:prstGeom>
          <a:noFill/>
        </p:spPr>
        <p:txBody>
          <a:bodyPr wrap="square" rtlCol="0">
            <a:spAutoFit/>
          </a:bodyPr>
          <a:lstStyle/>
          <a:p>
            <a:pPr algn="ctr"/>
            <a:r>
              <a:rPr kumimoji="1" lang="ja-JP" altLang="en-US" sz="4000" dirty="0" smtClean="0">
                <a:solidFill>
                  <a:srgbClr val="002060"/>
                </a:solidFill>
              </a:rPr>
              <a:t>クラウド時代のソフトウエア開発</a:t>
            </a:r>
            <a:endParaRPr kumimoji="1" lang="ja-JP" altLang="en-US" sz="4000" dirty="0">
              <a:solidFill>
                <a:srgbClr val="002060"/>
              </a:solidFill>
            </a:endParaRPr>
          </a:p>
        </p:txBody>
      </p:sp>
      <p:sp>
        <p:nvSpPr>
          <p:cNvPr id="7" name="フッター プレースホルダー 5"/>
          <p:cNvSpPr>
            <a:spLocks noGrp="1"/>
          </p:cNvSpPr>
          <p:nvPr>
            <p:ph type="ftr" sz="quarter" idx="11"/>
          </p:nvPr>
        </p:nvSpPr>
        <p:spPr>
          <a:xfrm>
            <a:off x="3124200" y="6356350"/>
            <a:ext cx="2895600" cy="365125"/>
          </a:xfrm>
        </p:spPr>
        <p:txBody>
          <a:bodyPr/>
          <a:lstStyle/>
          <a:p>
            <a:r>
              <a:rPr kumimoji="1" lang="en-US" altLang="ja-JP" dirty="0" smtClean="0"/>
              <a:t>Copyrights@2013_Strategic Staff Services</a:t>
            </a:r>
            <a:endParaRPr kumimoji="1" lang="ja-JP" altLang="en-US" dirty="0"/>
          </a:p>
        </p:txBody>
      </p:sp>
      <p:sp>
        <p:nvSpPr>
          <p:cNvPr id="2" name="テキスト ボックス 1"/>
          <p:cNvSpPr txBox="1"/>
          <p:nvPr/>
        </p:nvSpPr>
        <p:spPr>
          <a:xfrm>
            <a:off x="611560" y="404379"/>
            <a:ext cx="2088232" cy="369332"/>
          </a:xfrm>
          <a:prstGeom prst="rect">
            <a:avLst/>
          </a:prstGeom>
          <a:noFill/>
        </p:spPr>
        <p:txBody>
          <a:bodyPr wrap="square" rtlCol="0">
            <a:spAutoFit/>
          </a:bodyPr>
          <a:lstStyle/>
          <a:p>
            <a:r>
              <a:rPr lang="ja-JP" altLang="en-US" b="1" dirty="0">
                <a:solidFill>
                  <a:srgbClr val="0070C0"/>
                </a:solidFill>
              </a:rPr>
              <a:t>ＩＴ</a:t>
            </a:r>
            <a:r>
              <a:rPr kumimoji="1" lang="en-US" altLang="ja-JP" b="1" dirty="0" smtClean="0">
                <a:solidFill>
                  <a:srgbClr val="0070C0"/>
                </a:solidFill>
              </a:rPr>
              <a:t> </a:t>
            </a:r>
            <a:r>
              <a:rPr kumimoji="1" lang="ja-JP" altLang="en-US" b="1" dirty="0" smtClean="0">
                <a:solidFill>
                  <a:srgbClr val="0070C0"/>
                </a:solidFill>
              </a:rPr>
              <a:t>ソリューション塾</a:t>
            </a:r>
            <a:endParaRPr kumimoji="1" lang="ja-JP" altLang="en-US" b="1" dirty="0">
              <a:solidFill>
                <a:srgbClr val="0070C0"/>
              </a:solidFill>
            </a:endParaRPr>
          </a:p>
        </p:txBody>
      </p:sp>
      <p:sp>
        <p:nvSpPr>
          <p:cNvPr id="3" name="スライド番号プレースホルダー 2"/>
          <p:cNvSpPr>
            <a:spLocks noGrp="1"/>
          </p:cNvSpPr>
          <p:nvPr>
            <p:ph type="sldNum" sz="quarter" idx="12"/>
          </p:nvPr>
        </p:nvSpPr>
        <p:spPr/>
        <p:txBody>
          <a:bodyPr/>
          <a:lstStyle/>
          <a:p>
            <a:fld id="{0AE9FC66-1AAE-4E36-B78C-41EEEE5034C1}" type="slidenum">
              <a:rPr kumimoji="1" lang="ja-JP" altLang="en-US" smtClean="0"/>
              <a:t>1</a:t>
            </a:fld>
            <a:endParaRPr kumimoji="1" lang="ja-JP" altLang="en-US"/>
          </a:p>
        </p:txBody>
      </p:sp>
    </p:spTree>
    <p:extLst>
      <p:ext uri="{BB962C8B-B14F-4D97-AF65-F5344CB8AC3E}">
        <p14:creationId xmlns:p14="http://schemas.microsoft.com/office/powerpoint/2010/main" val="861971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4" name="Rectangle 4"/>
          <p:cNvSpPr>
            <a:spLocks noGrp="1" noChangeArrowheads="1"/>
          </p:cNvSpPr>
          <p:nvPr>
            <p:ph type="title"/>
          </p:nvPr>
        </p:nvSpPr>
        <p:spPr>
          <a:xfrm>
            <a:off x="457200" y="274638"/>
            <a:ext cx="8229600" cy="752475"/>
          </a:xfrm>
        </p:spPr>
        <p:txBody>
          <a:bodyPr>
            <a:normAutofit/>
          </a:bodyPr>
          <a:lstStyle/>
          <a:p>
            <a:r>
              <a:rPr lang="ja-JP" altLang="en-US" sz="2400" dirty="0" smtClean="0">
                <a:solidFill>
                  <a:srgbClr val="002060"/>
                </a:solidFill>
              </a:rPr>
              <a:t>マニフェスト</a:t>
            </a:r>
            <a:r>
              <a:rPr lang="ja-JP" altLang="en-US" sz="2400" dirty="0">
                <a:solidFill>
                  <a:srgbClr val="002060"/>
                </a:solidFill>
              </a:rPr>
              <a:t>の思想を支える重要な方針（原理）</a:t>
            </a:r>
          </a:p>
        </p:txBody>
      </p:sp>
      <p:sp>
        <p:nvSpPr>
          <p:cNvPr id="373765" name="Text Box 5"/>
          <p:cNvSpPr txBox="1">
            <a:spLocks noChangeArrowheads="1"/>
          </p:cNvSpPr>
          <p:nvPr/>
        </p:nvSpPr>
        <p:spPr bwMode="auto">
          <a:xfrm>
            <a:off x="395288" y="1027113"/>
            <a:ext cx="8497887"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1400" dirty="0">
                <a:solidFill>
                  <a:srgbClr val="002060"/>
                </a:solidFill>
              </a:rPr>
              <a:t>1.</a:t>
            </a:r>
            <a:r>
              <a:rPr lang="ja-JP" altLang="en-US" sz="1400" dirty="0">
                <a:solidFill>
                  <a:srgbClr val="002060"/>
                </a:solidFill>
              </a:rPr>
              <a:t>我々の最優先事項は素早いそして継続的な価値あるソフトウエアの提供を通して顧客の満足を得る事である。</a:t>
            </a:r>
          </a:p>
          <a:p>
            <a:pPr>
              <a:spcBef>
                <a:spcPct val="50000"/>
              </a:spcBef>
            </a:pPr>
            <a:r>
              <a:rPr lang="en-US" altLang="ja-JP" sz="1400" dirty="0">
                <a:solidFill>
                  <a:srgbClr val="002060"/>
                </a:solidFill>
              </a:rPr>
              <a:t>2.</a:t>
            </a:r>
            <a:r>
              <a:rPr lang="ja-JP" altLang="en-US" sz="1400" dirty="0">
                <a:solidFill>
                  <a:srgbClr val="002060"/>
                </a:solidFill>
              </a:rPr>
              <a:t>開発局面の後半でも要求変更を歓迎する。アジャイルなプロセスを顧客の競争優位の為の変化に利用する。</a:t>
            </a:r>
          </a:p>
          <a:p>
            <a:pPr>
              <a:spcBef>
                <a:spcPct val="50000"/>
              </a:spcBef>
            </a:pPr>
            <a:r>
              <a:rPr lang="en-US" altLang="ja-JP" sz="1400" dirty="0">
                <a:solidFill>
                  <a:srgbClr val="002060"/>
                </a:solidFill>
              </a:rPr>
              <a:t>3.</a:t>
            </a:r>
            <a:r>
              <a:rPr lang="ja-JP" altLang="en-US" sz="1400" dirty="0">
                <a:solidFill>
                  <a:srgbClr val="002060"/>
                </a:solidFill>
              </a:rPr>
              <a:t>稼動するソフトウエアをより短かい期間を優先して、数週間から数ヶ月で定期的に提供する。</a:t>
            </a:r>
          </a:p>
          <a:p>
            <a:pPr>
              <a:spcBef>
                <a:spcPct val="50000"/>
              </a:spcBef>
            </a:pPr>
            <a:r>
              <a:rPr lang="en-US" altLang="ja-JP" sz="1400" dirty="0">
                <a:solidFill>
                  <a:srgbClr val="002060"/>
                </a:solidFill>
              </a:rPr>
              <a:t>4.</a:t>
            </a:r>
            <a:r>
              <a:rPr lang="ja-JP" altLang="en-US" sz="1400" dirty="0">
                <a:solidFill>
                  <a:srgbClr val="002060"/>
                </a:solidFill>
              </a:rPr>
              <a:t>プロジェクト期間を通して業務ユーザーと開発者は共同して作業をしなければならない。</a:t>
            </a:r>
          </a:p>
          <a:p>
            <a:pPr>
              <a:spcBef>
                <a:spcPct val="50000"/>
              </a:spcBef>
            </a:pPr>
            <a:r>
              <a:rPr lang="en-US" altLang="ja-JP" sz="1400" dirty="0">
                <a:solidFill>
                  <a:srgbClr val="002060"/>
                </a:solidFill>
              </a:rPr>
              <a:t>5.</a:t>
            </a:r>
            <a:r>
              <a:rPr lang="ja-JP" altLang="en-US" sz="1400" dirty="0">
                <a:solidFill>
                  <a:srgbClr val="002060"/>
                </a:solidFill>
              </a:rPr>
              <a:t>やる気のある個人を集めてプロジェクトを組織し、彼らが必要とする環境と支援を与え、仕事が完了するまで信頼する。</a:t>
            </a:r>
          </a:p>
          <a:p>
            <a:pPr>
              <a:spcBef>
                <a:spcPct val="50000"/>
              </a:spcBef>
            </a:pPr>
            <a:r>
              <a:rPr lang="en-US" altLang="ja-JP" sz="1400" dirty="0">
                <a:solidFill>
                  <a:srgbClr val="002060"/>
                </a:solidFill>
              </a:rPr>
              <a:t>6.</a:t>
            </a:r>
            <a:r>
              <a:rPr lang="ja-JP" altLang="en-US" sz="1400" dirty="0">
                <a:solidFill>
                  <a:srgbClr val="002060"/>
                </a:solidFill>
              </a:rPr>
              <a:t>部門内、間のコミュニケーションで最も効率的かつ効果的な手法は、フェイスツーフェイスの会話である。</a:t>
            </a:r>
          </a:p>
          <a:p>
            <a:pPr>
              <a:spcBef>
                <a:spcPct val="50000"/>
              </a:spcBef>
            </a:pPr>
            <a:r>
              <a:rPr lang="en-US" altLang="ja-JP" sz="1400" dirty="0">
                <a:solidFill>
                  <a:srgbClr val="002060"/>
                </a:solidFill>
              </a:rPr>
              <a:t>7.</a:t>
            </a:r>
            <a:r>
              <a:rPr lang="ja-JP" altLang="en-US" sz="1400" dirty="0">
                <a:solidFill>
                  <a:srgbClr val="002060"/>
                </a:solidFill>
              </a:rPr>
              <a:t>ソフトウエアが正常に機能するということが進捗の基本的な評価である。</a:t>
            </a:r>
          </a:p>
          <a:p>
            <a:pPr>
              <a:spcBef>
                <a:spcPct val="50000"/>
              </a:spcBef>
            </a:pPr>
            <a:r>
              <a:rPr lang="en-US" altLang="ja-JP" sz="1400" dirty="0">
                <a:solidFill>
                  <a:srgbClr val="002060"/>
                </a:solidFill>
              </a:rPr>
              <a:t>8.</a:t>
            </a:r>
            <a:r>
              <a:rPr lang="ja-JP" altLang="en-US" sz="1400" dirty="0">
                <a:solidFill>
                  <a:srgbClr val="002060"/>
                </a:solidFill>
              </a:rPr>
              <a:t>アジャイルプロセスは持続可能な開発を促進する。</a:t>
            </a:r>
          </a:p>
          <a:p>
            <a:pPr>
              <a:spcBef>
                <a:spcPct val="50000"/>
              </a:spcBef>
            </a:pPr>
            <a:r>
              <a:rPr lang="en-US" altLang="ja-JP" sz="1400" dirty="0">
                <a:solidFill>
                  <a:srgbClr val="002060"/>
                </a:solidFill>
              </a:rPr>
              <a:t>9.</a:t>
            </a:r>
            <a:r>
              <a:rPr lang="ja-JP" altLang="en-US" sz="1400" dirty="0">
                <a:solidFill>
                  <a:srgbClr val="002060"/>
                </a:solidFill>
              </a:rPr>
              <a:t>スポンサー、開発者、ユーザーは無期限かつ不断に保守できるようにしなければならない。</a:t>
            </a:r>
          </a:p>
          <a:p>
            <a:pPr>
              <a:spcBef>
                <a:spcPct val="50000"/>
              </a:spcBef>
            </a:pPr>
            <a:r>
              <a:rPr lang="en-US" altLang="ja-JP" sz="1400" dirty="0">
                <a:solidFill>
                  <a:srgbClr val="002060"/>
                </a:solidFill>
              </a:rPr>
              <a:t>10.</a:t>
            </a:r>
            <a:r>
              <a:rPr lang="ja-JP" altLang="en-US" sz="1400" dirty="0">
                <a:solidFill>
                  <a:srgbClr val="002060"/>
                </a:solidFill>
              </a:rPr>
              <a:t>技術的に優れた良い設計に継続的に配慮する事は機敏性（アジリティー）を増長させる。</a:t>
            </a:r>
          </a:p>
          <a:p>
            <a:pPr>
              <a:spcBef>
                <a:spcPct val="50000"/>
              </a:spcBef>
            </a:pPr>
            <a:r>
              <a:rPr lang="en-US" altLang="ja-JP" sz="1400" dirty="0">
                <a:solidFill>
                  <a:srgbClr val="002060"/>
                </a:solidFill>
              </a:rPr>
              <a:t>11.</a:t>
            </a:r>
            <a:r>
              <a:rPr lang="ja-JP" altLang="en-US" sz="1400" dirty="0">
                <a:solidFill>
                  <a:srgbClr val="002060"/>
                </a:solidFill>
              </a:rPr>
              <a:t>簡素が</a:t>
            </a:r>
            <a:r>
              <a:rPr lang="ja-JP" altLang="en-US" sz="1400" dirty="0" smtClean="0">
                <a:solidFill>
                  <a:srgbClr val="002060"/>
                </a:solidFill>
              </a:rPr>
              <a:t>基本</a:t>
            </a:r>
            <a:endParaRPr lang="ja-JP" altLang="en-US" sz="1400" dirty="0">
              <a:solidFill>
                <a:srgbClr val="002060"/>
              </a:solidFill>
            </a:endParaRPr>
          </a:p>
          <a:p>
            <a:pPr>
              <a:spcBef>
                <a:spcPct val="50000"/>
              </a:spcBef>
            </a:pPr>
            <a:r>
              <a:rPr lang="en-US" altLang="ja-JP" sz="1400" dirty="0">
                <a:solidFill>
                  <a:srgbClr val="002060"/>
                </a:solidFill>
              </a:rPr>
              <a:t>12.</a:t>
            </a:r>
            <a:r>
              <a:rPr lang="ja-JP" altLang="en-US" sz="1400" dirty="0">
                <a:solidFill>
                  <a:srgbClr val="002060"/>
                </a:solidFill>
              </a:rPr>
              <a:t>最良の構想、要求仕様、設計は自己統制された（自律的）チームより出現する。</a:t>
            </a:r>
          </a:p>
          <a:p>
            <a:pPr>
              <a:spcBef>
                <a:spcPct val="50000"/>
              </a:spcBef>
            </a:pPr>
            <a:r>
              <a:rPr lang="en-US" altLang="ja-JP" sz="1400" dirty="0">
                <a:solidFill>
                  <a:srgbClr val="002060"/>
                </a:solidFill>
              </a:rPr>
              <a:t>13.</a:t>
            </a:r>
            <a:r>
              <a:rPr lang="ja-JP" altLang="en-US" sz="1400" dirty="0">
                <a:solidFill>
                  <a:srgbClr val="002060"/>
                </a:solidFill>
              </a:rPr>
              <a:t>定期的にチームが振り返りを行い、より効果的に出来る方法を思案し、チームの行動に協調と調整が働く。</a:t>
            </a:r>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3888" y="115888"/>
            <a:ext cx="758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フッター プレースホルダー 1"/>
          <p:cNvSpPr>
            <a:spLocks noGrp="1"/>
          </p:cNvSpPr>
          <p:nvPr>
            <p:ph type="ftr" sz="quarter" idx="11"/>
          </p:nvPr>
        </p:nvSpPr>
        <p:spPr/>
        <p:txBody>
          <a:bodyPr/>
          <a:lstStyle/>
          <a:p>
            <a:r>
              <a:rPr kumimoji="1" lang="en-US" altLang="ja-JP" smtClean="0"/>
              <a:t>Copyrights@2013_Strategic Staff Services</a:t>
            </a:r>
            <a:endParaRPr kumimoji="1" lang="ja-JP" altLang="en-US"/>
          </a:p>
        </p:txBody>
      </p:sp>
      <p:sp>
        <p:nvSpPr>
          <p:cNvPr id="3" name="スライド番号プレースホルダー 2"/>
          <p:cNvSpPr>
            <a:spLocks noGrp="1"/>
          </p:cNvSpPr>
          <p:nvPr>
            <p:ph type="sldNum" sz="quarter" idx="12"/>
          </p:nvPr>
        </p:nvSpPr>
        <p:spPr/>
        <p:txBody>
          <a:bodyPr/>
          <a:lstStyle/>
          <a:p>
            <a:fld id="{7734FC82-8E1F-45C4-85B9-3BA20C68F444}" type="slidenum">
              <a:rPr kumimoji="1" lang="ja-JP" altLang="en-US" smtClean="0"/>
              <a:t>10</a:t>
            </a:fld>
            <a:endParaRPr kumimoji="1" lang="ja-JP" altLang="en-US"/>
          </a:p>
        </p:txBody>
      </p:sp>
    </p:spTree>
    <p:extLst>
      <p:ext uri="{BB962C8B-B14F-4D97-AF65-F5344CB8AC3E}">
        <p14:creationId xmlns:p14="http://schemas.microsoft.com/office/powerpoint/2010/main" val="34393796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80" name="Rectangle 4"/>
          <p:cNvSpPr>
            <a:spLocks noGrp="1" noChangeArrowheads="1"/>
          </p:cNvSpPr>
          <p:nvPr>
            <p:ph type="title"/>
          </p:nvPr>
        </p:nvSpPr>
        <p:spPr>
          <a:xfrm>
            <a:off x="457200" y="274638"/>
            <a:ext cx="8229600" cy="562074"/>
          </a:xfrm>
        </p:spPr>
        <p:txBody>
          <a:bodyPr>
            <a:normAutofit/>
          </a:bodyPr>
          <a:lstStyle/>
          <a:p>
            <a:r>
              <a:rPr lang="ja-JP" altLang="en-US" sz="2400" dirty="0" smtClean="0">
                <a:solidFill>
                  <a:srgbClr val="002060"/>
                </a:solidFill>
                <a:latin typeface="ＭＳ Ｐゴシック" charset="-128"/>
              </a:rPr>
              <a:t>アジャイル</a:t>
            </a:r>
            <a:r>
              <a:rPr lang="ja-JP" altLang="en-US" sz="2400" dirty="0">
                <a:solidFill>
                  <a:srgbClr val="002060"/>
                </a:solidFill>
                <a:latin typeface="ＭＳ Ｐゴシック" charset="-128"/>
              </a:rPr>
              <a:t>の本質 － 様々なパラダイムの変更</a:t>
            </a:r>
          </a:p>
        </p:txBody>
      </p:sp>
      <p:graphicFrame>
        <p:nvGraphicFramePr>
          <p:cNvPr id="383036" name="Group 60"/>
          <p:cNvGraphicFramePr>
            <a:graphicFrameLocks noGrp="1"/>
          </p:cNvGraphicFramePr>
          <p:nvPr>
            <p:extLst>
              <p:ext uri="{D42A27DB-BD31-4B8C-83A1-F6EECF244321}">
                <p14:modId xmlns:p14="http://schemas.microsoft.com/office/powerpoint/2010/main" val="2103131579"/>
              </p:ext>
            </p:extLst>
          </p:nvPr>
        </p:nvGraphicFramePr>
        <p:xfrm>
          <a:off x="466725" y="1700213"/>
          <a:ext cx="8496300" cy="3793617"/>
        </p:xfrm>
        <a:graphic>
          <a:graphicData uri="http://schemas.openxmlformats.org/drawingml/2006/table">
            <a:tbl>
              <a:tblPr/>
              <a:tblGrid>
                <a:gridCol w="2160587"/>
                <a:gridCol w="2159000"/>
                <a:gridCol w="1863725"/>
                <a:gridCol w="2312988"/>
              </a:tblGrid>
              <a:tr h="428625">
                <a:tc>
                  <a:txBody>
                    <a:bodyPr/>
                    <a:lstStyle/>
                    <a:p>
                      <a:pPr marL="0" marR="0" lvl="0" indent="0" algn="l" defTabSz="914400" rtl="0" eaLnBrk="1" fontAlgn="base" latinLnBrk="0" hangingPunct="1">
                        <a:lnSpc>
                          <a:spcPct val="100000"/>
                        </a:lnSpc>
                        <a:spcBef>
                          <a:spcPct val="20000"/>
                        </a:spcBef>
                        <a:spcAft>
                          <a:spcPct val="0"/>
                        </a:spcAft>
                        <a:buClr>
                          <a:srgbClr val="990033"/>
                        </a:buClr>
                        <a:buSzTx/>
                        <a:buFont typeface="Wingdings" pitchFamily="2" charset="2"/>
                        <a:buNone/>
                        <a:tabLst/>
                      </a:pPr>
                      <a:r>
                        <a:rPr kumimoji="1" lang="ja-JP" altLang="en-US" sz="1400" b="0" i="0" u="none" strike="noStrike" cap="none" normalizeH="0" baseline="0" dirty="0" smtClean="0">
                          <a:ln>
                            <a:noFill/>
                          </a:ln>
                          <a:solidFill>
                            <a:schemeClr val="tx1"/>
                          </a:solidFill>
                          <a:effectLst/>
                          <a:latin typeface="Arial" charset="0"/>
                          <a:ea typeface="ＭＳ Ｐゴシック" charset="-128"/>
                        </a:rPr>
                        <a:t>プロセス</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0033"/>
                        </a:buClr>
                        <a:buSzTx/>
                        <a:buFont typeface="Wingdings" pitchFamily="2" charset="2"/>
                        <a:buNone/>
                        <a:tabLst/>
                      </a:pPr>
                      <a:r>
                        <a:rPr kumimoji="1" lang="ja-JP" altLang="en-US" sz="1400" b="0" i="0" u="none" strike="noStrike" cap="none" normalizeH="0" baseline="0" smtClean="0">
                          <a:ln>
                            <a:noFill/>
                          </a:ln>
                          <a:solidFill>
                            <a:schemeClr val="tx1"/>
                          </a:solidFill>
                          <a:effectLst/>
                          <a:latin typeface="Arial" charset="0"/>
                          <a:ea typeface="ＭＳ Ｐゴシック" charset="-128"/>
                        </a:rPr>
                        <a:t>ウォーターフォール開発</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0033"/>
                        </a:buClr>
                        <a:buSzTx/>
                        <a:buFont typeface="Wingdings" pitchFamily="2" charset="2"/>
                        <a:buNone/>
                        <a:tabLst/>
                      </a:pPr>
                      <a:endParaRPr kumimoji="1" lang="ja-JP" altLang="ja-JP" sz="14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0033"/>
                        </a:buClr>
                        <a:buSzTx/>
                        <a:buFont typeface="Wingdings" pitchFamily="2" charset="2"/>
                        <a:buNone/>
                        <a:tabLst/>
                      </a:pPr>
                      <a:r>
                        <a:rPr kumimoji="1" lang="ja-JP" altLang="en-US" sz="1400" b="0" i="0" u="none" strike="noStrike" cap="none" normalizeH="0" baseline="0" smtClean="0">
                          <a:ln>
                            <a:noFill/>
                          </a:ln>
                          <a:solidFill>
                            <a:schemeClr val="tx1"/>
                          </a:solidFill>
                          <a:effectLst/>
                          <a:latin typeface="Arial" charset="0"/>
                          <a:ea typeface="ＭＳ Ｐゴシック" charset="-128"/>
                        </a:rPr>
                        <a:t>アジャイル開発</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57213">
                <a:tc>
                  <a:txBody>
                    <a:bodyPr/>
                    <a:lstStyle/>
                    <a:p>
                      <a:pPr marL="0" marR="0" lvl="0" indent="0" algn="l" defTabSz="914400" rtl="0" eaLnBrk="1" fontAlgn="base" latinLnBrk="0" hangingPunct="1">
                        <a:lnSpc>
                          <a:spcPct val="100000"/>
                        </a:lnSpc>
                        <a:spcBef>
                          <a:spcPct val="20000"/>
                        </a:spcBef>
                        <a:spcAft>
                          <a:spcPct val="0"/>
                        </a:spcAft>
                        <a:buClr>
                          <a:srgbClr val="990033"/>
                        </a:buClr>
                        <a:buSzTx/>
                        <a:buFont typeface="Wingdings" pitchFamily="2" charset="2"/>
                        <a:buNone/>
                        <a:tabLst/>
                      </a:pPr>
                      <a:r>
                        <a:rPr kumimoji="1" lang="ja-JP" altLang="en-US" sz="1400" b="0" i="0" u="none" strike="noStrike" cap="none" normalizeH="0" baseline="0" smtClean="0">
                          <a:ln>
                            <a:noFill/>
                          </a:ln>
                          <a:solidFill>
                            <a:schemeClr val="tx1"/>
                          </a:solidFill>
                          <a:effectLst/>
                          <a:latin typeface="Arial" charset="0"/>
                          <a:ea typeface="ＭＳ Ｐゴシック" charset="-128"/>
                        </a:rPr>
                        <a:t>成功の測定</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990033"/>
                        </a:buClr>
                        <a:buSzTx/>
                        <a:buFont typeface="Wingdings" pitchFamily="2" charset="2"/>
                        <a:buNone/>
                        <a:tabLst/>
                      </a:pPr>
                      <a:r>
                        <a:rPr kumimoji="1" lang="ja-JP" altLang="en-US" sz="1400" b="0" i="0" u="none" strike="noStrike" cap="none" normalizeH="0" baseline="0" smtClean="0">
                          <a:ln>
                            <a:noFill/>
                          </a:ln>
                          <a:solidFill>
                            <a:schemeClr val="tx1"/>
                          </a:solidFill>
                          <a:effectLst/>
                          <a:latin typeface="Arial" charset="0"/>
                          <a:ea typeface="ＭＳ Ｐゴシック" charset="-128"/>
                        </a:rPr>
                        <a:t>計画への適合</a:t>
                      </a:r>
                    </a:p>
                  </a:txBody>
                  <a:tcPr horzOverflow="overflow">
                    <a:lnL w="12700" cap="flat" cmpd="sng" algn="ctr">
                      <a:solidFill>
                        <a:schemeClr val="tx1"/>
                      </a:solidFill>
                      <a:prstDash val="solid"/>
                      <a:round/>
                      <a:headEnd type="none" w="sm" len="sm"/>
                      <a:tailEnd type="none" w="sm" len="sm"/>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0033"/>
                        </a:buClr>
                        <a:buSzTx/>
                        <a:buFont typeface="Wingdings" pitchFamily="2" charset="2"/>
                        <a:buNone/>
                        <a:tabLst/>
                      </a:pPr>
                      <a:endParaRPr kumimoji="1" lang="ja-JP" altLang="ja-JP" sz="1400" b="0" i="0" u="none" strike="noStrike" cap="none" normalizeH="0" baseline="0" smtClean="0">
                        <a:ln>
                          <a:noFill/>
                        </a:ln>
                        <a:solidFill>
                          <a:schemeClr val="tx1"/>
                        </a:solidFill>
                        <a:effectLst/>
                        <a:latin typeface="Arial" charset="0"/>
                        <a:ea typeface="ＭＳ Ｐゴシック" charset="-128"/>
                      </a:endParaRPr>
                    </a:p>
                  </a:txBody>
                  <a:tcPr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0033"/>
                        </a:buClr>
                        <a:buSzTx/>
                        <a:buFont typeface="Wingdings" pitchFamily="2" charset="2"/>
                        <a:buNone/>
                        <a:tabLst/>
                      </a:pPr>
                      <a:r>
                        <a:rPr kumimoji="1" lang="ja-JP" altLang="en-US" sz="1400" b="0" i="0" u="none" strike="noStrike" cap="none" normalizeH="0" baseline="0" smtClean="0">
                          <a:ln>
                            <a:noFill/>
                          </a:ln>
                          <a:solidFill>
                            <a:schemeClr val="tx1"/>
                          </a:solidFill>
                          <a:effectLst/>
                          <a:latin typeface="Arial" charset="0"/>
                          <a:ea typeface="ＭＳ Ｐゴシック" charset="-128"/>
                        </a:rPr>
                        <a:t>変化への対応</a:t>
                      </a:r>
                    </a:p>
                    <a:p>
                      <a:pPr marL="0" marR="0" lvl="0" indent="0" algn="l" defTabSz="914400" rtl="0" eaLnBrk="1" fontAlgn="base" latinLnBrk="0" hangingPunct="1">
                        <a:lnSpc>
                          <a:spcPct val="100000"/>
                        </a:lnSpc>
                        <a:spcBef>
                          <a:spcPct val="20000"/>
                        </a:spcBef>
                        <a:spcAft>
                          <a:spcPct val="0"/>
                        </a:spcAft>
                        <a:buClr>
                          <a:srgbClr val="990033"/>
                        </a:buClr>
                        <a:buSzTx/>
                        <a:buFont typeface="Wingdings" pitchFamily="2" charset="2"/>
                        <a:buNone/>
                        <a:tabLst/>
                      </a:pPr>
                      <a:r>
                        <a:rPr kumimoji="1" lang="ja-JP" altLang="en-US" sz="1400" b="0" i="0" u="none" strike="noStrike" cap="none" normalizeH="0" baseline="0" smtClean="0">
                          <a:ln>
                            <a:noFill/>
                          </a:ln>
                          <a:solidFill>
                            <a:schemeClr val="tx1"/>
                          </a:solidFill>
                          <a:effectLst/>
                          <a:latin typeface="Arial" charset="0"/>
                          <a:ea typeface="ＭＳ Ｐゴシック" charset="-128"/>
                        </a:rPr>
                        <a:t>動くコード</a:t>
                      </a:r>
                    </a:p>
                  </a:txBody>
                  <a:tcPr horzOverflow="overflow">
                    <a:lnL>
                      <a:noFill/>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57213">
                <a:tc>
                  <a:txBody>
                    <a:bodyPr/>
                    <a:lstStyle/>
                    <a:p>
                      <a:pPr marL="0" marR="0" lvl="0" indent="0" algn="l" defTabSz="914400" rtl="0" eaLnBrk="1" fontAlgn="base" latinLnBrk="0" hangingPunct="1">
                        <a:lnSpc>
                          <a:spcPct val="100000"/>
                        </a:lnSpc>
                        <a:spcBef>
                          <a:spcPct val="20000"/>
                        </a:spcBef>
                        <a:spcAft>
                          <a:spcPct val="0"/>
                        </a:spcAft>
                        <a:buClr>
                          <a:srgbClr val="990033"/>
                        </a:buClr>
                        <a:buSzTx/>
                        <a:buFont typeface="Wingdings" pitchFamily="2" charset="2"/>
                        <a:buNone/>
                        <a:tabLst/>
                      </a:pPr>
                      <a:r>
                        <a:rPr kumimoji="1" lang="ja-JP" altLang="en-US" sz="1400" b="0" i="0" u="none" strike="noStrike" cap="none" normalizeH="0" baseline="0" smtClean="0">
                          <a:ln>
                            <a:noFill/>
                          </a:ln>
                          <a:solidFill>
                            <a:schemeClr val="tx1"/>
                          </a:solidFill>
                          <a:effectLst/>
                          <a:latin typeface="Arial" charset="0"/>
                          <a:ea typeface="ＭＳ Ｐゴシック" charset="-128"/>
                        </a:rPr>
                        <a:t>マネジメント文化</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990033"/>
                        </a:buClr>
                        <a:buSzTx/>
                        <a:buFont typeface="Wingdings" pitchFamily="2" charset="2"/>
                        <a:buNone/>
                        <a:tabLst/>
                      </a:pPr>
                      <a:r>
                        <a:rPr kumimoji="1" lang="ja-JP" altLang="en-US" sz="1400" b="0" i="0" u="none" strike="noStrike" cap="none" normalizeH="0" baseline="0" dirty="0" smtClean="0">
                          <a:ln>
                            <a:noFill/>
                          </a:ln>
                          <a:solidFill>
                            <a:schemeClr val="tx1"/>
                          </a:solidFill>
                          <a:effectLst/>
                          <a:latin typeface="Arial" charset="0"/>
                          <a:ea typeface="ＭＳ Ｐゴシック" charset="-128"/>
                        </a:rPr>
                        <a:t>命令と制御</a:t>
                      </a:r>
                    </a:p>
                  </a:txBody>
                  <a:tcPr horzOverflow="overflow">
                    <a:lnL w="12700" cap="flat" cmpd="sng" algn="ctr">
                      <a:solidFill>
                        <a:schemeClr val="tx1"/>
                      </a:solidFill>
                      <a:prstDash val="solid"/>
                      <a:round/>
                      <a:headEnd type="none" w="sm" len="sm"/>
                      <a:tailEnd type="none" w="sm" len="sm"/>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0033"/>
                        </a:buClr>
                        <a:buSzTx/>
                        <a:buFont typeface="Wingdings" pitchFamily="2" charset="2"/>
                        <a:buNone/>
                        <a:tabLst/>
                      </a:pPr>
                      <a:endParaRPr kumimoji="1" lang="ja-JP" altLang="ja-JP" sz="1400" b="0" i="0" u="none" strike="noStrike" cap="none" normalizeH="0" baseline="0" smtClean="0">
                        <a:ln>
                          <a:noFill/>
                        </a:ln>
                        <a:solidFill>
                          <a:schemeClr val="tx1"/>
                        </a:solidFill>
                        <a:effectLst/>
                        <a:latin typeface="Arial" charset="0"/>
                        <a:ea typeface="ＭＳ Ｐゴシック" charset="-128"/>
                      </a:endParaRPr>
                    </a:p>
                  </a:txBody>
                  <a:tcPr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0033"/>
                        </a:buClr>
                        <a:buSzTx/>
                        <a:buFont typeface="Wingdings" pitchFamily="2" charset="2"/>
                        <a:buNone/>
                        <a:tabLst/>
                      </a:pPr>
                      <a:r>
                        <a:rPr kumimoji="1" lang="ja-JP" altLang="en-US" sz="1400" b="0" i="0" u="none" strike="noStrike" cap="none" normalizeH="0" baseline="0" smtClean="0">
                          <a:ln>
                            <a:noFill/>
                          </a:ln>
                          <a:solidFill>
                            <a:schemeClr val="tx1"/>
                          </a:solidFill>
                          <a:effectLst/>
                          <a:latin typeface="Arial" charset="0"/>
                          <a:ea typeface="ＭＳ Ｐゴシック" charset="-128"/>
                        </a:rPr>
                        <a:t>リーダーシップ</a:t>
                      </a:r>
                    </a:p>
                    <a:p>
                      <a:pPr marL="0" marR="0" lvl="0" indent="0" algn="l" defTabSz="914400" rtl="0" eaLnBrk="1" fontAlgn="base" latinLnBrk="0" hangingPunct="1">
                        <a:lnSpc>
                          <a:spcPct val="100000"/>
                        </a:lnSpc>
                        <a:spcBef>
                          <a:spcPct val="20000"/>
                        </a:spcBef>
                        <a:spcAft>
                          <a:spcPct val="0"/>
                        </a:spcAft>
                        <a:buClr>
                          <a:srgbClr val="990033"/>
                        </a:buClr>
                        <a:buSzTx/>
                        <a:buFont typeface="Wingdings" pitchFamily="2" charset="2"/>
                        <a:buNone/>
                        <a:tabLst/>
                      </a:pPr>
                      <a:r>
                        <a:rPr kumimoji="1" lang="ja-JP" altLang="en-US" sz="1400" b="0" i="0" u="none" strike="noStrike" cap="none" normalizeH="0" baseline="0" smtClean="0">
                          <a:ln>
                            <a:noFill/>
                          </a:ln>
                          <a:solidFill>
                            <a:schemeClr val="tx1"/>
                          </a:solidFill>
                          <a:effectLst/>
                          <a:latin typeface="Arial" charset="0"/>
                          <a:ea typeface="ＭＳ Ｐゴシック" charset="-128"/>
                        </a:rPr>
                        <a:t>協業的</a:t>
                      </a:r>
                    </a:p>
                  </a:txBody>
                  <a:tcPr horzOverflow="overflow">
                    <a:lnL>
                      <a:noFill/>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58800">
                <a:tc>
                  <a:txBody>
                    <a:bodyPr/>
                    <a:lstStyle/>
                    <a:p>
                      <a:pPr marL="0" marR="0" lvl="0" indent="0" algn="l" defTabSz="914400" rtl="0" eaLnBrk="1" fontAlgn="base" latinLnBrk="0" hangingPunct="1">
                        <a:lnSpc>
                          <a:spcPct val="100000"/>
                        </a:lnSpc>
                        <a:spcBef>
                          <a:spcPct val="20000"/>
                        </a:spcBef>
                        <a:spcAft>
                          <a:spcPct val="0"/>
                        </a:spcAft>
                        <a:buClr>
                          <a:srgbClr val="990033"/>
                        </a:buClr>
                        <a:buSzTx/>
                        <a:buFont typeface="Wingdings" pitchFamily="2" charset="2"/>
                        <a:buNone/>
                        <a:tabLst/>
                      </a:pPr>
                      <a:r>
                        <a:rPr kumimoji="1" lang="ja-JP" altLang="en-US" sz="1400" b="0" i="0" u="none" strike="noStrike" cap="none" normalizeH="0" baseline="0" smtClean="0">
                          <a:ln>
                            <a:noFill/>
                          </a:ln>
                          <a:solidFill>
                            <a:schemeClr val="tx1"/>
                          </a:solidFill>
                          <a:effectLst/>
                          <a:latin typeface="Arial" charset="0"/>
                          <a:ea typeface="ＭＳ Ｐゴシック" charset="-128"/>
                        </a:rPr>
                        <a:t>要求と設計</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990033"/>
                        </a:buClr>
                        <a:buSzTx/>
                        <a:buFont typeface="Wingdings" pitchFamily="2" charset="2"/>
                        <a:buNone/>
                        <a:tabLst/>
                      </a:pPr>
                      <a:r>
                        <a:rPr kumimoji="1" lang="ja-JP" altLang="en-US" sz="1400" b="0" i="0" u="none" strike="noStrike" cap="none" normalizeH="0" baseline="0" dirty="0" smtClean="0">
                          <a:ln>
                            <a:noFill/>
                          </a:ln>
                          <a:solidFill>
                            <a:schemeClr val="tx1"/>
                          </a:solidFill>
                          <a:effectLst/>
                          <a:latin typeface="Arial" charset="0"/>
                          <a:ea typeface="ＭＳ Ｐゴシック" charset="-128"/>
                        </a:rPr>
                        <a:t>大きくて前払い</a:t>
                      </a:r>
                    </a:p>
                  </a:txBody>
                  <a:tcPr horzOverflow="overflow">
                    <a:lnL w="12700" cap="flat" cmpd="sng" algn="ctr">
                      <a:solidFill>
                        <a:schemeClr val="tx1"/>
                      </a:solidFill>
                      <a:prstDash val="solid"/>
                      <a:round/>
                      <a:headEnd type="none" w="sm" len="sm"/>
                      <a:tailEnd type="none" w="sm" len="sm"/>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0033"/>
                        </a:buClr>
                        <a:buSzTx/>
                        <a:buFont typeface="Wingdings" pitchFamily="2" charset="2"/>
                        <a:buNone/>
                        <a:tabLst/>
                      </a:pPr>
                      <a:endParaRPr kumimoji="1" lang="ja-JP" altLang="ja-JP" sz="1400" b="0" i="0" u="none" strike="noStrike" cap="none" normalizeH="0" baseline="0" smtClean="0">
                        <a:ln>
                          <a:noFill/>
                        </a:ln>
                        <a:solidFill>
                          <a:schemeClr val="tx1"/>
                        </a:solidFill>
                        <a:effectLst/>
                        <a:latin typeface="Arial" charset="0"/>
                        <a:ea typeface="ＭＳ Ｐゴシック" charset="-128"/>
                      </a:endParaRPr>
                    </a:p>
                  </a:txBody>
                  <a:tcPr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0033"/>
                        </a:buClr>
                        <a:buSzTx/>
                        <a:buFont typeface="Wingdings" pitchFamily="2" charset="2"/>
                        <a:buNone/>
                        <a:tabLst/>
                      </a:pPr>
                      <a:r>
                        <a:rPr kumimoji="1" lang="ja-JP" altLang="en-US" sz="1400" b="0" i="0" u="none" strike="noStrike" cap="none" normalizeH="0" baseline="0" smtClean="0">
                          <a:ln>
                            <a:noFill/>
                          </a:ln>
                          <a:solidFill>
                            <a:schemeClr val="tx1"/>
                          </a:solidFill>
                          <a:effectLst/>
                          <a:latin typeface="Arial" charset="0"/>
                          <a:ea typeface="ＭＳ Ｐゴシック" charset="-128"/>
                        </a:rPr>
                        <a:t>継続的・発現的</a:t>
                      </a:r>
                    </a:p>
                    <a:p>
                      <a:pPr marL="0" marR="0" lvl="0" indent="0" algn="l" defTabSz="914400" rtl="0" eaLnBrk="1" fontAlgn="base" latinLnBrk="0" hangingPunct="1">
                        <a:lnSpc>
                          <a:spcPct val="100000"/>
                        </a:lnSpc>
                        <a:spcBef>
                          <a:spcPct val="20000"/>
                        </a:spcBef>
                        <a:spcAft>
                          <a:spcPct val="0"/>
                        </a:spcAft>
                        <a:buClr>
                          <a:srgbClr val="990033"/>
                        </a:buClr>
                        <a:buSzTx/>
                        <a:buFont typeface="Wingdings" pitchFamily="2" charset="2"/>
                        <a:buNone/>
                        <a:tabLst/>
                      </a:pPr>
                      <a:r>
                        <a:rPr kumimoji="1" lang="ja-JP" altLang="en-US" sz="1400" b="0" i="0" u="none" strike="noStrike" cap="none" normalizeH="0" baseline="0" smtClean="0">
                          <a:ln>
                            <a:noFill/>
                          </a:ln>
                          <a:solidFill>
                            <a:schemeClr val="tx1"/>
                          </a:solidFill>
                          <a:effectLst/>
                          <a:latin typeface="Arial" charset="0"/>
                          <a:ea typeface="ＭＳ Ｐゴシック" charset="-128"/>
                        </a:rPr>
                        <a:t>ジャストインタイム</a:t>
                      </a:r>
                    </a:p>
                  </a:txBody>
                  <a:tcPr horzOverflow="overflow">
                    <a:lnL>
                      <a:noFill/>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57213">
                <a:tc>
                  <a:txBody>
                    <a:bodyPr/>
                    <a:lstStyle/>
                    <a:p>
                      <a:pPr marL="0" marR="0" lvl="0" indent="0" algn="l" defTabSz="914400" rtl="0" eaLnBrk="1" fontAlgn="base" latinLnBrk="0" hangingPunct="1">
                        <a:lnSpc>
                          <a:spcPct val="100000"/>
                        </a:lnSpc>
                        <a:spcBef>
                          <a:spcPct val="20000"/>
                        </a:spcBef>
                        <a:spcAft>
                          <a:spcPct val="0"/>
                        </a:spcAft>
                        <a:buClr>
                          <a:srgbClr val="990033"/>
                        </a:buClr>
                        <a:buSzTx/>
                        <a:buFont typeface="Wingdings" pitchFamily="2" charset="2"/>
                        <a:buNone/>
                        <a:tabLst/>
                      </a:pPr>
                      <a:r>
                        <a:rPr kumimoji="1" lang="ja-JP" altLang="en-US" sz="1400" b="0" i="0" u="none" strike="noStrike" cap="none" normalizeH="0" baseline="0" smtClean="0">
                          <a:ln>
                            <a:noFill/>
                          </a:ln>
                          <a:solidFill>
                            <a:schemeClr val="tx1"/>
                          </a:solidFill>
                          <a:effectLst/>
                          <a:latin typeface="Arial" charset="0"/>
                          <a:ea typeface="ＭＳ Ｐゴシック" charset="-128"/>
                        </a:rPr>
                        <a:t>コーディングと実装</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990033"/>
                        </a:buClr>
                        <a:buSzTx/>
                        <a:buFont typeface="Wingdings" pitchFamily="2" charset="2"/>
                        <a:buNone/>
                        <a:tabLst/>
                      </a:pPr>
                      <a:r>
                        <a:rPr kumimoji="1" lang="ja-JP" altLang="en-US" sz="1400" b="0" i="0" u="none" strike="noStrike" cap="none" normalizeH="0" baseline="0" dirty="0" smtClean="0">
                          <a:ln>
                            <a:noFill/>
                          </a:ln>
                          <a:solidFill>
                            <a:schemeClr val="tx1"/>
                          </a:solidFill>
                          <a:effectLst/>
                          <a:latin typeface="Arial" charset="0"/>
                          <a:ea typeface="ＭＳ Ｐゴシック" charset="-128"/>
                        </a:rPr>
                        <a:t>全機能を同時にコーディング後でテスト</a:t>
                      </a:r>
                    </a:p>
                  </a:txBody>
                  <a:tcPr horzOverflow="overflow">
                    <a:lnL w="12700" cap="flat" cmpd="sng" algn="ctr">
                      <a:solidFill>
                        <a:schemeClr val="tx1"/>
                      </a:solidFill>
                      <a:prstDash val="solid"/>
                      <a:round/>
                      <a:headEnd type="none" w="sm" len="sm"/>
                      <a:tailEnd type="none" w="sm" len="sm"/>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0033"/>
                        </a:buClr>
                        <a:buSzTx/>
                        <a:buFont typeface="Wingdings" pitchFamily="2" charset="2"/>
                        <a:buNone/>
                        <a:tabLst/>
                      </a:pPr>
                      <a:endParaRPr kumimoji="1" lang="ja-JP" altLang="ja-JP" sz="1400" b="0" i="0" u="none" strike="noStrike" cap="none" normalizeH="0" baseline="0" smtClean="0">
                        <a:ln>
                          <a:noFill/>
                        </a:ln>
                        <a:solidFill>
                          <a:schemeClr val="tx1"/>
                        </a:solidFill>
                        <a:effectLst/>
                        <a:latin typeface="Arial" charset="0"/>
                        <a:ea typeface="ＭＳ Ｐゴシック" charset="-128"/>
                      </a:endParaRPr>
                    </a:p>
                  </a:txBody>
                  <a:tcPr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0033"/>
                        </a:buClr>
                        <a:buSzTx/>
                        <a:buFont typeface="Wingdings" pitchFamily="2" charset="2"/>
                        <a:buNone/>
                        <a:tabLst/>
                      </a:pPr>
                      <a:r>
                        <a:rPr kumimoji="1" lang="ja-JP" altLang="en-US" sz="1400" b="0" i="0" u="none" strike="noStrike" cap="none" normalizeH="0" baseline="0" dirty="0" smtClean="0">
                          <a:ln>
                            <a:noFill/>
                          </a:ln>
                          <a:solidFill>
                            <a:schemeClr val="tx1"/>
                          </a:solidFill>
                          <a:effectLst/>
                          <a:latin typeface="Arial" charset="0"/>
                          <a:ea typeface="ＭＳ Ｐゴシック" charset="-128"/>
                        </a:rPr>
                        <a:t>コーディングとユニットテスト</a:t>
                      </a:r>
                    </a:p>
                    <a:p>
                      <a:pPr marL="0" marR="0" lvl="0" indent="0" algn="l" defTabSz="914400" rtl="0" eaLnBrk="1" fontAlgn="base" latinLnBrk="0" hangingPunct="1">
                        <a:lnSpc>
                          <a:spcPct val="100000"/>
                        </a:lnSpc>
                        <a:spcBef>
                          <a:spcPct val="20000"/>
                        </a:spcBef>
                        <a:spcAft>
                          <a:spcPct val="0"/>
                        </a:spcAft>
                        <a:buClr>
                          <a:srgbClr val="990033"/>
                        </a:buClr>
                        <a:buSzTx/>
                        <a:buFont typeface="Wingdings" pitchFamily="2" charset="2"/>
                        <a:buNone/>
                        <a:tabLst/>
                      </a:pPr>
                      <a:r>
                        <a:rPr kumimoji="1" lang="ja-JP" altLang="en-US" sz="1400" b="0" i="0" u="none" strike="noStrike" cap="none" normalizeH="0" baseline="0" dirty="0" smtClean="0">
                          <a:ln>
                            <a:noFill/>
                          </a:ln>
                          <a:solidFill>
                            <a:schemeClr val="tx1"/>
                          </a:solidFill>
                          <a:effectLst/>
                          <a:latin typeface="Arial" charset="0"/>
                          <a:ea typeface="ＭＳ Ｐゴシック" charset="-128"/>
                        </a:rPr>
                        <a:t>順番に納品</a:t>
                      </a:r>
                    </a:p>
                  </a:txBody>
                  <a:tcPr horzOverflow="overflow">
                    <a:lnL>
                      <a:noFill/>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57213">
                <a:tc>
                  <a:txBody>
                    <a:bodyPr/>
                    <a:lstStyle/>
                    <a:p>
                      <a:pPr marL="0" marR="0" lvl="0" indent="0" algn="l" defTabSz="914400" rtl="0" eaLnBrk="1" fontAlgn="base" latinLnBrk="0" hangingPunct="1">
                        <a:lnSpc>
                          <a:spcPct val="100000"/>
                        </a:lnSpc>
                        <a:spcBef>
                          <a:spcPct val="20000"/>
                        </a:spcBef>
                        <a:spcAft>
                          <a:spcPct val="0"/>
                        </a:spcAft>
                        <a:buClr>
                          <a:srgbClr val="990033"/>
                        </a:buClr>
                        <a:buSzTx/>
                        <a:buFont typeface="Wingdings" pitchFamily="2" charset="2"/>
                        <a:buNone/>
                        <a:tabLst/>
                      </a:pPr>
                      <a:r>
                        <a:rPr kumimoji="1" lang="ja-JP" altLang="en-US" sz="1400" b="0" i="0" u="none" strike="noStrike" cap="none" normalizeH="0" baseline="0" smtClean="0">
                          <a:ln>
                            <a:noFill/>
                          </a:ln>
                          <a:solidFill>
                            <a:schemeClr val="tx1"/>
                          </a:solidFill>
                          <a:effectLst/>
                          <a:latin typeface="Arial" charset="0"/>
                          <a:ea typeface="ＭＳ Ｐゴシック" charset="-128"/>
                        </a:rPr>
                        <a:t>テストと品質保証</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990033"/>
                        </a:buClr>
                        <a:buSzTx/>
                        <a:buFont typeface="Wingdings" pitchFamily="2" charset="2"/>
                        <a:buNone/>
                        <a:tabLst/>
                      </a:pPr>
                      <a:r>
                        <a:rPr kumimoji="1" lang="ja-JP" altLang="en-US" sz="1400" b="0" i="0" u="none" strike="noStrike" cap="none" normalizeH="0" baseline="0" smtClean="0">
                          <a:ln>
                            <a:noFill/>
                          </a:ln>
                          <a:solidFill>
                            <a:schemeClr val="tx1"/>
                          </a:solidFill>
                          <a:effectLst/>
                          <a:latin typeface="Arial" charset="0"/>
                          <a:ea typeface="ＭＳ Ｐゴシック" charset="-128"/>
                        </a:rPr>
                        <a:t>大きく、計画に基づく</a:t>
                      </a:r>
                    </a:p>
                    <a:p>
                      <a:pPr marL="0" marR="0" lvl="0" indent="0" algn="l" defTabSz="914400" rtl="0" eaLnBrk="1" fontAlgn="base" latinLnBrk="0" hangingPunct="1">
                        <a:lnSpc>
                          <a:spcPct val="100000"/>
                        </a:lnSpc>
                        <a:spcBef>
                          <a:spcPct val="20000"/>
                        </a:spcBef>
                        <a:spcAft>
                          <a:spcPct val="0"/>
                        </a:spcAft>
                        <a:buClr>
                          <a:srgbClr val="990033"/>
                        </a:buClr>
                        <a:buSzTx/>
                        <a:buFont typeface="Wingdings" pitchFamily="2" charset="2"/>
                        <a:buNone/>
                        <a:tabLst/>
                      </a:pPr>
                      <a:r>
                        <a:rPr kumimoji="1" lang="ja-JP" altLang="en-US" sz="1400" b="0" i="0" u="none" strike="noStrike" cap="none" normalizeH="0" baseline="0" smtClean="0">
                          <a:ln>
                            <a:noFill/>
                          </a:ln>
                          <a:solidFill>
                            <a:schemeClr val="tx1"/>
                          </a:solidFill>
                          <a:effectLst/>
                          <a:latin typeface="Arial" charset="0"/>
                          <a:ea typeface="ＭＳ Ｐゴシック" charset="-128"/>
                        </a:rPr>
                        <a:t>遅くテスト</a:t>
                      </a:r>
                    </a:p>
                  </a:txBody>
                  <a:tcPr horzOverflow="overflow">
                    <a:lnL w="12700" cap="flat" cmpd="sng" algn="ctr">
                      <a:solidFill>
                        <a:schemeClr val="tx1"/>
                      </a:solidFill>
                      <a:prstDash val="solid"/>
                      <a:round/>
                      <a:headEnd type="none" w="sm" len="sm"/>
                      <a:tailEnd type="none" w="sm" len="sm"/>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0033"/>
                        </a:buClr>
                        <a:buSzTx/>
                        <a:buFont typeface="Wingdings" pitchFamily="2" charset="2"/>
                        <a:buNone/>
                        <a:tabLst/>
                      </a:pPr>
                      <a:endParaRPr kumimoji="1" lang="ja-JP" altLang="ja-JP" sz="1400" b="0" i="0" u="none" strike="noStrike" cap="none" normalizeH="0" baseline="0" smtClean="0">
                        <a:ln>
                          <a:noFill/>
                        </a:ln>
                        <a:solidFill>
                          <a:schemeClr val="tx1"/>
                        </a:solidFill>
                        <a:effectLst/>
                        <a:latin typeface="Arial" charset="0"/>
                        <a:ea typeface="ＭＳ Ｐゴシック" charset="-128"/>
                      </a:endParaRPr>
                    </a:p>
                  </a:txBody>
                  <a:tcPr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0033"/>
                        </a:buClr>
                        <a:buSzTx/>
                        <a:buFont typeface="Wingdings" pitchFamily="2" charset="2"/>
                        <a:buNone/>
                        <a:tabLst/>
                      </a:pPr>
                      <a:r>
                        <a:rPr kumimoji="1" lang="ja-JP" altLang="en-US" sz="1400" b="0" i="0" u="none" strike="noStrike" cap="none" normalizeH="0" baseline="0" dirty="0" smtClean="0">
                          <a:ln>
                            <a:noFill/>
                          </a:ln>
                          <a:solidFill>
                            <a:schemeClr val="tx1"/>
                          </a:solidFill>
                          <a:effectLst/>
                          <a:latin typeface="Arial" charset="0"/>
                          <a:ea typeface="ＭＳ Ｐゴシック" charset="-128"/>
                        </a:rPr>
                        <a:t>継続的・同時発生</a:t>
                      </a:r>
                    </a:p>
                    <a:p>
                      <a:pPr marL="0" marR="0" lvl="0" indent="0" algn="l" defTabSz="914400" rtl="0" eaLnBrk="1" fontAlgn="base" latinLnBrk="0" hangingPunct="1">
                        <a:lnSpc>
                          <a:spcPct val="100000"/>
                        </a:lnSpc>
                        <a:spcBef>
                          <a:spcPct val="20000"/>
                        </a:spcBef>
                        <a:spcAft>
                          <a:spcPct val="0"/>
                        </a:spcAft>
                        <a:buClr>
                          <a:srgbClr val="990033"/>
                        </a:buClr>
                        <a:buSzTx/>
                        <a:buFont typeface="Wingdings" pitchFamily="2" charset="2"/>
                        <a:buNone/>
                        <a:tabLst/>
                      </a:pPr>
                      <a:r>
                        <a:rPr kumimoji="1" lang="ja-JP" altLang="en-US" sz="1400" b="0" i="0" u="none" strike="noStrike" cap="none" normalizeH="0" baseline="0" dirty="0" smtClean="0">
                          <a:ln>
                            <a:noFill/>
                          </a:ln>
                          <a:solidFill>
                            <a:schemeClr val="tx1"/>
                          </a:solidFill>
                          <a:effectLst/>
                          <a:latin typeface="Arial" charset="0"/>
                          <a:ea typeface="ＭＳ Ｐゴシック" charset="-128"/>
                        </a:rPr>
                        <a:t>早期にテスト</a:t>
                      </a:r>
                    </a:p>
                  </a:txBody>
                  <a:tcPr horzOverflow="overflow">
                    <a:lnL>
                      <a:noFill/>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57213">
                <a:tc>
                  <a:txBody>
                    <a:bodyPr/>
                    <a:lstStyle/>
                    <a:p>
                      <a:pPr marL="0" marR="0" lvl="0" indent="0" algn="l" defTabSz="914400" rtl="0" eaLnBrk="1" fontAlgn="base" latinLnBrk="0" hangingPunct="1">
                        <a:lnSpc>
                          <a:spcPct val="100000"/>
                        </a:lnSpc>
                        <a:spcBef>
                          <a:spcPct val="20000"/>
                        </a:spcBef>
                        <a:spcAft>
                          <a:spcPct val="0"/>
                        </a:spcAft>
                        <a:buClr>
                          <a:srgbClr val="990033"/>
                        </a:buClr>
                        <a:buSzTx/>
                        <a:buFont typeface="Wingdings" pitchFamily="2" charset="2"/>
                        <a:buNone/>
                        <a:tabLst/>
                      </a:pPr>
                      <a:r>
                        <a:rPr kumimoji="1" lang="ja-JP" altLang="en-US" sz="1400" b="0" i="0" u="none" strike="noStrike" cap="none" normalizeH="0" baseline="0" dirty="0" smtClean="0">
                          <a:ln>
                            <a:noFill/>
                          </a:ln>
                          <a:solidFill>
                            <a:schemeClr val="tx1"/>
                          </a:solidFill>
                          <a:effectLst/>
                          <a:latin typeface="Arial" charset="0"/>
                          <a:ea typeface="ＭＳ Ｐゴシック" charset="-128"/>
                        </a:rPr>
                        <a:t>計画とスケジューリング</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2">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990033"/>
                        </a:buClr>
                        <a:buSzTx/>
                        <a:buFont typeface="Wingdings" pitchFamily="2" charset="2"/>
                        <a:buNone/>
                        <a:tabLst/>
                      </a:pPr>
                      <a:r>
                        <a:rPr kumimoji="1" lang="en-US" altLang="ja-JP" sz="1400" b="0" i="0" u="none" strike="noStrike" cap="none" normalizeH="0" baseline="0" smtClean="0">
                          <a:ln>
                            <a:noFill/>
                          </a:ln>
                          <a:solidFill>
                            <a:schemeClr val="tx1"/>
                          </a:solidFill>
                          <a:effectLst/>
                          <a:latin typeface="Arial" charset="0"/>
                          <a:ea typeface="ＭＳ Ｐゴシック" charset="-128"/>
                        </a:rPr>
                        <a:t>PERT</a:t>
                      </a:r>
                      <a:r>
                        <a:rPr kumimoji="1" lang="ja-JP" altLang="en-US" sz="1400" b="0" i="0" u="none" strike="noStrike" cap="none" normalizeH="0" baseline="0" smtClean="0">
                          <a:ln>
                            <a:noFill/>
                          </a:ln>
                          <a:solidFill>
                            <a:schemeClr val="tx1"/>
                          </a:solidFill>
                          <a:effectLst/>
                          <a:latin typeface="Arial" charset="0"/>
                          <a:ea typeface="ＭＳ Ｐゴシック" charset="-128"/>
                        </a:rPr>
                        <a:t>・詳細・範囲固定</a:t>
                      </a:r>
                    </a:p>
                    <a:p>
                      <a:pPr marL="0" marR="0" lvl="0" indent="0" algn="l" defTabSz="914400" rtl="0" eaLnBrk="1" fontAlgn="base" latinLnBrk="0" hangingPunct="1">
                        <a:lnSpc>
                          <a:spcPct val="100000"/>
                        </a:lnSpc>
                        <a:spcBef>
                          <a:spcPct val="20000"/>
                        </a:spcBef>
                        <a:spcAft>
                          <a:spcPct val="0"/>
                        </a:spcAft>
                        <a:buClr>
                          <a:srgbClr val="990033"/>
                        </a:buClr>
                        <a:buSzTx/>
                        <a:buFont typeface="Wingdings" pitchFamily="2" charset="2"/>
                        <a:buNone/>
                        <a:tabLst/>
                      </a:pPr>
                      <a:r>
                        <a:rPr kumimoji="1" lang="ja-JP" altLang="en-US" sz="1400" b="0" i="0" u="none" strike="noStrike" cap="none" normalizeH="0" baseline="0" smtClean="0">
                          <a:ln>
                            <a:noFill/>
                          </a:ln>
                          <a:solidFill>
                            <a:schemeClr val="tx1"/>
                          </a:solidFill>
                          <a:effectLst/>
                          <a:latin typeface="Arial" charset="0"/>
                          <a:ea typeface="ＭＳ Ｐゴシック" charset="-128"/>
                        </a:rPr>
                        <a:t>時間と工数を見積もり</a:t>
                      </a:r>
                    </a:p>
                  </a:txBody>
                  <a:tcPr horzOverflow="overflow">
                    <a:lnL w="12700" cap="flat" cmpd="sng" algn="ctr">
                      <a:solidFill>
                        <a:schemeClr val="tx1"/>
                      </a:solidFill>
                      <a:prstDash val="solid"/>
                      <a:round/>
                      <a:headEnd type="none" w="sm" len="sm"/>
                      <a:tailEnd type="none" w="sm" len="sm"/>
                    </a:lnL>
                    <a:lnR>
                      <a:noFill/>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0033"/>
                        </a:buClr>
                        <a:buSzTx/>
                        <a:buFont typeface="Wingdings" pitchFamily="2" charset="2"/>
                        <a:buNone/>
                        <a:tabLst/>
                      </a:pPr>
                      <a:endParaRPr kumimoji="1" lang="ja-JP" altLang="ja-JP" sz="1400" b="0" i="0" u="none" strike="noStrike" cap="none" normalizeH="0" baseline="0" smtClean="0">
                        <a:ln>
                          <a:noFill/>
                        </a:ln>
                        <a:solidFill>
                          <a:schemeClr val="tx1"/>
                        </a:solidFill>
                        <a:effectLst/>
                        <a:latin typeface="Arial" charset="0"/>
                        <a:ea typeface="ＭＳ Ｐゴシック" charset="-128"/>
                      </a:endParaRPr>
                    </a:p>
                  </a:txBody>
                  <a:tcPr horzOverflow="overflow">
                    <a:lnL>
                      <a:noFill/>
                    </a:lnL>
                    <a:lnR>
                      <a:noFill/>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0033"/>
                        </a:buClr>
                        <a:buSzTx/>
                        <a:buFont typeface="Wingdings" pitchFamily="2" charset="2"/>
                        <a:buNone/>
                        <a:tabLst/>
                      </a:pPr>
                      <a:r>
                        <a:rPr kumimoji="1" lang="en-US" altLang="ja-JP" sz="1400" b="0" i="0" u="none" strike="noStrike" cap="none" normalizeH="0" baseline="0" dirty="0" smtClean="0">
                          <a:ln>
                            <a:noFill/>
                          </a:ln>
                          <a:solidFill>
                            <a:schemeClr val="tx1"/>
                          </a:solidFill>
                          <a:effectLst/>
                          <a:latin typeface="Arial" charset="0"/>
                          <a:ea typeface="ＭＳ Ｐゴシック" charset="-128"/>
                        </a:rPr>
                        <a:t>2</a:t>
                      </a:r>
                      <a:r>
                        <a:rPr kumimoji="1" lang="ja-JP" altLang="en-US" sz="1400" b="0" i="0" u="none" strike="noStrike" cap="none" normalizeH="0" baseline="0" dirty="0" smtClean="0">
                          <a:ln>
                            <a:noFill/>
                          </a:ln>
                          <a:solidFill>
                            <a:schemeClr val="tx1"/>
                          </a:solidFill>
                          <a:effectLst/>
                          <a:latin typeface="Arial" charset="0"/>
                          <a:ea typeface="ＭＳ Ｐゴシック" charset="-128"/>
                        </a:rPr>
                        <a:t>レベル計画・期日固定</a:t>
                      </a:r>
                    </a:p>
                    <a:p>
                      <a:pPr marL="0" marR="0" lvl="0" indent="0" algn="l" defTabSz="914400" rtl="0" eaLnBrk="1" fontAlgn="base" latinLnBrk="0" hangingPunct="1">
                        <a:lnSpc>
                          <a:spcPct val="100000"/>
                        </a:lnSpc>
                        <a:spcBef>
                          <a:spcPct val="20000"/>
                        </a:spcBef>
                        <a:spcAft>
                          <a:spcPct val="0"/>
                        </a:spcAft>
                        <a:buClr>
                          <a:srgbClr val="990033"/>
                        </a:buClr>
                        <a:buSzTx/>
                        <a:buFont typeface="Wingdings" pitchFamily="2" charset="2"/>
                        <a:buNone/>
                        <a:tabLst/>
                      </a:pPr>
                      <a:r>
                        <a:rPr kumimoji="1" lang="ja-JP" altLang="en-US" sz="1400" b="0" i="0" u="none" strike="noStrike" cap="none" normalizeH="0" baseline="0" dirty="0" smtClean="0">
                          <a:ln>
                            <a:noFill/>
                          </a:ln>
                          <a:solidFill>
                            <a:schemeClr val="tx1"/>
                          </a:solidFill>
                          <a:effectLst/>
                          <a:latin typeface="Arial" charset="0"/>
                          <a:ea typeface="ＭＳ Ｐゴシック" charset="-128"/>
                        </a:rPr>
                        <a:t>範囲を見積もり</a:t>
                      </a:r>
                    </a:p>
                  </a:txBody>
                  <a:tcPr horzOverflow="overflow">
                    <a:lnL>
                      <a:noFill/>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383023" name="AutoShape 48"/>
          <p:cNvSpPr>
            <a:spLocks noChangeArrowheads="1"/>
          </p:cNvSpPr>
          <p:nvPr/>
        </p:nvSpPr>
        <p:spPr bwMode="auto">
          <a:xfrm>
            <a:off x="4714875" y="2346325"/>
            <a:ext cx="1800225" cy="215900"/>
          </a:xfrm>
          <a:prstGeom prst="rightArrow">
            <a:avLst>
              <a:gd name="adj1" fmla="val 50000"/>
              <a:gd name="adj2" fmla="val 208456"/>
            </a:avLst>
          </a:prstGeom>
          <a:solidFill>
            <a:schemeClr val="accent1"/>
          </a:solidFill>
          <a:ln w="12700">
            <a:solidFill>
              <a:schemeClr val="tx1"/>
            </a:solidFill>
            <a:miter lim="800000"/>
            <a:headEnd type="none" w="sm" len="sm"/>
            <a:tailEnd type="none" w="sm" len="sm"/>
          </a:ln>
        </p:spPr>
        <p:txBody>
          <a:bodyPr wrap="none" anchor="ctr"/>
          <a:lstStyle/>
          <a:p>
            <a:pPr algn="ctr">
              <a:lnSpc>
                <a:spcPct val="80000"/>
              </a:lnSpc>
              <a:buClr>
                <a:schemeClr val="accent2"/>
              </a:buClr>
              <a:buFont typeface="Wingdings" pitchFamily="2" charset="2"/>
              <a:buNone/>
            </a:pPr>
            <a:endParaRPr kumimoji="0" lang="ja-JP" altLang="ja-JP">
              <a:solidFill>
                <a:schemeClr val="accent1"/>
              </a:solidFill>
              <a:cs typeface="Arial" charset="0"/>
            </a:endParaRPr>
          </a:p>
        </p:txBody>
      </p:sp>
      <p:sp>
        <p:nvSpPr>
          <p:cNvPr id="383024" name="AutoShape 48"/>
          <p:cNvSpPr>
            <a:spLocks noChangeArrowheads="1"/>
          </p:cNvSpPr>
          <p:nvPr/>
        </p:nvSpPr>
        <p:spPr bwMode="auto">
          <a:xfrm>
            <a:off x="4714875" y="2922587"/>
            <a:ext cx="1800225" cy="215900"/>
          </a:xfrm>
          <a:prstGeom prst="rightArrow">
            <a:avLst>
              <a:gd name="adj1" fmla="val 50000"/>
              <a:gd name="adj2" fmla="val 208456"/>
            </a:avLst>
          </a:prstGeom>
          <a:solidFill>
            <a:schemeClr val="accent1"/>
          </a:solidFill>
          <a:ln w="12700">
            <a:solidFill>
              <a:schemeClr val="tx1"/>
            </a:solidFill>
            <a:miter lim="800000"/>
            <a:headEnd type="none" w="sm" len="sm"/>
            <a:tailEnd type="none" w="sm" len="sm"/>
          </a:ln>
        </p:spPr>
        <p:txBody>
          <a:bodyPr wrap="none" anchor="ctr"/>
          <a:lstStyle/>
          <a:p>
            <a:pPr algn="ctr">
              <a:lnSpc>
                <a:spcPct val="80000"/>
              </a:lnSpc>
              <a:buClr>
                <a:schemeClr val="accent2"/>
              </a:buClr>
              <a:buFont typeface="Wingdings" pitchFamily="2" charset="2"/>
              <a:buNone/>
            </a:pPr>
            <a:endParaRPr kumimoji="0" lang="ja-JP" altLang="ja-JP">
              <a:solidFill>
                <a:schemeClr val="accent1"/>
              </a:solidFill>
              <a:cs typeface="Arial" charset="0"/>
            </a:endParaRPr>
          </a:p>
        </p:txBody>
      </p:sp>
      <p:sp>
        <p:nvSpPr>
          <p:cNvPr id="383025" name="AutoShape 48"/>
          <p:cNvSpPr>
            <a:spLocks noChangeArrowheads="1"/>
          </p:cNvSpPr>
          <p:nvPr/>
        </p:nvSpPr>
        <p:spPr bwMode="auto">
          <a:xfrm>
            <a:off x="4714875" y="3425825"/>
            <a:ext cx="1800225" cy="215900"/>
          </a:xfrm>
          <a:prstGeom prst="rightArrow">
            <a:avLst>
              <a:gd name="adj1" fmla="val 50000"/>
              <a:gd name="adj2" fmla="val 208456"/>
            </a:avLst>
          </a:prstGeom>
          <a:solidFill>
            <a:schemeClr val="accent1"/>
          </a:solidFill>
          <a:ln w="12700">
            <a:solidFill>
              <a:schemeClr val="tx1"/>
            </a:solidFill>
            <a:miter lim="800000"/>
            <a:headEnd type="none" w="sm" len="sm"/>
            <a:tailEnd type="none" w="sm" len="sm"/>
          </a:ln>
        </p:spPr>
        <p:txBody>
          <a:bodyPr wrap="none" anchor="ctr"/>
          <a:lstStyle/>
          <a:p>
            <a:pPr algn="ctr">
              <a:lnSpc>
                <a:spcPct val="80000"/>
              </a:lnSpc>
              <a:buClr>
                <a:schemeClr val="accent2"/>
              </a:buClr>
              <a:buFont typeface="Wingdings" pitchFamily="2" charset="2"/>
              <a:buNone/>
            </a:pPr>
            <a:endParaRPr kumimoji="0" lang="ja-JP" altLang="ja-JP">
              <a:solidFill>
                <a:schemeClr val="accent1"/>
              </a:solidFill>
              <a:cs typeface="Arial" charset="0"/>
            </a:endParaRPr>
          </a:p>
        </p:txBody>
      </p:sp>
      <p:sp>
        <p:nvSpPr>
          <p:cNvPr id="383026" name="AutoShape 48"/>
          <p:cNvSpPr>
            <a:spLocks noChangeArrowheads="1"/>
          </p:cNvSpPr>
          <p:nvPr/>
        </p:nvSpPr>
        <p:spPr bwMode="auto">
          <a:xfrm>
            <a:off x="4714875" y="4002087"/>
            <a:ext cx="1800225" cy="215900"/>
          </a:xfrm>
          <a:prstGeom prst="rightArrow">
            <a:avLst>
              <a:gd name="adj1" fmla="val 50000"/>
              <a:gd name="adj2" fmla="val 208456"/>
            </a:avLst>
          </a:prstGeom>
          <a:solidFill>
            <a:schemeClr val="accent1"/>
          </a:solidFill>
          <a:ln w="12700">
            <a:solidFill>
              <a:schemeClr val="tx1"/>
            </a:solidFill>
            <a:miter lim="800000"/>
            <a:headEnd type="none" w="sm" len="sm"/>
            <a:tailEnd type="none" w="sm" len="sm"/>
          </a:ln>
        </p:spPr>
        <p:txBody>
          <a:bodyPr wrap="none" anchor="ctr"/>
          <a:lstStyle/>
          <a:p>
            <a:pPr algn="ctr">
              <a:lnSpc>
                <a:spcPct val="80000"/>
              </a:lnSpc>
              <a:buClr>
                <a:schemeClr val="accent2"/>
              </a:buClr>
              <a:buFont typeface="Wingdings" pitchFamily="2" charset="2"/>
              <a:buNone/>
            </a:pPr>
            <a:endParaRPr kumimoji="0" lang="ja-JP" altLang="ja-JP">
              <a:solidFill>
                <a:schemeClr val="accent1"/>
              </a:solidFill>
              <a:cs typeface="Arial" charset="0"/>
            </a:endParaRPr>
          </a:p>
        </p:txBody>
      </p:sp>
      <p:sp>
        <p:nvSpPr>
          <p:cNvPr id="383027" name="AutoShape 48"/>
          <p:cNvSpPr>
            <a:spLocks noChangeArrowheads="1"/>
          </p:cNvSpPr>
          <p:nvPr/>
        </p:nvSpPr>
        <p:spPr bwMode="auto">
          <a:xfrm>
            <a:off x="4714875" y="4554538"/>
            <a:ext cx="1800225" cy="215900"/>
          </a:xfrm>
          <a:prstGeom prst="rightArrow">
            <a:avLst>
              <a:gd name="adj1" fmla="val 50000"/>
              <a:gd name="adj2" fmla="val 208456"/>
            </a:avLst>
          </a:prstGeom>
          <a:solidFill>
            <a:schemeClr val="accent1"/>
          </a:solidFill>
          <a:ln w="12700">
            <a:solidFill>
              <a:schemeClr val="tx1"/>
            </a:solidFill>
            <a:miter lim="800000"/>
            <a:headEnd type="none" w="sm" len="sm"/>
            <a:tailEnd type="none" w="sm" len="sm"/>
          </a:ln>
        </p:spPr>
        <p:txBody>
          <a:bodyPr wrap="none" anchor="ctr"/>
          <a:lstStyle/>
          <a:p>
            <a:pPr algn="ctr">
              <a:lnSpc>
                <a:spcPct val="80000"/>
              </a:lnSpc>
              <a:buClr>
                <a:schemeClr val="accent2"/>
              </a:buClr>
              <a:buFont typeface="Wingdings" pitchFamily="2" charset="2"/>
              <a:buNone/>
            </a:pPr>
            <a:endParaRPr kumimoji="0" lang="ja-JP" altLang="ja-JP">
              <a:solidFill>
                <a:schemeClr val="accent1"/>
              </a:solidFill>
              <a:cs typeface="Arial" charset="0"/>
            </a:endParaRPr>
          </a:p>
        </p:txBody>
      </p:sp>
      <p:sp>
        <p:nvSpPr>
          <p:cNvPr id="383028" name="AutoShape 48"/>
          <p:cNvSpPr>
            <a:spLocks noChangeArrowheads="1"/>
          </p:cNvSpPr>
          <p:nvPr/>
        </p:nvSpPr>
        <p:spPr bwMode="auto">
          <a:xfrm>
            <a:off x="4714875" y="5148262"/>
            <a:ext cx="1800225" cy="215900"/>
          </a:xfrm>
          <a:prstGeom prst="rightArrow">
            <a:avLst>
              <a:gd name="adj1" fmla="val 50000"/>
              <a:gd name="adj2" fmla="val 208456"/>
            </a:avLst>
          </a:prstGeom>
          <a:solidFill>
            <a:schemeClr val="accent1"/>
          </a:solidFill>
          <a:ln w="12700">
            <a:solidFill>
              <a:schemeClr val="tx1"/>
            </a:solidFill>
            <a:miter lim="800000"/>
            <a:headEnd type="none" w="sm" len="sm"/>
            <a:tailEnd type="none" w="sm" len="sm"/>
          </a:ln>
        </p:spPr>
        <p:txBody>
          <a:bodyPr wrap="none" anchor="ctr"/>
          <a:lstStyle/>
          <a:p>
            <a:pPr algn="ctr">
              <a:lnSpc>
                <a:spcPct val="80000"/>
              </a:lnSpc>
              <a:buClr>
                <a:schemeClr val="accent2"/>
              </a:buClr>
              <a:buFont typeface="Wingdings" pitchFamily="2" charset="2"/>
              <a:buNone/>
            </a:pPr>
            <a:endParaRPr kumimoji="0" lang="ja-JP" altLang="ja-JP">
              <a:solidFill>
                <a:schemeClr val="accent1"/>
              </a:solidFill>
              <a:cs typeface="Arial" charset="0"/>
            </a:endParaRPr>
          </a:p>
        </p:txBody>
      </p:sp>
      <p:pic>
        <p:nvPicPr>
          <p:cNvPr id="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4850" y="115888"/>
            <a:ext cx="758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フッター プレースホルダー 1"/>
          <p:cNvSpPr>
            <a:spLocks noGrp="1"/>
          </p:cNvSpPr>
          <p:nvPr>
            <p:ph type="ftr" sz="quarter" idx="11"/>
          </p:nvPr>
        </p:nvSpPr>
        <p:spPr>
          <a:xfrm>
            <a:off x="3205162" y="6356350"/>
            <a:ext cx="2895600" cy="365125"/>
          </a:xfrm>
        </p:spPr>
        <p:txBody>
          <a:bodyPr/>
          <a:lstStyle/>
          <a:p>
            <a:r>
              <a:rPr kumimoji="1" lang="en-US" altLang="ja-JP" dirty="0" smtClean="0"/>
              <a:t>Copyrights@2013_Strategic Staff Services</a:t>
            </a:r>
            <a:endParaRPr kumimoji="1" lang="ja-JP" altLang="en-US" dirty="0"/>
          </a:p>
        </p:txBody>
      </p:sp>
      <p:sp>
        <p:nvSpPr>
          <p:cNvPr id="3" name="スライド番号プレースホルダー 2"/>
          <p:cNvSpPr>
            <a:spLocks noGrp="1"/>
          </p:cNvSpPr>
          <p:nvPr>
            <p:ph type="sldNum" sz="quarter" idx="12"/>
          </p:nvPr>
        </p:nvSpPr>
        <p:spPr/>
        <p:txBody>
          <a:bodyPr/>
          <a:lstStyle/>
          <a:p>
            <a:fld id="{7734FC82-8E1F-45C4-85B9-3BA20C68F444}" type="slidenum">
              <a:rPr kumimoji="1" lang="ja-JP" altLang="en-US" smtClean="0"/>
              <a:t>11</a:t>
            </a:fld>
            <a:endParaRPr kumimoji="1" lang="ja-JP" altLang="en-US"/>
          </a:p>
        </p:txBody>
      </p:sp>
    </p:spTree>
    <p:extLst>
      <p:ext uri="{BB962C8B-B14F-4D97-AF65-F5344CB8AC3E}">
        <p14:creationId xmlns:p14="http://schemas.microsoft.com/office/powerpoint/2010/main" val="4256607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スライド番号プレースホルダー 3"/>
          <p:cNvSpPr>
            <a:spLocks noGrp="1"/>
          </p:cNvSpPr>
          <p:nvPr>
            <p:ph type="sldNum" sz="quarter" idx="12"/>
          </p:nvPr>
        </p:nvSpPr>
        <p:spPr/>
        <p:txBody>
          <a:bodyPr/>
          <a:lstStyle/>
          <a:p>
            <a:fld id="{F0FE733C-BCF0-46A7-9FD4-ACADE5483CAE}" type="slidenum">
              <a:rPr lang="en-US" altLang="ja-JP">
                <a:solidFill>
                  <a:schemeClr val="bg1">
                    <a:lumMod val="65000"/>
                  </a:schemeClr>
                </a:solidFill>
              </a:rPr>
              <a:pPr/>
              <a:t>12</a:t>
            </a:fld>
            <a:endParaRPr lang="en-US" altLang="ja-JP">
              <a:solidFill>
                <a:schemeClr val="bg1">
                  <a:lumMod val="65000"/>
                </a:schemeClr>
              </a:solidFill>
            </a:endParaRPr>
          </a:p>
        </p:txBody>
      </p:sp>
      <p:sp>
        <p:nvSpPr>
          <p:cNvPr id="50178" name="Text Box 2"/>
          <p:cNvSpPr txBox="1">
            <a:spLocks noChangeArrowheads="1"/>
          </p:cNvSpPr>
          <p:nvPr/>
        </p:nvSpPr>
        <p:spPr bwMode="auto">
          <a:xfrm>
            <a:off x="323850" y="188913"/>
            <a:ext cx="80279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800" dirty="0">
                <a:solidFill>
                  <a:srgbClr val="002060"/>
                </a:solidFill>
              </a:rPr>
              <a:t>ウォーターフォール型開発（従来）の課題</a:t>
            </a:r>
          </a:p>
        </p:txBody>
      </p:sp>
      <p:grpSp>
        <p:nvGrpSpPr>
          <p:cNvPr id="50179" name="Group 3"/>
          <p:cNvGrpSpPr>
            <a:grpSpLocks/>
          </p:cNvGrpSpPr>
          <p:nvPr/>
        </p:nvGrpSpPr>
        <p:grpSpPr bwMode="auto">
          <a:xfrm>
            <a:off x="323850" y="3863975"/>
            <a:ext cx="3960813" cy="2316163"/>
            <a:chOff x="340" y="663"/>
            <a:chExt cx="2495" cy="1459"/>
          </a:xfrm>
        </p:grpSpPr>
        <p:grpSp>
          <p:nvGrpSpPr>
            <p:cNvPr id="50180" name="Group 4"/>
            <p:cNvGrpSpPr>
              <a:grpSpLocks/>
            </p:cNvGrpSpPr>
            <p:nvPr/>
          </p:nvGrpSpPr>
          <p:grpSpPr bwMode="auto">
            <a:xfrm>
              <a:off x="340" y="754"/>
              <a:ext cx="2495" cy="1368"/>
              <a:chOff x="249" y="618"/>
              <a:chExt cx="2495" cy="1368"/>
            </a:xfrm>
          </p:grpSpPr>
          <p:sp>
            <p:nvSpPr>
              <p:cNvPr id="50181" name="Rectangle 5"/>
              <p:cNvSpPr>
                <a:spLocks noChangeArrowheads="1"/>
              </p:cNvSpPr>
              <p:nvPr/>
            </p:nvSpPr>
            <p:spPr bwMode="auto">
              <a:xfrm>
                <a:off x="431" y="618"/>
                <a:ext cx="409"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000"/>
                  <a:t>要求仕様</a:t>
                </a:r>
              </a:p>
            </p:txBody>
          </p:sp>
          <p:sp>
            <p:nvSpPr>
              <p:cNvPr id="50182" name="Rectangle 6"/>
              <p:cNvSpPr>
                <a:spLocks noChangeArrowheads="1"/>
              </p:cNvSpPr>
              <p:nvPr/>
            </p:nvSpPr>
            <p:spPr bwMode="auto">
              <a:xfrm>
                <a:off x="884" y="845"/>
                <a:ext cx="409"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000"/>
                  <a:t>設計</a:t>
                </a:r>
              </a:p>
            </p:txBody>
          </p:sp>
          <p:sp>
            <p:nvSpPr>
              <p:cNvPr id="50183" name="Rectangle 7"/>
              <p:cNvSpPr>
                <a:spLocks noChangeArrowheads="1"/>
              </p:cNvSpPr>
              <p:nvPr/>
            </p:nvSpPr>
            <p:spPr bwMode="auto">
              <a:xfrm>
                <a:off x="1338" y="1071"/>
                <a:ext cx="409"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800"/>
                  <a:t>コーディング</a:t>
                </a:r>
              </a:p>
              <a:p>
                <a:pPr algn="ctr"/>
                <a:r>
                  <a:rPr lang="ja-JP" altLang="en-US" sz="800"/>
                  <a:t>ユニット・テスト</a:t>
                </a:r>
              </a:p>
            </p:txBody>
          </p:sp>
          <p:sp>
            <p:nvSpPr>
              <p:cNvPr id="50184" name="Rectangle 8"/>
              <p:cNvSpPr>
                <a:spLocks noChangeArrowheads="1"/>
              </p:cNvSpPr>
              <p:nvPr/>
            </p:nvSpPr>
            <p:spPr bwMode="auto">
              <a:xfrm>
                <a:off x="1791" y="1298"/>
                <a:ext cx="409"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800"/>
                  <a:t>システム統合</a:t>
                </a:r>
              </a:p>
            </p:txBody>
          </p:sp>
          <p:sp>
            <p:nvSpPr>
              <p:cNvPr id="50185" name="Rectangle 9"/>
              <p:cNvSpPr>
                <a:spLocks noChangeArrowheads="1"/>
              </p:cNvSpPr>
              <p:nvPr/>
            </p:nvSpPr>
            <p:spPr bwMode="auto">
              <a:xfrm>
                <a:off x="2245" y="1525"/>
                <a:ext cx="409"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000"/>
                  <a:t>運用保守</a:t>
                </a:r>
              </a:p>
            </p:txBody>
          </p:sp>
          <p:cxnSp>
            <p:nvCxnSpPr>
              <p:cNvPr id="50186" name="AutoShape 10"/>
              <p:cNvCxnSpPr>
                <a:cxnSpLocks noChangeShapeType="1"/>
                <a:stCxn id="50181" idx="3"/>
                <a:endCxn id="50182" idx="0"/>
              </p:cNvCxnSpPr>
              <p:nvPr/>
            </p:nvCxnSpPr>
            <p:spPr bwMode="auto">
              <a:xfrm>
                <a:off x="840" y="732"/>
                <a:ext cx="249" cy="113"/>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187" name="AutoShape 11"/>
              <p:cNvCxnSpPr>
                <a:cxnSpLocks noChangeShapeType="1"/>
                <a:stCxn id="50182" idx="3"/>
                <a:endCxn id="50183" idx="0"/>
              </p:cNvCxnSpPr>
              <p:nvPr/>
            </p:nvCxnSpPr>
            <p:spPr bwMode="auto">
              <a:xfrm>
                <a:off x="1293" y="959"/>
                <a:ext cx="250" cy="112"/>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188" name="AutoShape 12"/>
              <p:cNvCxnSpPr>
                <a:cxnSpLocks noChangeShapeType="1"/>
                <a:stCxn id="50183" idx="3"/>
                <a:endCxn id="50184" idx="0"/>
              </p:cNvCxnSpPr>
              <p:nvPr/>
            </p:nvCxnSpPr>
            <p:spPr bwMode="auto">
              <a:xfrm>
                <a:off x="1747" y="1185"/>
                <a:ext cx="249" cy="113"/>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189" name="AutoShape 13"/>
              <p:cNvCxnSpPr>
                <a:cxnSpLocks noChangeShapeType="1"/>
                <a:stCxn id="50184" idx="3"/>
                <a:endCxn id="50185" idx="0"/>
              </p:cNvCxnSpPr>
              <p:nvPr/>
            </p:nvCxnSpPr>
            <p:spPr bwMode="auto">
              <a:xfrm>
                <a:off x="2200" y="1412"/>
                <a:ext cx="250" cy="113"/>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190" name="AutoShape 14"/>
              <p:cNvCxnSpPr>
                <a:cxnSpLocks noChangeShapeType="1"/>
                <a:stCxn id="50185" idx="1"/>
                <a:endCxn id="50184" idx="2"/>
              </p:cNvCxnSpPr>
              <p:nvPr/>
            </p:nvCxnSpPr>
            <p:spPr bwMode="auto">
              <a:xfrm rot="10800000">
                <a:off x="1996" y="1525"/>
                <a:ext cx="249" cy="114"/>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191" name="AutoShape 15"/>
              <p:cNvCxnSpPr>
                <a:cxnSpLocks noChangeShapeType="1"/>
                <a:stCxn id="50184" idx="1"/>
                <a:endCxn id="50183" idx="2"/>
              </p:cNvCxnSpPr>
              <p:nvPr/>
            </p:nvCxnSpPr>
            <p:spPr bwMode="auto">
              <a:xfrm rot="10800000">
                <a:off x="1543" y="1298"/>
                <a:ext cx="248" cy="114"/>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192" name="AutoShape 16"/>
              <p:cNvCxnSpPr>
                <a:cxnSpLocks noChangeShapeType="1"/>
                <a:stCxn id="50183" idx="1"/>
                <a:endCxn id="50182" idx="2"/>
              </p:cNvCxnSpPr>
              <p:nvPr/>
            </p:nvCxnSpPr>
            <p:spPr bwMode="auto">
              <a:xfrm rot="10800000">
                <a:off x="1089" y="1072"/>
                <a:ext cx="249" cy="113"/>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193" name="AutoShape 17"/>
              <p:cNvCxnSpPr>
                <a:cxnSpLocks noChangeShapeType="1"/>
                <a:stCxn id="50182" idx="1"/>
                <a:endCxn id="50181" idx="2"/>
              </p:cNvCxnSpPr>
              <p:nvPr/>
            </p:nvCxnSpPr>
            <p:spPr bwMode="auto">
              <a:xfrm rot="10800000">
                <a:off x="636" y="845"/>
                <a:ext cx="248" cy="114"/>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194" name="Line 18"/>
              <p:cNvSpPr>
                <a:spLocks noChangeShapeType="1"/>
              </p:cNvSpPr>
              <p:nvPr/>
            </p:nvSpPr>
            <p:spPr bwMode="auto">
              <a:xfrm>
                <a:off x="249" y="1842"/>
                <a:ext cx="2495"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195" name="Text Box 19"/>
              <p:cNvSpPr txBox="1">
                <a:spLocks noChangeArrowheads="1"/>
              </p:cNvSpPr>
              <p:nvPr/>
            </p:nvSpPr>
            <p:spPr bwMode="auto">
              <a:xfrm>
                <a:off x="340" y="1842"/>
                <a:ext cx="182"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900"/>
                  <a:t>０</a:t>
                </a:r>
              </a:p>
            </p:txBody>
          </p:sp>
          <p:sp>
            <p:nvSpPr>
              <p:cNvPr id="50196" name="Text Box 20"/>
              <p:cNvSpPr txBox="1">
                <a:spLocks noChangeArrowheads="1"/>
              </p:cNvSpPr>
              <p:nvPr/>
            </p:nvSpPr>
            <p:spPr bwMode="auto">
              <a:xfrm>
                <a:off x="793" y="1842"/>
                <a:ext cx="182"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900"/>
                  <a:t>３</a:t>
                </a:r>
              </a:p>
            </p:txBody>
          </p:sp>
          <p:sp>
            <p:nvSpPr>
              <p:cNvPr id="50197" name="Text Box 21"/>
              <p:cNvSpPr txBox="1">
                <a:spLocks noChangeArrowheads="1"/>
              </p:cNvSpPr>
              <p:nvPr/>
            </p:nvSpPr>
            <p:spPr bwMode="auto">
              <a:xfrm>
                <a:off x="1247" y="1842"/>
                <a:ext cx="182"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900"/>
                  <a:t>６</a:t>
                </a:r>
              </a:p>
            </p:txBody>
          </p:sp>
          <p:sp>
            <p:nvSpPr>
              <p:cNvPr id="50198" name="Text Box 22"/>
              <p:cNvSpPr txBox="1">
                <a:spLocks noChangeArrowheads="1"/>
              </p:cNvSpPr>
              <p:nvPr/>
            </p:nvSpPr>
            <p:spPr bwMode="auto">
              <a:xfrm>
                <a:off x="1701" y="1842"/>
                <a:ext cx="182"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900"/>
                  <a:t>９</a:t>
                </a:r>
              </a:p>
            </p:txBody>
          </p:sp>
          <p:sp>
            <p:nvSpPr>
              <p:cNvPr id="50199" name="Text Box 23"/>
              <p:cNvSpPr txBox="1">
                <a:spLocks noChangeArrowheads="1"/>
              </p:cNvSpPr>
              <p:nvPr/>
            </p:nvSpPr>
            <p:spPr bwMode="auto">
              <a:xfrm>
                <a:off x="2109" y="1842"/>
                <a:ext cx="272"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900"/>
                  <a:t>１２</a:t>
                </a:r>
              </a:p>
            </p:txBody>
          </p:sp>
        </p:grpSp>
        <p:sp>
          <p:nvSpPr>
            <p:cNvPr id="50200" name="Text Box 24"/>
            <p:cNvSpPr txBox="1">
              <a:spLocks noChangeArrowheads="1"/>
            </p:cNvSpPr>
            <p:nvPr/>
          </p:nvSpPr>
          <p:spPr bwMode="auto">
            <a:xfrm>
              <a:off x="1111" y="1797"/>
              <a:ext cx="68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1000"/>
                <a:t>時間経過（月）</a:t>
              </a:r>
            </a:p>
          </p:txBody>
        </p:sp>
        <p:sp>
          <p:nvSpPr>
            <p:cNvPr id="50201" name="Line 25"/>
            <p:cNvSpPr>
              <a:spLocks noChangeShapeType="1"/>
            </p:cNvSpPr>
            <p:nvPr/>
          </p:nvSpPr>
          <p:spPr bwMode="auto">
            <a:xfrm flipV="1">
              <a:off x="2336" y="663"/>
              <a:ext cx="0" cy="1316"/>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202" name="Text Box 26"/>
            <p:cNvSpPr txBox="1">
              <a:spLocks noChangeArrowheads="1"/>
            </p:cNvSpPr>
            <p:nvPr/>
          </p:nvSpPr>
          <p:spPr bwMode="auto">
            <a:xfrm>
              <a:off x="2154" y="935"/>
              <a:ext cx="363" cy="1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1000">
                  <a:solidFill>
                    <a:schemeClr val="tx2"/>
                  </a:solidFill>
                </a:rPr>
                <a:t>納期</a:t>
              </a:r>
            </a:p>
          </p:txBody>
        </p:sp>
      </p:grpSp>
      <p:sp>
        <p:nvSpPr>
          <p:cNvPr id="50203" name="Text Box 27"/>
          <p:cNvSpPr txBox="1">
            <a:spLocks noChangeArrowheads="1"/>
          </p:cNvSpPr>
          <p:nvPr/>
        </p:nvSpPr>
        <p:spPr bwMode="auto">
          <a:xfrm>
            <a:off x="1258888" y="3503613"/>
            <a:ext cx="21605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1200"/>
              <a:t>ウォーターフォール型開発</a:t>
            </a:r>
          </a:p>
        </p:txBody>
      </p:sp>
      <p:grpSp>
        <p:nvGrpSpPr>
          <p:cNvPr id="50204" name="Group 28"/>
          <p:cNvGrpSpPr>
            <a:grpSpLocks/>
          </p:cNvGrpSpPr>
          <p:nvPr/>
        </p:nvGrpSpPr>
        <p:grpSpPr bwMode="auto">
          <a:xfrm>
            <a:off x="4211638" y="3503613"/>
            <a:ext cx="4932362" cy="2909887"/>
            <a:chOff x="2653" y="527"/>
            <a:chExt cx="3107" cy="1833"/>
          </a:xfrm>
        </p:grpSpPr>
        <p:grpSp>
          <p:nvGrpSpPr>
            <p:cNvPr id="50205" name="Group 29"/>
            <p:cNvGrpSpPr>
              <a:grpSpLocks/>
            </p:cNvGrpSpPr>
            <p:nvPr/>
          </p:nvGrpSpPr>
          <p:grpSpPr bwMode="auto">
            <a:xfrm>
              <a:off x="2653" y="527"/>
              <a:ext cx="2812" cy="1833"/>
              <a:chOff x="2608" y="572"/>
              <a:chExt cx="2812" cy="1833"/>
            </a:xfrm>
          </p:grpSpPr>
          <p:grpSp>
            <p:nvGrpSpPr>
              <p:cNvPr id="50206" name="Group 30"/>
              <p:cNvGrpSpPr>
                <a:grpSpLocks/>
              </p:cNvGrpSpPr>
              <p:nvPr/>
            </p:nvGrpSpPr>
            <p:grpSpPr bwMode="auto">
              <a:xfrm>
                <a:off x="2653" y="618"/>
                <a:ext cx="2767" cy="1641"/>
                <a:chOff x="2608" y="572"/>
                <a:chExt cx="2767" cy="1641"/>
              </a:xfrm>
            </p:grpSpPr>
            <p:sp>
              <p:nvSpPr>
                <p:cNvPr id="50207" name="Line 31"/>
                <p:cNvSpPr>
                  <a:spLocks noChangeShapeType="1"/>
                </p:cNvSpPr>
                <p:nvPr/>
              </p:nvSpPr>
              <p:spPr bwMode="auto">
                <a:xfrm>
                  <a:off x="3515" y="663"/>
                  <a:ext cx="0" cy="140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208" name="Line 32"/>
                <p:cNvSpPr>
                  <a:spLocks noChangeShapeType="1"/>
                </p:cNvSpPr>
                <p:nvPr/>
              </p:nvSpPr>
              <p:spPr bwMode="auto">
                <a:xfrm>
                  <a:off x="4059" y="663"/>
                  <a:ext cx="0" cy="140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209" name="Line 33"/>
                <p:cNvSpPr>
                  <a:spLocks noChangeShapeType="1"/>
                </p:cNvSpPr>
                <p:nvPr/>
              </p:nvSpPr>
              <p:spPr bwMode="auto">
                <a:xfrm>
                  <a:off x="4604" y="663"/>
                  <a:ext cx="0" cy="140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210" name="Line 34"/>
                <p:cNvSpPr>
                  <a:spLocks noChangeShapeType="1"/>
                </p:cNvSpPr>
                <p:nvPr/>
              </p:nvSpPr>
              <p:spPr bwMode="auto">
                <a:xfrm>
                  <a:off x="5148" y="663"/>
                  <a:ext cx="0" cy="140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211" name="Line 35"/>
                <p:cNvSpPr>
                  <a:spLocks noChangeShapeType="1"/>
                </p:cNvSpPr>
                <p:nvPr/>
              </p:nvSpPr>
              <p:spPr bwMode="auto">
                <a:xfrm flipV="1">
                  <a:off x="2971" y="572"/>
                  <a:ext cx="0" cy="149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cxnSp>
              <p:nvCxnSpPr>
                <p:cNvPr id="50212" name="AutoShape 36"/>
                <p:cNvCxnSpPr>
                  <a:cxnSpLocks noChangeShapeType="1"/>
                </p:cNvCxnSpPr>
                <p:nvPr/>
              </p:nvCxnSpPr>
              <p:spPr bwMode="auto">
                <a:xfrm>
                  <a:off x="2971" y="2069"/>
                  <a:ext cx="2404"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213" name="Text Box 37"/>
                <p:cNvSpPr txBox="1">
                  <a:spLocks noChangeArrowheads="1"/>
                </p:cNvSpPr>
                <p:nvPr/>
              </p:nvSpPr>
              <p:spPr bwMode="auto">
                <a:xfrm>
                  <a:off x="2880" y="2069"/>
                  <a:ext cx="227"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900"/>
                    <a:t>０</a:t>
                  </a:r>
                </a:p>
              </p:txBody>
            </p:sp>
            <p:sp>
              <p:nvSpPr>
                <p:cNvPr id="50214" name="Text Box 38"/>
                <p:cNvSpPr txBox="1">
                  <a:spLocks noChangeArrowheads="1"/>
                </p:cNvSpPr>
                <p:nvPr/>
              </p:nvSpPr>
              <p:spPr bwMode="auto">
                <a:xfrm>
                  <a:off x="3424" y="2069"/>
                  <a:ext cx="22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900"/>
                    <a:t>３</a:t>
                  </a:r>
                </a:p>
              </p:txBody>
            </p:sp>
            <p:sp>
              <p:nvSpPr>
                <p:cNvPr id="50215" name="Text Box 39"/>
                <p:cNvSpPr txBox="1">
                  <a:spLocks noChangeArrowheads="1"/>
                </p:cNvSpPr>
                <p:nvPr/>
              </p:nvSpPr>
              <p:spPr bwMode="auto">
                <a:xfrm>
                  <a:off x="3969" y="2069"/>
                  <a:ext cx="227"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900"/>
                    <a:t>６</a:t>
                  </a:r>
                </a:p>
              </p:txBody>
            </p:sp>
            <p:sp>
              <p:nvSpPr>
                <p:cNvPr id="50216" name="Text Box 40"/>
                <p:cNvSpPr txBox="1">
                  <a:spLocks noChangeArrowheads="1"/>
                </p:cNvSpPr>
                <p:nvPr/>
              </p:nvSpPr>
              <p:spPr bwMode="auto">
                <a:xfrm>
                  <a:off x="4468" y="2069"/>
                  <a:ext cx="227"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900"/>
                    <a:t>９</a:t>
                  </a:r>
                </a:p>
              </p:txBody>
            </p:sp>
            <p:sp>
              <p:nvSpPr>
                <p:cNvPr id="50217" name="Text Box 41"/>
                <p:cNvSpPr txBox="1">
                  <a:spLocks noChangeArrowheads="1"/>
                </p:cNvSpPr>
                <p:nvPr/>
              </p:nvSpPr>
              <p:spPr bwMode="auto">
                <a:xfrm>
                  <a:off x="5012" y="2069"/>
                  <a:ext cx="227"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900"/>
                    <a:t>１２</a:t>
                  </a:r>
                </a:p>
              </p:txBody>
            </p:sp>
            <p:sp>
              <p:nvSpPr>
                <p:cNvPr id="50218" name="Text Box 42"/>
                <p:cNvSpPr txBox="1">
                  <a:spLocks noChangeArrowheads="1"/>
                </p:cNvSpPr>
                <p:nvPr/>
              </p:nvSpPr>
              <p:spPr bwMode="auto">
                <a:xfrm>
                  <a:off x="2699" y="1661"/>
                  <a:ext cx="31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900"/>
                    <a:t>２５％</a:t>
                  </a:r>
                </a:p>
              </p:txBody>
            </p:sp>
            <p:sp>
              <p:nvSpPr>
                <p:cNvPr id="50219" name="Text Box 43"/>
                <p:cNvSpPr txBox="1">
                  <a:spLocks noChangeArrowheads="1"/>
                </p:cNvSpPr>
                <p:nvPr/>
              </p:nvSpPr>
              <p:spPr bwMode="auto">
                <a:xfrm>
                  <a:off x="2699" y="1344"/>
                  <a:ext cx="31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900"/>
                    <a:t>５０％</a:t>
                  </a:r>
                </a:p>
              </p:txBody>
            </p:sp>
            <p:sp>
              <p:nvSpPr>
                <p:cNvPr id="50220" name="Text Box 44"/>
                <p:cNvSpPr txBox="1">
                  <a:spLocks noChangeArrowheads="1"/>
                </p:cNvSpPr>
                <p:nvPr/>
              </p:nvSpPr>
              <p:spPr bwMode="auto">
                <a:xfrm>
                  <a:off x="2653" y="1026"/>
                  <a:ext cx="31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900"/>
                    <a:t>７５％</a:t>
                  </a:r>
                </a:p>
              </p:txBody>
            </p:sp>
            <p:sp>
              <p:nvSpPr>
                <p:cNvPr id="50221" name="Text Box 45"/>
                <p:cNvSpPr txBox="1">
                  <a:spLocks noChangeArrowheads="1"/>
                </p:cNvSpPr>
                <p:nvPr/>
              </p:nvSpPr>
              <p:spPr bwMode="auto">
                <a:xfrm>
                  <a:off x="2608" y="709"/>
                  <a:ext cx="409"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900"/>
                    <a:t>１００％</a:t>
                  </a:r>
                </a:p>
              </p:txBody>
            </p:sp>
            <p:sp>
              <p:nvSpPr>
                <p:cNvPr id="50222" name="Line 46"/>
                <p:cNvSpPr>
                  <a:spLocks noChangeShapeType="1"/>
                </p:cNvSpPr>
                <p:nvPr/>
              </p:nvSpPr>
              <p:spPr bwMode="auto">
                <a:xfrm>
                  <a:off x="2971" y="799"/>
                  <a:ext cx="2177" cy="18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223" name="Line 47"/>
                <p:cNvSpPr>
                  <a:spLocks noChangeShapeType="1"/>
                </p:cNvSpPr>
                <p:nvPr/>
              </p:nvSpPr>
              <p:spPr bwMode="auto">
                <a:xfrm>
                  <a:off x="2971" y="799"/>
                  <a:ext cx="2177"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224" name="Line 48"/>
                <p:cNvSpPr>
                  <a:spLocks noChangeShapeType="1"/>
                </p:cNvSpPr>
                <p:nvPr/>
              </p:nvSpPr>
              <p:spPr bwMode="auto">
                <a:xfrm>
                  <a:off x="2971" y="799"/>
                  <a:ext cx="2177" cy="6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50225" name="Text Box 49"/>
              <p:cNvSpPr txBox="1">
                <a:spLocks noChangeArrowheads="1"/>
              </p:cNvSpPr>
              <p:nvPr/>
            </p:nvSpPr>
            <p:spPr bwMode="auto">
              <a:xfrm>
                <a:off x="3742" y="2251"/>
                <a:ext cx="72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1000"/>
                  <a:t>時間経過（月）</a:t>
                </a:r>
              </a:p>
            </p:txBody>
          </p:sp>
          <p:sp>
            <p:nvSpPr>
              <p:cNvPr id="50226" name="Text Box 50"/>
              <p:cNvSpPr txBox="1">
                <a:spLocks noChangeArrowheads="1"/>
              </p:cNvSpPr>
              <p:nvPr/>
            </p:nvSpPr>
            <p:spPr bwMode="auto">
              <a:xfrm>
                <a:off x="2608" y="754"/>
                <a:ext cx="212" cy="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ctr">
                  <a:spcBef>
                    <a:spcPct val="50000"/>
                  </a:spcBef>
                </a:pPr>
                <a:r>
                  <a:rPr lang="ja-JP" altLang="en-US" sz="1000"/>
                  <a:t>要求の信憑性</a:t>
                </a:r>
              </a:p>
            </p:txBody>
          </p:sp>
          <p:sp>
            <p:nvSpPr>
              <p:cNvPr id="50227" name="Text Box 51"/>
              <p:cNvSpPr txBox="1">
                <a:spLocks noChangeArrowheads="1"/>
              </p:cNvSpPr>
              <p:nvPr/>
            </p:nvSpPr>
            <p:spPr bwMode="auto">
              <a:xfrm>
                <a:off x="3515" y="572"/>
                <a:ext cx="122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1200" b="1" dirty="0">
                    <a:solidFill>
                      <a:srgbClr val="002060"/>
                    </a:solidFill>
                  </a:rPr>
                  <a:t>要求の時間的変質</a:t>
                </a:r>
              </a:p>
            </p:txBody>
          </p:sp>
        </p:grpSp>
        <p:sp>
          <p:nvSpPr>
            <p:cNvPr id="50228" name="Text Box 52"/>
            <p:cNvSpPr txBox="1">
              <a:spLocks noChangeArrowheads="1"/>
            </p:cNvSpPr>
            <p:nvPr/>
          </p:nvSpPr>
          <p:spPr bwMode="auto">
            <a:xfrm>
              <a:off x="5239" y="1071"/>
              <a:ext cx="521"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900"/>
                <a:t>２４ヶ月後では２５％程度</a:t>
              </a:r>
            </a:p>
          </p:txBody>
        </p:sp>
        <p:sp>
          <p:nvSpPr>
            <p:cNvPr id="50229" name="Text Box 53"/>
            <p:cNvSpPr txBox="1">
              <a:spLocks noChangeArrowheads="1"/>
            </p:cNvSpPr>
            <p:nvPr/>
          </p:nvSpPr>
          <p:spPr bwMode="auto">
            <a:xfrm>
              <a:off x="4604" y="981"/>
              <a:ext cx="589"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900"/>
                <a:t>平均的な値</a:t>
              </a:r>
            </a:p>
          </p:txBody>
        </p:sp>
      </p:grpSp>
      <p:sp>
        <p:nvSpPr>
          <p:cNvPr id="50231" name="Text Box 55"/>
          <p:cNvSpPr txBox="1">
            <a:spLocks noChangeArrowheads="1"/>
          </p:cNvSpPr>
          <p:nvPr/>
        </p:nvSpPr>
        <p:spPr bwMode="auto">
          <a:xfrm>
            <a:off x="250825" y="708025"/>
            <a:ext cx="864235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1200" dirty="0"/>
              <a:t>ユーザーと開発者の信頼関係が希薄であり、長期間のプロジェクトの間に何処まで進行しているか？要求を満たしているのか？確認する術が無い。完成して初めて解る。</a:t>
            </a:r>
          </a:p>
          <a:p>
            <a:pPr>
              <a:spcBef>
                <a:spcPct val="50000"/>
              </a:spcBef>
            </a:pPr>
            <a:r>
              <a:rPr lang="ja-JP" altLang="en-US" sz="1200" dirty="0"/>
              <a:t>また昨今のビジネス・スピードの短期化により設計時点での要求内容そのものも時間経過と共に時代遅れになる。要求内容が変質する。</a:t>
            </a:r>
          </a:p>
          <a:p>
            <a:pPr>
              <a:spcBef>
                <a:spcPct val="50000"/>
              </a:spcBef>
            </a:pPr>
            <a:r>
              <a:rPr lang="ja-JP" altLang="en-US" sz="1200" dirty="0"/>
              <a:t>シリアルな開発プロセスで、開発プロセスの中にボトルネックとなる工程が発生する。</a:t>
            </a:r>
          </a:p>
          <a:p>
            <a:pPr>
              <a:spcBef>
                <a:spcPct val="50000"/>
              </a:spcBef>
            </a:pPr>
            <a:r>
              <a:rPr lang="ja-JP" altLang="en-US" sz="1200" dirty="0"/>
              <a:t>大型化してプロジェクトの成功率が低い</a:t>
            </a:r>
          </a:p>
        </p:txBody>
      </p:sp>
      <p:pic>
        <p:nvPicPr>
          <p:cNvPr id="5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4850" y="115888"/>
            <a:ext cx="758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フッター プレースホルダー 1"/>
          <p:cNvSpPr>
            <a:spLocks noGrp="1"/>
          </p:cNvSpPr>
          <p:nvPr>
            <p:ph type="ftr" sz="quarter" idx="11"/>
          </p:nvPr>
        </p:nvSpPr>
        <p:spPr>
          <a:xfrm>
            <a:off x="3205162" y="6356350"/>
            <a:ext cx="2895600" cy="365125"/>
          </a:xfrm>
        </p:spPr>
        <p:txBody>
          <a:bodyPr/>
          <a:lstStyle/>
          <a:p>
            <a:r>
              <a:rPr kumimoji="1" lang="en-US" altLang="ja-JP" dirty="0" smtClean="0"/>
              <a:t>Copyrights@2013_Strategic Staff Services</a:t>
            </a:r>
            <a:endParaRPr kumimoji="1" lang="ja-JP" altLang="en-US" dirty="0"/>
          </a:p>
        </p:txBody>
      </p:sp>
      <p:sp>
        <p:nvSpPr>
          <p:cNvPr id="60" name="Text Box 57"/>
          <p:cNvSpPr txBox="1">
            <a:spLocks noChangeArrowheads="1"/>
          </p:cNvSpPr>
          <p:nvPr/>
        </p:nvSpPr>
        <p:spPr bwMode="auto">
          <a:xfrm>
            <a:off x="900113" y="2205038"/>
            <a:ext cx="5545137"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1200" dirty="0"/>
              <a:t>Standish Group</a:t>
            </a:r>
            <a:r>
              <a:rPr lang="ja-JP" altLang="en-US" sz="1200" dirty="0"/>
              <a:t>の</a:t>
            </a:r>
            <a:r>
              <a:rPr lang="en-US" altLang="ja-JP" sz="1200" dirty="0"/>
              <a:t>CHAOS survey</a:t>
            </a:r>
            <a:r>
              <a:rPr lang="ja-JP" altLang="en-US" sz="1200" dirty="0"/>
              <a:t>より</a:t>
            </a:r>
          </a:p>
          <a:p>
            <a:pPr>
              <a:spcBef>
                <a:spcPct val="50000"/>
              </a:spcBef>
            </a:pPr>
            <a:r>
              <a:rPr lang="en-US" altLang="ja-JP" sz="1200" dirty="0"/>
              <a:t>Successful project	16%			26%</a:t>
            </a:r>
          </a:p>
          <a:p>
            <a:pPr>
              <a:spcBef>
                <a:spcPct val="50000"/>
              </a:spcBef>
            </a:pPr>
            <a:r>
              <a:rPr lang="en-US" altLang="ja-JP" sz="1200" dirty="0"/>
              <a:t>Failure </a:t>
            </a:r>
            <a:r>
              <a:rPr lang="en-US" altLang="ja-JP" sz="1200" dirty="0" err="1" smtClean="0"/>
              <a:t>projec</a:t>
            </a:r>
            <a:r>
              <a:rPr lang="en-US" altLang="ja-JP" sz="1200" dirty="0" smtClean="0"/>
              <a:t>	t</a:t>
            </a:r>
            <a:r>
              <a:rPr lang="en-US" altLang="ja-JP" sz="1200" dirty="0"/>
              <a:t>	31%			28%</a:t>
            </a:r>
          </a:p>
          <a:p>
            <a:pPr>
              <a:spcBef>
                <a:spcPct val="50000"/>
              </a:spcBef>
            </a:pPr>
            <a:r>
              <a:rPr lang="en-US" altLang="ja-JP" sz="1200" dirty="0"/>
              <a:t>Challenged project	53%			46%</a:t>
            </a:r>
          </a:p>
        </p:txBody>
      </p:sp>
      <p:sp>
        <p:nvSpPr>
          <p:cNvPr id="61" name="AutoShape 58"/>
          <p:cNvSpPr>
            <a:spLocks noChangeArrowheads="1"/>
          </p:cNvSpPr>
          <p:nvPr/>
        </p:nvSpPr>
        <p:spPr bwMode="auto">
          <a:xfrm>
            <a:off x="3276600" y="2781300"/>
            <a:ext cx="2232025" cy="215900"/>
          </a:xfrm>
          <a:prstGeom prst="rightArrow">
            <a:avLst>
              <a:gd name="adj1" fmla="val 50000"/>
              <a:gd name="adj2" fmla="val 25845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2" name="Text Box 59"/>
          <p:cNvSpPr txBox="1">
            <a:spLocks noChangeArrowheads="1"/>
          </p:cNvSpPr>
          <p:nvPr/>
        </p:nvSpPr>
        <p:spPr bwMode="auto">
          <a:xfrm>
            <a:off x="3563938" y="2636838"/>
            <a:ext cx="1223962" cy="549275"/>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1000" dirty="0"/>
              <a:t>プロジェクトサイズを適正化（小口化）１９９８年</a:t>
            </a:r>
          </a:p>
        </p:txBody>
      </p:sp>
    </p:spTree>
    <p:extLst>
      <p:ext uri="{BB962C8B-B14F-4D97-AF65-F5344CB8AC3E}">
        <p14:creationId xmlns:p14="http://schemas.microsoft.com/office/powerpoint/2010/main" val="3570062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38"/>
          <p:cNvSpPr>
            <a:spLocks noGrp="1" noChangeArrowheads="1"/>
          </p:cNvSpPr>
          <p:nvPr>
            <p:ph type="title" idx="4294967295"/>
          </p:nvPr>
        </p:nvSpPr>
        <p:spPr>
          <a:xfrm>
            <a:off x="457200" y="274638"/>
            <a:ext cx="8229600" cy="634082"/>
          </a:xfrm>
        </p:spPr>
        <p:txBody>
          <a:bodyPr>
            <a:normAutofit/>
          </a:bodyPr>
          <a:lstStyle/>
          <a:p>
            <a:pPr eaLnBrk="1" hangingPunct="1"/>
            <a:r>
              <a:rPr lang="ja-JP" altLang="en-US" sz="2400" dirty="0" smtClean="0">
                <a:solidFill>
                  <a:srgbClr val="002060"/>
                </a:solidFill>
                <a:ea typeface="ＭＳ Ｐゴシック" pitchFamily="50" charset="-128"/>
              </a:rPr>
              <a:t>早期の仕様確定がムダを減らすというのは迷信</a:t>
            </a:r>
            <a:endParaRPr lang="en-US" altLang="ja-JP" sz="2400" dirty="0" smtClean="0">
              <a:solidFill>
                <a:srgbClr val="002060"/>
              </a:solidFill>
              <a:ea typeface="ＭＳ Ｐゴシック" pitchFamily="50" charset="-128"/>
            </a:endParaRPr>
          </a:p>
        </p:txBody>
      </p:sp>
      <p:sp>
        <p:nvSpPr>
          <p:cNvPr id="74755" name="Text Box 3"/>
          <p:cNvSpPr txBox="1">
            <a:spLocks noChangeArrowheads="1"/>
          </p:cNvSpPr>
          <p:nvPr/>
        </p:nvSpPr>
        <p:spPr bwMode="invGray">
          <a:xfrm>
            <a:off x="3398838" y="1335088"/>
            <a:ext cx="32527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accent1"/>
                </a:solidFill>
                <a:latin typeface="Arial" pitchFamily="34" charset="0"/>
                <a:cs typeface="Arial" pitchFamily="34" charset="0"/>
              </a:defRPr>
            </a:lvl1pPr>
            <a:lvl2pPr marL="742950" indent="-285750" eaLnBrk="0" hangingPunct="0">
              <a:defRPr>
                <a:solidFill>
                  <a:schemeClr val="accent1"/>
                </a:solidFill>
                <a:latin typeface="Arial" pitchFamily="34" charset="0"/>
                <a:cs typeface="Arial" pitchFamily="34" charset="0"/>
              </a:defRPr>
            </a:lvl2pPr>
            <a:lvl3pPr marL="1143000" indent="-228600" eaLnBrk="0" hangingPunct="0">
              <a:defRPr>
                <a:solidFill>
                  <a:schemeClr val="accent1"/>
                </a:solidFill>
                <a:latin typeface="Arial" pitchFamily="34" charset="0"/>
                <a:cs typeface="Arial" pitchFamily="34" charset="0"/>
              </a:defRPr>
            </a:lvl3pPr>
            <a:lvl4pPr marL="1600200" indent="-228600" eaLnBrk="0" hangingPunct="0">
              <a:defRPr>
                <a:solidFill>
                  <a:schemeClr val="accent1"/>
                </a:solidFill>
                <a:latin typeface="Arial" pitchFamily="34" charset="0"/>
                <a:cs typeface="Arial" pitchFamily="34" charset="0"/>
              </a:defRPr>
            </a:lvl4pPr>
            <a:lvl5pPr marL="2057400" indent="-228600" eaLnBrk="0" hangingPunct="0">
              <a:defRPr>
                <a:solidFill>
                  <a:schemeClr val="accent1"/>
                </a:solidFill>
                <a:latin typeface="Arial" pitchFamily="34" charset="0"/>
                <a:cs typeface="Arial" pitchFamily="34" charset="0"/>
              </a:defRPr>
            </a:lvl5pPr>
            <a:lvl6pPr marL="2514600" indent="-228600" algn="ctr" eaLnBrk="0" fontAlgn="base" hangingPunct="0">
              <a:lnSpc>
                <a:spcPct val="80000"/>
              </a:lnSpc>
              <a:spcBef>
                <a:spcPct val="0"/>
              </a:spcBef>
              <a:spcAft>
                <a:spcPct val="0"/>
              </a:spcAft>
              <a:buClr>
                <a:schemeClr val="accent2"/>
              </a:buClr>
              <a:buFont typeface="Wingdings" pitchFamily="2" charset="2"/>
              <a:defRPr>
                <a:solidFill>
                  <a:schemeClr val="accent1"/>
                </a:solidFill>
                <a:latin typeface="Arial" pitchFamily="34" charset="0"/>
                <a:cs typeface="Arial" pitchFamily="34" charset="0"/>
              </a:defRPr>
            </a:lvl6pPr>
            <a:lvl7pPr marL="2971800" indent="-228600" algn="ctr" eaLnBrk="0" fontAlgn="base" hangingPunct="0">
              <a:lnSpc>
                <a:spcPct val="80000"/>
              </a:lnSpc>
              <a:spcBef>
                <a:spcPct val="0"/>
              </a:spcBef>
              <a:spcAft>
                <a:spcPct val="0"/>
              </a:spcAft>
              <a:buClr>
                <a:schemeClr val="accent2"/>
              </a:buClr>
              <a:buFont typeface="Wingdings" pitchFamily="2" charset="2"/>
              <a:defRPr>
                <a:solidFill>
                  <a:schemeClr val="accent1"/>
                </a:solidFill>
                <a:latin typeface="Arial" pitchFamily="34" charset="0"/>
                <a:cs typeface="Arial" pitchFamily="34" charset="0"/>
              </a:defRPr>
            </a:lvl7pPr>
            <a:lvl8pPr marL="3429000" indent="-228600" algn="ctr" eaLnBrk="0" fontAlgn="base" hangingPunct="0">
              <a:lnSpc>
                <a:spcPct val="80000"/>
              </a:lnSpc>
              <a:spcBef>
                <a:spcPct val="0"/>
              </a:spcBef>
              <a:spcAft>
                <a:spcPct val="0"/>
              </a:spcAft>
              <a:buClr>
                <a:schemeClr val="accent2"/>
              </a:buClr>
              <a:buFont typeface="Wingdings" pitchFamily="2" charset="2"/>
              <a:defRPr>
                <a:solidFill>
                  <a:schemeClr val="accent1"/>
                </a:solidFill>
                <a:latin typeface="Arial" pitchFamily="34" charset="0"/>
                <a:cs typeface="Arial" pitchFamily="34" charset="0"/>
              </a:defRPr>
            </a:lvl8pPr>
            <a:lvl9pPr marL="3886200" indent="-228600" algn="ctr" eaLnBrk="0" fontAlgn="base" hangingPunct="0">
              <a:lnSpc>
                <a:spcPct val="80000"/>
              </a:lnSpc>
              <a:spcBef>
                <a:spcPct val="0"/>
              </a:spcBef>
              <a:spcAft>
                <a:spcPct val="0"/>
              </a:spcAft>
              <a:buClr>
                <a:schemeClr val="accent2"/>
              </a:buClr>
              <a:buFont typeface="Wingdings" pitchFamily="2" charset="2"/>
              <a:defRPr>
                <a:solidFill>
                  <a:schemeClr val="accent1"/>
                </a:solidFill>
                <a:latin typeface="Arial" pitchFamily="34" charset="0"/>
                <a:cs typeface="Arial" pitchFamily="34" charset="0"/>
              </a:defRPr>
            </a:lvl9pPr>
          </a:lstStyle>
          <a:p>
            <a:pPr algn="l" eaLnBrk="1" hangingPunct="1">
              <a:lnSpc>
                <a:spcPct val="100000"/>
              </a:lnSpc>
              <a:buClrTx/>
              <a:buFontTx/>
              <a:buNone/>
            </a:pPr>
            <a:r>
              <a:rPr lang="ja-JP" altLang="en-US" sz="1600">
                <a:solidFill>
                  <a:schemeClr val="tx1"/>
                </a:solidFill>
                <a:ea typeface="ＭＳ Ｐゴシック" pitchFamily="50" charset="-128"/>
              </a:rPr>
              <a:t>典型的なシステムで用いられる機能</a:t>
            </a:r>
            <a:endParaRPr lang="en-US" altLang="ja-JP" sz="1600">
              <a:solidFill>
                <a:schemeClr val="tx1"/>
              </a:solidFill>
              <a:ea typeface="ＭＳ Ｐゴシック" pitchFamily="50" charset="-128"/>
            </a:endParaRPr>
          </a:p>
        </p:txBody>
      </p:sp>
      <p:sp>
        <p:nvSpPr>
          <p:cNvPr id="74756" name="Text Box 4"/>
          <p:cNvSpPr txBox="1">
            <a:spLocks noChangeArrowheads="1"/>
          </p:cNvSpPr>
          <p:nvPr/>
        </p:nvSpPr>
        <p:spPr bwMode="auto">
          <a:xfrm>
            <a:off x="2916238" y="5876925"/>
            <a:ext cx="57229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accent1"/>
                </a:solidFill>
                <a:latin typeface="Arial" pitchFamily="34" charset="0"/>
                <a:cs typeface="Arial" pitchFamily="34" charset="0"/>
              </a:defRPr>
            </a:lvl1pPr>
            <a:lvl2pPr marL="742950" indent="-285750" eaLnBrk="0" hangingPunct="0">
              <a:defRPr>
                <a:solidFill>
                  <a:schemeClr val="accent1"/>
                </a:solidFill>
                <a:latin typeface="Arial" pitchFamily="34" charset="0"/>
                <a:cs typeface="Arial" pitchFamily="34" charset="0"/>
              </a:defRPr>
            </a:lvl2pPr>
            <a:lvl3pPr marL="1143000" indent="-228600" eaLnBrk="0" hangingPunct="0">
              <a:defRPr>
                <a:solidFill>
                  <a:schemeClr val="accent1"/>
                </a:solidFill>
                <a:latin typeface="Arial" pitchFamily="34" charset="0"/>
                <a:cs typeface="Arial" pitchFamily="34" charset="0"/>
              </a:defRPr>
            </a:lvl3pPr>
            <a:lvl4pPr marL="1600200" indent="-228600" eaLnBrk="0" hangingPunct="0">
              <a:defRPr>
                <a:solidFill>
                  <a:schemeClr val="accent1"/>
                </a:solidFill>
                <a:latin typeface="Arial" pitchFamily="34" charset="0"/>
                <a:cs typeface="Arial" pitchFamily="34" charset="0"/>
              </a:defRPr>
            </a:lvl4pPr>
            <a:lvl5pPr marL="2057400" indent="-228600" eaLnBrk="0" hangingPunct="0">
              <a:defRPr>
                <a:solidFill>
                  <a:schemeClr val="accent1"/>
                </a:solidFill>
                <a:latin typeface="Arial" pitchFamily="34" charset="0"/>
                <a:cs typeface="Arial" pitchFamily="34" charset="0"/>
              </a:defRPr>
            </a:lvl5pPr>
            <a:lvl6pPr marL="2514600" indent="-228600" algn="ctr" eaLnBrk="0" fontAlgn="base" hangingPunct="0">
              <a:lnSpc>
                <a:spcPct val="80000"/>
              </a:lnSpc>
              <a:spcBef>
                <a:spcPct val="0"/>
              </a:spcBef>
              <a:spcAft>
                <a:spcPct val="0"/>
              </a:spcAft>
              <a:buClr>
                <a:schemeClr val="accent2"/>
              </a:buClr>
              <a:buFont typeface="Wingdings" pitchFamily="2" charset="2"/>
              <a:defRPr>
                <a:solidFill>
                  <a:schemeClr val="accent1"/>
                </a:solidFill>
                <a:latin typeface="Arial" pitchFamily="34" charset="0"/>
                <a:cs typeface="Arial" pitchFamily="34" charset="0"/>
              </a:defRPr>
            </a:lvl6pPr>
            <a:lvl7pPr marL="2971800" indent="-228600" algn="ctr" eaLnBrk="0" fontAlgn="base" hangingPunct="0">
              <a:lnSpc>
                <a:spcPct val="80000"/>
              </a:lnSpc>
              <a:spcBef>
                <a:spcPct val="0"/>
              </a:spcBef>
              <a:spcAft>
                <a:spcPct val="0"/>
              </a:spcAft>
              <a:buClr>
                <a:schemeClr val="accent2"/>
              </a:buClr>
              <a:buFont typeface="Wingdings" pitchFamily="2" charset="2"/>
              <a:defRPr>
                <a:solidFill>
                  <a:schemeClr val="accent1"/>
                </a:solidFill>
                <a:latin typeface="Arial" pitchFamily="34" charset="0"/>
                <a:cs typeface="Arial" pitchFamily="34" charset="0"/>
              </a:defRPr>
            </a:lvl7pPr>
            <a:lvl8pPr marL="3429000" indent="-228600" algn="ctr" eaLnBrk="0" fontAlgn="base" hangingPunct="0">
              <a:lnSpc>
                <a:spcPct val="80000"/>
              </a:lnSpc>
              <a:spcBef>
                <a:spcPct val="0"/>
              </a:spcBef>
              <a:spcAft>
                <a:spcPct val="0"/>
              </a:spcAft>
              <a:buClr>
                <a:schemeClr val="accent2"/>
              </a:buClr>
              <a:buFont typeface="Wingdings" pitchFamily="2" charset="2"/>
              <a:defRPr>
                <a:solidFill>
                  <a:schemeClr val="accent1"/>
                </a:solidFill>
                <a:latin typeface="Arial" pitchFamily="34" charset="0"/>
                <a:cs typeface="Arial" pitchFamily="34" charset="0"/>
              </a:defRPr>
            </a:lvl8pPr>
            <a:lvl9pPr marL="3886200" indent="-228600" algn="ctr" eaLnBrk="0" fontAlgn="base" hangingPunct="0">
              <a:lnSpc>
                <a:spcPct val="80000"/>
              </a:lnSpc>
              <a:spcBef>
                <a:spcPct val="0"/>
              </a:spcBef>
              <a:spcAft>
                <a:spcPct val="0"/>
              </a:spcAft>
              <a:buClr>
                <a:schemeClr val="accent2"/>
              </a:buClr>
              <a:buFont typeface="Wingdings" pitchFamily="2" charset="2"/>
              <a:defRPr>
                <a:solidFill>
                  <a:schemeClr val="accent1"/>
                </a:solidFill>
                <a:latin typeface="Arial" pitchFamily="34" charset="0"/>
                <a:cs typeface="Arial" pitchFamily="34" charset="0"/>
              </a:defRPr>
            </a:lvl9pPr>
          </a:lstStyle>
          <a:p>
            <a:pPr algn="l" eaLnBrk="1" hangingPunct="1">
              <a:lnSpc>
                <a:spcPct val="100000"/>
              </a:lnSpc>
              <a:buClrTx/>
              <a:buFontTx/>
              <a:buNone/>
            </a:pPr>
            <a:r>
              <a:rPr lang="en-US" altLang="ja-JP" sz="1400" i="1">
                <a:solidFill>
                  <a:schemeClr val="tx1"/>
                </a:solidFill>
                <a:ea typeface="ＭＳ Ｐゴシック" pitchFamily="50" charset="-128"/>
              </a:rPr>
              <a:t>Standish Group Study Reported at XP2002 by Jim Johnson, Chairman</a:t>
            </a:r>
          </a:p>
        </p:txBody>
      </p:sp>
      <p:sp>
        <p:nvSpPr>
          <p:cNvPr id="74757" name="Freeform 6"/>
          <p:cNvSpPr>
            <a:spLocks/>
          </p:cNvSpPr>
          <p:nvPr/>
        </p:nvSpPr>
        <p:spPr bwMode="auto">
          <a:xfrm>
            <a:off x="4325938" y="2387600"/>
            <a:ext cx="282575" cy="854075"/>
          </a:xfrm>
          <a:custGeom>
            <a:avLst/>
            <a:gdLst>
              <a:gd name="T0" fmla="*/ 282575 w 270"/>
              <a:gd name="T1" fmla="*/ 411640 h 832"/>
              <a:gd name="T2" fmla="*/ 0 w 270"/>
              <a:gd name="T3" fmla="*/ 0 h 832"/>
              <a:gd name="T4" fmla="*/ 0 w 270"/>
              <a:gd name="T5" fmla="*/ 442435 h 832"/>
              <a:gd name="T6" fmla="*/ 282575 w 270"/>
              <a:gd name="T7" fmla="*/ 854075 h 832"/>
              <a:gd name="T8" fmla="*/ 282575 w 270"/>
              <a:gd name="T9" fmla="*/ 411640 h 832"/>
              <a:gd name="T10" fmla="*/ 0 60000 65536"/>
              <a:gd name="T11" fmla="*/ 0 60000 65536"/>
              <a:gd name="T12" fmla="*/ 0 60000 65536"/>
              <a:gd name="T13" fmla="*/ 0 60000 65536"/>
              <a:gd name="T14" fmla="*/ 0 60000 65536"/>
              <a:gd name="T15" fmla="*/ 0 w 270"/>
              <a:gd name="T16" fmla="*/ 0 h 832"/>
              <a:gd name="T17" fmla="*/ 270 w 270"/>
              <a:gd name="T18" fmla="*/ 832 h 832"/>
            </a:gdLst>
            <a:ahLst/>
            <a:cxnLst>
              <a:cxn ang="T10">
                <a:pos x="T0" y="T1"/>
              </a:cxn>
              <a:cxn ang="T11">
                <a:pos x="T2" y="T3"/>
              </a:cxn>
              <a:cxn ang="T12">
                <a:pos x="T4" y="T5"/>
              </a:cxn>
              <a:cxn ang="T13">
                <a:pos x="T6" y="T7"/>
              </a:cxn>
              <a:cxn ang="T14">
                <a:pos x="T8" y="T9"/>
              </a:cxn>
            </a:cxnLst>
            <a:rect l="T15" t="T16" r="T17" b="T18"/>
            <a:pathLst>
              <a:path w="270" h="832">
                <a:moveTo>
                  <a:pt x="270" y="401"/>
                </a:moveTo>
                <a:lnTo>
                  <a:pt x="0" y="0"/>
                </a:lnTo>
                <a:lnTo>
                  <a:pt x="0" y="431"/>
                </a:lnTo>
                <a:lnTo>
                  <a:pt x="270" y="832"/>
                </a:lnTo>
                <a:lnTo>
                  <a:pt x="270" y="401"/>
                </a:lnTo>
                <a:close/>
              </a:path>
            </a:pathLst>
          </a:custGeom>
          <a:solidFill>
            <a:srgbClr val="24421B"/>
          </a:solidFill>
          <a:ln w="9525">
            <a:solidFill>
              <a:srgbClr val="000000"/>
            </a:solidFill>
            <a:round/>
            <a:headEnd/>
            <a:tailEnd/>
          </a:ln>
        </p:spPr>
        <p:txBody>
          <a:bodyPr/>
          <a:lstStyle/>
          <a:p>
            <a:endParaRPr lang="ja-JP" altLang="en-US"/>
          </a:p>
        </p:txBody>
      </p:sp>
      <p:sp>
        <p:nvSpPr>
          <p:cNvPr id="74758" name="Freeform 7"/>
          <p:cNvSpPr>
            <a:spLocks/>
          </p:cNvSpPr>
          <p:nvPr/>
        </p:nvSpPr>
        <p:spPr bwMode="auto">
          <a:xfrm>
            <a:off x="4608513" y="2578100"/>
            <a:ext cx="1387475" cy="663575"/>
          </a:xfrm>
          <a:custGeom>
            <a:avLst/>
            <a:gdLst>
              <a:gd name="T0" fmla="*/ 0 w 1330"/>
              <a:gd name="T1" fmla="*/ 221534 h 647"/>
              <a:gd name="T2" fmla="*/ 1387475 w 1330"/>
              <a:gd name="T3" fmla="*/ 0 h 647"/>
              <a:gd name="T4" fmla="*/ 1387475 w 1330"/>
              <a:gd name="T5" fmla="*/ 442041 h 647"/>
              <a:gd name="T6" fmla="*/ 0 w 1330"/>
              <a:gd name="T7" fmla="*/ 663575 h 647"/>
              <a:gd name="T8" fmla="*/ 0 w 1330"/>
              <a:gd name="T9" fmla="*/ 221534 h 647"/>
              <a:gd name="T10" fmla="*/ 0 60000 65536"/>
              <a:gd name="T11" fmla="*/ 0 60000 65536"/>
              <a:gd name="T12" fmla="*/ 0 60000 65536"/>
              <a:gd name="T13" fmla="*/ 0 60000 65536"/>
              <a:gd name="T14" fmla="*/ 0 60000 65536"/>
              <a:gd name="T15" fmla="*/ 0 w 1330"/>
              <a:gd name="T16" fmla="*/ 0 h 647"/>
              <a:gd name="T17" fmla="*/ 1330 w 1330"/>
              <a:gd name="T18" fmla="*/ 647 h 647"/>
            </a:gdLst>
            <a:ahLst/>
            <a:cxnLst>
              <a:cxn ang="T10">
                <a:pos x="T0" y="T1"/>
              </a:cxn>
              <a:cxn ang="T11">
                <a:pos x="T2" y="T3"/>
              </a:cxn>
              <a:cxn ang="T12">
                <a:pos x="T4" y="T5"/>
              </a:cxn>
              <a:cxn ang="T13">
                <a:pos x="T6" y="T7"/>
              </a:cxn>
              <a:cxn ang="T14">
                <a:pos x="T8" y="T9"/>
              </a:cxn>
            </a:cxnLst>
            <a:rect l="T15" t="T16" r="T17" b="T18"/>
            <a:pathLst>
              <a:path w="1330" h="647">
                <a:moveTo>
                  <a:pt x="0" y="216"/>
                </a:moveTo>
                <a:lnTo>
                  <a:pt x="1330" y="0"/>
                </a:lnTo>
                <a:lnTo>
                  <a:pt x="1330" y="431"/>
                </a:lnTo>
                <a:lnTo>
                  <a:pt x="0" y="647"/>
                </a:lnTo>
                <a:lnTo>
                  <a:pt x="0" y="216"/>
                </a:lnTo>
                <a:close/>
              </a:path>
            </a:pathLst>
          </a:custGeom>
          <a:solidFill>
            <a:srgbClr val="24421B"/>
          </a:solidFill>
          <a:ln w="9525">
            <a:solidFill>
              <a:srgbClr val="000000"/>
            </a:solidFill>
            <a:round/>
            <a:headEnd/>
            <a:tailEnd/>
          </a:ln>
        </p:spPr>
        <p:txBody>
          <a:bodyPr/>
          <a:lstStyle/>
          <a:p>
            <a:endParaRPr lang="ja-JP" altLang="en-US"/>
          </a:p>
        </p:txBody>
      </p:sp>
      <p:sp>
        <p:nvSpPr>
          <p:cNvPr id="74759" name="Freeform 8"/>
          <p:cNvSpPr>
            <a:spLocks/>
          </p:cNvSpPr>
          <p:nvPr/>
        </p:nvSpPr>
        <p:spPr bwMode="auto">
          <a:xfrm>
            <a:off x="4325938" y="2381250"/>
            <a:ext cx="1676400" cy="417513"/>
          </a:xfrm>
          <a:custGeom>
            <a:avLst/>
            <a:gdLst>
              <a:gd name="T0" fmla="*/ 25052 w 1606"/>
              <a:gd name="T1" fmla="*/ 6155 h 407"/>
              <a:gd name="T2" fmla="*/ 81419 w 1606"/>
              <a:gd name="T3" fmla="*/ 0 h 407"/>
              <a:gd name="T4" fmla="*/ 137786 w 1606"/>
              <a:gd name="T5" fmla="*/ 0 h 407"/>
              <a:gd name="T6" fmla="*/ 200416 w 1606"/>
              <a:gd name="T7" fmla="*/ 0 h 407"/>
              <a:gd name="T8" fmla="*/ 256784 w 1606"/>
              <a:gd name="T9" fmla="*/ 0 h 407"/>
              <a:gd name="T10" fmla="*/ 313151 w 1606"/>
              <a:gd name="T11" fmla="*/ 0 h 407"/>
              <a:gd name="T12" fmla="*/ 369518 w 1606"/>
              <a:gd name="T13" fmla="*/ 0 h 407"/>
              <a:gd name="T14" fmla="*/ 425885 w 1606"/>
              <a:gd name="T15" fmla="*/ 0 h 407"/>
              <a:gd name="T16" fmla="*/ 482252 w 1606"/>
              <a:gd name="T17" fmla="*/ 0 h 407"/>
              <a:gd name="T18" fmla="*/ 538619 w 1606"/>
              <a:gd name="T19" fmla="*/ 6155 h 407"/>
              <a:gd name="T20" fmla="*/ 593943 w 1606"/>
              <a:gd name="T21" fmla="*/ 6155 h 407"/>
              <a:gd name="T22" fmla="*/ 650310 w 1606"/>
              <a:gd name="T23" fmla="*/ 6155 h 407"/>
              <a:gd name="T24" fmla="*/ 706677 w 1606"/>
              <a:gd name="T25" fmla="*/ 12310 h 407"/>
              <a:gd name="T26" fmla="*/ 763044 w 1606"/>
              <a:gd name="T27" fmla="*/ 18465 h 407"/>
              <a:gd name="T28" fmla="*/ 819411 w 1606"/>
              <a:gd name="T29" fmla="*/ 18465 h 407"/>
              <a:gd name="T30" fmla="*/ 869515 w 1606"/>
              <a:gd name="T31" fmla="*/ 24620 h 407"/>
              <a:gd name="T32" fmla="*/ 925882 w 1606"/>
              <a:gd name="T33" fmla="*/ 30775 h 407"/>
              <a:gd name="T34" fmla="*/ 950934 w 1606"/>
              <a:gd name="T35" fmla="*/ 36930 h 407"/>
              <a:gd name="T36" fmla="*/ 1001038 w 1606"/>
              <a:gd name="T37" fmla="*/ 43085 h 407"/>
              <a:gd name="T38" fmla="*/ 1051142 w 1606"/>
              <a:gd name="T39" fmla="*/ 49240 h 407"/>
              <a:gd name="T40" fmla="*/ 1107510 w 1606"/>
              <a:gd name="T41" fmla="*/ 55395 h 407"/>
              <a:gd name="T42" fmla="*/ 1151351 w 1606"/>
              <a:gd name="T43" fmla="*/ 61550 h 407"/>
              <a:gd name="T44" fmla="*/ 1201455 w 1606"/>
              <a:gd name="T45" fmla="*/ 67705 h 407"/>
              <a:gd name="T46" fmla="*/ 1251559 w 1606"/>
              <a:gd name="T47" fmla="*/ 80015 h 407"/>
              <a:gd name="T48" fmla="*/ 1295400 w 1606"/>
              <a:gd name="T49" fmla="*/ 85144 h 407"/>
              <a:gd name="T50" fmla="*/ 1339241 w 1606"/>
              <a:gd name="T51" fmla="*/ 97454 h 407"/>
              <a:gd name="T52" fmla="*/ 1383082 w 1606"/>
              <a:gd name="T53" fmla="*/ 103609 h 407"/>
              <a:gd name="T54" fmla="*/ 1425880 w 1606"/>
              <a:gd name="T55" fmla="*/ 115919 h 407"/>
              <a:gd name="T56" fmla="*/ 1463458 w 1606"/>
              <a:gd name="T57" fmla="*/ 128229 h 407"/>
              <a:gd name="T58" fmla="*/ 1501036 w 1606"/>
              <a:gd name="T59" fmla="*/ 134384 h 407"/>
              <a:gd name="T60" fmla="*/ 1538614 w 1606"/>
              <a:gd name="T61" fmla="*/ 146694 h 407"/>
              <a:gd name="T62" fmla="*/ 1576192 w 1606"/>
              <a:gd name="T63" fmla="*/ 159004 h 407"/>
              <a:gd name="T64" fmla="*/ 1613770 w 1606"/>
              <a:gd name="T65" fmla="*/ 171314 h 407"/>
              <a:gd name="T66" fmla="*/ 1645085 w 1606"/>
              <a:gd name="T67" fmla="*/ 183624 h 407"/>
              <a:gd name="T68" fmla="*/ 1676400 w 1606"/>
              <a:gd name="T69" fmla="*/ 195934 h 407"/>
              <a:gd name="T70" fmla="*/ 0 w 1606"/>
              <a:gd name="T71" fmla="*/ 6155 h 4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06"/>
              <a:gd name="T109" fmla="*/ 0 h 407"/>
              <a:gd name="T110" fmla="*/ 1606 w 1606"/>
              <a:gd name="T111" fmla="*/ 407 h 4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06" h="407">
                <a:moveTo>
                  <a:pt x="0" y="6"/>
                </a:moveTo>
                <a:lnTo>
                  <a:pt x="24" y="6"/>
                </a:lnTo>
                <a:lnTo>
                  <a:pt x="54" y="0"/>
                </a:lnTo>
                <a:lnTo>
                  <a:pt x="78" y="0"/>
                </a:lnTo>
                <a:lnTo>
                  <a:pt x="108" y="0"/>
                </a:lnTo>
                <a:lnTo>
                  <a:pt x="132" y="0"/>
                </a:lnTo>
                <a:lnTo>
                  <a:pt x="162" y="0"/>
                </a:lnTo>
                <a:lnTo>
                  <a:pt x="192" y="0"/>
                </a:lnTo>
                <a:lnTo>
                  <a:pt x="216" y="0"/>
                </a:lnTo>
                <a:lnTo>
                  <a:pt x="246" y="0"/>
                </a:lnTo>
                <a:lnTo>
                  <a:pt x="270" y="0"/>
                </a:lnTo>
                <a:lnTo>
                  <a:pt x="300" y="0"/>
                </a:lnTo>
                <a:lnTo>
                  <a:pt x="324" y="0"/>
                </a:lnTo>
                <a:lnTo>
                  <a:pt x="354" y="0"/>
                </a:lnTo>
                <a:lnTo>
                  <a:pt x="384" y="0"/>
                </a:lnTo>
                <a:lnTo>
                  <a:pt x="408" y="0"/>
                </a:lnTo>
                <a:lnTo>
                  <a:pt x="438" y="0"/>
                </a:lnTo>
                <a:lnTo>
                  <a:pt x="462" y="0"/>
                </a:lnTo>
                <a:lnTo>
                  <a:pt x="492" y="0"/>
                </a:lnTo>
                <a:lnTo>
                  <a:pt x="516" y="6"/>
                </a:lnTo>
                <a:lnTo>
                  <a:pt x="545" y="6"/>
                </a:lnTo>
                <a:lnTo>
                  <a:pt x="569" y="6"/>
                </a:lnTo>
                <a:lnTo>
                  <a:pt x="599" y="6"/>
                </a:lnTo>
                <a:lnTo>
                  <a:pt x="623" y="6"/>
                </a:lnTo>
                <a:lnTo>
                  <a:pt x="653" y="12"/>
                </a:lnTo>
                <a:lnTo>
                  <a:pt x="677" y="12"/>
                </a:lnTo>
                <a:lnTo>
                  <a:pt x="707" y="12"/>
                </a:lnTo>
                <a:lnTo>
                  <a:pt x="731" y="18"/>
                </a:lnTo>
                <a:lnTo>
                  <a:pt x="755" y="18"/>
                </a:lnTo>
                <a:lnTo>
                  <a:pt x="785" y="18"/>
                </a:lnTo>
                <a:lnTo>
                  <a:pt x="809" y="24"/>
                </a:lnTo>
                <a:lnTo>
                  <a:pt x="833" y="24"/>
                </a:lnTo>
                <a:lnTo>
                  <a:pt x="863" y="30"/>
                </a:lnTo>
                <a:lnTo>
                  <a:pt x="887" y="30"/>
                </a:lnTo>
                <a:lnTo>
                  <a:pt x="911" y="36"/>
                </a:lnTo>
                <a:lnTo>
                  <a:pt x="935" y="36"/>
                </a:lnTo>
                <a:lnTo>
                  <a:pt x="959" y="42"/>
                </a:lnTo>
                <a:lnTo>
                  <a:pt x="983" y="42"/>
                </a:lnTo>
                <a:lnTo>
                  <a:pt x="1007" y="48"/>
                </a:lnTo>
                <a:lnTo>
                  <a:pt x="1037" y="48"/>
                </a:lnTo>
                <a:lnTo>
                  <a:pt x="1061" y="54"/>
                </a:lnTo>
                <a:lnTo>
                  <a:pt x="1079" y="54"/>
                </a:lnTo>
                <a:lnTo>
                  <a:pt x="1103" y="60"/>
                </a:lnTo>
                <a:lnTo>
                  <a:pt x="1127" y="66"/>
                </a:lnTo>
                <a:lnTo>
                  <a:pt x="1151" y="66"/>
                </a:lnTo>
                <a:lnTo>
                  <a:pt x="1175" y="72"/>
                </a:lnTo>
                <a:lnTo>
                  <a:pt x="1199" y="78"/>
                </a:lnTo>
                <a:lnTo>
                  <a:pt x="1217" y="78"/>
                </a:lnTo>
                <a:lnTo>
                  <a:pt x="1241" y="83"/>
                </a:lnTo>
                <a:lnTo>
                  <a:pt x="1259" y="89"/>
                </a:lnTo>
                <a:lnTo>
                  <a:pt x="1283" y="95"/>
                </a:lnTo>
                <a:lnTo>
                  <a:pt x="1301" y="95"/>
                </a:lnTo>
                <a:lnTo>
                  <a:pt x="1325" y="101"/>
                </a:lnTo>
                <a:lnTo>
                  <a:pt x="1342" y="107"/>
                </a:lnTo>
                <a:lnTo>
                  <a:pt x="1366" y="113"/>
                </a:lnTo>
                <a:lnTo>
                  <a:pt x="1384" y="119"/>
                </a:lnTo>
                <a:lnTo>
                  <a:pt x="1402" y="125"/>
                </a:lnTo>
                <a:lnTo>
                  <a:pt x="1420" y="125"/>
                </a:lnTo>
                <a:lnTo>
                  <a:pt x="1438" y="131"/>
                </a:lnTo>
                <a:lnTo>
                  <a:pt x="1456" y="137"/>
                </a:lnTo>
                <a:lnTo>
                  <a:pt x="1474" y="143"/>
                </a:lnTo>
                <a:lnTo>
                  <a:pt x="1492" y="149"/>
                </a:lnTo>
                <a:lnTo>
                  <a:pt x="1510" y="155"/>
                </a:lnTo>
                <a:lnTo>
                  <a:pt x="1528" y="161"/>
                </a:lnTo>
                <a:lnTo>
                  <a:pt x="1546" y="167"/>
                </a:lnTo>
                <a:lnTo>
                  <a:pt x="1558" y="173"/>
                </a:lnTo>
                <a:lnTo>
                  <a:pt x="1576" y="179"/>
                </a:lnTo>
                <a:lnTo>
                  <a:pt x="1588" y="185"/>
                </a:lnTo>
                <a:lnTo>
                  <a:pt x="1606" y="191"/>
                </a:lnTo>
                <a:lnTo>
                  <a:pt x="270" y="407"/>
                </a:lnTo>
                <a:lnTo>
                  <a:pt x="0" y="6"/>
                </a:lnTo>
                <a:close/>
              </a:path>
            </a:pathLst>
          </a:custGeom>
          <a:solidFill>
            <a:srgbClr val="488436"/>
          </a:solidFill>
          <a:ln w="9525">
            <a:solidFill>
              <a:srgbClr val="000000"/>
            </a:solidFill>
            <a:round/>
            <a:headEnd/>
            <a:tailEnd/>
          </a:ln>
        </p:spPr>
        <p:txBody>
          <a:bodyPr/>
          <a:lstStyle/>
          <a:p>
            <a:endParaRPr lang="ja-JP" altLang="en-US"/>
          </a:p>
        </p:txBody>
      </p:sp>
      <p:sp>
        <p:nvSpPr>
          <p:cNvPr id="74760" name="Freeform 9"/>
          <p:cNvSpPr>
            <a:spLocks/>
          </p:cNvSpPr>
          <p:nvPr/>
        </p:nvSpPr>
        <p:spPr bwMode="auto">
          <a:xfrm>
            <a:off x="2600325" y="2479675"/>
            <a:ext cx="1519238" cy="595313"/>
          </a:xfrm>
          <a:custGeom>
            <a:avLst/>
            <a:gdLst>
              <a:gd name="T0" fmla="*/ 1519238 w 1456"/>
              <a:gd name="T1" fmla="*/ 153695 h 581"/>
              <a:gd name="T2" fmla="*/ 0 w 1456"/>
              <a:gd name="T3" fmla="*/ 0 h 581"/>
              <a:gd name="T4" fmla="*/ 0 w 1456"/>
              <a:gd name="T5" fmla="*/ 441618 h 581"/>
              <a:gd name="T6" fmla="*/ 1519238 w 1456"/>
              <a:gd name="T7" fmla="*/ 595313 h 581"/>
              <a:gd name="T8" fmla="*/ 1519238 w 1456"/>
              <a:gd name="T9" fmla="*/ 153695 h 581"/>
              <a:gd name="T10" fmla="*/ 0 60000 65536"/>
              <a:gd name="T11" fmla="*/ 0 60000 65536"/>
              <a:gd name="T12" fmla="*/ 0 60000 65536"/>
              <a:gd name="T13" fmla="*/ 0 60000 65536"/>
              <a:gd name="T14" fmla="*/ 0 60000 65536"/>
              <a:gd name="T15" fmla="*/ 0 w 1456"/>
              <a:gd name="T16" fmla="*/ 0 h 581"/>
              <a:gd name="T17" fmla="*/ 1456 w 1456"/>
              <a:gd name="T18" fmla="*/ 581 h 581"/>
            </a:gdLst>
            <a:ahLst/>
            <a:cxnLst>
              <a:cxn ang="T10">
                <a:pos x="T0" y="T1"/>
              </a:cxn>
              <a:cxn ang="T11">
                <a:pos x="T2" y="T3"/>
              </a:cxn>
              <a:cxn ang="T12">
                <a:pos x="T4" y="T5"/>
              </a:cxn>
              <a:cxn ang="T13">
                <a:pos x="T6" y="T7"/>
              </a:cxn>
              <a:cxn ang="T14">
                <a:pos x="T8" y="T9"/>
              </a:cxn>
            </a:cxnLst>
            <a:rect l="T15" t="T16" r="T17" b="T18"/>
            <a:pathLst>
              <a:path w="1456" h="581">
                <a:moveTo>
                  <a:pt x="1456" y="150"/>
                </a:moveTo>
                <a:lnTo>
                  <a:pt x="0" y="0"/>
                </a:lnTo>
                <a:lnTo>
                  <a:pt x="0" y="431"/>
                </a:lnTo>
                <a:lnTo>
                  <a:pt x="1456" y="581"/>
                </a:lnTo>
                <a:lnTo>
                  <a:pt x="1456" y="150"/>
                </a:lnTo>
                <a:close/>
              </a:path>
            </a:pathLst>
          </a:custGeom>
          <a:solidFill>
            <a:srgbClr val="15387D"/>
          </a:solidFill>
          <a:ln w="9525">
            <a:solidFill>
              <a:srgbClr val="000000"/>
            </a:solidFill>
            <a:round/>
            <a:headEnd/>
            <a:tailEnd/>
          </a:ln>
        </p:spPr>
        <p:txBody>
          <a:bodyPr/>
          <a:lstStyle/>
          <a:p>
            <a:endParaRPr lang="ja-JP" altLang="en-US"/>
          </a:p>
        </p:txBody>
      </p:sp>
      <p:sp>
        <p:nvSpPr>
          <p:cNvPr id="74761" name="Freeform 10"/>
          <p:cNvSpPr>
            <a:spLocks/>
          </p:cNvSpPr>
          <p:nvPr/>
        </p:nvSpPr>
        <p:spPr bwMode="auto">
          <a:xfrm>
            <a:off x="2600325" y="2220913"/>
            <a:ext cx="1519238" cy="412750"/>
          </a:xfrm>
          <a:custGeom>
            <a:avLst/>
            <a:gdLst>
              <a:gd name="T0" fmla="*/ 0 w 1456"/>
              <a:gd name="T1" fmla="*/ 252179 h 401"/>
              <a:gd name="T2" fmla="*/ 12521 w 1456"/>
              <a:gd name="T3" fmla="*/ 246003 h 401"/>
              <a:gd name="T4" fmla="*/ 18782 w 1456"/>
              <a:gd name="T5" fmla="*/ 239827 h 401"/>
              <a:gd name="T6" fmla="*/ 31303 w 1456"/>
              <a:gd name="T7" fmla="*/ 233651 h 401"/>
              <a:gd name="T8" fmla="*/ 43824 w 1456"/>
              <a:gd name="T9" fmla="*/ 227476 h 401"/>
              <a:gd name="T10" fmla="*/ 56345 w 1456"/>
              <a:gd name="T11" fmla="*/ 221300 h 401"/>
              <a:gd name="T12" fmla="*/ 68867 w 1456"/>
              <a:gd name="T13" fmla="*/ 215124 h 401"/>
              <a:gd name="T14" fmla="*/ 87648 w 1456"/>
              <a:gd name="T15" fmla="*/ 208948 h 401"/>
              <a:gd name="T16" fmla="*/ 100170 w 1456"/>
              <a:gd name="T17" fmla="*/ 202772 h 401"/>
              <a:gd name="T18" fmla="*/ 112691 w 1456"/>
              <a:gd name="T19" fmla="*/ 196597 h 401"/>
              <a:gd name="T20" fmla="*/ 131473 w 1456"/>
              <a:gd name="T21" fmla="*/ 190421 h 401"/>
              <a:gd name="T22" fmla="*/ 143994 w 1456"/>
              <a:gd name="T23" fmla="*/ 184245 h 401"/>
              <a:gd name="T24" fmla="*/ 162776 w 1456"/>
              <a:gd name="T25" fmla="*/ 178069 h 401"/>
              <a:gd name="T26" fmla="*/ 175297 w 1456"/>
              <a:gd name="T27" fmla="*/ 171893 h 401"/>
              <a:gd name="T28" fmla="*/ 194078 w 1456"/>
              <a:gd name="T29" fmla="*/ 165718 h 401"/>
              <a:gd name="T30" fmla="*/ 212860 w 1456"/>
              <a:gd name="T31" fmla="*/ 159542 h 401"/>
              <a:gd name="T32" fmla="*/ 212860 w 1456"/>
              <a:gd name="T33" fmla="*/ 159542 h 401"/>
              <a:gd name="T34" fmla="*/ 225381 w 1456"/>
              <a:gd name="T35" fmla="*/ 153366 h 401"/>
              <a:gd name="T36" fmla="*/ 244163 w 1456"/>
              <a:gd name="T37" fmla="*/ 147190 h 401"/>
              <a:gd name="T38" fmla="*/ 262945 w 1456"/>
              <a:gd name="T39" fmla="*/ 141014 h 401"/>
              <a:gd name="T40" fmla="*/ 281727 w 1456"/>
              <a:gd name="T41" fmla="*/ 134839 h 401"/>
              <a:gd name="T42" fmla="*/ 300509 w 1456"/>
              <a:gd name="T43" fmla="*/ 128663 h 401"/>
              <a:gd name="T44" fmla="*/ 319290 w 1456"/>
              <a:gd name="T45" fmla="*/ 122487 h 401"/>
              <a:gd name="T46" fmla="*/ 338072 w 1456"/>
              <a:gd name="T47" fmla="*/ 122487 h 401"/>
              <a:gd name="T48" fmla="*/ 363115 w 1456"/>
              <a:gd name="T49" fmla="*/ 116311 h 401"/>
              <a:gd name="T50" fmla="*/ 381896 w 1456"/>
              <a:gd name="T51" fmla="*/ 110135 h 401"/>
              <a:gd name="T52" fmla="*/ 400678 w 1456"/>
              <a:gd name="T53" fmla="*/ 103959 h 401"/>
              <a:gd name="T54" fmla="*/ 425721 w 1456"/>
              <a:gd name="T55" fmla="*/ 97784 h 401"/>
              <a:gd name="T56" fmla="*/ 444502 w 1456"/>
              <a:gd name="T57" fmla="*/ 91608 h 401"/>
              <a:gd name="T58" fmla="*/ 469545 w 1456"/>
              <a:gd name="T59" fmla="*/ 91608 h 401"/>
              <a:gd name="T60" fmla="*/ 488326 w 1456"/>
              <a:gd name="T61" fmla="*/ 85432 h 401"/>
              <a:gd name="T62" fmla="*/ 513369 w 1456"/>
              <a:gd name="T63" fmla="*/ 79256 h 401"/>
              <a:gd name="T64" fmla="*/ 531107 w 1456"/>
              <a:gd name="T65" fmla="*/ 73080 h 401"/>
              <a:gd name="T66" fmla="*/ 556150 w 1456"/>
              <a:gd name="T67" fmla="*/ 73080 h 401"/>
              <a:gd name="T68" fmla="*/ 581192 w 1456"/>
              <a:gd name="T69" fmla="*/ 66905 h 401"/>
              <a:gd name="T70" fmla="*/ 599974 w 1456"/>
              <a:gd name="T71" fmla="*/ 60729 h 401"/>
              <a:gd name="T72" fmla="*/ 625016 w 1456"/>
              <a:gd name="T73" fmla="*/ 60729 h 401"/>
              <a:gd name="T74" fmla="*/ 650059 w 1456"/>
              <a:gd name="T75" fmla="*/ 55582 h 401"/>
              <a:gd name="T76" fmla="*/ 675101 w 1456"/>
              <a:gd name="T77" fmla="*/ 49406 h 401"/>
              <a:gd name="T78" fmla="*/ 700143 w 1456"/>
              <a:gd name="T79" fmla="*/ 49406 h 401"/>
              <a:gd name="T80" fmla="*/ 725186 w 1456"/>
              <a:gd name="T81" fmla="*/ 43231 h 401"/>
              <a:gd name="T82" fmla="*/ 750228 w 1456"/>
              <a:gd name="T83" fmla="*/ 43231 h 401"/>
              <a:gd name="T84" fmla="*/ 775270 w 1456"/>
              <a:gd name="T85" fmla="*/ 37055 h 401"/>
              <a:gd name="T86" fmla="*/ 800313 w 1456"/>
              <a:gd name="T87" fmla="*/ 37055 h 401"/>
              <a:gd name="T88" fmla="*/ 825355 w 1456"/>
              <a:gd name="T89" fmla="*/ 30879 h 401"/>
              <a:gd name="T90" fmla="*/ 850398 w 1456"/>
              <a:gd name="T91" fmla="*/ 30879 h 401"/>
              <a:gd name="T92" fmla="*/ 850398 w 1456"/>
              <a:gd name="T93" fmla="*/ 30879 h 401"/>
              <a:gd name="T94" fmla="*/ 881701 w 1456"/>
              <a:gd name="T95" fmla="*/ 24703 h 401"/>
              <a:gd name="T96" fmla="*/ 906743 w 1456"/>
              <a:gd name="T97" fmla="*/ 24703 h 401"/>
              <a:gd name="T98" fmla="*/ 931785 w 1456"/>
              <a:gd name="T99" fmla="*/ 18527 h 401"/>
              <a:gd name="T100" fmla="*/ 956828 w 1456"/>
              <a:gd name="T101" fmla="*/ 18527 h 401"/>
              <a:gd name="T102" fmla="*/ 988131 w 1456"/>
              <a:gd name="T103" fmla="*/ 12352 h 401"/>
              <a:gd name="T104" fmla="*/ 1013173 w 1456"/>
              <a:gd name="T105" fmla="*/ 12352 h 401"/>
              <a:gd name="T106" fmla="*/ 1044476 w 1456"/>
              <a:gd name="T107" fmla="*/ 12352 h 401"/>
              <a:gd name="T108" fmla="*/ 1069519 w 1456"/>
              <a:gd name="T109" fmla="*/ 6176 h 401"/>
              <a:gd name="T110" fmla="*/ 1094561 w 1456"/>
              <a:gd name="T111" fmla="*/ 6176 h 401"/>
              <a:gd name="T112" fmla="*/ 1125864 w 1456"/>
              <a:gd name="T113" fmla="*/ 6176 h 401"/>
              <a:gd name="T114" fmla="*/ 1150906 w 1456"/>
              <a:gd name="T115" fmla="*/ 0 h 401"/>
              <a:gd name="T116" fmla="*/ 1182209 w 1456"/>
              <a:gd name="T117" fmla="*/ 0 h 401"/>
              <a:gd name="T118" fmla="*/ 1207252 w 1456"/>
              <a:gd name="T119" fmla="*/ 0 h 401"/>
              <a:gd name="T120" fmla="*/ 1238555 w 1456"/>
              <a:gd name="T121" fmla="*/ 0 h 401"/>
              <a:gd name="T122" fmla="*/ 1519238 w 1456"/>
              <a:gd name="T123" fmla="*/ 412750 h 401"/>
              <a:gd name="T124" fmla="*/ 0 w 1456"/>
              <a:gd name="T125" fmla="*/ 252179 h 4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6"/>
              <a:gd name="T190" fmla="*/ 0 h 401"/>
              <a:gd name="T191" fmla="*/ 1456 w 1456"/>
              <a:gd name="T192" fmla="*/ 401 h 40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6" h="401">
                <a:moveTo>
                  <a:pt x="0" y="245"/>
                </a:moveTo>
                <a:lnTo>
                  <a:pt x="12" y="239"/>
                </a:lnTo>
                <a:lnTo>
                  <a:pt x="18" y="233"/>
                </a:lnTo>
                <a:lnTo>
                  <a:pt x="30" y="227"/>
                </a:lnTo>
                <a:lnTo>
                  <a:pt x="42" y="221"/>
                </a:lnTo>
                <a:lnTo>
                  <a:pt x="54" y="215"/>
                </a:lnTo>
                <a:lnTo>
                  <a:pt x="66" y="209"/>
                </a:lnTo>
                <a:lnTo>
                  <a:pt x="84" y="203"/>
                </a:lnTo>
                <a:lnTo>
                  <a:pt x="96" y="197"/>
                </a:lnTo>
                <a:lnTo>
                  <a:pt x="108" y="191"/>
                </a:lnTo>
                <a:lnTo>
                  <a:pt x="126" y="185"/>
                </a:lnTo>
                <a:lnTo>
                  <a:pt x="138" y="179"/>
                </a:lnTo>
                <a:lnTo>
                  <a:pt x="156" y="173"/>
                </a:lnTo>
                <a:lnTo>
                  <a:pt x="168" y="167"/>
                </a:lnTo>
                <a:lnTo>
                  <a:pt x="186" y="161"/>
                </a:lnTo>
                <a:lnTo>
                  <a:pt x="204" y="155"/>
                </a:lnTo>
                <a:lnTo>
                  <a:pt x="216" y="149"/>
                </a:lnTo>
                <a:lnTo>
                  <a:pt x="234" y="143"/>
                </a:lnTo>
                <a:lnTo>
                  <a:pt x="252" y="137"/>
                </a:lnTo>
                <a:lnTo>
                  <a:pt x="270" y="131"/>
                </a:lnTo>
                <a:lnTo>
                  <a:pt x="288" y="125"/>
                </a:lnTo>
                <a:lnTo>
                  <a:pt x="306" y="119"/>
                </a:lnTo>
                <a:lnTo>
                  <a:pt x="324" y="119"/>
                </a:lnTo>
                <a:lnTo>
                  <a:pt x="348" y="113"/>
                </a:lnTo>
                <a:lnTo>
                  <a:pt x="366" y="107"/>
                </a:lnTo>
                <a:lnTo>
                  <a:pt x="384" y="101"/>
                </a:lnTo>
                <a:lnTo>
                  <a:pt x="408" y="95"/>
                </a:lnTo>
                <a:lnTo>
                  <a:pt x="426" y="89"/>
                </a:lnTo>
                <a:lnTo>
                  <a:pt x="450" y="89"/>
                </a:lnTo>
                <a:lnTo>
                  <a:pt x="468" y="83"/>
                </a:lnTo>
                <a:lnTo>
                  <a:pt x="492" y="77"/>
                </a:lnTo>
                <a:lnTo>
                  <a:pt x="509" y="71"/>
                </a:lnTo>
                <a:lnTo>
                  <a:pt x="533" y="71"/>
                </a:lnTo>
                <a:lnTo>
                  <a:pt x="557" y="65"/>
                </a:lnTo>
                <a:lnTo>
                  <a:pt x="575" y="59"/>
                </a:lnTo>
                <a:lnTo>
                  <a:pt x="599" y="59"/>
                </a:lnTo>
                <a:lnTo>
                  <a:pt x="623" y="54"/>
                </a:lnTo>
                <a:lnTo>
                  <a:pt x="647" y="48"/>
                </a:lnTo>
                <a:lnTo>
                  <a:pt x="671" y="48"/>
                </a:lnTo>
                <a:lnTo>
                  <a:pt x="695" y="42"/>
                </a:lnTo>
                <a:lnTo>
                  <a:pt x="719" y="42"/>
                </a:lnTo>
                <a:lnTo>
                  <a:pt x="743" y="36"/>
                </a:lnTo>
                <a:lnTo>
                  <a:pt x="767" y="36"/>
                </a:lnTo>
                <a:lnTo>
                  <a:pt x="791" y="30"/>
                </a:lnTo>
                <a:lnTo>
                  <a:pt x="815" y="30"/>
                </a:lnTo>
                <a:lnTo>
                  <a:pt x="845" y="24"/>
                </a:lnTo>
                <a:lnTo>
                  <a:pt x="869" y="24"/>
                </a:lnTo>
                <a:lnTo>
                  <a:pt x="893" y="18"/>
                </a:lnTo>
                <a:lnTo>
                  <a:pt x="917" y="18"/>
                </a:lnTo>
                <a:lnTo>
                  <a:pt x="947" y="12"/>
                </a:lnTo>
                <a:lnTo>
                  <a:pt x="971" y="12"/>
                </a:lnTo>
                <a:lnTo>
                  <a:pt x="1001" y="12"/>
                </a:lnTo>
                <a:lnTo>
                  <a:pt x="1025" y="6"/>
                </a:lnTo>
                <a:lnTo>
                  <a:pt x="1049" y="6"/>
                </a:lnTo>
                <a:lnTo>
                  <a:pt x="1079" y="6"/>
                </a:lnTo>
                <a:lnTo>
                  <a:pt x="1103" y="0"/>
                </a:lnTo>
                <a:lnTo>
                  <a:pt x="1133" y="0"/>
                </a:lnTo>
                <a:lnTo>
                  <a:pt x="1157" y="0"/>
                </a:lnTo>
                <a:lnTo>
                  <a:pt x="1187" y="0"/>
                </a:lnTo>
                <a:lnTo>
                  <a:pt x="1456" y="401"/>
                </a:lnTo>
                <a:lnTo>
                  <a:pt x="0" y="245"/>
                </a:lnTo>
                <a:close/>
              </a:path>
            </a:pathLst>
          </a:custGeom>
          <a:solidFill>
            <a:srgbClr val="2A6FF9"/>
          </a:solidFill>
          <a:ln w="9525">
            <a:solidFill>
              <a:srgbClr val="000000"/>
            </a:solidFill>
            <a:round/>
            <a:headEnd/>
            <a:tailEnd/>
          </a:ln>
        </p:spPr>
        <p:txBody>
          <a:bodyPr/>
          <a:lstStyle/>
          <a:p>
            <a:endParaRPr lang="ja-JP" altLang="en-US"/>
          </a:p>
        </p:txBody>
      </p:sp>
      <p:sp>
        <p:nvSpPr>
          <p:cNvPr id="74762" name="Freeform 11"/>
          <p:cNvSpPr>
            <a:spLocks/>
          </p:cNvSpPr>
          <p:nvPr/>
        </p:nvSpPr>
        <p:spPr bwMode="auto">
          <a:xfrm>
            <a:off x="1693863" y="2814638"/>
            <a:ext cx="150812" cy="614362"/>
          </a:xfrm>
          <a:custGeom>
            <a:avLst/>
            <a:gdLst>
              <a:gd name="T0" fmla="*/ 150812 w 144"/>
              <a:gd name="T1" fmla="*/ 171569 h 598"/>
              <a:gd name="T2" fmla="*/ 138244 w 144"/>
              <a:gd name="T3" fmla="*/ 165405 h 598"/>
              <a:gd name="T4" fmla="*/ 131960 w 144"/>
              <a:gd name="T5" fmla="*/ 159241 h 598"/>
              <a:gd name="T6" fmla="*/ 119393 w 144"/>
              <a:gd name="T7" fmla="*/ 153077 h 598"/>
              <a:gd name="T8" fmla="*/ 106825 w 144"/>
              <a:gd name="T9" fmla="*/ 146913 h 598"/>
              <a:gd name="T10" fmla="*/ 100541 w 144"/>
              <a:gd name="T11" fmla="*/ 140748 h 598"/>
              <a:gd name="T12" fmla="*/ 87974 w 144"/>
              <a:gd name="T13" fmla="*/ 134584 h 598"/>
              <a:gd name="T14" fmla="*/ 87974 w 144"/>
              <a:gd name="T15" fmla="*/ 134584 h 598"/>
              <a:gd name="T16" fmla="*/ 81690 w 144"/>
              <a:gd name="T17" fmla="*/ 128420 h 598"/>
              <a:gd name="T18" fmla="*/ 69122 w 144"/>
              <a:gd name="T19" fmla="*/ 122256 h 598"/>
              <a:gd name="T20" fmla="*/ 62838 w 144"/>
              <a:gd name="T21" fmla="*/ 109928 h 598"/>
              <a:gd name="T22" fmla="*/ 56554 w 144"/>
              <a:gd name="T23" fmla="*/ 103763 h 598"/>
              <a:gd name="T24" fmla="*/ 50271 w 144"/>
              <a:gd name="T25" fmla="*/ 97599 h 598"/>
              <a:gd name="T26" fmla="*/ 37703 w 144"/>
              <a:gd name="T27" fmla="*/ 91435 h 598"/>
              <a:gd name="T28" fmla="*/ 31419 w 144"/>
              <a:gd name="T29" fmla="*/ 85271 h 598"/>
              <a:gd name="T30" fmla="*/ 31419 w 144"/>
              <a:gd name="T31" fmla="*/ 79107 h 598"/>
              <a:gd name="T32" fmla="*/ 25135 w 144"/>
              <a:gd name="T33" fmla="*/ 72943 h 598"/>
              <a:gd name="T34" fmla="*/ 18852 w 144"/>
              <a:gd name="T35" fmla="*/ 60614 h 598"/>
              <a:gd name="T36" fmla="*/ 12568 w 144"/>
              <a:gd name="T37" fmla="*/ 54450 h 598"/>
              <a:gd name="T38" fmla="*/ 12568 w 144"/>
              <a:gd name="T39" fmla="*/ 48286 h 598"/>
              <a:gd name="T40" fmla="*/ 6284 w 144"/>
              <a:gd name="T41" fmla="*/ 42122 h 598"/>
              <a:gd name="T42" fmla="*/ 6284 w 144"/>
              <a:gd name="T43" fmla="*/ 42122 h 598"/>
              <a:gd name="T44" fmla="*/ 6284 w 144"/>
              <a:gd name="T45" fmla="*/ 35958 h 598"/>
              <a:gd name="T46" fmla="*/ 0 w 144"/>
              <a:gd name="T47" fmla="*/ 23629 h 598"/>
              <a:gd name="T48" fmla="*/ 0 w 144"/>
              <a:gd name="T49" fmla="*/ 17465 h 598"/>
              <a:gd name="T50" fmla="*/ 0 w 144"/>
              <a:gd name="T51" fmla="*/ 11301 h 598"/>
              <a:gd name="T52" fmla="*/ 0 w 144"/>
              <a:gd name="T53" fmla="*/ 6164 h 598"/>
              <a:gd name="T54" fmla="*/ 0 w 144"/>
              <a:gd name="T55" fmla="*/ 0 h 598"/>
              <a:gd name="T56" fmla="*/ 0 w 144"/>
              <a:gd name="T57" fmla="*/ 442793 h 598"/>
              <a:gd name="T58" fmla="*/ 0 w 144"/>
              <a:gd name="T59" fmla="*/ 448957 h 598"/>
              <a:gd name="T60" fmla="*/ 0 w 144"/>
              <a:gd name="T61" fmla="*/ 455121 h 598"/>
              <a:gd name="T62" fmla="*/ 0 w 144"/>
              <a:gd name="T63" fmla="*/ 460258 h 598"/>
              <a:gd name="T64" fmla="*/ 0 w 144"/>
              <a:gd name="T65" fmla="*/ 466422 h 598"/>
              <a:gd name="T66" fmla="*/ 6284 w 144"/>
              <a:gd name="T67" fmla="*/ 478750 h 598"/>
              <a:gd name="T68" fmla="*/ 6284 w 144"/>
              <a:gd name="T69" fmla="*/ 484914 h 598"/>
              <a:gd name="T70" fmla="*/ 6284 w 144"/>
              <a:gd name="T71" fmla="*/ 484914 h 598"/>
              <a:gd name="T72" fmla="*/ 12568 w 144"/>
              <a:gd name="T73" fmla="*/ 491079 h 598"/>
              <a:gd name="T74" fmla="*/ 12568 w 144"/>
              <a:gd name="T75" fmla="*/ 497243 h 598"/>
              <a:gd name="T76" fmla="*/ 18852 w 144"/>
              <a:gd name="T77" fmla="*/ 503407 h 598"/>
              <a:gd name="T78" fmla="*/ 25135 w 144"/>
              <a:gd name="T79" fmla="*/ 515735 h 598"/>
              <a:gd name="T80" fmla="*/ 31419 w 144"/>
              <a:gd name="T81" fmla="*/ 521899 h 598"/>
              <a:gd name="T82" fmla="*/ 31419 w 144"/>
              <a:gd name="T83" fmla="*/ 528064 h 598"/>
              <a:gd name="T84" fmla="*/ 37703 w 144"/>
              <a:gd name="T85" fmla="*/ 534228 h 598"/>
              <a:gd name="T86" fmla="*/ 50271 w 144"/>
              <a:gd name="T87" fmla="*/ 540392 h 598"/>
              <a:gd name="T88" fmla="*/ 56554 w 144"/>
              <a:gd name="T89" fmla="*/ 546556 h 598"/>
              <a:gd name="T90" fmla="*/ 62838 w 144"/>
              <a:gd name="T91" fmla="*/ 552720 h 598"/>
              <a:gd name="T92" fmla="*/ 69122 w 144"/>
              <a:gd name="T93" fmla="*/ 565049 h 598"/>
              <a:gd name="T94" fmla="*/ 81690 w 144"/>
              <a:gd name="T95" fmla="*/ 571213 h 598"/>
              <a:gd name="T96" fmla="*/ 87974 w 144"/>
              <a:gd name="T97" fmla="*/ 577377 h 598"/>
              <a:gd name="T98" fmla="*/ 87974 w 144"/>
              <a:gd name="T99" fmla="*/ 577377 h 598"/>
              <a:gd name="T100" fmla="*/ 100541 w 144"/>
              <a:gd name="T101" fmla="*/ 583541 h 598"/>
              <a:gd name="T102" fmla="*/ 106825 w 144"/>
              <a:gd name="T103" fmla="*/ 589705 h 598"/>
              <a:gd name="T104" fmla="*/ 119393 w 144"/>
              <a:gd name="T105" fmla="*/ 595870 h 598"/>
              <a:gd name="T106" fmla="*/ 131960 w 144"/>
              <a:gd name="T107" fmla="*/ 602034 h 598"/>
              <a:gd name="T108" fmla="*/ 138244 w 144"/>
              <a:gd name="T109" fmla="*/ 608198 h 598"/>
              <a:gd name="T110" fmla="*/ 150812 w 144"/>
              <a:gd name="T111" fmla="*/ 614362 h 598"/>
              <a:gd name="T112" fmla="*/ 150812 w 144"/>
              <a:gd name="T113" fmla="*/ 171569 h 5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4"/>
              <a:gd name="T172" fmla="*/ 0 h 598"/>
              <a:gd name="T173" fmla="*/ 144 w 144"/>
              <a:gd name="T174" fmla="*/ 598 h 5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4" h="598">
                <a:moveTo>
                  <a:pt x="144" y="167"/>
                </a:moveTo>
                <a:lnTo>
                  <a:pt x="132" y="161"/>
                </a:lnTo>
                <a:lnTo>
                  <a:pt x="126" y="155"/>
                </a:lnTo>
                <a:lnTo>
                  <a:pt x="114" y="149"/>
                </a:lnTo>
                <a:lnTo>
                  <a:pt x="102" y="143"/>
                </a:lnTo>
                <a:lnTo>
                  <a:pt x="96" y="137"/>
                </a:lnTo>
                <a:lnTo>
                  <a:pt x="84" y="131"/>
                </a:lnTo>
                <a:lnTo>
                  <a:pt x="78" y="125"/>
                </a:lnTo>
                <a:lnTo>
                  <a:pt x="66" y="119"/>
                </a:lnTo>
                <a:lnTo>
                  <a:pt x="60" y="107"/>
                </a:lnTo>
                <a:lnTo>
                  <a:pt x="54" y="101"/>
                </a:lnTo>
                <a:lnTo>
                  <a:pt x="48" y="95"/>
                </a:lnTo>
                <a:lnTo>
                  <a:pt x="36" y="89"/>
                </a:lnTo>
                <a:lnTo>
                  <a:pt x="30" y="83"/>
                </a:lnTo>
                <a:lnTo>
                  <a:pt x="30" y="77"/>
                </a:lnTo>
                <a:lnTo>
                  <a:pt x="24" y="71"/>
                </a:lnTo>
                <a:lnTo>
                  <a:pt x="18" y="59"/>
                </a:lnTo>
                <a:lnTo>
                  <a:pt x="12" y="53"/>
                </a:lnTo>
                <a:lnTo>
                  <a:pt x="12" y="47"/>
                </a:lnTo>
                <a:lnTo>
                  <a:pt x="6" y="41"/>
                </a:lnTo>
                <a:lnTo>
                  <a:pt x="6" y="35"/>
                </a:lnTo>
                <a:lnTo>
                  <a:pt x="0" y="23"/>
                </a:lnTo>
                <a:lnTo>
                  <a:pt x="0" y="17"/>
                </a:lnTo>
                <a:lnTo>
                  <a:pt x="0" y="11"/>
                </a:lnTo>
                <a:lnTo>
                  <a:pt x="0" y="6"/>
                </a:lnTo>
                <a:lnTo>
                  <a:pt x="0" y="0"/>
                </a:lnTo>
                <a:lnTo>
                  <a:pt x="0" y="431"/>
                </a:lnTo>
                <a:lnTo>
                  <a:pt x="0" y="437"/>
                </a:lnTo>
                <a:lnTo>
                  <a:pt x="0" y="443"/>
                </a:lnTo>
                <a:lnTo>
                  <a:pt x="0" y="448"/>
                </a:lnTo>
                <a:lnTo>
                  <a:pt x="0" y="454"/>
                </a:lnTo>
                <a:lnTo>
                  <a:pt x="6" y="466"/>
                </a:lnTo>
                <a:lnTo>
                  <a:pt x="6" y="472"/>
                </a:lnTo>
                <a:lnTo>
                  <a:pt x="12" y="478"/>
                </a:lnTo>
                <a:lnTo>
                  <a:pt x="12" y="484"/>
                </a:lnTo>
                <a:lnTo>
                  <a:pt x="18" y="490"/>
                </a:lnTo>
                <a:lnTo>
                  <a:pt x="24" y="502"/>
                </a:lnTo>
                <a:lnTo>
                  <a:pt x="30" y="508"/>
                </a:lnTo>
                <a:lnTo>
                  <a:pt x="30" y="514"/>
                </a:lnTo>
                <a:lnTo>
                  <a:pt x="36" y="520"/>
                </a:lnTo>
                <a:lnTo>
                  <a:pt x="48" y="526"/>
                </a:lnTo>
                <a:lnTo>
                  <a:pt x="54" y="532"/>
                </a:lnTo>
                <a:lnTo>
                  <a:pt x="60" y="538"/>
                </a:lnTo>
                <a:lnTo>
                  <a:pt x="66" y="550"/>
                </a:lnTo>
                <a:lnTo>
                  <a:pt x="78" y="556"/>
                </a:lnTo>
                <a:lnTo>
                  <a:pt x="84" y="562"/>
                </a:lnTo>
                <a:lnTo>
                  <a:pt x="96" y="568"/>
                </a:lnTo>
                <a:lnTo>
                  <a:pt x="102" y="574"/>
                </a:lnTo>
                <a:lnTo>
                  <a:pt x="114" y="580"/>
                </a:lnTo>
                <a:lnTo>
                  <a:pt x="126" y="586"/>
                </a:lnTo>
                <a:lnTo>
                  <a:pt x="132" y="592"/>
                </a:lnTo>
                <a:lnTo>
                  <a:pt x="144" y="598"/>
                </a:lnTo>
                <a:lnTo>
                  <a:pt x="144" y="167"/>
                </a:lnTo>
                <a:close/>
              </a:path>
            </a:pathLst>
          </a:custGeom>
          <a:solidFill>
            <a:srgbClr val="D28C00"/>
          </a:solidFill>
          <a:ln w="9525">
            <a:solidFill>
              <a:srgbClr val="000000"/>
            </a:solidFill>
            <a:round/>
            <a:headEnd/>
            <a:tailEnd/>
          </a:ln>
        </p:spPr>
        <p:txBody>
          <a:bodyPr/>
          <a:lstStyle/>
          <a:p>
            <a:endParaRPr lang="ja-JP" altLang="en-US"/>
          </a:p>
        </p:txBody>
      </p:sp>
      <p:sp>
        <p:nvSpPr>
          <p:cNvPr id="74763" name="Freeform 12"/>
          <p:cNvSpPr>
            <a:spLocks/>
          </p:cNvSpPr>
          <p:nvPr/>
        </p:nvSpPr>
        <p:spPr bwMode="auto">
          <a:xfrm>
            <a:off x="1844675" y="2814638"/>
            <a:ext cx="1489075" cy="614362"/>
          </a:xfrm>
          <a:custGeom>
            <a:avLst/>
            <a:gdLst>
              <a:gd name="T0" fmla="*/ 1489075 w 1426"/>
              <a:gd name="T1" fmla="*/ 0 h 598"/>
              <a:gd name="T2" fmla="*/ 0 w 1426"/>
              <a:gd name="T3" fmla="*/ 171569 h 598"/>
              <a:gd name="T4" fmla="*/ 0 w 1426"/>
              <a:gd name="T5" fmla="*/ 614362 h 598"/>
              <a:gd name="T6" fmla="*/ 1489075 w 1426"/>
              <a:gd name="T7" fmla="*/ 442793 h 598"/>
              <a:gd name="T8" fmla="*/ 1489075 w 1426"/>
              <a:gd name="T9" fmla="*/ 0 h 598"/>
              <a:gd name="T10" fmla="*/ 0 60000 65536"/>
              <a:gd name="T11" fmla="*/ 0 60000 65536"/>
              <a:gd name="T12" fmla="*/ 0 60000 65536"/>
              <a:gd name="T13" fmla="*/ 0 60000 65536"/>
              <a:gd name="T14" fmla="*/ 0 60000 65536"/>
              <a:gd name="T15" fmla="*/ 0 w 1426"/>
              <a:gd name="T16" fmla="*/ 0 h 598"/>
              <a:gd name="T17" fmla="*/ 1426 w 1426"/>
              <a:gd name="T18" fmla="*/ 598 h 598"/>
            </a:gdLst>
            <a:ahLst/>
            <a:cxnLst>
              <a:cxn ang="T10">
                <a:pos x="T0" y="T1"/>
              </a:cxn>
              <a:cxn ang="T11">
                <a:pos x="T2" y="T3"/>
              </a:cxn>
              <a:cxn ang="T12">
                <a:pos x="T4" y="T5"/>
              </a:cxn>
              <a:cxn ang="T13">
                <a:pos x="T6" y="T7"/>
              </a:cxn>
              <a:cxn ang="T14">
                <a:pos x="T8" y="T9"/>
              </a:cxn>
            </a:cxnLst>
            <a:rect l="T15" t="T16" r="T17" b="T18"/>
            <a:pathLst>
              <a:path w="1426" h="598">
                <a:moveTo>
                  <a:pt x="1426" y="0"/>
                </a:moveTo>
                <a:lnTo>
                  <a:pt x="0" y="167"/>
                </a:lnTo>
                <a:lnTo>
                  <a:pt x="0" y="598"/>
                </a:lnTo>
                <a:lnTo>
                  <a:pt x="1426" y="431"/>
                </a:lnTo>
                <a:lnTo>
                  <a:pt x="1426" y="0"/>
                </a:lnTo>
                <a:close/>
              </a:path>
            </a:pathLst>
          </a:custGeom>
          <a:solidFill>
            <a:srgbClr val="D28C00"/>
          </a:solidFill>
          <a:ln w="9525">
            <a:solidFill>
              <a:srgbClr val="000000"/>
            </a:solidFill>
            <a:round/>
            <a:headEnd/>
            <a:tailEnd/>
          </a:ln>
        </p:spPr>
        <p:txBody>
          <a:bodyPr/>
          <a:lstStyle/>
          <a:p>
            <a:endParaRPr lang="ja-JP" altLang="en-US"/>
          </a:p>
        </p:txBody>
      </p:sp>
      <p:sp>
        <p:nvSpPr>
          <p:cNvPr id="74764" name="Freeform 13"/>
          <p:cNvSpPr>
            <a:spLocks/>
          </p:cNvSpPr>
          <p:nvPr/>
        </p:nvSpPr>
        <p:spPr bwMode="auto">
          <a:xfrm>
            <a:off x="1693863" y="2654300"/>
            <a:ext cx="1639887" cy="331788"/>
          </a:xfrm>
          <a:custGeom>
            <a:avLst/>
            <a:gdLst>
              <a:gd name="T0" fmla="*/ 150410 w 1570"/>
              <a:gd name="T1" fmla="*/ 331788 h 323"/>
              <a:gd name="T2" fmla="*/ 137876 w 1570"/>
              <a:gd name="T3" fmla="*/ 325625 h 323"/>
              <a:gd name="T4" fmla="*/ 131609 w 1570"/>
              <a:gd name="T5" fmla="*/ 319462 h 323"/>
              <a:gd name="T6" fmla="*/ 119075 w 1570"/>
              <a:gd name="T7" fmla="*/ 313298 h 323"/>
              <a:gd name="T8" fmla="*/ 106540 w 1570"/>
              <a:gd name="T9" fmla="*/ 307135 h 323"/>
              <a:gd name="T10" fmla="*/ 100273 w 1570"/>
              <a:gd name="T11" fmla="*/ 300972 h 323"/>
              <a:gd name="T12" fmla="*/ 87739 w 1570"/>
              <a:gd name="T13" fmla="*/ 294809 h 323"/>
              <a:gd name="T14" fmla="*/ 81472 w 1570"/>
              <a:gd name="T15" fmla="*/ 288645 h 323"/>
              <a:gd name="T16" fmla="*/ 68938 w 1570"/>
              <a:gd name="T17" fmla="*/ 282482 h 323"/>
              <a:gd name="T18" fmla="*/ 62671 w 1570"/>
              <a:gd name="T19" fmla="*/ 270156 h 323"/>
              <a:gd name="T20" fmla="*/ 56404 w 1570"/>
              <a:gd name="T21" fmla="*/ 263992 h 323"/>
              <a:gd name="T22" fmla="*/ 50137 w 1570"/>
              <a:gd name="T23" fmla="*/ 257829 h 323"/>
              <a:gd name="T24" fmla="*/ 37603 w 1570"/>
              <a:gd name="T25" fmla="*/ 251666 h 323"/>
              <a:gd name="T26" fmla="*/ 31335 w 1570"/>
              <a:gd name="T27" fmla="*/ 245503 h 323"/>
              <a:gd name="T28" fmla="*/ 31335 w 1570"/>
              <a:gd name="T29" fmla="*/ 239339 h 323"/>
              <a:gd name="T30" fmla="*/ 25068 w 1570"/>
              <a:gd name="T31" fmla="*/ 233176 h 323"/>
              <a:gd name="T32" fmla="*/ 18801 w 1570"/>
              <a:gd name="T33" fmla="*/ 220850 h 323"/>
              <a:gd name="T34" fmla="*/ 12534 w 1570"/>
              <a:gd name="T35" fmla="*/ 214686 h 323"/>
              <a:gd name="T36" fmla="*/ 12534 w 1570"/>
              <a:gd name="T37" fmla="*/ 208523 h 323"/>
              <a:gd name="T38" fmla="*/ 6267 w 1570"/>
              <a:gd name="T39" fmla="*/ 202360 h 323"/>
              <a:gd name="T40" fmla="*/ 6267 w 1570"/>
              <a:gd name="T41" fmla="*/ 196197 h 323"/>
              <a:gd name="T42" fmla="*/ 0 w 1570"/>
              <a:gd name="T43" fmla="*/ 183870 h 323"/>
              <a:gd name="T44" fmla="*/ 0 w 1570"/>
              <a:gd name="T45" fmla="*/ 177707 h 323"/>
              <a:gd name="T46" fmla="*/ 0 w 1570"/>
              <a:gd name="T47" fmla="*/ 171544 h 323"/>
              <a:gd name="T48" fmla="*/ 0 w 1570"/>
              <a:gd name="T49" fmla="*/ 166408 h 323"/>
              <a:gd name="T50" fmla="*/ 0 w 1570"/>
              <a:gd name="T51" fmla="*/ 166408 h 323"/>
              <a:gd name="T52" fmla="*/ 0 w 1570"/>
              <a:gd name="T53" fmla="*/ 160244 h 323"/>
              <a:gd name="T54" fmla="*/ 0 w 1570"/>
              <a:gd name="T55" fmla="*/ 154081 h 323"/>
              <a:gd name="T56" fmla="*/ 0 w 1570"/>
              <a:gd name="T57" fmla="*/ 141755 h 323"/>
              <a:gd name="T58" fmla="*/ 0 w 1570"/>
              <a:gd name="T59" fmla="*/ 135591 h 323"/>
              <a:gd name="T60" fmla="*/ 0 w 1570"/>
              <a:gd name="T61" fmla="*/ 129428 h 323"/>
              <a:gd name="T62" fmla="*/ 6267 w 1570"/>
              <a:gd name="T63" fmla="*/ 123265 h 323"/>
              <a:gd name="T64" fmla="*/ 6267 w 1570"/>
              <a:gd name="T65" fmla="*/ 117102 h 323"/>
              <a:gd name="T66" fmla="*/ 12534 w 1570"/>
              <a:gd name="T67" fmla="*/ 104775 h 323"/>
              <a:gd name="T68" fmla="*/ 12534 w 1570"/>
              <a:gd name="T69" fmla="*/ 98612 h 323"/>
              <a:gd name="T70" fmla="*/ 18801 w 1570"/>
              <a:gd name="T71" fmla="*/ 92449 h 323"/>
              <a:gd name="T72" fmla="*/ 25068 w 1570"/>
              <a:gd name="T73" fmla="*/ 86285 h 323"/>
              <a:gd name="T74" fmla="*/ 31335 w 1570"/>
              <a:gd name="T75" fmla="*/ 80122 h 323"/>
              <a:gd name="T76" fmla="*/ 31335 w 1570"/>
              <a:gd name="T77" fmla="*/ 73959 h 323"/>
              <a:gd name="T78" fmla="*/ 37603 w 1570"/>
              <a:gd name="T79" fmla="*/ 61632 h 323"/>
              <a:gd name="T80" fmla="*/ 50137 w 1570"/>
              <a:gd name="T81" fmla="*/ 55469 h 323"/>
              <a:gd name="T82" fmla="*/ 56404 w 1570"/>
              <a:gd name="T83" fmla="*/ 49306 h 323"/>
              <a:gd name="T84" fmla="*/ 62671 w 1570"/>
              <a:gd name="T85" fmla="*/ 43143 h 323"/>
              <a:gd name="T86" fmla="*/ 68938 w 1570"/>
              <a:gd name="T87" fmla="*/ 36979 h 323"/>
              <a:gd name="T88" fmla="*/ 81472 w 1570"/>
              <a:gd name="T89" fmla="*/ 30816 h 323"/>
              <a:gd name="T90" fmla="*/ 87739 w 1570"/>
              <a:gd name="T91" fmla="*/ 24653 h 323"/>
              <a:gd name="T92" fmla="*/ 100273 w 1570"/>
              <a:gd name="T93" fmla="*/ 12326 h 323"/>
              <a:gd name="T94" fmla="*/ 106540 w 1570"/>
              <a:gd name="T95" fmla="*/ 6163 h 323"/>
              <a:gd name="T96" fmla="*/ 119075 w 1570"/>
              <a:gd name="T97" fmla="*/ 0 h 323"/>
              <a:gd name="T98" fmla="*/ 1639887 w 1570"/>
              <a:gd name="T99" fmla="*/ 160244 h 323"/>
              <a:gd name="T100" fmla="*/ 150410 w 1570"/>
              <a:gd name="T101" fmla="*/ 331788 h 32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70"/>
              <a:gd name="T154" fmla="*/ 0 h 323"/>
              <a:gd name="T155" fmla="*/ 1570 w 1570"/>
              <a:gd name="T156" fmla="*/ 323 h 32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70" h="323">
                <a:moveTo>
                  <a:pt x="144" y="323"/>
                </a:moveTo>
                <a:lnTo>
                  <a:pt x="132" y="317"/>
                </a:lnTo>
                <a:lnTo>
                  <a:pt x="126" y="311"/>
                </a:lnTo>
                <a:lnTo>
                  <a:pt x="114" y="305"/>
                </a:lnTo>
                <a:lnTo>
                  <a:pt x="102" y="299"/>
                </a:lnTo>
                <a:lnTo>
                  <a:pt x="96" y="293"/>
                </a:lnTo>
                <a:lnTo>
                  <a:pt x="84" y="287"/>
                </a:lnTo>
                <a:lnTo>
                  <a:pt x="78" y="281"/>
                </a:lnTo>
                <a:lnTo>
                  <a:pt x="66" y="275"/>
                </a:lnTo>
                <a:lnTo>
                  <a:pt x="60" y="263"/>
                </a:lnTo>
                <a:lnTo>
                  <a:pt x="54" y="257"/>
                </a:lnTo>
                <a:lnTo>
                  <a:pt x="48" y="251"/>
                </a:lnTo>
                <a:lnTo>
                  <a:pt x="36" y="245"/>
                </a:lnTo>
                <a:lnTo>
                  <a:pt x="30" y="239"/>
                </a:lnTo>
                <a:lnTo>
                  <a:pt x="30" y="233"/>
                </a:lnTo>
                <a:lnTo>
                  <a:pt x="24" y="227"/>
                </a:lnTo>
                <a:lnTo>
                  <a:pt x="18" y="215"/>
                </a:lnTo>
                <a:lnTo>
                  <a:pt x="12" y="209"/>
                </a:lnTo>
                <a:lnTo>
                  <a:pt x="12" y="203"/>
                </a:lnTo>
                <a:lnTo>
                  <a:pt x="6" y="197"/>
                </a:lnTo>
                <a:lnTo>
                  <a:pt x="6" y="191"/>
                </a:lnTo>
                <a:lnTo>
                  <a:pt x="0" y="179"/>
                </a:lnTo>
                <a:lnTo>
                  <a:pt x="0" y="173"/>
                </a:lnTo>
                <a:lnTo>
                  <a:pt x="0" y="167"/>
                </a:lnTo>
                <a:lnTo>
                  <a:pt x="0" y="162"/>
                </a:lnTo>
                <a:lnTo>
                  <a:pt x="0" y="156"/>
                </a:lnTo>
                <a:lnTo>
                  <a:pt x="0" y="150"/>
                </a:lnTo>
                <a:lnTo>
                  <a:pt x="0" y="138"/>
                </a:lnTo>
                <a:lnTo>
                  <a:pt x="0" y="132"/>
                </a:lnTo>
                <a:lnTo>
                  <a:pt x="0" y="126"/>
                </a:lnTo>
                <a:lnTo>
                  <a:pt x="6" y="120"/>
                </a:lnTo>
                <a:lnTo>
                  <a:pt x="6" y="114"/>
                </a:lnTo>
                <a:lnTo>
                  <a:pt x="12" y="102"/>
                </a:lnTo>
                <a:lnTo>
                  <a:pt x="12" y="96"/>
                </a:lnTo>
                <a:lnTo>
                  <a:pt x="18" y="90"/>
                </a:lnTo>
                <a:lnTo>
                  <a:pt x="24" y="84"/>
                </a:lnTo>
                <a:lnTo>
                  <a:pt x="30" y="78"/>
                </a:lnTo>
                <a:lnTo>
                  <a:pt x="30" y="72"/>
                </a:lnTo>
                <a:lnTo>
                  <a:pt x="36" y="60"/>
                </a:lnTo>
                <a:lnTo>
                  <a:pt x="48" y="54"/>
                </a:lnTo>
                <a:lnTo>
                  <a:pt x="54" y="48"/>
                </a:lnTo>
                <a:lnTo>
                  <a:pt x="60" y="42"/>
                </a:lnTo>
                <a:lnTo>
                  <a:pt x="66" y="36"/>
                </a:lnTo>
                <a:lnTo>
                  <a:pt x="78" y="30"/>
                </a:lnTo>
                <a:lnTo>
                  <a:pt x="84" y="24"/>
                </a:lnTo>
                <a:lnTo>
                  <a:pt x="96" y="12"/>
                </a:lnTo>
                <a:lnTo>
                  <a:pt x="102" y="6"/>
                </a:lnTo>
                <a:lnTo>
                  <a:pt x="114" y="0"/>
                </a:lnTo>
                <a:lnTo>
                  <a:pt x="1570" y="156"/>
                </a:lnTo>
                <a:lnTo>
                  <a:pt x="144" y="323"/>
                </a:lnTo>
                <a:close/>
              </a:path>
            </a:pathLst>
          </a:custGeom>
          <a:solidFill>
            <a:srgbClr val="FF9900"/>
          </a:solidFill>
          <a:ln w="9525">
            <a:solidFill>
              <a:srgbClr val="000000"/>
            </a:solidFill>
            <a:round/>
            <a:headEnd/>
            <a:tailEnd/>
          </a:ln>
        </p:spPr>
        <p:txBody>
          <a:bodyPr/>
          <a:lstStyle/>
          <a:p>
            <a:endParaRPr lang="ja-JP" altLang="en-US"/>
          </a:p>
        </p:txBody>
      </p:sp>
      <p:sp>
        <p:nvSpPr>
          <p:cNvPr id="74765" name="Freeform 14"/>
          <p:cNvSpPr>
            <a:spLocks/>
          </p:cNvSpPr>
          <p:nvPr/>
        </p:nvSpPr>
        <p:spPr bwMode="auto">
          <a:xfrm>
            <a:off x="1931988" y="3041650"/>
            <a:ext cx="438150" cy="590550"/>
          </a:xfrm>
          <a:custGeom>
            <a:avLst/>
            <a:gdLst>
              <a:gd name="T0" fmla="*/ 438150 w 420"/>
              <a:gd name="T1" fmla="*/ 147894 h 575"/>
              <a:gd name="T2" fmla="*/ 413113 w 420"/>
              <a:gd name="T3" fmla="*/ 141732 h 575"/>
              <a:gd name="T4" fmla="*/ 394335 w 420"/>
              <a:gd name="T5" fmla="*/ 135570 h 575"/>
              <a:gd name="T6" fmla="*/ 369298 w 420"/>
              <a:gd name="T7" fmla="*/ 129407 h 575"/>
              <a:gd name="T8" fmla="*/ 350520 w 420"/>
              <a:gd name="T9" fmla="*/ 129407 h 575"/>
              <a:gd name="T10" fmla="*/ 331742 w 420"/>
              <a:gd name="T11" fmla="*/ 123245 h 575"/>
              <a:gd name="T12" fmla="*/ 306705 w 420"/>
              <a:gd name="T13" fmla="*/ 117083 h 575"/>
              <a:gd name="T14" fmla="*/ 306705 w 420"/>
              <a:gd name="T15" fmla="*/ 117083 h 575"/>
              <a:gd name="T16" fmla="*/ 287927 w 420"/>
              <a:gd name="T17" fmla="*/ 110921 h 575"/>
              <a:gd name="T18" fmla="*/ 269149 w 420"/>
              <a:gd name="T19" fmla="*/ 104758 h 575"/>
              <a:gd name="T20" fmla="*/ 250371 w 420"/>
              <a:gd name="T21" fmla="*/ 98596 h 575"/>
              <a:gd name="T22" fmla="*/ 231594 w 420"/>
              <a:gd name="T23" fmla="*/ 92434 h 575"/>
              <a:gd name="T24" fmla="*/ 212816 w 420"/>
              <a:gd name="T25" fmla="*/ 92434 h 575"/>
              <a:gd name="T26" fmla="*/ 194038 w 420"/>
              <a:gd name="T27" fmla="*/ 86272 h 575"/>
              <a:gd name="T28" fmla="*/ 181519 w 420"/>
              <a:gd name="T29" fmla="*/ 80109 h 575"/>
              <a:gd name="T30" fmla="*/ 162741 w 420"/>
              <a:gd name="T31" fmla="*/ 73947 h 575"/>
              <a:gd name="T32" fmla="*/ 143964 w 420"/>
              <a:gd name="T33" fmla="*/ 67785 h 575"/>
              <a:gd name="T34" fmla="*/ 131445 w 420"/>
              <a:gd name="T35" fmla="*/ 61623 h 575"/>
              <a:gd name="T36" fmla="*/ 112667 w 420"/>
              <a:gd name="T37" fmla="*/ 55460 h 575"/>
              <a:gd name="T38" fmla="*/ 100149 w 420"/>
              <a:gd name="T39" fmla="*/ 49298 h 575"/>
              <a:gd name="T40" fmla="*/ 81371 w 420"/>
              <a:gd name="T41" fmla="*/ 43136 h 575"/>
              <a:gd name="T42" fmla="*/ 81371 w 420"/>
              <a:gd name="T43" fmla="*/ 43136 h 575"/>
              <a:gd name="T44" fmla="*/ 68852 w 420"/>
              <a:gd name="T45" fmla="*/ 36974 h 575"/>
              <a:gd name="T46" fmla="*/ 56334 w 420"/>
              <a:gd name="T47" fmla="*/ 30811 h 575"/>
              <a:gd name="T48" fmla="*/ 37556 w 420"/>
              <a:gd name="T49" fmla="*/ 24649 h 575"/>
              <a:gd name="T50" fmla="*/ 25037 w 420"/>
              <a:gd name="T51" fmla="*/ 18487 h 575"/>
              <a:gd name="T52" fmla="*/ 12519 w 420"/>
              <a:gd name="T53" fmla="*/ 12325 h 575"/>
              <a:gd name="T54" fmla="*/ 0 w 420"/>
              <a:gd name="T55" fmla="*/ 0 h 575"/>
              <a:gd name="T56" fmla="*/ 0 w 420"/>
              <a:gd name="T57" fmla="*/ 442656 h 575"/>
              <a:gd name="T58" fmla="*/ 12519 w 420"/>
              <a:gd name="T59" fmla="*/ 454980 h 575"/>
              <a:gd name="T60" fmla="*/ 25037 w 420"/>
              <a:gd name="T61" fmla="*/ 461142 h 575"/>
              <a:gd name="T62" fmla="*/ 37556 w 420"/>
              <a:gd name="T63" fmla="*/ 467305 h 575"/>
              <a:gd name="T64" fmla="*/ 56334 w 420"/>
              <a:gd name="T65" fmla="*/ 473467 h 575"/>
              <a:gd name="T66" fmla="*/ 68852 w 420"/>
              <a:gd name="T67" fmla="*/ 479629 h 575"/>
              <a:gd name="T68" fmla="*/ 81371 w 420"/>
              <a:gd name="T69" fmla="*/ 485791 h 575"/>
              <a:gd name="T70" fmla="*/ 81371 w 420"/>
              <a:gd name="T71" fmla="*/ 485791 h 575"/>
              <a:gd name="T72" fmla="*/ 100149 w 420"/>
              <a:gd name="T73" fmla="*/ 491954 h 575"/>
              <a:gd name="T74" fmla="*/ 112667 w 420"/>
              <a:gd name="T75" fmla="*/ 498116 h 575"/>
              <a:gd name="T76" fmla="*/ 131445 w 420"/>
              <a:gd name="T77" fmla="*/ 504278 h 575"/>
              <a:gd name="T78" fmla="*/ 143964 w 420"/>
              <a:gd name="T79" fmla="*/ 510441 h 575"/>
              <a:gd name="T80" fmla="*/ 162741 w 420"/>
              <a:gd name="T81" fmla="*/ 516603 h 575"/>
              <a:gd name="T82" fmla="*/ 181519 w 420"/>
              <a:gd name="T83" fmla="*/ 522765 h 575"/>
              <a:gd name="T84" fmla="*/ 194038 w 420"/>
              <a:gd name="T85" fmla="*/ 528927 h 575"/>
              <a:gd name="T86" fmla="*/ 212816 w 420"/>
              <a:gd name="T87" fmla="*/ 535090 h 575"/>
              <a:gd name="T88" fmla="*/ 231594 w 420"/>
              <a:gd name="T89" fmla="*/ 535090 h 575"/>
              <a:gd name="T90" fmla="*/ 250371 w 420"/>
              <a:gd name="T91" fmla="*/ 541252 h 575"/>
              <a:gd name="T92" fmla="*/ 269149 w 420"/>
              <a:gd name="T93" fmla="*/ 547414 h 575"/>
              <a:gd name="T94" fmla="*/ 287927 w 420"/>
              <a:gd name="T95" fmla="*/ 553576 h 575"/>
              <a:gd name="T96" fmla="*/ 306705 w 420"/>
              <a:gd name="T97" fmla="*/ 559739 h 575"/>
              <a:gd name="T98" fmla="*/ 306705 w 420"/>
              <a:gd name="T99" fmla="*/ 559739 h 575"/>
              <a:gd name="T100" fmla="*/ 331742 w 420"/>
              <a:gd name="T101" fmla="*/ 565901 h 575"/>
              <a:gd name="T102" fmla="*/ 350520 w 420"/>
              <a:gd name="T103" fmla="*/ 572063 h 575"/>
              <a:gd name="T104" fmla="*/ 369298 w 420"/>
              <a:gd name="T105" fmla="*/ 572063 h 575"/>
              <a:gd name="T106" fmla="*/ 394335 w 420"/>
              <a:gd name="T107" fmla="*/ 578225 h 575"/>
              <a:gd name="T108" fmla="*/ 413113 w 420"/>
              <a:gd name="T109" fmla="*/ 584388 h 575"/>
              <a:gd name="T110" fmla="*/ 438150 w 420"/>
              <a:gd name="T111" fmla="*/ 590550 h 575"/>
              <a:gd name="T112" fmla="*/ 438150 w 420"/>
              <a:gd name="T113" fmla="*/ 147894 h 5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20"/>
              <a:gd name="T172" fmla="*/ 0 h 575"/>
              <a:gd name="T173" fmla="*/ 420 w 420"/>
              <a:gd name="T174" fmla="*/ 575 h 57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20" h="575">
                <a:moveTo>
                  <a:pt x="420" y="144"/>
                </a:moveTo>
                <a:lnTo>
                  <a:pt x="396" y="138"/>
                </a:lnTo>
                <a:lnTo>
                  <a:pt x="378" y="132"/>
                </a:lnTo>
                <a:lnTo>
                  <a:pt x="354" y="126"/>
                </a:lnTo>
                <a:lnTo>
                  <a:pt x="336" y="126"/>
                </a:lnTo>
                <a:lnTo>
                  <a:pt x="318" y="120"/>
                </a:lnTo>
                <a:lnTo>
                  <a:pt x="294" y="114"/>
                </a:lnTo>
                <a:lnTo>
                  <a:pt x="276" y="108"/>
                </a:lnTo>
                <a:lnTo>
                  <a:pt x="258" y="102"/>
                </a:lnTo>
                <a:lnTo>
                  <a:pt x="240" y="96"/>
                </a:lnTo>
                <a:lnTo>
                  <a:pt x="222" y="90"/>
                </a:lnTo>
                <a:lnTo>
                  <a:pt x="204" y="90"/>
                </a:lnTo>
                <a:lnTo>
                  <a:pt x="186" y="84"/>
                </a:lnTo>
                <a:lnTo>
                  <a:pt x="174" y="78"/>
                </a:lnTo>
                <a:lnTo>
                  <a:pt x="156" y="72"/>
                </a:lnTo>
                <a:lnTo>
                  <a:pt x="138" y="66"/>
                </a:lnTo>
                <a:lnTo>
                  <a:pt x="126" y="60"/>
                </a:lnTo>
                <a:lnTo>
                  <a:pt x="108" y="54"/>
                </a:lnTo>
                <a:lnTo>
                  <a:pt x="96" y="48"/>
                </a:lnTo>
                <a:lnTo>
                  <a:pt x="78" y="42"/>
                </a:lnTo>
                <a:lnTo>
                  <a:pt x="66" y="36"/>
                </a:lnTo>
                <a:lnTo>
                  <a:pt x="54" y="30"/>
                </a:lnTo>
                <a:lnTo>
                  <a:pt x="36" y="24"/>
                </a:lnTo>
                <a:lnTo>
                  <a:pt x="24" y="18"/>
                </a:lnTo>
                <a:lnTo>
                  <a:pt x="12" y="12"/>
                </a:lnTo>
                <a:lnTo>
                  <a:pt x="0" y="0"/>
                </a:lnTo>
                <a:lnTo>
                  <a:pt x="0" y="431"/>
                </a:lnTo>
                <a:lnTo>
                  <a:pt x="12" y="443"/>
                </a:lnTo>
                <a:lnTo>
                  <a:pt x="24" y="449"/>
                </a:lnTo>
                <a:lnTo>
                  <a:pt x="36" y="455"/>
                </a:lnTo>
                <a:lnTo>
                  <a:pt x="54" y="461"/>
                </a:lnTo>
                <a:lnTo>
                  <a:pt x="66" y="467"/>
                </a:lnTo>
                <a:lnTo>
                  <a:pt x="78" y="473"/>
                </a:lnTo>
                <a:lnTo>
                  <a:pt x="96" y="479"/>
                </a:lnTo>
                <a:lnTo>
                  <a:pt x="108" y="485"/>
                </a:lnTo>
                <a:lnTo>
                  <a:pt x="126" y="491"/>
                </a:lnTo>
                <a:lnTo>
                  <a:pt x="138" y="497"/>
                </a:lnTo>
                <a:lnTo>
                  <a:pt x="156" y="503"/>
                </a:lnTo>
                <a:lnTo>
                  <a:pt x="174" y="509"/>
                </a:lnTo>
                <a:lnTo>
                  <a:pt x="186" y="515"/>
                </a:lnTo>
                <a:lnTo>
                  <a:pt x="204" y="521"/>
                </a:lnTo>
                <a:lnTo>
                  <a:pt x="222" y="521"/>
                </a:lnTo>
                <a:lnTo>
                  <a:pt x="240" y="527"/>
                </a:lnTo>
                <a:lnTo>
                  <a:pt x="258" y="533"/>
                </a:lnTo>
                <a:lnTo>
                  <a:pt x="276" y="539"/>
                </a:lnTo>
                <a:lnTo>
                  <a:pt x="294" y="545"/>
                </a:lnTo>
                <a:lnTo>
                  <a:pt x="318" y="551"/>
                </a:lnTo>
                <a:lnTo>
                  <a:pt x="336" y="557"/>
                </a:lnTo>
                <a:lnTo>
                  <a:pt x="354" y="557"/>
                </a:lnTo>
                <a:lnTo>
                  <a:pt x="378" y="563"/>
                </a:lnTo>
                <a:lnTo>
                  <a:pt x="396" y="569"/>
                </a:lnTo>
                <a:lnTo>
                  <a:pt x="420" y="575"/>
                </a:lnTo>
                <a:lnTo>
                  <a:pt x="420" y="144"/>
                </a:lnTo>
                <a:close/>
              </a:path>
            </a:pathLst>
          </a:custGeom>
          <a:solidFill>
            <a:srgbClr val="680718"/>
          </a:solidFill>
          <a:ln w="9525">
            <a:solidFill>
              <a:srgbClr val="000000"/>
            </a:solidFill>
            <a:round/>
            <a:headEnd/>
            <a:tailEnd/>
          </a:ln>
        </p:spPr>
        <p:txBody>
          <a:bodyPr/>
          <a:lstStyle/>
          <a:p>
            <a:endParaRPr lang="ja-JP" altLang="en-US"/>
          </a:p>
        </p:txBody>
      </p:sp>
      <p:sp>
        <p:nvSpPr>
          <p:cNvPr id="74766" name="Freeform 15"/>
          <p:cNvSpPr>
            <a:spLocks/>
          </p:cNvSpPr>
          <p:nvPr/>
        </p:nvSpPr>
        <p:spPr bwMode="auto">
          <a:xfrm>
            <a:off x="2370138" y="2868613"/>
            <a:ext cx="1050925" cy="763587"/>
          </a:xfrm>
          <a:custGeom>
            <a:avLst/>
            <a:gdLst>
              <a:gd name="T0" fmla="*/ 1050925 w 1006"/>
              <a:gd name="T1" fmla="*/ 0 h 743"/>
              <a:gd name="T2" fmla="*/ 0 w 1006"/>
              <a:gd name="T3" fmla="*/ 320645 h 743"/>
              <a:gd name="T4" fmla="*/ 0 w 1006"/>
              <a:gd name="T5" fmla="*/ 763587 h 743"/>
              <a:gd name="T6" fmla="*/ 1050925 w 1006"/>
              <a:gd name="T7" fmla="*/ 442942 h 743"/>
              <a:gd name="T8" fmla="*/ 1050925 w 1006"/>
              <a:gd name="T9" fmla="*/ 0 h 743"/>
              <a:gd name="T10" fmla="*/ 0 60000 65536"/>
              <a:gd name="T11" fmla="*/ 0 60000 65536"/>
              <a:gd name="T12" fmla="*/ 0 60000 65536"/>
              <a:gd name="T13" fmla="*/ 0 60000 65536"/>
              <a:gd name="T14" fmla="*/ 0 60000 65536"/>
              <a:gd name="T15" fmla="*/ 0 w 1006"/>
              <a:gd name="T16" fmla="*/ 0 h 743"/>
              <a:gd name="T17" fmla="*/ 1006 w 1006"/>
              <a:gd name="T18" fmla="*/ 743 h 743"/>
            </a:gdLst>
            <a:ahLst/>
            <a:cxnLst>
              <a:cxn ang="T10">
                <a:pos x="T0" y="T1"/>
              </a:cxn>
              <a:cxn ang="T11">
                <a:pos x="T2" y="T3"/>
              </a:cxn>
              <a:cxn ang="T12">
                <a:pos x="T4" y="T5"/>
              </a:cxn>
              <a:cxn ang="T13">
                <a:pos x="T6" y="T7"/>
              </a:cxn>
              <a:cxn ang="T14">
                <a:pos x="T8" y="T9"/>
              </a:cxn>
            </a:cxnLst>
            <a:rect l="T15" t="T16" r="T17" b="T18"/>
            <a:pathLst>
              <a:path w="1006" h="743">
                <a:moveTo>
                  <a:pt x="1006" y="0"/>
                </a:moveTo>
                <a:lnTo>
                  <a:pt x="0" y="312"/>
                </a:lnTo>
                <a:lnTo>
                  <a:pt x="0" y="743"/>
                </a:lnTo>
                <a:lnTo>
                  <a:pt x="1006" y="431"/>
                </a:lnTo>
                <a:lnTo>
                  <a:pt x="1006" y="0"/>
                </a:lnTo>
                <a:close/>
              </a:path>
            </a:pathLst>
          </a:custGeom>
          <a:solidFill>
            <a:srgbClr val="680718"/>
          </a:solidFill>
          <a:ln w="9525">
            <a:solidFill>
              <a:srgbClr val="000000"/>
            </a:solidFill>
            <a:round/>
            <a:headEnd/>
            <a:tailEnd/>
          </a:ln>
        </p:spPr>
        <p:txBody>
          <a:bodyPr/>
          <a:lstStyle/>
          <a:p>
            <a:endParaRPr lang="ja-JP" altLang="en-US"/>
          </a:p>
        </p:txBody>
      </p:sp>
      <p:sp>
        <p:nvSpPr>
          <p:cNvPr id="74767" name="Freeform 16"/>
          <p:cNvSpPr>
            <a:spLocks/>
          </p:cNvSpPr>
          <p:nvPr/>
        </p:nvSpPr>
        <p:spPr bwMode="auto">
          <a:xfrm>
            <a:off x="1931988" y="2868613"/>
            <a:ext cx="1489075" cy="320675"/>
          </a:xfrm>
          <a:custGeom>
            <a:avLst/>
            <a:gdLst>
              <a:gd name="T0" fmla="*/ 438577 w 1426"/>
              <a:gd name="T1" fmla="*/ 320675 h 312"/>
              <a:gd name="T2" fmla="*/ 413516 w 1426"/>
              <a:gd name="T3" fmla="*/ 314508 h 312"/>
              <a:gd name="T4" fmla="*/ 394720 w 1426"/>
              <a:gd name="T5" fmla="*/ 308341 h 312"/>
              <a:gd name="T6" fmla="*/ 369658 w 1426"/>
              <a:gd name="T7" fmla="*/ 302175 h 312"/>
              <a:gd name="T8" fmla="*/ 350862 w 1426"/>
              <a:gd name="T9" fmla="*/ 302175 h 312"/>
              <a:gd name="T10" fmla="*/ 332066 w 1426"/>
              <a:gd name="T11" fmla="*/ 296008 h 312"/>
              <a:gd name="T12" fmla="*/ 307004 w 1426"/>
              <a:gd name="T13" fmla="*/ 289841 h 312"/>
              <a:gd name="T14" fmla="*/ 307004 w 1426"/>
              <a:gd name="T15" fmla="*/ 289841 h 312"/>
              <a:gd name="T16" fmla="*/ 288208 w 1426"/>
              <a:gd name="T17" fmla="*/ 283674 h 312"/>
              <a:gd name="T18" fmla="*/ 269412 w 1426"/>
              <a:gd name="T19" fmla="*/ 277507 h 312"/>
              <a:gd name="T20" fmla="*/ 250616 w 1426"/>
              <a:gd name="T21" fmla="*/ 271340 h 312"/>
              <a:gd name="T22" fmla="*/ 231820 w 1426"/>
              <a:gd name="T23" fmla="*/ 265174 h 312"/>
              <a:gd name="T24" fmla="*/ 213023 w 1426"/>
              <a:gd name="T25" fmla="*/ 265174 h 312"/>
              <a:gd name="T26" fmla="*/ 194227 w 1426"/>
              <a:gd name="T27" fmla="*/ 259007 h 312"/>
              <a:gd name="T28" fmla="*/ 181696 w 1426"/>
              <a:gd name="T29" fmla="*/ 252840 h 312"/>
              <a:gd name="T30" fmla="*/ 162900 w 1426"/>
              <a:gd name="T31" fmla="*/ 246673 h 312"/>
              <a:gd name="T32" fmla="*/ 144104 w 1426"/>
              <a:gd name="T33" fmla="*/ 240506 h 312"/>
              <a:gd name="T34" fmla="*/ 131573 w 1426"/>
              <a:gd name="T35" fmla="*/ 234339 h 312"/>
              <a:gd name="T36" fmla="*/ 112777 w 1426"/>
              <a:gd name="T37" fmla="*/ 228173 h 312"/>
              <a:gd name="T38" fmla="*/ 100246 w 1426"/>
              <a:gd name="T39" fmla="*/ 222006 h 312"/>
              <a:gd name="T40" fmla="*/ 81450 w 1426"/>
              <a:gd name="T41" fmla="*/ 215839 h 312"/>
              <a:gd name="T42" fmla="*/ 81450 w 1426"/>
              <a:gd name="T43" fmla="*/ 215839 h 312"/>
              <a:gd name="T44" fmla="*/ 68919 w 1426"/>
              <a:gd name="T45" fmla="*/ 209672 h 312"/>
              <a:gd name="T46" fmla="*/ 56389 w 1426"/>
              <a:gd name="T47" fmla="*/ 203505 h 312"/>
              <a:gd name="T48" fmla="*/ 37592 w 1426"/>
              <a:gd name="T49" fmla="*/ 197338 h 312"/>
              <a:gd name="T50" fmla="*/ 25062 w 1426"/>
              <a:gd name="T51" fmla="*/ 191172 h 312"/>
              <a:gd name="T52" fmla="*/ 12531 w 1426"/>
              <a:gd name="T53" fmla="*/ 185005 h 312"/>
              <a:gd name="T54" fmla="*/ 0 w 1426"/>
              <a:gd name="T55" fmla="*/ 172671 h 312"/>
              <a:gd name="T56" fmla="*/ 1489075 w 1426"/>
              <a:gd name="T57" fmla="*/ 0 h 312"/>
              <a:gd name="T58" fmla="*/ 438577 w 1426"/>
              <a:gd name="T59" fmla="*/ 320675 h 31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26"/>
              <a:gd name="T91" fmla="*/ 0 h 312"/>
              <a:gd name="T92" fmla="*/ 1426 w 1426"/>
              <a:gd name="T93" fmla="*/ 312 h 31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26" h="312">
                <a:moveTo>
                  <a:pt x="420" y="312"/>
                </a:moveTo>
                <a:lnTo>
                  <a:pt x="396" y="306"/>
                </a:lnTo>
                <a:lnTo>
                  <a:pt x="378" y="300"/>
                </a:lnTo>
                <a:lnTo>
                  <a:pt x="354" y="294"/>
                </a:lnTo>
                <a:lnTo>
                  <a:pt x="336" y="294"/>
                </a:lnTo>
                <a:lnTo>
                  <a:pt x="318" y="288"/>
                </a:lnTo>
                <a:lnTo>
                  <a:pt x="294" y="282"/>
                </a:lnTo>
                <a:lnTo>
                  <a:pt x="276" y="276"/>
                </a:lnTo>
                <a:lnTo>
                  <a:pt x="258" y="270"/>
                </a:lnTo>
                <a:lnTo>
                  <a:pt x="240" y="264"/>
                </a:lnTo>
                <a:lnTo>
                  <a:pt x="222" y="258"/>
                </a:lnTo>
                <a:lnTo>
                  <a:pt x="204" y="258"/>
                </a:lnTo>
                <a:lnTo>
                  <a:pt x="186" y="252"/>
                </a:lnTo>
                <a:lnTo>
                  <a:pt x="174" y="246"/>
                </a:lnTo>
                <a:lnTo>
                  <a:pt x="156" y="240"/>
                </a:lnTo>
                <a:lnTo>
                  <a:pt x="138" y="234"/>
                </a:lnTo>
                <a:lnTo>
                  <a:pt x="126" y="228"/>
                </a:lnTo>
                <a:lnTo>
                  <a:pt x="108" y="222"/>
                </a:lnTo>
                <a:lnTo>
                  <a:pt x="96" y="216"/>
                </a:lnTo>
                <a:lnTo>
                  <a:pt x="78" y="210"/>
                </a:lnTo>
                <a:lnTo>
                  <a:pt x="66" y="204"/>
                </a:lnTo>
                <a:lnTo>
                  <a:pt x="54" y="198"/>
                </a:lnTo>
                <a:lnTo>
                  <a:pt x="36" y="192"/>
                </a:lnTo>
                <a:lnTo>
                  <a:pt x="24" y="186"/>
                </a:lnTo>
                <a:lnTo>
                  <a:pt x="12" y="180"/>
                </a:lnTo>
                <a:lnTo>
                  <a:pt x="0" y="168"/>
                </a:lnTo>
                <a:lnTo>
                  <a:pt x="1426" y="0"/>
                </a:lnTo>
                <a:lnTo>
                  <a:pt x="420" y="312"/>
                </a:lnTo>
                <a:close/>
              </a:path>
            </a:pathLst>
          </a:custGeom>
          <a:solidFill>
            <a:srgbClr val="CF0E30"/>
          </a:solidFill>
          <a:ln w="9525">
            <a:solidFill>
              <a:srgbClr val="000000"/>
            </a:solidFill>
            <a:round/>
            <a:headEnd/>
            <a:tailEnd/>
          </a:ln>
        </p:spPr>
        <p:txBody>
          <a:bodyPr/>
          <a:lstStyle/>
          <a:p>
            <a:endParaRPr lang="ja-JP" altLang="en-US"/>
          </a:p>
        </p:txBody>
      </p:sp>
      <p:sp>
        <p:nvSpPr>
          <p:cNvPr id="74768" name="Freeform 17"/>
          <p:cNvSpPr>
            <a:spLocks/>
          </p:cNvSpPr>
          <p:nvPr/>
        </p:nvSpPr>
        <p:spPr bwMode="auto">
          <a:xfrm>
            <a:off x="3589338" y="2911475"/>
            <a:ext cx="2697162" cy="860425"/>
          </a:xfrm>
          <a:custGeom>
            <a:avLst/>
            <a:gdLst>
              <a:gd name="T0" fmla="*/ 2690897 w 2583"/>
              <a:gd name="T1" fmla="*/ 24642 h 838"/>
              <a:gd name="T2" fmla="*/ 2678366 w 2583"/>
              <a:gd name="T3" fmla="*/ 61606 h 838"/>
              <a:gd name="T4" fmla="*/ 2647041 w 2583"/>
              <a:gd name="T5" fmla="*/ 98569 h 838"/>
              <a:gd name="T6" fmla="*/ 2603184 w 2583"/>
              <a:gd name="T7" fmla="*/ 135532 h 838"/>
              <a:gd name="T8" fmla="*/ 2553063 w 2583"/>
              <a:gd name="T9" fmla="*/ 166335 h 838"/>
              <a:gd name="T10" fmla="*/ 2490411 w 2583"/>
              <a:gd name="T11" fmla="*/ 203299 h 838"/>
              <a:gd name="T12" fmla="*/ 2427759 w 2583"/>
              <a:gd name="T13" fmla="*/ 227941 h 838"/>
              <a:gd name="T14" fmla="*/ 2346312 w 2583"/>
              <a:gd name="T15" fmla="*/ 258744 h 838"/>
              <a:gd name="T16" fmla="*/ 2252334 w 2583"/>
              <a:gd name="T17" fmla="*/ 283386 h 838"/>
              <a:gd name="T18" fmla="*/ 2152091 w 2583"/>
              <a:gd name="T19" fmla="*/ 308028 h 838"/>
              <a:gd name="T20" fmla="*/ 2040362 w 2583"/>
              <a:gd name="T21" fmla="*/ 332670 h 838"/>
              <a:gd name="T22" fmla="*/ 1921323 w 2583"/>
              <a:gd name="T23" fmla="*/ 351152 h 838"/>
              <a:gd name="T24" fmla="*/ 1796019 w 2583"/>
              <a:gd name="T25" fmla="*/ 369634 h 838"/>
              <a:gd name="T26" fmla="*/ 1670716 w 2583"/>
              <a:gd name="T27" fmla="*/ 387089 h 838"/>
              <a:gd name="T28" fmla="*/ 1532882 w 2583"/>
              <a:gd name="T29" fmla="*/ 399410 h 838"/>
              <a:gd name="T30" fmla="*/ 1395048 w 2583"/>
              <a:gd name="T31" fmla="*/ 405570 h 838"/>
              <a:gd name="T32" fmla="*/ 1250949 w 2583"/>
              <a:gd name="T33" fmla="*/ 411731 h 838"/>
              <a:gd name="T34" fmla="*/ 1107894 w 2583"/>
              <a:gd name="T35" fmla="*/ 417891 h 838"/>
              <a:gd name="T36" fmla="*/ 970059 w 2583"/>
              <a:gd name="T37" fmla="*/ 417891 h 838"/>
              <a:gd name="T38" fmla="*/ 825960 w 2583"/>
              <a:gd name="T39" fmla="*/ 411731 h 838"/>
              <a:gd name="T40" fmla="*/ 713187 w 2583"/>
              <a:gd name="T41" fmla="*/ 405570 h 838"/>
              <a:gd name="T42" fmla="*/ 575353 w 2583"/>
              <a:gd name="T43" fmla="*/ 399410 h 838"/>
              <a:gd name="T44" fmla="*/ 437519 w 2583"/>
              <a:gd name="T45" fmla="*/ 387089 h 838"/>
              <a:gd name="T46" fmla="*/ 306994 w 2583"/>
              <a:gd name="T47" fmla="*/ 369634 h 838"/>
              <a:gd name="T48" fmla="*/ 181690 w 2583"/>
              <a:gd name="T49" fmla="*/ 351152 h 838"/>
              <a:gd name="T50" fmla="*/ 62652 w 2583"/>
              <a:gd name="T51" fmla="*/ 332670 h 838"/>
              <a:gd name="T52" fmla="*/ 18796 w 2583"/>
              <a:gd name="T53" fmla="*/ 769043 h 838"/>
              <a:gd name="T54" fmla="*/ 131569 w 2583"/>
              <a:gd name="T55" fmla="*/ 787525 h 838"/>
              <a:gd name="T56" fmla="*/ 256873 w 2583"/>
              <a:gd name="T57" fmla="*/ 806007 h 838"/>
              <a:gd name="T58" fmla="*/ 381132 w 2583"/>
              <a:gd name="T59" fmla="*/ 824488 h 838"/>
              <a:gd name="T60" fmla="*/ 518966 w 2583"/>
              <a:gd name="T61" fmla="*/ 835783 h 838"/>
              <a:gd name="T62" fmla="*/ 656800 w 2583"/>
              <a:gd name="T63" fmla="*/ 848104 h 838"/>
              <a:gd name="T64" fmla="*/ 794634 w 2583"/>
              <a:gd name="T65" fmla="*/ 854264 h 838"/>
              <a:gd name="T66" fmla="*/ 907407 w 2583"/>
              <a:gd name="T67" fmla="*/ 854264 h 838"/>
              <a:gd name="T68" fmla="*/ 1051507 w 2583"/>
              <a:gd name="T69" fmla="*/ 860425 h 838"/>
              <a:gd name="T70" fmla="*/ 1195606 w 2583"/>
              <a:gd name="T71" fmla="*/ 854264 h 838"/>
              <a:gd name="T72" fmla="*/ 1338661 w 2583"/>
              <a:gd name="T73" fmla="*/ 854264 h 838"/>
              <a:gd name="T74" fmla="*/ 1476495 w 2583"/>
              <a:gd name="T75" fmla="*/ 841943 h 838"/>
              <a:gd name="T76" fmla="*/ 1614329 w 2583"/>
              <a:gd name="T77" fmla="*/ 835783 h 838"/>
              <a:gd name="T78" fmla="*/ 1745898 w 2583"/>
              <a:gd name="T79" fmla="*/ 818328 h 838"/>
              <a:gd name="T80" fmla="*/ 1877467 w 2583"/>
              <a:gd name="T81" fmla="*/ 806007 h 838"/>
              <a:gd name="T82" fmla="*/ 1996505 w 2583"/>
              <a:gd name="T83" fmla="*/ 781364 h 838"/>
              <a:gd name="T84" fmla="*/ 2108234 w 2583"/>
              <a:gd name="T85" fmla="*/ 762883 h 838"/>
              <a:gd name="T86" fmla="*/ 2214743 w 2583"/>
              <a:gd name="T87" fmla="*/ 738241 h 838"/>
              <a:gd name="T88" fmla="*/ 2308721 w 2583"/>
              <a:gd name="T89" fmla="*/ 707438 h 838"/>
              <a:gd name="T90" fmla="*/ 2396433 w 2583"/>
              <a:gd name="T91" fmla="*/ 682796 h 838"/>
              <a:gd name="T92" fmla="*/ 2459085 w 2583"/>
              <a:gd name="T93" fmla="*/ 658153 h 838"/>
              <a:gd name="T94" fmla="*/ 2528002 w 2583"/>
              <a:gd name="T95" fmla="*/ 627351 h 838"/>
              <a:gd name="T96" fmla="*/ 2584389 w 2583"/>
              <a:gd name="T97" fmla="*/ 590387 h 838"/>
              <a:gd name="T98" fmla="*/ 2634510 w 2583"/>
              <a:gd name="T99" fmla="*/ 553424 h 838"/>
              <a:gd name="T100" fmla="*/ 2665836 w 2583"/>
              <a:gd name="T101" fmla="*/ 522621 h 838"/>
              <a:gd name="T102" fmla="*/ 2684632 w 2583"/>
              <a:gd name="T103" fmla="*/ 485658 h 838"/>
              <a:gd name="T104" fmla="*/ 2697162 w 2583"/>
              <a:gd name="T105" fmla="*/ 448694 h 8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583"/>
              <a:gd name="T160" fmla="*/ 0 h 838"/>
              <a:gd name="T161" fmla="*/ 2583 w 2583"/>
              <a:gd name="T162" fmla="*/ 838 h 8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583" h="838">
                <a:moveTo>
                  <a:pt x="2583" y="0"/>
                </a:moveTo>
                <a:lnTo>
                  <a:pt x="2583" y="6"/>
                </a:lnTo>
                <a:lnTo>
                  <a:pt x="2583" y="12"/>
                </a:lnTo>
                <a:lnTo>
                  <a:pt x="2577" y="18"/>
                </a:lnTo>
                <a:lnTo>
                  <a:pt x="2577" y="24"/>
                </a:lnTo>
                <a:lnTo>
                  <a:pt x="2577" y="36"/>
                </a:lnTo>
                <a:lnTo>
                  <a:pt x="2571" y="42"/>
                </a:lnTo>
                <a:lnTo>
                  <a:pt x="2571" y="48"/>
                </a:lnTo>
                <a:lnTo>
                  <a:pt x="2565" y="54"/>
                </a:lnTo>
                <a:lnTo>
                  <a:pt x="2565" y="60"/>
                </a:lnTo>
                <a:lnTo>
                  <a:pt x="2559" y="72"/>
                </a:lnTo>
                <a:lnTo>
                  <a:pt x="2553" y="78"/>
                </a:lnTo>
                <a:lnTo>
                  <a:pt x="2547" y="84"/>
                </a:lnTo>
                <a:lnTo>
                  <a:pt x="2541" y="90"/>
                </a:lnTo>
                <a:lnTo>
                  <a:pt x="2535" y="96"/>
                </a:lnTo>
                <a:lnTo>
                  <a:pt x="2529" y="102"/>
                </a:lnTo>
                <a:lnTo>
                  <a:pt x="2523" y="108"/>
                </a:lnTo>
                <a:lnTo>
                  <a:pt x="2511" y="120"/>
                </a:lnTo>
                <a:lnTo>
                  <a:pt x="2505" y="126"/>
                </a:lnTo>
                <a:lnTo>
                  <a:pt x="2493" y="132"/>
                </a:lnTo>
                <a:lnTo>
                  <a:pt x="2487" y="138"/>
                </a:lnTo>
                <a:lnTo>
                  <a:pt x="2475" y="144"/>
                </a:lnTo>
                <a:lnTo>
                  <a:pt x="2469" y="150"/>
                </a:lnTo>
                <a:lnTo>
                  <a:pt x="2457" y="156"/>
                </a:lnTo>
                <a:lnTo>
                  <a:pt x="2445" y="162"/>
                </a:lnTo>
                <a:lnTo>
                  <a:pt x="2433" y="168"/>
                </a:lnTo>
                <a:lnTo>
                  <a:pt x="2421" y="180"/>
                </a:lnTo>
                <a:lnTo>
                  <a:pt x="2409" y="186"/>
                </a:lnTo>
                <a:lnTo>
                  <a:pt x="2397" y="192"/>
                </a:lnTo>
                <a:lnTo>
                  <a:pt x="2385" y="198"/>
                </a:lnTo>
                <a:lnTo>
                  <a:pt x="2373" y="204"/>
                </a:lnTo>
                <a:lnTo>
                  <a:pt x="2355" y="210"/>
                </a:lnTo>
                <a:lnTo>
                  <a:pt x="2343" y="216"/>
                </a:lnTo>
                <a:lnTo>
                  <a:pt x="2325" y="222"/>
                </a:lnTo>
                <a:lnTo>
                  <a:pt x="2313" y="228"/>
                </a:lnTo>
                <a:lnTo>
                  <a:pt x="2295" y="234"/>
                </a:lnTo>
                <a:lnTo>
                  <a:pt x="2283" y="240"/>
                </a:lnTo>
                <a:lnTo>
                  <a:pt x="2265" y="246"/>
                </a:lnTo>
                <a:lnTo>
                  <a:pt x="2247" y="252"/>
                </a:lnTo>
                <a:lnTo>
                  <a:pt x="2229" y="258"/>
                </a:lnTo>
                <a:lnTo>
                  <a:pt x="2211" y="258"/>
                </a:lnTo>
                <a:lnTo>
                  <a:pt x="2193" y="264"/>
                </a:lnTo>
                <a:lnTo>
                  <a:pt x="2175" y="270"/>
                </a:lnTo>
                <a:lnTo>
                  <a:pt x="2157" y="276"/>
                </a:lnTo>
                <a:lnTo>
                  <a:pt x="2139" y="282"/>
                </a:lnTo>
                <a:lnTo>
                  <a:pt x="2121" y="288"/>
                </a:lnTo>
                <a:lnTo>
                  <a:pt x="2103" y="294"/>
                </a:lnTo>
                <a:lnTo>
                  <a:pt x="2079" y="294"/>
                </a:lnTo>
                <a:lnTo>
                  <a:pt x="2061" y="300"/>
                </a:lnTo>
                <a:lnTo>
                  <a:pt x="2037" y="306"/>
                </a:lnTo>
                <a:lnTo>
                  <a:pt x="2019" y="312"/>
                </a:lnTo>
                <a:lnTo>
                  <a:pt x="1995" y="318"/>
                </a:lnTo>
                <a:lnTo>
                  <a:pt x="1978" y="318"/>
                </a:lnTo>
                <a:lnTo>
                  <a:pt x="1954" y="324"/>
                </a:lnTo>
                <a:lnTo>
                  <a:pt x="1936" y="330"/>
                </a:lnTo>
                <a:lnTo>
                  <a:pt x="1912" y="330"/>
                </a:lnTo>
                <a:lnTo>
                  <a:pt x="1888" y="336"/>
                </a:lnTo>
                <a:lnTo>
                  <a:pt x="1864" y="342"/>
                </a:lnTo>
                <a:lnTo>
                  <a:pt x="1840" y="342"/>
                </a:lnTo>
                <a:lnTo>
                  <a:pt x="1816" y="348"/>
                </a:lnTo>
                <a:lnTo>
                  <a:pt x="1798" y="354"/>
                </a:lnTo>
                <a:lnTo>
                  <a:pt x="1774" y="354"/>
                </a:lnTo>
                <a:lnTo>
                  <a:pt x="1744" y="360"/>
                </a:lnTo>
                <a:lnTo>
                  <a:pt x="1720" y="360"/>
                </a:lnTo>
                <a:lnTo>
                  <a:pt x="1696" y="366"/>
                </a:lnTo>
                <a:lnTo>
                  <a:pt x="1672" y="366"/>
                </a:lnTo>
                <a:lnTo>
                  <a:pt x="1648" y="372"/>
                </a:lnTo>
                <a:lnTo>
                  <a:pt x="1624" y="372"/>
                </a:lnTo>
                <a:lnTo>
                  <a:pt x="1600" y="377"/>
                </a:lnTo>
                <a:lnTo>
                  <a:pt x="1570" y="377"/>
                </a:lnTo>
                <a:lnTo>
                  <a:pt x="1546" y="383"/>
                </a:lnTo>
                <a:lnTo>
                  <a:pt x="1522" y="383"/>
                </a:lnTo>
                <a:lnTo>
                  <a:pt x="1492" y="383"/>
                </a:lnTo>
                <a:lnTo>
                  <a:pt x="1468" y="389"/>
                </a:lnTo>
                <a:lnTo>
                  <a:pt x="1444" y="389"/>
                </a:lnTo>
                <a:lnTo>
                  <a:pt x="1414" y="389"/>
                </a:lnTo>
                <a:lnTo>
                  <a:pt x="1390" y="395"/>
                </a:lnTo>
                <a:lnTo>
                  <a:pt x="1360" y="395"/>
                </a:lnTo>
                <a:lnTo>
                  <a:pt x="1336" y="395"/>
                </a:lnTo>
                <a:lnTo>
                  <a:pt x="1306" y="401"/>
                </a:lnTo>
                <a:lnTo>
                  <a:pt x="1282" y="401"/>
                </a:lnTo>
                <a:lnTo>
                  <a:pt x="1252" y="401"/>
                </a:lnTo>
                <a:lnTo>
                  <a:pt x="1228" y="401"/>
                </a:lnTo>
                <a:lnTo>
                  <a:pt x="1198" y="401"/>
                </a:lnTo>
                <a:lnTo>
                  <a:pt x="1174" y="401"/>
                </a:lnTo>
                <a:lnTo>
                  <a:pt x="1145" y="401"/>
                </a:lnTo>
                <a:lnTo>
                  <a:pt x="1121" y="407"/>
                </a:lnTo>
                <a:lnTo>
                  <a:pt x="1091" y="407"/>
                </a:lnTo>
                <a:lnTo>
                  <a:pt x="1061" y="407"/>
                </a:lnTo>
                <a:lnTo>
                  <a:pt x="1037" y="407"/>
                </a:lnTo>
                <a:lnTo>
                  <a:pt x="1007" y="407"/>
                </a:lnTo>
                <a:lnTo>
                  <a:pt x="983" y="407"/>
                </a:lnTo>
                <a:lnTo>
                  <a:pt x="953" y="407"/>
                </a:lnTo>
                <a:lnTo>
                  <a:pt x="929" y="407"/>
                </a:lnTo>
                <a:lnTo>
                  <a:pt x="899" y="407"/>
                </a:lnTo>
                <a:lnTo>
                  <a:pt x="869" y="401"/>
                </a:lnTo>
                <a:lnTo>
                  <a:pt x="845" y="401"/>
                </a:lnTo>
                <a:lnTo>
                  <a:pt x="815" y="401"/>
                </a:lnTo>
                <a:lnTo>
                  <a:pt x="791" y="401"/>
                </a:lnTo>
                <a:lnTo>
                  <a:pt x="761" y="401"/>
                </a:lnTo>
                <a:lnTo>
                  <a:pt x="737" y="401"/>
                </a:lnTo>
                <a:lnTo>
                  <a:pt x="707" y="401"/>
                </a:lnTo>
                <a:lnTo>
                  <a:pt x="683" y="395"/>
                </a:lnTo>
                <a:lnTo>
                  <a:pt x="653" y="395"/>
                </a:lnTo>
                <a:lnTo>
                  <a:pt x="629" y="395"/>
                </a:lnTo>
                <a:lnTo>
                  <a:pt x="599" y="389"/>
                </a:lnTo>
                <a:lnTo>
                  <a:pt x="575" y="389"/>
                </a:lnTo>
                <a:lnTo>
                  <a:pt x="551" y="389"/>
                </a:lnTo>
                <a:lnTo>
                  <a:pt x="521" y="383"/>
                </a:lnTo>
                <a:lnTo>
                  <a:pt x="497" y="383"/>
                </a:lnTo>
                <a:lnTo>
                  <a:pt x="467" y="383"/>
                </a:lnTo>
                <a:lnTo>
                  <a:pt x="443" y="377"/>
                </a:lnTo>
                <a:lnTo>
                  <a:pt x="419" y="377"/>
                </a:lnTo>
                <a:lnTo>
                  <a:pt x="395" y="372"/>
                </a:lnTo>
                <a:lnTo>
                  <a:pt x="365" y="372"/>
                </a:lnTo>
                <a:lnTo>
                  <a:pt x="342" y="366"/>
                </a:lnTo>
                <a:lnTo>
                  <a:pt x="318" y="366"/>
                </a:lnTo>
                <a:lnTo>
                  <a:pt x="294" y="360"/>
                </a:lnTo>
                <a:lnTo>
                  <a:pt x="270" y="360"/>
                </a:lnTo>
                <a:lnTo>
                  <a:pt x="246" y="354"/>
                </a:lnTo>
                <a:lnTo>
                  <a:pt x="222" y="354"/>
                </a:lnTo>
                <a:lnTo>
                  <a:pt x="198" y="348"/>
                </a:lnTo>
                <a:lnTo>
                  <a:pt x="174" y="342"/>
                </a:lnTo>
                <a:lnTo>
                  <a:pt x="150" y="342"/>
                </a:lnTo>
                <a:lnTo>
                  <a:pt x="126" y="336"/>
                </a:lnTo>
                <a:lnTo>
                  <a:pt x="108" y="330"/>
                </a:lnTo>
                <a:lnTo>
                  <a:pt x="84" y="330"/>
                </a:lnTo>
                <a:lnTo>
                  <a:pt x="60" y="324"/>
                </a:lnTo>
                <a:lnTo>
                  <a:pt x="42" y="318"/>
                </a:lnTo>
                <a:lnTo>
                  <a:pt x="18" y="318"/>
                </a:lnTo>
                <a:lnTo>
                  <a:pt x="0" y="312"/>
                </a:lnTo>
                <a:lnTo>
                  <a:pt x="0" y="743"/>
                </a:lnTo>
                <a:lnTo>
                  <a:pt x="18" y="749"/>
                </a:lnTo>
                <a:lnTo>
                  <a:pt x="42" y="749"/>
                </a:lnTo>
                <a:lnTo>
                  <a:pt x="60" y="755"/>
                </a:lnTo>
                <a:lnTo>
                  <a:pt x="84" y="761"/>
                </a:lnTo>
                <a:lnTo>
                  <a:pt x="108" y="761"/>
                </a:lnTo>
                <a:lnTo>
                  <a:pt x="126" y="767"/>
                </a:lnTo>
                <a:lnTo>
                  <a:pt x="150" y="773"/>
                </a:lnTo>
                <a:lnTo>
                  <a:pt x="174" y="773"/>
                </a:lnTo>
                <a:lnTo>
                  <a:pt x="198" y="779"/>
                </a:lnTo>
                <a:lnTo>
                  <a:pt x="222" y="785"/>
                </a:lnTo>
                <a:lnTo>
                  <a:pt x="246" y="785"/>
                </a:lnTo>
                <a:lnTo>
                  <a:pt x="270" y="791"/>
                </a:lnTo>
                <a:lnTo>
                  <a:pt x="294" y="791"/>
                </a:lnTo>
                <a:lnTo>
                  <a:pt x="318" y="797"/>
                </a:lnTo>
                <a:lnTo>
                  <a:pt x="342" y="797"/>
                </a:lnTo>
                <a:lnTo>
                  <a:pt x="365" y="803"/>
                </a:lnTo>
                <a:lnTo>
                  <a:pt x="395" y="803"/>
                </a:lnTo>
                <a:lnTo>
                  <a:pt x="419" y="808"/>
                </a:lnTo>
                <a:lnTo>
                  <a:pt x="443" y="808"/>
                </a:lnTo>
                <a:lnTo>
                  <a:pt x="467" y="814"/>
                </a:lnTo>
                <a:lnTo>
                  <a:pt x="497" y="814"/>
                </a:lnTo>
                <a:lnTo>
                  <a:pt x="521" y="814"/>
                </a:lnTo>
                <a:lnTo>
                  <a:pt x="551" y="820"/>
                </a:lnTo>
                <a:lnTo>
                  <a:pt x="575" y="820"/>
                </a:lnTo>
                <a:lnTo>
                  <a:pt x="599" y="820"/>
                </a:lnTo>
                <a:lnTo>
                  <a:pt x="629" y="826"/>
                </a:lnTo>
                <a:lnTo>
                  <a:pt x="653" y="826"/>
                </a:lnTo>
                <a:lnTo>
                  <a:pt x="683" y="826"/>
                </a:lnTo>
                <a:lnTo>
                  <a:pt x="707" y="832"/>
                </a:lnTo>
                <a:lnTo>
                  <a:pt x="737" y="832"/>
                </a:lnTo>
                <a:lnTo>
                  <a:pt x="761" y="832"/>
                </a:lnTo>
                <a:lnTo>
                  <a:pt x="791" y="832"/>
                </a:lnTo>
                <a:lnTo>
                  <a:pt x="815" y="832"/>
                </a:lnTo>
                <a:lnTo>
                  <a:pt x="845" y="832"/>
                </a:lnTo>
                <a:lnTo>
                  <a:pt x="869" y="832"/>
                </a:lnTo>
                <a:lnTo>
                  <a:pt x="899" y="838"/>
                </a:lnTo>
                <a:lnTo>
                  <a:pt x="929" y="838"/>
                </a:lnTo>
                <a:lnTo>
                  <a:pt x="953" y="838"/>
                </a:lnTo>
                <a:lnTo>
                  <a:pt x="983" y="838"/>
                </a:lnTo>
                <a:lnTo>
                  <a:pt x="1007" y="838"/>
                </a:lnTo>
                <a:lnTo>
                  <a:pt x="1037" y="838"/>
                </a:lnTo>
                <a:lnTo>
                  <a:pt x="1061" y="838"/>
                </a:lnTo>
                <a:lnTo>
                  <a:pt x="1091" y="838"/>
                </a:lnTo>
                <a:lnTo>
                  <a:pt x="1121" y="838"/>
                </a:lnTo>
                <a:lnTo>
                  <a:pt x="1145" y="832"/>
                </a:lnTo>
                <a:lnTo>
                  <a:pt x="1174" y="832"/>
                </a:lnTo>
                <a:lnTo>
                  <a:pt x="1198" y="832"/>
                </a:lnTo>
                <a:lnTo>
                  <a:pt x="1228" y="832"/>
                </a:lnTo>
                <a:lnTo>
                  <a:pt x="1252" y="832"/>
                </a:lnTo>
                <a:lnTo>
                  <a:pt x="1282" y="832"/>
                </a:lnTo>
                <a:lnTo>
                  <a:pt x="1306" y="832"/>
                </a:lnTo>
                <a:lnTo>
                  <a:pt x="1336" y="826"/>
                </a:lnTo>
                <a:lnTo>
                  <a:pt x="1360" y="826"/>
                </a:lnTo>
                <a:lnTo>
                  <a:pt x="1390" y="826"/>
                </a:lnTo>
                <a:lnTo>
                  <a:pt x="1414" y="820"/>
                </a:lnTo>
                <a:lnTo>
                  <a:pt x="1444" y="820"/>
                </a:lnTo>
                <a:lnTo>
                  <a:pt x="1468" y="820"/>
                </a:lnTo>
                <a:lnTo>
                  <a:pt x="1492" y="814"/>
                </a:lnTo>
                <a:lnTo>
                  <a:pt x="1522" y="814"/>
                </a:lnTo>
                <a:lnTo>
                  <a:pt x="1546" y="814"/>
                </a:lnTo>
                <a:lnTo>
                  <a:pt x="1570" y="808"/>
                </a:lnTo>
                <a:lnTo>
                  <a:pt x="1600" y="808"/>
                </a:lnTo>
                <a:lnTo>
                  <a:pt x="1624" y="803"/>
                </a:lnTo>
                <a:lnTo>
                  <a:pt x="1648" y="803"/>
                </a:lnTo>
                <a:lnTo>
                  <a:pt x="1672" y="797"/>
                </a:lnTo>
                <a:lnTo>
                  <a:pt x="1696" y="797"/>
                </a:lnTo>
                <a:lnTo>
                  <a:pt x="1720" y="791"/>
                </a:lnTo>
                <a:lnTo>
                  <a:pt x="1744" y="791"/>
                </a:lnTo>
                <a:lnTo>
                  <a:pt x="1774" y="785"/>
                </a:lnTo>
                <a:lnTo>
                  <a:pt x="1798" y="785"/>
                </a:lnTo>
                <a:lnTo>
                  <a:pt x="1816" y="779"/>
                </a:lnTo>
                <a:lnTo>
                  <a:pt x="1840" y="773"/>
                </a:lnTo>
                <a:lnTo>
                  <a:pt x="1864" y="773"/>
                </a:lnTo>
                <a:lnTo>
                  <a:pt x="1888" y="767"/>
                </a:lnTo>
                <a:lnTo>
                  <a:pt x="1912" y="761"/>
                </a:lnTo>
                <a:lnTo>
                  <a:pt x="1936" y="761"/>
                </a:lnTo>
                <a:lnTo>
                  <a:pt x="1954" y="755"/>
                </a:lnTo>
                <a:lnTo>
                  <a:pt x="1978" y="749"/>
                </a:lnTo>
                <a:lnTo>
                  <a:pt x="1995" y="749"/>
                </a:lnTo>
                <a:lnTo>
                  <a:pt x="2019" y="743"/>
                </a:lnTo>
                <a:lnTo>
                  <a:pt x="2037" y="737"/>
                </a:lnTo>
                <a:lnTo>
                  <a:pt x="2061" y="731"/>
                </a:lnTo>
                <a:lnTo>
                  <a:pt x="2079" y="725"/>
                </a:lnTo>
                <a:lnTo>
                  <a:pt x="2103" y="725"/>
                </a:lnTo>
                <a:lnTo>
                  <a:pt x="2121" y="719"/>
                </a:lnTo>
                <a:lnTo>
                  <a:pt x="2139" y="713"/>
                </a:lnTo>
                <a:lnTo>
                  <a:pt x="2157" y="707"/>
                </a:lnTo>
                <a:lnTo>
                  <a:pt x="2175" y="701"/>
                </a:lnTo>
                <a:lnTo>
                  <a:pt x="2193" y="695"/>
                </a:lnTo>
                <a:lnTo>
                  <a:pt x="2211" y="689"/>
                </a:lnTo>
                <a:lnTo>
                  <a:pt x="2229" y="689"/>
                </a:lnTo>
                <a:lnTo>
                  <a:pt x="2247" y="683"/>
                </a:lnTo>
                <a:lnTo>
                  <a:pt x="2265" y="677"/>
                </a:lnTo>
                <a:lnTo>
                  <a:pt x="2283" y="671"/>
                </a:lnTo>
                <a:lnTo>
                  <a:pt x="2295" y="665"/>
                </a:lnTo>
                <a:lnTo>
                  <a:pt x="2313" y="659"/>
                </a:lnTo>
                <a:lnTo>
                  <a:pt x="2325" y="653"/>
                </a:lnTo>
                <a:lnTo>
                  <a:pt x="2343" y="647"/>
                </a:lnTo>
                <a:lnTo>
                  <a:pt x="2355" y="641"/>
                </a:lnTo>
                <a:lnTo>
                  <a:pt x="2373" y="635"/>
                </a:lnTo>
                <a:lnTo>
                  <a:pt x="2385" y="629"/>
                </a:lnTo>
                <a:lnTo>
                  <a:pt x="2397" y="623"/>
                </a:lnTo>
                <a:lnTo>
                  <a:pt x="2409" y="617"/>
                </a:lnTo>
                <a:lnTo>
                  <a:pt x="2421" y="611"/>
                </a:lnTo>
                <a:lnTo>
                  <a:pt x="2433" y="599"/>
                </a:lnTo>
                <a:lnTo>
                  <a:pt x="2445" y="593"/>
                </a:lnTo>
                <a:lnTo>
                  <a:pt x="2457" y="587"/>
                </a:lnTo>
                <a:lnTo>
                  <a:pt x="2469" y="581"/>
                </a:lnTo>
                <a:lnTo>
                  <a:pt x="2475" y="575"/>
                </a:lnTo>
                <a:lnTo>
                  <a:pt x="2487" y="569"/>
                </a:lnTo>
                <a:lnTo>
                  <a:pt x="2493" y="563"/>
                </a:lnTo>
                <a:lnTo>
                  <a:pt x="2505" y="557"/>
                </a:lnTo>
                <a:lnTo>
                  <a:pt x="2511" y="551"/>
                </a:lnTo>
                <a:lnTo>
                  <a:pt x="2523" y="539"/>
                </a:lnTo>
                <a:lnTo>
                  <a:pt x="2529" y="533"/>
                </a:lnTo>
                <a:lnTo>
                  <a:pt x="2535" y="527"/>
                </a:lnTo>
                <a:lnTo>
                  <a:pt x="2541" y="521"/>
                </a:lnTo>
                <a:lnTo>
                  <a:pt x="2547" y="515"/>
                </a:lnTo>
                <a:lnTo>
                  <a:pt x="2553" y="509"/>
                </a:lnTo>
                <a:lnTo>
                  <a:pt x="2559" y="503"/>
                </a:lnTo>
                <a:lnTo>
                  <a:pt x="2565" y="491"/>
                </a:lnTo>
                <a:lnTo>
                  <a:pt x="2565" y="485"/>
                </a:lnTo>
                <a:lnTo>
                  <a:pt x="2571" y="479"/>
                </a:lnTo>
                <a:lnTo>
                  <a:pt x="2571" y="473"/>
                </a:lnTo>
                <a:lnTo>
                  <a:pt x="2577" y="467"/>
                </a:lnTo>
                <a:lnTo>
                  <a:pt x="2577" y="455"/>
                </a:lnTo>
                <a:lnTo>
                  <a:pt x="2577" y="449"/>
                </a:lnTo>
                <a:lnTo>
                  <a:pt x="2583" y="443"/>
                </a:lnTo>
                <a:lnTo>
                  <a:pt x="2583" y="437"/>
                </a:lnTo>
                <a:lnTo>
                  <a:pt x="2583" y="431"/>
                </a:lnTo>
                <a:lnTo>
                  <a:pt x="2583" y="0"/>
                </a:lnTo>
                <a:close/>
              </a:path>
            </a:pathLst>
          </a:custGeom>
          <a:solidFill>
            <a:srgbClr val="708070"/>
          </a:solidFill>
          <a:ln w="9525">
            <a:solidFill>
              <a:srgbClr val="000000"/>
            </a:solidFill>
            <a:round/>
            <a:headEnd/>
            <a:tailEnd/>
          </a:ln>
        </p:spPr>
        <p:txBody>
          <a:bodyPr/>
          <a:lstStyle/>
          <a:p>
            <a:endParaRPr lang="ja-JP" altLang="en-US"/>
          </a:p>
        </p:txBody>
      </p:sp>
      <p:sp>
        <p:nvSpPr>
          <p:cNvPr id="74769" name="Freeform 18"/>
          <p:cNvSpPr>
            <a:spLocks/>
          </p:cNvSpPr>
          <p:nvPr/>
        </p:nvSpPr>
        <p:spPr bwMode="auto">
          <a:xfrm>
            <a:off x="3589338" y="2690813"/>
            <a:ext cx="2697162" cy="638175"/>
          </a:xfrm>
          <a:custGeom>
            <a:avLst/>
            <a:gdLst>
              <a:gd name="T0" fmla="*/ 2477881 w 2583"/>
              <a:gd name="T1" fmla="*/ 12312 h 622"/>
              <a:gd name="T2" fmla="*/ 2515472 w 2583"/>
              <a:gd name="T3" fmla="*/ 30780 h 622"/>
              <a:gd name="T4" fmla="*/ 2553063 w 2583"/>
              <a:gd name="T5" fmla="*/ 49248 h 622"/>
              <a:gd name="T6" fmla="*/ 2584389 w 2583"/>
              <a:gd name="T7" fmla="*/ 67716 h 622"/>
              <a:gd name="T8" fmla="*/ 2615715 w 2583"/>
              <a:gd name="T9" fmla="*/ 92340 h 622"/>
              <a:gd name="T10" fmla="*/ 2640775 w 2583"/>
              <a:gd name="T11" fmla="*/ 110809 h 622"/>
              <a:gd name="T12" fmla="*/ 2659571 w 2583"/>
              <a:gd name="T13" fmla="*/ 135433 h 622"/>
              <a:gd name="T14" fmla="*/ 2678366 w 2583"/>
              <a:gd name="T15" fmla="*/ 153901 h 622"/>
              <a:gd name="T16" fmla="*/ 2684632 w 2583"/>
              <a:gd name="T17" fmla="*/ 177499 h 622"/>
              <a:gd name="T18" fmla="*/ 2690897 w 2583"/>
              <a:gd name="T19" fmla="*/ 195967 h 622"/>
              <a:gd name="T20" fmla="*/ 2697162 w 2583"/>
              <a:gd name="T21" fmla="*/ 220591 h 622"/>
              <a:gd name="T22" fmla="*/ 2690897 w 2583"/>
              <a:gd name="T23" fmla="*/ 239059 h 622"/>
              <a:gd name="T24" fmla="*/ 2684632 w 2583"/>
              <a:gd name="T25" fmla="*/ 263683 h 622"/>
              <a:gd name="T26" fmla="*/ 2678366 w 2583"/>
              <a:gd name="T27" fmla="*/ 282151 h 622"/>
              <a:gd name="T28" fmla="*/ 2659571 w 2583"/>
              <a:gd name="T29" fmla="*/ 306775 h 622"/>
              <a:gd name="T30" fmla="*/ 2640775 w 2583"/>
              <a:gd name="T31" fmla="*/ 325244 h 622"/>
              <a:gd name="T32" fmla="*/ 2615715 w 2583"/>
              <a:gd name="T33" fmla="*/ 349868 h 622"/>
              <a:gd name="T34" fmla="*/ 2584389 w 2583"/>
              <a:gd name="T35" fmla="*/ 368336 h 622"/>
              <a:gd name="T36" fmla="*/ 2553063 w 2583"/>
              <a:gd name="T37" fmla="*/ 386804 h 622"/>
              <a:gd name="T38" fmla="*/ 2515472 w 2583"/>
              <a:gd name="T39" fmla="*/ 411428 h 622"/>
              <a:gd name="T40" fmla="*/ 2477881 w 2583"/>
              <a:gd name="T41" fmla="*/ 429896 h 622"/>
              <a:gd name="T42" fmla="*/ 2427759 w 2583"/>
              <a:gd name="T43" fmla="*/ 448364 h 622"/>
              <a:gd name="T44" fmla="*/ 2383903 w 2583"/>
              <a:gd name="T45" fmla="*/ 466832 h 622"/>
              <a:gd name="T46" fmla="*/ 2327516 w 2583"/>
              <a:gd name="T47" fmla="*/ 485300 h 622"/>
              <a:gd name="T48" fmla="*/ 2271130 w 2583"/>
              <a:gd name="T49" fmla="*/ 497612 h 622"/>
              <a:gd name="T50" fmla="*/ 2214743 w 2583"/>
              <a:gd name="T51" fmla="*/ 516080 h 622"/>
              <a:gd name="T52" fmla="*/ 2152091 w 2583"/>
              <a:gd name="T53" fmla="*/ 528393 h 622"/>
              <a:gd name="T54" fmla="*/ 2083174 w 2583"/>
              <a:gd name="T55" fmla="*/ 546861 h 622"/>
              <a:gd name="T56" fmla="*/ 2021566 w 2583"/>
              <a:gd name="T57" fmla="*/ 559173 h 622"/>
              <a:gd name="T58" fmla="*/ 1946384 w 2583"/>
              <a:gd name="T59" fmla="*/ 571485 h 622"/>
              <a:gd name="T60" fmla="*/ 1877467 w 2583"/>
              <a:gd name="T61" fmla="*/ 583797 h 622"/>
              <a:gd name="T62" fmla="*/ 1796019 w 2583"/>
              <a:gd name="T63" fmla="*/ 589953 h 622"/>
              <a:gd name="T64" fmla="*/ 1720837 w 2583"/>
              <a:gd name="T65" fmla="*/ 602265 h 622"/>
              <a:gd name="T66" fmla="*/ 1639390 w 2583"/>
              <a:gd name="T67" fmla="*/ 607395 h 622"/>
              <a:gd name="T68" fmla="*/ 1557943 w 2583"/>
              <a:gd name="T69" fmla="*/ 613551 h 622"/>
              <a:gd name="T70" fmla="*/ 1476495 w 2583"/>
              <a:gd name="T71" fmla="*/ 619707 h 622"/>
              <a:gd name="T72" fmla="*/ 1395048 w 2583"/>
              <a:gd name="T73" fmla="*/ 625863 h 622"/>
              <a:gd name="T74" fmla="*/ 1307335 w 2583"/>
              <a:gd name="T75" fmla="*/ 632019 h 622"/>
              <a:gd name="T76" fmla="*/ 1225888 w 2583"/>
              <a:gd name="T77" fmla="*/ 632019 h 622"/>
              <a:gd name="T78" fmla="*/ 1139219 w 2583"/>
              <a:gd name="T79" fmla="*/ 638175 h 622"/>
              <a:gd name="T80" fmla="*/ 1051507 w 2583"/>
              <a:gd name="T81" fmla="*/ 638175 h 622"/>
              <a:gd name="T82" fmla="*/ 970059 w 2583"/>
              <a:gd name="T83" fmla="*/ 638175 h 622"/>
              <a:gd name="T84" fmla="*/ 882347 w 2583"/>
              <a:gd name="T85" fmla="*/ 632019 h 622"/>
              <a:gd name="T86" fmla="*/ 794634 w 2583"/>
              <a:gd name="T87" fmla="*/ 632019 h 622"/>
              <a:gd name="T88" fmla="*/ 713187 w 2583"/>
              <a:gd name="T89" fmla="*/ 625863 h 622"/>
              <a:gd name="T90" fmla="*/ 625474 w 2583"/>
              <a:gd name="T91" fmla="*/ 619707 h 622"/>
              <a:gd name="T92" fmla="*/ 544027 w 2583"/>
              <a:gd name="T93" fmla="*/ 613551 h 622"/>
              <a:gd name="T94" fmla="*/ 462579 w 2583"/>
              <a:gd name="T95" fmla="*/ 607395 h 622"/>
              <a:gd name="T96" fmla="*/ 381132 w 2583"/>
              <a:gd name="T97" fmla="*/ 602265 h 622"/>
              <a:gd name="T98" fmla="*/ 306994 w 2583"/>
              <a:gd name="T99" fmla="*/ 589953 h 622"/>
              <a:gd name="T100" fmla="*/ 231812 w 2583"/>
              <a:gd name="T101" fmla="*/ 583797 h 622"/>
              <a:gd name="T102" fmla="*/ 156630 w 2583"/>
              <a:gd name="T103" fmla="*/ 571485 h 622"/>
              <a:gd name="T104" fmla="*/ 87713 w 2583"/>
              <a:gd name="T105" fmla="*/ 559173 h 622"/>
              <a:gd name="T106" fmla="*/ 18796 w 2583"/>
              <a:gd name="T107" fmla="*/ 546861 h 622"/>
              <a:gd name="T108" fmla="*/ 2446555 w 2583"/>
              <a:gd name="T109" fmla="*/ 0 h 6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583"/>
              <a:gd name="T166" fmla="*/ 0 h 622"/>
              <a:gd name="T167" fmla="*/ 2583 w 2583"/>
              <a:gd name="T168" fmla="*/ 622 h 62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583" h="622">
                <a:moveTo>
                  <a:pt x="2343" y="0"/>
                </a:moveTo>
                <a:lnTo>
                  <a:pt x="2355" y="6"/>
                </a:lnTo>
                <a:lnTo>
                  <a:pt x="2373" y="12"/>
                </a:lnTo>
                <a:lnTo>
                  <a:pt x="2385" y="18"/>
                </a:lnTo>
                <a:lnTo>
                  <a:pt x="2397" y="24"/>
                </a:lnTo>
                <a:lnTo>
                  <a:pt x="2409" y="30"/>
                </a:lnTo>
                <a:lnTo>
                  <a:pt x="2421" y="36"/>
                </a:lnTo>
                <a:lnTo>
                  <a:pt x="2433" y="42"/>
                </a:lnTo>
                <a:lnTo>
                  <a:pt x="2445" y="48"/>
                </a:lnTo>
                <a:lnTo>
                  <a:pt x="2457" y="54"/>
                </a:lnTo>
                <a:lnTo>
                  <a:pt x="2469" y="60"/>
                </a:lnTo>
                <a:lnTo>
                  <a:pt x="2475" y="66"/>
                </a:lnTo>
                <a:lnTo>
                  <a:pt x="2487" y="72"/>
                </a:lnTo>
                <a:lnTo>
                  <a:pt x="2493" y="84"/>
                </a:lnTo>
                <a:lnTo>
                  <a:pt x="2505" y="90"/>
                </a:lnTo>
                <a:lnTo>
                  <a:pt x="2511" y="96"/>
                </a:lnTo>
                <a:lnTo>
                  <a:pt x="2523" y="102"/>
                </a:lnTo>
                <a:lnTo>
                  <a:pt x="2529" y="108"/>
                </a:lnTo>
                <a:lnTo>
                  <a:pt x="2535" y="114"/>
                </a:lnTo>
                <a:lnTo>
                  <a:pt x="2541" y="120"/>
                </a:lnTo>
                <a:lnTo>
                  <a:pt x="2547" y="132"/>
                </a:lnTo>
                <a:lnTo>
                  <a:pt x="2553" y="138"/>
                </a:lnTo>
                <a:lnTo>
                  <a:pt x="2559" y="144"/>
                </a:lnTo>
                <a:lnTo>
                  <a:pt x="2565" y="150"/>
                </a:lnTo>
                <a:lnTo>
                  <a:pt x="2565" y="155"/>
                </a:lnTo>
                <a:lnTo>
                  <a:pt x="2571" y="161"/>
                </a:lnTo>
                <a:lnTo>
                  <a:pt x="2571" y="173"/>
                </a:lnTo>
                <a:lnTo>
                  <a:pt x="2577" y="179"/>
                </a:lnTo>
                <a:lnTo>
                  <a:pt x="2577" y="185"/>
                </a:lnTo>
                <a:lnTo>
                  <a:pt x="2577" y="191"/>
                </a:lnTo>
                <a:lnTo>
                  <a:pt x="2583" y="197"/>
                </a:lnTo>
                <a:lnTo>
                  <a:pt x="2583" y="209"/>
                </a:lnTo>
                <a:lnTo>
                  <a:pt x="2583" y="215"/>
                </a:lnTo>
                <a:lnTo>
                  <a:pt x="2583" y="221"/>
                </a:lnTo>
                <a:lnTo>
                  <a:pt x="2583" y="227"/>
                </a:lnTo>
                <a:lnTo>
                  <a:pt x="2577" y="233"/>
                </a:lnTo>
                <a:lnTo>
                  <a:pt x="2577" y="239"/>
                </a:lnTo>
                <a:lnTo>
                  <a:pt x="2577" y="251"/>
                </a:lnTo>
                <a:lnTo>
                  <a:pt x="2571" y="257"/>
                </a:lnTo>
                <a:lnTo>
                  <a:pt x="2571" y="263"/>
                </a:lnTo>
                <a:lnTo>
                  <a:pt x="2565" y="269"/>
                </a:lnTo>
                <a:lnTo>
                  <a:pt x="2565" y="275"/>
                </a:lnTo>
                <a:lnTo>
                  <a:pt x="2559" y="287"/>
                </a:lnTo>
                <a:lnTo>
                  <a:pt x="2553" y="293"/>
                </a:lnTo>
                <a:lnTo>
                  <a:pt x="2547" y="299"/>
                </a:lnTo>
                <a:lnTo>
                  <a:pt x="2541" y="305"/>
                </a:lnTo>
                <a:lnTo>
                  <a:pt x="2535" y="311"/>
                </a:lnTo>
                <a:lnTo>
                  <a:pt x="2529" y="317"/>
                </a:lnTo>
                <a:lnTo>
                  <a:pt x="2523" y="323"/>
                </a:lnTo>
                <a:lnTo>
                  <a:pt x="2511" y="335"/>
                </a:lnTo>
                <a:lnTo>
                  <a:pt x="2505" y="341"/>
                </a:lnTo>
                <a:lnTo>
                  <a:pt x="2493" y="347"/>
                </a:lnTo>
                <a:lnTo>
                  <a:pt x="2487" y="353"/>
                </a:lnTo>
                <a:lnTo>
                  <a:pt x="2475" y="359"/>
                </a:lnTo>
                <a:lnTo>
                  <a:pt x="2469" y="365"/>
                </a:lnTo>
                <a:lnTo>
                  <a:pt x="2457" y="371"/>
                </a:lnTo>
                <a:lnTo>
                  <a:pt x="2445" y="377"/>
                </a:lnTo>
                <a:lnTo>
                  <a:pt x="2433" y="383"/>
                </a:lnTo>
                <a:lnTo>
                  <a:pt x="2421" y="395"/>
                </a:lnTo>
                <a:lnTo>
                  <a:pt x="2409" y="401"/>
                </a:lnTo>
                <a:lnTo>
                  <a:pt x="2397" y="407"/>
                </a:lnTo>
                <a:lnTo>
                  <a:pt x="2385" y="413"/>
                </a:lnTo>
                <a:lnTo>
                  <a:pt x="2373" y="419"/>
                </a:lnTo>
                <a:lnTo>
                  <a:pt x="2355" y="425"/>
                </a:lnTo>
                <a:lnTo>
                  <a:pt x="2343" y="431"/>
                </a:lnTo>
                <a:lnTo>
                  <a:pt x="2325" y="437"/>
                </a:lnTo>
                <a:lnTo>
                  <a:pt x="2313" y="443"/>
                </a:lnTo>
                <a:lnTo>
                  <a:pt x="2295" y="449"/>
                </a:lnTo>
                <a:lnTo>
                  <a:pt x="2283" y="455"/>
                </a:lnTo>
                <a:lnTo>
                  <a:pt x="2265" y="461"/>
                </a:lnTo>
                <a:lnTo>
                  <a:pt x="2247" y="467"/>
                </a:lnTo>
                <a:lnTo>
                  <a:pt x="2229" y="473"/>
                </a:lnTo>
                <a:lnTo>
                  <a:pt x="2211" y="473"/>
                </a:lnTo>
                <a:lnTo>
                  <a:pt x="2193" y="479"/>
                </a:lnTo>
                <a:lnTo>
                  <a:pt x="2175" y="485"/>
                </a:lnTo>
                <a:lnTo>
                  <a:pt x="2157" y="491"/>
                </a:lnTo>
                <a:lnTo>
                  <a:pt x="2139" y="497"/>
                </a:lnTo>
                <a:lnTo>
                  <a:pt x="2121" y="503"/>
                </a:lnTo>
                <a:lnTo>
                  <a:pt x="2103" y="509"/>
                </a:lnTo>
                <a:lnTo>
                  <a:pt x="2079" y="509"/>
                </a:lnTo>
                <a:lnTo>
                  <a:pt x="2061" y="515"/>
                </a:lnTo>
                <a:lnTo>
                  <a:pt x="2037" y="521"/>
                </a:lnTo>
                <a:lnTo>
                  <a:pt x="2019" y="527"/>
                </a:lnTo>
                <a:lnTo>
                  <a:pt x="1995" y="533"/>
                </a:lnTo>
                <a:lnTo>
                  <a:pt x="1978" y="533"/>
                </a:lnTo>
                <a:lnTo>
                  <a:pt x="1954" y="539"/>
                </a:lnTo>
                <a:lnTo>
                  <a:pt x="1936" y="545"/>
                </a:lnTo>
                <a:lnTo>
                  <a:pt x="1912" y="545"/>
                </a:lnTo>
                <a:lnTo>
                  <a:pt x="1888" y="551"/>
                </a:lnTo>
                <a:lnTo>
                  <a:pt x="1864" y="557"/>
                </a:lnTo>
                <a:lnTo>
                  <a:pt x="1840" y="557"/>
                </a:lnTo>
                <a:lnTo>
                  <a:pt x="1816" y="563"/>
                </a:lnTo>
                <a:lnTo>
                  <a:pt x="1798" y="569"/>
                </a:lnTo>
                <a:lnTo>
                  <a:pt x="1774" y="569"/>
                </a:lnTo>
                <a:lnTo>
                  <a:pt x="1744" y="575"/>
                </a:lnTo>
                <a:lnTo>
                  <a:pt x="1720" y="575"/>
                </a:lnTo>
                <a:lnTo>
                  <a:pt x="1696" y="581"/>
                </a:lnTo>
                <a:lnTo>
                  <a:pt x="1672" y="581"/>
                </a:lnTo>
                <a:lnTo>
                  <a:pt x="1648" y="587"/>
                </a:lnTo>
                <a:lnTo>
                  <a:pt x="1624" y="587"/>
                </a:lnTo>
                <a:lnTo>
                  <a:pt x="1600" y="592"/>
                </a:lnTo>
                <a:lnTo>
                  <a:pt x="1570" y="592"/>
                </a:lnTo>
                <a:lnTo>
                  <a:pt x="1546" y="598"/>
                </a:lnTo>
                <a:lnTo>
                  <a:pt x="1522" y="598"/>
                </a:lnTo>
                <a:lnTo>
                  <a:pt x="1492" y="598"/>
                </a:lnTo>
                <a:lnTo>
                  <a:pt x="1468" y="604"/>
                </a:lnTo>
                <a:lnTo>
                  <a:pt x="1444" y="604"/>
                </a:lnTo>
                <a:lnTo>
                  <a:pt x="1414" y="604"/>
                </a:lnTo>
                <a:lnTo>
                  <a:pt x="1390" y="610"/>
                </a:lnTo>
                <a:lnTo>
                  <a:pt x="1360" y="610"/>
                </a:lnTo>
                <a:lnTo>
                  <a:pt x="1336" y="610"/>
                </a:lnTo>
                <a:lnTo>
                  <a:pt x="1306" y="616"/>
                </a:lnTo>
                <a:lnTo>
                  <a:pt x="1282" y="616"/>
                </a:lnTo>
                <a:lnTo>
                  <a:pt x="1252" y="616"/>
                </a:lnTo>
                <a:lnTo>
                  <a:pt x="1228" y="616"/>
                </a:lnTo>
                <a:lnTo>
                  <a:pt x="1198" y="616"/>
                </a:lnTo>
                <a:lnTo>
                  <a:pt x="1174" y="616"/>
                </a:lnTo>
                <a:lnTo>
                  <a:pt x="1145" y="616"/>
                </a:lnTo>
                <a:lnTo>
                  <a:pt x="1121" y="622"/>
                </a:lnTo>
                <a:lnTo>
                  <a:pt x="1091" y="622"/>
                </a:lnTo>
                <a:lnTo>
                  <a:pt x="1061" y="622"/>
                </a:lnTo>
                <a:lnTo>
                  <a:pt x="1037" y="622"/>
                </a:lnTo>
                <a:lnTo>
                  <a:pt x="1007" y="622"/>
                </a:lnTo>
                <a:lnTo>
                  <a:pt x="983" y="622"/>
                </a:lnTo>
                <a:lnTo>
                  <a:pt x="953" y="622"/>
                </a:lnTo>
                <a:lnTo>
                  <a:pt x="929" y="622"/>
                </a:lnTo>
                <a:lnTo>
                  <a:pt x="899" y="622"/>
                </a:lnTo>
                <a:lnTo>
                  <a:pt x="869" y="616"/>
                </a:lnTo>
                <a:lnTo>
                  <a:pt x="845" y="616"/>
                </a:lnTo>
                <a:lnTo>
                  <a:pt x="815" y="616"/>
                </a:lnTo>
                <a:lnTo>
                  <a:pt x="791" y="616"/>
                </a:lnTo>
                <a:lnTo>
                  <a:pt x="761" y="616"/>
                </a:lnTo>
                <a:lnTo>
                  <a:pt x="737" y="616"/>
                </a:lnTo>
                <a:lnTo>
                  <a:pt x="707" y="616"/>
                </a:lnTo>
                <a:lnTo>
                  <a:pt x="683" y="610"/>
                </a:lnTo>
                <a:lnTo>
                  <a:pt x="653" y="610"/>
                </a:lnTo>
                <a:lnTo>
                  <a:pt x="629" y="610"/>
                </a:lnTo>
                <a:lnTo>
                  <a:pt x="599" y="604"/>
                </a:lnTo>
                <a:lnTo>
                  <a:pt x="575" y="604"/>
                </a:lnTo>
                <a:lnTo>
                  <a:pt x="551" y="604"/>
                </a:lnTo>
                <a:lnTo>
                  <a:pt x="521" y="598"/>
                </a:lnTo>
                <a:lnTo>
                  <a:pt x="497" y="598"/>
                </a:lnTo>
                <a:lnTo>
                  <a:pt x="467" y="598"/>
                </a:lnTo>
                <a:lnTo>
                  <a:pt x="443" y="592"/>
                </a:lnTo>
                <a:lnTo>
                  <a:pt x="419" y="592"/>
                </a:lnTo>
                <a:lnTo>
                  <a:pt x="395" y="587"/>
                </a:lnTo>
                <a:lnTo>
                  <a:pt x="365" y="587"/>
                </a:lnTo>
                <a:lnTo>
                  <a:pt x="342" y="581"/>
                </a:lnTo>
                <a:lnTo>
                  <a:pt x="318" y="581"/>
                </a:lnTo>
                <a:lnTo>
                  <a:pt x="294" y="575"/>
                </a:lnTo>
                <a:lnTo>
                  <a:pt x="270" y="575"/>
                </a:lnTo>
                <a:lnTo>
                  <a:pt x="246" y="569"/>
                </a:lnTo>
                <a:lnTo>
                  <a:pt x="222" y="569"/>
                </a:lnTo>
                <a:lnTo>
                  <a:pt x="198" y="563"/>
                </a:lnTo>
                <a:lnTo>
                  <a:pt x="174" y="557"/>
                </a:lnTo>
                <a:lnTo>
                  <a:pt x="150" y="557"/>
                </a:lnTo>
                <a:lnTo>
                  <a:pt x="126" y="551"/>
                </a:lnTo>
                <a:lnTo>
                  <a:pt x="108" y="545"/>
                </a:lnTo>
                <a:lnTo>
                  <a:pt x="84" y="545"/>
                </a:lnTo>
                <a:lnTo>
                  <a:pt x="60" y="539"/>
                </a:lnTo>
                <a:lnTo>
                  <a:pt x="42" y="533"/>
                </a:lnTo>
                <a:lnTo>
                  <a:pt x="18" y="533"/>
                </a:lnTo>
                <a:lnTo>
                  <a:pt x="0" y="527"/>
                </a:lnTo>
                <a:lnTo>
                  <a:pt x="1007" y="215"/>
                </a:lnTo>
                <a:lnTo>
                  <a:pt x="2343" y="0"/>
                </a:lnTo>
                <a:close/>
              </a:path>
            </a:pathLst>
          </a:custGeom>
          <a:solidFill>
            <a:srgbClr val="E0FFE0"/>
          </a:solidFill>
          <a:ln w="9525">
            <a:solidFill>
              <a:srgbClr val="000000"/>
            </a:solidFill>
            <a:round/>
            <a:headEnd/>
            <a:tailEnd/>
          </a:ln>
        </p:spPr>
        <p:txBody>
          <a:bodyPr/>
          <a:lstStyle/>
          <a:p>
            <a:endParaRPr lang="ja-JP" altLang="en-US"/>
          </a:p>
        </p:txBody>
      </p:sp>
      <p:sp>
        <p:nvSpPr>
          <p:cNvPr id="74770" name="Rectangle 19"/>
          <p:cNvSpPr>
            <a:spLocks noChangeArrowheads="1"/>
          </p:cNvSpPr>
          <p:nvPr/>
        </p:nvSpPr>
        <p:spPr bwMode="auto">
          <a:xfrm>
            <a:off x="1649413" y="3455988"/>
            <a:ext cx="4460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100000"/>
              </a:lnSpc>
              <a:buClrTx/>
              <a:buFontTx/>
              <a:buNone/>
            </a:pPr>
            <a:r>
              <a:rPr lang="ja-JP" altLang="en-US" b="1">
                <a:solidFill>
                  <a:schemeClr val="tx1"/>
                </a:solidFill>
                <a:ea typeface="ＭＳ Ｐゴシック" pitchFamily="50" charset="-128"/>
              </a:rPr>
              <a:t>常に</a:t>
            </a:r>
            <a:endParaRPr lang="ja-JP" altLang="en-US">
              <a:solidFill>
                <a:schemeClr val="tx1"/>
              </a:solidFill>
              <a:ea typeface="ＭＳ Ｐゴシック" pitchFamily="50" charset="-128"/>
            </a:endParaRPr>
          </a:p>
        </p:txBody>
      </p:sp>
      <p:sp>
        <p:nvSpPr>
          <p:cNvPr id="74771" name="Rectangle 20"/>
          <p:cNvSpPr>
            <a:spLocks noChangeArrowheads="1"/>
          </p:cNvSpPr>
          <p:nvPr/>
        </p:nvSpPr>
        <p:spPr bwMode="auto">
          <a:xfrm>
            <a:off x="1711325" y="3762375"/>
            <a:ext cx="330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100000"/>
              </a:lnSpc>
              <a:buClrTx/>
              <a:buFontTx/>
              <a:buNone/>
            </a:pPr>
            <a:r>
              <a:rPr lang="en-US" altLang="ja-JP" b="1">
                <a:solidFill>
                  <a:schemeClr val="tx1"/>
                </a:solidFill>
                <a:ea typeface="ＭＳ Ｐゴシック" pitchFamily="50" charset="-128"/>
              </a:rPr>
              <a:t>7%</a:t>
            </a:r>
            <a:endParaRPr lang="en-US" altLang="ja-JP">
              <a:solidFill>
                <a:schemeClr val="tx1"/>
              </a:solidFill>
              <a:ea typeface="ＭＳ Ｐゴシック" pitchFamily="50" charset="-128"/>
            </a:endParaRPr>
          </a:p>
        </p:txBody>
      </p:sp>
      <p:sp>
        <p:nvSpPr>
          <p:cNvPr id="74772" name="Rectangle 21"/>
          <p:cNvSpPr>
            <a:spLocks noChangeArrowheads="1"/>
          </p:cNvSpPr>
          <p:nvPr/>
        </p:nvSpPr>
        <p:spPr bwMode="auto">
          <a:xfrm>
            <a:off x="1041400" y="2781300"/>
            <a:ext cx="812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100000"/>
              </a:lnSpc>
              <a:buClrTx/>
              <a:buFontTx/>
              <a:buNone/>
            </a:pPr>
            <a:r>
              <a:rPr lang="ja-JP" altLang="en-US" b="1">
                <a:solidFill>
                  <a:schemeClr val="tx1"/>
                </a:solidFill>
                <a:ea typeface="ＭＳ Ｐゴシック" pitchFamily="50" charset="-128"/>
              </a:rPr>
              <a:t>しばしば</a:t>
            </a:r>
            <a:endParaRPr lang="ja-JP" altLang="en-US">
              <a:solidFill>
                <a:schemeClr val="tx1"/>
              </a:solidFill>
              <a:ea typeface="ＭＳ Ｐゴシック" pitchFamily="50" charset="-128"/>
            </a:endParaRPr>
          </a:p>
        </p:txBody>
      </p:sp>
      <p:sp>
        <p:nvSpPr>
          <p:cNvPr id="74773" name="Rectangle 22"/>
          <p:cNvSpPr>
            <a:spLocks noChangeArrowheads="1"/>
          </p:cNvSpPr>
          <p:nvPr/>
        </p:nvSpPr>
        <p:spPr bwMode="auto">
          <a:xfrm>
            <a:off x="1222375" y="3086100"/>
            <a:ext cx="457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100000"/>
              </a:lnSpc>
              <a:buClrTx/>
              <a:buFontTx/>
              <a:buNone/>
            </a:pPr>
            <a:r>
              <a:rPr lang="en-US" altLang="ja-JP" b="1">
                <a:solidFill>
                  <a:schemeClr val="tx1"/>
                </a:solidFill>
                <a:ea typeface="ＭＳ Ｐゴシック" pitchFamily="50" charset="-128"/>
              </a:rPr>
              <a:t>13%</a:t>
            </a:r>
            <a:endParaRPr lang="en-US" altLang="ja-JP">
              <a:solidFill>
                <a:schemeClr val="tx1"/>
              </a:solidFill>
              <a:ea typeface="ＭＳ Ｐゴシック" pitchFamily="50" charset="-128"/>
            </a:endParaRPr>
          </a:p>
        </p:txBody>
      </p:sp>
      <p:sp>
        <p:nvSpPr>
          <p:cNvPr id="74774" name="Rectangle 23"/>
          <p:cNvSpPr>
            <a:spLocks noChangeArrowheads="1"/>
          </p:cNvSpPr>
          <p:nvPr/>
        </p:nvSpPr>
        <p:spPr bwMode="auto">
          <a:xfrm>
            <a:off x="3111500" y="1757363"/>
            <a:ext cx="4937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100000"/>
              </a:lnSpc>
              <a:buClrTx/>
              <a:buFontTx/>
              <a:buNone/>
            </a:pPr>
            <a:r>
              <a:rPr lang="ja-JP" altLang="en-US" sz="2000" b="1">
                <a:solidFill>
                  <a:schemeClr val="tx1"/>
                </a:solidFill>
                <a:ea typeface="ＭＳ Ｐゴシック" pitchFamily="50" charset="-128"/>
              </a:rPr>
              <a:t>時に</a:t>
            </a:r>
          </a:p>
        </p:txBody>
      </p:sp>
      <p:sp>
        <p:nvSpPr>
          <p:cNvPr id="74775" name="Rectangle 24"/>
          <p:cNvSpPr>
            <a:spLocks noChangeArrowheads="1"/>
          </p:cNvSpPr>
          <p:nvPr/>
        </p:nvSpPr>
        <p:spPr bwMode="auto">
          <a:xfrm>
            <a:off x="3122613" y="2047875"/>
            <a:ext cx="457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100000"/>
              </a:lnSpc>
              <a:buClrTx/>
              <a:buFontTx/>
              <a:buNone/>
            </a:pPr>
            <a:r>
              <a:rPr lang="en-US" altLang="ja-JP" b="1">
                <a:solidFill>
                  <a:schemeClr val="tx1"/>
                </a:solidFill>
                <a:ea typeface="ＭＳ Ｐゴシック" pitchFamily="50" charset="-128"/>
              </a:rPr>
              <a:t>16%</a:t>
            </a:r>
            <a:endParaRPr lang="en-US" altLang="ja-JP">
              <a:solidFill>
                <a:schemeClr val="tx1"/>
              </a:solidFill>
              <a:ea typeface="ＭＳ Ｐゴシック" pitchFamily="50" charset="-128"/>
            </a:endParaRPr>
          </a:p>
        </p:txBody>
      </p:sp>
      <p:sp>
        <p:nvSpPr>
          <p:cNvPr id="74776" name="Rectangle 25"/>
          <p:cNvSpPr>
            <a:spLocks noChangeArrowheads="1"/>
          </p:cNvSpPr>
          <p:nvPr/>
        </p:nvSpPr>
        <p:spPr bwMode="auto">
          <a:xfrm>
            <a:off x="4767263" y="1854200"/>
            <a:ext cx="8302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100000"/>
              </a:lnSpc>
              <a:buClrTx/>
              <a:buFontTx/>
              <a:buNone/>
            </a:pPr>
            <a:r>
              <a:rPr lang="ja-JP" altLang="en-US" b="1">
                <a:solidFill>
                  <a:schemeClr val="tx1"/>
                </a:solidFill>
                <a:ea typeface="ＭＳ Ｐゴシック" pitchFamily="50" charset="-128"/>
              </a:rPr>
              <a:t>ほとんど</a:t>
            </a:r>
            <a:endParaRPr lang="ja-JP" altLang="en-US">
              <a:solidFill>
                <a:schemeClr val="tx1"/>
              </a:solidFill>
              <a:ea typeface="ＭＳ Ｐゴシック" pitchFamily="50" charset="-128"/>
            </a:endParaRPr>
          </a:p>
        </p:txBody>
      </p:sp>
      <p:sp>
        <p:nvSpPr>
          <p:cNvPr id="74777" name="Rectangle 26"/>
          <p:cNvSpPr>
            <a:spLocks noChangeArrowheads="1"/>
          </p:cNvSpPr>
          <p:nvPr/>
        </p:nvSpPr>
        <p:spPr bwMode="auto">
          <a:xfrm>
            <a:off x="4965700" y="2130425"/>
            <a:ext cx="457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100000"/>
              </a:lnSpc>
              <a:buClrTx/>
              <a:buFontTx/>
              <a:buNone/>
            </a:pPr>
            <a:r>
              <a:rPr lang="en-US" altLang="ja-JP" b="1">
                <a:solidFill>
                  <a:schemeClr val="tx1"/>
                </a:solidFill>
                <a:ea typeface="ＭＳ Ｐゴシック" pitchFamily="50" charset="-128"/>
              </a:rPr>
              <a:t>19%</a:t>
            </a:r>
            <a:endParaRPr lang="en-US" altLang="ja-JP">
              <a:solidFill>
                <a:schemeClr val="tx1"/>
              </a:solidFill>
              <a:ea typeface="ＭＳ Ｐゴシック" pitchFamily="50" charset="-128"/>
            </a:endParaRPr>
          </a:p>
        </p:txBody>
      </p:sp>
      <p:sp>
        <p:nvSpPr>
          <p:cNvPr id="74778" name="Rectangle 27"/>
          <p:cNvSpPr>
            <a:spLocks noChangeArrowheads="1"/>
          </p:cNvSpPr>
          <p:nvPr/>
        </p:nvSpPr>
        <p:spPr bwMode="auto">
          <a:xfrm>
            <a:off x="6224588" y="2698750"/>
            <a:ext cx="6143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100000"/>
              </a:lnSpc>
              <a:buClrTx/>
              <a:buFontTx/>
              <a:buNone/>
            </a:pPr>
            <a:r>
              <a:rPr lang="ja-JP" altLang="en-US" b="1">
                <a:solidFill>
                  <a:schemeClr val="tx1"/>
                </a:solidFill>
                <a:ea typeface="ＭＳ Ｐゴシック" pitchFamily="50" charset="-128"/>
              </a:rPr>
              <a:t>決して</a:t>
            </a:r>
            <a:endParaRPr lang="ja-JP" altLang="en-US">
              <a:solidFill>
                <a:schemeClr val="tx1"/>
              </a:solidFill>
              <a:ea typeface="ＭＳ Ｐゴシック" pitchFamily="50" charset="-128"/>
            </a:endParaRPr>
          </a:p>
        </p:txBody>
      </p:sp>
      <p:sp>
        <p:nvSpPr>
          <p:cNvPr id="74779" name="Rectangle 28"/>
          <p:cNvSpPr>
            <a:spLocks noChangeArrowheads="1"/>
          </p:cNvSpPr>
          <p:nvPr/>
        </p:nvSpPr>
        <p:spPr bwMode="auto">
          <a:xfrm>
            <a:off x="6330950" y="2987675"/>
            <a:ext cx="457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100000"/>
              </a:lnSpc>
              <a:buClrTx/>
              <a:buFontTx/>
              <a:buNone/>
            </a:pPr>
            <a:r>
              <a:rPr lang="en-US" altLang="ja-JP" b="1">
                <a:solidFill>
                  <a:schemeClr val="tx1"/>
                </a:solidFill>
                <a:ea typeface="ＭＳ Ｐゴシック" pitchFamily="50" charset="-128"/>
              </a:rPr>
              <a:t>45%</a:t>
            </a:r>
            <a:endParaRPr lang="en-US" altLang="ja-JP">
              <a:solidFill>
                <a:schemeClr val="tx1"/>
              </a:solidFill>
              <a:ea typeface="ＭＳ Ｐゴシック" pitchFamily="50" charset="-128"/>
            </a:endParaRPr>
          </a:p>
        </p:txBody>
      </p:sp>
      <p:grpSp>
        <p:nvGrpSpPr>
          <p:cNvPr id="74780" name="Group 29"/>
          <p:cNvGrpSpPr>
            <a:grpSpLocks/>
          </p:cNvGrpSpPr>
          <p:nvPr/>
        </p:nvGrpSpPr>
        <p:grpSpPr bwMode="auto">
          <a:xfrm>
            <a:off x="6227763" y="3640138"/>
            <a:ext cx="2595562" cy="647700"/>
            <a:chOff x="3186" y="3229"/>
            <a:chExt cx="1279" cy="408"/>
          </a:xfrm>
        </p:grpSpPr>
        <p:sp>
          <p:nvSpPr>
            <p:cNvPr id="79905" name="Rectangle 30"/>
            <p:cNvSpPr>
              <a:spLocks noChangeArrowheads="1"/>
            </p:cNvSpPr>
            <p:nvPr/>
          </p:nvSpPr>
          <p:spPr bwMode="auto">
            <a:xfrm>
              <a:off x="3206" y="3256"/>
              <a:ext cx="1192" cy="349"/>
            </a:xfrm>
            <a:prstGeom prst="rect">
              <a:avLst/>
            </a:prstGeom>
            <a:noFill/>
            <a:ln w="9525">
              <a:noFill/>
              <a:miter lim="800000"/>
              <a:headEnd/>
              <a:tailEnd/>
            </a:ln>
          </p:spPr>
          <p:txBody>
            <a:bodyPr wrap="none" lIns="0" tIns="0" rIns="0" bIns="0">
              <a:spAutoFit/>
            </a:bodyPr>
            <a:lstStyle/>
            <a:p>
              <a:pPr eaLnBrk="0" hangingPunct="0">
                <a:lnSpc>
                  <a:spcPct val="100000"/>
                </a:lnSpc>
                <a:buClrTx/>
                <a:buFontTx/>
                <a:buNone/>
                <a:defRPr/>
              </a:pPr>
              <a:r>
                <a:rPr lang="ja-JP" altLang="en-US" b="1" dirty="0">
                  <a:solidFill>
                    <a:schemeClr val="tx1"/>
                  </a:solidFill>
                  <a:ea typeface="ＭＳ Ｐゴシック" pitchFamily="50" charset="-128"/>
                </a:rPr>
                <a:t>ほとんど、または、決して</a:t>
              </a:r>
              <a:endParaRPr lang="en-US" altLang="ja-JP" b="1" dirty="0">
                <a:solidFill>
                  <a:schemeClr val="tx1"/>
                </a:solidFill>
                <a:ea typeface="ＭＳ Ｐゴシック" pitchFamily="50" charset="-128"/>
              </a:endParaRPr>
            </a:p>
            <a:p>
              <a:pPr eaLnBrk="0" hangingPunct="0">
                <a:lnSpc>
                  <a:spcPct val="100000"/>
                </a:lnSpc>
                <a:buClrTx/>
                <a:buFontTx/>
                <a:buNone/>
                <a:defRPr/>
              </a:pPr>
              <a:r>
                <a:rPr lang="ja-JP" altLang="en-US" b="1" dirty="0">
                  <a:solidFill>
                    <a:schemeClr val="tx1"/>
                  </a:solidFill>
                  <a:ea typeface="ＭＳ Ｐゴシック" pitchFamily="50" charset="-128"/>
                </a:rPr>
                <a:t>用いられない</a:t>
              </a:r>
              <a:r>
                <a:rPr lang="en-US" altLang="ja-JP" b="1" dirty="0">
                  <a:solidFill>
                    <a:schemeClr val="tx1"/>
                  </a:solidFill>
                  <a:ea typeface="ＭＳ Ｐゴシック" pitchFamily="50" charset="-128"/>
                </a:rPr>
                <a:t>:  64%</a:t>
              </a:r>
            </a:p>
          </p:txBody>
        </p:sp>
        <p:sp>
          <p:nvSpPr>
            <p:cNvPr id="74786" name="Rectangle 31"/>
            <p:cNvSpPr>
              <a:spLocks noChangeArrowheads="1"/>
            </p:cNvSpPr>
            <p:nvPr/>
          </p:nvSpPr>
          <p:spPr bwMode="auto">
            <a:xfrm>
              <a:off x="3186" y="3229"/>
              <a:ext cx="1279" cy="408"/>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lnSpc>
                  <a:spcPct val="100000"/>
                </a:lnSpc>
                <a:buClrTx/>
                <a:buFontTx/>
                <a:buNone/>
              </a:pPr>
              <a:endParaRPr lang="en-GB" altLang="ja-JP" sz="1200">
                <a:solidFill>
                  <a:schemeClr val="tx1"/>
                </a:solidFill>
                <a:latin typeface="ACaslon Regular" charset="0"/>
                <a:ea typeface="ＭＳ Ｐゴシック" pitchFamily="50" charset="-128"/>
              </a:endParaRPr>
            </a:p>
          </p:txBody>
        </p:sp>
      </p:grpSp>
      <p:grpSp>
        <p:nvGrpSpPr>
          <p:cNvPr id="74781" name="Group 32"/>
          <p:cNvGrpSpPr>
            <a:grpSpLocks/>
          </p:cNvGrpSpPr>
          <p:nvPr/>
        </p:nvGrpSpPr>
        <p:grpSpPr bwMode="auto">
          <a:xfrm>
            <a:off x="260350" y="1846263"/>
            <a:ext cx="2289175" cy="647700"/>
            <a:chOff x="1162" y="3229"/>
            <a:chExt cx="1279" cy="408"/>
          </a:xfrm>
        </p:grpSpPr>
        <p:sp>
          <p:nvSpPr>
            <p:cNvPr id="2278433" name="Rectangle 33"/>
            <p:cNvSpPr>
              <a:spLocks noChangeArrowheads="1"/>
            </p:cNvSpPr>
            <p:nvPr/>
          </p:nvSpPr>
          <p:spPr bwMode="auto">
            <a:xfrm>
              <a:off x="1172" y="3256"/>
              <a:ext cx="1236" cy="346"/>
            </a:xfrm>
            <a:prstGeom prst="rect">
              <a:avLst/>
            </a:prstGeom>
            <a:noFill/>
            <a:ln w="9525">
              <a:noFill/>
              <a:miter lim="800000"/>
              <a:headEnd/>
              <a:tailEnd/>
            </a:ln>
          </p:spPr>
          <p:txBody>
            <a:bodyPr wrap="none" lIns="0" tIns="0" rIns="0" bIns="0">
              <a:spAutoFit/>
            </a:bodyPr>
            <a:lstStyle/>
            <a:p>
              <a:pPr eaLnBrk="0" hangingPunct="0">
                <a:lnSpc>
                  <a:spcPct val="100000"/>
                </a:lnSpc>
                <a:buClrTx/>
                <a:buFontTx/>
                <a:buNone/>
                <a:defRPr/>
              </a:pPr>
              <a:r>
                <a:rPr lang="ja-JP" altLang="en-US" b="1">
                  <a:solidFill>
                    <a:schemeClr val="tx1"/>
                  </a:solidFill>
                  <a:ea typeface="ＭＳ Ｐゴシック" pitchFamily="50" charset="-128"/>
                </a:rPr>
                <a:t>常に、または、しばしば</a:t>
              </a:r>
              <a:endParaRPr lang="en-US" altLang="ja-JP" b="1">
                <a:solidFill>
                  <a:schemeClr val="tx1"/>
                </a:solidFill>
                <a:ea typeface="ＭＳ Ｐゴシック" pitchFamily="50" charset="-128"/>
              </a:endParaRPr>
            </a:p>
            <a:p>
              <a:pPr eaLnBrk="0" hangingPunct="0">
                <a:lnSpc>
                  <a:spcPct val="100000"/>
                </a:lnSpc>
                <a:buClrTx/>
                <a:buFontTx/>
                <a:buNone/>
                <a:defRPr/>
              </a:pPr>
              <a:r>
                <a:rPr lang="ja-JP" altLang="en-US" b="1">
                  <a:solidFill>
                    <a:schemeClr val="tx1"/>
                  </a:solidFill>
                  <a:ea typeface="ＭＳ Ｐゴシック" pitchFamily="50" charset="-128"/>
                </a:rPr>
                <a:t>用いられる</a:t>
              </a:r>
              <a:r>
                <a:rPr lang="en-US" altLang="ja-JP" b="1">
                  <a:solidFill>
                    <a:schemeClr val="tx1"/>
                  </a:solidFill>
                  <a:ea typeface="ＭＳ Ｐゴシック" pitchFamily="50" charset="-128"/>
                </a:rPr>
                <a:t>:  20%</a:t>
              </a:r>
              <a:endParaRPr lang="en-US" altLang="ja-JP">
                <a:solidFill>
                  <a:schemeClr val="tx1"/>
                </a:solidFill>
                <a:ea typeface="ＭＳ Ｐゴシック" pitchFamily="50" charset="-128"/>
              </a:endParaRPr>
            </a:p>
          </p:txBody>
        </p:sp>
        <p:sp>
          <p:nvSpPr>
            <p:cNvPr id="74784" name="Rectangle 34"/>
            <p:cNvSpPr>
              <a:spLocks noChangeArrowheads="1"/>
            </p:cNvSpPr>
            <p:nvPr/>
          </p:nvSpPr>
          <p:spPr bwMode="auto">
            <a:xfrm>
              <a:off x="1162" y="3229"/>
              <a:ext cx="1279" cy="408"/>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lnSpc>
                  <a:spcPct val="100000"/>
                </a:lnSpc>
                <a:buClrTx/>
                <a:buFontTx/>
                <a:buNone/>
              </a:pPr>
              <a:endParaRPr lang="en-GB" altLang="ja-JP" sz="1200">
                <a:solidFill>
                  <a:schemeClr val="tx1"/>
                </a:solidFill>
                <a:latin typeface="ACaslon Regular" charset="0"/>
                <a:ea typeface="ＭＳ Ｐゴシック" pitchFamily="50" charset="-128"/>
              </a:endParaRPr>
            </a:p>
          </p:txBody>
        </p:sp>
      </p:grpSp>
      <p:sp>
        <p:nvSpPr>
          <p:cNvPr id="74782" name="Text Box 35"/>
          <p:cNvSpPr txBox="1">
            <a:spLocks noChangeArrowheads="1"/>
          </p:cNvSpPr>
          <p:nvPr/>
        </p:nvSpPr>
        <p:spPr bwMode="auto">
          <a:xfrm>
            <a:off x="760413" y="4484688"/>
            <a:ext cx="76327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a:spAutoFit/>
          </a:bodyPr>
          <a:lstStyle>
            <a:lvl1pPr marL="381000" indent="-381000" eaLnBrk="0" hangingPunct="0">
              <a:defRPr>
                <a:solidFill>
                  <a:schemeClr val="accent1"/>
                </a:solidFill>
                <a:latin typeface="Arial" pitchFamily="34" charset="0"/>
                <a:cs typeface="Arial" pitchFamily="34" charset="0"/>
              </a:defRPr>
            </a:lvl1pPr>
            <a:lvl2pPr marL="742950" indent="-285750" eaLnBrk="0" hangingPunct="0">
              <a:defRPr>
                <a:solidFill>
                  <a:schemeClr val="accent1"/>
                </a:solidFill>
                <a:latin typeface="Arial" pitchFamily="34" charset="0"/>
                <a:cs typeface="Arial" pitchFamily="34" charset="0"/>
              </a:defRPr>
            </a:lvl2pPr>
            <a:lvl3pPr marL="1143000" indent="-228600" eaLnBrk="0" hangingPunct="0">
              <a:defRPr>
                <a:solidFill>
                  <a:schemeClr val="accent1"/>
                </a:solidFill>
                <a:latin typeface="Arial" pitchFamily="34" charset="0"/>
                <a:cs typeface="Arial" pitchFamily="34" charset="0"/>
              </a:defRPr>
            </a:lvl3pPr>
            <a:lvl4pPr marL="1600200" indent="-228600" eaLnBrk="0" hangingPunct="0">
              <a:defRPr>
                <a:solidFill>
                  <a:schemeClr val="accent1"/>
                </a:solidFill>
                <a:latin typeface="Arial" pitchFamily="34" charset="0"/>
                <a:cs typeface="Arial" pitchFamily="34" charset="0"/>
              </a:defRPr>
            </a:lvl4pPr>
            <a:lvl5pPr marL="2057400" indent="-228600" eaLnBrk="0" hangingPunct="0">
              <a:defRPr>
                <a:solidFill>
                  <a:schemeClr val="accent1"/>
                </a:solidFill>
                <a:latin typeface="Arial" pitchFamily="34" charset="0"/>
                <a:cs typeface="Arial" pitchFamily="34" charset="0"/>
              </a:defRPr>
            </a:lvl5pPr>
            <a:lvl6pPr marL="2514600" indent="-228600" algn="ctr" eaLnBrk="0" fontAlgn="base" hangingPunct="0">
              <a:lnSpc>
                <a:spcPct val="80000"/>
              </a:lnSpc>
              <a:spcBef>
                <a:spcPct val="0"/>
              </a:spcBef>
              <a:spcAft>
                <a:spcPct val="0"/>
              </a:spcAft>
              <a:buClr>
                <a:schemeClr val="accent2"/>
              </a:buClr>
              <a:buFont typeface="Wingdings" pitchFamily="2" charset="2"/>
              <a:defRPr>
                <a:solidFill>
                  <a:schemeClr val="accent1"/>
                </a:solidFill>
                <a:latin typeface="Arial" pitchFamily="34" charset="0"/>
                <a:cs typeface="Arial" pitchFamily="34" charset="0"/>
              </a:defRPr>
            </a:lvl6pPr>
            <a:lvl7pPr marL="2971800" indent="-228600" algn="ctr" eaLnBrk="0" fontAlgn="base" hangingPunct="0">
              <a:lnSpc>
                <a:spcPct val="80000"/>
              </a:lnSpc>
              <a:spcBef>
                <a:spcPct val="0"/>
              </a:spcBef>
              <a:spcAft>
                <a:spcPct val="0"/>
              </a:spcAft>
              <a:buClr>
                <a:schemeClr val="accent2"/>
              </a:buClr>
              <a:buFont typeface="Wingdings" pitchFamily="2" charset="2"/>
              <a:defRPr>
                <a:solidFill>
                  <a:schemeClr val="accent1"/>
                </a:solidFill>
                <a:latin typeface="Arial" pitchFamily="34" charset="0"/>
                <a:cs typeface="Arial" pitchFamily="34" charset="0"/>
              </a:defRPr>
            </a:lvl7pPr>
            <a:lvl8pPr marL="3429000" indent="-228600" algn="ctr" eaLnBrk="0" fontAlgn="base" hangingPunct="0">
              <a:lnSpc>
                <a:spcPct val="80000"/>
              </a:lnSpc>
              <a:spcBef>
                <a:spcPct val="0"/>
              </a:spcBef>
              <a:spcAft>
                <a:spcPct val="0"/>
              </a:spcAft>
              <a:buClr>
                <a:schemeClr val="accent2"/>
              </a:buClr>
              <a:buFont typeface="Wingdings" pitchFamily="2" charset="2"/>
              <a:defRPr>
                <a:solidFill>
                  <a:schemeClr val="accent1"/>
                </a:solidFill>
                <a:latin typeface="Arial" pitchFamily="34" charset="0"/>
                <a:cs typeface="Arial" pitchFamily="34" charset="0"/>
              </a:defRPr>
            </a:lvl8pPr>
            <a:lvl9pPr marL="3886200" indent="-228600" algn="ctr" eaLnBrk="0" fontAlgn="base" hangingPunct="0">
              <a:lnSpc>
                <a:spcPct val="80000"/>
              </a:lnSpc>
              <a:spcBef>
                <a:spcPct val="0"/>
              </a:spcBef>
              <a:spcAft>
                <a:spcPct val="0"/>
              </a:spcAft>
              <a:buClr>
                <a:schemeClr val="accent2"/>
              </a:buClr>
              <a:buFont typeface="Wingdings" pitchFamily="2" charset="2"/>
              <a:defRPr>
                <a:solidFill>
                  <a:schemeClr val="accent1"/>
                </a:solidFill>
                <a:latin typeface="Arial" pitchFamily="34" charset="0"/>
                <a:cs typeface="Arial" pitchFamily="34" charset="0"/>
              </a:defRPr>
            </a:lvl9pPr>
          </a:lstStyle>
          <a:p>
            <a:pPr eaLnBrk="1" hangingPunct="1"/>
            <a:r>
              <a:rPr lang="ja-JP" altLang="en-US" dirty="0">
                <a:solidFill>
                  <a:schemeClr val="tx1"/>
                </a:solidFill>
                <a:ea typeface="ＭＳ Ｐゴシック" pitchFamily="50" charset="-128"/>
              </a:rPr>
              <a:t>早期に仕様確定しようとすると、ユーザーはリスクを見越して何でも仕様に入れたがる</a:t>
            </a:r>
          </a:p>
          <a:p>
            <a:pPr eaLnBrk="1" hangingPunct="1"/>
            <a:endParaRPr lang="ja-JP" altLang="en-US" dirty="0">
              <a:solidFill>
                <a:schemeClr val="tx1"/>
              </a:solidFill>
              <a:ea typeface="ＭＳ Ｐゴシック" pitchFamily="50" charset="-128"/>
            </a:endParaRPr>
          </a:p>
          <a:p>
            <a:pPr eaLnBrk="1" hangingPunct="1"/>
            <a:r>
              <a:rPr lang="ja-JP" altLang="en-US" dirty="0">
                <a:solidFill>
                  <a:schemeClr val="tx1"/>
                </a:solidFill>
                <a:ea typeface="ＭＳ Ｐゴシック" pitchFamily="50" charset="-128"/>
              </a:rPr>
              <a:t>その結果、使われない機能が盛大に作り込まれる</a:t>
            </a:r>
          </a:p>
          <a:p>
            <a:pPr eaLnBrk="1" hangingPunct="1"/>
            <a:endParaRPr lang="ja-JP" altLang="en-US" dirty="0">
              <a:solidFill>
                <a:schemeClr val="tx1"/>
              </a:solidFill>
              <a:ea typeface="ＭＳ Ｐゴシック" pitchFamily="50" charset="-128"/>
            </a:endParaRPr>
          </a:p>
        </p:txBody>
      </p:sp>
      <p:pic>
        <p:nvPicPr>
          <p:cNvPr id="3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3888" y="115888"/>
            <a:ext cx="758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フッター プレースホルダー 5"/>
          <p:cNvSpPr>
            <a:spLocks noGrp="1"/>
          </p:cNvSpPr>
          <p:nvPr>
            <p:ph type="ftr" sz="quarter" idx="11"/>
          </p:nvPr>
        </p:nvSpPr>
        <p:spPr>
          <a:xfrm>
            <a:off x="3124200" y="6356350"/>
            <a:ext cx="2895600" cy="365125"/>
          </a:xfrm>
        </p:spPr>
        <p:txBody>
          <a:bodyPr/>
          <a:lstStyle/>
          <a:p>
            <a:r>
              <a:rPr kumimoji="1" lang="en-US" altLang="ja-JP" dirty="0" smtClean="0"/>
              <a:t>Copyrights@2013_Strategic Staff Services</a:t>
            </a:r>
            <a:endParaRPr kumimoji="1" lang="ja-JP" altLang="en-US" dirty="0"/>
          </a:p>
        </p:txBody>
      </p:sp>
      <p:sp>
        <p:nvSpPr>
          <p:cNvPr id="2" name="スライド番号プレースホルダー 1"/>
          <p:cNvSpPr>
            <a:spLocks noGrp="1"/>
          </p:cNvSpPr>
          <p:nvPr>
            <p:ph type="sldNum" sz="quarter" idx="12"/>
          </p:nvPr>
        </p:nvSpPr>
        <p:spPr/>
        <p:txBody>
          <a:bodyPr/>
          <a:lstStyle/>
          <a:p>
            <a:fld id="{0AE9FC66-1AAE-4E36-B78C-41EEEE5034C1}" type="slidenum">
              <a:rPr kumimoji="1" lang="ja-JP" altLang="en-US" smtClean="0"/>
              <a:t>13</a:t>
            </a:fld>
            <a:endParaRPr kumimoji="1" lang="ja-JP" altLang="en-US"/>
          </a:p>
        </p:txBody>
      </p:sp>
    </p:spTree>
    <p:extLst>
      <p:ext uri="{BB962C8B-B14F-4D97-AF65-F5344CB8AC3E}">
        <p14:creationId xmlns:p14="http://schemas.microsoft.com/office/powerpoint/2010/main" val="43743381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スライド番号プレースホルダー 3"/>
          <p:cNvSpPr>
            <a:spLocks noGrp="1"/>
          </p:cNvSpPr>
          <p:nvPr>
            <p:ph type="sldNum" sz="quarter" idx="12"/>
          </p:nvPr>
        </p:nvSpPr>
        <p:spPr/>
        <p:txBody>
          <a:bodyPr/>
          <a:lstStyle/>
          <a:p>
            <a:fld id="{890EE08E-8FAF-4873-8DFA-96546CC3EE21}" type="slidenum">
              <a:rPr lang="en-US" altLang="ja-JP">
                <a:solidFill>
                  <a:srgbClr val="000000"/>
                </a:solidFill>
              </a:rPr>
              <a:pPr/>
              <a:t>14</a:t>
            </a:fld>
            <a:endParaRPr lang="en-US" altLang="ja-JP">
              <a:solidFill>
                <a:srgbClr val="000000"/>
              </a:solidFill>
            </a:endParaRPr>
          </a:p>
        </p:txBody>
      </p:sp>
      <p:grpSp>
        <p:nvGrpSpPr>
          <p:cNvPr id="31749" name="Group 5"/>
          <p:cNvGrpSpPr>
            <a:grpSpLocks/>
          </p:cNvGrpSpPr>
          <p:nvPr/>
        </p:nvGrpSpPr>
        <p:grpSpPr bwMode="auto">
          <a:xfrm>
            <a:off x="1331913" y="1412875"/>
            <a:ext cx="2305050" cy="1757363"/>
            <a:chOff x="793" y="2659"/>
            <a:chExt cx="1452" cy="1107"/>
          </a:xfrm>
        </p:grpSpPr>
        <p:sp>
          <p:nvSpPr>
            <p:cNvPr id="31750" name="AutoShape 6"/>
            <p:cNvSpPr>
              <a:spLocks noChangeArrowheads="1"/>
            </p:cNvSpPr>
            <p:nvPr/>
          </p:nvSpPr>
          <p:spPr bwMode="auto">
            <a:xfrm>
              <a:off x="1066" y="2795"/>
              <a:ext cx="908" cy="771"/>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mtClean="0">
                <a:solidFill>
                  <a:srgbClr val="000000"/>
                </a:solidFill>
              </a:endParaRPr>
            </a:p>
          </p:txBody>
        </p:sp>
        <p:sp>
          <p:nvSpPr>
            <p:cNvPr id="31751" name="Text Box 7"/>
            <p:cNvSpPr txBox="1">
              <a:spLocks noChangeArrowheads="1"/>
            </p:cNvSpPr>
            <p:nvPr/>
          </p:nvSpPr>
          <p:spPr bwMode="auto">
            <a:xfrm>
              <a:off x="1292" y="2659"/>
              <a:ext cx="49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ja-JP" altLang="en-US" sz="1000" smtClean="0">
                  <a:solidFill>
                    <a:srgbClr val="000000"/>
                  </a:solidFill>
                </a:rPr>
                <a:t>要求仕様</a:t>
              </a:r>
            </a:p>
          </p:txBody>
        </p:sp>
        <p:sp>
          <p:nvSpPr>
            <p:cNvPr id="31752" name="Text Box 8"/>
            <p:cNvSpPr txBox="1">
              <a:spLocks noChangeArrowheads="1"/>
            </p:cNvSpPr>
            <p:nvPr/>
          </p:nvSpPr>
          <p:spPr bwMode="auto">
            <a:xfrm>
              <a:off x="793" y="3612"/>
              <a:ext cx="49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ja-JP" altLang="en-US" sz="1000" smtClean="0">
                  <a:solidFill>
                    <a:srgbClr val="000000"/>
                  </a:solidFill>
                </a:rPr>
                <a:t>リソース</a:t>
              </a:r>
            </a:p>
          </p:txBody>
        </p:sp>
        <p:sp>
          <p:nvSpPr>
            <p:cNvPr id="31753" name="Text Box 9"/>
            <p:cNvSpPr txBox="1">
              <a:spLocks noChangeArrowheads="1"/>
            </p:cNvSpPr>
            <p:nvPr/>
          </p:nvSpPr>
          <p:spPr bwMode="auto">
            <a:xfrm>
              <a:off x="1746" y="3612"/>
              <a:ext cx="49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ja-JP" altLang="en-US" sz="1000" smtClean="0">
                  <a:solidFill>
                    <a:srgbClr val="000000"/>
                  </a:solidFill>
                </a:rPr>
                <a:t>納期</a:t>
              </a:r>
            </a:p>
          </p:txBody>
        </p:sp>
        <p:sp>
          <p:nvSpPr>
            <p:cNvPr id="31754" name="Text Box 10"/>
            <p:cNvSpPr txBox="1">
              <a:spLocks noChangeArrowheads="1"/>
            </p:cNvSpPr>
            <p:nvPr/>
          </p:nvSpPr>
          <p:spPr bwMode="auto">
            <a:xfrm>
              <a:off x="1202" y="3339"/>
              <a:ext cx="63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ja-JP" altLang="en-US" sz="1000" b="1" smtClean="0">
                  <a:solidFill>
                    <a:srgbClr val="000000"/>
                  </a:solidFill>
                </a:rPr>
                <a:t>プラン・ドリブン</a:t>
              </a:r>
            </a:p>
          </p:txBody>
        </p:sp>
      </p:grpSp>
      <p:grpSp>
        <p:nvGrpSpPr>
          <p:cNvPr id="31755" name="Group 11"/>
          <p:cNvGrpSpPr>
            <a:grpSpLocks/>
          </p:cNvGrpSpPr>
          <p:nvPr/>
        </p:nvGrpSpPr>
        <p:grpSpPr bwMode="auto">
          <a:xfrm>
            <a:off x="5292725" y="1412875"/>
            <a:ext cx="2160588" cy="1754188"/>
            <a:chOff x="2699" y="2614"/>
            <a:chExt cx="1406" cy="1106"/>
          </a:xfrm>
        </p:grpSpPr>
        <p:sp>
          <p:nvSpPr>
            <p:cNvPr id="31756" name="AutoShape 12"/>
            <p:cNvSpPr>
              <a:spLocks noChangeArrowheads="1"/>
            </p:cNvSpPr>
            <p:nvPr/>
          </p:nvSpPr>
          <p:spPr bwMode="auto">
            <a:xfrm flipV="1">
              <a:off x="2925" y="2750"/>
              <a:ext cx="908" cy="771"/>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mtClean="0">
                <a:solidFill>
                  <a:srgbClr val="000000"/>
                </a:solidFill>
              </a:endParaRPr>
            </a:p>
          </p:txBody>
        </p:sp>
        <p:sp>
          <p:nvSpPr>
            <p:cNvPr id="31757" name="Text Box 13"/>
            <p:cNvSpPr txBox="1">
              <a:spLocks noChangeArrowheads="1"/>
            </p:cNvSpPr>
            <p:nvPr/>
          </p:nvSpPr>
          <p:spPr bwMode="auto">
            <a:xfrm>
              <a:off x="3153" y="3566"/>
              <a:ext cx="49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ja-JP" altLang="en-US" sz="1000" smtClean="0">
                  <a:solidFill>
                    <a:srgbClr val="000000"/>
                  </a:solidFill>
                </a:rPr>
                <a:t>実現仕様</a:t>
              </a:r>
            </a:p>
          </p:txBody>
        </p:sp>
        <p:sp>
          <p:nvSpPr>
            <p:cNvPr id="31758" name="Text Box 14"/>
            <p:cNvSpPr txBox="1">
              <a:spLocks noChangeArrowheads="1"/>
            </p:cNvSpPr>
            <p:nvPr/>
          </p:nvSpPr>
          <p:spPr bwMode="auto">
            <a:xfrm>
              <a:off x="2699" y="2614"/>
              <a:ext cx="49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ja-JP" altLang="en-US" sz="1000" smtClean="0">
                  <a:solidFill>
                    <a:srgbClr val="000000"/>
                  </a:solidFill>
                </a:rPr>
                <a:t>リソース</a:t>
              </a:r>
            </a:p>
          </p:txBody>
        </p:sp>
        <p:sp>
          <p:nvSpPr>
            <p:cNvPr id="31759" name="Text Box 15"/>
            <p:cNvSpPr txBox="1">
              <a:spLocks noChangeArrowheads="1"/>
            </p:cNvSpPr>
            <p:nvPr/>
          </p:nvSpPr>
          <p:spPr bwMode="auto">
            <a:xfrm>
              <a:off x="3606" y="2614"/>
              <a:ext cx="49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ja-JP" altLang="en-US" sz="1000" smtClean="0">
                  <a:solidFill>
                    <a:srgbClr val="000000"/>
                  </a:solidFill>
                </a:rPr>
                <a:t>納期</a:t>
              </a:r>
            </a:p>
          </p:txBody>
        </p:sp>
        <p:sp>
          <p:nvSpPr>
            <p:cNvPr id="31760" name="Text Box 16"/>
            <p:cNvSpPr txBox="1">
              <a:spLocks noChangeArrowheads="1"/>
            </p:cNvSpPr>
            <p:nvPr/>
          </p:nvSpPr>
          <p:spPr bwMode="auto">
            <a:xfrm>
              <a:off x="3016" y="2795"/>
              <a:ext cx="77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ja-JP" altLang="en-US" sz="1000" b="1" smtClean="0">
                  <a:solidFill>
                    <a:srgbClr val="000000"/>
                  </a:solidFill>
                </a:rPr>
                <a:t>バリュー・ドリブン</a:t>
              </a:r>
            </a:p>
          </p:txBody>
        </p:sp>
      </p:grpSp>
      <p:sp>
        <p:nvSpPr>
          <p:cNvPr id="31761" name="Text Box 17"/>
          <p:cNvSpPr txBox="1">
            <a:spLocks noChangeArrowheads="1"/>
          </p:cNvSpPr>
          <p:nvPr/>
        </p:nvSpPr>
        <p:spPr bwMode="auto">
          <a:xfrm>
            <a:off x="3419475" y="1484313"/>
            <a:ext cx="1657350" cy="28416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ja-JP" altLang="en-US" sz="1200" smtClean="0">
                <a:solidFill>
                  <a:srgbClr val="000000"/>
                </a:solidFill>
              </a:rPr>
              <a:t>前提条件（フィックス）</a:t>
            </a:r>
          </a:p>
        </p:txBody>
      </p:sp>
      <p:sp>
        <p:nvSpPr>
          <p:cNvPr id="31762" name="Text Box 18"/>
          <p:cNvSpPr txBox="1">
            <a:spLocks noChangeArrowheads="1"/>
          </p:cNvSpPr>
          <p:nvPr/>
        </p:nvSpPr>
        <p:spPr bwMode="auto">
          <a:xfrm>
            <a:off x="4284663" y="2708275"/>
            <a:ext cx="865187" cy="284163"/>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ja-JP" altLang="en-US" sz="1200" smtClean="0">
                <a:solidFill>
                  <a:srgbClr val="000000"/>
                </a:solidFill>
              </a:rPr>
              <a:t>推定</a:t>
            </a:r>
          </a:p>
        </p:txBody>
      </p:sp>
      <p:cxnSp>
        <p:nvCxnSpPr>
          <p:cNvPr id="31763" name="AutoShape 19"/>
          <p:cNvCxnSpPr>
            <a:cxnSpLocks noChangeShapeType="1"/>
            <a:stCxn id="31762" idx="3"/>
            <a:endCxn id="31756" idx="0"/>
          </p:cNvCxnSpPr>
          <p:nvPr/>
        </p:nvCxnSpPr>
        <p:spPr bwMode="auto">
          <a:xfrm>
            <a:off x="5149850" y="2851150"/>
            <a:ext cx="118745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64" name="AutoShape 20"/>
          <p:cNvCxnSpPr>
            <a:cxnSpLocks noChangeShapeType="1"/>
            <a:stCxn id="31762" idx="1"/>
            <a:endCxn id="31750" idx="4"/>
          </p:cNvCxnSpPr>
          <p:nvPr/>
        </p:nvCxnSpPr>
        <p:spPr bwMode="auto">
          <a:xfrm flipH="1">
            <a:off x="3206750" y="2851150"/>
            <a:ext cx="1077913" cy="158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65" name="AutoShape 21"/>
          <p:cNvCxnSpPr>
            <a:cxnSpLocks noChangeShapeType="1"/>
            <a:stCxn id="31761" idx="3"/>
            <a:endCxn id="31758" idx="2"/>
          </p:cNvCxnSpPr>
          <p:nvPr/>
        </p:nvCxnSpPr>
        <p:spPr bwMode="auto">
          <a:xfrm>
            <a:off x="5076825" y="1627188"/>
            <a:ext cx="600075" cy="301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66" name="AutoShape 22"/>
          <p:cNvCxnSpPr>
            <a:cxnSpLocks noChangeShapeType="1"/>
            <a:stCxn id="31761" idx="1"/>
            <a:endCxn id="31750" idx="0"/>
          </p:cNvCxnSpPr>
          <p:nvPr/>
        </p:nvCxnSpPr>
        <p:spPr bwMode="auto">
          <a:xfrm flipH="1">
            <a:off x="2486025" y="1627188"/>
            <a:ext cx="933450" cy="158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767" name="Text Box 23"/>
          <p:cNvSpPr txBox="1">
            <a:spLocks noChangeArrowheads="1"/>
          </p:cNvSpPr>
          <p:nvPr/>
        </p:nvSpPr>
        <p:spPr bwMode="auto">
          <a:xfrm>
            <a:off x="5724525" y="908050"/>
            <a:ext cx="1943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ja-JP" altLang="en-US" sz="1400" smtClean="0">
                <a:solidFill>
                  <a:srgbClr val="000000"/>
                </a:solidFill>
              </a:rPr>
              <a:t>アジャイル（適応主義）</a:t>
            </a:r>
          </a:p>
        </p:txBody>
      </p:sp>
      <p:sp>
        <p:nvSpPr>
          <p:cNvPr id="31768" name="Text Box 24"/>
          <p:cNvSpPr txBox="1">
            <a:spLocks noChangeArrowheads="1"/>
          </p:cNvSpPr>
          <p:nvPr/>
        </p:nvSpPr>
        <p:spPr bwMode="auto">
          <a:xfrm>
            <a:off x="1404938" y="979488"/>
            <a:ext cx="2447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ja-JP" altLang="en-US" sz="1400" smtClean="0">
                <a:solidFill>
                  <a:srgbClr val="000000"/>
                </a:solidFill>
              </a:rPr>
              <a:t>ウォーターフォール（従来）</a:t>
            </a:r>
          </a:p>
        </p:txBody>
      </p:sp>
      <p:pic>
        <p:nvPicPr>
          <p:cNvPr id="31769" name="Picture 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3573463"/>
            <a:ext cx="4545013" cy="316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70" name="Picture 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7075" y="3787775"/>
            <a:ext cx="4608513" cy="294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71" name="Text Box 27"/>
          <p:cNvSpPr txBox="1">
            <a:spLocks noChangeArrowheads="1"/>
          </p:cNvSpPr>
          <p:nvPr/>
        </p:nvSpPr>
        <p:spPr bwMode="auto">
          <a:xfrm>
            <a:off x="1547813" y="3500438"/>
            <a:ext cx="57610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ja-JP" altLang="en-US" sz="2800" dirty="0" smtClean="0">
                <a:solidFill>
                  <a:srgbClr val="002060"/>
                </a:solidFill>
              </a:rPr>
              <a:t>リスクに捉まる潜在的な影響度</a:t>
            </a:r>
          </a:p>
        </p:txBody>
      </p:sp>
      <p:sp>
        <p:nvSpPr>
          <p:cNvPr id="31772" name="Text Box 28"/>
          <p:cNvSpPr txBox="1">
            <a:spLocks noChangeArrowheads="1"/>
          </p:cNvSpPr>
          <p:nvPr/>
        </p:nvSpPr>
        <p:spPr bwMode="auto">
          <a:xfrm>
            <a:off x="250825" y="404813"/>
            <a:ext cx="87518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ja-JP" altLang="en-US" sz="2800" dirty="0" smtClean="0">
                <a:solidFill>
                  <a:srgbClr val="002060"/>
                </a:solidFill>
              </a:rPr>
              <a:t>基本的価値観の相違</a:t>
            </a:r>
          </a:p>
        </p:txBody>
      </p:sp>
      <p:sp>
        <p:nvSpPr>
          <p:cNvPr id="31773" name="Text Box 29"/>
          <p:cNvSpPr txBox="1">
            <a:spLocks noChangeArrowheads="1"/>
          </p:cNvSpPr>
          <p:nvPr/>
        </p:nvSpPr>
        <p:spPr bwMode="auto">
          <a:xfrm>
            <a:off x="5292725" y="4005263"/>
            <a:ext cx="20161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ja-JP" altLang="en-US" sz="1400" smtClean="0">
                <a:solidFill>
                  <a:srgbClr val="000000"/>
                </a:solidFill>
              </a:rPr>
              <a:t>アジャイル</a:t>
            </a:r>
          </a:p>
        </p:txBody>
      </p:sp>
      <p:sp>
        <p:nvSpPr>
          <p:cNvPr id="31774" name="Text Box 30"/>
          <p:cNvSpPr txBox="1">
            <a:spLocks noChangeArrowheads="1"/>
          </p:cNvSpPr>
          <p:nvPr/>
        </p:nvSpPr>
        <p:spPr bwMode="auto">
          <a:xfrm>
            <a:off x="971550" y="3933825"/>
            <a:ext cx="22304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ja-JP" altLang="en-US" sz="1400" smtClean="0">
                <a:solidFill>
                  <a:srgbClr val="000000"/>
                </a:solidFill>
              </a:rPr>
              <a:t>ウォーターフォール（従来）</a:t>
            </a:r>
          </a:p>
        </p:txBody>
      </p:sp>
      <p:pic>
        <p:nvPicPr>
          <p:cNvPr id="3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3888" y="115888"/>
            <a:ext cx="758825" cy="492125"/>
          </a:xfrm>
          <a:prstGeom prst="rect">
            <a:avLst/>
          </a:prstGeom>
          <a:noFill/>
          <a:extLst>
            <a:ext uri="{909E8E84-426E-40DD-AFC4-6F175D3DCCD1}">
              <a14:hiddenFill xmlns:a14="http://schemas.microsoft.com/office/drawing/2010/main">
                <a:solidFill>
                  <a:srgbClr val="FFFFFF"/>
                </a:solidFill>
              </a14:hiddenFill>
            </a:ext>
          </a:extLst>
        </p:spPr>
      </p:pic>
      <p:sp>
        <p:nvSpPr>
          <p:cNvPr id="32" name="フッター プレースホルダー 1"/>
          <p:cNvSpPr>
            <a:spLocks noGrp="1"/>
          </p:cNvSpPr>
          <p:nvPr>
            <p:ph type="ftr" sz="quarter" idx="11"/>
          </p:nvPr>
        </p:nvSpPr>
        <p:spPr>
          <a:xfrm>
            <a:off x="3269456" y="6326187"/>
            <a:ext cx="2895600" cy="365125"/>
          </a:xfrm>
        </p:spPr>
        <p:txBody>
          <a:bodyPr/>
          <a:lstStyle/>
          <a:p>
            <a:r>
              <a:rPr kumimoji="1" lang="en-US" altLang="ja-JP" dirty="0" smtClean="0"/>
              <a:t>Copyrights@2013_Strategic Staff Services</a:t>
            </a:r>
            <a:endParaRPr kumimoji="1" lang="ja-JP" altLang="en-US" dirty="0"/>
          </a:p>
        </p:txBody>
      </p:sp>
      <p:sp>
        <p:nvSpPr>
          <p:cNvPr id="33" name="スライド番号プレースホルダー 2"/>
          <p:cNvSpPr txBox="1">
            <a:spLocks/>
          </p:cNvSpPr>
          <p:nvPr/>
        </p:nvSpPr>
        <p:spPr>
          <a:xfrm>
            <a:off x="6698456" y="6326187"/>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734FC82-8E1F-45C4-85B9-3BA20C68F444}" type="slidenum">
              <a:rPr lang="ja-JP" altLang="en-US" smtClean="0"/>
              <a:pPr/>
              <a:t>14</a:t>
            </a:fld>
            <a:endParaRPr lang="ja-JP" altLang="en-US"/>
          </a:p>
        </p:txBody>
      </p:sp>
    </p:spTree>
    <p:extLst>
      <p:ext uri="{BB962C8B-B14F-4D97-AF65-F5344CB8AC3E}">
        <p14:creationId xmlns:p14="http://schemas.microsoft.com/office/powerpoint/2010/main" val="820102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68898" y="706290"/>
            <a:ext cx="8229600" cy="565298"/>
          </a:xfrm>
        </p:spPr>
        <p:txBody>
          <a:bodyPr/>
          <a:lstStyle/>
          <a:p>
            <a:pPr eaLnBrk="1" hangingPunct="1"/>
            <a:r>
              <a:rPr lang="ja-JP" altLang="en-US" sz="2400" dirty="0" smtClean="0">
                <a:solidFill>
                  <a:srgbClr val="002060"/>
                </a:solidFill>
                <a:ea typeface="ＭＳ Ｐゴシック" pitchFamily="50" charset="-128"/>
              </a:rPr>
              <a:t>なぜウォーターフォールプロジェクトで品質が犠牲になるのか</a:t>
            </a:r>
          </a:p>
        </p:txBody>
      </p:sp>
      <p:sp>
        <p:nvSpPr>
          <p:cNvPr id="41987" name="Rectangle 3"/>
          <p:cNvSpPr>
            <a:spLocks noGrp="1" noChangeArrowheads="1"/>
          </p:cNvSpPr>
          <p:nvPr>
            <p:ph type="body" idx="1"/>
          </p:nvPr>
        </p:nvSpPr>
        <p:spPr>
          <a:xfrm>
            <a:off x="755650" y="4340225"/>
            <a:ext cx="7904163" cy="1487488"/>
          </a:xfrm>
        </p:spPr>
        <p:txBody>
          <a:bodyPr/>
          <a:lstStyle/>
          <a:p>
            <a:pPr eaLnBrk="1" hangingPunct="1">
              <a:lnSpc>
                <a:spcPct val="80000"/>
              </a:lnSpc>
              <a:buFont typeface="Wingdings" pitchFamily="2" charset="2"/>
              <a:buChar char="§"/>
            </a:pPr>
            <a:r>
              <a:rPr lang="ja-JP" altLang="en-US" sz="1800" smtClean="0">
                <a:ea typeface="ＭＳ Ｐゴシック" pitchFamily="50" charset="-128"/>
              </a:rPr>
              <a:t>前工程が伸びると、テストが犠牲になるが、短いテストですぐに発見できる欠陥はつぶせるため、表面上は</a:t>
            </a:r>
            <a:r>
              <a:rPr lang="en-US" altLang="ja-JP" sz="1800" smtClean="0">
                <a:ea typeface="ＭＳ Ｐゴシック" pitchFamily="50" charset="-128"/>
              </a:rPr>
              <a:t>OK</a:t>
            </a:r>
            <a:r>
              <a:rPr lang="ja-JP" altLang="en-US" sz="1800" smtClean="0">
                <a:ea typeface="ＭＳ Ｐゴシック" pitchFamily="50" charset="-128"/>
              </a:rPr>
              <a:t>なシステムが納品される</a:t>
            </a:r>
          </a:p>
          <a:p>
            <a:pPr eaLnBrk="1" hangingPunct="1">
              <a:lnSpc>
                <a:spcPct val="80000"/>
              </a:lnSpc>
              <a:buFont typeface="Wingdings" pitchFamily="2" charset="2"/>
              <a:buChar char="§"/>
            </a:pPr>
            <a:r>
              <a:rPr lang="ja-JP" altLang="en-US" sz="1800" smtClean="0">
                <a:ea typeface="ＭＳ Ｐゴシック" pitchFamily="50" charset="-128"/>
              </a:rPr>
              <a:t>テストに時間をかけていないので、多大な潜在的欠陥が残る</a:t>
            </a:r>
          </a:p>
          <a:p>
            <a:pPr eaLnBrk="1" hangingPunct="1">
              <a:lnSpc>
                <a:spcPct val="80000"/>
              </a:lnSpc>
              <a:buFont typeface="Wingdings" pitchFamily="2" charset="2"/>
              <a:buChar char="§"/>
            </a:pPr>
            <a:r>
              <a:rPr lang="ja-JP" altLang="en-US" sz="1800" smtClean="0">
                <a:ea typeface="ＭＳ Ｐゴシック" pitchFamily="50" charset="-128"/>
              </a:rPr>
              <a:t>システム統合時点でリスクが顕在化しても、そのとき範囲を調整することは、非常に困難</a:t>
            </a:r>
          </a:p>
        </p:txBody>
      </p:sp>
      <p:sp>
        <p:nvSpPr>
          <p:cNvPr id="41988" name="Rectangle 5"/>
          <p:cNvSpPr>
            <a:spLocks noChangeArrowheads="1"/>
          </p:cNvSpPr>
          <p:nvPr/>
        </p:nvSpPr>
        <p:spPr bwMode="auto">
          <a:xfrm>
            <a:off x="1487488" y="1271588"/>
            <a:ext cx="1460500" cy="688975"/>
          </a:xfrm>
          <a:prstGeom prst="rect">
            <a:avLst/>
          </a:prstGeom>
          <a:solidFill>
            <a:srgbClr val="FF9999">
              <a:alpha val="14902"/>
            </a:srgbClr>
          </a:solidFill>
          <a:ln w="63500" algn="ctr">
            <a:solidFill>
              <a:srgbClr val="FF9900"/>
            </a:solidFill>
            <a:miter lim="800000"/>
            <a:headEnd/>
            <a:tailEnd/>
          </a:ln>
        </p:spPr>
        <p:txBody>
          <a:bodyPr wrap="none" anchor="ctr"/>
          <a:lstStyle/>
          <a:p>
            <a:pPr marL="381000" indent="-381000"/>
            <a:r>
              <a:rPr lang="ja-JP" altLang="en-US">
                <a:ea typeface="ＭＳ Ｐゴシック" pitchFamily="50" charset="-128"/>
              </a:rPr>
              <a:t>要求</a:t>
            </a:r>
          </a:p>
        </p:txBody>
      </p:sp>
      <p:sp>
        <p:nvSpPr>
          <p:cNvPr id="41989" name="Rectangle 6"/>
          <p:cNvSpPr>
            <a:spLocks noChangeArrowheads="1"/>
          </p:cNvSpPr>
          <p:nvPr/>
        </p:nvSpPr>
        <p:spPr bwMode="auto">
          <a:xfrm>
            <a:off x="7359650" y="1273175"/>
            <a:ext cx="1460500" cy="688975"/>
          </a:xfrm>
          <a:prstGeom prst="rect">
            <a:avLst/>
          </a:prstGeom>
          <a:solidFill>
            <a:srgbClr val="FFCC00">
              <a:alpha val="14902"/>
            </a:srgbClr>
          </a:solidFill>
          <a:ln w="63500" algn="ctr">
            <a:solidFill>
              <a:srgbClr val="FF9900"/>
            </a:solidFill>
            <a:miter lim="800000"/>
            <a:headEnd/>
            <a:tailEnd/>
          </a:ln>
        </p:spPr>
        <p:txBody>
          <a:bodyPr wrap="none" anchor="ctr"/>
          <a:lstStyle/>
          <a:p>
            <a:pPr marL="381000" indent="-381000"/>
            <a:r>
              <a:rPr lang="ja-JP" altLang="en-US">
                <a:ea typeface="ＭＳ Ｐゴシック" pitchFamily="50" charset="-128"/>
              </a:rPr>
              <a:t>運用保守</a:t>
            </a:r>
          </a:p>
        </p:txBody>
      </p:sp>
      <p:sp>
        <p:nvSpPr>
          <p:cNvPr id="41990" name="Rectangle 7"/>
          <p:cNvSpPr>
            <a:spLocks noChangeArrowheads="1"/>
          </p:cNvSpPr>
          <p:nvPr/>
        </p:nvSpPr>
        <p:spPr bwMode="auto">
          <a:xfrm>
            <a:off x="4422775" y="1273175"/>
            <a:ext cx="1460500" cy="688975"/>
          </a:xfrm>
          <a:prstGeom prst="rect">
            <a:avLst/>
          </a:prstGeom>
          <a:solidFill>
            <a:srgbClr val="66FFCC">
              <a:alpha val="14902"/>
            </a:srgbClr>
          </a:solidFill>
          <a:ln w="63500" algn="ctr">
            <a:solidFill>
              <a:srgbClr val="FF9900"/>
            </a:solidFill>
            <a:miter lim="800000"/>
            <a:headEnd/>
            <a:tailEnd/>
          </a:ln>
        </p:spPr>
        <p:txBody>
          <a:bodyPr wrap="none" anchor="ctr"/>
          <a:lstStyle/>
          <a:p>
            <a:pPr marL="381000" indent="-381000"/>
            <a:r>
              <a:rPr lang="ja-JP" altLang="en-US">
                <a:ea typeface="ＭＳ Ｐゴシック" pitchFamily="50" charset="-128"/>
              </a:rPr>
              <a:t>コーディング</a:t>
            </a:r>
          </a:p>
          <a:p>
            <a:pPr marL="381000" indent="-381000"/>
            <a:r>
              <a:rPr lang="ja-JP" altLang="en-US">
                <a:ea typeface="ＭＳ Ｐゴシック" pitchFamily="50" charset="-128"/>
              </a:rPr>
              <a:t>ユニットテスト</a:t>
            </a:r>
          </a:p>
        </p:txBody>
      </p:sp>
      <p:sp>
        <p:nvSpPr>
          <p:cNvPr id="41991" name="Rectangle 8"/>
          <p:cNvSpPr>
            <a:spLocks noChangeArrowheads="1"/>
          </p:cNvSpPr>
          <p:nvPr/>
        </p:nvSpPr>
        <p:spPr bwMode="auto">
          <a:xfrm>
            <a:off x="5891213" y="1271588"/>
            <a:ext cx="1460500" cy="688975"/>
          </a:xfrm>
          <a:prstGeom prst="rect">
            <a:avLst/>
          </a:prstGeom>
          <a:solidFill>
            <a:srgbClr val="CC66FF">
              <a:alpha val="14902"/>
            </a:srgbClr>
          </a:solidFill>
          <a:ln w="63500" algn="ctr">
            <a:solidFill>
              <a:srgbClr val="FF9900"/>
            </a:solidFill>
            <a:miter lim="800000"/>
            <a:headEnd/>
            <a:tailEnd/>
          </a:ln>
        </p:spPr>
        <p:txBody>
          <a:bodyPr wrap="none" anchor="ctr"/>
          <a:lstStyle/>
          <a:p>
            <a:pPr marL="381000" indent="-381000"/>
            <a:r>
              <a:rPr lang="ja-JP" altLang="en-US">
                <a:ea typeface="ＭＳ Ｐゴシック" pitchFamily="50" charset="-128"/>
              </a:rPr>
              <a:t>システム統合</a:t>
            </a:r>
          </a:p>
        </p:txBody>
      </p:sp>
      <p:sp>
        <p:nvSpPr>
          <p:cNvPr id="41992" name="Rectangle 9"/>
          <p:cNvSpPr>
            <a:spLocks noChangeArrowheads="1"/>
          </p:cNvSpPr>
          <p:nvPr/>
        </p:nvSpPr>
        <p:spPr bwMode="auto">
          <a:xfrm>
            <a:off x="2954338" y="1271588"/>
            <a:ext cx="1460500" cy="688975"/>
          </a:xfrm>
          <a:prstGeom prst="rect">
            <a:avLst/>
          </a:prstGeom>
          <a:solidFill>
            <a:srgbClr val="CCFF66">
              <a:alpha val="14902"/>
            </a:srgbClr>
          </a:solidFill>
          <a:ln w="63500" algn="ctr">
            <a:solidFill>
              <a:srgbClr val="FF9900"/>
            </a:solidFill>
            <a:miter lim="800000"/>
            <a:headEnd/>
            <a:tailEnd/>
          </a:ln>
        </p:spPr>
        <p:txBody>
          <a:bodyPr wrap="none" anchor="ctr"/>
          <a:lstStyle/>
          <a:p>
            <a:pPr marL="381000" indent="-381000"/>
            <a:r>
              <a:rPr lang="ja-JP" altLang="en-US">
                <a:ea typeface="ＭＳ Ｐゴシック" pitchFamily="50" charset="-128"/>
              </a:rPr>
              <a:t>設計</a:t>
            </a:r>
          </a:p>
        </p:txBody>
      </p:sp>
      <p:sp>
        <p:nvSpPr>
          <p:cNvPr id="41993" name="AutoShape 10"/>
          <p:cNvSpPr>
            <a:spLocks noChangeArrowheads="1"/>
          </p:cNvSpPr>
          <p:nvPr/>
        </p:nvSpPr>
        <p:spPr bwMode="auto">
          <a:xfrm>
            <a:off x="239713" y="2227263"/>
            <a:ext cx="1165225" cy="438150"/>
          </a:xfrm>
          <a:prstGeom prst="roundRect">
            <a:avLst>
              <a:gd name="adj" fmla="val 16667"/>
            </a:avLst>
          </a:prstGeom>
          <a:solidFill>
            <a:schemeClr val="bg1">
              <a:alpha val="14902"/>
            </a:schemeClr>
          </a:solidFill>
          <a:ln w="15875" algn="ctr">
            <a:solidFill>
              <a:schemeClr val="accent1"/>
            </a:solidFill>
            <a:round/>
            <a:headEnd/>
            <a:tailEnd/>
          </a:ln>
        </p:spPr>
        <p:txBody>
          <a:bodyPr wrap="none" anchor="ctr"/>
          <a:lstStyle/>
          <a:p>
            <a:pPr marL="381000" indent="-381000"/>
            <a:r>
              <a:rPr lang="ja-JP" altLang="en-US" sz="1400">
                <a:ea typeface="ＭＳ Ｐゴシック" pitchFamily="50" charset="-128"/>
              </a:rPr>
              <a:t>機能</a:t>
            </a:r>
            <a:r>
              <a:rPr lang="en-US" altLang="ja-JP" sz="1400">
                <a:ea typeface="ＭＳ Ｐゴシック" pitchFamily="50" charset="-128"/>
              </a:rPr>
              <a:t>1</a:t>
            </a:r>
          </a:p>
        </p:txBody>
      </p:sp>
      <p:sp>
        <p:nvSpPr>
          <p:cNvPr id="41994" name="AutoShape 11"/>
          <p:cNvSpPr>
            <a:spLocks noChangeArrowheads="1"/>
          </p:cNvSpPr>
          <p:nvPr/>
        </p:nvSpPr>
        <p:spPr bwMode="auto">
          <a:xfrm>
            <a:off x="239713" y="2722563"/>
            <a:ext cx="1165225" cy="438150"/>
          </a:xfrm>
          <a:prstGeom prst="roundRect">
            <a:avLst>
              <a:gd name="adj" fmla="val 16667"/>
            </a:avLst>
          </a:prstGeom>
          <a:solidFill>
            <a:schemeClr val="bg1">
              <a:alpha val="14902"/>
            </a:schemeClr>
          </a:solidFill>
          <a:ln w="15875" algn="ctr">
            <a:solidFill>
              <a:schemeClr val="accent1"/>
            </a:solidFill>
            <a:round/>
            <a:headEnd/>
            <a:tailEnd/>
          </a:ln>
        </p:spPr>
        <p:txBody>
          <a:bodyPr wrap="none" anchor="ctr"/>
          <a:lstStyle/>
          <a:p>
            <a:pPr marL="381000" indent="-381000"/>
            <a:r>
              <a:rPr lang="ja-JP" altLang="en-US" sz="1400">
                <a:ea typeface="ＭＳ Ｐゴシック" pitchFamily="50" charset="-128"/>
              </a:rPr>
              <a:t>機能</a:t>
            </a:r>
            <a:r>
              <a:rPr lang="en-US" altLang="ja-JP" sz="1400">
                <a:ea typeface="ＭＳ Ｐゴシック" pitchFamily="50" charset="-128"/>
              </a:rPr>
              <a:t>2</a:t>
            </a:r>
          </a:p>
        </p:txBody>
      </p:sp>
      <p:sp>
        <p:nvSpPr>
          <p:cNvPr id="41995" name="AutoShape 12"/>
          <p:cNvSpPr>
            <a:spLocks noChangeArrowheads="1"/>
          </p:cNvSpPr>
          <p:nvPr/>
        </p:nvSpPr>
        <p:spPr bwMode="auto">
          <a:xfrm>
            <a:off x="239713" y="3217863"/>
            <a:ext cx="1165225" cy="438150"/>
          </a:xfrm>
          <a:prstGeom prst="roundRect">
            <a:avLst>
              <a:gd name="adj" fmla="val 16667"/>
            </a:avLst>
          </a:prstGeom>
          <a:solidFill>
            <a:schemeClr val="bg1">
              <a:alpha val="14902"/>
            </a:schemeClr>
          </a:solidFill>
          <a:ln w="15875" algn="ctr">
            <a:solidFill>
              <a:schemeClr val="accent1"/>
            </a:solidFill>
            <a:round/>
            <a:headEnd/>
            <a:tailEnd/>
          </a:ln>
        </p:spPr>
        <p:txBody>
          <a:bodyPr wrap="none" anchor="ctr"/>
          <a:lstStyle/>
          <a:p>
            <a:pPr marL="381000" indent="-381000"/>
            <a:r>
              <a:rPr lang="ja-JP" altLang="en-US" sz="1400">
                <a:ea typeface="ＭＳ Ｐゴシック" pitchFamily="50" charset="-128"/>
              </a:rPr>
              <a:t>コンポー</a:t>
            </a:r>
          </a:p>
          <a:p>
            <a:pPr marL="381000" indent="-381000"/>
            <a:r>
              <a:rPr lang="ja-JP" altLang="en-US" sz="1400">
                <a:ea typeface="ＭＳ Ｐゴシック" pitchFamily="50" charset="-128"/>
              </a:rPr>
              <a:t>ネント</a:t>
            </a:r>
            <a:r>
              <a:rPr lang="en-US" altLang="ja-JP" sz="1400">
                <a:ea typeface="ＭＳ Ｐゴシック" pitchFamily="50" charset="-128"/>
              </a:rPr>
              <a:t>1</a:t>
            </a:r>
          </a:p>
        </p:txBody>
      </p:sp>
      <p:sp>
        <p:nvSpPr>
          <p:cNvPr id="41996" name="AutoShape 13"/>
          <p:cNvSpPr>
            <a:spLocks noChangeArrowheads="1"/>
          </p:cNvSpPr>
          <p:nvPr/>
        </p:nvSpPr>
        <p:spPr bwMode="auto">
          <a:xfrm>
            <a:off x="239713" y="3725863"/>
            <a:ext cx="1165225" cy="438150"/>
          </a:xfrm>
          <a:prstGeom prst="roundRect">
            <a:avLst>
              <a:gd name="adj" fmla="val 16667"/>
            </a:avLst>
          </a:prstGeom>
          <a:solidFill>
            <a:schemeClr val="bg1">
              <a:alpha val="14902"/>
            </a:schemeClr>
          </a:solidFill>
          <a:ln w="15875" algn="ctr">
            <a:solidFill>
              <a:schemeClr val="accent1"/>
            </a:solidFill>
            <a:round/>
            <a:headEnd/>
            <a:tailEnd/>
          </a:ln>
        </p:spPr>
        <p:txBody>
          <a:bodyPr wrap="none" anchor="ctr"/>
          <a:lstStyle/>
          <a:p>
            <a:pPr marL="381000" indent="-381000"/>
            <a:r>
              <a:rPr lang="ja-JP" altLang="en-US" sz="1400">
                <a:ea typeface="ＭＳ Ｐゴシック" pitchFamily="50" charset="-128"/>
              </a:rPr>
              <a:t>コンポー</a:t>
            </a:r>
          </a:p>
          <a:p>
            <a:pPr marL="381000" indent="-381000"/>
            <a:r>
              <a:rPr lang="ja-JP" altLang="en-US" sz="1400">
                <a:ea typeface="ＭＳ Ｐゴシック" pitchFamily="50" charset="-128"/>
              </a:rPr>
              <a:t>ネント</a:t>
            </a:r>
            <a:r>
              <a:rPr lang="en-US" altLang="ja-JP" sz="1400">
                <a:ea typeface="ＭＳ Ｐゴシック" pitchFamily="50" charset="-128"/>
              </a:rPr>
              <a:t>2</a:t>
            </a:r>
          </a:p>
        </p:txBody>
      </p:sp>
      <p:sp>
        <p:nvSpPr>
          <p:cNvPr id="41997" name="Line 14"/>
          <p:cNvSpPr>
            <a:spLocks noChangeShapeType="1"/>
          </p:cNvSpPr>
          <p:nvPr/>
        </p:nvSpPr>
        <p:spPr bwMode="auto">
          <a:xfrm>
            <a:off x="1404938" y="2446338"/>
            <a:ext cx="7500937" cy="0"/>
          </a:xfrm>
          <a:prstGeom prst="line">
            <a:avLst/>
          </a:prstGeom>
          <a:noFill/>
          <a:ln w="22225">
            <a:solidFill>
              <a:schemeClr val="accent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1998" name="Line 15"/>
          <p:cNvSpPr>
            <a:spLocks noChangeShapeType="1"/>
          </p:cNvSpPr>
          <p:nvPr/>
        </p:nvSpPr>
        <p:spPr bwMode="auto">
          <a:xfrm>
            <a:off x="1392238" y="2941638"/>
            <a:ext cx="7500937" cy="0"/>
          </a:xfrm>
          <a:prstGeom prst="line">
            <a:avLst/>
          </a:prstGeom>
          <a:noFill/>
          <a:ln w="22225">
            <a:solidFill>
              <a:schemeClr val="accent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1999" name="Line 16"/>
          <p:cNvSpPr>
            <a:spLocks noChangeShapeType="1"/>
          </p:cNvSpPr>
          <p:nvPr/>
        </p:nvSpPr>
        <p:spPr bwMode="auto">
          <a:xfrm>
            <a:off x="1404938" y="3424238"/>
            <a:ext cx="7500937" cy="0"/>
          </a:xfrm>
          <a:prstGeom prst="line">
            <a:avLst/>
          </a:prstGeom>
          <a:noFill/>
          <a:ln w="22225">
            <a:solidFill>
              <a:schemeClr val="accent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000" name="Line 17"/>
          <p:cNvSpPr>
            <a:spLocks noChangeShapeType="1"/>
          </p:cNvSpPr>
          <p:nvPr/>
        </p:nvSpPr>
        <p:spPr bwMode="auto">
          <a:xfrm>
            <a:off x="1404938" y="3932238"/>
            <a:ext cx="7500937" cy="0"/>
          </a:xfrm>
          <a:prstGeom prst="line">
            <a:avLst/>
          </a:prstGeom>
          <a:noFill/>
          <a:ln w="22225">
            <a:solidFill>
              <a:schemeClr val="accent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nvGrpSpPr>
          <p:cNvPr id="42001" name="Group 76"/>
          <p:cNvGrpSpPr>
            <a:grpSpLocks/>
          </p:cNvGrpSpPr>
          <p:nvPr/>
        </p:nvGrpSpPr>
        <p:grpSpPr bwMode="auto">
          <a:xfrm>
            <a:off x="1603375" y="2341563"/>
            <a:ext cx="5218113" cy="1684337"/>
            <a:chOff x="1010" y="1595"/>
            <a:chExt cx="2770" cy="1061"/>
          </a:xfrm>
        </p:grpSpPr>
        <p:sp>
          <p:nvSpPr>
            <p:cNvPr id="42020" name="Rectangle 18"/>
            <p:cNvSpPr>
              <a:spLocks noChangeArrowheads="1"/>
            </p:cNvSpPr>
            <p:nvPr/>
          </p:nvSpPr>
          <p:spPr bwMode="auto">
            <a:xfrm>
              <a:off x="1010" y="1603"/>
              <a:ext cx="109" cy="117"/>
            </a:xfrm>
            <a:prstGeom prst="rect">
              <a:avLst/>
            </a:prstGeom>
            <a:solidFill>
              <a:srgbClr val="FF9999"/>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2021" name="Rectangle 19"/>
            <p:cNvSpPr>
              <a:spLocks noChangeArrowheads="1"/>
            </p:cNvSpPr>
            <p:nvPr/>
          </p:nvSpPr>
          <p:spPr bwMode="auto">
            <a:xfrm>
              <a:off x="1218" y="1603"/>
              <a:ext cx="192" cy="117"/>
            </a:xfrm>
            <a:prstGeom prst="rect">
              <a:avLst/>
            </a:prstGeom>
            <a:solidFill>
              <a:srgbClr val="FF9999"/>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2022" name="Rectangle 20"/>
            <p:cNvSpPr>
              <a:spLocks noChangeArrowheads="1"/>
            </p:cNvSpPr>
            <p:nvPr/>
          </p:nvSpPr>
          <p:spPr bwMode="auto">
            <a:xfrm>
              <a:off x="1522" y="1603"/>
              <a:ext cx="109" cy="117"/>
            </a:xfrm>
            <a:prstGeom prst="rect">
              <a:avLst/>
            </a:prstGeom>
            <a:solidFill>
              <a:srgbClr val="FF9999"/>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2023" name="Rectangle 21"/>
            <p:cNvSpPr>
              <a:spLocks noChangeArrowheads="1"/>
            </p:cNvSpPr>
            <p:nvPr/>
          </p:nvSpPr>
          <p:spPr bwMode="auto">
            <a:xfrm>
              <a:off x="1906" y="1603"/>
              <a:ext cx="242" cy="117"/>
            </a:xfrm>
            <a:prstGeom prst="rect">
              <a:avLst/>
            </a:prstGeom>
            <a:solidFill>
              <a:srgbClr val="CCFF66"/>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2024" name="Rectangle 22"/>
            <p:cNvSpPr>
              <a:spLocks noChangeArrowheads="1"/>
            </p:cNvSpPr>
            <p:nvPr/>
          </p:nvSpPr>
          <p:spPr bwMode="auto">
            <a:xfrm>
              <a:off x="2042" y="1915"/>
              <a:ext cx="242" cy="117"/>
            </a:xfrm>
            <a:prstGeom prst="rect">
              <a:avLst/>
            </a:prstGeom>
            <a:solidFill>
              <a:srgbClr val="CCFF66"/>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2025" name="Rectangle 23"/>
            <p:cNvSpPr>
              <a:spLocks noChangeArrowheads="1"/>
            </p:cNvSpPr>
            <p:nvPr/>
          </p:nvSpPr>
          <p:spPr bwMode="auto">
            <a:xfrm>
              <a:off x="2290" y="1595"/>
              <a:ext cx="109" cy="117"/>
            </a:xfrm>
            <a:prstGeom prst="rect">
              <a:avLst/>
            </a:prstGeom>
            <a:solidFill>
              <a:srgbClr val="CCFF66"/>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2026" name="Rectangle 24"/>
            <p:cNvSpPr>
              <a:spLocks noChangeArrowheads="1"/>
            </p:cNvSpPr>
            <p:nvPr/>
          </p:nvSpPr>
          <p:spPr bwMode="auto">
            <a:xfrm>
              <a:off x="2498" y="1595"/>
              <a:ext cx="192" cy="117"/>
            </a:xfrm>
            <a:prstGeom prst="rect">
              <a:avLst/>
            </a:prstGeom>
            <a:solidFill>
              <a:srgbClr val="CCFF66"/>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2027" name="Rectangle 25"/>
            <p:cNvSpPr>
              <a:spLocks noChangeArrowheads="1"/>
            </p:cNvSpPr>
            <p:nvPr/>
          </p:nvSpPr>
          <p:spPr bwMode="auto">
            <a:xfrm>
              <a:off x="2986" y="1595"/>
              <a:ext cx="109" cy="117"/>
            </a:xfrm>
            <a:prstGeom prst="rect">
              <a:avLst/>
            </a:prstGeom>
            <a:solidFill>
              <a:srgbClr val="66FFCC"/>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2028" name="Rectangle 26"/>
            <p:cNvSpPr>
              <a:spLocks noChangeArrowheads="1"/>
            </p:cNvSpPr>
            <p:nvPr/>
          </p:nvSpPr>
          <p:spPr bwMode="auto">
            <a:xfrm>
              <a:off x="3186" y="1595"/>
              <a:ext cx="384" cy="108"/>
            </a:xfrm>
            <a:prstGeom prst="rect">
              <a:avLst/>
            </a:prstGeom>
            <a:solidFill>
              <a:srgbClr val="66FFCC"/>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2029" name="Rectangle 27"/>
            <p:cNvSpPr>
              <a:spLocks noChangeArrowheads="1"/>
            </p:cNvSpPr>
            <p:nvPr/>
          </p:nvSpPr>
          <p:spPr bwMode="auto">
            <a:xfrm>
              <a:off x="2434" y="1915"/>
              <a:ext cx="242" cy="117"/>
            </a:xfrm>
            <a:prstGeom prst="rect">
              <a:avLst/>
            </a:prstGeom>
            <a:solidFill>
              <a:srgbClr val="CCFF66"/>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2030" name="Rectangle 28"/>
            <p:cNvSpPr>
              <a:spLocks noChangeArrowheads="1"/>
            </p:cNvSpPr>
            <p:nvPr/>
          </p:nvSpPr>
          <p:spPr bwMode="auto">
            <a:xfrm>
              <a:off x="2922" y="1907"/>
              <a:ext cx="109" cy="117"/>
            </a:xfrm>
            <a:prstGeom prst="rect">
              <a:avLst/>
            </a:prstGeom>
            <a:solidFill>
              <a:srgbClr val="66FFCC"/>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2031" name="Rectangle 29"/>
            <p:cNvSpPr>
              <a:spLocks noChangeArrowheads="1"/>
            </p:cNvSpPr>
            <p:nvPr/>
          </p:nvSpPr>
          <p:spPr bwMode="auto">
            <a:xfrm>
              <a:off x="1402" y="1915"/>
              <a:ext cx="109" cy="117"/>
            </a:xfrm>
            <a:prstGeom prst="rect">
              <a:avLst/>
            </a:prstGeom>
            <a:solidFill>
              <a:srgbClr val="FF9999"/>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2032" name="Rectangle 30"/>
            <p:cNvSpPr>
              <a:spLocks noChangeArrowheads="1"/>
            </p:cNvSpPr>
            <p:nvPr/>
          </p:nvSpPr>
          <p:spPr bwMode="auto">
            <a:xfrm>
              <a:off x="1610" y="1915"/>
              <a:ext cx="192" cy="117"/>
            </a:xfrm>
            <a:prstGeom prst="rect">
              <a:avLst/>
            </a:prstGeom>
            <a:solidFill>
              <a:srgbClr val="FF9999"/>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2033" name="Rectangle 31"/>
            <p:cNvSpPr>
              <a:spLocks noChangeArrowheads="1"/>
            </p:cNvSpPr>
            <p:nvPr/>
          </p:nvSpPr>
          <p:spPr bwMode="auto">
            <a:xfrm>
              <a:off x="3370" y="1907"/>
              <a:ext cx="242" cy="117"/>
            </a:xfrm>
            <a:prstGeom prst="rect">
              <a:avLst/>
            </a:prstGeom>
            <a:solidFill>
              <a:srgbClr val="66FFCC"/>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2034" name="Rectangle 32"/>
            <p:cNvSpPr>
              <a:spLocks noChangeArrowheads="1"/>
            </p:cNvSpPr>
            <p:nvPr/>
          </p:nvSpPr>
          <p:spPr bwMode="auto">
            <a:xfrm>
              <a:off x="3114" y="1907"/>
              <a:ext cx="192" cy="117"/>
            </a:xfrm>
            <a:prstGeom prst="rect">
              <a:avLst/>
            </a:prstGeom>
            <a:solidFill>
              <a:srgbClr val="66FFCC"/>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2035" name="Rectangle 33"/>
            <p:cNvSpPr>
              <a:spLocks noChangeArrowheads="1"/>
            </p:cNvSpPr>
            <p:nvPr/>
          </p:nvSpPr>
          <p:spPr bwMode="auto">
            <a:xfrm>
              <a:off x="1162" y="1907"/>
              <a:ext cx="109" cy="117"/>
            </a:xfrm>
            <a:prstGeom prst="rect">
              <a:avLst/>
            </a:prstGeom>
            <a:solidFill>
              <a:srgbClr val="FF9999"/>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2036" name="Rectangle 34"/>
            <p:cNvSpPr>
              <a:spLocks noChangeArrowheads="1"/>
            </p:cNvSpPr>
            <p:nvPr/>
          </p:nvSpPr>
          <p:spPr bwMode="auto">
            <a:xfrm>
              <a:off x="1058" y="2211"/>
              <a:ext cx="109" cy="117"/>
            </a:xfrm>
            <a:prstGeom prst="rect">
              <a:avLst/>
            </a:prstGeom>
            <a:solidFill>
              <a:srgbClr val="FF9999"/>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2037" name="Rectangle 35"/>
            <p:cNvSpPr>
              <a:spLocks noChangeArrowheads="1"/>
            </p:cNvSpPr>
            <p:nvPr/>
          </p:nvSpPr>
          <p:spPr bwMode="auto">
            <a:xfrm>
              <a:off x="1266" y="2211"/>
              <a:ext cx="192" cy="117"/>
            </a:xfrm>
            <a:prstGeom prst="rect">
              <a:avLst/>
            </a:prstGeom>
            <a:solidFill>
              <a:srgbClr val="FF9999"/>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2038" name="Rectangle 36"/>
            <p:cNvSpPr>
              <a:spLocks noChangeArrowheads="1"/>
            </p:cNvSpPr>
            <p:nvPr/>
          </p:nvSpPr>
          <p:spPr bwMode="auto">
            <a:xfrm>
              <a:off x="1570" y="2211"/>
              <a:ext cx="109" cy="117"/>
            </a:xfrm>
            <a:prstGeom prst="rect">
              <a:avLst/>
            </a:prstGeom>
            <a:solidFill>
              <a:srgbClr val="FF9999"/>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2039" name="Rectangle 37"/>
            <p:cNvSpPr>
              <a:spLocks noChangeArrowheads="1"/>
            </p:cNvSpPr>
            <p:nvPr/>
          </p:nvSpPr>
          <p:spPr bwMode="auto">
            <a:xfrm>
              <a:off x="1634" y="2523"/>
              <a:ext cx="109" cy="117"/>
            </a:xfrm>
            <a:prstGeom prst="rect">
              <a:avLst/>
            </a:prstGeom>
            <a:solidFill>
              <a:srgbClr val="FF9999"/>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2040" name="Rectangle 38"/>
            <p:cNvSpPr>
              <a:spLocks noChangeArrowheads="1"/>
            </p:cNvSpPr>
            <p:nvPr/>
          </p:nvSpPr>
          <p:spPr bwMode="auto">
            <a:xfrm>
              <a:off x="1058" y="2523"/>
              <a:ext cx="192" cy="117"/>
            </a:xfrm>
            <a:prstGeom prst="rect">
              <a:avLst/>
            </a:prstGeom>
            <a:solidFill>
              <a:srgbClr val="FF9999"/>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2041" name="Rectangle 39"/>
            <p:cNvSpPr>
              <a:spLocks noChangeArrowheads="1"/>
            </p:cNvSpPr>
            <p:nvPr/>
          </p:nvSpPr>
          <p:spPr bwMode="auto">
            <a:xfrm>
              <a:off x="1370" y="2515"/>
              <a:ext cx="109" cy="117"/>
            </a:xfrm>
            <a:prstGeom prst="rect">
              <a:avLst/>
            </a:prstGeom>
            <a:solidFill>
              <a:srgbClr val="FF9999"/>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2042" name="Rectangle 40"/>
            <p:cNvSpPr>
              <a:spLocks noChangeArrowheads="1"/>
            </p:cNvSpPr>
            <p:nvPr/>
          </p:nvSpPr>
          <p:spPr bwMode="auto">
            <a:xfrm>
              <a:off x="2042" y="2227"/>
              <a:ext cx="242" cy="117"/>
            </a:xfrm>
            <a:prstGeom prst="rect">
              <a:avLst/>
            </a:prstGeom>
            <a:solidFill>
              <a:srgbClr val="CCFF66"/>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2043" name="Rectangle 41"/>
            <p:cNvSpPr>
              <a:spLocks noChangeArrowheads="1"/>
            </p:cNvSpPr>
            <p:nvPr/>
          </p:nvSpPr>
          <p:spPr bwMode="auto">
            <a:xfrm>
              <a:off x="2178" y="2539"/>
              <a:ext cx="242" cy="117"/>
            </a:xfrm>
            <a:prstGeom prst="rect">
              <a:avLst/>
            </a:prstGeom>
            <a:solidFill>
              <a:srgbClr val="CCFF66"/>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2044" name="Rectangle 42"/>
            <p:cNvSpPr>
              <a:spLocks noChangeArrowheads="1"/>
            </p:cNvSpPr>
            <p:nvPr/>
          </p:nvSpPr>
          <p:spPr bwMode="auto">
            <a:xfrm>
              <a:off x="1954" y="2531"/>
              <a:ext cx="109" cy="117"/>
            </a:xfrm>
            <a:prstGeom prst="rect">
              <a:avLst/>
            </a:prstGeom>
            <a:solidFill>
              <a:srgbClr val="CCFF66"/>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2045" name="Rectangle 43"/>
            <p:cNvSpPr>
              <a:spLocks noChangeArrowheads="1"/>
            </p:cNvSpPr>
            <p:nvPr/>
          </p:nvSpPr>
          <p:spPr bwMode="auto">
            <a:xfrm>
              <a:off x="2474" y="2219"/>
              <a:ext cx="192" cy="117"/>
            </a:xfrm>
            <a:prstGeom prst="rect">
              <a:avLst/>
            </a:prstGeom>
            <a:solidFill>
              <a:srgbClr val="CCFF66"/>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2046" name="Rectangle 44"/>
            <p:cNvSpPr>
              <a:spLocks noChangeArrowheads="1"/>
            </p:cNvSpPr>
            <p:nvPr/>
          </p:nvSpPr>
          <p:spPr bwMode="auto">
            <a:xfrm>
              <a:off x="2570" y="2539"/>
              <a:ext cx="242" cy="117"/>
            </a:xfrm>
            <a:prstGeom prst="rect">
              <a:avLst/>
            </a:prstGeom>
            <a:solidFill>
              <a:srgbClr val="CCFF66"/>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2047" name="Rectangle 45"/>
            <p:cNvSpPr>
              <a:spLocks noChangeArrowheads="1"/>
            </p:cNvSpPr>
            <p:nvPr/>
          </p:nvSpPr>
          <p:spPr bwMode="auto">
            <a:xfrm>
              <a:off x="3450" y="2211"/>
              <a:ext cx="109" cy="117"/>
            </a:xfrm>
            <a:prstGeom prst="rect">
              <a:avLst/>
            </a:prstGeom>
            <a:solidFill>
              <a:srgbClr val="66FFCC"/>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2048" name="Rectangle 46"/>
            <p:cNvSpPr>
              <a:spLocks noChangeArrowheads="1"/>
            </p:cNvSpPr>
            <p:nvPr/>
          </p:nvSpPr>
          <p:spPr bwMode="auto">
            <a:xfrm>
              <a:off x="2962" y="2211"/>
              <a:ext cx="384" cy="108"/>
            </a:xfrm>
            <a:prstGeom prst="rect">
              <a:avLst/>
            </a:prstGeom>
            <a:solidFill>
              <a:srgbClr val="66FFCC"/>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2049" name="Rectangle 47"/>
            <p:cNvSpPr>
              <a:spLocks noChangeArrowheads="1"/>
            </p:cNvSpPr>
            <p:nvPr/>
          </p:nvSpPr>
          <p:spPr bwMode="auto">
            <a:xfrm>
              <a:off x="3378" y="2523"/>
              <a:ext cx="109" cy="117"/>
            </a:xfrm>
            <a:prstGeom prst="rect">
              <a:avLst/>
            </a:prstGeom>
            <a:solidFill>
              <a:srgbClr val="66FFCC"/>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2050" name="Rectangle 48"/>
            <p:cNvSpPr>
              <a:spLocks noChangeArrowheads="1"/>
            </p:cNvSpPr>
            <p:nvPr/>
          </p:nvSpPr>
          <p:spPr bwMode="auto">
            <a:xfrm>
              <a:off x="3538" y="2523"/>
              <a:ext cx="242" cy="117"/>
            </a:xfrm>
            <a:prstGeom prst="rect">
              <a:avLst/>
            </a:prstGeom>
            <a:solidFill>
              <a:srgbClr val="66FFCC"/>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2051" name="Rectangle 49"/>
            <p:cNvSpPr>
              <a:spLocks noChangeArrowheads="1"/>
            </p:cNvSpPr>
            <p:nvPr/>
          </p:nvSpPr>
          <p:spPr bwMode="auto">
            <a:xfrm>
              <a:off x="3002" y="2523"/>
              <a:ext cx="192" cy="117"/>
            </a:xfrm>
            <a:prstGeom prst="rect">
              <a:avLst/>
            </a:prstGeom>
            <a:solidFill>
              <a:srgbClr val="66FFCC"/>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2052" name="Line 50"/>
            <p:cNvSpPr>
              <a:spLocks noChangeShapeType="1"/>
            </p:cNvSpPr>
            <p:nvPr/>
          </p:nvSpPr>
          <p:spPr bwMode="auto">
            <a:xfrm>
              <a:off x="1069" y="1729"/>
              <a:ext cx="116" cy="158"/>
            </a:xfrm>
            <a:prstGeom prst="line">
              <a:avLst/>
            </a:prstGeom>
            <a:noFill/>
            <a:ln w="15875" cap="rnd">
              <a:solidFill>
                <a:schemeClr val="tx2"/>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053" name="Line 51"/>
            <p:cNvSpPr>
              <a:spLocks noChangeShapeType="1"/>
            </p:cNvSpPr>
            <p:nvPr/>
          </p:nvSpPr>
          <p:spPr bwMode="auto">
            <a:xfrm>
              <a:off x="1237" y="2041"/>
              <a:ext cx="116" cy="158"/>
            </a:xfrm>
            <a:prstGeom prst="line">
              <a:avLst/>
            </a:prstGeom>
            <a:noFill/>
            <a:ln w="15875" cap="rnd">
              <a:solidFill>
                <a:schemeClr val="tx2"/>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054" name="Line 52"/>
            <p:cNvSpPr>
              <a:spLocks noChangeShapeType="1"/>
            </p:cNvSpPr>
            <p:nvPr/>
          </p:nvSpPr>
          <p:spPr bwMode="auto">
            <a:xfrm flipV="1">
              <a:off x="1456" y="1706"/>
              <a:ext cx="132" cy="226"/>
            </a:xfrm>
            <a:prstGeom prst="line">
              <a:avLst/>
            </a:prstGeom>
            <a:noFill/>
            <a:ln w="15875" cap="rnd">
              <a:solidFill>
                <a:schemeClr val="tx2"/>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055" name="Line 53"/>
            <p:cNvSpPr>
              <a:spLocks noChangeShapeType="1"/>
            </p:cNvSpPr>
            <p:nvPr/>
          </p:nvSpPr>
          <p:spPr bwMode="auto">
            <a:xfrm flipV="1">
              <a:off x="1146" y="2337"/>
              <a:ext cx="483" cy="176"/>
            </a:xfrm>
            <a:prstGeom prst="line">
              <a:avLst/>
            </a:prstGeom>
            <a:noFill/>
            <a:ln w="15875" cap="rnd">
              <a:solidFill>
                <a:schemeClr val="tx2"/>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056" name="Line 54"/>
            <p:cNvSpPr>
              <a:spLocks noChangeShapeType="1"/>
            </p:cNvSpPr>
            <p:nvPr/>
          </p:nvSpPr>
          <p:spPr bwMode="auto">
            <a:xfrm flipV="1">
              <a:off x="2042" y="2337"/>
              <a:ext cx="149" cy="176"/>
            </a:xfrm>
            <a:prstGeom prst="line">
              <a:avLst/>
            </a:prstGeom>
            <a:noFill/>
            <a:ln w="15875" cap="rnd">
              <a:solidFill>
                <a:schemeClr val="tx2"/>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057" name="Line 55"/>
            <p:cNvSpPr>
              <a:spLocks noChangeShapeType="1"/>
            </p:cNvSpPr>
            <p:nvPr/>
          </p:nvSpPr>
          <p:spPr bwMode="auto">
            <a:xfrm flipV="1">
              <a:off x="2136" y="2039"/>
              <a:ext cx="416" cy="176"/>
            </a:xfrm>
            <a:prstGeom prst="line">
              <a:avLst/>
            </a:prstGeom>
            <a:noFill/>
            <a:ln w="15875" cap="rnd">
              <a:solidFill>
                <a:schemeClr val="tx2"/>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058" name="Line 56"/>
            <p:cNvSpPr>
              <a:spLocks noChangeShapeType="1"/>
            </p:cNvSpPr>
            <p:nvPr/>
          </p:nvSpPr>
          <p:spPr bwMode="auto">
            <a:xfrm>
              <a:off x="2003" y="1711"/>
              <a:ext cx="150" cy="208"/>
            </a:xfrm>
            <a:prstGeom prst="line">
              <a:avLst/>
            </a:prstGeom>
            <a:noFill/>
            <a:ln w="15875" cap="rnd">
              <a:solidFill>
                <a:schemeClr val="tx2"/>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059" name="Line 57"/>
            <p:cNvSpPr>
              <a:spLocks noChangeShapeType="1"/>
            </p:cNvSpPr>
            <p:nvPr/>
          </p:nvSpPr>
          <p:spPr bwMode="auto">
            <a:xfrm flipV="1">
              <a:off x="2164" y="1738"/>
              <a:ext cx="443" cy="167"/>
            </a:xfrm>
            <a:prstGeom prst="line">
              <a:avLst/>
            </a:prstGeom>
            <a:noFill/>
            <a:ln w="15875" cap="rnd">
              <a:solidFill>
                <a:schemeClr val="tx2"/>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060" name="Line 58"/>
            <p:cNvSpPr>
              <a:spLocks noChangeShapeType="1"/>
            </p:cNvSpPr>
            <p:nvPr/>
          </p:nvSpPr>
          <p:spPr bwMode="auto">
            <a:xfrm>
              <a:off x="2187" y="2335"/>
              <a:ext cx="150" cy="208"/>
            </a:xfrm>
            <a:prstGeom prst="line">
              <a:avLst/>
            </a:prstGeom>
            <a:noFill/>
            <a:ln w="15875" cap="rnd">
              <a:solidFill>
                <a:schemeClr val="tx2"/>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061" name="Line 59"/>
            <p:cNvSpPr>
              <a:spLocks noChangeShapeType="1"/>
            </p:cNvSpPr>
            <p:nvPr/>
          </p:nvSpPr>
          <p:spPr bwMode="auto">
            <a:xfrm>
              <a:off x="2539" y="2335"/>
              <a:ext cx="150" cy="208"/>
            </a:xfrm>
            <a:prstGeom prst="line">
              <a:avLst/>
            </a:prstGeom>
            <a:noFill/>
            <a:ln w="15875" cap="rnd">
              <a:solidFill>
                <a:schemeClr val="tx2"/>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42002" name="Group 75"/>
          <p:cNvGrpSpPr>
            <a:grpSpLocks/>
          </p:cNvGrpSpPr>
          <p:nvPr/>
        </p:nvGrpSpPr>
        <p:grpSpPr bwMode="auto">
          <a:xfrm>
            <a:off x="6902450" y="2343150"/>
            <a:ext cx="411163" cy="1670050"/>
            <a:chOff x="3818" y="1596"/>
            <a:chExt cx="685" cy="1052"/>
          </a:xfrm>
        </p:grpSpPr>
        <p:sp>
          <p:nvSpPr>
            <p:cNvPr id="42009" name="Rectangle 60"/>
            <p:cNvSpPr>
              <a:spLocks noChangeArrowheads="1"/>
            </p:cNvSpPr>
            <p:nvPr/>
          </p:nvSpPr>
          <p:spPr bwMode="auto">
            <a:xfrm>
              <a:off x="3818" y="1907"/>
              <a:ext cx="242" cy="117"/>
            </a:xfrm>
            <a:prstGeom prst="rect">
              <a:avLst/>
            </a:prstGeom>
            <a:solidFill>
              <a:srgbClr val="CC66FF"/>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2010" name="Rectangle 61"/>
            <p:cNvSpPr>
              <a:spLocks noChangeArrowheads="1"/>
            </p:cNvSpPr>
            <p:nvPr/>
          </p:nvSpPr>
          <p:spPr bwMode="auto">
            <a:xfrm>
              <a:off x="4010" y="1596"/>
              <a:ext cx="459" cy="124"/>
            </a:xfrm>
            <a:prstGeom prst="rect">
              <a:avLst/>
            </a:prstGeom>
            <a:solidFill>
              <a:srgbClr val="CC66FF"/>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2011" name="Rectangle 62"/>
            <p:cNvSpPr>
              <a:spLocks noChangeArrowheads="1"/>
            </p:cNvSpPr>
            <p:nvPr/>
          </p:nvSpPr>
          <p:spPr bwMode="auto">
            <a:xfrm>
              <a:off x="3835" y="2211"/>
              <a:ext cx="593" cy="126"/>
            </a:xfrm>
            <a:prstGeom prst="rect">
              <a:avLst/>
            </a:prstGeom>
            <a:solidFill>
              <a:srgbClr val="CC66FF"/>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2012" name="Rectangle 63"/>
            <p:cNvSpPr>
              <a:spLocks noChangeArrowheads="1"/>
            </p:cNvSpPr>
            <p:nvPr/>
          </p:nvSpPr>
          <p:spPr bwMode="auto">
            <a:xfrm>
              <a:off x="4018" y="2523"/>
              <a:ext cx="485" cy="125"/>
            </a:xfrm>
            <a:prstGeom prst="rect">
              <a:avLst/>
            </a:prstGeom>
            <a:solidFill>
              <a:srgbClr val="CC66FF"/>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2013" name="Rectangle 64"/>
            <p:cNvSpPr>
              <a:spLocks noChangeArrowheads="1"/>
            </p:cNvSpPr>
            <p:nvPr/>
          </p:nvSpPr>
          <p:spPr bwMode="auto">
            <a:xfrm>
              <a:off x="4218" y="1907"/>
              <a:ext cx="242" cy="117"/>
            </a:xfrm>
            <a:prstGeom prst="rect">
              <a:avLst/>
            </a:prstGeom>
            <a:solidFill>
              <a:srgbClr val="CC66FF"/>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2014" name="Line 65"/>
            <p:cNvSpPr>
              <a:spLocks noChangeShapeType="1"/>
            </p:cNvSpPr>
            <p:nvPr/>
          </p:nvSpPr>
          <p:spPr bwMode="auto">
            <a:xfrm>
              <a:off x="3895" y="2024"/>
              <a:ext cx="17" cy="192"/>
            </a:xfrm>
            <a:prstGeom prst="line">
              <a:avLst/>
            </a:prstGeom>
            <a:noFill/>
            <a:ln w="15875" cap="rnd">
              <a:solidFill>
                <a:schemeClr val="tx2"/>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015" name="Line 66"/>
            <p:cNvSpPr>
              <a:spLocks noChangeShapeType="1"/>
            </p:cNvSpPr>
            <p:nvPr/>
          </p:nvSpPr>
          <p:spPr bwMode="auto">
            <a:xfrm>
              <a:off x="4111" y="2336"/>
              <a:ext cx="17" cy="192"/>
            </a:xfrm>
            <a:prstGeom prst="line">
              <a:avLst/>
            </a:prstGeom>
            <a:noFill/>
            <a:ln w="15875" cap="rnd">
              <a:solidFill>
                <a:schemeClr val="tx2"/>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016" name="Line 67"/>
            <p:cNvSpPr>
              <a:spLocks noChangeShapeType="1"/>
            </p:cNvSpPr>
            <p:nvPr/>
          </p:nvSpPr>
          <p:spPr bwMode="auto">
            <a:xfrm>
              <a:off x="4255" y="1704"/>
              <a:ext cx="17" cy="192"/>
            </a:xfrm>
            <a:prstGeom prst="line">
              <a:avLst/>
            </a:prstGeom>
            <a:noFill/>
            <a:ln w="15875" cap="rnd">
              <a:solidFill>
                <a:schemeClr val="tx2"/>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017" name="Line 68"/>
            <p:cNvSpPr>
              <a:spLocks noChangeShapeType="1"/>
            </p:cNvSpPr>
            <p:nvPr/>
          </p:nvSpPr>
          <p:spPr bwMode="auto">
            <a:xfrm>
              <a:off x="4287" y="2024"/>
              <a:ext cx="17" cy="192"/>
            </a:xfrm>
            <a:prstGeom prst="line">
              <a:avLst/>
            </a:prstGeom>
            <a:noFill/>
            <a:ln w="15875" cap="rnd">
              <a:solidFill>
                <a:schemeClr val="tx2"/>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018" name="Line 69"/>
            <p:cNvSpPr>
              <a:spLocks noChangeShapeType="1"/>
            </p:cNvSpPr>
            <p:nvPr/>
          </p:nvSpPr>
          <p:spPr bwMode="auto">
            <a:xfrm>
              <a:off x="4391" y="2304"/>
              <a:ext cx="17" cy="192"/>
            </a:xfrm>
            <a:prstGeom prst="line">
              <a:avLst/>
            </a:prstGeom>
            <a:noFill/>
            <a:ln w="15875" cap="rnd">
              <a:solidFill>
                <a:schemeClr val="tx2"/>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019" name="Line 70"/>
            <p:cNvSpPr>
              <a:spLocks noChangeShapeType="1"/>
            </p:cNvSpPr>
            <p:nvPr/>
          </p:nvSpPr>
          <p:spPr bwMode="auto">
            <a:xfrm>
              <a:off x="4367" y="1696"/>
              <a:ext cx="17" cy="192"/>
            </a:xfrm>
            <a:prstGeom prst="line">
              <a:avLst/>
            </a:prstGeom>
            <a:noFill/>
            <a:ln w="15875" cap="rnd">
              <a:solidFill>
                <a:schemeClr val="tx2"/>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grpSp>
      <p:sp>
        <p:nvSpPr>
          <p:cNvPr id="42003" name="Rectangle 71"/>
          <p:cNvSpPr>
            <a:spLocks noChangeArrowheads="1"/>
          </p:cNvSpPr>
          <p:nvPr/>
        </p:nvSpPr>
        <p:spPr bwMode="auto">
          <a:xfrm>
            <a:off x="7445375" y="2341563"/>
            <a:ext cx="1390650" cy="198437"/>
          </a:xfrm>
          <a:prstGeom prst="rect">
            <a:avLst/>
          </a:prstGeom>
          <a:solidFill>
            <a:srgbClr val="FFCC00"/>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2004" name="Rectangle 72"/>
          <p:cNvSpPr>
            <a:spLocks noChangeArrowheads="1"/>
          </p:cNvSpPr>
          <p:nvPr/>
        </p:nvSpPr>
        <p:spPr bwMode="auto">
          <a:xfrm>
            <a:off x="7445375" y="2836863"/>
            <a:ext cx="1390650" cy="198437"/>
          </a:xfrm>
          <a:prstGeom prst="rect">
            <a:avLst/>
          </a:prstGeom>
          <a:solidFill>
            <a:srgbClr val="FFCC00"/>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2005" name="Rectangle 73"/>
          <p:cNvSpPr>
            <a:spLocks noChangeArrowheads="1"/>
          </p:cNvSpPr>
          <p:nvPr/>
        </p:nvSpPr>
        <p:spPr bwMode="auto">
          <a:xfrm>
            <a:off x="7445375" y="3319463"/>
            <a:ext cx="1390650" cy="198437"/>
          </a:xfrm>
          <a:prstGeom prst="rect">
            <a:avLst/>
          </a:prstGeom>
          <a:solidFill>
            <a:srgbClr val="FFCC00"/>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2006" name="Rectangle 74"/>
          <p:cNvSpPr>
            <a:spLocks noChangeArrowheads="1"/>
          </p:cNvSpPr>
          <p:nvPr/>
        </p:nvSpPr>
        <p:spPr bwMode="auto">
          <a:xfrm>
            <a:off x="7445375" y="3827463"/>
            <a:ext cx="1390650" cy="198437"/>
          </a:xfrm>
          <a:prstGeom prst="rect">
            <a:avLst/>
          </a:prstGeom>
          <a:solidFill>
            <a:srgbClr val="FFCC00"/>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2007" name="AutoShape 77"/>
          <p:cNvSpPr>
            <a:spLocks noChangeArrowheads="1"/>
          </p:cNvSpPr>
          <p:nvPr/>
        </p:nvSpPr>
        <p:spPr bwMode="auto">
          <a:xfrm>
            <a:off x="1736725" y="2236788"/>
            <a:ext cx="4968875" cy="1865312"/>
          </a:xfrm>
          <a:prstGeom prst="rightArrow">
            <a:avLst>
              <a:gd name="adj1" fmla="val 50000"/>
              <a:gd name="adj2" fmla="val 66596"/>
            </a:avLst>
          </a:prstGeom>
          <a:solidFill>
            <a:schemeClr val="bg2">
              <a:alpha val="14902"/>
            </a:schemeClr>
          </a:solidFill>
          <a:ln w="63500" algn="ctr">
            <a:solidFill>
              <a:schemeClr val="accent2">
                <a:lumMod val="60000"/>
                <a:lumOff val="40000"/>
              </a:schemeClr>
            </a:solidFill>
            <a:miter lim="800000"/>
            <a:headEnd/>
            <a:tailEnd/>
          </a:ln>
        </p:spPr>
        <p:txBody>
          <a:bodyPr wrap="none" anchor="ctr"/>
          <a:lstStyle/>
          <a:p>
            <a:pPr marL="381000" indent="-381000"/>
            <a:r>
              <a:rPr lang="ja-JP" altLang="en-US" sz="2800">
                <a:solidFill>
                  <a:schemeClr val="hlink"/>
                </a:solidFill>
                <a:ea typeface="ＭＳ Ｐゴシック" pitchFamily="50" charset="-128"/>
              </a:rPr>
              <a:t>遅れ</a:t>
            </a:r>
          </a:p>
        </p:txBody>
      </p:sp>
      <p:sp>
        <p:nvSpPr>
          <p:cNvPr id="42008" name="AutoShape 79"/>
          <p:cNvSpPr>
            <a:spLocks noChangeArrowheads="1"/>
          </p:cNvSpPr>
          <p:nvPr/>
        </p:nvSpPr>
        <p:spPr bwMode="auto">
          <a:xfrm>
            <a:off x="6811963" y="2078038"/>
            <a:ext cx="609600" cy="2306637"/>
          </a:xfrm>
          <a:prstGeom prst="irregularSeal1">
            <a:avLst/>
          </a:prstGeom>
          <a:solidFill>
            <a:schemeClr val="accent6">
              <a:lumMod val="40000"/>
              <a:lumOff val="60000"/>
              <a:alpha val="14902"/>
            </a:schemeClr>
          </a:solidFill>
          <a:ln w="19050" cap="rnd" algn="ctr">
            <a:solidFill>
              <a:srgbClr val="FF0000"/>
            </a:solidFill>
            <a:prstDash val="sysDot"/>
            <a:miter lim="800000"/>
            <a:headEnd/>
            <a:tailEnd/>
          </a:ln>
        </p:spPr>
        <p:txBody>
          <a:bodyPr wrap="none" anchor="ctr"/>
          <a:lstStyle/>
          <a:p>
            <a:endParaRPr lang="ja-JP" altLang="en-US">
              <a:ea typeface="ＭＳ Ｐゴシック" pitchFamily="50" charset="-128"/>
            </a:endParaRPr>
          </a:p>
        </p:txBody>
      </p:sp>
      <p:sp>
        <p:nvSpPr>
          <p:cNvPr id="78" name="Rectangle 2"/>
          <p:cNvSpPr txBox="1">
            <a:spLocks noChangeArrowheads="1"/>
          </p:cNvSpPr>
          <p:nvPr/>
        </p:nvSpPr>
        <p:spPr>
          <a:xfrm>
            <a:off x="0" y="133351"/>
            <a:ext cx="9036050" cy="4984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dirty="0" smtClean="0">
                <a:solidFill>
                  <a:srgbClr val="002060"/>
                </a:solidFill>
                <a:ea typeface="ＭＳ Ｐゴシック" pitchFamily="50" charset="-128"/>
              </a:rPr>
              <a:t>ウォーターフォールプロジェクトの解剖学</a:t>
            </a:r>
          </a:p>
        </p:txBody>
      </p:sp>
      <p:pic>
        <p:nvPicPr>
          <p:cNvPr id="7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3888" y="115888"/>
            <a:ext cx="758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フッター プレースホルダー 5"/>
          <p:cNvSpPr>
            <a:spLocks noGrp="1"/>
          </p:cNvSpPr>
          <p:nvPr>
            <p:ph type="ftr" sz="quarter" idx="11"/>
          </p:nvPr>
        </p:nvSpPr>
        <p:spPr>
          <a:xfrm>
            <a:off x="3124200" y="6356350"/>
            <a:ext cx="2895600" cy="365125"/>
          </a:xfrm>
        </p:spPr>
        <p:txBody>
          <a:bodyPr/>
          <a:lstStyle/>
          <a:p>
            <a:r>
              <a:rPr kumimoji="1" lang="en-US" altLang="ja-JP" dirty="0" smtClean="0"/>
              <a:t>Copyrights@2013_Strategic Staff Services</a:t>
            </a:r>
            <a:endParaRPr kumimoji="1" lang="ja-JP" altLang="en-US" dirty="0"/>
          </a:p>
        </p:txBody>
      </p:sp>
      <p:sp>
        <p:nvSpPr>
          <p:cNvPr id="2" name="スライド番号プレースホルダー 1"/>
          <p:cNvSpPr>
            <a:spLocks noGrp="1"/>
          </p:cNvSpPr>
          <p:nvPr>
            <p:ph type="sldNum" sz="quarter" idx="12"/>
          </p:nvPr>
        </p:nvSpPr>
        <p:spPr/>
        <p:txBody>
          <a:bodyPr/>
          <a:lstStyle/>
          <a:p>
            <a:fld id="{0AE9FC66-1AAE-4E36-B78C-41EEEE5034C1}" type="slidenum">
              <a:rPr kumimoji="1" lang="ja-JP" altLang="en-US" smtClean="0"/>
              <a:t>15</a:t>
            </a:fld>
            <a:endParaRPr kumimoji="1" lang="ja-JP" altLang="en-US"/>
          </a:p>
        </p:txBody>
      </p:sp>
    </p:spTree>
    <p:extLst>
      <p:ext uri="{BB962C8B-B14F-4D97-AF65-F5344CB8AC3E}">
        <p14:creationId xmlns:p14="http://schemas.microsoft.com/office/powerpoint/2010/main" val="40249137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01638" y="692696"/>
            <a:ext cx="8229600" cy="562074"/>
          </a:xfrm>
        </p:spPr>
        <p:txBody>
          <a:bodyPr>
            <a:normAutofit/>
          </a:bodyPr>
          <a:lstStyle/>
          <a:p>
            <a:pPr eaLnBrk="1" hangingPunct="1"/>
            <a:r>
              <a:rPr lang="ja-JP" altLang="en-US" sz="2400" dirty="0" smtClean="0">
                <a:solidFill>
                  <a:srgbClr val="002060"/>
                </a:solidFill>
                <a:ea typeface="ＭＳ Ｐゴシック" pitchFamily="50" charset="-128"/>
              </a:rPr>
              <a:t>変更が入った場合の対処</a:t>
            </a:r>
          </a:p>
        </p:txBody>
      </p:sp>
      <p:sp>
        <p:nvSpPr>
          <p:cNvPr id="44035" name="AutoShape 3"/>
          <p:cNvSpPr>
            <a:spLocks noChangeArrowheads="1"/>
          </p:cNvSpPr>
          <p:nvPr/>
        </p:nvSpPr>
        <p:spPr bwMode="auto">
          <a:xfrm>
            <a:off x="239713" y="2328863"/>
            <a:ext cx="1165225" cy="438150"/>
          </a:xfrm>
          <a:prstGeom prst="roundRect">
            <a:avLst>
              <a:gd name="adj" fmla="val 16667"/>
            </a:avLst>
          </a:prstGeom>
          <a:solidFill>
            <a:schemeClr val="bg1">
              <a:alpha val="14902"/>
            </a:schemeClr>
          </a:solidFill>
          <a:ln w="15875" algn="ctr">
            <a:solidFill>
              <a:schemeClr val="accent1"/>
            </a:solidFill>
            <a:round/>
            <a:headEnd/>
            <a:tailEnd/>
          </a:ln>
        </p:spPr>
        <p:txBody>
          <a:bodyPr wrap="none" anchor="ctr"/>
          <a:lstStyle/>
          <a:p>
            <a:pPr marL="381000" indent="-381000"/>
            <a:r>
              <a:rPr lang="ja-JP" altLang="en-US">
                <a:ea typeface="ＭＳ Ｐゴシック" pitchFamily="50" charset="-128"/>
              </a:rPr>
              <a:t>機能</a:t>
            </a:r>
            <a:r>
              <a:rPr lang="en-US" altLang="ja-JP">
                <a:ea typeface="ＭＳ Ｐゴシック" pitchFamily="50" charset="-128"/>
              </a:rPr>
              <a:t>1</a:t>
            </a:r>
          </a:p>
        </p:txBody>
      </p:sp>
      <p:sp>
        <p:nvSpPr>
          <p:cNvPr id="44036" name="AutoShape 4"/>
          <p:cNvSpPr>
            <a:spLocks noChangeArrowheads="1"/>
          </p:cNvSpPr>
          <p:nvPr/>
        </p:nvSpPr>
        <p:spPr bwMode="auto">
          <a:xfrm>
            <a:off x="239713" y="2824163"/>
            <a:ext cx="1165225" cy="438150"/>
          </a:xfrm>
          <a:prstGeom prst="roundRect">
            <a:avLst>
              <a:gd name="adj" fmla="val 16667"/>
            </a:avLst>
          </a:prstGeom>
          <a:solidFill>
            <a:schemeClr val="bg1">
              <a:alpha val="14902"/>
            </a:schemeClr>
          </a:solidFill>
          <a:ln w="15875" algn="ctr">
            <a:solidFill>
              <a:schemeClr val="accent1"/>
            </a:solidFill>
            <a:round/>
            <a:headEnd/>
            <a:tailEnd/>
          </a:ln>
        </p:spPr>
        <p:txBody>
          <a:bodyPr wrap="none" anchor="ctr"/>
          <a:lstStyle/>
          <a:p>
            <a:pPr marL="381000" indent="-381000"/>
            <a:r>
              <a:rPr lang="ja-JP" altLang="en-US">
                <a:ea typeface="ＭＳ Ｐゴシック" pitchFamily="50" charset="-128"/>
              </a:rPr>
              <a:t>機能</a:t>
            </a:r>
            <a:r>
              <a:rPr lang="en-US" altLang="ja-JP">
                <a:ea typeface="ＭＳ Ｐゴシック" pitchFamily="50" charset="-128"/>
              </a:rPr>
              <a:t>2</a:t>
            </a:r>
          </a:p>
        </p:txBody>
      </p:sp>
      <p:sp>
        <p:nvSpPr>
          <p:cNvPr id="44037" name="AutoShape 5"/>
          <p:cNvSpPr>
            <a:spLocks noChangeArrowheads="1"/>
          </p:cNvSpPr>
          <p:nvPr/>
        </p:nvSpPr>
        <p:spPr bwMode="auto">
          <a:xfrm>
            <a:off x="239713" y="3319463"/>
            <a:ext cx="1165225" cy="438150"/>
          </a:xfrm>
          <a:prstGeom prst="roundRect">
            <a:avLst>
              <a:gd name="adj" fmla="val 16667"/>
            </a:avLst>
          </a:prstGeom>
          <a:solidFill>
            <a:schemeClr val="bg1">
              <a:alpha val="14902"/>
            </a:schemeClr>
          </a:solidFill>
          <a:ln w="15875" algn="ctr">
            <a:solidFill>
              <a:schemeClr val="accent1"/>
            </a:solidFill>
            <a:round/>
            <a:headEnd/>
            <a:tailEnd/>
          </a:ln>
        </p:spPr>
        <p:txBody>
          <a:bodyPr wrap="none" anchor="ctr"/>
          <a:lstStyle/>
          <a:p>
            <a:pPr marL="381000" indent="-381000"/>
            <a:r>
              <a:rPr lang="ja-JP" altLang="en-US" sz="1600">
                <a:ea typeface="ＭＳ Ｐゴシック" pitchFamily="50" charset="-128"/>
              </a:rPr>
              <a:t>コンポー</a:t>
            </a:r>
          </a:p>
          <a:p>
            <a:pPr marL="381000" indent="-381000"/>
            <a:r>
              <a:rPr lang="ja-JP" altLang="en-US" sz="1600">
                <a:ea typeface="ＭＳ Ｐゴシック" pitchFamily="50" charset="-128"/>
              </a:rPr>
              <a:t>ネント</a:t>
            </a:r>
            <a:r>
              <a:rPr lang="en-US" altLang="ja-JP" sz="1600">
                <a:ea typeface="ＭＳ Ｐゴシック" pitchFamily="50" charset="-128"/>
              </a:rPr>
              <a:t>1</a:t>
            </a:r>
          </a:p>
        </p:txBody>
      </p:sp>
      <p:sp>
        <p:nvSpPr>
          <p:cNvPr id="44038" name="AutoShape 6"/>
          <p:cNvSpPr>
            <a:spLocks noChangeArrowheads="1"/>
          </p:cNvSpPr>
          <p:nvPr/>
        </p:nvSpPr>
        <p:spPr bwMode="auto">
          <a:xfrm>
            <a:off x="239713" y="3827463"/>
            <a:ext cx="1165225" cy="438150"/>
          </a:xfrm>
          <a:prstGeom prst="roundRect">
            <a:avLst>
              <a:gd name="adj" fmla="val 16667"/>
            </a:avLst>
          </a:prstGeom>
          <a:solidFill>
            <a:schemeClr val="bg1">
              <a:alpha val="14902"/>
            </a:schemeClr>
          </a:solidFill>
          <a:ln w="15875" algn="ctr">
            <a:solidFill>
              <a:schemeClr val="accent1"/>
            </a:solidFill>
            <a:round/>
            <a:headEnd/>
            <a:tailEnd/>
          </a:ln>
        </p:spPr>
        <p:txBody>
          <a:bodyPr wrap="none" anchor="ctr"/>
          <a:lstStyle/>
          <a:p>
            <a:pPr marL="381000" indent="-381000"/>
            <a:r>
              <a:rPr lang="ja-JP" altLang="en-US" sz="1600">
                <a:ea typeface="ＭＳ Ｐゴシック" pitchFamily="50" charset="-128"/>
              </a:rPr>
              <a:t>コンポー</a:t>
            </a:r>
          </a:p>
          <a:p>
            <a:pPr marL="381000" indent="-381000"/>
            <a:r>
              <a:rPr lang="ja-JP" altLang="en-US" sz="1600">
                <a:ea typeface="ＭＳ Ｐゴシック" pitchFamily="50" charset="-128"/>
              </a:rPr>
              <a:t>ネント</a:t>
            </a:r>
            <a:r>
              <a:rPr lang="en-US" altLang="ja-JP" sz="1600">
                <a:ea typeface="ＭＳ Ｐゴシック" pitchFamily="50" charset="-128"/>
              </a:rPr>
              <a:t>2</a:t>
            </a:r>
          </a:p>
        </p:txBody>
      </p:sp>
      <p:sp>
        <p:nvSpPr>
          <p:cNvPr id="44039" name="Line 7"/>
          <p:cNvSpPr>
            <a:spLocks noChangeShapeType="1"/>
          </p:cNvSpPr>
          <p:nvPr/>
        </p:nvSpPr>
        <p:spPr bwMode="auto">
          <a:xfrm>
            <a:off x="1404938" y="2547938"/>
            <a:ext cx="7500937" cy="0"/>
          </a:xfrm>
          <a:prstGeom prst="line">
            <a:avLst/>
          </a:prstGeom>
          <a:noFill/>
          <a:ln w="22225">
            <a:solidFill>
              <a:schemeClr val="accent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4040" name="Line 8"/>
          <p:cNvSpPr>
            <a:spLocks noChangeShapeType="1"/>
          </p:cNvSpPr>
          <p:nvPr/>
        </p:nvSpPr>
        <p:spPr bwMode="auto">
          <a:xfrm>
            <a:off x="1392238" y="3043238"/>
            <a:ext cx="7500937" cy="0"/>
          </a:xfrm>
          <a:prstGeom prst="line">
            <a:avLst/>
          </a:prstGeom>
          <a:noFill/>
          <a:ln w="22225">
            <a:solidFill>
              <a:schemeClr val="accent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4041" name="Line 9"/>
          <p:cNvSpPr>
            <a:spLocks noChangeShapeType="1"/>
          </p:cNvSpPr>
          <p:nvPr/>
        </p:nvSpPr>
        <p:spPr bwMode="auto">
          <a:xfrm>
            <a:off x="1404938" y="3525838"/>
            <a:ext cx="7500937" cy="0"/>
          </a:xfrm>
          <a:prstGeom prst="line">
            <a:avLst/>
          </a:prstGeom>
          <a:noFill/>
          <a:ln w="22225">
            <a:solidFill>
              <a:schemeClr val="accent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4042" name="Line 10"/>
          <p:cNvSpPr>
            <a:spLocks noChangeShapeType="1"/>
          </p:cNvSpPr>
          <p:nvPr/>
        </p:nvSpPr>
        <p:spPr bwMode="auto">
          <a:xfrm>
            <a:off x="1404938" y="4033838"/>
            <a:ext cx="7500937" cy="0"/>
          </a:xfrm>
          <a:prstGeom prst="line">
            <a:avLst/>
          </a:prstGeom>
          <a:noFill/>
          <a:ln w="22225">
            <a:solidFill>
              <a:schemeClr val="accent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4043" name="Rectangle 11"/>
          <p:cNvSpPr>
            <a:spLocks noChangeArrowheads="1"/>
          </p:cNvSpPr>
          <p:nvPr/>
        </p:nvSpPr>
        <p:spPr bwMode="auto">
          <a:xfrm>
            <a:off x="1577975" y="2462213"/>
            <a:ext cx="60325" cy="185737"/>
          </a:xfrm>
          <a:prstGeom prst="rect">
            <a:avLst/>
          </a:prstGeom>
          <a:solidFill>
            <a:srgbClr val="FF9999"/>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044" name="Rectangle 12"/>
          <p:cNvSpPr>
            <a:spLocks noChangeArrowheads="1"/>
          </p:cNvSpPr>
          <p:nvPr/>
        </p:nvSpPr>
        <p:spPr bwMode="auto">
          <a:xfrm>
            <a:off x="2347913" y="2463800"/>
            <a:ext cx="60325" cy="185738"/>
          </a:xfrm>
          <a:prstGeom prst="rect">
            <a:avLst/>
          </a:prstGeom>
          <a:solidFill>
            <a:srgbClr val="FF9999"/>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045" name="Rectangle 13"/>
          <p:cNvSpPr>
            <a:spLocks noChangeArrowheads="1"/>
          </p:cNvSpPr>
          <p:nvPr/>
        </p:nvSpPr>
        <p:spPr bwMode="auto">
          <a:xfrm>
            <a:off x="1820863" y="2462213"/>
            <a:ext cx="60325" cy="185737"/>
          </a:xfrm>
          <a:prstGeom prst="rect">
            <a:avLst/>
          </a:prstGeom>
          <a:solidFill>
            <a:srgbClr val="CCFF66"/>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046" name="Rectangle 14"/>
          <p:cNvSpPr>
            <a:spLocks noChangeArrowheads="1"/>
          </p:cNvSpPr>
          <p:nvPr/>
        </p:nvSpPr>
        <p:spPr bwMode="auto">
          <a:xfrm>
            <a:off x="2036763" y="2463800"/>
            <a:ext cx="60325" cy="185738"/>
          </a:xfrm>
          <a:prstGeom prst="rect">
            <a:avLst/>
          </a:prstGeom>
          <a:solidFill>
            <a:srgbClr val="66FFCC"/>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047" name="Rectangle 15"/>
          <p:cNvSpPr>
            <a:spLocks noChangeArrowheads="1"/>
          </p:cNvSpPr>
          <p:nvPr/>
        </p:nvSpPr>
        <p:spPr bwMode="auto">
          <a:xfrm>
            <a:off x="4783138" y="2938463"/>
            <a:ext cx="93662" cy="171450"/>
          </a:xfrm>
          <a:prstGeom prst="rect">
            <a:avLst/>
          </a:prstGeom>
          <a:solidFill>
            <a:srgbClr val="FF9999"/>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048" name="Rectangle 16"/>
          <p:cNvSpPr>
            <a:spLocks noChangeArrowheads="1"/>
          </p:cNvSpPr>
          <p:nvPr/>
        </p:nvSpPr>
        <p:spPr bwMode="auto">
          <a:xfrm>
            <a:off x="1844675" y="2938463"/>
            <a:ext cx="173038" cy="185737"/>
          </a:xfrm>
          <a:prstGeom prst="rect">
            <a:avLst/>
          </a:prstGeom>
          <a:solidFill>
            <a:srgbClr val="FF9999"/>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049" name="Rectangle 17"/>
          <p:cNvSpPr>
            <a:spLocks noChangeArrowheads="1"/>
          </p:cNvSpPr>
          <p:nvPr/>
        </p:nvSpPr>
        <p:spPr bwMode="auto">
          <a:xfrm>
            <a:off x="1758950" y="3421063"/>
            <a:ext cx="93663" cy="185737"/>
          </a:xfrm>
          <a:prstGeom prst="rect">
            <a:avLst/>
          </a:prstGeom>
          <a:solidFill>
            <a:srgbClr val="FF9999"/>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050" name="Rectangle 18"/>
          <p:cNvSpPr>
            <a:spLocks noChangeArrowheads="1"/>
          </p:cNvSpPr>
          <p:nvPr/>
        </p:nvSpPr>
        <p:spPr bwMode="auto">
          <a:xfrm>
            <a:off x="2625725" y="2463800"/>
            <a:ext cx="79375" cy="182563"/>
          </a:xfrm>
          <a:prstGeom prst="rect">
            <a:avLst/>
          </a:prstGeom>
          <a:solidFill>
            <a:srgbClr val="CC66FF"/>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051" name="Line 19"/>
          <p:cNvSpPr>
            <a:spLocks noChangeShapeType="1"/>
          </p:cNvSpPr>
          <p:nvPr/>
        </p:nvSpPr>
        <p:spPr bwMode="auto">
          <a:xfrm flipH="1">
            <a:off x="3836988" y="2640013"/>
            <a:ext cx="173037" cy="796925"/>
          </a:xfrm>
          <a:prstGeom prst="line">
            <a:avLst/>
          </a:prstGeom>
          <a:noFill/>
          <a:ln w="15875" cap="rnd">
            <a:solidFill>
              <a:schemeClr val="tx2"/>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4052" name="Line 20"/>
          <p:cNvSpPr>
            <a:spLocks noChangeShapeType="1"/>
          </p:cNvSpPr>
          <p:nvPr/>
        </p:nvSpPr>
        <p:spPr bwMode="auto">
          <a:xfrm flipH="1">
            <a:off x="5189538" y="2644775"/>
            <a:ext cx="25400" cy="1312863"/>
          </a:xfrm>
          <a:prstGeom prst="line">
            <a:avLst/>
          </a:prstGeom>
          <a:noFill/>
          <a:ln w="15875" cap="rnd">
            <a:solidFill>
              <a:schemeClr val="tx2"/>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4053" name="Line 21"/>
          <p:cNvSpPr>
            <a:spLocks noChangeShapeType="1"/>
          </p:cNvSpPr>
          <p:nvPr/>
        </p:nvSpPr>
        <p:spPr bwMode="auto">
          <a:xfrm>
            <a:off x="7056438" y="3098800"/>
            <a:ext cx="133350" cy="809625"/>
          </a:xfrm>
          <a:prstGeom prst="line">
            <a:avLst/>
          </a:prstGeom>
          <a:noFill/>
          <a:ln w="15875" cap="rnd">
            <a:solidFill>
              <a:schemeClr val="tx2"/>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4054" name="Line 22"/>
          <p:cNvSpPr>
            <a:spLocks noChangeShapeType="1"/>
          </p:cNvSpPr>
          <p:nvPr/>
        </p:nvSpPr>
        <p:spPr bwMode="auto">
          <a:xfrm>
            <a:off x="6288088" y="3660775"/>
            <a:ext cx="26987" cy="304800"/>
          </a:xfrm>
          <a:prstGeom prst="line">
            <a:avLst/>
          </a:prstGeom>
          <a:noFill/>
          <a:ln w="15875" cap="rnd">
            <a:solidFill>
              <a:schemeClr val="tx2"/>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4055" name="Line 23"/>
          <p:cNvSpPr>
            <a:spLocks noChangeShapeType="1"/>
          </p:cNvSpPr>
          <p:nvPr/>
        </p:nvSpPr>
        <p:spPr bwMode="auto">
          <a:xfrm flipH="1">
            <a:off x="4202113" y="2663825"/>
            <a:ext cx="39687" cy="768350"/>
          </a:xfrm>
          <a:prstGeom prst="line">
            <a:avLst/>
          </a:prstGeom>
          <a:noFill/>
          <a:ln w="15875" cap="rnd">
            <a:solidFill>
              <a:schemeClr val="tx2"/>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4056" name="Rectangle 24"/>
          <p:cNvSpPr>
            <a:spLocks noChangeArrowheads="1"/>
          </p:cNvSpPr>
          <p:nvPr/>
        </p:nvSpPr>
        <p:spPr bwMode="auto">
          <a:xfrm>
            <a:off x="5935663" y="2443163"/>
            <a:ext cx="2900362" cy="211137"/>
          </a:xfrm>
          <a:prstGeom prst="rect">
            <a:avLst/>
          </a:prstGeom>
          <a:solidFill>
            <a:srgbClr val="FFCC00"/>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057" name="Rectangle 25"/>
          <p:cNvSpPr>
            <a:spLocks noChangeArrowheads="1"/>
          </p:cNvSpPr>
          <p:nvPr/>
        </p:nvSpPr>
        <p:spPr bwMode="auto">
          <a:xfrm>
            <a:off x="7405688" y="2938463"/>
            <a:ext cx="1430337" cy="200025"/>
          </a:xfrm>
          <a:prstGeom prst="rect">
            <a:avLst/>
          </a:prstGeom>
          <a:solidFill>
            <a:srgbClr val="FFCC00"/>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058" name="Rectangle 26"/>
          <p:cNvSpPr>
            <a:spLocks noChangeArrowheads="1"/>
          </p:cNvSpPr>
          <p:nvPr/>
        </p:nvSpPr>
        <p:spPr bwMode="auto">
          <a:xfrm>
            <a:off x="4516438" y="3421063"/>
            <a:ext cx="4319587" cy="212725"/>
          </a:xfrm>
          <a:prstGeom prst="rect">
            <a:avLst/>
          </a:prstGeom>
          <a:solidFill>
            <a:srgbClr val="FFCC00"/>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059" name="Rectangle 27"/>
          <p:cNvSpPr>
            <a:spLocks noChangeArrowheads="1"/>
          </p:cNvSpPr>
          <p:nvPr/>
        </p:nvSpPr>
        <p:spPr bwMode="auto">
          <a:xfrm>
            <a:off x="7445375" y="3929063"/>
            <a:ext cx="1390650" cy="198437"/>
          </a:xfrm>
          <a:prstGeom prst="rect">
            <a:avLst/>
          </a:prstGeom>
          <a:solidFill>
            <a:srgbClr val="FFCC00"/>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060" name="Rectangle 28"/>
          <p:cNvSpPr>
            <a:spLocks noChangeArrowheads="1"/>
          </p:cNvSpPr>
          <p:nvPr/>
        </p:nvSpPr>
        <p:spPr bwMode="auto">
          <a:xfrm>
            <a:off x="2493963" y="2463800"/>
            <a:ext cx="60325" cy="185738"/>
          </a:xfrm>
          <a:prstGeom prst="rect">
            <a:avLst/>
          </a:prstGeom>
          <a:solidFill>
            <a:srgbClr val="66FFCC"/>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061" name="Rectangle 29"/>
          <p:cNvSpPr>
            <a:spLocks noChangeArrowheads="1"/>
          </p:cNvSpPr>
          <p:nvPr/>
        </p:nvSpPr>
        <p:spPr bwMode="auto">
          <a:xfrm>
            <a:off x="2143125" y="2465388"/>
            <a:ext cx="79375" cy="182562"/>
          </a:xfrm>
          <a:prstGeom prst="rect">
            <a:avLst/>
          </a:prstGeom>
          <a:solidFill>
            <a:srgbClr val="CC66FF"/>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062" name="Rectangle 30"/>
          <p:cNvSpPr>
            <a:spLocks noChangeArrowheads="1"/>
          </p:cNvSpPr>
          <p:nvPr/>
        </p:nvSpPr>
        <p:spPr bwMode="auto">
          <a:xfrm>
            <a:off x="1693863" y="2463800"/>
            <a:ext cx="60325" cy="185738"/>
          </a:xfrm>
          <a:prstGeom prst="rect">
            <a:avLst/>
          </a:prstGeom>
          <a:solidFill>
            <a:srgbClr val="66FFCC"/>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063" name="Rectangle 31"/>
          <p:cNvSpPr>
            <a:spLocks noChangeArrowheads="1"/>
          </p:cNvSpPr>
          <p:nvPr/>
        </p:nvSpPr>
        <p:spPr bwMode="auto">
          <a:xfrm>
            <a:off x="1914525" y="2463800"/>
            <a:ext cx="79375" cy="182563"/>
          </a:xfrm>
          <a:prstGeom prst="rect">
            <a:avLst/>
          </a:prstGeom>
          <a:solidFill>
            <a:srgbClr val="CC66FF"/>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064" name="Rectangle 32"/>
          <p:cNvSpPr>
            <a:spLocks noChangeArrowheads="1"/>
          </p:cNvSpPr>
          <p:nvPr/>
        </p:nvSpPr>
        <p:spPr bwMode="auto">
          <a:xfrm>
            <a:off x="2854325" y="2452688"/>
            <a:ext cx="79375" cy="182562"/>
          </a:xfrm>
          <a:prstGeom prst="rect">
            <a:avLst/>
          </a:prstGeom>
          <a:solidFill>
            <a:srgbClr val="CC66FF"/>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065" name="Rectangle 33"/>
          <p:cNvSpPr>
            <a:spLocks noChangeArrowheads="1"/>
          </p:cNvSpPr>
          <p:nvPr/>
        </p:nvSpPr>
        <p:spPr bwMode="auto">
          <a:xfrm>
            <a:off x="2735263" y="2451100"/>
            <a:ext cx="60325" cy="185738"/>
          </a:xfrm>
          <a:prstGeom prst="rect">
            <a:avLst/>
          </a:prstGeom>
          <a:solidFill>
            <a:srgbClr val="66FFCC"/>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066" name="Rectangle 34"/>
          <p:cNvSpPr>
            <a:spLocks noChangeArrowheads="1"/>
          </p:cNvSpPr>
          <p:nvPr/>
        </p:nvSpPr>
        <p:spPr bwMode="auto">
          <a:xfrm>
            <a:off x="1801813" y="3937000"/>
            <a:ext cx="166687" cy="185738"/>
          </a:xfrm>
          <a:prstGeom prst="rect">
            <a:avLst/>
          </a:prstGeom>
          <a:solidFill>
            <a:srgbClr val="CCFF66"/>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067" name="Rectangle 35"/>
          <p:cNvSpPr>
            <a:spLocks noChangeArrowheads="1"/>
          </p:cNvSpPr>
          <p:nvPr/>
        </p:nvSpPr>
        <p:spPr bwMode="auto">
          <a:xfrm>
            <a:off x="6670675" y="2944813"/>
            <a:ext cx="60325" cy="185737"/>
          </a:xfrm>
          <a:prstGeom prst="rect">
            <a:avLst/>
          </a:prstGeom>
          <a:solidFill>
            <a:srgbClr val="FF9999"/>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068" name="Rectangle 36"/>
          <p:cNvSpPr>
            <a:spLocks noChangeArrowheads="1"/>
          </p:cNvSpPr>
          <p:nvPr/>
        </p:nvSpPr>
        <p:spPr bwMode="auto">
          <a:xfrm>
            <a:off x="6913563" y="2944813"/>
            <a:ext cx="60325" cy="185737"/>
          </a:xfrm>
          <a:prstGeom prst="rect">
            <a:avLst/>
          </a:prstGeom>
          <a:solidFill>
            <a:srgbClr val="CCFF66"/>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069" name="Rectangle 37"/>
          <p:cNvSpPr>
            <a:spLocks noChangeArrowheads="1"/>
          </p:cNvSpPr>
          <p:nvPr/>
        </p:nvSpPr>
        <p:spPr bwMode="auto">
          <a:xfrm>
            <a:off x="7129463" y="2946400"/>
            <a:ext cx="60325" cy="185738"/>
          </a:xfrm>
          <a:prstGeom prst="rect">
            <a:avLst/>
          </a:prstGeom>
          <a:solidFill>
            <a:srgbClr val="66FFCC"/>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070" name="Rectangle 40"/>
          <p:cNvSpPr>
            <a:spLocks noChangeArrowheads="1"/>
          </p:cNvSpPr>
          <p:nvPr/>
        </p:nvSpPr>
        <p:spPr bwMode="auto">
          <a:xfrm>
            <a:off x="7235825" y="2947988"/>
            <a:ext cx="79375" cy="182562"/>
          </a:xfrm>
          <a:prstGeom prst="rect">
            <a:avLst/>
          </a:prstGeom>
          <a:solidFill>
            <a:srgbClr val="CC66FF"/>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071" name="Rectangle 41"/>
          <p:cNvSpPr>
            <a:spLocks noChangeArrowheads="1"/>
          </p:cNvSpPr>
          <p:nvPr/>
        </p:nvSpPr>
        <p:spPr bwMode="auto">
          <a:xfrm>
            <a:off x="6786563" y="2946400"/>
            <a:ext cx="60325" cy="185738"/>
          </a:xfrm>
          <a:prstGeom prst="rect">
            <a:avLst/>
          </a:prstGeom>
          <a:solidFill>
            <a:srgbClr val="66FFCC"/>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072" name="Rectangle 42"/>
          <p:cNvSpPr>
            <a:spLocks noChangeArrowheads="1"/>
          </p:cNvSpPr>
          <p:nvPr/>
        </p:nvSpPr>
        <p:spPr bwMode="auto">
          <a:xfrm>
            <a:off x="7007225" y="2946400"/>
            <a:ext cx="79375" cy="182563"/>
          </a:xfrm>
          <a:prstGeom prst="rect">
            <a:avLst/>
          </a:prstGeom>
          <a:solidFill>
            <a:srgbClr val="CC66FF"/>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073" name="Rectangle 45"/>
          <p:cNvSpPr>
            <a:spLocks noChangeArrowheads="1"/>
          </p:cNvSpPr>
          <p:nvPr/>
        </p:nvSpPr>
        <p:spPr bwMode="auto">
          <a:xfrm>
            <a:off x="2327275" y="3440113"/>
            <a:ext cx="60325" cy="185737"/>
          </a:xfrm>
          <a:prstGeom prst="rect">
            <a:avLst/>
          </a:prstGeom>
          <a:solidFill>
            <a:srgbClr val="FF9999"/>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074" name="Rectangle 46"/>
          <p:cNvSpPr>
            <a:spLocks noChangeArrowheads="1"/>
          </p:cNvSpPr>
          <p:nvPr/>
        </p:nvSpPr>
        <p:spPr bwMode="auto">
          <a:xfrm>
            <a:off x="3935413" y="3441700"/>
            <a:ext cx="60325" cy="185738"/>
          </a:xfrm>
          <a:prstGeom prst="rect">
            <a:avLst/>
          </a:prstGeom>
          <a:solidFill>
            <a:srgbClr val="FF9999"/>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075" name="Rectangle 47"/>
          <p:cNvSpPr>
            <a:spLocks noChangeArrowheads="1"/>
          </p:cNvSpPr>
          <p:nvPr/>
        </p:nvSpPr>
        <p:spPr bwMode="auto">
          <a:xfrm>
            <a:off x="2570163" y="3440113"/>
            <a:ext cx="60325" cy="185737"/>
          </a:xfrm>
          <a:prstGeom prst="rect">
            <a:avLst/>
          </a:prstGeom>
          <a:solidFill>
            <a:srgbClr val="CCFF66"/>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076" name="Rectangle 48"/>
          <p:cNvSpPr>
            <a:spLocks noChangeArrowheads="1"/>
          </p:cNvSpPr>
          <p:nvPr/>
        </p:nvSpPr>
        <p:spPr bwMode="auto">
          <a:xfrm>
            <a:off x="2786063" y="3441700"/>
            <a:ext cx="60325" cy="185738"/>
          </a:xfrm>
          <a:prstGeom prst="rect">
            <a:avLst/>
          </a:prstGeom>
          <a:solidFill>
            <a:srgbClr val="66FFCC"/>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077" name="Rectangle 49"/>
          <p:cNvSpPr>
            <a:spLocks noChangeArrowheads="1"/>
          </p:cNvSpPr>
          <p:nvPr/>
        </p:nvSpPr>
        <p:spPr bwMode="auto">
          <a:xfrm>
            <a:off x="4175125" y="3441700"/>
            <a:ext cx="79375" cy="182563"/>
          </a:xfrm>
          <a:prstGeom prst="rect">
            <a:avLst/>
          </a:prstGeom>
          <a:solidFill>
            <a:srgbClr val="CC66FF"/>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078" name="Rectangle 50"/>
          <p:cNvSpPr>
            <a:spLocks noChangeArrowheads="1"/>
          </p:cNvSpPr>
          <p:nvPr/>
        </p:nvSpPr>
        <p:spPr bwMode="auto">
          <a:xfrm>
            <a:off x="4043363" y="3441700"/>
            <a:ext cx="60325" cy="185738"/>
          </a:xfrm>
          <a:prstGeom prst="rect">
            <a:avLst/>
          </a:prstGeom>
          <a:solidFill>
            <a:srgbClr val="66FFCC"/>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079" name="Rectangle 51"/>
          <p:cNvSpPr>
            <a:spLocks noChangeArrowheads="1"/>
          </p:cNvSpPr>
          <p:nvPr/>
        </p:nvSpPr>
        <p:spPr bwMode="auto">
          <a:xfrm>
            <a:off x="3832225" y="3443288"/>
            <a:ext cx="79375" cy="182562"/>
          </a:xfrm>
          <a:prstGeom prst="rect">
            <a:avLst/>
          </a:prstGeom>
          <a:solidFill>
            <a:srgbClr val="CC66FF"/>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080" name="Rectangle 52"/>
          <p:cNvSpPr>
            <a:spLocks noChangeArrowheads="1"/>
          </p:cNvSpPr>
          <p:nvPr/>
        </p:nvSpPr>
        <p:spPr bwMode="auto">
          <a:xfrm>
            <a:off x="2443163" y="3441700"/>
            <a:ext cx="60325" cy="185738"/>
          </a:xfrm>
          <a:prstGeom prst="rect">
            <a:avLst/>
          </a:prstGeom>
          <a:solidFill>
            <a:srgbClr val="66FFCC"/>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081" name="Rectangle 53"/>
          <p:cNvSpPr>
            <a:spLocks noChangeArrowheads="1"/>
          </p:cNvSpPr>
          <p:nvPr/>
        </p:nvSpPr>
        <p:spPr bwMode="auto">
          <a:xfrm>
            <a:off x="2663825" y="3441700"/>
            <a:ext cx="79375" cy="182563"/>
          </a:xfrm>
          <a:prstGeom prst="rect">
            <a:avLst/>
          </a:prstGeom>
          <a:solidFill>
            <a:srgbClr val="CC66FF"/>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082" name="Rectangle 54"/>
          <p:cNvSpPr>
            <a:spLocks noChangeArrowheads="1"/>
          </p:cNvSpPr>
          <p:nvPr/>
        </p:nvSpPr>
        <p:spPr bwMode="auto">
          <a:xfrm>
            <a:off x="4378325" y="3430588"/>
            <a:ext cx="79375" cy="182562"/>
          </a:xfrm>
          <a:prstGeom prst="rect">
            <a:avLst/>
          </a:prstGeom>
          <a:solidFill>
            <a:srgbClr val="CC66FF"/>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083" name="Rectangle 55"/>
          <p:cNvSpPr>
            <a:spLocks noChangeArrowheads="1"/>
          </p:cNvSpPr>
          <p:nvPr/>
        </p:nvSpPr>
        <p:spPr bwMode="auto">
          <a:xfrm>
            <a:off x="4284663" y="3429000"/>
            <a:ext cx="60325" cy="185738"/>
          </a:xfrm>
          <a:prstGeom prst="rect">
            <a:avLst/>
          </a:prstGeom>
          <a:solidFill>
            <a:srgbClr val="66FFCC"/>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084" name="Rectangle 56"/>
          <p:cNvSpPr>
            <a:spLocks noChangeArrowheads="1"/>
          </p:cNvSpPr>
          <p:nvPr/>
        </p:nvSpPr>
        <p:spPr bwMode="auto">
          <a:xfrm>
            <a:off x="4664075" y="3948113"/>
            <a:ext cx="60325" cy="185737"/>
          </a:xfrm>
          <a:prstGeom prst="rect">
            <a:avLst/>
          </a:prstGeom>
          <a:solidFill>
            <a:srgbClr val="FF9999"/>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085" name="Rectangle 57"/>
          <p:cNvSpPr>
            <a:spLocks noChangeArrowheads="1"/>
          </p:cNvSpPr>
          <p:nvPr/>
        </p:nvSpPr>
        <p:spPr bwMode="auto">
          <a:xfrm>
            <a:off x="5992813" y="3949700"/>
            <a:ext cx="60325" cy="185738"/>
          </a:xfrm>
          <a:prstGeom prst="rect">
            <a:avLst/>
          </a:prstGeom>
          <a:solidFill>
            <a:srgbClr val="FF9999"/>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086" name="Rectangle 58"/>
          <p:cNvSpPr>
            <a:spLocks noChangeArrowheads="1"/>
          </p:cNvSpPr>
          <p:nvPr/>
        </p:nvSpPr>
        <p:spPr bwMode="auto">
          <a:xfrm>
            <a:off x="4830763" y="3948113"/>
            <a:ext cx="60325" cy="185737"/>
          </a:xfrm>
          <a:prstGeom prst="rect">
            <a:avLst/>
          </a:prstGeom>
          <a:solidFill>
            <a:srgbClr val="CCFF66"/>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087" name="Rectangle 59"/>
          <p:cNvSpPr>
            <a:spLocks noChangeArrowheads="1"/>
          </p:cNvSpPr>
          <p:nvPr/>
        </p:nvSpPr>
        <p:spPr bwMode="auto">
          <a:xfrm>
            <a:off x="5046663" y="3949700"/>
            <a:ext cx="60325" cy="185738"/>
          </a:xfrm>
          <a:prstGeom prst="rect">
            <a:avLst/>
          </a:prstGeom>
          <a:solidFill>
            <a:srgbClr val="66FFCC"/>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088" name="Rectangle 60"/>
          <p:cNvSpPr>
            <a:spLocks noChangeArrowheads="1"/>
          </p:cNvSpPr>
          <p:nvPr/>
        </p:nvSpPr>
        <p:spPr bwMode="auto">
          <a:xfrm>
            <a:off x="6270625" y="3949700"/>
            <a:ext cx="79375" cy="182563"/>
          </a:xfrm>
          <a:prstGeom prst="rect">
            <a:avLst/>
          </a:prstGeom>
          <a:solidFill>
            <a:srgbClr val="CC66FF"/>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089" name="Rectangle 61"/>
          <p:cNvSpPr>
            <a:spLocks noChangeArrowheads="1"/>
          </p:cNvSpPr>
          <p:nvPr/>
        </p:nvSpPr>
        <p:spPr bwMode="auto">
          <a:xfrm>
            <a:off x="6138863" y="3949700"/>
            <a:ext cx="60325" cy="185738"/>
          </a:xfrm>
          <a:prstGeom prst="rect">
            <a:avLst/>
          </a:prstGeom>
          <a:solidFill>
            <a:srgbClr val="66FFCC"/>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090" name="Rectangle 62"/>
          <p:cNvSpPr>
            <a:spLocks noChangeArrowheads="1"/>
          </p:cNvSpPr>
          <p:nvPr/>
        </p:nvSpPr>
        <p:spPr bwMode="auto">
          <a:xfrm>
            <a:off x="5153025" y="3951288"/>
            <a:ext cx="79375" cy="182562"/>
          </a:xfrm>
          <a:prstGeom prst="rect">
            <a:avLst/>
          </a:prstGeom>
          <a:solidFill>
            <a:srgbClr val="CC66FF"/>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091" name="Rectangle 63"/>
          <p:cNvSpPr>
            <a:spLocks noChangeArrowheads="1"/>
          </p:cNvSpPr>
          <p:nvPr/>
        </p:nvSpPr>
        <p:spPr bwMode="auto">
          <a:xfrm>
            <a:off x="4741863" y="3949700"/>
            <a:ext cx="60325" cy="185738"/>
          </a:xfrm>
          <a:prstGeom prst="rect">
            <a:avLst/>
          </a:prstGeom>
          <a:solidFill>
            <a:srgbClr val="66FFCC"/>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092" name="Rectangle 64"/>
          <p:cNvSpPr>
            <a:spLocks noChangeArrowheads="1"/>
          </p:cNvSpPr>
          <p:nvPr/>
        </p:nvSpPr>
        <p:spPr bwMode="auto">
          <a:xfrm>
            <a:off x="4924425" y="3949700"/>
            <a:ext cx="79375" cy="182563"/>
          </a:xfrm>
          <a:prstGeom prst="rect">
            <a:avLst/>
          </a:prstGeom>
          <a:solidFill>
            <a:srgbClr val="CC66FF"/>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093" name="Rectangle 65"/>
          <p:cNvSpPr>
            <a:spLocks noChangeArrowheads="1"/>
          </p:cNvSpPr>
          <p:nvPr/>
        </p:nvSpPr>
        <p:spPr bwMode="auto">
          <a:xfrm>
            <a:off x="6448425" y="3938588"/>
            <a:ext cx="79375" cy="182562"/>
          </a:xfrm>
          <a:prstGeom prst="rect">
            <a:avLst/>
          </a:prstGeom>
          <a:solidFill>
            <a:srgbClr val="CC66FF"/>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094" name="Rectangle 66"/>
          <p:cNvSpPr>
            <a:spLocks noChangeArrowheads="1"/>
          </p:cNvSpPr>
          <p:nvPr/>
        </p:nvSpPr>
        <p:spPr bwMode="auto">
          <a:xfrm>
            <a:off x="6380163" y="3937000"/>
            <a:ext cx="60325" cy="185738"/>
          </a:xfrm>
          <a:prstGeom prst="rect">
            <a:avLst/>
          </a:prstGeom>
          <a:solidFill>
            <a:srgbClr val="66FFCC"/>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095" name="Rectangle 67"/>
          <p:cNvSpPr>
            <a:spLocks noChangeArrowheads="1"/>
          </p:cNvSpPr>
          <p:nvPr/>
        </p:nvSpPr>
        <p:spPr bwMode="auto">
          <a:xfrm>
            <a:off x="4225925" y="2465388"/>
            <a:ext cx="79375" cy="182562"/>
          </a:xfrm>
          <a:prstGeom prst="rect">
            <a:avLst/>
          </a:prstGeom>
          <a:solidFill>
            <a:srgbClr val="CC66FF"/>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096" name="Rectangle 68"/>
          <p:cNvSpPr>
            <a:spLocks noChangeArrowheads="1"/>
          </p:cNvSpPr>
          <p:nvPr/>
        </p:nvSpPr>
        <p:spPr bwMode="auto">
          <a:xfrm>
            <a:off x="3997325" y="2463800"/>
            <a:ext cx="79375" cy="182563"/>
          </a:xfrm>
          <a:prstGeom prst="rect">
            <a:avLst/>
          </a:prstGeom>
          <a:solidFill>
            <a:srgbClr val="CC66FF"/>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097" name="Rectangle 69"/>
          <p:cNvSpPr>
            <a:spLocks noChangeArrowheads="1"/>
          </p:cNvSpPr>
          <p:nvPr/>
        </p:nvSpPr>
        <p:spPr bwMode="auto">
          <a:xfrm>
            <a:off x="3865563" y="2463800"/>
            <a:ext cx="60325" cy="185738"/>
          </a:xfrm>
          <a:prstGeom prst="rect">
            <a:avLst/>
          </a:prstGeom>
          <a:solidFill>
            <a:srgbClr val="66FFCC"/>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098" name="Rectangle 70"/>
          <p:cNvSpPr>
            <a:spLocks noChangeArrowheads="1"/>
          </p:cNvSpPr>
          <p:nvPr/>
        </p:nvSpPr>
        <p:spPr bwMode="auto">
          <a:xfrm>
            <a:off x="3097213" y="2455863"/>
            <a:ext cx="120650" cy="173037"/>
          </a:xfrm>
          <a:prstGeom prst="rect">
            <a:avLst/>
          </a:prstGeom>
          <a:solidFill>
            <a:srgbClr val="FF9999"/>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099" name="Rectangle 71"/>
          <p:cNvSpPr>
            <a:spLocks noChangeArrowheads="1"/>
          </p:cNvSpPr>
          <p:nvPr/>
        </p:nvSpPr>
        <p:spPr bwMode="auto">
          <a:xfrm>
            <a:off x="7159625" y="3938588"/>
            <a:ext cx="79375" cy="182562"/>
          </a:xfrm>
          <a:prstGeom prst="rect">
            <a:avLst/>
          </a:prstGeom>
          <a:solidFill>
            <a:srgbClr val="CC66FF"/>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100" name="Rectangle 72"/>
          <p:cNvSpPr>
            <a:spLocks noGrp="1" noChangeArrowheads="1"/>
          </p:cNvSpPr>
          <p:nvPr>
            <p:ph type="body" idx="1"/>
          </p:nvPr>
        </p:nvSpPr>
        <p:spPr>
          <a:xfrm>
            <a:off x="717550" y="4495800"/>
            <a:ext cx="7970838" cy="1712913"/>
          </a:xfrm>
          <a:noFill/>
        </p:spPr>
        <p:txBody>
          <a:bodyPr/>
          <a:lstStyle/>
          <a:p>
            <a:pPr eaLnBrk="1" hangingPunct="1">
              <a:lnSpc>
                <a:spcPct val="80000"/>
              </a:lnSpc>
              <a:buFont typeface="Wingdings" pitchFamily="2" charset="2"/>
              <a:buChar char="§"/>
            </a:pPr>
            <a:r>
              <a:rPr lang="ja-JP" altLang="en-US" sz="1600" smtClean="0">
                <a:ea typeface="ＭＳ Ｐゴシック" pitchFamily="50" charset="-128"/>
              </a:rPr>
              <a:t>すでにリリースした機能</a:t>
            </a:r>
            <a:r>
              <a:rPr lang="en-US" altLang="ja-JP" sz="1600" smtClean="0">
                <a:ea typeface="ＭＳ Ｐゴシック" pitchFamily="50" charset="-128"/>
              </a:rPr>
              <a:t>1</a:t>
            </a:r>
            <a:r>
              <a:rPr lang="ja-JP" altLang="en-US" sz="1600" smtClean="0">
                <a:ea typeface="ＭＳ Ｐゴシック" pitchFamily="50" charset="-128"/>
              </a:rPr>
              <a:t>に関して新たな要求が生じた場合　　　、機能</a:t>
            </a:r>
            <a:r>
              <a:rPr lang="en-US" altLang="ja-JP" sz="1600" smtClean="0">
                <a:ea typeface="ＭＳ Ｐゴシック" pitchFamily="50" charset="-128"/>
              </a:rPr>
              <a:t>2</a:t>
            </a:r>
            <a:r>
              <a:rPr lang="ja-JP" altLang="en-US" sz="1600" smtClean="0">
                <a:ea typeface="ＭＳ Ｐゴシック" pitchFamily="50" charset="-128"/>
              </a:rPr>
              <a:t>とコンポーネント</a:t>
            </a:r>
            <a:r>
              <a:rPr lang="en-US" altLang="ja-JP" sz="1600" smtClean="0">
                <a:ea typeface="ＭＳ Ｐゴシック" pitchFamily="50" charset="-128"/>
              </a:rPr>
              <a:t>2</a:t>
            </a:r>
            <a:r>
              <a:rPr lang="ja-JP" altLang="en-US" sz="1600" smtClean="0">
                <a:ea typeface="ＭＳ Ｐゴシック" pitchFamily="50" charset="-128"/>
              </a:rPr>
              <a:t>の反復を遅らせて、その対応に当てることができる（全体の優先度評価による）</a:t>
            </a:r>
          </a:p>
          <a:p>
            <a:pPr eaLnBrk="1" hangingPunct="1">
              <a:lnSpc>
                <a:spcPct val="80000"/>
              </a:lnSpc>
              <a:buFont typeface="Wingdings" pitchFamily="2" charset="2"/>
              <a:buChar char="§"/>
            </a:pPr>
            <a:r>
              <a:rPr lang="ja-JP" altLang="en-US" sz="1600" smtClean="0">
                <a:ea typeface="ＭＳ Ｐゴシック" pitchFamily="50" charset="-128"/>
              </a:rPr>
              <a:t>機能</a:t>
            </a:r>
            <a:r>
              <a:rPr lang="en-US" altLang="ja-JP" sz="1600" smtClean="0">
                <a:ea typeface="ＭＳ Ｐゴシック" pitchFamily="50" charset="-128"/>
              </a:rPr>
              <a:t>2</a:t>
            </a:r>
            <a:r>
              <a:rPr lang="ja-JP" altLang="en-US" sz="1600" smtClean="0">
                <a:ea typeface="ＭＳ Ｐゴシック" pitchFamily="50" charset="-128"/>
              </a:rPr>
              <a:t>の最後の反復は　　、反復を増やすことで対応してもよいし、その部分を開発範囲外とすることで対応してもよい</a:t>
            </a:r>
          </a:p>
          <a:p>
            <a:pPr eaLnBrk="1" hangingPunct="1">
              <a:lnSpc>
                <a:spcPct val="80000"/>
              </a:lnSpc>
              <a:buFont typeface="Wingdings" pitchFamily="2" charset="2"/>
              <a:buChar char="§"/>
            </a:pPr>
            <a:r>
              <a:rPr lang="ja-JP" altLang="en-US" sz="1600" smtClean="0">
                <a:ea typeface="ＭＳ Ｐゴシック" pitchFamily="50" charset="-128"/>
              </a:rPr>
              <a:t>ここで重要なことは、常に優先度を見直して、優先度の順に開発されているということ</a:t>
            </a:r>
          </a:p>
          <a:p>
            <a:pPr lvl="1" eaLnBrk="1" hangingPunct="1">
              <a:lnSpc>
                <a:spcPct val="80000"/>
              </a:lnSpc>
            </a:pPr>
            <a:r>
              <a:rPr lang="ja-JP" altLang="en-US" sz="1200" smtClean="0">
                <a:ea typeface="ＭＳ Ｐゴシック" pitchFamily="50" charset="-128"/>
              </a:rPr>
              <a:t>最後の機能は、範囲からはずしても大きな影響はない</a:t>
            </a:r>
          </a:p>
        </p:txBody>
      </p:sp>
      <p:sp>
        <p:nvSpPr>
          <p:cNvPr id="44101" name="Rectangle 73"/>
          <p:cNvSpPr>
            <a:spLocks noChangeArrowheads="1"/>
          </p:cNvSpPr>
          <p:nvPr/>
        </p:nvSpPr>
        <p:spPr bwMode="auto">
          <a:xfrm>
            <a:off x="1538288" y="1373188"/>
            <a:ext cx="728662" cy="688975"/>
          </a:xfrm>
          <a:prstGeom prst="rect">
            <a:avLst/>
          </a:prstGeom>
          <a:solidFill>
            <a:schemeClr val="bg2">
              <a:alpha val="14902"/>
            </a:schemeClr>
          </a:solidFill>
          <a:ln w="63500" algn="ctr">
            <a:solidFill>
              <a:srgbClr val="FF9900"/>
            </a:solidFill>
            <a:miter lim="800000"/>
            <a:headEnd/>
            <a:tailEnd/>
          </a:ln>
        </p:spPr>
        <p:txBody>
          <a:bodyPr wrap="none" anchor="ctr"/>
          <a:lstStyle/>
          <a:p>
            <a:pPr marL="381000" indent="-381000"/>
            <a:r>
              <a:rPr lang="ja-JP" altLang="en-US">
                <a:ea typeface="ＭＳ Ｐゴシック" pitchFamily="50" charset="-128"/>
              </a:rPr>
              <a:t>反復１</a:t>
            </a:r>
          </a:p>
        </p:txBody>
      </p:sp>
      <p:sp>
        <p:nvSpPr>
          <p:cNvPr id="44102" name="Rectangle 74"/>
          <p:cNvSpPr>
            <a:spLocks noChangeArrowheads="1"/>
          </p:cNvSpPr>
          <p:nvPr/>
        </p:nvSpPr>
        <p:spPr bwMode="auto">
          <a:xfrm>
            <a:off x="4464050" y="1374775"/>
            <a:ext cx="728663" cy="688975"/>
          </a:xfrm>
          <a:prstGeom prst="rect">
            <a:avLst/>
          </a:prstGeom>
          <a:solidFill>
            <a:schemeClr val="bg2">
              <a:alpha val="14902"/>
            </a:schemeClr>
          </a:solidFill>
          <a:ln w="63500" algn="ctr">
            <a:solidFill>
              <a:srgbClr val="FF9900"/>
            </a:solidFill>
            <a:miter lim="800000"/>
            <a:headEnd/>
            <a:tailEnd/>
          </a:ln>
        </p:spPr>
        <p:txBody>
          <a:bodyPr wrap="none" anchor="ctr"/>
          <a:lstStyle/>
          <a:p>
            <a:pPr marL="381000" indent="-381000"/>
            <a:r>
              <a:rPr lang="ja-JP" altLang="en-US">
                <a:ea typeface="ＭＳ Ｐゴシック" pitchFamily="50" charset="-128"/>
              </a:rPr>
              <a:t>反復</a:t>
            </a:r>
            <a:r>
              <a:rPr lang="en-US" altLang="ja-JP">
                <a:ea typeface="ＭＳ Ｐゴシック" pitchFamily="50" charset="-128"/>
              </a:rPr>
              <a:t>5</a:t>
            </a:r>
          </a:p>
        </p:txBody>
      </p:sp>
      <p:sp>
        <p:nvSpPr>
          <p:cNvPr id="44103" name="Rectangle 75"/>
          <p:cNvSpPr>
            <a:spLocks noChangeArrowheads="1"/>
          </p:cNvSpPr>
          <p:nvPr/>
        </p:nvSpPr>
        <p:spPr bwMode="auto">
          <a:xfrm>
            <a:off x="3001963" y="1374775"/>
            <a:ext cx="727075" cy="688975"/>
          </a:xfrm>
          <a:prstGeom prst="rect">
            <a:avLst/>
          </a:prstGeom>
          <a:solidFill>
            <a:schemeClr val="bg2">
              <a:alpha val="14902"/>
            </a:schemeClr>
          </a:solidFill>
          <a:ln w="63500" algn="ctr">
            <a:solidFill>
              <a:srgbClr val="FF9900"/>
            </a:solidFill>
            <a:miter lim="800000"/>
            <a:headEnd/>
            <a:tailEnd/>
          </a:ln>
        </p:spPr>
        <p:txBody>
          <a:bodyPr wrap="none" anchor="ctr"/>
          <a:lstStyle/>
          <a:p>
            <a:pPr marL="381000" indent="-381000"/>
            <a:r>
              <a:rPr lang="ja-JP" altLang="en-US">
                <a:ea typeface="ＭＳ Ｐゴシック" pitchFamily="50" charset="-128"/>
              </a:rPr>
              <a:t>反復</a:t>
            </a:r>
            <a:r>
              <a:rPr lang="en-US" altLang="ja-JP">
                <a:ea typeface="ＭＳ Ｐゴシック" pitchFamily="50" charset="-128"/>
              </a:rPr>
              <a:t>3</a:t>
            </a:r>
          </a:p>
        </p:txBody>
      </p:sp>
      <p:sp>
        <p:nvSpPr>
          <p:cNvPr id="44104" name="Rectangle 76"/>
          <p:cNvSpPr>
            <a:spLocks noChangeArrowheads="1"/>
          </p:cNvSpPr>
          <p:nvPr/>
        </p:nvSpPr>
        <p:spPr bwMode="auto">
          <a:xfrm>
            <a:off x="3732213" y="1373188"/>
            <a:ext cx="728662" cy="688975"/>
          </a:xfrm>
          <a:prstGeom prst="rect">
            <a:avLst/>
          </a:prstGeom>
          <a:solidFill>
            <a:schemeClr val="bg2">
              <a:alpha val="14902"/>
            </a:schemeClr>
          </a:solidFill>
          <a:ln w="63500" algn="ctr">
            <a:solidFill>
              <a:srgbClr val="FF9900"/>
            </a:solidFill>
            <a:miter lim="800000"/>
            <a:headEnd/>
            <a:tailEnd/>
          </a:ln>
        </p:spPr>
        <p:txBody>
          <a:bodyPr wrap="none" anchor="ctr"/>
          <a:lstStyle/>
          <a:p>
            <a:pPr marL="381000" indent="-381000"/>
            <a:r>
              <a:rPr lang="ja-JP" altLang="en-US">
                <a:ea typeface="ＭＳ Ｐゴシック" pitchFamily="50" charset="-128"/>
              </a:rPr>
              <a:t>反復</a:t>
            </a:r>
            <a:r>
              <a:rPr lang="en-US" altLang="ja-JP">
                <a:ea typeface="ＭＳ Ｐゴシック" pitchFamily="50" charset="-128"/>
              </a:rPr>
              <a:t>4</a:t>
            </a:r>
          </a:p>
        </p:txBody>
      </p:sp>
      <p:sp>
        <p:nvSpPr>
          <p:cNvPr id="44105" name="Rectangle 77"/>
          <p:cNvSpPr>
            <a:spLocks noChangeArrowheads="1"/>
          </p:cNvSpPr>
          <p:nvPr/>
        </p:nvSpPr>
        <p:spPr bwMode="auto">
          <a:xfrm>
            <a:off x="2270125" y="1373188"/>
            <a:ext cx="728663" cy="688975"/>
          </a:xfrm>
          <a:prstGeom prst="rect">
            <a:avLst/>
          </a:prstGeom>
          <a:solidFill>
            <a:schemeClr val="bg2">
              <a:alpha val="14902"/>
            </a:schemeClr>
          </a:solidFill>
          <a:ln w="63500" algn="ctr">
            <a:solidFill>
              <a:srgbClr val="FF9900"/>
            </a:solidFill>
            <a:miter lim="800000"/>
            <a:headEnd/>
            <a:tailEnd/>
          </a:ln>
        </p:spPr>
        <p:txBody>
          <a:bodyPr wrap="none" anchor="ctr"/>
          <a:lstStyle/>
          <a:p>
            <a:pPr marL="381000" indent="-381000"/>
            <a:r>
              <a:rPr lang="ja-JP" altLang="en-US">
                <a:ea typeface="ＭＳ Ｐゴシック" pitchFamily="50" charset="-128"/>
              </a:rPr>
              <a:t>反復</a:t>
            </a:r>
            <a:r>
              <a:rPr lang="en-US" altLang="ja-JP">
                <a:ea typeface="ＭＳ Ｐゴシック" pitchFamily="50" charset="-128"/>
              </a:rPr>
              <a:t>2</a:t>
            </a:r>
          </a:p>
        </p:txBody>
      </p:sp>
      <p:sp>
        <p:nvSpPr>
          <p:cNvPr id="44106" name="Rectangle 78"/>
          <p:cNvSpPr>
            <a:spLocks noChangeArrowheads="1"/>
          </p:cNvSpPr>
          <p:nvPr/>
        </p:nvSpPr>
        <p:spPr bwMode="auto">
          <a:xfrm>
            <a:off x="5197475" y="1373188"/>
            <a:ext cx="728663" cy="688975"/>
          </a:xfrm>
          <a:prstGeom prst="rect">
            <a:avLst/>
          </a:prstGeom>
          <a:solidFill>
            <a:schemeClr val="bg2">
              <a:alpha val="14902"/>
            </a:schemeClr>
          </a:solidFill>
          <a:ln w="63500" algn="ctr">
            <a:solidFill>
              <a:srgbClr val="FF9900"/>
            </a:solidFill>
            <a:miter lim="800000"/>
            <a:headEnd/>
            <a:tailEnd/>
          </a:ln>
        </p:spPr>
        <p:txBody>
          <a:bodyPr wrap="none" anchor="ctr"/>
          <a:lstStyle/>
          <a:p>
            <a:pPr marL="381000" indent="-381000"/>
            <a:r>
              <a:rPr lang="ja-JP" altLang="en-US">
                <a:ea typeface="ＭＳ Ｐゴシック" pitchFamily="50" charset="-128"/>
              </a:rPr>
              <a:t>反復</a:t>
            </a:r>
            <a:r>
              <a:rPr lang="en-US" altLang="ja-JP">
                <a:ea typeface="ＭＳ Ｐゴシック" pitchFamily="50" charset="-128"/>
              </a:rPr>
              <a:t>6</a:t>
            </a:r>
          </a:p>
        </p:txBody>
      </p:sp>
      <p:sp>
        <p:nvSpPr>
          <p:cNvPr id="44107" name="Rectangle 79"/>
          <p:cNvSpPr>
            <a:spLocks noChangeArrowheads="1"/>
          </p:cNvSpPr>
          <p:nvPr/>
        </p:nvSpPr>
        <p:spPr bwMode="auto">
          <a:xfrm>
            <a:off x="6661150" y="1374775"/>
            <a:ext cx="727075" cy="688975"/>
          </a:xfrm>
          <a:prstGeom prst="rect">
            <a:avLst/>
          </a:prstGeom>
          <a:solidFill>
            <a:schemeClr val="bg2">
              <a:alpha val="14902"/>
            </a:schemeClr>
          </a:solidFill>
          <a:ln w="63500" algn="ctr">
            <a:solidFill>
              <a:srgbClr val="FF9900"/>
            </a:solidFill>
            <a:miter lim="800000"/>
            <a:headEnd/>
            <a:tailEnd/>
          </a:ln>
        </p:spPr>
        <p:txBody>
          <a:bodyPr wrap="none" anchor="ctr"/>
          <a:lstStyle/>
          <a:p>
            <a:pPr marL="381000" indent="-381000"/>
            <a:r>
              <a:rPr lang="ja-JP" altLang="en-US">
                <a:ea typeface="ＭＳ Ｐゴシック" pitchFamily="50" charset="-128"/>
              </a:rPr>
              <a:t>反復</a:t>
            </a:r>
            <a:r>
              <a:rPr lang="en-US" altLang="ja-JP">
                <a:ea typeface="ＭＳ Ｐゴシック" pitchFamily="50" charset="-128"/>
              </a:rPr>
              <a:t>8</a:t>
            </a:r>
          </a:p>
        </p:txBody>
      </p:sp>
      <p:sp>
        <p:nvSpPr>
          <p:cNvPr id="44108" name="Rectangle 80"/>
          <p:cNvSpPr>
            <a:spLocks noChangeArrowheads="1"/>
          </p:cNvSpPr>
          <p:nvPr/>
        </p:nvSpPr>
        <p:spPr bwMode="auto">
          <a:xfrm>
            <a:off x="5929313" y="1373188"/>
            <a:ext cx="728662" cy="688975"/>
          </a:xfrm>
          <a:prstGeom prst="rect">
            <a:avLst/>
          </a:prstGeom>
          <a:solidFill>
            <a:schemeClr val="bg2">
              <a:alpha val="14902"/>
            </a:schemeClr>
          </a:solidFill>
          <a:ln w="63500" algn="ctr">
            <a:solidFill>
              <a:srgbClr val="FF9900"/>
            </a:solidFill>
            <a:miter lim="800000"/>
            <a:headEnd/>
            <a:tailEnd/>
          </a:ln>
        </p:spPr>
        <p:txBody>
          <a:bodyPr wrap="none" anchor="ctr"/>
          <a:lstStyle/>
          <a:p>
            <a:pPr marL="381000" indent="-381000"/>
            <a:r>
              <a:rPr lang="ja-JP" altLang="en-US">
                <a:ea typeface="ＭＳ Ｐゴシック" pitchFamily="50" charset="-128"/>
              </a:rPr>
              <a:t>反復</a:t>
            </a:r>
            <a:r>
              <a:rPr lang="en-US" altLang="ja-JP">
                <a:ea typeface="ＭＳ Ｐゴシック" pitchFamily="50" charset="-128"/>
              </a:rPr>
              <a:t>7</a:t>
            </a:r>
          </a:p>
        </p:txBody>
      </p:sp>
      <p:sp>
        <p:nvSpPr>
          <p:cNvPr id="44109" name="Rectangle 81"/>
          <p:cNvSpPr>
            <a:spLocks noChangeArrowheads="1"/>
          </p:cNvSpPr>
          <p:nvPr/>
        </p:nvSpPr>
        <p:spPr bwMode="auto">
          <a:xfrm>
            <a:off x="3089275" y="3427413"/>
            <a:ext cx="60325" cy="185737"/>
          </a:xfrm>
          <a:prstGeom prst="rect">
            <a:avLst/>
          </a:prstGeom>
          <a:solidFill>
            <a:srgbClr val="FF9999"/>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110" name="Rectangle 82"/>
          <p:cNvSpPr>
            <a:spLocks noChangeArrowheads="1"/>
          </p:cNvSpPr>
          <p:nvPr/>
        </p:nvSpPr>
        <p:spPr bwMode="auto">
          <a:xfrm>
            <a:off x="3332163" y="3427413"/>
            <a:ext cx="60325" cy="185737"/>
          </a:xfrm>
          <a:prstGeom prst="rect">
            <a:avLst/>
          </a:prstGeom>
          <a:solidFill>
            <a:srgbClr val="CCFF66"/>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111" name="Rectangle 83"/>
          <p:cNvSpPr>
            <a:spLocks noChangeArrowheads="1"/>
          </p:cNvSpPr>
          <p:nvPr/>
        </p:nvSpPr>
        <p:spPr bwMode="auto">
          <a:xfrm>
            <a:off x="3548063" y="3429000"/>
            <a:ext cx="60325" cy="185738"/>
          </a:xfrm>
          <a:prstGeom prst="rect">
            <a:avLst/>
          </a:prstGeom>
          <a:solidFill>
            <a:srgbClr val="66FFCC"/>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112" name="Rectangle 84"/>
          <p:cNvSpPr>
            <a:spLocks noChangeArrowheads="1"/>
          </p:cNvSpPr>
          <p:nvPr/>
        </p:nvSpPr>
        <p:spPr bwMode="auto">
          <a:xfrm>
            <a:off x="3205163" y="3429000"/>
            <a:ext cx="60325" cy="185738"/>
          </a:xfrm>
          <a:prstGeom prst="rect">
            <a:avLst/>
          </a:prstGeom>
          <a:solidFill>
            <a:srgbClr val="66FFCC"/>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113" name="Rectangle 85"/>
          <p:cNvSpPr>
            <a:spLocks noChangeArrowheads="1"/>
          </p:cNvSpPr>
          <p:nvPr/>
        </p:nvSpPr>
        <p:spPr bwMode="auto">
          <a:xfrm>
            <a:off x="3425825" y="3429000"/>
            <a:ext cx="79375" cy="182563"/>
          </a:xfrm>
          <a:prstGeom prst="rect">
            <a:avLst/>
          </a:prstGeom>
          <a:solidFill>
            <a:srgbClr val="CC66FF"/>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114" name="Line 86"/>
          <p:cNvSpPr>
            <a:spLocks noChangeShapeType="1"/>
          </p:cNvSpPr>
          <p:nvPr/>
        </p:nvSpPr>
        <p:spPr bwMode="auto">
          <a:xfrm flipH="1">
            <a:off x="2855913" y="2651125"/>
            <a:ext cx="39687" cy="768350"/>
          </a:xfrm>
          <a:prstGeom prst="line">
            <a:avLst/>
          </a:prstGeom>
          <a:noFill/>
          <a:ln w="15875" cap="rnd">
            <a:solidFill>
              <a:schemeClr val="tx2"/>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4115" name="Rectangle 87"/>
          <p:cNvSpPr>
            <a:spLocks noChangeArrowheads="1"/>
          </p:cNvSpPr>
          <p:nvPr/>
        </p:nvSpPr>
        <p:spPr bwMode="auto">
          <a:xfrm>
            <a:off x="5959475" y="2919413"/>
            <a:ext cx="60325" cy="185737"/>
          </a:xfrm>
          <a:prstGeom prst="rect">
            <a:avLst/>
          </a:prstGeom>
          <a:solidFill>
            <a:srgbClr val="FF9999"/>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116" name="Rectangle 88"/>
          <p:cNvSpPr>
            <a:spLocks noChangeArrowheads="1"/>
          </p:cNvSpPr>
          <p:nvPr/>
        </p:nvSpPr>
        <p:spPr bwMode="auto">
          <a:xfrm>
            <a:off x="6202363" y="2919413"/>
            <a:ext cx="60325" cy="185737"/>
          </a:xfrm>
          <a:prstGeom prst="rect">
            <a:avLst/>
          </a:prstGeom>
          <a:solidFill>
            <a:srgbClr val="CCFF66"/>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117" name="Rectangle 89"/>
          <p:cNvSpPr>
            <a:spLocks noChangeArrowheads="1"/>
          </p:cNvSpPr>
          <p:nvPr/>
        </p:nvSpPr>
        <p:spPr bwMode="auto">
          <a:xfrm>
            <a:off x="6418263" y="2921000"/>
            <a:ext cx="60325" cy="185738"/>
          </a:xfrm>
          <a:prstGeom prst="rect">
            <a:avLst/>
          </a:prstGeom>
          <a:solidFill>
            <a:srgbClr val="66FFCC"/>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118" name="Rectangle 90"/>
          <p:cNvSpPr>
            <a:spLocks noChangeArrowheads="1"/>
          </p:cNvSpPr>
          <p:nvPr/>
        </p:nvSpPr>
        <p:spPr bwMode="auto">
          <a:xfrm>
            <a:off x="6075363" y="2921000"/>
            <a:ext cx="60325" cy="185738"/>
          </a:xfrm>
          <a:prstGeom prst="rect">
            <a:avLst/>
          </a:prstGeom>
          <a:solidFill>
            <a:srgbClr val="66FFCC"/>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119" name="Rectangle 91"/>
          <p:cNvSpPr>
            <a:spLocks noChangeArrowheads="1"/>
          </p:cNvSpPr>
          <p:nvPr/>
        </p:nvSpPr>
        <p:spPr bwMode="auto">
          <a:xfrm>
            <a:off x="6296025" y="2921000"/>
            <a:ext cx="79375" cy="182563"/>
          </a:xfrm>
          <a:prstGeom prst="rect">
            <a:avLst/>
          </a:prstGeom>
          <a:solidFill>
            <a:srgbClr val="CC66FF"/>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120" name="Line 92"/>
          <p:cNvSpPr>
            <a:spLocks noChangeShapeType="1"/>
          </p:cNvSpPr>
          <p:nvPr/>
        </p:nvSpPr>
        <p:spPr bwMode="auto">
          <a:xfrm flipH="1">
            <a:off x="3122613" y="2662238"/>
            <a:ext cx="25400" cy="795337"/>
          </a:xfrm>
          <a:prstGeom prst="line">
            <a:avLst/>
          </a:prstGeom>
          <a:noFill/>
          <a:ln w="15875" cap="rnd">
            <a:solidFill>
              <a:schemeClr val="tx2"/>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4121" name="Line 93"/>
          <p:cNvSpPr>
            <a:spLocks noChangeShapeType="1"/>
          </p:cNvSpPr>
          <p:nvPr/>
        </p:nvSpPr>
        <p:spPr bwMode="auto">
          <a:xfrm flipH="1">
            <a:off x="2335213" y="2638425"/>
            <a:ext cx="39687" cy="768350"/>
          </a:xfrm>
          <a:prstGeom prst="line">
            <a:avLst/>
          </a:prstGeom>
          <a:noFill/>
          <a:ln w="15875" cap="rnd">
            <a:solidFill>
              <a:schemeClr val="tx2"/>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4122" name="Line 94"/>
          <p:cNvSpPr>
            <a:spLocks noChangeShapeType="1"/>
          </p:cNvSpPr>
          <p:nvPr/>
        </p:nvSpPr>
        <p:spPr bwMode="auto">
          <a:xfrm flipH="1">
            <a:off x="1789113" y="3116263"/>
            <a:ext cx="144462" cy="277812"/>
          </a:xfrm>
          <a:prstGeom prst="line">
            <a:avLst/>
          </a:prstGeom>
          <a:noFill/>
          <a:ln w="15875" cap="rnd">
            <a:solidFill>
              <a:schemeClr val="tx2"/>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4123" name="Line 95"/>
          <p:cNvSpPr>
            <a:spLocks noChangeShapeType="1"/>
          </p:cNvSpPr>
          <p:nvPr/>
        </p:nvSpPr>
        <p:spPr bwMode="auto">
          <a:xfrm>
            <a:off x="6334125" y="3071813"/>
            <a:ext cx="133350" cy="809625"/>
          </a:xfrm>
          <a:prstGeom prst="line">
            <a:avLst/>
          </a:prstGeom>
          <a:noFill/>
          <a:ln w="15875" cap="rnd">
            <a:solidFill>
              <a:schemeClr val="tx2"/>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4124" name="Line 96"/>
          <p:cNvSpPr>
            <a:spLocks noChangeShapeType="1"/>
          </p:cNvSpPr>
          <p:nvPr/>
        </p:nvSpPr>
        <p:spPr bwMode="auto">
          <a:xfrm>
            <a:off x="5016500" y="2647950"/>
            <a:ext cx="14288" cy="1298575"/>
          </a:xfrm>
          <a:prstGeom prst="line">
            <a:avLst/>
          </a:prstGeom>
          <a:noFill/>
          <a:ln w="15875" cap="rnd">
            <a:solidFill>
              <a:schemeClr val="tx2"/>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4125" name="Line 97"/>
          <p:cNvSpPr>
            <a:spLocks noChangeShapeType="1"/>
          </p:cNvSpPr>
          <p:nvPr/>
        </p:nvSpPr>
        <p:spPr bwMode="auto">
          <a:xfrm>
            <a:off x="7278688" y="3114675"/>
            <a:ext cx="26987" cy="304800"/>
          </a:xfrm>
          <a:prstGeom prst="line">
            <a:avLst/>
          </a:prstGeom>
          <a:noFill/>
          <a:ln w="15875" cap="rnd">
            <a:solidFill>
              <a:schemeClr val="tx2"/>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4126" name="Line 98"/>
          <p:cNvSpPr>
            <a:spLocks noChangeShapeType="1"/>
          </p:cNvSpPr>
          <p:nvPr/>
        </p:nvSpPr>
        <p:spPr bwMode="auto">
          <a:xfrm>
            <a:off x="7231063" y="2657475"/>
            <a:ext cx="26987" cy="304800"/>
          </a:xfrm>
          <a:prstGeom prst="line">
            <a:avLst/>
          </a:prstGeom>
          <a:noFill/>
          <a:ln w="15875" cap="rnd">
            <a:solidFill>
              <a:schemeClr val="tx2"/>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4127" name="Rectangle 102"/>
          <p:cNvSpPr>
            <a:spLocks noChangeArrowheads="1"/>
          </p:cNvSpPr>
          <p:nvPr/>
        </p:nvSpPr>
        <p:spPr bwMode="auto">
          <a:xfrm>
            <a:off x="7385050" y="1374775"/>
            <a:ext cx="1460500" cy="688975"/>
          </a:xfrm>
          <a:prstGeom prst="rect">
            <a:avLst/>
          </a:prstGeom>
          <a:solidFill>
            <a:srgbClr val="FFCC00">
              <a:alpha val="14902"/>
            </a:srgbClr>
          </a:solidFill>
          <a:ln w="63500" algn="ctr">
            <a:solidFill>
              <a:srgbClr val="FF9900"/>
            </a:solidFill>
            <a:miter lim="800000"/>
            <a:headEnd/>
            <a:tailEnd/>
          </a:ln>
        </p:spPr>
        <p:txBody>
          <a:bodyPr wrap="none" anchor="ctr"/>
          <a:lstStyle/>
          <a:p>
            <a:pPr marL="381000" indent="-381000"/>
            <a:r>
              <a:rPr lang="ja-JP" altLang="en-US">
                <a:ea typeface="ＭＳ Ｐゴシック" pitchFamily="50" charset="-128"/>
              </a:rPr>
              <a:t>運用保守</a:t>
            </a:r>
          </a:p>
        </p:txBody>
      </p:sp>
      <p:sp>
        <p:nvSpPr>
          <p:cNvPr id="44128" name="Oval 103"/>
          <p:cNvSpPr>
            <a:spLocks noChangeArrowheads="1"/>
          </p:cNvSpPr>
          <p:nvPr/>
        </p:nvSpPr>
        <p:spPr bwMode="auto">
          <a:xfrm>
            <a:off x="3836988" y="2332038"/>
            <a:ext cx="569912" cy="463550"/>
          </a:xfrm>
          <a:prstGeom prst="ellipse">
            <a:avLst/>
          </a:prstGeom>
          <a:solidFill>
            <a:srgbClr val="FFCC00">
              <a:alpha val="14902"/>
            </a:srgbClr>
          </a:solidFill>
          <a:ln w="6350" algn="ctr">
            <a:solidFill>
              <a:schemeClr val="tx2"/>
            </a:solidFill>
            <a:prstDash val="dashDot"/>
            <a:round/>
            <a:headEnd/>
            <a:tailEnd/>
          </a:ln>
        </p:spPr>
        <p:txBody>
          <a:bodyPr wrap="none" anchor="ctr"/>
          <a:lstStyle/>
          <a:p>
            <a:endParaRPr lang="ja-JP" altLang="en-US">
              <a:ea typeface="ＭＳ Ｐゴシック" pitchFamily="50" charset="-128"/>
            </a:endParaRPr>
          </a:p>
        </p:txBody>
      </p:sp>
      <p:sp>
        <p:nvSpPr>
          <p:cNvPr id="44129" name="Oval 104"/>
          <p:cNvSpPr>
            <a:spLocks noChangeArrowheads="1"/>
          </p:cNvSpPr>
          <p:nvPr/>
        </p:nvSpPr>
        <p:spPr bwMode="auto">
          <a:xfrm>
            <a:off x="2343150" y="2322513"/>
            <a:ext cx="569913" cy="463550"/>
          </a:xfrm>
          <a:prstGeom prst="ellipse">
            <a:avLst/>
          </a:prstGeom>
          <a:solidFill>
            <a:srgbClr val="FFCC00">
              <a:alpha val="14902"/>
            </a:srgbClr>
          </a:solidFill>
          <a:ln w="6350" algn="ctr">
            <a:solidFill>
              <a:schemeClr val="tx2"/>
            </a:solidFill>
            <a:prstDash val="dashDot"/>
            <a:round/>
            <a:headEnd/>
            <a:tailEnd/>
          </a:ln>
        </p:spPr>
        <p:txBody>
          <a:bodyPr wrap="none" anchor="ctr"/>
          <a:lstStyle/>
          <a:p>
            <a:endParaRPr lang="ja-JP" altLang="en-US">
              <a:ea typeface="ＭＳ Ｐゴシック" pitchFamily="50" charset="-128"/>
            </a:endParaRPr>
          </a:p>
        </p:txBody>
      </p:sp>
      <p:sp>
        <p:nvSpPr>
          <p:cNvPr id="44130" name="Oval 105"/>
          <p:cNvSpPr>
            <a:spLocks noChangeArrowheads="1"/>
          </p:cNvSpPr>
          <p:nvPr/>
        </p:nvSpPr>
        <p:spPr bwMode="auto">
          <a:xfrm>
            <a:off x="1617663" y="2312988"/>
            <a:ext cx="569912" cy="463550"/>
          </a:xfrm>
          <a:prstGeom prst="ellipse">
            <a:avLst/>
          </a:prstGeom>
          <a:solidFill>
            <a:srgbClr val="FFCC00">
              <a:alpha val="14902"/>
            </a:srgbClr>
          </a:solidFill>
          <a:ln w="6350" algn="ctr">
            <a:solidFill>
              <a:schemeClr val="tx2"/>
            </a:solidFill>
            <a:prstDash val="dashDot"/>
            <a:round/>
            <a:headEnd/>
            <a:tailEnd/>
          </a:ln>
        </p:spPr>
        <p:txBody>
          <a:bodyPr wrap="none" anchor="ctr"/>
          <a:lstStyle/>
          <a:p>
            <a:endParaRPr lang="ja-JP" altLang="en-US">
              <a:ea typeface="ＭＳ Ｐゴシック" pitchFamily="50" charset="-128"/>
            </a:endParaRPr>
          </a:p>
        </p:txBody>
      </p:sp>
      <p:sp>
        <p:nvSpPr>
          <p:cNvPr id="44131" name="Oval 106"/>
          <p:cNvSpPr>
            <a:spLocks noChangeArrowheads="1"/>
          </p:cNvSpPr>
          <p:nvPr/>
        </p:nvSpPr>
        <p:spPr bwMode="auto">
          <a:xfrm>
            <a:off x="2324100" y="3284538"/>
            <a:ext cx="569913" cy="463550"/>
          </a:xfrm>
          <a:prstGeom prst="ellipse">
            <a:avLst/>
          </a:prstGeom>
          <a:solidFill>
            <a:srgbClr val="FFCC00">
              <a:alpha val="14902"/>
            </a:srgbClr>
          </a:solidFill>
          <a:ln w="6350" algn="ctr">
            <a:solidFill>
              <a:schemeClr val="tx2"/>
            </a:solidFill>
            <a:prstDash val="dashDot"/>
            <a:round/>
            <a:headEnd/>
            <a:tailEnd/>
          </a:ln>
        </p:spPr>
        <p:txBody>
          <a:bodyPr wrap="none" anchor="ctr"/>
          <a:lstStyle/>
          <a:p>
            <a:endParaRPr lang="ja-JP" altLang="en-US">
              <a:ea typeface="ＭＳ Ｐゴシック" pitchFamily="50" charset="-128"/>
            </a:endParaRPr>
          </a:p>
        </p:txBody>
      </p:sp>
      <p:sp>
        <p:nvSpPr>
          <p:cNvPr id="44132" name="Oval 107"/>
          <p:cNvSpPr>
            <a:spLocks noChangeArrowheads="1"/>
          </p:cNvSpPr>
          <p:nvPr/>
        </p:nvSpPr>
        <p:spPr bwMode="auto">
          <a:xfrm>
            <a:off x="3057525" y="3262313"/>
            <a:ext cx="569913" cy="463550"/>
          </a:xfrm>
          <a:prstGeom prst="ellipse">
            <a:avLst/>
          </a:prstGeom>
          <a:solidFill>
            <a:srgbClr val="FFCC00">
              <a:alpha val="14902"/>
            </a:srgbClr>
          </a:solidFill>
          <a:ln w="6350" algn="ctr">
            <a:solidFill>
              <a:schemeClr val="tx2"/>
            </a:solidFill>
            <a:prstDash val="dashDot"/>
            <a:round/>
            <a:headEnd/>
            <a:tailEnd/>
          </a:ln>
        </p:spPr>
        <p:txBody>
          <a:bodyPr wrap="none" anchor="ctr"/>
          <a:lstStyle/>
          <a:p>
            <a:endParaRPr lang="ja-JP" altLang="en-US">
              <a:ea typeface="ＭＳ Ｐゴシック" pitchFamily="50" charset="-128"/>
            </a:endParaRPr>
          </a:p>
        </p:txBody>
      </p:sp>
      <p:sp>
        <p:nvSpPr>
          <p:cNvPr id="44133" name="Oval 108"/>
          <p:cNvSpPr>
            <a:spLocks noChangeArrowheads="1"/>
          </p:cNvSpPr>
          <p:nvPr/>
        </p:nvSpPr>
        <p:spPr bwMode="auto">
          <a:xfrm>
            <a:off x="3841750" y="3292475"/>
            <a:ext cx="569913" cy="463550"/>
          </a:xfrm>
          <a:prstGeom prst="ellipse">
            <a:avLst/>
          </a:prstGeom>
          <a:solidFill>
            <a:srgbClr val="FFCC00">
              <a:alpha val="14902"/>
            </a:srgbClr>
          </a:solidFill>
          <a:ln w="6350" algn="ctr">
            <a:solidFill>
              <a:schemeClr val="tx2"/>
            </a:solidFill>
            <a:prstDash val="dashDot"/>
            <a:round/>
            <a:headEnd/>
            <a:tailEnd/>
          </a:ln>
        </p:spPr>
        <p:txBody>
          <a:bodyPr wrap="none" anchor="ctr"/>
          <a:lstStyle/>
          <a:p>
            <a:endParaRPr lang="ja-JP" altLang="en-US">
              <a:ea typeface="ＭＳ Ｐゴシック" pitchFamily="50" charset="-128"/>
            </a:endParaRPr>
          </a:p>
        </p:txBody>
      </p:sp>
      <p:sp>
        <p:nvSpPr>
          <p:cNvPr id="44134" name="Oval 109"/>
          <p:cNvSpPr>
            <a:spLocks noChangeArrowheads="1"/>
          </p:cNvSpPr>
          <p:nvPr/>
        </p:nvSpPr>
        <p:spPr bwMode="auto">
          <a:xfrm>
            <a:off x="4651375" y="3800475"/>
            <a:ext cx="569913" cy="463550"/>
          </a:xfrm>
          <a:prstGeom prst="ellipse">
            <a:avLst/>
          </a:prstGeom>
          <a:solidFill>
            <a:srgbClr val="FFCC00">
              <a:alpha val="14902"/>
            </a:srgbClr>
          </a:solidFill>
          <a:ln w="6350" algn="ctr">
            <a:solidFill>
              <a:schemeClr val="tx2"/>
            </a:solidFill>
            <a:prstDash val="dashDot"/>
            <a:round/>
            <a:headEnd/>
            <a:tailEnd/>
          </a:ln>
        </p:spPr>
        <p:txBody>
          <a:bodyPr wrap="none" anchor="ctr"/>
          <a:lstStyle/>
          <a:p>
            <a:endParaRPr lang="ja-JP" altLang="en-US">
              <a:ea typeface="ＭＳ Ｐゴシック" pitchFamily="50" charset="-128"/>
            </a:endParaRPr>
          </a:p>
        </p:txBody>
      </p:sp>
      <p:sp>
        <p:nvSpPr>
          <p:cNvPr id="44135" name="Oval 110"/>
          <p:cNvSpPr>
            <a:spLocks noChangeArrowheads="1"/>
          </p:cNvSpPr>
          <p:nvPr/>
        </p:nvSpPr>
        <p:spPr bwMode="auto">
          <a:xfrm>
            <a:off x="5967413" y="3805238"/>
            <a:ext cx="569912" cy="463550"/>
          </a:xfrm>
          <a:prstGeom prst="ellipse">
            <a:avLst/>
          </a:prstGeom>
          <a:solidFill>
            <a:srgbClr val="FFCC00">
              <a:alpha val="14902"/>
            </a:srgbClr>
          </a:solidFill>
          <a:ln w="6350" algn="ctr">
            <a:solidFill>
              <a:schemeClr val="tx2"/>
            </a:solidFill>
            <a:prstDash val="dashDot"/>
            <a:round/>
            <a:headEnd/>
            <a:tailEnd/>
          </a:ln>
        </p:spPr>
        <p:txBody>
          <a:bodyPr wrap="none" anchor="ctr"/>
          <a:lstStyle/>
          <a:p>
            <a:endParaRPr lang="ja-JP" altLang="en-US">
              <a:ea typeface="ＭＳ Ｐゴシック" pitchFamily="50" charset="-128"/>
            </a:endParaRPr>
          </a:p>
        </p:txBody>
      </p:sp>
      <p:sp>
        <p:nvSpPr>
          <p:cNvPr id="44136" name="Oval 111"/>
          <p:cNvSpPr>
            <a:spLocks noChangeArrowheads="1"/>
          </p:cNvSpPr>
          <p:nvPr/>
        </p:nvSpPr>
        <p:spPr bwMode="auto">
          <a:xfrm>
            <a:off x="5970588" y="2801938"/>
            <a:ext cx="569912" cy="463550"/>
          </a:xfrm>
          <a:prstGeom prst="ellipse">
            <a:avLst/>
          </a:prstGeom>
          <a:solidFill>
            <a:srgbClr val="FFCC00">
              <a:alpha val="14902"/>
            </a:srgbClr>
          </a:solidFill>
          <a:ln w="6350" algn="ctr">
            <a:solidFill>
              <a:schemeClr val="tx2"/>
            </a:solidFill>
            <a:prstDash val="dashDot"/>
            <a:round/>
            <a:headEnd/>
            <a:tailEnd/>
          </a:ln>
        </p:spPr>
        <p:txBody>
          <a:bodyPr wrap="none" anchor="ctr"/>
          <a:lstStyle/>
          <a:p>
            <a:endParaRPr lang="ja-JP" altLang="en-US">
              <a:ea typeface="ＭＳ Ｐゴシック" pitchFamily="50" charset="-128"/>
            </a:endParaRPr>
          </a:p>
        </p:txBody>
      </p:sp>
      <p:sp>
        <p:nvSpPr>
          <p:cNvPr id="44137" name="Oval 112"/>
          <p:cNvSpPr>
            <a:spLocks noChangeArrowheads="1"/>
          </p:cNvSpPr>
          <p:nvPr/>
        </p:nvSpPr>
        <p:spPr bwMode="auto">
          <a:xfrm>
            <a:off x="6702425" y="2792413"/>
            <a:ext cx="569913" cy="463550"/>
          </a:xfrm>
          <a:prstGeom prst="ellipse">
            <a:avLst/>
          </a:prstGeom>
          <a:solidFill>
            <a:srgbClr val="FFCC00">
              <a:alpha val="14902"/>
            </a:srgbClr>
          </a:solidFill>
          <a:ln w="6350" algn="ctr">
            <a:solidFill>
              <a:schemeClr val="tx2"/>
            </a:solidFill>
            <a:prstDash val="dashDot"/>
            <a:round/>
            <a:headEnd/>
            <a:tailEnd/>
          </a:ln>
        </p:spPr>
        <p:txBody>
          <a:bodyPr wrap="none" anchor="ctr"/>
          <a:lstStyle/>
          <a:p>
            <a:endParaRPr lang="ja-JP" altLang="en-US">
              <a:ea typeface="ＭＳ Ｐゴシック" pitchFamily="50" charset="-128"/>
            </a:endParaRPr>
          </a:p>
        </p:txBody>
      </p:sp>
      <p:sp>
        <p:nvSpPr>
          <p:cNvPr id="44138" name="Rectangle 114"/>
          <p:cNvSpPr>
            <a:spLocks noChangeArrowheads="1"/>
          </p:cNvSpPr>
          <p:nvPr/>
        </p:nvSpPr>
        <p:spPr bwMode="auto">
          <a:xfrm>
            <a:off x="5319713" y="2451100"/>
            <a:ext cx="60325" cy="185738"/>
          </a:xfrm>
          <a:prstGeom prst="rect">
            <a:avLst/>
          </a:prstGeom>
          <a:solidFill>
            <a:srgbClr val="FF9999"/>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139" name="Rectangle 115"/>
          <p:cNvSpPr>
            <a:spLocks noChangeArrowheads="1"/>
          </p:cNvSpPr>
          <p:nvPr/>
        </p:nvSpPr>
        <p:spPr bwMode="auto">
          <a:xfrm>
            <a:off x="5597525" y="2451100"/>
            <a:ext cx="79375" cy="182563"/>
          </a:xfrm>
          <a:prstGeom prst="rect">
            <a:avLst/>
          </a:prstGeom>
          <a:solidFill>
            <a:srgbClr val="CC66FF"/>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140" name="Rectangle 116"/>
          <p:cNvSpPr>
            <a:spLocks noChangeArrowheads="1"/>
          </p:cNvSpPr>
          <p:nvPr/>
        </p:nvSpPr>
        <p:spPr bwMode="auto">
          <a:xfrm>
            <a:off x="5465763" y="2451100"/>
            <a:ext cx="60325" cy="185738"/>
          </a:xfrm>
          <a:prstGeom prst="rect">
            <a:avLst/>
          </a:prstGeom>
          <a:solidFill>
            <a:srgbClr val="66FFCC"/>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141" name="Rectangle 117"/>
          <p:cNvSpPr>
            <a:spLocks noChangeArrowheads="1"/>
          </p:cNvSpPr>
          <p:nvPr/>
        </p:nvSpPr>
        <p:spPr bwMode="auto">
          <a:xfrm>
            <a:off x="5775325" y="2439988"/>
            <a:ext cx="79375" cy="182562"/>
          </a:xfrm>
          <a:prstGeom prst="rect">
            <a:avLst/>
          </a:prstGeom>
          <a:solidFill>
            <a:srgbClr val="CC66FF"/>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142" name="Rectangle 118"/>
          <p:cNvSpPr>
            <a:spLocks noChangeArrowheads="1"/>
          </p:cNvSpPr>
          <p:nvPr/>
        </p:nvSpPr>
        <p:spPr bwMode="auto">
          <a:xfrm>
            <a:off x="5707063" y="2438400"/>
            <a:ext cx="60325" cy="185738"/>
          </a:xfrm>
          <a:prstGeom prst="rect">
            <a:avLst/>
          </a:prstGeom>
          <a:solidFill>
            <a:srgbClr val="66FFCC"/>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143" name="Oval 119"/>
          <p:cNvSpPr>
            <a:spLocks noChangeArrowheads="1"/>
          </p:cNvSpPr>
          <p:nvPr/>
        </p:nvSpPr>
        <p:spPr bwMode="auto">
          <a:xfrm>
            <a:off x="5294313" y="2306638"/>
            <a:ext cx="569912" cy="463550"/>
          </a:xfrm>
          <a:prstGeom prst="ellipse">
            <a:avLst/>
          </a:prstGeom>
          <a:solidFill>
            <a:schemeClr val="hlink">
              <a:alpha val="14902"/>
            </a:schemeClr>
          </a:solidFill>
          <a:ln w="41275" algn="ctr">
            <a:solidFill>
              <a:schemeClr val="hlink"/>
            </a:solidFill>
            <a:prstDash val="dashDot"/>
            <a:round/>
            <a:headEnd/>
            <a:tailEnd/>
          </a:ln>
        </p:spPr>
        <p:txBody>
          <a:bodyPr wrap="none" anchor="ctr"/>
          <a:lstStyle/>
          <a:p>
            <a:endParaRPr lang="ja-JP" altLang="en-US">
              <a:ea typeface="ＭＳ Ｐゴシック" pitchFamily="50" charset="-128"/>
            </a:endParaRPr>
          </a:p>
        </p:txBody>
      </p:sp>
      <p:sp>
        <p:nvSpPr>
          <p:cNvPr id="44144" name="AutoShape 121"/>
          <p:cNvSpPr>
            <a:spLocks noChangeArrowheads="1"/>
          </p:cNvSpPr>
          <p:nvPr/>
        </p:nvSpPr>
        <p:spPr bwMode="auto">
          <a:xfrm>
            <a:off x="5224463" y="2754313"/>
            <a:ext cx="727075" cy="592137"/>
          </a:xfrm>
          <a:prstGeom prst="rightArrow">
            <a:avLst>
              <a:gd name="adj1" fmla="val 50000"/>
              <a:gd name="adj2" fmla="val 30697"/>
            </a:avLst>
          </a:prstGeom>
          <a:solidFill>
            <a:schemeClr val="bg2">
              <a:alpha val="14902"/>
            </a:schemeClr>
          </a:solidFill>
          <a:ln w="31750" algn="ctr">
            <a:solidFill>
              <a:schemeClr val="bg2"/>
            </a:solidFill>
            <a:miter lim="800000"/>
            <a:headEnd/>
            <a:tailEnd/>
          </a:ln>
        </p:spPr>
        <p:txBody>
          <a:bodyPr wrap="none" anchor="ctr"/>
          <a:lstStyle/>
          <a:p>
            <a:pPr marL="381000" indent="-381000"/>
            <a:r>
              <a:rPr lang="ja-JP" altLang="en-US" sz="1600">
                <a:solidFill>
                  <a:schemeClr val="hlink"/>
                </a:solidFill>
                <a:ea typeface="ＭＳ Ｐゴシック" pitchFamily="50" charset="-128"/>
              </a:rPr>
              <a:t>延期</a:t>
            </a:r>
          </a:p>
        </p:txBody>
      </p:sp>
      <p:sp>
        <p:nvSpPr>
          <p:cNvPr id="44145" name="Rectangle 122"/>
          <p:cNvSpPr>
            <a:spLocks noChangeArrowheads="1"/>
          </p:cNvSpPr>
          <p:nvPr/>
        </p:nvSpPr>
        <p:spPr bwMode="auto">
          <a:xfrm>
            <a:off x="7705725" y="2946400"/>
            <a:ext cx="79375" cy="182563"/>
          </a:xfrm>
          <a:prstGeom prst="rect">
            <a:avLst/>
          </a:prstGeom>
          <a:solidFill>
            <a:srgbClr val="CC66FF"/>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146" name="Rectangle 123"/>
          <p:cNvSpPr>
            <a:spLocks noChangeArrowheads="1"/>
          </p:cNvSpPr>
          <p:nvPr/>
        </p:nvSpPr>
        <p:spPr bwMode="auto">
          <a:xfrm>
            <a:off x="7573963" y="2946400"/>
            <a:ext cx="60325" cy="185738"/>
          </a:xfrm>
          <a:prstGeom prst="rect">
            <a:avLst/>
          </a:prstGeom>
          <a:solidFill>
            <a:srgbClr val="66FFCC"/>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147" name="Rectangle 124"/>
          <p:cNvSpPr>
            <a:spLocks noChangeArrowheads="1"/>
          </p:cNvSpPr>
          <p:nvPr/>
        </p:nvSpPr>
        <p:spPr bwMode="auto">
          <a:xfrm>
            <a:off x="7934325" y="2935288"/>
            <a:ext cx="79375" cy="182562"/>
          </a:xfrm>
          <a:prstGeom prst="rect">
            <a:avLst/>
          </a:prstGeom>
          <a:solidFill>
            <a:srgbClr val="CC66FF"/>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148" name="Rectangle 125"/>
          <p:cNvSpPr>
            <a:spLocks noChangeArrowheads="1"/>
          </p:cNvSpPr>
          <p:nvPr/>
        </p:nvSpPr>
        <p:spPr bwMode="auto">
          <a:xfrm>
            <a:off x="7815263" y="2933700"/>
            <a:ext cx="60325" cy="185738"/>
          </a:xfrm>
          <a:prstGeom prst="rect">
            <a:avLst/>
          </a:prstGeom>
          <a:solidFill>
            <a:srgbClr val="66FFCC"/>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149" name="Line 126"/>
          <p:cNvSpPr>
            <a:spLocks noChangeShapeType="1"/>
          </p:cNvSpPr>
          <p:nvPr/>
        </p:nvSpPr>
        <p:spPr bwMode="auto">
          <a:xfrm>
            <a:off x="7697788" y="2619375"/>
            <a:ext cx="26987" cy="304800"/>
          </a:xfrm>
          <a:prstGeom prst="line">
            <a:avLst/>
          </a:prstGeom>
          <a:noFill/>
          <a:ln w="15875" cap="rnd">
            <a:solidFill>
              <a:schemeClr val="tx2"/>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4150" name="Line 127"/>
          <p:cNvSpPr>
            <a:spLocks noChangeShapeType="1"/>
          </p:cNvSpPr>
          <p:nvPr/>
        </p:nvSpPr>
        <p:spPr bwMode="auto">
          <a:xfrm>
            <a:off x="7951788" y="2632075"/>
            <a:ext cx="26987" cy="304800"/>
          </a:xfrm>
          <a:prstGeom prst="line">
            <a:avLst/>
          </a:prstGeom>
          <a:noFill/>
          <a:ln w="15875" cap="rnd">
            <a:solidFill>
              <a:schemeClr val="tx2"/>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4151" name="Line 128"/>
          <p:cNvSpPr>
            <a:spLocks noChangeShapeType="1"/>
          </p:cNvSpPr>
          <p:nvPr/>
        </p:nvSpPr>
        <p:spPr bwMode="auto">
          <a:xfrm>
            <a:off x="7977188" y="3101975"/>
            <a:ext cx="26987" cy="304800"/>
          </a:xfrm>
          <a:prstGeom prst="line">
            <a:avLst/>
          </a:prstGeom>
          <a:noFill/>
          <a:ln w="15875" cap="rnd">
            <a:solidFill>
              <a:schemeClr val="tx2"/>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4152" name="Oval 129"/>
          <p:cNvSpPr>
            <a:spLocks noChangeArrowheads="1"/>
          </p:cNvSpPr>
          <p:nvPr/>
        </p:nvSpPr>
        <p:spPr bwMode="auto">
          <a:xfrm>
            <a:off x="7446963" y="2795588"/>
            <a:ext cx="569912" cy="463550"/>
          </a:xfrm>
          <a:prstGeom prst="ellipse">
            <a:avLst/>
          </a:prstGeom>
          <a:solidFill>
            <a:srgbClr val="FFCC00">
              <a:alpha val="14902"/>
            </a:srgbClr>
          </a:solidFill>
          <a:ln w="6350" algn="ctr">
            <a:solidFill>
              <a:schemeClr val="tx2"/>
            </a:solidFill>
            <a:prstDash val="dashDot"/>
            <a:round/>
            <a:headEnd/>
            <a:tailEnd/>
          </a:ln>
        </p:spPr>
        <p:txBody>
          <a:bodyPr wrap="none" anchor="ctr"/>
          <a:lstStyle/>
          <a:p>
            <a:endParaRPr lang="ja-JP" altLang="en-US">
              <a:ea typeface="ＭＳ Ｐゴシック" pitchFamily="50" charset="-128"/>
            </a:endParaRPr>
          </a:p>
        </p:txBody>
      </p:sp>
      <p:sp>
        <p:nvSpPr>
          <p:cNvPr id="44153" name="Rectangle 130"/>
          <p:cNvSpPr>
            <a:spLocks noChangeArrowheads="1"/>
          </p:cNvSpPr>
          <p:nvPr/>
        </p:nvSpPr>
        <p:spPr bwMode="auto">
          <a:xfrm>
            <a:off x="7407275" y="2743200"/>
            <a:ext cx="676275" cy="596900"/>
          </a:xfrm>
          <a:prstGeom prst="rect">
            <a:avLst/>
          </a:prstGeom>
          <a:solidFill>
            <a:schemeClr val="bg2">
              <a:alpha val="14902"/>
            </a:schemeClr>
          </a:solidFill>
          <a:ln w="34925" algn="ctr">
            <a:solidFill>
              <a:schemeClr val="accent6">
                <a:lumMod val="75000"/>
              </a:schemeClr>
            </a:solidFill>
            <a:miter lim="800000"/>
            <a:headEnd/>
            <a:tailEnd/>
          </a:ln>
        </p:spPr>
        <p:txBody>
          <a:bodyPr wrap="none" anchor="ctr"/>
          <a:lstStyle/>
          <a:p>
            <a:endParaRPr lang="ja-JP" altLang="en-US">
              <a:ea typeface="ＭＳ Ｐゴシック" pitchFamily="50" charset="-128"/>
            </a:endParaRPr>
          </a:p>
        </p:txBody>
      </p:sp>
      <p:sp>
        <p:nvSpPr>
          <p:cNvPr id="44154" name="Oval 131"/>
          <p:cNvSpPr>
            <a:spLocks noChangeArrowheads="1"/>
          </p:cNvSpPr>
          <p:nvPr/>
        </p:nvSpPr>
        <p:spPr bwMode="auto">
          <a:xfrm>
            <a:off x="6255544" y="4481512"/>
            <a:ext cx="331788" cy="238125"/>
          </a:xfrm>
          <a:prstGeom prst="ellipse">
            <a:avLst/>
          </a:prstGeom>
          <a:solidFill>
            <a:schemeClr val="hlink">
              <a:alpha val="14902"/>
            </a:schemeClr>
          </a:solidFill>
          <a:ln w="22225" algn="ctr">
            <a:solidFill>
              <a:schemeClr val="hlink"/>
            </a:solidFill>
            <a:prstDash val="dashDot"/>
            <a:round/>
            <a:headEnd/>
            <a:tailEnd/>
          </a:ln>
        </p:spPr>
        <p:txBody>
          <a:bodyPr wrap="none" anchor="ctr"/>
          <a:lstStyle/>
          <a:p>
            <a:endParaRPr lang="ja-JP" altLang="en-US">
              <a:ea typeface="ＭＳ Ｐゴシック" pitchFamily="50" charset="-128"/>
            </a:endParaRPr>
          </a:p>
        </p:txBody>
      </p:sp>
      <p:sp>
        <p:nvSpPr>
          <p:cNvPr id="44155" name="Rectangle 132"/>
          <p:cNvSpPr>
            <a:spLocks noChangeArrowheads="1"/>
          </p:cNvSpPr>
          <p:nvPr/>
        </p:nvSpPr>
        <p:spPr bwMode="auto">
          <a:xfrm>
            <a:off x="2960688" y="5003800"/>
            <a:ext cx="227012" cy="212725"/>
          </a:xfrm>
          <a:prstGeom prst="rect">
            <a:avLst/>
          </a:prstGeom>
          <a:solidFill>
            <a:schemeClr val="bg2">
              <a:alpha val="14902"/>
            </a:schemeClr>
          </a:solidFill>
          <a:ln w="22225"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156" name="Rectangle 133"/>
          <p:cNvSpPr>
            <a:spLocks noChangeArrowheads="1"/>
          </p:cNvSpPr>
          <p:nvPr/>
        </p:nvSpPr>
        <p:spPr bwMode="auto">
          <a:xfrm>
            <a:off x="4519613" y="2446338"/>
            <a:ext cx="714375" cy="212725"/>
          </a:xfrm>
          <a:prstGeom prst="rect">
            <a:avLst/>
          </a:prstGeom>
          <a:solidFill>
            <a:srgbClr val="FFCC00"/>
          </a:solidFill>
          <a:ln w="31750" algn="ctr">
            <a:solidFill>
              <a:schemeClr val="bg2"/>
            </a:solidFill>
            <a:miter lim="800000"/>
            <a:headEnd/>
            <a:tailEnd/>
          </a:ln>
        </p:spPr>
        <p:txBody>
          <a:bodyPr wrap="none" anchor="ctr"/>
          <a:lstStyle/>
          <a:p>
            <a:endParaRPr lang="ja-JP" altLang="en-US">
              <a:ea typeface="ＭＳ Ｐゴシック" pitchFamily="50" charset="-128"/>
            </a:endParaRPr>
          </a:p>
        </p:txBody>
      </p:sp>
      <p:sp>
        <p:nvSpPr>
          <p:cNvPr id="44157" name="AutoShape 134"/>
          <p:cNvSpPr>
            <a:spLocks noChangeArrowheads="1"/>
          </p:cNvSpPr>
          <p:nvPr/>
        </p:nvSpPr>
        <p:spPr bwMode="auto">
          <a:xfrm>
            <a:off x="5224463" y="3732213"/>
            <a:ext cx="727075" cy="592137"/>
          </a:xfrm>
          <a:prstGeom prst="rightArrow">
            <a:avLst>
              <a:gd name="adj1" fmla="val 50000"/>
              <a:gd name="adj2" fmla="val 30697"/>
            </a:avLst>
          </a:prstGeom>
          <a:solidFill>
            <a:schemeClr val="bg2">
              <a:alpha val="14902"/>
            </a:schemeClr>
          </a:solidFill>
          <a:ln w="31750" algn="ctr">
            <a:solidFill>
              <a:schemeClr val="bg2"/>
            </a:solidFill>
            <a:miter lim="800000"/>
            <a:headEnd/>
            <a:tailEnd/>
          </a:ln>
        </p:spPr>
        <p:txBody>
          <a:bodyPr wrap="none" anchor="ctr"/>
          <a:lstStyle/>
          <a:p>
            <a:pPr marL="381000" indent="-381000"/>
            <a:r>
              <a:rPr lang="ja-JP" altLang="en-US" sz="1600">
                <a:solidFill>
                  <a:schemeClr val="hlink"/>
                </a:solidFill>
                <a:ea typeface="ＭＳ Ｐゴシック" pitchFamily="50" charset="-128"/>
              </a:rPr>
              <a:t>延期</a:t>
            </a:r>
          </a:p>
        </p:txBody>
      </p:sp>
      <p:sp>
        <p:nvSpPr>
          <p:cNvPr id="126" name="Rectangle 2"/>
          <p:cNvSpPr txBox="1">
            <a:spLocks noChangeArrowheads="1"/>
          </p:cNvSpPr>
          <p:nvPr/>
        </p:nvSpPr>
        <p:spPr>
          <a:xfrm>
            <a:off x="1588" y="122238"/>
            <a:ext cx="9036050" cy="4984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dirty="0" smtClean="0">
                <a:solidFill>
                  <a:srgbClr val="002060"/>
                </a:solidFill>
                <a:ea typeface="ＭＳ Ｐゴシック" pitchFamily="50" charset="-128"/>
              </a:rPr>
              <a:t>アジャイルプロジェクトの解剖学</a:t>
            </a:r>
          </a:p>
        </p:txBody>
      </p:sp>
      <p:pic>
        <p:nvPicPr>
          <p:cNvPr id="12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3888" y="115888"/>
            <a:ext cx="758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 name="フッター プレースホルダー 5"/>
          <p:cNvSpPr>
            <a:spLocks noGrp="1"/>
          </p:cNvSpPr>
          <p:nvPr>
            <p:ph type="ftr" sz="quarter" idx="11"/>
          </p:nvPr>
        </p:nvSpPr>
        <p:spPr>
          <a:xfrm>
            <a:off x="3124200" y="6356350"/>
            <a:ext cx="2895600" cy="365125"/>
          </a:xfrm>
        </p:spPr>
        <p:txBody>
          <a:bodyPr/>
          <a:lstStyle/>
          <a:p>
            <a:r>
              <a:rPr kumimoji="1" lang="en-US" altLang="ja-JP" dirty="0" smtClean="0"/>
              <a:t>Copyrights@2013_Strategic Staff Services</a:t>
            </a:r>
            <a:endParaRPr kumimoji="1" lang="ja-JP" altLang="en-US" dirty="0"/>
          </a:p>
        </p:txBody>
      </p:sp>
      <p:sp>
        <p:nvSpPr>
          <p:cNvPr id="2" name="スライド番号プレースホルダー 1"/>
          <p:cNvSpPr>
            <a:spLocks noGrp="1"/>
          </p:cNvSpPr>
          <p:nvPr>
            <p:ph type="sldNum" sz="quarter" idx="12"/>
          </p:nvPr>
        </p:nvSpPr>
        <p:spPr/>
        <p:txBody>
          <a:bodyPr/>
          <a:lstStyle/>
          <a:p>
            <a:fld id="{0AE9FC66-1AAE-4E36-B78C-41EEEE5034C1}" type="slidenum">
              <a:rPr kumimoji="1" lang="ja-JP" altLang="en-US" smtClean="0"/>
              <a:t>16</a:t>
            </a:fld>
            <a:endParaRPr kumimoji="1" lang="ja-JP" altLang="en-US"/>
          </a:p>
        </p:txBody>
      </p:sp>
    </p:spTree>
    <p:extLst>
      <p:ext uri="{BB962C8B-B14F-4D97-AF65-F5344CB8AC3E}">
        <p14:creationId xmlns:p14="http://schemas.microsoft.com/office/powerpoint/2010/main" val="25054121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4"/>
          <p:cNvSpPr>
            <a:spLocks noGrp="1" noChangeArrowheads="1"/>
          </p:cNvSpPr>
          <p:nvPr>
            <p:ph type="title"/>
          </p:nvPr>
        </p:nvSpPr>
        <p:spPr>
          <a:xfrm>
            <a:off x="457200" y="274638"/>
            <a:ext cx="8229600" cy="850106"/>
          </a:xfrm>
        </p:spPr>
        <p:txBody>
          <a:bodyPr>
            <a:normAutofit/>
          </a:bodyPr>
          <a:lstStyle/>
          <a:p>
            <a:pPr>
              <a:defRPr/>
            </a:pPr>
            <a:r>
              <a:rPr lang="ja-JP" altLang="en-US" sz="2800" dirty="0" smtClean="0">
                <a:solidFill>
                  <a:schemeClr val="tx1"/>
                </a:solidFill>
              </a:rPr>
              <a:t>アジャイル開発におけるソフトウエアの作り方</a:t>
            </a:r>
          </a:p>
        </p:txBody>
      </p:sp>
      <p:sp>
        <p:nvSpPr>
          <p:cNvPr id="392197" name="AutoShape 5"/>
          <p:cNvSpPr>
            <a:spLocks noChangeArrowheads="1"/>
          </p:cNvSpPr>
          <p:nvPr/>
        </p:nvSpPr>
        <p:spPr bwMode="auto">
          <a:xfrm>
            <a:off x="1365250" y="2049463"/>
            <a:ext cx="647700" cy="574675"/>
          </a:xfrm>
          <a:prstGeom prst="flowChartDisplay">
            <a:avLst/>
          </a:prstGeom>
          <a:solidFill>
            <a:srgbClr val="CCFFFF"/>
          </a:solidFill>
          <a:ln w="12700">
            <a:solidFill>
              <a:srgbClr val="0000FF"/>
            </a:solidFill>
            <a:miter lim="800000"/>
            <a:headEnd/>
            <a:tailEnd/>
          </a:ln>
        </p:spPr>
        <p:txBody>
          <a:bodyPr wrap="none" anchor="ctr"/>
          <a:lstStyle/>
          <a:p>
            <a:endParaRPr lang="ja-JP" altLang="en-US">
              <a:solidFill>
                <a:srgbClr val="000000"/>
              </a:solidFill>
            </a:endParaRPr>
          </a:p>
        </p:txBody>
      </p:sp>
      <p:sp>
        <p:nvSpPr>
          <p:cNvPr id="392198" name="AutoShape 6"/>
          <p:cNvSpPr>
            <a:spLocks noChangeArrowheads="1"/>
          </p:cNvSpPr>
          <p:nvPr/>
        </p:nvSpPr>
        <p:spPr bwMode="auto">
          <a:xfrm>
            <a:off x="4316413" y="2049463"/>
            <a:ext cx="865187" cy="574675"/>
          </a:xfrm>
          <a:prstGeom prst="flowChartProcess">
            <a:avLst/>
          </a:prstGeom>
          <a:solidFill>
            <a:srgbClr val="CCFFFF"/>
          </a:solidFill>
          <a:ln w="12700">
            <a:solidFill>
              <a:srgbClr val="0000FF"/>
            </a:solidFill>
            <a:miter lim="800000"/>
            <a:headEnd/>
            <a:tailEnd/>
          </a:ln>
        </p:spPr>
        <p:txBody>
          <a:bodyPr wrap="none" anchor="ctr"/>
          <a:lstStyle/>
          <a:p>
            <a:endParaRPr lang="ja-JP" altLang="en-US">
              <a:solidFill>
                <a:srgbClr val="000000"/>
              </a:solidFill>
            </a:endParaRPr>
          </a:p>
        </p:txBody>
      </p:sp>
      <p:sp>
        <p:nvSpPr>
          <p:cNvPr id="392199" name="AutoShape 7"/>
          <p:cNvSpPr>
            <a:spLocks noChangeArrowheads="1"/>
          </p:cNvSpPr>
          <p:nvPr/>
        </p:nvSpPr>
        <p:spPr bwMode="auto">
          <a:xfrm>
            <a:off x="5468938" y="2049463"/>
            <a:ext cx="865187" cy="574675"/>
          </a:xfrm>
          <a:prstGeom prst="flowChartProcess">
            <a:avLst/>
          </a:prstGeom>
          <a:solidFill>
            <a:srgbClr val="CCFFFF"/>
          </a:solidFill>
          <a:ln w="12700">
            <a:solidFill>
              <a:srgbClr val="0000FF"/>
            </a:solidFill>
            <a:miter lim="800000"/>
            <a:headEnd/>
            <a:tailEnd/>
          </a:ln>
        </p:spPr>
        <p:txBody>
          <a:bodyPr wrap="none" anchor="ctr"/>
          <a:lstStyle/>
          <a:p>
            <a:endParaRPr lang="ja-JP" altLang="en-US">
              <a:solidFill>
                <a:srgbClr val="000000"/>
              </a:solidFill>
            </a:endParaRPr>
          </a:p>
        </p:txBody>
      </p:sp>
      <p:sp>
        <p:nvSpPr>
          <p:cNvPr id="392200" name="AutoShape 8"/>
          <p:cNvSpPr>
            <a:spLocks noChangeArrowheads="1"/>
          </p:cNvSpPr>
          <p:nvPr/>
        </p:nvSpPr>
        <p:spPr bwMode="auto">
          <a:xfrm>
            <a:off x="6621463" y="2049463"/>
            <a:ext cx="865187" cy="574675"/>
          </a:xfrm>
          <a:prstGeom prst="flowChartProcess">
            <a:avLst/>
          </a:prstGeom>
          <a:solidFill>
            <a:srgbClr val="CCFFFF"/>
          </a:solidFill>
          <a:ln w="12700">
            <a:solidFill>
              <a:srgbClr val="0000FF"/>
            </a:solidFill>
            <a:miter lim="800000"/>
            <a:headEnd/>
            <a:tailEnd/>
          </a:ln>
        </p:spPr>
        <p:txBody>
          <a:bodyPr wrap="none" anchor="ctr"/>
          <a:lstStyle/>
          <a:p>
            <a:endParaRPr lang="ja-JP" altLang="en-US">
              <a:solidFill>
                <a:srgbClr val="000000"/>
              </a:solidFill>
            </a:endParaRPr>
          </a:p>
        </p:txBody>
      </p:sp>
      <p:sp>
        <p:nvSpPr>
          <p:cNvPr id="392201" name="AutoShape 9"/>
          <p:cNvSpPr>
            <a:spLocks noChangeArrowheads="1"/>
          </p:cNvSpPr>
          <p:nvPr/>
        </p:nvSpPr>
        <p:spPr bwMode="auto">
          <a:xfrm>
            <a:off x="7773988" y="2049463"/>
            <a:ext cx="863600" cy="574675"/>
          </a:xfrm>
          <a:prstGeom prst="flowChartDocument">
            <a:avLst/>
          </a:prstGeom>
          <a:solidFill>
            <a:srgbClr val="CCFFFF"/>
          </a:solidFill>
          <a:ln w="12700">
            <a:solidFill>
              <a:srgbClr val="0000FF"/>
            </a:solidFill>
            <a:miter lim="800000"/>
            <a:headEnd/>
            <a:tailEnd/>
          </a:ln>
        </p:spPr>
        <p:txBody>
          <a:bodyPr wrap="none" anchor="ctr"/>
          <a:lstStyle/>
          <a:p>
            <a:endParaRPr lang="ja-JP" altLang="en-US">
              <a:solidFill>
                <a:srgbClr val="000000"/>
              </a:solidFill>
            </a:endParaRPr>
          </a:p>
        </p:txBody>
      </p:sp>
      <p:sp>
        <p:nvSpPr>
          <p:cNvPr id="392202" name="AutoShape 10"/>
          <p:cNvSpPr>
            <a:spLocks noChangeArrowheads="1"/>
          </p:cNvSpPr>
          <p:nvPr/>
        </p:nvSpPr>
        <p:spPr bwMode="auto">
          <a:xfrm>
            <a:off x="500063" y="2120900"/>
            <a:ext cx="647700" cy="358775"/>
          </a:xfrm>
          <a:prstGeom prst="flowChartManualInput">
            <a:avLst/>
          </a:prstGeom>
          <a:solidFill>
            <a:srgbClr val="CCFFFF"/>
          </a:solidFill>
          <a:ln w="12700">
            <a:solidFill>
              <a:srgbClr val="0000FF"/>
            </a:solidFill>
            <a:miter lim="800000"/>
            <a:headEnd/>
            <a:tailEnd/>
          </a:ln>
        </p:spPr>
        <p:txBody>
          <a:bodyPr wrap="none" anchor="ctr"/>
          <a:lstStyle/>
          <a:p>
            <a:r>
              <a:rPr lang="en-US" altLang="ja-JP" sz="2000">
                <a:solidFill>
                  <a:srgbClr val="000000"/>
                </a:solidFill>
              </a:rPr>
              <a:t>◎</a:t>
            </a:r>
          </a:p>
        </p:txBody>
      </p:sp>
      <p:sp>
        <p:nvSpPr>
          <p:cNvPr id="392203" name="AutoShape 11"/>
          <p:cNvSpPr>
            <a:spLocks noChangeArrowheads="1"/>
          </p:cNvSpPr>
          <p:nvPr/>
        </p:nvSpPr>
        <p:spPr bwMode="auto">
          <a:xfrm>
            <a:off x="500063" y="2624138"/>
            <a:ext cx="647700" cy="358775"/>
          </a:xfrm>
          <a:prstGeom prst="flowChartManualInput">
            <a:avLst/>
          </a:prstGeom>
          <a:solidFill>
            <a:srgbClr val="CCFFCC"/>
          </a:solidFill>
          <a:ln w="12700">
            <a:solidFill>
              <a:srgbClr val="008000"/>
            </a:solidFill>
            <a:miter lim="800000"/>
            <a:headEnd/>
            <a:tailEnd/>
          </a:ln>
        </p:spPr>
        <p:txBody>
          <a:bodyPr wrap="none" anchor="ctr"/>
          <a:lstStyle/>
          <a:p>
            <a:r>
              <a:rPr lang="en-US" altLang="ja-JP" sz="2000">
                <a:solidFill>
                  <a:srgbClr val="000000"/>
                </a:solidFill>
              </a:rPr>
              <a:t>○</a:t>
            </a:r>
          </a:p>
        </p:txBody>
      </p:sp>
      <p:sp>
        <p:nvSpPr>
          <p:cNvPr id="392204" name="AutoShape 12"/>
          <p:cNvSpPr>
            <a:spLocks noChangeArrowheads="1"/>
          </p:cNvSpPr>
          <p:nvPr/>
        </p:nvSpPr>
        <p:spPr bwMode="auto">
          <a:xfrm>
            <a:off x="500063" y="3057525"/>
            <a:ext cx="647700" cy="358775"/>
          </a:xfrm>
          <a:prstGeom prst="flowChartManualInput">
            <a:avLst/>
          </a:prstGeom>
          <a:solidFill>
            <a:srgbClr val="FFCC99"/>
          </a:solidFill>
          <a:ln w="12700">
            <a:solidFill>
              <a:srgbClr val="FF6600"/>
            </a:solidFill>
            <a:miter lim="800000"/>
            <a:headEnd/>
            <a:tailEnd/>
          </a:ln>
        </p:spPr>
        <p:txBody>
          <a:bodyPr wrap="none" anchor="ctr"/>
          <a:lstStyle/>
          <a:p>
            <a:r>
              <a:rPr lang="en-US" altLang="ja-JP" sz="2000">
                <a:solidFill>
                  <a:srgbClr val="000000"/>
                </a:solidFill>
              </a:rPr>
              <a:t>×</a:t>
            </a:r>
          </a:p>
        </p:txBody>
      </p:sp>
      <p:sp>
        <p:nvSpPr>
          <p:cNvPr id="392205" name="AutoShape 13"/>
          <p:cNvSpPr>
            <a:spLocks noChangeArrowheads="1"/>
          </p:cNvSpPr>
          <p:nvPr/>
        </p:nvSpPr>
        <p:spPr bwMode="auto">
          <a:xfrm>
            <a:off x="500063" y="3560763"/>
            <a:ext cx="647700" cy="358775"/>
          </a:xfrm>
          <a:prstGeom prst="flowChartManualInput">
            <a:avLst/>
          </a:prstGeom>
          <a:solidFill>
            <a:srgbClr val="FFFF99"/>
          </a:solidFill>
          <a:ln w="12700">
            <a:solidFill>
              <a:srgbClr val="99CC00"/>
            </a:solidFill>
            <a:miter lim="800000"/>
            <a:headEnd/>
            <a:tailEnd/>
          </a:ln>
        </p:spPr>
        <p:txBody>
          <a:bodyPr wrap="none" anchor="ctr"/>
          <a:lstStyle/>
          <a:p>
            <a:r>
              <a:rPr lang="en-US" altLang="ja-JP" sz="2000">
                <a:solidFill>
                  <a:srgbClr val="000000"/>
                </a:solidFill>
              </a:rPr>
              <a:t>△</a:t>
            </a:r>
          </a:p>
        </p:txBody>
      </p:sp>
      <p:sp>
        <p:nvSpPr>
          <p:cNvPr id="392206" name="AutoShape 14"/>
          <p:cNvSpPr>
            <a:spLocks noChangeArrowheads="1"/>
          </p:cNvSpPr>
          <p:nvPr/>
        </p:nvSpPr>
        <p:spPr bwMode="auto">
          <a:xfrm>
            <a:off x="3236913" y="4424363"/>
            <a:ext cx="865187" cy="574675"/>
          </a:xfrm>
          <a:prstGeom prst="flowChartProcess">
            <a:avLst/>
          </a:prstGeom>
          <a:solidFill>
            <a:srgbClr val="FFFF99"/>
          </a:solidFill>
          <a:ln w="12700">
            <a:solidFill>
              <a:srgbClr val="99CC00"/>
            </a:solidFill>
            <a:miter lim="800000"/>
            <a:headEnd/>
            <a:tailEnd/>
          </a:ln>
        </p:spPr>
        <p:txBody>
          <a:bodyPr wrap="none" anchor="ctr"/>
          <a:lstStyle/>
          <a:p>
            <a:endParaRPr lang="ja-JP" altLang="en-US">
              <a:solidFill>
                <a:srgbClr val="000000"/>
              </a:solidFill>
            </a:endParaRPr>
          </a:p>
        </p:txBody>
      </p:sp>
      <p:sp>
        <p:nvSpPr>
          <p:cNvPr id="392207" name="AutoShape 15"/>
          <p:cNvSpPr>
            <a:spLocks noChangeArrowheads="1"/>
          </p:cNvSpPr>
          <p:nvPr/>
        </p:nvSpPr>
        <p:spPr bwMode="auto">
          <a:xfrm>
            <a:off x="4316413" y="4424363"/>
            <a:ext cx="865187" cy="574675"/>
          </a:xfrm>
          <a:prstGeom prst="flowChartProcess">
            <a:avLst/>
          </a:prstGeom>
          <a:solidFill>
            <a:srgbClr val="FFFF99"/>
          </a:solidFill>
          <a:ln w="12700">
            <a:solidFill>
              <a:srgbClr val="99CC00"/>
            </a:solidFill>
            <a:miter lim="800000"/>
            <a:headEnd/>
            <a:tailEnd/>
          </a:ln>
        </p:spPr>
        <p:txBody>
          <a:bodyPr wrap="none" anchor="ctr"/>
          <a:lstStyle/>
          <a:p>
            <a:endParaRPr lang="ja-JP" altLang="en-US">
              <a:solidFill>
                <a:srgbClr val="000000"/>
              </a:solidFill>
            </a:endParaRPr>
          </a:p>
        </p:txBody>
      </p:sp>
      <p:sp>
        <p:nvSpPr>
          <p:cNvPr id="392208" name="AutoShape 16"/>
          <p:cNvSpPr>
            <a:spLocks noChangeArrowheads="1"/>
          </p:cNvSpPr>
          <p:nvPr/>
        </p:nvSpPr>
        <p:spPr bwMode="auto">
          <a:xfrm>
            <a:off x="7773988" y="2840038"/>
            <a:ext cx="1008062" cy="574675"/>
          </a:xfrm>
          <a:prstGeom prst="flowChartMultidocument">
            <a:avLst/>
          </a:prstGeom>
          <a:solidFill>
            <a:srgbClr val="FFFF99"/>
          </a:solidFill>
          <a:ln w="12700">
            <a:solidFill>
              <a:srgbClr val="99CC00"/>
            </a:solidFill>
            <a:miter lim="800000"/>
            <a:headEnd/>
            <a:tailEnd/>
          </a:ln>
        </p:spPr>
        <p:txBody>
          <a:bodyPr wrap="none" anchor="ctr"/>
          <a:lstStyle/>
          <a:p>
            <a:endParaRPr lang="ja-JP" altLang="en-US">
              <a:solidFill>
                <a:srgbClr val="000000"/>
              </a:solidFill>
            </a:endParaRPr>
          </a:p>
        </p:txBody>
      </p:sp>
      <p:sp>
        <p:nvSpPr>
          <p:cNvPr id="392209" name="AutoShape 17"/>
          <p:cNvSpPr>
            <a:spLocks noChangeArrowheads="1"/>
          </p:cNvSpPr>
          <p:nvPr/>
        </p:nvSpPr>
        <p:spPr bwMode="auto">
          <a:xfrm>
            <a:off x="1365250" y="2768600"/>
            <a:ext cx="647700" cy="574675"/>
          </a:xfrm>
          <a:prstGeom prst="flowChartDisplay">
            <a:avLst/>
          </a:prstGeom>
          <a:solidFill>
            <a:srgbClr val="FFCC99"/>
          </a:solidFill>
          <a:ln w="12700">
            <a:solidFill>
              <a:srgbClr val="FF6600"/>
            </a:solidFill>
            <a:miter lim="800000"/>
            <a:headEnd/>
            <a:tailEnd/>
          </a:ln>
        </p:spPr>
        <p:txBody>
          <a:bodyPr wrap="none" anchor="ctr"/>
          <a:lstStyle/>
          <a:p>
            <a:endParaRPr lang="ja-JP" altLang="en-US">
              <a:solidFill>
                <a:srgbClr val="000000"/>
              </a:solidFill>
            </a:endParaRPr>
          </a:p>
        </p:txBody>
      </p:sp>
      <p:sp>
        <p:nvSpPr>
          <p:cNvPr id="392210" name="AutoShape 18"/>
          <p:cNvSpPr>
            <a:spLocks noChangeArrowheads="1"/>
          </p:cNvSpPr>
          <p:nvPr/>
        </p:nvSpPr>
        <p:spPr bwMode="auto">
          <a:xfrm>
            <a:off x="1365250" y="5073650"/>
            <a:ext cx="647700" cy="574675"/>
          </a:xfrm>
          <a:prstGeom prst="flowChartDisplay">
            <a:avLst/>
          </a:prstGeom>
          <a:solidFill>
            <a:srgbClr val="FFFF99"/>
          </a:solidFill>
          <a:ln w="12700">
            <a:solidFill>
              <a:srgbClr val="99CC00"/>
            </a:solidFill>
            <a:miter lim="800000"/>
            <a:headEnd/>
            <a:tailEnd/>
          </a:ln>
        </p:spPr>
        <p:txBody>
          <a:bodyPr wrap="none" anchor="ctr"/>
          <a:lstStyle/>
          <a:p>
            <a:endParaRPr lang="ja-JP" altLang="en-US">
              <a:solidFill>
                <a:srgbClr val="000000"/>
              </a:solidFill>
            </a:endParaRPr>
          </a:p>
        </p:txBody>
      </p:sp>
      <p:sp>
        <p:nvSpPr>
          <p:cNvPr id="392211" name="AutoShape 19"/>
          <p:cNvSpPr>
            <a:spLocks noChangeArrowheads="1"/>
          </p:cNvSpPr>
          <p:nvPr/>
        </p:nvSpPr>
        <p:spPr bwMode="auto">
          <a:xfrm>
            <a:off x="3236913" y="3560763"/>
            <a:ext cx="865187" cy="574675"/>
          </a:xfrm>
          <a:prstGeom prst="flowChartProcess">
            <a:avLst/>
          </a:prstGeom>
          <a:solidFill>
            <a:srgbClr val="FFCC99"/>
          </a:solidFill>
          <a:ln w="12700">
            <a:solidFill>
              <a:srgbClr val="FF6600"/>
            </a:solidFill>
            <a:miter lim="800000"/>
            <a:headEnd/>
            <a:tailEnd/>
          </a:ln>
        </p:spPr>
        <p:txBody>
          <a:bodyPr wrap="none" anchor="ctr"/>
          <a:lstStyle/>
          <a:p>
            <a:endParaRPr lang="ja-JP" altLang="en-US">
              <a:solidFill>
                <a:srgbClr val="000000"/>
              </a:solidFill>
            </a:endParaRPr>
          </a:p>
        </p:txBody>
      </p:sp>
      <p:sp>
        <p:nvSpPr>
          <p:cNvPr id="392212" name="AutoShape 20"/>
          <p:cNvSpPr>
            <a:spLocks noChangeArrowheads="1"/>
          </p:cNvSpPr>
          <p:nvPr/>
        </p:nvSpPr>
        <p:spPr bwMode="auto">
          <a:xfrm>
            <a:off x="4316413" y="3560763"/>
            <a:ext cx="863600" cy="574675"/>
          </a:xfrm>
          <a:prstGeom prst="flowChartDocument">
            <a:avLst/>
          </a:prstGeom>
          <a:solidFill>
            <a:srgbClr val="FFCC99"/>
          </a:solidFill>
          <a:ln w="12700">
            <a:solidFill>
              <a:srgbClr val="FF6600"/>
            </a:solidFill>
            <a:miter lim="800000"/>
            <a:headEnd/>
            <a:tailEnd/>
          </a:ln>
        </p:spPr>
        <p:txBody>
          <a:bodyPr wrap="none" anchor="ctr"/>
          <a:lstStyle/>
          <a:p>
            <a:endParaRPr lang="ja-JP" altLang="en-US">
              <a:solidFill>
                <a:srgbClr val="000000"/>
              </a:solidFill>
            </a:endParaRPr>
          </a:p>
        </p:txBody>
      </p:sp>
      <p:cxnSp>
        <p:nvCxnSpPr>
          <p:cNvPr id="392213" name="AutoShape 21"/>
          <p:cNvCxnSpPr>
            <a:cxnSpLocks noChangeShapeType="1"/>
            <a:stCxn id="392211" idx="3"/>
            <a:endCxn id="392212" idx="1"/>
          </p:cNvCxnSpPr>
          <p:nvPr/>
        </p:nvCxnSpPr>
        <p:spPr bwMode="auto">
          <a:xfrm>
            <a:off x="4102100" y="3848100"/>
            <a:ext cx="214313" cy="0"/>
          </a:xfrm>
          <a:prstGeom prst="straightConnector1">
            <a:avLst/>
          </a:prstGeom>
          <a:noFill/>
          <a:ln w="19050">
            <a:solidFill>
              <a:srgbClr val="FF6600"/>
            </a:solidFill>
            <a:round/>
            <a:headEnd/>
            <a:tailEnd type="triangle" w="med" len="med"/>
          </a:ln>
          <a:extLst>
            <a:ext uri="{909E8E84-426E-40DD-AFC4-6F175D3DCCD1}">
              <a14:hiddenFill xmlns:a14="http://schemas.microsoft.com/office/drawing/2010/main">
                <a:noFill/>
              </a14:hiddenFill>
            </a:ext>
          </a:extLst>
        </p:spPr>
      </p:cxnSp>
      <p:cxnSp>
        <p:nvCxnSpPr>
          <p:cNvPr id="392214" name="AutoShape 22"/>
          <p:cNvCxnSpPr>
            <a:cxnSpLocks noChangeShapeType="1"/>
            <a:stCxn id="392206" idx="3"/>
            <a:endCxn id="392207" idx="1"/>
          </p:cNvCxnSpPr>
          <p:nvPr/>
        </p:nvCxnSpPr>
        <p:spPr bwMode="auto">
          <a:xfrm>
            <a:off x="4102100" y="4711700"/>
            <a:ext cx="214313" cy="0"/>
          </a:xfrm>
          <a:prstGeom prst="straightConnector1">
            <a:avLst/>
          </a:prstGeom>
          <a:noFill/>
          <a:ln w="19050">
            <a:solidFill>
              <a:srgbClr val="99CC00"/>
            </a:solidFill>
            <a:round/>
            <a:headEnd/>
            <a:tailEnd type="triangle" w="med" len="med"/>
          </a:ln>
          <a:extLst>
            <a:ext uri="{909E8E84-426E-40DD-AFC4-6F175D3DCCD1}">
              <a14:hiddenFill xmlns:a14="http://schemas.microsoft.com/office/drawing/2010/main">
                <a:noFill/>
              </a14:hiddenFill>
            </a:ext>
          </a:extLst>
        </p:spPr>
      </p:cxnSp>
      <p:cxnSp>
        <p:nvCxnSpPr>
          <p:cNvPr id="392215" name="AutoShape 23"/>
          <p:cNvCxnSpPr>
            <a:cxnSpLocks noChangeShapeType="1"/>
            <a:stCxn id="392222" idx="2"/>
            <a:endCxn id="392211" idx="1"/>
          </p:cNvCxnSpPr>
          <p:nvPr/>
        </p:nvCxnSpPr>
        <p:spPr bwMode="auto">
          <a:xfrm rot="16200000" flipH="1">
            <a:off x="2301875" y="2913063"/>
            <a:ext cx="1222375" cy="647700"/>
          </a:xfrm>
          <a:prstGeom prst="bentConnector2">
            <a:avLst/>
          </a:prstGeom>
          <a:noFill/>
          <a:ln w="19050">
            <a:solidFill>
              <a:srgbClr val="FF6600"/>
            </a:solidFill>
            <a:miter lim="800000"/>
            <a:headEnd/>
            <a:tailEnd type="triangle" w="med" len="med"/>
          </a:ln>
          <a:extLst>
            <a:ext uri="{909E8E84-426E-40DD-AFC4-6F175D3DCCD1}">
              <a14:hiddenFill xmlns:a14="http://schemas.microsoft.com/office/drawing/2010/main">
                <a:noFill/>
              </a14:hiddenFill>
            </a:ext>
          </a:extLst>
        </p:spPr>
      </p:cxnSp>
      <p:cxnSp>
        <p:nvCxnSpPr>
          <p:cNvPr id="392216" name="AutoShape 24"/>
          <p:cNvCxnSpPr>
            <a:cxnSpLocks noChangeShapeType="1"/>
            <a:stCxn id="392217" idx="2"/>
            <a:endCxn id="392206" idx="1"/>
          </p:cNvCxnSpPr>
          <p:nvPr/>
        </p:nvCxnSpPr>
        <p:spPr bwMode="auto">
          <a:xfrm rot="16200000" flipH="1">
            <a:off x="2625725" y="4100513"/>
            <a:ext cx="574675" cy="647700"/>
          </a:xfrm>
          <a:prstGeom prst="bentConnector2">
            <a:avLst/>
          </a:prstGeom>
          <a:noFill/>
          <a:ln w="19050">
            <a:solidFill>
              <a:srgbClr val="99CC00"/>
            </a:solidFill>
            <a:miter lim="800000"/>
            <a:headEnd/>
            <a:tailEnd type="triangle" w="med" len="med"/>
          </a:ln>
          <a:extLst>
            <a:ext uri="{909E8E84-426E-40DD-AFC4-6F175D3DCCD1}">
              <a14:hiddenFill xmlns:a14="http://schemas.microsoft.com/office/drawing/2010/main">
                <a:noFill/>
              </a14:hiddenFill>
            </a:ext>
          </a:extLst>
        </p:spPr>
      </p:cxnSp>
      <p:sp>
        <p:nvSpPr>
          <p:cNvPr id="392217" name="AutoShape 25"/>
          <p:cNvSpPr>
            <a:spLocks noChangeArrowheads="1"/>
          </p:cNvSpPr>
          <p:nvPr/>
        </p:nvSpPr>
        <p:spPr bwMode="auto">
          <a:xfrm>
            <a:off x="2157413" y="3560763"/>
            <a:ext cx="863600" cy="576262"/>
          </a:xfrm>
          <a:prstGeom prst="flowChartDecision">
            <a:avLst/>
          </a:prstGeom>
          <a:solidFill>
            <a:srgbClr val="FFFF99"/>
          </a:solidFill>
          <a:ln w="12700">
            <a:solidFill>
              <a:srgbClr val="99CC00"/>
            </a:solidFill>
            <a:miter lim="800000"/>
            <a:headEnd/>
            <a:tailEnd/>
          </a:ln>
        </p:spPr>
        <p:txBody>
          <a:bodyPr wrap="none" anchor="ctr"/>
          <a:lstStyle/>
          <a:p>
            <a:endParaRPr lang="ja-JP" altLang="en-US">
              <a:solidFill>
                <a:srgbClr val="000000"/>
              </a:solidFill>
            </a:endParaRPr>
          </a:p>
        </p:txBody>
      </p:sp>
      <p:cxnSp>
        <p:nvCxnSpPr>
          <p:cNvPr id="392218" name="AutoShape 26"/>
          <p:cNvCxnSpPr>
            <a:cxnSpLocks noChangeShapeType="1"/>
            <a:stCxn id="392211" idx="0"/>
            <a:endCxn id="392209" idx="3"/>
          </p:cNvCxnSpPr>
          <p:nvPr/>
        </p:nvCxnSpPr>
        <p:spPr bwMode="auto">
          <a:xfrm rot="5400000" flipH="1">
            <a:off x="2589212" y="2479676"/>
            <a:ext cx="504825" cy="1657350"/>
          </a:xfrm>
          <a:prstGeom prst="bentConnector2">
            <a:avLst/>
          </a:prstGeom>
          <a:noFill/>
          <a:ln w="19050">
            <a:solidFill>
              <a:srgbClr val="FF6600"/>
            </a:solidFill>
            <a:miter lim="800000"/>
            <a:headEnd/>
            <a:tailEnd type="triangle" w="med" len="med"/>
          </a:ln>
          <a:extLst>
            <a:ext uri="{909E8E84-426E-40DD-AFC4-6F175D3DCCD1}">
              <a14:hiddenFill xmlns:a14="http://schemas.microsoft.com/office/drawing/2010/main">
                <a:noFill/>
              </a14:hiddenFill>
            </a:ext>
          </a:extLst>
        </p:spPr>
      </p:cxnSp>
      <p:cxnSp>
        <p:nvCxnSpPr>
          <p:cNvPr id="392219" name="AutoShape 27"/>
          <p:cNvCxnSpPr>
            <a:cxnSpLocks noChangeShapeType="1"/>
            <a:stCxn id="392206" idx="2"/>
            <a:endCxn id="392210" idx="3"/>
          </p:cNvCxnSpPr>
          <p:nvPr/>
        </p:nvCxnSpPr>
        <p:spPr bwMode="auto">
          <a:xfrm rot="5400000">
            <a:off x="2660650" y="4351338"/>
            <a:ext cx="361950" cy="1657350"/>
          </a:xfrm>
          <a:prstGeom prst="bentConnector2">
            <a:avLst/>
          </a:prstGeom>
          <a:noFill/>
          <a:ln w="19050">
            <a:solidFill>
              <a:srgbClr val="99CC00"/>
            </a:solidFill>
            <a:miter lim="800000"/>
            <a:headEnd/>
            <a:tailEnd type="triangle" w="med" len="med"/>
          </a:ln>
          <a:extLst>
            <a:ext uri="{909E8E84-426E-40DD-AFC4-6F175D3DCCD1}">
              <a14:hiddenFill xmlns:a14="http://schemas.microsoft.com/office/drawing/2010/main">
                <a:noFill/>
              </a14:hiddenFill>
            </a:ext>
          </a:extLst>
        </p:spPr>
      </p:cxnSp>
      <p:cxnSp>
        <p:nvCxnSpPr>
          <p:cNvPr id="392220" name="AutoShape 28"/>
          <p:cNvCxnSpPr>
            <a:cxnSpLocks noChangeShapeType="1"/>
            <a:stCxn id="392197" idx="3"/>
            <a:endCxn id="392198" idx="1"/>
          </p:cNvCxnSpPr>
          <p:nvPr/>
        </p:nvCxnSpPr>
        <p:spPr bwMode="auto">
          <a:xfrm>
            <a:off x="2012950" y="2336800"/>
            <a:ext cx="2303463" cy="0"/>
          </a:xfrm>
          <a:prstGeom prst="straightConnector1">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392221" name="AutoShape 29"/>
          <p:cNvSpPr>
            <a:spLocks noChangeArrowheads="1"/>
          </p:cNvSpPr>
          <p:nvPr/>
        </p:nvSpPr>
        <p:spPr bwMode="auto">
          <a:xfrm>
            <a:off x="3236913" y="2049463"/>
            <a:ext cx="865187" cy="574675"/>
          </a:xfrm>
          <a:prstGeom prst="flowChartProcess">
            <a:avLst/>
          </a:prstGeom>
          <a:solidFill>
            <a:srgbClr val="CCFFCC"/>
          </a:solidFill>
          <a:ln w="12700">
            <a:solidFill>
              <a:srgbClr val="008000"/>
            </a:solidFill>
            <a:miter lim="800000"/>
            <a:headEnd/>
            <a:tailEnd/>
          </a:ln>
        </p:spPr>
        <p:txBody>
          <a:bodyPr wrap="none" anchor="ctr"/>
          <a:lstStyle/>
          <a:p>
            <a:endParaRPr lang="ja-JP" altLang="en-US">
              <a:solidFill>
                <a:srgbClr val="000000"/>
              </a:solidFill>
            </a:endParaRPr>
          </a:p>
        </p:txBody>
      </p:sp>
      <p:sp>
        <p:nvSpPr>
          <p:cNvPr id="392222" name="AutoShape 30"/>
          <p:cNvSpPr>
            <a:spLocks noChangeArrowheads="1"/>
          </p:cNvSpPr>
          <p:nvPr/>
        </p:nvSpPr>
        <p:spPr bwMode="auto">
          <a:xfrm>
            <a:off x="2157413" y="2049463"/>
            <a:ext cx="863600" cy="576262"/>
          </a:xfrm>
          <a:prstGeom prst="flowChartDecision">
            <a:avLst/>
          </a:prstGeom>
          <a:solidFill>
            <a:srgbClr val="FFCC99"/>
          </a:solidFill>
          <a:ln w="12700">
            <a:solidFill>
              <a:srgbClr val="FF6600"/>
            </a:solidFill>
            <a:miter lim="800000"/>
            <a:headEnd/>
            <a:tailEnd/>
          </a:ln>
        </p:spPr>
        <p:txBody>
          <a:bodyPr wrap="none" anchor="ctr"/>
          <a:lstStyle/>
          <a:p>
            <a:endParaRPr lang="ja-JP" altLang="en-US">
              <a:solidFill>
                <a:srgbClr val="000000"/>
              </a:solidFill>
            </a:endParaRPr>
          </a:p>
        </p:txBody>
      </p:sp>
      <p:cxnSp>
        <p:nvCxnSpPr>
          <p:cNvPr id="392223" name="AutoShape 31"/>
          <p:cNvCxnSpPr>
            <a:cxnSpLocks noChangeShapeType="1"/>
            <a:stCxn id="392198" idx="3"/>
            <a:endCxn id="392199" idx="1"/>
          </p:cNvCxnSpPr>
          <p:nvPr/>
        </p:nvCxnSpPr>
        <p:spPr bwMode="auto">
          <a:xfrm>
            <a:off x="5181600" y="2336800"/>
            <a:ext cx="287338"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92224" name="AutoShape 32"/>
          <p:cNvCxnSpPr>
            <a:cxnSpLocks noChangeShapeType="1"/>
            <a:stCxn id="392199" idx="3"/>
            <a:endCxn id="392200" idx="1"/>
          </p:cNvCxnSpPr>
          <p:nvPr/>
        </p:nvCxnSpPr>
        <p:spPr bwMode="auto">
          <a:xfrm>
            <a:off x="6334125" y="2336800"/>
            <a:ext cx="287338" cy="0"/>
          </a:xfrm>
          <a:prstGeom prst="straightConnector1">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392225" name="AutoShape 33"/>
          <p:cNvCxnSpPr>
            <a:cxnSpLocks noChangeShapeType="1"/>
            <a:stCxn id="392200" idx="3"/>
            <a:endCxn id="392201" idx="1"/>
          </p:cNvCxnSpPr>
          <p:nvPr/>
        </p:nvCxnSpPr>
        <p:spPr bwMode="auto">
          <a:xfrm>
            <a:off x="7486650" y="2336800"/>
            <a:ext cx="287338" cy="0"/>
          </a:xfrm>
          <a:prstGeom prst="straightConnector1">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392226" name="AutoShape 34"/>
          <p:cNvSpPr>
            <a:spLocks noChangeArrowheads="1"/>
          </p:cNvSpPr>
          <p:nvPr/>
        </p:nvSpPr>
        <p:spPr bwMode="auto">
          <a:xfrm>
            <a:off x="6621463" y="2840038"/>
            <a:ext cx="865187" cy="574675"/>
          </a:xfrm>
          <a:prstGeom prst="flowChartProcess">
            <a:avLst/>
          </a:prstGeom>
          <a:solidFill>
            <a:srgbClr val="FFFF99"/>
          </a:solidFill>
          <a:ln w="12700">
            <a:solidFill>
              <a:srgbClr val="99CC00"/>
            </a:solidFill>
            <a:miter lim="800000"/>
            <a:headEnd/>
            <a:tailEnd/>
          </a:ln>
        </p:spPr>
        <p:txBody>
          <a:bodyPr wrap="none" anchor="ctr"/>
          <a:lstStyle/>
          <a:p>
            <a:endParaRPr lang="ja-JP" altLang="en-US">
              <a:solidFill>
                <a:srgbClr val="000000"/>
              </a:solidFill>
            </a:endParaRPr>
          </a:p>
        </p:txBody>
      </p:sp>
      <p:cxnSp>
        <p:nvCxnSpPr>
          <p:cNvPr id="392227" name="AutoShape 35"/>
          <p:cNvCxnSpPr>
            <a:cxnSpLocks noChangeShapeType="1"/>
          </p:cNvCxnSpPr>
          <p:nvPr/>
        </p:nvCxnSpPr>
        <p:spPr bwMode="auto">
          <a:xfrm>
            <a:off x="7485063" y="3128963"/>
            <a:ext cx="287337" cy="0"/>
          </a:xfrm>
          <a:prstGeom prst="straightConnector1">
            <a:avLst/>
          </a:prstGeom>
          <a:noFill/>
          <a:ln w="19050">
            <a:solidFill>
              <a:srgbClr val="99CC00"/>
            </a:solidFill>
            <a:round/>
            <a:headEnd/>
            <a:tailEnd type="triangle" w="med" len="med"/>
          </a:ln>
          <a:extLst>
            <a:ext uri="{909E8E84-426E-40DD-AFC4-6F175D3DCCD1}">
              <a14:hiddenFill xmlns:a14="http://schemas.microsoft.com/office/drawing/2010/main">
                <a:noFill/>
              </a14:hiddenFill>
            </a:ext>
          </a:extLst>
        </p:spPr>
      </p:cxnSp>
      <p:cxnSp>
        <p:nvCxnSpPr>
          <p:cNvPr id="392228" name="AutoShape 36"/>
          <p:cNvCxnSpPr>
            <a:cxnSpLocks noChangeShapeType="1"/>
            <a:stCxn id="392199" idx="3"/>
            <a:endCxn id="392226" idx="1"/>
          </p:cNvCxnSpPr>
          <p:nvPr/>
        </p:nvCxnSpPr>
        <p:spPr bwMode="auto">
          <a:xfrm>
            <a:off x="6334125" y="2336800"/>
            <a:ext cx="287338" cy="790575"/>
          </a:xfrm>
          <a:prstGeom prst="bentConnector3">
            <a:avLst>
              <a:gd name="adj1" fmla="val 49722"/>
            </a:avLst>
          </a:prstGeom>
          <a:noFill/>
          <a:ln w="19050">
            <a:solidFill>
              <a:srgbClr val="99CC00"/>
            </a:solidFill>
            <a:miter lim="800000"/>
            <a:headEnd/>
            <a:tailEnd type="triangle" w="med" len="med"/>
          </a:ln>
          <a:extLst>
            <a:ext uri="{909E8E84-426E-40DD-AFC4-6F175D3DCCD1}">
              <a14:hiddenFill xmlns:a14="http://schemas.microsoft.com/office/drawing/2010/main">
                <a:noFill/>
              </a14:hiddenFill>
            </a:ext>
          </a:extLst>
        </p:spPr>
      </p:cxnSp>
      <p:cxnSp>
        <p:nvCxnSpPr>
          <p:cNvPr id="392229" name="AutoShape 37"/>
          <p:cNvCxnSpPr>
            <a:cxnSpLocks noChangeShapeType="1"/>
            <a:stCxn id="392207" idx="3"/>
            <a:endCxn id="392199" idx="1"/>
          </p:cNvCxnSpPr>
          <p:nvPr/>
        </p:nvCxnSpPr>
        <p:spPr bwMode="auto">
          <a:xfrm flipV="1">
            <a:off x="5181600" y="2336800"/>
            <a:ext cx="287338" cy="2374900"/>
          </a:xfrm>
          <a:prstGeom prst="bentConnector3">
            <a:avLst>
              <a:gd name="adj1" fmla="val 49722"/>
            </a:avLst>
          </a:prstGeom>
          <a:noFill/>
          <a:ln w="19050">
            <a:solidFill>
              <a:srgbClr val="99CC00"/>
            </a:solidFill>
            <a:miter lim="800000"/>
            <a:headEnd/>
            <a:tailEnd type="triangle" w="med" len="med"/>
          </a:ln>
          <a:extLst>
            <a:ext uri="{909E8E84-426E-40DD-AFC4-6F175D3DCCD1}">
              <a14:hiddenFill xmlns:a14="http://schemas.microsoft.com/office/drawing/2010/main">
                <a:noFill/>
              </a14:hiddenFill>
            </a:ext>
          </a:extLst>
        </p:spPr>
      </p:cxnSp>
      <p:sp>
        <p:nvSpPr>
          <p:cNvPr id="60454" name="Rectangle 41"/>
          <p:cNvSpPr>
            <a:spLocks noChangeArrowheads="1"/>
          </p:cNvSpPr>
          <p:nvPr/>
        </p:nvSpPr>
        <p:spPr bwMode="auto">
          <a:xfrm>
            <a:off x="6334125" y="4713288"/>
            <a:ext cx="504825" cy="215900"/>
          </a:xfrm>
          <a:prstGeom prst="rect">
            <a:avLst/>
          </a:prstGeom>
          <a:solidFill>
            <a:srgbClr val="CCFFFF"/>
          </a:solidFill>
          <a:ln w="12700">
            <a:solidFill>
              <a:srgbClr val="0000FF"/>
            </a:solidFill>
            <a:miter lim="800000"/>
            <a:headEnd/>
            <a:tailEnd/>
          </a:ln>
        </p:spPr>
        <p:txBody>
          <a:bodyPr wrap="none" anchor="ctr"/>
          <a:lstStyle/>
          <a:p>
            <a:endParaRPr lang="ja-JP" altLang="en-US">
              <a:solidFill>
                <a:srgbClr val="000000"/>
              </a:solidFill>
            </a:endParaRPr>
          </a:p>
        </p:txBody>
      </p:sp>
      <p:sp>
        <p:nvSpPr>
          <p:cNvPr id="60455" name="Rectangle 42"/>
          <p:cNvSpPr>
            <a:spLocks noChangeArrowheads="1"/>
          </p:cNvSpPr>
          <p:nvPr/>
        </p:nvSpPr>
        <p:spPr bwMode="auto">
          <a:xfrm>
            <a:off x="6334125" y="5073650"/>
            <a:ext cx="504825" cy="215900"/>
          </a:xfrm>
          <a:prstGeom prst="rect">
            <a:avLst/>
          </a:prstGeom>
          <a:solidFill>
            <a:srgbClr val="CCFFCC"/>
          </a:solidFill>
          <a:ln w="12700">
            <a:solidFill>
              <a:srgbClr val="339966"/>
            </a:solidFill>
            <a:miter lim="800000"/>
            <a:headEnd/>
            <a:tailEnd/>
          </a:ln>
        </p:spPr>
        <p:txBody>
          <a:bodyPr wrap="none" anchor="ctr"/>
          <a:lstStyle/>
          <a:p>
            <a:endParaRPr lang="ja-JP" altLang="en-US">
              <a:solidFill>
                <a:srgbClr val="000000"/>
              </a:solidFill>
            </a:endParaRPr>
          </a:p>
        </p:txBody>
      </p:sp>
      <p:sp>
        <p:nvSpPr>
          <p:cNvPr id="60456" name="Rectangle 43"/>
          <p:cNvSpPr>
            <a:spLocks noChangeArrowheads="1"/>
          </p:cNvSpPr>
          <p:nvPr/>
        </p:nvSpPr>
        <p:spPr bwMode="auto">
          <a:xfrm>
            <a:off x="6334125" y="5432425"/>
            <a:ext cx="504825" cy="215900"/>
          </a:xfrm>
          <a:prstGeom prst="rect">
            <a:avLst/>
          </a:prstGeom>
          <a:solidFill>
            <a:srgbClr val="FFCC99"/>
          </a:solidFill>
          <a:ln w="12700">
            <a:solidFill>
              <a:srgbClr val="FF6600"/>
            </a:solidFill>
            <a:miter lim="800000"/>
            <a:headEnd/>
            <a:tailEnd/>
          </a:ln>
        </p:spPr>
        <p:txBody>
          <a:bodyPr wrap="none" anchor="ctr"/>
          <a:lstStyle/>
          <a:p>
            <a:endParaRPr lang="ja-JP" altLang="en-US">
              <a:solidFill>
                <a:srgbClr val="000000"/>
              </a:solidFill>
            </a:endParaRPr>
          </a:p>
        </p:txBody>
      </p:sp>
      <p:sp>
        <p:nvSpPr>
          <p:cNvPr id="60457" name="Rectangle 44"/>
          <p:cNvSpPr>
            <a:spLocks noChangeArrowheads="1"/>
          </p:cNvSpPr>
          <p:nvPr/>
        </p:nvSpPr>
        <p:spPr bwMode="auto">
          <a:xfrm>
            <a:off x="6334125" y="5792788"/>
            <a:ext cx="504825" cy="215900"/>
          </a:xfrm>
          <a:prstGeom prst="rect">
            <a:avLst/>
          </a:prstGeom>
          <a:solidFill>
            <a:srgbClr val="FFFF99"/>
          </a:solidFill>
          <a:ln w="12700">
            <a:solidFill>
              <a:srgbClr val="99CC00"/>
            </a:solidFill>
            <a:miter lim="800000"/>
            <a:headEnd/>
            <a:tailEnd/>
          </a:ln>
        </p:spPr>
        <p:txBody>
          <a:bodyPr wrap="none" anchor="ctr"/>
          <a:lstStyle/>
          <a:p>
            <a:endParaRPr lang="ja-JP" altLang="en-US">
              <a:solidFill>
                <a:srgbClr val="000000"/>
              </a:solidFill>
            </a:endParaRPr>
          </a:p>
        </p:txBody>
      </p:sp>
      <p:sp>
        <p:nvSpPr>
          <p:cNvPr id="60458" name="Text Box 45"/>
          <p:cNvSpPr txBox="1">
            <a:spLocks noChangeArrowheads="1"/>
          </p:cNvSpPr>
          <p:nvPr/>
        </p:nvSpPr>
        <p:spPr bwMode="auto">
          <a:xfrm>
            <a:off x="6837363" y="4640263"/>
            <a:ext cx="1584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400">
                <a:solidFill>
                  <a:srgbClr val="000000"/>
                </a:solidFill>
              </a:rPr>
              <a:t>反復　１</a:t>
            </a:r>
          </a:p>
        </p:txBody>
      </p:sp>
      <p:sp>
        <p:nvSpPr>
          <p:cNvPr id="60459" name="Text Box 46"/>
          <p:cNvSpPr txBox="1">
            <a:spLocks noChangeArrowheads="1"/>
          </p:cNvSpPr>
          <p:nvPr/>
        </p:nvSpPr>
        <p:spPr bwMode="auto">
          <a:xfrm>
            <a:off x="6837363" y="5000625"/>
            <a:ext cx="1584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400">
                <a:solidFill>
                  <a:srgbClr val="000000"/>
                </a:solidFill>
              </a:rPr>
              <a:t>反復　２</a:t>
            </a:r>
          </a:p>
        </p:txBody>
      </p:sp>
      <p:sp>
        <p:nvSpPr>
          <p:cNvPr id="60460" name="Text Box 47"/>
          <p:cNvSpPr txBox="1">
            <a:spLocks noChangeArrowheads="1"/>
          </p:cNvSpPr>
          <p:nvPr/>
        </p:nvSpPr>
        <p:spPr bwMode="auto">
          <a:xfrm>
            <a:off x="6837363" y="5360988"/>
            <a:ext cx="1584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400">
                <a:solidFill>
                  <a:srgbClr val="000000"/>
                </a:solidFill>
              </a:rPr>
              <a:t>反復　３</a:t>
            </a:r>
          </a:p>
        </p:txBody>
      </p:sp>
      <p:sp>
        <p:nvSpPr>
          <p:cNvPr id="60461" name="Text Box 48"/>
          <p:cNvSpPr txBox="1">
            <a:spLocks noChangeArrowheads="1"/>
          </p:cNvSpPr>
          <p:nvPr/>
        </p:nvSpPr>
        <p:spPr bwMode="auto">
          <a:xfrm>
            <a:off x="6837363" y="5721350"/>
            <a:ext cx="1584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400">
                <a:solidFill>
                  <a:srgbClr val="000000"/>
                </a:solidFill>
              </a:rPr>
              <a:t>反復　４</a:t>
            </a:r>
          </a:p>
        </p:txBody>
      </p:sp>
      <p:pic>
        <p:nvPicPr>
          <p:cNvPr id="4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4303" y="28575"/>
            <a:ext cx="758825" cy="492125"/>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p:cNvSpPr>
            <a:spLocks noGrp="1"/>
          </p:cNvSpPr>
          <p:nvPr>
            <p:ph type="sldNum" sz="quarter" idx="12"/>
          </p:nvPr>
        </p:nvSpPr>
        <p:spPr/>
        <p:txBody>
          <a:bodyPr/>
          <a:lstStyle/>
          <a:p>
            <a:fld id="{A903E5BA-119A-4272-AC46-CC617D07B5E3}" type="slidenum">
              <a:rPr kumimoji="1" lang="ja-JP" altLang="en-US" smtClean="0"/>
              <a:t>17</a:t>
            </a:fld>
            <a:endParaRPr kumimoji="1" lang="ja-JP" altLang="en-US"/>
          </a:p>
        </p:txBody>
      </p:sp>
      <p:sp>
        <p:nvSpPr>
          <p:cNvPr id="47" name="フッター プレースホルダー 1"/>
          <p:cNvSpPr>
            <a:spLocks noGrp="1"/>
          </p:cNvSpPr>
          <p:nvPr>
            <p:ph type="ftr" sz="quarter" idx="11"/>
          </p:nvPr>
        </p:nvSpPr>
        <p:spPr>
          <a:xfrm>
            <a:off x="3124200" y="6356350"/>
            <a:ext cx="2895600" cy="365125"/>
          </a:xfrm>
        </p:spPr>
        <p:txBody>
          <a:bodyPr/>
          <a:lstStyle/>
          <a:p>
            <a:r>
              <a:rPr kumimoji="1" lang="en-US" altLang="ja-JP" dirty="0" smtClean="0"/>
              <a:t>Copyrights@2013_Strategic Staff Services</a:t>
            </a:r>
            <a:endParaRPr kumimoji="1" lang="ja-JP" altLang="en-US" dirty="0"/>
          </a:p>
        </p:txBody>
      </p:sp>
    </p:spTree>
    <p:extLst>
      <p:ext uri="{BB962C8B-B14F-4D97-AF65-F5344CB8AC3E}">
        <p14:creationId xmlns:p14="http://schemas.microsoft.com/office/powerpoint/2010/main" val="3403514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92202"/>
                                        </p:tgtEl>
                                        <p:attrNameLst>
                                          <p:attrName>style.visibility</p:attrName>
                                        </p:attrNameLst>
                                      </p:cBhvr>
                                      <p:to>
                                        <p:strVal val="visible"/>
                                      </p:to>
                                    </p:set>
                                    <p:anim calcmode="lin" valueType="num">
                                      <p:cBhvr additive="base">
                                        <p:cTn id="7" dur="1000" fill="hold"/>
                                        <p:tgtEl>
                                          <p:spTgt spid="392202"/>
                                        </p:tgtEl>
                                        <p:attrNameLst>
                                          <p:attrName>ppt_x</p:attrName>
                                        </p:attrNameLst>
                                      </p:cBhvr>
                                      <p:tavLst>
                                        <p:tav tm="0">
                                          <p:val>
                                            <p:strVal val="#ppt_x"/>
                                          </p:val>
                                        </p:tav>
                                        <p:tav tm="100000">
                                          <p:val>
                                            <p:strVal val="#ppt_x"/>
                                          </p:val>
                                        </p:tav>
                                      </p:tavLst>
                                    </p:anim>
                                    <p:anim calcmode="lin" valueType="num">
                                      <p:cBhvr additive="base">
                                        <p:cTn id="8" dur="1000" fill="hold"/>
                                        <p:tgtEl>
                                          <p:spTgt spid="39220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392197"/>
                                        </p:tgtEl>
                                        <p:attrNameLst>
                                          <p:attrName>style.visibility</p:attrName>
                                        </p:attrNameLst>
                                      </p:cBhvr>
                                      <p:to>
                                        <p:strVal val="visible"/>
                                      </p:to>
                                    </p:set>
                                    <p:animEffect transition="in" filter="wipe(up)">
                                      <p:cBhvr>
                                        <p:cTn id="13" dur="1000"/>
                                        <p:tgtEl>
                                          <p:spTgt spid="392197"/>
                                        </p:tgtEl>
                                      </p:cBhvr>
                                    </p:animEffect>
                                  </p:childTnLst>
                                </p:cTn>
                              </p:par>
                              <p:par>
                                <p:cTn id="14" presetID="22" presetClass="entr" presetSubtype="1" fill="hold" nodeType="withEffect">
                                  <p:stCondLst>
                                    <p:cond delay="0"/>
                                  </p:stCondLst>
                                  <p:childTnLst>
                                    <p:set>
                                      <p:cBhvr>
                                        <p:cTn id="15" dur="1" fill="hold">
                                          <p:stCondLst>
                                            <p:cond delay="0"/>
                                          </p:stCondLst>
                                        </p:cTn>
                                        <p:tgtEl>
                                          <p:spTgt spid="392220"/>
                                        </p:tgtEl>
                                        <p:attrNameLst>
                                          <p:attrName>style.visibility</p:attrName>
                                        </p:attrNameLst>
                                      </p:cBhvr>
                                      <p:to>
                                        <p:strVal val="visible"/>
                                      </p:to>
                                    </p:set>
                                    <p:animEffect transition="in" filter="wipe(up)">
                                      <p:cBhvr>
                                        <p:cTn id="16" dur="1000"/>
                                        <p:tgtEl>
                                          <p:spTgt spid="392220"/>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392198"/>
                                        </p:tgtEl>
                                        <p:attrNameLst>
                                          <p:attrName>style.visibility</p:attrName>
                                        </p:attrNameLst>
                                      </p:cBhvr>
                                      <p:to>
                                        <p:strVal val="visible"/>
                                      </p:to>
                                    </p:set>
                                    <p:animEffect transition="in" filter="wipe(up)">
                                      <p:cBhvr>
                                        <p:cTn id="19" dur="1000"/>
                                        <p:tgtEl>
                                          <p:spTgt spid="392198"/>
                                        </p:tgtEl>
                                      </p:cBhvr>
                                    </p:animEffect>
                                  </p:childTnLst>
                                </p:cTn>
                              </p:par>
                              <p:par>
                                <p:cTn id="20" presetID="22" presetClass="entr" presetSubtype="1" fill="hold" nodeType="withEffect">
                                  <p:stCondLst>
                                    <p:cond delay="0"/>
                                  </p:stCondLst>
                                  <p:childTnLst>
                                    <p:set>
                                      <p:cBhvr>
                                        <p:cTn id="21" dur="1" fill="hold">
                                          <p:stCondLst>
                                            <p:cond delay="0"/>
                                          </p:stCondLst>
                                        </p:cTn>
                                        <p:tgtEl>
                                          <p:spTgt spid="392223"/>
                                        </p:tgtEl>
                                        <p:attrNameLst>
                                          <p:attrName>style.visibility</p:attrName>
                                        </p:attrNameLst>
                                      </p:cBhvr>
                                      <p:to>
                                        <p:strVal val="visible"/>
                                      </p:to>
                                    </p:set>
                                    <p:animEffect transition="in" filter="wipe(up)">
                                      <p:cBhvr>
                                        <p:cTn id="22" dur="1000"/>
                                        <p:tgtEl>
                                          <p:spTgt spid="392223"/>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392199"/>
                                        </p:tgtEl>
                                        <p:attrNameLst>
                                          <p:attrName>style.visibility</p:attrName>
                                        </p:attrNameLst>
                                      </p:cBhvr>
                                      <p:to>
                                        <p:strVal val="visible"/>
                                      </p:to>
                                    </p:set>
                                    <p:animEffect transition="in" filter="wipe(up)">
                                      <p:cBhvr>
                                        <p:cTn id="25" dur="1000"/>
                                        <p:tgtEl>
                                          <p:spTgt spid="392199"/>
                                        </p:tgtEl>
                                      </p:cBhvr>
                                    </p:animEffect>
                                  </p:childTnLst>
                                </p:cTn>
                              </p:par>
                              <p:par>
                                <p:cTn id="26" presetID="22" presetClass="entr" presetSubtype="1" fill="hold" nodeType="withEffect">
                                  <p:stCondLst>
                                    <p:cond delay="0"/>
                                  </p:stCondLst>
                                  <p:childTnLst>
                                    <p:set>
                                      <p:cBhvr>
                                        <p:cTn id="27" dur="1" fill="hold">
                                          <p:stCondLst>
                                            <p:cond delay="0"/>
                                          </p:stCondLst>
                                        </p:cTn>
                                        <p:tgtEl>
                                          <p:spTgt spid="392224"/>
                                        </p:tgtEl>
                                        <p:attrNameLst>
                                          <p:attrName>style.visibility</p:attrName>
                                        </p:attrNameLst>
                                      </p:cBhvr>
                                      <p:to>
                                        <p:strVal val="visible"/>
                                      </p:to>
                                    </p:set>
                                    <p:animEffect transition="in" filter="wipe(up)">
                                      <p:cBhvr>
                                        <p:cTn id="28" dur="1000"/>
                                        <p:tgtEl>
                                          <p:spTgt spid="392224"/>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392200"/>
                                        </p:tgtEl>
                                        <p:attrNameLst>
                                          <p:attrName>style.visibility</p:attrName>
                                        </p:attrNameLst>
                                      </p:cBhvr>
                                      <p:to>
                                        <p:strVal val="visible"/>
                                      </p:to>
                                    </p:set>
                                    <p:animEffect transition="in" filter="wipe(up)">
                                      <p:cBhvr>
                                        <p:cTn id="31" dur="1000"/>
                                        <p:tgtEl>
                                          <p:spTgt spid="392200"/>
                                        </p:tgtEl>
                                      </p:cBhvr>
                                    </p:animEffect>
                                  </p:childTnLst>
                                </p:cTn>
                              </p:par>
                              <p:par>
                                <p:cTn id="32" presetID="22" presetClass="entr" presetSubtype="1" fill="hold" nodeType="withEffect">
                                  <p:stCondLst>
                                    <p:cond delay="0"/>
                                  </p:stCondLst>
                                  <p:childTnLst>
                                    <p:set>
                                      <p:cBhvr>
                                        <p:cTn id="33" dur="1" fill="hold">
                                          <p:stCondLst>
                                            <p:cond delay="0"/>
                                          </p:stCondLst>
                                        </p:cTn>
                                        <p:tgtEl>
                                          <p:spTgt spid="392225"/>
                                        </p:tgtEl>
                                        <p:attrNameLst>
                                          <p:attrName>style.visibility</p:attrName>
                                        </p:attrNameLst>
                                      </p:cBhvr>
                                      <p:to>
                                        <p:strVal val="visible"/>
                                      </p:to>
                                    </p:set>
                                    <p:animEffect transition="in" filter="wipe(up)">
                                      <p:cBhvr>
                                        <p:cTn id="34" dur="1000"/>
                                        <p:tgtEl>
                                          <p:spTgt spid="392225"/>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392201"/>
                                        </p:tgtEl>
                                        <p:attrNameLst>
                                          <p:attrName>style.visibility</p:attrName>
                                        </p:attrNameLst>
                                      </p:cBhvr>
                                      <p:to>
                                        <p:strVal val="visible"/>
                                      </p:to>
                                    </p:set>
                                    <p:animEffect transition="in" filter="wipe(up)">
                                      <p:cBhvr>
                                        <p:cTn id="37" dur="1000"/>
                                        <p:tgtEl>
                                          <p:spTgt spid="39220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92203"/>
                                        </p:tgtEl>
                                        <p:attrNameLst>
                                          <p:attrName>style.visibility</p:attrName>
                                        </p:attrNameLst>
                                      </p:cBhvr>
                                      <p:to>
                                        <p:strVal val="visible"/>
                                      </p:to>
                                    </p:set>
                                    <p:animEffect transition="in" filter="wipe(down)">
                                      <p:cBhvr>
                                        <p:cTn id="42" dur="1000"/>
                                        <p:tgtEl>
                                          <p:spTgt spid="392203"/>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92221"/>
                                        </p:tgtEl>
                                        <p:attrNameLst>
                                          <p:attrName>style.visibility</p:attrName>
                                        </p:attrNameLst>
                                      </p:cBhvr>
                                      <p:to>
                                        <p:strVal val="visible"/>
                                      </p:to>
                                    </p:set>
                                    <p:animEffect transition="in" filter="wipe(down)">
                                      <p:cBhvr>
                                        <p:cTn id="45" dur="1000"/>
                                        <p:tgtEl>
                                          <p:spTgt spid="39222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392204"/>
                                        </p:tgtEl>
                                        <p:attrNameLst>
                                          <p:attrName>style.visibility</p:attrName>
                                        </p:attrNameLst>
                                      </p:cBhvr>
                                      <p:to>
                                        <p:strVal val="visible"/>
                                      </p:to>
                                    </p:set>
                                    <p:animEffect transition="in" filter="box(in)">
                                      <p:cBhvr>
                                        <p:cTn id="50" dur="1000"/>
                                        <p:tgtEl>
                                          <p:spTgt spid="392204"/>
                                        </p:tgtEl>
                                      </p:cBhvr>
                                    </p:animEffect>
                                  </p:childTnLst>
                                </p:cTn>
                              </p:par>
                              <p:par>
                                <p:cTn id="51" presetID="4" presetClass="entr" presetSubtype="16" fill="hold" grpId="0" nodeType="withEffect">
                                  <p:stCondLst>
                                    <p:cond delay="0"/>
                                  </p:stCondLst>
                                  <p:childTnLst>
                                    <p:set>
                                      <p:cBhvr>
                                        <p:cTn id="52" dur="1" fill="hold">
                                          <p:stCondLst>
                                            <p:cond delay="0"/>
                                          </p:stCondLst>
                                        </p:cTn>
                                        <p:tgtEl>
                                          <p:spTgt spid="392209"/>
                                        </p:tgtEl>
                                        <p:attrNameLst>
                                          <p:attrName>style.visibility</p:attrName>
                                        </p:attrNameLst>
                                      </p:cBhvr>
                                      <p:to>
                                        <p:strVal val="visible"/>
                                      </p:to>
                                    </p:set>
                                    <p:animEffect transition="in" filter="box(in)">
                                      <p:cBhvr>
                                        <p:cTn id="53" dur="1000"/>
                                        <p:tgtEl>
                                          <p:spTgt spid="392209"/>
                                        </p:tgtEl>
                                      </p:cBhvr>
                                    </p:animEffect>
                                  </p:childTnLst>
                                </p:cTn>
                              </p:par>
                              <p:par>
                                <p:cTn id="54" presetID="4" presetClass="entr" presetSubtype="16" fill="hold" grpId="0" nodeType="withEffect">
                                  <p:stCondLst>
                                    <p:cond delay="0"/>
                                  </p:stCondLst>
                                  <p:childTnLst>
                                    <p:set>
                                      <p:cBhvr>
                                        <p:cTn id="55" dur="1" fill="hold">
                                          <p:stCondLst>
                                            <p:cond delay="0"/>
                                          </p:stCondLst>
                                        </p:cTn>
                                        <p:tgtEl>
                                          <p:spTgt spid="392222"/>
                                        </p:tgtEl>
                                        <p:attrNameLst>
                                          <p:attrName>style.visibility</p:attrName>
                                        </p:attrNameLst>
                                      </p:cBhvr>
                                      <p:to>
                                        <p:strVal val="visible"/>
                                      </p:to>
                                    </p:set>
                                    <p:animEffect transition="in" filter="box(in)">
                                      <p:cBhvr>
                                        <p:cTn id="56" dur="1000"/>
                                        <p:tgtEl>
                                          <p:spTgt spid="392222"/>
                                        </p:tgtEl>
                                      </p:cBhvr>
                                    </p:animEffect>
                                  </p:childTnLst>
                                </p:cTn>
                              </p:par>
                              <p:par>
                                <p:cTn id="57" presetID="4" presetClass="entr" presetSubtype="16" fill="hold" grpId="0" nodeType="withEffect">
                                  <p:stCondLst>
                                    <p:cond delay="0"/>
                                  </p:stCondLst>
                                  <p:childTnLst>
                                    <p:set>
                                      <p:cBhvr>
                                        <p:cTn id="58" dur="1" fill="hold">
                                          <p:stCondLst>
                                            <p:cond delay="0"/>
                                          </p:stCondLst>
                                        </p:cTn>
                                        <p:tgtEl>
                                          <p:spTgt spid="392211"/>
                                        </p:tgtEl>
                                        <p:attrNameLst>
                                          <p:attrName>style.visibility</p:attrName>
                                        </p:attrNameLst>
                                      </p:cBhvr>
                                      <p:to>
                                        <p:strVal val="visible"/>
                                      </p:to>
                                    </p:set>
                                    <p:animEffect transition="in" filter="box(in)">
                                      <p:cBhvr>
                                        <p:cTn id="59" dur="1000"/>
                                        <p:tgtEl>
                                          <p:spTgt spid="392211"/>
                                        </p:tgtEl>
                                      </p:cBhvr>
                                    </p:animEffect>
                                  </p:childTnLst>
                                </p:cTn>
                              </p:par>
                              <p:par>
                                <p:cTn id="60" presetID="4" presetClass="entr" presetSubtype="16" fill="hold" grpId="0" nodeType="withEffect">
                                  <p:stCondLst>
                                    <p:cond delay="0"/>
                                  </p:stCondLst>
                                  <p:childTnLst>
                                    <p:set>
                                      <p:cBhvr>
                                        <p:cTn id="61" dur="1" fill="hold">
                                          <p:stCondLst>
                                            <p:cond delay="0"/>
                                          </p:stCondLst>
                                        </p:cTn>
                                        <p:tgtEl>
                                          <p:spTgt spid="392212"/>
                                        </p:tgtEl>
                                        <p:attrNameLst>
                                          <p:attrName>style.visibility</p:attrName>
                                        </p:attrNameLst>
                                      </p:cBhvr>
                                      <p:to>
                                        <p:strVal val="visible"/>
                                      </p:to>
                                    </p:set>
                                    <p:animEffect transition="in" filter="box(in)">
                                      <p:cBhvr>
                                        <p:cTn id="62" dur="1000"/>
                                        <p:tgtEl>
                                          <p:spTgt spid="392212"/>
                                        </p:tgtEl>
                                      </p:cBhvr>
                                    </p:animEffect>
                                  </p:childTnLst>
                                </p:cTn>
                              </p:par>
                              <p:par>
                                <p:cTn id="63" presetID="4" presetClass="entr" presetSubtype="16" fill="hold" nodeType="withEffect">
                                  <p:stCondLst>
                                    <p:cond delay="0"/>
                                  </p:stCondLst>
                                  <p:childTnLst>
                                    <p:set>
                                      <p:cBhvr>
                                        <p:cTn id="64" dur="1" fill="hold">
                                          <p:stCondLst>
                                            <p:cond delay="0"/>
                                          </p:stCondLst>
                                        </p:cTn>
                                        <p:tgtEl>
                                          <p:spTgt spid="392213"/>
                                        </p:tgtEl>
                                        <p:attrNameLst>
                                          <p:attrName>style.visibility</p:attrName>
                                        </p:attrNameLst>
                                      </p:cBhvr>
                                      <p:to>
                                        <p:strVal val="visible"/>
                                      </p:to>
                                    </p:set>
                                    <p:animEffect transition="in" filter="box(in)">
                                      <p:cBhvr>
                                        <p:cTn id="65" dur="1000"/>
                                        <p:tgtEl>
                                          <p:spTgt spid="392213"/>
                                        </p:tgtEl>
                                      </p:cBhvr>
                                    </p:animEffect>
                                  </p:childTnLst>
                                </p:cTn>
                              </p:par>
                              <p:par>
                                <p:cTn id="66" presetID="4" presetClass="entr" presetSubtype="16" fill="hold" nodeType="withEffect">
                                  <p:stCondLst>
                                    <p:cond delay="0"/>
                                  </p:stCondLst>
                                  <p:childTnLst>
                                    <p:set>
                                      <p:cBhvr>
                                        <p:cTn id="67" dur="1" fill="hold">
                                          <p:stCondLst>
                                            <p:cond delay="0"/>
                                          </p:stCondLst>
                                        </p:cTn>
                                        <p:tgtEl>
                                          <p:spTgt spid="392215"/>
                                        </p:tgtEl>
                                        <p:attrNameLst>
                                          <p:attrName>style.visibility</p:attrName>
                                        </p:attrNameLst>
                                      </p:cBhvr>
                                      <p:to>
                                        <p:strVal val="visible"/>
                                      </p:to>
                                    </p:set>
                                    <p:animEffect transition="in" filter="box(in)">
                                      <p:cBhvr>
                                        <p:cTn id="68" dur="1000"/>
                                        <p:tgtEl>
                                          <p:spTgt spid="392215"/>
                                        </p:tgtEl>
                                      </p:cBhvr>
                                    </p:animEffect>
                                  </p:childTnLst>
                                </p:cTn>
                              </p:par>
                              <p:par>
                                <p:cTn id="69" presetID="4" presetClass="entr" presetSubtype="16" fill="hold" nodeType="withEffect">
                                  <p:stCondLst>
                                    <p:cond delay="0"/>
                                  </p:stCondLst>
                                  <p:childTnLst>
                                    <p:set>
                                      <p:cBhvr>
                                        <p:cTn id="70" dur="1" fill="hold">
                                          <p:stCondLst>
                                            <p:cond delay="0"/>
                                          </p:stCondLst>
                                        </p:cTn>
                                        <p:tgtEl>
                                          <p:spTgt spid="392218"/>
                                        </p:tgtEl>
                                        <p:attrNameLst>
                                          <p:attrName>style.visibility</p:attrName>
                                        </p:attrNameLst>
                                      </p:cBhvr>
                                      <p:to>
                                        <p:strVal val="visible"/>
                                      </p:to>
                                    </p:set>
                                    <p:animEffect transition="in" filter="box(in)">
                                      <p:cBhvr>
                                        <p:cTn id="71" dur="1000"/>
                                        <p:tgtEl>
                                          <p:spTgt spid="392218"/>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392205"/>
                                        </p:tgtEl>
                                        <p:attrNameLst>
                                          <p:attrName>style.visibility</p:attrName>
                                        </p:attrNameLst>
                                      </p:cBhvr>
                                      <p:to>
                                        <p:strVal val="visible"/>
                                      </p:to>
                                    </p:set>
                                    <p:animEffect transition="in" filter="blinds(horizontal)">
                                      <p:cBhvr>
                                        <p:cTn id="76" dur="1000"/>
                                        <p:tgtEl>
                                          <p:spTgt spid="392205"/>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392217"/>
                                        </p:tgtEl>
                                        <p:attrNameLst>
                                          <p:attrName>style.visibility</p:attrName>
                                        </p:attrNameLst>
                                      </p:cBhvr>
                                      <p:to>
                                        <p:strVal val="visible"/>
                                      </p:to>
                                    </p:set>
                                    <p:animEffect transition="in" filter="blinds(horizontal)">
                                      <p:cBhvr>
                                        <p:cTn id="79" dur="1000"/>
                                        <p:tgtEl>
                                          <p:spTgt spid="392217"/>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392206"/>
                                        </p:tgtEl>
                                        <p:attrNameLst>
                                          <p:attrName>style.visibility</p:attrName>
                                        </p:attrNameLst>
                                      </p:cBhvr>
                                      <p:to>
                                        <p:strVal val="visible"/>
                                      </p:to>
                                    </p:set>
                                    <p:animEffect transition="in" filter="blinds(horizontal)">
                                      <p:cBhvr>
                                        <p:cTn id="82" dur="1000"/>
                                        <p:tgtEl>
                                          <p:spTgt spid="392206"/>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392207"/>
                                        </p:tgtEl>
                                        <p:attrNameLst>
                                          <p:attrName>style.visibility</p:attrName>
                                        </p:attrNameLst>
                                      </p:cBhvr>
                                      <p:to>
                                        <p:strVal val="visible"/>
                                      </p:to>
                                    </p:set>
                                    <p:animEffect transition="in" filter="blinds(horizontal)">
                                      <p:cBhvr>
                                        <p:cTn id="85" dur="1000"/>
                                        <p:tgtEl>
                                          <p:spTgt spid="392207"/>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392210"/>
                                        </p:tgtEl>
                                        <p:attrNameLst>
                                          <p:attrName>style.visibility</p:attrName>
                                        </p:attrNameLst>
                                      </p:cBhvr>
                                      <p:to>
                                        <p:strVal val="visible"/>
                                      </p:to>
                                    </p:set>
                                    <p:animEffect transition="in" filter="blinds(horizontal)">
                                      <p:cBhvr>
                                        <p:cTn id="88" dur="1000"/>
                                        <p:tgtEl>
                                          <p:spTgt spid="392210"/>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392226"/>
                                        </p:tgtEl>
                                        <p:attrNameLst>
                                          <p:attrName>style.visibility</p:attrName>
                                        </p:attrNameLst>
                                      </p:cBhvr>
                                      <p:to>
                                        <p:strVal val="visible"/>
                                      </p:to>
                                    </p:set>
                                    <p:animEffect transition="in" filter="blinds(horizontal)">
                                      <p:cBhvr>
                                        <p:cTn id="91" dur="1000"/>
                                        <p:tgtEl>
                                          <p:spTgt spid="392226"/>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392208"/>
                                        </p:tgtEl>
                                        <p:attrNameLst>
                                          <p:attrName>style.visibility</p:attrName>
                                        </p:attrNameLst>
                                      </p:cBhvr>
                                      <p:to>
                                        <p:strVal val="visible"/>
                                      </p:to>
                                    </p:set>
                                    <p:animEffect transition="in" filter="blinds(horizontal)">
                                      <p:cBhvr>
                                        <p:cTn id="94" dur="1000"/>
                                        <p:tgtEl>
                                          <p:spTgt spid="392208"/>
                                        </p:tgtEl>
                                      </p:cBhvr>
                                    </p:animEffect>
                                  </p:childTnLst>
                                </p:cTn>
                              </p:par>
                              <p:par>
                                <p:cTn id="95" presetID="3" presetClass="entr" presetSubtype="10" fill="hold" nodeType="withEffect">
                                  <p:stCondLst>
                                    <p:cond delay="0"/>
                                  </p:stCondLst>
                                  <p:childTnLst>
                                    <p:set>
                                      <p:cBhvr>
                                        <p:cTn id="96" dur="1" fill="hold">
                                          <p:stCondLst>
                                            <p:cond delay="0"/>
                                          </p:stCondLst>
                                        </p:cTn>
                                        <p:tgtEl>
                                          <p:spTgt spid="392227"/>
                                        </p:tgtEl>
                                        <p:attrNameLst>
                                          <p:attrName>style.visibility</p:attrName>
                                        </p:attrNameLst>
                                      </p:cBhvr>
                                      <p:to>
                                        <p:strVal val="visible"/>
                                      </p:to>
                                    </p:set>
                                    <p:animEffect transition="in" filter="blinds(horizontal)">
                                      <p:cBhvr>
                                        <p:cTn id="97" dur="1000"/>
                                        <p:tgtEl>
                                          <p:spTgt spid="392227"/>
                                        </p:tgtEl>
                                      </p:cBhvr>
                                    </p:animEffect>
                                  </p:childTnLst>
                                </p:cTn>
                              </p:par>
                              <p:par>
                                <p:cTn id="98" presetID="3" presetClass="entr" presetSubtype="10" fill="hold" nodeType="withEffect">
                                  <p:stCondLst>
                                    <p:cond delay="0"/>
                                  </p:stCondLst>
                                  <p:childTnLst>
                                    <p:set>
                                      <p:cBhvr>
                                        <p:cTn id="99" dur="1" fill="hold">
                                          <p:stCondLst>
                                            <p:cond delay="0"/>
                                          </p:stCondLst>
                                        </p:cTn>
                                        <p:tgtEl>
                                          <p:spTgt spid="392228"/>
                                        </p:tgtEl>
                                        <p:attrNameLst>
                                          <p:attrName>style.visibility</p:attrName>
                                        </p:attrNameLst>
                                      </p:cBhvr>
                                      <p:to>
                                        <p:strVal val="visible"/>
                                      </p:to>
                                    </p:set>
                                    <p:animEffect transition="in" filter="blinds(horizontal)">
                                      <p:cBhvr>
                                        <p:cTn id="100" dur="1000"/>
                                        <p:tgtEl>
                                          <p:spTgt spid="392228"/>
                                        </p:tgtEl>
                                      </p:cBhvr>
                                    </p:animEffect>
                                  </p:childTnLst>
                                </p:cTn>
                              </p:par>
                              <p:par>
                                <p:cTn id="101" presetID="3" presetClass="entr" presetSubtype="10" fill="hold" nodeType="withEffect">
                                  <p:stCondLst>
                                    <p:cond delay="0"/>
                                  </p:stCondLst>
                                  <p:childTnLst>
                                    <p:set>
                                      <p:cBhvr>
                                        <p:cTn id="102" dur="1" fill="hold">
                                          <p:stCondLst>
                                            <p:cond delay="0"/>
                                          </p:stCondLst>
                                        </p:cTn>
                                        <p:tgtEl>
                                          <p:spTgt spid="392229"/>
                                        </p:tgtEl>
                                        <p:attrNameLst>
                                          <p:attrName>style.visibility</p:attrName>
                                        </p:attrNameLst>
                                      </p:cBhvr>
                                      <p:to>
                                        <p:strVal val="visible"/>
                                      </p:to>
                                    </p:set>
                                    <p:animEffect transition="in" filter="blinds(horizontal)">
                                      <p:cBhvr>
                                        <p:cTn id="103" dur="1000"/>
                                        <p:tgtEl>
                                          <p:spTgt spid="392229"/>
                                        </p:tgtEl>
                                      </p:cBhvr>
                                    </p:animEffect>
                                  </p:childTnLst>
                                </p:cTn>
                              </p:par>
                              <p:par>
                                <p:cTn id="104" presetID="3" presetClass="entr" presetSubtype="10" fill="hold" nodeType="withEffect">
                                  <p:stCondLst>
                                    <p:cond delay="0"/>
                                  </p:stCondLst>
                                  <p:childTnLst>
                                    <p:set>
                                      <p:cBhvr>
                                        <p:cTn id="105" dur="1" fill="hold">
                                          <p:stCondLst>
                                            <p:cond delay="0"/>
                                          </p:stCondLst>
                                        </p:cTn>
                                        <p:tgtEl>
                                          <p:spTgt spid="392214"/>
                                        </p:tgtEl>
                                        <p:attrNameLst>
                                          <p:attrName>style.visibility</p:attrName>
                                        </p:attrNameLst>
                                      </p:cBhvr>
                                      <p:to>
                                        <p:strVal val="visible"/>
                                      </p:to>
                                    </p:set>
                                    <p:animEffect transition="in" filter="blinds(horizontal)">
                                      <p:cBhvr>
                                        <p:cTn id="106" dur="1000"/>
                                        <p:tgtEl>
                                          <p:spTgt spid="392214"/>
                                        </p:tgtEl>
                                      </p:cBhvr>
                                    </p:animEffect>
                                  </p:childTnLst>
                                </p:cTn>
                              </p:par>
                              <p:par>
                                <p:cTn id="107" presetID="3" presetClass="entr" presetSubtype="10" fill="hold" nodeType="withEffect">
                                  <p:stCondLst>
                                    <p:cond delay="0"/>
                                  </p:stCondLst>
                                  <p:childTnLst>
                                    <p:set>
                                      <p:cBhvr>
                                        <p:cTn id="108" dur="1" fill="hold">
                                          <p:stCondLst>
                                            <p:cond delay="0"/>
                                          </p:stCondLst>
                                        </p:cTn>
                                        <p:tgtEl>
                                          <p:spTgt spid="392216"/>
                                        </p:tgtEl>
                                        <p:attrNameLst>
                                          <p:attrName>style.visibility</p:attrName>
                                        </p:attrNameLst>
                                      </p:cBhvr>
                                      <p:to>
                                        <p:strVal val="visible"/>
                                      </p:to>
                                    </p:set>
                                    <p:animEffect transition="in" filter="blinds(horizontal)">
                                      <p:cBhvr>
                                        <p:cTn id="109" dur="1000"/>
                                        <p:tgtEl>
                                          <p:spTgt spid="392216"/>
                                        </p:tgtEl>
                                      </p:cBhvr>
                                    </p:animEffect>
                                  </p:childTnLst>
                                </p:cTn>
                              </p:par>
                              <p:par>
                                <p:cTn id="110" presetID="3" presetClass="entr" presetSubtype="10" fill="hold" nodeType="withEffect">
                                  <p:stCondLst>
                                    <p:cond delay="0"/>
                                  </p:stCondLst>
                                  <p:childTnLst>
                                    <p:set>
                                      <p:cBhvr>
                                        <p:cTn id="111" dur="1" fill="hold">
                                          <p:stCondLst>
                                            <p:cond delay="0"/>
                                          </p:stCondLst>
                                        </p:cTn>
                                        <p:tgtEl>
                                          <p:spTgt spid="392219"/>
                                        </p:tgtEl>
                                        <p:attrNameLst>
                                          <p:attrName>style.visibility</p:attrName>
                                        </p:attrNameLst>
                                      </p:cBhvr>
                                      <p:to>
                                        <p:strVal val="visible"/>
                                      </p:to>
                                    </p:set>
                                    <p:animEffect transition="in" filter="blinds(horizontal)">
                                      <p:cBhvr>
                                        <p:cTn id="112" dur="1000"/>
                                        <p:tgtEl>
                                          <p:spTgt spid="392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7" grpId="0" animBg="1"/>
      <p:bldP spid="392198" grpId="0" animBg="1"/>
      <p:bldP spid="392199" grpId="0" animBg="1"/>
      <p:bldP spid="392200" grpId="0" animBg="1"/>
      <p:bldP spid="392201" grpId="0" animBg="1"/>
      <p:bldP spid="392202" grpId="0" animBg="1"/>
      <p:bldP spid="392203" grpId="0" animBg="1"/>
      <p:bldP spid="392204" grpId="0" animBg="1"/>
      <p:bldP spid="392205" grpId="0" animBg="1"/>
      <p:bldP spid="392206" grpId="0" animBg="1"/>
      <p:bldP spid="392207" grpId="0" animBg="1"/>
      <p:bldP spid="392208" grpId="0" animBg="1"/>
      <p:bldP spid="392209" grpId="0" animBg="1"/>
      <p:bldP spid="392210" grpId="0" animBg="1"/>
      <p:bldP spid="392211" grpId="0" animBg="1"/>
      <p:bldP spid="392212" grpId="0" animBg="1"/>
      <p:bldP spid="392217" grpId="0" animBg="1"/>
      <p:bldP spid="392221" grpId="0" animBg="1"/>
      <p:bldP spid="392222" grpId="0" animBg="1"/>
      <p:bldP spid="3922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090"/>
          </a:xfrm>
        </p:spPr>
        <p:txBody>
          <a:bodyPr>
            <a:normAutofit/>
          </a:bodyPr>
          <a:lstStyle/>
          <a:p>
            <a:r>
              <a:rPr lang="ja-JP" altLang="en-US" sz="2800" dirty="0" smtClean="0">
                <a:solidFill>
                  <a:srgbClr val="002060"/>
                </a:solidFill>
              </a:rPr>
              <a:t>アジャイルの計画（リリース</a:t>
            </a:r>
            <a:r>
              <a:rPr lang="ja-JP" altLang="en-US" sz="2800" dirty="0">
                <a:solidFill>
                  <a:srgbClr val="002060"/>
                </a:solidFill>
              </a:rPr>
              <a:t>計画と反復</a:t>
            </a:r>
            <a:r>
              <a:rPr lang="ja-JP" altLang="en-US" sz="2800" dirty="0" smtClean="0">
                <a:solidFill>
                  <a:srgbClr val="002060"/>
                </a:solidFill>
              </a:rPr>
              <a:t>計画）</a:t>
            </a:r>
            <a:endParaRPr kumimoji="1" lang="ja-JP" altLang="en-US" sz="2800" dirty="0">
              <a:solidFill>
                <a:srgbClr val="002060"/>
              </a:solidFill>
            </a:endParaRPr>
          </a:p>
        </p:txBody>
      </p:sp>
      <p:sp>
        <p:nvSpPr>
          <p:cNvPr id="5" name="スライド番号プレースホルダー 4"/>
          <p:cNvSpPr>
            <a:spLocks noGrp="1"/>
          </p:cNvSpPr>
          <p:nvPr>
            <p:ph type="sldNum" sz="quarter" idx="12"/>
          </p:nvPr>
        </p:nvSpPr>
        <p:spPr/>
        <p:txBody>
          <a:bodyPr/>
          <a:lstStyle/>
          <a:p>
            <a:fld id="{A903E5BA-119A-4272-AC46-CC617D07B5E3}" type="slidenum">
              <a:rPr kumimoji="1" lang="ja-JP" altLang="en-US" smtClean="0"/>
              <a:t>18</a:t>
            </a:fld>
            <a:endParaRPr kumimoji="1" lang="ja-JP" altLang="en-US"/>
          </a:p>
        </p:txBody>
      </p:sp>
      <p:pic>
        <p:nvPicPr>
          <p:cNvPr id="6" name="Picture 12"/>
          <p:cNvPicPr>
            <a:picLocks noChangeAspect="1" noChangeArrowheads="1"/>
          </p:cNvPicPr>
          <p:nvPr/>
        </p:nvPicPr>
        <p:blipFill>
          <a:blip r:embed="rId2"/>
          <a:srcRect/>
          <a:stretch>
            <a:fillRect/>
          </a:stretch>
        </p:blipFill>
        <p:spPr bwMode="auto">
          <a:xfrm>
            <a:off x="8385175" y="0"/>
            <a:ext cx="758825" cy="492125"/>
          </a:xfrm>
          <a:prstGeom prst="rect">
            <a:avLst/>
          </a:prstGeom>
          <a:noFill/>
        </p:spPr>
      </p:pic>
      <p:grpSp>
        <p:nvGrpSpPr>
          <p:cNvPr id="7" name="Group 46"/>
          <p:cNvGrpSpPr>
            <a:grpSpLocks/>
          </p:cNvGrpSpPr>
          <p:nvPr/>
        </p:nvGrpSpPr>
        <p:grpSpPr bwMode="auto">
          <a:xfrm>
            <a:off x="366713" y="1557338"/>
            <a:ext cx="2879725" cy="1547812"/>
            <a:chOff x="231" y="1071"/>
            <a:chExt cx="1814" cy="975"/>
          </a:xfrm>
        </p:grpSpPr>
        <p:sp>
          <p:nvSpPr>
            <p:cNvPr id="8" name="AutoShape 4"/>
            <p:cNvSpPr>
              <a:spLocks noChangeArrowheads="1"/>
            </p:cNvSpPr>
            <p:nvPr/>
          </p:nvSpPr>
          <p:spPr bwMode="auto">
            <a:xfrm>
              <a:off x="231" y="1071"/>
              <a:ext cx="1814" cy="453"/>
            </a:xfrm>
            <a:prstGeom prst="homePlate">
              <a:avLst>
                <a:gd name="adj" fmla="val 100110"/>
              </a:avLst>
            </a:prstGeom>
            <a:gradFill rotWithShape="1">
              <a:gsLst>
                <a:gs pos="0">
                  <a:srgbClr val="9D9DFF"/>
                </a:gs>
                <a:gs pos="100000">
                  <a:srgbClr val="CCECFF"/>
                </a:gs>
              </a:gsLst>
              <a:lin ang="5400000" scaled="1"/>
            </a:gradFill>
            <a:ln w="9525">
              <a:miter lim="800000"/>
              <a:headEnd/>
              <a:tailEnd/>
            </a:ln>
            <a:scene3d>
              <a:camera prst="legacyObliqueTopRight"/>
              <a:lightRig rig="legacyFlat3" dir="b"/>
            </a:scene3d>
            <a:sp3d extrusionH="201600" prstMaterial="legacyMatte">
              <a:bevelT w="13500" h="13500" prst="angle"/>
              <a:bevelB w="13500" h="13500" prst="angle"/>
              <a:extrusionClr>
                <a:srgbClr val="9D9DFF"/>
              </a:extrusionClr>
            </a:sp3d>
          </p:spPr>
          <p:txBody>
            <a:bodyPr wrap="none" anchor="ctr">
              <a:flatTx/>
            </a:bodyPr>
            <a:lstStyle/>
            <a:p>
              <a:endParaRPr lang="ja-JP" altLang="en-US"/>
            </a:p>
          </p:txBody>
        </p:sp>
        <p:grpSp>
          <p:nvGrpSpPr>
            <p:cNvPr id="9" name="Group 19"/>
            <p:cNvGrpSpPr>
              <a:grpSpLocks/>
            </p:cNvGrpSpPr>
            <p:nvPr/>
          </p:nvGrpSpPr>
          <p:grpSpPr bwMode="auto">
            <a:xfrm>
              <a:off x="231" y="1525"/>
              <a:ext cx="1723" cy="521"/>
              <a:chOff x="431" y="1570"/>
              <a:chExt cx="1723" cy="521"/>
            </a:xfrm>
          </p:grpSpPr>
          <p:grpSp>
            <p:nvGrpSpPr>
              <p:cNvPr id="10" name="Group 9"/>
              <p:cNvGrpSpPr>
                <a:grpSpLocks/>
              </p:cNvGrpSpPr>
              <p:nvPr/>
            </p:nvGrpSpPr>
            <p:grpSpPr bwMode="auto">
              <a:xfrm>
                <a:off x="431" y="1570"/>
                <a:ext cx="408" cy="521"/>
                <a:chOff x="431" y="1570"/>
                <a:chExt cx="408" cy="521"/>
              </a:xfrm>
            </p:grpSpPr>
            <p:sp>
              <p:nvSpPr>
                <p:cNvPr id="20" name="AutoShape 7"/>
                <p:cNvSpPr>
                  <a:spLocks noChangeArrowheads="1"/>
                </p:cNvSpPr>
                <p:nvPr/>
              </p:nvSpPr>
              <p:spPr bwMode="auto">
                <a:xfrm>
                  <a:off x="431" y="1570"/>
                  <a:ext cx="385"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2 w 21600"/>
                    <a:gd name="T19" fmla="*/ 3142 h 21600"/>
                    <a:gd name="T20" fmla="*/ 18458 w 21600"/>
                    <a:gd name="T21" fmla="*/ 1845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9D9DFF"/>
                    </a:gs>
                    <a:gs pos="100000">
                      <a:srgbClr val="CCECFF"/>
                    </a:gs>
                  </a:gsLst>
                  <a:lin ang="5400000" scaled="1"/>
                </a:gradFill>
                <a:ln w="9525">
                  <a:round/>
                  <a:headEnd/>
                  <a:tailEnd/>
                </a:ln>
                <a:scene3d>
                  <a:camera prst="legacyObliqueTopRight"/>
                  <a:lightRig rig="legacyFlat3" dir="b"/>
                </a:scene3d>
                <a:sp3d extrusionH="201600" prstMaterial="legacyMatte">
                  <a:bevelT w="13500" h="13500" prst="angle"/>
                  <a:bevelB w="13500" h="13500" prst="angle"/>
                  <a:extrusionClr>
                    <a:srgbClr val="9D9DFF"/>
                  </a:extrusionClr>
                </a:sp3d>
              </p:spPr>
              <p:txBody>
                <a:bodyPr wrap="none" anchor="ctr">
                  <a:flatTx/>
                </a:bodyPr>
                <a:lstStyle/>
                <a:p>
                  <a:endParaRPr lang="ja-JP" altLang="en-US"/>
                </a:p>
              </p:txBody>
            </p:sp>
            <p:sp>
              <p:nvSpPr>
                <p:cNvPr id="21" name="AutoShape 8"/>
                <p:cNvSpPr>
                  <a:spLocks noChangeArrowheads="1"/>
                </p:cNvSpPr>
                <p:nvPr/>
              </p:nvSpPr>
              <p:spPr bwMode="auto">
                <a:xfrm rot="10800000">
                  <a:off x="454" y="1706"/>
                  <a:ext cx="385"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2 w 21600"/>
                    <a:gd name="T19" fmla="*/ 3142 h 21600"/>
                    <a:gd name="T20" fmla="*/ 18458 w 21600"/>
                    <a:gd name="T21" fmla="*/ 1845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9D9DFF"/>
                    </a:gs>
                    <a:gs pos="100000">
                      <a:srgbClr val="CCECFF"/>
                    </a:gs>
                  </a:gsLst>
                  <a:lin ang="5400000" scaled="1"/>
                </a:gradFill>
                <a:ln w="9525">
                  <a:round/>
                  <a:headEnd/>
                  <a:tailEnd/>
                </a:ln>
                <a:scene3d>
                  <a:camera prst="legacyObliqueTopRight"/>
                  <a:lightRig rig="legacyFlat3" dir="b"/>
                </a:scene3d>
                <a:sp3d extrusionH="201600" prstMaterial="legacyMatte">
                  <a:bevelT w="13500" h="13500" prst="angle"/>
                  <a:bevelB w="13500" h="13500" prst="angle"/>
                  <a:extrusionClr>
                    <a:srgbClr val="9D9DFF"/>
                  </a:extrusionClr>
                </a:sp3d>
              </p:spPr>
              <p:txBody>
                <a:bodyPr wrap="none" anchor="ctr">
                  <a:flatTx/>
                </a:bodyPr>
                <a:lstStyle/>
                <a:p>
                  <a:endParaRPr lang="ja-JP" altLang="en-US"/>
                </a:p>
              </p:txBody>
            </p:sp>
          </p:grpSp>
          <p:grpSp>
            <p:nvGrpSpPr>
              <p:cNvPr id="11" name="Group 10"/>
              <p:cNvGrpSpPr>
                <a:grpSpLocks/>
              </p:cNvGrpSpPr>
              <p:nvPr/>
            </p:nvGrpSpPr>
            <p:grpSpPr bwMode="auto">
              <a:xfrm>
                <a:off x="869" y="1570"/>
                <a:ext cx="408" cy="521"/>
                <a:chOff x="431" y="1570"/>
                <a:chExt cx="408" cy="521"/>
              </a:xfrm>
            </p:grpSpPr>
            <p:sp>
              <p:nvSpPr>
                <p:cNvPr id="18" name="AutoShape 11"/>
                <p:cNvSpPr>
                  <a:spLocks noChangeArrowheads="1"/>
                </p:cNvSpPr>
                <p:nvPr/>
              </p:nvSpPr>
              <p:spPr bwMode="auto">
                <a:xfrm>
                  <a:off x="431" y="1570"/>
                  <a:ext cx="385"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2 w 21600"/>
                    <a:gd name="T19" fmla="*/ 3142 h 21600"/>
                    <a:gd name="T20" fmla="*/ 18458 w 21600"/>
                    <a:gd name="T21" fmla="*/ 1845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9D9DFF"/>
                    </a:gs>
                    <a:gs pos="100000">
                      <a:srgbClr val="CCECFF"/>
                    </a:gs>
                  </a:gsLst>
                  <a:lin ang="5400000" scaled="1"/>
                </a:gradFill>
                <a:ln w="9525">
                  <a:round/>
                  <a:headEnd/>
                  <a:tailEnd/>
                </a:ln>
                <a:scene3d>
                  <a:camera prst="legacyObliqueTopRight"/>
                  <a:lightRig rig="legacyFlat3" dir="b"/>
                </a:scene3d>
                <a:sp3d extrusionH="201600" prstMaterial="legacyMatte">
                  <a:bevelT w="13500" h="13500" prst="angle"/>
                  <a:bevelB w="13500" h="13500" prst="angle"/>
                  <a:extrusionClr>
                    <a:srgbClr val="9D9DFF"/>
                  </a:extrusionClr>
                </a:sp3d>
              </p:spPr>
              <p:txBody>
                <a:bodyPr wrap="none" anchor="ctr">
                  <a:flatTx/>
                </a:bodyPr>
                <a:lstStyle/>
                <a:p>
                  <a:endParaRPr lang="ja-JP" altLang="en-US"/>
                </a:p>
              </p:txBody>
            </p:sp>
            <p:sp>
              <p:nvSpPr>
                <p:cNvPr id="19" name="AutoShape 12"/>
                <p:cNvSpPr>
                  <a:spLocks noChangeArrowheads="1"/>
                </p:cNvSpPr>
                <p:nvPr/>
              </p:nvSpPr>
              <p:spPr bwMode="auto">
                <a:xfrm rot="10800000">
                  <a:off x="454" y="1706"/>
                  <a:ext cx="385"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2 w 21600"/>
                    <a:gd name="T19" fmla="*/ 3142 h 21600"/>
                    <a:gd name="T20" fmla="*/ 18458 w 21600"/>
                    <a:gd name="T21" fmla="*/ 1845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9D9DFF"/>
                    </a:gs>
                    <a:gs pos="100000">
                      <a:srgbClr val="CCECFF"/>
                    </a:gs>
                  </a:gsLst>
                  <a:lin ang="5400000" scaled="1"/>
                </a:gradFill>
                <a:ln w="9525">
                  <a:round/>
                  <a:headEnd/>
                  <a:tailEnd/>
                </a:ln>
                <a:scene3d>
                  <a:camera prst="legacyObliqueTopRight"/>
                  <a:lightRig rig="legacyFlat3" dir="b"/>
                </a:scene3d>
                <a:sp3d extrusionH="201600" prstMaterial="legacyMatte">
                  <a:bevelT w="13500" h="13500" prst="angle"/>
                  <a:bevelB w="13500" h="13500" prst="angle"/>
                  <a:extrusionClr>
                    <a:srgbClr val="9D9DFF"/>
                  </a:extrusionClr>
                </a:sp3d>
              </p:spPr>
              <p:txBody>
                <a:bodyPr wrap="none" anchor="ctr">
                  <a:flatTx/>
                </a:bodyPr>
                <a:lstStyle/>
                <a:p>
                  <a:endParaRPr lang="ja-JP" altLang="en-US"/>
                </a:p>
              </p:txBody>
            </p:sp>
          </p:grpSp>
          <p:grpSp>
            <p:nvGrpSpPr>
              <p:cNvPr id="12" name="Group 13"/>
              <p:cNvGrpSpPr>
                <a:grpSpLocks/>
              </p:cNvGrpSpPr>
              <p:nvPr/>
            </p:nvGrpSpPr>
            <p:grpSpPr bwMode="auto">
              <a:xfrm>
                <a:off x="1307" y="1570"/>
                <a:ext cx="408" cy="521"/>
                <a:chOff x="431" y="1570"/>
                <a:chExt cx="408" cy="521"/>
              </a:xfrm>
            </p:grpSpPr>
            <p:sp>
              <p:nvSpPr>
                <p:cNvPr id="16" name="AutoShape 14"/>
                <p:cNvSpPr>
                  <a:spLocks noChangeArrowheads="1"/>
                </p:cNvSpPr>
                <p:nvPr/>
              </p:nvSpPr>
              <p:spPr bwMode="auto">
                <a:xfrm>
                  <a:off x="431" y="1570"/>
                  <a:ext cx="385"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2 w 21600"/>
                    <a:gd name="T19" fmla="*/ 3142 h 21600"/>
                    <a:gd name="T20" fmla="*/ 18458 w 21600"/>
                    <a:gd name="T21" fmla="*/ 1845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9D9DFF"/>
                    </a:gs>
                    <a:gs pos="100000">
                      <a:srgbClr val="CCECFF"/>
                    </a:gs>
                  </a:gsLst>
                  <a:lin ang="5400000" scaled="1"/>
                </a:gradFill>
                <a:ln w="9525">
                  <a:round/>
                  <a:headEnd/>
                  <a:tailEnd/>
                </a:ln>
                <a:scene3d>
                  <a:camera prst="legacyObliqueTopRight"/>
                  <a:lightRig rig="legacyFlat3" dir="b"/>
                </a:scene3d>
                <a:sp3d extrusionH="201600" prstMaterial="legacyMatte">
                  <a:bevelT w="13500" h="13500" prst="angle"/>
                  <a:bevelB w="13500" h="13500" prst="angle"/>
                  <a:extrusionClr>
                    <a:srgbClr val="9D9DFF"/>
                  </a:extrusionClr>
                </a:sp3d>
              </p:spPr>
              <p:txBody>
                <a:bodyPr wrap="none" anchor="ctr">
                  <a:flatTx/>
                </a:bodyPr>
                <a:lstStyle/>
                <a:p>
                  <a:endParaRPr lang="ja-JP" altLang="en-US"/>
                </a:p>
              </p:txBody>
            </p:sp>
            <p:sp>
              <p:nvSpPr>
                <p:cNvPr id="17" name="AutoShape 15"/>
                <p:cNvSpPr>
                  <a:spLocks noChangeArrowheads="1"/>
                </p:cNvSpPr>
                <p:nvPr/>
              </p:nvSpPr>
              <p:spPr bwMode="auto">
                <a:xfrm rot="10800000">
                  <a:off x="454" y="1706"/>
                  <a:ext cx="385"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2 w 21600"/>
                    <a:gd name="T19" fmla="*/ 3142 h 21600"/>
                    <a:gd name="T20" fmla="*/ 18458 w 21600"/>
                    <a:gd name="T21" fmla="*/ 1845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9D9DFF"/>
                    </a:gs>
                    <a:gs pos="100000">
                      <a:srgbClr val="CCECFF"/>
                    </a:gs>
                  </a:gsLst>
                  <a:lin ang="5400000" scaled="1"/>
                </a:gradFill>
                <a:ln w="9525">
                  <a:round/>
                  <a:headEnd/>
                  <a:tailEnd/>
                </a:ln>
                <a:scene3d>
                  <a:camera prst="legacyObliqueTopRight"/>
                  <a:lightRig rig="legacyFlat3" dir="b"/>
                </a:scene3d>
                <a:sp3d extrusionH="201600" prstMaterial="legacyMatte">
                  <a:bevelT w="13500" h="13500" prst="angle"/>
                  <a:bevelB w="13500" h="13500" prst="angle"/>
                  <a:extrusionClr>
                    <a:srgbClr val="9D9DFF"/>
                  </a:extrusionClr>
                </a:sp3d>
              </p:spPr>
              <p:txBody>
                <a:bodyPr wrap="none" anchor="ctr">
                  <a:flatTx/>
                </a:bodyPr>
                <a:lstStyle/>
                <a:p>
                  <a:endParaRPr lang="ja-JP" altLang="en-US"/>
                </a:p>
              </p:txBody>
            </p:sp>
          </p:grpSp>
          <p:grpSp>
            <p:nvGrpSpPr>
              <p:cNvPr id="13" name="Group 16"/>
              <p:cNvGrpSpPr>
                <a:grpSpLocks/>
              </p:cNvGrpSpPr>
              <p:nvPr/>
            </p:nvGrpSpPr>
            <p:grpSpPr bwMode="auto">
              <a:xfrm>
                <a:off x="1746" y="1570"/>
                <a:ext cx="408" cy="521"/>
                <a:chOff x="431" y="1570"/>
                <a:chExt cx="408" cy="521"/>
              </a:xfrm>
            </p:grpSpPr>
            <p:sp>
              <p:nvSpPr>
                <p:cNvPr id="14" name="AutoShape 17"/>
                <p:cNvSpPr>
                  <a:spLocks noChangeArrowheads="1"/>
                </p:cNvSpPr>
                <p:nvPr/>
              </p:nvSpPr>
              <p:spPr bwMode="auto">
                <a:xfrm>
                  <a:off x="431" y="1570"/>
                  <a:ext cx="385"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2 w 21600"/>
                    <a:gd name="T19" fmla="*/ 3142 h 21600"/>
                    <a:gd name="T20" fmla="*/ 18458 w 21600"/>
                    <a:gd name="T21" fmla="*/ 1845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9D9DFF"/>
                    </a:gs>
                    <a:gs pos="100000">
                      <a:srgbClr val="CCECFF"/>
                    </a:gs>
                  </a:gsLst>
                  <a:lin ang="5400000" scaled="1"/>
                </a:gradFill>
                <a:ln w="9525">
                  <a:round/>
                  <a:headEnd/>
                  <a:tailEnd/>
                </a:ln>
                <a:scene3d>
                  <a:camera prst="legacyObliqueTopRight"/>
                  <a:lightRig rig="legacyFlat3" dir="b"/>
                </a:scene3d>
                <a:sp3d extrusionH="201600" prstMaterial="legacyMatte">
                  <a:bevelT w="13500" h="13500" prst="angle"/>
                  <a:bevelB w="13500" h="13500" prst="angle"/>
                  <a:extrusionClr>
                    <a:srgbClr val="9D9DFF"/>
                  </a:extrusionClr>
                </a:sp3d>
              </p:spPr>
              <p:txBody>
                <a:bodyPr wrap="none" anchor="ctr">
                  <a:flatTx/>
                </a:bodyPr>
                <a:lstStyle/>
                <a:p>
                  <a:endParaRPr lang="ja-JP" altLang="en-US"/>
                </a:p>
              </p:txBody>
            </p:sp>
            <p:sp>
              <p:nvSpPr>
                <p:cNvPr id="15" name="AutoShape 18"/>
                <p:cNvSpPr>
                  <a:spLocks noChangeArrowheads="1"/>
                </p:cNvSpPr>
                <p:nvPr/>
              </p:nvSpPr>
              <p:spPr bwMode="auto">
                <a:xfrm rot="10800000">
                  <a:off x="454" y="1706"/>
                  <a:ext cx="385"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2 w 21600"/>
                    <a:gd name="T19" fmla="*/ 3142 h 21600"/>
                    <a:gd name="T20" fmla="*/ 18458 w 21600"/>
                    <a:gd name="T21" fmla="*/ 1845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9D9DFF"/>
                    </a:gs>
                    <a:gs pos="100000">
                      <a:srgbClr val="CCECFF"/>
                    </a:gs>
                  </a:gsLst>
                  <a:lin ang="5400000" scaled="1"/>
                </a:gradFill>
                <a:ln w="9525">
                  <a:round/>
                  <a:headEnd/>
                  <a:tailEnd/>
                </a:ln>
                <a:scene3d>
                  <a:camera prst="legacyObliqueTopRight"/>
                  <a:lightRig rig="legacyFlat3" dir="b"/>
                </a:scene3d>
                <a:sp3d extrusionH="201600" prstMaterial="legacyMatte">
                  <a:bevelT w="13500" h="13500" prst="angle"/>
                  <a:bevelB w="13500" h="13500" prst="angle"/>
                  <a:extrusionClr>
                    <a:srgbClr val="9D9DFF"/>
                  </a:extrusionClr>
                </a:sp3d>
              </p:spPr>
              <p:txBody>
                <a:bodyPr wrap="none" anchor="ctr">
                  <a:flatTx/>
                </a:bodyPr>
                <a:lstStyle/>
                <a:p>
                  <a:endParaRPr lang="ja-JP" altLang="en-US"/>
                </a:p>
              </p:txBody>
            </p:sp>
          </p:grpSp>
        </p:grpSp>
      </p:grpSp>
      <p:grpSp>
        <p:nvGrpSpPr>
          <p:cNvPr id="22" name="Group 47"/>
          <p:cNvGrpSpPr>
            <a:grpSpLocks/>
          </p:cNvGrpSpPr>
          <p:nvPr/>
        </p:nvGrpSpPr>
        <p:grpSpPr bwMode="auto">
          <a:xfrm>
            <a:off x="3132138" y="3141663"/>
            <a:ext cx="2879725" cy="1546225"/>
            <a:chOff x="231" y="2115"/>
            <a:chExt cx="1814" cy="974"/>
          </a:xfrm>
        </p:grpSpPr>
        <p:sp>
          <p:nvSpPr>
            <p:cNvPr id="23" name="AutoShape 5"/>
            <p:cNvSpPr>
              <a:spLocks noChangeArrowheads="1"/>
            </p:cNvSpPr>
            <p:nvPr/>
          </p:nvSpPr>
          <p:spPr bwMode="auto">
            <a:xfrm>
              <a:off x="231" y="2115"/>
              <a:ext cx="1814" cy="453"/>
            </a:xfrm>
            <a:prstGeom prst="homePlate">
              <a:avLst>
                <a:gd name="adj" fmla="val 100110"/>
              </a:avLst>
            </a:prstGeom>
            <a:gradFill rotWithShape="1">
              <a:gsLst>
                <a:gs pos="0">
                  <a:srgbClr val="9D9DFF"/>
                </a:gs>
                <a:gs pos="100000">
                  <a:srgbClr val="CCECFF"/>
                </a:gs>
              </a:gsLst>
              <a:lin ang="5400000" scaled="1"/>
            </a:gradFill>
            <a:ln w="9525">
              <a:miter lim="800000"/>
              <a:headEnd/>
              <a:tailEnd/>
            </a:ln>
            <a:scene3d>
              <a:camera prst="legacyObliqueTopRight"/>
              <a:lightRig rig="legacyFlat3" dir="b"/>
            </a:scene3d>
            <a:sp3d extrusionH="201600" prstMaterial="legacyMatte">
              <a:bevelT w="13500" h="13500" prst="angle"/>
              <a:bevelB w="13500" h="13500" prst="angle"/>
              <a:extrusionClr>
                <a:srgbClr val="9D9DFF"/>
              </a:extrusionClr>
            </a:sp3d>
          </p:spPr>
          <p:txBody>
            <a:bodyPr wrap="none" anchor="ctr">
              <a:flatTx/>
            </a:bodyPr>
            <a:lstStyle/>
            <a:p>
              <a:endParaRPr lang="ja-JP" altLang="en-US"/>
            </a:p>
          </p:txBody>
        </p:sp>
        <p:grpSp>
          <p:nvGrpSpPr>
            <p:cNvPr id="24" name="Group 20"/>
            <p:cNvGrpSpPr>
              <a:grpSpLocks/>
            </p:cNvGrpSpPr>
            <p:nvPr/>
          </p:nvGrpSpPr>
          <p:grpSpPr bwMode="auto">
            <a:xfrm>
              <a:off x="231" y="2568"/>
              <a:ext cx="1723" cy="521"/>
              <a:chOff x="431" y="1570"/>
              <a:chExt cx="1723" cy="521"/>
            </a:xfrm>
          </p:grpSpPr>
          <p:grpSp>
            <p:nvGrpSpPr>
              <p:cNvPr id="25" name="Group 21"/>
              <p:cNvGrpSpPr>
                <a:grpSpLocks/>
              </p:cNvGrpSpPr>
              <p:nvPr/>
            </p:nvGrpSpPr>
            <p:grpSpPr bwMode="auto">
              <a:xfrm>
                <a:off x="431" y="1570"/>
                <a:ext cx="408" cy="521"/>
                <a:chOff x="431" y="1570"/>
                <a:chExt cx="408" cy="521"/>
              </a:xfrm>
            </p:grpSpPr>
            <p:sp>
              <p:nvSpPr>
                <p:cNvPr id="35" name="AutoShape 22"/>
                <p:cNvSpPr>
                  <a:spLocks noChangeArrowheads="1"/>
                </p:cNvSpPr>
                <p:nvPr/>
              </p:nvSpPr>
              <p:spPr bwMode="auto">
                <a:xfrm>
                  <a:off x="431" y="1570"/>
                  <a:ext cx="385"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2 w 21600"/>
                    <a:gd name="T19" fmla="*/ 3142 h 21600"/>
                    <a:gd name="T20" fmla="*/ 18458 w 21600"/>
                    <a:gd name="T21" fmla="*/ 1845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9D9DFF"/>
                    </a:gs>
                    <a:gs pos="100000">
                      <a:srgbClr val="CCECFF"/>
                    </a:gs>
                  </a:gsLst>
                  <a:lin ang="5400000" scaled="1"/>
                </a:gradFill>
                <a:ln w="9525">
                  <a:round/>
                  <a:headEnd/>
                  <a:tailEnd/>
                </a:ln>
                <a:scene3d>
                  <a:camera prst="legacyObliqueTopRight"/>
                  <a:lightRig rig="legacyFlat3" dir="b"/>
                </a:scene3d>
                <a:sp3d extrusionH="201600" prstMaterial="legacyMatte">
                  <a:bevelT w="13500" h="13500" prst="angle"/>
                  <a:bevelB w="13500" h="13500" prst="angle"/>
                  <a:extrusionClr>
                    <a:srgbClr val="9D9DFF"/>
                  </a:extrusionClr>
                </a:sp3d>
              </p:spPr>
              <p:txBody>
                <a:bodyPr wrap="none" anchor="ctr">
                  <a:flatTx/>
                </a:bodyPr>
                <a:lstStyle/>
                <a:p>
                  <a:endParaRPr lang="ja-JP" altLang="en-US"/>
                </a:p>
              </p:txBody>
            </p:sp>
            <p:sp>
              <p:nvSpPr>
                <p:cNvPr id="36" name="AutoShape 23"/>
                <p:cNvSpPr>
                  <a:spLocks noChangeArrowheads="1"/>
                </p:cNvSpPr>
                <p:nvPr/>
              </p:nvSpPr>
              <p:spPr bwMode="auto">
                <a:xfrm rot="10800000">
                  <a:off x="454" y="1706"/>
                  <a:ext cx="385"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2 w 21600"/>
                    <a:gd name="T19" fmla="*/ 3142 h 21600"/>
                    <a:gd name="T20" fmla="*/ 18458 w 21600"/>
                    <a:gd name="T21" fmla="*/ 1845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9D9DFF"/>
                    </a:gs>
                    <a:gs pos="100000">
                      <a:srgbClr val="CCECFF"/>
                    </a:gs>
                  </a:gsLst>
                  <a:lin ang="5400000" scaled="1"/>
                </a:gradFill>
                <a:ln w="9525">
                  <a:round/>
                  <a:headEnd/>
                  <a:tailEnd/>
                </a:ln>
                <a:scene3d>
                  <a:camera prst="legacyObliqueTopRight"/>
                  <a:lightRig rig="legacyFlat3" dir="b"/>
                </a:scene3d>
                <a:sp3d extrusionH="201600" prstMaterial="legacyMatte">
                  <a:bevelT w="13500" h="13500" prst="angle"/>
                  <a:bevelB w="13500" h="13500" prst="angle"/>
                  <a:extrusionClr>
                    <a:srgbClr val="9D9DFF"/>
                  </a:extrusionClr>
                </a:sp3d>
              </p:spPr>
              <p:txBody>
                <a:bodyPr wrap="none" anchor="ctr">
                  <a:flatTx/>
                </a:bodyPr>
                <a:lstStyle/>
                <a:p>
                  <a:endParaRPr lang="ja-JP" altLang="en-US"/>
                </a:p>
              </p:txBody>
            </p:sp>
          </p:grpSp>
          <p:grpSp>
            <p:nvGrpSpPr>
              <p:cNvPr id="26" name="Group 24"/>
              <p:cNvGrpSpPr>
                <a:grpSpLocks/>
              </p:cNvGrpSpPr>
              <p:nvPr/>
            </p:nvGrpSpPr>
            <p:grpSpPr bwMode="auto">
              <a:xfrm>
                <a:off x="869" y="1570"/>
                <a:ext cx="408" cy="521"/>
                <a:chOff x="431" y="1570"/>
                <a:chExt cx="408" cy="521"/>
              </a:xfrm>
            </p:grpSpPr>
            <p:sp>
              <p:nvSpPr>
                <p:cNvPr id="33" name="AutoShape 25"/>
                <p:cNvSpPr>
                  <a:spLocks noChangeArrowheads="1"/>
                </p:cNvSpPr>
                <p:nvPr/>
              </p:nvSpPr>
              <p:spPr bwMode="auto">
                <a:xfrm>
                  <a:off x="431" y="1570"/>
                  <a:ext cx="385"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2 w 21600"/>
                    <a:gd name="T19" fmla="*/ 3142 h 21600"/>
                    <a:gd name="T20" fmla="*/ 18458 w 21600"/>
                    <a:gd name="T21" fmla="*/ 1845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9D9DFF"/>
                    </a:gs>
                    <a:gs pos="100000">
                      <a:srgbClr val="CCECFF"/>
                    </a:gs>
                  </a:gsLst>
                  <a:lin ang="5400000" scaled="1"/>
                </a:gradFill>
                <a:ln w="9525">
                  <a:round/>
                  <a:headEnd/>
                  <a:tailEnd/>
                </a:ln>
                <a:scene3d>
                  <a:camera prst="legacyObliqueTopRight"/>
                  <a:lightRig rig="legacyFlat3" dir="b"/>
                </a:scene3d>
                <a:sp3d extrusionH="201600" prstMaterial="legacyMatte">
                  <a:bevelT w="13500" h="13500" prst="angle"/>
                  <a:bevelB w="13500" h="13500" prst="angle"/>
                  <a:extrusionClr>
                    <a:srgbClr val="9D9DFF"/>
                  </a:extrusionClr>
                </a:sp3d>
              </p:spPr>
              <p:txBody>
                <a:bodyPr wrap="none" anchor="ctr">
                  <a:flatTx/>
                </a:bodyPr>
                <a:lstStyle/>
                <a:p>
                  <a:endParaRPr lang="ja-JP" altLang="en-US"/>
                </a:p>
              </p:txBody>
            </p:sp>
            <p:sp>
              <p:nvSpPr>
                <p:cNvPr id="34" name="AutoShape 26"/>
                <p:cNvSpPr>
                  <a:spLocks noChangeArrowheads="1"/>
                </p:cNvSpPr>
                <p:nvPr/>
              </p:nvSpPr>
              <p:spPr bwMode="auto">
                <a:xfrm rot="10800000">
                  <a:off x="454" y="1706"/>
                  <a:ext cx="385"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2 w 21600"/>
                    <a:gd name="T19" fmla="*/ 3142 h 21600"/>
                    <a:gd name="T20" fmla="*/ 18458 w 21600"/>
                    <a:gd name="T21" fmla="*/ 1845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9D9DFF"/>
                    </a:gs>
                    <a:gs pos="100000">
                      <a:srgbClr val="CCECFF"/>
                    </a:gs>
                  </a:gsLst>
                  <a:lin ang="5400000" scaled="1"/>
                </a:gradFill>
                <a:ln w="9525">
                  <a:round/>
                  <a:headEnd/>
                  <a:tailEnd/>
                </a:ln>
                <a:scene3d>
                  <a:camera prst="legacyObliqueTopRight"/>
                  <a:lightRig rig="legacyFlat3" dir="b"/>
                </a:scene3d>
                <a:sp3d extrusionH="201600" prstMaterial="legacyMatte">
                  <a:bevelT w="13500" h="13500" prst="angle"/>
                  <a:bevelB w="13500" h="13500" prst="angle"/>
                  <a:extrusionClr>
                    <a:srgbClr val="9D9DFF"/>
                  </a:extrusionClr>
                </a:sp3d>
              </p:spPr>
              <p:txBody>
                <a:bodyPr wrap="none" anchor="ctr">
                  <a:flatTx/>
                </a:bodyPr>
                <a:lstStyle/>
                <a:p>
                  <a:endParaRPr lang="ja-JP" altLang="en-US"/>
                </a:p>
              </p:txBody>
            </p:sp>
          </p:grpSp>
          <p:grpSp>
            <p:nvGrpSpPr>
              <p:cNvPr id="27" name="Group 27"/>
              <p:cNvGrpSpPr>
                <a:grpSpLocks/>
              </p:cNvGrpSpPr>
              <p:nvPr/>
            </p:nvGrpSpPr>
            <p:grpSpPr bwMode="auto">
              <a:xfrm>
                <a:off x="1307" y="1570"/>
                <a:ext cx="408" cy="521"/>
                <a:chOff x="431" y="1570"/>
                <a:chExt cx="408" cy="521"/>
              </a:xfrm>
            </p:grpSpPr>
            <p:sp>
              <p:nvSpPr>
                <p:cNvPr id="31" name="AutoShape 28"/>
                <p:cNvSpPr>
                  <a:spLocks noChangeArrowheads="1"/>
                </p:cNvSpPr>
                <p:nvPr/>
              </p:nvSpPr>
              <p:spPr bwMode="auto">
                <a:xfrm>
                  <a:off x="431" y="1570"/>
                  <a:ext cx="385"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2 w 21600"/>
                    <a:gd name="T19" fmla="*/ 3142 h 21600"/>
                    <a:gd name="T20" fmla="*/ 18458 w 21600"/>
                    <a:gd name="T21" fmla="*/ 1845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9D9DFF"/>
                    </a:gs>
                    <a:gs pos="100000">
                      <a:srgbClr val="CCECFF"/>
                    </a:gs>
                  </a:gsLst>
                  <a:lin ang="5400000" scaled="1"/>
                </a:gradFill>
                <a:ln w="9525">
                  <a:round/>
                  <a:headEnd/>
                  <a:tailEnd/>
                </a:ln>
                <a:scene3d>
                  <a:camera prst="legacyObliqueTopRight"/>
                  <a:lightRig rig="legacyFlat3" dir="b"/>
                </a:scene3d>
                <a:sp3d extrusionH="201600" prstMaterial="legacyMatte">
                  <a:bevelT w="13500" h="13500" prst="angle"/>
                  <a:bevelB w="13500" h="13500" prst="angle"/>
                  <a:extrusionClr>
                    <a:srgbClr val="9D9DFF"/>
                  </a:extrusionClr>
                </a:sp3d>
              </p:spPr>
              <p:txBody>
                <a:bodyPr wrap="none" anchor="ctr">
                  <a:flatTx/>
                </a:bodyPr>
                <a:lstStyle/>
                <a:p>
                  <a:endParaRPr lang="ja-JP" altLang="en-US"/>
                </a:p>
              </p:txBody>
            </p:sp>
            <p:sp>
              <p:nvSpPr>
                <p:cNvPr id="32" name="AutoShape 29"/>
                <p:cNvSpPr>
                  <a:spLocks noChangeArrowheads="1"/>
                </p:cNvSpPr>
                <p:nvPr/>
              </p:nvSpPr>
              <p:spPr bwMode="auto">
                <a:xfrm rot="10800000">
                  <a:off x="454" y="1706"/>
                  <a:ext cx="385"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2 w 21600"/>
                    <a:gd name="T19" fmla="*/ 3142 h 21600"/>
                    <a:gd name="T20" fmla="*/ 18458 w 21600"/>
                    <a:gd name="T21" fmla="*/ 1845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9D9DFF"/>
                    </a:gs>
                    <a:gs pos="100000">
                      <a:srgbClr val="CCECFF"/>
                    </a:gs>
                  </a:gsLst>
                  <a:lin ang="5400000" scaled="1"/>
                </a:gradFill>
                <a:ln w="9525">
                  <a:round/>
                  <a:headEnd/>
                  <a:tailEnd/>
                </a:ln>
                <a:scene3d>
                  <a:camera prst="legacyObliqueTopRight"/>
                  <a:lightRig rig="legacyFlat3" dir="b"/>
                </a:scene3d>
                <a:sp3d extrusionH="201600" prstMaterial="legacyMatte">
                  <a:bevelT w="13500" h="13500" prst="angle"/>
                  <a:bevelB w="13500" h="13500" prst="angle"/>
                  <a:extrusionClr>
                    <a:srgbClr val="9D9DFF"/>
                  </a:extrusionClr>
                </a:sp3d>
              </p:spPr>
              <p:txBody>
                <a:bodyPr wrap="none" anchor="ctr">
                  <a:flatTx/>
                </a:bodyPr>
                <a:lstStyle/>
                <a:p>
                  <a:endParaRPr lang="ja-JP" altLang="en-US"/>
                </a:p>
              </p:txBody>
            </p:sp>
          </p:grpSp>
          <p:grpSp>
            <p:nvGrpSpPr>
              <p:cNvPr id="28" name="Group 30"/>
              <p:cNvGrpSpPr>
                <a:grpSpLocks/>
              </p:cNvGrpSpPr>
              <p:nvPr/>
            </p:nvGrpSpPr>
            <p:grpSpPr bwMode="auto">
              <a:xfrm>
                <a:off x="1746" y="1570"/>
                <a:ext cx="408" cy="521"/>
                <a:chOff x="431" y="1570"/>
                <a:chExt cx="408" cy="521"/>
              </a:xfrm>
            </p:grpSpPr>
            <p:sp>
              <p:nvSpPr>
                <p:cNvPr id="29" name="AutoShape 31"/>
                <p:cNvSpPr>
                  <a:spLocks noChangeArrowheads="1"/>
                </p:cNvSpPr>
                <p:nvPr/>
              </p:nvSpPr>
              <p:spPr bwMode="auto">
                <a:xfrm>
                  <a:off x="431" y="1570"/>
                  <a:ext cx="385"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2 w 21600"/>
                    <a:gd name="T19" fmla="*/ 3142 h 21600"/>
                    <a:gd name="T20" fmla="*/ 18458 w 21600"/>
                    <a:gd name="T21" fmla="*/ 1845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9D9DFF"/>
                    </a:gs>
                    <a:gs pos="100000">
                      <a:srgbClr val="CCECFF"/>
                    </a:gs>
                  </a:gsLst>
                  <a:lin ang="5400000" scaled="1"/>
                </a:gradFill>
                <a:ln w="9525">
                  <a:round/>
                  <a:headEnd/>
                  <a:tailEnd/>
                </a:ln>
                <a:scene3d>
                  <a:camera prst="legacyObliqueTopRight"/>
                  <a:lightRig rig="legacyFlat3" dir="b"/>
                </a:scene3d>
                <a:sp3d extrusionH="201600" prstMaterial="legacyMatte">
                  <a:bevelT w="13500" h="13500" prst="angle"/>
                  <a:bevelB w="13500" h="13500" prst="angle"/>
                  <a:extrusionClr>
                    <a:srgbClr val="9D9DFF"/>
                  </a:extrusionClr>
                </a:sp3d>
              </p:spPr>
              <p:txBody>
                <a:bodyPr wrap="none" anchor="ctr">
                  <a:flatTx/>
                </a:bodyPr>
                <a:lstStyle/>
                <a:p>
                  <a:endParaRPr lang="ja-JP" altLang="en-US"/>
                </a:p>
              </p:txBody>
            </p:sp>
            <p:sp>
              <p:nvSpPr>
                <p:cNvPr id="30" name="AutoShape 32"/>
                <p:cNvSpPr>
                  <a:spLocks noChangeArrowheads="1"/>
                </p:cNvSpPr>
                <p:nvPr/>
              </p:nvSpPr>
              <p:spPr bwMode="auto">
                <a:xfrm rot="10800000">
                  <a:off x="454" y="1706"/>
                  <a:ext cx="385"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2 w 21600"/>
                    <a:gd name="T19" fmla="*/ 3142 h 21600"/>
                    <a:gd name="T20" fmla="*/ 18458 w 21600"/>
                    <a:gd name="T21" fmla="*/ 1845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9D9DFF"/>
                    </a:gs>
                    <a:gs pos="100000">
                      <a:srgbClr val="CCECFF"/>
                    </a:gs>
                  </a:gsLst>
                  <a:lin ang="5400000" scaled="1"/>
                </a:gradFill>
                <a:ln w="9525">
                  <a:round/>
                  <a:headEnd/>
                  <a:tailEnd/>
                </a:ln>
                <a:scene3d>
                  <a:camera prst="legacyObliqueTopRight"/>
                  <a:lightRig rig="legacyFlat3" dir="b"/>
                </a:scene3d>
                <a:sp3d extrusionH="201600" prstMaterial="legacyMatte">
                  <a:bevelT w="13500" h="13500" prst="angle"/>
                  <a:bevelB w="13500" h="13500" prst="angle"/>
                  <a:extrusionClr>
                    <a:srgbClr val="9D9DFF"/>
                  </a:extrusionClr>
                </a:sp3d>
              </p:spPr>
              <p:txBody>
                <a:bodyPr wrap="none" anchor="ctr">
                  <a:flatTx/>
                </a:bodyPr>
                <a:lstStyle/>
                <a:p>
                  <a:endParaRPr lang="ja-JP" altLang="en-US"/>
                </a:p>
              </p:txBody>
            </p:sp>
          </p:grpSp>
        </p:grpSp>
      </p:grpSp>
      <p:grpSp>
        <p:nvGrpSpPr>
          <p:cNvPr id="37" name="Group 48"/>
          <p:cNvGrpSpPr>
            <a:grpSpLocks/>
          </p:cNvGrpSpPr>
          <p:nvPr/>
        </p:nvGrpSpPr>
        <p:grpSpPr bwMode="auto">
          <a:xfrm>
            <a:off x="5940425" y="4654550"/>
            <a:ext cx="2879725" cy="1546225"/>
            <a:chOff x="231" y="3113"/>
            <a:chExt cx="1814" cy="974"/>
          </a:xfrm>
        </p:grpSpPr>
        <p:sp>
          <p:nvSpPr>
            <p:cNvPr id="38" name="AutoShape 6"/>
            <p:cNvSpPr>
              <a:spLocks noChangeArrowheads="1"/>
            </p:cNvSpPr>
            <p:nvPr/>
          </p:nvSpPr>
          <p:spPr bwMode="auto">
            <a:xfrm>
              <a:off x="231" y="3113"/>
              <a:ext cx="1814" cy="453"/>
            </a:xfrm>
            <a:prstGeom prst="homePlate">
              <a:avLst>
                <a:gd name="adj" fmla="val 100110"/>
              </a:avLst>
            </a:prstGeom>
            <a:gradFill rotWithShape="1">
              <a:gsLst>
                <a:gs pos="0">
                  <a:srgbClr val="9D9DFF"/>
                </a:gs>
                <a:gs pos="100000">
                  <a:srgbClr val="CCECFF"/>
                </a:gs>
              </a:gsLst>
              <a:lin ang="5400000" scaled="1"/>
            </a:gradFill>
            <a:ln w="9525">
              <a:miter lim="800000"/>
              <a:headEnd/>
              <a:tailEnd/>
            </a:ln>
            <a:scene3d>
              <a:camera prst="legacyObliqueTopRight"/>
              <a:lightRig rig="legacyFlat3" dir="b"/>
            </a:scene3d>
            <a:sp3d extrusionH="201600" prstMaterial="legacyMatte">
              <a:bevelT w="13500" h="13500" prst="angle"/>
              <a:bevelB w="13500" h="13500" prst="angle"/>
              <a:extrusionClr>
                <a:srgbClr val="9D9DFF"/>
              </a:extrusionClr>
            </a:sp3d>
          </p:spPr>
          <p:txBody>
            <a:bodyPr wrap="none" anchor="ctr">
              <a:flatTx/>
            </a:bodyPr>
            <a:lstStyle/>
            <a:p>
              <a:endParaRPr lang="ja-JP" altLang="en-US"/>
            </a:p>
          </p:txBody>
        </p:sp>
        <p:grpSp>
          <p:nvGrpSpPr>
            <p:cNvPr id="39" name="Group 33"/>
            <p:cNvGrpSpPr>
              <a:grpSpLocks/>
            </p:cNvGrpSpPr>
            <p:nvPr/>
          </p:nvGrpSpPr>
          <p:grpSpPr bwMode="auto">
            <a:xfrm>
              <a:off x="231" y="3566"/>
              <a:ext cx="1723" cy="521"/>
              <a:chOff x="431" y="1570"/>
              <a:chExt cx="1723" cy="521"/>
            </a:xfrm>
          </p:grpSpPr>
          <p:grpSp>
            <p:nvGrpSpPr>
              <p:cNvPr id="40" name="Group 34"/>
              <p:cNvGrpSpPr>
                <a:grpSpLocks/>
              </p:cNvGrpSpPr>
              <p:nvPr/>
            </p:nvGrpSpPr>
            <p:grpSpPr bwMode="auto">
              <a:xfrm>
                <a:off x="431" y="1570"/>
                <a:ext cx="408" cy="521"/>
                <a:chOff x="431" y="1570"/>
                <a:chExt cx="408" cy="521"/>
              </a:xfrm>
            </p:grpSpPr>
            <p:sp>
              <p:nvSpPr>
                <p:cNvPr id="50" name="AutoShape 35"/>
                <p:cNvSpPr>
                  <a:spLocks noChangeArrowheads="1"/>
                </p:cNvSpPr>
                <p:nvPr/>
              </p:nvSpPr>
              <p:spPr bwMode="auto">
                <a:xfrm>
                  <a:off x="431" y="1570"/>
                  <a:ext cx="385"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2 w 21600"/>
                    <a:gd name="T19" fmla="*/ 3142 h 21600"/>
                    <a:gd name="T20" fmla="*/ 18458 w 21600"/>
                    <a:gd name="T21" fmla="*/ 1845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9D9DFF"/>
                    </a:gs>
                    <a:gs pos="100000">
                      <a:srgbClr val="CCECFF"/>
                    </a:gs>
                  </a:gsLst>
                  <a:lin ang="5400000" scaled="1"/>
                </a:gradFill>
                <a:ln w="9525">
                  <a:round/>
                  <a:headEnd/>
                  <a:tailEnd/>
                </a:ln>
                <a:scene3d>
                  <a:camera prst="legacyObliqueTopRight"/>
                  <a:lightRig rig="legacyFlat3" dir="b"/>
                </a:scene3d>
                <a:sp3d extrusionH="201600" prstMaterial="legacyMatte">
                  <a:bevelT w="13500" h="13500" prst="angle"/>
                  <a:bevelB w="13500" h="13500" prst="angle"/>
                  <a:extrusionClr>
                    <a:srgbClr val="9D9DFF"/>
                  </a:extrusionClr>
                </a:sp3d>
              </p:spPr>
              <p:txBody>
                <a:bodyPr wrap="none" anchor="ctr">
                  <a:flatTx/>
                </a:bodyPr>
                <a:lstStyle/>
                <a:p>
                  <a:endParaRPr lang="ja-JP" altLang="en-US"/>
                </a:p>
              </p:txBody>
            </p:sp>
            <p:sp>
              <p:nvSpPr>
                <p:cNvPr id="51" name="AutoShape 36"/>
                <p:cNvSpPr>
                  <a:spLocks noChangeArrowheads="1"/>
                </p:cNvSpPr>
                <p:nvPr/>
              </p:nvSpPr>
              <p:spPr bwMode="auto">
                <a:xfrm rot="10800000">
                  <a:off x="454" y="1706"/>
                  <a:ext cx="385"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2 w 21600"/>
                    <a:gd name="T19" fmla="*/ 3142 h 21600"/>
                    <a:gd name="T20" fmla="*/ 18458 w 21600"/>
                    <a:gd name="T21" fmla="*/ 1845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9D9DFF"/>
                    </a:gs>
                    <a:gs pos="100000">
                      <a:srgbClr val="CCECFF"/>
                    </a:gs>
                  </a:gsLst>
                  <a:lin ang="5400000" scaled="1"/>
                </a:gradFill>
                <a:ln w="9525">
                  <a:round/>
                  <a:headEnd/>
                  <a:tailEnd/>
                </a:ln>
                <a:scene3d>
                  <a:camera prst="legacyObliqueTopRight"/>
                  <a:lightRig rig="legacyFlat3" dir="b"/>
                </a:scene3d>
                <a:sp3d extrusionH="201600" prstMaterial="legacyMatte">
                  <a:bevelT w="13500" h="13500" prst="angle"/>
                  <a:bevelB w="13500" h="13500" prst="angle"/>
                  <a:extrusionClr>
                    <a:srgbClr val="9D9DFF"/>
                  </a:extrusionClr>
                </a:sp3d>
              </p:spPr>
              <p:txBody>
                <a:bodyPr wrap="none" anchor="ctr">
                  <a:flatTx/>
                </a:bodyPr>
                <a:lstStyle/>
                <a:p>
                  <a:endParaRPr lang="ja-JP" altLang="en-US"/>
                </a:p>
              </p:txBody>
            </p:sp>
          </p:grpSp>
          <p:grpSp>
            <p:nvGrpSpPr>
              <p:cNvPr id="41" name="Group 37"/>
              <p:cNvGrpSpPr>
                <a:grpSpLocks/>
              </p:cNvGrpSpPr>
              <p:nvPr/>
            </p:nvGrpSpPr>
            <p:grpSpPr bwMode="auto">
              <a:xfrm>
                <a:off x="869" y="1570"/>
                <a:ext cx="408" cy="521"/>
                <a:chOff x="431" y="1570"/>
                <a:chExt cx="408" cy="521"/>
              </a:xfrm>
            </p:grpSpPr>
            <p:sp>
              <p:nvSpPr>
                <p:cNvPr id="48" name="AutoShape 38"/>
                <p:cNvSpPr>
                  <a:spLocks noChangeArrowheads="1"/>
                </p:cNvSpPr>
                <p:nvPr/>
              </p:nvSpPr>
              <p:spPr bwMode="auto">
                <a:xfrm>
                  <a:off x="431" y="1570"/>
                  <a:ext cx="385"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2 w 21600"/>
                    <a:gd name="T19" fmla="*/ 3142 h 21600"/>
                    <a:gd name="T20" fmla="*/ 18458 w 21600"/>
                    <a:gd name="T21" fmla="*/ 1845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9D9DFF"/>
                    </a:gs>
                    <a:gs pos="100000">
                      <a:srgbClr val="CCECFF"/>
                    </a:gs>
                  </a:gsLst>
                  <a:lin ang="5400000" scaled="1"/>
                </a:gradFill>
                <a:ln w="9525">
                  <a:round/>
                  <a:headEnd/>
                  <a:tailEnd/>
                </a:ln>
                <a:scene3d>
                  <a:camera prst="legacyObliqueTopRight"/>
                  <a:lightRig rig="legacyFlat3" dir="b"/>
                </a:scene3d>
                <a:sp3d extrusionH="201600" prstMaterial="legacyMatte">
                  <a:bevelT w="13500" h="13500" prst="angle"/>
                  <a:bevelB w="13500" h="13500" prst="angle"/>
                  <a:extrusionClr>
                    <a:srgbClr val="9D9DFF"/>
                  </a:extrusionClr>
                </a:sp3d>
              </p:spPr>
              <p:txBody>
                <a:bodyPr wrap="none" anchor="ctr">
                  <a:flatTx/>
                </a:bodyPr>
                <a:lstStyle/>
                <a:p>
                  <a:endParaRPr lang="ja-JP" altLang="en-US"/>
                </a:p>
              </p:txBody>
            </p:sp>
            <p:sp>
              <p:nvSpPr>
                <p:cNvPr id="49" name="AutoShape 39"/>
                <p:cNvSpPr>
                  <a:spLocks noChangeArrowheads="1"/>
                </p:cNvSpPr>
                <p:nvPr/>
              </p:nvSpPr>
              <p:spPr bwMode="auto">
                <a:xfrm rot="10800000">
                  <a:off x="454" y="1706"/>
                  <a:ext cx="385"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2 w 21600"/>
                    <a:gd name="T19" fmla="*/ 3142 h 21600"/>
                    <a:gd name="T20" fmla="*/ 18458 w 21600"/>
                    <a:gd name="T21" fmla="*/ 1845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9D9DFF"/>
                    </a:gs>
                    <a:gs pos="100000">
                      <a:srgbClr val="CCECFF"/>
                    </a:gs>
                  </a:gsLst>
                  <a:lin ang="5400000" scaled="1"/>
                </a:gradFill>
                <a:ln w="9525">
                  <a:round/>
                  <a:headEnd/>
                  <a:tailEnd/>
                </a:ln>
                <a:scene3d>
                  <a:camera prst="legacyObliqueTopRight"/>
                  <a:lightRig rig="legacyFlat3" dir="b"/>
                </a:scene3d>
                <a:sp3d extrusionH="201600" prstMaterial="legacyMatte">
                  <a:bevelT w="13500" h="13500" prst="angle"/>
                  <a:bevelB w="13500" h="13500" prst="angle"/>
                  <a:extrusionClr>
                    <a:srgbClr val="9D9DFF"/>
                  </a:extrusionClr>
                </a:sp3d>
              </p:spPr>
              <p:txBody>
                <a:bodyPr wrap="none" anchor="ctr">
                  <a:flatTx/>
                </a:bodyPr>
                <a:lstStyle/>
                <a:p>
                  <a:endParaRPr lang="ja-JP" altLang="en-US"/>
                </a:p>
              </p:txBody>
            </p:sp>
          </p:grpSp>
          <p:grpSp>
            <p:nvGrpSpPr>
              <p:cNvPr id="42" name="Group 40"/>
              <p:cNvGrpSpPr>
                <a:grpSpLocks/>
              </p:cNvGrpSpPr>
              <p:nvPr/>
            </p:nvGrpSpPr>
            <p:grpSpPr bwMode="auto">
              <a:xfrm>
                <a:off x="1307" y="1570"/>
                <a:ext cx="408" cy="521"/>
                <a:chOff x="431" y="1570"/>
                <a:chExt cx="408" cy="521"/>
              </a:xfrm>
            </p:grpSpPr>
            <p:sp>
              <p:nvSpPr>
                <p:cNvPr id="46" name="AutoShape 41"/>
                <p:cNvSpPr>
                  <a:spLocks noChangeArrowheads="1"/>
                </p:cNvSpPr>
                <p:nvPr/>
              </p:nvSpPr>
              <p:spPr bwMode="auto">
                <a:xfrm>
                  <a:off x="431" y="1570"/>
                  <a:ext cx="385"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2 w 21600"/>
                    <a:gd name="T19" fmla="*/ 3142 h 21600"/>
                    <a:gd name="T20" fmla="*/ 18458 w 21600"/>
                    <a:gd name="T21" fmla="*/ 1845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9D9DFF"/>
                    </a:gs>
                    <a:gs pos="100000">
                      <a:srgbClr val="CCECFF"/>
                    </a:gs>
                  </a:gsLst>
                  <a:lin ang="5400000" scaled="1"/>
                </a:gradFill>
                <a:ln w="9525">
                  <a:round/>
                  <a:headEnd/>
                  <a:tailEnd/>
                </a:ln>
                <a:scene3d>
                  <a:camera prst="legacyObliqueTopRight"/>
                  <a:lightRig rig="legacyFlat3" dir="b"/>
                </a:scene3d>
                <a:sp3d extrusionH="201600" prstMaterial="legacyMatte">
                  <a:bevelT w="13500" h="13500" prst="angle"/>
                  <a:bevelB w="13500" h="13500" prst="angle"/>
                  <a:extrusionClr>
                    <a:srgbClr val="9D9DFF"/>
                  </a:extrusionClr>
                </a:sp3d>
              </p:spPr>
              <p:txBody>
                <a:bodyPr wrap="none" anchor="ctr">
                  <a:flatTx/>
                </a:bodyPr>
                <a:lstStyle/>
                <a:p>
                  <a:endParaRPr lang="ja-JP" altLang="en-US"/>
                </a:p>
              </p:txBody>
            </p:sp>
            <p:sp>
              <p:nvSpPr>
                <p:cNvPr id="47" name="AutoShape 42"/>
                <p:cNvSpPr>
                  <a:spLocks noChangeArrowheads="1"/>
                </p:cNvSpPr>
                <p:nvPr/>
              </p:nvSpPr>
              <p:spPr bwMode="auto">
                <a:xfrm rot="10800000">
                  <a:off x="454" y="1706"/>
                  <a:ext cx="385"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2 w 21600"/>
                    <a:gd name="T19" fmla="*/ 3142 h 21600"/>
                    <a:gd name="T20" fmla="*/ 18458 w 21600"/>
                    <a:gd name="T21" fmla="*/ 1845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9D9DFF"/>
                    </a:gs>
                    <a:gs pos="100000">
                      <a:srgbClr val="CCECFF"/>
                    </a:gs>
                  </a:gsLst>
                  <a:lin ang="5400000" scaled="1"/>
                </a:gradFill>
                <a:ln w="9525">
                  <a:round/>
                  <a:headEnd/>
                  <a:tailEnd/>
                </a:ln>
                <a:scene3d>
                  <a:camera prst="legacyObliqueTopRight"/>
                  <a:lightRig rig="legacyFlat3" dir="b"/>
                </a:scene3d>
                <a:sp3d extrusionH="201600" prstMaterial="legacyMatte">
                  <a:bevelT w="13500" h="13500" prst="angle"/>
                  <a:bevelB w="13500" h="13500" prst="angle"/>
                  <a:extrusionClr>
                    <a:srgbClr val="9D9DFF"/>
                  </a:extrusionClr>
                </a:sp3d>
              </p:spPr>
              <p:txBody>
                <a:bodyPr wrap="none" anchor="ctr">
                  <a:flatTx/>
                </a:bodyPr>
                <a:lstStyle/>
                <a:p>
                  <a:endParaRPr lang="ja-JP" altLang="en-US"/>
                </a:p>
              </p:txBody>
            </p:sp>
          </p:grpSp>
          <p:grpSp>
            <p:nvGrpSpPr>
              <p:cNvPr id="43" name="Group 43"/>
              <p:cNvGrpSpPr>
                <a:grpSpLocks/>
              </p:cNvGrpSpPr>
              <p:nvPr/>
            </p:nvGrpSpPr>
            <p:grpSpPr bwMode="auto">
              <a:xfrm>
                <a:off x="1746" y="1570"/>
                <a:ext cx="408" cy="521"/>
                <a:chOff x="431" y="1570"/>
                <a:chExt cx="408" cy="521"/>
              </a:xfrm>
            </p:grpSpPr>
            <p:sp>
              <p:nvSpPr>
                <p:cNvPr id="44" name="AutoShape 44"/>
                <p:cNvSpPr>
                  <a:spLocks noChangeArrowheads="1"/>
                </p:cNvSpPr>
                <p:nvPr/>
              </p:nvSpPr>
              <p:spPr bwMode="auto">
                <a:xfrm>
                  <a:off x="431" y="1570"/>
                  <a:ext cx="385"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2 w 21600"/>
                    <a:gd name="T19" fmla="*/ 3142 h 21600"/>
                    <a:gd name="T20" fmla="*/ 18458 w 21600"/>
                    <a:gd name="T21" fmla="*/ 1845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9D9DFF"/>
                    </a:gs>
                    <a:gs pos="100000">
                      <a:srgbClr val="CCECFF"/>
                    </a:gs>
                  </a:gsLst>
                  <a:lin ang="5400000" scaled="1"/>
                </a:gradFill>
                <a:ln w="9525">
                  <a:round/>
                  <a:headEnd/>
                  <a:tailEnd/>
                </a:ln>
                <a:scene3d>
                  <a:camera prst="legacyObliqueTopRight"/>
                  <a:lightRig rig="legacyFlat3" dir="b"/>
                </a:scene3d>
                <a:sp3d extrusionH="201600" prstMaterial="legacyMatte">
                  <a:bevelT w="13500" h="13500" prst="angle"/>
                  <a:bevelB w="13500" h="13500" prst="angle"/>
                  <a:extrusionClr>
                    <a:srgbClr val="9D9DFF"/>
                  </a:extrusionClr>
                </a:sp3d>
              </p:spPr>
              <p:txBody>
                <a:bodyPr wrap="none" anchor="ctr">
                  <a:flatTx/>
                </a:bodyPr>
                <a:lstStyle/>
                <a:p>
                  <a:endParaRPr lang="ja-JP" altLang="en-US"/>
                </a:p>
              </p:txBody>
            </p:sp>
            <p:sp>
              <p:nvSpPr>
                <p:cNvPr id="45" name="AutoShape 45"/>
                <p:cNvSpPr>
                  <a:spLocks noChangeArrowheads="1"/>
                </p:cNvSpPr>
                <p:nvPr/>
              </p:nvSpPr>
              <p:spPr bwMode="auto">
                <a:xfrm rot="10800000">
                  <a:off x="454" y="1706"/>
                  <a:ext cx="385" cy="3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2 w 21600"/>
                    <a:gd name="T19" fmla="*/ 3142 h 21600"/>
                    <a:gd name="T20" fmla="*/ 18458 w 21600"/>
                    <a:gd name="T21" fmla="*/ 1845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9D9DFF"/>
                    </a:gs>
                    <a:gs pos="100000">
                      <a:srgbClr val="CCECFF"/>
                    </a:gs>
                  </a:gsLst>
                  <a:lin ang="5400000" scaled="1"/>
                </a:gradFill>
                <a:ln w="9525">
                  <a:round/>
                  <a:headEnd/>
                  <a:tailEnd/>
                </a:ln>
                <a:scene3d>
                  <a:camera prst="legacyObliqueTopRight"/>
                  <a:lightRig rig="legacyFlat3" dir="b"/>
                </a:scene3d>
                <a:sp3d extrusionH="201600" prstMaterial="legacyMatte">
                  <a:bevelT w="13500" h="13500" prst="angle"/>
                  <a:bevelB w="13500" h="13500" prst="angle"/>
                  <a:extrusionClr>
                    <a:srgbClr val="9D9DFF"/>
                  </a:extrusionClr>
                </a:sp3d>
              </p:spPr>
              <p:txBody>
                <a:bodyPr wrap="none" anchor="ctr">
                  <a:flatTx/>
                </a:bodyPr>
                <a:lstStyle/>
                <a:p>
                  <a:endParaRPr lang="ja-JP" altLang="en-US"/>
                </a:p>
              </p:txBody>
            </p:sp>
          </p:grpSp>
        </p:grpSp>
      </p:grpSp>
      <p:sp>
        <p:nvSpPr>
          <p:cNvPr id="52" name="Text Box 49"/>
          <p:cNvSpPr txBox="1">
            <a:spLocks noChangeArrowheads="1"/>
          </p:cNvSpPr>
          <p:nvPr/>
        </p:nvSpPr>
        <p:spPr bwMode="auto">
          <a:xfrm>
            <a:off x="395288" y="1557338"/>
            <a:ext cx="21605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2800"/>
              <a:t>リリース１</a:t>
            </a:r>
          </a:p>
        </p:txBody>
      </p:sp>
      <p:sp>
        <p:nvSpPr>
          <p:cNvPr id="53" name="Text Box 50"/>
          <p:cNvSpPr txBox="1">
            <a:spLocks noChangeArrowheads="1"/>
          </p:cNvSpPr>
          <p:nvPr/>
        </p:nvSpPr>
        <p:spPr bwMode="auto">
          <a:xfrm>
            <a:off x="3203575" y="3198813"/>
            <a:ext cx="21605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2800"/>
              <a:t>リリース２</a:t>
            </a:r>
            <a:endParaRPr lang="ja-JP" altLang="en-US"/>
          </a:p>
        </p:txBody>
      </p:sp>
      <p:sp>
        <p:nvSpPr>
          <p:cNvPr id="54" name="Text Box 51"/>
          <p:cNvSpPr txBox="1">
            <a:spLocks noChangeArrowheads="1"/>
          </p:cNvSpPr>
          <p:nvPr/>
        </p:nvSpPr>
        <p:spPr bwMode="auto">
          <a:xfrm>
            <a:off x="6011863" y="4799013"/>
            <a:ext cx="21605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2800"/>
              <a:t>リリース３</a:t>
            </a:r>
            <a:endParaRPr lang="ja-JP" altLang="en-US"/>
          </a:p>
        </p:txBody>
      </p:sp>
      <p:grpSp>
        <p:nvGrpSpPr>
          <p:cNvPr id="55" name="Group 56"/>
          <p:cNvGrpSpPr>
            <a:grpSpLocks/>
          </p:cNvGrpSpPr>
          <p:nvPr/>
        </p:nvGrpSpPr>
        <p:grpSpPr bwMode="auto">
          <a:xfrm>
            <a:off x="323850" y="2998788"/>
            <a:ext cx="2808288" cy="701675"/>
            <a:chOff x="204" y="2001"/>
            <a:chExt cx="1769" cy="442"/>
          </a:xfrm>
        </p:grpSpPr>
        <p:sp>
          <p:nvSpPr>
            <p:cNvPr id="56" name="Text Box 52"/>
            <p:cNvSpPr txBox="1">
              <a:spLocks noChangeArrowheads="1"/>
            </p:cNvSpPr>
            <p:nvPr/>
          </p:nvSpPr>
          <p:spPr bwMode="auto">
            <a:xfrm>
              <a:off x="204" y="2001"/>
              <a:ext cx="45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2000" b="1"/>
                <a:t>反復１</a:t>
              </a:r>
            </a:p>
          </p:txBody>
        </p:sp>
        <p:sp>
          <p:nvSpPr>
            <p:cNvPr id="57" name="Text Box 53"/>
            <p:cNvSpPr txBox="1">
              <a:spLocks noChangeArrowheads="1"/>
            </p:cNvSpPr>
            <p:nvPr/>
          </p:nvSpPr>
          <p:spPr bwMode="auto">
            <a:xfrm>
              <a:off x="643" y="2001"/>
              <a:ext cx="45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2000" b="1"/>
                <a:t>反復２</a:t>
              </a:r>
            </a:p>
          </p:txBody>
        </p:sp>
        <p:sp>
          <p:nvSpPr>
            <p:cNvPr id="58" name="Text Box 54"/>
            <p:cNvSpPr txBox="1">
              <a:spLocks noChangeArrowheads="1"/>
            </p:cNvSpPr>
            <p:nvPr/>
          </p:nvSpPr>
          <p:spPr bwMode="auto">
            <a:xfrm>
              <a:off x="1082" y="2001"/>
              <a:ext cx="45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2000" b="1"/>
                <a:t>反復３</a:t>
              </a:r>
            </a:p>
          </p:txBody>
        </p:sp>
        <p:sp>
          <p:nvSpPr>
            <p:cNvPr id="59" name="Text Box 55"/>
            <p:cNvSpPr txBox="1">
              <a:spLocks noChangeArrowheads="1"/>
            </p:cNvSpPr>
            <p:nvPr/>
          </p:nvSpPr>
          <p:spPr bwMode="auto">
            <a:xfrm>
              <a:off x="1520" y="2001"/>
              <a:ext cx="45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2000" b="1"/>
                <a:t>反復４</a:t>
              </a:r>
            </a:p>
          </p:txBody>
        </p:sp>
      </p:grpSp>
      <p:grpSp>
        <p:nvGrpSpPr>
          <p:cNvPr id="60" name="Group 57"/>
          <p:cNvGrpSpPr>
            <a:grpSpLocks/>
          </p:cNvGrpSpPr>
          <p:nvPr/>
        </p:nvGrpSpPr>
        <p:grpSpPr bwMode="auto">
          <a:xfrm>
            <a:off x="3132138" y="4581525"/>
            <a:ext cx="2808287" cy="701675"/>
            <a:chOff x="204" y="2001"/>
            <a:chExt cx="1769" cy="442"/>
          </a:xfrm>
        </p:grpSpPr>
        <p:sp>
          <p:nvSpPr>
            <p:cNvPr id="61" name="Text Box 58"/>
            <p:cNvSpPr txBox="1">
              <a:spLocks noChangeArrowheads="1"/>
            </p:cNvSpPr>
            <p:nvPr/>
          </p:nvSpPr>
          <p:spPr bwMode="auto">
            <a:xfrm>
              <a:off x="204" y="2001"/>
              <a:ext cx="45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2000" b="1"/>
                <a:t>反復１</a:t>
              </a:r>
            </a:p>
          </p:txBody>
        </p:sp>
        <p:sp>
          <p:nvSpPr>
            <p:cNvPr id="62" name="Text Box 59"/>
            <p:cNvSpPr txBox="1">
              <a:spLocks noChangeArrowheads="1"/>
            </p:cNvSpPr>
            <p:nvPr/>
          </p:nvSpPr>
          <p:spPr bwMode="auto">
            <a:xfrm>
              <a:off x="643" y="2001"/>
              <a:ext cx="45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2000" b="1"/>
                <a:t>反復２</a:t>
              </a:r>
            </a:p>
          </p:txBody>
        </p:sp>
        <p:sp>
          <p:nvSpPr>
            <p:cNvPr id="63" name="Text Box 60"/>
            <p:cNvSpPr txBox="1">
              <a:spLocks noChangeArrowheads="1"/>
            </p:cNvSpPr>
            <p:nvPr/>
          </p:nvSpPr>
          <p:spPr bwMode="auto">
            <a:xfrm>
              <a:off x="1082" y="2001"/>
              <a:ext cx="45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2000" b="1"/>
                <a:t>反復３</a:t>
              </a:r>
            </a:p>
          </p:txBody>
        </p:sp>
        <p:sp>
          <p:nvSpPr>
            <p:cNvPr id="64" name="Text Box 61"/>
            <p:cNvSpPr txBox="1">
              <a:spLocks noChangeArrowheads="1"/>
            </p:cNvSpPr>
            <p:nvPr/>
          </p:nvSpPr>
          <p:spPr bwMode="auto">
            <a:xfrm>
              <a:off x="1520" y="2001"/>
              <a:ext cx="45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2000" b="1"/>
                <a:t>反復４</a:t>
              </a:r>
            </a:p>
          </p:txBody>
        </p:sp>
      </p:grpSp>
      <p:grpSp>
        <p:nvGrpSpPr>
          <p:cNvPr id="65" name="Group 62"/>
          <p:cNvGrpSpPr>
            <a:grpSpLocks/>
          </p:cNvGrpSpPr>
          <p:nvPr/>
        </p:nvGrpSpPr>
        <p:grpSpPr bwMode="auto">
          <a:xfrm>
            <a:off x="5940425" y="6094413"/>
            <a:ext cx="2808288" cy="703262"/>
            <a:chOff x="204" y="2001"/>
            <a:chExt cx="1769" cy="305"/>
          </a:xfrm>
        </p:grpSpPr>
        <p:sp>
          <p:nvSpPr>
            <p:cNvPr id="66" name="Text Box 63"/>
            <p:cNvSpPr txBox="1">
              <a:spLocks noChangeArrowheads="1"/>
            </p:cNvSpPr>
            <p:nvPr/>
          </p:nvSpPr>
          <p:spPr bwMode="auto">
            <a:xfrm>
              <a:off x="204" y="2001"/>
              <a:ext cx="453"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2000" b="1"/>
                <a:t>反復１</a:t>
              </a:r>
            </a:p>
          </p:txBody>
        </p:sp>
        <p:sp>
          <p:nvSpPr>
            <p:cNvPr id="67" name="Text Box 64"/>
            <p:cNvSpPr txBox="1">
              <a:spLocks noChangeArrowheads="1"/>
            </p:cNvSpPr>
            <p:nvPr/>
          </p:nvSpPr>
          <p:spPr bwMode="auto">
            <a:xfrm>
              <a:off x="643" y="2001"/>
              <a:ext cx="453"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2000" b="1"/>
                <a:t>反復２</a:t>
              </a:r>
            </a:p>
          </p:txBody>
        </p:sp>
        <p:sp>
          <p:nvSpPr>
            <p:cNvPr id="68" name="Text Box 65"/>
            <p:cNvSpPr txBox="1">
              <a:spLocks noChangeArrowheads="1"/>
            </p:cNvSpPr>
            <p:nvPr/>
          </p:nvSpPr>
          <p:spPr bwMode="auto">
            <a:xfrm>
              <a:off x="1082" y="2001"/>
              <a:ext cx="453"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2000" b="1"/>
                <a:t>反復３</a:t>
              </a:r>
            </a:p>
          </p:txBody>
        </p:sp>
        <p:sp>
          <p:nvSpPr>
            <p:cNvPr id="69" name="Text Box 66"/>
            <p:cNvSpPr txBox="1">
              <a:spLocks noChangeArrowheads="1"/>
            </p:cNvSpPr>
            <p:nvPr/>
          </p:nvSpPr>
          <p:spPr bwMode="auto">
            <a:xfrm>
              <a:off x="1520" y="2001"/>
              <a:ext cx="453"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2000" b="1"/>
                <a:t>反復４</a:t>
              </a:r>
            </a:p>
          </p:txBody>
        </p:sp>
      </p:grpSp>
      <p:sp>
        <p:nvSpPr>
          <p:cNvPr id="70" name="コンテンツ プレースホルダー 5"/>
          <p:cNvSpPr txBox="1">
            <a:spLocks/>
          </p:cNvSpPr>
          <p:nvPr/>
        </p:nvSpPr>
        <p:spPr>
          <a:xfrm>
            <a:off x="269875" y="4381500"/>
            <a:ext cx="2808288" cy="1819275"/>
          </a:xfrm>
          <a:prstGeom prst="rect">
            <a:avLst/>
          </a:prstGeom>
        </p:spPr>
        <p:txBody>
          <a:bodyPr>
            <a:normAutofit fontScale="55000" lnSpcReduction="20000"/>
          </a:bodyPr>
          <a:lstStyle>
            <a:lvl1pPr marL="342900" indent="-342900" algn="l" rtl="0" eaLnBrk="0" fontAlgn="base" hangingPunct="0">
              <a:spcBef>
                <a:spcPct val="20000"/>
              </a:spcBef>
              <a:spcAft>
                <a:spcPct val="0"/>
              </a:spcAft>
              <a:buClr>
                <a:srgbClr val="990033"/>
              </a:buClr>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990033"/>
              </a:buClr>
              <a:buFont typeface="Wingdings" pitchFamily="2" charset="2"/>
              <a:buChar char="l"/>
              <a:defRPr kumimoji="1" sz="2800">
                <a:solidFill>
                  <a:schemeClr val="tx1"/>
                </a:solidFill>
                <a:latin typeface="+mn-lt"/>
                <a:ea typeface="+mn-ea"/>
              </a:defRPr>
            </a:lvl2pPr>
            <a:lvl3pPr marL="1143000" indent="-228600" algn="l" rtl="0" eaLnBrk="0" fontAlgn="base" hangingPunct="0">
              <a:spcBef>
                <a:spcPct val="20000"/>
              </a:spcBef>
              <a:spcAft>
                <a:spcPct val="0"/>
              </a:spcAft>
              <a:buClr>
                <a:srgbClr val="990033"/>
              </a:buClr>
              <a:buFont typeface="Wingdings" pitchFamily="2" charset="2"/>
              <a:buChar char="Ø"/>
              <a:defRPr kumimoji="1" sz="2400">
                <a:solidFill>
                  <a:schemeClr val="tx1"/>
                </a:solidFill>
                <a:latin typeface="+mn-lt"/>
                <a:ea typeface="+mn-ea"/>
              </a:defRPr>
            </a:lvl3pPr>
            <a:lvl4pPr marL="1600200" indent="-228600" algn="l" rtl="0" eaLnBrk="0" fontAlgn="base" hangingPunct="0">
              <a:spcBef>
                <a:spcPct val="20000"/>
              </a:spcBef>
              <a:spcAft>
                <a:spcPct val="0"/>
              </a:spcAft>
              <a:buClr>
                <a:srgbClr val="990033"/>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rgbClr val="990033"/>
              </a:buClr>
              <a:buFont typeface="Arial" charset="0"/>
              <a:buChar char="»"/>
              <a:defRPr kumimoji="1">
                <a:solidFill>
                  <a:schemeClr val="tx1"/>
                </a:solidFill>
                <a:latin typeface="+mn-lt"/>
                <a:ea typeface="+mn-ea"/>
              </a:defRPr>
            </a:lvl5pPr>
            <a:lvl6pPr marL="2514600" indent="-228600" algn="l" rtl="0" fontAlgn="base">
              <a:spcBef>
                <a:spcPct val="20000"/>
              </a:spcBef>
              <a:spcAft>
                <a:spcPct val="0"/>
              </a:spcAft>
              <a:buClr>
                <a:srgbClr val="990033"/>
              </a:buClr>
              <a:buFont typeface="Arial" charset="0"/>
              <a:buChar char="»"/>
              <a:defRPr kumimoji="1">
                <a:solidFill>
                  <a:schemeClr val="tx1"/>
                </a:solidFill>
                <a:latin typeface="+mn-lt"/>
                <a:ea typeface="+mn-ea"/>
              </a:defRPr>
            </a:lvl6pPr>
            <a:lvl7pPr marL="2971800" indent="-228600" algn="l" rtl="0" fontAlgn="base">
              <a:spcBef>
                <a:spcPct val="20000"/>
              </a:spcBef>
              <a:spcAft>
                <a:spcPct val="0"/>
              </a:spcAft>
              <a:buClr>
                <a:srgbClr val="990033"/>
              </a:buClr>
              <a:buFont typeface="Arial" charset="0"/>
              <a:buChar char="»"/>
              <a:defRPr kumimoji="1">
                <a:solidFill>
                  <a:schemeClr val="tx1"/>
                </a:solidFill>
                <a:latin typeface="+mn-lt"/>
                <a:ea typeface="+mn-ea"/>
              </a:defRPr>
            </a:lvl7pPr>
            <a:lvl8pPr marL="3429000" indent="-228600" algn="l" rtl="0" fontAlgn="base">
              <a:spcBef>
                <a:spcPct val="20000"/>
              </a:spcBef>
              <a:spcAft>
                <a:spcPct val="0"/>
              </a:spcAft>
              <a:buClr>
                <a:srgbClr val="990033"/>
              </a:buClr>
              <a:buFont typeface="Arial" charset="0"/>
              <a:buChar char="»"/>
              <a:defRPr kumimoji="1">
                <a:solidFill>
                  <a:schemeClr val="tx1"/>
                </a:solidFill>
                <a:latin typeface="+mn-lt"/>
                <a:ea typeface="+mn-ea"/>
              </a:defRPr>
            </a:lvl8pPr>
            <a:lvl9pPr marL="3886200" indent="-228600" algn="l" rtl="0" fontAlgn="base">
              <a:spcBef>
                <a:spcPct val="20000"/>
              </a:spcBef>
              <a:spcAft>
                <a:spcPct val="0"/>
              </a:spcAft>
              <a:buClr>
                <a:srgbClr val="990033"/>
              </a:buClr>
              <a:buFont typeface="Arial" charset="0"/>
              <a:buChar char="»"/>
              <a:defRPr kumimoji="1">
                <a:solidFill>
                  <a:schemeClr val="tx1"/>
                </a:solidFill>
                <a:latin typeface="+mn-lt"/>
                <a:ea typeface="+mn-ea"/>
              </a:defRPr>
            </a:lvl9pPr>
          </a:lstStyle>
          <a:p>
            <a:pPr>
              <a:defRPr/>
            </a:pPr>
            <a:r>
              <a:rPr lang="ja-JP" altLang="en-US" dirty="0" smtClean="0"/>
              <a:t>アジャイルプロジェクトは複数の小さなリリースを通して完成する</a:t>
            </a:r>
            <a:endParaRPr lang="en-US" altLang="ja-JP" dirty="0" smtClean="0"/>
          </a:p>
          <a:p>
            <a:pPr>
              <a:defRPr/>
            </a:pPr>
            <a:r>
              <a:rPr lang="ja-JP" altLang="en-US" dirty="0" smtClean="0"/>
              <a:t>個々のリリースは複数の反復から成っている</a:t>
            </a:r>
            <a:endParaRPr lang="en-US" altLang="ja-JP" dirty="0" smtClean="0"/>
          </a:p>
        </p:txBody>
      </p:sp>
      <p:grpSp>
        <p:nvGrpSpPr>
          <p:cNvPr id="71" name="グループ化 70"/>
          <p:cNvGrpSpPr>
            <a:grpSpLocks/>
          </p:cNvGrpSpPr>
          <p:nvPr/>
        </p:nvGrpSpPr>
        <p:grpSpPr bwMode="auto">
          <a:xfrm>
            <a:off x="179388" y="2076450"/>
            <a:ext cx="1008062" cy="2287588"/>
            <a:chOff x="179512" y="2075905"/>
            <a:chExt cx="1008112" cy="2287458"/>
          </a:xfrm>
        </p:grpSpPr>
        <p:sp>
          <p:nvSpPr>
            <p:cNvPr id="72" name="円/楕円 71"/>
            <p:cNvSpPr>
              <a:spLocks noChangeArrowheads="1"/>
            </p:cNvSpPr>
            <p:nvPr/>
          </p:nvSpPr>
          <p:spPr bwMode="auto">
            <a:xfrm>
              <a:off x="179512" y="2075905"/>
              <a:ext cx="1008112" cy="1641474"/>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3" name="テキスト ボックス 73"/>
            <p:cNvSpPr txBox="1">
              <a:spLocks noChangeArrowheads="1"/>
            </p:cNvSpPr>
            <p:nvPr/>
          </p:nvSpPr>
          <p:spPr bwMode="auto">
            <a:xfrm>
              <a:off x="251842" y="3717032"/>
              <a:ext cx="8637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a:t>詳細な計画</a:t>
              </a:r>
            </a:p>
          </p:txBody>
        </p:sp>
      </p:grpSp>
      <p:sp>
        <p:nvSpPr>
          <p:cNvPr id="74" name="コンテンツ プレースホルダー 5"/>
          <p:cNvSpPr txBox="1">
            <a:spLocks/>
          </p:cNvSpPr>
          <p:nvPr/>
        </p:nvSpPr>
        <p:spPr>
          <a:xfrm>
            <a:off x="6153150" y="1524000"/>
            <a:ext cx="2811463" cy="3130550"/>
          </a:xfrm>
          <a:prstGeom prst="rect">
            <a:avLst/>
          </a:prstGeom>
        </p:spPr>
        <p:txBody>
          <a:bodyPr>
            <a:normAutofit fontScale="55000" lnSpcReduction="20000"/>
          </a:bodyPr>
          <a:lstStyle>
            <a:lvl1pPr marL="342900" indent="-342900" algn="l" rtl="0" eaLnBrk="0" fontAlgn="base" hangingPunct="0">
              <a:spcBef>
                <a:spcPct val="20000"/>
              </a:spcBef>
              <a:spcAft>
                <a:spcPct val="0"/>
              </a:spcAft>
              <a:buClr>
                <a:srgbClr val="990033"/>
              </a:buClr>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990033"/>
              </a:buClr>
              <a:buFont typeface="Wingdings" pitchFamily="2" charset="2"/>
              <a:buChar char="l"/>
              <a:defRPr kumimoji="1" sz="2800">
                <a:solidFill>
                  <a:schemeClr val="tx1"/>
                </a:solidFill>
                <a:latin typeface="+mn-lt"/>
                <a:ea typeface="+mn-ea"/>
              </a:defRPr>
            </a:lvl2pPr>
            <a:lvl3pPr marL="1143000" indent="-228600" algn="l" rtl="0" eaLnBrk="0" fontAlgn="base" hangingPunct="0">
              <a:spcBef>
                <a:spcPct val="20000"/>
              </a:spcBef>
              <a:spcAft>
                <a:spcPct val="0"/>
              </a:spcAft>
              <a:buClr>
                <a:srgbClr val="990033"/>
              </a:buClr>
              <a:buFont typeface="Wingdings" pitchFamily="2" charset="2"/>
              <a:buChar char="Ø"/>
              <a:defRPr kumimoji="1" sz="2400">
                <a:solidFill>
                  <a:schemeClr val="tx1"/>
                </a:solidFill>
                <a:latin typeface="+mn-lt"/>
                <a:ea typeface="+mn-ea"/>
              </a:defRPr>
            </a:lvl3pPr>
            <a:lvl4pPr marL="1600200" indent="-228600" algn="l" rtl="0" eaLnBrk="0" fontAlgn="base" hangingPunct="0">
              <a:spcBef>
                <a:spcPct val="20000"/>
              </a:spcBef>
              <a:spcAft>
                <a:spcPct val="0"/>
              </a:spcAft>
              <a:buClr>
                <a:srgbClr val="990033"/>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rgbClr val="990033"/>
              </a:buClr>
              <a:buFont typeface="Arial" charset="0"/>
              <a:buChar char="»"/>
              <a:defRPr kumimoji="1">
                <a:solidFill>
                  <a:schemeClr val="tx1"/>
                </a:solidFill>
                <a:latin typeface="+mn-lt"/>
                <a:ea typeface="+mn-ea"/>
              </a:defRPr>
            </a:lvl5pPr>
            <a:lvl6pPr marL="2514600" indent="-228600" algn="l" rtl="0" fontAlgn="base">
              <a:spcBef>
                <a:spcPct val="20000"/>
              </a:spcBef>
              <a:spcAft>
                <a:spcPct val="0"/>
              </a:spcAft>
              <a:buClr>
                <a:srgbClr val="990033"/>
              </a:buClr>
              <a:buFont typeface="Arial" charset="0"/>
              <a:buChar char="»"/>
              <a:defRPr kumimoji="1">
                <a:solidFill>
                  <a:schemeClr val="tx1"/>
                </a:solidFill>
                <a:latin typeface="+mn-lt"/>
                <a:ea typeface="+mn-ea"/>
              </a:defRPr>
            </a:lvl6pPr>
            <a:lvl7pPr marL="2971800" indent="-228600" algn="l" rtl="0" fontAlgn="base">
              <a:spcBef>
                <a:spcPct val="20000"/>
              </a:spcBef>
              <a:spcAft>
                <a:spcPct val="0"/>
              </a:spcAft>
              <a:buClr>
                <a:srgbClr val="990033"/>
              </a:buClr>
              <a:buFont typeface="Arial" charset="0"/>
              <a:buChar char="»"/>
              <a:defRPr kumimoji="1">
                <a:solidFill>
                  <a:schemeClr val="tx1"/>
                </a:solidFill>
                <a:latin typeface="+mn-lt"/>
                <a:ea typeface="+mn-ea"/>
              </a:defRPr>
            </a:lvl7pPr>
            <a:lvl8pPr marL="3429000" indent="-228600" algn="l" rtl="0" fontAlgn="base">
              <a:spcBef>
                <a:spcPct val="20000"/>
              </a:spcBef>
              <a:spcAft>
                <a:spcPct val="0"/>
              </a:spcAft>
              <a:buClr>
                <a:srgbClr val="990033"/>
              </a:buClr>
              <a:buFont typeface="Arial" charset="0"/>
              <a:buChar char="»"/>
              <a:defRPr kumimoji="1">
                <a:solidFill>
                  <a:schemeClr val="tx1"/>
                </a:solidFill>
                <a:latin typeface="+mn-lt"/>
                <a:ea typeface="+mn-ea"/>
              </a:defRPr>
            </a:lvl8pPr>
            <a:lvl9pPr marL="3886200" indent="-228600" algn="l" rtl="0" fontAlgn="base">
              <a:spcBef>
                <a:spcPct val="20000"/>
              </a:spcBef>
              <a:spcAft>
                <a:spcPct val="0"/>
              </a:spcAft>
              <a:buClr>
                <a:srgbClr val="990033"/>
              </a:buClr>
              <a:buFont typeface="Arial" charset="0"/>
              <a:buChar char="»"/>
              <a:defRPr kumimoji="1">
                <a:solidFill>
                  <a:schemeClr val="tx1"/>
                </a:solidFill>
                <a:latin typeface="+mn-lt"/>
                <a:ea typeface="+mn-ea"/>
              </a:defRPr>
            </a:lvl9pPr>
          </a:lstStyle>
          <a:p>
            <a:pPr>
              <a:defRPr/>
            </a:pPr>
            <a:r>
              <a:rPr lang="ja-JP" altLang="en-US" dirty="0" smtClean="0"/>
              <a:t>反復とリリースはプロダクト・オーナーによって所有され、保守されるプロダクト・バックログを中心にまわっていく</a:t>
            </a:r>
            <a:endParaRPr lang="en-US" altLang="ja-JP" dirty="0" smtClean="0"/>
          </a:p>
          <a:p>
            <a:pPr>
              <a:defRPr/>
            </a:pPr>
            <a:r>
              <a:rPr lang="ja-JP" altLang="en-US" dirty="0" smtClean="0"/>
              <a:t>顧客は反復ごとのデモンストレーションやレビュー、リリースごとの評価に参加する</a:t>
            </a:r>
            <a:endParaRPr lang="en-US" altLang="ja-JP" dirty="0" smtClean="0"/>
          </a:p>
          <a:p>
            <a:pPr>
              <a:defRPr/>
            </a:pPr>
            <a:r>
              <a:rPr lang="ja-JP" altLang="en-US" dirty="0" smtClean="0"/>
              <a:t>顧客からのフィードバックによってバックログの優先順位を調整する</a:t>
            </a:r>
            <a:endParaRPr lang="ja-JP" altLang="en-US" dirty="0"/>
          </a:p>
        </p:txBody>
      </p:sp>
      <p:sp>
        <p:nvSpPr>
          <p:cNvPr id="75" name="フッター プレースホルダー 1"/>
          <p:cNvSpPr>
            <a:spLocks noGrp="1"/>
          </p:cNvSpPr>
          <p:nvPr>
            <p:ph type="ftr" sz="quarter" idx="11"/>
          </p:nvPr>
        </p:nvSpPr>
        <p:spPr>
          <a:xfrm>
            <a:off x="3124200" y="6356350"/>
            <a:ext cx="2895600" cy="365125"/>
          </a:xfrm>
        </p:spPr>
        <p:txBody>
          <a:bodyPr/>
          <a:lstStyle/>
          <a:p>
            <a:r>
              <a:rPr kumimoji="1" lang="en-US" altLang="ja-JP" dirty="0" smtClean="0"/>
              <a:t>Copyrights@2013_Strategic Staff Services</a:t>
            </a:r>
            <a:endParaRPr kumimoji="1" lang="ja-JP" altLang="en-US" dirty="0"/>
          </a:p>
        </p:txBody>
      </p:sp>
    </p:spTree>
    <p:extLst>
      <p:ext uri="{BB962C8B-B14F-4D97-AF65-F5344CB8AC3E}">
        <p14:creationId xmlns:p14="http://schemas.microsoft.com/office/powerpoint/2010/main" val="210960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down)">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wipe(down)">
                                      <p:cBhvr>
                                        <p:cTn id="12" dur="500"/>
                                        <p:tgtEl>
                                          <p:spTgt spid="7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down)">
                                      <p:cBhvr>
                                        <p:cTn id="1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8"/>
          <p:cNvSpPr>
            <a:spLocks noChangeArrowheads="1"/>
          </p:cNvSpPr>
          <p:nvPr/>
        </p:nvSpPr>
        <p:spPr bwMode="auto">
          <a:xfrm>
            <a:off x="395288" y="1125538"/>
            <a:ext cx="1008062" cy="1295400"/>
          </a:xfrm>
          <a:prstGeom prst="rect">
            <a:avLst/>
          </a:prstGeom>
          <a:solidFill>
            <a:schemeClr val="accent1">
              <a:lumMod val="40000"/>
              <a:lumOff val="60000"/>
            </a:schemeClr>
          </a:solidFill>
          <a:ln w="9525">
            <a:solidFill>
              <a:schemeClr val="tx1"/>
            </a:solidFill>
            <a:miter lim="800000"/>
            <a:headEnd/>
            <a:tailEnd/>
          </a:ln>
        </p:spPr>
        <p:txBody>
          <a:bodyPr wrap="none" anchor="ctr"/>
          <a:lstStyle/>
          <a:p>
            <a:pPr algn="ctr" fontAlgn="base">
              <a:spcBef>
                <a:spcPct val="0"/>
              </a:spcBef>
              <a:spcAft>
                <a:spcPct val="0"/>
              </a:spcAft>
            </a:pPr>
            <a:r>
              <a:rPr lang="en-US" altLang="ja-JP" sz="1000">
                <a:solidFill>
                  <a:srgbClr val="000000"/>
                </a:solidFill>
              </a:rPr>
              <a:t>Product Backlog</a:t>
            </a:r>
          </a:p>
          <a:p>
            <a:pPr algn="ctr" fontAlgn="base">
              <a:spcBef>
                <a:spcPct val="0"/>
              </a:spcBef>
              <a:spcAft>
                <a:spcPct val="0"/>
              </a:spcAft>
            </a:pPr>
            <a:r>
              <a:rPr lang="en-US" altLang="ja-JP" sz="1000">
                <a:solidFill>
                  <a:srgbClr val="000000"/>
                </a:solidFill>
              </a:rPr>
              <a:t>1.---------------</a:t>
            </a:r>
          </a:p>
          <a:p>
            <a:pPr algn="ctr" fontAlgn="base">
              <a:spcBef>
                <a:spcPct val="0"/>
              </a:spcBef>
              <a:spcAft>
                <a:spcPct val="0"/>
              </a:spcAft>
            </a:pPr>
            <a:r>
              <a:rPr lang="en-US" altLang="ja-JP" sz="1000">
                <a:solidFill>
                  <a:srgbClr val="000000"/>
                </a:solidFill>
              </a:rPr>
              <a:t>2.---------------</a:t>
            </a:r>
          </a:p>
          <a:p>
            <a:pPr algn="ctr" fontAlgn="base">
              <a:spcBef>
                <a:spcPct val="0"/>
              </a:spcBef>
              <a:spcAft>
                <a:spcPct val="0"/>
              </a:spcAft>
            </a:pPr>
            <a:r>
              <a:rPr lang="en-US" altLang="ja-JP" sz="1000">
                <a:solidFill>
                  <a:srgbClr val="000000"/>
                </a:solidFill>
              </a:rPr>
              <a:t>3.---------------</a:t>
            </a:r>
          </a:p>
          <a:p>
            <a:pPr algn="ctr" fontAlgn="base">
              <a:spcBef>
                <a:spcPct val="0"/>
              </a:spcBef>
              <a:spcAft>
                <a:spcPct val="0"/>
              </a:spcAft>
            </a:pPr>
            <a:r>
              <a:rPr lang="en-US" altLang="ja-JP" sz="1000">
                <a:solidFill>
                  <a:srgbClr val="000000"/>
                </a:solidFill>
              </a:rPr>
              <a:t>4.---------------</a:t>
            </a:r>
          </a:p>
          <a:p>
            <a:pPr algn="ctr" fontAlgn="base">
              <a:spcBef>
                <a:spcPct val="0"/>
              </a:spcBef>
              <a:spcAft>
                <a:spcPct val="0"/>
              </a:spcAft>
            </a:pPr>
            <a:r>
              <a:rPr lang="en-US" altLang="ja-JP" sz="1000">
                <a:solidFill>
                  <a:srgbClr val="000000"/>
                </a:solidFill>
              </a:rPr>
              <a:t>5.---------------</a:t>
            </a:r>
          </a:p>
          <a:p>
            <a:pPr algn="ctr" fontAlgn="base">
              <a:spcBef>
                <a:spcPct val="0"/>
              </a:spcBef>
              <a:spcAft>
                <a:spcPct val="0"/>
              </a:spcAft>
            </a:pPr>
            <a:endParaRPr lang="en-US" altLang="ja-JP" sz="1000">
              <a:solidFill>
                <a:srgbClr val="000000"/>
              </a:solidFill>
            </a:endParaRPr>
          </a:p>
          <a:p>
            <a:pPr algn="ctr" fontAlgn="base">
              <a:spcBef>
                <a:spcPct val="0"/>
              </a:spcBef>
              <a:spcAft>
                <a:spcPct val="0"/>
              </a:spcAft>
            </a:pPr>
            <a:endParaRPr lang="ja-JP" altLang="en-US" sz="1000">
              <a:solidFill>
                <a:srgbClr val="000000"/>
              </a:solidFill>
            </a:endParaRPr>
          </a:p>
        </p:txBody>
      </p:sp>
      <p:sp>
        <p:nvSpPr>
          <p:cNvPr id="20485" name="Rectangle 9"/>
          <p:cNvSpPr>
            <a:spLocks noChangeArrowheads="1"/>
          </p:cNvSpPr>
          <p:nvPr/>
        </p:nvSpPr>
        <p:spPr bwMode="auto">
          <a:xfrm>
            <a:off x="1908175" y="1916113"/>
            <a:ext cx="1008063" cy="720725"/>
          </a:xfrm>
          <a:prstGeom prst="rect">
            <a:avLst/>
          </a:prstGeom>
          <a:solidFill>
            <a:schemeClr val="accent3">
              <a:lumMod val="40000"/>
              <a:lumOff val="60000"/>
            </a:schemeClr>
          </a:solidFill>
          <a:ln w="9525">
            <a:solidFill>
              <a:schemeClr val="tx1"/>
            </a:solidFill>
            <a:miter lim="800000"/>
            <a:headEnd/>
            <a:tailEnd/>
          </a:ln>
        </p:spPr>
        <p:txBody>
          <a:bodyPr wrap="none" anchor="ctr"/>
          <a:lstStyle/>
          <a:p>
            <a:pPr algn="ctr" fontAlgn="base">
              <a:spcBef>
                <a:spcPct val="0"/>
              </a:spcBef>
              <a:spcAft>
                <a:spcPct val="0"/>
              </a:spcAft>
            </a:pPr>
            <a:r>
              <a:rPr lang="en-US" altLang="ja-JP" sz="1000">
                <a:solidFill>
                  <a:srgbClr val="000000"/>
                </a:solidFill>
              </a:rPr>
              <a:t>Part 1</a:t>
            </a:r>
          </a:p>
          <a:p>
            <a:pPr algn="ctr" fontAlgn="base">
              <a:spcBef>
                <a:spcPct val="0"/>
              </a:spcBef>
              <a:spcAft>
                <a:spcPct val="0"/>
              </a:spcAft>
            </a:pPr>
            <a:endParaRPr lang="en-US" altLang="ja-JP" sz="1000">
              <a:solidFill>
                <a:srgbClr val="000000"/>
              </a:solidFill>
            </a:endParaRPr>
          </a:p>
          <a:p>
            <a:pPr algn="ctr" fontAlgn="base">
              <a:spcBef>
                <a:spcPct val="0"/>
              </a:spcBef>
              <a:spcAft>
                <a:spcPct val="0"/>
              </a:spcAft>
            </a:pPr>
            <a:endParaRPr lang="en-US" altLang="ja-JP" sz="1000">
              <a:solidFill>
                <a:srgbClr val="000000"/>
              </a:solidFill>
            </a:endParaRPr>
          </a:p>
          <a:p>
            <a:pPr algn="ctr" fontAlgn="base">
              <a:spcBef>
                <a:spcPct val="0"/>
              </a:spcBef>
              <a:spcAft>
                <a:spcPct val="0"/>
              </a:spcAft>
            </a:pPr>
            <a:endParaRPr lang="ja-JP" altLang="en-US" sz="1000">
              <a:solidFill>
                <a:srgbClr val="000000"/>
              </a:solidFill>
            </a:endParaRPr>
          </a:p>
        </p:txBody>
      </p:sp>
      <p:sp>
        <p:nvSpPr>
          <p:cNvPr id="20486" name="Rectangle 10"/>
          <p:cNvSpPr>
            <a:spLocks noChangeArrowheads="1"/>
          </p:cNvSpPr>
          <p:nvPr/>
        </p:nvSpPr>
        <p:spPr bwMode="auto">
          <a:xfrm>
            <a:off x="1908175" y="2636838"/>
            <a:ext cx="1008063" cy="720725"/>
          </a:xfrm>
          <a:prstGeom prst="rect">
            <a:avLst/>
          </a:prstGeom>
          <a:solidFill>
            <a:schemeClr val="accent3">
              <a:lumMod val="40000"/>
              <a:lumOff val="60000"/>
            </a:schemeClr>
          </a:solidFill>
          <a:ln w="9525">
            <a:solidFill>
              <a:schemeClr val="tx1"/>
            </a:solidFill>
            <a:miter lim="800000"/>
            <a:headEnd/>
            <a:tailEnd/>
          </a:ln>
        </p:spPr>
        <p:txBody>
          <a:bodyPr wrap="none" anchor="ctr"/>
          <a:lstStyle/>
          <a:p>
            <a:pPr algn="ctr" fontAlgn="base">
              <a:spcBef>
                <a:spcPct val="0"/>
              </a:spcBef>
              <a:spcAft>
                <a:spcPct val="0"/>
              </a:spcAft>
            </a:pPr>
            <a:r>
              <a:rPr lang="en-US" altLang="ja-JP" sz="1000">
                <a:solidFill>
                  <a:srgbClr val="000000"/>
                </a:solidFill>
              </a:rPr>
              <a:t>Part 2</a:t>
            </a:r>
          </a:p>
          <a:p>
            <a:pPr algn="ctr" fontAlgn="base">
              <a:spcBef>
                <a:spcPct val="0"/>
              </a:spcBef>
              <a:spcAft>
                <a:spcPct val="0"/>
              </a:spcAft>
            </a:pPr>
            <a:endParaRPr lang="en-US" altLang="ja-JP" sz="1000">
              <a:solidFill>
                <a:srgbClr val="000000"/>
              </a:solidFill>
            </a:endParaRPr>
          </a:p>
          <a:p>
            <a:pPr algn="ctr" fontAlgn="base">
              <a:spcBef>
                <a:spcPct val="0"/>
              </a:spcBef>
              <a:spcAft>
                <a:spcPct val="0"/>
              </a:spcAft>
            </a:pPr>
            <a:endParaRPr lang="en-US" altLang="ja-JP" sz="1000">
              <a:solidFill>
                <a:srgbClr val="000000"/>
              </a:solidFill>
            </a:endParaRPr>
          </a:p>
          <a:p>
            <a:pPr algn="ctr" fontAlgn="base">
              <a:spcBef>
                <a:spcPct val="0"/>
              </a:spcBef>
              <a:spcAft>
                <a:spcPct val="0"/>
              </a:spcAft>
            </a:pPr>
            <a:endParaRPr lang="ja-JP" altLang="en-US" sz="1000">
              <a:solidFill>
                <a:srgbClr val="000000"/>
              </a:solidFill>
            </a:endParaRPr>
          </a:p>
        </p:txBody>
      </p:sp>
      <p:sp>
        <p:nvSpPr>
          <p:cNvPr id="20487" name="Rectangle 11"/>
          <p:cNvSpPr>
            <a:spLocks noChangeArrowheads="1"/>
          </p:cNvSpPr>
          <p:nvPr/>
        </p:nvSpPr>
        <p:spPr bwMode="auto">
          <a:xfrm>
            <a:off x="3276600" y="3357563"/>
            <a:ext cx="1008063" cy="1295400"/>
          </a:xfrm>
          <a:prstGeom prst="rect">
            <a:avLst/>
          </a:prstGeom>
          <a:solidFill>
            <a:schemeClr val="accent1">
              <a:lumMod val="40000"/>
              <a:lumOff val="60000"/>
            </a:schemeClr>
          </a:solidFill>
          <a:ln w="9525">
            <a:solidFill>
              <a:schemeClr val="tx1"/>
            </a:solidFill>
            <a:miter lim="800000"/>
            <a:headEnd/>
            <a:tailEnd/>
          </a:ln>
        </p:spPr>
        <p:txBody>
          <a:bodyPr wrap="none" anchor="ctr"/>
          <a:lstStyle/>
          <a:p>
            <a:pPr algn="ctr" fontAlgn="base">
              <a:spcBef>
                <a:spcPct val="0"/>
              </a:spcBef>
              <a:spcAft>
                <a:spcPct val="0"/>
              </a:spcAft>
            </a:pPr>
            <a:r>
              <a:rPr lang="en-US" altLang="ja-JP" sz="1000">
                <a:solidFill>
                  <a:srgbClr val="000000"/>
                </a:solidFill>
              </a:rPr>
              <a:t>Sprint Task List</a:t>
            </a:r>
          </a:p>
          <a:p>
            <a:pPr algn="ctr" fontAlgn="base">
              <a:spcBef>
                <a:spcPct val="0"/>
              </a:spcBef>
              <a:spcAft>
                <a:spcPct val="0"/>
              </a:spcAft>
            </a:pPr>
            <a:r>
              <a:rPr lang="en-US" altLang="ja-JP" sz="1000">
                <a:solidFill>
                  <a:srgbClr val="000000"/>
                </a:solidFill>
              </a:rPr>
              <a:t>(Sprint Backlog)</a:t>
            </a:r>
          </a:p>
          <a:p>
            <a:pPr algn="ctr" fontAlgn="base">
              <a:spcBef>
                <a:spcPct val="0"/>
              </a:spcBef>
              <a:spcAft>
                <a:spcPct val="0"/>
              </a:spcAft>
            </a:pPr>
            <a:r>
              <a:rPr lang="en-US" altLang="ja-JP" sz="1000">
                <a:solidFill>
                  <a:srgbClr val="000000"/>
                </a:solidFill>
              </a:rPr>
              <a:t>a.----------------</a:t>
            </a:r>
          </a:p>
          <a:p>
            <a:pPr algn="ctr" fontAlgn="base">
              <a:spcBef>
                <a:spcPct val="0"/>
              </a:spcBef>
              <a:spcAft>
                <a:spcPct val="0"/>
              </a:spcAft>
            </a:pPr>
            <a:r>
              <a:rPr lang="en-US" altLang="ja-JP" sz="1000">
                <a:solidFill>
                  <a:srgbClr val="000000"/>
                </a:solidFill>
              </a:rPr>
              <a:t>b.----------------</a:t>
            </a:r>
          </a:p>
          <a:p>
            <a:pPr algn="ctr" fontAlgn="base">
              <a:spcBef>
                <a:spcPct val="0"/>
              </a:spcBef>
              <a:spcAft>
                <a:spcPct val="0"/>
              </a:spcAft>
            </a:pPr>
            <a:r>
              <a:rPr lang="en-US" altLang="ja-JP" sz="1000">
                <a:solidFill>
                  <a:srgbClr val="000000"/>
                </a:solidFill>
              </a:rPr>
              <a:t>c.----------------</a:t>
            </a:r>
          </a:p>
          <a:p>
            <a:pPr algn="ctr" fontAlgn="base">
              <a:spcBef>
                <a:spcPct val="0"/>
              </a:spcBef>
              <a:spcAft>
                <a:spcPct val="0"/>
              </a:spcAft>
            </a:pPr>
            <a:r>
              <a:rPr lang="en-US" altLang="ja-JP" sz="1000">
                <a:solidFill>
                  <a:srgbClr val="000000"/>
                </a:solidFill>
              </a:rPr>
              <a:t>d.----------------</a:t>
            </a:r>
          </a:p>
          <a:p>
            <a:pPr algn="ctr" fontAlgn="base">
              <a:spcBef>
                <a:spcPct val="0"/>
              </a:spcBef>
              <a:spcAft>
                <a:spcPct val="0"/>
              </a:spcAft>
            </a:pPr>
            <a:r>
              <a:rPr lang="en-US" altLang="ja-JP" sz="1000">
                <a:solidFill>
                  <a:srgbClr val="000000"/>
                </a:solidFill>
              </a:rPr>
              <a:t>e.----------------</a:t>
            </a:r>
          </a:p>
          <a:p>
            <a:pPr algn="ctr" fontAlgn="base">
              <a:spcBef>
                <a:spcPct val="0"/>
              </a:spcBef>
              <a:spcAft>
                <a:spcPct val="0"/>
              </a:spcAft>
            </a:pPr>
            <a:r>
              <a:rPr lang="en-US" altLang="ja-JP" sz="1000">
                <a:solidFill>
                  <a:srgbClr val="000000"/>
                </a:solidFill>
              </a:rPr>
              <a:t>f.----------------</a:t>
            </a:r>
          </a:p>
        </p:txBody>
      </p:sp>
      <p:sp>
        <p:nvSpPr>
          <p:cNvPr id="20488" name="Rectangle 12"/>
          <p:cNvSpPr>
            <a:spLocks noChangeArrowheads="1"/>
          </p:cNvSpPr>
          <p:nvPr/>
        </p:nvSpPr>
        <p:spPr bwMode="auto">
          <a:xfrm>
            <a:off x="7164388" y="3932238"/>
            <a:ext cx="1008062" cy="720725"/>
          </a:xfrm>
          <a:prstGeom prst="rect">
            <a:avLst/>
          </a:prstGeom>
          <a:solidFill>
            <a:schemeClr val="accent3">
              <a:lumMod val="40000"/>
              <a:lumOff val="60000"/>
            </a:schemeClr>
          </a:solidFill>
          <a:ln w="9525">
            <a:solidFill>
              <a:schemeClr val="tx1"/>
            </a:solidFill>
            <a:miter lim="800000"/>
            <a:headEnd/>
            <a:tailEnd/>
          </a:ln>
        </p:spPr>
        <p:txBody>
          <a:bodyPr wrap="none" anchor="ctr"/>
          <a:lstStyle/>
          <a:p>
            <a:pPr algn="ctr" fontAlgn="base">
              <a:spcBef>
                <a:spcPct val="0"/>
              </a:spcBef>
              <a:spcAft>
                <a:spcPct val="0"/>
              </a:spcAft>
            </a:pPr>
            <a:r>
              <a:rPr lang="en-US" altLang="ja-JP" sz="1000">
                <a:solidFill>
                  <a:srgbClr val="000000"/>
                </a:solidFill>
              </a:rPr>
              <a:t>Sprint Review</a:t>
            </a:r>
          </a:p>
          <a:p>
            <a:pPr algn="ctr" fontAlgn="base">
              <a:spcBef>
                <a:spcPct val="0"/>
              </a:spcBef>
              <a:spcAft>
                <a:spcPct val="0"/>
              </a:spcAft>
            </a:pPr>
            <a:endParaRPr lang="en-US" altLang="ja-JP" sz="1000">
              <a:solidFill>
                <a:srgbClr val="000000"/>
              </a:solidFill>
            </a:endParaRPr>
          </a:p>
          <a:p>
            <a:pPr algn="ctr" fontAlgn="base">
              <a:spcBef>
                <a:spcPct val="0"/>
              </a:spcBef>
              <a:spcAft>
                <a:spcPct val="0"/>
              </a:spcAft>
            </a:pPr>
            <a:endParaRPr lang="en-US" altLang="ja-JP" sz="1000">
              <a:solidFill>
                <a:srgbClr val="000000"/>
              </a:solidFill>
            </a:endParaRPr>
          </a:p>
          <a:p>
            <a:pPr algn="ctr" fontAlgn="base">
              <a:spcBef>
                <a:spcPct val="0"/>
              </a:spcBef>
              <a:spcAft>
                <a:spcPct val="0"/>
              </a:spcAft>
            </a:pPr>
            <a:endParaRPr lang="ja-JP" altLang="en-US" sz="1000">
              <a:solidFill>
                <a:srgbClr val="000000"/>
              </a:solidFill>
            </a:endParaRPr>
          </a:p>
        </p:txBody>
      </p:sp>
      <p:sp>
        <p:nvSpPr>
          <p:cNvPr id="20489" name="Rectangle 13"/>
          <p:cNvSpPr>
            <a:spLocks noChangeArrowheads="1"/>
          </p:cNvSpPr>
          <p:nvPr/>
        </p:nvSpPr>
        <p:spPr bwMode="auto">
          <a:xfrm>
            <a:off x="7164388" y="4652963"/>
            <a:ext cx="1008062" cy="720725"/>
          </a:xfrm>
          <a:prstGeom prst="rect">
            <a:avLst/>
          </a:prstGeom>
          <a:solidFill>
            <a:schemeClr val="accent3">
              <a:lumMod val="40000"/>
              <a:lumOff val="60000"/>
            </a:schemeClr>
          </a:solidFill>
          <a:ln w="9525">
            <a:solidFill>
              <a:schemeClr val="tx1"/>
            </a:solidFill>
            <a:miter lim="800000"/>
            <a:headEnd/>
            <a:tailEnd/>
          </a:ln>
        </p:spPr>
        <p:txBody>
          <a:bodyPr wrap="none" anchor="ctr"/>
          <a:lstStyle/>
          <a:p>
            <a:pPr algn="ctr" fontAlgn="base">
              <a:spcBef>
                <a:spcPct val="0"/>
              </a:spcBef>
              <a:spcAft>
                <a:spcPct val="0"/>
              </a:spcAft>
            </a:pPr>
            <a:r>
              <a:rPr lang="en-US" altLang="ja-JP" sz="1000">
                <a:solidFill>
                  <a:srgbClr val="000000"/>
                </a:solidFill>
              </a:rPr>
              <a:t>Retrospective</a:t>
            </a:r>
          </a:p>
          <a:p>
            <a:pPr algn="ctr" fontAlgn="base">
              <a:spcBef>
                <a:spcPct val="0"/>
              </a:spcBef>
              <a:spcAft>
                <a:spcPct val="0"/>
              </a:spcAft>
            </a:pPr>
            <a:endParaRPr lang="en-US" altLang="ja-JP" sz="1000">
              <a:solidFill>
                <a:srgbClr val="000000"/>
              </a:solidFill>
            </a:endParaRPr>
          </a:p>
          <a:p>
            <a:pPr algn="ctr" fontAlgn="base">
              <a:spcBef>
                <a:spcPct val="0"/>
              </a:spcBef>
              <a:spcAft>
                <a:spcPct val="0"/>
              </a:spcAft>
            </a:pPr>
            <a:endParaRPr lang="en-US" altLang="ja-JP" sz="1000">
              <a:solidFill>
                <a:srgbClr val="000000"/>
              </a:solidFill>
            </a:endParaRPr>
          </a:p>
          <a:p>
            <a:pPr algn="ctr" fontAlgn="base">
              <a:spcBef>
                <a:spcPct val="0"/>
              </a:spcBef>
              <a:spcAft>
                <a:spcPct val="0"/>
              </a:spcAft>
            </a:pPr>
            <a:endParaRPr lang="ja-JP" altLang="en-US" sz="1000">
              <a:solidFill>
                <a:srgbClr val="000000"/>
              </a:solidFill>
            </a:endParaRPr>
          </a:p>
        </p:txBody>
      </p:sp>
      <p:sp>
        <p:nvSpPr>
          <p:cNvPr id="20490" name="AutoShape 14"/>
          <p:cNvSpPr>
            <a:spLocks noChangeArrowheads="1"/>
          </p:cNvSpPr>
          <p:nvPr/>
        </p:nvSpPr>
        <p:spPr bwMode="auto">
          <a:xfrm rot="5400000">
            <a:off x="1692276" y="1341437"/>
            <a:ext cx="360362" cy="360363"/>
          </a:xfrm>
          <a:custGeom>
            <a:avLst/>
            <a:gdLst>
              <a:gd name="T0" fmla="*/ 252354 w 21600"/>
              <a:gd name="T1" fmla="*/ 0 h 21600"/>
              <a:gd name="T2" fmla="*/ 252354 w 21600"/>
              <a:gd name="T3" fmla="*/ 202838 h 21600"/>
              <a:gd name="T4" fmla="*/ 54004 w 21600"/>
              <a:gd name="T5" fmla="*/ 360363 h 21600"/>
              <a:gd name="T6" fmla="*/ 360362 w 21600"/>
              <a:gd name="T7" fmla="*/ 101419 h 21600"/>
              <a:gd name="T8" fmla="*/ 3 60000 65536"/>
              <a:gd name="T9" fmla="*/ 1 60000 65536"/>
              <a:gd name="T10" fmla="*/ 1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endParaRPr lang="ja-JP" altLang="en-US">
              <a:solidFill>
                <a:srgbClr val="000000"/>
              </a:solidFill>
            </a:endParaRPr>
          </a:p>
        </p:txBody>
      </p:sp>
      <p:sp>
        <p:nvSpPr>
          <p:cNvPr id="20491" name="AutoShape 15"/>
          <p:cNvSpPr>
            <a:spLocks noChangeArrowheads="1"/>
          </p:cNvSpPr>
          <p:nvPr/>
        </p:nvSpPr>
        <p:spPr bwMode="auto">
          <a:xfrm rot="5400000">
            <a:off x="3276600" y="2781300"/>
            <a:ext cx="360363" cy="360363"/>
          </a:xfrm>
          <a:custGeom>
            <a:avLst/>
            <a:gdLst>
              <a:gd name="T0" fmla="*/ 252354 w 21600"/>
              <a:gd name="T1" fmla="*/ 0 h 21600"/>
              <a:gd name="T2" fmla="*/ 252354 w 21600"/>
              <a:gd name="T3" fmla="*/ 202838 h 21600"/>
              <a:gd name="T4" fmla="*/ 54004 w 21600"/>
              <a:gd name="T5" fmla="*/ 360363 h 21600"/>
              <a:gd name="T6" fmla="*/ 360363 w 21600"/>
              <a:gd name="T7" fmla="*/ 101419 h 21600"/>
              <a:gd name="T8" fmla="*/ 3 60000 65536"/>
              <a:gd name="T9" fmla="*/ 1 60000 65536"/>
              <a:gd name="T10" fmla="*/ 1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endParaRPr lang="ja-JP" altLang="en-US">
              <a:solidFill>
                <a:srgbClr val="000000"/>
              </a:solidFill>
            </a:endParaRPr>
          </a:p>
        </p:txBody>
      </p:sp>
      <p:sp>
        <p:nvSpPr>
          <p:cNvPr id="20492" name="Freeform 16"/>
          <p:cNvSpPr>
            <a:spLocks/>
          </p:cNvSpPr>
          <p:nvPr/>
        </p:nvSpPr>
        <p:spPr bwMode="auto">
          <a:xfrm>
            <a:off x="4356100" y="3141663"/>
            <a:ext cx="2952750" cy="1031875"/>
          </a:xfrm>
          <a:custGeom>
            <a:avLst/>
            <a:gdLst>
              <a:gd name="T0" fmla="*/ 0 w 1814"/>
              <a:gd name="T1" fmla="*/ 589 h 650"/>
              <a:gd name="T2" fmla="*/ 907 w 1814"/>
              <a:gd name="T3" fmla="*/ 589 h 650"/>
              <a:gd name="T4" fmla="*/ 1043 w 1814"/>
              <a:gd name="T5" fmla="*/ 226 h 650"/>
              <a:gd name="T6" fmla="*/ 862 w 1814"/>
              <a:gd name="T7" fmla="*/ 45 h 650"/>
              <a:gd name="T8" fmla="*/ 680 w 1814"/>
              <a:gd name="T9" fmla="*/ 0 h 650"/>
              <a:gd name="T10" fmla="*/ 544 w 1814"/>
              <a:gd name="T11" fmla="*/ 45 h 650"/>
              <a:gd name="T12" fmla="*/ 408 w 1814"/>
              <a:gd name="T13" fmla="*/ 226 h 650"/>
              <a:gd name="T14" fmla="*/ 408 w 1814"/>
              <a:gd name="T15" fmla="*/ 408 h 650"/>
              <a:gd name="T16" fmla="*/ 499 w 1814"/>
              <a:gd name="T17" fmla="*/ 544 h 650"/>
              <a:gd name="T18" fmla="*/ 635 w 1814"/>
              <a:gd name="T19" fmla="*/ 635 h 650"/>
              <a:gd name="T20" fmla="*/ 816 w 1814"/>
              <a:gd name="T21" fmla="*/ 635 h 650"/>
              <a:gd name="T22" fmla="*/ 1678 w 1814"/>
              <a:gd name="T23" fmla="*/ 635 h 650"/>
              <a:gd name="T24" fmla="*/ 1633 w 1814"/>
              <a:gd name="T25" fmla="*/ 635 h 6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4"/>
              <a:gd name="T40" fmla="*/ 0 h 650"/>
              <a:gd name="T41" fmla="*/ 1814 w 1814"/>
              <a:gd name="T42" fmla="*/ 650 h 6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4" h="650">
                <a:moveTo>
                  <a:pt x="0" y="589"/>
                </a:moveTo>
                <a:cubicBezTo>
                  <a:pt x="366" y="619"/>
                  <a:pt x="733" y="649"/>
                  <a:pt x="907" y="589"/>
                </a:cubicBezTo>
                <a:cubicBezTo>
                  <a:pt x="1081" y="529"/>
                  <a:pt x="1051" y="317"/>
                  <a:pt x="1043" y="226"/>
                </a:cubicBezTo>
                <a:cubicBezTo>
                  <a:pt x="1035" y="135"/>
                  <a:pt x="922" y="83"/>
                  <a:pt x="862" y="45"/>
                </a:cubicBezTo>
                <a:cubicBezTo>
                  <a:pt x="802" y="7"/>
                  <a:pt x="733" y="0"/>
                  <a:pt x="680" y="0"/>
                </a:cubicBezTo>
                <a:cubicBezTo>
                  <a:pt x="627" y="0"/>
                  <a:pt x="589" y="7"/>
                  <a:pt x="544" y="45"/>
                </a:cubicBezTo>
                <a:cubicBezTo>
                  <a:pt x="499" y="83"/>
                  <a:pt x="431" y="165"/>
                  <a:pt x="408" y="226"/>
                </a:cubicBezTo>
                <a:cubicBezTo>
                  <a:pt x="385" y="287"/>
                  <a:pt x="393" y="355"/>
                  <a:pt x="408" y="408"/>
                </a:cubicBezTo>
                <a:cubicBezTo>
                  <a:pt x="423" y="461"/>
                  <a:pt x="461" y="506"/>
                  <a:pt x="499" y="544"/>
                </a:cubicBezTo>
                <a:cubicBezTo>
                  <a:pt x="537" y="582"/>
                  <a:pt x="582" y="620"/>
                  <a:pt x="635" y="635"/>
                </a:cubicBezTo>
                <a:cubicBezTo>
                  <a:pt x="688" y="650"/>
                  <a:pt x="642" y="635"/>
                  <a:pt x="816" y="635"/>
                </a:cubicBezTo>
                <a:cubicBezTo>
                  <a:pt x="990" y="635"/>
                  <a:pt x="1542" y="635"/>
                  <a:pt x="1678" y="635"/>
                </a:cubicBezTo>
                <a:cubicBezTo>
                  <a:pt x="1814" y="635"/>
                  <a:pt x="1640" y="635"/>
                  <a:pt x="1633" y="635"/>
                </a:cubicBezTo>
              </a:path>
            </a:pathLst>
          </a:custGeom>
          <a:noFill/>
          <a:ln w="88900">
            <a:solidFill>
              <a:srgbClr val="3366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ja-JP" altLang="en-US">
              <a:solidFill>
                <a:srgbClr val="000000"/>
              </a:solidFill>
            </a:endParaRPr>
          </a:p>
        </p:txBody>
      </p:sp>
      <p:sp>
        <p:nvSpPr>
          <p:cNvPr id="20493" name="Text Box 17"/>
          <p:cNvSpPr txBox="1">
            <a:spLocks noChangeArrowheads="1"/>
          </p:cNvSpPr>
          <p:nvPr/>
        </p:nvSpPr>
        <p:spPr bwMode="auto">
          <a:xfrm>
            <a:off x="5003800" y="3500438"/>
            <a:ext cx="1079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128"/>
              </a:defRPr>
            </a:lvl1pPr>
            <a:lvl2pPr marL="37931725" indent="-37474525">
              <a:defRPr kumimoji="1" sz="2400">
                <a:solidFill>
                  <a:schemeClr val="tx1"/>
                </a:solidFill>
                <a:latin typeface="Arial" charset="0"/>
                <a:ea typeface="ＭＳ Ｐゴシック" charset="-128"/>
              </a:defRPr>
            </a:lvl2pPr>
            <a:lvl3pPr>
              <a:defRPr kumimoji="1" sz="2400">
                <a:solidFill>
                  <a:schemeClr val="tx1"/>
                </a:solidFill>
                <a:latin typeface="Arial" charset="0"/>
                <a:ea typeface="ＭＳ Ｐゴシック" charset="-128"/>
              </a:defRPr>
            </a:lvl3pPr>
            <a:lvl4pPr>
              <a:defRPr kumimoji="1" sz="2400">
                <a:solidFill>
                  <a:schemeClr val="tx1"/>
                </a:solidFill>
                <a:latin typeface="Arial" charset="0"/>
                <a:ea typeface="ＭＳ Ｐゴシック" charset="-128"/>
              </a:defRPr>
            </a:lvl4pPr>
            <a:lvl5pPr>
              <a:defRPr kumimoji="1" sz="2400">
                <a:solidFill>
                  <a:schemeClr val="tx1"/>
                </a:solidFill>
                <a:latin typeface="Arial" charset="0"/>
                <a:ea typeface="ＭＳ Ｐゴシック" charset="-128"/>
              </a:defRPr>
            </a:lvl5pPr>
            <a:lvl6pPr marL="457200" fontAlgn="base">
              <a:spcBef>
                <a:spcPct val="0"/>
              </a:spcBef>
              <a:spcAft>
                <a:spcPct val="0"/>
              </a:spcAft>
              <a:defRPr kumimoji="1" sz="2400">
                <a:solidFill>
                  <a:schemeClr val="tx1"/>
                </a:solidFill>
                <a:latin typeface="Arial" charset="0"/>
                <a:ea typeface="ＭＳ Ｐゴシック" charset="-128"/>
              </a:defRPr>
            </a:lvl6pPr>
            <a:lvl7pPr marL="914400" fontAlgn="base">
              <a:spcBef>
                <a:spcPct val="0"/>
              </a:spcBef>
              <a:spcAft>
                <a:spcPct val="0"/>
              </a:spcAft>
              <a:defRPr kumimoji="1" sz="2400">
                <a:solidFill>
                  <a:schemeClr val="tx1"/>
                </a:solidFill>
                <a:latin typeface="Arial" charset="0"/>
                <a:ea typeface="ＭＳ Ｐゴシック" charset="-128"/>
              </a:defRPr>
            </a:lvl7pPr>
            <a:lvl8pPr marL="1371600" fontAlgn="base">
              <a:spcBef>
                <a:spcPct val="0"/>
              </a:spcBef>
              <a:spcAft>
                <a:spcPct val="0"/>
              </a:spcAft>
              <a:defRPr kumimoji="1" sz="2400">
                <a:solidFill>
                  <a:schemeClr val="tx1"/>
                </a:solidFill>
                <a:latin typeface="Arial" charset="0"/>
                <a:ea typeface="ＭＳ Ｐゴシック" charset="-128"/>
              </a:defRPr>
            </a:lvl8pPr>
            <a:lvl9pPr marL="1828800" fontAlgn="base">
              <a:spcBef>
                <a:spcPct val="0"/>
              </a:spcBef>
              <a:spcAft>
                <a:spcPct val="0"/>
              </a:spcAft>
              <a:defRPr kumimoji="1" sz="2400">
                <a:solidFill>
                  <a:schemeClr val="tx1"/>
                </a:solidFill>
                <a:latin typeface="Arial" charset="0"/>
                <a:ea typeface="ＭＳ Ｐゴシック" charset="-128"/>
              </a:defRPr>
            </a:lvl9pPr>
          </a:lstStyle>
          <a:p>
            <a:pPr algn="ctr" fontAlgn="base">
              <a:spcBef>
                <a:spcPct val="50000"/>
              </a:spcBef>
              <a:spcAft>
                <a:spcPct val="0"/>
              </a:spcAft>
            </a:pPr>
            <a:r>
              <a:rPr lang="en-US" altLang="ja-JP" sz="1200">
                <a:solidFill>
                  <a:srgbClr val="000000"/>
                </a:solidFill>
              </a:rPr>
              <a:t>Daily Scrum</a:t>
            </a:r>
          </a:p>
        </p:txBody>
      </p:sp>
      <p:sp>
        <p:nvSpPr>
          <p:cNvPr id="20494" name="AutoShape 18"/>
          <p:cNvSpPr>
            <a:spLocks noChangeArrowheads="1"/>
          </p:cNvSpPr>
          <p:nvPr/>
        </p:nvSpPr>
        <p:spPr bwMode="auto">
          <a:xfrm>
            <a:off x="3276600" y="5805488"/>
            <a:ext cx="4895850" cy="433387"/>
          </a:xfrm>
          <a:prstGeom prst="leftRightArrow">
            <a:avLst>
              <a:gd name="adj1" fmla="val 50000"/>
              <a:gd name="adj2" fmla="val 225934"/>
            </a:avLst>
          </a:prstGeom>
          <a:solidFill>
            <a:schemeClr val="accent6">
              <a:lumMod val="40000"/>
              <a:lumOff val="60000"/>
            </a:schemeClr>
          </a:solidFill>
          <a:ln w="19050">
            <a:solidFill>
              <a:schemeClr val="accent2"/>
            </a:solidFill>
            <a:miter lim="800000"/>
            <a:headEnd/>
            <a:tailEnd/>
          </a:ln>
        </p:spPr>
        <p:txBody>
          <a:bodyPr wrap="none" anchor="ctr"/>
          <a:lstStyle/>
          <a:p>
            <a:pPr algn="ctr" fontAlgn="base">
              <a:spcBef>
                <a:spcPct val="0"/>
              </a:spcBef>
              <a:spcAft>
                <a:spcPct val="0"/>
              </a:spcAft>
            </a:pPr>
            <a:r>
              <a:rPr lang="en-US" altLang="ja-JP" sz="1600">
                <a:solidFill>
                  <a:srgbClr val="000000"/>
                </a:solidFill>
              </a:rPr>
              <a:t>Sprint (Iteration)</a:t>
            </a:r>
          </a:p>
        </p:txBody>
      </p:sp>
      <p:sp>
        <p:nvSpPr>
          <p:cNvPr id="20495" name="Text Box 19"/>
          <p:cNvSpPr txBox="1">
            <a:spLocks noChangeArrowheads="1"/>
          </p:cNvSpPr>
          <p:nvPr/>
        </p:nvSpPr>
        <p:spPr bwMode="auto">
          <a:xfrm>
            <a:off x="107950" y="188913"/>
            <a:ext cx="7632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128"/>
              </a:defRPr>
            </a:lvl1pPr>
            <a:lvl2pPr marL="37931725" indent="-37474525">
              <a:defRPr kumimoji="1" sz="2400">
                <a:solidFill>
                  <a:schemeClr val="tx1"/>
                </a:solidFill>
                <a:latin typeface="Arial" charset="0"/>
                <a:ea typeface="ＭＳ Ｐゴシック" charset="-128"/>
              </a:defRPr>
            </a:lvl2pPr>
            <a:lvl3pPr>
              <a:defRPr kumimoji="1" sz="2400">
                <a:solidFill>
                  <a:schemeClr val="tx1"/>
                </a:solidFill>
                <a:latin typeface="Arial" charset="0"/>
                <a:ea typeface="ＭＳ Ｐゴシック" charset="-128"/>
              </a:defRPr>
            </a:lvl3pPr>
            <a:lvl4pPr>
              <a:defRPr kumimoji="1" sz="2400">
                <a:solidFill>
                  <a:schemeClr val="tx1"/>
                </a:solidFill>
                <a:latin typeface="Arial" charset="0"/>
                <a:ea typeface="ＭＳ Ｐゴシック" charset="-128"/>
              </a:defRPr>
            </a:lvl4pPr>
            <a:lvl5pPr>
              <a:defRPr kumimoji="1" sz="2400">
                <a:solidFill>
                  <a:schemeClr val="tx1"/>
                </a:solidFill>
                <a:latin typeface="Arial" charset="0"/>
                <a:ea typeface="ＭＳ Ｐゴシック" charset="-128"/>
              </a:defRPr>
            </a:lvl5pPr>
            <a:lvl6pPr marL="457200" fontAlgn="base">
              <a:spcBef>
                <a:spcPct val="0"/>
              </a:spcBef>
              <a:spcAft>
                <a:spcPct val="0"/>
              </a:spcAft>
              <a:defRPr kumimoji="1" sz="2400">
                <a:solidFill>
                  <a:schemeClr val="tx1"/>
                </a:solidFill>
                <a:latin typeface="Arial" charset="0"/>
                <a:ea typeface="ＭＳ Ｐゴシック" charset="-128"/>
              </a:defRPr>
            </a:lvl6pPr>
            <a:lvl7pPr marL="914400" fontAlgn="base">
              <a:spcBef>
                <a:spcPct val="0"/>
              </a:spcBef>
              <a:spcAft>
                <a:spcPct val="0"/>
              </a:spcAft>
              <a:defRPr kumimoji="1" sz="2400">
                <a:solidFill>
                  <a:schemeClr val="tx1"/>
                </a:solidFill>
                <a:latin typeface="Arial" charset="0"/>
                <a:ea typeface="ＭＳ Ｐゴシック" charset="-128"/>
              </a:defRPr>
            </a:lvl7pPr>
            <a:lvl8pPr marL="1371600" fontAlgn="base">
              <a:spcBef>
                <a:spcPct val="0"/>
              </a:spcBef>
              <a:spcAft>
                <a:spcPct val="0"/>
              </a:spcAft>
              <a:defRPr kumimoji="1" sz="2400">
                <a:solidFill>
                  <a:schemeClr val="tx1"/>
                </a:solidFill>
                <a:latin typeface="Arial" charset="0"/>
                <a:ea typeface="ＭＳ Ｐゴシック" charset="-128"/>
              </a:defRPr>
            </a:lvl8pPr>
            <a:lvl9pPr marL="1828800" fontAlgn="base">
              <a:spcBef>
                <a:spcPct val="0"/>
              </a:spcBef>
              <a:spcAft>
                <a:spcPct val="0"/>
              </a:spcAft>
              <a:defRPr kumimoji="1" sz="2400">
                <a:solidFill>
                  <a:schemeClr val="tx1"/>
                </a:solidFill>
                <a:latin typeface="Arial" charset="0"/>
                <a:ea typeface="ＭＳ Ｐゴシック" charset="-128"/>
              </a:defRPr>
            </a:lvl9pPr>
          </a:lstStyle>
          <a:p>
            <a:pPr fontAlgn="base">
              <a:spcBef>
                <a:spcPct val="50000"/>
              </a:spcBef>
              <a:spcAft>
                <a:spcPct val="0"/>
              </a:spcAft>
            </a:pPr>
            <a:r>
              <a:rPr lang="en-US" altLang="ja-JP" sz="2800" dirty="0">
                <a:solidFill>
                  <a:srgbClr val="002060"/>
                </a:solidFill>
              </a:rPr>
              <a:t>Scrum</a:t>
            </a:r>
            <a:r>
              <a:rPr lang="ja-JP" altLang="en-US" sz="2800" dirty="0">
                <a:solidFill>
                  <a:srgbClr val="002060"/>
                </a:solidFill>
              </a:rPr>
              <a:t>によるアジャイル・プロジェクト運営（管理）</a:t>
            </a:r>
          </a:p>
        </p:txBody>
      </p:sp>
      <p:sp>
        <p:nvSpPr>
          <p:cNvPr id="20496" name="Text Box 20"/>
          <p:cNvSpPr txBox="1">
            <a:spLocks noChangeArrowheads="1"/>
          </p:cNvSpPr>
          <p:nvPr/>
        </p:nvSpPr>
        <p:spPr bwMode="auto">
          <a:xfrm>
            <a:off x="1908175" y="1700213"/>
            <a:ext cx="10795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128"/>
              </a:defRPr>
            </a:lvl1pPr>
            <a:lvl2pPr marL="37931725" indent="-37474525">
              <a:defRPr kumimoji="1" sz="2400">
                <a:solidFill>
                  <a:schemeClr val="tx1"/>
                </a:solidFill>
                <a:latin typeface="Arial" charset="0"/>
                <a:ea typeface="ＭＳ Ｐゴシック" charset="-128"/>
              </a:defRPr>
            </a:lvl2pPr>
            <a:lvl3pPr>
              <a:defRPr kumimoji="1" sz="2400">
                <a:solidFill>
                  <a:schemeClr val="tx1"/>
                </a:solidFill>
                <a:latin typeface="Arial" charset="0"/>
                <a:ea typeface="ＭＳ Ｐゴシック" charset="-128"/>
              </a:defRPr>
            </a:lvl3pPr>
            <a:lvl4pPr>
              <a:defRPr kumimoji="1" sz="2400">
                <a:solidFill>
                  <a:schemeClr val="tx1"/>
                </a:solidFill>
                <a:latin typeface="Arial" charset="0"/>
                <a:ea typeface="ＭＳ Ｐゴシック" charset="-128"/>
              </a:defRPr>
            </a:lvl4pPr>
            <a:lvl5pPr>
              <a:defRPr kumimoji="1" sz="2400">
                <a:solidFill>
                  <a:schemeClr val="tx1"/>
                </a:solidFill>
                <a:latin typeface="Arial" charset="0"/>
                <a:ea typeface="ＭＳ Ｐゴシック" charset="-128"/>
              </a:defRPr>
            </a:lvl5pPr>
            <a:lvl6pPr marL="457200" fontAlgn="base">
              <a:spcBef>
                <a:spcPct val="0"/>
              </a:spcBef>
              <a:spcAft>
                <a:spcPct val="0"/>
              </a:spcAft>
              <a:defRPr kumimoji="1" sz="2400">
                <a:solidFill>
                  <a:schemeClr val="tx1"/>
                </a:solidFill>
                <a:latin typeface="Arial" charset="0"/>
                <a:ea typeface="ＭＳ Ｐゴシック" charset="-128"/>
              </a:defRPr>
            </a:lvl6pPr>
            <a:lvl7pPr marL="914400" fontAlgn="base">
              <a:spcBef>
                <a:spcPct val="0"/>
              </a:spcBef>
              <a:spcAft>
                <a:spcPct val="0"/>
              </a:spcAft>
              <a:defRPr kumimoji="1" sz="2400">
                <a:solidFill>
                  <a:schemeClr val="tx1"/>
                </a:solidFill>
                <a:latin typeface="Arial" charset="0"/>
                <a:ea typeface="ＭＳ Ｐゴシック" charset="-128"/>
              </a:defRPr>
            </a:lvl7pPr>
            <a:lvl8pPr marL="1371600" fontAlgn="base">
              <a:spcBef>
                <a:spcPct val="0"/>
              </a:spcBef>
              <a:spcAft>
                <a:spcPct val="0"/>
              </a:spcAft>
              <a:defRPr kumimoji="1" sz="2400">
                <a:solidFill>
                  <a:schemeClr val="tx1"/>
                </a:solidFill>
                <a:latin typeface="Arial" charset="0"/>
                <a:ea typeface="ＭＳ Ｐゴシック" charset="-128"/>
              </a:defRPr>
            </a:lvl8pPr>
            <a:lvl9pPr marL="1828800" fontAlgn="base">
              <a:spcBef>
                <a:spcPct val="0"/>
              </a:spcBef>
              <a:spcAft>
                <a:spcPct val="0"/>
              </a:spcAft>
              <a:defRPr kumimoji="1" sz="2400">
                <a:solidFill>
                  <a:schemeClr val="tx1"/>
                </a:solidFill>
                <a:latin typeface="Arial" charset="0"/>
                <a:ea typeface="ＭＳ Ｐゴシック" charset="-128"/>
              </a:defRPr>
            </a:lvl9pPr>
          </a:lstStyle>
          <a:p>
            <a:pPr fontAlgn="base">
              <a:spcBef>
                <a:spcPct val="50000"/>
              </a:spcBef>
              <a:spcAft>
                <a:spcPct val="0"/>
              </a:spcAft>
            </a:pPr>
            <a:r>
              <a:rPr lang="en-US" altLang="ja-JP" sz="1000">
                <a:solidFill>
                  <a:srgbClr val="000000"/>
                </a:solidFill>
              </a:rPr>
              <a:t>Sprint Planning</a:t>
            </a:r>
          </a:p>
        </p:txBody>
      </p:sp>
      <p:sp>
        <p:nvSpPr>
          <p:cNvPr id="20497" name="Text Box 21"/>
          <p:cNvSpPr txBox="1">
            <a:spLocks noChangeArrowheads="1"/>
          </p:cNvSpPr>
          <p:nvPr/>
        </p:nvSpPr>
        <p:spPr bwMode="auto">
          <a:xfrm>
            <a:off x="4500563" y="6165850"/>
            <a:ext cx="24495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128"/>
              </a:defRPr>
            </a:lvl1pPr>
            <a:lvl2pPr marL="37931725" indent="-37474525">
              <a:defRPr kumimoji="1" sz="2400">
                <a:solidFill>
                  <a:schemeClr val="tx1"/>
                </a:solidFill>
                <a:latin typeface="Arial" charset="0"/>
                <a:ea typeface="ＭＳ Ｐゴシック" charset="-128"/>
              </a:defRPr>
            </a:lvl2pPr>
            <a:lvl3pPr>
              <a:defRPr kumimoji="1" sz="2400">
                <a:solidFill>
                  <a:schemeClr val="tx1"/>
                </a:solidFill>
                <a:latin typeface="Arial" charset="0"/>
                <a:ea typeface="ＭＳ Ｐゴシック" charset="-128"/>
              </a:defRPr>
            </a:lvl3pPr>
            <a:lvl4pPr>
              <a:defRPr kumimoji="1" sz="2400">
                <a:solidFill>
                  <a:schemeClr val="tx1"/>
                </a:solidFill>
                <a:latin typeface="Arial" charset="0"/>
                <a:ea typeface="ＭＳ Ｐゴシック" charset="-128"/>
              </a:defRPr>
            </a:lvl4pPr>
            <a:lvl5pPr>
              <a:defRPr kumimoji="1" sz="2400">
                <a:solidFill>
                  <a:schemeClr val="tx1"/>
                </a:solidFill>
                <a:latin typeface="Arial" charset="0"/>
                <a:ea typeface="ＭＳ Ｐゴシック" charset="-128"/>
              </a:defRPr>
            </a:lvl5pPr>
            <a:lvl6pPr marL="457200" fontAlgn="base">
              <a:spcBef>
                <a:spcPct val="0"/>
              </a:spcBef>
              <a:spcAft>
                <a:spcPct val="0"/>
              </a:spcAft>
              <a:defRPr kumimoji="1" sz="2400">
                <a:solidFill>
                  <a:schemeClr val="tx1"/>
                </a:solidFill>
                <a:latin typeface="Arial" charset="0"/>
                <a:ea typeface="ＭＳ Ｐゴシック" charset="-128"/>
              </a:defRPr>
            </a:lvl6pPr>
            <a:lvl7pPr marL="914400" fontAlgn="base">
              <a:spcBef>
                <a:spcPct val="0"/>
              </a:spcBef>
              <a:spcAft>
                <a:spcPct val="0"/>
              </a:spcAft>
              <a:defRPr kumimoji="1" sz="2400">
                <a:solidFill>
                  <a:schemeClr val="tx1"/>
                </a:solidFill>
                <a:latin typeface="Arial" charset="0"/>
                <a:ea typeface="ＭＳ Ｐゴシック" charset="-128"/>
              </a:defRPr>
            </a:lvl7pPr>
            <a:lvl8pPr marL="1371600" fontAlgn="base">
              <a:spcBef>
                <a:spcPct val="0"/>
              </a:spcBef>
              <a:spcAft>
                <a:spcPct val="0"/>
              </a:spcAft>
              <a:defRPr kumimoji="1" sz="2400">
                <a:solidFill>
                  <a:schemeClr val="tx1"/>
                </a:solidFill>
                <a:latin typeface="Arial" charset="0"/>
                <a:ea typeface="ＭＳ Ｐゴシック" charset="-128"/>
              </a:defRPr>
            </a:lvl8pPr>
            <a:lvl9pPr marL="1828800" fontAlgn="base">
              <a:spcBef>
                <a:spcPct val="0"/>
              </a:spcBef>
              <a:spcAft>
                <a:spcPct val="0"/>
              </a:spcAft>
              <a:defRPr kumimoji="1" sz="2400">
                <a:solidFill>
                  <a:schemeClr val="tx1"/>
                </a:solidFill>
                <a:latin typeface="Arial" charset="0"/>
                <a:ea typeface="ＭＳ Ｐゴシック" charset="-128"/>
              </a:defRPr>
            </a:lvl9pPr>
          </a:lstStyle>
          <a:p>
            <a:pPr algn="ctr" fontAlgn="base">
              <a:spcBef>
                <a:spcPct val="50000"/>
              </a:spcBef>
              <a:spcAft>
                <a:spcPct val="0"/>
              </a:spcAft>
            </a:pPr>
            <a:r>
              <a:rPr lang="ja-JP" altLang="en-US" sz="1400">
                <a:solidFill>
                  <a:srgbClr val="000000"/>
                </a:solidFill>
              </a:rPr>
              <a:t>１週間～４週間</a:t>
            </a:r>
          </a:p>
        </p:txBody>
      </p:sp>
      <p:grpSp>
        <p:nvGrpSpPr>
          <p:cNvPr id="20498" name="Group 22"/>
          <p:cNvGrpSpPr>
            <a:grpSpLocks/>
          </p:cNvGrpSpPr>
          <p:nvPr/>
        </p:nvGrpSpPr>
        <p:grpSpPr bwMode="auto">
          <a:xfrm>
            <a:off x="5795963" y="2492375"/>
            <a:ext cx="647700" cy="433388"/>
            <a:chOff x="3061" y="754"/>
            <a:chExt cx="408" cy="273"/>
          </a:xfrm>
        </p:grpSpPr>
        <p:pic>
          <p:nvPicPr>
            <p:cNvPr id="20566" name="Picture 23" descr="j043394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1" y="754"/>
              <a:ext cx="273"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7" name="Picture 24" descr="j043262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3" y="799"/>
              <a:ext cx="22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499" name="Group 25"/>
          <p:cNvGrpSpPr>
            <a:grpSpLocks/>
          </p:cNvGrpSpPr>
          <p:nvPr/>
        </p:nvGrpSpPr>
        <p:grpSpPr bwMode="auto">
          <a:xfrm>
            <a:off x="6084888" y="2852738"/>
            <a:ext cx="646112" cy="433387"/>
            <a:chOff x="3833" y="754"/>
            <a:chExt cx="407" cy="273"/>
          </a:xfrm>
        </p:grpSpPr>
        <p:pic>
          <p:nvPicPr>
            <p:cNvPr id="20564" name="Picture 26" descr="j043394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3" y="754"/>
              <a:ext cx="273"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5" name="Picture 27" descr="j043262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4" y="799"/>
              <a:ext cx="22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500" name="Group 28"/>
          <p:cNvGrpSpPr>
            <a:grpSpLocks/>
          </p:cNvGrpSpPr>
          <p:nvPr/>
        </p:nvGrpSpPr>
        <p:grpSpPr bwMode="auto">
          <a:xfrm>
            <a:off x="6443663" y="2492375"/>
            <a:ext cx="646112" cy="433388"/>
            <a:chOff x="3833" y="754"/>
            <a:chExt cx="407" cy="273"/>
          </a:xfrm>
        </p:grpSpPr>
        <p:pic>
          <p:nvPicPr>
            <p:cNvPr id="20562" name="Picture 29" descr="j043394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3" y="754"/>
              <a:ext cx="273"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3" name="Picture 30" descr="j043262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4" y="799"/>
              <a:ext cx="22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501" name="Group 31"/>
          <p:cNvGrpSpPr>
            <a:grpSpLocks/>
          </p:cNvGrpSpPr>
          <p:nvPr/>
        </p:nvGrpSpPr>
        <p:grpSpPr bwMode="auto">
          <a:xfrm>
            <a:off x="6732588" y="2924175"/>
            <a:ext cx="646112" cy="433388"/>
            <a:chOff x="3833" y="754"/>
            <a:chExt cx="407" cy="273"/>
          </a:xfrm>
        </p:grpSpPr>
        <p:pic>
          <p:nvPicPr>
            <p:cNvPr id="20560" name="Picture 32" descr="j043394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3" y="754"/>
              <a:ext cx="273"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1" name="Picture 33" descr="j043262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4" y="799"/>
              <a:ext cx="22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502" name="Picture 34" descr="j0433948[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0200" y="162877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3" name="Picture 35" descr="j0433953[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03350" y="69215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4" name="Text Box 36"/>
          <p:cNvSpPr txBox="1">
            <a:spLocks noChangeArrowheads="1"/>
          </p:cNvSpPr>
          <p:nvPr/>
        </p:nvSpPr>
        <p:spPr bwMode="auto">
          <a:xfrm>
            <a:off x="1835150" y="836613"/>
            <a:ext cx="1079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128"/>
              </a:defRPr>
            </a:lvl1pPr>
            <a:lvl2pPr marL="37931725" indent="-37474525">
              <a:defRPr kumimoji="1" sz="2400">
                <a:solidFill>
                  <a:schemeClr val="tx1"/>
                </a:solidFill>
                <a:latin typeface="Arial" charset="0"/>
                <a:ea typeface="ＭＳ Ｐゴシック" charset="-128"/>
              </a:defRPr>
            </a:lvl2pPr>
            <a:lvl3pPr>
              <a:defRPr kumimoji="1" sz="2400">
                <a:solidFill>
                  <a:schemeClr val="tx1"/>
                </a:solidFill>
                <a:latin typeface="Arial" charset="0"/>
                <a:ea typeface="ＭＳ Ｐゴシック" charset="-128"/>
              </a:defRPr>
            </a:lvl3pPr>
            <a:lvl4pPr>
              <a:defRPr kumimoji="1" sz="2400">
                <a:solidFill>
                  <a:schemeClr val="tx1"/>
                </a:solidFill>
                <a:latin typeface="Arial" charset="0"/>
                <a:ea typeface="ＭＳ Ｐゴシック" charset="-128"/>
              </a:defRPr>
            </a:lvl4pPr>
            <a:lvl5pPr>
              <a:defRPr kumimoji="1" sz="2400">
                <a:solidFill>
                  <a:schemeClr val="tx1"/>
                </a:solidFill>
                <a:latin typeface="Arial" charset="0"/>
                <a:ea typeface="ＭＳ Ｐゴシック" charset="-128"/>
              </a:defRPr>
            </a:lvl5pPr>
            <a:lvl6pPr marL="457200" fontAlgn="base">
              <a:spcBef>
                <a:spcPct val="0"/>
              </a:spcBef>
              <a:spcAft>
                <a:spcPct val="0"/>
              </a:spcAft>
              <a:defRPr kumimoji="1" sz="2400">
                <a:solidFill>
                  <a:schemeClr val="tx1"/>
                </a:solidFill>
                <a:latin typeface="Arial" charset="0"/>
                <a:ea typeface="ＭＳ Ｐゴシック" charset="-128"/>
              </a:defRPr>
            </a:lvl6pPr>
            <a:lvl7pPr marL="914400" fontAlgn="base">
              <a:spcBef>
                <a:spcPct val="0"/>
              </a:spcBef>
              <a:spcAft>
                <a:spcPct val="0"/>
              </a:spcAft>
              <a:defRPr kumimoji="1" sz="2400">
                <a:solidFill>
                  <a:schemeClr val="tx1"/>
                </a:solidFill>
                <a:latin typeface="Arial" charset="0"/>
                <a:ea typeface="ＭＳ Ｐゴシック" charset="-128"/>
              </a:defRPr>
            </a:lvl7pPr>
            <a:lvl8pPr marL="1371600" fontAlgn="base">
              <a:spcBef>
                <a:spcPct val="0"/>
              </a:spcBef>
              <a:spcAft>
                <a:spcPct val="0"/>
              </a:spcAft>
              <a:defRPr kumimoji="1" sz="2400">
                <a:solidFill>
                  <a:schemeClr val="tx1"/>
                </a:solidFill>
                <a:latin typeface="Arial" charset="0"/>
                <a:ea typeface="ＭＳ Ｐゴシック" charset="-128"/>
              </a:defRPr>
            </a:lvl8pPr>
            <a:lvl9pPr marL="1828800" fontAlgn="base">
              <a:spcBef>
                <a:spcPct val="0"/>
              </a:spcBef>
              <a:spcAft>
                <a:spcPct val="0"/>
              </a:spcAft>
              <a:defRPr kumimoji="1" sz="2400">
                <a:solidFill>
                  <a:schemeClr val="tx1"/>
                </a:solidFill>
                <a:latin typeface="Arial" charset="0"/>
                <a:ea typeface="ＭＳ Ｐゴシック" charset="-128"/>
              </a:defRPr>
            </a:lvl9pPr>
          </a:lstStyle>
          <a:p>
            <a:pPr algn="ctr" fontAlgn="base">
              <a:spcBef>
                <a:spcPct val="50000"/>
              </a:spcBef>
              <a:spcAft>
                <a:spcPct val="0"/>
              </a:spcAft>
            </a:pPr>
            <a:r>
              <a:rPr lang="en-US" altLang="ja-JP" sz="1000">
                <a:solidFill>
                  <a:srgbClr val="000000"/>
                </a:solidFill>
              </a:rPr>
              <a:t>Product Owner</a:t>
            </a:r>
            <a:r>
              <a:rPr lang="ja-JP" altLang="en-US" sz="1000">
                <a:solidFill>
                  <a:srgbClr val="000000"/>
                </a:solidFill>
              </a:rPr>
              <a:t>（お客様）</a:t>
            </a:r>
          </a:p>
        </p:txBody>
      </p:sp>
      <p:sp>
        <p:nvSpPr>
          <p:cNvPr id="20505" name="Text Box 37"/>
          <p:cNvSpPr txBox="1">
            <a:spLocks noChangeArrowheads="1"/>
          </p:cNvSpPr>
          <p:nvPr/>
        </p:nvSpPr>
        <p:spPr bwMode="auto">
          <a:xfrm>
            <a:off x="3995738" y="2205038"/>
            <a:ext cx="10080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128"/>
              </a:defRPr>
            </a:lvl1pPr>
            <a:lvl2pPr marL="37931725" indent="-37474525">
              <a:defRPr kumimoji="1" sz="2400">
                <a:solidFill>
                  <a:schemeClr val="tx1"/>
                </a:solidFill>
                <a:latin typeface="Arial" charset="0"/>
                <a:ea typeface="ＭＳ Ｐゴシック" charset="-128"/>
              </a:defRPr>
            </a:lvl2pPr>
            <a:lvl3pPr>
              <a:defRPr kumimoji="1" sz="2400">
                <a:solidFill>
                  <a:schemeClr val="tx1"/>
                </a:solidFill>
                <a:latin typeface="Arial" charset="0"/>
                <a:ea typeface="ＭＳ Ｐゴシック" charset="-128"/>
              </a:defRPr>
            </a:lvl3pPr>
            <a:lvl4pPr>
              <a:defRPr kumimoji="1" sz="2400">
                <a:solidFill>
                  <a:schemeClr val="tx1"/>
                </a:solidFill>
                <a:latin typeface="Arial" charset="0"/>
                <a:ea typeface="ＭＳ Ｐゴシック" charset="-128"/>
              </a:defRPr>
            </a:lvl4pPr>
            <a:lvl5pPr>
              <a:defRPr kumimoji="1" sz="2400">
                <a:solidFill>
                  <a:schemeClr val="tx1"/>
                </a:solidFill>
                <a:latin typeface="Arial" charset="0"/>
                <a:ea typeface="ＭＳ Ｐゴシック" charset="-128"/>
              </a:defRPr>
            </a:lvl5pPr>
            <a:lvl6pPr marL="457200" fontAlgn="base">
              <a:spcBef>
                <a:spcPct val="0"/>
              </a:spcBef>
              <a:spcAft>
                <a:spcPct val="0"/>
              </a:spcAft>
              <a:defRPr kumimoji="1" sz="2400">
                <a:solidFill>
                  <a:schemeClr val="tx1"/>
                </a:solidFill>
                <a:latin typeface="Arial" charset="0"/>
                <a:ea typeface="ＭＳ Ｐゴシック" charset="-128"/>
              </a:defRPr>
            </a:lvl6pPr>
            <a:lvl7pPr marL="914400" fontAlgn="base">
              <a:spcBef>
                <a:spcPct val="0"/>
              </a:spcBef>
              <a:spcAft>
                <a:spcPct val="0"/>
              </a:spcAft>
              <a:defRPr kumimoji="1" sz="2400">
                <a:solidFill>
                  <a:schemeClr val="tx1"/>
                </a:solidFill>
                <a:latin typeface="Arial" charset="0"/>
                <a:ea typeface="ＭＳ Ｐゴシック" charset="-128"/>
              </a:defRPr>
            </a:lvl7pPr>
            <a:lvl8pPr marL="1371600" fontAlgn="base">
              <a:spcBef>
                <a:spcPct val="0"/>
              </a:spcBef>
              <a:spcAft>
                <a:spcPct val="0"/>
              </a:spcAft>
              <a:defRPr kumimoji="1" sz="2400">
                <a:solidFill>
                  <a:schemeClr val="tx1"/>
                </a:solidFill>
                <a:latin typeface="Arial" charset="0"/>
                <a:ea typeface="ＭＳ Ｐゴシック" charset="-128"/>
              </a:defRPr>
            </a:lvl8pPr>
            <a:lvl9pPr marL="1828800" fontAlgn="base">
              <a:spcBef>
                <a:spcPct val="0"/>
              </a:spcBef>
              <a:spcAft>
                <a:spcPct val="0"/>
              </a:spcAft>
              <a:defRPr kumimoji="1" sz="2400">
                <a:solidFill>
                  <a:schemeClr val="tx1"/>
                </a:solidFill>
                <a:latin typeface="Arial" charset="0"/>
                <a:ea typeface="ＭＳ Ｐゴシック" charset="-128"/>
              </a:defRPr>
            </a:lvl9pPr>
          </a:lstStyle>
          <a:p>
            <a:pPr algn="ctr" fontAlgn="base">
              <a:spcBef>
                <a:spcPct val="50000"/>
              </a:spcBef>
              <a:spcAft>
                <a:spcPct val="0"/>
              </a:spcAft>
            </a:pPr>
            <a:r>
              <a:rPr lang="en-US" altLang="ja-JP" sz="1000">
                <a:solidFill>
                  <a:srgbClr val="000000"/>
                </a:solidFill>
              </a:rPr>
              <a:t>Scrum Master</a:t>
            </a:r>
            <a:r>
              <a:rPr lang="ja-JP" altLang="en-US" sz="800">
                <a:solidFill>
                  <a:srgbClr val="000000"/>
                </a:solidFill>
              </a:rPr>
              <a:t>（ファシリテーター）</a:t>
            </a:r>
          </a:p>
        </p:txBody>
      </p:sp>
      <p:sp>
        <p:nvSpPr>
          <p:cNvPr id="20506" name="Text Box 38"/>
          <p:cNvSpPr txBox="1">
            <a:spLocks noChangeArrowheads="1"/>
          </p:cNvSpPr>
          <p:nvPr/>
        </p:nvSpPr>
        <p:spPr bwMode="auto">
          <a:xfrm>
            <a:off x="5795963" y="2060575"/>
            <a:ext cx="194468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128"/>
              </a:defRPr>
            </a:lvl1pPr>
            <a:lvl2pPr marL="37931725" indent="-37474525">
              <a:defRPr kumimoji="1" sz="2400">
                <a:solidFill>
                  <a:schemeClr val="tx1"/>
                </a:solidFill>
                <a:latin typeface="Arial" charset="0"/>
                <a:ea typeface="ＭＳ Ｐゴシック" charset="-128"/>
              </a:defRPr>
            </a:lvl2pPr>
            <a:lvl3pPr>
              <a:defRPr kumimoji="1" sz="2400">
                <a:solidFill>
                  <a:schemeClr val="tx1"/>
                </a:solidFill>
                <a:latin typeface="Arial" charset="0"/>
                <a:ea typeface="ＭＳ Ｐゴシック" charset="-128"/>
              </a:defRPr>
            </a:lvl3pPr>
            <a:lvl4pPr>
              <a:defRPr kumimoji="1" sz="2400">
                <a:solidFill>
                  <a:schemeClr val="tx1"/>
                </a:solidFill>
                <a:latin typeface="Arial" charset="0"/>
                <a:ea typeface="ＭＳ Ｐゴシック" charset="-128"/>
              </a:defRPr>
            </a:lvl4pPr>
            <a:lvl5pPr>
              <a:defRPr kumimoji="1" sz="2400">
                <a:solidFill>
                  <a:schemeClr val="tx1"/>
                </a:solidFill>
                <a:latin typeface="Arial" charset="0"/>
                <a:ea typeface="ＭＳ Ｐゴシック" charset="-128"/>
              </a:defRPr>
            </a:lvl5pPr>
            <a:lvl6pPr marL="457200" fontAlgn="base">
              <a:spcBef>
                <a:spcPct val="0"/>
              </a:spcBef>
              <a:spcAft>
                <a:spcPct val="0"/>
              </a:spcAft>
              <a:defRPr kumimoji="1" sz="2400">
                <a:solidFill>
                  <a:schemeClr val="tx1"/>
                </a:solidFill>
                <a:latin typeface="Arial" charset="0"/>
                <a:ea typeface="ＭＳ Ｐゴシック" charset="-128"/>
              </a:defRPr>
            </a:lvl6pPr>
            <a:lvl7pPr marL="914400" fontAlgn="base">
              <a:spcBef>
                <a:spcPct val="0"/>
              </a:spcBef>
              <a:spcAft>
                <a:spcPct val="0"/>
              </a:spcAft>
              <a:defRPr kumimoji="1" sz="2400">
                <a:solidFill>
                  <a:schemeClr val="tx1"/>
                </a:solidFill>
                <a:latin typeface="Arial" charset="0"/>
                <a:ea typeface="ＭＳ Ｐゴシック" charset="-128"/>
              </a:defRPr>
            </a:lvl7pPr>
            <a:lvl8pPr marL="1371600" fontAlgn="base">
              <a:spcBef>
                <a:spcPct val="0"/>
              </a:spcBef>
              <a:spcAft>
                <a:spcPct val="0"/>
              </a:spcAft>
              <a:defRPr kumimoji="1" sz="2400">
                <a:solidFill>
                  <a:schemeClr val="tx1"/>
                </a:solidFill>
                <a:latin typeface="Arial" charset="0"/>
                <a:ea typeface="ＭＳ Ｐゴシック" charset="-128"/>
              </a:defRPr>
            </a:lvl8pPr>
            <a:lvl9pPr marL="1828800" fontAlgn="base">
              <a:spcBef>
                <a:spcPct val="0"/>
              </a:spcBef>
              <a:spcAft>
                <a:spcPct val="0"/>
              </a:spcAft>
              <a:defRPr kumimoji="1" sz="2400">
                <a:solidFill>
                  <a:schemeClr val="tx1"/>
                </a:solidFill>
                <a:latin typeface="Arial" charset="0"/>
                <a:ea typeface="ＭＳ Ｐゴシック" charset="-128"/>
              </a:defRPr>
            </a:lvl9pPr>
          </a:lstStyle>
          <a:p>
            <a:pPr fontAlgn="base">
              <a:spcBef>
                <a:spcPct val="50000"/>
              </a:spcBef>
              <a:spcAft>
                <a:spcPct val="0"/>
              </a:spcAft>
            </a:pPr>
            <a:r>
              <a:rPr lang="en-US" altLang="ja-JP" sz="1000">
                <a:solidFill>
                  <a:srgbClr val="000000"/>
                </a:solidFill>
              </a:rPr>
              <a:t>Team</a:t>
            </a:r>
          </a:p>
          <a:p>
            <a:pPr fontAlgn="base">
              <a:spcBef>
                <a:spcPct val="50000"/>
              </a:spcBef>
              <a:spcAft>
                <a:spcPct val="0"/>
              </a:spcAft>
            </a:pPr>
            <a:r>
              <a:rPr lang="en-US" altLang="ja-JP" sz="1000">
                <a:solidFill>
                  <a:srgbClr val="000000"/>
                </a:solidFill>
              </a:rPr>
              <a:t>Developer (Pair Programming)</a:t>
            </a:r>
          </a:p>
        </p:txBody>
      </p:sp>
      <p:grpSp>
        <p:nvGrpSpPr>
          <p:cNvPr id="20507" name="Group 39"/>
          <p:cNvGrpSpPr>
            <a:grpSpLocks/>
          </p:cNvGrpSpPr>
          <p:nvPr/>
        </p:nvGrpSpPr>
        <p:grpSpPr bwMode="auto">
          <a:xfrm>
            <a:off x="5580063" y="4581525"/>
            <a:ext cx="1441450" cy="863600"/>
            <a:chOff x="204" y="2523"/>
            <a:chExt cx="1587" cy="1134"/>
          </a:xfrm>
        </p:grpSpPr>
        <p:sp>
          <p:nvSpPr>
            <p:cNvPr id="20539" name="Rectangle 40"/>
            <p:cNvSpPr>
              <a:spLocks noChangeArrowheads="1"/>
            </p:cNvSpPr>
            <p:nvPr/>
          </p:nvSpPr>
          <p:spPr bwMode="auto">
            <a:xfrm>
              <a:off x="204" y="2523"/>
              <a:ext cx="1587" cy="1134"/>
            </a:xfrm>
            <a:prstGeom prst="rect">
              <a:avLst/>
            </a:prstGeom>
            <a:solidFill>
              <a:srgbClr val="FFFF99"/>
            </a:solidFill>
            <a:ln w="9525">
              <a:solidFill>
                <a:schemeClr val="tx1"/>
              </a:solidFill>
              <a:miter lim="800000"/>
              <a:headEnd/>
              <a:tailEnd/>
            </a:ln>
          </p:spPr>
          <p:txBody>
            <a:bodyPr wrap="none" anchor="ctr"/>
            <a:lstStyle/>
            <a:p>
              <a:pPr algn="ctr" fontAlgn="base">
                <a:spcBef>
                  <a:spcPct val="0"/>
                </a:spcBef>
                <a:spcAft>
                  <a:spcPct val="0"/>
                </a:spcAft>
              </a:pPr>
              <a:endParaRPr lang="ja-JP" altLang="en-US">
                <a:solidFill>
                  <a:srgbClr val="000000"/>
                </a:solidFill>
              </a:endParaRPr>
            </a:p>
          </p:txBody>
        </p:sp>
        <p:grpSp>
          <p:nvGrpSpPr>
            <p:cNvPr id="20540" name="Group 41"/>
            <p:cNvGrpSpPr>
              <a:grpSpLocks/>
            </p:cNvGrpSpPr>
            <p:nvPr/>
          </p:nvGrpSpPr>
          <p:grpSpPr bwMode="auto">
            <a:xfrm>
              <a:off x="340" y="2614"/>
              <a:ext cx="1368" cy="915"/>
              <a:chOff x="340" y="2614"/>
              <a:chExt cx="1368" cy="915"/>
            </a:xfrm>
          </p:grpSpPr>
          <p:grpSp>
            <p:nvGrpSpPr>
              <p:cNvPr id="20542" name="Group 42"/>
              <p:cNvGrpSpPr>
                <a:grpSpLocks/>
              </p:cNvGrpSpPr>
              <p:nvPr/>
            </p:nvGrpSpPr>
            <p:grpSpPr bwMode="auto">
              <a:xfrm>
                <a:off x="340" y="2614"/>
                <a:ext cx="1361" cy="907"/>
                <a:chOff x="340" y="2614"/>
                <a:chExt cx="1361" cy="907"/>
              </a:xfrm>
            </p:grpSpPr>
            <p:sp>
              <p:nvSpPr>
                <p:cNvPr id="20544" name="Line 43"/>
                <p:cNvSpPr>
                  <a:spLocks noChangeShapeType="1"/>
                </p:cNvSpPr>
                <p:nvPr/>
              </p:nvSpPr>
              <p:spPr bwMode="auto">
                <a:xfrm>
                  <a:off x="340" y="2614"/>
                  <a:ext cx="0" cy="9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ja-JP" altLang="en-US">
                    <a:solidFill>
                      <a:srgbClr val="000000"/>
                    </a:solidFill>
                  </a:endParaRPr>
                </a:p>
              </p:txBody>
            </p:sp>
            <p:sp>
              <p:nvSpPr>
                <p:cNvPr id="20545" name="Line 44"/>
                <p:cNvSpPr>
                  <a:spLocks noChangeShapeType="1"/>
                </p:cNvSpPr>
                <p:nvPr/>
              </p:nvSpPr>
              <p:spPr bwMode="auto">
                <a:xfrm>
                  <a:off x="431" y="2614"/>
                  <a:ext cx="0" cy="907"/>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ja-JP" altLang="en-US">
                    <a:solidFill>
                      <a:srgbClr val="000000"/>
                    </a:solidFill>
                  </a:endParaRPr>
                </a:p>
              </p:txBody>
            </p:sp>
            <p:sp>
              <p:nvSpPr>
                <p:cNvPr id="20546" name="Line 45"/>
                <p:cNvSpPr>
                  <a:spLocks noChangeShapeType="1"/>
                </p:cNvSpPr>
                <p:nvPr/>
              </p:nvSpPr>
              <p:spPr bwMode="auto">
                <a:xfrm>
                  <a:off x="521" y="2614"/>
                  <a:ext cx="0" cy="907"/>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ja-JP" altLang="en-US">
                    <a:solidFill>
                      <a:srgbClr val="000000"/>
                    </a:solidFill>
                  </a:endParaRPr>
                </a:p>
              </p:txBody>
            </p:sp>
            <p:sp>
              <p:nvSpPr>
                <p:cNvPr id="20547" name="Line 46"/>
                <p:cNvSpPr>
                  <a:spLocks noChangeShapeType="1"/>
                </p:cNvSpPr>
                <p:nvPr/>
              </p:nvSpPr>
              <p:spPr bwMode="auto">
                <a:xfrm>
                  <a:off x="612" y="2614"/>
                  <a:ext cx="0" cy="907"/>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ja-JP" altLang="en-US">
                    <a:solidFill>
                      <a:srgbClr val="000000"/>
                    </a:solidFill>
                  </a:endParaRPr>
                </a:p>
              </p:txBody>
            </p:sp>
            <p:sp>
              <p:nvSpPr>
                <p:cNvPr id="20548" name="Line 47"/>
                <p:cNvSpPr>
                  <a:spLocks noChangeShapeType="1"/>
                </p:cNvSpPr>
                <p:nvPr/>
              </p:nvSpPr>
              <p:spPr bwMode="auto">
                <a:xfrm>
                  <a:off x="703" y="2614"/>
                  <a:ext cx="0" cy="907"/>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ja-JP" altLang="en-US">
                    <a:solidFill>
                      <a:srgbClr val="000000"/>
                    </a:solidFill>
                  </a:endParaRPr>
                </a:p>
              </p:txBody>
            </p:sp>
            <p:sp>
              <p:nvSpPr>
                <p:cNvPr id="20549" name="Line 48"/>
                <p:cNvSpPr>
                  <a:spLocks noChangeShapeType="1"/>
                </p:cNvSpPr>
                <p:nvPr/>
              </p:nvSpPr>
              <p:spPr bwMode="auto">
                <a:xfrm>
                  <a:off x="793" y="2614"/>
                  <a:ext cx="0" cy="907"/>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ja-JP" altLang="en-US">
                    <a:solidFill>
                      <a:srgbClr val="000000"/>
                    </a:solidFill>
                  </a:endParaRPr>
                </a:p>
              </p:txBody>
            </p:sp>
            <p:sp>
              <p:nvSpPr>
                <p:cNvPr id="20550" name="Line 49"/>
                <p:cNvSpPr>
                  <a:spLocks noChangeShapeType="1"/>
                </p:cNvSpPr>
                <p:nvPr/>
              </p:nvSpPr>
              <p:spPr bwMode="auto">
                <a:xfrm>
                  <a:off x="884" y="2614"/>
                  <a:ext cx="0" cy="907"/>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ja-JP" altLang="en-US">
                    <a:solidFill>
                      <a:srgbClr val="000000"/>
                    </a:solidFill>
                  </a:endParaRPr>
                </a:p>
              </p:txBody>
            </p:sp>
            <p:sp>
              <p:nvSpPr>
                <p:cNvPr id="20551" name="Line 50"/>
                <p:cNvSpPr>
                  <a:spLocks noChangeShapeType="1"/>
                </p:cNvSpPr>
                <p:nvPr/>
              </p:nvSpPr>
              <p:spPr bwMode="auto">
                <a:xfrm>
                  <a:off x="975" y="2614"/>
                  <a:ext cx="0" cy="907"/>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ja-JP" altLang="en-US">
                    <a:solidFill>
                      <a:srgbClr val="000000"/>
                    </a:solidFill>
                  </a:endParaRPr>
                </a:p>
              </p:txBody>
            </p:sp>
            <p:sp>
              <p:nvSpPr>
                <p:cNvPr id="20552" name="Line 51"/>
                <p:cNvSpPr>
                  <a:spLocks noChangeShapeType="1"/>
                </p:cNvSpPr>
                <p:nvPr/>
              </p:nvSpPr>
              <p:spPr bwMode="auto">
                <a:xfrm>
                  <a:off x="1066" y="2614"/>
                  <a:ext cx="0" cy="907"/>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ja-JP" altLang="en-US">
                    <a:solidFill>
                      <a:srgbClr val="000000"/>
                    </a:solidFill>
                  </a:endParaRPr>
                </a:p>
              </p:txBody>
            </p:sp>
            <p:sp>
              <p:nvSpPr>
                <p:cNvPr id="20553" name="Line 52"/>
                <p:cNvSpPr>
                  <a:spLocks noChangeShapeType="1"/>
                </p:cNvSpPr>
                <p:nvPr/>
              </p:nvSpPr>
              <p:spPr bwMode="auto">
                <a:xfrm>
                  <a:off x="1156" y="2614"/>
                  <a:ext cx="0" cy="907"/>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ja-JP" altLang="en-US">
                    <a:solidFill>
                      <a:srgbClr val="000000"/>
                    </a:solidFill>
                  </a:endParaRPr>
                </a:p>
              </p:txBody>
            </p:sp>
            <p:sp>
              <p:nvSpPr>
                <p:cNvPr id="20554" name="Line 53"/>
                <p:cNvSpPr>
                  <a:spLocks noChangeShapeType="1"/>
                </p:cNvSpPr>
                <p:nvPr/>
              </p:nvSpPr>
              <p:spPr bwMode="auto">
                <a:xfrm>
                  <a:off x="1247" y="2614"/>
                  <a:ext cx="0" cy="907"/>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ja-JP" altLang="en-US">
                    <a:solidFill>
                      <a:srgbClr val="000000"/>
                    </a:solidFill>
                  </a:endParaRPr>
                </a:p>
              </p:txBody>
            </p:sp>
            <p:sp>
              <p:nvSpPr>
                <p:cNvPr id="20555" name="Line 54"/>
                <p:cNvSpPr>
                  <a:spLocks noChangeShapeType="1"/>
                </p:cNvSpPr>
                <p:nvPr/>
              </p:nvSpPr>
              <p:spPr bwMode="auto">
                <a:xfrm>
                  <a:off x="1338" y="2614"/>
                  <a:ext cx="0" cy="907"/>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ja-JP" altLang="en-US">
                    <a:solidFill>
                      <a:srgbClr val="000000"/>
                    </a:solidFill>
                  </a:endParaRPr>
                </a:p>
              </p:txBody>
            </p:sp>
            <p:sp>
              <p:nvSpPr>
                <p:cNvPr id="20556" name="Line 55"/>
                <p:cNvSpPr>
                  <a:spLocks noChangeShapeType="1"/>
                </p:cNvSpPr>
                <p:nvPr/>
              </p:nvSpPr>
              <p:spPr bwMode="auto">
                <a:xfrm>
                  <a:off x="1429" y="2614"/>
                  <a:ext cx="0" cy="907"/>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ja-JP" altLang="en-US">
                    <a:solidFill>
                      <a:srgbClr val="000000"/>
                    </a:solidFill>
                  </a:endParaRPr>
                </a:p>
              </p:txBody>
            </p:sp>
            <p:sp>
              <p:nvSpPr>
                <p:cNvPr id="20557" name="Line 56"/>
                <p:cNvSpPr>
                  <a:spLocks noChangeShapeType="1"/>
                </p:cNvSpPr>
                <p:nvPr/>
              </p:nvSpPr>
              <p:spPr bwMode="auto">
                <a:xfrm>
                  <a:off x="1519" y="2614"/>
                  <a:ext cx="0" cy="907"/>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ja-JP" altLang="en-US">
                    <a:solidFill>
                      <a:srgbClr val="000000"/>
                    </a:solidFill>
                  </a:endParaRPr>
                </a:p>
              </p:txBody>
            </p:sp>
            <p:sp>
              <p:nvSpPr>
                <p:cNvPr id="20558" name="Line 57"/>
                <p:cNvSpPr>
                  <a:spLocks noChangeShapeType="1"/>
                </p:cNvSpPr>
                <p:nvPr/>
              </p:nvSpPr>
              <p:spPr bwMode="auto">
                <a:xfrm>
                  <a:off x="1610" y="2614"/>
                  <a:ext cx="0" cy="907"/>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ja-JP" altLang="en-US">
                    <a:solidFill>
                      <a:srgbClr val="000000"/>
                    </a:solidFill>
                  </a:endParaRPr>
                </a:p>
              </p:txBody>
            </p:sp>
            <p:sp>
              <p:nvSpPr>
                <p:cNvPr id="20559" name="Line 58"/>
                <p:cNvSpPr>
                  <a:spLocks noChangeShapeType="1"/>
                </p:cNvSpPr>
                <p:nvPr/>
              </p:nvSpPr>
              <p:spPr bwMode="auto">
                <a:xfrm>
                  <a:off x="340" y="3521"/>
                  <a:ext cx="136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ja-JP" altLang="en-US">
                    <a:solidFill>
                      <a:srgbClr val="000000"/>
                    </a:solidFill>
                  </a:endParaRPr>
                </a:p>
              </p:txBody>
            </p:sp>
          </p:grpSp>
          <p:sp>
            <p:nvSpPr>
              <p:cNvPr id="20543" name="Freeform 59"/>
              <p:cNvSpPr>
                <a:spLocks/>
              </p:cNvSpPr>
              <p:nvPr/>
            </p:nvSpPr>
            <p:spPr bwMode="auto">
              <a:xfrm>
                <a:off x="340" y="2659"/>
                <a:ext cx="1368" cy="870"/>
              </a:xfrm>
              <a:custGeom>
                <a:avLst/>
                <a:gdLst>
                  <a:gd name="T0" fmla="*/ 0 w 1368"/>
                  <a:gd name="T1" fmla="*/ 0 h 870"/>
                  <a:gd name="T2" fmla="*/ 91 w 1368"/>
                  <a:gd name="T3" fmla="*/ 45 h 870"/>
                  <a:gd name="T4" fmla="*/ 181 w 1368"/>
                  <a:gd name="T5" fmla="*/ 136 h 870"/>
                  <a:gd name="T6" fmla="*/ 272 w 1368"/>
                  <a:gd name="T7" fmla="*/ 136 h 870"/>
                  <a:gd name="T8" fmla="*/ 363 w 1368"/>
                  <a:gd name="T9" fmla="*/ 181 h 870"/>
                  <a:gd name="T10" fmla="*/ 453 w 1368"/>
                  <a:gd name="T11" fmla="*/ 227 h 870"/>
                  <a:gd name="T12" fmla="*/ 544 w 1368"/>
                  <a:gd name="T13" fmla="*/ 227 h 870"/>
                  <a:gd name="T14" fmla="*/ 635 w 1368"/>
                  <a:gd name="T15" fmla="*/ 227 h 870"/>
                  <a:gd name="T16" fmla="*/ 726 w 1368"/>
                  <a:gd name="T17" fmla="*/ 272 h 870"/>
                  <a:gd name="T18" fmla="*/ 816 w 1368"/>
                  <a:gd name="T19" fmla="*/ 363 h 870"/>
                  <a:gd name="T20" fmla="*/ 907 w 1368"/>
                  <a:gd name="T21" fmla="*/ 454 h 870"/>
                  <a:gd name="T22" fmla="*/ 998 w 1368"/>
                  <a:gd name="T23" fmla="*/ 499 h 870"/>
                  <a:gd name="T24" fmla="*/ 1089 w 1368"/>
                  <a:gd name="T25" fmla="*/ 590 h 870"/>
                  <a:gd name="T26" fmla="*/ 1179 w 1368"/>
                  <a:gd name="T27" fmla="*/ 726 h 870"/>
                  <a:gd name="T28" fmla="*/ 1270 w 1368"/>
                  <a:gd name="T29" fmla="*/ 816 h 870"/>
                  <a:gd name="T30" fmla="*/ 1361 w 1368"/>
                  <a:gd name="T31" fmla="*/ 862 h 870"/>
                  <a:gd name="T32" fmla="*/ 1315 w 1368"/>
                  <a:gd name="T33" fmla="*/ 862 h 8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68"/>
                  <a:gd name="T52" fmla="*/ 0 h 870"/>
                  <a:gd name="T53" fmla="*/ 1368 w 1368"/>
                  <a:gd name="T54" fmla="*/ 870 h 8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68" h="870">
                    <a:moveTo>
                      <a:pt x="0" y="0"/>
                    </a:moveTo>
                    <a:cubicBezTo>
                      <a:pt x="30" y="11"/>
                      <a:pt x="61" y="22"/>
                      <a:pt x="91" y="45"/>
                    </a:cubicBezTo>
                    <a:cubicBezTo>
                      <a:pt x="121" y="68"/>
                      <a:pt x="151" y="121"/>
                      <a:pt x="181" y="136"/>
                    </a:cubicBezTo>
                    <a:cubicBezTo>
                      <a:pt x="211" y="151"/>
                      <a:pt x="242" y="129"/>
                      <a:pt x="272" y="136"/>
                    </a:cubicBezTo>
                    <a:cubicBezTo>
                      <a:pt x="302" y="143"/>
                      <a:pt x="333" y="166"/>
                      <a:pt x="363" y="181"/>
                    </a:cubicBezTo>
                    <a:cubicBezTo>
                      <a:pt x="393" y="196"/>
                      <a:pt x="423" y="219"/>
                      <a:pt x="453" y="227"/>
                    </a:cubicBezTo>
                    <a:cubicBezTo>
                      <a:pt x="483" y="235"/>
                      <a:pt x="514" y="227"/>
                      <a:pt x="544" y="227"/>
                    </a:cubicBezTo>
                    <a:cubicBezTo>
                      <a:pt x="574" y="227"/>
                      <a:pt x="605" y="220"/>
                      <a:pt x="635" y="227"/>
                    </a:cubicBezTo>
                    <a:cubicBezTo>
                      <a:pt x="665" y="234"/>
                      <a:pt x="696" y="249"/>
                      <a:pt x="726" y="272"/>
                    </a:cubicBezTo>
                    <a:cubicBezTo>
                      <a:pt x="756" y="295"/>
                      <a:pt x="786" y="333"/>
                      <a:pt x="816" y="363"/>
                    </a:cubicBezTo>
                    <a:cubicBezTo>
                      <a:pt x="846" y="393"/>
                      <a:pt x="877" y="431"/>
                      <a:pt x="907" y="454"/>
                    </a:cubicBezTo>
                    <a:cubicBezTo>
                      <a:pt x="937" y="477"/>
                      <a:pt x="968" y="476"/>
                      <a:pt x="998" y="499"/>
                    </a:cubicBezTo>
                    <a:cubicBezTo>
                      <a:pt x="1028" y="522"/>
                      <a:pt x="1059" y="552"/>
                      <a:pt x="1089" y="590"/>
                    </a:cubicBezTo>
                    <a:cubicBezTo>
                      <a:pt x="1119" y="628"/>
                      <a:pt x="1149" y="688"/>
                      <a:pt x="1179" y="726"/>
                    </a:cubicBezTo>
                    <a:cubicBezTo>
                      <a:pt x="1209" y="764"/>
                      <a:pt x="1240" y="793"/>
                      <a:pt x="1270" y="816"/>
                    </a:cubicBezTo>
                    <a:cubicBezTo>
                      <a:pt x="1300" y="839"/>
                      <a:pt x="1354" y="854"/>
                      <a:pt x="1361" y="862"/>
                    </a:cubicBezTo>
                    <a:cubicBezTo>
                      <a:pt x="1368" y="870"/>
                      <a:pt x="1323" y="862"/>
                      <a:pt x="1315" y="86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ja-JP" altLang="en-US">
                  <a:solidFill>
                    <a:srgbClr val="000000"/>
                  </a:solidFill>
                </a:endParaRPr>
              </a:p>
            </p:txBody>
          </p:sp>
        </p:grpSp>
        <p:sp>
          <p:nvSpPr>
            <p:cNvPr id="20541" name="Line 60"/>
            <p:cNvSpPr>
              <a:spLocks noChangeShapeType="1"/>
            </p:cNvSpPr>
            <p:nvPr/>
          </p:nvSpPr>
          <p:spPr bwMode="auto">
            <a:xfrm>
              <a:off x="340" y="2659"/>
              <a:ext cx="1361" cy="862"/>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ja-JP" altLang="en-US">
                <a:solidFill>
                  <a:srgbClr val="000000"/>
                </a:solidFill>
              </a:endParaRPr>
            </a:p>
          </p:txBody>
        </p:sp>
      </p:grpSp>
      <p:sp>
        <p:nvSpPr>
          <p:cNvPr id="20508" name="Text Box 61"/>
          <p:cNvSpPr txBox="1">
            <a:spLocks noChangeArrowheads="1"/>
          </p:cNvSpPr>
          <p:nvPr/>
        </p:nvSpPr>
        <p:spPr bwMode="auto">
          <a:xfrm>
            <a:off x="5435600" y="4365625"/>
            <a:ext cx="17287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128"/>
              </a:defRPr>
            </a:lvl1pPr>
            <a:lvl2pPr marL="37931725" indent="-37474525">
              <a:defRPr kumimoji="1" sz="2400">
                <a:solidFill>
                  <a:schemeClr val="tx1"/>
                </a:solidFill>
                <a:latin typeface="Arial" charset="0"/>
                <a:ea typeface="ＭＳ Ｐゴシック" charset="-128"/>
              </a:defRPr>
            </a:lvl2pPr>
            <a:lvl3pPr>
              <a:defRPr kumimoji="1" sz="2400">
                <a:solidFill>
                  <a:schemeClr val="tx1"/>
                </a:solidFill>
                <a:latin typeface="Arial" charset="0"/>
                <a:ea typeface="ＭＳ Ｐゴシック" charset="-128"/>
              </a:defRPr>
            </a:lvl3pPr>
            <a:lvl4pPr>
              <a:defRPr kumimoji="1" sz="2400">
                <a:solidFill>
                  <a:schemeClr val="tx1"/>
                </a:solidFill>
                <a:latin typeface="Arial" charset="0"/>
                <a:ea typeface="ＭＳ Ｐゴシック" charset="-128"/>
              </a:defRPr>
            </a:lvl4pPr>
            <a:lvl5pPr>
              <a:defRPr kumimoji="1" sz="2400">
                <a:solidFill>
                  <a:schemeClr val="tx1"/>
                </a:solidFill>
                <a:latin typeface="Arial" charset="0"/>
                <a:ea typeface="ＭＳ Ｐゴシック" charset="-128"/>
              </a:defRPr>
            </a:lvl5pPr>
            <a:lvl6pPr marL="457200" fontAlgn="base">
              <a:spcBef>
                <a:spcPct val="0"/>
              </a:spcBef>
              <a:spcAft>
                <a:spcPct val="0"/>
              </a:spcAft>
              <a:defRPr kumimoji="1" sz="2400">
                <a:solidFill>
                  <a:schemeClr val="tx1"/>
                </a:solidFill>
                <a:latin typeface="Arial" charset="0"/>
                <a:ea typeface="ＭＳ Ｐゴシック" charset="-128"/>
              </a:defRPr>
            </a:lvl6pPr>
            <a:lvl7pPr marL="914400" fontAlgn="base">
              <a:spcBef>
                <a:spcPct val="0"/>
              </a:spcBef>
              <a:spcAft>
                <a:spcPct val="0"/>
              </a:spcAft>
              <a:defRPr kumimoji="1" sz="2400">
                <a:solidFill>
                  <a:schemeClr val="tx1"/>
                </a:solidFill>
                <a:latin typeface="Arial" charset="0"/>
                <a:ea typeface="ＭＳ Ｐゴシック" charset="-128"/>
              </a:defRPr>
            </a:lvl7pPr>
            <a:lvl8pPr marL="1371600" fontAlgn="base">
              <a:spcBef>
                <a:spcPct val="0"/>
              </a:spcBef>
              <a:spcAft>
                <a:spcPct val="0"/>
              </a:spcAft>
              <a:defRPr kumimoji="1" sz="2400">
                <a:solidFill>
                  <a:schemeClr val="tx1"/>
                </a:solidFill>
                <a:latin typeface="Arial" charset="0"/>
                <a:ea typeface="ＭＳ Ｐゴシック" charset="-128"/>
              </a:defRPr>
            </a:lvl8pPr>
            <a:lvl9pPr marL="1828800" fontAlgn="base">
              <a:spcBef>
                <a:spcPct val="0"/>
              </a:spcBef>
              <a:spcAft>
                <a:spcPct val="0"/>
              </a:spcAft>
              <a:defRPr kumimoji="1" sz="2400">
                <a:solidFill>
                  <a:schemeClr val="tx1"/>
                </a:solidFill>
                <a:latin typeface="Arial" charset="0"/>
                <a:ea typeface="ＭＳ Ｐゴシック" charset="-128"/>
              </a:defRPr>
            </a:lvl9pPr>
          </a:lstStyle>
          <a:p>
            <a:pPr algn="ctr" fontAlgn="base">
              <a:spcBef>
                <a:spcPct val="50000"/>
              </a:spcBef>
              <a:spcAft>
                <a:spcPct val="0"/>
              </a:spcAft>
            </a:pPr>
            <a:r>
              <a:rPr lang="ja-JP" altLang="en-US" sz="1200">
                <a:solidFill>
                  <a:srgbClr val="000000"/>
                </a:solidFill>
              </a:rPr>
              <a:t>バーンダウン・チャート</a:t>
            </a:r>
          </a:p>
        </p:txBody>
      </p:sp>
      <p:sp>
        <p:nvSpPr>
          <p:cNvPr id="20509" name="Text Box 62"/>
          <p:cNvSpPr txBox="1">
            <a:spLocks noChangeArrowheads="1"/>
          </p:cNvSpPr>
          <p:nvPr/>
        </p:nvSpPr>
        <p:spPr bwMode="auto">
          <a:xfrm>
            <a:off x="4356100" y="2708275"/>
            <a:ext cx="1368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128"/>
              </a:defRPr>
            </a:lvl1pPr>
            <a:lvl2pPr marL="37931725" indent="-37474525">
              <a:defRPr kumimoji="1" sz="2400">
                <a:solidFill>
                  <a:schemeClr val="tx1"/>
                </a:solidFill>
                <a:latin typeface="Arial" charset="0"/>
                <a:ea typeface="ＭＳ Ｐゴシック" charset="-128"/>
              </a:defRPr>
            </a:lvl2pPr>
            <a:lvl3pPr>
              <a:defRPr kumimoji="1" sz="2400">
                <a:solidFill>
                  <a:schemeClr val="tx1"/>
                </a:solidFill>
                <a:latin typeface="Arial" charset="0"/>
                <a:ea typeface="ＭＳ Ｐゴシック" charset="-128"/>
              </a:defRPr>
            </a:lvl3pPr>
            <a:lvl4pPr>
              <a:defRPr kumimoji="1" sz="2400">
                <a:solidFill>
                  <a:schemeClr val="tx1"/>
                </a:solidFill>
                <a:latin typeface="Arial" charset="0"/>
                <a:ea typeface="ＭＳ Ｐゴシック" charset="-128"/>
              </a:defRPr>
            </a:lvl4pPr>
            <a:lvl5pPr>
              <a:defRPr kumimoji="1" sz="2400">
                <a:solidFill>
                  <a:schemeClr val="tx1"/>
                </a:solidFill>
                <a:latin typeface="Arial" charset="0"/>
                <a:ea typeface="ＭＳ Ｐゴシック" charset="-128"/>
              </a:defRPr>
            </a:lvl5pPr>
            <a:lvl6pPr marL="457200" fontAlgn="base">
              <a:spcBef>
                <a:spcPct val="0"/>
              </a:spcBef>
              <a:spcAft>
                <a:spcPct val="0"/>
              </a:spcAft>
              <a:defRPr kumimoji="1" sz="2400">
                <a:solidFill>
                  <a:schemeClr val="tx1"/>
                </a:solidFill>
                <a:latin typeface="Arial" charset="0"/>
                <a:ea typeface="ＭＳ Ｐゴシック" charset="-128"/>
              </a:defRPr>
            </a:lvl6pPr>
            <a:lvl7pPr marL="914400" fontAlgn="base">
              <a:spcBef>
                <a:spcPct val="0"/>
              </a:spcBef>
              <a:spcAft>
                <a:spcPct val="0"/>
              </a:spcAft>
              <a:defRPr kumimoji="1" sz="2400">
                <a:solidFill>
                  <a:schemeClr val="tx1"/>
                </a:solidFill>
                <a:latin typeface="Arial" charset="0"/>
                <a:ea typeface="ＭＳ Ｐゴシック" charset="-128"/>
              </a:defRPr>
            </a:lvl7pPr>
            <a:lvl8pPr marL="1371600" fontAlgn="base">
              <a:spcBef>
                <a:spcPct val="0"/>
              </a:spcBef>
              <a:spcAft>
                <a:spcPct val="0"/>
              </a:spcAft>
              <a:defRPr kumimoji="1" sz="2400">
                <a:solidFill>
                  <a:schemeClr val="tx1"/>
                </a:solidFill>
                <a:latin typeface="Arial" charset="0"/>
                <a:ea typeface="ＭＳ Ｐゴシック" charset="-128"/>
              </a:defRPr>
            </a:lvl8pPr>
            <a:lvl9pPr marL="1828800" fontAlgn="base">
              <a:spcBef>
                <a:spcPct val="0"/>
              </a:spcBef>
              <a:spcAft>
                <a:spcPct val="0"/>
              </a:spcAft>
              <a:defRPr kumimoji="1" sz="2400">
                <a:solidFill>
                  <a:schemeClr val="tx1"/>
                </a:solidFill>
                <a:latin typeface="Arial" charset="0"/>
                <a:ea typeface="ＭＳ Ｐゴシック" charset="-128"/>
              </a:defRPr>
            </a:lvl9pPr>
          </a:lstStyle>
          <a:p>
            <a:pPr algn="ctr" fontAlgn="base">
              <a:spcBef>
                <a:spcPct val="50000"/>
              </a:spcBef>
              <a:spcAft>
                <a:spcPct val="0"/>
              </a:spcAft>
            </a:pPr>
            <a:r>
              <a:rPr lang="ja-JP" altLang="en-US" sz="1000">
                <a:solidFill>
                  <a:srgbClr val="000000"/>
                </a:solidFill>
              </a:rPr>
              <a:t>毎朝</a:t>
            </a:r>
            <a:r>
              <a:rPr lang="en-US" altLang="ja-JP" sz="1000">
                <a:solidFill>
                  <a:srgbClr val="000000"/>
                </a:solidFill>
              </a:rPr>
              <a:t>15</a:t>
            </a:r>
            <a:r>
              <a:rPr lang="ja-JP" altLang="en-US" sz="1000">
                <a:solidFill>
                  <a:srgbClr val="000000"/>
                </a:solidFill>
              </a:rPr>
              <a:t>分のスタンドアップ・ミーティング</a:t>
            </a:r>
          </a:p>
        </p:txBody>
      </p:sp>
      <p:sp>
        <p:nvSpPr>
          <p:cNvPr id="20510" name="Text Box 63"/>
          <p:cNvSpPr txBox="1">
            <a:spLocks noChangeArrowheads="1"/>
          </p:cNvSpPr>
          <p:nvPr/>
        </p:nvSpPr>
        <p:spPr bwMode="auto">
          <a:xfrm>
            <a:off x="6156325" y="2060575"/>
            <a:ext cx="1511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128"/>
              </a:defRPr>
            </a:lvl1pPr>
            <a:lvl2pPr marL="37931725" indent="-37474525">
              <a:defRPr kumimoji="1" sz="2400">
                <a:solidFill>
                  <a:schemeClr val="tx1"/>
                </a:solidFill>
                <a:latin typeface="Arial" charset="0"/>
                <a:ea typeface="ＭＳ Ｐゴシック" charset="-128"/>
              </a:defRPr>
            </a:lvl2pPr>
            <a:lvl3pPr>
              <a:defRPr kumimoji="1" sz="2400">
                <a:solidFill>
                  <a:schemeClr val="tx1"/>
                </a:solidFill>
                <a:latin typeface="Arial" charset="0"/>
                <a:ea typeface="ＭＳ Ｐゴシック" charset="-128"/>
              </a:defRPr>
            </a:lvl3pPr>
            <a:lvl4pPr>
              <a:defRPr kumimoji="1" sz="2400">
                <a:solidFill>
                  <a:schemeClr val="tx1"/>
                </a:solidFill>
                <a:latin typeface="Arial" charset="0"/>
                <a:ea typeface="ＭＳ Ｐゴシック" charset="-128"/>
              </a:defRPr>
            </a:lvl4pPr>
            <a:lvl5pPr>
              <a:defRPr kumimoji="1" sz="2400">
                <a:solidFill>
                  <a:schemeClr val="tx1"/>
                </a:solidFill>
                <a:latin typeface="Arial" charset="0"/>
                <a:ea typeface="ＭＳ Ｐゴシック" charset="-128"/>
              </a:defRPr>
            </a:lvl5pPr>
            <a:lvl6pPr marL="457200" fontAlgn="base">
              <a:spcBef>
                <a:spcPct val="0"/>
              </a:spcBef>
              <a:spcAft>
                <a:spcPct val="0"/>
              </a:spcAft>
              <a:defRPr kumimoji="1" sz="2400">
                <a:solidFill>
                  <a:schemeClr val="tx1"/>
                </a:solidFill>
                <a:latin typeface="Arial" charset="0"/>
                <a:ea typeface="ＭＳ Ｐゴシック" charset="-128"/>
              </a:defRPr>
            </a:lvl6pPr>
            <a:lvl7pPr marL="914400" fontAlgn="base">
              <a:spcBef>
                <a:spcPct val="0"/>
              </a:spcBef>
              <a:spcAft>
                <a:spcPct val="0"/>
              </a:spcAft>
              <a:defRPr kumimoji="1" sz="2400">
                <a:solidFill>
                  <a:schemeClr val="tx1"/>
                </a:solidFill>
                <a:latin typeface="Arial" charset="0"/>
                <a:ea typeface="ＭＳ Ｐゴシック" charset="-128"/>
              </a:defRPr>
            </a:lvl7pPr>
            <a:lvl8pPr marL="1371600" fontAlgn="base">
              <a:spcBef>
                <a:spcPct val="0"/>
              </a:spcBef>
              <a:spcAft>
                <a:spcPct val="0"/>
              </a:spcAft>
              <a:defRPr kumimoji="1" sz="2400">
                <a:solidFill>
                  <a:schemeClr val="tx1"/>
                </a:solidFill>
                <a:latin typeface="Arial" charset="0"/>
                <a:ea typeface="ＭＳ Ｐゴシック" charset="-128"/>
              </a:defRPr>
            </a:lvl8pPr>
            <a:lvl9pPr marL="1828800" fontAlgn="base">
              <a:spcBef>
                <a:spcPct val="0"/>
              </a:spcBef>
              <a:spcAft>
                <a:spcPct val="0"/>
              </a:spcAft>
              <a:defRPr kumimoji="1" sz="2400">
                <a:solidFill>
                  <a:schemeClr val="tx1"/>
                </a:solidFill>
                <a:latin typeface="Arial" charset="0"/>
                <a:ea typeface="ＭＳ Ｐゴシック" charset="-128"/>
              </a:defRPr>
            </a:lvl9pPr>
          </a:lstStyle>
          <a:p>
            <a:pPr algn="ctr" fontAlgn="base">
              <a:spcBef>
                <a:spcPct val="50000"/>
              </a:spcBef>
              <a:spcAft>
                <a:spcPct val="0"/>
              </a:spcAft>
            </a:pPr>
            <a:r>
              <a:rPr lang="ja-JP" altLang="en-US" sz="1000">
                <a:solidFill>
                  <a:srgbClr val="000000"/>
                </a:solidFill>
              </a:rPr>
              <a:t>デザイン・開発・テスト</a:t>
            </a:r>
          </a:p>
        </p:txBody>
      </p:sp>
      <p:grpSp>
        <p:nvGrpSpPr>
          <p:cNvPr id="20511" name="Group 64"/>
          <p:cNvGrpSpPr>
            <a:grpSpLocks/>
          </p:cNvGrpSpPr>
          <p:nvPr/>
        </p:nvGrpSpPr>
        <p:grpSpPr bwMode="auto">
          <a:xfrm>
            <a:off x="250825" y="3573463"/>
            <a:ext cx="2952750" cy="2519362"/>
            <a:chOff x="158" y="2296"/>
            <a:chExt cx="1769" cy="1542"/>
          </a:xfrm>
        </p:grpSpPr>
        <p:sp>
          <p:nvSpPr>
            <p:cNvPr id="20519" name="Rectangle 65"/>
            <p:cNvSpPr>
              <a:spLocks noChangeArrowheads="1"/>
            </p:cNvSpPr>
            <p:nvPr/>
          </p:nvSpPr>
          <p:spPr bwMode="auto">
            <a:xfrm>
              <a:off x="158" y="2478"/>
              <a:ext cx="1769" cy="1360"/>
            </a:xfrm>
            <a:prstGeom prst="rect">
              <a:avLst/>
            </a:prstGeom>
            <a:solidFill>
              <a:srgbClr val="FFFFFF"/>
            </a:solidFill>
            <a:ln w="9525">
              <a:solidFill>
                <a:srgbClr val="000000"/>
              </a:solidFill>
              <a:miter lim="800000"/>
              <a:headEnd/>
              <a:tailEnd/>
            </a:ln>
          </p:spPr>
          <p:txBody>
            <a:bodyPr wrap="none" anchor="ctr"/>
            <a:lstStyle/>
            <a:p>
              <a:pPr algn="ctr" fontAlgn="base">
                <a:spcBef>
                  <a:spcPct val="0"/>
                </a:spcBef>
                <a:spcAft>
                  <a:spcPct val="0"/>
                </a:spcAft>
              </a:pPr>
              <a:endParaRPr lang="ja-JP" altLang="en-US">
                <a:solidFill>
                  <a:srgbClr val="000000"/>
                </a:solidFill>
              </a:endParaRPr>
            </a:p>
          </p:txBody>
        </p:sp>
        <p:sp>
          <p:nvSpPr>
            <p:cNvPr id="20520" name="Line 66"/>
            <p:cNvSpPr>
              <a:spLocks noChangeShapeType="1"/>
            </p:cNvSpPr>
            <p:nvPr/>
          </p:nvSpPr>
          <p:spPr bwMode="auto">
            <a:xfrm>
              <a:off x="249" y="2568"/>
              <a:ext cx="0" cy="1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ja-JP" altLang="en-US">
                <a:solidFill>
                  <a:srgbClr val="000000"/>
                </a:solidFill>
              </a:endParaRPr>
            </a:p>
          </p:txBody>
        </p:sp>
        <p:sp>
          <p:nvSpPr>
            <p:cNvPr id="20521" name="Line 67"/>
            <p:cNvSpPr>
              <a:spLocks noChangeShapeType="1"/>
            </p:cNvSpPr>
            <p:nvPr/>
          </p:nvSpPr>
          <p:spPr bwMode="auto">
            <a:xfrm>
              <a:off x="748" y="2568"/>
              <a:ext cx="0" cy="1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ja-JP" altLang="en-US">
                <a:solidFill>
                  <a:srgbClr val="000000"/>
                </a:solidFill>
              </a:endParaRPr>
            </a:p>
          </p:txBody>
        </p:sp>
        <p:sp>
          <p:nvSpPr>
            <p:cNvPr id="20522" name="Line 68"/>
            <p:cNvSpPr>
              <a:spLocks noChangeShapeType="1"/>
            </p:cNvSpPr>
            <p:nvPr/>
          </p:nvSpPr>
          <p:spPr bwMode="auto">
            <a:xfrm>
              <a:off x="1292" y="2568"/>
              <a:ext cx="0" cy="1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ja-JP" altLang="en-US">
                <a:solidFill>
                  <a:srgbClr val="000000"/>
                </a:solidFill>
              </a:endParaRPr>
            </a:p>
          </p:txBody>
        </p:sp>
        <p:sp>
          <p:nvSpPr>
            <p:cNvPr id="20523" name="Line 69"/>
            <p:cNvSpPr>
              <a:spLocks noChangeShapeType="1"/>
            </p:cNvSpPr>
            <p:nvPr/>
          </p:nvSpPr>
          <p:spPr bwMode="auto">
            <a:xfrm>
              <a:off x="1791" y="2568"/>
              <a:ext cx="0" cy="1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ja-JP" altLang="en-US">
                <a:solidFill>
                  <a:srgbClr val="000000"/>
                </a:solidFill>
              </a:endParaRPr>
            </a:p>
          </p:txBody>
        </p:sp>
        <p:sp>
          <p:nvSpPr>
            <p:cNvPr id="20524" name="Line 70"/>
            <p:cNvSpPr>
              <a:spLocks noChangeShapeType="1"/>
            </p:cNvSpPr>
            <p:nvPr/>
          </p:nvSpPr>
          <p:spPr bwMode="auto">
            <a:xfrm>
              <a:off x="249" y="2704"/>
              <a:ext cx="154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ja-JP" altLang="en-US">
                <a:solidFill>
                  <a:srgbClr val="000000"/>
                </a:solidFill>
              </a:endParaRPr>
            </a:p>
          </p:txBody>
        </p:sp>
        <p:sp>
          <p:nvSpPr>
            <p:cNvPr id="20525" name="Line 71"/>
            <p:cNvSpPr>
              <a:spLocks noChangeShapeType="1"/>
            </p:cNvSpPr>
            <p:nvPr/>
          </p:nvSpPr>
          <p:spPr bwMode="auto">
            <a:xfrm>
              <a:off x="249" y="3158"/>
              <a:ext cx="154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ja-JP" altLang="en-US">
                <a:solidFill>
                  <a:srgbClr val="000000"/>
                </a:solidFill>
              </a:endParaRPr>
            </a:p>
          </p:txBody>
        </p:sp>
        <p:sp>
          <p:nvSpPr>
            <p:cNvPr id="20526" name="Line 72"/>
            <p:cNvSpPr>
              <a:spLocks noChangeShapeType="1"/>
            </p:cNvSpPr>
            <p:nvPr/>
          </p:nvSpPr>
          <p:spPr bwMode="auto">
            <a:xfrm>
              <a:off x="249" y="3657"/>
              <a:ext cx="154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ja-JP" altLang="en-US">
                <a:solidFill>
                  <a:srgbClr val="000000"/>
                </a:solidFill>
              </a:endParaRPr>
            </a:p>
          </p:txBody>
        </p:sp>
        <p:sp>
          <p:nvSpPr>
            <p:cNvPr id="20527" name="Text Box 73"/>
            <p:cNvSpPr txBox="1">
              <a:spLocks noChangeArrowheads="1"/>
            </p:cNvSpPr>
            <p:nvPr/>
          </p:nvSpPr>
          <p:spPr bwMode="auto">
            <a:xfrm>
              <a:off x="476" y="2296"/>
              <a:ext cx="1179"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128"/>
                </a:defRPr>
              </a:lvl1pPr>
              <a:lvl2pPr marL="37931725" indent="-37474525">
                <a:defRPr kumimoji="1" sz="2400">
                  <a:solidFill>
                    <a:schemeClr val="tx1"/>
                  </a:solidFill>
                  <a:latin typeface="Arial" charset="0"/>
                  <a:ea typeface="ＭＳ Ｐゴシック" charset="-128"/>
                </a:defRPr>
              </a:lvl2pPr>
              <a:lvl3pPr>
                <a:defRPr kumimoji="1" sz="2400">
                  <a:solidFill>
                    <a:schemeClr val="tx1"/>
                  </a:solidFill>
                  <a:latin typeface="Arial" charset="0"/>
                  <a:ea typeface="ＭＳ Ｐゴシック" charset="-128"/>
                </a:defRPr>
              </a:lvl3pPr>
              <a:lvl4pPr>
                <a:defRPr kumimoji="1" sz="2400">
                  <a:solidFill>
                    <a:schemeClr val="tx1"/>
                  </a:solidFill>
                  <a:latin typeface="Arial" charset="0"/>
                  <a:ea typeface="ＭＳ Ｐゴシック" charset="-128"/>
                </a:defRPr>
              </a:lvl4pPr>
              <a:lvl5pPr>
                <a:defRPr kumimoji="1" sz="2400">
                  <a:solidFill>
                    <a:schemeClr val="tx1"/>
                  </a:solidFill>
                  <a:latin typeface="Arial" charset="0"/>
                  <a:ea typeface="ＭＳ Ｐゴシック" charset="-128"/>
                </a:defRPr>
              </a:lvl5pPr>
              <a:lvl6pPr marL="457200" fontAlgn="base">
                <a:spcBef>
                  <a:spcPct val="0"/>
                </a:spcBef>
                <a:spcAft>
                  <a:spcPct val="0"/>
                </a:spcAft>
                <a:defRPr kumimoji="1" sz="2400">
                  <a:solidFill>
                    <a:schemeClr val="tx1"/>
                  </a:solidFill>
                  <a:latin typeface="Arial" charset="0"/>
                  <a:ea typeface="ＭＳ Ｐゴシック" charset="-128"/>
                </a:defRPr>
              </a:lvl6pPr>
              <a:lvl7pPr marL="914400" fontAlgn="base">
                <a:spcBef>
                  <a:spcPct val="0"/>
                </a:spcBef>
                <a:spcAft>
                  <a:spcPct val="0"/>
                </a:spcAft>
                <a:defRPr kumimoji="1" sz="2400">
                  <a:solidFill>
                    <a:schemeClr val="tx1"/>
                  </a:solidFill>
                  <a:latin typeface="Arial" charset="0"/>
                  <a:ea typeface="ＭＳ Ｐゴシック" charset="-128"/>
                </a:defRPr>
              </a:lvl7pPr>
              <a:lvl8pPr marL="1371600" fontAlgn="base">
                <a:spcBef>
                  <a:spcPct val="0"/>
                </a:spcBef>
                <a:spcAft>
                  <a:spcPct val="0"/>
                </a:spcAft>
                <a:defRPr kumimoji="1" sz="2400">
                  <a:solidFill>
                    <a:schemeClr val="tx1"/>
                  </a:solidFill>
                  <a:latin typeface="Arial" charset="0"/>
                  <a:ea typeface="ＭＳ Ｐゴシック" charset="-128"/>
                </a:defRPr>
              </a:lvl8pPr>
              <a:lvl9pPr marL="1828800" fontAlgn="base">
                <a:spcBef>
                  <a:spcPct val="0"/>
                </a:spcBef>
                <a:spcAft>
                  <a:spcPct val="0"/>
                </a:spcAft>
                <a:defRPr kumimoji="1" sz="2400">
                  <a:solidFill>
                    <a:schemeClr val="tx1"/>
                  </a:solidFill>
                  <a:latin typeface="Arial" charset="0"/>
                  <a:ea typeface="ＭＳ Ｐゴシック" charset="-128"/>
                </a:defRPr>
              </a:lvl9pPr>
            </a:lstStyle>
            <a:p>
              <a:pPr algn="ctr" fontAlgn="base">
                <a:spcBef>
                  <a:spcPct val="50000"/>
                </a:spcBef>
                <a:spcAft>
                  <a:spcPct val="0"/>
                </a:spcAft>
              </a:pPr>
              <a:r>
                <a:rPr lang="ja-JP" altLang="en-US" sz="1200">
                  <a:solidFill>
                    <a:srgbClr val="000000"/>
                  </a:solidFill>
                </a:rPr>
                <a:t>タスクボード</a:t>
              </a:r>
            </a:p>
          </p:txBody>
        </p:sp>
        <p:sp>
          <p:nvSpPr>
            <p:cNvPr id="20528" name="Rectangle 74"/>
            <p:cNvSpPr>
              <a:spLocks noChangeArrowheads="1"/>
            </p:cNvSpPr>
            <p:nvPr/>
          </p:nvSpPr>
          <p:spPr bwMode="auto">
            <a:xfrm>
              <a:off x="340" y="2523"/>
              <a:ext cx="318" cy="136"/>
            </a:xfrm>
            <a:prstGeom prst="rect">
              <a:avLst/>
            </a:prstGeom>
            <a:solidFill>
              <a:srgbClr val="FF0000"/>
            </a:solidFill>
            <a:ln w="9525">
              <a:solidFill>
                <a:schemeClr val="tx1"/>
              </a:solidFill>
              <a:miter lim="800000"/>
              <a:headEnd/>
              <a:tailEnd/>
            </a:ln>
          </p:spPr>
          <p:txBody>
            <a:bodyPr wrap="none" anchor="ctr"/>
            <a:lstStyle/>
            <a:p>
              <a:pPr algn="ctr" fontAlgn="base">
                <a:spcBef>
                  <a:spcPct val="0"/>
                </a:spcBef>
                <a:spcAft>
                  <a:spcPct val="0"/>
                </a:spcAft>
              </a:pPr>
              <a:r>
                <a:rPr lang="en-US" altLang="ja-JP" sz="1000">
                  <a:solidFill>
                    <a:srgbClr val="000000"/>
                  </a:solidFill>
                </a:rPr>
                <a:t>To Do</a:t>
              </a:r>
            </a:p>
          </p:txBody>
        </p:sp>
        <p:sp>
          <p:nvSpPr>
            <p:cNvPr id="20529" name="Rectangle 75"/>
            <p:cNvSpPr>
              <a:spLocks noChangeArrowheads="1"/>
            </p:cNvSpPr>
            <p:nvPr/>
          </p:nvSpPr>
          <p:spPr bwMode="auto">
            <a:xfrm>
              <a:off x="793" y="2523"/>
              <a:ext cx="455" cy="136"/>
            </a:xfrm>
            <a:prstGeom prst="rect">
              <a:avLst/>
            </a:prstGeom>
            <a:solidFill>
              <a:srgbClr val="FFFF00"/>
            </a:solidFill>
            <a:ln w="9525">
              <a:solidFill>
                <a:schemeClr val="tx1"/>
              </a:solidFill>
              <a:miter lim="800000"/>
              <a:headEnd/>
              <a:tailEnd/>
            </a:ln>
          </p:spPr>
          <p:txBody>
            <a:bodyPr wrap="none" anchor="ctr"/>
            <a:lstStyle/>
            <a:p>
              <a:pPr algn="ctr" fontAlgn="base">
                <a:spcBef>
                  <a:spcPct val="0"/>
                </a:spcBef>
                <a:spcAft>
                  <a:spcPct val="0"/>
                </a:spcAft>
              </a:pPr>
              <a:r>
                <a:rPr lang="en-US" altLang="ja-JP" sz="1000">
                  <a:solidFill>
                    <a:srgbClr val="000000"/>
                  </a:solidFill>
                </a:rPr>
                <a:t>On Going</a:t>
              </a:r>
            </a:p>
          </p:txBody>
        </p:sp>
        <p:sp>
          <p:nvSpPr>
            <p:cNvPr id="20530" name="Rectangle 76"/>
            <p:cNvSpPr>
              <a:spLocks noChangeArrowheads="1"/>
            </p:cNvSpPr>
            <p:nvPr/>
          </p:nvSpPr>
          <p:spPr bwMode="auto">
            <a:xfrm>
              <a:off x="1383" y="2523"/>
              <a:ext cx="318" cy="136"/>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fontAlgn="base">
                <a:spcBef>
                  <a:spcPct val="0"/>
                </a:spcBef>
                <a:spcAft>
                  <a:spcPct val="0"/>
                </a:spcAft>
              </a:pPr>
              <a:r>
                <a:rPr lang="en-US" altLang="ja-JP" sz="1000">
                  <a:solidFill>
                    <a:srgbClr val="000000"/>
                  </a:solidFill>
                </a:rPr>
                <a:t>Done</a:t>
              </a:r>
            </a:p>
          </p:txBody>
        </p:sp>
        <p:sp>
          <p:nvSpPr>
            <p:cNvPr id="20531" name="Rectangle 77"/>
            <p:cNvSpPr>
              <a:spLocks noChangeArrowheads="1"/>
            </p:cNvSpPr>
            <p:nvPr/>
          </p:nvSpPr>
          <p:spPr bwMode="auto">
            <a:xfrm>
              <a:off x="1338" y="2750"/>
              <a:ext cx="182" cy="136"/>
            </a:xfrm>
            <a:prstGeom prst="rect">
              <a:avLst/>
            </a:prstGeom>
            <a:solidFill>
              <a:srgbClr val="FFCC99"/>
            </a:solidFill>
            <a:ln w="9525">
              <a:solidFill>
                <a:schemeClr val="tx1"/>
              </a:solidFill>
              <a:miter lim="800000"/>
              <a:headEnd/>
              <a:tailEnd/>
            </a:ln>
          </p:spPr>
          <p:txBody>
            <a:bodyPr wrap="none" anchor="ctr"/>
            <a:lstStyle/>
            <a:p>
              <a:pPr algn="ctr" fontAlgn="base">
                <a:spcBef>
                  <a:spcPct val="0"/>
                </a:spcBef>
                <a:spcAft>
                  <a:spcPct val="0"/>
                </a:spcAft>
              </a:pPr>
              <a:r>
                <a:rPr lang="en-US" altLang="ja-JP" sz="1000">
                  <a:solidFill>
                    <a:srgbClr val="000000"/>
                  </a:solidFill>
                </a:rPr>
                <a:t>a</a:t>
              </a:r>
            </a:p>
          </p:txBody>
        </p:sp>
        <p:sp>
          <p:nvSpPr>
            <p:cNvPr id="20532" name="Rectangle 78"/>
            <p:cNvSpPr>
              <a:spLocks noChangeArrowheads="1"/>
            </p:cNvSpPr>
            <p:nvPr/>
          </p:nvSpPr>
          <p:spPr bwMode="auto">
            <a:xfrm>
              <a:off x="295" y="3203"/>
              <a:ext cx="182" cy="136"/>
            </a:xfrm>
            <a:prstGeom prst="rect">
              <a:avLst/>
            </a:prstGeom>
            <a:solidFill>
              <a:srgbClr val="FFCC99"/>
            </a:solidFill>
            <a:ln w="9525">
              <a:solidFill>
                <a:schemeClr val="tx1"/>
              </a:solidFill>
              <a:miter lim="800000"/>
              <a:headEnd/>
              <a:tailEnd/>
            </a:ln>
          </p:spPr>
          <p:txBody>
            <a:bodyPr wrap="none" anchor="ctr"/>
            <a:lstStyle/>
            <a:p>
              <a:pPr algn="ctr" fontAlgn="base">
                <a:spcBef>
                  <a:spcPct val="0"/>
                </a:spcBef>
                <a:spcAft>
                  <a:spcPct val="0"/>
                </a:spcAft>
              </a:pPr>
              <a:r>
                <a:rPr lang="en-US" altLang="ja-JP" sz="1000">
                  <a:solidFill>
                    <a:srgbClr val="000000"/>
                  </a:solidFill>
                </a:rPr>
                <a:t>e</a:t>
              </a:r>
            </a:p>
          </p:txBody>
        </p:sp>
        <p:sp>
          <p:nvSpPr>
            <p:cNvPr id="20533" name="Rectangle 79"/>
            <p:cNvSpPr>
              <a:spLocks noChangeArrowheads="1"/>
            </p:cNvSpPr>
            <p:nvPr/>
          </p:nvSpPr>
          <p:spPr bwMode="auto">
            <a:xfrm>
              <a:off x="521" y="2931"/>
              <a:ext cx="182" cy="136"/>
            </a:xfrm>
            <a:prstGeom prst="rect">
              <a:avLst/>
            </a:prstGeom>
            <a:solidFill>
              <a:srgbClr val="FFCC99"/>
            </a:solidFill>
            <a:ln w="9525">
              <a:solidFill>
                <a:schemeClr val="tx1"/>
              </a:solidFill>
              <a:miter lim="800000"/>
              <a:headEnd/>
              <a:tailEnd/>
            </a:ln>
          </p:spPr>
          <p:txBody>
            <a:bodyPr wrap="none" anchor="ctr"/>
            <a:lstStyle/>
            <a:p>
              <a:pPr algn="ctr" fontAlgn="base">
                <a:spcBef>
                  <a:spcPct val="0"/>
                </a:spcBef>
                <a:spcAft>
                  <a:spcPct val="0"/>
                </a:spcAft>
              </a:pPr>
              <a:r>
                <a:rPr lang="en-US" altLang="ja-JP" sz="1000">
                  <a:solidFill>
                    <a:srgbClr val="000000"/>
                  </a:solidFill>
                </a:rPr>
                <a:t>d</a:t>
              </a:r>
            </a:p>
          </p:txBody>
        </p:sp>
        <p:sp>
          <p:nvSpPr>
            <p:cNvPr id="20534" name="Rectangle 80"/>
            <p:cNvSpPr>
              <a:spLocks noChangeArrowheads="1"/>
            </p:cNvSpPr>
            <p:nvPr/>
          </p:nvSpPr>
          <p:spPr bwMode="auto">
            <a:xfrm>
              <a:off x="521" y="2750"/>
              <a:ext cx="182" cy="136"/>
            </a:xfrm>
            <a:prstGeom prst="rect">
              <a:avLst/>
            </a:prstGeom>
            <a:solidFill>
              <a:srgbClr val="FFCC99"/>
            </a:solidFill>
            <a:ln w="9525">
              <a:solidFill>
                <a:schemeClr val="tx1"/>
              </a:solidFill>
              <a:miter lim="800000"/>
              <a:headEnd/>
              <a:tailEnd/>
            </a:ln>
          </p:spPr>
          <p:txBody>
            <a:bodyPr wrap="none" anchor="ctr"/>
            <a:lstStyle/>
            <a:p>
              <a:pPr algn="ctr" fontAlgn="base">
                <a:spcBef>
                  <a:spcPct val="0"/>
                </a:spcBef>
                <a:spcAft>
                  <a:spcPct val="0"/>
                </a:spcAft>
              </a:pPr>
              <a:r>
                <a:rPr lang="en-US" altLang="ja-JP" sz="1000">
                  <a:solidFill>
                    <a:srgbClr val="000000"/>
                  </a:solidFill>
                </a:rPr>
                <a:t>c</a:t>
              </a:r>
            </a:p>
          </p:txBody>
        </p:sp>
        <p:sp>
          <p:nvSpPr>
            <p:cNvPr id="20535" name="Rectangle 81"/>
            <p:cNvSpPr>
              <a:spLocks noChangeArrowheads="1"/>
            </p:cNvSpPr>
            <p:nvPr/>
          </p:nvSpPr>
          <p:spPr bwMode="auto">
            <a:xfrm>
              <a:off x="793" y="2750"/>
              <a:ext cx="182" cy="136"/>
            </a:xfrm>
            <a:prstGeom prst="rect">
              <a:avLst/>
            </a:prstGeom>
            <a:solidFill>
              <a:srgbClr val="FFCC99"/>
            </a:solidFill>
            <a:ln w="9525">
              <a:solidFill>
                <a:schemeClr val="tx1"/>
              </a:solidFill>
              <a:miter lim="800000"/>
              <a:headEnd/>
              <a:tailEnd/>
            </a:ln>
          </p:spPr>
          <p:txBody>
            <a:bodyPr wrap="none" anchor="ctr"/>
            <a:lstStyle/>
            <a:p>
              <a:pPr algn="ctr" fontAlgn="base">
                <a:spcBef>
                  <a:spcPct val="0"/>
                </a:spcBef>
                <a:spcAft>
                  <a:spcPct val="0"/>
                </a:spcAft>
              </a:pPr>
              <a:r>
                <a:rPr lang="en-US" altLang="ja-JP" sz="1000">
                  <a:solidFill>
                    <a:srgbClr val="000000"/>
                  </a:solidFill>
                </a:rPr>
                <a:t>b</a:t>
              </a:r>
            </a:p>
          </p:txBody>
        </p:sp>
        <p:sp>
          <p:nvSpPr>
            <p:cNvPr id="20536" name="Rectangle 82"/>
            <p:cNvSpPr>
              <a:spLocks noChangeArrowheads="1"/>
            </p:cNvSpPr>
            <p:nvPr/>
          </p:nvSpPr>
          <p:spPr bwMode="auto">
            <a:xfrm>
              <a:off x="1338" y="3203"/>
              <a:ext cx="182" cy="136"/>
            </a:xfrm>
            <a:prstGeom prst="rect">
              <a:avLst/>
            </a:prstGeom>
            <a:solidFill>
              <a:srgbClr val="FFCC99"/>
            </a:solidFill>
            <a:ln w="9525">
              <a:solidFill>
                <a:schemeClr val="tx1"/>
              </a:solidFill>
              <a:miter lim="800000"/>
              <a:headEnd/>
              <a:tailEnd/>
            </a:ln>
          </p:spPr>
          <p:txBody>
            <a:bodyPr wrap="none" anchor="ctr"/>
            <a:lstStyle/>
            <a:p>
              <a:pPr algn="ctr" fontAlgn="base">
                <a:spcBef>
                  <a:spcPct val="0"/>
                </a:spcBef>
                <a:spcAft>
                  <a:spcPct val="0"/>
                </a:spcAft>
              </a:pPr>
              <a:r>
                <a:rPr lang="en-US" altLang="ja-JP" sz="1000">
                  <a:solidFill>
                    <a:srgbClr val="000000"/>
                  </a:solidFill>
                </a:rPr>
                <a:t>f</a:t>
              </a:r>
            </a:p>
          </p:txBody>
        </p:sp>
        <p:sp>
          <p:nvSpPr>
            <p:cNvPr id="20537" name="Rectangle 83"/>
            <p:cNvSpPr>
              <a:spLocks noChangeArrowheads="1"/>
            </p:cNvSpPr>
            <p:nvPr/>
          </p:nvSpPr>
          <p:spPr bwMode="auto">
            <a:xfrm>
              <a:off x="793" y="3203"/>
              <a:ext cx="182" cy="136"/>
            </a:xfrm>
            <a:prstGeom prst="rect">
              <a:avLst/>
            </a:prstGeom>
            <a:solidFill>
              <a:srgbClr val="FFCC99"/>
            </a:solidFill>
            <a:ln w="9525">
              <a:solidFill>
                <a:schemeClr val="tx1"/>
              </a:solidFill>
              <a:miter lim="800000"/>
              <a:headEnd/>
              <a:tailEnd/>
            </a:ln>
          </p:spPr>
          <p:txBody>
            <a:bodyPr wrap="none" anchor="ctr"/>
            <a:lstStyle/>
            <a:p>
              <a:pPr algn="ctr" fontAlgn="base">
                <a:spcBef>
                  <a:spcPct val="0"/>
                </a:spcBef>
                <a:spcAft>
                  <a:spcPct val="0"/>
                </a:spcAft>
              </a:pPr>
              <a:r>
                <a:rPr lang="en-US" altLang="ja-JP" sz="1000">
                  <a:solidFill>
                    <a:srgbClr val="000000"/>
                  </a:solidFill>
                </a:rPr>
                <a:t>g</a:t>
              </a:r>
            </a:p>
          </p:txBody>
        </p:sp>
        <p:sp>
          <p:nvSpPr>
            <p:cNvPr id="20538" name="Rectangle 84"/>
            <p:cNvSpPr>
              <a:spLocks noChangeArrowheads="1"/>
            </p:cNvSpPr>
            <p:nvPr/>
          </p:nvSpPr>
          <p:spPr bwMode="auto">
            <a:xfrm>
              <a:off x="521" y="3385"/>
              <a:ext cx="182" cy="136"/>
            </a:xfrm>
            <a:prstGeom prst="rect">
              <a:avLst/>
            </a:prstGeom>
            <a:solidFill>
              <a:srgbClr val="FFCC99"/>
            </a:solidFill>
            <a:ln w="9525">
              <a:solidFill>
                <a:schemeClr val="tx1"/>
              </a:solidFill>
              <a:miter lim="800000"/>
              <a:headEnd/>
              <a:tailEnd/>
            </a:ln>
          </p:spPr>
          <p:txBody>
            <a:bodyPr wrap="none" anchor="ctr"/>
            <a:lstStyle/>
            <a:p>
              <a:pPr algn="ctr" fontAlgn="base">
                <a:spcBef>
                  <a:spcPct val="0"/>
                </a:spcBef>
                <a:spcAft>
                  <a:spcPct val="0"/>
                </a:spcAft>
              </a:pPr>
              <a:r>
                <a:rPr lang="en-US" altLang="ja-JP" sz="1000">
                  <a:solidFill>
                    <a:srgbClr val="000000"/>
                  </a:solidFill>
                </a:rPr>
                <a:t>h</a:t>
              </a:r>
            </a:p>
          </p:txBody>
        </p:sp>
      </p:grpSp>
      <p:sp>
        <p:nvSpPr>
          <p:cNvPr id="20512" name="Text Box 85"/>
          <p:cNvSpPr txBox="1">
            <a:spLocks noChangeArrowheads="1"/>
          </p:cNvSpPr>
          <p:nvPr/>
        </p:nvSpPr>
        <p:spPr bwMode="auto">
          <a:xfrm>
            <a:off x="2268538" y="2349500"/>
            <a:ext cx="647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128"/>
              </a:defRPr>
            </a:lvl1pPr>
            <a:lvl2pPr marL="37931725" indent="-37474525">
              <a:defRPr kumimoji="1" sz="2400">
                <a:solidFill>
                  <a:schemeClr val="tx1"/>
                </a:solidFill>
                <a:latin typeface="Arial" charset="0"/>
                <a:ea typeface="ＭＳ Ｐゴシック" charset="-128"/>
              </a:defRPr>
            </a:lvl2pPr>
            <a:lvl3pPr>
              <a:defRPr kumimoji="1" sz="2400">
                <a:solidFill>
                  <a:schemeClr val="tx1"/>
                </a:solidFill>
                <a:latin typeface="Arial" charset="0"/>
                <a:ea typeface="ＭＳ Ｐゴシック" charset="-128"/>
              </a:defRPr>
            </a:lvl3pPr>
            <a:lvl4pPr>
              <a:defRPr kumimoji="1" sz="2400">
                <a:solidFill>
                  <a:schemeClr val="tx1"/>
                </a:solidFill>
                <a:latin typeface="Arial" charset="0"/>
                <a:ea typeface="ＭＳ Ｐゴシック" charset="-128"/>
              </a:defRPr>
            </a:lvl4pPr>
            <a:lvl5pPr>
              <a:defRPr kumimoji="1" sz="2400">
                <a:solidFill>
                  <a:schemeClr val="tx1"/>
                </a:solidFill>
                <a:latin typeface="Arial" charset="0"/>
                <a:ea typeface="ＭＳ Ｐゴシック" charset="-128"/>
              </a:defRPr>
            </a:lvl5pPr>
            <a:lvl6pPr marL="457200" fontAlgn="base">
              <a:spcBef>
                <a:spcPct val="0"/>
              </a:spcBef>
              <a:spcAft>
                <a:spcPct val="0"/>
              </a:spcAft>
              <a:defRPr kumimoji="1" sz="2400">
                <a:solidFill>
                  <a:schemeClr val="tx1"/>
                </a:solidFill>
                <a:latin typeface="Arial" charset="0"/>
                <a:ea typeface="ＭＳ Ｐゴシック" charset="-128"/>
              </a:defRPr>
            </a:lvl6pPr>
            <a:lvl7pPr marL="914400" fontAlgn="base">
              <a:spcBef>
                <a:spcPct val="0"/>
              </a:spcBef>
              <a:spcAft>
                <a:spcPct val="0"/>
              </a:spcAft>
              <a:defRPr kumimoji="1" sz="2400">
                <a:solidFill>
                  <a:schemeClr val="tx1"/>
                </a:solidFill>
                <a:latin typeface="Arial" charset="0"/>
                <a:ea typeface="ＭＳ Ｐゴシック" charset="-128"/>
              </a:defRPr>
            </a:lvl7pPr>
            <a:lvl8pPr marL="1371600" fontAlgn="base">
              <a:spcBef>
                <a:spcPct val="0"/>
              </a:spcBef>
              <a:spcAft>
                <a:spcPct val="0"/>
              </a:spcAft>
              <a:defRPr kumimoji="1" sz="2400">
                <a:solidFill>
                  <a:schemeClr val="tx1"/>
                </a:solidFill>
                <a:latin typeface="Arial" charset="0"/>
                <a:ea typeface="ＭＳ Ｐゴシック" charset="-128"/>
              </a:defRPr>
            </a:lvl8pPr>
            <a:lvl9pPr marL="1828800" fontAlgn="base">
              <a:spcBef>
                <a:spcPct val="0"/>
              </a:spcBef>
              <a:spcAft>
                <a:spcPct val="0"/>
              </a:spcAft>
              <a:defRPr kumimoji="1" sz="2400">
                <a:solidFill>
                  <a:schemeClr val="tx1"/>
                </a:solidFill>
                <a:latin typeface="Arial" charset="0"/>
                <a:ea typeface="ＭＳ Ｐゴシック" charset="-128"/>
              </a:defRPr>
            </a:lvl9pPr>
          </a:lstStyle>
          <a:p>
            <a:pPr algn="ctr" fontAlgn="base">
              <a:spcBef>
                <a:spcPct val="50000"/>
              </a:spcBef>
              <a:spcAft>
                <a:spcPct val="0"/>
              </a:spcAft>
            </a:pPr>
            <a:r>
              <a:rPr lang="ja-JP" altLang="en-US" sz="1000">
                <a:solidFill>
                  <a:srgbClr val="000000"/>
                </a:solidFill>
              </a:rPr>
              <a:t>２時間</a:t>
            </a:r>
          </a:p>
        </p:txBody>
      </p:sp>
      <p:sp>
        <p:nvSpPr>
          <p:cNvPr id="20513" name="Text Box 86"/>
          <p:cNvSpPr txBox="1">
            <a:spLocks noChangeArrowheads="1"/>
          </p:cNvSpPr>
          <p:nvPr/>
        </p:nvSpPr>
        <p:spPr bwMode="auto">
          <a:xfrm>
            <a:off x="2268538" y="3068638"/>
            <a:ext cx="647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128"/>
              </a:defRPr>
            </a:lvl1pPr>
            <a:lvl2pPr marL="37931725" indent="-37474525">
              <a:defRPr kumimoji="1" sz="2400">
                <a:solidFill>
                  <a:schemeClr val="tx1"/>
                </a:solidFill>
                <a:latin typeface="Arial" charset="0"/>
                <a:ea typeface="ＭＳ Ｐゴシック" charset="-128"/>
              </a:defRPr>
            </a:lvl2pPr>
            <a:lvl3pPr>
              <a:defRPr kumimoji="1" sz="2400">
                <a:solidFill>
                  <a:schemeClr val="tx1"/>
                </a:solidFill>
                <a:latin typeface="Arial" charset="0"/>
                <a:ea typeface="ＭＳ Ｐゴシック" charset="-128"/>
              </a:defRPr>
            </a:lvl3pPr>
            <a:lvl4pPr>
              <a:defRPr kumimoji="1" sz="2400">
                <a:solidFill>
                  <a:schemeClr val="tx1"/>
                </a:solidFill>
                <a:latin typeface="Arial" charset="0"/>
                <a:ea typeface="ＭＳ Ｐゴシック" charset="-128"/>
              </a:defRPr>
            </a:lvl4pPr>
            <a:lvl5pPr>
              <a:defRPr kumimoji="1" sz="2400">
                <a:solidFill>
                  <a:schemeClr val="tx1"/>
                </a:solidFill>
                <a:latin typeface="Arial" charset="0"/>
                <a:ea typeface="ＭＳ Ｐゴシック" charset="-128"/>
              </a:defRPr>
            </a:lvl5pPr>
            <a:lvl6pPr marL="457200" fontAlgn="base">
              <a:spcBef>
                <a:spcPct val="0"/>
              </a:spcBef>
              <a:spcAft>
                <a:spcPct val="0"/>
              </a:spcAft>
              <a:defRPr kumimoji="1" sz="2400">
                <a:solidFill>
                  <a:schemeClr val="tx1"/>
                </a:solidFill>
                <a:latin typeface="Arial" charset="0"/>
                <a:ea typeface="ＭＳ Ｐゴシック" charset="-128"/>
              </a:defRPr>
            </a:lvl6pPr>
            <a:lvl7pPr marL="914400" fontAlgn="base">
              <a:spcBef>
                <a:spcPct val="0"/>
              </a:spcBef>
              <a:spcAft>
                <a:spcPct val="0"/>
              </a:spcAft>
              <a:defRPr kumimoji="1" sz="2400">
                <a:solidFill>
                  <a:schemeClr val="tx1"/>
                </a:solidFill>
                <a:latin typeface="Arial" charset="0"/>
                <a:ea typeface="ＭＳ Ｐゴシック" charset="-128"/>
              </a:defRPr>
            </a:lvl7pPr>
            <a:lvl8pPr marL="1371600" fontAlgn="base">
              <a:spcBef>
                <a:spcPct val="0"/>
              </a:spcBef>
              <a:spcAft>
                <a:spcPct val="0"/>
              </a:spcAft>
              <a:defRPr kumimoji="1" sz="2400">
                <a:solidFill>
                  <a:schemeClr val="tx1"/>
                </a:solidFill>
                <a:latin typeface="Arial" charset="0"/>
                <a:ea typeface="ＭＳ Ｐゴシック" charset="-128"/>
              </a:defRPr>
            </a:lvl8pPr>
            <a:lvl9pPr marL="1828800" fontAlgn="base">
              <a:spcBef>
                <a:spcPct val="0"/>
              </a:spcBef>
              <a:spcAft>
                <a:spcPct val="0"/>
              </a:spcAft>
              <a:defRPr kumimoji="1" sz="2400">
                <a:solidFill>
                  <a:schemeClr val="tx1"/>
                </a:solidFill>
                <a:latin typeface="Arial" charset="0"/>
                <a:ea typeface="ＭＳ Ｐゴシック" charset="-128"/>
              </a:defRPr>
            </a:lvl9pPr>
          </a:lstStyle>
          <a:p>
            <a:pPr algn="ctr" fontAlgn="base">
              <a:spcBef>
                <a:spcPct val="50000"/>
              </a:spcBef>
              <a:spcAft>
                <a:spcPct val="0"/>
              </a:spcAft>
            </a:pPr>
            <a:r>
              <a:rPr lang="ja-JP" altLang="en-US" sz="1000">
                <a:solidFill>
                  <a:srgbClr val="000000"/>
                </a:solidFill>
              </a:rPr>
              <a:t>２時間</a:t>
            </a:r>
          </a:p>
        </p:txBody>
      </p:sp>
      <p:sp>
        <p:nvSpPr>
          <p:cNvPr id="20514" name="Text Box 87"/>
          <p:cNvSpPr txBox="1">
            <a:spLocks noChangeArrowheads="1"/>
          </p:cNvSpPr>
          <p:nvPr/>
        </p:nvSpPr>
        <p:spPr bwMode="auto">
          <a:xfrm>
            <a:off x="323850" y="2420938"/>
            <a:ext cx="1152525"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128"/>
              </a:defRPr>
            </a:lvl1pPr>
            <a:lvl2pPr marL="37931725" indent="-37474525">
              <a:defRPr kumimoji="1" sz="2400">
                <a:solidFill>
                  <a:schemeClr val="tx1"/>
                </a:solidFill>
                <a:latin typeface="Arial" charset="0"/>
                <a:ea typeface="ＭＳ Ｐゴシック" charset="-128"/>
              </a:defRPr>
            </a:lvl2pPr>
            <a:lvl3pPr>
              <a:defRPr kumimoji="1" sz="2400">
                <a:solidFill>
                  <a:schemeClr val="tx1"/>
                </a:solidFill>
                <a:latin typeface="Arial" charset="0"/>
                <a:ea typeface="ＭＳ Ｐゴシック" charset="-128"/>
              </a:defRPr>
            </a:lvl3pPr>
            <a:lvl4pPr>
              <a:defRPr kumimoji="1" sz="2400">
                <a:solidFill>
                  <a:schemeClr val="tx1"/>
                </a:solidFill>
                <a:latin typeface="Arial" charset="0"/>
                <a:ea typeface="ＭＳ Ｐゴシック" charset="-128"/>
              </a:defRPr>
            </a:lvl4pPr>
            <a:lvl5pPr>
              <a:defRPr kumimoji="1" sz="2400">
                <a:solidFill>
                  <a:schemeClr val="tx1"/>
                </a:solidFill>
                <a:latin typeface="Arial" charset="0"/>
                <a:ea typeface="ＭＳ Ｐゴシック" charset="-128"/>
              </a:defRPr>
            </a:lvl5pPr>
            <a:lvl6pPr marL="457200" fontAlgn="base">
              <a:spcBef>
                <a:spcPct val="0"/>
              </a:spcBef>
              <a:spcAft>
                <a:spcPct val="0"/>
              </a:spcAft>
              <a:defRPr kumimoji="1" sz="2400">
                <a:solidFill>
                  <a:schemeClr val="tx1"/>
                </a:solidFill>
                <a:latin typeface="Arial" charset="0"/>
                <a:ea typeface="ＭＳ Ｐゴシック" charset="-128"/>
              </a:defRPr>
            </a:lvl6pPr>
            <a:lvl7pPr marL="914400" fontAlgn="base">
              <a:spcBef>
                <a:spcPct val="0"/>
              </a:spcBef>
              <a:spcAft>
                <a:spcPct val="0"/>
              </a:spcAft>
              <a:defRPr kumimoji="1" sz="2400">
                <a:solidFill>
                  <a:schemeClr val="tx1"/>
                </a:solidFill>
                <a:latin typeface="Arial" charset="0"/>
                <a:ea typeface="ＭＳ Ｐゴシック" charset="-128"/>
              </a:defRPr>
            </a:lvl7pPr>
            <a:lvl8pPr marL="1371600" fontAlgn="base">
              <a:spcBef>
                <a:spcPct val="0"/>
              </a:spcBef>
              <a:spcAft>
                <a:spcPct val="0"/>
              </a:spcAft>
              <a:defRPr kumimoji="1" sz="2400">
                <a:solidFill>
                  <a:schemeClr val="tx1"/>
                </a:solidFill>
                <a:latin typeface="Arial" charset="0"/>
                <a:ea typeface="ＭＳ Ｐゴシック" charset="-128"/>
              </a:defRPr>
            </a:lvl8pPr>
            <a:lvl9pPr marL="1828800" fontAlgn="base">
              <a:spcBef>
                <a:spcPct val="0"/>
              </a:spcBef>
              <a:spcAft>
                <a:spcPct val="0"/>
              </a:spcAft>
              <a:defRPr kumimoji="1" sz="2400">
                <a:solidFill>
                  <a:schemeClr val="tx1"/>
                </a:solidFill>
                <a:latin typeface="Arial" charset="0"/>
                <a:ea typeface="ＭＳ Ｐゴシック" charset="-128"/>
              </a:defRPr>
            </a:lvl9pPr>
          </a:lstStyle>
          <a:p>
            <a:pPr fontAlgn="base">
              <a:spcBef>
                <a:spcPct val="50000"/>
              </a:spcBef>
              <a:spcAft>
                <a:spcPct val="0"/>
              </a:spcAft>
            </a:pPr>
            <a:r>
              <a:rPr lang="ja-JP" altLang="en-US" sz="800">
                <a:solidFill>
                  <a:srgbClr val="000000"/>
                </a:solidFill>
              </a:rPr>
              <a:t>確実な優先順位付け（同位は無し）</a:t>
            </a:r>
            <a:endParaRPr lang="en-US" altLang="ja-JP" sz="800">
              <a:solidFill>
                <a:srgbClr val="000000"/>
              </a:solidFill>
            </a:endParaRPr>
          </a:p>
          <a:p>
            <a:pPr fontAlgn="base">
              <a:spcBef>
                <a:spcPct val="50000"/>
              </a:spcBef>
              <a:spcAft>
                <a:spcPct val="0"/>
              </a:spcAft>
            </a:pPr>
            <a:r>
              <a:rPr lang="ja-JP" altLang="en-US" sz="800">
                <a:solidFill>
                  <a:srgbClr val="000000"/>
                </a:solidFill>
              </a:rPr>
              <a:t>追加、修正、変更可能（</a:t>
            </a:r>
            <a:r>
              <a:rPr lang="en-US" altLang="ja-JP" sz="800">
                <a:solidFill>
                  <a:srgbClr val="000000"/>
                </a:solidFill>
              </a:rPr>
              <a:t>Sprint</a:t>
            </a:r>
            <a:r>
              <a:rPr lang="ja-JP" altLang="en-US" sz="800">
                <a:solidFill>
                  <a:srgbClr val="000000"/>
                </a:solidFill>
              </a:rPr>
              <a:t>に入っている物以外）</a:t>
            </a:r>
            <a:endParaRPr lang="en-US" altLang="ja-JP" sz="800">
              <a:solidFill>
                <a:srgbClr val="000000"/>
              </a:solidFill>
            </a:endParaRPr>
          </a:p>
          <a:p>
            <a:pPr fontAlgn="base">
              <a:spcBef>
                <a:spcPct val="50000"/>
              </a:spcBef>
              <a:spcAft>
                <a:spcPct val="0"/>
              </a:spcAft>
            </a:pPr>
            <a:r>
              <a:rPr lang="en-US" altLang="ja-JP" sz="800">
                <a:solidFill>
                  <a:srgbClr val="000000"/>
                </a:solidFill>
              </a:rPr>
              <a:t>Product Owner</a:t>
            </a:r>
            <a:r>
              <a:rPr lang="ja-JP" altLang="en-US" sz="800">
                <a:solidFill>
                  <a:srgbClr val="000000"/>
                </a:solidFill>
              </a:rPr>
              <a:t>が全て責任を持つ</a:t>
            </a:r>
          </a:p>
        </p:txBody>
      </p:sp>
      <p:pic>
        <p:nvPicPr>
          <p:cNvPr id="20515" name="Picture 8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43888" y="115888"/>
            <a:ext cx="758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6" name="Text Box 89"/>
          <p:cNvSpPr txBox="1">
            <a:spLocks noChangeArrowheads="1"/>
          </p:cNvSpPr>
          <p:nvPr/>
        </p:nvSpPr>
        <p:spPr bwMode="auto">
          <a:xfrm>
            <a:off x="7524750" y="4292600"/>
            <a:ext cx="647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128"/>
              </a:defRPr>
            </a:lvl1pPr>
            <a:lvl2pPr marL="37931725" indent="-37474525">
              <a:defRPr kumimoji="1" sz="2400">
                <a:solidFill>
                  <a:schemeClr val="tx1"/>
                </a:solidFill>
                <a:latin typeface="Arial" charset="0"/>
                <a:ea typeface="ＭＳ Ｐゴシック" charset="-128"/>
              </a:defRPr>
            </a:lvl2pPr>
            <a:lvl3pPr>
              <a:defRPr kumimoji="1" sz="2400">
                <a:solidFill>
                  <a:schemeClr val="tx1"/>
                </a:solidFill>
                <a:latin typeface="Arial" charset="0"/>
                <a:ea typeface="ＭＳ Ｐゴシック" charset="-128"/>
              </a:defRPr>
            </a:lvl3pPr>
            <a:lvl4pPr>
              <a:defRPr kumimoji="1" sz="2400">
                <a:solidFill>
                  <a:schemeClr val="tx1"/>
                </a:solidFill>
                <a:latin typeface="Arial" charset="0"/>
                <a:ea typeface="ＭＳ Ｐゴシック" charset="-128"/>
              </a:defRPr>
            </a:lvl4pPr>
            <a:lvl5pPr>
              <a:defRPr kumimoji="1" sz="2400">
                <a:solidFill>
                  <a:schemeClr val="tx1"/>
                </a:solidFill>
                <a:latin typeface="Arial" charset="0"/>
                <a:ea typeface="ＭＳ Ｐゴシック" charset="-128"/>
              </a:defRPr>
            </a:lvl5pPr>
            <a:lvl6pPr marL="457200" fontAlgn="base">
              <a:spcBef>
                <a:spcPct val="0"/>
              </a:spcBef>
              <a:spcAft>
                <a:spcPct val="0"/>
              </a:spcAft>
              <a:defRPr kumimoji="1" sz="2400">
                <a:solidFill>
                  <a:schemeClr val="tx1"/>
                </a:solidFill>
                <a:latin typeface="Arial" charset="0"/>
                <a:ea typeface="ＭＳ Ｐゴシック" charset="-128"/>
              </a:defRPr>
            </a:lvl6pPr>
            <a:lvl7pPr marL="914400" fontAlgn="base">
              <a:spcBef>
                <a:spcPct val="0"/>
              </a:spcBef>
              <a:spcAft>
                <a:spcPct val="0"/>
              </a:spcAft>
              <a:defRPr kumimoji="1" sz="2400">
                <a:solidFill>
                  <a:schemeClr val="tx1"/>
                </a:solidFill>
                <a:latin typeface="Arial" charset="0"/>
                <a:ea typeface="ＭＳ Ｐゴシック" charset="-128"/>
              </a:defRPr>
            </a:lvl7pPr>
            <a:lvl8pPr marL="1371600" fontAlgn="base">
              <a:spcBef>
                <a:spcPct val="0"/>
              </a:spcBef>
              <a:spcAft>
                <a:spcPct val="0"/>
              </a:spcAft>
              <a:defRPr kumimoji="1" sz="2400">
                <a:solidFill>
                  <a:schemeClr val="tx1"/>
                </a:solidFill>
                <a:latin typeface="Arial" charset="0"/>
                <a:ea typeface="ＭＳ Ｐゴシック" charset="-128"/>
              </a:defRPr>
            </a:lvl8pPr>
            <a:lvl9pPr marL="1828800" fontAlgn="base">
              <a:spcBef>
                <a:spcPct val="0"/>
              </a:spcBef>
              <a:spcAft>
                <a:spcPct val="0"/>
              </a:spcAft>
              <a:defRPr kumimoji="1" sz="2400">
                <a:solidFill>
                  <a:schemeClr val="tx1"/>
                </a:solidFill>
                <a:latin typeface="Arial" charset="0"/>
                <a:ea typeface="ＭＳ Ｐゴシック" charset="-128"/>
              </a:defRPr>
            </a:lvl9pPr>
          </a:lstStyle>
          <a:p>
            <a:pPr algn="ctr" fontAlgn="base">
              <a:spcBef>
                <a:spcPct val="50000"/>
              </a:spcBef>
              <a:spcAft>
                <a:spcPct val="0"/>
              </a:spcAft>
            </a:pPr>
            <a:r>
              <a:rPr lang="ja-JP" altLang="en-US" sz="1000">
                <a:solidFill>
                  <a:srgbClr val="000000"/>
                </a:solidFill>
              </a:rPr>
              <a:t>２時間</a:t>
            </a:r>
          </a:p>
        </p:txBody>
      </p:sp>
      <p:sp>
        <p:nvSpPr>
          <p:cNvPr id="20517" name="Text Box 90"/>
          <p:cNvSpPr txBox="1">
            <a:spLocks noChangeArrowheads="1"/>
          </p:cNvSpPr>
          <p:nvPr/>
        </p:nvSpPr>
        <p:spPr bwMode="auto">
          <a:xfrm>
            <a:off x="7524750" y="5084763"/>
            <a:ext cx="647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128"/>
              </a:defRPr>
            </a:lvl1pPr>
            <a:lvl2pPr marL="37931725" indent="-37474525">
              <a:defRPr kumimoji="1" sz="2400">
                <a:solidFill>
                  <a:schemeClr val="tx1"/>
                </a:solidFill>
                <a:latin typeface="Arial" charset="0"/>
                <a:ea typeface="ＭＳ Ｐゴシック" charset="-128"/>
              </a:defRPr>
            </a:lvl2pPr>
            <a:lvl3pPr>
              <a:defRPr kumimoji="1" sz="2400">
                <a:solidFill>
                  <a:schemeClr val="tx1"/>
                </a:solidFill>
                <a:latin typeface="Arial" charset="0"/>
                <a:ea typeface="ＭＳ Ｐゴシック" charset="-128"/>
              </a:defRPr>
            </a:lvl3pPr>
            <a:lvl4pPr>
              <a:defRPr kumimoji="1" sz="2400">
                <a:solidFill>
                  <a:schemeClr val="tx1"/>
                </a:solidFill>
                <a:latin typeface="Arial" charset="0"/>
                <a:ea typeface="ＭＳ Ｐゴシック" charset="-128"/>
              </a:defRPr>
            </a:lvl4pPr>
            <a:lvl5pPr>
              <a:defRPr kumimoji="1" sz="2400">
                <a:solidFill>
                  <a:schemeClr val="tx1"/>
                </a:solidFill>
                <a:latin typeface="Arial" charset="0"/>
                <a:ea typeface="ＭＳ Ｐゴシック" charset="-128"/>
              </a:defRPr>
            </a:lvl5pPr>
            <a:lvl6pPr marL="457200" fontAlgn="base">
              <a:spcBef>
                <a:spcPct val="0"/>
              </a:spcBef>
              <a:spcAft>
                <a:spcPct val="0"/>
              </a:spcAft>
              <a:defRPr kumimoji="1" sz="2400">
                <a:solidFill>
                  <a:schemeClr val="tx1"/>
                </a:solidFill>
                <a:latin typeface="Arial" charset="0"/>
                <a:ea typeface="ＭＳ Ｐゴシック" charset="-128"/>
              </a:defRPr>
            </a:lvl6pPr>
            <a:lvl7pPr marL="914400" fontAlgn="base">
              <a:spcBef>
                <a:spcPct val="0"/>
              </a:spcBef>
              <a:spcAft>
                <a:spcPct val="0"/>
              </a:spcAft>
              <a:defRPr kumimoji="1" sz="2400">
                <a:solidFill>
                  <a:schemeClr val="tx1"/>
                </a:solidFill>
                <a:latin typeface="Arial" charset="0"/>
                <a:ea typeface="ＭＳ Ｐゴシック" charset="-128"/>
              </a:defRPr>
            </a:lvl7pPr>
            <a:lvl8pPr marL="1371600" fontAlgn="base">
              <a:spcBef>
                <a:spcPct val="0"/>
              </a:spcBef>
              <a:spcAft>
                <a:spcPct val="0"/>
              </a:spcAft>
              <a:defRPr kumimoji="1" sz="2400">
                <a:solidFill>
                  <a:schemeClr val="tx1"/>
                </a:solidFill>
                <a:latin typeface="Arial" charset="0"/>
                <a:ea typeface="ＭＳ Ｐゴシック" charset="-128"/>
              </a:defRPr>
            </a:lvl8pPr>
            <a:lvl9pPr marL="1828800" fontAlgn="base">
              <a:spcBef>
                <a:spcPct val="0"/>
              </a:spcBef>
              <a:spcAft>
                <a:spcPct val="0"/>
              </a:spcAft>
              <a:defRPr kumimoji="1" sz="2400">
                <a:solidFill>
                  <a:schemeClr val="tx1"/>
                </a:solidFill>
                <a:latin typeface="Arial" charset="0"/>
                <a:ea typeface="ＭＳ Ｐゴシック" charset="-128"/>
              </a:defRPr>
            </a:lvl9pPr>
          </a:lstStyle>
          <a:p>
            <a:pPr algn="ctr" fontAlgn="base">
              <a:spcBef>
                <a:spcPct val="50000"/>
              </a:spcBef>
              <a:spcAft>
                <a:spcPct val="0"/>
              </a:spcAft>
            </a:pPr>
            <a:r>
              <a:rPr lang="ja-JP" altLang="en-US" sz="1000" dirty="0">
                <a:solidFill>
                  <a:srgbClr val="000000"/>
                </a:solidFill>
              </a:rPr>
              <a:t>２</a:t>
            </a:r>
            <a:r>
              <a:rPr lang="ja-JP" altLang="en-US" sz="1000" dirty="0" smtClean="0">
                <a:solidFill>
                  <a:srgbClr val="000000"/>
                </a:solidFill>
              </a:rPr>
              <a:t>時間</a:t>
            </a:r>
            <a:endParaRPr lang="ja-JP" altLang="en-US" sz="1000" dirty="0">
              <a:solidFill>
                <a:srgbClr val="000000"/>
              </a:solidFill>
            </a:endParaRPr>
          </a:p>
        </p:txBody>
      </p:sp>
      <p:sp>
        <p:nvSpPr>
          <p:cNvPr id="2" name="フッター プレースホルダー 1"/>
          <p:cNvSpPr>
            <a:spLocks noGrp="1"/>
          </p:cNvSpPr>
          <p:nvPr>
            <p:ph type="ftr" sz="quarter" idx="11"/>
          </p:nvPr>
        </p:nvSpPr>
        <p:spPr>
          <a:xfrm>
            <a:off x="2479928" y="6384925"/>
            <a:ext cx="3816350" cy="476250"/>
          </a:xfrm>
        </p:spPr>
        <p:txBody>
          <a:bodyPr/>
          <a:lstStyle/>
          <a:p>
            <a:pPr>
              <a:defRPr/>
            </a:pPr>
            <a:r>
              <a:rPr lang="en-US" altLang="ja-JP" sz="1200" dirty="0" smtClean="0">
                <a:solidFill>
                  <a:schemeClr val="bg1">
                    <a:lumMod val="65000"/>
                  </a:schemeClr>
                </a:solidFill>
              </a:rPr>
              <a:t>Copyrights@2013_Strategic Staff Services</a:t>
            </a:r>
            <a:endParaRPr lang="en-US" altLang="ja-JP" sz="1200" dirty="0">
              <a:solidFill>
                <a:schemeClr val="bg1">
                  <a:lumMod val="65000"/>
                </a:schemeClr>
              </a:solidFill>
            </a:endParaRPr>
          </a:p>
        </p:txBody>
      </p:sp>
      <p:sp>
        <p:nvSpPr>
          <p:cNvPr id="3" name="スライド番号プレースホルダー 2"/>
          <p:cNvSpPr>
            <a:spLocks noGrp="1"/>
          </p:cNvSpPr>
          <p:nvPr>
            <p:ph type="sldNum" sz="quarter" idx="12"/>
          </p:nvPr>
        </p:nvSpPr>
        <p:spPr/>
        <p:txBody>
          <a:bodyPr/>
          <a:lstStyle/>
          <a:p>
            <a:fld id="{F84CFD1A-62A2-4C5D-B44A-C3B10786BA23}" type="slidenum">
              <a:rPr lang="en-US" altLang="ja-JP" smtClean="0">
                <a:solidFill>
                  <a:schemeClr val="bg1">
                    <a:lumMod val="65000"/>
                  </a:schemeClr>
                </a:solidFill>
              </a:rPr>
              <a:pPr/>
              <a:t>19</a:t>
            </a:fld>
            <a:endParaRPr lang="en-US" altLang="ja-JP">
              <a:solidFill>
                <a:schemeClr val="bg1">
                  <a:lumMod val="65000"/>
                </a:schemeClr>
              </a:solidFill>
            </a:endParaRPr>
          </a:p>
        </p:txBody>
      </p:sp>
      <p:sp>
        <p:nvSpPr>
          <p:cNvPr id="4" name="テキスト ボックス 3"/>
          <p:cNvSpPr txBox="1"/>
          <p:nvPr/>
        </p:nvSpPr>
        <p:spPr>
          <a:xfrm>
            <a:off x="3780631" y="5538014"/>
            <a:ext cx="3886993" cy="276999"/>
          </a:xfrm>
          <a:prstGeom prst="rect">
            <a:avLst/>
          </a:prstGeom>
          <a:noFill/>
        </p:spPr>
        <p:txBody>
          <a:bodyPr wrap="square" rtlCol="0">
            <a:spAutoFit/>
          </a:bodyPr>
          <a:lstStyle/>
          <a:p>
            <a:pPr algn="ctr"/>
            <a:r>
              <a:rPr kumimoji="1" lang="en-US" altLang="ja-JP" sz="1200" dirty="0" smtClean="0"/>
              <a:t>Continuous Integration (</a:t>
            </a:r>
            <a:r>
              <a:rPr lang="ja-JP" altLang="en-US" sz="1200" dirty="0" smtClean="0"/>
              <a:t>継続的インテグレーション</a:t>
            </a:r>
            <a:r>
              <a:rPr kumimoji="1" lang="en-US" altLang="ja-JP" sz="1200" dirty="0" smtClean="0"/>
              <a:t>)</a:t>
            </a:r>
            <a:endParaRPr kumimoji="1" lang="ja-JP" altLang="en-US" sz="1200" dirty="0"/>
          </a:p>
        </p:txBody>
      </p:sp>
    </p:spTree>
    <p:extLst>
      <p:ext uri="{BB962C8B-B14F-4D97-AF65-F5344CB8AC3E}">
        <p14:creationId xmlns:p14="http://schemas.microsoft.com/office/powerpoint/2010/main" val="41456341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187624" y="1628800"/>
            <a:ext cx="6624736" cy="923330"/>
          </a:xfrm>
          <a:prstGeom prst="rect">
            <a:avLst/>
          </a:prstGeom>
          <a:noFill/>
        </p:spPr>
        <p:txBody>
          <a:bodyPr wrap="square" rtlCol="0">
            <a:spAutoFit/>
          </a:bodyPr>
          <a:lstStyle/>
          <a:p>
            <a:r>
              <a:rPr lang="en-US" altLang="ja-JP" dirty="0"/>
              <a:t>1</a:t>
            </a:r>
            <a:r>
              <a:rPr lang="en-US" altLang="ja-JP" dirty="0" smtClean="0"/>
              <a:t>. </a:t>
            </a:r>
            <a:r>
              <a:rPr lang="ja-JP" altLang="ja-JP" dirty="0" smtClean="0"/>
              <a:t>アジャイル</a:t>
            </a:r>
            <a:r>
              <a:rPr lang="ja-JP" altLang="ja-JP" dirty="0"/>
              <a:t>開発とは何</a:t>
            </a:r>
            <a:r>
              <a:rPr lang="ja-JP" altLang="ja-JP" dirty="0" smtClean="0"/>
              <a:t>か</a:t>
            </a:r>
            <a:r>
              <a:rPr lang="ja-JP" altLang="en-US" dirty="0" smtClean="0"/>
              <a:t>？</a:t>
            </a:r>
            <a:endParaRPr lang="en-US" altLang="ja-JP" dirty="0" smtClean="0"/>
          </a:p>
          <a:p>
            <a:endParaRPr lang="ja-JP" altLang="ja-JP" dirty="0"/>
          </a:p>
          <a:p>
            <a:r>
              <a:rPr lang="en-US" altLang="ja-JP" dirty="0"/>
              <a:t>2</a:t>
            </a:r>
            <a:r>
              <a:rPr lang="en-US" altLang="ja-JP" dirty="0" smtClean="0"/>
              <a:t>. </a:t>
            </a:r>
            <a:r>
              <a:rPr lang="ja-JP" altLang="ja-JP" dirty="0" smtClean="0"/>
              <a:t>アジャイル</a:t>
            </a:r>
            <a:r>
              <a:rPr lang="ja-JP" altLang="ja-JP" dirty="0"/>
              <a:t>でどのようなビジネスが可能になるか</a:t>
            </a:r>
            <a:r>
              <a:rPr lang="en-US" altLang="ja-JP" dirty="0"/>
              <a:t> </a:t>
            </a:r>
            <a:r>
              <a:rPr lang="ja-JP" altLang="en-US" dirty="0" smtClean="0"/>
              <a:t>？</a:t>
            </a:r>
            <a:endParaRPr lang="ja-JP" altLang="ja-JP" dirty="0"/>
          </a:p>
        </p:txBody>
      </p:sp>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3888" y="115888"/>
            <a:ext cx="758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フッター プレースホルダー 5"/>
          <p:cNvSpPr>
            <a:spLocks noGrp="1"/>
          </p:cNvSpPr>
          <p:nvPr>
            <p:ph type="ftr" sz="quarter" idx="11"/>
          </p:nvPr>
        </p:nvSpPr>
        <p:spPr>
          <a:xfrm>
            <a:off x="3124200" y="6356350"/>
            <a:ext cx="2895600" cy="365125"/>
          </a:xfrm>
        </p:spPr>
        <p:txBody>
          <a:bodyPr/>
          <a:lstStyle/>
          <a:p>
            <a:r>
              <a:rPr kumimoji="1" lang="en-US" altLang="ja-JP" dirty="0" smtClean="0"/>
              <a:t>Copyrights@2013_Strategic Staff Services</a:t>
            </a:r>
            <a:endParaRPr kumimoji="1" lang="ja-JP" altLang="en-US" dirty="0"/>
          </a:p>
        </p:txBody>
      </p:sp>
      <p:sp>
        <p:nvSpPr>
          <p:cNvPr id="5" name="スライド番号プレースホルダー 4"/>
          <p:cNvSpPr>
            <a:spLocks noGrp="1"/>
          </p:cNvSpPr>
          <p:nvPr>
            <p:ph type="sldNum" sz="quarter" idx="12"/>
          </p:nvPr>
        </p:nvSpPr>
        <p:spPr/>
        <p:txBody>
          <a:bodyPr/>
          <a:lstStyle/>
          <a:p>
            <a:fld id="{0AE9FC66-1AAE-4E36-B78C-41EEEE5034C1}" type="slidenum">
              <a:rPr kumimoji="1" lang="ja-JP" altLang="en-US" smtClean="0"/>
              <a:t>2</a:t>
            </a:fld>
            <a:endParaRPr kumimoji="1" lang="ja-JP" altLang="en-US"/>
          </a:p>
        </p:txBody>
      </p:sp>
    </p:spTree>
    <p:extLst>
      <p:ext uri="{BB962C8B-B14F-4D97-AF65-F5344CB8AC3E}">
        <p14:creationId xmlns:p14="http://schemas.microsoft.com/office/powerpoint/2010/main" val="1158193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323" y="393998"/>
            <a:ext cx="8892480" cy="561975"/>
          </a:xfrm>
        </p:spPr>
        <p:txBody>
          <a:bodyPr>
            <a:normAutofit/>
          </a:bodyPr>
          <a:lstStyle/>
          <a:p>
            <a:r>
              <a:rPr lang="ja-JP" altLang="en-US" sz="2800" dirty="0">
                <a:solidFill>
                  <a:srgbClr val="002060"/>
                </a:solidFill>
              </a:rPr>
              <a:t>Ｊ．Ｊｕｒａｎのパレート図を用いたプロダクト・バックログ</a:t>
            </a:r>
            <a:r>
              <a:rPr lang="ja-JP" altLang="en-US" sz="2800" dirty="0" smtClean="0">
                <a:solidFill>
                  <a:srgbClr val="002060"/>
                </a:solidFill>
              </a:rPr>
              <a:t>管理</a:t>
            </a:r>
            <a:endParaRPr kumimoji="1" lang="ja-JP" altLang="en-US" sz="2800" dirty="0">
              <a:solidFill>
                <a:srgbClr val="002060"/>
              </a:solidFill>
            </a:endParaRPr>
          </a:p>
        </p:txBody>
      </p:sp>
      <p:sp>
        <p:nvSpPr>
          <p:cNvPr id="4" name="スライド番号プレースホルダー 3"/>
          <p:cNvSpPr>
            <a:spLocks noGrp="1"/>
          </p:cNvSpPr>
          <p:nvPr>
            <p:ph type="sldNum" sz="quarter" idx="12"/>
          </p:nvPr>
        </p:nvSpPr>
        <p:spPr/>
        <p:txBody>
          <a:bodyPr/>
          <a:lstStyle/>
          <a:p>
            <a:fld id="{A903E5BA-119A-4272-AC46-CC617D07B5E3}" type="slidenum">
              <a:rPr lang="ja-JP" altLang="en-US" smtClean="0">
                <a:solidFill>
                  <a:prstClr val="black">
                    <a:tint val="75000"/>
                  </a:prstClr>
                </a:solidFill>
              </a:rPr>
              <a:pPr/>
              <a:t>20</a:t>
            </a:fld>
            <a:endParaRPr lang="ja-JP" altLang="en-US">
              <a:solidFill>
                <a:prstClr val="black">
                  <a:tint val="75000"/>
                </a:prstClr>
              </a:solidFill>
            </a:endParaRPr>
          </a:p>
        </p:txBody>
      </p:sp>
      <p:grpSp>
        <p:nvGrpSpPr>
          <p:cNvPr id="5" name="Group 57"/>
          <p:cNvGrpSpPr>
            <a:grpSpLocks/>
          </p:cNvGrpSpPr>
          <p:nvPr/>
        </p:nvGrpSpPr>
        <p:grpSpPr bwMode="auto">
          <a:xfrm>
            <a:off x="1477169" y="949325"/>
            <a:ext cx="6192838" cy="5256212"/>
            <a:chOff x="839" y="527"/>
            <a:chExt cx="3901" cy="3311"/>
          </a:xfrm>
        </p:grpSpPr>
        <p:grpSp>
          <p:nvGrpSpPr>
            <p:cNvPr id="6" name="Group 8"/>
            <p:cNvGrpSpPr>
              <a:grpSpLocks/>
            </p:cNvGrpSpPr>
            <p:nvPr/>
          </p:nvGrpSpPr>
          <p:grpSpPr bwMode="auto">
            <a:xfrm>
              <a:off x="1066" y="527"/>
              <a:ext cx="3447" cy="2949"/>
              <a:chOff x="1519" y="346"/>
              <a:chExt cx="4082" cy="3221"/>
            </a:xfrm>
          </p:grpSpPr>
          <p:cxnSp>
            <p:nvCxnSpPr>
              <p:cNvPr id="35" name="AutoShape 6"/>
              <p:cNvCxnSpPr>
                <a:cxnSpLocks noChangeShapeType="1"/>
              </p:cNvCxnSpPr>
              <p:nvPr/>
            </p:nvCxnSpPr>
            <p:spPr bwMode="auto">
              <a:xfrm>
                <a:off x="1519" y="3566"/>
                <a:ext cx="4082"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7"/>
              <p:cNvCxnSpPr>
                <a:cxnSpLocks noChangeShapeType="1"/>
              </p:cNvCxnSpPr>
              <p:nvPr/>
            </p:nvCxnSpPr>
            <p:spPr bwMode="auto">
              <a:xfrm flipV="1">
                <a:off x="1519" y="346"/>
                <a:ext cx="0" cy="322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 name="Rectangle 9"/>
            <p:cNvSpPr>
              <a:spLocks noChangeArrowheads="1"/>
            </p:cNvSpPr>
            <p:nvPr/>
          </p:nvSpPr>
          <p:spPr bwMode="auto">
            <a:xfrm>
              <a:off x="1201" y="2159"/>
              <a:ext cx="181" cy="131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8" name="Rectangle 10"/>
            <p:cNvSpPr>
              <a:spLocks noChangeArrowheads="1"/>
            </p:cNvSpPr>
            <p:nvPr/>
          </p:nvSpPr>
          <p:spPr bwMode="auto">
            <a:xfrm>
              <a:off x="1519" y="2522"/>
              <a:ext cx="181" cy="95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9" name="Rectangle 11"/>
            <p:cNvSpPr>
              <a:spLocks noChangeArrowheads="1"/>
            </p:cNvSpPr>
            <p:nvPr/>
          </p:nvSpPr>
          <p:spPr bwMode="auto">
            <a:xfrm>
              <a:off x="1836" y="2794"/>
              <a:ext cx="181" cy="6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0" name="Rectangle 12"/>
            <p:cNvSpPr>
              <a:spLocks noChangeArrowheads="1"/>
            </p:cNvSpPr>
            <p:nvPr/>
          </p:nvSpPr>
          <p:spPr bwMode="auto">
            <a:xfrm>
              <a:off x="2154" y="3021"/>
              <a:ext cx="182" cy="45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1" name="Rectangle 13"/>
            <p:cNvSpPr>
              <a:spLocks noChangeArrowheads="1"/>
            </p:cNvSpPr>
            <p:nvPr/>
          </p:nvSpPr>
          <p:spPr bwMode="auto">
            <a:xfrm>
              <a:off x="2471" y="3157"/>
              <a:ext cx="181" cy="31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2" name="Rectangle 15"/>
            <p:cNvSpPr>
              <a:spLocks noChangeArrowheads="1"/>
            </p:cNvSpPr>
            <p:nvPr/>
          </p:nvSpPr>
          <p:spPr bwMode="auto">
            <a:xfrm>
              <a:off x="2789" y="3248"/>
              <a:ext cx="181"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3" name="Rectangle 16"/>
            <p:cNvSpPr>
              <a:spLocks noChangeArrowheads="1"/>
            </p:cNvSpPr>
            <p:nvPr/>
          </p:nvSpPr>
          <p:spPr bwMode="auto">
            <a:xfrm>
              <a:off x="3106" y="3293"/>
              <a:ext cx="181" cy="18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4" name="Rectangle 17"/>
            <p:cNvSpPr>
              <a:spLocks noChangeArrowheads="1"/>
            </p:cNvSpPr>
            <p:nvPr/>
          </p:nvSpPr>
          <p:spPr bwMode="auto">
            <a:xfrm>
              <a:off x="3424" y="3339"/>
              <a:ext cx="181" cy="1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5" name="Rectangle 18"/>
            <p:cNvSpPr>
              <a:spLocks noChangeArrowheads="1"/>
            </p:cNvSpPr>
            <p:nvPr/>
          </p:nvSpPr>
          <p:spPr bwMode="auto">
            <a:xfrm>
              <a:off x="3741" y="3384"/>
              <a:ext cx="181" cy="9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6" name="Rectangle 19"/>
            <p:cNvSpPr>
              <a:spLocks noChangeArrowheads="1"/>
            </p:cNvSpPr>
            <p:nvPr/>
          </p:nvSpPr>
          <p:spPr bwMode="auto">
            <a:xfrm>
              <a:off x="4059" y="3429"/>
              <a:ext cx="181" cy="4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cxnSp>
          <p:nvCxnSpPr>
            <p:cNvPr id="17" name="AutoShape 23"/>
            <p:cNvCxnSpPr>
              <a:cxnSpLocks noChangeShapeType="1"/>
              <a:stCxn id="7" idx="0"/>
              <a:endCxn id="18" idx="0"/>
            </p:cNvCxnSpPr>
            <p:nvPr/>
          </p:nvCxnSpPr>
          <p:spPr bwMode="auto">
            <a:xfrm flipV="1">
              <a:off x="1292" y="1297"/>
              <a:ext cx="317" cy="86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Line 34"/>
            <p:cNvSpPr>
              <a:spLocks noChangeShapeType="1"/>
            </p:cNvSpPr>
            <p:nvPr/>
          </p:nvSpPr>
          <p:spPr bwMode="auto">
            <a:xfrm flipV="1">
              <a:off x="1609" y="889"/>
              <a:ext cx="318"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9" name="Line 35"/>
            <p:cNvSpPr>
              <a:spLocks noChangeShapeType="1"/>
            </p:cNvSpPr>
            <p:nvPr/>
          </p:nvSpPr>
          <p:spPr bwMode="auto">
            <a:xfrm flipV="1">
              <a:off x="1927" y="799"/>
              <a:ext cx="317"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0" name="Line 36"/>
            <p:cNvSpPr>
              <a:spLocks noChangeShapeType="1"/>
            </p:cNvSpPr>
            <p:nvPr/>
          </p:nvSpPr>
          <p:spPr bwMode="auto">
            <a:xfrm flipV="1">
              <a:off x="2244" y="753"/>
              <a:ext cx="318" cy="4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1" name="Line 37"/>
            <p:cNvSpPr>
              <a:spLocks noChangeShapeType="1"/>
            </p:cNvSpPr>
            <p:nvPr/>
          </p:nvSpPr>
          <p:spPr bwMode="auto">
            <a:xfrm flipV="1">
              <a:off x="2562" y="709"/>
              <a:ext cx="1587"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2" name="Line 40"/>
            <p:cNvSpPr>
              <a:spLocks noChangeShapeType="1"/>
            </p:cNvSpPr>
            <p:nvPr/>
          </p:nvSpPr>
          <p:spPr bwMode="auto">
            <a:xfrm flipH="1">
              <a:off x="1066" y="709"/>
              <a:ext cx="3538" cy="0"/>
            </a:xfrm>
            <a:prstGeom prst="line">
              <a:avLst/>
            </a:prstGeom>
            <a:noFill/>
            <a:ln w="9525">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3" name="Text Box 41"/>
            <p:cNvSpPr txBox="1">
              <a:spLocks noChangeArrowheads="1"/>
            </p:cNvSpPr>
            <p:nvPr/>
          </p:nvSpPr>
          <p:spPr bwMode="auto">
            <a:xfrm>
              <a:off x="839" y="846"/>
              <a:ext cx="231" cy="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ja-JP" altLang="en-US" sz="1200">
                  <a:solidFill>
                    <a:prstClr val="black"/>
                  </a:solidFill>
                </a:rPr>
                <a:t>システム構築価値</a:t>
              </a:r>
            </a:p>
          </p:txBody>
        </p:sp>
        <p:sp>
          <p:nvSpPr>
            <p:cNvPr id="24" name="Text Box 42"/>
            <p:cNvSpPr txBox="1">
              <a:spLocks noChangeArrowheads="1"/>
            </p:cNvSpPr>
            <p:nvPr/>
          </p:nvSpPr>
          <p:spPr bwMode="auto">
            <a:xfrm>
              <a:off x="4241" y="3475"/>
              <a:ext cx="49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1000">
                  <a:solidFill>
                    <a:prstClr val="black"/>
                  </a:solidFill>
                </a:rPr>
                <a:t>機能・仕様</a:t>
              </a:r>
            </a:p>
          </p:txBody>
        </p:sp>
        <p:sp>
          <p:nvSpPr>
            <p:cNvPr id="25" name="Text Box 43"/>
            <p:cNvSpPr txBox="1">
              <a:spLocks noChangeArrowheads="1"/>
            </p:cNvSpPr>
            <p:nvPr/>
          </p:nvSpPr>
          <p:spPr bwMode="auto">
            <a:xfrm>
              <a:off x="1202" y="3475"/>
              <a:ext cx="231"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ja-JP" altLang="en-US" sz="1200" dirty="0">
                  <a:solidFill>
                    <a:prstClr val="black"/>
                  </a:solidFill>
                </a:rPr>
                <a:t>機能Ａ</a:t>
              </a:r>
            </a:p>
          </p:txBody>
        </p:sp>
        <p:sp>
          <p:nvSpPr>
            <p:cNvPr id="26" name="Text Box 44"/>
            <p:cNvSpPr txBox="1">
              <a:spLocks noChangeArrowheads="1"/>
            </p:cNvSpPr>
            <p:nvPr/>
          </p:nvSpPr>
          <p:spPr bwMode="auto">
            <a:xfrm>
              <a:off x="1520" y="3475"/>
              <a:ext cx="231"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ja-JP" altLang="en-US" sz="1200">
                  <a:solidFill>
                    <a:prstClr val="black"/>
                  </a:solidFill>
                </a:rPr>
                <a:t>機能Ｂ</a:t>
              </a:r>
            </a:p>
          </p:txBody>
        </p:sp>
        <p:sp>
          <p:nvSpPr>
            <p:cNvPr id="27" name="Text Box 45"/>
            <p:cNvSpPr txBox="1">
              <a:spLocks noChangeArrowheads="1"/>
            </p:cNvSpPr>
            <p:nvPr/>
          </p:nvSpPr>
          <p:spPr bwMode="auto">
            <a:xfrm>
              <a:off x="1837" y="3475"/>
              <a:ext cx="231"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ja-JP" altLang="en-US" sz="1200">
                  <a:solidFill>
                    <a:prstClr val="black"/>
                  </a:solidFill>
                </a:rPr>
                <a:t>機能Ｃ</a:t>
              </a:r>
            </a:p>
          </p:txBody>
        </p:sp>
        <p:sp>
          <p:nvSpPr>
            <p:cNvPr id="28" name="Text Box 46"/>
            <p:cNvSpPr txBox="1">
              <a:spLocks noChangeArrowheads="1"/>
            </p:cNvSpPr>
            <p:nvPr/>
          </p:nvSpPr>
          <p:spPr bwMode="auto">
            <a:xfrm>
              <a:off x="2155" y="3475"/>
              <a:ext cx="231"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ja-JP" altLang="en-US" sz="1200">
                  <a:solidFill>
                    <a:prstClr val="black"/>
                  </a:solidFill>
                </a:rPr>
                <a:t>機能Ｄ</a:t>
              </a:r>
            </a:p>
          </p:txBody>
        </p:sp>
        <p:sp>
          <p:nvSpPr>
            <p:cNvPr id="29" name="Text Box 47"/>
            <p:cNvSpPr txBox="1">
              <a:spLocks noChangeArrowheads="1"/>
            </p:cNvSpPr>
            <p:nvPr/>
          </p:nvSpPr>
          <p:spPr bwMode="auto">
            <a:xfrm>
              <a:off x="2472" y="3475"/>
              <a:ext cx="231"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ja-JP" altLang="en-US" sz="1200">
                  <a:solidFill>
                    <a:prstClr val="black"/>
                  </a:solidFill>
                </a:rPr>
                <a:t>機能Ｅ</a:t>
              </a:r>
            </a:p>
          </p:txBody>
        </p:sp>
        <p:sp>
          <p:nvSpPr>
            <p:cNvPr id="30" name="Text Box 48"/>
            <p:cNvSpPr txBox="1">
              <a:spLocks noChangeArrowheads="1"/>
            </p:cNvSpPr>
            <p:nvPr/>
          </p:nvSpPr>
          <p:spPr bwMode="auto">
            <a:xfrm>
              <a:off x="2790" y="3475"/>
              <a:ext cx="231"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ja-JP" altLang="en-US" sz="1200">
                  <a:solidFill>
                    <a:prstClr val="black"/>
                  </a:solidFill>
                </a:rPr>
                <a:t>機能Ｆ</a:t>
              </a:r>
            </a:p>
          </p:txBody>
        </p:sp>
        <p:sp>
          <p:nvSpPr>
            <p:cNvPr id="31" name="Text Box 49"/>
            <p:cNvSpPr txBox="1">
              <a:spLocks noChangeArrowheads="1"/>
            </p:cNvSpPr>
            <p:nvPr/>
          </p:nvSpPr>
          <p:spPr bwMode="auto">
            <a:xfrm>
              <a:off x="3107" y="3475"/>
              <a:ext cx="231"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ja-JP" altLang="en-US" sz="1200">
                  <a:solidFill>
                    <a:prstClr val="black"/>
                  </a:solidFill>
                </a:rPr>
                <a:t>機能Ｇ</a:t>
              </a:r>
            </a:p>
          </p:txBody>
        </p:sp>
        <p:sp>
          <p:nvSpPr>
            <p:cNvPr id="32" name="Text Box 50"/>
            <p:cNvSpPr txBox="1">
              <a:spLocks noChangeArrowheads="1"/>
            </p:cNvSpPr>
            <p:nvPr/>
          </p:nvSpPr>
          <p:spPr bwMode="auto">
            <a:xfrm>
              <a:off x="3425" y="3475"/>
              <a:ext cx="231"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ja-JP" altLang="en-US" sz="1200">
                  <a:solidFill>
                    <a:prstClr val="black"/>
                  </a:solidFill>
                </a:rPr>
                <a:t>機能Ｈ</a:t>
              </a:r>
            </a:p>
          </p:txBody>
        </p:sp>
        <p:sp>
          <p:nvSpPr>
            <p:cNvPr id="33" name="Text Box 51"/>
            <p:cNvSpPr txBox="1">
              <a:spLocks noChangeArrowheads="1"/>
            </p:cNvSpPr>
            <p:nvPr/>
          </p:nvSpPr>
          <p:spPr bwMode="auto">
            <a:xfrm>
              <a:off x="3742" y="3475"/>
              <a:ext cx="231"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ja-JP" altLang="en-US" sz="1200">
                  <a:solidFill>
                    <a:prstClr val="black"/>
                  </a:solidFill>
                </a:rPr>
                <a:t>機能Ｉ</a:t>
              </a:r>
            </a:p>
          </p:txBody>
        </p:sp>
        <p:sp>
          <p:nvSpPr>
            <p:cNvPr id="34" name="Text Box 52"/>
            <p:cNvSpPr txBox="1">
              <a:spLocks noChangeArrowheads="1"/>
            </p:cNvSpPr>
            <p:nvPr/>
          </p:nvSpPr>
          <p:spPr bwMode="auto">
            <a:xfrm>
              <a:off x="4060" y="3475"/>
              <a:ext cx="231"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ja-JP" altLang="en-US" sz="1200">
                  <a:solidFill>
                    <a:prstClr val="black"/>
                  </a:solidFill>
                </a:rPr>
                <a:t>機能Ｊ</a:t>
              </a:r>
            </a:p>
          </p:txBody>
        </p:sp>
      </p:grpSp>
      <p:sp>
        <p:nvSpPr>
          <p:cNvPr id="37" name="Line 58"/>
          <p:cNvSpPr>
            <a:spLocks noChangeShapeType="1"/>
          </p:cNvSpPr>
          <p:nvPr/>
        </p:nvSpPr>
        <p:spPr bwMode="auto">
          <a:xfrm flipV="1">
            <a:off x="4355307" y="1225549"/>
            <a:ext cx="0" cy="5172075"/>
          </a:xfrm>
          <a:prstGeom prst="line">
            <a:avLst/>
          </a:prstGeom>
          <a:noFill/>
          <a:ln w="19050">
            <a:solidFill>
              <a:srgbClr val="FF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8" name="Text Box 59"/>
          <p:cNvSpPr txBox="1">
            <a:spLocks noChangeArrowheads="1"/>
          </p:cNvSpPr>
          <p:nvPr/>
        </p:nvSpPr>
        <p:spPr bwMode="auto">
          <a:xfrm>
            <a:off x="1187450" y="981075"/>
            <a:ext cx="6492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1000">
                <a:solidFill>
                  <a:prstClr val="black"/>
                </a:solidFill>
              </a:rPr>
              <a:t>１００％</a:t>
            </a:r>
          </a:p>
        </p:txBody>
      </p:sp>
      <p:sp>
        <p:nvSpPr>
          <p:cNvPr id="39" name="Text Box 60"/>
          <p:cNvSpPr txBox="1">
            <a:spLocks noChangeArrowheads="1"/>
          </p:cNvSpPr>
          <p:nvPr/>
        </p:nvSpPr>
        <p:spPr bwMode="auto">
          <a:xfrm>
            <a:off x="4284663" y="6092825"/>
            <a:ext cx="24495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1400" b="1" dirty="0">
                <a:solidFill>
                  <a:srgbClr val="FF0066"/>
                </a:solidFill>
              </a:rPr>
              <a:t>システム存在意義の境界点</a:t>
            </a:r>
          </a:p>
        </p:txBody>
      </p:sp>
      <p:pic>
        <p:nvPicPr>
          <p:cNvPr id="40"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4303" y="28575"/>
            <a:ext cx="758825" cy="492125"/>
          </a:xfrm>
          <a:prstGeom prst="rect">
            <a:avLst/>
          </a:prstGeom>
          <a:noFill/>
          <a:extLst>
            <a:ext uri="{909E8E84-426E-40DD-AFC4-6F175D3DCCD1}">
              <a14:hiddenFill xmlns:a14="http://schemas.microsoft.com/office/drawing/2010/main">
                <a:solidFill>
                  <a:srgbClr val="FFFFFF"/>
                </a:solidFill>
              </a14:hiddenFill>
            </a:ext>
          </a:extLst>
        </p:spPr>
      </p:pic>
      <p:sp>
        <p:nvSpPr>
          <p:cNvPr id="41" name="フッター プレースホルダー 1"/>
          <p:cNvSpPr>
            <a:spLocks noGrp="1"/>
          </p:cNvSpPr>
          <p:nvPr>
            <p:ph type="ftr" sz="quarter" idx="11"/>
          </p:nvPr>
        </p:nvSpPr>
        <p:spPr>
          <a:xfrm>
            <a:off x="2479928" y="6384925"/>
            <a:ext cx="3816350" cy="476250"/>
          </a:xfrm>
        </p:spPr>
        <p:txBody>
          <a:bodyPr/>
          <a:lstStyle/>
          <a:p>
            <a:pPr>
              <a:defRPr/>
            </a:pPr>
            <a:r>
              <a:rPr lang="en-US" altLang="ja-JP" sz="1200" dirty="0" smtClean="0">
                <a:solidFill>
                  <a:schemeClr val="bg1">
                    <a:lumMod val="65000"/>
                  </a:schemeClr>
                </a:solidFill>
              </a:rPr>
              <a:t>Copyrights@2013_Strategic Staff Services</a:t>
            </a:r>
            <a:endParaRPr lang="en-US" altLang="ja-JP" sz="1200" dirty="0">
              <a:solidFill>
                <a:schemeClr val="bg1">
                  <a:lumMod val="65000"/>
                </a:schemeClr>
              </a:solidFill>
            </a:endParaRPr>
          </a:p>
        </p:txBody>
      </p:sp>
    </p:spTree>
    <p:extLst>
      <p:ext uri="{BB962C8B-B14F-4D97-AF65-F5344CB8AC3E}">
        <p14:creationId xmlns:p14="http://schemas.microsoft.com/office/powerpoint/2010/main" val="4338849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p:spPr>
        <p:txBody>
          <a:bodyPr>
            <a:normAutofit/>
          </a:bodyPr>
          <a:lstStyle/>
          <a:p>
            <a:r>
              <a:rPr lang="ja-JP" altLang="ja-JP" sz="2800" dirty="0"/>
              <a:t>スクラム・チーム</a:t>
            </a:r>
            <a:r>
              <a:rPr lang="ja-JP" altLang="ja-JP" sz="2800" dirty="0" smtClean="0"/>
              <a:t>構成例</a:t>
            </a:r>
            <a:endParaRPr kumimoji="1" lang="ja-JP" altLang="en-US" sz="2800" dirty="0"/>
          </a:p>
        </p:txBody>
      </p:sp>
      <p:sp>
        <p:nvSpPr>
          <p:cNvPr id="4" name="スライド番号プレースホルダー 3"/>
          <p:cNvSpPr>
            <a:spLocks noGrp="1"/>
          </p:cNvSpPr>
          <p:nvPr>
            <p:ph type="sldNum" sz="quarter" idx="12"/>
          </p:nvPr>
        </p:nvSpPr>
        <p:spPr/>
        <p:txBody>
          <a:bodyPr/>
          <a:lstStyle/>
          <a:p>
            <a:fld id="{A903E5BA-119A-4272-AC46-CC617D07B5E3}" type="slidenum">
              <a:rPr kumimoji="1" lang="ja-JP" altLang="en-US" smtClean="0"/>
              <a:t>21</a:t>
            </a:fld>
            <a:endParaRPr kumimoji="1" lang="ja-JP" altLang="en-US"/>
          </a:p>
        </p:txBody>
      </p:sp>
      <p:grpSp>
        <p:nvGrpSpPr>
          <p:cNvPr id="5" name="Group 2"/>
          <p:cNvGrpSpPr>
            <a:grpSpLocks/>
          </p:cNvGrpSpPr>
          <p:nvPr/>
        </p:nvGrpSpPr>
        <p:grpSpPr bwMode="auto">
          <a:xfrm>
            <a:off x="323850" y="1125538"/>
            <a:ext cx="8639175" cy="5249862"/>
            <a:chOff x="204" y="527"/>
            <a:chExt cx="5442" cy="3307"/>
          </a:xfrm>
        </p:grpSpPr>
        <p:grpSp>
          <p:nvGrpSpPr>
            <p:cNvPr id="6" name="Group 10"/>
            <p:cNvGrpSpPr>
              <a:grpSpLocks/>
            </p:cNvGrpSpPr>
            <p:nvPr/>
          </p:nvGrpSpPr>
          <p:grpSpPr bwMode="auto">
            <a:xfrm>
              <a:off x="385" y="1842"/>
              <a:ext cx="680" cy="817"/>
              <a:chOff x="1655" y="1207"/>
              <a:chExt cx="988" cy="1071"/>
            </a:xfrm>
          </p:grpSpPr>
          <p:pic>
            <p:nvPicPr>
              <p:cNvPr id="34" name="Picture 8" descr="j04170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5" y="1207"/>
                <a:ext cx="988" cy="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9" descr="j016310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46" y="1570"/>
                <a:ext cx="817"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1" descr="j041633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3" y="527"/>
              <a:ext cx="478"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j043007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1" y="1797"/>
              <a:ext cx="672" cy="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descr="j041768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94" y="2750"/>
              <a:ext cx="726" cy="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descr="j04294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41" y="2342"/>
              <a:ext cx="816" cy="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6"/>
            <p:cNvGrpSpPr>
              <a:grpSpLocks/>
            </p:cNvGrpSpPr>
            <p:nvPr/>
          </p:nvGrpSpPr>
          <p:grpSpPr bwMode="auto">
            <a:xfrm>
              <a:off x="1111" y="1842"/>
              <a:ext cx="680" cy="817"/>
              <a:chOff x="1655" y="1207"/>
              <a:chExt cx="988" cy="1071"/>
            </a:xfrm>
          </p:grpSpPr>
          <p:pic>
            <p:nvPicPr>
              <p:cNvPr id="32" name="Picture 17" descr="j04170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5" y="1207"/>
                <a:ext cx="988" cy="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8" descr="j016310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46" y="1570"/>
                <a:ext cx="817"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9"/>
            <p:cNvGrpSpPr>
              <a:grpSpLocks/>
            </p:cNvGrpSpPr>
            <p:nvPr/>
          </p:nvGrpSpPr>
          <p:grpSpPr bwMode="auto">
            <a:xfrm>
              <a:off x="1882" y="1842"/>
              <a:ext cx="680" cy="817"/>
              <a:chOff x="1655" y="1207"/>
              <a:chExt cx="988" cy="1071"/>
            </a:xfrm>
          </p:grpSpPr>
          <p:pic>
            <p:nvPicPr>
              <p:cNvPr id="30" name="Picture 20" descr="j04170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5" y="1207"/>
                <a:ext cx="988" cy="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1" descr="j016310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46" y="1570"/>
                <a:ext cx="817"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13" descr="j041664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14" y="1843"/>
              <a:ext cx="569" cy="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22"/>
            <p:cNvSpPr txBox="1">
              <a:spLocks noChangeArrowheads="1"/>
            </p:cNvSpPr>
            <p:nvPr/>
          </p:nvSpPr>
          <p:spPr bwMode="auto">
            <a:xfrm>
              <a:off x="2426" y="572"/>
              <a:ext cx="95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kumimoji="1">
                  <a:solidFill>
                    <a:schemeClr val="tx1"/>
                  </a:solidFill>
                  <a:latin typeface="Arial" charset="0"/>
                  <a:ea typeface="ＭＳ Ｐゴシック" charset="-128"/>
                </a:defRPr>
              </a:lvl1pPr>
              <a:lvl2pPr marL="742950" indent="-285750" algn="l">
                <a:defRPr kumimoji="1">
                  <a:solidFill>
                    <a:schemeClr val="tx1"/>
                  </a:solidFill>
                  <a:latin typeface="Arial" charset="0"/>
                  <a:ea typeface="ＭＳ Ｐゴシック" charset="-128"/>
                </a:defRPr>
              </a:lvl2pPr>
              <a:lvl3pPr marL="1143000" indent="-228600" algn="l">
                <a:defRPr kumimoji="1">
                  <a:solidFill>
                    <a:schemeClr val="tx1"/>
                  </a:solidFill>
                  <a:latin typeface="Arial" charset="0"/>
                  <a:ea typeface="ＭＳ Ｐゴシック" charset="-128"/>
                </a:defRPr>
              </a:lvl3pPr>
              <a:lvl4pPr marL="1600200" indent="-228600" algn="l">
                <a:defRPr kumimoji="1">
                  <a:solidFill>
                    <a:schemeClr val="tx1"/>
                  </a:solidFill>
                  <a:latin typeface="Arial" charset="0"/>
                  <a:ea typeface="ＭＳ Ｐゴシック" charset="-128"/>
                </a:defRPr>
              </a:lvl4pPr>
              <a:lvl5pPr marL="2057400" indent="-228600" algn="l">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gn="ctr">
                <a:spcBef>
                  <a:spcPct val="50000"/>
                </a:spcBef>
              </a:pPr>
              <a:r>
                <a:rPr lang="ja-JP" altLang="en-US"/>
                <a:t>管理者</a:t>
              </a:r>
            </a:p>
          </p:txBody>
        </p:sp>
        <p:sp>
          <p:nvSpPr>
            <p:cNvPr id="15" name="Text Box 23"/>
            <p:cNvSpPr txBox="1">
              <a:spLocks noChangeArrowheads="1"/>
            </p:cNvSpPr>
            <p:nvPr/>
          </p:nvSpPr>
          <p:spPr bwMode="auto">
            <a:xfrm>
              <a:off x="657" y="1616"/>
              <a:ext cx="158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kumimoji="1">
                  <a:solidFill>
                    <a:schemeClr val="tx1"/>
                  </a:solidFill>
                  <a:latin typeface="Arial" charset="0"/>
                  <a:ea typeface="ＭＳ Ｐゴシック" charset="-128"/>
                </a:defRPr>
              </a:lvl1pPr>
              <a:lvl2pPr marL="742950" indent="-285750" algn="l">
                <a:defRPr kumimoji="1">
                  <a:solidFill>
                    <a:schemeClr val="tx1"/>
                  </a:solidFill>
                  <a:latin typeface="Arial" charset="0"/>
                  <a:ea typeface="ＭＳ Ｐゴシック" charset="-128"/>
                </a:defRPr>
              </a:lvl2pPr>
              <a:lvl3pPr marL="1143000" indent="-228600" algn="l">
                <a:defRPr kumimoji="1">
                  <a:solidFill>
                    <a:schemeClr val="tx1"/>
                  </a:solidFill>
                  <a:latin typeface="Arial" charset="0"/>
                  <a:ea typeface="ＭＳ Ｐゴシック" charset="-128"/>
                </a:defRPr>
              </a:lvl3pPr>
              <a:lvl4pPr marL="1600200" indent="-228600" algn="l">
                <a:defRPr kumimoji="1">
                  <a:solidFill>
                    <a:schemeClr val="tx1"/>
                  </a:solidFill>
                  <a:latin typeface="Arial" charset="0"/>
                  <a:ea typeface="ＭＳ Ｐゴシック" charset="-128"/>
                </a:defRPr>
              </a:lvl4pPr>
              <a:lvl5pPr marL="2057400" indent="-228600" algn="l">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gn="ctr">
                <a:spcBef>
                  <a:spcPct val="50000"/>
                </a:spcBef>
              </a:pPr>
              <a:r>
                <a:rPr lang="ja-JP" altLang="en-US"/>
                <a:t>開発チーム（スクラム）</a:t>
              </a:r>
            </a:p>
          </p:txBody>
        </p:sp>
        <p:sp>
          <p:nvSpPr>
            <p:cNvPr id="16" name="Text Box 24"/>
            <p:cNvSpPr txBox="1">
              <a:spLocks noChangeArrowheads="1"/>
            </p:cNvSpPr>
            <p:nvPr/>
          </p:nvSpPr>
          <p:spPr bwMode="auto">
            <a:xfrm>
              <a:off x="2835" y="1525"/>
              <a:ext cx="1088"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kumimoji="1">
                  <a:solidFill>
                    <a:schemeClr val="tx1"/>
                  </a:solidFill>
                  <a:latin typeface="Arial" charset="0"/>
                  <a:ea typeface="ＭＳ Ｐゴシック" charset="-128"/>
                </a:defRPr>
              </a:lvl1pPr>
              <a:lvl2pPr marL="742950" indent="-285750" algn="l">
                <a:defRPr kumimoji="1">
                  <a:solidFill>
                    <a:schemeClr val="tx1"/>
                  </a:solidFill>
                  <a:latin typeface="Arial" charset="0"/>
                  <a:ea typeface="ＭＳ Ｐゴシック" charset="-128"/>
                </a:defRPr>
              </a:lvl2pPr>
              <a:lvl3pPr marL="1143000" indent="-228600" algn="l">
                <a:defRPr kumimoji="1">
                  <a:solidFill>
                    <a:schemeClr val="tx1"/>
                  </a:solidFill>
                  <a:latin typeface="Arial" charset="0"/>
                  <a:ea typeface="ＭＳ Ｐゴシック" charset="-128"/>
                </a:defRPr>
              </a:lvl3pPr>
              <a:lvl4pPr marL="1600200" indent="-228600" algn="l">
                <a:defRPr kumimoji="1">
                  <a:solidFill>
                    <a:schemeClr val="tx1"/>
                  </a:solidFill>
                  <a:latin typeface="Arial" charset="0"/>
                  <a:ea typeface="ＭＳ Ｐゴシック" charset="-128"/>
                </a:defRPr>
              </a:lvl4pPr>
              <a:lvl5pPr marL="2057400" indent="-228600" algn="l">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gn="ctr">
                <a:spcBef>
                  <a:spcPct val="50000"/>
                </a:spcBef>
              </a:pPr>
              <a:r>
                <a:rPr lang="ja-JP" altLang="en-US" sz="1600" b="1"/>
                <a:t>スクラム・マスター</a:t>
              </a:r>
            </a:p>
            <a:p>
              <a:pPr algn="ctr">
                <a:spcBef>
                  <a:spcPct val="50000"/>
                </a:spcBef>
              </a:pPr>
              <a:r>
                <a:rPr lang="ja-JP" altLang="en-US" sz="1600"/>
                <a:t>（</a:t>
              </a:r>
              <a:r>
                <a:rPr lang="en-US" altLang="ja-JP" sz="1600"/>
                <a:t>Scrum Master</a:t>
              </a:r>
              <a:r>
                <a:rPr lang="ja-JP" altLang="en-US" sz="1600"/>
                <a:t>）</a:t>
              </a:r>
            </a:p>
          </p:txBody>
        </p:sp>
        <p:sp>
          <p:nvSpPr>
            <p:cNvPr id="17" name="Text Box 25"/>
            <p:cNvSpPr txBox="1">
              <a:spLocks noChangeArrowheads="1"/>
            </p:cNvSpPr>
            <p:nvPr/>
          </p:nvSpPr>
          <p:spPr bwMode="auto">
            <a:xfrm>
              <a:off x="4422" y="1616"/>
              <a:ext cx="10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kumimoji="1">
                  <a:solidFill>
                    <a:schemeClr val="tx1"/>
                  </a:solidFill>
                  <a:latin typeface="Arial" charset="0"/>
                  <a:ea typeface="ＭＳ Ｐゴシック" charset="-128"/>
                </a:defRPr>
              </a:lvl1pPr>
              <a:lvl2pPr marL="742950" indent="-285750" algn="l">
                <a:defRPr kumimoji="1">
                  <a:solidFill>
                    <a:schemeClr val="tx1"/>
                  </a:solidFill>
                  <a:latin typeface="Arial" charset="0"/>
                  <a:ea typeface="ＭＳ Ｐゴシック" charset="-128"/>
                </a:defRPr>
              </a:lvl2pPr>
              <a:lvl3pPr marL="1143000" indent="-228600" algn="l">
                <a:defRPr kumimoji="1">
                  <a:solidFill>
                    <a:schemeClr val="tx1"/>
                  </a:solidFill>
                  <a:latin typeface="Arial" charset="0"/>
                  <a:ea typeface="ＭＳ Ｐゴシック" charset="-128"/>
                </a:defRPr>
              </a:lvl3pPr>
              <a:lvl4pPr marL="1600200" indent="-228600" algn="l">
                <a:defRPr kumimoji="1">
                  <a:solidFill>
                    <a:schemeClr val="tx1"/>
                  </a:solidFill>
                  <a:latin typeface="Arial" charset="0"/>
                  <a:ea typeface="ＭＳ Ｐゴシック" charset="-128"/>
                </a:defRPr>
              </a:lvl4pPr>
              <a:lvl5pPr marL="2057400" indent="-228600" algn="l">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gn="ctr">
                <a:spcBef>
                  <a:spcPct val="50000"/>
                </a:spcBef>
              </a:pPr>
              <a:r>
                <a:rPr lang="ja-JP" altLang="en-US"/>
                <a:t>支援スタッフ</a:t>
              </a:r>
            </a:p>
          </p:txBody>
        </p:sp>
        <p:sp>
          <p:nvSpPr>
            <p:cNvPr id="18" name="AutoShape 26"/>
            <p:cNvSpPr>
              <a:spLocks noChangeArrowheads="1"/>
            </p:cNvSpPr>
            <p:nvPr/>
          </p:nvSpPr>
          <p:spPr bwMode="auto">
            <a:xfrm>
              <a:off x="2245" y="1525"/>
              <a:ext cx="590" cy="272"/>
            </a:xfrm>
            <a:prstGeom prst="wedgeEllipseCallout">
              <a:avLst>
                <a:gd name="adj1" fmla="val -16102"/>
                <a:gd name="adj2" fmla="val 91546"/>
              </a:avLst>
            </a:prstGeom>
            <a:solidFill>
              <a:schemeClr val="accent1"/>
            </a:solidFill>
            <a:ln w="9525">
              <a:solidFill>
                <a:schemeClr val="tx1"/>
              </a:solidFill>
              <a:miter lim="800000"/>
              <a:headEnd/>
              <a:tailEnd/>
            </a:ln>
          </p:spPr>
          <p:txBody>
            <a:bodyPr/>
            <a:lstStyle/>
            <a:p>
              <a:r>
                <a:rPr lang="ja-JP" altLang="en-US" sz="1000"/>
                <a:t>リーダー</a:t>
              </a:r>
            </a:p>
          </p:txBody>
        </p:sp>
        <p:sp>
          <p:nvSpPr>
            <p:cNvPr id="19" name="Text Box 27"/>
            <p:cNvSpPr txBox="1">
              <a:spLocks noChangeArrowheads="1"/>
            </p:cNvSpPr>
            <p:nvPr/>
          </p:nvSpPr>
          <p:spPr bwMode="auto">
            <a:xfrm>
              <a:off x="4468" y="2024"/>
              <a:ext cx="59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kumimoji="1">
                  <a:solidFill>
                    <a:schemeClr val="tx1"/>
                  </a:solidFill>
                  <a:latin typeface="Arial" charset="0"/>
                  <a:ea typeface="ＭＳ Ｐゴシック" charset="-128"/>
                </a:defRPr>
              </a:lvl1pPr>
              <a:lvl2pPr marL="742950" indent="-285750" algn="l">
                <a:defRPr kumimoji="1">
                  <a:solidFill>
                    <a:schemeClr val="tx1"/>
                  </a:solidFill>
                  <a:latin typeface="Arial" charset="0"/>
                  <a:ea typeface="ＭＳ Ｐゴシック" charset="-128"/>
                </a:defRPr>
              </a:lvl2pPr>
              <a:lvl3pPr marL="1143000" indent="-228600" algn="l">
                <a:defRPr kumimoji="1">
                  <a:solidFill>
                    <a:schemeClr val="tx1"/>
                  </a:solidFill>
                  <a:latin typeface="Arial" charset="0"/>
                  <a:ea typeface="ＭＳ Ｐゴシック" charset="-128"/>
                </a:defRPr>
              </a:lvl3pPr>
              <a:lvl4pPr marL="1600200" indent="-228600" algn="l">
                <a:defRPr kumimoji="1">
                  <a:solidFill>
                    <a:schemeClr val="tx1"/>
                  </a:solidFill>
                  <a:latin typeface="Arial" charset="0"/>
                  <a:ea typeface="ＭＳ Ｐゴシック" charset="-128"/>
                </a:defRPr>
              </a:lvl4pPr>
              <a:lvl5pPr marL="2057400" indent="-228600" algn="l">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ja-JP" altLang="en-US" sz="1000"/>
                <a:t>適用業務</a:t>
              </a:r>
              <a:r>
                <a:rPr lang="en-US" altLang="ja-JP" sz="1000"/>
                <a:t>SE</a:t>
              </a:r>
            </a:p>
          </p:txBody>
        </p:sp>
        <p:sp>
          <p:nvSpPr>
            <p:cNvPr id="20" name="Text Box 28"/>
            <p:cNvSpPr txBox="1">
              <a:spLocks noChangeArrowheads="1"/>
            </p:cNvSpPr>
            <p:nvPr/>
          </p:nvSpPr>
          <p:spPr bwMode="auto">
            <a:xfrm>
              <a:off x="4921" y="2341"/>
              <a:ext cx="63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kumimoji="1">
                  <a:solidFill>
                    <a:schemeClr val="tx1"/>
                  </a:solidFill>
                  <a:latin typeface="Arial" charset="0"/>
                  <a:ea typeface="ＭＳ Ｐゴシック" charset="-128"/>
                </a:defRPr>
              </a:lvl1pPr>
              <a:lvl2pPr marL="742950" indent="-285750" algn="l">
                <a:defRPr kumimoji="1">
                  <a:solidFill>
                    <a:schemeClr val="tx1"/>
                  </a:solidFill>
                  <a:latin typeface="Arial" charset="0"/>
                  <a:ea typeface="ＭＳ Ｐゴシック" charset="-128"/>
                </a:defRPr>
              </a:lvl2pPr>
              <a:lvl3pPr marL="1143000" indent="-228600" algn="l">
                <a:defRPr kumimoji="1">
                  <a:solidFill>
                    <a:schemeClr val="tx1"/>
                  </a:solidFill>
                  <a:latin typeface="Arial" charset="0"/>
                  <a:ea typeface="ＭＳ Ｐゴシック" charset="-128"/>
                </a:defRPr>
              </a:lvl3pPr>
              <a:lvl4pPr marL="1600200" indent="-228600" algn="l">
                <a:defRPr kumimoji="1">
                  <a:solidFill>
                    <a:schemeClr val="tx1"/>
                  </a:solidFill>
                  <a:latin typeface="Arial" charset="0"/>
                  <a:ea typeface="ＭＳ Ｐゴシック" charset="-128"/>
                </a:defRPr>
              </a:lvl4pPr>
              <a:lvl5pPr marL="2057400" indent="-228600" algn="l">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ja-JP" altLang="en-US" sz="1000"/>
                <a:t>アーキテクト</a:t>
              </a:r>
            </a:p>
          </p:txBody>
        </p:sp>
        <p:sp>
          <p:nvSpPr>
            <p:cNvPr id="21" name="Text Box 29"/>
            <p:cNvSpPr txBox="1">
              <a:spLocks noChangeArrowheads="1"/>
            </p:cNvSpPr>
            <p:nvPr/>
          </p:nvSpPr>
          <p:spPr bwMode="auto">
            <a:xfrm>
              <a:off x="5284" y="2614"/>
              <a:ext cx="36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kumimoji="1">
                  <a:solidFill>
                    <a:schemeClr val="tx1"/>
                  </a:solidFill>
                  <a:latin typeface="Arial" charset="0"/>
                  <a:ea typeface="ＭＳ Ｐゴシック" charset="-128"/>
                </a:defRPr>
              </a:lvl1pPr>
              <a:lvl2pPr marL="742950" indent="-285750" algn="l">
                <a:defRPr kumimoji="1">
                  <a:solidFill>
                    <a:schemeClr val="tx1"/>
                  </a:solidFill>
                  <a:latin typeface="Arial" charset="0"/>
                  <a:ea typeface="ＭＳ Ｐゴシック" charset="-128"/>
                </a:defRPr>
              </a:lvl2pPr>
              <a:lvl3pPr marL="1143000" indent="-228600" algn="l">
                <a:defRPr kumimoji="1">
                  <a:solidFill>
                    <a:schemeClr val="tx1"/>
                  </a:solidFill>
                  <a:latin typeface="Arial" charset="0"/>
                  <a:ea typeface="ＭＳ Ｐゴシック" charset="-128"/>
                </a:defRPr>
              </a:lvl3pPr>
              <a:lvl4pPr marL="1600200" indent="-228600" algn="l">
                <a:defRPr kumimoji="1">
                  <a:solidFill>
                    <a:schemeClr val="tx1"/>
                  </a:solidFill>
                  <a:latin typeface="Arial" charset="0"/>
                  <a:ea typeface="ＭＳ Ｐゴシック" charset="-128"/>
                </a:defRPr>
              </a:lvl4pPr>
              <a:lvl5pPr marL="2057400" indent="-228600" algn="l">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en-US" altLang="ja-JP" sz="1000"/>
                <a:t>DBA</a:t>
              </a:r>
            </a:p>
          </p:txBody>
        </p:sp>
        <p:sp>
          <p:nvSpPr>
            <p:cNvPr id="22" name="Text Box 30"/>
            <p:cNvSpPr txBox="1">
              <a:spLocks noChangeArrowheads="1"/>
            </p:cNvSpPr>
            <p:nvPr/>
          </p:nvSpPr>
          <p:spPr bwMode="auto">
            <a:xfrm>
              <a:off x="4558" y="1842"/>
              <a:ext cx="104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kumimoji="1">
                  <a:solidFill>
                    <a:schemeClr val="tx1"/>
                  </a:solidFill>
                  <a:latin typeface="Arial" charset="0"/>
                  <a:ea typeface="ＭＳ Ｐゴシック" charset="-128"/>
                </a:defRPr>
              </a:lvl1pPr>
              <a:lvl2pPr marL="742950" indent="-285750" algn="l">
                <a:defRPr kumimoji="1">
                  <a:solidFill>
                    <a:schemeClr val="tx1"/>
                  </a:solidFill>
                  <a:latin typeface="Arial" charset="0"/>
                  <a:ea typeface="ＭＳ Ｐゴシック" charset="-128"/>
                </a:defRPr>
              </a:lvl2pPr>
              <a:lvl3pPr marL="1143000" indent="-228600" algn="l">
                <a:defRPr kumimoji="1">
                  <a:solidFill>
                    <a:schemeClr val="tx1"/>
                  </a:solidFill>
                  <a:latin typeface="Arial" charset="0"/>
                  <a:ea typeface="ＭＳ Ｐゴシック" charset="-128"/>
                </a:defRPr>
              </a:lvl3pPr>
              <a:lvl4pPr marL="1600200" indent="-228600" algn="l">
                <a:defRPr kumimoji="1">
                  <a:solidFill>
                    <a:schemeClr val="tx1"/>
                  </a:solidFill>
                  <a:latin typeface="Arial" charset="0"/>
                  <a:ea typeface="ＭＳ Ｐゴシック" charset="-128"/>
                </a:defRPr>
              </a:lvl4pPr>
              <a:lvl5pPr marL="2057400" indent="-228600" algn="l">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ja-JP" altLang="en-US" sz="1200"/>
                <a:t>（必要に応じて配置）</a:t>
              </a:r>
            </a:p>
          </p:txBody>
        </p:sp>
        <p:sp>
          <p:nvSpPr>
            <p:cNvPr id="23" name="Text Box 31"/>
            <p:cNvSpPr txBox="1">
              <a:spLocks noChangeArrowheads="1"/>
            </p:cNvSpPr>
            <p:nvPr/>
          </p:nvSpPr>
          <p:spPr bwMode="auto">
            <a:xfrm>
              <a:off x="2517" y="754"/>
              <a:ext cx="167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kumimoji="1">
                  <a:solidFill>
                    <a:schemeClr val="tx1"/>
                  </a:solidFill>
                  <a:latin typeface="Arial" charset="0"/>
                  <a:ea typeface="ＭＳ Ｐゴシック" charset="-128"/>
                </a:defRPr>
              </a:lvl1pPr>
              <a:lvl2pPr marL="742950" indent="-285750" algn="l">
                <a:defRPr kumimoji="1">
                  <a:solidFill>
                    <a:schemeClr val="tx1"/>
                  </a:solidFill>
                  <a:latin typeface="Arial" charset="0"/>
                  <a:ea typeface="ＭＳ Ｐゴシック" charset="-128"/>
                </a:defRPr>
              </a:lvl2pPr>
              <a:lvl3pPr marL="1143000" indent="-228600" algn="l">
                <a:defRPr kumimoji="1">
                  <a:solidFill>
                    <a:schemeClr val="tx1"/>
                  </a:solidFill>
                  <a:latin typeface="Arial" charset="0"/>
                  <a:ea typeface="ＭＳ Ｐゴシック" charset="-128"/>
                </a:defRPr>
              </a:lvl3pPr>
              <a:lvl4pPr marL="1600200" indent="-228600" algn="l">
                <a:defRPr kumimoji="1">
                  <a:solidFill>
                    <a:schemeClr val="tx1"/>
                  </a:solidFill>
                  <a:latin typeface="Arial" charset="0"/>
                  <a:ea typeface="ＭＳ Ｐゴシック" charset="-128"/>
                </a:defRPr>
              </a:lvl4pPr>
              <a:lvl5pPr marL="2057400" indent="-228600" algn="l">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ja-JP" altLang="en-US">
                  <a:solidFill>
                    <a:schemeClr val="accent2"/>
                  </a:solidFill>
                </a:rPr>
                <a:t>人事管理、業績管理</a:t>
              </a:r>
            </a:p>
          </p:txBody>
        </p:sp>
        <p:sp>
          <p:nvSpPr>
            <p:cNvPr id="24" name="Text Box 32"/>
            <p:cNvSpPr txBox="1">
              <a:spLocks noChangeArrowheads="1"/>
            </p:cNvSpPr>
            <p:nvPr/>
          </p:nvSpPr>
          <p:spPr bwMode="auto">
            <a:xfrm>
              <a:off x="204" y="2659"/>
              <a:ext cx="2449" cy="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kumimoji="1">
                  <a:solidFill>
                    <a:schemeClr val="tx1"/>
                  </a:solidFill>
                  <a:latin typeface="Arial" charset="0"/>
                  <a:ea typeface="ＭＳ Ｐゴシック" charset="-128"/>
                </a:defRPr>
              </a:lvl1pPr>
              <a:lvl2pPr marL="742950" indent="-285750" algn="l">
                <a:defRPr kumimoji="1">
                  <a:solidFill>
                    <a:schemeClr val="tx1"/>
                  </a:solidFill>
                  <a:latin typeface="Arial" charset="0"/>
                  <a:ea typeface="ＭＳ Ｐゴシック" charset="-128"/>
                </a:defRPr>
              </a:lvl2pPr>
              <a:lvl3pPr marL="1143000" indent="-228600" algn="l">
                <a:defRPr kumimoji="1">
                  <a:solidFill>
                    <a:schemeClr val="tx1"/>
                  </a:solidFill>
                  <a:latin typeface="Arial" charset="0"/>
                  <a:ea typeface="ＭＳ Ｐゴシック" charset="-128"/>
                </a:defRPr>
              </a:lvl3pPr>
              <a:lvl4pPr marL="1600200" indent="-228600" algn="l">
                <a:defRPr kumimoji="1">
                  <a:solidFill>
                    <a:schemeClr val="tx1"/>
                  </a:solidFill>
                  <a:latin typeface="Arial" charset="0"/>
                  <a:ea typeface="ＭＳ Ｐゴシック" charset="-128"/>
                </a:defRPr>
              </a:lvl4pPr>
              <a:lvl5pPr marL="2057400" indent="-228600" algn="l">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ja-JP" altLang="en-US" dirty="0">
                  <a:solidFill>
                    <a:schemeClr val="accent2"/>
                  </a:solidFill>
                </a:rPr>
                <a:t>仕様確認、設計、作成、テスト、文書化、スケジュール管理</a:t>
              </a:r>
            </a:p>
            <a:p>
              <a:pPr>
                <a:spcBef>
                  <a:spcPct val="50000"/>
                </a:spcBef>
              </a:pPr>
              <a:r>
                <a:rPr lang="ja-JP" altLang="en-US" dirty="0">
                  <a:solidFill>
                    <a:schemeClr val="accent2"/>
                  </a:solidFill>
                </a:rPr>
                <a:t>ペアプログラミング</a:t>
              </a:r>
            </a:p>
          </p:txBody>
        </p:sp>
        <p:sp>
          <p:nvSpPr>
            <p:cNvPr id="25" name="Text Box 33"/>
            <p:cNvSpPr txBox="1">
              <a:spLocks noChangeArrowheads="1"/>
            </p:cNvSpPr>
            <p:nvPr/>
          </p:nvSpPr>
          <p:spPr bwMode="auto">
            <a:xfrm>
              <a:off x="2789" y="2614"/>
              <a:ext cx="1361"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kumimoji="1">
                  <a:solidFill>
                    <a:schemeClr val="tx1"/>
                  </a:solidFill>
                  <a:latin typeface="Arial" charset="0"/>
                  <a:ea typeface="ＭＳ Ｐゴシック" charset="-128"/>
                </a:defRPr>
              </a:lvl1pPr>
              <a:lvl2pPr marL="742950" indent="-285750" algn="l">
                <a:defRPr kumimoji="1">
                  <a:solidFill>
                    <a:schemeClr val="tx1"/>
                  </a:solidFill>
                  <a:latin typeface="Arial" charset="0"/>
                  <a:ea typeface="ＭＳ Ｐゴシック" charset="-128"/>
                </a:defRPr>
              </a:lvl2pPr>
              <a:lvl3pPr marL="1143000" indent="-228600" algn="l">
                <a:defRPr kumimoji="1">
                  <a:solidFill>
                    <a:schemeClr val="tx1"/>
                  </a:solidFill>
                  <a:latin typeface="Arial" charset="0"/>
                  <a:ea typeface="ＭＳ Ｐゴシック" charset="-128"/>
                </a:defRPr>
              </a:lvl3pPr>
              <a:lvl4pPr marL="1600200" indent="-228600" algn="l">
                <a:defRPr kumimoji="1">
                  <a:solidFill>
                    <a:schemeClr val="tx1"/>
                  </a:solidFill>
                  <a:latin typeface="Arial" charset="0"/>
                  <a:ea typeface="ＭＳ Ｐゴシック" charset="-128"/>
                </a:defRPr>
              </a:lvl4pPr>
              <a:lvl5pPr marL="2057400" indent="-228600" algn="l">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ja-JP" altLang="en-US">
                  <a:solidFill>
                    <a:schemeClr val="accent2"/>
                  </a:solidFill>
                </a:rPr>
                <a:t>プロジェクト関係者のファシリテーション</a:t>
              </a:r>
            </a:p>
          </p:txBody>
        </p:sp>
        <p:sp>
          <p:nvSpPr>
            <p:cNvPr id="26" name="Text Box 34"/>
            <p:cNvSpPr txBox="1">
              <a:spLocks noChangeArrowheads="1"/>
            </p:cNvSpPr>
            <p:nvPr/>
          </p:nvSpPr>
          <p:spPr bwMode="auto">
            <a:xfrm>
              <a:off x="4241" y="3430"/>
              <a:ext cx="1315"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kumimoji="1">
                  <a:solidFill>
                    <a:schemeClr val="tx1"/>
                  </a:solidFill>
                  <a:latin typeface="Arial" charset="0"/>
                  <a:ea typeface="ＭＳ Ｐゴシック" charset="-128"/>
                </a:defRPr>
              </a:lvl1pPr>
              <a:lvl2pPr marL="742950" indent="-285750" algn="l">
                <a:defRPr kumimoji="1">
                  <a:solidFill>
                    <a:schemeClr val="tx1"/>
                  </a:solidFill>
                  <a:latin typeface="Arial" charset="0"/>
                  <a:ea typeface="ＭＳ Ｐゴシック" charset="-128"/>
                </a:defRPr>
              </a:lvl2pPr>
              <a:lvl3pPr marL="1143000" indent="-228600" algn="l">
                <a:defRPr kumimoji="1">
                  <a:solidFill>
                    <a:schemeClr val="tx1"/>
                  </a:solidFill>
                  <a:latin typeface="Arial" charset="0"/>
                  <a:ea typeface="ＭＳ Ｐゴシック" charset="-128"/>
                </a:defRPr>
              </a:lvl3pPr>
              <a:lvl4pPr marL="1600200" indent="-228600" algn="l">
                <a:defRPr kumimoji="1">
                  <a:solidFill>
                    <a:schemeClr val="tx1"/>
                  </a:solidFill>
                  <a:latin typeface="Arial" charset="0"/>
                  <a:ea typeface="ＭＳ Ｐゴシック" charset="-128"/>
                </a:defRPr>
              </a:lvl4pPr>
              <a:lvl5pPr marL="2057400" indent="-228600" algn="l">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ja-JP" altLang="en-US">
                  <a:solidFill>
                    <a:schemeClr val="accent2"/>
                  </a:solidFill>
                </a:rPr>
                <a:t>特定知識・スキルの提供支援</a:t>
              </a:r>
            </a:p>
          </p:txBody>
        </p:sp>
        <p:cxnSp>
          <p:nvCxnSpPr>
            <p:cNvPr id="27" name="AutoShape 35"/>
            <p:cNvCxnSpPr>
              <a:cxnSpLocks noChangeShapeType="1"/>
              <a:stCxn id="15" idx="0"/>
            </p:cNvCxnSpPr>
            <p:nvPr/>
          </p:nvCxnSpPr>
          <p:spPr bwMode="auto">
            <a:xfrm rot="-5400000">
              <a:off x="1605" y="1008"/>
              <a:ext cx="454" cy="761"/>
            </a:xfrm>
            <a:prstGeom prst="bentConnector3">
              <a:avLst>
                <a:gd name="adj1" fmla="val 50000"/>
              </a:avLst>
            </a:prstGeom>
            <a:noFill/>
            <a:ln w="25400">
              <a:solidFill>
                <a:srgbClr val="0000FF"/>
              </a:solidFill>
              <a:miter lim="800000"/>
              <a:headEnd/>
              <a:tailEnd/>
            </a:ln>
            <a:extLst>
              <a:ext uri="{909E8E84-426E-40DD-AFC4-6F175D3DCCD1}">
                <a14:hiddenFill xmlns:a14="http://schemas.microsoft.com/office/drawing/2010/main">
                  <a:noFill/>
                </a14:hiddenFill>
              </a:ext>
            </a:extLst>
          </p:spPr>
        </p:cxnSp>
        <p:cxnSp>
          <p:nvCxnSpPr>
            <p:cNvPr id="28" name="AutoShape 37"/>
            <p:cNvCxnSpPr>
              <a:cxnSpLocks noChangeShapeType="1"/>
              <a:stCxn id="17" idx="0"/>
            </p:cNvCxnSpPr>
            <p:nvPr/>
          </p:nvCxnSpPr>
          <p:spPr bwMode="auto">
            <a:xfrm rot="5400000" flipH="1">
              <a:off x="3362" y="12"/>
              <a:ext cx="454" cy="2754"/>
            </a:xfrm>
            <a:prstGeom prst="bentConnector3">
              <a:avLst>
                <a:gd name="adj1" fmla="val 50000"/>
              </a:avLst>
            </a:prstGeom>
            <a:noFill/>
            <a:ln w="25400">
              <a:solidFill>
                <a:srgbClr val="0000FF"/>
              </a:solidFill>
              <a:miter lim="800000"/>
              <a:headEnd/>
              <a:tailEnd/>
            </a:ln>
            <a:extLst>
              <a:ext uri="{909E8E84-426E-40DD-AFC4-6F175D3DCCD1}">
                <a14:hiddenFill xmlns:a14="http://schemas.microsoft.com/office/drawing/2010/main">
                  <a:noFill/>
                </a14:hiddenFill>
              </a:ext>
            </a:extLst>
          </p:spPr>
        </p:cxnSp>
        <p:cxnSp>
          <p:nvCxnSpPr>
            <p:cNvPr id="29" name="直線コネクタ 28"/>
            <p:cNvCxnSpPr/>
            <p:nvPr/>
          </p:nvCxnSpPr>
          <p:spPr>
            <a:xfrm rot="5400000">
              <a:off x="3240" y="1485"/>
              <a:ext cx="18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grpSp>
      <p:pic>
        <p:nvPicPr>
          <p:cNvPr id="36"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24303" y="28575"/>
            <a:ext cx="758825" cy="492125"/>
          </a:xfrm>
          <a:prstGeom prst="rect">
            <a:avLst/>
          </a:prstGeom>
          <a:noFill/>
          <a:extLst>
            <a:ext uri="{909E8E84-426E-40DD-AFC4-6F175D3DCCD1}">
              <a14:hiddenFill xmlns:a14="http://schemas.microsoft.com/office/drawing/2010/main">
                <a:solidFill>
                  <a:srgbClr val="FFFFFF"/>
                </a:solidFill>
              </a14:hiddenFill>
            </a:ext>
          </a:extLst>
        </p:spPr>
      </p:pic>
      <p:sp>
        <p:nvSpPr>
          <p:cNvPr id="37" name="フッター プレースホルダー 1"/>
          <p:cNvSpPr>
            <a:spLocks noGrp="1"/>
          </p:cNvSpPr>
          <p:nvPr>
            <p:ph type="ftr" sz="quarter" idx="11"/>
          </p:nvPr>
        </p:nvSpPr>
        <p:spPr>
          <a:xfrm>
            <a:off x="2479928" y="6384925"/>
            <a:ext cx="3816350" cy="476250"/>
          </a:xfrm>
        </p:spPr>
        <p:txBody>
          <a:bodyPr/>
          <a:lstStyle/>
          <a:p>
            <a:pPr>
              <a:defRPr/>
            </a:pPr>
            <a:r>
              <a:rPr lang="en-US" altLang="ja-JP" sz="1200" dirty="0" smtClean="0">
                <a:solidFill>
                  <a:schemeClr val="bg1">
                    <a:lumMod val="65000"/>
                  </a:schemeClr>
                </a:solidFill>
              </a:rPr>
              <a:t>Copyrights@2013_Strategic Staff Services</a:t>
            </a:r>
            <a:endParaRPr lang="en-US" altLang="ja-JP" sz="1200" dirty="0">
              <a:solidFill>
                <a:schemeClr val="bg1">
                  <a:lumMod val="65000"/>
                </a:schemeClr>
              </a:solidFill>
            </a:endParaRPr>
          </a:p>
        </p:txBody>
      </p:sp>
    </p:spTree>
    <p:extLst>
      <p:ext uri="{BB962C8B-B14F-4D97-AF65-F5344CB8AC3E}">
        <p14:creationId xmlns:p14="http://schemas.microsoft.com/office/powerpoint/2010/main" val="18079425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95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981075"/>
            <a:ext cx="56896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8946" name="Rectangle 2"/>
          <p:cNvSpPr>
            <a:spLocks noGrp="1" noChangeArrowheads="1"/>
          </p:cNvSpPr>
          <p:nvPr>
            <p:ph type="title"/>
          </p:nvPr>
        </p:nvSpPr>
        <p:spPr>
          <a:xfrm>
            <a:off x="457200" y="274638"/>
            <a:ext cx="8229600" cy="490066"/>
          </a:xfrm>
        </p:spPr>
        <p:txBody>
          <a:bodyPr>
            <a:noAutofit/>
          </a:bodyPr>
          <a:lstStyle/>
          <a:p>
            <a:r>
              <a:rPr lang="ja-JP" altLang="en-US" sz="2800" dirty="0">
                <a:solidFill>
                  <a:srgbClr val="002060"/>
                </a:solidFill>
              </a:rPr>
              <a:t>スクラムの環境</a:t>
            </a:r>
          </a:p>
        </p:txBody>
      </p:sp>
      <p:pic>
        <p:nvPicPr>
          <p:cNvPr id="33894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413" y="3500438"/>
            <a:ext cx="2879725"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95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825" y="1125538"/>
            <a:ext cx="2879725" cy="215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8952" name="AutoShape 8"/>
          <p:cNvSpPr>
            <a:spLocks noChangeArrowheads="1"/>
          </p:cNvSpPr>
          <p:nvPr/>
        </p:nvSpPr>
        <p:spPr bwMode="auto">
          <a:xfrm>
            <a:off x="3419475" y="3284538"/>
            <a:ext cx="1081088" cy="863600"/>
          </a:xfrm>
          <a:prstGeom prst="wedgeRoundRectCallout">
            <a:avLst>
              <a:gd name="adj1" fmla="val -54847"/>
              <a:gd name="adj2" fmla="val 96139"/>
              <a:gd name="adj3" fmla="val 16667"/>
            </a:avLst>
          </a:prstGeom>
          <a:solidFill>
            <a:schemeClr val="accent4">
              <a:lumMod val="40000"/>
              <a:lumOff val="60000"/>
            </a:schemeClr>
          </a:solidFill>
          <a:ln w="9525" algn="ctr">
            <a:solidFill>
              <a:schemeClr val="tx1"/>
            </a:solidFill>
            <a:miter lim="800000"/>
            <a:headEnd/>
            <a:tailEnd/>
          </a:ln>
          <a:effectLst/>
          <a:extLst/>
        </p:spPr>
        <p:txBody>
          <a:bodyPr/>
          <a:lstStyle/>
          <a:p>
            <a:pPr algn="ctr"/>
            <a:r>
              <a:rPr lang="ja-JP" altLang="en-US" sz="1600"/>
              <a:t>タスクボード</a:t>
            </a:r>
          </a:p>
        </p:txBody>
      </p:sp>
      <p:sp>
        <p:nvSpPr>
          <p:cNvPr id="338953" name="AutoShape 9"/>
          <p:cNvSpPr>
            <a:spLocks noChangeArrowheads="1"/>
          </p:cNvSpPr>
          <p:nvPr/>
        </p:nvSpPr>
        <p:spPr bwMode="auto">
          <a:xfrm>
            <a:off x="3419475" y="1773238"/>
            <a:ext cx="1223963" cy="936625"/>
          </a:xfrm>
          <a:prstGeom prst="wedgeRoundRectCallout">
            <a:avLst>
              <a:gd name="adj1" fmla="val -74773"/>
              <a:gd name="adj2" fmla="val 64745"/>
              <a:gd name="adj3" fmla="val 16667"/>
            </a:avLst>
          </a:prstGeom>
          <a:solidFill>
            <a:schemeClr val="accent4">
              <a:lumMod val="40000"/>
              <a:lumOff val="60000"/>
            </a:schemeClr>
          </a:solidFill>
          <a:ln w="9525" algn="ctr">
            <a:solidFill>
              <a:schemeClr val="tx1"/>
            </a:solidFill>
            <a:miter lim="800000"/>
            <a:headEnd/>
            <a:tailEnd/>
          </a:ln>
          <a:effectLst/>
          <a:extLst/>
        </p:spPr>
        <p:txBody>
          <a:bodyPr/>
          <a:lstStyle/>
          <a:p>
            <a:pPr algn="ctr"/>
            <a:r>
              <a:rPr lang="ja-JP" altLang="en-US" sz="1600"/>
              <a:t>ペアプログラミングの風景</a:t>
            </a:r>
          </a:p>
        </p:txBody>
      </p:sp>
      <p:sp>
        <p:nvSpPr>
          <p:cNvPr id="338955" name="AutoShape 11"/>
          <p:cNvSpPr>
            <a:spLocks noChangeArrowheads="1"/>
          </p:cNvSpPr>
          <p:nvPr/>
        </p:nvSpPr>
        <p:spPr bwMode="auto">
          <a:xfrm>
            <a:off x="7164388" y="4652963"/>
            <a:ext cx="1079500" cy="504825"/>
          </a:xfrm>
          <a:prstGeom prst="wedgeRoundRectCallout">
            <a:avLst>
              <a:gd name="adj1" fmla="val 38824"/>
              <a:gd name="adj2" fmla="val -107861"/>
              <a:gd name="adj3" fmla="val 16667"/>
            </a:avLst>
          </a:prstGeom>
          <a:solidFill>
            <a:schemeClr val="accent4">
              <a:lumMod val="40000"/>
              <a:lumOff val="60000"/>
            </a:schemeClr>
          </a:solidFill>
          <a:ln w="9525">
            <a:solidFill>
              <a:schemeClr val="tx1"/>
            </a:solidFill>
            <a:miter lim="800000"/>
            <a:headEnd/>
            <a:tailEnd/>
          </a:ln>
          <a:effectLst/>
          <a:extLst/>
        </p:spPr>
        <p:txBody>
          <a:bodyPr/>
          <a:lstStyle/>
          <a:p>
            <a:pPr algn="ctr"/>
            <a:r>
              <a:rPr lang="ja-JP" altLang="en-US"/>
              <a:t>ビルド用</a:t>
            </a:r>
          </a:p>
        </p:txBody>
      </p:sp>
      <p:pic>
        <p:nvPicPr>
          <p:cNvPr id="11"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43888" y="115888"/>
            <a:ext cx="758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フッター プレースホルダー 1"/>
          <p:cNvSpPr>
            <a:spLocks noGrp="1"/>
          </p:cNvSpPr>
          <p:nvPr>
            <p:ph type="ftr" sz="quarter" idx="11"/>
          </p:nvPr>
        </p:nvSpPr>
        <p:spPr>
          <a:xfrm>
            <a:off x="-9525" y="6408762"/>
            <a:ext cx="3573413" cy="476250"/>
          </a:xfrm>
        </p:spPr>
        <p:txBody>
          <a:bodyPr/>
          <a:lstStyle/>
          <a:p>
            <a:pPr>
              <a:defRPr/>
            </a:pPr>
            <a:r>
              <a:rPr lang="en-US" altLang="ja-JP" sz="1200" smtClean="0">
                <a:solidFill>
                  <a:schemeClr val="bg1">
                    <a:lumMod val="65000"/>
                  </a:schemeClr>
                </a:solidFill>
              </a:rPr>
              <a:t>Copyrights@2013_Strategic Staff Services</a:t>
            </a:r>
            <a:endParaRPr lang="en-US" altLang="ja-JP" sz="1200" dirty="0">
              <a:solidFill>
                <a:schemeClr val="bg1">
                  <a:lumMod val="65000"/>
                </a:schemeClr>
              </a:solidFill>
            </a:endParaRPr>
          </a:p>
        </p:txBody>
      </p:sp>
      <p:sp>
        <p:nvSpPr>
          <p:cNvPr id="3" name="スライド番号プレースホルダー 2"/>
          <p:cNvSpPr>
            <a:spLocks noGrp="1"/>
          </p:cNvSpPr>
          <p:nvPr>
            <p:ph type="sldNum" sz="quarter" idx="12"/>
          </p:nvPr>
        </p:nvSpPr>
        <p:spPr/>
        <p:txBody>
          <a:bodyPr/>
          <a:lstStyle/>
          <a:p>
            <a:fld id="{52F4C8B8-F349-44AB-A6B0-BBEB6318BC57}" type="slidenum">
              <a:rPr lang="en-US" altLang="ja-JP" smtClean="0">
                <a:solidFill>
                  <a:schemeClr val="bg1">
                    <a:lumMod val="65000"/>
                  </a:schemeClr>
                </a:solidFill>
              </a:rPr>
              <a:pPr/>
              <a:t>22</a:t>
            </a:fld>
            <a:endParaRPr lang="en-US" altLang="ja-JP">
              <a:solidFill>
                <a:schemeClr val="bg1">
                  <a:lumMod val="65000"/>
                </a:schemeClr>
              </a:solidFill>
            </a:endParaRPr>
          </a:p>
        </p:txBody>
      </p:sp>
    </p:spTree>
    <p:extLst>
      <p:ext uri="{BB962C8B-B14F-4D97-AF65-F5344CB8AC3E}">
        <p14:creationId xmlns:p14="http://schemas.microsoft.com/office/powerpoint/2010/main" val="41134818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3"/>
          <p:cNvSpPr>
            <a:spLocks noGrp="1"/>
          </p:cNvSpPr>
          <p:nvPr>
            <p:ph type="sldNum" sz="quarter" idx="12"/>
          </p:nvPr>
        </p:nvSpPr>
        <p:spPr/>
        <p:txBody>
          <a:bodyPr/>
          <a:lstStyle/>
          <a:p>
            <a:fld id="{285519D0-8DB3-4A4D-8B0E-EE9D870C0668}" type="slidenum">
              <a:rPr lang="en-US" altLang="ja-JP">
                <a:solidFill>
                  <a:schemeClr val="bg1">
                    <a:lumMod val="65000"/>
                  </a:schemeClr>
                </a:solidFill>
              </a:rPr>
              <a:pPr/>
              <a:t>23</a:t>
            </a:fld>
            <a:endParaRPr lang="en-US" altLang="ja-JP">
              <a:solidFill>
                <a:schemeClr val="bg1">
                  <a:lumMod val="65000"/>
                </a:schemeClr>
              </a:solidFill>
            </a:endParaRPr>
          </a:p>
        </p:txBody>
      </p:sp>
      <p:sp>
        <p:nvSpPr>
          <p:cNvPr id="92163" name="Rectangle 1"/>
          <p:cNvSpPr>
            <a:spLocks noGrp="1" noChangeArrowheads="1"/>
          </p:cNvSpPr>
          <p:nvPr>
            <p:ph type="title" idx="4294967295"/>
          </p:nvPr>
        </p:nvSpPr>
        <p:spPr>
          <a:xfrm>
            <a:off x="250825" y="115888"/>
            <a:ext cx="8229600" cy="739775"/>
          </a:xfrm>
        </p:spPr>
        <p:txBody>
          <a:bodyPr lIns="90000" tIns="46800" rIns="90000" bIns="46800">
            <a:normAutofit/>
          </a:bodyPr>
          <a:lstStyle/>
          <a:p>
            <a:pPr defTabSz="449263">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GB" sz="2800" dirty="0">
                <a:solidFill>
                  <a:srgbClr val="002060"/>
                </a:solidFill>
                <a:latin typeface="ＭＳ Ｐゴシック" charset="-128"/>
              </a:rPr>
              <a:t>情報共有の環境</a:t>
            </a:r>
          </a:p>
        </p:txBody>
      </p:sp>
      <p:sp>
        <p:nvSpPr>
          <p:cNvPr id="121860" name="Rectangle 2"/>
          <p:cNvSpPr>
            <a:spLocks noGrp="1" noChangeArrowheads="1"/>
          </p:cNvSpPr>
          <p:nvPr>
            <p:ph type="body" idx="4294967295"/>
          </p:nvPr>
        </p:nvSpPr>
        <p:spPr>
          <a:xfrm>
            <a:off x="395288" y="692150"/>
            <a:ext cx="8229600" cy="1368425"/>
          </a:xfrm>
        </p:spPr>
        <p:txBody>
          <a:bodyPr lIns="90000" tIns="46800" rIns="90000" bIns="46800"/>
          <a:lstStyle/>
          <a:p>
            <a:pPr marL="341313" indent="-341313" defTabSz="449263">
              <a:tabLst>
                <a:tab pos="911225" algn="l"/>
                <a:tab pos="1825625" algn="l"/>
                <a:tab pos="2740025" algn="l"/>
                <a:tab pos="3654425" algn="l"/>
                <a:tab pos="4568825" algn="l"/>
                <a:tab pos="5483225" algn="l"/>
                <a:tab pos="6397625" algn="l"/>
                <a:tab pos="7312025" algn="l"/>
                <a:tab pos="8226425" algn="l"/>
                <a:tab pos="9140825" algn="l"/>
                <a:tab pos="10055225" algn="l"/>
              </a:tabLst>
            </a:pPr>
            <a:r>
              <a:rPr lang="ja-JP" altLang="en-GB" sz="2000">
                <a:latin typeface="ＭＳ Ｐゴシック" charset="-128"/>
              </a:rPr>
              <a:t>情報共有</a:t>
            </a:r>
          </a:p>
          <a:p>
            <a:pPr marL="741363" lvl="1" indent="-284163" defTabSz="449263">
              <a:tabLst>
                <a:tab pos="911225" algn="l"/>
                <a:tab pos="1825625" algn="l"/>
                <a:tab pos="2740025" algn="l"/>
                <a:tab pos="3654425" algn="l"/>
                <a:tab pos="4568825" algn="l"/>
                <a:tab pos="5483225" algn="l"/>
                <a:tab pos="6397625" algn="l"/>
                <a:tab pos="7312025" algn="l"/>
                <a:tab pos="8226425" algn="l"/>
                <a:tab pos="9140825" algn="l"/>
                <a:tab pos="10055225" algn="l"/>
              </a:tabLst>
            </a:pPr>
            <a:r>
              <a:rPr lang="ja-JP" altLang="en-GB" sz="2000">
                <a:latin typeface="ＭＳ Ｐゴシック" charset="-128"/>
              </a:rPr>
              <a:t>ホワイトボードや壁に張付け</a:t>
            </a:r>
          </a:p>
          <a:p>
            <a:pPr marL="741363" lvl="1" indent="-284163" defTabSz="449263">
              <a:tabLst>
                <a:tab pos="911225" algn="l"/>
                <a:tab pos="1825625" algn="l"/>
                <a:tab pos="2740025" algn="l"/>
                <a:tab pos="3654425" algn="l"/>
                <a:tab pos="4568825" algn="l"/>
                <a:tab pos="5483225" algn="l"/>
                <a:tab pos="6397625" algn="l"/>
                <a:tab pos="7312025" algn="l"/>
                <a:tab pos="8226425" algn="l"/>
                <a:tab pos="9140825" algn="l"/>
                <a:tab pos="10055225" algn="l"/>
              </a:tabLst>
            </a:pPr>
            <a:r>
              <a:rPr lang="ja-JP" altLang="en-GB" sz="2000">
                <a:latin typeface="ＭＳ Ｐゴシック" charset="-128"/>
              </a:rPr>
              <a:t>特別なツールよりも身近な方法選択</a:t>
            </a:r>
          </a:p>
        </p:txBody>
      </p:sp>
      <p:pic>
        <p:nvPicPr>
          <p:cNvPr id="12186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105" y="1917700"/>
            <a:ext cx="4105275"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2186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3618" y="1884362"/>
            <a:ext cx="4105275"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2186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155" y="3429000"/>
            <a:ext cx="4105275"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21864"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43888" y="115888"/>
            <a:ext cx="758825" cy="492125"/>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5"/>
          <p:cNvSpPr>
            <a:spLocks noGrp="1"/>
          </p:cNvSpPr>
          <p:nvPr>
            <p:ph type="ftr" sz="quarter" idx="11"/>
          </p:nvPr>
        </p:nvSpPr>
        <p:spPr>
          <a:xfrm>
            <a:off x="3124200" y="6356350"/>
            <a:ext cx="2895600" cy="365125"/>
          </a:xfrm>
        </p:spPr>
        <p:txBody>
          <a:bodyPr/>
          <a:lstStyle/>
          <a:p>
            <a:r>
              <a:rPr kumimoji="1" lang="en-US" altLang="ja-JP" dirty="0" smtClean="0"/>
              <a:t>Copyrights@2013_Strategic Staff Services</a:t>
            </a:r>
            <a:endParaRPr kumimoji="1" lang="ja-JP" altLang="en-US" dirty="0"/>
          </a:p>
        </p:txBody>
      </p:sp>
    </p:spTree>
    <p:extLst>
      <p:ext uri="{BB962C8B-B14F-4D97-AF65-F5344CB8AC3E}">
        <p14:creationId xmlns:p14="http://schemas.microsoft.com/office/powerpoint/2010/main" val="39051230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3"/>
          <p:cNvSpPr>
            <a:spLocks noGrp="1"/>
          </p:cNvSpPr>
          <p:nvPr>
            <p:ph type="sldNum" sz="quarter" idx="12"/>
          </p:nvPr>
        </p:nvSpPr>
        <p:spPr/>
        <p:txBody>
          <a:bodyPr/>
          <a:lstStyle/>
          <a:p>
            <a:fld id="{7A9FB6B1-5054-4426-91AE-07EC36F6CF28}" type="slidenum">
              <a:rPr lang="en-US" altLang="ja-JP">
                <a:solidFill>
                  <a:schemeClr val="bg1">
                    <a:lumMod val="65000"/>
                  </a:schemeClr>
                </a:solidFill>
              </a:rPr>
              <a:pPr/>
              <a:t>24</a:t>
            </a:fld>
            <a:endParaRPr lang="en-US" altLang="ja-JP">
              <a:solidFill>
                <a:schemeClr val="bg1">
                  <a:lumMod val="65000"/>
                </a:schemeClr>
              </a:solidFill>
            </a:endParaRPr>
          </a:p>
        </p:txBody>
      </p:sp>
      <p:sp>
        <p:nvSpPr>
          <p:cNvPr id="90115" name="Rectangle 1"/>
          <p:cNvSpPr>
            <a:spLocks noGrp="1" noChangeArrowheads="1"/>
          </p:cNvSpPr>
          <p:nvPr>
            <p:ph type="title" idx="4294967295"/>
          </p:nvPr>
        </p:nvSpPr>
        <p:spPr>
          <a:xfrm>
            <a:off x="179388" y="115888"/>
            <a:ext cx="8229600" cy="523875"/>
          </a:xfrm>
        </p:spPr>
        <p:txBody>
          <a:bodyPr lIns="90000" tIns="46800" rIns="90000" bIns="46800">
            <a:normAutofit/>
          </a:bodyPr>
          <a:lstStyle/>
          <a:p>
            <a:pPr algn="l" defTabSz="449263">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GB" sz="2800" dirty="0">
                <a:solidFill>
                  <a:srgbClr val="002060"/>
                </a:solidFill>
                <a:latin typeface="ＭＳ Ｐゴシック" charset="-128"/>
              </a:rPr>
              <a:t>状況の見える化を推進</a:t>
            </a:r>
          </a:p>
        </p:txBody>
      </p:sp>
      <p:sp>
        <p:nvSpPr>
          <p:cNvPr id="119812" name="Rectangle 2"/>
          <p:cNvSpPr>
            <a:spLocks noGrp="1" noChangeArrowheads="1"/>
          </p:cNvSpPr>
          <p:nvPr>
            <p:ph type="body" idx="4294967295"/>
          </p:nvPr>
        </p:nvSpPr>
        <p:spPr>
          <a:xfrm>
            <a:off x="323850" y="981075"/>
            <a:ext cx="5148263" cy="3816350"/>
          </a:xfrm>
        </p:spPr>
        <p:txBody>
          <a:bodyPr lIns="90000" tIns="46800" rIns="90000" bIns="46800"/>
          <a:lstStyle/>
          <a:p>
            <a:pPr marL="341313" indent="-341313" defTabSz="449263">
              <a:tabLst>
                <a:tab pos="911225" algn="l"/>
                <a:tab pos="1825625" algn="l"/>
                <a:tab pos="2740025" algn="l"/>
                <a:tab pos="3654425" algn="l"/>
                <a:tab pos="4568825" algn="l"/>
                <a:tab pos="5483225" algn="l"/>
                <a:tab pos="6397625" algn="l"/>
                <a:tab pos="7312025" algn="l"/>
                <a:tab pos="8226425" algn="l"/>
                <a:tab pos="9140825" algn="l"/>
                <a:tab pos="10055225" algn="l"/>
              </a:tabLst>
            </a:pPr>
            <a:r>
              <a:rPr lang="ja-JP" altLang="en-GB" sz="2000" dirty="0">
                <a:latin typeface="ＭＳ Ｐゴシック" charset="-128"/>
              </a:rPr>
              <a:t>ルールを壁に張る</a:t>
            </a:r>
          </a:p>
          <a:p>
            <a:pPr marL="741363" lvl="1" indent="-284163" defTabSz="449263">
              <a:tabLst>
                <a:tab pos="911225" algn="l"/>
                <a:tab pos="1825625" algn="l"/>
                <a:tab pos="2740025" algn="l"/>
                <a:tab pos="3654425" algn="l"/>
                <a:tab pos="4568825" algn="l"/>
                <a:tab pos="5483225" algn="l"/>
                <a:tab pos="6397625" algn="l"/>
                <a:tab pos="7312025" algn="l"/>
                <a:tab pos="8226425" algn="l"/>
                <a:tab pos="9140825" algn="l"/>
                <a:tab pos="10055225" algn="l"/>
              </a:tabLst>
            </a:pPr>
            <a:r>
              <a:rPr lang="ja-JP" altLang="en-GB" sz="2000" dirty="0">
                <a:latin typeface="ＭＳ Ｐゴシック" charset="-128"/>
              </a:rPr>
              <a:t>タスク分割・残業・作業環境等</a:t>
            </a:r>
          </a:p>
          <a:p>
            <a:pPr marL="741363" lvl="1" indent="-284163" defTabSz="449263">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ja-JP" altLang="en-GB" sz="2000" dirty="0">
              <a:latin typeface="ＭＳ Ｐゴシック" charset="-128"/>
            </a:endParaRPr>
          </a:p>
          <a:p>
            <a:pPr marL="341313" indent="-341313" defTabSz="449263">
              <a:tabLst>
                <a:tab pos="911225" algn="l"/>
                <a:tab pos="1825625" algn="l"/>
                <a:tab pos="2740025" algn="l"/>
                <a:tab pos="3654425" algn="l"/>
                <a:tab pos="4568825" algn="l"/>
                <a:tab pos="5483225" algn="l"/>
                <a:tab pos="6397625" algn="l"/>
                <a:tab pos="7312025" algn="l"/>
                <a:tab pos="8226425" algn="l"/>
                <a:tab pos="9140825" algn="l"/>
                <a:tab pos="10055225" algn="l"/>
              </a:tabLst>
            </a:pPr>
            <a:r>
              <a:rPr lang="ja-JP" altLang="en-GB" sz="2000" dirty="0">
                <a:latin typeface="ＭＳ Ｐゴシック" charset="-128"/>
              </a:rPr>
              <a:t>見える化</a:t>
            </a:r>
          </a:p>
          <a:p>
            <a:pPr marL="741363" lvl="1" indent="-284163" defTabSz="449263">
              <a:tabLst>
                <a:tab pos="911225" algn="l"/>
                <a:tab pos="1825625" algn="l"/>
                <a:tab pos="2740025" algn="l"/>
                <a:tab pos="3654425" algn="l"/>
                <a:tab pos="4568825" algn="l"/>
                <a:tab pos="5483225" algn="l"/>
                <a:tab pos="6397625" algn="l"/>
                <a:tab pos="7312025" algn="l"/>
                <a:tab pos="8226425" algn="l"/>
                <a:tab pos="9140825" algn="l"/>
                <a:tab pos="10055225" algn="l"/>
              </a:tabLst>
            </a:pPr>
            <a:r>
              <a:rPr lang="ja-JP" altLang="en-GB" sz="2000" dirty="0">
                <a:latin typeface="ＭＳ Ｐゴシック" charset="-128"/>
              </a:rPr>
              <a:t>タスクボード（ストーリの状況）</a:t>
            </a:r>
          </a:p>
          <a:p>
            <a:pPr lvl="2" defTabSz="449263">
              <a:tabLst>
                <a:tab pos="911225" algn="l"/>
                <a:tab pos="1825625" algn="l"/>
                <a:tab pos="2740025" algn="l"/>
                <a:tab pos="3654425" algn="l"/>
                <a:tab pos="4568825" algn="l"/>
                <a:tab pos="5483225" algn="l"/>
                <a:tab pos="6397625" algn="l"/>
                <a:tab pos="7312025" algn="l"/>
                <a:tab pos="8226425" algn="l"/>
                <a:tab pos="9140825" algn="l"/>
                <a:tab pos="10055225" algn="l"/>
              </a:tabLst>
            </a:pPr>
            <a:r>
              <a:rPr lang="ja-JP" altLang="en-GB" sz="2000" dirty="0">
                <a:latin typeface="ＭＳ Ｐゴシック" charset="-128"/>
              </a:rPr>
              <a:t>作業予定・作業中・作業終了</a:t>
            </a:r>
          </a:p>
          <a:p>
            <a:pPr lvl="3" defTabSz="449263">
              <a:tabLst>
                <a:tab pos="911225" algn="l"/>
                <a:tab pos="1825625" algn="l"/>
                <a:tab pos="2740025" algn="l"/>
                <a:tab pos="3654425" algn="l"/>
                <a:tab pos="4568825" algn="l"/>
                <a:tab pos="5483225" algn="l"/>
                <a:tab pos="6397625" algn="l"/>
                <a:tab pos="7312025" algn="l"/>
                <a:tab pos="8226425" algn="l"/>
                <a:tab pos="9140825" algn="l"/>
                <a:tab pos="10055225" algn="l"/>
              </a:tabLst>
            </a:pPr>
            <a:r>
              <a:rPr lang="ja-JP" altLang="en-GB" dirty="0">
                <a:latin typeface="ＭＳ Ｐゴシック" charset="-128"/>
              </a:rPr>
              <a:t>作業前後に見積と実績を記入</a:t>
            </a:r>
          </a:p>
          <a:p>
            <a:pPr lvl="3" defTabSz="449263">
              <a:buClr>
                <a:srgbClr val="FF0000"/>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ja-JP" altLang="en-GB" b="1" dirty="0">
                <a:solidFill>
                  <a:srgbClr val="FF0000"/>
                </a:solidFill>
                <a:latin typeface="ＭＳ Ｐゴシック" charset="-128"/>
              </a:rPr>
              <a:t>色分けで遅れタスクが一目然</a:t>
            </a:r>
          </a:p>
          <a:p>
            <a:pPr lvl="2" defTabSz="449263">
              <a:buClr>
                <a:schemeClr val="tx1"/>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ja-JP" altLang="en-GB" sz="2000" dirty="0">
                <a:latin typeface="ＭＳ Ｐゴシック" charset="-128"/>
              </a:rPr>
              <a:t>タスクチケットはポストイットを使用</a:t>
            </a:r>
            <a:endParaRPr lang="ja-JP" altLang="en-GB" dirty="0">
              <a:latin typeface="ＭＳ Ｐゴシック" charset="-128"/>
            </a:endParaRPr>
          </a:p>
          <a:p>
            <a:pPr marL="741363" lvl="1" indent="-284163" defTabSz="449263">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ja-JP" altLang="en-GB" sz="2000" dirty="0">
              <a:latin typeface="ＭＳ Ｐゴシック" charset="-128"/>
            </a:endParaRPr>
          </a:p>
        </p:txBody>
      </p:sp>
      <p:pic>
        <p:nvPicPr>
          <p:cNvPr id="1198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8913"/>
            <a:ext cx="3455988"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981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5013325"/>
            <a:ext cx="2016125"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981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263" y="5157788"/>
            <a:ext cx="1873250"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981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2725" y="2349500"/>
            <a:ext cx="3529013"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9817" name="Line 7"/>
          <p:cNvSpPr>
            <a:spLocks noChangeShapeType="1"/>
          </p:cNvSpPr>
          <p:nvPr/>
        </p:nvSpPr>
        <p:spPr bwMode="auto">
          <a:xfrm flipV="1">
            <a:off x="3132138" y="5156200"/>
            <a:ext cx="2016125" cy="290513"/>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9818" name="Line 8"/>
          <p:cNvSpPr>
            <a:spLocks noChangeShapeType="1"/>
          </p:cNvSpPr>
          <p:nvPr/>
        </p:nvSpPr>
        <p:spPr bwMode="auto">
          <a:xfrm>
            <a:off x="3132138" y="6021388"/>
            <a:ext cx="2016125" cy="50323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pic>
        <p:nvPicPr>
          <p:cNvPr id="119819"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43888" y="115888"/>
            <a:ext cx="758825" cy="492125"/>
          </a:xfrm>
          <a:prstGeom prst="rect">
            <a:avLst/>
          </a:prstGeom>
          <a:noFill/>
          <a:extLst>
            <a:ext uri="{909E8E84-426E-40DD-AFC4-6F175D3DCCD1}">
              <a14:hiddenFill xmlns:a14="http://schemas.microsoft.com/office/drawing/2010/main">
                <a:solidFill>
                  <a:srgbClr val="FFFFFF"/>
                </a:solidFill>
              </a14:hiddenFill>
            </a:ext>
          </a:extLst>
        </p:spPr>
      </p:pic>
      <p:sp>
        <p:nvSpPr>
          <p:cNvPr id="12" name="フッター プレースホルダー 5"/>
          <p:cNvSpPr>
            <a:spLocks noGrp="1"/>
          </p:cNvSpPr>
          <p:nvPr>
            <p:ph type="ftr" sz="quarter" idx="11"/>
          </p:nvPr>
        </p:nvSpPr>
        <p:spPr>
          <a:xfrm>
            <a:off x="3124200" y="6356350"/>
            <a:ext cx="2895600" cy="365125"/>
          </a:xfrm>
        </p:spPr>
        <p:txBody>
          <a:bodyPr/>
          <a:lstStyle/>
          <a:p>
            <a:r>
              <a:rPr kumimoji="1" lang="en-US" altLang="ja-JP" dirty="0" smtClean="0"/>
              <a:t>Copyrights@2013_Strategic Staff Services</a:t>
            </a:r>
            <a:endParaRPr kumimoji="1" lang="ja-JP" altLang="en-US" dirty="0"/>
          </a:p>
        </p:txBody>
      </p:sp>
    </p:spTree>
    <p:extLst>
      <p:ext uri="{BB962C8B-B14F-4D97-AF65-F5344CB8AC3E}">
        <p14:creationId xmlns:p14="http://schemas.microsoft.com/office/powerpoint/2010/main" val="29673430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2195513" y="188913"/>
            <a:ext cx="4537075" cy="45720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ja-JP" altLang="en-US" sz="2400" dirty="0">
                <a:solidFill>
                  <a:srgbClr val="002060"/>
                </a:solidFill>
              </a:rPr>
              <a:t>アジャイル開発の特徴</a:t>
            </a:r>
          </a:p>
        </p:txBody>
      </p:sp>
      <p:sp>
        <p:nvSpPr>
          <p:cNvPr id="20483" name="Text Box 3"/>
          <p:cNvSpPr txBox="1">
            <a:spLocks noChangeArrowheads="1"/>
          </p:cNvSpPr>
          <p:nvPr/>
        </p:nvSpPr>
        <p:spPr bwMode="auto">
          <a:xfrm>
            <a:off x="468313" y="765175"/>
            <a:ext cx="3743325" cy="6140142"/>
          </a:xfrm>
          <a:prstGeom prst="rect">
            <a:avLst/>
          </a:prstGeom>
          <a:noFill/>
          <a:ln w="9525">
            <a:noFill/>
            <a:miter lim="800000"/>
            <a:headEnd/>
            <a:tailEnd/>
          </a:ln>
          <a:effectLst/>
        </p:spPr>
        <p:txBody>
          <a:bodyPr>
            <a:prstTxWarp prst="textNoShape">
              <a:avLst/>
            </a:prstTxWarp>
            <a:spAutoFit/>
          </a:bodyPr>
          <a:lstStyle/>
          <a:p>
            <a:pPr marL="342900" indent="-342900">
              <a:spcBef>
                <a:spcPct val="50000"/>
              </a:spcBef>
              <a:buFont typeface="Wingdings" charset="2"/>
              <a:buChar char="u"/>
            </a:pPr>
            <a:r>
              <a:rPr lang="ja-JP" altLang="en-US" sz="1200" b="1" dirty="0" smtClean="0"/>
              <a:t>イタレーション／リリース</a:t>
            </a:r>
            <a:endParaRPr lang="en-US" altLang="ja-JP" sz="1200" b="1" dirty="0" smtClean="0"/>
          </a:p>
          <a:p>
            <a:pPr marL="800100" lvl="1" indent="-342900">
              <a:spcBef>
                <a:spcPct val="50000"/>
              </a:spcBef>
              <a:buFont typeface="Wingdings" charset="2"/>
              <a:buChar char="u"/>
            </a:pPr>
            <a:r>
              <a:rPr lang="ja-JP" altLang="en-US" sz="1000" dirty="0" smtClean="0"/>
              <a:t>反復的（１週間）に作業</a:t>
            </a:r>
          </a:p>
          <a:p>
            <a:pPr marL="800100" lvl="1" indent="-342900">
              <a:spcBef>
                <a:spcPct val="50000"/>
              </a:spcBef>
              <a:buFont typeface="Wingdings" charset="2"/>
              <a:buChar char="u"/>
            </a:pPr>
            <a:r>
              <a:rPr lang="ja-JP" altLang="en-US" sz="1000" dirty="0" smtClean="0"/>
              <a:t>周期的</a:t>
            </a:r>
            <a:r>
              <a:rPr lang="ja-JP" altLang="en-US" sz="1000" dirty="0"/>
              <a:t>な納品（１週間</a:t>
            </a:r>
            <a:r>
              <a:rPr lang="ja-JP" altLang="en-US" sz="1000" dirty="0" smtClean="0"/>
              <a:t>～８週間</a:t>
            </a:r>
            <a:r>
              <a:rPr lang="ja-JP" altLang="en-US" sz="1000" dirty="0"/>
              <a:t>）</a:t>
            </a:r>
            <a:endParaRPr lang="en-US" altLang="ja-JP" sz="1000" dirty="0"/>
          </a:p>
          <a:p>
            <a:pPr marL="342900" indent="-342900">
              <a:spcBef>
                <a:spcPct val="50000"/>
              </a:spcBef>
              <a:buFont typeface="Wingdings" charset="2"/>
              <a:buChar char="u"/>
            </a:pPr>
            <a:r>
              <a:rPr lang="ja-JP" altLang="en-US" sz="1200" dirty="0"/>
              <a:t>開発チーム</a:t>
            </a:r>
            <a:endParaRPr lang="en-US" altLang="ja-JP" sz="1200" dirty="0"/>
          </a:p>
          <a:p>
            <a:pPr marL="800100" lvl="1" indent="-342900">
              <a:spcBef>
                <a:spcPct val="50000"/>
              </a:spcBef>
              <a:buFont typeface="Wingdings" charset="2"/>
              <a:buChar char="u"/>
            </a:pPr>
            <a:r>
              <a:rPr lang="ja-JP" altLang="en-US" sz="1000" dirty="0"/>
              <a:t>自己統制型、オーナーシップ（自己申告）</a:t>
            </a:r>
            <a:endParaRPr lang="en-US" altLang="ja-JP" sz="1000" dirty="0"/>
          </a:p>
          <a:p>
            <a:pPr marL="800100" lvl="1" indent="-342900">
              <a:spcBef>
                <a:spcPct val="50000"/>
              </a:spcBef>
              <a:buFont typeface="Wingdings" charset="2"/>
              <a:buChar char="u"/>
            </a:pPr>
            <a:r>
              <a:rPr lang="ja-JP" altLang="en-US" sz="1000" dirty="0"/>
              <a:t>開発プロセスの標準化</a:t>
            </a:r>
            <a:endParaRPr lang="en-US" altLang="ja-JP" sz="1000" dirty="0"/>
          </a:p>
          <a:p>
            <a:pPr marL="800100" lvl="1" indent="-342900">
              <a:spcBef>
                <a:spcPct val="50000"/>
              </a:spcBef>
              <a:buFont typeface="Wingdings" charset="2"/>
              <a:buChar char="u"/>
            </a:pPr>
            <a:r>
              <a:rPr lang="ja-JP" altLang="en-US" sz="1000" dirty="0"/>
              <a:t>技術、情報の共有化（見える化）</a:t>
            </a:r>
            <a:endParaRPr lang="en-US" altLang="ja-JP" sz="1000" dirty="0"/>
          </a:p>
          <a:p>
            <a:pPr marL="342900" indent="-342900">
              <a:spcBef>
                <a:spcPct val="50000"/>
              </a:spcBef>
              <a:buFont typeface="Wingdings" charset="2"/>
              <a:buChar char="u"/>
            </a:pPr>
            <a:r>
              <a:rPr lang="ja-JP" altLang="en-US" sz="1200" dirty="0"/>
              <a:t>簡潔なデザインとコード</a:t>
            </a:r>
            <a:endParaRPr lang="en-US" altLang="ja-JP" sz="1200" dirty="0"/>
          </a:p>
          <a:p>
            <a:pPr marL="800100" lvl="1" indent="-342900">
              <a:spcBef>
                <a:spcPct val="50000"/>
              </a:spcBef>
              <a:buFont typeface="Wingdings" charset="2"/>
              <a:buChar char="u"/>
            </a:pPr>
            <a:r>
              <a:rPr lang="ja-JP" altLang="en-US" sz="1000" dirty="0"/>
              <a:t>リファクタリング</a:t>
            </a:r>
            <a:endParaRPr lang="en-US" altLang="ja-JP" sz="1000" dirty="0"/>
          </a:p>
          <a:p>
            <a:pPr marL="342900" indent="-342900">
              <a:spcBef>
                <a:spcPct val="50000"/>
              </a:spcBef>
              <a:buFont typeface="Wingdings" charset="2"/>
              <a:buChar char="u"/>
            </a:pPr>
            <a:r>
              <a:rPr lang="ja-JP" altLang="en-US" sz="1200" dirty="0"/>
              <a:t>ペア・プログラミング</a:t>
            </a:r>
            <a:endParaRPr lang="en-US" altLang="ja-JP" sz="1200" dirty="0"/>
          </a:p>
          <a:p>
            <a:pPr marL="800100" lvl="1" indent="-342900">
              <a:spcBef>
                <a:spcPct val="50000"/>
              </a:spcBef>
              <a:buFont typeface="Wingdings" charset="2"/>
              <a:buChar char="u"/>
            </a:pPr>
            <a:r>
              <a:rPr lang="ja-JP" altLang="en-US" sz="1000" dirty="0"/>
              <a:t>コードの標準化</a:t>
            </a:r>
            <a:endParaRPr lang="en-US" altLang="ja-JP" sz="1000" dirty="0"/>
          </a:p>
          <a:p>
            <a:pPr marL="800100" lvl="1" indent="-342900">
              <a:spcBef>
                <a:spcPct val="50000"/>
              </a:spcBef>
              <a:buFont typeface="Wingdings" charset="2"/>
              <a:buChar char="u"/>
            </a:pPr>
            <a:r>
              <a:rPr lang="ja-JP" altLang="en-US" sz="1000" dirty="0"/>
              <a:t>技術の共有、技術伝承</a:t>
            </a:r>
            <a:endParaRPr lang="en-US" altLang="ja-JP" sz="1000" dirty="0"/>
          </a:p>
          <a:p>
            <a:pPr marL="342900" indent="-342900">
              <a:spcBef>
                <a:spcPct val="50000"/>
              </a:spcBef>
              <a:buFont typeface="Wingdings" charset="2"/>
              <a:buChar char="u"/>
            </a:pPr>
            <a:r>
              <a:rPr lang="ja-JP" altLang="en-US" sz="1200" dirty="0"/>
              <a:t>タスクボード</a:t>
            </a:r>
            <a:endParaRPr lang="en-US" altLang="ja-JP" sz="1200" dirty="0"/>
          </a:p>
          <a:p>
            <a:pPr marL="800100" lvl="1" indent="-342900">
              <a:spcBef>
                <a:spcPct val="50000"/>
              </a:spcBef>
              <a:buFont typeface="Wingdings" charset="2"/>
              <a:buChar char="u"/>
            </a:pPr>
            <a:r>
              <a:rPr lang="ja-JP" altLang="en-US" sz="1000" dirty="0"/>
              <a:t>機能の提供（完了）をもって進捗を把握</a:t>
            </a:r>
            <a:endParaRPr lang="en-US" altLang="ja-JP" sz="1000" dirty="0"/>
          </a:p>
          <a:p>
            <a:pPr marL="800100" lvl="1" indent="-342900">
              <a:spcBef>
                <a:spcPct val="50000"/>
              </a:spcBef>
              <a:buFont typeface="Wingdings" charset="2"/>
              <a:buChar char="u"/>
            </a:pPr>
            <a:r>
              <a:rPr lang="ja-JP" altLang="en-US" sz="1000" dirty="0"/>
              <a:t>作業の宣言（タスクと作業時間、見積工数）</a:t>
            </a:r>
            <a:endParaRPr lang="en-US" altLang="ja-JP" sz="1000" dirty="0"/>
          </a:p>
          <a:p>
            <a:pPr marL="342900" indent="-342900">
              <a:spcBef>
                <a:spcPct val="50000"/>
              </a:spcBef>
              <a:buFont typeface="Wingdings" charset="2"/>
              <a:buChar char="u"/>
            </a:pPr>
            <a:r>
              <a:rPr lang="ja-JP" altLang="en-US" sz="1200" b="1" dirty="0"/>
              <a:t>テスト駆動開発</a:t>
            </a:r>
            <a:endParaRPr lang="en-US" altLang="ja-JP" sz="1200" b="1" dirty="0"/>
          </a:p>
          <a:p>
            <a:pPr marL="800100" lvl="1" indent="-342900">
              <a:spcBef>
                <a:spcPct val="50000"/>
              </a:spcBef>
              <a:buFont typeface="Wingdings" charset="2"/>
              <a:buChar char="u"/>
            </a:pPr>
            <a:r>
              <a:rPr lang="ja-JP" altLang="en-US" sz="1000" dirty="0"/>
              <a:t>テストの自動化</a:t>
            </a:r>
            <a:endParaRPr lang="en-US" altLang="ja-JP" sz="1000" dirty="0"/>
          </a:p>
          <a:p>
            <a:pPr marL="800100" lvl="1" indent="-342900">
              <a:spcBef>
                <a:spcPct val="50000"/>
              </a:spcBef>
              <a:buFont typeface="Wingdings" charset="2"/>
              <a:buChar char="u"/>
            </a:pPr>
            <a:r>
              <a:rPr lang="ja-JP" altLang="en-US" sz="1000" dirty="0"/>
              <a:t>アクセプタンス・テスト（完了・終了の定義）</a:t>
            </a:r>
            <a:endParaRPr lang="en-US" altLang="ja-JP" sz="1000" dirty="0"/>
          </a:p>
          <a:p>
            <a:pPr marL="342900" indent="-342900">
              <a:spcBef>
                <a:spcPct val="50000"/>
              </a:spcBef>
              <a:buFont typeface="Wingdings" charset="2"/>
              <a:buChar char="u"/>
            </a:pPr>
            <a:r>
              <a:rPr lang="ja-JP" altLang="en-US" sz="1200" b="1" dirty="0"/>
              <a:t>継続的インテグレーション</a:t>
            </a:r>
            <a:r>
              <a:rPr lang="ja-JP" altLang="en-US" sz="1200" dirty="0"/>
              <a:t>（基本的に毎日昼）</a:t>
            </a:r>
            <a:endParaRPr lang="en-US" altLang="ja-JP" sz="1200" dirty="0"/>
          </a:p>
          <a:p>
            <a:pPr marL="800100" lvl="1" indent="-342900">
              <a:spcBef>
                <a:spcPct val="50000"/>
              </a:spcBef>
              <a:buFont typeface="Wingdings" charset="2"/>
              <a:buChar char="u"/>
            </a:pPr>
            <a:r>
              <a:rPr lang="ja-JP" altLang="en-US" sz="1000" dirty="0"/>
              <a:t>行灯</a:t>
            </a:r>
            <a:endParaRPr lang="en-US" altLang="ja-JP" sz="1000" dirty="0"/>
          </a:p>
          <a:p>
            <a:pPr marL="800100" lvl="1" indent="-342900">
              <a:spcBef>
                <a:spcPct val="50000"/>
              </a:spcBef>
              <a:buFont typeface="Wingdings" charset="2"/>
              <a:buChar char="u"/>
            </a:pPr>
            <a:r>
              <a:rPr lang="ja-JP" altLang="en-US" sz="1000" dirty="0"/>
              <a:t>自動テスト</a:t>
            </a:r>
            <a:endParaRPr lang="en-US" altLang="ja-JP" sz="1000" dirty="0"/>
          </a:p>
          <a:p>
            <a:pPr marL="342900" indent="-342900">
              <a:spcBef>
                <a:spcPct val="50000"/>
              </a:spcBef>
              <a:buFont typeface="Wingdings" charset="2"/>
              <a:buChar char="u"/>
            </a:pPr>
            <a:r>
              <a:rPr lang="ja-JP" altLang="en-US" sz="1200" dirty="0"/>
              <a:t>簡潔な文書化</a:t>
            </a:r>
            <a:endParaRPr lang="en-US" altLang="ja-JP" sz="1200" dirty="0"/>
          </a:p>
          <a:p>
            <a:pPr marL="800100" lvl="1" indent="-342900">
              <a:spcBef>
                <a:spcPct val="50000"/>
              </a:spcBef>
              <a:buFont typeface="Wingdings" charset="2"/>
              <a:buChar char="u"/>
            </a:pPr>
            <a:r>
              <a:rPr lang="ja-JP" altLang="en-US" sz="1000" dirty="0"/>
              <a:t>ユースケースか？ユーザーストリーか？</a:t>
            </a:r>
            <a:endParaRPr lang="en-US" altLang="ja-JP" sz="1000" dirty="0"/>
          </a:p>
          <a:p>
            <a:pPr marL="800100" lvl="1" indent="-342900">
              <a:spcBef>
                <a:spcPct val="50000"/>
              </a:spcBef>
              <a:buFont typeface="Wingdings" charset="2"/>
              <a:buChar char="u"/>
            </a:pPr>
            <a:r>
              <a:rPr lang="ja-JP" altLang="en-US" sz="1000" dirty="0"/>
              <a:t>ＵＭＬ</a:t>
            </a:r>
          </a:p>
        </p:txBody>
      </p:sp>
      <p:grpSp>
        <p:nvGrpSpPr>
          <p:cNvPr id="12" name="グループ化 11"/>
          <p:cNvGrpSpPr/>
          <p:nvPr/>
        </p:nvGrpSpPr>
        <p:grpSpPr>
          <a:xfrm>
            <a:off x="4859338" y="620713"/>
            <a:ext cx="3854223" cy="863600"/>
            <a:chOff x="4859338" y="620713"/>
            <a:chExt cx="3854223" cy="863600"/>
          </a:xfrm>
        </p:grpSpPr>
        <p:sp>
          <p:nvSpPr>
            <p:cNvPr id="108" name="山形 107"/>
            <p:cNvSpPr/>
            <p:nvPr/>
          </p:nvSpPr>
          <p:spPr>
            <a:xfrm>
              <a:off x="6415909" y="998669"/>
              <a:ext cx="1484093" cy="313895"/>
            </a:xfrm>
            <a:prstGeom prst="chevr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chemeClr val="tx1"/>
                  </a:solidFill>
                </a:rPr>
                <a:t>リリース</a:t>
              </a:r>
              <a:endParaRPr kumimoji="1" lang="ja-JP" altLang="en-US" sz="1200" dirty="0">
                <a:solidFill>
                  <a:schemeClr val="tx1"/>
                </a:solidFill>
              </a:endParaRPr>
            </a:p>
          </p:txBody>
        </p:sp>
        <p:sp>
          <p:nvSpPr>
            <p:cNvPr id="107" name="山形 106"/>
            <p:cNvSpPr/>
            <p:nvPr/>
          </p:nvSpPr>
          <p:spPr>
            <a:xfrm>
              <a:off x="4874733" y="1007764"/>
              <a:ext cx="1511422" cy="313895"/>
            </a:xfrm>
            <a:prstGeom prst="chevr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chemeClr val="tx1"/>
                  </a:solidFill>
                </a:rPr>
                <a:t>リリース</a:t>
              </a:r>
              <a:endParaRPr kumimoji="1" lang="ja-JP" altLang="en-US" sz="1200" dirty="0">
                <a:solidFill>
                  <a:schemeClr val="tx1"/>
                </a:solidFill>
              </a:endParaRPr>
            </a:p>
          </p:txBody>
        </p:sp>
        <p:sp>
          <p:nvSpPr>
            <p:cNvPr id="20485" name="Rectangle 5"/>
            <p:cNvSpPr>
              <a:spLocks noChangeArrowheads="1"/>
            </p:cNvSpPr>
            <p:nvPr/>
          </p:nvSpPr>
          <p:spPr bwMode="auto">
            <a:xfrm>
              <a:off x="4859338" y="837009"/>
              <a:ext cx="771106" cy="179851"/>
            </a:xfrm>
            <a:prstGeom prst="rect">
              <a:avLst/>
            </a:prstGeom>
            <a:solidFill>
              <a:schemeClr val="tx2">
                <a:lumMod val="40000"/>
                <a:lumOff val="60000"/>
              </a:schemeClr>
            </a:solidFill>
            <a:ln w="9525">
              <a:solidFill>
                <a:schemeClr val="tx1"/>
              </a:solidFill>
              <a:miter lim="800000"/>
              <a:headEnd/>
              <a:tailEnd/>
            </a:ln>
            <a:effectLst/>
          </p:spPr>
          <p:txBody>
            <a:bodyPr wrap="none" anchor="ctr">
              <a:prstTxWarp prst="textNoShape">
                <a:avLst/>
              </a:prstTxWarp>
            </a:bodyPr>
            <a:lstStyle/>
            <a:p>
              <a:pPr algn="ctr"/>
              <a:r>
                <a:rPr lang="ja-JP" altLang="en-US" sz="800" dirty="0"/>
                <a:t>イタレーション１</a:t>
              </a:r>
            </a:p>
          </p:txBody>
        </p:sp>
        <p:sp>
          <p:nvSpPr>
            <p:cNvPr id="20486" name="Rectangle 6"/>
            <p:cNvSpPr>
              <a:spLocks noChangeArrowheads="1"/>
            </p:cNvSpPr>
            <p:nvPr/>
          </p:nvSpPr>
          <p:spPr bwMode="auto">
            <a:xfrm>
              <a:off x="5630444" y="837009"/>
              <a:ext cx="771106" cy="179851"/>
            </a:xfrm>
            <a:prstGeom prst="rect">
              <a:avLst/>
            </a:prstGeom>
            <a:solidFill>
              <a:schemeClr val="tx2">
                <a:lumMod val="40000"/>
                <a:lumOff val="60000"/>
              </a:schemeClr>
            </a:solidFill>
            <a:ln w="9525">
              <a:solidFill>
                <a:schemeClr val="tx1"/>
              </a:solidFill>
              <a:miter lim="800000"/>
              <a:headEnd/>
              <a:tailEnd/>
            </a:ln>
            <a:effectLst/>
          </p:spPr>
          <p:txBody>
            <a:bodyPr wrap="none" anchor="ctr">
              <a:prstTxWarp prst="textNoShape">
                <a:avLst/>
              </a:prstTxWarp>
            </a:bodyPr>
            <a:lstStyle/>
            <a:p>
              <a:pPr algn="ctr"/>
              <a:r>
                <a:rPr lang="ja-JP" altLang="en-US" sz="800"/>
                <a:t>イタレーション２</a:t>
              </a:r>
            </a:p>
          </p:txBody>
        </p:sp>
        <p:sp>
          <p:nvSpPr>
            <p:cNvPr id="20487" name="Rectangle 7"/>
            <p:cNvSpPr>
              <a:spLocks noChangeArrowheads="1"/>
            </p:cNvSpPr>
            <p:nvPr/>
          </p:nvSpPr>
          <p:spPr bwMode="auto">
            <a:xfrm>
              <a:off x="6400243" y="837009"/>
              <a:ext cx="771106" cy="179851"/>
            </a:xfrm>
            <a:prstGeom prst="rect">
              <a:avLst/>
            </a:prstGeom>
            <a:solidFill>
              <a:schemeClr val="tx2">
                <a:lumMod val="40000"/>
                <a:lumOff val="60000"/>
              </a:schemeClr>
            </a:solidFill>
            <a:ln w="9525">
              <a:solidFill>
                <a:schemeClr val="tx1"/>
              </a:solidFill>
              <a:miter lim="800000"/>
              <a:headEnd/>
              <a:tailEnd/>
            </a:ln>
            <a:effectLst/>
          </p:spPr>
          <p:txBody>
            <a:bodyPr wrap="none" anchor="ctr">
              <a:prstTxWarp prst="textNoShape">
                <a:avLst/>
              </a:prstTxWarp>
            </a:bodyPr>
            <a:lstStyle/>
            <a:p>
              <a:pPr algn="ctr"/>
              <a:r>
                <a:rPr lang="ja-JP" altLang="en-US" sz="800"/>
                <a:t>イタレーション３</a:t>
              </a:r>
            </a:p>
          </p:txBody>
        </p:sp>
        <p:sp>
          <p:nvSpPr>
            <p:cNvPr id="20488" name="Rectangle 8"/>
            <p:cNvSpPr>
              <a:spLocks noChangeArrowheads="1"/>
            </p:cNvSpPr>
            <p:nvPr/>
          </p:nvSpPr>
          <p:spPr bwMode="auto">
            <a:xfrm>
              <a:off x="7171349" y="837009"/>
              <a:ext cx="771106" cy="179851"/>
            </a:xfrm>
            <a:prstGeom prst="rect">
              <a:avLst/>
            </a:prstGeom>
            <a:solidFill>
              <a:schemeClr val="tx2">
                <a:lumMod val="40000"/>
                <a:lumOff val="60000"/>
              </a:schemeClr>
            </a:solidFill>
            <a:ln w="9525">
              <a:solidFill>
                <a:schemeClr val="tx1"/>
              </a:solidFill>
              <a:miter lim="800000"/>
              <a:headEnd/>
              <a:tailEnd/>
            </a:ln>
            <a:effectLst/>
          </p:spPr>
          <p:txBody>
            <a:bodyPr wrap="none" anchor="ctr">
              <a:prstTxWarp prst="textNoShape">
                <a:avLst/>
              </a:prstTxWarp>
            </a:bodyPr>
            <a:lstStyle/>
            <a:p>
              <a:pPr algn="ctr"/>
              <a:r>
                <a:rPr lang="ja-JP" altLang="en-US" sz="800"/>
                <a:t>イタレーション４</a:t>
              </a:r>
            </a:p>
          </p:txBody>
        </p:sp>
        <p:sp>
          <p:nvSpPr>
            <p:cNvPr id="20489" name="Rectangle 9"/>
            <p:cNvSpPr>
              <a:spLocks noChangeArrowheads="1"/>
            </p:cNvSpPr>
            <p:nvPr/>
          </p:nvSpPr>
          <p:spPr bwMode="auto">
            <a:xfrm>
              <a:off x="7942455" y="837009"/>
              <a:ext cx="771106" cy="179851"/>
            </a:xfrm>
            <a:prstGeom prst="rect">
              <a:avLst/>
            </a:prstGeom>
            <a:solidFill>
              <a:schemeClr val="tx2">
                <a:lumMod val="40000"/>
                <a:lumOff val="60000"/>
              </a:schemeClr>
            </a:solidFill>
            <a:ln w="9525">
              <a:solidFill>
                <a:schemeClr val="tx1"/>
              </a:solidFill>
              <a:miter lim="800000"/>
              <a:headEnd/>
              <a:tailEnd/>
            </a:ln>
            <a:effectLst/>
          </p:spPr>
          <p:txBody>
            <a:bodyPr wrap="none" anchor="ctr">
              <a:prstTxWarp prst="textNoShape">
                <a:avLst/>
              </a:prstTxWarp>
            </a:bodyPr>
            <a:lstStyle/>
            <a:p>
              <a:pPr algn="ctr"/>
              <a:r>
                <a:rPr lang="ja-JP" altLang="en-US" sz="800"/>
                <a:t>イタレーション５</a:t>
              </a:r>
            </a:p>
          </p:txBody>
        </p:sp>
        <p:sp>
          <p:nvSpPr>
            <p:cNvPr id="20491" name="AutoShape 11"/>
            <p:cNvSpPr>
              <a:spLocks noChangeArrowheads="1"/>
            </p:cNvSpPr>
            <p:nvPr/>
          </p:nvSpPr>
          <p:spPr bwMode="auto">
            <a:xfrm>
              <a:off x="6281310" y="1016860"/>
              <a:ext cx="296680" cy="467453"/>
            </a:xfrm>
            <a:prstGeom prst="upArrowCallout">
              <a:avLst>
                <a:gd name="adj1" fmla="val 25000"/>
                <a:gd name="adj2" fmla="val 25000"/>
                <a:gd name="adj3" fmla="val 43319"/>
                <a:gd name="adj4" fmla="val 66667"/>
              </a:avLst>
            </a:prstGeom>
            <a:solidFill>
              <a:schemeClr val="tx2">
                <a:lumMod val="40000"/>
                <a:lumOff val="60000"/>
              </a:schemeClr>
            </a:solidFill>
            <a:ln w="9525">
              <a:solidFill>
                <a:schemeClr val="tx1"/>
              </a:solidFill>
              <a:miter lim="800000"/>
              <a:headEnd/>
              <a:tailEnd/>
            </a:ln>
            <a:effectLst/>
          </p:spPr>
          <p:txBody>
            <a:bodyPr wrap="none" anchor="ctr">
              <a:prstTxWarp prst="textNoShape">
                <a:avLst/>
              </a:prstTxWarp>
            </a:bodyPr>
            <a:lstStyle/>
            <a:p>
              <a:pPr algn="ctr"/>
              <a:r>
                <a:rPr lang="ja-JP" altLang="en-US" sz="800"/>
                <a:t>納品</a:t>
              </a:r>
            </a:p>
          </p:txBody>
        </p:sp>
        <p:sp>
          <p:nvSpPr>
            <p:cNvPr id="20493" name="AutoShape 13"/>
            <p:cNvSpPr>
              <a:spLocks noChangeArrowheads="1"/>
            </p:cNvSpPr>
            <p:nvPr/>
          </p:nvSpPr>
          <p:spPr bwMode="auto">
            <a:xfrm>
              <a:off x="7823521" y="1016860"/>
              <a:ext cx="296680" cy="467453"/>
            </a:xfrm>
            <a:prstGeom prst="upArrowCallout">
              <a:avLst>
                <a:gd name="adj1" fmla="val 25000"/>
                <a:gd name="adj2" fmla="val 25000"/>
                <a:gd name="adj3" fmla="val 43319"/>
                <a:gd name="adj4" fmla="val 66667"/>
              </a:avLst>
            </a:prstGeom>
            <a:solidFill>
              <a:schemeClr val="tx2">
                <a:lumMod val="40000"/>
                <a:lumOff val="60000"/>
              </a:schemeClr>
            </a:solidFill>
            <a:ln w="9525">
              <a:solidFill>
                <a:schemeClr val="tx1"/>
              </a:solidFill>
              <a:miter lim="800000"/>
              <a:headEnd/>
              <a:tailEnd/>
            </a:ln>
            <a:effectLst/>
          </p:spPr>
          <p:txBody>
            <a:bodyPr wrap="none" anchor="ctr">
              <a:prstTxWarp prst="textNoShape">
                <a:avLst/>
              </a:prstTxWarp>
            </a:bodyPr>
            <a:lstStyle/>
            <a:p>
              <a:pPr algn="ctr"/>
              <a:r>
                <a:rPr lang="ja-JP" altLang="en-US" sz="800" dirty="0"/>
                <a:t>納品</a:t>
              </a:r>
            </a:p>
          </p:txBody>
        </p:sp>
        <p:sp>
          <p:nvSpPr>
            <p:cNvPr id="20495" name="AutoShape 15"/>
            <p:cNvSpPr>
              <a:spLocks noChangeArrowheads="1"/>
            </p:cNvSpPr>
            <p:nvPr/>
          </p:nvSpPr>
          <p:spPr bwMode="auto">
            <a:xfrm>
              <a:off x="4859338" y="620713"/>
              <a:ext cx="769799" cy="179058"/>
            </a:xfrm>
            <a:prstGeom prst="leftRightArrow">
              <a:avLst>
                <a:gd name="adj1" fmla="val 50000"/>
                <a:gd name="adj2" fmla="val 52124"/>
              </a:avLst>
            </a:prstGeom>
            <a:solidFill>
              <a:schemeClr val="accent2">
                <a:lumMod val="20000"/>
                <a:lumOff val="80000"/>
              </a:schemeClr>
            </a:solidFill>
            <a:ln w="19050">
              <a:solidFill>
                <a:schemeClr val="accent2"/>
              </a:solidFill>
              <a:miter lim="800000"/>
              <a:headEnd/>
              <a:tailEnd/>
            </a:ln>
            <a:effectLst/>
          </p:spPr>
          <p:txBody>
            <a:bodyPr wrap="none" anchor="ctr">
              <a:prstTxWarp prst="textNoShape">
                <a:avLst/>
              </a:prstTxWarp>
            </a:bodyPr>
            <a:lstStyle/>
            <a:p>
              <a:pPr algn="ctr"/>
              <a:r>
                <a:rPr lang="ja-JP" altLang="en-US" sz="800" dirty="0" smtClean="0"/>
                <a:t>１週間</a:t>
              </a:r>
              <a:endParaRPr lang="ja-JP" altLang="en-US" sz="800" dirty="0"/>
            </a:p>
          </p:txBody>
        </p:sp>
        <p:sp>
          <p:nvSpPr>
            <p:cNvPr id="20496" name="AutoShape 16"/>
            <p:cNvSpPr>
              <a:spLocks noChangeArrowheads="1"/>
            </p:cNvSpPr>
            <p:nvPr/>
          </p:nvSpPr>
          <p:spPr bwMode="auto">
            <a:xfrm>
              <a:off x="7941148" y="620713"/>
              <a:ext cx="769799" cy="179058"/>
            </a:xfrm>
            <a:prstGeom prst="leftRightArrow">
              <a:avLst>
                <a:gd name="adj1" fmla="val 50000"/>
                <a:gd name="adj2" fmla="val 52124"/>
              </a:avLst>
            </a:prstGeom>
            <a:solidFill>
              <a:schemeClr val="accent2">
                <a:lumMod val="20000"/>
                <a:lumOff val="80000"/>
              </a:schemeClr>
            </a:solidFill>
            <a:ln w="19050">
              <a:solidFill>
                <a:schemeClr val="accent2"/>
              </a:solidFill>
              <a:miter lim="800000"/>
              <a:headEnd/>
              <a:tailEnd/>
            </a:ln>
            <a:effectLst/>
          </p:spPr>
          <p:txBody>
            <a:bodyPr wrap="none" anchor="ctr">
              <a:prstTxWarp prst="textNoShape">
                <a:avLst/>
              </a:prstTxWarp>
            </a:bodyPr>
            <a:lstStyle/>
            <a:p>
              <a:pPr algn="ctr"/>
              <a:r>
                <a:rPr lang="ja-JP" altLang="en-US" sz="800" dirty="0" smtClean="0"/>
                <a:t>１週間</a:t>
              </a:r>
              <a:endParaRPr lang="ja-JP" altLang="en-US" sz="800" dirty="0"/>
            </a:p>
          </p:txBody>
        </p:sp>
        <p:sp>
          <p:nvSpPr>
            <p:cNvPr id="20497" name="AutoShape 17"/>
            <p:cNvSpPr>
              <a:spLocks noChangeArrowheads="1"/>
            </p:cNvSpPr>
            <p:nvPr/>
          </p:nvSpPr>
          <p:spPr bwMode="auto">
            <a:xfrm>
              <a:off x="7171349" y="620713"/>
              <a:ext cx="769799" cy="179058"/>
            </a:xfrm>
            <a:prstGeom prst="leftRightArrow">
              <a:avLst>
                <a:gd name="adj1" fmla="val 50000"/>
                <a:gd name="adj2" fmla="val 52124"/>
              </a:avLst>
            </a:prstGeom>
            <a:solidFill>
              <a:schemeClr val="accent2">
                <a:lumMod val="20000"/>
                <a:lumOff val="80000"/>
              </a:schemeClr>
            </a:solidFill>
            <a:ln w="19050">
              <a:solidFill>
                <a:schemeClr val="accent2"/>
              </a:solidFill>
              <a:miter lim="800000"/>
              <a:headEnd/>
              <a:tailEnd/>
            </a:ln>
            <a:effectLst/>
          </p:spPr>
          <p:txBody>
            <a:bodyPr wrap="none" anchor="ctr">
              <a:prstTxWarp prst="textNoShape">
                <a:avLst/>
              </a:prstTxWarp>
            </a:bodyPr>
            <a:lstStyle/>
            <a:p>
              <a:pPr algn="ctr"/>
              <a:r>
                <a:rPr lang="ja-JP" altLang="en-US" sz="800" dirty="0" smtClean="0"/>
                <a:t>１週間</a:t>
              </a:r>
              <a:endParaRPr lang="ja-JP" altLang="en-US" sz="800" dirty="0"/>
            </a:p>
          </p:txBody>
        </p:sp>
        <p:sp>
          <p:nvSpPr>
            <p:cNvPr id="20498" name="AutoShape 18"/>
            <p:cNvSpPr>
              <a:spLocks noChangeArrowheads="1"/>
            </p:cNvSpPr>
            <p:nvPr/>
          </p:nvSpPr>
          <p:spPr bwMode="auto">
            <a:xfrm>
              <a:off x="6400243" y="620713"/>
              <a:ext cx="769799" cy="179058"/>
            </a:xfrm>
            <a:prstGeom prst="leftRightArrow">
              <a:avLst>
                <a:gd name="adj1" fmla="val 50000"/>
                <a:gd name="adj2" fmla="val 52124"/>
              </a:avLst>
            </a:prstGeom>
            <a:solidFill>
              <a:schemeClr val="accent2">
                <a:lumMod val="20000"/>
                <a:lumOff val="80000"/>
              </a:schemeClr>
            </a:solidFill>
            <a:ln w="19050">
              <a:solidFill>
                <a:schemeClr val="accent2"/>
              </a:solidFill>
              <a:miter lim="800000"/>
              <a:headEnd/>
              <a:tailEnd/>
            </a:ln>
            <a:effectLst/>
          </p:spPr>
          <p:txBody>
            <a:bodyPr wrap="none" anchor="ctr">
              <a:prstTxWarp prst="textNoShape">
                <a:avLst/>
              </a:prstTxWarp>
            </a:bodyPr>
            <a:lstStyle/>
            <a:p>
              <a:pPr algn="ctr"/>
              <a:r>
                <a:rPr lang="ja-JP" altLang="en-US" sz="800" dirty="0" smtClean="0"/>
                <a:t>１週間</a:t>
              </a:r>
              <a:endParaRPr lang="ja-JP" altLang="en-US" sz="800" dirty="0"/>
            </a:p>
          </p:txBody>
        </p:sp>
        <p:sp>
          <p:nvSpPr>
            <p:cNvPr id="20499" name="AutoShape 19"/>
            <p:cNvSpPr>
              <a:spLocks noChangeArrowheads="1"/>
            </p:cNvSpPr>
            <p:nvPr/>
          </p:nvSpPr>
          <p:spPr bwMode="auto">
            <a:xfrm>
              <a:off x="5629137" y="620713"/>
              <a:ext cx="769799" cy="179058"/>
            </a:xfrm>
            <a:prstGeom prst="leftRightArrow">
              <a:avLst>
                <a:gd name="adj1" fmla="val 50000"/>
                <a:gd name="adj2" fmla="val 52124"/>
              </a:avLst>
            </a:prstGeom>
            <a:solidFill>
              <a:schemeClr val="accent2">
                <a:lumMod val="20000"/>
                <a:lumOff val="80000"/>
              </a:schemeClr>
            </a:solidFill>
            <a:ln w="19050">
              <a:solidFill>
                <a:schemeClr val="accent2"/>
              </a:solidFill>
              <a:miter lim="800000"/>
              <a:headEnd/>
              <a:tailEnd/>
            </a:ln>
            <a:effectLst/>
          </p:spPr>
          <p:txBody>
            <a:bodyPr wrap="none" anchor="ctr">
              <a:prstTxWarp prst="textNoShape">
                <a:avLst/>
              </a:prstTxWarp>
            </a:bodyPr>
            <a:lstStyle/>
            <a:p>
              <a:pPr algn="ctr"/>
              <a:r>
                <a:rPr lang="ja-JP" altLang="en-US" sz="800" dirty="0" smtClean="0"/>
                <a:t>１週間</a:t>
              </a:r>
              <a:endParaRPr lang="ja-JP" altLang="en-US" sz="800" dirty="0"/>
            </a:p>
          </p:txBody>
        </p:sp>
      </p:grpSp>
      <p:grpSp>
        <p:nvGrpSpPr>
          <p:cNvPr id="3" name="Group 20"/>
          <p:cNvGrpSpPr>
            <a:grpSpLocks/>
          </p:cNvGrpSpPr>
          <p:nvPr/>
        </p:nvGrpSpPr>
        <p:grpSpPr bwMode="auto">
          <a:xfrm>
            <a:off x="2700338" y="2492375"/>
            <a:ext cx="647700" cy="433388"/>
            <a:chOff x="3061" y="754"/>
            <a:chExt cx="408" cy="273"/>
          </a:xfrm>
        </p:grpSpPr>
        <p:pic>
          <p:nvPicPr>
            <p:cNvPr id="20501" name="Picture 21" descr="j0433941[1]"/>
            <p:cNvPicPr>
              <a:picLocks noChangeAspect="1" noChangeArrowheads="1"/>
            </p:cNvPicPr>
            <p:nvPr/>
          </p:nvPicPr>
          <p:blipFill>
            <a:blip r:embed="rId2"/>
            <a:srcRect/>
            <a:stretch>
              <a:fillRect/>
            </a:stretch>
          </p:blipFill>
          <p:spPr bwMode="auto">
            <a:xfrm>
              <a:off x="3061" y="754"/>
              <a:ext cx="273" cy="273"/>
            </a:xfrm>
            <a:prstGeom prst="rect">
              <a:avLst/>
            </a:prstGeom>
            <a:noFill/>
          </p:spPr>
        </p:pic>
        <p:pic>
          <p:nvPicPr>
            <p:cNvPr id="20502" name="Picture 22" descr="j0432621[1]"/>
            <p:cNvPicPr>
              <a:picLocks noChangeAspect="1" noChangeArrowheads="1"/>
            </p:cNvPicPr>
            <p:nvPr/>
          </p:nvPicPr>
          <p:blipFill>
            <a:blip r:embed="rId3"/>
            <a:srcRect/>
            <a:stretch>
              <a:fillRect/>
            </a:stretch>
          </p:blipFill>
          <p:spPr bwMode="auto">
            <a:xfrm>
              <a:off x="3243" y="799"/>
              <a:ext cx="226" cy="226"/>
            </a:xfrm>
            <a:prstGeom prst="rect">
              <a:avLst/>
            </a:prstGeom>
            <a:noFill/>
          </p:spPr>
        </p:pic>
      </p:grpSp>
      <p:grpSp>
        <p:nvGrpSpPr>
          <p:cNvPr id="4" name="Group 23"/>
          <p:cNvGrpSpPr>
            <a:grpSpLocks/>
          </p:cNvGrpSpPr>
          <p:nvPr/>
        </p:nvGrpSpPr>
        <p:grpSpPr bwMode="auto">
          <a:xfrm>
            <a:off x="3060700" y="2781300"/>
            <a:ext cx="646113" cy="433388"/>
            <a:chOff x="3833" y="754"/>
            <a:chExt cx="407" cy="273"/>
          </a:xfrm>
        </p:grpSpPr>
        <p:pic>
          <p:nvPicPr>
            <p:cNvPr id="20504" name="Picture 24" descr="j0433941[1]"/>
            <p:cNvPicPr>
              <a:picLocks noChangeAspect="1" noChangeArrowheads="1"/>
            </p:cNvPicPr>
            <p:nvPr/>
          </p:nvPicPr>
          <p:blipFill>
            <a:blip r:embed="rId2"/>
            <a:srcRect/>
            <a:stretch>
              <a:fillRect/>
            </a:stretch>
          </p:blipFill>
          <p:spPr bwMode="auto">
            <a:xfrm>
              <a:off x="3833" y="754"/>
              <a:ext cx="273" cy="273"/>
            </a:xfrm>
            <a:prstGeom prst="rect">
              <a:avLst/>
            </a:prstGeom>
            <a:noFill/>
          </p:spPr>
        </p:pic>
        <p:pic>
          <p:nvPicPr>
            <p:cNvPr id="20505" name="Picture 25" descr="j0432621[1]"/>
            <p:cNvPicPr>
              <a:picLocks noChangeAspect="1" noChangeArrowheads="1"/>
            </p:cNvPicPr>
            <p:nvPr/>
          </p:nvPicPr>
          <p:blipFill>
            <a:blip r:embed="rId3"/>
            <a:srcRect/>
            <a:stretch>
              <a:fillRect/>
            </a:stretch>
          </p:blipFill>
          <p:spPr bwMode="auto">
            <a:xfrm>
              <a:off x="4014" y="799"/>
              <a:ext cx="226" cy="226"/>
            </a:xfrm>
            <a:prstGeom prst="rect">
              <a:avLst/>
            </a:prstGeom>
            <a:noFill/>
          </p:spPr>
        </p:pic>
      </p:grpSp>
      <p:grpSp>
        <p:nvGrpSpPr>
          <p:cNvPr id="5" name="Group 26"/>
          <p:cNvGrpSpPr>
            <a:grpSpLocks/>
          </p:cNvGrpSpPr>
          <p:nvPr/>
        </p:nvGrpSpPr>
        <p:grpSpPr bwMode="auto">
          <a:xfrm>
            <a:off x="6372225" y="2493963"/>
            <a:ext cx="1943100" cy="1296987"/>
            <a:chOff x="204" y="2523"/>
            <a:chExt cx="1587" cy="1134"/>
          </a:xfrm>
        </p:grpSpPr>
        <p:sp>
          <p:nvSpPr>
            <p:cNvPr id="20507" name="Rectangle 27"/>
            <p:cNvSpPr>
              <a:spLocks noChangeArrowheads="1"/>
            </p:cNvSpPr>
            <p:nvPr/>
          </p:nvSpPr>
          <p:spPr bwMode="auto">
            <a:xfrm>
              <a:off x="204" y="2523"/>
              <a:ext cx="1587" cy="1134"/>
            </a:xfrm>
            <a:prstGeom prst="rect">
              <a:avLst/>
            </a:prstGeom>
            <a:solidFill>
              <a:schemeClr val="accent2">
                <a:lumMod val="20000"/>
                <a:lumOff val="80000"/>
              </a:schemeClr>
            </a:solidFill>
            <a:ln w="9525">
              <a:solidFill>
                <a:schemeClr val="tx1"/>
              </a:solidFill>
              <a:miter lim="800000"/>
              <a:headEnd/>
              <a:tailEnd/>
            </a:ln>
            <a:effectLst/>
          </p:spPr>
          <p:txBody>
            <a:bodyPr wrap="none" anchor="ctr">
              <a:prstTxWarp prst="textNoShape">
                <a:avLst/>
              </a:prstTxWarp>
            </a:bodyPr>
            <a:lstStyle/>
            <a:p>
              <a:endParaRPr lang="ja-JP" altLang="en-US"/>
            </a:p>
          </p:txBody>
        </p:sp>
        <p:grpSp>
          <p:nvGrpSpPr>
            <p:cNvPr id="6" name="Group 28"/>
            <p:cNvGrpSpPr>
              <a:grpSpLocks/>
            </p:cNvGrpSpPr>
            <p:nvPr/>
          </p:nvGrpSpPr>
          <p:grpSpPr bwMode="auto">
            <a:xfrm>
              <a:off x="340" y="2614"/>
              <a:ext cx="1368" cy="915"/>
              <a:chOff x="340" y="2614"/>
              <a:chExt cx="1368" cy="915"/>
            </a:xfrm>
          </p:grpSpPr>
          <p:grpSp>
            <p:nvGrpSpPr>
              <p:cNvPr id="7" name="Group 29"/>
              <p:cNvGrpSpPr>
                <a:grpSpLocks/>
              </p:cNvGrpSpPr>
              <p:nvPr/>
            </p:nvGrpSpPr>
            <p:grpSpPr bwMode="auto">
              <a:xfrm>
                <a:off x="340" y="2614"/>
                <a:ext cx="1361" cy="907"/>
                <a:chOff x="340" y="2614"/>
                <a:chExt cx="1361" cy="907"/>
              </a:xfrm>
            </p:grpSpPr>
            <p:sp>
              <p:nvSpPr>
                <p:cNvPr id="20510" name="Line 30"/>
                <p:cNvSpPr>
                  <a:spLocks noChangeShapeType="1"/>
                </p:cNvSpPr>
                <p:nvPr/>
              </p:nvSpPr>
              <p:spPr bwMode="auto">
                <a:xfrm>
                  <a:off x="340" y="2614"/>
                  <a:ext cx="0" cy="907"/>
                </a:xfrm>
                <a:prstGeom prst="line">
                  <a:avLst/>
                </a:prstGeom>
                <a:noFill/>
                <a:ln w="9525">
                  <a:solidFill>
                    <a:schemeClr val="tx1"/>
                  </a:solidFill>
                  <a:round/>
                  <a:headEnd/>
                  <a:tailEnd/>
                </a:ln>
                <a:effectLst/>
              </p:spPr>
              <p:txBody>
                <a:bodyPr>
                  <a:prstTxWarp prst="textNoShape">
                    <a:avLst/>
                  </a:prstTxWarp>
                </a:bodyPr>
                <a:lstStyle/>
                <a:p>
                  <a:endParaRPr lang="ja-JP" altLang="en-US"/>
                </a:p>
              </p:txBody>
            </p:sp>
            <p:sp>
              <p:nvSpPr>
                <p:cNvPr id="20511" name="Line 31"/>
                <p:cNvSpPr>
                  <a:spLocks noChangeShapeType="1"/>
                </p:cNvSpPr>
                <p:nvPr/>
              </p:nvSpPr>
              <p:spPr bwMode="auto">
                <a:xfrm>
                  <a:off x="431" y="2614"/>
                  <a:ext cx="0" cy="907"/>
                </a:xfrm>
                <a:prstGeom prst="line">
                  <a:avLst/>
                </a:prstGeom>
                <a:noFill/>
                <a:ln w="9525" cap="rnd">
                  <a:solidFill>
                    <a:schemeClr val="tx1"/>
                  </a:solidFill>
                  <a:prstDash val="sysDot"/>
                  <a:round/>
                  <a:headEnd/>
                  <a:tailEnd/>
                </a:ln>
                <a:effectLst/>
              </p:spPr>
              <p:txBody>
                <a:bodyPr>
                  <a:prstTxWarp prst="textNoShape">
                    <a:avLst/>
                  </a:prstTxWarp>
                </a:bodyPr>
                <a:lstStyle/>
                <a:p>
                  <a:endParaRPr lang="ja-JP" altLang="en-US"/>
                </a:p>
              </p:txBody>
            </p:sp>
            <p:sp>
              <p:nvSpPr>
                <p:cNvPr id="20512" name="Line 32"/>
                <p:cNvSpPr>
                  <a:spLocks noChangeShapeType="1"/>
                </p:cNvSpPr>
                <p:nvPr/>
              </p:nvSpPr>
              <p:spPr bwMode="auto">
                <a:xfrm>
                  <a:off x="521" y="2614"/>
                  <a:ext cx="0" cy="907"/>
                </a:xfrm>
                <a:prstGeom prst="line">
                  <a:avLst/>
                </a:prstGeom>
                <a:noFill/>
                <a:ln w="9525" cap="rnd">
                  <a:solidFill>
                    <a:schemeClr val="tx1"/>
                  </a:solidFill>
                  <a:prstDash val="sysDot"/>
                  <a:round/>
                  <a:headEnd/>
                  <a:tailEnd/>
                </a:ln>
                <a:effectLst/>
              </p:spPr>
              <p:txBody>
                <a:bodyPr>
                  <a:prstTxWarp prst="textNoShape">
                    <a:avLst/>
                  </a:prstTxWarp>
                </a:bodyPr>
                <a:lstStyle/>
                <a:p>
                  <a:endParaRPr lang="ja-JP" altLang="en-US"/>
                </a:p>
              </p:txBody>
            </p:sp>
            <p:sp>
              <p:nvSpPr>
                <p:cNvPr id="20513" name="Line 33"/>
                <p:cNvSpPr>
                  <a:spLocks noChangeShapeType="1"/>
                </p:cNvSpPr>
                <p:nvPr/>
              </p:nvSpPr>
              <p:spPr bwMode="auto">
                <a:xfrm>
                  <a:off x="612" y="2614"/>
                  <a:ext cx="0" cy="907"/>
                </a:xfrm>
                <a:prstGeom prst="line">
                  <a:avLst/>
                </a:prstGeom>
                <a:noFill/>
                <a:ln w="9525" cap="rnd">
                  <a:solidFill>
                    <a:schemeClr val="tx1"/>
                  </a:solidFill>
                  <a:prstDash val="sysDot"/>
                  <a:round/>
                  <a:headEnd/>
                  <a:tailEnd/>
                </a:ln>
                <a:effectLst/>
              </p:spPr>
              <p:txBody>
                <a:bodyPr>
                  <a:prstTxWarp prst="textNoShape">
                    <a:avLst/>
                  </a:prstTxWarp>
                </a:bodyPr>
                <a:lstStyle/>
                <a:p>
                  <a:endParaRPr lang="ja-JP" altLang="en-US"/>
                </a:p>
              </p:txBody>
            </p:sp>
            <p:sp>
              <p:nvSpPr>
                <p:cNvPr id="20514" name="Line 34"/>
                <p:cNvSpPr>
                  <a:spLocks noChangeShapeType="1"/>
                </p:cNvSpPr>
                <p:nvPr/>
              </p:nvSpPr>
              <p:spPr bwMode="auto">
                <a:xfrm>
                  <a:off x="703" y="2614"/>
                  <a:ext cx="0" cy="907"/>
                </a:xfrm>
                <a:prstGeom prst="line">
                  <a:avLst/>
                </a:prstGeom>
                <a:noFill/>
                <a:ln w="9525" cap="rnd">
                  <a:solidFill>
                    <a:schemeClr val="tx1"/>
                  </a:solidFill>
                  <a:prstDash val="sysDot"/>
                  <a:round/>
                  <a:headEnd/>
                  <a:tailEnd/>
                </a:ln>
                <a:effectLst/>
              </p:spPr>
              <p:txBody>
                <a:bodyPr>
                  <a:prstTxWarp prst="textNoShape">
                    <a:avLst/>
                  </a:prstTxWarp>
                </a:bodyPr>
                <a:lstStyle/>
                <a:p>
                  <a:endParaRPr lang="ja-JP" altLang="en-US"/>
                </a:p>
              </p:txBody>
            </p:sp>
            <p:sp>
              <p:nvSpPr>
                <p:cNvPr id="20515" name="Line 35"/>
                <p:cNvSpPr>
                  <a:spLocks noChangeShapeType="1"/>
                </p:cNvSpPr>
                <p:nvPr/>
              </p:nvSpPr>
              <p:spPr bwMode="auto">
                <a:xfrm>
                  <a:off x="793" y="2614"/>
                  <a:ext cx="0" cy="907"/>
                </a:xfrm>
                <a:prstGeom prst="line">
                  <a:avLst/>
                </a:prstGeom>
                <a:noFill/>
                <a:ln w="9525" cap="rnd">
                  <a:solidFill>
                    <a:schemeClr val="tx1"/>
                  </a:solidFill>
                  <a:prstDash val="sysDot"/>
                  <a:round/>
                  <a:headEnd/>
                  <a:tailEnd/>
                </a:ln>
                <a:effectLst/>
              </p:spPr>
              <p:txBody>
                <a:bodyPr>
                  <a:prstTxWarp prst="textNoShape">
                    <a:avLst/>
                  </a:prstTxWarp>
                </a:bodyPr>
                <a:lstStyle/>
                <a:p>
                  <a:endParaRPr lang="ja-JP" altLang="en-US"/>
                </a:p>
              </p:txBody>
            </p:sp>
            <p:sp>
              <p:nvSpPr>
                <p:cNvPr id="20516" name="Line 36"/>
                <p:cNvSpPr>
                  <a:spLocks noChangeShapeType="1"/>
                </p:cNvSpPr>
                <p:nvPr/>
              </p:nvSpPr>
              <p:spPr bwMode="auto">
                <a:xfrm>
                  <a:off x="884" y="2614"/>
                  <a:ext cx="0" cy="907"/>
                </a:xfrm>
                <a:prstGeom prst="line">
                  <a:avLst/>
                </a:prstGeom>
                <a:noFill/>
                <a:ln w="9525" cap="rnd">
                  <a:solidFill>
                    <a:schemeClr val="tx1"/>
                  </a:solidFill>
                  <a:prstDash val="sysDot"/>
                  <a:round/>
                  <a:headEnd/>
                  <a:tailEnd/>
                </a:ln>
                <a:effectLst/>
              </p:spPr>
              <p:txBody>
                <a:bodyPr>
                  <a:prstTxWarp prst="textNoShape">
                    <a:avLst/>
                  </a:prstTxWarp>
                </a:bodyPr>
                <a:lstStyle/>
                <a:p>
                  <a:endParaRPr lang="ja-JP" altLang="en-US"/>
                </a:p>
              </p:txBody>
            </p:sp>
            <p:sp>
              <p:nvSpPr>
                <p:cNvPr id="20517" name="Line 37"/>
                <p:cNvSpPr>
                  <a:spLocks noChangeShapeType="1"/>
                </p:cNvSpPr>
                <p:nvPr/>
              </p:nvSpPr>
              <p:spPr bwMode="auto">
                <a:xfrm>
                  <a:off x="975" y="2614"/>
                  <a:ext cx="0" cy="907"/>
                </a:xfrm>
                <a:prstGeom prst="line">
                  <a:avLst/>
                </a:prstGeom>
                <a:noFill/>
                <a:ln w="9525" cap="rnd">
                  <a:solidFill>
                    <a:schemeClr val="tx1"/>
                  </a:solidFill>
                  <a:prstDash val="sysDot"/>
                  <a:round/>
                  <a:headEnd/>
                  <a:tailEnd/>
                </a:ln>
                <a:effectLst/>
              </p:spPr>
              <p:txBody>
                <a:bodyPr>
                  <a:prstTxWarp prst="textNoShape">
                    <a:avLst/>
                  </a:prstTxWarp>
                </a:bodyPr>
                <a:lstStyle/>
                <a:p>
                  <a:endParaRPr lang="ja-JP" altLang="en-US"/>
                </a:p>
              </p:txBody>
            </p:sp>
            <p:sp>
              <p:nvSpPr>
                <p:cNvPr id="20518" name="Line 38"/>
                <p:cNvSpPr>
                  <a:spLocks noChangeShapeType="1"/>
                </p:cNvSpPr>
                <p:nvPr/>
              </p:nvSpPr>
              <p:spPr bwMode="auto">
                <a:xfrm>
                  <a:off x="1066" y="2614"/>
                  <a:ext cx="0" cy="907"/>
                </a:xfrm>
                <a:prstGeom prst="line">
                  <a:avLst/>
                </a:prstGeom>
                <a:noFill/>
                <a:ln w="9525" cap="rnd">
                  <a:solidFill>
                    <a:schemeClr val="tx1"/>
                  </a:solidFill>
                  <a:prstDash val="sysDot"/>
                  <a:round/>
                  <a:headEnd/>
                  <a:tailEnd/>
                </a:ln>
                <a:effectLst/>
              </p:spPr>
              <p:txBody>
                <a:bodyPr>
                  <a:prstTxWarp prst="textNoShape">
                    <a:avLst/>
                  </a:prstTxWarp>
                </a:bodyPr>
                <a:lstStyle/>
                <a:p>
                  <a:endParaRPr lang="ja-JP" altLang="en-US"/>
                </a:p>
              </p:txBody>
            </p:sp>
            <p:sp>
              <p:nvSpPr>
                <p:cNvPr id="20519" name="Line 39"/>
                <p:cNvSpPr>
                  <a:spLocks noChangeShapeType="1"/>
                </p:cNvSpPr>
                <p:nvPr/>
              </p:nvSpPr>
              <p:spPr bwMode="auto">
                <a:xfrm>
                  <a:off x="1156" y="2614"/>
                  <a:ext cx="0" cy="907"/>
                </a:xfrm>
                <a:prstGeom prst="line">
                  <a:avLst/>
                </a:prstGeom>
                <a:noFill/>
                <a:ln w="9525" cap="rnd">
                  <a:solidFill>
                    <a:schemeClr val="tx1"/>
                  </a:solidFill>
                  <a:prstDash val="sysDot"/>
                  <a:round/>
                  <a:headEnd/>
                  <a:tailEnd/>
                </a:ln>
                <a:effectLst/>
              </p:spPr>
              <p:txBody>
                <a:bodyPr>
                  <a:prstTxWarp prst="textNoShape">
                    <a:avLst/>
                  </a:prstTxWarp>
                </a:bodyPr>
                <a:lstStyle/>
                <a:p>
                  <a:endParaRPr lang="ja-JP" altLang="en-US"/>
                </a:p>
              </p:txBody>
            </p:sp>
            <p:sp>
              <p:nvSpPr>
                <p:cNvPr id="20520" name="Line 40"/>
                <p:cNvSpPr>
                  <a:spLocks noChangeShapeType="1"/>
                </p:cNvSpPr>
                <p:nvPr/>
              </p:nvSpPr>
              <p:spPr bwMode="auto">
                <a:xfrm>
                  <a:off x="1247" y="2614"/>
                  <a:ext cx="0" cy="907"/>
                </a:xfrm>
                <a:prstGeom prst="line">
                  <a:avLst/>
                </a:prstGeom>
                <a:noFill/>
                <a:ln w="9525" cap="rnd">
                  <a:solidFill>
                    <a:schemeClr val="tx1"/>
                  </a:solidFill>
                  <a:prstDash val="sysDot"/>
                  <a:round/>
                  <a:headEnd/>
                  <a:tailEnd/>
                </a:ln>
                <a:effectLst/>
              </p:spPr>
              <p:txBody>
                <a:bodyPr>
                  <a:prstTxWarp prst="textNoShape">
                    <a:avLst/>
                  </a:prstTxWarp>
                </a:bodyPr>
                <a:lstStyle/>
                <a:p>
                  <a:endParaRPr lang="ja-JP" altLang="en-US"/>
                </a:p>
              </p:txBody>
            </p:sp>
            <p:sp>
              <p:nvSpPr>
                <p:cNvPr id="20521" name="Line 41"/>
                <p:cNvSpPr>
                  <a:spLocks noChangeShapeType="1"/>
                </p:cNvSpPr>
                <p:nvPr/>
              </p:nvSpPr>
              <p:spPr bwMode="auto">
                <a:xfrm>
                  <a:off x="1338" y="2614"/>
                  <a:ext cx="0" cy="907"/>
                </a:xfrm>
                <a:prstGeom prst="line">
                  <a:avLst/>
                </a:prstGeom>
                <a:noFill/>
                <a:ln w="9525" cap="rnd">
                  <a:solidFill>
                    <a:schemeClr val="tx1"/>
                  </a:solidFill>
                  <a:prstDash val="sysDot"/>
                  <a:round/>
                  <a:headEnd/>
                  <a:tailEnd/>
                </a:ln>
                <a:effectLst/>
              </p:spPr>
              <p:txBody>
                <a:bodyPr>
                  <a:prstTxWarp prst="textNoShape">
                    <a:avLst/>
                  </a:prstTxWarp>
                </a:bodyPr>
                <a:lstStyle/>
                <a:p>
                  <a:endParaRPr lang="ja-JP" altLang="en-US"/>
                </a:p>
              </p:txBody>
            </p:sp>
            <p:sp>
              <p:nvSpPr>
                <p:cNvPr id="20522" name="Line 42"/>
                <p:cNvSpPr>
                  <a:spLocks noChangeShapeType="1"/>
                </p:cNvSpPr>
                <p:nvPr/>
              </p:nvSpPr>
              <p:spPr bwMode="auto">
                <a:xfrm>
                  <a:off x="1429" y="2614"/>
                  <a:ext cx="0" cy="907"/>
                </a:xfrm>
                <a:prstGeom prst="line">
                  <a:avLst/>
                </a:prstGeom>
                <a:noFill/>
                <a:ln w="9525" cap="rnd">
                  <a:solidFill>
                    <a:schemeClr val="tx1"/>
                  </a:solidFill>
                  <a:prstDash val="sysDot"/>
                  <a:round/>
                  <a:headEnd/>
                  <a:tailEnd/>
                </a:ln>
                <a:effectLst/>
              </p:spPr>
              <p:txBody>
                <a:bodyPr>
                  <a:prstTxWarp prst="textNoShape">
                    <a:avLst/>
                  </a:prstTxWarp>
                </a:bodyPr>
                <a:lstStyle/>
                <a:p>
                  <a:endParaRPr lang="ja-JP" altLang="en-US"/>
                </a:p>
              </p:txBody>
            </p:sp>
            <p:sp>
              <p:nvSpPr>
                <p:cNvPr id="20523" name="Line 43"/>
                <p:cNvSpPr>
                  <a:spLocks noChangeShapeType="1"/>
                </p:cNvSpPr>
                <p:nvPr/>
              </p:nvSpPr>
              <p:spPr bwMode="auto">
                <a:xfrm>
                  <a:off x="1519" y="2614"/>
                  <a:ext cx="0" cy="907"/>
                </a:xfrm>
                <a:prstGeom prst="line">
                  <a:avLst/>
                </a:prstGeom>
                <a:noFill/>
                <a:ln w="9525" cap="rnd">
                  <a:solidFill>
                    <a:schemeClr val="tx1"/>
                  </a:solidFill>
                  <a:prstDash val="sysDot"/>
                  <a:round/>
                  <a:headEnd/>
                  <a:tailEnd/>
                </a:ln>
                <a:effectLst/>
              </p:spPr>
              <p:txBody>
                <a:bodyPr>
                  <a:prstTxWarp prst="textNoShape">
                    <a:avLst/>
                  </a:prstTxWarp>
                </a:bodyPr>
                <a:lstStyle/>
                <a:p>
                  <a:endParaRPr lang="ja-JP" altLang="en-US"/>
                </a:p>
              </p:txBody>
            </p:sp>
            <p:sp>
              <p:nvSpPr>
                <p:cNvPr id="20524" name="Line 44"/>
                <p:cNvSpPr>
                  <a:spLocks noChangeShapeType="1"/>
                </p:cNvSpPr>
                <p:nvPr/>
              </p:nvSpPr>
              <p:spPr bwMode="auto">
                <a:xfrm>
                  <a:off x="1610" y="2614"/>
                  <a:ext cx="0" cy="907"/>
                </a:xfrm>
                <a:prstGeom prst="line">
                  <a:avLst/>
                </a:prstGeom>
                <a:noFill/>
                <a:ln w="9525" cap="rnd">
                  <a:solidFill>
                    <a:schemeClr val="tx1"/>
                  </a:solidFill>
                  <a:prstDash val="sysDot"/>
                  <a:round/>
                  <a:headEnd/>
                  <a:tailEnd/>
                </a:ln>
                <a:effectLst/>
              </p:spPr>
              <p:txBody>
                <a:bodyPr>
                  <a:prstTxWarp prst="textNoShape">
                    <a:avLst/>
                  </a:prstTxWarp>
                </a:bodyPr>
                <a:lstStyle/>
                <a:p>
                  <a:endParaRPr lang="ja-JP" altLang="en-US"/>
                </a:p>
              </p:txBody>
            </p:sp>
            <p:sp>
              <p:nvSpPr>
                <p:cNvPr id="20525" name="Line 45"/>
                <p:cNvSpPr>
                  <a:spLocks noChangeShapeType="1"/>
                </p:cNvSpPr>
                <p:nvPr/>
              </p:nvSpPr>
              <p:spPr bwMode="auto">
                <a:xfrm>
                  <a:off x="340" y="3521"/>
                  <a:ext cx="1361" cy="0"/>
                </a:xfrm>
                <a:prstGeom prst="line">
                  <a:avLst/>
                </a:prstGeom>
                <a:noFill/>
                <a:ln w="9525">
                  <a:solidFill>
                    <a:schemeClr val="tx1"/>
                  </a:solidFill>
                  <a:round/>
                  <a:headEnd/>
                  <a:tailEnd/>
                </a:ln>
                <a:effectLst/>
              </p:spPr>
              <p:txBody>
                <a:bodyPr>
                  <a:prstTxWarp prst="textNoShape">
                    <a:avLst/>
                  </a:prstTxWarp>
                </a:bodyPr>
                <a:lstStyle/>
                <a:p>
                  <a:endParaRPr lang="ja-JP" altLang="en-US"/>
                </a:p>
              </p:txBody>
            </p:sp>
          </p:grpSp>
          <p:sp>
            <p:nvSpPr>
              <p:cNvPr id="20526" name="Freeform 46"/>
              <p:cNvSpPr>
                <a:spLocks/>
              </p:cNvSpPr>
              <p:nvPr/>
            </p:nvSpPr>
            <p:spPr bwMode="auto">
              <a:xfrm>
                <a:off x="340" y="2659"/>
                <a:ext cx="1368" cy="870"/>
              </a:xfrm>
              <a:custGeom>
                <a:avLst/>
                <a:gdLst/>
                <a:ahLst/>
                <a:cxnLst>
                  <a:cxn ang="0">
                    <a:pos x="0" y="0"/>
                  </a:cxn>
                  <a:cxn ang="0">
                    <a:pos x="91" y="45"/>
                  </a:cxn>
                  <a:cxn ang="0">
                    <a:pos x="181" y="136"/>
                  </a:cxn>
                  <a:cxn ang="0">
                    <a:pos x="272" y="136"/>
                  </a:cxn>
                  <a:cxn ang="0">
                    <a:pos x="363" y="181"/>
                  </a:cxn>
                  <a:cxn ang="0">
                    <a:pos x="453" y="227"/>
                  </a:cxn>
                  <a:cxn ang="0">
                    <a:pos x="544" y="227"/>
                  </a:cxn>
                  <a:cxn ang="0">
                    <a:pos x="635" y="227"/>
                  </a:cxn>
                  <a:cxn ang="0">
                    <a:pos x="726" y="272"/>
                  </a:cxn>
                  <a:cxn ang="0">
                    <a:pos x="816" y="363"/>
                  </a:cxn>
                  <a:cxn ang="0">
                    <a:pos x="907" y="454"/>
                  </a:cxn>
                  <a:cxn ang="0">
                    <a:pos x="998" y="499"/>
                  </a:cxn>
                  <a:cxn ang="0">
                    <a:pos x="1089" y="590"/>
                  </a:cxn>
                  <a:cxn ang="0">
                    <a:pos x="1179" y="726"/>
                  </a:cxn>
                  <a:cxn ang="0">
                    <a:pos x="1270" y="816"/>
                  </a:cxn>
                  <a:cxn ang="0">
                    <a:pos x="1361" y="862"/>
                  </a:cxn>
                  <a:cxn ang="0">
                    <a:pos x="1315" y="862"/>
                  </a:cxn>
                </a:cxnLst>
                <a:rect l="0" t="0" r="r" b="b"/>
                <a:pathLst>
                  <a:path w="1368" h="870">
                    <a:moveTo>
                      <a:pt x="0" y="0"/>
                    </a:moveTo>
                    <a:cubicBezTo>
                      <a:pt x="30" y="11"/>
                      <a:pt x="61" y="22"/>
                      <a:pt x="91" y="45"/>
                    </a:cubicBezTo>
                    <a:cubicBezTo>
                      <a:pt x="121" y="68"/>
                      <a:pt x="151" y="121"/>
                      <a:pt x="181" y="136"/>
                    </a:cubicBezTo>
                    <a:cubicBezTo>
                      <a:pt x="211" y="151"/>
                      <a:pt x="242" y="129"/>
                      <a:pt x="272" y="136"/>
                    </a:cubicBezTo>
                    <a:cubicBezTo>
                      <a:pt x="302" y="143"/>
                      <a:pt x="333" y="166"/>
                      <a:pt x="363" y="181"/>
                    </a:cubicBezTo>
                    <a:cubicBezTo>
                      <a:pt x="393" y="196"/>
                      <a:pt x="423" y="219"/>
                      <a:pt x="453" y="227"/>
                    </a:cubicBezTo>
                    <a:cubicBezTo>
                      <a:pt x="483" y="235"/>
                      <a:pt x="514" y="227"/>
                      <a:pt x="544" y="227"/>
                    </a:cubicBezTo>
                    <a:cubicBezTo>
                      <a:pt x="574" y="227"/>
                      <a:pt x="605" y="220"/>
                      <a:pt x="635" y="227"/>
                    </a:cubicBezTo>
                    <a:cubicBezTo>
                      <a:pt x="665" y="234"/>
                      <a:pt x="696" y="249"/>
                      <a:pt x="726" y="272"/>
                    </a:cubicBezTo>
                    <a:cubicBezTo>
                      <a:pt x="756" y="295"/>
                      <a:pt x="786" y="333"/>
                      <a:pt x="816" y="363"/>
                    </a:cubicBezTo>
                    <a:cubicBezTo>
                      <a:pt x="846" y="393"/>
                      <a:pt x="877" y="431"/>
                      <a:pt x="907" y="454"/>
                    </a:cubicBezTo>
                    <a:cubicBezTo>
                      <a:pt x="937" y="477"/>
                      <a:pt x="968" y="476"/>
                      <a:pt x="998" y="499"/>
                    </a:cubicBezTo>
                    <a:cubicBezTo>
                      <a:pt x="1028" y="522"/>
                      <a:pt x="1059" y="552"/>
                      <a:pt x="1089" y="590"/>
                    </a:cubicBezTo>
                    <a:cubicBezTo>
                      <a:pt x="1119" y="628"/>
                      <a:pt x="1149" y="688"/>
                      <a:pt x="1179" y="726"/>
                    </a:cubicBezTo>
                    <a:cubicBezTo>
                      <a:pt x="1209" y="764"/>
                      <a:pt x="1240" y="793"/>
                      <a:pt x="1270" y="816"/>
                    </a:cubicBezTo>
                    <a:cubicBezTo>
                      <a:pt x="1300" y="839"/>
                      <a:pt x="1354" y="854"/>
                      <a:pt x="1361" y="862"/>
                    </a:cubicBezTo>
                    <a:cubicBezTo>
                      <a:pt x="1368" y="870"/>
                      <a:pt x="1323" y="862"/>
                      <a:pt x="1315" y="862"/>
                    </a:cubicBezTo>
                  </a:path>
                </a:pathLst>
              </a:custGeom>
              <a:noFill/>
              <a:ln w="9525">
                <a:solidFill>
                  <a:schemeClr val="tx1"/>
                </a:solidFill>
                <a:round/>
                <a:headEnd/>
                <a:tailEnd/>
              </a:ln>
              <a:effectLst/>
            </p:spPr>
            <p:txBody>
              <a:bodyPr>
                <a:prstTxWarp prst="textNoShape">
                  <a:avLst/>
                </a:prstTxWarp>
              </a:bodyPr>
              <a:lstStyle/>
              <a:p>
                <a:endParaRPr lang="ja-JP" altLang="en-US"/>
              </a:p>
            </p:txBody>
          </p:sp>
        </p:grpSp>
        <p:sp>
          <p:nvSpPr>
            <p:cNvPr id="20527" name="Line 47"/>
            <p:cNvSpPr>
              <a:spLocks noChangeShapeType="1"/>
            </p:cNvSpPr>
            <p:nvPr/>
          </p:nvSpPr>
          <p:spPr bwMode="auto">
            <a:xfrm>
              <a:off x="340" y="2659"/>
              <a:ext cx="1361" cy="862"/>
            </a:xfrm>
            <a:prstGeom prst="line">
              <a:avLst/>
            </a:prstGeom>
            <a:noFill/>
            <a:ln w="12700">
              <a:solidFill>
                <a:srgbClr val="FF0000"/>
              </a:solidFill>
              <a:round/>
              <a:headEnd/>
              <a:tailEnd/>
            </a:ln>
            <a:effectLst/>
          </p:spPr>
          <p:txBody>
            <a:bodyPr>
              <a:prstTxWarp prst="textNoShape">
                <a:avLst/>
              </a:prstTxWarp>
            </a:bodyPr>
            <a:lstStyle/>
            <a:p>
              <a:endParaRPr lang="ja-JP" altLang="en-US"/>
            </a:p>
          </p:txBody>
        </p:sp>
      </p:grpSp>
      <p:sp>
        <p:nvSpPr>
          <p:cNvPr id="20528" name="Text Box 48"/>
          <p:cNvSpPr txBox="1">
            <a:spLocks noChangeArrowheads="1"/>
          </p:cNvSpPr>
          <p:nvPr/>
        </p:nvSpPr>
        <p:spPr bwMode="auto">
          <a:xfrm>
            <a:off x="6443663" y="2205038"/>
            <a:ext cx="1987550" cy="274637"/>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ja-JP" altLang="en-US" sz="1200"/>
              <a:t>バーンダウン・チャート</a:t>
            </a:r>
          </a:p>
        </p:txBody>
      </p:sp>
      <p:grpSp>
        <p:nvGrpSpPr>
          <p:cNvPr id="8" name="Group 49"/>
          <p:cNvGrpSpPr>
            <a:grpSpLocks/>
          </p:cNvGrpSpPr>
          <p:nvPr/>
        </p:nvGrpSpPr>
        <p:grpSpPr bwMode="auto">
          <a:xfrm>
            <a:off x="4140200" y="2062163"/>
            <a:ext cx="2160588" cy="1943100"/>
            <a:chOff x="158" y="2296"/>
            <a:chExt cx="1769" cy="1542"/>
          </a:xfrm>
        </p:grpSpPr>
        <p:sp>
          <p:nvSpPr>
            <p:cNvPr id="20530" name="Rectangle 50"/>
            <p:cNvSpPr>
              <a:spLocks noChangeArrowheads="1"/>
            </p:cNvSpPr>
            <p:nvPr/>
          </p:nvSpPr>
          <p:spPr bwMode="auto">
            <a:xfrm>
              <a:off x="158" y="2478"/>
              <a:ext cx="1769" cy="1360"/>
            </a:xfrm>
            <a:prstGeom prst="rect">
              <a:avLst/>
            </a:prstGeom>
            <a:solidFill>
              <a:schemeClr val="bg1">
                <a:lumMod val="95000"/>
              </a:schemeClr>
            </a:solidFill>
            <a:ln w="9525">
              <a:solidFill>
                <a:srgbClr val="000000"/>
              </a:solidFill>
              <a:miter lim="800000"/>
              <a:headEnd/>
              <a:tailEnd/>
            </a:ln>
            <a:effectLst/>
          </p:spPr>
          <p:txBody>
            <a:bodyPr wrap="none" anchor="ctr">
              <a:prstTxWarp prst="textNoShape">
                <a:avLst/>
              </a:prstTxWarp>
            </a:bodyPr>
            <a:lstStyle/>
            <a:p>
              <a:endParaRPr lang="ja-JP" altLang="en-US"/>
            </a:p>
          </p:txBody>
        </p:sp>
        <p:sp>
          <p:nvSpPr>
            <p:cNvPr id="20531" name="Line 51"/>
            <p:cNvSpPr>
              <a:spLocks noChangeShapeType="1"/>
            </p:cNvSpPr>
            <p:nvPr/>
          </p:nvSpPr>
          <p:spPr bwMode="auto">
            <a:xfrm>
              <a:off x="249" y="2568"/>
              <a:ext cx="0" cy="1180"/>
            </a:xfrm>
            <a:prstGeom prst="line">
              <a:avLst/>
            </a:prstGeom>
            <a:noFill/>
            <a:ln w="9525">
              <a:solidFill>
                <a:srgbClr val="000000"/>
              </a:solidFill>
              <a:round/>
              <a:headEnd/>
              <a:tailEnd/>
            </a:ln>
            <a:effectLst/>
          </p:spPr>
          <p:txBody>
            <a:bodyPr>
              <a:prstTxWarp prst="textNoShape">
                <a:avLst/>
              </a:prstTxWarp>
            </a:bodyPr>
            <a:lstStyle/>
            <a:p>
              <a:endParaRPr lang="ja-JP" altLang="en-US"/>
            </a:p>
          </p:txBody>
        </p:sp>
        <p:sp>
          <p:nvSpPr>
            <p:cNvPr id="20532" name="Line 52"/>
            <p:cNvSpPr>
              <a:spLocks noChangeShapeType="1"/>
            </p:cNvSpPr>
            <p:nvPr/>
          </p:nvSpPr>
          <p:spPr bwMode="auto">
            <a:xfrm>
              <a:off x="748" y="2568"/>
              <a:ext cx="0" cy="1180"/>
            </a:xfrm>
            <a:prstGeom prst="line">
              <a:avLst/>
            </a:prstGeom>
            <a:noFill/>
            <a:ln w="9525">
              <a:solidFill>
                <a:srgbClr val="000000"/>
              </a:solidFill>
              <a:round/>
              <a:headEnd/>
              <a:tailEnd/>
            </a:ln>
            <a:effectLst/>
          </p:spPr>
          <p:txBody>
            <a:bodyPr>
              <a:prstTxWarp prst="textNoShape">
                <a:avLst/>
              </a:prstTxWarp>
            </a:bodyPr>
            <a:lstStyle/>
            <a:p>
              <a:endParaRPr lang="ja-JP" altLang="en-US"/>
            </a:p>
          </p:txBody>
        </p:sp>
        <p:sp>
          <p:nvSpPr>
            <p:cNvPr id="20533" name="Line 53"/>
            <p:cNvSpPr>
              <a:spLocks noChangeShapeType="1"/>
            </p:cNvSpPr>
            <p:nvPr/>
          </p:nvSpPr>
          <p:spPr bwMode="auto">
            <a:xfrm>
              <a:off x="1292" y="2568"/>
              <a:ext cx="0" cy="1180"/>
            </a:xfrm>
            <a:prstGeom prst="line">
              <a:avLst/>
            </a:prstGeom>
            <a:noFill/>
            <a:ln w="9525">
              <a:solidFill>
                <a:srgbClr val="000000"/>
              </a:solidFill>
              <a:round/>
              <a:headEnd/>
              <a:tailEnd/>
            </a:ln>
            <a:effectLst/>
          </p:spPr>
          <p:txBody>
            <a:bodyPr>
              <a:prstTxWarp prst="textNoShape">
                <a:avLst/>
              </a:prstTxWarp>
            </a:bodyPr>
            <a:lstStyle/>
            <a:p>
              <a:endParaRPr lang="ja-JP" altLang="en-US"/>
            </a:p>
          </p:txBody>
        </p:sp>
        <p:sp>
          <p:nvSpPr>
            <p:cNvPr id="20534" name="Line 54"/>
            <p:cNvSpPr>
              <a:spLocks noChangeShapeType="1"/>
            </p:cNvSpPr>
            <p:nvPr/>
          </p:nvSpPr>
          <p:spPr bwMode="auto">
            <a:xfrm>
              <a:off x="1791" y="2568"/>
              <a:ext cx="0" cy="1180"/>
            </a:xfrm>
            <a:prstGeom prst="line">
              <a:avLst/>
            </a:prstGeom>
            <a:noFill/>
            <a:ln w="9525">
              <a:solidFill>
                <a:srgbClr val="000000"/>
              </a:solidFill>
              <a:round/>
              <a:headEnd/>
              <a:tailEnd/>
            </a:ln>
            <a:effectLst/>
          </p:spPr>
          <p:txBody>
            <a:bodyPr>
              <a:prstTxWarp prst="textNoShape">
                <a:avLst/>
              </a:prstTxWarp>
            </a:bodyPr>
            <a:lstStyle/>
            <a:p>
              <a:endParaRPr lang="ja-JP" altLang="en-US"/>
            </a:p>
          </p:txBody>
        </p:sp>
        <p:sp>
          <p:nvSpPr>
            <p:cNvPr id="20535" name="Line 55"/>
            <p:cNvSpPr>
              <a:spLocks noChangeShapeType="1"/>
            </p:cNvSpPr>
            <p:nvPr/>
          </p:nvSpPr>
          <p:spPr bwMode="auto">
            <a:xfrm>
              <a:off x="249" y="2704"/>
              <a:ext cx="1542" cy="0"/>
            </a:xfrm>
            <a:prstGeom prst="line">
              <a:avLst/>
            </a:prstGeom>
            <a:noFill/>
            <a:ln w="9525">
              <a:solidFill>
                <a:srgbClr val="000000"/>
              </a:solidFill>
              <a:round/>
              <a:headEnd/>
              <a:tailEnd/>
            </a:ln>
            <a:effectLst/>
          </p:spPr>
          <p:txBody>
            <a:bodyPr>
              <a:prstTxWarp prst="textNoShape">
                <a:avLst/>
              </a:prstTxWarp>
            </a:bodyPr>
            <a:lstStyle/>
            <a:p>
              <a:endParaRPr lang="ja-JP" altLang="en-US"/>
            </a:p>
          </p:txBody>
        </p:sp>
        <p:sp>
          <p:nvSpPr>
            <p:cNvPr id="20536" name="Line 56"/>
            <p:cNvSpPr>
              <a:spLocks noChangeShapeType="1"/>
            </p:cNvSpPr>
            <p:nvPr/>
          </p:nvSpPr>
          <p:spPr bwMode="auto">
            <a:xfrm>
              <a:off x="249" y="3158"/>
              <a:ext cx="1542" cy="0"/>
            </a:xfrm>
            <a:prstGeom prst="line">
              <a:avLst/>
            </a:prstGeom>
            <a:noFill/>
            <a:ln w="9525">
              <a:solidFill>
                <a:srgbClr val="000000"/>
              </a:solidFill>
              <a:round/>
              <a:headEnd/>
              <a:tailEnd/>
            </a:ln>
            <a:effectLst/>
          </p:spPr>
          <p:txBody>
            <a:bodyPr>
              <a:prstTxWarp prst="textNoShape">
                <a:avLst/>
              </a:prstTxWarp>
            </a:bodyPr>
            <a:lstStyle/>
            <a:p>
              <a:endParaRPr lang="ja-JP" altLang="en-US"/>
            </a:p>
          </p:txBody>
        </p:sp>
        <p:sp>
          <p:nvSpPr>
            <p:cNvPr id="20537" name="Line 57"/>
            <p:cNvSpPr>
              <a:spLocks noChangeShapeType="1"/>
            </p:cNvSpPr>
            <p:nvPr/>
          </p:nvSpPr>
          <p:spPr bwMode="auto">
            <a:xfrm>
              <a:off x="249" y="3657"/>
              <a:ext cx="1542" cy="0"/>
            </a:xfrm>
            <a:prstGeom prst="line">
              <a:avLst/>
            </a:prstGeom>
            <a:noFill/>
            <a:ln w="9525">
              <a:solidFill>
                <a:srgbClr val="000000"/>
              </a:solidFill>
              <a:round/>
              <a:headEnd/>
              <a:tailEnd/>
            </a:ln>
            <a:effectLst/>
          </p:spPr>
          <p:txBody>
            <a:bodyPr>
              <a:prstTxWarp prst="textNoShape">
                <a:avLst/>
              </a:prstTxWarp>
            </a:bodyPr>
            <a:lstStyle/>
            <a:p>
              <a:endParaRPr lang="ja-JP" altLang="en-US"/>
            </a:p>
          </p:txBody>
        </p:sp>
        <p:sp>
          <p:nvSpPr>
            <p:cNvPr id="20538" name="Text Box 58"/>
            <p:cNvSpPr txBox="1">
              <a:spLocks noChangeArrowheads="1"/>
            </p:cNvSpPr>
            <p:nvPr/>
          </p:nvSpPr>
          <p:spPr bwMode="auto">
            <a:xfrm>
              <a:off x="476" y="2296"/>
              <a:ext cx="1179" cy="218"/>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ja-JP" altLang="en-US" sz="1200"/>
                <a:t>タスクボード</a:t>
              </a:r>
            </a:p>
          </p:txBody>
        </p:sp>
        <p:sp>
          <p:nvSpPr>
            <p:cNvPr id="20539" name="Rectangle 59"/>
            <p:cNvSpPr>
              <a:spLocks noChangeArrowheads="1"/>
            </p:cNvSpPr>
            <p:nvPr/>
          </p:nvSpPr>
          <p:spPr bwMode="auto">
            <a:xfrm>
              <a:off x="340" y="2523"/>
              <a:ext cx="318" cy="136"/>
            </a:xfrm>
            <a:prstGeom prst="rect">
              <a:avLst/>
            </a:prstGeom>
            <a:solidFill>
              <a:schemeClr val="accent3">
                <a:lumMod val="40000"/>
                <a:lumOff val="60000"/>
              </a:schemeClr>
            </a:solidFill>
            <a:ln w="9525">
              <a:solidFill>
                <a:schemeClr val="tx1"/>
              </a:solidFill>
              <a:miter lim="800000"/>
              <a:headEnd/>
              <a:tailEnd/>
            </a:ln>
            <a:effectLst/>
          </p:spPr>
          <p:txBody>
            <a:bodyPr wrap="none" anchor="ctr">
              <a:prstTxWarp prst="textNoShape">
                <a:avLst/>
              </a:prstTxWarp>
            </a:bodyPr>
            <a:lstStyle/>
            <a:p>
              <a:pPr algn="ctr"/>
              <a:r>
                <a:rPr lang="en-US" altLang="ja-JP" sz="900" dirty="0"/>
                <a:t>To Do</a:t>
              </a:r>
            </a:p>
          </p:txBody>
        </p:sp>
        <p:sp>
          <p:nvSpPr>
            <p:cNvPr id="20540" name="Rectangle 60"/>
            <p:cNvSpPr>
              <a:spLocks noChangeArrowheads="1"/>
            </p:cNvSpPr>
            <p:nvPr/>
          </p:nvSpPr>
          <p:spPr bwMode="auto">
            <a:xfrm>
              <a:off x="793" y="2523"/>
              <a:ext cx="455" cy="136"/>
            </a:xfrm>
            <a:prstGeom prst="rect">
              <a:avLst/>
            </a:prstGeom>
            <a:solidFill>
              <a:schemeClr val="accent3">
                <a:lumMod val="40000"/>
                <a:lumOff val="60000"/>
              </a:schemeClr>
            </a:solidFill>
            <a:ln w="9525">
              <a:solidFill>
                <a:schemeClr val="tx1"/>
              </a:solidFill>
              <a:miter lim="800000"/>
              <a:headEnd/>
              <a:tailEnd/>
            </a:ln>
            <a:effectLst/>
          </p:spPr>
          <p:txBody>
            <a:bodyPr wrap="none" anchor="ctr">
              <a:prstTxWarp prst="textNoShape">
                <a:avLst/>
              </a:prstTxWarp>
            </a:bodyPr>
            <a:lstStyle/>
            <a:p>
              <a:pPr algn="ctr"/>
              <a:r>
                <a:rPr lang="en-US" altLang="ja-JP" sz="900"/>
                <a:t>On Going</a:t>
              </a:r>
            </a:p>
          </p:txBody>
        </p:sp>
        <p:sp>
          <p:nvSpPr>
            <p:cNvPr id="20541" name="Rectangle 61"/>
            <p:cNvSpPr>
              <a:spLocks noChangeArrowheads="1"/>
            </p:cNvSpPr>
            <p:nvPr/>
          </p:nvSpPr>
          <p:spPr bwMode="auto">
            <a:xfrm>
              <a:off x="1383" y="2523"/>
              <a:ext cx="318" cy="136"/>
            </a:xfrm>
            <a:prstGeom prst="rect">
              <a:avLst/>
            </a:prstGeom>
            <a:solidFill>
              <a:schemeClr val="accent3">
                <a:lumMod val="40000"/>
                <a:lumOff val="60000"/>
              </a:schemeClr>
            </a:solidFill>
            <a:ln w="9525">
              <a:solidFill>
                <a:schemeClr val="tx1"/>
              </a:solidFill>
              <a:miter lim="800000"/>
              <a:headEnd/>
              <a:tailEnd/>
            </a:ln>
            <a:effectLst/>
          </p:spPr>
          <p:txBody>
            <a:bodyPr wrap="none" anchor="ctr">
              <a:prstTxWarp prst="textNoShape">
                <a:avLst/>
              </a:prstTxWarp>
            </a:bodyPr>
            <a:lstStyle/>
            <a:p>
              <a:pPr algn="ctr"/>
              <a:r>
                <a:rPr lang="en-US" altLang="ja-JP" sz="900"/>
                <a:t>Done</a:t>
              </a:r>
            </a:p>
          </p:txBody>
        </p:sp>
        <p:sp>
          <p:nvSpPr>
            <p:cNvPr id="20542" name="Rectangle 62"/>
            <p:cNvSpPr>
              <a:spLocks noChangeArrowheads="1"/>
            </p:cNvSpPr>
            <p:nvPr/>
          </p:nvSpPr>
          <p:spPr bwMode="auto">
            <a:xfrm>
              <a:off x="1338" y="2750"/>
              <a:ext cx="182" cy="136"/>
            </a:xfrm>
            <a:prstGeom prst="rect">
              <a:avLst/>
            </a:prstGeom>
            <a:solidFill>
              <a:schemeClr val="accent4">
                <a:lumMod val="40000"/>
                <a:lumOff val="60000"/>
              </a:schemeClr>
            </a:solidFill>
            <a:ln w="9525">
              <a:solidFill>
                <a:schemeClr val="tx1"/>
              </a:solidFill>
              <a:miter lim="800000"/>
              <a:headEnd/>
              <a:tailEnd/>
            </a:ln>
            <a:effectLst/>
          </p:spPr>
          <p:txBody>
            <a:bodyPr wrap="none" anchor="ctr">
              <a:prstTxWarp prst="textNoShape">
                <a:avLst/>
              </a:prstTxWarp>
            </a:bodyPr>
            <a:lstStyle/>
            <a:p>
              <a:pPr algn="ctr"/>
              <a:r>
                <a:rPr lang="en-US" altLang="ja-JP" sz="1000"/>
                <a:t>a</a:t>
              </a:r>
            </a:p>
          </p:txBody>
        </p:sp>
        <p:sp>
          <p:nvSpPr>
            <p:cNvPr id="20543" name="Rectangle 63"/>
            <p:cNvSpPr>
              <a:spLocks noChangeArrowheads="1"/>
            </p:cNvSpPr>
            <p:nvPr/>
          </p:nvSpPr>
          <p:spPr bwMode="auto">
            <a:xfrm>
              <a:off x="295" y="3203"/>
              <a:ext cx="182" cy="136"/>
            </a:xfrm>
            <a:prstGeom prst="rect">
              <a:avLst/>
            </a:prstGeom>
            <a:solidFill>
              <a:schemeClr val="accent4">
                <a:lumMod val="40000"/>
                <a:lumOff val="60000"/>
              </a:schemeClr>
            </a:solidFill>
            <a:ln w="9525">
              <a:solidFill>
                <a:schemeClr val="tx1"/>
              </a:solidFill>
              <a:miter lim="800000"/>
              <a:headEnd/>
              <a:tailEnd/>
            </a:ln>
            <a:effectLst/>
          </p:spPr>
          <p:txBody>
            <a:bodyPr wrap="none" anchor="ctr">
              <a:prstTxWarp prst="textNoShape">
                <a:avLst/>
              </a:prstTxWarp>
            </a:bodyPr>
            <a:lstStyle/>
            <a:p>
              <a:pPr algn="ctr"/>
              <a:r>
                <a:rPr lang="en-US" altLang="ja-JP" sz="1000"/>
                <a:t>e</a:t>
              </a:r>
            </a:p>
          </p:txBody>
        </p:sp>
        <p:sp>
          <p:nvSpPr>
            <p:cNvPr id="20544" name="Rectangle 64"/>
            <p:cNvSpPr>
              <a:spLocks noChangeArrowheads="1"/>
            </p:cNvSpPr>
            <p:nvPr/>
          </p:nvSpPr>
          <p:spPr bwMode="auto">
            <a:xfrm>
              <a:off x="521" y="2931"/>
              <a:ext cx="182" cy="136"/>
            </a:xfrm>
            <a:prstGeom prst="rect">
              <a:avLst/>
            </a:prstGeom>
            <a:solidFill>
              <a:schemeClr val="accent4">
                <a:lumMod val="40000"/>
                <a:lumOff val="60000"/>
              </a:schemeClr>
            </a:solidFill>
            <a:ln w="9525">
              <a:solidFill>
                <a:schemeClr val="tx1"/>
              </a:solidFill>
              <a:miter lim="800000"/>
              <a:headEnd/>
              <a:tailEnd/>
            </a:ln>
            <a:effectLst/>
          </p:spPr>
          <p:txBody>
            <a:bodyPr wrap="none" anchor="ctr">
              <a:prstTxWarp prst="textNoShape">
                <a:avLst/>
              </a:prstTxWarp>
            </a:bodyPr>
            <a:lstStyle/>
            <a:p>
              <a:pPr algn="ctr"/>
              <a:r>
                <a:rPr lang="en-US" altLang="ja-JP" sz="1000"/>
                <a:t>d</a:t>
              </a:r>
            </a:p>
          </p:txBody>
        </p:sp>
        <p:sp>
          <p:nvSpPr>
            <p:cNvPr id="20545" name="Rectangle 65"/>
            <p:cNvSpPr>
              <a:spLocks noChangeArrowheads="1"/>
            </p:cNvSpPr>
            <p:nvPr/>
          </p:nvSpPr>
          <p:spPr bwMode="auto">
            <a:xfrm>
              <a:off x="521" y="2750"/>
              <a:ext cx="182" cy="136"/>
            </a:xfrm>
            <a:prstGeom prst="rect">
              <a:avLst/>
            </a:prstGeom>
            <a:solidFill>
              <a:schemeClr val="accent4">
                <a:lumMod val="40000"/>
                <a:lumOff val="60000"/>
              </a:schemeClr>
            </a:solidFill>
            <a:ln w="9525">
              <a:solidFill>
                <a:schemeClr val="tx1"/>
              </a:solidFill>
              <a:miter lim="800000"/>
              <a:headEnd/>
              <a:tailEnd/>
            </a:ln>
            <a:effectLst/>
          </p:spPr>
          <p:txBody>
            <a:bodyPr wrap="none" anchor="ctr">
              <a:prstTxWarp prst="textNoShape">
                <a:avLst/>
              </a:prstTxWarp>
            </a:bodyPr>
            <a:lstStyle/>
            <a:p>
              <a:pPr algn="ctr"/>
              <a:r>
                <a:rPr lang="en-US" altLang="ja-JP" sz="1000" dirty="0" err="1"/>
                <a:t>c</a:t>
              </a:r>
              <a:endParaRPr lang="en-US" altLang="ja-JP" sz="1000" dirty="0"/>
            </a:p>
          </p:txBody>
        </p:sp>
        <p:sp>
          <p:nvSpPr>
            <p:cNvPr id="20546" name="Rectangle 66"/>
            <p:cNvSpPr>
              <a:spLocks noChangeArrowheads="1"/>
            </p:cNvSpPr>
            <p:nvPr/>
          </p:nvSpPr>
          <p:spPr bwMode="auto">
            <a:xfrm>
              <a:off x="793" y="2750"/>
              <a:ext cx="182" cy="136"/>
            </a:xfrm>
            <a:prstGeom prst="rect">
              <a:avLst/>
            </a:prstGeom>
            <a:solidFill>
              <a:schemeClr val="accent4">
                <a:lumMod val="40000"/>
                <a:lumOff val="60000"/>
              </a:schemeClr>
            </a:solidFill>
            <a:ln w="9525">
              <a:solidFill>
                <a:schemeClr val="tx1"/>
              </a:solidFill>
              <a:miter lim="800000"/>
              <a:headEnd/>
              <a:tailEnd/>
            </a:ln>
            <a:effectLst/>
          </p:spPr>
          <p:txBody>
            <a:bodyPr wrap="none" anchor="ctr">
              <a:prstTxWarp prst="textNoShape">
                <a:avLst/>
              </a:prstTxWarp>
            </a:bodyPr>
            <a:lstStyle/>
            <a:p>
              <a:pPr algn="ctr"/>
              <a:r>
                <a:rPr lang="en-US" altLang="ja-JP" sz="1000"/>
                <a:t>b</a:t>
              </a:r>
            </a:p>
          </p:txBody>
        </p:sp>
        <p:sp>
          <p:nvSpPr>
            <p:cNvPr id="20547" name="Rectangle 67"/>
            <p:cNvSpPr>
              <a:spLocks noChangeArrowheads="1"/>
            </p:cNvSpPr>
            <p:nvPr/>
          </p:nvSpPr>
          <p:spPr bwMode="auto">
            <a:xfrm>
              <a:off x="1338" y="3203"/>
              <a:ext cx="182" cy="136"/>
            </a:xfrm>
            <a:prstGeom prst="rect">
              <a:avLst/>
            </a:prstGeom>
            <a:solidFill>
              <a:schemeClr val="accent4">
                <a:lumMod val="40000"/>
                <a:lumOff val="60000"/>
              </a:schemeClr>
            </a:solidFill>
            <a:ln w="9525">
              <a:solidFill>
                <a:schemeClr val="tx1"/>
              </a:solidFill>
              <a:miter lim="800000"/>
              <a:headEnd/>
              <a:tailEnd/>
            </a:ln>
            <a:effectLst/>
          </p:spPr>
          <p:txBody>
            <a:bodyPr wrap="none" anchor="ctr">
              <a:prstTxWarp prst="textNoShape">
                <a:avLst/>
              </a:prstTxWarp>
            </a:bodyPr>
            <a:lstStyle/>
            <a:p>
              <a:pPr algn="ctr"/>
              <a:r>
                <a:rPr lang="en-US" altLang="ja-JP" sz="1000"/>
                <a:t>f</a:t>
              </a:r>
            </a:p>
          </p:txBody>
        </p:sp>
        <p:sp>
          <p:nvSpPr>
            <p:cNvPr id="20548" name="Rectangle 68"/>
            <p:cNvSpPr>
              <a:spLocks noChangeArrowheads="1"/>
            </p:cNvSpPr>
            <p:nvPr/>
          </p:nvSpPr>
          <p:spPr bwMode="auto">
            <a:xfrm>
              <a:off x="793" y="3203"/>
              <a:ext cx="182" cy="136"/>
            </a:xfrm>
            <a:prstGeom prst="rect">
              <a:avLst/>
            </a:prstGeom>
            <a:solidFill>
              <a:schemeClr val="accent4">
                <a:lumMod val="40000"/>
                <a:lumOff val="60000"/>
              </a:schemeClr>
            </a:solidFill>
            <a:ln w="9525">
              <a:solidFill>
                <a:schemeClr val="tx1"/>
              </a:solidFill>
              <a:miter lim="800000"/>
              <a:headEnd/>
              <a:tailEnd/>
            </a:ln>
            <a:effectLst/>
          </p:spPr>
          <p:txBody>
            <a:bodyPr wrap="none" anchor="ctr">
              <a:prstTxWarp prst="textNoShape">
                <a:avLst/>
              </a:prstTxWarp>
            </a:bodyPr>
            <a:lstStyle/>
            <a:p>
              <a:pPr algn="ctr"/>
              <a:r>
                <a:rPr lang="en-US" altLang="ja-JP" sz="1000"/>
                <a:t>g</a:t>
              </a:r>
            </a:p>
          </p:txBody>
        </p:sp>
        <p:sp>
          <p:nvSpPr>
            <p:cNvPr id="20549" name="Rectangle 69"/>
            <p:cNvSpPr>
              <a:spLocks noChangeArrowheads="1"/>
            </p:cNvSpPr>
            <p:nvPr/>
          </p:nvSpPr>
          <p:spPr bwMode="auto">
            <a:xfrm>
              <a:off x="521" y="3385"/>
              <a:ext cx="182" cy="136"/>
            </a:xfrm>
            <a:prstGeom prst="rect">
              <a:avLst/>
            </a:prstGeom>
            <a:solidFill>
              <a:schemeClr val="accent4">
                <a:lumMod val="40000"/>
                <a:lumOff val="60000"/>
              </a:schemeClr>
            </a:solidFill>
            <a:ln w="9525">
              <a:solidFill>
                <a:schemeClr val="tx1"/>
              </a:solidFill>
              <a:miter lim="800000"/>
              <a:headEnd/>
              <a:tailEnd/>
            </a:ln>
            <a:effectLst/>
          </p:spPr>
          <p:txBody>
            <a:bodyPr wrap="none" anchor="ctr">
              <a:prstTxWarp prst="textNoShape">
                <a:avLst/>
              </a:prstTxWarp>
            </a:bodyPr>
            <a:lstStyle/>
            <a:p>
              <a:pPr algn="ctr"/>
              <a:r>
                <a:rPr lang="en-US" altLang="ja-JP" sz="1000"/>
                <a:t>h</a:t>
              </a:r>
            </a:p>
          </p:txBody>
        </p:sp>
      </p:grpSp>
      <p:grpSp>
        <p:nvGrpSpPr>
          <p:cNvPr id="9" name="Group 70"/>
          <p:cNvGrpSpPr>
            <a:grpSpLocks/>
          </p:cNvGrpSpPr>
          <p:nvPr/>
        </p:nvGrpSpPr>
        <p:grpSpPr bwMode="auto">
          <a:xfrm>
            <a:off x="4067175" y="1700213"/>
            <a:ext cx="4319588" cy="288925"/>
            <a:chOff x="2608" y="1298"/>
            <a:chExt cx="2721" cy="182"/>
          </a:xfrm>
        </p:grpSpPr>
        <p:sp>
          <p:nvSpPr>
            <p:cNvPr id="20551" name="Rectangle 71"/>
            <p:cNvSpPr>
              <a:spLocks noChangeArrowheads="1"/>
            </p:cNvSpPr>
            <p:nvPr/>
          </p:nvSpPr>
          <p:spPr bwMode="auto">
            <a:xfrm>
              <a:off x="2608" y="1298"/>
              <a:ext cx="272" cy="182"/>
            </a:xfrm>
            <a:prstGeom prst="rect">
              <a:avLst/>
            </a:prstGeom>
            <a:solidFill>
              <a:schemeClr val="accent2">
                <a:lumMod val="75000"/>
              </a:schemeClr>
            </a:solidFill>
            <a:ln w="9525">
              <a:solidFill>
                <a:schemeClr val="tx1"/>
              </a:solidFill>
              <a:miter lim="800000"/>
              <a:headEnd/>
              <a:tailEnd/>
            </a:ln>
            <a:effectLst/>
          </p:spPr>
          <p:txBody>
            <a:bodyPr wrap="none" anchor="ctr">
              <a:prstTxWarp prst="textNoShape">
                <a:avLst/>
              </a:prstTxWarp>
            </a:bodyPr>
            <a:lstStyle/>
            <a:p>
              <a:endParaRPr lang="ja-JP" altLang="en-US"/>
            </a:p>
          </p:txBody>
        </p:sp>
        <p:sp>
          <p:nvSpPr>
            <p:cNvPr id="20552" name="Rectangle 72"/>
            <p:cNvSpPr>
              <a:spLocks noChangeArrowheads="1"/>
            </p:cNvSpPr>
            <p:nvPr/>
          </p:nvSpPr>
          <p:spPr bwMode="auto">
            <a:xfrm>
              <a:off x="2880" y="1298"/>
              <a:ext cx="272" cy="182"/>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ja-JP" altLang="en-US"/>
            </a:p>
          </p:txBody>
        </p:sp>
        <p:sp>
          <p:nvSpPr>
            <p:cNvPr id="20553" name="Rectangle 73"/>
            <p:cNvSpPr>
              <a:spLocks noChangeArrowheads="1"/>
            </p:cNvSpPr>
            <p:nvPr/>
          </p:nvSpPr>
          <p:spPr bwMode="auto">
            <a:xfrm>
              <a:off x="3152" y="1298"/>
              <a:ext cx="272" cy="182"/>
            </a:xfrm>
            <a:prstGeom prst="rect">
              <a:avLst/>
            </a:prstGeom>
            <a:solidFill>
              <a:schemeClr val="accent5">
                <a:lumMod val="40000"/>
                <a:lumOff val="60000"/>
              </a:schemeClr>
            </a:solidFill>
            <a:ln w="9525">
              <a:solidFill>
                <a:schemeClr val="tx1"/>
              </a:solidFill>
              <a:miter lim="800000"/>
              <a:headEnd/>
              <a:tailEnd/>
            </a:ln>
            <a:effectLst/>
          </p:spPr>
          <p:txBody>
            <a:bodyPr wrap="none" anchor="ctr">
              <a:prstTxWarp prst="textNoShape">
                <a:avLst/>
              </a:prstTxWarp>
            </a:bodyPr>
            <a:lstStyle/>
            <a:p>
              <a:endParaRPr lang="ja-JP" altLang="en-US"/>
            </a:p>
          </p:txBody>
        </p:sp>
        <p:sp>
          <p:nvSpPr>
            <p:cNvPr id="20554" name="Rectangle 74"/>
            <p:cNvSpPr>
              <a:spLocks noChangeArrowheads="1"/>
            </p:cNvSpPr>
            <p:nvPr/>
          </p:nvSpPr>
          <p:spPr bwMode="auto">
            <a:xfrm>
              <a:off x="3424" y="1298"/>
              <a:ext cx="272" cy="182"/>
            </a:xfrm>
            <a:prstGeom prst="rect">
              <a:avLst/>
            </a:prstGeom>
            <a:solidFill>
              <a:schemeClr val="accent5">
                <a:lumMod val="40000"/>
                <a:lumOff val="60000"/>
              </a:schemeClr>
            </a:solidFill>
            <a:ln w="9525">
              <a:solidFill>
                <a:schemeClr val="tx1"/>
              </a:solidFill>
              <a:miter lim="800000"/>
              <a:headEnd/>
              <a:tailEnd/>
            </a:ln>
            <a:effectLst/>
          </p:spPr>
          <p:txBody>
            <a:bodyPr wrap="none" anchor="ctr">
              <a:prstTxWarp prst="textNoShape">
                <a:avLst/>
              </a:prstTxWarp>
            </a:bodyPr>
            <a:lstStyle/>
            <a:p>
              <a:endParaRPr lang="ja-JP" altLang="en-US"/>
            </a:p>
          </p:txBody>
        </p:sp>
        <p:sp>
          <p:nvSpPr>
            <p:cNvPr id="20555" name="Rectangle 75"/>
            <p:cNvSpPr>
              <a:spLocks noChangeArrowheads="1"/>
            </p:cNvSpPr>
            <p:nvPr/>
          </p:nvSpPr>
          <p:spPr bwMode="auto">
            <a:xfrm>
              <a:off x="3696" y="1298"/>
              <a:ext cx="272" cy="182"/>
            </a:xfrm>
            <a:prstGeom prst="rect">
              <a:avLst/>
            </a:prstGeom>
            <a:solidFill>
              <a:schemeClr val="accent5">
                <a:lumMod val="40000"/>
                <a:lumOff val="60000"/>
              </a:schemeClr>
            </a:solidFill>
            <a:ln w="9525">
              <a:solidFill>
                <a:schemeClr val="tx1"/>
              </a:solidFill>
              <a:miter lim="800000"/>
              <a:headEnd/>
              <a:tailEnd/>
            </a:ln>
            <a:effectLst/>
          </p:spPr>
          <p:txBody>
            <a:bodyPr wrap="none" anchor="ctr">
              <a:prstTxWarp prst="textNoShape">
                <a:avLst/>
              </a:prstTxWarp>
            </a:bodyPr>
            <a:lstStyle/>
            <a:p>
              <a:endParaRPr lang="ja-JP" altLang="en-US"/>
            </a:p>
          </p:txBody>
        </p:sp>
        <p:sp>
          <p:nvSpPr>
            <p:cNvPr id="20556" name="Rectangle 76"/>
            <p:cNvSpPr>
              <a:spLocks noChangeArrowheads="1"/>
            </p:cNvSpPr>
            <p:nvPr/>
          </p:nvSpPr>
          <p:spPr bwMode="auto">
            <a:xfrm>
              <a:off x="3969" y="1298"/>
              <a:ext cx="272" cy="182"/>
            </a:xfrm>
            <a:prstGeom prst="rect">
              <a:avLst/>
            </a:prstGeom>
            <a:solidFill>
              <a:schemeClr val="accent5">
                <a:lumMod val="40000"/>
                <a:lumOff val="60000"/>
              </a:schemeClr>
            </a:solidFill>
            <a:ln w="9525">
              <a:solidFill>
                <a:schemeClr val="tx1"/>
              </a:solidFill>
              <a:miter lim="800000"/>
              <a:headEnd/>
              <a:tailEnd/>
            </a:ln>
            <a:effectLst/>
          </p:spPr>
          <p:txBody>
            <a:bodyPr wrap="none" anchor="ctr">
              <a:prstTxWarp prst="textNoShape">
                <a:avLst/>
              </a:prstTxWarp>
            </a:bodyPr>
            <a:lstStyle/>
            <a:p>
              <a:endParaRPr lang="ja-JP" altLang="en-US"/>
            </a:p>
          </p:txBody>
        </p:sp>
        <p:sp>
          <p:nvSpPr>
            <p:cNvPr id="20557" name="Rectangle 77"/>
            <p:cNvSpPr>
              <a:spLocks noChangeArrowheads="1"/>
            </p:cNvSpPr>
            <p:nvPr/>
          </p:nvSpPr>
          <p:spPr bwMode="auto">
            <a:xfrm>
              <a:off x="4241" y="1298"/>
              <a:ext cx="272" cy="182"/>
            </a:xfrm>
            <a:prstGeom prst="rect">
              <a:avLst/>
            </a:prstGeom>
            <a:solidFill>
              <a:schemeClr val="accent5">
                <a:lumMod val="40000"/>
                <a:lumOff val="60000"/>
              </a:schemeClr>
            </a:solidFill>
            <a:ln w="9525">
              <a:solidFill>
                <a:schemeClr val="tx1"/>
              </a:solidFill>
              <a:miter lim="800000"/>
              <a:headEnd/>
              <a:tailEnd/>
            </a:ln>
            <a:effectLst/>
          </p:spPr>
          <p:txBody>
            <a:bodyPr wrap="none" anchor="ctr">
              <a:prstTxWarp prst="textNoShape">
                <a:avLst/>
              </a:prstTxWarp>
            </a:bodyPr>
            <a:lstStyle/>
            <a:p>
              <a:endParaRPr lang="ja-JP" altLang="en-US"/>
            </a:p>
          </p:txBody>
        </p:sp>
        <p:sp>
          <p:nvSpPr>
            <p:cNvPr id="20558" name="Rectangle 78"/>
            <p:cNvSpPr>
              <a:spLocks noChangeArrowheads="1"/>
            </p:cNvSpPr>
            <p:nvPr/>
          </p:nvSpPr>
          <p:spPr bwMode="auto">
            <a:xfrm>
              <a:off x="4513" y="1298"/>
              <a:ext cx="272" cy="182"/>
            </a:xfrm>
            <a:prstGeom prst="rect">
              <a:avLst/>
            </a:prstGeom>
            <a:solidFill>
              <a:schemeClr val="accent5">
                <a:lumMod val="40000"/>
                <a:lumOff val="60000"/>
              </a:schemeClr>
            </a:solidFill>
            <a:ln w="9525">
              <a:solidFill>
                <a:schemeClr val="tx1"/>
              </a:solidFill>
              <a:miter lim="800000"/>
              <a:headEnd/>
              <a:tailEnd/>
            </a:ln>
            <a:effectLst/>
          </p:spPr>
          <p:txBody>
            <a:bodyPr wrap="none" anchor="ctr">
              <a:prstTxWarp prst="textNoShape">
                <a:avLst/>
              </a:prstTxWarp>
            </a:bodyPr>
            <a:lstStyle/>
            <a:p>
              <a:endParaRPr lang="ja-JP" altLang="en-US"/>
            </a:p>
          </p:txBody>
        </p:sp>
        <p:sp>
          <p:nvSpPr>
            <p:cNvPr id="20559" name="Rectangle 79"/>
            <p:cNvSpPr>
              <a:spLocks noChangeArrowheads="1"/>
            </p:cNvSpPr>
            <p:nvPr/>
          </p:nvSpPr>
          <p:spPr bwMode="auto">
            <a:xfrm>
              <a:off x="4785" y="1298"/>
              <a:ext cx="272" cy="182"/>
            </a:xfrm>
            <a:prstGeom prst="rect">
              <a:avLst/>
            </a:prstGeom>
            <a:solidFill>
              <a:schemeClr val="accent5">
                <a:lumMod val="40000"/>
                <a:lumOff val="60000"/>
              </a:schemeClr>
            </a:solidFill>
            <a:ln w="9525">
              <a:solidFill>
                <a:schemeClr val="tx1"/>
              </a:solidFill>
              <a:miter lim="800000"/>
              <a:headEnd/>
              <a:tailEnd/>
            </a:ln>
            <a:effectLst/>
          </p:spPr>
          <p:txBody>
            <a:bodyPr wrap="none" anchor="ctr">
              <a:prstTxWarp prst="textNoShape">
                <a:avLst/>
              </a:prstTxWarp>
            </a:bodyPr>
            <a:lstStyle/>
            <a:p>
              <a:endParaRPr lang="ja-JP" altLang="en-US"/>
            </a:p>
          </p:txBody>
        </p:sp>
        <p:sp>
          <p:nvSpPr>
            <p:cNvPr id="20560" name="Rectangle 80"/>
            <p:cNvSpPr>
              <a:spLocks noChangeArrowheads="1"/>
            </p:cNvSpPr>
            <p:nvPr/>
          </p:nvSpPr>
          <p:spPr bwMode="auto">
            <a:xfrm>
              <a:off x="5057" y="1298"/>
              <a:ext cx="272" cy="182"/>
            </a:xfrm>
            <a:prstGeom prst="rect">
              <a:avLst/>
            </a:prstGeom>
            <a:solidFill>
              <a:schemeClr val="accent5">
                <a:lumMod val="40000"/>
                <a:lumOff val="60000"/>
              </a:schemeClr>
            </a:solidFill>
            <a:ln w="9525">
              <a:solidFill>
                <a:schemeClr val="tx1"/>
              </a:solidFill>
              <a:miter lim="800000"/>
              <a:headEnd/>
              <a:tailEnd/>
            </a:ln>
            <a:effectLst/>
          </p:spPr>
          <p:txBody>
            <a:bodyPr wrap="none" anchor="ctr">
              <a:prstTxWarp prst="textNoShape">
                <a:avLst/>
              </a:prstTxWarp>
            </a:bodyPr>
            <a:lstStyle/>
            <a:p>
              <a:endParaRPr lang="ja-JP" altLang="en-US"/>
            </a:p>
          </p:txBody>
        </p:sp>
      </p:grpSp>
      <p:sp>
        <p:nvSpPr>
          <p:cNvPr id="20561" name="Text Box 81"/>
          <p:cNvSpPr txBox="1">
            <a:spLocks noChangeArrowheads="1"/>
          </p:cNvSpPr>
          <p:nvPr/>
        </p:nvSpPr>
        <p:spPr bwMode="auto">
          <a:xfrm>
            <a:off x="5580063" y="1700213"/>
            <a:ext cx="2087562" cy="244475"/>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ja-JP" altLang="en-US" sz="1000"/>
              <a:t>当日の作業タスク用（８０％）</a:t>
            </a:r>
          </a:p>
        </p:txBody>
      </p:sp>
      <p:sp>
        <p:nvSpPr>
          <p:cNvPr id="20562" name="Text Box 82"/>
          <p:cNvSpPr txBox="1">
            <a:spLocks noChangeArrowheads="1"/>
          </p:cNvSpPr>
          <p:nvPr/>
        </p:nvSpPr>
        <p:spPr bwMode="auto">
          <a:xfrm>
            <a:off x="3421063" y="1484313"/>
            <a:ext cx="1223962" cy="244475"/>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ja-JP" altLang="en-US" sz="1000" dirty="0">
                <a:solidFill>
                  <a:schemeClr val="accent2">
                    <a:lumMod val="60000"/>
                    <a:lumOff val="40000"/>
                  </a:schemeClr>
                </a:solidFill>
              </a:rPr>
              <a:t>メンテ用（１０％）</a:t>
            </a:r>
          </a:p>
        </p:txBody>
      </p:sp>
      <p:sp>
        <p:nvSpPr>
          <p:cNvPr id="20563" name="Text Box 83"/>
          <p:cNvSpPr txBox="1">
            <a:spLocks noChangeArrowheads="1"/>
          </p:cNvSpPr>
          <p:nvPr/>
        </p:nvSpPr>
        <p:spPr bwMode="auto">
          <a:xfrm>
            <a:off x="4140200" y="1339850"/>
            <a:ext cx="1223963" cy="396875"/>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ja-JP" altLang="en-US" sz="1000" b="1">
                <a:solidFill>
                  <a:srgbClr val="FF0000"/>
                </a:solidFill>
              </a:rPr>
              <a:t>リファクタリング用（１０％）</a:t>
            </a:r>
          </a:p>
        </p:txBody>
      </p:sp>
      <p:grpSp>
        <p:nvGrpSpPr>
          <p:cNvPr id="10" name="Group 84"/>
          <p:cNvGrpSpPr>
            <a:grpSpLocks/>
          </p:cNvGrpSpPr>
          <p:nvPr/>
        </p:nvGrpSpPr>
        <p:grpSpPr bwMode="auto">
          <a:xfrm>
            <a:off x="3276600" y="5516563"/>
            <a:ext cx="936625" cy="431800"/>
            <a:chOff x="2653" y="3294"/>
            <a:chExt cx="590" cy="272"/>
          </a:xfrm>
        </p:grpSpPr>
        <p:sp>
          <p:nvSpPr>
            <p:cNvPr id="20565" name="AutoShape 85"/>
            <p:cNvSpPr>
              <a:spLocks noChangeArrowheads="1"/>
            </p:cNvSpPr>
            <p:nvPr/>
          </p:nvSpPr>
          <p:spPr bwMode="auto">
            <a:xfrm>
              <a:off x="2653" y="3294"/>
              <a:ext cx="590" cy="272"/>
            </a:xfrm>
            <a:prstGeom prst="flowChartTerminator">
              <a:avLst/>
            </a:prstGeom>
            <a:solidFill>
              <a:srgbClr val="C0C0C0"/>
            </a:solidFill>
            <a:ln w="9525">
              <a:solidFill>
                <a:schemeClr val="tx1"/>
              </a:solidFill>
              <a:miter lim="800000"/>
              <a:headEnd/>
              <a:tailEnd/>
            </a:ln>
            <a:effectLst/>
          </p:spPr>
          <p:txBody>
            <a:bodyPr wrap="none" anchor="ctr">
              <a:prstTxWarp prst="textNoShape">
                <a:avLst/>
              </a:prstTxWarp>
            </a:bodyPr>
            <a:lstStyle/>
            <a:p>
              <a:endParaRPr lang="ja-JP" altLang="en-US"/>
            </a:p>
          </p:txBody>
        </p:sp>
        <p:sp>
          <p:nvSpPr>
            <p:cNvPr id="20566" name="AutoShape 86"/>
            <p:cNvSpPr>
              <a:spLocks noChangeArrowheads="1"/>
            </p:cNvSpPr>
            <p:nvPr/>
          </p:nvSpPr>
          <p:spPr bwMode="auto">
            <a:xfrm>
              <a:off x="2744" y="3339"/>
              <a:ext cx="181" cy="182"/>
            </a:xfrm>
            <a:prstGeom prst="flowChartConnector">
              <a:avLst/>
            </a:prstGeom>
            <a:solidFill>
              <a:srgbClr val="00CCFF"/>
            </a:solidFill>
            <a:ln w="9525">
              <a:solidFill>
                <a:schemeClr val="tx1"/>
              </a:solidFill>
              <a:round/>
              <a:headEnd/>
              <a:tailEnd/>
            </a:ln>
            <a:effectLst/>
          </p:spPr>
          <p:txBody>
            <a:bodyPr wrap="none" anchor="ctr">
              <a:prstTxWarp prst="textNoShape">
                <a:avLst/>
              </a:prstTxWarp>
            </a:bodyPr>
            <a:lstStyle/>
            <a:p>
              <a:endParaRPr lang="ja-JP" altLang="en-US"/>
            </a:p>
          </p:txBody>
        </p:sp>
        <p:sp>
          <p:nvSpPr>
            <p:cNvPr id="20567" name="AutoShape 87"/>
            <p:cNvSpPr>
              <a:spLocks noChangeArrowheads="1"/>
            </p:cNvSpPr>
            <p:nvPr/>
          </p:nvSpPr>
          <p:spPr bwMode="auto">
            <a:xfrm>
              <a:off x="2971" y="3339"/>
              <a:ext cx="181" cy="182"/>
            </a:xfrm>
            <a:prstGeom prst="flowChartConnector">
              <a:avLst/>
            </a:prstGeom>
            <a:solidFill>
              <a:srgbClr val="FF0000"/>
            </a:solidFill>
            <a:ln w="9525">
              <a:solidFill>
                <a:schemeClr val="tx1"/>
              </a:solidFill>
              <a:round/>
              <a:headEnd/>
              <a:tailEnd/>
            </a:ln>
            <a:effectLst/>
          </p:spPr>
          <p:txBody>
            <a:bodyPr wrap="none" anchor="ctr">
              <a:prstTxWarp prst="textNoShape">
                <a:avLst/>
              </a:prstTxWarp>
            </a:bodyPr>
            <a:lstStyle/>
            <a:p>
              <a:endParaRPr lang="ja-JP" altLang="en-US"/>
            </a:p>
          </p:txBody>
        </p:sp>
      </p:grpSp>
      <p:sp>
        <p:nvSpPr>
          <p:cNvPr id="20568" name="Text Box 88"/>
          <p:cNvSpPr txBox="1">
            <a:spLocks noChangeArrowheads="1"/>
          </p:cNvSpPr>
          <p:nvPr/>
        </p:nvSpPr>
        <p:spPr bwMode="auto">
          <a:xfrm>
            <a:off x="2195513" y="5588000"/>
            <a:ext cx="1008062" cy="244475"/>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ja-JP" altLang="en-US" sz="1000"/>
              <a:t>テスト正常終了</a:t>
            </a:r>
          </a:p>
        </p:txBody>
      </p:sp>
      <p:sp>
        <p:nvSpPr>
          <p:cNvPr id="20569" name="Text Box 89"/>
          <p:cNvSpPr txBox="1">
            <a:spLocks noChangeArrowheads="1"/>
          </p:cNvSpPr>
          <p:nvPr/>
        </p:nvSpPr>
        <p:spPr bwMode="auto">
          <a:xfrm>
            <a:off x="4356100" y="5588000"/>
            <a:ext cx="1008063" cy="244475"/>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ja-JP" altLang="en-US" sz="1000">
                <a:solidFill>
                  <a:srgbClr val="FF0000"/>
                </a:solidFill>
              </a:rPr>
              <a:t>テスト異常発生</a:t>
            </a:r>
          </a:p>
        </p:txBody>
      </p:sp>
      <p:sp>
        <p:nvSpPr>
          <p:cNvPr id="20570" name="Line 90"/>
          <p:cNvSpPr>
            <a:spLocks noChangeShapeType="1"/>
          </p:cNvSpPr>
          <p:nvPr/>
        </p:nvSpPr>
        <p:spPr bwMode="auto">
          <a:xfrm flipH="1">
            <a:off x="4067175" y="5732463"/>
            <a:ext cx="360363" cy="0"/>
          </a:xfrm>
          <a:prstGeom prst="line">
            <a:avLst/>
          </a:prstGeom>
          <a:noFill/>
          <a:ln w="9525">
            <a:solidFill>
              <a:schemeClr val="tx1"/>
            </a:solidFill>
            <a:round/>
            <a:headEnd/>
            <a:tailEnd type="triangle" w="med" len="med"/>
          </a:ln>
          <a:effectLst/>
        </p:spPr>
        <p:txBody>
          <a:bodyPr>
            <a:prstTxWarp prst="textNoShape">
              <a:avLst/>
            </a:prstTxWarp>
          </a:bodyPr>
          <a:lstStyle/>
          <a:p>
            <a:endParaRPr lang="ja-JP" altLang="en-US"/>
          </a:p>
        </p:txBody>
      </p:sp>
      <p:sp>
        <p:nvSpPr>
          <p:cNvPr id="20571" name="Line 91"/>
          <p:cNvSpPr>
            <a:spLocks noChangeShapeType="1"/>
          </p:cNvSpPr>
          <p:nvPr/>
        </p:nvSpPr>
        <p:spPr bwMode="auto">
          <a:xfrm>
            <a:off x="3059113" y="5732463"/>
            <a:ext cx="360362" cy="0"/>
          </a:xfrm>
          <a:prstGeom prst="line">
            <a:avLst/>
          </a:prstGeom>
          <a:noFill/>
          <a:ln w="9525">
            <a:solidFill>
              <a:schemeClr val="tx1"/>
            </a:solidFill>
            <a:round/>
            <a:headEnd/>
            <a:tailEnd type="triangle" w="med" len="med"/>
          </a:ln>
          <a:effectLst/>
        </p:spPr>
        <p:txBody>
          <a:bodyPr>
            <a:prstTxWarp prst="textNoShape">
              <a:avLst/>
            </a:prstTxWarp>
          </a:bodyPr>
          <a:lstStyle/>
          <a:p>
            <a:endParaRPr lang="ja-JP" altLang="en-US"/>
          </a:p>
        </p:txBody>
      </p:sp>
      <p:sp>
        <p:nvSpPr>
          <p:cNvPr id="20572" name="AutoShape 92"/>
          <p:cNvSpPr>
            <a:spLocks noChangeArrowheads="1"/>
          </p:cNvSpPr>
          <p:nvPr/>
        </p:nvSpPr>
        <p:spPr bwMode="auto">
          <a:xfrm>
            <a:off x="5364163" y="5876925"/>
            <a:ext cx="2305050" cy="503238"/>
          </a:xfrm>
          <a:prstGeom prst="cloudCallout">
            <a:avLst>
              <a:gd name="adj1" fmla="val -49310"/>
              <a:gd name="adj2" fmla="val -80282"/>
            </a:avLst>
          </a:prstGeom>
          <a:solidFill>
            <a:schemeClr val="bg2"/>
          </a:solidFill>
          <a:ln w="9525">
            <a:solidFill>
              <a:schemeClr val="tx1"/>
            </a:solidFill>
            <a:round/>
            <a:headEnd/>
            <a:tailEnd/>
          </a:ln>
          <a:effectLst/>
        </p:spPr>
        <p:txBody>
          <a:bodyPr>
            <a:prstTxWarp prst="textNoShape">
              <a:avLst/>
            </a:prstTxWarp>
          </a:bodyPr>
          <a:lstStyle/>
          <a:p>
            <a:pPr algn="ctr"/>
            <a:r>
              <a:rPr lang="ja-JP" altLang="en-US" sz="1000" b="1" dirty="0">
                <a:solidFill>
                  <a:schemeClr val="tx2"/>
                </a:solidFill>
              </a:rPr>
              <a:t>チーム全員でメンテ実行</a:t>
            </a:r>
          </a:p>
        </p:txBody>
      </p:sp>
      <p:grpSp>
        <p:nvGrpSpPr>
          <p:cNvPr id="11" name="Group 93"/>
          <p:cNvGrpSpPr>
            <a:grpSpLocks/>
          </p:cNvGrpSpPr>
          <p:nvPr/>
        </p:nvGrpSpPr>
        <p:grpSpPr bwMode="auto">
          <a:xfrm>
            <a:off x="4248150" y="4221163"/>
            <a:ext cx="2374900" cy="863600"/>
            <a:chOff x="2676" y="2659"/>
            <a:chExt cx="1496" cy="544"/>
          </a:xfrm>
        </p:grpSpPr>
        <p:sp>
          <p:nvSpPr>
            <p:cNvPr id="20574" name="Rectangle 94"/>
            <p:cNvSpPr>
              <a:spLocks noChangeArrowheads="1"/>
            </p:cNvSpPr>
            <p:nvPr/>
          </p:nvSpPr>
          <p:spPr bwMode="auto">
            <a:xfrm>
              <a:off x="2676" y="2659"/>
              <a:ext cx="408" cy="181"/>
            </a:xfrm>
            <a:prstGeom prst="rect">
              <a:avLst/>
            </a:prstGeom>
            <a:solidFill>
              <a:schemeClr val="accent6">
                <a:lumMod val="75000"/>
              </a:schemeClr>
            </a:solidFill>
            <a:ln w="9525">
              <a:solidFill>
                <a:schemeClr val="tx1"/>
              </a:solidFill>
              <a:miter lim="800000"/>
              <a:headEnd/>
              <a:tailEnd/>
            </a:ln>
            <a:effectLst/>
          </p:spPr>
          <p:txBody>
            <a:bodyPr wrap="none" anchor="ctr">
              <a:prstTxWarp prst="textNoShape">
                <a:avLst/>
              </a:prstTxWarp>
            </a:bodyPr>
            <a:lstStyle/>
            <a:p>
              <a:pPr algn="ctr"/>
              <a:r>
                <a:rPr lang="ja-JP" altLang="en-US" sz="1000" dirty="0"/>
                <a:t>テスト</a:t>
              </a:r>
            </a:p>
          </p:txBody>
        </p:sp>
        <p:sp>
          <p:nvSpPr>
            <p:cNvPr id="20575" name="Rectangle 95"/>
            <p:cNvSpPr>
              <a:spLocks noChangeArrowheads="1"/>
            </p:cNvSpPr>
            <p:nvPr/>
          </p:nvSpPr>
          <p:spPr bwMode="auto">
            <a:xfrm>
              <a:off x="3220" y="2840"/>
              <a:ext cx="408" cy="181"/>
            </a:xfrm>
            <a:prstGeom prst="rect">
              <a:avLst/>
            </a:prstGeom>
            <a:solidFill>
              <a:schemeClr val="accent6">
                <a:lumMod val="75000"/>
              </a:schemeClr>
            </a:solidFill>
            <a:ln w="9525">
              <a:solidFill>
                <a:schemeClr val="tx1"/>
              </a:solidFill>
              <a:miter lim="800000"/>
              <a:headEnd/>
              <a:tailEnd/>
            </a:ln>
            <a:effectLst/>
          </p:spPr>
          <p:txBody>
            <a:bodyPr wrap="none" anchor="ctr">
              <a:prstTxWarp prst="textNoShape">
                <a:avLst/>
              </a:prstTxWarp>
            </a:bodyPr>
            <a:lstStyle/>
            <a:p>
              <a:pPr algn="ctr"/>
              <a:r>
                <a:rPr lang="ja-JP" altLang="en-US" sz="1000"/>
                <a:t>コード</a:t>
              </a:r>
            </a:p>
          </p:txBody>
        </p:sp>
        <p:sp>
          <p:nvSpPr>
            <p:cNvPr id="20576" name="Rectangle 96"/>
            <p:cNvSpPr>
              <a:spLocks noChangeArrowheads="1"/>
            </p:cNvSpPr>
            <p:nvPr/>
          </p:nvSpPr>
          <p:spPr bwMode="auto">
            <a:xfrm>
              <a:off x="3764" y="3022"/>
              <a:ext cx="408" cy="181"/>
            </a:xfrm>
            <a:prstGeom prst="rect">
              <a:avLst/>
            </a:prstGeom>
            <a:solidFill>
              <a:schemeClr val="accent6">
                <a:lumMod val="75000"/>
              </a:schemeClr>
            </a:solidFill>
            <a:ln w="9525">
              <a:solidFill>
                <a:schemeClr val="tx1"/>
              </a:solidFill>
              <a:miter lim="800000"/>
              <a:headEnd/>
              <a:tailEnd/>
            </a:ln>
            <a:effectLst/>
          </p:spPr>
          <p:txBody>
            <a:bodyPr wrap="none" anchor="ctr">
              <a:prstTxWarp prst="textNoShape">
                <a:avLst/>
              </a:prstTxWarp>
            </a:bodyPr>
            <a:lstStyle/>
            <a:p>
              <a:pPr algn="ctr"/>
              <a:r>
                <a:rPr lang="ja-JP" altLang="en-US" sz="1000"/>
                <a:t>デザイン</a:t>
              </a:r>
            </a:p>
          </p:txBody>
        </p:sp>
        <p:cxnSp>
          <p:nvCxnSpPr>
            <p:cNvPr id="20577" name="AutoShape 97"/>
            <p:cNvCxnSpPr>
              <a:cxnSpLocks noChangeShapeType="1"/>
              <a:stCxn id="20574" idx="3"/>
              <a:endCxn id="20575" idx="0"/>
            </p:cNvCxnSpPr>
            <p:nvPr/>
          </p:nvCxnSpPr>
          <p:spPr bwMode="auto">
            <a:xfrm>
              <a:off x="3084" y="2750"/>
              <a:ext cx="340" cy="90"/>
            </a:xfrm>
            <a:prstGeom prst="bentConnector2">
              <a:avLst/>
            </a:prstGeom>
            <a:noFill/>
            <a:ln w="9525">
              <a:solidFill>
                <a:schemeClr val="tx1"/>
              </a:solidFill>
              <a:miter lim="800000"/>
              <a:headEnd/>
              <a:tailEnd type="triangle" w="med" len="med"/>
            </a:ln>
            <a:effectLst/>
          </p:spPr>
        </p:cxnSp>
        <p:cxnSp>
          <p:nvCxnSpPr>
            <p:cNvPr id="20578" name="AutoShape 98"/>
            <p:cNvCxnSpPr>
              <a:cxnSpLocks noChangeShapeType="1"/>
              <a:stCxn id="20575" idx="3"/>
              <a:endCxn id="20576" idx="0"/>
            </p:cNvCxnSpPr>
            <p:nvPr/>
          </p:nvCxnSpPr>
          <p:spPr bwMode="auto">
            <a:xfrm>
              <a:off x="3628" y="2931"/>
              <a:ext cx="340" cy="91"/>
            </a:xfrm>
            <a:prstGeom prst="bentConnector2">
              <a:avLst/>
            </a:prstGeom>
            <a:noFill/>
            <a:ln w="9525">
              <a:solidFill>
                <a:schemeClr val="tx1"/>
              </a:solidFill>
              <a:miter lim="800000"/>
              <a:headEnd/>
              <a:tailEnd type="triangle" w="med" len="med"/>
            </a:ln>
            <a:effectLst/>
          </p:spPr>
        </p:cxnSp>
        <p:cxnSp>
          <p:nvCxnSpPr>
            <p:cNvPr id="20579" name="AutoShape 99"/>
            <p:cNvCxnSpPr>
              <a:cxnSpLocks noChangeShapeType="1"/>
              <a:stCxn id="20576" idx="1"/>
              <a:endCxn id="20574" idx="2"/>
            </p:cNvCxnSpPr>
            <p:nvPr/>
          </p:nvCxnSpPr>
          <p:spPr bwMode="auto">
            <a:xfrm rot="10800000">
              <a:off x="2880" y="2840"/>
              <a:ext cx="884" cy="273"/>
            </a:xfrm>
            <a:prstGeom prst="bentConnector2">
              <a:avLst/>
            </a:prstGeom>
            <a:noFill/>
            <a:ln w="9525">
              <a:solidFill>
                <a:schemeClr val="tx1"/>
              </a:solidFill>
              <a:miter lim="800000"/>
              <a:headEnd/>
              <a:tailEnd type="triangle" w="med" len="med"/>
            </a:ln>
            <a:effectLst/>
          </p:spPr>
        </p:cxnSp>
      </p:grpSp>
      <p:sp>
        <p:nvSpPr>
          <p:cNvPr id="20580" name="Text Box 100"/>
          <p:cNvSpPr txBox="1">
            <a:spLocks noChangeArrowheads="1"/>
          </p:cNvSpPr>
          <p:nvPr/>
        </p:nvSpPr>
        <p:spPr bwMode="auto">
          <a:xfrm>
            <a:off x="6659563" y="4221163"/>
            <a:ext cx="2305050" cy="930275"/>
          </a:xfrm>
          <a:prstGeom prst="rect">
            <a:avLst/>
          </a:prstGeom>
          <a:noFill/>
          <a:ln w="9525">
            <a:noFill/>
            <a:miter lim="800000"/>
            <a:headEnd/>
            <a:tailEnd/>
          </a:ln>
          <a:effectLst/>
        </p:spPr>
        <p:txBody>
          <a:bodyPr>
            <a:prstTxWarp prst="textNoShape">
              <a:avLst/>
            </a:prstTxWarp>
            <a:spAutoFit/>
          </a:bodyPr>
          <a:lstStyle/>
          <a:p>
            <a:pPr>
              <a:spcBef>
                <a:spcPct val="50000"/>
              </a:spcBef>
            </a:pPr>
            <a:r>
              <a:rPr lang="ja-JP" altLang="en-US" sz="1000"/>
              <a:t>小さいテストのコード作成</a:t>
            </a:r>
            <a:endParaRPr lang="en-US" altLang="ja-JP" sz="1000"/>
          </a:p>
          <a:p>
            <a:pPr>
              <a:spcBef>
                <a:spcPct val="50000"/>
              </a:spcBef>
            </a:pPr>
            <a:r>
              <a:rPr lang="ja-JP" altLang="en-US" sz="1000"/>
              <a:t>次にソース・コードを作成</a:t>
            </a:r>
            <a:endParaRPr lang="en-US" altLang="ja-JP" sz="1000"/>
          </a:p>
          <a:p>
            <a:pPr>
              <a:spcBef>
                <a:spcPct val="50000"/>
              </a:spcBef>
            </a:pPr>
            <a:r>
              <a:rPr lang="ja-JP" altLang="en-US" sz="1000"/>
              <a:t>最後にデザインをリファクタリングする。</a:t>
            </a:r>
            <a:endParaRPr lang="en-US" altLang="ja-JP" sz="1000"/>
          </a:p>
          <a:p>
            <a:pPr>
              <a:spcBef>
                <a:spcPct val="50000"/>
              </a:spcBef>
            </a:pPr>
            <a:r>
              <a:rPr lang="ja-JP" altLang="en-US" sz="1000"/>
              <a:t>このプロセスを廻す。</a:t>
            </a:r>
          </a:p>
        </p:txBody>
      </p:sp>
      <p:sp>
        <p:nvSpPr>
          <p:cNvPr id="20581" name="Text Box 101"/>
          <p:cNvSpPr txBox="1">
            <a:spLocks noChangeArrowheads="1"/>
          </p:cNvSpPr>
          <p:nvPr/>
        </p:nvSpPr>
        <p:spPr bwMode="auto">
          <a:xfrm>
            <a:off x="2843213" y="3141663"/>
            <a:ext cx="1152525" cy="214312"/>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ja-JP" altLang="en-US" sz="800"/>
              <a:t>ペアの交替（定期的）</a:t>
            </a:r>
          </a:p>
        </p:txBody>
      </p:sp>
      <p:sp>
        <p:nvSpPr>
          <p:cNvPr id="105" name="スライド番号プレースホルダ 104"/>
          <p:cNvSpPr>
            <a:spLocks noGrp="1"/>
          </p:cNvSpPr>
          <p:nvPr>
            <p:ph type="sldNum" sz="quarter" idx="12"/>
          </p:nvPr>
        </p:nvSpPr>
        <p:spPr/>
        <p:txBody>
          <a:bodyPr/>
          <a:lstStyle/>
          <a:p>
            <a:fld id="{593A3BF4-40BB-1249-AB45-D3B0B2870ADC}" type="slidenum">
              <a:rPr lang="ja-JP" altLang="en-US" smtClean="0"/>
              <a:pPr/>
              <a:t>25</a:t>
            </a:fld>
            <a:endParaRPr lang="ja-JP" altLang="en-US"/>
          </a:p>
        </p:txBody>
      </p:sp>
      <p:pic>
        <p:nvPicPr>
          <p:cNvPr id="10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3888" y="115888"/>
            <a:ext cx="758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フッター プレースホルダー 1"/>
          <p:cNvSpPr>
            <a:spLocks noGrp="1"/>
          </p:cNvSpPr>
          <p:nvPr>
            <p:ph type="ftr" sz="quarter" idx="11"/>
          </p:nvPr>
        </p:nvSpPr>
        <p:spPr>
          <a:xfrm>
            <a:off x="3124200" y="6356350"/>
            <a:ext cx="2895600" cy="365125"/>
          </a:xfrm>
        </p:spPr>
        <p:txBody>
          <a:bodyPr/>
          <a:lstStyle/>
          <a:p>
            <a:r>
              <a:rPr kumimoji="1" lang="en-US" altLang="ja-JP" smtClean="0"/>
              <a:t>Copyrights@2013_Strategic Staff Services</a:t>
            </a:r>
            <a:endParaRPr kumimoji="1" lang="ja-JP" altLang="en-US"/>
          </a:p>
        </p:txBody>
      </p:sp>
    </p:spTree>
    <p:extLst>
      <p:ext uri="{BB962C8B-B14F-4D97-AF65-F5344CB8AC3E}">
        <p14:creationId xmlns:p14="http://schemas.microsoft.com/office/powerpoint/2010/main" val="35988215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7"/>
            <a:ext cx="8229600" cy="706090"/>
          </a:xfrm>
        </p:spPr>
        <p:txBody>
          <a:bodyPr>
            <a:normAutofit/>
          </a:bodyPr>
          <a:lstStyle/>
          <a:p>
            <a:r>
              <a:rPr lang="ja-JP" altLang="en-US" sz="2800" dirty="0">
                <a:solidFill>
                  <a:srgbClr val="002060"/>
                </a:solidFill>
              </a:rPr>
              <a:t>ペア・プログラミング（</a:t>
            </a:r>
            <a:r>
              <a:rPr lang="en-US" altLang="ja-JP" sz="2800" dirty="0">
                <a:solidFill>
                  <a:srgbClr val="002060"/>
                </a:solidFill>
              </a:rPr>
              <a:t>Pair programming</a:t>
            </a:r>
            <a:r>
              <a:rPr lang="ja-JP" altLang="en-US" sz="2800" dirty="0">
                <a:solidFill>
                  <a:srgbClr val="002060"/>
                </a:solidFill>
              </a:rPr>
              <a:t>）</a:t>
            </a:r>
            <a:endParaRPr kumimoji="1" lang="ja-JP" altLang="en-US" sz="2800" dirty="0">
              <a:solidFill>
                <a:srgbClr val="002060"/>
              </a:solidFill>
            </a:endParaRPr>
          </a:p>
        </p:txBody>
      </p:sp>
      <p:sp>
        <p:nvSpPr>
          <p:cNvPr id="4" name="スライド番号プレースホルダー 3"/>
          <p:cNvSpPr>
            <a:spLocks noGrp="1"/>
          </p:cNvSpPr>
          <p:nvPr>
            <p:ph type="sldNum" sz="quarter" idx="12"/>
          </p:nvPr>
        </p:nvSpPr>
        <p:spPr/>
        <p:txBody>
          <a:bodyPr/>
          <a:lstStyle/>
          <a:p>
            <a:fld id="{A903E5BA-119A-4272-AC46-CC617D07B5E3}" type="slidenum">
              <a:rPr lang="ja-JP" altLang="en-US" smtClean="0">
                <a:solidFill>
                  <a:prstClr val="black">
                    <a:tint val="75000"/>
                  </a:prstClr>
                </a:solidFill>
              </a:rPr>
              <a:pPr/>
              <a:t>26</a:t>
            </a:fld>
            <a:endParaRPr lang="ja-JP" altLang="en-US">
              <a:solidFill>
                <a:prstClr val="black">
                  <a:tint val="75000"/>
                </a:prstClr>
              </a:solidFill>
            </a:endParaRPr>
          </a:p>
        </p:txBody>
      </p:sp>
      <p:sp>
        <p:nvSpPr>
          <p:cNvPr id="5" name="Rectangle 3"/>
          <p:cNvSpPr txBox="1">
            <a:spLocks noChangeArrowheads="1"/>
          </p:cNvSpPr>
          <p:nvPr/>
        </p:nvSpPr>
        <p:spPr>
          <a:xfrm>
            <a:off x="457200" y="1484313"/>
            <a:ext cx="8229600" cy="34575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80000"/>
              </a:lnSpc>
            </a:pPr>
            <a:r>
              <a:rPr lang="ja-JP" altLang="en-US" sz="2000" smtClean="0">
                <a:solidFill>
                  <a:prstClr val="black"/>
                </a:solidFill>
              </a:rPr>
              <a:t>二人で一台の端末に向かってプログラム製造を実施する</a:t>
            </a:r>
          </a:p>
          <a:p>
            <a:pPr lvl="1">
              <a:lnSpc>
                <a:spcPct val="80000"/>
              </a:lnSpc>
            </a:pPr>
            <a:r>
              <a:rPr lang="ja-JP" altLang="en-US" sz="1800" smtClean="0">
                <a:solidFill>
                  <a:prstClr val="black"/>
                </a:solidFill>
              </a:rPr>
              <a:t>毎日違ったペア</a:t>
            </a:r>
          </a:p>
          <a:p>
            <a:pPr lvl="2">
              <a:lnSpc>
                <a:spcPct val="80000"/>
              </a:lnSpc>
            </a:pPr>
            <a:r>
              <a:rPr lang="ja-JP" altLang="en-US" sz="1600" smtClean="0">
                <a:solidFill>
                  <a:prstClr val="black"/>
                </a:solidFill>
              </a:rPr>
              <a:t>緊張感の維持</a:t>
            </a:r>
          </a:p>
          <a:p>
            <a:pPr lvl="2">
              <a:lnSpc>
                <a:spcPct val="80000"/>
              </a:lnSpc>
            </a:pPr>
            <a:r>
              <a:rPr lang="ja-JP" altLang="en-US" sz="1600" smtClean="0">
                <a:solidFill>
                  <a:prstClr val="black"/>
                </a:solidFill>
              </a:rPr>
              <a:t>この瞬間にこの作業しか出来ない！！</a:t>
            </a:r>
          </a:p>
          <a:p>
            <a:pPr lvl="1">
              <a:lnSpc>
                <a:spcPct val="80000"/>
              </a:lnSpc>
            </a:pPr>
            <a:r>
              <a:rPr lang="ja-JP" altLang="en-US" sz="1800" smtClean="0">
                <a:solidFill>
                  <a:prstClr val="black"/>
                </a:solidFill>
              </a:rPr>
              <a:t>役割を一時間半前後で交代</a:t>
            </a:r>
          </a:p>
          <a:p>
            <a:pPr lvl="2">
              <a:lnSpc>
                <a:spcPct val="80000"/>
              </a:lnSpc>
            </a:pPr>
            <a:r>
              <a:rPr lang="ja-JP" altLang="en-US" sz="1600" smtClean="0">
                <a:solidFill>
                  <a:prstClr val="black"/>
                </a:solidFill>
              </a:rPr>
              <a:t>作業者とチェッカー</a:t>
            </a:r>
          </a:p>
          <a:p>
            <a:pPr lvl="2">
              <a:lnSpc>
                <a:spcPct val="80000"/>
              </a:lnSpc>
            </a:pPr>
            <a:r>
              <a:rPr lang="ja-JP" altLang="en-US" sz="1600" smtClean="0">
                <a:solidFill>
                  <a:prstClr val="black"/>
                </a:solidFill>
              </a:rPr>
              <a:t>曖昧な作業が無くなる</a:t>
            </a:r>
          </a:p>
          <a:p>
            <a:pPr lvl="2">
              <a:lnSpc>
                <a:spcPct val="80000"/>
              </a:lnSpc>
            </a:pPr>
            <a:r>
              <a:rPr lang="ja-JP" altLang="en-US" sz="1600" smtClean="0">
                <a:solidFill>
                  <a:prstClr val="black"/>
                </a:solidFill>
              </a:rPr>
              <a:t>出戻りの軽減</a:t>
            </a:r>
          </a:p>
          <a:p>
            <a:pPr lvl="1">
              <a:lnSpc>
                <a:spcPct val="80000"/>
              </a:lnSpc>
            </a:pPr>
            <a:r>
              <a:rPr lang="ja-JP" altLang="en-US" sz="1800" smtClean="0">
                <a:solidFill>
                  <a:prstClr val="black"/>
                </a:solidFill>
              </a:rPr>
              <a:t>品質の向上</a:t>
            </a:r>
          </a:p>
          <a:p>
            <a:pPr lvl="2">
              <a:lnSpc>
                <a:spcPct val="80000"/>
              </a:lnSpc>
            </a:pPr>
            <a:r>
              <a:rPr lang="ja-JP" altLang="en-US" sz="1600" smtClean="0">
                <a:solidFill>
                  <a:prstClr val="black"/>
                </a:solidFill>
              </a:rPr>
              <a:t>動けば良いと言うような安易な</a:t>
            </a:r>
            <a:br>
              <a:rPr lang="ja-JP" altLang="en-US" sz="1600" smtClean="0">
                <a:solidFill>
                  <a:prstClr val="black"/>
                </a:solidFill>
              </a:rPr>
            </a:br>
            <a:r>
              <a:rPr lang="ja-JP" altLang="en-US" sz="1600" smtClean="0">
                <a:solidFill>
                  <a:prstClr val="black"/>
                </a:solidFill>
              </a:rPr>
              <a:t>プログラム製造ではない</a:t>
            </a:r>
          </a:p>
          <a:p>
            <a:pPr lvl="1">
              <a:lnSpc>
                <a:spcPct val="80000"/>
              </a:lnSpc>
            </a:pPr>
            <a:r>
              <a:rPr lang="ja-JP" altLang="en-US" sz="1800" smtClean="0">
                <a:solidFill>
                  <a:prstClr val="black"/>
                </a:solidFill>
              </a:rPr>
              <a:t>頭脳労働のムダとり</a:t>
            </a:r>
          </a:p>
          <a:p>
            <a:pPr lvl="2">
              <a:lnSpc>
                <a:spcPct val="80000"/>
              </a:lnSpc>
            </a:pPr>
            <a:r>
              <a:rPr lang="ja-JP" altLang="en-US" sz="1600" smtClean="0">
                <a:solidFill>
                  <a:prstClr val="black"/>
                </a:solidFill>
              </a:rPr>
              <a:t>一人で考え込む時間が無くなる。</a:t>
            </a:r>
            <a:endParaRPr lang="ja-JP" altLang="en-US" sz="1600" dirty="0" smtClean="0">
              <a:solidFill>
                <a:prstClr val="black"/>
              </a:solidFill>
            </a:endParaRPr>
          </a:p>
        </p:txBody>
      </p:sp>
      <p:grpSp>
        <p:nvGrpSpPr>
          <p:cNvPr id="6" name="Group 4"/>
          <p:cNvGrpSpPr>
            <a:grpSpLocks/>
          </p:cNvGrpSpPr>
          <p:nvPr/>
        </p:nvGrpSpPr>
        <p:grpSpPr bwMode="auto">
          <a:xfrm>
            <a:off x="2411413" y="4940300"/>
            <a:ext cx="1450975" cy="874713"/>
            <a:chOff x="3061" y="754"/>
            <a:chExt cx="408" cy="273"/>
          </a:xfrm>
        </p:grpSpPr>
        <p:pic>
          <p:nvPicPr>
            <p:cNvPr id="7" name="Picture 5" descr="j043394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1" y="754"/>
              <a:ext cx="273"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43262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3" y="799"/>
              <a:ext cx="22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7"/>
          <p:cNvGrpSpPr>
            <a:grpSpLocks/>
          </p:cNvGrpSpPr>
          <p:nvPr/>
        </p:nvGrpSpPr>
        <p:grpSpPr bwMode="auto">
          <a:xfrm>
            <a:off x="5219700" y="5084763"/>
            <a:ext cx="1520825" cy="803275"/>
            <a:chOff x="3833" y="754"/>
            <a:chExt cx="407" cy="273"/>
          </a:xfrm>
        </p:grpSpPr>
        <p:pic>
          <p:nvPicPr>
            <p:cNvPr id="10" name="Picture 8" descr="j043394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3" y="754"/>
              <a:ext cx="273"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j043262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4" y="799"/>
              <a:ext cx="22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 Box 10"/>
          <p:cNvSpPr txBox="1">
            <a:spLocks noChangeArrowheads="1"/>
          </p:cNvSpPr>
          <p:nvPr/>
        </p:nvSpPr>
        <p:spPr bwMode="auto">
          <a:xfrm>
            <a:off x="3275013" y="5876925"/>
            <a:ext cx="48260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400">
                <a:solidFill>
                  <a:prstClr val="black"/>
                </a:solidFill>
              </a:rPr>
              <a:t>ペアの交替（定期的 </a:t>
            </a:r>
            <a:r>
              <a:rPr lang="en-US" altLang="ja-JP" sz="1400">
                <a:solidFill>
                  <a:prstClr val="black"/>
                </a:solidFill>
              </a:rPr>
              <a:t>: </a:t>
            </a:r>
            <a:r>
              <a:rPr lang="ja-JP" altLang="en-US" sz="1400">
                <a:solidFill>
                  <a:prstClr val="black"/>
                </a:solidFill>
              </a:rPr>
              <a:t>毎日）</a:t>
            </a:r>
          </a:p>
          <a:p>
            <a:pPr eaLnBrk="1" hangingPunct="1"/>
            <a:r>
              <a:rPr lang="ja-JP" altLang="en-US" sz="1400">
                <a:solidFill>
                  <a:prstClr val="black"/>
                </a:solidFill>
              </a:rPr>
              <a:t>作業の交替（タスク、時間毎） ： ドライバーとナビゲーター</a:t>
            </a:r>
            <a:endParaRPr lang="ja-JP" altLang="en-US">
              <a:solidFill>
                <a:prstClr val="black"/>
              </a:solidFill>
            </a:endParaRPr>
          </a:p>
        </p:txBody>
      </p:sp>
      <p:sp>
        <p:nvSpPr>
          <p:cNvPr id="13" name="AutoShape 11"/>
          <p:cNvSpPr>
            <a:spLocks noChangeArrowheads="1"/>
          </p:cNvSpPr>
          <p:nvPr/>
        </p:nvSpPr>
        <p:spPr bwMode="auto">
          <a:xfrm>
            <a:off x="4932363" y="4652963"/>
            <a:ext cx="1308100" cy="360362"/>
          </a:xfrm>
          <a:prstGeom prst="wedgeEllipseCallout">
            <a:avLst>
              <a:gd name="adj1" fmla="val 33333"/>
              <a:gd name="adj2" fmla="val 101542"/>
            </a:avLst>
          </a:prstGeom>
          <a:solidFill>
            <a:schemeClr val="tx2">
              <a:lumMod val="20000"/>
              <a:lumOff val="80000"/>
            </a:schemeClr>
          </a:solidFill>
          <a:ln w="9525">
            <a:solidFill>
              <a:schemeClr val="tx1"/>
            </a:solidFill>
            <a:miter lim="800000"/>
            <a:headEnd/>
            <a:tailEnd/>
          </a:ln>
          <a:effectLst/>
        </p:spPr>
        <p:txBody>
          <a:bodyPr/>
          <a:lstStyle/>
          <a:p>
            <a:r>
              <a:rPr lang="ja-JP" altLang="en-US" sz="1200">
                <a:solidFill>
                  <a:prstClr val="black"/>
                </a:solidFill>
              </a:rPr>
              <a:t>ドライバー</a:t>
            </a:r>
            <a:endParaRPr lang="ja-JP" altLang="en-US">
              <a:solidFill>
                <a:prstClr val="black"/>
              </a:solidFill>
            </a:endParaRPr>
          </a:p>
        </p:txBody>
      </p:sp>
      <p:sp>
        <p:nvSpPr>
          <p:cNvPr id="14" name="AutoShape 12"/>
          <p:cNvSpPr>
            <a:spLocks noChangeArrowheads="1"/>
          </p:cNvSpPr>
          <p:nvPr/>
        </p:nvSpPr>
        <p:spPr bwMode="auto">
          <a:xfrm>
            <a:off x="6516688" y="4724400"/>
            <a:ext cx="1584325" cy="360363"/>
          </a:xfrm>
          <a:prstGeom prst="wedgeEllipseCallout">
            <a:avLst>
              <a:gd name="adj1" fmla="val -53250"/>
              <a:gd name="adj2" fmla="val 100222"/>
            </a:avLst>
          </a:prstGeom>
          <a:solidFill>
            <a:schemeClr val="tx2">
              <a:lumMod val="20000"/>
              <a:lumOff val="80000"/>
            </a:schemeClr>
          </a:solidFill>
          <a:ln w="9525">
            <a:solidFill>
              <a:schemeClr val="tx1"/>
            </a:solidFill>
            <a:miter lim="800000"/>
            <a:headEnd/>
            <a:tailEnd/>
          </a:ln>
          <a:effectLst/>
        </p:spPr>
        <p:txBody>
          <a:bodyPr/>
          <a:lstStyle/>
          <a:p>
            <a:r>
              <a:rPr lang="ja-JP" altLang="en-US" sz="1200">
                <a:solidFill>
                  <a:prstClr val="black"/>
                </a:solidFill>
              </a:rPr>
              <a:t>ナビゲーター</a:t>
            </a:r>
            <a:endParaRPr lang="ja-JP" altLang="en-US">
              <a:solidFill>
                <a:prstClr val="black"/>
              </a:solidFill>
            </a:endParaRPr>
          </a:p>
        </p:txBody>
      </p:sp>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1790700"/>
            <a:ext cx="3240087"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24303" y="28575"/>
            <a:ext cx="758825" cy="492125"/>
          </a:xfrm>
          <a:prstGeom prst="rect">
            <a:avLst/>
          </a:prstGeom>
          <a:noFill/>
          <a:extLst>
            <a:ext uri="{909E8E84-426E-40DD-AFC4-6F175D3DCCD1}">
              <a14:hiddenFill xmlns:a14="http://schemas.microsoft.com/office/drawing/2010/main">
                <a:solidFill>
                  <a:srgbClr val="FFFFFF"/>
                </a:solidFill>
              </a14:hiddenFill>
            </a:ext>
          </a:extLst>
        </p:spPr>
      </p:pic>
      <p:sp>
        <p:nvSpPr>
          <p:cNvPr id="17" name="フッター プレースホルダー 5"/>
          <p:cNvSpPr>
            <a:spLocks noGrp="1"/>
          </p:cNvSpPr>
          <p:nvPr>
            <p:ph type="ftr" sz="quarter" idx="11"/>
          </p:nvPr>
        </p:nvSpPr>
        <p:spPr>
          <a:xfrm>
            <a:off x="3124200" y="6356350"/>
            <a:ext cx="2895600" cy="365125"/>
          </a:xfrm>
        </p:spPr>
        <p:txBody>
          <a:bodyPr/>
          <a:lstStyle/>
          <a:p>
            <a:r>
              <a:rPr kumimoji="1" lang="en-US" altLang="ja-JP" dirty="0" smtClean="0"/>
              <a:t>Copyrights@2013_Strategic Staff Services</a:t>
            </a:r>
            <a:endParaRPr kumimoji="1" lang="ja-JP" altLang="en-US" dirty="0"/>
          </a:p>
        </p:txBody>
      </p:sp>
    </p:spTree>
    <p:extLst>
      <p:ext uri="{BB962C8B-B14F-4D97-AF65-F5344CB8AC3E}">
        <p14:creationId xmlns:p14="http://schemas.microsoft.com/office/powerpoint/2010/main" val="5659316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090"/>
          </a:xfrm>
        </p:spPr>
        <p:txBody>
          <a:bodyPr>
            <a:normAutofit/>
          </a:bodyPr>
          <a:lstStyle/>
          <a:p>
            <a:r>
              <a:rPr lang="ja-JP" altLang="en-US" sz="2800" dirty="0" smtClean="0">
                <a:solidFill>
                  <a:srgbClr val="002060"/>
                </a:solidFill>
              </a:rPr>
              <a:t>継続的</a:t>
            </a:r>
            <a:r>
              <a:rPr lang="ja-JP" altLang="en-US" sz="2800" dirty="0">
                <a:solidFill>
                  <a:srgbClr val="002060"/>
                </a:solidFill>
              </a:rPr>
              <a:t>インテグレーション</a:t>
            </a:r>
            <a:endParaRPr kumimoji="1" lang="ja-JP" altLang="en-US" sz="2800" dirty="0">
              <a:solidFill>
                <a:srgbClr val="002060"/>
              </a:solidFill>
            </a:endParaRPr>
          </a:p>
        </p:txBody>
      </p:sp>
      <p:sp>
        <p:nvSpPr>
          <p:cNvPr id="4" name="スライド番号プレースホルダー 3"/>
          <p:cNvSpPr>
            <a:spLocks noGrp="1"/>
          </p:cNvSpPr>
          <p:nvPr>
            <p:ph type="sldNum" sz="quarter" idx="12"/>
          </p:nvPr>
        </p:nvSpPr>
        <p:spPr/>
        <p:txBody>
          <a:bodyPr/>
          <a:lstStyle/>
          <a:p>
            <a:fld id="{A903E5BA-119A-4272-AC46-CC617D07B5E3}" type="slidenum">
              <a:rPr lang="ja-JP" altLang="en-US" smtClean="0">
                <a:solidFill>
                  <a:prstClr val="black">
                    <a:tint val="75000"/>
                  </a:prstClr>
                </a:solidFill>
              </a:rPr>
              <a:pPr/>
              <a:t>27</a:t>
            </a:fld>
            <a:endParaRPr lang="ja-JP" altLang="en-US">
              <a:solidFill>
                <a:prstClr val="black">
                  <a:tint val="75000"/>
                </a:prstClr>
              </a:solidFill>
            </a:endParaRPr>
          </a:p>
        </p:txBody>
      </p:sp>
      <p:sp>
        <p:nvSpPr>
          <p:cNvPr id="5" name="Rectangle 3"/>
          <p:cNvSpPr txBox="1">
            <a:spLocks noChangeArrowheads="1"/>
          </p:cNvSpPr>
          <p:nvPr/>
        </p:nvSpPr>
        <p:spPr>
          <a:xfrm>
            <a:off x="457200" y="1484313"/>
            <a:ext cx="8229600" cy="39608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800" smtClean="0">
                <a:solidFill>
                  <a:prstClr val="black"/>
                </a:solidFill>
              </a:rPr>
              <a:t>開発したプログラムを毎日統合して動作確認を行う</a:t>
            </a:r>
          </a:p>
          <a:p>
            <a:r>
              <a:rPr lang="ja-JP" altLang="en-US" sz="2800" smtClean="0">
                <a:solidFill>
                  <a:prstClr val="black"/>
                </a:solidFill>
              </a:rPr>
              <a:t>システムの進捗を日々の動作機能で測る事が可能</a:t>
            </a:r>
          </a:p>
          <a:p>
            <a:r>
              <a:rPr lang="ja-JP" altLang="en-US" sz="2800" smtClean="0">
                <a:solidFill>
                  <a:prstClr val="black"/>
                </a:solidFill>
              </a:rPr>
              <a:t>開発チーム内での統合動作不良・改善を日々行う事が可能</a:t>
            </a:r>
          </a:p>
          <a:p>
            <a:r>
              <a:rPr lang="ja-JP" altLang="en-US" sz="2800" smtClean="0">
                <a:solidFill>
                  <a:prstClr val="black"/>
                </a:solidFill>
              </a:rPr>
              <a:t>自動化ツールを使用して開発チームが休息している間も統合試験が可能</a:t>
            </a:r>
          </a:p>
          <a:p>
            <a:r>
              <a:rPr lang="ja-JP" altLang="en-US" sz="2800" smtClean="0">
                <a:solidFill>
                  <a:prstClr val="black"/>
                </a:solidFill>
              </a:rPr>
              <a:t>品質向上に貢献</a:t>
            </a:r>
            <a:endParaRPr lang="ja-JP" altLang="en-US" sz="2800" dirty="0" smtClean="0">
              <a:solidFill>
                <a:prstClr val="black"/>
              </a:solidFill>
            </a:endParaRP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4303" y="28575"/>
            <a:ext cx="758825" cy="492125"/>
          </a:xfrm>
          <a:prstGeom prst="rect">
            <a:avLst/>
          </a:prstGeom>
          <a:noFill/>
          <a:extLst>
            <a:ext uri="{909E8E84-426E-40DD-AFC4-6F175D3DCCD1}">
              <a14:hiddenFill xmlns:a14="http://schemas.microsoft.com/office/drawing/2010/main">
                <a:solidFill>
                  <a:srgbClr val="FFFFFF"/>
                </a:solidFill>
              </a14:hiddenFill>
            </a:ext>
          </a:extLst>
        </p:spPr>
      </p:pic>
      <p:sp>
        <p:nvSpPr>
          <p:cNvPr id="7" name="フッター プレースホルダー 5"/>
          <p:cNvSpPr>
            <a:spLocks noGrp="1"/>
          </p:cNvSpPr>
          <p:nvPr>
            <p:ph type="ftr" sz="quarter" idx="11"/>
          </p:nvPr>
        </p:nvSpPr>
        <p:spPr>
          <a:xfrm>
            <a:off x="3124200" y="6356350"/>
            <a:ext cx="2895600" cy="365125"/>
          </a:xfrm>
        </p:spPr>
        <p:txBody>
          <a:bodyPr/>
          <a:lstStyle/>
          <a:p>
            <a:r>
              <a:rPr kumimoji="1" lang="en-US" altLang="ja-JP" dirty="0" smtClean="0"/>
              <a:t>Copyrights@2013_Strategic Staff Services</a:t>
            </a:r>
            <a:endParaRPr kumimoji="1" lang="ja-JP" altLang="en-US" dirty="0"/>
          </a:p>
        </p:txBody>
      </p:sp>
    </p:spTree>
    <p:extLst>
      <p:ext uri="{BB962C8B-B14F-4D97-AF65-F5344CB8AC3E}">
        <p14:creationId xmlns:p14="http://schemas.microsoft.com/office/powerpoint/2010/main" val="20978214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normAutofit/>
          </a:bodyPr>
          <a:lstStyle/>
          <a:p>
            <a:r>
              <a:rPr lang="ja-JP" altLang="en-US" sz="2800" dirty="0">
                <a:solidFill>
                  <a:srgbClr val="002060"/>
                </a:solidFill>
              </a:rPr>
              <a:t>リファクタリング（</a:t>
            </a:r>
            <a:r>
              <a:rPr lang="en-US" altLang="ja-JP" sz="2800" dirty="0">
                <a:solidFill>
                  <a:srgbClr val="002060"/>
                </a:solidFill>
              </a:rPr>
              <a:t>Refactoring</a:t>
            </a:r>
            <a:r>
              <a:rPr lang="ja-JP" altLang="en-US" sz="2800" dirty="0">
                <a:solidFill>
                  <a:srgbClr val="002060"/>
                </a:solidFill>
              </a:rPr>
              <a:t>）</a:t>
            </a:r>
            <a:endParaRPr kumimoji="1" lang="ja-JP" altLang="en-US" sz="2800" dirty="0">
              <a:solidFill>
                <a:srgbClr val="002060"/>
              </a:solidFill>
            </a:endParaRPr>
          </a:p>
        </p:txBody>
      </p:sp>
      <p:sp>
        <p:nvSpPr>
          <p:cNvPr id="4" name="スライド番号プレースホルダー 3"/>
          <p:cNvSpPr>
            <a:spLocks noGrp="1"/>
          </p:cNvSpPr>
          <p:nvPr>
            <p:ph type="sldNum" sz="quarter" idx="12"/>
          </p:nvPr>
        </p:nvSpPr>
        <p:spPr/>
        <p:txBody>
          <a:bodyPr/>
          <a:lstStyle/>
          <a:p>
            <a:fld id="{A903E5BA-119A-4272-AC46-CC617D07B5E3}" type="slidenum">
              <a:rPr lang="ja-JP" altLang="en-US" smtClean="0">
                <a:solidFill>
                  <a:prstClr val="black">
                    <a:tint val="75000"/>
                  </a:prstClr>
                </a:solidFill>
              </a:rPr>
              <a:pPr/>
              <a:t>28</a:t>
            </a:fld>
            <a:endParaRPr lang="ja-JP" altLang="en-US">
              <a:solidFill>
                <a:prstClr val="black">
                  <a:tint val="75000"/>
                </a:prstClr>
              </a:solidFill>
            </a:endParaRPr>
          </a:p>
        </p:txBody>
      </p:sp>
      <p:sp>
        <p:nvSpPr>
          <p:cNvPr id="5" name="Rectangle 3"/>
          <p:cNvSpPr txBox="1">
            <a:spLocks noChangeArrowheads="1"/>
          </p:cNvSpPr>
          <p:nvPr/>
        </p:nvSpPr>
        <p:spPr>
          <a:xfrm>
            <a:off x="457200" y="1268760"/>
            <a:ext cx="8229600" cy="45259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90000"/>
              </a:lnSpc>
            </a:pPr>
            <a:r>
              <a:rPr lang="ja-JP" altLang="en-US" smtClean="0">
                <a:solidFill>
                  <a:prstClr val="black"/>
                </a:solidFill>
              </a:rPr>
              <a:t>正常に動作確認したプログラムに対して下記目的でソースコードの調整を行う作業</a:t>
            </a:r>
          </a:p>
          <a:p>
            <a:pPr lvl="1">
              <a:lnSpc>
                <a:spcPct val="90000"/>
              </a:lnSpc>
            </a:pPr>
            <a:r>
              <a:rPr lang="ja-JP" altLang="en-US" smtClean="0">
                <a:solidFill>
                  <a:prstClr val="black"/>
                </a:solidFill>
              </a:rPr>
              <a:t>プログラムの可読性を高める</a:t>
            </a:r>
          </a:p>
          <a:p>
            <a:pPr lvl="1">
              <a:lnSpc>
                <a:spcPct val="90000"/>
              </a:lnSpc>
            </a:pPr>
            <a:r>
              <a:rPr lang="ja-JP" altLang="en-US" smtClean="0">
                <a:solidFill>
                  <a:prstClr val="black"/>
                </a:solidFill>
              </a:rPr>
              <a:t>クラス化・部品化</a:t>
            </a:r>
          </a:p>
          <a:p>
            <a:pPr lvl="1">
              <a:lnSpc>
                <a:spcPct val="90000"/>
              </a:lnSpc>
            </a:pPr>
            <a:r>
              <a:rPr lang="ja-JP" altLang="en-US" smtClean="0">
                <a:solidFill>
                  <a:prstClr val="black"/>
                </a:solidFill>
              </a:rPr>
              <a:t>変更容易</a:t>
            </a:r>
          </a:p>
          <a:p>
            <a:pPr>
              <a:lnSpc>
                <a:spcPct val="90000"/>
              </a:lnSpc>
            </a:pPr>
            <a:r>
              <a:rPr lang="ja-JP" altLang="en-US" smtClean="0">
                <a:solidFill>
                  <a:prstClr val="black"/>
                </a:solidFill>
              </a:rPr>
              <a:t>仕様レベルでの調整</a:t>
            </a:r>
          </a:p>
          <a:p>
            <a:pPr lvl="1">
              <a:lnSpc>
                <a:spcPct val="90000"/>
              </a:lnSpc>
            </a:pPr>
            <a:r>
              <a:rPr lang="ja-JP" altLang="en-US" smtClean="0">
                <a:solidFill>
                  <a:prstClr val="black"/>
                </a:solidFill>
              </a:rPr>
              <a:t>使い易さ</a:t>
            </a:r>
          </a:p>
          <a:p>
            <a:pPr lvl="1">
              <a:lnSpc>
                <a:spcPct val="90000"/>
              </a:lnSpc>
            </a:pPr>
            <a:r>
              <a:rPr lang="ja-JP" altLang="en-US" smtClean="0">
                <a:solidFill>
                  <a:prstClr val="black"/>
                </a:solidFill>
              </a:rPr>
              <a:t>誤操作抑止</a:t>
            </a:r>
          </a:p>
          <a:p>
            <a:pPr lvl="1">
              <a:lnSpc>
                <a:spcPct val="90000"/>
              </a:lnSpc>
            </a:pPr>
            <a:r>
              <a:rPr lang="ja-JP" altLang="en-US" smtClean="0">
                <a:solidFill>
                  <a:prstClr val="black"/>
                </a:solidFill>
              </a:rPr>
              <a:t>仕様変更</a:t>
            </a:r>
            <a:endParaRPr lang="ja-JP" altLang="en-US" dirty="0" smtClean="0">
              <a:solidFill>
                <a:prstClr val="black"/>
              </a:solidFill>
            </a:endParaRP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4303" y="28575"/>
            <a:ext cx="758825" cy="492125"/>
          </a:xfrm>
          <a:prstGeom prst="rect">
            <a:avLst/>
          </a:prstGeom>
          <a:noFill/>
          <a:extLst>
            <a:ext uri="{909E8E84-426E-40DD-AFC4-6F175D3DCCD1}">
              <a14:hiddenFill xmlns:a14="http://schemas.microsoft.com/office/drawing/2010/main">
                <a:solidFill>
                  <a:srgbClr val="FFFFFF"/>
                </a:solidFill>
              </a14:hiddenFill>
            </a:ext>
          </a:extLst>
        </p:spPr>
      </p:pic>
      <p:sp>
        <p:nvSpPr>
          <p:cNvPr id="7" name="フッター プレースホルダー 5"/>
          <p:cNvSpPr>
            <a:spLocks noGrp="1"/>
          </p:cNvSpPr>
          <p:nvPr>
            <p:ph type="ftr" sz="quarter" idx="11"/>
          </p:nvPr>
        </p:nvSpPr>
        <p:spPr>
          <a:xfrm>
            <a:off x="3124200" y="6356350"/>
            <a:ext cx="2895600" cy="365125"/>
          </a:xfrm>
        </p:spPr>
        <p:txBody>
          <a:bodyPr/>
          <a:lstStyle/>
          <a:p>
            <a:r>
              <a:rPr kumimoji="1" lang="en-US" altLang="ja-JP" dirty="0" smtClean="0"/>
              <a:t>Copyrights@2013_Strategic Staff Services</a:t>
            </a:r>
            <a:endParaRPr kumimoji="1" lang="ja-JP" altLang="en-US" dirty="0"/>
          </a:p>
        </p:txBody>
      </p:sp>
    </p:spTree>
    <p:extLst>
      <p:ext uri="{BB962C8B-B14F-4D97-AF65-F5344CB8AC3E}">
        <p14:creationId xmlns:p14="http://schemas.microsoft.com/office/powerpoint/2010/main" val="5317629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090"/>
          </a:xfrm>
        </p:spPr>
        <p:txBody>
          <a:bodyPr>
            <a:normAutofit/>
          </a:bodyPr>
          <a:lstStyle/>
          <a:p>
            <a:r>
              <a:rPr lang="ja-JP" altLang="en-US" sz="2800" dirty="0" smtClean="0">
                <a:solidFill>
                  <a:srgbClr val="002060"/>
                </a:solidFill>
              </a:rPr>
              <a:t>デイリー</a:t>
            </a:r>
            <a:r>
              <a:rPr lang="ja-JP" altLang="en-US" sz="2800" dirty="0">
                <a:solidFill>
                  <a:srgbClr val="002060"/>
                </a:solidFill>
              </a:rPr>
              <a:t>・スクラム（スタンドアップ・ミーティング）</a:t>
            </a:r>
            <a:endParaRPr kumimoji="1" lang="ja-JP" altLang="en-US" sz="2800" dirty="0">
              <a:solidFill>
                <a:srgbClr val="002060"/>
              </a:solidFill>
            </a:endParaRPr>
          </a:p>
        </p:txBody>
      </p:sp>
      <p:sp>
        <p:nvSpPr>
          <p:cNvPr id="4" name="スライド番号プレースホルダー 3"/>
          <p:cNvSpPr>
            <a:spLocks noGrp="1"/>
          </p:cNvSpPr>
          <p:nvPr>
            <p:ph type="sldNum" sz="quarter" idx="12"/>
          </p:nvPr>
        </p:nvSpPr>
        <p:spPr/>
        <p:txBody>
          <a:bodyPr/>
          <a:lstStyle/>
          <a:p>
            <a:fld id="{A903E5BA-119A-4272-AC46-CC617D07B5E3}" type="slidenum">
              <a:rPr kumimoji="1" lang="ja-JP" altLang="en-US" smtClean="0"/>
              <a:t>29</a:t>
            </a:fld>
            <a:endParaRPr kumimoji="1" lang="ja-JP" altLang="en-US"/>
          </a:p>
        </p:txBody>
      </p:sp>
      <p:sp>
        <p:nvSpPr>
          <p:cNvPr id="5" name="Rectangle 3"/>
          <p:cNvSpPr txBox="1">
            <a:spLocks noChangeArrowheads="1"/>
          </p:cNvSpPr>
          <p:nvPr/>
        </p:nvSpPr>
        <p:spPr>
          <a:xfrm>
            <a:off x="457200" y="981075"/>
            <a:ext cx="8229600" cy="52562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80000"/>
              </a:lnSpc>
            </a:pPr>
            <a:r>
              <a:rPr lang="ja-JP" altLang="en-US" sz="2000" dirty="0" smtClean="0"/>
              <a:t>毎日行われる１５分程度の状況確認ミーティング</a:t>
            </a:r>
            <a:r>
              <a:rPr lang="en-US" altLang="ja-JP" sz="2000" dirty="0" smtClean="0"/>
              <a:t/>
            </a:r>
            <a:br>
              <a:rPr lang="en-US" altLang="ja-JP" sz="2000" dirty="0" smtClean="0"/>
            </a:br>
            <a:r>
              <a:rPr lang="ja-JP" altLang="en-US" sz="2000" dirty="0" smtClean="0"/>
              <a:t>必ずチームメンバー全員が参加する</a:t>
            </a:r>
            <a:endParaRPr lang="en-US" altLang="ja-JP" sz="2000" dirty="0" smtClean="0"/>
          </a:p>
          <a:p>
            <a:pPr>
              <a:lnSpc>
                <a:spcPct val="80000"/>
              </a:lnSpc>
            </a:pPr>
            <a:endParaRPr lang="en-US" altLang="ja-JP" sz="2000" dirty="0" smtClean="0"/>
          </a:p>
          <a:p>
            <a:pPr>
              <a:lnSpc>
                <a:spcPct val="80000"/>
              </a:lnSpc>
            </a:pPr>
            <a:r>
              <a:rPr lang="ja-JP" altLang="en-US" sz="2000" dirty="0" smtClean="0"/>
              <a:t>チーム内での最良のコミュニケーションと見える化の仕組み</a:t>
            </a:r>
            <a:endParaRPr lang="en-US" altLang="ja-JP" sz="2000" dirty="0" smtClean="0"/>
          </a:p>
          <a:p>
            <a:pPr lvl="1">
              <a:lnSpc>
                <a:spcPct val="80000"/>
              </a:lnSpc>
              <a:buFont typeface="Wingdings" pitchFamily="2" charset="2"/>
              <a:buChar char="Ø"/>
            </a:pPr>
            <a:r>
              <a:rPr lang="ja-JP" altLang="en-US" sz="1800" dirty="0" smtClean="0"/>
              <a:t>非常に簡単な事だが、毎日継続して着実に実施する事が大事</a:t>
            </a:r>
            <a:r>
              <a:rPr lang="en-US" altLang="ja-JP" sz="1800" dirty="0" smtClean="0"/>
              <a:t/>
            </a:r>
            <a:br>
              <a:rPr lang="en-US" altLang="ja-JP" sz="1800" dirty="0" smtClean="0"/>
            </a:br>
            <a:r>
              <a:rPr lang="ja-JP" altLang="en-US" sz="1800" dirty="0" smtClean="0"/>
              <a:t>（たかが朝礼という認識は誤り）</a:t>
            </a:r>
            <a:endParaRPr lang="en-US" altLang="ja-JP" sz="1800" dirty="0" smtClean="0"/>
          </a:p>
          <a:p>
            <a:pPr>
              <a:lnSpc>
                <a:spcPct val="80000"/>
              </a:lnSpc>
            </a:pPr>
            <a:endParaRPr lang="en-US" altLang="ja-JP" sz="2000" dirty="0" smtClean="0"/>
          </a:p>
          <a:p>
            <a:pPr>
              <a:lnSpc>
                <a:spcPct val="80000"/>
              </a:lnSpc>
            </a:pPr>
            <a:r>
              <a:rPr lang="ja-JP" altLang="en-US" sz="2000" b="1" dirty="0" smtClean="0"/>
              <a:t>チームメンバーは以下の三つの質問に対し、簡潔にポイントを絞って答える</a:t>
            </a:r>
            <a:endParaRPr lang="en-US" altLang="ja-JP" sz="2000" b="1" dirty="0" smtClean="0"/>
          </a:p>
          <a:p>
            <a:pPr lvl="1">
              <a:lnSpc>
                <a:spcPct val="80000"/>
              </a:lnSpc>
              <a:buFont typeface="Wingdings" pitchFamily="2" charset="2"/>
              <a:buNone/>
            </a:pPr>
            <a:r>
              <a:rPr lang="ja-JP" altLang="en-US" sz="1800" b="1" dirty="0" smtClean="0"/>
              <a:t>１．昨日は何をした？</a:t>
            </a:r>
            <a:endParaRPr lang="en-US" altLang="ja-JP" sz="1800" b="1" dirty="0" smtClean="0"/>
          </a:p>
          <a:p>
            <a:pPr lvl="1">
              <a:lnSpc>
                <a:spcPct val="80000"/>
              </a:lnSpc>
              <a:buFont typeface="Wingdings" pitchFamily="2" charset="2"/>
              <a:buNone/>
            </a:pPr>
            <a:r>
              <a:rPr lang="ja-JP" altLang="en-US" sz="1800" b="1" dirty="0" smtClean="0"/>
              <a:t>２．今日は何をする予定？</a:t>
            </a:r>
            <a:endParaRPr lang="en-US" altLang="ja-JP" sz="1800" b="1" dirty="0" smtClean="0"/>
          </a:p>
          <a:p>
            <a:pPr lvl="1">
              <a:lnSpc>
                <a:spcPct val="80000"/>
              </a:lnSpc>
              <a:buFont typeface="Wingdings" pitchFamily="2" charset="2"/>
              <a:buNone/>
            </a:pPr>
            <a:r>
              <a:rPr lang="ja-JP" altLang="en-US" sz="1800" b="1" dirty="0" smtClean="0"/>
              <a:t>３．今現在抱えている、若しくは気になる問題、課題は何？</a:t>
            </a:r>
            <a:endParaRPr lang="en-US" altLang="ja-JP" sz="1800" b="1" dirty="0" smtClean="0"/>
          </a:p>
          <a:p>
            <a:pPr lvl="4">
              <a:lnSpc>
                <a:spcPct val="80000"/>
              </a:lnSpc>
            </a:pPr>
            <a:r>
              <a:rPr lang="ja-JP" altLang="en-US" sz="1400" dirty="0" smtClean="0"/>
              <a:t>スタンドアップ・ミーティングに参加する人は全員が等しく順番にこの発表を行う。管理職の方が参加される場合も例外ではない。スタンドアップ・ミーティングはチーム全員（管理職もチームの構成員です）の情報共有、見える化の重要なコミュニケーションである。</a:t>
            </a:r>
            <a:endParaRPr lang="en-US" altLang="ja-JP" sz="1400" dirty="0" smtClean="0"/>
          </a:p>
          <a:p>
            <a:pPr lvl="4">
              <a:lnSpc>
                <a:spcPct val="80000"/>
              </a:lnSpc>
            </a:pPr>
            <a:endParaRPr lang="en-US" altLang="ja-JP" sz="1400" dirty="0" smtClean="0"/>
          </a:p>
          <a:p>
            <a:pPr>
              <a:lnSpc>
                <a:spcPct val="80000"/>
              </a:lnSpc>
            </a:pPr>
            <a:r>
              <a:rPr lang="ja-JP" altLang="en-US" sz="2000" dirty="0" smtClean="0"/>
              <a:t>必要に応じてフォローアップ・ミーティングを行なう</a:t>
            </a: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4303" y="28575"/>
            <a:ext cx="758825" cy="492125"/>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457200" y="5796974"/>
            <a:ext cx="8064896" cy="523220"/>
          </a:xfrm>
          <a:prstGeom prst="rect">
            <a:avLst/>
          </a:prstGeom>
          <a:noFill/>
        </p:spPr>
        <p:txBody>
          <a:bodyPr wrap="square" rtlCol="0">
            <a:spAutoFit/>
          </a:bodyPr>
          <a:lstStyle/>
          <a:p>
            <a:r>
              <a:rPr kumimoji="1" lang="ja-JP" altLang="en-US" sz="1400" dirty="0" smtClean="0">
                <a:solidFill>
                  <a:srgbClr val="0070C0"/>
                </a:solidFill>
              </a:rPr>
              <a:t>この活動は、報告、連絡、相談。　（報・連・相）</a:t>
            </a:r>
            <a:endParaRPr kumimoji="1" lang="en-US" altLang="ja-JP" sz="1400" dirty="0" smtClean="0">
              <a:solidFill>
                <a:srgbClr val="0070C0"/>
              </a:solidFill>
            </a:endParaRPr>
          </a:p>
          <a:p>
            <a:r>
              <a:rPr kumimoji="1" lang="ja-JP" altLang="en-US" sz="1400" dirty="0" smtClean="0">
                <a:solidFill>
                  <a:srgbClr val="0070C0"/>
                </a:solidFill>
              </a:rPr>
              <a:t>いわゆる作業現場でのコミュニケーションの基本ですから、しっかりと毎朝時間を決めて実施する。</a:t>
            </a:r>
            <a:endParaRPr kumimoji="1" lang="ja-JP" altLang="en-US" sz="1400" dirty="0">
              <a:solidFill>
                <a:srgbClr val="0070C0"/>
              </a:solidFill>
            </a:endParaRPr>
          </a:p>
        </p:txBody>
      </p:sp>
      <p:sp>
        <p:nvSpPr>
          <p:cNvPr id="9" name="フッター プレースホルダー 5"/>
          <p:cNvSpPr>
            <a:spLocks noGrp="1"/>
          </p:cNvSpPr>
          <p:nvPr>
            <p:ph type="ftr" sz="quarter" idx="11"/>
          </p:nvPr>
        </p:nvSpPr>
        <p:spPr>
          <a:xfrm>
            <a:off x="3124200" y="6356350"/>
            <a:ext cx="2895600" cy="365125"/>
          </a:xfrm>
        </p:spPr>
        <p:txBody>
          <a:bodyPr/>
          <a:lstStyle/>
          <a:p>
            <a:r>
              <a:rPr kumimoji="1" lang="en-US" altLang="ja-JP" dirty="0" smtClean="0"/>
              <a:t>Copyrights@2013_Strategic Staff Services</a:t>
            </a:r>
            <a:endParaRPr kumimoji="1" lang="ja-JP" altLang="en-US" dirty="0"/>
          </a:p>
        </p:txBody>
      </p:sp>
    </p:spTree>
    <p:extLst>
      <p:ext uri="{BB962C8B-B14F-4D97-AF65-F5344CB8AC3E}">
        <p14:creationId xmlns:p14="http://schemas.microsoft.com/office/powerpoint/2010/main" val="103452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 calcmode="lin" valueType="num">
                                      <p:cBhvr additive="base">
                                        <p:cTn id="3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 calcmode="lin" valueType="num">
                                      <p:cBhvr additive="base">
                                        <p:cTn id="3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anim calcmode="lin" valueType="num">
                                      <p:cBhvr additive="base">
                                        <p:cTn id="39"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
                                            <p:txEl>
                                              <p:pRg st="11" end="11"/>
                                            </p:txEl>
                                          </p:spTgt>
                                        </p:tgtEl>
                                        <p:attrNameLst>
                                          <p:attrName>style.visibility</p:attrName>
                                        </p:attrNameLst>
                                      </p:cBhvr>
                                      <p:to>
                                        <p:strVal val="visible"/>
                                      </p:to>
                                    </p:set>
                                    <p:anim calcmode="lin" valueType="num">
                                      <p:cBhvr additive="base">
                                        <p:cTn id="45"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43608" y="2132856"/>
            <a:ext cx="6768752" cy="584775"/>
          </a:xfrm>
          <a:prstGeom prst="rect">
            <a:avLst/>
          </a:prstGeom>
          <a:noFill/>
        </p:spPr>
        <p:txBody>
          <a:bodyPr wrap="square" rtlCol="0">
            <a:spAutoFit/>
          </a:bodyPr>
          <a:lstStyle/>
          <a:p>
            <a:pPr algn="ctr"/>
            <a:r>
              <a:rPr kumimoji="1" lang="ja-JP" altLang="en-US" sz="3200" dirty="0" smtClean="0">
                <a:solidFill>
                  <a:srgbClr val="002060"/>
                </a:solidFill>
              </a:rPr>
              <a:t>アジャイル開発とは、</a:t>
            </a:r>
            <a:endParaRPr kumimoji="1" lang="ja-JP" altLang="en-US" sz="3200" dirty="0">
              <a:solidFill>
                <a:srgbClr val="002060"/>
              </a:solidFill>
            </a:endParaRPr>
          </a:p>
        </p:txBody>
      </p:sp>
      <p:sp>
        <p:nvSpPr>
          <p:cNvPr id="3" name="テキスト ボックス 2"/>
          <p:cNvSpPr txBox="1"/>
          <p:nvPr/>
        </p:nvSpPr>
        <p:spPr>
          <a:xfrm>
            <a:off x="611560" y="404664"/>
            <a:ext cx="1800200" cy="461665"/>
          </a:xfrm>
          <a:prstGeom prst="rect">
            <a:avLst/>
          </a:prstGeom>
          <a:noFill/>
        </p:spPr>
        <p:txBody>
          <a:bodyPr wrap="square" rtlCol="0">
            <a:spAutoFit/>
          </a:bodyPr>
          <a:lstStyle/>
          <a:p>
            <a:pPr algn="ctr"/>
            <a:r>
              <a:rPr kumimoji="1" lang="ja-JP" altLang="en-US" sz="2400" dirty="0" smtClean="0">
                <a:solidFill>
                  <a:srgbClr val="0070C0"/>
                </a:solidFill>
              </a:rPr>
              <a:t>第一部</a:t>
            </a:r>
            <a:endParaRPr kumimoji="1" lang="ja-JP" altLang="en-US" sz="2400" dirty="0">
              <a:solidFill>
                <a:srgbClr val="0070C0"/>
              </a:solidFill>
            </a:endParaRP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3888" y="115888"/>
            <a:ext cx="758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フッター プレースホルダー 5"/>
          <p:cNvSpPr>
            <a:spLocks noGrp="1"/>
          </p:cNvSpPr>
          <p:nvPr>
            <p:ph type="ftr" sz="quarter" idx="11"/>
          </p:nvPr>
        </p:nvSpPr>
        <p:spPr>
          <a:xfrm>
            <a:off x="3124200" y="6356350"/>
            <a:ext cx="2895600" cy="365125"/>
          </a:xfrm>
        </p:spPr>
        <p:txBody>
          <a:bodyPr/>
          <a:lstStyle/>
          <a:p>
            <a:r>
              <a:rPr kumimoji="1" lang="en-US" altLang="ja-JP" dirty="0" smtClean="0"/>
              <a:t>Copyrights@2013_Strategic Staff Services</a:t>
            </a:r>
            <a:endParaRPr kumimoji="1" lang="ja-JP" altLang="en-US" dirty="0"/>
          </a:p>
        </p:txBody>
      </p:sp>
      <p:sp>
        <p:nvSpPr>
          <p:cNvPr id="6" name="スライド番号プレースホルダー 5"/>
          <p:cNvSpPr>
            <a:spLocks noGrp="1"/>
          </p:cNvSpPr>
          <p:nvPr>
            <p:ph type="sldNum" sz="quarter" idx="12"/>
          </p:nvPr>
        </p:nvSpPr>
        <p:spPr/>
        <p:txBody>
          <a:bodyPr/>
          <a:lstStyle/>
          <a:p>
            <a:fld id="{0AE9FC66-1AAE-4E36-B78C-41EEEE5034C1}" type="slidenum">
              <a:rPr kumimoji="1" lang="ja-JP" altLang="en-US" smtClean="0"/>
              <a:t>3</a:t>
            </a:fld>
            <a:endParaRPr kumimoji="1" lang="ja-JP" altLang="en-US"/>
          </a:p>
        </p:txBody>
      </p:sp>
    </p:spTree>
    <p:extLst>
      <p:ext uri="{BB962C8B-B14F-4D97-AF65-F5344CB8AC3E}">
        <p14:creationId xmlns:p14="http://schemas.microsoft.com/office/powerpoint/2010/main" val="28013819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78098"/>
          </a:xfrm>
        </p:spPr>
        <p:txBody>
          <a:bodyPr>
            <a:normAutofit/>
          </a:bodyPr>
          <a:lstStyle/>
          <a:p>
            <a:r>
              <a:rPr lang="ja-JP" altLang="en-US" sz="2800" dirty="0" smtClean="0">
                <a:solidFill>
                  <a:srgbClr val="002060"/>
                </a:solidFill>
              </a:rPr>
              <a:t>スプリント</a:t>
            </a:r>
            <a:r>
              <a:rPr lang="ja-JP" altLang="en-US" sz="2800" dirty="0">
                <a:solidFill>
                  <a:srgbClr val="002060"/>
                </a:solidFill>
              </a:rPr>
              <a:t>・レトロスペクティブ（毎週の振返り）</a:t>
            </a:r>
            <a:endParaRPr kumimoji="1" lang="ja-JP" altLang="en-US" sz="2800" dirty="0">
              <a:solidFill>
                <a:srgbClr val="002060"/>
              </a:solidFill>
            </a:endParaRPr>
          </a:p>
        </p:txBody>
      </p:sp>
      <p:sp>
        <p:nvSpPr>
          <p:cNvPr id="4" name="スライド番号プレースホルダー 3"/>
          <p:cNvSpPr>
            <a:spLocks noGrp="1"/>
          </p:cNvSpPr>
          <p:nvPr>
            <p:ph type="sldNum" sz="quarter" idx="12"/>
          </p:nvPr>
        </p:nvSpPr>
        <p:spPr/>
        <p:txBody>
          <a:bodyPr/>
          <a:lstStyle/>
          <a:p>
            <a:fld id="{A903E5BA-119A-4272-AC46-CC617D07B5E3}" type="slidenum">
              <a:rPr kumimoji="1" lang="ja-JP" altLang="en-US" smtClean="0"/>
              <a:t>30</a:t>
            </a:fld>
            <a:endParaRPr kumimoji="1" lang="ja-JP" altLang="en-US"/>
          </a:p>
        </p:txBody>
      </p:sp>
      <p:sp>
        <p:nvSpPr>
          <p:cNvPr id="5" name="Rectangle 3"/>
          <p:cNvSpPr txBox="1">
            <a:spLocks noChangeArrowheads="1"/>
          </p:cNvSpPr>
          <p:nvPr/>
        </p:nvSpPr>
        <p:spPr>
          <a:xfrm>
            <a:off x="457200" y="981075"/>
            <a:ext cx="8435975" cy="20161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80000"/>
              </a:lnSpc>
            </a:pPr>
            <a:r>
              <a:rPr lang="ja-JP" altLang="en-US" sz="2400" smtClean="0"/>
              <a:t>毎週行われる進捗報告ミーティング、評価とプロセスの改善の重要な機会</a:t>
            </a:r>
            <a:endParaRPr lang="en-US" altLang="ja-JP" sz="2400" smtClean="0"/>
          </a:p>
          <a:p>
            <a:pPr>
              <a:lnSpc>
                <a:spcPct val="80000"/>
              </a:lnSpc>
            </a:pPr>
            <a:r>
              <a:rPr lang="ja-JP" altLang="en-US" sz="2400" smtClean="0"/>
              <a:t>ＰＴＫをチームが共有する</a:t>
            </a:r>
            <a:endParaRPr lang="en-US" altLang="ja-JP" sz="2400" smtClean="0"/>
          </a:p>
          <a:p>
            <a:pPr lvl="1">
              <a:lnSpc>
                <a:spcPct val="80000"/>
              </a:lnSpc>
            </a:pPr>
            <a:r>
              <a:rPr lang="ja-JP" altLang="en-US" sz="2000" smtClean="0"/>
              <a:t>Ｐ（</a:t>
            </a:r>
            <a:r>
              <a:rPr lang="en-US" altLang="ja-JP" sz="2000" smtClean="0"/>
              <a:t>Problem</a:t>
            </a:r>
            <a:r>
              <a:rPr lang="ja-JP" altLang="en-US" sz="2000" smtClean="0"/>
              <a:t>：問題となっていること）</a:t>
            </a:r>
            <a:endParaRPr lang="en-US" altLang="ja-JP" sz="2000" smtClean="0"/>
          </a:p>
          <a:p>
            <a:pPr lvl="1">
              <a:lnSpc>
                <a:spcPct val="80000"/>
              </a:lnSpc>
            </a:pPr>
            <a:r>
              <a:rPr lang="ja-JP" altLang="en-US" sz="2000" smtClean="0"/>
              <a:t>Ｔ（</a:t>
            </a:r>
            <a:r>
              <a:rPr lang="en-US" altLang="ja-JP" sz="2000" smtClean="0"/>
              <a:t>Try</a:t>
            </a:r>
            <a:r>
              <a:rPr lang="ja-JP" altLang="en-US" sz="2000" smtClean="0"/>
              <a:t>：トライしたいこと）</a:t>
            </a:r>
            <a:endParaRPr lang="en-US" altLang="ja-JP" sz="2000" smtClean="0"/>
          </a:p>
          <a:p>
            <a:pPr lvl="1">
              <a:lnSpc>
                <a:spcPct val="80000"/>
              </a:lnSpc>
            </a:pPr>
            <a:r>
              <a:rPr lang="ja-JP" altLang="en-US" sz="2000" smtClean="0"/>
              <a:t>Ｋ（</a:t>
            </a:r>
            <a:r>
              <a:rPr lang="en-US" altLang="ja-JP" sz="2000" smtClean="0"/>
              <a:t>keep</a:t>
            </a:r>
            <a:r>
              <a:rPr lang="ja-JP" altLang="en-US" sz="2000" smtClean="0"/>
              <a:t>：キープしたいこと）</a:t>
            </a:r>
            <a:endParaRPr lang="ja-JP" altLang="en-US" sz="2000" dirty="0" smtClean="0"/>
          </a:p>
        </p:txBody>
      </p:sp>
      <p:sp>
        <p:nvSpPr>
          <p:cNvPr id="6" name="Rectangle 6"/>
          <p:cNvSpPr>
            <a:spLocks noChangeArrowheads="1"/>
          </p:cNvSpPr>
          <p:nvPr/>
        </p:nvSpPr>
        <p:spPr bwMode="auto">
          <a:xfrm>
            <a:off x="457200" y="3068638"/>
            <a:ext cx="8435975"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buClr>
                <a:srgbClr val="990033"/>
              </a:buClr>
              <a:buFont typeface="Wingdings" pitchFamily="2" charset="2"/>
              <a:buChar char="n"/>
            </a:pPr>
            <a:r>
              <a:rPr lang="ja-JP" altLang="en-US"/>
              <a:t>毎週の振返りは、管理職は参加せず、チームが自主運営する事が大事</a:t>
            </a:r>
            <a:endParaRPr lang="en-US" altLang="ja-JP"/>
          </a:p>
          <a:p>
            <a:pPr marL="342900" indent="-342900">
              <a:lnSpc>
                <a:spcPct val="80000"/>
              </a:lnSpc>
              <a:spcBef>
                <a:spcPct val="20000"/>
              </a:spcBef>
              <a:buClr>
                <a:srgbClr val="990033"/>
              </a:buClr>
              <a:buFont typeface="Wingdings" pitchFamily="2" charset="2"/>
              <a:buChar char="n"/>
            </a:pPr>
            <a:r>
              <a:rPr lang="ja-JP" altLang="en-US"/>
              <a:t>チームの中で自由に何でも話し合える環境、雰囲気作りが重要</a:t>
            </a:r>
            <a:r>
              <a:rPr lang="en-US" altLang="ja-JP"/>
              <a:t/>
            </a:r>
            <a:br>
              <a:rPr lang="en-US" altLang="ja-JP"/>
            </a:br>
            <a:r>
              <a:rPr lang="ja-JP" altLang="en-US"/>
              <a:t>この環境が構築されないとチーム内で透明性を確保できない</a:t>
            </a:r>
            <a:endParaRPr lang="en-US" altLang="ja-JP"/>
          </a:p>
          <a:p>
            <a:pPr marL="342900" indent="-342900">
              <a:lnSpc>
                <a:spcPct val="80000"/>
              </a:lnSpc>
              <a:spcBef>
                <a:spcPct val="20000"/>
              </a:spcBef>
              <a:buClr>
                <a:srgbClr val="990033"/>
              </a:buClr>
              <a:buFont typeface="Wingdings" pitchFamily="2" charset="2"/>
              <a:buChar char="n"/>
            </a:pPr>
            <a:r>
              <a:rPr lang="ja-JP" altLang="en-US"/>
              <a:t>振返りの話題、議論は、仕事に直接的に関係する話題だけで無く、チームの置かれている環境など間接的、補助的な事柄や、環境条件面についての話題も取り上げる</a:t>
            </a:r>
            <a:endParaRPr lang="en-US" altLang="ja-JP"/>
          </a:p>
          <a:p>
            <a:pPr marL="342900" indent="-342900">
              <a:lnSpc>
                <a:spcPct val="80000"/>
              </a:lnSpc>
              <a:spcBef>
                <a:spcPct val="20000"/>
              </a:spcBef>
              <a:buClr>
                <a:srgbClr val="990033"/>
              </a:buClr>
              <a:buFont typeface="Wingdings" pitchFamily="2" charset="2"/>
              <a:buChar char="n"/>
            </a:pPr>
            <a:r>
              <a:rPr lang="ja-JP" altLang="en-US"/>
              <a:t>話題に上がった問題、課題は、チーム全員で解決、改善して行く事になるが、チームが解決できないものは要望事項として後日チーム・リーダーから管理者等へ依頼する</a:t>
            </a:r>
            <a:endParaRPr lang="en-US" altLang="ja-JP"/>
          </a:p>
          <a:p>
            <a:pPr marL="342900" indent="-342900">
              <a:lnSpc>
                <a:spcPct val="80000"/>
              </a:lnSpc>
              <a:spcBef>
                <a:spcPct val="20000"/>
              </a:spcBef>
              <a:buClr>
                <a:srgbClr val="990033"/>
              </a:buClr>
              <a:buFont typeface="Wingdings" pitchFamily="2" charset="2"/>
              <a:buChar char="n"/>
            </a:pPr>
            <a:r>
              <a:rPr lang="ja-JP" altLang="en-US"/>
              <a:t>管理者は振返りの会議の場に参加してはいけない</a:t>
            </a:r>
            <a:r>
              <a:rPr lang="en-US" altLang="ja-JP"/>
              <a:t/>
            </a:r>
            <a:br>
              <a:rPr lang="en-US" altLang="ja-JP"/>
            </a:br>
            <a:r>
              <a:rPr lang="ja-JP" altLang="en-US"/>
              <a:t>後日、チームリーダーから報告や要望を聞く</a:t>
            </a:r>
            <a:r>
              <a:rPr lang="en-US" altLang="ja-JP"/>
              <a:t/>
            </a:r>
            <a:br>
              <a:rPr lang="en-US" altLang="ja-JP"/>
            </a:br>
            <a:r>
              <a:rPr lang="ja-JP" altLang="en-US"/>
              <a:t>注意すべき事は、指示、命令的な発言を差し控える、コメントは直接的な表現を避けてチームに気付きを与えられる言葉に止める、褒める言葉を多用する事</a:t>
            </a:r>
            <a:r>
              <a:rPr lang="en-US" altLang="ja-JP"/>
              <a:t/>
            </a:r>
            <a:br>
              <a:rPr lang="en-US" altLang="ja-JP"/>
            </a:br>
            <a:r>
              <a:rPr lang="ja-JP" altLang="en-US"/>
              <a:t>基本的にはチームの要望事項を聞きその解決を図る</a:t>
            </a:r>
            <a:endParaRPr lang="ja-JP" altLang="en-US" b="1"/>
          </a:p>
        </p:txBody>
      </p:sp>
      <p:pic>
        <p:nvPicPr>
          <p:cNvPr id="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4303" y="28575"/>
            <a:ext cx="758825" cy="492125"/>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5"/>
          <p:cNvSpPr>
            <a:spLocks noGrp="1"/>
          </p:cNvSpPr>
          <p:nvPr>
            <p:ph type="ftr" sz="quarter" idx="11"/>
          </p:nvPr>
        </p:nvSpPr>
        <p:spPr>
          <a:xfrm>
            <a:off x="3124200" y="6356350"/>
            <a:ext cx="2895600" cy="365125"/>
          </a:xfrm>
        </p:spPr>
        <p:txBody>
          <a:bodyPr/>
          <a:lstStyle/>
          <a:p>
            <a:r>
              <a:rPr kumimoji="1" lang="en-US" altLang="ja-JP" dirty="0" smtClean="0"/>
              <a:t>Copyrights@2013_Strategic Staff Services</a:t>
            </a:r>
            <a:endParaRPr kumimoji="1" lang="ja-JP" altLang="en-US" dirty="0"/>
          </a:p>
        </p:txBody>
      </p:sp>
    </p:spTree>
    <p:extLst>
      <p:ext uri="{BB962C8B-B14F-4D97-AF65-F5344CB8AC3E}">
        <p14:creationId xmlns:p14="http://schemas.microsoft.com/office/powerpoint/2010/main" val="258952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090"/>
          </a:xfrm>
        </p:spPr>
        <p:txBody>
          <a:bodyPr>
            <a:normAutofit/>
          </a:bodyPr>
          <a:lstStyle/>
          <a:p>
            <a:r>
              <a:rPr kumimoji="1" lang="ja-JP" altLang="en-US" sz="2800" dirty="0" smtClean="0">
                <a:solidFill>
                  <a:srgbClr val="002060"/>
                </a:solidFill>
              </a:rPr>
              <a:t>（参考）</a:t>
            </a:r>
            <a:r>
              <a:rPr kumimoji="1" lang="en-US" altLang="ja-JP" sz="2800" dirty="0" smtClean="0">
                <a:solidFill>
                  <a:srgbClr val="002060"/>
                </a:solidFill>
              </a:rPr>
              <a:t>TMS</a:t>
            </a:r>
            <a:r>
              <a:rPr kumimoji="1" lang="ja-JP" altLang="en-US" sz="2800" dirty="0" smtClean="0">
                <a:solidFill>
                  <a:srgbClr val="002060"/>
                </a:solidFill>
              </a:rPr>
              <a:t>の振り返り（レトロス</a:t>
            </a:r>
            <a:r>
              <a:rPr lang="ja-JP" altLang="en-US" sz="2800" dirty="0" smtClean="0">
                <a:solidFill>
                  <a:srgbClr val="002060"/>
                </a:solidFill>
              </a:rPr>
              <a:t>ペ</a:t>
            </a:r>
            <a:r>
              <a:rPr kumimoji="1" lang="ja-JP" altLang="en-US" sz="2800" dirty="0" smtClean="0">
                <a:solidFill>
                  <a:srgbClr val="002060"/>
                </a:solidFill>
              </a:rPr>
              <a:t>クティブ）</a:t>
            </a:r>
            <a:endParaRPr kumimoji="1" lang="ja-JP" altLang="en-US" sz="2800" dirty="0">
              <a:solidFill>
                <a:srgbClr val="002060"/>
              </a:solidFill>
            </a:endParaRPr>
          </a:p>
        </p:txBody>
      </p:sp>
      <p:sp>
        <p:nvSpPr>
          <p:cNvPr id="3" name="コンテンツ プレースホルダー 2"/>
          <p:cNvSpPr>
            <a:spLocks noGrp="1"/>
          </p:cNvSpPr>
          <p:nvPr>
            <p:ph idx="1"/>
          </p:nvPr>
        </p:nvSpPr>
        <p:spPr>
          <a:xfrm>
            <a:off x="441546" y="1196753"/>
            <a:ext cx="8229600" cy="2304256"/>
          </a:xfrm>
        </p:spPr>
        <p:txBody>
          <a:bodyPr>
            <a:normAutofit/>
          </a:bodyPr>
          <a:lstStyle/>
          <a:p>
            <a:pPr lvl="0"/>
            <a:r>
              <a:rPr lang="ja-JP" altLang="ja-JP" sz="1800" dirty="0"/>
              <a:t>毎週行われる進捗報告ミーティング</a:t>
            </a:r>
          </a:p>
          <a:p>
            <a:pPr lvl="0"/>
            <a:r>
              <a:rPr lang="ja-JP" altLang="ja-JP" sz="1800" dirty="0"/>
              <a:t>評価とプロセスの改善の重要な機会</a:t>
            </a:r>
          </a:p>
          <a:p>
            <a:pPr lvl="0"/>
            <a:r>
              <a:rPr lang="ja-JP" altLang="ja-JP" sz="1800" dirty="0"/>
              <a:t>ＰＴＫをチームが共有する</a:t>
            </a:r>
          </a:p>
          <a:p>
            <a:pPr lvl="1"/>
            <a:r>
              <a:rPr lang="ja-JP" altLang="ja-JP" sz="1800" dirty="0"/>
              <a:t>Ｐ（</a:t>
            </a:r>
            <a:r>
              <a:rPr lang="en-US" altLang="ja-JP" sz="1800" dirty="0"/>
              <a:t>Problem</a:t>
            </a:r>
            <a:r>
              <a:rPr lang="ja-JP" altLang="ja-JP" sz="1800" dirty="0"/>
              <a:t>：問題となっていること）</a:t>
            </a:r>
          </a:p>
          <a:p>
            <a:pPr lvl="1"/>
            <a:r>
              <a:rPr lang="ja-JP" altLang="ja-JP" sz="1800" dirty="0"/>
              <a:t>Ｔ（</a:t>
            </a:r>
            <a:r>
              <a:rPr lang="en-US" altLang="ja-JP" sz="1800" dirty="0"/>
              <a:t>Try</a:t>
            </a:r>
            <a:r>
              <a:rPr lang="ja-JP" altLang="ja-JP" sz="1800" dirty="0"/>
              <a:t>：トライしたいこと）</a:t>
            </a:r>
          </a:p>
          <a:p>
            <a:pPr lvl="1"/>
            <a:r>
              <a:rPr lang="ja-JP" altLang="ja-JP" sz="1800" dirty="0"/>
              <a:t>Ｋ（</a:t>
            </a:r>
            <a:r>
              <a:rPr lang="en-US" altLang="ja-JP" sz="1800" dirty="0"/>
              <a:t>keep</a:t>
            </a:r>
            <a:r>
              <a:rPr lang="ja-JP" altLang="ja-JP" sz="1800" dirty="0"/>
              <a:t>：キープしたいこと）</a:t>
            </a:r>
          </a:p>
          <a:p>
            <a:endParaRPr kumimoji="1" lang="ja-JP" altLang="en-US" sz="1800" dirty="0"/>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4303" y="28575"/>
            <a:ext cx="758825" cy="492125"/>
          </a:xfrm>
          <a:prstGeom prst="rect">
            <a:avLst/>
          </a:prstGeom>
          <a:noFill/>
          <a:extLst>
            <a:ext uri="{909E8E84-426E-40DD-AFC4-6F175D3DCCD1}">
              <a14:hiddenFill xmlns:a14="http://schemas.microsoft.com/office/drawing/2010/main">
                <a:solidFill>
                  <a:srgbClr val="FFFFFF"/>
                </a:solidFill>
              </a14:hiddenFill>
            </a:ext>
          </a:extLst>
        </p:spPr>
      </p:pic>
      <p:sp>
        <p:nvSpPr>
          <p:cNvPr id="6" name="スライド番号プレースホルダー 5"/>
          <p:cNvSpPr>
            <a:spLocks noGrp="1"/>
          </p:cNvSpPr>
          <p:nvPr>
            <p:ph type="sldNum" sz="quarter" idx="12"/>
          </p:nvPr>
        </p:nvSpPr>
        <p:spPr/>
        <p:txBody>
          <a:bodyPr/>
          <a:lstStyle/>
          <a:p>
            <a:fld id="{CED2A178-DBD2-4A50-A24A-4927A831F1AA}" type="slidenum">
              <a:rPr kumimoji="1" lang="ja-JP" altLang="en-US" smtClean="0"/>
              <a:t>31</a:t>
            </a:fld>
            <a:endParaRPr kumimoji="1" lang="ja-JP" altLang="en-US"/>
          </a:p>
        </p:txBody>
      </p:sp>
      <p:sp>
        <p:nvSpPr>
          <p:cNvPr id="8" name="コンテンツ プレースホルダー 2"/>
          <p:cNvSpPr txBox="1">
            <a:spLocks/>
          </p:cNvSpPr>
          <p:nvPr/>
        </p:nvSpPr>
        <p:spPr>
          <a:xfrm>
            <a:off x="343520" y="3312418"/>
            <a:ext cx="8229600" cy="29969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sz="1600" dirty="0" smtClean="0"/>
              <a:t>小さなＰＤＣＡを回すための方法です。</a:t>
            </a:r>
            <a:endParaRPr lang="en-US" altLang="ja-JP" sz="1600" dirty="0" smtClean="0"/>
          </a:p>
          <a:p>
            <a:pPr marL="0" indent="0">
              <a:buFont typeface="Arial" pitchFamily="34" charset="0"/>
              <a:buNone/>
            </a:pPr>
            <a:r>
              <a:rPr lang="ja-JP" altLang="en-US" sz="1600" dirty="0" smtClean="0"/>
              <a:t>ＫＰＴボードは振り返りのツール</a:t>
            </a:r>
            <a:endParaRPr lang="en-US" altLang="ja-JP" sz="1600" dirty="0" smtClean="0"/>
          </a:p>
          <a:p>
            <a:pPr marL="0" indent="0">
              <a:buFont typeface="Arial" pitchFamily="34" charset="0"/>
              <a:buNone/>
            </a:pPr>
            <a:r>
              <a:rPr lang="en-US" altLang="ja-JP" sz="1600" dirty="0" smtClean="0"/>
              <a:t>	</a:t>
            </a:r>
            <a:r>
              <a:rPr lang="ja-JP" altLang="en-US" sz="1600" dirty="0" smtClean="0"/>
              <a:t>①気づきや問題、課題を付箋紙に書き、</a:t>
            </a:r>
            <a:r>
              <a:rPr lang="en-US" altLang="ja-JP" sz="1600" dirty="0" smtClean="0"/>
              <a:t>Problem</a:t>
            </a:r>
            <a:r>
              <a:rPr lang="ja-JP" altLang="en-US" sz="1600" dirty="0" smtClean="0"/>
              <a:t>（問題）のエリアに貼る。</a:t>
            </a:r>
            <a:endParaRPr lang="en-US" altLang="ja-JP" sz="1600" dirty="0" smtClean="0"/>
          </a:p>
          <a:p>
            <a:pPr marL="0" indent="0">
              <a:buFont typeface="Arial" pitchFamily="34" charset="0"/>
              <a:buNone/>
            </a:pPr>
            <a:r>
              <a:rPr lang="en-US" altLang="ja-JP" sz="1600" dirty="0" smtClean="0"/>
              <a:t>	</a:t>
            </a:r>
            <a:r>
              <a:rPr lang="ja-JP" altLang="en-US" sz="1600" dirty="0" smtClean="0"/>
              <a:t>②</a:t>
            </a:r>
            <a:r>
              <a:rPr lang="en-US" altLang="ja-JP" sz="1600" dirty="0" smtClean="0"/>
              <a:t>Problem</a:t>
            </a:r>
            <a:r>
              <a:rPr lang="ja-JP" altLang="en-US" sz="1600" dirty="0" smtClean="0"/>
              <a:t>のエリアに出てきた気づきや問題に対して</a:t>
            </a:r>
            <a:r>
              <a:rPr lang="en-US" altLang="ja-JP" sz="1600" dirty="0" smtClean="0"/>
              <a:t>Try</a:t>
            </a:r>
            <a:r>
              <a:rPr lang="ja-JP" altLang="en-US" sz="1600" dirty="0" smtClean="0"/>
              <a:t>（対策）を立てて</a:t>
            </a:r>
            <a:r>
              <a:rPr lang="en-US" altLang="ja-JP" sz="1600" dirty="0" smtClean="0"/>
              <a:t>Try</a:t>
            </a:r>
            <a:r>
              <a:rPr lang="ja-JP" altLang="en-US" sz="1600" dirty="0" smtClean="0"/>
              <a:t>のエリヤ</a:t>
            </a:r>
            <a:r>
              <a:rPr lang="en-US" altLang="ja-JP" sz="1600" dirty="0" smtClean="0"/>
              <a:t>	</a:t>
            </a:r>
            <a:r>
              <a:rPr lang="ja-JP" altLang="en-US" sz="1600" dirty="0" smtClean="0"/>
              <a:t>に移動させる。</a:t>
            </a:r>
            <a:endParaRPr lang="en-US" altLang="ja-JP" sz="1600" dirty="0" smtClean="0"/>
          </a:p>
          <a:p>
            <a:pPr marL="0" indent="0">
              <a:buFont typeface="Arial" pitchFamily="34" charset="0"/>
              <a:buNone/>
            </a:pPr>
            <a:r>
              <a:rPr lang="en-US" altLang="ja-JP" sz="1600" dirty="0" smtClean="0"/>
              <a:t>	</a:t>
            </a:r>
            <a:r>
              <a:rPr lang="ja-JP" altLang="en-US" sz="1600" dirty="0" smtClean="0"/>
              <a:t>③実際にやってみて、対策が不十分だった場合には、再度、</a:t>
            </a:r>
            <a:r>
              <a:rPr lang="en-US" altLang="ja-JP" sz="1600" dirty="0" smtClean="0"/>
              <a:t> Problem</a:t>
            </a:r>
            <a:r>
              <a:rPr lang="ja-JP" altLang="en-US" sz="1600" dirty="0" smtClean="0"/>
              <a:t>（問題）のエリ</a:t>
            </a:r>
            <a:r>
              <a:rPr lang="en-US" altLang="ja-JP" sz="1600" dirty="0" smtClean="0"/>
              <a:t>	</a:t>
            </a:r>
            <a:r>
              <a:rPr lang="ja-JP" altLang="en-US" sz="1600" dirty="0" smtClean="0"/>
              <a:t>アに移動し課題を追記する。再度、対策を立て直す。</a:t>
            </a:r>
            <a:endParaRPr lang="en-US" altLang="ja-JP" sz="1600" dirty="0" smtClean="0"/>
          </a:p>
          <a:p>
            <a:pPr marL="0" indent="0">
              <a:buFont typeface="Arial" pitchFamily="34" charset="0"/>
              <a:buNone/>
            </a:pPr>
            <a:r>
              <a:rPr lang="en-US" altLang="ja-JP" sz="1600" dirty="0" smtClean="0"/>
              <a:t>	</a:t>
            </a:r>
            <a:r>
              <a:rPr lang="ja-JP" altLang="en-US" sz="1600" dirty="0" smtClean="0"/>
              <a:t>④</a:t>
            </a:r>
            <a:r>
              <a:rPr lang="en-US" altLang="ja-JP" sz="1600" dirty="0" smtClean="0"/>
              <a:t>Problem</a:t>
            </a:r>
            <a:r>
              <a:rPr lang="ja-JP" altLang="en-US" sz="1600" dirty="0" smtClean="0"/>
              <a:t>に対する効果が十分出たと判断できた場合には、</a:t>
            </a:r>
            <a:r>
              <a:rPr lang="en-US" altLang="ja-JP" sz="1600" dirty="0" smtClean="0"/>
              <a:t>Keep</a:t>
            </a:r>
            <a:r>
              <a:rPr lang="ja-JP" altLang="en-US" sz="1600" dirty="0" smtClean="0"/>
              <a:t>（継続）のエリアに</a:t>
            </a:r>
            <a:r>
              <a:rPr lang="en-US" altLang="ja-JP" sz="1600" dirty="0" smtClean="0"/>
              <a:t>	</a:t>
            </a:r>
            <a:r>
              <a:rPr lang="ja-JP" altLang="en-US" sz="1600" dirty="0" smtClean="0"/>
              <a:t>移動し習慣化、定着化を図る。</a:t>
            </a:r>
            <a:endParaRPr lang="en-US" altLang="ja-JP" sz="1600" dirty="0" smtClean="0"/>
          </a:p>
          <a:p>
            <a:pPr marL="0" indent="0">
              <a:buFont typeface="Arial" pitchFamily="34" charset="0"/>
              <a:buNone/>
            </a:pPr>
            <a:r>
              <a:rPr lang="ja-JP" altLang="en-US" sz="1600" dirty="0" smtClean="0"/>
              <a:t>ここで大事な事は、</a:t>
            </a:r>
            <a:r>
              <a:rPr lang="ja-JP" altLang="en-US" sz="1600" b="1" dirty="0" smtClean="0"/>
              <a:t>人を責めずにやり方を責める</a:t>
            </a:r>
            <a:r>
              <a:rPr lang="ja-JP" altLang="en-US" sz="1600" dirty="0" smtClean="0"/>
              <a:t>事です。（誰でも同じようにできる様にする。）</a:t>
            </a:r>
            <a:endParaRPr lang="en-US" altLang="ja-JP" sz="1600" dirty="0" smtClean="0"/>
          </a:p>
        </p:txBody>
      </p:sp>
      <p:grpSp>
        <p:nvGrpSpPr>
          <p:cNvPr id="9" name="グループ化 8"/>
          <p:cNvGrpSpPr/>
          <p:nvPr/>
        </p:nvGrpSpPr>
        <p:grpSpPr>
          <a:xfrm>
            <a:off x="5037300" y="1124744"/>
            <a:ext cx="3456384" cy="2448272"/>
            <a:chOff x="2339752" y="4074765"/>
            <a:chExt cx="3456384" cy="2448272"/>
          </a:xfrm>
        </p:grpSpPr>
        <p:sp>
          <p:nvSpPr>
            <p:cNvPr id="10" name="正方形/長方形 9"/>
            <p:cNvSpPr/>
            <p:nvPr/>
          </p:nvSpPr>
          <p:spPr>
            <a:xfrm>
              <a:off x="2339752" y="4077072"/>
              <a:ext cx="1728192" cy="12241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2339752" y="5298901"/>
              <a:ext cx="1728192" cy="12241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067944" y="4074765"/>
              <a:ext cx="1728192" cy="2448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ローチャート : カード 12"/>
            <p:cNvSpPr/>
            <p:nvPr/>
          </p:nvSpPr>
          <p:spPr>
            <a:xfrm>
              <a:off x="2520130" y="5635085"/>
              <a:ext cx="360040" cy="360040"/>
            </a:xfrm>
            <a:prstGeom prst="flowChartPunchedCard">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ローチャート : カード 13"/>
            <p:cNvSpPr/>
            <p:nvPr/>
          </p:nvSpPr>
          <p:spPr>
            <a:xfrm>
              <a:off x="3350369" y="5530622"/>
              <a:ext cx="360040" cy="360040"/>
            </a:xfrm>
            <a:prstGeom prst="flowChartPunchedCard">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ローチャート : カード 14"/>
            <p:cNvSpPr/>
            <p:nvPr/>
          </p:nvSpPr>
          <p:spPr>
            <a:xfrm>
              <a:off x="2865549" y="6081017"/>
              <a:ext cx="360040" cy="360040"/>
            </a:xfrm>
            <a:prstGeom prst="flowChartPunchedCard">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ローチャート : カード 15"/>
            <p:cNvSpPr/>
            <p:nvPr/>
          </p:nvSpPr>
          <p:spPr>
            <a:xfrm>
              <a:off x="4450716" y="4941168"/>
              <a:ext cx="360040" cy="360040"/>
            </a:xfrm>
            <a:prstGeom prst="flowChartPunchedCard">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ローチャート : カード 16"/>
            <p:cNvSpPr/>
            <p:nvPr/>
          </p:nvSpPr>
          <p:spPr>
            <a:xfrm>
              <a:off x="5129742" y="4143931"/>
              <a:ext cx="360040" cy="360040"/>
            </a:xfrm>
            <a:prstGeom prst="flowChartPunchedCard">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ローチャート : カード 17"/>
            <p:cNvSpPr/>
            <p:nvPr/>
          </p:nvSpPr>
          <p:spPr>
            <a:xfrm>
              <a:off x="4427984" y="4425052"/>
              <a:ext cx="360040" cy="360040"/>
            </a:xfrm>
            <a:prstGeom prst="flowChartPunchedCard">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ローチャート : カード 18"/>
            <p:cNvSpPr/>
            <p:nvPr/>
          </p:nvSpPr>
          <p:spPr>
            <a:xfrm>
              <a:off x="5319500" y="5118881"/>
              <a:ext cx="360040" cy="360040"/>
            </a:xfrm>
            <a:prstGeom prst="flowChartPunchedCard">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ローチャート : カード 19"/>
            <p:cNvSpPr/>
            <p:nvPr/>
          </p:nvSpPr>
          <p:spPr>
            <a:xfrm>
              <a:off x="4270696" y="5496704"/>
              <a:ext cx="360040" cy="360040"/>
            </a:xfrm>
            <a:prstGeom prst="flowChartPunchedCard">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ローチャート : カード 20"/>
            <p:cNvSpPr/>
            <p:nvPr/>
          </p:nvSpPr>
          <p:spPr>
            <a:xfrm>
              <a:off x="4883445" y="5412183"/>
              <a:ext cx="360040" cy="360040"/>
            </a:xfrm>
            <a:prstGeom prst="flowChartPunchedCard">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ローチャート : カード 21"/>
            <p:cNvSpPr/>
            <p:nvPr/>
          </p:nvSpPr>
          <p:spPr>
            <a:xfrm>
              <a:off x="2843546" y="4852565"/>
              <a:ext cx="360040" cy="360040"/>
            </a:xfrm>
            <a:prstGeom prst="flowChartPunchedCard">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ローチャート : カード 22"/>
            <p:cNvSpPr/>
            <p:nvPr/>
          </p:nvSpPr>
          <p:spPr>
            <a:xfrm>
              <a:off x="3350369" y="4444501"/>
              <a:ext cx="360040" cy="360040"/>
            </a:xfrm>
            <a:prstGeom prst="flowChartPunchedCard">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ローチャート : カード 23"/>
            <p:cNvSpPr/>
            <p:nvPr/>
          </p:nvSpPr>
          <p:spPr>
            <a:xfrm>
              <a:off x="2574949" y="4425052"/>
              <a:ext cx="360040" cy="360040"/>
            </a:xfrm>
            <a:prstGeom prst="flowChartPunchedCard">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ローチャート : カード 24"/>
            <p:cNvSpPr/>
            <p:nvPr/>
          </p:nvSpPr>
          <p:spPr>
            <a:xfrm>
              <a:off x="4981475" y="4689140"/>
              <a:ext cx="360040" cy="360040"/>
            </a:xfrm>
            <a:prstGeom prst="flowChartPunchedCard">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ローチャート : カード 25"/>
            <p:cNvSpPr/>
            <p:nvPr/>
          </p:nvSpPr>
          <p:spPr>
            <a:xfrm>
              <a:off x="4355851" y="6102733"/>
              <a:ext cx="360040" cy="360040"/>
            </a:xfrm>
            <a:prstGeom prst="flowChartPunchedCard">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ローチャート : カード 26"/>
            <p:cNvSpPr/>
            <p:nvPr/>
          </p:nvSpPr>
          <p:spPr>
            <a:xfrm>
              <a:off x="3530389" y="4869160"/>
              <a:ext cx="360040" cy="360040"/>
            </a:xfrm>
            <a:prstGeom prst="flowChartPunchedCard">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ローチャート : カード 27"/>
            <p:cNvSpPr/>
            <p:nvPr/>
          </p:nvSpPr>
          <p:spPr>
            <a:xfrm>
              <a:off x="4883778" y="5910969"/>
              <a:ext cx="360040" cy="360040"/>
            </a:xfrm>
            <a:prstGeom prst="flowChartPunchedCard">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ローチャート : カード 28"/>
            <p:cNvSpPr/>
            <p:nvPr/>
          </p:nvSpPr>
          <p:spPr>
            <a:xfrm>
              <a:off x="5319500" y="5718704"/>
              <a:ext cx="360040" cy="360040"/>
            </a:xfrm>
            <a:prstGeom prst="flowChartPunchedCard">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2361493" y="5294255"/>
              <a:ext cx="1008112" cy="369332"/>
            </a:xfrm>
            <a:prstGeom prst="rect">
              <a:avLst/>
            </a:prstGeom>
            <a:noFill/>
          </p:spPr>
          <p:txBody>
            <a:bodyPr wrap="square" rtlCol="0">
              <a:spAutoFit/>
            </a:bodyPr>
            <a:lstStyle/>
            <a:p>
              <a:r>
                <a:rPr kumimoji="1" lang="en-US" altLang="ja-JP" b="1" dirty="0" smtClean="0">
                  <a:solidFill>
                    <a:srgbClr val="FF0000"/>
                  </a:solidFill>
                </a:rPr>
                <a:t>Problem</a:t>
              </a:r>
              <a:endParaRPr kumimoji="1" lang="ja-JP" altLang="en-US" b="1" dirty="0">
                <a:solidFill>
                  <a:srgbClr val="FF0000"/>
                </a:solidFill>
              </a:endParaRPr>
            </a:p>
          </p:txBody>
        </p:sp>
        <p:sp>
          <p:nvSpPr>
            <p:cNvPr id="31" name="テキスト ボックス 30"/>
            <p:cNvSpPr txBox="1"/>
            <p:nvPr/>
          </p:nvSpPr>
          <p:spPr>
            <a:xfrm>
              <a:off x="2361493" y="4083880"/>
              <a:ext cx="1008112" cy="369332"/>
            </a:xfrm>
            <a:prstGeom prst="rect">
              <a:avLst/>
            </a:prstGeom>
            <a:noFill/>
          </p:spPr>
          <p:txBody>
            <a:bodyPr wrap="square" rtlCol="0">
              <a:spAutoFit/>
            </a:bodyPr>
            <a:lstStyle/>
            <a:p>
              <a:r>
                <a:rPr lang="en-US" altLang="ja-JP" b="1" dirty="0" smtClean="0">
                  <a:solidFill>
                    <a:srgbClr val="0070C0"/>
                  </a:solidFill>
                </a:rPr>
                <a:t>Keep</a:t>
              </a:r>
              <a:endParaRPr kumimoji="1" lang="ja-JP" altLang="en-US" b="1" dirty="0">
                <a:solidFill>
                  <a:srgbClr val="0070C0"/>
                </a:solidFill>
              </a:endParaRPr>
            </a:p>
          </p:txBody>
        </p:sp>
        <p:sp>
          <p:nvSpPr>
            <p:cNvPr id="32" name="テキスト ボックス 31"/>
            <p:cNvSpPr txBox="1"/>
            <p:nvPr/>
          </p:nvSpPr>
          <p:spPr>
            <a:xfrm>
              <a:off x="4067944" y="4075169"/>
              <a:ext cx="647947" cy="369332"/>
            </a:xfrm>
            <a:prstGeom prst="rect">
              <a:avLst/>
            </a:prstGeom>
            <a:noFill/>
          </p:spPr>
          <p:txBody>
            <a:bodyPr wrap="square" rtlCol="0">
              <a:spAutoFit/>
            </a:bodyPr>
            <a:lstStyle/>
            <a:p>
              <a:r>
                <a:rPr lang="en-US" altLang="ja-JP" b="1" dirty="0" smtClean="0">
                  <a:solidFill>
                    <a:srgbClr val="C00000"/>
                  </a:solidFill>
                </a:rPr>
                <a:t>Try</a:t>
              </a:r>
              <a:endParaRPr kumimoji="1" lang="ja-JP" altLang="en-US" b="1" dirty="0">
                <a:solidFill>
                  <a:srgbClr val="C00000"/>
                </a:solidFill>
              </a:endParaRPr>
            </a:p>
          </p:txBody>
        </p:sp>
        <p:cxnSp>
          <p:nvCxnSpPr>
            <p:cNvPr id="33" name="直線矢印コネクタ 32"/>
            <p:cNvCxnSpPr/>
            <p:nvPr/>
          </p:nvCxnSpPr>
          <p:spPr>
            <a:xfrm flipV="1">
              <a:off x="3530389" y="4605072"/>
              <a:ext cx="1077615" cy="11136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a:stCxn id="18" idx="1"/>
            </p:cNvCxnSpPr>
            <p:nvPr/>
          </p:nvCxnSpPr>
          <p:spPr>
            <a:xfrm flipH="1">
              <a:off x="2754970" y="4605072"/>
              <a:ext cx="1673014"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5" name="フッター プレースホルダー 5"/>
          <p:cNvSpPr>
            <a:spLocks noGrp="1"/>
          </p:cNvSpPr>
          <p:nvPr>
            <p:ph type="ftr" sz="quarter" idx="11"/>
          </p:nvPr>
        </p:nvSpPr>
        <p:spPr>
          <a:xfrm>
            <a:off x="3124200" y="6356350"/>
            <a:ext cx="2895600" cy="365125"/>
          </a:xfrm>
        </p:spPr>
        <p:txBody>
          <a:bodyPr/>
          <a:lstStyle/>
          <a:p>
            <a:r>
              <a:rPr kumimoji="1" lang="en-US" altLang="ja-JP" dirty="0" smtClean="0"/>
              <a:t>Copyrights@2013_Strategic Staff Services</a:t>
            </a:r>
            <a:endParaRPr kumimoji="1" lang="ja-JP" altLang="en-US" dirty="0"/>
          </a:p>
        </p:txBody>
      </p:sp>
    </p:spTree>
    <p:extLst>
      <p:ext uri="{BB962C8B-B14F-4D97-AF65-F5344CB8AC3E}">
        <p14:creationId xmlns:p14="http://schemas.microsoft.com/office/powerpoint/2010/main" val="16280126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9" name="Rectangle 3"/>
          <p:cNvSpPr>
            <a:spLocks noGrp="1"/>
          </p:cNvSpPr>
          <p:nvPr>
            <p:ph type="body" idx="4294967295"/>
          </p:nvPr>
        </p:nvSpPr>
        <p:spPr>
          <a:xfrm>
            <a:off x="395536" y="188913"/>
            <a:ext cx="8136903" cy="431775"/>
          </a:xfrm>
          <a:noFill/>
        </p:spPr>
        <p:txBody>
          <a:bodyPr>
            <a:normAutofit/>
          </a:bodyPr>
          <a:lstStyle/>
          <a:p>
            <a:pPr>
              <a:lnSpc>
                <a:spcPct val="80000"/>
              </a:lnSpc>
              <a:buFont typeface="Arial" pitchFamily="34" charset="0"/>
              <a:buNone/>
            </a:pPr>
            <a:r>
              <a:rPr lang="en-US" altLang="ja-JP" sz="2400" dirty="0" smtClean="0">
                <a:solidFill>
                  <a:srgbClr val="002060"/>
                </a:solidFill>
              </a:rPr>
              <a:t>IBM</a:t>
            </a:r>
            <a:r>
              <a:rPr lang="ja-JP" altLang="en-US" sz="2400" dirty="0" smtClean="0">
                <a:solidFill>
                  <a:srgbClr val="002060"/>
                </a:solidFill>
              </a:rPr>
              <a:t>社内でのアジャイルプラクティスの適用とその効果</a:t>
            </a:r>
          </a:p>
        </p:txBody>
      </p:sp>
      <p:pic>
        <p:nvPicPr>
          <p:cNvPr id="5929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1160874"/>
            <a:ext cx="3533466" cy="4484737"/>
          </a:xfrm>
          <a:prstGeom prst="rect">
            <a:avLst/>
          </a:prstGeom>
          <a:noFill/>
          <a:ln>
            <a:noFill/>
          </a:ln>
          <a:effectLst/>
          <a:extLst>
            <a:ext uri="{909E8E84-426E-40DD-AFC4-6F175D3DCCD1}">
              <a14:hiddenFill xmlns:a14="http://schemas.microsoft.com/office/drawing/2010/main">
                <a:solidFill>
                  <a:srgbClr val="C0C0C0">
                    <a:alpha val="2700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2901" name="Rectangle 5"/>
          <p:cNvSpPr>
            <a:spLocks noChangeArrowheads="1"/>
          </p:cNvSpPr>
          <p:nvPr/>
        </p:nvSpPr>
        <p:spPr bwMode="auto">
          <a:xfrm>
            <a:off x="4613572" y="1988840"/>
            <a:ext cx="3635910" cy="288032"/>
          </a:xfrm>
          <a:prstGeom prst="rect">
            <a:avLst/>
          </a:prstGeom>
          <a:solidFill>
            <a:srgbClr val="FF00FF">
              <a:alpha val="27000"/>
            </a:srgbClr>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92902" name="Rectangle 6"/>
          <p:cNvSpPr>
            <a:spLocks noChangeArrowheads="1"/>
          </p:cNvSpPr>
          <p:nvPr/>
        </p:nvSpPr>
        <p:spPr bwMode="auto">
          <a:xfrm>
            <a:off x="4614564" y="3717031"/>
            <a:ext cx="3634918" cy="217775"/>
          </a:xfrm>
          <a:prstGeom prst="rect">
            <a:avLst/>
          </a:prstGeom>
          <a:solidFill>
            <a:srgbClr val="FF00FF">
              <a:alpha val="27000"/>
            </a:srgbClr>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92903" name="Rectangle 7"/>
          <p:cNvSpPr>
            <a:spLocks noChangeArrowheads="1"/>
          </p:cNvSpPr>
          <p:nvPr/>
        </p:nvSpPr>
        <p:spPr bwMode="auto">
          <a:xfrm>
            <a:off x="4613572" y="3186663"/>
            <a:ext cx="3635910" cy="216579"/>
          </a:xfrm>
          <a:prstGeom prst="rect">
            <a:avLst/>
          </a:prstGeom>
          <a:solidFill>
            <a:srgbClr val="FF00FF">
              <a:alpha val="27000"/>
            </a:srgbClr>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113" y="1160874"/>
            <a:ext cx="3782186" cy="4484737"/>
          </a:xfrm>
          <a:prstGeom prst="rect">
            <a:avLst/>
          </a:prstGeom>
          <a:noFill/>
          <a:ln>
            <a:noFill/>
          </a:ln>
          <a:effectLst/>
          <a:extLst>
            <a:ext uri="{909E8E84-426E-40DD-AFC4-6F175D3DCCD1}">
              <a14:hiddenFill xmlns:a14="http://schemas.microsoft.com/office/drawing/2010/main">
                <a:solidFill>
                  <a:srgbClr val="C0C0C0">
                    <a:alpha val="2700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5"/>
          <p:cNvSpPr>
            <a:spLocks noChangeArrowheads="1"/>
          </p:cNvSpPr>
          <p:nvPr/>
        </p:nvSpPr>
        <p:spPr bwMode="auto">
          <a:xfrm>
            <a:off x="477624" y="1772816"/>
            <a:ext cx="3912675" cy="237693"/>
          </a:xfrm>
          <a:prstGeom prst="rect">
            <a:avLst/>
          </a:prstGeom>
          <a:solidFill>
            <a:srgbClr val="FF00FF">
              <a:alpha val="27000"/>
            </a:srgbClr>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 name="Rectangle 6"/>
          <p:cNvSpPr>
            <a:spLocks noChangeArrowheads="1"/>
          </p:cNvSpPr>
          <p:nvPr/>
        </p:nvSpPr>
        <p:spPr bwMode="auto">
          <a:xfrm>
            <a:off x="487562" y="3575119"/>
            <a:ext cx="3902737" cy="204929"/>
          </a:xfrm>
          <a:prstGeom prst="rect">
            <a:avLst/>
          </a:prstGeom>
          <a:solidFill>
            <a:srgbClr val="FF00FF">
              <a:alpha val="27000"/>
            </a:srgbClr>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 name="Rectangle 7"/>
          <p:cNvSpPr>
            <a:spLocks noChangeArrowheads="1"/>
          </p:cNvSpPr>
          <p:nvPr/>
        </p:nvSpPr>
        <p:spPr bwMode="auto">
          <a:xfrm>
            <a:off x="463650" y="3044254"/>
            <a:ext cx="3926649" cy="203804"/>
          </a:xfrm>
          <a:prstGeom prst="rect">
            <a:avLst/>
          </a:prstGeom>
          <a:solidFill>
            <a:srgbClr val="FF00FF">
              <a:alpha val="27000"/>
            </a:srgbClr>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pic>
        <p:nvPicPr>
          <p:cNvPr id="1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43888" y="115888"/>
            <a:ext cx="758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フッター プレースホルダー 1"/>
          <p:cNvSpPr>
            <a:spLocks noGrp="1"/>
          </p:cNvSpPr>
          <p:nvPr>
            <p:ph type="ftr" sz="quarter" idx="11"/>
          </p:nvPr>
        </p:nvSpPr>
        <p:spPr>
          <a:xfrm>
            <a:off x="3124200" y="6356350"/>
            <a:ext cx="2895600" cy="365125"/>
          </a:xfrm>
        </p:spPr>
        <p:txBody>
          <a:bodyPr/>
          <a:lstStyle/>
          <a:p>
            <a:r>
              <a:rPr kumimoji="1" lang="en-US" altLang="ja-JP" smtClean="0"/>
              <a:t>Copyrights@2013_Strategic Staff Services</a:t>
            </a:r>
            <a:endParaRPr kumimoji="1" lang="ja-JP" altLang="en-US"/>
          </a:p>
        </p:txBody>
      </p:sp>
      <p:sp>
        <p:nvSpPr>
          <p:cNvPr id="2" name="スライド番号プレースホルダー 1"/>
          <p:cNvSpPr>
            <a:spLocks noGrp="1"/>
          </p:cNvSpPr>
          <p:nvPr>
            <p:ph type="sldNum" sz="quarter" idx="12"/>
          </p:nvPr>
        </p:nvSpPr>
        <p:spPr/>
        <p:txBody>
          <a:bodyPr/>
          <a:lstStyle/>
          <a:p>
            <a:fld id="{0AE9FC66-1AAE-4E36-B78C-41EEEE5034C1}" type="slidenum">
              <a:rPr kumimoji="1" lang="ja-JP" altLang="en-US" smtClean="0"/>
              <a:t>32</a:t>
            </a:fld>
            <a:endParaRPr kumimoji="1" lang="ja-JP" altLang="en-US"/>
          </a:p>
        </p:txBody>
      </p:sp>
    </p:spTree>
    <p:extLst>
      <p:ext uri="{BB962C8B-B14F-4D97-AF65-F5344CB8AC3E}">
        <p14:creationId xmlns:p14="http://schemas.microsoft.com/office/powerpoint/2010/main" val="19563883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83568" y="1127934"/>
            <a:ext cx="7704856" cy="2646878"/>
          </a:xfrm>
          <a:prstGeom prst="rect">
            <a:avLst/>
          </a:prstGeom>
        </p:spPr>
        <p:txBody>
          <a:bodyPr wrap="square">
            <a:spAutoFit/>
          </a:bodyPr>
          <a:lstStyle/>
          <a:p>
            <a:r>
              <a:rPr lang="ja-JP" altLang="ja-JP" sz="1400" dirty="0"/>
              <a:t>欠陥と開発手法</a:t>
            </a:r>
            <a:r>
              <a:rPr lang="en-US" altLang="ja-JP" sz="1400" dirty="0"/>
              <a:t>-1			 </a:t>
            </a:r>
            <a:r>
              <a:rPr lang="ja-JP" altLang="ja-JP" sz="1400" dirty="0"/>
              <a:t>（</a:t>
            </a:r>
            <a:r>
              <a:rPr lang="en-US" altLang="ja-JP" sz="1400" dirty="0"/>
              <a:t>Capers Jones</a:t>
            </a:r>
            <a:r>
              <a:rPr lang="ja-JP" altLang="ja-JP" sz="1400" dirty="0"/>
              <a:t>氏の資料より抜粋）</a:t>
            </a:r>
          </a:p>
          <a:p>
            <a:r>
              <a:rPr lang="en-US" altLang="ja-JP" sz="1200" dirty="0"/>
              <a:t>(</a:t>
            </a:r>
            <a:r>
              <a:rPr lang="ja-JP" altLang="ja-JP" sz="1200" dirty="0"/>
              <a:t>このデータはファンクション・ポイント当たりの欠陥を表している。</a:t>
            </a:r>
            <a:r>
              <a:rPr lang="en-US" altLang="ja-JP" sz="1200" dirty="0"/>
              <a:t>1000 </a:t>
            </a:r>
            <a:r>
              <a:rPr lang="ja-JP" altLang="ja-JP" sz="1200" dirty="0"/>
              <a:t>ファンクション・ポイント規模のプロジェクトの例</a:t>
            </a:r>
            <a:r>
              <a:rPr lang="en-US" altLang="ja-JP" sz="1200" dirty="0"/>
              <a:t>)</a:t>
            </a:r>
            <a:endParaRPr lang="ja-JP" altLang="ja-JP" sz="1200" dirty="0"/>
          </a:p>
          <a:p>
            <a:endParaRPr lang="en-US" altLang="ja-JP" sz="1400" dirty="0" smtClean="0"/>
          </a:p>
          <a:p>
            <a:r>
              <a:rPr lang="ja-JP" altLang="ja-JP" sz="1400" dirty="0" smtClean="0"/>
              <a:t>開発</a:t>
            </a:r>
            <a:r>
              <a:rPr lang="ja-JP" altLang="ja-JP" sz="1400" dirty="0"/>
              <a:t>手法</a:t>
            </a:r>
            <a:r>
              <a:rPr lang="en-US" altLang="ja-JP" sz="1400" dirty="0"/>
              <a:t>		</a:t>
            </a:r>
            <a:r>
              <a:rPr lang="ja-JP" altLang="ja-JP" sz="1400" dirty="0"/>
              <a:t>想定される欠陥数</a:t>
            </a:r>
            <a:r>
              <a:rPr lang="en-US" altLang="ja-JP" sz="1400" dirty="0"/>
              <a:t>	</a:t>
            </a:r>
            <a:r>
              <a:rPr lang="en-US" altLang="ja-JP" sz="1400" dirty="0" smtClean="0"/>
              <a:t>	</a:t>
            </a:r>
            <a:r>
              <a:rPr lang="ja-JP" altLang="ja-JP" sz="1400" dirty="0" smtClean="0"/>
              <a:t>欠陥除去率</a:t>
            </a:r>
            <a:r>
              <a:rPr lang="en-US" altLang="ja-JP" sz="1400" dirty="0" smtClean="0"/>
              <a:t>	</a:t>
            </a:r>
            <a:r>
              <a:rPr lang="en-US" altLang="ja-JP" sz="1400" dirty="0"/>
              <a:t>	</a:t>
            </a:r>
            <a:r>
              <a:rPr lang="ja-JP" altLang="ja-JP" sz="1400" dirty="0"/>
              <a:t>残存の欠陥数</a:t>
            </a:r>
          </a:p>
          <a:p>
            <a:r>
              <a:rPr lang="ja-JP" altLang="ja-JP" sz="1400" dirty="0">
                <a:solidFill>
                  <a:srgbClr val="0070C0"/>
                </a:solidFill>
              </a:rPr>
              <a:t>ウォーターフォール</a:t>
            </a:r>
            <a:r>
              <a:rPr lang="en-US" altLang="ja-JP" sz="1400" dirty="0">
                <a:solidFill>
                  <a:srgbClr val="0070C0"/>
                </a:solidFill>
              </a:rPr>
              <a:t>		5.50		80%		1.10</a:t>
            </a:r>
            <a:endParaRPr lang="ja-JP" altLang="ja-JP" sz="1400" dirty="0">
              <a:solidFill>
                <a:srgbClr val="0070C0"/>
              </a:solidFill>
            </a:endParaRPr>
          </a:p>
          <a:p>
            <a:r>
              <a:rPr lang="ja-JP" altLang="ja-JP" sz="1400" dirty="0"/>
              <a:t>イタラティブ（反復型）</a:t>
            </a:r>
            <a:r>
              <a:rPr lang="en-US" altLang="ja-JP" sz="1400" dirty="0"/>
              <a:t>		4.75		87%		0.62</a:t>
            </a:r>
            <a:endParaRPr lang="ja-JP" altLang="ja-JP" sz="1400" dirty="0"/>
          </a:p>
          <a:p>
            <a:r>
              <a:rPr lang="ja-JP" altLang="ja-JP" sz="1400" dirty="0"/>
              <a:t>オブジェクト志向</a:t>
            </a:r>
            <a:r>
              <a:rPr lang="en-US" altLang="ja-JP" sz="1400" dirty="0"/>
              <a:t>		4.50		88%		0.54</a:t>
            </a:r>
            <a:endParaRPr lang="ja-JP" altLang="ja-JP" sz="1400" dirty="0"/>
          </a:p>
          <a:p>
            <a:r>
              <a:rPr lang="en-US" altLang="ja-JP" sz="1400" dirty="0"/>
              <a:t>RUP</a:t>
            </a:r>
            <a:r>
              <a:rPr lang="ja-JP" altLang="ja-JP" sz="1400" dirty="0"/>
              <a:t>（</a:t>
            </a:r>
            <a:r>
              <a:rPr lang="en-US" altLang="ja-JP" sz="1400" dirty="0"/>
              <a:t>Rational Unified Process</a:t>
            </a:r>
            <a:r>
              <a:rPr lang="ja-JP" altLang="ja-JP" sz="1400" dirty="0"/>
              <a:t>）</a:t>
            </a:r>
            <a:r>
              <a:rPr lang="en-US" altLang="ja-JP" sz="1400" dirty="0"/>
              <a:t>	4.25		92%		0.34</a:t>
            </a:r>
            <a:endParaRPr lang="ja-JP" altLang="ja-JP" sz="1400" dirty="0"/>
          </a:p>
          <a:p>
            <a:r>
              <a:rPr lang="ja-JP" altLang="ja-JP" sz="1400" b="1" dirty="0">
                <a:solidFill>
                  <a:srgbClr val="FF0000"/>
                </a:solidFill>
              </a:rPr>
              <a:t>アジャイル</a:t>
            </a:r>
            <a:r>
              <a:rPr lang="en-US" altLang="ja-JP" sz="1400" b="1" dirty="0">
                <a:solidFill>
                  <a:srgbClr val="FF0000"/>
                </a:solidFill>
              </a:rPr>
              <a:t>			4.00		90%		0.40</a:t>
            </a:r>
            <a:endParaRPr lang="ja-JP" altLang="ja-JP" sz="1400" b="1" dirty="0">
              <a:solidFill>
                <a:srgbClr val="FF0000"/>
              </a:solidFill>
            </a:endParaRPr>
          </a:p>
          <a:p>
            <a:r>
              <a:rPr lang="en-US" altLang="ja-JP" sz="1400" dirty="0"/>
              <a:t>PSP </a:t>
            </a:r>
            <a:r>
              <a:rPr lang="ja-JP" altLang="ja-JP" sz="1400" dirty="0"/>
              <a:t>／</a:t>
            </a:r>
            <a:r>
              <a:rPr lang="en-US" altLang="ja-JP" sz="1400" dirty="0"/>
              <a:t> TSP			3.50		96%		0.14</a:t>
            </a:r>
            <a:endParaRPr lang="ja-JP" altLang="ja-JP" sz="1400" dirty="0"/>
          </a:p>
          <a:p>
            <a:r>
              <a:rPr lang="ja-JP" altLang="ja-JP" sz="1400" dirty="0"/>
              <a:t>再利用（</a:t>
            </a:r>
            <a:r>
              <a:rPr lang="en-US" altLang="ja-JP" sz="1400" dirty="0"/>
              <a:t>85% certified</a:t>
            </a:r>
            <a:r>
              <a:rPr lang="ja-JP" altLang="ja-JP" sz="1400" dirty="0"/>
              <a:t>）</a:t>
            </a:r>
            <a:r>
              <a:rPr lang="en-US" altLang="ja-JP" sz="1400" dirty="0"/>
              <a:t>		1.75		99%		0.02</a:t>
            </a:r>
            <a:endParaRPr lang="ja-JP" altLang="ja-JP" sz="1400" dirty="0"/>
          </a:p>
          <a:p>
            <a:r>
              <a:rPr lang="en-US" altLang="ja-JP" sz="1400" dirty="0"/>
              <a:t> </a:t>
            </a:r>
            <a:endParaRPr lang="ja-JP" altLang="ja-JP" sz="1400" dirty="0"/>
          </a:p>
        </p:txBody>
      </p:sp>
      <p:sp>
        <p:nvSpPr>
          <p:cNvPr id="5" name="正方形/長方形 4"/>
          <p:cNvSpPr/>
          <p:nvPr/>
        </p:nvSpPr>
        <p:spPr>
          <a:xfrm>
            <a:off x="683568" y="4005064"/>
            <a:ext cx="7776864" cy="2431435"/>
          </a:xfrm>
          <a:prstGeom prst="rect">
            <a:avLst/>
          </a:prstGeom>
        </p:spPr>
        <p:txBody>
          <a:bodyPr wrap="square">
            <a:spAutoFit/>
          </a:bodyPr>
          <a:lstStyle/>
          <a:p>
            <a:r>
              <a:rPr lang="ja-JP" altLang="ja-JP" sz="1400" dirty="0"/>
              <a:t>欠陥と開発手法</a:t>
            </a:r>
            <a:r>
              <a:rPr lang="en-US" altLang="ja-JP" sz="1400" dirty="0"/>
              <a:t>-2			</a:t>
            </a:r>
            <a:r>
              <a:rPr lang="ja-JP" altLang="ja-JP" sz="1400" dirty="0"/>
              <a:t>（</a:t>
            </a:r>
            <a:r>
              <a:rPr lang="en-US" altLang="ja-JP" sz="1400" dirty="0"/>
              <a:t>Capers Jones</a:t>
            </a:r>
            <a:r>
              <a:rPr lang="ja-JP" altLang="ja-JP" sz="1400" dirty="0"/>
              <a:t>氏の資料より抜粋）</a:t>
            </a:r>
          </a:p>
          <a:p>
            <a:r>
              <a:rPr lang="en-US" altLang="ja-JP" sz="1200" dirty="0"/>
              <a:t>(</a:t>
            </a:r>
            <a:r>
              <a:rPr lang="ja-JP" altLang="ja-JP" sz="1200" dirty="0"/>
              <a:t>このデータはファンクション・ポイント当たりの欠陥を表している。 </a:t>
            </a:r>
            <a:r>
              <a:rPr lang="en-US" altLang="ja-JP" sz="1200" dirty="0"/>
              <a:t>10,000 </a:t>
            </a:r>
            <a:r>
              <a:rPr lang="ja-JP" altLang="ja-JP" sz="1200" dirty="0"/>
              <a:t>ファンクション・ポイント規模のプロジェクトの例</a:t>
            </a:r>
            <a:r>
              <a:rPr lang="en-US" altLang="ja-JP" sz="1200" dirty="0"/>
              <a:t>)</a:t>
            </a:r>
            <a:endParaRPr lang="ja-JP" altLang="ja-JP" sz="1200" dirty="0"/>
          </a:p>
          <a:p>
            <a:endParaRPr lang="en-US" altLang="ja-JP" sz="1400" dirty="0" smtClean="0"/>
          </a:p>
          <a:p>
            <a:r>
              <a:rPr lang="ja-JP" altLang="ja-JP" sz="1400" dirty="0" smtClean="0"/>
              <a:t>開発</a:t>
            </a:r>
            <a:r>
              <a:rPr lang="ja-JP" altLang="ja-JP" sz="1400" dirty="0"/>
              <a:t>手法</a:t>
            </a:r>
            <a:r>
              <a:rPr lang="en-US" altLang="ja-JP" sz="1400" dirty="0"/>
              <a:t>		</a:t>
            </a:r>
            <a:r>
              <a:rPr lang="ja-JP" altLang="ja-JP" sz="1400" dirty="0"/>
              <a:t>想定される欠陥数</a:t>
            </a:r>
            <a:r>
              <a:rPr lang="en-US" altLang="ja-JP" sz="1400" dirty="0"/>
              <a:t>	</a:t>
            </a:r>
            <a:r>
              <a:rPr lang="en-US" altLang="ja-JP" sz="1400" dirty="0" smtClean="0"/>
              <a:t>	</a:t>
            </a:r>
            <a:r>
              <a:rPr lang="ja-JP" altLang="ja-JP" sz="1400" dirty="0" smtClean="0"/>
              <a:t>欠陥</a:t>
            </a:r>
            <a:r>
              <a:rPr lang="ja-JP" altLang="ja-JP" sz="1400" dirty="0"/>
              <a:t>除去率</a:t>
            </a:r>
            <a:r>
              <a:rPr lang="en-US" altLang="ja-JP" sz="1400" dirty="0"/>
              <a:t>	</a:t>
            </a:r>
            <a:r>
              <a:rPr lang="en-US" altLang="ja-JP" sz="1400" dirty="0" smtClean="0"/>
              <a:t>	</a:t>
            </a:r>
            <a:r>
              <a:rPr lang="ja-JP" altLang="ja-JP" sz="1400" dirty="0" smtClean="0"/>
              <a:t>残存</a:t>
            </a:r>
            <a:r>
              <a:rPr lang="ja-JP" altLang="ja-JP" sz="1400" dirty="0"/>
              <a:t>の欠陥数</a:t>
            </a:r>
          </a:p>
          <a:p>
            <a:r>
              <a:rPr lang="ja-JP" altLang="ja-JP" sz="1400" dirty="0">
                <a:solidFill>
                  <a:srgbClr val="0070C0"/>
                </a:solidFill>
              </a:rPr>
              <a:t>ウォーターフォール</a:t>
            </a:r>
            <a:r>
              <a:rPr lang="en-US" altLang="ja-JP" sz="1400" dirty="0">
                <a:solidFill>
                  <a:srgbClr val="0070C0"/>
                </a:solidFill>
              </a:rPr>
              <a:t>		7.00		75%		1.75</a:t>
            </a:r>
            <a:endParaRPr lang="ja-JP" altLang="ja-JP" sz="1400" dirty="0">
              <a:solidFill>
                <a:srgbClr val="0070C0"/>
              </a:solidFill>
            </a:endParaRPr>
          </a:p>
          <a:p>
            <a:r>
              <a:rPr lang="ja-JP" altLang="ja-JP" sz="1400" dirty="0"/>
              <a:t>イタラティブ（反復型）</a:t>
            </a:r>
            <a:r>
              <a:rPr lang="en-US" altLang="ja-JP" sz="1400" dirty="0"/>
              <a:t>		6.25		82%		1.13</a:t>
            </a:r>
            <a:endParaRPr lang="ja-JP" altLang="ja-JP" sz="1400" dirty="0"/>
          </a:p>
          <a:p>
            <a:r>
              <a:rPr lang="ja-JP" altLang="ja-JP" sz="1400" dirty="0"/>
              <a:t>オブジェクト志向</a:t>
            </a:r>
            <a:r>
              <a:rPr lang="en-US" altLang="ja-JP" sz="1400" dirty="0"/>
              <a:t>		5.75		85%		0.86</a:t>
            </a:r>
            <a:endParaRPr lang="ja-JP" altLang="ja-JP" sz="1400" dirty="0"/>
          </a:p>
          <a:p>
            <a:r>
              <a:rPr lang="en-US" altLang="ja-JP" sz="1400" dirty="0"/>
              <a:t>RUP</a:t>
            </a:r>
            <a:r>
              <a:rPr lang="ja-JP" altLang="ja-JP" sz="1400" dirty="0"/>
              <a:t>（</a:t>
            </a:r>
            <a:r>
              <a:rPr lang="en-US" altLang="ja-JP" sz="1400" dirty="0"/>
              <a:t>Rational Unified Process</a:t>
            </a:r>
            <a:r>
              <a:rPr lang="ja-JP" altLang="ja-JP" sz="1400" dirty="0"/>
              <a:t>）</a:t>
            </a:r>
            <a:r>
              <a:rPr lang="en-US" altLang="ja-JP" sz="1400" dirty="0"/>
              <a:t>	5.50		90%		0.55</a:t>
            </a:r>
            <a:endParaRPr lang="ja-JP" altLang="ja-JP" sz="1400" dirty="0"/>
          </a:p>
          <a:p>
            <a:r>
              <a:rPr lang="ja-JP" altLang="ja-JP" sz="1400" b="1" dirty="0">
                <a:solidFill>
                  <a:srgbClr val="FF0000"/>
                </a:solidFill>
              </a:rPr>
              <a:t>アジャイル</a:t>
            </a:r>
            <a:r>
              <a:rPr lang="en-US" altLang="ja-JP" sz="1400" b="1" dirty="0">
                <a:solidFill>
                  <a:srgbClr val="FF0000"/>
                </a:solidFill>
              </a:rPr>
              <a:t>			5.50		87%		0.72</a:t>
            </a:r>
            <a:endParaRPr lang="ja-JP" altLang="ja-JP" sz="1400" b="1" dirty="0">
              <a:solidFill>
                <a:srgbClr val="FF0000"/>
              </a:solidFill>
            </a:endParaRPr>
          </a:p>
          <a:p>
            <a:r>
              <a:rPr lang="en-US" altLang="ja-JP" sz="1400" dirty="0"/>
              <a:t>PSP </a:t>
            </a:r>
            <a:r>
              <a:rPr lang="ja-JP" altLang="ja-JP" sz="1400" dirty="0"/>
              <a:t>／</a:t>
            </a:r>
            <a:r>
              <a:rPr lang="en-US" altLang="ja-JP" sz="1400" dirty="0"/>
              <a:t> TSP			5.00		94%		0.30</a:t>
            </a:r>
            <a:endParaRPr lang="ja-JP" altLang="ja-JP" sz="1400" dirty="0"/>
          </a:p>
          <a:p>
            <a:r>
              <a:rPr lang="ja-JP" altLang="ja-JP" sz="1400" dirty="0"/>
              <a:t>再利用（</a:t>
            </a:r>
            <a:r>
              <a:rPr lang="en-US" altLang="ja-JP" sz="1400" dirty="0"/>
              <a:t>85% certified</a:t>
            </a:r>
            <a:r>
              <a:rPr lang="ja-JP" altLang="ja-JP" sz="1400" dirty="0"/>
              <a:t>）</a:t>
            </a:r>
            <a:r>
              <a:rPr lang="en-US" altLang="ja-JP" sz="1400" dirty="0"/>
              <a:t>		2.25		96%		0.09</a:t>
            </a:r>
            <a:endParaRPr lang="ja-JP" altLang="ja-JP" sz="1400" dirty="0"/>
          </a:p>
        </p:txBody>
      </p:sp>
      <p:sp>
        <p:nvSpPr>
          <p:cNvPr id="2" name="テキスト ボックス 1"/>
          <p:cNvSpPr txBox="1"/>
          <p:nvPr/>
        </p:nvSpPr>
        <p:spPr>
          <a:xfrm>
            <a:off x="395536" y="260648"/>
            <a:ext cx="8136904" cy="707886"/>
          </a:xfrm>
          <a:prstGeom prst="rect">
            <a:avLst/>
          </a:prstGeom>
          <a:noFill/>
        </p:spPr>
        <p:txBody>
          <a:bodyPr wrap="square" rtlCol="0">
            <a:spAutoFit/>
          </a:bodyPr>
          <a:lstStyle/>
          <a:p>
            <a:r>
              <a:rPr kumimoji="1" lang="ja-JP" altLang="en-US" sz="2000" b="1" dirty="0" smtClean="0">
                <a:solidFill>
                  <a:srgbClr val="002060"/>
                </a:solidFill>
              </a:rPr>
              <a:t>ソフトウエア開発手法と欠陥（バグ）の防止＆その除去</a:t>
            </a:r>
            <a:endParaRPr kumimoji="1" lang="en-US" altLang="ja-JP" sz="2000" b="1" dirty="0" smtClean="0">
              <a:solidFill>
                <a:srgbClr val="002060"/>
              </a:solidFill>
            </a:endParaRPr>
          </a:p>
          <a:p>
            <a:r>
              <a:rPr kumimoji="1" lang="en-US" altLang="ja-JP" sz="2000" b="1" dirty="0" smtClean="0">
                <a:solidFill>
                  <a:srgbClr val="002060"/>
                </a:solidFill>
              </a:rPr>
              <a:t>----</a:t>
            </a:r>
            <a:r>
              <a:rPr kumimoji="1" lang="ja-JP" altLang="en-US" sz="2000" b="1" dirty="0" smtClean="0">
                <a:solidFill>
                  <a:srgbClr val="002060"/>
                </a:solidFill>
              </a:rPr>
              <a:t>米国での調査結果</a:t>
            </a:r>
            <a:r>
              <a:rPr kumimoji="1" lang="en-US" altLang="ja-JP" sz="2000" b="1" dirty="0" smtClean="0">
                <a:solidFill>
                  <a:srgbClr val="002060"/>
                </a:solidFill>
              </a:rPr>
              <a:t>----</a:t>
            </a:r>
            <a:endParaRPr kumimoji="1" lang="ja-JP" altLang="en-US" sz="2000" b="1" dirty="0">
              <a:solidFill>
                <a:srgbClr val="002060"/>
              </a:solidFill>
            </a:endParaRP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3888" y="115888"/>
            <a:ext cx="758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フッター プレースホルダー 1"/>
          <p:cNvSpPr>
            <a:spLocks noGrp="1"/>
          </p:cNvSpPr>
          <p:nvPr>
            <p:ph type="ftr" sz="quarter" idx="11"/>
          </p:nvPr>
        </p:nvSpPr>
        <p:spPr>
          <a:xfrm>
            <a:off x="3124200" y="6356350"/>
            <a:ext cx="2895600" cy="365125"/>
          </a:xfrm>
        </p:spPr>
        <p:txBody>
          <a:bodyPr/>
          <a:lstStyle/>
          <a:p>
            <a:r>
              <a:rPr kumimoji="1" lang="en-US" altLang="ja-JP" smtClean="0"/>
              <a:t>Copyrights@2013_Strategic Staff Services</a:t>
            </a:r>
            <a:endParaRPr kumimoji="1" lang="ja-JP" altLang="en-US"/>
          </a:p>
        </p:txBody>
      </p:sp>
      <p:sp>
        <p:nvSpPr>
          <p:cNvPr id="3" name="スライド番号プレースホルダー 2"/>
          <p:cNvSpPr>
            <a:spLocks noGrp="1"/>
          </p:cNvSpPr>
          <p:nvPr>
            <p:ph type="sldNum" sz="quarter" idx="12"/>
          </p:nvPr>
        </p:nvSpPr>
        <p:spPr/>
        <p:txBody>
          <a:bodyPr/>
          <a:lstStyle/>
          <a:p>
            <a:fld id="{0AE9FC66-1AAE-4E36-B78C-41EEEE5034C1}" type="slidenum">
              <a:rPr kumimoji="1" lang="ja-JP" altLang="en-US" smtClean="0"/>
              <a:t>33</a:t>
            </a:fld>
            <a:endParaRPr kumimoji="1" lang="ja-JP" altLang="en-US"/>
          </a:p>
        </p:txBody>
      </p:sp>
    </p:spTree>
    <p:extLst>
      <p:ext uri="{BB962C8B-B14F-4D97-AF65-F5344CB8AC3E}">
        <p14:creationId xmlns:p14="http://schemas.microsoft.com/office/powerpoint/2010/main" val="10333819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83568" y="612845"/>
            <a:ext cx="7848872" cy="5078313"/>
          </a:xfrm>
          <a:prstGeom prst="rect">
            <a:avLst/>
          </a:prstGeom>
        </p:spPr>
        <p:txBody>
          <a:bodyPr wrap="square">
            <a:spAutoFit/>
          </a:bodyPr>
          <a:lstStyle/>
          <a:p>
            <a:r>
              <a:rPr lang="ja-JP" altLang="ja-JP" dirty="0"/>
              <a:t>有益な欠陥防止策（手法）</a:t>
            </a:r>
            <a:r>
              <a:rPr lang="en-US" altLang="ja-JP" dirty="0"/>
              <a:t>	</a:t>
            </a:r>
            <a:r>
              <a:rPr lang="ja-JP" altLang="ja-JP" dirty="0"/>
              <a:t>（</a:t>
            </a:r>
            <a:r>
              <a:rPr lang="en-US" altLang="ja-JP" dirty="0"/>
              <a:t>Capers Jones</a:t>
            </a:r>
            <a:r>
              <a:rPr lang="ja-JP" altLang="ja-JP" dirty="0"/>
              <a:t>氏の資料より抜粋）</a:t>
            </a:r>
          </a:p>
          <a:p>
            <a:pPr lvl="0"/>
            <a:endParaRPr lang="en-US" altLang="ja-JP" dirty="0" smtClean="0"/>
          </a:p>
          <a:p>
            <a:pPr marL="285750" lvl="0" indent="-285750">
              <a:buFont typeface="Wingdings" panose="05000000000000000000" pitchFamily="2" charset="2"/>
              <a:buChar char="u"/>
            </a:pPr>
            <a:r>
              <a:rPr lang="en-US" altLang="ja-JP" dirty="0" smtClean="0"/>
              <a:t>Joint </a:t>
            </a:r>
            <a:r>
              <a:rPr lang="en-US" altLang="ja-JP" dirty="0"/>
              <a:t>Application Design (JAD)</a:t>
            </a:r>
            <a:endParaRPr lang="ja-JP" altLang="ja-JP" dirty="0"/>
          </a:p>
          <a:p>
            <a:pPr marL="285750" lvl="0" indent="-285750">
              <a:buFont typeface="Wingdings" panose="05000000000000000000" pitchFamily="2" charset="2"/>
              <a:buChar char="u"/>
            </a:pPr>
            <a:r>
              <a:rPr lang="en-US" altLang="ja-JP" dirty="0"/>
              <a:t>Quality function deployment (QFD)</a:t>
            </a:r>
            <a:endParaRPr lang="ja-JP" altLang="ja-JP" dirty="0"/>
          </a:p>
          <a:p>
            <a:pPr marL="285750" lvl="0" indent="-285750">
              <a:buFont typeface="Wingdings" panose="05000000000000000000" pitchFamily="2" charset="2"/>
              <a:buChar char="u"/>
            </a:pPr>
            <a:r>
              <a:rPr lang="ja-JP" altLang="ja-JP" dirty="0">
                <a:solidFill>
                  <a:srgbClr val="FF0000"/>
                </a:solidFill>
              </a:rPr>
              <a:t>ソフトウエアの再利用</a:t>
            </a:r>
            <a:r>
              <a:rPr lang="en-US" altLang="ja-JP" dirty="0">
                <a:solidFill>
                  <a:srgbClr val="FF0000"/>
                </a:solidFill>
              </a:rPr>
              <a:t>(</a:t>
            </a:r>
            <a:r>
              <a:rPr lang="ja-JP" altLang="ja-JP" dirty="0">
                <a:solidFill>
                  <a:srgbClr val="FF0000"/>
                </a:solidFill>
              </a:rPr>
              <a:t>高品質コンポーネント</a:t>
            </a:r>
            <a:r>
              <a:rPr lang="en-US" altLang="ja-JP" dirty="0">
                <a:solidFill>
                  <a:srgbClr val="FF0000"/>
                </a:solidFill>
              </a:rPr>
              <a:t>)</a:t>
            </a:r>
            <a:endParaRPr lang="ja-JP" altLang="ja-JP" dirty="0">
              <a:solidFill>
                <a:srgbClr val="FF0000"/>
              </a:solidFill>
            </a:endParaRPr>
          </a:p>
          <a:p>
            <a:pPr marL="285750" lvl="0" indent="-285750">
              <a:buFont typeface="Wingdings" panose="05000000000000000000" pitchFamily="2" charset="2"/>
              <a:buChar char="u"/>
            </a:pPr>
            <a:r>
              <a:rPr lang="en-US" altLang="ja-JP" dirty="0">
                <a:solidFill>
                  <a:srgbClr val="FF0000"/>
                </a:solidFill>
              </a:rPr>
              <a:t>Root cause analysis</a:t>
            </a:r>
            <a:r>
              <a:rPr lang="ja-JP" altLang="ja-JP" dirty="0">
                <a:solidFill>
                  <a:srgbClr val="FF0000"/>
                </a:solidFill>
              </a:rPr>
              <a:t>（真因分析）</a:t>
            </a:r>
          </a:p>
          <a:p>
            <a:pPr marL="285750" lvl="0" indent="-285750">
              <a:buFont typeface="Wingdings" panose="05000000000000000000" pitchFamily="2" charset="2"/>
              <a:buChar char="u"/>
            </a:pPr>
            <a:r>
              <a:rPr lang="ja-JP" altLang="ja-JP" dirty="0"/>
              <a:t>シックスシグマ品質プログラム（ソフトウエア）</a:t>
            </a:r>
          </a:p>
          <a:p>
            <a:pPr marL="285750" lvl="0" indent="-285750">
              <a:buFont typeface="Wingdings" panose="05000000000000000000" pitchFamily="2" charset="2"/>
              <a:buChar char="u"/>
            </a:pPr>
            <a:r>
              <a:rPr lang="en-US" altLang="ja-JP" dirty="0"/>
              <a:t>TSP</a:t>
            </a:r>
            <a:r>
              <a:rPr lang="ja-JP" altLang="ja-JP" dirty="0"/>
              <a:t>／</a:t>
            </a:r>
            <a:r>
              <a:rPr lang="en-US" altLang="ja-JP" dirty="0"/>
              <a:t>PSP </a:t>
            </a:r>
            <a:r>
              <a:rPr lang="ja-JP" altLang="ja-JP" dirty="0"/>
              <a:t>手法の利用</a:t>
            </a:r>
          </a:p>
          <a:p>
            <a:pPr marL="285750" lvl="0" indent="-285750">
              <a:buFont typeface="Wingdings" panose="05000000000000000000" pitchFamily="2" charset="2"/>
              <a:buChar char="u"/>
            </a:pPr>
            <a:r>
              <a:rPr lang="en-US" altLang="ja-JP" dirty="0"/>
              <a:t>SEI CMMI</a:t>
            </a:r>
            <a:r>
              <a:rPr lang="ja-JP" altLang="ja-JP" dirty="0"/>
              <a:t>のレベル３以上</a:t>
            </a:r>
          </a:p>
          <a:p>
            <a:pPr marL="285750" lvl="0" indent="-285750">
              <a:buFont typeface="Wingdings" panose="05000000000000000000" pitchFamily="2" charset="2"/>
              <a:buChar char="u"/>
            </a:pPr>
            <a:r>
              <a:rPr lang="ja-JP" altLang="ja-JP" dirty="0"/>
              <a:t>スタティック分析、検査</a:t>
            </a:r>
          </a:p>
          <a:p>
            <a:pPr marL="285750" lvl="0" indent="-285750">
              <a:buFont typeface="Wingdings" panose="05000000000000000000" pitchFamily="2" charset="2"/>
              <a:buChar char="u"/>
            </a:pPr>
            <a:r>
              <a:rPr lang="ja-JP" altLang="ja-JP" dirty="0">
                <a:solidFill>
                  <a:srgbClr val="FF0000"/>
                </a:solidFill>
              </a:rPr>
              <a:t>ライフサイクル品質測定</a:t>
            </a:r>
          </a:p>
          <a:p>
            <a:pPr marL="285750" lvl="0" indent="-285750">
              <a:buFont typeface="Wingdings" panose="05000000000000000000" pitchFamily="2" charset="2"/>
              <a:buChar char="u"/>
            </a:pPr>
            <a:r>
              <a:rPr lang="ja-JP" altLang="ja-JP" dirty="0">
                <a:solidFill>
                  <a:srgbClr val="FF0000"/>
                </a:solidFill>
              </a:rPr>
              <a:t>カイゼン、ポカ除け、カンバン、ＱＣサークル</a:t>
            </a:r>
          </a:p>
          <a:p>
            <a:pPr marL="285750" lvl="0" indent="-285750">
              <a:buFont typeface="Wingdings" panose="05000000000000000000" pitchFamily="2" charset="2"/>
              <a:buChar char="u"/>
            </a:pPr>
            <a:r>
              <a:rPr lang="ja-JP" altLang="ja-JP" dirty="0">
                <a:solidFill>
                  <a:srgbClr val="FF0000"/>
                </a:solidFill>
              </a:rPr>
              <a:t>プロトタイプ作成（プロトタイプは廃棄される）</a:t>
            </a:r>
          </a:p>
          <a:p>
            <a:pPr marL="285750" lvl="0" indent="-285750">
              <a:buFont typeface="Wingdings" panose="05000000000000000000" pitchFamily="2" charset="2"/>
              <a:buChar char="u"/>
            </a:pPr>
            <a:r>
              <a:rPr lang="ja-JP" altLang="ja-JP" dirty="0"/>
              <a:t>欠陥追跡ツール</a:t>
            </a:r>
          </a:p>
          <a:p>
            <a:pPr marL="285750" lvl="0" indent="-285750">
              <a:buFont typeface="Wingdings" panose="05000000000000000000" pitchFamily="2" charset="2"/>
              <a:buChar char="u"/>
            </a:pPr>
            <a:r>
              <a:rPr lang="ja-JP" altLang="ja-JP" dirty="0"/>
              <a:t>正規のデザイン・インスペクション</a:t>
            </a:r>
          </a:p>
          <a:p>
            <a:pPr marL="285750" lvl="0" indent="-285750">
              <a:buFont typeface="Wingdings" panose="05000000000000000000" pitchFamily="2" charset="2"/>
              <a:buChar char="u"/>
            </a:pPr>
            <a:r>
              <a:rPr lang="ja-JP" altLang="ja-JP" dirty="0"/>
              <a:t>正規のコード・インスペクション</a:t>
            </a:r>
          </a:p>
          <a:p>
            <a:pPr marL="285750" lvl="0" indent="-285750">
              <a:buFont typeface="Wingdings" panose="05000000000000000000" pitchFamily="2" charset="2"/>
              <a:buChar char="u"/>
            </a:pPr>
            <a:r>
              <a:rPr lang="ja-JP" altLang="ja-JP" dirty="0">
                <a:solidFill>
                  <a:srgbClr val="FF0000"/>
                </a:solidFill>
              </a:rPr>
              <a:t>開発チームとユーザーの協業 （アジャイル手法）</a:t>
            </a:r>
          </a:p>
          <a:p>
            <a:pPr marL="285750" lvl="0" indent="-285750">
              <a:buFont typeface="Wingdings" panose="05000000000000000000" pitchFamily="2" charset="2"/>
              <a:buChar char="u"/>
            </a:pPr>
            <a:r>
              <a:rPr lang="ja-JP" altLang="ja-JP" dirty="0">
                <a:solidFill>
                  <a:srgbClr val="FF0000"/>
                </a:solidFill>
              </a:rPr>
              <a:t>スクラム（各種チームでの課題志向のミーティング）</a:t>
            </a:r>
          </a:p>
        </p:txBody>
      </p:sp>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3888" y="115888"/>
            <a:ext cx="758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フッター プレースホルダー 1"/>
          <p:cNvSpPr>
            <a:spLocks noGrp="1"/>
          </p:cNvSpPr>
          <p:nvPr>
            <p:ph type="ftr" sz="quarter" idx="11"/>
          </p:nvPr>
        </p:nvSpPr>
        <p:spPr>
          <a:xfrm>
            <a:off x="3124200" y="6356350"/>
            <a:ext cx="2895600" cy="365125"/>
          </a:xfrm>
        </p:spPr>
        <p:txBody>
          <a:bodyPr/>
          <a:lstStyle/>
          <a:p>
            <a:r>
              <a:rPr kumimoji="1" lang="en-US" altLang="ja-JP" smtClean="0"/>
              <a:t>Copyrights@2013_Strategic Staff Services</a:t>
            </a:r>
            <a:endParaRPr kumimoji="1" lang="ja-JP" altLang="en-US"/>
          </a:p>
        </p:txBody>
      </p:sp>
      <p:sp>
        <p:nvSpPr>
          <p:cNvPr id="5" name="スライド番号プレースホルダー 4"/>
          <p:cNvSpPr>
            <a:spLocks noGrp="1"/>
          </p:cNvSpPr>
          <p:nvPr>
            <p:ph type="sldNum" sz="quarter" idx="12"/>
          </p:nvPr>
        </p:nvSpPr>
        <p:spPr/>
        <p:txBody>
          <a:bodyPr/>
          <a:lstStyle/>
          <a:p>
            <a:fld id="{0AE9FC66-1AAE-4E36-B78C-41EEEE5034C1}" type="slidenum">
              <a:rPr kumimoji="1" lang="ja-JP" altLang="en-US" smtClean="0"/>
              <a:t>34</a:t>
            </a:fld>
            <a:endParaRPr kumimoji="1" lang="ja-JP" altLang="en-US"/>
          </a:p>
        </p:txBody>
      </p:sp>
    </p:spTree>
    <p:extLst>
      <p:ext uri="{BB962C8B-B14F-4D97-AF65-F5344CB8AC3E}">
        <p14:creationId xmlns:p14="http://schemas.microsoft.com/office/powerpoint/2010/main" val="28118201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490066"/>
          </a:xfrm>
        </p:spPr>
        <p:txBody>
          <a:bodyPr>
            <a:normAutofit fontScale="90000"/>
          </a:bodyPr>
          <a:lstStyle/>
          <a:p>
            <a:r>
              <a:rPr kumimoji="1" lang="ja-JP" altLang="en-US" sz="2800" dirty="0" smtClean="0">
                <a:solidFill>
                  <a:srgbClr val="002060"/>
                </a:solidFill>
              </a:rPr>
              <a:t>アジャイル開発で品質が向上する理由</a:t>
            </a:r>
            <a:endParaRPr kumimoji="1" lang="ja-JP" altLang="en-US" sz="2800" dirty="0">
              <a:solidFill>
                <a:srgbClr val="002060"/>
              </a:solidFill>
            </a:endParaRPr>
          </a:p>
        </p:txBody>
      </p:sp>
      <p:sp>
        <p:nvSpPr>
          <p:cNvPr id="3" name="コンテンツ プレースホルダー 2"/>
          <p:cNvSpPr>
            <a:spLocks noGrp="1"/>
          </p:cNvSpPr>
          <p:nvPr>
            <p:ph idx="1"/>
          </p:nvPr>
        </p:nvSpPr>
        <p:spPr>
          <a:xfrm>
            <a:off x="467544" y="908720"/>
            <a:ext cx="8424936" cy="5616624"/>
          </a:xfrm>
        </p:spPr>
        <p:txBody>
          <a:bodyPr>
            <a:normAutofit fontScale="85000" lnSpcReduction="10000"/>
          </a:bodyPr>
          <a:lstStyle/>
          <a:p>
            <a:pPr>
              <a:buFont typeface="Wingdings" panose="05000000000000000000" pitchFamily="2" charset="2"/>
              <a:buChar char="u"/>
            </a:pPr>
            <a:r>
              <a:rPr kumimoji="1" lang="ja-JP" altLang="en-US" sz="1800" dirty="0" smtClean="0"/>
              <a:t>ムダ取りの原則</a:t>
            </a:r>
            <a:endParaRPr kumimoji="1" lang="en-US" altLang="ja-JP" sz="1800" dirty="0" smtClean="0"/>
          </a:p>
          <a:p>
            <a:pPr marL="0" indent="0">
              <a:buNone/>
            </a:pPr>
            <a:r>
              <a:rPr lang="en-US" altLang="ja-JP" sz="1800" dirty="0" smtClean="0"/>
              <a:t>	</a:t>
            </a:r>
            <a:r>
              <a:rPr lang="ja-JP" altLang="en-US" sz="1800" dirty="0" smtClean="0"/>
              <a:t>作業に</a:t>
            </a:r>
            <a:r>
              <a:rPr lang="ja-JP" altLang="en-US" sz="1800" dirty="0" smtClean="0">
                <a:solidFill>
                  <a:srgbClr val="FF0000"/>
                </a:solidFill>
              </a:rPr>
              <a:t>ムラ</a:t>
            </a:r>
            <a:r>
              <a:rPr lang="ja-JP" altLang="en-US" sz="1800" dirty="0" smtClean="0"/>
              <a:t>があるから、</a:t>
            </a:r>
            <a:r>
              <a:rPr lang="ja-JP" altLang="en-US" sz="1800" dirty="0" smtClean="0">
                <a:solidFill>
                  <a:srgbClr val="FF0000"/>
                </a:solidFill>
              </a:rPr>
              <a:t>ムリ</a:t>
            </a:r>
            <a:r>
              <a:rPr lang="ja-JP" altLang="en-US" sz="1800" dirty="0" smtClean="0"/>
              <a:t>をするようになる。</a:t>
            </a:r>
            <a:endParaRPr lang="en-US" altLang="ja-JP" sz="1800" dirty="0"/>
          </a:p>
          <a:p>
            <a:pPr marL="0" indent="0">
              <a:buNone/>
            </a:pPr>
            <a:r>
              <a:rPr kumimoji="1" lang="en-US" altLang="ja-JP" sz="1800" dirty="0" smtClean="0">
                <a:solidFill>
                  <a:srgbClr val="FF0000"/>
                </a:solidFill>
              </a:rPr>
              <a:t>	</a:t>
            </a:r>
            <a:r>
              <a:rPr kumimoji="1" lang="ja-JP" altLang="en-US" sz="1800" dirty="0" smtClean="0">
                <a:solidFill>
                  <a:srgbClr val="FF0000"/>
                </a:solidFill>
              </a:rPr>
              <a:t>ムリ</a:t>
            </a:r>
            <a:r>
              <a:rPr kumimoji="1" lang="ja-JP" altLang="en-US" sz="1800" dirty="0" smtClean="0"/>
              <a:t>な作業をした結果、</a:t>
            </a:r>
            <a:r>
              <a:rPr kumimoji="1" lang="ja-JP" altLang="en-US" sz="1800" dirty="0" smtClean="0">
                <a:solidFill>
                  <a:srgbClr val="FF0000"/>
                </a:solidFill>
              </a:rPr>
              <a:t>ムダ</a:t>
            </a:r>
            <a:r>
              <a:rPr kumimoji="1" lang="ja-JP" altLang="en-US" sz="1800" dirty="0" smtClean="0"/>
              <a:t>が生じる。</a:t>
            </a:r>
            <a:endParaRPr kumimoji="1" lang="en-US" altLang="ja-JP" sz="1800" dirty="0" smtClean="0"/>
          </a:p>
          <a:p>
            <a:pPr marL="0" indent="0">
              <a:buNone/>
            </a:pPr>
            <a:r>
              <a:rPr lang="en-US" altLang="ja-JP" sz="1800" dirty="0"/>
              <a:t>	</a:t>
            </a:r>
            <a:r>
              <a:rPr lang="ja-JP" altLang="en-US" sz="1800" dirty="0" smtClean="0"/>
              <a:t>ムラを防止するのは、一定の作業リズム（タクトタイム＝タイムボックス）</a:t>
            </a:r>
            <a:endParaRPr kumimoji="1" lang="en-US" altLang="ja-JP" sz="1800" dirty="0" smtClean="0"/>
          </a:p>
          <a:p>
            <a:pPr marL="0" indent="0">
              <a:buNone/>
            </a:pPr>
            <a:endParaRPr kumimoji="1" lang="en-US" altLang="ja-JP" sz="1800" dirty="0" smtClean="0"/>
          </a:p>
          <a:p>
            <a:pPr>
              <a:buFont typeface="Wingdings" panose="05000000000000000000" pitchFamily="2" charset="2"/>
              <a:buChar char="u"/>
            </a:pPr>
            <a:r>
              <a:rPr lang="ja-JP" altLang="en-US" sz="1800" dirty="0" smtClean="0"/>
              <a:t>タスクの粒度を小さくする。</a:t>
            </a:r>
            <a:endParaRPr lang="en-US" altLang="ja-JP" sz="1800" dirty="0" smtClean="0"/>
          </a:p>
          <a:p>
            <a:pPr marL="0" indent="0">
              <a:buNone/>
            </a:pPr>
            <a:r>
              <a:rPr kumimoji="1" lang="en-US" altLang="ja-JP" sz="1800" dirty="0"/>
              <a:t>	</a:t>
            </a:r>
            <a:r>
              <a:rPr kumimoji="1" lang="ja-JP" altLang="en-US" sz="1800" dirty="0" smtClean="0"/>
              <a:t>作業手順（工程設計）を考えなければタスクは小さくできない。</a:t>
            </a:r>
            <a:endParaRPr kumimoji="1" lang="en-US" altLang="ja-JP" sz="1800" dirty="0" smtClean="0"/>
          </a:p>
          <a:p>
            <a:pPr marL="0" indent="0">
              <a:buNone/>
            </a:pPr>
            <a:r>
              <a:rPr lang="en-US" altLang="ja-JP" sz="1800" dirty="0"/>
              <a:t>	</a:t>
            </a:r>
            <a:r>
              <a:rPr lang="ja-JP" altLang="en-US" sz="1800" dirty="0" smtClean="0"/>
              <a:t>タスクが小さくなれば、ミスを容易に発見できる。手戻りも小さい。</a:t>
            </a:r>
            <a:endParaRPr lang="en-US" altLang="ja-JP" sz="1800" dirty="0" smtClean="0"/>
          </a:p>
          <a:p>
            <a:pPr marL="0" indent="0">
              <a:buNone/>
            </a:pPr>
            <a:r>
              <a:rPr kumimoji="1" lang="en-US" altLang="ja-JP" sz="1800" dirty="0" smtClean="0"/>
              <a:t>	</a:t>
            </a:r>
            <a:r>
              <a:rPr kumimoji="1" lang="ja-JP" altLang="en-US" sz="1800" dirty="0" smtClean="0"/>
              <a:t>タスクを小さくするとムダが見えてくる。</a:t>
            </a:r>
            <a:endParaRPr kumimoji="1" lang="en-US" altLang="ja-JP" sz="1800" dirty="0" smtClean="0"/>
          </a:p>
          <a:p>
            <a:pPr marL="0" indent="0">
              <a:buNone/>
            </a:pPr>
            <a:r>
              <a:rPr lang="en-US" altLang="ja-JP" sz="1800" dirty="0"/>
              <a:t>	</a:t>
            </a:r>
            <a:r>
              <a:rPr lang="ja-JP" altLang="en-US" sz="1800" dirty="0" smtClean="0"/>
              <a:t>正味（本来の価値を作り込む）作業、付帯（事前、事後の）作業、ムダな作業</a:t>
            </a:r>
            <a:endParaRPr lang="en-US" altLang="ja-JP" sz="1800" dirty="0" smtClean="0"/>
          </a:p>
          <a:p>
            <a:pPr marL="0" indent="0">
              <a:buNone/>
            </a:pPr>
            <a:r>
              <a:rPr kumimoji="1" lang="en-US" altLang="ja-JP" sz="1800" dirty="0"/>
              <a:t>	</a:t>
            </a:r>
            <a:r>
              <a:rPr kumimoji="1" lang="ja-JP" altLang="en-US" sz="1800" dirty="0" smtClean="0"/>
              <a:t>タスクを小さくすることで、整流化が容易になる。（ボトルネックの解消：　一個流し生産）</a:t>
            </a:r>
            <a:endParaRPr kumimoji="1" lang="en-US" altLang="ja-JP" sz="1800" dirty="0"/>
          </a:p>
          <a:p>
            <a:pPr marL="0" indent="0">
              <a:buNone/>
            </a:pPr>
            <a:endParaRPr kumimoji="1" lang="en-US" altLang="ja-JP" sz="1800" dirty="0" smtClean="0"/>
          </a:p>
          <a:p>
            <a:pPr>
              <a:buFont typeface="Wingdings" panose="05000000000000000000" pitchFamily="2" charset="2"/>
              <a:buChar char="u"/>
            </a:pPr>
            <a:r>
              <a:rPr kumimoji="1" lang="ja-JP" altLang="en-US" sz="1800" dirty="0" smtClean="0"/>
              <a:t>全員</a:t>
            </a:r>
            <a:r>
              <a:rPr lang="ja-JP" altLang="en-US" sz="1800" dirty="0"/>
              <a:t>で</a:t>
            </a:r>
            <a:r>
              <a:rPr kumimoji="1" lang="ja-JP" altLang="en-US" sz="1800" dirty="0" smtClean="0"/>
              <a:t>の作業で透明性が高まる。</a:t>
            </a:r>
            <a:endParaRPr kumimoji="1" lang="en-US" altLang="ja-JP" sz="1800" dirty="0" smtClean="0"/>
          </a:p>
          <a:p>
            <a:pPr marL="0" indent="0">
              <a:buNone/>
            </a:pPr>
            <a:r>
              <a:rPr lang="en-US" altLang="ja-JP" sz="1800" dirty="0"/>
              <a:t>	</a:t>
            </a:r>
            <a:r>
              <a:rPr lang="ja-JP" altLang="en-US" sz="1800" dirty="0" smtClean="0"/>
              <a:t>一人で抱え込む仕事がなくなる。</a:t>
            </a:r>
            <a:endParaRPr lang="en-US" altLang="ja-JP" sz="1800" dirty="0" smtClean="0"/>
          </a:p>
          <a:p>
            <a:pPr marL="0" indent="0">
              <a:buNone/>
            </a:pPr>
            <a:r>
              <a:rPr kumimoji="1" lang="en-US" altLang="ja-JP" sz="1800" dirty="0"/>
              <a:t>	</a:t>
            </a:r>
            <a:r>
              <a:rPr kumimoji="1" lang="ja-JP" altLang="en-US" sz="1800" dirty="0" smtClean="0"/>
              <a:t>事前に他人の目が届く（チェック）</a:t>
            </a:r>
            <a:endParaRPr kumimoji="1" lang="en-US" altLang="ja-JP" sz="1800" dirty="0" smtClean="0"/>
          </a:p>
          <a:p>
            <a:pPr marL="0" indent="0">
              <a:buNone/>
            </a:pPr>
            <a:endParaRPr lang="en-US" altLang="ja-JP" sz="1800" dirty="0"/>
          </a:p>
          <a:p>
            <a:pPr>
              <a:buFont typeface="Wingdings" panose="05000000000000000000" pitchFamily="2" charset="2"/>
              <a:buChar char="u"/>
            </a:pPr>
            <a:r>
              <a:rPr kumimoji="1" lang="ja-JP" altLang="en-US" sz="1800" dirty="0" smtClean="0"/>
              <a:t>トヨタ生産方式（ＴＰＳ）の自働化の思想をプロセスに組み込める。</a:t>
            </a:r>
            <a:endParaRPr kumimoji="1" lang="en-US" altLang="ja-JP" sz="1800" dirty="0" smtClean="0"/>
          </a:p>
          <a:p>
            <a:pPr marL="0" indent="0">
              <a:buNone/>
            </a:pPr>
            <a:r>
              <a:rPr lang="en-US" altLang="ja-JP" sz="1800" dirty="0"/>
              <a:t>	</a:t>
            </a:r>
            <a:r>
              <a:rPr lang="ja-JP" altLang="en-US" sz="1800" dirty="0" smtClean="0"/>
              <a:t>不良作業をしない。不良品を流さない。不良品を受け取らない。（自工程完結）</a:t>
            </a:r>
            <a:endParaRPr lang="en-US" altLang="ja-JP" sz="1800" dirty="0" smtClean="0"/>
          </a:p>
          <a:p>
            <a:pPr marL="0" indent="0">
              <a:buNone/>
            </a:pPr>
            <a:r>
              <a:rPr kumimoji="1" lang="en-US" altLang="ja-JP" sz="1800" dirty="0"/>
              <a:t>	</a:t>
            </a:r>
            <a:r>
              <a:rPr kumimoji="1" lang="ja-JP" altLang="en-US" sz="1800" dirty="0" smtClean="0"/>
              <a:t>不良が起こったらラインストップをして、関係者全員が異常に気づく。（見える化）</a:t>
            </a:r>
            <a:endParaRPr kumimoji="1" lang="en-US" altLang="ja-JP" sz="1800" dirty="0" smtClean="0"/>
          </a:p>
          <a:p>
            <a:pPr marL="0" indent="0">
              <a:buNone/>
            </a:pPr>
            <a:endParaRPr lang="en-US" altLang="ja-JP" sz="1800" dirty="0"/>
          </a:p>
          <a:p>
            <a:pPr>
              <a:buFont typeface="Wingdings" panose="05000000000000000000" pitchFamily="2" charset="2"/>
              <a:buChar char="u"/>
            </a:pPr>
            <a:r>
              <a:rPr kumimoji="1" lang="ja-JP" altLang="en-US" sz="1800" dirty="0" smtClean="0"/>
              <a:t>作業者（開発者）に直接フィードバックする仕組みが構築できる。</a:t>
            </a:r>
            <a:endParaRPr kumimoji="1" lang="en-US" altLang="ja-JP" sz="1800" dirty="0" smtClean="0"/>
          </a:p>
          <a:p>
            <a:pPr marL="0" indent="0">
              <a:buNone/>
            </a:pPr>
            <a:r>
              <a:rPr lang="en-US" altLang="ja-JP" sz="1800" dirty="0"/>
              <a:t>	</a:t>
            </a:r>
            <a:r>
              <a:rPr lang="en-US" altLang="ja-JP" sz="1800" dirty="0" smtClean="0"/>
              <a:t>『</a:t>
            </a:r>
            <a:r>
              <a:rPr lang="ja-JP" altLang="en-US" sz="1800" dirty="0" smtClean="0"/>
              <a:t>擦り合わせ</a:t>
            </a:r>
            <a:r>
              <a:rPr lang="en-US" altLang="ja-JP" sz="1800" dirty="0" smtClean="0"/>
              <a:t>』</a:t>
            </a:r>
            <a:r>
              <a:rPr lang="ja-JP" altLang="en-US" sz="1800" dirty="0" smtClean="0"/>
              <a:t>をしながら作業が進む。</a:t>
            </a:r>
            <a:endParaRPr kumimoji="1" lang="ja-JP" altLang="en-US" sz="1800"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3888" y="115888"/>
            <a:ext cx="758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フッター プレースホルダー 1"/>
          <p:cNvSpPr>
            <a:spLocks noGrp="1"/>
          </p:cNvSpPr>
          <p:nvPr>
            <p:ph type="ftr" sz="quarter" idx="11"/>
          </p:nvPr>
        </p:nvSpPr>
        <p:spPr>
          <a:xfrm>
            <a:off x="3124200" y="6356350"/>
            <a:ext cx="2895600" cy="365125"/>
          </a:xfrm>
        </p:spPr>
        <p:txBody>
          <a:bodyPr/>
          <a:lstStyle/>
          <a:p>
            <a:r>
              <a:rPr kumimoji="1" lang="en-US" altLang="ja-JP" smtClean="0"/>
              <a:t>Copyrights@2013_Strategic Staff Services</a:t>
            </a:r>
            <a:endParaRPr kumimoji="1" lang="ja-JP" altLang="en-US"/>
          </a:p>
        </p:txBody>
      </p:sp>
      <p:sp>
        <p:nvSpPr>
          <p:cNvPr id="6" name="スライド番号プレースホルダー 5"/>
          <p:cNvSpPr>
            <a:spLocks noGrp="1"/>
          </p:cNvSpPr>
          <p:nvPr>
            <p:ph type="sldNum" sz="quarter" idx="12"/>
          </p:nvPr>
        </p:nvSpPr>
        <p:spPr/>
        <p:txBody>
          <a:bodyPr/>
          <a:lstStyle/>
          <a:p>
            <a:fld id="{0AE9FC66-1AAE-4E36-B78C-41EEEE5034C1}" type="slidenum">
              <a:rPr kumimoji="1" lang="ja-JP" altLang="en-US" smtClean="0"/>
              <a:t>35</a:t>
            </a:fld>
            <a:endParaRPr kumimoji="1" lang="ja-JP" altLang="en-US"/>
          </a:p>
        </p:txBody>
      </p:sp>
    </p:spTree>
    <p:extLst>
      <p:ext uri="{BB962C8B-B14F-4D97-AF65-F5344CB8AC3E}">
        <p14:creationId xmlns:p14="http://schemas.microsoft.com/office/powerpoint/2010/main" val="37910439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79462" y="107577"/>
            <a:ext cx="7581901" cy="576239"/>
          </a:xfrm>
        </p:spPr>
        <p:txBody>
          <a:bodyPr/>
          <a:lstStyle/>
          <a:p>
            <a:r>
              <a:rPr lang="ja-JP" altLang="en-US" sz="2400" dirty="0" smtClean="0">
                <a:solidFill>
                  <a:srgbClr val="002060"/>
                </a:solidFill>
              </a:rPr>
              <a:t>ソフトウエア製造工程におけるムダの廃除</a:t>
            </a:r>
            <a:endParaRPr lang="ja-JP" altLang="en-US" sz="2400" dirty="0">
              <a:solidFill>
                <a:srgbClr val="002060"/>
              </a:solidFill>
            </a:endParaRPr>
          </a:p>
        </p:txBody>
      </p:sp>
      <p:sp>
        <p:nvSpPr>
          <p:cNvPr id="9" name="スライド番号プレースホルダ 8"/>
          <p:cNvSpPr>
            <a:spLocks noGrp="1"/>
          </p:cNvSpPr>
          <p:nvPr>
            <p:ph type="sldNum" sz="quarter" idx="12"/>
          </p:nvPr>
        </p:nvSpPr>
        <p:spPr/>
        <p:txBody>
          <a:bodyPr/>
          <a:lstStyle/>
          <a:p>
            <a:fld id="{593A3BF4-40BB-1249-AB45-D3B0B2870ADC}" type="slidenum">
              <a:rPr lang="ja-JP" altLang="en-US" smtClean="0"/>
              <a:pPr/>
              <a:t>36</a:t>
            </a:fld>
            <a:endParaRPr lang="ja-JP" altLang="en-US" dirty="0"/>
          </a:p>
        </p:txBody>
      </p:sp>
      <p:sp>
        <p:nvSpPr>
          <p:cNvPr id="5" name="テキスト ボックス 4"/>
          <p:cNvSpPr txBox="1"/>
          <p:nvPr/>
        </p:nvSpPr>
        <p:spPr>
          <a:xfrm>
            <a:off x="230308" y="1052736"/>
            <a:ext cx="8432208" cy="4185761"/>
          </a:xfrm>
          <a:prstGeom prst="rect">
            <a:avLst/>
          </a:prstGeom>
          <a:noFill/>
        </p:spPr>
        <p:txBody>
          <a:bodyPr wrap="square" rtlCol="0">
            <a:spAutoFit/>
          </a:bodyPr>
          <a:lstStyle/>
          <a:p>
            <a:r>
              <a:rPr lang="en-US" altLang="ja-JP" sz="1400" dirty="0"/>
              <a:t>1</a:t>
            </a:r>
            <a:r>
              <a:rPr lang="ja-JP" altLang="en-US" sz="1400" dirty="0" err="1" smtClean="0"/>
              <a:t>．</a:t>
            </a:r>
            <a:r>
              <a:rPr lang="ja-JP" altLang="en-US" sz="1400" dirty="0" smtClean="0"/>
              <a:t>　作りすぎのムダ</a:t>
            </a:r>
            <a:endParaRPr lang="en-US" altLang="ja-JP" sz="1400" dirty="0" smtClean="0"/>
          </a:p>
          <a:p>
            <a:r>
              <a:rPr lang="en-US" altLang="ja-JP" sz="1400" dirty="0" smtClean="0"/>
              <a:t>	</a:t>
            </a:r>
            <a:r>
              <a:rPr lang="ja-JP" altLang="en-US" sz="1400" dirty="0" smtClean="0"/>
              <a:t>顧客に使用されない機能、実際には不要な機能、真のビジネス価値を生まない機能などの余分な</a:t>
            </a:r>
            <a:r>
              <a:rPr lang="en-US" altLang="ja-JP" sz="1400" dirty="0" smtClean="0"/>
              <a:t>	</a:t>
            </a:r>
            <a:r>
              <a:rPr lang="ja-JP" altLang="en-US" sz="1400" dirty="0" smtClean="0"/>
              <a:t>機能を作らない。</a:t>
            </a:r>
            <a:endParaRPr lang="en-US" altLang="ja-JP" sz="1400" dirty="0" smtClean="0"/>
          </a:p>
          <a:p>
            <a:r>
              <a:rPr lang="en-US" altLang="ja-JP" sz="1400" dirty="0" smtClean="0"/>
              <a:t>	</a:t>
            </a:r>
            <a:r>
              <a:rPr lang="en-US" altLang="ja-JP" sz="1200" dirty="0" smtClean="0">
                <a:solidFill>
                  <a:schemeClr val="accent2">
                    <a:lumMod val="75000"/>
                  </a:schemeClr>
                </a:solidFill>
              </a:rPr>
              <a:t>Standish</a:t>
            </a:r>
            <a:r>
              <a:rPr lang="ja-JP" altLang="en-US" sz="1200" dirty="0" smtClean="0">
                <a:solidFill>
                  <a:schemeClr val="accent2">
                    <a:lumMod val="75000"/>
                  </a:schemeClr>
                </a:solidFill>
              </a:rPr>
              <a:t>の</a:t>
            </a:r>
            <a:r>
              <a:rPr lang="en-US" altLang="ja-JP" sz="1200" dirty="0" smtClean="0">
                <a:solidFill>
                  <a:schemeClr val="accent2">
                    <a:lumMod val="75000"/>
                  </a:schemeClr>
                </a:solidFill>
              </a:rPr>
              <a:t>CHAOS</a:t>
            </a:r>
            <a:r>
              <a:rPr lang="ja-JP" altLang="en-US" sz="1200" dirty="0" smtClean="0">
                <a:solidFill>
                  <a:schemeClr val="accent2">
                    <a:lumMod val="75000"/>
                  </a:schemeClr>
                </a:solidFill>
              </a:rPr>
              <a:t>レポートによるとソフトウエアの全機能の６４％は全くあるいは殆ど使用されていない。</a:t>
            </a:r>
            <a:endParaRPr lang="en-US" altLang="ja-JP" sz="1200" dirty="0" smtClean="0">
              <a:solidFill>
                <a:schemeClr val="accent2">
                  <a:lumMod val="75000"/>
                </a:schemeClr>
              </a:solidFill>
            </a:endParaRPr>
          </a:p>
          <a:p>
            <a:r>
              <a:rPr lang="en-US" altLang="ja-JP" sz="1400" dirty="0"/>
              <a:t>2</a:t>
            </a:r>
            <a:r>
              <a:rPr lang="ja-JP" altLang="en-US" sz="1400" dirty="0" err="1"/>
              <a:t>．</a:t>
            </a:r>
            <a:r>
              <a:rPr lang="ja-JP" altLang="en-US" sz="1400" dirty="0" smtClean="0"/>
              <a:t>　手待ち（停滞）のムダ</a:t>
            </a:r>
            <a:endParaRPr lang="en-US" altLang="ja-JP" sz="1400" dirty="0" smtClean="0"/>
          </a:p>
          <a:p>
            <a:r>
              <a:rPr lang="en-US" altLang="ja-JP" sz="1400" dirty="0"/>
              <a:t>	</a:t>
            </a:r>
            <a:r>
              <a:rPr lang="ja-JP" altLang="en-US" sz="1400" dirty="0" smtClean="0"/>
              <a:t>仕様の提示遅れによる製造開始遅れでの待機、許可待ち、ビルド待ち、障害発生によるテスト待ち</a:t>
            </a:r>
            <a:endParaRPr lang="en-US" altLang="ja-JP" sz="1400" dirty="0" smtClean="0"/>
          </a:p>
          <a:p>
            <a:r>
              <a:rPr lang="en-US" altLang="ja-JP" sz="1400" dirty="0"/>
              <a:t>3</a:t>
            </a:r>
            <a:r>
              <a:rPr lang="ja-JP" altLang="en-US" sz="1400" dirty="0" err="1" smtClean="0"/>
              <a:t>．</a:t>
            </a:r>
            <a:r>
              <a:rPr lang="ja-JP" altLang="en-US" sz="1400" dirty="0" smtClean="0"/>
              <a:t>　運搬のムダ</a:t>
            </a:r>
            <a:endParaRPr lang="en-US" altLang="ja-JP" sz="1400" dirty="0" smtClean="0"/>
          </a:p>
          <a:p>
            <a:r>
              <a:rPr lang="en-US" altLang="ja-JP" sz="1400" dirty="0"/>
              <a:t>	</a:t>
            </a:r>
            <a:r>
              <a:rPr lang="ja-JP" altLang="en-US" sz="1400" dirty="0" smtClean="0"/>
              <a:t>複数プロジェクトでの作業の切り替え、仕様入荷チェック、納品出荷チェックの提供＆受領双方での</a:t>
            </a:r>
            <a:r>
              <a:rPr lang="en-US" altLang="ja-JP" sz="1400" dirty="0" smtClean="0"/>
              <a:t>	</a:t>
            </a:r>
            <a:r>
              <a:rPr lang="ja-JP" altLang="en-US" sz="1400" dirty="0" smtClean="0"/>
              <a:t>重複チェック</a:t>
            </a:r>
            <a:endParaRPr lang="en-US" altLang="ja-JP" sz="1400" dirty="0" smtClean="0"/>
          </a:p>
          <a:p>
            <a:r>
              <a:rPr lang="en-US" altLang="ja-JP" sz="1400" dirty="0" smtClean="0"/>
              <a:t>4</a:t>
            </a:r>
            <a:r>
              <a:rPr lang="ja-JP" altLang="en-US" sz="1400" dirty="0" err="1" smtClean="0"/>
              <a:t>．</a:t>
            </a:r>
            <a:r>
              <a:rPr lang="ja-JP" altLang="en-US" sz="1400" dirty="0" smtClean="0"/>
              <a:t>　加工そのもののムダ</a:t>
            </a:r>
            <a:endParaRPr lang="en-US" altLang="ja-JP" sz="1400" dirty="0" smtClean="0"/>
          </a:p>
          <a:p>
            <a:r>
              <a:rPr lang="en-US" altLang="ja-JP" sz="1400" dirty="0"/>
              <a:t>	</a:t>
            </a:r>
            <a:r>
              <a:rPr lang="ja-JP" altLang="en-US" sz="1400" dirty="0" smtClean="0"/>
              <a:t>開発現場で機能していない作業項目例えば余分な事務処理、報告書作成や作業分担の誤り</a:t>
            </a:r>
            <a:r>
              <a:rPr lang="ja-JP" altLang="en-US" sz="1400" dirty="0"/>
              <a:t>に</a:t>
            </a:r>
            <a:r>
              <a:rPr lang="ja-JP" altLang="en-US" sz="1400" dirty="0" smtClean="0"/>
              <a:t>よる</a:t>
            </a:r>
            <a:r>
              <a:rPr lang="en-US" altLang="ja-JP" sz="1400" dirty="0" smtClean="0"/>
              <a:t>	</a:t>
            </a:r>
            <a:r>
              <a:rPr lang="ja-JP" altLang="en-US" sz="1400" dirty="0" smtClean="0"/>
              <a:t>過剰な作業</a:t>
            </a:r>
            <a:endParaRPr lang="en-US" altLang="ja-JP" sz="1400" dirty="0" smtClean="0"/>
          </a:p>
          <a:p>
            <a:r>
              <a:rPr lang="en-US" altLang="ja-JP" sz="1400" dirty="0" smtClean="0"/>
              <a:t>5</a:t>
            </a:r>
            <a:r>
              <a:rPr lang="ja-JP" altLang="en-US" sz="1400" dirty="0" err="1" smtClean="0"/>
              <a:t>．</a:t>
            </a:r>
            <a:r>
              <a:rPr lang="ja-JP" altLang="en-US" sz="1400" dirty="0" smtClean="0"/>
              <a:t>　在庫のムダ</a:t>
            </a:r>
            <a:endParaRPr lang="en-US" altLang="ja-JP" sz="1400" dirty="0" smtClean="0"/>
          </a:p>
          <a:p>
            <a:r>
              <a:rPr lang="en-US" altLang="ja-JP" sz="1400" dirty="0"/>
              <a:t>	</a:t>
            </a:r>
            <a:r>
              <a:rPr lang="ja-JP" altLang="en-US" sz="1400" dirty="0" smtClean="0"/>
              <a:t>最終工程で使用されない文書や計画、コンポーネントなどの中間的な作業成果物と待ち状態で	仕掛中のプログラム</a:t>
            </a:r>
            <a:endParaRPr lang="en-US" altLang="ja-JP" sz="1400" dirty="0" smtClean="0"/>
          </a:p>
          <a:p>
            <a:r>
              <a:rPr lang="en-US" altLang="ja-JP" sz="1400" dirty="0" smtClean="0"/>
              <a:t>6</a:t>
            </a:r>
            <a:r>
              <a:rPr lang="ja-JP" altLang="en-US" sz="1400" dirty="0" err="1" smtClean="0"/>
              <a:t>．</a:t>
            </a:r>
            <a:r>
              <a:rPr lang="ja-JP" altLang="en-US" sz="1400" dirty="0" smtClean="0"/>
              <a:t>　動作（作業）のムダ</a:t>
            </a:r>
            <a:endParaRPr lang="en-US" altLang="ja-JP" sz="1400" dirty="0" smtClean="0"/>
          </a:p>
          <a:p>
            <a:r>
              <a:rPr lang="en-US" altLang="ja-JP" sz="1400" dirty="0"/>
              <a:t>	</a:t>
            </a:r>
            <a:r>
              <a:rPr lang="ja-JP" altLang="en-US" sz="1400" dirty="0" smtClean="0"/>
              <a:t>関係者の作業場所の移動や複数の開発ツールを使用して開発ツール間の切替・移行</a:t>
            </a:r>
            <a:endParaRPr lang="en-US" altLang="ja-JP" sz="1400" dirty="0" smtClean="0"/>
          </a:p>
          <a:p>
            <a:r>
              <a:rPr lang="en-US" altLang="ja-JP" sz="1400" dirty="0" smtClean="0"/>
              <a:t>7</a:t>
            </a:r>
            <a:r>
              <a:rPr lang="ja-JP" altLang="en-US" sz="1400" dirty="0" err="1" smtClean="0"/>
              <a:t>．</a:t>
            </a:r>
            <a:r>
              <a:rPr lang="ja-JP" altLang="en-US" sz="1400" dirty="0" smtClean="0"/>
              <a:t>　不良をつくるムダ</a:t>
            </a:r>
            <a:endParaRPr lang="en-US" altLang="ja-JP" sz="1400" dirty="0" smtClean="0"/>
          </a:p>
          <a:p>
            <a:r>
              <a:rPr lang="en-US" altLang="ja-JP" sz="1400" dirty="0"/>
              <a:t>	</a:t>
            </a:r>
            <a:r>
              <a:rPr lang="ja-JP" altLang="en-US" sz="1400" dirty="0" smtClean="0"/>
              <a:t>バグの作り込み</a:t>
            </a:r>
            <a:r>
              <a:rPr lang="en-US" altLang="ja-JP" sz="1400" dirty="0" smtClean="0"/>
              <a:t>---</a:t>
            </a:r>
            <a:r>
              <a:rPr lang="ja-JP" altLang="en-US" sz="1400" dirty="0" smtClean="0"/>
              <a:t>要求仕様</a:t>
            </a:r>
            <a:r>
              <a:rPr lang="en-US" altLang="ja-JP" sz="1400" dirty="0" smtClean="0"/>
              <a:t>(</a:t>
            </a:r>
            <a:r>
              <a:rPr lang="ja-JP" altLang="en-US" sz="1400" dirty="0" smtClean="0"/>
              <a:t>要件）、設計、コードの欠陥</a:t>
            </a:r>
            <a:endParaRPr lang="ja-JP" altLang="en-US" sz="1400" dirty="0"/>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3888" y="115888"/>
            <a:ext cx="758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フッター プレースホルダー 1"/>
          <p:cNvSpPr>
            <a:spLocks noGrp="1"/>
          </p:cNvSpPr>
          <p:nvPr>
            <p:ph type="ftr" sz="quarter" idx="11"/>
          </p:nvPr>
        </p:nvSpPr>
        <p:spPr>
          <a:xfrm>
            <a:off x="3124200" y="6356350"/>
            <a:ext cx="2895600" cy="365125"/>
          </a:xfrm>
        </p:spPr>
        <p:txBody>
          <a:bodyPr/>
          <a:lstStyle/>
          <a:p>
            <a:r>
              <a:rPr kumimoji="1" lang="en-US" altLang="ja-JP" smtClean="0"/>
              <a:t>Copyrights@2013_Strategic Staff Services</a:t>
            </a:r>
            <a:endParaRPr kumimoji="1" lang="ja-JP" altLang="en-US"/>
          </a:p>
        </p:txBody>
      </p:sp>
    </p:spTree>
    <p:extLst>
      <p:ext uri="{BB962C8B-B14F-4D97-AF65-F5344CB8AC3E}">
        <p14:creationId xmlns:p14="http://schemas.microsoft.com/office/powerpoint/2010/main" val="11212542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53439" y="194876"/>
            <a:ext cx="8019634" cy="707886"/>
          </a:xfrm>
          <a:prstGeom prst="rect">
            <a:avLst/>
          </a:prstGeom>
          <a:noFill/>
        </p:spPr>
        <p:txBody>
          <a:bodyPr wrap="square" rtlCol="0">
            <a:spAutoFit/>
          </a:bodyPr>
          <a:lstStyle/>
          <a:p>
            <a:pPr defTabSz="457200"/>
            <a:r>
              <a:rPr lang="ja-JP" altLang="en-US" sz="2000" b="1" dirty="0" smtClean="0">
                <a:solidFill>
                  <a:srgbClr val="002060"/>
                </a:solidFill>
              </a:rPr>
              <a:t>（参考）アジャイル</a:t>
            </a:r>
            <a:r>
              <a:rPr lang="ja-JP" altLang="en-US" sz="2000" b="1" dirty="0">
                <a:solidFill>
                  <a:srgbClr val="002060"/>
                </a:solidFill>
              </a:rPr>
              <a:t>開発におけるタイムボックスの</a:t>
            </a:r>
            <a:r>
              <a:rPr lang="ja-JP" altLang="en-US" sz="2000" b="1" dirty="0" smtClean="0">
                <a:solidFill>
                  <a:srgbClr val="002060"/>
                </a:solidFill>
              </a:rPr>
              <a:t>価値</a:t>
            </a:r>
            <a:endParaRPr lang="en-US" altLang="ja-JP" sz="2000" b="1" dirty="0" smtClean="0">
              <a:solidFill>
                <a:srgbClr val="002060"/>
              </a:solidFill>
            </a:endParaRPr>
          </a:p>
          <a:p>
            <a:pPr defTabSz="457200"/>
            <a:r>
              <a:rPr lang="en-US" altLang="ja-JP" sz="2000" b="1" dirty="0" smtClean="0">
                <a:solidFill>
                  <a:srgbClr val="002060"/>
                </a:solidFill>
              </a:rPr>
              <a:t>												</a:t>
            </a:r>
            <a:r>
              <a:rPr lang="ja-JP" altLang="en-US" sz="2000" b="1" dirty="0">
                <a:solidFill>
                  <a:srgbClr val="002060"/>
                </a:solidFill>
              </a:rPr>
              <a:t>　＝　やる気と集中力</a:t>
            </a:r>
          </a:p>
        </p:txBody>
      </p:sp>
      <p:sp>
        <p:nvSpPr>
          <p:cNvPr id="3" name="テキスト ボックス 2"/>
          <p:cNvSpPr txBox="1"/>
          <p:nvPr/>
        </p:nvSpPr>
        <p:spPr>
          <a:xfrm>
            <a:off x="744954" y="902762"/>
            <a:ext cx="7449536" cy="553998"/>
          </a:xfrm>
          <a:prstGeom prst="rect">
            <a:avLst/>
          </a:prstGeom>
          <a:noFill/>
        </p:spPr>
        <p:txBody>
          <a:bodyPr wrap="square" rtlCol="0">
            <a:spAutoFit/>
          </a:bodyPr>
          <a:lstStyle/>
          <a:p>
            <a:pPr defTabSz="457200"/>
            <a:r>
              <a:rPr lang="en-US" altLang="ja-JP" dirty="0">
                <a:solidFill>
                  <a:srgbClr val="0000FF"/>
                </a:solidFill>
              </a:rPr>
              <a:t>『</a:t>
            </a:r>
            <a:r>
              <a:rPr lang="ja-JP" altLang="en-US" dirty="0">
                <a:solidFill>
                  <a:srgbClr val="0000FF"/>
                </a:solidFill>
              </a:rPr>
              <a:t>仕事の量は、完成の為に与えられた時間を全て使い切るまで膨張する</a:t>
            </a:r>
            <a:r>
              <a:rPr lang="en-US" altLang="ja-JP" dirty="0">
                <a:solidFill>
                  <a:srgbClr val="0000FF"/>
                </a:solidFill>
              </a:rPr>
              <a:t>』</a:t>
            </a:r>
          </a:p>
          <a:p>
            <a:pPr defTabSz="457200"/>
            <a:r>
              <a:rPr lang="ja-JP" altLang="en-US" sz="1200" dirty="0">
                <a:solidFill>
                  <a:srgbClr val="0000FF"/>
                </a:solidFill>
              </a:rPr>
              <a:t>							イギリスの歴史学者・経済学者であるパーキンソンの言葉</a:t>
            </a:r>
          </a:p>
        </p:txBody>
      </p:sp>
      <p:sp>
        <p:nvSpPr>
          <p:cNvPr id="4" name="テキスト ボックス 3"/>
          <p:cNvSpPr txBox="1"/>
          <p:nvPr/>
        </p:nvSpPr>
        <p:spPr>
          <a:xfrm>
            <a:off x="1270085" y="1652988"/>
            <a:ext cx="7449536" cy="923330"/>
          </a:xfrm>
          <a:prstGeom prst="rect">
            <a:avLst/>
          </a:prstGeom>
          <a:noFill/>
        </p:spPr>
        <p:txBody>
          <a:bodyPr wrap="square" rtlCol="0">
            <a:spAutoFit/>
          </a:bodyPr>
          <a:lstStyle/>
          <a:p>
            <a:pPr defTabSz="457200"/>
            <a:r>
              <a:rPr lang="ja-JP" altLang="en-US" dirty="0">
                <a:solidFill>
                  <a:prstClr val="black"/>
                </a:solidFill>
              </a:rPr>
              <a:t>時間には弾力性がある。</a:t>
            </a:r>
          </a:p>
          <a:p>
            <a:pPr defTabSz="457200"/>
            <a:r>
              <a:rPr lang="ja-JP" altLang="en-US" dirty="0">
                <a:solidFill>
                  <a:prstClr val="black"/>
                </a:solidFill>
              </a:rPr>
              <a:t>時間は、何となく使ったのではいくら有っても足りない。</a:t>
            </a:r>
          </a:p>
          <a:p>
            <a:pPr defTabSz="457200"/>
            <a:r>
              <a:rPr lang="ja-JP" altLang="en-US" dirty="0">
                <a:solidFill>
                  <a:prstClr val="black"/>
                </a:solidFill>
              </a:rPr>
              <a:t>同じ仕事量でも、意識の違いでかかる時間は全く異なる。</a:t>
            </a:r>
          </a:p>
        </p:txBody>
      </p:sp>
      <p:sp>
        <p:nvSpPr>
          <p:cNvPr id="5" name="テキスト ボックス 4"/>
          <p:cNvSpPr txBox="1"/>
          <p:nvPr/>
        </p:nvSpPr>
        <p:spPr>
          <a:xfrm>
            <a:off x="390794" y="2576318"/>
            <a:ext cx="8753205" cy="1477328"/>
          </a:xfrm>
          <a:prstGeom prst="rect">
            <a:avLst/>
          </a:prstGeom>
          <a:noFill/>
        </p:spPr>
        <p:txBody>
          <a:bodyPr wrap="square" rtlCol="0">
            <a:spAutoFit/>
          </a:bodyPr>
          <a:lstStyle/>
          <a:p>
            <a:pPr defTabSz="457200"/>
            <a:r>
              <a:rPr lang="ja-JP" altLang="en-US" dirty="0">
                <a:solidFill>
                  <a:prstClr val="black"/>
                </a:solidFill>
              </a:rPr>
              <a:t>生産性はやる気と集中力で高まる。</a:t>
            </a:r>
          </a:p>
          <a:p>
            <a:pPr defTabSz="457200"/>
            <a:r>
              <a:rPr lang="ja-JP" altLang="en-US" dirty="0">
                <a:solidFill>
                  <a:prstClr val="black"/>
                </a:solidFill>
              </a:rPr>
              <a:t>やる気のホルモン　＝　ドーパミン</a:t>
            </a:r>
          </a:p>
          <a:p>
            <a:pPr defTabSz="457200"/>
            <a:r>
              <a:rPr lang="ja-JP" altLang="en-US" dirty="0">
                <a:solidFill>
                  <a:prstClr val="black"/>
                </a:solidFill>
              </a:rPr>
              <a:t>ドーパミンは、ご褒美によって放出される。</a:t>
            </a:r>
          </a:p>
          <a:p>
            <a:pPr defTabSz="457200"/>
            <a:r>
              <a:rPr lang="ja-JP" altLang="en-US" dirty="0">
                <a:solidFill>
                  <a:prstClr val="black"/>
                </a:solidFill>
              </a:rPr>
              <a:t>やる気はご褒美の事を考えるだけで出る。しかし、裏切られると一瞬で低下する。</a:t>
            </a:r>
          </a:p>
          <a:p>
            <a:pPr defTabSz="457200"/>
            <a:r>
              <a:rPr lang="ja-JP" altLang="en-US" dirty="0">
                <a:solidFill>
                  <a:prstClr val="black"/>
                </a:solidFill>
              </a:rPr>
              <a:t>ご褒美の６０秒ルール　＝　ご褒美は直ぐに貰える事が重要。楽しく想像できる事が重要。</a:t>
            </a:r>
          </a:p>
        </p:txBody>
      </p:sp>
      <p:sp>
        <p:nvSpPr>
          <p:cNvPr id="6" name="テキスト ボックス 5"/>
          <p:cNvSpPr txBox="1"/>
          <p:nvPr/>
        </p:nvSpPr>
        <p:spPr>
          <a:xfrm>
            <a:off x="1270085" y="4200582"/>
            <a:ext cx="7302988" cy="1477328"/>
          </a:xfrm>
          <a:prstGeom prst="rect">
            <a:avLst/>
          </a:prstGeom>
          <a:noFill/>
        </p:spPr>
        <p:txBody>
          <a:bodyPr wrap="square" rtlCol="0">
            <a:spAutoFit/>
          </a:bodyPr>
          <a:lstStyle/>
          <a:p>
            <a:pPr defTabSz="457200"/>
            <a:r>
              <a:rPr lang="ja-JP" altLang="en-US" dirty="0">
                <a:solidFill>
                  <a:prstClr val="black"/>
                </a:solidFill>
              </a:rPr>
              <a:t>スピードを上げるほど、脳は活性化する。</a:t>
            </a:r>
          </a:p>
          <a:p>
            <a:pPr defTabSz="457200"/>
            <a:r>
              <a:rPr lang="ja-JP" altLang="en-US" dirty="0">
                <a:solidFill>
                  <a:prstClr val="black"/>
                </a:solidFill>
              </a:rPr>
              <a:t>集中していればミスは少ない。</a:t>
            </a:r>
          </a:p>
          <a:p>
            <a:pPr defTabSz="457200"/>
            <a:r>
              <a:rPr lang="ja-JP" altLang="en-US" dirty="0">
                <a:solidFill>
                  <a:prstClr val="black"/>
                </a:solidFill>
              </a:rPr>
              <a:t>時間を計ればムダに気づく事ができる。</a:t>
            </a:r>
          </a:p>
          <a:p>
            <a:pPr defTabSz="457200"/>
            <a:r>
              <a:rPr lang="ja-JP" altLang="en-US" dirty="0">
                <a:solidFill>
                  <a:prstClr val="black"/>
                </a:solidFill>
              </a:rPr>
              <a:t>集中力は長く続かない。休む事で充電される。</a:t>
            </a:r>
          </a:p>
          <a:p>
            <a:pPr defTabSz="457200"/>
            <a:r>
              <a:rPr lang="ja-JP" altLang="en-US" dirty="0">
                <a:solidFill>
                  <a:prstClr val="black"/>
                </a:solidFill>
              </a:rPr>
              <a:t>時間が読めるからリラックスできる。</a:t>
            </a:r>
          </a:p>
        </p:txBody>
      </p:sp>
      <p:sp>
        <p:nvSpPr>
          <p:cNvPr id="7" name="テキスト ボックス 6"/>
          <p:cNvSpPr txBox="1"/>
          <p:nvPr/>
        </p:nvSpPr>
        <p:spPr>
          <a:xfrm>
            <a:off x="3614857" y="6260386"/>
            <a:ext cx="4958216" cy="276999"/>
          </a:xfrm>
          <a:prstGeom prst="rect">
            <a:avLst/>
          </a:prstGeom>
          <a:noFill/>
        </p:spPr>
        <p:txBody>
          <a:bodyPr wrap="square" rtlCol="0">
            <a:spAutoFit/>
          </a:bodyPr>
          <a:lstStyle/>
          <a:p>
            <a:pPr defTabSz="457200"/>
            <a:r>
              <a:rPr lang="en-US" altLang="ja-JP" sz="1200" dirty="0">
                <a:solidFill>
                  <a:prstClr val="black"/>
                </a:solidFill>
              </a:rPr>
              <a:t>『</a:t>
            </a:r>
            <a:r>
              <a:rPr lang="ja-JP" altLang="en-US" sz="1200" dirty="0">
                <a:solidFill>
                  <a:prstClr val="black"/>
                </a:solidFill>
              </a:rPr>
              <a:t>やる気と集中力の高め方</a:t>
            </a:r>
            <a:r>
              <a:rPr lang="en-US" altLang="ja-JP" sz="1200" dirty="0">
                <a:solidFill>
                  <a:prstClr val="black"/>
                </a:solidFill>
              </a:rPr>
              <a:t>』</a:t>
            </a:r>
            <a:r>
              <a:rPr lang="ja-JP" altLang="en-US" sz="1200" dirty="0">
                <a:solidFill>
                  <a:prstClr val="black"/>
                </a:solidFill>
              </a:rPr>
              <a:t>　東京大学　医学博士　森田敏宏著より抜粋</a:t>
            </a:r>
          </a:p>
        </p:txBody>
      </p:sp>
      <p:pic>
        <p:nvPicPr>
          <p:cNvPr id="9" name="Picture 12"/>
          <p:cNvPicPr>
            <a:picLocks noChangeAspect="1" noChangeArrowheads="1"/>
          </p:cNvPicPr>
          <p:nvPr/>
        </p:nvPicPr>
        <p:blipFill>
          <a:blip r:embed="rId2"/>
          <a:srcRect/>
          <a:stretch>
            <a:fillRect/>
          </a:stretch>
        </p:blipFill>
        <p:spPr bwMode="auto">
          <a:xfrm>
            <a:off x="8385175" y="0"/>
            <a:ext cx="758825" cy="492125"/>
          </a:xfrm>
          <a:prstGeom prst="rect">
            <a:avLst/>
          </a:prstGeom>
          <a:noFill/>
        </p:spPr>
      </p:pic>
      <p:sp>
        <p:nvSpPr>
          <p:cNvPr id="11" name="スライド番号プレースホルダ 10"/>
          <p:cNvSpPr>
            <a:spLocks noGrp="1"/>
          </p:cNvSpPr>
          <p:nvPr>
            <p:ph type="sldNum" sz="quarter" idx="12"/>
          </p:nvPr>
        </p:nvSpPr>
        <p:spPr/>
        <p:txBody>
          <a:bodyPr/>
          <a:lstStyle/>
          <a:p>
            <a:fld id="{593A3BF4-40BB-1249-AB45-D3B0B2870ADC}" type="slidenum">
              <a:rPr lang="ja-JP" altLang="en-US" smtClean="0">
                <a:solidFill>
                  <a:prstClr val="black">
                    <a:tint val="75000"/>
                  </a:prstClr>
                </a:solidFill>
              </a:rPr>
              <a:pPr/>
              <a:t>37</a:t>
            </a:fld>
            <a:endParaRPr lang="ja-JP" altLang="en-US">
              <a:solidFill>
                <a:prstClr val="black">
                  <a:tint val="75000"/>
                </a:prstClr>
              </a:solidFill>
            </a:endParaRPr>
          </a:p>
        </p:txBody>
      </p:sp>
      <p:sp>
        <p:nvSpPr>
          <p:cNvPr id="10" name="フッター プレースホルダー 5"/>
          <p:cNvSpPr>
            <a:spLocks noGrp="1"/>
          </p:cNvSpPr>
          <p:nvPr>
            <p:ph type="ftr" sz="quarter" idx="11"/>
          </p:nvPr>
        </p:nvSpPr>
        <p:spPr>
          <a:xfrm>
            <a:off x="3124200" y="6356350"/>
            <a:ext cx="2895600" cy="365125"/>
          </a:xfrm>
        </p:spPr>
        <p:txBody>
          <a:bodyPr/>
          <a:lstStyle/>
          <a:p>
            <a:r>
              <a:rPr kumimoji="1" lang="en-US" altLang="ja-JP" dirty="0" smtClean="0"/>
              <a:t>Copyrights@2013_Strategic Staff Services</a:t>
            </a:r>
            <a:endParaRPr kumimoji="1" lang="ja-JP" altLang="en-US" dirty="0"/>
          </a:p>
        </p:txBody>
      </p:sp>
    </p:spTree>
    <p:extLst>
      <p:ext uri="{BB962C8B-B14F-4D97-AF65-F5344CB8AC3E}">
        <p14:creationId xmlns:p14="http://schemas.microsoft.com/office/powerpoint/2010/main" val="22566934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0" y="0"/>
            <a:ext cx="9144000" cy="836613"/>
          </a:xfrm>
        </p:spPr>
        <p:txBody>
          <a:bodyPr>
            <a:normAutofit/>
          </a:bodyPr>
          <a:lstStyle/>
          <a:p>
            <a:pPr algn="ctr"/>
            <a:r>
              <a:rPr lang="en-US" altLang="ja-JP" sz="2800" dirty="0">
                <a:solidFill>
                  <a:srgbClr val="002060"/>
                </a:solidFill>
              </a:rPr>
              <a:t>『</a:t>
            </a:r>
            <a:r>
              <a:rPr lang="ja-JP" altLang="en-US" sz="2800" dirty="0">
                <a:solidFill>
                  <a:srgbClr val="002060"/>
                </a:solidFill>
              </a:rPr>
              <a:t>もの作り</a:t>
            </a:r>
            <a:r>
              <a:rPr lang="en-US" altLang="ja-JP" sz="2800" dirty="0">
                <a:solidFill>
                  <a:srgbClr val="002060"/>
                </a:solidFill>
              </a:rPr>
              <a:t>』</a:t>
            </a:r>
            <a:r>
              <a:rPr lang="ja-JP" altLang="en-US" sz="2800" dirty="0">
                <a:solidFill>
                  <a:srgbClr val="002060"/>
                </a:solidFill>
              </a:rPr>
              <a:t>と</a:t>
            </a:r>
            <a:r>
              <a:rPr lang="en-US" altLang="ja-JP" sz="2800" dirty="0">
                <a:solidFill>
                  <a:srgbClr val="002060"/>
                </a:solidFill>
              </a:rPr>
              <a:t>『</a:t>
            </a:r>
            <a:r>
              <a:rPr lang="ja-JP" altLang="en-US" sz="2800" dirty="0">
                <a:solidFill>
                  <a:srgbClr val="002060"/>
                </a:solidFill>
              </a:rPr>
              <a:t>システム作り</a:t>
            </a:r>
            <a:r>
              <a:rPr lang="en-US" altLang="ja-JP" sz="2800" dirty="0">
                <a:solidFill>
                  <a:srgbClr val="002060"/>
                </a:solidFill>
              </a:rPr>
              <a:t>』</a:t>
            </a:r>
            <a:r>
              <a:rPr lang="ja-JP" altLang="en-US" sz="2800" dirty="0">
                <a:solidFill>
                  <a:srgbClr val="002060"/>
                </a:solidFill>
              </a:rPr>
              <a:t>の相違</a:t>
            </a:r>
          </a:p>
        </p:txBody>
      </p:sp>
      <p:sp>
        <p:nvSpPr>
          <p:cNvPr id="19460" name="Rectangle 4"/>
          <p:cNvSpPr>
            <a:spLocks noChangeArrowheads="1"/>
          </p:cNvSpPr>
          <p:nvPr/>
        </p:nvSpPr>
        <p:spPr bwMode="auto">
          <a:xfrm>
            <a:off x="325438" y="1268413"/>
            <a:ext cx="719137" cy="647700"/>
          </a:xfrm>
          <a:prstGeom prst="rect">
            <a:avLst/>
          </a:prstGeom>
          <a:solidFill>
            <a:srgbClr val="CC99FF">
              <a:alpha val="50000"/>
            </a:srgbClr>
          </a:solidFill>
          <a:ln w="190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a:t>製品企画</a:t>
            </a:r>
          </a:p>
        </p:txBody>
      </p:sp>
      <p:sp>
        <p:nvSpPr>
          <p:cNvPr id="19461" name="Rectangle 5"/>
          <p:cNvSpPr>
            <a:spLocks noChangeArrowheads="1"/>
          </p:cNvSpPr>
          <p:nvPr/>
        </p:nvSpPr>
        <p:spPr bwMode="auto">
          <a:xfrm>
            <a:off x="1116013" y="1268413"/>
            <a:ext cx="719137" cy="647700"/>
          </a:xfrm>
          <a:prstGeom prst="rect">
            <a:avLst/>
          </a:prstGeom>
          <a:solidFill>
            <a:srgbClr val="CC99FF">
              <a:alpha val="50000"/>
            </a:srgbClr>
          </a:solidFill>
          <a:ln w="190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a:t>機能検討</a:t>
            </a:r>
          </a:p>
          <a:p>
            <a:pPr algn="ctr"/>
            <a:r>
              <a:rPr lang="ja-JP" altLang="en-US" sz="1400"/>
              <a:t>（</a:t>
            </a:r>
            <a:r>
              <a:rPr lang="en-US" altLang="ja-JP" sz="1400"/>
              <a:t>VE</a:t>
            </a:r>
            <a:r>
              <a:rPr lang="ja-JP" altLang="en-US" sz="1400"/>
              <a:t>）</a:t>
            </a:r>
          </a:p>
        </p:txBody>
      </p:sp>
      <p:sp>
        <p:nvSpPr>
          <p:cNvPr id="19462" name="Rectangle 6"/>
          <p:cNvSpPr>
            <a:spLocks noChangeArrowheads="1"/>
          </p:cNvSpPr>
          <p:nvPr/>
        </p:nvSpPr>
        <p:spPr bwMode="auto">
          <a:xfrm>
            <a:off x="1908175" y="1268413"/>
            <a:ext cx="719138" cy="647700"/>
          </a:xfrm>
          <a:prstGeom prst="rect">
            <a:avLst/>
          </a:prstGeom>
          <a:solidFill>
            <a:srgbClr val="CC99FF">
              <a:alpha val="50000"/>
            </a:srgbClr>
          </a:solidFill>
          <a:ln w="190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a:t>製品設計</a:t>
            </a:r>
          </a:p>
        </p:txBody>
      </p:sp>
      <p:sp>
        <p:nvSpPr>
          <p:cNvPr id="19463" name="Rectangle 7"/>
          <p:cNvSpPr>
            <a:spLocks noChangeArrowheads="1"/>
          </p:cNvSpPr>
          <p:nvPr/>
        </p:nvSpPr>
        <p:spPr bwMode="auto">
          <a:xfrm>
            <a:off x="3851275" y="1268413"/>
            <a:ext cx="720725" cy="647700"/>
          </a:xfrm>
          <a:prstGeom prst="rect">
            <a:avLst/>
          </a:prstGeom>
          <a:solidFill>
            <a:srgbClr val="CC99FF">
              <a:alpha val="50000"/>
            </a:srgbClr>
          </a:solidFill>
          <a:ln w="190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a:t>工程設計</a:t>
            </a:r>
          </a:p>
        </p:txBody>
      </p:sp>
      <p:sp>
        <p:nvSpPr>
          <p:cNvPr id="19464" name="Rectangle 8"/>
          <p:cNvSpPr>
            <a:spLocks noChangeArrowheads="1"/>
          </p:cNvSpPr>
          <p:nvPr/>
        </p:nvSpPr>
        <p:spPr bwMode="auto">
          <a:xfrm>
            <a:off x="3059113" y="1268413"/>
            <a:ext cx="720725" cy="647700"/>
          </a:xfrm>
          <a:prstGeom prst="rect">
            <a:avLst/>
          </a:prstGeom>
          <a:solidFill>
            <a:srgbClr val="CC99FF">
              <a:alpha val="50000"/>
            </a:srgbClr>
          </a:solidFill>
          <a:ln w="190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a:t>生技検討</a:t>
            </a:r>
          </a:p>
          <a:p>
            <a:pPr algn="ctr"/>
            <a:r>
              <a:rPr lang="ja-JP" altLang="en-US" sz="1000"/>
              <a:t>（生産設計）</a:t>
            </a:r>
          </a:p>
        </p:txBody>
      </p:sp>
      <p:sp>
        <p:nvSpPr>
          <p:cNvPr id="19465" name="Rectangle 9"/>
          <p:cNvSpPr>
            <a:spLocks noChangeArrowheads="1"/>
          </p:cNvSpPr>
          <p:nvPr/>
        </p:nvSpPr>
        <p:spPr bwMode="auto">
          <a:xfrm>
            <a:off x="4643438" y="1268413"/>
            <a:ext cx="720725" cy="647700"/>
          </a:xfrm>
          <a:prstGeom prst="rect">
            <a:avLst/>
          </a:prstGeom>
          <a:solidFill>
            <a:srgbClr val="CC99FF">
              <a:alpha val="50000"/>
            </a:srgbClr>
          </a:solidFill>
          <a:ln w="190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a:t>試作</a:t>
            </a:r>
          </a:p>
        </p:txBody>
      </p:sp>
      <p:sp>
        <p:nvSpPr>
          <p:cNvPr id="19466" name="Rectangle 10"/>
          <p:cNvSpPr>
            <a:spLocks noChangeArrowheads="1"/>
          </p:cNvSpPr>
          <p:nvPr/>
        </p:nvSpPr>
        <p:spPr bwMode="auto">
          <a:xfrm>
            <a:off x="5724525" y="1268413"/>
            <a:ext cx="720725" cy="647700"/>
          </a:xfrm>
          <a:prstGeom prst="rect">
            <a:avLst/>
          </a:prstGeom>
          <a:solidFill>
            <a:srgbClr val="CC99FF">
              <a:alpha val="50000"/>
            </a:srgbClr>
          </a:solidFill>
          <a:ln w="190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a:t>量産製造</a:t>
            </a:r>
          </a:p>
        </p:txBody>
      </p:sp>
      <p:sp>
        <p:nvSpPr>
          <p:cNvPr id="19467" name="Rectangle 11"/>
          <p:cNvSpPr>
            <a:spLocks noChangeArrowheads="1"/>
          </p:cNvSpPr>
          <p:nvPr/>
        </p:nvSpPr>
        <p:spPr bwMode="auto">
          <a:xfrm>
            <a:off x="7092950" y="1268413"/>
            <a:ext cx="720725" cy="647700"/>
          </a:xfrm>
          <a:prstGeom prst="rect">
            <a:avLst/>
          </a:prstGeom>
          <a:solidFill>
            <a:srgbClr val="CC99FF">
              <a:alpha val="50000"/>
            </a:srgbClr>
          </a:solidFill>
          <a:ln w="190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a:t>品質検査</a:t>
            </a:r>
          </a:p>
          <a:p>
            <a:pPr algn="ctr"/>
            <a:r>
              <a:rPr lang="ja-JP" altLang="en-US" sz="1400"/>
              <a:t>（テスト）</a:t>
            </a:r>
          </a:p>
        </p:txBody>
      </p:sp>
      <p:sp>
        <p:nvSpPr>
          <p:cNvPr id="19468" name="Rectangle 12"/>
          <p:cNvSpPr>
            <a:spLocks noChangeArrowheads="1"/>
          </p:cNvSpPr>
          <p:nvPr/>
        </p:nvSpPr>
        <p:spPr bwMode="auto">
          <a:xfrm>
            <a:off x="7885113" y="1268413"/>
            <a:ext cx="720725" cy="647700"/>
          </a:xfrm>
          <a:prstGeom prst="rect">
            <a:avLst/>
          </a:prstGeom>
          <a:solidFill>
            <a:srgbClr val="CC99FF">
              <a:alpha val="50000"/>
            </a:srgbClr>
          </a:solidFill>
          <a:ln w="190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a:t>出荷</a:t>
            </a:r>
            <a:r>
              <a:rPr lang="en-US" altLang="ja-JP" sz="1400"/>
              <a:t>/</a:t>
            </a:r>
            <a:r>
              <a:rPr lang="ja-JP" altLang="en-US" sz="1400"/>
              <a:t>納品</a:t>
            </a:r>
          </a:p>
        </p:txBody>
      </p:sp>
      <p:sp>
        <p:nvSpPr>
          <p:cNvPr id="19469" name="AutoShape 13"/>
          <p:cNvSpPr>
            <a:spLocks noChangeArrowheads="1"/>
          </p:cNvSpPr>
          <p:nvPr/>
        </p:nvSpPr>
        <p:spPr bwMode="auto">
          <a:xfrm>
            <a:off x="323850" y="2349500"/>
            <a:ext cx="2879725" cy="1584325"/>
          </a:xfrm>
          <a:prstGeom prst="leftRightArrow">
            <a:avLst>
              <a:gd name="adj1" fmla="val 50000"/>
              <a:gd name="adj2" fmla="val 36353"/>
            </a:avLst>
          </a:prstGeom>
          <a:solidFill>
            <a:srgbClr val="C0C0C0">
              <a:alpha val="50000"/>
            </a:srgb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設計</a:t>
            </a:r>
          </a:p>
        </p:txBody>
      </p:sp>
      <p:sp>
        <p:nvSpPr>
          <p:cNvPr id="19470" name="AutoShape 14"/>
          <p:cNvSpPr>
            <a:spLocks noChangeArrowheads="1"/>
          </p:cNvSpPr>
          <p:nvPr/>
        </p:nvSpPr>
        <p:spPr bwMode="auto">
          <a:xfrm>
            <a:off x="3348038" y="2349500"/>
            <a:ext cx="3097212" cy="1584325"/>
          </a:xfrm>
          <a:prstGeom prst="leftRightArrow">
            <a:avLst>
              <a:gd name="adj1" fmla="val 50000"/>
              <a:gd name="adj2" fmla="val 39098"/>
            </a:avLst>
          </a:prstGeom>
          <a:solidFill>
            <a:srgbClr val="C0C0C0">
              <a:alpha val="50000"/>
            </a:srgb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製造</a:t>
            </a:r>
          </a:p>
        </p:txBody>
      </p:sp>
      <p:sp>
        <p:nvSpPr>
          <p:cNvPr id="19471" name="AutoShape 15"/>
          <p:cNvSpPr>
            <a:spLocks noChangeArrowheads="1"/>
          </p:cNvSpPr>
          <p:nvPr/>
        </p:nvSpPr>
        <p:spPr bwMode="auto">
          <a:xfrm>
            <a:off x="6659563" y="2349500"/>
            <a:ext cx="2305050" cy="1584325"/>
          </a:xfrm>
          <a:prstGeom prst="leftRightArrow">
            <a:avLst>
              <a:gd name="adj1" fmla="val 50000"/>
              <a:gd name="adj2" fmla="val 29098"/>
            </a:avLst>
          </a:prstGeom>
          <a:solidFill>
            <a:srgbClr val="C0C0C0">
              <a:alpha val="50000"/>
            </a:srgb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テスト</a:t>
            </a:r>
            <a:r>
              <a:rPr lang="en-US" altLang="ja-JP"/>
              <a:t>/</a:t>
            </a:r>
            <a:r>
              <a:rPr lang="ja-JP" altLang="en-US"/>
              <a:t>納品</a:t>
            </a:r>
          </a:p>
        </p:txBody>
      </p:sp>
      <p:sp>
        <p:nvSpPr>
          <p:cNvPr id="19472" name="Rectangle 16"/>
          <p:cNvSpPr>
            <a:spLocks noChangeArrowheads="1"/>
          </p:cNvSpPr>
          <p:nvPr/>
        </p:nvSpPr>
        <p:spPr bwMode="auto">
          <a:xfrm>
            <a:off x="395288" y="4868863"/>
            <a:ext cx="792162" cy="792162"/>
          </a:xfrm>
          <a:prstGeom prst="rect">
            <a:avLst/>
          </a:prstGeom>
          <a:solidFill>
            <a:srgbClr val="CCFFCC"/>
          </a:solidFill>
          <a:ln w="190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a:t>システム</a:t>
            </a:r>
          </a:p>
          <a:p>
            <a:pPr algn="ctr"/>
            <a:r>
              <a:rPr lang="ja-JP" altLang="en-US" sz="1400"/>
              <a:t>企画</a:t>
            </a:r>
          </a:p>
        </p:txBody>
      </p:sp>
      <p:sp>
        <p:nvSpPr>
          <p:cNvPr id="19473" name="Rectangle 17"/>
          <p:cNvSpPr>
            <a:spLocks noChangeArrowheads="1"/>
          </p:cNvSpPr>
          <p:nvPr/>
        </p:nvSpPr>
        <p:spPr bwMode="auto">
          <a:xfrm>
            <a:off x="1258888" y="4868863"/>
            <a:ext cx="719137" cy="792162"/>
          </a:xfrm>
          <a:prstGeom prst="rect">
            <a:avLst/>
          </a:prstGeom>
          <a:solidFill>
            <a:srgbClr val="CCFFCC"/>
          </a:solidFill>
          <a:ln w="190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a:t>要求定義</a:t>
            </a:r>
          </a:p>
        </p:txBody>
      </p:sp>
      <p:sp>
        <p:nvSpPr>
          <p:cNvPr id="19474" name="Rectangle 18"/>
          <p:cNvSpPr>
            <a:spLocks noChangeArrowheads="1"/>
          </p:cNvSpPr>
          <p:nvPr/>
        </p:nvSpPr>
        <p:spPr bwMode="auto">
          <a:xfrm>
            <a:off x="2051050" y="4868863"/>
            <a:ext cx="719138" cy="792162"/>
          </a:xfrm>
          <a:prstGeom prst="rect">
            <a:avLst/>
          </a:prstGeom>
          <a:solidFill>
            <a:srgbClr val="CCFFCC"/>
          </a:solidFill>
          <a:ln w="190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a:t>システム</a:t>
            </a:r>
          </a:p>
          <a:p>
            <a:pPr algn="ctr"/>
            <a:r>
              <a:rPr lang="ja-JP" altLang="en-US" sz="1400"/>
              <a:t>設計</a:t>
            </a:r>
          </a:p>
        </p:txBody>
      </p:sp>
      <p:sp>
        <p:nvSpPr>
          <p:cNvPr id="19475" name="Rectangle 19"/>
          <p:cNvSpPr>
            <a:spLocks noChangeArrowheads="1"/>
          </p:cNvSpPr>
          <p:nvPr/>
        </p:nvSpPr>
        <p:spPr bwMode="auto">
          <a:xfrm>
            <a:off x="2843213" y="4868863"/>
            <a:ext cx="719137" cy="792162"/>
          </a:xfrm>
          <a:prstGeom prst="rect">
            <a:avLst/>
          </a:prstGeom>
          <a:solidFill>
            <a:srgbClr val="CCFFCC"/>
          </a:solidFill>
          <a:ln w="190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a:t>DB</a:t>
            </a:r>
            <a:r>
              <a:rPr lang="ja-JP" altLang="en-US" sz="1400"/>
              <a:t>設計</a:t>
            </a:r>
          </a:p>
        </p:txBody>
      </p:sp>
      <p:sp>
        <p:nvSpPr>
          <p:cNvPr id="19476" name="Rectangle 20"/>
          <p:cNvSpPr>
            <a:spLocks noChangeArrowheads="1"/>
          </p:cNvSpPr>
          <p:nvPr/>
        </p:nvSpPr>
        <p:spPr bwMode="auto">
          <a:xfrm>
            <a:off x="4859338" y="4797425"/>
            <a:ext cx="719137" cy="792163"/>
          </a:xfrm>
          <a:prstGeom prst="rect">
            <a:avLst/>
          </a:prstGeom>
          <a:solidFill>
            <a:srgbClr val="CCFFCC"/>
          </a:solidFill>
          <a:ln w="190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200"/>
              <a:t>コーディング</a:t>
            </a:r>
          </a:p>
        </p:txBody>
      </p:sp>
      <p:sp>
        <p:nvSpPr>
          <p:cNvPr id="19477" name="Rectangle 21"/>
          <p:cNvSpPr>
            <a:spLocks noChangeArrowheads="1"/>
          </p:cNvSpPr>
          <p:nvPr/>
        </p:nvSpPr>
        <p:spPr bwMode="auto">
          <a:xfrm>
            <a:off x="5651500" y="4797425"/>
            <a:ext cx="719138" cy="792163"/>
          </a:xfrm>
          <a:prstGeom prst="rect">
            <a:avLst/>
          </a:prstGeom>
          <a:solidFill>
            <a:srgbClr val="CCFFCC"/>
          </a:solidFill>
          <a:ln w="190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200"/>
              <a:t>単体テスト</a:t>
            </a:r>
          </a:p>
        </p:txBody>
      </p:sp>
      <p:sp>
        <p:nvSpPr>
          <p:cNvPr id="19478" name="Rectangle 22"/>
          <p:cNvSpPr>
            <a:spLocks noChangeArrowheads="1"/>
          </p:cNvSpPr>
          <p:nvPr/>
        </p:nvSpPr>
        <p:spPr bwMode="auto">
          <a:xfrm>
            <a:off x="6659563" y="4797425"/>
            <a:ext cx="719137" cy="792163"/>
          </a:xfrm>
          <a:prstGeom prst="rect">
            <a:avLst/>
          </a:prstGeom>
          <a:solidFill>
            <a:srgbClr val="CCFFCC"/>
          </a:solidFill>
          <a:ln w="190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200"/>
              <a:t>システム</a:t>
            </a:r>
          </a:p>
          <a:p>
            <a:pPr algn="ctr"/>
            <a:r>
              <a:rPr lang="ja-JP" altLang="en-US" sz="1200"/>
              <a:t>テスト</a:t>
            </a:r>
          </a:p>
        </p:txBody>
      </p:sp>
      <p:sp>
        <p:nvSpPr>
          <p:cNvPr id="19479" name="Rectangle 23"/>
          <p:cNvSpPr>
            <a:spLocks noChangeArrowheads="1"/>
          </p:cNvSpPr>
          <p:nvPr/>
        </p:nvSpPr>
        <p:spPr bwMode="auto">
          <a:xfrm>
            <a:off x="7451725" y="4797425"/>
            <a:ext cx="719138" cy="792163"/>
          </a:xfrm>
          <a:prstGeom prst="rect">
            <a:avLst/>
          </a:prstGeom>
          <a:solidFill>
            <a:srgbClr val="CCFFCC"/>
          </a:solidFill>
          <a:ln w="190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200"/>
              <a:t>ドキュメン</a:t>
            </a:r>
          </a:p>
          <a:p>
            <a:pPr algn="ctr"/>
            <a:r>
              <a:rPr lang="ja-JP" altLang="en-US" sz="1200"/>
              <a:t>テーション</a:t>
            </a:r>
          </a:p>
        </p:txBody>
      </p:sp>
      <p:sp>
        <p:nvSpPr>
          <p:cNvPr id="19480" name="Rectangle 24"/>
          <p:cNvSpPr>
            <a:spLocks noChangeArrowheads="1"/>
          </p:cNvSpPr>
          <p:nvPr/>
        </p:nvSpPr>
        <p:spPr bwMode="auto">
          <a:xfrm>
            <a:off x="8243888" y="4797425"/>
            <a:ext cx="719137" cy="792163"/>
          </a:xfrm>
          <a:prstGeom prst="rect">
            <a:avLst/>
          </a:prstGeom>
          <a:solidFill>
            <a:srgbClr val="CCFFCC"/>
          </a:solidFill>
          <a:ln w="190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200"/>
              <a:t>納品</a:t>
            </a:r>
          </a:p>
        </p:txBody>
      </p:sp>
      <p:sp>
        <p:nvSpPr>
          <p:cNvPr id="19482" name="Oval 26"/>
          <p:cNvSpPr>
            <a:spLocks noChangeArrowheads="1"/>
          </p:cNvSpPr>
          <p:nvPr/>
        </p:nvSpPr>
        <p:spPr bwMode="auto">
          <a:xfrm>
            <a:off x="2843213" y="908050"/>
            <a:ext cx="2736850" cy="1370013"/>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483" name="Oval 27"/>
          <p:cNvSpPr>
            <a:spLocks noChangeArrowheads="1"/>
          </p:cNvSpPr>
          <p:nvPr/>
        </p:nvSpPr>
        <p:spPr bwMode="auto">
          <a:xfrm>
            <a:off x="3708400" y="4797425"/>
            <a:ext cx="1079500" cy="792163"/>
          </a:xfrm>
          <a:prstGeom prst="ellipse">
            <a:avLst/>
          </a:prstGeom>
          <a:noFill/>
          <a:ln w="1905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a:t>
            </a:r>
          </a:p>
        </p:txBody>
      </p:sp>
      <p:cxnSp>
        <p:nvCxnSpPr>
          <p:cNvPr id="19486" name="AutoShape 30"/>
          <p:cNvCxnSpPr>
            <a:cxnSpLocks noChangeShapeType="1"/>
            <a:stCxn id="19482" idx="4"/>
            <a:endCxn id="19483" idx="0"/>
          </p:cNvCxnSpPr>
          <p:nvPr/>
        </p:nvCxnSpPr>
        <p:spPr bwMode="auto">
          <a:xfrm>
            <a:off x="4211638" y="2287588"/>
            <a:ext cx="36512" cy="2500312"/>
          </a:xfrm>
          <a:prstGeom prst="straightConnector1">
            <a:avLst/>
          </a:prstGeom>
          <a:noFill/>
          <a:ln w="133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87" name="Text Box 31"/>
          <p:cNvSpPr txBox="1">
            <a:spLocks noChangeArrowheads="1"/>
          </p:cNvSpPr>
          <p:nvPr/>
        </p:nvSpPr>
        <p:spPr bwMode="auto">
          <a:xfrm>
            <a:off x="4356100" y="4149725"/>
            <a:ext cx="35290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1400" b="1">
                <a:solidFill>
                  <a:srgbClr val="FF3399"/>
                </a:solidFill>
              </a:rPr>
              <a:t>この生産技術に関する作業無しで、高品質のシステムが確実に製造できるでしょうか？</a:t>
            </a:r>
          </a:p>
        </p:txBody>
      </p:sp>
      <p:sp>
        <p:nvSpPr>
          <p:cNvPr id="19488" name="Text Box 32"/>
          <p:cNvSpPr txBox="1">
            <a:spLocks noChangeArrowheads="1"/>
          </p:cNvSpPr>
          <p:nvPr/>
        </p:nvSpPr>
        <p:spPr bwMode="auto">
          <a:xfrm>
            <a:off x="1455738" y="62420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ja-JP"/>
          </a:p>
        </p:txBody>
      </p:sp>
      <p:cxnSp>
        <p:nvCxnSpPr>
          <p:cNvPr id="19489" name="AutoShape 33"/>
          <p:cNvCxnSpPr>
            <a:cxnSpLocks noChangeShapeType="1"/>
            <a:stCxn id="19461" idx="2"/>
            <a:endCxn id="19473" idx="0"/>
          </p:cNvCxnSpPr>
          <p:nvPr/>
        </p:nvCxnSpPr>
        <p:spPr bwMode="auto">
          <a:xfrm>
            <a:off x="1476375" y="1925638"/>
            <a:ext cx="142875" cy="2933700"/>
          </a:xfrm>
          <a:prstGeom prst="straightConnector1">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90" name="Text Box 34"/>
          <p:cNvSpPr txBox="1">
            <a:spLocks noChangeArrowheads="1"/>
          </p:cNvSpPr>
          <p:nvPr/>
        </p:nvSpPr>
        <p:spPr bwMode="auto">
          <a:xfrm>
            <a:off x="1619250" y="4149725"/>
            <a:ext cx="19446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1400" b="1">
                <a:solidFill>
                  <a:srgbClr val="FF3399"/>
                </a:solidFill>
              </a:rPr>
              <a:t>VE</a:t>
            </a:r>
            <a:r>
              <a:rPr lang="ja-JP" altLang="en-US" sz="1400" b="1">
                <a:solidFill>
                  <a:srgbClr val="FF3399"/>
                </a:solidFill>
              </a:rPr>
              <a:t>の視点が必要ではないでしょうか？</a:t>
            </a:r>
          </a:p>
        </p:txBody>
      </p:sp>
      <p:sp>
        <p:nvSpPr>
          <p:cNvPr id="19491" name="Text Box 35"/>
          <p:cNvSpPr txBox="1">
            <a:spLocks noChangeArrowheads="1"/>
          </p:cNvSpPr>
          <p:nvPr/>
        </p:nvSpPr>
        <p:spPr bwMode="auto">
          <a:xfrm>
            <a:off x="468313" y="5805488"/>
            <a:ext cx="8424862"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1600"/>
              <a:t>設計仕様を図面上のみの検討で、十分でしょうか？</a:t>
            </a:r>
          </a:p>
          <a:p>
            <a:pPr>
              <a:spcBef>
                <a:spcPct val="50000"/>
              </a:spcBef>
            </a:pPr>
            <a:r>
              <a:rPr lang="ja-JP" altLang="en-US" sz="1600"/>
              <a:t>擦り合わせ、微調整が必要ではありませんか？（誰が、何時、どの様に作業できますか？）</a:t>
            </a:r>
          </a:p>
        </p:txBody>
      </p:sp>
      <p:sp>
        <p:nvSpPr>
          <p:cNvPr id="19492" name="Text Box 36"/>
          <p:cNvSpPr txBox="1">
            <a:spLocks noChangeArrowheads="1"/>
          </p:cNvSpPr>
          <p:nvPr/>
        </p:nvSpPr>
        <p:spPr bwMode="auto">
          <a:xfrm>
            <a:off x="179388" y="908050"/>
            <a:ext cx="1079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1600" b="1">
                <a:solidFill>
                  <a:srgbClr val="CC00CC"/>
                </a:solidFill>
              </a:rPr>
              <a:t>もの作り</a:t>
            </a:r>
          </a:p>
        </p:txBody>
      </p:sp>
      <p:sp>
        <p:nvSpPr>
          <p:cNvPr id="19493" name="Text Box 37"/>
          <p:cNvSpPr txBox="1">
            <a:spLocks noChangeArrowheads="1"/>
          </p:cNvSpPr>
          <p:nvPr/>
        </p:nvSpPr>
        <p:spPr bwMode="auto">
          <a:xfrm>
            <a:off x="107950" y="4508500"/>
            <a:ext cx="1439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1600" b="1">
                <a:solidFill>
                  <a:srgbClr val="339933"/>
                </a:solidFill>
              </a:rPr>
              <a:t>システム開発</a:t>
            </a:r>
          </a:p>
        </p:txBody>
      </p:sp>
      <p:pic>
        <p:nvPicPr>
          <p:cNvPr id="3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3888" y="115888"/>
            <a:ext cx="758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フッター プレースホルダー 1"/>
          <p:cNvSpPr>
            <a:spLocks noGrp="1"/>
          </p:cNvSpPr>
          <p:nvPr>
            <p:ph type="ftr" sz="quarter" idx="11"/>
          </p:nvPr>
        </p:nvSpPr>
        <p:spPr>
          <a:xfrm>
            <a:off x="3124200" y="6356350"/>
            <a:ext cx="2895600" cy="365125"/>
          </a:xfrm>
        </p:spPr>
        <p:txBody>
          <a:bodyPr/>
          <a:lstStyle/>
          <a:p>
            <a:r>
              <a:rPr kumimoji="1" lang="en-US" altLang="ja-JP" smtClean="0"/>
              <a:t>Copyrights@2013_Strategic Staff Services</a:t>
            </a:r>
            <a:endParaRPr kumimoji="1" lang="ja-JP" altLang="en-US"/>
          </a:p>
        </p:txBody>
      </p:sp>
      <p:sp>
        <p:nvSpPr>
          <p:cNvPr id="2" name="スライド番号プレースホルダー 1"/>
          <p:cNvSpPr>
            <a:spLocks noGrp="1"/>
          </p:cNvSpPr>
          <p:nvPr>
            <p:ph type="sldNum" sz="quarter" idx="12"/>
          </p:nvPr>
        </p:nvSpPr>
        <p:spPr/>
        <p:txBody>
          <a:bodyPr/>
          <a:lstStyle/>
          <a:p>
            <a:fld id="{0AE9FC66-1AAE-4E36-B78C-41EEEE5034C1}" type="slidenum">
              <a:rPr kumimoji="1" lang="ja-JP" altLang="en-US" smtClean="0"/>
              <a:t>38</a:t>
            </a:fld>
            <a:endParaRPr kumimoji="1" lang="ja-JP" altLang="en-US"/>
          </a:p>
        </p:txBody>
      </p:sp>
    </p:spTree>
    <p:extLst>
      <p:ext uri="{BB962C8B-B14F-4D97-AF65-F5344CB8AC3E}">
        <p14:creationId xmlns:p14="http://schemas.microsoft.com/office/powerpoint/2010/main" val="33453042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090"/>
          </a:xfrm>
        </p:spPr>
        <p:txBody>
          <a:bodyPr>
            <a:normAutofit/>
          </a:bodyPr>
          <a:lstStyle/>
          <a:p>
            <a:r>
              <a:rPr lang="ja-JP" altLang="en-US" sz="2800" dirty="0">
                <a:solidFill>
                  <a:srgbClr val="002060"/>
                </a:solidFill>
              </a:rPr>
              <a:t>品質の向上のためのプラクティス</a:t>
            </a:r>
            <a:endParaRPr kumimoji="1" lang="ja-JP" altLang="en-US" sz="2800" dirty="0">
              <a:solidFill>
                <a:srgbClr val="002060"/>
              </a:solidFill>
            </a:endParaRPr>
          </a:p>
        </p:txBody>
      </p:sp>
      <p:sp>
        <p:nvSpPr>
          <p:cNvPr id="4" name="スライド番号プレースホルダー 3"/>
          <p:cNvSpPr>
            <a:spLocks noGrp="1"/>
          </p:cNvSpPr>
          <p:nvPr>
            <p:ph type="sldNum" sz="quarter" idx="12"/>
          </p:nvPr>
        </p:nvSpPr>
        <p:spPr/>
        <p:txBody>
          <a:bodyPr/>
          <a:lstStyle/>
          <a:p>
            <a:fld id="{A903E5BA-119A-4272-AC46-CC617D07B5E3}" type="slidenum">
              <a:rPr lang="ja-JP" altLang="en-US" smtClean="0">
                <a:solidFill>
                  <a:prstClr val="black">
                    <a:tint val="75000"/>
                  </a:prstClr>
                </a:solidFill>
              </a:rPr>
              <a:pPr/>
              <a:t>39</a:t>
            </a:fld>
            <a:endParaRPr lang="ja-JP" altLang="en-US">
              <a:solidFill>
                <a:prstClr val="black">
                  <a:tint val="75000"/>
                </a:prstClr>
              </a:solidFill>
            </a:endParaRPr>
          </a:p>
        </p:txBody>
      </p:sp>
      <p:sp>
        <p:nvSpPr>
          <p:cNvPr id="5" name="Rectangle 3"/>
          <p:cNvSpPr txBox="1">
            <a:spLocks noChangeArrowheads="1"/>
          </p:cNvSpPr>
          <p:nvPr/>
        </p:nvSpPr>
        <p:spPr>
          <a:xfrm>
            <a:off x="506188" y="2873709"/>
            <a:ext cx="3961877" cy="14401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000" b="1" dirty="0" smtClean="0">
                <a:solidFill>
                  <a:prstClr val="black"/>
                </a:solidFill>
              </a:rPr>
              <a:t>ペア・プログラミング</a:t>
            </a:r>
          </a:p>
          <a:p>
            <a:r>
              <a:rPr lang="ja-JP" altLang="en-US" sz="2000" b="1" dirty="0" smtClean="0">
                <a:solidFill>
                  <a:prstClr val="black"/>
                </a:solidFill>
              </a:rPr>
              <a:t>継続的インテグレーション</a:t>
            </a:r>
          </a:p>
          <a:p>
            <a:r>
              <a:rPr lang="ja-JP" altLang="en-US" sz="2000" b="1" dirty="0" smtClean="0">
                <a:solidFill>
                  <a:prstClr val="black"/>
                </a:solidFill>
              </a:rPr>
              <a:t>リファクタリング</a:t>
            </a:r>
          </a:p>
        </p:txBody>
      </p:sp>
      <p:grpSp>
        <p:nvGrpSpPr>
          <p:cNvPr id="6" name="Group 40"/>
          <p:cNvGrpSpPr>
            <a:grpSpLocks/>
          </p:cNvGrpSpPr>
          <p:nvPr/>
        </p:nvGrpSpPr>
        <p:grpSpPr bwMode="auto">
          <a:xfrm>
            <a:off x="4019403" y="2420888"/>
            <a:ext cx="4080989" cy="4085319"/>
            <a:chOff x="1292" y="1525"/>
            <a:chExt cx="3221" cy="2449"/>
          </a:xfrm>
        </p:grpSpPr>
        <p:sp>
          <p:nvSpPr>
            <p:cNvPr id="7" name="AutoShape 9"/>
            <p:cNvSpPr>
              <a:spLocks noChangeArrowheads="1"/>
            </p:cNvSpPr>
            <p:nvPr/>
          </p:nvSpPr>
          <p:spPr bwMode="auto">
            <a:xfrm>
              <a:off x="1292" y="1525"/>
              <a:ext cx="3221" cy="2449"/>
            </a:xfrm>
            <a:prstGeom prst="flowChartConnector">
              <a:avLst/>
            </a:prstGeom>
            <a:solidFill>
              <a:schemeClr val="accent1">
                <a:lumMod val="60000"/>
                <a:lumOff val="40000"/>
              </a:schemeClr>
            </a:solidFill>
            <a:ln w="9525">
              <a:solidFill>
                <a:schemeClr val="tx1"/>
              </a:solidFill>
              <a:round/>
              <a:headEnd/>
              <a:tailEnd/>
            </a:ln>
          </p:spPr>
          <p:txBody>
            <a:bodyPr wrap="none" anchor="ctr"/>
            <a:lstStyle/>
            <a:p>
              <a:pPr>
                <a:defRPr/>
              </a:pPr>
              <a:endParaRPr lang="ja-JP" altLang="en-US">
                <a:solidFill>
                  <a:prstClr val="black"/>
                </a:solidFill>
                <a:cs typeface="ＭＳ Ｐゴシック" charset="-128"/>
              </a:endParaRPr>
            </a:p>
          </p:txBody>
        </p:sp>
        <p:sp>
          <p:nvSpPr>
            <p:cNvPr id="8" name="AutoShape 8"/>
            <p:cNvSpPr>
              <a:spLocks noChangeArrowheads="1"/>
            </p:cNvSpPr>
            <p:nvPr/>
          </p:nvSpPr>
          <p:spPr bwMode="auto">
            <a:xfrm>
              <a:off x="1670" y="1990"/>
              <a:ext cx="2465" cy="1984"/>
            </a:xfrm>
            <a:prstGeom prst="flowChartConnector">
              <a:avLst/>
            </a:prstGeom>
            <a:solidFill>
              <a:schemeClr val="accent2">
                <a:lumMod val="60000"/>
                <a:lumOff val="40000"/>
              </a:schemeClr>
            </a:solidFill>
            <a:ln w="9525">
              <a:solidFill>
                <a:schemeClr val="tx1"/>
              </a:solidFill>
              <a:round/>
              <a:headEnd/>
              <a:tailEnd/>
            </a:ln>
          </p:spPr>
          <p:txBody>
            <a:bodyPr wrap="none" anchor="ctr"/>
            <a:lstStyle/>
            <a:p>
              <a:pPr>
                <a:defRPr/>
              </a:pPr>
              <a:endParaRPr lang="ja-JP" altLang="en-US">
                <a:solidFill>
                  <a:prstClr val="black"/>
                </a:solidFill>
                <a:cs typeface="ＭＳ Ｐゴシック" charset="-128"/>
              </a:endParaRPr>
            </a:p>
          </p:txBody>
        </p:sp>
        <p:sp>
          <p:nvSpPr>
            <p:cNvPr id="9" name="AutoShape 7"/>
            <p:cNvSpPr>
              <a:spLocks noChangeArrowheads="1"/>
            </p:cNvSpPr>
            <p:nvPr/>
          </p:nvSpPr>
          <p:spPr bwMode="auto">
            <a:xfrm>
              <a:off x="1920" y="2405"/>
              <a:ext cx="1965" cy="1569"/>
            </a:xfrm>
            <a:prstGeom prst="flowChartConnector">
              <a:avLst/>
            </a:prstGeom>
            <a:solidFill>
              <a:srgbClr val="58E8E5"/>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0" name="AutoShape 6"/>
            <p:cNvSpPr>
              <a:spLocks noChangeArrowheads="1"/>
            </p:cNvSpPr>
            <p:nvPr/>
          </p:nvSpPr>
          <p:spPr bwMode="auto">
            <a:xfrm>
              <a:off x="2152" y="2807"/>
              <a:ext cx="1501" cy="1167"/>
            </a:xfrm>
            <a:prstGeom prst="flowChartConnector">
              <a:avLst/>
            </a:prstGeom>
            <a:solidFill>
              <a:srgbClr val="70D07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a:solidFill>
                  <a:prstClr val="black"/>
                </a:solidFill>
              </a:endParaRPr>
            </a:p>
          </p:txBody>
        </p:sp>
        <p:sp>
          <p:nvSpPr>
            <p:cNvPr id="11" name="AutoShape 5"/>
            <p:cNvSpPr>
              <a:spLocks noChangeArrowheads="1"/>
            </p:cNvSpPr>
            <p:nvPr/>
          </p:nvSpPr>
          <p:spPr bwMode="auto">
            <a:xfrm>
              <a:off x="2354" y="3122"/>
              <a:ext cx="1096" cy="852"/>
            </a:xfrm>
            <a:prstGeom prst="flowChartConnector">
              <a:avLst/>
            </a:prstGeom>
            <a:solidFill>
              <a:srgbClr val="E8E558"/>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a:solidFill>
                  <a:prstClr val="black"/>
                </a:solidFill>
              </a:endParaRPr>
            </a:p>
          </p:txBody>
        </p:sp>
        <p:sp>
          <p:nvSpPr>
            <p:cNvPr id="12" name="AutoShape 4"/>
            <p:cNvSpPr>
              <a:spLocks noChangeArrowheads="1"/>
            </p:cNvSpPr>
            <p:nvPr/>
          </p:nvSpPr>
          <p:spPr bwMode="auto">
            <a:xfrm>
              <a:off x="2525" y="3430"/>
              <a:ext cx="755" cy="544"/>
            </a:xfrm>
            <a:prstGeom prst="flowChartConnector">
              <a:avLst/>
            </a:prstGeom>
            <a:solidFill>
              <a:srgbClr val="FFCC99"/>
            </a:solidFill>
            <a:ln w="9525">
              <a:solidFill>
                <a:schemeClr val="tx1"/>
              </a:solidFill>
              <a:round/>
              <a:headEnd/>
              <a:tailEnd/>
            </a:ln>
          </p:spPr>
          <p:txBody>
            <a:bodyPr wrap="none" anchor="ctr"/>
            <a:lstStyle/>
            <a:p>
              <a:endParaRPr lang="ja-JP" altLang="ja-JP">
                <a:solidFill>
                  <a:prstClr val="black"/>
                </a:solidFill>
              </a:endParaRPr>
            </a:p>
          </p:txBody>
        </p:sp>
        <p:sp>
          <p:nvSpPr>
            <p:cNvPr id="13" name="Text Box 10"/>
            <p:cNvSpPr txBox="1">
              <a:spLocks noChangeArrowheads="1"/>
            </p:cNvSpPr>
            <p:nvPr/>
          </p:nvSpPr>
          <p:spPr bwMode="auto">
            <a:xfrm>
              <a:off x="2419" y="3611"/>
              <a:ext cx="967"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000">
                  <a:solidFill>
                    <a:prstClr val="black"/>
                  </a:solidFill>
                  <a:ea typeface="HGP創英角ｺﾞｼｯｸUB" pitchFamily="50" charset="-128"/>
                </a:rPr>
                <a:t>ペアプログラミング</a:t>
              </a:r>
            </a:p>
            <a:p>
              <a:pPr eaLnBrk="1" hangingPunct="1">
                <a:spcBef>
                  <a:spcPct val="50000"/>
                </a:spcBef>
              </a:pPr>
              <a:r>
                <a:rPr lang="ja-JP" altLang="en-US" sz="1000">
                  <a:solidFill>
                    <a:prstClr val="black"/>
                  </a:solidFill>
                  <a:ea typeface="HGP創英角ｺﾞｼｯｸUB" pitchFamily="50" charset="-128"/>
                </a:rPr>
                <a:t>秒／分</a:t>
              </a:r>
            </a:p>
          </p:txBody>
        </p:sp>
        <p:sp>
          <p:nvSpPr>
            <p:cNvPr id="14" name="Text Box 11"/>
            <p:cNvSpPr txBox="1">
              <a:spLocks noChangeArrowheads="1"/>
            </p:cNvSpPr>
            <p:nvPr/>
          </p:nvSpPr>
          <p:spPr bwMode="auto">
            <a:xfrm>
              <a:off x="2517" y="3122"/>
              <a:ext cx="771"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000">
                  <a:solidFill>
                    <a:prstClr val="black"/>
                  </a:solidFill>
                  <a:ea typeface="HGP創英角ｺﾞｼｯｸUB" pitchFamily="50" charset="-128"/>
                </a:rPr>
                <a:t>ユニットテスト</a:t>
              </a:r>
            </a:p>
            <a:p>
              <a:pPr eaLnBrk="1" hangingPunct="1">
                <a:spcBef>
                  <a:spcPct val="50000"/>
                </a:spcBef>
              </a:pPr>
              <a:r>
                <a:rPr lang="ja-JP" altLang="en-US" sz="1000">
                  <a:solidFill>
                    <a:prstClr val="black"/>
                  </a:solidFill>
                  <a:ea typeface="HGP創英角ｺﾞｼｯｸUB" pitchFamily="50" charset="-128"/>
                </a:rPr>
                <a:t>２～３時間</a:t>
              </a:r>
            </a:p>
          </p:txBody>
        </p:sp>
        <p:sp>
          <p:nvSpPr>
            <p:cNvPr id="15" name="Text Box 12"/>
            <p:cNvSpPr txBox="1">
              <a:spLocks noChangeArrowheads="1"/>
            </p:cNvSpPr>
            <p:nvPr/>
          </p:nvSpPr>
          <p:spPr bwMode="auto">
            <a:xfrm>
              <a:off x="2517" y="2807"/>
              <a:ext cx="770"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000">
                  <a:solidFill>
                    <a:prstClr val="black"/>
                  </a:solidFill>
                  <a:ea typeface="HGP創英角ｺﾞｼｯｸUB" pitchFamily="50" charset="-128"/>
                </a:rPr>
                <a:t>常時結合</a:t>
              </a:r>
            </a:p>
            <a:p>
              <a:pPr eaLnBrk="1" hangingPunct="1">
                <a:spcBef>
                  <a:spcPct val="50000"/>
                </a:spcBef>
              </a:pPr>
              <a:r>
                <a:rPr lang="ja-JP" altLang="en-US" sz="1000">
                  <a:solidFill>
                    <a:prstClr val="black"/>
                  </a:solidFill>
                  <a:ea typeface="HGP創英角ｺﾞｼｯｸUB" pitchFamily="50" charset="-128"/>
                </a:rPr>
                <a:t>５～８時間</a:t>
              </a:r>
            </a:p>
          </p:txBody>
        </p:sp>
        <p:sp>
          <p:nvSpPr>
            <p:cNvPr id="16" name="Text Box 13"/>
            <p:cNvSpPr txBox="1">
              <a:spLocks noChangeArrowheads="1"/>
            </p:cNvSpPr>
            <p:nvPr/>
          </p:nvSpPr>
          <p:spPr bwMode="auto">
            <a:xfrm>
              <a:off x="2153" y="2444"/>
              <a:ext cx="1499"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000" dirty="0">
                  <a:solidFill>
                    <a:prstClr val="black"/>
                  </a:solidFill>
                  <a:ea typeface="HGP創英角ｺﾞｼｯｸUB" pitchFamily="50" charset="-128"/>
                </a:rPr>
                <a:t>スタンドアップ・ミーティング</a:t>
              </a:r>
            </a:p>
            <a:p>
              <a:pPr eaLnBrk="1" hangingPunct="1">
                <a:spcBef>
                  <a:spcPct val="50000"/>
                </a:spcBef>
              </a:pPr>
              <a:r>
                <a:rPr lang="ja-JP" altLang="en-US" sz="1000" dirty="0">
                  <a:solidFill>
                    <a:prstClr val="black"/>
                  </a:solidFill>
                  <a:ea typeface="HGP創英角ｺﾞｼｯｸUB" pitchFamily="50" charset="-128"/>
                </a:rPr>
                <a:t>１日</a:t>
              </a:r>
            </a:p>
          </p:txBody>
        </p:sp>
        <p:sp>
          <p:nvSpPr>
            <p:cNvPr id="17" name="Text Box 14"/>
            <p:cNvSpPr txBox="1">
              <a:spLocks noChangeArrowheads="1"/>
            </p:cNvSpPr>
            <p:nvPr/>
          </p:nvSpPr>
          <p:spPr bwMode="auto">
            <a:xfrm>
              <a:off x="2517" y="1525"/>
              <a:ext cx="770"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000">
                  <a:solidFill>
                    <a:prstClr val="black"/>
                  </a:solidFill>
                  <a:ea typeface="HGP創英角ｺﾞｼｯｸUB" pitchFamily="50" charset="-128"/>
                </a:rPr>
                <a:t>リリース</a:t>
              </a:r>
            </a:p>
            <a:p>
              <a:pPr eaLnBrk="1" hangingPunct="1">
                <a:spcBef>
                  <a:spcPct val="50000"/>
                </a:spcBef>
              </a:pPr>
              <a:r>
                <a:rPr lang="ja-JP" altLang="en-US" sz="1000">
                  <a:solidFill>
                    <a:prstClr val="black"/>
                  </a:solidFill>
                  <a:ea typeface="HGP創英角ｺﾞｼｯｸUB" pitchFamily="50" charset="-128"/>
                </a:rPr>
                <a:t>１ヶ月</a:t>
              </a:r>
            </a:p>
          </p:txBody>
        </p:sp>
        <p:sp>
          <p:nvSpPr>
            <p:cNvPr id="18" name="Text Box 15"/>
            <p:cNvSpPr txBox="1">
              <a:spLocks noChangeArrowheads="1"/>
            </p:cNvSpPr>
            <p:nvPr/>
          </p:nvSpPr>
          <p:spPr bwMode="auto">
            <a:xfrm>
              <a:off x="2137" y="2082"/>
              <a:ext cx="1530"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000">
                  <a:solidFill>
                    <a:prstClr val="black"/>
                  </a:solidFill>
                  <a:ea typeface="HGP創英角ｺﾞｼｯｸUB" pitchFamily="50" charset="-128"/>
                </a:rPr>
                <a:t>イタレーション（スプリント）</a:t>
              </a:r>
            </a:p>
            <a:p>
              <a:pPr eaLnBrk="1" hangingPunct="1">
                <a:spcBef>
                  <a:spcPct val="50000"/>
                </a:spcBef>
              </a:pPr>
              <a:r>
                <a:rPr lang="ja-JP" altLang="en-US" sz="1000">
                  <a:solidFill>
                    <a:prstClr val="black"/>
                  </a:solidFill>
                  <a:ea typeface="HGP創英角ｺﾞｼｯｸUB" pitchFamily="50" charset="-128"/>
                </a:rPr>
                <a:t>１週間</a:t>
              </a:r>
            </a:p>
          </p:txBody>
        </p:sp>
      </p:grpSp>
      <p:sp>
        <p:nvSpPr>
          <p:cNvPr id="19" name="Text Box 38"/>
          <p:cNvSpPr txBox="1">
            <a:spLocks noChangeArrowheads="1"/>
          </p:cNvSpPr>
          <p:nvPr/>
        </p:nvSpPr>
        <p:spPr bwMode="auto">
          <a:xfrm>
            <a:off x="4045151" y="1340768"/>
            <a:ext cx="439248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2000" b="1" dirty="0">
                <a:solidFill>
                  <a:prstClr val="black"/>
                </a:solidFill>
                <a:latin typeface="Times New Roman" charset="0"/>
              </a:rPr>
              <a:t>多重のフィードバック・ループによる</a:t>
            </a:r>
            <a:br>
              <a:rPr lang="ja-JP" altLang="en-US" sz="2000" b="1" dirty="0">
                <a:solidFill>
                  <a:prstClr val="black"/>
                </a:solidFill>
                <a:latin typeface="Times New Roman" charset="0"/>
              </a:rPr>
            </a:br>
            <a:r>
              <a:rPr lang="ja-JP" altLang="en-US" sz="2000" b="1" dirty="0">
                <a:solidFill>
                  <a:prstClr val="black"/>
                </a:solidFill>
                <a:latin typeface="Times New Roman" charset="0"/>
              </a:rPr>
              <a:t>品質のチェック</a:t>
            </a:r>
          </a:p>
        </p:txBody>
      </p:sp>
      <p:pic>
        <p:nvPicPr>
          <p:cNvPr id="20"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4303" y="28575"/>
            <a:ext cx="758825" cy="492125"/>
          </a:xfrm>
          <a:prstGeom prst="rect">
            <a:avLst/>
          </a:prstGeom>
          <a:noFill/>
          <a:extLst>
            <a:ext uri="{909E8E84-426E-40DD-AFC4-6F175D3DCCD1}">
              <a14:hiddenFill xmlns:a14="http://schemas.microsoft.com/office/drawing/2010/main">
                <a:solidFill>
                  <a:srgbClr val="FFFFFF"/>
                </a:solidFill>
              </a14:hiddenFill>
            </a:ext>
          </a:extLst>
        </p:spPr>
      </p:pic>
      <p:sp>
        <p:nvSpPr>
          <p:cNvPr id="21" name="フッター プレースホルダー 5"/>
          <p:cNvSpPr>
            <a:spLocks noGrp="1"/>
          </p:cNvSpPr>
          <p:nvPr>
            <p:ph type="ftr" sz="quarter" idx="11"/>
          </p:nvPr>
        </p:nvSpPr>
        <p:spPr>
          <a:xfrm>
            <a:off x="3124200" y="6356350"/>
            <a:ext cx="2895600" cy="365125"/>
          </a:xfrm>
        </p:spPr>
        <p:txBody>
          <a:bodyPr/>
          <a:lstStyle/>
          <a:p>
            <a:r>
              <a:rPr kumimoji="1" lang="en-US" altLang="ja-JP" dirty="0" smtClean="0"/>
              <a:t>Copyrights@2013_Strategic Staff Services</a:t>
            </a:r>
            <a:endParaRPr kumimoji="1" lang="ja-JP" altLang="en-US" dirty="0"/>
          </a:p>
        </p:txBody>
      </p:sp>
    </p:spTree>
    <p:extLst>
      <p:ext uri="{BB962C8B-B14F-4D97-AF65-F5344CB8AC3E}">
        <p14:creationId xmlns:p14="http://schemas.microsoft.com/office/powerpoint/2010/main" val="2874402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80991" y="692696"/>
            <a:ext cx="8352928" cy="5355312"/>
          </a:xfrm>
          <a:prstGeom prst="rect">
            <a:avLst/>
          </a:prstGeom>
          <a:noFill/>
        </p:spPr>
        <p:txBody>
          <a:bodyPr wrap="square" rtlCol="0">
            <a:spAutoFit/>
          </a:bodyPr>
          <a:lstStyle/>
          <a:p>
            <a:r>
              <a:rPr lang="ja-JP" altLang="en-US" b="1" dirty="0" smtClean="0">
                <a:solidFill>
                  <a:srgbClr val="0070C0"/>
                </a:solidFill>
              </a:rPr>
              <a:t>アジャイル</a:t>
            </a:r>
            <a:r>
              <a:rPr lang="ja-JP" altLang="en-US" b="1" dirty="0" smtClean="0">
                <a:solidFill>
                  <a:srgbClr val="0070C0"/>
                </a:solidFill>
              </a:rPr>
              <a:t>開発</a:t>
            </a:r>
            <a:r>
              <a:rPr lang="ja-JP" altLang="en-US" b="1" dirty="0">
                <a:solidFill>
                  <a:srgbClr val="0070C0"/>
                </a:solidFill>
              </a:rPr>
              <a:t>に</a:t>
            </a:r>
            <a:r>
              <a:rPr lang="ja-JP" altLang="en-US" b="1" dirty="0" smtClean="0">
                <a:solidFill>
                  <a:srgbClr val="0070C0"/>
                </a:solidFill>
              </a:rPr>
              <a:t>対する偏見、疑念</a:t>
            </a:r>
            <a:endParaRPr lang="en-US" altLang="ja-JP" b="1" dirty="0" smtClean="0">
              <a:solidFill>
                <a:srgbClr val="0070C0"/>
              </a:solidFill>
            </a:endParaRPr>
          </a:p>
          <a:p>
            <a:endParaRPr kumimoji="1" lang="en-US" altLang="ja-JP" dirty="0">
              <a:solidFill>
                <a:srgbClr val="0070C0"/>
              </a:solidFill>
            </a:endParaRPr>
          </a:p>
          <a:p>
            <a:pPr marL="285750" indent="-285750">
              <a:buFont typeface="Wingdings" panose="05000000000000000000" pitchFamily="2" charset="2"/>
              <a:buChar char="ü"/>
            </a:pPr>
            <a:r>
              <a:rPr lang="ja-JP" altLang="en-US" dirty="0" smtClean="0">
                <a:solidFill>
                  <a:srgbClr val="0070C0"/>
                </a:solidFill>
              </a:rPr>
              <a:t>アジャイル開発に適した</a:t>
            </a:r>
            <a:r>
              <a:rPr lang="ja-JP" altLang="en-US" dirty="0" smtClean="0">
                <a:solidFill>
                  <a:srgbClr val="0070C0"/>
                </a:solidFill>
              </a:rPr>
              <a:t>プロジェクトとは小さなＷｅｂ系のシステム？</a:t>
            </a:r>
            <a:r>
              <a:rPr lang="ja-JP" altLang="en-US" dirty="0" smtClean="0">
                <a:solidFill>
                  <a:srgbClr val="0070C0"/>
                </a:solidFill>
              </a:rPr>
              <a:t>？？</a:t>
            </a:r>
            <a:endParaRPr lang="en-US" altLang="ja-JP" dirty="0" smtClean="0">
              <a:solidFill>
                <a:srgbClr val="0070C0"/>
              </a:solidFill>
            </a:endParaRPr>
          </a:p>
          <a:p>
            <a:pPr marL="285750" indent="-285750">
              <a:buFont typeface="Wingdings" panose="05000000000000000000" pitchFamily="2" charset="2"/>
              <a:buChar char="ü"/>
            </a:pPr>
            <a:r>
              <a:rPr kumimoji="1" lang="ja-JP" altLang="en-US" dirty="0" smtClean="0">
                <a:solidFill>
                  <a:srgbClr val="0070C0"/>
                </a:solidFill>
              </a:rPr>
              <a:t>全てを開発者に任せてプロジェクト</a:t>
            </a:r>
            <a:r>
              <a:rPr kumimoji="1" lang="ja-JP" altLang="en-US" dirty="0" smtClean="0">
                <a:solidFill>
                  <a:srgbClr val="0070C0"/>
                </a:solidFill>
              </a:rPr>
              <a:t>管理が出来ず納期を守れないのでは？？？</a:t>
            </a:r>
            <a:endParaRPr kumimoji="1" lang="en-US" altLang="ja-JP" dirty="0" smtClean="0">
              <a:solidFill>
                <a:srgbClr val="0070C0"/>
              </a:solidFill>
            </a:endParaRPr>
          </a:p>
          <a:p>
            <a:pPr marL="285750" indent="-285750">
              <a:buFont typeface="Wingdings" panose="05000000000000000000" pitchFamily="2" charset="2"/>
              <a:buChar char="ü"/>
            </a:pPr>
            <a:r>
              <a:rPr lang="ja-JP" altLang="en-US" dirty="0">
                <a:solidFill>
                  <a:srgbClr val="0070C0"/>
                </a:solidFill>
              </a:rPr>
              <a:t>変更</a:t>
            </a:r>
            <a:r>
              <a:rPr lang="ja-JP" altLang="en-US" dirty="0" smtClean="0">
                <a:solidFill>
                  <a:srgbClr val="0070C0"/>
                </a:solidFill>
              </a:rPr>
              <a:t>を受け入れると、ユーザーからの変更要求が</a:t>
            </a:r>
            <a:r>
              <a:rPr lang="ja-JP" altLang="en-US" dirty="0">
                <a:solidFill>
                  <a:srgbClr val="0070C0"/>
                </a:solidFill>
              </a:rPr>
              <a:t>増加</a:t>
            </a:r>
            <a:r>
              <a:rPr lang="ja-JP" altLang="en-US" dirty="0" smtClean="0">
                <a:solidFill>
                  <a:srgbClr val="0070C0"/>
                </a:solidFill>
              </a:rPr>
              <a:t>しエンドレスなプロジェクトに</a:t>
            </a:r>
            <a:r>
              <a:rPr lang="ja-JP" altLang="en-US" dirty="0" smtClean="0">
                <a:solidFill>
                  <a:srgbClr val="0070C0"/>
                </a:solidFill>
              </a:rPr>
              <a:t>なるのでは？？？</a:t>
            </a:r>
            <a:endParaRPr lang="en-US" altLang="ja-JP" dirty="0" smtClean="0">
              <a:solidFill>
                <a:srgbClr val="0070C0"/>
              </a:solidFill>
            </a:endParaRPr>
          </a:p>
          <a:p>
            <a:pPr marL="285750" indent="-285750">
              <a:buFont typeface="Wingdings" panose="05000000000000000000" pitchFamily="2" charset="2"/>
              <a:buChar char="ü"/>
            </a:pPr>
            <a:r>
              <a:rPr lang="ja-JP" altLang="en-US" dirty="0">
                <a:solidFill>
                  <a:srgbClr val="0070C0"/>
                </a:solidFill>
              </a:rPr>
              <a:t>開発者</a:t>
            </a:r>
            <a:r>
              <a:rPr kumimoji="1" lang="ja-JP" altLang="en-US" dirty="0" smtClean="0">
                <a:solidFill>
                  <a:srgbClr val="0070C0"/>
                </a:solidFill>
              </a:rPr>
              <a:t>（プログラマー</a:t>
            </a:r>
            <a:r>
              <a:rPr kumimoji="1" lang="ja-JP" altLang="en-US" dirty="0" smtClean="0">
                <a:solidFill>
                  <a:srgbClr val="0070C0"/>
                </a:solidFill>
              </a:rPr>
              <a:t>）だけが</a:t>
            </a:r>
            <a:r>
              <a:rPr kumimoji="1" lang="ja-JP" altLang="en-US" dirty="0" smtClean="0">
                <a:solidFill>
                  <a:srgbClr val="0070C0"/>
                </a:solidFill>
              </a:rPr>
              <a:t>楽しく仕事</a:t>
            </a:r>
            <a:r>
              <a:rPr kumimoji="1" lang="ja-JP" altLang="en-US" dirty="0" smtClean="0">
                <a:solidFill>
                  <a:srgbClr val="0070C0"/>
                </a:solidFill>
              </a:rPr>
              <a:t>できる方法？？？</a:t>
            </a:r>
            <a:endParaRPr lang="en-US" altLang="ja-JP" dirty="0">
              <a:solidFill>
                <a:srgbClr val="0070C0"/>
              </a:solidFill>
            </a:endParaRPr>
          </a:p>
          <a:p>
            <a:pPr marL="285750" indent="-285750">
              <a:buFont typeface="Wingdings" panose="05000000000000000000" pitchFamily="2" charset="2"/>
              <a:buChar char="ü"/>
            </a:pPr>
            <a:r>
              <a:rPr kumimoji="1" lang="ja-JP" altLang="en-US" dirty="0" smtClean="0">
                <a:solidFill>
                  <a:srgbClr val="0070C0"/>
                </a:solidFill>
              </a:rPr>
              <a:t>二人でプログラムを作成（ペアプロ）して本当に生産性が上がるのか？？？</a:t>
            </a:r>
            <a:endParaRPr kumimoji="1" lang="en-US" altLang="ja-JP" dirty="0" smtClean="0">
              <a:solidFill>
                <a:srgbClr val="0070C0"/>
              </a:solidFill>
            </a:endParaRPr>
          </a:p>
          <a:p>
            <a:pPr marL="285750" indent="-285750">
              <a:buFont typeface="Wingdings" panose="05000000000000000000" pitchFamily="2" charset="2"/>
              <a:buChar char="ü"/>
            </a:pPr>
            <a:r>
              <a:rPr kumimoji="1" lang="ja-JP" altLang="en-US" dirty="0" smtClean="0">
                <a:solidFill>
                  <a:srgbClr val="0070C0"/>
                </a:solidFill>
              </a:rPr>
              <a:t>ユーザーとの協業なんて言っても、ユーザーが協力してくれる訳がない。</a:t>
            </a:r>
            <a:endParaRPr kumimoji="1" lang="en-US" altLang="ja-JP" dirty="0" smtClean="0">
              <a:solidFill>
                <a:srgbClr val="0070C0"/>
              </a:solidFill>
            </a:endParaRPr>
          </a:p>
          <a:p>
            <a:pPr marL="285750" indent="-285750">
              <a:buFont typeface="Wingdings" panose="05000000000000000000" pitchFamily="2" charset="2"/>
              <a:buChar char="ü"/>
            </a:pPr>
            <a:r>
              <a:rPr lang="ja-JP" altLang="en-US" dirty="0" smtClean="0">
                <a:solidFill>
                  <a:srgbClr val="0070C0"/>
                </a:solidFill>
              </a:rPr>
              <a:t>インキュベーション（気の合った仲間）や小さな組織には向いているが、大企業では不向き？？？</a:t>
            </a:r>
            <a:endParaRPr lang="en-US" altLang="ja-JP" dirty="0" smtClean="0">
              <a:solidFill>
                <a:srgbClr val="0070C0"/>
              </a:solidFill>
            </a:endParaRPr>
          </a:p>
          <a:p>
            <a:pPr marL="285750" indent="-285750">
              <a:buFont typeface="Wingdings" panose="05000000000000000000" pitchFamily="2" charset="2"/>
              <a:buChar char="ü"/>
            </a:pPr>
            <a:r>
              <a:rPr kumimoji="1" lang="ja-JP" altLang="en-US" dirty="0">
                <a:solidFill>
                  <a:srgbClr val="0070C0"/>
                </a:solidFill>
              </a:rPr>
              <a:t>しっかりと</a:t>
            </a:r>
            <a:r>
              <a:rPr kumimoji="1" lang="ja-JP" altLang="en-US" dirty="0" smtClean="0">
                <a:solidFill>
                  <a:srgbClr val="0070C0"/>
                </a:solidFill>
              </a:rPr>
              <a:t>したアーキテクチャーやＤＢを設計できない。</a:t>
            </a:r>
            <a:endParaRPr kumimoji="1" lang="en-US" altLang="ja-JP" dirty="0" smtClean="0">
              <a:solidFill>
                <a:srgbClr val="0070C0"/>
              </a:solidFill>
            </a:endParaRPr>
          </a:p>
          <a:p>
            <a:pPr marL="285750" indent="-285750">
              <a:buFont typeface="Wingdings" panose="05000000000000000000" pitchFamily="2" charset="2"/>
              <a:buChar char="ü"/>
            </a:pPr>
            <a:r>
              <a:rPr kumimoji="1" lang="ja-JP" altLang="en-US" dirty="0" smtClean="0">
                <a:solidFill>
                  <a:srgbClr val="0070C0"/>
                </a:solidFill>
              </a:rPr>
              <a:t>品質管理が開発チーム任せで品質が保てない？？？</a:t>
            </a:r>
            <a:endParaRPr kumimoji="1" lang="en-US" altLang="ja-JP" dirty="0" smtClean="0">
              <a:solidFill>
                <a:srgbClr val="0070C0"/>
              </a:solidFill>
            </a:endParaRPr>
          </a:p>
          <a:p>
            <a:pPr marL="285750" indent="-285750">
              <a:buFont typeface="Wingdings" panose="05000000000000000000" pitchFamily="2" charset="2"/>
              <a:buChar char="ü"/>
            </a:pPr>
            <a:r>
              <a:rPr kumimoji="1" lang="ja-JP" altLang="en-US" dirty="0" smtClean="0">
                <a:solidFill>
                  <a:srgbClr val="0070C0"/>
                </a:solidFill>
              </a:rPr>
              <a:t>エキスパートがやる開発手法では？？？</a:t>
            </a:r>
            <a:endParaRPr kumimoji="1" lang="en-US" altLang="ja-JP" dirty="0" smtClean="0">
              <a:solidFill>
                <a:srgbClr val="0070C0"/>
              </a:solidFill>
            </a:endParaRPr>
          </a:p>
          <a:p>
            <a:pPr marL="285750" indent="-285750">
              <a:buFont typeface="Wingdings" panose="05000000000000000000" pitchFamily="2" charset="2"/>
              <a:buChar char="ü"/>
            </a:pPr>
            <a:r>
              <a:rPr lang="ja-JP" altLang="en-US" dirty="0" smtClean="0">
                <a:solidFill>
                  <a:srgbClr val="0070C0"/>
                </a:solidFill>
              </a:rPr>
              <a:t>ドキュメントを作らないって無管理状態？？？それでプロジェクトが上手く行く筈がない。</a:t>
            </a:r>
            <a:endParaRPr lang="en-US" altLang="ja-JP" dirty="0" smtClean="0">
              <a:solidFill>
                <a:srgbClr val="0070C0"/>
              </a:solidFill>
            </a:endParaRPr>
          </a:p>
          <a:p>
            <a:pPr marL="285750" indent="-285750">
              <a:buFont typeface="Wingdings" panose="05000000000000000000" pitchFamily="2" charset="2"/>
              <a:buChar char="ü"/>
            </a:pPr>
            <a:r>
              <a:rPr kumimoji="1" lang="en-US" altLang="ja-JP" dirty="0" err="1" smtClean="0">
                <a:solidFill>
                  <a:srgbClr val="0070C0"/>
                </a:solidFill>
              </a:rPr>
              <a:t>PMBoK</a:t>
            </a:r>
            <a:r>
              <a:rPr kumimoji="1" lang="ja-JP" altLang="en-US" dirty="0" smtClean="0">
                <a:solidFill>
                  <a:srgbClr val="0070C0"/>
                </a:solidFill>
              </a:rPr>
              <a:t>や</a:t>
            </a:r>
            <a:r>
              <a:rPr kumimoji="1" lang="en-US" altLang="ja-JP" dirty="0" smtClean="0">
                <a:solidFill>
                  <a:srgbClr val="0070C0"/>
                </a:solidFill>
              </a:rPr>
              <a:t>CMMI, ISO</a:t>
            </a:r>
            <a:r>
              <a:rPr kumimoji="1" lang="ja-JP" altLang="en-US" dirty="0" smtClean="0">
                <a:solidFill>
                  <a:srgbClr val="0070C0"/>
                </a:solidFill>
              </a:rPr>
              <a:t>（ガバナンス）</a:t>
            </a:r>
            <a:r>
              <a:rPr lang="ja-JP" altLang="en-US" dirty="0" smtClean="0">
                <a:solidFill>
                  <a:srgbClr val="0070C0"/>
                </a:solidFill>
              </a:rPr>
              <a:t>の基準に合わないから使えない。</a:t>
            </a:r>
            <a:endParaRPr lang="en-US" altLang="ja-JP" dirty="0" smtClean="0">
              <a:solidFill>
                <a:srgbClr val="0070C0"/>
              </a:solidFill>
            </a:endParaRPr>
          </a:p>
          <a:p>
            <a:pPr marL="285750" indent="-285750">
              <a:buFont typeface="Wingdings" panose="05000000000000000000" pitchFamily="2" charset="2"/>
              <a:buChar char="ü"/>
            </a:pPr>
            <a:r>
              <a:rPr kumimoji="1" lang="ja-JP" altLang="en-US" dirty="0" smtClean="0">
                <a:solidFill>
                  <a:srgbClr val="0070C0"/>
                </a:solidFill>
              </a:rPr>
              <a:t>プログラミングとは創造的な仕事だから、クリエーティブな作業ができる静かな環境（個人ブース）が必要。</a:t>
            </a:r>
            <a:endParaRPr kumimoji="1" lang="en-US" altLang="ja-JP" dirty="0" smtClean="0">
              <a:solidFill>
                <a:srgbClr val="0070C0"/>
              </a:solidFill>
            </a:endParaRPr>
          </a:p>
        </p:txBody>
      </p:sp>
      <p:sp>
        <p:nvSpPr>
          <p:cNvPr id="3" name="フッター プレースホルダー 2"/>
          <p:cNvSpPr>
            <a:spLocks noGrp="1"/>
          </p:cNvSpPr>
          <p:nvPr>
            <p:ph type="ftr" sz="quarter" idx="11"/>
          </p:nvPr>
        </p:nvSpPr>
        <p:spPr/>
        <p:txBody>
          <a:bodyPr/>
          <a:lstStyle/>
          <a:p>
            <a:r>
              <a:rPr kumimoji="1" lang="en-US" altLang="ja-JP" smtClean="0"/>
              <a:t>Copyrights@2013_Strategic Staff Services</a:t>
            </a:r>
            <a:endParaRPr kumimoji="1" lang="ja-JP" altLang="en-US"/>
          </a:p>
        </p:txBody>
      </p:sp>
      <p:sp>
        <p:nvSpPr>
          <p:cNvPr id="4" name="スライド番号プレースホルダー 3"/>
          <p:cNvSpPr>
            <a:spLocks noGrp="1"/>
          </p:cNvSpPr>
          <p:nvPr>
            <p:ph type="sldNum" sz="quarter" idx="12"/>
          </p:nvPr>
        </p:nvSpPr>
        <p:spPr/>
        <p:txBody>
          <a:bodyPr/>
          <a:lstStyle/>
          <a:p>
            <a:fld id="{0AE9FC66-1AAE-4E36-B78C-41EEEE5034C1}" type="slidenum">
              <a:rPr kumimoji="1" lang="ja-JP" altLang="en-US" smtClean="0"/>
              <a:t>4</a:t>
            </a:fld>
            <a:endParaRPr kumimoji="1" lang="ja-JP" altLang="en-US" dirty="0"/>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3888" y="115888"/>
            <a:ext cx="758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5242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Text Box 4"/>
          <p:cNvSpPr txBox="1">
            <a:spLocks noChangeArrowheads="1"/>
          </p:cNvSpPr>
          <p:nvPr/>
        </p:nvSpPr>
        <p:spPr bwMode="auto">
          <a:xfrm>
            <a:off x="311150" y="206375"/>
            <a:ext cx="8458200" cy="396875"/>
          </a:xfrm>
          <a:prstGeom prst="rect">
            <a:avLst/>
          </a:prstGeom>
          <a:noFill/>
          <a:ln w="9525">
            <a:noFill/>
            <a:miter lim="800000"/>
            <a:headEnd/>
            <a:tailEnd/>
          </a:ln>
          <a:effectLst/>
        </p:spPr>
        <p:txBody>
          <a:bodyPr>
            <a:prstTxWarp prst="textNoShape">
              <a:avLst/>
            </a:prstTxWarp>
            <a:spAutoFit/>
          </a:bodyPr>
          <a:lstStyle/>
          <a:p>
            <a:pPr algn="ctr" defTabSz="457200">
              <a:spcBef>
                <a:spcPct val="50000"/>
              </a:spcBef>
            </a:pPr>
            <a:r>
              <a:rPr lang="ja-JP" altLang="en-US" sz="2000" b="1" dirty="0" smtClean="0">
                <a:solidFill>
                  <a:srgbClr val="002060"/>
                </a:solidFill>
                <a:latin typeface="Arial" charset="0"/>
                <a:cs typeface="ＭＳ Ｐゴシック" charset="-128"/>
              </a:rPr>
              <a:t>利用者</a:t>
            </a:r>
            <a:r>
              <a:rPr lang="ja-JP" altLang="en-US" sz="2000" b="1" dirty="0">
                <a:solidFill>
                  <a:srgbClr val="002060"/>
                </a:solidFill>
                <a:latin typeface="Arial" charset="0"/>
                <a:cs typeface="ＭＳ Ｐゴシック" charset="-128"/>
              </a:rPr>
              <a:t>（ユーザー）から見たアジャイル開発のメリット</a:t>
            </a:r>
          </a:p>
        </p:txBody>
      </p:sp>
      <p:sp>
        <p:nvSpPr>
          <p:cNvPr id="100357" name="Text Box 5"/>
          <p:cNvSpPr txBox="1">
            <a:spLocks noChangeArrowheads="1"/>
          </p:cNvSpPr>
          <p:nvPr/>
        </p:nvSpPr>
        <p:spPr bwMode="auto">
          <a:xfrm>
            <a:off x="311150" y="603250"/>
            <a:ext cx="8569325" cy="1938992"/>
          </a:xfrm>
          <a:prstGeom prst="rect">
            <a:avLst/>
          </a:prstGeom>
          <a:noFill/>
          <a:ln w="9525">
            <a:noFill/>
            <a:miter lim="800000"/>
            <a:headEnd/>
            <a:tailEnd/>
          </a:ln>
          <a:effectLst/>
        </p:spPr>
        <p:txBody>
          <a:bodyPr wrap="square">
            <a:prstTxWarp prst="textNoShape">
              <a:avLst/>
            </a:prstTxWarp>
            <a:spAutoFit/>
          </a:bodyPr>
          <a:lstStyle/>
          <a:p>
            <a:pPr defTabSz="457200">
              <a:spcBef>
                <a:spcPct val="50000"/>
              </a:spcBef>
            </a:pPr>
            <a:r>
              <a:rPr lang="ja-JP" altLang="en-US" sz="1600" dirty="0">
                <a:solidFill>
                  <a:prstClr val="black"/>
                </a:solidFill>
                <a:latin typeface="Arial" charset="0"/>
                <a:cs typeface="ＭＳ Ｐゴシック" charset="-128"/>
              </a:rPr>
              <a:t>顧客（</a:t>
            </a:r>
            <a:r>
              <a:rPr lang="ja-JP" altLang="en-US" sz="1600" dirty="0" smtClean="0">
                <a:solidFill>
                  <a:prstClr val="black"/>
                </a:solidFill>
                <a:latin typeface="Arial" charset="0"/>
                <a:cs typeface="ＭＳ Ｐゴシック" charset="-128"/>
              </a:rPr>
              <a:t>ユーザー</a:t>
            </a:r>
            <a:r>
              <a:rPr lang="ja-JP" altLang="en-US" sz="1600" dirty="0">
                <a:solidFill>
                  <a:prstClr val="black"/>
                </a:solidFill>
                <a:latin typeface="Arial" charset="0"/>
                <a:cs typeface="ＭＳ Ｐゴシック" charset="-128"/>
              </a:rPr>
              <a:t>）</a:t>
            </a:r>
            <a:r>
              <a:rPr lang="ja-JP" altLang="en-US" sz="1600" dirty="0" smtClean="0">
                <a:solidFill>
                  <a:prstClr val="black"/>
                </a:solidFill>
                <a:latin typeface="Arial" charset="0"/>
                <a:cs typeface="ＭＳ Ｐゴシック" charset="-128"/>
              </a:rPr>
              <a:t>から</a:t>
            </a:r>
            <a:r>
              <a:rPr lang="ja-JP" altLang="en-US" sz="1600" dirty="0">
                <a:solidFill>
                  <a:prstClr val="black"/>
                </a:solidFill>
                <a:latin typeface="Arial" charset="0"/>
                <a:cs typeface="ＭＳ Ｐゴシック" charset="-128"/>
              </a:rPr>
              <a:t>見てこのアジャイル開発手法はどの様なメリットを享受できるのでしょうか？もうシステム屋の言う事は信用しないという経営者の方も多いのではないでしょうか？そうです従来の主流であるウォーターフォール型開発では米国の調査でも計画期間内、計画予算内でプロジェクトが完了した成功率は僅か１６％です。</a:t>
            </a:r>
            <a:endParaRPr lang="en-US" altLang="ja-JP" sz="1600" dirty="0">
              <a:solidFill>
                <a:prstClr val="black"/>
              </a:solidFill>
              <a:latin typeface="Arial" charset="0"/>
              <a:cs typeface="ＭＳ Ｐゴシック" charset="-128"/>
            </a:endParaRPr>
          </a:p>
          <a:p>
            <a:pPr defTabSz="457200">
              <a:spcBef>
                <a:spcPct val="50000"/>
              </a:spcBef>
            </a:pPr>
            <a:r>
              <a:rPr lang="ja-JP" altLang="en-US" sz="1600" dirty="0">
                <a:solidFill>
                  <a:prstClr val="black"/>
                </a:solidFill>
                <a:latin typeface="Arial" charset="0"/>
                <a:cs typeface="ＭＳ Ｐゴシック" charset="-128"/>
              </a:rPr>
              <a:t>こうなりますとシステム開発プロジェクトは失敗して当たり前と言う評価を甘んじて受けざるを得ません。アジャイル開発では、この様な失敗を回避可能です。と言いますのも、アジャイル開発とは現有リソース（資源：人、金、時間）を前提に計画を立て実行する手法だからです。</a:t>
            </a:r>
          </a:p>
        </p:txBody>
      </p:sp>
      <p:sp>
        <p:nvSpPr>
          <p:cNvPr id="100358" name="Text Box 6"/>
          <p:cNvSpPr txBox="1">
            <a:spLocks noChangeArrowheads="1"/>
          </p:cNvSpPr>
          <p:nvPr/>
        </p:nvSpPr>
        <p:spPr bwMode="auto">
          <a:xfrm>
            <a:off x="717550" y="2542242"/>
            <a:ext cx="7632700" cy="3862595"/>
          </a:xfrm>
          <a:prstGeom prst="rect">
            <a:avLst/>
          </a:prstGeom>
          <a:noFill/>
          <a:ln w="9525">
            <a:noFill/>
            <a:miter lim="800000"/>
            <a:headEnd/>
            <a:tailEnd/>
          </a:ln>
          <a:effectLst/>
        </p:spPr>
        <p:txBody>
          <a:bodyPr>
            <a:prstTxWarp prst="textNoShape">
              <a:avLst/>
            </a:prstTxWarp>
            <a:spAutoFit/>
          </a:bodyPr>
          <a:lstStyle/>
          <a:p>
            <a:pPr defTabSz="457200">
              <a:spcBef>
                <a:spcPct val="50000"/>
              </a:spcBef>
              <a:buFont typeface="Wingdings" charset="2"/>
              <a:buChar char="u"/>
            </a:pPr>
            <a:r>
              <a:rPr lang="ja-JP" altLang="en-US" sz="1400" dirty="0">
                <a:solidFill>
                  <a:prstClr val="black"/>
                </a:solidFill>
                <a:latin typeface="Arial" charset="0"/>
                <a:cs typeface="ＭＳ Ｐゴシック" charset="-128"/>
              </a:rPr>
              <a:t>　プロジェクト進捗の見える化</a:t>
            </a:r>
            <a:endParaRPr lang="en-US" altLang="ja-JP" sz="1400" dirty="0">
              <a:solidFill>
                <a:prstClr val="black"/>
              </a:solidFill>
              <a:latin typeface="Arial" charset="0"/>
              <a:cs typeface="ＭＳ Ｐゴシック" charset="-128"/>
            </a:endParaRPr>
          </a:p>
          <a:p>
            <a:pPr defTabSz="457200">
              <a:spcBef>
                <a:spcPct val="50000"/>
              </a:spcBef>
            </a:pPr>
            <a:r>
              <a:rPr lang="en-US" altLang="ja-JP" sz="1400" dirty="0">
                <a:solidFill>
                  <a:prstClr val="black"/>
                </a:solidFill>
                <a:latin typeface="Arial" charset="0"/>
                <a:cs typeface="ＭＳ Ｐゴシック" charset="-128"/>
              </a:rPr>
              <a:t>	</a:t>
            </a:r>
            <a:r>
              <a:rPr lang="ja-JP" altLang="en-US" sz="1400" dirty="0">
                <a:solidFill>
                  <a:prstClr val="black"/>
                </a:solidFill>
                <a:latin typeface="Arial" charset="0"/>
                <a:cs typeface="ＭＳ Ｐゴシック" charset="-128"/>
              </a:rPr>
              <a:t>完了した働くプログラム本数（実現した機能の数）で管理</a:t>
            </a:r>
            <a:endParaRPr lang="en-US" altLang="ja-JP" sz="1400" dirty="0">
              <a:solidFill>
                <a:prstClr val="black"/>
              </a:solidFill>
              <a:latin typeface="Arial" charset="0"/>
              <a:cs typeface="ＭＳ Ｐゴシック" charset="-128"/>
            </a:endParaRPr>
          </a:p>
          <a:p>
            <a:pPr defTabSz="457200">
              <a:spcBef>
                <a:spcPct val="50000"/>
              </a:spcBef>
              <a:buFont typeface="Wingdings" charset="2"/>
              <a:buChar char="u"/>
            </a:pPr>
            <a:r>
              <a:rPr lang="ja-JP" altLang="en-US" sz="1400" dirty="0">
                <a:solidFill>
                  <a:prstClr val="black"/>
                </a:solidFill>
                <a:latin typeface="Arial" charset="0"/>
                <a:cs typeface="ＭＳ Ｐゴシック" charset="-128"/>
              </a:rPr>
              <a:t>　製作している機能の見える化</a:t>
            </a:r>
            <a:endParaRPr lang="en-US" altLang="ja-JP" sz="1400" dirty="0">
              <a:solidFill>
                <a:prstClr val="black"/>
              </a:solidFill>
              <a:latin typeface="Arial" charset="0"/>
              <a:cs typeface="ＭＳ Ｐゴシック" charset="-128"/>
            </a:endParaRPr>
          </a:p>
          <a:p>
            <a:pPr defTabSz="457200">
              <a:spcBef>
                <a:spcPct val="50000"/>
              </a:spcBef>
            </a:pPr>
            <a:r>
              <a:rPr lang="en-US" altLang="ja-JP" sz="1400" dirty="0">
                <a:solidFill>
                  <a:prstClr val="black"/>
                </a:solidFill>
                <a:latin typeface="Arial" charset="0"/>
                <a:cs typeface="ＭＳ Ｐゴシック" charset="-128"/>
              </a:rPr>
              <a:t>	</a:t>
            </a:r>
            <a:r>
              <a:rPr lang="ja-JP" altLang="en-US" sz="1400" dirty="0">
                <a:solidFill>
                  <a:prstClr val="black"/>
                </a:solidFill>
                <a:latin typeface="Arial" charset="0"/>
                <a:cs typeface="ＭＳ Ｐゴシック" charset="-128"/>
              </a:rPr>
              <a:t>ユーザー用語での機能定義（理解できる言葉での設計確認）</a:t>
            </a:r>
            <a:endParaRPr lang="en-US" altLang="ja-JP" sz="1400" dirty="0">
              <a:solidFill>
                <a:prstClr val="black"/>
              </a:solidFill>
              <a:latin typeface="Arial" charset="0"/>
              <a:cs typeface="ＭＳ Ｐゴシック" charset="-128"/>
            </a:endParaRPr>
          </a:p>
          <a:p>
            <a:pPr defTabSz="457200">
              <a:spcBef>
                <a:spcPct val="50000"/>
              </a:spcBef>
            </a:pPr>
            <a:r>
              <a:rPr lang="en-US" altLang="ja-JP" sz="1400" dirty="0">
                <a:solidFill>
                  <a:prstClr val="black"/>
                </a:solidFill>
                <a:latin typeface="Arial" charset="0"/>
                <a:cs typeface="ＭＳ Ｐゴシック" charset="-128"/>
              </a:rPr>
              <a:t>	</a:t>
            </a:r>
            <a:r>
              <a:rPr lang="ja-JP" altLang="en-US" sz="1400" dirty="0">
                <a:solidFill>
                  <a:prstClr val="black"/>
                </a:solidFill>
                <a:latin typeface="Arial" charset="0"/>
                <a:cs typeface="ＭＳ Ｐゴシック" charset="-128"/>
              </a:rPr>
              <a:t>働くプログラムを稼動させて確認</a:t>
            </a:r>
            <a:endParaRPr lang="en-US" altLang="ja-JP" sz="1400" dirty="0">
              <a:solidFill>
                <a:prstClr val="black"/>
              </a:solidFill>
              <a:latin typeface="Arial" charset="0"/>
              <a:cs typeface="ＭＳ Ｐゴシック" charset="-128"/>
            </a:endParaRPr>
          </a:p>
          <a:p>
            <a:pPr defTabSz="457200">
              <a:spcBef>
                <a:spcPct val="50000"/>
              </a:spcBef>
              <a:buFont typeface="Wingdings" charset="2"/>
              <a:buChar char="u"/>
            </a:pPr>
            <a:r>
              <a:rPr lang="ja-JP" altLang="en-US" sz="1400" dirty="0">
                <a:solidFill>
                  <a:prstClr val="black"/>
                </a:solidFill>
                <a:latin typeface="Arial" charset="0"/>
                <a:cs typeface="ＭＳ Ｐゴシック" charset="-128"/>
              </a:rPr>
              <a:t>　絶え間ない擦り合わせ技術での品質向上</a:t>
            </a:r>
            <a:endParaRPr lang="en-US" altLang="ja-JP" sz="1400" dirty="0">
              <a:solidFill>
                <a:prstClr val="black"/>
              </a:solidFill>
              <a:latin typeface="Arial" charset="0"/>
              <a:cs typeface="ＭＳ Ｐゴシック" charset="-128"/>
            </a:endParaRPr>
          </a:p>
          <a:p>
            <a:pPr defTabSz="457200">
              <a:spcBef>
                <a:spcPct val="50000"/>
              </a:spcBef>
            </a:pPr>
            <a:r>
              <a:rPr lang="en-US" altLang="ja-JP" sz="1400" dirty="0">
                <a:solidFill>
                  <a:prstClr val="black"/>
                </a:solidFill>
                <a:latin typeface="Arial" charset="0"/>
                <a:cs typeface="ＭＳ Ｐゴシック" charset="-128"/>
              </a:rPr>
              <a:t>	</a:t>
            </a:r>
            <a:r>
              <a:rPr lang="ja-JP" altLang="en-US" sz="1400" dirty="0">
                <a:solidFill>
                  <a:prstClr val="black"/>
                </a:solidFill>
                <a:latin typeface="Arial" charset="0"/>
                <a:cs typeface="ＭＳ Ｐゴシック" charset="-128"/>
              </a:rPr>
              <a:t>品質とは、要求品質、設計品質、実装品質、検査（テスト）品質</a:t>
            </a:r>
            <a:endParaRPr lang="en-US" altLang="ja-JP" sz="1400" dirty="0">
              <a:solidFill>
                <a:prstClr val="black"/>
              </a:solidFill>
              <a:latin typeface="Arial" charset="0"/>
              <a:cs typeface="ＭＳ Ｐゴシック" charset="-128"/>
            </a:endParaRPr>
          </a:p>
          <a:p>
            <a:pPr defTabSz="457200">
              <a:spcBef>
                <a:spcPct val="50000"/>
              </a:spcBef>
              <a:buFont typeface="Wingdings" charset="2"/>
              <a:buChar char="u"/>
            </a:pPr>
            <a:r>
              <a:rPr lang="ja-JP" altLang="en-US" sz="1400" dirty="0">
                <a:solidFill>
                  <a:prstClr val="black"/>
                </a:solidFill>
                <a:latin typeface="Arial" charset="0"/>
                <a:cs typeface="ＭＳ Ｐゴシック" charset="-128"/>
              </a:rPr>
              <a:t>　優先、重要機能（システム）の早期実現</a:t>
            </a:r>
            <a:endParaRPr lang="en-US" altLang="ja-JP" sz="1400" dirty="0">
              <a:solidFill>
                <a:prstClr val="black"/>
              </a:solidFill>
              <a:latin typeface="Arial" charset="0"/>
              <a:cs typeface="ＭＳ Ｐゴシック" charset="-128"/>
            </a:endParaRPr>
          </a:p>
          <a:p>
            <a:pPr defTabSz="457200">
              <a:spcBef>
                <a:spcPct val="50000"/>
              </a:spcBef>
            </a:pPr>
            <a:r>
              <a:rPr lang="en-US" altLang="ja-JP" sz="1400" dirty="0">
                <a:solidFill>
                  <a:prstClr val="black"/>
                </a:solidFill>
                <a:latin typeface="Arial" charset="0"/>
                <a:cs typeface="ＭＳ Ｐゴシック" charset="-128"/>
              </a:rPr>
              <a:t>	</a:t>
            </a:r>
            <a:r>
              <a:rPr lang="ja-JP" altLang="en-US" sz="1400" dirty="0">
                <a:solidFill>
                  <a:prstClr val="black"/>
                </a:solidFill>
                <a:latin typeface="Arial" charset="0"/>
                <a:cs typeface="ＭＳ Ｐゴシック" charset="-128"/>
              </a:rPr>
              <a:t>システムを構成する重要機能から優先して開発</a:t>
            </a:r>
            <a:endParaRPr lang="en-US" altLang="ja-JP" sz="1400" dirty="0">
              <a:solidFill>
                <a:prstClr val="black"/>
              </a:solidFill>
              <a:latin typeface="Arial" charset="0"/>
              <a:cs typeface="ＭＳ Ｐゴシック" charset="-128"/>
            </a:endParaRPr>
          </a:p>
          <a:p>
            <a:pPr defTabSz="457200">
              <a:spcBef>
                <a:spcPct val="50000"/>
              </a:spcBef>
              <a:buFont typeface="Wingdings" charset="2"/>
              <a:buChar char="u"/>
            </a:pPr>
            <a:r>
              <a:rPr lang="ja-JP" altLang="en-US" sz="1400" dirty="0">
                <a:solidFill>
                  <a:prstClr val="black"/>
                </a:solidFill>
                <a:latin typeface="Arial" charset="0"/>
                <a:cs typeface="ＭＳ Ｐゴシック" charset="-128"/>
              </a:rPr>
              <a:t>　開発プロジェクト期間中での柔軟な変更対応</a:t>
            </a:r>
            <a:endParaRPr lang="en-US" altLang="ja-JP" sz="1400" dirty="0">
              <a:solidFill>
                <a:prstClr val="black"/>
              </a:solidFill>
              <a:latin typeface="Arial" charset="0"/>
              <a:cs typeface="ＭＳ Ｐゴシック" charset="-128"/>
            </a:endParaRPr>
          </a:p>
          <a:p>
            <a:pPr defTabSz="457200">
              <a:spcBef>
                <a:spcPct val="50000"/>
              </a:spcBef>
            </a:pPr>
            <a:r>
              <a:rPr lang="en-US" altLang="ja-JP" sz="1400" dirty="0">
                <a:solidFill>
                  <a:prstClr val="black"/>
                </a:solidFill>
                <a:latin typeface="Arial" charset="0"/>
                <a:cs typeface="ＭＳ Ｐゴシック" charset="-128"/>
              </a:rPr>
              <a:t>	</a:t>
            </a:r>
            <a:r>
              <a:rPr lang="ja-JP" altLang="en-US" sz="1400" dirty="0">
                <a:solidFill>
                  <a:prstClr val="black"/>
                </a:solidFill>
                <a:latin typeface="Arial" charset="0"/>
                <a:cs typeface="ＭＳ Ｐゴシック" charset="-128"/>
              </a:rPr>
              <a:t>プログラム製作期間（イタレーション）に入る前までは、変更自由</a:t>
            </a:r>
            <a:endParaRPr lang="en-US" altLang="ja-JP" sz="1400" dirty="0">
              <a:solidFill>
                <a:prstClr val="black"/>
              </a:solidFill>
              <a:latin typeface="Arial" charset="0"/>
              <a:cs typeface="ＭＳ Ｐゴシック" charset="-128"/>
            </a:endParaRPr>
          </a:p>
          <a:p>
            <a:pPr defTabSz="457200">
              <a:spcBef>
                <a:spcPct val="50000"/>
              </a:spcBef>
              <a:buFont typeface="Wingdings" charset="2"/>
              <a:buChar char="u"/>
            </a:pPr>
            <a:r>
              <a:rPr lang="ja-JP" altLang="en-US" sz="1400" dirty="0">
                <a:solidFill>
                  <a:prstClr val="black"/>
                </a:solidFill>
                <a:latin typeface="Arial" charset="0"/>
                <a:cs typeface="ＭＳ Ｐゴシック" charset="-128"/>
              </a:rPr>
              <a:t>　ユーザーが参加すべき作業の見える化</a:t>
            </a:r>
          </a:p>
        </p:txBody>
      </p:sp>
      <p:pic>
        <p:nvPicPr>
          <p:cNvPr id="7" name="Picture 12"/>
          <p:cNvPicPr>
            <a:picLocks noChangeAspect="1" noChangeArrowheads="1"/>
          </p:cNvPicPr>
          <p:nvPr/>
        </p:nvPicPr>
        <p:blipFill>
          <a:blip r:embed="rId2"/>
          <a:srcRect/>
          <a:stretch>
            <a:fillRect/>
          </a:stretch>
        </p:blipFill>
        <p:spPr bwMode="auto">
          <a:xfrm>
            <a:off x="8385175" y="0"/>
            <a:ext cx="758825" cy="492125"/>
          </a:xfrm>
          <a:prstGeom prst="rect">
            <a:avLst/>
          </a:prstGeom>
          <a:noFill/>
        </p:spPr>
      </p:pic>
      <p:sp>
        <p:nvSpPr>
          <p:cNvPr id="9" name="スライド番号プレースホルダ 8"/>
          <p:cNvSpPr>
            <a:spLocks noGrp="1"/>
          </p:cNvSpPr>
          <p:nvPr>
            <p:ph type="sldNum" sz="quarter" idx="12"/>
          </p:nvPr>
        </p:nvSpPr>
        <p:spPr/>
        <p:txBody>
          <a:bodyPr/>
          <a:lstStyle/>
          <a:p>
            <a:fld id="{593A3BF4-40BB-1249-AB45-D3B0B2870ADC}" type="slidenum">
              <a:rPr lang="ja-JP" altLang="en-US" smtClean="0">
                <a:solidFill>
                  <a:prstClr val="black">
                    <a:tint val="75000"/>
                  </a:prstClr>
                </a:solidFill>
              </a:rPr>
              <a:pPr/>
              <a:t>40</a:t>
            </a:fld>
            <a:endParaRPr lang="ja-JP" altLang="en-US">
              <a:solidFill>
                <a:prstClr val="black">
                  <a:tint val="75000"/>
                </a:prstClr>
              </a:solidFill>
            </a:endParaRPr>
          </a:p>
        </p:txBody>
      </p:sp>
      <p:sp>
        <p:nvSpPr>
          <p:cNvPr id="2" name="円/楕円 1"/>
          <p:cNvSpPr/>
          <p:nvPr/>
        </p:nvSpPr>
        <p:spPr>
          <a:xfrm>
            <a:off x="2555776" y="1350256"/>
            <a:ext cx="57606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 name="直線コネクタ 3"/>
          <p:cNvCxnSpPr/>
          <p:nvPr/>
        </p:nvCxnSpPr>
        <p:spPr>
          <a:xfrm>
            <a:off x="1000200" y="2780928"/>
            <a:ext cx="22322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1547664" y="5013176"/>
            <a:ext cx="24482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1115616" y="5661248"/>
            <a:ext cx="331876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3461916" y="4365104"/>
            <a:ext cx="7200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フッター プレースホルダー 5"/>
          <p:cNvSpPr>
            <a:spLocks noGrp="1"/>
          </p:cNvSpPr>
          <p:nvPr>
            <p:ph type="ftr" sz="quarter" idx="11"/>
          </p:nvPr>
        </p:nvSpPr>
        <p:spPr>
          <a:xfrm>
            <a:off x="3124200" y="6356350"/>
            <a:ext cx="2895600" cy="365125"/>
          </a:xfrm>
        </p:spPr>
        <p:txBody>
          <a:bodyPr/>
          <a:lstStyle/>
          <a:p>
            <a:r>
              <a:rPr kumimoji="1" lang="en-US" altLang="ja-JP" dirty="0" smtClean="0"/>
              <a:t>Copyrights@2013_Strategic Staff Services</a:t>
            </a:r>
            <a:endParaRPr kumimoji="1" lang="ja-JP" altLang="en-US" dirty="0"/>
          </a:p>
        </p:txBody>
      </p:sp>
    </p:spTree>
    <p:extLst>
      <p:ext uri="{BB962C8B-B14F-4D97-AF65-F5344CB8AC3E}">
        <p14:creationId xmlns:p14="http://schemas.microsoft.com/office/powerpoint/2010/main" val="32884447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3"/>
          <p:cNvSpPr>
            <a:spLocks noGrp="1"/>
          </p:cNvSpPr>
          <p:nvPr>
            <p:ph type="sldNum" sz="quarter" idx="12"/>
          </p:nvPr>
        </p:nvSpPr>
        <p:spPr/>
        <p:txBody>
          <a:bodyPr/>
          <a:lstStyle/>
          <a:p>
            <a:fld id="{DA42319D-6D00-4436-98A2-63A2305A43B5}" type="slidenum">
              <a:rPr lang="en-US" altLang="ja-JP">
                <a:solidFill>
                  <a:schemeClr val="bg1">
                    <a:lumMod val="65000"/>
                  </a:schemeClr>
                </a:solidFill>
              </a:rPr>
              <a:pPr/>
              <a:t>41</a:t>
            </a:fld>
            <a:endParaRPr lang="en-US" altLang="ja-JP" dirty="0">
              <a:solidFill>
                <a:schemeClr val="bg1">
                  <a:lumMod val="65000"/>
                </a:schemeClr>
              </a:solidFill>
            </a:endParaRPr>
          </a:p>
        </p:txBody>
      </p:sp>
      <p:sp>
        <p:nvSpPr>
          <p:cNvPr id="101381" name="Text Box 9"/>
          <p:cNvSpPr txBox="1">
            <a:spLocks noChangeArrowheads="1"/>
          </p:cNvSpPr>
          <p:nvPr/>
        </p:nvSpPr>
        <p:spPr bwMode="auto">
          <a:xfrm>
            <a:off x="468313" y="908050"/>
            <a:ext cx="8280400" cy="484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449263">
              <a:defRPr kumimoji="1">
                <a:solidFill>
                  <a:schemeClr val="tx1"/>
                </a:solidFill>
                <a:latin typeface="Arial" charset="0"/>
                <a:ea typeface="ＭＳ Ｐゴシック" charset="-128"/>
              </a:defRPr>
            </a:lvl1pPr>
            <a:lvl2pPr marL="742950" indent="-285750" defTabSz="449263">
              <a:defRPr kumimoji="1">
                <a:solidFill>
                  <a:schemeClr val="tx1"/>
                </a:solidFill>
                <a:latin typeface="Arial" charset="0"/>
                <a:ea typeface="ＭＳ Ｐゴシック" charset="-128"/>
              </a:defRPr>
            </a:lvl2pPr>
            <a:lvl3pPr marL="1143000" indent="-228600" defTabSz="449263">
              <a:defRPr kumimoji="1">
                <a:solidFill>
                  <a:schemeClr val="tx1"/>
                </a:solidFill>
                <a:latin typeface="Arial" charset="0"/>
                <a:ea typeface="ＭＳ Ｐゴシック" charset="-128"/>
              </a:defRPr>
            </a:lvl3pPr>
            <a:lvl4pPr marL="1600200" indent="-228600" defTabSz="449263">
              <a:defRPr kumimoji="1">
                <a:solidFill>
                  <a:schemeClr val="tx1"/>
                </a:solidFill>
                <a:latin typeface="Arial" charset="0"/>
                <a:ea typeface="ＭＳ Ｐゴシック" charset="-128"/>
              </a:defRPr>
            </a:lvl4pPr>
            <a:lvl5pPr marL="2057400" indent="-228600" defTabSz="449263">
              <a:defRPr kumimoji="1">
                <a:solidFill>
                  <a:schemeClr val="tx1"/>
                </a:solidFill>
                <a:latin typeface="Arial" charset="0"/>
                <a:ea typeface="ＭＳ Ｐゴシック" charset="-128"/>
              </a:defRPr>
            </a:lvl5pPr>
            <a:lvl6pPr marL="2514600" indent="-228600" defTabSz="449263" fontAlgn="base">
              <a:spcBef>
                <a:spcPct val="0"/>
              </a:spcBef>
              <a:spcAft>
                <a:spcPct val="0"/>
              </a:spcAft>
              <a:defRPr kumimoji="1">
                <a:solidFill>
                  <a:schemeClr val="tx1"/>
                </a:solidFill>
                <a:latin typeface="Arial" charset="0"/>
                <a:ea typeface="ＭＳ Ｐゴシック" charset="-128"/>
              </a:defRPr>
            </a:lvl6pPr>
            <a:lvl7pPr marL="2971800" indent="-228600" defTabSz="449263" fontAlgn="base">
              <a:spcBef>
                <a:spcPct val="0"/>
              </a:spcBef>
              <a:spcAft>
                <a:spcPct val="0"/>
              </a:spcAft>
              <a:defRPr kumimoji="1">
                <a:solidFill>
                  <a:schemeClr val="tx1"/>
                </a:solidFill>
                <a:latin typeface="Arial" charset="0"/>
                <a:ea typeface="ＭＳ Ｐゴシック" charset="-128"/>
              </a:defRPr>
            </a:lvl7pPr>
            <a:lvl8pPr marL="3429000" indent="-228600" defTabSz="449263" fontAlgn="base">
              <a:spcBef>
                <a:spcPct val="0"/>
              </a:spcBef>
              <a:spcAft>
                <a:spcPct val="0"/>
              </a:spcAft>
              <a:defRPr kumimoji="1">
                <a:solidFill>
                  <a:schemeClr val="tx1"/>
                </a:solidFill>
                <a:latin typeface="Arial" charset="0"/>
                <a:ea typeface="ＭＳ Ｐゴシック" charset="-128"/>
              </a:defRPr>
            </a:lvl8pPr>
            <a:lvl9pPr marL="3886200" indent="-228600" defTabSz="449263"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ja-JP" altLang="en-US" sz="1200" dirty="0">
                <a:latin typeface="ＭＳ Ｐゴシック" charset="-128"/>
              </a:rPr>
              <a:t>エンジニアＡさん：　アジャイル初体験、ウォーターフォール開発経験約１５年（主任クラス）３７才</a:t>
            </a:r>
          </a:p>
          <a:p>
            <a:r>
              <a:rPr lang="ja-JP" altLang="en-US" sz="1200" dirty="0">
                <a:latin typeface="ＭＳ Ｐゴシック" charset="-128"/>
              </a:rPr>
              <a:t>	</a:t>
            </a:r>
            <a:r>
              <a:rPr lang="en-US" altLang="ja-JP" sz="1200" dirty="0">
                <a:latin typeface="ＭＳ Ｐゴシック" charset="-128"/>
              </a:rPr>
              <a:t>&gt; </a:t>
            </a:r>
            <a:r>
              <a:rPr lang="ja-JP" altLang="en-US" sz="1200" dirty="0">
                <a:latin typeface="ＭＳ Ｐゴシック" charset="-128"/>
              </a:rPr>
              <a:t>情報処理技術者　１種			</a:t>
            </a:r>
            <a:r>
              <a:rPr lang="en-US" altLang="ja-JP" sz="1200" dirty="0">
                <a:latin typeface="ＭＳ Ｐゴシック" charset="-128"/>
              </a:rPr>
              <a:t>&gt; </a:t>
            </a:r>
            <a:r>
              <a:rPr lang="ja-JP" altLang="en-US" sz="1200" dirty="0">
                <a:latin typeface="ＭＳ Ｐゴシック" charset="-128"/>
              </a:rPr>
              <a:t>ＵＭＴＰ　Ｌ１</a:t>
            </a:r>
          </a:p>
          <a:p>
            <a:r>
              <a:rPr lang="ja-JP" altLang="en-US" sz="1200" dirty="0">
                <a:latin typeface="ＭＳ Ｐゴシック" charset="-128"/>
              </a:rPr>
              <a:t>	</a:t>
            </a:r>
            <a:r>
              <a:rPr lang="en-US" altLang="ja-JP" sz="1200" dirty="0">
                <a:latin typeface="ＭＳ Ｐゴシック" charset="-128"/>
              </a:rPr>
              <a:t>&gt; </a:t>
            </a:r>
            <a:r>
              <a:rPr lang="ja-JP" altLang="en-US" sz="1200" dirty="0">
                <a:latin typeface="ＭＳ Ｐゴシック" charset="-128"/>
              </a:rPr>
              <a:t>業務ＳＥ（物流／生産管理／公共サービス）　８年		</a:t>
            </a:r>
            <a:r>
              <a:rPr lang="en-US" altLang="ja-JP" sz="1200" dirty="0">
                <a:latin typeface="ＭＳ Ｐゴシック" charset="-128"/>
              </a:rPr>
              <a:t>&gt; </a:t>
            </a:r>
            <a:r>
              <a:rPr lang="ja-JP" altLang="en-US" sz="1200" dirty="0">
                <a:latin typeface="ＭＳ Ｐゴシック" charset="-128"/>
              </a:rPr>
              <a:t>ホスト汎用機テクニカルＳＥ　７年</a:t>
            </a:r>
          </a:p>
          <a:p>
            <a:r>
              <a:rPr lang="ja-JP" altLang="en-US" sz="1200" dirty="0">
                <a:latin typeface="ＭＳ Ｐゴシック" charset="-128"/>
              </a:rPr>
              <a:t>	</a:t>
            </a:r>
            <a:r>
              <a:rPr lang="en-US" altLang="ja-JP" sz="1200" dirty="0">
                <a:latin typeface="ＭＳ Ｐゴシック" charset="-128"/>
              </a:rPr>
              <a:t>&gt; </a:t>
            </a:r>
            <a:r>
              <a:rPr lang="ja-JP" altLang="en-US" sz="1200" dirty="0">
                <a:latin typeface="ＭＳ Ｐゴシック" charset="-128"/>
              </a:rPr>
              <a:t>今回　．ＮＥＴは初めての経験			</a:t>
            </a:r>
            <a:r>
              <a:rPr lang="en-US" altLang="ja-JP" sz="1200" dirty="0">
                <a:latin typeface="ＭＳ Ｐゴシック" charset="-128"/>
              </a:rPr>
              <a:t>&gt; </a:t>
            </a:r>
            <a:r>
              <a:rPr lang="ja-JP" altLang="en-US" sz="1200" dirty="0">
                <a:latin typeface="ＭＳ Ｐゴシック" charset="-128"/>
              </a:rPr>
              <a:t>ＪＡＶＡ（</a:t>
            </a:r>
            <a:r>
              <a:rPr lang="en-US" altLang="ja-JP" sz="1200" dirty="0">
                <a:latin typeface="ＭＳ Ｐゴシック" charset="-128"/>
              </a:rPr>
              <a:t>web</a:t>
            </a:r>
            <a:r>
              <a:rPr lang="ja-JP" altLang="en-US" sz="1200" dirty="0">
                <a:latin typeface="ＭＳ Ｐゴシック" charset="-128"/>
              </a:rPr>
              <a:t>）　３年</a:t>
            </a:r>
          </a:p>
          <a:p>
            <a:r>
              <a:rPr lang="ja-JP" altLang="en-US" sz="1200" dirty="0">
                <a:latin typeface="ＭＳ Ｐゴシック" charset="-128"/>
              </a:rPr>
              <a:t>	</a:t>
            </a:r>
            <a:r>
              <a:rPr lang="en-US" altLang="ja-JP" sz="1200" dirty="0">
                <a:latin typeface="ＭＳ Ｐゴシック" charset="-128"/>
              </a:rPr>
              <a:t>&gt; </a:t>
            </a:r>
            <a:r>
              <a:rPr lang="ja-JP" altLang="en-US" sz="1200" dirty="0">
                <a:latin typeface="ＭＳ Ｐゴシック" charset="-128"/>
              </a:rPr>
              <a:t>ＰＬ／ＳＱＬ　２年			</a:t>
            </a:r>
            <a:r>
              <a:rPr lang="en-US" altLang="ja-JP" sz="1200" dirty="0">
                <a:latin typeface="ＭＳ Ｐゴシック" charset="-128"/>
              </a:rPr>
              <a:t>&gt; </a:t>
            </a:r>
            <a:r>
              <a:rPr lang="ja-JP" altLang="en-US" sz="1200" dirty="0">
                <a:latin typeface="ＭＳ Ｐゴシック" charset="-128"/>
              </a:rPr>
              <a:t>ＶＢ．ＮＥＴ　（２週間：本アジャイル開発で初）</a:t>
            </a:r>
          </a:p>
          <a:p>
            <a:r>
              <a:rPr lang="ja-JP" altLang="en-US" sz="1200" dirty="0">
                <a:latin typeface="ＭＳ Ｐゴシック" charset="-128"/>
              </a:rPr>
              <a:t>	</a:t>
            </a:r>
            <a:r>
              <a:rPr lang="en-US" altLang="ja-JP" sz="1200" dirty="0">
                <a:latin typeface="ＭＳ Ｐゴシック" charset="-128"/>
              </a:rPr>
              <a:t>&gt; </a:t>
            </a:r>
            <a:r>
              <a:rPr lang="ja-JP" altLang="en-US" sz="1200" dirty="0">
                <a:latin typeface="ＭＳ Ｐゴシック" charset="-128"/>
              </a:rPr>
              <a:t>ＣＯＢＯＬ、Ｃ＋＋　</a:t>
            </a:r>
            <a:r>
              <a:rPr lang="en-US" altLang="ja-JP" sz="1200" dirty="0" err="1">
                <a:latin typeface="ＭＳ Ｐゴシック" charset="-128"/>
              </a:rPr>
              <a:t>etc</a:t>
            </a:r>
            <a:r>
              <a:rPr lang="ja-JP" altLang="en-US" sz="1200" dirty="0">
                <a:latin typeface="ＭＳ Ｐゴシック" charset="-128"/>
              </a:rPr>
              <a:t>（細かい開発は多数）</a:t>
            </a:r>
          </a:p>
          <a:p>
            <a:pPr>
              <a:spcBef>
                <a:spcPct val="50000"/>
              </a:spcBef>
            </a:pPr>
            <a:r>
              <a:rPr lang="ja-JP" altLang="en-US" sz="1200" dirty="0">
                <a:latin typeface="ＭＳ Ｐゴシック" charset="-128"/>
              </a:rPr>
              <a:t>アジャイル開発の効果：　コーディングの生産性は変わらないが、開発作業内で手戻りが無く、結果的に早く完了できる。</a:t>
            </a:r>
          </a:p>
          <a:p>
            <a:pPr>
              <a:spcBef>
                <a:spcPct val="50000"/>
              </a:spcBef>
            </a:pPr>
            <a:r>
              <a:rPr lang="ja-JP" altLang="en-US" sz="1200" dirty="0">
                <a:latin typeface="ＭＳ Ｐゴシック" charset="-128"/>
              </a:rPr>
              <a:t>体験した感想：　とにかく頭が疲れる。集中する。</a:t>
            </a:r>
          </a:p>
          <a:p>
            <a:pPr>
              <a:spcBef>
                <a:spcPct val="50000"/>
              </a:spcBef>
            </a:pPr>
            <a:r>
              <a:rPr lang="ja-JP" altLang="en-US" sz="1200" dirty="0">
                <a:latin typeface="ＭＳ Ｐゴシック" charset="-128"/>
              </a:rPr>
              <a:t>・品質が高くなる。</a:t>
            </a:r>
          </a:p>
          <a:p>
            <a:r>
              <a:rPr lang="ja-JP" altLang="en-US" sz="1200" dirty="0">
                <a:latin typeface="ＭＳ Ｐゴシック" charset="-128"/>
              </a:rPr>
              <a:t>・技術的な問題や、方式で悩む時間が少ないので効率は良い。</a:t>
            </a:r>
          </a:p>
          <a:p>
            <a:r>
              <a:rPr lang="ja-JP" altLang="en-US" sz="1200" dirty="0">
                <a:latin typeface="ＭＳ Ｐゴシック" charset="-128"/>
              </a:rPr>
              <a:t>・気を抜く暇がないので、稼働率は高い</a:t>
            </a:r>
          </a:p>
          <a:p>
            <a:r>
              <a:rPr lang="ja-JP" altLang="en-US" sz="1200" dirty="0">
                <a:latin typeface="ＭＳ Ｐゴシック" charset="-128"/>
              </a:rPr>
              <a:t>・二人でやっているので、生産性は倍まではいかない。ただし品質が高いので、改修やテスト時の修正工数は少なくなる</a:t>
            </a:r>
          </a:p>
          <a:p>
            <a:r>
              <a:rPr lang="ja-JP" altLang="en-US" sz="1200" dirty="0">
                <a:latin typeface="ＭＳ Ｐゴシック" charset="-128"/>
              </a:rPr>
              <a:t>・ペアプロ／クロスファンクションにより　ソースコードレベルで情報を共有するため、 自然に　可読性／ロジックのシンプルさが感じられる実装となる。</a:t>
            </a:r>
          </a:p>
          <a:p>
            <a:r>
              <a:rPr lang="ja-JP" altLang="en-US" sz="1200" dirty="0">
                <a:latin typeface="ＭＳ Ｐゴシック" charset="-128"/>
              </a:rPr>
              <a:t>・随時に動かしながら機能拡張をするため、潜在バグ／デグレードのリスクは低い。</a:t>
            </a:r>
          </a:p>
          <a:p>
            <a:r>
              <a:rPr lang="ja-JP" altLang="en-US" sz="1200" dirty="0">
                <a:latin typeface="ＭＳ Ｐゴシック" charset="-128"/>
              </a:rPr>
              <a:t>・実装が不慣れな要員がいても、ペアの組み合わせにより品質の高い実装が可能となる。</a:t>
            </a:r>
          </a:p>
          <a:p>
            <a:r>
              <a:rPr lang="ja-JP" altLang="en-US" sz="1200" dirty="0">
                <a:latin typeface="ＭＳ Ｐゴシック" charset="-128"/>
              </a:rPr>
              <a:t>・作業の完了が、視覚的に理解できる。実装の成果がすぐに見れる。</a:t>
            </a:r>
          </a:p>
          <a:p>
            <a:r>
              <a:rPr lang="ja-JP" altLang="en-US" sz="1200" dirty="0">
                <a:latin typeface="ＭＳ Ｐゴシック" charset="-128"/>
              </a:rPr>
              <a:t>・スタンドアップミーティング／振り返り／タスクの割り振りによりメンバー全員が全体の作業を見渡せる。司会を持ち回りすることにより参加意識が強調される。</a:t>
            </a:r>
          </a:p>
          <a:p>
            <a:r>
              <a:rPr lang="ja-JP" altLang="en-US" sz="1200" dirty="0">
                <a:latin typeface="ＭＳ Ｐゴシック" charset="-128"/>
              </a:rPr>
              <a:t>人に見られているのに、適当な（動けばいい）コーディングはできない。</a:t>
            </a:r>
          </a:p>
          <a:p>
            <a:r>
              <a:rPr lang="ja-JP" altLang="en-US" sz="1200" dirty="0">
                <a:latin typeface="ＭＳ Ｐゴシック" charset="-128"/>
              </a:rPr>
              <a:t>・悩んでいる時間が少ない。（随時相談／調査）</a:t>
            </a:r>
          </a:p>
          <a:p>
            <a:r>
              <a:rPr lang="ja-JP" altLang="en-US" sz="1200" dirty="0">
                <a:latin typeface="ＭＳ Ｐゴシック" charset="-128"/>
              </a:rPr>
              <a:t>・具体的な目標を随時持つことができる。</a:t>
            </a:r>
          </a:p>
          <a:p>
            <a:r>
              <a:rPr lang="ja-JP" altLang="en-US" sz="1200" dirty="0">
                <a:latin typeface="ＭＳ Ｐゴシック" charset="-128"/>
              </a:rPr>
              <a:t>・タスク担当を明確にすることにより、責任範囲の当事者意識を持つことができる。</a:t>
            </a:r>
          </a:p>
          <a:p>
            <a:pPr>
              <a:spcBef>
                <a:spcPct val="50000"/>
              </a:spcBef>
            </a:pPr>
            <a:endParaRPr lang="en-US" altLang="ja-JP" sz="1200" dirty="0">
              <a:latin typeface="ＭＳ Ｐゴシック" charset="-128"/>
            </a:endParaRPr>
          </a:p>
        </p:txBody>
      </p:sp>
      <p:sp>
        <p:nvSpPr>
          <p:cNvPr id="124939" name="Rectangle 11"/>
          <p:cNvSpPr>
            <a:spLocks noGrp="1" noChangeArrowheads="1"/>
          </p:cNvSpPr>
          <p:nvPr>
            <p:ph type="title" idx="4294967295"/>
          </p:nvPr>
        </p:nvSpPr>
        <p:spPr>
          <a:xfrm>
            <a:off x="395288" y="155575"/>
            <a:ext cx="7056437" cy="752475"/>
          </a:xfrm>
        </p:spPr>
        <p:txBody>
          <a:bodyPr lIns="90000" tIns="46800" rIns="90000" bIns="46800">
            <a:normAutofit/>
          </a:bodyPr>
          <a:lstStyle/>
          <a:p>
            <a:pPr algn="l"/>
            <a:r>
              <a:rPr lang="ja-JP" altLang="en-US" sz="2800" dirty="0">
                <a:solidFill>
                  <a:srgbClr val="002060"/>
                </a:solidFill>
                <a:latin typeface="ＭＳ Ｐゴシック" charset="-128"/>
              </a:rPr>
              <a:t>経験事例の報告（エンジニアの声）</a:t>
            </a:r>
          </a:p>
        </p:txBody>
      </p:sp>
      <p:pic>
        <p:nvPicPr>
          <p:cNvPr id="10138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3888" y="115888"/>
            <a:ext cx="758825" cy="49212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線コネクタ 2"/>
          <p:cNvCxnSpPr/>
          <p:nvPr/>
        </p:nvCxnSpPr>
        <p:spPr>
          <a:xfrm>
            <a:off x="1475656" y="2636912"/>
            <a:ext cx="216024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フッター プレースホルダー 5"/>
          <p:cNvSpPr>
            <a:spLocks noGrp="1"/>
          </p:cNvSpPr>
          <p:nvPr>
            <p:ph type="ftr" sz="quarter" idx="11"/>
          </p:nvPr>
        </p:nvSpPr>
        <p:spPr>
          <a:xfrm>
            <a:off x="3124200" y="6356350"/>
            <a:ext cx="2895600" cy="365125"/>
          </a:xfrm>
        </p:spPr>
        <p:txBody>
          <a:bodyPr/>
          <a:lstStyle/>
          <a:p>
            <a:r>
              <a:rPr kumimoji="1" lang="en-US" altLang="ja-JP" dirty="0" smtClean="0"/>
              <a:t>Copyrights@2013_Strategic Staff Services</a:t>
            </a:r>
            <a:endParaRPr kumimoji="1" lang="ja-JP" altLang="en-US" dirty="0"/>
          </a:p>
        </p:txBody>
      </p:sp>
    </p:spTree>
    <p:extLst>
      <p:ext uri="{BB962C8B-B14F-4D97-AF65-F5344CB8AC3E}">
        <p14:creationId xmlns:p14="http://schemas.microsoft.com/office/powerpoint/2010/main" val="2468581086"/>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3"/>
          <p:cNvSpPr>
            <a:spLocks noGrp="1"/>
          </p:cNvSpPr>
          <p:nvPr>
            <p:ph type="sldNum" sz="quarter" idx="12"/>
          </p:nvPr>
        </p:nvSpPr>
        <p:spPr/>
        <p:txBody>
          <a:bodyPr/>
          <a:lstStyle/>
          <a:p>
            <a:fld id="{23B7E287-9502-4CD5-A6CE-202AFEB2EE4D}" type="slidenum">
              <a:rPr lang="en-US" altLang="ja-JP">
                <a:solidFill>
                  <a:schemeClr val="bg1">
                    <a:lumMod val="65000"/>
                  </a:schemeClr>
                </a:solidFill>
              </a:rPr>
              <a:pPr/>
              <a:t>42</a:t>
            </a:fld>
            <a:endParaRPr lang="en-US" altLang="ja-JP">
              <a:solidFill>
                <a:schemeClr val="bg1">
                  <a:lumMod val="65000"/>
                </a:schemeClr>
              </a:solidFill>
            </a:endParaRPr>
          </a:p>
        </p:txBody>
      </p:sp>
      <p:sp>
        <p:nvSpPr>
          <p:cNvPr id="126979" name="Rectangle 2"/>
          <p:cNvSpPr>
            <a:spLocks noGrp="1" noChangeArrowheads="1"/>
          </p:cNvSpPr>
          <p:nvPr>
            <p:ph type="title" idx="4294967295"/>
          </p:nvPr>
        </p:nvSpPr>
        <p:spPr>
          <a:xfrm>
            <a:off x="250825" y="188913"/>
            <a:ext cx="8228013" cy="530225"/>
          </a:xfrm>
        </p:spPr>
        <p:txBody>
          <a:bodyPr lIns="90000" tIns="46800" rIns="90000" bIns="46800">
            <a:normAutofit/>
          </a:bodyPr>
          <a:lstStyle/>
          <a:p>
            <a:pPr algn="l"/>
            <a:r>
              <a:rPr lang="ja-JP" altLang="en-US" sz="2800" dirty="0">
                <a:solidFill>
                  <a:srgbClr val="002060"/>
                </a:solidFill>
                <a:latin typeface="ＭＳ Ｐゴシック" charset="-128"/>
              </a:rPr>
              <a:t>経験事例の報告（エンジニアの声）</a:t>
            </a:r>
          </a:p>
        </p:txBody>
      </p:sp>
      <p:sp>
        <p:nvSpPr>
          <p:cNvPr id="103428" name="Rectangle 4"/>
          <p:cNvSpPr>
            <a:spLocks noChangeArrowheads="1"/>
          </p:cNvSpPr>
          <p:nvPr/>
        </p:nvSpPr>
        <p:spPr bwMode="auto">
          <a:xfrm>
            <a:off x="1584325" y="2708275"/>
            <a:ext cx="7559675"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49263">
              <a:lnSpc>
                <a:spcPct val="93000"/>
              </a:lnSpc>
              <a:buClr>
                <a:srgbClr val="000000"/>
              </a:buClr>
              <a:buSzPct val="100000"/>
              <a:buFont typeface="Arial" charset="0"/>
              <a:buNone/>
            </a:pPr>
            <a:r>
              <a:rPr lang="ja-JP" altLang="en-US" sz="1200" dirty="0">
                <a:latin typeface="ＭＳ Ｐゴシック" charset="-128"/>
              </a:rPr>
              <a:t>エンジニア</a:t>
            </a:r>
            <a:r>
              <a:rPr lang="en-US" altLang="ja-JP" sz="1200" dirty="0">
                <a:latin typeface="ＭＳ Ｐゴシック" charset="-128"/>
              </a:rPr>
              <a:t>C</a:t>
            </a:r>
            <a:r>
              <a:rPr lang="ja-JP" altLang="en-US" sz="1200" dirty="0">
                <a:latin typeface="ＭＳ Ｐゴシック" charset="-128"/>
              </a:rPr>
              <a:t>さん：　アジャイル初体験、ウォーターフォール開発経験約４年２７才</a:t>
            </a:r>
          </a:p>
          <a:p>
            <a:pPr defTabSz="449263">
              <a:lnSpc>
                <a:spcPct val="93000"/>
              </a:lnSpc>
              <a:buClr>
                <a:srgbClr val="000000"/>
              </a:buClr>
              <a:buSzPct val="100000"/>
              <a:buFont typeface="Arial" charset="0"/>
              <a:buNone/>
            </a:pPr>
            <a:r>
              <a:rPr lang="ja-JP" altLang="en-US" sz="1200" dirty="0">
                <a:latin typeface="ＭＳ Ｐゴシック" charset="-128"/>
              </a:rPr>
              <a:t>	</a:t>
            </a:r>
            <a:r>
              <a:rPr lang="en-US" altLang="ja-JP" sz="1200" dirty="0">
                <a:latin typeface="ＭＳ Ｐゴシック" charset="-128"/>
              </a:rPr>
              <a:t>&gt; </a:t>
            </a:r>
            <a:r>
              <a:rPr lang="ja-JP" altLang="en-US" sz="1200" dirty="0">
                <a:latin typeface="ＭＳ Ｐゴシック" charset="-128"/>
              </a:rPr>
              <a:t>初級アドミニストレータ</a:t>
            </a:r>
          </a:p>
          <a:p>
            <a:pPr defTabSz="449263">
              <a:lnSpc>
                <a:spcPct val="93000"/>
              </a:lnSpc>
              <a:buClr>
                <a:srgbClr val="000000"/>
              </a:buClr>
              <a:buSzPct val="100000"/>
              <a:buFont typeface="Arial" charset="0"/>
              <a:buNone/>
            </a:pPr>
            <a:r>
              <a:rPr lang="ja-JP" altLang="en-US" sz="1200" dirty="0">
                <a:latin typeface="ＭＳ Ｐゴシック" charset="-128"/>
              </a:rPr>
              <a:t>	</a:t>
            </a:r>
            <a:r>
              <a:rPr lang="en-US" altLang="ja-JP" sz="1200" dirty="0">
                <a:latin typeface="ＭＳ Ｐゴシック" charset="-128"/>
              </a:rPr>
              <a:t>&gt; </a:t>
            </a:r>
            <a:r>
              <a:rPr lang="ja-JP" altLang="en-US" sz="1200" dirty="0">
                <a:latin typeface="ＭＳ Ｐゴシック" charset="-128"/>
              </a:rPr>
              <a:t>詳細設計・</a:t>
            </a:r>
            <a:r>
              <a:rPr lang="en-US" altLang="ja-JP" sz="1200" dirty="0">
                <a:latin typeface="ＭＳ Ｐゴシック" charset="-128"/>
              </a:rPr>
              <a:t>PG</a:t>
            </a:r>
            <a:r>
              <a:rPr lang="ja-JP" altLang="en-US" sz="1200" dirty="0">
                <a:latin typeface="ＭＳ Ｐゴシック" charset="-128"/>
              </a:rPr>
              <a:t>・</a:t>
            </a:r>
            <a:r>
              <a:rPr lang="en-US" altLang="ja-JP" sz="1200" dirty="0">
                <a:latin typeface="ＭＳ Ｐゴシック" charset="-128"/>
              </a:rPr>
              <a:t>/</a:t>
            </a:r>
            <a:r>
              <a:rPr lang="ja-JP" altLang="en-US" sz="1200" dirty="0">
                <a:latin typeface="ＭＳ Ｐゴシック" charset="-128"/>
              </a:rPr>
              <a:t>テスト（物流／在庫管理／</a:t>
            </a:r>
            <a:r>
              <a:rPr lang="en-US" altLang="ja-JP" sz="1200" dirty="0">
                <a:latin typeface="ＭＳ Ｐゴシック" charset="-128"/>
              </a:rPr>
              <a:t>Web</a:t>
            </a:r>
            <a:r>
              <a:rPr lang="ja-JP" altLang="en-US" sz="1200" dirty="0">
                <a:latin typeface="ＭＳ Ｐゴシック" charset="-128"/>
              </a:rPr>
              <a:t>）　４年		</a:t>
            </a:r>
          </a:p>
          <a:p>
            <a:pPr defTabSz="449263">
              <a:lnSpc>
                <a:spcPct val="93000"/>
              </a:lnSpc>
              <a:buClr>
                <a:srgbClr val="000000"/>
              </a:buClr>
              <a:buSzPct val="100000"/>
              <a:buFont typeface="Arial" charset="0"/>
              <a:buNone/>
            </a:pPr>
            <a:r>
              <a:rPr lang="ja-JP" altLang="en-US" sz="1200" dirty="0">
                <a:latin typeface="ＭＳ Ｐゴシック" charset="-128"/>
              </a:rPr>
              <a:t>	</a:t>
            </a:r>
            <a:r>
              <a:rPr lang="en-US" altLang="ja-JP" sz="1200" dirty="0">
                <a:latin typeface="ＭＳ Ｐゴシック" charset="-128"/>
              </a:rPr>
              <a:t>&gt;</a:t>
            </a:r>
            <a:r>
              <a:rPr lang="ja-JP" altLang="en-US" sz="1200" dirty="0">
                <a:latin typeface="ＭＳ Ｐゴシック" charset="-128"/>
              </a:rPr>
              <a:t>ＶＢ．</a:t>
            </a:r>
            <a:r>
              <a:rPr lang="en-US" altLang="ja-JP" sz="1200" dirty="0">
                <a:latin typeface="ＭＳ Ｐゴシック" charset="-128"/>
              </a:rPr>
              <a:t>2</a:t>
            </a:r>
            <a:r>
              <a:rPr lang="ja-JP" altLang="en-US" sz="1200" dirty="0">
                <a:latin typeface="ＭＳ Ｐゴシック" charset="-128"/>
              </a:rPr>
              <a:t>年　　　　　　			</a:t>
            </a:r>
            <a:r>
              <a:rPr lang="en-US" altLang="ja-JP" sz="1200" dirty="0">
                <a:latin typeface="ＭＳ Ｐゴシック" charset="-128"/>
              </a:rPr>
              <a:t>&gt; </a:t>
            </a:r>
            <a:r>
              <a:rPr lang="ja-JP" altLang="en-US" sz="1200" dirty="0">
                <a:latin typeface="ＭＳ Ｐゴシック" charset="-128"/>
              </a:rPr>
              <a:t>ＪＡＶＡ（</a:t>
            </a:r>
            <a:r>
              <a:rPr lang="en-US" altLang="ja-JP" sz="1200" dirty="0">
                <a:latin typeface="ＭＳ Ｐゴシック" charset="-128"/>
              </a:rPr>
              <a:t>web</a:t>
            </a:r>
            <a:r>
              <a:rPr lang="ja-JP" altLang="en-US" sz="1200" dirty="0">
                <a:latin typeface="ＭＳ Ｐゴシック" charset="-128"/>
              </a:rPr>
              <a:t>）　３年</a:t>
            </a:r>
          </a:p>
          <a:p>
            <a:pPr defTabSz="449263">
              <a:lnSpc>
                <a:spcPct val="93000"/>
              </a:lnSpc>
              <a:buClr>
                <a:srgbClr val="000000"/>
              </a:buClr>
              <a:buSzPct val="100000"/>
              <a:buFont typeface="Arial" charset="0"/>
              <a:buNone/>
            </a:pPr>
            <a:r>
              <a:rPr lang="ja-JP" altLang="en-US" sz="1200" dirty="0">
                <a:latin typeface="ＭＳ Ｐゴシック" charset="-128"/>
              </a:rPr>
              <a:t>	</a:t>
            </a:r>
            <a:r>
              <a:rPr lang="en-US" altLang="ja-JP" sz="1200" dirty="0">
                <a:latin typeface="ＭＳ Ｐゴシック" charset="-128"/>
              </a:rPr>
              <a:t>&gt; </a:t>
            </a:r>
            <a:r>
              <a:rPr lang="ja-JP" altLang="en-US" sz="1200" dirty="0">
                <a:latin typeface="ＭＳ Ｐゴシック" charset="-128"/>
              </a:rPr>
              <a:t>ＰＬ／ＳＱＬ　三ヶ月	</a:t>
            </a:r>
          </a:p>
          <a:p>
            <a:pPr defTabSz="449263">
              <a:lnSpc>
                <a:spcPct val="93000"/>
              </a:lnSpc>
              <a:buClr>
                <a:srgbClr val="000000"/>
              </a:buClr>
              <a:buSzPct val="100000"/>
              <a:buFont typeface="Arial" charset="0"/>
              <a:buNone/>
            </a:pPr>
            <a:r>
              <a:rPr lang="ja-JP" altLang="en-US" sz="1200" dirty="0">
                <a:latin typeface="ＭＳ Ｐゴシック" charset="-128"/>
              </a:rPr>
              <a:t>		</a:t>
            </a:r>
          </a:p>
          <a:p>
            <a:pPr defTabSz="449263">
              <a:lnSpc>
                <a:spcPct val="93000"/>
              </a:lnSpc>
              <a:buClr>
                <a:srgbClr val="000000"/>
              </a:buClr>
              <a:buSzPct val="100000"/>
              <a:buFont typeface="Arial" charset="0"/>
              <a:buNone/>
            </a:pPr>
            <a:r>
              <a:rPr lang="ja-JP" altLang="en-US" sz="1200" dirty="0">
                <a:latin typeface="ＭＳ Ｐゴシック" charset="-128"/>
              </a:rPr>
              <a:t>アジャイル感想：　</a:t>
            </a:r>
          </a:p>
          <a:p>
            <a:pPr defTabSz="449263">
              <a:lnSpc>
                <a:spcPct val="93000"/>
              </a:lnSpc>
              <a:buClr>
                <a:srgbClr val="000000"/>
              </a:buClr>
              <a:buSzPct val="100000"/>
              <a:buFont typeface="Arial" charset="0"/>
              <a:buNone/>
            </a:pPr>
            <a:r>
              <a:rPr lang="ja-JP" altLang="en-US" sz="1200" dirty="0">
                <a:latin typeface="ＭＳ Ｐゴシック" charset="-128"/>
              </a:rPr>
              <a:t>・一人で開発をしている時は、技術的にわからないことがあるとネットや本等で調べて解決し、作業を進めていくが、ペア・プロの場合横で他の人が見ているので、気軽に調べ物がしにくい。</a:t>
            </a:r>
          </a:p>
          <a:p>
            <a:pPr defTabSz="449263">
              <a:lnSpc>
                <a:spcPct val="93000"/>
              </a:lnSpc>
              <a:buClr>
                <a:srgbClr val="000000"/>
              </a:buClr>
              <a:buSzPct val="100000"/>
              <a:buFont typeface="Arial" charset="0"/>
              <a:buNone/>
            </a:pPr>
            <a:r>
              <a:rPr lang="ja-JP" altLang="en-US" sz="1200" dirty="0">
                <a:latin typeface="ＭＳ Ｐゴシック" charset="-128"/>
              </a:rPr>
              <a:t>　（まだメンバーに慣れていないため、気軽に質問ができない）</a:t>
            </a:r>
          </a:p>
          <a:p>
            <a:pPr defTabSz="449263">
              <a:lnSpc>
                <a:spcPct val="93000"/>
              </a:lnSpc>
              <a:buClr>
                <a:srgbClr val="000000"/>
              </a:buClr>
              <a:buSzPct val="100000"/>
              <a:buFont typeface="Arial" charset="0"/>
              <a:buNone/>
            </a:pPr>
            <a:r>
              <a:rPr lang="ja-JP" altLang="en-US" sz="1200" dirty="0">
                <a:latin typeface="ＭＳ Ｐゴシック" charset="-128"/>
              </a:rPr>
              <a:t>・仕様をよく知っている人とペアを組むと、プログラミングの道筋を立てて開発ができるので、良いと思う。</a:t>
            </a:r>
          </a:p>
          <a:p>
            <a:pPr defTabSz="449263">
              <a:lnSpc>
                <a:spcPct val="93000"/>
              </a:lnSpc>
              <a:buClr>
                <a:srgbClr val="000000"/>
              </a:buClr>
              <a:buSzPct val="100000"/>
              <a:buFont typeface="Arial" charset="0"/>
              <a:buNone/>
            </a:pPr>
            <a:r>
              <a:rPr lang="ja-JP" altLang="en-US" sz="1200" dirty="0">
                <a:latin typeface="ＭＳ Ｐゴシック" charset="-128"/>
              </a:rPr>
              <a:t>・反対にある程度わかっている人が作業を行い、ほとんどわかっていない人が横で見ている場合、作業者はどこまで説明しながら進めればいいのかわからない。</a:t>
            </a:r>
          </a:p>
          <a:p>
            <a:pPr defTabSz="449263">
              <a:lnSpc>
                <a:spcPct val="93000"/>
              </a:lnSpc>
              <a:buClr>
                <a:srgbClr val="000000"/>
              </a:buClr>
              <a:buSzPct val="100000"/>
              <a:buFont typeface="Arial" charset="0"/>
              <a:buNone/>
            </a:pPr>
            <a:r>
              <a:rPr lang="ja-JP" altLang="en-US" sz="1200" dirty="0">
                <a:latin typeface="ＭＳ Ｐゴシック" charset="-128"/>
              </a:rPr>
              <a:t>・ペア・プロだと常に他の人と一緒に開発を行うので、緊張感が保てる。その反面、気を抜くことができないので、一人で作業をするよりもかなり疲労度が高い。</a:t>
            </a:r>
          </a:p>
          <a:p>
            <a:pPr defTabSz="449263">
              <a:lnSpc>
                <a:spcPct val="93000"/>
              </a:lnSpc>
              <a:buClr>
                <a:srgbClr val="000000"/>
              </a:buClr>
              <a:buSzPct val="100000"/>
              <a:buFont typeface="Arial" charset="0"/>
              <a:buNone/>
            </a:pPr>
            <a:r>
              <a:rPr lang="ja-JP" altLang="en-US" sz="1200" dirty="0">
                <a:latin typeface="ＭＳ Ｐゴシック" charset="-128"/>
              </a:rPr>
              <a:t>・タスク毎に見積もり時間を出して作業を行うことと、プログラム１本の見積もり時間しか出ていない状態で作業を行うことと比べると、タスク毎の方が作業を進めやすい。</a:t>
            </a:r>
          </a:p>
          <a:p>
            <a:pPr defTabSz="449263">
              <a:lnSpc>
                <a:spcPct val="93000"/>
              </a:lnSpc>
              <a:buClr>
                <a:srgbClr val="000000"/>
              </a:buClr>
              <a:buSzPct val="100000"/>
              <a:buFont typeface="Arial" charset="0"/>
              <a:buNone/>
            </a:pPr>
            <a:r>
              <a:rPr lang="ja-JP" altLang="en-US" sz="1200" dirty="0">
                <a:latin typeface="ＭＳ Ｐゴシック" charset="-128"/>
              </a:rPr>
              <a:t>　（プログラム１本の見積もりの場合、ペース配分が上手くいかないことがある）</a:t>
            </a:r>
          </a:p>
          <a:p>
            <a:pPr defTabSz="449263">
              <a:lnSpc>
                <a:spcPct val="93000"/>
              </a:lnSpc>
              <a:buClr>
                <a:srgbClr val="000000"/>
              </a:buClr>
              <a:buSzPct val="100000"/>
              <a:buFont typeface="Arial" charset="0"/>
              <a:buNone/>
            </a:pPr>
            <a:r>
              <a:rPr lang="ja-JP" altLang="en-US" sz="1200" dirty="0">
                <a:latin typeface="ＭＳ Ｐゴシック" charset="-128"/>
              </a:rPr>
              <a:t>・ウォーターフォール型の開発に慣れているので、要件定義からいきなりプログラミングに入ることにまだ戸惑いを感じる。外部設計書、内部設計書があった方が開発がしやすい。</a:t>
            </a:r>
          </a:p>
          <a:p>
            <a:pPr defTabSz="449263">
              <a:lnSpc>
                <a:spcPct val="93000"/>
              </a:lnSpc>
              <a:buClr>
                <a:srgbClr val="000000"/>
              </a:buClr>
              <a:buSzPct val="100000"/>
              <a:buFont typeface="Arial" charset="0"/>
              <a:buNone/>
            </a:pPr>
            <a:r>
              <a:rPr lang="ja-JP" altLang="en-US" sz="1200" dirty="0">
                <a:latin typeface="ＭＳ Ｐゴシック" charset="-128"/>
              </a:rPr>
              <a:t>・ペア・プロに慣れてきたので、作業進捗が早くなってきた。</a:t>
            </a:r>
          </a:p>
          <a:p>
            <a:pPr defTabSz="449263">
              <a:lnSpc>
                <a:spcPct val="93000"/>
              </a:lnSpc>
              <a:buClr>
                <a:srgbClr val="000000"/>
              </a:buClr>
              <a:buSzPct val="100000"/>
              <a:buFont typeface="Arial" charset="0"/>
              <a:buNone/>
            </a:pPr>
            <a:r>
              <a:rPr lang="ja-JP" altLang="en-US" sz="1200" dirty="0">
                <a:latin typeface="ＭＳ Ｐゴシック" charset="-128"/>
              </a:rPr>
              <a:t>・常に隣に他人がいる環境でずっと開発を行うのは疲労度が高く、辛い時もある。</a:t>
            </a:r>
          </a:p>
        </p:txBody>
      </p:sp>
      <p:sp>
        <p:nvSpPr>
          <p:cNvPr id="103430" name="Text Box 10"/>
          <p:cNvSpPr txBox="1">
            <a:spLocks noChangeArrowheads="1"/>
          </p:cNvSpPr>
          <p:nvPr/>
        </p:nvSpPr>
        <p:spPr bwMode="auto">
          <a:xfrm>
            <a:off x="250825" y="692150"/>
            <a:ext cx="8353425"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449263">
              <a:defRPr kumimoji="1">
                <a:solidFill>
                  <a:schemeClr val="tx1"/>
                </a:solidFill>
                <a:latin typeface="Arial" charset="0"/>
                <a:ea typeface="ＭＳ Ｐゴシック" charset="-128"/>
              </a:defRPr>
            </a:lvl1pPr>
            <a:lvl2pPr marL="742950" indent="-285750" defTabSz="449263">
              <a:defRPr kumimoji="1">
                <a:solidFill>
                  <a:schemeClr val="tx1"/>
                </a:solidFill>
                <a:latin typeface="Arial" charset="0"/>
                <a:ea typeface="ＭＳ Ｐゴシック" charset="-128"/>
              </a:defRPr>
            </a:lvl2pPr>
            <a:lvl3pPr marL="1143000" indent="-228600" defTabSz="449263">
              <a:defRPr kumimoji="1">
                <a:solidFill>
                  <a:schemeClr val="tx1"/>
                </a:solidFill>
                <a:latin typeface="Arial" charset="0"/>
                <a:ea typeface="ＭＳ Ｐゴシック" charset="-128"/>
              </a:defRPr>
            </a:lvl3pPr>
            <a:lvl4pPr marL="1600200" indent="-228600" defTabSz="449263">
              <a:defRPr kumimoji="1">
                <a:solidFill>
                  <a:schemeClr val="tx1"/>
                </a:solidFill>
                <a:latin typeface="Arial" charset="0"/>
                <a:ea typeface="ＭＳ Ｐゴシック" charset="-128"/>
              </a:defRPr>
            </a:lvl4pPr>
            <a:lvl5pPr marL="2057400" indent="-228600" defTabSz="449263">
              <a:defRPr kumimoji="1">
                <a:solidFill>
                  <a:schemeClr val="tx1"/>
                </a:solidFill>
                <a:latin typeface="Arial" charset="0"/>
                <a:ea typeface="ＭＳ Ｐゴシック" charset="-128"/>
              </a:defRPr>
            </a:lvl5pPr>
            <a:lvl6pPr marL="2514600" indent="-228600" defTabSz="449263" fontAlgn="base">
              <a:spcBef>
                <a:spcPct val="0"/>
              </a:spcBef>
              <a:spcAft>
                <a:spcPct val="0"/>
              </a:spcAft>
              <a:defRPr kumimoji="1">
                <a:solidFill>
                  <a:schemeClr val="tx1"/>
                </a:solidFill>
                <a:latin typeface="Arial" charset="0"/>
                <a:ea typeface="ＭＳ Ｐゴシック" charset="-128"/>
              </a:defRPr>
            </a:lvl6pPr>
            <a:lvl7pPr marL="2971800" indent="-228600" defTabSz="449263" fontAlgn="base">
              <a:spcBef>
                <a:spcPct val="0"/>
              </a:spcBef>
              <a:spcAft>
                <a:spcPct val="0"/>
              </a:spcAft>
              <a:defRPr kumimoji="1">
                <a:solidFill>
                  <a:schemeClr val="tx1"/>
                </a:solidFill>
                <a:latin typeface="Arial" charset="0"/>
                <a:ea typeface="ＭＳ Ｐゴシック" charset="-128"/>
              </a:defRPr>
            </a:lvl7pPr>
            <a:lvl8pPr marL="3429000" indent="-228600" defTabSz="449263" fontAlgn="base">
              <a:spcBef>
                <a:spcPct val="0"/>
              </a:spcBef>
              <a:spcAft>
                <a:spcPct val="0"/>
              </a:spcAft>
              <a:defRPr kumimoji="1">
                <a:solidFill>
                  <a:schemeClr val="tx1"/>
                </a:solidFill>
                <a:latin typeface="Arial" charset="0"/>
                <a:ea typeface="ＭＳ Ｐゴシック" charset="-128"/>
              </a:defRPr>
            </a:lvl8pPr>
            <a:lvl9pPr marL="3886200" indent="-228600" defTabSz="449263"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ja-JP" altLang="en-US" sz="1200" dirty="0">
                <a:latin typeface="ＭＳ Ｐゴシック" charset="-128"/>
              </a:rPr>
              <a:t>エンジニアＢさん：　アジャイル初体験、ウォーターフォール開発経験約５年　２８才</a:t>
            </a:r>
          </a:p>
          <a:p>
            <a:r>
              <a:rPr lang="ja-JP" altLang="en-US" sz="1200" dirty="0">
                <a:latin typeface="ＭＳ Ｐゴシック" charset="-128"/>
              </a:rPr>
              <a:t>	</a:t>
            </a:r>
            <a:r>
              <a:rPr lang="en-US" altLang="ja-JP" sz="1200" dirty="0">
                <a:latin typeface="ＭＳ Ｐゴシック" charset="-128"/>
              </a:rPr>
              <a:t>&gt; Oracle Master Bronze 10g			&gt; VB.NET</a:t>
            </a:r>
            <a:r>
              <a:rPr lang="ja-JP" altLang="en-US" sz="1200" dirty="0">
                <a:latin typeface="ＭＳ Ｐゴシック" charset="-128"/>
              </a:rPr>
              <a:t>：１年</a:t>
            </a:r>
          </a:p>
          <a:p>
            <a:r>
              <a:rPr lang="ja-JP" altLang="en-US" sz="1200" dirty="0">
                <a:latin typeface="ＭＳ Ｐゴシック" charset="-128"/>
              </a:rPr>
              <a:t>	</a:t>
            </a:r>
            <a:r>
              <a:rPr lang="en-US" altLang="ja-JP" sz="1200" dirty="0">
                <a:latin typeface="ＭＳ Ｐゴシック" charset="-128"/>
              </a:rPr>
              <a:t>&gt; HTML</a:t>
            </a:r>
            <a:r>
              <a:rPr lang="ja-JP" altLang="en-US" sz="1200" dirty="0" err="1">
                <a:latin typeface="ＭＳ Ｐゴシック" charset="-128"/>
              </a:rPr>
              <a:t>、</a:t>
            </a:r>
            <a:r>
              <a:rPr lang="en-US" altLang="ja-JP" sz="1200" dirty="0">
                <a:latin typeface="ＭＳ Ｐゴシック" charset="-128"/>
              </a:rPr>
              <a:t>JavaScript</a:t>
            </a:r>
            <a:r>
              <a:rPr lang="ja-JP" altLang="en-US" sz="1200" dirty="0" err="1">
                <a:latin typeface="ＭＳ Ｐゴシック" charset="-128"/>
              </a:rPr>
              <a:t>、</a:t>
            </a:r>
            <a:r>
              <a:rPr lang="en-US" altLang="ja-JP" sz="1200" dirty="0">
                <a:latin typeface="ＭＳ Ｐゴシック" charset="-128"/>
              </a:rPr>
              <a:t>CSS</a:t>
            </a:r>
            <a:r>
              <a:rPr lang="ja-JP" altLang="en-US" sz="1200" dirty="0">
                <a:latin typeface="ＭＳ Ｐゴシック" charset="-128"/>
              </a:rPr>
              <a:t>など</a:t>
            </a:r>
            <a:r>
              <a:rPr lang="en-US" altLang="ja-JP" sz="1200" dirty="0">
                <a:latin typeface="ＭＳ Ｐゴシック" charset="-128"/>
              </a:rPr>
              <a:t>Web</a:t>
            </a:r>
            <a:r>
              <a:rPr lang="ja-JP" altLang="en-US" sz="1200" dirty="0">
                <a:latin typeface="ＭＳ Ｐゴシック" charset="-128"/>
              </a:rPr>
              <a:t>関係：１年（随時）	</a:t>
            </a:r>
            <a:r>
              <a:rPr lang="en-US" altLang="ja-JP" sz="1200" dirty="0">
                <a:latin typeface="ＭＳ Ｐゴシック" charset="-128"/>
              </a:rPr>
              <a:t>&gt; PHP</a:t>
            </a:r>
            <a:r>
              <a:rPr lang="ja-JP" altLang="en-US" sz="1200" dirty="0">
                <a:latin typeface="ＭＳ Ｐゴシック" charset="-128"/>
              </a:rPr>
              <a:t>：１年</a:t>
            </a:r>
          </a:p>
          <a:p>
            <a:r>
              <a:rPr lang="ja-JP" altLang="en-US" sz="1200" dirty="0">
                <a:latin typeface="ＭＳ Ｐゴシック" charset="-128"/>
              </a:rPr>
              <a:t>	</a:t>
            </a:r>
            <a:r>
              <a:rPr lang="en-US" altLang="ja-JP" sz="1200" dirty="0">
                <a:latin typeface="ＭＳ Ｐゴシック" charset="-128"/>
              </a:rPr>
              <a:t>&gt; VB6</a:t>
            </a:r>
            <a:r>
              <a:rPr lang="ja-JP" altLang="en-US" sz="1200" dirty="0">
                <a:latin typeface="ＭＳ Ｐゴシック" charset="-128"/>
              </a:rPr>
              <a:t>：３年				</a:t>
            </a:r>
            <a:r>
              <a:rPr lang="en-US" altLang="ja-JP" sz="1200" dirty="0">
                <a:latin typeface="ＭＳ Ｐゴシック" charset="-128"/>
              </a:rPr>
              <a:t>&gt; PL/SQL</a:t>
            </a:r>
            <a:r>
              <a:rPr lang="ja-JP" altLang="en-US" sz="1200" dirty="0">
                <a:latin typeface="ＭＳ Ｐゴシック" charset="-128"/>
              </a:rPr>
              <a:t>：１年</a:t>
            </a:r>
          </a:p>
          <a:p>
            <a:r>
              <a:rPr lang="ja-JP" altLang="en-US" sz="1200" dirty="0">
                <a:latin typeface="ＭＳ Ｐゴシック" charset="-128"/>
              </a:rPr>
              <a:t>	</a:t>
            </a:r>
            <a:r>
              <a:rPr lang="en-US" altLang="ja-JP" sz="1200" dirty="0">
                <a:latin typeface="ＭＳ Ｐゴシック" charset="-128"/>
              </a:rPr>
              <a:t>&gt; XML</a:t>
            </a:r>
            <a:r>
              <a:rPr lang="ja-JP" altLang="en-US" sz="1200" dirty="0">
                <a:latin typeface="ＭＳ Ｐゴシック" charset="-128"/>
              </a:rPr>
              <a:t>：１ヶ月</a:t>
            </a:r>
          </a:p>
          <a:p>
            <a:pPr>
              <a:spcBef>
                <a:spcPct val="50000"/>
              </a:spcBef>
            </a:pPr>
            <a:r>
              <a:rPr lang="ja-JP" altLang="en-US" sz="1200" dirty="0">
                <a:latin typeface="ＭＳ Ｐゴシック" charset="-128"/>
              </a:rPr>
              <a:t>アジャイル開発の効果：　生産性が上がった（体感）。</a:t>
            </a:r>
          </a:p>
          <a:p>
            <a:pPr>
              <a:spcBef>
                <a:spcPct val="50000"/>
              </a:spcBef>
            </a:pPr>
            <a:r>
              <a:rPr lang="ja-JP" altLang="en-US" sz="1200" dirty="0">
                <a:latin typeface="ＭＳ Ｐゴシック" charset="-128"/>
              </a:rPr>
              <a:t>体験した感想：　個人のコミュニケーション能力が高く問われる</a:t>
            </a:r>
          </a:p>
          <a:p>
            <a:r>
              <a:rPr lang="ja-JP" altLang="en-US" sz="1200" dirty="0">
                <a:latin typeface="ＭＳ Ｐゴシック" charset="-128"/>
              </a:rPr>
              <a:t>・二人で作業を行っているため、単純ミスも少なく精度が高い。</a:t>
            </a:r>
          </a:p>
          <a:p>
            <a:r>
              <a:rPr lang="ja-JP" altLang="en-US" sz="1200" dirty="0">
                <a:latin typeface="ＭＳ Ｐゴシック" charset="-128"/>
              </a:rPr>
              <a:t>・思った以上に疲れる。気を抜く暇がない。</a:t>
            </a:r>
          </a:p>
        </p:txBody>
      </p:sp>
      <p:pic>
        <p:nvPicPr>
          <p:cNvPr id="1034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3888" y="115888"/>
            <a:ext cx="758825" cy="49212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線コネクタ 2"/>
          <p:cNvCxnSpPr/>
          <p:nvPr/>
        </p:nvCxnSpPr>
        <p:spPr>
          <a:xfrm>
            <a:off x="2267744" y="2348880"/>
            <a:ext cx="194421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1751844" y="2611438"/>
            <a:ext cx="122413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フッター プレースホルダー 5"/>
          <p:cNvSpPr>
            <a:spLocks noGrp="1"/>
          </p:cNvSpPr>
          <p:nvPr>
            <p:ph type="ftr" sz="quarter" idx="11"/>
          </p:nvPr>
        </p:nvSpPr>
        <p:spPr>
          <a:xfrm>
            <a:off x="3124200" y="6356350"/>
            <a:ext cx="2895600" cy="365125"/>
          </a:xfrm>
        </p:spPr>
        <p:txBody>
          <a:bodyPr/>
          <a:lstStyle/>
          <a:p>
            <a:r>
              <a:rPr kumimoji="1" lang="en-US" altLang="ja-JP" dirty="0" smtClean="0"/>
              <a:t>Copyrights@2013_Strategic Staff Services</a:t>
            </a:r>
            <a:endParaRPr kumimoji="1" lang="ja-JP" altLang="en-US" dirty="0"/>
          </a:p>
        </p:txBody>
      </p:sp>
    </p:spTree>
    <p:extLst>
      <p:ext uri="{BB962C8B-B14F-4D97-AF65-F5344CB8AC3E}">
        <p14:creationId xmlns:p14="http://schemas.microsoft.com/office/powerpoint/2010/main" val="1382862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539750" y="6021388"/>
            <a:ext cx="7993063" cy="503237"/>
          </a:xfrm>
          <a:prstGeom prst="rect">
            <a:avLst/>
          </a:prstGeom>
          <a:solidFill>
            <a:srgbClr val="FF99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29699" name="Rectangle 3"/>
          <p:cNvSpPr>
            <a:spLocks noChangeArrowheads="1"/>
          </p:cNvSpPr>
          <p:nvPr/>
        </p:nvSpPr>
        <p:spPr bwMode="auto">
          <a:xfrm>
            <a:off x="539750" y="5518150"/>
            <a:ext cx="7993063" cy="431800"/>
          </a:xfrm>
          <a:prstGeom prst="rect">
            <a:avLst/>
          </a:prstGeom>
          <a:solidFill>
            <a:srgbClr val="CCCC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29700" name="Rectangle 4"/>
          <p:cNvSpPr>
            <a:spLocks noChangeArrowheads="1"/>
          </p:cNvSpPr>
          <p:nvPr/>
        </p:nvSpPr>
        <p:spPr bwMode="auto">
          <a:xfrm>
            <a:off x="539750" y="4652963"/>
            <a:ext cx="7993063" cy="792162"/>
          </a:xfrm>
          <a:prstGeom prst="rect">
            <a:avLst/>
          </a:prstGeom>
          <a:solidFill>
            <a:srgbClr val="00CC99"/>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29701" name="Rectangle 5"/>
          <p:cNvSpPr>
            <a:spLocks noChangeArrowheads="1"/>
          </p:cNvSpPr>
          <p:nvPr/>
        </p:nvSpPr>
        <p:spPr bwMode="auto">
          <a:xfrm>
            <a:off x="539750" y="2565400"/>
            <a:ext cx="7993063" cy="2016125"/>
          </a:xfrm>
          <a:prstGeom prst="rect">
            <a:avLst/>
          </a:prstGeom>
          <a:solidFill>
            <a:srgbClr val="00B8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29702" name="Rectangle 6"/>
          <p:cNvSpPr>
            <a:spLocks noChangeArrowheads="1"/>
          </p:cNvSpPr>
          <p:nvPr/>
        </p:nvSpPr>
        <p:spPr bwMode="auto">
          <a:xfrm>
            <a:off x="634206" y="1270000"/>
            <a:ext cx="7993063" cy="1079500"/>
          </a:xfrm>
          <a:prstGeom prst="rect">
            <a:avLst/>
          </a:prstGeom>
          <a:solidFill>
            <a:srgbClr val="FFFF66"/>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29703" name="Rectangle 7"/>
          <p:cNvSpPr>
            <a:spLocks noGrp="1" noChangeArrowheads="1"/>
          </p:cNvSpPr>
          <p:nvPr>
            <p:ph type="title"/>
          </p:nvPr>
        </p:nvSpPr>
        <p:spPr>
          <a:xfrm>
            <a:off x="457200" y="44450"/>
            <a:ext cx="8228013" cy="660400"/>
          </a:xfrm>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ormAutofit/>
          </a:bodyPr>
          <a:lstStyle/>
          <a:p>
            <a:pPr algn="l" defTabSz="449263">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ja-JP" sz="2800" b="1" dirty="0">
                <a:solidFill>
                  <a:srgbClr val="FFFFFF"/>
                </a:solidFill>
              </a:rPr>
              <a:t>UML</a:t>
            </a:r>
            <a:r>
              <a:rPr lang="ja-JP" altLang="en-GB" sz="2800" b="1" dirty="0">
                <a:solidFill>
                  <a:srgbClr val="FFFFFF"/>
                </a:solidFill>
              </a:rPr>
              <a:t>作成・使用局面</a:t>
            </a:r>
          </a:p>
        </p:txBody>
      </p:sp>
      <p:sp>
        <p:nvSpPr>
          <p:cNvPr id="29704" name="Text Box 8"/>
          <p:cNvSpPr txBox="1">
            <a:spLocks noChangeArrowheads="1"/>
          </p:cNvSpPr>
          <p:nvPr/>
        </p:nvSpPr>
        <p:spPr bwMode="auto">
          <a:xfrm>
            <a:off x="757238" y="1628775"/>
            <a:ext cx="1095375"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9pPr>
          </a:lstStyle>
          <a:p>
            <a:pPr>
              <a:lnSpc>
                <a:spcPct val="93000"/>
              </a:lnSpc>
              <a:buClr>
                <a:srgbClr val="000000"/>
              </a:buClr>
              <a:buSzPct val="100000"/>
              <a:buFont typeface="Arial" pitchFamily="34" charset="0"/>
              <a:buNone/>
            </a:pPr>
            <a:r>
              <a:rPr kumimoji="0" lang="ja-JP" altLang="en-GB">
                <a:solidFill>
                  <a:srgbClr val="000000"/>
                </a:solidFill>
              </a:rPr>
              <a:t>要求仕様</a:t>
            </a:r>
          </a:p>
        </p:txBody>
      </p:sp>
      <p:sp>
        <p:nvSpPr>
          <p:cNvPr id="29705" name="Text Box 9"/>
          <p:cNvSpPr txBox="1">
            <a:spLocks noChangeArrowheads="1"/>
          </p:cNvSpPr>
          <p:nvPr/>
        </p:nvSpPr>
        <p:spPr bwMode="auto">
          <a:xfrm>
            <a:off x="973138" y="2852738"/>
            <a:ext cx="638175"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9pPr>
          </a:lstStyle>
          <a:p>
            <a:pPr>
              <a:lnSpc>
                <a:spcPct val="93000"/>
              </a:lnSpc>
              <a:buClr>
                <a:srgbClr val="000000"/>
              </a:buClr>
              <a:buSzPct val="100000"/>
              <a:buFont typeface="Arial" pitchFamily="34" charset="0"/>
              <a:buNone/>
            </a:pPr>
            <a:r>
              <a:rPr kumimoji="0" lang="ja-JP" altLang="en-GB">
                <a:solidFill>
                  <a:srgbClr val="000000"/>
                </a:solidFill>
              </a:rPr>
              <a:t>設計</a:t>
            </a:r>
          </a:p>
        </p:txBody>
      </p:sp>
      <p:sp>
        <p:nvSpPr>
          <p:cNvPr id="29706" name="Text Box 10"/>
          <p:cNvSpPr txBox="1">
            <a:spLocks noChangeArrowheads="1"/>
          </p:cNvSpPr>
          <p:nvPr/>
        </p:nvSpPr>
        <p:spPr bwMode="auto">
          <a:xfrm>
            <a:off x="973138" y="4881563"/>
            <a:ext cx="638175"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9pPr>
          </a:lstStyle>
          <a:p>
            <a:pPr>
              <a:lnSpc>
                <a:spcPct val="93000"/>
              </a:lnSpc>
              <a:buClr>
                <a:srgbClr val="000000"/>
              </a:buClr>
              <a:buSzPct val="100000"/>
              <a:buFont typeface="Arial" pitchFamily="34" charset="0"/>
              <a:buNone/>
            </a:pPr>
            <a:r>
              <a:rPr kumimoji="0" lang="ja-JP" altLang="en-GB">
                <a:solidFill>
                  <a:srgbClr val="000000"/>
                </a:solidFill>
              </a:rPr>
              <a:t>実装</a:t>
            </a:r>
          </a:p>
        </p:txBody>
      </p:sp>
      <p:sp>
        <p:nvSpPr>
          <p:cNvPr id="29707" name="Text Box 11"/>
          <p:cNvSpPr txBox="1">
            <a:spLocks noChangeArrowheads="1"/>
          </p:cNvSpPr>
          <p:nvPr/>
        </p:nvSpPr>
        <p:spPr bwMode="auto">
          <a:xfrm>
            <a:off x="973138" y="5529263"/>
            <a:ext cx="638175"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9pPr>
          </a:lstStyle>
          <a:p>
            <a:pPr>
              <a:lnSpc>
                <a:spcPct val="93000"/>
              </a:lnSpc>
              <a:buClr>
                <a:srgbClr val="000000"/>
              </a:buClr>
              <a:buSzPct val="100000"/>
              <a:buFont typeface="Arial" pitchFamily="34" charset="0"/>
              <a:buNone/>
            </a:pPr>
            <a:r>
              <a:rPr kumimoji="0" lang="ja-JP" altLang="en-GB">
                <a:solidFill>
                  <a:srgbClr val="000000"/>
                </a:solidFill>
              </a:rPr>
              <a:t>試験</a:t>
            </a:r>
          </a:p>
        </p:txBody>
      </p:sp>
      <p:sp>
        <p:nvSpPr>
          <p:cNvPr id="29708" name="Text Box 12"/>
          <p:cNvSpPr txBox="1">
            <a:spLocks noChangeArrowheads="1"/>
          </p:cNvSpPr>
          <p:nvPr/>
        </p:nvSpPr>
        <p:spPr bwMode="auto">
          <a:xfrm>
            <a:off x="973138" y="6105525"/>
            <a:ext cx="638175"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9pPr>
          </a:lstStyle>
          <a:p>
            <a:pPr>
              <a:lnSpc>
                <a:spcPct val="93000"/>
              </a:lnSpc>
              <a:buClr>
                <a:srgbClr val="000000"/>
              </a:buClr>
              <a:buSzPct val="100000"/>
              <a:buFont typeface="Arial" pitchFamily="34" charset="0"/>
              <a:buNone/>
            </a:pPr>
            <a:r>
              <a:rPr kumimoji="0" lang="ja-JP" altLang="en-GB">
                <a:solidFill>
                  <a:srgbClr val="000000"/>
                </a:solidFill>
              </a:rPr>
              <a:t>保守</a:t>
            </a:r>
          </a:p>
        </p:txBody>
      </p:sp>
      <p:sp>
        <p:nvSpPr>
          <p:cNvPr id="29709" name="Text Box 13"/>
          <p:cNvSpPr txBox="1">
            <a:spLocks noChangeArrowheads="1"/>
          </p:cNvSpPr>
          <p:nvPr/>
        </p:nvSpPr>
        <p:spPr bwMode="auto">
          <a:xfrm>
            <a:off x="1908175" y="1450975"/>
            <a:ext cx="6264275" cy="263525"/>
          </a:xfrm>
          <a:prstGeom prst="rect">
            <a:avLst/>
          </a:prstGeom>
          <a:solidFill>
            <a:srgbClr val="CCCC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9pPr>
          </a:lstStyle>
          <a:p>
            <a:pPr>
              <a:lnSpc>
                <a:spcPct val="93000"/>
              </a:lnSpc>
              <a:buClr>
                <a:srgbClr val="000000"/>
              </a:buClr>
              <a:buSzPct val="100000"/>
              <a:buFont typeface="Arial" pitchFamily="34" charset="0"/>
              <a:buNone/>
            </a:pPr>
            <a:r>
              <a:rPr kumimoji="0" lang="ja-JP" altLang="en-GB" sz="1200">
                <a:solidFill>
                  <a:srgbClr val="000000"/>
                </a:solidFill>
              </a:rPr>
              <a:t>ユースケース図</a:t>
            </a:r>
          </a:p>
        </p:txBody>
      </p:sp>
      <p:sp>
        <p:nvSpPr>
          <p:cNvPr id="29710" name="Text Box 14"/>
          <p:cNvSpPr txBox="1">
            <a:spLocks noChangeArrowheads="1"/>
          </p:cNvSpPr>
          <p:nvPr/>
        </p:nvSpPr>
        <p:spPr bwMode="auto">
          <a:xfrm>
            <a:off x="1908175" y="1773238"/>
            <a:ext cx="6264275" cy="263525"/>
          </a:xfrm>
          <a:prstGeom prst="rect">
            <a:avLst/>
          </a:prstGeom>
          <a:solidFill>
            <a:srgbClr val="CCCC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9pPr>
          </a:lstStyle>
          <a:p>
            <a:pPr>
              <a:lnSpc>
                <a:spcPct val="93000"/>
              </a:lnSpc>
              <a:buClr>
                <a:srgbClr val="000000"/>
              </a:buClr>
              <a:buSzPct val="100000"/>
              <a:buFont typeface="Arial" pitchFamily="34" charset="0"/>
              <a:buNone/>
            </a:pPr>
            <a:r>
              <a:rPr kumimoji="0" lang="ja-JP" altLang="en-GB" sz="1200">
                <a:solidFill>
                  <a:srgbClr val="000000"/>
                </a:solidFill>
              </a:rPr>
              <a:t>クラス図</a:t>
            </a:r>
          </a:p>
        </p:txBody>
      </p:sp>
      <p:sp>
        <p:nvSpPr>
          <p:cNvPr id="29711" name="Text Box 15"/>
          <p:cNvSpPr txBox="1">
            <a:spLocks noChangeArrowheads="1"/>
          </p:cNvSpPr>
          <p:nvPr/>
        </p:nvSpPr>
        <p:spPr bwMode="auto">
          <a:xfrm>
            <a:off x="1908175" y="2085975"/>
            <a:ext cx="6264275" cy="263525"/>
          </a:xfrm>
          <a:prstGeom prst="rect">
            <a:avLst/>
          </a:prstGeom>
          <a:solidFill>
            <a:srgbClr val="CCCC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9pPr>
          </a:lstStyle>
          <a:p>
            <a:pPr>
              <a:lnSpc>
                <a:spcPct val="93000"/>
              </a:lnSpc>
              <a:buClr>
                <a:srgbClr val="000000"/>
              </a:buClr>
              <a:buSzPct val="100000"/>
              <a:buFont typeface="Arial" pitchFamily="34" charset="0"/>
              <a:buNone/>
            </a:pPr>
            <a:r>
              <a:rPr kumimoji="0" lang="ja-JP" altLang="en-GB" sz="1200">
                <a:solidFill>
                  <a:srgbClr val="000000"/>
                </a:solidFill>
              </a:rPr>
              <a:t>オブジェクト図</a:t>
            </a:r>
          </a:p>
        </p:txBody>
      </p:sp>
      <p:sp>
        <p:nvSpPr>
          <p:cNvPr id="29712" name="Text Box 16"/>
          <p:cNvSpPr txBox="1">
            <a:spLocks noChangeArrowheads="1"/>
          </p:cNvSpPr>
          <p:nvPr/>
        </p:nvSpPr>
        <p:spPr bwMode="auto">
          <a:xfrm>
            <a:off x="1908175" y="2616200"/>
            <a:ext cx="6264275" cy="263525"/>
          </a:xfrm>
          <a:prstGeom prst="rect">
            <a:avLst/>
          </a:prstGeom>
          <a:solidFill>
            <a:srgbClr val="CCCC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9pPr>
          </a:lstStyle>
          <a:p>
            <a:pPr>
              <a:lnSpc>
                <a:spcPct val="93000"/>
              </a:lnSpc>
              <a:buClr>
                <a:srgbClr val="000000"/>
              </a:buClr>
              <a:buSzPct val="100000"/>
              <a:buFont typeface="Arial" pitchFamily="34" charset="0"/>
              <a:buNone/>
            </a:pPr>
            <a:r>
              <a:rPr kumimoji="0" lang="ja-JP" altLang="en-GB" sz="1200">
                <a:solidFill>
                  <a:srgbClr val="000000"/>
                </a:solidFill>
              </a:rPr>
              <a:t>シーケンス図</a:t>
            </a:r>
          </a:p>
        </p:txBody>
      </p:sp>
      <p:sp>
        <p:nvSpPr>
          <p:cNvPr id="29713" name="Text Box 17"/>
          <p:cNvSpPr txBox="1">
            <a:spLocks noChangeArrowheads="1"/>
          </p:cNvSpPr>
          <p:nvPr/>
        </p:nvSpPr>
        <p:spPr bwMode="auto">
          <a:xfrm>
            <a:off x="1908175" y="2938463"/>
            <a:ext cx="6264275" cy="263525"/>
          </a:xfrm>
          <a:prstGeom prst="rect">
            <a:avLst/>
          </a:prstGeom>
          <a:solidFill>
            <a:srgbClr val="CCCC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9pPr>
          </a:lstStyle>
          <a:p>
            <a:pPr>
              <a:lnSpc>
                <a:spcPct val="93000"/>
              </a:lnSpc>
              <a:buClr>
                <a:srgbClr val="000000"/>
              </a:buClr>
              <a:buSzPct val="100000"/>
              <a:buFont typeface="Arial" pitchFamily="34" charset="0"/>
              <a:buNone/>
            </a:pPr>
            <a:r>
              <a:rPr kumimoji="0" lang="ja-JP" altLang="en-GB" sz="1200">
                <a:solidFill>
                  <a:srgbClr val="000000"/>
                </a:solidFill>
              </a:rPr>
              <a:t>コラボレーション図</a:t>
            </a:r>
          </a:p>
        </p:txBody>
      </p:sp>
      <p:sp>
        <p:nvSpPr>
          <p:cNvPr id="29714" name="Text Box 18"/>
          <p:cNvSpPr txBox="1">
            <a:spLocks noChangeArrowheads="1"/>
          </p:cNvSpPr>
          <p:nvPr/>
        </p:nvSpPr>
        <p:spPr bwMode="auto">
          <a:xfrm>
            <a:off x="1908175" y="3251200"/>
            <a:ext cx="6264275" cy="263525"/>
          </a:xfrm>
          <a:prstGeom prst="rect">
            <a:avLst/>
          </a:prstGeom>
          <a:solidFill>
            <a:srgbClr val="CCCC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9pPr>
          </a:lstStyle>
          <a:p>
            <a:pPr>
              <a:lnSpc>
                <a:spcPct val="93000"/>
              </a:lnSpc>
              <a:buClr>
                <a:srgbClr val="000000"/>
              </a:buClr>
              <a:buSzPct val="100000"/>
              <a:buFont typeface="Arial" pitchFamily="34" charset="0"/>
              <a:buNone/>
            </a:pPr>
            <a:r>
              <a:rPr kumimoji="0" lang="ja-JP" altLang="en-GB" sz="1200">
                <a:solidFill>
                  <a:srgbClr val="000000"/>
                </a:solidFill>
              </a:rPr>
              <a:t>ステートチャート図</a:t>
            </a:r>
          </a:p>
        </p:txBody>
      </p:sp>
      <p:sp>
        <p:nvSpPr>
          <p:cNvPr id="29715" name="Text Box 19"/>
          <p:cNvSpPr txBox="1">
            <a:spLocks noChangeArrowheads="1"/>
          </p:cNvSpPr>
          <p:nvPr/>
        </p:nvSpPr>
        <p:spPr bwMode="auto">
          <a:xfrm>
            <a:off x="1908175" y="3878263"/>
            <a:ext cx="6264275" cy="263525"/>
          </a:xfrm>
          <a:prstGeom prst="rect">
            <a:avLst/>
          </a:prstGeom>
          <a:solidFill>
            <a:srgbClr val="CCCC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9pPr>
          </a:lstStyle>
          <a:p>
            <a:pPr>
              <a:lnSpc>
                <a:spcPct val="93000"/>
              </a:lnSpc>
              <a:buClr>
                <a:srgbClr val="000000"/>
              </a:buClr>
              <a:buSzPct val="100000"/>
              <a:buFont typeface="Arial" pitchFamily="34" charset="0"/>
              <a:buNone/>
            </a:pPr>
            <a:r>
              <a:rPr kumimoji="0" lang="ja-JP" altLang="en-GB" sz="1200">
                <a:solidFill>
                  <a:srgbClr val="000000"/>
                </a:solidFill>
              </a:rPr>
              <a:t>アクティビティ図</a:t>
            </a:r>
          </a:p>
        </p:txBody>
      </p:sp>
      <p:sp>
        <p:nvSpPr>
          <p:cNvPr id="29716" name="Text Box 20"/>
          <p:cNvSpPr txBox="1">
            <a:spLocks noChangeArrowheads="1"/>
          </p:cNvSpPr>
          <p:nvPr/>
        </p:nvSpPr>
        <p:spPr bwMode="auto">
          <a:xfrm>
            <a:off x="1908175" y="3573463"/>
            <a:ext cx="6264275" cy="263525"/>
          </a:xfrm>
          <a:prstGeom prst="rect">
            <a:avLst/>
          </a:prstGeom>
          <a:solidFill>
            <a:srgbClr val="CCCC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9pPr>
          </a:lstStyle>
          <a:p>
            <a:pPr>
              <a:lnSpc>
                <a:spcPct val="93000"/>
              </a:lnSpc>
              <a:buClr>
                <a:srgbClr val="000000"/>
              </a:buClr>
              <a:buSzPct val="100000"/>
              <a:buFont typeface="Arial" pitchFamily="34" charset="0"/>
              <a:buNone/>
            </a:pPr>
            <a:r>
              <a:rPr kumimoji="0" lang="ja-JP" altLang="en-GB" sz="1200">
                <a:solidFill>
                  <a:srgbClr val="000000"/>
                </a:solidFill>
              </a:rPr>
              <a:t>コンポーネント図</a:t>
            </a:r>
          </a:p>
        </p:txBody>
      </p:sp>
      <p:sp>
        <p:nvSpPr>
          <p:cNvPr id="29717" name="Text Box 21"/>
          <p:cNvSpPr txBox="1">
            <a:spLocks noChangeArrowheads="1"/>
          </p:cNvSpPr>
          <p:nvPr/>
        </p:nvSpPr>
        <p:spPr bwMode="auto">
          <a:xfrm>
            <a:off x="1908175" y="4224338"/>
            <a:ext cx="6264275" cy="263525"/>
          </a:xfrm>
          <a:prstGeom prst="rect">
            <a:avLst/>
          </a:prstGeom>
          <a:solidFill>
            <a:srgbClr val="CCCC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9pPr>
          </a:lstStyle>
          <a:p>
            <a:pPr>
              <a:lnSpc>
                <a:spcPct val="93000"/>
              </a:lnSpc>
              <a:buClr>
                <a:srgbClr val="000000"/>
              </a:buClr>
              <a:buSzPct val="100000"/>
              <a:buFont typeface="Arial" pitchFamily="34" charset="0"/>
              <a:buNone/>
            </a:pPr>
            <a:r>
              <a:rPr kumimoji="0" lang="ja-JP" altLang="en-GB" sz="1200">
                <a:solidFill>
                  <a:srgbClr val="000000"/>
                </a:solidFill>
              </a:rPr>
              <a:t>配置図</a:t>
            </a:r>
          </a:p>
        </p:txBody>
      </p:sp>
      <p:sp>
        <p:nvSpPr>
          <p:cNvPr id="29718" name="Rectangle 22"/>
          <p:cNvSpPr>
            <a:spLocks noChangeArrowheads="1"/>
          </p:cNvSpPr>
          <p:nvPr/>
        </p:nvSpPr>
        <p:spPr bwMode="auto">
          <a:xfrm>
            <a:off x="4284663" y="836613"/>
            <a:ext cx="1366837" cy="5688012"/>
          </a:xfrm>
          <a:prstGeom prst="rect">
            <a:avLst/>
          </a:prstGeom>
          <a:solidFill>
            <a:srgbClr val="00B8FF">
              <a:alpha val="31000"/>
            </a:srgbClr>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29719" name="Rectangle 23"/>
          <p:cNvSpPr>
            <a:spLocks noChangeArrowheads="1"/>
          </p:cNvSpPr>
          <p:nvPr/>
        </p:nvSpPr>
        <p:spPr bwMode="auto">
          <a:xfrm>
            <a:off x="6011863" y="836613"/>
            <a:ext cx="2232025" cy="5688012"/>
          </a:xfrm>
          <a:prstGeom prst="rect">
            <a:avLst/>
          </a:prstGeom>
          <a:solidFill>
            <a:srgbClr val="00B8FF">
              <a:alpha val="31000"/>
            </a:srgbClr>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29720" name="Line 24"/>
          <p:cNvSpPr>
            <a:spLocks noChangeShapeType="1"/>
          </p:cNvSpPr>
          <p:nvPr/>
        </p:nvSpPr>
        <p:spPr bwMode="auto">
          <a:xfrm>
            <a:off x="6156325" y="1341438"/>
            <a:ext cx="1588" cy="5183187"/>
          </a:xfrm>
          <a:prstGeom prst="line">
            <a:avLst/>
          </a:prstGeom>
          <a:noFill/>
          <a:ln w="38160">
            <a:solidFill>
              <a:srgbClr val="3333CC"/>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29721" name="Text Box 25"/>
          <p:cNvSpPr txBox="1">
            <a:spLocks noChangeArrowheads="1"/>
          </p:cNvSpPr>
          <p:nvPr/>
        </p:nvSpPr>
        <p:spPr bwMode="auto">
          <a:xfrm>
            <a:off x="6110288" y="3068638"/>
            <a:ext cx="406400" cy="1425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9pPr>
          </a:lstStyle>
          <a:p>
            <a:pPr>
              <a:lnSpc>
                <a:spcPct val="93000"/>
              </a:lnSpc>
              <a:buClr>
                <a:srgbClr val="000000"/>
              </a:buClr>
              <a:buSzPct val="100000"/>
              <a:buFont typeface="Arial" pitchFamily="34" charset="0"/>
              <a:buNone/>
            </a:pPr>
            <a:r>
              <a:rPr kumimoji="0" lang="ja-JP" altLang="en-GB" sz="1600" b="1">
                <a:solidFill>
                  <a:srgbClr val="3333CC"/>
                </a:solidFill>
              </a:rPr>
              <a:t>イテレート単位</a:t>
            </a:r>
          </a:p>
        </p:txBody>
      </p:sp>
      <p:sp>
        <p:nvSpPr>
          <p:cNvPr id="29722" name="Text Box 26"/>
          <p:cNvSpPr txBox="1">
            <a:spLocks noChangeArrowheads="1"/>
          </p:cNvSpPr>
          <p:nvPr/>
        </p:nvSpPr>
        <p:spPr bwMode="auto">
          <a:xfrm>
            <a:off x="3994150" y="5084763"/>
            <a:ext cx="1857375" cy="292100"/>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9pPr>
          </a:lstStyle>
          <a:p>
            <a:pPr>
              <a:lnSpc>
                <a:spcPct val="93000"/>
              </a:lnSpc>
              <a:buClr>
                <a:srgbClr val="000000"/>
              </a:buClr>
              <a:buSzPct val="100000"/>
              <a:buFont typeface="Arial" pitchFamily="34" charset="0"/>
              <a:buNone/>
            </a:pPr>
            <a:r>
              <a:rPr kumimoji="0" lang="ja-JP" altLang="en-GB" sz="1400">
                <a:solidFill>
                  <a:srgbClr val="FF3300"/>
                </a:solidFill>
              </a:rPr>
              <a:t>プログラマへの指示書</a:t>
            </a:r>
          </a:p>
        </p:txBody>
      </p:sp>
      <p:sp>
        <p:nvSpPr>
          <p:cNvPr id="29723" name="AutoShape 27"/>
          <p:cNvSpPr>
            <a:spLocks noChangeArrowheads="1"/>
          </p:cNvSpPr>
          <p:nvPr/>
        </p:nvSpPr>
        <p:spPr bwMode="auto">
          <a:xfrm>
            <a:off x="4630738" y="2565400"/>
            <a:ext cx="649287" cy="2447925"/>
          </a:xfrm>
          <a:prstGeom prst="downArrow">
            <a:avLst>
              <a:gd name="adj1" fmla="val 50000"/>
              <a:gd name="adj2" fmla="val 94254"/>
            </a:avLst>
          </a:prstGeom>
          <a:solidFill>
            <a:srgbClr val="FFCC00">
              <a:alpha val="40999"/>
            </a:srgbClr>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29724" name="Text Box 28"/>
          <p:cNvSpPr txBox="1">
            <a:spLocks noChangeArrowheads="1"/>
          </p:cNvSpPr>
          <p:nvPr/>
        </p:nvSpPr>
        <p:spPr bwMode="auto">
          <a:xfrm>
            <a:off x="4762500" y="2565400"/>
            <a:ext cx="384175"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9pPr>
          </a:lstStyle>
          <a:p>
            <a:pPr>
              <a:lnSpc>
                <a:spcPct val="93000"/>
              </a:lnSpc>
              <a:buClr>
                <a:srgbClr val="000000"/>
              </a:buClr>
              <a:buSzPct val="100000"/>
              <a:buFont typeface="Arial" pitchFamily="34" charset="0"/>
              <a:buNone/>
            </a:pPr>
            <a:r>
              <a:rPr kumimoji="0" lang="ja-JP" altLang="en-GB" sz="1600" b="1">
                <a:solidFill>
                  <a:srgbClr val="FF3300"/>
                </a:solidFill>
              </a:rPr>
              <a:t>○</a:t>
            </a:r>
          </a:p>
        </p:txBody>
      </p:sp>
      <p:sp>
        <p:nvSpPr>
          <p:cNvPr id="29725" name="Text Box 29"/>
          <p:cNvSpPr txBox="1">
            <a:spLocks noChangeArrowheads="1"/>
          </p:cNvSpPr>
          <p:nvPr/>
        </p:nvSpPr>
        <p:spPr bwMode="auto">
          <a:xfrm>
            <a:off x="4768850" y="2894013"/>
            <a:ext cx="384175"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9pPr>
          </a:lstStyle>
          <a:p>
            <a:pPr>
              <a:lnSpc>
                <a:spcPct val="93000"/>
              </a:lnSpc>
              <a:buClr>
                <a:srgbClr val="000000"/>
              </a:buClr>
              <a:buSzPct val="100000"/>
              <a:buFont typeface="Arial" pitchFamily="34" charset="0"/>
              <a:buNone/>
            </a:pPr>
            <a:r>
              <a:rPr kumimoji="0" lang="ja-JP" altLang="en-GB" sz="1600" b="1">
                <a:solidFill>
                  <a:srgbClr val="FF3300"/>
                </a:solidFill>
              </a:rPr>
              <a:t>○</a:t>
            </a:r>
          </a:p>
        </p:txBody>
      </p:sp>
      <p:sp>
        <p:nvSpPr>
          <p:cNvPr id="29726" name="Text Box 30"/>
          <p:cNvSpPr txBox="1">
            <a:spLocks noChangeArrowheads="1"/>
          </p:cNvSpPr>
          <p:nvPr/>
        </p:nvSpPr>
        <p:spPr bwMode="auto">
          <a:xfrm>
            <a:off x="4768850" y="3228975"/>
            <a:ext cx="384175"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9pPr>
          </a:lstStyle>
          <a:p>
            <a:pPr>
              <a:lnSpc>
                <a:spcPct val="93000"/>
              </a:lnSpc>
              <a:buClr>
                <a:srgbClr val="000000"/>
              </a:buClr>
              <a:buSzPct val="100000"/>
              <a:buFont typeface="Arial" pitchFamily="34" charset="0"/>
              <a:buNone/>
            </a:pPr>
            <a:r>
              <a:rPr kumimoji="0" lang="ja-JP" altLang="en-GB" sz="1600" b="1">
                <a:solidFill>
                  <a:srgbClr val="FF3300"/>
                </a:solidFill>
              </a:rPr>
              <a:t>○</a:t>
            </a:r>
          </a:p>
        </p:txBody>
      </p:sp>
      <p:sp>
        <p:nvSpPr>
          <p:cNvPr id="29727" name="Text Box 31"/>
          <p:cNvSpPr txBox="1">
            <a:spLocks noChangeArrowheads="1"/>
          </p:cNvSpPr>
          <p:nvPr/>
        </p:nvSpPr>
        <p:spPr bwMode="auto">
          <a:xfrm>
            <a:off x="4762500" y="3548063"/>
            <a:ext cx="384175"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9pPr>
          </a:lstStyle>
          <a:p>
            <a:pPr>
              <a:lnSpc>
                <a:spcPct val="93000"/>
              </a:lnSpc>
              <a:buClr>
                <a:srgbClr val="000000"/>
              </a:buClr>
              <a:buSzPct val="100000"/>
              <a:buFont typeface="Arial" pitchFamily="34" charset="0"/>
              <a:buNone/>
            </a:pPr>
            <a:r>
              <a:rPr kumimoji="0" lang="ja-JP" altLang="en-GB" sz="1600" b="1">
                <a:solidFill>
                  <a:srgbClr val="FF3300"/>
                </a:solidFill>
              </a:rPr>
              <a:t>○</a:t>
            </a:r>
          </a:p>
        </p:txBody>
      </p:sp>
      <p:sp>
        <p:nvSpPr>
          <p:cNvPr id="29728" name="Text Box 32"/>
          <p:cNvSpPr txBox="1">
            <a:spLocks noChangeArrowheads="1"/>
          </p:cNvSpPr>
          <p:nvPr/>
        </p:nvSpPr>
        <p:spPr bwMode="auto">
          <a:xfrm>
            <a:off x="4768850" y="3838575"/>
            <a:ext cx="384175"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9pPr>
          </a:lstStyle>
          <a:p>
            <a:pPr>
              <a:lnSpc>
                <a:spcPct val="93000"/>
              </a:lnSpc>
              <a:buClr>
                <a:srgbClr val="000000"/>
              </a:buClr>
              <a:buSzPct val="100000"/>
              <a:buFont typeface="Arial" pitchFamily="34" charset="0"/>
              <a:buNone/>
            </a:pPr>
            <a:r>
              <a:rPr kumimoji="0" lang="ja-JP" altLang="en-GB" sz="1600" b="1">
                <a:solidFill>
                  <a:srgbClr val="FF3300"/>
                </a:solidFill>
              </a:rPr>
              <a:t>○</a:t>
            </a:r>
          </a:p>
        </p:txBody>
      </p:sp>
      <p:sp>
        <p:nvSpPr>
          <p:cNvPr id="29729" name="Text Box 33"/>
          <p:cNvSpPr txBox="1">
            <a:spLocks noChangeArrowheads="1"/>
          </p:cNvSpPr>
          <p:nvPr/>
        </p:nvSpPr>
        <p:spPr bwMode="auto">
          <a:xfrm>
            <a:off x="4762500" y="4189413"/>
            <a:ext cx="384175"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9pPr>
          </a:lstStyle>
          <a:p>
            <a:pPr>
              <a:lnSpc>
                <a:spcPct val="93000"/>
              </a:lnSpc>
              <a:buClr>
                <a:srgbClr val="000000"/>
              </a:buClr>
              <a:buSzPct val="100000"/>
              <a:buFont typeface="Arial" pitchFamily="34" charset="0"/>
              <a:buNone/>
            </a:pPr>
            <a:r>
              <a:rPr kumimoji="0" lang="ja-JP" altLang="en-GB" sz="1600" b="1">
                <a:solidFill>
                  <a:srgbClr val="FF3300"/>
                </a:solidFill>
              </a:rPr>
              <a:t>○</a:t>
            </a:r>
          </a:p>
        </p:txBody>
      </p:sp>
      <p:sp>
        <p:nvSpPr>
          <p:cNvPr id="29730" name="Text Box 34"/>
          <p:cNvSpPr txBox="1">
            <a:spLocks noChangeArrowheads="1"/>
          </p:cNvSpPr>
          <p:nvPr/>
        </p:nvSpPr>
        <p:spPr bwMode="auto">
          <a:xfrm>
            <a:off x="4762500" y="1412875"/>
            <a:ext cx="384175"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9pPr>
          </a:lstStyle>
          <a:p>
            <a:pPr>
              <a:lnSpc>
                <a:spcPct val="93000"/>
              </a:lnSpc>
              <a:buClr>
                <a:srgbClr val="000000"/>
              </a:buClr>
              <a:buSzPct val="100000"/>
              <a:buFont typeface="Arial" pitchFamily="34" charset="0"/>
              <a:buNone/>
            </a:pPr>
            <a:r>
              <a:rPr kumimoji="0" lang="ja-JP" altLang="en-GB" sz="1600" b="1">
                <a:solidFill>
                  <a:srgbClr val="FF3300"/>
                </a:solidFill>
              </a:rPr>
              <a:t>○</a:t>
            </a:r>
          </a:p>
        </p:txBody>
      </p:sp>
      <p:sp>
        <p:nvSpPr>
          <p:cNvPr id="29731" name="Text Box 35"/>
          <p:cNvSpPr txBox="1">
            <a:spLocks noChangeArrowheads="1"/>
          </p:cNvSpPr>
          <p:nvPr/>
        </p:nvSpPr>
        <p:spPr bwMode="auto">
          <a:xfrm>
            <a:off x="4762500" y="1741488"/>
            <a:ext cx="384175"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9pPr>
          </a:lstStyle>
          <a:p>
            <a:pPr>
              <a:lnSpc>
                <a:spcPct val="93000"/>
              </a:lnSpc>
              <a:buClr>
                <a:srgbClr val="000000"/>
              </a:buClr>
              <a:buSzPct val="100000"/>
              <a:buFont typeface="Arial" pitchFamily="34" charset="0"/>
              <a:buNone/>
            </a:pPr>
            <a:r>
              <a:rPr kumimoji="0" lang="ja-JP" altLang="en-GB" sz="1600" b="1">
                <a:solidFill>
                  <a:srgbClr val="FF3300"/>
                </a:solidFill>
              </a:rPr>
              <a:t>○</a:t>
            </a:r>
          </a:p>
        </p:txBody>
      </p:sp>
      <p:sp>
        <p:nvSpPr>
          <p:cNvPr id="29732" name="Text Box 36"/>
          <p:cNvSpPr txBox="1">
            <a:spLocks noChangeArrowheads="1"/>
          </p:cNvSpPr>
          <p:nvPr/>
        </p:nvSpPr>
        <p:spPr bwMode="auto">
          <a:xfrm>
            <a:off x="4762500" y="2060575"/>
            <a:ext cx="384175"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9pPr>
          </a:lstStyle>
          <a:p>
            <a:pPr>
              <a:lnSpc>
                <a:spcPct val="93000"/>
              </a:lnSpc>
              <a:buClr>
                <a:srgbClr val="000000"/>
              </a:buClr>
              <a:buSzPct val="100000"/>
              <a:buFont typeface="Arial" pitchFamily="34" charset="0"/>
              <a:buNone/>
            </a:pPr>
            <a:r>
              <a:rPr kumimoji="0" lang="ja-JP" altLang="en-GB" sz="1600" b="1">
                <a:solidFill>
                  <a:srgbClr val="FF3300"/>
                </a:solidFill>
              </a:rPr>
              <a:t>○</a:t>
            </a:r>
          </a:p>
        </p:txBody>
      </p:sp>
      <p:sp>
        <p:nvSpPr>
          <p:cNvPr id="29733" name="Line 37"/>
          <p:cNvSpPr>
            <a:spLocks noChangeShapeType="1"/>
          </p:cNvSpPr>
          <p:nvPr/>
        </p:nvSpPr>
        <p:spPr bwMode="auto">
          <a:xfrm>
            <a:off x="6659563" y="2565400"/>
            <a:ext cx="1587" cy="3384550"/>
          </a:xfrm>
          <a:prstGeom prst="line">
            <a:avLst/>
          </a:prstGeom>
          <a:noFill/>
          <a:ln w="38160">
            <a:solidFill>
              <a:srgbClr val="FFFF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29734" name="Text Box 38"/>
          <p:cNvSpPr txBox="1">
            <a:spLocks noChangeArrowheads="1"/>
          </p:cNvSpPr>
          <p:nvPr/>
        </p:nvSpPr>
        <p:spPr bwMode="auto">
          <a:xfrm>
            <a:off x="6596063" y="3068638"/>
            <a:ext cx="406400" cy="1995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9pPr>
          </a:lstStyle>
          <a:p>
            <a:pPr>
              <a:lnSpc>
                <a:spcPct val="93000"/>
              </a:lnSpc>
              <a:buClr>
                <a:srgbClr val="000000"/>
              </a:buClr>
              <a:buSzPct val="100000"/>
              <a:buFont typeface="Arial" pitchFamily="34" charset="0"/>
              <a:buNone/>
            </a:pPr>
            <a:r>
              <a:rPr kumimoji="0" lang="ja-JP" altLang="en-GB" sz="1600" b="1">
                <a:solidFill>
                  <a:srgbClr val="FFFF00"/>
                </a:solidFill>
              </a:rPr>
              <a:t>製造＋テストドライブ</a:t>
            </a:r>
          </a:p>
        </p:txBody>
      </p:sp>
      <p:sp>
        <p:nvSpPr>
          <p:cNvPr id="29735" name="Line 39"/>
          <p:cNvSpPr>
            <a:spLocks noChangeShapeType="1"/>
          </p:cNvSpPr>
          <p:nvPr/>
        </p:nvSpPr>
        <p:spPr bwMode="auto">
          <a:xfrm>
            <a:off x="7235825" y="2565400"/>
            <a:ext cx="1588" cy="3959225"/>
          </a:xfrm>
          <a:prstGeom prst="line">
            <a:avLst/>
          </a:prstGeom>
          <a:noFill/>
          <a:ln w="38160">
            <a:solidFill>
              <a:srgbClr val="FF33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29736" name="Text Box 40"/>
          <p:cNvSpPr txBox="1">
            <a:spLocks noChangeArrowheads="1"/>
          </p:cNvSpPr>
          <p:nvPr/>
        </p:nvSpPr>
        <p:spPr bwMode="auto">
          <a:xfrm>
            <a:off x="6778625" y="1747838"/>
            <a:ext cx="384175"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9pPr>
          </a:lstStyle>
          <a:p>
            <a:pPr>
              <a:lnSpc>
                <a:spcPct val="93000"/>
              </a:lnSpc>
              <a:buClr>
                <a:srgbClr val="000000"/>
              </a:buClr>
              <a:buSzPct val="100000"/>
              <a:buFont typeface="Arial" pitchFamily="34" charset="0"/>
              <a:buNone/>
            </a:pPr>
            <a:r>
              <a:rPr kumimoji="0" lang="ja-JP" altLang="en-GB" sz="1600" b="1">
                <a:solidFill>
                  <a:srgbClr val="FF3300"/>
                </a:solidFill>
              </a:rPr>
              <a:t>○</a:t>
            </a:r>
          </a:p>
        </p:txBody>
      </p:sp>
      <p:sp>
        <p:nvSpPr>
          <p:cNvPr id="29737" name="Text Box 41"/>
          <p:cNvSpPr txBox="1">
            <a:spLocks noChangeArrowheads="1"/>
          </p:cNvSpPr>
          <p:nvPr/>
        </p:nvSpPr>
        <p:spPr bwMode="auto">
          <a:xfrm>
            <a:off x="7235825" y="2755900"/>
            <a:ext cx="406400" cy="3656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9pPr>
          </a:lstStyle>
          <a:p>
            <a:pPr>
              <a:lnSpc>
                <a:spcPct val="93000"/>
              </a:lnSpc>
              <a:buClr>
                <a:srgbClr val="000000"/>
              </a:buClr>
              <a:buSzPct val="100000"/>
              <a:buFont typeface="Arial" pitchFamily="34" charset="0"/>
              <a:buNone/>
            </a:pPr>
            <a:r>
              <a:rPr kumimoji="0" lang="ja-JP" altLang="en-GB" sz="1600" b="1">
                <a:solidFill>
                  <a:srgbClr val="FF3300"/>
                </a:solidFill>
              </a:rPr>
              <a:t>製造＋テストドライブ＋リファクタリング</a:t>
            </a:r>
          </a:p>
        </p:txBody>
      </p:sp>
      <p:sp>
        <p:nvSpPr>
          <p:cNvPr id="29738" name="Text Box 42"/>
          <p:cNvSpPr txBox="1">
            <a:spLocks noChangeArrowheads="1"/>
          </p:cNvSpPr>
          <p:nvPr/>
        </p:nvSpPr>
        <p:spPr bwMode="auto">
          <a:xfrm>
            <a:off x="6502053" y="843142"/>
            <a:ext cx="1321493" cy="3807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9pPr>
          </a:lstStyle>
          <a:p>
            <a:pPr>
              <a:lnSpc>
                <a:spcPct val="93000"/>
              </a:lnSpc>
              <a:buClr>
                <a:srgbClr val="000000"/>
              </a:buClr>
              <a:buSzPct val="100000"/>
              <a:buFont typeface="Arial" pitchFamily="34" charset="0"/>
              <a:buNone/>
            </a:pPr>
            <a:r>
              <a:rPr kumimoji="0" lang="ja-JP" altLang="en-US" sz="2000" b="1" dirty="0">
                <a:solidFill>
                  <a:srgbClr val="000000"/>
                </a:solidFill>
              </a:rPr>
              <a:t>アジャイル</a:t>
            </a:r>
            <a:endParaRPr kumimoji="0" lang="ja-JP" altLang="en-GB" sz="2000" b="1" dirty="0">
              <a:solidFill>
                <a:srgbClr val="000000"/>
              </a:solidFill>
            </a:endParaRPr>
          </a:p>
        </p:txBody>
      </p:sp>
      <p:sp>
        <p:nvSpPr>
          <p:cNvPr id="29739" name="Text Box 43"/>
          <p:cNvSpPr txBox="1">
            <a:spLocks noChangeArrowheads="1"/>
          </p:cNvSpPr>
          <p:nvPr/>
        </p:nvSpPr>
        <p:spPr bwMode="auto">
          <a:xfrm>
            <a:off x="4645025" y="908050"/>
            <a:ext cx="688975"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9pPr>
          </a:lstStyle>
          <a:p>
            <a:pPr>
              <a:lnSpc>
                <a:spcPct val="93000"/>
              </a:lnSpc>
              <a:buClr>
                <a:srgbClr val="000000"/>
              </a:buClr>
              <a:buSzPct val="100000"/>
              <a:buFont typeface="Arial" pitchFamily="34" charset="0"/>
              <a:buNone/>
            </a:pPr>
            <a:r>
              <a:rPr kumimoji="0" lang="ja-JP" altLang="en-GB" sz="2000" dirty="0">
                <a:solidFill>
                  <a:srgbClr val="000000"/>
                </a:solidFill>
              </a:rPr>
              <a:t>従来</a:t>
            </a:r>
          </a:p>
        </p:txBody>
      </p:sp>
      <p:sp>
        <p:nvSpPr>
          <p:cNvPr id="29740" name="Text Box 44"/>
          <p:cNvSpPr txBox="1">
            <a:spLocks noChangeArrowheads="1"/>
          </p:cNvSpPr>
          <p:nvPr/>
        </p:nvSpPr>
        <p:spPr bwMode="auto">
          <a:xfrm>
            <a:off x="6772275" y="1425575"/>
            <a:ext cx="411163"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9pPr>
          </a:lstStyle>
          <a:p>
            <a:pPr>
              <a:lnSpc>
                <a:spcPct val="93000"/>
              </a:lnSpc>
              <a:buClr>
                <a:srgbClr val="000000"/>
              </a:buClr>
              <a:buSzPct val="100000"/>
              <a:buFont typeface="Arial" pitchFamily="34" charset="0"/>
              <a:buNone/>
            </a:pPr>
            <a:r>
              <a:rPr kumimoji="0" lang="ja-JP" altLang="en-GB" b="1">
                <a:solidFill>
                  <a:srgbClr val="FF3300"/>
                </a:solidFill>
              </a:rPr>
              <a:t>△</a:t>
            </a:r>
          </a:p>
        </p:txBody>
      </p:sp>
      <p:sp>
        <p:nvSpPr>
          <p:cNvPr id="29741" name="Text Box 45"/>
          <p:cNvSpPr txBox="1">
            <a:spLocks noChangeArrowheads="1"/>
          </p:cNvSpPr>
          <p:nvPr/>
        </p:nvSpPr>
        <p:spPr bwMode="auto">
          <a:xfrm>
            <a:off x="6772275" y="2073275"/>
            <a:ext cx="411163"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itchFamily="34" charset="0"/>
                <a:ea typeface="ＭＳ Ｐゴシック" pitchFamily="34" charset="-128"/>
              </a:defRPr>
            </a:lvl9pPr>
          </a:lstStyle>
          <a:p>
            <a:pPr>
              <a:lnSpc>
                <a:spcPct val="93000"/>
              </a:lnSpc>
              <a:buClr>
                <a:srgbClr val="000000"/>
              </a:buClr>
              <a:buSzPct val="100000"/>
              <a:buFont typeface="Arial" pitchFamily="34" charset="0"/>
              <a:buNone/>
            </a:pPr>
            <a:r>
              <a:rPr kumimoji="0" lang="ja-JP" altLang="en-GB" b="1">
                <a:solidFill>
                  <a:srgbClr val="FF3300"/>
                </a:solidFill>
              </a:rPr>
              <a:t>△</a:t>
            </a:r>
          </a:p>
        </p:txBody>
      </p:sp>
      <p:sp>
        <p:nvSpPr>
          <p:cNvPr id="29747" name="Text Box 51"/>
          <p:cNvSpPr txBox="1">
            <a:spLocks noChangeArrowheads="1"/>
          </p:cNvSpPr>
          <p:nvPr/>
        </p:nvSpPr>
        <p:spPr bwMode="auto">
          <a:xfrm>
            <a:off x="1542576" y="188913"/>
            <a:ext cx="543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2000" b="1" dirty="0">
                <a:solidFill>
                  <a:srgbClr val="002060"/>
                </a:solidFill>
              </a:rPr>
              <a:t>ドキュメンテーション（</a:t>
            </a:r>
            <a:r>
              <a:rPr lang="en-US" altLang="ja-JP" sz="2000" b="1" dirty="0">
                <a:solidFill>
                  <a:srgbClr val="002060"/>
                </a:solidFill>
              </a:rPr>
              <a:t>UML</a:t>
            </a:r>
            <a:r>
              <a:rPr lang="ja-JP" altLang="en-US" sz="2000" b="1" dirty="0">
                <a:solidFill>
                  <a:srgbClr val="002060"/>
                </a:solidFill>
              </a:rPr>
              <a:t>）</a:t>
            </a:r>
          </a:p>
        </p:txBody>
      </p:sp>
      <p:pic>
        <p:nvPicPr>
          <p:cNvPr id="52"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3888" y="115888"/>
            <a:ext cx="758825" cy="492125"/>
          </a:xfrm>
          <a:prstGeom prst="rect">
            <a:avLst/>
          </a:prstGeom>
          <a:noFill/>
          <a:extLst>
            <a:ext uri="{909E8E84-426E-40DD-AFC4-6F175D3DCCD1}">
              <a14:hiddenFill xmlns:a14="http://schemas.microsoft.com/office/drawing/2010/main">
                <a:solidFill>
                  <a:srgbClr val="FFFFFF"/>
                </a:solidFill>
              </a14:hiddenFill>
            </a:ext>
          </a:extLst>
        </p:spPr>
      </p:pic>
      <p:sp>
        <p:nvSpPr>
          <p:cNvPr id="53" name="フッター プレースホルダー 5"/>
          <p:cNvSpPr>
            <a:spLocks noGrp="1"/>
          </p:cNvSpPr>
          <p:nvPr>
            <p:ph type="ftr" sz="quarter" idx="11"/>
          </p:nvPr>
        </p:nvSpPr>
        <p:spPr>
          <a:xfrm>
            <a:off x="3124200" y="6356350"/>
            <a:ext cx="2895600" cy="365125"/>
          </a:xfrm>
        </p:spPr>
        <p:txBody>
          <a:bodyPr/>
          <a:lstStyle/>
          <a:p>
            <a:r>
              <a:rPr kumimoji="1" lang="en-US" altLang="ja-JP" dirty="0" smtClean="0"/>
              <a:t>Copyrights@2013_Strategic Staff Services</a:t>
            </a:r>
            <a:endParaRPr kumimoji="1" lang="ja-JP" altLang="en-US" dirty="0"/>
          </a:p>
        </p:txBody>
      </p:sp>
    </p:spTree>
    <p:extLst>
      <p:ext uri="{BB962C8B-B14F-4D97-AF65-F5344CB8AC3E}">
        <p14:creationId xmlns:p14="http://schemas.microsoft.com/office/powerpoint/2010/main" val="26139515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99592" y="2060848"/>
            <a:ext cx="7416824" cy="1077218"/>
          </a:xfrm>
          <a:prstGeom prst="rect">
            <a:avLst/>
          </a:prstGeom>
          <a:noFill/>
        </p:spPr>
        <p:txBody>
          <a:bodyPr wrap="square" rtlCol="0">
            <a:spAutoFit/>
          </a:bodyPr>
          <a:lstStyle/>
          <a:p>
            <a:r>
              <a:rPr kumimoji="1" lang="ja-JP" altLang="en-US" sz="3200" dirty="0" smtClean="0">
                <a:solidFill>
                  <a:srgbClr val="002060"/>
                </a:solidFill>
              </a:rPr>
              <a:t>アジャイル開発でシステム開発ビジネスはどうなる？</a:t>
            </a:r>
            <a:endParaRPr kumimoji="1" lang="ja-JP" altLang="en-US" sz="3200" dirty="0">
              <a:solidFill>
                <a:srgbClr val="002060"/>
              </a:solidFill>
            </a:endParaRPr>
          </a:p>
        </p:txBody>
      </p:sp>
      <p:sp>
        <p:nvSpPr>
          <p:cNvPr id="3" name="テキスト ボックス 2"/>
          <p:cNvSpPr txBox="1"/>
          <p:nvPr/>
        </p:nvSpPr>
        <p:spPr>
          <a:xfrm>
            <a:off x="611560" y="404664"/>
            <a:ext cx="1800200" cy="461665"/>
          </a:xfrm>
          <a:prstGeom prst="rect">
            <a:avLst/>
          </a:prstGeom>
          <a:noFill/>
        </p:spPr>
        <p:txBody>
          <a:bodyPr wrap="square" rtlCol="0">
            <a:spAutoFit/>
          </a:bodyPr>
          <a:lstStyle/>
          <a:p>
            <a:pPr algn="ctr"/>
            <a:r>
              <a:rPr kumimoji="1" lang="ja-JP" altLang="en-US" sz="2400" dirty="0" smtClean="0">
                <a:solidFill>
                  <a:srgbClr val="0070C0"/>
                </a:solidFill>
              </a:rPr>
              <a:t>第二部</a:t>
            </a:r>
            <a:endParaRPr kumimoji="1" lang="ja-JP" altLang="en-US" sz="2400" dirty="0">
              <a:solidFill>
                <a:srgbClr val="0070C0"/>
              </a:solidFill>
            </a:endParaRP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3888" y="115888"/>
            <a:ext cx="758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フッター プレースホルダー 1"/>
          <p:cNvSpPr>
            <a:spLocks noGrp="1"/>
          </p:cNvSpPr>
          <p:nvPr>
            <p:ph type="ftr" sz="quarter" idx="11"/>
          </p:nvPr>
        </p:nvSpPr>
        <p:spPr>
          <a:xfrm>
            <a:off x="3124200" y="6356350"/>
            <a:ext cx="2895600" cy="365125"/>
          </a:xfrm>
        </p:spPr>
        <p:txBody>
          <a:bodyPr/>
          <a:lstStyle/>
          <a:p>
            <a:r>
              <a:rPr kumimoji="1" lang="en-US" altLang="ja-JP" smtClean="0"/>
              <a:t>Copyrights@2013_Strategic Staff Services</a:t>
            </a:r>
            <a:endParaRPr kumimoji="1" lang="ja-JP" altLang="en-US"/>
          </a:p>
        </p:txBody>
      </p:sp>
      <p:sp>
        <p:nvSpPr>
          <p:cNvPr id="6" name="スライド番号プレースホルダー 5"/>
          <p:cNvSpPr>
            <a:spLocks noGrp="1"/>
          </p:cNvSpPr>
          <p:nvPr>
            <p:ph type="sldNum" sz="quarter" idx="12"/>
          </p:nvPr>
        </p:nvSpPr>
        <p:spPr/>
        <p:txBody>
          <a:bodyPr/>
          <a:lstStyle/>
          <a:p>
            <a:fld id="{0AE9FC66-1AAE-4E36-B78C-41EEEE5034C1}" type="slidenum">
              <a:rPr kumimoji="1" lang="ja-JP" altLang="en-US" smtClean="0"/>
              <a:t>44</a:t>
            </a:fld>
            <a:endParaRPr kumimoji="1" lang="ja-JP" altLang="en-US"/>
          </a:p>
        </p:txBody>
      </p:sp>
    </p:spTree>
    <p:extLst>
      <p:ext uri="{BB962C8B-B14F-4D97-AF65-F5344CB8AC3E}">
        <p14:creationId xmlns:p14="http://schemas.microsoft.com/office/powerpoint/2010/main" val="21754238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normAutofit/>
          </a:bodyPr>
          <a:lstStyle/>
          <a:p>
            <a:r>
              <a:rPr kumimoji="1" lang="ja-JP" altLang="en-US" sz="3200" dirty="0" smtClean="0">
                <a:solidFill>
                  <a:srgbClr val="002060"/>
                </a:solidFill>
              </a:rPr>
              <a:t>ソフトウエア（システム）製作の三要素</a:t>
            </a:r>
            <a:endParaRPr kumimoji="1" lang="ja-JP" altLang="en-US" sz="3200" dirty="0">
              <a:solidFill>
                <a:srgbClr val="002060"/>
              </a:solidFill>
            </a:endParaRPr>
          </a:p>
        </p:txBody>
      </p:sp>
      <p:sp>
        <p:nvSpPr>
          <p:cNvPr id="3" name="テキスト ボックス 2"/>
          <p:cNvSpPr txBox="1"/>
          <p:nvPr/>
        </p:nvSpPr>
        <p:spPr>
          <a:xfrm>
            <a:off x="683568" y="1196752"/>
            <a:ext cx="3744416" cy="1846659"/>
          </a:xfrm>
          <a:prstGeom prst="rect">
            <a:avLst/>
          </a:prstGeom>
          <a:noFill/>
        </p:spPr>
        <p:txBody>
          <a:bodyPr wrap="square" rtlCol="0">
            <a:spAutoFit/>
          </a:bodyPr>
          <a:lstStyle/>
          <a:p>
            <a:pPr algn="r"/>
            <a:r>
              <a:rPr kumimoji="1" lang="ja-JP" altLang="en-US" sz="2400" b="1" dirty="0" smtClean="0">
                <a:solidFill>
                  <a:srgbClr val="002060"/>
                </a:solidFill>
              </a:rPr>
              <a:t>ツール</a:t>
            </a:r>
            <a:endParaRPr kumimoji="1" lang="en-US" altLang="ja-JP" sz="2400" b="1" dirty="0" smtClean="0">
              <a:solidFill>
                <a:srgbClr val="002060"/>
              </a:solidFill>
            </a:endParaRPr>
          </a:p>
          <a:p>
            <a:pPr algn="r"/>
            <a:r>
              <a:rPr lang="ja-JP" altLang="en-US" dirty="0" smtClean="0">
                <a:solidFill>
                  <a:srgbClr val="002060"/>
                </a:solidFill>
              </a:rPr>
              <a:t>プログラミング言語</a:t>
            </a:r>
            <a:endParaRPr lang="en-US" altLang="ja-JP" dirty="0" smtClean="0">
              <a:solidFill>
                <a:srgbClr val="002060"/>
              </a:solidFill>
            </a:endParaRPr>
          </a:p>
          <a:p>
            <a:pPr algn="r"/>
            <a:r>
              <a:rPr kumimoji="1" lang="ja-JP" altLang="en-US" dirty="0" smtClean="0">
                <a:solidFill>
                  <a:srgbClr val="002060"/>
                </a:solidFill>
              </a:rPr>
              <a:t>コーディング規約（ルール）</a:t>
            </a:r>
            <a:endParaRPr kumimoji="1" lang="en-US" altLang="ja-JP" dirty="0" smtClean="0">
              <a:solidFill>
                <a:srgbClr val="002060"/>
              </a:solidFill>
            </a:endParaRPr>
          </a:p>
          <a:p>
            <a:pPr algn="r"/>
            <a:r>
              <a:rPr lang="ja-JP" altLang="en-US" dirty="0" smtClean="0">
                <a:solidFill>
                  <a:srgbClr val="002060"/>
                </a:solidFill>
              </a:rPr>
              <a:t>テスト</a:t>
            </a:r>
            <a:endParaRPr lang="en-US" altLang="ja-JP" dirty="0" smtClean="0">
              <a:solidFill>
                <a:srgbClr val="002060"/>
              </a:solidFill>
            </a:endParaRPr>
          </a:p>
          <a:p>
            <a:pPr algn="r"/>
            <a:r>
              <a:rPr kumimoji="1" lang="ja-JP" altLang="en-US" dirty="0" smtClean="0">
                <a:solidFill>
                  <a:srgbClr val="002060"/>
                </a:solidFill>
              </a:rPr>
              <a:t>プロジェクト管理</a:t>
            </a:r>
            <a:endParaRPr kumimoji="1" lang="en-US" altLang="ja-JP" dirty="0" smtClean="0">
              <a:solidFill>
                <a:srgbClr val="002060"/>
              </a:solidFill>
            </a:endParaRPr>
          </a:p>
          <a:p>
            <a:pPr algn="r"/>
            <a:r>
              <a:rPr lang="ja-JP" altLang="en-US" dirty="0">
                <a:solidFill>
                  <a:srgbClr val="002060"/>
                </a:solidFill>
              </a:rPr>
              <a:t>コミュニケーション</a:t>
            </a:r>
            <a:endParaRPr kumimoji="1" lang="ja-JP" altLang="en-US" dirty="0">
              <a:solidFill>
                <a:srgbClr val="002060"/>
              </a:solidFill>
            </a:endParaRPr>
          </a:p>
        </p:txBody>
      </p:sp>
      <p:sp>
        <p:nvSpPr>
          <p:cNvPr id="4" name="テキスト ボックス 3"/>
          <p:cNvSpPr txBox="1"/>
          <p:nvPr/>
        </p:nvSpPr>
        <p:spPr>
          <a:xfrm>
            <a:off x="971600" y="3060427"/>
            <a:ext cx="3456384" cy="2123658"/>
          </a:xfrm>
          <a:prstGeom prst="rect">
            <a:avLst/>
          </a:prstGeom>
          <a:noFill/>
        </p:spPr>
        <p:txBody>
          <a:bodyPr wrap="square" rtlCol="0">
            <a:spAutoFit/>
          </a:bodyPr>
          <a:lstStyle/>
          <a:p>
            <a:pPr algn="r"/>
            <a:r>
              <a:rPr kumimoji="1" lang="ja-JP" altLang="en-US" sz="2400" b="1" dirty="0" smtClean="0">
                <a:solidFill>
                  <a:srgbClr val="002060"/>
                </a:solidFill>
              </a:rPr>
              <a:t>プロセス</a:t>
            </a:r>
            <a:endParaRPr kumimoji="1" lang="en-US" altLang="ja-JP" sz="2400" b="1" dirty="0" smtClean="0">
              <a:solidFill>
                <a:srgbClr val="002060"/>
              </a:solidFill>
            </a:endParaRPr>
          </a:p>
          <a:p>
            <a:pPr algn="r"/>
            <a:r>
              <a:rPr lang="ja-JP" altLang="en-US" dirty="0" smtClean="0">
                <a:solidFill>
                  <a:srgbClr val="002060"/>
                </a:solidFill>
              </a:rPr>
              <a:t>ウォーターフォール</a:t>
            </a:r>
            <a:endParaRPr lang="en-US" altLang="ja-JP" dirty="0" smtClean="0">
              <a:solidFill>
                <a:srgbClr val="002060"/>
              </a:solidFill>
            </a:endParaRPr>
          </a:p>
          <a:p>
            <a:pPr algn="r"/>
            <a:r>
              <a:rPr kumimoji="1" lang="ja-JP" altLang="en-US" dirty="0" smtClean="0">
                <a:solidFill>
                  <a:srgbClr val="002060"/>
                </a:solidFill>
              </a:rPr>
              <a:t>プロトタイプ</a:t>
            </a:r>
            <a:endParaRPr kumimoji="1" lang="en-US" altLang="ja-JP" dirty="0" smtClean="0">
              <a:solidFill>
                <a:srgbClr val="002060"/>
              </a:solidFill>
            </a:endParaRPr>
          </a:p>
          <a:p>
            <a:pPr algn="r"/>
            <a:r>
              <a:rPr lang="ja-JP" altLang="en-US" dirty="0" smtClean="0">
                <a:solidFill>
                  <a:srgbClr val="002060"/>
                </a:solidFill>
              </a:rPr>
              <a:t>ＲＡＤ</a:t>
            </a:r>
            <a:endParaRPr lang="en-US" altLang="ja-JP" dirty="0" smtClean="0">
              <a:solidFill>
                <a:srgbClr val="002060"/>
              </a:solidFill>
            </a:endParaRPr>
          </a:p>
          <a:p>
            <a:pPr algn="r"/>
            <a:r>
              <a:rPr kumimoji="1" lang="ja-JP" altLang="en-US" dirty="0" smtClean="0">
                <a:solidFill>
                  <a:srgbClr val="002060"/>
                </a:solidFill>
              </a:rPr>
              <a:t>アジャイル</a:t>
            </a:r>
            <a:endParaRPr kumimoji="1" lang="en-US" altLang="ja-JP" dirty="0" smtClean="0">
              <a:solidFill>
                <a:srgbClr val="002060"/>
              </a:solidFill>
            </a:endParaRPr>
          </a:p>
          <a:p>
            <a:pPr algn="r"/>
            <a:r>
              <a:rPr lang="ja-JP" altLang="en-US" dirty="0" smtClean="0">
                <a:solidFill>
                  <a:srgbClr val="002060"/>
                </a:solidFill>
              </a:rPr>
              <a:t>ＤＡＤ</a:t>
            </a:r>
            <a:endParaRPr lang="en-US" altLang="ja-JP" dirty="0" smtClean="0">
              <a:solidFill>
                <a:srgbClr val="002060"/>
              </a:solidFill>
            </a:endParaRPr>
          </a:p>
          <a:p>
            <a:pPr algn="r"/>
            <a:r>
              <a:rPr kumimoji="1" lang="ja-JP" altLang="en-US" dirty="0">
                <a:solidFill>
                  <a:srgbClr val="002060"/>
                </a:solidFill>
              </a:rPr>
              <a:t>ＳＵＲＩＡＷＡＳＥ</a:t>
            </a:r>
          </a:p>
        </p:txBody>
      </p:sp>
      <p:sp>
        <p:nvSpPr>
          <p:cNvPr id="5" name="テキスト ボックス 4"/>
          <p:cNvSpPr txBox="1"/>
          <p:nvPr/>
        </p:nvSpPr>
        <p:spPr>
          <a:xfrm>
            <a:off x="1187624" y="5184085"/>
            <a:ext cx="3240360" cy="1015663"/>
          </a:xfrm>
          <a:prstGeom prst="rect">
            <a:avLst/>
          </a:prstGeom>
          <a:noFill/>
        </p:spPr>
        <p:txBody>
          <a:bodyPr wrap="square" rtlCol="0">
            <a:spAutoFit/>
          </a:bodyPr>
          <a:lstStyle/>
          <a:p>
            <a:pPr algn="r"/>
            <a:r>
              <a:rPr kumimoji="1" lang="ja-JP" altLang="en-US" sz="2400" b="1" dirty="0" smtClean="0">
                <a:solidFill>
                  <a:srgbClr val="002060"/>
                </a:solidFill>
              </a:rPr>
              <a:t>人・チーム</a:t>
            </a:r>
            <a:endParaRPr kumimoji="1" lang="en-US" altLang="ja-JP" sz="2400" b="1" dirty="0" smtClean="0">
              <a:solidFill>
                <a:srgbClr val="002060"/>
              </a:solidFill>
            </a:endParaRPr>
          </a:p>
          <a:p>
            <a:pPr algn="r"/>
            <a:r>
              <a:rPr lang="ja-JP" altLang="en-US" dirty="0" smtClean="0">
                <a:solidFill>
                  <a:srgbClr val="002060"/>
                </a:solidFill>
              </a:rPr>
              <a:t>カルチャー</a:t>
            </a:r>
            <a:endParaRPr lang="en-US" altLang="ja-JP" dirty="0" smtClean="0">
              <a:solidFill>
                <a:srgbClr val="002060"/>
              </a:solidFill>
            </a:endParaRPr>
          </a:p>
          <a:p>
            <a:pPr algn="r"/>
            <a:r>
              <a:rPr lang="ja-JP" altLang="en-US" dirty="0">
                <a:solidFill>
                  <a:srgbClr val="002060"/>
                </a:solidFill>
              </a:rPr>
              <a:t>ビヘイビアー</a:t>
            </a:r>
            <a:endParaRPr kumimoji="1" lang="ja-JP" altLang="en-US" dirty="0">
              <a:solidFill>
                <a:srgbClr val="002060"/>
              </a:solidFill>
            </a:endParaRPr>
          </a:p>
        </p:txBody>
      </p:sp>
      <p:sp>
        <p:nvSpPr>
          <p:cNvPr id="6" name="テキスト ボックス 5"/>
          <p:cNvSpPr txBox="1"/>
          <p:nvPr/>
        </p:nvSpPr>
        <p:spPr>
          <a:xfrm>
            <a:off x="4932040" y="2178669"/>
            <a:ext cx="3312368" cy="369332"/>
          </a:xfrm>
          <a:prstGeom prst="rect">
            <a:avLst/>
          </a:prstGeom>
          <a:noFill/>
        </p:spPr>
        <p:txBody>
          <a:bodyPr wrap="square" rtlCol="0">
            <a:spAutoFit/>
          </a:bodyPr>
          <a:lstStyle/>
          <a:p>
            <a:r>
              <a:rPr kumimoji="1" lang="ja-JP" altLang="en-US" b="1" dirty="0" smtClean="0">
                <a:solidFill>
                  <a:schemeClr val="accent3">
                    <a:lumMod val="50000"/>
                  </a:schemeClr>
                </a:solidFill>
              </a:rPr>
              <a:t>テクノロジーの影響を受け進化</a:t>
            </a:r>
            <a:endParaRPr kumimoji="1" lang="ja-JP" altLang="en-US" b="1" dirty="0">
              <a:solidFill>
                <a:schemeClr val="accent3">
                  <a:lumMod val="50000"/>
                </a:schemeClr>
              </a:solidFill>
            </a:endParaRPr>
          </a:p>
        </p:txBody>
      </p:sp>
      <p:pic>
        <p:nvPicPr>
          <p:cNvPr id="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3888" y="115888"/>
            <a:ext cx="758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フッター プレースホルダー 5"/>
          <p:cNvSpPr>
            <a:spLocks noGrp="1"/>
          </p:cNvSpPr>
          <p:nvPr>
            <p:ph type="ftr" sz="quarter" idx="11"/>
          </p:nvPr>
        </p:nvSpPr>
        <p:spPr>
          <a:xfrm>
            <a:off x="3124200" y="6356350"/>
            <a:ext cx="2895600" cy="365125"/>
          </a:xfrm>
        </p:spPr>
        <p:txBody>
          <a:bodyPr/>
          <a:lstStyle/>
          <a:p>
            <a:r>
              <a:rPr kumimoji="1" lang="en-US" altLang="ja-JP" dirty="0" smtClean="0"/>
              <a:t>Copyrights@2013_Strategic Staff Services</a:t>
            </a:r>
            <a:endParaRPr kumimoji="1" lang="ja-JP" altLang="en-US" dirty="0"/>
          </a:p>
        </p:txBody>
      </p:sp>
      <p:sp>
        <p:nvSpPr>
          <p:cNvPr id="11" name="テキスト ボックス 10"/>
          <p:cNvSpPr txBox="1"/>
          <p:nvPr/>
        </p:nvSpPr>
        <p:spPr>
          <a:xfrm>
            <a:off x="5435576" y="5507250"/>
            <a:ext cx="2808312" cy="369332"/>
          </a:xfrm>
          <a:prstGeom prst="rect">
            <a:avLst/>
          </a:prstGeom>
          <a:noFill/>
        </p:spPr>
        <p:txBody>
          <a:bodyPr wrap="square" rtlCol="0">
            <a:spAutoFit/>
          </a:bodyPr>
          <a:lstStyle/>
          <a:p>
            <a:pPr algn="ctr"/>
            <a:r>
              <a:rPr kumimoji="1" lang="ja-JP" altLang="en-US" b="1" dirty="0" smtClean="0">
                <a:solidFill>
                  <a:srgbClr val="FF0000"/>
                </a:solidFill>
              </a:rPr>
              <a:t>？？？</a:t>
            </a:r>
            <a:endParaRPr kumimoji="1" lang="ja-JP" altLang="en-US" b="1" dirty="0">
              <a:solidFill>
                <a:srgbClr val="FF0000"/>
              </a:solidFill>
            </a:endParaRPr>
          </a:p>
        </p:txBody>
      </p:sp>
      <p:sp>
        <p:nvSpPr>
          <p:cNvPr id="12" name="テキスト ボックス 11"/>
          <p:cNvSpPr txBox="1"/>
          <p:nvPr/>
        </p:nvSpPr>
        <p:spPr>
          <a:xfrm>
            <a:off x="4932040" y="3937590"/>
            <a:ext cx="3834816" cy="369332"/>
          </a:xfrm>
          <a:prstGeom prst="rect">
            <a:avLst/>
          </a:prstGeom>
          <a:noFill/>
        </p:spPr>
        <p:txBody>
          <a:bodyPr wrap="square" rtlCol="0">
            <a:spAutoFit/>
          </a:bodyPr>
          <a:lstStyle/>
          <a:p>
            <a:r>
              <a:rPr kumimoji="1" lang="ja-JP" altLang="en-US" b="1" dirty="0" smtClean="0">
                <a:solidFill>
                  <a:schemeClr val="accent3">
                    <a:lumMod val="50000"/>
                  </a:schemeClr>
                </a:solidFill>
              </a:rPr>
              <a:t>テクノロジーの影響を</a:t>
            </a:r>
            <a:r>
              <a:rPr lang="ja-JP" altLang="en-US" b="1" dirty="0" smtClean="0">
                <a:solidFill>
                  <a:schemeClr val="accent3">
                    <a:lumMod val="50000"/>
                  </a:schemeClr>
                </a:solidFill>
              </a:rPr>
              <a:t>受けない？？？</a:t>
            </a:r>
            <a:endParaRPr kumimoji="1" lang="ja-JP" altLang="en-US" b="1" dirty="0">
              <a:solidFill>
                <a:schemeClr val="accent3">
                  <a:lumMod val="50000"/>
                </a:schemeClr>
              </a:solidFill>
            </a:endParaRPr>
          </a:p>
        </p:txBody>
      </p:sp>
      <p:sp>
        <p:nvSpPr>
          <p:cNvPr id="7" name="スライド番号プレースホルダー 6"/>
          <p:cNvSpPr>
            <a:spLocks noGrp="1"/>
          </p:cNvSpPr>
          <p:nvPr>
            <p:ph type="sldNum" sz="quarter" idx="12"/>
          </p:nvPr>
        </p:nvSpPr>
        <p:spPr/>
        <p:txBody>
          <a:bodyPr/>
          <a:lstStyle/>
          <a:p>
            <a:fld id="{0AE9FC66-1AAE-4E36-B78C-41EEEE5034C1}" type="slidenum">
              <a:rPr kumimoji="1" lang="ja-JP" altLang="en-US" smtClean="0"/>
              <a:t>45</a:t>
            </a:fld>
            <a:endParaRPr kumimoji="1" lang="ja-JP" altLang="en-US"/>
          </a:p>
        </p:txBody>
      </p:sp>
    </p:spTree>
    <p:extLst>
      <p:ext uri="{BB962C8B-B14F-4D97-AF65-F5344CB8AC3E}">
        <p14:creationId xmlns:p14="http://schemas.microsoft.com/office/powerpoint/2010/main" val="1979744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爆発 1 51"/>
          <p:cNvSpPr/>
          <p:nvPr/>
        </p:nvSpPr>
        <p:spPr>
          <a:xfrm>
            <a:off x="5377454" y="4987340"/>
            <a:ext cx="877190" cy="370511"/>
          </a:xfrm>
          <a:prstGeom prst="irregularSeal1">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smtClean="0">
                <a:solidFill>
                  <a:schemeClr val="tx1"/>
                </a:solidFill>
              </a:rPr>
              <a:t>ASP</a:t>
            </a:r>
            <a:endParaRPr kumimoji="1" lang="ja-JP" altLang="en-US" sz="1200" b="1" dirty="0">
              <a:solidFill>
                <a:schemeClr val="tx1"/>
              </a:solidFill>
            </a:endParaRPr>
          </a:p>
        </p:txBody>
      </p:sp>
      <p:sp>
        <p:nvSpPr>
          <p:cNvPr id="2" name="タイトル 1"/>
          <p:cNvSpPr>
            <a:spLocks noGrp="1"/>
          </p:cNvSpPr>
          <p:nvPr>
            <p:ph type="title"/>
          </p:nvPr>
        </p:nvSpPr>
        <p:spPr>
          <a:xfrm>
            <a:off x="341530" y="254968"/>
            <a:ext cx="8229600" cy="706090"/>
          </a:xfrm>
        </p:spPr>
        <p:txBody>
          <a:bodyPr>
            <a:normAutofit/>
          </a:bodyPr>
          <a:lstStyle/>
          <a:p>
            <a:r>
              <a:rPr kumimoji="1" lang="ja-JP" altLang="en-US" sz="3200" dirty="0" smtClean="0">
                <a:solidFill>
                  <a:srgbClr val="002060"/>
                </a:solidFill>
              </a:rPr>
              <a:t>システム開発の変遷</a:t>
            </a:r>
            <a:endParaRPr kumimoji="1" lang="ja-JP" altLang="en-US" sz="3200" dirty="0">
              <a:solidFill>
                <a:srgbClr val="002060"/>
              </a:solidFill>
            </a:endParaRPr>
          </a:p>
        </p:txBody>
      </p:sp>
      <p:pic>
        <p:nvPicPr>
          <p:cNvPr id="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3888" y="115888"/>
            <a:ext cx="758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スライド番号プレースホルダー 4"/>
          <p:cNvSpPr>
            <a:spLocks noGrp="1"/>
          </p:cNvSpPr>
          <p:nvPr>
            <p:ph type="sldNum" sz="quarter" idx="12"/>
          </p:nvPr>
        </p:nvSpPr>
        <p:spPr/>
        <p:txBody>
          <a:bodyPr/>
          <a:lstStyle/>
          <a:p>
            <a:fld id="{64B078D7-1429-4844-B836-71E0AA8EE446}" type="slidenum">
              <a:rPr kumimoji="1" lang="ja-JP" altLang="en-US" smtClean="0"/>
              <a:t>46</a:t>
            </a:fld>
            <a:endParaRPr kumimoji="1" lang="ja-JP" altLang="en-US" dirty="0"/>
          </a:p>
        </p:txBody>
      </p:sp>
      <p:sp>
        <p:nvSpPr>
          <p:cNvPr id="6" name="フッター プレースホルダー 5"/>
          <p:cNvSpPr>
            <a:spLocks noGrp="1"/>
          </p:cNvSpPr>
          <p:nvPr>
            <p:ph type="ftr" sz="quarter" idx="11"/>
          </p:nvPr>
        </p:nvSpPr>
        <p:spPr/>
        <p:txBody>
          <a:bodyPr/>
          <a:lstStyle/>
          <a:p>
            <a:r>
              <a:rPr kumimoji="1" lang="en-US" altLang="ja-JP" dirty="0" smtClean="0"/>
              <a:t>Copyrights@2013_Strategic Staff Services</a:t>
            </a:r>
            <a:endParaRPr kumimoji="1" lang="ja-JP" altLang="en-US" dirty="0"/>
          </a:p>
        </p:txBody>
      </p:sp>
      <p:grpSp>
        <p:nvGrpSpPr>
          <p:cNvPr id="37" name="グループ化 36"/>
          <p:cNvGrpSpPr/>
          <p:nvPr/>
        </p:nvGrpSpPr>
        <p:grpSpPr>
          <a:xfrm>
            <a:off x="926595" y="942432"/>
            <a:ext cx="7578842" cy="5294880"/>
            <a:chOff x="125506" y="827172"/>
            <a:chExt cx="7578842" cy="5294880"/>
          </a:xfrm>
        </p:grpSpPr>
        <p:sp>
          <p:nvSpPr>
            <p:cNvPr id="4" name="正方形/長方形 3"/>
            <p:cNvSpPr/>
            <p:nvPr/>
          </p:nvSpPr>
          <p:spPr>
            <a:xfrm>
              <a:off x="341530" y="1196752"/>
              <a:ext cx="4392488" cy="43204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rgbClr val="002060"/>
                  </a:solidFill>
                </a:rPr>
                <a:t>1.0</a:t>
              </a:r>
              <a:endParaRPr kumimoji="1" lang="ja-JP" altLang="en-US" dirty="0">
                <a:solidFill>
                  <a:srgbClr val="002060"/>
                </a:solidFill>
              </a:endParaRPr>
            </a:p>
          </p:txBody>
        </p:sp>
        <p:sp>
          <p:nvSpPr>
            <p:cNvPr id="7" name="正方形/長方形 6"/>
            <p:cNvSpPr/>
            <p:nvPr/>
          </p:nvSpPr>
          <p:spPr>
            <a:xfrm>
              <a:off x="6174178" y="1196752"/>
              <a:ext cx="1404156" cy="43204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rgbClr val="002060"/>
                  </a:solidFill>
                </a:rPr>
                <a:t>3.0</a:t>
              </a:r>
              <a:endParaRPr kumimoji="1" lang="ja-JP" altLang="en-US" dirty="0">
                <a:solidFill>
                  <a:srgbClr val="002060"/>
                </a:solidFill>
              </a:endParaRPr>
            </a:p>
          </p:txBody>
        </p:sp>
        <p:sp>
          <p:nvSpPr>
            <p:cNvPr id="8" name="正方形/長方形 7"/>
            <p:cNvSpPr/>
            <p:nvPr/>
          </p:nvSpPr>
          <p:spPr>
            <a:xfrm>
              <a:off x="4734018" y="1196752"/>
              <a:ext cx="1440160" cy="43204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rgbClr val="002060"/>
                  </a:solidFill>
                </a:rPr>
                <a:t>2.0</a:t>
              </a:r>
              <a:endParaRPr kumimoji="1" lang="ja-JP" altLang="en-US" dirty="0">
                <a:solidFill>
                  <a:srgbClr val="002060"/>
                </a:solidFill>
              </a:endParaRPr>
            </a:p>
          </p:txBody>
        </p:sp>
        <p:sp>
          <p:nvSpPr>
            <p:cNvPr id="9" name="テキスト ボックス 8"/>
            <p:cNvSpPr txBox="1"/>
            <p:nvPr/>
          </p:nvSpPr>
          <p:spPr>
            <a:xfrm>
              <a:off x="125506" y="827420"/>
              <a:ext cx="720080" cy="369332"/>
            </a:xfrm>
            <a:prstGeom prst="rect">
              <a:avLst/>
            </a:prstGeom>
            <a:noFill/>
          </p:spPr>
          <p:txBody>
            <a:bodyPr wrap="square" rtlCol="0">
              <a:spAutoFit/>
            </a:bodyPr>
            <a:lstStyle/>
            <a:p>
              <a:pPr algn="ctr"/>
              <a:r>
                <a:rPr kumimoji="1" lang="en-US" altLang="ja-JP" dirty="0" smtClean="0"/>
                <a:t>1964</a:t>
              </a:r>
              <a:endParaRPr kumimoji="1" lang="ja-JP" altLang="en-US" dirty="0"/>
            </a:p>
          </p:txBody>
        </p:sp>
        <p:sp>
          <p:nvSpPr>
            <p:cNvPr id="10" name="テキスト ボックス 9"/>
            <p:cNvSpPr txBox="1"/>
            <p:nvPr/>
          </p:nvSpPr>
          <p:spPr>
            <a:xfrm>
              <a:off x="873566" y="827420"/>
              <a:ext cx="720080" cy="369332"/>
            </a:xfrm>
            <a:prstGeom prst="rect">
              <a:avLst/>
            </a:prstGeom>
            <a:noFill/>
          </p:spPr>
          <p:txBody>
            <a:bodyPr wrap="square" rtlCol="0">
              <a:spAutoFit/>
            </a:bodyPr>
            <a:lstStyle/>
            <a:p>
              <a:pPr algn="ctr"/>
              <a:r>
                <a:rPr kumimoji="1" lang="en-US" altLang="ja-JP" dirty="0" smtClean="0"/>
                <a:t>1970</a:t>
              </a:r>
              <a:endParaRPr kumimoji="1" lang="ja-JP" altLang="en-US" dirty="0"/>
            </a:p>
          </p:txBody>
        </p:sp>
        <p:sp>
          <p:nvSpPr>
            <p:cNvPr id="11" name="テキスト ボックス 10"/>
            <p:cNvSpPr txBox="1"/>
            <p:nvPr/>
          </p:nvSpPr>
          <p:spPr>
            <a:xfrm>
              <a:off x="2177734" y="827172"/>
              <a:ext cx="720080" cy="369332"/>
            </a:xfrm>
            <a:prstGeom prst="rect">
              <a:avLst/>
            </a:prstGeom>
            <a:noFill/>
          </p:spPr>
          <p:txBody>
            <a:bodyPr wrap="square" rtlCol="0">
              <a:spAutoFit/>
            </a:bodyPr>
            <a:lstStyle/>
            <a:p>
              <a:pPr algn="ctr"/>
              <a:r>
                <a:rPr kumimoji="1" lang="en-US" altLang="ja-JP" dirty="0" smtClean="0"/>
                <a:t>1980</a:t>
              </a:r>
              <a:endParaRPr kumimoji="1" lang="ja-JP" altLang="en-US" dirty="0"/>
            </a:p>
          </p:txBody>
        </p:sp>
        <p:sp>
          <p:nvSpPr>
            <p:cNvPr id="12" name="テキスト ボックス 11"/>
            <p:cNvSpPr txBox="1"/>
            <p:nvPr/>
          </p:nvSpPr>
          <p:spPr>
            <a:xfrm>
              <a:off x="3365866" y="827420"/>
              <a:ext cx="720080" cy="369332"/>
            </a:xfrm>
            <a:prstGeom prst="rect">
              <a:avLst/>
            </a:prstGeom>
            <a:noFill/>
          </p:spPr>
          <p:txBody>
            <a:bodyPr wrap="square" rtlCol="0">
              <a:spAutoFit/>
            </a:bodyPr>
            <a:lstStyle/>
            <a:p>
              <a:pPr algn="ctr"/>
              <a:r>
                <a:rPr kumimoji="1" lang="en-US" altLang="ja-JP" dirty="0" smtClean="0"/>
                <a:t>1990</a:t>
              </a:r>
              <a:endParaRPr kumimoji="1" lang="ja-JP" altLang="en-US" dirty="0"/>
            </a:p>
          </p:txBody>
        </p:sp>
        <p:sp>
          <p:nvSpPr>
            <p:cNvPr id="13" name="テキスト ボックス 12"/>
            <p:cNvSpPr txBox="1"/>
            <p:nvPr/>
          </p:nvSpPr>
          <p:spPr>
            <a:xfrm>
              <a:off x="4590002" y="827420"/>
              <a:ext cx="720080" cy="369332"/>
            </a:xfrm>
            <a:prstGeom prst="rect">
              <a:avLst/>
            </a:prstGeom>
            <a:noFill/>
          </p:spPr>
          <p:txBody>
            <a:bodyPr wrap="square" rtlCol="0">
              <a:spAutoFit/>
            </a:bodyPr>
            <a:lstStyle/>
            <a:p>
              <a:pPr algn="ctr"/>
              <a:r>
                <a:rPr lang="en-US" altLang="ja-JP" dirty="0" smtClean="0"/>
                <a:t>2000</a:t>
              </a:r>
            </a:p>
          </p:txBody>
        </p:sp>
        <p:sp>
          <p:nvSpPr>
            <p:cNvPr id="14" name="テキスト ボックス 13"/>
            <p:cNvSpPr txBox="1"/>
            <p:nvPr/>
          </p:nvSpPr>
          <p:spPr>
            <a:xfrm>
              <a:off x="6062978" y="827172"/>
              <a:ext cx="720080" cy="369332"/>
            </a:xfrm>
            <a:prstGeom prst="rect">
              <a:avLst/>
            </a:prstGeom>
            <a:noFill/>
          </p:spPr>
          <p:txBody>
            <a:bodyPr wrap="square" rtlCol="0">
              <a:spAutoFit/>
            </a:bodyPr>
            <a:lstStyle/>
            <a:p>
              <a:pPr algn="ctr"/>
              <a:r>
                <a:rPr lang="en-US" altLang="ja-JP" dirty="0"/>
                <a:t>2010</a:t>
              </a:r>
              <a:endParaRPr kumimoji="1" lang="ja-JP" altLang="en-US" dirty="0"/>
            </a:p>
          </p:txBody>
        </p:sp>
        <p:sp>
          <p:nvSpPr>
            <p:cNvPr id="15" name="左右矢印 14"/>
            <p:cNvSpPr/>
            <p:nvPr/>
          </p:nvSpPr>
          <p:spPr>
            <a:xfrm>
              <a:off x="341530" y="1651654"/>
              <a:ext cx="4392488" cy="144016"/>
            </a:xfrm>
            <a:prstGeom prst="lef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左右矢印 15"/>
            <p:cNvSpPr/>
            <p:nvPr/>
          </p:nvSpPr>
          <p:spPr>
            <a:xfrm>
              <a:off x="3165128" y="1810884"/>
              <a:ext cx="4212468" cy="153888"/>
            </a:xfrm>
            <a:prstGeom prst="leftRightArrow">
              <a:avLst/>
            </a:prstGeom>
            <a:solidFill>
              <a:schemeClr val="accent1">
                <a:lumMod val="60000"/>
                <a:lumOff val="40000"/>
              </a:schemeClr>
            </a:solidFill>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左右矢印 17"/>
            <p:cNvSpPr/>
            <p:nvPr/>
          </p:nvSpPr>
          <p:spPr>
            <a:xfrm>
              <a:off x="4499472" y="1998712"/>
              <a:ext cx="3078862" cy="114330"/>
            </a:xfrm>
            <a:prstGeom prst="lef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左右矢印 18"/>
            <p:cNvSpPr/>
            <p:nvPr/>
          </p:nvSpPr>
          <p:spPr>
            <a:xfrm>
              <a:off x="5981482" y="2113042"/>
              <a:ext cx="1722866" cy="14234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341530" y="1762943"/>
              <a:ext cx="936104" cy="307777"/>
            </a:xfrm>
            <a:prstGeom prst="rect">
              <a:avLst/>
            </a:prstGeom>
            <a:noFill/>
          </p:spPr>
          <p:txBody>
            <a:bodyPr wrap="square" rtlCol="0">
              <a:spAutoFit/>
            </a:bodyPr>
            <a:lstStyle/>
            <a:p>
              <a:pPr algn="ctr"/>
              <a:r>
                <a:rPr kumimoji="1" lang="ja-JP" altLang="en-US" sz="1400" dirty="0" smtClean="0"/>
                <a:t>汎用機</a:t>
              </a:r>
              <a:endParaRPr kumimoji="1" lang="ja-JP" altLang="en-US" sz="1400" dirty="0"/>
            </a:p>
          </p:txBody>
        </p:sp>
        <p:sp>
          <p:nvSpPr>
            <p:cNvPr id="24" name="テキスト ボックス 23"/>
            <p:cNvSpPr txBox="1"/>
            <p:nvPr/>
          </p:nvSpPr>
          <p:spPr>
            <a:xfrm>
              <a:off x="3144673" y="1886054"/>
              <a:ext cx="1116124" cy="369332"/>
            </a:xfrm>
            <a:prstGeom prst="rect">
              <a:avLst/>
            </a:prstGeom>
            <a:noFill/>
          </p:spPr>
          <p:txBody>
            <a:bodyPr wrap="square" rtlCol="0">
              <a:spAutoFit/>
            </a:bodyPr>
            <a:lstStyle/>
            <a:p>
              <a:pPr algn="ctr"/>
              <a:r>
                <a:rPr kumimoji="1" lang="en-US" altLang="ja-JP" dirty="0" smtClean="0"/>
                <a:t>C/S &amp; PC</a:t>
              </a:r>
              <a:endParaRPr kumimoji="1" lang="ja-JP" altLang="en-US" dirty="0"/>
            </a:p>
          </p:txBody>
        </p:sp>
        <p:sp>
          <p:nvSpPr>
            <p:cNvPr id="25" name="テキスト ボックス 24"/>
            <p:cNvSpPr txBox="1"/>
            <p:nvPr/>
          </p:nvSpPr>
          <p:spPr>
            <a:xfrm>
              <a:off x="4355976" y="2055877"/>
              <a:ext cx="1224136" cy="307777"/>
            </a:xfrm>
            <a:prstGeom prst="rect">
              <a:avLst/>
            </a:prstGeom>
            <a:noFill/>
          </p:spPr>
          <p:txBody>
            <a:bodyPr wrap="square" rtlCol="0">
              <a:spAutoFit/>
            </a:bodyPr>
            <a:lstStyle/>
            <a:p>
              <a:pPr algn="ctr"/>
              <a:r>
                <a:rPr kumimoji="1" lang="ja-JP" altLang="en-US" sz="1400" dirty="0" smtClean="0"/>
                <a:t>インターネット</a:t>
              </a:r>
              <a:endParaRPr kumimoji="1" lang="ja-JP" altLang="en-US" sz="1400" dirty="0"/>
            </a:p>
          </p:txBody>
        </p:sp>
        <p:sp>
          <p:nvSpPr>
            <p:cNvPr id="26" name="テキスト ボックス 25"/>
            <p:cNvSpPr txBox="1"/>
            <p:nvPr/>
          </p:nvSpPr>
          <p:spPr>
            <a:xfrm>
              <a:off x="5948453" y="2209765"/>
              <a:ext cx="949129" cy="307777"/>
            </a:xfrm>
            <a:prstGeom prst="rect">
              <a:avLst/>
            </a:prstGeom>
            <a:noFill/>
          </p:spPr>
          <p:txBody>
            <a:bodyPr wrap="square" rtlCol="0">
              <a:spAutoFit/>
            </a:bodyPr>
            <a:lstStyle/>
            <a:p>
              <a:pPr algn="ctr"/>
              <a:r>
                <a:rPr lang="ja-JP" altLang="en-US" sz="1400" dirty="0" smtClean="0"/>
                <a:t>クラウド</a:t>
              </a:r>
              <a:endParaRPr kumimoji="1" lang="ja-JP" altLang="en-US" sz="1400" dirty="0"/>
            </a:p>
          </p:txBody>
        </p:sp>
        <p:sp>
          <p:nvSpPr>
            <p:cNvPr id="27" name="左右矢印 26"/>
            <p:cNvSpPr/>
            <p:nvPr/>
          </p:nvSpPr>
          <p:spPr>
            <a:xfrm>
              <a:off x="341530" y="3248620"/>
              <a:ext cx="5947016" cy="296168"/>
            </a:xfrm>
            <a:prstGeom prst="leftRightArrow">
              <a:avLst/>
            </a:prstGeom>
            <a:solidFill>
              <a:schemeClr val="accent6">
                <a:lumMod val="40000"/>
                <a:lumOff val="60000"/>
              </a:schemeClr>
            </a:solidFill>
            <a:ln>
              <a:solidFill>
                <a:schemeClr val="accent6">
                  <a:lumMod val="50000"/>
                </a:schemeClr>
              </a:solid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787754" y="3434222"/>
              <a:ext cx="2160240" cy="307777"/>
            </a:xfrm>
            <a:prstGeom prst="rect">
              <a:avLst/>
            </a:prstGeom>
            <a:noFill/>
          </p:spPr>
          <p:txBody>
            <a:bodyPr wrap="square" rtlCol="0">
              <a:spAutoFit/>
            </a:bodyPr>
            <a:lstStyle/>
            <a:p>
              <a:pPr algn="ctr"/>
              <a:r>
                <a:rPr kumimoji="1" lang="ja-JP" altLang="en-US" sz="1400" dirty="0" smtClean="0"/>
                <a:t>ウォ</a:t>
              </a:r>
              <a:r>
                <a:rPr lang="ja-JP" altLang="en-US" sz="1400" dirty="0" smtClean="0"/>
                <a:t>ーターフォール開発</a:t>
              </a:r>
              <a:endParaRPr kumimoji="1" lang="ja-JP" altLang="en-US" sz="1400" dirty="0"/>
            </a:p>
          </p:txBody>
        </p:sp>
        <p:sp>
          <p:nvSpPr>
            <p:cNvPr id="29" name="左右矢印 28"/>
            <p:cNvSpPr/>
            <p:nvPr/>
          </p:nvSpPr>
          <p:spPr>
            <a:xfrm>
              <a:off x="4590002" y="3571616"/>
              <a:ext cx="2988332" cy="288032"/>
            </a:xfrm>
            <a:prstGeom prst="leftRight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4499472" y="3785721"/>
              <a:ext cx="1417778" cy="307777"/>
            </a:xfrm>
            <a:prstGeom prst="rect">
              <a:avLst/>
            </a:prstGeom>
            <a:noFill/>
          </p:spPr>
          <p:txBody>
            <a:bodyPr wrap="square" rtlCol="0">
              <a:spAutoFit/>
            </a:bodyPr>
            <a:lstStyle/>
            <a:p>
              <a:pPr algn="ctr"/>
              <a:r>
                <a:rPr lang="ja-JP" altLang="en-US" sz="1400" dirty="0"/>
                <a:t>アジャイル</a:t>
              </a:r>
              <a:r>
                <a:rPr lang="ja-JP" altLang="en-US" sz="1400" dirty="0" smtClean="0"/>
                <a:t>開発</a:t>
              </a:r>
              <a:endParaRPr kumimoji="1" lang="ja-JP" altLang="en-US" sz="1400" dirty="0"/>
            </a:p>
          </p:txBody>
        </p:sp>
        <p:sp>
          <p:nvSpPr>
            <p:cNvPr id="31" name="角丸四角形 30"/>
            <p:cNvSpPr/>
            <p:nvPr/>
          </p:nvSpPr>
          <p:spPr>
            <a:xfrm>
              <a:off x="341530" y="4308942"/>
              <a:ext cx="4392488" cy="184666"/>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rgbClr val="002060"/>
                  </a:solidFill>
                </a:rPr>
                <a:t>ソフトウエアを所有</a:t>
              </a:r>
              <a:endParaRPr kumimoji="1" lang="ja-JP" altLang="en-US" sz="1200" dirty="0">
                <a:solidFill>
                  <a:srgbClr val="002060"/>
                </a:solidFill>
              </a:endParaRPr>
            </a:p>
          </p:txBody>
        </p:sp>
        <p:sp>
          <p:nvSpPr>
            <p:cNvPr id="32" name="角丸四角形 31"/>
            <p:cNvSpPr/>
            <p:nvPr/>
          </p:nvSpPr>
          <p:spPr>
            <a:xfrm>
              <a:off x="3996987" y="4525284"/>
              <a:ext cx="2681247" cy="180020"/>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rgbClr val="002060"/>
                  </a:solidFill>
                </a:rPr>
                <a:t>使用権を所有</a:t>
              </a:r>
              <a:endParaRPr kumimoji="1" lang="ja-JP" altLang="en-US" sz="1200" dirty="0">
                <a:solidFill>
                  <a:srgbClr val="002060"/>
                </a:solidFill>
              </a:endParaRPr>
            </a:p>
          </p:txBody>
        </p:sp>
        <p:sp>
          <p:nvSpPr>
            <p:cNvPr id="33" name="角丸四角形 32"/>
            <p:cNvSpPr/>
            <p:nvPr/>
          </p:nvSpPr>
          <p:spPr>
            <a:xfrm>
              <a:off x="5405905" y="4813266"/>
              <a:ext cx="2298443" cy="360040"/>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t>サービスを利用</a:t>
              </a:r>
              <a:endParaRPr kumimoji="1" lang="ja-JP" altLang="en-US" sz="1200" dirty="0"/>
            </a:p>
          </p:txBody>
        </p:sp>
        <p:sp>
          <p:nvSpPr>
            <p:cNvPr id="34" name="角丸四角形 33"/>
            <p:cNvSpPr/>
            <p:nvPr/>
          </p:nvSpPr>
          <p:spPr>
            <a:xfrm>
              <a:off x="341530" y="5048672"/>
              <a:ext cx="3744416" cy="180020"/>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rgbClr val="002060"/>
                  </a:solidFill>
                </a:rPr>
                <a:t>自主制作、委託制作</a:t>
              </a:r>
              <a:endParaRPr kumimoji="1" lang="ja-JP" altLang="en-US" sz="1200" dirty="0">
                <a:solidFill>
                  <a:srgbClr val="002060"/>
                </a:solidFill>
              </a:endParaRPr>
            </a:p>
          </p:txBody>
        </p:sp>
        <p:sp>
          <p:nvSpPr>
            <p:cNvPr id="35" name="角丸四角形 34"/>
            <p:cNvSpPr/>
            <p:nvPr/>
          </p:nvSpPr>
          <p:spPr>
            <a:xfrm>
              <a:off x="3581890" y="5336704"/>
              <a:ext cx="2638036" cy="180020"/>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rgbClr val="002060"/>
                  </a:solidFill>
                </a:rPr>
                <a:t>ＳＩ  （ゼネコン一括受託方式）</a:t>
              </a:r>
              <a:endParaRPr kumimoji="1" lang="ja-JP" altLang="en-US" sz="1200" dirty="0">
                <a:solidFill>
                  <a:srgbClr val="002060"/>
                </a:solidFill>
              </a:endParaRPr>
            </a:p>
          </p:txBody>
        </p:sp>
        <p:sp>
          <p:nvSpPr>
            <p:cNvPr id="36" name="角丸四角形 35"/>
            <p:cNvSpPr/>
            <p:nvPr/>
          </p:nvSpPr>
          <p:spPr>
            <a:xfrm>
              <a:off x="6156176" y="5624736"/>
              <a:ext cx="1404156" cy="497316"/>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t>Services Integration</a:t>
              </a:r>
              <a:endParaRPr kumimoji="1" lang="ja-JP" altLang="en-US" sz="1400" dirty="0"/>
            </a:p>
          </p:txBody>
        </p:sp>
      </p:grpSp>
      <p:sp>
        <p:nvSpPr>
          <p:cNvPr id="39" name="爆発 1 38"/>
          <p:cNvSpPr/>
          <p:nvPr/>
        </p:nvSpPr>
        <p:spPr>
          <a:xfrm>
            <a:off x="5075327" y="2634412"/>
            <a:ext cx="1378487" cy="621322"/>
          </a:xfrm>
          <a:prstGeom prst="irregularSeal1">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smtClean="0">
                <a:solidFill>
                  <a:schemeClr val="tx1"/>
                </a:solidFill>
              </a:rPr>
              <a:t>オープン</a:t>
            </a:r>
            <a:r>
              <a:rPr lang="ja-JP" altLang="en-US" sz="1000" b="1" dirty="0">
                <a:solidFill>
                  <a:schemeClr val="tx1"/>
                </a:solidFill>
              </a:rPr>
              <a:t>ソース</a:t>
            </a:r>
            <a:endParaRPr kumimoji="1" lang="ja-JP" altLang="en-US" sz="1000" b="1" dirty="0">
              <a:solidFill>
                <a:schemeClr val="tx1"/>
              </a:solidFill>
            </a:endParaRPr>
          </a:p>
        </p:txBody>
      </p:sp>
      <p:sp>
        <p:nvSpPr>
          <p:cNvPr id="40" name="爆発 1 39"/>
          <p:cNvSpPr/>
          <p:nvPr/>
        </p:nvSpPr>
        <p:spPr>
          <a:xfrm>
            <a:off x="3615184" y="2201986"/>
            <a:ext cx="2052226" cy="826966"/>
          </a:xfrm>
          <a:prstGeom prst="irregularSeal1">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smtClean="0">
                <a:solidFill>
                  <a:schemeClr val="tx1"/>
                </a:solidFill>
              </a:rPr>
              <a:t>ＳＯＡ</a:t>
            </a:r>
            <a:endParaRPr lang="en-US" altLang="ja-JP" sz="1000" b="1" dirty="0" smtClean="0">
              <a:solidFill>
                <a:schemeClr val="tx1"/>
              </a:solidFill>
            </a:endParaRPr>
          </a:p>
          <a:p>
            <a:pPr algn="ctr"/>
            <a:r>
              <a:rPr lang="ja-JP" altLang="en-US" sz="1000" b="1" dirty="0" smtClean="0">
                <a:solidFill>
                  <a:schemeClr val="tx1"/>
                </a:solidFill>
              </a:rPr>
              <a:t>オブジェクト指向</a:t>
            </a:r>
            <a:endParaRPr lang="en-US" altLang="ja-JP" sz="1000" b="1" dirty="0" smtClean="0">
              <a:solidFill>
                <a:schemeClr val="tx1"/>
              </a:solidFill>
            </a:endParaRPr>
          </a:p>
        </p:txBody>
      </p:sp>
      <p:sp>
        <p:nvSpPr>
          <p:cNvPr id="17" name="テキスト ボックス 16"/>
          <p:cNvSpPr txBox="1"/>
          <p:nvPr/>
        </p:nvSpPr>
        <p:spPr>
          <a:xfrm>
            <a:off x="1251856" y="3120428"/>
            <a:ext cx="954106" cy="369332"/>
          </a:xfrm>
          <a:prstGeom prst="rect">
            <a:avLst/>
          </a:prstGeom>
          <a:noFill/>
        </p:spPr>
        <p:txBody>
          <a:bodyPr wrap="square" rtlCol="0">
            <a:spAutoFit/>
          </a:bodyPr>
          <a:lstStyle/>
          <a:p>
            <a:pPr algn="ctr"/>
            <a:r>
              <a:rPr kumimoji="1" lang="en-US" altLang="ja-JP" dirty="0" smtClean="0">
                <a:solidFill>
                  <a:schemeClr val="accent4">
                    <a:lumMod val="75000"/>
                  </a:schemeClr>
                </a:solidFill>
              </a:rPr>
              <a:t>Planned</a:t>
            </a:r>
            <a:endParaRPr kumimoji="1" lang="ja-JP" altLang="en-US" dirty="0">
              <a:solidFill>
                <a:schemeClr val="accent4">
                  <a:lumMod val="75000"/>
                </a:schemeClr>
              </a:solidFill>
            </a:endParaRPr>
          </a:p>
        </p:txBody>
      </p:sp>
      <p:sp>
        <p:nvSpPr>
          <p:cNvPr id="41" name="テキスト ボックス 40"/>
          <p:cNvSpPr txBox="1"/>
          <p:nvPr/>
        </p:nvSpPr>
        <p:spPr>
          <a:xfrm>
            <a:off x="5482397" y="3489760"/>
            <a:ext cx="1090098" cy="369332"/>
          </a:xfrm>
          <a:prstGeom prst="rect">
            <a:avLst/>
          </a:prstGeom>
          <a:noFill/>
        </p:spPr>
        <p:txBody>
          <a:bodyPr wrap="square" rtlCol="0">
            <a:spAutoFit/>
          </a:bodyPr>
          <a:lstStyle/>
          <a:p>
            <a:pPr algn="ctr"/>
            <a:r>
              <a:rPr lang="en-US" altLang="ja-JP" dirty="0" smtClean="0">
                <a:solidFill>
                  <a:schemeClr val="accent4">
                    <a:lumMod val="75000"/>
                  </a:schemeClr>
                </a:solidFill>
              </a:rPr>
              <a:t>Adaptive</a:t>
            </a:r>
            <a:endParaRPr kumimoji="1" lang="ja-JP" altLang="en-US" dirty="0">
              <a:solidFill>
                <a:schemeClr val="accent4">
                  <a:lumMod val="75000"/>
                </a:schemeClr>
              </a:solidFill>
            </a:endParaRPr>
          </a:p>
        </p:txBody>
      </p:sp>
      <p:sp>
        <p:nvSpPr>
          <p:cNvPr id="42" name="テキスト ボックス 41"/>
          <p:cNvSpPr txBox="1"/>
          <p:nvPr/>
        </p:nvSpPr>
        <p:spPr>
          <a:xfrm>
            <a:off x="7458976" y="4008702"/>
            <a:ext cx="1439417" cy="369332"/>
          </a:xfrm>
          <a:prstGeom prst="rect">
            <a:avLst/>
          </a:prstGeom>
          <a:noFill/>
        </p:spPr>
        <p:txBody>
          <a:bodyPr wrap="square" rtlCol="0">
            <a:spAutoFit/>
          </a:bodyPr>
          <a:lstStyle/>
          <a:p>
            <a:pPr algn="ctr"/>
            <a:r>
              <a:rPr lang="en-US" altLang="ja-JP" dirty="0" smtClean="0">
                <a:solidFill>
                  <a:schemeClr val="accent4">
                    <a:lumMod val="75000"/>
                  </a:schemeClr>
                </a:solidFill>
              </a:rPr>
              <a:t>Dependable</a:t>
            </a:r>
            <a:endParaRPr kumimoji="1" lang="ja-JP" altLang="en-US" dirty="0">
              <a:solidFill>
                <a:schemeClr val="accent4">
                  <a:lumMod val="75000"/>
                </a:schemeClr>
              </a:solidFill>
            </a:endParaRPr>
          </a:p>
        </p:txBody>
      </p:sp>
      <p:sp>
        <p:nvSpPr>
          <p:cNvPr id="20" name="テキスト ボックス 19"/>
          <p:cNvSpPr txBox="1"/>
          <p:nvPr/>
        </p:nvSpPr>
        <p:spPr>
          <a:xfrm>
            <a:off x="1989690" y="1873348"/>
            <a:ext cx="1296144" cy="738664"/>
          </a:xfrm>
          <a:prstGeom prst="rect">
            <a:avLst/>
          </a:prstGeom>
          <a:noFill/>
        </p:spPr>
        <p:txBody>
          <a:bodyPr wrap="square" rtlCol="0">
            <a:spAutoFit/>
          </a:bodyPr>
          <a:lstStyle/>
          <a:p>
            <a:r>
              <a:rPr kumimoji="1" lang="en-US" altLang="ja-JP" sz="1400" dirty="0" smtClean="0"/>
              <a:t>Reliability</a:t>
            </a:r>
          </a:p>
          <a:p>
            <a:r>
              <a:rPr lang="en-US" altLang="ja-JP" sz="1400" dirty="0" smtClean="0"/>
              <a:t>Availability</a:t>
            </a:r>
          </a:p>
          <a:p>
            <a:r>
              <a:rPr kumimoji="1" lang="en-US" altLang="ja-JP" sz="1400" dirty="0" smtClean="0"/>
              <a:t>Serviceability</a:t>
            </a:r>
            <a:endParaRPr kumimoji="1" lang="ja-JP" altLang="en-US" sz="1400" dirty="0"/>
          </a:p>
        </p:txBody>
      </p:sp>
      <p:sp>
        <p:nvSpPr>
          <p:cNvPr id="43" name="テキスト ボックス 42"/>
          <p:cNvSpPr txBox="1"/>
          <p:nvPr/>
        </p:nvSpPr>
        <p:spPr>
          <a:xfrm>
            <a:off x="7332171" y="2506840"/>
            <a:ext cx="1246323" cy="738664"/>
          </a:xfrm>
          <a:prstGeom prst="rect">
            <a:avLst/>
          </a:prstGeom>
          <a:noFill/>
        </p:spPr>
        <p:txBody>
          <a:bodyPr wrap="square" rtlCol="0">
            <a:spAutoFit/>
          </a:bodyPr>
          <a:lstStyle/>
          <a:p>
            <a:r>
              <a:rPr lang="en-US" altLang="ja-JP" sz="1400" dirty="0" smtClean="0"/>
              <a:t>Business</a:t>
            </a:r>
          </a:p>
          <a:p>
            <a:r>
              <a:rPr lang="en-US" altLang="ja-JP" sz="1400" dirty="0" smtClean="0"/>
              <a:t>Adapt</a:t>
            </a:r>
            <a:r>
              <a:rPr kumimoji="1" lang="en-US" altLang="ja-JP" sz="1400" dirty="0" smtClean="0"/>
              <a:t>ability</a:t>
            </a:r>
          </a:p>
          <a:p>
            <a:r>
              <a:rPr lang="en-US" altLang="ja-JP" sz="1400" dirty="0" smtClean="0"/>
              <a:t>Speed</a:t>
            </a:r>
            <a:endParaRPr kumimoji="1" lang="ja-JP" altLang="en-US" sz="1400" dirty="0"/>
          </a:p>
        </p:txBody>
      </p:sp>
      <p:sp>
        <p:nvSpPr>
          <p:cNvPr id="44" name="爆発 1 43"/>
          <p:cNvSpPr/>
          <p:nvPr/>
        </p:nvSpPr>
        <p:spPr>
          <a:xfrm>
            <a:off x="5971249" y="2837041"/>
            <a:ext cx="1378487" cy="606551"/>
          </a:xfrm>
          <a:prstGeom prst="irregularSeal1">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smtClean="0">
                <a:solidFill>
                  <a:schemeClr val="tx1"/>
                </a:solidFill>
              </a:rPr>
              <a:t>Mash Up</a:t>
            </a:r>
          </a:p>
          <a:p>
            <a:pPr algn="ctr"/>
            <a:r>
              <a:rPr lang="ja-JP" altLang="en-US" sz="1200" b="1" dirty="0">
                <a:solidFill>
                  <a:schemeClr val="tx1"/>
                </a:solidFill>
              </a:rPr>
              <a:t>Ａｊａｘ</a:t>
            </a:r>
            <a:endParaRPr kumimoji="1" lang="ja-JP" altLang="en-US" sz="1200" b="1" dirty="0">
              <a:solidFill>
                <a:schemeClr val="tx1"/>
              </a:solidFill>
            </a:endParaRPr>
          </a:p>
        </p:txBody>
      </p:sp>
      <p:sp>
        <p:nvSpPr>
          <p:cNvPr id="22" name="テキスト ボックス 21"/>
          <p:cNvSpPr txBox="1"/>
          <p:nvPr/>
        </p:nvSpPr>
        <p:spPr>
          <a:xfrm>
            <a:off x="4842030" y="4834942"/>
            <a:ext cx="504056" cy="276999"/>
          </a:xfrm>
          <a:prstGeom prst="rect">
            <a:avLst/>
          </a:prstGeom>
          <a:noFill/>
        </p:spPr>
        <p:txBody>
          <a:bodyPr wrap="square" rtlCol="0">
            <a:spAutoFit/>
          </a:bodyPr>
          <a:lstStyle/>
          <a:p>
            <a:pPr algn="ctr"/>
            <a:r>
              <a:rPr kumimoji="1" lang="en-US" altLang="ja-JP" sz="1200" dirty="0" smtClean="0"/>
              <a:t>ERP</a:t>
            </a:r>
            <a:endParaRPr kumimoji="1" lang="ja-JP" altLang="en-US" sz="1200" dirty="0"/>
          </a:p>
        </p:txBody>
      </p:sp>
      <p:sp>
        <p:nvSpPr>
          <p:cNvPr id="45" name="テキスト ボックス 44"/>
          <p:cNvSpPr txBox="1"/>
          <p:nvPr/>
        </p:nvSpPr>
        <p:spPr>
          <a:xfrm>
            <a:off x="5323992" y="4834942"/>
            <a:ext cx="504056" cy="276999"/>
          </a:xfrm>
          <a:prstGeom prst="rect">
            <a:avLst/>
          </a:prstGeom>
          <a:noFill/>
        </p:spPr>
        <p:txBody>
          <a:bodyPr wrap="square" rtlCol="0">
            <a:spAutoFit/>
          </a:bodyPr>
          <a:lstStyle/>
          <a:p>
            <a:pPr algn="ctr"/>
            <a:r>
              <a:rPr lang="en-US" altLang="ja-JP" sz="1200" dirty="0" smtClean="0"/>
              <a:t>CRM</a:t>
            </a:r>
            <a:endParaRPr kumimoji="1" lang="ja-JP" altLang="en-US" sz="1200" dirty="0"/>
          </a:p>
        </p:txBody>
      </p:sp>
      <p:sp>
        <p:nvSpPr>
          <p:cNvPr id="46" name="テキスト ボックス 45"/>
          <p:cNvSpPr txBox="1"/>
          <p:nvPr/>
        </p:nvSpPr>
        <p:spPr>
          <a:xfrm rot="10800000" flipH="1" flipV="1">
            <a:off x="6145356" y="4987340"/>
            <a:ext cx="427139" cy="276999"/>
          </a:xfrm>
          <a:prstGeom prst="rect">
            <a:avLst/>
          </a:prstGeom>
          <a:noFill/>
        </p:spPr>
        <p:txBody>
          <a:bodyPr wrap="square" rtlCol="0">
            <a:spAutoFit/>
          </a:bodyPr>
          <a:lstStyle/>
          <a:p>
            <a:pPr algn="ctr"/>
            <a:r>
              <a:rPr lang="en-US" altLang="ja-JP" sz="1200" dirty="0" smtClean="0"/>
              <a:t>SFA</a:t>
            </a:r>
            <a:endParaRPr kumimoji="1" lang="ja-JP" altLang="en-US" sz="1200" dirty="0"/>
          </a:p>
        </p:txBody>
      </p:sp>
      <p:sp>
        <p:nvSpPr>
          <p:cNvPr id="47" name="テキスト ボックス 46"/>
          <p:cNvSpPr txBox="1"/>
          <p:nvPr/>
        </p:nvSpPr>
        <p:spPr>
          <a:xfrm>
            <a:off x="5776525" y="4848841"/>
            <a:ext cx="504056" cy="276999"/>
          </a:xfrm>
          <a:prstGeom prst="rect">
            <a:avLst/>
          </a:prstGeom>
          <a:noFill/>
        </p:spPr>
        <p:txBody>
          <a:bodyPr wrap="square" rtlCol="0">
            <a:spAutoFit/>
          </a:bodyPr>
          <a:lstStyle/>
          <a:p>
            <a:pPr algn="ctr"/>
            <a:r>
              <a:rPr lang="en-US" altLang="ja-JP" sz="1200" dirty="0" smtClean="0"/>
              <a:t>SCM</a:t>
            </a:r>
            <a:endParaRPr kumimoji="1" lang="ja-JP" altLang="en-US" sz="1200" dirty="0"/>
          </a:p>
        </p:txBody>
      </p:sp>
      <p:sp>
        <p:nvSpPr>
          <p:cNvPr id="23" name="テキスト ボックス 22"/>
          <p:cNvSpPr txBox="1"/>
          <p:nvPr/>
        </p:nvSpPr>
        <p:spPr>
          <a:xfrm>
            <a:off x="4160050" y="3582093"/>
            <a:ext cx="678907" cy="276999"/>
          </a:xfrm>
          <a:prstGeom prst="rect">
            <a:avLst/>
          </a:prstGeom>
          <a:noFill/>
        </p:spPr>
        <p:txBody>
          <a:bodyPr wrap="square" rtlCol="0">
            <a:spAutoFit/>
          </a:bodyPr>
          <a:lstStyle/>
          <a:p>
            <a:pPr algn="ctr"/>
            <a:r>
              <a:rPr kumimoji="1" lang="en-US" altLang="ja-JP" sz="1200" dirty="0" smtClean="0"/>
              <a:t>DOA</a:t>
            </a:r>
            <a:endParaRPr kumimoji="1" lang="ja-JP" altLang="en-US" sz="1200" dirty="0"/>
          </a:p>
        </p:txBody>
      </p:sp>
      <p:sp>
        <p:nvSpPr>
          <p:cNvPr id="48" name="テキスト ボックス 47"/>
          <p:cNvSpPr txBox="1"/>
          <p:nvPr/>
        </p:nvSpPr>
        <p:spPr>
          <a:xfrm>
            <a:off x="4798076" y="3582093"/>
            <a:ext cx="678907" cy="276999"/>
          </a:xfrm>
          <a:prstGeom prst="rect">
            <a:avLst/>
          </a:prstGeom>
          <a:noFill/>
        </p:spPr>
        <p:txBody>
          <a:bodyPr wrap="square" rtlCol="0">
            <a:spAutoFit/>
          </a:bodyPr>
          <a:lstStyle/>
          <a:p>
            <a:pPr algn="ctr"/>
            <a:r>
              <a:rPr lang="en-US" altLang="ja-JP" sz="1200" dirty="0" err="1" smtClean="0"/>
              <a:t>PMBoK</a:t>
            </a:r>
            <a:endParaRPr kumimoji="1" lang="ja-JP" altLang="en-US" sz="1200" dirty="0"/>
          </a:p>
        </p:txBody>
      </p:sp>
      <p:sp>
        <p:nvSpPr>
          <p:cNvPr id="49" name="テキスト ボックス 48"/>
          <p:cNvSpPr txBox="1"/>
          <p:nvPr/>
        </p:nvSpPr>
        <p:spPr>
          <a:xfrm>
            <a:off x="6660492" y="3916369"/>
            <a:ext cx="858287" cy="461665"/>
          </a:xfrm>
          <a:prstGeom prst="rect">
            <a:avLst/>
          </a:prstGeom>
          <a:noFill/>
        </p:spPr>
        <p:txBody>
          <a:bodyPr wrap="square" rtlCol="0">
            <a:spAutoFit/>
          </a:bodyPr>
          <a:lstStyle/>
          <a:p>
            <a:pPr algn="ctr"/>
            <a:r>
              <a:rPr lang="ja-JP" altLang="en-US" sz="1200" dirty="0" smtClean="0"/>
              <a:t>リーン</a:t>
            </a:r>
            <a:endParaRPr lang="en-US" altLang="ja-JP" sz="1200" dirty="0" smtClean="0"/>
          </a:p>
          <a:p>
            <a:pPr algn="ctr"/>
            <a:r>
              <a:rPr kumimoji="1" lang="en-US" altLang="ja-JP" sz="1200" dirty="0" smtClean="0"/>
              <a:t>KANBAN</a:t>
            </a:r>
            <a:endParaRPr kumimoji="1" lang="ja-JP" altLang="en-US" sz="1200" dirty="0"/>
          </a:p>
        </p:txBody>
      </p:sp>
      <p:sp>
        <p:nvSpPr>
          <p:cNvPr id="50" name="テキスト ボックス 49"/>
          <p:cNvSpPr txBox="1"/>
          <p:nvPr/>
        </p:nvSpPr>
        <p:spPr>
          <a:xfrm>
            <a:off x="5520928" y="4070258"/>
            <a:ext cx="590243" cy="461665"/>
          </a:xfrm>
          <a:prstGeom prst="rect">
            <a:avLst/>
          </a:prstGeom>
          <a:noFill/>
        </p:spPr>
        <p:txBody>
          <a:bodyPr wrap="square" rtlCol="0">
            <a:spAutoFit/>
          </a:bodyPr>
          <a:lstStyle/>
          <a:p>
            <a:pPr algn="ctr"/>
            <a:r>
              <a:rPr lang="en-US" altLang="ja-JP" sz="1200" dirty="0" smtClean="0"/>
              <a:t>Scrum</a:t>
            </a:r>
          </a:p>
          <a:p>
            <a:pPr algn="ctr"/>
            <a:r>
              <a:rPr kumimoji="1" lang="en-US" altLang="ja-JP" sz="1200" dirty="0" smtClean="0"/>
              <a:t>XP</a:t>
            </a:r>
            <a:endParaRPr kumimoji="1" lang="ja-JP" altLang="en-US" sz="1200" dirty="0"/>
          </a:p>
        </p:txBody>
      </p:sp>
      <p:sp>
        <p:nvSpPr>
          <p:cNvPr id="51" name="テキスト ボックス 50"/>
          <p:cNvSpPr txBox="1"/>
          <p:nvPr/>
        </p:nvSpPr>
        <p:spPr>
          <a:xfrm>
            <a:off x="7332171" y="3859092"/>
            <a:ext cx="1011623" cy="276999"/>
          </a:xfrm>
          <a:prstGeom prst="rect">
            <a:avLst/>
          </a:prstGeom>
          <a:noFill/>
        </p:spPr>
        <p:txBody>
          <a:bodyPr wrap="square" rtlCol="0">
            <a:spAutoFit/>
          </a:bodyPr>
          <a:lstStyle/>
          <a:p>
            <a:pPr algn="ctr"/>
            <a:r>
              <a:rPr kumimoji="1" lang="en-US" altLang="ja-JP" sz="1200" dirty="0" err="1" smtClean="0"/>
              <a:t>DevOps</a:t>
            </a:r>
            <a:endParaRPr kumimoji="1" lang="ja-JP" altLang="en-US" sz="1200" dirty="0"/>
          </a:p>
        </p:txBody>
      </p:sp>
      <p:sp>
        <p:nvSpPr>
          <p:cNvPr id="54" name="テキスト ボックス 53"/>
          <p:cNvSpPr txBox="1"/>
          <p:nvPr/>
        </p:nvSpPr>
        <p:spPr>
          <a:xfrm>
            <a:off x="6164650" y="2164239"/>
            <a:ext cx="678907" cy="276999"/>
          </a:xfrm>
          <a:prstGeom prst="rect">
            <a:avLst/>
          </a:prstGeom>
          <a:noFill/>
        </p:spPr>
        <p:txBody>
          <a:bodyPr wrap="square" rtlCol="0">
            <a:spAutoFit/>
          </a:bodyPr>
          <a:lstStyle/>
          <a:p>
            <a:pPr algn="ctr"/>
            <a:r>
              <a:rPr lang="en-US" altLang="ja-JP" sz="1200" b="1" dirty="0" smtClean="0"/>
              <a:t>Web</a:t>
            </a:r>
            <a:endParaRPr kumimoji="1" lang="ja-JP" altLang="en-US" sz="1200" b="1" dirty="0"/>
          </a:p>
        </p:txBody>
      </p:sp>
      <p:sp>
        <p:nvSpPr>
          <p:cNvPr id="56" name="爆発 1 55"/>
          <p:cNvSpPr/>
          <p:nvPr/>
        </p:nvSpPr>
        <p:spPr>
          <a:xfrm>
            <a:off x="5826305" y="2337809"/>
            <a:ext cx="1378487" cy="621322"/>
          </a:xfrm>
          <a:prstGeom prst="irregularSeal1">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smtClean="0">
                <a:solidFill>
                  <a:schemeClr val="tx1"/>
                </a:solidFill>
              </a:rPr>
              <a:t>Smart Device</a:t>
            </a:r>
            <a:endParaRPr kumimoji="1" lang="ja-JP" altLang="en-US" sz="1200" b="1" dirty="0">
              <a:solidFill>
                <a:schemeClr val="tx1"/>
              </a:solidFill>
            </a:endParaRPr>
          </a:p>
        </p:txBody>
      </p:sp>
      <p:sp>
        <p:nvSpPr>
          <p:cNvPr id="57" name="テキスト ボックス 56"/>
          <p:cNvSpPr txBox="1"/>
          <p:nvPr/>
        </p:nvSpPr>
        <p:spPr>
          <a:xfrm>
            <a:off x="7664887" y="2333279"/>
            <a:ext cx="678907" cy="276999"/>
          </a:xfrm>
          <a:prstGeom prst="rect">
            <a:avLst/>
          </a:prstGeom>
          <a:noFill/>
        </p:spPr>
        <p:txBody>
          <a:bodyPr wrap="square" rtlCol="0">
            <a:spAutoFit/>
          </a:bodyPr>
          <a:lstStyle/>
          <a:p>
            <a:pPr algn="ctr"/>
            <a:r>
              <a:rPr lang="en-US" altLang="ja-JP" sz="1200" b="1" dirty="0" smtClean="0"/>
              <a:t>HTML 5</a:t>
            </a:r>
            <a:endParaRPr kumimoji="1" lang="ja-JP" altLang="en-US" sz="1200" b="1" dirty="0"/>
          </a:p>
        </p:txBody>
      </p:sp>
      <p:sp>
        <p:nvSpPr>
          <p:cNvPr id="58" name="テキスト ボックス 57"/>
          <p:cNvSpPr txBox="1"/>
          <p:nvPr/>
        </p:nvSpPr>
        <p:spPr>
          <a:xfrm>
            <a:off x="2187707" y="3145488"/>
            <a:ext cx="874339" cy="276999"/>
          </a:xfrm>
          <a:prstGeom prst="rect">
            <a:avLst/>
          </a:prstGeom>
          <a:noFill/>
        </p:spPr>
        <p:txBody>
          <a:bodyPr wrap="square" rtlCol="0">
            <a:spAutoFit/>
          </a:bodyPr>
          <a:lstStyle/>
          <a:p>
            <a:pPr algn="ctr"/>
            <a:r>
              <a:rPr kumimoji="1" lang="en-US" altLang="ja-JP" sz="1200" dirty="0" err="1" smtClean="0"/>
              <a:t>DataBase</a:t>
            </a:r>
            <a:endParaRPr kumimoji="1" lang="ja-JP" altLang="en-US" sz="1200" dirty="0"/>
          </a:p>
        </p:txBody>
      </p:sp>
      <p:sp>
        <p:nvSpPr>
          <p:cNvPr id="59" name="テキスト ボックス 58"/>
          <p:cNvSpPr txBox="1"/>
          <p:nvPr/>
        </p:nvSpPr>
        <p:spPr>
          <a:xfrm>
            <a:off x="3501005" y="3166594"/>
            <a:ext cx="678907" cy="276999"/>
          </a:xfrm>
          <a:prstGeom prst="rect">
            <a:avLst/>
          </a:prstGeom>
          <a:noFill/>
        </p:spPr>
        <p:txBody>
          <a:bodyPr wrap="square" rtlCol="0">
            <a:spAutoFit/>
          </a:bodyPr>
          <a:lstStyle/>
          <a:p>
            <a:pPr algn="ctr"/>
            <a:r>
              <a:rPr lang="en-US" altLang="ja-JP" sz="1200" dirty="0" smtClean="0"/>
              <a:t>RDB</a:t>
            </a:r>
            <a:endParaRPr kumimoji="1" lang="ja-JP" altLang="en-US" sz="1200" dirty="0"/>
          </a:p>
        </p:txBody>
      </p:sp>
      <p:sp>
        <p:nvSpPr>
          <p:cNvPr id="60" name="テキスト ボックス 59"/>
          <p:cNvSpPr txBox="1"/>
          <p:nvPr/>
        </p:nvSpPr>
        <p:spPr>
          <a:xfrm>
            <a:off x="5893588" y="3166594"/>
            <a:ext cx="678907" cy="276999"/>
          </a:xfrm>
          <a:prstGeom prst="rect">
            <a:avLst/>
          </a:prstGeom>
          <a:noFill/>
        </p:spPr>
        <p:txBody>
          <a:bodyPr wrap="square" rtlCol="0">
            <a:spAutoFit/>
          </a:bodyPr>
          <a:lstStyle/>
          <a:p>
            <a:pPr algn="ctr"/>
            <a:r>
              <a:rPr lang="en-US" altLang="ja-JP" sz="1200" dirty="0" err="1" smtClean="0"/>
              <a:t>NoSQL</a:t>
            </a:r>
            <a:endParaRPr kumimoji="1" lang="ja-JP" altLang="en-US" sz="1200" dirty="0"/>
          </a:p>
        </p:txBody>
      </p:sp>
      <p:sp>
        <p:nvSpPr>
          <p:cNvPr id="61" name="テキスト ボックス 60"/>
          <p:cNvSpPr txBox="1"/>
          <p:nvPr/>
        </p:nvSpPr>
        <p:spPr>
          <a:xfrm>
            <a:off x="7497155" y="4270313"/>
            <a:ext cx="1164324" cy="307777"/>
          </a:xfrm>
          <a:prstGeom prst="rect">
            <a:avLst/>
          </a:prstGeom>
          <a:noFill/>
          <a:ln>
            <a:solidFill>
              <a:schemeClr val="tx2">
                <a:lumMod val="60000"/>
                <a:lumOff val="40000"/>
              </a:schemeClr>
            </a:solidFill>
          </a:ln>
          <a:scene3d>
            <a:camera prst="orthographicFront"/>
            <a:lightRig rig="threePt" dir="t"/>
          </a:scene3d>
          <a:sp3d>
            <a:bevelT/>
          </a:sp3d>
        </p:spPr>
        <p:txBody>
          <a:bodyPr wrap="square" rtlCol="0">
            <a:spAutoFit/>
          </a:bodyPr>
          <a:lstStyle/>
          <a:p>
            <a:pPr algn="ctr"/>
            <a:r>
              <a:rPr lang="en-US" altLang="ja-JP" sz="1400" b="1" dirty="0" smtClean="0"/>
              <a:t>SURIAWASE</a:t>
            </a:r>
            <a:endParaRPr kumimoji="1" lang="ja-JP" altLang="en-US" sz="1400" b="1" dirty="0"/>
          </a:p>
        </p:txBody>
      </p:sp>
      <p:sp>
        <p:nvSpPr>
          <p:cNvPr id="38" name="横巻き 37"/>
          <p:cNvSpPr/>
          <p:nvPr/>
        </p:nvSpPr>
        <p:spPr>
          <a:xfrm>
            <a:off x="5346086" y="5451964"/>
            <a:ext cx="3276435" cy="1239501"/>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t>サブスクリプション型：　ソニックガーデン</a:t>
            </a:r>
            <a:endParaRPr kumimoji="1" lang="en-US" altLang="ja-JP" sz="1200" dirty="0" smtClean="0"/>
          </a:p>
          <a:p>
            <a:pPr algn="ctr"/>
            <a:r>
              <a:rPr lang="ja-JP" altLang="en-US" sz="1200" dirty="0" smtClean="0"/>
              <a:t>レベニューシェアー型：　　日本ユニシス</a:t>
            </a:r>
            <a:endParaRPr lang="en-US" altLang="ja-JP" sz="1200" dirty="0" smtClean="0"/>
          </a:p>
          <a:p>
            <a:pPr algn="ctr"/>
            <a:r>
              <a:rPr kumimoji="1" lang="ja-JP" altLang="en-US" sz="1200" dirty="0" smtClean="0"/>
              <a:t>成果報酬型：　　　　　　　　　　ＮＴＴデータ</a:t>
            </a:r>
            <a:endParaRPr kumimoji="1" lang="en-US" altLang="ja-JP" sz="1200" dirty="0" smtClean="0"/>
          </a:p>
          <a:p>
            <a:pPr algn="ctr"/>
            <a:r>
              <a:rPr lang="ja-JP" altLang="en-US" sz="1200" dirty="0" smtClean="0"/>
              <a:t>期間限定固定受託型：　　　電算システム</a:t>
            </a:r>
            <a:endParaRPr kumimoji="1" lang="ja-JP" altLang="en-US" sz="1200" dirty="0"/>
          </a:p>
        </p:txBody>
      </p:sp>
    </p:spTree>
    <p:extLst>
      <p:ext uri="{BB962C8B-B14F-4D97-AF65-F5344CB8AC3E}">
        <p14:creationId xmlns:p14="http://schemas.microsoft.com/office/powerpoint/2010/main" val="154139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1+#ppt_w/2"/>
                                          </p:val>
                                        </p:tav>
                                        <p:tav tm="100000">
                                          <p:val>
                                            <p:strVal val="#ppt_x"/>
                                          </p:val>
                                        </p:tav>
                                      </p:tavLst>
                                    </p:anim>
                                    <p:anim calcmode="lin" valueType="num">
                                      <p:cBhvr additive="base">
                                        <p:cTn id="14"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1+#ppt_w/2"/>
                                          </p:val>
                                        </p:tav>
                                        <p:tav tm="100000">
                                          <p:val>
                                            <p:strVal val="#ppt_x"/>
                                          </p:val>
                                        </p:tav>
                                      </p:tavLst>
                                    </p:anim>
                                    <p:anim calcmode="lin" valueType="num">
                                      <p:cBhvr additive="base">
                                        <p:cTn id="20"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p:cTn id="25" dur="500" fill="hold"/>
                                        <p:tgtEl>
                                          <p:spTgt spid="38"/>
                                        </p:tgtEl>
                                        <p:attrNameLst>
                                          <p:attrName>ppt_w</p:attrName>
                                        </p:attrNameLst>
                                      </p:cBhvr>
                                      <p:tavLst>
                                        <p:tav tm="0">
                                          <p:val>
                                            <p:fltVal val="0"/>
                                          </p:val>
                                        </p:tav>
                                        <p:tav tm="100000">
                                          <p:val>
                                            <p:strVal val="#ppt_w"/>
                                          </p:val>
                                        </p:tav>
                                      </p:tavLst>
                                    </p:anim>
                                    <p:anim calcmode="lin" valueType="num">
                                      <p:cBhvr>
                                        <p:cTn id="26" dur="500" fill="hold"/>
                                        <p:tgtEl>
                                          <p:spTgt spid="38"/>
                                        </p:tgtEl>
                                        <p:attrNameLst>
                                          <p:attrName>ppt_h</p:attrName>
                                        </p:attrNameLst>
                                      </p:cBhvr>
                                      <p:tavLst>
                                        <p:tav tm="0">
                                          <p:val>
                                            <p:fltVal val="0"/>
                                          </p:val>
                                        </p:tav>
                                        <p:tav tm="100000">
                                          <p:val>
                                            <p:strVal val="#ppt_h"/>
                                          </p:val>
                                        </p:tav>
                                      </p:tavLst>
                                    </p:anim>
                                    <p:animEffect transition="in" filter="fade">
                                      <p:cBhvr>
                                        <p:cTn id="2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1" grpId="0"/>
      <p:bldP spid="42" grpId="0"/>
      <p:bldP spid="3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07976" y="750664"/>
            <a:ext cx="4680520" cy="369332"/>
          </a:xfrm>
          <a:prstGeom prst="rect">
            <a:avLst/>
          </a:prstGeom>
          <a:noFill/>
        </p:spPr>
        <p:txBody>
          <a:bodyPr wrap="square" rtlCol="0">
            <a:spAutoFit/>
          </a:bodyPr>
          <a:lstStyle/>
          <a:p>
            <a:pPr marL="285750" indent="-285750">
              <a:buFont typeface="Wingdings" pitchFamily="2" charset="2"/>
              <a:buChar char="Ø"/>
            </a:pPr>
            <a:r>
              <a:rPr kumimoji="1" lang="ja-JP" altLang="en-US" b="1" dirty="0" smtClean="0">
                <a:solidFill>
                  <a:srgbClr val="002060"/>
                </a:solidFill>
              </a:rPr>
              <a:t>ウォ</a:t>
            </a:r>
            <a:r>
              <a:rPr kumimoji="1" lang="en-US" altLang="ja-JP" b="1" dirty="0" smtClean="0">
                <a:solidFill>
                  <a:srgbClr val="002060"/>
                </a:solidFill>
              </a:rPr>
              <a:t>―</a:t>
            </a:r>
            <a:r>
              <a:rPr lang="ja-JP" altLang="en-US" b="1" dirty="0" smtClean="0">
                <a:solidFill>
                  <a:srgbClr val="002060"/>
                </a:solidFill>
              </a:rPr>
              <a:t>タ</a:t>
            </a:r>
            <a:r>
              <a:rPr kumimoji="1" lang="ja-JP" altLang="en-US" b="1" dirty="0" smtClean="0">
                <a:solidFill>
                  <a:srgbClr val="002060"/>
                </a:solidFill>
              </a:rPr>
              <a:t>ーフォール　　　の経営学</a:t>
            </a:r>
            <a:endParaRPr kumimoji="1" lang="ja-JP" altLang="en-US" b="1" dirty="0">
              <a:solidFill>
                <a:srgbClr val="002060"/>
              </a:solidFill>
            </a:endParaRPr>
          </a:p>
        </p:txBody>
      </p:sp>
      <p:sp>
        <p:nvSpPr>
          <p:cNvPr id="3" name="テキスト ボックス 2"/>
          <p:cNvSpPr txBox="1"/>
          <p:nvPr/>
        </p:nvSpPr>
        <p:spPr>
          <a:xfrm>
            <a:off x="1011099" y="3521631"/>
            <a:ext cx="4680520" cy="369332"/>
          </a:xfrm>
          <a:prstGeom prst="rect">
            <a:avLst/>
          </a:prstGeom>
          <a:noFill/>
        </p:spPr>
        <p:txBody>
          <a:bodyPr wrap="square" rtlCol="0">
            <a:spAutoFit/>
          </a:bodyPr>
          <a:lstStyle/>
          <a:p>
            <a:pPr marL="285750" indent="-285750">
              <a:buFont typeface="Wingdings" pitchFamily="2" charset="2"/>
              <a:buChar char="Ø"/>
            </a:pPr>
            <a:r>
              <a:rPr lang="ja-JP" altLang="en-US" b="1" dirty="0" smtClean="0">
                <a:solidFill>
                  <a:srgbClr val="002060"/>
                </a:solidFill>
              </a:rPr>
              <a:t>アジャイル　　　</a:t>
            </a:r>
            <a:r>
              <a:rPr kumimoji="1" lang="ja-JP" altLang="en-US" b="1" dirty="0" smtClean="0">
                <a:solidFill>
                  <a:srgbClr val="002060"/>
                </a:solidFill>
              </a:rPr>
              <a:t>の経営学</a:t>
            </a:r>
            <a:endParaRPr kumimoji="1" lang="ja-JP" altLang="en-US" b="1" dirty="0">
              <a:solidFill>
                <a:srgbClr val="002060"/>
              </a:solidFill>
            </a:endParaRPr>
          </a:p>
        </p:txBody>
      </p:sp>
      <p:sp>
        <p:nvSpPr>
          <p:cNvPr id="4" name="テキスト ボックス 3"/>
          <p:cNvSpPr txBox="1"/>
          <p:nvPr/>
        </p:nvSpPr>
        <p:spPr>
          <a:xfrm>
            <a:off x="1336758" y="1190285"/>
            <a:ext cx="6480720" cy="923330"/>
          </a:xfrm>
          <a:prstGeom prst="rect">
            <a:avLst/>
          </a:prstGeom>
          <a:noFill/>
        </p:spPr>
        <p:txBody>
          <a:bodyPr wrap="square" rtlCol="0">
            <a:spAutoFit/>
          </a:bodyPr>
          <a:lstStyle/>
          <a:p>
            <a:r>
              <a:rPr kumimoji="1" lang="ja-JP" altLang="en-US" dirty="0" smtClean="0"/>
              <a:t>量の経済</a:t>
            </a:r>
            <a:endParaRPr kumimoji="1" lang="en-US" altLang="ja-JP" dirty="0" smtClean="0"/>
          </a:p>
          <a:p>
            <a:r>
              <a:rPr lang="ja-JP" altLang="en-US" dirty="0" smtClean="0"/>
              <a:t>売上＝原価＋（期待）利益</a:t>
            </a:r>
            <a:endParaRPr lang="en-US" altLang="ja-JP" dirty="0" smtClean="0"/>
          </a:p>
          <a:p>
            <a:r>
              <a:rPr kumimoji="1" lang="ja-JP" altLang="en-US" dirty="0"/>
              <a:t>売上</a:t>
            </a:r>
            <a:r>
              <a:rPr kumimoji="1" lang="ja-JP" altLang="en-US" dirty="0" smtClean="0"/>
              <a:t>は目指すもの、原価は既定値（原価積上げ）、利益で調整</a:t>
            </a:r>
            <a:endParaRPr kumimoji="1" lang="ja-JP" altLang="en-US" dirty="0"/>
          </a:p>
        </p:txBody>
      </p:sp>
      <p:sp>
        <p:nvSpPr>
          <p:cNvPr id="5" name="テキスト ボックス 4"/>
          <p:cNvSpPr txBox="1"/>
          <p:nvPr/>
        </p:nvSpPr>
        <p:spPr>
          <a:xfrm>
            <a:off x="1310765" y="3964662"/>
            <a:ext cx="6984776" cy="923330"/>
          </a:xfrm>
          <a:prstGeom prst="rect">
            <a:avLst/>
          </a:prstGeom>
          <a:noFill/>
        </p:spPr>
        <p:txBody>
          <a:bodyPr wrap="square" rtlCol="0">
            <a:spAutoFit/>
          </a:bodyPr>
          <a:lstStyle/>
          <a:p>
            <a:r>
              <a:rPr lang="ja-JP" altLang="en-US" dirty="0"/>
              <a:t>採算</a:t>
            </a:r>
            <a:r>
              <a:rPr kumimoji="1" lang="ja-JP" altLang="en-US" dirty="0" smtClean="0"/>
              <a:t>の経済</a:t>
            </a:r>
            <a:endParaRPr kumimoji="1" lang="en-US" altLang="ja-JP" dirty="0" smtClean="0"/>
          </a:p>
          <a:p>
            <a:r>
              <a:rPr lang="ja-JP" altLang="en-US" dirty="0" smtClean="0"/>
              <a:t>利益＝売上</a:t>
            </a:r>
            <a:r>
              <a:rPr lang="ja-JP" altLang="en-US" dirty="0" err="1" smtClean="0"/>
              <a:t>ー</a:t>
            </a:r>
            <a:r>
              <a:rPr lang="ja-JP" altLang="en-US" dirty="0" smtClean="0"/>
              <a:t>原価</a:t>
            </a:r>
            <a:endParaRPr lang="en-US" altLang="ja-JP" dirty="0" smtClean="0"/>
          </a:p>
          <a:p>
            <a:r>
              <a:rPr kumimoji="1" lang="ja-JP" altLang="en-US" dirty="0" smtClean="0"/>
              <a:t>利益は目指すもの、売上は既定値（お客様の懐）、原価で調整</a:t>
            </a:r>
            <a:endParaRPr kumimoji="1" lang="ja-JP" altLang="en-US" dirty="0"/>
          </a:p>
        </p:txBody>
      </p:sp>
      <p:pic>
        <p:nvPicPr>
          <p:cNvPr id="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3888" y="115888"/>
            <a:ext cx="758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スライド番号プレースホルダー 13"/>
          <p:cNvSpPr>
            <a:spLocks noGrp="1"/>
          </p:cNvSpPr>
          <p:nvPr>
            <p:ph type="sldNum" sz="quarter" idx="12"/>
          </p:nvPr>
        </p:nvSpPr>
        <p:spPr/>
        <p:txBody>
          <a:bodyPr/>
          <a:lstStyle/>
          <a:p>
            <a:fld id="{64B078D7-1429-4844-B836-71E0AA8EE446}" type="slidenum">
              <a:rPr kumimoji="1" lang="ja-JP" altLang="en-US" smtClean="0"/>
              <a:t>47</a:t>
            </a:fld>
            <a:endParaRPr kumimoji="1" lang="ja-JP" altLang="en-US"/>
          </a:p>
        </p:txBody>
      </p:sp>
      <p:sp>
        <p:nvSpPr>
          <p:cNvPr id="15" name="フッター プレースホルダー 14"/>
          <p:cNvSpPr>
            <a:spLocks noGrp="1"/>
          </p:cNvSpPr>
          <p:nvPr>
            <p:ph type="ftr" sz="quarter" idx="11"/>
          </p:nvPr>
        </p:nvSpPr>
        <p:spPr/>
        <p:txBody>
          <a:bodyPr/>
          <a:lstStyle/>
          <a:p>
            <a:r>
              <a:rPr kumimoji="1" lang="en-US" altLang="ja-JP" smtClean="0"/>
              <a:t>Copyrights@2013_Strategic Staff Services</a:t>
            </a:r>
            <a:endParaRPr kumimoji="1" lang="ja-JP" altLang="en-US"/>
          </a:p>
        </p:txBody>
      </p:sp>
      <p:sp>
        <p:nvSpPr>
          <p:cNvPr id="16" name="タイトル 1"/>
          <p:cNvSpPr txBox="1">
            <a:spLocks/>
          </p:cNvSpPr>
          <p:nvPr/>
        </p:nvSpPr>
        <p:spPr>
          <a:xfrm>
            <a:off x="393700" y="136270"/>
            <a:ext cx="8229600" cy="706090"/>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smtClean="0">
                <a:solidFill>
                  <a:srgbClr val="002060"/>
                </a:solidFill>
              </a:rPr>
              <a:t>ＳＩ　</a:t>
            </a:r>
            <a:r>
              <a:rPr lang="en-US" altLang="ja-JP" sz="3200" dirty="0" smtClean="0">
                <a:solidFill>
                  <a:srgbClr val="002060"/>
                </a:solidFill>
              </a:rPr>
              <a:t>3.0</a:t>
            </a:r>
            <a:r>
              <a:rPr lang="ja-JP" altLang="en-US" sz="3200" dirty="0" smtClean="0">
                <a:solidFill>
                  <a:srgbClr val="002060"/>
                </a:solidFill>
              </a:rPr>
              <a:t>の世界</a:t>
            </a:r>
            <a:endParaRPr lang="ja-JP" altLang="en-US" sz="3200" dirty="0">
              <a:solidFill>
                <a:srgbClr val="002060"/>
              </a:solidFill>
            </a:endParaRPr>
          </a:p>
        </p:txBody>
      </p:sp>
      <p:sp>
        <p:nvSpPr>
          <p:cNvPr id="19" name="テキスト ボックス 18"/>
          <p:cNvSpPr txBox="1"/>
          <p:nvPr/>
        </p:nvSpPr>
        <p:spPr>
          <a:xfrm>
            <a:off x="1932360" y="2075916"/>
            <a:ext cx="5447952" cy="338554"/>
          </a:xfrm>
          <a:prstGeom prst="rect">
            <a:avLst/>
          </a:prstGeom>
          <a:noFill/>
        </p:spPr>
        <p:txBody>
          <a:bodyPr wrap="square" rtlCol="0">
            <a:spAutoFit/>
          </a:bodyPr>
          <a:lstStyle/>
          <a:p>
            <a:pPr marL="285750" indent="-285750">
              <a:buFont typeface="Wingdings" pitchFamily="2" charset="2"/>
              <a:buChar char="Ø"/>
            </a:pPr>
            <a:r>
              <a:rPr kumimoji="1" lang="ja-JP" altLang="en-US" sz="1600" dirty="0" smtClean="0"/>
              <a:t>大量生産（ベルトコンベヤーライン＋単能専任化）</a:t>
            </a:r>
            <a:endParaRPr kumimoji="1" lang="ja-JP" altLang="en-US" sz="1600" dirty="0"/>
          </a:p>
        </p:txBody>
      </p:sp>
      <p:sp>
        <p:nvSpPr>
          <p:cNvPr id="20" name="テキスト ボックス 19"/>
          <p:cNvSpPr txBox="1"/>
          <p:nvPr/>
        </p:nvSpPr>
        <p:spPr>
          <a:xfrm>
            <a:off x="2293029" y="2367361"/>
            <a:ext cx="3600400" cy="954107"/>
          </a:xfrm>
          <a:prstGeom prst="rect">
            <a:avLst/>
          </a:prstGeom>
          <a:noFill/>
        </p:spPr>
        <p:txBody>
          <a:bodyPr wrap="square" rtlCol="0">
            <a:spAutoFit/>
          </a:bodyPr>
          <a:lstStyle/>
          <a:p>
            <a:r>
              <a:rPr kumimoji="1" lang="ja-JP" altLang="en-US" sz="1400" dirty="0" smtClean="0"/>
              <a:t>人間の機械化（ロボット化）</a:t>
            </a:r>
            <a:endParaRPr kumimoji="1" lang="en-US" altLang="ja-JP" sz="1400" dirty="0" smtClean="0"/>
          </a:p>
          <a:p>
            <a:r>
              <a:rPr lang="ja-JP" altLang="en-US" sz="1400" dirty="0"/>
              <a:t>管理</a:t>
            </a:r>
            <a:r>
              <a:rPr lang="ja-JP" altLang="en-US" sz="1400" dirty="0" smtClean="0"/>
              <a:t>視点：統計的品質と稼働率</a:t>
            </a:r>
            <a:endParaRPr lang="en-US" altLang="ja-JP" sz="1400" dirty="0" smtClean="0"/>
          </a:p>
          <a:p>
            <a:r>
              <a:rPr kumimoji="1" lang="ja-JP" altLang="en-US" sz="1400" dirty="0" smtClean="0"/>
              <a:t>プログラム化</a:t>
            </a:r>
            <a:endParaRPr kumimoji="1" lang="en-US" altLang="ja-JP" sz="1400" dirty="0" smtClean="0"/>
          </a:p>
          <a:p>
            <a:r>
              <a:rPr lang="ja-JP" altLang="en-US" sz="1400" dirty="0" smtClean="0"/>
              <a:t>大規模で採算を取る</a:t>
            </a:r>
            <a:endParaRPr kumimoji="1" lang="ja-JP" altLang="en-US" sz="1400" dirty="0"/>
          </a:p>
        </p:txBody>
      </p:sp>
      <p:sp>
        <p:nvSpPr>
          <p:cNvPr id="21" name="角丸四角形 20"/>
          <p:cNvSpPr/>
          <p:nvPr/>
        </p:nvSpPr>
        <p:spPr>
          <a:xfrm>
            <a:off x="1335135" y="676964"/>
            <a:ext cx="2232248" cy="5167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t>ウォ</a:t>
            </a:r>
            <a:r>
              <a:rPr kumimoji="1" lang="en-US" altLang="ja-JP" b="1" dirty="0" smtClean="0"/>
              <a:t>―</a:t>
            </a:r>
            <a:r>
              <a:rPr kumimoji="1" lang="ja-JP" altLang="en-US" b="1" dirty="0" smtClean="0"/>
              <a:t>ターフォール</a:t>
            </a:r>
            <a:endParaRPr kumimoji="1" lang="ja-JP" altLang="en-US" b="1" dirty="0"/>
          </a:p>
        </p:txBody>
      </p:sp>
      <p:sp>
        <p:nvSpPr>
          <p:cNvPr id="22" name="テキスト ボックス 21"/>
          <p:cNvSpPr txBox="1"/>
          <p:nvPr/>
        </p:nvSpPr>
        <p:spPr>
          <a:xfrm>
            <a:off x="7469339" y="2337998"/>
            <a:ext cx="1044116" cy="523220"/>
          </a:xfrm>
          <a:prstGeom prst="rect">
            <a:avLst/>
          </a:prstGeom>
          <a:noFill/>
        </p:spPr>
        <p:txBody>
          <a:bodyPr wrap="square" rtlCol="0">
            <a:spAutoFit/>
          </a:bodyPr>
          <a:lstStyle/>
          <a:p>
            <a:r>
              <a:rPr kumimoji="1" lang="ja-JP" altLang="en-US" sz="1400" dirty="0" smtClean="0"/>
              <a:t>フォード</a:t>
            </a:r>
            <a:endParaRPr kumimoji="1" lang="en-US" altLang="ja-JP" sz="1400" dirty="0" smtClean="0"/>
          </a:p>
          <a:p>
            <a:r>
              <a:rPr lang="ja-JP" altLang="en-US" sz="1400" dirty="0"/>
              <a:t>家電業界</a:t>
            </a:r>
            <a:endParaRPr kumimoji="1" lang="ja-JP" altLang="en-US" sz="1400" dirty="0"/>
          </a:p>
        </p:txBody>
      </p:sp>
      <p:sp>
        <p:nvSpPr>
          <p:cNvPr id="23" name="テキスト ボックス 22"/>
          <p:cNvSpPr txBox="1"/>
          <p:nvPr/>
        </p:nvSpPr>
        <p:spPr>
          <a:xfrm>
            <a:off x="1710532" y="5000574"/>
            <a:ext cx="6912768" cy="338554"/>
          </a:xfrm>
          <a:prstGeom prst="rect">
            <a:avLst/>
          </a:prstGeom>
          <a:noFill/>
        </p:spPr>
        <p:txBody>
          <a:bodyPr wrap="square" rtlCol="0">
            <a:spAutoFit/>
          </a:bodyPr>
          <a:lstStyle/>
          <a:p>
            <a:pPr marL="285750" indent="-285750">
              <a:buFont typeface="Wingdings" pitchFamily="2" charset="2"/>
              <a:buChar char="Ø"/>
            </a:pPr>
            <a:r>
              <a:rPr lang="ja-JP" altLang="en-US" sz="1600" dirty="0" smtClean="0"/>
              <a:t>一個流しの流れ</a:t>
            </a:r>
            <a:r>
              <a:rPr kumimoji="1" lang="ja-JP" altLang="en-US" sz="1600" dirty="0" smtClean="0"/>
              <a:t>生産（多能化＋作業責任、</a:t>
            </a:r>
            <a:r>
              <a:rPr kumimoji="1" lang="en-US" altLang="ja-JP" sz="1600" dirty="0" smtClean="0"/>
              <a:t>U</a:t>
            </a:r>
            <a:r>
              <a:rPr kumimoji="1" lang="ja-JP" altLang="en-US" sz="1600" dirty="0" smtClean="0"/>
              <a:t>字ライン＆セル生産）</a:t>
            </a:r>
            <a:endParaRPr kumimoji="1" lang="ja-JP" altLang="en-US" sz="1600" dirty="0"/>
          </a:p>
        </p:txBody>
      </p:sp>
      <p:sp>
        <p:nvSpPr>
          <p:cNvPr id="24" name="テキスト ボックス 23"/>
          <p:cNvSpPr txBox="1"/>
          <p:nvPr/>
        </p:nvSpPr>
        <p:spPr>
          <a:xfrm>
            <a:off x="1964858" y="5353266"/>
            <a:ext cx="5087283" cy="954107"/>
          </a:xfrm>
          <a:prstGeom prst="rect">
            <a:avLst/>
          </a:prstGeom>
          <a:noFill/>
        </p:spPr>
        <p:txBody>
          <a:bodyPr wrap="square" rtlCol="0">
            <a:spAutoFit/>
          </a:bodyPr>
          <a:lstStyle/>
          <a:p>
            <a:r>
              <a:rPr kumimoji="1" lang="ja-JP" altLang="en-US" sz="1400" dirty="0" smtClean="0"/>
              <a:t>人間性の尊重</a:t>
            </a:r>
            <a:endParaRPr kumimoji="1" lang="en-US" altLang="ja-JP" sz="1400" dirty="0" smtClean="0"/>
          </a:p>
          <a:p>
            <a:r>
              <a:rPr lang="ja-JP" altLang="en-US" sz="1400" dirty="0"/>
              <a:t>管理</a:t>
            </a:r>
            <a:r>
              <a:rPr lang="ja-JP" altLang="en-US" sz="1400" dirty="0" smtClean="0"/>
              <a:t>視点：お客様満足と可働率（べきどうりつ）＝流れ（整流化）</a:t>
            </a:r>
            <a:endParaRPr lang="en-US" altLang="ja-JP" sz="1400" dirty="0" smtClean="0"/>
          </a:p>
          <a:p>
            <a:r>
              <a:rPr kumimoji="1" lang="ja-JP" altLang="en-US" sz="1400" dirty="0"/>
              <a:t>人間</a:t>
            </a:r>
            <a:r>
              <a:rPr kumimoji="1" lang="ja-JP" altLang="en-US" sz="1400" dirty="0" smtClean="0"/>
              <a:t>の思考力</a:t>
            </a:r>
            <a:endParaRPr kumimoji="1" lang="en-US" altLang="ja-JP" sz="1400" dirty="0" smtClean="0"/>
          </a:p>
          <a:p>
            <a:r>
              <a:rPr lang="ja-JP" altLang="en-US" sz="1400" dirty="0"/>
              <a:t>小規模</a:t>
            </a:r>
            <a:r>
              <a:rPr lang="ja-JP" altLang="en-US" sz="1400" dirty="0" smtClean="0"/>
              <a:t>でも採算が取れる</a:t>
            </a:r>
            <a:endParaRPr kumimoji="1" lang="ja-JP" altLang="en-US" sz="1400" dirty="0"/>
          </a:p>
        </p:txBody>
      </p:sp>
      <p:sp>
        <p:nvSpPr>
          <p:cNvPr id="25" name="角丸四角形 24"/>
          <p:cNvSpPr/>
          <p:nvPr/>
        </p:nvSpPr>
        <p:spPr>
          <a:xfrm>
            <a:off x="1306210" y="3447931"/>
            <a:ext cx="1393582" cy="5167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アジャイル</a:t>
            </a:r>
            <a:endParaRPr kumimoji="1" lang="ja-JP" altLang="en-US" b="1" dirty="0"/>
          </a:p>
        </p:txBody>
      </p:sp>
      <p:sp>
        <p:nvSpPr>
          <p:cNvPr id="26" name="テキスト ボックス 25"/>
          <p:cNvSpPr txBox="1"/>
          <p:nvPr/>
        </p:nvSpPr>
        <p:spPr>
          <a:xfrm>
            <a:off x="7618342" y="5729393"/>
            <a:ext cx="993120" cy="523220"/>
          </a:xfrm>
          <a:prstGeom prst="rect">
            <a:avLst/>
          </a:prstGeom>
          <a:noFill/>
        </p:spPr>
        <p:txBody>
          <a:bodyPr wrap="square" rtlCol="0">
            <a:spAutoFit/>
          </a:bodyPr>
          <a:lstStyle/>
          <a:p>
            <a:r>
              <a:rPr lang="ja-JP" altLang="en-US" sz="1400" dirty="0"/>
              <a:t>トヨタ</a:t>
            </a:r>
            <a:endParaRPr kumimoji="1" lang="en-US" altLang="ja-JP" sz="1400" dirty="0" smtClean="0"/>
          </a:p>
          <a:p>
            <a:r>
              <a:rPr lang="ja-JP" altLang="en-US" sz="1400" dirty="0"/>
              <a:t>キヤノン</a:t>
            </a:r>
            <a:endParaRPr kumimoji="1" lang="ja-JP" altLang="en-US" sz="1400" dirty="0"/>
          </a:p>
        </p:txBody>
      </p:sp>
    </p:spTree>
    <p:extLst>
      <p:ext uri="{BB962C8B-B14F-4D97-AF65-F5344CB8AC3E}">
        <p14:creationId xmlns:p14="http://schemas.microsoft.com/office/powerpoint/2010/main" val="24305502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5"/>
          <p:cNvSpPr>
            <a:spLocks noGrp="1"/>
          </p:cNvSpPr>
          <p:nvPr>
            <p:ph type="sldNum" sz="quarter" idx="12"/>
          </p:nvPr>
        </p:nvSpPr>
        <p:spPr/>
        <p:txBody>
          <a:bodyPr/>
          <a:lstStyle/>
          <a:p>
            <a:fld id="{B90A81A6-5870-47D9-836A-4E129814DDE6}" type="slidenum">
              <a:rPr lang="en-US" altLang="ja-JP"/>
              <a:pPr/>
              <a:t>48</a:t>
            </a:fld>
            <a:endParaRPr lang="en-US" altLang="ja-JP"/>
          </a:p>
        </p:txBody>
      </p:sp>
      <p:sp>
        <p:nvSpPr>
          <p:cNvPr id="4098" name="Rectangle 2"/>
          <p:cNvSpPr>
            <a:spLocks noGrp="1" noChangeArrowheads="1"/>
          </p:cNvSpPr>
          <p:nvPr>
            <p:ph type="title"/>
          </p:nvPr>
        </p:nvSpPr>
        <p:spPr>
          <a:xfrm>
            <a:off x="390525" y="215229"/>
            <a:ext cx="8229600" cy="545183"/>
          </a:xfrm>
        </p:spPr>
        <p:txBody>
          <a:bodyPr>
            <a:normAutofit/>
          </a:bodyPr>
          <a:lstStyle/>
          <a:p>
            <a:r>
              <a:rPr lang="en-US" altLang="ja-JP" sz="2800" dirty="0">
                <a:solidFill>
                  <a:srgbClr val="002060"/>
                </a:solidFill>
              </a:rPr>
              <a:t>IT</a:t>
            </a:r>
            <a:r>
              <a:rPr lang="ja-JP" altLang="en-US" sz="2800" dirty="0">
                <a:solidFill>
                  <a:srgbClr val="002060"/>
                </a:solidFill>
              </a:rPr>
              <a:t>企業にとっての効果</a:t>
            </a:r>
          </a:p>
        </p:txBody>
      </p:sp>
      <p:sp>
        <p:nvSpPr>
          <p:cNvPr id="4099" name="Rectangle 3"/>
          <p:cNvSpPr>
            <a:spLocks noGrp="1" noChangeArrowheads="1"/>
          </p:cNvSpPr>
          <p:nvPr>
            <p:ph type="body" idx="1"/>
          </p:nvPr>
        </p:nvSpPr>
        <p:spPr>
          <a:xfrm>
            <a:off x="395536" y="1055687"/>
            <a:ext cx="7848600" cy="5688013"/>
          </a:xfrm>
          <a:noFill/>
        </p:spPr>
        <p:txBody>
          <a:bodyPr/>
          <a:lstStyle/>
          <a:p>
            <a:r>
              <a:rPr lang="ja-JP" altLang="en-US" sz="2600"/>
              <a:t>お客様満足度の大幅な向上</a:t>
            </a:r>
          </a:p>
          <a:p>
            <a:pPr lvl="1"/>
            <a:r>
              <a:rPr lang="ja-JP" altLang="en-US" sz="2100"/>
              <a:t>開発プロジェクト進捗の見える化</a:t>
            </a:r>
          </a:p>
          <a:p>
            <a:pPr lvl="1"/>
            <a:r>
              <a:rPr lang="ja-JP" altLang="en-US" sz="2100"/>
              <a:t>高品質なプログラム</a:t>
            </a:r>
          </a:p>
          <a:p>
            <a:pPr lvl="1"/>
            <a:r>
              <a:rPr lang="ja-JP" altLang="en-US" sz="2100"/>
              <a:t>短期間でのシステムの安全稼動</a:t>
            </a:r>
          </a:p>
          <a:p>
            <a:r>
              <a:rPr lang="ja-JP" altLang="en-US" sz="2600"/>
              <a:t>プロジェクト失敗のリスクの大幅な軽減</a:t>
            </a:r>
          </a:p>
          <a:p>
            <a:pPr lvl="1"/>
            <a:r>
              <a:rPr lang="ja-JP" altLang="en-US" sz="2100"/>
              <a:t>確認しながらの確実なシステム構築方法</a:t>
            </a:r>
          </a:p>
          <a:p>
            <a:pPr lvl="1"/>
            <a:r>
              <a:rPr lang="ja-JP" altLang="en-US" sz="2100"/>
              <a:t>スケジュール管理の容易さ（目で見る管理）</a:t>
            </a:r>
          </a:p>
          <a:p>
            <a:pPr lvl="1"/>
            <a:r>
              <a:rPr lang="ja-JP" altLang="en-US" sz="2100"/>
              <a:t>品質の向上に拠る手戻り作業の撲滅</a:t>
            </a:r>
          </a:p>
          <a:p>
            <a:r>
              <a:rPr lang="ja-JP" altLang="en-US" sz="2600"/>
              <a:t>生産性の向上＝コスト・ダウン</a:t>
            </a:r>
          </a:p>
          <a:p>
            <a:pPr lvl="1"/>
            <a:r>
              <a:rPr lang="ja-JP" altLang="en-US" sz="2100"/>
              <a:t>プロジェクト運営の柔軟性</a:t>
            </a:r>
          </a:p>
          <a:p>
            <a:r>
              <a:rPr lang="ja-JP" altLang="en-US" sz="2600"/>
              <a:t>従業員のモラル向上</a:t>
            </a:r>
          </a:p>
          <a:p>
            <a:pPr lvl="1"/>
            <a:r>
              <a:rPr lang="ja-JP" altLang="en-US" sz="2100"/>
              <a:t>残業、休出ゼロでの納期遵守</a:t>
            </a:r>
          </a:p>
          <a:p>
            <a:pPr lvl="1"/>
            <a:r>
              <a:rPr lang="ja-JP" altLang="en-US" sz="2100"/>
              <a:t>提案型でエンジニア魂の高揚</a:t>
            </a: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3888" y="115888"/>
            <a:ext cx="758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フッター プレースホルダー 1"/>
          <p:cNvSpPr>
            <a:spLocks noGrp="1"/>
          </p:cNvSpPr>
          <p:nvPr>
            <p:ph type="ftr" sz="quarter" idx="11"/>
          </p:nvPr>
        </p:nvSpPr>
        <p:spPr>
          <a:xfrm>
            <a:off x="3124200" y="6356350"/>
            <a:ext cx="2895600" cy="365125"/>
          </a:xfrm>
        </p:spPr>
        <p:txBody>
          <a:bodyPr/>
          <a:lstStyle/>
          <a:p>
            <a:r>
              <a:rPr kumimoji="1" lang="en-US" altLang="ja-JP" smtClean="0"/>
              <a:t>Copyrights@2013_Strategic Staff Services</a:t>
            </a:r>
            <a:endParaRPr kumimoji="1" lang="ja-JP" altLang="en-US"/>
          </a:p>
        </p:txBody>
      </p:sp>
    </p:spTree>
    <p:extLst>
      <p:ext uri="{BB962C8B-B14F-4D97-AF65-F5344CB8AC3E}">
        <p14:creationId xmlns:p14="http://schemas.microsoft.com/office/powerpoint/2010/main" val="36235232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p:spPr>
        <p:txBody>
          <a:bodyPr>
            <a:normAutofit/>
          </a:bodyPr>
          <a:lstStyle/>
          <a:p>
            <a:r>
              <a:rPr lang="ja-JP" altLang="en-US" sz="3200" dirty="0" smtClean="0">
                <a:solidFill>
                  <a:srgbClr val="002060"/>
                </a:solidFill>
              </a:rPr>
              <a:t>ケース・スタディー</a:t>
            </a:r>
            <a:endParaRPr kumimoji="1" lang="ja-JP" altLang="en-US" sz="3200" dirty="0">
              <a:solidFill>
                <a:srgbClr val="002060"/>
              </a:solidFill>
            </a:endParaRPr>
          </a:p>
        </p:txBody>
      </p:sp>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3888" y="115888"/>
            <a:ext cx="758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p:cNvSpPr txBox="1"/>
          <p:nvPr/>
        </p:nvSpPr>
        <p:spPr>
          <a:xfrm>
            <a:off x="539552" y="980728"/>
            <a:ext cx="8280920" cy="5478423"/>
          </a:xfrm>
          <a:prstGeom prst="rect">
            <a:avLst/>
          </a:prstGeom>
          <a:noFill/>
        </p:spPr>
        <p:txBody>
          <a:bodyPr wrap="square" rtlCol="0">
            <a:spAutoFit/>
          </a:bodyPr>
          <a:lstStyle/>
          <a:p>
            <a:r>
              <a:rPr kumimoji="1" lang="ja-JP" altLang="en-US" dirty="0" smtClean="0"/>
              <a:t>プロジェクト概要：</a:t>
            </a:r>
            <a:endParaRPr kumimoji="1" lang="en-US" altLang="ja-JP" dirty="0" smtClean="0"/>
          </a:p>
          <a:p>
            <a:pPr marL="285750" indent="-285750">
              <a:buFont typeface="Wingdings" pitchFamily="2" charset="2"/>
              <a:buChar char="Ø"/>
            </a:pPr>
            <a:r>
              <a:rPr lang="ja-JP" altLang="en-US" sz="1400" dirty="0" smtClean="0"/>
              <a:t>年商</a:t>
            </a:r>
            <a:r>
              <a:rPr lang="en-US" altLang="ja-JP" sz="1400" dirty="0" smtClean="0"/>
              <a:t>30</a:t>
            </a:r>
            <a:r>
              <a:rPr lang="ja-JP" altLang="en-US" sz="1400" dirty="0" smtClean="0"/>
              <a:t>億円（年率約</a:t>
            </a:r>
            <a:r>
              <a:rPr lang="en-US" altLang="ja-JP" sz="1400" dirty="0" smtClean="0"/>
              <a:t>10%</a:t>
            </a:r>
            <a:r>
              <a:rPr lang="ja-JP" altLang="en-US" sz="1400" dirty="0" smtClean="0"/>
              <a:t>成長）、ＪＳＤＡＱ上場企業（全国チェーン展開のホームリノベーション）</a:t>
            </a:r>
            <a:endParaRPr lang="en-US" altLang="ja-JP" sz="1400" dirty="0" smtClean="0"/>
          </a:p>
          <a:p>
            <a:pPr marL="285750" indent="-285750">
              <a:buFont typeface="Wingdings" pitchFamily="2" charset="2"/>
              <a:buChar char="Ø"/>
            </a:pPr>
            <a:r>
              <a:rPr kumimoji="1" lang="ja-JP" altLang="en-US" sz="1400" dirty="0" smtClean="0"/>
              <a:t>基幹業務システムの再構築（リプレース）</a:t>
            </a:r>
            <a:endParaRPr kumimoji="1" lang="en-US" altLang="ja-JP" sz="1400" dirty="0" smtClean="0"/>
          </a:p>
          <a:p>
            <a:pPr marL="285750" indent="-285750">
              <a:buFont typeface="Wingdings" pitchFamily="2" charset="2"/>
              <a:buChar char="Ø"/>
            </a:pPr>
            <a:r>
              <a:rPr lang="ja-JP" altLang="en-US" sz="1400" dirty="0" smtClean="0"/>
              <a:t>約半年掛けて外部コンサルタント（ＩＴＩＬ）を交えてＲＦＰを準備</a:t>
            </a:r>
            <a:r>
              <a:rPr lang="ja-JP" altLang="en-US" sz="1400" dirty="0"/>
              <a:t>し、</a:t>
            </a:r>
            <a:r>
              <a:rPr lang="ja-JP" altLang="en-US" sz="1400" dirty="0" smtClean="0"/>
              <a:t>７</a:t>
            </a:r>
            <a:r>
              <a:rPr kumimoji="1" lang="ja-JP" altLang="en-US" sz="1400" dirty="0" smtClean="0"/>
              <a:t>社での公開入札コンペ</a:t>
            </a:r>
            <a:endParaRPr kumimoji="1" lang="en-US" altLang="ja-JP" sz="1400" dirty="0" smtClean="0"/>
          </a:p>
          <a:p>
            <a:r>
              <a:rPr lang="en-US" altLang="ja-JP" sz="1400" dirty="0" smtClean="0"/>
              <a:t>	</a:t>
            </a:r>
            <a:r>
              <a:rPr lang="ja-JP" altLang="en-US" sz="1400" dirty="0" smtClean="0"/>
              <a:t>３社が辞退し、４社での入札（内１社は現行システム構築）</a:t>
            </a:r>
            <a:endParaRPr lang="en-US" altLang="ja-JP" sz="1400" dirty="0" smtClean="0"/>
          </a:p>
          <a:p>
            <a:r>
              <a:rPr lang="en-US" altLang="ja-JP" sz="1400" dirty="0"/>
              <a:t>	</a:t>
            </a:r>
            <a:endParaRPr lang="en-US" altLang="ja-JP" sz="1400" dirty="0" smtClean="0"/>
          </a:p>
          <a:p>
            <a:pPr marL="285750" indent="-285750">
              <a:buFont typeface="Wingdings" pitchFamily="2" charset="2"/>
              <a:buChar char="Ø"/>
            </a:pPr>
            <a:r>
              <a:rPr kumimoji="1" lang="ja-JP" altLang="en-US" sz="1400" dirty="0" smtClean="0"/>
              <a:t>新任のシステム管理部長が半年前に入社、（元大手インターネット証券企業システム管理者で前職はＩＴコンサルタント）</a:t>
            </a:r>
            <a:r>
              <a:rPr kumimoji="1" lang="en-US" altLang="ja-JP" sz="1400" dirty="0" smtClean="0"/>
              <a:t>	PMBOK</a:t>
            </a:r>
            <a:r>
              <a:rPr kumimoji="1" lang="ja-JP" altLang="en-US" sz="1400" dirty="0" err="1" smtClean="0"/>
              <a:t>に精</a:t>
            </a:r>
            <a:r>
              <a:rPr kumimoji="1" lang="ja-JP" altLang="en-US" sz="1400" dirty="0" smtClean="0"/>
              <a:t>通し、細かな指示、監督を行う</a:t>
            </a:r>
            <a:endParaRPr kumimoji="1" lang="en-US" altLang="ja-JP" sz="1400" dirty="0" smtClean="0"/>
          </a:p>
          <a:p>
            <a:endParaRPr lang="en-US" altLang="ja-JP" dirty="0" smtClean="0"/>
          </a:p>
          <a:p>
            <a:r>
              <a:rPr lang="ja-JP" altLang="en-US" dirty="0" smtClean="0"/>
              <a:t>プロジェクトの特長：</a:t>
            </a:r>
            <a:endParaRPr lang="en-US" altLang="ja-JP" dirty="0" smtClean="0"/>
          </a:p>
          <a:p>
            <a:pPr marL="285750" indent="-285750">
              <a:buFont typeface="Wingdings" pitchFamily="2" charset="2"/>
              <a:buChar char="u"/>
            </a:pPr>
            <a:r>
              <a:rPr kumimoji="1" lang="ja-JP" altLang="en-US" dirty="0" smtClean="0"/>
              <a:t>ゼネコン一括受託方式に対抗して設計事務所＋工務店方式での受託開発</a:t>
            </a:r>
            <a:endParaRPr kumimoji="1" lang="en-US" altLang="ja-JP" dirty="0" smtClean="0"/>
          </a:p>
          <a:p>
            <a:pPr marL="285750" indent="-285750">
              <a:buFont typeface="Wingdings" pitchFamily="2" charset="2"/>
              <a:buChar char="u"/>
            </a:pPr>
            <a:r>
              <a:rPr lang="ja-JP" altLang="en-US" dirty="0" smtClean="0"/>
              <a:t>アジャイル開発を前面に出して提案　（すりあわせソフトウェア開発の実践）</a:t>
            </a:r>
            <a:endParaRPr lang="en-US" altLang="ja-JP" dirty="0" smtClean="0"/>
          </a:p>
          <a:p>
            <a:pPr marL="285750" indent="-285750">
              <a:buFont typeface="Wingdings" pitchFamily="2" charset="2"/>
              <a:buChar char="u"/>
            </a:pPr>
            <a:r>
              <a:rPr kumimoji="1" lang="ja-JP" altLang="en-US" dirty="0" smtClean="0"/>
              <a:t>リーンスタートアップ（Ｅ・リース）の実践</a:t>
            </a:r>
            <a:endParaRPr kumimoji="1" lang="en-US" altLang="ja-JP" dirty="0" smtClean="0"/>
          </a:p>
          <a:p>
            <a:endParaRPr lang="en-US" altLang="ja-JP" dirty="0"/>
          </a:p>
          <a:p>
            <a:r>
              <a:rPr kumimoji="1" lang="ja-JP" altLang="en-US" dirty="0" smtClean="0"/>
              <a:t>結果（評価）：</a:t>
            </a:r>
            <a:endParaRPr kumimoji="1" lang="en-US" altLang="ja-JP" dirty="0" smtClean="0"/>
          </a:p>
          <a:p>
            <a:pPr marL="285750" indent="-285750">
              <a:buFont typeface="Wingdings" pitchFamily="2" charset="2"/>
              <a:buChar char="p"/>
            </a:pPr>
            <a:r>
              <a:rPr lang="ja-JP" altLang="en-US" dirty="0"/>
              <a:t>予定</a:t>
            </a:r>
            <a:r>
              <a:rPr lang="ja-JP" altLang="en-US" dirty="0" smtClean="0"/>
              <a:t>通りでの新システムの稼働</a:t>
            </a:r>
            <a:endParaRPr lang="en-US" altLang="ja-JP" dirty="0" smtClean="0"/>
          </a:p>
          <a:p>
            <a:pPr marL="285750" indent="-285750">
              <a:buFont typeface="Wingdings" pitchFamily="2" charset="2"/>
              <a:buChar char="p"/>
            </a:pPr>
            <a:r>
              <a:rPr kumimoji="1" lang="ja-JP" altLang="en-US" dirty="0" smtClean="0"/>
              <a:t>非常に高いお客様の満足度（評価）で、</a:t>
            </a:r>
            <a:endParaRPr kumimoji="1" lang="en-US" altLang="ja-JP" dirty="0" smtClean="0"/>
          </a:p>
          <a:p>
            <a:r>
              <a:rPr lang="en-US" altLang="ja-JP" dirty="0"/>
              <a:t>	</a:t>
            </a:r>
            <a:r>
              <a:rPr kumimoji="1" lang="ja-JP" altLang="en-US" dirty="0" smtClean="0"/>
              <a:t>①プロジェクト実施途中での予算の増額（</a:t>
            </a:r>
            <a:r>
              <a:rPr kumimoji="1" lang="en-US" altLang="ja-JP" dirty="0" smtClean="0"/>
              <a:t>+3,000</a:t>
            </a:r>
            <a:r>
              <a:rPr kumimoji="1" lang="ja-JP" altLang="en-US" dirty="0" smtClean="0"/>
              <a:t>万円）</a:t>
            </a:r>
            <a:endParaRPr kumimoji="1" lang="en-US" altLang="ja-JP" dirty="0" smtClean="0"/>
          </a:p>
          <a:p>
            <a:r>
              <a:rPr lang="en-US" altLang="ja-JP" dirty="0" smtClean="0"/>
              <a:t>	</a:t>
            </a:r>
            <a:r>
              <a:rPr lang="ja-JP" altLang="en-US" dirty="0" smtClean="0"/>
              <a:t>②プロジェクト実施途中に次期開発案件受託決定（約</a:t>
            </a:r>
            <a:r>
              <a:rPr lang="en-US" altLang="ja-JP" dirty="0" smtClean="0"/>
              <a:t>6,000</a:t>
            </a:r>
            <a:r>
              <a:rPr lang="ja-JP" altLang="en-US" dirty="0" smtClean="0"/>
              <a:t>万円）</a:t>
            </a:r>
            <a:endParaRPr lang="en-US" altLang="ja-JP" dirty="0" smtClean="0"/>
          </a:p>
          <a:p>
            <a:r>
              <a:rPr kumimoji="1" lang="en-US" altLang="ja-JP" dirty="0"/>
              <a:t>	</a:t>
            </a:r>
            <a:r>
              <a:rPr kumimoji="1" lang="ja-JP" altLang="en-US" dirty="0" smtClean="0"/>
              <a:t>③プロジェクト実施途中に運用サービスの受託決定</a:t>
            </a:r>
            <a:endParaRPr kumimoji="1" lang="en-US" altLang="ja-JP" dirty="0" smtClean="0"/>
          </a:p>
          <a:p>
            <a:pPr marL="285750" indent="-285750">
              <a:buFont typeface="Wingdings" pitchFamily="2" charset="2"/>
              <a:buChar char="p"/>
            </a:pPr>
            <a:r>
              <a:rPr lang="ja-JP" altLang="en-US" dirty="0" smtClean="0"/>
              <a:t>プロジェクト損益は営業利益ベースで</a:t>
            </a:r>
            <a:r>
              <a:rPr lang="en-US" altLang="ja-JP" dirty="0" smtClean="0"/>
              <a:t>30%~40%</a:t>
            </a:r>
          </a:p>
        </p:txBody>
      </p:sp>
      <p:sp>
        <p:nvSpPr>
          <p:cNvPr id="6" name="スライド番号プレースホルダー 5"/>
          <p:cNvSpPr>
            <a:spLocks noGrp="1"/>
          </p:cNvSpPr>
          <p:nvPr>
            <p:ph type="sldNum" sz="quarter" idx="12"/>
          </p:nvPr>
        </p:nvSpPr>
        <p:spPr/>
        <p:txBody>
          <a:bodyPr/>
          <a:lstStyle/>
          <a:p>
            <a:fld id="{64B078D7-1429-4844-B836-71E0AA8EE446}" type="slidenum">
              <a:rPr kumimoji="1" lang="ja-JP" altLang="en-US" smtClean="0"/>
              <a:t>49</a:t>
            </a:fld>
            <a:endParaRPr kumimoji="1" lang="ja-JP" altLang="en-US"/>
          </a:p>
        </p:txBody>
      </p:sp>
      <p:sp>
        <p:nvSpPr>
          <p:cNvPr id="7" name="フッター プレースホルダー 6"/>
          <p:cNvSpPr>
            <a:spLocks noGrp="1"/>
          </p:cNvSpPr>
          <p:nvPr>
            <p:ph type="ftr" sz="quarter" idx="11"/>
          </p:nvPr>
        </p:nvSpPr>
        <p:spPr/>
        <p:txBody>
          <a:bodyPr/>
          <a:lstStyle/>
          <a:p>
            <a:r>
              <a:rPr kumimoji="1" lang="en-US" altLang="ja-JP" smtClean="0"/>
              <a:t>Copyrights@2013_Strategic Staff Services</a:t>
            </a:r>
            <a:endParaRPr kumimoji="1" lang="ja-JP" altLang="en-US"/>
          </a:p>
        </p:txBody>
      </p:sp>
    </p:spTree>
    <p:extLst>
      <p:ext uri="{BB962C8B-B14F-4D97-AF65-F5344CB8AC3E}">
        <p14:creationId xmlns:p14="http://schemas.microsoft.com/office/powerpoint/2010/main" val="32719579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4"/>
          <p:cNvSpPr>
            <a:spLocks noChangeArrowheads="1"/>
          </p:cNvSpPr>
          <p:nvPr/>
        </p:nvSpPr>
        <p:spPr bwMode="auto">
          <a:xfrm>
            <a:off x="5292080" y="168275"/>
            <a:ext cx="3049588" cy="2212975"/>
          </a:xfrm>
          <a:prstGeom prst="ellipse">
            <a:avLst/>
          </a:prstGeom>
          <a:gradFill rotWithShape="1">
            <a:gsLst>
              <a:gs pos="0">
                <a:srgbClr val="800000"/>
              </a:gs>
              <a:gs pos="100000">
                <a:srgbClr val="FFFFFF"/>
              </a:gs>
            </a:gsLst>
            <a:path path="shape">
              <a:fillToRect l="50000" t="50000" r="50000" b="50000"/>
            </a:path>
          </a:gradFill>
          <a:ln>
            <a:noFill/>
          </a:ln>
          <a:extLst>
            <a:ext uri="{91240B29-F687-4F45-9708-019B960494DF}">
              <a14:hiddenLine xmlns:a14="http://schemas.microsoft.com/office/drawing/2010/main" w="63500">
                <a:solidFill>
                  <a:srgbClr val="000000"/>
                </a:solidFill>
                <a:round/>
                <a:headEnd/>
                <a:tailEnd/>
              </a14:hiddenLine>
            </a:ext>
          </a:extLst>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lnSpc>
                <a:spcPct val="80000"/>
              </a:lnSpc>
              <a:buClr>
                <a:schemeClr val="accent2"/>
              </a:buClr>
              <a:buFont typeface="Wingdings" pitchFamily="2" charset="2"/>
              <a:buNone/>
            </a:pPr>
            <a:endParaRPr kumimoji="0" lang="en-US" altLang="ja-JP" dirty="0">
              <a:solidFill>
                <a:schemeClr val="bg1"/>
              </a:solidFill>
              <a:cs typeface="Arial" charset="0"/>
            </a:endParaRPr>
          </a:p>
        </p:txBody>
      </p:sp>
      <p:sp>
        <p:nvSpPr>
          <p:cNvPr id="21508"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E60F8EC4-663A-4C40-A023-76ED5768A9FE}" type="slidenum">
              <a:rPr lang="en-US" altLang="ja-JP" smtClean="0"/>
              <a:pPr eaLnBrk="1" hangingPunct="1"/>
              <a:t>5</a:t>
            </a:fld>
            <a:endParaRPr lang="en-US" altLang="ja-JP" dirty="0" smtClean="0"/>
          </a:p>
        </p:txBody>
      </p:sp>
      <p:sp>
        <p:nvSpPr>
          <p:cNvPr id="21509" name="Rectangle 4"/>
          <p:cNvSpPr>
            <a:spLocks noGrp="1" noChangeArrowheads="1"/>
          </p:cNvSpPr>
          <p:nvPr>
            <p:ph type="title"/>
          </p:nvPr>
        </p:nvSpPr>
        <p:spPr>
          <a:xfrm>
            <a:off x="486569" y="246063"/>
            <a:ext cx="8229600" cy="518641"/>
          </a:xfrm>
        </p:spPr>
        <p:txBody>
          <a:bodyPr>
            <a:normAutofit fontScale="90000"/>
          </a:bodyPr>
          <a:lstStyle/>
          <a:p>
            <a:pPr eaLnBrk="1" hangingPunct="1"/>
            <a:r>
              <a:rPr lang="ja-JP" altLang="en-US" sz="3200" dirty="0" smtClean="0">
                <a:solidFill>
                  <a:srgbClr val="002060"/>
                </a:solidFill>
              </a:rPr>
              <a:t>アジャイル開発の発展</a:t>
            </a:r>
          </a:p>
        </p:txBody>
      </p:sp>
      <p:sp>
        <p:nvSpPr>
          <p:cNvPr id="21510" name="Oval 3"/>
          <p:cNvSpPr>
            <a:spLocks noChangeArrowheads="1"/>
          </p:cNvSpPr>
          <p:nvPr/>
        </p:nvSpPr>
        <p:spPr bwMode="auto">
          <a:xfrm>
            <a:off x="93663" y="3983038"/>
            <a:ext cx="2535238" cy="2079625"/>
          </a:xfrm>
          <a:prstGeom prst="ellipse">
            <a:avLst/>
          </a:prstGeom>
          <a:gradFill rotWithShape="1">
            <a:gsLst>
              <a:gs pos="0">
                <a:srgbClr val="800000"/>
              </a:gs>
              <a:gs pos="100000">
                <a:srgbClr val="FFFFFF"/>
              </a:gs>
            </a:gsLst>
            <a:path path="shape">
              <a:fillToRect l="50000" t="50000" r="50000" b="50000"/>
            </a:path>
          </a:gradFill>
          <a:ln>
            <a:noFill/>
          </a:ln>
          <a:extLst>
            <a:ext uri="{91240B29-F687-4F45-9708-019B960494DF}">
              <a14:hiddenLine xmlns:a14="http://schemas.microsoft.com/office/drawing/2010/main" w="63500">
                <a:solidFill>
                  <a:srgbClr val="000000"/>
                </a:solidFill>
                <a:round/>
                <a:headEnd/>
                <a:tailEnd/>
              </a14:hiddenLine>
            </a:ext>
          </a:extLst>
        </p:spPr>
        <p:txBody>
          <a:bodyPr wrap="none" anchor="ctr"/>
          <a:lstStyle>
            <a:lvl1pPr marL="381000" indent="-3810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lnSpc>
                <a:spcPct val="80000"/>
              </a:lnSpc>
              <a:buClr>
                <a:schemeClr val="accent2"/>
              </a:buClr>
              <a:buFont typeface="Wingdings" pitchFamily="2" charset="2"/>
              <a:buNone/>
            </a:pPr>
            <a:endParaRPr kumimoji="0" lang="ja-JP" altLang="en-US">
              <a:solidFill>
                <a:schemeClr val="accent1"/>
              </a:solidFill>
              <a:cs typeface="Arial" charset="0"/>
            </a:endParaRPr>
          </a:p>
        </p:txBody>
      </p:sp>
      <p:sp>
        <p:nvSpPr>
          <p:cNvPr id="21511" name="Oval 4"/>
          <p:cNvSpPr>
            <a:spLocks noChangeArrowheads="1"/>
          </p:cNvSpPr>
          <p:nvPr/>
        </p:nvSpPr>
        <p:spPr bwMode="auto">
          <a:xfrm>
            <a:off x="2628900" y="1566863"/>
            <a:ext cx="3049588" cy="2212975"/>
          </a:xfrm>
          <a:prstGeom prst="ellipse">
            <a:avLst/>
          </a:prstGeom>
          <a:gradFill rotWithShape="1">
            <a:gsLst>
              <a:gs pos="0">
                <a:srgbClr val="800000"/>
              </a:gs>
              <a:gs pos="100000">
                <a:srgbClr val="FFFFFF"/>
              </a:gs>
            </a:gsLst>
            <a:path path="shape">
              <a:fillToRect l="50000" t="50000" r="50000" b="50000"/>
            </a:path>
          </a:gradFill>
          <a:ln>
            <a:noFill/>
          </a:ln>
          <a:extLst>
            <a:ext uri="{91240B29-F687-4F45-9708-019B960494DF}">
              <a14:hiddenLine xmlns:a14="http://schemas.microsoft.com/office/drawing/2010/main" w="63500">
                <a:solidFill>
                  <a:srgbClr val="000000"/>
                </a:solidFill>
                <a:round/>
                <a:headEnd/>
                <a:tailEnd/>
              </a14:hiddenLine>
            </a:ext>
          </a:extLst>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lnSpc>
                <a:spcPct val="80000"/>
              </a:lnSpc>
              <a:buClr>
                <a:schemeClr val="accent2"/>
              </a:buClr>
              <a:buFont typeface="Wingdings" pitchFamily="2" charset="2"/>
              <a:buNone/>
            </a:pPr>
            <a:endParaRPr kumimoji="0" lang="ja-JP" altLang="en-US">
              <a:solidFill>
                <a:schemeClr val="accent1"/>
              </a:solidFill>
              <a:cs typeface="Arial" charset="0"/>
            </a:endParaRPr>
          </a:p>
        </p:txBody>
      </p:sp>
      <p:sp>
        <p:nvSpPr>
          <p:cNvPr id="21512" name="Oval 5"/>
          <p:cNvSpPr>
            <a:spLocks noChangeArrowheads="1"/>
          </p:cNvSpPr>
          <p:nvPr/>
        </p:nvSpPr>
        <p:spPr bwMode="auto">
          <a:xfrm>
            <a:off x="2630256" y="4108450"/>
            <a:ext cx="3049588" cy="2212975"/>
          </a:xfrm>
          <a:prstGeom prst="ellipse">
            <a:avLst/>
          </a:prstGeom>
          <a:gradFill rotWithShape="1">
            <a:gsLst>
              <a:gs pos="0">
                <a:srgbClr val="800000"/>
              </a:gs>
              <a:gs pos="100000">
                <a:srgbClr val="FFFFFF"/>
              </a:gs>
            </a:gsLst>
            <a:path path="shape">
              <a:fillToRect l="50000" t="50000" r="50000" b="50000"/>
            </a:path>
          </a:gradFill>
          <a:ln>
            <a:noFill/>
          </a:ln>
          <a:extLst>
            <a:ext uri="{91240B29-F687-4F45-9708-019B960494DF}">
              <a14:hiddenLine xmlns:a14="http://schemas.microsoft.com/office/drawing/2010/main" w="63500">
                <a:solidFill>
                  <a:srgbClr val="000000"/>
                </a:solidFill>
                <a:round/>
                <a:headEnd/>
                <a:tailEnd/>
              </a14:hiddenLine>
            </a:ext>
          </a:extLst>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lnSpc>
                <a:spcPct val="80000"/>
              </a:lnSpc>
              <a:buClr>
                <a:schemeClr val="accent2"/>
              </a:buClr>
              <a:buFont typeface="Wingdings" pitchFamily="2" charset="2"/>
              <a:buNone/>
            </a:pPr>
            <a:endParaRPr kumimoji="0" lang="ja-JP" altLang="en-US">
              <a:solidFill>
                <a:schemeClr val="accent1"/>
              </a:solidFill>
              <a:cs typeface="Arial" charset="0"/>
            </a:endParaRPr>
          </a:p>
        </p:txBody>
      </p:sp>
      <p:sp>
        <p:nvSpPr>
          <p:cNvPr id="21513" name="Oval 6"/>
          <p:cNvSpPr>
            <a:spLocks noChangeArrowheads="1"/>
          </p:cNvSpPr>
          <p:nvPr/>
        </p:nvSpPr>
        <p:spPr bwMode="auto">
          <a:xfrm>
            <a:off x="4220369" y="2199051"/>
            <a:ext cx="3049587" cy="2212975"/>
          </a:xfrm>
          <a:prstGeom prst="ellipse">
            <a:avLst/>
          </a:prstGeom>
          <a:gradFill rotWithShape="1">
            <a:gsLst>
              <a:gs pos="0">
                <a:srgbClr val="800000"/>
              </a:gs>
              <a:gs pos="100000">
                <a:srgbClr val="FFFFFF"/>
              </a:gs>
            </a:gsLst>
            <a:path path="shape">
              <a:fillToRect l="50000" t="50000" r="50000" b="50000"/>
            </a:path>
          </a:gradFill>
          <a:ln>
            <a:noFill/>
          </a:ln>
          <a:extLst>
            <a:ext uri="{91240B29-F687-4F45-9708-019B960494DF}">
              <a14:hiddenLine xmlns:a14="http://schemas.microsoft.com/office/drawing/2010/main" w="63500">
                <a:solidFill>
                  <a:srgbClr val="000000"/>
                </a:solidFill>
                <a:round/>
                <a:headEnd/>
                <a:tailEnd/>
              </a14:hiddenLine>
            </a:ext>
          </a:extLst>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lnSpc>
                <a:spcPct val="80000"/>
              </a:lnSpc>
              <a:buClr>
                <a:schemeClr val="accent2"/>
              </a:buClr>
              <a:buFont typeface="Wingdings" pitchFamily="2" charset="2"/>
              <a:buNone/>
            </a:pPr>
            <a:endParaRPr kumimoji="0" lang="ja-JP" altLang="en-US">
              <a:solidFill>
                <a:schemeClr val="accent1"/>
              </a:solidFill>
              <a:cs typeface="Arial" charset="0"/>
            </a:endParaRPr>
          </a:p>
        </p:txBody>
      </p:sp>
      <p:sp>
        <p:nvSpPr>
          <p:cNvPr id="21514" name="Text Box 7"/>
          <p:cNvSpPr txBox="1">
            <a:spLocks noChangeArrowheads="1"/>
          </p:cNvSpPr>
          <p:nvPr/>
        </p:nvSpPr>
        <p:spPr bwMode="auto">
          <a:xfrm>
            <a:off x="323850" y="4087813"/>
            <a:ext cx="281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marL="381000" indent="-3810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lnSpc>
                <a:spcPct val="80000"/>
              </a:lnSpc>
              <a:buClr>
                <a:schemeClr val="accent2"/>
              </a:buClr>
              <a:buFont typeface="Wingdings" pitchFamily="2" charset="2"/>
              <a:buNone/>
            </a:pPr>
            <a:r>
              <a:rPr kumimoji="0" lang="ja-JP" altLang="en-US" sz="2000" b="1" dirty="0">
                <a:solidFill>
                  <a:srgbClr val="002060"/>
                </a:solidFill>
                <a:cs typeface="Arial" charset="0"/>
              </a:rPr>
              <a:t>古典的アジャイル開発</a:t>
            </a:r>
          </a:p>
        </p:txBody>
      </p:sp>
      <p:sp>
        <p:nvSpPr>
          <p:cNvPr id="21515" name="Text Box 8"/>
          <p:cNvSpPr txBox="1">
            <a:spLocks noChangeArrowheads="1"/>
          </p:cNvSpPr>
          <p:nvPr/>
        </p:nvSpPr>
        <p:spPr bwMode="auto">
          <a:xfrm>
            <a:off x="1456870" y="1674813"/>
            <a:ext cx="30781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marL="381000" indent="-3810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lnSpc>
                <a:spcPct val="80000"/>
              </a:lnSpc>
              <a:buClr>
                <a:schemeClr val="accent2"/>
              </a:buClr>
              <a:buFont typeface="Wingdings" pitchFamily="2" charset="2"/>
              <a:buNone/>
            </a:pPr>
            <a:r>
              <a:rPr kumimoji="0" lang="ja-JP" altLang="en-US" sz="2000" b="1" dirty="0">
                <a:solidFill>
                  <a:srgbClr val="002060"/>
                </a:solidFill>
                <a:cs typeface="Arial" charset="0"/>
              </a:rPr>
              <a:t>規律あるアジャイル開発</a:t>
            </a:r>
          </a:p>
        </p:txBody>
      </p:sp>
      <p:sp>
        <p:nvSpPr>
          <p:cNvPr id="21516" name="Text Box 9"/>
          <p:cNvSpPr txBox="1">
            <a:spLocks noChangeArrowheads="1"/>
          </p:cNvSpPr>
          <p:nvPr/>
        </p:nvSpPr>
        <p:spPr bwMode="auto">
          <a:xfrm>
            <a:off x="3167062" y="3965575"/>
            <a:ext cx="28527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marL="381000" indent="-3810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lnSpc>
                <a:spcPct val="80000"/>
              </a:lnSpc>
              <a:buClr>
                <a:schemeClr val="accent2"/>
              </a:buClr>
              <a:buFont typeface="Wingdings" pitchFamily="2" charset="2"/>
              <a:buNone/>
            </a:pPr>
            <a:r>
              <a:rPr kumimoji="0" lang="ja-JP" altLang="en-US" sz="2000" b="1" dirty="0">
                <a:solidFill>
                  <a:srgbClr val="002060"/>
                </a:solidFill>
                <a:cs typeface="Arial" charset="0"/>
              </a:rPr>
              <a:t>ビジネス価値と</a:t>
            </a:r>
            <a:endParaRPr kumimoji="0" lang="en-US" altLang="ja-JP" sz="2000" b="1" dirty="0">
              <a:solidFill>
                <a:srgbClr val="002060"/>
              </a:solidFill>
              <a:cs typeface="Arial" charset="0"/>
            </a:endParaRPr>
          </a:p>
          <a:p>
            <a:pPr algn="ctr" eaLnBrk="1" hangingPunct="1">
              <a:lnSpc>
                <a:spcPct val="80000"/>
              </a:lnSpc>
              <a:buClr>
                <a:schemeClr val="accent2"/>
              </a:buClr>
              <a:buFont typeface="Wingdings" pitchFamily="2" charset="2"/>
              <a:buNone/>
            </a:pPr>
            <a:r>
              <a:rPr kumimoji="0" lang="ja-JP" altLang="en-US" sz="2000" b="1" dirty="0">
                <a:solidFill>
                  <a:srgbClr val="002060"/>
                </a:solidFill>
                <a:cs typeface="Arial" charset="0"/>
              </a:rPr>
              <a:t>アジャイル開発の融合</a:t>
            </a:r>
          </a:p>
        </p:txBody>
      </p:sp>
      <p:sp>
        <p:nvSpPr>
          <p:cNvPr id="21517" name="Text Box 10"/>
          <p:cNvSpPr txBox="1">
            <a:spLocks noChangeArrowheads="1"/>
          </p:cNvSpPr>
          <p:nvPr/>
        </p:nvSpPr>
        <p:spPr bwMode="auto">
          <a:xfrm>
            <a:off x="4633323" y="2179638"/>
            <a:ext cx="33988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marL="381000" indent="-3810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lnSpc>
                <a:spcPct val="80000"/>
              </a:lnSpc>
              <a:buClr>
                <a:schemeClr val="accent2"/>
              </a:buClr>
              <a:buFont typeface="Wingdings" pitchFamily="2" charset="2"/>
              <a:buNone/>
            </a:pPr>
            <a:r>
              <a:rPr kumimoji="0" lang="ja-JP" altLang="en-US" sz="2000" b="1" dirty="0">
                <a:solidFill>
                  <a:srgbClr val="002060"/>
                </a:solidFill>
                <a:cs typeface="Arial" charset="0"/>
              </a:rPr>
              <a:t>スケーリングアジャイル開発</a:t>
            </a:r>
          </a:p>
        </p:txBody>
      </p:sp>
      <p:sp>
        <p:nvSpPr>
          <p:cNvPr id="21518" name="Arc 11"/>
          <p:cNvSpPr>
            <a:spLocks/>
          </p:cNvSpPr>
          <p:nvPr/>
        </p:nvSpPr>
        <p:spPr bwMode="auto">
          <a:xfrm>
            <a:off x="625475" y="4470627"/>
            <a:ext cx="1497013" cy="15303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a:solidFill>
              <a:schemeClr val="tx2"/>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1519" name="Arc 12"/>
          <p:cNvSpPr>
            <a:spLocks/>
          </p:cNvSpPr>
          <p:nvPr/>
        </p:nvSpPr>
        <p:spPr bwMode="auto">
          <a:xfrm>
            <a:off x="639762" y="3789363"/>
            <a:ext cx="2366963" cy="2224949"/>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a:solidFill>
              <a:schemeClr val="tx2"/>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1520" name="Arc 13"/>
          <p:cNvSpPr>
            <a:spLocks/>
          </p:cNvSpPr>
          <p:nvPr/>
        </p:nvSpPr>
        <p:spPr bwMode="auto">
          <a:xfrm>
            <a:off x="587375" y="2852936"/>
            <a:ext cx="3629025" cy="3097014"/>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a:solidFill>
              <a:schemeClr val="tx2"/>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1521" name="Arc 14"/>
          <p:cNvSpPr>
            <a:spLocks/>
          </p:cNvSpPr>
          <p:nvPr/>
        </p:nvSpPr>
        <p:spPr bwMode="auto">
          <a:xfrm>
            <a:off x="625475" y="2179638"/>
            <a:ext cx="4810621" cy="38068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a:solidFill>
              <a:schemeClr val="tx2"/>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1522" name="Arc 15"/>
          <p:cNvSpPr>
            <a:spLocks/>
          </p:cNvSpPr>
          <p:nvPr/>
        </p:nvSpPr>
        <p:spPr bwMode="auto">
          <a:xfrm>
            <a:off x="625475" y="1484784"/>
            <a:ext cx="6034088" cy="4509616"/>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a:solidFill>
              <a:schemeClr val="tx2"/>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1523" name="Text Box 16"/>
          <p:cNvSpPr txBox="1">
            <a:spLocks noChangeArrowheads="1"/>
          </p:cNvSpPr>
          <p:nvPr/>
        </p:nvSpPr>
        <p:spPr bwMode="auto">
          <a:xfrm>
            <a:off x="6199188" y="6045200"/>
            <a:ext cx="9207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wrap="none">
            <a:spAutoFit/>
          </a:bodyPr>
          <a:lstStyle>
            <a:lvl1pPr marL="381000" indent="-3810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lnSpc>
                <a:spcPct val="80000"/>
              </a:lnSpc>
              <a:buClr>
                <a:schemeClr val="accent2"/>
              </a:buClr>
              <a:buFont typeface="Wingdings" pitchFamily="2" charset="2"/>
              <a:buNone/>
            </a:pPr>
            <a:r>
              <a:rPr kumimoji="0" lang="en-US" altLang="ja-JP" dirty="0">
                <a:solidFill>
                  <a:schemeClr val="accent2"/>
                </a:solidFill>
                <a:cs typeface="Arial" charset="0"/>
              </a:rPr>
              <a:t>2008</a:t>
            </a:r>
            <a:r>
              <a:rPr kumimoji="0" lang="ja-JP" altLang="en-US" dirty="0">
                <a:solidFill>
                  <a:schemeClr val="accent2"/>
                </a:solidFill>
                <a:cs typeface="Arial" charset="0"/>
              </a:rPr>
              <a:t>年</a:t>
            </a:r>
          </a:p>
        </p:txBody>
      </p:sp>
      <p:sp>
        <p:nvSpPr>
          <p:cNvPr id="21524" name="Text Box 17"/>
          <p:cNvSpPr txBox="1">
            <a:spLocks noChangeArrowheads="1"/>
          </p:cNvSpPr>
          <p:nvPr/>
        </p:nvSpPr>
        <p:spPr bwMode="auto">
          <a:xfrm>
            <a:off x="4975721" y="6014312"/>
            <a:ext cx="9207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wrap="none">
            <a:spAutoFit/>
          </a:bodyPr>
          <a:lstStyle>
            <a:lvl1pPr marL="381000" indent="-3810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lnSpc>
                <a:spcPct val="80000"/>
              </a:lnSpc>
              <a:buClr>
                <a:schemeClr val="accent2"/>
              </a:buClr>
              <a:buFont typeface="Wingdings" pitchFamily="2" charset="2"/>
              <a:buNone/>
            </a:pPr>
            <a:r>
              <a:rPr kumimoji="0" lang="en-US" altLang="ja-JP" dirty="0">
                <a:solidFill>
                  <a:schemeClr val="accent2"/>
                </a:solidFill>
                <a:cs typeface="Arial" charset="0"/>
              </a:rPr>
              <a:t>2006</a:t>
            </a:r>
            <a:r>
              <a:rPr kumimoji="0" lang="ja-JP" altLang="en-US" dirty="0">
                <a:solidFill>
                  <a:schemeClr val="accent2"/>
                </a:solidFill>
                <a:cs typeface="Arial" charset="0"/>
              </a:rPr>
              <a:t>年</a:t>
            </a:r>
          </a:p>
        </p:txBody>
      </p:sp>
      <p:sp>
        <p:nvSpPr>
          <p:cNvPr id="21525" name="Text Box 18"/>
          <p:cNvSpPr txBox="1">
            <a:spLocks noChangeArrowheads="1"/>
          </p:cNvSpPr>
          <p:nvPr/>
        </p:nvSpPr>
        <p:spPr bwMode="auto">
          <a:xfrm>
            <a:off x="3794882" y="6042418"/>
            <a:ext cx="92845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wrap="none">
            <a:spAutoFit/>
          </a:bodyPr>
          <a:lstStyle>
            <a:lvl1pPr marL="381000" indent="-3810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lnSpc>
                <a:spcPct val="80000"/>
              </a:lnSpc>
              <a:buClr>
                <a:schemeClr val="accent2"/>
              </a:buClr>
              <a:buFont typeface="Wingdings" pitchFamily="2" charset="2"/>
              <a:buNone/>
            </a:pPr>
            <a:r>
              <a:rPr kumimoji="0" lang="en-US" altLang="ja-JP" dirty="0" smtClean="0">
                <a:solidFill>
                  <a:schemeClr val="accent2"/>
                </a:solidFill>
                <a:cs typeface="Arial" charset="0"/>
              </a:rPr>
              <a:t>2004</a:t>
            </a:r>
            <a:r>
              <a:rPr kumimoji="0" lang="ja-JP" altLang="en-US" dirty="0" smtClean="0">
                <a:solidFill>
                  <a:schemeClr val="accent2"/>
                </a:solidFill>
                <a:cs typeface="Arial" charset="0"/>
              </a:rPr>
              <a:t>年</a:t>
            </a:r>
            <a:endParaRPr kumimoji="0" lang="ja-JP" altLang="en-US" dirty="0">
              <a:solidFill>
                <a:schemeClr val="accent2"/>
              </a:solidFill>
              <a:cs typeface="Arial" charset="0"/>
            </a:endParaRPr>
          </a:p>
        </p:txBody>
      </p:sp>
      <p:sp>
        <p:nvSpPr>
          <p:cNvPr id="21526" name="Text Box 19"/>
          <p:cNvSpPr txBox="1">
            <a:spLocks noChangeArrowheads="1"/>
          </p:cNvSpPr>
          <p:nvPr/>
        </p:nvSpPr>
        <p:spPr bwMode="auto">
          <a:xfrm>
            <a:off x="2546350" y="6045200"/>
            <a:ext cx="9207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wrap="none">
            <a:spAutoFit/>
          </a:bodyPr>
          <a:lstStyle>
            <a:lvl1pPr marL="381000" indent="-3810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lnSpc>
                <a:spcPct val="80000"/>
              </a:lnSpc>
              <a:buClr>
                <a:schemeClr val="accent2"/>
              </a:buClr>
              <a:buFont typeface="Wingdings" pitchFamily="2" charset="2"/>
              <a:buNone/>
            </a:pPr>
            <a:r>
              <a:rPr kumimoji="0" lang="en-US" altLang="ja-JP" dirty="0">
                <a:solidFill>
                  <a:schemeClr val="accent2"/>
                </a:solidFill>
                <a:cs typeface="Arial" charset="0"/>
              </a:rPr>
              <a:t>2002</a:t>
            </a:r>
            <a:r>
              <a:rPr kumimoji="0" lang="ja-JP" altLang="en-US" dirty="0">
                <a:solidFill>
                  <a:schemeClr val="accent2"/>
                </a:solidFill>
                <a:cs typeface="Arial" charset="0"/>
              </a:rPr>
              <a:t>年</a:t>
            </a:r>
          </a:p>
        </p:txBody>
      </p:sp>
      <p:sp>
        <p:nvSpPr>
          <p:cNvPr id="21527" name="Text Box 20"/>
          <p:cNvSpPr txBox="1">
            <a:spLocks noChangeArrowheads="1"/>
          </p:cNvSpPr>
          <p:nvPr/>
        </p:nvSpPr>
        <p:spPr bwMode="auto">
          <a:xfrm>
            <a:off x="1689100" y="6010275"/>
            <a:ext cx="9207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wrap="none">
            <a:spAutoFit/>
          </a:bodyPr>
          <a:lstStyle>
            <a:lvl1pPr marL="381000" indent="-3810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lnSpc>
                <a:spcPct val="80000"/>
              </a:lnSpc>
              <a:buClr>
                <a:schemeClr val="accent2"/>
              </a:buClr>
              <a:buFont typeface="Wingdings" pitchFamily="2" charset="2"/>
              <a:buNone/>
            </a:pPr>
            <a:r>
              <a:rPr kumimoji="0" lang="en-US" altLang="ja-JP">
                <a:solidFill>
                  <a:schemeClr val="accent2"/>
                </a:solidFill>
                <a:cs typeface="Arial" charset="0"/>
              </a:rPr>
              <a:t>2000</a:t>
            </a:r>
            <a:r>
              <a:rPr kumimoji="0" lang="ja-JP" altLang="en-US">
                <a:solidFill>
                  <a:schemeClr val="accent2"/>
                </a:solidFill>
                <a:cs typeface="Arial" charset="0"/>
              </a:rPr>
              <a:t>年</a:t>
            </a:r>
          </a:p>
        </p:txBody>
      </p:sp>
      <p:sp>
        <p:nvSpPr>
          <p:cNvPr id="21528" name="Text Box 21"/>
          <p:cNvSpPr txBox="1">
            <a:spLocks noChangeArrowheads="1"/>
          </p:cNvSpPr>
          <p:nvPr/>
        </p:nvSpPr>
        <p:spPr bwMode="auto">
          <a:xfrm>
            <a:off x="838092" y="4784680"/>
            <a:ext cx="4889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wrap="none">
            <a:spAutoFit/>
          </a:bodyPr>
          <a:lstStyle>
            <a:lvl1pPr marL="381000" indent="-3810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lnSpc>
                <a:spcPct val="80000"/>
              </a:lnSpc>
              <a:buClr>
                <a:schemeClr val="accent2"/>
              </a:buClr>
              <a:buFont typeface="Wingdings" pitchFamily="2" charset="2"/>
              <a:buNone/>
            </a:pPr>
            <a:r>
              <a:rPr kumimoji="0" lang="en-US" altLang="ja-JP" dirty="0">
                <a:solidFill>
                  <a:schemeClr val="tx1">
                    <a:lumMod val="85000"/>
                    <a:lumOff val="15000"/>
                  </a:schemeClr>
                </a:solidFill>
                <a:cs typeface="Arial" charset="0"/>
              </a:rPr>
              <a:t>XP</a:t>
            </a:r>
          </a:p>
        </p:txBody>
      </p:sp>
      <p:sp>
        <p:nvSpPr>
          <p:cNvPr id="21529" name="Text Box 22"/>
          <p:cNvSpPr txBox="1">
            <a:spLocks noChangeArrowheads="1"/>
          </p:cNvSpPr>
          <p:nvPr/>
        </p:nvSpPr>
        <p:spPr bwMode="auto">
          <a:xfrm>
            <a:off x="1115946" y="5095830"/>
            <a:ext cx="99418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wrap="none">
            <a:spAutoFit/>
          </a:bodyPr>
          <a:lstStyle>
            <a:lvl1pPr marL="381000" indent="-3810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lnSpc>
                <a:spcPct val="80000"/>
              </a:lnSpc>
              <a:buClr>
                <a:schemeClr val="accent2"/>
              </a:buClr>
              <a:buFont typeface="Wingdings" pitchFamily="2" charset="2"/>
              <a:buNone/>
            </a:pPr>
            <a:r>
              <a:rPr kumimoji="0" lang="ja-JP" altLang="en-US" b="1" dirty="0">
                <a:solidFill>
                  <a:schemeClr val="tx1">
                    <a:lumMod val="85000"/>
                    <a:lumOff val="15000"/>
                  </a:schemeClr>
                </a:solidFill>
                <a:cs typeface="Arial" charset="0"/>
              </a:rPr>
              <a:t>スクラム</a:t>
            </a:r>
          </a:p>
        </p:txBody>
      </p:sp>
      <p:sp>
        <p:nvSpPr>
          <p:cNvPr id="21530" name="Text Box 23"/>
          <p:cNvSpPr txBox="1">
            <a:spLocks noChangeArrowheads="1"/>
          </p:cNvSpPr>
          <p:nvPr/>
        </p:nvSpPr>
        <p:spPr bwMode="auto">
          <a:xfrm>
            <a:off x="1374119" y="4598760"/>
            <a:ext cx="8572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wrap="none">
            <a:spAutoFit/>
          </a:bodyPr>
          <a:lstStyle>
            <a:lvl1pPr marL="381000" indent="-3810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lnSpc>
                <a:spcPct val="80000"/>
              </a:lnSpc>
              <a:buClr>
                <a:schemeClr val="accent2"/>
              </a:buClr>
              <a:buFont typeface="Wingdings" pitchFamily="2" charset="2"/>
              <a:buNone/>
            </a:pPr>
            <a:r>
              <a:rPr kumimoji="0" lang="en-US" altLang="ja-JP" dirty="0">
                <a:solidFill>
                  <a:schemeClr val="tx1">
                    <a:lumMod val="85000"/>
                    <a:lumOff val="15000"/>
                  </a:schemeClr>
                </a:solidFill>
                <a:cs typeface="Arial" charset="0"/>
              </a:rPr>
              <a:t>DSDM</a:t>
            </a:r>
          </a:p>
        </p:txBody>
      </p:sp>
      <p:sp>
        <p:nvSpPr>
          <p:cNvPr id="21531" name="Text Box 24"/>
          <p:cNvSpPr txBox="1">
            <a:spLocks noChangeArrowheads="1"/>
          </p:cNvSpPr>
          <p:nvPr/>
        </p:nvSpPr>
        <p:spPr bwMode="auto">
          <a:xfrm>
            <a:off x="1955800" y="4964656"/>
            <a:ext cx="6540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wrap="none">
            <a:spAutoFit/>
          </a:bodyPr>
          <a:lstStyle>
            <a:lvl1pPr marL="381000" indent="-3810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lnSpc>
                <a:spcPct val="80000"/>
              </a:lnSpc>
              <a:buClr>
                <a:schemeClr val="accent2"/>
              </a:buClr>
              <a:buFont typeface="Wingdings" pitchFamily="2" charset="2"/>
              <a:buNone/>
            </a:pPr>
            <a:r>
              <a:rPr kumimoji="0" lang="en-US" altLang="ja-JP" dirty="0">
                <a:solidFill>
                  <a:schemeClr val="tx1">
                    <a:lumMod val="85000"/>
                    <a:lumOff val="15000"/>
                  </a:schemeClr>
                </a:solidFill>
                <a:cs typeface="Arial" charset="0"/>
              </a:rPr>
              <a:t>FDD</a:t>
            </a:r>
          </a:p>
        </p:txBody>
      </p:sp>
      <p:graphicFrame>
        <p:nvGraphicFramePr>
          <p:cNvPr id="21532" name="Object 25"/>
          <p:cNvGraphicFramePr>
            <a:graphicFrameLocks noChangeAspect="1"/>
          </p:cNvGraphicFramePr>
          <p:nvPr>
            <p:extLst>
              <p:ext uri="{D42A27DB-BD31-4B8C-83A1-F6EECF244321}">
                <p14:modId xmlns:p14="http://schemas.microsoft.com/office/powerpoint/2010/main" val="1215383005"/>
              </p:ext>
            </p:extLst>
          </p:nvPr>
        </p:nvGraphicFramePr>
        <p:xfrm>
          <a:off x="4485072" y="4598760"/>
          <a:ext cx="847725" cy="1206500"/>
        </p:xfrm>
        <a:graphic>
          <a:graphicData uri="http://schemas.openxmlformats.org/presentationml/2006/ole">
            <mc:AlternateContent xmlns:mc="http://schemas.openxmlformats.org/markup-compatibility/2006">
              <mc:Choice xmlns:v="urn:schemas-microsoft-com:vml" Requires="v">
                <p:oleObj spid="_x0000_s3100" name="ビットマップ イメージ" r:id="rId4" imgW="3153215" imgH="4486901" progId="Paint.Picture">
                  <p:embed/>
                </p:oleObj>
              </mc:Choice>
              <mc:Fallback>
                <p:oleObj name="ビットマップ イメージ" r:id="rId4" imgW="3153215" imgH="4486901"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5072" y="4598760"/>
                        <a:ext cx="847725" cy="120650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63500" algn="ctr">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33" name="Text Box 26"/>
          <p:cNvSpPr txBox="1">
            <a:spLocks noChangeArrowheads="1"/>
          </p:cNvSpPr>
          <p:nvPr/>
        </p:nvSpPr>
        <p:spPr bwMode="auto">
          <a:xfrm>
            <a:off x="3680652" y="5075238"/>
            <a:ext cx="780984"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wrap="none">
            <a:spAutoFit/>
          </a:bodyPr>
          <a:lstStyle>
            <a:lvl1pPr marL="381000" indent="-3810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lnSpc>
                <a:spcPct val="80000"/>
              </a:lnSpc>
              <a:buClr>
                <a:schemeClr val="accent2"/>
              </a:buClr>
              <a:buFont typeface="Wingdings" pitchFamily="2" charset="2"/>
              <a:buNone/>
            </a:pPr>
            <a:r>
              <a:rPr kumimoji="0" lang="ja-JP" altLang="en-US" b="1" dirty="0">
                <a:solidFill>
                  <a:schemeClr val="bg1"/>
                </a:solidFill>
                <a:cs typeface="Arial" charset="0"/>
              </a:rPr>
              <a:t>リーン</a:t>
            </a:r>
          </a:p>
        </p:txBody>
      </p:sp>
      <p:graphicFrame>
        <p:nvGraphicFramePr>
          <p:cNvPr id="21534" name="Object 27"/>
          <p:cNvGraphicFramePr>
            <a:graphicFrameLocks noChangeAspect="1"/>
          </p:cNvGraphicFramePr>
          <p:nvPr>
            <p:extLst>
              <p:ext uri="{D42A27DB-BD31-4B8C-83A1-F6EECF244321}">
                <p14:modId xmlns:p14="http://schemas.microsoft.com/office/powerpoint/2010/main" val="2974313884"/>
              </p:ext>
            </p:extLst>
          </p:nvPr>
        </p:nvGraphicFramePr>
        <p:xfrm>
          <a:off x="3384980" y="2011363"/>
          <a:ext cx="1055687" cy="1455737"/>
        </p:xfrm>
        <a:graphic>
          <a:graphicData uri="http://schemas.openxmlformats.org/presentationml/2006/ole">
            <mc:AlternateContent xmlns:mc="http://schemas.openxmlformats.org/markup-compatibility/2006">
              <mc:Choice xmlns:v="urn:schemas-microsoft-com:vml" Requires="v">
                <p:oleObj spid="_x0000_s3101" name="ビットマップ イメージ" r:id="rId6" imgW="3438095" imgH="4742857" progId="Paint.Picture">
                  <p:embed/>
                </p:oleObj>
              </mc:Choice>
              <mc:Fallback>
                <p:oleObj name="ビットマップ イメージ" r:id="rId6" imgW="3438095" imgH="4742857"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84980" y="2011363"/>
                        <a:ext cx="1055687" cy="1455737"/>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63500" algn="ctr">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 name="Arc 15"/>
          <p:cNvSpPr>
            <a:spLocks/>
          </p:cNvSpPr>
          <p:nvPr/>
        </p:nvSpPr>
        <p:spPr bwMode="auto">
          <a:xfrm>
            <a:off x="639763" y="908720"/>
            <a:ext cx="6904832" cy="513648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a:solidFill>
              <a:schemeClr val="tx2"/>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pic>
        <p:nvPicPr>
          <p:cNvPr id="21535" name="Picture 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60045" y="2524125"/>
            <a:ext cx="15843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Arc 15"/>
          <p:cNvSpPr>
            <a:spLocks/>
          </p:cNvSpPr>
          <p:nvPr/>
        </p:nvSpPr>
        <p:spPr bwMode="auto">
          <a:xfrm>
            <a:off x="639762" y="260648"/>
            <a:ext cx="8036694" cy="580201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a:solidFill>
              <a:schemeClr val="tx2"/>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34" name="Text Box 16"/>
          <p:cNvSpPr txBox="1">
            <a:spLocks noChangeArrowheads="1"/>
          </p:cNvSpPr>
          <p:nvPr/>
        </p:nvSpPr>
        <p:spPr bwMode="auto">
          <a:xfrm>
            <a:off x="7116083" y="6033181"/>
            <a:ext cx="92845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wrap="none">
            <a:spAutoFit/>
          </a:bodyPr>
          <a:lstStyle>
            <a:lvl1pPr marL="381000" indent="-3810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lnSpc>
                <a:spcPct val="80000"/>
              </a:lnSpc>
              <a:buClr>
                <a:schemeClr val="accent2"/>
              </a:buClr>
              <a:buFont typeface="Wingdings" pitchFamily="2" charset="2"/>
              <a:buNone/>
            </a:pPr>
            <a:r>
              <a:rPr kumimoji="0" lang="en-US" altLang="ja-JP" dirty="0" smtClean="0">
                <a:solidFill>
                  <a:schemeClr val="accent2"/>
                </a:solidFill>
                <a:cs typeface="Arial" charset="0"/>
              </a:rPr>
              <a:t>2010</a:t>
            </a:r>
            <a:r>
              <a:rPr kumimoji="0" lang="ja-JP" altLang="en-US" dirty="0" smtClean="0">
                <a:solidFill>
                  <a:schemeClr val="accent2"/>
                </a:solidFill>
                <a:cs typeface="Arial" charset="0"/>
              </a:rPr>
              <a:t>年</a:t>
            </a:r>
            <a:endParaRPr kumimoji="0" lang="ja-JP" altLang="en-US" dirty="0">
              <a:solidFill>
                <a:schemeClr val="accent2"/>
              </a:solidFill>
              <a:cs typeface="Arial" charset="0"/>
            </a:endParaRPr>
          </a:p>
        </p:txBody>
      </p:sp>
      <p:sp>
        <p:nvSpPr>
          <p:cNvPr id="35" name="Text Box 16"/>
          <p:cNvSpPr txBox="1">
            <a:spLocks noChangeArrowheads="1"/>
          </p:cNvSpPr>
          <p:nvPr/>
        </p:nvSpPr>
        <p:spPr bwMode="auto">
          <a:xfrm>
            <a:off x="8144783" y="6062663"/>
            <a:ext cx="92845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wrap="none">
            <a:spAutoFit/>
          </a:bodyPr>
          <a:lstStyle>
            <a:lvl1pPr marL="381000" indent="-3810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lnSpc>
                <a:spcPct val="80000"/>
              </a:lnSpc>
              <a:buClr>
                <a:schemeClr val="accent2"/>
              </a:buClr>
              <a:buFont typeface="Wingdings" pitchFamily="2" charset="2"/>
              <a:buNone/>
            </a:pPr>
            <a:r>
              <a:rPr kumimoji="0" lang="en-US" altLang="ja-JP" dirty="0" smtClean="0">
                <a:solidFill>
                  <a:schemeClr val="accent2"/>
                </a:solidFill>
                <a:cs typeface="Arial" charset="0"/>
              </a:rPr>
              <a:t>2012</a:t>
            </a:r>
            <a:r>
              <a:rPr kumimoji="0" lang="ja-JP" altLang="en-US" dirty="0" smtClean="0">
                <a:solidFill>
                  <a:schemeClr val="accent2"/>
                </a:solidFill>
                <a:cs typeface="Arial" charset="0"/>
              </a:rPr>
              <a:t>年</a:t>
            </a:r>
            <a:endParaRPr kumimoji="0" lang="ja-JP" altLang="en-US" dirty="0">
              <a:solidFill>
                <a:schemeClr val="accent2"/>
              </a:solidFill>
              <a:cs typeface="Arial" charset="0"/>
            </a:endParaRPr>
          </a:p>
        </p:txBody>
      </p:sp>
      <p:pic>
        <p:nvPicPr>
          <p:cNvPr id="3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26633" y="599530"/>
            <a:ext cx="1186610" cy="1350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65873" y="4352405"/>
            <a:ext cx="1094739" cy="1628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243888" y="115888"/>
            <a:ext cx="758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フッター プレースホルダー 5"/>
          <p:cNvSpPr>
            <a:spLocks noGrp="1"/>
          </p:cNvSpPr>
          <p:nvPr>
            <p:ph type="ftr" sz="quarter" idx="11"/>
          </p:nvPr>
        </p:nvSpPr>
        <p:spPr>
          <a:xfrm>
            <a:off x="3124200" y="6356350"/>
            <a:ext cx="2895600" cy="365125"/>
          </a:xfrm>
        </p:spPr>
        <p:txBody>
          <a:bodyPr/>
          <a:lstStyle/>
          <a:p>
            <a:r>
              <a:rPr kumimoji="1" lang="en-US" altLang="ja-JP" dirty="0" smtClean="0"/>
              <a:t>Copyrights@2013_Strategic Staff Services</a:t>
            </a:r>
            <a:endParaRPr kumimoji="1" lang="ja-JP" altLang="en-US" dirty="0"/>
          </a:p>
        </p:txBody>
      </p:sp>
    </p:spTree>
    <p:extLst>
      <p:ext uri="{BB962C8B-B14F-4D97-AF65-F5344CB8AC3E}">
        <p14:creationId xmlns:p14="http://schemas.microsoft.com/office/powerpoint/2010/main" val="32040961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090"/>
          </a:xfrm>
        </p:spPr>
        <p:txBody>
          <a:bodyPr>
            <a:normAutofit/>
          </a:bodyPr>
          <a:lstStyle/>
          <a:p>
            <a:r>
              <a:rPr kumimoji="1" lang="ja-JP" altLang="en-US" sz="3200" dirty="0" smtClean="0">
                <a:solidFill>
                  <a:srgbClr val="002060"/>
                </a:solidFill>
              </a:rPr>
              <a:t>プロジェクト成功の理由</a:t>
            </a:r>
            <a:endParaRPr kumimoji="1" lang="ja-JP" altLang="en-US" sz="3200" dirty="0">
              <a:solidFill>
                <a:srgbClr val="002060"/>
              </a:solidFill>
            </a:endParaRPr>
          </a:p>
        </p:txBody>
      </p:sp>
      <p:sp>
        <p:nvSpPr>
          <p:cNvPr id="3" name="スライド番号プレースホルダー 2"/>
          <p:cNvSpPr>
            <a:spLocks noGrp="1"/>
          </p:cNvSpPr>
          <p:nvPr>
            <p:ph type="sldNum" sz="quarter" idx="12"/>
          </p:nvPr>
        </p:nvSpPr>
        <p:spPr/>
        <p:txBody>
          <a:bodyPr/>
          <a:lstStyle/>
          <a:p>
            <a:fld id="{64B078D7-1429-4844-B836-71E0AA8EE446}" type="slidenum">
              <a:rPr kumimoji="1" lang="ja-JP" altLang="en-US" smtClean="0"/>
              <a:t>50</a:t>
            </a:fld>
            <a:endParaRPr kumimoji="1" lang="ja-JP" altLang="en-US" dirty="0"/>
          </a:p>
        </p:txBody>
      </p:sp>
      <p:sp>
        <p:nvSpPr>
          <p:cNvPr id="4" name="テキスト ボックス 3"/>
          <p:cNvSpPr txBox="1"/>
          <p:nvPr/>
        </p:nvSpPr>
        <p:spPr>
          <a:xfrm>
            <a:off x="340172" y="980728"/>
            <a:ext cx="8496944" cy="5355312"/>
          </a:xfrm>
          <a:prstGeom prst="rect">
            <a:avLst/>
          </a:prstGeom>
          <a:noFill/>
        </p:spPr>
        <p:txBody>
          <a:bodyPr wrap="square" rtlCol="0">
            <a:spAutoFit/>
          </a:bodyPr>
          <a:lstStyle/>
          <a:p>
            <a:pPr marL="285750" indent="-285750">
              <a:buFont typeface="Wingdings" pitchFamily="2" charset="2"/>
              <a:buChar char="Ø"/>
            </a:pPr>
            <a:r>
              <a:rPr kumimoji="1" lang="ja-JP" altLang="en-US" dirty="0" smtClean="0"/>
              <a:t>ＲＦＰ記載の２８０に上る実装機能要求を期間を限定して８０機能という制限を提案し、要求の重要度＆優先度、根拠、ビジネス価値、リスク、条件等の要求属性の明確化でリーンスタートアップのアプローチ</a:t>
            </a:r>
            <a:endParaRPr kumimoji="1" lang="en-US" altLang="ja-JP" dirty="0" smtClean="0"/>
          </a:p>
          <a:p>
            <a:pPr marL="285750" indent="-285750">
              <a:buFont typeface="Wingdings" pitchFamily="2" charset="2"/>
              <a:buChar char="Ø"/>
            </a:pPr>
            <a:endParaRPr kumimoji="1" lang="en-US" altLang="ja-JP" dirty="0" smtClean="0"/>
          </a:p>
          <a:p>
            <a:pPr marL="285750" indent="-285750">
              <a:buFont typeface="Wingdings" pitchFamily="2" charset="2"/>
              <a:buChar char="Ø"/>
            </a:pPr>
            <a:r>
              <a:rPr lang="ja-JP" altLang="en-US" dirty="0" smtClean="0"/>
              <a:t>６ヶ月間で８０機能の実装と言う開発チーム（１０名）の明確なコミットメント</a:t>
            </a:r>
            <a:endParaRPr lang="en-US" altLang="ja-JP" dirty="0" smtClean="0"/>
          </a:p>
          <a:p>
            <a:pPr marL="285750" indent="-285750">
              <a:buFont typeface="Wingdings" pitchFamily="2" charset="2"/>
              <a:buChar char="Ø"/>
            </a:pPr>
            <a:endParaRPr lang="en-US" altLang="ja-JP" dirty="0" smtClean="0"/>
          </a:p>
          <a:p>
            <a:pPr marL="285750" indent="-285750">
              <a:buFont typeface="Wingdings" pitchFamily="2" charset="2"/>
              <a:buChar char="Ø"/>
            </a:pPr>
            <a:r>
              <a:rPr kumimoji="1" lang="ja-JP" altLang="en-US" dirty="0" smtClean="0"/>
              <a:t>カオス０（仕様確認期間）でのユーザー要求と実装方法の仮説検証をデモで確認（デジタル・モックアップ）</a:t>
            </a:r>
            <a:endParaRPr kumimoji="1" lang="en-US" altLang="ja-JP" dirty="0" smtClean="0"/>
          </a:p>
          <a:p>
            <a:pPr marL="285750" indent="-285750">
              <a:buFont typeface="Wingdings" pitchFamily="2" charset="2"/>
              <a:buChar char="Ø"/>
            </a:pPr>
            <a:endParaRPr kumimoji="1" lang="en-US" altLang="ja-JP" dirty="0" smtClean="0"/>
          </a:p>
          <a:p>
            <a:pPr marL="285750" indent="-285750">
              <a:buFont typeface="Wingdings" pitchFamily="2" charset="2"/>
              <a:buChar char="Ø"/>
            </a:pPr>
            <a:r>
              <a:rPr lang="ja-JP" altLang="en-US" dirty="0" smtClean="0"/>
              <a:t>プロジェクト期間を通して、開発チームの作業（進捗）の透明性を確保し、ユーザーからの強力な信頼感を獲得（チームの行動特性）</a:t>
            </a:r>
            <a:endParaRPr lang="en-US" altLang="ja-JP" dirty="0" smtClean="0"/>
          </a:p>
          <a:p>
            <a:pPr marL="285750" indent="-285750">
              <a:buFont typeface="Wingdings" pitchFamily="2" charset="2"/>
              <a:buChar char="Ø"/>
            </a:pPr>
            <a:endParaRPr lang="en-US" altLang="ja-JP" dirty="0" smtClean="0"/>
          </a:p>
          <a:p>
            <a:pPr marL="285750" indent="-285750">
              <a:buFont typeface="Wingdings" pitchFamily="2" charset="2"/>
              <a:buChar char="Ø"/>
            </a:pPr>
            <a:r>
              <a:rPr kumimoji="1" lang="ja-JP" altLang="en-US" dirty="0"/>
              <a:t>実装</a:t>
            </a:r>
            <a:r>
              <a:rPr kumimoji="1" lang="ja-JP" altLang="en-US" dirty="0" smtClean="0"/>
              <a:t>したコード（現物）を反復的（定期的）にユーザーにリリースし、</a:t>
            </a:r>
            <a:r>
              <a:rPr kumimoji="1" lang="en-US" altLang="ja-JP" dirty="0" smtClean="0"/>
              <a:t>『</a:t>
            </a:r>
            <a:r>
              <a:rPr kumimoji="1" lang="ja-JP" altLang="en-US" dirty="0" smtClean="0"/>
              <a:t>すりあわせ</a:t>
            </a:r>
            <a:r>
              <a:rPr kumimoji="1" lang="en-US" altLang="ja-JP" dirty="0" smtClean="0"/>
              <a:t>』</a:t>
            </a:r>
            <a:r>
              <a:rPr kumimoji="1" lang="ja-JP" altLang="en-US" dirty="0" smtClean="0"/>
              <a:t>による要求確認と変更への開発チームの素早い対処（修正実施）</a:t>
            </a:r>
            <a:endParaRPr kumimoji="1" lang="en-US" altLang="ja-JP" dirty="0" smtClean="0"/>
          </a:p>
          <a:p>
            <a:pPr marL="285750" indent="-285750">
              <a:buFont typeface="Wingdings" pitchFamily="2" charset="2"/>
              <a:buChar char="Ø"/>
            </a:pPr>
            <a:endParaRPr kumimoji="1" lang="en-US" altLang="ja-JP" dirty="0" smtClean="0"/>
          </a:p>
          <a:p>
            <a:pPr marL="285750" indent="-285750">
              <a:buFont typeface="Wingdings" pitchFamily="2" charset="2"/>
              <a:buChar char="Ø"/>
            </a:pPr>
            <a:r>
              <a:rPr lang="ja-JP" altLang="en-US" dirty="0"/>
              <a:t>徹底的</a:t>
            </a:r>
            <a:r>
              <a:rPr lang="ja-JP" altLang="en-US" dirty="0" smtClean="0"/>
              <a:t>にムダなドキュメンテーションを避けて開発（コーディング）作業に専念、しかしお客様のニーズ（要求）に応えたドキュメンテーション（データ）のＪＩＴでの提供</a:t>
            </a:r>
            <a:endParaRPr lang="en-US" altLang="ja-JP" dirty="0" smtClean="0"/>
          </a:p>
          <a:p>
            <a:pPr marL="285750" indent="-285750">
              <a:buFont typeface="Wingdings" pitchFamily="2" charset="2"/>
              <a:buChar char="Ø"/>
            </a:pPr>
            <a:endParaRPr lang="en-US" altLang="ja-JP" dirty="0" smtClean="0"/>
          </a:p>
          <a:p>
            <a:pPr marL="285750" indent="-285750">
              <a:buFont typeface="Wingdings" pitchFamily="2" charset="2"/>
              <a:buChar char="Ø"/>
            </a:pPr>
            <a:r>
              <a:rPr kumimoji="1" lang="ja-JP" altLang="en-US" dirty="0" smtClean="0"/>
              <a:t>自律した開発チーム・オペレーション（毎週実施された現地現物での振り返り）</a:t>
            </a:r>
            <a:endParaRPr kumimoji="1" lang="ja-JP" altLang="en-US"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3888" y="115888"/>
            <a:ext cx="758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フッター プレースホルダー 5"/>
          <p:cNvSpPr>
            <a:spLocks noGrp="1"/>
          </p:cNvSpPr>
          <p:nvPr>
            <p:ph type="ftr" sz="quarter" idx="11"/>
          </p:nvPr>
        </p:nvSpPr>
        <p:spPr/>
        <p:txBody>
          <a:bodyPr/>
          <a:lstStyle/>
          <a:p>
            <a:r>
              <a:rPr kumimoji="1" lang="en-US" altLang="ja-JP" dirty="0" smtClean="0"/>
              <a:t>Copyrights@2013_Strategic Staff Services</a:t>
            </a:r>
            <a:endParaRPr kumimoji="1" lang="ja-JP" altLang="en-US" dirty="0"/>
          </a:p>
        </p:txBody>
      </p:sp>
    </p:spTree>
    <p:extLst>
      <p:ext uri="{BB962C8B-B14F-4D97-AF65-F5344CB8AC3E}">
        <p14:creationId xmlns:p14="http://schemas.microsoft.com/office/powerpoint/2010/main" val="16566041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角丸四角形吹き出し 65"/>
          <p:cNvSpPr/>
          <p:nvPr/>
        </p:nvSpPr>
        <p:spPr>
          <a:xfrm>
            <a:off x="683568" y="4324253"/>
            <a:ext cx="7600770" cy="1711561"/>
          </a:xfrm>
          <a:prstGeom prst="wedgeRoundRectCallout">
            <a:avLst>
              <a:gd name="adj1" fmla="val -8134"/>
              <a:gd name="adj2" fmla="val -161588"/>
              <a:gd name="adj3" fmla="val 16667"/>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57200" y="274638"/>
            <a:ext cx="8229600" cy="562074"/>
          </a:xfrm>
        </p:spPr>
        <p:txBody>
          <a:bodyPr>
            <a:normAutofit/>
          </a:bodyPr>
          <a:lstStyle/>
          <a:p>
            <a:r>
              <a:rPr kumimoji="1" lang="ja-JP" altLang="en-US" sz="2800" dirty="0" smtClean="0">
                <a:solidFill>
                  <a:srgbClr val="002060"/>
                </a:solidFill>
              </a:rPr>
              <a:t>プロジェクトの期間と運用</a:t>
            </a:r>
            <a:endParaRPr kumimoji="1" lang="ja-JP" altLang="en-US" sz="2800" dirty="0">
              <a:solidFill>
                <a:srgbClr val="002060"/>
              </a:solidFill>
            </a:endParaRPr>
          </a:p>
        </p:txBody>
      </p:sp>
      <p:sp>
        <p:nvSpPr>
          <p:cNvPr id="4" name="スライド番号プレースホルダー 3"/>
          <p:cNvSpPr>
            <a:spLocks noGrp="1"/>
          </p:cNvSpPr>
          <p:nvPr>
            <p:ph type="sldNum" sz="quarter" idx="12"/>
          </p:nvPr>
        </p:nvSpPr>
        <p:spPr/>
        <p:txBody>
          <a:bodyPr/>
          <a:lstStyle/>
          <a:p>
            <a:fld id="{593A3BF4-40BB-1249-AB45-D3B0B2870ADC}" type="slidenum">
              <a:rPr lang="ja-JP" altLang="en-US" smtClean="0">
                <a:solidFill>
                  <a:prstClr val="black">
                    <a:tint val="75000"/>
                  </a:prstClr>
                </a:solidFill>
              </a:rPr>
              <a:pPr/>
              <a:t>51</a:t>
            </a:fld>
            <a:endParaRPr lang="ja-JP" altLang="en-US">
              <a:solidFill>
                <a:prstClr val="black">
                  <a:tint val="75000"/>
                </a:prstClr>
              </a:solidFill>
            </a:endParaRPr>
          </a:p>
        </p:txBody>
      </p:sp>
      <p:grpSp>
        <p:nvGrpSpPr>
          <p:cNvPr id="5" name="グループ化 4"/>
          <p:cNvGrpSpPr>
            <a:grpSpLocks/>
          </p:cNvGrpSpPr>
          <p:nvPr/>
        </p:nvGrpSpPr>
        <p:grpSpPr bwMode="auto">
          <a:xfrm>
            <a:off x="1100756" y="4343997"/>
            <a:ext cx="7020733" cy="1686060"/>
            <a:chOff x="1096027" y="3146436"/>
            <a:chExt cx="7219298" cy="1878239"/>
          </a:xfrm>
        </p:grpSpPr>
        <p:sp>
          <p:nvSpPr>
            <p:cNvPr id="6" name="テキスト ボックス 6"/>
            <p:cNvSpPr txBox="1">
              <a:spLocks noChangeArrowheads="1"/>
            </p:cNvSpPr>
            <p:nvPr/>
          </p:nvSpPr>
          <p:spPr bwMode="auto">
            <a:xfrm>
              <a:off x="1096027" y="3575050"/>
              <a:ext cx="1213508" cy="377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6pPr>
              <a:lvl7pPr marL="29718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7pPr>
              <a:lvl8pPr marL="34290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8pPr>
              <a:lvl9pPr marL="38862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9pPr>
            </a:lstStyle>
            <a:p>
              <a:pPr algn="ctr" defTabSz="449263" eaLnBrk="1" fontAlgn="base" hangingPunct="1">
                <a:spcBef>
                  <a:spcPct val="0"/>
                </a:spcBef>
                <a:spcAft>
                  <a:spcPct val="0"/>
                </a:spcAft>
                <a:buClr>
                  <a:srgbClr val="000000"/>
                </a:buClr>
                <a:buSzPct val="100000"/>
                <a:buFont typeface="Arial" charset="0"/>
                <a:buNone/>
              </a:pPr>
              <a:r>
                <a:rPr lang="ja-JP" altLang="en-US" dirty="0" smtClean="0">
                  <a:ea typeface="ＭＳ Ｐゴシック" pitchFamily="34" charset="-128"/>
                </a:rPr>
                <a:t>開発チーム</a:t>
              </a:r>
            </a:p>
          </p:txBody>
        </p:sp>
        <p:grpSp>
          <p:nvGrpSpPr>
            <p:cNvPr id="7" name="グループ化 22"/>
            <p:cNvGrpSpPr>
              <a:grpSpLocks/>
            </p:cNvGrpSpPr>
            <p:nvPr/>
          </p:nvGrpSpPr>
          <p:grpSpPr bwMode="auto">
            <a:xfrm>
              <a:off x="2300703" y="3413319"/>
              <a:ext cx="1592626" cy="491778"/>
              <a:chOff x="2300838" y="3413708"/>
              <a:chExt cx="1592591" cy="492140"/>
            </a:xfrm>
          </p:grpSpPr>
          <p:sp>
            <p:nvSpPr>
              <p:cNvPr id="39" name="右矢印 38"/>
              <p:cNvSpPr/>
              <p:nvPr/>
            </p:nvSpPr>
            <p:spPr>
              <a:xfrm>
                <a:off x="2370262" y="3619149"/>
                <a:ext cx="1493612" cy="2866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Arial" charset="0"/>
                  <a:buNone/>
                </a:pPr>
                <a:endParaRPr kumimoji="0" lang="ja-JP" altLang="en-US" sz="1600" smtClean="0">
                  <a:solidFill>
                    <a:srgbClr val="FFFFFF"/>
                  </a:solidFill>
                  <a:ea typeface="ＭＳ Ｐゴシック" pitchFamily="34" charset="-128"/>
                </a:endParaRPr>
              </a:p>
            </p:txBody>
          </p:sp>
          <p:sp>
            <p:nvSpPr>
              <p:cNvPr id="40" name="テキスト ボックス 10"/>
              <p:cNvSpPr txBox="1">
                <a:spLocks noChangeArrowheads="1"/>
              </p:cNvSpPr>
              <p:nvPr/>
            </p:nvSpPr>
            <p:spPr bwMode="auto">
              <a:xfrm>
                <a:off x="2300838" y="3413708"/>
                <a:ext cx="1592591" cy="343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6pPr>
                <a:lvl7pPr marL="29718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7pPr>
                <a:lvl8pPr marL="34290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8pPr>
                <a:lvl9pPr marL="38862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9pPr>
              </a:lstStyle>
              <a:p>
                <a:pPr algn="ctr" defTabSz="449263" eaLnBrk="1" fontAlgn="base" hangingPunct="1">
                  <a:spcBef>
                    <a:spcPct val="0"/>
                  </a:spcBef>
                  <a:spcAft>
                    <a:spcPct val="0"/>
                  </a:spcAft>
                  <a:buClr>
                    <a:srgbClr val="000000"/>
                  </a:buClr>
                  <a:buSzPct val="100000"/>
                  <a:buFont typeface="Arial" charset="0"/>
                  <a:buNone/>
                </a:pPr>
                <a:r>
                  <a:rPr lang="ja-JP" altLang="en-US" sz="1400" dirty="0">
                    <a:ea typeface="ＭＳ Ｐゴシック" pitchFamily="34" charset="-128"/>
                  </a:rPr>
                  <a:t>スプリント</a:t>
                </a:r>
                <a:r>
                  <a:rPr lang="en-US" altLang="ja-JP" sz="1400" dirty="0" smtClean="0">
                    <a:ea typeface="ＭＳ Ｐゴシック" pitchFamily="34" charset="-128"/>
                  </a:rPr>
                  <a:t>-</a:t>
                </a:r>
                <a:r>
                  <a:rPr lang="ja-JP" altLang="en-US" sz="1400" dirty="0" smtClean="0">
                    <a:ea typeface="ＭＳ Ｐゴシック" pitchFamily="34" charset="-128"/>
                  </a:rPr>
                  <a:t>① </a:t>
                </a:r>
                <a:r>
                  <a:rPr lang="en-US" altLang="ja-JP" sz="1400" dirty="0" smtClean="0">
                    <a:ea typeface="ＭＳ Ｐゴシック" pitchFamily="34" charset="-128"/>
                  </a:rPr>
                  <a:t>(2w)</a:t>
                </a:r>
                <a:endParaRPr lang="ja-JP" altLang="en-US" sz="1400" dirty="0" smtClean="0">
                  <a:ea typeface="ＭＳ Ｐゴシック" pitchFamily="34" charset="-128"/>
                </a:endParaRPr>
              </a:p>
            </p:txBody>
          </p:sp>
        </p:grpSp>
        <p:sp>
          <p:nvSpPr>
            <p:cNvPr id="8" name="テキスト ボックス 16"/>
            <p:cNvSpPr txBox="1">
              <a:spLocks noChangeArrowheads="1"/>
            </p:cNvSpPr>
            <p:nvPr/>
          </p:nvSpPr>
          <p:spPr bwMode="auto">
            <a:xfrm>
              <a:off x="1237217" y="4422533"/>
              <a:ext cx="811314" cy="377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6pPr>
              <a:lvl7pPr marL="29718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7pPr>
              <a:lvl8pPr marL="34290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8pPr>
              <a:lvl9pPr marL="38862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9pPr>
            </a:lstStyle>
            <a:p>
              <a:pPr algn="ctr" defTabSz="449263" eaLnBrk="1" fontAlgn="base" hangingPunct="1">
                <a:spcBef>
                  <a:spcPct val="0"/>
                </a:spcBef>
                <a:spcAft>
                  <a:spcPct val="0"/>
                </a:spcAft>
                <a:buClr>
                  <a:srgbClr val="000000"/>
                </a:buClr>
                <a:buSzPct val="100000"/>
                <a:buFont typeface="Arial" charset="0"/>
                <a:buNone/>
              </a:pPr>
              <a:r>
                <a:rPr lang="ja-JP" altLang="en-US" dirty="0">
                  <a:ea typeface="ＭＳ Ｐゴシック" pitchFamily="34" charset="-128"/>
                </a:rPr>
                <a:t>お客様</a:t>
              </a:r>
              <a:endParaRPr lang="ja-JP" altLang="en-US" dirty="0" smtClean="0">
                <a:ea typeface="ＭＳ Ｐゴシック" pitchFamily="34" charset="-128"/>
              </a:endParaRPr>
            </a:p>
          </p:txBody>
        </p:sp>
        <p:grpSp>
          <p:nvGrpSpPr>
            <p:cNvPr id="9" name="グループ化 19"/>
            <p:cNvGrpSpPr>
              <a:grpSpLocks/>
            </p:cNvGrpSpPr>
            <p:nvPr/>
          </p:nvGrpSpPr>
          <p:grpSpPr bwMode="auto">
            <a:xfrm>
              <a:off x="3452549" y="3705329"/>
              <a:ext cx="1700214" cy="1319346"/>
              <a:chOff x="3452024" y="3705906"/>
              <a:chExt cx="1701469" cy="1318866"/>
            </a:xfrm>
          </p:grpSpPr>
          <p:sp>
            <p:nvSpPr>
              <p:cNvPr id="33" name="下矢印 32"/>
              <p:cNvSpPr/>
              <p:nvPr/>
            </p:nvSpPr>
            <p:spPr>
              <a:xfrm rot="10800000">
                <a:off x="4561101" y="3880849"/>
                <a:ext cx="271178" cy="715959"/>
              </a:xfrm>
              <a:prstGeom prst="down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Arial" charset="0"/>
                  <a:buNone/>
                </a:pPr>
                <a:endParaRPr kumimoji="0" lang="ja-JP" altLang="en-US" sz="1600" smtClean="0">
                  <a:solidFill>
                    <a:srgbClr val="FFFFFF"/>
                  </a:solidFill>
                  <a:ea typeface="ＭＳ Ｐゴシック" pitchFamily="34" charset="-128"/>
                </a:endParaRPr>
              </a:p>
            </p:txBody>
          </p:sp>
          <p:sp>
            <p:nvSpPr>
              <p:cNvPr id="34" name="右矢印 33"/>
              <p:cNvSpPr/>
              <p:nvPr/>
            </p:nvSpPr>
            <p:spPr>
              <a:xfrm>
                <a:off x="3953401" y="4437707"/>
                <a:ext cx="761259" cy="286383"/>
              </a:xfrm>
              <a:prstGeom prst="rightArrow">
                <a:avLst/>
              </a:prstGeom>
              <a:solidFill>
                <a:srgbClr val="00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Arial" charset="0"/>
                  <a:buNone/>
                </a:pPr>
                <a:endParaRPr kumimoji="0" lang="ja-JP" altLang="en-US" sz="1600" smtClean="0">
                  <a:solidFill>
                    <a:srgbClr val="FFFFFF"/>
                  </a:solidFill>
                  <a:ea typeface="ＭＳ Ｐゴシック" pitchFamily="34" charset="-128"/>
                </a:endParaRPr>
              </a:p>
            </p:txBody>
          </p:sp>
          <p:sp>
            <p:nvSpPr>
              <p:cNvPr id="35" name="テキスト ボックス 9"/>
              <p:cNvSpPr txBox="1">
                <a:spLocks noChangeArrowheads="1"/>
              </p:cNvSpPr>
              <p:nvPr/>
            </p:nvSpPr>
            <p:spPr bwMode="auto">
              <a:xfrm>
                <a:off x="3829101" y="4682039"/>
                <a:ext cx="1009858" cy="34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6pPr>
                <a:lvl7pPr marL="29718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7pPr>
                <a:lvl8pPr marL="34290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8pPr>
                <a:lvl9pPr marL="38862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9pPr>
              </a:lstStyle>
              <a:p>
                <a:pPr algn="ctr" defTabSz="449263" eaLnBrk="1" fontAlgn="base" hangingPunct="1">
                  <a:spcBef>
                    <a:spcPct val="0"/>
                  </a:spcBef>
                  <a:spcAft>
                    <a:spcPct val="0"/>
                  </a:spcAft>
                  <a:buClr>
                    <a:srgbClr val="000000"/>
                  </a:buClr>
                  <a:buSzPct val="100000"/>
                  <a:buFont typeface="Arial" charset="0"/>
                  <a:buNone/>
                </a:pPr>
                <a:r>
                  <a:rPr lang="ja-JP" altLang="en-US" sz="1400" dirty="0" smtClean="0">
                    <a:ea typeface="ＭＳ Ｐゴシック" pitchFamily="34" charset="-128"/>
                  </a:rPr>
                  <a:t>受入テスト</a:t>
                </a:r>
              </a:p>
            </p:txBody>
          </p:sp>
          <p:sp>
            <p:nvSpPr>
              <p:cNvPr id="36" name="下矢印 35"/>
              <p:cNvSpPr/>
              <p:nvPr/>
            </p:nvSpPr>
            <p:spPr>
              <a:xfrm>
                <a:off x="3749200" y="3932116"/>
                <a:ext cx="318553" cy="721262"/>
              </a:xfrm>
              <a:prstGeom prst="downArrow">
                <a:avLst/>
              </a:prstGeom>
              <a:solidFill>
                <a:schemeClr val="accent2">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Arial" charset="0"/>
                  <a:buNone/>
                </a:pPr>
                <a:endParaRPr kumimoji="0" lang="ja-JP" altLang="en-US" sz="1600" smtClean="0">
                  <a:solidFill>
                    <a:srgbClr val="FFFFFF"/>
                  </a:solidFill>
                  <a:ea typeface="ＭＳ Ｐゴシック" pitchFamily="34" charset="-128"/>
                </a:endParaRPr>
              </a:p>
            </p:txBody>
          </p:sp>
          <p:sp>
            <p:nvSpPr>
              <p:cNvPr id="37" name="テキスト ボックス 14"/>
              <p:cNvSpPr txBox="1">
                <a:spLocks noChangeArrowheads="1"/>
              </p:cNvSpPr>
              <p:nvPr/>
            </p:nvSpPr>
            <p:spPr bwMode="auto">
              <a:xfrm>
                <a:off x="3452024" y="3850371"/>
                <a:ext cx="411730" cy="847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6pPr>
                <a:lvl7pPr marL="29718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7pPr>
                <a:lvl8pPr marL="34290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8pPr>
                <a:lvl9pPr marL="38862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9pPr>
              </a:lstStyle>
              <a:p>
                <a:pPr algn="ctr" defTabSz="449263" eaLnBrk="1" fontAlgn="base" hangingPunct="1">
                  <a:spcBef>
                    <a:spcPct val="0"/>
                  </a:spcBef>
                  <a:spcAft>
                    <a:spcPct val="0"/>
                  </a:spcAft>
                  <a:buClr>
                    <a:srgbClr val="000000"/>
                  </a:buClr>
                  <a:buSzPct val="100000"/>
                  <a:buFont typeface="Arial" charset="0"/>
                  <a:buNone/>
                </a:pPr>
                <a:r>
                  <a:rPr lang="ja-JP" altLang="en-US" sz="1400" dirty="0">
                    <a:ea typeface="ＭＳ Ｐゴシック" pitchFamily="34" charset="-128"/>
                  </a:rPr>
                  <a:t>リリース</a:t>
                </a:r>
                <a:endParaRPr lang="ja-JP" altLang="en-US" sz="1400" dirty="0" smtClean="0">
                  <a:ea typeface="ＭＳ Ｐゴシック" pitchFamily="34" charset="-128"/>
                </a:endParaRPr>
              </a:p>
            </p:txBody>
          </p:sp>
          <p:sp>
            <p:nvSpPr>
              <p:cNvPr id="38" name="テキスト ボックス 18"/>
              <p:cNvSpPr txBox="1">
                <a:spLocks noChangeArrowheads="1"/>
              </p:cNvSpPr>
              <p:nvPr/>
            </p:nvSpPr>
            <p:spPr bwMode="auto">
              <a:xfrm>
                <a:off x="4298362" y="3705906"/>
                <a:ext cx="855131" cy="1005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6pPr>
                <a:lvl7pPr marL="29718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7pPr>
                <a:lvl8pPr marL="34290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8pPr>
                <a:lvl9pPr marL="38862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9pPr>
              </a:lstStyle>
              <a:p>
                <a:pPr algn="ctr" defTabSz="449263" eaLnBrk="1" fontAlgn="base" hangingPunct="1">
                  <a:spcBef>
                    <a:spcPct val="0"/>
                  </a:spcBef>
                  <a:spcAft>
                    <a:spcPct val="0"/>
                  </a:spcAft>
                  <a:buClr>
                    <a:srgbClr val="000000"/>
                  </a:buClr>
                  <a:buSzPct val="100000"/>
                  <a:buFont typeface="Arial" charset="0"/>
                  <a:buNone/>
                </a:pPr>
                <a:r>
                  <a:rPr lang="ja-JP" altLang="en-US" sz="1400" dirty="0" smtClean="0">
                    <a:ea typeface="ＭＳ Ｐゴシック" pitchFamily="34" charset="-128"/>
                  </a:rPr>
                  <a:t>評価フィードバック</a:t>
                </a:r>
              </a:p>
            </p:txBody>
          </p:sp>
        </p:grpSp>
        <p:grpSp>
          <p:nvGrpSpPr>
            <p:cNvPr id="10" name="グループ化 21"/>
            <p:cNvGrpSpPr>
              <a:grpSpLocks/>
            </p:cNvGrpSpPr>
            <p:nvPr/>
          </p:nvGrpSpPr>
          <p:grpSpPr bwMode="auto">
            <a:xfrm>
              <a:off x="3927375" y="3421161"/>
              <a:ext cx="1592626" cy="483937"/>
              <a:chOff x="3926888" y="3421516"/>
              <a:chExt cx="1592591" cy="484350"/>
            </a:xfrm>
          </p:grpSpPr>
          <p:sp>
            <p:nvSpPr>
              <p:cNvPr id="31" name="右矢印 30"/>
              <p:cNvSpPr/>
              <p:nvPr/>
            </p:nvSpPr>
            <p:spPr>
              <a:xfrm>
                <a:off x="4013465" y="3617364"/>
                <a:ext cx="1495244" cy="2885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Arial" charset="0"/>
                  <a:buNone/>
                </a:pPr>
                <a:endParaRPr kumimoji="0" lang="ja-JP" altLang="en-US" sz="1600" smtClean="0">
                  <a:solidFill>
                    <a:srgbClr val="FFFFFF"/>
                  </a:solidFill>
                  <a:ea typeface="ＭＳ Ｐゴシック" pitchFamily="34" charset="-128"/>
                </a:endParaRPr>
              </a:p>
            </p:txBody>
          </p:sp>
          <p:sp>
            <p:nvSpPr>
              <p:cNvPr id="32" name="テキスト ボックス 20"/>
              <p:cNvSpPr txBox="1">
                <a:spLocks noChangeArrowheads="1"/>
              </p:cNvSpPr>
              <p:nvPr/>
            </p:nvSpPr>
            <p:spPr bwMode="auto">
              <a:xfrm>
                <a:off x="3926888" y="3421516"/>
                <a:ext cx="1592591" cy="343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6pPr>
                <a:lvl7pPr marL="29718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7pPr>
                <a:lvl8pPr marL="34290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8pPr>
                <a:lvl9pPr marL="38862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9pPr>
              </a:lstStyle>
              <a:p>
                <a:pPr algn="ctr" defTabSz="449263" eaLnBrk="1" fontAlgn="base" hangingPunct="1">
                  <a:spcBef>
                    <a:spcPct val="0"/>
                  </a:spcBef>
                  <a:spcAft>
                    <a:spcPct val="0"/>
                  </a:spcAft>
                  <a:buClr>
                    <a:srgbClr val="000000"/>
                  </a:buClr>
                  <a:buSzPct val="100000"/>
                  <a:buFont typeface="Arial" charset="0"/>
                  <a:buNone/>
                </a:pPr>
                <a:r>
                  <a:rPr lang="ja-JP" altLang="en-US" sz="1400" dirty="0">
                    <a:ea typeface="ＭＳ Ｐゴシック" pitchFamily="34" charset="-128"/>
                  </a:rPr>
                  <a:t>スプリント</a:t>
                </a:r>
                <a:r>
                  <a:rPr lang="en-US" altLang="ja-JP" sz="1400" dirty="0" smtClean="0">
                    <a:ea typeface="ＭＳ Ｐゴシック" pitchFamily="34" charset="-128"/>
                  </a:rPr>
                  <a:t>-</a:t>
                </a:r>
                <a:r>
                  <a:rPr lang="ja-JP" altLang="en-US" sz="1400" dirty="0" smtClean="0">
                    <a:ea typeface="ＭＳ Ｐゴシック" pitchFamily="34" charset="-128"/>
                  </a:rPr>
                  <a:t>②</a:t>
                </a:r>
                <a:r>
                  <a:rPr lang="en-US" altLang="ja-JP" sz="1400" dirty="0" smtClean="0">
                    <a:ea typeface="ＭＳ Ｐゴシック" pitchFamily="34" charset="-128"/>
                  </a:rPr>
                  <a:t> (2w)</a:t>
                </a:r>
                <a:endParaRPr lang="ja-JP" altLang="en-US" sz="1400" dirty="0" smtClean="0">
                  <a:ea typeface="ＭＳ Ｐゴシック" pitchFamily="34" charset="-128"/>
                </a:endParaRPr>
              </a:p>
            </p:txBody>
          </p:sp>
        </p:grpSp>
        <p:grpSp>
          <p:nvGrpSpPr>
            <p:cNvPr id="11" name="グループ化 10"/>
            <p:cNvGrpSpPr>
              <a:grpSpLocks/>
            </p:cNvGrpSpPr>
            <p:nvPr/>
          </p:nvGrpSpPr>
          <p:grpSpPr bwMode="auto">
            <a:xfrm>
              <a:off x="5152763" y="3867961"/>
              <a:ext cx="1335907" cy="856802"/>
              <a:chOff x="5152763" y="3867961"/>
              <a:chExt cx="1335907" cy="856802"/>
            </a:xfrm>
          </p:grpSpPr>
          <p:sp>
            <p:nvSpPr>
              <p:cNvPr id="25" name="下矢印 24"/>
              <p:cNvSpPr/>
              <p:nvPr/>
            </p:nvSpPr>
            <p:spPr bwMode="auto">
              <a:xfrm rot="10800000">
                <a:off x="6216060" y="3867961"/>
                <a:ext cx="272610" cy="714452"/>
              </a:xfrm>
              <a:prstGeom prst="down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Arial" charset="0"/>
                  <a:buNone/>
                </a:pPr>
                <a:endParaRPr kumimoji="0" lang="ja-JP" altLang="en-US" sz="1600" smtClean="0">
                  <a:solidFill>
                    <a:srgbClr val="FFFFFF"/>
                  </a:solidFill>
                  <a:ea typeface="ＭＳ Ｐゴシック" pitchFamily="34" charset="-128"/>
                </a:endParaRPr>
              </a:p>
            </p:txBody>
          </p:sp>
          <p:sp>
            <p:nvSpPr>
              <p:cNvPr id="26" name="右矢印 25"/>
              <p:cNvSpPr/>
              <p:nvPr/>
            </p:nvSpPr>
            <p:spPr bwMode="auto">
              <a:xfrm>
                <a:off x="5608808" y="4425021"/>
                <a:ext cx="762330" cy="286488"/>
              </a:xfrm>
              <a:prstGeom prst="rightArrow">
                <a:avLst/>
              </a:prstGeom>
              <a:solidFill>
                <a:srgbClr val="00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Arial" charset="0"/>
                  <a:buNone/>
                </a:pPr>
                <a:endParaRPr kumimoji="0" lang="ja-JP" altLang="en-US" sz="1600" smtClean="0">
                  <a:solidFill>
                    <a:srgbClr val="FFFFFF"/>
                  </a:solidFill>
                  <a:ea typeface="ＭＳ Ｐゴシック" pitchFamily="34" charset="-128"/>
                </a:endParaRPr>
              </a:p>
            </p:txBody>
          </p:sp>
          <p:sp>
            <p:nvSpPr>
              <p:cNvPr id="28" name="下矢印 27"/>
              <p:cNvSpPr/>
              <p:nvPr/>
            </p:nvSpPr>
            <p:spPr bwMode="auto">
              <a:xfrm>
                <a:off x="5404757" y="3919246"/>
                <a:ext cx="318318" cy="721526"/>
              </a:xfrm>
              <a:prstGeom prst="downArrow">
                <a:avLst/>
              </a:prstGeom>
              <a:solidFill>
                <a:schemeClr val="accent2">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Arial" charset="0"/>
                  <a:buNone/>
                </a:pPr>
                <a:endParaRPr kumimoji="0" lang="ja-JP" altLang="en-US" sz="1600" smtClean="0">
                  <a:solidFill>
                    <a:srgbClr val="FFFFFF"/>
                  </a:solidFill>
                  <a:ea typeface="ＭＳ Ｐゴシック" pitchFamily="34" charset="-128"/>
                </a:endParaRPr>
              </a:p>
            </p:txBody>
          </p:sp>
          <p:sp>
            <p:nvSpPr>
              <p:cNvPr id="29" name="テキスト ボックス 28"/>
              <p:cNvSpPr txBox="1">
                <a:spLocks noChangeArrowheads="1"/>
              </p:cNvSpPr>
              <p:nvPr/>
            </p:nvSpPr>
            <p:spPr bwMode="auto">
              <a:xfrm>
                <a:off x="5152763" y="3877261"/>
                <a:ext cx="411426" cy="84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6pPr>
                <a:lvl7pPr marL="29718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7pPr>
                <a:lvl8pPr marL="34290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8pPr>
                <a:lvl9pPr marL="38862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9pPr>
              </a:lstStyle>
              <a:p>
                <a:pPr algn="ctr" defTabSz="449263" eaLnBrk="1" fontAlgn="base" hangingPunct="1">
                  <a:spcBef>
                    <a:spcPct val="0"/>
                  </a:spcBef>
                  <a:spcAft>
                    <a:spcPct val="0"/>
                  </a:spcAft>
                  <a:buClr>
                    <a:srgbClr val="000000"/>
                  </a:buClr>
                  <a:buSzPct val="100000"/>
                  <a:buFont typeface="Arial" charset="0"/>
                  <a:buNone/>
                </a:pPr>
                <a:r>
                  <a:rPr lang="ja-JP" altLang="en-US" sz="1400" dirty="0">
                    <a:ea typeface="ＭＳ Ｐゴシック" pitchFamily="34" charset="-128"/>
                  </a:rPr>
                  <a:t>リリース</a:t>
                </a:r>
                <a:endParaRPr lang="ja-JP" altLang="en-US" sz="1400" dirty="0" smtClean="0">
                  <a:ea typeface="ＭＳ Ｐゴシック" pitchFamily="34" charset="-128"/>
                </a:endParaRPr>
              </a:p>
            </p:txBody>
          </p:sp>
        </p:grpSp>
        <p:grpSp>
          <p:nvGrpSpPr>
            <p:cNvPr id="12" name="グループ化 30"/>
            <p:cNvGrpSpPr>
              <a:grpSpLocks/>
            </p:cNvGrpSpPr>
            <p:nvPr/>
          </p:nvGrpSpPr>
          <p:grpSpPr bwMode="auto">
            <a:xfrm>
              <a:off x="5531119" y="3408456"/>
              <a:ext cx="1631732" cy="486035"/>
              <a:chOff x="3876458" y="3421223"/>
              <a:chExt cx="1631696" cy="485145"/>
            </a:xfrm>
          </p:grpSpPr>
          <p:sp>
            <p:nvSpPr>
              <p:cNvPr id="23" name="右矢印 22"/>
              <p:cNvSpPr/>
              <p:nvPr/>
            </p:nvSpPr>
            <p:spPr>
              <a:xfrm>
                <a:off x="4012910" y="3616874"/>
                <a:ext cx="1495244" cy="2894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Arial" charset="0"/>
                  <a:buNone/>
                </a:pPr>
                <a:endParaRPr kumimoji="0" lang="ja-JP" altLang="en-US" sz="1600" smtClean="0">
                  <a:solidFill>
                    <a:srgbClr val="FFFFFF"/>
                  </a:solidFill>
                  <a:ea typeface="ＭＳ Ｐゴシック" pitchFamily="34" charset="-128"/>
                </a:endParaRPr>
              </a:p>
            </p:txBody>
          </p:sp>
          <p:sp>
            <p:nvSpPr>
              <p:cNvPr id="24" name="テキスト ボックス 32"/>
              <p:cNvSpPr txBox="1">
                <a:spLocks noChangeArrowheads="1"/>
              </p:cNvSpPr>
              <p:nvPr/>
            </p:nvSpPr>
            <p:spPr bwMode="auto">
              <a:xfrm>
                <a:off x="3876458" y="3421223"/>
                <a:ext cx="1592592" cy="342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6pPr>
                <a:lvl7pPr marL="29718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7pPr>
                <a:lvl8pPr marL="34290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8pPr>
                <a:lvl9pPr marL="38862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9pPr>
              </a:lstStyle>
              <a:p>
                <a:pPr algn="ctr" defTabSz="449263" eaLnBrk="1" fontAlgn="base" hangingPunct="1">
                  <a:spcBef>
                    <a:spcPct val="0"/>
                  </a:spcBef>
                  <a:spcAft>
                    <a:spcPct val="0"/>
                  </a:spcAft>
                  <a:buClr>
                    <a:srgbClr val="000000"/>
                  </a:buClr>
                  <a:buSzPct val="100000"/>
                  <a:buFont typeface="Arial" charset="0"/>
                  <a:buNone/>
                </a:pPr>
                <a:r>
                  <a:rPr lang="ja-JP" altLang="en-US" sz="1400" dirty="0">
                    <a:ea typeface="ＭＳ Ｐゴシック" pitchFamily="34" charset="-128"/>
                  </a:rPr>
                  <a:t>スプリント</a:t>
                </a:r>
                <a:r>
                  <a:rPr lang="en-US" altLang="ja-JP" sz="1400" dirty="0" smtClean="0">
                    <a:ea typeface="ＭＳ Ｐゴシック" pitchFamily="34" charset="-128"/>
                  </a:rPr>
                  <a:t>-</a:t>
                </a:r>
                <a:r>
                  <a:rPr lang="ja-JP" altLang="en-US" sz="1400" dirty="0" smtClean="0">
                    <a:ea typeface="ＭＳ Ｐゴシック" pitchFamily="34" charset="-128"/>
                  </a:rPr>
                  <a:t>③</a:t>
                </a:r>
                <a:r>
                  <a:rPr lang="en-US" altLang="ja-JP" sz="1400" dirty="0" smtClean="0">
                    <a:ea typeface="ＭＳ Ｐゴシック" pitchFamily="34" charset="-128"/>
                  </a:rPr>
                  <a:t> (2w)</a:t>
                </a:r>
                <a:endParaRPr lang="ja-JP" altLang="en-US" sz="1400" dirty="0" smtClean="0">
                  <a:ea typeface="ＭＳ Ｐゴシック" pitchFamily="34" charset="-128"/>
                </a:endParaRPr>
              </a:p>
            </p:txBody>
          </p:sp>
        </p:grpSp>
        <p:cxnSp>
          <p:nvCxnSpPr>
            <p:cNvPr id="13" name="直線コネクタ 12"/>
            <p:cNvCxnSpPr/>
            <p:nvPr/>
          </p:nvCxnSpPr>
          <p:spPr>
            <a:xfrm>
              <a:off x="7162851" y="3935163"/>
              <a:ext cx="1152474" cy="0"/>
            </a:xfrm>
            <a:prstGeom prst="line">
              <a:avLst/>
            </a:prstGeom>
            <a:ln w="133350">
              <a:prstDash val="sysDot"/>
              <a:tailEnd type="triangle" w="lg" len="lg"/>
            </a:ln>
          </p:spPr>
          <p:style>
            <a:lnRef idx="1">
              <a:schemeClr val="accent1"/>
            </a:lnRef>
            <a:fillRef idx="0">
              <a:schemeClr val="accent1"/>
            </a:fillRef>
            <a:effectRef idx="0">
              <a:schemeClr val="accent1"/>
            </a:effectRef>
            <a:fontRef idx="minor">
              <a:schemeClr val="tx1"/>
            </a:fontRef>
          </p:style>
        </p:cxnSp>
        <p:grpSp>
          <p:nvGrpSpPr>
            <p:cNvPr id="14" name="グループ化 13"/>
            <p:cNvGrpSpPr>
              <a:grpSpLocks/>
            </p:cNvGrpSpPr>
            <p:nvPr/>
          </p:nvGrpSpPr>
          <p:grpSpPr bwMode="auto">
            <a:xfrm>
              <a:off x="4539653" y="3146436"/>
              <a:ext cx="928345" cy="479248"/>
              <a:chOff x="4539653" y="3146436"/>
              <a:chExt cx="928345" cy="479248"/>
            </a:xfrm>
          </p:grpSpPr>
          <p:sp>
            <p:nvSpPr>
              <p:cNvPr id="21" name="下矢印 20"/>
              <p:cNvSpPr/>
              <p:nvPr/>
            </p:nvSpPr>
            <p:spPr bwMode="auto">
              <a:xfrm>
                <a:off x="5228458" y="3413471"/>
                <a:ext cx="151814" cy="21221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Arial" charset="0"/>
                  <a:buNone/>
                </a:pPr>
                <a:endParaRPr kumimoji="0" lang="ja-JP" altLang="en-US" sz="1600" smtClean="0">
                  <a:solidFill>
                    <a:srgbClr val="FFFFFF"/>
                  </a:solidFill>
                  <a:ea typeface="ＭＳ Ｐゴシック" pitchFamily="34" charset="-128"/>
                </a:endParaRPr>
              </a:p>
            </p:txBody>
          </p:sp>
          <p:sp>
            <p:nvSpPr>
              <p:cNvPr id="22" name="テキスト ボックス 36"/>
              <p:cNvSpPr txBox="1">
                <a:spLocks noChangeArrowheads="1"/>
              </p:cNvSpPr>
              <p:nvPr/>
            </p:nvSpPr>
            <p:spPr bwMode="auto">
              <a:xfrm>
                <a:off x="4539653" y="3146436"/>
                <a:ext cx="928345" cy="342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6pPr>
                <a:lvl7pPr marL="29718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7pPr>
                <a:lvl8pPr marL="34290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8pPr>
                <a:lvl9pPr marL="38862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9pPr>
              </a:lstStyle>
              <a:p>
                <a:pPr algn="ctr" defTabSz="449263" eaLnBrk="1" fontAlgn="base" hangingPunct="1">
                  <a:spcBef>
                    <a:spcPct val="0"/>
                  </a:spcBef>
                  <a:spcAft>
                    <a:spcPct val="0"/>
                  </a:spcAft>
                  <a:buClr>
                    <a:srgbClr val="000000"/>
                  </a:buClr>
                  <a:buSzPct val="100000"/>
                  <a:buFont typeface="Arial" charset="0"/>
                  <a:buNone/>
                </a:pPr>
                <a:r>
                  <a:rPr lang="ja-JP" altLang="en-US" sz="1400" dirty="0" smtClean="0">
                    <a:solidFill>
                      <a:srgbClr val="FF0000"/>
                    </a:solidFill>
                    <a:ea typeface="ＭＳ Ｐゴシック" pitchFamily="34" charset="-128"/>
                  </a:rPr>
                  <a:t>修正対応</a:t>
                </a:r>
              </a:p>
            </p:txBody>
          </p:sp>
        </p:grpSp>
        <p:grpSp>
          <p:nvGrpSpPr>
            <p:cNvPr id="15" name="グループ化 14"/>
            <p:cNvGrpSpPr>
              <a:grpSpLocks/>
            </p:cNvGrpSpPr>
            <p:nvPr/>
          </p:nvGrpSpPr>
          <p:grpSpPr bwMode="auto">
            <a:xfrm>
              <a:off x="6790634" y="3877262"/>
              <a:ext cx="530560" cy="847502"/>
              <a:chOff x="6790634" y="3877262"/>
              <a:chExt cx="530560" cy="847502"/>
            </a:xfrm>
          </p:grpSpPr>
          <p:sp>
            <p:nvSpPr>
              <p:cNvPr id="19" name="下矢印 18"/>
              <p:cNvSpPr/>
              <p:nvPr/>
            </p:nvSpPr>
            <p:spPr bwMode="auto">
              <a:xfrm>
                <a:off x="7002877" y="3919245"/>
                <a:ext cx="318317" cy="721526"/>
              </a:xfrm>
              <a:prstGeom prst="downArrow">
                <a:avLst/>
              </a:prstGeom>
              <a:solidFill>
                <a:schemeClr val="accent2">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Arial" charset="0"/>
                  <a:buNone/>
                </a:pPr>
                <a:endParaRPr kumimoji="0" lang="ja-JP" altLang="en-US" sz="1600" smtClean="0">
                  <a:solidFill>
                    <a:srgbClr val="FFFFFF"/>
                  </a:solidFill>
                  <a:ea typeface="ＭＳ Ｐゴシック" pitchFamily="34" charset="-128"/>
                </a:endParaRPr>
              </a:p>
            </p:txBody>
          </p:sp>
          <p:sp>
            <p:nvSpPr>
              <p:cNvPr id="20" name="テキスト ボックス 28"/>
              <p:cNvSpPr txBox="1">
                <a:spLocks noChangeArrowheads="1"/>
              </p:cNvSpPr>
              <p:nvPr/>
            </p:nvSpPr>
            <p:spPr bwMode="auto">
              <a:xfrm>
                <a:off x="6790634" y="3877262"/>
                <a:ext cx="411426" cy="84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6pPr>
                <a:lvl7pPr marL="29718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7pPr>
                <a:lvl8pPr marL="34290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8pPr>
                <a:lvl9pPr marL="38862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9pPr>
              </a:lstStyle>
              <a:p>
                <a:pPr algn="ctr" defTabSz="449263" eaLnBrk="1" fontAlgn="base" hangingPunct="1">
                  <a:spcBef>
                    <a:spcPct val="0"/>
                  </a:spcBef>
                  <a:spcAft>
                    <a:spcPct val="0"/>
                  </a:spcAft>
                  <a:buClr>
                    <a:srgbClr val="000000"/>
                  </a:buClr>
                  <a:buSzPct val="100000"/>
                  <a:buFont typeface="Arial" charset="0"/>
                  <a:buNone/>
                </a:pPr>
                <a:r>
                  <a:rPr lang="ja-JP" altLang="en-US" sz="1400" dirty="0">
                    <a:ea typeface="ＭＳ Ｐゴシック" pitchFamily="34" charset="-128"/>
                  </a:rPr>
                  <a:t>リリース</a:t>
                </a:r>
                <a:endParaRPr lang="ja-JP" altLang="en-US" sz="1400" dirty="0" smtClean="0">
                  <a:ea typeface="ＭＳ Ｐゴシック" pitchFamily="34" charset="-128"/>
                </a:endParaRPr>
              </a:p>
            </p:txBody>
          </p:sp>
        </p:grpSp>
        <p:grpSp>
          <p:nvGrpSpPr>
            <p:cNvPr id="16" name="グループ化 15"/>
            <p:cNvGrpSpPr>
              <a:grpSpLocks/>
            </p:cNvGrpSpPr>
            <p:nvPr/>
          </p:nvGrpSpPr>
          <p:grpSpPr bwMode="auto">
            <a:xfrm>
              <a:off x="6223991" y="3146436"/>
              <a:ext cx="928345" cy="479248"/>
              <a:chOff x="6223991" y="3146436"/>
              <a:chExt cx="928345" cy="479248"/>
            </a:xfrm>
          </p:grpSpPr>
          <p:sp>
            <p:nvSpPr>
              <p:cNvPr id="17" name="テキスト ボックス 40"/>
              <p:cNvSpPr txBox="1">
                <a:spLocks noChangeArrowheads="1"/>
              </p:cNvSpPr>
              <p:nvPr/>
            </p:nvSpPr>
            <p:spPr bwMode="auto">
              <a:xfrm>
                <a:off x="6223991" y="3146436"/>
                <a:ext cx="928345" cy="342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6pPr>
                <a:lvl7pPr marL="29718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7pPr>
                <a:lvl8pPr marL="34290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8pPr>
                <a:lvl9pPr marL="38862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9pPr>
              </a:lstStyle>
              <a:p>
                <a:pPr algn="ctr" defTabSz="449263" eaLnBrk="1" fontAlgn="base" hangingPunct="1">
                  <a:spcBef>
                    <a:spcPct val="0"/>
                  </a:spcBef>
                  <a:spcAft>
                    <a:spcPct val="0"/>
                  </a:spcAft>
                  <a:buClr>
                    <a:srgbClr val="000000"/>
                  </a:buClr>
                  <a:buSzPct val="100000"/>
                  <a:buFont typeface="Arial" charset="0"/>
                  <a:buNone/>
                </a:pPr>
                <a:r>
                  <a:rPr lang="ja-JP" altLang="en-US" sz="1400" dirty="0" smtClean="0">
                    <a:solidFill>
                      <a:srgbClr val="FF0000"/>
                    </a:solidFill>
                    <a:ea typeface="ＭＳ Ｐゴシック" pitchFamily="34" charset="-128"/>
                  </a:rPr>
                  <a:t>修正</a:t>
                </a:r>
                <a:r>
                  <a:rPr lang="ja-JP" altLang="en-US" sz="1400" dirty="0">
                    <a:solidFill>
                      <a:srgbClr val="FF0000"/>
                    </a:solidFill>
                    <a:ea typeface="ＭＳ Ｐゴシック" pitchFamily="34" charset="-128"/>
                  </a:rPr>
                  <a:t>対応</a:t>
                </a:r>
                <a:endParaRPr lang="ja-JP" altLang="en-US" sz="1400" dirty="0" smtClean="0">
                  <a:solidFill>
                    <a:srgbClr val="FF0000"/>
                  </a:solidFill>
                  <a:ea typeface="ＭＳ Ｐゴシック" pitchFamily="34" charset="-128"/>
                </a:endParaRPr>
              </a:p>
            </p:txBody>
          </p:sp>
          <p:sp>
            <p:nvSpPr>
              <p:cNvPr id="18" name="下矢印 17"/>
              <p:cNvSpPr/>
              <p:nvPr/>
            </p:nvSpPr>
            <p:spPr bwMode="auto">
              <a:xfrm>
                <a:off x="6844533" y="3413471"/>
                <a:ext cx="151814" cy="21221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Arial" charset="0"/>
                  <a:buNone/>
                </a:pPr>
                <a:endParaRPr kumimoji="0" lang="ja-JP" altLang="en-US" sz="1600" smtClean="0">
                  <a:solidFill>
                    <a:srgbClr val="FFFFFF"/>
                  </a:solidFill>
                  <a:ea typeface="ＭＳ Ｐゴシック" pitchFamily="34" charset="-128"/>
                </a:endParaRPr>
              </a:p>
            </p:txBody>
          </p:sp>
        </p:grpSp>
      </p:grpSp>
      <p:graphicFrame>
        <p:nvGraphicFramePr>
          <p:cNvPr id="42" name="図表 41"/>
          <p:cNvGraphicFramePr/>
          <p:nvPr>
            <p:extLst>
              <p:ext uri="{D42A27DB-BD31-4B8C-83A1-F6EECF244321}">
                <p14:modId xmlns:p14="http://schemas.microsoft.com/office/powerpoint/2010/main" val="823162434"/>
              </p:ext>
            </p:extLst>
          </p:nvPr>
        </p:nvGraphicFramePr>
        <p:xfrm>
          <a:off x="303580" y="1335426"/>
          <a:ext cx="8389938" cy="1815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4" name="グループ化 13"/>
          <p:cNvGrpSpPr>
            <a:grpSpLocks/>
          </p:cNvGrpSpPr>
          <p:nvPr/>
        </p:nvGrpSpPr>
        <p:grpSpPr bwMode="auto">
          <a:xfrm>
            <a:off x="2227036" y="2476509"/>
            <a:ext cx="633503" cy="1847744"/>
            <a:chOff x="2339752" y="2924944"/>
            <a:chExt cx="659735" cy="1395224"/>
          </a:xfrm>
        </p:grpSpPr>
        <p:sp>
          <p:nvSpPr>
            <p:cNvPr id="54" name="テキスト ボックス 9"/>
            <p:cNvSpPr txBox="1">
              <a:spLocks noChangeArrowheads="1"/>
            </p:cNvSpPr>
            <p:nvPr/>
          </p:nvSpPr>
          <p:spPr bwMode="auto">
            <a:xfrm>
              <a:off x="2339752" y="2924944"/>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6pPr>
              <a:lvl7pPr marL="29718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7pPr>
              <a:lvl8pPr marL="34290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8pPr>
              <a:lvl9pPr marL="38862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9pPr>
            </a:lstStyle>
            <a:p>
              <a:pPr algn="ctr" defTabSz="449263" eaLnBrk="1" fontAlgn="base" hangingPunct="1">
                <a:spcBef>
                  <a:spcPct val="0"/>
                </a:spcBef>
                <a:spcAft>
                  <a:spcPct val="0"/>
                </a:spcAft>
                <a:buClr>
                  <a:srgbClr val="000000"/>
                </a:buClr>
                <a:buSzPct val="100000"/>
                <a:buFont typeface="Arial" charset="0"/>
                <a:buNone/>
              </a:pPr>
              <a:r>
                <a:rPr lang="ja-JP" altLang="en-US" smtClean="0">
                  <a:solidFill>
                    <a:srgbClr val="FF0000"/>
                  </a:solidFill>
                  <a:ea typeface="ＭＳ Ｐゴシック" pitchFamily="34" charset="-128"/>
                </a:rPr>
                <a:t>★</a:t>
              </a:r>
            </a:p>
          </p:txBody>
        </p:sp>
        <p:sp>
          <p:nvSpPr>
            <p:cNvPr id="55" name="テキスト ボックス 10"/>
            <p:cNvSpPr txBox="1">
              <a:spLocks noChangeArrowheads="1"/>
            </p:cNvSpPr>
            <p:nvPr/>
          </p:nvSpPr>
          <p:spPr bwMode="auto">
            <a:xfrm>
              <a:off x="2358445" y="3048608"/>
              <a:ext cx="641042" cy="1271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6pPr>
              <a:lvl7pPr marL="29718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7pPr>
              <a:lvl8pPr marL="34290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8pPr>
              <a:lvl9pPr marL="38862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9pPr>
            </a:lstStyle>
            <a:p>
              <a:pPr algn="ctr" defTabSz="449263" eaLnBrk="1" fontAlgn="base" hangingPunct="1">
                <a:spcBef>
                  <a:spcPct val="0"/>
                </a:spcBef>
                <a:spcAft>
                  <a:spcPct val="0"/>
                </a:spcAft>
                <a:buClr>
                  <a:srgbClr val="000000"/>
                </a:buClr>
                <a:buSzPct val="100000"/>
                <a:buFont typeface="Arial" charset="0"/>
                <a:buNone/>
              </a:pPr>
              <a:r>
                <a:rPr lang="ja-JP" altLang="en-US" sz="1400" dirty="0" smtClean="0">
                  <a:ea typeface="ＭＳ Ｐゴシック" pitchFamily="34" charset="-128"/>
                </a:rPr>
                <a:t>デジタルモックアップ</a:t>
              </a:r>
              <a:endParaRPr lang="en-US" altLang="ja-JP" sz="1400" dirty="0" smtClean="0">
                <a:ea typeface="ＭＳ Ｐゴシック" pitchFamily="34" charset="-128"/>
              </a:endParaRPr>
            </a:p>
            <a:p>
              <a:pPr algn="ctr" defTabSz="449263" eaLnBrk="1" fontAlgn="base" hangingPunct="1">
                <a:spcBef>
                  <a:spcPct val="0"/>
                </a:spcBef>
                <a:spcAft>
                  <a:spcPct val="0"/>
                </a:spcAft>
                <a:buClr>
                  <a:srgbClr val="000000"/>
                </a:buClr>
                <a:buSzPct val="100000"/>
                <a:buFont typeface="Arial" charset="0"/>
                <a:buNone/>
              </a:pPr>
              <a:r>
                <a:rPr lang="ja-JP" altLang="en-US" sz="1400" dirty="0">
                  <a:ea typeface="ＭＳ Ｐゴシック" pitchFamily="34" charset="-128"/>
                </a:rPr>
                <a:t>経営層</a:t>
              </a:r>
              <a:r>
                <a:rPr lang="ja-JP" altLang="en-US" sz="1400" dirty="0" smtClean="0">
                  <a:ea typeface="ＭＳ Ｐゴシック" pitchFamily="34" charset="-128"/>
                </a:rPr>
                <a:t>へデモ</a:t>
              </a:r>
            </a:p>
          </p:txBody>
        </p:sp>
      </p:grpSp>
      <p:grpSp>
        <p:nvGrpSpPr>
          <p:cNvPr id="45" name="グループ化 18"/>
          <p:cNvGrpSpPr>
            <a:grpSpLocks/>
          </p:cNvGrpSpPr>
          <p:nvPr/>
        </p:nvGrpSpPr>
        <p:grpSpPr bwMode="auto">
          <a:xfrm>
            <a:off x="5447445" y="2464908"/>
            <a:ext cx="648798" cy="1795589"/>
            <a:chOff x="4223298" y="2852936"/>
            <a:chExt cx="675082" cy="1923427"/>
          </a:xfrm>
        </p:grpSpPr>
        <p:pic>
          <p:nvPicPr>
            <p:cNvPr id="5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3298" y="2852936"/>
              <a:ext cx="51752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テキスト ボックス 12"/>
            <p:cNvSpPr txBox="1">
              <a:spLocks noChangeArrowheads="1"/>
            </p:cNvSpPr>
            <p:nvPr/>
          </p:nvSpPr>
          <p:spPr bwMode="auto">
            <a:xfrm>
              <a:off x="4482060" y="2965478"/>
              <a:ext cx="416320" cy="181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6pPr>
              <a:lvl7pPr marL="29718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7pPr>
              <a:lvl8pPr marL="34290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8pPr>
              <a:lvl9pPr marL="38862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9pPr>
            </a:lstStyle>
            <a:p>
              <a:pPr algn="ctr" defTabSz="449263" eaLnBrk="1" fontAlgn="base" hangingPunct="1">
                <a:spcBef>
                  <a:spcPct val="0"/>
                </a:spcBef>
                <a:spcAft>
                  <a:spcPct val="0"/>
                </a:spcAft>
                <a:buClr>
                  <a:srgbClr val="000000"/>
                </a:buClr>
                <a:buSzPct val="100000"/>
                <a:buFont typeface="Arial" charset="0"/>
                <a:buNone/>
              </a:pPr>
              <a:r>
                <a:rPr lang="ja-JP" altLang="en-US" sz="1400" dirty="0" smtClean="0">
                  <a:ea typeface="ＭＳ Ｐゴシック" pitchFamily="34" charset="-128"/>
                </a:rPr>
                <a:t>次期開発案件の内示</a:t>
              </a:r>
              <a:endParaRPr lang="en-US" altLang="ja-JP" sz="1400" dirty="0" smtClean="0">
                <a:ea typeface="ＭＳ Ｐゴシック" pitchFamily="34" charset="-128"/>
              </a:endParaRPr>
            </a:p>
          </p:txBody>
        </p:sp>
      </p:grpSp>
      <p:grpSp>
        <p:nvGrpSpPr>
          <p:cNvPr id="46" name="グループ化 20"/>
          <p:cNvGrpSpPr>
            <a:grpSpLocks/>
          </p:cNvGrpSpPr>
          <p:nvPr/>
        </p:nvGrpSpPr>
        <p:grpSpPr bwMode="auto">
          <a:xfrm>
            <a:off x="4336938" y="2500687"/>
            <a:ext cx="636337" cy="1854033"/>
            <a:chOff x="1877906" y="3306933"/>
            <a:chExt cx="661263" cy="1985029"/>
          </a:xfrm>
        </p:grpSpPr>
        <p:sp>
          <p:nvSpPr>
            <p:cNvPr id="50" name="テキスト ボックス 21"/>
            <p:cNvSpPr txBox="1">
              <a:spLocks noChangeArrowheads="1"/>
            </p:cNvSpPr>
            <p:nvPr/>
          </p:nvSpPr>
          <p:spPr bwMode="auto">
            <a:xfrm>
              <a:off x="1877906" y="3306933"/>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6pPr>
              <a:lvl7pPr marL="29718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7pPr>
              <a:lvl8pPr marL="34290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8pPr>
              <a:lvl9pPr marL="38862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9pPr>
            </a:lstStyle>
            <a:p>
              <a:pPr algn="ctr" defTabSz="449263" eaLnBrk="1" fontAlgn="base" hangingPunct="1">
                <a:spcBef>
                  <a:spcPct val="0"/>
                </a:spcBef>
                <a:spcAft>
                  <a:spcPct val="0"/>
                </a:spcAft>
                <a:buClr>
                  <a:srgbClr val="000000"/>
                </a:buClr>
                <a:buSzPct val="100000"/>
                <a:buFont typeface="Arial" charset="0"/>
                <a:buNone/>
              </a:pPr>
              <a:r>
                <a:rPr lang="ja-JP" altLang="en-US" dirty="0" smtClean="0">
                  <a:solidFill>
                    <a:srgbClr val="FFC000"/>
                  </a:solidFill>
                  <a:ea typeface="ＭＳ Ｐゴシック" pitchFamily="34" charset="-128"/>
                </a:rPr>
                <a:t>★</a:t>
              </a:r>
            </a:p>
          </p:txBody>
        </p:sp>
        <p:sp>
          <p:nvSpPr>
            <p:cNvPr id="51" name="テキスト ボックス 22"/>
            <p:cNvSpPr txBox="1">
              <a:spLocks noChangeArrowheads="1"/>
            </p:cNvSpPr>
            <p:nvPr/>
          </p:nvSpPr>
          <p:spPr bwMode="auto">
            <a:xfrm>
              <a:off x="1899504" y="3306933"/>
              <a:ext cx="639665" cy="1985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6pPr>
              <a:lvl7pPr marL="29718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7pPr>
              <a:lvl8pPr marL="34290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8pPr>
              <a:lvl9pPr marL="38862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9pPr>
            </a:lstStyle>
            <a:p>
              <a:pPr algn="ctr" defTabSz="449263" eaLnBrk="1" fontAlgn="base" hangingPunct="1">
                <a:spcBef>
                  <a:spcPct val="0"/>
                </a:spcBef>
                <a:spcAft>
                  <a:spcPct val="0"/>
                </a:spcAft>
                <a:buClr>
                  <a:srgbClr val="000000"/>
                </a:buClr>
                <a:buSzPct val="100000"/>
                <a:buFont typeface="Arial" charset="0"/>
                <a:buNone/>
              </a:pPr>
              <a:r>
                <a:rPr lang="ja-JP" altLang="en-US" sz="1400" dirty="0">
                  <a:ea typeface="ＭＳ Ｐゴシック" pitchFamily="34" charset="-128"/>
                </a:rPr>
                <a:t>お客</a:t>
              </a:r>
              <a:r>
                <a:rPr lang="ja-JP" altLang="en-US" sz="1400" dirty="0" smtClean="0">
                  <a:ea typeface="ＭＳ Ｐゴシック" pitchFamily="34" charset="-128"/>
                </a:rPr>
                <a:t>様からの信頼強固</a:t>
              </a:r>
              <a:endParaRPr lang="en-US" altLang="ja-JP" sz="1400" dirty="0" smtClean="0">
                <a:ea typeface="ＭＳ Ｐゴシック" pitchFamily="34" charset="-128"/>
              </a:endParaRPr>
            </a:p>
            <a:p>
              <a:pPr algn="ctr" defTabSz="449263" eaLnBrk="1" fontAlgn="base" hangingPunct="1">
                <a:spcBef>
                  <a:spcPct val="0"/>
                </a:spcBef>
                <a:spcAft>
                  <a:spcPct val="0"/>
                </a:spcAft>
                <a:buClr>
                  <a:srgbClr val="000000"/>
                </a:buClr>
                <a:buSzPct val="100000"/>
                <a:buFont typeface="Arial" charset="0"/>
                <a:buNone/>
              </a:pPr>
              <a:r>
                <a:rPr lang="ja-JP" altLang="en-US" sz="1400" dirty="0" smtClean="0">
                  <a:ea typeface="ＭＳ Ｐゴシック" pitchFamily="34" charset="-128"/>
                </a:rPr>
                <a:t>追加金額の申請</a:t>
              </a:r>
              <a:endParaRPr lang="en-US" altLang="ja-JP" sz="1400" dirty="0" smtClean="0">
                <a:ea typeface="ＭＳ Ｐゴシック" pitchFamily="34" charset="-128"/>
              </a:endParaRPr>
            </a:p>
          </p:txBody>
        </p:sp>
      </p:grpSp>
      <p:grpSp>
        <p:nvGrpSpPr>
          <p:cNvPr id="47" name="グループ化 23"/>
          <p:cNvGrpSpPr>
            <a:grpSpLocks/>
          </p:cNvGrpSpPr>
          <p:nvPr/>
        </p:nvGrpSpPr>
        <p:grpSpPr bwMode="auto">
          <a:xfrm>
            <a:off x="6884013" y="2429464"/>
            <a:ext cx="498338" cy="1514448"/>
            <a:chOff x="4313238" y="2852936"/>
            <a:chExt cx="517525" cy="1621488"/>
          </a:xfrm>
        </p:grpSpPr>
        <p:pic>
          <p:nvPicPr>
            <p:cNvPr id="4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3238" y="2852936"/>
              <a:ext cx="51752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テキスト ボックス 25"/>
            <p:cNvSpPr txBox="1">
              <a:spLocks noChangeArrowheads="1"/>
            </p:cNvSpPr>
            <p:nvPr/>
          </p:nvSpPr>
          <p:spPr bwMode="auto">
            <a:xfrm>
              <a:off x="4356540" y="3275416"/>
              <a:ext cx="415515" cy="119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6pPr>
              <a:lvl7pPr marL="29718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7pPr>
              <a:lvl8pPr marL="34290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8pPr>
              <a:lvl9pPr marL="38862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9pPr>
            </a:lstStyle>
            <a:p>
              <a:pPr algn="ctr" defTabSz="449263" eaLnBrk="1" fontAlgn="base" hangingPunct="1">
                <a:spcBef>
                  <a:spcPct val="0"/>
                </a:spcBef>
                <a:spcAft>
                  <a:spcPct val="0"/>
                </a:spcAft>
                <a:buClr>
                  <a:srgbClr val="000000"/>
                </a:buClr>
                <a:buSzPct val="100000"/>
                <a:buFont typeface="Arial" charset="0"/>
                <a:buNone/>
              </a:pPr>
              <a:r>
                <a:rPr lang="ja-JP" altLang="en-US" sz="1400" dirty="0" smtClean="0">
                  <a:ea typeface="ＭＳ Ｐゴシック" pitchFamily="34" charset="-128"/>
                </a:rPr>
                <a:t>最終リリース</a:t>
              </a:r>
              <a:endParaRPr lang="en-US" altLang="ja-JP" sz="1400" dirty="0" smtClean="0">
                <a:ea typeface="ＭＳ Ｐゴシック" pitchFamily="34" charset="-128"/>
              </a:endParaRPr>
            </a:p>
          </p:txBody>
        </p:sp>
      </p:grpSp>
      <p:sp>
        <p:nvSpPr>
          <p:cNvPr id="56" name="テキスト ボックス 55"/>
          <p:cNvSpPr txBox="1"/>
          <p:nvPr/>
        </p:nvSpPr>
        <p:spPr>
          <a:xfrm>
            <a:off x="7311160" y="6173926"/>
            <a:ext cx="1333500" cy="276225"/>
          </a:xfrm>
          <a:prstGeom prst="rect">
            <a:avLst/>
          </a:prstGeom>
          <a:solidFill>
            <a:schemeClr val="bg1">
              <a:lumMod val="85000"/>
            </a:schemeClr>
          </a:solidFill>
          <a:ln>
            <a:solidFill>
              <a:schemeClr val="tx1"/>
            </a:solidFill>
          </a:ln>
        </p:spPr>
        <p:txBody>
          <a:bodyPr>
            <a:spAutoFit/>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6pPr>
            <a:lvl7pPr marL="29718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7pPr>
            <a:lvl8pPr marL="34290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8pPr>
            <a:lvl9pPr marL="38862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9pPr>
          </a:lstStyle>
          <a:p>
            <a:pPr algn="ctr" defTabSz="449263" eaLnBrk="1" fontAlgn="base" hangingPunct="1">
              <a:spcBef>
                <a:spcPct val="0"/>
              </a:spcBef>
              <a:spcAft>
                <a:spcPct val="0"/>
              </a:spcAft>
              <a:buClr>
                <a:srgbClr val="000000"/>
              </a:buClr>
              <a:buSzPct val="100000"/>
              <a:buFont typeface="Arial" charset="0"/>
              <a:buNone/>
            </a:pPr>
            <a:r>
              <a:rPr lang="en-US" altLang="ja-JP" sz="1200" smtClean="0">
                <a:ea typeface="ＭＳ Ｐゴシック" pitchFamily="34" charset="-128"/>
              </a:rPr>
              <a:t>Data from DSK</a:t>
            </a:r>
            <a:endParaRPr lang="ja-JP" altLang="en-US" sz="1200" smtClean="0">
              <a:ea typeface="ＭＳ Ｐゴシック" pitchFamily="34" charset="-128"/>
            </a:endParaRPr>
          </a:p>
        </p:txBody>
      </p:sp>
      <p:sp>
        <p:nvSpPr>
          <p:cNvPr id="57" name="テキスト ボックス 56"/>
          <p:cNvSpPr txBox="1"/>
          <p:nvPr/>
        </p:nvSpPr>
        <p:spPr>
          <a:xfrm>
            <a:off x="251520" y="1579751"/>
            <a:ext cx="432048" cy="276999"/>
          </a:xfrm>
          <a:prstGeom prst="rect">
            <a:avLst/>
          </a:prstGeom>
          <a:noFill/>
        </p:spPr>
        <p:txBody>
          <a:bodyPr wrap="square" rtlCol="0">
            <a:spAutoFit/>
          </a:bodyPr>
          <a:lstStyle/>
          <a:p>
            <a:pPr algn="ctr"/>
            <a:r>
              <a:rPr kumimoji="1" lang="en-US" altLang="ja-JP" sz="1200" dirty="0" smtClean="0"/>
              <a:t>4</a:t>
            </a:r>
            <a:r>
              <a:rPr kumimoji="1" lang="ja-JP" altLang="en-US" sz="1200" dirty="0" smtClean="0"/>
              <a:t>月</a:t>
            </a:r>
            <a:endParaRPr kumimoji="1" lang="ja-JP" altLang="en-US" sz="1200" dirty="0"/>
          </a:p>
        </p:txBody>
      </p:sp>
      <p:sp>
        <p:nvSpPr>
          <p:cNvPr id="58" name="テキスト ボックス 57"/>
          <p:cNvSpPr txBox="1"/>
          <p:nvPr/>
        </p:nvSpPr>
        <p:spPr>
          <a:xfrm>
            <a:off x="1049175" y="1593651"/>
            <a:ext cx="432048" cy="276999"/>
          </a:xfrm>
          <a:prstGeom prst="rect">
            <a:avLst/>
          </a:prstGeom>
          <a:noFill/>
        </p:spPr>
        <p:txBody>
          <a:bodyPr wrap="square" rtlCol="0">
            <a:spAutoFit/>
          </a:bodyPr>
          <a:lstStyle/>
          <a:p>
            <a:pPr algn="ctr"/>
            <a:r>
              <a:rPr lang="en-US" altLang="ja-JP" sz="1200" dirty="0" smtClean="0"/>
              <a:t>5</a:t>
            </a:r>
            <a:r>
              <a:rPr kumimoji="1" lang="ja-JP" altLang="en-US" sz="1200" dirty="0" smtClean="0"/>
              <a:t>月</a:t>
            </a:r>
            <a:endParaRPr kumimoji="1" lang="ja-JP" altLang="en-US" sz="1200" dirty="0"/>
          </a:p>
        </p:txBody>
      </p:sp>
      <p:sp>
        <p:nvSpPr>
          <p:cNvPr id="59" name="テキスト ボックス 58"/>
          <p:cNvSpPr txBox="1"/>
          <p:nvPr/>
        </p:nvSpPr>
        <p:spPr>
          <a:xfrm>
            <a:off x="1830854" y="1593650"/>
            <a:ext cx="432048" cy="276999"/>
          </a:xfrm>
          <a:prstGeom prst="rect">
            <a:avLst/>
          </a:prstGeom>
          <a:noFill/>
        </p:spPr>
        <p:txBody>
          <a:bodyPr wrap="square" rtlCol="0">
            <a:spAutoFit/>
          </a:bodyPr>
          <a:lstStyle/>
          <a:p>
            <a:pPr algn="ctr"/>
            <a:r>
              <a:rPr lang="en-US" altLang="ja-JP" sz="1200" dirty="0"/>
              <a:t>6</a:t>
            </a:r>
            <a:r>
              <a:rPr kumimoji="1" lang="ja-JP" altLang="en-US" sz="1200" dirty="0" smtClean="0"/>
              <a:t>月</a:t>
            </a:r>
            <a:endParaRPr kumimoji="1" lang="ja-JP" altLang="en-US" sz="1200" dirty="0"/>
          </a:p>
        </p:txBody>
      </p:sp>
      <p:sp>
        <p:nvSpPr>
          <p:cNvPr id="60" name="テキスト ボックス 59"/>
          <p:cNvSpPr txBox="1"/>
          <p:nvPr/>
        </p:nvSpPr>
        <p:spPr>
          <a:xfrm>
            <a:off x="2644514" y="1593649"/>
            <a:ext cx="432048" cy="276999"/>
          </a:xfrm>
          <a:prstGeom prst="rect">
            <a:avLst/>
          </a:prstGeom>
          <a:noFill/>
        </p:spPr>
        <p:txBody>
          <a:bodyPr wrap="square" rtlCol="0">
            <a:spAutoFit/>
          </a:bodyPr>
          <a:lstStyle/>
          <a:p>
            <a:pPr algn="ctr"/>
            <a:r>
              <a:rPr lang="en-US" altLang="ja-JP" sz="1200" dirty="0"/>
              <a:t>7</a:t>
            </a:r>
            <a:r>
              <a:rPr kumimoji="1" lang="ja-JP" altLang="en-US" sz="1200" dirty="0" smtClean="0"/>
              <a:t>月</a:t>
            </a:r>
            <a:endParaRPr kumimoji="1" lang="ja-JP" altLang="en-US" sz="1200" dirty="0"/>
          </a:p>
        </p:txBody>
      </p:sp>
      <p:sp>
        <p:nvSpPr>
          <p:cNvPr id="61" name="テキスト ボックス 60"/>
          <p:cNvSpPr txBox="1"/>
          <p:nvPr/>
        </p:nvSpPr>
        <p:spPr>
          <a:xfrm>
            <a:off x="3817527" y="1593648"/>
            <a:ext cx="432048" cy="276999"/>
          </a:xfrm>
          <a:prstGeom prst="rect">
            <a:avLst/>
          </a:prstGeom>
          <a:noFill/>
        </p:spPr>
        <p:txBody>
          <a:bodyPr wrap="square" rtlCol="0">
            <a:spAutoFit/>
          </a:bodyPr>
          <a:lstStyle/>
          <a:p>
            <a:pPr algn="ctr"/>
            <a:r>
              <a:rPr lang="en-US" altLang="ja-JP" sz="1200" dirty="0"/>
              <a:t>8</a:t>
            </a:r>
            <a:r>
              <a:rPr kumimoji="1" lang="ja-JP" altLang="en-US" sz="1200" dirty="0" smtClean="0"/>
              <a:t>月</a:t>
            </a:r>
            <a:endParaRPr kumimoji="1" lang="ja-JP" altLang="en-US" sz="1200" dirty="0"/>
          </a:p>
        </p:txBody>
      </p:sp>
      <p:sp>
        <p:nvSpPr>
          <p:cNvPr id="62" name="テキスト ボックス 61"/>
          <p:cNvSpPr txBox="1"/>
          <p:nvPr/>
        </p:nvSpPr>
        <p:spPr>
          <a:xfrm>
            <a:off x="4985377" y="1604745"/>
            <a:ext cx="432048" cy="276999"/>
          </a:xfrm>
          <a:prstGeom prst="rect">
            <a:avLst/>
          </a:prstGeom>
          <a:noFill/>
        </p:spPr>
        <p:txBody>
          <a:bodyPr wrap="square" rtlCol="0">
            <a:spAutoFit/>
          </a:bodyPr>
          <a:lstStyle/>
          <a:p>
            <a:pPr algn="ctr"/>
            <a:r>
              <a:rPr lang="en-US" altLang="ja-JP" sz="1200" dirty="0"/>
              <a:t>9</a:t>
            </a:r>
            <a:r>
              <a:rPr kumimoji="1" lang="ja-JP" altLang="en-US" sz="1200" dirty="0" smtClean="0"/>
              <a:t>月</a:t>
            </a:r>
            <a:endParaRPr kumimoji="1" lang="ja-JP" altLang="en-US" sz="1200" dirty="0"/>
          </a:p>
        </p:txBody>
      </p:sp>
      <p:sp>
        <p:nvSpPr>
          <p:cNvPr id="63" name="テキスト ボックス 62"/>
          <p:cNvSpPr txBox="1"/>
          <p:nvPr/>
        </p:nvSpPr>
        <p:spPr>
          <a:xfrm>
            <a:off x="5920749" y="1604745"/>
            <a:ext cx="583538" cy="276999"/>
          </a:xfrm>
          <a:prstGeom prst="rect">
            <a:avLst/>
          </a:prstGeom>
          <a:noFill/>
        </p:spPr>
        <p:txBody>
          <a:bodyPr wrap="square" rtlCol="0">
            <a:spAutoFit/>
          </a:bodyPr>
          <a:lstStyle/>
          <a:p>
            <a:pPr algn="ctr"/>
            <a:r>
              <a:rPr lang="en-US" altLang="ja-JP" sz="1200" dirty="0"/>
              <a:t>10</a:t>
            </a:r>
            <a:r>
              <a:rPr kumimoji="1" lang="ja-JP" altLang="en-US" sz="1200" dirty="0" smtClean="0"/>
              <a:t>月</a:t>
            </a:r>
            <a:endParaRPr kumimoji="1" lang="ja-JP" altLang="en-US" sz="1200" dirty="0"/>
          </a:p>
        </p:txBody>
      </p:sp>
      <p:sp>
        <p:nvSpPr>
          <p:cNvPr id="64" name="テキスト ボックス 63"/>
          <p:cNvSpPr txBox="1"/>
          <p:nvPr/>
        </p:nvSpPr>
        <p:spPr>
          <a:xfrm>
            <a:off x="6967449" y="1598598"/>
            <a:ext cx="583538" cy="276999"/>
          </a:xfrm>
          <a:prstGeom prst="rect">
            <a:avLst/>
          </a:prstGeom>
          <a:noFill/>
        </p:spPr>
        <p:txBody>
          <a:bodyPr wrap="square" rtlCol="0">
            <a:spAutoFit/>
          </a:bodyPr>
          <a:lstStyle/>
          <a:p>
            <a:pPr algn="ctr"/>
            <a:r>
              <a:rPr lang="en-US" altLang="ja-JP" sz="1200" dirty="0"/>
              <a:t>11</a:t>
            </a:r>
            <a:r>
              <a:rPr kumimoji="1" lang="ja-JP" altLang="en-US" sz="1200" dirty="0" smtClean="0"/>
              <a:t>月</a:t>
            </a:r>
            <a:endParaRPr kumimoji="1" lang="ja-JP" altLang="en-US" sz="1200" dirty="0"/>
          </a:p>
        </p:txBody>
      </p:sp>
      <p:sp>
        <p:nvSpPr>
          <p:cNvPr id="65" name="テキスト ボックス 64"/>
          <p:cNvSpPr txBox="1"/>
          <p:nvPr/>
        </p:nvSpPr>
        <p:spPr>
          <a:xfrm>
            <a:off x="7700800" y="1593647"/>
            <a:ext cx="583538" cy="276999"/>
          </a:xfrm>
          <a:prstGeom prst="rect">
            <a:avLst/>
          </a:prstGeom>
          <a:noFill/>
        </p:spPr>
        <p:txBody>
          <a:bodyPr wrap="square" rtlCol="0">
            <a:spAutoFit/>
          </a:bodyPr>
          <a:lstStyle/>
          <a:p>
            <a:pPr algn="ctr"/>
            <a:r>
              <a:rPr lang="en-US" altLang="ja-JP" sz="1200" dirty="0" smtClean="0"/>
              <a:t>12</a:t>
            </a:r>
            <a:r>
              <a:rPr kumimoji="1" lang="ja-JP" altLang="en-US" sz="1200" dirty="0" smtClean="0"/>
              <a:t>月</a:t>
            </a:r>
            <a:endParaRPr kumimoji="1" lang="ja-JP" altLang="en-US" sz="1200" dirty="0"/>
          </a:p>
        </p:txBody>
      </p:sp>
      <p:sp>
        <p:nvSpPr>
          <p:cNvPr id="67" name="テキスト ボックス 18"/>
          <p:cNvSpPr txBox="1">
            <a:spLocks noChangeArrowheads="1"/>
          </p:cNvSpPr>
          <p:nvPr/>
        </p:nvSpPr>
        <p:spPr bwMode="auto">
          <a:xfrm>
            <a:off x="5858140" y="4928825"/>
            <a:ext cx="830997" cy="903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6pPr>
            <a:lvl7pPr marL="29718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7pPr>
            <a:lvl8pPr marL="34290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8pPr>
            <a:lvl9pPr marL="38862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9pPr>
          </a:lstStyle>
          <a:p>
            <a:pPr algn="ctr" defTabSz="449263" eaLnBrk="1" fontAlgn="base" hangingPunct="1">
              <a:spcBef>
                <a:spcPct val="0"/>
              </a:spcBef>
              <a:spcAft>
                <a:spcPct val="0"/>
              </a:spcAft>
              <a:buClr>
                <a:srgbClr val="000000"/>
              </a:buClr>
              <a:buSzPct val="100000"/>
              <a:buFont typeface="Arial" charset="0"/>
              <a:buNone/>
            </a:pPr>
            <a:r>
              <a:rPr lang="ja-JP" altLang="en-US" sz="1400" dirty="0" smtClean="0">
                <a:ea typeface="ＭＳ Ｐゴシック" pitchFamily="34" charset="-128"/>
              </a:rPr>
              <a:t>評価フィードバック</a:t>
            </a:r>
          </a:p>
        </p:txBody>
      </p:sp>
      <p:sp>
        <p:nvSpPr>
          <p:cNvPr id="68" name="テキスト ボックス 9"/>
          <p:cNvSpPr txBox="1">
            <a:spLocks noChangeArrowheads="1"/>
          </p:cNvSpPr>
          <p:nvPr/>
        </p:nvSpPr>
        <p:spPr bwMode="auto">
          <a:xfrm>
            <a:off x="5347390" y="5748017"/>
            <a:ext cx="9813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6pPr>
            <a:lvl7pPr marL="29718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7pPr>
            <a:lvl8pPr marL="34290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8pPr>
            <a:lvl9pPr marL="38862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9pPr>
          </a:lstStyle>
          <a:p>
            <a:pPr algn="ctr" defTabSz="449263" eaLnBrk="1" fontAlgn="base" hangingPunct="1">
              <a:spcBef>
                <a:spcPct val="0"/>
              </a:spcBef>
              <a:spcAft>
                <a:spcPct val="0"/>
              </a:spcAft>
              <a:buClr>
                <a:srgbClr val="000000"/>
              </a:buClr>
              <a:buSzPct val="100000"/>
              <a:buFont typeface="Arial" charset="0"/>
              <a:buNone/>
            </a:pPr>
            <a:r>
              <a:rPr lang="ja-JP" altLang="en-US" sz="1400" dirty="0" smtClean="0">
                <a:ea typeface="ＭＳ Ｐゴシック" pitchFamily="34" charset="-128"/>
              </a:rPr>
              <a:t>受入テスト</a:t>
            </a:r>
          </a:p>
        </p:txBody>
      </p:sp>
      <p:sp>
        <p:nvSpPr>
          <p:cNvPr id="69" name="テキスト ボックス 68"/>
          <p:cNvSpPr txBox="1"/>
          <p:nvPr/>
        </p:nvSpPr>
        <p:spPr>
          <a:xfrm>
            <a:off x="7038844" y="4375168"/>
            <a:ext cx="1925644" cy="338554"/>
          </a:xfrm>
          <a:prstGeom prst="rect">
            <a:avLst/>
          </a:prstGeom>
          <a:solidFill>
            <a:schemeClr val="accent3">
              <a:lumMod val="60000"/>
              <a:lumOff val="40000"/>
            </a:schemeClr>
          </a:solidFill>
          <a:ln>
            <a:solidFill>
              <a:schemeClr val="tx2"/>
            </a:solidFill>
          </a:ln>
        </p:spPr>
        <p:txBody>
          <a:bodyPr wrap="square" rtlCol="0">
            <a:spAutoFit/>
          </a:bodyPr>
          <a:lstStyle/>
          <a:p>
            <a:pPr algn="ctr"/>
            <a:r>
              <a:rPr kumimoji="1" lang="en-US" altLang="ja-JP" sz="1600" b="1" dirty="0" smtClean="0"/>
              <a:t>416</a:t>
            </a:r>
            <a:r>
              <a:rPr kumimoji="1" lang="ja-JP" altLang="en-US" sz="1600" b="1" dirty="0" smtClean="0"/>
              <a:t>件の修正対応</a:t>
            </a:r>
            <a:endParaRPr kumimoji="1" lang="ja-JP" altLang="en-US" sz="1600" b="1" dirty="0"/>
          </a:p>
        </p:txBody>
      </p:sp>
      <p:sp>
        <p:nvSpPr>
          <p:cNvPr id="70" name="テキスト ボックス 69"/>
          <p:cNvSpPr txBox="1"/>
          <p:nvPr/>
        </p:nvSpPr>
        <p:spPr>
          <a:xfrm>
            <a:off x="68715" y="1241197"/>
            <a:ext cx="980459" cy="338554"/>
          </a:xfrm>
          <a:prstGeom prst="rect">
            <a:avLst/>
          </a:prstGeom>
          <a:noFill/>
        </p:spPr>
        <p:txBody>
          <a:bodyPr wrap="square" rtlCol="0">
            <a:spAutoFit/>
          </a:bodyPr>
          <a:lstStyle/>
          <a:p>
            <a:pPr algn="ctr"/>
            <a:r>
              <a:rPr kumimoji="1" lang="en-US" altLang="ja-JP" sz="1600" dirty="0" smtClean="0">
                <a:solidFill>
                  <a:srgbClr val="0070C0"/>
                </a:solidFill>
              </a:rPr>
              <a:t>80 </a:t>
            </a:r>
            <a:r>
              <a:rPr kumimoji="1" lang="ja-JP" altLang="en-US" sz="1600" dirty="0" smtClean="0">
                <a:solidFill>
                  <a:srgbClr val="0070C0"/>
                </a:solidFill>
              </a:rPr>
              <a:t>機能</a:t>
            </a:r>
            <a:endParaRPr kumimoji="1" lang="ja-JP" altLang="en-US" sz="1600" dirty="0">
              <a:solidFill>
                <a:srgbClr val="0070C0"/>
              </a:solidFill>
            </a:endParaRPr>
          </a:p>
        </p:txBody>
      </p:sp>
      <p:sp>
        <p:nvSpPr>
          <p:cNvPr id="71" name="テキスト ボックス 70"/>
          <p:cNvSpPr txBox="1"/>
          <p:nvPr/>
        </p:nvSpPr>
        <p:spPr>
          <a:xfrm>
            <a:off x="1082394" y="1226290"/>
            <a:ext cx="964484" cy="338554"/>
          </a:xfrm>
          <a:prstGeom prst="rect">
            <a:avLst/>
          </a:prstGeom>
          <a:noFill/>
        </p:spPr>
        <p:txBody>
          <a:bodyPr wrap="square" rtlCol="0">
            <a:spAutoFit/>
          </a:bodyPr>
          <a:lstStyle/>
          <a:p>
            <a:pPr algn="ctr"/>
            <a:r>
              <a:rPr lang="en-US" altLang="ja-JP" sz="1600" dirty="0" smtClean="0"/>
              <a:t>120 </a:t>
            </a:r>
            <a:r>
              <a:rPr kumimoji="1" lang="ja-JP" altLang="en-US" sz="1600" dirty="0" smtClean="0"/>
              <a:t>機能</a:t>
            </a:r>
            <a:endParaRPr kumimoji="1" lang="ja-JP" altLang="en-US" sz="1600" dirty="0"/>
          </a:p>
        </p:txBody>
      </p:sp>
      <p:sp>
        <p:nvSpPr>
          <p:cNvPr id="72" name="テキスト ボックス 71"/>
          <p:cNvSpPr txBox="1"/>
          <p:nvPr/>
        </p:nvSpPr>
        <p:spPr>
          <a:xfrm>
            <a:off x="6636895" y="1266191"/>
            <a:ext cx="1063905" cy="338554"/>
          </a:xfrm>
          <a:prstGeom prst="rect">
            <a:avLst/>
          </a:prstGeom>
          <a:noFill/>
        </p:spPr>
        <p:txBody>
          <a:bodyPr wrap="square" rtlCol="0">
            <a:spAutoFit/>
          </a:bodyPr>
          <a:lstStyle/>
          <a:p>
            <a:pPr algn="ctr"/>
            <a:r>
              <a:rPr lang="en-US" altLang="ja-JP" sz="1600" dirty="0" smtClean="0">
                <a:solidFill>
                  <a:srgbClr val="FF0000"/>
                </a:solidFill>
              </a:rPr>
              <a:t>165</a:t>
            </a:r>
            <a:r>
              <a:rPr lang="ja-JP" altLang="en-US" sz="1600" dirty="0">
                <a:solidFill>
                  <a:srgbClr val="FF0000"/>
                </a:solidFill>
              </a:rPr>
              <a:t> </a:t>
            </a:r>
            <a:r>
              <a:rPr kumimoji="1" lang="ja-JP" altLang="en-US" sz="1600" dirty="0" smtClean="0">
                <a:solidFill>
                  <a:srgbClr val="FF0000"/>
                </a:solidFill>
              </a:rPr>
              <a:t>機能</a:t>
            </a:r>
            <a:endParaRPr kumimoji="1" lang="ja-JP" altLang="en-US" sz="1600" dirty="0">
              <a:solidFill>
                <a:srgbClr val="FF0000"/>
              </a:solidFill>
            </a:endParaRPr>
          </a:p>
        </p:txBody>
      </p:sp>
      <p:pic>
        <p:nvPicPr>
          <p:cNvPr id="73"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96288" y="268288"/>
            <a:ext cx="758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フッター プレースホルダー 5"/>
          <p:cNvSpPr txBox="1">
            <a:spLocks/>
          </p:cNvSpPr>
          <p:nvPr/>
        </p:nvSpPr>
        <p:spPr>
          <a:xfrm>
            <a:off x="3276600" y="6508750"/>
            <a:ext cx="28956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mtClean="0"/>
              <a:t>Copyrights@2013_Strategic Staff Services</a:t>
            </a:r>
            <a:endParaRPr lang="ja-JP" altLang="en-US" dirty="0"/>
          </a:p>
        </p:txBody>
      </p:sp>
      <p:sp>
        <p:nvSpPr>
          <p:cNvPr id="27" name="フッター プレースホルダー 26"/>
          <p:cNvSpPr>
            <a:spLocks noGrp="1"/>
          </p:cNvSpPr>
          <p:nvPr>
            <p:ph type="ftr" sz="quarter" idx="11"/>
          </p:nvPr>
        </p:nvSpPr>
        <p:spPr/>
        <p:txBody>
          <a:bodyPr/>
          <a:lstStyle/>
          <a:p>
            <a:r>
              <a:rPr kumimoji="1" lang="en-US" altLang="ja-JP" smtClean="0"/>
              <a:t>Copyrights@2013_Strategic Staff Services</a:t>
            </a:r>
            <a:endParaRPr kumimoji="1" lang="ja-JP" altLang="en-US"/>
          </a:p>
        </p:txBody>
      </p:sp>
    </p:spTree>
    <p:extLst>
      <p:ext uri="{BB962C8B-B14F-4D97-AF65-F5344CB8AC3E}">
        <p14:creationId xmlns:p14="http://schemas.microsoft.com/office/powerpoint/2010/main" val="13186420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グループ化 1"/>
          <p:cNvGrpSpPr>
            <a:grpSpLocks/>
          </p:cNvGrpSpPr>
          <p:nvPr/>
        </p:nvGrpSpPr>
        <p:grpSpPr bwMode="auto">
          <a:xfrm>
            <a:off x="179388" y="2708275"/>
            <a:ext cx="4321175" cy="3495675"/>
            <a:chOff x="179388" y="2708275"/>
            <a:chExt cx="4321175" cy="3495675"/>
          </a:xfrm>
        </p:grpSpPr>
        <p:grpSp>
          <p:nvGrpSpPr>
            <p:cNvPr id="19470" name="グループ化 1"/>
            <p:cNvGrpSpPr>
              <a:grpSpLocks/>
            </p:cNvGrpSpPr>
            <p:nvPr/>
          </p:nvGrpSpPr>
          <p:grpSpPr bwMode="auto">
            <a:xfrm>
              <a:off x="179388" y="2708275"/>
              <a:ext cx="4321175" cy="3495675"/>
              <a:chOff x="179512" y="2708920"/>
              <a:chExt cx="4320480" cy="3495497"/>
            </a:xfrm>
          </p:grpSpPr>
          <p:graphicFrame>
            <p:nvGraphicFramePr>
              <p:cNvPr id="5" name="グラフ 4"/>
              <p:cNvGraphicFramePr>
                <a:graphicFrameLocks/>
              </p:cNvGraphicFramePr>
              <p:nvPr/>
            </p:nvGraphicFramePr>
            <p:xfrm>
              <a:off x="179512" y="2708920"/>
              <a:ext cx="4320480" cy="3495497"/>
            </p:xfrm>
            <a:graphic>
              <a:graphicData uri="http://schemas.openxmlformats.org/drawingml/2006/chart">
                <c:chart xmlns:c="http://schemas.openxmlformats.org/drawingml/2006/chart" xmlns:r="http://schemas.openxmlformats.org/officeDocument/2006/relationships" r:id="rId3"/>
              </a:graphicData>
            </a:graphic>
          </p:graphicFrame>
          <p:sp>
            <p:nvSpPr>
              <p:cNvPr id="19473" name="テキスト ボックス 9"/>
              <p:cNvSpPr txBox="1">
                <a:spLocks noChangeArrowheads="1"/>
              </p:cNvSpPr>
              <p:nvPr/>
            </p:nvSpPr>
            <p:spPr bwMode="auto">
              <a:xfrm>
                <a:off x="3390887" y="5845394"/>
                <a:ext cx="7906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6pPr>
                <a:lvl7pPr marL="29718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7pPr>
                <a:lvl8pPr marL="34290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8pPr>
                <a:lvl9pPr marL="38862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9pPr>
              </a:lstStyle>
              <a:p>
                <a:pPr eaLnBrk="1" hangingPunct="1"/>
                <a:r>
                  <a:rPr kumimoji="1" lang="en-US" altLang="ja-JP" sz="1400" b="1">
                    <a:solidFill>
                      <a:srgbClr val="FF0000"/>
                    </a:solidFill>
                    <a:ea typeface="ＭＳ Ｐゴシック" charset="-128"/>
                  </a:rPr>
                  <a:t>12days</a:t>
                </a:r>
                <a:endParaRPr kumimoji="1" lang="ja-JP" altLang="en-US" sz="1400" b="1">
                  <a:solidFill>
                    <a:srgbClr val="FF0000"/>
                  </a:solidFill>
                  <a:ea typeface="ＭＳ Ｐゴシック" charset="-128"/>
                </a:endParaRPr>
              </a:p>
            </p:txBody>
          </p:sp>
        </p:grpSp>
        <p:sp>
          <p:nvSpPr>
            <p:cNvPr id="19471" name="テキスト ボックス 10"/>
            <p:cNvSpPr txBox="1">
              <a:spLocks noChangeArrowheads="1"/>
            </p:cNvSpPr>
            <p:nvPr/>
          </p:nvSpPr>
          <p:spPr bwMode="auto">
            <a:xfrm>
              <a:off x="338121" y="2864221"/>
              <a:ext cx="7617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6pPr>
              <a:lvl7pPr marL="29718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7pPr>
              <a:lvl8pPr marL="34290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8pPr>
              <a:lvl9pPr marL="38862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9pPr>
            </a:lstStyle>
            <a:p>
              <a:pPr eaLnBrk="1" hangingPunct="1"/>
              <a:r>
                <a:rPr kumimoji="1" lang="en-US" altLang="ja-JP" sz="1400">
                  <a:solidFill>
                    <a:srgbClr val="FF0000"/>
                  </a:solidFill>
                  <a:ea typeface="ＭＳ Ｐゴシック" charset="-128"/>
                </a:rPr>
                <a:t>301Hrs</a:t>
              </a:r>
              <a:endParaRPr kumimoji="1" lang="ja-JP" altLang="en-US" sz="1400">
                <a:solidFill>
                  <a:srgbClr val="FF0000"/>
                </a:solidFill>
                <a:ea typeface="ＭＳ Ｐゴシック" charset="-128"/>
              </a:endParaRPr>
            </a:p>
          </p:txBody>
        </p:sp>
      </p:grpSp>
      <p:sp>
        <p:nvSpPr>
          <p:cNvPr id="19459" name="タイトル 1"/>
          <p:cNvSpPr>
            <a:spLocks noGrp="1"/>
          </p:cNvSpPr>
          <p:nvPr>
            <p:ph type="title"/>
          </p:nvPr>
        </p:nvSpPr>
        <p:spPr>
          <a:xfrm>
            <a:off x="787025" y="274637"/>
            <a:ext cx="7427912" cy="425450"/>
          </a:xfrm>
        </p:spPr>
        <p:txBody>
          <a:bodyPr>
            <a:noAutofit/>
          </a:bodyPr>
          <a:lstStyle/>
          <a:p>
            <a:r>
              <a:rPr lang="ja-JP" altLang="en-US" sz="2800" dirty="0">
                <a:solidFill>
                  <a:srgbClr val="002060"/>
                </a:solidFill>
                <a:ea typeface="ＭＳ Ｐゴシック" charset="-128"/>
              </a:rPr>
              <a:t>チーム</a:t>
            </a:r>
            <a:r>
              <a:rPr lang="ja-JP" altLang="en-US" sz="2800" dirty="0" smtClean="0">
                <a:solidFill>
                  <a:srgbClr val="002060"/>
                </a:solidFill>
                <a:ea typeface="ＭＳ Ｐゴシック" charset="-128"/>
              </a:rPr>
              <a:t>の成長　（カイゼン）</a:t>
            </a:r>
            <a:endParaRPr kumimoji="1" lang="ja-JP" altLang="en-US" sz="2800" dirty="0" smtClean="0">
              <a:solidFill>
                <a:srgbClr val="002060"/>
              </a:solidFill>
              <a:ea typeface="ＭＳ Ｐゴシック" charset="-128"/>
            </a:endParaRPr>
          </a:p>
        </p:txBody>
      </p:sp>
      <p:grpSp>
        <p:nvGrpSpPr>
          <p:cNvPr id="19461" name="グループ化 13"/>
          <p:cNvGrpSpPr>
            <a:grpSpLocks/>
          </p:cNvGrpSpPr>
          <p:nvPr/>
        </p:nvGrpSpPr>
        <p:grpSpPr bwMode="auto">
          <a:xfrm>
            <a:off x="4402138" y="1304925"/>
            <a:ext cx="4662487" cy="3311525"/>
            <a:chOff x="4480955" y="2996952"/>
            <a:chExt cx="4663045" cy="3312368"/>
          </a:xfrm>
        </p:grpSpPr>
        <p:graphicFrame>
          <p:nvGraphicFramePr>
            <p:cNvPr id="7" name="グラフ 6"/>
            <p:cNvGraphicFramePr>
              <a:graphicFrameLocks/>
            </p:cNvGraphicFramePr>
            <p:nvPr/>
          </p:nvGraphicFramePr>
          <p:xfrm>
            <a:off x="4480955" y="2996952"/>
            <a:ext cx="4663045" cy="3312368"/>
          </p:xfrm>
          <a:graphic>
            <a:graphicData uri="http://schemas.openxmlformats.org/drawingml/2006/chart">
              <c:chart xmlns:c="http://schemas.openxmlformats.org/drawingml/2006/chart" xmlns:r="http://schemas.openxmlformats.org/officeDocument/2006/relationships" r:id="rId4"/>
            </a:graphicData>
          </a:graphic>
        </p:graphicFrame>
        <p:sp>
          <p:nvSpPr>
            <p:cNvPr id="19468" name="テキスト ボックス 9"/>
            <p:cNvSpPr txBox="1">
              <a:spLocks noChangeArrowheads="1"/>
            </p:cNvSpPr>
            <p:nvPr/>
          </p:nvSpPr>
          <p:spPr bwMode="auto">
            <a:xfrm>
              <a:off x="7668344" y="5949280"/>
              <a:ext cx="691298" cy="3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6pPr>
              <a:lvl7pPr marL="29718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7pPr>
              <a:lvl8pPr marL="34290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8pPr>
              <a:lvl9pPr marL="38862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9pPr>
            </a:lstStyle>
            <a:p>
              <a:pPr eaLnBrk="1" hangingPunct="1"/>
              <a:r>
                <a:rPr kumimoji="1" lang="en-US" altLang="ja-JP" sz="1400" b="1">
                  <a:solidFill>
                    <a:srgbClr val="FF0000"/>
                  </a:solidFill>
                  <a:ea typeface="ＭＳ Ｐゴシック" charset="-128"/>
                </a:rPr>
                <a:t>9days</a:t>
              </a:r>
              <a:endParaRPr kumimoji="1" lang="ja-JP" altLang="en-US" sz="1400" b="1">
                <a:solidFill>
                  <a:srgbClr val="FF0000"/>
                </a:solidFill>
                <a:ea typeface="ＭＳ Ｐゴシック" charset="-128"/>
              </a:endParaRPr>
            </a:p>
          </p:txBody>
        </p:sp>
        <p:sp>
          <p:nvSpPr>
            <p:cNvPr id="19469" name="テキスト ボックス 10"/>
            <p:cNvSpPr txBox="1">
              <a:spLocks noChangeArrowheads="1"/>
            </p:cNvSpPr>
            <p:nvPr/>
          </p:nvSpPr>
          <p:spPr bwMode="auto">
            <a:xfrm>
              <a:off x="4579810" y="3131067"/>
              <a:ext cx="761838" cy="3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6pPr>
              <a:lvl7pPr marL="29718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7pPr>
              <a:lvl8pPr marL="34290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8pPr>
              <a:lvl9pPr marL="38862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9pPr>
            </a:lstStyle>
            <a:p>
              <a:pPr eaLnBrk="1" hangingPunct="1"/>
              <a:r>
                <a:rPr kumimoji="1" lang="en-US" altLang="ja-JP" sz="1400">
                  <a:solidFill>
                    <a:srgbClr val="FF0000"/>
                  </a:solidFill>
                  <a:ea typeface="ＭＳ Ｐゴシック" charset="-128"/>
                </a:rPr>
                <a:t>381Hrs</a:t>
              </a:r>
              <a:endParaRPr kumimoji="1" lang="ja-JP" altLang="en-US" sz="1400">
                <a:solidFill>
                  <a:srgbClr val="FF0000"/>
                </a:solidFill>
                <a:ea typeface="ＭＳ Ｐゴシック" charset="-128"/>
              </a:endParaRPr>
            </a:p>
          </p:txBody>
        </p:sp>
      </p:grpSp>
      <p:sp>
        <p:nvSpPr>
          <p:cNvPr id="19462" name="テキスト ボックス 10"/>
          <p:cNvSpPr txBox="1">
            <a:spLocks noChangeArrowheads="1"/>
          </p:cNvSpPr>
          <p:nvPr/>
        </p:nvSpPr>
        <p:spPr bwMode="auto">
          <a:xfrm>
            <a:off x="388938" y="1423988"/>
            <a:ext cx="33972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6pPr>
            <a:lvl7pPr marL="29718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7pPr>
            <a:lvl8pPr marL="34290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8pPr>
            <a:lvl9pPr marL="38862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9pPr>
          </a:lstStyle>
          <a:p>
            <a:pPr algn="l" eaLnBrk="1" hangingPunct="1"/>
            <a:r>
              <a:rPr lang="ja-JP" altLang="en-US" sz="1400" b="1" dirty="0">
                <a:solidFill>
                  <a:srgbClr val="C00000"/>
                </a:solidFill>
                <a:ea typeface="ＭＳ Ｐゴシック" charset="-128"/>
              </a:rPr>
              <a:t>△　△　△</a:t>
            </a:r>
            <a:r>
              <a:rPr lang="ja-JP" altLang="en-US" sz="1400" dirty="0">
                <a:solidFill>
                  <a:srgbClr val="C00000"/>
                </a:solidFill>
                <a:ea typeface="ＭＳ Ｐゴシック" charset="-128"/>
              </a:rPr>
              <a:t>　　：</a:t>
            </a:r>
            <a:r>
              <a:rPr lang="en-US" altLang="ja-JP" sz="1400" b="1" dirty="0">
                <a:solidFill>
                  <a:srgbClr val="C00000"/>
                </a:solidFill>
                <a:ea typeface="ＭＳ Ｐゴシック" charset="-128"/>
              </a:rPr>
              <a:t>Actual</a:t>
            </a:r>
          </a:p>
          <a:p>
            <a:pPr algn="l" eaLnBrk="1" hangingPunct="1"/>
            <a:r>
              <a:rPr lang="ja-JP" altLang="en-US" sz="1400" dirty="0">
                <a:solidFill>
                  <a:srgbClr val="0070C0"/>
                </a:solidFill>
                <a:ea typeface="ＭＳ Ｐゴシック" charset="-128"/>
              </a:rPr>
              <a:t>◆　◆　◆　　：</a:t>
            </a:r>
            <a:r>
              <a:rPr lang="en-US" altLang="ja-JP" sz="1400" b="1" dirty="0">
                <a:solidFill>
                  <a:srgbClr val="0070C0"/>
                </a:solidFill>
                <a:ea typeface="ＭＳ Ｐゴシック" charset="-128"/>
              </a:rPr>
              <a:t>Plan</a:t>
            </a:r>
          </a:p>
          <a:p>
            <a:pPr algn="l" eaLnBrk="1" hangingPunct="1"/>
            <a:r>
              <a:rPr lang="en-US" altLang="ja-JP" sz="1400" b="1" dirty="0">
                <a:solidFill>
                  <a:srgbClr val="7030A0"/>
                </a:solidFill>
                <a:ea typeface="ＭＳ Ｐゴシック" charset="-128"/>
              </a:rPr>
              <a:t>×</a:t>
            </a:r>
            <a:r>
              <a:rPr lang="ja-JP" altLang="en-US" sz="1400" b="1" dirty="0">
                <a:solidFill>
                  <a:srgbClr val="7030A0"/>
                </a:solidFill>
                <a:ea typeface="ＭＳ Ｐゴシック" charset="-128"/>
              </a:rPr>
              <a:t>　</a:t>
            </a:r>
            <a:r>
              <a:rPr lang="en-US" altLang="ja-JP" sz="1400" b="1" dirty="0">
                <a:solidFill>
                  <a:srgbClr val="7030A0"/>
                </a:solidFill>
                <a:ea typeface="ＭＳ Ｐゴシック" charset="-128"/>
              </a:rPr>
              <a:t>×</a:t>
            </a:r>
            <a:r>
              <a:rPr lang="ja-JP" altLang="en-US" sz="1400" b="1" dirty="0">
                <a:solidFill>
                  <a:srgbClr val="7030A0"/>
                </a:solidFill>
                <a:ea typeface="ＭＳ Ｐゴシック" charset="-128"/>
              </a:rPr>
              <a:t>　</a:t>
            </a:r>
            <a:r>
              <a:rPr lang="en-US" altLang="ja-JP" sz="1400" b="1" dirty="0">
                <a:solidFill>
                  <a:srgbClr val="7030A0"/>
                </a:solidFill>
                <a:ea typeface="ＭＳ Ｐゴシック" charset="-128"/>
              </a:rPr>
              <a:t>×</a:t>
            </a:r>
            <a:r>
              <a:rPr lang="ja-JP" altLang="en-US" sz="1400" dirty="0">
                <a:solidFill>
                  <a:srgbClr val="7030A0"/>
                </a:solidFill>
                <a:ea typeface="ＭＳ Ｐゴシック" charset="-128"/>
              </a:rPr>
              <a:t>　　：</a:t>
            </a:r>
            <a:r>
              <a:rPr lang="en-US" altLang="ja-JP" sz="1400" b="1" dirty="0">
                <a:solidFill>
                  <a:srgbClr val="7030A0"/>
                </a:solidFill>
                <a:ea typeface="ＭＳ Ｐゴシック" charset="-128"/>
              </a:rPr>
              <a:t>Actual (Accumulation)</a:t>
            </a:r>
          </a:p>
          <a:p>
            <a:pPr algn="l" eaLnBrk="1" hangingPunct="1"/>
            <a:r>
              <a:rPr lang="ja-JP" altLang="en-US" sz="1400" b="1" dirty="0">
                <a:solidFill>
                  <a:srgbClr val="92D050"/>
                </a:solidFill>
                <a:ea typeface="ＭＳ Ｐゴシック" charset="-128"/>
              </a:rPr>
              <a:t>□　□　□</a:t>
            </a:r>
            <a:r>
              <a:rPr lang="ja-JP" altLang="en-US" sz="1400" dirty="0">
                <a:ea typeface="ＭＳ Ｐゴシック" charset="-128"/>
              </a:rPr>
              <a:t>　　：</a:t>
            </a:r>
            <a:r>
              <a:rPr lang="en-US" altLang="ja-JP" sz="1400" b="1" dirty="0">
                <a:solidFill>
                  <a:srgbClr val="92D050"/>
                </a:solidFill>
                <a:ea typeface="ＭＳ Ｐゴシック" charset="-128"/>
              </a:rPr>
              <a:t>Correspond to Feedback</a:t>
            </a:r>
            <a:endParaRPr lang="ja-JP" altLang="en-US" sz="1400" b="1" dirty="0">
              <a:solidFill>
                <a:srgbClr val="92D050"/>
              </a:solidFill>
              <a:ea typeface="ＭＳ Ｐゴシック" charset="-128"/>
            </a:endParaRPr>
          </a:p>
        </p:txBody>
      </p:sp>
      <p:pic>
        <p:nvPicPr>
          <p:cNvPr id="19463" name="Picture 2" descr="C:\Users\LukeToda\AppData\Local\Microsoft\Windows\Temporary Internet Files\Content.IE5\86ZGPJ1T\MC900439806[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0200" y="4337050"/>
            <a:ext cx="2376488"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テキスト ボックス 15"/>
          <p:cNvSpPr txBox="1">
            <a:spLocks noChangeArrowheads="1"/>
          </p:cNvSpPr>
          <p:nvPr/>
        </p:nvSpPr>
        <p:spPr bwMode="auto">
          <a:xfrm>
            <a:off x="6324554" y="5137023"/>
            <a:ext cx="252918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6pPr>
            <a:lvl7pPr marL="29718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7pPr>
            <a:lvl8pPr marL="34290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8pPr>
            <a:lvl9pPr marL="38862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9pPr>
          </a:lstStyle>
          <a:p>
            <a:pPr eaLnBrk="1" hangingPunct="1"/>
            <a:r>
              <a:rPr lang="ja-JP" altLang="en-US" sz="2000" dirty="0" smtClean="0">
                <a:ea typeface="ＭＳ Ｐゴシック" charset="-128"/>
              </a:rPr>
              <a:t>生産性の向上</a:t>
            </a:r>
            <a:endParaRPr kumimoji="1" lang="en-US" altLang="ja-JP" sz="2000" dirty="0">
              <a:ea typeface="ＭＳ Ｐゴシック" charset="-128"/>
            </a:endParaRPr>
          </a:p>
          <a:p>
            <a:pPr eaLnBrk="1" hangingPunct="1"/>
            <a:r>
              <a:rPr lang="en-US" altLang="ja-JP" sz="2000" dirty="0" smtClean="0">
                <a:ea typeface="ＭＳ Ｐゴシック" charset="-128"/>
              </a:rPr>
              <a:t>6</a:t>
            </a:r>
            <a:r>
              <a:rPr lang="ja-JP" altLang="en-US" sz="2000" dirty="0" smtClean="0">
                <a:ea typeface="ＭＳ Ｐゴシック" charset="-128"/>
              </a:rPr>
              <a:t>週間で</a:t>
            </a:r>
            <a:r>
              <a:rPr lang="en-US" altLang="ja-JP" sz="2000" dirty="0" smtClean="0">
                <a:ea typeface="ＭＳ Ｐゴシック" charset="-128"/>
              </a:rPr>
              <a:t>168.7</a:t>
            </a:r>
            <a:r>
              <a:rPr lang="en-US" altLang="ja-JP" sz="2000" dirty="0">
                <a:ea typeface="ＭＳ Ｐゴシック" charset="-128"/>
              </a:rPr>
              <a:t>% </a:t>
            </a:r>
            <a:r>
              <a:rPr lang="ja-JP" altLang="en-US" sz="2000" dirty="0">
                <a:ea typeface="ＭＳ Ｐゴシック" charset="-128"/>
              </a:rPr>
              <a:t>向上</a:t>
            </a:r>
            <a:endParaRPr kumimoji="1" lang="ja-JP" altLang="en-US" sz="2000" dirty="0">
              <a:ea typeface="ＭＳ Ｐゴシック" charset="-128"/>
            </a:endParaRPr>
          </a:p>
        </p:txBody>
      </p:sp>
      <p:sp>
        <p:nvSpPr>
          <p:cNvPr id="17" name="テキスト ボックス 16"/>
          <p:cNvSpPr txBox="1"/>
          <p:nvPr/>
        </p:nvSpPr>
        <p:spPr>
          <a:xfrm>
            <a:off x="250825" y="5875338"/>
            <a:ext cx="1333500" cy="277812"/>
          </a:xfrm>
          <a:prstGeom prst="rect">
            <a:avLst/>
          </a:prstGeom>
          <a:solidFill>
            <a:schemeClr val="bg2">
              <a:lumMod val="90000"/>
            </a:schemeClr>
          </a:solidFill>
          <a:ln>
            <a:solidFill>
              <a:schemeClr val="tx1"/>
            </a:solidFill>
          </a:ln>
        </p:spPr>
        <p:txBody>
          <a:bodyPr>
            <a:spAutoFit/>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6pPr>
            <a:lvl7pPr marL="29718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7pPr>
            <a:lvl8pPr marL="34290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8pPr>
            <a:lvl9pPr marL="38862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9pPr>
          </a:lstStyle>
          <a:p>
            <a:pPr eaLnBrk="1" hangingPunct="1">
              <a:defRPr/>
            </a:pPr>
            <a:r>
              <a:rPr kumimoji="1" lang="en-US" altLang="ja-JP" sz="1200" smtClean="0">
                <a:ea typeface="ＭＳ Ｐゴシック" pitchFamily="34" charset="-128"/>
              </a:rPr>
              <a:t>Data from DSK</a:t>
            </a:r>
            <a:endParaRPr kumimoji="1" lang="ja-JP" altLang="en-US" sz="1200" smtClean="0">
              <a:ea typeface="ＭＳ Ｐゴシック" pitchFamily="34" charset="-128"/>
            </a:endParaRPr>
          </a:p>
        </p:txBody>
      </p:sp>
      <p:sp>
        <p:nvSpPr>
          <p:cNvPr id="18" name="テキスト ボックス 17"/>
          <p:cNvSpPr txBox="1"/>
          <p:nvPr/>
        </p:nvSpPr>
        <p:spPr>
          <a:xfrm>
            <a:off x="4449763" y="4287838"/>
            <a:ext cx="1333500" cy="276225"/>
          </a:xfrm>
          <a:prstGeom prst="rect">
            <a:avLst/>
          </a:prstGeom>
          <a:solidFill>
            <a:schemeClr val="bg2">
              <a:lumMod val="90000"/>
            </a:schemeClr>
          </a:solidFill>
          <a:ln>
            <a:solidFill>
              <a:schemeClr val="tx1"/>
            </a:solidFill>
          </a:ln>
        </p:spPr>
        <p:txBody>
          <a:bodyPr>
            <a:spAutoFit/>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6pPr>
            <a:lvl7pPr marL="29718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7pPr>
            <a:lvl8pPr marL="34290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8pPr>
            <a:lvl9pPr marL="3886200" indent="-228600" algn="ctr" defTabSz="449263" eaLnBrk="0" fontAlgn="base" hangingPunct="0">
              <a:spcBef>
                <a:spcPct val="0"/>
              </a:spcBef>
              <a:spcAft>
                <a:spcPct val="0"/>
              </a:spcAft>
              <a:buClr>
                <a:srgbClr val="000000"/>
              </a:buClr>
              <a:buSzPct val="100000"/>
              <a:buFont typeface="Arial" charset="0"/>
              <a:defRPr sz="1600">
                <a:solidFill>
                  <a:srgbClr val="000000"/>
                </a:solidFill>
                <a:latin typeface="Arial" charset="0"/>
                <a:cs typeface="Arial" charset="0"/>
              </a:defRPr>
            </a:lvl9pPr>
          </a:lstStyle>
          <a:p>
            <a:pPr eaLnBrk="1" hangingPunct="1">
              <a:defRPr/>
            </a:pPr>
            <a:r>
              <a:rPr kumimoji="1" lang="en-US" altLang="ja-JP" sz="1200" smtClean="0">
                <a:ea typeface="ＭＳ Ｐゴシック" pitchFamily="34" charset="-128"/>
              </a:rPr>
              <a:t>Data from DSK</a:t>
            </a:r>
            <a:endParaRPr kumimoji="1" lang="ja-JP" altLang="en-US" sz="1200" smtClean="0">
              <a:ea typeface="ＭＳ Ｐゴシック" pitchFamily="34" charset="-128"/>
            </a:endParaRPr>
          </a:p>
        </p:txBody>
      </p:sp>
      <p:sp>
        <p:nvSpPr>
          <p:cNvPr id="2" name="フッター プレースホルダー 1"/>
          <p:cNvSpPr>
            <a:spLocks noGrp="1"/>
          </p:cNvSpPr>
          <p:nvPr>
            <p:ph type="ftr" sz="quarter" idx="11"/>
          </p:nvPr>
        </p:nvSpPr>
        <p:spPr>
          <a:xfrm>
            <a:off x="3124200" y="6245225"/>
            <a:ext cx="3536032" cy="476250"/>
          </a:xfrm>
        </p:spPr>
        <p:txBody>
          <a:bodyPr/>
          <a:lstStyle/>
          <a:p>
            <a:pPr>
              <a:defRPr/>
            </a:pPr>
            <a:r>
              <a:rPr lang="en-US" altLang="ja-JP" sz="1200" dirty="0" smtClean="0">
                <a:solidFill>
                  <a:schemeClr val="bg1">
                    <a:lumMod val="65000"/>
                  </a:schemeClr>
                </a:solidFill>
              </a:rPr>
              <a:t>Copyrights@2013_Strategic Staff Services</a:t>
            </a:r>
            <a:endParaRPr lang="en-US" altLang="ja-JP" sz="1200" dirty="0">
              <a:solidFill>
                <a:schemeClr val="bg1">
                  <a:lumMod val="65000"/>
                </a:schemeClr>
              </a:solidFill>
            </a:endParaRPr>
          </a:p>
        </p:txBody>
      </p:sp>
      <p:sp>
        <p:nvSpPr>
          <p:cNvPr id="19" name="スライド番号プレースホルダー 5"/>
          <p:cNvSpPr>
            <a:spLocks noGrp="1"/>
          </p:cNvSpPr>
          <p:nvPr>
            <p:ph type="sldNum" sz="quarter" idx="12"/>
          </p:nvPr>
        </p:nvSpPr>
        <p:spPr>
          <a:xfrm>
            <a:off x="6553200" y="6356350"/>
            <a:ext cx="2133600" cy="365125"/>
          </a:xfrm>
        </p:spPr>
        <p:txBody>
          <a:bodyPr/>
          <a:lstStyle/>
          <a:p>
            <a:fld id="{CED2A178-DBD2-4A50-A24A-4927A831F1AA}" type="slidenum">
              <a:rPr kumimoji="1" lang="ja-JP" altLang="en-US" smtClean="0">
                <a:solidFill>
                  <a:schemeClr val="bg1">
                    <a:lumMod val="65000"/>
                  </a:schemeClr>
                </a:solidFill>
              </a:rPr>
              <a:t>52</a:t>
            </a:fld>
            <a:endParaRPr kumimoji="1" lang="ja-JP" altLang="en-US" dirty="0">
              <a:solidFill>
                <a:schemeClr val="bg1">
                  <a:lumMod val="65000"/>
                </a:schemeClr>
              </a:solidFill>
            </a:endParaRPr>
          </a:p>
        </p:txBody>
      </p:sp>
      <p:pic>
        <p:nvPicPr>
          <p:cNvPr id="20"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24303" y="28575"/>
            <a:ext cx="758825" cy="492125"/>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388938" y="692696"/>
            <a:ext cx="8464799" cy="584775"/>
          </a:xfrm>
          <a:prstGeom prst="rect">
            <a:avLst/>
          </a:prstGeom>
          <a:noFill/>
        </p:spPr>
        <p:txBody>
          <a:bodyPr wrap="square" rtlCol="0">
            <a:spAutoFit/>
          </a:bodyPr>
          <a:lstStyle/>
          <a:p>
            <a:r>
              <a:rPr lang="ja-JP" altLang="en-US" sz="1600" dirty="0" smtClean="0"/>
              <a:t>同一プロジェクト、同一のチーム、同一の手法（プラクティス）で実施しても</a:t>
            </a:r>
            <a:endParaRPr lang="en-US" altLang="ja-JP" sz="1600" dirty="0" smtClean="0"/>
          </a:p>
          <a:p>
            <a:r>
              <a:rPr lang="en-US" altLang="ja-JP" sz="1600" dirty="0"/>
              <a:t>	</a:t>
            </a:r>
            <a:r>
              <a:rPr lang="en-US" altLang="ja-JP" sz="1600" dirty="0" smtClean="0"/>
              <a:t>					</a:t>
            </a:r>
            <a:r>
              <a:rPr lang="ja-JP" altLang="en-US" sz="1600" dirty="0" smtClean="0"/>
              <a:t>何故、生産性が変わるのか？</a:t>
            </a:r>
            <a:endParaRPr kumimoji="1" lang="ja-JP" altLang="en-US" sz="1600" dirty="0"/>
          </a:p>
        </p:txBody>
      </p:sp>
    </p:spTree>
    <p:extLst>
      <p:ext uri="{BB962C8B-B14F-4D97-AF65-F5344CB8AC3E}">
        <p14:creationId xmlns:p14="http://schemas.microsoft.com/office/powerpoint/2010/main" val="22132540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94122"/>
          </a:xfrm>
        </p:spPr>
        <p:txBody>
          <a:bodyPr>
            <a:normAutofit/>
          </a:bodyPr>
          <a:lstStyle/>
          <a:p>
            <a:r>
              <a:rPr lang="ja-JP" altLang="en-US" sz="2800" dirty="0"/>
              <a:t>世界の</a:t>
            </a:r>
            <a:r>
              <a:rPr lang="en-US" altLang="ja-JP" sz="2800" dirty="0"/>
              <a:t>CIO</a:t>
            </a:r>
            <a:r>
              <a:rPr lang="ja-JP" altLang="en-US" sz="2800" dirty="0"/>
              <a:t>が予見する</a:t>
            </a:r>
            <a:r>
              <a:rPr lang="en-US" altLang="ja-JP" sz="2800" dirty="0"/>
              <a:t>IT</a:t>
            </a:r>
            <a:r>
              <a:rPr lang="ja-JP" altLang="en-US" sz="2800" dirty="0" smtClean="0"/>
              <a:t>業界</a:t>
            </a:r>
            <a:r>
              <a:rPr lang="en-US" altLang="ja-JP" sz="2800" dirty="0" smtClean="0"/>
              <a:t/>
            </a:r>
            <a:br>
              <a:rPr lang="en-US" altLang="ja-JP" sz="2800" dirty="0" smtClean="0"/>
            </a:br>
            <a:r>
              <a:rPr lang="ja-JP" altLang="en-US" sz="1800" b="1" dirty="0"/>
              <a:t>米</a:t>
            </a:r>
            <a:r>
              <a:rPr lang="en-US" altLang="ja-JP" sz="1800" b="1" dirty="0"/>
              <a:t>Gartner </a:t>
            </a:r>
            <a:r>
              <a:rPr lang="en-US" altLang="ja-JP" sz="1800" b="1" dirty="0" err="1" smtClean="0"/>
              <a:t>Sr.VP</a:t>
            </a:r>
            <a:r>
              <a:rPr lang="en-US" altLang="ja-JP" sz="1800" b="1" dirty="0" smtClean="0"/>
              <a:t> Peter </a:t>
            </a:r>
            <a:r>
              <a:rPr lang="en-US" altLang="ja-JP" sz="1800" b="1" dirty="0" err="1"/>
              <a:t>Sondergaard</a:t>
            </a:r>
            <a:r>
              <a:rPr lang="en-US" altLang="ja-JP" sz="1800" b="1" dirty="0"/>
              <a:t> </a:t>
            </a:r>
            <a:r>
              <a:rPr lang="ja-JP" altLang="en-US" sz="1800" dirty="0" smtClean="0"/>
              <a:t>「</a:t>
            </a:r>
            <a:r>
              <a:rPr lang="en-US" altLang="ja-JP" sz="1800" dirty="0"/>
              <a:t>Gartner Symposium/</a:t>
            </a:r>
            <a:r>
              <a:rPr lang="en-US" altLang="ja-JP" sz="1800" dirty="0" err="1"/>
              <a:t>ITxpo</a:t>
            </a:r>
            <a:r>
              <a:rPr lang="en-US" altLang="ja-JP" sz="1800" dirty="0"/>
              <a:t> 2013</a:t>
            </a:r>
            <a:r>
              <a:rPr lang="ja-JP" altLang="en-US" sz="1800" dirty="0"/>
              <a:t>」</a:t>
            </a:r>
            <a:endParaRPr kumimoji="1" lang="ja-JP" altLang="en-US" sz="1800" dirty="0"/>
          </a:p>
        </p:txBody>
      </p:sp>
      <p:sp>
        <p:nvSpPr>
          <p:cNvPr id="3" name="コンテンツ プレースホルダー 2"/>
          <p:cNvSpPr>
            <a:spLocks noGrp="1"/>
          </p:cNvSpPr>
          <p:nvPr>
            <p:ph idx="1"/>
          </p:nvPr>
        </p:nvSpPr>
        <p:spPr>
          <a:xfrm>
            <a:off x="457200" y="1600200"/>
            <a:ext cx="4042792" cy="4525963"/>
          </a:xfrm>
        </p:spPr>
        <p:txBody>
          <a:bodyPr>
            <a:normAutofit/>
          </a:bodyPr>
          <a:lstStyle/>
          <a:p>
            <a:pPr marL="0" indent="0">
              <a:buNone/>
            </a:pPr>
            <a:r>
              <a:rPr lang="en-US" altLang="ja-JP" sz="1600" dirty="0"/>
              <a:t>『</a:t>
            </a:r>
            <a:r>
              <a:rPr lang="ja-JP" altLang="en-US" sz="1600" dirty="0" smtClean="0"/>
              <a:t>世界中</a:t>
            </a:r>
            <a:r>
              <a:rPr lang="ja-JP" altLang="en-US" sz="1600" dirty="0"/>
              <a:t>の企業のおよそ</a:t>
            </a:r>
            <a:r>
              <a:rPr lang="en-US" altLang="ja-JP" sz="1600" dirty="0"/>
              <a:t>1300</a:t>
            </a:r>
            <a:r>
              <a:rPr lang="ja-JP" altLang="en-US" sz="1600" dirty="0"/>
              <a:t>人の</a:t>
            </a:r>
            <a:r>
              <a:rPr lang="en-US" altLang="ja-JP" sz="1600" dirty="0"/>
              <a:t>CIO</a:t>
            </a:r>
            <a:r>
              <a:rPr lang="ja-JP" altLang="en-US" sz="1600" dirty="0"/>
              <a:t>に対し、今後</a:t>
            </a:r>
            <a:r>
              <a:rPr lang="en-US" altLang="ja-JP" sz="1600" dirty="0"/>
              <a:t>10</a:t>
            </a:r>
            <a:r>
              <a:rPr lang="ja-JP" altLang="en-US" sz="1600" dirty="0"/>
              <a:t>年間で最も影響力がある</a:t>
            </a:r>
            <a:r>
              <a:rPr lang="en-US" altLang="ja-JP" sz="1600" dirty="0"/>
              <a:t>IT</a:t>
            </a:r>
            <a:r>
              <a:rPr lang="ja-JP" altLang="en-US" sz="1600" dirty="0" smtClean="0"/>
              <a:t>ベンダー</a:t>
            </a:r>
            <a:r>
              <a:rPr lang="en-US" altLang="ja-JP" sz="1600" dirty="0" smtClean="0"/>
              <a:t>』</a:t>
            </a:r>
            <a:r>
              <a:rPr lang="ja-JP" altLang="en-US" sz="1600" dirty="0" smtClean="0"/>
              <a:t>とは？を聞いた。</a:t>
            </a:r>
            <a:endParaRPr lang="en-US" altLang="ja-JP" sz="1600" dirty="0" smtClean="0"/>
          </a:p>
          <a:p>
            <a:pPr marL="0" indent="0">
              <a:buNone/>
            </a:pPr>
            <a:endParaRPr lang="en-US" altLang="ja-JP" sz="1600" dirty="0" smtClean="0"/>
          </a:p>
          <a:p>
            <a:pPr marL="0" indent="0">
              <a:buNone/>
            </a:pPr>
            <a:r>
              <a:rPr lang="ja-JP" altLang="en-US" sz="1600" dirty="0" smtClean="0"/>
              <a:t>① </a:t>
            </a:r>
            <a:r>
              <a:rPr lang="en-US" altLang="ja-JP" sz="1600" dirty="0" smtClean="0"/>
              <a:t>『</a:t>
            </a:r>
            <a:r>
              <a:rPr lang="ja-JP" altLang="en-US" sz="1600" dirty="0" smtClean="0"/>
              <a:t>まだ</a:t>
            </a:r>
            <a:r>
              <a:rPr lang="ja-JP" altLang="en-US" sz="1600" dirty="0"/>
              <a:t>見ぬ新興</a:t>
            </a:r>
            <a:r>
              <a:rPr lang="ja-JP" altLang="en-US" sz="1600" dirty="0" smtClean="0"/>
              <a:t>ベンダー</a:t>
            </a:r>
            <a:r>
              <a:rPr lang="en-US" altLang="ja-JP" sz="1600" dirty="0" smtClean="0"/>
              <a:t>』	</a:t>
            </a:r>
            <a:r>
              <a:rPr lang="ja-JP" altLang="en-US" sz="1600" dirty="0" smtClean="0"/>
              <a:t>３２％</a:t>
            </a:r>
            <a:endParaRPr lang="en-US" altLang="ja-JP" sz="1600" dirty="0" smtClean="0"/>
          </a:p>
          <a:p>
            <a:pPr marL="0" indent="0">
              <a:buNone/>
            </a:pPr>
            <a:r>
              <a:rPr kumimoji="1" lang="ja-JP" altLang="en-US" sz="1600" dirty="0" smtClean="0"/>
              <a:t>② </a:t>
            </a:r>
            <a:r>
              <a:rPr kumimoji="1" lang="en-US" altLang="ja-JP" sz="1600" dirty="0" smtClean="0"/>
              <a:t>Google			</a:t>
            </a:r>
            <a:r>
              <a:rPr kumimoji="1" lang="ja-JP" altLang="en-US" sz="1600" dirty="0" smtClean="0"/>
              <a:t>２８％</a:t>
            </a:r>
            <a:endParaRPr kumimoji="1" lang="en-US" altLang="ja-JP" sz="1600" dirty="0" smtClean="0"/>
          </a:p>
          <a:p>
            <a:pPr marL="0" indent="0">
              <a:buNone/>
            </a:pPr>
            <a:r>
              <a:rPr lang="ja-JP" altLang="en-US" sz="1600" dirty="0" smtClean="0"/>
              <a:t>③ </a:t>
            </a:r>
            <a:r>
              <a:rPr lang="en-US" altLang="ja-JP" sz="1600" dirty="0" smtClean="0"/>
              <a:t>Apple			</a:t>
            </a:r>
            <a:r>
              <a:rPr lang="ja-JP" altLang="en-US" sz="1600" dirty="0" smtClean="0"/>
              <a:t>２０％</a:t>
            </a:r>
            <a:endParaRPr lang="en-US" altLang="ja-JP" sz="1600" dirty="0" smtClean="0"/>
          </a:p>
          <a:p>
            <a:pPr marL="0" indent="0">
              <a:buNone/>
            </a:pPr>
            <a:r>
              <a:rPr kumimoji="1" lang="ja-JP" altLang="en-US" sz="1600" dirty="0" smtClean="0"/>
              <a:t>④ </a:t>
            </a:r>
            <a:r>
              <a:rPr kumimoji="1" lang="en-US" altLang="ja-JP" sz="1600" dirty="0" smtClean="0"/>
              <a:t>Microsoft		</a:t>
            </a:r>
            <a:r>
              <a:rPr kumimoji="1" lang="ja-JP" altLang="en-US" sz="1600" dirty="0" smtClean="0"/>
              <a:t>１５％</a:t>
            </a:r>
            <a:endParaRPr kumimoji="1" lang="en-US" altLang="ja-JP" sz="1600" dirty="0" smtClean="0"/>
          </a:p>
          <a:p>
            <a:pPr marL="0" indent="0">
              <a:buNone/>
            </a:pPr>
            <a:r>
              <a:rPr lang="ja-JP" altLang="en-US" sz="1600" dirty="0" smtClean="0"/>
              <a:t>⑤ </a:t>
            </a:r>
            <a:r>
              <a:rPr lang="en-US" altLang="ja-JP" sz="1600" dirty="0" smtClean="0"/>
              <a:t>IBM</a:t>
            </a:r>
          </a:p>
          <a:p>
            <a:pPr marL="0" indent="0">
              <a:buNone/>
            </a:pPr>
            <a:r>
              <a:rPr kumimoji="1" lang="ja-JP" altLang="en-US" sz="1600" dirty="0" smtClean="0"/>
              <a:t>⑥ </a:t>
            </a:r>
            <a:r>
              <a:rPr kumimoji="1" lang="en-US" altLang="ja-JP" sz="1600" dirty="0" smtClean="0"/>
              <a:t>Cisco Systems</a:t>
            </a:r>
          </a:p>
          <a:p>
            <a:pPr marL="0" indent="0">
              <a:buNone/>
            </a:pPr>
            <a:r>
              <a:rPr lang="ja-JP" altLang="en-US" sz="1600" dirty="0" smtClean="0"/>
              <a:t>⑦ </a:t>
            </a:r>
            <a:r>
              <a:rPr lang="en-US" altLang="ja-JP" sz="1600" dirty="0" smtClean="0"/>
              <a:t>Amazon		</a:t>
            </a:r>
            <a:r>
              <a:rPr lang="ja-JP" altLang="en-US" sz="1600" dirty="0" smtClean="0"/>
              <a:t>４～２％</a:t>
            </a:r>
            <a:endParaRPr lang="en-US" altLang="ja-JP" sz="1600" dirty="0" smtClean="0"/>
          </a:p>
          <a:p>
            <a:pPr marL="0" indent="0">
              <a:buNone/>
            </a:pPr>
            <a:r>
              <a:rPr kumimoji="1" lang="ja-JP" altLang="en-US" sz="1600" dirty="0" smtClean="0"/>
              <a:t>⑧ </a:t>
            </a:r>
            <a:r>
              <a:rPr kumimoji="1" lang="en-US" altLang="ja-JP" sz="1600" dirty="0" smtClean="0"/>
              <a:t>Oracle</a:t>
            </a:r>
          </a:p>
          <a:p>
            <a:pPr marL="0" indent="0">
              <a:buNone/>
            </a:pPr>
            <a:r>
              <a:rPr lang="ja-JP" altLang="en-US" sz="1600" dirty="0" smtClean="0"/>
              <a:t>⑨ </a:t>
            </a:r>
            <a:r>
              <a:rPr lang="en-US" altLang="ja-JP" sz="1600" dirty="0" smtClean="0"/>
              <a:t>SAP</a:t>
            </a:r>
            <a:endParaRPr kumimoji="1" lang="ja-JP" altLang="en-US" sz="1600" dirty="0"/>
          </a:p>
        </p:txBody>
      </p:sp>
      <p:sp>
        <p:nvSpPr>
          <p:cNvPr id="4" name="フッター プレースホルダー 3"/>
          <p:cNvSpPr>
            <a:spLocks noGrp="1"/>
          </p:cNvSpPr>
          <p:nvPr>
            <p:ph type="ftr" sz="quarter" idx="11"/>
          </p:nvPr>
        </p:nvSpPr>
        <p:spPr/>
        <p:txBody>
          <a:bodyPr/>
          <a:lstStyle/>
          <a:p>
            <a:r>
              <a:rPr kumimoji="1" lang="en-US" altLang="ja-JP" smtClean="0"/>
              <a:t>Copyrights@2013_Strategic Staff Services</a:t>
            </a:r>
            <a:endParaRPr kumimoji="1" lang="ja-JP" altLang="en-US"/>
          </a:p>
        </p:txBody>
      </p:sp>
      <p:sp>
        <p:nvSpPr>
          <p:cNvPr id="5" name="スライド番号プレースホルダー 4"/>
          <p:cNvSpPr>
            <a:spLocks noGrp="1"/>
          </p:cNvSpPr>
          <p:nvPr>
            <p:ph type="sldNum" sz="quarter" idx="12"/>
          </p:nvPr>
        </p:nvSpPr>
        <p:spPr/>
        <p:txBody>
          <a:bodyPr/>
          <a:lstStyle/>
          <a:p>
            <a:fld id="{0AE9FC66-1AAE-4E36-B78C-41EEEE5034C1}" type="slidenum">
              <a:rPr kumimoji="1" lang="ja-JP" altLang="en-US" smtClean="0"/>
              <a:t>53</a:t>
            </a:fld>
            <a:endParaRPr kumimoji="1" lang="ja-JP" altLang="en-US"/>
          </a:p>
        </p:txBody>
      </p:sp>
      <p:sp>
        <p:nvSpPr>
          <p:cNvPr id="6" name="右中かっこ 5"/>
          <p:cNvSpPr/>
          <p:nvPr/>
        </p:nvSpPr>
        <p:spPr>
          <a:xfrm>
            <a:off x="2123728" y="3933056"/>
            <a:ext cx="1008112" cy="1296144"/>
          </a:xfrm>
          <a:prstGeom prst="righ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テキスト ボックス 7"/>
          <p:cNvSpPr txBox="1"/>
          <p:nvPr/>
        </p:nvSpPr>
        <p:spPr>
          <a:xfrm>
            <a:off x="4427984" y="1663772"/>
            <a:ext cx="4464496" cy="4770537"/>
          </a:xfrm>
          <a:prstGeom prst="rect">
            <a:avLst/>
          </a:prstGeom>
          <a:noFill/>
        </p:spPr>
        <p:txBody>
          <a:bodyPr wrap="square" rtlCol="0">
            <a:spAutoFit/>
          </a:bodyPr>
          <a:lstStyle/>
          <a:p>
            <a:r>
              <a:rPr lang="ja-JP" altLang="en-US" sz="1600" dirty="0"/>
              <a:t>そうした新たな時代に企業の</a:t>
            </a:r>
            <a:r>
              <a:rPr lang="en-US" altLang="ja-JP" sz="1600" dirty="0"/>
              <a:t>IT</a:t>
            </a:r>
            <a:r>
              <a:rPr lang="ja-JP" altLang="en-US" sz="1600" dirty="0"/>
              <a:t>部門が果たすべき</a:t>
            </a:r>
            <a:r>
              <a:rPr lang="ja-JP" altLang="en-US" sz="1600" dirty="0" smtClean="0"/>
              <a:t>役割　＜５つのキーワード＞</a:t>
            </a:r>
            <a:endParaRPr lang="en-US" altLang="ja-JP" sz="1600" dirty="0" smtClean="0"/>
          </a:p>
          <a:p>
            <a:endParaRPr lang="en-US" altLang="ja-JP" sz="1600" dirty="0" smtClean="0"/>
          </a:p>
          <a:p>
            <a:r>
              <a:rPr lang="ja-JP" altLang="en-US" sz="1600" b="1" dirty="0" smtClean="0"/>
              <a:t>①「</a:t>
            </a:r>
            <a:r>
              <a:rPr lang="ja-JP" altLang="en-US" sz="1600" b="1" dirty="0"/>
              <a:t>デジタル・テクノロジー・アーキテクチャ</a:t>
            </a:r>
            <a:r>
              <a:rPr lang="ja-JP" altLang="en-US" sz="1600" b="1" dirty="0" smtClean="0"/>
              <a:t>」</a:t>
            </a:r>
            <a:r>
              <a:rPr lang="ja-JP" altLang="en-US" sz="1600" dirty="0" smtClean="0"/>
              <a:t>　単</a:t>
            </a:r>
            <a:r>
              <a:rPr lang="ja-JP" altLang="en-US" sz="1600" dirty="0"/>
              <a:t>に企業の</a:t>
            </a:r>
            <a:r>
              <a:rPr lang="en-US" altLang="ja-JP" sz="1600" dirty="0"/>
              <a:t>IT</a:t>
            </a:r>
            <a:r>
              <a:rPr lang="ja-JP" altLang="en-US" sz="1600" dirty="0"/>
              <a:t>システムだけを担うのではなく、今後は自社の製品やサービスも含めたすべてのデジタル化技術を生かす仕組みを構築していくべきだという</a:t>
            </a:r>
            <a:r>
              <a:rPr lang="ja-JP" altLang="en-US" sz="1600" dirty="0" smtClean="0"/>
              <a:t>考え方。</a:t>
            </a:r>
            <a:endParaRPr lang="en-US" altLang="ja-JP" sz="1600" dirty="0" smtClean="0"/>
          </a:p>
          <a:p>
            <a:r>
              <a:rPr lang="ja-JP" altLang="en-US" sz="1600" b="1" dirty="0" smtClean="0"/>
              <a:t>②「</a:t>
            </a:r>
            <a:r>
              <a:rPr lang="ja-JP" altLang="en-US" sz="1600" b="1" dirty="0"/>
              <a:t>エンタープライズ・インフォメーション・アーキテクチャ</a:t>
            </a:r>
            <a:r>
              <a:rPr lang="ja-JP" altLang="en-US" sz="1600" b="1" dirty="0" smtClean="0"/>
              <a:t>」</a:t>
            </a:r>
            <a:r>
              <a:rPr lang="ja-JP" altLang="en-US" sz="1600" dirty="0" smtClean="0"/>
              <a:t>　</a:t>
            </a:r>
            <a:r>
              <a:rPr lang="en-US" altLang="ja-JP" sz="1600" dirty="0" smtClean="0"/>
              <a:t>1</a:t>
            </a:r>
            <a:r>
              <a:rPr lang="ja-JP" altLang="en-US" sz="1600" dirty="0"/>
              <a:t>つ目で述べた仕組みから発生する情報をどう生かしていく</a:t>
            </a:r>
            <a:r>
              <a:rPr lang="ja-JP" altLang="en-US" sz="1600" dirty="0" smtClean="0"/>
              <a:t>か？</a:t>
            </a:r>
            <a:endParaRPr lang="en-US" altLang="ja-JP" sz="1600" dirty="0" smtClean="0"/>
          </a:p>
          <a:p>
            <a:r>
              <a:rPr lang="ja-JP" altLang="en-US" sz="1600" b="1" dirty="0" smtClean="0"/>
              <a:t>③「</a:t>
            </a:r>
            <a:r>
              <a:rPr lang="ja-JP" altLang="en-US" sz="1600" b="1" dirty="0"/>
              <a:t>サイバー・セキュリティとリスク</a:t>
            </a:r>
            <a:r>
              <a:rPr lang="ja-JP" altLang="en-US" sz="1600" b="1" dirty="0" smtClean="0"/>
              <a:t>」</a:t>
            </a:r>
            <a:r>
              <a:rPr lang="ja-JP" altLang="en-US" sz="1600" dirty="0" smtClean="0"/>
              <a:t>　この</a:t>
            </a:r>
            <a:r>
              <a:rPr lang="ja-JP" altLang="en-US" sz="1600" dirty="0"/>
              <a:t>点も単に企業の</a:t>
            </a:r>
            <a:r>
              <a:rPr lang="en-US" altLang="ja-JP" sz="1600" dirty="0"/>
              <a:t>IT</a:t>
            </a:r>
            <a:r>
              <a:rPr lang="ja-JP" altLang="en-US" sz="1600" dirty="0"/>
              <a:t>システムだけを対象とするのではなく、自社の製品やサービスを含めてデジタル化全体に対応できるように</a:t>
            </a:r>
            <a:r>
              <a:rPr lang="ja-JP" altLang="en-US" sz="1600" dirty="0" smtClean="0"/>
              <a:t>する。</a:t>
            </a:r>
            <a:endParaRPr lang="en-US" altLang="ja-JP" sz="1600" dirty="0" smtClean="0"/>
          </a:p>
          <a:p>
            <a:r>
              <a:rPr lang="ja-JP" altLang="en-US" sz="1600" b="1" dirty="0" smtClean="0"/>
              <a:t>④「</a:t>
            </a:r>
            <a:r>
              <a:rPr lang="ja-JP" altLang="en-US" sz="1600" b="1" dirty="0"/>
              <a:t>産業基盤化された</a:t>
            </a:r>
            <a:r>
              <a:rPr lang="en-US" altLang="ja-JP" sz="1600" b="1" dirty="0"/>
              <a:t>IT</a:t>
            </a:r>
            <a:r>
              <a:rPr lang="ja-JP" altLang="en-US" sz="1600" b="1" dirty="0"/>
              <a:t>インフラ</a:t>
            </a:r>
            <a:r>
              <a:rPr lang="ja-JP" altLang="en-US" sz="1600" b="1" dirty="0" smtClean="0"/>
              <a:t>」</a:t>
            </a:r>
            <a:r>
              <a:rPr lang="ja-JP" altLang="en-US" sz="1600" dirty="0" smtClean="0"/>
              <a:t>　これ</a:t>
            </a:r>
            <a:r>
              <a:rPr lang="ja-JP" altLang="en-US" sz="1600" dirty="0"/>
              <a:t>は社内外のクラウドをうまく連携していく</a:t>
            </a:r>
            <a:r>
              <a:rPr lang="ja-JP" altLang="en-US" sz="1600" dirty="0" smtClean="0"/>
              <a:t>こと。</a:t>
            </a:r>
            <a:endParaRPr lang="en-US" altLang="ja-JP" sz="1600" dirty="0" smtClean="0"/>
          </a:p>
          <a:p>
            <a:r>
              <a:rPr lang="ja-JP" altLang="en-US" sz="1600" b="1" dirty="0" smtClean="0"/>
              <a:t>⑤「</a:t>
            </a:r>
            <a:r>
              <a:rPr lang="ja-JP" altLang="en-US" sz="1600" b="1" dirty="0"/>
              <a:t>デジタル・リーダーシップ</a:t>
            </a:r>
            <a:r>
              <a:rPr lang="ja-JP" altLang="en-US" sz="1600" b="1" dirty="0" smtClean="0"/>
              <a:t>」</a:t>
            </a:r>
            <a:r>
              <a:rPr lang="ja-JP" altLang="en-US" sz="1600" dirty="0" smtClean="0"/>
              <a:t>　まさしく</a:t>
            </a:r>
            <a:r>
              <a:rPr lang="ja-JP" altLang="en-US" sz="1600" dirty="0"/>
              <a:t>会社を挙げてのデジタル化への取り組みをリードする</a:t>
            </a:r>
            <a:r>
              <a:rPr lang="ja-JP" altLang="en-US" sz="1600" dirty="0" smtClean="0"/>
              <a:t>こと。</a:t>
            </a:r>
            <a:endParaRPr kumimoji="1" lang="ja-JP" altLang="en-US" sz="1600" dirty="0"/>
          </a:p>
        </p:txBody>
      </p:sp>
      <p:pic>
        <p:nvPicPr>
          <p:cNvPr id="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3888" y="115888"/>
            <a:ext cx="758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5897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r>
              <a:rPr lang="en-US" altLang="ja-JP" smtClean="0">
                <a:solidFill>
                  <a:prstClr val="black">
                    <a:tint val="75000"/>
                  </a:prstClr>
                </a:solidFill>
              </a:rPr>
              <a:t>Copyrights@2013_Strategic Staff Services</a:t>
            </a:r>
            <a:endParaRPr lang="ja-JP" altLang="en-US">
              <a:solidFill>
                <a:prstClr val="black">
                  <a:tint val="75000"/>
                </a:prstClr>
              </a:solidFill>
            </a:endParaRPr>
          </a:p>
        </p:txBody>
      </p:sp>
      <p:sp>
        <p:nvSpPr>
          <p:cNvPr id="3" name="スライド番号プレースホルダー 2"/>
          <p:cNvSpPr>
            <a:spLocks noGrp="1"/>
          </p:cNvSpPr>
          <p:nvPr>
            <p:ph type="sldNum" sz="quarter" idx="12"/>
          </p:nvPr>
        </p:nvSpPr>
        <p:spPr/>
        <p:txBody>
          <a:bodyPr/>
          <a:lstStyle/>
          <a:p>
            <a:fld id="{5537D551-9331-46E7-9FD5-C05CF4B714C7}" type="slidenum">
              <a:rPr lang="ja-JP" altLang="en-US" smtClean="0">
                <a:solidFill>
                  <a:prstClr val="black">
                    <a:tint val="75000"/>
                  </a:prstClr>
                </a:solidFill>
              </a:rPr>
              <a:pPr/>
              <a:t>54</a:t>
            </a:fld>
            <a:endParaRPr lang="ja-JP" altLang="en-US" dirty="0">
              <a:solidFill>
                <a:prstClr val="black">
                  <a:tint val="75000"/>
                </a:prstClr>
              </a:solidFill>
            </a:endParaRPr>
          </a:p>
        </p:txBody>
      </p:sp>
      <p:sp>
        <p:nvSpPr>
          <p:cNvPr id="5" name="テキスト ボックス 4"/>
          <p:cNvSpPr txBox="1"/>
          <p:nvPr/>
        </p:nvSpPr>
        <p:spPr>
          <a:xfrm>
            <a:off x="1403648" y="1468404"/>
            <a:ext cx="6552728" cy="646331"/>
          </a:xfrm>
          <a:prstGeom prst="rect">
            <a:avLst/>
          </a:prstGeom>
          <a:noFill/>
        </p:spPr>
        <p:txBody>
          <a:bodyPr wrap="square" rtlCol="0">
            <a:spAutoFit/>
          </a:bodyPr>
          <a:lstStyle/>
          <a:p>
            <a:pPr algn="ctr"/>
            <a:r>
              <a:rPr lang="ja-JP" altLang="en-US" sz="3600" dirty="0" smtClean="0">
                <a:solidFill>
                  <a:srgbClr val="002060"/>
                </a:solidFill>
              </a:rPr>
              <a:t>ご清聴ありがとうございました。</a:t>
            </a:r>
            <a:endParaRPr kumimoji="1" lang="ja-JP" altLang="en-US" sz="3600" dirty="0">
              <a:solidFill>
                <a:srgbClr val="002060"/>
              </a:solidFill>
            </a:endParaRPr>
          </a:p>
        </p:txBody>
      </p:sp>
      <p:sp>
        <p:nvSpPr>
          <p:cNvPr id="8" name="Text Box 3"/>
          <p:cNvSpPr txBox="1">
            <a:spLocks noChangeArrowheads="1"/>
          </p:cNvSpPr>
          <p:nvPr/>
        </p:nvSpPr>
        <p:spPr bwMode="auto">
          <a:xfrm>
            <a:off x="539552" y="3296630"/>
            <a:ext cx="7200900" cy="1492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457200">
              <a:spcBef>
                <a:spcPct val="50000"/>
              </a:spcBef>
            </a:pPr>
            <a:r>
              <a:rPr lang="ja-JP" altLang="en-US" sz="1600" b="1" dirty="0" smtClean="0">
                <a:solidFill>
                  <a:prstClr val="black"/>
                </a:solidFill>
              </a:rPr>
              <a:t>戸田　孝一郎</a:t>
            </a:r>
            <a:endParaRPr lang="en-US" altLang="ja-JP" sz="1600" b="1" dirty="0">
              <a:solidFill>
                <a:prstClr val="black"/>
              </a:solidFill>
            </a:endParaRPr>
          </a:p>
          <a:p>
            <a:pPr defTabSz="457200">
              <a:spcBef>
                <a:spcPct val="50000"/>
              </a:spcBef>
            </a:pPr>
            <a:r>
              <a:rPr lang="en-US" altLang="ja-JP" sz="1400" dirty="0">
                <a:solidFill>
                  <a:prstClr val="black"/>
                </a:solidFill>
              </a:rPr>
              <a:t>	</a:t>
            </a:r>
            <a:r>
              <a:rPr lang="en-US" altLang="ja-JP" sz="1400" dirty="0" smtClean="0">
                <a:solidFill>
                  <a:prstClr val="black"/>
                </a:solidFill>
              </a:rPr>
              <a:t>	</a:t>
            </a:r>
            <a:r>
              <a:rPr lang="ja-JP" altLang="en-US" sz="1200" dirty="0" smtClean="0">
                <a:solidFill>
                  <a:prstClr val="black"/>
                </a:solidFill>
              </a:rPr>
              <a:t>米国</a:t>
            </a:r>
            <a:r>
              <a:rPr lang="ja-JP" altLang="en-US" sz="1200" dirty="0">
                <a:solidFill>
                  <a:prstClr val="black"/>
                </a:solidFill>
              </a:rPr>
              <a:t>スクラムアライアンス認定の公認</a:t>
            </a:r>
            <a:r>
              <a:rPr lang="ja-JP" altLang="en-US" sz="1200" dirty="0" smtClean="0">
                <a:solidFill>
                  <a:prstClr val="black"/>
                </a:solidFill>
              </a:rPr>
              <a:t>スクラムマスター</a:t>
            </a:r>
            <a:endParaRPr lang="en-US" altLang="ja-JP" sz="1200" dirty="0">
              <a:solidFill>
                <a:prstClr val="black"/>
              </a:solidFill>
            </a:endParaRPr>
          </a:p>
          <a:p>
            <a:pPr defTabSz="457200">
              <a:spcBef>
                <a:spcPct val="50000"/>
              </a:spcBef>
            </a:pPr>
            <a:r>
              <a:rPr lang="en-US" altLang="ja-JP" sz="1200" dirty="0">
                <a:solidFill>
                  <a:prstClr val="black"/>
                </a:solidFill>
              </a:rPr>
              <a:t>		</a:t>
            </a:r>
            <a:r>
              <a:rPr lang="en-US" altLang="ja-JP" sz="1200" dirty="0" smtClean="0">
                <a:solidFill>
                  <a:prstClr val="black"/>
                </a:solidFill>
              </a:rPr>
              <a:t>	</a:t>
            </a:r>
            <a:r>
              <a:rPr lang="ja-JP" altLang="en-US" sz="1200" dirty="0" smtClean="0">
                <a:solidFill>
                  <a:prstClr val="black"/>
                </a:solidFill>
              </a:rPr>
              <a:t>開発</a:t>
            </a:r>
            <a:r>
              <a:rPr lang="ja-JP" altLang="en-US" sz="1200" dirty="0">
                <a:solidFill>
                  <a:prstClr val="black"/>
                </a:solidFill>
              </a:rPr>
              <a:t>プロセス・リエンジニアリングのコンサルテーション</a:t>
            </a:r>
          </a:p>
          <a:p>
            <a:pPr defTabSz="457200">
              <a:spcBef>
                <a:spcPct val="50000"/>
              </a:spcBef>
            </a:pPr>
            <a:r>
              <a:rPr lang="en-US" altLang="ja-JP" sz="1200" dirty="0" smtClean="0">
                <a:solidFill>
                  <a:prstClr val="black"/>
                </a:solidFill>
              </a:rPr>
              <a:t>		</a:t>
            </a:r>
            <a:r>
              <a:rPr lang="ja-JP" altLang="en-US" sz="1200" dirty="0" smtClean="0">
                <a:solidFill>
                  <a:prstClr val="black"/>
                </a:solidFill>
              </a:rPr>
              <a:t>（社）ＴＰＳ検定協会　認定ＴＭＳカイゼン塾　コーチ</a:t>
            </a:r>
            <a:endParaRPr lang="ja-JP" altLang="en-US" sz="1200" dirty="0">
              <a:solidFill>
                <a:prstClr val="black"/>
              </a:solidFill>
            </a:endParaRPr>
          </a:p>
          <a:p>
            <a:pPr defTabSz="457200">
              <a:spcBef>
                <a:spcPct val="50000"/>
              </a:spcBef>
            </a:pPr>
            <a:endParaRPr lang="ja-JP" altLang="en-US" sz="1200" dirty="0">
              <a:solidFill>
                <a:prstClr val="black"/>
              </a:solidFill>
            </a:endParaRPr>
          </a:p>
        </p:txBody>
      </p:sp>
      <p:pic>
        <p:nvPicPr>
          <p:cNvPr id="9" name="Picture 6"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476" y="3583968"/>
            <a:ext cx="1728787" cy="4143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Object 8"/>
          <p:cNvGraphicFramePr>
            <a:graphicFrameLocks noChangeAspect="1"/>
          </p:cNvGraphicFramePr>
          <p:nvPr>
            <p:extLst>
              <p:ext uri="{D42A27DB-BD31-4B8C-83A1-F6EECF244321}">
                <p14:modId xmlns:p14="http://schemas.microsoft.com/office/powerpoint/2010/main" val="3993679598"/>
              </p:ext>
            </p:extLst>
          </p:nvPr>
        </p:nvGraphicFramePr>
        <p:xfrm>
          <a:off x="7453312" y="2755293"/>
          <a:ext cx="1169988" cy="1657350"/>
        </p:xfrm>
        <a:graphic>
          <a:graphicData uri="http://schemas.openxmlformats.org/presentationml/2006/ole">
            <mc:AlternateContent xmlns:mc="http://schemas.openxmlformats.org/markup-compatibility/2006">
              <mc:Choice xmlns:v="urn:schemas-microsoft-com:vml" Requires="v">
                <p:oleObj spid="_x0000_s2067" name="Image" r:id="rId4" imgW="3022222" imgH="4279365" progId="Photoshop.Image.6">
                  <p:embed/>
                </p:oleObj>
              </mc:Choice>
              <mc:Fallback>
                <p:oleObj name="Image" r:id="rId4" imgW="3022222" imgH="4279365" progId="Photoshop.Image.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3312" y="2755293"/>
                        <a:ext cx="1169988"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1"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419" y="4509046"/>
            <a:ext cx="8137525" cy="10922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5"/>
          <p:cNvSpPr txBox="1">
            <a:spLocks noChangeArrowheads="1"/>
          </p:cNvSpPr>
          <p:nvPr/>
        </p:nvSpPr>
        <p:spPr bwMode="auto">
          <a:xfrm>
            <a:off x="385419" y="5301208"/>
            <a:ext cx="82073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457200">
              <a:spcBef>
                <a:spcPct val="50000"/>
              </a:spcBef>
            </a:pPr>
            <a:r>
              <a:rPr lang="ja-JP" altLang="en-US" sz="1200" b="1" dirty="0">
                <a:solidFill>
                  <a:prstClr val="black"/>
                </a:solidFill>
              </a:rPr>
              <a:t>株式会社　戦略スタッフ・サービス</a:t>
            </a:r>
          </a:p>
          <a:p>
            <a:pPr defTabSz="457200">
              <a:spcBef>
                <a:spcPct val="50000"/>
              </a:spcBef>
            </a:pPr>
            <a:r>
              <a:rPr lang="ja-JP" altLang="en-US" sz="1200" dirty="0">
                <a:solidFill>
                  <a:prstClr val="black"/>
                </a:solidFill>
              </a:rPr>
              <a:t>（本社）〒</a:t>
            </a:r>
            <a:r>
              <a:rPr lang="en-US" altLang="ja-JP" sz="1200" dirty="0">
                <a:solidFill>
                  <a:prstClr val="black"/>
                </a:solidFill>
              </a:rPr>
              <a:t>100-0004 </a:t>
            </a:r>
            <a:r>
              <a:rPr lang="ja-JP" altLang="en-US" sz="1200" dirty="0">
                <a:solidFill>
                  <a:prstClr val="black"/>
                </a:solidFill>
              </a:rPr>
              <a:t>東京都千代田区大手町</a:t>
            </a:r>
            <a:r>
              <a:rPr lang="en-US" altLang="ja-JP" sz="1200" dirty="0">
                <a:solidFill>
                  <a:prstClr val="black"/>
                </a:solidFill>
              </a:rPr>
              <a:t>1-7-2  </a:t>
            </a:r>
            <a:r>
              <a:rPr lang="ja-JP" altLang="en-US" sz="1200" dirty="0">
                <a:solidFill>
                  <a:prstClr val="black"/>
                </a:solidFill>
              </a:rPr>
              <a:t>東京サンケイビル</a:t>
            </a:r>
            <a:r>
              <a:rPr lang="en-US" altLang="ja-JP" sz="1200" dirty="0">
                <a:solidFill>
                  <a:prstClr val="black"/>
                </a:solidFill>
              </a:rPr>
              <a:t>27F  </a:t>
            </a:r>
            <a:r>
              <a:rPr lang="ja-JP" altLang="en-US" sz="1200" dirty="0">
                <a:solidFill>
                  <a:prstClr val="black"/>
                </a:solidFill>
              </a:rPr>
              <a:t>電話：</a:t>
            </a:r>
            <a:r>
              <a:rPr lang="en-US" altLang="ja-JP" sz="1200" dirty="0">
                <a:solidFill>
                  <a:prstClr val="black"/>
                </a:solidFill>
              </a:rPr>
              <a:t>03-3242-6282  FAX</a:t>
            </a:r>
            <a:r>
              <a:rPr lang="ja-JP" altLang="en-US" sz="1200" dirty="0">
                <a:solidFill>
                  <a:prstClr val="black"/>
                </a:solidFill>
              </a:rPr>
              <a:t>：</a:t>
            </a:r>
            <a:r>
              <a:rPr lang="en-US" altLang="ja-JP" sz="1200" dirty="0">
                <a:solidFill>
                  <a:prstClr val="black"/>
                </a:solidFill>
              </a:rPr>
              <a:t>03-3242-6283</a:t>
            </a:r>
          </a:p>
          <a:p>
            <a:pPr defTabSz="457200">
              <a:spcBef>
                <a:spcPct val="50000"/>
              </a:spcBef>
            </a:pPr>
            <a:r>
              <a:rPr lang="ja-JP" altLang="en-US" sz="1200" dirty="0">
                <a:solidFill>
                  <a:prstClr val="black"/>
                </a:solidFill>
              </a:rPr>
              <a:t>（ソフトピア・オフィス）〒</a:t>
            </a:r>
            <a:r>
              <a:rPr lang="en-US" altLang="ja-JP" sz="1200" dirty="0">
                <a:solidFill>
                  <a:prstClr val="black"/>
                </a:solidFill>
              </a:rPr>
              <a:t>503-0807 </a:t>
            </a:r>
            <a:r>
              <a:rPr lang="ja-JP" altLang="en-US" sz="1200" dirty="0">
                <a:solidFill>
                  <a:prstClr val="black"/>
                </a:solidFill>
              </a:rPr>
              <a:t>岐阜県大垣市今宿</a:t>
            </a:r>
            <a:r>
              <a:rPr lang="en-US" altLang="ja-JP" sz="1200" dirty="0">
                <a:solidFill>
                  <a:prstClr val="black"/>
                </a:solidFill>
              </a:rPr>
              <a:t>6-52-16  </a:t>
            </a:r>
            <a:r>
              <a:rPr lang="ja-JP" altLang="en-US" sz="1200" dirty="0">
                <a:solidFill>
                  <a:prstClr val="black"/>
                </a:solidFill>
              </a:rPr>
              <a:t>ドリームコア</a:t>
            </a:r>
            <a:r>
              <a:rPr lang="en-US" altLang="ja-JP" sz="1200" dirty="0">
                <a:solidFill>
                  <a:prstClr val="black"/>
                </a:solidFill>
              </a:rPr>
              <a:t>308  </a:t>
            </a:r>
            <a:r>
              <a:rPr lang="ja-JP" altLang="en-US" sz="1200" dirty="0">
                <a:solidFill>
                  <a:prstClr val="black"/>
                </a:solidFill>
              </a:rPr>
              <a:t>電話：</a:t>
            </a:r>
            <a:r>
              <a:rPr lang="en-US" altLang="ja-JP" sz="1200" dirty="0">
                <a:solidFill>
                  <a:prstClr val="black"/>
                </a:solidFill>
              </a:rPr>
              <a:t>0584-47-5931</a:t>
            </a:r>
          </a:p>
          <a:p>
            <a:pPr defTabSz="457200">
              <a:spcBef>
                <a:spcPct val="50000"/>
              </a:spcBef>
            </a:pPr>
            <a:r>
              <a:rPr lang="en-US" altLang="ja-JP" sz="1000" dirty="0">
                <a:solidFill>
                  <a:prstClr val="black"/>
                </a:solidFill>
              </a:rPr>
              <a:t>		</a:t>
            </a:r>
            <a:r>
              <a:rPr lang="ja-JP" altLang="en-US" sz="1000" dirty="0">
                <a:solidFill>
                  <a:prstClr val="black"/>
                </a:solidFill>
              </a:rPr>
              <a:t>お問い合わせはメール</a:t>
            </a:r>
            <a:r>
              <a:rPr lang="ja-JP" altLang="en-US" sz="1400" dirty="0">
                <a:solidFill>
                  <a:prstClr val="black"/>
                </a:solidFill>
              </a:rPr>
              <a:t>（</a:t>
            </a:r>
            <a:r>
              <a:rPr lang="en-US" altLang="ja-JP" sz="1400" dirty="0">
                <a:solidFill>
                  <a:prstClr val="black"/>
                </a:solidFill>
              </a:rPr>
              <a:t>lktoda@ask3s.net</a:t>
            </a:r>
            <a:r>
              <a:rPr lang="ja-JP" altLang="en-US" sz="1400" dirty="0">
                <a:solidFill>
                  <a:prstClr val="black"/>
                </a:solidFill>
              </a:rPr>
              <a:t>）</a:t>
            </a:r>
            <a:r>
              <a:rPr lang="ja-JP" altLang="en-US" sz="1000" dirty="0">
                <a:solidFill>
                  <a:prstClr val="black"/>
                </a:solidFill>
              </a:rPr>
              <a:t>にてお願いいたします。</a:t>
            </a:r>
          </a:p>
        </p:txBody>
      </p:sp>
    </p:spTree>
    <p:extLst>
      <p:ext uri="{BB962C8B-B14F-4D97-AF65-F5344CB8AC3E}">
        <p14:creationId xmlns:p14="http://schemas.microsoft.com/office/powerpoint/2010/main" val="38111611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a:xfrm>
            <a:off x="467544" y="116632"/>
            <a:ext cx="8229600" cy="634082"/>
          </a:xfrm>
        </p:spPr>
        <p:txBody>
          <a:bodyPr/>
          <a:lstStyle/>
          <a:p>
            <a:r>
              <a:rPr lang="ja-JP" altLang="en-US" sz="2400" dirty="0" smtClean="0"/>
              <a:t>講演・コラム　等の実績</a:t>
            </a:r>
          </a:p>
        </p:txBody>
      </p:sp>
      <p:sp>
        <p:nvSpPr>
          <p:cNvPr id="3" name="コンテンツ プレースホルダー 2"/>
          <p:cNvSpPr>
            <a:spLocks noGrp="1"/>
          </p:cNvSpPr>
          <p:nvPr>
            <p:ph idx="1"/>
          </p:nvPr>
        </p:nvSpPr>
        <p:spPr>
          <a:xfrm>
            <a:off x="323528" y="620688"/>
            <a:ext cx="8642350" cy="5976664"/>
          </a:xfrm>
        </p:spPr>
        <p:txBody>
          <a:bodyPr>
            <a:noAutofit/>
          </a:bodyPr>
          <a:lstStyle/>
          <a:p>
            <a:pPr>
              <a:defRPr/>
            </a:pPr>
            <a:r>
              <a:rPr lang="en-US" altLang="ja-JP" sz="1400" dirty="0" smtClean="0"/>
              <a:t>2009</a:t>
            </a:r>
            <a:r>
              <a:rPr lang="ja-JP" altLang="en-US" sz="1400" dirty="0" smtClean="0"/>
              <a:t>年</a:t>
            </a:r>
            <a:endParaRPr lang="en-US" altLang="ja-JP" sz="1400" dirty="0" smtClean="0"/>
          </a:p>
          <a:p>
            <a:pPr lvl="1">
              <a:defRPr/>
            </a:pPr>
            <a:r>
              <a:rPr lang="en-US" altLang="ja-JP" sz="1400" dirty="0" smtClean="0"/>
              <a:t>SODEC </a:t>
            </a:r>
            <a:r>
              <a:rPr lang="ja-JP" altLang="en-US" sz="1400" dirty="0" smtClean="0"/>
              <a:t>専門セミナー　講演</a:t>
            </a:r>
            <a:endParaRPr lang="en-US" altLang="ja-JP" sz="1400" dirty="0" smtClean="0"/>
          </a:p>
          <a:p>
            <a:pPr lvl="1">
              <a:defRPr/>
            </a:pPr>
            <a:r>
              <a:rPr lang="en-US" altLang="ja-JP" sz="1400" dirty="0" smtClean="0"/>
              <a:t>SODEC</a:t>
            </a:r>
            <a:r>
              <a:rPr lang="ja-JP" altLang="en-US" sz="1400" dirty="0" smtClean="0"/>
              <a:t>　</a:t>
            </a:r>
            <a:r>
              <a:rPr lang="en-US" altLang="ja-JP" sz="1400" dirty="0"/>
              <a:t>IBM</a:t>
            </a:r>
            <a:r>
              <a:rPr lang="ja-JP" altLang="en-US" sz="1400" dirty="0"/>
              <a:t>社ブースにてアジャイル開発のセッションを担当</a:t>
            </a:r>
            <a:endParaRPr lang="en-US" altLang="ja-JP" sz="1400" dirty="0" smtClean="0"/>
          </a:p>
          <a:p>
            <a:pPr lvl="1">
              <a:defRPr/>
            </a:pPr>
            <a:r>
              <a:rPr lang="ja-JP" altLang="en-US" sz="1400" dirty="0" smtClean="0"/>
              <a:t>日本</a:t>
            </a:r>
            <a:r>
              <a:rPr lang="en-US" altLang="ja-JP" sz="1400" dirty="0" smtClean="0"/>
              <a:t>IBM Rational Software Conference 2009</a:t>
            </a:r>
            <a:r>
              <a:rPr lang="ja-JP" altLang="en-US" sz="1400" dirty="0" smtClean="0"/>
              <a:t>　講演</a:t>
            </a:r>
            <a:endParaRPr lang="en-US" altLang="ja-JP" sz="1400" dirty="0" smtClean="0"/>
          </a:p>
          <a:p>
            <a:pPr lvl="1">
              <a:defRPr/>
            </a:pPr>
            <a:r>
              <a:rPr lang="ja-JP" altLang="en-US" sz="1400" dirty="0"/>
              <a:t>日経</a:t>
            </a:r>
            <a:r>
              <a:rPr lang="en-US" altLang="ja-JP" sz="1400" dirty="0" smtClean="0"/>
              <a:t>BP</a:t>
            </a:r>
            <a:r>
              <a:rPr lang="ja-JP" altLang="en-US" sz="1400" dirty="0" smtClean="0"/>
              <a:t>　ソフトウエア</a:t>
            </a:r>
            <a:r>
              <a:rPr lang="ja-JP" altLang="en-US" sz="1400" dirty="0"/>
              <a:t>技術者人材</a:t>
            </a:r>
            <a:r>
              <a:rPr lang="ja-JP" altLang="en-US" sz="1400" dirty="0" smtClean="0"/>
              <a:t>育成シンポジウム　講演</a:t>
            </a:r>
            <a:endParaRPr lang="en-US" altLang="ja-JP" sz="1400" dirty="0" smtClean="0"/>
          </a:p>
          <a:p>
            <a:pPr lvl="1">
              <a:defRPr/>
            </a:pPr>
            <a:r>
              <a:rPr lang="ja-JP" altLang="en-US" sz="1400" dirty="0" smtClean="0"/>
              <a:t>マイクロソフトのアジャイル開発支援サイトへの寄稿　（</a:t>
            </a:r>
            <a:r>
              <a:rPr lang="en-US" altLang="ja-JP" sz="1400" dirty="0" smtClean="0"/>
              <a:t>10</a:t>
            </a:r>
            <a:r>
              <a:rPr lang="ja-JP" altLang="en-US" sz="1400" dirty="0" smtClean="0"/>
              <a:t>回）　（</a:t>
            </a:r>
            <a:r>
              <a:rPr lang="en-US" altLang="ja-JP" sz="1400" dirty="0" smtClean="0"/>
              <a:t>2009</a:t>
            </a:r>
            <a:r>
              <a:rPr lang="ja-JP" altLang="en-US" sz="1400" dirty="0" smtClean="0"/>
              <a:t>年～</a:t>
            </a:r>
            <a:r>
              <a:rPr lang="en-US" altLang="ja-JP" sz="1400" dirty="0" smtClean="0"/>
              <a:t>2010</a:t>
            </a:r>
            <a:r>
              <a:rPr lang="ja-JP" altLang="en-US" sz="1400" dirty="0" smtClean="0"/>
              <a:t>年）</a:t>
            </a:r>
            <a:endParaRPr lang="en-US" altLang="ja-JP" sz="1400" dirty="0" smtClean="0"/>
          </a:p>
          <a:p>
            <a:pPr lvl="1">
              <a:defRPr/>
            </a:pPr>
            <a:r>
              <a:rPr lang="ja-JP" altLang="en-US" sz="1400" dirty="0" smtClean="0"/>
              <a:t>マイクロソフト　最新．</a:t>
            </a:r>
            <a:r>
              <a:rPr lang="en-US" altLang="ja-JP" sz="1400" dirty="0" smtClean="0"/>
              <a:t>NET</a:t>
            </a:r>
            <a:r>
              <a:rPr lang="ja-JP" altLang="en-US" sz="1400" dirty="0"/>
              <a:t>システム開発の実践</a:t>
            </a:r>
            <a:r>
              <a:rPr lang="ja-JP" altLang="en-US" sz="1400" dirty="0" smtClean="0"/>
              <a:t>セミナー　講演</a:t>
            </a:r>
            <a:endParaRPr lang="en-US" altLang="ja-JP" sz="1400" dirty="0" smtClean="0"/>
          </a:p>
          <a:p>
            <a:pPr>
              <a:defRPr/>
            </a:pPr>
            <a:r>
              <a:rPr lang="en-US" altLang="ja-JP" sz="1400" dirty="0" smtClean="0"/>
              <a:t>2010</a:t>
            </a:r>
            <a:r>
              <a:rPr lang="ja-JP" altLang="en-US" sz="1400" dirty="0" smtClean="0"/>
              <a:t>年</a:t>
            </a:r>
            <a:endParaRPr lang="en-US" altLang="ja-JP" sz="1400" dirty="0" smtClean="0"/>
          </a:p>
          <a:p>
            <a:pPr lvl="1">
              <a:defRPr/>
            </a:pPr>
            <a:r>
              <a:rPr lang="ja-JP" altLang="en-US" sz="1400" dirty="0" smtClean="0"/>
              <a:t>日本</a:t>
            </a:r>
            <a:r>
              <a:rPr lang="en-US" altLang="ja-JP" sz="1400" dirty="0" smtClean="0"/>
              <a:t>IBM</a:t>
            </a:r>
            <a:r>
              <a:rPr lang="ja-JP" altLang="en-US" sz="1400" dirty="0" smtClean="0"/>
              <a:t>　</a:t>
            </a:r>
            <a:r>
              <a:rPr lang="en-US" altLang="ja-JP" sz="1400" dirty="0" smtClean="0"/>
              <a:t>Innovate 2010</a:t>
            </a:r>
            <a:r>
              <a:rPr lang="ja-JP" altLang="en-US" sz="1400" dirty="0" smtClean="0"/>
              <a:t>　講演　（アジャイル・トラックの企画支援）</a:t>
            </a:r>
            <a:endParaRPr lang="en-US" altLang="ja-JP" sz="1400" dirty="0" smtClean="0"/>
          </a:p>
          <a:p>
            <a:pPr lvl="1">
              <a:defRPr/>
            </a:pPr>
            <a:r>
              <a:rPr lang="ja-JP" altLang="en-US" sz="1400" dirty="0" smtClean="0"/>
              <a:t>ソフトウェア品質管理シンポジウム　</a:t>
            </a:r>
            <a:r>
              <a:rPr lang="en-US" altLang="ja-JP" sz="1400" dirty="0" smtClean="0"/>
              <a:t>2010</a:t>
            </a:r>
            <a:r>
              <a:rPr lang="ja-JP" altLang="en-US" sz="1400" dirty="0" smtClean="0"/>
              <a:t>　ワークショップ提供</a:t>
            </a:r>
            <a:endParaRPr lang="en-US" altLang="ja-JP" sz="1400" dirty="0" smtClean="0"/>
          </a:p>
          <a:p>
            <a:pPr lvl="1">
              <a:defRPr/>
            </a:pPr>
            <a:r>
              <a:rPr lang="ja-JP" altLang="en-US" sz="1400" dirty="0"/>
              <a:t>日経</a:t>
            </a:r>
            <a:r>
              <a:rPr lang="en-US" altLang="ja-JP" sz="1400" dirty="0" smtClean="0"/>
              <a:t>BP</a:t>
            </a:r>
            <a:r>
              <a:rPr lang="ja-JP" altLang="en-US" sz="1400" dirty="0"/>
              <a:t>　</a:t>
            </a:r>
            <a:r>
              <a:rPr lang="en-US" altLang="ja-JP" sz="1400" dirty="0"/>
              <a:t>X-over Development Conference 2010</a:t>
            </a:r>
            <a:r>
              <a:rPr lang="ja-JP" altLang="en-US" sz="1400" dirty="0"/>
              <a:t>　</a:t>
            </a:r>
            <a:r>
              <a:rPr lang="ja-JP" altLang="en-US" sz="1400" dirty="0" smtClean="0"/>
              <a:t>講演</a:t>
            </a:r>
            <a:endParaRPr lang="en-US" altLang="ja-JP" sz="1400" dirty="0" smtClean="0"/>
          </a:p>
          <a:p>
            <a:pPr lvl="1">
              <a:defRPr/>
            </a:pPr>
            <a:r>
              <a:rPr lang="en-US" altLang="ja-JP" sz="1400" dirty="0"/>
              <a:t>Agile </a:t>
            </a:r>
            <a:r>
              <a:rPr lang="ja-JP" altLang="en-US" sz="1400" dirty="0"/>
              <a:t>フォーラム　</a:t>
            </a:r>
            <a:r>
              <a:rPr lang="en-US" altLang="ja-JP" sz="1400" dirty="0"/>
              <a:t>in</a:t>
            </a:r>
            <a:r>
              <a:rPr lang="ja-JP" altLang="en-US" sz="1400" dirty="0"/>
              <a:t>　</a:t>
            </a:r>
            <a:r>
              <a:rPr lang="ja-JP" altLang="en-US" sz="1400" dirty="0" smtClean="0"/>
              <a:t>岐阜　</a:t>
            </a:r>
            <a:r>
              <a:rPr lang="en-US" altLang="ja-JP" sz="1400" dirty="0" smtClean="0"/>
              <a:t>2010</a:t>
            </a:r>
            <a:r>
              <a:rPr lang="ja-JP" altLang="en-US" sz="1400" dirty="0" smtClean="0"/>
              <a:t>　講演</a:t>
            </a:r>
            <a:endParaRPr lang="en-US" altLang="ja-JP" sz="1400" dirty="0" smtClean="0"/>
          </a:p>
          <a:p>
            <a:pPr>
              <a:defRPr/>
            </a:pPr>
            <a:r>
              <a:rPr lang="en-US" altLang="ja-JP" sz="1400" dirty="0" smtClean="0"/>
              <a:t>2011</a:t>
            </a:r>
            <a:r>
              <a:rPr lang="ja-JP" altLang="en-US" sz="1400" dirty="0" smtClean="0"/>
              <a:t>年</a:t>
            </a:r>
            <a:endParaRPr lang="en-US" altLang="ja-JP" sz="1400" dirty="0" smtClean="0"/>
          </a:p>
          <a:p>
            <a:pPr lvl="1">
              <a:defRPr/>
            </a:pPr>
            <a:r>
              <a:rPr lang="en-US" altLang="ja-JP" sz="1400" dirty="0"/>
              <a:t>Agile Japan </a:t>
            </a:r>
            <a:r>
              <a:rPr lang="en-US" altLang="ja-JP" sz="1400" dirty="0" smtClean="0"/>
              <a:t>2011</a:t>
            </a:r>
            <a:r>
              <a:rPr lang="ja-JP" altLang="en-US" sz="1400" dirty="0" smtClean="0"/>
              <a:t>　講演</a:t>
            </a:r>
            <a:endParaRPr lang="en-US" altLang="ja-JP" sz="1400" dirty="0"/>
          </a:p>
          <a:p>
            <a:pPr lvl="1">
              <a:defRPr/>
            </a:pPr>
            <a:r>
              <a:rPr lang="en-US" altLang="ja-JP" sz="1400" dirty="0"/>
              <a:t>Agile Conference Tokyo </a:t>
            </a:r>
            <a:r>
              <a:rPr lang="ja-JP" altLang="en-US" sz="1400" dirty="0" smtClean="0"/>
              <a:t>講演</a:t>
            </a:r>
            <a:endParaRPr lang="en-US" altLang="ja-JP" sz="1400" dirty="0"/>
          </a:p>
          <a:p>
            <a:pPr lvl="1">
              <a:defRPr/>
            </a:pPr>
            <a:r>
              <a:rPr lang="ja-JP" altLang="en-US" sz="1400" dirty="0"/>
              <a:t>ソフトウェア品質管理シンポジウム　</a:t>
            </a:r>
            <a:r>
              <a:rPr lang="en-US" altLang="ja-JP" sz="1400" dirty="0" smtClean="0"/>
              <a:t>2011</a:t>
            </a:r>
            <a:r>
              <a:rPr lang="ja-JP" altLang="en-US" sz="1400" dirty="0" smtClean="0"/>
              <a:t>　講演とワークショップ提供</a:t>
            </a:r>
            <a:endParaRPr lang="en-US" altLang="ja-JP" sz="1400" dirty="0"/>
          </a:p>
          <a:p>
            <a:pPr>
              <a:defRPr/>
            </a:pPr>
            <a:r>
              <a:rPr lang="en-US" altLang="ja-JP" sz="1400" dirty="0" smtClean="0"/>
              <a:t>2012</a:t>
            </a:r>
            <a:r>
              <a:rPr lang="ja-JP" altLang="en-US" sz="1400" dirty="0" smtClean="0"/>
              <a:t>年</a:t>
            </a:r>
            <a:endParaRPr lang="en-US" altLang="ja-JP" sz="1400" dirty="0" smtClean="0"/>
          </a:p>
          <a:p>
            <a:pPr lvl="1">
              <a:defRPr/>
            </a:pPr>
            <a:r>
              <a:rPr lang="en-US" altLang="ja-JP" sz="1400" dirty="0"/>
              <a:t>Agile Japan </a:t>
            </a:r>
            <a:r>
              <a:rPr lang="en-US" altLang="ja-JP" sz="1400" dirty="0" smtClean="0"/>
              <a:t>2012</a:t>
            </a:r>
            <a:r>
              <a:rPr lang="ja-JP" altLang="en-US" sz="1400" dirty="0" smtClean="0"/>
              <a:t>　講演</a:t>
            </a:r>
            <a:endParaRPr lang="en-US" altLang="ja-JP" sz="1400" dirty="0"/>
          </a:p>
          <a:p>
            <a:pPr lvl="1">
              <a:defRPr/>
            </a:pPr>
            <a:r>
              <a:rPr lang="ja-JP" altLang="ja-JP" sz="1400" dirty="0"/>
              <a:t>電子情報産業</a:t>
            </a:r>
            <a:r>
              <a:rPr lang="ja-JP" altLang="ja-JP" sz="1400" dirty="0" smtClean="0"/>
              <a:t>協会</a:t>
            </a:r>
            <a:r>
              <a:rPr lang="ja-JP" altLang="en-US" sz="1400" dirty="0" smtClean="0"/>
              <a:t>　</a:t>
            </a:r>
            <a:r>
              <a:rPr lang="en-US" altLang="ja-JP" sz="1400" dirty="0"/>
              <a:t>JEITA </a:t>
            </a:r>
            <a:r>
              <a:rPr lang="ja-JP" altLang="en-US" sz="1400" dirty="0"/>
              <a:t>ソフトウェアエンジニアリング技術ワークショップ</a:t>
            </a:r>
            <a:r>
              <a:rPr lang="en-US" altLang="ja-JP" sz="1400" dirty="0" smtClean="0"/>
              <a:t>2012</a:t>
            </a:r>
            <a:r>
              <a:rPr lang="ja-JP" altLang="en-US" sz="1400" dirty="0" smtClean="0"/>
              <a:t>　講演</a:t>
            </a:r>
            <a:endParaRPr lang="en-US" altLang="ja-JP" sz="1400" dirty="0" smtClean="0"/>
          </a:p>
          <a:p>
            <a:pPr>
              <a:defRPr/>
            </a:pPr>
            <a:r>
              <a:rPr lang="en-US" altLang="ja-JP" sz="1400" dirty="0" smtClean="0"/>
              <a:t>2013</a:t>
            </a:r>
            <a:r>
              <a:rPr lang="ja-JP" altLang="en-US" sz="1400" dirty="0" smtClean="0"/>
              <a:t>年</a:t>
            </a:r>
            <a:endParaRPr lang="en-US" altLang="ja-JP" sz="1400" dirty="0" smtClean="0"/>
          </a:p>
          <a:p>
            <a:pPr lvl="1">
              <a:defRPr/>
            </a:pPr>
            <a:r>
              <a:rPr lang="en-US" altLang="ja-JP" sz="1400" dirty="0"/>
              <a:t>SODEC </a:t>
            </a:r>
            <a:r>
              <a:rPr lang="ja-JP" altLang="en-US" sz="1400" dirty="0"/>
              <a:t>専門セミナー　講演</a:t>
            </a:r>
            <a:endParaRPr lang="en-US" altLang="ja-JP" sz="1400" dirty="0"/>
          </a:p>
          <a:p>
            <a:pPr lvl="1">
              <a:defRPr/>
            </a:pPr>
            <a:r>
              <a:rPr lang="en-US" altLang="ja-JP" sz="1400" dirty="0" smtClean="0"/>
              <a:t>IBM</a:t>
            </a:r>
            <a:r>
              <a:rPr lang="ja-JP" altLang="en-US" sz="1400" dirty="0" smtClean="0"/>
              <a:t>　</a:t>
            </a:r>
            <a:r>
              <a:rPr lang="en-US" altLang="ja-JP" sz="1400" dirty="0" smtClean="0"/>
              <a:t>Innovate2013</a:t>
            </a:r>
            <a:r>
              <a:rPr lang="ja-JP" altLang="en-US" sz="1400" dirty="0" smtClean="0"/>
              <a:t>　</a:t>
            </a:r>
            <a:r>
              <a:rPr lang="en-US" altLang="ja-JP" sz="1400" dirty="0" smtClean="0"/>
              <a:t>The Technical Summit</a:t>
            </a:r>
            <a:r>
              <a:rPr lang="ja-JP" altLang="en-US" sz="1400" dirty="0" smtClean="0"/>
              <a:t>　（</a:t>
            </a:r>
            <a:r>
              <a:rPr lang="en-US" altLang="ja-JP" sz="1400" dirty="0" smtClean="0"/>
              <a:t>Orlando, FL</a:t>
            </a:r>
            <a:r>
              <a:rPr lang="ja-JP" altLang="en-US" sz="1400" dirty="0" smtClean="0"/>
              <a:t>） 講演</a:t>
            </a:r>
            <a:endParaRPr lang="en-US" altLang="ja-JP" sz="1400" dirty="0" smtClean="0"/>
          </a:p>
          <a:p>
            <a:pPr lvl="1">
              <a:defRPr/>
            </a:pPr>
            <a:r>
              <a:rPr lang="en-US" altLang="ja-JP" sz="1400" dirty="0"/>
              <a:t>Agile Conference Tokyo </a:t>
            </a:r>
            <a:r>
              <a:rPr lang="ja-JP" altLang="en-US" sz="1400" dirty="0" smtClean="0"/>
              <a:t>講演</a:t>
            </a:r>
            <a:endParaRPr lang="en-US" altLang="ja-JP" sz="1400" dirty="0"/>
          </a:p>
        </p:txBody>
      </p:sp>
      <p:sp>
        <p:nvSpPr>
          <p:cNvPr id="17413" name="スライド番号プレースホルダー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9CFC7AC9-9E47-4290-89AD-67CFEEE3C565}" type="slidenum">
              <a:rPr lang="en-US" altLang="ja-JP" smtClean="0">
                <a:solidFill>
                  <a:schemeClr val="bg1">
                    <a:lumMod val="65000"/>
                  </a:schemeClr>
                </a:solidFill>
              </a:rPr>
              <a:pPr eaLnBrk="1" hangingPunct="1"/>
              <a:t>55</a:t>
            </a:fld>
            <a:endParaRPr lang="en-US" altLang="ja-JP" dirty="0" smtClean="0">
              <a:solidFill>
                <a:schemeClr val="bg1">
                  <a:lumMod val="65000"/>
                </a:schemeClr>
              </a:solidFill>
            </a:endParaRP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4303" y="28575"/>
            <a:ext cx="758825" cy="492125"/>
          </a:xfrm>
          <a:prstGeom prst="rect">
            <a:avLst/>
          </a:prstGeom>
          <a:noFill/>
          <a:extLst>
            <a:ext uri="{909E8E84-426E-40DD-AFC4-6F175D3DCCD1}">
              <a14:hiddenFill xmlns:a14="http://schemas.microsoft.com/office/drawing/2010/main">
                <a:solidFill>
                  <a:srgbClr val="FFFFFF"/>
                </a:solidFill>
              </a14:hiddenFill>
            </a:ext>
          </a:extLst>
        </p:spPr>
      </p:pic>
      <p:sp>
        <p:nvSpPr>
          <p:cNvPr id="7" name="フッター プレースホルダー 5"/>
          <p:cNvSpPr>
            <a:spLocks noGrp="1"/>
          </p:cNvSpPr>
          <p:nvPr>
            <p:ph type="ftr" sz="quarter" idx="11"/>
          </p:nvPr>
        </p:nvSpPr>
        <p:spPr>
          <a:xfrm>
            <a:off x="2987824" y="6569918"/>
            <a:ext cx="3608040" cy="277242"/>
          </a:xfrm>
        </p:spPr>
        <p:txBody>
          <a:bodyPr/>
          <a:lstStyle/>
          <a:p>
            <a:pPr>
              <a:defRPr/>
            </a:pPr>
            <a:r>
              <a:rPr lang="en-US" altLang="ja-JP" sz="1200" dirty="0" smtClean="0">
                <a:solidFill>
                  <a:schemeClr val="bg1">
                    <a:lumMod val="65000"/>
                  </a:schemeClr>
                </a:solidFill>
              </a:rPr>
              <a:t>Copyrights@2013_Strategic Staff Services</a:t>
            </a:r>
            <a:endParaRPr lang="en-US" altLang="ja-JP" sz="1200" dirty="0">
              <a:solidFill>
                <a:schemeClr val="bg1">
                  <a:lumMod val="65000"/>
                </a:schemeClr>
              </a:solidFill>
            </a:endParaRPr>
          </a:p>
        </p:txBody>
      </p:sp>
    </p:spTree>
    <p:extLst>
      <p:ext uri="{BB962C8B-B14F-4D97-AF65-F5344CB8AC3E}">
        <p14:creationId xmlns:p14="http://schemas.microsoft.com/office/powerpoint/2010/main" val="10411722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a:xfrm>
            <a:off x="467544" y="116632"/>
            <a:ext cx="8229600" cy="490066"/>
          </a:xfrm>
        </p:spPr>
        <p:txBody>
          <a:bodyPr/>
          <a:lstStyle/>
          <a:p>
            <a:r>
              <a:rPr lang="ja-JP" altLang="en-US" sz="2400" dirty="0" smtClean="0"/>
              <a:t>弊社アジャイル開発の足跡</a:t>
            </a:r>
          </a:p>
        </p:txBody>
      </p:sp>
      <p:sp>
        <p:nvSpPr>
          <p:cNvPr id="3" name="コンテンツ プレースホルダー 2"/>
          <p:cNvSpPr>
            <a:spLocks noGrp="1"/>
          </p:cNvSpPr>
          <p:nvPr>
            <p:ph idx="1"/>
          </p:nvPr>
        </p:nvSpPr>
        <p:spPr>
          <a:xfrm>
            <a:off x="251520" y="692696"/>
            <a:ext cx="8713788" cy="5832648"/>
          </a:xfrm>
        </p:spPr>
        <p:txBody>
          <a:bodyPr>
            <a:noAutofit/>
          </a:bodyPr>
          <a:lstStyle/>
          <a:p>
            <a:pPr>
              <a:defRPr/>
            </a:pPr>
            <a:r>
              <a:rPr lang="ja-JP" altLang="en-US" sz="1400" dirty="0" smtClean="0"/>
              <a:t>～</a:t>
            </a:r>
            <a:r>
              <a:rPr lang="en-US" altLang="ja-JP" sz="1400" dirty="0" smtClean="0"/>
              <a:t>2007</a:t>
            </a:r>
            <a:r>
              <a:rPr lang="ja-JP" altLang="en-US" sz="1400" dirty="0" smtClean="0"/>
              <a:t>年</a:t>
            </a:r>
            <a:r>
              <a:rPr lang="en-US" altLang="ja-JP" sz="1400" dirty="0" smtClean="0"/>
              <a:t>3</a:t>
            </a:r>
            <a:r>
              <a:rPr lang="ja-JP" altLang="en-US" sz="1400" dirty="0" smtClean="0"/>
              <a:t>月：</a:t>
            </a:r>
            <a:endParaRPr lang="en-US" altLang="ja-JP" sz="1400" dirty="0" smtClean="0"/>
          </a:p>
          <a:p>
            <a:pPr marL="457200" lvl="1" indent="0">
              <a:buFontTx/>
              <a:buNone/>
              <a:defRPr/>
            </a:pPr>
            <a:r>
              <a:rPr lang="ja-JP" altLang="en-US" sz="1400" dirty="0" smtClean="0"/>
              <a:t>岐阜県産業振興・再開発プロジェクトに参画</a:t>
            </a:r>
            <a:endParaRPr lang="en-US" altLang="ja-JP" sz="1400" dirty="0" smtClean="0"/>
          </a:p>
          <a:p>
            <a:pPr>
              <a:defRPr/>
            </a:pPr>
            <a:r>
              <a:rPr lang="en-US" altLang="ja-JP" sz="1400" dirty="0" smtClean="0"/>
              <a:t>2007</a:t>
            </a:r>
            <a:r>
              <a:rPr lang="ja-JP" altLang="en-US" sz="1400" dirty="0" smtClean="0"/>
              <a:t>年</a:t>
            </a:r>
            <a:r>
              <a:rPr lang="en-US" altLang="ja-JP" sz="1400" dirty="0" smtClean="0"/>
              <a:t>3</a:t>
            </a:r>
            <a:r>
              <a:rPr lang="ja-JP" altLang="en-US" sz="1400" dirty="0" smtClean="0"/>
              <a:t>月～：</a:t>
            </a:r>
            <a:endParaRPr lang="en-US" altLang="ja-JP" sz="1400" dirty="0" smtClean="0"/>
          </a:p>
          <a:p>
            <a:pPr marL="457200" lvl="1" indent="0">
              <a:buFontTx/>
              <a:buNone/>
              <a:defRPr/>
            </a:pPr>
            <a:r>
              <a:rPr lang="ja-JP" altLang="en-US" sz="1400" dirty="0" smtClean="0"/>
              <a:t>岐阜県下の</a:t>
            </a:r>
            <a:r>
              <a:rPr lang="en-US" altLang="ja-JP" sz="1400" dirty="0" smtClean="0"/>
              <a:t>IT</a:t>
            </a:r>
            <a:r>
              <a:rPr lang="ja-JP" altLang="en-US" sz="1400" dirty="0" smtClean="0"/>
              <a:t>企業様と生産技術力向上を目指した</a:t>
            </a:r>
            <a:r>
              <a:rPr lang="en-US" altLang="ja-JP" sz="1400" dirty="0" smtClean="0"/>
              <a:t>NPO</a:t>
            </a:r>
            <a:r>
              <a:rPr lang="ja-JP" altLang="en-US" sz="1400" dirty="0" smtClean="0"/>
              <a:t>団体（</a:t>
            </a:r>
            <a:r>
              <a:rPr lang="en-US" altLang="ja-JP" sz="1400" dirty="0" smtClean="0"/>
              <a:t>BCA</a:t>
            </a:r>
            <a:r>
              <a:rPr lang="ja-JP" altLang="en-US" sz="1400" dirty="0" smtClean="0"/>
              <a:t>）の設立（発起人）に関わり、同会員企業となる。</a:t>
            </a:r>
            <a:r>
              <a:rPr lang="en-US" altLang="ja-JP" sz="1400" dirty="0"/>
              <a:t>	</a:t>
            </a:r>
            <a:r>
              <a:rPr lang="en-US" altLang="ja-JP" sz="1400" dirty="0" smtClean="0"/>
              <a:t>	</a:t>
            </a:r>
            <a:r>
              <a:rPr lang="ja-JP" altLang="en-US" sz="1400" dirty="0" smtClean="0"/>
              <a:t>現在；弊社社長戸田孝一郎が理事長</a:t>
            </a:r>
            <a:endParaRPr lang="en-US" altLang="ja-JP" sz="1400" dirty="0" smtClean="0"/>
          </a:p>
          <a:p>
            <a:pPr>
              <a:defRPr/>
            </a:pPr>
            <a:r>
              <a:rPr lang="en-US" altLang="ja-JP" sz="1400" dirty="0" smtClean="0"/>
              <a:t>2007</a:t>
            </a:r>
            <a:r>
              <a:rPr lang="ja-JP" altLang="en-US" sz="1400" dirty="0" smtClean="0"/>
              <a:t>年</a:t>
            </a:r>
            <a:r>
              <a:rPr lang="en-US" altLang="ja-JP" sz="1400" dirty="0" smtClean="0"/>
              <a:t>4</a:t>
            </a:r>
            <a:r>
              <a:rPr lang="ja-JP" altLang="en-US" sz="1400" dirty="0" smtClean="0"/>
              <a:t>月～</a:t>
            </a:r>
            <a:r>
              <a:rPr lang="en-US" altLang="ja-JP" sz="1400" dirty="0" smtClean="0"/>
              <a:t>2008</a:t>
            </a:r>
            <a:r>
              <a:rPr lang="ja-JP" altLang="en-US" sz="1400" dirty="0" smtClean="0"/>
              <a:t>年</a:t>
            </a:r>
            <a:r>
              <a:rPr lang="en-US" altLang="ja-JP" sz="1400" dirty="0" smtClean="0"/>
              <a:t>3</a:t>
            </a:r>
            <a:r>
              <a:rPr lang="ja-JP" altLang="en-US" sz="1400" dirty="0" smtClean="0"/>
              <a:t>月</a:t>
            </a:r>
            <a:endParaRPr lang="en-US" altLang="ja-JP" sz="1400" dirty="0" smtClean="0"/>
          </a:p>
          <a:p>
            <a:pPr marL="457200" lvl="1" indent="0">
              <a:buFontTx/>
              <a:buNone/>
              <a:defRPr/>
            </a:pPr>
            <a:r>
              <a:rPr lang="en-US" altLang="ja-JP" sz="1400" dirty="0" smtClean="0"/>
              <a:t>	</a:t>
            </a:r>
            <a:r>
              <a:rPr lang="ja-JP" altLang="en-US" sz="1400" dirty="0" smtClean="0"/>
              <a:t>同</a:t>
            </a:r>
            <a:r>
              <a:rPr lang="en-US" altLang="ja-JP" sz="1400" dirty="0" smtClean="0"/>
              <a:t>NPO</a:t>
            </a:r>
            <a:r>
              <a:rPr lang="ja-JP" altLang="en-US" sz="1400" dirty="0" smtClean="0"/>
              <a:t>の初のアジャイル開発プロジェクトを</a:t>
            </a:r>
            <a:r>
              <a:rPr lang="en-US" altLang="ja-JP" sz="1400" dirty="0" smtClean="0"/>
              <a:t>PM</a:t>
            </a:r>
            <a:r>
              <a:rPr lang="ja-JP" altLang="en-US" sz="1400" dirty="0" smtClean="0"/>
              <a:t>管理者（スクラムマスター）として</a:t>
            </a:r>
            <a:r>
              <a:rPr lang="ja-JP" altLang="en-US" sz="1400" dirty="0"/>
              <a:t>実施</a:t>
            </a:r>
            <a:endParaRPr lang="en-US" altLang="ja-JP" sz="1400" dirty="0" smtClean="0"/>
          </a:p>
          <a:p>
            <a:pPr>
              <a:defRPr/>
            </a:pPr>
            <a:r>
              <a:rPr lang="en-US" altLang="ja-JP" sz="1400" dirty="0" smtClean="0"/>
              <a:t>2007</a:t>
            </a:r>
            <a:r>
              <a:rPr lang="ja-JP" altLang="en-US" sz="1400" dirty="0" smtClean="0"/>
              <a:t>年</a:t>
            </a:r>
            <a:r>
              <a:rPr lang="en-US" altLang="ja-JP" sz="1400" dirty="0" smtClean="0"/>
              <a:t>6</a:t>
            </a:r>
            <a:r>
              <a:rPr lang="ja-JP" altLang="en-US" sz="1400" dirty="0" smtClean="0"/>
              <a:t>月～</a:t>
            </a:r>
            <a:r>
              <a:rPr lang="en-US" altLang="ja-JP" sz="1400" dirty="0" smtClean="0"/>
              <a:t>2008</a:t>
            </a:r>
            <a:r>
              <a:rPr lang="ja-JP" altLang="en-US" sz="1400" dirty="0" smtClean="0"/>
              <a:t>年</a:t>
            </a:r>
            <a:r>
              <a:rPr lang="en-US" altLang="ja-JP" sz="1400" dirty="0" smtClean="0"/>
              <a:t>3</a:t>
            </a:r>
            <a:r>
              <a:rPr lang="ja-JP" altLang="en-US" sz="1400" dirty="0" smtClean="0"/>
              <a:t>月</a:t>
            </a:r>
            <a:endParaRPr lang="en-US" altLang="ja-JP" sz="1400" dirty="0"/>
          </a:p>
          <a:p>
            <a:pPr marL="0" indent="0">
              <a:buNone/>
              <a:defRPr/>
            </a:pPr>
            <a:r>
              <a:rPr lang="en-US" altLang="ja-JP" sz="1400" dirty="0" smtClean="0"/>
              <a:t>	</a:t>
            </a:r>
            <a:r>
              <a:rPr lang="ja-JP" altLang="en-US" sz="1400" dirty="0" smtClean="0"/>
              <a:t>同</a:t>
            </a:r>
            <a:r>
              <a:rPr lang="en-US" altLang="ja-JP" sz="1400" dirty="0" smtClean="0"/>
              <a:t>NPO</a:t>
            </a:r>
            <a:r>
              <a:rPr lang="ja-JP" altLang="en-US" sz="1400" dirty="0" smtClean="0"/>
              <a:t>のアジャイル研修プログラムを開発</a:t>
            </a:r>
            <a:endParaRPr lang="en-US" altLang="ja-JP" sz="1400" dirty="0" smtClean="0"/>
          </a:p>
          <a:p>
            <a:pPr>
              <a:defRPr/>
            </a:pPr>
            <a:r>
              <a:rPr lang="en-US" altLang="ja-JP" sz="1400" dirty="0"/>
              <a:t>2008</a:t>
            </a:r>
            <a:r>
              <a:rPr lang="ja-JP" altLang="en-US" sz="1400" dirty="0" smtClean="0"/>
              <a:t>年</a:t>
            </a:r>
            <a:r>
              <a:rPr lang="en-US" altLang="ja-JP" sz="1400" dirty="0" smtClean="0"/>
              <a:t>4</a:t>
            </a:r>
            <a:r>
              <a:rPr lang="ja-JP" altLang="en-US" sz="1400" dirty="0" smtClean="0"/>
              <a:t>月～</a:t>
            </a:r>
            <a:endParaRPr lang="en-US" altLang="ja-JP" sz="1400" dirty="0" smtClean="0"/>
          </a:p>
          <a:p>
            <a:pPr marL="0" indent="0">
              <a:buNone/>
              <a:defRPr/>
            </a:pPr>
            <a:r>
              <a:rPr lang="en-US" altLang="ja-JP" sz="1400" dirty="0"/>
              <a:t>	</a:t>
            </a:r>
            <a:r>
              <a:rPr lang="en-US" altLang="ja-JP" sz="1400" dirty="0" smtClean="0"/>
              <a:t>Scrum</a:t>
            </a:r>
            <a:r>
              <a:rPr lang="ja-JP" altLang="en-US" sz="1400" dirty="0" smtClean="0"/>
              <a:t>＆</a:t>
            </a:r>
            <a:r>
              <a:rPr lang="en-US" altLang="ja-JP" sz="1400" dirty="0" smtClean="0"/>
              <a:t>XP</a:t>
            </a:r>
            <a:r>
              <a:rPr lang="ja-JP" altLang="en-US" sz="1400" dirty="0" err="1" smtClean="0"/>
              <a:t>での</a:t>
            </a:r>
            <a:r>
              <a:rPr lang="ja-JP" altLang="en-US" sz="1400" dirty="0" smtClean="0"/>
              <a:t>アジャイル</a:t>
            </a:r>
            <a:r>
              <a:rPr lang="ja-JP" altLang="en-US" sz="1400" dirty="0"/>
              <a:t>開発に関するプロジェクト管理の指導</a:t>
            </a:r>
            <a:r>
              <a:rPr lang="ja-JP" altLang="en-US" sz="1400" dirty="0" smtClean="0"/>
              <a:t>育成</a:t>
            </a:r>
            <a:endParaRPr lang="en-US" altLang="ja-JP" sz="1400" dirty="0" smtClean="0"/>
          </a:p>
          <a:p>
            <a:pPr marL="0" indent="0">
              <a:buNone/>
              <a:defRPr/>
            </a:pPr>
            <a:r>
              <a:rPr lang="en-US" altLang="ja-JP" sz="1000" dirty="0"/>
              <a:t>	</a:t>
            </a:r>
            <a:r>
              <a:rPr lang="ja-JP" altLang="en-US" sz="1400" dirty="0" smtClean="0"/>
              <a:t>アジャイル</a:t>
            </a:r>
            <a:r>
              <a:rPr lang="ja-JP" altLang="en-US" sz="1400" dirty="0"/>
              <a:t>・チーム育成</a:t>
            </a:r>
            <a:r>
              <a:rPr lang="ja-JP" altLang="en-US" sz="1400" dirty="0" smtClean="0"/>
              <a:t>コーチング　と　アジャイルトレーニング　の提供</a:t>
            </a:r>
            <a:endParaRPr lang="en-US" altLang="ja-JP" sz="1400" dirty="0" smtClean="0"/>
          </a:p>
          <a:p>
            <a:pPr>
              <a:defRPr/>
            </a:pPr>
            <a:r>
              <a:rPr lang="en-US" altLang="ja-JP" sz="1400" dirty="0" smtClean="0"/>
              <a:t>2010</a:t>
            </a:r>
            <a:r>
              <a:rPr lang="ja-JP" altLang="en-US" sz="1400" dirty="0" smtClean="0"/>
              <a:t>年</a:t>
            </a:r>
            <a:r>
              <a:rPr lang="en-US" altLang="ja-JP" sz="1400" dirty="0" smtClean="0"/>
              <a:t>8</a:t>
            </a:r>
            <a:r>
              <a:rPr lang="ja-JP" altLang="en-US" sz="1400" dirty="0" smtClean="0"/>
              <a:t>月～</a:t>
            </a:r>
            <a:endParaRPr lang="en-US" altLang="ja-JP" sz="1400" dirty="0"/>
          </a:p>
          <a:p>
            <a:pPr marL="0" indent="0">
              <a:buNone/>
              <a:defRPr/>
            </a:pPr>
            <a:r>
              <a:rPr lang="en-US" altLang="ja-JP" sz="1400" dirty="0"/>
              <a:t>	</a:t>
            </a:r>
            <a:r>
              <a:rPr lang="en-US" altLang="ja-JP" sz="1400" dirty="0" smtClean="0"/>
              <a:t>Scrum</a:t>
            </a:r>
            <a:r>
              <a:rPr lang="ja-JP" altLang="en-US" sz="1400" dirty="0" smtClean="0"/>
              <a:t>のプロセスにユーザーストーリー（マイク・コーン提唱）を組み合わせる</a:t>
            </a:r>
            <a:endParaRPr lang="en-US" altLang="ja-JP" sz="1400" dirty="0" smtClean="0"/>
          </a:p>
          <a:p>
            <a:pPr>
              <a:defRPr/>
            </a:pPr>
            <a:r>
              <a:rPr lang="en-US" altLang="ja-JP" sz="1400" dirty="0" smtClean="0"/>
              <a:t>2011</a:t>
            </a:r>
            <a:r>
              <a:rPr lang="ja-JP" altLang="en-US" sz="1400" dirty="0" smtClean="0"/>
              <a:t>年</a:t>
            </a:r>
            <a:r>
              <a:rPr lang="en-US" altLang="ja-JP" sz="1400" dirty="0" smtClean="0"/>
              <a:t>10</a:t>
            </a:r>
            <a:r>
              <a:rPr lang="ja-JP" altLang="en-US" sz="1400" dirty="0" smtClean="0"/>
              <a:t>月～</a:t>
            </a:r>
            <a:endParaRPr lang="en-US" altLang="ja-JP" sz="1400" dirty="0" smtClean="0"/>
          </a:p>
          <a:p>
            <a:pPr marL="0" indent="0">
              <a:buNone/>
              <a:defRPr/>
            </a:pPr>
            <a:r>
              <a:rPr lang="en-US" altLang="ja-JP" sz="1400" dirty="0" smtClean="0"/>
              <a:t>	UX</a:t>
            </a:r>
            <a:r>
              <a:rPr lang="ja-JP" altLang="en-US" sz="1400" dirty="0" smtClean="0"/>
              <a:t>（ユーザーエクスペリエンス）とアーキテクチャ設計（</a:t>
            </a:r>
            <a:r>
              <a:rPr lang="en-US" altLang="ja-JP" sz="1400" dirty="0" smtClean="0"/>
              <a:t>ACDM)</a:t>
            </a:r>
            <a:r>
              <a:rPr lang="ja-JP" altLang="en-US" sz="1400" dirty="0" smtClean="0"/>
              <a:t>を組み合わせる</a:t>
            </a:r>
            <a:endParaRPr lang="en-US" altLang="ja-JP" sz="1400" dirty="0" smtClean="0"/>
          </a:p>
          <a:p>
            <a:pPr>
              <a:defRPr/>
            </a:pPr>
            <a:r>
              <a:rPr lang="en-US" altLang="ja-JP" sz="1400" dirty="0" smtClean="0"/>
              <a:t>2012</a:t>
            </a:r>
            <a:r>
              <a:rPr lang="ja-JP" altLang="en-US" sz="1400" dirty="0" smtClean="0"/>
              <a:t>年</a:t>
            </a:r>
            <a:r>
              <a:rPr lang="en-US" altLang="ja-JP" sz="1400" dirty="0"/>
              <a:t>1</a:t>
            </a:r>
            <a:r>
              <a:rPr lang="ja-JP" altLang="en-US" sz="1400" dirty="0" smtClean="0"/>
              <a:t>月～</a:t>
            </a:r>
            <a:endParaRPr lang="en-US" altLang="ja-JP" sz="1400" dirty="0" smtClean="0"/>
          </a:p>
          <a:p>
            <a:pPr marL="0" indent="0">
              <a:buNone/>
              <a:defRPr/>
            </a:pPr>
            <a:r>
              <a:rPr lang="en-US" altLang="ja-JP" sz="1400" dirty="0" smtClean="0"/>
              <a:t>	</a:t>
            </a:r>
            <a:r>
              <a:rPr lang="ja-JP" altLang="en-US" sz="1400" dirty="0" smtClean="0"/>
              <a:t>データベース・リファクタリングを検証</a:t>
            </a:r>
            <a:endParaRPr lang="en-US" altLang="ja-JP" sz="1400" dirty="0" smtClean="0"/>
          </a:p>
          <a:p>
            <a:pPr>
              <a:defRPr/>
            </a:pPr>
            <a:r>
              <a:rPr lang="en-US" altLang="ja-JP" sz="1400" dirty="0" smtClean="0"/>
              <a:t>2012</a:t>
            </a:r>
            <a:r>
              <a:rPr lang="ja-JP" altLang="en-US" sz="1400" dirty="0" smtClean="0"/>
              <a:t>年</a:t>
            </a:r>
            <a:r>
              <a:rPr lang="en-US" altLang="ja-JP" sz="1400" dirty="0" smtClean="0"/>
              <a:t>8</a:t>
            </a:r>
            <a:r>
              <a:rPr lang="ja-JP" altLang="en-US" sz="1400" dirty="0" smtClean="0"/>
              <a:t>月～</a:t>
            </a:r>
            <a:endParaRPr lang="en-US" altLang="ja-JP" sz="1400" dirty="0" smtClean="0"/>
          </a:p>
          <a:p>
            <a:pPr marL="0" indent="0">
              <a:buNone/>
              <a:defRPr/>
            </a:pPr>
            <a:r>
              <a:rPr lang="en-US" altLang="ja-JP" sz="1400" dirty="0" smtClean="0"/>
              <a:t>	</a:t>
            </a:r>
            <a:r>
              <a:rPr lang="ja-JP" altLang="en-US" sz="1400" dirty="0" smtClean="0"/>
              <a:t>トヨタの</a:t>
            </a:r>
            <a:r>
              <a:rPr lang="en-US" altLang="ja-JP" sz="1400" dirty="0" smtClean="0"/>
              <a:t>TMS</a:t>
            </a:r>
            <a:r>
              <a:rPr lang="ja-JP" altLang="en-US" sz="1400" dirty="0" smtClean="0"/>
              <a:t>思想を全面的に採用し、</a:t>
            </a:r>
            <a:r>
              <a:rPr lang="en-US" altLang="ja-JP" sz="1400" dirty="0" smtClean="0"/>
              <a:t>Scrum</a:t>
            </a:r>
            <a:r>
              <a:rPr lang="ja-JP" altLang="en-US" sz="1400" dirty="0" smtClean="0"/>
              <a:t>プロセスの運用に組み込む</a:t>
            </a:r>
            <a:endParaRPr lang="en-US" altLang="ja-JP" sz="1400" dirty="0" smtClean="0"/>
          </a:p>
          <a:p>
            <a:pPr>
              <a:defRPr/>
            </a:pPr>
            <a:r>
              <a:rPr lang="en-US" altLang="ja-JP" sz="1400" dirty="0" smtClean="0"/>
              <a:t>2013</a:t>
            </a:r>
            <a:r>
              <a:rPr lang="ja-JP" altLang="en-US" sz="1400" dirty="0" smtClean="0"/>
              <a:t>年</a:t>
            </a:r>
            <a:r>
              <a:rPr lang="en-US" altLang="ja-JP" sz="1400" dirty="0" smtClean="0"/>
              <a:t>1</a:t>
            </a:r>
            <a:r>
              <a:rPr lang="ja-JP" altLang="en-US" sz="1400" dirty="0" smtClean="0"/>
              <a:t>月～</a:t>
            </a:r>
            <a:endParaRPr lang="en-US" altLang="ja-JP" sz="1400" dirty="0" smtClean="0"/>
          </a:p>
          <a:p>
            <a:pPr marL="0" indent="0">
              <a:buNone/>
              <a:defRPr/>
            </a:pPr>
            <a:r>
              <a:rPr lang="en-US" altLang="ja-JP" sz="1400" dirty="0" smtClean="0"/>
              <a:t>	</a:t>
            </a:r>
            <a:r>
              <a:rPr lang="ja-JP" altLang="en-US" sz="1400" dirty="0" smtClean="0"/>
              <a:t>豊田マネジメント研究所（</a:t>
            </a:r>
            <a:r>
              <a:rPr lang="en-US" altLang="ja-JP" sz="1400" dirty="0" smtClean="0"/>
              <a:t>TMS</a:t>
            </a:r>
            <a:r>
              <a:rPr lang="ja-JP" altLang="en-US" sz="1400" dirty="0" smtClean="0"/>
              <a:t>の専門指導）との協業で</a:t>
            </a:r>
            <a:r>
              <a:rPr lang="en-US" altLang="ja-JP" sz="1400" dirty="0" smtClean="0"/>
              <a:t>IT</a:t>
            </a:r>
            <a:r>
              <a:rPr lang="ja-JP" altLang="en-US" sz="1400" dirty="0" smtClean="0"/>
              <a:t>マネジメント塾（カイゼン塾）を指導</a:t>
            </a:r>
            <a:endParaRPr lang="en-US" altLang="ja-JP" sz="1400" dirty="0" smtClean="0"/>
          </a:p>
          <a:p>
            <a:pPr marL="0" indent="0">
              <a:buNone/>
              <a:defRPr/>
            </a:pPr>
            <a:r>
              <a:rPr lang="en-US" altLang="ja-JP" sz="1400" dirty="0"/>
              <a:t>	</a:t>
            </a:r>
            <a:r>
              <a:rPr lang="ja-JP" altLang="en-US" sz="1400" dirty="0" smtClean="0"/>
              <a:t>すりあわせ開発を提唱</a:t>
            </a:r>
            <a:endParaRPr lang="en-US" altLang="ja-JP" sz="1400" dirty="0" smtClean="0"/>
          </a:p>
        </p:txBody>
      </p:sp>
      <p:sp>
        <p:nvSpPr>
          <p:cNvPr id="15365" name="スライド番号プレースホルダー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1E0C53D9-20F7-4F13-8188-BB51A6447E2A}" type="slidenum">
              <a:rPr lang="en-US" altLang="ja-JP" smtClean="0">
                <a:solidFill>
                  <a:schemeClr val="bg1">
                    <a:lumMod val="65000"/>
                  </a:schemeClr>
                </a:solidFill>
              </a:rPr>
              <a:pPr eaLnBrk="1" hangingPunct="1"/>
              <a:t>56</a:t>
            </a:fld>
            <a:endParaRPr lang="en-US" altLang="ja-JP" dirty="0" smtClean="0">
              <a:solidFill>
                <a:schemeClr val="bg1">
                  <a:lumMod val="65000"/>
                </a:schemeClr>
              </a:solidFill>
            </a:endParaRP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4303" y="28575"/>
            <a:ext cx="758825" cy="492125"/>
          </a:xfrm>
          <a:prstGeom prst="rect">
            <a:avLst/>
          </a:prstGeom>
          <a:noFill/>
          <a:extLst>
            <a:ext uri="{909E8E84-426E-40DD-AFC4-6F175D3DCCD1}">
              <a14:hiddenFill xmlns:a14="http://schemas.microsoft.com/office/drawing/2010/main">
                <a:solidFill>
                  <a:srgbClr val="FFFFFF"/>
                </a:solidFill>
              </a14:hiddenFill>
            </a:ext>
          </a:extLst>
        </p:spPr>
      </p:pic>
      <p:sp>
        <p:nvSpPr>
          <p:cNvPr id="7" name="フッター プレースホルダー 5"/>
          <p:cNvSpPr>
            <a:spLocks noGrp="1"/>
          </p:cNvSpPr>
          <p:nvPr>
            <p:ph type="ftr" sz="quarter" idx="11"/>
          </p:nvPr>
        </p:nvSpPr>
        <p:spPr>
          <a:xfrm>
            <a:off x="2987824" y="6569918"/>
            <a:ext cx="3608040" cy="277242"/>
          </a:xfrm>
        </p:spPr>
        <p:txBody>
          <a:bodyPr/>
          <a:lstStyle/>
          <a:p>
            <a:pPr>
              <a:defRPr/>
            </a:pPr>
            <a:r>
              <a:rPr lang="en-US" altLang="ja-JP" sz="1200" dirty="0" smtClean="0">
                <a:solidFill>
                  <a:schemeClr val="bg1">
                    <a:lumMod val="65000"/>
                  </a:schemeClr>
                </a:solidFill>
              </a:rPr>
              <a:t>Copyrights@2013_Strategic Staff Services</a:t>
            </a:r>
            <a:endParaRPr lang="en-US" altLang="ja-JP" sz="1200" dirty="0">
              <a:solidFill>
                <a:schemeClr val="bg1">
                  <a:lumMod val="65000"/>
                </a:schemeClr>
              </a:solidFill>
            </a:endParaRPr>
          </a:p>
        </p:txBody>
      </p:sp>
    </p:spTree>
    <p:extLst>
      <p:ext uri="{BB962C8B-B14F-4D97-AF65-F5344CB8AC3E}">
        <p14:creationId xmlns:p14="http://schemas.microsoft.com/office/powerpoint/2010/main" val="35816357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a:xfrm>
            <a:off x="465855" y="38571"/>
            <a:ext cx="8229600" cy="490066"/>
          </a:xfrm>
        </p:spPr>
        <p:txBody>
          <a:bodyPr/>
          <a:lstStyle/>
          <a:p>
            <a:r>
              <a:rPr lang="ja-JP" altLang="en-US" sz="2400" dirty="0" smtClean="0"/>
              <a:t>アジャイル開発の指導・支援実績</a:t>
            </a:r>
          </a:p>
        </p:txBody>
      </p:sp>
      <p:sp>
        <p:nvSpPr>
          <p:cNvPr id="3" name="コンテンツ プレースホルダー 2"/>
          <p:cNvSpPr>
            <a:spLocks noGrp="1"/>
          </p:cNvSpPr>
          <p:nvPr>
            <p:ph idx="1"/>
          </p:nvPr>
        </p:nvSpPr>
        <p:spPr>
          <a:xfrm>
            <a:off x="467544" y="531912"/>
            <a:ext cx="8435975" cy="6065440"/>
          </a:xfrm>
        </p:spPr>
        <p:txBody>
          <a:bodyPr>
            <a:noAutofit/>
          </a:bodyPr>
          <a:lstStyle/>
          <a:p>
            <a:pPr>
              <a:defRPr/>
            </a:pPr>
            <a:r>
              <a:rPr lang="ja-JP" altLang="en-US" sz="1400" dirty="0" smtClean="0"/>
              <a:t>会計パッケージ開発</a:t>
            </a:r>
            <a:endParaRPr lang="en-US" altLang="ja-JP" sz="1400" dirty="0" smtClean="0"/>
          </a:p>
          <a:p>
            <a:pPr lvl="1">
              <a:defRPr/>
            </a:pPr>
            <a:r>
              <a:rPr lang="ja-JP" altLang="en-US" sz="1400" dirty="0" smtClean="0"/>
              <a:t>アジャイル</a:t>
            </a:r>
            <a:r>
              <a:rPr lang="ja-JP" altLang="en-US" sz="1400" dirty="0"/>
              <a:t>に</a:t>
            </a:r>
            <a:r>
              <a:rPr lang="ja-JP" altLang="en-US" sz="1400" dirty="0" smtClean="0"/>
              <a:t>よるパッケージ機能拡張</a:t>
            </a:r>
            <a:endParaRPr lang="en-US" altLang="ja-JP" sz="1400" dirty="0" smtClean="0"/>
          </a:p>
          <a:p>
            <a:pPr lvl="1">
              <a:defRPr/>
            </a:pPr>
            <a:r>
              <a:rPr lang="ja-JP" altLang="en-US" sz="1400" dirty="0" smtClean="0"/>
              <a:t>発注会社：受注会社間の遠隔プロジェクト遂行</a:t>
            </a:r>
            <a:endParaRPr lang="en-US" altLang="ja-JP" sz="1400" dirty="0" smtClean="0"/>
          </a:p>
          <a:p>
            <a:pPr>
              <a:defRPr/>
            </a:pPr>
            <a:r>
              <a:rPr lang="ja-JP" altLang="en-US" sz="1400" dirty="0"/>
              <a:t>生産</a:t>
            </a:r>
            <a:r>
              <a:rPr lang="ja-JP" altLang="en-US" sz="1400" dirty="0" smtClean="0"/>
              <a:t>管理システム</a:t>
            </a:r>
            <a:endParaRPr lang="en-US" altLang="ja-JP" sz="1400" dirty="0" smtClean="0"/>
          </a:p>
          <a:p>
            <a:pPr lvl="1">
              <a:defRPr/>
            </a:pPr>
            <a:r>
              <a:rPr lang="ja-JP" altLang="en-US" sz="1400" dirty="0" smtClean="0"/>
              <a:t>ハード＆ソフトの並列同時開発</a:t>
            </a:r>
            <a:endParaRPr lang="en-US" altLang="ja-JP" sz="1400" dirty="0" smtClean="0"/>
          </a:p>
          <a:p>
            <a:pPr>
              <a:defRPr/>
            </a:pPr>
            <a:r>
              <a:rPr lang="ja-JP" altLang="en-US" sz="1400" dirty="0" smtClean="0"/>
              <a:t>マッシュアップ＆アジャイルによる地域</a:t>
            </a:r>
            <a:r>
              <a:rPr lang="en-US" altLang="ja-JP" sz="1400" dirty="0" smtClean="0"/>
              <a:t>ICT</a:t>
            </a:r>
            <a:r>
              <a:rPr lang="ja-JP" altLang="en-US" sz="1400" dirty="0" smtClean="0"/>
              <a:t>の実現</a:t>
            </a:r>
            <a:endParaRPr lang="en-US" altLang="ja-JP" sz="1400" dirty="0" smtClean="0"/>
          </a:p>
          <a:p>
            <a:pPr lvl="1">
              <a:defRPr/>
            </a:pPr>
            <a:r>
              <a:rPr lang="ja-JP" altLang="en-US" sz="1400" dirty="0"/>
              <a:t>買い物</a:t>
            </a:r>
            <a:r>
              <a:rPr lang="ja-JP" altLang="en-US" sz="1400" dirty="0" smtClean="0"/>
              <a:t>弱者支援システム</a:t>
            </a:r>
            <a:endParaRPr lang="en-US" altLang="ja-JP" sz="1400" dirty="0" smtClean="0"/>
          </a:p>
          <a:p>
            <a:pPr lvl="2">
              <a:defRPr/>
            </a:pPr>
            <a:r>
              <a:rPr lang="ja-JP" altLang="en-US" sz="1400" dirty="0" smtClean="0"/>
              <a:t>総務省の標準モデルに採択（</a:t>
            </a:r>
            <a:r>
              <a:rPr lang="en-US" altLang="ja-JP" sz="1400" dirty="0" smtClean="0"/>
              <a:t>2011</a:t>
            </a:r>
            <a:r>
              <a:rPr lang="ja-JP" altLang="en-US" sz="1400" dirty="0" smtClean="0"/>
              <a:t>年</a:t>
            </a:r>
            <a:r>
              <a:rPr lang="en-US" altLang="ja-JP" sz="1400" dirty="0" smtClean="0"/>
              <a:t>7</a:t>
            </a:r>
            <a:r>
              <a:rPr lang="ja-JP" altLang="en-US" sz="1400" dirty="0" smtClean="0"/>
              <a:t>月）</a:t>
            </a:r>
            <a:endParaRPr lang="en-US" altLang="ja-JP" sz="1400" dirty="0" smtClean="0"/>
          </a:p>
          <a:p>
            <a:pPr>
              <a:defRPr/>
            </a:pPr>
            <a:r>
              <a:rPr lang="ja-JP" altLang="en-US" sz="1400" dirty="0" smtClean="0"/>
              <a:t>保険金融系情報企業のアジャイル化支援</a:t>
            </a:r>
            <a:endParaRPr lang="en-US" altLang="ja-JP" sz="1400" dirty="0" smtClean="0"/>
          </a:p>
          <a:p>
            <a:pPr lvl="1">
              <a:defRPr/>
            </a:pPr>
            <a:r>
              <a:rPr lang="ja-JP" altLang="en-US" sz="1400" dirty="0" smtClean="0"/>
              <a:t>複数のチームを並行支援指導</a:t>
            </a:r>
            <a:endParaRPr lang="en-US" altLang="ja-JP" sz="1400" dirty="0" smtClean="0"/>
          </a:p>
          <a:p>
            <a:pPr lvl="1">
              <a:defRPr/>
            </a:pPr>
            <a:r>
              <a:rPr lang="en-US" altLang="ja-JP" sz="1400" dirty="0" smtClean="0"/>
              <a:t>Scrum Master</a:t>
            </a:r>
            <a:r>
              <a:rPr lang="ja-JP" altLang="en-US" sz="1400" dirty="0" smtClean="0"/>
              <a:t>育成支援</a:t>
            </a:r>
            <a:endParaRPr lang="en-US" altLang="ja-JP" sz="1400" dirty="0" smtClean="0"/>
          </a:p>
          <a:p>
            <a:pPr>
              <a:defRPr/>
            </a:pPr>
            <a:r>
              <a:rPr lang="ja-JP" altLang="en-US" sz="1400" dirty="0" smtClean="0"/>
              <a:t>携帯向けコンテンツ企業のアジャイル化支援</a:t>
            </a:r>
            <a:endParaRPr lang="en-US" altLang="ja-JP" sz="1400" dirty="0" smtClean="0"/>
          </a:p>
          <a:p>
            <a:pPr lvl="1">
              <a:defRPr/>
            </a:pPr>
            <a:r>
              <a:rPr lang="ja-JP" altLang="en-US" sz="1400" dirty="0"/>
              <a:t>スマートフォンへ</a:t>
            </a:r>
            <a:r>
              <a:rPr lang="ja-JP" altLang="en-US" sz="1400" dirty="0" smtClean="0"/>
              <a:t>の戦略的移行についてもアジャイル化支援</a:t>
            </a:r>
            <a:endParaRPr lang="en-US" altLang="ja-JP" sz="1400" dirty="0" smtClean="0"/>
          </a:p>
          <a:p>
            <a:pPr lvl="1">
              <a:defRPr/>
            </a:pPr>
            <a:r>
              <a:rPr lang="ja-JP" altLang="en-US" sz="1400" dirty="0"/>
              <a:t>複数</a:t>
            </a:r>
            <a:r>
              <a:rPr lang="ja-JP" altLang="en-US" sz="1400" dirty="0" smtClean="0"/>
              <a:t>事業部：複数チームの平行支援指導</a:t>
            </a:r>
            <a:endParaRPr lang="en-US" altLang="ja-JP" sz="1400" dirty="0" smtClean="0"/>
          </a:p>
          <a:p>
            <a:pPr lvl="1">
              <a:defRPr/>
            </a:pPr>
            <a:r>
              <a:rPr lang="en-US" altLang="ja-JP" sz="1400" dirty="0" smtClean="0"/>
              <a:t>Scrum Master</a:t>
            </a:r>
            <a:r>
              <a:rPr lang="ja-JP" altLang="en-US" sz="1400" dirty="0" smtClean="0"/>
              <a:t>育成支援</a:t>
            </a:r>
            <a:endParaRPr lang="en-US" altLang="ja-JP" sz="1400" dirty="0" smtClean="0"/>
          </a:p>
          <a:p>
            <a:pPr>
              <a:defRPr/>
            </a:pPr>
            <a:r>
              <a:rPr lang="ja-JP" altLang="en-US" sz="1400" dirty="0" smtClean="0"/>
              <a:t>アジャイル手法を応用した開発系</a:t>
            </a:r>
            <a:r>
              <a:rPr lang="ja-JP" altLang="en-US" sz="1400" dirty="0"/>
              <a:t>以外で</a:t>
            </a:r>
            <a:r>
              <a:rPr lang="ja-JP" altLang="en-US" sz="1400" dirty="0" smtClean="0"/>
              <a:t>の支援指導</a:t>
            </a:r>
            <a:endParaRPr lang="en-US" altLang="ja-JP" sz="1400" dirty="0" smtClean="0"/>
          </a:p>
          <a:p>
            <a:pPr lvl="1">
              <a:defRPr/>
            </a:pPr>
            <a:r>
              <a:rPr lang="ja-JP" altLang="en-US" sz="1400" dirty="0"/>
              <a:t>通信会社営業企画部門</a:t>
            </a:r>
            <a:endParaRPr lang="en-US" altLang="ja-JP" sz="1400" dirty="0"/>
          </a:p>
          <a:p>
            <a:pPr lvl="1">
              <a:defRPr/>
            </a:pPr>
            <a:r>
              <a:rPr lang="en-US" altLang="ja-JP" sz="1400" dirty="0"/>
              <a:t>ITIL</a:t>
            </a:r>
            <a:r>
              <a:rPr lang="ja-JP" altLang="en-US" sz="1400" dirty="0"/>
              <a:t>適用部門での現場ボトムアップ（プロセス改善・ムダとり</a:t>
            </a:r>
            <a:r>
              <a:rPr lang="ja-JP" altLang="en-US" sz="1400" dirty="0" smtClean="0"/>
              <a:t>）</a:t>
            </a:r>
            <a:endParaRPr lang="en-US" altLang="ja-JP" sz="1400" dirty="0" smtClean="0"/>
          </a:p>
          <a:p>
            <a:pPr>
              <a:defRPr/>
            </a:pPr>
            <a:r>
              <a:rPr lang="ja-JP" altLang="en-US" sz="1400" dirty="0" smtClean="0"/>
              <a:t>すりあわせ開発の実証</a:t>
            </a:r>
            <a:endParaRPr lang="en-US" altLang="ja-JP" sz="1400" dirty="0" smtClean="0"/>
          </a:p>
          <a:p>
            <a:pPr lvl="1">
              <a:defRPr/>
            </a:pPr>
            <a:r>
              <a:rPr lang="ja-JP" altLang="en-US" sz="1400" dirty="0" smtClean="0"/>
              <a:t>中堅企業の基幹系システム再構築プロジェクトに応札し、アジャイル開発で提案、お客様満足最大化を実証　（スクラムマスター支援）</a:t>
            </a:r>
            <a:endParaRPr lang="en-US" altLang="ja-JP" sz="1400" dirty="0" smtClean="0"/>
          </a:p>
          <a:p>
            <a:pPr>
              <a:defRPr/>
            </a:pPr>
            <a:r>
              <a:rPr lang="en-US" altLang="ja-JP" sz="1400" dirty="0" smtClean="0"/>
              <a:t>TMS</a:t>
            </a:r>
            <a:r>
              <a:rPr lang="ja-JP" altLang="en-US" sz="1400" dirty="0" err="1" smtClean="0"/>
              <a:t>での</a:t>
            </a:r>
            <a:r>
              <a:rPr lang="en-US" altLang="ja-JP" sz="1400" dirty="0" smtClean="0"/>
              <a:t>IT</a:t>
            </a:r>
            <a:r>
              <a:rPr lang="ja-JP" altLang="en-US" sz="1400" dirty="0" smtClean="0"/>
              <a:t>職場活性化指導</a:t>
            </a:r>
            <a:endParaRPr lang="en-US" altLang="ja-JP" sz="1400" dirty="0" smtClean="0"/>
          </a:p>
          <a:p>
            <a:pPr lvl="1">
              <a:defRPr/>
            </a:pPr>
            <a:r>
              <a:rPr lang="ja-JP" altLang="en-US" sz="1400" dirty="0" smtClean="0"/>
              <a:t>保険金融系企業、コンテンツ・プロバイダー企業、大手</a:t>
            </a:r>
            <a:r>
              <a:rPr lang="en-US" altLang="ja-JP" sz="1400" dirty="0" smtClean="0"/>
              <a:t>IT</a:t>
            </a:r>
            <a:r>
              <a:rPr lang="ja-JP" altLang="en-US" sz="1400" dirty="0" smtClean="0"/>
              <a:t>企業での指導</a:t>
            </a:r>
            <a:endParaRPr lang="en-US" altLang="ja-JP" sz="1400" dirty="0" smtClean="0"/>
          </a:p>
        </p:txBody>
      </p:sp>
      <p:sp>
        <p:nvSpPr>
          <p:cNvPr id="16389" name="スライド番号プレースホルダー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DF6E8AE3-04FD-4F26-B873-B1F329EA3305}" type="slidenum">
              <a:rPr lang="en-US" altLang="ja-JP" smtClean="0">
                <a:solidFill>
                  <a:schemeClr val="bg1">
                    <a:lumMod val="65000"/>
                  </a:schemeClr>
                </a:solidFill>
              </a:rPr>
              <a:pPr eaLnBrk="1" hangingPunct="1"/>
              <a:t>57</a:t>
            </a:fld>
            <a:endParaRPr lang="en-US" altLang="ja-JP" dirty="0" smtClean="0">
              <a:solidFill>
                <a:schemeClr val="bg1">
                  <a:lumMod val="65000"/>
                </a:schemeClr>
              </a:solidFill>
            </a:endParaRP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4303" y="28575"/>
            <a:ext cx="758825" cy="492125"/>
          </a:xfrm>
          <a:prstGeom prst="rect">
            <a:avLst/>
          </a:prstGeom>
          <a:noFill/>
          <a:extLst>
            <a:ext uri="{909E8E84-426E-40DD-AFC4-6F175D3DCCD1}">
              <a14:hiddenFill xmlns:a14="http://schemas.microsoft.com/office/drawing/2010/main">
                <a:solidFill>
                  <a:srgbClr val="FFFFFF"/>
                </a:solidFill>
              </a14:hiddenFill>
            </a:ext>
          </a:extLst>
        </p:spPr>
      </p:pic>
      <p:sp>
        <p:nvSpPr>
          <p:cNvPr id="7" name="フッター プレースホルダー 5"/>
          <p:cNvSpPr>
            <a:spLocks noGrp="1"/>
          </p:cNvSpPr>
          <p:nvPr>
            <p:ph type="ftr" sz="quarter" idx="11"/>
          </p:nvPr>
        </p:nvSpPr>
        <p:spPr>
          <a:xfrm>
            <a:off x="2987824" y="6569918"/>
            <a:ext cx="3608040" cy="277242"/>
          </a:xfrm>
        </p:spPr>
        <p:txBody>
          <a:bodyPr/>
          <a:lstStyle/>
          <a:p>
            <a:pPr>
              <a:defRPr/>
            </a:pPr>
            <a:r>
              <a:rPr lang="en-US" altLang="ja-JP" sz="1200" dirty="0" smtClean="0">
                <a:solidFill>
                  <a:schemeClr val="bg1">
                    <a:lumMod val="65000"/>
                  </a:schemeClr>
                </a:solidFill>
              </a:rPr>
              <a:t>Copyrights@2013_Strategic Staff Services</a:t>
            </a:r>
            <a:endParaRPr lang="en-US" altLang="ja-JP" sz="1200" dirty="0">
              <a:solidFill>
                <a:schemeClr val="bg1">
                  <a:lumMod val="65000"/>
                </a:schemeClr>
              </a:solidFill>
            </a:endParaRPr>
          </a:p>
        </p:txBody>
      </p:sp>
    </p:spTree>
    <p:extLst>
      <p:ext uri="{BB962C8B-B14F-4D97-AF65-F5344CB8AC3E}">
        <p14:creationId xmlns:p14="http://schemas.microsoft.com/office/powerpoint/2010/main" val="7919007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Copyrights@2013_Strategic Staff Services</a:t>
            </a:r>
            <a:endParaRPr kumimoji="1" lang="ja-JP" altLang="en-US"/>
          </a:p>
        </p:txBody>
      </p:sp>
      <p:sp>
        <p:nvSpPr>
          <p:cNvPr id="5" name="スライド番号プレースホルダー 4"/>
          <p:cNvSpPr>
            <a:spLocks noGrp="1"/>
          </p:cNvSpPr>
          <p:nvPr>
            <p:ph type="sldNum" sz="quarter" idx="12"/>
          </p:nvPr>
        </p:nvSpPr>
        <p:spPr/>
        <p:txBody>
          <a:bodyPr/>
          <a:lstStyle/>
          <a:p>
            <a:fld id="{0AE9FC66-1AAE-4E36-B78C-41EEEE5034C1}" type="slidenum">
              <a:rPr kumimoji="1" lang="ja-JP" altLang="en-US" smtClean="0"/>
              <a:t>58</a:t>
            </a:fld>
            <a:endParaRPr kumimoji="1" lang="ja-JP" altLang="en-US"/>
          </a:p>
        </p:txBody>
      </p:sp>
    </p:spTree>
    <p:extLst>
      <p:ext uri="{BB962C8B-B14F-4D97-AF65-F5344CB8AC3E}">
        <p14:creationId xmlns:p14="http://schemas.microsoft.com/office/powerpoint/2010/main" val="19847618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40" name="Rectangle 8"/>
          <p:cNvSpPr>
            <a:spLocks noGrp="1" noChangeArrowheads="1"/>
          </p:cNvSpPr>
          <p:nvPr>
            <p:ph type="title"/>
          </p:nvPr>
        </p:nvSpPr>
        <p:spPr>
          <a:xfrm>
            <a:off x="436388" y="66984"/>
            <a:ext cx="8229600" cy="1143000"/>
          </a:xfrm>
        </p:spPr>
        <p:txBody>
          <a:bodyPr/>
          <a:lstStyle/>
          <a:p>
            <a:r>
              <a:rPr lang="ja-JP" altLang="en-US" sz="2400" dirty="0"/>
              <a:t>スクラムの管理者（スクラムマスターの仕事）</a:t>
            </a:r>
            <a:br>
              <a:rPr lang="ja-JP" altLang="en-US" sz="2400" dirty="0"/>
            </a:br>
            <a:r>
              <a:rPr lang="ja-JP" altLang="en-US" sz="2400" dirty="0">
                <a:solidFill>
                  <a:schemeClr val="tx1"/>
                </a:solidFill>
              </a:rPr>
              <a:t>スクラム・マスターは何を見るのか？</a:t>
            </a:r>
          </a:p>
        </p:txBody>
      </p:sp>
      <p:grpSp>
        <p:nvGrpSpPr>
          <p:cNvPr id="300145" name="Group 113"/>
          <p:cNvGrpSpPr>
            <a:grpSpLocks/>
          </p:cNvGrpSpPr>
          <p:nvPr/>
        </p:nvGrpSpPr>
        <p:grpSpPr bwMode="auto">
          <a:xfrm>
            <a:off x="161925" y="1052513"/>
            <a:ext cx="8891588" cy="5545137"/>
            <a:chOff x="102" y="438"/>
            <a:chExt cx="5601" cy="3627"/>
          </a:xfrm>
        </p:grpSpPr>
        <p:graphicFrame>
          <p:nvGraphicFramePr>
            <p:cNvPr id="300042" name="Object 10"/>
            <p:cNvGraphicFramePr>
              <a:graphicFrameLocks noChangeAspect="1"/>
            </p:cNvGraphicFramePr>
            <p:nvPr/>
          </p:nvGraphicFramePr>
          <p:xfrm>
            <a:off x="754" y="2468"/>
            <a:ext cx="4288" cy="1597"/>
          </p:xfrm>
          <a:graphic>
            <a:graphicData uri="http://schemas.openxmlformats.org/presentationml/2006/ole">
              <mc:AlternateContent xmlns:mc="http://schemas.openxmlformats.org/markup-compatibility/2006">
                <mc:Choice xmlns:v="urn:schemas-microsoft-com:vml" Requires="v">
                  <p:oleObj spid="_x0000_s1060" r:id="rId4" imgW="9715320" imgH="3638520" progId="">
                    <p:embed/>
                  </p:oleObj>
                </mc:Choice>
                <mc:Fallback>
                  <p:oleObj r:id="rId4" imgW="9715320" imgH="363852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 y="2468"/>
                          <a:ext cx="4288" cy="1597"/>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0043" name="Object 11"/>
            <p:cNvGraphicFramePr>
              <a:graphicFrameLocks noChangeAspect="1"/>
            </p:cNvGraphicFramePr>
            <p:nvPr/>
          </p:nvGraphicFramePr>
          <p:xfrm>
            <a:off x="767" y="438"/>
            <a:ext cx="4105" cy="1499"/>
          </p:xfrm>
          <a:graphic>
            <a:graphicData uri="http://schemas.openxmlformats.org/presentationml/2006/ole">
              <mc:AlternateContent xmlns:mc="http://schemas.openxmlformats.org/markup-compatibility/2006">
                <mc:Choice xmlns:v="urn:schemas-microsoft-com:vml" Requires="v">
                  <p:oleObj spid="_x0000_s1061" r:id="rId6" imgW="9715320" imgH="3552480" progId="">
                    <p:embed/>
                  </p:oleObj>
                </mc:Choice>
                <mc:Fallback>
                  <p:oleObj r:id="rId6" imgW="9715320" imgH="355248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7" y="438"/>
                          <a:ext cx="4105" cy="1499"/>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0044" name="Line 12"/>
            <p:cNvSpPr>
              <a:spLocks noChangeShapeType="1"/>
            </p:cNvSpPr>
            <p:nvPr/>
          </p:nvSpPr>
          <p:spPr bwMode="auto">
            <a:xfrm>
              <a:off x="2049" y="1764"/>
              <a:ext cx="1" cy="1662"/>
            </a:xfrm>
            <a:prstGeom prst="line">
              <a:avLst/>
            </a:prstGeom>
            <a:noFill/>
            <a:ln w="9360">
              <a:solidFill>
                <a:srgbClr val="000000"/>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300045" name="Line 13"/>
            <p:cNvSpPr>
              <a:spLocks noChangeShapeType="1"/>
            </p:cNvSpPr>
            <p:nvPr/>
          </p:nvSpPr>
          <p:spPr bwMode="auto">
            <a:xfrm>
              <a:off x="2049" y="2160"/>
              <a:ext cx="2154" cy="1"/>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nvGrpSpPr>
            <p:cNvPr id="300046" name="Group 14"/>
            <p:cNvGrpSpPr>
              <a:grpSpLocks/>
            </p:cNvGrpSpPr>
            <p:nvPr/>
          </p:nvGrpSpPr>
          <p:grpSpPr bwMode="auto">
            <a:xfrm>
              <a:off x="1764" y="2059"/>
              <a:ext cx="321" cy="214"/>
              <a:chOff x="1650" y="2059"/>
              <a:chExt cx="321" cy="214"/>
            </a:xfrm>
          </p:grpSpPr>
          <p:pic>
            <p:nvPicPr>
              <p:cNvPr id="300047" name="Picture 1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50" y="2059"/>
                <a:ext cx="215" cy="21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0048" name="Picture 1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94" y="2094"/>
                <a:ext cx="178" cy="17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300049" name="Line 17"/>
            <p:cNvSpPr>
              <a:spLocks noChangeShapeType="1"/>
            </p:cNvSpPr>
            <p:nvPr/>
          </p:nvSpPr>
          <p:spPr bwMode="auto">
            <a:xfrm>
              <a:off x="2599" y="1780"/>
              <a:ext cx="1" cy="1662"/>
            </a:xfrm>
            <a:prstGeom prst="line">
              <a:avLst/>
            </a:prstGeom>
            <a:noFill/>
            <a:ln w="9360">
              <a:solidFill>
                <a:srgbClr val="000000"/>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300050" name="Line 18"/>
            <p:cNvSpPr>
              <a:spLocks noChangeShapeType="1"/>
            </p:cNvSpPr>
            <p:nvPr/>
          </p:nvSpPr>
          <p:spPr bwMode="auto">
            <a:xfrm>
              <a:off x="2541" y="2226"/>
              <a:ext cx="1662" cy="1"/>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nvGrpSpPr>
            <p:cNvPr id="300051" name="Group 19"/>
            <p:cNvGrpSpPr>
              <a:grpSpLocks/>
            </p:cNvGrpSpPr>
            <p:nvPr/>
          </p:nvGrpSpPr>
          <p:grpSpPr bwMode="auto">
            <a:xfrm>
              <a:off x="2338" y="2159"/>
              <a:ext cx="320" cy="214"/>
              <a:chOff x="2224" y="2159"/>
              <a:chExt cx="320" cy="214"/>
            </a:xfrm>
          </p:grpSpPr>
          <p:pic>
            <p:nvPicPr>
              <p:cNvPr id="300052" name="Picture 2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24" y="2159"/>
                <a:ext cx="215" cy="21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0053" name="Picture 2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67" y="2194"/>
                <a:ext cx="178" cy="17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300054" name="Line 22"/>
            <p:cNvSpPr>
              <a:spLocks noChangeShapeType="1"/>
            </p:cNvSpPr>
            <p:nvPr/>
          </p:nvSpPr>
          <p:spPr bwMode="auto">
            <a:xfrm>
              <a:off x="1065" y="2088"/>
              <a:ext cx="3132" cy="1"/>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nvGrpSpPr>
            <p:cNvPr id="300055" name="Group 23"/>
            <p:cNvGrpSpPr>
              <a:grpSpLocks/>
            </p:cNvGrpSpPr>
            <p:nvPr/>
          </p:nvGrpSpPr>
          <p:grpSpPr bwMode="auto">
            <a:xfrm>
              <a:off x="976" y="1973"/>
              <a:ext cx="321" cy="214"/>
              <a:chOff x="862" y="1973"/>
              <a:chExt cx="321" cy="214"/>
            </a:xfrm>
          </p:grpSpPr>
          <p:pic>
            <p:nvPicPr>
              <p:cNvPr id="300056" name="Picture 2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2" y="1973"/>
                <a:ext cx="215" cy="21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0057" name="Picture 2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06" y="2008"/>
                <a:ext cx="178" cy="17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300058" name="Line 26"/>
            <p:cNvSpPr>
              <a:spLocks noChangeShapeType="1"/>
            </p:cNvSpPr>
            <p:nvPr/>
          </p:nvSpPr>
          <p:spPr bwMode="auto">
            <a:xfrm flipV="1">
              <a:off x="2049" y="1306"/>
              <a:ext cx="462" cy="178"/>
            </a:xfrm>
            <a:prstGeom prst="line">
              <a:avLst/>
            </a:prstGeom>
            <a:noFill/>
            <a:ln w="9360">
              <a:solidFill>
                <a:srgbClr val="FF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300059" name="Line 27"/>
            <p:cNvSpPr>
              <a:spLocks noChangeShapeType="1"/>
            </p:cNvSpPr>
            <p:nvPr/>
          </p:nvSpPr>
          <p:spPr bwMode="auto">
            <a:xfrm flipV="1">
              <a:off x="2685" y="898"/>
              <a:ext cx="330" cy="406"/>
            </a:xfrm>
            <a:prstGeom prst="line">
              <a:avLst/>
            </a:prstGeom>
            <a:noFill/>
            <a:ln w="9360">
              <a:solidFill>
                <a:srgbClr val="FF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300060" name="Line 28"/>
            <p:cNvSpPr>
              <a:spLocks noChangeShapeType="1"/>
            </p:cNvSpPr>
            <p:nvPr/>
          </p:nvSpPr>
          <p:spPr bwMode="auto">
            <a:xfrm>
              <a:off x="3063" y="942"/>
              <a:ext cx="1068" cy="1"/>
            </a:xfrm>
            <a:prstGeom prst="line">
              <a:avLst/>
            </a:prstGeom>
            <a:noFill/>
            <a:ln w="38160">
              <a:solidFill>
                <a:srgbClr val="333399"/>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300061" name="Line 29"/>
            <p:cNvSpPr>
              <a:spLocks noChangeShapeType="1"/>
            </p:cNvSpPr>
            <p:nvPr/>
          </p:nvSpPr>
          <p:spPr bwMode="auto">
            <a:xfrm flipV="1">
              <a:off x="1395" y="1366"/>
              <a:ext cx="300" cy="106"/>
            </a:xfrm>
            <a:prstGeom prst="line">
              <a:avLst/>
            </a:prstGeom>
            <a:noFill/>
            <a:ln w="9360">
              <a:solidFill>
                <a:srgbClr val="FF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nvGrpSpPr>
            <p:cNvPr id="300062" name="Group 30"/>
            <p:cNvGrpSpPr>
              <a:grpSpLocks/>
            </p:cNvGrpSpPr>
            <p:nvPr/>
          </p:nvGrpSpPr>
          <p:grpSpPr bwMode="auto">
            <a:xfrm>
              <a:off x="1560" y="2508"/>
              <a:ext cx="268" cy="222"/>
              <a:chOff x="1446" y="2508"/>
              <a:chExt cx="268" cy="222"/>
            </a:xfrm>
          </p:grpSpPr>
          <p:sp>
            <p:nvSpPr>
              <p:cNvPr id="300063" name="AutoShape 31"/>
              <p:cNvSpPr>
                <a:spLocks noChangeArrowheads="1"/>
              </p:cNvSpPr>
              <p:nvPr/>
            </p:nvSpPr>
            <p:spPr bwMode="auto">
              <a:xfrm>
                <a:off x="1539" y="2508"/>
                <a:ext cx="56" cy="84"/>
              </a:xfrm>
              <a:prstGeom prst="star5">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300064" name="Text Box 32"/>
              <p:cNvSpPr txBox="1">
                <a:spLocks noChangeArrowheads="1"/>
              </p:cNvSpPr>
              <p:nvPr/>
            </p:nvSpPr>
            <p:spPr bwMode="auto">
              <a:xfrm>
                <a:off x="1446" y="2569"/>
                <a:ext cx="268" cy="1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9pPr>
              </a:lstStyle>
              <a:p>
                <a:pPr>
                  <a:buClr>
                    <a:srgbClr val="000000"/>
                  </a:buClr>
                  <a:buSzPct val="100000"/>
                  <a:buFont typeface="Arial" charset="0"/>
                  <a:buNone/>
                </a:pPr>
                <a:r>
                  <a:rPr kumimoji="0" lang="en-GB" altLang="ja-JP" sz="1000">
                    <a:solidFill>
                      <a:srgbClr val="000000"/>
                    </a:solidFill>
                  </a:rPr>
                  <a:t>6/19</a:t>
                </a:r>
              </a:p>
            </p:txBody>
          </p:sp>
        </p:grpSp>
        <p:sp>
          <p:nvSpPr>
            <p:cNvPr id="300065" name="AutoShape 33"/>
            <p:cNvSpPr>
              <a:spLocks noChangeArrowheads="1"/>
            </p:cNvSpPr>
            <p:nvPr/>
          </p:nvSpPr>
          <p:spPr bwMode="auto">
            <a:xfrm>
              <a:off x="1849" y="2506"/>
              <a:ext cx="56" cy="84"/>
            </a:xfrm>
            <a:prstGeom prst="star5">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300066" name="AutoShape 34"/>
            <p:cNvSpPr>
              <a:spLocks noChangeArrowheads="1"/>
            </p:cNvSpPr>
            <p:nvPr/>
          </p:nvSpPr>
          <p:spPr bwMode="auto">
            <a:xfrm>
              <a:off x="1651" y="2344"/>
              <a:ext cx="56" cy="84"/>
            </a:xfrm>
            <a:prstGeom prst="star5">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300067" name="Text Box 35"/>
            <p:cNvSpPr txBox="1">
              <a:spLocks noChangeArrowheads="1"/>
            </p:cNvSpPr>
            <p:nvPr/>
          </p:nvSpPr>
          <p:spPr bwMode="auto">
            <a:xfrm>
              <a:off x="102" y="2099"/>
              <a:ext cx="30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9pPr>
            </a:lstStyle>
            <a:p>
              <a:pPr>
                <a:buClr>
                  <a:srgbClr val="000000"/>
                </a:buClr>
                <a:buSzPct val="100000"/>
                <a:buFont typeface="Arial" charset="0"/>
                <a:buNone/>
              </a:pPr>
              <a:r>
                <a:rPr kumimoji="0" lang="ja-JP" altLang="en-GB" sz="1200">
                  <a:solidFill>
                    <a:srgbClr val="000000"/>
                  </a:solidFill>
                </a:rPr>
                <a:t>凡例</a:t>
              </a:r>
            </a:p>
          </p:txBody>
        </p:sp>
        <p:sp>
          <p:nvSpPr>
            <p:cNvPr id="300068" name="AutoShape 36"/>
            <p:cNvSpPr>
              <a:spLocks noChangeArrowheads="1"/>
            </p:cNvSpPr>
            <p:nvPr/>
          </p:nvSpPr>
          <p:spPr bwMode="auto">
            <a:xfrm>
              <a:off x="443" y="2144"/>
              <a:ext cx="56" cy="84"/>
            </a:xfrm>
            <a:prstGeom prst="star5">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300069" name="Text Box 37"/>
            <p:cNvSpPr txBox="1">
              <a:spLocks noChangeArrowheads="1"/>
            </p:cNvSpPr>
            <p:nvPr/>
          </p:nvSpPr>
          <p:spPr bwMode="auto">
            <a:xfrm>
              <a:off x="474" y="2093"/>
              <a:ext cx="1079" cy="4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9pPr>
            </a:lstStyle>
            <a:p>
              <a:pPr>
                <a:buClr>
                  <a:srgbClr val="000000"/>
                </a:buClr>
                <a:buSzPct val="100000"/>
                <a:buFont typeface="Arial" charset="0"/>
                <a:buNone/>
              </a:pPr>
              <a:r>
                <a:rPr kumimoji="0" lang="ja-JP" altLang="en-GB" sz="1200">
                  <a:solidFill>
                    <a:srgbClr val="000000"/>
                  </a:solidFill>
                </a:rPr>
                <a:t>：合宿</a:t>
              </a:r>
            </a:p>
            <a:p>
              <a:pPr>
                <a:buClr>
                  <a:srgbClr val="000000"/>
                </a:buClr>
                <a:buSzPct val="100000"/>
                <a:buFont typeface="Arial" charset="0"/>
                <a:buNone/>
              </a:pPr>
              <a:r>
                <a:rPr kumimoji="0" lang="ja-JP" altLang="en-GB" sz="1200">
                  <a:solidFill>
                    <a:srgbClr val="000000"/>
                  </a:solidFill>
                </a:rPr>
                <a:t>：リリース</a:t>
              </a:r>
            </a:p>
            <a:p>
              <a:pPr>
                <a:buClr>
                  <a:srgbClr val="000000"/>
                </a:buClr>
                <a:buSzPct val="100000"/>
                <a:buFont typeface="Arial" charset="0"/>
                <a:buNone/>
              </a:pPr>
              <a:r>
                <a:rPr kumimoji="0" lang="ja-JP" altLang="en-GB" sz="1200">
                  <a:solidFill>
                    <a:srgbClr val="000000"/>
                  </a:solidFill>
                </a:rPr>
                <a:t>：実質作業日が</a:t>
              </a:r>
              <a:r>
                <a:rPr kumimoji="0" lang="en-GB" altLang="ja-JP" sz="1200">
                  <a:solidFill>
                    <a:srgbClr val="000000"/>
                  </a:solidFill>
                </a:rPr>
                <a:t>5</a:t>
              </a:r>
              <a:r>
                <a:rPr kumimoji="0" lang="ja-JP" altLang="en-GB" sz="1200">
                  <a:solidFill>
                    <a:srgbClr val="000000"/>
                  </a:solidFill>
                </a:rPr>
                <a:t>日未満</a:t>
              </a:r>
            </a:p>
          </p:txBody>
        </p:sp>
        <p:sp>
          <p:nvSpPr>
            <p:cNvPr id="300070" name="AutoShape 38"/>
            <p:cNvSpPr>
              <a:spLocks noChangeArrowheads="1"/>
            </p:cNvSpPr>
            <p:nvPr/>
          </p:nvSpPr>
          <p:spPr bwMode="auto">
            <a:xfrm>
              <a:off x="445" y="2260"/>
              <a:ext cx="56" cy="84"/>
            </a:xfrm>
            <a:prstGeom prst="star5">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300071" name="Text Box 39"/>
            <p:cNvSpPr txBox="1">
              <a:spLocks noChangeArrowheads="1"/>
            </p:cNvSpPr>
            <p:nvPr/>
          </p:nvSpPr>
          <p:spPr bwMode="auto">
            <a:xfrm>
              <a:off x="1260" y="1152"/>
              <a:ext cx="435" cy="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9pPr>
            </a:lstStyle>
            <a:p>
              <a:pPr>
                <a:buClr>
                  <a:srgbClr val="FFFF00"/>
                </a:buClr>
                <a:buSzPct val="100000"/>
                <a:buFont typeface="Arial" charset="0"/>
                <a:buNone/>
              </a:pPr>
              <a:r>
                <a:rPr kumimoji="0" lang="ja-JP" altLang="en-GB" sz="1400">
                  <a:solidFill>
                    <a:srgbClr val="FFFF00"/>
                  </a:solidFill>
                </a:rPr>
                <a:t>慣れる</a:t>
              </a:r>
            </a:p>
          </p:txBody>
        </p:sp>
        <p:sp>
          <p:nvSpPr>
            <p:cNvPr id="300072" name="Text Box 40"/>
            <p:cNvSpPr txBox="1">
              <a:spLocks noChangeArrowheads="1"/>
            </p:cNvSpPr>
            <p:nvPr/>
          </p:nvSpPr>
          <p:spPr bwMode="auto">
            <a:xfrm>
              <a:off x="2026" y="1157"/>
              <a:ext cx="435" cy="1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9pPr>
            </a:lstStyle>
            <a:p>
              <a:pPr>
                <a:buClr>
                  <a:srgbClr val="FFFF00"/>
                </a:buClr>
                <a:buSzPct val="100000"/>
                <a:buFont typeface="Arial" charset="0"/>
                <a:buNone/>
              </a:pPr>
              <a:r>
                <a:rPr kumimoji="0" lang="ja-JP" altLang="en-GB" sz="1400">
                  <a:solidFill>
                    <a:srgbClr val="FFFF00"/>
                  </a:solidFill>
                </a:rPr>
                <a:t>慣れる</a:t>
              </a:r>
            </a:p>
          </p:txBody>
        </p:sp>
        <p:sp>
          <p:nvSpPr>
            <p:cNvPr id="300073" name="Text Box 41"/>
            <p:cNvSpPr txBox="1">
              <a:spLocks noChangeArrowheads="1"/>
            </p:cNvSpPr>
            <p:nvPr/>
          </p:nvSpPr>
          <p:spPr bwMode="auto">
            <a:xfrm>
              <a:off x="1762" y="2567"/>
              <a:ext cx="268" cy="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9pPr>
            </a:lstStyle>
            <a:p>
              <a:pPr>
                <a:buClr>
                  <a:srgbClr val="000000"/>
                </a:buClr>
                <a:buSzPct val="100000"/>
                <a:buFont typeface="Arial" charset="0"/>
                <a:buNone/>
              </a:pPr>
              <a:r>
                <a:rPr kumimoji="0" lang="en-GB" altLang="ja-JP" sz="1000">
                  <a:solidFill>
                    <a:srgbClr val="000000"/>
                  </a:solidFill>
                </a:rPr>
                <a:t>6/30</a:t>
              </a:r>
            </a:p>
          </p:txBody>
        </p:sp>
        <p:sp>
          <p:nvSpPr>
            <p:cNvPr id="300074" name="Oval 42"/>
            <p:cNvSpPr>
              <a:spLocks noChangeArrowheads="1"/>
            </p:cNvSpPr>
            <p:nvPr/>
          </p:nvSpPr>
          <p:spPr bwMode="auto">
            <a:xfrm rot="18660000">
              <a:off x="1548" y="3117"/>
              <a:ext cx="150" cy="310"/>
            </a:xfrm>
            <a:prstGeom prst="ellipse">
              <a:avLst/>
            </a:prstGeom>
            <a:noFill/>
            <a:ln w="936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300075" name="Oval 43"/>
            <p:cNvSpPr>
              <a:spLocks noChangeArrowheads="1"/>
            </p:cNvSpPr>
            <p:nvPr/>
          </p:nvSpPr>
          <p:spPr bwMode="auto">
            <a:xfrm rot="18420000">
              <a:off x="2533" y="3097"/>
              <a:ext cx="357" cy="162"/>
            </a:xfrm>
            <a:prstGeom prst="ellipse">
              <a:avLst/>
            </a:prstGeom>
            <a:noFill/>
            <a:ln w="936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300076" name="Oval 44"/>
            <p:cNvSpPr>
              <a:spLocks noChangeArrowheads="1"/>
            </p:cNvSpPr>
            <p:nvPr/>
          </p:nvSpPr>
          <p:spPr bwMode="auto">
            <a:xfrm rot="19500000">
              <a:off x="2395" y="2970"/>
              <a:ext cx="228" cy="144"/>
            </a:xfrm>
            <a:prstGeom prst="ellipse">
              <a:avLst/>
            </a:prstGeom>
            <a:noFill/>
            <a:ln w="936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300077" name="Oval 45"/>
            <p:cNvSpPr>
              <a:spLocks noChangeArrowheads="1"/>
            </p:cNvSpPr>
            <p:nvPr/>
          </p:nvSpPr>
          <p:spPr bwMode="auto">
            <a:xfrm>
              <a:off x="2967" y="2814"/>
              <a:ext cx="192" cy="180"/>
            </a:xfrm>
            <a:prstGeom prst="ellipse">
              <a:avLst/>
            </a:prstGeom>
            <a:noFill/>
            <a:ln w="936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300078" name="Oval 46"/>
            <p:cNvSpPr>
              <a:spLocks noChangeArrowheads="1"/>
            </p:cNvSpPr>
            <p:nvPr/>
          </p:nvSpPr>
          <p:spPr bwMode="auto">
            <a:xfrm>
              <a:off x="4089" y="726"/>
              <a:ext cx="126" cy="222"/>
            </a:xfrm>
            <a:prstGeom prst="ellipse">
              <a:avLst/>
            </a:prstGeom>
            <a:noFill/>
            <a:ln w="936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300079" name="Text Box 47"/>
            <p:cNvSpPr txBox="1">
              <a:spLocks noChangeArrowheads="1"/>
            </p:cNvSpPr>
            <p:nvPr/>
          </p:nvSpPr>
          <p:spPr bwMode="auto">
            <a:xfrm>
              <a:off x="3016" y="703"/>
              <a:ext cx="1126" cy="1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9pPr>
            </a:lstStyle>
            <a:p>
              <a:pPr>
                <a:buClr>
                  <a:srgbClr val="333399"/>
                </a:buClr>
                <a:buSzPct val="100000"/>
                <a:buFont typeface="Arial" charset="0"/>
                <a:buNone/>
              </a:pPr>
              <a:r>
                <a:rPr kumimoji="0" lang="ja-JP" altLang="en-GB" sz="1400">
                  <a:solidFill>
                    <a:srgbClr val="333399"/>
                  </a:solidFill>
                </a:rPr>
                <a:t>平均</a:t>
              </a:r>
              <a:r>
                <a:rPr kumimoji="0" lang="en-GB" altLang="ja-JP" sz="1400">
                  <a:solidFill>
                    <a:srgbClr val="333399"/>
                  </a:solidFill>
                </a:rPr>
                <a:t>87</a:t>
              </a:r>
              <a:r>
                <a:rPr kumimoji="0" lang="ja-JP" altLang="en-GB" sz="1400">
                  <a:solidFill>
                    <a:srgbClr val="333399"/>
                  </a:solidFill>
                </a:rPr>
                <a:t>ﾀｽｸ</a:t>
              </a:r>
              <a:r>
                <a:rPr kumimoji="0" lang="en-GB" altLang="ja-JP" sz="1400">
                  <a:solidFill>
                    <a:srgbClr val="333399"/>
                  </a:solidFill>
                </a:rPr>
                <a:t>/</a:t>
              </a:r>
              <a:r>
                <a:rPr kumimoji="0" lang="ja-JP" altLang="en-GB" sz="1400">
                  <a:solidFill>
                    <a:srgbClr val="333399"/>
                  </a:solidFill>
                </a:rPr>
                <a:t>ｲﾃﾚｰｼｮﾝ</a:t>
              </a:r>
            </a:p>
          </p:txBody>
        </p:sp>
        <p:sp>
          <p:nvSpPr>
            <p:cNvPr id="300080" name="Line 48"/>
            <p:cNvSpPr>
              <a:spLocks noChangeShapeType="1"/>
            </p:cNvSpPr>
            <p:nvPr/>
          </p:nvSpPr>
          <p:spPr bwMode="auto">
            <a:xfrm flipV="1">
              <a:off x="4155" y="574"/>
              <a:ext cx="78" cy="124"/>
            </a:xfrm>
            <a:prstGeom prst="line">
              <a:avLst/>
            </a:prstGeom>
            <a:noFill/>
            <a:ln w="93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300081" name="Text Box 49"/>
            <p:cNvSpPr txBox="1">
              <a:spLocks noChangeArrowheads="1"/>
            </p:cNvSpPr>
            <p:nvPr/>
          </p:nvSpPr>
          <p:spPr bwMode="auto">
            <a:xfrm>
              <a:off x="4200" y="495"/>
              <a:ext cx="579"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9pPr>
            </a:lstStyle>
            <a:p>
              <a:pPr>
                <a:buClr>
                  <a:srgbClr val="FF0000"/>
                </a:buClr>
                <a:buSzPct val="100000"/>
                <a:buFont typeface="Arial" charset="0"/>
                <a:buNone/>
              </a:pPr>
              <a:r>
                <a:rPr kumimoji="0" lang="ja-JP" altLang="en-GB" sz="1200">
                  <a:solidFill>
                    <a:srgbClr val="FF0000"/>
                  </a:solidFill>
                </a:rPr>
                <a:t>平均</a:t>
              </a:r>
              <a:r>
                <a:rPr kumimoji="0" lang="en-GB" altLang="ja-JP" sz="1200">
                  <a:solidFill>
                    <a:srgbClr val="FF0000"/>
                  </a:solidFill>
                </a:rPr>
                <a:t>+5</a:t>
              </a:r>
              <a:r>
                <a:rPr kumimoji="0" lang="ja-JP" altLang="en-GB" sz="1200">
                  <a:solidFill>
                    <a:srgbClr val="FF0000"/>
                  </a:solidFill>
                </a:rPr>
                <a:t>ﾀｽｸ</a:t>
              </a:r>
            </a:p>
          </p:txBody>
        </p:sp>
        <p:sp>
          <p:nvSpPr>
            <p:cNvPr id="300082" name="AutoShape 50"/>
            <p:cNvSpPr>
              <a:spLocks noChangeArrowheads="1"/>
            </p:cNvSpPr>
            <p:nvPr/>
          </p:nvSpPr>
          <p:spPr bwMode="auto">
            <a:xfrm>
              <a:off x="2585" y="2342"/>
              <a:ext cx="56" cy="84"/>
            </a:xfrm>
            <a:prstGeom prst="star5">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300083" name="AutoShape 51"/>
            <p:cNvSpPr>
              <a:spLocks noChangeArrowheads="1"/>
            </p:cNvSpPr>
            <p:nvPr/>
          </p:nvSpPr>
          <p:spPr bwMode="auto">
            <a:xfrm>
              <a:off x="3527" y="2342"/>
              <a:ext cx="56" cy="84"/>
            </a:xfrm>
            <a:prstGeom prst="star5">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300084" name="Text Box 52"/>
            <p:cNvSpPr txBox="1">
              <a:spLocks noChangeArrowheads="1"/>
            </p:cNvSpPr>
            <p:nvPr/>
          </p:nvSpPr>
          <p:spPr bwMode="auto">
            <a:xfrm>
              <a:off x="1672" y="2321"/>
              <a:ext cx="268" cy="1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9pPr>
            </a:lstStyle>
            <a:p>
              <a:pPr>
                <a:buClr>
                  <a:srgbClr val="000000"/>
                </a:buClr>
                <a:buSzPct val="100000"/>
                <a:buFont typeface="Arial" charset="0"/>
                <a:buNone/>
              </a:pPr>
              <a:r>
                <a:rPr kumimoji="0" lang="en-GB" altLang="ja-JP" sz="1000">
                  <a:solidFill>
                    <a:srgbClr val="000000"/>
                  </a:solidFill>
                </a:rPr>
                <a:t>6/19</a:t>
              </a:r>
            </a:p>
          </p:txBody>
        </p:sp>
        <p:sp>
          <p:nvSpPr>
            <p:cNvPr id="300085" name="Text Box 53"/>
            <p:cNvSpPr txBox="1">
              <a:spLocks noChangeArrowheads="1"/>
            </p:cNvSpPr>
            <p:nvPr/>
          </p:nvSpPr>
          <p:spPr bwMode="auto">
            <a:xfrm>
              <a:off x="2608" y="2321"/>
              <a:ext cx="348" cy="1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9pPr>
            </a:lstStyle>
            <a:p>
              <a:pPr>
                <a:buClr>
                  <a:srgbClr val="000000"/>
                </a:buClr>
                <a:buSzPct val="100000"/>
                <a:buFont typeface="Arial" charset="0"/>
                <a:buNone/>
              </a:pPr>
              <a:r>
                <a:rPr kumimoji="0" lang="en-GB" altLang="ja-JP" sz="1000">
                  <a:solidFill>
                    <a:srgbClr val="000000"/>
                  </a:solidFill>
                </a:rPr>
                <a:t>8/7</a:t>
              </a:r>
              <a:r>
                <a:rPr kumimoji="0" lang="ja-JP" altLang="en-GB" sz="1000">
                  <a:solidFill>
                    <a:srgbClr val="000000"/>
                  </a:solidFill>
                </a:rPr>
                <a:t>～</a:t>
              </a:r>
              <a:r>
                <a:rPr kumimoji="0" lang="en-GB" altLang="ja-JP" sz="1000">
                  <a:solidFill>
                    <a:srgbClr val="000000"/>
                  </a:solidFill>
                </a:rPr>
                <a:t>8</a:t>
              </a:r>
            </a:p>
          </p:txBody>
        </p:sp>
        <p:sp>
          <p:nvSpPr>
            <p:cNvPr id="300086" name="Text Box 54"/>
            <p:cNvSpPr txBox="1">
              <a:spLocks noChangeArrowheads="1"/>
            </p:cNvSpPr>
            <p:nvPr/>
          </p:nvSpPr>
          <p:spPr bwMode="auto">
            <a:xfrm>
              <a:off x="3542" y="2325"/>
              <a:ext cx="436" cy="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9pPr>
            </a:lstStyle>
            <a:p>
              <a:pPr>
                <a:buClr>
                  <a:srgbClr val="000000"/>
                </a:buClr>
                <a:buSzPct val="100000"/>
                <a:buFont typeface="Arial" charset="0"/>
                <a:buNone/>
              </a:pPr>
              <a:r>
                <a:rPr kumimoji="0" lang="en-GB" altLang="ja-JP" sz="1000">
                  <a:solidFill>
                    <a:srgbClr val="000000"/>
                  </a:solidFill>
                </a:rPr>
                <a:t>9/25</a:t>
              </a:r>
              <a:r>
                <a:rPr kumimoji="0" lang="ja-JP" altLang="en-GB" sz="1000">
                  <a:solidFill>
                    <a:srgbClr val="000000"/>
                  </a:solidFill>
                </a:rPr>
                <a:t>～</a:t>
              </a:r>
              <a:r>
                <a:rPr kumimoji="0" lang="en-GB" altLang="ja-JP" sz="1000">
                  <a:solidFill>
                    <a:srgbClr val="000000"/>
                  </a:solidFill>
                </a:rPr>
                <a:t>26</a:t>
              </a:r>
            </a:p>
          </p:txBody>
        </p:sp>
        <p:sp>
          <p:nvSpPr>
            <p:cNvPr id="300087" name="AutoShape 55"/>
            <p:cNvSpPr>
              <a:spLocks noChangeArrowheads="1"/>
            </p:cNvSpPr>
            <p:nvPr/>
          </p:nvSpPr>
          <p:spPr bwMode="auto">
            <a:xfrm>
              <a:off x="3977" y="2348"/>
              <a:ext cx="56" cy="84"/>
            </a:xfrm>
            <a:prstGeom prst="star5">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300088" name="Text Box 56"/>
            <p:cNvSpPr txBox="1">
              <a:spLocks noChangeArrowheads="1"/>
            </p:cNvSpPr>
            <p:nvPr/>
          </p:nvSpPr>
          <p:spPr bwMode="auto">
            <a:xfrm>
              <a:off x="4004" y="2325"/>
              <a:ext cx="312" cy="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9pPr>
            </a:lstStyle>
            <a:p>
              <a:pPr>
                <a:buClr>
                  <a:srgbClr val="000000"/>
                </a:buClr>
                <a:buSzPct val="100000"/>
                <a:buFont typeface="Arial" charset="0"/>
                <a:buNone/>
              </a:pPr>
              <a:r>
                <a:rPr kumimoji="0" lang="en-GB" altLang="ja-JP" sz="1000">
                  <a:solidFill>
                    <a:srgbClr val="000000"/>
                  </a:solidFill>
                </a:rPr>
                <a:t>10/20</a:t>
              </a:r>
            </a:p>
          </p:txBody>
        </p:sp>
        <p:sp>
          <p:nvSpPr>
            <p:cNvPr id="300089" name="AutoShape 57"/>
            <p:cNvSpPr>
              <a:spLocks noChangeArrowheads="1"/>
            </p:cNvSpPr>
            <p:nvPr/>
          </p:nvSpPr>
          <p:spPr bwMode="auto">
            <a:xfrm>
              <a:off x="2337" y="1932"/>
              <a:ext cx="138" cy="138"/>
            </a:xfrm>
            <a:prstGeom prst="star4">
              <a:avLst>
                <a:gd name="adj" fmla="val 12500"/>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300090" name="Text Box 58"/>
            <p:cNvSpPr txBox="1">
              <a:spLocks noChangeArrowheads="1"/>
            </p:cNvSpPr>
            <p:nvPr/>
          </p:nvSpPr>
          <p:spPr bwMode="auto">
            <a:xfrm>
              <a:off x="2417" y="1905"/>
              <a:ext cx="1668"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9pPr>
            </a:lstStyle>
            <a:p>
              <a:pPr>
                <a:buClr>
                  <a:srgbClr val="FF0000"/>
                </a:buClr>
                <a:buSzPct val="100000"/>
                <a:buFont typeface="Arial" charset="0"/>
                <a:buNone/>
              </a:pPr>
              <a:r>
                <a:rPr kumimoji="0" lang="ja-JP" altLang="en-GB" sz="1200">
                  <a:solidFill>
                    <a:srgbClr val="FF0000"/>
                  </a:solidFill>
                </a:rPr>
                <a:t>アジャイル入門一日トレーニング　</a:t>
              </a:r>
              <a:r>
                <a:rPr kumimoji="0" lang="en-GB" altLang="ja-JP" sz="1200">
                  <a:solidFill>
                    <a:srgbClr val="FF0000"/>
                  </a:solidFill>
                </a:rPr>
                <a:t>7/27</a:t>
              </a:r>
            </a:p>
          </p:txBody>
        </p:sp>
        <p:sp>
          <p:nvSpPr>
            <p:cNvPr id="300091" name="Text Box 59"/>
            <p:cNvSpPr txBox="1">
              <a:spLocks noChangeArrowheads="1"/>
            </p:cNvSpPr>
            <p:nvPr/>
          </p:nvSpPr>
          <p:spPr bwMode="auto">
            <a:xfrm>
              <a:off x="918" y="1815"/>
              <a:ext cx="867" cy="180"/>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9pPr>
            </a:lstStyle>
            <a:p>
              <a:pPr>
                <a:buClr>
                  <a:srgbClr val="FF0000"/>
                </a:buClr>
                <a:buSzPct val="100000"/>
                <a:buFont typeface="Arial" charset="0"/>
                <a:buNone/>
              </a:pPr>
              <a:r>
                <a:rPr kumimoji="0" lang="en-GB" altLang="ja-JP" sz="1200">
                  <a:solidFill>
                    <a:srgbClr val="FF0000"/>
                  </a:solidFill>
                </a:rPr>
                <a:t>TA</a:t>
              </a:r>
              <a:r>
                <a:rPr kumimoji="0" lang="ja-JP" altLang="en-GB" sz="1200">
                  <a:solidFill>
                    <a:srgbClr val="FF0000"/>
                  </a:solidFill>
                </a:rPr>
                <a:t>による</a:t>
              </a:r>
              <a:r>
                <a:rPr kumimoji="0" lang="en-GB" altLang="ja-JP" sz="1200">
                  <a:solidFill>
                    <a:srgbClr val="FF0000"/>
                  </a:solidFill>
                </a:rPr>
                <a:t>OJT</a:t>
              </a:r>
              <a:r>
                <a:rPr kumimoji="0" lang="ja-JP" altLang="en-GB" sz="1200">
                  <a:solidFill>
                    <a:srgbClr val="FF0000"/>
                  </a:solidFill>
                </a:rPr>
                <a:t>支援</a:t>
              </a:r>
            </a:p>
          </p:txBody>
        </p:sp>
        <p:sp>
          <p:nvSpPr>
            <p:cNvPr id="300092" name="Line 60"/>
            <p:cNvSpPr>
              <a:spLocks noChangeShapeType="1"/>
            </p:cNvSpPr>
            <p:nvPr/>
          </p:nvSpPr>
          <p:spPr bwMode="auto">
            <a:xfrm>
              <a:off x="1065" y="1986"/>
              <a:ext cx="624" cy="1"/>
            </a:xfrm>
            <a:prstGeom prst="line">
              <a:avLst/>
            </a:prstGeom>
            <a:noFill/>
            <a:ln w="3816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300093" name="Text Box 61"/>
            <p:cNvSpPr txBox="1">
              <a:spLocks noChangeArrowheads="1"/>
            </p:cNvSpPr>
            <p:nvPr/>
          </p:nvSpPr>
          <p:spPr bwMode="auto">
            <a:xfrm>
              <a:off x="2450" y="974"/>
              <a:ext cx="435" cy="1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9pPr>
            </a:lstStyle>
            <a:p>
              <a:pPr>
                <a:buClr>
                  <a:srgbClr val="FFFF00"/>
                </a:buClr>
                <a:buSzPct val="100000"/>
                <a:buFont typeface="Arial" charset="0"/>
                <a:buNone/>
              </a:pPr>
              <a:r>
                <a:rPr kumimoji="0" lang="ja-JP" altLang="en-GB" sz="1400">
                  <a:solidFill>
                    <a:srgbClr val="FFFF00"/>
                  </a:solidFill>
                </a:rPr>
                <a:t>慣れる</a:t>
              </a:r>
            </a:p>
          </p:txBody>
        </p:sp>
        <p:grpSp>
          <p:nvGrpSpPr>
            <p:cNvPr id="300094" name="Group 62"/>
            <p:cNvGrpSpPr>
              <a:grpSpLocks/>
            </p:cNvGrpSpPr>
            <p:nvPr/>
          </p:nvGrpSpPr>
          <p:grpSpPr bwMode="auto">
            <a:xfrm>
              <a:off x="1960" y="2506"/>
              <a:ext cx="268" cy="222"/>
              <a:chOff x="1846" y="2506"/>
              <a:chExt cx="268" cy="222"/>
            </a:xfrm>
          </p:grpSpPr>
          <p:sp>
            <p:nvSpPr>
              <p:cNvPr id="300095" name="AutoShape 63"/>
              <p:cNvSpPr>
                <a:spLocks noChangeArrowheads="1"/>
              </p:cNvSpPr>
              <p:nvPr/>
            </p:nvSpPr>
            <p:spPr bwMode="auto">
              <a:xfrm>
                <a:off x="1939" y="2506"/>
                <a:ext cx="56" cy="84"/>
              </a:xfrm>
              <a:prstGeom prst="star5">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300096" name="Text Box 64"/>
              <p:cNvSpPr txBox="1">
                <a:spLocks noChangeArrowheads="1"/>
              </p:cNvSpPr>
              <p:nvPr/>
            </p:nvSpPr>
            <p:spPr bwMode="auto">
              <a:xfrm>
                <a:off x="1846" y="2567"/>
                <a:ext cx="268" cy="1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9pPr>
              </a:lstStyle>
              <a:p>
                <a:pPr>
                  <a:buClr>
                    <a:srgbClr val="000000"/>
                  </a:buClr>
                  <a:buSzPct val="100000"/>
                  <a:buFont typeface="Arial" charset="0"/>
                  <a:buNone/>
                </a:pPr>
                <a:r>
                  <a:rPr kumimoji="0" lang="en-GB" altLang="ja-JP" sz="1000">
                    <a:solidFill>
                      <a:srgbClr val="000000"/>
                    </a:solidFill>
                  </a:rPr>
                  <a:t>7/10</a:t>
                </a:r>
              </a:p>
            </p:txBody>
          </p:sp>
        </p:grpSp>
        <p:grpSp>
          <p:nvGrpSpPr>
            <p:cNvPr id="300097" name="Group 65"/>
            <p:cNvGrpSpPr>
              <a:grpSpLocks/>
            </p:cNvGrpSpPr>
            <p:nvPr/>
          </p:nvGrpSpPr>
          <p:grpSpPr bwMode="auto">
            <a:xfrm>
              <a:off x="2290" y="2512"/>
              <a:ext cx="268" cy="221"/>
              <a:chOff x="2176" y="2512"/>
              <a:chExt cx="268" cy="221"/>
            </a:xfrm>
          </p:grpSpPr>
          <p:sp>
            <p:nvSpPr>
              <p:cNvPr id="300098" name="AutoShape 66"/>
              <p:cNvSpPr>
                <a:spLocks noChangeArrowheads="1"/>
              </p:cNvSpPr>
              <p:nvPr/>
            </p:nvSpPr>
            <p:spPr bwMode="auto">
              <a:xfrm>
                <a:off x="2269" y="2512"/>
                <a:ext cx="56" cy="84"/>
              </a:xfrm>
              <a:prstGeom prst="star5">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300099" name="Text Box 67"/>
              <p:cNvSpPr txBox="1">
                <a:spLocks noChangeArrowheads="1"/>
              </p:cNvSpPr>
              <p:nvPr/>
            </p:nvSpPr>
            <p:spPr bwMode="auto">
              <a:xfrm>
                <a:off x="2176" y="2573"/>
                <a:ext cx="268" cy="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9pPr>
              </a:lstStyle>
              <a:p>
                <a:pPr>
                  <a:buClr>
                    <a:srgbClr val="000000"/>
                  </a:buClr>
                  <a:buSzPct val="100000"/>
                  <a:buFont typeface="Arial" charset="0"/>
                  <a:buNone/>
                </a:pPr>
                <a:r>
                  <a:rPr kumimoji="0" lang="en-GB" altLang="ja-JP" sz="1000">
                    <a:solidFill>
                      <a:srgbClr val="000000"/>
                    </a:solidFill>
                  </a:rPr>
                  <a:t>7/30</a:t>
                </a:r>
              </a:p>
            </p:txBody>
          </p:sp>
        </p:grpSp>
        <p:grpSp>
          <p:nvGrpSpPr>
            <p:cNvPr id="300100" name="Group 68"/>
            <p:cNvGrpSpPr>
              <a:grpSpLocks/>
            </p:cNvGrpSpPr>
            <p:nvPr/>
          </p:nvGrpSpPr>
          <p:grpSpPr bwMode="auto">
            <a:xfrm>
              <a:off x="2714" y="2516"/>
              <a:ext cx="268" cy="221"/>
              <a:chOff x="2600" y="2516"/>
              <a:chExt cx="268" cy="221"/>
            </a:xfrm>
          </p:grpSpPr>
          <p:sp>
            <p:nvSpPr>
              <p:cNvPr id="300101" name="AutoShape 69"/>
              <p:cNvSpPr>
                <a:spLocks noChangeArrowheads="1"/>
              </p:cNvSpPr>
              <p:nvPr/>
            </p:nvSpPr>
            <p:spPr bwMode="auto">
              <a:xfrm>
                <a:off x="2693" y="2516"/>
                <a:ext cx="56" cy="84"/>
              </a:xfrm>
              <a:prstGeom prst="star5">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300102" name="Text Box 70"/>
              <p:cNvSpPr txBox="1">
                <a:spLocks noChangeArrowheads="1"/>
              </p:cNvSpPr>
              <p:nvPr/>
            </p:nvSpPr>
            <p:spPr bwMode="auto">
              <a:xfrm>
                <a:off x="2600" y="2577"/>
                <a:ext cx="268" cy="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9pPr>
              </a:lstStyle>
              <a:p>
                <a:pPr>
                  <a:buClr>
                    <a:srgbClr val="000000"/>
                  </a:buClr>
                  <a:buSzPct val="100000"/>
                  <a:buFont typeface="Arial" charset="0"/>
                  <a:buNone/>
                </a:pPr>
                <a:r>
                  <a:rPr kumimoji="0" lang="en-GB" altLang="ja-JP" sz="1000">
                    <a:solidFill>
                      <a:srgbClr val="000000"/>
                    </a:solidFill>
                  </a:rPr>
                  <a:t>8/22</a:t>
                </a:r>
              </a:p>
            </p:txBody>
          </p:sp>
        </p:grpSp>
        <p:grpSp>
          <p:nvGrpSpPr>
            <p:cNvPr id="300103" name="Group 71"/>
            <p:cNvGrpSpPr>
              <a:grpSpLocks/>
            </p:cNvGrpSpPr>
            <p:nvPr/>
          </p:nvGrpSpPr>
          <p:grpSpPr bwMode="auto">
            <a:xfrm>
              <a:off x="3254" y="2510"/>
              <a:ext cx="268" cy="221"/>
              <a:chOff x="3140" y="2510"/>
              <a:chExt cx="268" cy="221"/>
            </a:xfrm>
          </p:grpSpPr>
          <p:sp>
            <p:nvSpPr>
              <p:cNvPr id="300104" name="AutoShape 72"/>
              <p:cNvSpPr>
                <a:spLocks noChangeArrowheads="1"/>
              </p:cNvSpPr>
              <p:nvPr/>
            </p:nvSpPr>
            <p:spPr bwMode="auto">
              <a:xfrm>
                <a:off x="3233" y="2510"/>
                <a:ext cx="56" cy="84"/>
              </a:xfrm>
              <a:prstGeom prst="star5">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300105" name="Text Box 73"/>
              <p:cNvSpPr txBox="1">
                <a:spLocks noChangeArrowheads="1"/>
              </p:cNvSpPr>
              <p:nvPr/>
            </p:nvSpPr>
            <p:spPr bwMode="auto">
              <a:xfrm>
                <a:off x="3140" y="2571"/>
                <a:ext cx="268" cy="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9pPr>
              </a:lstStyle>
              <a:p>
                <a:pPr>
                  <a:buClr>
                    <a:srgbClr val="000000"/>
                  </a:buClr>
                  <a:buSzPct val="100000"/>
                  <a:buFont typeface="Arial" charset="0"/>
                  <a:buNone/>
                </a:pPr>
                <a:r>
                  <a:rPr kumimoji="0" lang="en-GB" altLang="ja-JP" sz="1000">
                    <a:solidFill>
                      <a:srgbClr val="000000"/>
                    </a:solidFill>
                  </a:rPr>
                  <a:t>9/19</a:t>
                </a:r>
              </a:p>
            </p:txBody>
          </p:sp>
        </p:grpSp>
        <p:grpSp>
          <p:nvGrpSpPr>
            <p:cNvPr id="300106" name="Group 74"/>
            <p:cNvGrpSpPr>
              <a:grpSpLocks/>
            </p:cNvGrpSpPr>
            <p:nvPr/>
          </p:nvGrpSpPr>
          <p:grpSpPr bwMode="auto">
            <a:xfrm>
              <a:off x="3668" y="2516"/>
              <a:ext cx="312" cy="221"/>
              <a:chOff x="3554" y="2516"/>
              <a:chExt cx="312" cy="221"/>
            </a:xfrm>
          </p:grpSpPr>
          <p:sp>
            <p:nvSpPr>
              <p:cNvPr id="300107" name="AutoShape 75"/>
              <p:cNvSpPr>
                <a:spLocks noChangeArrowheads="1"/>
              </p:cNvSpPr>
              <p:nvPr/>
            </p:nvSpPr>
            <p:spPr bwMode="auto">
              <a:xfrm>
                <a:off x="3647" y="2516"/>
                <a:ext cx="56" cy="84"/>
              </a:xfrm>
              <a:prstGeom prst="star5">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300108" name="Text Box 76"/>
              <p:cNvSpPr txBox="1">
                <a:spLocks noChangeArrowheads="1"/>
              </p:cNvSpPr>
              <p:nvPr/>
            </p:nvSpPr>
            <p:spPr bwMode="auto">
              <a:xfrm>
                <a:off x="3554" y="2577"/>
                <a:ext cx="312" cy="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9pPr>
              </a:lstStyle>
              <a:p>
                <a:pPr>
                  <a:buClr>
                    <a:srgbClr val="000000"/>
                  </a:buClr>
                  <a:buSzPct val="100000"/>
                  <a:buFont typeface="Arial" charset="0"/>
                  <a:buNone/>
                </a:pPr>
                <a:r>
                  <a:rPr kumimoji="0" lang="en-GB" altLang="ja-JP" sz="1000">
                    <a:solidFill>
                      <a:srgbClr val="000000"/>
                    </a:solidFill>
                  </a:rPr>
                  <a:t>10/16</a:t>
                </a:r>
              </a:p>
            </p:txBody>
          </p:sp>
        </p:grpSp>
        <p:grpSp>
          <p:nvGrpSpPr>
            <p:cNvPr id="300109" name="Group 77"/>
            <p:cNvGrpSpPr>
              <a:grpSpLocks/>
            </p:cNvGrpSpPr>
            <p:nvPr/>
          </p:nvGrpSpPr>
          <p:grpSpPr bwMode="auto">
            <a:xfrm>
              <a:off x="4038" y="2514"/>
              <a:ext cx="312" cy="221"/>
              <a:chOff x="3924" y="2514"/>
              <a:chExt cx="312" cy="221"/>
            </a:xfrm>
          </p:grpSpPr>
          <p:sp>
            <p:nvSpPr>
              <p:cNvPr id="300110" name="AutoShape 78"/>
              <p:cNvSpPr>
                <a:spLocks noChangeArrowheads="1"/>
              </p:cNvSpPr>
              <p:nvPr/>
            </p:nvSpPr>
            <p:spPr bwMode="auto">
              <a:xfrm>
                <a:off x="4017" y="2514"/>
                <a:ext cx="56" cy="84"/>
              </a:xfrm>
              <a:prstGeom prst="star5">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300111" name="Text Box 79"/>
              <p:cNvSpPr txBox="1">
                <a:spLocks noChangeArrowheads="1"/>
              </p:cNvSpPr>
              <p:nvPr/>
            </p:nvSpPr>
            <p:spPr bwMode="auto">
              <a:xfrm>
                <a:off x="3924" y="2575"/>
                <a:ext cx="312" cy="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9pPr>
              </a:lstStyle>
              <a:p>
                <a:pPr>
                  <a:buClr>
                    <a:srgbClr val="000000"/>
                  </a:buClr>
                  <a:buSzPct val="100000"/>
                  <a:buFont typeface="Arial" charset="0"/>
                  <a:buNone/>
                </a:pPr>
                <a:r>
                  <a:rPr kumimoji="0" lang="en-GB" altLang="ja-JP" sz="1000">
                    <a:solidFill>
                      <a:srgbClr val="000000"/>
                    </a:solidFill>
                  </a:rPr>
                  <a:t>10/31</a:t>
                </a:r>
              </a:p>
            </p:txBody>
          </p:sp>
        </p:grpSp>
        <p:sp>
          <p:nvSpPr>
            <p:cNvPr id="300112" name="AutoShape 80"/>
            <p:cNvSpPr>
              <a:spLocks noChangeArrowheads="1"/>
            </p:cNvSpPr>
            <p:nvPr/>
          </p:nvSpPr>
          <p:spPr bwMode="auto">
            <a:xfrm>
              <a:off x="1119" y="2898"/>
              <a:ext cx="546" cy="210"/>
            </a:xfrm>
            <a:prstGeom prst="wedgeRectCallout">
              <a:avLst>
                <a:gd name="adj1" fmla="val 22708"/>
                <a:gd name="adj2" fmla="val 78569"/>
              </a:avLst>
            </a:prstGeom>
            <a:solidFill>
              <a:srgbClr val="BBE0E3"/>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gn="ct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ja-JP" sz="800">
                  <a:solidFill>
                    <a:srgbClr val="000000"/>
                  </a:solidFill>
                </a:rPr>
                <a:t>FAST</a:t>
              </a:r>
              <a:r>
                <a:rPr kumimoji="0" lang="ja-JP" altLang="en-GB" sz="800">
                  <a:solidFill>
                    <a:srgbClr val="000000"/>
                  </a:solidFill>
                </a:rPr>
                <a:t>再利用部品の解析</a:t>
              </a:r>
            </a:p>
          </p:txBody>
        </p:sp>
        <p:sp>
          <p:nvSpPr>
            <p:cNvPr id="300113" name="Line 81"/>
            <p:cNvSpPr>
              <a:spLocks noChangeShapeType="1"/>
            </p:cNvSpPr>
            <p:nvPr/>
          </p:nvSpPr>
          <p:spPr bwMode="auto">
            <a:xfrm>
              <a:off x="3087" y="2964"/>
              <a:ext cx="1038" cy="1"/>
            </a:xfrm>
            <a:prstGeom prst="line">
              <a:avLst/>
            </a:prstGeom>
            <a:noFill/>
            <a:ln w="38160">
              <a:solidFill>
                <a:srgbClr val="333399"/>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300114" name="AutoShape 82"/>
            <p:cNvSpPr>
              <a:spLocks noChangeArrowheads="1"/>
            </p:cNvSpPr>
            <p:nvPr/>
          </p:nvSpPr>
          <p:spPr bwMode="auto">
            <a:xfrm>
              <a:off x="2595" y="3462"/>
              <a:ext cx="732" cy="306"/>
            </a:xfrm>
            <a:prstGeom prst="wedgeRectCallout">
              <a:avLst>
                <a:gd name="adj1" fmla="val -27051"/>
                <a:gd name="adj2" fmla="val -120259"/>
              </a:avLst>
            </a:prstGeom>
            <a:solidFill>
              <a:srgbClr val="BBE0E3"/>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gn="ct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ja-JP" altLang="en-GB" sz="900">
                  <a:solidFill>
                    <a:srgbClr val="000000"/>
                  </a:solidFill>
                </a:rPr>
                <a:t>新メンバーの部品利用性の悪さとﾀｽｸ規模が不適正</a:t>
              </a:r>
            </a:p>
          </p:txBody>
        </p:sp>
        <p:sp>
          <p:nvSpPr>
            <p:cNvPr id="300115" name="Text Box 83"/>
            <p:cNvSpPr txBox="1">
              <a:spLocks noChangeArrowheads="1"/>
            </p:cNvSpPr>
            <p:nvPr/>
          </p:nvSpPr>
          <p:spPr bwMode="auto">
            <a:xfrm>
              <a:off x="3021" y="2683"/>
              <a:ext cx="1334" cy="1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9pPr>
            </a:lstStyle>
            <a:p>
              <a:pPr>
                <a:buClr>
                  <a:srgbClr val="333399"/>
                </a:buClr>
                <a:buSzPct val="100000"/>
                <a:buFont typeface="Arial" charset="0"/>
                <a:buNone/>
              </a:pPr>
              <a:r>
                <a:rPr kumimoji="0" lang="ja-JP" altLang="en-GB" sz="1400">
                  <a:solidFill>
                    <a:srgbClr val="333399"/>
                  </a:solidFill>
                </a:rPr>
                <a:t>平均</a:t>
              </a:r>
              <a:r>
                <a:rPr kumimoji="0" lang="en-GB" altLang="ja-JP" sz="1400">
                  <a:solidFill>
                    <a:srgbClr val="333399"/>
                  </a:solidFill>
                </a:rPr>
                <a:t>157</a:t>
              </a:r>
              <a:r>
                <a:rPr kumimoji="0" lang="ja-JP" altLang="en-GB" sz="1400">
                  <a:solidFill>
                    <a:srgbClr val="333399"/>
                  </a:solidFill>
                </a:rPr>
                <a:t>実時間</a:t>
              </a:r>
              <a:r>
                <a:rPr kumimoji="0" lang="en-GB" altLang="ja-JP" sz="1400">
                  <a:solidFill>
                    <a:srgbClr val="333399"/>
                  </a:solidFill>
                </a:rPr>
                <a:t>/</a:t>
              </a:r>
              <a:r>
                <a:rPr kumimoji="0" lang="ja-JP" altLang="en-GB" sz="1400">
                  <a:solidFill>
                    <a:srgbClr val="333399"/>
                  </a:solidFill>
                </a:rPr>
                <a:t>ｲﾃﾚｰｼｮﾝ</a:t>
              </a:r>
            </a:p>
          </p:txBody>
        </p:sp>
        <p:sp>
          <p:nvSpPr>
            <p:cNvPr id="300116" name="Oval 84"/>
            <p:cNvSpPr>
              <a:spLocks noChangeArrowheads="1"/>
            </p:cNvSpPr>
            <p:nvPr/>
          </p:nvSpPr>
          <p:spPr bwMode="auto">
            <a:xfrm>
              <a:off x="2187" y="1704"/>
              <a:ext cx="60" cy="66"/>
            </a:xfrm>
            <a:prstGeom prst="ellipse">
              <a:avLst/>
            </a:prstGeom>
            <a:noFill/>
            <a:ln w="936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300117" name="Oval 85"/>
            <p:cNvSpPr>
              <a:spLocks noChangeArrowheads="1"/>
            </p:cNvSpPr>
            <p:nvPr/>
          </p:nvSpPr>
          <p:spPr bwMode="auto">
            <a:xfrm>
              <a:off x="3433" y="1702"/>
              <a:ext cx="60" cy="66"/>
            </a:xfrm>
            <a:prstGeom prst="ellipse">
              <a:avLst/>
            </a:prstGeom>
            <a:noFill/>
            <a:ln w="936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300118" name="Oval 86"/>
            <p:cNvSpPr>
              <a:spLocks noChangeArrowheads="1"/>
            </p:cNvSpPr>
            <p:nvPr/>
          </p:nvSpPr>
          <p:spPr bwMode="auto">
            <a:xfrm>
              <a:off x="2183" y="3818"/>
              <a:ext cx="60" cy="66"/>
            </a:xfrm>
            <a:prstGeom prst="ellipse">
              <a:avLst/>
            </a:prstGeom>
            <a:noFill/>
            <a:ln w="936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300119" name="Oval 87"/>
            <p:cNvSpPr>
              <a:spLocks noChangeArrowheads="1"/>
            </p:cNvSpPr>
            <p:nvPr/>
          </p:nvSpPr>
          <p:spPr bwMode="auto">
            <a:xfrm>
              <a:off x="2603" y="3818"/>
              <a:ext cx="60" cy="66"/>
            </a:xfrm>
            <a:prstGeom prst="ellipse">
              <a:avLst/>
            </a:prstGeom>
            <a:noFill/>
            <a:ln w="936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300120" name="Oval 88"/>
            <p:cNvSpPr>
              <a:spLocks noChangeArrowheads="1"/>
            </p:cNvSpPr>
            <p:nvPr/>
          </p:nvSpPr>
          <p:spPr bwMode="auto">
            <a:xfrm>
              <a:off x="2741" y="3818"/>
              <a:ext cx="60" cy="66"/>
            </a:xfrm>
            <a:prstGeom prst="ellipse">
              <a:avLst/>
            </a:prstGeom>
            <a:noFill/>
            <a:ln w="936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300121" name="Oval 89"/>
            <p:cNvSpPr>
              <a:spLocks noChangeArrowheads="1"/>
            </p:cNvSpPr>
            <p:nvPr/>
          </p:nvSpPr>
          <p:spPr bwMode="auto">
            <a:xfrm>
              <a:off x="3287" y="3824"/>
              <a:ext cx="60" cy="66"/>
            </a:xfrm>
            <a:prstGeom prst="ellipse">
              <a:avLst/>
            </a:prstGeom>
            <a:noFill/>
            <a:ln w="936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300122" name="Oval 90"/>
            <p:cNvSpPr>
              <a:spLocks noChangeArrowheads="1"/>
            </p:cNvSpPr>
            <p:nvPr/>
          </p:nvSpPr>
          <p:spPr bwMode="auto">
            <a:xfrm>
              <a:off x="3425" y="3824"/>
              <a:ext cx="60" cy="66"/>
            </a:xfrm>
            <a:prstGeom prst="ellipse">
              <a:avLst/>
            </a:prstGeom>
            <a:noFill/>
            <a:ln w="936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300123" name="Oval 91"/>
            <p:cNvSpPr>
              <a:spLocks noChangeArrowheads="1"/>
            </p:cNvSpPr>
            <p:nvPr/>
          </p:nvSpPr>
          <p:spPr bwMode="auto">
            <a:xfrm>
              <a:off x="3833" y="3818"/>
              <a:ext cx="60" cy="66"/>
            </a:xfrm>
            <a:prstGeom prst="ellipse">
              <a:avLst/>
            </a:prstGeom>
            <a:noFill/>
            <a:ln w="936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300124" name="Oval 92"/>
            <p:cNvSpPr>
              <a:spLocks noChangeArrowheads="1"/>
            </p:cNvSpPr>
            <p:nvPr/>
          </p:nvSpPr>
          <p:spPr bwMode="auto">
            <a:xfrm>
              <a:off x="2603" y="1706"/>
              <a:ext cx="60" cy="66"/>
            </a:xfrm>
            <a:prstGeom prst="ellipse">
              <a:avLst/>
            </a:prstGeom>
            <a:noFill/>
            <a:ln w="936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300125" name="Oval 93"/>
            <p:cNvSpPr>
              <a:spLocks noChangeArrowheads="1"/>
            </p:cNvSpPr>
            <p:nvPr/>
          </p:nvSpPr>
          <p:spPr bwMode="auto">
            <a:xfrm>
              <a:off x="2741" y="1706"/>
              <a:ext cx="60" cy="66"/>
            </a:xfrm>
            <a:prstGeom prst="ellipse">
              <a:avLst/>
            </a:prstGeom>
            <a:noFill/>
            <a:ln w="936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300126" name="Oval 94"/>
            <p:cNvSpPr>
              <a:spLocks noChangeArrowheads="1"/>
            </p:cNvSpPr>
            <p:nvPr/>
          </p:nvSpPr>
          <p:spPr bwMode="auto">
            <a:xfrm>
              <a:off x="3293" y="1700"/>
              <a:ext cx="60" cy="66"/>
            </a:xfrm>
            <a:prstGeom prst="ellipse">
              <a:avLst/>
            </a:prstGeom>
            <a:noFill/>
            <a:ln w="936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300127" name="Oval 95"/>
            <p:cNvSpPr>
              <a:spLocks noChangeArrowheads="1"/>
            </p:cNvSpPr>
            <p:nvPr/>
          </p:nvSpPr>
          <p:spPr bwMode="auto">
            <a:xfrm>
              <a:off x="3841" y="1702"/>
              <a:ext cx="60" cy="66"/>
            </a:xfrm>
            <a:prstGeom prst="ellipse">
              <a:avLst/>
            </a:prstGeom>
            <a:noFill/>
            <a:ln w="936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300128" name="Oval 96"/>
            <p:cNvSpPr>
              <a:spLocks noChangeArrowheads="1"/>
            </p:cNvSpPr>
            <p:nvPr/>
          </p:nvSpPr>
          <p:spPr bwMode="auto">
            <a:xfrm>
              <a:off x="445" y="2380"/>
              <a:ext cx="60" cy="66"/>
            </a:xfrm>
            <a:prstGeom prst="ellipse">
              <a:avLst/>
            </a:prstGeom>
            <a:noFill/>
            <a:ln w="936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300129" name="Freeform 97"/>
            <p:cNvSpPr>
              <a:spLocks/>
            </p:cNvSpPr>
            <p:nvPr/>
          </p:nvSpPr>
          <p:spPr bwMode="auto">
            <a:xfrm>
              <a:off x="2428" y="2553"/>
              <a:ext cx="150" cy="396"/>
            </a:xfrm>
            <a:custGeom>
              <a:avLst/>
              <a:gdLst>
                <a:gd name="T0" fmla="*/ 129 w 150"/>
                <a:gd name="T1" fmla="*/ 396 h 396"/>
                <a:gd name="T2" fmla="*/ 129 w 150"/>
                <a:gd name="T3" fmla="*/ 146 h 396"/>
                <a:gd name="T4" fmla="*/ 0 w 150"/>
                <a:gd name="T5" fmla="*/ 0 h 396"/>
              </a:gdLst>
              <a:ahLst/>
              <a:cxnLst>
                <a:cxn ang="0">
                  <a:pos x="T0" y="T1"/>
                </a:cxn>
                <a:cxn ang="0">
                  <a:pos x="T2" y="T3"/>
                </a:cxn>
                <a:cxn ang="0">
                  <a:pos x="T4" y="T5"/>
                </a:cxn>
              </a:cxnLst>
              <a:rect l="0" t="0" r="r" b="b"/>
              <a:pathLst>
                <a:path w="150" h="396">
                  <a:moveTo>
                    <a:pt x="129" y="396"/>
                  </a:moveTo>
                  <a:cubicBezTo>
                    <a:pt x="139" y="304"/>
                    <a:pt x="150" y="212"/>
                    <a:pt x="129" y="146"/>
                  </a:cubicBezTo>
                  <a:cubicBezTo>
                    <a:pt x="108" y="80"/>
                    <a:pt x="54" y="40"/>
                    <a:pt x="0" y="0"/>
                  </a:cubicBezTo>
                </a:path>
              </a:pathLst>
            </a:custGeom>
            <a:noFill/>
            <a:ln w="9360">
              <a:solidFill>
                <a:srgbClr val="FF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300130" name="Text Box 98"/>
            <p:cNvSpPr txBox="1">
              <a:spLocks noChangeArrowheads="1"/>
            </p:cNvSpPr>
            <p:nvPr/>
          </p:nvSpPr>
          <p:spPr bwMode="auto">
            <a:xfrm>
              <a:off x="2160" y="2766"/>
              <a:ext cx="376" cy="146"/>
            </a:xfrm>
            <a:prstGeom prst="rect">
              <a:avLst/>
            </a:prstGeom>
            <a:solidFill>
              <a:srgbClr val="BBE0E3"/>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9pPr>
            </a:lstStyle>
            <a:p>
              <a:pPr>
                <a:buClr>
                  <a:srgbClr val="000000"/>
                </a:buClr>
                <a:buSzPct val="100000"/>
                <a:buFont typeface="Arial" charset="0"/>
                <a:buNone/>
              </a:pPr>
              <a:r>
                <a:rPr kumimoji="0" lang="ja-JP" altLang="en-GB" sz="800">
                  <a:solidFill>
                    <a:srgbClr val="000000"/>
                  </a:solidFill>
                </a:rPr>
                <a:t>納期対応</a:t>
              </a:r>
            </a:p>
          </p:txBody>
        </p:sp>
        <p:sp>
          <p:nvSpPr>
            <p:cNvPr id="300131" name="AutoShape 99"/>
            <p:cNvSpPr>
              <a:spLocks noChangeArrowheads="1"/>
            </p:cNvSpPr>
            <p:nvPr/>
          </p:nvSpPr>
          <p:spPr bwMode="auto">
            <a:xfrm>
              <a:off x="3327" y="3114"/>
              <a:ext cx="396" cy="240"/>
            </a:xfrm>
            <a:prstGeom prst="wedgeRectCallout">
              <a:avLst>
                <a:gd name="adj1" fmla="val -91412"/>
                <a:gd name="adj2" fmla="val -145000"/>
              </a:avLst>
            </a:prstGeom>
            <a:solidFill>
              <a:srgbClr val="BBE0E3"/>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gn="ct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ja-JP" altLang="en-GB" sz="800">
                  <a:solidFill>
                    <a:srgbClr val="000000"/>
                  </a:solidFill>
                </a:rPr>
                <a:t>一週間の遅れ挽回</a:t>
              </a:r>
            </a:p>
          </p:txBody>
        </p:sp>
        <p:sp>
          <p:nvSpPr>
            <p:cNvPr id="300132" name="Text Box 100"/>
            <p:cNvSpPr txBox="1">
              <a:spLocks noChangeArrowheads="1"/>
            </p:cNvSpPr>
            <p:nvPr/>
          </p:nvSpPr>
          <p:spPr bwMode="auto">
            <a:xfrm>
              <a:off x="5055" y="3634"/>
              <a:ext cx="648" cy="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9pPr>
            </a:lstStyle>
            <a:p>
              <a:pPr>
                <a:buClr>
                  <a:srgbClr val="FF0000"/>
                </a:buClr>
                <a:buSzPct val="100000"/>
                <a:buFont typeface="Arial" charset="0"/>
                <a:buNone/>
              </a:pPr>
              <a:r>
                <a:rPr kumimoji="0" lang="ja-JP" altLang="en-GB" sz="1000">
                  <a:solidFill>
                    <a:srgbClr val="FF0000"/>
                  </a:solidFill>
                </a:rPr>
                <a:t>テストドライブは</a:t>
              </a:r>
            </a:p>
            <a:p>
              <a:pPr>
                <a:buClr>
                  <a:srgbClr val="FF0000"/>
                </a:buClr>
                <a:buSzPct val="100000"/>
                <a:buFont typeface="Arial" charset="0"/>
                <a:buNone/>
              </a:pPr>
              <a:r>
                <a:rPr kumimoji="0" lang="ja-JP" altLang="en-GB" sz="1000">
                  <a:solidFill>
                    <a:srgbClr val="FF0000"/>
                  </a:solidFill>
                </a:rPr>
                <a:t>全体の</a:t>
              </a:r>
              <a:r>
                <a:rPr kumimoji="0" lang="en-GB" altLang="ja-JP" sz="1000">
                  <a:solidFill>
                    <a:srgbClr val="FF0000"/>
                  </a:solidFill>
                </a:rPr>
                <a:t>25%</a:t>
              </a:r>
            </a:p>
          </p:txBody>
        </p:sp>
        <p:sp>
          <p:nvSpPr>
            <p:cNvPr id="300133" name="Freeform 101"/>
            <p:cNvSpPr>
              <a:spLocks/>
            </p:cNvSpPr>
            <p:nvPr/>
          </p:nvSpPr>
          <p:spPr bwMode="auto">
            <a:xfrm>
              <a:off x="4185" y="888"/>
              <a:ext cx="363" cy="1668"/>
            </a:xfrm>
            <a:custGeom>
              <a:avLst/>
              <a:gdLst>
                <a:gd name="T0" fmla="*/ 18 w 363"/>
                <a:gd name="T1" fmla="*/ 0 h 1668"/>
                <a:gd name="T2" fmla="*/ 360 w 363"/>
                <a:gd name="T3" fmla="*/ 558 h 1668"/>
                <a:gd name="T4" fmla="*/ 0 w 363"/>
                <a:gd name="T5" fmla="*/ 1668 h 1668"/>
              </a:gdLst>
              <a:ahLst/>
              <a:cxnLst>
                <a:cxn ang="0">
                  <a:pos x="T0" y="T1"/>
                </a:cxn>
                <a:cxn ang="0">
                  <a:pos x="T2" y="T3"/>
                </a:cxn>
                <a:cxn ang="0">
                  <a:pos x="T4" y="T5"/>
                </a:cxn>
              </a:cxnLst>
              <a:rect l="0" t="0" r="r" b="b"/>
              <a:pathLst>
                <a:path w="363" h="1668">
                  <a:moveTo>
                    <a:pt x="18" y="0"/>
                  </a:moveTo>
                  <a:cubicBezTo>
                    <a:pt x="190" y="140"/>
                    <a:pt x="363" y="280"/>
                    <a:pt x="360" y="558"/>
                  </a:cubicBezTo>
                  <a:cubicBezTo>
                    <a:pt x="357" y="836"/>
                    <a:pt x="76" y="1479"/>
                    <a:pt x="0" y="1668"/>
                  </a:cubicBezTo>
                </a:path>
              </a:pathLst>
            </a:custGeom>
            <a:noFill/>
            <a:ln w="9360">
              <a:solidFill>
                <a:srgbClr val="FF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300134" name="Text Box 102"/>
            <p:cNvSpPr txBox="1">
              <a:spLocks noChangeArrowheads="1"/>
            </p:cNvSpPr>
            <p:nvPr/>
          </p:nvSpPr>
          <p:spPr bwMode="auto">
            <a:xfrm>
              <a:off x="4342" y="2170"/>
              <a:ext cx="376" cy="146"/>
            </a:xfrm>
            <a:prstGeom prst="rect">
              <a:avLst/>
            </a:prstGeom>
            <a:solidFill>
              <a:srgbClr val="BBE0E3"/>
            </a:soli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9pPr>
            </a:lstStyle>
            <a:p>
              <a:pPr>
                <a:buClr>
                  <a:srgbClr val="000000"/>
                </a:buClr>
                <a:buSzPct val="100000"/>
                <a:buFont typeface="Arial" charset="0"/>
                <a:buNone/>
              </a:pPr>
              <a:r>
                <a:rPr kumimoji="0" lang="ja-JP" altLang="en-GB" sz="800">
                  <a:solidFill>
                    <a:srgbClr val="000000"/>
                  </a:solidFill>
                </a:rPr>
                <a:t>納期対応</a:t>
              </a:r>
            </a:p>
          </p:txBody>
        </p:sp>
        <p:sp>
          <p:nvSpPr>
            <p:cNvPr id="300135" name="Rectangle 103"/>
            <p:cNvSpPr>
              <a:spLocks noChangeArrowheads="1"/>
            </p:cNvSpPr>
            <p:nvPr/>
          </p:nvSpPr>
          <p:spPr bwMode="auto">
            <a:xfrm>
              <a:off x="1053" y="533"/>
              <a:ext cx="1547" cy="3430"/>
            </a:xfrm>
            <a:prstGeom prst="rect">
              <a:avLst/>
            </a:prstGeom>
            <a:solidFill>
              <a:srgbClr val="00FF00">
                <a:alpha val="7999"/>
              </a:srgbClr>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300136" name="Text Box 104"/>
            <p:cNvSpPr txBox="1">
              <a:spLocks noChangeArrowheads="1"/>
            </p:cNvSpPr>
            <p:nvPr/>
          </p:nvSpPr>
          <p:spPr bwMode="auto">
            <a:xfrm>
              <a:off x="1284" y="537"/>
              <a:ext cx="809" cy="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9pPr>
            </a:lstStyle>
            <a:p>
              <a:pPr>
                <a:buClr>
                  <a:srgbClr val="00FF00"/>
                </a:buClr>
                <a:buSzPct val="100000"/>
                <a:buFont typeface="Arial" charset="0"/>
                <a:buNone/>
              </a:pPr>
              <a:r>
                <a:rPr kumimoji="0" lang="ja-JP" altLang="en-GB" sz="1000" b="1">
                  <a:solidFill>
                    <a:srgbClr val="00FF00"/>
                  </a:solidFill>
                </a:rPr>
                <a:t>製造＋テストドライブ</a:t>
              </a:r>
            </a:p>
          </p:txBody>
        </p:sp>
        <p:sp>
          <p:nvSpPr>
            <p:cNvPr id="300137" name="Rectangle 105"/>
            <p:cNvSpPr>
              <a:spLocks noChangeArrowheads="1"/>
            </p:cNvSpPr>
            <p:nvPr/>
          </p:nvSpPr>
          <p:spPr bwMode="auto">
            <a:xfrm>
              <a:off x="2601" y="533"/>
              <a:ext cx="1607" cy="3431"/>
            </a:xfrm>
            <a:prstGeom prst="rect">
              <a:avLst/>
            </a:prstGeom>
            <a:solidFill>
              <a:srgbClr val="EAEAEA">
                <a:alpha val="32999"/>
              </a:srgbClr>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300138" name="Text Box 106"/>
            <p:cNvSpPr txBox="1">
              <a:spLocks noChangeArrowheads="1"/>
            </p:cNvSpPr>
            <p:nvPr/>
          </p:nvSpPr>
          <p:spPr bwMode="auto">
            <a:xfrm>
              <a:off x="2657" y="541"/>
              <a:ext cx="1407" cy="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charset="0"/>
                  <a:ea typeface="ＭＳ Ｐゴシック" charset="-128"/>
                </a:defRPr>
              </a:lvl9pPr>
            </a:lstStyle>
            <a:p>
              <a:pPr>
                <a:buClr>
                  <a:srgbClr val="000000"/>
                </a:buClr>
                <a:buSzPct val="100000"/>
                <a:buFont typeface="Arial" charset="0"/>
                <a:buNone/>
              </a:pPr>
              <a:r>
                <a:rPr kumimoji="0" lang="ja-JP" altLang="en-GB" sz="1000" b="1">
                  <a:solidFill>
                    <a:srgbClr val="000000"/>
                  </a:solidFill>
                </a:rPr>
                <a:t>製造＋テストドライブ＋リファクタリング</a:t>
              </a:r>
            </a:p>
          </p:txBody>
        </p:sp>
      </p:grpSp>
      <p:pic>
        <p:nvPicPr>
          <p:cNvPr id="103"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293895" y="115888"/>
            <a:ext cx="758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フッター プレースホルダー 1"/>
          <p:cNvSpPr>
            <a:spLocks noGrp="1"/>
          </p:cNvSpPr>
          <p:nvPr>
            <p:ph type="ftr" sz="quarter" idx="11"/>
          </p:nvPr>
        </p:nvSpPr>
        <p:spPr>
          <a:xfrm>
            <a:off x="2088357" y="6558340"/>
            <a:ext cx="4348162" cy="299660"/>
          </a:xfrm>
        </p:spPr>
        <p:txBody>
          <a:bodyPr/>
          <a:lstStyle/>
          <a:p>
            <a:pPr>
              <a:defRPr/>
            </a:pPr>
            <a:r>
              <a:rPr lang="en-US" altLang="ja-JP" sz="1200" smtClean="0">
                <a:solidFill>
                  <a:schemeClr val="bg1">
                    <a:lumMod val="65000"/>
                  </a:schemeClr>
                </a:solidFill>
              </a:rPr>
              <a:t>Copyrights@2013_Strategic Staff Services</a:t>
            </a:r>
            <a:endParaRPr lang="en-US" altLang="ja-JP" sz="1200" dirty="0">
              <a:solidFill>
                <a:schemeClr val="bg1">
                  <a:lumMod val="65000"/>
                </a:schemeClr>
              </a:solidFill>
            </a:endParaRPr>
          </a:p>
        </p:txBody>
      </p:sp>
      <p:sp>
        <p:nvSpPr>
          <p:cNvPr id="3" name="スライド番号プレースホルダー 2"/>
          <p:cNvSpPr>
            <a:spLocks noGrp="1"/>
          </p:cNvSpPr>
          <p:nvPr>
            <p:ph type="sldNum" sz="quarter" idx="12"/>
          </p:nvPr>
        </p:nvSpPr>
        <p:spPr/>
        <p:txBody>
          <a:bodyPr/>
          <a:lstStyle/>
          <a:p>
            <a:fld id="{52F4C8B8-F349-44AB-A6B0-BBEB6318BC57}" type="slidenum">
              <a:rPr lang="en-US" altLang="ja-JP" smtClean="0">
                <a:solidFill>
                  <a:schemeClr val="bg1">
                    <a:lumMod val="65000"/>
                  </a:schemeClr>
                </a:solidFill>
              </a:rPr>
              <a:pPr/>
              <a:t>59</a:t>
            </a:fld>
            <a:endParaRPr lang="en-US" altLang="ja-JP">
              <a:solidFill>
                <a:schemeClr val="bg1">
                  <a:lumMod val="65000"/>
                </a:schemeClr>
              </a:solidFill>
            </a:endParaRPr>
          </a:p>
        </p:txBody>
      </p:sp>
    </p:spTree>
    <p:extLst>
      <p:ext uri="{BB962C8B-B14F-4D97-AF65-F5344CB8AC3E}">
        <p14:creationId xmlns:p14="http://schemas.microsoft.com/office/powerpoint/2010/main" val="33098986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3888" y="115888"/>
            <a:ext cx="758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6"/>
          <p:cNvSpPr>
            <a:spLocks noChangeArrowheads="1"/>
          </p:cNvSpPr>
          <p:nvPr/>
        </p:nvSpPr>
        <p:spPr bwMode="auto">
          <a:xfrm>
            <a:off x="631825" y="1428750"/>
            <a:ext cx="7991475"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ltLang="ja-JP" sz="1200" dirty="0"/>
              <a:t>■</a:t>
            </a:r>
            <a:r>
              <a:rPr lang="ja-JP" altLang="en-US" sz="1200" dirty="0"/>
              <a:t>ダイナミックシステムズ開発技法（</a:t>
            </a:r>
            <a:r>
              <a:rPr lang="en-US" altLang="ja-JP" sz="1200" dirty="0"/>
              <a:t>Dynamic Systems Development Method</a:t>
            </a:r>
            <a:r>
              <a:rPr lang="ja-JP" altLang="en-US" sz="1200" dirty="0"/>
              <a:t>）</a:t>
            </a:r>
            <a:endParaRPr lang="en-US" altLang="ja-JP" sz="1200" dirty="0"/>
          </a:p>
          <a:p>
            <a:pPr algn="l"/>
            <a:r>
              <a:rPr lang="en-US" altLang="ja-JP" sz="1200" dirty="0"/>
              <a:t>			</a:t>
            </a:r>
            <a:r>
              <a:rPr lang="ja-JP" altLang="en-US" sz="1200" dirty="0"/>
              <a:t>デイン・フォルナー（</a:t>
            </a:r>
            <a:r>
              <a:rPr lang="en-US" altLang="ja-JP" sz="1200" dirty="0"/>
              <a:t>Dane Faulkner</a:t>
            </a:r>
            <a:r>
              <a:rPr lang="ja-JP" altLang="en-US" sz="1200" dirty="0"/>
              <a:t>）ほか</a:t>
            </a:r>
            <a:endParaRPr lang="en-US" altLang="ja-JP" sz="1200" dirty="0"/>
          </a:p>
          <a:p>
            <a:pPr algn="l"/>
            <a:r>
              <a:rPr lang="en-US" altLang="ja-JP" sz="1200" dirty="0"/>
              <a:t>■</a:t>
            </a:r>
            <a:r>
              <a:rPr lang="ja-JP" altLang="en-US" sz="1200" dirty="0"/>
              <a:t>アダプティブソフトウェア開発（</a:t>
            </a:r>
            <a:r>
              <a:rPr lang="en-US" altLang="ja-JP" sz="1200" dirty="0"/>
              <a:t>Adaptive Software Development</a:t>
            </a:r>
            <a:r>
              <a:rPr lang="ja-JP" altLang="en-US" sz="1200" dirty="0"/>
              <a:t>）</a:t>
            </a:r>
            <a:endParaRPr lang="en-US" altLang="ja-JP" sz="1200" dirty="0"/>
          </a:p>
          <a:p>
            <a:pPr algn="l"/>
            <a:r>
              <a:rPr lang="en-US" altLang="ja-JP" sz="1200" dirty="0"/>
              <a:t>			</a:t>
            </a:r>
            <a:r>
              <a:rPr lang="ja-JP" altLang="en-US" sz="1200" dirty="0"/>
              <a:t>ジム・ハイスミス（</a:t>
            </a:r>
            <a:r>
              <a:rPr lang="en-US" altLang="ja-JP" sz="1200" dirty="0"/>
              <a:t>Jim </a:t>
            </a:r>
            <a:r>
              <a:rPr lang="en-US" altLang="ja-JP" sz="1200" dirty="0" err="1"/>
              <a:t>Highsmith</a:t>
            </a:r>
            <a:r>
              <a:rPr lang="ja-JP" altLang="en-US" sz="1200" dirty="0"/>
              <a:t>）</a:t>
            </a:r>
            <a:endParaRPr lang="en-US" altLang="ja-JP" sz="1200" dirty="0"/>
          </a:p>
          <a:p>
            <a:pPr algn="l"/>
            <a:r>
              <a:rPr lang="en-US" altLang="ja-JP" sz="1200" dirty="0"/>
              <a:t>■</a:t>
            </a:r>
            <a:r>
              <a:rPr lang="ja-JP" altLang="en-US" sz="1200" dirty="0"/>
              <a:t>クリスタルメソッド（</a:t>
            </a:r>
            <a:r>
              <a:rPr lang="en-US" altLang="ja-JP" sz="1200" dirty="0"/>
              <a:t>Crystal Methods</a:t>
            </a:r>
            <a:r>
              <a:rPr lang="ja-JP" altLang="en-US" sz="1200" dirty="0"/>
              <a:t>）</a:t>
            </a:r>
            <a:endParaRPr lang="en-US" altLang="ja-JP" sz="1200" dirty="0"/>
          </a:p>
          <a:p>
            <a:pPr algn="l"/>
            <a:r>
              <a:rPr lang="en-US" altLang="ja-JP" sz="1200" dirty="0"/>
              <a:t>			</a:t>
            </a:r>
            <a:r>
              <a:rPr lang="ja-JP" altLang="en-US" sz="1200" dirty="0"/>
              <a:t>アリスター・コックバーン（</a:t>
            </a:r>
            <a:r>
              <a:rPr lang="en-US" altLang="ja-JP" sz="1200" dirty="0"/>
              <a:t>Alistair Cockburn</a:t>
            </a:r>
            <a:r>
              <a:rPr lang="ja-JP" altLang="en-US" sz="1200" dirty="0"/>
              <a:t>）</a:t>
            </a:r>
            <a:endParaRPr lang="en-US" altLang="ja-JP" sz="1200" dirty="0"/>
          </a:p>
          <a:p>
            <a:pPr algn="l"/>
            <a:r>
              <a:rPr lang="en-US" altLang="ja-JP" sz="1200" dirty="0"/>
              <a:t>■</a:t>
            </a:r>
            <a:r>
              <a:rPr lang="ja-JP" altLang="en-US" sz="1200" dirty="0"/>
              <a:t>スクラム</a:t>
            </a:r>
            <a:r>
              <a:rPr lang="en-US" altLang="ja-JP" sz="1200" dirty="0"/>
              <a:t>(Scrum)</a:t>
            </a:r>
          </a:p>
          <a:p>
            <a:pPr algn="l"/>
            <a:r>
              <a:rPr lang="en-US" altLang="ja-JP" sz="1200" dirty="0"/>
              <a:t>			</a:t>
            </a:r>
            <a:r>
              <a:rPr lang="ja-JP" altLang="en-US" sz="1200" dirty="0"/>
              <a:t>ケン・シュエイバー（</a:t>
            </a:r>
            <a:r>
              <a:rPr lang="en-US" altLang="ja-JP" sz="1200" dirty="0"/>
              <a:t>Ken </a:t>
            </a:r>
            <a:r>
              <a:rPr lang="en-US" altLang="ja-JP" sz="1200" dirty="0" err="1"/>
              <a:t>Schwaber</a:t>
            </a:r>
            <a:r>
              <a:rPr lang="ja-JP" altLang="en-US" sz="1200" dirty="0"/>
              <a:t>）、ジェフ・サザーランド（</a:t>
            </a:r>
            <a:r>
              <a:rPr lang="en-US" altLang="ja-JP" sz="1200" dirty="0"/>
              <a:t>Jeff Sutherland</a:t>
            </a:r>
            <a:r>
              <a:rPr lang="ja-JP" altLang="en-US" sz="1200" dirty="0"/>
              <a:t>）</a:t>
            </a:r>
            <a:endParaRPr lang="en-US" altLang="ja-JP" sz="1200" dirty="0"/>
          </a:p>
          <a:p>
            <a:pPr algn="l"/>
            <a:r>
              <a:rPr lang="en-US" altLang="ja-JP" sz="1200" dirty="0"/>
              <a:t>■ XP</a:t>
            </a:r>
            <a:r>
              <a:rPr lang="ja-JP" altLang="en-US" sz="1200" dirty="0"/>
              <a:t>（エクストリームプログラミング）</a:t>
            </a:r>
            <a:endParaRPr lang="en-US" altLang="ja-JP" sz="1200" dirty="0"/>
          </a:p>
          <a:p>
            <a:pPr algn="l"/>
            <a:r>
              <a:rPr lang="en-US" altLang="ja-JP" sz="1200" dirty="0"/>
              <a:t>			</a:t>
            </a:r>
            <a:r>
              <a:rPr lang="ja-JP" altLang="en-US" sz="1200" dirty="0"/>
              <a:t>ケント・ベック（</a:t>
            </a:r>
            <a:r>
              <a:rPr lang="en-US" altLang="ja-JP" sz="1200" dirty="0"/>
              <a:t>Kent Beck</a:t>
            </a:r>
            <a:r>
              <a:rPr lang="ja-JP" altLang="en-US" sz="1200" dirty="0"/>
              <a:t>）、エリック・ガンマ（</a:t>
            </a:r>
            <a:r>
              <a:rPr lang="en-US" altLang="ja-JP" sz="1200" dirty="0"/>
              <a:t>Eric Gamma</a:t>
            </a:r>
            <a:r>
              <a:rPr lang="ja-JP" altLang="en-US" sz="1200" dirty="0"/>
              <a:t>）ほか</a:t>
            </a:r>
            <a:endParaRPr lang="en-US" altLang="ja-JP" sz="1200" dirty="0"/>
          </a:p>
          <a:p>
            <a:pPr algn="l"/>
            <a:r>
              <a:rPr lang="en-US" altLang="ja-JP" sz="1200" dirty="0"/>
              <a:t>■</a:t>
            </a:r>
            <a:r>
              <a:rPr lang="ja-JP" altLang="en-US" sz="1200" dirty="0"/>
              <a:t>リーンソフトウェア開発（</a:t>
            </a:r>
            <a:r>
              <a:rPr lang="en-US" altLang="ja-JP" sz="1200" dirty="0"/>
              <a:t>Lean Software Development</a:t>
            </a:r>
            <a:r>
              <a:rPr lang="ja-JP" altLang="en-US" sz="1200" dirty="0"/>
              <a:t>）</a:t>
            </a:r>
            <a:endParaRPr lang="en-US" altLang="ja-JP" sz="1200" dirty="0"/>
          </a:p>
          <a:p>
            <a:pPr algn="l"/>
            <a:r>
              <a:rPr lang="en-US" altLang="ja-JP" sz="1200" dirty="0"/>
              <a:t>			</a:t>
            </a:r>
            <a:r>
              <a:rPr lang="ja-JP" altLang="en-US" sz="1200" dirty="0"/>
              <a:t>トムおよびメアリー・ポッペンディーク（</a:t>
            </a:r>
            <a:r>
              <a:rPr lang="en-US" altLang="ja-JP" sz="1200" dirty="0"/>
              <a:t>Tom and Mary </a:t>
            </a:r>
            <a:r>
              <a:rPr lang="en-US" altLang="ja-JP" sz="1200" dirty="0" err="1"/>
              <a:t>Poppendieck</a:t>
            </a:r>
            <a:r>
              <a:rPr lang="ja-JP" altLang="en-US" sz="1200" dirty="0"/>
              <a:t>）</a:t>
            </a:r>
            <a:endParaRPr lang="en-US" altLang="ja-JP" sz="1200" dirty="0"/>
          </a:p>
          <a:p>
            <a:pPr algn="l"/>
            <a:r>
              <a:rPr lang="en-US" altLang="ja-JP" sz="1200" dirty="0"/>
              <a:t>■</a:t>
            </a:r>
            <a:r>
              <a:rPr lang="ja-JP" altLang="en-US" sz="1200" dirty="0"/>
              <a:t>フィーチャ駆動開発（</a:t>
            </a:r>
            <a:r>
              <a:rPr lang="en-US" altLang="ja-JP" sz="1200" dirty="0"/>
              <a:t>Feature-Driven Development</a:t>
            </a:r>
            <a:r>
              <a:rPr lang="ja-JP" altLang="en-US" sz="1200" dirty="0"/>
              <a:t>）</a:t>
            </a:r>
            <a:endParaRPr lang="en-US" altLang="ja-JP" sz="1200" dirty="0"/>
          </a:p>
          <a:p>
            <a:pPr algn="l"/>
            <a:r>
              <a:rPr lang="en-US" altLang="ja-JP" sz="1200" dirty="0"/>
              <a:t>			</a:t>
            </a:r>
            <a:r>
              <a:rPr lang="ja-JP" altLang="en-US" sz="1200" dirty="0"/>
              <a:t>ピーター・コード（</a:t>
            </a:r>
            <a:r>
              <a:rPr lang="en-US" altLang="ja-JP" sz="1200" dirty="0"/>
              <a:t>Peter Code</a:t>
            </a:r>
            <a:r>
              <a:rPr lang="ja-JP" altLang="en-US" sz="1200" dirty="0"/>
              <a:t>）、ジェフ・デルーカ（</a:t>
            </a:r>
            <a:r>
              <a:rPr lang="en-US" altLang="ja-JP" sz="1200" dirty="0"/>
              <a:t>Jeff DeLuca</a:t>
            </a:r>
            <a:r>
              <a:rPr lang="ja-JP" altLang="en-US" sz="1200" dirty="0"/>
              <a:t>）</a:t>
            </a:r>
            <a:endParaRPr lang="en-US" altLang="ja-JP" sz="1200" dirty="0"/>
          </a:p>
          <a:p>
            <a:pPr algn="l"/>
            <a:r>
              <a:rPr lang="en-US" altLang="ja-JP" sz="1200" dirty="0"/>
              <a:t>■</a:t>
            </a:r>
            <a:r>
              <a:rPr lang="ja-JP" altLang="en-US" sz="1200" dirty="0"/>
              <a:t>アジャイル統一プロセス（</a:t>
            </a:r>
            <a:r>
              <a:rPr lang="en-US" altLang="ja-JP" sz="1200" dirty="0"/>
              <a:t>Agile Unified Process</a:t>
            </a:r>
            <a:r>
              <a:rPr lang="ja-JP" altLang="en-US" sz="1200" dirty="0"/>
              <a:t>）</a:t>
            </a:r>
            <a:endParaRPr lang="en-US" altLang="ja-JP" sz="1200" dirty="0"/>
          </a:p>
          <a:p>
            <a:pPr algn="l"/>
            <a:r>
              <a:rPr lang="en-US" altLang="ja-JP" sz="1200" dirty="0"/>
              <a:t>			</a:t>
            </a:r>
            <a:r>
              <a:rPr lang="ja-JP" altLang="en-US" sz="1200" dirty="0"/>
              <a:t>スコット・アンブラー（</a:t>
            </a:r>
            <a:r>
              <a:rPr lang="en-US" altLang="ja-JP" sz="1200" dirty="0"/>
              <a:t>Scott Ambler</a:t>
            </a:r>
            <a:r>
              <a:rPr lang="ja-JP" altLang="en-US" sz="1200" dirty="0"/>
              <a:t>）</a:t>
            </a:r>
          </a:p>
        </p:txBody>
      </p:sp>
      <p:sp>
        <p:nvSpPr>
          <p:cNvPr id="15366" name="Text Box 7"/>
          <p:cNvSpPr txBox="1">
            <a:spLocks noChangeArrowheads="1"/>
          </p:cNvSpPr>
          <p:nvPr/>
        </p:nvSpPr>
        <p:spPr bwMode="auto">
          <a:xfrm>
            <a:off x="2699793" y="4549775"/>
            <a:ext cx="6121076" cy="1815882"/>
          </a:xfrm>
          <a:prstGeom prst="rect">
            <a:avLst/>
          </a:prstGeom>
          <a:solidFill>
            <a:srgbClr val="CCFFFF"/>
          </a:solidFill>
          <a:ln w="19050">
            <a:solidFill>
              <a:srgbClr val="0000FF"/>
            </a:solidFill>
            <a:miter lim="800000"/>
            <a:headEnd/>
            <a:tailEnd/>
          </a:ln>
        </p:spPr>
        <p:txBody>
          <a:bodyPr wrap="square">
            <a:spAutoFit/>
          </a:bodyPr>
          <a:lstStyle>
            <a:lvl1pPr>
              <a:defRPr kumimoji="1" sz="2400">
                <a:solidFill>
                  <a:schemeClr val="tx1"/>
                </a:solidFill>
                <a:latin typeface="Arial" charset="0"/>
                <a:ea typeface="ＭＳ Ｐゴシック" charset="-128"/>
              </a:defRPr>
            </a:lvl1pPr>
            <a:lvl2pPr marL="37931725" indent="-37474525">
              <a:defRPr kumimoji="1" sz="2400">
                <a:solidFill>
                  <a:schemeClr val="tx1"/>
                </a:solidFill>
                <a:latin typeface="Arial" charset="0"/>
                <a:ea typeface="ＭＳ Ｐゴシック" charset="-128"/>
              </a:defRPr>
            </a:lvl2pPr>
            <a:lvl3pPr>
              <a:defRPr kumimoji="1" sz="2400">
                <a:solidFill>
                  <a:schemeClr val="tx1"/>
                </a:solidFill>
                <a:latin typeface="Arial" charset="0"/>
                <a:ea typeface="ＭＳ Ｐゴシック" charset="-128"/>
              </a:defRPr>
            </a:lvl3pPr>
            <a:lvl4pPr>
              <a:defRPr kumimoji="1" sz="2400">
                <a:solidFill>
                  <a:schemeClr val="tx1"/>
                </a:solidFill>
                <a:latin typeface="Arial" charset="0"/>
                <a:ea typeface="ＭＳ Ｐゴシック" charset="-128"/>
              </a:defRPr>
            </a:lvl4pPr>
            <a:lvl5pPr>
              <a:defRPr kumimoji="1" sz="2400">
                <a:solidFill>
                  <a:schemeClr val="tx1"/>
                </a:solidFill>
                <a:latin typeface="Arial" charset="0"/>
                <a:ea typeface="ＭＳ Ｐゴシック" charset="-128"/>
              </a:defRPr>
            </a:lvl5pPr>
            <a:lvl6pPr marL="457200" fontAlgn="base">
              <a:spcBef>
                <a:spcPct val="0"/>
              </a:spcBef>
              <a:spcAft>
                <a:spcPct val="0"/>
              </a:spcAft>
              <a:defRPr kumimoji="1" sz="2400">
                <a:solidFill>
                  <a:schemeClr val="tx1"/>
                </a:solidFill>
                <a:latin typeface="Arial" charset="0"/>
                <a:ea typeface="ＭＳ Ｐゴシック" charset="-128"/>
              </a:defRPr>
            </a:lvl6pPr>
            <a:lvl7pPr marL="914400" fontAlgn="base">
              <a:spcBef>
                <a:spcPct val="0"/>
              </a:spcBef>
              <a:spcAft>
                <a:spcPct val="0"/>
              </a:spcAft>
              <a:defRPr kumimoji="1" sz="2400">
                <a:solidFill>
                  <a:schemeClr val="tx1"/>
                </a:solidFill>
                <a:latin typeface="Arial" charset="0"/>
                <a:ea typeface="ＭＳ Ｐゴシック" charset="-128"/>
              </a:defRPr>
            </a:lvl7pPr>
            <a:lvl8pPr marL="1371600" fontAlgn="base">
              <a:spcBef>
                <a:spcPct val="0"/>
              </a:spcBef>
              <a:spcAft>
                <a:spcPct val="0"/>
              </a:spcAft>
              <a:defRPr kumimoji="1" sz="2400">
                <a:solidFill>
                  <a:schemeClr val="tx1"/>
                </a:solidFill>
                <a:latin typeface="Arial" charset="0"/>
                <a:ea typeface="ＭＳ Ｐゴシック" charset="-128"/>
              </a:defRPr>
            </a:lvl8pPr>
            <a:lvl9pPr marL="1828800" fontAlgn="base">
              <a:spcBef>
                <a:spcPct val="0"/>
              </a:spcBef>
              <a:spcAft>
                <a:spcPct val="0"/>
              </a:spcAft>
              <a:defRPr kumimoji="1" sz="2400">
                <a:solidFill>
                  <a:schemeClr val="tx1"/>
                </a:solidFill>
                <a:latin typeface="Arial" charset="0"/>
                <a:ea typeface="ＭＳ Ｐゴシック" charset="-128"/>
              </a:defRPr>
            </a:lvl9pPr>
          </a:lstStyle>
          <a:p>
            <a:pPr algn="l">
              <a:spcBef>
                <a:spcPct val="50000"/>
              </a:spcBef>
              <a:buFontTx/>
              <a:buChar char="•"/>
            </a:pPr>
            <a:r>
              <a:rPr lang="ja-JP" altLang="en-US" sz="1600" dirty="0"/>
              <a:t>反復（周期）的</a:t>
            </a:r>
            <a:r>
              <a:rPr lang="en-US" altLang="ja-JP" sz="1600" dirty="0"/>
              <a:t>(Iterative) --- </a:t>
            </a:r>
            <a:r>
              <a:rPr lang="ja-JP" altLang="en-US" sz="1600" dirty="0"/>
              <a:t>定期的なリリース</a:t>
            </a:r>
            <a:endParaRPr lang="en-US" altLang="ja-JP" sz="1600" dirty="0"/>
          </a:p>
          <a:p>
            <a:pPr algn="l">
              <a:spcBef>
                <a:spcPct val="50000"/>
              </a:spcBef>
              <a:buFontTx/>
              <a:buChar char="•"/>
            </a:pPr>
            <a:r>
              <a:rPr lang="ja-JP" altLang="en-US" sz="1600" dirty="0"/>
              <a:t>漸進的</a:t>
            </a:r>
            <a:r>
              <a:rPr lang="en-US" altLang="ja-JP" sz="1600" dirty="0"/>
              <a:t>(Incremental) --- </a:t>
            </a:r>
            <a:r>
              <a:rPr lang="ja-JP" altLang="en-US" sz="1600" dirty="0"/>
              <a:t>徐々に機能を増加</a:t>
            </a:r>
            <a:endParaRPr lang="en-US" altLang="ja-JP" sz="1600" dirty="0"/>
          </a:p>
          <a:p>
            <a:pPr algn="l">
              <a:spcBef>
                <a:spcPct val="50000"/>
              </a:spcBef>
              <a:buFontTx/>
              <a:buChar char="•"/>
            </a:pPr>
            <a:r>
              <a:rPr lang="ja-JP" altLang="en-US" sz="1600" dirty="0"/>
              <a:t>適応主義</a:t>
            </a:r>
            <a:r>
              <a:rPr lang="en-US" altLang="ja-JP" sz="1600" dirty="0"/>
              <a:t>(Adaptive) --- </a:t>
            </a:r>
            <a:r>
              <a:rPr lang="ja-JP" altLang="en-US" sz="1600" dirty="0"/>
              <a:t>変化に対応（即応）</a:t>
            </a:r>
            <a:endParaRPr lang="en-US" altLang="ja-JP" sz="1600" dirty="0"/>
          </a:p>
          <a:p>
            <a:pPr algn="l">
              <a:spcBef>
                <a:spcPct val="50000"/>
              </a:spcBef>
              <a:buFontTx/>
              <a:buChar char="•"/>
            </a:pPr>
            <a:r>
              <a:rPr lang="ja-JP" altLang="en-US" sz="1600" dirty="0"/>
              <a:t>自律的</a:t>
            </a:r>
            <a:r>
              <a:rPr lang="en-US" altLang="ja-JP" sz="1600" dirty="0"/>
              <a:t>(Self-Organized) --- </a:t>
            </a:r>
            <a:r>
              <a:rPr lang="ja-JP" altLang="en-US" sz="1600" dirty="0"/>
              <a:t>学習する組織</a:t>
            </a:r>
            <a:endParaRPr lang="en-US" altLang="ja-JP" sz="1600" dirty="0"/>
          </a:p>
          <a:p>
            <a:pPr algn="l">
              <a:spcBef>
                <a:spcPct val="50000"/>
              </a:spcBef>
              <a:buFontTx/>
              <a:buChar char="•"/>
            </a:pPr>
            <a:r>
              <a:rPr lang="ja-JP" altLang="en-US" sz="1600" dirty="0"/>
              <a:t>多能工</a:t>
            </a:r>
            <a:r>
              <a:rPr lang="en-US" altLang="ja-JP" sz="1600" dirty="0" smtClean="0"/>
              <a:t>(Full Stack Engineer) </a:t>
            </a:r>
            <a:r>
              <a:rPr lang="en-US" altLang="ja-JP" sz="1600" dirty="0"/>
              <a:t>--- </a:t>
            </a:r>
            <a:r>
              <a:rPr lang="ja-JP" altLang="en-US" sz="1600" dirty="0"/>
              <a:t>一人多役</a:t>
            </a:r>
            <a:r>
              <a:rPr lang="ja-JP" altLang="en-US" sz="1200" dirty="0"/>
              <a:t>（ＳＥ、プログラマー、テスター）</a:t>
            </a:r>
          </a:p>
        </p:txBody>
      </p:sp>
      <p:sp>
        <p:nvSpPr>
          <p:cNvPr id="15367" name="Text Box 8"/>
          <p:cNvSpPr txBox="1">
            <a:spLocks noChangeArrowheads="1"/>
          </p:cNvSpPr>
          <p:nvPr/>
        </p:nvSpPr>
        <p:spPr bwMode="auto">
          <a:xfrm>
            <a:off x="641169" y="698500"/>
            <a:ext cx="79216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128"/>
              </a:defRPr>
            </a:lvl1pPr>
            <a:lvl2pPr marL="37931725" indent="-37474525">
              <a:defRPr kumimoji="1" sz="2400">
                <a:solidFill>
                  <a:schemeClr val="tx1"/>
                </a:solidFill>
                <a:latin typeface="Arial" charset="0"/>
                <a:ea typeface="ＭＳ Ｐゴシック" charset="-128"/>
              </a:defRPr>
            </a:lvl2pPr>
            <a:lvl3pPr>
              <a:defRPr kumimoji="1" sz="2400">
                <a:solidFill>
                  <a:schemeClr val="tx1"/>
                </a:solidFill>
                <a:latin typeface="Arial" charset="0"/>
                <a:ea typeface="ＭＳ Ｐゴシック" charset="-128"/>
              </a:defRPr>
            </a:lvl3pPr>
            <a:lvl4pPr>
              <a:defRPr kumimoji="1" sz="2400">
                <a:solidFill>
                  <a:schemeClr val="tx1"/>
                </a:solidFill>
                <a:latin typeface="Arial" charset="0"/>
                <a:ea typeface="ＭＳ Ｐゴシック" charset="-128"/>
              </a:defRPr>
            </a:lvl4pPr>
            <a:lvl5pPr>
              <a:defRPr kumimoji="1" sz="2400">
                <a:solidFill>
                  <a:schemeClr val="tx1"/>
                </a:solidFill>
                <a:latin typeface="Arial" charset="0"/>
                <a:ea typeface="ＭＳ Ｐゴシック" charset="-128"/>
              </a:defRPr>
            </a:lvl5pPr>
            <a:lvl6pPr marL="457200" fontAlgn="base">
              <a:spcBef>
                <a:spcPct val="0"/>
              </a:spcBef>
              <a:spcAft>
                <a:spcPct val="0"/>
              </a:spcAft>
              <a:defRPr kumimoji="1" sz="2400">
                <a:solidFill>
                  <a:schemeClr val="tx1"/>
                </a:solidFill>
                <a:latin typeface="Arial" charset="0"/>
                <a:ea typeface="ＭＳ Ｐゴシック" charset="-128"/>
              </a:defRPr>
            </a:lvl6pPr>
            <a:lvl7pPr marL="914400" fontAlgn="base">
              <a:spcBef>
                <a:spcPct val="0"/>
              </a:spcBef>
              <a:spcAft>
                <a:spcPct val="0"/>
              </a:spcAft>
              <a:defRPr kumimoji="1" sz="2400">
                <a:solidFill>
                  <a:schemeClr val="tx1"/>
                </a:solidFill>
                <a:latin typeface="Arial" charset="0"/>
                <a:ea typeface="ＭＳ Ｐゴシック" charset="-128"/>
              </a:defRPr>
            </a:lvl7pPr>
            <a:lvl8pPr marL="1371600" fontAlgn="base">
              <a:spcBef>
                <a:spcPct val="0"/>
              </a:spcBef>
              <a:spcAft>
                <a:spcPct val="0"/>
              </a:spcAft>
              <a:defRPr kumimoji="1" sz="2400">
                <a:solidFill>
                  <a:schemeClr val="tx1"/>
                </a:solidFill>
                <a:latin typeface="Arial" charset="0"/>
                <a:ea typeface="ＭＳ Ｐゴシック" charset="-128"/>
              </a:defRPr>
            </a:lvl8pPr>
            <a:lvl9pPr marL="1828800" fontAlgn="base">
              <a:spcBef>
                <a:spcPct val="0"/>
              </a:spcBef>
              <a:spcAft>
                <a:spcPct val="0"/>
              </a:spcAft>
              <a:defRPr kumimoji="1" sz="2400">
                <a:solidFill>
                  <a:schemeClr val="tx1"/>
                </a:solidFill>
                <a:latin typeface="Arial" charset="0"/>
                <a:ea typeface="ＭＳ Ｐゴシック" charset="-128"/>
              </a:defRPr>
            </a:lvl9pPr>
          </a:lstStyle>
          <a:p>
            <a:pPr algn="l">
              <a:spcBef>
                <a:spcPct val="50000"/>
              </a:spcBef>
            </a:pPr>
            <a:r>
              <a:rPr lang="ja-JP" altLang="en-US" sz="1400" u="sng" dirty="0">
                <a:solidFill>
                  <a:srgbClr val="FF0000"/>
                </a:solidFill>
              </a:rPr>
              <a:t>高品質でムダの無い</a:t>
            </a:r>
            <a:r>
              <a:rPr lang="ja-JP" altLang="en-US" sz="1400" dirty="0"/>
              <a:t>、且つ</a:t>
            </a:r>
            <a:r>
              <a:rPr lang="ja-JP" altLang="en-US" sz="1400" u="sng" dirty="0">
                <a:solidFill>
                  <a:srgbClr val="FF0000"/>
                </a:solidFill>
              </a:rPr>
              <a:t>変更要求に対応できる</a:t>
            </a:r>
            <a:r>
              <a:rPr lang="ja-JP" altLang="en-US" sz="1400" dirty="0"/>
              <a:t>ソフトウエアを作成する為の適切な一連の手順に従い</a:t>
            </a:r>
            <a:r>
              <a:rPr lang="ja-JP" altLang="en-US" sz="1400" u="sng" dirty="0">
                <a:solidFill>
                  <a:srgbClr val="FF0000"/>
                </a:solidFill>
              </a:rPr>
              <a:t>高い協調と自律的なプロジェクト関係者</a:t>
            </a:r>
            <a:r>
              <a:rPr lang="ja-JP" altLang="en-US" sz="1400" dirty="0"/>
              <a:t>によって実施される</a:t>
            </a:r>
            <a:r>
              <a:rPr lang="ja-JP" altLang="en-US" sz="1400" u="sng" dirty="0">
                <a:solidFill>
                  <a:srgbClr val="FF0000"/>
                </a:solidFill>
              </a:rPr>
              <a:t>反復（周期）的、インクリメンタルなアプローチ</a:t>
            </a:r>
            <a:r>
              <a:rPr lang="ja-JP" altLang="en-US" sz="1400" dirty="0"/>
              <a:t>である。</a:t>
            </a:r>
          </a:p>
        </p:txBody>
      </p:sp>
      <p:sp>
        <p:nvSpPr>
          <p:cNvPr id="15368" name="Text Box 9"/>
          <p:cNvSpPr txBox="1">
            <a:spLocks noChangeArrowheads="1"/>
          </p:cNvSpPr>
          <p:nvPr/>
        </p:nvSpPr>
        <p:spPr bwMode="auto">
          <a:xfrm>
            <a:off x="395288" y="260350"/>
            <a:ext cx="5040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128"/>
              </a:defRPr>
            </a:lvl1pPr>
            <a:lvl2pPr marL="37931725" indent="-37474525">
              <a:defRPr kumimoji="1" sz="2400">
                <a:solidFill>
                  <a:schemeClr val="tx1"/>
                </a:solidFill>
                <a:latin typeface="Arial" charset="0"/>
                <a:ea typeface="ＭＳ Ｐゴシック" charset="-128"/>
              </a:defRPr>
            </a:lvl2pPr>
            <a:lvl3pPr>
              <a:defRPr kumimoji="1" sz="2400">
                <a:solidFill>
                  <a:schemeClr val="tx1"/>
                </a:solidFill>
                <a:latin typeface="Arial" charset="0"/>
                <a:ea typeface="ＭＳ Ｐゴシック" charset="-128"/>
              </a:defRPr>
            </a:lvl3pPr>
            <a:lvl4pPr>
              <a:defRPr kumimoji="1" sz="2400">
                <a:solidFill>
                  <a:schemeClr val="tx1"/>
                </a:solidFill>
                <a:latin typeface="Arial" charset="0"/>
                <a:ea typeface="ＭＳ Ｐゴシック" charset="-128"/>
              </a:defRPr>
            </a:lvl4pPr>
            <a:lvl5pPr>
              <a:defRPr kumimoji="1" sz="2400">
                <a:solidFill>
                  <a:schemeClr val="tx1"/>
                </a:solidFill>
                <a:latin typeface="Arial" charset="0"/>
                <a:ea typeface="ＭＳ Ｐゴシック" charset="-128"/>
              </a:defRPr>
            </a:lvl5pPr>
            <a:lvl6pPr marL="457200" fontAlgn="base">
              <a:spcBef>
                <a:spcPct val="0"/>
              </a:spcBef>
              <a:spcAft>
                <a:spcPct val="0"/>
              </a:spcAft>
              <a:defRPr kumimoji="1" sz="2400">
                <a:solidFill>
                  <a:schemeClr val="tx1"/>
                </a:solidFill>
                <a:latin typeface="Arial" charset="0"/>
                <a:ea typeface="ＭＳ Ｐゴシック" charset="-128"/>
              </a:defRPr>
            </a:lvl6pPr>
            <a:lvl7pPr marL="914400" fontAlgn="base">
              <a:spcBef>
                <a:spcPct val="0"/>
              </a:spcBef>
              <a:spcAft>
                <a:spcPct val="0"/>
              </a:spcAft>
              <a:defRPr kumimoji="1" sz="2400">
                <a:solidFill>
                  <a:schemeClr val="tx1"/>
                </a:solidFill>
                <a:latin typeface="Arial" charset="0"/>
                <a:ea typeface="ＭＳ Ｐゴシック" charset="-128"/>
              </a:defRPr>
            </a:lvl7pPr>
            <a:lvl8pPr marL="1371600" fontAlgn="base">
              <a:spcBef>
                <a:spcPct val="0"/>
              </a:spcBef>
              <a:spcAft>
                <a:spcPct val="0"/>
              </a:spcAft>
              <a:defRPr kumimoji="1" sz="2400">
                <a:solidFill>
                  <a:schemeClr val="tx1"/>
                </a:solidFill>
                <a:latin typeface="Arial" charset="0"/>
                <a:ea typeface="ＭＳ Ｐゴシック" charset="-128"/>
              </a:defRPr>
            </a:lvl8pPr>
            <a:lvl9pPr marL="1828800" fontAlgn="base">
              <a:spcBef>
                <a:spcPct val="0"/>
              </a:spcBef>
              <a:spcAft>
                <a:spcPct val="0"/>
              </a:spcAft>
              <a:defRPr kumimoji="1" sz="2400">
                <a:solidFill>
                  <a:schemeClr val="tx1"/>
                </a:solidFill>
                <a:latin typeface="Arial" charset="0"/>
                <a:ea typeface="ＭＳ Ｐゴシック" charset="-128"/>
              </a:defRPr>
            </a:lvl9pPr>
          </a:lstStyle>
          <a:p>
            <a:pPr algn="l">
              <a:spcBef>
                <a:spcPct val="50000"/>
              </a:spcBef>
            </a:pPr>
            <a:r>
              <a:rPr lang="ja-JP" altLang="en-US" dirty="0">
                <a:solidFill>
                  <a:srgbClr val="002060"/>
                </a:solidFill>
              </a:rPr>
              <a:t>アジャイル開発とは。</a:t>
            </a:r>
          </a:p>
        </p:txBody>
      </p:sp>
      <p:sp>
        <p:nvSpPr>
          <p:cNvPr id="2" name="フッター プレースホルダー 1"/>
          <p:cNvSpPr>
            <a:spLocks noGrp="1"/>
          </p:cNvSpPr>
          <p:nvPr>
            <p:ph type="ftr" sz="quarter" idx="11"/>
          </p:nvPr>
        </p:nvSpPr>
        <p:spPr/>
        <p:txBody>
          <a:bodyPr/>
          <a:lstStyle/>
          <a:p>
            <a:r>
              <a:rPr kumimoji="1" lang="en-US" altLang="ja-JP" smtClean="0"/>
              <a:t>Copyrights@2013_Strategic Staff Services</a:t>
            </a:r>
            <a:endParaRPr kumimoji="1" lang="ja-JP" altLang="en-US"/>
          </a:p>
        </p:txBody>
      </p:sp>
      <p:sp>
        <p:nvSpPr>
          <p:cNvPr id="3" name="スライド番号プレースホルダー 2"/>
          <p:cNvSpPr>
            <a:spLocks noGrp="1"/>
          </p:cNvSpPr>
          <p:nvPr>
            <p:ph type="sldNum" sz="quarter" idx="12"/>
          </p:nvPr>
        </p:nvSpPr>
        <p:spPr/>
        <p:txBody>
          <a:bodyPr/>
          <a:lstStyle/>
          <a:p>
            <a:fld id="{7734FC82-8E1F-45C4-85B9-3BA20C68F444}" type="slidenum">
              <a:rPr kumimoji="1" lang="ja-JP" altLang="en-US" smtClean="0"/>
              <a:t>6</a:t>
            </a:fld>
            <a:endParaRPr kumimoji="1" lang="ja-JP" altLang="en-US"/>
          </a:p>
        </p:txBody>
      </p:sp>
    </p:spTree>
    <p:extLst>
      <p:ext uri="{BB962C8B-B14F-4D97-AF65-F5344CB8AC3E}">
        <p14:creationId xmlns:p14="http://schemas.microsoft.com/office/powerpoint/2010/main" val="8709802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a:xfrm>
            <a:off x="179388" y="0"/>
            <a:ext cx="8137525" cy="1052513"/>
          </a:xfrm>
        </p:spPr>
        <p:txBody>
          <a:bodyPr>
            <a:normAutofit/>
          </a:bodyPr>
          <a:lstStyle/>
          <a:p>
            <a:pPr algn="l" eaLnBrk="1" hangingPunct="1">
              <a:defRPr/>
            </a:pPr>
            <a:r>
              <a:rPr lang="ja-JP" altLang="en-US" sz="2800" dirty="0" smtClean="0">
                <a:solidFill>
                  <a:schemeClr val="tx1"/>
                </a:solidFill>
                <a:latin typeface="+mn-ea"/>
                <a:ea typeface="+mn-ea"/>
              </a:rPr>
              <a:t>毎週の作業要因別実績時間</a:t>
            </a:r>
          </a:p>
        </p:txBody>
      </p:sp>
      <p:grpSp>
        <p:nvGrpSpPr>
          <p:cNvPr id="31747" name="グループ化 6"/>
          <p:cNvGrpSpPr>
            <a:grpSpLocks/>
          </p:cNvGrpSpPr>
          <p:nvPr/>
        </p:nvGrpSpPr>
        <p:grpSpPr bwMode="auto">
          <a:xfrm>
            <a:off x="571500" y="1772816"/>
            <a:ext cx="7096125" cy="4104109"/>
            <a:chOff x="571500" y="1643063"/>
            <a:chExt cx="8185150" cy="4929187"/>
          </a:xfrm>
        </p:grpSpPr>
        <p:pic>
          <p:nvPicPr>
            <p:cNvPr id="3175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643063"/>
              <a:ext cx="8185150"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フリーフォーム 4"/>
            <p:cNvSpPr/>
            <p:nvPr/>
          </p:nvSpPr>
          <p:spPr>
            <a:xfrm>
              <a:off x="3436938" y="3562570"/>
              <a:ext cx="3438525" cy="2255588"/>
            </a:xfrm>
            <a:custGeom>
              <a:avLst/>
              <a:gdLst>
                <a:gd name="connsiteX0" fmla="*/ 3326524 w 3439126"/>
                <a:gd name="connsiteY0" fmla="*/ 2034300 h 2255017"/>
                <a:gd name="connsiteX1" fmla="*/ 3231931 w 3439126"/>
                <a:gd name="connsiteY1" fmla="*/ 2018534 h 2255017"/>
                <a:gd name="connsiteX2" fmla="*/ 3184634 w 3439126"/>
                <a:gd name="connsiteY2" fmla="*/ 2002769 h 2255017"/>
                <a:gd name="connsiteX3" fmla="*/ 2837793 w 3439126"/>
                <a:gd name="connsiteY3" fmla="*/ 1987003 h 2255017"/>
                <a:gd name="connsiteX4" fmla="*/ 2790496 w 3439126"/>
                <a:gd name="connsiteY4" fmla="*/ 1971238 h 2255017"/>
                <a:gd name="connsiteX5" fmla="*/ 2743200 w 3439126"/>
                <a:gd name="connsiteY5" fmla="*/ 1939707 h 2255017"/>
                <a:gd name="connsiteX6" fmla="*/ 2648607 w 3439126"/>
                <a:gd name="connsiteY6" fmla="*/ 1923941 h 2255017"/>
                <a:gd name="connsiteX7" fmla="*/ 2569779 w 3439126"/>
                <a:gd name="connsiteY7" fmla="*/ 1908175 h 2255017"/>
                <a:gd name="connsiteX8" fmla="*/ 2475186 w 3439126"/>
                <a:gd name="connsiteY8" fmla="*/ 1876644 h 2255017"/>
                <a:gd name="connsiteX9" fmla="*/ 2380593 w 3439126"/>
                <a:gd name="connsiteY9" fmla="*/ 1813582 h 2255017"/>
                <a:gd name="connsiteX10" fmla="*/ 2317531 w 3439126"/>
                <a:gd name="connsiteY10" fmla="*/ 1718989 h 2255017"/>
                <a:gd name="connsiteX11" fmla="*/ 2270234 w 3439126"/>
                <a:gd name="connsiteY11" fmla="*/ 1577100 h 2255017"/>
                <a:gd name="connsiteX12" fmla="*/ 2254469 w 3439126"/>
                <a:gd name="connsiteY12" fmla="*/ 1529803 h 2255017"/>
                <a:gd name="connsiteX13" fmla="*/ 2191407 w 3439126"/>
                <a:gd name="connsiteY13" fmla="*/ 1435210 h 2255017"/>
                <a:gd name="connsiteX14" fmla="*/ 2112579 w 3439126"/>
                <a:gd name="connsiteY14" fmla="*/ 1340617 h 2255017"/>
                <a:gd name="connsiteX15" fmla="*/ 2065283 w 3439126"/>
                <a:gd name="connsiteY15" fmla="*/ 1246024 h 2255017"/>
                <a:gd name="connsiteX16" fmla="*/ 2049517 w 3439126"/>
                <a:gd name="connsiteY16" fmla="*/ 1198727 h 2255017"/>
                <a:gd name="connsiteX17" fmla="*/ 2017986 w 3439126"/>
                <a:gd name="connsiteY17" fmla="*/ 1151431 h 2255017"/>
                <a:gd name="connsiteX18" fmla="*/ 2002220 w 3439126"/>
                <a:gd name="connsiteY18" fmla="*/ 1104134 h 2255017"/>
                <a:gd name="connsiteX19" fmla="*/ 1954924 w 3439126"/>
                <a:gd name="connsiteY19" fmla="*/ 1072603 h 2255017"/>
                <a:gd name="connsiteX20" fmla="*/ 1828800 w 3439126"/>
                <a:gd name="connsiteY20" fmla="*/ 1088369 h 2255017"/>
                <a:gd name="connsiteX21" fmla="*/ 1749972 w 3439126"/>
                <a:gd name="connsiteY21" fmla="*/ 1182962 h 2255017"/>
                <a:gd name="connsiteX22" fmla="*/ 1702676 w 3439126"/>
                <a:gd name="connsiteY22" fmla="*/ 1230258 h 2255017"/>
                <a:gd name="connsiteX23" fmla="*/ 1639614 w 3439126"/>
                <a:gd name="connsiteY23" fmla="*/ 1324851 h 2255017"/>
                <a:gd name="connsiteX24" fmla="*/ 1529255 w 3439126"/>
                <a:gd name="connsiteY24" fmla="*/ 1450975 h 2255017"/>
                <a:gd name="connsiteX25" fmla="*/ 1418896 w 3439126"/>
                <a:gd name="connsiteY25" fmla="*/ 1419444 h 2255017"/>
                <a:gd name="connsiteX26" fmla="*/ 1371600 w 3439126"/>
                <a:gd name="connsiteY26" fmla="*/ 1387913 h 2255017"/>
                <a:gd name="connsiteX27" fmla="*/ 1308538 w 3439126"/>
                <a:gd name="connsiteY27" fmla="*/ 1198727 h 2255017"/>
                <a:gd name="connsiteX28" fmla="*/ 1277007 w 3439126"/>
                <a:gd name="connsiteY28" fmla="*/ 1104134 h 2255017"/>
                <a:gd name="connsiteX29" fmla="*/ 1261241 w 3439126"/>
                <a:gd name="connsiteY29" fmla="*/ 1056838 h 2255017"/>
                <a:gd name="connsiteX30" fmla="*/ 1229710 w 3439126"/>
                <a:gd name="connsiteY30" fmla="*/ 1009541 h 2255017"/>
                <a:gd name="connsiteX31" fmla="*/ 1213945 w 3439126"/>
                <a:gd name="connsiteY31" fmla="*/ 962244 h 2255017"/>
                <a:gd name="connsiteX32" fmla="*/ 1182414 w 3439126"/>
                <a:gd name="connsiteY32" fmla="*/ 914948 h 2255017"/>
                <a:gd name="connsiteX33" fmla="*/ 1119351 w 3439126"/>
                <a:gd name="connsiteY33" fmla="*/ 788824 h 2255017"/>
                <a:gd name="connsiteX34" fmla="*/ 1056289 w 3439126"/>
                <a:gd name="connsiteY34" fmla="*/ 646934 h 2255017"/>
                <a:gd name="connsiteX35" fmla="*/ 1040524 w 3439126"/>
                <a:gd name="connsiteY35" fmla="*/ 583872 h 2255017"/>
                <a:gd name="connsiteX36" fmla="*/ 1008993 w 3439126"/>
                <a:gd name="connsiteY36" fmla="*/ 489279 h 2255017"/>
                <a:gd name="connsiteX37" fmla="*/ 993227 w 3439126"/>
                <a:gd name="connsiteY37" fmla="*/ 441982 h 2255017"/>
                <a:gd name="connsiteX38" fmla="*/ 961696 w 3439126"/>
                <a:gd name="connsiteY38" fmla="*/ 331624 h 2255017"/>
                <a:gd name="connsiteX39" fmla="*/ 930165 w 3439126"/>
                <a:gd name="connsiteY39" fmla="*/ 189734 h 2255017"/>
                <a:gd name="connsiteX40" fmla="*/ 867103 w 3439126"/>
                <a:gd name="connsiteY40" fmla="*/ 95141 h 2255017"/>
                <a:gd name="connsiteX41" fmla="*/ 819807 w 3439126"/>
                <a:gd name="connsiteY41" fmla="*/ 63610 h 2255017"/>
                <a:gd name="connsiteX42" fmla="*/ 646386 w 3439126"/>
                <a:gd name="connsiteY42" fmla="*/ 32079 h 2255017"/>
                <a:gd name="connsiteX43" fmla="*/ 614855 w 3439126"/>
                <a:gd name="connsiteY43" fmla="*/ 79375 h 2255017"/>
                <a:gd name="connsiteX44" fmla="*/ 583324 w 3439126"/>
                <a:gd name="connsiteY44" fmla="*/ 173969 h 2255017"/>
                <a:gd name="connsiteX45" fmla="*/ 551793 w 3439126"/>
                <a:gd name="connsiteY45" fmla="*/ 268562 h 2255017"/>
                <a:gd name="connsiteX46" fmla="*/ 536027 w 3439126"/>
                <a:gd name="connsiteY46" fmla="*/ 347389 h 2255017"/>
                <a:gd name="connsiteX47" fmla="*/ 551793 w 3439126"/>
                <a:gd name="connsiteY47" fmla="*/ 709996 h 2255017"/>
                <a:gd name="connsiteX48" fmla="*/ 536027 w 3439126"/>
                <a:gd name="connsiteY48" fmla="*/ 1182962 h 2255017"/>
                <a:gd name="connsiteX49" fmla="*/ 520262 w 3439126"/>
                <a:gd name="connsiteY49" fmla="*/ 1261789 h 2255017"/>
                <a:gd name="connsiteX50" fmla="*/ 488731 w 3439126"/>
                <a:gd name="connsiteY50" fmla="*/ 1498272 h 2255017"/>
                <a:gd name="connsiteX51" fmla="*/ 472965 w 3439126"/>
                <a:gd name="connsiteY51" fmla="*/ 1545569 h 2255017"/>
                <a:gd name="connsiteX52" fmla="*/ 441434 w 3439126"/>
                <a:gd name="connsiteY52" fmla="*/ 1655927 h 2255017"/>
                <a:gd name="connsiteX53" fmla="*/ 409903 w 3439126"/>
                <a:gd name="connsiteY53" fmla="*/ 1703224 h 2255017"/>
                <a:gd name="connsiteX54" fmla="*/ 315310 w 3439126"/>
                <a:gd name="connsiteY54" fmla="*/ 1734755 h 2255017"/>
                <a:gd name="connsiteX55" fmla="*/ 252248 w 3439126"/>
                <a:gd name="connsiteY55" fmla="*/ 1766286 h 2255017"/>
                <a:gd name="connsiteX56" fmla="*/ 204951 w 3439126"/>
                <a:gd name="connsiteY56" fmla="*/ 1797817 h 2255017"/>
                <a:gd name="connsiteX57" fmla="*/ 157655 w 3439126"/>
                <a:gd name="connsiteY57" fmla="*/ 1813582 h 2255017"/>
                <a:gd name="connsiteX58" fmla="*/ 63062 w 3439126"/>
                <a:gd name="connsiteY58" fmla="*/ 1876644 h 2255017"/>
                <a:gd name="connsiteX59" fmla="*/ 0 w 3439126"/>
                <a:gd name="connsiteY59" fmla="*/ 1971238 h 2255017"/>
                <a:gd name="connsiteX60" fmla="*/ 15765 w 3439126"/>
                <a:gd name="connsiteY60" fmla="*/ 2065831 h 2255017"/>
                <a:gd name="connsiteX61" fmla="*/ 78827 w 3439126"/>
                <a:gd name="connsiteY61" fmla="*/ 2160424 h 2255017"/>
                <a:gd name="connsiteX62" fmla="*/ 157655 w 3439126"/>
                <a:gd name="connsiteY62" fmla="*/ 2239251 h 2255017"/>
                <a:gd name="connsiteX63" fmla="*/ 472965 w 3439126"/>
                <a:gd name="connsiteY63" fmla="*/ 2223486 h 2255017"/>
                <a:gd name="connsiteX64" fmla="*/ 520262 w 3439126"/>
                <a:gd name="connsiteY64" fmla="*/ 2207720 h 2255017"/>
                <a:gd name="connsiteX65" fmla="*/ 914400 w 3439126"/>
                <a:gd name="connsiteY65" fmla="*/ 2191955 h 2255017"/>
                <a:gd name="connsiteX66" fmla="*/ 1198179 w 3439126"/>
                <a:gd name="connsiteY66" fmla="*/ 2207720 h 2255017"/>
                <a:gd name="connsiteX67" fmla="*/ 1450427 w 3439126"/>
                <a:gd name="connsiteY67" fmla="*/ 2223486 h 2255017"/>
                <a:gd name="connsiteX68" fmla="*/ 1813034 w 3439126"/>
                <a:gd name="connsiteY68" fmla="*/ 2239251 h 2255017"/>
                <a:gd name="connsiteX69" fmla="*/ 2112579 w 3439126"/>
                <a:gd name="connsiteY69" fmla="*/ 2223486 h 2255017"/>
                <a:gd name="connsiteX70" fmla="*/ 2459420 w 3439126"/>
                <a:gd name="connsiteY70" fmla="*/ 2239251 h 2255017"/>
                <a:gd name="connsiteX71" fmla="*/ 2948151 w 3439126"/>
                <a:gd name="connsiteY71" fmla="*/ 2255017 h 2255017"/>
                <a:gd name="connsiteX72" fmla="*/ 3421117 w 3439126"/>
                <a:gd name="connsiteY72" fmla="*/ 2223486 h 2255017"/>
                <a:gd name="connsiteX73" fmla="*/ 3421117 w 3439126"/>
                <a:gd name="connsiteY73" fmla="*/ 2128893 h 2255017"/>
                <a:gd name="connsiteX74" fmla="*/ 3389586 w 3439126"/>
                <a:gd name="connsiteY74" fmla="*/ 2065831 h 225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439126" h="2255017">
                  <a:moveTo>
                    <a:pt x="3326524" y="2034300"/>
                  </a:moveTo>
                  <a:cubicBezTo>
                    <a:pt x="3294993" y="2029045"/>
                    <a:pt x="3263136" y="2025468"/>
                    <a:pt x="3231931" y="2018534"/>
                  </a:cubicBezTo>
                  <a:cubicBezTo>
                    <a:pt x="3215708" y="2014929"/>
                    <a:pt x="3201199" y="2004094"/>
                    <a:pt x="3184634" y="2002769"/>
                  </a:cubicBezTo>
                  <a:cubicBezTo>
                    <a:pt x="3069270" y="1993540"/>
                    <a:pt x="2953407" y="1992258"/>
                    <a:pt x="2837793" y="1987003"/>
                  </a:cubicBezTo>
                  <a:cubicBezTo>
                    <a:pt x="2822027" y="1981748"/>
                    <a:pt x="2805360" y="1978670"/>
                    <a:pt x="2790496" y="1971238"/>
                  </a:cubicBezTo>
                  <a:cubicBezTo>
                    <a:pt x="2773549" y="1962764"/>
                    <a:pt x="2761175" y="1945699"/>
                    <a:pt x="2743200" y="1939707"/>
                  </a:cubicBezTo>
                  <a:cubicBezTo>
                    <a:pt x="2712874" y="1929598"/>
                    <a:pt x="2680057" y="1929659"/>
                    <a:pt x="2648607" y="1923941"/>
                  </a:cubicBezTo>
                  <a:cubicBezTo>
                    <a:pt x="2622243" y="1919147"/>
                    <a:pt x="2595631" y="1915226"/>
                    <a:pt x="2569779" y="1908175"/>
                  </a:cubicBezTo>
                  <a:cubicBezTo>
                    <a:pt x="2537714" y="1899430"/>
                    <a:pt x="2502841" y="1895080"/>
                    <a:pt x="2475186" y="1876644"/>
                  </a:cubicBezTo>
                  <a:lnTo>
                    <a:pt x="2380593" y="1813582"/>
                  </a:lnTo>
                  <a:cubicBezTo>
                    <a:pt x="2359572" y="1782051"/>
                    <a:pt x="2329515" y="1754940"/>
                    <a:pt x="2317531" y="1718989"/>
                  </a:cubicBezTo>
                  <a:lnTo>
                    <a:pt x="2270234" y="1577100"/>
                  </a:lnTo>
                  <a:cubicBezTo>
                    <a:pt x="2264979" y="1561334"/>
                    <a:pt x="2263687" y="1543630"/>
                    <a:pt x="2254469" y="1529803"/>
                  </a:cubicBezTo>
                  <a:cubicBezTo>
                    <a:pt x="2233448" y="1498272"/>
                    <a:pt x="2218203" y="1462006"/>
                    <a:pt x="2191407" y="1435210"/>
                  </a:cubicBezTo>
                  <a:cubicBezTo>
                    <a:pt x="2130712" y="1374515"/>
                    <a:pt x="2156478" y="1406464"/>
                    <a:pt x="2112579" y="1340617"/>
                  </a:cubicBezTo>
                  <a:cubicBezTo>
                    <a:pt x="2072955" y="1221741"/>
                    <a:pt x="2126404" y="1368264"/>
                    <a:pt x="2065283" y="1246024"/>
                  </a:cubicBezTo>
                  <a:cubicBezTo>
                    <a:pt x="2057851" y="1231160"/>
                    <a:pt x="2056949" y="1213591"/>
                    <a:pt x="2049517" y="1198727"/>
                  </a:cubicBezTo>
                  <a:cubicBezTo>
                    <a:pt x="2041043" y="1181780"/>
                    <a:pt x="2026460" y="1168378"/>
                    <a:pt x="2017986" y="1151431"/>
                  </a:cubicBezTo>
                  <a:cubicBezTo>
                    <a:pt x="2010554" y="1136567"/>
                    <a:pt x="2012601" y="1117111"/>
                    <a:pt x="2002220" y="1104134"/>
                  </a:cubicBezTo>
                  <a:cubicBezTo>
                    <a:pt x="1990384" y="1089338"/>
                    <a:pt x="1970689" y="1083113"/>
                    <a:pt x="1954924" y="1072603"/>
                  </a:cubicBezTo>
                  <a:cubicBezTo>
                    <a:pt x="1912883" y="1077858"/>
                    <a:pt x="1868618" y="1073890"/>
                    <a:pt x="1828800" y="1088369"/>
                  </a:cubicBezTo>
                  <a:cubicBezTo>
                    <a:pt x="1795755" y="1100385"/>
                    <a:pt x="1770372" y="1158482"/>
                    <a:pt x="1749972" y="1182962"/>
                  </a:cubicBezTo>
                  <a:cubicBezTo>
                    <a:pt x="1735699" y="1200090"/>
                    <a:pt x="1718441" y="1214493"/>
                    <a:pt x="1702676" y="1230258"/>
                  </a:cubicBezTo>
                  <a:cubicBezTo>
                    <a:pt x="1672524" y="1320712"/>
                    <a:pt x="1708502" y="1236281"/>
                    <a:pt x="1639614" y="1324851"/>
                  </a:cubicBezTo>
                  <a:cubicBezTo>
                    <a:pt x="1540574" y="1452187"/>
                    <a:pt x="1620815" y="1389934"/>
                    <a:pt x="1529255" y="1450975"/>
                  </a:cubicBezTo>
                  <a:cubicBezTo>
                    <a:pt x="1509045" y="1445923"/>
                    <a:pt x="1441516" y="1430754"/>
                    <a:pt x="1418896" y="1419444"/>
                  </a:cubicBezTo>
                  <a:cubicBezTo>
                    <a:pt x="1401949" y="1410970"/>
                    <a:pt x="1387365" y="1398423"/>
                    <a:pt x="1371600" y="1387913"/>
                  </a:cubicBezTo>
                  <a:lnTo>
                    <a:pt x="1308538" y="1198727"/>
                  </a:lnTo>
                  <a:lnTo>
                    <a:pt x="1277007" y="1104134"/>
                  </a:lnTo>
                  <a:cubicBezTo>
                    <a:pt x="1271752" y="1088369"/>
                    <a:pt x="1270459" y="1070665"/>
                    <a:pt x="1261241" y="1056838"/>
                  </a:cubicBezTo>
                  <a:lnTo>
                    <a:pt x="1229710" y="1009541"/>
                  </a:lnTo>
                  <a:cubicBezTo>
                    <a:pt x="1224455" y="993775"/>
                    <a:pt x="1221377" y="977108"/>
                    <a:pt x="1213945" y="962244"/>
                  </a:cubicBezTo>
                  <a:cubicBezTo>
                    <a:pt x="1205471" y="945297"/>
                    <a:pt x="1190109" y="932263"/>
                    <a:pt x="1182414" y="914948"/>
                  </a:cubicBezTo>
                  <a:cubicBezTo>
                    <a:pt x="1124444" y="784516"/>
                    <a:pt x="1184107" y="853578"/>
                    <a:pt x="1119351" y="788824"/>
                  </a:cubicBezTo>
                  <a:cubicBezTo>
                    <a:pt x="1081828" y="676255"/>
                    <a:pt x="1106256" y="721886"/>
                    <a:pt x="1056289" y="646934"/>
                  </a:cubicBezTo>
                  <a:cubicBezTo>
                    <a:pt x="1051034" y="625913"/>
                    <a:pt x="1046750" y="604626"/>
                    <a:pt x="1040524" y="583872"/>
                  </a:cubicBezTo>
                  <a:cubicBezTo>
                    <a:pt x="1030974" y="552037"/>
                    <a:pt x="1019503" y="520810"/>
                    <a:pt x="1008993" y="489279"/>
                  </a:cubicBezTo>
                  <a:cubicBezTo>
                    <a:pt x="1003738" y="473513"/>
                    <a:pt x="997257" y="458104"/>
                    <a:pt x="993227" y="441982"/>
                  </a:cubicBezTo>
                  <a:cubicBezTo>
                    <a:pt x="973432" y="362798"/>
                    <a:pt x="984314" y="399476"/>
                    <a:pt x="961696" y="331624"/>
                  </a:cubicBezTo>
                  <a:cubicBezTo>
                    <a:pt x="957418" y="305954"/>
                    <a:pt x="948648" y="223003"/>
                    <a:pt x="930165" y="189734"/>
                  </a:cubicBezTo>
                  <a:cubicBezTo>
                    <a:pt x="911761" y="156607"/>
                    <a:pt x="898634" y="116162"/>
                    <a:pt x="867103" y="95141"/>
                  </a:cubicBezTo>
                  <a:lnTo>
                    <a:pt x="819807" y="63610"/>
                  </a:lnTo>
                  <a:cubicBezTo>
                    <a:pt x="770550" y="-10276"/>
                    <a:pt x="785330" y="-18446"/>
                    <a:pt x="646386" y="32079"/>
                  </a:cubicBezTo>
                  <a:cubicBezTo>
                    <a:pt x="628579" y="38554"/>
                    <a:pt x="622550" y="62060"/>
                    <a:pt x="614855" y="79375"/>
                  </a:cubicBezTo>
                  <a:cubicBezTo>
                    <a:pt x="601356" y="109747"/>
                    <a:pt x="593835" y="142438"/>
                    <a:pt x="583324" y="173969"/>
                  </a:cubicBezTo>
                  <a:cubicBezTo>
                    <a:pt x="583320" y="173982"/>
                    <a:pt x="551796" y="268549"/>
                    <a:pt x="551793" y="268562"/>
                  </a:cubicBezTo>
                  <a:lnTo>
                    <a:pt x="536027" y="347389"/>
                  </a:lnTo>
                  <a:cubicBezTo>
                    <a:pt x="541282" y="468258"/>
                    <a:pt x="551793" y="589013"/>
                    <a:pt x="551793" y="709996"/>
                  </a:cubicBezTo>
                  <a:cubicBezTo>
                    <a:pt x="551793" y="867739"/>
                    <a:pt x="545026" y="1025476"/>
                    <a:pt x="536027" y="1182962"/>
                  </a:cubicBezTo>
                  <a:cubicBezTo>
                    <a:pt x="534498" y="1209714"/>
                    <a:pt x="524337" y="1235305"/>
                    <a:pt x="520262" y="1261789"/>
                  </a:cubicBezTo>
                  <a:cubicBezTo>
                    <a:pt x="512594" y="1311632"/>
                    <a:pt x="499343" y="1445213"/>
                    <a:pt x="488731" y="1498272"/>
                  </a:cubicBezTo>
                  <a:cubicBezTo>
                    <a:pt x="485472" y="1514568"/>
                    <a:pt x="477530" y="1529590"/>
                    <a:pt x="472965" y="1545569"/>
                  </a:cubicBezTo>
                  <a:cubicBezTo>
                    <a:pt x="466228" y="1569150"/>
                    <a:pt x="454037" y="1630721"/>
                    <a:pt x="441434" y="1655927"/>
                  </a:cubicBezTo>
                  <a:cubicBezTo>
                    <a:pt x="432960" y="1672874"/>
                    <a:pt x="425971" y="1693182"/>
                    <a:pt x="409903" y="1703224"/>
                  </a:cubicBezTo>
                  <a:cubicBezTo>
                    <a:pt x="381718" y="1720839"/>
                    <a:pt x="345038" y="1719891"/>
                    <a:pt x="315310" y="1734755"/>
                  </a:cubicBezTo>
                  <a:cubicBezTo>
                    <a:pt x="294289" y="1745265"/>
                    <a:pt x="272653" y="1754626"/>
                    <a:pt x="252248" y="1766286"/>
                  </a:cubicBezTo>
                  <a:cubicBezTo>
                    <a:pt x="235797" y="1775687"/>
                    <a:pt x="221899" y="1789343"/>
                    <a:pt x="204951" y="1797817"/>
                  </a:cubicBezTo>
                  <a:cubicBezTo>
                    <a:pt x="190087" y="1805249"/>
                    <a:pt x="173420" y="1808327"/>
                    <a:pt x="157655" y="1813582"/>
                  </a:cubicBezTo>
                  <a:cubicBezTo>
                    <a:pt x="126124" y="1834603"/>
                    <a:pt x="84083" y="1845113"/>
                    <a:pt x="63062" y="1876644"/>
                  </a:cubicBezTo>
                  <a:lnTo>
                    <a:pt x="0" y="1971238"/>
                  </a:lnTo>
                  <a:cubicBezTo>
                    <a:pt x="5255" y="2002769"/>
                    <a:pt x="3470" y="2036324"/>
                    <a:pt x="15765" y="2065831"/>
                  </a:cubicBezTo>
                  <a:cubicBezTo>
                    <a:pt x="30340" y="2100812"/>
                    <a:pt x="57806" y="2128893"/>
                    <a:pt x="78827" y="2160424"/>
                  </a:cubicBezTo>
                  <a:cubicBezTo>
                    <a:pt x="120868" y="2223485"/>
                    <a:pt x="94593" y="2197210"/>
                    <a:pt x="157655" y="2239251"/>
                  </a:cubicBezTo>
                  <a:cubicBezTo>
                    <a:pt x="262758" y="2233996"/>
                    <a:pt x="368126" y="2232602"/>
                    <a:pt x="472965" y="2223486"/>
                  </a:cubicBezTo>
                  <a:cubicBezTo>
                    <a:pt x="489521" y="2222046"/>
                    <a:pt x="503686" y="2208904"/>
                    <a:pt x="520262" y="2207720"/>
                  </a:cubicBezTo>
                  <a:cubicBezTo>
                    <a:pt x="651412" y="2198352"/>
                    <a:pt x="783021" y="2197210"/>
                    <a:pt x="914400" y="2191955"/>
                  </a:cubicBezTo>
                  <a:lnTo>
                    <a:pt x="1198179" y="2207720"/>
                  </a:lnTo>
                  <a:lnTo>
                    <a:pt x="1450427" y="2223486"/>
                  </a:lnTo>
                  <a:lnTo>
                    <a:pt x="1813034" y="2239251"/>
                  </a:lnTo>
                  <a:cubicBezTo>
                    <a:pt x="1912882" y="2233996"/>
                    <a:pt x="2012592" y="2223486"/>
                    <a:pt x="2112579" y="2223486"/>
                  </a:cubicBezTo>
                  <a:cubicBezTo>
                    <a:pt x="2228312" y="2223486"/>
                    <a:pt x="2343769" y="2234887"/>
                    <a:pt x="2459420" y="2239251"/>
                  </a:cubicBezTo>
                  <a:lnTo>
                    <a:pt x="2948151" y="2255017"/>
                  </a:lnTo>
                  <a:cubicBezTo>
                    <a:pt x="3105806" y="2244507"/>
                    <a:pt x="3265128" y="2248646"/>
                    <a:pt x="3421117" y="2223486"/>
                  </a:cubicBezTo>
                  <a:cubicBezTo>
                    <a:pt x="3460022" y="2217211"/>
                    <a:pt x="3424255" y="2135168"/>
                    <a:pt x="3421117" y="2128893"/>
                  </a:cubicBezTo>
                  <a:cubicBezTo>
                    <a:pt x="3386671" y="2060002"/>
                    <a:pt x="3389586" y="2105320"/>
                    <a:pt x="3389586" y="2065831"/>
                  </a:cubicBezTo>
                </a:path>
              </a:pathLst>
            </a:cu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6" name="線吹き出し 2 (枠付き) 5"/>
            <p:cNvSpPr/>
            <p:nvPr/>
          </p:nvSpPr>
          <p:spPr>
            <a:xfrm>
              <a:off x="6811963" y="3356909"/>
              <a:ext cx="1944687" cy="1152038"/>
            </a:xfrm>
            <a:prstGeom prst="borderCallout2">
              <a:avLst>
                <a:gd name="adj1" fmla="val 18750"/>
                <a:gd name="adj2" fmla="val -8333"/>
                <a:gd name="adj3" fmla="val 18750"/>
                <a:gd name="adj4" fmla="val -16667"/>
                <a:gd name="adj5" fmla="val 116605"/>
                <a:gd name="adj6" fmla="val -66939"/>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0" name="右矢印 9"/>
          <p:cNvSpPr/>
          <p:nvPr/>
        </p:nvSpPr>
        <p:spPr>
          <a:xfrm>
            <a:off x="3436939" y="5626894"/>
            <a:ext cx="2544737" cy="465930"/>
          </a:xfrm>
          <a:prstGeom prst="rightArrow">
            <a:avLst/>
          </a:prstGeom>
          <a:solidFill>
            <a:srgbClr val="00B0F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t>多様化</a:t>
            </a:r>
          </a:p>
        </p:txBody>
      </p:sp>
      <p:sp>
        <p:nvSpPr>
          <p:cNvPr id="11" name="右矢印 10"/>
          <p:cNvSpPr/>
          <p:nvPr/>
        </p:nvSpPr>
        <p:spPr>
          <a:xfrm>
            <a:off x="1763713" y="6060283"/>
            <a:ext cx="3806332" cy="465930"/>
          </a:xfrm>
          <a:prstGeom prst="rightArrow">
            <a:avLst/>
          </a:prstGeom>
          <a:solidFill>
            <a:srgbClr val="00B05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t>自工程完結</a:t>
            </a:r>
          </a:p>
        </p:txBody>
      </p:sp>
      <p:sp>
        <p:nvSpPr>
          <p:cNvPr id="12" name="角丸四角形 11"/>
          <p:cNvSpPr/>
          <p:nvPr/>
        </p:nvSpPr>
        <p:spPr>
          <a:xfrm>
            <a:off x="7667625" y="1628775"/>
            <a:ext cx="1296988" cy="4679950"/>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ja-JP" altLang="en-US" sz="1600" dirty="0">
                <a:solidFill>
                  <a:srgbClr val="FF0000"/>
                </a:solidFill>
              </a:rPr>
              <a:t>納品後のバグは二件のみ</a:t>
            </a:r>
            <a:endParaRPr lang="en-US" altLang="ja-JP" sz="1600" dirty="0">
              <a:solidFill>
                <a:srgbClr val="FF0000"/>
              </a:solidFill>
            </a:endParaRPr>
          </a:p>
          <a:p>
            <a:pPr algn="ctr">
              <a:defRPr/>
            </a:pPr>
            <a:r>
              <a:rPr lang="ja-JP" altLang="en-US" sz="1600" dirty="0">
                <a:solidFill>
                  <a:srgbClr val="FF0000"/>
                </a:solidFill>
              </a:rPr>
              <a:t>全て機器調整に</a:t>
            </a:r>
            <a:r>
              <a:rPr lang="ja-JP" altLang="en-US" sz="1600" dirty="0" smtClean="0">
                <a:solidFill>
                  <a:srgbClr val="FF0000"/>
                </a:solidFill>
              </a:rPr>
              <a:t>対応する</a:t>
            </a:r>
            <a:r>
              <a:rPr lang="ja-JP" altLang="en-US" sz="1600" dirty="0">
                <a:solidFill>
                  <a:srgbClr val="FF0000"/>
                </a:solidFill>
              </a:rPr>
              <a:t>為</a:t>
            </a:r>
          </a:p>
        </p:txBody>
      </p:sp>
      <p:sp>
        <p:nvSpPr>
          <p:cNvPr id="13" name="正方形/長方形 12"/>
          <p:cNvSpPr/>
          <p:nvPr/>
        </p:nvSpPr>
        <p:spPr>
          <a:xfrm>
            <a:off x="7397750" y="5286375"/>
            <a:ext cx="1746250" cy="68103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t>自工程完結の結果</a:t>
            </a:r>
          </a:p>
        </p:txBody>
      </p:sp>
      <p:sp>
        <p:nvSpPr>
          <p:cNvPr id="2" name="スライド番号プレースホルダー 1"/>
          <p:cNvSpPr>
            <a:spLocks noGrp="1"/>
          </p:cNvSpPr>
          <p:nvPr>
            <p:ph type="sldNum" sz="quarter" idx="12"/>
          </p:nvPr>
        </p:nvSpPr>
        <p:spPr/>
        <p:txBody>
          <a:bodyPr/>
          <a:lstStyle/>
          <a:p>
            <a:fld id="{1498DBF4-9C6A-44EE-9697-F48B4D133410}" type="slidenum">
              <a:rPr kumimoji="1" lang="ja-JP" altLang="en-US" smtClean="0">
                <a:solidFill>
                  <a:schemeClr val="bg1">
                    <a:lumMod val="65000"/>
                  </a:schemeClr>
                </a:solidFill>
              </a:rPr>
              <a:t>60</a:t>
            </a:fld>
            <a:endParaRPr kumimoji="1" lang="ja-JP" altLang="en-US">
              <a:solidFill>
                <a:schemeClr val="bg1">
                  <a:lumMod val="65000"/>
                </a:schemeClr>
              </a:solidFill>
            </a:endParaRPr>
          </a:p>
        </p:txBody>
      </p:sp>
      <p:pic>
        <p:nvPicPr>
          <p:cNvPr id="1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895" y="115888"/>
            <a:ext cx="758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フッター プレースホルダー 1"/>
          <p:cNvSpPr>
            <a:spLocks noGrp="1"/>
          </p:cNvSpPr>
          <p:nvPr>
            <p:ph type="ftr" sz="quarter" idx="11"/>
          </p:nvPr>
        </p:nvSpPr>
        <p:spPr>
          <a:xfrm>
            <a:off x="2088357" y="6558340"/>
            <a:ext cx="4348162" cy="299660"/>
          </a:xfrm>
        </p:spPr>
        <p:txBody>
          <a:bodyPr/>
          <a:lstStyle/>
          <a:p>
            <a:pPr>
              <a:defRPr/>
            </a:pPr>
            <a:r>
              <a:rPr lang="en-US" altLang="ja-JP" sz="1200" smtClean="0">
                <a:solidFill>
                  <a:schemeClr val="bg1">
                    <a:lumMod val="65000"/>
                  </a:schemeClr>
                </a:solidFill>
              </a:rPr>
              <a:t>Copyrights@2013_Strategic Staff Services</a:t>
            </a:r>
            <a:endParaRPr lang="en-US" altLang="ja-JP" sz="1200" dirty="0">
              <a:solidFill>
                <a:schemeClr val="bg1">
                  <a:lumMod val="65000"/>
                </a:schemeClr>
              </a:solidFill>
            </a:endParaRPr>
          </a:p>
        </p:txBody>
      </p:sp>
    </p:spTree>
    <p:extLst>
      <p:ext uri="{BB962C8B-B14F-4D97-AF65-F5344CB8AC3E}">
        <p14:creationId xmlns:p14="http://schemas.microsoft.com/office/powerpoint/2010/main" val="31850032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1"/>
          <p:cNvSpPr>
            <a:spLocks noGrp="1"/>
          </p:cNvSpPr>
          <p:nvPr>
            <p:ph type="title"/>
          </p:nvPr>
        </p:nvSpPr>
        <p:spPr>
          <a:xfrm>
            <a:off x="457200" y="0"/>
            <a:ext cx="8229600" cy="1052513"/>
          </a:xfrm>
        </p:spPr>
        <p:txBody>
          <a:bodyPr>
            <a:normAutofit/>
          </a:bodyPr>
          <a:lstStyle/>
          <a:p>
            <a:pPr algn="l">
              <a:defRPr/>
            </a:pPr>
            <a:r>
              <a:rPr lang="ja-JP" altLang="en-US" sz="2800" dirty="0" smtClean="0">
                <a:solidFill>
                  <a:schemeClr val="tx1"/>
                </a:solidFill>
                <a:latin typeface="+mn-ea"/>
                <a:ea typeface="+mn-ea"/>
              </a:rPr>
              <a:t>タスクの粒度と平準化（実績）</a:t>
            </a:r>
          </a:p>
        </p:txBody>
      </p:sp>
      <p:graphicFrame>
        <p:nvGraphicFramePr>
          <p:cNvPr id="7" name="表 6"/>
          <p:cNvGraphicFramePr>
            <a:graphicFrameLocks noGrp="1"/>
          </p:cNvGraphicFramePr>
          <p:nvPr/>
        </p:nvGraphicFramePr>
        <p:xfrm>
          <a:off x="684213" y="1484313"/>
          <a:ext cx="7416800" cy="2663826"/>
        </p:xfrm>
        <a:graphic>
          <a:graphicData uri="http://schemas.openxmlformats.org/drawingml/2006/table">
            <a:tbl>
              <a:tblPr>
                <a:tableStyleId>{5C22544A-7EE6-4342-B048-85BDC9FD1C3A}</a:tableStyleId>
              </a:tblPr>
              <a:tblGrid>
                <a:gridCol w="3545989"/>
                <a:gridCol w="846358"/>
                <a:gridCol w="775829"/>
                <a:gridCol w="775829"/>
                <a:gridCol w="752655"/>
                <a:gridCol w="720140"/>
              </a:tblGrid>
              <a:tr h="887942">
                <a:tc>
                  <a:txBody>
                    <a:bodyPr/>
                    <a:lstStyle/>
                    <a:p>
                      <a:pPr algn="l" fontAlgn="ctr"/>
                      <a:endParaRPr lang="ja-JP" altLang="en-US" sz="1800" b="0" i="0" u="none" strike="noStrike" dirty="0">
                        <a:effectLst/>
                        <a:latin typeface="ＭＳ Ｐゴシック"/>
                      </a:endParaRPr>
                    </a:p>
                  </a:txBody>
                  <a:tcPr marL="7490" marR="7490" marT="74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800" b="0" i="0" u="none" strike="noStrike" dirty="0" smtClean="0">
                          <a:effectLst/>
                          <a:latin typeface="+mn-lt"/>
                        </a:rPr>
                        <a:t>見積総時間</a:t>
                      </a:r>
                      <a:endParaRPr lang="ja-JP" altLang="en-US" sz="1800" b="0" i="0" u="none" strike="noStrike" dirty="0">
                        <a:effectLst/>
                        <a:latin typeface="ＭＳ Ｐゴシック"/>
                      </a:endParaRPr>
                    </a:p>
                  </a:txBody>
                  <a:tcPr marL="7490" marR="7490" marT="74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800" u="none" strike="noStrike" dirty="0" smtClean="0">
                          <a:effectLst/>
                        </a:rPr>
                        <a:t>実績総時間</a:t>
                      </a:r>
                      <a:endParaRPr lang="ja-JP" altLang="en-US" sz="1800" b="0" i="0" u="none" strike="noStrike" dirty="0">
                        <a:effectLst/>
                        <a:latin typeface="ＭＳ Ｐゴシック"/>
                      </a:endParaRPr>
                    </a:p>
                  </a:txBody>
                  <a:tcPr marL="7490" marR="7490" marT="74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800" u="none" strike="noStrike" dirty="0" smtClean="0">
                          <a:effectLst/>
                        </a:rPr>
                        <a:t>タスク総数</a:t>
                      </a:r>
                      <a:endParaRPr lang="ja-JP" altLang="en-US" sz="1800" b="0" i="0" u="none" strike="noStrike" dirty="0">
                        <a:effectLst/>
                        <a:latin typeface="ＭＳ Ｐゴシック"/>
                      </a:endParaRPr>
                    </a:p>
                  </a:txBody>
                  <a:tcPr marL="7490" marR="7490" marT="74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800" u="none" strike="noStrike" dirty="0" smtClean="0">
                          <a:effectLst/>
                        </a:rPr>
                        <a:t>見積粒度（</a:t>
                      </a:r>
                      <a:r>
                        <a:rPr lang="en-US" altLang="ja-JP" sz="1800" u="none" strike="noStrike" dirty="0" smtClean="0">
                          <a:effectLst/>
                        </a:rPr>
                        <a:t>H)</a:t>
                      </a:r>
                      <a:endParaRPr lang="ja-JP" altLang="en-US" sz="1800" b="0" i="0" u="none" strike="noStrike" dirty="0">
                        <a:effectLst/>
                        <a:latin typeface="ＭＳ Ｐゴシック"/>
                      </a:endParaRPr>
                    </a:p>
                  </a:txBody>
                  <a:tcPr marL="7490" marR="7490" marT="74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800" u="none" strike="noStrike" dirty="0" smtClean="0">
                          <a:effectLst/>
                        </a:rPr>
                        <a:t>実績粒度（</a:t>
                      </a:r>
                      <a:r>
                        <a:rPr lang="en-US" altLang="ja-JP" sz="1800" u="none" strike="noStrike" dirty="0" smtClean="0">
                          <a:effectLst/>
                        </a:rPr>
                        <a:t>H)</a:t>
                      </a:r>
                      <a:endParaRPr lang="ja-JP" altLang="en-US" sz="1800" b="0" i="0" u="none" strike="noStrike" dirty="0">
                        <a:effectLst/>
                        <a:latin typeface="ＭＳ Ｐゴシック"/>
                      </a:endParaRPr>
                    </a:p>
                  </a:txBody>
                  <a:tcPr marL="7490" marR="7490" marT="74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87942">
                <a:tc>
                  <a:txBody>
                    <a:bodyPr/>
                    <a:lstStyle/>
                    <a:p>
                      <a:pPr algn="r" fontAlgn="ctr"/>
                      <a:r>
                        <a:rPr lang="ja-JP" altLang="en-US" sz="1800" u="none" strike="noStrike" dirty="0">
                          <a:effectLst/>
                        </a:rPr>
                        <a:t>第１週～第７週　</a:t>
                      </a:r>
                      <a:r>
                        <a:rPr lang="ja-JP" altLang="en-US" sz="1800" u="none" strike="noStrike" dirty="0" smtClean="0">
                          <a:effectLst/>
                        </a:rPr>
                        <a:t>　イテレーション</a:t>
                      </a:r>
                      <a:r>
                        <a:rPr lang="ja-JP" altLang="en-US" sz="1800" u="none" strike="noStrike" dirty="0">
                          <a:effectLst/>
                        </a:rPr>
                        <a:t>　</a:t>
                      </a:r>
                      <a:r>
                        <a:rPr lang="ja-JP" altLang="en-US" sz="1800" b="1" u="none" strike="noStrike" dirty="0" smtClean="0">
                          <a:solidFill>
                            <a:srgbClr val="FF0000"/>
                          </a:solidFill>
                          <a:effectLst/>
                        </a:rPr>
                        <a:t>ユーザー操作系</a:t>
                      </a:r>
                      <a:r>
                        <a:rPr lang="ja-JP" altLang="en-US" sz="1800" u="none" strike="noStrike" dirty="0" smtClean="0">
                          <a:effectLst/>
                        </a:rPr>
                        <a:t>が主な機能１回目</a:t>
                      </a:r>
                      <a:endParaRPr lang="ja-JP" altLang="en-US" sz="1800" b="0" i="0" u="none" strike="noStrike" dirty="0">
                        <a:effectLst/>
                        <a:latin typeface="ＭＳ Ｐゴシック"/>
                      </a:endParaRPr>
                    </a:p>
                  </a:txBody>
                  <a:tcPr marL="7490" marR="7490" marT="74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u="none" strike="noStrike">
                          <a:effectLst/>
                        </a:rPr>
                        <a:t>197.8 </a:t>
                      </a:r>
                      <a:endParaRPr lang="en-US" altLang="ja-JP" sz="1800" b="0" i="0" u="none" strike="noStrike">
                        <a:effectLst/>
                        <a:latin typeface="ＭＳ Ｐゴシック"/>
                      </a:endParaRPr>
                    </a:p>
                  </a:txBody>
                  <a:tcPr marL="7490" marR="7490" marT="74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u="none" strike="noStrike">
                          <a:effectLst/>
                        </a:rPr>
                        <a:t>211.9 </a:t>
                      </a:r>
                      <a:endParaRPr lang="en-US" altLang="ja-JP" sz="1800" b="0" i="0" u="none" strike="noStrike">
                        <a:effectLst/>
                        <a:latin typeface="ＭＳ Ｐゴシック"/>
                      </a:endParaRPr>
                    </a:p>
                  </a:txBody>
                  <a:tcPr marL="7490" marR="7490" marT="74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u="none" strike="noStrike">
                          <a:effectLst/>
                        </a:rPr>
                        <a:t>134 </a:t>
                      </a:r>
                      <a:endParaRPr lang="en-US" altLang="ja-JP" sz="1800" b="0" i="0" u="none" strike="noStrike">
                        <a:effectLst/>
                        <a:latin typeface="ＭＳ Ｐゴシック"/>
                      </a:endParaRPr>
                    </a:p>
                  </a:txBody>
                  <a:tcPr marL="7490" marR="7490" marT="74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u="none" strike="noStrike" dirty="0">
                          <a:solidFill>
                            <a:srgbClr val="FF0000"/>
                          </a:solidFill>
                          <a:effectLst/>
                        </a:rPr>
                        <a:t>1.476 </a:t>
                      </a:r>
                      <a:endParaRPr lang="en-US" altLang="ja-JP" sz="1800" b="0" i="0" u="none" strike="noStrike" dirty="0">
                        <a:solidFill>
                          <a:srgbClr val="FF0000"/>
                        </a:solidFill>
                        <a:effectLst/>
                        <a:latin typeface="ＭＳ Ｐゴシック"/>
                      </a:endParaRPr>
                    </a:p>
                  </a:txBody>
                  <a:tcPr marL="7490" marR="7490" marT="74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ja-JP" sz="1800" u="none" strike="noStrike" dirty="0">
                          <a:solidFill>
                            <a:srgbClr val="FF0000"/>
                          </a:solidFill>
                          <a:effectLst/>
                        </a:rPr>
                        <a:t>1.581 </a:t>
                      </a:r>
                      <a:endParaRPr lang="en-US" altLang="ja-JP" sz="1800" b="0" i="0" u="none" strike="noStrike" dirty="0">
                        <a:solidFill>
                          <a:srgbClr val="FF0000"/>
                        </a:solidFill>
                        <a:effectLst/>
                        <a:latin typeface="ＭＳ Ｐゴシック"/>
                      </a:endParaRPr>
                    </a:p>
                  </a:txBody>
                  <a:tcPr marL="7490" marR="7490" marT="74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887942">
                <a:tc>
                  <a:txBody>
                    <a:bodyPr/>
                    <a:lstStyle/>
                    <a:p>
                      <a:pPr algn="r" fontAlgn="ctr"/>
                      <a:r>
                        <a:rPr lang="ja-JP" altLang="en-US" sz="1800" u="none" strike="noStrike" dirty="0">
                          <a:effectLst/>
                        </a:rPr>
                        <a:t>第８週～第１６週　</a:t>
                      </a:r>
                      <a:r>
                        <a:rPr lang="ja-JP" altLang="en-US" sz="1800" u="none" strike="noStrike" dirty="0" smtClean="0">
                          <a:effectLst/>
                        </a:rPr>
                        <a:t>イテレーション　</a:t>
                      </a:r>
                      <a:r>
                        <a:rPr lang="ja-JP" altLang="en-US" sz="1800" u="none" strike="noStrike" dirty="0">
                          <a:effectLst/>
                        </a:rPr>
                        <a:t>　</a:t>
                      </a:r>
                      <a:r>
                        <a:rPr lang="ja-JP" altLang="en-US" sz="1800" b="1" u="none" strike="noStrike" dirty="0" smtClean="0">
                          <a:solidFill>
                            <a:srgbClr val="FF0000"/>
                          </a:solidFill>
                          <a:effectLst/>
                        </a:rPr>
                        <a:t>機械制御系</a:t>
                      </a:r>
                      <a:r>
                        <a:rPr lang="ja-JP" altLang="en-US" sz="1800" u="none" strike="noStrike" dirty="0" smtClean="0">
                          <a:effectLst/>
                        </a:rPr>
                        <a:t>が主な機能　２回目</a:t>
                      </a:r>
                      <a:endParaRPr lang="ja-JP" altLang="en-US" sz="1800" b="0" i="0" u="none" strike="noStrike" dirty="0">
                        <a:effectLst/>
                        <a:latin typeface="ＭＳ Ｐゴシック"/>
                      </a:endParaRPr>
                    </a:p>
                  </a:txBody>
                  <a:tcPr marL="7490" marR="7490" marT="74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u="none" strike="noStrike">
                          <a:effectLst/>
                        </a:rPr>
                        <a:t>418.4 </a:t>
                      </a:r>
                      <a:endParaRPr lang="en-US" altLang="ja-JP" sz="1800" b="0" i="0" u="none" strike="noStrike">
                        <a:effectLst/>
                        <a:latin typeface="ＭＳ Ｐゴシック"/>
                      </a:endParaRPr>
                    </a:p>
                  </a:txBody>
                  <a:tcPr marL="7490" marR="7490" marT="74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u="none" strike="noStrike">
                          <a:effectLst/>
                        </a:rPr>
                        <a:t>452.2 </a:t>
                      </a:r>
                      <a:endParaRPr lang="en-US" altLang="ja-JP" sz="1800" b="0" i="0" u="none" strike="noStrike">
                        <a:effectLst/>
                        <a:latin typeface="ＭＳ Ｐゴシック"/>
                      </a:endParaRPr>
                    </a:p>
                  </a:txBody>
                  <a:tcPr marL="7490" marR="7490" marT="74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u="none" strike="noStrike">
                          <a:effectLst/>
                        </a:rPr>
                        <a:t>295 </a:t>
                      </a:r>
                      <a:endParaRPr lang="en-US" altLang="ja-JP" sz="1800" b="0" i="0" u="none" strike="noStrike">
                        <a:effectLst/>
                        <a:latin typeface="ＭＳ Ｐゴシック"/>
                      </a:endParaRPr>
                    </a:p>
                  </a:txBody>
                  <a:tcPr marL="7490" marR="7490" marT="74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u="none" strike="noStrike" dirty="0">
                          <a:solidFill>
                            <a:srgbClr val="FF0000"/>
                          </a:solidFill>
                          <a:effectLst/>
                        </a:rPr>
                        <a:t>1.418 </a:t>
                      </a:r>
                      <a:endParaRPr lang="en-US" altLang="ja-JP" sz="1800" b="0" i="0" u="none" strike="noStrike" dirty="0">
                        <a:solidFill>
                          <a:srgbClr val="FF0000"/>
                        </a:solidFill>
                        <a:effectLst/>
                        <a:latin typeface="ＭＳ Ｐゴシック"/>
                      </a:endParaRPr>
                    </a:p>
                  </a:txBody>
                  <a:tcPr marL="7490" marR="7490" marT="74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ja-JP" sz="1800" u="none" strike="noStrike" dirty="0">
                          <a:solidFill>
                            <a:srgbClr val="FF0000"/>
                          </a:solidFill>
                          <a:effectLst/>
                        </a:rPr>
                        <a:t>1.533 </a:t>
                      </a:r>
                      <a:endParaRPr lang="en-US" altLang="ja-JP" sz="1800" b="0" i="0" u="none" strike="noStrike" dirty="0">
                        <a:solidFill>
                          <a:srgbClr val="FF0000"/>
                        </a:solidFill>
                        <a:effectLst/>
                        <a:latin typeface="ＭＳ Ｐゴシック"/>
                      </a:endParaRPr>
                    </a:p>
                  </a:txBody>
                  <a:tcPr marL="7490" marR="7490" marT="74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
        <p:nvSpPr>
          <p:cNvPr id="8" name="上矢印吹き出し 7"/>
          <p:cNvSpPr/>
          <p:nvPr/>
        </p:nvSpPr>
        <p:spPr>
          <a:xfrm>
            <a:off x="5940425" y="4011613"/>
            <a:ext cx="2447925" cy="1584325"/>
          </a:xfrm>
          <a:prstGeom prst="upArrowCallou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chemeClr val="tx1"/>
                </a:solidFill>
              </a:rPr>
              <a:t>全く異なった機能実装イテレーションでも同じ粒度で平準化している</a:t>
            </a:r>
          </a:p>
        </p:txBody>
      </p:sp>
      <p:sp>
        <p:nvSpPr>
          <p:cNvPr id="2" name="スライド番号プレースホルダー 1"/>
          <p:cNvSpPr>
            <a:spLocks noGrp="1"/>
          </p:cNvSpPr>
          <p:nvPr>
            <p:ph type="sldNum" sz="quarter" idx="12"/>
          </p:nvPr>
        </p:nvSpPr>
        <p:spPr/>
        <p:txBody>
          <a:bodyPr/>
          <a:lstStyle/>
          <a:p>
            <a:fld id="{1498DBF4-9C6A-44EE-9697-F48B4D133410}" type="slidenum">
              <a:rPr kumimoji="1" lang="ja-JP" altLang="en-US" smtClean="0">
                <a:solidFill>
                  <a:schemeClr val="bg1">
                    <a:lumMod val="65000"/>
                  </a:schemeClr>
                </a:solidFill>
              </a:rPr>
              <a:t>61</a:t>
            </a:fld>
            <a:endParaRPr kumimoji="1" lang="ja-JP" altLang="en-US">
              <a:solidFill>
                <a:schemeClr val="bg1">
                  <a:lumMod val="65000"/>
                </a:schemeClr>
              </a:solidFill>
            </a:endParaRPr>
          </a:p>
        </p:txBody>
      </p:sp>
      <p:pic>
        <p:nvPicPr>
          <p:cNvPr id="1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3895" y="115888"/>
            <a:ext cx="758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フッター プレースホルダー 1"/>
          <p:cNvSpPr>
            <a:spLocks noGrp="1"/>
          </p:cNvSpPr>
          <p:nvPr>
            <p:ph type="ftr" sz="quarter" idx="11"/>
          </p:nvPr>
        </p:nvSpPr>
        <p:spPr>
          <a:xfrm>
            <a:off x="2088357" y="6558340"/>
            <a:ext cx="4348162" cy="299660"/>
          </a:xfrm>
        </p:spPr>
        <p:txBody>
          <a:bodyPr/>
          <a:lstStyle/>
          <a:p>
            <a:pPr>
              <a:defRPr/>
            </a:pPr>
            <a:r>
              <a:rPr lang="en-US" altLang="ja-JP" sz="1200" smtClean="0">
                <a:solidFill>
                  <a:schemeClr val="bg1">
                    <a:lumMod val="65000"/>
                  </a:schemeClr>
                </a:solidFill>
              </a:rPr>
              <a:t>Copyrights@2013_Strategic Staff Services</a:t>
            </a:r>
            <a:endParaRPr lang="en-US" altLang="ja-JP" sz="1200" dirty="0">
              <a:solidFill>
                <a:schemeClr val="bg1">
                  <a:lumMod val="65000"/>
                </a:schemeClr>
              </a:solidFill>
            </a:endParaRPr>
          </a:p>
        </p:txBody>
      </p:sp>
    </p:spTree>
    <p:extLst>
      <p:ext uri="{BB962C8B-B14F-4D97-AF65-F5344CB8AC3E}">
        <p14:creationId xmlns:p14="http://schemas.microsoft.com/office/powerpoint/2010/main" val="336057929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78098"/>
          </a:xfrm>
        </p:spPr>
        <p:txBody>
          <a:bodyPr>
            <a:normAutofit/>
          </a:bodyPr>
          <a:lstStyle/>
          <a:p>
            <a:r>
              <a:rPr lang="ja-JP" altLang="en-US" sz="2800" dirty="0" smtClean="0"/>
              <a:t>すりあわせソフトウエア開発</a:t>
            </a:r>
            <a:r>
              <a:rPr kumimoji="1" lang="ja-JP" altLang="en-US" sz="2800" dirty="0" smtClean="0"/>
              <a:t>の位置付</a:t>
            </a:r>
            <a:endParaRPr kumimoji="1" lang="ja-JP" altLang="en-US" sz="2800" dirty="0"/>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4303" y="28575"/>
            <a:ext cx="758825" cy="492125"/>
          </a:xfrm>
          <a:prstGeom prst="rect">
            <a:avLst/>
          </a:prstGeom>
          <a:noFill/>
          <a:extLst>
            <a:ext uri="{909E8E84-426E-40DD-AFC4-6F175D3DCCD1}">
              <a14:hiddenFill xmlns:a14="http://schemas.microsoft.com/office/drawing/2010/main">
                <a:solidFill>
                  <a:srgbClr val="FFFFFF"/>
                </a:solidFill>
              </a14:hiddenFill>
            </a:ext>
          </a:extLst>
        </p:spPr>
      </p:pic>
      <p:sp>
        <p:nvSpPr>
          <p:cNvPr id="6" name="角丸四角形 5"/>
          <p:cNvSpPr/>
          <p:nvPr/>
        </p:nvSpPr>
        <p:spPr>
          <a:xfrm>
            <a:off x="755576" y="1268760"/>
            <a:ext cx="2016224" cy="72008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TPS</a:t>
            </a:r>
          </a:p>
          <a:p>
            <a:pPr algn="ctr"/>
            <a:r>
              <a:rPr lang="ja-JP" altLang="en-US" sz="1200" dirty="0" smtClean="0"/>
              <a:t>（</a:t>
            </a:r>
            <a:r>
              <a:rPr lang="en-US" altLang="ja-JP" sz="1200" dirty="0" smtClean="0"/>
              <a:t>Toyota Production System</a:t>
            </a:r>
            <a:r>
              <a:rPr kumimoji="1" lang="ja-JP" altLang="en-US" sz="1200" dirty="0" smtClean="0"/>
              <a:t>）</a:t>
            </a:r>
            <a:endParaRPr kumimoji="1" lang="ja-JP" altLang="en-US" sz="1200" dirty="0"/>
          </a:p>
        </p:txBody>
      </p:sp>
      <p:sp>
        <p:nvSpPr>
          <p:cNvPr id="7" name="角丸四角形 6"/>
          <p:cNvSpPr/>
          <p:nvPr/>
        </p:nvSpPr>
        <p:spPr>
          <a:xfrm>
            <a:off x="3491880" y="1275457"/>
            <a:ext cx="2016224" cy="72008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smtClean="0"/>
              <a:t>Total-</a:t>
            </a:r>
            <a:r>
              <a:rPr kumimoji="1" lang="en-US" altLang="ja-JP" sz="2800" dirty="0" smtClean="0"/>
              <a:t>TPS</a:t>
            </a:r>
            <a:endParaRPr kumimoji="1" lang="ja-JP" altLang="en-US" sz="2800" dirty="0"/>
          </a:p>
        </p:txBody>
      </p:sp>
      <p:sp>
        <p:nvSpPr>
          <p:cNvPr id="8" name="角丸四角形 7"/>
          <p:cNvSpPr/>
          <p:nvPr/>
        </p:nvSpPr>
        <p:spPr>
          <a:xfrm>
            <a:off x="6308078" y="1261170"/>
            <a:ext cx="2224361" cy="72008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smtClean="0"/>
              <a:t>TMS</a:t>
            </a:r>
          </a:p>
          <a:p>
            <a:pPr algn="ctr"/>
            <a:r>
              <a:rPr lang="ja-JP" altLang="en-US" sz="1100" dirty="0" smtClean="0"/>
              <a:t>（</a:t>
            </a:r>
            <a:r>
              <a:rPr lang="en-US" altLang="ja-JP" sz="1100" dirty="0" smtClean="0"/>
              <a:t>Total Management System</a:t>
            </a:r>
            <a:r>
              <a:rPr lang="ja-JP" altLang="en-US" sz="1100" dirty="0" smtClean="0"/>
              <a:t>）</a:t>
            </a:r>
            <a:endParaRPr kumimoji="1" lang="ja-JP" altLang="en-US" sz="1100" dirty="0"/>
          </a:p>
        </p:txBody>
      </p:sp>
      <p:sp>
        <p:nvSpPr>
          <p:cNvPr id="9" name="テキスト ボックス 8"/>
          <p:cNvSpPr txBox="1"/>
          <p:nvPr/>
        </p:nvSpPr>
        <p:spPr>
          <a:xfrm>
            <a:off x="1248128" y="1981250"/>
            <a:ext cx="1512168" cy="461665"/>
          </a:xfrm>
          <a:prstGeom prst="rect">
            <a:avLst/>
          </a:prstGeom>
          <a:noFill/>
        </p:spPr>
        <p:txBody>
          <a:bodyPr wrap="square" rtlCol="0">
            <a:spAutoFit/>
          </a:bodyPr>
          <a:lstStyle/>
          <a:p>
            <a:r>
              <a:rPr kumimoji="1" lang="ja-JP" altLang="en-US" sz="1200" dirty="0" smtClean="0"/>
              <a:t>直接の製造部門中心の考え方</a:t>
            </a:r>
            <a:endParaRPr kumimoji="1" lang="ja-JP" altLang="en-US" sz="1200" dirty="0"/>
          </a:p>
        </p:txBody>
      </p:sp>
      <p:sp>
        <p:nvSpPr>
          <p:cNvPr id="10" name="テキスト ボックス 9"/>
          <p:cNvSpPr txBox="1"/>
          <p:nvPr/>
        </p:nvSpPr>
        <p:spPr>
          <a:xfrm>
            <a:off x="3779912" y="2000349"/>
            <a:ext cx="1728192" cy="461665"/>
          </a:xfrm>
          <a:prstGeom prst="rect">
            <a:avLst/>
          </a:prstGeom>
          <a:noFill/>
        </p:spPr>
        <p:txBody>
          <a:bodyPr wrap="square" rtlCol="0">
            <a:spAutoFit/>
          </a:bodyPr>
          <a:lstStyle/>
          <a:p>
            <a:r>
              <a:rPr kumimoji="1" lang="ja-JP" altLang="en-US" sz="1200" dirty="0" smtClean="0"/>
              <a:t>製造工場の間接部門迄範囲を広げた考え方</a:t>
            </a:r>
            <a:endParaRPr kumimoji="1" lang="ja-JP" altLang="en-US" sz="1200" dirty="0"/>
          </a:p>
        </p:txBody>
      </p:sp>
      <p:sp>
        <p:nvSpPr>
          <p:cNvPr id="11" name="テキスト ボックス 10"/>
          <p:cNvSpPr txBox="1"/>
          <p:nvPr/>
        </p:nvSpPr>
        <p:spPr>
          <a:xfrm>
            <a:off x="6660232" y="2004814"/>
            <a:ext cx="2043483" cy="461665"/>
          </a:xfrm>
          <a:prstGeom prst="rect">
            <a:avLst/>
          </a:prstGeom>
          <a:noFill/>
        </p:spPr>
        <p:txBody>
          <a:bodyPr wrap="square" rtlCol="0">
            <a:spAutoFit/>
          </a:bodyPr>
          <a:lstStyle/>
          <a:p>
            <a:r>
              <a:rPr lang="ja-JP" altLang="en-US" sz="1200" dirty="0" smtClean="0"/>
              <a:t>本社組織等の非製造部門</a:t>
            </a:r>
            <a:r>
              <a:rPr lang="ja-JP" altLang="en-US" sz="1200" dirty="0"/>
              <a:t>迄</a:t>
            </a:r>
            <a:r>
              <a:rPr lang="ja-JP" altLang="en-US" sz="1200" dirty="0" smtClean="0"/>
              <a:t>範囲を広げた</a:t>
            </a:r>
            <a:r>
              <a:rPr kumimoji="1" lang="ja-JP" altLang="en-US" sz="1200" dirty="0" smtClean="0"/>
              <a:t>考え方</a:t>
            </a:r>
            <a:endParaRPr kumimoji="1" lang="ja-JP" altLang="en-US" sz="1200" dirty="0"/>
          </a:p>
        </p:txBody>
      </p:sp>
      <p:sp>
        <p:nvSpPr>
          <p:cNvPr id="12" name="右矢印 11"/>
          <p:cNvSpPr/>
          <p:nvPr/>
        </p:nvSpPr>
        <p:spPr>
          <a:xfrm>
            <a:off x="2854114" y="1544424"/>
            <a:ext cx="504056" cy="18214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a:off x="5652120" y="1544424"/>
            <a:ext cx="504056" cy="18214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屈折矢印 13"/>
          <p:cNvSpPr/>
          <p:nvPr/>
        </p:nvSpPr>
        <p:spPr>
          <a:xfrm rot="5400000">
            <a:off x="502809" y="2544421"/>
            <a:ext cx="1352178" cy="562906"/>
          </a:xfrm>
          <a:prstGeom prst="bentUpArrow">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屈折矢印 14"/>
          <p:cNvSpPr/>
          <p:nvPr/>
        </p:nvSpPr>
        <p:spPr>
          <a:xfrm rot="5400000">
            <a:off x="502809" y="3372910"/>
            <a:ext cx="1352178" cy="562906"/>
          </a:xfrm>
          <a:prstGeom prst="bentUpArrow">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屈折矢印 15"/>
          <p:cNvSpPr/>
          <p:nvPr/>
        </p:nvSpPr>
        <p:spPr>
          <a:xfrm rot="5400000">
            <a:off x="501072" y="4255684"/>
            <a:ext cx="1352178" cy="562906"/>
          </a:xfrm>
          <a:prstGeom prst="bentUpArrow">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1460351" y="3068960"/>
            <a:ext cx="1393763" cy="585403"/>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Agile dev.</a:t>
            </a:r>
            <a:endParaRPr kumimoji="1" lang="ja-JP" altLang="en-US" dirty="0"/>
          </a:p>
        </p:txBody>
      </p:sp>
      <p:sp>
        <p:nvSpPr>
          <p:cNvPr id="18" name="正方形/長方形 17"/>
          <p:cNvSpPr/>
          <p:nvPr/>
        </p:nvSpPr>
        <p:spPr>
          <a:xfrm>
            <a:off x="3232571" y="3068959"/>
            <a:ext cx="1393763" cy="585403"/>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Scrum</a:t>
            </a:r>
            <a:endParaRPr kumimoji="1" lang="ja-JP" altLang="en-US" dirty="0"/>
          </a:p>
        </p:txBody>
      </p:sp>
      <p:sp>
        <p:nvSpPr>
          <p:cNvPr id="19" name="正方形/長方形 18"/>
          <p:cNvSpPr/>
          <p:nvPr/>
        </p:nvSpPr>
        <p:spPr>
          <a:xfrm>
            <a:off x="1460351" y="3922295"/>
            <a:ext cx="1393763" cy="585403"/>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smtClean="0"/>
              <a:t>TOC</a:t>
            </a:r>
          </a:p>
          <a:p>
            <a:pPr algn="ctr"/>
            <a:r>
              <a:rPr lang="ja-JP" altLang="en-US" sz="1200" dirty="0" smtClean="0"/>
              <a:t>（</a:t>
            </a:r>
            <a:r>
              <a:rPr lang="en-US" altLang="ja-JP" sz="1200" dirty="0" smtClean="0"/>
              <a:t>E. M. </a:t>
            </a:r>
            <a:r>
              <a:rPr lang="en-US" altLang="ja-JP" sz="1200" dirty="0" err="1" smtClean="0"/>
              <a:t>Goldratt</a:t>
            </a:r>
            <a:r>
              <a:rPr lang="ja-JP" altLang="en-US" sz="1200" dirty="0" smtClean="0"/>
              <a:t>）</a:t>
            </a:r>
            <a:endParaRPr kumimoji="1" lang="ja-JP" altLang="en-US" sz="1200" dirty="0"/>
          </a:p>
        </p:txBody>
      </p:sp>
      <p:sp>
        <p:nvSpPr>
          <p:cNvPr id="20" name="正方形/長方形 19"/>
          <p:cNvSpPr/>
          <p:nvPr/>
        </p:nvSpPr>
        <p:spPr>
          <a:xfrm>
            <a:off x="1458614" y="4797152"/>
            <a:ext cx="1393763" cy="585403"/>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smtClean="0"/>
              <a:t>Lean</a:t>
            </a:r>
          </a:p>
        </p:txBody>
      </p:sp>
      <p:sp>
        <p:nvSpPr>
          <p:cNvPr id="21" name="正方形/長方形 20"/>
          <p:cNvSpPr/>
          <p:nvPr/>
        </p:nvSpPr>
        <p:spPr>
          <a:xfrm>
            <a:off x="3246288" y="3922294"/>
            <a:ext cx="1393763" cy="585403"/>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KANBAN</a:t>
            </a:r>
            <a:endParaRPr kumimoji="1" lang="ja-JP" altLang="en-US" dirty="0"/>
          </a:p>
        </p:txBody>
      </p:sp>
      <p:sp>
        <p:nvSpPr>
          <p:cNvPr id="22" name="正方形/長方形 21"/>
          <p:cNvSpPr/>
          <p:nvPr/>
        </p:nvSpPr>
        <p:spPr>
          <a:xfrm>
            <a:off x="3263962" y="4797152"/>
            <a:ext cx="1393763" cy="585403"/>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t>Lean </a:t>
            </a:r>
            <a:r>
              <a:rPr lang="en-US" altLang="ja-JP" sz="1400" dirty="0" smtClean="0"/>
              <a:t>Software</a:t>
            </a:r>
          </a:p>
          <a:p>
            <a:pPr algn="ctr"/>
            <a:r>
              <a:rPr lang="en-US" altLang="ja-JP" sz="1400" dirty="0" smtClean="0"/>
              <a:t>Development</a:t>
            </a:r>
            <a:endParaRPr kumimoji="1" lang="ja-JP" altLang="en-US" sz="1400" dirty="0"/>
          </a:p>
        </p:txBody>
      </p:sp>
      <p:cxnSp>
        <p:nvCxnSpPr>
          <p:cNvPr id="24" name="直線矢印コネクタ 23"/>
          <p:cNvCxnSpPr>
            <a:stCxn id="17" idx="3"/>
            <a:endCxn id="18" idx="1"/>
          </p:cNvCxnSpPr>
          <p:nvPr/>
        </p:nvCxnSpPr>
        <p:spPr>
          <a:xfrm flipV="1">
            <a:off x="2854114" y="3361661"/>
            <a:ext cx="378457" cy="1"/>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カギ線コネクタ 26"/>
          <p:cNvCxnSpPr>
            <a:stCxn id="17" idx="3"/>
            <a:endCxn id="21" idx="1"/>
          </p:cNvCxnSpPr>
          <p:nvPr/>
        </p:nvCxnSpPr>
        <p:spPr>
          <a:xfrm>
            <a:off x="2854114" y="3361662"/>
            <a:ext cx="392174" cy="853334"/>
          </a:xfrm>
          <a:prstGeom prst="bentConnector3">
            <a:avLst>
              <a:gd name="adj1" fmla="val 50000"/>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カギ線コネクタ 30"/>
          <p:cNvCxnSpPr>
            <a:stCxn id="17" idx="3"/>
            <a:endCxn id="22" idx="1"/>
          </p:cNvCxnSpPr>
          <p:nvPr/>
        </p:nvCxnSpPr>
        <p:spPr>
          <a:xfrm>
            <a:off x="2854114" y="3361662"/>
            <a:ext cx="409848" cy="1728192"/>
          </a:xfrm>
          <a:prstGeom prst="bentConnector3">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2854114" y="4330452"/>
            <a:ext cx="378457" cy="0"/>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a:off x="2836576" y="5225802"/>
            <a:ext cx="378457" cy="0"/>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1531174" y="5415942"/>
            <a:ext cx="1494630" cy="646331"/>
          </a:xfrm>
          <a:prstGeom prst="rect">
            <a:avLst/>
          </a:prstGeom>
          <a:noFill/>
        </p:spPr>
        <p:txBody>
          <a:bodyPr wrap="square" rtlCol="0">
            <a:spAutoFit/>
          </a:bodyPr>
          <a:lstStyle/>
          <a:p>
            <a:r>
              <a:rPr lang="ja-JP" altLang="en-US" sz="1200" dirty="0"/>
              <a:t>ムダ</a:t>
            </a:r>
            <a:r>
              <a:rPr lang="ja-JP" altLang="en-US" sz="1200" dirty="0" smtClean="0"/>
              <a:t>取り、カイゼンを中心にしたアプローチ</a:t>
            </a:r>
            <a:endParaRPr kumimoji="1" lang="ja-JP" altLang="en-US" sz="1200" dirty="0"/>
          </a:p>
        </p:txBody>
      </p:sp>
      <p:sp>
        <p:nvSpPr>
          <p:cNvPr id="37" name="テキスト ボックス 36"/>
          <p:cNvSpPr txBox="1"/>
          <p:nvPr/>
        </p:nvSpPr>
        <p:spPr>
          <a:xfrm>
            <a:off x="1559307" y="4507697"/>
            <a:ext cx="1512168" cy="276999"/>
          </a:xfrm>
          <a:prstGeom prst="rect">
            <a:avLst/>
          </a:prstGeom>
          <a:noFill/>
        </p:spPr>
        <p:txBody>
          <a:bodyPr wrap="square" rtlCol="0">
            <a:spAutoFit/>
          </a:bodyPr>
          <a:lstStyle/>
          <a:p>
            <a:r>
              <a:rPr lang="ja-JP" altLang="en-US" sz="1200" dirty="0" smtClean="0"/>
              <a:t>整流化</a:t>
            </a:r>
            <a:r>
              <a:rPr lang="en-US" altLang="ja-JP" sz="1200" dirty="0" smtClean="0"/>
              <a:t>(</a:t>
            </a:r>
            <a:r>
              <a:rPr lang="ja-JP" altLang="en-US" sz="1200" dirty="0" smtClean="0"/>
              <a:t>流れ</a:t>
            </a:r>
            <a:r>
              <a:rPr lang="en-US" altLang="ja-JP" sz="1200" dirty="0" smtClean="0"/>
              <a:t>)</a:t>
            </a:r>
            <a:r>
              <a:rPr lang="ja-JP" altLang="en-US" sz="1200" dirty="0" smtClean="0"/>
              <a:t>中心</a:t>
            </a:r>
            <a:endParaRPr kumimoji="1" lang="ja-JP" altLang="en-US" sz="1200" dirty="0"/>
          </a:p>
        </p:txBody>
      </p:sp>
      <p:sp>
        <p:nvSpPr>
          <p:cNvPr id="38" name="テキスト ボックス 37"/>
          <p:cNvSpPr txBox="1"/>
          <p:nvPr/>
        </p:nvSpPr>
        <p:spPr>
          <a:xfrm>
            <a:off x="1502624" y="3630215"/>
            <a:ext cx="1512168" cy="276999"/>
          </a:xfrm>
          <a:prstGeom prst="rect">
            <a:avLst/>
          </a:prstGeom>
          <a:noFill/>
        </p:spPr>
        <p:txBody>
          <a:bodyPr wrap="square" rtlCol="0">
            <a:spAutoFit/>
          </a:bodyPr>
          <a:lstStyle/>
          <a:p>
            <a:r>
              <a:rPr lang="en-US" altLang="ja-JP" sz="1200" dirty="0" smtClean="0"/>
              <a:t>JIT</a:t>
            </a:r>
            <a:r>
              <a:rPr lang="ja-JP" altLang="en-US" sz="1200" dirty="0" err="1" smtClean="0"/>
              <a:t>、</a:t>
            </a:r>
            <a:r>
              <a:rPr lang="ja-JP" altLang="en-US" sz="1200" dirty="0" smtClean="0"/>
              <a:t>カイゼンの考え</a:t>
            </a:r>
            <a:endParaRPr kumimoji="1" lang="ja-JP" altLang="en-US" sz="1200" dirty="0"/>
          </a:p>
        </p:txBody>
      </p:sp>
      <p:sp>
        <p:nvSpPr>
          <p:cNvPr id="39" name="角丸四角形 38"/>
          <p:cNvSpPr/>
          <p:nvPr/>
        </p:nvSpPr>
        <p:spPr>
          <a:xfrm>
            <a:off x="5928021" y="3429275"/>
            <a:ext cx="2628291" cy="157143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smtClean="0"/>
              <a:t>SURIAWASE</a:t>
            </a:r>
          </a:p>
          <a:p>
            <a:pPr algn="ctr"/>
            <a:r>
              <a:rPr kumimoji="1" lang="en-US" altLang="ja-JP" sz="2800" dirty="0" smtClean="0"/>
              <a:t>Software</a:t>
            </a:r>
          </a:p>
          <a:p>
            <a:pPr algn="ctr"/>
            <a:r>
              <a:rPr lang="en-US" altLang="ja-JP" sz="2800" dirty="0"/>
              <a:t>Development</a:t>
            </a:r>
            <a:endParaRPr kumimoji="1" lang="ja-JP" altLang="en-US" sz="2800" dirty="0"/>
          </a:p>
        </p:txBody>
      </p:sp>
      <p:sp>
        <p:nvSpPr>
          <p:cNvPr id="40" name="下矢印 39"/>
          <p:cNvSpPr/>
          <p:nvPr/>
        </p:nvSpPr>
        <p:spPr>
          <a:xfrm>
            <a:off x="6331481" y="2132448"/>
            <a:ext cx="360040" cy="1211875"/>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右矢印 40"/>
          <p:cNvSpPr/>
          <p:nvPr/>
        </p:nvSpPr>
        <p:spPr>
          <a:xfrm>
            <a:off x="5220072" y="3654364"/>
            <a:ext cx="576064" cy="1142788"/>
          </a:xfrm>
          <a:prstGeom prst="righ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右大かっこ 41"/>
          <p:cNvSpPr/>
          <p:nvPr/>
        </p:nvSpPr>
        <p:spPr>
          <a:xfrm>
            <a:off x="4744305" y="3068959"/>
            <a:ext cx="317178" cy="2313595"/>
          </a:xfrm>
          <a:prstGeom prst="rightBracket">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3" name="テキスト ボックス 42"/>
          <p:cNvSpPr txBox="1"/>
          <p:nvPr/>
        </p:nvSpPr>
        <p:spPr>
          <a:xfrm>
            <a:off x="6331481" y="5100357"/>
            <a:ext cx="2200958" cy="1200329"/>
          </a:xfrm>
          <a:prstGeom prst="rect">
            <a:avLst/>
          </a:prstGeom>
          <a:noFill/>
        </p:spPr>
        <p:txBody>
          <a:bodyPr wrap="square" rtlCol="0">
            <a:spAutoFit/>
          </a:bodyPr>
          <a:lstStyle/>
          <a:p>
            <a:r>
              <a:rPr lang="en-US" altLang="ja-JP" sz="1200" dirty="0" smtClean="0"/>
              <a:t>TMS</a:t>
            </a:r>
            <a:r>
              <a:rPr lang="ja-JP" altLang="en-US" sz="1200" dirty="0" smtClean="0"/>
              <a:t>（トータル・マネジメント・システム）の概念を取り入れた、確実に効果を得られるプロジェクト管理手法で、</a:t>
            </a:r>
            <a:endParaRPr lang="en-US" altLang="ja-JP" sz="1200" dirty="0" smtClean="0"/>
          </a:p>
          <a:p>
            <a:r>
              <a:rPr lang="ja-JP" altLang="en-US" sz="1200" dirty="0" smtClean="0"/>
              <a:t>大規模開発も考慮されたスクラムを基本としたプロジェクト運営</a:t>
            </a:r>
            <a:endParaRPr kumimoji="1" lang="ja-JP" altLang="en-US" sz="1200" dirty="0"/>
          </a:p>
        </p:txBody>
      </p:sp>
      <p:sp>
        <p:nvSpPr>
          <p:cNvPr id="44" name="テキスト ボックス 43"/>
          <p:cNvSpPr txBox="1"/>
          <p:nvPr/>
        </p:nvSpPr>
        <p:spPr>
          <a:xfrm>
            <a:off x="1177161" y="2717273"/>
            <a:ext cx="3616945" cy="338554"/>
          </a:xfrm>
          <a:prstGeom prst="rect">
            <a:avLst/>
          </a:prstGeom>
          <a:noFill/>
        </p:spPr>
        <p:txBody>
          <a:bodyPr wrap="square" rtlCol="0">
            <a:spAutoFit/>
          </a:bodyPr>
          <a:lstStyle/>
          <a:p>
            <a:r>
              <a:rPr lang="en-US" altLang="ja-JP" sz="1600" dirty="0" smtClean="0"/>
              <a:t>TPS</a:t>
            </a:r>
            <a:r>
              <a:rPr lang="ja-JP" altLang="en-US" sz="1600" dirty="0" smtClean="0"/>
              <a:t>から派生した欧米での概念、手法</a:t>
            </a:r>
            <a:endParaRPr kumimoji="1" lang="ja-JP" altLang="en-US" sz="1600" dirty="0"/>
          </a:p>
        </p:txBody>
      </p:sp>
      <p:sp>
        <p:nvSpPr>
          <p:cNvPr id="45" name="テキスト ボックス 44"/>
          <p:cNvSpPr txBox="1"/>
          <p:nvPr/>
        </p:nvSpPr>
        <p:spPr>
          <a:xfrm>
            <a:off x="4744305" y="3468951"/>
            <a:ext cx="432048" cy="1600438"/>
          </a:xfrm>
          <a:prstGeom prst="rect">
            <a:avLst/>
          </a:prstGeom>
          <a:noFill/>
        </p:spPr>
        <p:txBody>
          <a:bodyPr wrap="square" rtlCol="0">
            <a:spAutoFit/>
          </a:bodyPr>
          <a:lstStyle/>
          <a:p>
            <a:r>
              <a:rPr kumimoji="1" lang="ja-JP" altLang="en-US" sz="1400" dirty="0" smtClean="0"/>
              <a:t>個別手法の採用</a:t>
            </a:r>
            <a:endParaRPr kumimoji="1" lang="ja-JP" altLang="en-US" sz="1400" dirty="0"/>
          </a:p>
        </p:txBody>
      </p:sp>
      <p:sp>
        <p:nvSpPr>
          <p:cNvPr id="46" name="テキスト ボックス 45"/>
          <p:cNvSpPr txBox="1"/>
          <p:nvPr/>
        </p:nvSpPr>
        <p:spPr>
          <a:xfrm>
            <a:off x="6660230" y="2786359"/>
            <a:ext cx="2422898" cy="584775"/>
          </a:xfrm>
          <a:prstGeom prst="rect">
            <a:avLst/>
          </a:prstGeom>
          <a:noFill/>
        </p:spPr>
        <p:txBody>
          <a:bodyPr wrap="square" rtlCol="0">
            <a:spAutoFit/>
          </a:bodyPr>
          <a:lstStyle/>
          <a:p>
            <a:r>
              <a:rPr lang="ja-JP" altLang="en-US" sz="1600" dirty="0"/>
              <a:t>トータル</a:t>
            </a:r>
            <a:r>
              <a:rPr kumimoji="1" lang="en-US" altLang="ja-JP" sz="1600" dirty="0" smtClean="0"/>
              <a:t>TPS</a:t>
            </a:r>
            <a:r>
              <a:rPr kumimoji="1" lang="ja-JP" altLang="en-US" sz="1600" dirty="0" err="1" smtClean="0"/>
              <a:t>、</a:t>
            </a:r>
            <a:r>
              <a:rPr kumimoji="1" lang="en-US" altLang="ja-JP" sz="1600" dirty="0" smtClean="0"/>
              <a:t>TMS</a:t>
            </a:r>
            <a:r>
              <a:rPr kumimoji="1" lang="ja-JP" altLang="en-US" sz="1600" dirty="0" smtClean="0"/>
              <a:t>の概念、管理手法の採用</a:t>
            </a:r>
            <a:endParaRPr kumimoji="1" lang="ja-JP" altLang="en-US" sz="1600" dirty="0"/>
          </a:p>
        </p:txBody>
      </p:sp>
      <p:sp>
        <p:nvSpPr>
          <p:cNvPr id="3" name="スライド番号プレースホルダー 2"/>
          <p:cNvSpPr>
            <a:spLocks noGrp="1"/>
          </p:cNvSpPr>
          <p:nvPr>
            <p:ph type="sldNum" sz="quarter" idx="12"/>
          </p:nvPr>
        </p:nvSpPr>
        <p:spPr/>
        <p:txBody>
          <a:bodyPr/>
          <a:lstStyle/>
          <a:p>
            <a:fld id="{CED2A178-DBD2-4A50-A24A-4927A831F1AA}" type="slidenum">
              <a:rPr kumimoji="1" lang="ja-JP" altLang="en-US" smtClean="0">
                <a:solidFill>
                  <a:schemeClr val="bg1">
                    <a:lumMod val="65000"/>
                  </a:schemeClr>
                </a:solidFill>
              </a:rPr>
              <a:t>62</a:t>
            </a:fld>
            <a:endParaRPr kumimoji="1" lang="ja-JP" altLang="en-US" dirty="0">
              <a:solidFill>
                <a:schemeClr val="bg1">
                  <a:lumMod val="65000"/>
                </a:schemeClr>
              </a:solidFill>
            </a:endParaRPr>
          </a:p>
        </p:txBody>
      </p:sp>
      <p:sp>
        <p:nvSpPr>
          <p:cNvPr id="4" name="フッター プレースホルダー 3"/>
          <p:cNvSpPr>
            <a:spLocks noGrp="1"/>
          </p:cNvSpPr>
          <p:nvPr>
            <p:ph type="ftr" sz="quarter" idx="11"/>
          </p:nvPr>
        </p:nvSpPr>
        <p:spPr>
          <a:xfrm>
            <a:off x="3196207" y="6289722"/>
            <a:ext cx="3315293" cy="476250"/>
          </a:xfrm>
        </p:spPr>
        <p:txBody>
          <a:bodyPr/>
          <a:lstStyle/>
          <a:p>
            <a:pPr>
              <a:defRPr/>
            </a:pPr>
            <a:r>
              <a:rPr lang="en-US" altLang="ja-JP" sz="1200" dirty="0" smtClean="0">
                <a:solidFill>
                  <a:schemeClr val="bg1">
                    <a:lumMod val="65000"/>
                  </a:schemeClr>
                </a:solidFill>
              </a:rPr>
              <a:t>Copyrights@2013_Strategic Staff Services</a:t>
            </a:r>
            <a:endParaRPr lang="en-US" altLang="ja-JP" sz="1200" dirty="0">
              <a:solidFill>
                <a:schemeClr val="bg1">
                  <a:lumMod val="65000"/>
                </a:schemeClr>
              </a:solidFill>
            </a:endParaRPr>
          </a:p>
        </p:txBody>
      </p:sp>
    </p:spTree>
    <p:extLst>
      <p:ext uri="{BB962C8B-B14F-4D97-AF65-F5344CB8AC3E}">
        <p14:creationId xmlns:p14="http://schemas.microsoft.com/office/powerpoint/2010/main" val="30591517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p:spPr>
        <p:txBody>
          <a:bodyPr>
            <a:normAutofit/>
          </a:bodyPr>
          <a:lstStyle/>
          <a:p>
            <a:r>
              <a:rPr kumimoji="1" lang="ja-JP" altLang="en-US" sz="2800" dirty="0" smtClean="0"/>
              <a:t>すりあわせ開発で活用する手法</a:t>
            </a:r>
            <a:endParaRPr kumimoji="1" lang="ja-JP" altLang="en-US" sz="2800" dirty="0"/>
          </a:p>
        </p:txBody>
      </p:sp>
      <p:sp>
        <p:nvSpPr>
          <p:cNvPr id="4" name="円/楕円 3"/>
          <p:cNvSpPr/>
          <p:nvPr/>
        </p:nvSpPr>
        <p:spPr>
          <a:xfrm>
            <a:off x="3683596" y="3140968"/>
            <a:ext cx="1502556" cy="1495648"/>
          </a:xfrm>
          <a:prstGeom prst="ellipse">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tx1">
                    <a:lumMod val="95000"/>
                    <a:lumOff val="5000"/>
                  </a:schemeClr>
                </a:solidFill>
              </a:rPr>
              <a:t>TMS</a:t>
            </a:r>
            <a:r>
              <a:rPr kumimoji="1" lang="ja-JP" altLang="en-US" sz="1600" dirty="0" smtClean="0">
                <a:solidFill>
                  <a:schemeClr val="tx1">
                    <a:lumMod val="95000"/>
                    <a:lumOff val="5000"/>
                  </a:schemeClr>
                </a:solidFill>
              </a:rPr>
              <a:t>コア</a:t>
            </a:r>
            <a:endParaRPr kumimoji="1" lang="ja-JP" altLang="en-US" sz="1600" dirty="0">
              <a:solidFill>
                <a:schemeClr val="tx1">
                  <a:lumMod val="95000"/>
                  <a:lumOff val="5000"/>
                </a:schemeClr>
              </a:solidFill>
            </a:endParaRPr>
          </a:p>
        </p:txBody>
      </p:sp>
      <p:sp>
        <p:nvSpPr>
          <p:cNvPr id="5" name="円/楕円 4"/>
          <p:cNvSpPr/>
          <p:nvPr/>
        </p:nvSpPr>
        <p:spPr>
          <a:xfrm>
            <a:off x="4119599" y="2492896"/>
            <a:ext cx="720080" cy="64807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400" dirty="0" smtClean="0"/>
              <a:t>企画</a:t>
            </a:r>
            <a:endParaRPr kumimoji="1" lang="en-US" altLang="ja-JP" sz="1400" dirty="0" smtClean="0"/>
          </a:p>
        </p:txBody>
      </p:sp>
      <p:sp>
        <p:nvSpPr>
          <p:cNvPr id="6" name="円/楕円 5"/>
          <p:cNvSpPr/>
          <p:nvPr/>
        </p:nvSpPr>
        <p:spPr>
          <a:xfrm>
            <a:off x="2963516" y="3185108"/>
            <a:ext cx="720080" cy="64807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en-US" altLang="ja-JP" sz="1200" dirty="0" smtClean="0"/>
          </a:p>
          <a:p>
            <a:pPr algn="ctr"/>
            <a:r>
              <a:rPr kumimoji="1" lang="ja-JP" altLang="en-US" sz="1200" dirty="0" smtClean="0"/>
              <a:t>運用</a:t>
            </a:r>
            <a:endParaRPr kumimoji="1" lang="en-US" altLang="ja-JP" sz="1200" dirty="0" smtClean="0"/>
          </a:p>
          <a:p>
            <a:pPr algn="ctr"/>
            <a:endParaRPr lang="en-US" altLang="ja-JP" sz="1200" dirty="0"/>
          </a:p>
          <a:p>
            <a:pPr algn="ctr"/>
            <a:r>
              <a:rPr kumimoji="1" lang="ja-JP" altLang="en-US" sz="1200" dirty="0" smtClean="0"/>
              <a:t>保守</a:t>
            </a:r>
            <a:endParaRPr lang="en-US" altLang="ja-JP" sz="1200" dirty="0"/>
          </a:p>
          <a:p>
            <a:pPr algn="ctr"/>
            <a:endParaRPr kumimoji="1" lang="en-US" altLang="ja-JP" sz="1200" dirty="0" smtClean="0"/>
          </a:p>
        </p:txBody>
      </p:sp>
      <p:sp>
        <p:nvSpPr>
          <p:cNvPr id="7" name="円/楕円 6"/>
          <p:cNvSpPr/>
          <p:nvPr/>
        </p:nvSpPr>
        <p:spPr>
          <a:xfrm>
            <a:off x="5186152" y="3259336"/>
            <a:ext cx="720080" cy="64807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要求</a:t>
            </a:r>
            <a:endParaRPr kumimoji="1" lang="ja-JP" altLang="en-US" dirty="0"/>
          </a:p>
        </p:txBody>
      </p:sp>
      <p:sp>
        <p:nvSpPr>
          <p:cNvPr id="8" name="円/楕円 7"/>
          <p:cNvSpPr/>
          <p:nvPr/>
        </p:nvSpPr>
        <p:spPr>
          <a:xfrm>
            <a:off x="4716016" y="4509120"/>
            <a:ext cx="720080" cy="64807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設計</a:t>
            </a:r>
            <a:endParaRPr kumimoji="1" lang="ja-JP" altLang="en-US" dirty="0"/>
          </a:p>
        </p:txBody>
      </p:sp>
      <p:sp>
        <p:nvSpPr>
          <p:cNvPr id="9" name="円/楕円 8"/>
          <p:cNvSpPr/>
          <p:nvPr/>
        </p:nvSpPr>
        <p:spPr>
          <a:xfrm>
            <a:off x="3457960" y="4509120"/>
            <a:ext cx="720080" cy="64807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開発</a:t>
            </a:r>
            <a:endParaRPr kumimoji="1" lang="ja-JP" altLang="en-US" dirty="0"/>
          </a:p>
        </p:txBody>
      </p:sp>
      <p:sp>
        <p:nvSpPr>
          <p:cNvPr id="11" name="アーチ 10"/>
          <p:cNvSpPr/>
          <p:nvPr/>
        </p:nvSpPr>
        <p:spPr>
          <a:xfrm rot="5400000">
            <a:off x="1583667" y="945034"/>
            <a:ext cx="5688633" cy="5924749"/>
          </a:xfrm>
          <a:prstGeom prst="blockArc">
            <a:avLst>
              <a:gd name="adj1" fmla="val 10800002"/>
              <a:gd name="adj2" fmla="val 0"/>
              <a:gd name="adj3" fmla="val 2500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アーチ 12"/>
          <p:cNvSpPr/>
          <p:nvPr/>
        </p:nvSpPr>
        <p:spPr>
          <a:xfrm rot="16200000" flipH="1">
            <a:off x="1568579" y="945034"/>
            <a:ext cx="5688633" cy="5924749"/>
          </a:xfrm>
          <a:prstGeom prst="blockArc">
            <a:avLst>
              <a:gd name="adj1" fmla="val 10800002"/>
              <a:gd name="adj2" fmla="val 0"/>
              <a:gd name="adj3" fmla="val 2500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テキスト ボックス 13"/>
          <p:cNvSpPr txBox="1"/>
          <p:nvPr/>
        </p:nvSpPr>
        <p:spPr>
          <a:xfrm>
            <a:off x="5649585" y="2504916"/>
            <a:ext cx="1334323" cy="369332"/>
          </a:xfrm>
          <a:prstGeom prst="rect">
            <a:avLst/>
          </a:prstGeom>
          <a:noFill/>
        </p:spPr>
        <p:txBody>
          <a:bodyPr wrap="square" rtlCol="0">
            <a:spAutoFit/>
          </a:bodyPr>
          <a:lstStyle/>
          <a:p>
            <a:r>
              <a:rPr kumimoji="1" lang="ja-JP" altLang="en-US" dirty="0" smtClean="0"/>
              <a:t>大部屋方式</a:t>
            </a:r>
            <a:endParaRPr kumimoji="1" lang="ja-JP" altLang="en-US" dirty="0"/>
          </a:p>
        </p:txBody>
      </p:sp>
      <p:sp>
        <p:nvSpPr>
          <p:cNvPr id="15" name="テキスト ボックス 14"/>
          <p:cNvSpPr txBox="1"/>
          <p:nvPr/>
        </p:nvSpPr>
        <p:spPr>
          <a:xfrm>
            <a:off x="6162117" y="3156456"/>
            <a:ext cx="1155576" cy="369332"/>
          </a:xfrm>
          <a:prstGeom prst="rect">
            <a:avLst/>
          </a:prstGeom>
          <a:noFill/>
        </p:spPr>
        <p:txBody>
          <a:bodyPr wrap="square" rtlCol="0">
            <a:spAutoFit/>
          </a:bodyPr>
          <a:lstStyle/>
          <a:p>
            <a:r>
              <a:rPr lang="ja-JP" altLang="en-US" dirty="0"/>
              <a:t>先行改善</a:t>
            </a:r>
            <a:endParaRPr kumimoji="1" lang="ja-JP" altLang="en-US" dirty="0"/>
          </a:p>
        </p:txBody>
      </p:sp>
      <p:sp>
        <p:nvSpPr>
          <p:cNvPr id="16" name="テキスト ボックス 15"/>
          <p:cNvSpPr txBox="1"/>
          <p:nvPr/>
        </p:nvSpPr>
        <p:spPr>
          <a:xfrm>
            <a:off x="6013884" y="4044920"/>
            <a:ext cx="970024" cy="369332"/>
          </a:xfrm>
          <a:prstGeom prst="rect">
            <a:avLst/>
          </a:prstGeom>
          <a:noFill/>
        </p:spPr>
        <p:txBody>
          <a:bodyPr wrap="square" rtlCol="0">
            <a:spAutoFit/>
          </a:bodyPr>
          <a:lstStyle/>
          <a:p>
            <a:r>
              <a:rPr lang="en-US" altLang="ja-JP" dirty="0"/>
              <a:t>UX</a:t>
            </a:r>
            <a:endParaRPr kumimoji="1" lang="ja-JP" altLang="en-US" dirty="0"/>
          </a:p>
        </p:txBody>
      </p:sp>
      <p:sp>
        <p:nvSpPr>
          <p:cNvPr id="17" name="テキスト ボックス 16"/>
          <p:cNvSpPr txBox="1"/>
          <p:nvPr/>
        </p:nvSpPr>
        <p:spPr>
          <a:xfrm>
            <a:off x="6237206" y="4588902"/>
            <a:ext cx="970024" cy="369332"/>
          </a:xfrm>
          <a:prstGeom prst="rect">
            <a:avLst/>
          </a:prstGeom>
          <a:noFill/>
        </p:spPr>
        <p:txBody>
          <a:bodyPr wrap="square" rtlCol="0">
            <a:spAutoFit/>
          </a:bodyPr>
          <a:lstStyle/>
          <a:p>
            <a:r>
              <a:rPr lang="en-US" altLang="ja-JP" dirty="0"/>
              <a:t>ACDM</a:t>
            </a:r>
            <a:endParaRPr kumimoji="1" lang="ja-JP" altLang="en-US" dirty="0"/>
          </a:p>
        </p:txBody>
      </p:sp>
      <p:sp>
        <p:nvSpPr>
          <p:cNvPr id="18" name="テキスト ボックス 17"/>
          <p:cNvSpPr txBox="1"/>
          <p:nvPr/>
        </p:nvSpPr>
        <p:spPr>
          <a:xfrm>
            <a:off x="4540807" y="5451390"/>
            <a:ext cx="2343112" cy="338554"/>
          </a:xfrm>
          <a:prstGeom prst="rect">
            <a:avLst/>
          </a:prstGeom>
          <a:noFill/>
        </p:spPr>
        <p:txBody>
          <a:bodyPr wrap="square" rtlCol="0">
            <a:spAutoFit/>
          </a:bodyPr>
          <a:lstStyle/>
          <a:p>
            <a:r>
              <a:rPr lang="ja-JP" altLang="en-US" sz="1600" dirty="0" smtClean="0"/>
              <a:t>ユーザーストーリー</a:t>
            </a:r>
            <a:endParaRPr kumimoji="1" lang="ja-JP" altLang="en-US" sz="1600" dirty="0"/>
          </a:p>
        </p:txBody>
      </p:sp>
      <p:sp>
        <p:nvSpPr>
          <p:cNvPr id="19" name="テキスト ボックス 18"/>
          <p:cNvSpPr txBox="1"/>
          <p:nvPr/>
        </p:nvSpPr>
        <p:spPr>
          <a:xfrm>
            <a:off x="2963516" y="5614506"/>
            <a:ext cx="970024" cy="369332"/>
          </a:xfrm>
          <a:prstGeom prst="rect">
            <a:avLst/>
          </a:prstGeom>
          <a:noFill/>
        </p:spPr>
        <p:txBody>
          <a:bodyPr wrap="square" rtlCol="0">
            <a:spAutoFit/>
          </a:bodyPr>
          <a:lstStyle/>
          <a:p>
            <a:r>
              <a:rPr lang="en-US" altLang="ja-JP" dirty="0"/>
              <a:t>Scrum</a:t>
            </a:r>
            <a:endParaRPr kumimoji="1" lang="ja-JP" altLang="en-US" dirty="0"/>
          </a:p>
        </p:txBody>
      </p:sp>
      <p:sp>
        <p:nvSpPr>
          <p:cNvPr id="20" name="テキスト ボックス 19"/>
          <p:cNvSpPr txBox="1"/>
          <p:nvPr/>
        </p:nvSpPr>
        <p:spPr>
          <a:xfrm>
            <a:off x="1840007" y="5176718"/>
            <a:ext cx="2162595" cy="338554"/>
          </a:xfrm>
          <a:prstGeom prst="rect">
            <a:avLst/>
          </a:prstGeom>
          <a:noFill/>
        </p:spPr>
        <p:txBody>
          <a:bodyPr wrap="square" rtlCol="0">
            <a:spAutoFit/>
          </a:bodyPr>
          <a:lstStyle/>
          <a:p>
            <a:r>
              <a:rPr lang="ja-JP" altLang="en-US" sz="1600" dirty="0" smtClean="0"/>
              <a:t>ペア</a:t>
            </a:r>
            <a:r>
              <a:rPr lang="ja-JP" altLang="en-US" sz="1600" dirty="0"/>
              <a:t>プログラミング</a:t>
            </a:r>
            <a:endParaRPr kumimoji="1" lang="ja-JP" altLang="en-US" sz="1600" dirty="0"/>
          </a:p>
        </p:txBody>
      </p:sp>
      <p:sp>
        <p:nvSpPr>
          <p:cNvPr id="21" name="テキスト ボックス 20"/>
          <p:cNvSpPr txBox="1"/>
          <p:nvPr/>
        </p:nvSpPr>
        <p:spPr>
          <a:xfrm>
            <a:off x="2353532" y="4773558"/>
            <a:ext cx="970024" cy="369332"/>
          </a:xfrm>
          <a:prstGeom prst="rect">
            <a:avLst/>
          </a:prstGeom>
          <a:noFill/>
        </p:spPr>
        <p:txBody>
          <a:bodyPr wrap="square" rtlCol="0">
            <a:spAutoFit/>
          </a:bodyPr>
          <a:lstStyle/>
          <a:p>
            <a:r>
              <a:rPr lang="en-US" altLang="ja-JP" dirty="0"/>
              <a:t>TDD</a:t>
            </a:r>
            <a:endParaRPr kumimoji="1" lang="ja-JP" altLang="en-US" dirty="0"/>
          </a:p>
        </p:txBody>
      </p:sp>
      <p:sp>
        <p:nvSpPr>
          <p:cNvPr id="22" name="テキスト ボックス 21"/>
          <p:cNvSpPr txBox="1"/>
          <p:nvPr/>
        </p:nvSpPr>
        <p:spPr>
          <a:xfrm>
            <a:off x="1600450" y="4414252"/>
            <a:ext cx="1691282" cy="338554"/>
          </a:xfrm>
          <a:prstGeom prst="rect">
            <a:avLst/>
          </a:prstGeom>
          <a:noFill/>
        </p:spPr>
        <p:txBody>
          <a:bodyPr wrap="square" rtlCol="0">
            <a:spAutoFit/>
          </a:bodyPr>
          <a:lstStyle/>
          <a:p>
            <a:r>
              <a:rPr lang="ja-JP" altLang="en-US" sz="1600" dirty="0"/>
              <a:t>リファクタリング</a:t>
            </a:r>
            <a:endParaRPr kumimoji="1" lang="ja-JP" altLang="en-US" sz="1600" dirty="0"/>
          </a:p>
        </p:txBody>
      </p:sp>
      <p:sp>
        <p:nvSpPr>
          <p:cNvPr id="23" name="テキスト ボックス 22"/>
          <p:cNvSpPr txBox="1"/>
          <p:nvPr/>
        </p:nvSpPr>
        <p:spPr>
          <a:xfrm>
            <a:off x="2105750" y="2689582"/>
            <a:ext cx="970024" cy="369332"/>
          </a:xfrm>
          <a:prstGeom prst="rect">
            <a:avLst/>
          </a:prstGeom>
          <a:noFill/>
        </p:spPr>
        <p:txBody>
          <a:bodyPr wrap="square" rtlCol="0">
            <a:spAutoFit/>
          </a:bodyPr>
          <a:lstStyle/>
          <a:p>
            <a:r>
              <a:rPr lang="en-US" altLang="ja-JP" dirty="0"/>
              <a:t>ITIL</a:t>
            </a:r>
            <a:endParaRPr kumimoji="1" lang="ja-JP" altLang="en-US" dirty="0"/>
          </a:p>
        </p:txBody>
      </p:sp>
      <p:sp>
        <p:nvSpPr>
          <p:cNvPr id="25" name="テキスト ボックス 24"/>
          <p:cNvSpPr txBox="1"/>
          <p:nvPr/>
        </p:nvSpPr>
        <p:spPr>
          <a:xfrm>
            <a:off x="3089590" y="5920408"/>
            <a:ext cx="2816642" cy="523220"/>
          </a:xfrm>
          <a:prstGeom prst="rect">
            <a:avLst/>
          </a:prstGeom>
          <a:noFill/>
        </p:spPr>
        <p:txBody>
          <a:bodyPr wrap="square" rtlCol="0">
            <a:spAutoFit/>
          </a:bodyPr>
          <a:lstStyle/>
          <a:p>
            <a:r>
              <a:rPr lang="ja-JP" altLang="en-US" sz="1400" dirty="0" smtClean="0"/>
              <a:t>スタンドアップ・ミーティング</a:t>
            </a:r>
            <a:endParaRPr lang="en-US" altLang="ja-JP" sz="1400" dirty="0" smtClean="0"/>
          </a:p>
          <a:p>
            <a:r>
              <a:rPr kumimoji="1" lang="ja-JP" altLang="en-US" sz="1400" dirty="0" smtClean="0"/>
              <a:t>振り返り（</a:t>
            </a:r>
            <a:r>
              <a:rPr kumimoji="1" lang="en-US" altLang="ja-JP" sz="1400" dirty="0" smtClean="0"/>
              <a:t>TPK</a:t>
            </a:r>
            <a:r>
              <a:rPr kumimoji="1" lang="ja-JP" altLang="en-US" sz="1400" dirty="0" smtClean="0"/>
              <a:t>）</a:t>
            </a:r>
            <a:endParaRPr kumimoji="1" lang="ja-JP" altLang="en-US" sz="1400" dirty="0"/>
          </a:p>
        </p:txBody>
      </p:sp>
      <p:sp>
        <p:nvSpPr>
          <p:cNvPr id="27" name="テキスト ボックス 26"/>
          <p:cNvSpPr txBox="1"/>
          <p:nvPr/>
        </p:nvSpPr>
        <p:spPr>
          <a:xfrm>
            <a:off x="2789475" y="1467931"/>
            <a:ext cx="1645399" cy="646331"/>
          </a:xfrm>
          <a:prstGeom prst="rect">
            <a:avLst/>
          </a:prstGeom>
          <a:noFill/>
        </p:spPr>
        <p:txBody>
          <a:bodyPr wrap="square" rtlCol="0">
            <a:spAutoFit/>
          </a:bodyPr>
          <a:lstStyle/>
          <a:p>
            <a:r>
              <a:rPr lang="ja-JP" altLang="en-US" dirty="0" smtClean="0"/>
              <a:t>見える化</a:t>
            </a:r>
            <a:endParaRPr lang="en-US" altLang="ja-JP" dirty="0" smtClean="0"/>
          </a:p>
          <a:p>
            <a:r>
              <a:rPr kumimoji="1" lang="ja-JP" altLang="en-US" dirty="0"/>
              <a:t>目で</a:t>
            </a:r>
            <a:r>
              <a:rPr kumimoji="1" lang="ja-JP" altLang="en-US" dirty="0" smtClean="0"/>
              <a:t>見る管理</a:t>
            </a:r>
            <a:endParaRPr kumimoji="1" lang="ja-JP" altLang="en-US" dirty="0"/>
          </a:p>
        </p:txBody>
      </p:sp>
      <p:sp>
        <p:nvSpPr>
          <p:cNvPr id="28" name="テキスト ボックス 27"/>
          <p:cNvSpPr txBox="1"/>
          <p:nvPr/>
        </p:nvSpPr>
        <p:spPr>
          <a:xfrm>
            <a:off x="3134845" y="2045950"/>
            <a:ext cx="1265946" cy="523220"/>
          </a:xfrm>
          <a:prstGeom prst="rect">
            <a:avLst/>
          </a:prstGeom>
          <a:noFill/>
        </p:spPr>
        <p:txBody>
          <a:bodyPr wrap="square" rtlCol="0">
            <a:spAutoFit/>
          </a:bodyPr>
          <a:lstStyle/>
          <a:p>
            <a:r>
              <a:rPr lang="ja-JP" altLang="en-US" sz="1400" dirty="0" smtClean="0"/>
              <a:t>タスク・ボード</a:t>
            </a:r>
            <a:endParaRPr lang="en-US" altLang="ja-JP" sz="1400" dirty="0" smtClean="0"/>
          </a:p>
          <a:p>
            <a:r>
              <a:rPr kumimoji="1" lang="ja-JP" altLang="en-US" sz="1400" dirty="0"/>
              <a:t>カンバン</a:t>
            </a:r>
          </a:p>
        </p:txBody>
      </p:sp>
      <p:sp>
        <p:nvSpPr>
          <p:cNvPr id="29" name="テキスト ボックス 28"/>
          <p:cNvSpPr txBox="1"/>
          <p:nvPr/>
        </p:nvSpPr>
        <p:spPr>
          <a:xfrm>
            <a:off x="1485960" y="3525788"/>
            <a:ext cx="1489140" cy="646331"/>
          </a:xfrm>
          <a:prstGeom prst="rect">
            <a:avLst/>
          </a:prstGeom>
          <a:noFill/>
        </p:spPr>
        <p:txBody>
          <a:bodyPr wrap="square" rtlCol="0">
            <a:spAutoFit/>
          </a:bodyPr>
          <a:lstStyle/>
          <a:p>
            <a:r>
              <a:rPr lang="ja-JP" altLang="en-US" dirty="0" smtClean="0"/>
              <a:t>反復</a:t>
            </a:r>
            <a:endParaRPr lang="en-US" altLang="ja-JP" dirty="0" smtClean="0"/>
          </a:p>
          <a:p>
            <a:r>
              <a:rPr kumimoji="1" lang="ja-JP" altLang="en-US" dirty="0" smtClean="0"/>
              <a:t>フィードバック</a:t>
            </a:r>
            <a:endParaRPr kumimoji="1" lang="ja-JP" altLang="en-US" dirty="0"/>
          </a:p>
        </p:txBody>
      </p:sp>
      <p:sp>
        <p:nvSpPr>
          <p:cNvPr id="30" name="テキスト ボックス 29"/>
          <p:cNvSpPr txBox="1"/>
          <p:nvPr/>
        </p:nvSpPr>
        <p:spPr>
          <a:xfrm>
            <a:off x="5299378" y="5022829"/>
            <a:ext cx="1875656" cy="307777"/>
          </a:xfrm>
          <a:prstGeom prst="rect">
            <a:avLst/>
          </a:prstGeom>
          <a:noFill/>
        </p:spPr>
        <p:txBody>
          <a:bodyPr wrap="square" rtlCol="0">
            <a:spAutoFit/>
          </a:bodyPr>
          <a:lstStyle/>
          <a:p>
            <a:r>
              <a:rPr lang="ja-JP" altLang="en-US" sz="1400" dirty="0" smtClean="0"/>
              <a:t>ブレイク</a:t>
            </a:r>
            <a:r>
              <a:rPr lang="ja-JP" altLang="en-US" sz="1400" dirty="0"/>
              <a:t>スル</a:t>
            </a:r>
            <a:r>
              <a:rPr lang="en-US" altLang="ja-JP" sz="1400" dirty="0" smtClean="0"/>
              <a:t>―</a:t>
            </a:r>
            <a:r>
              <a:rPr lang="ja-JP" altLang="en-US" sz="1400" dirty="0" smtClean="0"/>
              <a:t>思考法</a:t>
            </a:r>
            <a:endParaRPr kumimoji="1" lang="ja-JP" altLang="en-US" sz="1400" dirty="0"/>
          </a:p>
        </p:txBody>
      </p:sp>
      <p:sp>
        <p:nvSpPr>
          <p:cNvPr id="31" name="テキスト ボックス 30"/>
          <p:cNvSpPr txBox="1"/>
          <p:nvPr/>
        </p:nvSpPr>
        <p:spPr>
          <a:xfrm>
            <a:off x="4548274" y="1521349"/>
            <a:ext cx="4498416" cy="830997"/>
          </a:xfrm>
          <a:prstGeom prst="rect">
            <a:avLst/>
          </a:prstGeom>
          <a:noFill/>
        </p:spPr>
        <p:txBody>
          <a:bodyPr wrap="square" rtlCol="0">
            <a:spAutoFit/>
          </a:bodyPr>
          <a:lstStyle/>
          <a:p>
            <a:r>
              <a:rPr lang="en-US" altLang="ja-JP" dirty="0" smtClean="0"/>
              <a:t>MVP²</a:t>
            </a:r>
            <a:r>
              <a:rPr lang="ja-JP" altLang="en-US" dirty="0" smtClean="0"/>
              <a:t>　</a:t>
            </a:r>
            <a:r>
              <a:rPr lang="en-US" altLang="ja-JP" dirty="0" smtClean="0"/>
              <a:t>(Minimum Viable Product</a:t>
            </a:r>
          </a:p>
          <a:p>
            <a:r>
              <a:rPr kumimoji="1" lang="en-US" altLang="ja-JP" dirty="0" smtClean="0"/>
              <a:t>of Most Valuable Process for the Business</a:t>
            </a:r>
            <a:r>
              <a:rPr kumimoji="1" lang="ja-JP" altLang="en-US" dirty="0" smtClean="0"/>
              <a:t>）</a:t>
            </a:r>
            <a:endParaRPr kumimoji="1" lang="en-US" altLang="ja-JP" dirty="0" smtClean="0"/>
          </a:p>
          <a:p>
            <a:r>
              <a:rPr lang="ja-JP" altLang="en-US" sz="1200" dirty="0" smtClean="0"/>
              <a:t>対象ビジネスにおいて最も価値のあるプロセスの最低限の実装</a:t>
            </a:r>
            <a:endParaRPr lang="en-US" altLang="ja-JP" sz="1200" dirty="0" smtClean="0"/>
          </a:p>
        </p:txBody>
      </p:sp>
      <p:pic>
        <p:nvPicPr>
          <p:cNvPr id="32"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4303" y="28575"/>
            <a:ext cx="758825" cy="492125"/>
          </a:xfrm>
          <a:prstGeom prst="rect">
            <a:avLst/>
          </a:prstGeom>
          <a:noFill/>
          <a:extLst>
            <a:ext uri="{909E8E84-426E-40DD-AFC4-6F175D3DCCD1}">
              <a14:hiddenFill xmlns:a14="http://schemas.microsoft.com/office/drawing/2010/main">
                <a:solidFill>
                  <a:srgbClr val="FFFFFF"/>
                </a:solidFill>
              </a14:hiddenFill>
            </a:ext>
          </a:extLst>
        </p:spPr>
      </p:pic>
      <p:sp>
        <p:nvSpPr>
          <p:cNvPr id="33" name="スライド番号プレースホルダー 5"/>
          <p:cNvSpPr>
            <a:spLocks noGrp="1"/>
          </p:cNvSpPr>
          <p:nvPr>
            <p:ph type="sldNum" sz="quarter" idx="12"/>
          </p:nvPr>
        </p:nvSpPr>
        <p:spPr>
          <a:xfrm>
            <a:off x="6553200" y="6356350"/>
            <a:ext cx="2133600" cy="365125"/>
          </a:xfrm>
        </p:spPr>
        <p:txBody>
          <a:bodyPr/>
          <a:lstStyle/>
          <a:p>
            <a:fld id="{CED2A178-DBD2-4A50-A24A-4927A831F1AA}" type="slidenum">
              <a:rPr kumimoji="1" lang="ja-JP" altLang="en-US" smtClean="0">
                <a:solidFill>
                  <a:schemeClr val="bg1">
                    <a:lumMod val="65000"/>
                  </a:schemeClr>
                </a:solidFill>
              </a:rPr>
              <a:t>63</a:t>
            </a:fld>
            <a:endParaRPr kumimoji="1" lang="ja-JP" altLang="en-US">
              <a:solidFill>
                <a:schemeClr val="bg1">
                  <a:lumMod val="65000"/>
                </a:schemeClr>
              </a:solidFill>
            </a:endParaRPr>
          </a:p>
        </p:txBody>
      </p:sp>
      <p:sp>
        <p:nvSpPr>
          <p:cNvPr id="3" name="フッター プレースホルダー 2"/>
          <p:cNvSpPr>
            <a:spLocks noGrp="1"/>
          </p:cNvSpPr>
          <p:nvPr>
            <p:ph type="ftr" sz="quarter" idx="11"/>
          </p:nvPr>
        </p:nvSpPr>
        <p:spPr>
          <a:xfrm>
            <a:off x="32154" y="6315368"/>
            <a:ext cx="3615705" cy="476250"/>
          </a:xfrm>
        </p:spPr>
        <p:txBody>
          <a:bodyPr/>
          <a:lstStyle/>
          <a:p>
            <a:pPr>
              <a:defRPr/>
            </a:pPr>
            <a:r>
              <a:rPr lang="en-US" altLang="ja-JP" sz="1200" dirty="0" smtClean="0">
                <a:solidFill>
                  <a:schemeClr val="bg1">
                    <a:lumMod val="65000"/>
                  </a:schemeClr>
                </a:solidFill>
              </a:rPr>
              <a:t>Copyrights@2013_Strategic Staff Services</a:t>
            </a:r>
            <a:endParaRPr lang="en-US" altLang="ja-JP" sz="1200" dirty="0">
              <a:solidFill>
                <a:schemeClr val="bg1">
                  <a:lumMod val="65000"/>
                </a:schemeClr>
              </a:solidFill>
            </a:endParaRPr>
          </a:p>
        </p:txBody>
      </p:sp>
    </p:spTree>
    <p:extLst>
      <p:ext uri="{BB962C8B-B14F-4D97-AF65-F5344CB8AC3E}">
        <p14:creationId xmlns:p14="http://schemas.microsoft.com/office/powerpoint/2010/main" val="22998854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スライド番号プレースホルダー 3"/>
          <p:cNvSpPr>
            <a:spLocks noGrp="1"/>
          </p:cNvSpPr>
          <p:nvPr>
            <p:ph type="sldNum" sz="quarter" idx="12"/>
          </p:nvPr>
        </p:nvSpPr>
        <p:spPr/>
        <p:txBody>
          <a:bodyPr/>
          <a:lstStyle/>
          <a:p>
            <a:fld id="{6A4164F8-B415-413C-9900-8DB90D550AC3}" type="slidenum">
              <a:rPr lang="en-US" altLang="ja-JP"/>
              <a:pPr/>
              <a:t>7</a:t>
            </a:fld>
            <a:endParaRPr lang="en-US" altLang="ja-JP"/>
          </a:p>
        </p:txBody>
      </p:sp>
      <p:pic>
        <p:nvPicPr>
          <p:cNvPr id="10249"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3888" y="115888"/>
            <a:ext cx="758825" cy="492125"/>
          </a:xfrm>
          <a:prstGeom prst="rect">
            <a:avLst/>
          </a:prstGeom>
          <a:noFill/>
          <a:extLst>
            <a:ext uri="{909E8E84-426E-40DD-AFC4-6F175D3DCCD1}">
              <a14:hiddenFill xmlns:a14="http://schemas.microsoft.com/office/drawing/2010/main">
                <a:solidFill>
                  <a:srgbClr val="FFFFFF"/>
                </a:solidFill>
              </a14:hiddenFill>
            </a:ext>
          </a:extLst>
        </p:spPr>
      </p:pic>
      <p:sp>
        <p:nvSpPr>
          <p:cNvPr id="10251" name="Rectangle 11"/>
          <p:cNvSpPr>
            <a:spLocks noChangeArrowheads="1"/>
          </p:cNvSpPr>
          <p:nvPr/>
        </p:nvSpPr>
        <p:spPr bwMode="auto">
          <a:xfrm>
            <a:off x="4427538" y="1052513"/>
            <a:ext cx="1800225" cy="1296987"/>
          </a:xfrm>
          <a:prstGeom prst="rect">
            <a:avLst/>
          </a:prstGeom>
          <a:solidFill>
            <a:srgbClr val="FF99CC">
              <a:alpha val="39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252" name="Text Box 12"/>
          <p:cNvSpPr txBox="1">
            <a:spLocks noChangeArrowheads="1"/>
          </p:cNvSpPr>
          <p:nvPr/>
        </p:nvSpPr>
        <p:spPr bwMode="auto">
          <a:xfrm>
            <a:off x="1763713" y="620713"/>
            <a:ext cx="23034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ja-JP" sz="1600"/>
              <a:t>TPS</a:t>
            </a:r>
            <a:r>
              <a:rPr lang="ja-JP" altLang="en-US" sz="1600"/>
              <a:t>（トヨタ生産方式）</a:t>
            </a:r>
          </a:p>
        </p:txBody>
      </p:sp>
      <p:sp>
        <p:nvSpPr>
          <p:cNvPr id="10253" name="Text Box 13"/>
          <p:cNvSpPr txBox="1">
            <a:spLocks noChangeArrowheads="1"/>
          </p:cNvSpPr>
          <p:nvPr/>
        </p:nvSpPr>
        <p:spPr bwMode="auto">
          <a:xfrm>
            <a:off x="322263" y="2708275"/>
            <a:ext cx="379412" cy="1800225"/>
          </a:xfrm>
          <a:prstGeom prst="rect">
            <a:avLst/>
          </a:prstGeom>
          <a:solidFill>
            <a:srgbClr val="CC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en-US" altLang="ja-JP" sz="1200"/>
              <a:t>①</a:t>
            </a:r>
            <a:r>
              <a:rPr lang="ja-JP" altLang="en-US" sz="1200"/>
              <a:t>利益創出での企業発展</a:t>
            </a:r>
          </a:p>
        </p:txBody>
      </p:sp>
      <p:sp>
        <p:nvSpPr>
          <p:cNvPr id="10254" name="Text Box 14"/>
          <p:cNvSpPr txBox="1">
            <a:spLocks noChangeArrowheads="1"/>
          </p:cNvSpPr>
          <p:nvPr/>
        </p:nvSpPr>
        <p:spPr bwMode="auto">
          <a:xfrm>
            <a:off x="971550" y="3141663"/>
            <a:ext cx="379413" cy="936625"/>
          </a:xfrm>
          <a:prstGeom prst="rect">
            <a:avLst/>
          </a:prstGeom>
          <a:solidFill>
            <a:srgbClr val="CC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en-US" altLang="ja-JP" sz="1200"/>
              <a:t>②</a:t>
            </a:r>
            <a:r>
              <a:rPr lang="ja-JP" altLang="en-US" sz="1200"/>
              <a:t>原価低減</a:t>
            </a:r>
          </a:p>
        </p:txBody>
      </p:sp>
      <p:sp>
        <p:nvSpPr>
          <p:cNvPr id="10255" name="Text Box 15"/>
          <p:cNvSpPr txBox="1">
            <a:spLocks noChangeArrowheads="1"/>
          </p:cNvSpPr>
          <p:nvPr/>
        </p:nvSpPr>
        <p:spPr bwMode="auto">
          <a:xfrm>
            <a:off x="1620838" y="1628775"/>
            <a:ext cx="379412" cy="1512888"/>
          </a:xfrm>
          <a:prstGeom prst="rect">
            <a:avLst/>
          </a:prstGeom>
          <a:solidFill>
            <a:srgbClr val="CC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en-US" altLang="ja-JP" sz="1200"/>
              <a:t>③</a:t>
            </a:r>
            <a:r>
              <a:rPr lang="ja-JP" altLang="en-US" sz="1200"/>
              <a:t>ジャストインタイム</a:t>
            </a:r>
          </a:p>
        </p:txBody>
      </p:sp>
      <p:sp>
        <p:nvSpPr>
          <p:cNvPr id="10256" name="Text Box 16"/>
          <p:cNvSpPr txBox="1">
            <a:spLocks noChangeArrowheads="1"/>
          </p:cNvSpPr>
          <p:nvPr/>
        </p:nvSpPr>
        <p:spPr bwMode="auto">
          <a:xfrm>
            <a:off x="1620838" y="4149725"/>
            <a:ext cx="379412" cy="792163"/>
          </a:xfrm>
          <a:prstGeom prst="rect">
            <a:avLst/>
          </a:prstGeom>
          <a:solidFill>
            <a:srgbClr val="CC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en-US" altLang="ja-JP" sz="1200"/>
              <a:t>④</a:t>
            </a:r>
            <a:r>
              <a:rPr lang="ja-JP" altLang="en-US" sz="1200"/>
              <a:t>自働化</a:t>
            </a:r>
          </a:p>
        </p:txBody>
      </p:sp>
      <p:sp>
        <p:nvSpPr>
          <p:cNvPr id="10257" name="Text Box 17"/>
          <p:cNvSpPr txBox="1">
            <a:spLocks noChangeArrowheads="1"/>
          </p:cNvSpPr>
          <p:nvPr/>
        </p:nvSpPr>
        <p:spPr bwMode="auto">
          <a:xfrm>
            <a:off x="2052638" y="908050"/>
            <a:ext cx="12239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1000"/>
              <a:t>ⅰ</a:t>
            </a:r>
            <a:r>
              <a:rPr lang="ja-JP" altLang="en-US" sz="1000"/>
              <a:t>）工程の流れ化</a:t>
            </a:r>
          </a:p>
        </p:txBody>
      </p:sp>
      <p:sp>
        <p:nvSpPr>
          <p:cNvPr id="10258" name="Text Box 18"/>
          <p:cNvSpPr txBox="1">
            <a:spLocks noChangeArrowheads="1"/>
          </p:cNvSpPr>
          <p:nvPr/>
        </p:nvSpPr>
        <p:spPr bwMode="auto">
          <a:xfrm>
            <a:off x="2052638" y="2349500"/>
            <a:ext cx="14398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1000"/>
              <a:t>ⅱ</a:t>
            </a:r>
            <a:r>
              <a:rPr lang="ja-JP" altLang="en-US" sz="1000"/>
              <a:t>）必要数でタクト決め</a:t>
            </a:r>
          </a:p>
        </p:txBody>
      </p:sp>
      <p:sp>
        <p:nvSpPr>
          <p:cNvPr id="10259" name="Text Box 19"/>
          <p:cNvSpPr txBox="1">
            <a:spLocks noChangeArrowheads="1"/>
          </p:cNvSpPr>
          <p:nvPr/>
        </p:nvSpPr>
        <p:spPr bwMode="auto">
          <a:xfrm>
            <a:off x="2052638" y="2997200"/>
            <a:ext cx="11525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1000"/>
              <a:t>ⅲ</a:t>
            </a:r>
            <a:r>
              <a:rPr lang="ja-JP" altLang="en-US" sz="1000"/>
              <a:t>）後工程引取り</a:t>
            </a:r>
          </a:p>
        </p:txBody>
      </p:sp>
      <p:sp>
        <p:nvSpPr>
          <p:cNvPr id="10260" name="Text Box 20"/>
          <p:cNvSpPr txBox="1">
            <a:spLocks noChangeArrowheads="1"/>
          </p:cNvSpPr>
          <p:nvPr/>
        </p:nvSpPr>
        <p:spPr bwMode="auto">
          <a:xfrm>
            <a:off x="2052638" y="3933825"/>
            <a:ext cx="14414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1000"/>
              <a:t>ⅰ</a:t>
            </a:r>
            <a:r>
              <a:rPr lang="ja-JP" altLang="en-US" sz="1000"/>
              <a:t>）品質のつくり込み</a:t>
            </a:r>
          </a:p>
        </p:txBody>
      </p:sp>
      <p:sp>
        <p:nvSpPr>
          <p:cNvPr id="10261" name="Text Box 21"/>
          <p:cNvSpPr txBox="1">
            <a:spLocks noChangeArrowheads="1"/>
          </p:cNvSpPr>
          <p:nvPr/>
        </p:nvSpPr>
        <p:spPr bwMode="auto">
          <a:xfrm>
            <a:off x="2052638" y="4652963"/>
            <a:ext cx="8651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1000"/>
              <a:t>ⅱ</a:t>
            </a:r>
            <a:r>
              <a:rPr lang="ja-JP" altLang="en-US" sz="1000"/>
              <a:t>）省人化</a:t>
            </a:r>
          </a:p>
        </p:txBody>
      </p:sp>
      <p:sp>
        <p:nvSpPr>
          <p:cNvPr id="10262" name="Text Box 22"/>
          <p:cNvSpPr txBox="1">
            <a:spLocks noChangeArrowheads="1"/>
          </p:cNvSpPr>
          <p:nvPr/>
        </p:nvSpPr>
        <p:spPr bwMode="auto">
          <a:xfrm>
            <a:off x="7237413" y="835025"/>
            <a:ext cx="379412" cy="1439863"/>
          </a:xfrm>
          <a:prstGeom prst="rect">
            <a:avLst/>
          </a:prstGeom>
          <a:solidFill>
            <a:srgbClr val="CC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en-US" altLang="ja-JP" sz="1200"/>
              <a:t>⑤</a:t>
            </a:r>
            <a:r>
              <a:rPr lang="ja-JP" altLang="en-US" sz="1200"/>
              <a:t>ムダがよくわかる</a:t>
            </a:r>
          </a:p>
        </p:txBody>
      </p:sp>
      <p:sp>
        <p:nvSpPr>
          <p:cNvPr id="10263" name="Text Box 23"/>
          <p:cNvSpPr txBox="1">
            <a:spLocks noChangeArrowheads="1"/>
          </p:cNvSpPr>
          <p:nvPr/>
        </p:nvSpPr>
        <p:spPr bwMode="auto">
          <a:xfrm>
            <a:off x="7237413" y="2563813"/>
            <a:ext cx="379412" cy="576262"/>
          </a:xfrm>
          <a:prstGeom prst="rect">
            <a:avLst/>
          </a:prstGeom>
          <a:solidFill>
            <a:srgbClr val="CC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en-US" altLang="ja-JP" sz="1200"/>
              <a:t>⑦</a:t>
            </a:r>
            <a:r>
              <a:rPr lang="ja-JP" altLang="en-US" sz="1200"/>
              <a:t>改善</a:t>
            </a:r>
          </a:p>
        </p:txBody>
      </p:sp>
      <p:sp>
        <p:nvSpPr>
          <p:cNvPr id="10264" name="Text Box 24"/>
          <p:cNvSpPr txBox="1">
            <a:spLocks noChangeArrowheads="1"/>
          </p:cNvSpPr>
          <p:nvPr/>
        </p:nvSpPr>
        <p:spPr bwMode="auto">
          <a:xfrm>
            <a:off x="7237413" y="3211513"/>
            <a:ext cx="379412" cy="1008062"/>
          </a:xfrm>
          <a:prstGeom prst="rect">
            <a:avLst/>
          </a:prstGeom>
          <a:solidFill>
            <a:srgbClr val="CC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en-US" altLang="ja-JP" sz="1200"/>
              <a:t>⑧</a:t>
            </a:r>
            <a:r>
              <a:rPr lang="ja-JP" altLang="en-US" sz="1200"/>
              <a:t>人材の育成</a:t>
            </a:r>
          </a:p>
        </p:txBody>
      </p:sp>
      <p:sp>
        <p:nvSpPr>
          <p:cNvPr id="10265" name="Text Box 25"/>
          <p:cNvSpPr txBox="1">
            <a:spLocks noChangeArrowheads="1"/>
          </p:cNvSpPr>
          <p:nvPr/>
        </p:nvSpPr>
        <p:spPr bwMode="auto">
          <a:xfrm>
            <a:off x="7237413" y="4508500"/>
            <a:ext cx="379412" cy="1223963"/>
          </a:xfrm>
          <a:prstGeom prst="rect">
            <a:avLst/>
          </a:prstGeom>
          <a:solidFill>
            <a:srgbClr val="CC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en-US" altLang="ja-JP" sz="1200"/>
              <a:t>⑥</a:t>
            </a:r>
            <a:r>
              <a:rPr lang="ja-JP" altLang="en-US" sz="1200"/>
              <a:t>異常がわかる</a:t>
            </a:r>
          </a:p>
        </p:txBody>
      </p:sp>
      <p:sp>
        <p:nvSpPr>
          <p:cNvPr id="10266" name="Text Box 26"/>
          <p:cNvSpPr txBox="1">
            <a:spLocks noChangeArrowheads="1"/>
          </p:cNvSpPr>
          <p:nvPr/>
        </p:nvSpPr>
        <p:spPr bwMode="auto">
          <a:xfrm>
            <a:off x="7956550" y="2708275"/>
            <a:ext cx="379413" cy="1368425"/>
          </a:xfrm>
          <a:prstGeom prst="rect">
            <a:avLst/>
          </a:prstGeom>
          <a:solidFill>
            <a:srgbClr val="CC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en-US" altLang="ja-JP" sz="1200"/>
              <a:t>⑨</a:t>
            </a:r>
            <a:r>
              <a:rPr lang="ja-JP" altLang="en-US" sz="1200"/>
              <a:t>企業体質の強化</a:t>
            </a:r>
          </a:p>
        </p:txBody>
      </p:sp>
      <p:sp>
        <p:nvSpPr>
          <p:cNvPr id="10267" name="Text Box 27"/>
          <p:cNvSpPr txBox="1">
            <a:spLocks noChangeArrowheads="1"/>
          </p:cNvSpPr>
          <p:nvPr/>
        </p:nvSpPr>
        <p:spPr bwMode="auto">
          <a:xfrm>
            <a:off x="5508625" y="5949950"/>
            <a:ext cx="28082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kumimoji="1">
                <a:solidFill>
                  <a:schemeClr val="tx1"/>
                </a:solidFill>
                <a:latin typeface="Arial" pitchFamily="34" charset="0"/>
                <a:ea typeface="ＭＳ Ｐゴシック" pitchFamily="34" charset="-128"/>
              </a:defRPr>
            </a:lvl1pPr>
            <a:lvl2pPr marL="800100" indent="-342900">
              <a:defRPr kumimoji="1">
                <a:solidFill>
                  <a:schemeClr val="tx1"/>
                </a:solidFill>
                <a:latin typeface="Arial" pitchFamily="34" charset="0"/>
                <a:ea typeface="ＭＳ Ｐゴシック" pitchFamily="34" charset="-128"/>
              </a:defRPr>
            </a:lvl2pPr>
            <a:lvl3pPr marL="1257300" indent="-342900">
              <a:defRPr kumimoji="1">
                <a:solidFill>
                  <a:schemeClr val="tx1"/>
                </a:solidFill>
                <a:latin typeface="Arial" pitchFamily="34" charset="0"/>
                <a:ea typeface="ＭＳ Ｐゴシック" pitchFamily="34" charset="-128"/>
              </a:defRPr>
            </a:lvl3pPr>
            <a:lvl4pPr marL="1714500" indent="-342900">
              <a:defRPr kumimoji="1">
                <a:solidFill>
                  <a:schemeClr val="tx1"/>
                </a:solidFill>
                <a:latin typeface="Arial" pitchFamily="34" charset="0"/>
                <a:ea typeface="ＭＳ Ｐゴシック" pitchFamily="34" charset="-128"/>
              </a:defRPr>
            </a:lvl4pPr>
            <a:lvl5pPr marL="2171700" indent="-342900">
              <a:defRPr kumimoji="1">
                <a:solidFill>
                  <a:schemeClr val="tx1"/>
                </a:solidFill>
                <a:latin typeface="Arial" pitchFamily="34" charset="0"/>
                <a:ea typeface="ＭＳ Ｐゴシック" pitchFamily="34" charset="-128"/>
              </a:defRPr>
            </a:lvl5pPr>
            <a:lvl6pPr marL="2628900" indent="-342900" fontAlgn="base">
              <a:spcBef>
                <a:spcPct val="0"/>
              </a:spcBef>
              <a:spcAft>
                <a:spcPct val="0"/>
              </a:spcAft>
              <a:defRPr kumimoji="1">
                <a:solidFill>
                  <a:schemeClr val="tx1"/>
                </a:solidFill>
                <a:latin typeface="Arial" pitchFamily="34" charset="0"/>
                <a:ea typeface="ＭＳ Ｐゴシック" pitchFamily="34" charset="-128"/>
              </a:defRPr>
            </a:lvl6pPr>
            <a:lvl7pPr marL="3086100" indent="-342900" fontAlgn="base">
              <a:spcBef>
                <a:spcPct val="0"/>
              </a:spcBef>
              <a:spcAft>
                <a:spcPct val="0"/>
              </a:spcAft>
              <a:defRPr kumimoji="1">
                <a:solidFill>
                  <a:schemeClr val="tx1"/>
                </a:solidFill>
                <a:latin typeface="Arial" pitchFamily="34" charset="0"/>
                <a:ea typeface="ＭＳ Ｐゴシック" pitchFamily="34" charset="-128"/>
              </a:defRPr>
            </a:lvl7pPr>
            <a:lvl8pPr marL="3543300" indent="-342900" fontAlgn="base">
              <a:spcBef>
                <a:spcPct val="0"/>
              </a:spcBef>
              <a:spcAft>
                <a:spcPct val="0"/>
              </a:spcAft>
              <a:defRPr kumimoji="1">
                <a:solidFill>
                  <a:schemeClr val="tx1"/>
                </a:solidFill>
                <a:latin typeface="Arial" pitchFamily="34" charset="0"/>
                <a:ea typeface="ＭＳ Ｐゴシック" pitchFamily="34" charset="-128"/>
              </a:defRPr>
            </a:lvl8pPr>
            <a:lvl9pPr marL="4000500" indent="-342900" fontAlgn="base">
              <a:spcBef>
                <a:spcPct val="0"/>
              </a:spcBef>
              <a:spcAft>
                <a:spcPct val="0"/>
              </a:spcAft>
              <a:defRPr kumimoji="1">
                <a:solidFill>
                  <a:schemeClr val="tx1"/>
                </a:solidFill>
                <a:latin typeface="Arial" pitchFamily="34" charset="0"/>
                <a:ea typeface="ＭＳ Ｐゴシック" pitchFamily="34" charset="-128"/>
              </a:defRPr>
            </a:lvl9pPr>
          </a:lstStyle>
          <a:p>
            <a:pPr>
              <a:spcBef>
                <a:spcPct val="50000"/>
              </a:spcBef>
              <a:buFontTx/>
              <a:buAutoNum type="arabicPeriod"/>
            </a:pPr>
            <a:r>
              <a:rPr lang="ja-JP" altLang="en-US" sz="1000"/>
              <a:t>徹底的なムダ排除による原価低減</a:t>
            </a:r>
          </a:p>
          <a:p>
            <a:pPr>
              <a:spcBef>
                <a:spcPct val="50000"/>
              </a:spcBef>
              <a:buFontTx/>
              <a:buAutoNum type="arabicPeriod"/>
            </a:pPr>
            <a:r>
              <a:rPr lang="ja-JP" altLang="en-US" sz="1000"/>
              <a:t>必要なモノを、必要なときに、必要なだけ</a:t>
            </a:r>
          </a:p>
          <a:p>
            <a:pPr>
              <a:spcBef>
                <a:spcPct val="50000"/>
              </a:spcBef>
              <a:buFontTx/>
              <a:buAutoNum type="arabicPeriod"/>
            </a:pPr>
            <a:r>
              <a:rPr lang="ja-JP" altLang="en-US" sz="1000"/>
              <a:t>良い考えでより良い品をより安く</a:t>
            </a:r>
          </a:p>
        </p:txBody>
      </p:sp>
      <p:sp>
        <p:nvSpPr>
          <p:cNvPr id="10268" name="Text Box 28"/>
          <p:cNvSpPr txBox="1">
            <a:spLocks noChangeArrowheads="1"/>
          </p:cNvSpPr>
          <p:nvPr/>
        </p:nvSpPr>
        <p:spPr bwMode="auto">
          <a:xfrm>
            <a:off x="2413000" y="1125538"/>
            <a:ext cx="720725" cy="1135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ja-JP" altLang="en-US" sz="800"/>
              <a:t>平準化</a:t>
            </a:r>
          </a:p>
          <a:p>
            <a:pPr>
              <a:spcBef>
                <a:spcPct val="50000"/>
              </a:spcBef>
              <a:buFontTx/>
              <a:buChar char="•"/>
            </a:pPr>
            <a:r>
              <a:rPr lang="ja-JP" altLang="en-US" sz="800"/>
              <a:t>同期化</a:t>
            </a:r>
          </a:p>
          <a:p>
            <a:pPr>
              <a:spcBef>
                <a:spcPct val="50000"/>
              </a:spcBef>
              <a:buFontTx/>
              <a:buChar char="•"/>
            </a:pPr>
            <a:r>
              <a:rPr lang="ja-JP" altLang="en-US" sz="800"/>
              <a:t>多工程持ち</a:t>
            </a:r>
          </a:p>
          <a:p>
            <a:pPr>
              <a:spcBef>
                <a:spcPct val="50000"/>
              </a:spcBef>
              <a:buFontTx/>
              <a:buChar char="•"/>
            </a:pPr>
            <a:r>
              <a:rPr lang="ja-JP" altLang="en-US" sz="800"/>
              <a:t>多能工化</a:t>
            </a:r>
          </a:p>
          <a:p>
            <a:pPr>
              <a:spcBef>
                <a:spcPct val="50000"/>
              </a:spcBef>
              <a:buFontTx/>
              <a:buChar char="•"/>
            </a:pPr>
            <a:r>
              <a:rPr lang="ja-JP" altLang="en-US" sz="800"/>
              <a:t>整流化</a:t>
            </a:r>
          </a:p>
          <a:p>
            <a:pPr>
              <a:spcBef>
                <a:spcPct val="50000"/>
              </a:spcBef>
              <a:buFontTx/>
              <a:buChar char="•"/>
            </a:pPr>
            <a:r>
              <a:rPr lang="ja-JP" altLang="en-US" sz="800"/>
              <a:t>小ロット</a:t>
            </a:r>
          </a:p>
        </p:txBody>
      </p:sp>
      <p:sp>
        <p:nvSpPr>
          <p:cNvPr id="10269" name="Text Box 29"/>
          <p:cNvSpPr txBox="1">
            <a:spLocks noChangeArrowheads="1"/>
          </p:cNvSpPr>
          <p:nvPr/>
        </p:nvSpPr>
        <p:spPr bwMode="auto">
          <a:xfrm>
            <a:off x="2413000" y="2565400"/>
            <a:ext cx="720725"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ja-JP" altLang="en-US" sz="800"/>
              <a:t>標準作業</a:t>
            </a:r>
          </a:p>
          <a:p>
            <a:pPr>
              <a:spcBef>
                <a:spcPct val="50000"/>
              </a:spcBef>
              <a:buFontTx/>
              <a:buChar char="•"/>
            </a:pPr>
            <a:r>
              <a:rPr lang="ja-JP" altLang="en-US" sz="800"/>
              <a:t>少人化</a:t>
            </a:r>
          </a:p>
        </p:txBody>
      </p:sp>
      <p:sp>
        <p:nvSpPr>
          <p:cNvPr id="10270" name="Text Box 30"/>
          <p:cNvSpPr txBox="1">
            <a:spLocks noChangeArrowheads="1"/>
          </p:cNvSpPr>
          <p:nvPr/>
        </p:nvSpPr>
        <p:spPr bwMode="auto">
          <a:xfrm>
            <a:off x="2413000" y="3213100"/>
            <a:ext cx="10795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ja-JP" altLang="en-US" sz="800"/>
              <a:t>カンバン</a:t>
            </a:r>
          </a:p>
          <a:p>
            <a:pPr>
              <a:spcBef>
                <a:spcPct val="50000"/>
              </a:spcBef>
              <a:buFontTx/>
              <a:buChar char="•"/>
            </a:pPr>
            <a:r>
              <a:rPr lang="ja-JP" altLang="en-US" sz="800"/>
              <a:t>情報にモノを合わせて多回運搬</a:t>
            </a:r>
          </a:p>
        </p:txBody>
      </p:sp>
      <p:sp>
        <p:nvSpPr>
          <p:cNvPr id="10271" name="Text Box 31"/>
          <p:cNvSpPr txBox="1">
            <a:spLocks noChangeArrowheads="1"/>
          </p:cNvSpPr>
          <p:nvPr/>
        </p:nvSpPr>
        <p:spPr bwMode="auto">
          <a:xfrm>
            <a:off x="2413000" y="4149725"/>
            <a:ext cx="1296988"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ja-JP" altLang="en-US" sz="800"/>
              <a:t>異常で止まる（機械・人）</a:t>
            </a:r>
          </a:p>
          <a:p>
            <a:pPr>
              <a:spcBef>
                <a:spcPct val="50000"/>
              </a:spcBef>
              <a:buFontTx/>
              <a:buChar char="•"/>
            </a:pPr>
            <a:r>
              <a:rPr lang="ja-JP" altLang="en-US" sz="800"/>
              <a:t>目で見る管理（あんどん）</a:t>
            </a:r>
          </a:p>
        </p:txBody>
      </p:sp>
      <p:sp>
        <p:nvSpPr>
          <p:cNvPr id="10272" name="Text Box 32"/>
          <p:cNvSpPr txBox="1">
            <a:spLocks noChangeArrowheads="1"/>
          </p:cNvSpPr>
          <p:nvPr/>
        </p:nvSpPr>
        <p:spPr bwMode="auto">
          <a:xfrm>
            <a:off x="2413000" y="4868863"/>
            <a:ext cx="1223963" cy="39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ja-JP" altLang="en-US" sz="800"/>
              <a:t>人と機械の仕事分離</a:t>
            </a:r>
          </a:p>
          <a:p>
            <a:pPr>
              <a:spcBef>
                <a:spcPct val="50000"/>
              </a:spcBef>
              <a:buFontTx/>
              <a:buChar char="•"/>
            </a:pPr>
            <a:r>
              <a:rPr lang="ja-JP" altLang="en-US" sz="800"/>
              <a:t>異常の再発防止</a:t>
            </a:r>
          </a:p>
        </p:txBody>
      </p:sp>
      <p:sp>
        <p:nvSpPr>
          <p:cNvPr id="10273" name="Text Box 33"/>
          <p:cNvSpPr txBox="1">
            <a:spLocks noChangeArrowheads="1"/>
          </p:cNvSpPr>
          <p:nvPr/>
        </p:nvSpPr>
        <p:spPr bwMode="auto">
          <a:xfrm>
            <a:off x="4787900" y="1268413"/>
            <a:ext cx="1081088" cy="76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ja-JP" altLang="en-US" sz="800"/>
              <a:t>システム・デザイン</a:t>
            </a:r>
          </a:p>
          <a:p>
            <a:pPr>
              <a:spcBef>
                <a:spcPct val="50000"/>
              </a:spcBef>
              <a:buFontTx/>
              <a:buChar char="•"/>
            </a:pPr>
            <a:r>
              <a:rPr lang="ja-JP" altLang="en-US" sz="800"/>
              <a:t>プログラミング</a:t>
            </a:r>
          </a:p>
          <a:p>
            <a:pPr>
              <a:spcBef>
                <a:spcPct val="50000"/>
              </a:spcBef>
              <a:buFontTx/>
              <a:buChar char="•"/>
            </a:pPr>
            <a:r>
              <a:rPr lang="ja-JP" altLang="en-US" sz="800"/>
              <a:t>テスト＆デバッグ</a:t>
            </a:r>
          </a:p>
          <a:p>
            <a:pPr>
              <a:spcBef>
                <a:spcPct val="50000"/>
              </a:spcBef>
              <a:buFontTx/>
              <a:buChar char="•"/>
            </a:pPr>
            <a:r>
              <a:rPr lang="ja-JP" altLang="en-US" sz="800"/>
              <a:t>リファクタリング</a:t>
            </a:r>
          </a:p>
        </p:txBody>
      </p:sp>
      <p:sp>
        <p:nvSpPr>
          <p:cNvPr id="10274" name="Text Box 34"/>
          <p:cNvSpPr txBox="1">
            <a:spLocks noChangeArrowheads="1"/>
          </p:cNvSpPr>
          <p:nvPr/>
        </p:nvSpPr>
        <p:spPr bwMode="auto">
          <a:xfrm>
            <a:off x="4572000" y="2060575"/>
            <a:ext cx="15843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1000"/>
              <a:t>スプリント・タスクに分割</a:t>
            </a:r>
          </a:p>
        </p:txBody>
      </p:sp>
      <p:sp>
        <p:nvSpPr>
          <p:cNvPr id="10275" name="Text Box 35"/>
          <p:cNvSpPr txBox="1">
            <a:spLocks noChangeArrowheads="1"/>
          </p:cNvSpPr>
          <p:nvPr/>
        </p:nvSpPr>
        <p:spPr bwMode="auto">
          <a:xfrm>
            <a:off x="4500563" y="1052513"/>
            <a:ext cx="15843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1000"/>
              <a:t>一人多役のエンジニア</a:t>
            </a:r>
          </a:p>
        </p:txBody>
      </p:sp>
      <p:sp>
        <p:nvSpPr>
          <p:cNvPr id="10276" name="AutoShape 36"/>
          <p:cNvSpPr>
            <a:spLocks noChangeArrowheads="1"/>
          </p:cNvSpPr>
          <p:nvPr/>
        </p:nvSpPr>
        <p:spPr bwMode="auto">
          <a:xfrm>
            <a:off x="3492500" y="1557338"/>
            <a:ext cx="865188" cy="287337"/>
          </a:xfrm>
          <a:prstGeom prst="rightArrow">
            <a:avLst>
              <a:gd name="adj1" fmla="val 50000"/>
              <a:gd name="adj2" fmla="val 7527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277" name="AutoShape 37"/>
          <p:cNvSpPr>
            <a:spLocks noChangeArrowheads="1"/>
          </p:cNvSpPr>
          <p:nvPr/>
        </p:nvSpPr>
        <p:spPr bwMode="auto">
          <a:xfrm>
            <a:off x="3492500" y="2636838"/>
            <a:ext cx="865188" cy="287337"/>
          </a:xfrm>
          <a:prstGeom prst="rightArrow">
            <a:avLst>
              <a:gd name="adj1" fmla="val 50000"/>
              <a:gd name="adj2" fmla="val 7527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278" name="AutoShape 38"/>
          <p:cNvSpPr>
            <a:spLocks noChangeArrowheads="1"/>
          </p:cNvSpPr>
          <p:nvPr/>
        </p:nvSpPr>
        <p:spPr bwMode="auto">
          <a:xfrm>
            <a:off x="3492500" y="3429000"/>
            <a:ext cx="865188" cy="287338"/>
          </a:xfrm>
          <a:prstGeom prst="rightArrow">
            <a:avLst>
              <a:gd name="adj1" fmla="val 50000"/>
              <a:gd name="adj2" fmla="val 7527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279" name="AutoShape 39"/>
          <p:cNvSpPr>
            <a:spLocks noChangeArrowheads="1"/>
          </p:cNvSpPr>
          <p:nvPr/>
        </p:nvSpPr>
        <p:spPr bwMode="auto">
          <a:xfrm>
            <a:off x="3635375" y="4221163"/>
            <a:ext cx="720725" cy="287337"/>
          </a:xfrm>
          <a:prstGeom prst="rightArrow">
            <a:avLst>
              <a:gd name="adj1" fmla="val 50000"/>
              <a:gd name="adj2" fmla="val 6270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280" name="AutoShape 40"/>
          <p:cNvSpPr>
            <a:spLocks noChangeArrowheads="1"/>
          </p:cNvSpPr>
          <p:nvPr/>
        </p:nvSpPr>
        <p:spPr bwMode="auto">
          <a:xfrm>
            <a:off x="3492500" y="5013325"/>
            <a:ext cx="865188" cy="287338"/>
          </a:xfrm>
          <a:prstGeom prst="rightArrow">
            <a:avLst>
              <a:gd name="adj1" fmla="val 50000"/>
              <a:gd name="adj2" fmla="val 7527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281" name="Rectangle 41"/>
          <p:cNvSpPr>
            <a:spLocks noChangeArrowheads="1"/>
          </p:cNvSpPr>
          <p:nvPr/>
        </p:nvSpPr>
        <p:spPr bwMode="auto">
          <a:xfrm>
            <a:off x="4427538" y="2420938"/>
            <a:ext cx="2305050" cy="792162"/>
          </a:xfrm>
          <a:prstGeom prst="rect">
            <a:avLst/>
          </a:prstGeom>
          <a:solidFill>
            <a:srgbClr val="FF99CC">
              <a:alpha val="39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282" name="Rectangle 42"/>
          <p:cNvSpPr>
            <a:spLocks noChangeArrowheads="1"/>
          </p:cNvSpPr>
          <p:nvPr/>
        </p:nvSpPr>
        <p:spPr bwMode="auto">
          <a:xfrm>
            <a:off x="4427538" y="3284538"/>
            <a:ext cx="2592387" cy="720725"/>
          </a:xfrm>
          <a:prstGeom prst="rect">
            <a:avLst/>
          </a:prstGeom>
          <a:solidFill>
            <a:srgbClr val="FF99CC">
              <a:alpha val="39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283" name="Rectangle 43"/>
          <p:cNvSpPr>
            <a:spLocks noChangeArrowheads="1"/>
          </p:cNvSpPr>
          <p:nvPr/>
        </p:nvSpPr>
        <p:spPr bwMode="auto">
          <a:xfrm>
            <a:off x="4427538" y="4076700"/>
            <a:ext cx="1800225" cy="936625"/>
          </a:xfrm>
          <a:prstGeom prst="rect">
            <a:avLst/>
          </a:prstGeom>
          <a:solidFill>
            <a:srgbClr val="FF99CC">
              <a:alpha val="39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284" name="Rectangle 44"/>
          <p:cNvSpPr>
            <a:spLocks noChangeArrowheads="1"/>
          </p:cNvSpPr>
          <p:nvPr/>
        </p:nvSpPr>
        <p:spPr bwMode="auto">
          <a:xfrm>
            <a:off x="4427538" y="5084763"/>
            <a:ext cx="1150937" cy="288925"/>
          </a:xfrm>
          <a:prstGeom prst="rect">
            <a:avLst/>
          </a:prstGeom>
          <a:solidFill>
            <a:srgbClr val="FF99CC">
              <a:alpha val="39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285" name="Text Box 45"/>
          <p:cNvSpPr txBox="1">
            <a:spLocks noChangeArrowheads="1"/>
          </p:cNvSpPr>
          <p:nvPr/>
        </p:nvSpPr>
        <p:spPr bwMode="auto">
          <a:xfrm>
            <a:off x="4500563" y="692150"/>
            <a:ext cx="172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1600"/>
              <a:t>アジャイル開発</a:t>
            </a:r>
          </a:p>
        </p:txBody>
      </p:sp>
      <p:cxnSp>
        <p:nvCxnSpPr>
          <p:cNvPr id="10286" name="AutoShape 46"/>
          <p:cNvCxnSpPr>
            <a:cxnSpLocks noChangeShapeType="1"/>
            <a:stCxn id="10253" idx="3"/>
            <a:endCxn id="10254" idx="1"/>
          </p:cNvCxnSpPr>
          <p:nvPr/>
        </p:nvCxnSpPr>
        <p:spPr bwMode="auto">
          <a:xfrm>
            <a:off x="701675" y="3608388"/>
            <a:ext cx="269875" cy="1587"/>
          </a:xfrm>
          <a:prstGeom prst="straightConnector1">
            <a:avLst/>
          </a:prstGeom>
          <a:noFill/>
          <a:ln w="25400">
            <a:solidFill>
              <a:srgbClr val="99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87" name="AutoShape 47"/>
          <p:cNvCxnSpPr>
            <a:cxnSpLocks noChangeShapeType="1"/>
            <a:stCxn id="10254" idx="3"/>
            <a:endCxn id="10255" idx="1"/>
          </p:cNvCxnSpPr>
          <p:nvPr/>
        </p:nvCxnSpPr>
        <p:spPr bwMode="auto">
          <a:xfrm flipV="1">
            <a:off x="1350963" y="2386013"/>
            <a:ext cx="269875" cy="1223962"/>
          </a:xfrm>
          <a:prstGeom prst="bentConnector3">
            <a:avLst>
              <a:gd name="adj1" fmla="val 49412"/>
            </a:avLst>
          </a:prstGeom>
          <a:noFill/>
          <a:ln w="25400">
            <a:solidFill>
              <a:srgbClr val="99CC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88" name="AutoShape 48"/>
          <p:cNvCxnSpPr>
            <a:cxnSpLocks noChangeShapeType="1"/>
            <a:stCxn id="10254" idx="3"/>
            <a:endCxn id="10256" idx="1"/>
          </p:cNvCxnSpPr>
          <p:nvPr/>
        </p:nvCxnSpPr>
        <p:spPr bwMode="auto">
          <a:xfrm>
            <a:off x="1350963" y="3609975"/>
            <a:ext cx="269875" cy="936625"/>
          </a:xfrm>
          <a:prstGeom prst="bentConnector3">
            <a:avLst>
              <a:gd name="adj1" fmla="val 49412"/>
            </a:avLst>
          </a:prstGeom>
          <a:noFill/>
          <a:ln w="25400">
            <a:solidFill>
              <a:srgbClr val="99CC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89" name="AutoShape 49"/>
          <p:cNvCxnSpPr>
            <a:cxnSpLocks noChangeShapeType="1"/>
            <a:stCxn id="10262" idx="2"/>
            <a:endCxn id="10263" idx="0"/>
          </p:cNvCxnSpPr>
          <p:nvPr/>
        </p:nvCxnSpPr>
        <p:spPr bwMode="auto">
          <a:xfrm>
            <a:off x="7427913" y="2274888"/>
            <a:ext cx="0" cy="288925"/>
          </a:xfrm>
          <a:prstGeom prst="straightConnector1">
            <a:avLst/>
          </a:prstGeom>
          <a:noFill/>
          <a:ln w="25400">
            <a:solidFill>
              <a:srgbClr val="99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90" name="AutoShape 50"/>
          <p:cNvCxnSpPr>
            <a:cxnSpLocks noChangeShapeType="1"/>
            <a:stCxn id="10265" idx="0"/>
            <a:endCxn id="10264" idx="2"/>
          </p:cNvCxnSpPr>
          <p:nvPr/>
        </p:nvCxnSpPr>
        <p:spPr bwMode="auto">
          <a:xfrm flipV="1">
            <a:off x="7427913" y="4219575"/>
            <a:ext cx="0" cy="288925"/>
          </a:xfrm>
          <a:prstGeom prst="straightConnector1">
            <a:avLst/>
          </a:prstGeom>
          <a:noFill/>
          <a:ln w="25400">
            <a:solidFill>
              <a:srgbClr val="99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91" name="AutoShape 51"/>
          <p:cNvCxnSpPr>
            <a:cxnSpLocks noChangeShapeType="1"/>
            <a:stCxn id="10263" idx="3"/>
            <a:endCxn id="10266" idx="1"/>
          </p:cNvCxnSpPr>
          <p:nvPr/>
        </p:nvCxnSpPr>
        <p:spPr bwMode="auto">
          <a:xfrm>
            <a:off x="7616825" y="2852738"/>
            <a:ext cx="339725" cy="539750"/>
          </a:xfrm>
          <a:prstGeom prst="bentConnector3">
            <a:avLst>
              <a:gd name="adj1" fmla="val 49532"/>
            </a:avLst>
          </a:prstGeom>
          <a:noFill/>
          <a:ln w="25400">
            <a:solidFill>
              <a:srgbClr val="99CC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92" name="AutoShape 52"/>
          <p:cNvCxnSpPr>
            <a:cxnSpLocks noChangeShapeType="1"/>
            <a:stCxn id="10264" idx="3"/>
            <a:endCxn id="10266" idx="1"/>
          </p:cNvCxnSpPr>
          <p:nvPr/>
        </p:nvCxnSpPr>
        <p:spPr bwMode="auto">
          <a:xfrm flipV="1">
            <a:off x="7616825" y="3392488"/>
            <a:ext cx="339725" cy="323850"/>
          </a:xfrm>
          <a:prstGeom prst="bentConnector3">
            <a:avLst>
              <a:gd name="adj1" fmla="val 49532"/>
            </a:avLst>
          </a:prstGeom>
          <a:noFill/>
          <a:ln w="25400">
            <a:solidFill>
              <a:srgbClr val="99CC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93" name="AutoShape 53"/>
          <p:cNvCxnSpPr>
            <a:cxnSpLocks noChangeShapeType="1"/>
            <a:stCxn id="10255" idx="0"/>
            <a:endCxn id="10262" idx="0"/>
          </p:cNvCxnSpPr>
          <p:nvPr/>
        </p:nvCxnSpPr>
        <p:spPr bwMode="auto">
          <a:xfrm rot="16200000">
            <a:off x="4222751" y="-1576388"/>
            <a:ext cx="793750" cy="5616575"/>
          </a:xfrm>
          <a:prstGeom prst="bentConnector3">
            <a:avLst>
              <a:gd name="adj1" fmla="val 119995"/>
            </a:avLst>
          </a:prstGeom>
          <a:noFill/>
          <a:ln w="25400">
            <a:solidFill>
              <a:srgbClr val="99CC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94" name="AutoShape 54"/>
          <p:cNvCxnSpPr>
            <a:cxnSpLocks noChangeShapeType="1"/>
            <a:stCxn id="10256" idx="2"/>
            <a:endCxn id="10265" idx="2"/>
          </p:cNvCxnSpPr>
          <p:nvPr/>
        </p:nvCxnSpPr>
        <p:spPr bwMode="auto">
          <a:xfrm rot="16200000" flipH="1">
            <a:off x="4224338" y="2528888"/>
            <a:ext cx="790575" cy="5616575"/>
          </a:xfrm>
          <a:prstGeom prst="bentConnector3">
            <a:avLst>
              <a:gd name="adj1" fmla="val 118069"/>
            </a:avLst>
          </a:prstGeom>
          <a:noFill/>
          <a:ln w="25400">
            <a:solidFill>
              <a:srgbClr val="99CC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95" name="AutoShape 55"/>
          <p:cNvSpPr>
            <a:spLocks noChangeArrowheads="1"/>
          </p:cNvSpPr>
          <p:nvPr/>
        </p:nvSpPr>
        <p:spPr bwMode="auto">
          <a:xfrm>
            <a:off x="5219700" y="5589588"/>
            <a:ext cx="865188" cy="360362"/>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200"/>
              <a:t>狙い</a:t>
            </a:r>
          </a:p>
        </p:txBody>
      </p:sp>
      <p:sp>
        <p:nvSpPr>
          <p:cNvPr id="10296" name="Text Box 56"/>
          <p:cNvSpPr txBox="1">
            <a:spLocks noChangeArrowheads="1"/>
          </p:cNvSpPr>
          <p:nvPr/>
        </p:nvSpPr>
        <p:spPr bwMode="auto">
          <a:xfrm>
            <a:off x="4427538" y="3284538"/>
            <a:ext cx="27368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1000"/>
              <a:t>テスト駆動開発（</a:t>
            </a:r>
            <a:r>
              <a:rPr lang="en-US" altLang="ja-JP" sz="1000"/>
              <a:t>TDD</a:t>
            </a:r>
            <a:r>
              <a:rPr lang="ja-JP" altLang="en-US" sz="1000"/>
              <a:t>）</a:t>
            </a:r>
          </a:p>
          <a:p>
            <a:pPr>
              <a:spcBef>
                <a:spcPct val="50000"/>
              </a:spcBef>
            </a:pPr>
            <a:r>
              <a:rPr lang="ja-JP" altLang="en-US" sz="1000"/>
              <a:t>プロダクト・バックログ（エンドユーザー直会話）</a:t>
            </a:r>
          </a:p>
          <a:p>
            <a:pPr>
              <a:spcBef>
                <a:spcPct val="50000"/>
              </a:spcBef>
            </a:pPr>
            <a:r>
              <a:rPr lang="ja-JP" altLang="en-US" sz="1000"/>
              <a:t>イタレーション（毎週リリース）</a:t>
            </a:r>
          </a:p>
        </p:txBody>
      </p:sp>
      <p:sp>
        <p:nvSpPr>
          <p:cNvPr id="10297" name="Text Box 57"/>
          <p:cNvSpPr txBox="1">
            <a:spLocks noChangeArrowheads="1"/>
          </p:cNvSpPr>
          <p:nvPr/>
        </p:nvSpPr>
        <p:spPr bwMode="auto">
          <a:xfrm>
            <a:off x="4427538" y="4076700"/>
            <a:ext cx="1944687"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1000"/>
              <a:t>ペアプログラミング</a:t>
            </a:r>
          </a:p>
          <a:p>
            <a:pPr>
              <a:spcBef>
                <a:spcPct val="50000"/>
              </a:spcBef>
            </a:pPr>
            <a:r>
              <a:rPr lang="ja-JP" altLang="en-US" sz="1000"/>
              <a:t>リファクタリング</a:t>
            </a:r>
          </a:p>
          <a:p>
            <a:pPr>
              <a:spcBef>
                <a:spcPct val="50000"/>
              </a:spcBef>
            </a:pPr>
            <a:r>
              <a:rPr lang="ja-JP" altLang="en-US" sz="1000"/>
              <a:t>継続的インテグレーション</a:t>
            </a:r>
          </a:p>
          <a:p>
            <a:pPr>
              <a:spcBef>
                <a:spcPct val="50000"/>
              </a:spcBef>
            </a:pPr>
            <a:r>
              <a:rPr lang="ja-JP" altLang="en-US" sz="1000"/>
              <a:t>チーム全員でのデバッグ（行灯）</a:t>
            </a:r>
          </a:p>
        </p:txBody>
      </p:sp>
      <p:sp>
        <p:nvSpPr>
          <p:cNvPr id="10298" name="Text Box 58"/>
          <p:cNvSpPr txBox="1">
            <a:spLocks noChangeArrowheads="1"/>
          </p:cNvSpPr>
          <p:nvPr/>
        </p:nvSpPr>
        <p:spPr bwMode="auto">
          <a:xfrm>
            <a:off x="4500563" y="5084763"/>
            <a:ext cx="14398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1000"/>
              <a:t>テストの自動化</a:t>
            </a:r>
          </a:p>
        </p:txBody>
      </p:sp>
      <p:sp>
        <p:nvSpPr>
          <p:cNvPr id="10299" name="Text Box 59"/>
          <p:cNvSpPr txBox="1">
            <a:spLocks noChangeArrowheads="1"/>
          </p:cNvSpPr>
          <p:nvPr/>
        </p:nvSpPr>
        <p:spPr bwMode="auto">
          <a:xfrm>
            <a:off x="4427538" y="2420938"/>
            <a:ext cx="23764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1000"/>
              <a:t>タスクボード＆タスクカード（ポストイット）</a:t>
            </a:r>
          </a:p>
          <a:p>
            <a:pPr>
              <a:spcBef>
                <a:spcPct val="50000"/>
              </a:spcBef>
            </a:pPr>
            <a:r>
              <a:rPr lang="ja-JP" altLang="en-US" sz="1000"/>
              <a:t>振り返り（毎週）</a:t>
            </a:r>
          </a:p>
          <a:p>
            <a:pPr>
              <a:spcBef>
                <a:spcPct val="50000"/>
              </a:spcBef>
            </a:pPr>
            <a:r>
              <a:rPr lang="ja-JP" altLang="en-US" sz="1000"/>
              <a:t>スタンドアップミーティング（毎朝）</a:t>
            </a:r>
          </a:p>
        </p:txBody>
      </p:sp>
      <p:sp>
        <p:nvSpPr>
          <p:cNvPr id="10300" name="Text Box 60"/>
          <p:cNvSpPr txBox="1">
            <a:spLocks noChangeArrowheads="1"/>
          </p:cNvSpPr>
          <p:nvPr/>
        </p:nvSpPr>
        <p:spPr bwMode="auto">
          <a:xfrm>
            <a:off x="0" y="188913"/>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2000" b="1" dirty="0">
                <a:solidFill>
                  <a:srgbClr val="002060"/>
                </a:solidFill>
              </a:rPr>
              <a:t>アジャイル開発と「トヨタ生産方式（</a:t>
            </a:r>
            <a:r>
              <a:rPr lang="en-US" altLang="ja-JP" sz="2000" b="1" dirty="0">
                <a:solidFill>
                  <a:srgbClr val="002060"/>
                </a:solidFill>
              </a:rPr>
              <a:t>TPS</a:t>
            </a:r>
            <a:r>
              <a:rPr lang="ja-JP" altLang="en-US" sz="2000" b="1" dirty="0">
                <a:solidFill>
                  <a:srgbClr val="002060"/>
                </a:solidFill>
              </a:rPr>
              <a:t>）」</a:t>
            </a:r>
          </a:p>
        </p:txBody>
      </p:sp>
      <p:pic>
        <p:nvPicPr>
          <p:cNvPr id="5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3888" y="115888"/>
            <a:ext cx="758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フッター プレースホルダー 1"/>
          <p:cNvSpPr>
            <a:spLocks noGrp="1"/>
          </p:cNvSpPr>
          <p:nvPr>
            <p:ph type="ftr" sz="quarter" idx="11"/>
          </p:nvPr>
        </p:nvSpPr>
        <p:spPr>
          <a:xfrm>
            <a:off x="3124200" y="6356350"/>
            <a:ext cx="2895600" cy="365125"/>
          </a:xfrm>
        </p:spPr>
        <p:txBody>
          <a:bodyPr/>
          <a:lstStyle/>
          <a:p>
            <a:r>
              <a:rPr kumimoji="1" lang="en-US" altLang="ja-JP" smtClean="0"/>
              <a:t>Copyrights@2013_Strategic Staff Services</a:t>
            </a:r>
            <a:endParaRPr kumimoji="1" lang="ja-JP" altLang="en-US"/>
          </a:p>
        </p:txBody>
      </p:sp>
    </p:spTree>
    <p:extLst>
      <p:ext uri="{BB962C8B-B14F-4D97-AF65-F5344CB8AC3E}">
        <p14:creationId xmlns:p14="http://schemas.microsoft.com/office/powerpoint/2010/main" val="892224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78098"/>
          </a:xfrm>
        </p:spPr>
        <p:txBody>
          <a:bodyPr>
            <a:normAutofit/>
          </a:bodyPr>
          <a:lstStyle/>
          <a:p>
            <a:r>
              <a:rPr kumimoji="1" lang="ja-JP" altLang="en-US" sz="2800" dirty="0" smtClean="0">
                <a:solidFill>
                  <a:srgbClr val="002060"/>
                </a:solidFill>
              </a:rPr>
              <a:t>アジャイル開発のポピュラーな手法</a:t>
            </a:r>
            <a:endParaRPr kumimoji="1" lang="ja-JP" altLang="en-US" sz="2800" dirty="0">
              <a:solidFill>
                <a:srgbClr val="002060"/>
              </a:solidFill>
            </a:endParaRPr>
          </a:p>
        </p:txBody>
      </p:sp>
      <p:sp>
        <p:nvSpPr>
          <p:cNvPr id="4" name="フッター プレースホルダー 3"/>
          <p:cNvSpPr>
            <a:spLocks noGrp="1"/>
          </p:cNvSpPr>
          <p:nvPr>
            <p:ph type="ftr" sz="quarter" idx="11"/>
          </p:nvPr>
        </p:nvSpPr>
        <p:spPr/>
        <p:txBody>
          <a:bodyPr/>
          <a:lstStyle/>
          <a:p>
            <a:r>
              <a:rPr lang="en-US" altLang="ja-JP" smtClean="0">
                <a:solidFill>
                  <a:prstClr val="black">
                    <a:tint val="75000"/>
                  </a:prstClr>
                </a:solidFill>
              </a:rPr>
              <a:t>Copyrights@2013_Strategic Staff Services</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A903E5BA-119A-4272-AC46-CC617D07B5E3}" type="slidenum">
              <a:rPr lang="ja-JP" altLang="en-US" smtClean="0">
                <a:solidFill>
                  <a:prstClr val="black">
                    <a:tint val="75000"/>
                  </a:prstClr>
                </a:solidFill>
              </a:rPr>
              <a:pPr/>
              <a:t>8</a:t>
            </a:fld>
            <a:endParaRPr lang="ja-JP" altLang="en-US">
              <a:solidFill>
                <a:prstClr val="black">
                  <a:tint val="75000"/>
                </a:prstClr>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976469"/>
            <a:ext cx="5713422"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bwMode="auto">
          <a:xfrm>
            <a:off x="323528" y="2029294"/>
            <a:ext cx="547260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r>
              <a:rPr lang="ja-JP" altLang="en-US" sz="1600" dirty="0" smtClean="0">
                <a:solidFill>
                  <a:prstClr val="black"/>
                </a:solidFill>
                <a:latin typeface="ＭＳ Ｐゴシック"/>
              </a:rPr>
              <a:t>現在では、右のグラフにもある様に、</a:t>
            </a:r>
            <a:endParaRPr lang="en-US" altLang="ja-JP" sz="1600" dirty="0" smtClean="0">
              <a:solidFill>
                <a:prstClr val="black"/>
              </a:solidFill>
              <a:latin typeface="ＭＳ Ｐゴシック"/>
            </a:endParaRPr>
          </a:p>
          <a:p>
            <a:r>
              <a:rPr lang="ja-JP" altLang="en-US" sz="1600" dirty="0" smtClean="0">
                <a:solidFill>
                  <a:prstClr val="black"/>
                </a:solidFill>
                <a:latin typeface="ＭＳ Ｐゴシック"/>
              </a:rPr>
              <a:t>　・ＸＰ</a:t>
            </a:r>
            <a:endParaRPr lang="en-US" altLang="ja-JP" sz="1600" dirty="0" smtClean="0">
              <a:solidFill>
                <a:prstClr val="black"/>
              </a:solidFill>
              <a:latin typeface="ＭＳ Ｐゴシック"/>
            </a:endParaRPr>
          </a:p>
          <a:p>
            <a:r>
              <a:rPr lang="ja-JP" altLang="en-US" sz="1600" dirty="0" smtClean="0">
                <a:solidFill>
                  <a:prstClr val="black"/>
                </a:solidFill>
                <a:latin typeface="ＭＳ Ｐゴシック"/>
              </a:rPr>
              <a:t>　・スクラム＋ＸＰ</a:t>
            </a:r>
            <a:endParaRPr lang="en-US" altLang="ja-JP" sz="1600" dirty="0" smtClean="0">
              <a:solidFill>
                <a:prstClr val="black"/>
              </a:solidFill>
              <a:latin typeface="ＭＳ Ｐゴシック"/>
            </a:endParaRPr>
          </a:p>
          <a:p>
            <a:r>
              <a:rPr lang="ja-JP" altLang="en-US" sz="1600" dirty="0" smtClean="0">
                <a:solidFill>
                  <a:prstClr val="black"/>
                </a:solidFill>
                <a:latin typeface="ＭＳ Ｐゴシック"/>
              </a:rPr>
              <a:t>　・スクラム</a:t>
            </a:r>
            <a:endParaRPr lang="en-US" altLang="ja-JP" sz="1600" dirty="0" smtClean="0">
              <a:solidFill>
                <a:prstClr val="black"/>
              </a:solidFill>
              <a:latin typeface="ＭＳ Ｐゴシック"/>
            </a:endParaRPr>
          </a:p>
          <a:p>
            <a:r>
              <a:rPr lang="ja-JP" altLang="en-US" sz="1600" dirty="0" smtClean="0">
                <a:solidFill>
                  <a:prstClr val="black"/>
                </a:solidFill>
                <a:latin typeface="ＭＳ Ｐゴシック"/>
              </a:rPr>
              <a:t>の３つで約８０％となっている。</a:t>
            </a:r>
            <a:endParaRPr lang="en-US" altLang="ja-JP" sz="1600" dirty="0" smtClean="0">
              <a:solidFill>
                <a:prstClr val="black"/>
              </a:solidFill>
              <a:latin typeface="ＭＳ Ｐゴシック"/>
            </a:endParaRPr>
          </a:p>
        </p:txBody>
      </p:sp>
      <p:sp>
        <p:nvSpPr>
          <p:cNvPr id="8" name="テキスト ボックス 7"/>
          <p:cNvSpPr txBox="1"/>
          <p:nvPr/>
        </p:nvSpPr>
        <p:spPr bwMode="auto">
          <a:xfrm>
            <a:off x="539552" y="4162819"/>
            <a:ext cx="8377718"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r>
              <a:rPr lang="ja-JP" altLang="en-US" sz="1600" dirty="0" smtClean="0">
                <a:solidFill>
                  <a:srgbClr val="002060"/>
                </a:solidFill>
                <a:latin typeface="ＭＳ Ｐゴシック"/>
              </a:rPr>
              <a:t>■スクラム</a:t>
            </a:r>
            <a:endParaRPr lang="en-US" altLang="ja-JP" sz="1600" dirty="0" smtClean="0">
              <a:solidFill>
                <a:srgbClr val="002060"/>
              </a:solidFill>
              <a:latin typeface="ＭＳ Ｐゴシック"/>
            </a:endParaRPr>
          </a:p>
          <a:p>
            <a:r>
              <a:rPr lang="ja-JP" altLang="en-US" sz="1600" dirty="0" smtClean="0">
                <a:solidFill>
                  <a:prstClr val="black"/>
                </a:solidFill>
                <a:latin typeface="ＭＳ Ｐゴシック"/>
              </a:rPr>
              <a:t>　 プロセス</a:t>
            </a:r>
            <a:r>
              <a:rPr lang="ja-JP" altLang="en-US" sz="1600" dirty="0">
                <a:solidFill>
                  <a:prstClr val="black"/>
                </a:solidFill>
                <a:latin typeface="ＭＳ Ｐゴシック"/>
              </a:rPr>
              <a:t>の骨格となる期間や体制、タスク管理方法のみを</a:t>
            </a:r>
            <a:r>
              <a:rPr lang="ja-JP" altLang="en-US" sz="1600" dirty="0" smtClean="0">
                <a:solidFill>
                  <a:prstClr val="black"/>
                </a:solidFill>
                <a:latin typeface="ＭＳ Ｐゴシック"/>
              </a:rPr>
              <a:t>定める 。</a:t>
            </a:r>
            <a:endParaRPr lang="en-US" altLang="ja-JP" sz="1600" dirty="0" smtClean="0">
              <a:solidFill>
                <a:prstClr val="black"/>
              </a:solidFill>
              <a:latin typeface="ＭＳ Ｐゴシック"/>
            </a:endParaRPr>
          </a:p>
          <a:p>
            <a:r>
              <a:rPr lang="ja-JP" altLang="en-US" sz="1600" dirty="0" smtClean="0">
                <a:solidFill>
                  <a:prstClr val="black"/>
                </a:solidFill>
                <a:latin typeface="ＭＳ Ｐゴシック"/>
              </a:rPr>
              <a:t>　 具体的な</a:t>
            </a:r>
            <a:r>
              <a:rPr lang="ja-JP" altLang="en-US" sz="1600" dirty="0">
                <a:solidFill>
                  <a:prstClr val="black"/>
                </a:solidFill>
                <a:latin typeface="ＭＳ Ｐゴシック"/>
              </a:rPr>
              <a:t>開発方法は特に規定していないので、様々な手法と組み合わせ</a:t>
            </a:r>
            <a:r>
              <a:rPr lang="ja-JP" altLang="en-US" sz="1600" dirty="0" smtClean="0">
                <a:solidFill>
                  <a:prstClr val="black"/>
                </a:solidFill>
                <a:latin typeface="ＭＳ Ｐゴシック"/>
              </a:rPr>
              <a:t>可能。</a:t>
            </a:r>
            <a:endParaRPr lang="en-US" altLang="ja-JP" sz="1600" dirty="0" smtClean="0">
              <a:solidFill>
                <a:prstClr val="black"/>
              </a:solidFill>
              <a:latin typeface="ＭＳ Ｐゴシック"/>
            </a:endParaRPr>
          </a:p>
          <a:p>
            <a:endParaRPr lang="en-US" altLang="ja-JP" sz="1600" dirty="0">
              <a:solidFill>
                <a:prstClr val="black"/>
              </a:solidFill>
              <a:latin typeface="ＭＳ Ｐゴシック"/>
            </a:endParaRPr>
          </a:p>
          <a:p>
            <a:r>
              <a:rPr lang="ja-JP" altLang="en-US" sz="1600" dirty="0" smtClean="0">
                <a:solidFill>
                  <a:srgbClr val="002060"/>
                </a:solidFill>
                <a:latin typeface="ＭＳ Ｐゴシック"/>
              </a:rPr>
              <a:t>■ＸＰ</a:t>
            </a:r>
            <a:endParaRPr lang="en-US" altLang="ja-JP" sz="1600" dirty="0" smtClean="0">
              <a:solidFill>
                <a:srgbClr val="002060"/>
              </a:solidFill>
              <a:latin typeface="ＭＳ Ｐゴシック"/>
            </a:endParaRPr>
          </a:p>
          <a:p>
            <a:r>
              <a:rPr lang="ja-JP" altLang="en-US" sz="1600" dirty="0" smtClean="0">
                <a:solidFill>
                  <a:prstClr val="black"/>
                </a:solidFill>
                <a:latin typeface="ＭＳ Ｐゴシック"/>
              </a:rPr>
              <a:t>　 個々</a:t>
            </a:r>
            <a:r>
              <a:rPr lang="ja-JP" altLang="en-US" sz="1600" dirty="0">
                <a:solidFill>
                  <a:prstClr val="black"/>
                </a:solidFill>
                <a:latin typeface="ＭＳ Ｐゴシック"/>
              </a:rPr>
              <a:t>のエンジニアが実践すべき、プラクティスの集合体で</a:t>
            </a:r>
            <a:r>
              <a:rPr lang="ja-JP" altLang="en-US" sz="1600" dirty="0" smtClean="0">
                <a:solidFill>
                  <a:prstClr val="black"/>
                </a:solidFill>
                <a:latin typeface="ＭＳ Ｐゴシック"/>
              </a:rPr>
              <a:t>ある。</a:t>
            </a:r>
            <a:endParaRPr lang="ja-JP" altLang="en-US" sz="1600" dirty="0">
              <a:solidFill>
                <a:prstClr val="black"/>
              </a:solidFill>
              <a:latin typeface="ＭＳ Ｐゴシック"/>
            </a:endParaRPr>
          </a:p>
          <a:p>
            <a:r>
              <a:rPr lang="ja-JP" altLang="en-US" sz="1600" dirty="0" smtClean="0">
                <a:solidFill>
                  <a:prstClr val="black"/>
                </a:solidFill>
                <a:latin typeface="ＭＳ Ｐゴシック"/>
              </a:rPr>
              <a:t>　 </a:t>
            </a:r>
            <a:r>
              <a:rPr lang="ja-JP" altLang="en-US" sz="1600" dirty="0">
                <a:solidFill>
                  <a:prstClr val="black"/>
                </a:solidFill>
                <a:latin typeface="ＭＳ Ｐゴシック"/>
              </a:rPr>
              <a:t>個々のプラクティスを、別のプロセスと組み合わせて利用</a:t>
            </a:r>
            <a:r>
              <a:rPr lang="ja-JP" altLang="en-US" sz="1600" dirty="0" smtClean="0">
                <a:solidFill>
                  <a:prstClr val="black"/>
                </a:solidFill>
                <a:latin typeface="ＭＳ Ｐゴシック"/>
              </a:rPr>
              <a:t>可能。</a:t>
            </a:r>
            <a:endParaRPr lang="en-US" altLang="ja-JP" sz="1600" dirty="0" smtClean="0">
              <a:solidFill>
                <a:prstClr val="black"/>
              </a:solidFill>
              <a:latin typeface="ＭＳ Ｐゴシック"/>
            </a:endParaRPr>
          </a:p>
        </p:txBody>
      </p:sp>
      <p:pic>
        <p:nvPicPr>
          <p:cNvPr id="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4303" y="28575"/>
            <a:ext cx="758825" cy="49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1861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348456" y="180876"/>
            <a:ext cx="8229600" cy="836712"/>
          </a:xfrm>
        </p:spPr>
        <p:txBody>
          <a:bodyPr>
            <a:normAutofit/>
          </a:bodyPr>
          <a:lstStyle/>
          <a:p>
            <a:r>
              <a:rPr lang="ja-JP" altLang="en-US" sz="2400" dirty="0" smtClean="0">
                <a:solidFill>
                  <a:srgbClr val="002060"/>
                </a:solidFill>
              </a:rPr>
              <a:t>アジャイル</a:t>
            </a:r>
            <a:r>
              <a:rPr lang="ja-JP" altLang="en-US" sz="2400" dirty="0">
                <a:solidFill>
                  <a:srgbClr val="002060"/>
                </a:solidFill>
              </a:rPr>
              <a:t>・マニフェスト（２００１）－共通の信念－</a:t>
            </a:r>
          </a:p>
        </p:txBody>
      </p:sp>
      <p:sp>
        <p:nvSpPr>
          <p:cNvPr id="347140" name="Text Box 4"/>
          <p:cNvSpPr txBox="1">
            <a:spLocks noChangeArrowheads="1"/>
          </p:cNvSpPr>
          <p:nvPr/>
        </p:nvSpPr>
        <p:spPr bwMode="auto">
          <a:xfrm>
            <a:off x="264257" y="889417"/>
            <a:ext cx="866579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ja-JP" sz="1200" dirty="0">
                <a:hlinkClick r:id="rId3"/>
              </a:rPr>
              <a:t>www.agilemanifesto.org</a:t>
            </a:r>
            <a:r>
              <a:rPr lang="ja-JP" altLang="en-US" sz="1200" dirty="0"/>
              <a:t>　より抜粋　　　</a:t>
            </a:r>
            <a:r>
              <a:rPr lang="en-US" altLang="ja-JP" sz="1200" dirty="0"/>
              <a:t>2001</a:t>
            </a:r>
            <a:r>
              <a:rPr lang="ja-JP" altLang="en-US" sz="1200" dirty="0"/>
              <a:t>年</a:t>
            </a:r>
            <a:r>
              <a:rPr lang="en-US" altLang="ja-JP" sz="1200" dirty="0"/>
              <a:t>11</a:t>
            </a:r>
            <a:r>
              <a:rPr lang="ja-JP" altLang="en-US" sz="1200" dirty="0"/>
              <a:t>月</a:t>
            </a:r>
            <a:r>
              <a:rPr lang="en-US" altLang="ja-JP" sz="1200" dirty="0"/>
              <a:t>13</a:t>
            </a:r>
            <a:r>
              <a:rPr lang="ja-JP" altLang="en-US" sz="1200" dirty="0"/>
              <a:t>日に作成　（</a:t>
            </a:r>
            <a:r>
              <a:rPr lang="en-US" altLang="ja-JP" sz="1200" dirty="0"/>
              <a:t>2001</a:t>
            </a:r>
            <a:r>
              <a:rPr lang="ja-JP" altLang="en-US" sz="1200" dirty="0"/>
              <a:t>年</a:t>
            </a:r>
            <a:r>
              <a:rPr lang="en-US" altLang="ja-JP" sz="1200" dirty="0"/>
              <a:t>2</a:t>
            </a:r>
            <a:r>
              <a:rPr lang="ja-JP" altLang="en-US" sz="1200" dirty="0"/>
              <a:t>月、</a:t>
            </a:r>
            <a:r>
              <a:rPr lang="en-US" altLang="ja-JP" sz="1200" dirty="0"/>
              <a:t>17</a:t>
            </a:r>
            <a:r>
              <a:rPr lang="ja-JP" altLang="en-US" sz="1200" dirty="0"/>
              <a:t>人の同士がユア州スノーバードにて）</a:t>
            </a:r>
          </a:p>
          <a:p>
            <a:pPr>
              <a:spcBef>
                <a:spcPct val="50000"/>
              </a:spcBef>
            </a:pPr>
            <a:r>
              <a:rPr lang="en-US" altLang="ja-JP" sz="1200" dirty="0"/>
              <a:t>We are uncovering better ways of developing software by doing it and helping others do it. Through this work we have come to value;</a:t>
            </a:r>
          </a:p>
          <a:p>
            <a:pPr>
              <a:spcBef>
                <a:spcPct val="50000"/>
              </a:spcBef>
            </a:pPr>
            <a:r>
              <a:rPr lang="en-US" altLang="ja-JP" sz="1200" b="1" dirty="0"/>
              <a:t>Individuals and interactions</a:t>
            </a:r>
            <a:r>
              <a:rPr lang="en-US" altLang="ja-JP" sz="1200" dirty="0"/>
              <a:t> over processes and tools.</a:t>
            </a:r>
          </a:p>
          <a:p>
            <a:pPr>
              <a:spcBef>
                <a:spcPct val="50000"/>
              </a:spcBef>
            </a:pPr>
            <a:r>
              <a:rPr lang="en-US" altLang="ja-JP" sz="1200" b="1" dirty="0"/>
              <a:t>Working software</a:t>
            </a:r>
            <a:r>
              <a:rPr lang="en-US" altLang="ja-JP" sz="1200" dirty="0"/>
              <a:t> over comprehensive documentation.</a:t>
            </a:r>
          </a:p>
          <a:p>
            <a:pPr>
              <a:spcBef>
                <a:spcPct val="50000"/>
              </a:spcBef>
            </a:pPr>
            <a:r>
              <a:rPr lang="en-US" altLang="ja-JP" sz="1200" b="1" dirty="0"/>
              <a:t>Customer collaboration</a:t>
            </a:r>
            <a:r>
              <a:rPr lang="en-US" altLang="ja-JP" sz="1200" dirty="0"/>
              <a:t> over contract negotiation.</a:t>
            </a:r>
          </a:p>
          <a:p>
            <a:pPr>
              <a:spcBef>
                <a:spcPct val="50000"/>
              </a:spcBef>
            </a:pPr>
            <a:r>
              <a:rPr lang="en-US" altLang="ja-JP" sz="1200" b="1" dirty="0"/>
              <a:t>Responding to change</a:t>
            </a:r>
            <a:r>
              <a:rPr lang="en-US" altLang="ja-JP" sz="1200" dirty="0"/>
              <a:t> over following a plan.</a:t>
            </a:r>
          </a:p>
          <a:p>
            <a:pPr>
              <a:spcBef>
                <a:spcPct val="50000"/>
              </a:spcBef>
            </a:pPr>
            <a:r>
              <a:rPr lang="en-US" altLang="ja-JP" sz="1200" dirty="0"/>
              <a:t>That is, while there is value in the items on the right, we value the items on the left more.</a:t>
            </a:r>
          </a:p>
        </p:txBody>
      </p:sp>
      <p:sp>
        <p:nvSpPr>
          <p:cNvPr id="347141" name="Text Box 5"/>
          <p:cNvSpPr txBox="1">
            <a:spLocks noChangeArrowheads="1"/>
          </p:cNvSpPr>
          <p:nvPr/>
        </p:nvSpPr>
        <p:spPr bwMode="auto">
          <a:xfrm>
            <a:off x="323850" y="3400425"/>
            <a:ext cx="84963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1400" dirty="0"/>
              <a:t>我々は自ら実践し、また実践しようとしている人を支援することを通して、よりよいソフトウエア開発の方法を見出そうとしている。この活動をとおして我々は下記のようなことを価値あるものと考えるに至った。</a:t>
            </a:r>
          </a:p>
        </p:txBody>
      </p:sp>
      <p:sp>
        <p:nvSpPr>
          <p:cNvPr id="347142" name="Text Box 6"/>
          <p:cNvSpPr txBox="1">
            <a:spLocks noChangeArrowheads="1"/>
          </p:cNvSpPr>
          <p:nvPr/>
        </p:nvSpPr>
        <p:spPr bwMode="auto">
          <a:xfrm>
            <a:off x="647700" y="3013075"/>
            <a:ext cx="784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b="1" dirty="0">
                <a:solidFill>
                  <a:srgbClr val="333399"/>
                </a:solidFill>
              </a:rPr>
              <a:t>大事な事は、人、人と人との交流と協調、適応力、動作するソフトウエア</a:t>
            </a:r>
          </a:p>
        </p:txBody>
      </p:sp>
      <p:sp>
        <p:nvSpPr>
          <p:cNvPr id="347144" name="Text Box 8"/>
          <p:cNvSpPr txBox="1">
            <a:spLocks noChangeArrowheads="1"/>
          </p:cNvSpPr>
          <p:nvPr/>
        </p:nvSpPr>
        <p:spPr bwMode="auto">
          <a:xfrm>
            <a:off x="349002" y="4149080"/>
            <a:ext cx="8496300" cy="1923604"/>
          </a:xfrm>
          <a:prstGeom prst="rect">
            <a:avLst/>
          </a:prstGeom>
          <a:solidFill>
            <a:srgbClr val="CCFFFF">
              <a:alpha val="50000"/>
            </a:srgbClr>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1400" dirty="0"/>
              <a:t>・プロセスやツールよりも、</a:t>
            </a:r>
            <a:r>
              <a:rPr lang="ja-JP" altLang="en-US" sz="1400" b="1" dirty="0"/>
              <a:t>個人や相互関係を</a:t>
            </a:r>
            <a:r>
              <a:rPr lang="ja-JP" altLang="en-US" sz="1400" dirty="0" smtClean="0"/>
              <a:t>。</a:t>
            </a:r>
            <a:endParaRPr lang="ja-JP" altLang="en-US" sz="1400" dirty="0">
              <a:solidFill>
                <a:schemeClr val="accent2"/>
              </a:solidFill>
            </a:endParaRPr>
          </a:p>
          <a:p>
            <a:pPr>
              <a:spcBef>
                <a:spcPct val="50000"/>
              </a:spcBef>
            </a:pPr>
            <a:r>
              <a:rPr lang="ja-JP" altLang="en-US" sz="1400" dirty="0"/>
              <a:t>・包括的なドキュメントよりも、</a:t>
            </a:r>
            <a:r>
              <a:rPr lang="ja-JP" altLang="en-US" sz="1400" b="1" dirty="0"/>
              <a:t>働くソフトウエアを</a:t>
            </a:r>
            <a:r>
              <a:rPr lang="ja-JP" altLang="en-US" sz="1400" dirty="0" smtClean="0"/>
              <a:t>。</a:t>
            </a:r>
            <a:endParaRPr lang="ja-JP" altLang="en-US" sz="1400" dirty="0">
              <a:solidFill>
                <a:schemeClr val="accent2"/>
              </a:solidFill>
            </a:endParaRPr>
          </a:p>
          <a:p>
            <a:pPr>
              <a:spcBef>
                <a:spcPct val="50000"/>
              </a:spcBef>
            </a:pPr>
            <a:r>
              <a:rPr lang="ja-JP" altLang="en-US" sz="1400" dirty="0"/>
              <a:t>・契約折衝よりも、</a:t>
            </a:r>
            <a:r>
              <a:rPr lang="ja-JP" altLang="en-US" sz="1400" b="1" dirty="0"/>
              <a:t>顧客とのコラボレーションを</a:t>
            </a:r>
            <a:r>
              <a:rPr lang="ja-JP" altLang="en-US" sz="1400" dirty="0" smtClean="0"/>
              <a:t>。</a:t>
            </a:r>
            <a:endParaRPr lang="ja-JP" altLang="en-US" sz="1400" dirty="0">
              <a:solidFill>
                <a:schemeClr val="accent2"/>
              </a:solidFill>
            </a:endParaRPr>
          </a:p>
          <a:p>
            <a:pPr>
              <a:spcBef>
                <a:spcPct val="50000"/>
              </a:spcBef>
            </a:pPr>
            <a:r>
              <a:rPr lang="ja-JP" altLang="en-US" sz="1400" dirty="0"/>
              <a:t>・計画に従うことよりも、</a:t>
            </a:r>
            <a:r>
              <a:rPr lang="ja-JP" altLang="en-US" sz="1400" b="1" dirty="0"/>
              <a:t>変化への対応を</a:t>
            </a:r>
            <a:r>
              <a:rPr lang="ja-JP" altLang="en-US" sz="1400" dirty="0" smtClean="0"/>
              <a:t>。</a:t>
            </a:r>
            <a:endParaRPr lang="ja-JP" altLang="en-US" sz="1400" dirty="0">
              <a:solidFill>
                <a:schemeClr val="accent2"/>
              </a:solidFill>
            </a:endParaRPr>
          </a:p>
          <a:p>
            <a:pPr>
              <a:spcBef>
                <a:spcPct val="50000"/>
              </a:spcBef>
            </a:pPr>
            <a:r>
              <a:rPr lang="en-US" altLang="ja-JP" sz="1400" dirty="0"/>
              <a:t>※</a:t>
            </a:r>
            <a:r>
              <a:rPr lang="ja-JP" altLang="en-US" sz="1400" dirty="0"/>
              <a:t>これは太字の項目をより重視すると言うことであり、細字の部分を無視して良いと言う事ではない。</a:t>
            </a:r>
          </a:p>
          <a:p>
            <a:pPr>
              <a:spcBef>
                <a:spcPct val="50000"/>
              </a:spcBef>
            </a:pPr>
            <a:endParaRPr lang="en-US" altLang="ja-JP" sz="1400" dirty="0"/>
          </a:p>
        </p:txBody>
      </p:sp>
      <p:pic>
        <p:nvPicPr>
          <p:cNvPr id="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3888" y="115888"/>
            <a:ext cx="758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フッター プレースホルダー 1"/>
          <p:cNvSpPr>
            <a:spLocks noGrp="1"/>
          </p:cNvSpPr>
          <p:nvPr>
            <p:ph type="ftr" sz="quarter" idx="11"/>
          </p:nvPr>
        </p:nvSpPr>
        <p:spPr/>
        <p:txBody>
          <a:bodyPr/>
          <a:lstStyle/>
          <a:p>
            <a:r>
              <a:rPr kumimoji="1" lang="en-US" altLang="ja-JP" dirty="0" smtClean="0"/>
              <a:t>Copyrights@2013_Strategic Staff Services</a:t>
            </a:r>
            <a:endParaRPr kumimoji="1" lang="ja-JP" altLang="en-US" dirty="0"/>
          </a:p>
        </p:txBody>
      </p:sp>
      <p:sp>
        <p:nvSpPr>
          <p:cNvPr id="3" name="スライド番号プレースホルダー 2"/>
          <p:cNvSpPr>
            <a:spLocks noGrp="1"/>
          </p:cNvSpPr>
          <p:nvPr>
            <p:ph type="sldNum" sz="quarter" idx="12"/>
          </p:nvPr>
        </p:nvSpPr>
        <p:spPr/>
        <p:txBody>
          <a:bodyPr/>
          <a:lstStyle/>
          <a:p>
            <a:fld id="{7734FC82-8E1F-45C4-85B9-3BA20C68F444}" type="slidenum">
              <a:rPr kumimoji="1" lang="ja-JP" altLang="en-US" smtClean="0"/>
              <a:t>9</a:t>
            </a:fld>
            <a:endParaRPr kumimoji="1" lang="ja-JP" altLang="en-US"/>
          </a:p>
        </p:txBody>
      </p:sp>
    </p:spTree>
    <p:extLst>
      <p:ext uri="{BB962C8B-B14F-4D97-AF65-F5344CB8AC3E}">
        <p14:creationId xmlns:p14="http://schemas.microsoft.com/office/powerpoint/2010/main" val="7404042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294</TotalTime>
  <Words>5218</Words>
  <Application>Microsoft Office PowerPoint</Application>
  <PresentationFormat>画面に合わせる (4:3)</PresentationFormat>
  <Paragraphs>1424</Paragraphs>
  <Slides>63</Slides>
  <Notes>16</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63</vt:i4>
      </vt:variant>
    </vt:vector>
  </HeadingPairs>
  <TitlesOfParts>
    <vt:vector size="66" baseType="lpstr">
      <vt:lpstr>Office ​​テーマ</vt:lpstr>
      <vt:lpstr>ビットマップ イメージ</vt:lpstr>
      <vt:lpstr>Image</vt:lpstr>
      <vt:lpstr>PowerPoint プレゼンテーション</vt:lpstr>
      <vt:lpstr>PowerPoint プレゼンテーション</vt:lpstr>
      <vt:lpstr>PowerPoint プレゼンテーション</vt:lpstr>
      <vt:lpstr>PowerPoint プレゼンテーション</vt:lpstr>
      <vt:lpstr>アジャイル開発の発展</vt:lpstr>
      <vt:lpstr>PowerPoint プレゼンテーション</vt:lpstr>
      <vt:lpstr>PowerPoint プレゼンテーション</vt:lpstr>
      <vt:lpstr>アジャイル開発のポピュラーな手法</vt:lpstr>
      <vt:lpstr>アジャイル・マニフェスト（２００１）－共通の信念－</vt:lpstr>
      <vt:lpstr>マニフェストの思想を支える重要な方針（原理）</vt:lpstr>
      <vt:lpstr>アジャイルの本質 － 様々なパラダイムの変更</vt:lpstr>
      <vt:lpstr>PowerPoint プレゼンテーション</vt:lpstr>
      <vt:lpstr>早期の仕様確定がムダを減らすというのは迷信</vt:lpstr>
      <vt:lpstr>PowerPoint プレゼンテーション</vt:lpstr>
      <vt:lpstr>なぜウォーターフォールプロジェクトで品質が犠牲になるのか</vt:lpstr>
      <vt:lpstr>変更が入った場合の対処</vt:lpstr>
      <vt:lpstr>アジャイル開発におけるソフトウエアの作り方</vt:lpstr>
      <vt:lpstr>アジャイルの計画（リリース計画と反復計画）</vt:lpstr>
      <vt:lpstr>PowerPoint プレゼンテーション</vt:lpstr>
      <vt:lpstr>Ｊ．Ｊｕｒａｎのパレート図を用いたプロダクト・バックログ管理</vt:lpstr>
      <vt:lpstr>スクラム・チーム構成例</vt:lpstr>
      <vt:lpstr>スクラムの環境</vt:lpstr>
      <vt:lpstr>情報共有の環境</vt:lpstr>
      <vt:lpstr>状況の見える化を推進</vt:lpstr>
      <vt:lpstr>PowerPoint プレゼンテーション</vt:lpstr>
      <vt:lpstr>ペア・プログラミング（Pair programming）</vt:lpstr>
      <vt:lpstr>継続的インテグレーション</vt:lpstr>
      <vt:lpstr>リファクタリング（Refactoring）</vt:lpstr>
      <vt:lpstr>デイリー・スクラム（スタンドアップ・ミーティング）</vt:lpstr>
      <vt:lpstr>スプリント・レトロスペクティブ（毎週の振返り）</vt:lpstr>
      <vt:lpstr>（参考）TMSの振り返り（レトロスペクティブ）</vt:lpstr>
      <vt:lpstr>PowerPoint プレゼンテーション</vt:lpstr>
      <vt:lpstr>PowerPoint プレゼンテーション</vt:lpstr>
      <vt:lpstr>PowerPoint プレゼンテーション</vt:lpstr>
      <vt:lpstr>アジャイル開発で品質が向上する理由</vt:lpstr>
      <vt:lpstr>ソフトウエア製造工程におけるムダの廃除</vt:lpstr>
      <vt:lpstr>PowerPoint プレゼンテーション</vt:lpstr>
      <vt:lpstr>『もの作り』と『システム作り』の相違</vt:lpstr>
      <vt:lpstr>品質の向上のためのプラクティス</vt:lpstr>
      <vt:lpstr>PowerPoint プレゼンテーション</vt:lpstr>
      <vt:lpstr>経験事例の報告（エンジニアの声）</vt:lpstr>
      <vt:lpstr>経験事例の報告（エンジニアの声）</vt:lpstr>
      <vt:lpstr>UML作成・使用局面</vt:lpstr>
      <vt:lpstr>PowerPoint プレゼンテーション</vt:lpstr>
      <vt:lpstr>ソフトウエア（システム）製作の三要素</vt:lpstr>
      <vt:lpstr>システム開発の変遷</vt:lpstr>
      <vt:lpstr>PowerPoint プレゼンテーション</vt:lpstr>
      <vt:lpstr>IT企業にとっての効果</vt:lpstr>
      <vt:lpstr>ケース・スタディー</vt:lpstr>
      <vt:lpstr>プロジェクト成功の理由</vt:lpstr>
      <vt:lpstr>プロジェクトの期間と運用</vt:lpstr>
      <vt:lpstr>チームの成長　（カイゼン）</vt:lpstr>
      <vt:lpstr>世界のCIOが予見するIT業界 米Gartner Sr.VP Peter Sondergaard 「Gartner Symposium/ITxpo 2013」</vt:lpstr>
      <vt:lpstr>PowerPoint プレゼンテーション</vt:lpstr>
      <vt:lpstr>講演・コラム　等の実績</vt:lpstr>
      <vt:lpstr>弊社アジャイル開発の足跡</vt:lpstr>
      <vt:lpstr>アジャイル開発の指導・支援実績</vt:lpstr>
      <vt:lpstr>PowerPoint プレゼンテーション</vt:lpstr>
      <vt:lpstr>スクラムの管理者（スクラムマスターの仕事） スクラム・マスターは何を見るのか？</vt:lpstr>
      <vt:lpstr>毎週の作業要因別実績時間</vt:lpstr>
      <vt:lpstr>タスクの粒度と平準化（実績）</vt:lpstr>
      <vt:lpstr>すりあわせソフトウエア開発の位置付</vt:lpstr>
      <vt:lpstr>すりあわせ開発で活用する手法</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LukeToda</dc:creator>
  <cp:lastModifiedBy>Luke Toda</cp:lastModifiedBy>
  <cp:revision>29</cp:revision>
  <dcterms:created xsi:type="dcterms:W3CDTF">2013-10-28T23:21:06Z</dcterms:created>
  <dcterms:modified xsi:type="dcterms:W3CDTF">2013-11-06T03:52:44Z</dcterms:modified>
</cp:coreProperties>
</file>