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83" r:id="rId2"/>
    <p:sldId id="822" r:id="rId3"/>
    <p:sldId id="823" r:id="rId4"/>
    <p:sldId id="824" r:id="rId5"/>
    <p:sldId id="825" r:id="rId6"/>
    <p:sldId id="826" r:id="rId7"/>
    <p:sldId id="834" r:id="rId8"/>
    <p:sldId id="827" r:id="rId9"/>
    <p:sldId id="829" r:id="rId10"/>
    <p:sldId id="828" r:id="rId11"/>
    <p:sldId id="835" r:id="rId12"/>
    <p:sldId id="830" r:id="rId13"/>
    <p:sldId id="831" r:id="rId14"/>
    <p:sldId id="832" r:id="rId15"/>
    <p:sldId id="833" r:id="rId16"/>
  </p:sldIdLst>
  <p:sldSz cx="9144000" cy="6858000" type="screen4x3"/>
  <p:notesSz cx="6888163" cy="10020300"/>
  <p:defaultTextStyle>
    <a:defPPr>
      <a:defRPr lang="en-US"/>
    </a:defPPr>
    <a:lvl1pPr algn="ctr" rtl="0" fontAlgn="base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FF0000"/>
        </a:solidFill>
        <a:latin typeface="Tahom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FFFF"/>
    <a:srgbClr val="3333FF"/>
    <a:srgbClr val="FF9900"/>
    <a:srgbClr val="008000"/>
    <a:srgbClr val="33CC33"/>
    <a:srgbClr val="FF0000"/>
    <a:srgbClr val="FFFFCC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7" autoAdjust="0"/>
  </p:normalViewPr>
  <p:slideViewPr>
    <p:cSldViewPr showGuides="1">
      <p:cViewPr>
        <p:scale>
          <a:sx n="200" d="100"/>
          <a:sy n="200" d="100"/>
        </p:scale>
        <p:origin x="-184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8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746" cy="50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t" anchorCtr="0" compatLnSpc="1">
            <a:prstTxWarp prst="textNoShape">
              <a:avLst/>
            </a:prstTxWarp>
          </a:bodyPr>
          <a:lstStyle>
            <a:lvl1pPr algn="l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811" y="0"/>
            <a:ext cx="2983745" cy="50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t" anchorCtr="0" compatLnSpc="1">
            <a:prstTxWarp prst="textNoShape">
              <a:avLst/>
            </a:prstTxWarp>
          </a:bodyPr>
          <a:lstStyle>
            <a:lvl1pPr algn="r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765"/>
            <a:ext cx="2983746" cy="5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b" anchorCtr="0" compatLnSpc="1">
            <a:prstTxWarp prst="textNoShape">
              <a:avLst/>
            </a:prstTxWarp>
          </a:bodyPr>
          <a:lstStyle>
            <a:lvl1pPr algn="l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811" y="9517765"/>
            <a:ext cx="2983745" cy="5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b" anchorCtr="0" compatLnSpc="1">
            <a:prstTxWarp prst="textNoShape">
              <a:avLst/>
            </a:prstTxWarp>
          </a:bodyPr>
          <a:lstStyle>
            <a:lvl1pPr algn="r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4BC077-36AB-48EF-9C9B-97DDCD2FFA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89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746" cy="50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t" anchorCtr="0" compatLnSpc="1">
            <a:prstTxWarp prst="textNoShape">
              <a:avLst/>
            </a:prstTxWarp>
          </a:bodyPr>
          <a:lstStyle>
            <a:lvl1pPr algn="l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811" y="0"/>
            <a:ext cx="2983745" cy="50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t" anchorCtr="0" compatLnSpc="1">
            <a:prstTxWarp prst="textNoShape">
              <a:avLst/>
            </a:prstTxWarp>
          </a:bodyPr>
          <a:lstStyle>
            <a:lvl1pPr algn="r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1738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692" y="4759682"/>
            <a:ext cx="5512780" cy="45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765"/>
            <a:ext cx="2983746" cy="5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b" anchorCtr="0" compatLnSpc="1">
            <a:prstTxWarp prst="textNoShape">
              <a:avLst/>
            </a:prstTxWarp>
          </a:bodyPr>
          <a:lstStyle>
            <a:lvl1pPr algn="l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811" y="9517765"/>
            <a:ext cx="2983745" cy="5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4" tIns="46548" rIns="93094" bIns="46548" numCol="1" anchor="b" anchorCtr="0" compatLnSpc="1">
            <a:prstTxWarp prst="textNoShape">
              <a:avLst/>
            </a:prstTxWarp>
          </a:bodyPr>
          <a:lstStyle>
            <a:lvl1pPr algn="r" defTabSz="931285">
              <a:buFontTx/>
              <a:buNone/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7A848AF-2146-4138-91F7-FA7F2F9FE4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184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50157" indent="-288522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5408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15722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7735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38992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300062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62261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92389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DC72CB2-2C4A-4ED5-B4FC-23F47AC8BC80}" type="slidenum">
              <a:rPr lang="ja-JP" alt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ja-JP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99A04-B9B1-4527-97EB-B05CDE8CD91A}" type="slidenum">
              <a:rPr lang="ja-JP" altLang="en-US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840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50157" indent="-288522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5408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15722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7735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38992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300062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62261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92389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576AB31-78F0-4BA6-9911-006B0159B104}" type="slidenum">
              <a:rPr lang="ja-JP" alt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ja-JP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50157" indent="-288522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5408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15722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77357" indent="-230817" defTabSz="931285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38992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300062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62261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923896" indent="-230817" algn="ctr" defTabSz="93128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576AB31-78F0-4BA6-9911-006B0159B104}" type="slidenum">
              <a:rPr lang="ja-JP" alt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ja-JP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8739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8740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6F50045-9D24-47CC-B28D-8F0B742BBC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335440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CC07-2180-4473-A33E-96438C39B3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408498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7EA9-73E2-454F-8F9B-2601EBA511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636003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505" y="6534345"/>
            <a:ext cx="1905000" cy="233645"/>
          </a:xfrm>
          <a:prstGeom prst="rect">
            <a:avLst/>
          </a:prstGeom>
          <a:ln/>
        </p:spPr>
        <p:txBody>
          <a:bodyPr/>
          <a:lstStyle>
            <a:lvl1pPr algn="l">
              <a:defRPr sz="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123752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5B26-F301-4687-A4DA-E7A02D52FA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361673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051C-8D7C-4966-96EF-F949528B8F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9769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4DE7D-B0D7-4E3E-88C2-372AC205A7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425409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505" y="6579350"/>
            <a:ext cx="1905000" cy="278650"/>
          </a:xfrm>
          <a:prstGeom prst="rect">
            <a:avLst/>
          </a:prstGeom>
          <a:ln/>
        </p:spPr>
        <p:txBody>
          <a:bodyPr/>
          <a:lstStyle>
            <a:lvl1pPr algn="l">
              <a:defRPr sz="800">
                <a:solidFill>
                  <a:srgbClr val="515151"/>
                </a:solidFill>
              </a:defRPr>
            </a:lvl1pPr>
          </a:lstStyle>
          <a:p>
            <a:pPr>
              <a:defRPr/>
            </a:pPr>
            <a:fld id="{94927C95-2227-4DE1-9240-427A3CFE96F6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538532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505" y="6534345"/>
            <a:ext cx="1905000" cy="233645"/>
          </a:xfrm>
          <a:prstGeom prst="rect">
            <a:avLst/>
          </a:prstGeom>
          <a:ln/>
        </p:spPr>
        <p:txBody>
          <a:bodyPr/>
          <a:lstStyle>
            <a:lvl1pPr algn="l">
              <a:defRPr sz="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276591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8550-3574-4805-B4A4-9C7C78570D6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88391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B150-CDDC-4CB4-AEA8-9263172A9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1191527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6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3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4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5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6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7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8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9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0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1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2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3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6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7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8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9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0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1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2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3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4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5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44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5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6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7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9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0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1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2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3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4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5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6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7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8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9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0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1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2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3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4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5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6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7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8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9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0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1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2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3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3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39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40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2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33" name="Text Box 79"/>
          <p:cNvSpPr txBox="1">
            <a:spLocks noChangeArrowheads="1"/>
          </p:cNvSpPr>
          <p:nvPr userDrawn="1"/>
        </p:nvSpPr>
        <p:spPr bwMode="auto">
          <a:xfrm>
            <a:off x="8788811" y="-25400"/>
            <a:ext cx="4187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schemeClr val="tx1"/>
                </a:solidFill>
              </a:rPr>
              <a:t>V.4.0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 userDrawn="1"/>
        </p:nvSpPr>
        <p:spPr bwMode="auto">
          <a:xfrm>
            <a:off x="7142781" y="6584298"/>
            <a:ext cx="2001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ja-JP" sz="800" dirty="0">
                <a:solidFill>
                  <a:schemeClr val="tx1"/>
                </a:solidFill>
              </a:rPr>
              <a:t>All rights reserved by </a:t>
            </a:r>
            <a:r>
              <a:rPr lang="en-US" altLang="ja-JP" sz="800" dirty="0" smtClean="0">
                <a:solidFill>
                  <a:schemeClr val="tx1"/>
                </a:solidFill>
              </a:rPr>
              <a:t>NetCommerce </a:t>
            </a:r>
            <a:r>
              <a:rPr lang="en-US" altLang="ja-JP" sz="800" dirty="0" err="1" smtClean="0">
                <a:solidFill>
                  <a:schemeClr val="tx1"/>
                </a:solidFill>
              </a:rPr>
              <a:t>inc.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 userDrawn="1"/>
        </p:nvSpPr>
        <p:spPr bwMode="auto">
          <a:xfrm>
            <a:off x="6607744" y="6584298"/>
            <a:ext cx="66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schemeClr val="tx1"/>
                </a:solidFill>
              </a:rPr>
              <a:t>2008-2013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73" name="図 72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6579349"/>
            <a:ext cx="1257140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17405" y="6539605"/>
            <a:ext cx="836263" cy="260654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434" y="6551181"/>
            <a:ext cx="1370221" cy="253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commerce.co.jp/blog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7142781" y="6584298"/>
            <a:ext cx="2001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ja-JP" sz="800" dirty="0">
                <a:solidFill>
                  <a:schemeClr val="tx1"/>
                </a:solidFill>
              </a:rPr>
              <a:t>All rights reserved by </a:t>
            </a:r>
            <a:r>
              <a:rPr lang="en-US" altLang="ja-JP" sz="800" dirty="0" smtClean="0">
                <a:solidFill>
                  <a:schemeClr val="tx1"/>
                </a:solidFill>
              </a:rPr>
              <a:t>NetCommerce </a:t>
            </a:r>
            <a:r>
              <a:rPr lang="en-US" altLang="ja-JP" sz="800" dirty="0" err="1" smtClean="0">
                <a:solidFill>
                  <a:schemeClr val="tx1"/>
                </a:solidFill>
              </a:rPr>
              <a:t>inc.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6607744" y="6584298"/>
            <a:ext cx="66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schemeClr val="tx1"/>
                </a:solidFill>
              </a:rPr>
              <a:t>2008-2013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6489340"/>
            <a:ext cx="1395155" cy="15794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15" y="6454525"/>
            <a:ext cx="234719" cy="23471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16505" y="5139190"/>
            <a:ext cx="837093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ja-JP" altLang="en-US" sz="3200" dirty="0">
                <a:solidFill>
                  <a:schemeClr val="bg1"/>
                </a:solidFill>
                <a:ea typeface="HGP創英角ｺﾞｼｯｸUB" pitchFamily="50" charset="-128"/>
              </a:rPr>
              <a:t>営業活動プロセスの</a:t>
            </a:r>
            <a:r>
              <a:rPr lang="ja-JP" altLang="en-US" sz="3200" dirty="0" smtClean="0">
                <a:solidFill>
                  <a:schemeClr val="bg1"/>
                </a:solidFill>
                <a:ea typeface="HGP創英角ｺﾞｼｯｸUB" pitchFamily="50" charset="-128"/>
              </a:rPr>
              <a:t>理解</a:t>
            </a:r>
            <a:endParaRPr lang="en-US" altLang="ja-JP" sz="3200" dirty="0" smtClean="0">
              <a:solidFill>
                <a:schemeClr val="bg1"/>
              </a:solidFill>
              <a:ea typeface="HGP創英角ｺﾞｼｯｸUB" pitchFamily="50" charset="-128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ja-JP" altLang="en-US" sz="3200" dirty="0" smtClean="0">
                <a:solidFill>
                  <a:schemeClr val="bg1"/>
                </a:solidFill>
                <a:ea typeface="HGP創英角ｺﾞｼｯｸUB" pitchFamily="50" charset="-128"/>
              </a:rPr>
              <a:t>と</a:t>
            </a:r>
            <a:r>
              <a:rPr lang="ja-JP" altLang="en-US" sz="3200" dirty="0">
                <a:solidFill>
                  <a:schemeClr val="bg1"/>
                </a:solidFill>
                <a:ea typeface="HGP創英角ｺﾞｼｯｸUB" pitchFamily="50" charset="-128"/>
              </a:rPr>
              <a:t>実践ノウハウ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74157" y="143635"/>
            <a:ext cx="92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Nov.</a:t>
            </a:r>
            <a:r>
              <a:rPr kumimoji="1" lang="en-US" altLang="ja-JP" dirty="0" smtClean="0">
                <a:solidFill>
                  <a:schemeClr val="bg1"/>
                </a:solidFill>
              </a:rPr>
              <a:t>2013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549" y="1673805"/>
            <a:ext cx="3465386" cy="44570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0695" y="503675"/>
            <a:ext cx="3616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営業活動プロセス</a:t>
            </a:r>
            <a:endParaRPr kumimoji="1" lang="en-US" altLang="ja-JP" sz="3600" dirty="0" smtClean="0">
              <a:solidFill>
                <a:srgbClr val="0000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3600" dirty="0" smtClean="0">
                <a:solidFill>
                  <a:schemeClr val="accent2">
                    <a:lumMod val="50000"/>
                  </a:schemeClr>
                </a:solidFill>
              </a:rPr>
              <a:t>と</a:t>
            </a:r>
            <a:endParaRPr kumimoji="1" lang="ja-JP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147" y="6175481"/>
            <a:ext cx="1286313" cy="40092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291" y="6129300"/>
            <a:ext cx="2192004" cy="4050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1670" y="2168860"/>
            <a:ext cx="1311920" cy="131192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74751" y="6219310"/>
            <a:ext cx="930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Dec.</a:t>
            </a:r>
            <a:r>
              <a:rPr kumimoji="1" lang="en-US" altLang="ja-JP" dirty="0" smtClean="0">
                <a:solidFill>
                  <a:srgbClr val="FFFFFF"/>
                </a:solidFill>
              </a:rPr>
              <a:t>2013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4346975" y="683696"/>
            <a:ext cx="2970330" cy="4995554"/>
            <a:chOff x="4346975" y="683696"/>
            <a:chExt cx="2970330" cy="4995554"/>
          </a:xfrm>
        </p:grpSpPr>
        <p:sp>
          <p:nvSpPr>
            <p:cNvPr id="4" name="角丸四角形 3"/>
            <p:cNvSpPr/>
            <p:nvPr/>
          </p:nvSpPr>
          <p:spPr bwMode="auto">
            <a:xfrm>
              <a:off x="4346975" y="683696"/>
              <a:ext cx="2970330" cy="4995554"/>
            </a:xfrm>
            <a:prstGeom prst="roundRect">
              <a:avLst>
                <a:gd name="adj" fmla="val 6652"/>
              </a:avLst>
            </a:prstGeom>
            <a:solidFill>
              <a:srgbClr val="FFFFFF">
                <a:alpha val="76000"/>
              </a:srgb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pic>
          <p:nvPicPr>
            <p:cNvPr id="157" name="図 1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2050" y="2303875"/>
              <a:ext cx="1842120" cy="236929"/>
            </a:xfrm>
            <a:prstGeom prst="rect">
              <a:avLst/>
            </a:prstGeom>
          </p:spPr>
        </p:pic>
        <p:sp>
          <p:nvSpPr>
            <p:cNvPr id="158" name="テキスト ボックス 157"/>
            <p:cNvSpPr txBox="1"/>
            <p:nvPr/>
          </p:nvSpPr>
          <p:spPr>
            <a:xfrm>
              <a:off x="4956457" y="2447709"/>
              <a:ext cx="2078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800" dirty="0" smtClean="0">
                  <a:solidFill>
                    <a:srgbClr val="0000FF"/>
                  </a:solidFill>
                  <a:effectLst/>
                  <a:latin typeface="Century"/>
                  <a:cs typeface="Century"/>
                </a:rPr>
                <a:t>CONECTER</a:t>
              </a:r>
              <a:r>
                <a:rPr kumimoji="1" lang="ja-JP" altLang="en-US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rPr>
                <a:t>（仮称）</a:t>
              </a:r>
              <a:endParaRPr kumimoji="1" lang="ja-JP" altLang="en-US" dirty="0">
                <a:solidFill>
                  <a:schemeClr val="accent6">
                    <a:lumMod val="50000"/>
                  </a:schemeClr>
                </a:solidFill>
                <a:effectLst/>
                <a:latin typeface="Century"/>
                <a:cs typeface="Century"/>
              </a:endParaRPr>
            </a:p>
          </p:txBody>
        </p:sp>
        <p:pic>
          <p:nvPicPr>
            <p:cNvPr id="159" name="図 15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3910" y="2315778"/>
              <a:ext cx="495055" cy="495055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567796" y="2753925"/>
              <a:ext cx="243447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700" dirty="0" smtClean="0">
                  <a:solidFill>
                    <a:srgbClr val="000090"/>
                  </a:solidFill>
                </a:rPr>
                <a:t>SFA</a:t>
              </a:r>
              <a:r>
                <a:rPr kumimoji="1" lang="ja-JP" altLang="en-US" sz="1700" dirty="0" smtClean="0">
                  <a:solidFill>
                    <a:srgbClr val="000090"/>
                  </a:solidFill>
                </a:rPr>
                <a:t>へのインターフェイス</a:t>
              </a:r>
              <a:endParaRPr kumimoji="1" lang="ja-JP" altLang="en-US" sz="1700" dirty="0">
                <a:solidFill>
                  <a:srgbClr val="000090"/>
                </a:solidFill>
              </a:endParaRPr>
            </a:p>
          </p:txBody>
        </p:sp>
      </p:grpSp>
      <p:pic>
        <p:nvPicPr>
          <p:cNvPr id="68" name="図 67" descr="MC9004339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58870"/>
            <a:ext cx="1970965" cy="1970965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7092280" y="3568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営業管理者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166955" y="368660"/>
            <a:ext cx="4545505" cy="2025225"/>
            <a:chOff x="4166955" y="368660"/>
            <a:chExt cx="4545505" cy="2025225"/>
          </a:xfrm>
        </p:grpSpPr>
        <p:sp>
          <p:nvSpPr>
            <p:cNvPr id="66" name="右矢印 65"/>
            <p:cNvSpPr/>
            <p:nvPr/>
          </p:nvSpPr>
          <p:spPr bwMode="auto">
            <a:xfrm>
              <a:off x="4166955" y="908720"/>
              <a:ext cx="2016975" cy="1247153"/>
            </a:xfrm>
            <a:prstGeom prst="rightArrow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 bwMode="auto">
            <a:xfrm>
              <a:off x="6372200" y="368660"/>
              <a:ext cx="1800200" cy="1485165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74" name="角丸四角形 73"/>
            <p:cNvSpPr/>
            <p:nvPr/>
          </p:nvSpPr>
          <p:spPr bwMode="auto">
            <a:xfrm>
              <a:off x="6642230" y="638690"/>
              <a:ext cx="1800200" cy="1485165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75" name="角丸四角形 74"/>
            <p:cNvSpPr/>
            <p:nvPr/>
          </p:nvSpPr>
          <p:spPr bwMode="auto">
            <a:xfrm>
              <a:off x="6912260" y="908720"/>
              <a:ext cx="1800200" cy="1485165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1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rPr>
                <a:t>既に使っている</a:t>
              </a:r>
              <a:endPara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altLang="ja-JP" sz="4800" dirty="0" smtClean="0">
                  <a:solidFill>
                    <a:srgbClr val="FF0000"/>
                  </a:solidFill>
                  <a:latin typeface="Tahoma" pitchFamily="34" charset="0"/>
                  <a:ea typeface="ＭＳ Ｐゴシック" pitchFamily="50" charset="-128"/>
                </a:rPr>
                <a:t>SFA</a:t>
              </a:r>
              <a:endParaRPr kumimoji="1" lang="ja-JP" alt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386535" y="368660"/>
            <a:ext cx="2880320" cy="2925325"/>
            <a:chOff x="1103531" y="1085655"/>
            <a:chExt cx="2880320" cy="2925325"/>
          </a:xfrm>
        </p:grpSpPr>
        <p:grpSp>
          <p:nvGrpSpPr>
            <p:cNvPr id="83" name="図形グループ 82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85" name="角丸四角形 84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6" name="角丸四角形 85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87" name="角丸四角形 86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88" name="図 8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9" name="図 88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91" name="テキスト ボックス 90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sp>
        <p:nvSpPr>
          <p:cNvPr id="92" name="角丸四角形吹き出し 91"/>
          <p:cNvSpPr/>
          <p:nvPr/>
        </p:nvSpPr>
        <p:spPr bwMode="auto">
          <a:xfrm>
            <a:off x="341532" y="4284095"/>
            <a:ext cx="3645404" cy="2250250"/>
          </a:xfrm>
          <a:prstGeom prst="wedgeRoundRectCallout">
            <a:avLst>
              <a:gd name="adj1" fmla="val -8639"/>
              <a:gd name="adj2" fmla="val -10255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2400" dirty="0" smtClean="0">
                <a:solidFill>
                  <a:srgbClr val="0000FF"/>
                </a:solidFill>
              </a:rPr>
              <a:t>営業担当者</a:t>
            </a:r>
            <a:r>
              <a:rPr lang="ja-JP" altLang="en-US" sz="2400" dirty="0" smtClean="0">
                <a:solidFill>
                  <a:srgbClr val="FF6600"/>
                </a:solidFill>
              </a:rPr>
              <a:t>にメリット！</a:t>
            </a:r>
            <a:endParaRPr lang="en-US" altLang="ja-JP" sz="2400" dirty="0" smtClean="0">
              <a:solidFill>
                <a:srgbClr val="FF66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altLang="ja-JP" sz="2400" dirty="0" smtClean="0">
              <a:solidFill>
                <a:srgbClr val="0000FF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altLang="ja-JP" sz="2400" dirty="0">
              <a:solidFill>
                <a:srgbClr val="0000FF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altLang="ja-JP" sz="2400" dirty="0" smtClean="0">
              <a:solidFill>
                <a:srgbClr val="0000FF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lang="en-US" altLang="ja-JP" sz="2400" dirty="0">
              <a:solidFill>
                <a:srgbClr val="0000FF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1530" y="4959170"/>
            <a:ext cx="364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勝率と効率の向上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94" name="下矢印 93"/>
          <p:cNvSpPr/>
          <p:nvPr/>
        </p:nvSpPr>
        <p:spPr bwMode="auto">
          <a:xfrm>
            <a:off x="1736686" y="5499230"/>
            <a:ext cx="945105" cy="40504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1531" y="5859270"/>
            <a:ext cx="3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営業目標達成に貢献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grpSp>
        <p:nvGrpSpPr>
          <p:cNvPr id="96" name="図形グループ 95"/>
          <p:cNvGrpSpPr/>
          <p:nvPr/>
        </p:nvGrpSpPr>
        <p:grpSpPr>
          <a:xfrm>
            <a:off x="538935" y="521060"/>
            <a:ext cx="2880320" cy="2925325"/>
            <a:chOff x="1103531" y="1085655"/>
            <a:chExt cx="2880320" cy="2925325"/>
          </a:xfrm>
        </p:grpSpPr>
        <p:grpSp>
          <p:nvGrpSpPr>
            <p:cNvPr id="97" name="図形グループ 9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99" name="角丸四角形 9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角丸四角形 9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01" name="角丸四角形 10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02" name="図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3" name="図 102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04" name="図 10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05" name="テキスト ボックス 10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06" name="図形グループ 105"/>
          <p:cNvGrpSpPr/>
          <p:nvPr/>
        </p:nvGrpSpPr>
        <p:grpSpPr>
          <a:xfrm>
            <a:off x="691335" y="673460"/>
            <a:ext cx="2880320" cy="2925325"/>
            <a:chOff x="1103531" y="1085655"/>
            <a:chExt cx="2880320" cy="2925325"/>
          </a:xfrm>
        </p:grpSpPr>
        <p:grpSp>
          <p:nvGrpSpPr>
            <p:cNvPr id="107" name="図形グループ 10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09" name="角丸四角形 10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11" name="角丸四角形 11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12" name="図 1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3" name="図 112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15" name="テキスト ボックス 11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16" name="図形グループ 115"/>
          <p:cNvGrpSpPr/>
          <p:nvPr/>
        </p:nvGrpSpPr>
        <p:grpSpPr>
          <a:xfrm>
            <a:off x="843735" y="825860"/>
            <a:ext cx="2880320" cy="2925325"/>
            <a:chOff x="1103531" y="1085655"/>
            <a:chExt cx="2880320" cy="2925325"/>
          </a:xfrm>
        </p:grpSpPr>
        <p:grpSp>
          <p:nvGrpSpPr>
            <p:cNvPr id="117" name="図形グループ 11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19" name="角丸四角形 11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角丸四角形 11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21" name="角丸四角形 12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22" name="図 1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3" name="図 122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25" name="テキスト ボックス 12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26" name="図形グループ 125"/>
          <p:cNvGrpSpPr/>
          <p:nvPr/>
        </p:nvGrpSpPr>
        <p:grpSpPr>
          <a:xfrm>
            <a:off x="996135" y="978260"/>
            <a:ext cx="2880320" cy="2925325"/>
            <a:chOff x="1103531" y="1085655"/>
            <a:chExt cx="2880320" cy="2925325"/>
          </a:xfrm>
        </p:grpSpPr>
        <p:grpSp>
          <p:nvGrpSpPr>
            <p:cNvPr id="127" name="図形グループ 12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29" name="角丸四角形 12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0" name="角丸四角形 12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31" name="角丸四角形 13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32" name="図 1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3" name="図 132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34" name="図 13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35" name="テキスト ボックス 13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28" name="図 1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36" name="図形グループ 135"/>
          <p:cNvGrpSpPr/>
          <p:nvPr/>
        </p:nvGrpSpPr>
        <p:grpSpPr>
          <a:xfrm>
            <a:off x="1148535" y="1130660"/>
            <a:ext cx="2880320" cy="2925325"/>
            <a:chOff x="1103531" y="1085655"/>
            <a:chExt cx="2880320" cy="2925325"/>
          </a:xfrm>
        </p:grpSpPr>
        <p:grpSp>
          <p:nvGrpSpPr>
            <p:cNvPr id="137" name="図形グループ 13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39" name="角丸四角形 13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0" name="角丸四角形 13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41" name="角丸四角形 14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42" name="図 1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3" name="図 142" descr="MC900433925 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44" name="図 14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45" name="テキスト ボックス 144"/>
              <p:cNvSpPr txBox="1"/>
              <p:nvPr/>
            </p:nvSpPr>
            <p:spPr>
              <a:xfrm>
                <a:off x="1782547" y="3079303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Century"/>
                    <a:cs typeface="Century"/>
                  </a:rPr>
                  <a:t>組織対応版</a:t>
                </a:r>
                <a:endParaRPr kumimoji="1" lang="ja-JP" altLang="en-US" dirty="0">
                  <a:solidFill>
                    <a:srgbClr val="0000FF"/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9" name="図形グループ 8"/>
          <p:cNvGrpSpPr/>
          <p:nvPr/>
        </p:nvGrpSpPr>
        <p:grpSpPr>
          <a:xfrm>
            <a:off x="4028256" y="4020289"/>
            <a:ext cx="4684204" cy="2469051"/>
            <a:chOff x="4028256" y="4020289"/>
            <a:chExt cx="4684204" cy="2469051"/>
          </a:xfrm>
        </p:grpSpPr>
        <p:sp>
          <p:nvSpPr>
            <p:cNvPr id="79" name="角丸四角形 78"/>
            <p:cNvSpPr/>
            <p:nvPr/>
          </p:nvSpPr>
          <p:spPr bwMode="auto">
            <a:xfrm>
              <a:off x="6057165" y="4284095"/>
              <a:ext cx="2655295" cy="2205245"/>
            </a:xfrm>
            <a:prstGeom prst="roundRect">
              <a:avLst>
                <a:gd name="adj" fmla="val 8766"/>
              </a:avLst>
            </a:prstGeom>
            <a:solidFill>
              <a:srgbClr val="CCCC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1" lang="en-US" altLang="ja-JP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rPr>
                <a:t>SFA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en-US" altLang="ja-JP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56" name="右矢印 155"/>
            <p:cNvSpPr/>
            <p:nvPr/>
          </p:nvSpPr>
          <p:spPr bwMode="auto">
            <a:xfrm rot="2036347">
              <a:off x="4028256" y="4020289"/>
              <a:ext cx="2016975" cy="1247153"/>
            </a:xfrm>
            <a:prstGeom prst="rightArrow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147175" y="5383667"/>
              <a:ext cx="24673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000" dirty="0" smtClean="0">
                  <a:solidFill>
                    <a:srgbClr val="000090"/>
                  </a:solidFill>
                </a:rPr>
                <a:t>予実の収集・管理</a:t>
              </a:r>
              <a:endParaRPr kumimoji="1" lang="en-US" altLang="ja-JP" sz="2000" dirty="0" smtClean="0">
                <a:solidFill>
                  <a:srgbClr val="000090"/>
                </a:solidFill>
              </a:endParaRPr>
            </a:p>
            <a:p>
              <a:pPr marL="285750" indent="-285750" algn="l">
                <a:buFont typeface="Wingdings" charset="2"/>
                <a:buChar char="v"/>
              </a:pPr>
              <a:r>
                <a:rPr lang="ja-JP" altLang="en-US" sz="2000" dirty="0" smtClean="0">
                  <a:solidFill>
                    <a:srgbClr val="000090"/>
                  </a:solidFill>
                </a:rPr>
                <a:t>進捗状況の把握</a:t>
              </a:r>
              <a:endParaRPr lang="en-US" altLang="ja-JP" sz="2000" dirty="0" smtClean="0">
                <a:solidFill>
                  <a:srgbClr val="000090"/>
                </a:solidFill>
              </a:endParaRPr>
            </a:p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000" dirty="0" smtClean="0">
                  <a:solidFill>
                    <a:srgbClr val="000090"/>
                  </a:solidFill>
                </a:rPr>
                <a:t>ワークフロー　など</a:t>
              </a:r>
              <a:endParaRPr kumimoji="1" lang="ja-JP" altLang="en-US" sz="20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073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11</a:t>
            </a:fld>
            <a:endParaRPr lang="en-US" altLang="ja-JP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386535" y="1283856"/>
            <a:ext cx="2880320" cy="2925325"/>
            <a:chOff x="1103531" y="1085655"/>
            <a:chExt cx="2880320" cy="2925325"/>
          </a:xfrm>
        </p:grpSpPr>
        <p:grpSp>
          <p:nvGrpSpPr>
            <p:cNvPr id="4" name="図形グループ 3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6" name="角丸四角形 5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8" name="角丸四角形 7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" name="図 9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1779462" y="3068960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dirty="0" smtClean="0">
                    <a:solidFill>
                      <a:srgbClr val="0000FF"/>
                    </a:solidFill>
                    <a:effectLst/>
                    <a:latin typeface="Century"/>
                    <a:cs typeface="Century"/>
                  </a:rPr>
                  <a:t>組織対応版</a:t>
                </a:r>
                <a:endParaRPr kumimoji="1" lang="ja-JP" altLang="en-US" dirty="0">
                  <a:solidFill>
                    <a:srgbClr val="0000FF"/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3401870" y="1238851"/>
            <a:ext cx="5220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l"/>
            </a:pPr>
            <a:r>
              <a:rPr lang="ja-JP" altLang="en-US" sz="1800" dirty="0" smtClean="0">
                <a:solidFill>
                  <a:schemeClr val="bg1"/>
                </a:solidFill>
              </a:rPr>
              <a:t>あらかじめ用意された営業活動プロセス・チェックリストに沿って確認してゆくだけで</a:t>
            </a:r>
            <a:r>
              <a:rPr lang="ja-JP" altLang="en-US" sz="1800" dirty="0" smtClean="0">
                <a:solidFill>
                  <a:schemeClr val="bg1"/>
                </a:solidFill>
              </a:rPr>
              <a:t>進度</a:t>
            </a:r>
            <a:r>
              <a:rPr lang="ja-JP" altLang="en-US" sz="1800" dirty="0">
                <a:solidFill>
                  <a:schemeClr val="bg1"/>
                </a:solidFill>
              </a:rPr>
              <a:t>・</a:t>
            </a:r>
            <a:r>
              <a:rPr lang="ja-JP" altLang="en-US" sz="1800" dirty="0" smtClean="0">
                <a:solidFill>
                  <a:schemeClr val="bg1"/>
                </a:solidFill>
              </a:rPr>
              <a:t>確度</a:t>
            </a:r>
            <a:r>
              <a:rPr lang="ja-JP" altLang="en-US" sz="1800" dirty="0" smtClean="0">
                <a:solidFill>
                  <a:schemeClr val="bg1"/>
                </a:solidFill>
              </a:rPr>
              <a:t>が、自動で報告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charset="2"/>
              <a:buChar char="l"/>
            </a:pPr>
            <a:r>
              <a:rPr lang="ja-JP" altLang="en-US" sz="1800" dirty="0" smtClean="0">
                <a:solidFill>
                  <a:schemeClr val="bg1"/>
                </a:solidFill>
              </a:rPr>
              <a:t>案件データはサーバー・サイドに保管。情報漏洩のリスクを排除</a:t>
            </a:r>
            <a:endParaRPr lang="en-US" altLang="ja-JP" sz="1800" dirty="0">
              <a:solidFill>
                <a:schemeClr val="bg1"/>
              </a:solidFill>
            </a:endParaRPr>
          </a:p>
          <a:p>
            <a:pPr marL="342900" indent="-342900" algn="l">
              <a:buFont typeface="Wingdings" charset="2"/>
              <a:buChar char="l"/>
            </a:pPr>
            <a:r>
              <a:rPr kumimoji="1" lang="ja-JP" altLang="en-US" sz="1800" dirty="0" smtClean="0">
                <a:solidFill>
                  <a:schemeClr val="bg1"/>
                </a:solidFill>
              </a:rPr>
              <a:t>すぐに欲しい「ヤバイ」情報を即座に簡単報告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marL="742950" lvl="1" indent="-285750" algn="l">
              <a:buFont typeface="Wingdings" charset="2"/>
              <a:buChar char="v"/>
            </a:pPr>
            <a:r>
              <a:rPr lang="ja-JP" altLang="en-US" sz="1600" dirty="0" smtClean="0">
                <a:solidFill>
                  <a:schemeClr val="bg1"/>
                </a:solidFill>
              </a:rPr>
              <a:t>「ヤバいね！」ボタン、「助けて！」ボタン、ショート・メッセージ機能で簡単・即座な連絡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pPr marL="742950" lvl="1" indent="-285750" algn="l">
              <a:buFont typeface="Wingdings" charset="2"/>
              <a:buChar char="v"/>
            </a:pPr>
            <a:r>
              <a:rPr lang="ja-JP" altLang="en-US" sz="1600" dirty="0" smtClean="0">
                <a:solidFill>
                  <a:schemeClr val="bg1"/>
                </a:solidFill>
              </a:rPr>
              <a:t>営業</a:t>
            </a:r>
            <a:r>
              <a:rPr lang="ja-JP" altLang="en-US" sz="1600" dirty="0">
                <a:solidFill>
                  <a:schemeClr val="bg1"/>
                </a:solidFill>
              </a:rPr>
              <a:t>活動プロセスの後退を自動</a:t>
            </a:r>
            <a:r>
              <a:rPr lang="ja-JP" altLang="en-US" sz="1600" dirty="0" smtClean="0">
                <a:solidFill>
                  <a:schemeClr val="bg1"/>
                </a:solidFill>
              </a:rPr>
              <a:t>で</a:t>
            </a:r>
            <a:r>
              <a:rPr lang="ja-JP" altLang="en-US" sz="1600" dirty="0" smtClean="0">
                <a:solidFill>
                  <a:schemeClr val="bg1"/>
                </a:solidFill>
              </a:rPr>
              <a:t>通知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pPr marL="742950" lvl="1" indent="-285750" algn="l">
              <a:buFont typeface="Wingdings" charset="2"/>
              <a:buChar char="v"/>
            </a:pPr>
            <a:r>
              <a:rPr lang="ja-JP" altLang="en-US" sz="1600" dirty="0" smtClean="0">
                <a:solidFill>
                  <a:schemeClr val="bg1"/>
                </a:solidFill>
              </a:rPr>
              <a:t>リアルタイム</a:t>
            </a:r>
            <a:r>
              <a:rPr lang="ja-JP" altLang="en-US" sz="1600" dirty="0">
                <a:solidFill>
                  <a:schemeClr val="bg1"/>
                </a:solidFill>
              </a:rPr>
              <a:t>・チャットによるオンライン会議でその場で相談・意志</a:t>
            </a:r>
            <a:r>
              <a:rPr lang="ja-JP" altLang="en-US" sz="1600" dirty="0" smtClean="0">
                <a:solidFill>
                  <a:schemeClr val="bg1"/>
                </a:solidFill>
              </a:rPr>
              <a:t>決定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6535" y="4569221"/>
            <a:ext cx="81909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charset="2"/>
              <a:buChar char="ü"/>
            </a:pPr>
            <a:r>
              <a:rPr lang="ja-JP" altLang="en-US" sz="1800" dirty="0">
                <a:solidFill>
                  <a:srgbClr val="FFFFFF"/>
                </a:solidFill>
              </a:rPr>
              <a:t>業務</a:t>
            </a:r>
            <a:r>
              <a:rPr lang="ja-JP" altLang="en-US" sz="1800" dirty="0" smtClean="0">
                <a:solidFill>
                  <a:srgbClr val="FFFFFF"/>
                </a:solidFill>
              </a:rPr>
              <a:t>別</a:t>
            </a:r>
            <a:r>
              <a:rPr lang="ja-JP" altLang="en-US" sz="1800" dirty="0" smtClean="0">
                <a:solidFill>
                  <a:srgbClr val="FFFFFF"/>
                </a:solidFill>
              </a:rPr>
              <a:t>標準</a:t>
            </a:r>
            <a:r>
              <a:rPr lang="ja-JP" altLang="en-US" sz="1800" dirty="0" smtClean="0">
                <a:solidFill>
                  <a:srgbClr val="FFFFFF"/>
                </a:solidFill>
              </a:rPr>
              <a:t>テンプレート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lvl="1" algn="l"/>
            <a:r>
              <a:rPr lang="ja-JP" altLang="en-US" dirty="0" smtClean="0">
                <a:solidFill>
                  <a:srgbClr val="FFFFFF"/>
                </a:solidFill>
              </a:rPr>
              <a:t>業種・業務に応じた標準テンプレートを提供させて頂きます。</a:t>
            </a:r>
            <a:endParaRPr lang="en-US" altLang="ja-JP" dirty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ja-JP" altLang="en-US" sz="1800" dirty="0" smtClean="0">
                <a:solidFill>
                  <a:srgbClr val="FFFFFF"/>
                </a:solidFill>
              </a:rPr>
              <a:t>標準テンプレートのカスタマイズ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lvl="1" algn="l"/>
            <a:r>
              <a:rPr lang="ja-JP" altLang="en-US" dirty="0" smtClean="0">
                <a:solidFill>
                  <a:srgbClr val="FFFFFF"/>
                </a:solidFill>
              </a:rPr>
              <a:t>必要に応じて独自のプロセスを追加したり、修正することができます。</a:t>
            </a:r>
            <a:endParaRPr lang="en-US" altLang="ja-JP" dirty="0" smtClean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ja-JP" altLang="en-US" sz="1800" dirty="0" smtClean="0">
                <a:solidFill>
                  <a:srgbClr val="FFFFFF"/>
                </a:solidFill>
              </a:rPr>
              <a:t>コンサルティングと研修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 lvl="1" algn="l"/>
            <a:r>
              <a:rPr lang="ja-JP" altLang="en-US" dirty="0" smtClean="0">
                <a:solidFill>
                  <a:srgbClr val="FFFFFF"/>
                </a:solidFill>
              </a:rPr>
              <a:t>ご要望に応じて独自の営業活動プロセスを設計し組み込みます。また、営業活動プロセスの実践ノウハウについて研修も行います。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530" y="323655"/>
            <a:ext cx="518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 smtClean="0">
                <a:solidFill>
                  <a:srgbClr val="FFFFFF"/>
                </a:solidFill>
              </a:rPr>
              <a:t>組織対応版で実現を予定している機能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2575"/>
      </p:ext>
    </p:extLst>
  </p:cSld>
  <p:clrMapOvr>
    <a:masterClrMapping/>
  </p:clrMapOvr>
  <p:transition xmlns:p14="http://schemas.microsoft.com/office/powerpoint/2010/main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996950_450768498373338_49160481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799"/>
            <a:ext cx="3808810" cy="533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 descr="IMG_40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0"/>
            <a:ext cx="172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 descr="IMG_406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66800"/>
            <a:ext cx="172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 descr="IMG_406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172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 descr="MF_IMG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172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1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300"/>
            <a:ext cx="7772400" cy="533400"/>
          </a:xfrm>
        </p:spPr>
        <p:txBody>
          <a:bodyPr/>
          <a:lstStyle/>
          <a:p>
            <a:pPr algn="ctr" eaLnBrk="1" hangingPunct="1"/>
            <a:r>
              <a:rPr lang="ja-JP" altLang="en-US" dirty="0" smtClean="0">
                <a:solidFill>
                  <a:srgbClr val="FFFFFF"/>
                </a:solidFill>
                <a:effectLst/>
              </a:rPr>
              <a:t>ブログ／</a:t>
            </a:r>
            <a:r>
              <a:rPr lang="en-US" altLang="ja-JP" dirty="0" smtClean="0">
                <a:solidFill>
                  <a:srgbClr val="FFFFFF"/>
                </a:solidFill>
                <a:effectLst/>
              </a:rPr>
              <a:t>Facebook</a:t>
            </a:r>
            <a:r>
              <a:rPr lang="ja-JP" altLang="en-US" dirty="0" smtClean="0">
                <a:solidFill>
                  <a:srgbClr val="FFFFFF"/>
                </a:solidFill>
                <a:effectLst/>
              </a:rPr>
              <a:t>のご紹介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56" y="1681324"/>
            <a:ext cx="3082830" cy="344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304800" y="1399401"/>
            <a:ext cx="1018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dirty="0" err="1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Zdnet</a:t>
            </a:r>
            <a:r>
              <a:rPr lang="en-US" altLang="ja-JP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Japan</a:t>
            </a:r>
            <a:endParaRPr lang="ja-JP" altLang="en-US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5">
            <a:hlinkClick r:id="rId3"/>
          </p:cNvPr>
          <p:cNvSpPr>
            <a:spLocks noChangeArrowheads="1"/>
          </p:cNvSpPr>
          <p:nvPr/>
        </p:nvSpPr>
        <p:spPr bwMode="auto">
          <a:xfrm>
            <a:off x="1163195" y="5564245"/>
            <a:ext cx="3478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effectLst/>
              </a:rPr>
              <a:t>http://</a:t>
            </a:r>
            <a:r>
              <a:rPr lang="en-US" altLang="ja-JP" sz="1600" dirty="0" err="1">
                <a:solidFill>
                  <a:srgbClr val="FFFFFF"/>
                </a:solidFill>
                <a:effectLst/>
              </a:rPr>
              <a:t>www.netcommerce.co.jp</a:t>
            </a:r>
            <a:r>
              <a:rPr lang="en-US" altLang="ja-JP" sz="1600" dirty="0">
                <a:solidFill>
                  <a:srgbClr val="FFFFFF"/>
                </a:solidFill>
                <a:effectLst/>
              </a:rPr>
              <a:t>/</a:t>
            </a:r>
            <a:r>
              <a:rPr lang="en-US" altLang="ja-JP" sz="1600" dirty="0" smtClean="0">
                <a:solidFill>
                  <a:srgbClr val="FFFFFF"/>
                </a:solidFill>
                <a:effectLst/>
              </a:rPr>
              <a:t>blog</a:t>
            </a:r>
            <a:endParaRPr lang="ja-JP" altLang="en-US" sz="1600" dirty="0">
              <a:solidFill>
                <a:srgbClr val="FFFFFF"/>
              </a:solidFill>
              <a:effectLst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6798" y="6003100"/>
            <a:ext cx="2819400" cy="304800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ja-JP" altLang="en-US" sz="1200" dirty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ソリューション営業プロフェッショナル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610" y="6033262"/>
            <a:ext cx="773113" cy="27463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正方形/長方形 4"/>
          <p:cNvSpPr/>
          <p:nvPr/>
        </p:nvSpPr>
        <p:spPr>
          <a:xfrm>
            <a:off x="4953000" y="6096000"/>
            <a:ext cx="3925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effectLst/>
              </a:rPr>
              <a:t>https://www.facebook.com/solution.sales</a:t>
            </a:r>
            <a:endParaRPr lang="ja-JP" altLang="en-US" sz="1600" dirty="0">
              <a:solidFill>
                <a:srgbClr val="FFFFFF"/>
              </a:solidFill>
              <a:effectLst/>
            </a:endParaRPr>
          </a:p>
        </p:txBody>
      </p:sp>
      <p:pic>
        <p:nvPicPr>
          <p:cNvPr id="7" name="図 6" descr="スクリーンショット 2013-09-17 13.39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65" y="921430"/>
            <a:ext cx="3200400" cy="4714875"/>
          </a:xfrm>
          <a:prstGeom prst="rect">
            <a:avLst/>
          </a:prstGeom>
        </p:spPr>
      </p:pic>
      <p:pic>
        <p:nvPicPr>
          <p:cNvPr id="9" name="図 8" descr="スクリーンショット 2013-09-17 13.42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962400" cy="230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図 2" descr="スクリーンショット 2012-06-22 12.43.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007608" cy="248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 descr="スクリーンショット 2013-09-17 13.44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346960" cy="236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7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2E3B8B6-AA68-4009-A2FE-D226501A7DA0}" type="slidenum">
              <a:rPr kumimoji="0" lang="ja-JP" altLang="en-US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ja-JP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701570" y="1223755"/>
            <a:ext cx="3825425" cy="765084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予算達成の進捗を管理するためのプロセス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営業プロセス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4662010" y="1223755"/>
            <a:ext cx="3825425" cy="765084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営業活動の品質を管理するためのプロセス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営業活動プロセス</a:t>
            </a: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701570" y="2618909"/>
            <a:ext cx="3825425" cy="1035116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目標予算について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360363" lvl="1" indent="-171450" algn="l">
              <a:buFont typeface="Wingdings" charset="2"/>
              <a:buChar char="ü"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どこまで達成されているのか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360363" lvl="1" indent="-171450" algn="l">
              <a:buFont typeface="Wingdings" charset="2"/>
              <a:buChar char="ü"/>
            </a:pPr>
            <a:r>
              <a:rPr lang="ja-JP" altLang="en-US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今後どれだけ達成する必要があるのか</a:t>
            </a:r>
          </a:p>
          <a:p>
            <a:pPr marL="360363" lvl="1" indent="-171450" algn="l">
              <a:buFont typeface="Wingdings" charset="2"/>
              <a:buChar char="ü"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進捗段階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(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パイプライン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)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ごとの案件数と見込数字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4662010" y="2618909"/>
            <a:ext cx="3825425" cy="1035116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案件を受注するために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360363" lvl="1" indent="-171450" algn="l">
              <a:buFont typeface="Wingdings" charset="2"/>
              <a:buChar char="ü"/>
              <a:tabLst>
                <a:tab pos="360363" algn="l"/>
              </a:tabLst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行うべき</a:t>
            </a:r>
            <a:r>
              <a:rPr lang="ja-JP" altLang="en-US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アクション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が</a:t>
            </a:r>
            <a:r>
              <a:rPr lang="ja-JP" altLang="en-US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どこまで実行されているか</a:t>
            </a:r>
            <a:endParaRPr lang="en-US" altLang="ja-JP" sz="1200" dirty="0" smtClean="0">
              <a:solidFill>
                <a:schemeClr val="bg1"/>
              </a:solidFill>
              <a:latin typeface="Tahoma" pitchFamily="34" charset="0"/>
              <a:ea typeface="ＭＳ Ｐゴシック" pitchFamily="50" charset="-128"/>
            </a:endParaRPr>
          </a:p>
          <a:p>
            <a:pPr marL="360363" lvl="1" indent="-171450" algn="l">
              <a:buFont typeface="Wingdings" charset="2"/>
              <a:buChar char="ü"/>
              <a:tabLst>
                <a:tab pos="360363" algn="l"/>
              </a:tabLst>
            </a:pPr>
            <a:r>
              <a:rPr lang="ja-JP" altLang="en-US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今後どのようなアクションを行う必要があるのか</a:t>
            </a:r>
          </a:p>
          <a:p>
            <a:pPr marL="360363" lvl="1" indent="-171450" algn="l">
              <a:buFont typeface="Wingdings" charset="2"/>
              <a:buChar char="ü"/>
              <a:tabLst>
                <a:tab pos="360363" algn="l"/>
              </a:tabLst>
            </a:pPr>
            <a:r>
              <a:rPr lang="ja-JP" altLang="en-US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行うべきアクションに抜けや漏れはないか</a:t>
            </a:r>
            <a:endParaRPr lang="en-US" altLang="ja-JP" sz="1200" dirty="0" smtClean="0">
              <a:solidFill>
                <a:schemeClr val="bg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701570" y="2078849"/>
            <a:ext cx="3825425" cy="450050"/>
          </a:xfrm>
          <a:prstGeom prst="roundRect">
            <a:avLst>
              <a:gd name="adj" fmla="val 29759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組織の目標達成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4662010" y="2078849"/>
            <a:ext cx="3825425" cy="450050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案件の受注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701570" y="3744034"/>
            <a:ext cx="3825425" cy="1035115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dirty="0" smtClean="0">
                <a:solidFill>
                  <a:schemeClr val="bg1"/>
                </a:solidFill>
              </a:rPr>
              <a:t>目標予算を達成するために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dirty="0" smtClean="0">
                <a:solidFill>
                  <a:schemeClr val="bg1"/>
                </a:solidFill>
              </a:rPr>
              <a:t>予実の見通しと案件の優先順位を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dirty="0" smtClean="0">
                <a:solidFill>
                  <a:schemeClr val="bg1"/>
                </a:solidFill>
              </a:rPr>
              <a:t>検討する切っ掛けを提供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662010" y="3744034"/>
            <a:ext cx="3825425" cy="1035115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案件を受注するために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案件毎に必要なアクションプランを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検討する切っ掛けを提供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701570" y="4869159"/>
            <a:ext cx="3825425" cy="479832"/>
          </a:xfrm>
          <a:prstGeom prst="roundRect">
            <a:avLst>
              <a:gd name="adj" fmla="val 28946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部下への指示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4662010" y="4869159"/>
            <a:ext cx="3825425" cy="495055"/>
          </a:xfrm>
          <a:prstGeom prst="roundRect">
            <a:avLst>
              <a:gd name="adj" fmla="val 31214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自分自身の判断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701570" y="5437594"/>
            <a:ext cx="3825425" cy="479832"/>
          </a:xfrm>
          <a:prstGeom prst="roundRect">
            <a:avLst>
              <a:gd name="adj" fmla="val 2485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管理者のツール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4662010" y="5437594"/>
            <a:ext cx="3825425" cy="495055"/>
          </a:xfrm>
          <a:prstGeom prst="roundRect">
            <a:avLst>
              <a:gd name="adj" fmla="val 35181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担当者のツール</a:t>
            </a:r>
          </a:p>
        </p:txBody>
      </p:sp>
      <p:pic>
        <p:nvPicPr>
          <p:cNvPr id="21" name="Picture 23" descr="MCj04339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574" y="5004173"/>
            <a:ext cx="945105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j04326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39189"/>
            <a:ext cx="681308" cy="6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8110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701570" y="5437594"/>
            <a:ext cx="3825425" cy="479832"/>
          </a:xfrm>
          <a:prstGeom prst="roundRect">
            <a:avLst>
              <a:gd name="adj" fmla="val 2485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管理者のツール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4662010" y="5437594"/>
            <a:ext cx="3825425" cy="495055"/>
          </a:xfrm>
          <a:prstGeom prst="roundRect">
            <a:avLst>
              <a:gd name="adj" fmla="val 35181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担当者のツール</a:t>
            </a:r>
          </a:p>
        </p:txBody>
      </p:sp>
      <p:pic>
        <p:nvPicPr>
          <p:cNvPr id="21" name="Picture 23" descr="MCj04339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574" y="5004173"/>
            <a:ext cx="945105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j04326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39189"/>
            <a:ext cx="681308" cy="6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角丸四角形 22"/>
          <p:cNvSpPr/>
          <p:nvPr/>
        </p:nvSpPr>
        <p:spPr bwMode="auto">
          <a:xfrm>
            <a:off x="4662010" y="2303874"/>
            <a:ext cx="3825425" cy="495055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案件毎に自分の行動を評価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4662010" y="4554124"/>
            <a:ext cx="3825425" cy="450050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営業活動の</a:t>
            </a:r>
            <a:r>
              <a:rPr lang="ja-JP" altLang="en-US" sz="1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生産性と勝率が向上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 bwMode="auto">
          <a:xfrm>
            <a:off x="5202070" y="4959170"/>
            <a:ext cx="2610289" cy="315034"/>
          </a:xfrm>
          <a:prstGeom prst="wedgeRoundRectCallout">
            <a:avLst>
              <a:gd name="adj1" fmla="val 54407"/>
              <a:gd name="adj2" fmla="val 315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1200" dirty="0" smtClean="0">
                <a:solidFill>
                  <a:srgbClr val="0000FF"/>
                </a:solidFill>
              </a:rPr>
              <a:t>評価・チェックすることに動機付け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701570" y="4554124"/>
            <a:ext cx="3825425" cy="450050"/>
          </a:xfrm>
          <a:prstGeom prst="roundRect">
            <a:avLst>
              <a:gd name="adj" fmla="val 3121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タイムリー・精度の高い報告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701570" y="2303874"/>
            <a:ext cx="3825425" cy="495055"/>
          </a:xfrm>
          <a:prstGeom prst="roundRect">
            <a:avLst>
              <a:gd name="adj" fmla="val 3121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予実の精度を向上できる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 bwMode="auto">
          <a:xfrm>
            <a:off x="1421650" y="4959169"/>
            <a:ext cx="2610289" cy="315034"/>
          </a:xfrm>
          <a:prstGeom prst="wedgeRoundRectCallout">
            <a:avLst>
              <a:gd name="adj1" fmla="val -54190"/>
              <a:gd name="adj2" fmla="val 27435"/>
              <a:gd name="adj3" fmla="val 16667"/>
            </a:avLst>
          </a:prstGeom>
          <a:solidFill>
            <a:srgbClr val="CCFF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報告への信頼が高まる</a:t>
            </a:r>
          </a:p>
        </p:txBody>
      </p:sp>
      <p:sp>
        <p:nvSpPr>
          <p:cNvPr id="33" name="角丸四角形吹き出し 32"/>
          <p:cNvSpPr/>
          <p:nvPr/>
        </p:nvSpPr>
        <p:spPr bwMode="auto">
          <a:xfrm>
            <a:off x="5292081" y="2753924"/>
            <a:ext cx="3060340" cy="315034"/>
          </a:xfrm>
          <a:prstGeom prst="wedgeRoundRectCallout">
            <a:avLst>
              <a:gd name="adj1" fmla="val 9514"/>
              <a:gd name="adj2" fmla="val -639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営業活動の行動チェックリスト</a:t>
            </a:r>
          </a:p>
        </p:txBody>
      </p:sp>
      <p:sp>
        <p:nvSpPr>
          <p:cNvPr id="34" name="角丸四角形吹き出し 33"/>
          <p:cNvSpPr/>
          <p:nvPr/>
        </p:nvSpPr>
        <p:spPr bwMode="auto">
          <a:xfrm>
            <a:off x="881590" y="2753924"/>
            <a:ext cx="3060340" cy="315034"/>
          </a:xfrm>
          <a:prstGeom prst="wedgeRoundRectCallout">
            <a:avLst>
              <a:gd name="adj1" fmla="val -18095"/>
              <a:gd name="adj2" fmla="val -63995"/>
              <a:gd name="adj3" fmla="val 16667"/>
            </a:avLst>
          </a:prstGeom>
          <a:solidFill>
            <a:srgbClr val="CCFF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1200" dirty="0" smtClean="0">
                <a:solidFill>
                  <a:srgbClr val="008000"/>
                </a:solidFill>
              </a:rPr>
              <a:t>客観的基準に裏打ちされたフォーキャスト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7" name="曲折矢印 6"/>
          <p:cNvSpPr/>
          <p:nvPr/>
        </p:nvSpPr>
        <p:spPr bwMode="auto">
          <a:xfrm>
            <a:off x="4121950" y="2348879"/>
            <a:ext cx="720079" cy="2385265"/>
          </a:xfrm>
          <a:prstGeom prst="bentArrow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8" name="曲折矢印 37"/>
          <p:cNvSpPr/>
          <p:nvPr/>
        </p:nvSpPr>
        <p:spPr bwMode="auto">
          <a:xfrm flipH="1" flipV="1">
            <a:off x="4346975" y="2573904"/>
            <a:ext cx="720079" cy="2385265"/>
          </a:xfrm>
          <a:prstGeom prst="bentArrow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4662010" y="401406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報告から曖昧さが排除される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662010" y="329398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現状を冷静に評価できる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4662010" y="365402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次のアクションプランを確認できる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701570" y="401406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客観的事実に基づき進捗が共有できる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701570" y="329398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フォーキャストに客観的根拠を与えられる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701570" y="3654024"/>
            <a:ext cx="3825425" cy="315035"/>
          </a:xfrm>
          <a:prstGeom prst="roundRect">
            <a:avLst>
              <a:gd name="adj" fmla="val 3121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案件毎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･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プロセス単位で課題を把握できる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701570" y="1223755"/>
            <a:ext cx="3825425" cy="765084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予算達成の進捗を管理するためのプロセス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営業プロセス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4662010" y="1223755"/>
            <a:ext cx="3825425" cy="765084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営業活動の品質を管理するためのプロセス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営業活動プロセス</a:t>
            </a: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082482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図形グループ 21"/>
          <p:cNvGrpSpPr/>
          <p:nvPr/>
        </p:nvGrpSpPr>
        <p:grpSpPr>
          <a:xfrm>
            <a:off x="564691" y="1569418"/>
            <a:ext cx="7967750" cy="2070230"/>
            <a:chOff x="564691" y="1569418"/>
            <a:chExt cx="7967750" cy="2070230"/>
          </a:xfrm>
        </p:grpSpPr>
        <p:sp>
          <p:nvSpPr>
            <p:cNvPr id="14" name="角丸四角形 13"/>
            <p:cNvSpPr/>
            <p:nvPr/>
          </p:nvSpPr>
          <p:spPr bwMode="auto">
            <a:xfrm>
              <a:off x="564691" y="1569418"/>
              <a:ext cx="7967750" cy="2070230"/>
            </a:xfrm>
            <a:prstGeom prst="roundRect">
              <a:avLst>
                <a:gd name="adj" fmla="val 11580"/>
              </a:avLst>
            </a:prstGeom>
            <a:solidFill>
              <a:schemeClr val="accent4">
                <a:lumMod val="60000"/>
                <a:lumOff val="40000"/>
                <a:alpha val="67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800244" y="1749437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暗黙知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8845" y="1749437"/>
              <a:ext cx="1937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人それぞれ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27C95-2227-4DE1-9240-427A3CFE96F6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391814"/>
            <a:ext cx="3941713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520854" y="6952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595959"/>
                </a:solidFill>
              </a:rPr>
              <a:t>営業活動</a:t>
            </a:r>
            <a:endParaRPr kumimoji="1" lang="ja-JP" altLang="en-US" sz="2400" dirty="0">
              <a:solidFill>
                <a:srgbClr val="595959"/>
              </a:solidFill>
            </a:endParaRPr>
          </a:p>
        </p:txBody>
      </p:sp>
      <p:pic>
        <p:nvPicPr>
          <p:cNvPr id="7" name="図 6" descr="MC9004339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2289497"/>
            <a:ext cx="1289172" cy="1289172"/>
          </a:xfrm>
          <a:prstGeom prst="rect">
            <a:avLst/>
          </a:prstGeom>
        </p:spPr>
      </p:pic>
      <p:pic>
        <p:nvPicPr>
          <p:cNvPr id="8" name="図 7" descr="MC90043488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2280670"/>
            <a:ext cx="1289172" cy="1289172"/>
          </a:xfrm>
          <a:prstGeom prst="rect">
            <a:avLst/>
          </a:prstGeom>
        </p:spPr>
      </p:pic>
      <p:pic>
        <p:nvPicPr>
          <p:cNvPr id="9" name="図 8" descr="MC9004326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5" y="2280670"/>
            <a:ext cx="1289172" cy="1289172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 bwMode="auto">
          <a:xfrm>
            <a:off x="2006715" y="2469517"/>
            <a:ext cx="1755195" cy="360040"/>
          </a:xfrm>
          <a:prstGeom prst="wedgeRoundRectCallout">
            <a:avLst>
              <a:gd name="adj1" fmla="val -63202"/>
              <a:gd name="adj2" fmla="val -363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ＭＳ Ｐゴシック" pitchFamily="50" charset="-128"/>
              </a:rPr>
              <a:t>A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ＭＳ Ｐゴシック" pitchFamily="50" charset="-128"/>
              </a:rPr>
              <a:t>さんの商談手順</a:t>
            </a:r>
          </a:p>
        </p:txBody>
      </p:sp>
      <p:sp>
        <p:nvSpPr>
          <p:cNvPr id="11" name="角丸四角形吹き出し 10"/>
          <p:cNvSpPr/>
          <p:nvPr/>
        </p:nvSpPr>
        <p:spPr bwMode="auto">
          <a:xfrm>
            <a:off x="2456765" y="3009577"/>
            <a:ext cx="1755195" cy="360040"/>
          </a:xfrm>
          <a:prstGeom prst="wedgeRoundRectCallout">
            <a:avLst>
              <a:gd name="adj1" fmla="val 58553"/>
              <a:gd name="adj2" fmla="val -2869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ＭＳ Ｐゴシック" pitchFamily="50" charset="-128"/>
              </a:rPr>
              <a:t>B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ＭＳ Ｐゴシック" pitchFamily="50" charset="-128"/>
              </a:rPr>
              <a:t>さんの商談手順</a:t>
            </a:r>
          </a:p>
        </p:txBody>
      </p:sp>
      <p:sp>
        <p:nvSpPr>
          <p:cNvPr id="12" name="角丸四角形吹き出し 11"/>
          <p:cNvSpPr/>
          <p:nvPr/>
        </p:nvSpPr>
        <p:spPr bwMode="auto">
          <a:xfrm>
            <a:off x="5472100" y="2784552"/>
            <a:ext cx="1755195" cy="360040"/>
          </a:xfrm>
          <a:prstGeom prst="wedgeRoundRectCallout">
            <a:avLst>
              <a:gd name="adj1" fmla="val 65787"/>
              <a:gd name="adj2" fmla="val -3735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ＭＳ Ｐゴシック" pitchFamily="50" charset="-128"/>
              </a:rPr>
              <a:t>C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ＭＳ Ｐゴシック" pitchFamily="50" charset="-128"/>
              </a:rPr>
              <a:t>さんの商談手順</a:t>
            </a: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608763" y="4764772"/>
            <a:ext cx="7923677" cy="1679563"/>
            <a:chOff x="608763" y="4764772"/>
            <a:chExt cx="7923677" cy="1679563"/>
          </a:xfrm>
        </p:grpSpPr>
        <p:sp>
          <p:nvSpPr>
            <p:cNvPr id="18" name="角丸四角形 17"/>
            <p:cNvSpPr/>
            <p:nvPr/>
          </p:nvSpPr>
          <p:spPr bwMode="auto">
            <a:xfrm>
              <a:off x="608763" y="5304832"/>
              <a:ext cx="7923677" cy="1139503"/>
            </a:xfrm>
            <a:prstGeom prst="roundRect">
              <a:avLst>
                <a:gd name="adj" fmla="val 16007"/>
              </a:avLst>
            </a:prstGeom>
            <a:solidFill>
              <a:srgbClr val="0000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1" lang="ja-JP" altLang="en-US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pitchFamily="34" charset="0"/>
                  <a:ea typeface="ＭＳ Ｐゴシック" pitchFamily="50" charset="-128"/>
                </a:rPr>
                <a:t>営業活動プロセス</a:t>
              </a:r>
              <a:endParaRPr kumimoji="1" lang="en-US" altLang="ja-JP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ja-JP" altLang="en-US" sz="2400" dirty="0" smtClean="0">
                  <a:solidFill>
                    <a:srgbClr val="FFFFFF"/>
                  </a:solidFill>
                  <a:latin typeface="Tahoma" pitchFamily="34" charset="0"/>
                  <a:ea typeface="ＭＳ Ｐゴシック" pitchFamily="50" charset="-128"/>
                </a:rPr>
                <a:t>「できる営業」のノウハウを見える化　＝　形式知</a:t>
              </a: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pic>
          <p:nvPicPr>
            <p:cNvPr id="17" name="図 16" descr="MC900433925 (1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764772"/>
              <a:ext cx="1440160" cy="1440160"/>
            </a:xfrm>
            <a:prstGeom prst="rect">
              <a:avLst/>
            </a:prstGeom>
          </p:spPr>
        </p:pic>
      </p:grpSp>
      <p:grpSp>
        <p:nvGrpSpPr>
          <p:cNvPr id="23" name="図形グループ 22"/>
          <p:cNvGrpSpPr/>
          <p:nvPr/>
        </p:nvGrpSpPr>
        <p:grpSpPr>
          <a:xfrm>
            <a:off x="701570" y="3639645"/>
            <a:ext cx="7650850" cy="1800201"/>
            <a:chOff x="701570" y="3639645"/>
            <a:chExt cx="7650850" cy="1800201"/>
          </a:xfrm>
        </p:grpSpPr>
        <p:sp>
          <p:nvSpPr>
            <p:cNvPr id="19" name="二等辺三角形 18"/>
            <p:cNvSpPr/>
            <p:nvPr/>
          </p:nvSpPr>
          <p:spPr bwMode="auto">
            <a:xfrm flipV="1">
              <a:off x="701570" y="3639645"/>
              <a:ext cx="7650850" cy="1800201"/>
            </a:xfrm>
            <a:prstGeom prst="triangle">
              <a:avLst>
                <a:gd name="adj" fmla="val 51168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alpha val="60001"/>
                  </a:schemeClr>
                </a:gs>
                <a:gs pos="100000">
                  <a:srgbClr val="FF6600">
                    <a:alpha val="84000"/>
                  </a:srgbClr>
                </a:gs>
              </a:gsLst>
              <a:lin ang="16020000" scaled="0"/>
              <a:tileRect/>
            </a:gradFill>
            <a:ln w="2857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57078" y="3708750"/>
              <a:ext cx="4271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FFFF"/>
                  </a:solidFill>
                </a:rPr>
                <a:t>「できる営業」が受注するために</a:t>
              </a:r>
              <a:endParaRPr kumimoji="1" lang="en-US" altLang="ja-JP" sz="2400" dirty="0" smtClean="0">
                <a:solidFill>
                  <a:srgbClr val="FFFFFF"/>
                </a:solidFill>
              </a:endParaRPr>
            </a:p>
            <a:p>
              <a:r>
                <a:rPr lang="ja-JP" altLang="en-US" sz="2400" dirty="0" smtClean="0">
                  <a:solidFill>
                    <a:srgbClr val="FFFFFF"/>
                  </a:solidFill>
                </a:rPr>
                <a:t>必ずやっている</a:t>
              </a:r>
              <a:r>
                <a:rPr lang="ja-JP" altLang="en-US" sz="2400" b="1" dirty="0" smtClean="0">
                  <a:solidFill>
                    <a:srgbClr val="FFFFFF"/>
                  </a:solidFill>
                </a:rPr>
                <a:t>基本動作</a:t>
              </a:r>
              <a:endParaRPr kumimoji="1" lang="ja-JP" alt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83389" y="4584752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FFFFFF"/>
                  </a:solidFill>
                </a:rPr>
                <a:t>体系的に整理</a:t>
              </a:r>
              <a:endParaRPr kumimoji="1" lang="ja-JP" alt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65630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 bwMode="auto">
          <a:xfrm>
            <a:off x="608763" y="5304832"/>
            <a:ext cx="7923677" cy="1139503"/>
          </a:xfrm>
          <a:prstGeom prst="roundRect">
            <a:avLst>
              <a:gd name="adj" fmla="val 16007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営業活動プロセス</a:t>
            </a:r>
            <a:endParaRPr kumimoji="1" lang="en-US" altLang="ja-JP" sz="4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2400" dirty="0" smtClean="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rPr>
              <a:t>「できる営業」のノウハウを見える化　＝　形式知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27C95-2227-4DE1-9240-427A3CFE96F6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17" name="図 16" descr="MC900433925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4772"/>
            <a:ext cx="1440160" cy="1440160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 bwMode="auto">
          <a:xfrm>
            <a:off x="618840" y="405613"/>
            <a:ext cx="7897440" cy="9001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4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ea typeface="ＭＳ Ｐゴシック" pitchFamily="50" charset="-128"/>
              </a:rPr>
              <a:t>営業案件</a:t>
            </a: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611560" y="1088740"/>
            <a:ext cx="3792033" cy="3885409"/>
            <a:chOff x="611560" y="1088740"/>
            <a:chExt cx="3792033" cy="3885409"/>
          </a:xfrm>
        </p:grpSpPr>
        <p:sp>
          <p:nvSpPr>
            <p:cNvPr id="26" name="上矢印 25"/>
            <p:cNvSpPr/>
            <p:nvPr/>
          </p:nvSpPr>
          <p:spPr bwMode="auto">
            <a:xfrm>
              <a:off x="1151620" y="1088740"/>
              <a:ext cx="1170130" cy="990110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grpSp>
          <p:nvGrpSpPr>
            <p:cNvPr id="30" name="図形グループ 29"/>
            <p:cNvGrpSpPr/>
            <p:nvPr/>
          </p:nvGrpSpPr>
          <p:grpSpPr>
            <a:xfrm>
              <a:off x="611560" y="1718810"/>
              <a:ext cx="3792033" cy="3255339"/>
              <a:chOff x="611560" y="1718810"/>
              <a:chExt cx="3792033" cy="3255339"/>
            </a:xfrm>
          </p:grpSpPr>
          <p:sp>
            <p:nvSpPr>
              <p:cNvPr id="22" name="角丸四角形 21"/>
              <p:cNvSpPr/>
              <p:nvPr/>
            </p:nvSpPr>
            <p:spPr bwMode="auto">
              <a:xfrm>
                <a:off x="611560" y="2213865"/>
                <a:ext cx="2586850" cy="2439097"/>
              </a:xfrm>
              <a:prstGeom prst="roundRect">
                <a:avLst>
                  <a:gd name="adj" fmla="val 8755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4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　確度　</a:t>
                </a:r>
                <a:endParaRPr kumimoji="0" lang="en-US" altLang="ja-JP" sz="4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　　評価基準</a:t>
                </a:r>
                <a:endPara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11560" y="3936249"/>
                <a:ext cx="26102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rgbClr val="FFFFFF"/>
                    </a:solidFill>
                    <a:latin typeface="Arial" pitchFamily="34" charset="0"/>
                    <a:ea typeface="HGP創英角ｺﾞｼｯｸUB" pitchFamily="50" charset="-128"/>
                    <a:cs typeface="Arial" pitchFamily="34" charset="0"/>
                  </a:rPr>
                  <a:t>案件</a:t>
                </a:r>
                <a:r>
                  <a:rPr lang="ja-JP" altLang="en-US" sz="2000" dirty="0">
                    <a:solidFill>
                      <a:srgbClr val="FFFFFF"/>
                    </a:solidFill>
                    <a:latin typeface="Arial" pitchFamily="34" charset="0"/>
                    <a:ea typeface="HGP創英角ｺﾞｼｯｸUB" pitchFamily="50" charset="-128"/>
                    <a:cs typeface="Arial" pitchFamily="34" charset="0"/>
                  </a:rPr>
                  <a:t>獲得の</a:t>
                </a:r>
                <a:r>
                  <a:rPr lang="ja-JP" altLang="en-US" sz="2000" dirty="0" smtClean="0">
                    <a:solidFill>
                      <a:srgbClr val="FFFFFF"/>
                    </a:solidFill>
                    <a:latin typeface="Arial" pitchFamily="34" charset="0"/>
                    <a:ea typeface="HGP創英角ｺﾞｼｯｸUB" pitchFamily="50" charset="-128"/>
                    <a:cs typeface="Arial" pitchFamily="34" charset="0"/>
                  </a:rPr>
                  <a:t>確実性</a:t>
                </a:r>
                <a:endParaRPr lang="en-US" altLang="ja-JP" sz="2000" dirty="0">
                  <a:solidFill>
                    <a:srgbClr val="FFFFFF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endParaRPr>
              </a:p>
              <a:p>
                <a:r>
                  <a:rPr lang="ja-JP" altLang="en-US" sz="2000" dirty="0" smtClean="0">
                    <a:solidFill>
                      <a:srgbClr val="FFFFFF"/>
                    </a:solidFill>
                    <a:latin typeface="Arial" pitchFamily="34" charset="0"/>
                    <a:ea typeface="HGP創英角ｺﾞｼｯｸUB" pitchFamily="50" charset="-128"/>
                    <a:cs typeface="Arial" pitchFamily="34" charset="0"/>
                  </a:rPr>
                  <a:t>を評価する基準</a:t>
                </a:r>
                <a:endParaRPr kumimoji="1" lang="ja-JP" altLang="en-US" sz="2000" dirty="0">
                  <a:solidFill>
                    <a:srgbClr val="FFFFFF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endParaRPr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1770" y="1718810"/>
                <a:ext cx="1470164" cy="2205245"/>
              </a:xfrm>
              <a:prstGeom prst="rect">
                <a:avLst/>
              </a:prstGeom>
            </p:spPr>
          </p:pic>
          <p:sp>
            <p:nvSpPr>
              <p:cNvPr id="28" name="上矢印 27"/>
              <p:cNvSpPr/>
              <p:nvPr/>
            </p:nvSpPr>
            <p:spPr bwMode="auto">
              <a:xfrm rot="18676599">
                <a:off x="3477991" y="4048547"/>
                <a:ext cx="640149" cy="1211055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34" name="図形グループ 33"/>
          <p:cNvGrpSpPr/>
          <p:nvPr/>
        </p:nvGrpSpPr>
        <p:grpSpPr>
          <a:xfrm>
            <a:off x="4452679" y="1088740"/>
            <a:ext cx="4078716" cy="3885411"/>
            <a:chOff x="4452679" y="1088740"/>
            <a:chExt cx="4078716" cy="3885411"/>
          </a:xfrm>
        </p:grpSpPr>
        <p:sp>
          <p:nvSpPr>
            <p:cNvPr id="27" name="上矢印 26"/>
            <p:cNvSpPr/>
            <p:nvPr/>
          </p:nvSpPr>
          <p:spPr bwMode="auto">
            <a:xfrm>
              <a:off x="6867255" y="1088740"/>
              <a:ext cx="1170130" cy="990110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grpSp>
          <p:nvGrpSpPr>
            <p:cNvPr id="31" name="図形グループ 30"/>
            <p:cNvGrpSpPr/>
            <p:nvPr/>
          </p:nvGrpSpPr>
          <p:grpSpPr>
            <a:xfrm>
              <a:off x="4452679" y="1718810"/>
              <a:ext cx="4078716" cy="3255341"/>
              <a:chOff x="4452679" y="1718810"/>
              <a:chExt cx="4078716" cy="3255341"/>
            </a:xfrm>
          </p:grpSpPr>
          <p:sp>
            <p:nvSpPr>
              <p:cNvPr id="23" name="角丸四角形 22"/>
              <p:cNvSpPr/>
              <p:nvPr/>
            </p:nvSpPr>
            <p:spPr bwMode="auto">
              <a:xfrm>
                <a:off x="5652121" y="2205038"/>
                <a:ext cx="2856880" cy="2439097"/>
              </a:xfrm>
              <a:prstGeom prst="roundRect">
                <a:avLst>
                  <a:gd name="adj" fmla="val 10338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4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　　　進度</a:t>
                </a:r>
                <a:endParaRPr kumimoji="0" lang="en-US" altLang="ja-JP" sz="4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　　　　　評価基準</a:t>
                </a:r>
                <a:endPara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652120" y="3936249"/>
                <a:ext cx="2879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rgbClr val="3333CC"/>
                    </a:solidFill>
                    <a:latin typeface="Arial" pitchFamily="34" charset="0"/>
                    <a:ea typeface="HGP創英角ｺﾞｼｯｸUB" pitchFamily="50" charset="-128"/>
                    <a:cs typeface="Arial" pitchFamily="34" charset="0"/>
                  </a:defRPr>
                </a:lvl1pPr>
              </a:lstStyle>
              <a:p>
                <a:r>
                  <a:rPr lang="ja-JP" altLang="en-US" sz="2000" dirty="0" smtClean="0">
                    <a:solidFill>
                      <a:srgbClr val="FFFFFF"/>
                    </a:solidFill>
                  </a:rPr>
                  <a:t>受注</a:t>
                </a:r>
                <a:r>
                  <a:rPr lang="ja-JP" altLang="en-US" sz="2000" dirty="0">
                    <a:solidFill>
                      <a:srgbClr val="FFFFFF"/>
                    </a:solidFill>
                  </a:rPr>
                  <a:t>までの進捗</a:t>
                </a:r>
                <a:r>
                  <a:rPr lang="ja-JP" altLang="en-US" sz="2000" dirty="0" smtClean="0">
                    <a:solidFill>
                      <a:srgbClr val="FFFFFF"/>
                    </a:solidFill>
                  </a:rPr>
                  <a:t>状況</a:t>
                </a:r>
                <a:endParaRPr lang="en-US" altLang="ja-JP" sz="2000" dirty="0" smtClean="0">
                  <a:solidFill>
                    <a:srgbClr val="FFFFFF"/>
                  </a:solidFill>
                </a:endParaRPr>
              </a:p>
              <a:p>
                <a:r>
                  <a:rPr lang="ja-JP" altLang="en-US" sz="2000" dirty="0" smtClean="0">
                    <a:solidFill>
                      <a:srgbClr val="FFFFFF"/>
                    </a:solidFill>
                  </a:rPr>
                  <a:t>を</a:t>
                </a:r>
                <a:r>
                  <a:rPr lang="ja-JP" altLang="en-US" sz="2000" dirty="0">
                    <a:solidFill>
                      <a:srgbClr val="FFFFFF"/>
                    </a:solidFill>
                  </a:rPr>
                  <a:t>評価する基準</a:t>
                </a:r>
              </a:p>
            </p:txBody>
          </p:sp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7055" y="1718810"/>
                <a:ext cx="1470164" cy="2205245"/>
              </a:xfrm>
              <a:prstGeom prst="rect">
                <a:avLst/>
              </a:prstGeom>
            </p:spPr>
          </p:pic>
          <p:sp>
            <p:nvSpPr>
              <p:cNvPr id="29" name="上矢印 28"/>
              <p:cNvSpPr/>
              <p:nvPr/>
            </p:nvSpPr>
            <p:spPr bwMode="auto">
              <a:xfrm rot="2923401" flipH="1">
                <a:off x="4738132" y="4048549"/>
                <a:ext cx="640149" cy="1211055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627069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251518" y="578753"/>
            <a:ext cx="8257481" cy="5789949"/>
            <a:chOff x="251518" y="578753"/>
            <a:chExt cx="8257481" cy="578994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18" y="863715"/>
              <a:ext cx="8257481" cy="5504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角丸四角形 4"/>
            <p:cNvSpPr/>
            <p:nvPr/>
          </p:nvSpPr>
          <p:spPr bwMode="auto">
            <a:xfrm>
              <a:off x="341530" y="578753"/>
              <a:ext cx="1771248" cy="690268"/>
            </a:xfrm>
            <a:prstGeom prst="roundRect">
              <a:avLst>
                <a:gd name="adj" fmla="val 50000"/>
              </a:avLst>
            </a:prstGeom>
            <a:solidFill>
              <a:srgbClr val="800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確　度</a:t>
              </a:r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4076945" y="393038"/>
            <a:ext cx="4844237" cy="6096302"/>
            <a:chOff x="4076945" y="393038"/>
            <a:chExt cx="4844237" cy="6096302"/>
          </a:xfrm>
        </p:grpSpPr>
        <p:pic>
          <p:nvPicPr>
            <p:cNvPr id="3" name="図 2" descr="Sales_Proce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945" y="393038"/>
              <a:ext cx="4844237" cy="60963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角丸四角形 6"/>
            <p:cNvSpPr/>
            <p:nvPr/>
          </p:nvSpPr>
          <p:spPr bwMode="auto">
            <a:xfrm>
              <a:off x="7002270" y="538205"/>
              <a:ext cx="1697214" cy="64054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進　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72689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56565" y="99873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確度評価基準のランクを評価</a:t>
            </a:r>
            <a:endParaRPr kumimoji="1" lang="ja-JP" altLang="en-US" sz="24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5200810" y="136875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5200810" y="208883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200810" y="280891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200810" y="352899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5200810" y="424907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effectLst/>
                <a:latin typeface="HGP創英角ｺﾞｼｯｸUB" pitchFamily="50" charset="-128"/>
                <a:ea typeface="HGP創英角ｺﾞｼｯｸUB" pitchFamily="50" charset="-128"/>
              </a:rPr>
              <a:t>１０％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920890" y="1368753"/>
            <a:ext cx="720080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kumimoji="0" lang="ja-JP" altLang="en-US" sz="12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５０％</a:t>
            </a:r>
            <a:endParaRPr kumimoji="0" lang="ja-JP" altLang="en-US" sz="12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920890" y="2088833"/>
            <a:ext cx="72008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３０％</a:t>
            </a: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920890" y="280891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920890" y="352899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 dirty="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920890" y="424907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640970" y="1368753"/>
            <a:ext cx="720080" cy="720080"/>
          </a:xfrm>
          <a:prstGeom prst="rect">
            <a:avLst/>
          </a:prstGeom>
          <a:solidFill>
            <a:srgbClr val="7379C1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kumimoji="0"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７０％</a:t>
            </a:r>
            <a:endParaRPr kumimoji="0" lang="ja-JP" altLang="en-US" sz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640970" y="2088833"/>
            <a:ext cx="720080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kumimoji="0" lang="ja-JP" altLang="en-US" sz="12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５０％</a:t>
            </a:r>
            <a:endParaRPr kumimoji="0" lang="ja-JP" altLang="en-US" sz="12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640970" y="280891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 dirty="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640970" y="352899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640970" y="424907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7361050" y="1368753"/>
            <a:ext cx="720080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９０％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7361050" y="2088833"/>
            <a:ext cx="720080" cy="720080"/>
          </a:xfrm>
          <a:prstGeom prst="rect">
            <a:avLst/>
          </a:prstGeom>
          <a:solidFill>
            <a:srgbClr val="7379C1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７０％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7361050" y="280891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361050" y="352899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None/>
            </a:pPr>
            <a:endParaRPr kumimoji="0" lang="ja-JP" altLang="en-US" sz="1200">
              <a:solidFill>
                <a:srgbClr val="484848"/>
              </a:solidFill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7361050" y="4249073"/>
            <a:ext cx="720080" cy="72008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8081130" y="1368752"/>
            <a:ext cx="720080" cy="3590417"/>
          </a:xfrm>
          <a:prstGeom prst="rect">
            <a:avLst/>
          </a:prstGeom>
          <a:solidFill>
            <a:srgbClr val="0000FF"/>
          </a:solidFill>
          <a:ln w="190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１００％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2" name="直線矢印​​コネクタ 31"/>
          <p:cNvCxnSpPr/>
          <p:nvPr/>
        </p:nvCxnSpPr>
        <p:spPr bwMode="auto">
          <a:xfrm flipV="1">
            <a:off x="5094031" y="1368753"/>
            <a:ext cx="0" cy="360040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フリー​​フォーム 42"/>
          <p:cNvSpPr/>
          <p:nvPr/>
        </p:nvSpPr>
        <p:spPr>
          <a:xfrm>
            <a:off x="459467" y="4962327"/>
            <a:ext cx="5443268" cy="655200"/>
          </a:xfrm>
          <a:custGeom>
            <a:avLst/>
            <a:gdLst>
              <a:gd name="connsiteX0" fmla="*/ 4744528 w 5469147"/>
              <a:gd name="connsiteY0" fmla="*/ 0 h 638355"/>
              <a:gd name="connsiteX1" fmla="*/ 0 w 5469147"/>
              <a:gd name="connsiteY1" fmla="*/ 638355 h 638355"/>
              <a:gd name="connsiteX2" fmla="*/ 1457864 w 5469147"/>
              <a:gd name="connsiteY2" fmla="*/ 629728 h 638355"/>
              <a:gd name="connsiteX3" fmla="*/ 5469147 w 5469147"/>
              <a:gd name="connsiteY3" fmla="*/ 8626 h 638355"/>
              <a:gd name="connsiteX0" fmla="*/ 4744528 w 5443268"/>
              <a:gd name="connsiteY0" fmla="*/ 0 h 638355"/>
              <a:gd name="connsiteX1" fmla="*/ 0 w 5443268"/>
              <a:gd name="connsiteY1" fmla="*/ 638355 h 638355"/>
              <a:gd name="connsiteX2" fmla="*/ 1457864 w 5443268"/>
              <a:gd name="connsiteY2" fmla="*/ 629728 h 638355"/>
              <a:gd name="connsiteX3" fmla="*/ 5443268 w 5443268"/>
              <a:gd name="connsiteY3" fmla="*/ 1344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268" h="638355">
                <a:moveTo>
                  <a:pt x="4744528" y="0"/>
                </a:moveTo>
                <a:lnTo>
                  <a:pt x="0" y="638355"/>
                </a:lnTo>
                <a:lnTo>
                  <a:pt x="1457864" y="629728"/>
                </a:lnTo>
                <a:lnTo>
                  <a:pt x="5443268" y="1344"/>
                </a:lnTo>
              </a:path>
            </a:pathLst>
          </a:custGeom>
          <a:solidFill>
            <a:srgbClr val="92D05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4" name="フリー​​フォーム 43"/>
          <p:cNvSpPr/>
          <p:nvPr/>
        </p:nvSpPr>
        <p:spPr>
          <a:xfrm>
            <a:off x="2233633" y="4962327"/>
            <a:ext cx="4408098" cy="655200"/>
          </a:xfrm>
          <a:custGeom>
            <a:avLst/>
            <a:gdLst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1440611 w 4433977"/>
              <a:gd name="connsiteY2" fmla="*/ 621102 h 638355"/>
              <a:gd name="connsiteX3" fmla="*/ 4433977 w 4433977"/>
              <a:gd name="connsiteY3" fmla="*/ 0 h 638355"/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1440611 w 4433977"/>
              <a:gd name="connsiteY2" fmla="*/ 638355 h 638355"/>
              <a:gd name="connsiteX3" fmla="*/ 4433977 w 4433977"/>
              <a:gd name="connsiteY3" fmla="*/ 0 h 638355"/>
              <a:gd name="connsiteX0" fmla="*/ 3717985 w 4408098"/>
              <a:gd name="connsiteY0" fmla="*/ 0 h 638355"/>
              <a:gd name="connsiteX1" fmla="*/ 0 w 4408098"/>
              <a:gd name="connsiteY1" fmla="*/ 638355 h 638355"/>
              <a:gd name="connsiteX2" fmla="*/ 1440611 w 4408098"/>
              <a:gd name="connsiteY2" fmla="*/ 638355 h 638355"/>
              <a:gd name="connsiteX3" fmla="*/ 4408098 w 4408098"/>
              <a:gd name="connsiteY3" fmla="*/ 0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098" h="638355">
                <a:moveTo>
                  <a:pt x="3717985" y="0"/>
                </a:moveTo>
                <a:lnTo>
                  <a:pt x="0" y="638355"/>
                </a:lnTo>
                <a:lnTo>
                  <a:pt x="1440611" y="638355"/>
                </a:lnTo>
                <a:lnTo>
                  <a:pt x="4408098" y="0"/>
                </a:lnTo>
              </a:path>
            </a:pathLst>
          </a:custGeom>
          <a:solidFill>
            <a:srgbClr val="92D05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5" name="フリー​​フォーム 44"/>
          <p:cNvSpPr/>
          <p:nvPr/>
        </p:nvSpPr>
        <p:spPr>
          <a:xfrm>
            <a:off x="4000609" y="4962327"/>
            <a:ext cx="3355675" cy="655200"/>
          </a:xfrm>
          <a:custGeom>
            <a:avLst/>
            <a:gdLst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1440611 w 4433977"/>
              <a:gd name="connsiteY2" fmla="*/ 621102 h 638355"/>
              <a:gd name="connsiteX3" fmla="*/ 4433977 w 4433977"/>
              <a:gd name="connsiteY3" fmla="*/ 0 h 638355"/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2286000 w 4433977"/>
              <a:gd name="connsiteY2" fmla="*/ 621102 h 638355"/>
              <a:gd name="connsiteX3" fmla="*/ 4433977 w 4433977"/>
              <a:gd name="connsiteY3" fmla="*/ 0 h 638355"/>
              <a:gd name="connsiteX0" fmla="*/ 2700068 w 3416060"/>
              <a:gd name="connsiteY0" fmla="*/ 0 h 629729"/>
              <a:gd name="connsiteX1" fmla="*/ 0 w 3416060"/>
              <a:gd name="connsiteY1" fmla="*/ 629729 h 629729"/>
              <a:gd name="connsiteX2" fmla="*/ 1268083 w 3416060"/>
              <a:gd name="connsiteY2" fmla="*/ 621102 h 629729"/>
              <a:gd name="connsiteX3" fmla="*/ 3416060 w 3416060"/>
              <a:gd name="connsiteY3" fmla="*/ 0 h 629729"/>
              <a:gd name="connsiteX0" fmla="*/ 2700068 w 3355675"/>
              <a:gd name="connsiteY0" fmla="*/ 0 h 629729"/>
              <a:gd name="connsiteX1" fmla="*/ 0 w 3355675"/>
              <a:gd name="connsiteY1" fmla="*/ 629729 h 629729"/>
              <a:gd name="connsiteX2" fmla="*/ 1268083 w 3355675"/>
              <a:gd name="connsiteY2" fmla="*/ 621102 h 629729"/>
              <a:gd name="connsiteX3" fmla="*/ 3355675 w 3355675"/>
              <a:gd name="connsiteY3" fmla="*/ 0 h 62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675" h="629729">
                <a:moveTo>
                  <a:pt x="2700068" y="0"/>
                </a:moveTo>
                <a:lnTo>
                  <a:pt x="0" y="629729"/>
                </a:lnTo>
                <a:lnTo>
                  <a:pt x="1268083" y="621102"/>
                </a:lnTo>
                <a:lnTo>
                  <a:pt x="3355675" y="0"/>
                </a:lnTo>
              </a:path>
            </a:pathLst>
          </a:custGeom>
          <a:solidFill>
            <a:srgbClr val="92D05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7" name="フリー​​フォーム 46"/>
          <p:cNvSpPr/>
          <p:nvPr/>
        </p:nvSpPr>
        <p:spPr>
          <a:xfrm>
            <a:off x="5717493" y="4953701"/>
            <a:ext cx="2363637" cy="655200"/>
          </a:xfrm>
          <a:custGeom>
            <a:avLst/>
            <a:gdLst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1440611 w 4433977"/>
              <a:gd name="connsiteY2" fmla="*/ 621102 h 638355"/>
              <a:gd name="connsiteX3" fmla="*/ 4433977 w 4433977"/>
              <a:gd name="connsiteY3" fmla="*/ 0 h 638355"/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2286000 w 4433977"/>
              <a:gd name="connsiteY2" fmla="*/ 621102 h 638355"/>
              <a:gd name="connsiteX3" fmla="*/ 4433977 w 4433977"/>
              <a:gd name="connsiteY3" fmla="*/ 0 h 638355"/>
              <a:gd name="connsiteX0" fmla="*/ 2700068 w 3416060"/>
              <a:gd name="connsiteY0" fmla="*/ 0 h 629729"/>
              <a:gd name="connsiteX1" fmla="*/ 0 w 3416060"/>
              <a:gd name="connsiteY1" fmla="*/ 629729 h 629729"/>
              <a:gd name="connsiteX2" fmla="*/ 1268083 w 3416060"/>
              <a:gd name="connsiteY2" fmla="*/ 621102 h 629729"/>
              <a:gd name="connsiteX3" fmla="*/ 3416060 w 3416060"/>
              <a:gd name="connsiteY3" fmla="*/ 0 h 629729"/>
              <a:gd name="connsiteX0" fmla="*/ 2700068 w 3416060"/>
              <a:gd name="connsiteY0" fmla="*/ 0 h 638355"/>
              <a:gd name="connsiteX1" fmla="*/ 0 w 3416060"/>
              <a:gd name="connsiteY1" fmla="*/ 629729 h 638355"/>
              <a:gd name="connsiteX2" fmla="*/ 2579298 w 3416060"/>
              <a:gd name="connsiteY2" fmla="*/ 638355 h 638355"/>
              <a:gd name="connsiteX3" fmla="*/ 3416060 w 3416060"/>
              <a:gd name="connsiteY3" fmla="*/ 0 h 638355"/>
              <a:gd name="connsiteX0" fmla="*/ 1647645 w 2363637"/>
              <a:gd name="connsiteY0" fmla="*/ 0 h 638355"/>
              <a:gd name="connsiteX1" fmla="*/ 0 w 2363637"/>
              <a:gd name="connsiteY1" fmla="*/ 638355 h 638355"/>
              <a:gd name="connsiteX2" fmla="*/ 1526875 w 2363637"/>
              <a:gd name="connsiteY2" fmla="*/ 638355 h 638355"/>
              <a:gd name="connsiteX3" fmla="*/ 2363637 w 2363637"/>
              <a:gd name="connsiteY3" fmla="*/ 0 h 638355"/>
              <a:gd name="connsiteX0" fmla="*/ 1682150 w 2363637"/>
              <a:gd name="connsiteY0" fmla="*/ 0 h 638355"/>
              <a:gd name="connsiteX1" fmla="*/ 0 w 2363637"/>
              <a:gd name="connsiteY1" fmla="*/ 638355 h 638355"/>
              <a:gd name="connsiteX2" fmla="*/ 1526875 w 2363637"/>
              <a:gd name="connsiteY2" fmla="*/ 638355 h 638355"/>
              <a:gd name="connsiteX3" fmla="*/ 2363637 w 2363637"/>
              <a:gd name="connsiteY3" fmla="*/ 0 h 638355"/>
              <a:gd name="connsiteX0" fmla="*/ 1647644 w 2363637"/>
              <a:gd name="connsiteY0" fmla="*/ 0 h 645636"/>
              <a:gd name="connsiteX1" fmla="*/ 0 w 2363637"/>
              <a:gd name="connsiteY1" fmla="*/ 645636 h 645636"/>
              <a:gd name="connsiteX2" fmla="*/ 1526875 w 2363637"/>
              <a:gd name="connsiteY2" fmla="*/ 645636 h 645636"/>
              <a:gd name="connsiteX3" fmla="*/ 2363637 w 2363637"/>
              <a:gd name="connsiteY3" fmla="*/ 7281 h 6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637" h="645636">
                <a:moveTo>
                  <a:pt x="1647644" y="0"/>
                </a:moveTo>
                <a:lnTo>
                  <a:pt x="0" y="645636"/>
                </a:lnTo>
                <a:lnTo>
                  <a:pt x="1526875" y="645636"/>
                </a:lnTo>
                <a:lnTo>
                  <a:pt x="2363637" y="7281"/>
                </a:lnTo>
              </a:path>
            </a:pathLst>
          </a:custGeom>
          <a:solidFill>
            <a:srgbClr val="92D05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8" name="フリー​​フォーム 47"/>
          <p:cNvSpPr/>
          <p:nvPr/>
        </p:nvSpPr>
        <p:spPr>
          <a:xfrm>
            <a:off x="7456750" y="4962327"/>
            <a:ext cx="1345720" cy="655200"/>
          </a:xfrm>
          <a:custGeom>
            <a:avLst/>
            <a:gdLst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1440611 w 4433977"/>
              <a:gd name="connsiteY2" fmla="*/ 621102 h 638355"/>
              <a:gd name="connsiteX3" fmla="*/ 4433977 w 4433977"/>
              <a:gd name="connsiteY3" fmla="*/ 0 h 638355"/>
              <a:gd name="connsiteX0" fmla="*/ 3717985 w 4433977"/>
              <a:gd name="connsiteY0" fmla="*/ 0 h 638355"/>
              <a:gd name="connsiteX1" fmla="*/ 0 w 4433977"/>
              <a:gd name="connsiteY1" fmla="*/ 638355 h 638355"/>
              <a:gd name="connsiteX2" fmla="*/ 2286000 w 4433977"/>
              <a:gd name="connsiteY2" fmla="*/ 621102 h 638355"/>
              <a:gd name="connsiteX3" fmla="*/ 4433977 w 4433977"/>
              <a:gd name="connsiteY3" fmla="*/ 0 h 638355"/>
              <a:gd name="connsiteX0" fmla="*/ 2700068 w 3416060"/>
              <a:gd name="connsiteY0" fmla="*/ 0 h 629729"/>
              <a:gd name="connsiteX1" fmla="*/ 0 w 3416060"/>
              <a:gd name="connsiteY1" fmla="*/ 629729 h 629729"/>
              <a:gd name="connsiteX2" fmla="*/ 1268083 w 3416060"/>
              <a:gd name="connsiteY2" fmla="*/ 621102 h 629729"/>
              <a:gd name="connsiteX3" fmla="*/ 3416060 w 3416060"/>
              <a:gd name="connsiteY3" fmla="*/ 0 h 629729"/>
              <a:gd name="connsiteX0" fmla="*/ 2700068 w 3416060"/>
              <a:gd name="connsiteY0" fmla="*/ 0 h 638355"/>
              <a:gd name="connsiteX1" fmla="*/ 0 w 3416060"/>
              <a:gd name="connsiteY1" fmla="*/ 629729 h 638355"/>
              <a:gd name="connsiteX2" fmla="*/ 2579298 w 3416060"/>
              <a:gd name="connsiteY2" fmla="*/ 638355 h 638355"/>
              <a:gd name="connsiteX3" fmla="*/ 3416060 w 3416060"/>
              <a:gd name="connsiteY3" fmla="*/ 0 h 638355"/>
              <a:gd name="connsiteX0" fmla="*/ 1647645 w 2363637"/>
              <a:gd name="connsiteY0" fmla="*/ 0 h 638355"/>
              <a:gd name="connsiteX1" fmla="*/ 0 w 2363637"/>
              <a:gd name="connsiteY1" fmla="*/ 638355 h 638355"/>
              <a:gd name="connsiteX2" fmla="*/ 1526875 w 2363637"/>
              <a:gd name="connsiteY2" fmla="*/ 638355 h 638355"/>
              <a:gd name="connsiteX3" fmla="*/ 2363637 w 2363637"/>
              <a:gd name="connsiteY3" fmla="*/ 0 h 638355"/>
              <a:gd name="connsiteX0" fmla="*/ 1647645 w 2363637"/>
              <a:gd name="connsiteY0" fmla="*/ 0 h 638355"/>
              <a:gd name="connsiteX1" fmla="*/ 0 w 2363637"/>
              <a:gd name="connsiteY1" fmla="*/ 638355 h 638355"/>
              <a:gd name="connsiteX2" fmla="*/ 2311878 w 2363637"/>
              <a:gd name="connsiteY2" fmla="*/ 638355 h 638355"/>
              <a:gd name="connsiteX3" fmla="*/ 2363637 w 2363637"/>
              <a:gd name="connsiteY3" fmla="*/ 0 h 638355"/>
              <a:gd name="connsiteX0" fmla="*/ 603849 w 1319841"/>
              <a:gd name="connsiteY0" fmla="*/ 0 h 638355"/>
              <a:gd name="connsiteX1" fmla="*/ 0 w 1319841"/>
              <a:gd name="connsiteY1" fmla="*/ 629729 h 638355"/>
              <a:gd name="connsiteX2" fmla="*/ 1268082 w 1319841"/>
              <a:gd name="connsiteY2" fmla="*/ 638355 h 638355"/>
              <a:gd name="connsiteX3" fmla="*/ 1319841 w 1319841"/>
              <a:gd name="connsiteY3" fmla="*/ 0 h 638355"/>
              <a:gd name="connsiteX0" fmla="*/ 629728 w 1345720"/>
              <a:gd name="connsiteY0" fmla="*/ 0 h 638355"/>
              <a:gd name="connsiteX1" fmla="*/ 0 w 1345720"/>
              <a:gd name="connsiteY1" fmla="*/ 629729 h 638355"/>
              <a:gd name="connsiteX2" fmla="*/ 1293961 w 1345720"/>
              <a:gd name="connsiteY2" fmla="*/ 638355 h 638355"/>
              <a:gd name="connsiteX3" fmla="*/ 1345720 w 1345720"/>
              <a:gd name="connsiteY3" fmla="*/ 0 h 638355"/>
              <a:gd name="connsiteX0" fmla="*/ 629728 w 1345720"/>
              <a:gd name="connsiteY0" fmla="*/ 0 h 629729"/>
              <a:gd name="connsiteX1" fmla="*/ 0 w 1345720"/>
              <a:gd name="connsiteY1" fmla="*/ 629729 h 629729"/>
              <a:gd name="connsiteX2" fmla="*/ 1276708 w 1345720"/>
              <a:gd name="connsiteY2" fmla="*/ 629729 h 629729"/>
              <a:gd name="connsiteX3" fmla="*/ 1345720 w 1345720"/>
              <a:gd name="connsiteY3" fmla="*/ 0 h 62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720" h="629729">
                <a:moveTo>
                  <a:pt x="629728" y="0"/>
                </a:moveTo>
                <a:lnTo>
                  <a:pt x="0" y="629729"/>
                </a:lnTo>
                <a:lnTo>
                  <a:pt x="1276708" y="629729"/>
                </a:lnTo>
                <a:lnTo>
                  <a:pt x="1345720" y="0"/>
                </a:lnTo>
              </a:path>
            </a:pathLst>
          </a:custGeom>
          <a:solidFill>
            <a:srgbClr val="92D05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31" name="直線矢印​​コネクタ 30"/>
          <p:cNvCxnSpPr/>
          <p:nvPr/>
        </p:nvCxnSpPr>
        <p:spPr bwMode="auto">
          <a:xfrm>
            <a:off x="5200810" y="5049180"/>
            <a:ext cx="3600400" cy="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テキスト ボックス 34"/>
          <p:cNvSpPr txBox="1"/>
          <p:nvPr/>
        </p:nvSpPr>
        <p:spPr>
          <a:xfrm>
            <a:off x="441715" y="560920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/>
            <a:r>
              <a:rPr lang="ja-JP" altLang="en-US" sz="1800" dirty="0" smtClean="0">
                <a:solidFill>
                  <a:srgbClr val="FFFFFF"/>
                </a:solidFill>
                <a:ea typeface="HGP創英角ｺﾞｼｯｸUB" pitchFamily="50" charset="-128"/>
                <a:cs typeface="Tahoma" pitchFamily="34" charset="0"/>
              </a:rPr>
              <a:t>オポチュニティ　</a:t>
            </a:r>
            <a:endParaRPr kumimoji="1" lang="ja-JP" altLang="en-US" sz="1800" dirty="0">
              <a:solidFill>
                <a:srgbClr val="FFFFFF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48246" y="560920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/>
            <a:r>
              <a:rPr kumimoji="1" lang="ja-JP" altLang="en-US" sz="1800" dirty="0" smtClean="0">
                <a:solidFill>
                  <a:srgbClr val="FFFFFF"/>
                </a:solidFill>
                <a:ea typeface="HGP創英角ｺﾞｼｯｸUB" pitchFamily="50" charset="-128"/>
                <a:cs typeface="Tahoma" pitchFamily="34" charset="0"/>
              </a:rPr>
              <a:t>チャレンジ</a:t>
            </a:r>
            <a:endParaRPr kumimoji="1" lang="ja-JP" altLang="en-US" sz="1800" dirty="0">
              <a:solidFill>
                <a:srgbClr val="FFFFFF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53832" y="5609201"/>
            <a:ext cx="8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algn="r"/>
            <a:r>
              <a:rPr kumimoji="1" lang="ja-JP" altLang="en-US" sz="1800" dirty="0" smtClean="0">
                <a:solidFill>
                  <a:srgbClr val="FFFFFF"/>
                </a:solidFill>
                <a:ea typeface="HGP創英角ｺﾞｼｯｸUB" pitchFamily="50" charset="-128"/>
                <a:cs typeface="Tahoma" pitchFamily="34" charset="0"/>
              </a:rPr>
              <a:t>コミット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93685" y="562495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/>
            <a:r>
              <a:rPr kumimoji="1" lang="ja-JP" altLang="en-US" sz="1800" dirty="0" smtClean="0">
                <a:solidFill>
                  <a:srgbClr val="FFFFFF"/>
                </a:solidFill>
                <a:ea typeface="HGP創英角ｺﾞｼｯｸUB" pitchFamily="50" charset="-128"/>
                <a:cs typeface="Tahoma" pitchFamily="34" charset="0"/>
              </a:rPr>
              <a:t>ファーム</a:t>
            </a:r>
            <a:endParaRPr kumimoji="1" lang="ja-JP" altLang="en-US" sz="1800" dirty="0">
              <a:solidFill>
                <a:srgbClr val="FFFFFF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60601" y="56062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/>
            <a:r>
              <a:rPr kumimoji="1" lang="ja-JP" altLang="en-US" sz="1800" dirty="0" smtClean="0">
                <a:solidFill>
                  <a:srgbClr val="FFFFFF"/>
                </a:solidFill>
                <a:ea typeface="HGP創英角ｺﾞｼｯｸUB" pitchFamily="50" charset="-128"/>
                <a:cs typeface="Tahoma" pitchFamily="34" charset="0"/>
              </a:rPr>
              <a:t>クローズ</a:t>
            </a:r>
            <a:endParaRPr kumimoji="1" lang="ja-JP" altLang="en-US" sz="1800" dirty="0">
              <a:solidFill>
                <a:srgbClr val="FFFFFF"/>
              </a:solidFill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61443" y="4473078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ja-JP" sz="2000" dirty="0" smtClean="0">
                <a:solidFill>
                  <a:srgbClr val="FFFFFF"/>
                </a:solidFill>
              </a:rPr>
              <a:t>1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27860" y="1448780"/>
            <a:ext cx="429724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5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関係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：お客様との関係は良好か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良好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な人間関係がなければ競合他社に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入り込まれる</a:t>
            </a:r>
            <a:endParaRPr lang="en-US" altLang="ja-JP" sz="12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5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優位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：自社に優位性はあるのか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競合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優位が明確でなければ案件獲得は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難しい</a:t>
            </a:r>
            <a:endParaRPr lang="en-US" altLang="ja-JP" sz="12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4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意義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：この案件を獲得する意味はあるのか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自社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にとって価値がないものは獲得する意味が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ない</a:t>
            </a:r>
            <a:endParaRPr lang="en-US" altLang="ja-JP" sz="12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endParaRPr lang="en-US" altLang="ja-JP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3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認知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：この案件は認知されているか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責任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の所在や具体性がないものは実現性に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乏しい</a:t>
            </a:r>
            <a:endParaRPr lang="en-US" altLang="ja-JP" sz="12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endParaRPr lang="en-US" altLang="ja-JP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2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必然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：この案件に必然性はあるのか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稟議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を通す根拠がないものは案件と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ならない</a:t>
            </a:r>
            <a:endParaRPr lang="en-US" altLang="ja-JP" sz="12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endParaRPr lang="en-US" altLang="ja-JP" sz="12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1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期待</a:t>
            </a:r>
            <a:r>
              <a:rPr lang="ja-JP" altLang="en-US" sz="16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：自社は期待されているか</a:t>
            </a:r>
          </a:p>
          <a:p>
            <a:pPr algn="l"/>
            <a:r>
              <a:rPr lang="ja-JP" altLang="en-US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差し迫った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期限や担当者だけは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200" dirty="0" err="1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て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馬の公算が</a:t>
            </a:r>
            <a:r>
              <a:rPr lang="ja-JP" altLang="en-US" sz="12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高い</a:t>
            </a:r>
            <a:endParaRPr lang="ja-JP" altLang="en-US" sz="12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61442" y="3749530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kumimoji="1" lang="en-US" altLang="ja-JP" sz="2000" dirty="0" smtClean="0">
                <a:solidFill>
                  <a:srgbClr val="FFFFFF"/>
                </a:solidFill>
              </a:rPr>
              <a:t>2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54095" y="3032918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kumimoji="1" lang="en-US" altLang="ja-JP" sz="2000" dirty="0" smtClean="0">
                <a:solidFill>
                  <a:srgbClr val="FFFFFF"/>
                </a:solidFill>
              </a:rPr>
              <a:t>3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744919" y="1592758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kumimoji="1" lang="en-US" altLang="ja-JP" sz="2000" dirty="0" smtClean="0">
                <a:solidFill>
                  <a:srgbClr val="FFFFFF"/>
                </a:solidFill>
              </a:rPr>
              <a:t>5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761442" y="2312838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kumimoji="1" lang="en-US" altLang="ja-JP" sz="2000" dirty="0" smtClean="0">
                <a:solidFill>
                  <a:srgbClr val="FFFFFF"/>
                </a:solidFill>
              </a:rPr>
              <a:t>4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02208" y="5105261"/>
            <a:ext cx="476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>
                <a:solidFill>
                  <a:srgbClr val="FFFFFF"/>
                </a:solidFill>
                <a:effectLst>
                  <a:glow rad="101600">
                    <a:srgbClr val="33CC33">
                      <a:alpha val="75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決められた</a:t>
            </a:r>
            <a:r>
              <a:rPr lang="ja-JP" altLang="en-US" sz="2400" dirty="0" smtClean="0">
                <a:solidFill>
                  <a:srgbClr val="FFFFFF"/>
                </a:solidFill>
                <a:effectLst>
                  <a:glow rad="101600">
                    <a:srgbClr val="33CC33">
                      <a:alpha val="75000"/>
                    </a:srgb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作業タスクの完了で評価</a:t>
            </a:r>
            <a:endParaRPr kumimoji="1" lang="ja-JP" altLang="en-US" sz="2400" dirty="0">
              <a:solidFill>
                <a:srgbClr val="FFFFFF"/>
              </a:solidFill>
              <a:effectLst>
                <a:glow rad="101600">
                  <a:srgbClr val="33CC33">
                    <a:alpha val="75000"/>
                  </a:srgb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右中かっこ 2"/>
          <p:cNvSpPr/>
          <p:nvPr/>
        </p:nvSpPr>
        <p:spPr bwMode="auto">
          <a:xfrm>
            <a:off x="4391980" y="1538790"/>
            <a:ext cx="135015" cy="810090"/>
          </a:xfrm>
          <a:prstGeom prst="rightBrace">
            <a:avLst/>
          </a:prstGeom>
          <a:noFill/>
          <a:ln w="28575" cap="sq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34" name="直線矢印コネクタ 33"/>
          <p:cNvCxnSpPr>
            <a:endCxn id="53" idx="1"/>
          </p:cNvCxnSpPr>
          <p:nvPr/>
        </p:nvCxnSpPr>
        <p:spPr bwMode="auto">
          <a:xfrm flipV="1">
            <a:off x="4526995" y="1792813"/>
            <a:ext cx="217924" cy="151022"/>
          </a:xfrm>
          <a:prstGeom prst="straightConnector1">
            <a:avLst/>
          </a:prstGeom>
          <a:solidFill>
            <a:srgbClr val="FFFFFF">
              <a:alpha val="60001"/>
            </a:srgbClr>
          </a:solidFill>
          <a:ln w="12700" cap="sq" cmpd="sng" algn="ctr">
            <a:solidFill>
              <a:srgbClr val="FFFF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矢印コネクタ 54"/>
          <p:cNvCxnSpPr>
            <a:endCxn id="54" idx="1"/>
          </p:cNvCxnSpPr>
          <p:nvPr/>
        </p:nvCxnSpPr>
        <p:spPr bwMode="auto">
          <a:xfrm flipV="1">
            <a:off x="4526995" y="2512893"/>
            <a:ext cx="234447" cy="16007"/>
          </a:xfrm>
          <a:prstGeom prst="straightConnector1">
            <a:avLst/>
          </a:prstGeom>
          <a:solidFill>
            <a:srgbClr val="FFFFFF">
              <a:alpha val="60001"/>
            </a:srgbClr>
          </a:solidFill>
          <a:ln w="12700" cap="sq" cmpd="sng" algn="ctr">
            <a:solidFill>
              <a:srgbClr val="FFFF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矢印コネクタ 56"/>
          <p:cNvCxnSpPr>
            <a:endCxn id="51" idx="1"/>
          </p:cNvCxnSpPr>
          <p:nvPr/>
        </p:nvCxnSpPr>
        <p:spPr bwMode="auto">
          <a:xfrm flipV="1">
            <a:off x="3896925" y="3232973"/>
            <a:ext cx="857170" cy="16007"/>
          </a:xfrm>
          <a:prstGeom prst="straightConnector1">
            <a:avLst/>
          </a:prstGeom>
          <a:solidFill>
            <a:srgbClr val="FFFFFF">
              <a:alpha val="60001"/>
            </a:srgbClr>
          </a:solidFill>
          <a:ln w="12700" cap="sq" cmpd="sng" algn="ctr">
            <a:solidFill>
              <a:srgbClr val="FFFF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矢印コネクタ 59"/>
          <p:cNvCxnSpPr>
            <a:endCxn id="46" idx="1"/>
          </p:cNvCxnSpPr>
          <p:nvPr/>
        </p:nvCxnSpPr>
        <p:spPr bwMode="auto">
          <a:xfrm>
            <a:off x="3941930" y="3879050"/>
            <a:ext cx="819512" cy="70535"/>
          </a:xfrm>
          <a:prstGeom prst="straightConnector1">
            <a:avLst/>
          </a:prstGeom>
          <a:solidFill>
            <a:srgbClr val="FFFFFF">
              <a:alpha val="60001"/>
            </a:srgbClr>
          </a:solidFill>
          <a:ln w="12700" cap="sq" cmpd="sng" algn="ctr">
            <a:solidFill>
              <a:srgbClr val="FFFF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矢印コネクタ 62"/>
          <p:cNvCxnSpPr>
            <a:endCxn id="49" idx="1"/>
          </p:cNvCxnSpPr>
          <p:nvPr/>
        </p:nvCxnSpPr>
        <p:spPr bwMode="auto">
          <a:xfrm>
            <a:off x="3581890" y="4509120"/>
            <a:ext cx="1179553" cy="164013"/>
          </a:xfrm>
          <a:prstGeom prst="straightConnector1">
            <a:avLst/>
          </a:prstGeom>
          <a:solidFill>
            <a:srgbClr val="FFFFFF">
              <a:alpha val="60001"/>
            </a:srgbClr>
          </a:solidFill>
          <a:ln w="12700" cap="sq" cmpd="sng" algn="ctr">
            <a:solidFill>
              <a:srgbClr val="FFFFFF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角丸四角形 51"/>
          <p:cNvSpPr/>
          <p:nvPr/>
        </p:nvSpPr>
        <p:spPr bwMode="auto">
          <a:xfrm>
            <a:off x="611560" y="503675"/>
            <a:ext cx="1771248" cy="484986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確　度</a:t>
            </a:r>
          </a:p>
        </p:txBody>
      </p:sp>
      <p:sp>
        <p:nvSpPr>
          <p:cNvPr id="56" name="角丸四角形 55"/>
          <p:cNvSpPr/>
          <p:nvPr/>
        </p:nvSpPr>
        <p:spPr bwMode="auto">
          <a:xfrm>
            <a:off x="7137285" y="5994286"/>
            <a:ext cx="1697214" cy="450050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進　度</a:t>
            </a:r>
          </a:p>
        </p:txBody>
      </p:sp>
    </p:spTree>
    <p:extLst>
      <p:ext uri="{BB962C8B-B14F-4D97-AF65-F5344CB8AC3E}">
        <p14:creationId xmlns:p14="http://schemas.microsoft.com/office/powerpoint/2010/main" val="72535497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536" y="2227217"/>
            <a:ext cx="8325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charset="2"/>
              <a:buChar char="v"/>
            </a:pPr>
            <a:r>
              <a:rPr kumimoji="1" lang="ja-JP" altLang="en-US" sz="3200" dirty="0" smtClean="0">
                <a:solidFill>
                  <a:srgbClr val="FFFFFF"/>
                </a:solidFill>
              </a:rPr>
              <a:t>報告のためだけの</a:t>
            </a:r>
            <a:r>
              <a:rPr kumimoji="1" lang="en-US" altLang="ja-JP" sz="3200" dirty="0" smtClean="0">
                <a:solidFill>
                  <a:srgbClr val="FFFFFF"/>
                </a:solidFill>
              </a:rPr>
              <a:t>SFA</a:t>
            </a:r>
            <a:r>
              <a:rPr kumimoji="1" lang="ja-JP" altLang="en-US" sz="3200" dirty="0" smtClean="0">
                <a:solidFill>
                  <a:srgbClr val="FFFFFF"/>
                </a:solidFill>
              </a:rPr>
              <a:t>になっていませんか？</a:t>
            </a:r>
            <a:endParaRPr kumimoji="1" lang="en-US" altLang="ja-JP" sz="3200" dirty="0" smtClean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endParaRPr kumimoji="1" lang="en-US" altLang="ja-JP" sz="3200" dirty="0" smtClean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kumimoji="1" lang="ja-JP" altLang="en-US" sz="3200" dirty="0" smtClean="0">
                <a:solidFill>
                  <a:srgbClr val="FFFFFF"/>
                </a:solidFill>
              </a:rPr>
              <a:t>主観に頼らず客観的に評価できてますか？</a:t>
            </a:r>
            <a:endParaRPr kumimoji="1" lang="en-US" altLang="ja-JP" sz="3200" dirty="0" smtClean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endParaRPr kumimoji="1" lang="en-US" altLang="ja-JP" sz="3200" dirty="0" smtClean="0">
              <a:solidFill>
                <a:srgbClr val="FFFFFF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kumimoji="1" lang="ja-JP" altLang="en-US" sz="3200" dirty="0" smtClean="0">
                <a:solidFill>
                  <a:srgbClr val="FFFFFF"/>
                </a:solidFill>
              </a:rPr>
              <a:t>予算の達成状況や見通しをタイムリーに</a:t>
            </a:r>
            <a:endParaRPr kumimoji="1" lang="en-US" altLang="ja-JP" sz="3200" dirty="0" smtClean="0">
              <a:solidFill>
                <a:srgbClr val="FFFFFF"/>
              </a:solidFill>
            </a:endParaRPr>
          </a:p>
          <a:p>
            <a:pPr algn="l"/>
            <a:r>
              <a:rPr lang="en-US" altLang="ja-JP" sz="3200" dirty="0" smtClean="0">
                <a:solidFill>
                  <a:srgbClr val="FFFFFF"/>
                </a:solidFill>
              </a:rPr>
              <a:t>   </a:t>
            </a:r>
            <a:r>
              <a:rPr kumimoji="1" lang="ja-JP" altLang="en-US" sz="3200" dirty="0" smtClean="0">
                <a:solidFill>
                  <a:srgbClr val="FFFFFF"/>
                </a:solidFill>
              </a:rPr>
              <a:t>把握できていますか？</a:t>
            </a:r>
            <a:endParaRPr kumimoji="1" lang="ja-JP" altLang="en-US" sz="3200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535" y="683695"/>
            <a:ext cx="411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dirty="0" smtClean="0">
                <a:solidFill>
                  <a:srgbClr val="FFFFFF"/>
                </a:solidFill>
              </a:rPr>
              <a:t>SFA</a:t>
            </a:r>
            <a:r>
              <a:rPr kumimoji="1" lang="ja-JP" altLang="en-US" sz="3600" dirty="0" smtClean="0">
                <a:solidFill>
                  <a:srgbClr val="FFFFFF"/>
                </a:solidFill>
              </a:rPr>
              <a:t>ユーザーの悩み</a:t>
            </a:r>
            <a:endParaRPr kumimoji="1" lang="ja-JP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4398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A695A-BC00-4C66-98B6-10052D84DDEF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701570" y="278650"/>
            <a:ext cx="3825425" cy="1485165"/>
          </a:xfrm>
          <a:prstGeom prst="roundRect">
            <a:avLst>
              <a:gd name="adj" fmla="val 85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コントロール</a:t>
            </a:r>
            <a:endParaRPr lang="en-US" altLang="ja-JP" sz="2800" dirty="0" smtClean="0">
              <a:solidFill>
                <a:schemeClr val="bg1"/>
              </a:solidFill>
              <a:latin typeface="Tahoma" pitchFamily="34" charset="0"/>
              <a:ea typeface="ＭＳ Ｐゴシック" pitchFamily="50" charset="-128"/>
            </a:endParaRPr>
          </a:p>
          <a:p>
            <a:r>
              <a:rPr lang="ja-JP" altLang="en-US" sz="1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目的</a:t>
            </a:r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達成のために必要な情報が、</a:t>
            </a:r>
          </a:p>
          <a:p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必要な時に、必要な精度で、</a:t>
            </a:r>
          </a:p>
          <a:p>
            <a:r>
              <a:rPr lang="ja-JP" altLang="en-US" sz="1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集める</a:t>
            </a:r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ための指示・管理</a:t>
            </a:r>
          </a:p>
        </p:txBody>
      </p:sp>
      <p:sp>
        <p:nvSpPr>
          <p:cNvPr id="8" name="角丸四角形 7"/>
          <p:cNvSpPr/>
          <p:nvPr/>
        </p:nvSpPr>
        <p:spPr bwMode="auto">
          <a:xfrm>
            <a:off x="4662010" y="278650"/>
            <a:ext cx="3825425" cy="1485165"/>
          </a:xfrm>
          <a:prstGeom prst="roundRect">
            <a:avLst>
              <a:gd name="adj" fmla="val 10254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ガバナンス</a:t>
            </a:r>
            <a:endParaRPr lang="en-US" altLang="ja-JP" sz="2800" dirty="0" smtClean="0">
              <a:solidFill>
                <a:schemeClr val="bg1"/>
              </a:solidFill>
              <a:latin typeface="Tahoma" pitchFamily="34" charset="0"/>
              <a:ea typeface="ＭＳ Ｐゴシック" pitchFamily="50" charset="-128"/>
            </a:endParaRPr>
          </a:p>
          <a:p>
            <a:r>
              <a:rPr lang="ja-JP" altLang="en-US" sz="18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目的</a:t>
            </a:r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達成のために必要な情報が、</a:t>
            </a:r>
          </a:p>
          <a:p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必要な時に、必要な精度で、</a:t>
            </a:r>
          </a:p>
          <a:p>
            <a:r>
              <a:rPr lang="ja-JP" altLang="en-US" sz="1800" dirty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自然に集まってくる仕組み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701570" y="1853825"/>
            <a:ext cx="3825425" cy="765084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予算達成の進捗を管理するためのプロセス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営業プロセス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662010" y="1853825"/>
            <a:ext cx="3825425" cy="765084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営業活動の品質を管理するためのプロセス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営業活動プロセス</a:t>
            </a: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01570" y="2708920"/>
            <a:ext cx="3825425" cy="765084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SFA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4662010" y="2708920"/>
            <a:ext cx="3825425" cy="765084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    </a:t>
            </a:r>
            <a:r>
              <a:rPr kumimoji="1" lang="en-US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SalesMeister</a:t>
            </a:r>
            <a:endParaRPr kumimoji="1" lang="en-US" altLang="ja-JP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en-US" altLang="ja-JP" sz="1200" dirty="0" smtClean="0">
                <a:solidFill>
                  <a:schemeClr val="bg1"/>
                </a:solidFill>
                <a:latin typeface="Tahoma" pitchFamily="34" charset="0"/>
                <a:ea typeface="ＭＳ Ｐゴシック" pitchFamily="50" charset="-128"/>
              </a:rPr>
              <a:t>                                                   personal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055" y="2843935"/>
            <a:ext cx="495055" cy="495055"/>
          </a:xfrm>
          <a:prstGeom prst="rect">
            <a:avLst/>
          </a:prstGeom>
        </p:spPr>
      </p:pic>
      <p:pic>
        <p:nvPicPr>
          <p:cNvPr id="14" name="図 13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545" y="3879050"/>
            <a:ext cx="1800202" cy="180020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376645" y="4464115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charset="2"/>
              <a:buChar char="v"/>
            </a:pPr>
            <a:r>
              <a:rPr lang="ja-JP" altLang="en-US" sz="1800" dirty="0" smtClean="0">
                <a:solidFill>
                  <a:schemeClr val="bg1"/>
                </a:solidFill>
              </a:rPr>
              <a:t>月末にまとめて入力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kumimoji="1" lang="ja-JP" altLang="en-US" sz="1800" dirty="0" smtClean="0">
                <a:solidFill>
                  <a:schemeClr val="bg1"/>
                </a:solidFill>
              </a:rPr>
              <a:t>個々人の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主観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で進捗を評価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lang="ja-JP" altLang="en-US" sz="1800" dirty="0" smtClean="0">
                <a:solidFill>
                  <a:schemeClr val="bg1"/>
                </a:solidFill>
              </a:rPr>
              <a:t>後退は報告しにくい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61710" y="3699030"/>
            <a:ext cx="2544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 smtClean="0">
                <a:solidFill>
                  <a:schemeClr val="bg1"/>
                </a:solidFill>
              </a:rPr>
              <a:t>営業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担当者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@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オフィス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7" name="図 16" descr="MC90043488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7265" y="4014065"/>
            <a:ext cx="1530170" cy="153017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662010" y="3699030"/>
            <a:ext cx="22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 smtClean="0">
                <a:solidFill>
                  <a:schemeClr val="bg1"/>
                </a:solidFill>
              </a:rPr>
              <a:t>営業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担当者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@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出先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62010" y="4464115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charset="2"/>
              <a:buChar char="v"/>
            </a:pPr>
            <a:r>
              <a:rPr lang="ja-JP" altLang="en-US" sz="1800" dirty="0" smtClean="0">
                <a:solidFill>
                  <a:schemeClr val="bg1"/>
                </a:solidFill>
              </a:rPr>
              <a:t>訪問の都度入力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lang="ja-JP" altLang="en-US" sz="1800" dirty="0" smtClean="0">
                <a:solidFill>
                  <a:schemeClr val="bg1"/>
                </a:solidFill>
              </a:rPr>
              <a:t>行動した</a:t>
            </a:r>
            <a:r>
              <a:rPr lang="ja-JP" altLang="en-US" sz="1800" dirty="0" smtClean="0">
                <a:solidFill>
                  <a:schemeClr val="bg1"/>
                </a:solidFill>
              </a:rPr>
              <a:t>事実で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進捗</a:t>
            </a:r>
            <a:r>
              <a:rPr kumimoji="1" lang="ja-JP" altLang="en-US" sz="1800" dirty="0" smtClean="0">
                <a:solidFill>
                  <a:schemeClr val="bg1"/>
                </a:solidFill>
              </a:rPr>
              <a:t>を評価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lang="ja-JP" altLang="en-US" sz="1800" dirty="0" smtClean="0">
                <a:solidFill>
                  <a:schemeClr val="bg1"/>
                </a:solidFill>
              </a:rPr>
              <a:t>あらゆる変化が自動で</a:t>
            </a:r>
            <a:r>
              <a:rPr lang="ja-JP" altLang="en-US" sz="1800" dirty="0" smtClean="0">
                <a:solidFill>
                  <a:schemeClr val="bg1"/>
                </a:solidFill>
              </a:rPr>
              <a:t>報告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701570" y="5724255"/>
            <a:ext cx="3825425" cy="479832"/>
          </a:xfrm>
          <a:prstGeom prst="roundRect">
            <a:avLst>
              <a:gd name="adj" fmla="val 2485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　　　</a:t>
            </a: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管理者</a:t>
            </a: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の</a:t>
            </a: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ツール</a:t>
            </a: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4662010" y="5724255"/>
            <a:ext cx="3825425" cy="495055"/>
          </a:xfrm>
          <a:prstGeom prst="roundRect">
            <a:avLst>
              <a:gd name="adj" fmla="val 17223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　　　　　　　</a:t>
            </a: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担当者</a:t>
            </a: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ＭＳ Ｐゴシック" pitchFamily="50" charset="-128"/>
              </a:rPr>
              <a:t>のツール</a:t>
            </a:r>
          </a:p>
        </p:txBody>
      </p:sp>
      <p:sp>
        <p:nvSpPr>
          <p:cNvPr id="22" name="左右矢印 21"/>
          <p:cNvSpPr/>
          <p:nvPr/>
        </p:nvSpPr>
        <p:spPr bwMode="auto">
          <a:xfrm>
            <a:off x="3491880" y="5409221"/>
            <a:ext cx="2205245" cy="1170130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1" lang="ja-JP" alt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6915" y="5769261"/>
            <a:ext cx="450050" cy="45005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214270" y="5741095"/>
            <a:ext cx="116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 smtClean="0">
                <a:solidFill>
                  <a:srgbClr val="0000FF"/>
                </a:solidFill>
              </a:rPr>
              <a:t>SalesMeister</a:t>
            </a:r>
            <a:endParaRPr lang="en-US" altLang="ja-JP" dirty="0">
              <a:solidFill>
                <a:srgbClr val="0000FF"/>
              </a:solidFill>
            </a:endParaRPr>
          </a:p>
          <a:p>
            <a:pPr algn="l"/>
            <a:r>
              <a:rPr kumimoji="1" lang="ja-JP" altLang="en-US" dirty="0" smtClean="0">
                <a:solidFill>
                  <a:srgbClr val="0000FF"/>
                </a:solidFill>
              </a:rPr>
              <a:t>組織対応版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473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図形グループ 129"/>
          <p:cNvGrpSpPr/>
          <p:nvPr/>
        </p:nvGrpSpPr>
        <p:grpSpPr>
          <a:xfrm>
            <a:off x="3909852" y="1808820"/>
            <a:ext cx="4892618" cy="4680520"/>
            <a:chOff x="3909852" y="1808820"/>
            <a:chExt cx="4892618" cy="4680520"/>
          </a:xfrm>
        </p:grpSpPr>
        <p:sp>
          <p:nvSpPr>
            <p:cNvPr id="64" name="雲 63"/>
            <p:cNvSpPr/>
            <p:nvPr/>
          </p:nvSpPr>
          <p:spPr bwMode="auto">
            <a:xfrm>
              <a:off x="4211959" y="1808820"/>
              <a:ext cx="3285366" cy="2070230"/>
            </a:xfrm>
            <a:prstGeom prst="cloud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</a:endParaRPr>
            </a:p>
          </p:txBody>
        </p:sp>
        <p:pic>
          <p:nvPicPr>
            <p:cNvPr id="65" name="図 64" descr="MC90043486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95" y="2438890"/>
              <a:ext cx="2025225" cy="2025225"/>
            </a:xfrm>
            <a:prstGeom prst="rect">
              <a:avLst/>
            </a:prstGeom>
          </p:spPr>
        </p:pic>
        <p:sp>
          <p:nvSpPr>
            <p:cNvPr id="66" name="右矢印 65"/>
            <p:cNvSpPr/>
            <p:nvPr/>
          </p:nvSpPr>
          <p:spPr bwMode="auto">
            <a:xfrm>
              <a:off x="3909852" y="2254750"/>
              <a:ext cx="1112198" cy="921193"/>
            </a:xfrm>
            <a:prstGeom prst="rightArrow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832140" y="2168860"/>
              <a:ext cx="13668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rgbClr val="0000FF"/>
                  </a:solidFill>
                </a:rPr>
                <a:t>集</a:t>
              </a:r>
              <a:r>
                <a:rPr kumimoji="1" lang="en-US" altLang="ja-JP" sz="4000" dirty="0" smtClean="0">
                  <a:solidFill>
                    <a:srgbClr val="0000FF"/>
                  </a:solidFill>
                </a:rPr>
                <a:t> </a:t>
              </a:r>
              <a:r>
                <a:rPr kumimoji="1" lang="ja-JP" altLang="en-US" sz="4000" dirty="0" smtClean="0">
                  <a:solidFill>
                    <a:srgbClr val="0000FF"/>
                  </a:solidFill>
                </a:rPr>
                <a:t>計</a:t>
              </a:r>
              <a:endParaRPr kumimoji="1" lang="ja-JP" altLang="en-US" sz="4000" dirty="0">
                <a:solidFill>
                  <a:srgbClr val="0000FF"/>
                </a:solidFill>
              </a:endParaRPr>
            </a:p>
          </p:txBody>
        </p:sp>
        <p:sp>
          <p:nvSpPr>
            <p:cNvPr id="69" name="角丸四角形吹き出し 68"/>
            <p:cNvSpPr/>
            <p:nvPr/>
          </p:nvSpPr>
          <p:spPr bwMode="auto">
            <a:xfrm>
              <a:off x="5157065" y="4239090"/>
              <a:ext cx="3645404" cy="2250250"/>
            </a:xfrm>
            <a:prstGeom prst="wedgeRoundRectCallout">
              <a:avLst>
                <a:gd name="adj1" fmla="val 18186"/>
                <a:gd name="adj2" fmla="val -59093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ja-JP" altLang="en-US" sz="2400" dirty="0" smtClean="0">
                  <a:solidFill>
                    <a:srgbClr val="008000"/>
                  </a:solidFill>
                </a:rPr>
                <a:t>営業管理者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に負担！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337085" y="4973977"/>
              <a:ext cx="34653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charset="2"/>
                <a:buChar char="v"/>
              </a:pPr>
              <a:r>
                <a:rPr lang="ja-JP" altLang="en-US" sz="2000" dirty="0" smtClean="0"/>
                <a:t>営業毎に精度にばらつき</a:t>
              </a:r>
              <a:endParaRPr lang="en-US" altLang="ja-JP" sz="2000" dirty="0" smtClean="0"/>
            </a:p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000" dirty="0" smtClean="0"/>
                <a:t>個別に確認し</a:t>
              </a:r>
              <a:r>
                <a:rPr kumimoji="1" lang="en-US" altLang="ja-JP" sz="2000" dirty="0" smtClean="0"/>
                <a:t>EXCEL</a:t>
              </a:r>
              <a:r>
                <a:rPr kumimoji="1" lang="ja-JP" altLang="en-US" sz="2000" dirty="0" smtClean="0"/>
                <a:t>で集計</a:t>
              </a:r>
              <a:endParaRPr kumimoji="1" lang="en-US" altLang="ja-JP" sz="2000" dirty="0" smtClean="0"/>
            </a:p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000" dirty="0" smtClean="0"/>
                <a:t>結局主観に頼った</a:t>
              </a:r>
              <a:endParaRPr kumimoji="1" lang="en-US" altLang="ja-JP" sz="2000" dirty="0" smtClean="0"/>
            </a:p>
            <a:p>
              <a:pPr algn="l"/>
              <a:r>
                <a:rPr lang="en-US" altLang="ja-JP" sz="2000" dirty="0"/>
                <a:t>	</a:t>
              </a:r>
              <a:r>
                <a:rPr lang="ja-JP" altLang="en-US" sz="2000" dirty="0" smtClean="0"/>
                <a:t>　　　　</a:t>
              </a:r>
              <a:r>
                <a:rPr kumimoji="1" lang="ja-JP" altLang="en-US" sz="2000" dirty="0" smtClean="0"/>
                <a:t>フォーキャスト</a:t>
              </a:r>
              <a:endParaRPr kumimoji="1" lang="ja-JP" altLang="en-US" sz="2000" dirty="0"/>
            </a:p>
          </p:txBody>
        </p:sp>
        <p:pic>
          <p:nvPicPr>
            <p:cNvPr id="73" name="図 72" descr="MC9004339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258870"/>
              <a:ext cx="1970965" cy="1970965"/>
            </a:xfrm>
            <a:prstGeom prst="rect">
              <a:avLst/>
            </a:prstGeom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7092280" y="3568950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</a:rPr>
                <a:t>営業管理者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角丸四角形吹き出し 125"/>
          <p:cNvSpPr/>
          <p:nvPr/>
        </p:nvSpPr>
        <p:spPr bwMode="auto">
          <a:xfrm>
            <a:off x="3851920" y="413665"/>
            <a:ext cx="4995555" cy="450050"/>
          </a:xfrm>
          <a:prstGeom prst="wedgeRoundRectCallout">
            <a:avLst>
              <a:gd name="adj1" fmla="val -48300"/>
              <a:gd name="adj2" fmla="val 178512"/>
              <a:gd name="adj3" fmla="val 16667"/>
            </a:avLst>
          </a:prstGeom>
          <a:solidFill>
            <a:srgbClr val="FF0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2000" dirty="0" smtClean="0">
                <a:solidFill>
                  <a:srgbClr val="FFFFFF"/>
                </a:solidFill>
              </a:rPr>
              <a:t>営業担当者の主観に頼り、精度にばらつき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  <p:pic>
        <p:nvPicPr>
          <p:cNvPr id="127" name="図 126" descr="MC9004339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528" y="1538789"/>
            <a:ext cx="1800202" cy="1800202"/>
          </a:xfrm>
          <a:prstGeom prst="rect">
            <a:avLst/>
          </a:prstGeom>
        </p:spPr>
      </p:pic>
      <p:sp>
        <p:nvSpPr>
          <p:cNvPr id="128" name="テキスト ボックス 127"/>
          <p:cNvSpPr txBox="1"/>
          <p:nvPr/>
        </p:nvSpPr>
        <p:spPr>
          <a:xfrm>
            <a:off x="1286635" y="2123855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charset="2"/>
              <a:buChar char="v"/>
            </a:pPr>
            <a:r>
              <a:rPr lang="ja-JP" altLang="en-US" sz="2000" dirty="0" smtClean="0">
                <a:solidFill>
                  <a:schemeClr val="bg1"/>
                </a:solidFill>
              </a:rPr>
              <a:t>月末にまとめて入力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kumimoji="1" lang="ja-JP" altLang="en-US" sz="2000" dirty="0" smtClean="0">
                <a:solidFill>
                  <a:schemeClr val="bg1"/>
                </a:solidFill>
              </a:rPr>
              <a:t>主観で進捗を評価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charset="2"/>
              <a:buChar char="v"/>
            </a:pPr>
            <a:r>
              <a:rPr lang="ja-JP" altLang="en-US" sz="2000" dirty="0" smtClean="0">
                <a:solidFill>
                  <a:schemeClr val="bg1"/>
                </a:solidFill>
              </a:rPr>
              <a:t>後退は報告しにくい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11561" y="131376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営業担当者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31" name="図形グループ 130"/>
          <p:cNvGrpSpPr/>
          <p:nvPr/>
        </p:nvGrpSpPr>
        <p:grpSpPr>
          <a:xfrm>
            <a:off x="341530" y="4284095"/>
            <a:ext cx="3645406" cy="2250250"/>
            <a:chOff x="341530" y="4284095"/>
            <a:chExt cx="3645406" cy="2250250"/>
          </a:xfrm>
        </p:grpSpPr>
        <p:sp>
          <p:nvSpPr>
            <p:cNvPr id="59" name="角丸四角形吹き出し 58"/>
            <p:cNvSpPr/>
            <p:nvPr/>
          </p:nvSpPr>
          <p:spPr bwMode="auto">
            <a:xfrm>
              <a:off x="341532" y="4284095"/>
              <a:ext cx="3645404" cy="2250250"/>
            </a:xfrm>
            <a:prstGeom prst="wedgeRoundRectCallout">
              <a:avLst>
                <a:gd name="adj1" fmla="val -8639"/>
                <a:gd name="adj2" fmla="val -102550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ja-JP" altLang="en-US" sz="2400" dirty="0" smtClean="0">
                  <a:solidFill>
                    <a:srgbClr val="0000FF"/>
                  </a:solidFill>
                </a:rPr>
                <a:t>営業担当者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に負担！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41530" y="4959170"/>
              <a:ext cx="3645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管理者のための作業</a:t>
              </a:r>
              <a:endParaRPr kumimoji="1" lang="ja-JP" altLang="en-US" sz="2800" dirty="0"/>
            </a:p>
          </p:txBody>
        </p:sp>
        <p:sp>
          <p:nvSpPr>
            <p:cNvPr id="62" name="下矢印 61"/>
            <p:cNvSpPr/>
            <p:nvPr/>
          </p:nvSpPr>
          <p:spPr bwMode="auto">
            <a:xfrm>
              <a:off x="1736686" y="5499230"/>
              <a:ext cx="945105" cy="405045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1531" y="5859270"/>
              <a:ext cx="364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営業担当者にメリット無し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3430700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図形グループ 74"/>
          <p:cNvGrpSpPr/>
          <p:nvPr/>
        </p:nvGrpSpPr>
        <p:grpSpPr>
          <a:xfrm>
            <a:off x="386535" y="368660"/>
            <a:ext cx="2880320" cy="2925325"/>
            <a:chOff x="1103531" y="1085655"/>
            <a:chExt cx="2880320" cy="2925325"/>
          </a:xfrm>
        </p:grpSpPr>
        <p:grpSp>
          <p:nvGrpSpPr>
            <p:cNvPr id="51" name="図形グループ 50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52" name="角丸四角形 51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54" name="角丸四角形 53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55" name="図 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6" name="図 55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2" name="図形グループ 1"/>
          <p:cNvGrpSpPr/>
          <p:nvPr/>
        </p:nvGrpSpPr>
        <p:grpSpPr>
          <a:xfrm>
            <a:off x="341530" y="4284095"/>
            <a:ext cx="3645406" cy="2250250"/>
            <a:chOff x="341530" y="4284095"/>
            <a:chExt cx="3645406" cy="2250250"/>
          </a:xfrm>
        </p:grpSpPr>
        <p:sp>
          <p:nvSpPr>
            <p:cNvPr id="59" name="角丸四角形吹き出し 58"/>
            <p:cNvSpPr/>
            <p:nvPr/>
          </p:nvSpPr>
          <p:spPr bwMode="auto">
            <a:xfrm>
              <a:off x="341532" y="4284095"/>
              <a:ext cx="3645404" cy="2250250"/>
            </a:xfrm>
            <a:prstGeom prst="wedgeRoundRectCallout">
              <a:avLst>
                <a:gd name="adj1" fmla="val -8639"/>
                <a:gd name="adj2" fmla="val -102550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ja-JP" altLang="en-US" sz="2400" dirty="0" smtClean="0">
                  <a:solidFill>
                    <a:srgbClr val="0000FF"/>
                  </a:solidFill>
                </a:rPr>
                <a:t>営業担当者</a:t>
              </a:r>
              <a:r>
                <a:rPr lang="ja-JP" altLang="en-US" sz="2400" dirty="0" smtClean="0">
                  <a:solidFill>
                    <a:srgbClr val="FF6600"/>
                  </a:solidFill>
                </a:rPr>
                <a:t>にメリット！</a:t>
              </a:r>
              <a:endParaRPr lang="en-US" altLang="ja-JP" sz="2400" dirty="0" smtClean="0">
                <a:solidFill>
                  <a:srgbClr val="FF6600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41530" y="4959170"/>
              <a:ext cx="3645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0000FF"/>
                  </a:solidFill>
                </a:rPr>
                <a:t>勝率と効率の向上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62" name="下矢印 61"/>
            <p:cNvSpPr/>
            <p:nvPr/>
          </p:nvSpPr>
          <p:spPr bwMode="auto">
            <a:xfrm>
              <a:off x="1736686" y="5499230"/>
              <a:ext cx="945105" cy="405045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1531" y="5859270"/>
              <a:ext cx="364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0000FF"/>
                  </a:solidFill>
                </a:rPr>
                <a:t>営業目標達成に貢献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2" name="角丸四角形吹き出し 71"/>
          <p:cNvSpPr/>
          <p:nvPr/>
        </p:nvSpPr>
        <p:spPr bwMode="auto">
          <a:xfrm>
            <a:off x="3851920" y="413665"/>
            <a:ext cx="4995555" cy="450050"/>
          </a:xfrm>
          <a:prstGeom prst="wedgeRoundRectCallout">
            <a:avLst>
              <a:gd name="adj1" fmla="val -44233"/>
              <a:gd name="adj2" fmla="val 209554"/>
              <a:gd name="adj3" fmla="val 16667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ja-JP" altLang="en-US" sz="2000" dirty="0" smtClean="0">
                <a:solidFill>
                  <a:srgbClr val="FFFFFF"/>
                </a:solidFill>
              </a:rPr>
              <a:t>正規化された「できる営業」のノウハウ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  <p:grpSp>
        <p:nvGrpSpPr>
          <p:cNvPr id="76" name="図形グループ 75"/>
          <p:cNvGrpSpPr/>
          <p:nvPr/>
        </p:nvGrpSpPr>
        <p:grpSpPr>
          <a:xfrm>
            <a:off x="538935" y="521060"/>
            <a:ext cx="2880320" cy="2925325"/>
            <a:chOff x="1103531" y="1085655"/>
            <a:chExt cx="2880320" cy="2925325"/>
          </a:xfrm>
        </p:grpSpPr>
        <p:grpSp>
          <p:nvGrpSpPr>
            <p:cNvPr id="77" name="図形グループ 7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79" name="角丸四角形 7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" name="角丸四角形 7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81" name="角丸四角形 8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82" name="図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3" name="図 82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84" name="図 8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85" name="テキスト ボックス 8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86" name="図形グループ 85"/>
          <p:cNvGrpSpPr/>
          <p:nvPr/>
        </p:nvGrpSpPr>
        <p:grpSpPr>
          <a:xfrm>
            <a:off x="691335" y="673460"/>
            <a:ext cx="2880320" cy="2925325"/>
            <a:chOff x="1103531" y="1085655"/>
            <a:chExt cx="2880320" cy="2925325"/>
          </a:xfrm>
        </p:grpSpPr>
        <p:grpSp>
          <p:nvGrpSpPr>
            <p:cNvPr id="87" name="図形グループ 8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89" name="角丸四角形 8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0" name="角丸四角形 8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91" name="角丸四角形 9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92" name="図 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93" name="図 92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94" name="図 9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95" name="テキスト ボックス 9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96" name="図形グループ 95"/>
          <p:cNvGrpSpPr/>
          <p:nvPr/>
        </p:nvGrpSpPr>
        <p:grpSpPr>
          <a:xfrm>
            <a:off x="843735" y="825860"/>
            <a:ext cx="2880320" cy="2925325"/>
            <a:chOff x="1103531" y="1085655"/>
            <a:chExt cx="2880320" cy="2925325"/>
          </a:xfrm>
        </p:grpSpPr>
        <p:grpSp>
          <p:nvGrpSpPr>
            <p:cNvPr id="97" name="図形グループ 9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99" name="角丸四角形 9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角丸四角形 9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01" name="角丸四角形 10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02" name="図 1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3" name="図 102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04" name="図 10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05" name="テキスト ボックス 10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06" name="図形グループ 105"/>
          <p:cNvGrpSpPr/>
          <p:nvPr/>
        </p:nvGrpSpPr>
        <p:grpSpPr>
          <a:xfrm>
            <a:off x="996135" y="978260"/>
            <a:ext cx="2880320" cy="2925325"/>
            <a:chOff x="1103531" y="1085655"/>
            <a:chExt cx="2880320" cy="2925325"/>
          </a:xfrm>
        </p:grpSpPr>
        <p:grpSp>
          <p:nvGrpSpPr>
            <p:cNvPr id="107" name="図形グループ 10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09" name="角丸四角形 10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11" name="角丸四角形 11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12" name="図 1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3" name="図 112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15" name="テキスト ボックス 114"/>
              <p:cNvSpPr txBox="1"/>
              <p:nvPr/>
            </p:nvSpPr>
            <p:spPr>
              <a:xfrm>
                <a:off x="1767271" y="3023955"/>
                <a:ext cx="150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PERSONAL</a:t>
                </a:r>
                <a:endParaRPr kumimoji="1" lang="ja-JP" altLang="en-US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116" name="図形グループ 115"/>
          <p:cNvGrpSpPr/>
          <p:nvPr/>
        </p:nvGrpSpPr>
        <p:grpSpPr>
          <a:xfrm>
            <a:off x="1148535" y="1130660"/>
            <a:ext cx="2880320" cy="2925325"/>
            <a:chOff x="1103531" y="1085655"/>
            <a:chExt cx="2880320" cy="2925325"/>
          </a:xfrm>
        </p:grpSpPr>
        <p:grpSp>
          <p:nvGrpSpPr>
            <p:cNvPr id="117" name="図形グループ 116"/>
            <p:cNvGrpSpPr/>
            <p:nvPr/>
          </p:nvGrpSpPr>
          <p:grpSpPr>
            <a:xfrm>
              <a:off x="1103531" y="1085655"/>
              <a:ext cx="2880320" cy="2925325"/>
              <a:chOff x="1106615" y="548680"/>
              <a:chExt cx="2880320" cy="2925325"/>
            </a:xfrm>
          </p:grpSpPr>
          <p:sp>
            <p:nvSpPr>
              <p:cNvPr id="119" name="角丸四角形 118"/>
              <p:cNvSpPr/>
              <p:nvPr/>
            </p:nvSpPr>
            <p:spPr bwMode="auto">
              <a:xfrm>
                <a:off x="1106615" y="548680"/>
                <a:ext cx="2880320" cy="2925325"/>
              </a:xfrm>
              <a:prstGeom prst="roundRect">
                <a:avLst>
                  <a:gd name="adj" fmla="val 5203"/>
                </a:avLst>
              </a:prstGeom>
              <a:solidFill>
                <a:srgbClr val="FFFFFF"/>
              </a:solidFill>
              <a:ln w="28575" cap="sq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角丸四角形 119"/>
              <p:cNvSpPr/>
              <p:nvPr/>
            </p:nvSpPr>
            <p:spPr bwMode="auto">
              <a:xfrm>
                <a:off x="1241630" y="683695"/>
                <a:ext cx="1174204" cy="484986"/>
              </a:xfrm>
              <a:prstGeom prst="roundRect">
                <a:avLst>
                  <a:gd name="adj" fmla="val 50000"/>
                </a:avLst>
              </a:prstGeom>
              <a:solidFill>
                <a:srgbClr val="800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確度</a:t>
                </a:r>
              </a:p>
            </p:txBody>
          </p:sp>
          <p:sp>
            <p:nvSpPr>
              <p:cNvPr id="121" name="角丸四角形 120"/>
              <p:cNvSpPr/>
              <p:nvPr/>
            </p:nvSpPr>
            <p:spPr bwMode="auto">
              <a:xfrm>
                <a:off x="2726795" y="683695"/>
                <a:ext cx="1125125" cy="45005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創英角ｺﾞｼｯｸUB" pitchFamily="50" charset="-128"/>
                    <a:ea typeface="HGP創英角ｺﾞｼｯｸUB" pitchFamily="50" charset="-128"/>
                  </a:rPr>
                  <a:t>進度</a:t>
                </a:r>
              </a:p>
            </p:txBody>
          </p:sp>
          <p:pic>
            <p:nvPicPr>
              <p:cNvPr id="122" name="図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6765" y="1223755"/>
                <a:ext cx="1395155" cy="15187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3" name="図 122" descr="MC900433925 (1)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1630" y="1223755"/>
                <a:ext cx="1575175" cy="1575175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32864" y="2880121"/>
                <a:ext cx="1842120" cy="236929"/>
              </a:xfrm>
              <a:prstGeom prst="rect">
                <a:avLst/>
              </a:prstGeom>
            </p:spPr>
          </p:pic>
          <p:sp>
            <p:nvSpPr>
              <p:cNvPr id="125" name="テキスト ボックス 124"/>
              <p:cNvSpPr txBox="1"/>
              <p:nvPr/>
            </p:nvSpPr>
            <p:spPr>
              <a:xfrm>
                <a:off x="1784775" y="3079303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entury"/>
                    <a:cs typeface="Century"/>
                  </a:rPr>
                  <a:t>組織対応版</a:t>
                </a:r>
                <a:endParaRPr kumimoji="1" lang="ja-JP" altLang="en-US" dirty="0">
                  <a:solidFill>
                    <a:schemeClr val="accent6">
                      <a:lumMod val="50000"/>
                    </a:schemeClr>
                  </a:solidFill>
                  <a:effectLst/>
                  <a:latin typeface="Century"/>
                  <a:cs typeface="Century"/>
                </a:endParaRPr>
              </a:p>
            </p:txBody>
          </p:sp>
        </p:grpSp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428999"/>
              <a:ext cx="495055" cy="495055"/>
            </a:xfrm>
            <a:prstGeom prst="rect">
              <a:avLst/>
            </a:prstGeom>
          </p:spPr>
        </p:pic>
      </p:grpSp>
      <p:grpSp>
        <p:nvGrpSpPr>
          <p:cNvPr id="3" name="図形グループ 2"/>
          <p:cNvGrpSpPr/>
          <p:nvPr/>
        </p:nvGrpSpPr>
        <p:grpSpPr>
          <a:xfrm>
            <a:off x="3909852" y="1808820"/>
            <a:ext cx="4892618" cy="4680520"/>
            <a:chOff x="3909852" y="1808820"/>
            <a:chExt cx="4892618" cy="4680520"/>
          </a:xfrm>
        </p:grpSpPr>
        <p:sp>
          <p:nvSpPr>
            <p:cNvPr id="64" name="雲 63"/>
            <p:cNvSpPr/>
            <p:nvPr/>
          </p:nvSpPr>
          <p:spPr bwMode="auto">
            <a:xfrm>
              <a:off x="4211959" y="1808820"/>
              <a:ext cx="3285366" cy="2070230"/>
            </a:xfrm>
            <a:prstGeom prst="cloud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</a:endParaRPr>
            </a:p>
          </p:txBody>
        </p:sp>
        <p:pic>
          <p:nvPicPr>
            <p:cNvPr id="65" name="図 64" descr="MC90043486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95" y="2438890"/>
              <a:ext cx="2025225" cy="2025225"/>
            </a:xfrm>
            <a:prstGeom prst="rect">
              <a:avLst/>
            </a:prstGeom>
          </p:spPr>
        </p:pic>
        <p:sp>
          <p:nvSpPr>
            <p:cNvPr id="66" name="右矢印 65"/>
            <p:cNvSpPr/>
            <p:nvPr/>
          </p:nvSpPr>
          <p:spPr bwMode="auto">
            <a:xfrm>
              <a:off x="3909852" y="2254750"/>
              <a:ext cx="1112198" cy="921193"/>
            </a:xfrm>
            <a:prstGeom prst="rightArrow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1" lang="ja-JP" altLang="en-US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832140" y="2168860"/>
              <a:ext cx="13668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rgbClr val="0000FF"/>
                  </a:solidFill>
                </a:rPr>
                <a:t>集</a:t>
              </a:r>
              <a:r>
                <a:rPr kumimoji="1" lang="en-US" altLang="ja-JP" sz="4000" dirty="0" smtClean="0">
                  <a:solidFill>
                    <a:srgbClr val="0000FF"/>
                  </a:solidFill>
                </a:rPr>
                <a:t> </a:t>
              </a:r>
              <a:r>
                <a:rPr kumimoji="1" lang="ja-JP" altLang="en-US" sz="4000" dirty="0" smtClean="0">
                  <a:solidFill>
                    <a:srgbClr val="0000FF"/>
                  </a:solidFill>
                </a:rPr>
                <a:t>計</a:t>
              </a:r>
              <a:endParaRPr kumimoji="1" lang="ja-JP" altLang="en-US" sz="4000" dirty="0">
                <a:solidFill>
                  <a:srgbClr val="0000FF"/>
                </a:solidFill>
              </a:endParaRPr>
            </a:p>
          </p:txBody>
        </p:sp>
        <p:sp>
          <p:nvSpPr>
            <p:cNvPr id="69" name="角丸四角形吹き出し 68"/>
            <p:cNvSpPr/>
            <p:nvPr/>
          </p:nvSpPr>
          <p:spPr bwMode="auto">
            <a:xfrm>
              <a:off x="5157065" y="4239090"/>
              <a:ext cx="3645404" cy="2250250"/>
            </a:xfrm>
            <a:prstGeom prst="wedgeRoundRectCallout">
              <a:avLst>
                <a:gd name="adj1" fmla="val 18186"/>
                <a:gd name="adj2" fmla="val -59093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ja-JP" altLang="en-US" sz="2400" dirty="0" smtClean="0">
                  <a:solidFill>
                    <a:srgbClr val="008000"/>
                  </a:solidFill>
                </a:rPr>
                <a:t>営業管理者</a:t>
              </a:r>
              <a:r>
                <a:rPr lang="ja-JP" altLang="en-US" sz="2400" dirty="0" smtClean="0">
                  <a:solidFill>
                    <a:srgbClr val="FF6600"/>
                  </a:solidFill>
                </a:rPr>
                <a:t>にメリット！</a:t>
              </a:r>
              <a:endParaRPr lang="en-US" altLang="ja-JP" sz="2400" dirty="0" smtClean="0">
                <a:solidFill>
                  <a:srgbClr val="FF6600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 smtClean="0">
                <a:solidFill>
                  <a:srgbClr val="0000FF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337085" y="4973977"/>
              <a:ext cx="346538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400" dirty="0" smtClean="0">
                  <a:solidFill>
                    <a:srgbClr val="008000"/>
                  </a:solidFill>
                </a:rPr>
                <a:t>タイムリーな進捗把握</a:t>
              </a:r>
              <a:endParaRPr kumimoji="1" lang="en-US" altLang="ja-JP" sz="2400" dirty="0" smtClean="0">
                <a:solidFill>
                  <a:srgbClr val="008000"/>
                </a:solidFill>
              </a:endParaRPr>
            </a:p>
            <a:p>
              <a:pPr marL="285750" indent="-285750" algn="l">
                <a:buFont typeface="Wingdings" charset="2"/>
                <a:buChar char="v"/>
              </a:pPr>
              <a:r>
                <a:rPr lang="ja-JP" altLang="en-US" sz="2400" dirty="0" smtClean="0">
                  <a:solidFill>
                    <a:srgbClr val="008000"/>
                  </a:solidFill>
                </a:rPr>
                <a:t>きめ細かな状況判断</a:t>
              </a:r>
              <a:endParaRPr lang="en-US" altLang="ja-JP" sz="2400" dirty="0" smtClean="0">
                <a:solidFill>
                  <a:srgbClr val="008000"/>
                </a:solidFill>
              </a:endParaRPr>
            </a:p>
            <a:p>
              <a:pPr marL="285750" indent="-285750" algn="l">
                <a:buFont typeface="Wingdings" charset="2"/>
                <a:buChar char="v"/>
              </a:pPr>
              <a:r>
                <a:rPr kumimoji="1" lang="ja-JP" altLang="en-US" sz="2400" dirty="0" smtClean="0">
                  <a:solidFill>
                    <a:srgbClr val="008000"/>
                  </a:solidFill>
                </a:rPr>
                <a:t>精度の高い予実管理</a:t>
              </a:r>
              <a:endParaRPr kumimoji="1" lang="ja-JP" altLang="en-US" sz="2400" dirty="0">
                <a:solidFill>
                  <a:srgbClr val="008000"/>
                </a:solidFill>
              </a:endParaRPr>
            </a:p>
          </p:txBody>
        </p:sp>
        <p:pic>
          <p:nvPicPr>
            <p:cNvPr id="73" name="図 72" descr="MC90043394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258870"/>
              <a:ext cx="1970965" cy="1970965"/>
            </a:xfrm>
            <a:prstGeom prst="rect">
              <a:avLst/>
            </a:prstGeom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7092280" y="3568950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</a:rPr>
                <a:t>営業管理者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6496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60001"/>
          </a:srgbClr>
        </a:solidFill>
        <a:ln w="28575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60001"/>
          </a:srgbClr>
        </a:solidFill>
        <a:ln w="28575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35208</TotalTime>
  <Words>1012</Words>
  <Application>Microsoft Macintosh PowerPoint</Application>
  <PresentationFormat>画面に合わせる (4:3)</PresentationFormat>
  <Paragraphs>262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Blueprint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ブログ／Facebookのご紹介</vt:lpstr>
      <vt:lpstr>PowerPoint プレゼンテーション</vt:lpstr>
      <vt:lpstr>PowerPoint プレゼンテーション</vt:lpstr>
    </vt:vector>
  </TitlesOfParts>
  <Company>ネットコマース株式会社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ソリューション営業プロセス</dc:title>
  <dc:creator>斎藤昌義</dc:creator>
  <cp:lastModifiedBy>斎藤 昌義</cp:lastModifiedBy>
  <cp:revision>591</cp:revision>
  <cp:lastPrinted>2011-06-03T02:10:57Z</cp:lastPrinted>
  <dcterms:created xsi:type="dcterms:W3CDTF">2000-04-24T02:25:07Z</dcterms:created>
  <dcterms:modified xsi:type="dcterms:W3CDTF">2013-12-03T09:34:00Z</dcterms:modified>
</cp:coreProperties>
</file>