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5"/>
  </p:notesMasterIdLst>
  <p:handoutMasterIdLst>
    <p:handoutMasterId r:id="rId16"/>
  </p:handoutMasterIdLst>
  <p:sldIdLst>
    <p:sldId id="752" r:id="rId3"/>
    <p:sldId id="775" r:id="rId4"/>
    <p:sldId id="758" r:id="rId5"/>
    <p:sldId id="757" r:id="rId6"/>
    <p:sldId id="759" r:id="rId7"/>
    <p:sldId id="755" r:id="rId8"/>
    <p:sldId id="760" r:id="rId9"/>
    <p:sldId id="761" r:id="rId10"/>
    <p:sldId id="762" r:id="rId11"/>
    <p:sldId id="763" r:id="rId12"/>
    <p:sldId id="764" r:id="rId13"/>
    <p:sldId id="765" r:id="rId14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7436" autoAdjust="0"/>
  </p:normalViewPr>
  <p:slideViewPr>
    <p:cSldViewPr>
      <p:cViewPr>
        <p:scale>
          <a:sx n="68" d="100"/>
          <a:sy n="68" d="100"/>
        </p:scale>
        <p:origin x="-88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2014/2/20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2014/2/20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24C6719D-2DEE-4078-BF4A-12384C32B2DE}" type="slidenum">
              <a:rPr lang="ja-JP" altLang="en-US" smtClean="0"/>
              <a:pPr eaLnBrk="1" hangingPunct="1"/>
              <a:t>7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wm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image" Target="../media/image23.jpeg"/><Relationship Id="rId10" Type="http://schemas.openxmlformats.org/officeDocument/2006/relationships/image" Target="../media/image28.wmf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ARM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Atom</a:t>
            </a:r>
            <a:r>
              <a:rPr kumimoji="1" lang="ja-JP" altLang="en-US" dirty="0" smtClean="0"/>
              <a:t>ベースの省電力サーバー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54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64bit ARM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864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20776" y="6381328"/>
            <a:ext cx="7495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/>
              <a:t>http://gigaom.com/2012/10/30/meet-arms-two-newest-cores-for-faster-phones-and-greener-servers/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4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-222729" y="-243408"/>
            <a:ext cx="9612560" cy="172819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Apple</a:t>
            </a:r>
            <a:r>
              <a:rPr kumimoji="0" lang="ja-JP" altLang="en-US" sz="6000" dirty="0">
                <a:solidFill>
                  <a:schemeClr val="bg1"/>
                </a:solidFill>
                <a:ea typeface="HG丸ｺﾞｼｯｸM-PRO" pitchFamily="50" charset="-128"/>
              </a:rPr>
              <a:t> </a:t>
            </a:r>
            <a:r>
              <a:rPr kumimoji="0" lang="en-US" altLang="ja-JP" sz="6000" dirty="0" smtClean="0">
                <a:solidFill>
                  <a:schemeClr val="bg1"/>
                </a:solidFill>
                <a:ea typeface="HG丸ｺﾞｼｯｸM-PRO" pitchFamily="50" charset="-128"/>
              </a:rPr>
              <a:t>A7 Processor</a:t>
            </a:r>
            <a:endParaRPr kumimoji="0" lang="ja-JP" altLang="en-US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HG丸ｺﾞｼｯｸM-PRO" pitchFamily="50" charset="-128"/>
            </a:endParaRPr>
          </a:p>
        </p:txBody>
      </p:sp>
      <p:pic>
        <p:nvPicPr>
          <p:cNvPr id="1026" name="Picture 2" descr="Apple 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600"/>
            <a:ext cx="9167102" cy="57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ARM </a:t>
            </a:r>
            <a:r>
              <a:rPr lang="ja-JP" altLang="en-US" dirty="0" smtClean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マイクロエレクトロニクス、アナログ・デバイセズ、パナソニック、クアルコム他、世界中の主要な半導体ベンダがライセンスを取得している（インテルも持っていた）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電話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スマホ、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大多数の組込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タブレット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で採用されて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2010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年時点で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2020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1500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億個との予測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組み込み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携帯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電話の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が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1923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パートナー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半分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9" y="1169838"/>
            <a:ext cx="3238439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00" y="1169837"/>
            <a:ext cx="2054188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87" y="1169833"/>
            <a:ext cx="2092897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07" y="1178594"/>
            <a:ext cx="2150681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98" y="1192306"/>
            <a:ext cx="2018770" cy="50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1" y="1182781"/>
            <a:ext cx="1944665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65" y="1169833"/>
            <a:ext cx="1639501" cy="5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1169835"/>
            <a:ext cx="1902495" cy="50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1"/>
            <a:ext cx="1584176" cy="10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91" y="4005064"/>
            <a:ext cx="21557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ベースの</a:t>
            </a:r>
            <a:r>
              <a:rPr kumimoji="1" lang="en-US" altLang="ja-JP" dirty="0" smtClean="0"/>
              <a:t>CPU (</a:t>
            </a:r>
            <a:r>
              <a:rPr kumimoji="1" lang="en-US" altLang="ja-JP" dirty="0" err="1" smtClean="0"/>
              <a:t>SoC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Digital</a:t>
              </a:r>
            </a:p>
            <a:p>
              <a:r>
                <a:rPr kumimoji="1" lang="en-US" altLang="ja-JP" dirty="0" smtClean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285293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SIMD</a:t>
              </a:r>
              <a:r>
                <a:rPr kumimoji="1" lang="ja-JP" altLang="en-US" dirty="0" smtClean="0"/>
                <a:t>拡張</a:t>
              </a:r>
              <a:endParaRPr kumimoji="1" lang="en-US" altLang="ja-JP" dirty="0" smtClean="0"/>
            </a:p>
            <a:p>
              <a:r>
                <a:rPr lang="en-US" altLang="ja-JP" dirty="0" smtClean="0"/>
                <a:t>Video Decode</a:t>
              </a:r>
              <a:endParaRPr kumimoji="1" lang="en-US" altLang="ja-JP" dirty="0" smtClean="0"/>
            </a:p>
            <a:p>
              <a:r>
                <a:rPr lang="en-US" altLang="ja-JP" dirty="0" smtClean="0"/>
                <a:t>GPU</a:t>
              </a:r>
            </a:p>
            <a:p>
              <a:r>
                <a:rPr kumimoji="1" lang="en-US" altLang="ja-JP" dirty="0" smtClean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$おとなの電子工作-Apple A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9" y="4996878"/>
            <a:ext cx="161901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805310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</a:t>
            </a:r>
            <a:r>
              <a:rPr kumimoji="0"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に開発することができる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09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の特徴　～省電力かつ高性能～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9053"/>
            <a:ext cx="8363272" cy="4525963"/>
          </a:xfrm>
        </p:spPr>
        <p:txBody>
          <a:bodyPr/>
          <a:lstStyle/>
          <a:p>
            <a:r>
              <a:rPr kumimoji="1" lang="en-US" altLang="ja-JP" sz="1800" dirty="0" smtClean="0"/>
              <a:t>ARM</a:t>
            </a:r>
            <a:r>
              <a:rPr kumimoji="1" lang="ja-JP" altLang="en-US" sz="1800" dirty="0" smtClean="0"/>
              <a:t>発足時には既に</a:t>
            </a:r>
            <a:r>
              <a:rPr kumimoji="1" lang="en-US" altLang="ja-JP" sz="1800" dirty="0" smtClean="0"/>
              <a:t>Intel</a:t>
            </a:r>
            <a:r>
              <a:rPr kumimoji="1" lang="ja-JP" altLang="en-US" sz="1800" dirty="0" smtClean="0"/>
              <a:t>が一定の市場を確保していたため、</a:t>
            </a:r>
            <a:r>
              <a:rPr lang="en-US" altLang="ja-JP" sz="1800" dirty="0" smtClean="0"/>
              <a:t>ARM</a:t>
            </a:r>
            <a:r>
              <a:rPr lang="ja-JP" altLang="en-US" sz="1800" dirty="0" smtClean="0"/>
              <a:t>は組込用途に特化した開発を行った</a:t>
            </a:r>
            <a:endParaRPr lang="en-US" altLang="ja-JP" sz="1800" dirty="0" smtClean="0"/>
          </a:p>
          <a:p>
            <a:pPr lvl="1"/>
            <a:r>
              <a:rPr kumimoji="1" lang="ja-JP" altLang="en-US" sz="1600" dirty="0" smtClean="0"/>
              <a:t>シンプルなアーキテクチャ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コア部分</a:t>
            </a:r>
            <a:r>
              <a:rPr lang="ja-JP" altLang="en-US" sz="1600" dirty="0" smtClean="0"/>
              <a:t>は最小限の機能を持ち、トランジスタ数も少ないため、消費電力が少ない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省電力と高性能を両立させる独特な命令セット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RISC</a:t>
            </a:r>
            <a:r>
              <a:rPr kumimoji="1" lang="ja-JP" altLang="en-US" sz="1600" dirty="0" smtClean="0"/>
              <a:t>ではあるが、</a:t>
            </a:r>
            <a:r>
              <a:rPr lang="en-US" altLang="ja-JP" sz="1600" dirty="0" smtClean="0"/>
              <a:t>CISC</a:t>
            </a:r>
            <a:r>
              <a:rPr lang="ja-JP" altLang="en-US" sz="1600" dirty="0" smtClean="0"/>
              <a:t>的な特徴を兼ね備え、コード密度が高くチューニングの効果を上げやすい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 smtClean="0"/>
              <a:t>条件実行命令や豊富なアドレッシングモードなど、</a:t>
            </a:r>
            <a:r>
              <a:rPr kumimoji="1" lang="ja-JP" altLang="en-US" sz="1600" dirty="0" smtClean="0"/>
              <a:t>コード密度を上げる工夫がされている</a:t>
            </a:r>
            <a:endParaRPr kumimoji="1" lang="en-US" altLang="ja-JP" sz="1600" dirty="0" smtClean="0"/>
          </a:p>
          <a:p>
            <a:pPr lvl="1"/>
            <a:r>
              <a:rPr kumimoji="1" lang="ja-JP" altLang="en-US" sz="1600" dirty="0" smtClean="0"/>
              <a:t>システムを拡張</a:t>
            </a:r>
            <a:r>
              <a:rPr lang="ja-JP" altLang="en-US" sz="1600" dirty="0" smtClean="0"/>
              <a:t>可能</a:t>
            </a:r>
            <a:endParaRPr lang="en-US" altLang="ja-JP" sz="1600" dirty="0" smtClean="0"/>
          </a:p>
          <a:p>
            <a:pPr lvl="2"/>
            <a:r>
              <a:rPr kumimoji="1" lang="ja-JP" altLang="en-US" sz="1600" dirty="0" smtClean="0"/>
              <a:t>必要に応じて様々な機能 </a:t>
            </a:r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DSP</a:t>
            </a:r>
            <a:r>
              <a:rPr lang="ja-JP" altLang="en-US" sz="1600" dirty="0" smtClean="0"/>
              <a:t>や</a:t>
            </a:r>
            <a:r>
              <a:rPr lang="en-US" altLang="ja-JP" sz="1600" dirty="0" smtClean="0"/>
              <a:t>GPU</a:t>
            </a:r>
            <a:r>
              <a:rPr lang="ja-JP" altLang="en-US" sz="1600" dirty="0" smtClean="0"/>
              <a:t>など</a:t>
            </a:r>
            <a:r>
              <a:rPr kumimoji="1" lang="en-US" altLang="ja-JP" sz="1600" dirty="0" smtClean="0"/>
              <a:t>) </a:t>
            </a:r>
            <a:r>
              <a:rPr kumimoji="1" lang="ja-JP" altLang="en-US" sz="1600" dirty="0" smtClean="0"/>
              <a:t>を付加することができ、ライセンシーの特長を活かしたプロセッサを独自に開発できる</a:t>
            </a:r>
            <a:endParaRPr kumimoji="1" lang="en-US" altLang="ja-JP" sz="1600" dirty="0" smtClean="0"/>
          </a:p>
          <a:p>
            <a:r>
              <a:rPr lang="ja-JP" altLang="en-US" sz="1800" dirty="0" smtClean="0"/>
              <a:t>一方でいくつかの限界もある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製造プロセスの微細化などに</a:t>
            </a:r>
            <a:r>
              <a:rPr lang="ja-JP" altLang="en-US" sz="1600" dirty="0"/>
              <a:t>ついて</a:t>
            </a:r>
            <a:r>
              <a:rPr lang="ja-JP" altLang="en-US" sz="1600" dirty="0" smtClean="0"/>
              <a:t>は製造メーカーによる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Intel</a:t>
            </a:r>
            <a:r>
              <a:rPr lang="ja-JP" altLang="en-US" sz="1600" dirty="0" err="1" smtClean="0"/>
              <a:t>のような</a:t>
            </a:r>
            <a:r>
              <a:rPr lang="ja-JP" altLang="en-US" sz="1600" dirty="0" smtClean="0"/>
              <a:t>最先端の半導体技術を持つライセンシーは少数</a:t>
            </a:r>
            <a:endParaRPr lang="en-US" altLang="ja-JP" sz="1600" dirty="0"/>
          </a:p>
          <a:p>
            <a:pPr lvl="1"/>
            <a:r>
              <a:rPr kumimoji="1" lang="ja-JP" altLang="en-US" sz="1600" dirty="0" smtClean="0"/>
              <a:t>アーキテクチャや命令</a:t>
            </a:r>
            <a:r>
              <a:rPr kumimoji="1" lang="ja-JP" altLang="en-US" sz="1600" dirty="0"/>
              <a:t>セット</a:t>
            </a:r>
            <a:r>
              <a:rPr kumimoji="1" lang="ja-JP" altLang="en-US" sz="1600" dirty="0" smtClean="0"/>
              <a:t>が独特なため、プログラミングの効率を上げにくい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少ないレジスタ</a:t>
            </a:r>
            <a:r>
              <a:rPr lang="ja-JP" altLang="en-US" sz="1600" dirty="0" smtClean="0"/>
              <a:t>、メモリを節約するための様々な技法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175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lang="ja-JP" altLang="en-US" dirty="0" smtClean="0"/>
              <a:t>がアーム</a:t>
            </a:r>
            <a:r>
              <a:rPr kumimoji="1" lang="ja-JP" altLang="en-US" dirty="0" smtClean="0"/>
              <a:t>対応 </a:t>
            </a:r>
            <a:r>
              <a:rPr kumimoji="1" lang="en-US" altLang="ja-JP" dirty="0" smtClean="0"/>
              <a:t>(2011.1.7 </a:t>
            </a:r>
            <a:r>
              <a:rPr kumimoji="1" lang="ja-JP" altLang="en-US" dirty="0" smtClean="0"/>
              <a:t>日経新聞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3245"/>
            <a:ext cx="5579249" cy="48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1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4788024" y="5661248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 descr="http://t2.gstatic.com/images?q=tbn:ANd9GcS8n-RZviEA-UDW_7rhqaAsjciRq-xvyidJ2eTZv2GKGNsLKt5_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03" y="2808834"/>
            <a:ext cx="624770" cy="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SS7oMib6aCZGNTVVwtg_B-5rMOZMEMeGj_BPGxXhUwO1Nl4v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55026"/>
            <a:ext cx="574118" cy="6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50"/>
            <a:ext cx="1386237" cy="10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 rot="1500000">
            <a:off x="2107464" y="3496468"/>
            <a:ext cx="5816035" cy="720725"/>
          </a:xfrm>
          <a:prstGeom prst="rightArrow">
            <a:avLst>
              <a:gd name="adj1" fmla="val 59324"/>
              <a:gd name="adj2" fmla="val 53801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195" name="AutoShape 16"/>
          <p:cNvSpPr>
            <a:spLocks noChangeArrowheads="1"/>
          </p:cNvSpPr>
          <p:nvPr/>
        </p:nvSpPr>
        <p:spPr bwMode="auto">
          <a:xfrm rot="-1500000">
            <a:off x="2101107" y="3446759"/>
            <a:ext cx="5844402" cy="720725"/>
          </a:xfrm>
          <a:prstGeom prst="rightArrow">
            <a:avLst>
              <a:gd name="adj1" fmla="val 59324"/>
              <a:gd name="adj2" fmla="val 45064"/>
            </a:avLst>
          </a:prstGeom>
          <a:gradFill rotWithShape="1">
            <a:gsLst>
              <a:gs pos="0">
                <a:srgbClr val="0070C0"/>
              </a:gs>
              <a:gs pos="100000">
                <a:srgbClr val="00B0F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Intel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ARM</a:t>
            </a:r>
            <a:endParaRPr lang="ja-JP" altLang="en-US" smtClean="0"/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1191422" y="1772816"/>
            <a:ext cx="1169987" cy="1195387"/>
          </a:xfrm>
          <a:prstGeom prst="ellipse">
            <a:avLst/>
          </a:prstGeom>
          <a:solidFill>
            <a:srgbClr val="008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サーバー</a:t>
            </a:r>
            <a:endParaRPr lang="en-US" altLang="ja-JP" sz="13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デスクトップ</a:t>
            </a:r>
            <a:r>
              <a:rPr lang="en-US" altLang="ja-JP" sz="1300" dirty="0">
                <a:solidFill>
                  <a:schemeClr val="bg1"/>
                </a:solidFill>
              </a:rPr>
              <a:t>PC</a:t>
            </a:r>
            <a:endParaRPr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2816747" y="2488870"/>
            <a:ext cx="1169988" cy="1195387"/>
          </a:xfrm>
          <a:prstGeom prst="ellipse">
            <a:avLst/>
          </a:prstGeom>
          <a:solidFill>
            <a:srgbClr val="0099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ノート</a:t>
            </a:r>
            <a:r>
              <a:rPr lang="en-US" altLang="ja-JP" sz="1400">
                <a:solidFill>
                  <a:schemeClr val="bg1"/>
                </a:solidFill>
              </a:rPr>
              <a:t>PC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2816747" y="4011965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携帯</a:t>
            </a:r>
            <a:r>
              <a:rPr lang="ja-JP" altLang="en-US" sz="1400" smtClean="0">
                <a:solidFill>
                  <a:schemeClr val="bg1"/>
                </a:solidFill>
              </a:rPr>
              <a:t>電話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スマホ</a:t>
            </a:r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4357688" y="3214688"/>
            <a:ext cx="1214437" cy="1214437"/>
          </a:xfrm>
          <a:prstGeom prst="ellipse">
            <a:avLst/>
          </a:prstGeom>
          <a:solidFill>
            <a:srgbClr val="00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ネットブック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タブレット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677050" y="1772816"/>
            <a:ext cx="1169988" cy="1195387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サーバー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205709" y="4669631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組み込み機器</a:t>
            </a:r>
          </a:p>
        </p:txBody>
      </p:sp>
      <p:sp>
        <p:nvSpPr>
          <p:cNvPr id="8206" name="Oval 11"/>
          <p:cNvSpPr>
            <a:spLocks noChangeArrowheads="1"/>
          </p:cNvSpPr>
          <p:nvPr/>
        </p:nvSpPr>
        <p:spPr bwMode="auto">
          <a:xfrm>
            <a:off x="5940152" y="3989273"/>
            <a:ext cx="1169988" cy="1195388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スマホ</a:t>
            </a:r>
            <a:endParaRPr lang="ja-JP" altLang="en-US" sz="1400">
              <a:solidFill>
                <a:schemeClr val="bg1"/>
              </a:solidFill>
            </a:endParaRPr>
          </a:p>
        </p:txBody>
      </p:sp>
      <p:pic>
        <p:nvPicPr>
          <p:cNvPr id="82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2" descr="C:\Users\shoji\AppData\Local\Microsoft\Windows\Temporary Internet Files\Content.IE5\KWF1NIFK\MCj0431595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6987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4" descr="C:\Users\shoji\AppData\Local\Microsoft\Windows\Temporary Internet Files\Content.IE5\1EMQYTP8\MCj0431576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913606"/>
            <a:ext cx="8810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5" descr="C:\Users\shoji\AppData\Local\Microsoft\Windows\Temporary Internet Files\Content.IE5\1QVYB00S\MCj0431632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316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6" descr="C:\Users\shoji\AppData\Local\Microsoft\Windows\Temporary Internet Files\Content.IE5\R9Y78DDS\MCj0429003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41" y="5200476"/>
            <a:ext cx="5270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8" descr="C:\Users\shoji\AppData\Local\Microsoft\Windows\Temporary Internet Files\Content.IE5\R9Y78DDS\MCj029019900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6" y="5656580"/>
            <a:ext cx="50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 rot="5400000">
            <a:off x="4471194" y="2601119"/>
            <a:ext cx="969962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8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" y="5799331"/>
            <a:ext cx="952213" cy="4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677050" y="4669631"/>
            <a:ext cx="1169988" cy="1195388"/>
          </a:xfrm>
          <a:prstGeom prst="ellipse">
            <a:avLst/>
          </a:prstGeom>
          <a:solidFill>
            <a:srgbClr val="FF3300">
              <a:alpha val="70195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altLang="ja-JP" sz="1400" dirty="0" err="1" smtClean="0">
                <a:solidFill>
                  <a:schemeClr val="bg1"/>
                </a:solidFill>
              </a:rPr>
              <a:t>IoT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Wearable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hoji Okoshi\AppData\Local\Microsoft\Windows\Temporary Internet Files\Content.IE5\EGIAGXR2\MC90042605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3" y="5377270"/>
            <a:ext cx="522288" cy="4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126256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134240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594759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602743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7677050" y="3832518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Intel Quark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7677050" y="3419749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64BIT ARM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5400000">
            <a:off x="8045478" y="4196353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 rot="16200000">
            <a:off x="8045479" y="2943468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Atom</a:t>
            </a:r>
            <a:r>
              <a:rPr kumimoji="1" lang="ja-JP" altLang="en-US" smtClean="0"/>
              <a:t>ベースのスマートフォン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1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5949280"/>
            <a:ext cx="2579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http://juggly.cn/archives/54534.html</a:t>
            </a:r>
            <a:endParaRPr lang="ja-JP" altLang="en-US" sz="1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313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32040" y="5949280"/>
            <a:ext cx="392392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/>
              <a:t>http://news.mynavi.jp/news/2012/09/19/007/index.html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65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ARM</a:t>
            </a:r>
            <a:r>
              <a:rPr kumimoji="1" lang="ja-JP" altLang="en-US" smtClean="0"/>
              <a:t>ベースの省電力サーバー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80728"/>
            <a:ext cx="63627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07904" y="6309320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/>
              <a:t>http://japanese.engadget.com/2011/11/02/hp-moonshot-arm-redstone/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937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8109</TotalTime>
  <Words>484</Words>
  <Application>Microsoft Office PowerPoint</Application>
  <PresentationFormat>画面に合わせる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0905_Juku</vt:lpstr>
      <vt:lpstr>906_Juku</vt:lpstr>
      <vt:lpstr>ARM</vt:lpstr>
      <vt:lpstr>ARM とは</vt:lpstr>
      <vt:lpstr>ARMパートナー (半分)</vt:lpstr>
      <vt:lpstr>ARMベースのCPU (SoC)</vt:lpstr>
      <vt:lpstr>ARMの特徴　～省電力かつ高性能～</vt:lpstr>
      <vt:lpstr>Windowsがアーム対応 (2011.1.7 日経新聞)</vt:lpstr>
      <vt:lpstr>Intel vs ARM</vt:lpstr>
      <vt:lpstr>Atomベースのスマートフォン</vt:lpstr>
      <vt:lpstr>ARMベースの省電力サーバー</vt:lpstr>
      <vt:lpstr>Atomベースの省電力サーバー</vt:lpstr>
      <vt:lpstr>64bit ARM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1494</cp:revision>
  <dcterms:created xsi:type="dcterms:W3CDTF">2008-07-07T05:29:44Z</dcterms:created>
  <dcterms:modified xsi:type="dcterms:W3CDTF">2014-02-20T00:57:39Z</dcterms:modified>
</cp:coreProperties>
</file>