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4" r:id="rId1"/>
    <p:sldMasterId id="2147484413" r:id="rId2"/>
  </p:sldMasterIdLst>
  <p:notesMasterIdLst>
    <p:notesMasterId r:id="rId70"/>
  </p:notesMasterIdLst>
  <p:handoutMasterIdLst>
    <p:handoutMasterId r:id="rId71"/>
  </p:handoutMasterIdLst>
  <p:sldIdLst>
    <p:sldId id="776" r:id="rId3"/>
    <p:sldId id="861" r:id="rId4"/>
    <p:sldId id="778" r:id="rId5"/>
    <p:sldId id="779" r:id="rId6"/>
    <p:sldId id="780" r:id="rId7"/>
    <p:sldId id="781" r:id="rId8"/>
    <p:sldId id="782" r:id="rId9"/>
    <p:sldId id="783" r:id="rId10"/>
    <p:sldId id="784" r:id="rId11"/>
    <p:sldId id="785" r:id="rId12"/>
    <p:sldId id="786" r:id="rId13"/>
    <p:sldId id="787" r:id="rId14"/>
    <p:sldId id="788" r:id="rId15"/>
    <p:sldId id="789" r:id="rId16"/>
    <p:sldId id="790" r:id="rId17"/>
    <p:sldId id="791" r:id="rId18"/>
    <p:sldId id="860" r:id="rId19"/>
    <p:sldId id="793" r:id="rId20"/>
    <p:sldId id="792" r:id="rId21"/>
    <p:sldId id="794" r:id="rId22"/>
    <p:sldId id="795" r:id="rId23"/>
    <p:sldId id="796" r:id="rId24"/>
    <p:sldId id="798" r:id="rId25"/>
    <p:sldId id="799" r:id="rId26"/>
    <p:sldId id="800" r:id="rId27"/>
    <p:sldId id="801" r:id="rId28"/>
    <p:sldId id="802" r:id="rId29"/>
    <p:sldId id="803" r:id="rId30"/>
    <p:sldId id="804" r:id="rId31"/>
    <p:sldId id="805" r:id="rId32"/>
    <p:sldId id="806" r:id="rId33"/>
    <p:sldId id="853" r:id="rId34"/>
    <p:sldId id="808" r:id="rId35"/>
    <p:sldId id="809" r:id="rId36"/>
    <p:sldId id="810" r:id="rId37"/>
    <p:sldId id="811" r:id="rId38"/>
    <p:sldId id="812" r:id="rId39"/>
    <p:sldId id="813" r:id="rId40"/>
    <p:sldId id="814" r:id="rId41"/>
    <p:sldId id="815" r:id="rId42"/>
    <p:sldId id="816" r:id="rId43"/>
    <p:sldId id="817" r:id="rId44"/>
    <p:sldId id="818" r:id="rId45"/>
    <p:sldId id="819" r:id="rId46"/>
    <p:sldId id="820" r:id="rId47"/>
    <p:sldId id="821" r:id="rId48"/>
    <p:sldId id="822" r:id="rId49"/>
    <p:sldId id="823" r:id="rId50"/>
    <p:sldId id="824" r:id="rId51"/>
    <p:sldId id="825" r:id="rId52"/>
    <p:sldId id="826" r:id="rId53"/>
    <p:sldId id="827" r:id="rId54"/>
    <p:sldId id="828" r:id="rId55"/>
    <p:sldId id="829" r:id="rId56"/>
    <p:sldId id="830" r:id="rId57"/>
    <p:sldId id="831" r:id="rId58"/>
    <p:sldId id="833" r:id="rId59"/>
    <p:sldId id="838" r:id="rId60"/>
    <p:sldId id="839" r:id="rId61"/>
    <p:sldId id="840" r:id="rId62"/>
    <p:sldId id="841" r:id="rId63"/>
    <p:sldId id="842" r:id="rId64"/>
    <p:sldId id="846" r:id="rId65"/>
    <p:sldId id="843" r:id="rId66"/>
    <p:sldId id="844" r:id="rId67"/>
    <p:sldId id="845" r:id="rId68"/>
    <p:sldId id="847" r:id="rId69"/>
  </p:sldIdLst>
  <p:sldSz cx="9144000" cy="6858000" type="screen4x3"/>
  <p:notesSz cx="6735763" cy="979963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84C1"/>
    <a:srgbClr val="FF9933"/>
    <a:srgbClr val="C4E59F"/>
    <a:srgbClr val="FFE389"/>
    <a:srgbClr val="4168A7"/>
    <a:srgbClr val="CC3300"/>
    <a:srgbClr val="FF3300"/>
    <a:srgbClr val="83A0CF"/>
    <a:srgbClr val="FFA893"/>
    <a:srgbClr val="BED3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濃色スタイル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濃色スタイル 1 - アクセント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34" autoAdjust="0"/>
    <p:restoredTop sz="97436" autoAdjust="0"/>
  </p:normalViewPr>
  <p:slideViewPr>
    <p:cSldViewPr>
      <p:cViewPr>
        <p:scale>
          <a:sx n="70" d="100"/>
          <a:sy n="70" d="100"/>
        </p:scale>
        <p:origin x="-822" y="-39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91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734A3F-1CEB-4797-B01B-4A5897F4795C}" type="doc">
      <dgm:prSet loTypeId="urn:microsoft.com/office/officeart/2005/8/layout/venn2" loCatId="relationship" qsTypeId="urn:microsoft.com/office/officeart/2005/8/quickstyle/simple1" qsCatId="simple" csTypeId="urn:microsoft.com/office/officeart/2005/8/colors/colorful5" csCatId="colorful" phldr="1"/>
      <dgm:spPr/>
    </dgm:pt>
    <dgm:pt modelId="{01A94393-253D-45AA-9644-B52BA1984C17}">
      <dgm:prSet phldrT="[テキスト]" custT="1"/>
      <dgm:spPr/>
      <dgm:t>
        <a:bodyPr/>
        <a:lstStyle/>
        <a:p>
          <a:r>
            <a:rPr kumimoji="1" lang="ja-JP" altLang="en-US" sz="1200" b="1" baseline="0" dirty="0" smtClean="0">
              <a:latin typeface="Century Gothic" pitchFamily="34" charset="0"/>
              <a:ea typeface="HG丸ｺﾞｼｯｸM-PRO" pitchFamily="50" charset="-128"/>
            </a:rPr>
            <a:t>インストーラ</a:t>
          </a:r>
          <a:endParaRPr kumimoji="1" lang="en-US" altLang="ja-JP" sz="1200" b="1" baseline="0" dirty="0" smtClean="0">
            <a:latin typeface="Century Gothic" pitchFamily="34" charset="0"/>
            <a:ea typeface="HG丸ｺﾞｼｯｸM-PRO" pitchFamily="50" charset="-128"/>
          </a:endParaRPr>
        </a:p>
      </dgm:t>
    </dgm:pt>
    <dgm:pt modelId="{4864636B-332C-4917-8D6E-CBCD1BF5B8D3}" type="parTrans" cxnId="{D09F21BC-87D2-4B3D-AE78-00EB58FAEE07}">
      <dgm:prSet/>
      <dgm:spPr/>
      <dgm:t>
        <a:bodyPr/>
        <a:lstStyle/>
        <a:p>
          <a:endParaRPr kumimoji="1" lang="ja-JP" altLang="en-US" sz="2800" b="1" baseline="0">
            <a:latin typeface="Century Gothic" pitchFamily="34" charset="0"/>
            <a:ea typeface="HG丸ｺﾞｼｯｸM-PRO" pitchFamily="50" charset="-128"/>
          </a:endParaRPr>
        </a:p>
      </dgm:t>
    </dgm:pt>
    <dgm:pt modelId="{2C52AB49-6E0A-4919-BD3A-1C98159E1EA0}" type="sibTrans" cxnId="{D09F21BC-87D2-4B3D-AE78-00EB58FAEE07}">
      <dgm:prSet/>
      <dgm:spPr/>
      <dgm:t>
        <a:bodyPr/>
        <a:lstStyle/>
        <a:p>
          <a:endParaRPr kumimoji="1" lang="ja-JP" altLang="en-US" sz="2800" b="1" baseline="0">
            <a:latin typeface="Century Gothic" pitchFamily="34" charset="0"/>
            <a:ea typeface="HG丸ｺﾞｼｯｸM-PRO" pitchFamily="50" charset="-128"/>
          </a:endParaRPr>
        </a:p>
      </dgm:t>
    </dgm:pt>
    <dgm:pt modelId="{1AD3B09F-7E61-46AC-81AE-980CB9E9D246}">
      <dgm:prSet phldrT="[テキスト]" custT="1"/>
      <dgm:spPr/>
      <dgm:t>
        <a:bodyPr/>
        <a:lstStyle/>
        <a:p>
          <a:r>
            <a:rPr kumimoji="1" lang="ja-JP" altLang="en-US" sz="1200" b="1" baseline="0" dirty="0" smtClean="0">
              <a:latin typeface="Century Gothic" pitchFamily="34" charset="0"/>
              <a:ea typeface="HG丸ｺﾞｼｯｸM-PRO" pitchFamily="50" charset="-128"/>
            </a:rPr>
            <a:t>アプリケーション</a:t>
          </a:r>
          <a:endParaRPr kumimoji="1" lang="en-US" altLang="ja-JP" sz="1200" b="1" baseline="0" dirty="0" smtClean="0">
            <a:latin typeface="Century Gothic" pitchFamily="34" charset="0"/>
            <a:ea typeface="HG丸ｺﾞｼｯｸM-PRO" pitchFamily="50" charset="-128"/>
          </a:endParaRPr>
        </a:p>
      </dgm:t>
    </dgm:pt>
    <dgm:pt modelId="{E8A744B8-DB01-41B8-A692-46A58492FD82}" type="parTrans" cxnId="{9623CC64-46CC-487D-A928-8C8629A8C71E}">
      <dgm:prSet/>
      <dgm:spPr/>
      <dgm:t>
        <a:bodyPr/>
        <a:lstStyle/>
        <a:p>
          <a:endParaRPr kumimoji="1" lang="ja-JP" altLang="en-US" sz="2800" b="1" baseline="0">
            <a:latin typeface="Century Gothic" pitchFamily="34" charset="0"/>
            <a:ea typeface="HG丸ｺﾞｼｯｸM-PRO" pitchFamily="50" charset="-128"/>
          </a:endParaRPr>
        </a:p>
      </dgm:t>
    </dgm:pt>
    <dgm:pt modelId="{0219613F-A236-4BE1-82BE-64ECA596BE0B}" type="sibTrans" cxnId="{9623CC64-46CC-487D-A928-8C8629A8C71E}">
      <dgm:prSet/>
      <dgm:spPr/>
      <dgm:t>
        <a:bodyPr/>
        <a:lstStyle/>
        <a:p>
          <a:endParaRPr kumimoji="1" lang="ja-JP" altLang="en-US" sz="2800" b="1" baseline="0">
            <a:latin typeface="Century Gothic" pitchFamily="34" charset="0"/>
            <a:ea typeface="HG丸ｺﾞｼｯｸM-PRO" pitchFamily="50" charset="-128"/>
          </a:endParaRPr>
        </a:p>
      </dgm:t>
    </dgm:pt>
    <dgm:pt modelId="{339C62BC-0B15-4BC7-B44C-7198BA82620E}">
      <dgm:prSet phldrT="[テキスト]" custT="1"/>
      <dgm:spPr/>
      <dgm:t>
        <a:bodyPr/>
        <a:lstStyle/>
        <a:p>
          <a:r>
            <a:rPr kumimoji="1" lang="ja-JP" altLang="en-US" sz="1200" b="1" baseline="0" dirty="0" smtClean="0">
              <a:latin typeface="Century Gothic" pitchFamily="34" charset="0"/>
              <a:ea typeface="HG丸ｺﾞｼｯｸM-PRO" pitchFamily="50" charset="-128"/>
            </a:rPr>
            <a:t>システムソフトウェア</a:t>
          </a:r>
          <a:endParaRPr kumimoji="1" lang="en-US" altLang="ja-JP" sz="1200" b="1" baseline="0" dirty="0" smtClean="0">
            <a:latin typeface="Century Gothic" pitchFamily="34" charset="0"/>
            <a:ea typeface="HG丸ｺﾞｼｯｸM-PRO" pitchFamily="50" charset="-128"/>
          </a:endParaRPr>
        </a:p>
      </dgm:t>
    </dgm:pt>
    <dgm:pt modelId="{932727D5-EB84-4F70-A112-A7F5D52B285A}" type="parTrans" cxnId="{B3E07464-AF65-497B-A3AA-7814E2D2F376}">
      <dgm:prSet/>
      <dgm:spPr/>
      <dgm:t>
        <a:bodyPr/>
        <a:lstStyle/>
        <a:p>
          <a:endParaRPr kumimoji="1" lang="ja-JP" altLang="en-US" sz="2800" b="1" baseline="0">
            <a:latin typeface="Century Gothic" pitchFamily="34" charset="0"/>
            <a:ea typeface="HG丸ｺﾞｼｯｸM-PRO" pitchFamily="50" charset="-128"/>
          </a:endParaRPr>
        </a:p>
      </dgm:t>
    </dgm:pt>
    <dgm:pt modelId="{9C7BC589-CB04-4344-876D-E22C858C1F34}" type="sibTrans" cxnId="{B3E07464-AF65-497B-A3AA-7814E2D2F376}">
      <dgm:prSet/>
      <dgm:spPr/>
      <dgm:t>
        <a:bodyPr/>
        <a:lstStyle/>
        <a:p>
          <a:endParaRPr kumimoji="1" lang="ja-JP" altLang="en-US" sz="2800" b="1" baseline="0">
            <a:latin typeface="Century Gothic" pitchFamily="34" charset="0"/>
            <a:ea typeface="HG丸ｺﾞｼｯｸM-PRO" pitchFamily="50" charset="-128"/>
          </a:endParaRPr>
        </a:p>
      </dgm:t>
    </dgm:pt>
    <dgm:pt modelId="{F8BF9914-6822-4176-B337-C01092450D79}">
      <dgm:prSet phldrT="[テキスト]" custT="1"/>
      <dgm:spPr/>
      <dgm:t>
        <a:bodyPr/>
        <a:lstStyle/>
        <a:p>
          <a:r>
            <a:rPr kumimoji="1" lang="ja-JP" altLang="en-US" sz="1200" b="1" baseline="0" dirty="0" smtClean="0">
              <a:latin typeface="Century Gothic" pitchFamily="34" charset="0"/>
              <a:ea typeface="HG丸ｺﾞｼｯｸM-PRO" pitchFamily="50" charset="-128"/>
            </a:rPr>
            <a:t>ライブラリ</a:t>
          </a:r>
          <a:endParaRPr kumimoji="1" lang="en-US" altLang="ja-JP" sz="1200" b="1" baseline="0" dirty="0" smtClean="0">
            <a:latin typeface="Century Gothic" pitchFamily="34" charset="0"/>
            <a:ea typeface="HG丸ｺﾞｼｯｸM-PRO" pitchFamily="50" charset="-128"/>
          </a:endParaRPr>
        </a:p>
      </dgm:t>
    </dgm:pt>
    <dgm:pt modelId="{CA031FBC-A02B-4C35-AF28-A7CA2A7077A6}" type="parTrans" cxnId="{4339111E-4E44-42E4-9F38-25FA992E5922}">
      <dgm:prSet/>
      <dgm:spPr/>
      <dgm:t>
        <a:bodyPr/>
        <a:lstStyle/>
        <a:p>
          <a:endParaRPr kumimoji="1" lang="ja-JP" altLang="en-US" sz="2800" b="1" baseline="0">
            <a:latin typeface="Century Gothic" pitchFamily="34" charset="0"/>
            <a:ea typeface="HG丸ｺﾞｼｯｸM-PRO" pitchFamily="50" charset="-128"/>
          </a:endParaRPr>
        </a:p>
      </dgm:t>
    </dgm:pt>
    <dgm:pt modelId="{33165745-9A9F-4C74-808D-D49D47A56C04}" type="sibTrans" cxnId="{4339111E-4E44-42E4-9F38-25FA992E5922}">
      <dgm:prSet/>
      <dgm:spPr/>
      <dgm:t>
        <a:bodyPr/>
        <a:lstStyle/>
        <a:p>
          <a:endParaRPr kumimoji="1" lang="ja-JP" altLang="en-US" sz="2800" b="1" baseline="0">
            <a:latin typeface="Century Gothic" pitchFamily="34" charset="0"/>
            <a:ea typeface="HG丸ｺﾞｼｯｸM-PRO" pitchFamily="50" charset="-128"/>
          </a:endParaRPr>
        </a:p>
      </dgm:t>
    </dgm:pt>
    <dgm:pt modelId="{E57535F1-7ED2-4274-B20D-9F57D6BE41AA}">
      <dgm:prSet phldrT="[テキスト]" custT="1"/>
      <dgm:spPr/>
      <dgm:t>
        <a:bodyPr/>
        <a:lstStyle/>
        <a:p>
          <a:r>
            <a:rPr kumimoji="1" lang="ja-JP" altLang="en-US" sz="1200" b="1" baseline="0" dirty="0" smtClean="0">
              <a:latin typeface="Century Gothic" pitchFamily="34" charset="0"/>
              <a:ea typeface="HG丸ｺﾞｼｯｸM-PRO" pitchFamily="50" charset="-128"/>
            </a:rPr>
            <a:t>カーネル</a:t>
          </a:r>
          <a:endParaRPr kumimoji="1" lang="en-US" altLang="ja-JP" sz="1200" b="1" baseline="0" dirty="0" smtClean="0">
            <a:latin typeface="Century Gothic" pitchFamily="34" charset="0"/>
            <a:ea typeface="HG丸ｺﾞｼｯｸM-PRO" pitchFamily="50" charset="-128"/>
          </a:endParaRPr>
        </a:p>
      </dgm:t>
    </dgm:pt>
    <dgm:pt modelId="{86BAF16C-E854-4AEF-8832-BDF311EF65B5}" type="parTrans" cxnId="{C2BAFDE4-23BA-46C5-B0AD-35CB03543B2D}">
      <dgm:prSet/>
      <dgm:spPr/>
      <dgm:t>
        <a:bodyPr/>
        <a:lstStyle/>
        <a:p>
          <a:endParaRPr kumimoji="1" lang="ja-JP" altLang="en-US" sz="2800" b="1" baseline="0">
            <a:latin typeface="Century Gothic" pitchFamily="34" charset="0"/>
            <a:ea typeface="HG丸ｺﾞｼｯｸM-PRO" pitchFamily="50" charset="-128"/>
          </a:endParaRPr>
        </a:p>
      </dgm:t>
    </dgm:pt>
    <dgm:pt modelId="{8D7802FE-7766-488D-BE14-943A1563BE7F}" type="sibTrans" cxnId="{C2BAFDE4-23BA-46C5-B0AD-35CB03543B2D}">
      <dgm:prSet/>
      <dgm:spPr/>
      <dgm:t>
        <a:bodyPr/>
        <a:lstStyle/>
        <a:p>
          <a:endParaRPr kumimoji="1" lang="ja-JP" altLang="en-US" sz="2800" b="1" baseline="0">
            <a:latin typeface="Century Gothic" pitchFamily="34" charset="0"/>
            <a:ea typeface="HG丸ｺﾞｼｯｸM-PRO" pitchFamily="50" charset="-128"/>
          </a:endParaRPr>
        </a:p>
      </dgm:t>
    </dgm:pt>
    <dgm:pt modelId="{E06EFBAA-2EE0-4324-BB20-DAC7EB3291A5}" type="pres">
      <dgm:prSet presAssocID="{8B734A3F-1CEB-4797-B01B-4A5897F4795C}" presName="Name0" presStyleCnt="0">
        <dgm:presLayoutVars>
          <dgm:chMax val="7"/>
          <dgm:resizeHandles val="exact"/>
        </dgm:presLayoutVars>
      </dgm:prSet>
      <dgm:spPr/>
    </dgm:pt>
    <dgm:pt modelId="{73CFA2E0-DF4F-488E-817A-8C833F3B0680}" type="pres">
      <dgm:prSet presAssocID="{8B734A3F-1CEB-4797-B01B-4A5897F4795C}" presName="comp1" presStyleCnt="0"/>
      <dgm:spPr/>
    </dgm:pt>
    <dgm:pt modelId="{E0D6A14E-4EAF-4881-AAE8-74CCC69FB1DF}" type="pres">
      <dgm:prSet presAssocID="{8B734A3F-1CEB-4797-B01B-4A5897F4795C}" presName="circle1" presStyleLbl="node1" presStyleIdx="0" presStyleCnt="5"/>
      <dgm:spPr/>
      <dgm:t>
        <a:bodyPr/>
        <a:lstStyle/>
        <a:p>
          <a:endParaRPr kumimoji="1" lang="ja-JP" altLang="en-US"/>
        </a:p>
      </dgm:t>
    </dgm:pt>
    <dgm:pt modelId="{DC39603E-0151-4161-B867-784239303AB6}" type="pres">
      <dgm:prSet presAssocID="{8B734A3F-1CEB-4797-B01B-4A5897F4795C}" presName="c1text" presStyleLbl="node1" presStyleIdx="0" presStyleCnt="5">
        <dgm:presLayoutVars>
          <dgm:bulletEnabled val="1"/>
        </dgm:presLayoutVars>
      </dgm:prSet>
      <dgm:spPr/>
      <dgm:t>
        <a:bodyPr/>
        <a:lstStyle/>
        <a:p>
          <a:endParaRPr kumimoji="1" lang="ja-JP" altLang="en-US"/>
        </a:p>
      </dgm:t>
    </dgm:pt>
    <dgm:pt modelId="{91B099EC-C583-4A2F-A265-A519A6802D00}" type="pres">
      <dgm:prSet presAssocID="{8B734A3F-1CEB-4797-B01B-4A5897F4795C}" presName="comp2" presStyleCnt="0"/>
      <dgm:spPr/>
    </dgm:pt>
    <dgm:pt modelId="{1DCE8C2C-A5D6-42CC-AF58-CB8FB391E689}" type="pres">
      <dgm:prSet presAssocID="{8B734A3F-1CEB-4797-B01B-4A5897F4795C}" presName="circle2" presStyleLbl="node1" presStyleIdx="1" presStyleCnt="5"/>
      <dgm:spPr/>
      <dgm:t>
        <a:bodyPr/>
        <a:lstStyle/>
        <a:p>
          <a:endParaRPr kumimoji="1" lang="ja-JP" altLang="en-US"/>
        </a:p>
      </dgm:t>
    </dgm:pt>
    <dgm:pt modelId="{8DCCB135-373B-407A-9B98-F66769FFE7D9}" type="pres">
      <dgm:prSet presAssocID="{8B734A3F-1CEB-4797-B01B-4A5897F4795C}" presName="c2text" presStyleLbl="node1" presStyleIdx="1" presStyleCnt="5">
        <dgm:presLayoutVars>
          <dgm:bulletEnabled val="1"/>
        </dgm:presLayoutVars>
      </dgm:prSet>
      <dgm:spPr/>
      <dgm:t>
        <a:bodyPr/>
        <a:lstStyle/>
        <a:p>
          <a:endParaRPr kumimoji="1" lang="ja-JP" altLang="en-US"/>
        </a:p>
      </dgm:t>
    </dgm:pt>
    <dgm:pt modelId="{D8DF2890-2F7B-45E2-ADFD-D637F20FC44B}" type="pres">
      <dgm:prSet presAssocID="{8B734A3F-1CEB-4797-B01B-4A5897F4795C}" presName="comp3" presStyleCnt="0"/>
      <dgm:spPr/>
    </dgm:pt>
    <dgm:pt modelId="{ABA47677-6A22-4385-A7B4-4A8B91629B96}" type="pres">
      <dgm:prSet presAssocID="{8B734A3F-1CEB-4797-B01B-4A5897F4795C}" presName="circle3" presStyleLbl="node1" presStyleIdx="2" presStyleCnt="5"/>
      <dgm:spPr/>
      <dgm:t>
        <a:bodyPr/>
        <a:lstStyle/>
        <a:p>
          <a:endParaRPr kumimoji="1" lang="ja-JP" altLang="en-US"/>
        </a:p>
      </dgm:t>
    </dgm:pt>
    <dgm:pt modelId="{993331BA-136F-44A2-B7A8-1DA384DE456E}" type="pres">
      <dgm:prSet presAssocID="{8B734A3F-1CEB-4797-B01B-4A5897F4795C}" presName="c3text" presStyleLbl="node1" presStyleIdx="2" presStyleCnt="5">
        <dgm:presLayoutVars>
          <dgm:bulletEnabled val="1"/>
        </dgm:presLayoutVars>
      </dgm:prSet>
      <dgm:spPr/>
      <dgm:t>
        <a:bodyPr/>
        <a:lstStyle/>
        <a:p>
          <a:endParaRPr kumimoji="1" lang="ja-JP" altLang="en-US"/>
        </a:p>
      </dgm:t>
    </dgm:pt>
    <dgm:pt modelId="{AE63820E-A748-446D-B272-3149A7DD62FC}" type="pres">
      <dgm:prSet presAssocID="{8B734A3F-1CEB-4797-B01B-4A5897F4795C}" presName="comp4" presStyleCnt="0"/>
      <dgm:spPr/>
    </dgm:pt>
    <dgm:pt modelId="{4027BDE4-10CB-41D0-82AA-A8C97A8E85B2}" type="pres">
      <dgm:prSet presAssocID="{8B734A3F-1CEB-4797-B01B-4A5897F4795C}" presName="circle4" presStyleLbl="node1" presStyleIdx="3" presStyleCnt="5"/>
      <dgm:spPr/>
      <dgm:t>
        <a:bodyPr/>
        <a:lstStyle/>
        <a:p>
          <a:endParaRPr kumimoji="1" lang="ja-JP" altLang="en-US"/>
        </a:p>
      </dgm:t>
    </dgm:pt>
    <dgm:pt modelId="{DA5C0B5F-913F-4904-8179-590F3B3157A0}" type="pres">
      <dgm:prSet presAssocID="{8B734A3F-1CEB-4797-B01B-4A5897F4795C}" presName="c4text" presStyleLbl="node1" presStyleIdx="3" presStyleCnt="5">
        <dgm:presLayoutVars>
          <dgm:bulletEnabled val="1"/>
        </dgm:presLayoutVars>
      </dgm:prSet>
      <dgm:spPr/>
      <dgm:t>
        <a:bodyPr/>
        <a:lstStyle/>
        <a:p>
          <a:endParaRPr kumimoji="1" lang="ja-JP" altLang="en-US"/>
        </a:p>
      </dgm:t>
    </dgm:pt>
    <dgm:pt modelId="{8961D9BC-669A-423B-88F5-37321B645093}" type="pres">
      <dgm:prSet presAssocID="{8B734A3F-1CEB-4797-B01B-4A5897F4795C}" presName="comp5" presStyleCnt="0"/>
      <dgm:spPr/>
    </dgm:pt>
    <dgm:pt modelId="{6136BF93-0FCC-47F3-BED7-CE9B942FD678}" type="pres">
      <dgm:prSet presAssocID="{8B734A3F-1CEB-4797-B01B-4A5897F4795C}" presName="circle5" presStyleLbl="node1" presStyleIdx="4" presStyleCnt="5"/>
      <dgm:spPr/>
      <dgm:t>
        <a:bodyPr/>
        <a:lstStyle/>
        <a:p>
          <a:endParaRPr kumimoji="1" lang="ja-JP" altLang="en-US"/>
        </a:p>
      </dgm:t>
    </dgm:pt>
    <dgm:pt modelId="{0BE52D4D-FFC6-43BE-A684-B65AE94D995E}" type="pres">
      <dgm:prSet presAssocID="{8B734A3F-1CEB-4797-B01B-4A5897F4795C}" presName="c5text" presStyleLbl="node1" presStyleIdx="4" presStyleCnt="5">
        <dgm:presLayoutVars>
          <dgm:bulletEnabled val="1"/>
        </dgm:presLayoutVars>
      </dgm:prSet>
      <dgm:spPr/>
      <dgm:t>
        <a:bodyPr/>
        <a:lstStyle/>
        <a:p>
          <a:endParaRPr kumimoji="1" lang="ja-JP" altLang="en-US"/>
        </a:p>
      </dgm:t>
    </dgm:pt>
  </dgm:ptLst>
  <dgm:cxnLst>
    <dgm:cxn modelId="{4409E29C-D95C-4F33-B816-F532A6B2FA18}" type="presOf" srcId="{F8BF9914-6822-4176-B337-C01092450D79}" destId="{4027BDE4-10CB-41D0-82AA-A8C97A8E85B2}" srcOrd="0" destOrd="0" presId="urn:microsoft.com/office/officeart/2005/8/layout/venn2"/>
    <dgm:cxn modelId="{41813889-6E6F-475D-85F6-DE5C595605B0}" type="presOf" srcId="{339C62BC-0B15-4BC7-B44C-7198BA82620E}" destId="{993331BA-136F-44A2-B7A8-1DA384DE456E}" srcOrd="1" destOrd="0" presId="urn:microsoft.com/office/officeart/2005/8/layout/venn2"/>
    <dgm:cxn modelId="{C2BAFDE4-23BA-46C5-B0AD-35CB03543B2D}" srcId="{8B734A3F-1CEB-4797-B01B-4A5897F4795C}" destId="{E57535F1-7ED2-4274-B20D-9F57D6BE41AA}" srcOrd="4" destOrd="0" parTransId="{86BAF16C-E854-4AEF-8832-BDF311EF65B5}" sibTransId="{8D7802FE-7766-488D-BE14-943A1563BE7F}"/>
    <dgm:cxn modelId="{4339111E-4E44-42E4-9F38-25FA992E5922}" srcId="{8B734A3F-1CEB-4797-B01B-4A5897F4795C}" destId="{F8BF9914-6822-4176-B337-C01092450D79}" srcOrd="3" destOrd="0" parTransId="{CA031FBC-A02B-4C35-AF28-A7CA2A7077A6}" sibTransId="{33165745-9A9F-4C74-808D-D49D47A56C04}"/>
    <dgm:cxn modelId="{1372C7E3-23A7-48F2-9B35-B32F4481C0AE}" type="presOf" srcId="{01A94393-253D-45AA-9644-B52BA1984C17}" destId="{E0D6A14E-4EAF-4881-AAE8-74CCC69FB1DF}" srcOrd="0" destOrd="0" presId="urn:microsoft.com/office/officeart/2005/8/layout/venn2"/>
    <dgm:cxn modelId="{8FCC1856-60D5-4031-88D4-1DA07741740F}" type="presOf" srcId="{8B734A3F-1CEB-4797-B01B-4A5897F4795C}" destId="{E06EFBAA-2EE0-4324-BB20-DAC7EB3291A5}" srcOrd="0" destOrd="0" presId="urn:microsoft.com/office/officeart/2005/8/layout/venn2"/>
    <dgm:cxn modelId="{B3E07464-AF65-497B-A3AA-7814E2D2F376}" srcId="{8B734A3F-1CEB-4797-B01B-4A5897F4795C}" destId="{339C62BC-0B15-4BC7-B44C-7198BA82620E}" srcOrd="2" destOrd="0" parTransId="{932727D5-EB84-4F70-A112-A7F5D52B285A}" sibTransId="{9C7BC589-CB04-4344-876D-E22C858C1F34}"/>
    <dgm:cxn modelId="{90237B85-F1A1-4D2D-AC95-EFC00BFED737}" type="presOf" srcId="{1AD3B09F-7E61-46AC-81AE-980CB9E9D246}" destId="{1DCE8C2C-A5D6-42CC-AF58-CB8FB391E689}" srcOrd="0" destOrd="0" presId="urn:microsoft.com/office/officeart/2005/8/layout/venn2"/>
    <dgm:cxn modelId="{9623CC64-46CC-487D-A928-8C8629A8C71E}" srcId="{8B734A3F-1CEB-4797-B01B-4A5897F4795C}" destId="{1AD3B09F-7E61-46AC-81AE-980CB9E9D246}" srcOrd="1" destOrd="0" parTransId="{E8A744B8-DB01-41B8-A692-46A58492FD82}" sibTransId="{0219613F-A236-4BE1-82BE-64ECA596BE0B}"/>
    <dgm:cxn modelId="{57CF0275-745C-4774-A1A0-F869D77879DA}" type="presOf" srcId="{E57535F1-7ED2-4274-B20D-9F57D6BE41AA}" destId="{0BE52D4D-FFC6-43BE-A684-B65AE94D995E}" srcOrd="1" destOrd="0" presId="urn:microsoft.com/office/officeart/2005/8/layout/venn2"/>
    <dgm:cxn modelId="{2FBB1639-D687-47BF-A72A-538163FBF79A}" type="presOf" srcId="{F8BF9914-6822-4176-B337-C01092450D79}" destId="{DA5C0B5F-913F-4904-8179-590F3B3157A0}" srcOrd="1" destOrd="0" presId="urn:microsoft.com/office/officeart/2005/8/layout/venn2"/>
    <dgm:cxn modelId="{EFF0D15D-D56F-42D5-969A-FEAF66C5DC56}" type="presOf" srcId="{E57535F1-7ED2-4274-B20D-9F57D6BE41AA}" destId="{6136BF93-0FCC-47F3-BED7-CE9B942FD678}" srcOrd="0" destOrd="0" presId="urn:microsoft.com/office/officeart/2005/8/layout/venn2"/>
    <dgm:cxn modelId="{7A07DFD7-7F59-4CBA-90D4-0FC935C30FBC}" type="presOf" srcId="{339C62BC-0B15-4BC7-B44C-7198BA82620E}" destId="{ABA47677-6A22-4385-A7B4-4A8B91629B96}" srcOrd="0" destOrd="0" presId="urn:microsoft.com/office/officeart/2005/8/layout/venn2"/>
    <dgm:cxn modelId="{D9176699-FD8B-47A6-ABF5-892358B9D077}" type="presOf" srcId="{1AD3B09F-7E61-46AC-81AE-980CB9E9D246}" destId="{8DCCB135-373B-407A-9B98-F66769FFE7D9}" srcOrd="1" destOrd="0" presId="urn:microsoft.com/office/officeart/2005/8/layout/venn2"/>
    <dgm:cxn modelId="{D09F21BC-87D2-4B3D-AE78-00EB58FAEE07}" srcId="{8B734A3F-1CEB-4797-B01B-4A5897F4795C}" destId="{01A94393-253D-45AA-9644-B52BA1984C17}" srcOrd="0" destOrd="0" parTransId="{4864636B-332C-4917-8D6E-CBCD1BF5B8D3}" sibTransId="{2C52AB49-6E0A-4919-BD3A-1C98159E1EA0}"/>
    <dgm:cxn modelId="{33654985-8D04-4991-ADDF-F2569F58BBCC}" type="presOf" srcId="{01A94393-253D-45AA-9644-B52BA1984C17}" destId="{DC39603E-0151-4161-B867-784239303AB6}" srcOrd="1" destOrd="0" presId="urn:microsoft.com/office/officeart/2005/8/layout/venn2"/>
    <dgm:cxn modelId="{EFDD4C9C-870B-42B9-A49F-27464CEA229B}" type="presParOf" srcId="{E06EFBAA-2EE0-4324-BB20-DAC7EB3291A5}" destId="{73CFA2E0-DF4F-488E-817A-8C833F3B0680}" srcOrd="0" destOrd="0" presId="urn:microsoft.com/office/officeart/2005/8/layout/venn2"/>
    <dgm:cxn modelId="{E4F46227-DE8B-4F50-BAFB-B8F274A4CE60}" type="presParOf" srcId="{73CFA2E0-DF4F-488E-817A-8C833F3B0680}" destId="{E0D6A14E-4EAF-4881-AAE8-74CCC69FB1DF}" srcOrd="0" destOrd="0" presId="urn:microsoft.com/office/officeart/2005/8/layout/venn2"/>
    <dgm:cxn modelId="{A051C1C7-349E-41EA-917D-BFA12755F7E1}" type="presParOf" srcId="{73CFA2E0-DF4F-488E-817A-8C833F3B0680}" destId="{DC39603E-0151-4161-B867-784239303AB6}" srcOrd="1" destOrd="0" presId="urn:microsoft.com/office/officeart/2005/8/layout/venn2"/>
    <dgm:cxn modelId="{A33FF1BE-CE7B-4F57-BF53-01F441B9C0DC}" type="presParOf" srcId="{E06EFBAA-2EE0-4324-BB20-DAC7EB3291A5}" destId="{91B099EC-C583-4A2F-A265-A519A6802D00}" srcOrd="1" destOrd="0" presId="urn:microsoft.com/office/officeart/2005/8/layout/venn2"/>
    <dgm:cxn modelId="{10A5FFF0-396B-43A0-A554-10E088EBA4B9}" type="presParOf" srcId="{91B099EC-C583-4A2F-A265-A519A6802D00}" destId="{1DCE8C2C-A5D6-42CC-AF58-CB8FB391E689}" srcOrd="0" destOrd="0" presId="urn:microsoft.com/office/officeart/2005/8/layout/venn2"/>
    <dgm:cxn modelId="{3E3331C9-373B-42C9-A46C-41F8B76C7C3D}" type="presParOf" srcId="{91B099EC-C583-4A2F-A265-A519A6802D00}" destId="{8DCCB135-373B-407A-9B98-F66769FFE7D9}" srcOrd="1" destOrd="0" presId="urn:microsoft.com/office/officeart/2005/8/layout/venn2"/>
    <dgm:cxn modelId="{E41734B3-4782-4730-9DF6-E754388F66F2}" type="presParOf" srcId="{E06EFBAA-2EE0-4324-BB20-DAC7EB3291A5}" destId="{D8DF2890-2F7B-45E2-ADFD-D637F20FC44B}" srcOrd="2" destOrd="0" presId="urn:microsoft.com/office/officeart/2005/8/layout/venn2"/>
    <dgm:cxn modelId="{A571CB6A-1BE3-46AE-9B56-3F1AE3AD2D60}" type="presParOf" srcId="{D8DF2890-2F7B-45E2-ADFD-D637F20FC44B}" destId="{ABA47677-6A22-4385-A7B4-4A8B91629B96}" srcOrd="0" destOrd="0" presId="urn:microsoft.com/office/officeart/2005/8/layout/venn2"/>
    <dgm:cxn modelId="{EA0DE0EE-B228-406B-A4C8-DE76A88B56C9}" type="presParOf" srcId="{D8DF2890-2F7B-45E2-ADFD-D637F20FC44B}" destId="{993331BA-136F-44A2-B7A8-1DA384DE456E}" srcOrd="1" destOrd="0" presId="urn:microsoft.com/office/officeart/2005/8/layout/venn2"/>
    <dgm:cxn modelId="{A3449696-4154-4C65-80E5-B67329FF75ED}" type="presParOf" srcId="{E06EFBAA-2EE0-4324-BB20-DAC7EB3291A5}" destId="{AE63820E-A748-446D-B272-3149A7DD62FC}" srcOrd="3" destOrd="0" presId="urn:microsoft.com/office/officeart/2005/8/layout/venn2"/>
    <dgm:cxn modelId="{928E0EC7-87AA-4657-AE21-E9FDAB8F04F6}" type="presParOf" srcId="{AE63820E-A748-446D-B272-3149A7DD62FC}" destId="{4027BDE4-10CB-41D0-82AA-A8C97A8E85B2}" srcOrd="0" destOrd="0" presId="urn:microsoft.com/office/officeart/2005/8/layout/venn2"/>
    <dgm:cxn modelId="{47D508A0-2A20-4A6C-9C46-27D20C826378}" type="presParOf" srcId="{AE63820E-A748-446D-B272-3149A7DD62FC}" destId="{DA5C0B5F-913F-4904-8179-590F3B3157A0}" srcOrd="1" destOrd="0" presId="urn:microsoft.com/office/officeart/2005/8/layout/venn2"/>
    <dgm:cxn modelId="{257A7378-2C97-4A81-8D2A-019A1177ADB2}" type="presParOf" srcId="{E06EFBAA-2EE0-4324-BB20-DAC7EB3291A5}" destId="{8961D9BC-669A-423B-88F5-37321B645093}" srcOrd="4" destOrd="0" presId="urn:microsoft.com/office/officeart/2005/8/layout/venn2"/>
    <dgm:cxn modelId="{EA9028A4-43AB-43E4-9AFD-4380FF417ED6}" type="presParOf" srcId="{8961D9BC-669A-423B-88F5-37321B645093}" destId="{6136BF93-0FCC-47F3-BED7-CE9B942FD678}" srcOrd="0" destOrd="0" presId="urn:microsoft.com/office/officeart/2005/8/layout/venn2"/>
    <dgm:cxn modelId="{1F0E17C1-BF15-4C8F-8B95-5231D3665A7B}" type="presParOf" srcId="{8961D9BC-669A-423B-88F5-37321B645093}" destId="{0BE52D4D-FFC6-43BE-A684-B65AE94D995E}"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734A3F-1CEB-4797-B01B-4A5897F4795C}" type="doc">
      <dgm:prSet loTypeId="urn:microsoft.com/office/officeart/2005/8/layout/venn2" loCatId="relationship" qsTypeId="urn:microsoft.com/office/officeart/2005/8/quickstyle/simple1" qsCatId="simple" csTypeId="urn:microsoft.com/office/officeart/2005/8/colors/colorful5" csCatId="colorful" phldr="1"/>
      <dgm:spPr/>
    </dgm:pt>
    <dgm:pt modelId="{01A94393-253D-45AA-9644-B52BA1984C17}">
      <dgm:prSet phldrT="[テキスト]" custT="1"/>
      <dgm:spPr/>
      <dgm:t>
        <a:bodyPr/>
        <a:lstStyle/>
        <a:p>
          <a:r>
            <a:rPr kumimoji="1" lang="ja-JP" altLang="en-US" sz="1200" b="1" baseline="0" dirty="0" smtClean="0">
              <a:latin typeface="Century Gothic" pitchFamily="34" charset="0"/>
              <a:ea typeface="HG丸ｺﾞｼｯｸM-PRO" pitchFamily="50" charset="-128"/>
            </a:rPr>
            <a:t>インストーラ</a:t>
          </a:r>
          <a:endParaRPr kumimoji="1" lang="en-US" altLang="ja-JP" sz="1200" b="1" baseline="0" dirty="0" smtClean="0">
            <a:latin typeface="Century Gothic" pitchFamily="34" charset="0"/>
            <a:ea typeface="HG丸ｺﾞｼｯｸM-PRO" pitchFamily="50" charset="-128"/>
          </a:endParaRPr>
        </a:p>
      </dgm:t>
    </dgm:pt>
    <dgm:pt modelId="{4864636B-332C-4917-8D6E-CBCD1BF5B8D3}" type="parTrans" cxnId="{D09F21BC-87D2-4B3D-AE78-00EB58FAEE07}">
      <dgm:prSet/>
      <dgm:spPr/>
      <dgm:t>
        <a:bodyPr/>
        <a:lstStyle/>
        <a:p>
          <a:endParaRPr kumimoji="1" lang="ja-JP" altLang="en-US" sz="2800" b="1" baseline="0">
            <a:latin typeface="Century Gothic" pitchFamily="34" charset="0"/>
            <a:ea typeface="HG丸ｺﾞｼｯｸM-PRO" pitchFamily="50" charset="-128"/>
          </a:endParaRPr>
        </a:p>
      </dgm:t>
    </dgm:pt>
    <dgm:pt modelId="{2C52AB49-6E0A-4919-BD3A-1C98159E1EA0}" type="sibTrans" cxnId="{D09F21BC-87D2-4B3D-AE78-00EB58FAEE07}">
      <dgm:prSet/>
      <dgm:spPr/>
      <dgm:t>
        <a:bodyPr/>
        <a:lstStyle/>
        <a:p>
          <a:endParaRPr kumimoji="1" lang="ja-JP" altLang="en-US" sz="2800" b="1" baseline="0">
            <a:latin typeface="Century Gothic" pitchFamily="34" charset="0"/>
            <a:ea typeface="HG丸ｺﾞｼｯｸM-PRO" pitchFamily="50" charset="-128"/>
          </a:endParaRPr>
        </a:p>
      </dgm:t>
    </dgm:pt>
    <dgm:pt modelId="{1AD3B09F-7E61-46AC-81AE-980CB9E9D246}">
      <dgm:prSet phldrT="[テキスト]" custT="1"/>
      <dgm:spPr/>
      <dgm:t>
        <a:bodyPr/>
        <a:lstStyle/>
        <a:p>
          <a:r>
            <a:rPr kumimoji="1" lang="ja-JP" altLang="en-US" sz="1200" b="1" baseline="0" dirty="0" smtClean="0">
              <a:latin typeface="Century Gothic" pitchFamily="34" charset="0"/>
              <a:ea typeface="HG丸ｺﾞｼｯｸM-PRO" pitchFamily="50" charset="-128"/>
            </a:rPr>
            <a:t>アプリケーション</a:t>
          </a:r>
          <a:endParaRPr kumimoji="1" lang="en-US" altLang="ja-JP" sz="1200" b="1" baseline="0" dirty="0" smtClean="0">
            <a:latin typeface="Century Gothic" pitchFamily="34" charset="0"/>
            <a:ea typeface="HG丸ｺﾞｼｯｸM-PRO" pitchFamily="50" charset="-128"/>
          </a:endParaRPr>
        </a:p>
      </dgm:t>
    </dgm:pt>
    <dgm:pt modelId="{E8A744B8-DB01-41B8-A692-46A58492FD82}" type="parTrans" cxnId="{9623CC64-46CC-487D-A928-8C8629A8C71E}">
      <dgm:prSet/>
      <dgm:spPr/>
      <dgm:t>
        <a:bodyPr/>
        <a:lstStyle/>
        <a:p>
          <a:endParaRPr kumimoji="1" lang="ja-JP" altLang="en-US" sz="2800" b="1" baseline="0">
            <a:latin typeface="Century Gothic" pitchFamily="34" charset="0"/>
            <a:ea typeface="HG丸ｺﾞｼｯｸM-PRO" pitchFamily="50" charset="-128"/>
          </a:endParaRPr>
        </a:p>
      </dgm:t>
    </dgm:pt>
    <dgm:pt modelId="{0219613F-A236-4BE1-82BE-64ECA596BE0B}" type="sibTrans" cxnId="{9623CC64-46CC-487D-A928-8C8629A8C71E}">
      <dgm:prSet/>
      <dgm:spPr/>
      <dgm:t>
        <a:bodyPr/>
        <a:lstStyle/>
        <a:p>
          <a:endParaRPr kumimoji="1" lang="ja-JP" altLang="en-US" sz="2800" b="1" baseline="0">
            <a:latin typeface="Century Gothic" pitchFamily="34" charset="0"/>
            <a:ea typeface="HG丸ｺﾞｼｯｸM-PRO" pitchFamily="50" charset="-128"/>
          </a:endParaRPr>
        </a:p>
      </dgm:t>
    </dgm:pt>
    <dgm:pt modelId="{339C62BC-0B15-4BC7-B44C-7198BA82620E}">
      <dgm:prSet phldrT="[テキスト]" custT="1"/>
      <dgm:spPr/>
      <dgm:t>
        <a:bodyPr/>
        <a:lstStyle/>
        <a:p>
          <a:r>
            <a:rPr kumimoji="1" lang="ja-JP" altLang="en-US" sz="1200" b="1" baseline="0" dirty="0" smtClean="0">
              <a:latin typeface="Century Gothic" pitchFamily="34" charset="0"/>
              <a:ea typeface="HG丸ｺﾞｼｯｸM-PRO" pitchFamily="50" charset="-128"/>
            </a:rPr>
            <a:t>システムソフトウェア</a:t>
          </a:r>
          <a:endParaRPr kumimoji="1" lang="en-US" altLang="ja-JP" sz="1200" b="1" baseline="0" dirty="0" smtClean="0">
            <a:latin typeface="Century Gothic" pitchFamily="34" charset="0"/>
            <a:ea typeface="HG丸ｺﾞｼｯｸM-PRO" pitchFamily="50" charset="-128"/>
          </a:endParaRPr>
        </a:p>
      </dgm:t>
    </dgm:pt>
    <dgm:pt modelId="{932727D5-EB84-4F70-A112-A7F5D52B285A}" type="parTrans" cxnId="{B3E07464-AF65-497B-A3AA-7814E2D2F376}">
      <dgm:prSet/>
      <dgm:spPr/>
      <dgm:t>
        <a:bodyPr/>
        <a:lstStyle/>
        <a:p>
          <a:endParaRPr kumimoji="1" lang="ja-JP" altLang="en-US" sz="2800" b="1" baseline="0">
            <a:latin typeface="Century Gothic" pitchFamily="34" charset="0"/>
            <a:ea typeface="HG丸ｺﾞｼｯｸM-PRO" pitchFamily="50" charset="-128"/>
          </a:endParaRPr>
        </a:p>
      </dgm:t>
    </dgm:pt>
    <dgm:pt modelId="{9C7BC589-CB04-4344-876D-E22C858C1F34}" type="sibTrans" cxnId="{B3E07464-AF65-497B-A3AA-7814E2D2F376}">
      <dgm:prSet/>
      <dgm:spPr/>
      <dgm:t>
        <a:bodyPr/>
        <a:lstStyle/>
        <a:p>
          <a:endParaRPr kumimoji="1" lang="ja-JP" altLang="en-US" sz="2800" b="1" baseline="0">
            <a:latin typeface="Century Gothic" pitchFamily="34" charset="0"/>
            <a:ea typeface="HG丸ｺﾞｼｯｸM-PRO" pitchFamily="50" charset="-128"/>
          </a:endParaRPr>
        </a:p>
      </dgm:t>
    </dgm:pt>
    <dgm:pt modelId="{F8BF9914-6822-4176-B337-C01092450D79}">
      <dgm:prSet phldrT="[テキスト]" custT="1"/>
      <dgm:spPr/>
      <dgm:t>
        <a:bodyPr/>
        <a:lstStyle/>
        <a:p>
          <a:r>
            <a:rPr kumimoji="1" lang="ja-JP" altLang="en-US" sz="1200" b="1" baseline="0" dirty="0" smtClean="0">
              <a:latin typeface="Century Gothic" pitchFamily="34" charset="0"/>
              <a:ea typeface="HG丸ｺﾞｼｯｸM-PRO" pitchFamily="50" charset="-128"/>
            </a:rPr>
            <a:t>ライブラリ</a:t>
          </a:r>
          <a:endParaRPr kumimoji="1" lang="en-US" altLang="ja-JP" sz="1200" b="1" baseline="0" dirty="0" smtClean="0">
            <a:latin typeface="Century Gothic" pitchFamily="34" charset="0"/>
            <a:ea typeface="HG丸ｺﾞｼｯｸM-PRO" pitchFamily="50" charset="-128"/>
          </a:endParaRPr>
        </a:p>
      </dgm:t>
    </dgm:pt>
    <dgm:pt modelId="{CA031FBC-A02B-4C35-AF28-A7CA2A7077A6}" type="parTrans" cxnId="{4339111E-4E44-42E4-9F38-25FA992E5922}">
      <dgm:prSet/>
      <dgm:spPr/>
      <dgm:t>
        <a:bodyPr/>
        <a:lstStyle/>
        <a:p>
          <a:endParaRPr kumimoji="1" lang="ja-JP" altLang="en-US" sz="2800" b="1" baseline="0">
            <a:latin typeface="Century Gothic" pitchFamily="34" charset="0"/>
            <a:ea typeface="HG丸ｺﾞｼｯｸM-PRO" pitchFamily="50" charset="-128"/>
          </a:endParaRPr>
        </a:p>
      </dgm:t>
    </dgm:pt>
    <dgm:pt modelId="{33165745-9A9F-4C74-808D-D49D47A56C04}" type="sibTrans" cxnId="{4339111E-4E44-42E4-9F38-25FA992E5922}">
      <dgm:prSet/>
      <dgm:spPr/>
      <dgm:t>
        <a:bodyPr/>
        <a:lstStyle/>
        <a:p>
          <a:endParaRPr kumimoji="1" lang="ja-JP" altLang="en-US" sz="2800" b="1" baseline="0">
            <a:latin typeface="Century Gothic" pitchFamily="34" charset="0"/>
            <a:ea typeface="HG丸ｺﾞｼｯｸM-PRO" pitchFamily="50" charset="-128"/>
          </a:endParaRPr>
        </a:p>
      </dgm:t>
    </dgm:pt>
    <dgm:pt modelId="{E57535F1-7ED2-4274-B20D-9F57D6BE41AA}">
      <dgm:prSet phldrT="[テキスト]" custT="1"/>
      <dgm:spPr/>
      <dgm:t>
        <a:bodyPr/>
        <a:lstStyle/>
        <a:p>
          <a:r>
            <a:rPr kumimoji="1" lang="ja-JP" altLang="en-US" sz="1200" b="1" baseline="0" dirty="0" smtClean="0">
              <a:latin typeface="Century Gothic" pitchFamily="34" charset="0"/>
              <a:ea typeface="HG丸ｺﾞｼｯｸM-PRO" pitchFamily="50" charset="-128"/>
            </a:rPr>
            <a:t>カーネル</a:t>
          </a:r>
          <a:endParaRPr kumimoji="1" lang="en-US" altLang="ja-JP" sz="1200" b="1" baseline="0" dirty="0" smtClean="0">
            <a:latin typeface="Century Gothic" pitchFamily="34" charset="0"/>
            <a:ea typeface="HG丸ｺﾞｼｯｸM-PRO" pitchFamily="50" charset="-128"/>
          </a:endParaRPr>
        </a:p>
      </dgm:t>
    </dgm:pt>
    <dgm:pt modelId="{86BAF16C-E854-4AEF-8832-BDF311EF65B5}" type="parTrans" cxnId="{C2BAFDE4-23BA-46C5-B0AD-35CB03543B2D}">
      <dgm:prSet/>
      <dgm:spPr/>
      <dgm:t>
        <a:bodyPr/>
        <a:lstStyle/>
        <a:p>
          <a:endParaRPr kumimoji="1" lang="ja-JP" altLang="en-US" sz="2800" b="1" baseline="0">
            <a:latin typeface="Century Gothic" pitchFamily="34" charset="0"/>
            <a:ea typeface="HG丸ｺﾞｼｯｸM-PRO" pitchFamily="50" charset="-128"/>
          </a:endParaRPr>
        </a:p>
      </dgm:t>
    </dgm:pt>
    <dgm:pt modelId="{8D7802FE-7766-488D-BE14-943A1563BE7F}" type="sibTrans" cxnId="{C2BAFDE4-23BA-46C5-B0AD-35CB03543B2D}">
      <dgm:prSet/>
      <dgm:spPr/>
      <dgm:t>
        <a:bodyPr/>
        <a:lstStyle/>
        <a:p>
          <a:endParaRPr kumimoji="1" lang="ja-JP" altLang="en-US" sz="2800" b="1" baseline="0">
            <a:latin typeface="Century Gothic" pitchFamily="34" charset="0"/>
            <a:ea typeface="HG丸ｺﾞｼｯｸM-PRO" pitchFamily="50" charset="-128"/>
          </a:endParaRPr>
        </a:p>
      </dgm:t>
    </dgm:pt>
    <dgm:pt modelId="{E06EFBAA-2EE0-4324-BB20-DAC7EB3291A5}" type="pres">
      <dgm:prSet presAssocID="{8B734A3F-1CEB-4797-B01B-4A5897F4795C}" presName="Name0" presStyleCnt="0">
        <dgm:presLayoutVars>
          <dgm:chMax val="7"/>
          <dgm:resizeHandles val="exact"/>
        </dgm:presLayoutVars>
      </dgm:prSet>
      <dgm:spPr/>
    </dgm:pt>
    <dgm:pt modelId="{73CFA2E0-DF4F-488E-817A-8C833F3B0680}" type="pres">
      <dgm:prSet presAssocID="{8B734A3F-1CEB-4797-B01B-4A5897F4795C}" presName="comp1" presStyleCnt="0"/>
      <dgm:spPr/>
    </dgm:pt>
    <dgm:pt modelId="{E0D6A14E-4EAF-4881-AAE8-74CCC69FB1DF}" type="pres">
      <dgm:prSet presAssocID="{8B734A3F-1CEB-4797-B01B-4A5897F4795C}" presName="circle1" presStyleLbl="node1" presStyleIdx="0" presStyleCnt="5"/>
      <dgm:spPr/>
      <dgm:t>
        <a:bodyPr/>
        <a:lstStyle/>
        <a:p>
          <a:endParaRPr kumimoji="1" lang="ja-JP" altLang="en-US"/>
        </a:p>
      </dgm:t>
    </dgm:pt>
    <dgm:pt modelId="{DC39603E-0151-4161-B867-784239303AB6}" type="pres">
      <dgm:prSet presAssocID="{8B734A3F-1CEB-4797-B01B-4A5897F4795C}" presName="c1text" presStyleLbl="node1" presStyleIdx="0" presStyleCnt="5">
        <dgm:presLayoutVars>
          <dgm:bulletEnabled val="1"/>
        </dgm:presLayoutVars>
      </dgm:prSet>
      <dgm:spPr/>
      <dgm:t>
        <a:bodyPr/>
        <a:lstStyle/>
        <a:p>
          <a:endParaRPr kumimoji="1" lang="ja-JP" altLang="en-US"/>
        </a:p>
      </dgm:t>
    </dgm:pt>
    <dgm:pt modelId="{91B099EC-C583-4A2F-A265-A519A6802D00}" type="pres">
      <dgm:prSet presAssocID="{8B734A3F-1CEB-4797-B01B-4A5897F4795C}" presName="comp2" presStyleCnt="0"/>
      <dgm:spPr/>
    </dgm:pt>
    <dgm:pt modelId="{1DCE8C2C-A5D6-42CC-AF58-CB8FB391E689}" type="pres">
      <dgm:prSet presAssocID="{8B734A3F-1CEB-4797-B01B-4A5897F4795C}" presName="circle2" presStyleLbl="node1" presStyleIdx="1" presStyleCnt="5"/>
      <dgm:spPr/>
      <dgm:t>
        <a:bodyPr/>
        <a:lstStyle/>
        <a:p>
          <a:endParaRPr kumimoji="1" lang="ja-JP" altLang="en-US"/>
        </a:p>
      </dgm:t>
    </dgm:pt>
    <dgm:pt modelId="{8DCCB135-373B-407A-9B98-F66769FFE7D9}" type="pres">
      <dgm:prSet presAssocID="{8B734A3F-1CEB-4797-B01B-4A5897F4795C}" presName="c2text" presStyleLbl="node1" presStyleIdx="1" presStyleCnt="5">
        <dgm:presLayoutVars>
          <dgm:bulletEnabled val="1"/>
        </dgm:presLayoutVars>
      </dgm:prSet>
      <dgm:spPr/>
      <dgm:t>
        <a:bodyPr/>
        <a:lstStyle/>
        <a:p>
          <a:endParaRPr kumimoji="1" lang="ja-JP" altLang="en-US"/>
        </a:p>
      </dgm:t>
    </dgm:pt>
    <dgm:pt modelId="{D8DF2890-2F7B-45E2-ADFD-D637F20FC44B}" type="pres">
      <dgm:prSet presAssocID="{8B734A3F-1CEB-4797-B01B-4A5897F4795C}" presName="comp3" presStyleCnt="0"/>
      <dgm:spPr/>
    </dgm:pt>
    <dgm:pt modelId="{ABA47677-6A22-4385-A7B4-4A8B91629B96}" type="pres">
      <dgm:prSet presAssocID="{8B734A3F-1CEB-4797-B01B-4A5897F4795C}" presName="circle3" presStyleLbl="node1" presStyleIdx="2" presStyleCnt="5"/>
      <dgm:spPr/>
      <dgm:t>
        <a:bodyPr/>
        <a:lstStyle/>
        <a:p>
          <a:endParaRPr kumimoji="1" lang="ja-JP" altLang="en-US"/>
        </a:p>
      </dgm:t>
    </dgm:pt>
    <dgm:pt modelId="{993331BA-136F-44A2-B7A8-1DA384DE456E}" type="pres">
      <dgm:prSet presAssocID="{8B734A3F-1CEB-4797-B01B-4A5897F4795C}" presName="c3text" presStyleLbl="node1" presStyleIdx="2" presStyleCnt="5">
        <dgm:presLayoutVars>
          <dgm:bulletEnabled val="1"/>
        </dgm:presLayoutVars>
      </dgm:prSet>
      <dgm:spPr/>
      <dgm:t>
        <a:bodyPr/>
        <a:lstStyle/>
        <a:p>
          <a:endParaRPr kumimoji="1" lang="ja-JP" altLang="en-US"/>
        </a:p>
      </dgm:t>
    </dgm:pt>
    <dgm:pt modelId="{AE63820E-A748-446D-B272-3149A7DD62FC}" type="pres">
      <dgm:prSet presAssocID="{8B734A3F-1CEB-4797-B01B-4A5897F4795C}" presName="comp4" presStyleCnt="0"/>
      <dgm:spPr/>
    </dgm:pt>
    <dgm:pt modelId="{4027BDE4-10CB-41D0-82AA-A8C97A8E85B2}" type="pres">
      <dgm:prSet presAssocID="{8B734A3F-1CEB-4797-B01B-4A5897F4795C}" presName="circle4" presStyleLbl="node1" presStyleIdx="3" presStyleCnt="5"/>
      <dgm:spPr/>
      <dgm:t>
        <a:bodyPr/>
        <a:lstStyle/>
        <a:p>
          <a:endParaRPr kumimoji="1" lang="ja-JP" altLang="en-US"/>
        </a:p>
      </dgm:t>
    </dgm:pt>
    <dgm:pt modelId="{DA5C0B5F-913F-4904-8179-590F3B3157A0}" type="pres">
      <dgm:prSet presAssocID="{8B734A3F-1CEB-4797-B01B-4A5897F4795C}" presName="c4text" presStyleLbl="node1" presStyleIdx="3" presStyleCnt="5">
        <dgm:presLayoutVars>
          <dgm:bulletEnabled val="1"/>
        </dgm:presLayoutVars>
      </dgm:prSet>
      <dgm:spPr/>
      <dgm:t>
        <a:bodyPr/>
        <a:lstStyle/>
        <a:p>
          <a:endParaRPr kumimoji="1" lang="ja-JP" altLang="en-US"/>
        </a:p>
      </dgm:t>
    </dgm:pt>
    <dgm:pt modelId="{8961D9BC-669A-423B-88F5-37321B645093}" type="pres">
      <dgm:prSet presAssocID="{8B734A3F-1CEB-4797-B01B-4A5897F4795C}" presName="comp5" presStyleCnt="0"/>
      <dgm:spPr/>
    </dgm:pt>
    <dgm:pt modelId="{6136BF93-0FCC-47F3-BED7-CE9B942FD678}" type="pres">
      <dgm:prSet presAssocID="{8B734A3F-1CEB-4797-B01B-4A5897F4795C}" presName="circle5" presStyleLbl="node1" presStyleIdx="4" presStyleCnt="5"/>
      <dgm:spPr/>
      <dgm:t>
        <a:bodyPr/>
        <a:lstStyle/>
        <a:p>
          <a:endParaRPr kumimoji="1" lang="ja-JP" altLang="en-US"/>
        </a:p>
      </dgm:t>
    </dgm:pt>
    <dgm:pt modelId="{0BE52D4D-FFC6-43BE-A684-B65AE94D995E}" type="pres">
      <dgm:prSet presAssocID="{8B734A3F-1CEB-4797-B01B-4A5897F4795C}" presName="c5text" presStyleLbl="node1" presStyleIdx="4" presStyleCnt="5">
        <dgm:presLayoutVars>
          <dgm:bulletEnabled val="1"/>
        </dgm:presLayoutVars>
      </dgm:prSet>
      <dgm:spPr/>
      <dgm:t>
        <a:bodyPr/>
        <a:lstStyle/>
        <a:p>
          <a:endParaRPr kumimoji="1" lang="ja-JP" altLang="en-US"/>
        </a:p>
      </dgm:t>
    </dgm:pt>
  </dgm:ptLst>
  <dgm:cxnLst>
    <dgm:cxn modelId="{D6C8C136-AECE-4322-874B-4D5790868D16}" type="presOf" srcId="{339C62BC-0B15-4BC7-B44C-7198BA82620E}" destId="{993331BA-136F-44A2-B7A8-1DA384DE456E}" srcOrd="1" destOrd="0" presId="urn:microsoft.com/office/officeart/2005/8/layout/venn2"/>
    <dgm:cxn modelId="{2C43F770-D02F-4B92-B16C-0C1B5A4B5FCC}" type="presOf" srcId="{1AD3B09F-7E61-46AC-81AE-980CB9E9D246}" destId="{1DCE8C2C-A5D6-42CC-AF58-CB8FB391E689}" srcOrd="0" destOrd="0" presId="urn:microsoft.com/office/officeart/2005/8/layout/venn2"/>
    <dgm:cxn modelId="{63E3C9CF-586C-445E-BFC7-6298E57F10B2}" type="presOf" srcId="{E57535F1-7ED2-4274-B20D-9F57D6BE41AA}" destId="{6136BF93-0FCC-47F3-BED7-CE9B942FD678}" srcOrd="0" destOrd="0" presId="urn:microsoft.com/office/officeart/2005/8/layout/venn2"/>
    <dgm:cxn modelId="{9623CC64-46CC-487D-A928-8C8629A8C71E}" srcId="{8B734A3F-1CEB-4797-B01B-4A5897F4795C}" destId="{1AD3B09F-7E61-46AC-81AE-980CB9E9D246}" srcOrd="1" destOrd="0" parTransId="{E8A744B8-DB01-41B8-A692-46A58492FD82}" sibTransId="{0219613F-A236-4BE1-82BE-64ECA596BE0B}"/>
    <dgm:cxn modelId="{BA919287-CE10-4FBD-ADE8-D18020CCCC48}" type="presOf" srcId="{F8BF9914-6822-4176-B337-C01092450D79}" destId="{DA5C0B5F-913F-4904-8179-590F3B3157A0}" srcOrd="1" destOrd="0" presId="urn:microsoft.com/office/officeart/2005/8/layout/venn2"/>
    <dgm:cxn modelId="{66528627-0A64-4805-897E-00F5B7C6E02B}" type="presOf" srcId="{339C62BC-0B15-4BC7-B44C-7198BA82620E}" destId="{ABA47677-6A22-4385-A7B4-4A8B91629B96}" srcOrd="0" destOrd="0" presId="urn:microsoft.com/office/officeart/2005/8/layout/venn2"/>
    <dgm:cxn modelId="{96419EEF-DF85-4BCD-9BDC-E100153A1685}" type="presOf" srcId="{F8BF9914-6822-4176-B337-C01092450D79}" destId="{4027BDE4-10CB-41D0-82AA-A8C97A8E85B2}" srcOrd="0" destOrd="0" presId="urn:microsoft.com/office/officeart/2005/8/layout/venn2"/>
    <dgm:cxn modelId="{D8D65774-269D-4DC3-9A3A-0625DCB9EA7A}" type="presOf" srcId="{8B734A3F-1CEB-4797-B01B-4A5897F4795C}" destId="{E06EFBAA-2EE0-4324-BB20-DAC7EB3291A5}" srcOrd="0" destOrd="0" presId="urn:microsoft.com/office/officeart/2005/8/layout/venn2"/>
    <dgm:cxn modelId="{2C0D33CD-BB63-4837-9937-A6C6653C26DD}" type="presOf" srcId="{01A94393-253D-45AA-9644-B52BA1984C17}" destId="{E0D6A14E-4EAF-4881-AAE8-74CCC69FB1DF}" srcOrd="0" destOrd="0" presId="urn:microsoft.com/office/officeart/2005/8/layout/venn2"/>
    <dgm:cxn modelId="{B3E07464-AF65-497B-A3AA-7814E2D2F376}" srcId="{8B734A3F-1CEB-4797-B01B-4A5897F4795C}" destId="{339C62BC-0B15-4BC7-B44C-7198BA82620E}" srcOrd="2" destOrd="0" parTransId="{932727D5-EB84-4F70-A112-A7F5D52B285A}" sibTransId="{9C7BC589-CB04-4344-876D-E22C858C1F34}"/>
    <dgm:cxn modelId="{F7A198C8-0944-40C0-9501-863502B9E3C0}" type="presOf" srcId="{01A94393-253D-45AA-9644-B52BA1984C17}" destId="{DC39603E-0151-4161-B867-784239303AB6}" srcOrd="1" destOrd="0" presId="urn:microsoft.com/office/officeart/2005/8/layout/venn2"/>
    <dgm:cxn modelId="{C2BAFDE4-23BA-46C5-B0AD-35CB03543B2D}" srcId="{8B734A3F-1CEB-4797-B01B-4A5897F4795C}" destId="{E57535F1-7ED2-4274-B20D-9F57D6BE41AA}" srcOrd="4" destOrd="0" parTransId="{86BAF16C-E854-4AEF-8832-BDF311EF65B5}" sibTransId="{8D7802FE-7766-488D-BE14-943A1563BE7F}"/>
    <dgm:cxn modelId="{4339111E-4E44-42E4-9F38-25FA992E5922}" srcId="{8B734A3F-1CEB-4797-B01B-4A5897F4795C}" destId="{F8BF9914-6822-4176-B337-C01092450D79}" srcOrd="3" destOrd="0" parTransId="{CA031FBC-A02B-4C35-AF28-A7CA2A7077A6}" sibTransId="{33165745-9A9F-4C74-808D-D49D47A56C04}"/>
    <dgm:cxn modelId="{B97060E2-83E4-46A3-891D-62DAF352F857}" type="presOf" srcId="{E57535F1-7ED2-4274-B20D-9F57D6BE41AA}" destId="{0BE52D4D-FFC6-43BE-A684-B65AE94D995E}" srcOrd="1" destOrd="0" presId="urn:microsoft.com/office/officeart/2005/8/layout/venn2"/>
    <dgm:cxn modelId="{D09F21BC-87D2-4B3D-AE78-00EB58FAEE07}" srcId="{8B734A3F-1CEB-4797-B01B-4A5897F4795C}" destId="{01A94393-253D-45AA-9644-B52BA1984C17}" srcOrd="0" destOrd="0" parTransId="{4864636B-332C-4917-8D6E-CBCD1BF5B8D3}" sibTransId="{2C52AB49-6E0A-4919-BD3A-1C98159E1EA0}"/>
    <dgm:cxn modelId="{57F2AC71-48F3-495C-B0A9-E3AF78E2E6D1}" type="presOf" srcId="{1AD3B09F-7E61-46AC-81AE-980CB9E9D246}" destId="{8DCCB135-373B-407A-9B98-F66769FFE7D9}" srcOrd="1" destOrd="0" presId="urn:microsoft.com/office/officeart/2005/8/layout/venn2"/>
    <dgm:cxn modelId="{2F632E4F-4D08-4392-84EA-294CF3083C34}" type="presParOf" srcId="{E06EFBAA-2EE0-4324-BB20-DAC7EB3291A5}" destId="{73CFA2E0-DF4F-488E-817A-8C833F3B0680}" srcOrd="0" destOrd="0" presId="urn:microsoft.com/office/officeart/2005/8/layout/venn2"/>
    <dgm:cxn modelId="{83DBB047-19A8-4A82-9807-FCCE481D939E}" type="presParOf" srcId="{73CFA2E0-DF4F-488E-817A-8C833F3B0680}" destId="{E0D6A14E-4EAF-4881-AAE8-74CCC69FB1DF}" srcOrd="0" destOrd="0" presId="urn:microsoft.com/office/officeart/2005/8/layout/venn2"/>
    <dgm:cxn modelId="{B7D2B9B8-719C-4785-BD85-A887B0C91D41}" type="presParOf" srcId="{73CFA2E0-DF4F-488E-817A-8C833F3B0680}" destId="{DC39603E-0151-4161-B867-784239303AB6}" srcOrd="1" destOrd="0" presId="urn:microsoft.com/office/officeart/2005/8/layout/venn2"/>
    <dgm:cxn modelId="{F0BD77DB-E24B-4AA6-8B8F-AE4AF2551265}" type="presParOf" srcId="{E06EFBAA-2EE0-4324-BB20-DAC7EB3291A5}" destId="{91B099EC-C583-4A2F-A265-A519A6802D00}" srcOrd="1" destOrd="0" presId="urn:microsoft.com/office/officeart/2005/8/layout/venn2"/>
    <dgm:cxn modelId="{B8F8ADCA-F8CC-4FA0-B04E-CC55CA3CDF8A}" type="presParOf" srcId="{91B099EC-C583-4A2F-A265-A519A6802D00}" destId="{1DCE8C2C-A5D6-42CC-AF58-CB8FB391E689}" srcOrd="0" destOrd="0" presId="urn:microsoft.com/office/officeart/2005/8/layout/venn2"/>
    <dgm:cxn modelId="{C72B10F4-1162-49EA-8CBA-641B154423C0}" type="presParOf" srcId="{91B099EC-C583-4A2F-A265-A519A6802D00}" destId="{8DCCB135-373B-407A-9B98-F66769FFE7D9}" srcOrd="1" destOrd="0" presId="urn:microsoft.com/office/officeart/2005/8/layout/venn2"/>
    <dgm:cxn modelId="{ABCDDE2D-8228-4737-9877-4C38A0DCDB88}" type="presParOf" srcId="{E06EFBAA-2EE0-4324-BB20-DAC7EB3291A5}" destId="{D8DF2890-2F7B-45E2-ADFD-D637F20FC44B}" srcOrd="2" destOrd="0" presId="urn:microsoft.com/office/officeart/2005/8/layout/venn2"/>
    <dgm:cxn modelId="{F10CB8E1-685B-4509-81EE-D1489A77DA24}" type="presParOf" srcId="{D8DF2890-2F7B-45E2-ADFD-D637F20FC44B}" destId="{ABA47677-6A22-4385-A7B4-4A8B91629B96}" srcOrd="0" destOrd="0" presId="urn:microsoft.com/office/officeart/2005/8/layout/venn2"/>
    <dgm:cxn modelId="{FB2E7D0C-9912-4560-8532-16CEF78549A7}" type="presParOf" srcId="{D8DF2890-2F7B-45E2-ADFD-D637F20FC44B}" destId="{993331BA-136F-44A2-B7A8-1DA384DE456E}" srcOrd="1" destOrd="0" presId="urn:microsoft.com/office/officeart/2005/8/layout/venn2"/>
    <dgm:cxn modelId="{C1664B4D-4B9F-4D6E-9E32-6680D7B43563}" type="presParOf" srcId="{E06EFBAA-2EE0-4324-BB20-DAC7EB3291A5}" destId="{AE63820E-A748-446D-B272-3149A7DD62FC}" srcOrd="3" destOrd="0" presId="urn:microsoft.com/office/officeart/2005/8/layout/venn2"/>
    <dgm:cxn modelId="{AA2B38E8-223A-401B-BAF1-5F5E758D92E5}" type="presParOf" srcId="{AE63820E-A748-446D-B272-3149A7DD62FC}" destId="{4027BDE4-10CB-41D0-82AA-A8C97A8E85B2}" srcOrd="0" destOrd="0" presId="urn:microsoft.com/office/officeart/2005/8/layout/venn2"/>
    <dgm:cxn modelId="{B5465493-8A0C-4DD3-8051-ABF61D7710BB}" type="presParOf" srcId="{AE63820E-A748-446D-B272-3149A7DD62FC}" destId="{DA5C0B5F-913F-4904-8179-590F3B3157A0}" srcOrd="1" destOrd="0" presId="urn:microsoft.com/office/officeart/2005/8/layout/venn2"/>
    <dgm:cxn modelId="{4EF96F74-6E01-4F38-8553-F23CF2E35799}" type="presParOf" srcId="{E06EFBAA-2EE0-4324-BB20-DAC7EB3291A5}" destId="{8961D9BC-669A-423B-88F5-37321B645093}" srcOrd="4" destOrd="0" presId="urn:microsoft.com/office/officeart/2005/8/layout/venn2"/>
    <dgm:cxn modelId="{C2F17197-1EB4-47F9-A16D-45916608F0C0}" type="presParOf" srcId="{8961D9BC-669A-423B-88F5-37321B645093}" destId="{6136BF93-0FCC-47F3-BED7-CE9B942FD678}" srcOrd="0" destOrd="0" presId="urn:microsoft.com/office/officeart/2005/8/layout/venn2"/>
    <dgm:cxn modelId="{3110E6CA-D211-4CA9-B027-016E65ACEFDD}" type="presParOf" srcId="{8961D9BC-669A-423B-88F5-37321B645093}" destId="{0BE52D4D-FFC6-43BE-A684-B65AE94D995E}"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F4AFC9-7202-4F03-939F-EEC2CEAA2BE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kumimoji="1" lang="ja-JP" altLang="en-US"/>
        </a:p>
      </dgm:t>
    </dgm:pt>
    <dgm:pt modelId="{6F4E032B-0C02-4594-9CDC-F0B3F5EB2950}">
      <dgm:prSet phldrT="[テキスト]" custT="1"/>
      <dgm:spPr/>
      <dgm:t>
        <a:bodyPr/>
        <a:lstStyle/>
        <a:p>
          <a:pPr algn="ctr"/>
          <a:r>
            <a:rPr kumimoji="1" lang="ja-JP" altLang="en-US" sz="1600" baseline="0" smtClean="0">
              <a:latin typeface="Century Gothic" pitchFamily="34" charset="0"/>
              <a:ea typeface="HG丸ｺﾞｼｯｸM-PRO" pitchFamily="50" charset="-128"/>
            </a:rPr>
            <a:t>サポート</a:t>
          </a:r>
          <a:endParaRPr kumimoji="1" lang="ja-JP" altLang="en-US" sz="1600" baseline="0" dirty="0">
            <a:latin typeface="Century Gothic" pitchFamily="34" charset="0"/>
            <a:ea typeface="HG丸ｺﾞｼｯｸM-PRO" pitchFamily="50" charset="-128"/>
          </a:endParaRPr>
        </a:p>
      </dgm:t>
    </dgm:pt>
    <dgm:pt modelId="{FE73B2D4-148B-4DB7-B99E-1618C0458B66}" type="parTrans" cxnId="{FA54381B-779D-4992-A052-DE0F4BAC437F}">
      <dgm:prSet/>
      <dgm:spPr/>
      <dgm:t>
        <a:bodyPr/>
        <a:lstStyle/>
        <a:p>
          <a:pPr algn="ctr"/>
          <a:endParaRPr kumimoji="1" lang="ja-JP" altLang="en-US" sz="600" baseline="0">
            <a:solidFill>
              <a:schemeClr val="bg1"/>
            </a:solidFill>
            <a:latin typeface="Century Gothic" pitchFamily="34" charset="0"/>
            <a:ea typeface="HG丸ｺﾞｼｯｸM-PRO" pitchFamily="50" charset="-128"/>
          </a:endParaRPr>
        </a:p>
      </dgm:t>
    </dgm:pt>
    <dgm:pt modelId="{93E89050-86ED-4133-A962-6FEF0586F453}" type="sibTrans" cxnId="{FA54381B-779D-4992-A052-DE0F4BAC437F}">
      <dgm:prSet/>
      <dgm:spPr/>
      <dgm:t>
        <a:bodyPr/>
        <a:lstStyle/>
        <a:p>
          <a:pPr algn="ctr"/>
          <a:endParaRPr kumimoji="1" lang="ja-JP" altLang="en-US" sz="600" baseline="0">
            <a:solidFill>
              <a:schemeClr val="bg1"/>
            </a:solidFill>
            <a:latin typeface="Century Gothic" pitchFamily="34" charset="0"/>
            <a:ea typeface="HG丸ｺﾞｼｯｸM-PRO" pitchFamily="50" charset="-128"/>
          </a:endParaRPr>
        </a:p>
      </dgm:t>
    </dgm:pt>
    <dgm:pt modelId="{63B1F446-E052-44CA-9D6B-77E0AF7B512E}">
      <dgm:prSet phldrT="[テキスト]" custT="1"/>
      <dgm:spPr/>
      <dgm:t>
        <a:bodyPr/>
        <a:lstStyle/>
        <a:p>
          <a:pPr algn="ctr"/>
          <a:r>
            <a:rPr kumimoji="1" lang="ja-JP" altLang="en-US" sz="1600" baseline="0" smtClean="0">
              <a:latin typeface="Century Gothic" pitchFamily="34" charset="0"/>
              <a:ea typeface="HG丸ｺﾞｼｯｸM-PRO" pitchFamily="50" charset="-128"/>
            </a:rPr>
            <a:t>アップデート</a:t>
          </a:r>
          <a:endParaRPr kumimoji="1" lang="ja-JP" altLang="en-US" sz="1600" baseline="0" dirty="0">
            <a:latin typeface="Century Gothic" pitchFamily="34" charset="0"/>
            <a:ea typeface="HG丸ｺﾞｼｯｸM-PRO" pitchFamily="50" charset="-128"/>
          </a:endParaRPr>
        </a:p>
      </dgm:t>
    </dgm:pt>
    <dgm:pt modelId="{22A6FF17-2000-4305-8D46-80C6B7B6EA72}" type="parTrans" cxnId="{A48AD6B9-953D-444B-AFC1-886CAA13DC40}">
      <dgm:prSet/>
      <dgm:spPr/>
      <dgm:t>
        <a:bodyPr/>
        <a:lstStyle/>
        <a:p>
          <a:pPr algn="ctr"/>
          <a:endParaRPr kumimoji="1" lang="ja-JP" altLang="en-US" sz="600" baseline="0">
            <a:solidFill>
              <a:schemeClr val="bg1"/>
            </a:solidFill>
            <a:latin typeface="Century Gothic" pitchFamily="34" charset="0"/>
            <a:ea typeface="HG丸ｺﾞｼｯｸM-PRO" pitchFamily="50" charset="-128"/>
          </a:endParaRPr>
        </a:p>
      </dgm:t>
    </dgm:pt>
    <dgm:pt modelId="{2D27E0B5-9D7D-4E71-BB0A-3F9571A35330}" type="sibTrans" cxnId="{A48AD6B9-953D-444B-AFC1-886CAA13DC40}">
      <dgm:prSet/>
      <dgm:spPr/>
      <dgm:t>
        <a:bodyPr/>
        <a:lstStyle/>
        <a:p>
          <a:pPr algn="ctr"/>
          <a:endParaRPr kumimoji="1" lang="ja-JP" altLang="en-US" sz="600" baseline="0">
            <a:solidFill>
              <a:schemeClr val="bg1"/>
            </a:solidFill>
            <a:latin typeface="Century Gothic" pitchFamily="34" charset="0"/>
            <a:ea typeface="HG丸ｺﾞｼｯｸM-PRO" pitchFamily="50" charset="-128"/>
          </a:endParaRPr>
        </a:p>
      </dgm:t>
    </dgm:pt>
    <dgm:pt modelId="{B1E6DC25-F0BB-47B4-B8FE-C6627C7F77FC}">
      <dgm:prSet phldrT="[テキスト]" custT="1"/>
      <dgm:spPr/>
      <dgm:t>
        <a:bodyPr/>
        <a:lstStyle/>
        <a:p>
          <a:pPr algn="ctr"/>
          <a:r>
            <a:rPr kumimoji="1" lang="ja-JP" altLang="en-US" sz="1100" baseline="0" smtClean="0">
              <a:latin typeface="Century Gothic" pitchFamily="34" charset="0"/>
              <a:ea typeface="HG丸ｺﾞｼｯｸM-PRO" pitchFamily="50" charset="-128"/>
            </a:rPr>
            <a:t>セキュリティパッチ</a:t>
          </a:r>
          <a:endParaRPr kumimoji="1" lang="ja-JP" altLang="en-US" sz="1100" baseline="0" dirty="0">
            <a:latin typeface="Century Gothic" pitchFamily="34" charset="0"/>
            <a:ea typeface="HG丸ｺﾞｼｯｸM-PRO" pitchFamily="50" charset="-128"/>
          </a:endParaRPr>
        </a:p>
      </dgm:t>
    </dgm:pt>
    <dgm:pt modelId="{19CC2F58-A81D-4F3E-81D2-BE2EF5E967DF}" type="parTrans" cxnId="{6FEB77FA-E74A-4005-BC7B-E554675F5FF5}">
      <dgm:prSet/>
      <dgm:spPr/>
      <dgm:t>
        <a:bodyPr/>
        <a:lstStyle/>
        <a:p>
          <a:pPr algn="ctr"/>
          <a:endParaRPr kumimoji="1" lang="ja-JP" altLang="en-US" sz="600"/>
        </a:p>
      </dgm:t>
    </dgm:pt>
    <dgm:pt modelId="{452B8CCC-AF75-4F33-99D4-5A51A4537C4D}" type="sibTrans" cxnId="{6FEB77FA-E74A-4005-BC7B-E554675F5FF5}">
      <dgm:prSet/>
      <dgm:spPr/>
      <dgm:t>
        <a:bodyPr/>
        <a:lstStyle/>
        <a:p>
          <a:pPr algn="ctr"/>
          <a:endParaRPr kumimoji="1" lang="ja-JP" altLang="en-US" sz="600"/>
        </a:p>
      </dgm:t>
    </dgm:pt>
    <dgm:pt modelId="{AAB2FA01-E717-4A74-AA6E-B7122C9C6D6C}">
      <dgm:prSet phldrT="[テキスト]" custT="1"/>
      <dgm:spPr/>
      <dgm:t>
        <a:bodyPr/>
        <a:lstStyle/>
        <a:p>
          <a:pPr algn="ctr"/>
          <a:r>
            <a:rPr kumimoji="1" lang="ja-JP" altLang="en-US" sz="1600" baseline="0" smtClean="0">
              <a:latin typeface="Century Gothic" pitchFamily="34" charset="0"/>
              <a:ea typeface="HG丸ｺﾞｼｯｸM-PRO" pitchFamily="50" charset="-128"/>
            </a:rPr>
            <a:t>ドキュメント</a:t>
          </a:r>
          <a:endParaRPr kumimoji="1" lang="ja-JP" altLang="en-US" sz="1600" baseline="0" dirty="0">
            <a:latin typeface="Century Gothic" pitchFamily="34" charset="0"/>
            <a:ea typeface="HG丸ｺﾞｼｯｸM-PRO" pitchFamily="50" charset="-128"/>
          </a:endParaRPr>
        </a:p>
      </dgm:t>
    </dgm:pt>
    <dgm:pt modelId="{431A148A-C4A8-46D9-9242-9AB966257652}" type="parTrans" cxnId="{0EEF278E-3411-42F9-9118-E403641D5E55}">
      <dgm:prSet/>
      <dgm:spPr/>
      <dgm:t>
        <a:bodyPr/>
        <a:lstStyle/>
        <a:p>
          <a:endParaRPr kumimoji="1" lang="ja-JP" altLang="en-US"/>
        </a:p>
      </dgm:t>
    </dgm:pt>
    <dgm:pt modelId="{BE865682-C4B1-4820-97D6-1E1EFBB91F13}" type="sibTrans" cxnId="{0EEF278E-3411-42F9-9118-E403641D5E55}">
      <dgm:prSet/>
      <dgm:spPr/>
      <dgm:t>
        <a:bodyPr/>
        <a:lstStyle/>
        <a:p>
          <a:endParaRPr kumimoji="1" lang="ja-JP" altLang="en-US"/>
        </a:p>
      </dgm:t>
    </dgm:pt>
    <dgm:pt modelId="{27BF14EE-FA1E-41F2-BC98-23D02ABD6F44}">
      <dgm:prSet phldrT="[テキスト]" custT="1"/>
      <dgm:spPr/>
      <dgm:t>
        <a:bodyPr/>
        <a:lstStyle/>
        <a:p>
          <a:pPr algn="ctr"/>
          <a:r>
            <a:rPr kumimoji="1" lang="ja-JP" altLang="en-US" sz="1100" baseline="0" dirty="0" smtClean="0">
              <a:latin typeface="Century Gothic" pitchFamily="34" charset="0"/>
              <a:ea typeface="HG丸ｺﾞｼｯｸM-PRO" pitchFamily="50" charset="-128"/>
            </a:rPr>
            <a:t>バグフィックス</a:t>
          </a:r>
          <a:endParaRPr kumimoji="1" lang="ja-JP" altLang="en-US" sz="1600" baseline="0" dirty="0">
            <a:solidFill>
              <a:schemeClr val="bg1"/>
            </a:solidFill>
            <a:latin typeface="Century Gothic" pitchFamily="34" charset="0"/>
            <a:ea typeface="HG丸ｺﾞｼｯｸM-PRO" pitchFamily="50" charset="-128"/>
          </a:endParaRPr>
        </a:p>
      </dgm:t>
    </dgm:pt>
    <dgm:pt modelId="{617C5D92-79EA-495F-B4EA-2DA9AA301080}" type="parTrans" cxnId="{D0D8D50A-4E83-450C-8C3C-F3FB2F0B016B}">
      <dgm:prSet/>
      <dgm:spPr/>
      <dgm:t>
        <a:bodyPr/>
        <a:lstStyle/>
        <a:p>
          <a:endParaRPr kumimoji="1" lang="ja-JP" altLang="en-US"/>
        </a:p>
      </dgm:t>
    </dgm:pt>
    <dgm:pt modelId="{22B4D796-6CFD-43B6-8442-146DE3E8B1BD}" type="sibTrans" cxnId="{D0D8D50A-4E83-450C-8C3C-F3FB2F0B016B}">
      <dgm:prSet/>
      <dgm:spPr/>
      <dgm:t>
        <a:bodyPr/>
        <a:lstStyle/>
        <a:p>
          <a:endParaRPr kumimoji="1" lang="ja-JP" altLang="en-US"/>
        </a:p>
      </dgm:t>
    </dgm:pt>
    <dgm:pt modelId="{31C1C47F-327A-4F1B-858D-BC86A55C9257}" type="pres">
      <dgm:prSet presAssocID="{48F4AFC9-7202-4F03-939F-EEC2CEAA2BE6}" presName="linear" presStyleCnt="0">
        <dgm:presLayoutVars>
          <dgm:animLvl val="lvl"/>
          <dgm:resizeHandles val="exact"/>
        </dgm:presLayoutVars>
      </dgm:prSet>
      <dgm:spPr/>
      <dgm:t>
        <a:bodyPr/>
        <a:lstStyle/>
        <a:p>
          <a:endParaRPr kumimoji="1" lang="ja-JP" altLang="en-US"/>
        </a:p>
      </dgm:t>
    </dgm:pt>
    <dgm:pt modelId="{8ABD513F-3EC0-4B89-AB62-C721E1969FFC}" type="pres">
      <dgm:prSet presAssocID="{6F4E032B-0C02-4594-9CDC-F0B3F5EB2950}" presName="parentText" presStyleLbl="node1" presStyleIdx="0" presStyleCnt="3">
        <dgm:presLayoutVars>
          <dgm:chMax val="0"/>
          <dgm:bulletEnabled val="1"/>
        </dgm:presLayoutVars>
      </dgm:prSet>
      <dgm:spPr/>
      <dgm:t>
        <a:bodyPr/>
        <a:lstStyle/>
        <a:p>
          <a:endParaRPr kumimoji="1" lang="ja-JP" altLang="en-US"/>
        </a:p>
      </dgm:t>
    </dgm:pt>
    <dgm:pt modelId="{0D0EE672-2C90-4323-960F-C6AD7A1997DB}" type="pres">
      <dgm:prSet presAssocID="{93E89050-86ED-4133-A962-6FEF0586F453}" presName="spacer" presStyleCnt="0"/>
      <dgm:spPr/>
      <dgm:t>
        <a:bodyPr/>
        <a:lstStyle/>
        <a:p>
          <a:endParaRPr kumimoji="1" lang="ja-JP" altLang="en-US"/>
        </a:p>
      </dgm:t>
    </dgm:pt>
    <dgm:pt modelId="{EE3D9802-22A9-41B2-9283-31ED954410E1}" type="pres">
      <dgm:prSet presAssocID="{AAB2FA01-E717-4A74-AA6E-B7122C9C6D6C}" presName="parentText" presStyleLbl="node1" presStyleIdx="1" presStyleCnt="3">
        <dgm:presLayoutVars>
          <dgm:chMax val="0"/>
          <dgm:bulletEnabled val="1"/>
        </dgm:presLayoutVars>
      </dgm:prSet>
      <dgm:spPr/>
      <dgm:t>
        <a:bodyPr/>
        <a:lstStyle/>
        <a:p>
          <a:endParaRPr kumimoji="1" lang="ja-JP" altLang="en-US"/>
        </a:p>
      </dgm:t>
    </dgm:pt>
    <dgm:pt modelId="{8551D9D4-FF61-4746-A694-0ABF46BA46C8}" type="pres">
      <dgm:prSet presAssocID="{BE865682-C4B1-4820-97D6-1E1EFBB91F13}" presName="spacer" presStyleCnt="0"/>
      <dgm:spPr/>
      <dgm:t>
        <a:bodyPr/>
        <a:lstStyle/>
        <a:p>
          <a:endParaRPr kumimoji="1" lang="ja-JP" altLang="en-US"/>
        </a:p>
      </dgm:t>
    </dgm:pt>
    <dgm:pt modelId="{67070BA0-78FE-48AA-BE12-CE72FA6443F8}" type="pres">
      <dgm:prSet presAssocID="{63B1F446-E052-44CA-9D6B-77E0AF7B512E}" presName="parentText" presStyleLbl="node1" presStyleIdx="2" presStyleCnt="3">
        <dgm:presLayoutVars>
          <dgm:chMax val="0"/>
          <dgm:bulletEnabled val="1"/>
        </dgm:presLayoutVars>
      </dgm:prSet>
      <dgm:spPr/>
      <dgm:t>
        <a:bodyPr/>
        <a:lstStyle/>
        <a:p>
          <a:endParaRPr kumimoji="1" lang="ja-JP" altLang="en-US"/>
        </a:p>
      </dgm:t>
    </dgm:pt>
    <dgm:pt modelId="{DD877F42-5D86-4851-8D56-9902DCE9EE1A}" type="pres">
      <dgm:prSet presAssocID="{63B1F446-E052-44CA-9D6B-77E0AF7B512E}" presName="childText" presStyleLbl="revTx" presStyleIdx="0" presStyleCnt="1">
        <dgm:presLayoutVars>
          <dgm:bulletEnabled val="1"/>
        </dgm:presLayoutVars>
      </dgm:prSet>
      <dgm:spPr/>
      <dgm:t>
        <a:bodyPr/>
        <a:lstStyle/>
        <a:p>
          <a:endParaRPr kumimoji="1" lang="ja-JP" altLang="en-US"/>
        </a:p>
      </dgm:t>
    </dgm:pt>
  </dgm:ptLst>
  <dgm:cxnLst>
    <dgm:cxn modelId="{616DEB54-3C7B-4B4B-8789-CB8188D3D49A}" type="presOf" srcId="{AAB2FA01-E717-4A74-AA6E-B7122C9C6D6C}" destId="{EE3D9802-22A9-41B2-9283-31ED954410E1}" srcOrd="0" destOrd="0" presId="urn:microsoft.com/office/officeart/2005/8/layout/vList2"/>
    <dgm:cxn modelId="{0EEF278E-3411-42F9-9118-E403641D5E55}" srcId="{48F4AFC9-7202-4F03-939F-EEC2CEAA2BE6}" destId="{AAB2FA01-E717-4A74-AA6E-B7122C9C6D6C}" srcOrd="1" destOrd="0" parTransId="{431A148A-C4A8-46D9-9242-9AB966257652}" sibTransId="{BE865682-C4B1-4820-97D6-1E1EFBB91F13}"/>
    <dgm:cxn modelId="{FA54381B-779D-4992-A052-DE0F4BAC437F}" srcId="{48F4AFC9-7202-4F03-939F-EEC2CEAA2BE6}" destId="{6F4E032B-0C02-4594-9CDC-F0B3F5EB2950}" srcOrd="0" destOrd="0" parTransId="{FE73B2D4-148B-4DB7-B99E-1618C0458B66}" sibTransId="{93E89050-86ED-4133-A962-6FEF0586F453}"/>
    <dgm:cxn modelId="{C756FB2C-85F7-4F3D-9327-63261F822965}" type="presOf" srcId="{48F4AFC9-7202-4F03-939F-EEC2CEAA2BE6}" destId="{31C1C47F-327A-4F1B-858D-BC86A55C9257}" srcOrd="0" destOrd="0" presId="urn:microsoft.com/office/officeart/2005/8/layout/vList2"/>
    <dgm:cxn modelId="{51AFD32B-C485-43E4-8EF4-991E5B37941D}" type="presOf" srcId="{63B1F446-E052-44CA-9D6B-77E0AF7B512E}" destId="{67070BA0-78FE-48AA-BE12-CE72FA6443F8}" srcOrd="0" destOrd="0" presId="urn:microsoft.com/office/officeart/2005/8/layout/vList2"/>
    <dgm:cxn modelId="{6FEB77FA-E74A-4005-BC7B-E554675F5FF5}" srcId="{63B1F446-E052-44CA-9D6B-77E0AF7B512E}" destId="{B1E6DC25-F0BB-47B4-B8FE-C6627C7F77FC}" srcOrd="1" destOrd="0" parTransId="{19CC2F58-A81D-4F3E-81D2-BE2EF5E967DF}" sibTransId="{452B8CCC-AF75-4F33-99D4-5A51A4537C4D}"/>
    <dgm:cxn modelId="{38656D48-7992-4E9A-BA58-C5A86633D5B8}" type="presOf" srcId="{27BF14EE-FA1E-41F2-BC98-23D02ABD6F44}" destId="{DD877F42-5D86-4851-8D56-9902DCE9EE1A}" srcOrd="0" destOrd="0" presId="urn:microsoft.com/office/officeart/2005/8/layout/vList2"/>
    <dgm:cxn modelId="{A48AD6B9-953D-444B-AFC1-886CAA13DC40}" srcId="{48F4AFC9-7202-4F03-939F-EEC2CEAA2BE6}" destId="{63B1F446-E052-44CA-9D6B-77E0AF7B512E}" srcOrd="2" destOrd="0" parTransId="{22A6FF17-2000-4305-8D46-80C6B7B6EA72}" sibTransId="{2D27E0B5-9D7D-4E71-BB0A-3F9571A35330}"/>
    <dgm:cxn modelId="{27C25EE3-4A55-455E-AB76-382D5CC3E763}" type="presOf" srcId="{6F4E032B-0C02-4594-9CDC-F0B3F5EB2950}" destId="{8ABD513F-3EC0-4B89-AB62-C721E1969FFC}" srcOrd="0" destOrd="0" presId="urn:microsoft.com/office/officeart/2005/8/layout/vList2"/>
    <dgm:cxn modelId="{5C7FBF51-53F4-4C4D-9D27-49B46A945CD5}" type="presOf" srcId="{B1E6DC25-F0BB-47B4-B8FE-C6627C7F77FC}" destId="{DD877F42-5D86-4851-8D56-9902DCE9EE1A}" srcOrd="0" destOrd="1" presId="urn:microsoft.com/office/officeart/2005/8/layout/vList2"/>
    <dgm:cxn modelId="{D0D8D50A-4E83-450C-8C3C-F3FB2F0B016B}" srcId="{63B1F446-E052-44CA-9D6B-77E0AF7B512E}" destId="{27BF14EE-FA1E-41F2-BC98-23D02ABD6F44}" srcOrd="0" destOrd="0" parTransId="{617C5D92-79EA-495F-B4EA-2DA9AA301080}" sibTransId="{22B4D796-6CFD-43B6-8442-146DE3E8B1BD}"/>
    <dgm:cxn modelId="{2DE0433F-932E-4AC7-9121-020FC13E5CDB}" type="presParOf" srcId="{31C1C47F-327A-4F1B-858D-BC86A55C9257}" destId="{8ABD513F-3EC0-4B89-AB62-C721E1969FFC}" srcOrd="0" destOrd="0" presId="urn:microsoft.com/office/officeart/2005/8/layout/vList2"/>
    <dgm:cxn modelId="{276B106E-59C8-4BAF-AF04-C66DBD00CE72}" type="presParOf" srcId="{31C1C47F-327A-4F1B-858D-BC86A55C9257}" destId="{0D0EE672-2C90-4323-960F-C6AD7A1997DB}" srcOrd="1" destOrd="0" presId="urn:microsoft.com/office/officeart/2005/8/layout/vList2"/>
    <dgm:cxn modelId="{DEA58745-8A2F-4343-A5D0-E9952008C8FC}" type="presParOf" srcId="{31C1C47F-327A-4F1B-858D-BC86A55C9257}" destId="{EE3D9802-22A9-41B2-9283-31ED954410E1}" srcOrd="2" destOrd="0" presId="urn:microsoft.com/office/officeart/2005/8/layout/vList2"/>
    <dgm:cxn modelId="{51373DA0-0EF6-4AC6-A486-3BE87B56E799}" type="presParOf" srcId="{31C1C47F-327A-4F1B-858D-BC86A55C9257}" destId="{8551D9D4-FF61-4746-A694-0ABF46BA46C8}" srcOrd="3" destOrd="0" presId="urn:microsoft.com/office/officeart/2005/8/layout/vList2"/>
    <dgm:cxn modelId="{4AD78C4A-CFFB-4AD1-BC76-8879B1CF3BC5}" type="presParOf" srcId="{31C1C47F-327A-4F1B-858D-BC86A55C9257}" destId="{67070BA0-78FE-48AA-BE12-CE72FA6443F8}" srcOrd="4" destOrd="0" presId="urn:microsoft.com/office/officeart/2005/8/layout/vList2"/>
    <dgm:cxn modelId="{04515D01-1173-46E8-A6F7-EB9D97D5BFCA}" type="presParOf" srcId="{31C1C47F-327A-4F1B-858D-BC86A55C9257}" destId="{DD877F42-5D86-4851-8D56-9902DCE9EE1A}" srcOrd="5"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D513F-3EC0-4B89-AB62-C721E1969FFC}">
      <dsp:nvSpPr>
        <dsp:cNvPr id="0" name=""/>
        <dsp:cNvSpPr/>
      </dsp:nvSpPr>
      <dsp:spPr>
        <a:xfrm>
          <a:off x="0" y="12875"/>
          <a:ext cx="2547931" cy="50544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kern="1200" baseline="0" smtClean="0">
              <a:latin typeface="Century Gothic" pitchFamily="34" charset="0"/>
              <a:ea typeface="HG丸ｺﾞｼｯｸM-PRO" pitchFamily="50" charset="-128"/>
            </a:rPr>
            <a:t>サポート</a:t>
          </a:r>
          <a:endParaRPr kumimoji="1" lang="ja-JP" altLang="en-US" sz="1600" kern="1200" baseline="0" dirty="0">
            <a:latin typeface="Century Gothic" pitchFamily="34" charset="0"/>
            <a:ea typeface="HG丸ｺﾞｼｯｸM-PRO" pitchFamily="50" charset="-128"/>
          </a:endParaRPr>
        </a:p>
      </dsp:txBody>
      <dsp:txXfrm>
        <a:off x="24674" y="37549"/>
        <a:ext cx="2498583" cy="456092"/>
      </dsp:txXfrm>
    </dsp:sp>
    <dsp:sp modelId="{EE3D9802-22A9-41B2-9283-31ED954410E1}">
      <dsp:nvSpPr>
        <dsp:cNvPr id="0" name=""/>
        <dsp:cNvSpPr/>
      </dsp:nvSpPr>
      <dsp:spPr>
        <a:xfrm>
          <a:off x="0" y="596076"/>
          <a:ext cx="2547931" cy="505440"/>
        </a:xfrm>
        <a:prstGeom prst="roundRect">
          <a:avLst/>
        </a:prstGeom>
        <a:solidFill>
          <a:schemeClr val="accent5">
            <a:hueOff val="3359277"/>
            <a:satOff val="4740"/>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kern="1200" baseline="0" smtClean="0">
              <a:latin typeface="Century Gothic" pitchFamily="34" charset="0"/>
              <a:ea typeface="HG丸ｺﾞｼｯｸM-PRO" pitchFamily="50" charset="-128"/>
            </a:rPr>
            <a:t>ドキュメント</a:t>
          </a:r>
          <a:endParaRPr kumimoji="1" lang="ja-JP" altLang="en-US" sz="1600" kern="1200" baseline="0" dirty="0">
            <a:latin typeface="Century Gothic" pitchFamily="34" charset="0"/>
            <a:ea typeface="HG丸ｺﾞｼｯｸM-PRO" pitchFamily="50" charset="-128"/>
          </a:endParaRPr>
        </a:p>
      </dsp:txBody>
      <dsp:txXfrm>
        <a:off x="24674" y="620750"/>
        <a:ext cx="2498583" cy="456092"/>
      </dsp:txXfrm>
    </dsp:sp>
    <dsp:sp modelId="{67070BA0-78FE-48AA-BE12-CE72FA6443F8}">
      <dsp:nvSpPr>
        <dsp:cNvPr id="0" name=""/>
        <dsp:cNvSpPr/>
      </dsp:nvSpPr>
      <dsp:spPr>
        <a:xfrm>
          <a:off x="0" y="1179276"/>
          <a:ext cx="2547931" cy="505440"/>
        </a:xfrm>
        <a:prstGeom prst="roundRect">
          <a:avLst/>
        </a:prstGeom>
        <a:solidFill>
          <a:schemeClr val="accent5">
            <a:hueOff val="6718553"/>
            <a:satOff val="9479"/>
            <a:lumOff val="-1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kern="1200" baseline="0" smtClean="0">
              <a:latin typeface="Century Gothic" pitchFamily="34" charset="0"/>
              <a:ea typeface="HG丸ｺﾞｼｯｸM-PRO" pitchFamily="50" charset="-128"/>
            </a:rPr>
            <a:t>アップデート</a:t>
          </a:r>
          <a:endParaRPr kumimoji="1" lang="ja-JP" altLang="en-US" sz="1600" kern="1200" baseline="0" dirty="0">
            <a:latin typeface="Century Gothic" pitchFamily="34" charset="0"/>
            <a:ea typeface="HG丸ｺﾞｼｯｸM-PRO" pitchFamily="50" charset="-128"/>
          </a:endParaRPr>
        </a:p>
      </dsp:txBody>
      <dsp:txXfrm>
        <a:off x="24674" y="1203950"/>
        <a:ext cx="2498583" cy="456092"/>
      </dsp:txXfrm>
    </dsp:sp>
    <dsp:sp modelId="{DD877F42-5D86-4851-8D56-9902DCE9EE1A}">
      <dsp:nvSpPr>
        <dsp:cNvPr id="0" name=""/>
        <dsp:cNvSpPr/>
      </dsp:nvSpPr>
      <dsp:spPr>
        <a:xfrm>
          <a:off x="0" y="1684716"/>
          <a:ext cx="2547931"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897" tIns="13970" rIns="78232" bIns="13970" numCol="1" spcCol="1270" anchor="t" anchorCtr="0">
          <a:noAutofit/>
        </a:bodyPr>
        <a:lstStyle/>
        <a:p>
          <a:pPr marL="57150" lvl="1" indent="-57150" algn="ctr" defTabSz="488950">
            <a:lnSpc>
              <a:spcPct val="90000"/>
            </a:lnSpc>
            <a:spcBef>
              <a:spcPct val="0"/>
            </a:spcBef>
            <a:spcAft>
              <a:spcPct val="20000"/>
            </a:spcAft>
            <a:buChar char="••"/>
          </a:pPr>
          <a:r>
            <a:rPr kumimoji="1" lang="ja-JP" altLang="en-US" sz="1100" kern="1200" baseline="0" dirty="0" smtClean="0">
              <a:latin typeface="Century Gothic" pitchFamily="34" charset="0"/>
              <a:ea typeface="HG丸ｺﾞｼｯｸM-PRO" pitchFamily="50" charset="-128"/>
            </a:rPr>
            <a:t>バグフィックス</a:t>
          </a:r>
          <a:endParaRPr kumimoji="1" lang="ja-JP" altLang="en-US" sz="1600" kern="1200" baseline="0" dirty="0">
            <a:solidFill>
              <a:schemeClr val="bg1"/>
            </a:solidFill>
            <a:latin typeface="Century Gothic" pitchFamily="34" charset="0"/>
            <a:ea typeface="HG丸ｺﾞｼｯｸM-PRO" pitchFamily="50" charset="-128"/>
          </a:endParaRPr>
        </a:p>
        <a:p>
          <a:pPr marL="57150" lvl="1" indent="-57150" algn="ctr" defTabSz="488950">
            <a:lnSpc>
              <a:spcPct val="90000"/>
            </a:lnSpc>
            <a:spcBef>
              <a:spcPct val="0"/>
            </a:spcBef>
            <a:spcAft>
              <a:spcPct val="20000"/>
            </a:spcAft>
            <a:buChar char="••"/>
          </a:pPr>
          <a:r>
            <a:rPr kumimoji="1" lang="ja-JP" altLang="en-US" sz="1100" kern="1200" baseline="0" smtClean="0">
              <a:latin typeface="Century Gothic" pitchFamily="34" charset="0"/>
              <a:ea typeface="HG丸ｺﾞｼｯｸM-PRO" pitchFamily="50" charset="-128"/>
            </a:rPr>
            <a:t>セキュリティパッチ</a:t>
          </a:r>
          <a:endParaRPr kumimoji="1" lang="ja-JP" altLang="en-US" sz="1100" kern="1200" baseline="0" dirty="0">
            <a:latin typeface="Century Gothic" pitchFamily="34" charset="0"/>
            <a:ea typeface="HG丸ｺﾞｼｯｸM-PRO" pitchFamily="50" charset="-128"/>
          </a:endParaRPr>
        </a:p>
      </dsp:txBody>
      <dsp:txXfrm>
        <a:off x="0" y="1684716"/>
        <a:ext cx="2547931" cy="44712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0538"/>
          </a:xfrm>
          <a:prstGeom prst="rect">
            <a:avLst/>
          </a:prstGeom>
        </p:spPr>
        <p:txBody>
          <a:bodyPr vert="horz" lIns="91440" tIns="45720" rIns="91440" bIns="45720" rtlCol="0"/>
          <a:lstStyle>
            <a:lvl1pPr algn="l">
              <a:defRPr sz="1200">
                <a:ea typeface="ＭＳ Ｐゴシック" pitchFamily="50" charset="-128"/>
              </a:defRPr>
            </a:lvl1pPr>
          </a:lstStyle>
          <a:p>
            <a:pPr>
              <a:defRPr/>
            </a:pPr>
            <a:endParaRPr lang="ja-JP" altLang="en-US"/>
          </a:p>
        </p:txBody>
      </p:sp>
      <p:sp>
        <p:nvSpPr>
          <p:cNvPr id="3" name="日付プレースホルダ 2"/>
          <p:cNvSpPr>
            <a:spLocks noGrp="1"/>
          </p:cNvSpPr>
          <p:nvPr>
            <p:ph type="dt" sz="quarter" idx="1"/>
          </p:nvPr>
        </p:nvSpPr>
        <p:spPr>
          <a:xfrm>
            <a:off x="3814763" y="0"/>
            <a:ext cx="2919412" cy="490538"/>
          </a:xfrm>
          <a:prstGeom prst="rect">
            <a:avLst/>
          </a:prstGeom>
        </p:spPr>
        <p:txBody>
          <a:bodyPr vert="horz" lIns="91440" tIns="45720" rIns="91440" bIns="45720" rtlCol="0"/>
          <a:lstStyle>
            <a:lvl1pPr algn="r">
              <a:defRPr sz="1200">
                <a:ea typeface="ＭＳ Ｐゴシック" pitchFamily="50" charset="-128"/>
              </a:defRPr>
            </a:lvl1pPr>
          </a:lstStyle>
          <a:p>
            <a:pPr>
              <a:defRPr/>
            </a:pPr>
            <a:fld id="{0AA14E4A-D519-4207-AB9F-25D9B750305D}" type="datetimeFigureOut">
              <a:rPr lang="ja-JP" altLang="en-US"/>
              <a:pPr>
                <a:defRPr/>
              </a:pPr>
              <a:t>2014/3/19</a:t>
            </a:fld>
            <a:endParaRPr lang="ja-JP" altLang="en-US"/>
          </a:p>
        </p:txBody>
      </p:sp>
      <p:sp>
        <p:nvSpPr>
          <p:cNvPr id="4" name="フッター プレースホルダ 3"/>
          <p:cNvSpPr>
            <a:spLocks noGrp="1"/>
          </p:cNvSpPr>
          <p:nvPr>
            <p:ph type="ftr" sz="quarter" idx="2"/>
          </p:nvPr>
        </p:nvSpPr>
        <p:spPr>
          <a:xfrm>
            <a:off x="0" y="9307513"/>
            <a:ext cx="2919413" cy="490537"/>
          </a:xfrm>
          <a:prstGeom prst="rect">
            <a:avLst/>
          </a:prstGeom>
        </p:spPr>
        <p:txBody>
          <a:bodyPr vert="horz" lIns="91440" tIns="45720" rIns="91440" bIns="45720" rtlCol="0" anchor="b"/>
          <a:lstStyle>
            <a:lvl1pPr algn="l">
              <a:defRPr sz="1200">
                <a:ea typeface="ＭＳ Ｐゴシック" pitchFamily="50" charset="-128"/>
              </a:defRPr>
            </a:lvl1pPr>
          </a:lstStyle>
          <a:p>
            <a:pPr>
              <a:defRPr/>
            </a:pPr>
            <a:endParaRPr lang="ja-JP" altLang="en-US"/>
          </a:p>
        </p:txBody>
      </p:sp>
      <p:sp>
        <p:nvSpPr>
          <p:cNvPr id="5" name="スライド番号プレースホルダ 4"/>
          <p:cNvSpPr>
            <a:spLocks noGrp="1"/>
          </p:cNvSpPr>
          <p:nvPr>
            <p:ph type="sldNum" sz="quarter" idx="3"/>
          </p:nvPr>
        </p:nvSpPr>
        <p:spPr>
          <a:xfrm>
            <a:off x="3814763" y="9307513"/>
            <a:ext cx="2919412" cy="490537"/>
          </a:xfrm>
          <a:prstGeom prst="rect">
            <a:avLst/>
          </a:prstGeom>
        </p:spPr>
        <p:txBody>
          <a:bodyPr vert="horz" lIns="91440" tIns="45720" rIns="91440" bIns="45720" rtlCol="0" anchor="b"/>
          <a:lstStyle>
            <a:lvl1pPr algn="r">
              <a:defRPr sz="1200">
                <a:ea typeface="ＭＳ Ｐゴシック" pitchFamily="50" charset="-128"/>
              </a:defRPr>
            </a:lvl1pPr>
          </a:lstStyle>
          <a:p>
            <a:pPr>
              <a:defRPr/>
            </a:pPr>
            <a:fld id="{9E656511-CDE8-4CA9-BEA6-D2871B19B697}" type="slidenum">
              <a:rPr lang="ja-JP" altLang="en-US"/>
              <a:pPr>
                <a:defRPr/>
              </a:pPr>
              <a:t>‹#›</a:t>
            </a:fld>
            <a:endParaRPr lang="ja-JP" altLang="en-US"/>
          </a:p>
        </p:txBody>
      </p:sp>
    </p:spTree>
    <p:extLst>
      <p:ext uri="{BB962C8B-B14F-4D97-AF65-F5344CB8AC3E}">
        <p14:creationId xmlns:p14="http://schemas.microsoft.com/office/powerpoint/2010/main" val="578478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0538"/>
          </a:xfrm>
          <a:prstGeom prst="rect">
            <a:avLst/>
          </a:prstGeom>
        </p:spPr>
        <p:txBody>
          <a:bodyPr vert="horz" lIns="91440" tIns="45720" rIns="91440" bIns="45720" rtlCol="0"/>
          <a:lstStyle>
            <a:lvl1pPr algn="l">
              <a:defRPr sz="1200">
                <a:ea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3814763" y="0"/>
            <a:ext cx="2919412" cy="490538"/>
          </a:xfrm>
          <a:prstGeom prst="rect">
            <a:avLst/>
          </a:prstGeom>
        </p:spPr>
        <p:txBody>
          <a:bodyPr vert="horz" lIns="91440" tIns="45720" rIns="91440" bIns="45720" rtlCol="0"/>
          <a:lstStyle>
            <a:lvl1pPr algn="r">
              <a:defRPr sz="1200">
                <a:ea typeface="ＭＳ Ｐゴシック" charset="-128"/>
              </a:defRPr>
            </a:lvl1pPr>
          </a:lstStyle>
          <a:p>
            <a:pPr>
              <a:defRPr/>
            </a:pPr>
            <a:fld id="{3B6DFC2A-5616-47D2-9589-8F842B3FCC91}" type="datetimeFigureOut">
              <a:rPr lang="ja-JP" altLang="en-US"/>
              <a:pPr>
                <a:defRPr/>
              </a:pPr>
              <a:t>2014/3/19</a:t>
            </a:fld>
            <a:endParaRPr lang="ja-JP" altLang="en-US"/>
          </a:p>
        </p:txBody>
      </p:sp>
      <p:sp>
        <p:nvSpPr>
          <p:cNvPr id="4" name="スライド イメージ プレースホルダ 3"/>
          <p:cNvSpPr>
            <a:spLocks noGrp="1" noRot="1" noChangeAspect="1"/>
          </p:cNvSpPr>
          <p:nvPr>
            <p:ph type="sldImg" idx="2"/>
          </p:nvPr>
        </p:nvSpPr>
        <p:spPr>
          <a:xfrm>
            <a:off x="919163" y="735013"/>
            <a:ext cx="4897437" cy="3675062"/>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 4"/>
          <p:cNvSpPr>
            <a:spLocks noGrp="1"/>
          </p:cNvSpPr>
          <p:nvPr>
            <p:ph type="body" sz="quarter" idx="3"/>
          </p:nvPr>
        </p:nvSpPr>
        <p:spPr>
          <a:xfrm>
            <a:off x="673100" y="4654550"/>
            <a:ext cx="5389563" cy="4410075"/>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9307513"/>
            <a:ext cx="2919413" cy="490537"/>
          </a:xfrm>
          <a:prstGeom prst="rect">
            <a:avLst/>
          </a:prstGeom>
        </p:spPr>
        <p:txBody>
          <a:bodyPr vert="horz" lIns="91440" tIns="45720" rIns="91440" bIns="45720" rtlCol="0" anchor="b"/>
          <a:lstStyle>
            <a:lvl1pPr algn="l">
              <a:defRPr sz="120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14763" y="9307513"/>
            <a:ext cx="2919412" cy="490537"/>
          </a:xfrm>
          <a:prstGeom prst="rect">
            <a:avLst/>
          </a:prstGeom>
        </p:spPr>
        <p:txBody>
          <a:bodyPr vert="horz" lIns="91440" tIns="45720" rIns="91440" bIns="45720" rtlCol="0" anchor="b"/>
          <a:lstStyle>
            <a:lvl1pPr algn="r">
              <a:defRPr sz="1200">
                <a:ea typeface="ＭＳ Ｐゴシック" charset="-128"/>
              </a:defRPr>
            </a:lvl1pPr>
          </a:lstStyle>
          <a:p>
            <a:pPr>
              <a:defRPr/>
            </a:pPr>
            <a:fld id="{176AC7E5-8118-4582-812F-16B79581149B}" type="slidenum">
              <a:rPr lang="ja-JP" altLang="en-US"/>
              <a:pPr>
                <a:defRPr/>
              </a:pPr>
              <a:t>‹#›</a:t>
            </a:fld>
            <a:endParaRPr lang="ja-JP" altLang="en-US"/>
          </a:p>
        </p:txBody>
      </p:sp>
    </p:spTree>
    <p:extLst>
      <p:ext uri="{BB962C8B-B14F-4D97-AF65-F5344CB8AC3E}">
        <p14:creationId xmlns:p14="http://schemas.microsoft.com/office/powerpoint/2010/main" val="725371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6042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90B18D3F-269F-4971-BC47-6C75E5AA44F3}" type="slidenum">
              <a:rPr lang="ja-JP" altLang="en-US" smtClean="0"/>
              <a:pPr eaLnBrk="1" hangingPunct="1"/>
              <a:t>1</a:t>
            </a:fld>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6656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34555" indent="-282521" eaLnBrk="0" hangingPunct="0">
              <a:defRPr kumimoji="1">
                <a:solidFill>
                  <a:schemeClr val="tx1"/>
                </a:solidFill>
                <a:latin typeface="Arial" charset="0"/>
                <a:ea typeface="ＭＳ Ｐゴシック" pitchFamily="50" charset="-128"/>
              </a:defRPr>
            </a:lvl2pPr>
            <a:lvl3pPr marL="1130084" indent="-226017" eaLnBrk="0" hangingPunct="0">
              <a:defRPr kumimoji="1">
                <a:solidFill>
                  <a:schemeClr val="tx1"/>
                </a:solidFill>
                <a:latin typeface="Arial" charset="0"/>
                <a:ea typeface="ＭＳ Ｐゴシック" pitchFamily="50" charset="-128"/>
              </a:defRPr>
            </a:lvl3pPr>
            <a:lvl4pPr marL="1582118" indent="-226017" eaLnBrk="0" hangingPunct="0">
              <a:defRPr kumimoji="1">
                <a:solidFill>
                  <a:schemeClr val="tx1"/>
                </a:solidFill>
                <a:latin typeface="Arial" charset="0"/>
                <a:ea typeface="ＭＳ Ｐゴシック" pitchFamily="50" charset="-128"/>
              </a:defRPr>
            </a:lvl4pPr>
            <a:lvl5pPr marL="2034151" indent="-226017" eaLnBrk="0" hangingPunct="0">
              <a:defRPr kumimoji="1">
                <a:solidFill>
                  <a:schemeClr val="tx1"/>
                </a:solidFill>
                <a:latin typeface="Arial" charset="0"/>
                <a:ea typeface="ＭＳ Ｐゴシック" pitchFamily="50" charset="-128"/>
              </a:defRPr>
            </a:lvl5pPr>
            <a:lvl6pPr marL="2486185" indent="-226017" eaLnBrk="0" fontAlgn="base" hangingPunct="0">
              <a:spcBef>
                <a:spcPct val="0"/>
              </a:spcBef>
              <a:spcAft>
                <a:spcPct val="0"/>
              </a:spcAft>
              <a:defRPr kumimoji="1">
                <a:solidFill>
                  <a:schemeClr val="tx1"/>
                </a:solidFill>
                <a:latin typeface="Arial" charset="0"/>
                <a:ea typeface="ＭＳ Ｐゴシック" pitchFamily="50" charset="-128"/>
              </a:defRPr>
            </a:lvl6pPr>
            <a:lvl7pPr marL="2938219" indent="-226017" eaLnBrk="0" fontAlgn="base" hangingPunct="0">
              <a:spcBef>
                <a:spcPct val="0"/>
              </a:spcBef>
              <a:spcAft>
                <a:spcPct val="0"/>
              </a:spcAft>
              <a:defRPr kumimoji="1">
                <a:solidFill>
                  <a:schemeClr val="tx1"/>
                </a:solidFill>
                <a:latin typeface="Arial" charset="0"/>
                <a:ea typeface="ＭＳ Ｐゴシック" pitchFamily="50" charset="-128"/>
              </a:defRPr>
            </a:lvl7pPr>
            <a:lvl8pPr marL="3390252" indent="-226017" eaLnBrk="0" fontAlgn="base" hangingPunct="0">
              <a:spcBef>
                <a:spcPct val="0"/>
              </a:spcBef>
              <a:spcAft>
                <a:spcPct val="0"/>
              </a:spcAft>
              <a:defRPr kumimoji="1">
                <a:solidFill>
                  <a:schemeClr val="tx1"/>
                </a:solidFill>
                <a:latin typeface="Arial" charset="0"/>
                <a:ea typeface="ＭＳ Ｐゴシック" pitchFamily="50" charset="-128"/>
              </a:defRPr>
            </a:lvl8pPr>
            <a:lvl9pPr marL="3842286" indent="-226017"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D609D9E-2876-4350-A771-54E8EA112797}" type="slidenum">
              <a:rPr lang="ja-JP" altLang="en-US" smtClean="0"/>
              <a:pPr eaLnBrk="1" hangingPunct="1"/>
              <a:t>26</a:t>
            </a:fld>
            <a:endParaRPr lang="en-US"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6349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34555" indent="-282521" eaLnBrk="0" hangingPunct="0">
              <a:defRPr kumimoji="1">
                <a:solidFill>
                  <a:schemeClr val="tx1"/>
                </a:solidFill>
                <a:latin typeface="Arial" charset="0"/>
                <a:ea typeface="ＭＳ Ｐゴシック" pitchFamily="50" charset="-128"/>
              </a:defRPr>
            </a:lvl2pPr>
            <a:lvl3pPr marL="1130084" indent="-226017" eaLnBrk="0" hangingPunct="0">
              <a:defRPr kumimoji="1">
                <a:solidFill>
                  <a:schemeClr val="tx1"/>
                </a:solidFill>
                <a:latin typeface="Arial" charset="0"/>
                <a:ea typeface="ＭＳ Ｐゴシック" pitchFamily="50" charset="-128"/>
              </a:defRPr>
            </a:lvl3pPr>
            <a:lvl4pPr marL="1582118" indent="-226017" eaLnBrk="0" hangingPunct="0">
              <a:defRPr kumimoji="1">
                <a:solidFill>
                  <a:schemeClr val="tx1"/>
                </a:solidFill>
                <a:latin typeface="Arial" charset="0"/>
                <a:ea typeface="ＭＳ Ｐゴシック" pitchFamily="50" charset="-128"/>
              </a:defRPr>
            </a:lvl4pPr>
            <a:lvl5pPr marL="2034151" indent="-226017" eaLnBrk="0" hangingPunct="0">
              <a:defRPr kumimoji="1">
                <a:solidFill>
                  <a:schemeClr val="tx1"/>
                </a:solidFill>
                <a:latin typeface="Arial" charset="0"/>
                <a:ea typeface="ＭＳ Ｐゴシック" pitchFamily="50" charset="-128"/>
              </a:defRPr>
            </a:lvl5pPr>
            <a:lvl6pPr marL="2486185" indent="-226017" eaLnBrk="0" fontAlgn="base" hangingPunct="0">
              <a:spcBef>
                <a:spcPct val="0"/>
              </a:spcBef>
              <a:spcAft>
                <a:spcPct val="0"/>
              </a:spcAft>
              <a:defRPr kumimoji="1">
                <a:solidFill>
                  <a:schemeClr val="tx1"/>
                </a:solidFill>
                <a:latin typeface="Arial" charset="0"/>
                <a:ea typeface="ＭＳ Ｐゴシック" pitchFamily="50" charset="-128"/>
              </a:defRPr>
            </a:lvl6pPr>
            <a:lvl7pPr marL="2938219" indent="-226017" eaLnBrk="0" fontAlgn="base" hangingPunct="0">
              <a:spcBef>
                <a:spcPct val="0"/>
              </a:spcBef>
              <a:spcAft>
                <a:spcPct val="0"/>
              </a:spcAft>
              <a:defRPr kumimoji="1">
                <a:solidFill>
                  <a:schemeClr val="tx1"/>
                </a:solidFill>
                <a:latin typeface="Arial" charset="0"/>
                <a:ea typeface="ＭＳ Ｐゴシック" pitchFamily="50" charset="-128"/>
              </a:defRPr>
            </a:lvl7pPr>
            <a:lvl8pPr marL="3390252" indent="-226017" eaLnBrk="0" fontAlgn="base" hangingPunct="0">
              <a:spcBef>
                <a:spcPct val="0"/>
              </a:spcBef>
              <a:spcAft>
                <a:spcPct val="0"/>
              </a:spcAft>
              <a:defRPr kumimoji="1">
                <a:solidFill>
                  <a:schemeClr val="tx1"/>
                </a:solidFill>
                <a:latin typeface="Arial" charset="0"/>
                <a:ea typeface="ＭＳ Ｐゴシック" pitchFamily="50" charset="-128"/>
              </a:defRPr>
            </a:lvl8pPr>
            <a:lvl9pPr marL="3842286" indent="-226017"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E81B572C-F083-4C0F-9B31-383767605154}" type="slidenum">
              <a:rPr lang="ja-JP" altLang="en-US" smtClean="0"/>
              <a:pPr eaLnBrk="1" hangingPunct="1"/>
              <a:t>30</a:t>
            </a:fld>
            <a:endParaRPr lang="en-US" altLang="ja-JP"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29" indent="-285742" eaLnBrk="0" hangingPunct="0">
              <a:defRPr kumimoji="1">
                <a:solidFill>
                  <a:schemeClr val="tx1"/>
                </a:solidFill>
                <a:latin typeface="Arial" charset="0"/>
                <a:ea typeface="ＭＳ Ｐゴシック" pitchFamily="50" charset="-128"/>
              </a:defRPr>
            </a:lvl2pPr>
            <a:lvl3pPr marL="1142967" indent="-228593" eaLnBrk="0" hangingPunct="0">
              <a:defRPr kumimoji="1">
                <a:solidFill>
                  <a:schemeClr val="tx1"/>
                </a:solidFill>
                <a:latin typeface="Arial" charset="0"/>
                <a:ea typeface="ＭＳ Ｐゴシック" pitchFamily="50" charset="-128"/>
              </a:defRPr>
            </a:lvl3pPr>
            <a:lvl4pPr marL="1600154" indent="-228593" eaLnBrk="0" hangingPunct="0">
              <a:defRPr kumimoji="1">
                <a:solidFill>
                  <a:schemeClr val="tx1"/>
                </a:solidFill>
                <a:latin typeface="Arial" charset="0"/>
                <a:ea typeface="ＭＳ Ｐゴシック" pitchFamily="50" charset="-128"/>
              </a:defRPr>
            </a:lvl4pPr>
            <a:lvl5pPr marL="2057340" indent="-228593" eaLnBrk="0" hangingPunct="0">
              <a:defRPr kumimoji="1">
                <a:solidFill>
                  <a:schemeClr val="tx1"/>
                </a:solidFill>
                <a:latin typeface="Arial" charset="0"/>
                <a:ea typeface="ＭＳ Ｐゴシック" pitchFamily="50" charset="-128"/>
              </a:defRPr>
            </a:lvl5pPr>
            <a:lvl6pPr marL="2514527" indent="-228593" eaLnBrk="0" fontAlgn="base" hangingPunct="0">
              <a:spcBef>
                <a:spcPct val="0"/>
              </a:spcBef>
              <a:spcAft>
                <a:spcPct val="0"/>
              </a:spcAft>
              <a:defRPr kumimoji="1">
                <a:solidFill>
                  <a:schemeClr val="tx1"/>
                </a:solidFill>
                <a:latin typeface="Arial" charset="0"/>
                <a:ea typeface="ＭＳ Ｐゴシック" pitchFamily="50" charset="-128"/>
              </a:defRPr>
            </a:lvl6pPr>
            <a:lvl7pPr marL="2971715" indent="-228593" eaLnBrk="0" fontAlgn="base" hangingPunct="0">
              <a:spcBef>
                <a:spcPct val="0"/>
              </a:spcBef>
              <a:spcAft>
                <a:spcPct val="0"/>
              </a:spcAft>
              <a:defRPr kumimoji="1">
                <a:solidFill>
                  <a:schemeClr val="tx1"/>
                </a:solidFill>
                <a:latin typeface="Arial" charset="0"/>
                <a:ea typeface="ＭＳ Ｐゴシック" pitchFamily="50" charset="-128"/>
              </a:defRPr>
            </a:lvl7pPr>
            <a:lvl8pPr marL="3428902" indent="-228593" eaLnBrk="0" fontAlgn="base" hangingPunct="0">
              <a:spcBef>
                <a:spcPct val="0"/>
              </a:spcBef>
              <a:spcAft>
                <a:spcPct val="0"/>
              </a:spcAft>
              <a:defRPr kumimoji="1">
                <a:solidFill>
                  <a:schemeClr val="tx1"/>
                </a:solidFill>
                <a:latin typeface="Arial" charset="0"/>
                <a:ea typeface="ＭＳ Ｐゴシック" pitchFamily="50" charset="-128"/>
              </a:defRPr>
            </a:lvl8pPr>
            <a:lvl9pPr marL="3886088" indent="-22859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A8495A7-E75F-4B28-B386-626347E65C5F}" type="slidenum">
              <a:rPr lang="ja-JP" altLang="en-US" smtClean="0"/>
              <a:pPr eaLnBrk="1" hangingPunct="1"/>
              <a:t>31</a:t>
            </a:fld>
            <a:endParaRPr lang="en-US" altLang="ja-JP"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6349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34540" indent="-282515" eaLnBrk="0" hangingPunct="0">
              <a:defRPr kumimoji="1">
                <a:solidFill>
                  <a:schemeClr val="tx1"/>
                </a:solidFill>
                <a:latin typeface="Arial" charset="0"/>
                <a:ea typeface="ＭＳ Ｐゴシック" pitchFamily="50" charset="-128"/>
              </a:defRPr>
            </a:lvl2pPr>
            <a:lvl3pPr marL="1130061" indent="-226013" eaLnBrk="0" hangingPunct="0">
              <a:defRPr kumimoji="1">
                <a:solidFill>
                  <a:schemeClr val="tx1"/>
                </a:solidFill>
                <a:latin typeface="Arial" charset="0"/>
                <a:ea typeface="ＭＳ Ｐゴシック" pitchFamily="50" charset="-128"/>
              </a:defRPr>
            </a:lvl3pPr>
            <a:lvl4pPr marL="1582086" indent="-226013" eaLnBrk="0" hangingPunct="0">
              <a:defRPr kumimoji="1">
                <a:solidFill>
                  <a:schemeClr val="tx1"/>
                </a:solidFill>
                <a:latin typeface="Arial" charset="0"/>
                <a:ea typeface="ＭＳ Ｐゴシック" pitchFamily="50" charset="-128"/>
              </a:defRPr>
            </a:lvl4pPr>
            <a:lvl5pPr marL="2034111" indent="-226013" eaLnBrk="0" hangingPunct="0">
              <a:defRPr kumimoji="1">
                <a:solidFill>
                  <a:schemeClr val="tx1"/>
                </a:solidFill>
                <a:latin typeface="Arial" charset="0"/>
                <a:ea typeface="ＭＳ Ｐゴシック" pitchFamily="50" charset="-128"/>
              </a:defRPr>
            </a:lvl5pPr>
            <a:lvl6pPr marL="2486136" indent="-226013" eaLnBrk="0" fontAlgn="base" hangingPunct="0">
              <a:spcBef>
                <a:spcPct val="0"/>
              </a:spcBef>
              <a:spcAft>
                <a:spcPct val="0"/>
              </a:spcAft>
              <a:defRPr kumimoji="1">
                <a:solidFill>
                  <a:schemeClr val="tx1"/>
                </a:solidFill>
                <a:latin typeface="Arial" charset="0"/>
                <a:ea typeface="ＭＳ Ｐゴシック" pitchFamily="50" charset="-128"/>
              </a:defRPr>
            </a:lvl6pPr>
            <a:lvl7pPr marL="2938160" indent="-226013" eaLnBrk="0" fontAlgn="base" hangingPunct="0">
              <a:spcBef>
                <a:spcPct val="0"/>
              </a:spcBef>
              <a:spcAft>
                <a:spcPct val="0"/>
              </a:spcAft>
              <a:defRPr kumimoji="1">
                <a:solidFill>
                  <a:schemeClr val="tx1"/>
                </a:solidFill>
                <a:latin typeface="Arial" charset="0"/>
                <a:ea typeface="ＭＳ Ｐゴシック" pitchFamily="50" charset="-128"/>
              </a:defRPr>
            </a:lvl7pPr>
            <a:lvl8pPr marL="3390185" indent="-226013" eaLnBrk="0" fontAlgn="base" hangingPunct="0">
              <a:spcBef>
                <a:spcPct val="0"/>
              </a:spcBef>
              <a:spcAft>
                <a:spcPct val="0"/>
              </a:spcAft>
              <a:defRPr kumimoji="1">
                <a:solidFill>
                  <a:schemeClr val="tx1"/>
                </a:solidFill>
                <a:latin typeface="Arial" charset="0"/>
                <a:ea typeface="ＭＳ Ｐゴシック" pitchFamily="50" charset="-128"/>
              </a:defRPr>
            </a:lvl8pPr>
            <a:lvl9pPr marL="3842209" indent="-2260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C8FB9FCA-CF28-4674-9D9E-B50E039C615B}" type="slidenum">
              <a:rPr lang="ja-JP" altLang="en-US" smtClean="0"/>
              <a:pPr eaLnBrk="1" hangingPunct="1"/>
              <a:t>32</a:t>
            </a:fld>
            <a:endParaRPr lang="en-US" altLang="ja-JP"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6349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34540" indent="-282515" eaLnBrk="0" hangingPunct="0">
              <a:defRPr kumimoji="1">
                <a:solidFill>
                  <a:schemeClr val="tx1"/>
                </a:solidFill>
                <a:latin typeface="Arial" charset="0"/>
                <a:ea typeface="ＭＳ Ｐゴシック" pitchFamily="50" charset="-128"/>
              </a:defRPr>
            </a:lvl2pPr>
            <a:lvl3pPr marL="1130061" indent="-226013" eaLnBrk="0" hangingPunct="0">
              <a:defRPr kumimoji="1">
                <a:solidFill>
                  <a:schemeClr val="tx1"/>
                </a:solidFill>
                <a:latin typeface="Arial" charset="0"/>
                <a:ea typeface="ＭＳ Ｐゴシック" pitchFamily="50" charset="-128"/>
              </a:defRPr>
            </a:lvl3pPr>
            <a:lvl4pPr marL="1582086" indent="-226013" eaLnBrk="0" hangingPunct="0">
              <a:defRPr kumimoji="1">
                <a:solidFill>
                  <a:schemeClr val="tx1"/>
                </a:solidFill>
                <a:latin typeface="Arial" charset="0"/>
                <a:ea typeface="ＭＳ Ｐゴシック" pitchFamily="50" charset="-128"/>
              </a:defRPr>
            </a:lvl4pPr>
            <a:lvl5pPr marL="2034111" indent="-226013" eaLnBrk="0" hangingPunct="0">
              <a:defRPr kumimoji="1">
                <a:solidFill>
                  <a:schemeClr val="tx1"/>
                </a:solidFill>
                <a:latin typeface="Arial" charset="0"/>
                <a:ea typeface="ＭＳ Ｐゴシック" pitchFamily="50" charset="-128"/>
              </a:defRPr>
            </a:lvl5pPr>
            <a:lvl6pPr marL="2486136" indent="-226013" eaLnBrk="0" fontAlgn="base" hangingPunct="0">
              <a:spcBef>
                <a:spcPct val="0"/>
              </a:spcBef>
              <a:spcAft>
                <a:spcPct val="0"/>
              </a:spcAft>
              <a:defRPr kumimoji="1">
                <a:solidFill>
                  <a:schemeClr val="tx1"/>
                </a:solidFill>
                <a:latin typeface="Arial" charset="0"/>
                <a:ea typeface="ＭＳ Ｐゴシック" pitchFamily="50" charset="-128"/>
              </a:defRPr>
            </a:lvl6pPr>
            <a:lvl7pPr marL="2938160" indent="-226013" eaLnBrk="0" fontAlgn="base" hangingPunct="0">
              <a:spcBef>
                <a:spcPct val="0"/>
              </a:spcBef>
              <a:spcAft>
                <a:spcPct val="0"/>
              </a:spcAft>
              <a:defRPr kumimoji="1">
                <a:solidFill>
                  <a:schemeClr val="tx1"/>
                </a:solidFill>
                <a:latin typeface="Arial" charset="0"/>
                <a:ea typeface="ＭＳ Ｐゴシック" pitchFamily="50" charset="-128"/>
              </a:defRPr>
            </a:lvl7pPr>
            <a:lvl8pPr marL="3390185" indent="-226013" eaLnBrk="0" fontAlgn="base" hangingPunct="0">
              <a:spcBef>
                <a:spcPct val="0"/>
              </a:spcBef>
              <a:spcAft>
                <a:spcPct val="0"/>
              </a:spcAft>
              <a:defRPr kumimoji="1">
                <a:solidFill>
                  <a:schemeClr val="tx1"/>
                </a:solidFill>
                <a:latin typeface="Arial" charset="0"/>
                <a:ea typeface="ＭＳ Ｐゴシック" pitchFamily="50" charset="-128"/>
              </a:defRPr>
            </a:lvl8pPr>
            <a:lvl9pPr marL="3842209" indent="-2260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C8FB9FCA-CF28-4674-9D9E-B50E039C615B}" type="slidenum">
              <a:rPr lang="ja-JP" altLang="en-US" smtClean="0"/>
              <a:pPr eaLnBrk="1" hangingPunct="1"/>
              <a:t>35</a:t>
            </a:fld>
            <a:endParaRPr lang="en-US" altLang="ja-JP"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pPr defTabSz="909660"/>
            <a:fld id="{FBC5899A-EF30-4F3F-9CB5-D11D0986BF5C}" type="slidenum">
              <a:rPr lang="ja-JP" altLang="en-US">
                <a:latin typeface="Times New Roman" pitchFamily="18" charset="0"/>
              </a:rPr>
              <a:pPr defTabSz="909660"/>
              <a:t>36</a:t>
            </a:fld>
            <a:endParaRPr lang="en-US" altLang="ja-JP" dirty="0">
              <a:latin typeface="Times New Roman" pitchFamily="18" charset="0"/>
            </a:endParaRPr>
          </a:p>
        </p:txBody>
      </p:sp>
      <p:sp>
        <p:nvSpPr>
          <p:cNvPr id="76802" name="スライド イメージ プレースホルダ 1"/>
          <p:cNvSpPr>
            <a:spLocks noGrp="1" noRot="1" noChangeAspect="1" noTextEdit="1"/>
          </p:cNvSpPr>
          <p:nvPr>
            <p:ph type="sldImg"/>
          </p:nvPr>
        </p:nvSpPr>
        <p:spPr>
          <a:ln/>
        </p:spPr>
      </p:sp>
      <p:sp>
        <p:nvSpPr>
          <p:cNvPr id="76803" name="ノート プレースホルダ 2"/>
          <p:cNvSpPr>
            <a:spLocks noGrp="1"/>
          </p:cNvSpPr>
          <p:nvPr>
            <p:ph type="body" idx="1"/>
          </p:nvPr>
        </p:nvSpPr>
        <p:spPr>
          <a:noFill/>
          <a:ln/>
        </p:spPr>
        <p:txBody>
          <a:bodyPr lIns="90361" tIns="45181" rIns="90361" bIns="45181"/>
          <a:lstStyle/>
          <a:p>
            <a:endParaRPr lang="ja-JP" altLang="en-US" dirty="0" smtClean="0"/>
          </a:p>
        </p:txBody>
      </p:sp>
      <p:sp>
        <p:nvSpPr>
          <p:cNvPr id="76804" name="スライド番号プレースホルダ 3"/>
          <p:cNvSpPr txBox="1">
            <a:spLocks noGrp="1"/>
          </p:cNvSpPr>
          <p:nvPr/>
        </p:nvSpPr>
        <p:spPr bwMode="auto">
          <a:xfrm>
            <a:off x="3814190" y="9307484"/>
            <a:ext cx="2920021" cy="490603"/>
          </a:xfrm>
          <a:prstGeom prst="rect">
            <a:avLst/>
          </a:prstGeom>
          <a:noFill/>
          <a:ln w="9525">
            <a:noFill/>
            <a:miter lim="800000"/>
            <a:headEnd/>
            <a:tailEnd/>
          </a:ln>
        </p:spPr>
        <p:txBody>
          <a:bodyPr lIns="90361" tIns="45181" rIns="90361" bIns="45181" anchor="b"/>
          <a:lstStyle/>
          <a:p>
            <a:pPr algn="r" defTabSz="905004"/>
            <a:fld id="{55CA22B7-2558-4155-9740-A07BC084F0D6}" type="slidenum">
              <a:rPr lang="ja-JP" altLang="en-US">
                <a:solidFill>
                  <a:schemeClr val="tx1"/>
                </a:solidFill>
                <a:ea typeface="ＭＳ Ｐゴシック" charset="-128"/>
              </a:rPr>
              <a:pPr algn="r" defTabSz="905004"/>
              <a:t>36</a:t>
            </a:fld>
            <a:endParaRPr lang="en-US" altLang="ja-JP" dirty="0">
              <a:solidFill>
                <a:schemeClr val="tx1"/>
              </a:solidFill>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29" indent="-285742" eaLnBrk="0" hangingPunct="0">
              <a:defRPr kumimoji="1">
                <a:solidFill>
                  <a:schemeClr val="tx1"/>
                </a:solidFill>
                <a:latin typeface="Arial" charset="0"/>
                <a:ea typeface="ＭＳ Ｐゴシック" pitchFamily="50" charset="-128"/>
              </a:defRPr>
            </a:lvl2pPr>
            <a:lvl3pPr marL="1142967" indent="-228593" eaLnBrk="0" hangingPunct="0">
              <a:defRPr kumimoji="1">
                <a:solidFill>
                  <a:schemeClr val="tx1"/>
                </a:solidFill>
                <a:latin typeface="Arial" charset="0"/>
                <a:ea typeface="ＭＳ Ｐゴシック" pitchFamily="50" charset="-128"/>
              </a:defRPr>
            </a:lvl3pPr>
            <a:lvl4pPr marL="1600154" indent="-228593" eaLnBrk="0" hangingPunct="0">
              <a:defRPr kumimoji="1">
                <a:solidFill>
                  <a:schemeClr val="tx1"/>
                </a:solidFill>
                <a:latin typeface="Arial" charset="0"/>
                <a:ea typeface="ＭＳ Ｐゴシック" pitchFamily="50" charset="-128"/>
              </a:defRPr>
            </a:lvl4pPr>
            <a:lvl5pPr marL="2057340" indent="-228593" eaLnBrk="0" hangingPunct="0">
              <a:defRPr kumimoji="1">
                <a:solidFill>
                  <a:schemeClr val="tx1"/>
                </a:solidFill>
                <a:latin typeface="Arial" charset="0"/>
                <a:ea typeface="ＭＳ Ｐゴシック" pitchFamily="50" charset="-128"/>
              </a:defRPr>
            </a:lvl5pPr>
            <a:lvl6pPr marL="2514527" indent="-228593" eaLnBrk="0" fontAlgn="base" hangingPunct="0">
              <a:spcBef>
                <a:spcPct val="0"/>
              </a:spcBef>
              <a:spcAft>
                <a:spcPct val="0"/>
              </a:spcAft>
              <a:defRPr kumimoji="1">
                <a:solidFill>
                  <a:schemeClr val="tx1"/>
                </a:solidFill>
                <a:latin typeface="Arial" charset="0"/>
                <a:ea typeface="ＭＳ Ｐゴシック" pitchFamily="50" charset="-128"/>
              </a:defRPr>
            </a:lvl6pPr>
            <a:lvl7pPr marL="2971715" indent="-228593" eaLnBrk="0" fontAlgn="base" hangingPunct="0">
              <a:spcBef>
                <a:spcPct val="0"/>
              </a:spcBef>
              <a:spcAft>
                <a:spcPct val="0"/>
              </a:spcAft>
              <a:defRPr kumimoji="1">
                <a:solidFill>
                  <a:schemeClr val="tx1"/>
                </a:solidFill>
                <a:latin typeface="Arial" charset="0"/>
                <a:ea typeface="ＭＳ Ｐゴシック" pitchFamily="50" charset="-128"/>
              </a:defRPr>
            </a:lvl7pPr>
            <a:lvl8pPr marL="3428902" indent="-228593" eaLnBrk="0" fontAlgn="base" hangingPunct="0">
              <a:spcBef>
                <a:spcPct val="0"/>
              </a:spcBef>
              <a:spcAft>
                <a:spcPct val="0"/>
              </a:spcAft>
              <a:defRPr kumimoji="1">
                <a:solidFill>
                  <a:schemeClr val="tx1"/>
                </a:solidFill>
                <a:latin typeface="Arial" charset="0"/>
                <a:ea typeface="ＭＳ Ｐゴシック" pitchFamily="50" charset="-128"/>
              </a:defRPr>
            </a:lvl8pPr>
            <a:lvl9pPr marL="3886088" indent="-22859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A8495A7-E75F-4B28-B386-626347E65C5F}" type="slidenum">
              <a:rPr lang="ja-JP" altLang="en-US" smtClean="0"/>
              <a:pPr eaLnBrk="1" hangingPunct="1"/>
              <a:t>42</a:t>
            </a:fld>
            <a:endParaRPr lang="en-US" altLang="ja-JP"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29" indent="-285742" eaLnBrk="0" hangingPunct="0">
              <a:defRPr kumimoji="1">
                <a:solidFill>
                  <a:schemeClr val="tx1"/>
                </a:solidFill>
                <a:latin typeface="Arial" charset="0"/>
                <a:ea typeface="ＭＳ Ｐゴシック" pitchFamily="50" charset="-128"/>
              </a:defRPr>
            </a:lvl2pPr>
            <a:lvl3pPr marL="1142967" indent="-228593" eaLnBrk="0" hangingPunct="0">
              <a:defRPr kumimoji="1">
                <a:solidFill>
                  <a:schemeClr val="tx1"/>
                </a:solidFill>
                <a:latin typeface="Arial" charset="0"/>
                <a:ea typeface="ＭＳ Ｐゴシック" pitchFamily="50" charset="-128"/>
              </a:defRPr>
            </a:lvl3pPr>
            <a:lvl4pPr marL="1600154" indent="-228593" eaLnBrk="0" hangingPunct="0">
              <a:defRPr kumimoji="1">
                <a:solidFill>
                  <a:schemeClr val="tx1"/>
                </a:solidFill>
                <a:latin typeface="Arial" charset="0"/>
                <a:ea typeface="ＭＳ Ｐゴシック" pitchFamily="50" charset="-128"/>
              </a:defRPr>
            </a:lvl4pPr>
            <a:lvl5pPr marL="2057340" indent="-228593" eaLnBrk="0" hangingPunct="0">
              <a:defRPr kumimoji="1">
                <a:solidFill>
                  <a:schemeClr val="tx1"/>
                </a:solidFill>
                <a:latin typeface="Arial" charset="0"/>
                <a:ea typeface="ＭＳ Ｐゴシック" pitchFamily="50" charset="-128"/>
              </a:defRPr>
            </a:lvl5pPr>
            <a:lvl6pPr marL="2514527" indent="-228593" eaLnBrk="0" fontAlgn="base" hangingPunct="0">
              <a:spcBef>
                <a:spcPct val="0"/>
              </a:spcBef>
              <a:spcAft>
                <a:spcPct val="0"/>
              </a:spcAft>
              <a:defRPr kumimoji="1">
                <a:solidFill>
                  <a:schemeClr val="tx1"/>
                </a:solidFill>
                <a:latin typeface="Arial" charset="0"/>
                <a:ea typeface="ＭＳ Ｐゴシック" pitchFamily="50" charset="-128"/>
              </a:defRPr>
            </a:lvl6pPr>
            <a:lvl7pPr marL="2971715" indent="-228593" eaLnBrk="0" fontAlgn="base" hangingPunct="0">
              <a:spcBef>
                <a:spcPct val="0"/>
              </a:spcBef>
              <a:spcAft>
                <a:spcPct val="0"/>
              </a:spcAft>
              <a:defRPr kumimoji="1">
                <a:solidFill>
                  <a:schemeClr val="tx1"/>
                </a:solidFill>
                <a:latin typeface="Arial" charset="0"/>
                <a:ea typeface="ＭＳ Ｐゴシック" pitchFamily="50" charset="-128"/>
              </a:defRPr>
            </a:lvl7pPr>
            <a:lvl8pPr marL="3428902" indent="-228593" eaLnBrk="0" fontAlgn="base" hangingPunct="0">
              <a:spcBef>
                <a:spcPct val="0"/>
              </a:spcBef>
              <a:spcAft>
                <a:spcPct val="0"/>
              </a:spcAft>
              <a:defRPr kumimoji="1">
                <a:solidFill>
                  <a:schemeClr val="tx1"/>
                </a:solidFill>
                <a:latin typeface="Arial" charset="0"/>
                <a:ea typeface="ＭＳ Ｐゴシック" pitchFamily="50" charset="-128"/>
              </a:defRPr>
            </a:lvl8pPr>
            <a:lvl9pPr marL="3886088" indent="-22859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A8495A7-E75F-4B28-B386-626347E65C5F}" type="slidenum">
              <a:rPr lang="ja-JP" altLang="en-US" smtClean="0"/>
              <a:pPr eaLnBrk="1" hangingPunct="1"/>
              <a:t>4</a:t>
            </a:fld>
            <a:endParaRPr lang="en-US" altLang="ja-JP"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 2"/>
          <p:cNvSpPr>
            <a:spLocks noGrp="1"/>
          </p:cNvSpPr>
          <p:nvPr>
            <p:ph type="body" idx="1"/>
          </p:nvPr>
        </p:nvSpPr>
        <p:spPr/>
        <p:txBody>
          <a:bodyPr>
            <a:normAutofit lnSpcReduction="10000"/>
          </a:bodyPr>
          <a:lstStyle/>
          <a:p>
            <a:pPr>
              <a:defRPr/>
            </a:pPr>
            <a:endParaRPr lang="ja-JP" altLang="en-US" dirty="0" smtClean="0">
              <a:solidFill>
                <a:srgbClr val="4168A7"/>
              </a:solidFill>
              <a:latin typeface="Century Gothic" pitchFamily="34" charset="0"/>
              <a:ea typeface="HG丸ｺﾞｼｯｸM-PRO" pitchFamily="50" charset="-128"/>
            </a:endParaRPr>
          </a:p>
        </p:txBody>
      </p:sp>
      <p:sp>
        <p:nvSpPr>
          <p:cNvPr id="5222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34540" indent="-282515" eaLnBrk="0" hangingPunct="0">
              <a:defRPr kumimoji="1">
                <a:solidFill>
                  <a:schemeClr val="tx1"/>
                </a:solidFill>
                <a:latin typeface="Arial" charset="0"/>
                <a:ea typeface="ＭＳ Ｐゴシック" pitchFamily="50" charset="-128"/>
              </a:defRPr>
            </a:lvl2pPr>
            <a:lvl3pPr marL="1130061" indent="-226013" eaLnBrk="0" hangingPunct="0">
              <a:defRPr kumimoji="1">
                <a:solidFill>
                  <a:schemeClr val="tx1"/>
                </a:solidFill>
                <a:latin typeface="Arial" charset="0"/>
                <a:ea typeface="ＭＳ Ｐゴシック" pitchFamily="50" charset="-128"/>
              </a:defRPr>
            </a:lvl3pPr>
            <a:lvl4pPr marL="1582086" indent="-226013" eaLnBrk="0" hangingPunct="0">
              <a:defRPr kumimoji="1">
                <a:solidFill>
                  <a:schemeClr val="tx1"/>
                </a:solidFill>
                <a:latin typeface="Arial" charset="0"/>
                <a:ea typeface="ＭＳ Ｐゴシック" pitchFamily="50" charset="-128"/>
              </a:defRPr>
            </a:lvl4pPr>
            <a:lvl5pPr marL="2034111" indent="-226013" eaLnBrk="0" hangingPunct="0">
              <a:defRPr kumimoji="1">
                <a:solidFill>
                  <a:schemeClr val="tx1"/>
                </a:solidFill>
                <a:latin typeface="Arial" charset="0"/>
                <a:ea typeface="ＭＳ Ｐゴシック" pitchFamily="50" charset="-128"/>
              </a:defRPr>
            </a:lvl5pPr>
            <a:lvl6pPr marL="2486136" indent="-226013" eaLnBrk="0" fontAlgn="base" hangingPunct="0">
              <a:spcBef>
                <a:spcPct val="0"/>
              </a:spcBef>
              <a:spcAft>
                <a:spcPct val="0"/>
              </a:spcAft>
              <a:defRPr kumimoji="1">
                <a:solidFill>
                  <a:schemeClr val="tx1"/>
                </a:solidFill>
                <a:latin typeface="Arial" charset="0"/>
                <a:ea typeface="ＭＳ Ｐゴシック" pitchFamily="50" charset="-128"/>
              </a:defRPr>
            </a:lvl6pPr>
            <a:lvl7pPr marL="2938160" indent="-226013" eaLnBrk="0" fontAlgn="base" hangingPunct="0">
              <a:spcBef>
                <a:spcPct val="0"/>
              </a:spcBef>
              <a:spcAft>
                <a:spcPct val="0"/>
              </a:spcAft>
              <a:defRPr kumimoji="1">
                <a:solidFill>
                  <a:schemeClr val="tx1"/>
                </a:solidFill>
                <a:latin typeface="Arial" charset="0"/>
                <a:ea typeface="ＭＳ Ｐゴシック" pitchFamily="50" charset="-128"/>
              </a:defRPr>
            </a:lvl7pPr>
            <a:lvl8pPr marL="3390185" indent="-226013" eaLnBrk="0" fontAlgn="base" hangingPunct="0">
              <a:spcBef>
                <a:spcPct val="0"/>
              </a:spcBef>
              <a:spcAft>
                <a:spcPct val="0"/>
              </a:spcAft>
              <a:defRPr kumimoji="1">
                <a:solidFill>
                  <a:schemeClr val="tx1"/>
                </a:solidFill>
                <a:latin typeface="Arial" charset="0"/>
                <a:ea typeface="ＭＳ Ｐゴシック" pitchFamily="50" charset="-128"/>
              </a:defRPr>
            </a:lvl8pPr>
            <a:lvl9pPr marL="3842209" indent="-2260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81382A2A-6005-4AC0-BE62-6F6B75212CA4}" type="slidenum">
              <a:rPr lang="ja-JP" altLang="en-US" smtClean="0"/>
              <a:pPr eaLnBrk="1" hangingPunct="1"/>
              <a:t>44</a:t>
            </a:fld>
            <a:endParaRPr lang="en-US" altLang="ja-JP"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29" indent="-285742" eaLnBrk="0" hangingPunct="0">
              <a:defRPr kumimoji="1">
                <a:solidFill>
                  <a:schemeClr val="tx1"/>
                </a:solidFill>
                <a:latin typeface="Arial" charset="0"/>
                <a:ea typeface="ＭＳ Ｐゴシック" pitchFamily="50" charset="-128"/>
              </a:defRPr>
            </a:lvl2pPr>
            <a:lvl3pPr marL="1142967" indent="-228593" eaLnBrk="0" hangingPunct="0">
              <a:defRPr kumimoji="1">
                <a:solidFill>
                  <a:schemeClr val="tx1"/>
                </a:solidFill>
                <a:latin typeface="Arial" charset="0"/>
                <a:ea typeface="ＭＳ Ｐゴシック" pitchFamily="50" charset="-128"/>
              </a:defRPr>
            </a:lvl3pPr>
            <a:lvl4pPr marL="1600154" indent="-228593" eaLnBrk="0" hangingPunct="0">
              <a:defRPr kumimoji="1">
                <a:solidFill>
                  <a:schemeClr val="tx1"/>
                </a:solidFill>
                <a:latin typeface="Arial" charset="0"/>
                <a:ea typeface="ＭＳ Ｐゴシック" pitchFamily="50" charset="-128"/>
              </a:defRPr>
            </a:lvl4pPr>
            <a:lvl5pPr marL="2057340" indent="-228593" eaLnBrk="0" hangingPunct="0">
              <a:defRPr kumimoji="1">
                <a:solidFill>
                  <a:schemeClr val="tx1"/>
                </a:solidFill>
                <a:latin typeface="Arial" charset="0"/>
                <a:ea typeface="ＭＳ Ｐゴシック" pitchFamily="50" charset="-128"/>
              </a:defRPr>
            </a:lvl5pPr>
            <a:lvl6pPr marL="2514527" indent="-228593" eaLnBrk="0" fontAlgn="base" hangingPunct="0">
              <a:spcBef>
                <a:spcPct val="0"/>
              </a:spcBef>
              <a:spcAft>
                <a:spcPct val="0"/>
              </a:spcAft>
              <a:defRPr kumimoji="1">
                <a:solidFill>
                  <a:schemeClr val="tx1"/>
                </a:solidFill>
                <a:latin typeface="Arial" charset="0"/>
                <a:ea typeface="ＭＳ Ｐゴシック" pitchFamily="50" charset="-128"/>
              </a:defRPr>
            </a:lvl6pPr>
            <a:lvl7pPr marL="2971715" indent="-228593" eaLnBrk="0" fontAlgn="base" hangingPunct="0">
              <a:spcBef>
                <a:spcPct val="0"/>
              </a:spcBef>
              <a:spcAft>
                <a:spcPct val="0"/>
              </a:spcAft>
              <a:defRPr kumimoji="1">
                <a:solidFill>
                  <a:schemeClr val="tx1"/>
                </a:solidFill>
                <a:latin typeface="Arial" charset="0"/>
                <a:ea typeface="ＭＳ Ｐゴシック" pitchFamily="50" charset="-128"/>
              </a:defRPr>
            </a:lvl7pPr>
            <a:lvl8pPr marL="3428902" indent="-228593" eaLnBrk="0" fontAlgn="base" hangingPunct="0">
              <a:spcBef>
                <a:spcPct val="0"/>
              </a:spcBef>
              <a:spcAft>
                <a:spcPct val="0"/>
              </a:spcAft>
              <a:defRPr kumimoji="1">
                <a:solidFill>
                  <a:schemeClr val="tx1"/>
                </a:solidFill>
                <a:latin typeface="Arial" charset="0"/>
                <a:ea typeface="ＭＳ Ｐゴシック" pitchFamily="50" charset="-128"/>
              </a:defRPr>
            </a:lvl8pPr>
            <a:lvl9pPr marL="3886088" indent="-22859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A8495A7-E75F-4B28-B386-626347E65C5F}" type="slidenum">
              <a:rPr lang="ja-JP" altLang="en-US" smtClean="0"/>
              <a:pPr eaLnBrk="1" hangingPunct="1"/>
              <a:t>47</a:t>
            </a:fld>
            <a:endParaRPr lang="en-US" altLang="ja-JP"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29" indent="-285742" eaLnBrk="0" hangingPunct="0">
              <a:defRPr kumimoji="1">
                <a:solidFill>
                  <a:schemeClr val="tx1"/>
                </a:solidFill>
                <a:latin typeface="Arial" charset="0"/>
                <a:ea typeface="ＭＳ Ｐゴシック" pitchFamily="50" charset="-128"/>
              </a:defRPr>
            </a:lvl2pPr>
            <a:lvl3pPr marL="1142967" indent="-228593" eaLnBrk="0" hangingPunct="0">
              <a:defRPr kumimoji="1">
                <a:solidFill>
                  <a:schemeClr val="tx1"/>
                </a:solidFill>
                <a:latin typeface="Arial" charset="0"/>
                <a:ea typeface="ＭＳ Ｐゴシック" pitchFamily="50" charset="-128"/>
              </a:defRPr>
            </a:lvl3pPr>
            <a:lvl4pPr marL="1600154" indent="-228593" eaLnBrk="0" hangingPunct="0">
              <a:defRPr kumimoji="1">
                <a:solidFill>
                  <a:schemeClr val="tx1"/>
                </a:solidFill>
                <a:latin typeface="Arial" charset="0"/>
                <a:ea typeface="ＭＳ Ｐゴシック" pitchFamily="50" charset="-128"/>
              </a:defRPr>
            </a:lvl4pPr>
            <a:lvl5pPr marL="2057340" indent="-228593" eaLnBrk="0" hangingPunct="0">
              <a:defRPr kumimoji="1">
                <a:solidFill>
                  <a:schemeClr val="tx1"/>
                </a:solidFill>
                <a:latin typeface="Arial" charset="0"/>
                <a:ea typeface="ＭＳ Ｐゴシック" pitchFamily="50" charset="-128"/>
              </a:defRPr>
            </a:lvl5pPr>
            <a:lvl6pPr marL="2514527" indent="-228593" eaLnBrk="0" fontAlgn="base" hangingPunct="0">
              <a:spcBef>
                <a:spcPct val="0"/>
              </a:spcBef>
              <a:spcAft>
                <a:spcPct val="0"/>
              </a:spcAft>
              <a:defRPr kumimoji="1">
                <a:solidFill>
                  <a:schemeClr val="tx1"/>
                </a:solidFill>
                <a:latin typeface="Arial" charset="0"/>
                <a:ea typeface="ＭＳ Ｐゴシック" pitchFamily="50" charset="-128"/>
              </a:defRPr>
            </a:lvl6pPr>
            <a:lvl7pPr marL="2971715" indent="-228593" eaLnBrk="0" fontAlgn="base" hangingPunct="0">
              <a:spcBef>
                <a:spcPct val="0"/>
              </a:spcBef>
              <a:spcAft>
                <a:spcPct val="0"/>
              </a:spcAft>
              <a:defRPr kumimoji="1">
                <a:solidFill>
                  <a:schemeClr val="tx1"/>
                </a:solidFill>
                <a:latin typeface="Arial" charset="0"/>
                <a:ea typeface="ＭＳ Ｐゴシック" pitchFamily="50" charset="-128"/>
              </a:defRPr>
            </a:lvl7pPr>
            <a:lvl8pPr marL="3428902" indent="-228593" eaLnBrk="0" fontAlgn="base" hangingPunct="0">
              <a:spcBef>
                <a:spcPct val="0"/>
              </a:spcBef>
              <a:spcAft>
                <a:spcPct val="0"/>
              </a:spcAft>
              <a:defRPr kumimoji="1">
                <a:solidFill>
                  <a:schemeClr val="tx1"/>
                </a:solidFill>
                <a:latin typeface="Arial" charset="0"/>
                <a:ea typeface="ＭＳ Ｐゴシック" pitchFamily="50" charset="-128"/>
              </a:defRPr>
            </a:lvl8pPr>
            <a:lvl9pPr marL="3886088" indent="-22859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A8495A7-E75F-4B28-B386-626347E65C5F}" type="slidenum">
              <a:rPr lang="ja-JP" altLang="en-US" smtClean="0"/>
              <a:pPr eaLnBrk="1" hangingPunct="1"/>
              <a:t>55</a:t>
            </a:fld>
            <a:endParaRPr lang="en-US" altLang="ja-JP"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29" indent="-285742" eaLnBrk="0" hangingPunct="0">
              <a:defRPr kumimoji="1">
                <a:solidFill>
                  <a:schemeClr val="tx1"/>
                </a:solidFill>
                <a:latin typeface="Arial" charset="0"/>
                <a:ea typeface="ＭＳ Ｐゴシック" pitchFamily="50" charset="-128"/>
              </a:defRPr>
            </a:lvl2pPr>
            <a:lvl3pPr marL="1142967" indent="-228593" eaLnBrk="0" hangingPunct="0">
              <a:defRPr kumimoji="1">
                <a:solidFill>
                  <a:schemeClr val="tx1"/>
                </a:solidFill>
                <a:latin typeface="Arial" charset="0"/>
                <a:ea typeface="ＭＳ Ｐゴシック" pitchFamily="50" charset="-128"/>
              </a:defRPr>
            </a:lvl3pPr>
            <a:lvl4pPr marL="1600154" indent="-228593" eaLnBrk="0" hangingPunct="0">
              <a:defRPr kumimoji="1">
                <a:solidFill>
                  <a:schemeClr val="tx1"/>
                </a:solidFill>
                <a:latin typeface="Arial" charset="0"/>
                <a:ea typeface="ＭＳ Ｐゴシック" pitchFamily="50" charset="-128"/>
              </a:defRPr>
            </a:lvl4pPr>
            <a:lvl5pPr marL="2057340" indent="-228593" eaLnBrk="0" hangingPunct="0">
              <a:defRPr kumimoji="1">
                <a:solidFill>
                  <a:schemeClr val="tx1"/>
                </a:solidFill>
                <a:latin typeface="Arial" charset="0"/>
                <a:ea typeface="ＭＳ Ｐゴシック" pitchFamily="50" charset="-128"/>
              </a:defRPr>
            </a:lvl5pPr>
            <a:lvl6pPr marL="2514527" indent="-228593" eaLnBrk="0" fontAlgn="base" hangingPunct="0">
              <a:spcBef>
                <a:spcPct val="0"/>
              </a:spcBef>
              <a:spcAft>
                <a:spcPct val="0"/>
              </a:spcAft>
              <a:defRPr kumimoji="1">
                <a:solidFill>
                  <a:schemeClr val="tx1"/>
                </a:solidFill>
                <a:latin typeface="Arial" charset="0"/>
                <a:ea typeface="ＭＳ Ｐゴシック" pitchFamily="50" charset="-128"/>
              </a:defRPr>
            </a:lvl6pPr>
            <a:lvl7pPr marL="2971715" indent="-228593" eaLnBrk="0" fontAlgn="base" hangingPunct="0">
              <a:spcBef>
                <a:spcPct val="0"/>
              </a:spcBef>
              <a:spcAft>
                <a:spcPct val="0"/>
              </a:spcAft>
              <a:defRPr kumimoji="1">
                <a:solidFill>
                  <a:schemeClr val="tx1"/>
                </a:solidFill>
                <a:latin typeface="Arial" charset="0"/>
                <a:ea typeface="ＭＳ Ｐゴシック" pitchFamily="50" charset="-128"/>
              </a:defRPr>
            </a:lvl7pPr>
            <a:lvl8pPr marL="3428902" indent="-228593" eaLnBrk="0" fontAlgn="base" hangingPunct="0">
              <a:spcBef>
                <a:spcPct val="0"/>
              </a:spcBef>
              <a:spcAft>
                <a:spcPct val="0"/>
              </a:spcAft>
              <a:defRPr kumimoji="1">
                <a:solidFill>
                  <a:schemeClr val="tx1"/>
                </a:solidFill>
                <a:latin typeface="Arial" charset="0"/>
                <a:ea typeface="ＭＳ Ｐゴシック" pitchFamily="50" charset="-128"/>
              </a:defRPr>
            </a:lvl8pPr>
            <a:lvl9pPr marL="3886088" indent="-22859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A8495A7-E75F-4B28-B386-626347E65C5F}" type="slidenum">
              <a:rPr lang="ja-JP" altLang="en-US" smtClean="0"/>
              <a:pPr eaLnBrk="1" hangingPunct="1"/>
              <a:t>64</a:t>
            </a:fld>
            <a:endParaRPr lang="en-US" altLang="ja-JP"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5</a:t>
            </a:fld>
            <a:endParaRPr lang="en-US" altLang="ja-JP"/>
          </a:p>
        </p:txBody>
      </p:sp>
      <p:sp>
        <p:nvSpPr>
          <p:cNvPr id="761858" name="Rectangle 2"/>
          <p:cNvSpPr>
            <a:spLocks noGrp="1" noRot="1" noChangeAspect="1" noChangeArrowheads="1" noTextEdit="1"/>
          </p:cNvSpPr>
          <p:nvPr>
            <p:ph type="sldImg"/>
          </p:nvPr>
        </p:nvSpPr>
        <p:spPr>
          <a:xfrm>
            <a:off x="915988" y="733425"/>
            <a:ext cx="4905375" cy="3678238"/>
          </a:xfrm>
          <a:ln/>
        </p:spPr>
      </p:sp>
      <p:sp>
        <p:nvSpPr>
          <p:cNvPr id="761859" name="Rectangle 3"/>
          <p:cNvSpPr>
            <a:spLocks noGrp="1" noChangeArrowheads="1"/>
          </p:cNvSpPr>
          <p:nvPr>
            <p:ph type="body" idx="1"/>
          </p:nvPr>
        </p:nvSpPr>
        <p:spPr>
          <a:xfrm>
            <a:off x="672477" y="4654869"/>
            <a:ext cx="5390810" cy="4410698"/>
          </a:xfrm>
        </p:spPr>
        <p:txBody>
          <a:bodyPr/>
          <a:lstStyle/>
          <a:p>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29" indent="-285742" eaLnBrk="0" hangingPunct="0">
              <a:defRPr kumimoji="1">
                <a:solidFill>
                  <a:schemeClr val="tx1"/>
                </a:solidFill>
                <a:latin typeface="Arial" charset="0"/>
                <a:ea typeface="ＭＳ Ｐゴシック" pitchFamily="50" charset="-128"/>
              </a:defRPr>
            </a:lvl2pPr>
            <a:lvl3pPr marL="1142967" indent="-228593" eaLnBrk="0" hangingPunct="0">
              <a:defRPr kumimoji="1">
                <a:solidFill>
                  <a:schemeClr val="tx1"/>
                </a:solidFill>
                <a:latin typeface="Arial" charset="0"/>
                <a:ea typeface="ＭＳ Ｐゴシック" pitchFamily="50" charset="-128"/>
              </a:defRPr>
            </a:lvl3pPr>
            <a:lvl4pPr marL="1600154" indent="-228593" eaLnBrk="0" hangingPunct="0">
              <a:defRPr kumimoji="1">
                <a:solidFill>
                  <a:schemeClr val="tx1"/>
                </a:solidFill>
                <a:latin typeface="Arial" charset="0"/>
                <a:ea typeface="ＭＳ Ｐゴシック" pitchFamily="50" charset="-128"/>
              </a:defRPr>
            </a:lvl4pPr>
            <a:lvl5pPr marL="2057340" indent="-228593" eaLnBrk="0" hangingPunct="0">
              <a:defRPr kumimoji="1">
                <a:solidFill>
                  <a:schemeClr val="tx1"/>
                </a:solidFill>
                <a:latin typeface="Arial" charset="0"/>
                <a:ea typeface="ＭＳ Ｐゴシック" pitchFamily="50" charset="-128"/>
              </a:defRPr>
            </a:lvl5pPr>
            <a:lvl6pPr marL="2514527" indent="-228593" eaLnBrk="0" fontAlgn="base" hangingPunct="0">
              <a:spcBef>
                <a:spcPct val="0"/>
              </a:spcBef>
              <a:spcAft>
                <a:spcPct val="0"/>
              </a:spcAft>
              <a:defRPr kumimoji="1">
                <a:solidFill>
                  <a:schemeClr val="tx1"/>
                </a:solidFill>
                <a:latin typeface="Arial" charset="0"/>
                <a:ea typeface="ＭＳ Ｐゴシック" pitchFamily="50" charset="-128"/>
              </a:defRPr>
            </a:lvl6pPr>
            <a:lvl7pPr marL="2971715" indent="-228593" eaLnBrk="0" fontAlgn="base" hangingPunct="0">
              <a:spcBef>
                <a:spcPct val="0"/>
              </a:spcBef>
              <a:spcAft>
                <a:spcPct val="0"/>
              </a:spcAft>
              <a:defRPr kumimoji="1">
                <a:solidFill>
                  <a:schemeClr val="tx1"/>
                </a:solidFill>
                <a:latin typeface="Arial" charset="0"/>
                <a:ea typeface="ＭＳ Ｐゴシック" pitchFamily="50" charset="-128"/>
              </a:defRPr>
            </a:lvl7pPr>
            <a:lvl8pPr marL="3428902" indent="-228593" eaLnBrk="0" fontAlgn="base" hangingPunct="0">
              <a:spcBef>
                <a:spcPct val="0"/>
              </a:spcBef>
              <a:spcAft>
                <a:spcPct val="0"/>
              </a:spcAft>
              <a:defRPr kumimoji="1">
                <a:solidFill>
                  <a:schemeClr val="tx1"/>
                </a:solidFill>
                <a:latin typeface="Arial" charset="0"/>
                <a:ea typeface="ＭＳ Ｐゴシック" pitchFamily="50" charset="-128"/>
              </a:defRPr>
            </a:lvl8pPr>
            <a:lvl9pPr marL="3886088" indent="-22859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A8495A7-E75F-4B28-B386-626347E65C5F}" type="slidenum">
              <a:rPr lang="ja-JP" altLang="en-US" smtClean="0"/>
              <a:pPr eaLnBrk="1" hangingPunct="1"/>
              <a:t>14</a:t>
            </a:fld>
            <a:endParaRPr lang="en-US" altLang="ja-JP"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43856"/>
            <a:fld id="{891BF3F3-59E7-4536-AAC4-888C84177443}" type="slidenum">
              <a:rPr lang="ja-JP" altLang="en-US" smtClean="0"/>
              <a:pPr defTabSz="943856"/>
              <a:t>18</a:t>
            </a:fld>
            <a:endParaRPr lang="en-US" altLang="ja-JP" smtClean="0"/>
          </a:p>
        </p:txBody>
      </p:sp>
      <p:sp>
        <p:nvSpPr>
          <p:cNvPr id="30722" name="Rectangle 2"/>
          <p:cNvSpPr>
            <a:spLocks noGrp="1" noRot="1" noChangeAspect="1" noChangeArrowheads="1" noTextEdit="1"/>
          </p:cNvSpPr>
          <p:nvPr>
            <p:ph type="sldImg"/>
          </p:nvPr>
        </p:nvSpPr>
        <p:spPr>
          <a:xfrm>
            <a:off x="919163" y="736600"/>
            <a:ext cx="4897437" cy="3671888"/>
          </a:xfrm>
          <a:ln/>
        </p:spPr>
      </p:sp>
      <p:sp>
        <p:nvSpPr>
          <p:cNvPr id="30723" name="Rectangle 3"/>
          <p:cNvSpPr>
            <a:spLocks noGrp="1" noChangeArrowheads="1"/>
          </p:cNvSpPr>
          <p:nvPr>
            <p:ph type="body" idx="1"/>
          </p:nvPr>
        </p:nvSpPr>
        <p:spPr>
          <a:xfrm>
            <a:off x="673732" y="4654519"/>
            <a:ext cx="5388300" cy="4409216"/>
          </a:xfrm>
          <a:noFill/>
          <a:ln/>
        </p:spPr>
        <p:txBody>
          <a:bodyPr/>
          <a:lstStyle/>
          <a:p>
            <a:pPr eaLnBrk="1" hangingPunct="1"/>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 2"/>
          <p:cNvSpPr>
            <a:spLocks noGrp="1"/>
          </p:cNvSpPr>
          <p:nvPr>
            <p:ph type="body" idx="1"/>
          </p:nvPr>
        </p:nvSpPr>
        <p:spPr/>
        <p:txBody>
          <a:bodyPr>
            <a:normAutofit lnSpcReduction="10000"/>
          </a:bodyPr>
          <a:lstStyle/>
          <a:p>
            <a:pPr>
              <a:defRPr/>
            </a:pPr>
            <a:endParaRPr lang="ja-JP" altLang="en-US" dirty="0" smtClean="0">
              <a:solidFill>
                <a:srgbClr val="4168A7"/>
              </a:solidFill>
              <a:latin typeface="Century Gothic" pitchFamily="34" charset="0"/>
              <a:ea typeface="HG丸ｺﾞｼｯｸM-PRO" pitchFamily="50" charset="-128"/>
            </a:endParaRPr>
          </a:p>
        </p:txBody>
      </p:sp>
      <p:sp>
        <p:nvSpPr>
          <p:cNvPr id="5222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34540" indent="-282515" eaLnBrk="0" hangingPunct="0">
              <a:defRPr kumimoji="1">
                <a:solidFill>
                  <a:schemeClr val="tx1"/>
                </a:solidFill>
                <a:latin typeface="Arial" charset="0"/>
                <a:ea typeface="ＭＳ Ｐゴシック" pitchFamily="50" charset="-128"/>
              </a:defRPr>
            </a:lvl2pPr>
            <a:lvl3pPr marL="1130061" indent="-226013" eaLnBrk="0" hangingPunct="0">
              <a:defRPr kumimoji="1">
                <a:solidFill>
                  <a:schemeClr val="tx1"/>
                </a:solidFill>
                <a:latin typeface="Arial" charset="0"/>
                <a:ea typeface="ＭＳ Ｐゴシック" pitchFamily="50" charset="-128"/>
              </a:defRPr>
            </a:lvl3pPr>
            <a:lvl4pPr marL="1582086" indent="-226013" eaLnBrk="0" hangingPunct="0">
              <a:defRPr kumimoji="1">
                <a:solidFill>
                  <a:schemeClr val="tx1"/>
                </a:solidFill>
                <a:latin typeface="Arial" charset="0"/>
                <a:ea typeface="ＭＳ Ｐゴシック" pitchFamily="50" charset="-128"/>
              </a:defRPr>
            </a:lvl4pPr>
            <a:lvl5pPr marL="2034111" indent="-226013" eaLnBrk="0" hangingPunct="0">
              <a:defRPr kumimoji="1">
                <a:solidFill>
                  <a:schemeClr val="tx1"/>
                </a:solidFill>
                <a:latin typeface="Arial" charset="0"/>
                <a:ea typeface="ＭＳ Ｐゴシック" pitchFamily="50" charset="-128"/>
              </a:defRPr>
            </a:lvl5pPr>
            <a:lvl6pPr marL="2486136" indent="-226013" eaLnBrk="0" fontAlgn="base" hangingPunct="0">
              <a:spcBef>
                <a:spcPct val="0"/>
              </a:spcBef>
              <a:spcAft>
                <a:spcPct val="0"/>
              </a:spcAft>
              <a:defRPr kumimoji="1">
                <a:solidFill>
                  <a:schemeClr val="tx1"/>
                </a:solidFill>
                <a:latin typeface="Arial" charset="0"/>
                <a:ea typeface="ＭＳ Ｐゴシック" pitchFamily="50" charset="-128"/>
              </a:defRPr>
            </a:lvl6pPr>
            <a:lvl7pPr marL="2938160" indent="-226013" eaLnBrk="0" fontAlgn="base" hangingPunct="0">
              <a:spcBef>
                <a:spcPct val="0"/>
              </a:spcBef>
              <a:spcAft>
                <a:spcPct val="0"/>
              </a:spcAft>
              <a:defRPr kumimoji="1">
                <a:solidFill>
                  <a:schemeClr val="tx1"/>
                </a:solidFill>
                <a:latin typeface="Arial" charset="0"/>
                <a:ea typeface="ＭＳ Ｐゴシック" pitchFamily="50" charset="-128"/>
              </a:defRPr>
            </a:lvl7pPr>
            <a:lvl8pPr marL="3390185" indent="-226013" eaLnBrk="0" fontAlgn="base" hangingPunct="0">
              <a:spcBef>
                <a:spcPct val="0"/>
              </a:spcBef>
              <a:spcAft>
                <a:spcPct val="0"/>
              </a:spcAft>
              <a:defRPr kumimoji="1">
                <a:solidFill>
                  <a:schemeClr val="tx1"/>
                </a:solidFill>
                <a:latin typeface="Arial" charset="0"/>
                <a:ea typeface="ＭＳ Ｐゴシック" pitchFamily="50" charset="-128"/>
              </a:defRPr>
            </a:lvl8pPr>
            <a:lvl9pPr marL="3842209" indent="-2260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81382A2A-6005-4AC0-BE62-6F6B75212CA4}" type="slidenum">
              <a:rPr lang="ja-JP" altLang="en-US" smtClean="0"/>
              <a:pPr eaLnBrk="1" hangingPunct="1"/>
              <a:t>19</a:t>
            </a:fld>
            <a:endParaRPr lang="en-US"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29" indent="-285742" eaLnBrk="0" hangingPunct="0">
              <a:defRPr kumimoji="1">
                <a:solidFill>
                  <a:schemeClr val="tx1"/>
                </a:solidFill>
                <a:latin typeface="Arial" charset="0"/>
                <a:ea typeface="ＭＳ Ｐゴシック" pitchFamily="50" charset="-128"/>
              </a:defRPr>
            </a:lvl2pPr>
            <a:lvl3pPr marL="1142967" indent="-228593" eaLnBrk="0" hangingPunct="0">
              <a:defRPr kumimoji="1">
                <a:solidFill>
                  <a:schemeClr val="tx1"/>
                </a:solidFill>
                <a:latin typeface="Arial" charset="0"/>
                <a:ea typeface="ＭＳ Ｐゴシック" pitchFamily="50" charset="-128"/>
              </a:defRPr>
            </a:lvl3pPr>
            <a:lvl4pPr marL="1600154" indent="-228593" eaLnBrk="0" hangingPunct="0">
              <a:defRPr kumimoji="1">
                <a:solidFill>
                  <a:schemeClr val="tx1"/>
                </a:solidFill>
                <a:latin typeface="Arial" charset="0"/>
                <a:ea typeface="ＭＳ Ｐゴシック" pitchFamily="50" charset="-128"/>
              </a:defRPr>
            </a:lvl4pPr>
            <a:lvl5pPr marL="2057340" indent="-228593" eaLnBrk="0" hangingPunct="0">
              <a:defRPr kumimoji="1">
                <a:solidFill>
                  <a:schemeClr val="tx1"/>
                </a:solidFill>
                <a:latin typeface="Arial" charset="0"/>
                <a:ea typeface="ＭＳ Ｐゴシック" pitchFamily="50" charset="-128"/>
              </a:defRPr>
            </a:lvl5pPr>
            <a:lvl6pPr marL="2514527" indent="-228593" eaLnBrk="0" fontAlgn="base" hangingPunct="0">
              <a:spcBef>
                <a:spcPct val="0"/>
              </a:spcBef>
              <a:spcAft>
                <a:spcPct val="0"/>
              </a:spcAft>
              <a:defRPr kumimoji="1">
                <a:solidFill>
                  <a:schemeClr val="tx1"/>
                </a:solidFill>
                <a:latin typeface="Arial" charset="0"/>
                <a:ea typeface="ＭＳ Ｐゴシック" pitchFamily="50" charset="-128"/>
              </a:defRPr>
            </a:lvl6pPr>
            <a:lvl7pPr marL="2971715" indent="-228593" eaLnBrk="0" fontAlgn="base" hangingPunct="0">
              <a:spcBef>
                <a:spcPct val="0"/>
              </a:spcBef>
              <a:spcAft>
                <a:spcPct val="0"/>
              </a:spcAft>
              <a:defRPr kumimoji="1">
                <a:solidFill>
                  <a:schemeClr val="tx1"/>
                </a:solidFill>
                <a:latin typeface="Arial" charset="0"/>
                <a:ea typeface="ＭＳ Ｐゴシック" pitchFamily="50" charset="-128"/>
              </a:defRPr>
            </a:lvl7pPr>
            <a:lvl8pPr marL="3428902" indent="-228593" eaLnBrk="0" fontAlgn="base" hangingPunct="0">
              <a:spcBef>
                <a:spcPct val="0"/>
              </a:spcBef>
              <a:spcAft>
                <a:spcPct val="0"/>
              </a:spcAft>
              <a:defRPr kumimoji="1">
                <a:solidFill>
                  <a:schemeClr val="tx1"/>
                </a:solidFill>
                <a:latin typeface="Arial" charset="0"/>
                <a:ea typeface="ＭＳ Ｐゴシック" pitchFamily="50" charset="-128"/>
              </a:defRPr>
            </a:lvl8pPr>
            <a:lvl9pPr marL="3886088" indent="-22859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A8495A7-E75F-4B28-B386-626347E65C5F}" type="slidenum">
              <a:rPr lang="ja-JP" altLang="en-US" smtClean="0"/>
              <a:pPr eaLnBrk="1" hangingPunct="1"/>
              <a:t>20</a:t>
            </a:fld>
            <a:endParaRPr lang="en-US" altLang="ja-JP"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6451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34555" indent="-282521" eaLnBrk="0" hangingPunct="0">
              <a:defRPr kumimoji="1">
                <a:solidFill>
                  <a:schemeClr val="tx1"/>
                </a:solidFill>
                <a:latin typeface="Arial" charset="0"/>
                <a:ea typeface="ＭＳ Ｐゴシック" pitchFamily="50" charset="-128"/>
              </a:defRPr>
            </a:lvl2pPr>
            <a:lvl3pPr marL="1130084" indent="-226017" eaLnBrk="0" hangingPunct="0">
              <a:defRPr kumimoji="1">
                <a:solidFill>
                  <a:schemeClr val="tx1"/>
                </a:solidFill>
                <a:latin typeface="Arial" charset="0"/>
                <a:ea typeface="ＭＳ Ｐゴシック" pitchFamily="50" charset="-128"/>
              </a:defRPr>
            </a:lvl3pPr>
            <a:lvl4pPr marL="1582118" indent="-226017" eaLnBrk="0" hangingPunct="0">
              <a:defRPr kumimoji="1">
                <a:solidFill>
                  <a:schemeClr val="tx1"/>
                </a:solidFill>
                <a:latin typeface="Arial" charset="0"/>
                <a:ea typeface="ＭＳ Ｐゴシック" pitchFamily="50" charset="-128"/>
              </a:defRPr>
            </a:lvl4pPr>
            <a:lvl5pPr marL="2034151" indent="-226017" eaLnBrk="0" hangingPunct="0">
              <a:defRPr kumimoji="1">
                <a:solidFill>
                  <a:schemeClr val="tx1"/>
                </a:solidFill>
                <a:latin typeface="Arial" charset="0"/>
                <a:ea typeface="ＭＳ Ｐゴシック" pitchFamily="50" charset="-128"/>
              </a:defRPr>
            </a:lvl5pPr>
            <a:lvl6pPr marL="2486185" indent="-226017" eaLnBrk="0" fontAlgn="base" hangingPunct="0">
              <a:spcBef>
                <a:spcPct val="0"/>
              </a:spcBef>
              <a:spcAft>
                <a:spcPct val="0"/>
              </a:spcAft>
              <a:defRPr kumimoji="1">
                <a:solidFill>
                  <a:schemeClr val="tx1"/>
                </a:solidFill>
                <a:latin typeface="Arial" charset="0"/>
                <a:ea typeface="ＭＳ Ｐゴシック" pitchFamily="50" charset="-128"/>
              </a:defRPr>
            </a:lvl6pPr>
            <a:lvl7pPr marL="2938219" indent="-226017" eaLnBrk="0" fontAlgn="base" hangingPunct="0">
              <a:spcBef>
                <a:spcPct val="0"/>
              </a:spcBef>
              <a:spcAft>
                <a:spcPct val="0"/>
              </a:spcAft>
              <a:defRPr kumimoji="1">
                <a:solidFill>
                  <a:schemeClr val="tx1"/>
                </a:solidFill>
                <a:latin typeface="Arial" charset="0"/>
                <a:ea typeface="ＭＳ Ｐゴシック" pitchFamily="50" charset="-128"/>
              </a:defRPr>
            </a:lvl7pPr>
            <a:lvl8pPr marL="3390252" indent="-226017" eaLnBrk="0" fontAlgn="base" hangingPunct="0">
              <a:spcBef>
                <a:spcPct val="0"/>
              </a:spcBef>
              <a:spcAft>
                <a:spcPct val="0"/>
              </a:spcAft>
              <a:defRPr kumimoji="1">
                <a:solidFill>
                  <a:schemeClr val="tx1"/>
                </a:solidFill>
                <a:latin typeface="Arial" charset="0"/>
                <a:ea typeface="ＭＳ Ｐゴシック" pitchFamily="50" charset="-128"/>
              </a:defRPr>
            </a:lvl8pPr>
            <a:lvl9pPr marL="3842286" indent="-226017"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26904B8A-4177-4159-991F-F93FA43FD084}" type="slidenum">
              <a:rPr lang="ja-JP" altLang="en-US" smtClean="0"/>
              <a:pPr eaLnBrk="1" hangingPunct="1"/>
              <a:t>22</a:t>
            </a:fld>
            <a:endParaRPr lang="en-US"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正方形/長方形 1"/>
          <p:cNvSpPr/>
          <p:nvPr userDrawn="1"/>
        </p:nvSpPr>
        <p:spPr bwMode="auto">
          <a:xfrm>
            <a:off x="755576" y="717472"/>
            <a:ext cx="7632848" cy="5400600"/>
          </a:xfrm>
          <a:prstGeom prst="rect">
            <a:avLst/>
          </a:prstGeom>
          <a:solidFill>
            <a:schemeClr val="accent4">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0" name="Text Box 13"/>
          <p:cNvSpPr txBox="1">
            <a:spLocks noChangeArrowheads="1"/>
          </p:cNvSpPr>
          <p:nvPr/>
        </p:nvSpPr>
        <p:spPr bwMode="auto">
          <a:xfrm>
            <a:off x="6588224" y="-1"/>
            <a:ext cx="2555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en-US" altLang="ja-JP" sz="1200" baseline="0" dirty="0" smtClean="0">
                <a:latin typeface="+mn-lt"/>
                <a:ea typeface="+mn-ea"/>
              </a:rPr>
              <a:t>IT</a:t>
            </a:r>
            <a:r>
              <a:rPr lang="ja-JP" altLang="en-US" sz="1200" baseline="0" dirty="0" smtClean="0">
                <a:latin typeface="+mn-lt"/>
                <a:ea typeface="+mn-ea"/>
              </a:rPr>
              <a:t>ソリューション塾　講義資料</a:t>
            </a:r>
          </a:p>
        </p:txBody>
      </p:sp>
      <p:sp>
        <p:nvSpPr>
          <p:cNvPr id="13" name="Line 17"/>
          <p:cNvSpPr>
            <a:spLocks noChangeShapeType="1"/>
          </p:cNvSpPr>
          <p:nvPr/>
        </p:nvSpPr>
        <p:spPr bwMode="auto">
          <a:xfrm>
            <a:off x="457200" y="3352800"/>
            <a:ext cx="13716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 name="正方形/長方形 14"/>
          <p:cNvSpPr/>
          <p:nvPr userDrawn="1"/>
        </p:nvSpPr>
        <p:spPr bwMode="auto">
          <a:xfrm>
            <a:off x="755576" y="1916832"/>
            <a:ext cx="7632848" cy="315730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468996" name="Rectangle 4"/>
          <p:cNvSpPr>
            <a:spLocks noGrp="1" noChangeArrowheads="1"/>
          </p:cNvSpPr>
          <p:nvPr>
            <p:ph type="ctrTitle"/>
          </p:nvPr>
        </p:nvSpPr>
        <p:spPr>
          <a:xfrm>
            <a:off x="1" y="2960572"/>
            <a:ext cx="9143999" cy="914400"/>
          </a:xfrm>
        </p:spPr>
        <p:txBody>
          <a:bodyPr/>
          <a:lstStyle>
            <a:lvl1pPr algn="ctr">
              <a:defRPr>
                <a:solidFill>
                  <a:schemeClr val="bg1"/>
                </a:solidFill>
              </a:defRPr>
            </a:lvl1pPr>
          </a:lstStyle>
          <a:p>
            <a:r>
              <a:rPr lang="ja-JP" altLang="en-US" dirty="0" smtClean="0"/>
              <a:t>マスタ タイトルの書式設定</a:t>
            </a:r>
            <a:endParaRPr lang="ja-JP" altLang="en-US" dirty="0"/>
          </a:p>
        </p:txBody>
      </p:sp>
      <p:sp>
        <p:nvSpPr>
          <p:cNvPr id="14" name="Text Box 24"/>
          <p:cNvSpPr txBox="1">
            <a:spLocks noChangeArrowheads="1"/>
          </p:cNvSpPr>
          <p:nvPr userDrawn="1"/>
        </p:nvSpPr>
        <p:spPr bwMode="auto">
          <a:xfrm>
            <a:off x="5868144" y="6638066"/>
            <a:ext cx="31133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defRPr/>
            </a:pPr>
            <a:r>
              <a:rPr lang="en-US" altLang="ja-JP" sz="800" baseline="0" dirty="0" smtClean="0">
                <a:latin typeface="+mn-lt"/>
                <a:ea typeface="+mn-ea"/>
              </a:rPr>
              <a:t>© 2009-14,all rights reserved by </a:t>
            </a:r>
            <a:r>
              <a:rPr lang="en-US" altLang="ja-JP" sz="800" baseline="0" dirty="0" err="1" smtClean="0">
                <a:latin typeface="+mn-lt"/>
                <a:ea typeface="+mn-ea"/>
              </a:rPr>
              <a:t>NetCommerce</a:t>
            </a:r>
            <a:r>
              <a:rPr lang="en-US" altLang="ja-JP" sz="800" baseline="0" dirty="0" smtClean="0">
                <a:latin typeface="+mn-lt"/>
                <a:ea typeface="+mn-ea"/>
              </a:rPr>
              <a:t> &amp; applied marketing</a:t>
            </a:r>
          </a:p>
        </p:txBody>
      </p:sp>
      <p:sp>
        <p:nvSpPr>
          <p:cNvPr id="8" name="正方形/長方形 7"/>
          <p:cNvSpPr/>
          <p:nvPr userDrawn="1"/>
        </p:nvSpPr>
        <p:spPr bwMode="auto">
          <a:xfrm>
            <a:off x="7496752" y="1916832"/>
            <a:ext cx="891671" cy="216024"/>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9" name="正方形/長方形 8"/>
          <p:cNvSpPr/>
          <p:nvPr userDrawn="1"/>
        </p:nvSpPr>
        <p:spPr bwMode="auto">
          <a:xfrm>
            <a:off x="6605081" y="1916832"/>
            <a:ext cx="891671" cy="216024"/>
          </a:xfrm>
          <a:prstGeom prst="rect">
            <a:avLst/>
          </a:prstGeom>
          <a:solidFill>
            <a:schemeClr val="accent1">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Tree>
    <p:extLst>
      <p:ext uri="{BB962C8B-B14F-4D97-AF65-F5344CB8AC3E}">
        <p14:creationId xmlns:p14="http://schemas.microsoft.com/office/powerpoint/2010/main" val="38097688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正方形/長方形 1"/>
          <p:cNvSpPr/>
          <p:nvPr userDrawn="1"/>
        </p:nvSpPr>
        <p:spPr bwMode="auto">
          <a:xfrm>
            <a:off x="6612305" y="6584137"/>
            <a:ext cx="1200055" cy="27622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3" name="正方形/長方形 2"/>
          <p:cNvSpPr/>
          <p:nvPr userDrawn="1"/>
        </p:nvSpPr>
        <p:spPr bwMode="auto">
          <a:xfrm>
            <a:off x="7812360" y="6583363"/>
            <a:ext cx="1331640" cy="276225"/>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4" name="正方形/長方形 3"/>
          <p:cNvSpPr/>
          <p:nvPr userDrawn="1"/>
        </p:nvSpPr>
        <p:spPr bwMode="auto">
          <a:xfrm>
            <a:off x="-4744" y="6583363"/>
            <a:ext cx="6617048" cy="276225"/>
          </a:xfrm>
          <a:prstGeom prst="rect">
            <a:avLst/>
          </a:prstGeom>
          <a:solidFill>
            <a:schemeClr val="bg1">
              <a:lumMod val="9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 name="Text Box 22"/>
          <p:cNvSpPr txBox="1">
            <a:spLocks noChangeArrowheads="1"/>
          </p:cNvSpPr>
          <p:nvPr userDrawn="1"/>
        </p:nvSpPr>
        <p:spPr bwMode="auto">
          <a:xfrm>
            <a:off x="6612305" y="6583363"/>
            <a:ext cx="25555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hangingPunct="1">
              <a:defRPr/>
            </a:pPr>
            <a:r>
              <a:rPr lang="en-US" altLang="ja-JP" sz="1200" dirty="0" err="1" smtClean="0">
                <a:solidFill>
                  <a:schemeClr val="bg1"/>
                </a:solidFill>
              </a:rPr>
              <a:t>NetCommerce</a:t>
            </a:r>
            <a:r>
              <a:rPr lang="ja-JP" altLang="en-US" sz="1200" baseline="0" dirty="0" smtClean="0">
                <a:solidFill>
                  <a:schemeClr val="bg1"/>
                </a:solidFill>
              </a:rPr>
              <a:t>  </a:t>
            </a:r>
            <a:r>
              <a:rPr lang="ja-JP" altLang="en-US" sz="1200" dirty="0" smtClean="0">
                <a:solidFill>
                  <a:schemeClr val="bg1"/>
                </a:solidFill>
              </a:rPr>
              <a:t> </a:t>
            </a:r>
            <a:r>
              <a:rPr lang="en-US" altLang="ja-JP" sz="1200" dirty="0" smtClean="0">
                <a:solidFill>
                  <a:schemeClr val="bg1"/>
                </a:solidFill>
              </a:rPr>
              <a:t> applied marketing</a:t>
            </a:r>
          </a:p>
        </p:txBody>
      </p:sp>
      <p:sp>
        <p:nvSpPr>
          <p:cNvPr id="6" name="Text Box 24"/>
          <p:cNvSpPr txBox="1">
            <a:spLocks noChangeArrowheads="1"/>
          </p:cNvSpPr>
          <p:nvPr userDrawn="1"/>
        </p:nvSpPr>
        <p:spPr bwMode="auto">
          <a:xfrm>
            <a:off x="-4744" y="6644144"/>
            <a:ext cx="32944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defRPr/>
            </a:pPr>
            <a:r>
              <a:rPr lang="en-US" altLang="ja-JP" sz="800" smtClean="0"/>
              <a:t>© 2009-13,all rights reserved by NetCommerce &amp; applied marketing</a:t>
            </a:r>
          </a:p>
        </p:txBody>
      </p:sp>
    </p:spTree>
    <p:extLst>
      <p:ext uri="{BB962C8B-B14F-4D97-AF65-F5344CB8AC3E}">
        <p14:creationId xmlns:p14="http://schemas.microsoft.com/office/powerpoint/2010/main" val="67099326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7" name="正方形/長方形 6"/>
          <p:cNvSpPr/>
          <p:nvPr userDrawn="1"/>
        </p:nvSpPr>
        <p:spPr bwMode="auto">
          <a:xfrm>
            <a:off x="-4744" y="0"/>
            <a:ext cx="9148744" cy="6860362"/>
          </a:xfrm>
          <a:prstGeom prst="rect">
            <a:avLst/>
          </a:prstGeom>
          <a:solidFill>
            <a:schemeClr val="tx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2" name="正方形/長方形 1"/>
          <p:cNvSpPr/>
          <p:nvPr userDrawn="1"/>
        </p:nvSpPr>
        <p:spPr bwMode="auto">
          <a:xfrm>
            <a:off x="6612305" y="6584137"/>
            <a:ext cx="1200055" cy="27622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3" name="正方形/長方形 2"/>
          <p:cNvSpPr/>
          <p:nvPr userDrawn="1"/>
        </p:nvSpPr>
        <p:spPr bwMode="auto">
          <a:xfrm>
            <a:off x="7812360" y="6583363"/>
            <a:ext cx="1331640" cy="276225"/>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 name="Text Box 22"/>
          <p:cNvSpPr txBox="1">
            <a:spLocks noChangeArrowheads="1"/>
          </p:cNvSpPr>
          <p:nvPr userDrawn="1"/>
        </p:nvSpPr>
        <p:spPr bwMode="auto">
          <a:xfrm>
            <a:off x="6612305" y="6583363"/>
            <a:ext cx="25555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hangingPunct="1">
              <a:defRPr/>
            </a:pPr>
            <a:r>
              <a:rPr lang="en-US" altLang="ja-JP" sz="1200" dirty="0" err="1" smtClean="0">
                <a:solidFill>
                  <a:schemeClr val="bg1"/>
                </a:solidFill>
              </a:rPr>
              <a:t>NetCommerce</a:t>
            </a:r>
            <a:r>
              <a:rPr lang="ja-JP" altLang="en-US" sz="1200" baseline="0" dirty="0" smtClean="0">
                <a:solidFill>
                  <a:schemeClr val="bg1"/>
                </a:solidFill>
              </a:rPr>
              <a:t>  </a:t>
            </a:r>
            <a:r>
              <a:rPr lang="ja-JP" altLang="en-US" sz="1200" dirty="0" smtClean="0">
                <a:solidFill>
                  <a:schemeClr val="bg1"/>
                </a:solidFill>
              </a:rPr>
              <a:t> </a:t>
            </a:r>
            <a:r>
              <a:rPr lang="en-US" altLang="ja-JP" sz="1200" dirty="0" smtClean="0">
                <a:solidFill>
                  <a:schemeClr val="bg1"/>
                </a:solidFill>
              </a:rPr>
              <a:t> applied marketing</a:t>
            </a:r>
          </a:p>
        </p:txBody>
      </p:sp>
      <p:sp>
        <p:nvSpPr>
          <p:cNvPr id="6" name="Text Box 24"/>
          <p:cNvSpPr txBox="1">
            <a:spLocks noChangeArrowheads="1"/>
          </p:cNvSpPr>
          <p:nvPr userDrawn="1"/>
        </p:nvSpPr>
        <p:spPr bwMode="auto">
          <a:xfrm>
            <a:off x="-4744" y="6644144"/>
            <a:ext cx="32944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defRPr/>
            </a:pPr>
            <a:r>
              <a:rPr lang="en-US" altLang="ja-JP" sz="800" dirty="0" smtClean="0">
                <a:solidFill>
                  <a:schemeClr val="bg1"/>
                </a:solidFill>
              </a:rPr>
              <a:t>© 2009-13,all rights reserved by </a:t>
            </a:r>
            <a:r>
              <a:rPr lang="en-US" altLang="ja-JP" sz="800" dirty="0" err="1" smtClean="0">
                <a:solidFill>
                  <a:schemeClr val="bg1"/>
                </a:solidFill>
              </a:rPr>
              <a:t>NetCommerce</a:t>
            </a:r>
            <a:r>
              <a:rPr lang="en-US" altLang="ja-JP" sz="800" dirty="0" smtClean="0">
                <a:solidFill>
                  <a:schemeClr val="bg1"/>
                </a:solidFill>
              </a:rPr>
              <a:t> &amp; applied marketing</a:t>
            </a:r>
          </a:p>
        </p:txBody>
      </p:sp>
    </p:spTree>
    <p:extLst>
      <p:ext uri="{BB962C8B-B14F-4D97-AF65-F5344CB8AC3E}">
        <p14:creationId xmlns:p14="http://schemas.microsoft.com/office/powerpoint/2010/main" val="10831242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189053"/>
            <a:ext cx="8229600" cy="4525963"/>
          </a:xfrm>
          <a:prstGeom prst="rect">
            <a:avLst/>
          </a:prstGeom>
        </p:spPr>
        <p:txBody>
          <a:bodyPr/>
          <a:lstStyle>
            <a:lvl1pPr>
              <a:defRPr sz="2400" baseline="0">
                <a:solidFill>
                  <a:schemeClr val="accent4"/>
                </a:solidFill>
                <a:ea typeface="+mn-ea"/>
              </a:defRPr>
            </a:lvl1pPr>
            <a:lvl2pPr>
              <a:defRPr sz="2000" baseline="0">
                <a:solidFill>
                  <a:schemeClr val="accent4"/>
                </a:solidFill>
                <a:ea typeface="+mn-ea"/>
              </a:defRPr>
            </a:lvl2pPr>
            <a:lvl3pPr>
              <a:defRPr sz="2000" baseline="0">
                <a:solidFill>
                  <a:schemeClr val="accent4"/>
                </a:solidFill>
                <a:ea typeface="+mn-ea"/>
              </a:defRPr>
            </a:lvl3pPr>
            <a:lvl4pPr>
              <a:defRPr sz="1800" baseline="0">
                <a:solidFill>
                  <a:schemeClr val="accent4"/>
                </a:solidFill>
                <a:ea typeface="+mn-ea"/>
              </a:defRPr>
            </a:lvl4pPr>
            <a:lvl5pPr>
              <a:defRPr sz="1800" baseline="0">
                <a:solidFill>
                  <a:schemeClr val="accent4"/>
                </a:solidFill>
                <a:ea typeface="+mn-ea"/>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Tree>
    <p:extLst>
      <p:ext uri="{BB962C8B-B14F-4D97-AF65-F5344CB8AC3E}">
        <p14:creationId xmlns:p14="http://schemas.microsoft.com/office/powerpoint/2010/main" val="14405921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340185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21889066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78246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370638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889074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91589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53200" y="152400"/>
            <a:ext cx="2133600" cy="59737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52400" y="152400"/>
            <a:ext cx="6248400" cy="59737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782472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正方形/長方形 8"/>
          <p:cNvSpPr/>
          <p:nvPr userDrawn="1"/>
        </p:nvSpPr>
        <p:spPr bwMode="auto">
          <a:xfrm>
            <a:off x="6612305" y="6584137"/>
            <a:ext cx="1200055" cy="27622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8" name="正方形/長方形 7"/>
          <p:cNvSpPr/>
          <p:nvPr userDrawn="1"/>
        </p:nvSpPr>
        <p:spPr bwMode="auto">
          <a:xfrm>
            <a:off x="7812360" y="6583363"/>
            <a:ext cx="1331640" cy="276225"/>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2" name="正方形/長方形 1"/>
          <p:cNvSpPr/>
          <p:nvPr userDrawn="1"/>
        </p:nvSpPr>
        <p:spPr bwMode="auto">
          <a:xfrm>
            <a:off x="-4744" y="6583363"/>
            <a:ext cx="6617048" cy="276225"/>
          </a:xfrm>
          <a:prstGeom prst="rect">
            <a:avLst/>
          </a:prstGeom>
          <a:solidFill>
            <a:schemeClr val="bg1">
              <a:lumMod val="9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026" name="Rectangle 16"/>
          <p:cNvSpPr>
            <a:spLocks noChangeArrowheads="1"/>
          </p:cNvSpPr>
          <p:nvPr/>
        </p:nvSpPr>
        <p:spPr bwMode="auto">
          <a:xfrm>
            <a:off x="0" y="0"/>
            <a:ext cx="9144000" cy="838200"/>
          </a:xfrm>
          <a:prstGeom prst="rect">
            <a:avLst/>
          </a:prstGeom>
          <a:solidFill>
            <a:schemeClr val="accent4"/>
          </a:solidFill>
          <a:ln>
            <a:noFill/>
          </a:ln>
          <a:extLst/>
        </p:spPr>
        <p:txBody>
          <a:bodyPr wrap="none" anchor="ctr"/>
          <a:lstStyle/>
          <a:p>
            <a:endParaRPr lang="ja-JP" altLang="en-US"/>
          </a:p>
        </p:txBody>
      </p:sp>
      <p:sp>
        <p:nvSpPr>
          <p:cNvPr id="1027" name="Rectangle 2"/>
          <p:cNvSpPr>
            <a:spLocks noGrp="1" noChangeArrowheads="1"/>
          </p:cNvSpPr>
          <p:nvPr>
            <p:ph type="title"/>
          </p:nvPr>
        </p:nvSpPr>
        <p:spPr bwMode="auto">
          <a:xfrm>
            <a:off x="152400" y="1524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endParaRPr lang="en-US" altLang="ja-JP" smtClean="0"/>
          </a:p>
        </p:txBody>
      </p:sp>
      <p:sp>
        <p:nvSpPr>
          <p:cNvPr id="1028" name="AutoShape 20" descr="netcomm_logo.p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029" name="Text Box 22"/>
          <p:cNvSpPr txBox="1">
            <a:spLocks noChangeArrowheads="1"/>
          </p:cNvSpPr>
          <p:nvPr/>
        </p:nvSpPr>
        <p:spPr bwMode="auto">
          <a:xfrm>
            <a:off x="6615063" y="6583363"/>
            <a:ext cx="25527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hangingPunct="1">
              <a:defRPr/>
            </a:pPr>
            <a:r>
              <a:rPr lang="en-US" altLang="ja-JP" sz="1200" dirty="0" err="1" smtClean="0">
                <a:solidFill>
                  <a:schemeClr val="bg1"/>
                </a:solidFill>
                <a:latin typeface="+mn-lt"/>
                <a:ea typeface="+mn-ea"/>
              </a:rPr>
              <a:t>NetCommerce</a:t>
            </a:r>
            <a:r>
              <a:rPr lang="en-US" altLang="ja-JP" sz="1200" dirty="0" smtClean="0">
                <a:solidFill>
                  <a:schemeClr val="bg1"/>
                </a:solidFill>
                <a:latin typeface="+mn-lt"/>
                <a:ea typeface="+mn-ea"/>
              </a:rPr>
              <a:t>   applied marketing</a:t>
            </a:r>
          </a:p>
        </p:txBody>
      </p:sp>
      <p:sp>
        <p:nvSpPr>
          <p:cNvPr id="1030" name="Text Box 24"/>
          <p:cNvSpPr txBox="1">
            <a:spLocks noChangeArrowheads="1"/>
          </p:cNvSpPr>
          <p:nvPr/>
        </p:nvSpPr>
        <p:spPr bwMode="auto">
          <a:xfrm>
            <a:off x="-4744" y="6644144"/>
            <a:ext cx="31133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defRPr/>
            </a:pPr>
            <a:r>
              <a:rPr lang="en-US" altLang="ja-JP" sz="800" dirty="0" smtClean="0">
                <a:latin typeface="+mn-lt"/>
                <a:ea typeface="+mn-ea"/>
              </a:rPr>
              <a:t>© 2009-14,all rights reserved by </a:t>
            </a:r>
            <a:r>
              <a:rPr lang="en-US" altLang="ja-JP" sz="800" dirty="0" err="1" smtClean="0">
                <a:latin typeface="+mn-lt"/>
                <a:ea typeface="+mn-ea"/>
              </a:rPr>
              <a:t>NetCommerce</a:t>
            </a:r>
            <a:r>
              <a:rPr lang="en-US" altLang="ja-JP" sz="800" dirty="0" smtClean="0">
                <a:latin typeface="+mn-lt"/>
                <a:ea typeface="+mn-ea"/>
              </a:rPr>
              <a:t> &amp; applied marketing</a:t>
            </a:r>
          </a:p>
        </p:txBody>
      </p:sp>
    </p:spTree>
  </p:cSld>
  <p:clrMap bg1="lt1" tx1="dk1" bg2="lt2" tx2="dk2" accent1="accent1" accent2="accent2" accent3="accent3" accent4="accent4" accent5="accent5" accent6="accent6" hlink="hlink" folHlink="folHlink"/>
  <p:sldLayoutIdLst>
    <p:sldLayoutId id="2147484411" r:id="rId1"/>
    <p:sldLayoutId id="2147484401" r:id="rId2"/>
    <p:sldLayoutId id="2147484404" r:id="rId3"/>
    <p:sldLayoutId id="2147484405" r:id="rId4"/>
    <p:sldLayoutId id="2147484406" r:id="rId5"/>
    <p:sldLayoutId id="2147484407" r:id="rId6"/>
    <p:sldLayoutId id="2147484408" r:id="rId7"/>
    <p:sldLayoutId id="2147484409" r:id="rId8"/>
    <p:sldLayoutId id="2147484410" r:id="rId9"/>
  </p:sldLayoutIdLst>
  <p:timing>
    <p:tnLst>
      <p:par>
        <p:cTn id="1" dur="indefinite" restart="never" nodeType="tmRoot"/>
      </p:par>
    </p:tnLst>
  </p:timing>
  <p:txStyles>
    <p:titleStyle>
      <a:lvl1pPr algn="l" rtl="0" eaLnBrk="0" fontAlgn="base" hangingPunct="0">
        <a:spcBef>
          <a:spcPct val="0"/>
        </a:spcBef>
        <a:spcAft>
          <a:spcPct val="0"/>
        </a:spcAft>
        <a:defRPr kumimoji="1" sz="3200">
          <a:solidFill>
            <a:schemeClr val="bg1"/>
          </a:solidFill>
          <a:latin typeface="+mj-lt"/>
          <a:ea typeface="+mj-ea"/>
          <a:cs typeface="+mj-cs"/>
        </a:defRPr>
      </a:lvl1pPr>
      <a:lvl2pPr algn="l" rtl="0" eaLnBrk="0" fontAlgn="base" hangingPunct="0">
        <a:spcBef>
          <a:spcPct val="0"/>
        </a:spcBef>
        <a:spcAft>
          <a:spcPct val="0"/>
        </a:spcAft>
        <a:defRPr kumimoji="1" sz="3200">
          <a:solidFill>
            <a:schemeClr val="bg1"/>
          </a:solidFill>
          <a:latin typeface="Calibri" pitchFamily="34" charset="0"/>
          <a:ea typeface="ＭＳ Ｐゴシック" charset="-128"/>
        </a:defRPr>
      </a:lvl2pPr>
      <a:lvl3pPr algn="l" rtl="0" eaLnBrk="0" fontAlgn="base" hangingPunct="0">
        <a:spcBef>
          <a:spcPct val="0"/>
        </a:spcBef>
        <a:spcAft>
          <a:spcPct val="0"/>
        </a:spcAft>
        <a:defRPr kumimoji="1" sz="3200">
          <a:solidFill>
            <a:schemeClr val="bg1"/>
          </a:solidFill>
          <a:latin typeface="Calibri" pitchFamily="34" charset="0"/>
          <a:ea typeface="ＭＳ Ｐゴシック" charset="-128"/>
        </a:defRPr>
      </a:lvl3pPr>
      <a:lvl4pPr algn="l" rtl="0" eaLnBrk="0" fontAlgn="base" hangingPunct="0">
        <a:spcBef>
          <a:spcPct val="0"/>
        </a:spcBef>
        <a:spcAft>
          <a:spcPct val="0"/>
        </a:spcAft>
        <a:defRPr kumimoji="1" sz="3200">
          <a:solidFill>
            <a:schemeClr val="bg1"/>
          </a:solidFill>
          <a:latin typeface="Calibri" pitchFamily="34" charset="0"/>
          <a:ea typeface="ＭＳ Ｐゴシック" charset="-128"/>
        </a:defRPr>
      </a:lvl4pPr>
      <a:lvl5pPr algn="l" rtl="0" eaLnBrk="0" fontAlgn="base" hangingPunct="0">
        <a:spcBef>
          <a:spcPct val="0"/>
        </a:spcBef>
        <a:spcAft>
          <a:spcPct val="0"/>
        </a:spcAft>
        <a:defRPr kumimoji="1" sz="3200">
          <a:solidFill>
            <a:schemeClr val="bg1"/>
          </a:solidFill>
          <a:latin typeface="Calibri" pitchFamily="34" charset="0"/>
          <a:ea typeface="ＭＳ Ｐゴシック" charset="-128"/>
        </a:defRPr>
      </a:lvl5pPr>
      <a:lvl6pPr marL="457200" algn="l" rtl="0" eaLnBrk="1" fontAlgn="base" hangingPunct="1">
        <a:spcBef>
          <a:spcPct val="0"/>
        </a:spcBef>
        <a:spcAft>
          <a:spcPct val="0"/>
        </a:spcAft>
        <a:defRPr kumimoji="1" sz="3200">
          <a:solidFill>
            <a:schemeClr val="bg1"/>
          </a:solidFill>
          <a:latin typeface="Arial" charset="0"/>
        </a:defRPr>
      </a:lvl6pPr>
      <a:lvl7pPr marL="914400" algn="l" rtl="0" eaLnBrk="1" fontAlgn="base" hangingPunct="1">
        <a:spcBef>
          <a:spcPct val="0"/>
        </a:spcBef>
        <a:spcAft>
          <a:spcPct val="0"/>
        </a:spcAft>
        <a:defRPr kumimoji="1" sz="3200">
          <a:solidFill>
            <a:schemeClr val="bg1"/>
          </a:solidFill>
          <a:latin typeface="Arial" charset="0"/>
        </a:defRPr>
      </a:lvl7pPr>
      <a:lvl8pPr marL="1371600" algn="l" rtl="0" eaLnBrk="1" fontAlgn="base" hangingPunct="1">
        <a:spcBef>
          <a:spcPct val="0"/>
        </a:spcBef>
        <a:spcAft>
          <a:spcPct val="0"/>
        </a:spcAft>
        <a:defRPr kumimoji="1" sz="3200">
          <a:solidFill>
            <a:schemeClr val="bg1"/>
          </a:solidFill>
          <a:latin typeface="Arial" charset="0"/>
        </a:defRPr>
      </a:lvl8pPr>
      <a:lvl9pPr marL="1828800" algn="l" rtl="0" eaLnBrk="1" fontAlgn="base" hangingPunct="1">
        <a:spcBef>
          <a:spcPct val="0"/>
        </a:spcBef>
        <a:spcAft>
          <a:spcPct val="0"/>
        </a:spcAft>
        <a:defRPr kumimoji="1" sz="3200">
          <a:solidFill>
            <a:schemeClr val="bg1"/>
          </a:solidFill>
          <a:latin typeface="Arial" charset="0"/>
        </a:defRPr>
      </a:lvl9pPr>
    </p:titleStyle>
    <p:bodyStyle>
      <a:lvl1pPr marL="342900" indent="-342900" algn="l" rtl="0" eaLnBrk="0" fontAlgn="base" hangingPunct="0">
        <a:spcBef>
          <a:spcPct val="20000"/>
        </a:spcBef>
        <a:spcAft>
          <a:spcPct val="0"/>
        </a:spcAft>
        <a:buChar char="•"/>
        <a:defRPr kumimoji="1">
          <a:solidFill>
            <a:srgbClr val="0073A3"/>
          </a:solidFill>
          <a:latin typeface="+mn-lt"/>
          <a:ea typeface="+mn-ea"/>
          <a:cs typeface="+mn-cs"/>
        </a:defRPr>
      </a:lvl1pPr>
      <a:lvl2pPr marL="742950" indent="-28575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2pPr>
      <a:lvl3pPr marL="1143000" indent="-22860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3pPr>
      <a:lvl4pPr marL="16002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4pPr>
      <a:lvl5pPr marL="20574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5pPr>
      <a:lvl6pPr marL="2514600" indent="-228600" algn="l" rtl="0" eaLnBrk="1" fontAlgn="base" hangingPunct="1">
        <a:spcBef>
          <a:spcPct val="20000"/>
        </a:spcBef>
        <a:spcAft>
          <a:spcPct val="0"/>
        </a:spcAft>
        <a:buChar char="»"/>
        <a:defRPr kumimoji="1" sz="1400">
          <a:solidFill>
            <a:srgbClr val="484848"/>
          </a:solidFill>
          <a:latin typeface="+mn-lt"/>
        </a:defRPr>
      </a:lvl6pPr>
      <a:lvl7pPr marL="2971800" indent="-228600" algn="l" rtl="0" eaLnBrk="1" fontAlgn="base" hangingPunct="1">
        <a:spcBef>
          <a:spcPct val="20000"/>
        </a:spcBef>
        <a:spcAft>
          <a:spcPct val="0"/>
        </a:spcAft>
        <a:buChar char="»"/>
        <a:defRPr kumimoji="1" sz="1400">
          <a:solidFill>
            <a:srgbClr val="484848"/>
          </a:solidFill>
          <a:latin typeface="+mn-lt"/>
        </a:defRPr>
      </a:lvl7pPr>
      <a:lvl8pPr marL="3429000" indent="-228600" algn="l" rtl="0" eaLnBrk="1" fontAlgn="base" hangingPunct="1">
        <a:spcBef>
          <a:spcPct val="20000"/>
        </a:spcBef>
        <a:spcAft>
          <a:spcPct val="0"/>
        </a:spcAft>
        <a:buChar char="»"/>
        <a:defRPr kumimoji="1" sz="1400">
          <a:solidFill>
            <a:srgbClr val="484848"/>
          </a:solidFill>
          <a:latin typeface="+mn-lt"/>
        </a:defRPr>
      </a:lvl8pPr>
      <a:lvl9pPr marL="3886200" indent="-228600" algn="l" rtl="0" eaLnBrk="1" fontAlgn="base" hangingPunct="1">
        <a:spcBef>
          <a:spcPct val="20000"/>
        </a:spcBef>
        <a:spcAft>
          <a:spcPct val="0"/>
        </a:spcAft>
        <a:buChar char="»"/>
        <a:defRPr kumimoji="1" sz="1400">
          <a:solidFill>
            <a:srgbClr val="484848"/>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AutoShape 20" descr="netcomm_logo.p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Tree>
    <p:extLst>
      <p:ext uri="{BB962C8B-B14F-4D97-AF65-F5344CB8AC3E}">
        <p14:creationId xmlns:p14="http://schemas.microsoft.com/office/powerpoint/2010/main" val="3365978793"/>
      </p:ext>
    </p:extLst>
  </p:cSld>
  <p:clrMap bg1="lt1" tx1="dk1" bg2="lt2" tx2="dk2" accent1="accent1" accent2="accent2" accent3="accent3" accent4="accent4" accent5="accent5" accent6="accent6" hlink="hlink" folHlink="folHlink"/>
  <p:sldLayoutIdLst>
    <p:sldLayoutId id="2147484418" r:id="rId1"/>
    <p:sldLayoutId id="2147484419" r:id="rId2"/>
  </p:sldLayoutIdLst>
  <p:timing>
    <p:tnLst>
      <p:par>
        <p:cTn id="1" dur="indefinite" restart="never" nodeType="tmRoot"/>
      </p:par>
    </p:tnLst>
  </p:timing>
  <p:txStyles>
    <p:titleStyle>
      <a:lvl1pPr algn="l" rtl="0" eaLnBrk="0" fontAlgn="base" hangingPunct="0">
        <a:spcBef>
          <a:spcPct val="0"/>
        </a:spcBef>
        <a:spcAft>
          <a:spcPct val="0"/>
        </a:spcAft>
        <a:defRPr kumimoji="1" sz="3200">
          <a:solidFill>
            <a:schemeClr val="bg1"/>
          </a:solidFill>
          <a:latin typeface="+mj-lt"/>
          <a:ea typeface="+mj-ea"/>
          <a:cs typeface="+mj-cs"/>
        </a:defRPr>
      </a:lvl1pPr>
      <a:lvl2pPr algn="l" rtl="0" eaLnBrk="0" fontAlgn="base" hangingPunct="0">
        <a:spcBef>
          <a:spcPct val="0"/>
        </a:spcBef>
        <a:spcAft>
          <a:spcPct val="0"/>
        </a:spcAft>
        <a:defRPr kumimoji="1" sz="3200">
          <a:solidFill>
            <a:schemeClr val="bg1"/>
          </a:solidFill>
          <a:latin typeface="Calibri" pitchFamily="34" charset="0"/>
          <a:ea typeface="ＭＳ Ｐゴシック" charset="-128"/>
        </a:defRPr>
      </a:lvl2pPr>
      <a:lvl3pPr algn="l" rtl="0" eaLnBrk="0" fontAlgn="base" hangingPunct="0">
        <a:spcBef>
          <a:spcPct val="0"/>
        </a:spcBef>
        <a:spcAft>
          <a:spcPct val="0"/>
        </a:spcAft>
        <a:defRPr kumimoji="1" sz="3200">
          <a:solidFill>
            <a:schemeClr val="bg1"/>
          </a:solidFill>
          <a:latin typeface="Calibri" pitchFamily="34" charset="0"/>
          <a:ea typeface="ＭＳ Ｐゴシック" charset="-128"/>
        </a:defRPr>
      </a:lvl3pPr>
      <a:lvl4pPr algn="l" rtl="0" eaLnBrk="0" fontAlgn="base" hangingPunct="0">
        <a:spcBef>
          <a:spcPct val="0"/>
        </a:spcBef>
        <a:spcAft>
          <a:spcPct val="0"/>
        </a:spcAft>
        <a:defRPr kumimoji="1" sz="3200">
          <a:solidFill>
            <a:schemeClr val="bg1"/>
          </a:solidFill>
          <a:latin typeface="Calibri" pitchFamily="34" charset="0"/>
          <a:ea typeface="ＭＳ Ｐゴシック" charset="-128"/>
        </a:defRPr>
      </a:lvl4pPr>
      <a:lvl5pPr algn="l" rtl="0" eaLnBrk="0" fontAlgn="base" hangingPunct="0">
        <a:spcBef>
          <a:spcPct val="0"/>
        </a:spcBef>
        <a:spcAft>
          <a:spcPct val="0"/>
        </a:spcAft>
        <a:defRPr kumimoji="1" sz="3200">
          <a:solidFill>
            <a:schemeClr val="bg1"/>
          </a:solidFill>
          <a:latin typeface="Calibri" pitchFamily="34" charset="0"/>
          <a:ea typeface="ＭＳ Ｐゴシック" charset="-128"/>
        </a:defRPr>
      </a:lvl5pPr>
      <a:lvl6pPr marL="457200" algn="l" rtl="0" eaLnBrk="1" fontAlgn="base" hangingPunct="1">
        <a:spcBef>
          <a:spcPct val="0"/>
        </a:spcBef>
        <a:spcAft>
          <a:spcPct val="0"/>
        </a:spcAft>
        <a:defRPr kumimoji="1" sz="3200">
          <a:solidFill>
            <a:schemeClr val="bg1"/>
          </a:solidFill>
          <a:latin typeface="Arial" charset="0"/>
        </a:defRPr>
      </a:lvl6pPr>
      <a:lvl7pPr marL="914400" algn="l" rtl="0" eaLnBrk="1" fontAlgn="base" hangingPunct="1">
        <a:spcBef>
          <a:spcPct val="0"/>
        </a:spcBef>
        <a:spcAft>
          <a:spcPct val="0"/>
        </a:spcAft>
        <a:defRPr kumimoji="1" sz="3200">
          <a:solidFill>
            <a:schemeClr val="bg1"/>
          </a:solidFill>
          <a:latin typeface="Arial" charset="0"/>
        </a:defRPr>
      </a:lvl7pPr>
      <a:lvl8pPr marL="1371600" algn="l" rtl="0" eaLnBrk="1" fontAlgn="base" hangingPunct="1">
        <a:spcBef>
          <a:spcPct val="0"/>
        </a:spcBef>
        <a:spcAft>
          <a:spcPct val="0"/>
        </a:spcAft>
        <a:defRPr kumimoji="1" sz="3200">
          <a:solidFill>
            <a:schemeClr val="bg1"/>
          </a:solidFill>
          <a:latin typeface="Arial" charset="0"/>
        </a:defRPr>
      </a:lvl8pPr>
      <a:lvl9pPr marL="1828800" algn="l" rtl="0" eaLnBrk="1" fontAlgn="base" hangingPunct="1">
        <a:spcBef>
          <a:spcPct val="0"/>
        </a:spcBef>
        <a:spcAft>
          <a:spcPct val="0"/>
        </a:spcAft>
        <a:defRPr kumimoji="1" sz="3200">
          <a:solidFill>
            <a:schemeClr val="bg1"/>
          </a:solidFill>
          <a:latin typeface="Arial" charset="0"/>
        </a:defRPr>
      </a:lvl9pPr>
    </p:titleStyle>
    <p:bodyStyle>
      <a:lvl1pPr marL="342900" indent="-342900" algn="l" rtl="0" eaLnBrk="0" fontAlgn="base" hangingPunct="0">
        <a:spcBef>
          <a:spcPct val="20000"/>
        </a:spcBef>
        <a:spcAft>
          <a:spcPct val="0"/>
        </a:spcAft>
        <a:buChar char="•"/>
        <a:defRPr kumimoji="1">
          <a:solidFill>
            <a:srgbClr val="0073A3"/>
          </a:solidFill>
          <a:latin typeface="+mn-lt"/>
          <a:ea typeface="+mn-ea"/>
          <a:cs typeface="+mn-cs"/>
        </a:defRPr>
      </a:lvl1pPr>
      <a:lvl2pPr marL="742950" indent="-28575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2pPr>
      <a:lvl3pPr marL="1143000" indent="-22860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3pPr>
      <a:lvl4pPr marL="16002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4pPr>
      <a:lvl5pPr marL="20574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5pPr>
      <a:lvl6pPr marL="2514600" indent="-228600" algn="l" rtl="0" eaLnBrk="1" fontAlgn="base" hangingPunct="1">
        <a:spcBef>
          <a:spcPct val="20000"/>
        </a:spcBef>
        <a:spcAft>
          <a:spcPct val="0"/>
        </a:spcAft>
        <a:buChar char="»"/>
        <a:defRPr kumimoji="1" sz="1400">
          <a:solidFill>
            <a:srgbClr val="484848"/>
          </a:solidFill>
          <a:latin typeface="+mn-lt"/>
        </a:defRPr>
      </a:lvl6pPr>
      <a:lvl7pPr marL="2971800" indent="-228600" algn="l" rtl="0" eaLnBrk="1" fontAlgn="base" hangingPunct="1">
        <a:spcBef>
          <a:spcPct val="20000"/>
        </a:spcBef>
        <a:spcAft>
          <a:spcPct val="0"/>
        </a:spcAft>
        <a:buChar char="»"/>
        <a:defRPr kumimoji="1" sz="1400">
          <a:solidFill>
            <a:srgbClr val="484848"/>
          </a:solidFill>
          <a:latin typeface="+mn-lt"/>
        </a:defRPr>
      </a:lvl7pPr>
      <a:lvl8pPr marL="3429000" indent="-228600" algn="l" rtl="0" eaLnBrk="1" fontAlgn="base" hangingPunct="1">
        <a:spcBef>
          <a:spcPct val="20000"/>
        </a:spcBef>
        <a:spcAft>
          <a:spcPct val="0"/>
        </a:spcAft>
        <a:buChar char="»"/>
        <a:defRPr kumimoji="1" sz="1400">
          <a:solidFill>
            <a:srgbClr val="484848"/>
          </a:solidFill>
          <a:latin typeface="+mn-lt"/>
        </a:defRPr>
      </a:lvl8pPr>
      <a:lvl9pPr marL="3886200" indent="-228600" algn="l" rtl="0" eaLnBrk="1" fontAlgn="base" hangingPunct="1">
        <a:spcBef>
          <a:spcPct val="20000"/>
        </a:spcBef>
        <a:spcAft>
          <a:spcPct val="0"/>
        </a:spcAft>
        <a:buChar char="»"/>
        <a:defRPr kumimoji="1" sz="1400">
          <a:solidFill>
            <a:srgbClr val="484848"/>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gif"/><Relationship Id="rId11" Type="http://schemas.openxmlformats.org/officeDocument/2006/relationships/image" Target="../media/image22.jpeg"/><Relationship Id="rId5" Type="http://schemas.openxmlformats.org/officeDocument/2006/relationships/image" Target="../media/image16.gif"/><Relationship Id="rId10" Type="http://schemas.openxmlformats.org/officeDocument/2006/relationships/image" Target="../media/image21.gif"/><Relationship Id="rId4" Type="http://schemas.openxmlformats.org/officeDocument/2006/relationships/image" Target="../media/image15.jpeg"/><Relationship Id="rId9" Type="http://schemas.openxmlformats.org/officeDocument/2006/relationships/image" Target="../media/image20.jpeg"/></Relationships>
</file>

<file path=ppt/slides/_rels/slide16.xml.rels><?xml version="1.0" encoding="UTF-8" standalone="yes"?>
<Relationships xmlns="http://schemas.openxmlformats.org/package/2006/relationships"><Relationship Id="rId8" Type="http://schemas.openxmlformats.org/officeDocument/2006/relationships/image" Target="../media/image30.gif"/><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4.wmf"/><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0.png"/><Relationship Id="rId7"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 Id="rId5" Type="http://schemas.openxmlformats.org/officeDocument/2006/relationships/image" Target="../media/image53.png"/><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xml"/><Relationship Id="rId4" Type="http://schemas.openxmlformats.org/officeDocument/2006/relationships/image" Target="../media/image6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4.xml"/><Relationship Id="rId5" Type="http://schemas.openxmlformats.org/officeDocument/2006/relationships/image" Target="../media/image71.png"/><Relationship Id="rId4" Type="http://schemas.openxmlformats.org/officeDocument/2006/relationships/image" Target="../media/image7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4.xml"/><Relationship Id="rId4" Type="http://schemas.openxmlformats.org/officeDocument/2006/relationships/image" Target="../media/image74.png"/></Relationships>
</file>

<file path=ppt/slides/_rels/slide5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ctrTitle"/>
          </p:nvPr>
        </p:nvSpPr>
        <p:spPr/>
        <p:txBody>
          <a:bodyPr/>
          <a:lstStyle/>
          <a:p>
            <a:r>
              <a:rPr lang="en-US" altLang="ja-JP" dirty="0"/>
              <a:t>"</a:t>
            </a:r>
            <a:r>
              <a:rPr lang="ja-JP" altLang="en-US" dirty="0"/>
              <a:t>オープン</a:t>
            </a:r>
            <a:r>
              <a:rPr lang="en-US" altLang="ja-JP" dirty="0"/>
              <a:t>"</a:t>
            </a:r>
            <a:r>
              <a:rPr lang="ja-JP" altLang="en-US" dirty="0"/>
              <a:t>のトレンドとビジネス戦略</a:t>
            </a:r>
            <a:endParaRPr lang="ja-JP" altLang="en-US" dirty="0" smtClean="0"/>
          </a:p>
        </p:txBody>
      </p:sp>
    </p:spTree>
    <p:extLst>
      <p:ext uri="{BB962C8B-B14F-4D97-AF65-F5344CB8AC3E}">
        <p14:creationId xmlns:p14="http://schemas.microsoft.com/office/powerpoint/2010/main" val="3109724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IBM PC (1981)</a:t>
            </a:r>
            <a:endParaRPr kumimoji="1" lang="ja-JP" altLang="en-US"/>
          </a:p>
        </p:txBody>
      </p:sp>
      <p:sp>
        <p:nvSpPr>
          <p:cNvPr id="3" name="コンテンツ プレースホルダー 2"/>
          <p:cNvSpPr>
            <a:spLocks noGrp="1"/>
          </p:cNvSpPr>
          <p:nvPr>
            <p:ph idx="1"/>
          </p:nvPr>
        </p:nvSpPr>
        <p:spPr>
          <a:xfrm>
            <a:off x="3779912" y="1189053"/>
            <a:ext cx="4906888" cy="4525963"/>
          </a:xfrm>
        </p:spPr>
        <p:txBody>
          <a:bodyPr/>
          <a:lstStyle/>
          <a:p>
            <a:r>
              <a:rPr kumimoji="1" lang="en-US" altLang="ja-JP" smtClean="0"/>
              <a:t>5</a:t>
            </a:r>
            <a:r>
              <a:rPr kumimoji="1" lang="ja-JP" altLang="en-US" smtClean="0"/>
              <a:t>インチ</a:t>
            </a:r>
            <a:r>
              <a:rPr kumimoji="1" lang="en-US" altLang="ja-JP" smtClean="0"/>
              <a:t>FDD</a:t>
            </a:r>
          </a:p>
          <a:p>
            <a:r>
              <a:rPr lang="ja-JP" altLang="en-US" smtClean="0"/>
              <a:t>ディスプレイ</a:t>
            </a:r>
            <a:endParaRPr lang="en-US" altLang="ja-JP" smtClean="0"/>
          </a:p>
          <a:p>
            <a:pPr lvl="1"/>
            <a:r>
              <a:rPr kumimoji="1" lang="ja-JP" altLang="en-US" smtClean="0"/>
              <a:t>キャラクタのみ </a:t>
            </a:r>
            <a:r>
              <a:rPr kumimoji="1" lang="en-US" altLang="ja-JP" smtClean="0"/>
              <a:t>(80x24</a:t>
            </a:r>
            <a:r>
              <a:rPr lang="en-US" altLang="ja-JP"/>
              <a:t>)</a:t>
            </a:r>
            <a:endParaRPr kumimoji="1" lang="en-US" altLang="ja-JP" smtClean="0"/>
          </a:p>
          <a:p>
            <a:r>
              <a:rPr lang="en-US" altLang="ja-JP" smtClean="0"/>
              <a:t>Intel 8088 (4.77MHz)</a:t>
            </a:r>
          </a:p>
          <a:p>
            <a:r>
              <a:rPr kumimoji="1" lang="en-US" altLang="ja-JP" smtClean="0"/>
              <a:t>RAM 16-640KB</a:t>
            </a:r>
          </a:p>
          <a:p>
            <a:r>
              <a:rPr lang="ja-JP" altLang="en-US"/>
              <a:t>拡張</a:t>
            </a:r>
            <a:r>
              <a:rPr lang="ja-JP" altLang="en-US" smtClean="0"/>
              <a:t>スロット</a:t>
            </a:r>
            <a:r>
              <a:rPr lang="en-US" altLang="ja-JP" smtClean="0"/>
              <a:t>x5</a:t>
            </a:r>
            <a:endParaRPr kumimoji="1" lang="en-US" altLang="ja-JP" smtClean="0"/>
          </a:p>
          <a:p>
            <a:r>
              <a:rPr lang="en-US" altLang="ja-JP"/>
              <a:t>$</a:t>
            </a:r>
            <a:r>
              <a:rPr lang="en-US" altLang="ja-JP" smtClean="0"/>
              <a:t>1,565</a:t>
            </a:r>
          </a:p>
          <a:p>
            <a:endParaRPr lang="en-US" altLang="ja-JP" smtClean="0"/>
          </a:p>
          <a:p>
            <a:r>
              <a:rPr lang="ja-JP" altLang="en-US"/>
              <a:t>オプション</a:t>
            </a:r>
            <a:endParaRPr lang="en-US" altLang="ja-JP"/>
          </a:p>
          <a:p>
            <a:pPr lvl="1"/>
            <a:r>
              <a:rPr kumimoji="1" lang="ja-JP" altLang="en-US" smtClean="0"/>
              <a:t>グラフィックス</a:t>
            </a:r>
            <a:endParaRPr kumimoji="1" lang="en-US" altLang="ja-JP" smtClean="0"/>
          </a:p>
          <a:p>
            <a:pPr lvl="2"/>
            <a:r>
              <a:rPr lang="en-US" altLang="ja-JP" smtClean="0"/>
              <a:t>640x200 (</a:t>
            </a:r>
            <a:r>
              <a:rPr lang="ja-JP" altLang="en-US" smtClean="0"/>
              <a:t>モノクロ</a:t>
            </a:r>
            <a:r>
              <a:rPr lang="en-US" altLang="ja-JP" smtClean="0"/>
              <a:t>)</a:t>
            </a:r>
          </a:p>
          <a:p>
            <a:pPr lvl="2"/>
            <a:r>
              <a:rPr kumimoji="1" lang="en-US" altLang="ja-JP" smtClean="0"/>
              <a:t>320x200 (4</a:t>
            </a:r>
            <a:r>
              <a:rPr kumimoji="1" lang="ja-JP" altLang="en-US" smtClean="0"/>
              <a:t>色</a:t>
            </a:r>
            <a:r>
              <a:rPr kumimoji="1" lang="en-US" altLang="ja-JP" smtClean="0"/>
              <a:t>)</a:t>
            </a:r>
          </a:p>
        </p:txBody>
      </p:sp>
      <p:pic>
        <p:nvPicPr>
          <p:cNvPr id="2052" name="Picture 4" descr="http://img.tfd.com/cde/_IBMP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3352800" cy="3438526"/>
          </a:xfrm>
          <a:prstGeom prst="rect">
            <a:avLst/>
          </a:prstGeom>
          <a:noFill/>
          <a:extLst>
            <a:ext uri="{909E8E84-426E-40DD-AFC4-6F175D3DCCD1}">
              <a14:hiddenFill xmlns:a14="http://schemas.microsoft.com/office/drawing/2010/main">
                <a:solidFill>
                  <a:srgbClr val="FFFFFF"/>
                </a:solidFill>
              </a14:hiddenFill>
            </a:ext>
          </a:extLst>
        </p:spPr>
      </p:pic>
      <p:sp>
        <p:nvSpPr>
          <p:cNvPr id="4" name="角丸四角形 3"/>
          <p:cNvSpPr/>
          <p:nvPr/>
        </p:nvSpPr>
        <p:spPr bwMode="auto">
          <a:xfrm>
            <a:off x="1403648" y="5517232"/>
            <a:ext cx="2376264" cy="720080"/>
          </a:xfrm>
          <a:prstGeom prst="roundRect">
            <a:avLst/>
          </a:prstGeom>
          <a:solidFill>
            <a:schemeClr val="bg1"/>
          </a:solidFill>
          <a:ln w="38100" cap="flat" cmpd="sng" algn="ctr">
            <a:solidFill>
              <a:srgbClr val="4168A7"/>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a:solidFill>
                  <a:srgbClr val="484848"/>
                </a:solidFill>
                <a:ea typeface="HG丸ｺﾞｼｯｸM-PRO" pitchFamily="50" charset="-128"/>
              </a:rPr>
              <a:t>発売</a:t>
            </a:r>
            <a:r>
              <a:rPr kumimoji="0" lang="ja-JP" altLang="en-US" sz="1400" b="0" i="0" u="none" strike="noStrike" cap="none" normalizeH="0" baseline="0" smtClean="0">
                <a:ln>
                  <a:noFill/>
                </a:ln>
                <a:solidFill>
                  <a:srgbClr val="484848"/>
                </a:solidFill>
                <a:effectLst/>
                <a:latin typeface="Arial" charset="0"/>
                <a:ea typeface="HG丸ｺﾞｼｯｸM-PRO" pitchFamily="50" charset="-128"/>
              </a:rPr>
              <a:t>後</a:t>
            </a:r>
            <a:r>
              <a:rPr kumimoji="0" lang="en-US" altLang="ja-JP" sz="1400" b="0" i="0" u="none" strike="noStrike" cap="none" normalizeH="0" baseline="0" smtClean="0">
                <a:ln>
                  <a:noFill/>
                </a:ln>
                <a:solidFill>
                  <a:srgbClr val="484848"/>
                </a:solidFill>
                <a:effectLst/>
                <a:latin typeface="Arial" charset="0"/>
                <a:ea typeface="HG丸ｺﾞｼｯｸM-PRO" pitchFamily="50" charset="-128"/>
              </a:rPr>
              <a:t>1</a:t>
            </a:r>
            <a:r>
              <a:rPr kumimoji="0" lang="ja-JP" altLang="en-US" sz="1400" b="0" i="0" u="none" strike="noStrike" cap="none" normalizeH="0" baseline="0" smtClean="0">
                <a:ln>
                  <a:noFill/>
                </a:ln>
                <a:solidFill>
                  <a:srgbClr val="484848"/>
                </a:solidFill>
                <a:effectLst/>
                <a:latin typeface="Arial" charset="0"/>
                <a:ea typeface="HG丸ｺﾞｼｯｸM-PRO" pitchFamily="50" charset="-128"/>
              </a:rPr>
              <a:t>年</a:t>
            </a:r>
            <a:r>
              <a:rPr kumimoji="0" lang="ja-JP" altLang="en-US" sz="1400" smtClean="0">
                <a:solidFill>
                  <a:srgbClr val="484848"/>
                </a:solidFill>
                <a:ea typeface="HG丸ｺﾞｼｯｸM-PRO" pitchFamily="50" charset="-128"/>
              </a:rPr>
              <a:t>で</a:t>
            </a:r>
            <a:r>
              <a:rPr kumimoji="0" lang="en-US" altLang="ja-JP" sz="1400" smtClean="0">
                <a:solidFill>
                  <a:srgbClr val="484848"/>
                </a:solidFill>
                <a:ea typeface="HG丸ｺﾞｼｯｸM-PRO" pitchFamily="50" charset="-128"/>
              </a:rPr>
              <a:t>20</a:t>
            </a:r>
            <a:r>
              <a:rPr kumimoji="0" lang="ja-JP" altLang="en-US" sz="1400" smtClean="0">
                <a:solidFill>
                  <a:srgbClr val="484848"/>
                </a:solidFill>
                <a:ea typeface="HG丸ｺﾞｼｯｸM-PRO" pitchFamily="50" charset="-128"/>
              </a:rPr>
              <a:t>万台を出荷</a:t>
            </a: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Tree>
    <p:extLst>
      <p:ext uri="{BB962C8B-B14F-4D97-AF65-F5344CB8AC3E}">
        <p14:creationId xmlns:p14="http://schemas.microsoft.com/office/powerpoint/2010/main" val="3990722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Macintosh (1984)</a:t>
            </a:r>
            <a:endParaRPr kumimoji="1" lang="ja-JP" altLang="en-US"/>
          </a:p>
        </p:txBody>
      </p:sp>
      <p:sp>
        <p:nvSpPr>
          <p:cNvPr id="3" name="コンテンツ プレースホルダー 2"/>
          <p:cNvSpPr>
            <a:spLocks noGrp="1"/>
          </p:cNvSpPr>
          <p:nvPr>
            <p:ph idx="1"/>
          </p:nvPr>
        </p:nvSpPr>
        <p:spPr>
          <a:xfrm>
            <a:off x="3347864" y="1268760"/>
            <a:ext cx="5338936" cy="4525963"/>
          </a:xfrm>
        </p:spPr>
        <p:txBody>
          <a:bodyPr/>
          <a:lstStyle/>
          <a:p>
            <a:r>
              <a:rPr lang="ja-JP" altLang="en-US" smtClean="0"/>
              <a:t>オールインワンパッケージ</a:t>
            </a:r>
            <a:endParaRPr lang="en-US" altLang="ja-JP" smtClean="0"/>
          </a:p>
          <a:p>
            <a:r>
              <a:rPr lang="ja-JP" altLang="en-US" smtClean="0"/>
              <a:t>ビットマップディスプレイ </a:t>
            </a:r>
            <a:r>
              <a:rPr lang="en-US" altLang="ja-JP" smtClean="0"/>
              <a:t>(512x342)</a:t>
            </a:r>
          </a:p>
          <a:p>
            <a:pPr lvl="1"/>
            <a:r>
              <a:rPr lang="ja-JP" altLang="en-US" smtClean="0"/>
              <a:t>ディスプレイの背景を白に</a:t>
            </a:r>
            <a:endParaRPr lang="en-US" altLang="ja-JP" smtClean="0"/>
          </a:p>
          <a:p>
            <a:r>
              <a:rPr kumimoji="1" lang="ja-JP" altLang="en-US" smtClean="0"/>
              <a:t>ワンボタンマウス</a:t>
            </a:r>
            <a:endParaRPr kumimoji="1" lang="en-US" altLang="ja-JP" smtClean="0"/>
          </a:p>
          <a:p>
            <a:r>
              <a:rPr lang="ja-JP" altLang="en-US" smtClean="0"/>
              <a:t>プロポーショナルフォント</a:t>
            </a:r>
            <a:endParaRPr lang="en-US" altLang="ja-JP" smtClean="0"/>
          </a:p>
          <a:p>
            <a:pPr lvl="1"/>
            <a:r>
              <a:rPr kumimoji="1" lang="ja-JP" altLang="en-US" smtClean="0"/>
              <a:t>オプションで</a:t>
            </a:r>
            <a:r>
              <a:rPr kumimoji="1" lang="en-US" altLang="ja-JP" smtClean="0"/>
              <a:t>Postscript</a:t>
            </a:r>
            <a:r>
              <a:rPr kumimoji="1" lang="ja-JP" altLang="en-US" smtClean="0"/>
              <a:t>プリンタ</a:t>
            </a:r>
            <a:endParaRPr kumimoji="1" lang="en-US" altLang="ja-JP" smtClean="0"/>
          </a:p>
          <a:p>
            <a:r>
              <a:rPr lang="ja-JP" altLang="en-US" smtClean="0"/>
              <a:t>ビルトインネットワーク</a:t>
            </a:r>
            <a:r>
              <a:rPr lang="en-US" altLang="ja-JP" smtClean="0"/>
              <a:t>(AppleTalk)</a:t>
            </a:r>
          </a:p>
          <a:p>
            <a:r>
              <a:rPr lang="ja-JP" altLang="en-US" smtClean="0"/>
              <a:t>サウンド出力</a:t>
            </a:r>
            <a:r>
              <a:rPr lang="en-US" altLang="ja-JP" smtClean="0"/>
              <a:t>(4</a:t>
            </a:r>
            <a:r>
              <a:rPr lang="ja-JP" altLang="en-US" smtClean="0"/>
              <a:t>音声同時</a:t>
            </a:r>
            <a:r>
              <a:rPr lang="en-US" altLang="ja-JP" smtClean="0"/>
              <a:t>)</a:t>
            </a:r>
          </a:p>
          <a:p>
            <a:r>
              <a:rPr kumimoji="1" lang="en-US" altLang="ja-JP" smtClean="0"/>
              <a:t>Motorola 68000 (8MHz)</a:t>
            </a:r>
          </a:p>
          <a:p>
            <a:r>
              <a:rPr lang="en-US" altLang="ja-JP" smtClean="0"/>
              <a:t>RAM 128KB</a:t>
            </a:r>
          </a:p>
          <a:p>
            <a:r>
              <a:rPr lang="en-US" altLang="ja-JP" smtClean="0"/>
              <a:t>$</a:t>
            </a:r>
            <a:r>
              <a:rPr kumimoji="1" lang="en-US" altLang="ja-JP" smtClean="0"/>
              <a:t>2,600</a:t>
            </a:r>
            <a:endParaRPr kumimoji="1" lang="ja-JP" altLang="en-US"/>
          </a:p>
        </p:txBody>
      </p:sp>
      <p:pic>
        <p:nvPicPr>
          <p:cNvPr id="1026" name="Picture 2" descr="Macinto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88840"/>
            <a:ext cx="2419350" cy="2609851"/>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 4"/>
          <p:cNvSpPr/>
          <p:nvPr/>
        </p:nvSpPr>
        <p:spPr bwMode="auto">
          <a:xfrm>
            <a:off x="251520" y="5733256"/>
            <a:ext cx="2952328" cy="576064"/>
          </a:xfrm>
          <a:prstGeom prst="roundRect">
            <a:avLst/>
          </a:prstGeom>
          <a:solidFill>
            <a:schemeClr val="bg1"/>
          </a:solidFill>
          <a:ln w="38100" cap="flat" cmpd="sng" algn="ctr">
            <a:solidFill>
              <a:srgbClr val="4168A7"/>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smtClean="0">
                <a:ln>
                  <a:noFill/>
                </a:ln>
                <a:solidFill>
                  <a:srgbClr val="484848"/>
                </a:solidFill>
                <a:effectLst/>
                <a:latin typeface="Arial" charset="0"/>
                <a:ea typeface="HG丸ｺﾞｼｯｸM-PRO" pitchFamily="50" charset="-128"/>
              </a:rPr>
              <a:t>1987</a:t>
            </a:r>
            <a:r>
              <a:rPr kumimoji="0" lang="ja-JP" altLang="en-US" sz="1400" b="0" i="0" u="none" strike="noStrike" cap="none" normalizeH="0" baseline="0" smtClean="0">
                <a:ln>
                  <a:noFill/>
                </a:ln>
                <a:solidFill>
                  <a:srgbClr val="484848"/>
                </a:solidFill>
                <a:effectLst/>
                <a:latin typeface="Arial" charset="0"/>
                <a:ea typeface="HG丸ｺﾞｼｯｸM-PRO" pitchFamily="50" charset="-128"/>
              </a:rPr>
              <a:t>年までに累計</a:t>
            </a:r>
            <a:r>
              <a:rPr kumimoji="0" lang="en-US" altLang="ja-JP" sz="1400">
                <a:solidFill>
                  <a:srgbClr val="484848"/>
                </a:solidFill>
                <a:ea typeface="HG丸ｺﾞｼｯｸM-PRO" pitchFamily="50" charset="-128"/>
              </a:rPr>
              <a:t>100</a:t>
            </a:r>
            <a:r>
              <a:rPr kumimoji="0" lang="ja-JP" altLang="en-US" sz="1400" b="0" i="0" u="none" strike="noStrike" cap="none" normalizeH="0" baseline="0" smtClean="0">
                <a:ln>
                  <a:noFill/>
                </a:ln>
                <a:solidFill>
                  <a:srgbClr val="484848"/>
                </a:solidFill>
                <a:effectLst/>
                <a:latin typeface="Arial" charset="0"/>
                <a:ea typeface="HG丸ｺﾞｼｯｸM-PRO" pitchFamily="50" charset="-128"/>
              </a:rPr>
              <a:t>万台を出荷</a:t>
            </a:r>
          </a:p>
        </p:txBody>
      </p:sp>
    </p:spTree>
    <p:extLst>
      <p:ext uri="{BB962C8B-B14F-4D97-AF65-F5344CB8AC3E}">
        <p14:creationId xmlns:p14="http://schemas.microsoft.com/office/powerpoint/2010/main" val="6353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IBM PC/AT (1984)</a:t>
            </a:r>
            <a:endParaRPr kumimoji="1" lang="ja-JP" altLang="en-US"/>
          </a:p>
        </p:txBody>
      </p:sp>
      <p:sp>
        <p:nvSpPr>
          <p:cNvPr id="3" name="コンテンツ プレースホルダー 2"/>
          <p:cNvSpPr>
            <a:spLocks noGrp="1"/>
          </p:cNvSpPr>
          <p:nvPr>
            <p:ph idx="1"/>
          </p:nvPr>
        </p:nvSpPr>
        <p:spPr>
          <a:xfrm>
            <a:off x="3347864" y="1916832"/>
            <a:ext cx="5338936" cy="4525963"/>
          </a:xfrm>
        </p:spPr>
        <p:txBody>
          <a:bodyPr/>
          <a:lstStyle/>
          <a:p>
            <a:r>
              <a:rPr kumimoji="1" lang="ja-JP" altLang="en-US" smtClean="0"/>
              <a:t>ディスプレイ</a:t>
            </a:r>
            <a:endParaRPr kumimoji="1" lang="en-US" altLang="ja-JP" smtClean="0"/>
          </a:p>
          <a:p>
            <a:pPr lvl="1"/>
            <a:r>
              <a:rPr kumimoji="1" lang="en-US" altLang="ja-JP" smtClean="0"/>
              <a:t>640x350 (16</a:t>
            </a:r>
            <a:r>
              <a:rPr lang="ja-JP" altLang="en-US" smtClean="0"/>
              <a:t>色</a:t>
            </a:r>
            <a:r>
              <a:rPr lang="en-US" altLang="ja-JP" smtClean="0"/>
              <a:t>)</a:t>
            </a:r>
            <a:endParaRPr lang="en-US" altLang="ja-JP"/>
          </a:p>
          <a:p>
            <a:pPr lvl="1"/>
            <a:r>
              <a:rPr kumimoji="1" lang="en-US" altLang="ja-JP" smtClean="0"/>
              <a:t>320x200 (256</a:t>
            </a:r>
            <a:r>
              <a:rPr kumimoji="1" lang="ja-JP" altLang="en-US" smtClean="0"/>
              <a:t>色</a:t>
            </a:r>
            <a:r>
              <a:rPr kumimoji="1" lang="en-US" altLang="ja-JP" smtClean="0"/>
              <a:t>)</a:t>
            </a:r>
          </a:p>
          <a:p>
            <a:r>
              <a:rPr lang="ja-JP" altLang="en-US"/>
              <a:t>拡張</a:t>
            </a:r>
            <a:r>
              <a:rPr lang="ja-JP" altLang="en-US" smtClean="0"/>
              <a:t>バス </a:t>
            </a:r>
            <a:r>
              <a:rPr lang="en-US" altLang="ja-JP" smtClean="0"/>
              <a:t>(AT</a:t>
            </a:r>
            <a:r>
              <a:rPr lang="ja-JP" altLang="en-US" smtClean="0"/>
              <a:t>バス</a:t>
            </a:r>
            <a:r>
              <a:rPr lang="en-US" altLang="ja-JP" smtClean="0"/>
              <a:t>=ISA)</a:t>
            </a:r>
          </a:p>
          <a:p>
            <a:r>
              <a:rPr kumimoji="1" lang="en-US" altLang="ja-JP" smtClean="0"/>
              <a:t>Intel 80286 (6MHz)</a:t>
            </a:r>
          </a:p>
          <a:p>
            <a:r>
              <a:rPr lang="en-US" altLang="ja-JP" smtClean="0"/>
              <a:t>RAM 256/512KB</a:t>
            </a:r>
          </a:p>
          <a:p>
            <a:r>
              <a:rPr kumimoji="1" lang="en-US" altLang="ja-JP"/>
              <a:t>$4,000</a:t>
            </a:r>
            <a:endParaRPr kumimoji="1" lang="ja-JP" altLang="en-US"/>
          </a:p>
        </p:txBody>
      </p:sp>
      <p:pic>
        <p:nvPicPr>
          <p:cNvPr id="6146" name="Picture 2" descr="http://www.eonet.ne.jp/~building-pc/pc/IBM%20PC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276872"/>
            <a:ext cx="2562225"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508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直線コネクタ 48"/>
          <p:cNvCxnSpPr/>
          <p:nvPr/>
        </p:nvCxnSpPr>
        <p:spPr bwMode="auto">
          <a:xfrm>
            <a:off x="2551970" y="3359764"/>
            <a:ext cx="4036254" cy="0"/>
          </a:xfrm>
          <a:prstGeom prst="line">
            <a:avLst/>
          </a:prstGeom>
          <a:solidFill>
            <a:schemeClr val="bg1"/>
          </a:solidFill>
          <a:ln w="38100" cap="flat" cmpd="sng" algn="ctr">
            <a:solidFill>
              <a:srgbClr val="4168A7"/>
            </a:solidFill>
            <a:prstDash val="solid"/>
            <a:round/>
            <a:headEnd type="none" w="med" len="med"/>
            <a:tailEnd type="triangle" w="med" len="med"/>
          </a:ln>
          <a:effectLst/>
        </p:spPr>
      </p:cxnSp>
      <p:cxnSp>
        <p:nvCxnSpPr>
          <p:cNvPr id="46" name="直線コネクタ 45"/>
          <p:cNvCxnSpPr>
            <a:stCxn id="17" idx="3"/>
            <a:endCxn id="33" idx="1"/>
          </p:cNvCxnSpPr>
          <p:nvPr/>
        </p:nvCxnSpPr>
        <p:spPr bwMode="auto">
          <a:xfrm>
            <a:off x="2551970" y="2798930"/>
            <a:ext cx="4036254" cy="0"/>
          </a:xfrm>
          <a:prstGeom prst="line">
            <a:avLst/>
          </a:prstGeom>
          <a:solidFill>
            <a:schemeClr val="bg1"/>
          </a:solidFill>
          <a:ln w="38100" cap="flat" cmpd="sng" algn="ctr">
            <a:solidFill>
              <a:srgbClr val="4168A7"/>
            </a:solidFill>
            <a:prstDash val="solid"/>
            <a:round/>
            <a:headEnd type="none" w="med" len="med"/>
            <a:tailEnd type="triangle" w="med" len="med"/>
          </a:ln>
          <a:effectLst/>
        </p:spPr>
      </p:cxnSp>
      <p:sp>
        <p:nvSpPr>
          <p:cNvPr id="2" name="タイトル 1"/>
          <p:cNvSpPr>
            <a:spLocks noGrp="1"/>
          </p:cNvSpPr>
          <p:nvPr>
            <p:ph type="title"/>
          </p:nvPr>
        </p:nvSpPr>
        <p:spPr/>
        <p:txBody>
          <a:bodyPr/>
          <a:lstStyle/>
          <a:p>
            <a:r>
              <a:rPr kumimoji="1" lang="en-US" altLang="ja-JP" smtClean="0"/>
              <a:t>IBM</a:t>
            </a:r>
            <a:r>
              <a:rPr lang="ja-JP" altLang="en-US"/>
              <a:t> </a:t>
            </a:r>
            <a:r>
              <a:rPr kumimoji="1" lang="en-US" altLang="ja-JP" smtClean="0"/>
              <a:t>PC/AT</a:t>
            </a:r>
            <a:r>
              <a:rPr kumimoji="1" lang="ja-JP" altLang="en-US" smtClean="0"/>
              <a:t>と互換機</a:t>
            </a:r>
            <a:endParaRPr kumimoji="1" lang="ja-JP" altLang="en-US"/>
          </a:p>
        </p:txBody>
      </p:sp>
      <p:sp>
        <p:nvSpPr>
          <p:cNvPr id="4" name="正方形/長方形 3"/>
          <p:cNvSpPr/>
          <p:nvPr/>
        </p:nvSpPr>
        <p:spPr bwMode="auto">
          <a:xfrm>
            <a:off x="1043608" y="3392996"/>
            <a:ext cx="1076314" cy="360040"/>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smtClean="0">
                <a:ln>
                  <a:noFill/>
                </a:ln>
                <a:solidFill>
                  <a:schemeClr val="bg1"/>
                </a:solidFill>
                <a:effectLst/>
                <a:latin typeface="+mn-lt"/>
                <a:ea typeface="+mn-ea"/>
              </a:rPr>
              <a:t>CPU(Intel)</a:t>
            </a:r>
            <a:endParaRPr kumimoji="0" lang="ja-JP" altLang="en-US" sz="1400" b="0" i="0" u="none" strike="noStrike" cap="none" normalizeH="0" smtClean="0">
              <a:ln>
                <a:noFill/>
              </a:ln>
              <a:solidFill>
                <a:schemeClr val="bg1"/>
              </a:solidFill>
              <a:effectLst/>
              <a:latin typeface="+mn-lt"/>
              <a:ea typeface="+mn-ea"/>
            </a:endParaRPr>
          </a:p>
        </p:txBody>
      </p:sp>
      <p:sp>
        <p:nvSpPr>
          <p:cNvPr id="13" name="正方形/長方形 12"/>
          <p:cNvSpPr/>
          <p:nvPr/>
        </p:nvSpPr>
        <p:spPr bwMode="auto">
          <a:xfrm>
            <a:off x="611560" y="2960948"/>
            <a:ext cx="1940410" cy="360040"/>
          </a:xfrm>
          <a:prstGeom prst="rect">
            <a:avLst/>
          </a:prstGeom>
          <a:solidFill>
            <a:schemeClr val="accent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smtClean="0">
                <a:ln>
                  <a:noFill/>
                </a:ln>
                <a:solidFill>
                  <a:schemeClr val="bg1"/>
                </a:solidFill>
                <a:effectLst/>
                <a:latin typeface="+mn-lt"/>
                <a:ea typeface="+mn-ea"/>
              </a:rPr>
              <a:t>Logic Board</a:t>
            </a:r>
            <a:endParaRPr kumimoji="0" lang="ja-JP" altLang="en-US" sz="1400" b="0" i="0" u="none" strike="noStrike" cap="none" normalizeH="0" smtClean="0">
              <a:ln>
                <a:noFill/>
              </a:ln>
              <a:solidFill>
                <a:schemeClr val="bg1"/>
              </a:solidFill>
              <a:effectLst/>
              <a:latin typeface="+mn-lt"/>
              <a:ea typeface="+mn-ea"/>
            </a:endParaRPr>
          </a:p>
        </p:txBody>
      </p:sp>
      <p:sp>
        <p:nvSpPr>
          <p:cNvPr id="14" name="正方形/長方形 13"/>
          <p:cNvSpPr/>
          <p:nvPr/>
        </p:nvSpPr>
        <p:spPr bwMode="auto">
          <a:xfrm>
            <a:off x="611560" y="3320988"/>
            <a:ext cx="360040" cy="432048"/>
          </a:xfrm>
          <a:prstGeom prst="rect">
            <a:avLst/>
          </a:prstGeom>
          <a:solidFill>
            <a:schemeClr val="accent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chemeClr val="bg1"/>
              </a:solidFill>
              <a:effectLst/>
              <a:latin typeface="+mn-lt"/>
              <a:ea typeface="+mn-ea"/>
            </a:endParaRPr>
          </a:p>
        </p:txBody>
      </p:sp>
      <p:sp>
        <p:nvSpPr>
          <p:cNvPr id="15" name="正方形/長方形 14"/>
          <p:cNvSpPr/>
          <p:nvPr/>
        </p:nvSpPr>
        <p:spPr bwMode="auto">
          <a:xfrm>
            <a:off x="2191930" y="3320988"/>
            <a:ext cx="360040" cy="432048"/>
          </a:xfrm>
          <a:prstGeom prst="rect">
            <a:avLst/>
          </a:prstGeom>
          <a:solidFill>
            <a:schemeClr val="accent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chemeClr val="bg1"/>
              </a:solidFill>
              <a:effectLst/>
              <a:latin typeface="+mn-lt"/>
              <a:ea typeface="+mn-ea"/>
            </a:endParaRPr>
          </a:p>
        </p:txBody>
      </p:sp>
      <p:sp>
        <p:nvSpPr>
          <p:cNvPr id="16" name="円柱 15"/>
          <p:cNvSpPr/>
          <p:nvPr/>
        </p:nvSpPr>
        <p:spPr bwMode="auto">
          <a:xfrm>
            <a:off x="179512" y="2960948"/>
            <a:ext cx="360040" cy="792088"/>
          </a:xfrm>
          <a:prstGeom prst="can">
            <a:avLst/>
          </a:prstGeom>
          <a:solidFill>
            <a:schemeClr val="bg1"/>
          </a:solid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1" i="0" u="none" strike="noStrike" cap="none" normalizeH="0" smtClean="0">
                <a:ln>
                  <a:noFill/>
                </a:ln>
                <a:solidFill>
                  <a:schemeClr val="accent1">
                    <a:lumMod val="75000"/>
                  </a:schemeClr>
                </a:solidFill>
                <a:effectLst/>
                <a:latin typeface="+mn-lt"/>
                <a:ea typeface="+mn-ea"/>
              </a:rPr>
              <a:t>汎用部品</a:t>
            </a:r>
          </a:p>
        </p:txBody>
      </p:sp>
      <p:sp>
        <p:nvSpPr>
          <p:cNvPr id="17" name="正方形/長方形 16"/>
          <p:cNvSpPr/>
          <p:nvPr/>
        </p:nvSpPr>
        <p:spPr bwMode="auto">
          <a:xfrm>
            <a:off x="611560" y="2708920"/>
            <a:ext cx="1940410" cy="180020"/>
          </a:xfrm>
          <a:prstGeom prst="rect">
            <a:avLst/>
          </a:prstGeom>
          <a:solidFill>
            <a:schemeClr val="accent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smtClean="0">
                <a:ln>
                  <a:noFill/>
                </a:ln>
                <a:solidFill>
                  <a:schemeClr val="bg1"/>
                </a:solidFill>
                <a:effectLst/>
                <a:latin typeface="+mn-lt"/>
                <a:ea typeface="+mn-ea"/>
              </a:rPr>
              <a:t>BIOS</a:t>
            </a:r>
            <a:endParaRPr kumimoji="0" lang="ja-JP" altLang="en-US" sz="1050" b="0" i="0" u="none" strike="noStrike" cap="none" normalizeH="0" smtClean="0">
              <a:ln>
                <a:noFill/>
              </a:ln>
              <a:solidFill>
                <a:schemeClr val="bg1"/>
              </a:solidFill>
              <a:effectLst/>
              <a:latin typeface="+mn-lt"/>
              <a:ea typeface="+mn-ea"/>
            </a:endParaRPr>
          </a:p>
        </p:txBody>
      </p:sp>
      <p:sp>
        <p:nvSpPr>
          <p:cNvPr id="18" name="正方形/長方形 17"/>
          <p:cNvSpPr/>
          <p:nvPr/>
        </p:nvSpPr>
        <p:spPr bwMode="auto">
          <a:xfrm>
            <a:off x="611560" y="2312876"/>
            <a:ext cx="1940410" cy="324036"/>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smtClean="0">
                <a:ln>
                  <a:noFill/>
                </a:ln>
                <a:solidFill>
                  <a:schemeClr val="bg1"/>
                </a:solidFill>
                <a:effectLst/>
                <a:latin typeface="+mn-lt"/>
                <a:ea typeface="+mn-ea"/>
              </a:rPr>
              <a:t>OS</a:t>
            </a:r>
            <a:r>
              <a:rPr kumimoji="0" lang="en-US" altLang="ja-JP" sz="1400" smtClean="0">
                <a:solidFill>
                  <a:schemeClr val="bg1"/>
                </a:solidFill>
                <a:latin typeface="+mn-lt"/>
                <a:ea typeface="+mn-ea"/>
              </a:rPr>
              <a:t>(</a:t>
            </a:r>
            <a:r>
              <a:rPr kumimoji="0" lang="en-US" altLang="ja-JP" sz="1400" b="0" i="0" u="none" strike="noStrike" cap="none" normalizeH="0" smtClean="0">
                <a:ln>
                  <a:noFill/>
                </a:ln>
                <a:solidFill>
                  <a:schemeClr val="bg1"/>
                </a:solidFill>
                <a:effectLst/>
                <a:latin typeface="+mn-lt"/>
                <a:ea typeface="+mn-ea"/>
              </a:rPr>
              <a:t>MS-DOS</a:t>
            </a:r>
            <a:r>
              <a:rPr kumimoji="0" lang="en-US" altLang="ja-JP" sz="1400">
                <a:solidFill>
                  <a:schemeClr val="bg1"/>
                </a:solidFill>
                <a:latin typeface="+mn-lt"/>
                <a:ea typeface="+mn-ea"/>
              </a:rPr>
              <a:t>)</a:t>
            </a:r>
            <a:endParaRPr kumimoji="0" lang="ja-JP" altLang="en-US" sz="1400" b="0" i="0" u="none" strike="noStrike" cap="none" normalizeH="0" smtClean="0">
              <a:ln>
                <a:noFill/>
              </a:ln>
              <a:solidFill>
                <a:schemeClr val="bg1"/>
              </a:solidFill>
              <a:effectLst/>
              <a:latin typeface="+mn-lt"/>
              <a:ea typeface="+mn-ea"/>
            </a:endParaRPr>
          </a:p>
        </p:txBody>
      </p:sp>
      <p:sp>
        <p:nvSpPr>
          <p:cNvPr id="19" name="正方形/長方形 18"/>
          <p:cNvSpPr/>
          <p:nvPr/>
        </p:nvSpPr>
        <p:spPr bwMode="auto">
          <a:xfrm>
            <a:off x="611560" y="1933963"/>
            <a:ext cx="432048" cy="324036"/>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chemeClr val="bg1"/>
              </a:solidFill>
              <a:effectLst/>
              <a:latin typeface="+mn-lt"/>
              <a:ea typeface="+mn-ea"/>
            </a:endParaRPr>
          </a:p>
        </p:txBody>
      </p:sp>
      <p:sp>
        <p:nvSpPr>
          <p:cNvPr id="20" name="正方形/長方形 19"/>
          <p:cNvSpPr/>
          <p:nvPr/>
        </p:nvSpPr>
        <p:spPr bwMode="auto">
          <a:xfrm>
            <a:off x="1115616" y="1933963"/>
            <a:ext cx="432048" cy="324036"/>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chemeClr val="bg1"/>
              </a:solidFill>
              <a:effectLst/>
              <a:latin typeface="+mn-lt"/>
              <a:ea typeface="+mn-ea"/>
            </a:endParaRPr>
          </a:p>
        </p:txBody>
      </p:sp>
      <p:sp>
        <p:nvSpPr>
          <p:cNvPr id="21" name="正方形/長方形 20"/>
          <p:cNvSpPr/>
          <p:nvPr/>
        </p:nvSpPr>
        <p:spPr bwMode="auto">
          <a:xfrm>
            <a:off x="1619672" y="1933963"/>
            <a:ext cx="432048" cy="324036"/>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chemeClr val="bg1"/>
              </a:solidFill>
              <a:effectLst/>
              <a:latin typeface="+mn-lt"/>
              <a:ea typeface="+mn-ea"/>
            </a:endParaRPr>
          </a:p>
        </p:txBody>
      </p:sp>
      <p:sp>
        <p:nvSpPr>
          <p:cNvPr id="22" name="正方形/長方形 21"/>
          <p:cNvSpPr/>
          <p:nvPr/>
        </p:nvSpPr>
        <p:spPr bwMode="auto">
          <a:xfrm>
            <a:off x="2119922" y="1933169"/>
            <a:ext cx="432048" cy="324036"/>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chemeClr val="bg1"/>
              </a:solidFill>
              <a:effectLst/>
              <a:latin typeface="+mn-lt"/>
              <a:ea typeface="+mn-ea"/>
            </a:endParaRPr>
          </a:p>
        </p:txBody>
      </p:sp>
      <p:sp>
        <p:nvSpPr>
          <p:cNvPr id="23" name="テキスト ボックス 22"/>
          <p:cNvSpPr txBox="1"/>
          <p:nvPr/>
        </p:nvSpPr>
        <p:spPr>
          <a:xfrm>
            <a:off x="708561" y="1910521"/>
            <a:ext cx="1754006" cy="369332"/>
          </a:xfrm>
          <a:prstGeom prst="rect">
            <a:avLst/>
          </a:prstGeom>
          <a:noFill/>
        </p:spPr>
        <p:txBody>
          <a:bodyPr wrap="none" rtlCol="0">
            <a:spAutoFit/>
          </a:bodyPr>
          <a:lstStyle/>
          <a:p>
            <a:pPr algn="ctr"/>
            <a:r>
              <a:rPr lang="ja-JP" altLang="en-US" smtClean="0">
                <a:solidFill>
                  <a:schemeClr val="bg1"/>
                </a:solidFill>
                <a:effectLst>
                  <a:outerShdw blurRad="38100" dist="38100" dir="2700000" algn="tl">
                    <a:srgbClr val="000000">
                      <a:alpha val="43137"/>
                    </a:srgbClr>
                  </a:outerShdw>
                </a:effectLst>
              </a:rPr>
              <a:t>アプリケーション</a:t>
            </a:r>
            <a:endParaRPr kumimoji="1" lang="en-US" altLang="ja-JP" smtClean="0">
              <a:solidFill>
                <a:schemeClr val="bg1"/>
              </a:solidFill>
              <a:effectLst>
                <a:outerShdw blurRad="38100" dist="38100" dir="2700000" algn="tl">
                  <a:srgbClr val="000000">
                    <a:alpha val="43137"/>
                  </a:srgbClr>
                </a:outerShdw>
              </a:effectLst>
            </a:endParaRPr>
          </a:p>
        </p:txBody>
      </p:sp>
      <p:sp>
        <p:nvSpPr>
          <p:cNvPr id="25" name="正方形/長方形 24"/>
          <p:cNvSpPr/>
          <p:nvPr/>
        </p:nvSpPr>
        <p:spPr bwMode="auto">
          <a:xfrm>
            <a:off x="2843808" y="2708920"/>
            <a:ext cx="1656184" cy="180020"/>
          </a:xfrm>
          <a:prstGeom prst="rect">
            <a:avLst/>
          </a:prstGeom>
          <a:solidFill>
            <a:schemeClr val="accent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smtClean="0">
                <a:ln>
                  <a:noFill/>
                </a:ln>
                <a:solidFill>
                  <a:schemeClr val="bg1"/>
                </a:solidFill>
                <a:effectLst/>
                <a:latin typeface="+mn-lt"/>
                <a:ea typeface="+mn-ea"/>
              </a:rPr>
              <a:t>公開（</a:t>
            </a:r>
            <a:r>
              <a:rPr kumimoji="0" lang="ja-JP" altLang="en-US" sz="1050">
                <a:solidFill>
                  <a:schemeClr val="bg1"/>
                </a:solidFill>
                <a:latin typeface="+mn-lt"/>
                <a:ea typeface="+mn-ea"/>
              </a:rPr>
              <a:t>著作権で保護</a:t>
            </a:r>
            <a:r>
              <a:rPr kumimoji="0" lang="ja-JP" altLang="en-US" sz="1050" b="0" i="0" u="none" strike="noStrike" cap="none" normalizeH="0" smtClean="0">
                <a:ln>
                  <a:noFill/>
                </a:ln>
                <a:solidFill>
                  <a:schemeClr val="bg1"/>
                </a:solidFill>
                <a:effectLst/>
                <a:latin typeface="+mn-lt"/>
                <a:ea typeface="+mn-ea"/>
              </a:rPr>
              <a:t>）</a:t>
            </a:r>
          </a:p>
        </p:txBody>
      </p:sp>
      <p:sp>
        <p:nvSpPr>
          <p:cNvPr id="26" name="正方形/長方形 25"/>
          <p:cNvSpPr/>
          <p:nvPr/>
        </p:nvSpPr>
        <p:spPr bwMode="auto">
          <a:xfrm>
            <a:off x="2843808" y="2960948"/>
            <a:ext cx="1656184" cy="792088"/>
          </a:xfrm>
          <a:prstGeom prst="rect">
            <a:avLst/>
          </a:prstGeom>
          <a:solidFill>
            <a:schemeClr val="accent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smtClean="0">
                <a:ln>
                  <a:noFill/>
                </a:ln>
                <a:solidFill>
                  <a:schemeClr val="bg1"/>
                </a:solidFill>
                <a:effectLst/>
                <a:latin typeface="+mn-lt"/>
                <a:ea typeface="+mn-ea"/>
              </a:rPr>
              <a:t>公開</a:t>
            </a:r>
          </a:p>
        </p:txBody>
      </p:sp>
      <p:sp>
        <p:nvSpPr>
          <p:cNvPr id="29" name="正方形/長方形 28"/>
          <p:cNvSpPr/>
          <p:nvPr/>
        </p:nvSpPr>
        <p:spPr bwMode="auto">
          <a:xfrm>
            <a:off x="6588224" y="2960948"/>
            <a:ext cx="1940410" cy="360040"/>
          </a:xfrm>
          <a:prstGeom prst="rect">
            <a:avLst/>
          </a:prstGeom>
          <a:solidFill>
            <a:srgbClr val="FF66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smtClean="0">
                <a:ln>
                  <a:noFill/>
                </a:ln>
                <a:solidFill>
                  <a:schemeClr val="bg1"/>
                </a:solidFill>
                <a:effectLst/>
                <a:latin typeface="+mn-lt"/>
                <a:ea typeface="+mn-ea"/>
              </a:rPr>
              <a:t>互換</a:t>
            </a:r>
            <a:r>
              <a:rPr kumimoji="0" lang="en-US" altLang="ja-JP" sz="1400" b="0" i="0" u="none" strike="noStrike" cap="none" normalizeH="0" smtClean="0">
                <a:ln>
                  <a:noFill/>
                </a:ln>
                <a:solidFill>
                  <a:schemeClr val="bg1"/>
                </a:solidFill>
                <a:effectLst/>
                <a:latin typeface="+mn-lt"/>
                <a:ea typeface="+mn-ea"/>
              </a:rPr>
              <a:t>Logic Board</a:t>
            </a:r>
            <a:endParaRPr kumimoji="0" lang="ja-JP" altLang="en-US" sz="1400" b="0" i="0" u="none" strike="noStrike" cap="none" normalizeH="0" smtClean="0">
              <a:ln>
                <a:noFill/>
              </a:ln>
              <a:solidFill>
                <a:schemeClr val="bg1"/>
              </a:solidFill>
              <a:effectLst/>
              <a:latin typeface="+mn-lt"/>
              <a:ea typeface="+mn-ea"/>
            </a:endParaRPr>
          </a:p>
        </p:txBody>
      </p:sp>
      <p:sp>
        <p:nvSpPr>
          <p:cNvPr id="30" name="正方形/長方形 29"/>
          <p:cNvSpPr/>
          <p:nvPr/>
        </p:nvSpPr>
        <p:spPr bwMode="auto">
          <a:xfrm>
            <a:off x="6588224" y="3320988"/>
            <a:ext cx="360040" cy="432048"/>
          </a:xfrm>
          <a:prstGeom prst="rect">
            <a:avLst/>
          </a:prstGeom>
          <a:solidFill>
            <a:srgbClr val="FF66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chemeClr val="bg1"/>
              </a:solidFill>
              <a:effectLst/>
              <a:latin typeface="+mn-lt"/>
              <a:ea typeface="+mn-ea"/>
            </a:endParaRPr>
          </a:p>
        </p:txBody>
      </p:sp>
      <p:sp>
        <p:nvSpPr>
          <p:cNvPr id="31" name="正方形/長方形 30"/>
          <p:cNvSpPr/>
          <p:nvPr/>
        </p:nvSpPr>
        <p:spPr bwMode="auto">
          <a:xfrm>
            <a:off x="8168594" y="3320988"/>
            <a:ext cx="360040" cy="432048"/>
          </a:xfrm>
          <a:prstGeom prst="rect">
            <a:avLst/>
          </a:prstGeom>
          <a:solidFill>
            <a:srgbClr val="FF66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chemeClr val="bg1"/>
              </a:solidFill>
              <a:effectLst/>
              <a:latin typeface="+mn-lt"/>
              <a:ea typeface="+mn-ea"/>
            </a:endParaRPr>
          </a:p>
        </p:txBody>
      </p:sp>
      <p:sp>
        <p:nvSpPr>
          <p:cNvPr id="32" name="円柱 31"/>
          <p:cNvSpPr/>
          <p:nvPr/>
        </p:nvSpPr>
        <p:spPr bwMode="auto">
          <a:xfrm>
            <a:off x="8604448" y="2960948"/>
            <a:ext cx="360040" cy="792088"/>
          </a:xfrm>
          <a:prstGeom prst="can">
            <a:avLst/>
          </a:prstGeom>
          <a:solidFill>
            <a:schemeClr val="bg1"/>
          </a:solid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1" i="0" u="none" strike="noStrike" cap="none" normalizeH="0" smtClean="0">
                <a:ln>
                  <a:noFill/>
                </a:ln>
                <a:solidFill>
                  <a:schemeClr val="accent1">
                    <a:lumMod val="75000"/>
                  </a:schemeClr>
                </a:solidFill>
                <a:effectLst/>
                <a:latin typeface="+mn-lt"/>
                <a:ea typeface="+mn-ea"/>
              </a:rPr>
              <a:t>汎用部品</a:t>
            </a:r>
          </a:p>
        </p:txBody>
      </p:sp>
      <p:sp>
        <p:nvSpPr>
          <p:cNvPr id="33" name="正方形/長方形 32"/>
          <p:cNvSpPr/>
          <p:nvPr/>
        </p:nvSpPr>
        <p:spPr bwMode="auto">
          <a:xfrm>
            <a:off x="6588224" y="2708920"/>
            <a:ext cx="1940410" cy="180020"/>
          </a:xfrm>
          <a:prstGeom prst="rect">
            <a:avLst/>
          </a:prstGeom>
          <a:solidFill>
            <a:srgbClr val="FF66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smtClean="0">
                <a:ln>
                  <a:noFill/>
                </a:ln>
                <a:solidFill>
                  <a:schemeClr val="bg1"/>
                </a:solidFill>
                <a:effectLst/>
                <a:latin typeface="+mn-lt"/>
                <a:ea typeface="+mn-ea"/>
              </a:rPr>
              <a:t>互換</a:t>
            </a:r>
            <a:r>
              <a:rPr kumimoji="0" lang="en-US" altLang="ja-JP" sz="1050" b="0" i="0" u="none" strike="noStrike" cap="none" normalizeH="0" smtClean="0">
                <a:ln>
                  <a:noFill/>
                </a:ln>
                <a:solidFill>
                  <a:schemeClr val="bg1"/>
                </a:solidFill>
                <a:effectLst/>
                <a:latin typeface="+mn-lt"/>
                <a:ea typeface="+mn-ea"/>
              </a:rPr>
              <a:t>BIOS</a:t>
            </a:r>
            <a:endParaRPr kumimoji="0" lang="ja-JP" altLang="en-US" sz="1050" b="0" i="0" u="none" strike="noStrike" cap="none" normalizeH="0" smtClean="0">
              <a:ln>
                <a:noFill/>
              </a:ln>
              <a:solidFill>
                <a:schemeClr val="bg1"/>
              </a:solidFill>
              <a:effectLst/>
              <a:latin typeface="+mn-lt"/>
              <a:ea typeface="+mn-ea"/>
            </a:endParaRPr>
          </a:p>
        </p:txBody>
      </p:sp>
      <p:grpSp>
        <p:nvGrpSpPr>
          <p:cNvPr id="11" name="グループ化 10"/>
          <p:cNvGrpSpPr/>
          <p:nvPr/>
        </p:nvGrpSpPr>
        <p:grpSpPr>
          <a:xfrm>
            <a:off x="2551970" y="2312876"/>
            <a:ext cx="5976664" cy="324036"/>
            <a:chOff x="2551970" y="2384884"/>
            <a:chExt cx="5976664" cy="324036"/>
          </a:xfrm>
        </p:grpSpPr>
        <p:cxnSp>
          <p:nvCxnSpPr>
            <p:cNvPr id="42" name="直線コネクタ 41"/>
            <p:cNvCxnSpPr>
              <a:stCxn id="18" idx="3"/>
              <a:endCxn id="34" idx="1"/>
            </p:cNvCxnSpPr>
            <p:nvPr/>
          </p:nvCxnSpPr>
          <p:spPr bwMode="auto">
            <a:xfrm>
              <a:off x="2551970" y="2546902"/>
              <a:ext cx="4036254" cy="0"/>
            </a:xfrm>
            <a:prstGeom prst="line">
              <a:avLst/>
            </a:prstGeom>
            <a:solidFill>
              <a:schemeClr val="bg1"/>
            </a:solidFill>
            <a:ln w="38100" cap="flat" cmpd="sng" algn="ctr">
              <a:solidFill>
                <a:srgbClr val="4168A7"/>
              </a:solidFill>
              <a:prstDash val="solid"/>
              <a:round/>
              <a:headEnd type="none" w="med" len="med"/>
              <a:tailEnd type="triangle" w="med" len="med"/>
            </a:ln>
            <a:effectLst/>
          </p:spPr>
        </p:cxnSp>
        <p:sp>
          <p:nvSpPr>
            <p:cNvPr id="24" name="正方形/長方形 23"/>
            <p:cNvSpPr/>
            <p:nvPr/>
          </p:nvSpPr>
          <p:spPr bwMode="auto">
            <a:xfrm>
              <a:off x="2843808" y="2384884"/>
              <a:ext cx="1656184" cy="324036"/>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smtClean="0">
                  <a:ln>
                    <a:noFill/>
                  </a:ln>
                  <a:solidFill>
                    <a:schemeClr val="bg1"/>
                  </a:solidFill>
                  <a:effectLst/>
                  <a:latin typeface="+mn-lt"/>
                  <a:ea typeface="+mn-ea"/>
                </a:rPr>
                <a:t>非公開（</a:t>
              </a:r>
              <a:r>
                <a:rPr kumimoji="0" lang="en-US" altLang="ja-JP" sz="1100" b="0" i="0" u="none" strike="noStrike" cap="none" normalizeH="0" smtClean="0">
                  <a:ln>
                    <a:noFill/>
                  </a:ln>
                  <a:solidFill>
                    <a:schemeClr val="bg1"/>
                  </a:solidFill>
                  <a:effectLst/>
                  <a:latin typeface="+mn-lt"/>
                  <a:ea typeface="+mn-ea"/>
                </a:rPr>
                <a:t>MS</a:t>
              </a:r>
              <a:r>
                <a:rPr kumimoji="0" lang="ja-JP" altLang="en-US" sz="1100" b="0" i="0" u="none" strike="noStrike" cap="none" normalizeH="0" smtClean="0">
                  <a:ln>
                    <a:noFill/>
                  </a:ln>
                  <a:solidFill>
                    <a:schemeClr val="bg1"/>
                  </a:solidFill>
                  <a:effectLst/>
                  <a:latin typeface="+mn-lt"/>
                  <a:ea typeface="+mn-ea"/>
                </a:rPr>
                <a:t>から販売）</a:t>
              </a:r>
            </a:p>
          </p:txBody>
        </p:sp>
        <p:sp>
          <p:nvSpPr>
            <p:cNvPr id="34" name="正方形/長方形 33"/>
            <p:cNvSpPr/>
            <p:nvPr/>
          </p:nvSpPr>
          <p:spPr bwMode="auto">
            <a:xfrm>
              <a:off x="6588224" y="2384884"/>
              <a:ext cx="1940410" cy="324036"/>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smtClean="0">
                  <a:ln>
                    <a:noFill/>
                  </a:ln>
                  <a:solidFill>
                    <a:schemeClr val="bg1"/>
                  </a:solidFill>
                  <a:effectLst/>
                  <a:latin typeface="+mn-lt"/>
                  <a:ea typeface="+mn-ea"/>
                </a:rPr>
                <a:t>OS</a:t>
              </a:r>
              <a:r>
                <a:rPr kumimoji="0" lang="en-US" altLang="ja-JP" sz="1400" smtClean="0">
                  <a:solidFill>
                    <a:schemeClr val="bg1"/>
                  </a:solidFill>
                  <a:latin typeface="+mn-lt"/>
                  <a:ea typeface="+mn-ea"/>
                </a:rPr>
                <a:t>(</a:t>
              </a:r>
              <a:r>
                <a:rPr kumimoji="0" lang="en-US" altLang="ja-JP" sz="1400" b="0" i="0" u="none" strike="noStrike" cap="none" normalizeH="0" smtClean="0">
                  <a:ln>
                    <a:noFill/>
                  </a:ln>
                  <a:solidFill>
                    <a:schemeClr val="bg1"/>
                  </a:solidFill>
                  <a:effectLst/>
                  <a:latin typeface="+mn-lt"/>
                  <a:ea typeface="+mn-ea"/>
                </a:rPr>
                <a:t>MS-DOS</a:t>
              </a:r>
              <a:r>
                <a:rPr kumimoji="0" lang="en-US" altLang="ja-JP" sz="1400">
                  <a:solidFill>
                    <a:schemeClr val="bg1"/>
                  </a:solidFill>
                  <a:latin typeface="+mn-lt"/>
                  <a:ea typeface="+mn-ea"/>
                </a:rPr>
                <a:t>)</a:t>
              </a:r>
              <a:endParaRPr kumimoji="0" lang="ja-JP" altLang="en-US" sz="1400" b="0" i="0" u="none" strike="noStrike" cap="none" normalizeH="0" smtClean="0">
                <a:ln>
                  <a:noFill/>
                </a:ln>
                <a:solidFill>
                  <a:schemeClr val="bg1"/>
                </a:solidFill>
                <a:effectLst/>
                <a:latin typeface="+mn-lt"/>
                <a:ea typeface="+mn-ea"/>
              </a:endParaRPr>
            </a:p>
          </p:txBody>
        </p:sp>
      </p:grpSp>
      <p:sp>
        <p:nvSpPr>
          <p:cNvPr id="40" name="正方形/長方形 39"/>
          <p:cNvSpPr/>
          <p:nvPr/>
        </p:nvSpPr>
        <p:spPr bwMode="auto">
          <a:xfrm>
            <a:off x="4652392" y="2708920"/>
            <a:ext cx="1656184" cy="180020"/>
          </a:xfrm>
          <a:prstGeom prst="rect">
            <a:avLst/>
          </a:prstGeom>
          <a:solidFill>
            <a:srgbClr val="FF66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smtClean="0">
                <a:ln>
                  <a:noFill/>
                </a:ln>
                <a:solidFill>
                  <a:schemeClr val="bg1"/>
                </a:solidFill>
                <a:effectLst/>
                <a:latin typeface="+mn-lt"/>
                <a:ea typeface="+mn-ea"/>
              </a:rPr>
              <a:t>リバースエンジニアリング</a:t>
            </a:r>
          </a:p>
        </p:txBody>
      </p:sp>
      <p:grpSp>
        <p:nvGrpSpPr>
          <p:cNvPr id="41" name="グループ化 40"/>
          <p:cNvGrpSpPr/>
          <p:nvPr/>
        </p:nvGrpSpPr>
        <p:grpSpPr>
          <a:xfrm>
            <a:off x="2551970" y="1916832"/>
            <a:ext cx="5976664" cy="369332"/>
            <a:chOff x="2551970" y="1988840"/>
            <a:chExt cx="5976664" cy="369332"/>
          </a:xfrm>
        </p:grpSpPr>
        <p:sp>
          <p:nvSpPr>
            <p:cNvPr id="35" name="正方形/長方形 34"/>
            <p:cNvSpPr/>
            <p:nvPr/>
          </p:nvSpPr>
          <p:spPr bwMode="auto">
            <a:xfrm>
              <a:off x="6588224" y="2005971"/>
              <a:ext cx="432048" cy="324036"/>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chemeClr val="bg1"/>
                </a:solidFill>
                <a:effectLst/>
                <a:latin typeface="+mn-lt"/>
                <a:ea typeface="+mn-ea"/>
              </a:endParaRPr>
            </a:p>
          </p:txBody>
        </p:sp>
        <p:sp>
          <p:nvSpPr>
            <p:cNvPr id="36" name="正方形/長方形 35"/>
            <p:cNvSpPr/>
            <p:nvPr/>
          </p:nvSpPr>
          <p:spPr bwMode="auto">
            <a:xfrm>
              <a:off x="7092280" y="2005971"/>
              <a:ext cx="432048" cy="324036"/>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chemeClr val="bg1"/>
                </a:solidFill>
                <a:effectLst/>
                <a:latin typeface="+mn-lt"/>
                <a:ea typeface="+mn-ea"/>
              </a:endParaRPr>
            </a:p>
          </p:txBody>
        </p:sp>
        <p:sp>
          <p:nvSpPr>
            <p:cNvPr id="37" name="正方形/長方形 36"/>
            <p:cNvSpPr/>
            <p:nvPr/>
          </p:nvSpPr>
          <p:spPr bwMode="auto">
            <a:xfrm>
              <a:off x="7596336" y="2005971"/>
              <a:ext cx="432048" cy="324036"/>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chemeClr val="bg1"/>
                </a:solidFill>
                <a:effectLst/>
                <a:latin typeface="+mn-lt"/>
                <a:ea typeface="+mn-ea"/>
              </a:endParaRPr>
            </a:p>
          </p:txBody>
        </p:sp>
        <p:sp>
          <p:nvSpPr>
            <p:cNvPr id="38" name="正方形/長方形 37"/>
            <p:cNvSpPr/>
            <p:nvPr/>
          </p:nvSpPr>
          <p:spPr bwMode="auto">
            <a:xfrm>
              <a:off x="8096586" y="2005177"/>
              <a:ext cx="432048" cy="324036"/>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chemeClr val="bg1"/>
                </a:solidFill>
                <a:effectLst/>
                <a:latin typeface="+mn-lt"/>
                <a:ea typeface="+mn-ea"/>
              </a:endParaRPr>
            </a:p>
          </p:txBody>
        </p:sp>
        <p:sp>
          <p:nvSpPr>
            <p:cNvPr id="39" name="テキスト ボックス 38"/>
            <p:cNvSpPr txBox="1"/>
            <p:nvPr/>
          </p:nvSpPr>
          <p:spPr>
            <a:xfrm>
              <a:off x="6660232" y="1988840"/>
              <a:ext cx="1754006" cy="369332"/>
            </a:xfrm>
            <a:prstGeom prst="rect">
              <a:avLst/>
            </a:prstGeom>
            <a:noFill/>
          </p:spPr>
          <p:txBody>
            <a:bodyPr wrap="none" rtlCol="0">
              <a:spAutoFit/>
            </a:bodyPr>
            <a:lstStyle/>
            <a:p>
              <a:pPr algn="ctr"/>
              <a:r>
                <a:rPr lang="ja-JP" altLang="en-US" smtClean="0">
                  <a:solidFill>
                    <a:schemeClr val="bg1"/>
                  </a:solidFill>
                  <a:effectLst>
                    <a:outerShdw blurRad="38100" dist="38100" dir="2700000" algn="tl">
                      <a:srgbClr val="000000">
                        <a:alpha val="43137"/>
                      </a:srgbClr>
                    </a:outerShdw>
                  </a:effectLst>
                </a:rPr>
                <a:t>アプリケーション</a:t>
              </a:r>
              <a:endParaRPr kumimoji="1" lang="en-US" altLang="ja-JP" smtClean="0">
                <a:solidFill>
                  <a:schemeClr val="bg1"/>
                </a:solidFill>
                <a:effectLst>
                  <a:outerShdw blurRad="38100" dist="38100" dir="2700000" algn="tl">
                    <a:srgbClr val="000000">
                      <a:alpha val="43137"/>
                    </a:srgbClr>
                  </a:outerShdw>
                </a:effectLst>
              </a:endParaRPr>
            </a:p>
          </p:txBody>
        </p:sp>
        <p:cxnSp>
          <p:nvCxnSpPr>
            <p:cNvPr id="43" name="直線コネクタ 42"/>
            <p:cNvCxnSpPr>
              <a:stCxn id="22" idx="3"/>
              <a:endCxn id="35" idx="1"/>
            </p:cNvCxnSpPr>
            <p:nvPr/>
          </p:nvCxnSpPr>
          <p:spPr bwMode="auto">
            <a:xfrm>
              <a:off x="2551970" y="2167195"/>
              <a:ext cx="4036254" cy="794"/>
            </a:xfrm>
            <a:prstGeom prst="line">
              <a:avLst/>
            </a:prstGeom>
            <a:solidFill>
              <a:schemeClr val="bg1"/>
            </a:solidFill>
            <a:ln w="38100" cap="flat" cmpd="sng" algn="ctr">
              <a:solidFill>
                <a:srgbClr val="4168A7"/>
              </a:solidFill>
              <a:prstDash val="solid"/>
              <a:round/>
              <a:headEnd type="none" w="med" len="med"/>
              <a:tailEnd type="triangle" w="med" len="med"/>
            </a:ln>
            <a:effectLst/>
          </p:spPr>
        </p:cxnSp>
      </p:grpSp>
      <p:grpSp>
        <p:nvGrpSpPr>
          <p:cNvPr id="12" name="グループ化 11"/>
          <p:cNvGrpSpPr/>
          <p:nvPr/>
        </p:nvGrpSpPr>
        <p:grpSpPr>
          <a:xfrm>
            <a:off x="1581060" y="3392996"/>
            <a:ext cx="6515526" cy="756084"/>
            <a:chOff x="1581060" y="3465004"/>
            <a:chExt cx="6515526" cy="756084"/>
          </a:xfrm>
        </p:grpSpPr>
        <p:sp>
          <p:nvSpPr>
            <p:cNvPr id="28" name="正方形/長方形 27"/>
            <p:cNvSpPr/>
            <p:nvPr/>
          </p:nvSpPr>
          <p:spPr bwMode="auto">
            <a:xfrm>
              <a:off x="7020272" y="3465004"/>
              <a:ext cx="1076314" cy="360040"/>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smtClean="0">
                  <a:ln>
                    <a:noFill/>
                  </a:ln>
                  <a:solidFill>
                    <a:schemeClr val="bg1"/>
                  </a:solidFill>
                  <a:effectLst/>
                  <a:latin typeface="+mn-lt"/>
                  <a:ea typeface="+mn-ea"/>
                </a:rPr>
                <a:t>CPU(Intel)</a:t>
              </a:r>
              <a:endParaRPr kumimoji="0" lang="ja-JP" altLang="en-US" sz="1400" b="0" i="0" u="none" strike="noStrike" cap="none" normalizeH="0" smtClean="0">
                <a:ln>
                  <a:noFill/>
                </a:ln>
                <a:solidFill>
                  <a:schemeClr val="bg1"/>
                </a:solidFill>
                <a:effectLst/>
                <a:latin typeface="+mn-lt"/>
                <a:ea typeface="+mn-ea"/>
              </a:endParaRPr>
            </a:p>
          </p:txBody>
        </p:sp>
        <p:cxnSp>
          <p:nvCxnSpPr>
            <p:cNvPr id="50" name="直線コネクタ 49"/>
            <p:cNvCxnSpPr/>
            <p:nvPr/>
          </p:nvCxnSpPr>
          <p:spPr bwMode="auto">
            <a:xfrm>
              <a:off x="1581060" y="4059070"/>
              <a:ext cx="5977369"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51" name="直線コネクタ 50"/>
            <p:cNvCxnSpPr>
              <a:stCxn id="4" idx="2"/>
            </p:cNvCxnSpPr>
            <p:nvPr/>
          </p:nvCxnSpPr>
          <p:spPr bwMode="auto">
            <a:xfrm flipH="1">
              <a:off x="1581060" y="3825044"/>
              <a:ext cx="705" cy="234026"/>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57" name="直線コネクタ 56"/>
            <p:cNvCxnSpPr>
              <a:endCxn id="28" idx="2"/>
            </p:cNvCxnSpPr>
            <p:nvPr/>
          </p:nvCxnSpPr>
          <p:spPr bwMode="auto">
            <a:xfrm flipH="1" flipV="1">
              <a:off x="7558429" y="3825044"/>
              <a:ext cx="3799" cy="234026"/>
            </a:xfrm>
            <a:prstGeom prst="line">
              <a:avLst/>
            </a:prstGeom>
            <a:solidFill>
              <a:schemeClr val="bg1"/>
            </a:solidFill>
            <a:ln w="38100" cap="rnd" cmpd="sng" algn="ctr">
              <a:solidFill>
                <a:srgbClr val="4168A7"/>
              </a:solidFill>
              <a:prstDash val="solid"/>
              <a:round/>
              <a:headEnd type="none" w="med" len="med"/>
              <a:tailEnd type="triangle" w="med" len="med"/>
            </a:ln>
            <a:effectLst/>
          </p:spPr>
        </p:cxnSp>
        <p:sp>
          <p:nvSpPr>
            <p:cNvPr id="27" name="正方形/長方形 26"/>
            <p:cNvSpPr/>
            <p:nvPr/>
          </p:nvSpPr>
          <p:spPr bwMode="auto">
            <a:xfrm>
              <a:off x="2843808" y="3897052"/>
              <a:ext cx="1656184" cy="324036"/>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dirty="0" smtClean="0">
                  <a:ln>
                    <a:noFill/>
                  </a:ln>
                  <a:solidFill>
                    <a:schemeClr val="bg1"/>
                  </a:solidFill>
                  <a:effectLst/>
                  <a:latin typeface="+mn-lt"/>
                  <a:ea typeface="+mn-ea"/>
                </a:rPr>
                <a:t>非公開（</a:t>
              </a:r>
              <a:r>
                <a:rPr kumimoji="0" lang="en-US" altLang="ja-JP" sz="1050" b="0" i="0" u="none" strike="noStrike" cap="none" normalizeH="0" dirty="0" smtClean="0">
                  <a:ln>
                    <a:noFill/>
                  </a:ln>
                  <a:solidFill>
                    <a:schemeClr val="bg1"/>
                  </a:solidFill>
                  <a:effectLst/>
                  <a:latin typeface="+mn-lt"/>
                  <a:ea typeface="+mn-ea"/>
                </a:rPr>
                <a:t>Intel</a:t>
              </a:r>
              <a:r>
                <a:rPr kumimoji="0" lang="ja-JP" altLang="en-US" sz="1050" b="0" i="0" u="none" strike="noStrike" cap="none" normalizeH="0" dirty="0" smtClean="0">
                  <a:ln>
                    <a:noFill/>
                  </a:ln>
                  <a:solidFill>
                    <a:schemeClr val="bg1"/>
                  </a:solidFill>
                  <a:effectLst/>
                  <a:latin typeface="+mn-lt"/>
                  <a:ea typeface="+mn-ea"/>
                </a:rPr>
                <a:t>から販売）</a:t>
              </a:r>
            </a:p>
          </p:txBody>
        </p:sp>
      </p:grpSp>
      <p:sp>
        <p:nvSpPr>
          <p:cNvPr id="60" name="テキスト ボックス 59"/>
          <p:cNvSpPr txBox="1"/>
          <p:nvPr/>
        </p:nvSpPr>
        <p:spPr>
          <a:xfrm>
            <a:off x="246175" y="1196753"/>
            <a:ext cx="2669770" cy="461665"/>
          </a:xfrm>
          <a:prstGeom prst="rect">
            <a:avLst/>
          </a:prstGeom>
          <a:noFill/>
        </p:spPr>
        <p:txBody>
          <a:bodyPr wrap="none" rtlCol="0">
            <a:spAutoFit/>
          </a:bodyPr>
          <a:lstStyle/>
          <a:p>
            <a:pPr algn="ctr"/>
            <a:r>
              <a:rPr kumimoji="1" lang="en-US" altLang="ja-JP" sz="2400" smtClean="0">
                <a:solidFill>
                  <a:srgbClr val="4168A7"/>
                </a:solidFill>
              </a:rPr>
              <a:t>IBM PC/AT (1984)</a:t>
            </a:r>
            <a:endParaRPr kumimoji="1" lang="ja-JP" altLang="en-US" sz="2400">
              <a:solidFill>
                <a:srgbClr val="4168A7"/>
              </a:solidFill>
            </a:endParaRPr>
          </a:p>
        </p:txBody>
      </p:sp>
      <p:sp>
        <p:nvSpPr>
          <p:cNvPr id="61" name="テキスト ボックス 60"/>
          <p:cNvSpPr txBox="1"/>
          <p:nvPr/>
        </p:nvSpPr>
        <p:spPr>
          <a:xfrm>
            <a:off x="6566795" y="1196752"/>
            <a:ext cx="1990865" cy="461665"/>
          </a:xfrm>
          <a:prstGeom prst="rect">
            <a:avLst/>
          </a:prstGeom>
          <a:noFill/>
        </p:spPr>
        <p:txBody>
          <a:bodyPr wrap="none" rtlCol="0">
            <a:spAutoFit/>
          </a:bodyPr>
          <a:lstStyle/>
          <a:p>
            <a:pPr algn="ctr"/>
            <a:r>
              <a:rPr kumimoji="1" lang="en-US" altLang="ja-JP" sz="2400" smtClean="0">
                <a:solidFill>
                  <a:srgbClr val="4168A7"/>
                </a:solidFill>
              </a:rPr>
              <a:t>PC/AT</a:t>
            </a:r>
            <a:r>
              <a:rPr kumimoji="1" lang="ja-JP" altLang="en-US" sz="2400" smtClean="0">
                <a:solidFill>
                  <a:srgbClr val="4168A7"/>
                </a:solidFill>
              </a:rPr>
              <a:t>互換機</a:t>
            </a:r>
            <a:endParaRPr kumimoji="1" lang="ja-JP" altLang="en-US" sz="2400">
              <a:solidFill>
                <a:srgbClr val="4168A7"/>
              </a:solidFill>
            </a:endParaRPr>
          </a:p>
        </p:txBody>
      </p:sp>
      <p:sp>
        <p:nvSpPr>
          <p:cNvPr id="62" name="正方形/長方形 61"/>
          <p:cNvSpPr/>
          <p:nvPr/>
        </p:nvSpPr>
        <p:spPr bwMode="auto">
          <a:xfrm>
            <a:off x="4652392" y="2960948"/>
            <a:ext cx="1656184" cy="792088"/>
          </a:xfrm>
          <a:prstGeom prst="rect">
            <a:avLst/>
          </a:prstGeom>
          <a:solidFill>
            <a:srgbClr val="FF66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smtClean="0">
                <a:ln>
                  <a:noFill/>
                </a:ln>
                <a:solidFill>
                  <a:schemeClr val="bg1"/>
                </a:solidFill>
                <a:effectLst/>
                <a:latin typeface="+mn-lt"/>
                <a:ea typeface="+mn-ea"/>
              </a:rPr>
              <a:t>そのまま（クローン）</a:t>
            </a:r>
            <a:endParaRPr kumimoji="0" lang="en-US" altLang="ja-JP" sz="1100" b="0" i="0" u="none" strike="noStrike" cap="none" normalizeH="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smtClean="0">
                <a:solidFill>
                  <a:schemeClr val="bg1"/>
                </a:solidFill>
                <a:latin typeface="+mn-lt"/>
                <a:ea typeface="+mn-ea"/>
              </a:rPr>
              <a:t>改変（互換機）</a:t>
            </a:r>
            <a:endParaRPr kumimoji="0" lang="ja-JP" altLang="en-US" sz="1100" b="0" i="0" u="none" strike="noStrike" cap="none" normalizeH="0" smtClean="0">
              <a:ln>
                <a:noFill/>
              </a:ln>
              <a:solidFill>
                <a:schemeClr val="bg1"/>
              </a:solidFill>
              <a:effectLst/>
              <a:latin typeface="+mn-lt"/>
              <a:ea typeface="+mn-ea"/>
            </a:endParaRPr>
          </a:p>
        </p:txBody>
      </p:sp>
      <p:sp>
        <p:nvSpPr>
          <p:cNvPr id="45" name="角丸四角形 44"/>
          <p:cNvSpPr/>
          <p:nvPr/>
        </p:nvSpPr>
        <p:spPr bwMode="auto">
          <a:xfrm>
            <a:off x="611560" y="4581128"/>
            <a:ext cx="4392488" cy="936104"/>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80975" marR="0" indent="-180975" defTabSz="914400" rtl="0" eaLnBrk="1" fontAlgn="base" latinLnBrk="0" hangingPunct="1">
              <a:lnSpc>
                <a:spcPct val="100000"/>
              </a:lnSpc>
              <a:spcBef>
                <a:spcPct val="20000"/>
              </a:spcBef>
              <a:spcAft>
                <a:spcPct val="0"/>
              </a:spcAft>
              <a:buClrTx/>
              <a:buSzTx/>
              <a:buFontTx/>
              <a:buNone/>
              <a:tabLst/>
            </a:pPr>
            <a:r>
              <a:rPr kumimoji="0" lang="ja-JP" altLang="en-US" sz="1300" b="0" i="0" u="none" strike="noStrike" cap="none" normalizeH="0" dirty="0" smtClean="0">
                <a:ln>
                  <a:noFill/>
                </a:ln>
                <a:solidFill>
                  <a:schemeClr val="bg1"/>
                </a:solidFill>
                <a:effectLst/>
                <a:latin typeface="+mn-lt"/>
                <a:ea typeface="+mn-ea"/>
              </a:rPr>
              <a:t>・ベンダ間で互換性のある単一プラットフォームの誕生</a:t>
            </a:r>
            <a:endParaRPr kumimoji="0" lang="en-US" altLang="ja-JP" sz="1300" b="0" i="0" u="none" strike="noStrike" cap="none" normalizeH="0" dirty="0" smtClean="0">
              <a:ln>
                <a:noFill/>
              </a:ln>
              <a:solidFill>
                <a:schemeClr val="bg1"/>
              </a:solidFill>
              <a:effectLst/>
              <a:latin typeface="+mn-lt"/>
              <a:ea typeface="+mn-ea"/>
            </a:endParaRPr>
          </a:p>
          <a:p>
            <a:pPr marL="180975" marR="0" indent="-180975" defTabSz="914400" rtl="0" eaLnBrk="1" fontAlgn="base" latinLnBrk="0" hangingPunct="1">
              <a:lnSpc>
                <a:spcPct val="100000"/>
              </a:lnSpc>
              <a:spcBef>
                <a:spcPct val="20000"/>
              </a:spcBef>
              <a:spcAft>
                <a:spcPct val="0"/>
              </a:spcAft>
              <a:buClrTx/>
              <a:buSzTx/>
              <a:buFontTx/>
              <a:buNone/>
              <a:tabLst/>
            </a:pPr>
            <a:r>
              <a:rPr kumimoji="0" lang="ja-JP" altLang="en-US" sz="1300" dirty="0" smtClean="0">
                <a:solidFill>
                  <a:schemeClr val="bg1"/>
                </a:solidFill>
                <a:latin typeface="+mn-lt"/>
                <a:ea typeface="+mn-ea"/>
              </a:rPr>
              <a:t>・マルチベンダによるコスト低減による爆発的な普及</a:t>
            </a:r>
            <a:endParaRPr kumimoji="0" lang="en-US" altLang="ja-JP" sz="1300" dirty="0" smtClean="0">
              <a:solidFill>
                <a:schemeClr val="bg1"/>
              </a:solidFill>
              <a:latin typeface="+mn-lt"/>
              <a:ea typeface="+mn-ea"/>
            </a:endParaRPr>
          </a:p>
          <a:p>
            <a:pPr marL="180975" marR="0" indent="-180975" defTabSz="914400" rtl="0" eaLnBrk="1" fontAlgn="base" latinLnBrk="0" hangingPunct="1">
              <a:lnSpc>
                <a:spcPct val="100000"/>
              </a:lnSpc>
              <a:spcBef>
                <a:spcPct val="20000"/>
              </a:spcBef>
              <a:spcAft>
                <a:spcPct val="0"/>
              </a:spcAft>
              <a:buClrTx/>
              <a:buSzTx/>
              <a:buFontTx/>
              <a:buNone/>
              <a:tabLst/>
            </a:pPr>
            <a:r>
              <a:rPr kumimoji="0" lang="ja-JP" altLang="en-US" sz="1300" b="0" i="0" u="none" strike="noStrike" cap="none" normalizeH="0" dirty="0" smtClean="0">
                <a:ln>
                  <a:noFill/>
                </a:ln>
                <a:solidFill>
                  <a:schemeClr val="bg1"/>
                </a:solidFill>
                <a:effectLst/>
                <a:latin typeface="+mn-lt"/>
                <a:ea typeface="+mn-ea"/>
              </a:rPr>
              <a:t>・アプリケーション・周辺機器の充実</a:t>
            </a:r>
          </a:p>
        </p:txBody>
      </p:sp>
      <p:grpSp>
        <p:nvGrpSpPr>
          <p:cNvPr id="6" name="グループ化 5"/>
          <p:cNvGrpSpPr/>
          <p:nvPr/>
        </p:nvGrpSpPr>
        <p:grpSpPr>
          <a:xfrm>
            <a:off x="5004048" y="4581128"/>
            <a:ext cx="3524586" cy="936104"/>
            <a:chOff x="5004048" y="4581128"/>
            <a:chExt cx="3524586" cy="936104"/>
          </a:xfrm>
        </p:grpSpPr>
        <p:sp>
          <p:nvSpPr>
            <p:cNvPr id="47" name="角丸四角形 46"/>
            <p:cNvSpPr/>
            <p:nvPr/>
          </p:nvSpPr>
          <p:spPr bwMode="auto">
            <a:xfrm>
              <a:off x="5480484" y="4581128"/>
              <a:ext cx="3048150" cy="936104"/>
            </a:xfrm>
            <a:prstGeom prst="roundRect">
              <a:avLst>
                <a:gd name="adj" fmla="val 0"/>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80975" marR="0" indent="-180975" defTabSz="914400" rtl="0" eaLnBrk="1" fontAlgn="base" latinLnBrk="0" hangingPunct="1">
                <a:lnSpc>
                  <a:spcPct val="100000"/>
                </a:lnSpc>
                <a:spcBef>
                  <a:spcPct val="20000"/>
                </a:spcBef>
                <a:spcAft>
                  <a:spcPct val="0"/>
                </a:spcAft>
                <a:buClrTx/>
                <a:buSzTx/>
                <a:buFontTx/>
                <a:buNone/>
                <a:tabLst/>
              </a:pPr>
              <a:r>
                <a:rPr kumimoji="0" lang="ja-JP" altLang="en-US" sz="1300" b="0" i="0" u="none" strike="noStrike" cap="none" normalizeH="0" dirty="0" smtClean="0">
                  <a:ln>
                    <a:noFill/>
                  </a:ln>
                  <a:solidFill>
                    <a:schemeClr val="bg1"/>
                  </a:solidFill>
                  <a:effectLst/>
                  <a:latin typeface="+mn-lt"/>
                  <a:ea typeface="+mn-ea"/>
                </a:rPr>
                <a:t>・コモディティ化によって利益が減少</a:t>
              </a:r>
              <a:endParaRPr kumimoji="0" lang="en-US" altLang="ja-JP" sz="1300" b="0" i="0" u="none" strike="noStrike" cap="none" normalizeH="0" dirty="0" smtClean="0">
                <a:ln>
                  <a:noFill/>
                </a:ln>
                <a:solidFill>
                  <a:schemeClr val="bg1"/>
                </a:solidFill>
                <a:effectLst/>
                <a:latin typeface="+mn-lt"/>
                <a:ea typeface="+mn-ea"/>
              </a:endParaRPr>
            </a:p>
            <a:p>
              <a:pPr marL="180975" marR="0" indent="-180975" defTabSz="914400" rtl="0" eaLnBrk="1" fontAlgn="base" latinLnBrk="0" hangingPunct="1">
                <a:lnSpc>
                  <a:spcPct val="100000"/>
                </a:lnSpc>
                <a:spcBef>
                  <a:spcPct val="20000"/>
                </a:spcBef>
                <a:spcAft>
                  <a:spcPct val="0"/>
                </a:spcAft>
                <a:buClrTx/>
                <a:buSzTx/>
                <a:buFontTx/>
                <a:buNone/>
                <a:tabLst/>
              </a:pPr>
              <a:r>
                <a:rPr kumimoji="0" lang="ja-JP" altLang="en-US" sz="1300" dirty="0" smtClean="0">
                  <a:solidFill>
                    <a:schemeClr val="bg1"/>
                  </a:solidFill>
                  <a:latin typeface="+mn-lt"/>
                  <a:ea typeface="+mn-ea"/>
                </a:rPr>
                <a:t>・製品の差別化が困難</a:t>
              </a:r>
              <a:endParaRPr kumimoji="0" lang="en-US" altLang="ja-JP" sz="1300" b="0" i="0" u="none" strike="noStrike" cap="none" normalizeH="0" dirty="0" smtClean="0">
                <a:ln>
                  <a:noFill/>
                </a:ln>
                <a:solidFill>
                  <a:schemeClr val="bg1"/>
                </a:solidFill>
                <a:effectLst/>
                <a:latin typeface="+mn-lt"/>
                <a:ea typeface="+mn-ea"/>
              </a:endParaRPr>
            </a:p>
            <a:p>
              <a:pPr marL="180975" marR="0" indent="-180975" defTabSz="914400" rtl="0" eaLnBrk="1" fontAlgn="base" latinLnBrk="0" hangingPunct="1">
                <a:lnSpc>
                  <a:spcPct val="100000"/>
                </a:lnSpc>
                <a:spcBef>
                  <a:spcPct val="20000"/>
                </a:spcBef>
                <a:spcAft>
                  <a:spcPct val="0"/>
                </a:spcAft>
                <a:buClrTx/>
                <a:buSzTx/>
                <a:buFontTx/>
                <a:buNone/>
                <a:tabLst/>
              </a:pPr>
              <a:r>
                <a:rPr kumimoji="0" lang="ja-JP" altLang="en-US" sz="1300" dirty="0" smtClean="0">
                  <a:solidFill>
                    <a:schemeClr val="bg1"/>
                  </a:solidFill>
                  <a:latin typeface="+mn-lt"/>
                  <a:ea typeface="+mn-ea"/>
                </a:rPr>
                <a:t>・最終的に技術を公開していないベンダーが市場を支配</a:t>
              </a:r>
              <a:r>
                <a:rPr kumimoji="0" lang="en-US" altLang="ja-JP" sz="1300" dirty="0" smtClean="0">
                  <a:solidFill>
                    <a:schemeClr val="bg1"/>
                  </a:solidFill>
                  <a:latin typeface="+mn-lt"/>
                  <a:ea typeface="+mn-ea"/>
                </a:rPr>
                <a:t>(Wintel)</a:t>
              </a:r>
              <a:endParaRPr kumimoji="0" lang="ja-JP" altLang="en-US" sz="1300" b="0" i="0" u="none" strike="noStrike" cap="none" normalizeH="0" dirty="0" smtClean="0">
                <a:ln>
                  <a:noFill/>
                </a:ln>
                <a:solidFill>
                  <a:schemeClr val="bg1"/>
                </a:solidFill>
                <a:effectLst/>
                <a:latin typeface="+mn-lt"/>
                <a:ea typeface="+mn-ea"/>
              </a:endParaRPr>
            </a:p>
          </p:txBody>
        </p:sp>
        <p:sp>
          <p:nvSpPr>
            <p:cNvPr id="3" name="右矢印 2"/>
            <p:cNvSpPr/>
            <p:nvPr/>
          </p:nvSpPr>
          <p:spPr bwMode="auto">
            <a:xfrm>
              <a:off x="5004048" y="4581128"/>
              <a:ext cx="476436" cy="936104"/>
            </a:xfrm>
            <a:prstGeom prst="right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grpSp>
      <p:sp>
        <p:nvSpPr>
          <p:cNvPr id="5" name="正方形/長方形 4"/>
          <p:cNvSpPr/>
          <p:nvPr/>
        </p:nvSpPr>
        <p:spPr bwMode="auto">
          <a:xfrm>
            <a:off x="611560" y="5589240"/>
            <a:ext cx="7917074" cy="79208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プラットフォームとしては成功</a:t>
            </a:r>
            <a:endParaRPr kumimoji="0" lang="en-US" altLang="ja-JP" sz="2000" dirty="0" smtClean="0">
              <a:solidFill>
                <a:schemeClr val="bg1"/>
              </a:solidFill>
              <a:latin typeface="+mn-lt"/>
              <a:ea typeface="+mn-ea"/>
            </a:endParaRPr>
          </a:p>
          <a:p>
            <a:pPr algn="ctr">
              <a:spcBef>
                <a:spcPct val="20000"/>
              </a:spcBef>
            </a:pPr>
            <a:r>
              <a:rPr kumimoji="0" lang="en-US" altLang="ja-JP" sz="2000" dirty="0" smtClean="0">
                <a:solidFill>
                  <a:schemeClr val="bg1"/>
                </a:solidFill>
                <a:latin typeface="+mn-lt"/>
                <a:ea typeface="+mn-ea"/>
              </a:rPr>
              <a:t>IBM</a:t>
            </a:r>
            <a:r>
              <a:rPr kumimoji="0" lang="ja-JP" altLang="en-US" sz="2000" dirty="0" smtClean="0">
                <a:solidFill>
                  <a:schemeClr val="bg1"/>
                </a:solidFill>
                <a:latin typeface="+mn-lt"/>
                <a:ea typeface="+mn-ea"/>
              </a:rPr>
              <a:t>は撤退</a:t>
            </a:r>
            <a:endParaRPr kumimoji="0" lang="ja-JP" altLang="en-US" sz="2000" dirty="0">
              <a:solidFill>
                <a:schemeClr val="bg1"/>
              </a:solidFill>
              <a:latin typeface="+mn-lt"/>
              <a:ea typeface="+mn-ea"/>
            </a:endParaRPr>
          </a:p>
        </p:txBody>
      </p:sp>
    </p:spTree>
    <p:extLst>
      <p:ext uri="{BB962C8B-B14F-4D97-AF65-F5344CB8AC3E}">
        <p14:creationId xmlns:p14="http://schemas.microsoft.com/office/powerpoint/2010/main" val="78782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left)">
                                      <p:cBhvr>
                                        <p:cTn id="23" dur="500"/>
                                        <p:tgtEl>
                                          <p:spTgt spid="46"/>
                                        </p:tgtEl>
                                      </p:cBhvr>
                                    </p:animEffect>
                                  </p:childTnLst>
                                </p:cTn>
                              </p:par>
                              <p:par>
                                <p:cTn id="24" presetID="22" presetClass="entr" presetSubtype="8" fill="hold"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wipe(left)">
                                      <p:cBhvr>
                                        <p:cTn id="26" dur="500"/>
                                        <p:tgtEl>
                                          <p:spTgt spid="49"/>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left)">
                                      <p:cBhvr>
                                        <p:cTn id="60" dur="500"/>
                                        <p:tgtEl>
                                          <p:spTgt spid="41"/>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wipe(left)">
                                      <p:cBhvr>
                                        <p:cTn id="72" dur="5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5"/>
                                        </p:tgtEl>
                                        <p:attrNameLst>
                                          <p:attrName>style.visibility</p:attrName>
                                        </p:attrNameLst>
                                      </p:cBhvr>
                                      <p:to>
                                        <p:strVal val="visible"/>
                                      </p:to>
                                    </p:set>
                                    <p:anim calcmode="lin" valueType="num">
                                      <p:cBhvr>
                                        <p:cTn id="77" dur="500" fill="hold"/>
                                        <p:tgtEl>
                                          <p:spTgt spid="5"/>
                                        </p:tgtEl>
                                        <p:attrNameLst>
                                          <p:attrName>ppt_w</p:attrName>
                                        </p:attrNameLst>
                                      </p:cBhvr>
                                      <p:tavLst>
                                        <p:tav tm="0">
                                          <p:val>
                                            <p:fltVal val="0"/>
                                          </p:val>
                                        </p:tav>
                                        <p:tav tm="100000">
                                          <p:val>
                                            <p:strVal val="#ppt_w"/>
                                          </p:val>
                                        </p:tav>
                                      </p:tavLst>
                                    </p:anim>
                                    <p:anim calcmode="lin" valueType="num">
                                      <p:cBhvr>
                                        <p:cTn id="78" dur="500" fill="hold"/>
                                        <p:tgtEl>
                                          <p:spTgt spid="5"/>
                                        </p:tgtEl>
                                        <p:attrNameLst>
                                          <p:attrName>ppt_h</p:attrName>
                                        </p:attrNameLst>
                                      </p:cBhvr>
                                      <p:tavLst>
                                        <p:tav tm="0">
                                          <p:val>
                                            <p:fltVal val="0"/>
                                          </p:val>
                                        </p:tav>
                                        <p:tav tm="100000">
                                          <p:val>
                                            <p:strVal val="#ppt_h"/>
                                          </p:val>
                                        </p:tav>
                                      </p:tavLst>
                                    </p:anim>
                                    <p:animEffect transition="in" filter="fade">
                                      <p:cBhvr>
                                        <p:cTn id="7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9" grpId="0" animBg="1"/>
      <p:bldP spid="30" grpId="0" animBg="1"/>
      <p:bldP spid="31" grpId="0" animBg="1"/>
      <p:bldP spid="32" grpId="0" animBg="1"/>
      <p:bldP spid="33" grpId="0" animBg="1"/>
      <p:bldP spid="40" grpId="0" animBg="1"/>
      <p:bldP spid="61" grpId="0"/>
      <p:bldP spid="62" grpId="0" animBg="1"/>
      <p:bldP spid="45"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オープンソースソフトウェア </a:t>
            </a:r>
            <a:r>
              <a:rPr lang="en-US" altLang="ja-JP" dirty="0" smtClean="0"/>
              <a:t>(OSS)</a:t>
            </a:r>
            <a:endParaRPr lang="ja-JP" altLang="en-US" dirty="0"/>
          </a:p>
        </p:txBody>
      </p:sp>
    </p:spTree>
    <p:extLst>
      <p:ext uri="{BB962C8B-B14F-4D97-AF65-F5344CB8AC3E}">
        <p14:creationId xmlns:p14="http://schemas.microsoft.com/office/powerpoint/2010/main" val="2557720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2"/>
          <p:cNvSpPr>
            <a:spLocks noGrp="1"/>
          </p:cNvSpPr>
          <p:nvPr>
            <p:ph type="title"/>
          </p:nvPr>
        </p:nvSpPr>
        <p:spPr/>
        <p:txBody>
          <a:bodyPr/>
          <a:lstStyle/>
          <a:p>
            <a:r>
              <a:rPr lang="en-US" altLang="ja-JP" smtClean="0">
                <a:latin typeface="+mn-lt"/>
                <a:ea typeface="+mn-ea"/>
              </a:rPr>
              <a:t>OSS</a:t>
            </a:r>
            <a:r>
              <a:rPr lang="ja-JP" altLang="en-US" smtClean="0">
                <a:latin typeface="+mn-lt"/>
                <a:ea typeface="+mn-ea"/>
              </a:rPr>
              <a:t>は「十分使える」</a:t>
            </a:r>
          </a:p>
        </p:txBody>
      </p:sp>
      <p:sp>
        <p:nvSpPr>
          <p:cNvPr id="7" name="正方形/長方形 6"/>
          <p:cNvSpPr/>
          <p:nvPr/>
        </p:nvSpPr>
        <p:spPr bwMode="auto">
          <a:xfrm>
            <a:off x="1259632" y="4775688"/>
            <a:ext cx="6624736" cy="648072"/>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2000" dirty="0" smtClean="0">
                <a:solidFill>
                  <a:schemeClr val="bg1"/>
                </a:solidFill>
                <a:cs typeface="Arial" pitchFamily="34" charset="0"/>
              </a:rPr>
              <a:t>クラウド構築基盤</a:t>
            </a:r>
            <a:endParaRPr kumimoji="0" lang="en-US" altLang="ja-JP" sz="2000" dirty="0" smtClean="0">
              <a:solidFill>
                <a:schemeClr val="bg1"/>
              </a:solidFill>
              <a:cs typeface="Arial" pitchFamily="34" charset="0"/>
            </a:endParaRPr>
          </a:p>
          <a:p>
            <a:pPr algn="ctr">
              <a:spcBef>
                <a:spcPts val="0"/>
              </a:spcBef>
            </a:pPr>
            <a:r>
              <a:rPr kumimoji="0" lang="en-US" altLang="ja-JP" sz="1200" dirty="0" err="1" smtClean="0">
                <a:solidFill>
                  <a:schemeClr val="bg1"/>
                </a:solidFill>
                <a:cs typeface="Arial" pitchFamily="34" charset="0"/>
              </a:rPr>
              <a:t>OpenStack</a:t>
            </a:r>
            <a:r>
              <a:rPr kumimoji="0" lang="ja-JP" altLang="en-US" sz="1200" dirty="0" err="1">
                <a:solidFill>
                  <a:schemeClr val="bg1"/>
                </a:solidFill>
                <a:cs typeface="Arial" pitchFamily="34" charset="0"/>
              </a:rPr>
              <a:t>、</a:t>
            </a:r>
            <a:r>
              <a:rPr kumimoji="0" lang="en-US" altLang="ja-JP" sz="1200" dirty="0" err="1">
                <a:solidFill>
                  <a:schemeClr val="bg1"/>
                </a:solidFill>
                <a:cs typeface="Arial" pitchFamily="34" charset="0"/>
              </a:rPr>
              <a:t>CloudStack</a:t>
            </a:r>
            <a:r>
              <a:rPr kumimoji="0" lang="ja-JP" altLang="en-US" sz="1200" dirty="0" err="1">
                <a:solidFill>
                  <a:schemeClr val="bg1"/>
                </a:solidFill>
                <a:cs typeface="Arial" pitchFamily="34" charset="0"/>
              </a:rPr>
              <a:t>、</a:t>
            </a:r>
            <a:r>
              <a:rPr kumimoji="0" lang="en-US" altLang="ja-JP" sz="1200" dirty="0" err="1">
                <a:solidFill>
                  <a:schemeClr val="bg1"/>
                </a:solidFill>
                <a:cs typeface="Arial" pitchFamily="34" charset="0"/>
              </a:rPr>
              <a:t>CloudFoundry</a:t>
            </a:r>
            <a:r>
              <a:rPr kumimoji="0" lang="ja-JP" altLang="en-US" sz="1200" dirty="0" err="1">
                <a:solidFill>
                  <a:schemeClr val="bg1"/>
                </a:solidFill>
                <a:cs typeface="Arial" pitchFamily="34" charset="0"/>
              </a:rPr>
              <a:t>、</a:t>
            </a:r>
            <a:r>
              <a:rPr kumimoji="0" lang="en-US" altLang="ja-JP" sz="1200" dirty="0" err="1">
                <a:solidFill>
                  <a:schemeClr val="bg1"/>
                </a:solidFill>
                <a:cs typeface="Arial" pitchFamily="34" charset="0"/>
              </a:rPr>
              <a:t>Openshift</a:t>
            </a:r>
            <a:r>
              <a:rPr kumimoji="0" lang="ja-JP" altLang="en-US" sz="1200" dirty="0" err="1">
                <a:solidFill>
                  <a:schemeClr val="bg1"/>
                </a:solidFill>
                <a:cs typeface="Arial" pitchFamily="34" charset="0"/>
              </a:rPr>
              <a:t>、</a:t>
            </a:r>
            <a:r>
              <a:rPr kumimoji="0" lang="en-US" altLang="ja-JP" sz="1200" dirty="0" err="1">
                <a:solidFill>
                  <a:schemeClr val="bg1"/>
                </a:solidFill>
                <a:cs typeface="Arial" pitchFamily="34" charset="0"/>
              </a:rPr>
              <a:t>OpenFlow</a:t>
            </a:r>
            <a:endParaRPr kumimoji="0" lang="en-US" altLang="ja-JP" sz="1200" dirty="0">
              <a:solidFill>
                <a:schemeClr val="bg1"/>
              </a:solidFill>
              <a:cs typeface="Arial" pitchFamily="34" charset="0"/>
            </a:endParaRPr>
          </a:p>
        </p:txBody>
      </p:sp>
      <p:sp>
        <p:nvSpPr>
          <p:cNvPr id="17" name="正方形/長方形 16"/>
          <p:cNvSpPr/>
          <p:nvPr/>
        </p:nvSpPr>
        <p:spPr bwMode="auto">
          <a:xfrm>
            <a:off x="1259632" y="3842556"/>
            <a:ext cx="3312368" cy="936104"/>
          </a:xfrm>
          <a:prstGeom prst="rect">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r>
              <a:rPr lang="ja-JP" altLang="en-US" sz="1200" dirty="0">
                <a:solidFill>
                  <a:schemeClr val="bg1"/>
                </a:solidFill>
                <a:cs typeface="Arial" pitchFamily="34" charset="0"/>
              </a:rPr>
              <a:t>オペレーティング・システム</a:t>
            </a:r>
            <a:endParaRPr lang="en-US" altLang="ja-JP" sz="1200" dirty="0" smtClean="0">
              <a:solidFill>
                <a:schemeClr val="bg1"/>
              </a:solidFill>
              <a:cs typeface="Arial" pitchFamily="34" charset="0"/>
            </a:endParaRPr>
          </a:p>
          <a:p>
            <a:pPr>
              <a:spcBef>
                <a:spcPts val="0"/>
              </a:spcBef>
            </a:pPr>
            <a:r>
              <a:rPr lang="en-US" altLang="ja-JP" sz="1200" dirty="0" smtClean="0">
                <a:solidFill>
                  <a:schemeClr val="bg1"/>
                </a:solidFill>
                <a:cs typeface="Arial" pitchFamily="34" charset="0"/>
              </a:rPr>
              <a:t>Red Hat Enterprise </a:t>
            </a:r>
            <a:r>
              <a:rPr lang="en-US" altLang="ja-JP" sz="1200" dirty="0" err="1" smtClean="0">
                <a:solidFill>
                  <a:schemeClr val="bg1"/>
                </a:solidFill>
                <a:cs typeface="Arial" pitchFamily="34" charset="0"/>
              </a:rPr>
              <a:t>Linux,</a:t>
            </a:r>
            <a:r>
              <a:rPr kumimoji="0" lang="en-US" altLang="ja-JP" sz="1200" b="0" i="0" u="none" strike="noStrike" cap="none" normalizeH="0" dirty="0" err="1" smtClean="0">
                <a:ln>
                  <a:noFill/>
                </a:ln>
                <a:solidFill>
                  <a:schemeClr val="bg1"/>
                </a:solidFill>
                <a:effectLst/>
                <a:cs typeface="Arial" pitchFamily="34" charset="0"/>
              </a:rPr>
              <a:t>IBM</a:t>
            </a:r>
            <a:r>
              <a:rPr kumimoji="0" lang="en-US" altLang="ja-JP" sz="1200" b="0" i="0" u="none" strike="noStrike" cap="none" normalizeH="0" dirty="0" smtClean="0">
                <a:ln>
                  <a:noFill/>
                </a:ln>
                <a:solidFill>
                  <a:schemeClr val="bg1"/>
                </a:solidFill>
                <a:effectLst/>
                <a:cs typeface="Arial" pitchFamily="34" charset="0"/>
              </a:rPr>
              <a:t> Z/Linux</a:t>
            </a:r>
            <a:endParaRPr kumimoji="0" lang="ja-JP" altLang="en-US" sz="1200" b="0" i="0" u="none" strike="noStrike" cap="none" normalizeH="0" dirty="0" smtClean="0">
              <a:ln>
                <a:noFill/>
              </a:ln>
              <a:solidFill>
                <a:schemeClr val="bg1"/>
              </a:solidFill>
              <a:effectLst/>
              <a:cs typeface="Arial" pitchFamily="34" charset="0"/>
            </a:endParaRPr>
          </a:p>
        </p:txBody>
      </p:sp>
      <p:sp>
        <p:nvSpPr>
          <p:cNvPr id="18" name="正方形/長方形 17"/>
          <p:cNvSpPr/>
          <p:nvPr/>
        </p:nvSpPr>
        <p:spPr bwMode="auto">
          <a:xfrm>
            <a:off x="1259632" y="2906452"/>
            <a:ext cx="3312368" cy="936104"/>
          </a:xfrm>
          <a:prstGeom prst="rect">
            <a:avLst/>
          </a:prstGeom>
          <a:solidFill>
            <a:schemeClr val="accent1">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r>
              <a:rPr kumimoji="0" lang="ja-JP" altLang="en-US" sz="1200" dirty="0" smtClean="0">
                <a:solidFill>
                  <a:schemeClr val="bg1"/>
                </a:solidFill>
                <a:cs typeface="Arial" pitchFamily="34" charset="0"/>
              </a:rPr>
              <a:t>データベース　</a:t>
            </a:r>
            <a:r>
              <a:rPr kumimoji="0" lang="en-US" altLang="ja-JP" sz="1200" dirty="0" err="1" smtClean="0">
                <a:solidFill>
                  <a:schemeClr val="bg1"/>
                </a:solidFill>
                <a:cs typeface="Arial" pitchFamily="34" charset="0"/>
              </a:rPr>
              <a:t>MySQL,PostgreSQL,NoSQL</a:t>
            </a:r>
            <a:endParaRPr kumimoji="0" lang="ja-JP" altLang="en-US" sz="1200" dirty="0" smtClean="0">
              <a:solidFill>
                <a:schemeClr val="bg1"/>
              </a:solidFill>
              <a:cs typeface="Arial" pitchFamily="34" charset="0"/>
            </a:endParaRPr>
          </a:p>
          <a:p>
            <a:pPr>
              <a:spcBef>
                <a:spcPts val="0"/>
              </a:spcBef>
            </a:pPr>
            <a:r>
              <a:rPr kumimoji="0" lang="ja-JP" altLang="en-US" sz="1200" dirty="0" smtClean="0">
                <a:solidFill>
                  <a:schemeClr val="bg1"/>
                </a:solidFill>
                <a:cs typeface="Arial" pitchFamily="34" charset="0"/>
              </a:rPr>
              <a:t>分散トランザクション処理　</a:t>
            </a:r>
            <a:r>
              <a:rPr kumimoji="0" lang="en-US" altLang="ja-JP" sz="1200" dirty="0" err="1" smtClean="0">
                <a:solidFill>
                  <a:schemeClr val="bg1"/>
                </a:solidFill>
                <a:cs typeface="Arial" pitchFamily="34" charset="0"/>
              </a:rPr>
              <a:t>Hadoop</a:t>
            </a:r>
            <a:r>
              <a:rPr kumimoji="0" lang="en-US" altLang="ja-JP" sz="1200" dirty="0" smtClean="0">
                <a:solidFill>
                  <a:schemeClr val="bg1"/>
                </a:solidFill>
                <a:cs typeface="Arial" pitchFamily="34" charset="0"/>
              </a:rPr>
              <a:t>,</a:t>
            </a:r>
          </a:p>
          <a:p>
            <a:pPr>
              <a:spcBef>
                <a:spcPts val="0"/>
              </a:spcBef>
            </a:pPr>
            <a:r>
              <a:rPr kumimoji="0" lang="ja-JP" altLang="en-US" sz="1200" dirty="0" smtClean="0">
                <a:solidFill>
                  <a:schemeClr val="bg1"/>
                </a:solidFill>
                <a:cs typeface="Arial" pitchFamily="34" charset="0"/>
              </a:rPr>
              <a:t>フレームワーク　</a:t>
            </a:r>
            <a:r>
              <a:rPr kumimoji="0" lang="en-US" altLang="ja-JP" sz="1200" dirty="0" smtClean="0">
                <a:solidFill>
                  <a:schemeClr val="bg1"/>
                </a:solidFill>
                <a:cs typeface="Arial" pitchFamily="34" charset="0"/>
              </a:rPr>
              <a:t>Java, Ruby, Spring, </a:t>
            </a:r>
            <a:r>
              <a:rPr kumimoji="0" lang="en-US" altLang="ja-JP" sz="1200" dirty="0" err="1" smtClean="0">
                <a:solidFill>
                  <a:schemeClr val="bg1"/>
                </a:solidFill>
                <a:cs typeface="Arial" pitchFamily="34" charset="0"/>
              </a:rPr>
              <a:t>Jboss</a:t>
            </a:r>
            <a:endParaRPr kumimoji="0" lang="ja-JP" altLang="en-US" sz="1200" dirty="0" smtClean="0">
              <a:solidFill>
                <a:schemeClr val="bg1"/>
              </a:solidFill>
              <a:cs typeface="Arial" pitchFamily="34" charset="0"/>
            </a:endParaRPr>
          </a:p>
          <a:p>
            <a:pPr>
              <a:spcBef>
                <a:spcPts val="0"/>
              </a:spcBef>
            </a:pPr>
            <a:r>
              <a:rPr kumimoji="0" lang="ja-JP" altLang="en-US" sz="1200" dirty="0">
                <a:solidFill>
                  <a:schemeClr val="bg1"/>
                </a:solidFill>
                <a:cs typeface="Arial" pitchFamily="34" charset="0"/>
              </a:rPr>
              <a:t>運用</a:t>
            </a:r>
            <a:r>
              <a:rPr kumimoji="0" lang="ja-JP" altLang="en-US" sz="1200" dirty="0" smtClean="0">
                <a:solidFill>
                  <a:schemeClr val="bg1"/>
                </a:solidFill>
                <a:cs typeface="Arial" pitchFamily="34" charset="0"/>
              </a:rPr>
              <a:t>管理　</a:t>
            </a:r>
            <a:r>
              <a:rPr kumimoji="0" lang="en-US" altLang="ja-JP" sz="1200" dirty="0" err="1">
                <a:solidFill>
                  <a:schemeClr val="bg1"/>
                </a:solidFill>
                <a:cs typeface="Arial" pitchFamily="34" charset="0"/>
              </a:rPr>
              <a:t>Hinemos</a:t>
            </a:r>
            <a:endParaRPr kumimoji="0" lang="en-US" altLang="ja-JP" sz="1200" dirty="0">
              <a:solidFill>
                <a:schemeClr val="bg1"/>
              </a:solidFill>
              <a:cs typeface="Arial" pitchFamily="34" charset="0"/>
            </a:endParaRPr>
          </a:p>
        </p:txBody>
      </p:sp>
      <p:sp>
        <p:nvSpPr>
          <p:cNvPr id="19" name="正方形/長方形 18"/>
          <p:cNvSpPr/>
          <p:nvPr/>
        </p:nvSpPr>
        <p:spPr bwMode="auto">
          <a:xfrm>
            <a:off x="1259632" y="1970348"/>
            <a:ext cx="3312368" cy="936104"/>
          </a:xfrm>
          <a:prstGeom prst="rect">
            <a:avLst/>
          </a:prstGeom>
          <a:solidFill>
            <a:schemeClr val="accent1">
              <a:lumMod val="60000"/>
              <a:lumOff val="40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r>
              <a:rPr kumimoji="0" lang="en-US" altLang="ja-JP" sz="1200" b="0" i="0" u="none" strike="noStrike" cap="none" normalizeH="0" dirty="0" smtClean="0">
                <a:ln>
                  <a:noFill/>
                </a:ln>
                <a:solidFill>
                  <a:schemeClr val="bg1"/>
                </a:solidFill>
                <a:effectLst/>
                <a:cs typeface="Arial" pitchFamily="34" charset="0"/>
              </a:rPr>
              <a:t>BI R</a:t>
            </a:r>
            <a:r>
              <a:rPr kumimoji="0" lang="en-US" altLang="ja-JP" sz="1200" dirty="0" smtClean="0">
                <a:solidFill>
                  <a:schemeClr val="bg1"/>
                </a:solidFill>
                <a:cs typeface="Arial" pitchFamily="34" charset="0"/>
              </a:rPr>
              <a:t>, </a:t>
            </a:r>
            <a:r>
              <a:rPr kumimoji="0" lang="en-US" altLang="ja-JP" sz="1200" dirty="0" err="1" smtClean="0">
                <a:solidFill>
                  <a:schemeClr val="bg1"/>
                </a:solidFill>
                <a:cs typeface="Arial" pitchFamily="34" charset="0"/>
              </a:rPr>
              <a:t>Pentaho</a:t>
            </a:r>
            <a:r>
              <a:rPr kumimoji="0" lang="en-US" altLang="ja-JP" sz="1200" dirty="0" smtClean="0">
                <a:solidFill>
                  <a:schemeClr val="bg1"/>
                </a:solidFill>
                <a:cs typeface="Arial" pitchFamily="34" charset="0"/>
              </a:rPr>
              <a:t>,</a:t>
            </a:r>
            <a:r>
              <a:rPr kumimoji="0" lang="ja-JP" altLang="en-US" sz="1200" dirty="0">
                <a:solidFill>
                  <a:schemeClr val="bg1"/>
                </a:solidFill>
                <a:cs typeface="Arial" pitchFamily="34" charset="0"/>
              </a:rPr>
              <a:t> </a:t>
            </a:r>
            <a:r>
              <a:rPr kumimoji="0" lang="en-US" altLang="ja-JP" sz="1200" dirty="0" smtClean="0">
                <a:solidFill>
                  <a:schemeClr val="bg1"/>
                </a:solidFill>
                <a:cs typeface="Arial" pitchFamily="34" charset="0"/>
              </a:rPr>
              <a:t>JASPEERSOFT </a:t>
            </a:r>
          </a:p>
          <a:p>
            <a:pPr>
              <a:spcBef>
                <a:spcPts val="0"/>
              </a:spcBef>
            </a:pPr>
            <a:r>
              <a:rPr lang="en-US" altLang="ja-JP" sz="1200" dirty="0" smtClean="0">
                <a:solidFill>
                  <a:schemeClr val="bg1"/>
                </a:solidFill>
                <a:cs typeface="Arial" pitchFamily="34" charset="0"/>
              </a:rPr>
              <a:t>ERP </a:t>
            </a:r>
            <a:r>
              <a:rPr lang="en-US" altLang="ja-JP" sz="1200" dirty="0" err="1" smtClean="0">
                <a:solidFill>
                  <a:schemeClr val="bg1"/>
                </a:solidFill>
                <a:cs typeface="Arial" pitchFamily="34" charset="0"/>
              </a:rPr>
              <a:t>Compiere</a:t>
            </a:r>
            <a:r>
              <a:rPr lang="en-US" altLang="ja-JP" sz="1200" dirty="0">
                <a:solidFill>
                  <a:schemeClr val="bg1"/>
                </a:solidFill>
                <a:cs typeface="Arial" pitchFamily="34" charset="0"/>
              </a:rPr>
              <a:t>, </a:t>
            </a:r>
            <a:r>
              <a:rPr lang="en-US" altLang="ja-JP" sz="1200" dirty="0" err="1" smtClean="0">
                <a:solidFill>
                  <a:schemeClr val="bg1"/>
                </a:solidFill>
                <a:cs typeface="Arial" pitchFamily="34" charset="0"/>
              </a:rPr>
              <a:t>Adempiere</a:t>
            </a:r>
            <a:endParaRPr lang="en-US" altLang="ja-JP" sz="1200" dirty="0" smtClean="0">
              <a:solidFill>
                <a:schemeClr val="bg1"/>
              </a:solidFill>
              <a:cs typeface="Arial" pitchFamily="34" charset="0"/>
            </a:endParaRPr>
          </a:p>
          <a:p>
            <a:pPr>
              <a:spcBef>
                <a:spcPts val="0"/>
              </a:spcBef>
            </a:pPr>
            <a:r>
              <a:rPr lang="en-US" altLang="ja-JP" sz="1200" dirty="0" smtClean="0">
                <a:solidFill>
                  <a:schemeClr val="bg1"/>
                </a:solidFill>
                <a:cs typeface="Arial" pitchFamily="34" charset="0"/>
              </a:rPr>
              <a:t>CRM </a:t>
            </a:r>
            <a:r>
              <a:rPr lang="en-US" altLang="ja-JP" sz="1200" dirty="0" err="1" smtClean="0">
                <a:solidFill>
                  <a:schemeClr val="bg1"/>
                </a:solidFill>
                <a:cs typeface="Arial" pitchFamily="34" charset="0"/>
              </a:rPr>
              <a:t>SugarCRM</a:t>
            </a:r>
            <a:r>
              <a:rPr lang="en-US" altLang="ja-JP" sz="1200" dirty="0">
                <a:solidFill>
                  <a:schemeClr val="bg1"/>
                </a:solidFill>
                <a:cs typeface="Arial" pitchFamily="34" charset="0"/>
              </a:rPr>
              <a:t>, </a:t>
            </a:r>
            <a:r>
              <a:rPr lang="en-US" altLang="ja-JP" sz="1200" dirty="0" err="1">
                <a:solidFill>
                  <a:schemeClr val="bg1"/>
                </a:solidFill>
                <a:cs typeface="Arial" pitchFamily="34" charset="0"/>
              </a:rPr>
              <a:t>vtiger</a:t>
            </a:r>
            <a:r>
              <a:rPr lang="en-US" altLang="ja-JP" sz="1200" dirty="0">
                <a:solidFill>
                  <a:schemeClr val="bg1"/>
                </a:solidFill>
                <a:cs typeface="Arial" pitchFamily="34" charset="0"/>
              </a:rPr>
              <a:t> CRM</a:t>
            </a:r>
            <a:endParaRPr lang="en-US" altLang="ja-JP" sz="1200" dirty="0" smtClean="0">
              <a:solidFill>
                <a:schemeClr val="bg1"/>
              </a:solidFill>
              <a:cs typeface="Arial" pitchFamily="34" charset="0"/>
            </a:endParaRPr>
          </a:p>
        </p:txBody>
      </p:sp>
      <p:sp>
        <p:nvSpPr>
          <p:cNvPr id="21" name="正方形/長方形 20"/>
          <p:cNvSpPr/>
          <p:nvPr/>
        </p:nvSpPr>
        <p:spPr bwMode="auto">
          <a:xfrm>
            <a:off x="4572000" y="3842556"/>
            <a:ext cx="3312368" cy="936104"/>
          </a:xfrm>
          <a:prstGeom prst="rect">
            <a:avLst/>
          </a:prstGeom>
          <a:solidFill>
            <a:schemeClr val="accent3"/>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r>
              <a:rPr kumimoji="0" lang="ja-JP" altLang="en-US" sz="1200" dirty="0" smtClean="0">
                <a:solidFill>
                  <a:schemeClr val="bg1"/>
                </a:solidFill>
                <a:cs typeface="Arial" pitchFamily="34" charset="0"/>
              </a:rPr>
              <a:t>オペレーティング・システム</a:t>
            </a:r>
          </a:p>
          <a:p>
            <a:pPr>
              <a:spcBef>
                <a:spcPts val="0"/>
              </a:spcBef>
            </a:pPr>
            <a:r>
              <a:rPr kumimoji="0" lang="en-US" altLang="ja-JP" sz="1200" dirty="0" err="1" smtClean="0">
                <a:solidFill>
                  <a:schemeClr val="bg1"/>
                </a:solidFill>
                <a:cs typeface="Arial" pitchFamily="34" charset="0"/>
              </a:rPr>
              <a:t>Android,</a:t>
            </a:r>
            <a:r>
              <a:rPr kumimoji="0" lang="en-US" altLang="ja-JP" sz="1200" b="0" i="0" u="none" strike="noStrike" cap="none" normalizeH="0" dirty="0" err="1" smtClean="0">
                <a:ln>
                  <a:noFill/>
                </a:ln>
                <a:solidFill>
                  <a:schemeClr val="bg1"/>
                </a:solidFill>
                <a:effectLst/>
                <a:cs typeface="Arial" pitchFamily="34" charset="0"/>
              </a:rPr>
              <a:t>Chrome</a:t>
            </a:r>
            <a:r>
              <a:rPr kumimoji="0" lang="en-US" altLang="ja-JP" sz="1200" b="0" i="0" u="none" strike="noStrike" cap="none" normalizeH="0" dirty="0" smtClean="0">
                <a:ln>
                  <a:noFill/>
                </a:ln>
                <a:solidFill>
                  <a:schemeClr val="bg1"/>
                </a:solidFill>
                <a:effectLst/>
                <a:cs typeface="Arial" pitchFamily="34" charset="0"/>
              </a:rPr>
              <a:t> </a:t>
            </a:r>
            <a:r>
              <a:rPr kumimoji="0" lang="en-US" altLang="ja-JP" sz="1200" b="0" i="0" u="none" strike="noStrike" cap="none" normalizeH="0" dirty="0" err="1" smtClean="0">
                <a:ln>
                  <a:noFill/>
                </a:ln>
                <a:solidFill>
                  <a:schemeClr val="bg1"/>
                </a:solidFill>
                <a:effectLst/>
                <a:cs typeface="Arial" pitchFamily="34" charset="0"/>
              </a:rPr>
              <a:t>OS,</a:t>
            </a:r>
            <a:r>
              <a:rPr lang="en-US" altLang="ja-JP" sz="1200" dirty="0" err="1" smtClean="0">
                <a:solidFill>
                  <a:schemeClr val="bg1"/>
                </a:solidFill>
                <a:cs typeface="Arial" pitchFamily="34" charset="0"/>
              </a:rPr>
              <a:t>Ubuntu</a:t>
            </a:r>
            <a:r>
              <a:rPr lang="en-US" altLang="ja-JP" sz="1200" dirty="0" smtClean="0">
                <a:solidFill>
                  <a:schemeClr val="bg1"/>
                </a:solidFill>
                <a:cs typeface="Arial" pitchFamily="34" charset="0"/>
              </a:rPr>
              <a:t> Linux</a:t>
            </a:r>
            <a:endParaRPr kumimoji="0" lang="ja-JP" altLang="en-US" sz="1200" b="0" i="0" u="none" strike="noStrike" cap="none" normalizeH="0" dirty="0" smtClean="0">
              <a:ln>
                <a:noFill/>
              </a:ln>
              <a:solidFill>
                <a:schemeClr val="bg1"/>
              </a:solidFill>
              <a:effectLst/>
              <a:cs typeface="Arial" pitchFamily="34" charset="0"/>
            </a:endParaRPr>
          </a:p>
        </p:txBody>
      </p:sp>
      <p:sp>
        <p:nvSpPr>
          <p:cNvPr id="22" name="正方形/長方形 21"/>
          <p:cNvSpPr/>
          <p:nvPr/>
        </p:nvSpPr>
        <p:spPr bwMode="auto">
          <a:xfrm>
            <a:off x="4572000" y="2906452"/>
            <a:ext cx="3312368" cy="936104"/>
          </a:xfrm>
          <a:prstGeom prst="rect">
            <a:avLst/>
          </a:prstGeom>
          <a:solidFill>
            <a:schemeClr val="accent3">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r>
              <a:rPr kumimoji="0" lang="ja-JP" altLang="en-US" sz="1200" dirty="0" smtClean="0">
                <a:solidFill>
                  <a:schemeClr val="bg1"/>
                </a:solidFill>
                <a:cs typeface="Arial" pitchFamily="34" charset="0"/>
              </a:rPr>
              <a:t>ブラウザー </a:t>
            </a:r>
            <a:endParaRPr kumimoji="0" lang="en-US" altLang="ja-JP" sz="1200" dirty="0" smtClean="0">
              <a:solidFill>
                <a:schemeClr val="bg1"/>
              </a:solidFill>
              <a:cs typeface="Arial" pitchFamily="34" charset="0"/>
            </a:endParaRPr>
          </a:p>
          <a:p>
            <a:pPr>
              <a:spcBef>
                <a:spcPts val="0"/>
              </a:spcBef>
            </a:pPr>
            <a:r>
              <a:rPr kumimoji="0" lang="en-US" altLang="ja-JP" sz="1200" dirty="0" err="1" smtClean="0">
                <a:solidFill>
                  <a:schemeClr val="bg1"/>
                </a:solidFill>
                <a:cs typeface="Arial" pitchFamily="34" charset="0"/>
              </a:rPr>
              <a:t>Webkit</a:t>
            </a:r>
            <a:r>
              <a:rPr kumimoji="0" lang="en-US" altLang="ja-JP" sz="1200" dirty="0" smtClean="0">
                <a:solidFill>
                  <a:schemeClr val="bg1"/>
                </a:solidFill>
                <a:cs typeface="Arial" pitchFamily="34" charset="0"/>
              </a:rPr>
              <a:t> (</a:t>
            </a:r>
            <a:r>
              <a:rPr kumimoji="0" lang="en-US" altLang="ja-JP" sz="1200" dirty="0" err="1" smtClean="0">
                <a:solidFill>
                  <a:schemeClr val="bg1"/>
                </a:solidFill>
                <a:cs typeface="Arial" pitchFamily="34" charset="0"/>
              </a:rPr>
              <a:t>Chrome,Safari</a:t>
            </a:r>
            <a:r>
              <a:rPr kumimoji="0" lang="en-US" altLang="ja-JP" sz="1200" dirty="0" smtClean="0">
                <a:solidFill>
                  <a:schemeClr val="bg1"/>
                </a:solidFill>
                <a:cs typeface="Arial" pitchFamily="34" charset="0"/>
              </a:rPr>
              <a:t>)</a:t>
            </a:r>
          </a:p>
          <a:p>
            <a:pPr>
              <a:spcBef>
                <a:spcPts val="0"/>
              </a:spcBef>
            </a:pPr>
            <a:r>
              <a:rPr kumimoji="0" lang="en-US" altLang="ja-JP" sz="1200" dirty="0" smtClean="0">
                <a:solidFill>
                  <a:schemeClr val="bg1"/>
                </a:solidFill>
                <a:cs typeface="Arial" pitchFamily="34" charset="0"/>
              </a:rPr>
              <a:t>Gecko</a:t>
            </a:r>
            <a:r>
              <a:rPr kumimoji="0" lang="ja-JP" altLang="en-US" sz="1200" dirty="0">
                <a:solidFill>
                  <a:schemeClr val="bg1"/>
                </a:solidFill>
                <a:cs typeface="Arial" pitchFamily="34" charset="0"/>
              </a:rPr>
              <a:t> </a:t>
            </a:r>
            <a:r>
              <a:rPr kumimoji="0" lang="en-US" altLang="ja-JP" sz="1200" dirty="0" smtClean="0">
                <a:solidFill>
                  <a:schemeClr val="bg1"/>
                </a:solidFill>
                <a:cs typeface="Arial" pitchFamily="34" charset="0"/>
              </a:rPr>
              <a:t>(Firefox)</a:t>
            </a:r>
            <a:endParaRPr kumimoji="0" lang="en-US" altLang="ja-JP" sz="1200" dirty="0">
              <a:solidFill>
                <a:schemeClr val="bg1"/>
              </a:solidFill>
              <a:cs typeface="Arial" pitchFamily="34" charset="0"/>
            </a:endParaRPr>
          </a:p>
        </p:txBody>
      </p:sp>
      <p:sp>
        <p:nvSpPr>
          <p:cNvPr id="23" name="正方形/長方形 22"/>
          <p:cNvSpPr/>
          <p:nvPr/>
        </p:nvSpPr>
        <p:spPr bwMode="auto">
          <a:xfrm>
            <a:off x="4572000" y="1970348"/>
            <a:ext cx="3312368" cy="936104"/>
          </a:xfrm>
          <a:prstGeom prst="rect">
            <a:avLst/>
          </a:prstGeom>
          <a:solidFill>
            <a:srgbClr val="EC8B42"/>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ts val="0"/>
              </a:spcBef>
              <a:spcAft>
                <a:spcPct val="0"/>
              </a:spcAft>
              <a:buClrTx/>
              <a:buSzTx/>
              <a:buFontTx/>
              <a:buNone/>
              <a:tabLst/>
            </a:pPr>
            <a:r>
              <a:rPr kumimoji="0" lang="ja-JP" altLang="en-US" sz="1200" dirty="0" smtClean="0">
                <a:solidFill>
                  <a:schemeClr val="bg1"/>
                </a:solidFill>
                <a:cs typeface="Arial" pitchFamily="34" charset="0"/>
              </a:rPr>
              <a:t>オフィス　</a:t>
            </a:r>
            <a:r>
              <a:rPr kumimoji="0" lang="en-US" altLang="ja-JP" sz="1200" b="0" i="0" u="none" strike="noStrike" cap="none" normalizeH="0" dirty="0" smtClean="0">
                <a:ln>
                  <a:noFill/>
                </a:ln>
                <a:solidFill>
                  <a:schemeClr val="bg1"/>
                </a:solidFill>
                <a:effectLst/>
                <a:cs typeface="Arial" pitchFamily="34" charset="0"/>
              </a:rPr>
              <a:t>Open Office</a:t>
            </a:r>
            <a:endParaRPr kumimoji="0" lang="ja-JP" altLang="en-US" sz="1200" b="0" i="0" u="none" strike="noStrike" cap="none" normalizeH="0" dirty="0" smtClean="0">
              <a:ln>
                <a:noFill/>
              </a:ln>
              <a:solidFill>
                <a:schemeClr val="bg1"/>
              </a:solidFill>
              <a:effectLst/>
              <a:cs typeface="Arial" pitchFamily="34" charset="0"/>
            </a:endParaRPr>
          </a:p>
          <a:p>
            <a:pPr>
              <a:spcBef>
                <a:spcPts val="0"/>
              </a:spcBef>
            </a:pPr>
            <a:r>
              <a:rPr kumimoji="0" lang="ja-JP" altLang="en-US" sz="1200" dirty="0">
                <a:solidFill>
                  <a:schemeClr val="bg1"/>
                </a:solidFill>
                <a:cs typeface="Arial" pitchFamily="34" charset="0"/>
              </a:rPr>
              <a:t>開発</a:t>
            </a:r>
            <a:r>
              <a:rPr kumimoji="0" lang="ja-JP" altLang="en-US" sz="1200" dirty="0" smtClean="0">
                <a:solidFill>
                  <a:schemeClr val="bg1"/>
                </a:solidFill>
                <a:cs typeface="Arial" pitchFamily="34" charset="0"/>
              </a:rPr>
              <a:t>環境</a:t>
            </a:r>
            <a:r>
              <a:rPr kumimoji="0" lang="ja-JP" altLang="en-US" sz="1200" dirty="0">
                <a:solidFill>
                  <a:schemeClr val="bg1"/>
                </a:solidFill>
                <a:cs typeface="Arial" pitchFamily="34" charset="0"/>
              </a:rPr>
              <a:t>　</a:t>
            </a:r>
            <a:r>
              <a:rPr kumimoji="0" lang="en-US" altLang="ja-JP" sz="1200" dirty="0" err="1" smtClean="0">
                <a:solidFill>
                  <a:schemeClr val="bg1"/>
                </a:solidFill>
                <a:cs typeface="Arial" pitchFamily="34" charset="0"/>
              </a:rPr>
              <a:t>Eclips</a:t>
            </a:r>
            <a:endParaRPr kumimoji="0" lang="ja-JP" altLang="en-US" sz="1200" b="0" i="0" u="none" strike="noStrike" cap="none" normalizeH="0" dirty="0" smtClean="0">
              <a:ln>
                <a:noFill/>
              </a:ln>
              <a:solidFill>
                <a:schemeClr val="bg1"/>
              </a:solidFill>
              <a:effectLst/>
              <a:cs typeface="Arial" pitchFamily="34" charset="0"/>
            </a:endParaRPr>
          </a:p>
        </p:txBody>
      </p:sp>
      <p:pic>
        <p:nvPicPr>
          <p:cNvPr id="24" name="Picture 2" descr="WebKi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7740" y="3118136"/>
            <a:ext cx="736716" cy="64807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adoop"/>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7974" y="3640826"/>
            <a:ext cx="889143" cy="22872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openoffice-c937e.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8779" y="2234467"/>
            <a:ext cx="817552" cy="55496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http://matsu.tymy.net/blog/wp-content/uploads/2010/07/logomysql.gif"/>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8809" y="2566136"/>
            <a:ext cx="967471" cy="64422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http://www.ashleyangell.com/wp-content/uploads/2009/04/logopg70.gif"/>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427" y="2283615"/>
            <a:ext cx="629301" cy="49840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0" descr="http://3.bp.blogspot.com/__7ilm2ZJcxc/SGD_lE5sIOI/AAAAAAAABPM/g6k6rc3UFXQ/s320/android.pn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65845" y="3824064"/>
            <a:ext cx="871963" cy="8719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http://images.startupsearch.org/company/jbos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6955" y="3210358"/>
            <a:ext cx="631179" cy="36924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2" descr="http://t0.gstatic.com/images?q=tbn:ANd9GcSAtivDvrC-zWvSMUdnSGBmFCmlF3lLYQQpBtY8DujW9c1jK_sv"/>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232" y="4120325"/>
            <a:ext cx="682885" cy="4059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Jaspersoft BI"/>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427" y="1970348"/>
            <a:ext cx="738189" cy="27622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sanori\AppData\Local\Microsoft\Windows\Temporary Internet Files\Content.IE5\D2FM6I18\MP900410084[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66350" y="1196752"/>
            <a:ext cx="650466" cy="69023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asanori\AppData\Local\Microsoft\Windows\Temporary Internet Files\Content.IE5\NYKY5OTT\MC900434845[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1403648" y="1196752"/>
            <a:ext cx="690235" cy="690235"/>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2325238" y="1280259"/>
            <a:ext cx="1620957" cy="523220"/>
          </a:xfrm>
          <a:prstGeom prst="rect">
            <a:avLst/>
          </a:prstGeom>
          <a:noFill/>
        </p:spPr>
        <p:txBody>
          <a:bodyPr wrap="none" rtlCol="0">
            <a:spAutoFit/>
          </a:bodyPr>
          <a:lstStyle/>
          <a:p>
            <a:r>
              <a:rPr kumimoji="1" lang="ja-JP" altLang="en-US" sz="2800" dirty="0" smtClean="0">
                <a:solidFill>
                  <a:srgbClr val="006600"/>
                </a:solidFill>
                <a:latin typeface="+mn-lt"/>
                <a:ea typeface="+mn-ea"/>
              </a:rPr>
              <a:t>サーバー</a:t>
            </a:r>
            <a:endParaRPr kumimoji="1" lang="ja-JP" altLang="en-US" sz="2800" dirty="0">
              <a:solidFill>
                <a:srgbClr val="006600"/>
              </a:solidFill>
              <a:latin typeface="+mn-lt"/>
              <a:ea typeface="+mn-ea"/>
            </a:endParaRPr>
          </a:p>
        </p:txBody>
      </p:sp>
      <p:sp>
        <p:nvSpPr>
          <p:cNvPr id="37" name="テキスト ボックス 36"/>
          <p:cNvSpPr txBox="1"/>
          <p:nvPr/>
        </p:nvSpPr>
        <p:spPr>
          <a:xfrm>
            <a:off x="5496335" y="1280259"/>
            <a:ext cx="2339102" cy="523220"/>
          </a:xfrm>
          <a:prstGeom prst="rect">
            <a:avLst/>
          </a:prstGeom>
          <a:noFill/>
        </p:spPr>
        <p:txBody>
          <a:bodyPr wrap="none" rtlCol="0">
            <a:spAutoFit/>
          </a:bodyPr>
          <a:lstStyle/>
          <a:p>
            <a:r>
              <a:rPr kumimoji="1" lang="ja-JP" altLang="en-US" sz="2800" dirty="0" smtClean="0">
                <a:solidFill>
                  <a:srgbClr val="C00000"/>
                </a:solidFill>
                <a:latin typeface="+mn-lt"/>
                <a:ea typeface="+mn-ea"/>
              </a:rPr>
              <a:t>クライアント</a:t>
            </a:r>
            <a:endParaRPr kumimoji="1" lang="ja-JP" altLang="en-US" sz="2800" dirty="0">
              <a:solidFill>
                <a:srgbClr val="C00000"/>
              </a:solidFill>
              <a:latin typeface="+mn-lt"/>
              <a:ea typeface="+mn-ea"/>
            </a:endParaRPr>
          </a:p>
        </p:txBody>
      </p:sp>
      <p:sp>
        <p:nvSpPr>
          <p:cNvPr id="32" name="正方形/長方形 31"/>
          <p:cNvSpPr/>
          <p:nvPr/>
        </p:nvSpPr>
        <p:spPr bwMode="auto">
          <a:xfrm>
            <a:off x="1259632" y="5420274"/>
            <a:ext cx="6624736" cy="648072"/>
          </a:xfrm>
          <a:prstGeom prst="rect">
            <a:avLst/>
          </a:prstGeom>
          <a:solidFill>
            <a:schemeClr val="accent1">
              <a:lumMod val="50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2000" dirty="0" smtClean="0">
                <a:solidFill>
                  <a:schemeClr val="bg1"/>
                </a:solidFill>
                <a:cs typeface="Arial" pitchFamily="34" charset="0"/>
              </a:rPr>
              <a:t>管理・運用基盤</a:t>
            </a:r>
            <a:endParaRPr kumimoji="0" lang="en-US" altLang="ja-JP" sz="2000" dirty="0" smtClean="0">
              <a:solidFill>
                <a:schemeClr val="bg1"/>
              </a:solidFill>
              <a:cs typeface="Arial" pitchFamily="34" charset="0"/>
            </a:endParaRPr>
          </a:p>
          <a:p>
            <a:pPr algn="ctr">
              <a:spcBef>
                <a:spcPts val="0"/>
              </a:spcBef>
            </a:pPr>
            <a:r>
              <a:rPr kumimoji="0" lang="en-US" altLang="ja-JP" sz="1200" dirty="0" err="1" smtClean="0">
                <a:solidFill>
                  <a:schemeClr val="bg1"/>
                </a:solidFill>
                <a:cs typeface="Arial" pitchFamily="34" charset="0"/>
              </a:rPr>
              <a:t>Hinemos</a:t>
            </a:r>
            <a:r>
              <a:rPr kumimoji="0" lang="en-US" altLang="ja-JP" sz="1200" dirty="0" smtClean="0">
                <a:solidFill>
                  <a:schemeClr val="bg1"/>
                </a:solidFill>
                <a:cs typeface="Arial" pitchFamily="34" charset="0"/>
              </a:rPr>
              <a:t>, </a:t>
            </a:r>
            <a:r>
              <a:rPr kumimoji="0" lang="en-US" altLang="ja-JP" sz="1200" dirty="0" err="1" smtClean="0">
                <a:solidFill>
                  <a:schemeClr val="bg1"/>
                </a:solidFill>
                <a:cs typeface="Arial" pitchFamily="34" charset="0"/>
              </a:rPr>
              <a:t>Hyperic</a:t>
            </a:r>
            <a:r>
              <a:rPr kumimoji="0" lang="en-US" altLang="ja-JP" sz="1200" dirty="0" smtClean="0">
                <a:solidFill>
                  <a:schemeClr val="bg1"/>
                </a:solidFill>
                <a:cs typeface="Arial" pitchFamily="34" charset="0"/>
              </a:rPr>
              <a:t> HQ, </a:t>
            </a:r>
            <a:r>
              <a:rPr kumimoji="0" lang="en-US" altLang="ja-JP" sz="1200" dirty="0" err="1" smtClean="0">
                <a:solidFill>
                  <a:schemeClr val="bg1"/>
                </a:solidFill>
                <a:cs typeface="Arial" pitchFamily="34" charset="0"/>
              </a:rPr>
              <a:t>Zabbix</a:t>
            </a:r>
            <a:r>
              <a:rPr kumimoji="0" lang="en-US" altLang="ja-JP" sz="1200" dirty="0" smtClean="0">
                <a:solidFill>
                  <a:schemeClr val="bg1"/>
                </a:solidFill>
                <a:cs typeface="Arial" pitchFamily="34" charset="0"/>
              </a:rPr>
              <a:t>, </a:t>
            </a:r>
            <a:r>
              <a:rPr kumimoji="0" lang="en-US" altLang="ja-JP" sz="1200" dirty="0" err="1" smtClean="0">
                <a:solidFill>
                  <a:schemeClr val="bg1"/>
                </a:solidFill>
                <a:cs typeface="Arial" pitchFamily="34" charset="0"/>
              </a:rPr>
              <a:t>Scalr</a:t>
            </a:r>
            <a:r>
              <a:rPr kumimoji="0" lang="en-US" altLang="ja-JP" sz="1200" dirty="0" smtClean="0">
                <a:solidFill>
                  <a:schemeClr val="bg1"/>
                </a:solidFill>
                <a:cs typeface="Arial" pitchFamily="34" charset="0"/>
              </a:rPr>
              <a:t>, Aeolus, Puppet, Chef</a:t>
            </a:r>
            <a:endParaRPr kumimoji="0" lang="en-US" altLang="ja-JP" sz="1200" dirty="0">
              <a:solidFill>
                <a:schemeClr val="bg1"/>
              </a:solidFill>
              <a:cs typeface="Arial" pitchFamily="34" charset="0"/>
            </a:endParaRPr>
          </a:p>
        </p:txBody>
      </p:sp>
    </p:spTree>
    <p:extLst>
      <p:ext uri="{BB962C8B-B14F-4D97-AF65-F5344CB8AC3E}">
        <p14:creationId xmlns:p14="http://schemas.microsoft.com/office/powerpoint/2010/main" val="830037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r>
              <a:rPr lang="en-US" altLang="ja-JP" smtClean="0"/>
              <a:t>Linux</a:t>
            </a:r>
            <a:r>
              <a:rPr lang="ja-JP" altLang="en-US" smtClean="0"/>
              <a:t>は今や基幹業務にも採用</a:t>
            </a:r>
          </a:p>
        </p:txBody>
      </p:sp>
      <p:pic>
        <p:nvPicPr>
          <p:cNvPr id="71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117600"/>
            <a:ext cx="220027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0" name="Picture 4"/>
          <p:cNvPicPr>
            <a:picLocks noChangeAspect="1" noChangeArrowheads="1"/>
          </p:cNvPicPr>
          <p:nvPr/>
        </p:nvPicPr>
        <p:blipFill>
          <a:blip r:embed="rId3"/>
          <a:srcRect/>
          <a:stretch>
            <a:fillRect/>
          </a:stretch>
        </p:blipFill>
        <p:spPr bwMode="auto">
          <a:xfrm>
            <a:off x="3131840" y="1121487"/>
            <a:ext cx="4371975" cy="17526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421" name="Picture 5"/>
          <p:cNvPicPr>
            <a:picLocks noChangeAspect="1" noChangeArrowheads="1"/>
          </p:cNvPicPr>
          <p:nvPr/>
        </p:nvPicPr>
        <p:blipFill>
          <a:blip r:embed="rId4"/>
          <a:srcRect/>
          <a:stretch>
            <a:fillRect/>
          </a:stretch>
        </p:blipFill>
        <p:spPr bwMode="auto">
          <a:xfrm>
            <a:off x="948088" y="1628800"/>
            <a:ext cx="3360738" cy="2170112"/>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422" name="Picture 6"/>
          <p:cNvPicPr>
            <a:picLocks noChangeAspect="1" noChangeArrowheads="1"/>
          </p:cNvPicPr>
          <p:nvPr/>
        </p:nvPicPr>
        <p:blipFill>
          <a:blip r:embed="rId5"/>
          <a:srcRect/>
          <a:stretch>
            <a:fillRect/>
          </a:stretch>
        </p:blipFill>
        <p:spPr bwMode="auto">
          <a:xfrm>
            <a:off x="3363943" y="4005064"/>
            <a:ext cx="4717045" cy="1152128"/>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4740" y="5477426"/>
            <a:ext cx="4305300" cy="75247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大和ネクスト銀行　Daiwa Next Ban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0077" y="5728556"/>
            <a:ext cx="2200275" cy="381001"/>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東京証券取引所"/>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20272" y="3542977"/>
            <a:ext cx="922066" cy="922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714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smtClean="0">
                <a:latin typeface="+mn-lt"/>
                <a:ea typeface="+mn-ea"/>
              </a:rPr>
              <a:t>OSS</a:t>
            </a:r>
            <a:r>
              <a:rPr lang="ja-JP" altLang="en-US" dirty="0" err="1" smtClean="0">
                <a:latin typeface="+mn-lt"/>
                <a:ea typeface="+mn-ea"/>
              </a:rPr>
              <a:t>への</a:t>
            </a:r>
            <a:r>
              <a:rPr lang="ja-JP" altLang="en-US" dirty="0" smtClean="0">
                <a:latin typeface="+mn-lt"/>
                <a:ea typeface="+mn-ea"/>
              </a:rPr>
              <a:t>不安と対応</a:t>
            </a:r>
            <a:endParaRPr lang="ja-JP" altLang="en-US" dirty="0">
              <a:latin typeface="+mn-lt"/>
              <a:ea typeface="+mn-ea"/>
            </a:endParaRPr>
          </a:p>
        </p:txBody>
      </p:sp>
      <p:sp>
        <p:nvSpPr>
          <p:cNvPr id="3" name="正方形/長方形 2"/>
          <p:cNvSpPr/>
          <p:nvPr/>
        </p:nvSpPr>
        <p:spPr bwMode="auto">
          <a:xfrm>
            <a:off x="395536" y="1340768"/>
            <a:ext cx="8352928" cy="720080"/>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オープンソース＝ボランティアが開発している無償ソフト</a:t>
            </a:r>
          </a:p>
        </p:txBody>
      </p:sp>
      <p:sp>
        <p:nvSpPr>
          <p:cNvPr id="5" name="正方形/長方形 4"/>
          <p:cNvSpPr/>
          <p:nvPr/>
        </p:nvSpPr>
        <p:spPr bwMode="auto">
          <a:xfrm>
            <a:off x="395536" y="2147451"/>
            <a:ext cx="2736304" cy="72008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サポートは</a:t>
            </a:r>
            <a:r>
              <a:rPr kumimoji="0" lang="en-US" altLang="ja-JP" sz="2400" dirty="0" smtClean="0">
                <a:solidFill>
                  <a:schemeClr val="bg1"/>
                </a:solidFill>
                <a:latin typeface="+mn-lt"/>
                <a:ea typeface="+mn-ea"/>
              </a:rPr>
              <a:t>?</a:t>
            </a:r>
            <a:endParaRPr kumimoji="0" lang="ja-JP" altLang="en-US" sz="2400" dirty="0">
              <a:solidFill>
                <a:schemeClr val="bg1"/>
              </a:solidFill>
              <a:latin typeface="+mn-lt"/>
              <a:ea typeface="+mn-ea"/>
            </a:endParaRPr>
          </a:p>
        </p:txBody>
      </p:sp>
      <p:sp>
        <p:nvSpPr>
          <p:cNvPr id="8" name="正方形/長方形 7"/>
          <p:cNvSpPr/>
          <p:nvPr/>
        </p:nvSpPr>
        <p:spPr bwMode="auto">
          <a:xfrm>
            <a:off x="3203848" y="2147451"/>
            <a:ext cx="2736304" cy="72008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開発継続性は</a:t>
            </a:r>
            <a:r>
              <a:rPr kumimoji="0" lang="en-US" altLang="ja-JP" sz="2400" dirty="0" smtClean="0">
                <a:solidFill>
                  <a:schemeClr val="bg1"/>
                </a:solidFill>
                <a:latin typeface="+mn-lt"/>
                <a:ea typeface="+mn-ea"/>
              </a:rPr>
              <a:t>?</a:t>
            </a:r>
            <a:endParaRPr kumimoji="0" lang="ja-JP" altLang="en-US" sz="2400" dirty="0">
              <a:solidFill>
                <a:schemeClr val="bg1"/>
              </a:solidFill>
              <a:latin typeface="+mn-lt"/>
              <a:ea typeface="+mn-ea"/>
            </a:endParaRPr>
          </a:p>
        </p:txBody>
      </p:sp>
      <p:sp>
        <p:nvSpPr>
          <p:cNvPr id="9" name="正方形/長方形 8"/>
          <p:cNvSpPr/>
          <p:nvPr/>
        </p:nvSpPr>
        <p:spPr bwMode="auto">
          <a:xfrm>
            <a:off x="6012160" y="2147451"/>
            <a:ext cx="2736304" cy="72008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品質</a:t>
            </a:r>
            <a:r>
              <a:rPr kumimoji="0" lang="ja-JP" altLang="en-US" sz="2400" dirty="0" smtClean="0">
                <a:solidFill>
                  <a:schemeClr val="bg1"/>
                </a:solidFill>
                <a:latin typeface="+mn-lt"/>
                <a:ea typeface="+mn-ea"/>
              </a:rPr>
              <a:t>は</a:t>
            </a:r>
            <a:r>
              <a:rPr kumimoji="0" lang="en-US" altLang="ja-JP" sz="2400" dirty="0" smtClean="0">
                <a:solidFill>
                  <a:schemeClr val="bg1"/>
                </a:solidFill>
                <a:latin typeface="+mn-lt"/>
                <a:ea typeface="+mn-ea"/>
              </a:rPr>
              <a:t>?</a:t>
            </a:r>
            <a:endParaRPr kumimoji="0" lang="ja-JP" altLang="en-US" sz="2400" dirty="0">
              <a:solidFill>
                <a:schemeClr val="bg1"/>
              </a:solidFill>
              <a:latin typeface="+mn-lt"/>
              <a:ea typeface="+mn-ea"/>
            </a:endParaRPr>
          </a:p>
        </p:txBody>
      </p:sp>
      <p:sp>
        <p:nvSpPr>
          <p:cNvPr id="10" name="正方形/長方形 9"/>
          <p:cNvSpPr/>
          <p:nvPr/>
        </p:nvSpPr>
        <p:spPr bwMode="auto">
          <a:xfrm>
            <a:off x="395536" y="3212976"/>
            <a:ext cx="4104456"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アメリカ</a:t>
            </a:r>
            <a:endParaRPr kumimoji="0" lang="ja-JP" altLang="en-US" sz="2400" dirty="0">
              <a:solidFill>
                <a:schemeClr val="bg1"/>
              </a:solidFill>
              <a:latin typeface="+mn-lt"/>
              <a:ea typeface="+mn-ea"/>
            </a:endParaRPr>
          </a:p>
        </p:txBody>
      </p:sp>
      <p:sp>
        <p:nvSpPr>
          <p:cNvPr id="11" name="正方形/長方形 10"/>
          <p:cNvSpPr/>
          <p:nvPr/>
        </p:nvSpPr>
        <p:spPr bwMode="auto">
          <a:xfrm>
            <a:off x="4629777" y="3212976"/>
            <a:ext cx="4104456"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日本</a:t>
            </a:r>
            <a:endParaRPr kumimoji="0" lang="ja-JP" altLang="en-US" sz="2400" dirty="0">
              <a:solidFill>
                <a:schemeClr val="bg1"/>
              </a:solidFill>
              <a:latin typeface="+mn-lt"/>
              <a:ea typeface="+mn-ea"/>
            </a:endParaRPr>
          </a:p>
        </p:txBody>
      </p:sp>
      <p:sp>
        <p:nvSpPr>
          <p:cNvPr id="12" name="正方形/長方形 11"/>
          <p:cNvSpPr/>
          <p:nvPr/>
        </p:nvSpPr>
        <p:spPr bwMode="auto">
          <a:xfrm>
            <a:off x="395536" y="3825467"/>
            <a:ext cx="410445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自己責任</a:t>
            </a:r>
            <a:endParaRPr kumimoji="0" lang="ja-JP" altLang="en-US" sz="2400" dirty="0">
              <a:solidFill>
                <a:schemeClr val="bg1"/>
              </a:solidFill>
              <a:latin typeface="+mn-lt"/>
              <a:ea typeface="+mn-ea"/>
            </a:endParaRPr>
          </a:p>
        </p:txBody>
      </p:sp>
      <p:sp>
        <p:nvSpPr>
          <p:cNvPr id="13" name="正方形/長方形 12"/>
          <p:cNvSpPr/>
          <p:nvPr/>
        </p:nvSpPr>
        <p:spPr bwMode="auto">
          <a:xfrm>
            <a:off x="4629777" y="3825467"/>
            <a:ext cx="410445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ベンダー</a:t>
            </a:r>
            <a:r>
              <a:rPr kumimoji="0" lang="en-US" altLang="ja-JP" sz="2400" dirty="0" smtClean="0">
                <a:solidFill>
                  <a:schemeClr val="bg1"/>
                </a:solidFill>
                <a:latin typeface="+mn-lt"/>
                <a:ea typeface="+mn-ea"/>
              </a:rPr>
              <a:t>/SI</a:t>
            </a:r>
            <a:r>
              <a:rPr kumimoji="0" lang="ja-JP" altLang="en-US" sz="2400" dirty="0" smtClean="0">
                <a:solidFill>
                  <a:schemeClr val="bg1"/>
                </a:solidFill>
                <a:latin typeface="+mn-lt"/>
                <a:ea typeface="+mn-ea"/>
              </a:rPr>
              <a:t>責任</a:t>
            </a:r>
            <a:endParaRPr kumimoji="0" lang="ja-JP" altLang="en-US" sz="2400" dirty="0">
              <a:solidFill>
                <a:schemeClr val="bg1"/>
              </a:solidFill>
              <a:latin typeface="+mn-lt"/>
              <a:ea typeface="+mn-ea"/>
            </a:endParaRPr>
          </a:p>
        </p:txBody>
      </p:sp>
      <p:sp>
        <p:nvSpPr>
          <p:cNvPr id="14" name="正方形/長方形 13"/>
          <p:cNvSpPr/>
          <p:nvPr/>
        </p:nvSpPr>
        <p:spPr bwMode="auto">
          <a:xfrm>
            <a:off x="395601" y="4437112"/>
            <a:ext cx="410445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ベンダー支配からの脱却</a:t>
            </a:r>
            <a:endParaRPr kumimoji="0" lang="ja-JP" altLang="en-US" sz="2400" dirty="0">
              <a:solidFill>
                <a:schemeClr val="bg1"/>
              </a:solidFill>
              <a:latin typeface="+mn-lt"/>
              <a:ea typeface="+mn-ea"/>
            </a:endParaRPr>
          </a:p>
        </p:txBody>
      </p:sp>
      <p:sp>
        <p:nvSpPr>
          <p:cNvPr id="15" name="正方形/長方形 14"/>
          <p:cNvSpPr/>
          <p:nvPr/>
        </p:nvSpPr>
        <p:spPr bwMode="auto">
          <a:xfrm>
            <a:off x="4629842" y="4437112"/>
            <a:ext cx="410445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ベンダーとは仲良く</a:t>
            </a:r>
          </a:p>
        </p:txBody>
      </p:sp>
      <p:sp>
        <p:nvSpPr>
          <p:cNvPr id="18" name="正方形/長方形 17"/>
          <p:cNvSpPr/>
          <p:nvPr/>
        </p:nvSpPr>
        <p:spPr bwMode="auto">
          <a:xfrm>
            <a:off x="395536" y="5085184"/>
            <a:ext cx="410445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開発に積極的に関与</a:t>
            </a:r>
            <a:endParaRPr kumimoji="0" lang="ja-JP" altLang="en-US" sz="2400" dirty="0">
              <a:solidFill>
                <a:schemeClr val="bg1"/>
              </a:solidFill>
              <a:latin typeface="+mn-lt"/>
              <a:ea typeface="+mn-ea"/>
            </a:endParaRPr>
          </a:p>
        </p:txBody>
      </p:sp>
      <p:sp>
        <p:nvSpPr>
          <p:cNvPr id="19" name="正方形/長方形 18"/>
          <p:cNvSpPr/>
          <p:nvPr/>
        </p:nvSpPr>
        <p:spPr bwMode="auto">
          <a:xfrm>
            <a:off x="4629777" y="5085184"/>
            <a:ext cx="410445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エンジニア不足</a:t>
            </a:r>
            <a:endParaRPr kumimoji="0" lang="ja-JP" altLang="en-US" sz="2400" dirty="0">
              <a:solidFill>
                <a:schemeClr val="bg1"/>
              </a:solidFill>
              <a:latin typeface="+mn-lt"/>
              <a:ea typeface="+mn-ea"/>
            </a:endParaRPr>
          </a:p>
        </p:txBody>
      </p:sp>
    </p:spTree>
    <p:extLst>
      <p:ext uri="{BB962C8B-B14F-4D97-AF65-F5344CB8AC3E}">
        <p14:creationId xmlns:p14="http://schemas.microsoft.com/office/powerpoint/2010/main" val="155622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9" grpId="0" animBg="1"/>
      <p:bldP spid="10" grpId="0" animBg="1"/>
      <p:bldP spid="11" grpId="0" animBg="1"/>
      <p:bldP spid="12" grpId="0" animBg="1"/>
      <p:bldP spid="13" grpId="0" animBg="1"/>
      <p:bldP spid="14" grpId="0" animBg="1"/>
      <p:bldP spid="15"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a:blip r:embed="rId3"/>
          <a:stretch>
            <a:fillRect/>
          </a:stretch>
        </p:blipFill>
        <p:spPr>
          <a:xfrm>
            <a:off x="-1587" y="838200"/>
            <a:ext cx="9144000" cy="6093619"/>
          </a:xfrm>
          <a:prstGeom prst="rect">
            <a:avLst/>
          </a:prstGeom>
        </p:spPr>
      </p:pic>
      <p:sp>
        <p:nvSpPr>
          <p:cNvPr id="53" name="角丸四角形 52"/>
          <p:cNvSpPr/>
          <p:nvPr/>
        </p:nvSpPr>
        <p:spPr bwMode="auto">
          <a:xfrm>
            <a:off x="990600" y="2057400"/>
            <a:ext cx="7162800" cy="914400"/>
          </a:xfrm>
          <a:prstGeom prst="roundRect">
            <a:avLst>
              <a:gd name="adj" fmla="val 50000"/>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rgbClr val="3366FF"/>
                </a:solidFill>
                <a:effectLst/>
                <a:latin typeface="Arial"/>
                <a:ea typeface="HGP創英角ｺﾞｼｯｸUB"/>
                <a:cs typeface="Arial"/>
              </a:rPr>
              <a:t>IT</a:t>
            </a:r>
            <a:r>
              <a:rPr kumimoji="0" lang="ja-JP" altLang="en-US" sz="2000" b="0" i="0" u="none" strike="noStrike" cap="none" normalizeH="0" baseline="0" dirty="0" smtClean="0">
                <a:ln>
                  <a:noFill/>
                </a:ln>
                <a:solidFill>
                  <a:srgbClr val="3366FF"/>
                </a:solidFill>
                <a:effectLst/>
                <a:latin typeface="Arial"/>
                <a:ea typeface="HGP創英角ｺﾞｼｯｸUB"/>
                <a:cs typeface="Arial"/>
              </a:rPr>
              <a:t>エンジニア</a:t>
            </a:r>
            <a:endParaRPr kumimoji="0" lang="en-US" altLang="ja-JP" sz="2000" b="0" i="0" u="none" strike="noStrike" cap="none" normalizeH="0" baseline="0" dirty="0" smtClean="0">
              <a:ln>
                <a:noFill/>
              </a:ln>
              <a:solidFill>
                <a:srgbClr val="3366FF"/>
              </a:solidFill>
              <a:effectLst/>
              <a:latin typeface="Arial"/>
              <a:ea typeface="HGP創英角ｺﾞｼｯｸUB"/>
              <a:cs typeface="Aria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smtClean="0">
                <a:solidFill>
                  <a:srgbClr val="3366FF"/>
                </a:solidFill>
                <a:latin typeface="Arial"/>
                <a:ea typeface="HGP創英角ｺﾞｼｯｸUB"/>
                <a:cs typeface="Arial"/>
              </a:rPr>
              <a:t>の人数</a:t>
            </a:r>
            <a:endParaRPr kumimoji="0" lang="ja-JP" altLang="en-US" sz="2000" b="0" i="0" u="none" strike="noStrike" cap="none" normalizeH="0" baseline="0" dirty="0" smtClean="0">
              <a:ln>
                <a:noFill/>
              </a:ln>
              <a:solidFill>
                <a:srgbClr val="3366FF"/>
              </a:solidFill>
              <a:effectLst/>
              <a:latin typeface="Arial"/>
              <a:ea typeface="HGP創英角ｺﾞｼｯｸUB"/>
              <a:cs typeface="Arial"/>
            </a:endParaRPr>
          </a:p>
        </p:txBody>
      </p:sp>
      <p:sp>
        <p:nvSpPr>
          <p:cNvPr id="29699" name="Rectangle 6"/>
          <p:cNvSpPr>
            <a:spLocks noGrp="1" noChangeArrowheads="1"/>
          </p:cNvSpPr>
          <p:nvPr>
            <p:ph type="title"/>
          </p:nvPr>
        </p:nvSpPr>
        <p:spPr>
          <a:xfrm>
            <a:off x="152400" y="152400"/>
            <a:ext cx="8991600" cy="533400"/>
          </a:xfrm>
        </p:spPr>
        <p:txBody>
          <a:bodyPr/>
          <a:lstStyle/>
          <a:p>
            <a:pPr eaLnBrk="1" hangingPunct="1"/>
            <a:r>
              <a:rPr lang="ja-JP" altLang="en-US" sz="2800" dirty="0" smtClean="0">
                <a:ea typeface="ＭＳ Ｐゴシック" charset="-128"/>
              </a:rPr>
              <a:t>クラウドに期待される価値の違い</a:t>
            </a:r>
            <a:endParaRPr lang="ja-JP" altLang="en-US" sz="1800" dirty="0" smtClean="0">
              <a:ea typeface="ＭＳ Ｐゴシック" charset="-128"/>
            </a:endParaRPr>
          </a:p>
        </p:txBody>
      </p:sp>
      <p:pic>
        <p:nvPicPr>
          <p:cNvPr id="7" name="図 6"/>
          <p:cNvPicPr>
            <a:picLocks noChangeAspect="1"/>
          </p:cNvPicPr>
          <p:nvPr/>
        </p:nvPicPr>
        <p:blipFill>
          <a:blip r:embed="rId4">
            <a:clrChange>
              <a:clrFrom>
                <a:srgbClr val="FFFFFF"/>
              </a:clrFrom>
              <a:clrTo>
                <a:srgbClr val="FFFFFF">
                  <a:alpha val="0"/>
                </a:srgbClr>
              </a:clrTo>
            </a:clrChange>
          </a:blip>
          <a:stretch>
            <a:fillRect/>
          </a:stretch>
        </p:blipFill>
        <p:spPr>
          <a:xfrm>
            <a:off x="381000" y="1066800"/>
            <a:ext cx="4572000" cy="2743200"/>
          </a:xfrm>
          <a:prstGeom prst="rect">
            <a:avLst/>
          </a:prstGeom>
        </p:spPr>
      </p:pic>
      <p:pic>
        <p:nvPicPr>
          <p:cNvPr id="10" name="図 9"/>
          <p:cNvPicPr>
            <a:picLocks noChangeAspect="1"/>
          </p:cNvPicPr>
          <p:nvPr/>
        </p:nvPicPr>
        <p:blipFill>
          <a:blip r:embed="rId5">
            <a:clrChange>
              <a:clrFrom>
                <a:srgbClr val="FFFFFF"/>
              </a:clrFrom>
              <a:clrTo>
                <a:srgbClr val="FFFFFF">
                  <a:alpha val="0"/>
                </a:srgbClr>
              </a:clrTo>
            </a:clrChange>
          </a:blip>
          <a:stretch>
            <a:fillRect/>
          </a:stretch>
        </p:blipFill>
        <p:spPr>
          <a:xfrm>
            <a:off x="4191000" y="1066800"/>
            <a:ext cx="4572000" cy="2743200"/>
          </a:xfrm>
          <a:prstGeom prst="rect">
            <a:avLst/>
          </a:prstGeom>
        </p:spPr>
      </p:pic>
      <p:pic>
        <p:nvPicPr>
          <p:cNvPr id="44" name="Picture 8" descr="C:\Users\Masanori\AppData\Local\Microsoft\Windows\Temporary Internet Files\Content.IE5\R1YKRXA0\MC90030984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9000" y="1371600"/>
            <a:ext cx="910155" cy="6264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5" name="Picture 10" descr="C:\Users\Masanori\AppData\Local\Microsoft\Windows\Temporary Internet Files\Content.IE5\R1YKRXA0\MP90036271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0600" y="1371600"/>
            <a:ext cx="897134" cy="6264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2895853" y="1595735"/>
            <a:ext cx="723275" cy="461665"/>
          </a:xfrm>
          <a:prstGeom prst="rect">
            <a:avLst/>
          </a:prstGeom>
          <a:noFill/>
        </p:spPr>
        <p:txBody>
          <a:bodyPr wrap="none" rtlCol="0">
            <a:spAutoFit/>
          </a:bodyPr>
          <a:lstStyle/>
          <a:p>
            <a:pPr algn="ctr"/>
            <a:r>
              <a:rPr lang="ja-JP" altLang="en-US" dirty="0" smtClean="0">
                <a:solidFill>
                  <a:schemeClr val="bg1"/>
                </a:solidFill>
                <a:latin typeface="Arial"/>
                <a:ea typeface="HGP創英角ｺﾞｼｯｸUB"/>
                <a:cs typeface="Arial"/>
              </a:rPr>
              <a:t>ユーザー</a:t>
            </a:r>
            <a:endParaRPr lang="en-US" altLang="ja-JP" dirty="0" smtClean="0">
              <a:solidFill>
                <a:schemeClr val="bg1"/>
              </a:solidFill>
              <a:latin typeface="Arial"/>
              <a:ea typeface="HGP創英角ｺﾞｼｯｸUB"/>
              <a:cs typeface="Arial"/>
            </a:endParaRPr>
          </a:p>
          <a:p>
            <a:pPr algn="ctr"/>
            <a:r>
              <a:rPr lang="ja-JP" altLang="en-US" dirty="0" smtClean="0">
                <a:solidFill>
                  <a:schemeClr val="bg1"/>
                </a:solidFill>
                <a:latin typeface="Arial"/>
                <a:ea typeface="HGP創英角ｺﾞｼｯｸUB"/>
                <a:cs typeface="Arial"/>
              </a:rPr>
              <a:t>企業</a:t>
            </a:r>
            <a:endParaRPr kumimoji="1" lang="ja-JP" altLang="en-US" dirty="0">
              <a:solidFill>
                <a:schemeClr val="bg1"/>
              </a:solidFill>
              <a:latin typeface="Arial"/>
              <a:ea typeface="HGP創英角ｺﾞｼｯｸUB"/>
              <a:cs typeface="Arial"/>
            </a:endParaRPr>
          </a:p>
        </p:txBody>
      </p:sp>
      <p:sp>
        <p:nvSpPr>
          <p:cNvPr id="46" name="テキスト ボックス 45"/>
          <p:cNvSpPr txBox="1"/>
          <p:nvPr/>
        </p:nvSpPr>
        <p:spPr>
          <a:xfrm>
            <a:off x="2074499" y="2738735"/>
            <a:ext cx="857627" cy="461665"/>
          </a:xfrm>
          <a:prstGeom prst="rect">
            <a:avLst/>
          </a:prstGeom>
          <a:noFill/>
        </p:spPr>
        <p:txBody>
          <a:bodyPr wrap="none" rtlCol="0">
            <a:spAutoFit/>
          </a:bodyPr>
          <a:lstStyle/>
          <a:p>
            <a:pPr algn="ctr"/>
            <a:r>
              <a:rPr lang="en-US" altLang="ja-JP" dirty="0" smtClean="0">
                <a:solidFill>
                  <a:schemeClr val="bg1"/>
                </a:solidFill>
                <a:latin typeface="Arial"/>
                <a:ea typeface="HGP創英角ｺﾞｼｯｸUB"/>
                <a:cs typeface="Arial"/>
              </a:rPr>
              <a:t>IT</a:t>
            </a:r>
            <a:r>
              <a:rPr lang="ja-JP" altLang="en-US" dirty="0" smtClean="0">
                <a:solidFill>
                  <a:schemeClr val="bg1"/>
                </a:solidFill>
                <a:latin typeface="Arial"/>
                <a:ea typeface="HGP創英角ｺﾞｼｯｸUB"/>
                <a:cs typeface="Arial"/>
              </a:rPr>
              <a:t>ベンダー</a:t>
            </a:r>
            <a:endParaRPr lang="en-US" altLang="ja-JP" dirty="0" smtClean="0">
              <a:solidFill>
                <a:schemeClr val="bg1"/>
              </a:solidFill>
              <a:latin typeface="Arial"/>
              <a:ea typeface="HGP創英角ｺﾞｼｯｸUB"/>
              <a:cs typeface="Arial"/>
            </a:endParaRPr>
          </a:p>
          <a:p>
            <a:pPr algn="ctr"/>
            <a:r>
              <a:rPr lang="ja-JP" altLang="en-US" dirty="0" smtClean="0">
                <a:solidFill>
                  <a:schemeClr val="bg1"/>
                </a:solidFill>
                <a:latin typeface="Arial"/>
                <a:ea typeface="HGP創英角ｺﾞｼｯｸUB"/>
                <a:cs typeface="Arial"/>
              </a:rPr>
              <a:t>企業</a:t>
            </a:r>
            <a:endParaRPr kumimoji="1" lang="ja-JP" altLang="en-US" dirty="0">
              <a:solidFill>
                <a:schemeClr val="bg1"/>
              </a:solidFill>
              <a:latin typeface="Arial"/>
              <a:ea typeface="HGP創英角ｺﾞｼｯｸUB"/>
              <a:cs typeface="Arial"/>
            </a:endParaRPr>
          </a:p>
        </p:txBody>
      </p:sp>
      <p:sp>
        <p:nvSpPr>
          <p:cNvPr id="47" name="テキスト ボックス 46"/>
          <p:cNvSpPr txBox="1"/>
          <p:nvPr/>
        </p:nvSpPr>
        <p:spPr>
          <a:xfrm>
            <a:off x="6668125" y="2514600"/>
            <a:ext cx="723275" cy="461665"/>
          </a:xfrm>
          <a:prstGeom prst="rect">
            <a:avLst/>
          </a:prstGeom>
          <a:noFill/>
        </p:spPr>
        <p:txBody>
          <a:bodyPr wrap="none" rtlCol="0">
            <a:spAutoFit/>
          </a:bodyPr>
          <a:lstStyle/>
          <a:p>
            <a:pPr algn="ctr"/>
            <a:r>
              <a:rPr lang="ja-JP" altLang="en-US" dirty="0" smtClean="0">
                <a:solidFill>
                  <a:schemeClr val="bg1"/>
                </a:solidFill>
                <a:latin typeface="Arial"/>
                <a:ea typeface="HGP創英角ｺﾞｼｯｸUB"/>
                <a:cs typeface="Arial"/>
              </a:rPr>
              <a:t>ユーザー</a:t>
            </a:r>
            <a:endParaRPr lang="en-US" altLang="ja-JP" dirty="0" smtClean="0">
              <a:solidFill>
                <a:schemeClr val="bg1"/>
              </a:solidFill>
              <a:latin typeface="Arial"/>
              <a:ea typeface="HGP創英角ｺﾞｼｯｸUB"/>
              <a:cs typeface="Arial"/>
            </a:endParaRPr>
          </a:p>
          <a:p>
            <a:pPr algn="ctr"/>
            <a:r>
              <a:rPr lang="ja-JP" altLang="en-US" dirty="0" smtClean="0">
                <a:solidFill>
                  <a:schemeClr val="bg1"/>
                </a:solidFill>
                <a:latin typeface="Arial"/>
                <a:ea typeface="HGP創英角ｺﾞｼｯｸUB"/>
                <a:cs typeface="Arial"/>
              </a:rPr>
              <a:t>企業</a:t>
            </a:r>
            <a:endParaRPr kumimoji="1" lang="ja-JP" altLang="en-US" dirty="0">
              <a:solidFill>
                <a:schemeClr val="bg1"/>
              </a:solidFill>
              <a:latin typeface="Arial"/>
              <a:ea typeface="HGP創英角ｺﾞｼｯｸUB"/>
              <a:cs typeface="Arial"/>
            </a:endParaRPr>
          </a:p>
        </p:txBody>
      </p:sp>
      <p:sp>
        <p:nvSpPr>
          <p:cNvPr id="48" name="テキスト ボックス 47"/>
          <p:cNvSpPr txBox="1"/>
          <p:nvPr/>
        </p:nvSpPr>
        <p:spPr>
          <a:xfrm>
            <a:off x="5466973" y="1676400"/>
            <a:ext cx="857627" cy="461665"/>
          </a:xfrm>
          <a:prstGeom prst="rect">
            <a:avLst/>
          </a:prstGeom>
          <a:noFill/>
        </p:spPr>
        <p:txBody>
          <a:bodyPr wrap="none" rtlCol="0">
            <a:spAutoFit/>
          </a:bodyPr>
          <a:lstStyle/>
          <a:p>
            <a:pPr algn="ctr"/>
            <a:r>
              <a:rPr lang="en-US" altLang="ja-JP" dirty="0" smtClean="0">
                <a:solidFill>
                  <a:schemeClr val="bg1"/>
                </a:solidFill>
                <a:latin typeface="Arial"/>
                <a:ea typeface="HGP創英角ｺﾞｼｯｸUB"/>
                <a:cs typeface="Arial"/>
              </a:rPr>
              <a:t>IT</a:t>
            </a:r>
            <a:r>
              <a:rPr lang="ja-JP" altLang="en-US" dirty="0" smtClean="0">
                <a:solidFill>
                  <a:schemeClr val="bg1"/>
                </a:solidFill>
                <a:latin typeface="Arial"/>
                <a:ea typeface="HGP創英角ｺﾞｼｯｸUB"/>
                <a:cs typeface="Arial"/>
              </a:rPr>
              <a:t>ベンダー</a:t>
            </a:r>
            <a:endParaRPr lang="en-US" altLang="ja-JP" dirty="0" smtClean="0">
              <a:solidFill>
                <a:schemeClr val="bg1"/>
              </a:solidFill>
              <a:latin typeface="Arial"/>
              <a:ea typeface="HGP創英角ｺﾞｼｯｸUB"/>
              <a:cs typeface="Arial"/>
            </a:endParaRPr>
          </a:p>
          <a:p>
            <a:pPr algn="ctr"/>
            <a:r>
              <a:rPr lang="ja-JP" altLang="en-US" dirty="0" smtClean="0">
                <a:solidFill>
                  <a:schemeClr val="bg1"/>
                </a:solidFill>
                <a:latin typeface="Arial"/>
                <a:ea typeface="HGP創英角ｺﾞｼｯｸUB"/>
                <a:cs typeface="Arial"/>
              </a:rPr>
              <a:t>企業</a:t>
            </a:r>
            <a:endParaRPr kumimoji="1" lang="ja-JP" altLang="en-US" dirty="0">
              <a:solidFill>
                <a:schemeClr val="bg1"/>
              </a:solidFill>
              <a:latin typeface="Arial"/>
              <a:ea typeface="HGP創英角ｺﾞｼｯｸUB"/>
              <a:cs typeface="Arial"/>
            </a:endParaRPr>
          </a:p>
        </p:txBody>
      </p:sp>
      <p:grpSp>
        <p:nvGrpSpPr>
          <p:cNvPr id="2" name="図形グループ 1"/>
          <p:cNvGrpSpPr/>
          <p:nvPr/>
        </p:nvGrpSpPr>
        <p:grpSpPr>
          <a:xfrm>
            <a:off x="990600" y="3581400"/>
            <a:ext cx="3048000" cy="2895600"/>
            <a:chOff x="990600" y="3581400"/>
            <a:chExt cx="3048000" cy="2895600"/>
          </a:xfrm>
        </p:grpSpPr>
        <p:sp>
          <p:nvSpPr>
            <p:cNvPr id="50" name="角丸四角形 49"/>
            <p:cNvSpPr/>
            <p:nvPr/>
          </p:nvSpPr>
          <p:spPr bwMode="auto">
            <a:xfrm>
              <a:off x="990600" y="5562600"/>
              <a:ext cx="3048000" cy="914400"/>
            </a:xfrm>
            <a:prstGeom prst="roundRect">
              <a:avLst>
                <a:gd name="adj" fmla="val 50000"/>
              </a:avLst>
            </a:prstGeom>
            <a:solidFill>
              <a:srgbClr val="FF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1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IT</a:t>
              </a:r>
              <a:r>
                <a:rPr kumimoji="0" lang="ja-JP" altLang="en-US" sz="11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ベンダー企業の生産性向上</a:t>
              </a:r>
              <a:endParaRPr kumimoji="0" lang="en-US" altLang="ja-JP" sz="11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marL="342900" indent="-342900">
                <a:spcBef>
                  <a:spcPts val="0"/>
                </a:spcBef>
                <a:buFont typeface="Wingdings" charset="2"/>
                <a:buChar char="l"/>
              </a:pPr>
              <a:r>
                <a:rPr kumimoji="0" lang="ja-JP" altLang="en-US" sz="1200" dirty="0">
                  <a:solidFill>
                    <a:srgbClr val="FFFFFF"/>
                  </a:solidFill>
                  <a:latin typeface="HGP創英角ｺﾞｼｯｸUB"/>
                  <a:ea typeface="HGP創英角ｺﾞｼｯｸUB"/>
                  <a:cs typeface="HGP創英角ｺﾞｼｯｸUB"/>
                </a:rPr>
                <a:t>ベンダーがリスクを背負わされる</a:t>
              </a:r>
            </a:p>
            <a:p>
              <a:pPr marL="342900" marR="0" indent="-342900" defTabSz="914400" rtl="0" eaLnBrk="1" fontAlgn="base" latinLnBrk="0" hangingPunct="1">
                <a:lnSpc>
                  <a:spcPct val="100000"/>
                </a:lnSpc>
                <a:spcBef>
                  <a:spcPts val="0"/>
                </a:spcBef>
                <a:spcAft>
                  <a:spcPct val="0"/>
                </a:spcAft>
                <a:buClrTx/>
                <a:buSzTx/>
                <a:buFont typeface="Wingdings" charset="2"/>
                <a:buChar char="l"/>
                <a:tabLst/>
              </a:pPr>
              <a:r>
                <a:rPr kumimoji="0" lang="ja-JP" altLang="en-US" sz="1200" dirty="0" smtClean="0">
                  <a:solidFill>
                    <a:srgbClr val="FFFFFF"/>
                  </a:solidFill>
                  <a:latin typeface="HGP創英角ｺﾞｼｯｸUB"/>
                  <a:ea typeface="HGP創英角ｺﾞｼｯｸUB"/>
                  <a:cs typeface="HGP創英角ｺﾞｼｯｸUB"/>
                </a:rPr>
                <a:t>受注単価の縮小</a:t>
              </a:r>
              <a:endParaRPr kumimoji="0" lang="en-US" altLang="ja-JP" sz="1200" dirty="0" smtClean="0">
                <a:solidFill>
                  <a:srgbClr val="FFFFFF"/>
                </a:solidFill>
                <a:latin typeface="HGP創英角ｺﾞｼｯｸUB"/>
                <a:ea typeface="HGP創英角ｺﾞｼｯｸUB"/>
                <a:cs typeface="HGP創英角ｺﾞｼｯｸUB"/>
              </a:endParaRPr>
            </a:p>
            <a:p>
              <a:pPr marL="342900" marR="0" indent="-342900" defTabSz="914400" rtl="0" eaLnBrk="1" fontAlgn="base" latinLnBrk="0" hangingPunct="1">
                <a:lnSpc>
                  <a:spcPct val="100000"/>
                </a:lnSpc>
                <a:spcBef>
                  <a:spcPts val="0"/>
                </a:spcBef>
                <a:spcAft>
                  <a:spcPct val="0"/>
                </a:spcAft>
                <a:buClrTx/>
                <a:buSzTx/>
                <a:buFont typeface="Wingdings" charset="2"/>
                <a:buChar char="l"/>
                <a:tabLst/>
              </a:pPr>
              <a:r>
                <a:rPr kumimoji="0" lang="ja-JP" altLang="en-US" sz="1200" dirty="0" smtClean="0">
                  <a:solidFill>
                    <a:srgbClr val="FFFFFF"/>
                  </a:solidFill>
                  <a:latin typeface="HGP創英角ｺﾞｼｯｸUB"/>
                  <a:ea typeface="HGP創英角ｺﾞｼｯｸUB"/>
                  <a:cs typeface="HGP創英角ｺﾞｼｯｸUB"/>
                </a:rPr>
                <a:t>人材のだぶつき</a:t>
              </a:r>
              <a:endParaRPr kumimoji="0" lang="en-US" altLang="ja-JP" sz="1200" dirty="0" smtClean="0">
                <a:solidFill>
                  <a:srgbClr val="FFFFFF"/>
                </a:solidFill>
                <a:latin typeface="HGP創英角ｺﾞｼｯｸUB"/>
                <a:ea typeface="HGP創英角ｺﾞｼｯｸUB"/>
                <a:cs typeface="HGP創英角ｺﾞｼｯｸUB"/>
              </a:endParaRPr>
            </a:p>
          </p:txBody>
        </p:sp>
        <p:sp>
          <p:nvSpPr>
            <p:cNvPr id="18" name="下矢印 17"/>
            <p:cNvSpPr/>
            <p:nvPr/>
          </p:nvSpPr>
          <p:spPr bwMode="auto">
            <a:xfrm>
              <a:off x="1752600" y="3581400"/>
              <a:ext cx="1524000" cy="2057400"/>
            </a:xfrm>
            <a:prstGeom prst="downArrow">
              <a:avLst>
                <a:gd name="adj1" fmla="val 50000"/>
                <a:gd name="adj2" fmla="val 45139"/>
              </a:avLst>
            </a:prstGeom>
            <a:solidFill>
              <a:srgbClr val="FF9900"/>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3" name="図形グループ 2"/>
          <p:cNvGrpSpPr/>
          <p:nvPr/>
        </p:nvGrpSpPr>
        <p:grpSpPr>
          <a:xfrm>
            <a:off x="5181600" y="3581400"/>
            <a:ext cx="3048000" cy="2895600"/>
            <a:chOff x="5181600" y="3581400"/>
            <a:chExt cx="3048000" cy="2895600"/>
          </a:xfrm>
        </p:grpSpPr>
        <p:sp>
          <p:nvSpPr>
            <p:cNvPr id="52" name="角丸四角形 51"/>
            <p:cNvSpPr/>
            <p:nvPr/>
          </p:nvSpPr>
          <p:spPr bwMode="auto">
            <a:xfrm>
              <a:off x="5181600" y="5562600"/>
              <a:ext cx="3048000" cy="914400"/>
            </a:xfrm>
            <a:prstGeom prst="roundRect">
              <a:avLst>
                <a:gd name="adj" fmla="val 5000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1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ユーザー企業の生産性向上</a:t>
              </a:r>
              <a:endParaRPr kumimoji="0" lang="en-US" altLang="ja-JP" sz="11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marL="342900" indent="-342900">
                <a:spcBef>
                  <a:spcPts val="0"/>
                </a:spcBef>
                <a:buFont typeface="Wingdings" charset="2"/>
                <a:buChar char="l"/>
              </a:pPr>
              <a:r>
                <a:rPr kumimoji="0" lang="ja-JP" altLang="en-US" sz="1200" dirty="0">
                  <a:solidFill>
                    <a:srgbClr val="FFFFFF"/>
                  </a:solidFill>
                  <a:latin typeface="HGP創英角ｺﾞｼｯｸUB"/>
                  <a:ea typeface="HGP創英角ｺﾞｼｯｸUB"/>
                  <a:cs typeface="HGP創英角ｺﾞｼｯｸUB"/>
                </a:rPr>
                <a:t>ユーザーが自らリスクを担保</a:t>
              </a:r>
            </a:p>
            <a:p>
              <a:pPr marL="342900" marR="0" indent="-342900" defTabSz="914400" rtl="0" eaLnBrk="1" fontAlgn="base" latinLnBrk="0" hangingPunct="1">
                <a:lnSpc>
                  <a:spcPct val="100000"/>
                </a:lnSpc>
                <a:spcBef>
                  <a:spcPts val="0"/>
                </a:spcBef>
                <a:spcAft>
                  <a:spcPct val="0"/>
                </a:spcAft>
                <a:buClrTx/>
                <a:buSzTx/>
                <a:buFont typeface="Wingdings" charset="2"/>
                <a:buChar char="l"/>
                <a:tabLst/>
              </a:pPr>
              <a:r>
                <a:rPr kumimoji="0" lang="ja-JP" altLang="en-US" sz="1200" dirty="0" smtClean="0">
                  <a:solidFill>
                    <a:srgbClr val="FFFFFF"/>
                  </a:solidFill>
                  <a:latin typeface="HGP創英角ｺﾞｼｯｸUB"/>
                  <a:ea typeface="HGP創英角ｺﾞｼｯｸUB"/>
                  <a:cs typeface="HGP創英角ｺﾞｼｯｸUB"/>
                </a:rPr>
                <a:t>プロジェクト単価の削減</a:t>
              </a:r>
              <a:endParaRPr kumimoji="0" lang="en-US" altLang="ja-JP" sz="1200" dirty="0" smtClean="0">
                <a:solidFill>
                  <a:srgbClr val="FFFFFF"/>
                </a:solidFill>
                <a:latin typeface="HGP創英角ｺﾞｼｯｸUB"/>
                <a:ea typeface="HGP創英角ｺﾞｼｯｸUB"/>
                <a:cs typeface="HGP創英角ｺﾞｼｯｸUB"/>
              </a:endParaRPr>
            </a:p>
            <a:p>
              <a:pPr marL="342900" marR="0" indent="-342900" defTabSz="914400" rtl="0" eaLnBrk="1" fontAlgn="base" latinLnBrk="0" hangingPunct="1">
                <a:lnSpc>
                  <a:spcPct val="100000"/>
                </a:lnSpc>
                <a:spcBef>
                  <a:spcPts val="0"/>
                </a:spcBef>
                <a:spcAft>
                  <a:spcPct val="0"/>
                </a:spcAft>
                <a:buClrTx/>
                <a:buSzTx/>
                <a:buFont typeface="Wingdings" charset="2"/>
                <a:buChar char="l"/>
                <a:tabLst/>
              </a:pPr>
              <a:r>
                <a:rPr kumimoji="0" lang="ja-JP" altLang="en-US" sz="1200" dirty="0" smtClean="0">
                  <a:solidFill>
                    <a:srgbClr val="FFFFFF"/>
                  </a:solidFill>
                  <a:latin typeface="HGP創英角ｺﾞｼｯｸUB"/>
                  <a:ea typeface="HGP創英角ｺﾞｼｯｸUB"/>
                  <a:cs typeface="HGP創英角ｺﾞｼｯｸUB"/>
                </a:rPr>
                <a:t>人件費の削減</a:t>
              </a:r>
              <a:endParaRPr kumimoji="0" lang="en-US" altLang="ja-JP" sz="1200" dirty="0" smtClean="0">
                <a:solidFill>
                  <a:srgbClr val="FFFFFF"/>
                </a:solidFill>
                <a:latin typeface="HGP創英角ｺﾞｼｯｸUB"/>
                <a:ea typeface="HGP創英角ｺﾞｼｯｸUB"/>
                <a:cs typeface="HGP創英角ｺﾞｼｯｸUB"/>
              </a:endParaRPr>
            </a:p>
          </p:txBody>
        </p:sp>
        <p:sp>
          <p:nvSpPr>
            <p:cNvPr id="49" name="下矢印 48"/>
            <p:cNvSpPr/>
            <p:nvPr/>
          </p:nvSpPr>
          <p:spPr bwMode="auto">
            <a:xfrm>
              <a:off x="5943600" y="3581400"/>
              <a:ext cx="1524000" cy="2057400"/>
            </a:xfrm>
            <a:prstGeom prst="downArrow">
              <a:avLst>
                <a:gd name="adj1" fmla="val 50000"/>
                <a:gd name="adj2" fmla="val 45139"/>
              </a:avLst>
            </a:prstGeom>
            <a:solidFill>
              <a:srgbClr val="3366FF"/>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grpSp>
      <p:sp>
        <p:nvSpPr>
          <p:cNvPr id="16" name="角丸四角形 15"/>
          <p:cNvSpPr/>
          <p:nvPr/>
        </p:nvSpPr>
        <p:spPr bwMode="auto">
          <a:xfrm>
            <a:off x="990600" y="3886200"/>
            <a:ext cx="7162800" cy="914400"/>
          </a:xfrm>
          <a:prstGeom prst="roundRect">
            <a:avLst>
              <a:gd name="adj" fmla="val 50000"/>
            </a:avLst>
          </a:prstGeom>
          <a:solidFill>
            <a:srgbClr val="008000"/>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a:ea typeface="HGP創英角ｺﾞｼｯｸUB"/>
                <a:cs typeface="Arial"/>
              </a:rPr>
              <a:t>セルフ・サービス・ポータルによる調達の自動化</a:t>
            </a:r>
            <a:endParaRPr kumimoji="0" lang="en-US" altLang="ja-JP" sz="2000" b="0" i="0" u="none" strike="noStrike" cap="none" normalizeH="0" baseline="0" dirty="0" smtClean="0">
              <a:ln>
                <a:noFill/>
              </a:ln>
              <a:solidFill>
                <a:schemeClr val="bg1"/>
              </a:solidFill>
              <a:effectLst/>
              <a:latin typeface="Arial"/>
              <a:ea typeface="HGP創英角ｺﾞｼｯｸUB"/>
              <a:cs typeface="Aria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chemeClr val="bg1"/>
                </a:solidFill>
                <a:latin typeface="Arial"/>
                <a:ea typeface="HGP創英角ｺﾞｼｯｸUB"/>
                <a:cs typeface="Arial"/>
              </a:rPr>
              <a:t>クラウド・リソースの調達や構成の変更を自ら行うことができる仕組み</a:t>
            </a:r>
            <a:endParaRPr kumimoji="0" lang="ja-JP" altLang="en-US" sz="1600" b="0" i="0" u="none" strike="noStrike" cap="none" normalizeH="0" baseline="0" dirty="0" smtClean="0">
              <a:ln>
                <a:noFill/>
              </a:ln>
              <a:solidFill>
                <a:schemeClr val="bg1"/>
              </a:solidFill>
              <a:effectLst/>
              <a:latin typeface="Arial"/>
              <a:ea typeface="HGP創英角ｺﾞｼｯｸUB"/>
              <a:cs typeface="Arial"/>
            </a:endParaRPr>
          </a:p>
        </p:txBody>
      </p:sp>
      <p:sp>
        <p:nvSpPr>
          <p:cNvPr id="21" name="テキスト ボックス 20"/>
          <p:cNvSpPr txBox="1"/>
          <p:nvPr/>
        </p:nvSpPr>
        <p:spPr>
          <a:xfrm>
            <a:off x="4724400" y="515779"/>
            <a:ext cx="4419600" cy="246221"/>
          </a:xfrm>
          <a:prstGeom prst="rect">
            <a:avLst/>
          </a:prstGeom>
          <a:noFill/>
        </p:spPr>
        <p:txBody>
          <a:bodyPr wrap="square" rtlCol="0">
            <a:spAutoFit/>
          </a:bodyPr>
          <a:lstStyle/>
          <a:p>
            <a:pPr algn="r"/>
            <a:r>
              <a:rPr kumimoji="1" lang="en-US" altLang="ja-JP" sz="1000" dirty="0" smtClean="0">
                <a:solidFill>
                  <a:schemeClr val="bg1"/>
                </a:solidFill>
              </a:rPr>
              <a:t>IPA</a:t>
            </a:r>
            <a:r>
              <a:rPr kumimoji="1" lang="ja-JP" altLang="en-US" sz="1000" dirty="0" smtClean="0">
                <a:solidFill>
                  <a:schemeClr val="bg1"/>
                </a:solidFill>
              </a:rPr>
              <a:t>人材白書・</a:t>
            </a:r>
            <a:r>
              <a:rPr kumimoji="1" lang="en-US" altLang="ja-JP" sz="1000" dirty="0" smtClean="0">
                <a:solidFill>
                  <a:schemeClr val="bg1"/>
                </a:solidFill>
              </a:rPr>
              <a:t>2012</a:t>
            </a:r>
            <a:r>
              <a:rPr kumimoji="1" lang="ja-JP" altLang="en-US" sz="1000" dirty="0" smtClean="0">
                <a:solidFill>
                  <a:schemeClr val="bg1"/>
                </a:solidFill>
              </a:rPr>
              <a:t>／</a:t>
            </a:r>
            <a:r>
              <a:rPr lang="ja-JP" altLang="en-US" sz="1000" dirty="0" smtClean="0">
                <a:solidFill>
                  <a:schemeClr val="bg1"/>
                </a:solidFill>
              </a:rPr>
              <a:t>日経</a:t>
            </a:r>
            <a:r>
              <a:rPr lang="en-US" altLang="ja-JP" sz="1000" dirty="0" smtClean="0">
                <a:solidFill>
                  <a:schemeClr val="bg1"/>
                </a:solidFill>
              </a:rPr>
              <a:t>SYSTEMS 2012/8</a:t>
            </a:r>
            <a:r>
              <a:rPr lang="ja-JP" altLang="en-US" sz="1000" dirty="0" smtClean="0">
                <a:solidFill>
                  <a:schemeClr val="bg1"/>
                </a:solidFill>
              </a:rPr>
              <a:t>を参考に作成</a:t>
            </a:r>
            <a:endParaRPr kumimoji="1" lang="ja-JP" altLang="en-US" sz="1000" dirty="0">
              <a:solidFill>
                <a:schemeClr val="bg1"/>
              </a:solidFill>
            </a:endParaRPr>
          </a:p>
        </p:txBody>
      </p:sp>
    </p:spTree>
    <p:extLst>
      <p:ext uri="{BB962C8B-B14F-4D97-AF65-F5344CB8AC3E}">
        <p14:creationId xmlns:p14="http://schemas.microsoft.com/office/powerpoint/2010/main" val="3454328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p:txBody>
          <a:bodyPr/>
          <a:lstStyle/>
          <a:p>
            <a:r>
              <a:rPr lang="ja-JP" altLang="en-US" smtClean="0"/>
              <a:t>ユーザーにとっての</a:t>
            </a:r>
            <a:r>
              <a:rPr lang="en-US" altLang="ja-JP" smtClean="0"/>
              <a:t>OSS</a:t>
            </a:r>
            <a:r>
              <a:rPr lang="ja-JP" altLang="en-US" smtClean="0"/>
              <a:t>のメリット</a:t>
            </a:r>
            <a:endParaRPr lang="ja-JP" altLang="en-US" dirty="0" smtClean="0"/>
          </a:p>
        </p:txBody>
      </p:sp>
      <p:sp>
        <p:nvSpPr>
          <p:cNvPr id="6160" name="正方形/長方形 3"/>
          <p:cNvSpPr>
            <a:spLocks noChangeArrowheads="1"/>
          </p:cNvSpPr>
          <p:nvPr/>
        </p:nvSpPr>
        <p:spPr bwMode="auto">
          <a:xfrm>
            <a:off x="971600" y="4980997"/>
            <a:ext cx="1857375" cy="1099764"/>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400" dirty="0">
                <a:solidFill>
                  <a:schemeClr val="bg1"/>
                </a:solidFill>
                <a:cs typeface="Arial" pitchFamily="34" charset="0"/>
              </a:rPr>
              <a:t>集合知の活用に</a:t>
            </a:r>
            <a:r>
              <a:rPr lang="ja-JP" altLang="en-US" sz="1400" dirty="0" smtClean="0">
                <a:solidFill>
                  <a:schemeClr val="bg1"/>
                </a:solidFill>
                <a:cs typeface="Arial" pitchFamily="34" charset="0"/>
              </a:rPr>
              <a:t>よる</a:t>
            </a:r>
          </a:p>
          <a:p>
            <a:pPr algn="ctr">
              <a:spcBef>
                <a:spcPct val="20000"/>
              </a:spcBef>
              <a:defRPr/>
            </a:pPr>
            <a:r>
              <a:rPr lang="ja-JP" altLang="en-US" sz="1400" dirty="0" smtClean="0">
                <a:solidFill>
                  <a:schemeClr val="bg1"/>
                </a:solidFill>
                <a:cs typeface="Arial" pitchFamily="34" charset="0"/>
              </a:rPr>
              <a:t>クオリティ</a:t>
            </a:r>
            <a:r>
              <a:rPr lang="ja-JP" altLang="en-US" sz="1400" dirty="0">
                <a:solidFill>
                  <a:schemeClr val="bg1"/>
                </a:solidFill>
                <a:cs typeface="Arial" pitchFamily="34" charset="0"/>
              </a:rPr>
              <a:t>の向上</a:t>
            </a:r>
            <a:endParaRPr kumimoji="0" lang="ja-JP" altLang="en-US" sz="1400" dirty="0">
              <a:solidFill>
                <a:schemeClr val="bg1"/>
              </a:solidFill>
              <a:cs typeface="Arial" pitchFamily="34" charset="0"/>
            </a:endParaRPr>
          </a:p>
        </p:txBody>
      </p:sp>
      <p:sp>
        <p:nvSpPr>
          <p:cNvPr id="6161" name="正方形/長方形 7"/>
          <p:cNvSpPr>
            <a:spLocks noChangeArrowheads="1"/>
          </p:cNvSpPr>
          <p:nvPr/>
        </p:nvSpPr>
        <p:spPr bwMode="auto">
          <a:xfrm>
            <a:off x="2893217" y="4980997"/>
            <a:ext cx="5452088" cy="1099764"/>
          </a:xfrm>
          <a:prstGeom prst="rect">
            <a:avLst/>
          </a:prstGeom>
          <a:solidFill>
            <a:schemeClr val="accent4"/>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200">
                <a:solidFill>
                  <a:schemeClr val="bg1"/>
                </a:solidFill>
                <a:cs typeface="Arial" pitchFamily="34" charset="0"/>
              </a:rPr>
              <a:t>様々な立場からの知見、アイデアが寄せられるため、商用ソフトよりも新機能の導入が早い。また、まだ研究段階にある技術などがどんどん盛り込まれるため、最先端の技術に触れられる。</a:t>
            </a:r>
          </a:p>
          <a:p>
            <a:pPr>
              <a:spcBef>
                <a:spcPct val="20000"/>
              </a:spcBef>
              <a:defRPr/>
            </a:pPr>
            <a:r>
              <a:rPr lang="ja-JP" altLang="en-US" sz="1200">
                <a:solidFill>
                  <a:schemeClr val="bg1"/>
                </a:solidFill>
                <a:cs typeface="Arial" pitchFamily="34" charset="0"/>
              </a:rPr>
              <a:t>世界中のプログラマが開発・テストに参加することから、開発速度やバグフィックスの速度が速くなる。</a:t>
            </a:r>
            <a:endParaRPr lang="en-US" altLang="ja-JP" sz="1200">
              <a:solidFill>
                <a:schemeClr val="bg1"/>
              </a:solidFill>
              <a:cs typeface="Arial" pitchFamily="34" charset="0"/>
            </a:endParaRPr>
          </a:p>
        </p:txBody>
      </p:sp>
      <p:sp>
        <p:nvSpPr>
          <p:cNvPr id="6156" name="正方形/長方形 5"/>
          <p:cNvSpPr>
            <a:spLocks noChangeArrowheads="1"/>
          </p:cNvSpPr>
          <p:nvPr/>
        </p:nvSpPr>
        <p:spPr bwMode="auto">
          <a:xfrm>
            <a:off x="971600" y="4051150"/>
            <a:ext cx="1857375" cy="869554"/>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400" dirty="0" smtClean="0">
                <a:solidFill>
                  <a:schemeClr val="bg1"/>
                </a:solidFill>
                <a:cs typeface="Arial" pitchFamily="34" charset="0"/>
              </a:rPr>
              <a:t>透明性の確保</a:t>
            </a:r>
            <a:endParaRPr lang="ja-JP" altLang="en-US" sz="1400" dirty="0">
              <a:solidFill>
                <a:schemeClr val="bg1"/>
              </a:solidFill>
              <a:cs typeface="Arial" pitchFamily="34" charset="0"/>
            </a:endParaRPr>
          </a:p>
        </p:txBody>
      </p:sp>
      <p:sp>
        <p:nvSpPr>
          <p:cNvPr id="6157" name="正方形/長方形 9"/>
          <p:cNvSpPr>
            <a:spLocks noChangeArrowheads="1"/>
          </p:cNvSpPr>
          <p:nvPr/>
        </p:nvSpPr>
        <p:spPr bwMode="auto">
          <a:xfrm>
            <a:off x="2901279" y="4051150"/>
            <a:ext cx="5452088" cy="869554"/>
          </a:xfrm>
          <a:prstGeom prst="rect">
            <a:avLst/>
          </a:prstGeom>
          <a:solidFill>
            <a:schemeClr val="accent4"/>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200">
                <a:solidFill>
                  <a:schemeClr val="bg1"/>
                </a:solidFill>
                <a:cs typeface="Arial" pitchFamily="34" charset="0"/>
              </a:rPr>
              <a:t>「それは仕様です」問題を回避できる。商用ソフトでは、ソースや仕様、決定過程が公開されていないため、「直せない」あるいは「直すのが大変な」バグなのか、本来の仕様なのかが外部からは特定できず、ベンダーの主張に従わざるを得ない。</a:t>
            </a:r>
          </a:p>
        </p:txBody>
      </p:sp>
      <p:sp>
        <p:nvSpPr>
          <p:cNvPr id="6154" name="正方形/長方形 6"/>
          <p:cNvSpPr>
            <a:spLocks noChangeArrowheads="1"/>
          </p:cNvSpPr>
          <p:nvPr/>
        </p:nvSpPr>
        <p:spPr bwMode="auto">
          <a:xfrm>
            <a:off x="971600" y="2167005"/>
            <a:ext cx="1857375" cy="1024046"/>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400" dirty="0">
                <a:solidFill>
                  <a:schemeClr val="bg1"/>
                </a:solidFill>
                <a:cs typeface="Arial" pitchFamily="34" charset="0"/>
              </a:rPr>
              <a:t>ベンダーロックインの排除</a:t>
            </a:r>
          </a:p>
        </p:txBody>
      </p:sp>
      <p:sp>
        <p:nvSpPr>
          <p:cNvPr id="6155" name="正方形/長方形 10"/>
          <p:cNvSpPr>
            <a:spLocks noChangeArrowheads="1"/>
          </p:cNvSpPr>
          <p:nvPr/>
        </p:nvSpPr>
        <p:spPr bwMode="auto">
          <a:xfrm>
            <a:off x="2893217" y="2167005"/>
            <a:ext cx="5452088" cy="1024046"/>
          </a:xfrm>
          <a:prstGeom prst="rect">
            <a:avLst/>
          </a:prstGeom>
          <a:solidFill>
            <a:schemeClr val="accent4"/>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200" dirty="0">
                <a:solidFill>
                  <a:schemeClr val="bg1"/>
                </a:solidFill>
                <a:cs typeface="Arial" pitchFamily="34" charset="0"/>
              </a:rPr>
              <a:t>ハードウェアと</a:t>
            </a:r>
            <a:r>
              <a:rPr lang="en-US" altLang="ja-JP" sz="1200" dirty="0">
                <a:solidFill>
                  <a:schemeClr val="bg1"/>
                </a:solidFill>
                <a:cs typeface="Arial" pitchFamily="34" charset="0"/>
              </a:rPr>
              <a:t>OS</a:t>
            </a:r>
            <a:r>
              <a:rPr lang="ja-JP" altLang="en-US" sz="1200" dirty="0">
                <a:solidFill>
                  <a:schemeClr val="bg1"/>
                </a:solidFill>
                <a:cs typeface="Arial" pitchFamily="34" charset="0"/>
              </a:rPr>
              <a:t>・アプリケーションが密接に連携している場合、いったんソリューションを選ぶと、その後そのベンダーからの乗り換えは非常に難しくなる。この結果、独自ハードウェアおよび独自ソフトの購入を続けなければならない。また、多くの場合、そういったハード・ソフトはコストパフォーマンスが悪く、割高な場合が多い。</a:t>
            </a:r>
          </a:p>
        </p:txBody>
      </p:sp>
      <p:sp>
        <p:nvSpPr>
          <p:cNvPr id="6152" name="正方形/長方形 4"/>
          <p:cNvSpPr>
            <a:spLocks noChangeArrowheads="1"/>
          </p:cNvSpPr>
          <p:nvPr/>
        </p:nvSpPr>
        <p:spPr bwMode="auto">
          <a:xfrm>
            <a:off x="971600" y="3250524"/>
            <a:ext cx="1857375" cy="732017"/>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400" dirty="0" smtClean="0">
                <a:solidFill>
                  <a:schemeClr val="bg1"/>
                </a:solidFill>
                <a:cs typeface="Arial" pitchFamily="34" charset="0"/>
              </a:rPr>
              <a:t>カスタマイズ</a:t>
            </a:r>
            <a:endParaRPr lang="ja-JP" altLang="en-US" sz="1400" dirty="0">
              <a:solidFill>
                <a:schemeClr val="bg1"/>
              </a:solidFill>
              <a:cs typeface="Arial" pitchFamily="34" charset="0"/>
            </a:endParaRPr>
          </a:p>
        </p:txBody>
      </p:sp>
      <p:sp>
        <p:nvSpPr>
          <p:cNvPr id="6153" name="正方形/長方形 12"/>
          <p:cNvSpPr>
            <a:spLocks noChangeArrowheads="1"/>
          </p:cNvSpPr>
          <p:nvPr/>
        </p:nvSpPr>
        <p:spPr bwMode="auto">
          <a:xfrm>
            <a:off x="2893217" y="3247125"/>
            <a:ext cx="5452088" cy="732017"/>
          </a:xfrm>
          <a:prstGeom prst="rect">
            <a:avLst/>
          </a:prstGeom>
          <a:solidFill>
            <a:schemeClr val="accent4"/>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200" dirty="0" smtClean="0">
                <a:solidFill>
                  <a:schemeClr val="bg1"/>
                </a:solidFill>
                <a:cs typeface="Arial" pitchFamily="34" charset="0"/>
              </a:rPr>
              <a:t>自社仕様にあわせて自由にカスタマイズできる。</a:t>
            </a:r>
            <a:r>
              <a:rPr lang="en-US" altLang="ja-JP" sz="1200" dirty="0" smtClean="0">
                <a:solidFill>
                  <a:schemeClr val="bg1"/>
                </a:solidFill>
                <a:cs typeface="Arial" pitchFamily="34" charset="0"/>
              </a:rPr>
              <a:t>(</a:t>
            </a:r>
            <a:r>
              <a:rPr lang="ja-JP" altLang="en-US" sz="1200" dirty="0" smtClean="0">
                <a:solidFill>
                  <a:schemeClr val="bg1"/>
                </a:solidFill>
                <a:cs typeface="Arial" pitchFamily="34" charset="0"/>
              </a:rPr>
              <a:t>特にアプリケーション</a:t>
            </a:r>
            <a:r>
              <a:rPr lang="en-US" altLang="ja-JP" sz="1200" dirty="0" smtClean="0">
                <a:solidFill>
                  <a:schemeClr val="bg1"/>
                </a:solidFill>
                <a:cs typeface="Arial" pitchFamily="34" charset="0"/>
              </a:rPr>
              <a:t>)</a:t>
            </a:r>
          </a:p>
          <a:p>
            <a:pPr>
              <a:spcBef>
                <a:spcPct val="20000"/>
              </a:spcBef>
              <a:defRPr/>
            </a:pPr>
            <a:r>
              <a:rPr lang="ja-JP" altLang="en-US" sz="1200" dirty="0" smtClean="0">
                <a:solidFill>
                  <a:schemeClr val="bg1"/>
                </a:solidFill>
                <a:cs typeface="Arial" pitchFamily="34" charset="0"/>
              </a:rPr>
              <a:t>コミュニティ</a:t>
            </a:r>
            <a:r>
              <a:rPr lang="ja-JP" altLang="en-US" sz="1200" dirty="0">
                <a:solidFill>
                  <a:schemeClr val="bg1"/>
                </a:solidFill>
                <a:cs typeface="Arial" pitchFamily="34" charset="0"/>
              </a:rPr>
              <a:t>による開発が何らかの理由で中止されたとしても、自分でバグフィックスや機能拡張を続けること</a:t>
            </a:r>
            <a:r>
              <a:rPr lang="ja-JP" altLang="en-US" sz="1200" dirty="0" smtClean="0">
                <a:solidFill>
                  <a:schemeClr val="bg1"/>
                </a:solidFill>
                <a:cs typeface="Arial" pitchFamily="34" charset="0"/>
              </a:rPr>
              <a:t>が可能</a:t>
            </a:r>
            <a:r>
              <a:rPr lang="ja-JP" altLang="en-US" sz="1200" dirty="0">
                <a:solidFill>
                  <a:schemeClr val="bg1"/>
                </a:solidFill>
                <a:cs typeface="Arial" pitchFamily="34" charset="0"/>
              </a:rPr>
              <a:t>。</a:t>
            </a:r>
          </a:p>
        </p:txBody>
      </p:sp>
      <p:sp>
        <p:nvSpPr>
          <p:cNvPr id="17" name="正方形/長方形 6"/>
          <p:cNvSpPr>
            <a:spLocks noChangeArrowheads="1"/>
          </p:cNvSpPr>
          <p:nvPr/>
        </p:nvSpPr>
        <p:spPr bwMode="auto">
          <a:xfrm>
            <a:off x="971600" y="1268760"/>
            <a:ext cx="1857375" cy="826740"/>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400" dirty="0">
                <a:solidFill>
                  <a:schemeClr val="bg1"/>
                </a:solidFill>
                <a:cs typeface="Arial" pitchFamily="34" charset="0"/>
              </a:rPr>
              <a:t>導入コストの低減</a:t>
            </a:r>
          </a:p>
        </p:txBody>
      </p:sp>
      <p:sp>
        <p:nvSpPr>
          <p:cNvPr id="20" name="正方形/長方形 10"/>
          <p:cNvSpPr>
            <a:spLocks noChangeArrowheads="1"/>
          </p:cNvSpPr>
          <p:nvPr/>
        </p:nvSpPr>
        <p:spPr bwMode="auto">
          <a:xfrm>
            <a:off x="2893217" y="1268760"/>
            <a:ext cx="5452088" cy="826740"/>
          </a:xfrm>
          <a:prstGeom prst="rect">
            <a:avLst/>
          </a:prstGeom>
          <a:solidFill>
            <a:schemeClr val="accent4"/>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200" dirty="0">
                <a:solidFill>
                  <a:schemeClr val="bg1"/>
                </a:solidFill>
                <a:cs typeface="Arial" pitchFamily="34" charset="0"/>
              </a:rPr>
              <a:t>ほとんどの</a:t>
            </a:r>
            <a:r>
              <a:rPr lang="en-US" altLang="ja-JP" sz="1200" dirty="0">
                <a:solidFill>
                  <a:schemeClr val="bg1"/>
                </a:solidFill>
                <a:cs typeface="Arial" pitchFamily="34" charset="0"/>
              </a:rPr>
              <a:t>OSS</a:t>
            </a:r>
            <a:r>
              <a:rPr lang="ja-JP" altLang="en-US" sz="1200" dirty="0">
                <a:solidFill>
                  <a:schemeClr val="bg1"/>
                </a:solidFill>
                <a:cs typeface="Arial" pitchFamily="34" charset="0"/>
              </a:rPr>
              <a:t>はライセンス料が無料で、サポートが必要なければ無償で利用することが可能。必要に応じて有償でサポートを購入</a:t>
            </a:r>
            <a:r>
              <a:rPr lang="ja-JP" altLang="en-US" sz="1200" dirty="0" smtClean="0">
                <a:solidFill>
                  <a:schemeClr val="bg1"/>
                </a:solidFill>
                <a:cs typeface="Arial" pitchFamily="34" charset="0"/>
              </a:rPr>
              <a:t>。ベンダー都合の無理なバージョンアップも無い。</a:t>
            </a:r>
            <a:endParaRPr lang="ja-JP" altLang="en-US" sz="1200" dirty="0">
              <a:solidFill>
                <a:schemeClr val="bg1"/>
              </a:solidFill>
              <a:cs typeface="Arial" pitchFamily="34" charset="0"/>
            </a:endParaRPr>
          </a:p>
        </p:txBody>
      </p:sp>
    </p:spTree>
    <p:extLst>
      <p:ext uri="{BB962C8B-B14F-4D97-AF65-F5344CB8AC3E}">
        <p14:creationId xmlns:p14="http://schemas.microsoft.com/office/powerpoint/2010/main" val="327690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6154"/>
                                        </p:tgtEl>
                                        <p:attrNameLst>
                                          <p:attrName>style.visibility</p:attrName>
                                        </p:attrNameLst>
                                      </p:cBhvr>
                                      <p:to>
                                        <p:strVal val="visible"/>
                                      </p:to>
                                    </p:set>
                                    <p:anim calcmode="lin" valueType="num">
                                      <p:cBhvr additive="base">
                                        <p:cTn id="17" dur="500" fill="hold"/>
                                        <p:tgtEl>
                                          <p:spTgt spid="6154"/>
                                        </p:tgtEl>
                                        <p:attrNameLst>
                                          <p:attrName>ppt_x</p:attrName>
                                        </p:attrNameLst>
                                      </p:cBhvr>
                                      <p:tavLst>
                                        <p:tav tm="0">
                                          <p:val>
                                            <p:strVal val="0-#ppt_w/2"/>
                                          </p:val>
                                        </p:tav>
                                        <p:tav tm="100000">
                                          <p:val>
                                            <p:strVal val="#ppt_x"/>
                                          </p:val>
                                        </p:tav>
                                      </p:tavLst>
                                    </p:anim>
                                    <p:anim calcmode="lin" valueType="num">
                                      <p:cBhvr additive="base">
                                        <p:cTn id="18" dur="500" fill="hold"/>
                                        <p:tgtEl>
                                          <p:spTgt spid="6154"/>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6155"/>
                                        </p:tgtEl>
                                        <p:attrNameLst>
                                          <p:attrName>style.visibility</p:attrName>
                                        </p:attrNameLst>
                                      </p:cBhvr>
                                      <p:to>
                                        <p:strVal val="visible"/>
                                      </p:to>
                                    </p:set>
                                    <p:anim calcmode="lin" valueType="num">
                                      <p:cBhvr additive="base">
                                        <p:cTn id="21" dur="500" fill="hold"/>
                                        <p:tgtEl>
                                          <p:spTgt spid="6155"/>
                                        </p:tgtEl>
                                        <p:attrNameLst>
                                          <p:attrName>ppt_x</p:attrName>
                                        </p:attrNameLst>
                                      </p:cBhvr>
                                      <p:tavLst>
                                        <p:tav tm="0">
                                          <p:val>
                                            <p:strVal val="0-#ppt_w/2"/>
                                          </p:val>
                                        </p:tav>
                                        <p:tav tm="100000">
                                          <p:val>
                                            <p:strVal val="#ppt_x"/>
                                          </p:val>
                                        </p:tav>
                                      </p:tavLst>
                                    </p:anim>
                                    <p:anim calcmode="lin" valueType="num">
                                      <p:cBhvr additive="base">
                                        <p:cTn id="22" dur="500" fill="hold"/>
                                        <p:tgtEl>
                                          <p:spTgt spid="6155"/>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additive="base">
                                        <p:cTn id="27" dur="500" fill="hold"/>
                                        <p:tgtEl>
                                          <p:spTgt spid="6152"/>
                                        </p:tgtEl>
                                        <p:attrNameLst>
                                          <p:attrName>ppt_x</p:attrName>
                                        </p:attrNameLst>
                                      </p:cBhvr>
                                      <p:tavLst>
                                        <p:tav tm="0">
                                          <p:val>
                                            <p:strVal val="0-#ppt_w/2"/>
                                          </p:val>
                                        </p:tav>
                                        <p:tav tm="100000">
                                          <p:val>
                                            <p:strVal val="#ppt_x"/>
                                          </p:val>
                                        </p:tav>
                                      </p:tavLst>
                                    </p:anim>
                                    <p:anim calcmode="lin" valueType="num">
                                      <p:cBhvr additive="base">
                                        <p:cTn id="28" dur="500" fill="hold"/>
                                        <p:tgtEl>
                                          <p:spTgt spid="6152"/>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6153"/>
                                        </p:tgtEl>
                                        <p:attrNameLst>
                                          <p:attrName>style.visibility</p:attrName>
                                        </p:attrNameLst>
                                      </p:cBhvr>
                                      <p:to>
                                        <p:strVal val="visible"/>
                                      </p:to>
                                    </p:set>
                                    <p:anim calcmode="lin" valueType="num">
                                      <p:cBhvr additive="base">
                                        <p:cTn id="31" dur="500" fill="hold"/>
                                        <p:tgtEl>
                                          <p:spTgt spid="6153"/>
                                        </p:tgtEl>
                                        <p:attrNameLst>
                                          <p:attrName>ppt_x</p:attrName>
                                        </p:attrNameLst>
                                      </p:cBhvr>
                                      <p:tavLst>
                                        <p:tav tm="0">
                                          <p:val>
                                            <p:strVal val="0-#ppt_w/2"/>
                                          </p:val>
                                        </p:tav>
                                        <p:tav tm="100000">
                                          <p:val>
                                            <p:strVal val="#ppt_x"/>
                                          </p:val>
                                        </p:tav>
                                      </p:tavLst>
                                    </p:anim>
                                    <p:anim calcmode="lin" valueType="num">
                                      <p:cBhvr additive="base">
                                        <p:cTn id="32" dur="500" fill="hold"/>
                                        <p:tgtEl>
                                          <p:spTgt spid="6153"/>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6156"/>
                                        </p:tgtEl>
                                        <p:attrNameLst>
                                          <p:attrName>style.visibility</p:attrName>
                                        </p:attrNameLst>
                                      </p:cBhvr>
                                      <p:to>
                                        <p:strVal val="visible"/>
                                      </p:to>
                                    </p:set>
                                    <p:anim calcmode="lin" valueType="num">
                                      <p:cBhvr additive="base">
                                        <p:cTn id="37" dur="500" fill="hold"/>
                                        <p:tgtEl>
                                          <p:spTgt spid="6156"/>
                                        </p:tgtEl>
                                        <p:attrNameLst>
                                          <p:attrName>ppt_x</p:attrName>
                                        </p:attrNameLst>
                                      </p:cBhvr>
                                      <p:tavLst>
                                        <p:tav tm="0">
                                          <p:val>
                                            <p:strVal val="0-#ppt_w/2"/>
                                          </p:val>
                                        </p:tav>
                                        <p:tav tm="100000">
                                          <p:val>
                                            <p:strVal val="#ppt_x"/>
                                          </p:val>
                                        </p:tav>
                                      </p:tavLst>
                                    </p:anim>
                                    <p:anim calcmode="lin" valueType="num">
                                      <p:cBhvr additive="base">
                                        <p:cTn id="38" dur="500" fill="hold"/>
                                        <p:tgtEl>
                                          <p:spTgt spid="6156"/>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6157"/>
                                        </p:tgtEl>
                                        <p:attrNameLst>
                                          <p:attrName>style.visibility</p:attrName>
                                        </p:attrNameLst>
                                      </p:cBhvr>
                                      <p:to>
                                        <p:strVal val="visible"/>
                                      </p:to>
                                    </p:set>
                                    <p:anim calcmode="lin" valueType="num">
                                      <p:cBhvr additive="base">
                                        <p:cTn id="41" dur="500" fill="hold"/>
                                        <p:tgtEl>
                                          <p:spTgt spid="6157"/>
                                        </p:tgtEl>
                                        <p:attrNameLst>
                                          <p:attrName>ppt_x</p:attrName>
                                        </p:attrNameLst>
                                      </p:cBhvr>
                                      <p:tavLst>
                                        <p:tav tm="0">
                                          <p:val>
                                            <p:strVal val="0-#ppt_w/2"/>
                                          </p:val>
                                        </p:tav>
                                        <p:tav tm="100000">
                                          <p:val>
                                            <p:strVal val="#ppt_x"/>
                                          </p:val>
                                        </p:tav>
                                      </p:tavLst>
                                    </p:anim>
                                    <p:anim calcmode="lin" valueType="num">
                                      <p:cBhvr additive="base">
                                        <p:cTn id="42" dur="500" fill="hold"/>
                                        <p:tgtEl>
                                          <p:spTgt spid="6157"/>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nodeType="clickEffect">
                                  <p:stCondLst>
                                    <p:cond delay="0"/>
                                  </p:stCondLst>
                                  <p:childTnLst>
                                    <p:set>
                                      <p:cBhvr>
                                        <p:cTn id="46" dur="1" fill="hold">
                                          <p:stCondLst>
                                            <p:cond delay="0"/>
                                          </p:stCondLst>
                                        </p:cTn>
                                        <p:tgtEl>
                                          <p:spTgt spid="6160"/>
                                        </p:tgtEl>
                                        <p:attrNameLst>
                                          <p:attrName>style.visibility</p:attrName>
                                        </p:attrNameLst>
                                      </p:cBhvr>
                                      <p:to>
                                        <p:strVal val="visible"/>
                                      </p:to>
                                    </p:set>
                                    <p:anim calcmode="lin" valueType="num">
                                      <p:cBhvr additive="base">
                                        <p:cTn id="47" dur="500" fill="hold"/>
                                        <p:tgtEl>
                                          <p:spTgt spid="6160"/>
                                        </p:tgtEl>
                                        <p:attrNameLst>
                                          <p:attrName>ppt_x</p:attrName>
                                        </p:attrNameLst>
                                      </p:cBhvr>
                                      <p:tavLst>
                                        <p:tav tm="0">
                                          <p:val>
                                            <p:strVal val="0-#ppt_w/2"/>
                                          </p:val>
                                        </p:tav>
                                        <p:tav tm="100000">
                                          <p:val>
                                            <p:strVal val="#ppt_x"/>
                                          </p:val>
                                        </p:tav>
                                      </p:tavLst>
                                    </p:anim>
                                    <p:anim calcmode="lin" valueType="num">
                                      <p:cBhvr additive="base">
                                        <p:cTn id="48" dur="500" fill="hold"/>
                                        <p:tgtEl>
                                          <p:spTgt spid="6160"/>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6161"/>
                                        </p:tgtEl>
                                        <p:attrNameLst>
                                          <p:attrName>style.visibility</p:attrName>
                                        </p:attrNameLst>
                                      </p:cBhvr>
                                      <p:to>
                                        <p:strVal val="visible"/>
                                      </p:to>
                                    </p:set>
                                    <p:anim calcmode="lin" valueType="num">
                                      <p:cBhvr additive="base">
                                        <p:cTn id="51" dur="500" fill="hold"/>
                                        <p:tgtEl>
                                          <p:spTgt spid="6161"/>
                                        </p:tgtEl>
                                        <p:attrNameLst>
                                          <p:attrName>ppt_x</p:attrName>
                                        </p:attrNameLst>
                                      </p:cBhvr>
                                      <p:tavLst>
                                        <p:tav tm="0">
                                          <p:val>
                                            <p:strVal val="0-#ppt_w/2"/>
                                          </p:val>
                                        </p:tav>
                                        <p:tav tm="100000">
                                          <p:val>
                                            <p:strVal val="#ppt_x"/>
                                          </p:val>
                                        </p:tav>
                                      </p:tavLst>
                                    </p:anim>
                                    <p:anim calcmode="lin" valueType="num">
                                      <p:cBhvr additive="base">
                                        <p:cTn id="52" dur="500" fill="hold"/>
                                        <p:tgtEl>
                                          <p:spTgt spid="61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「オープン」は損か、得か</a:t>
            </a:r>
            <a:endParaRPr kumimoji="1" lang="ja-JP" altLang="en-US" dirty="0"/>
          </a:p>
        </p:txBody>
      </p:sp>
      <p:sp>
        <p:nvSpPr>
          <p:cNvPr id="3" name="正方形/長方形 2"/>
          <p:cNvSpPr/>
          <p:nvPr/>
        </p:nvSpPr>
        <p:spPr bwMode="auto">
          <a:xfrm>
            <a:off x="2771800" y="1268760"/>
            <a:ext cx="5832648" cy="100811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dirty="0" smtClean="0">
                <a:ln>
                  <a:noFill/>
                </a:ln>
                <a:solidFill>
                  <a:schemeClr val="bg1"/>
                </a:solidFill>
                <a:effectLst/>
                <a:latin typeface="+mn-lt"/>
                <a:ea typeface="+mn-ea"/>
              </a:rPr>
              <a:t>技術をオープンにすると、他社に真似されて自社の利益を損なう</a:t>
            </a:r>
          </a:p>
        </p:txBody>
      </p:sp>
      <p:sp>
        <p:nvSpPr>
          <p:cNvPr id="4" name="正方形/長方形 3"/>
          <p:cNvSpPr/>
          <p:nvPr/>
        </p:nvSpPr>
        <p:spPr bwMode="auto">
          <a:xfrm>
            <a:off x="611560" y="3501007"/>
            <a:ext cx="7992888" cy="2576067"/>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技術をオープンに</a:t>
            </a:r>
            <a:r>
              <a:rPr kumimoji="0" lang="ja-JP" altLang="en-US" sz="2400" dirty="0" smtClean="0">
                <a:solidFill>
                  <a:schemeClr val="bg1"/>
                </a:solidFill>
                <a:latin typeface="+mn-lt"/>
                <a:ea typeface="+mn-ea"/>
              </a:rPr>
              <a:t>することによって、他ベンダーの協力が得られ</a:t>
            </a:r>
            <a:r>
              <a:rPr kumimoji="0" lang="ja-JP" altLang="en-US" sz="2400" dirty="0" smtClean="0">
                <a:solidFill>
                  <a:schemeClr val="bg1"/>
                </a:solidFill>
                <a:latin typeface="+mn-lt"/>
                <a:ea typeface="+mn-ea"/>
              </a:rPr>
              <a:t>、結果として技術が改善されたり、プラットフォーム</a:t>
            </a:r>
            <a:r>
              <a:rPr kumimoji="0" lang="ja-JP" altLang="en-US" sz="2400" dirty="0" smtClean="0">
                <a:solidFill>
                  <a:schemeClr val="bg1"/>
                </a:solidFill>
                <a:latin typeface="+mn-lt"/>
                <a:ea typeface="+mn-ea"/>
              </a:rPr>
              <a:t>としての価値が高まる。</a:t>
            </a:r>
            <a:endParaRPr kumimoji="0" lang="en-US" altLang="ja-JP" sz="2400" b="0" i="0" u="none" strike="noStrike" cap="none" normalizeH="0" dirty="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2400" dirty="0" smtClean="0">
                <a:solidFill>
                  <a:schemeClr val="bg1"/>
                </a:solidFill>
                <a:latin typeface="+mn-lt"/>
                <a:ea typeface="+mn-ea"/>
              </a:rPr>
              <a:t>・周辺機器</a:t>
            </a:r>
            <a:endParaRPr kumimoji="0" lang="en-US" altLang="ja-JP" sz="2400" dirty="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・アプリケーションソフト</a:t>
            </a:r>
          </a:p>
        </p:txBody>
      </p:sp>
      <p:sp>
        <p:nvSpPr>
          <p:cNvPr id="9" name="正方形/長方形 8"/>
          <p:cNvSpPr/>
          <p:nvPr/>
        </p:nvSpPr>
        <p:spPr bwMode="auto">
          <a:xfrm>
            <a:off x="611560" y="1268760"/>
            <a:ext cx="2016224" cy="1008112"/>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5400" b="0" i="0" u="none" strike="noStrike" cap="none" normalizeH="0" dirty="0" smtClean="0">
                <a:ln>
                  <a:noFill/>
                </a:ln>
                <a:solidFill>
                  <a:schemeClr val="bg1"/>
                </a:solidFill>
                <a:effectLst/>
                <a:latin typeface="+mn-lt"/>
                <a:ea typeface="+mn-ea"/>
              </a:rPr>
              <a:t>心配</a:t>
            </a:r>
          </a:p>
        </p:txBody>
      </p:sp>
      <p:sp>
        <p:nvSpPr>
          <p:cNvPr id="10" name="正方形/長方形 9"/>
          <p:cNvSpPr/>
          <p:nvPr/>
        </p:nvSpPr>
        <p:spPr bwMode="auto">
          <a:xfrm>
            <a:off x="2771800" y="2372705"/>
            <a:ext cx="5832648" cy="100811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dirty="0" smtClean="0">
                <a:ln>
                  <a:noFill/>
                </a:ln>
                <a:solidFill>
                  <a:schemeClr val="bg1"/>
                </a:solidFill>
                <a:effectLst/>
                <a:latin typeface="+mn-lt"/>
                <a:ea typeface="+mn-ea"/>
              </a:rPr>
              <a:t>自社で全てを開発することはできない</a:t>
            </a:r>
          </a:p>
        </p:txBody>
      </p:sp>
      <p:sp>
        <p:nvSpPr>
          <p:cNvPr id="11" name="正方形/長方形 10"/>
          <p:cNvSpPr/>
          <p:nvPr/>
        </p:nvSpPr>
        <p:spPr bwMode="auto">
          <a:xfrm>
            <a:off x="611560" y="2372705"/>
            <a:ext cx="2016224" cy="1008112"/>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5400" b="0" i="0" u="none" strike="noStrike" cap="none" normalizeH="0" dirty="0" smtClean="0">
                <a:ln>
                  <a:noFill/>
                </a:ln>
                <a:solidFill>
                  <a:schemeClr val="bg1"/>
                </a:solidFill>
                <a:effectLst/>
                <a:latin typeface="+mn-lt"/>
                <a:ea typeface="+mn-ea"/>
              </a:rPr>
              <a:t>悩み</a:t>
            </a:r>
          </a:p>
        </p:txBody>
      </p:sp>
    </p:spTree>
    <p:extLst>
      <p:ext uri="{BB962C8B-B14F-4D97-AF65-F5344CB8AC3E}">
        <p14:creationId xmlns:p14="http://schemas.microsoft.com/office/powerpoint/2010/main" val="253060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２つの</a:t>
            </a:r>
            <a:r>
              <a:rPr lang="ja-JP" altLang="en-US" dirty="0" smtClean="0"/>
              <a:t>オープンソース</a:t>
            </a:r>
            <a:endParaRPr kumimoji="1" lang="ja-JP" altLang="en-US" dirty="0"/>
          </a:p>
        </p:txBody>
      </p:sp>
    </p:spTree>
    <p:extLst>
      <p:ext uri="{BB962C8B-B14F-4D97-AF65-F5344CB8AC3E}">
        <p14:creationId xmlns:p14="http://schemas.microsoft.com/office/powerpoint/2010/main" val="19684306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bwMode="auto">
          <a:xfrm>
            <a:off x="696296" y="1124744"/>
            <a:ext cx="7764136" cy="5256584"/>
          </a:xfrm>
          <a:prstGeom prst="roundRect">
            <a:avLst>
              <a:gd name="adj" fmla="val 0"/>
            </a:avLst>
          </a:prstGeom>
          <a:solidFill>
            <a:schemeClr val="accent4"/>
          </a:solidFill>
          <a:ln w="38100" cap="flat" cmpd="sng" algn="ctr">
            <a:noFill/>
            <a:prstDash val="solid"/>
            <a:round/>
            <a:headEnd type="none" w="med" len="med"/>
            <a:tailEnd type="none" w="med" len="med"/>
          </a:ln>
          <a:effectLst/>
          <a:scene3d>
            <a:camera prst="orthographicFront"/>
            <a:lightRig rig="threePt" dir="t"/>
          </a:scene3d>
          <a:sp3d/>
        </p:spPr>
        <p:txBody>
          <a:bodyPr anchor="t" anchorCtr="0"/>
          <a:lstStyle/>
          <a:p>
            <a:pPr algn="ctr">
              <a:spcBef>
                <a:spcPct val="20000"/>
              </a:spcBef>
              <a:defRPr/>
            </a:pPr>
            <a:r>
              <a:rPr kumimoji="0" lang="en-US" altLang="ja-JP" sz="2400" dirty="0" smtClean="0">
                <a:solidFill>
                  <a:schemeClr val="bg1"/>
                </a:solidFill>
                <a:latin typeface="+mn-lt"/>
                <a:ea typeface="+mn-ea"/>
                <a:cs typeface="Arial" pitchFamily="34" charset="0"/>
              </a:rPr>
              <a:t>FLOSS </a:t>
            </a:r>
            <a:r>
              <a:rPr kumimoji="0" lang="en-US" altLang="ja-JP" sz="2400" dirty="0">
                <a:solidFill>
                  <a:schemeClr val="bg1"/>
                </a:solidFill>
                <a:latin typeface="+mn-lt"/>
                <a:ea typeface="+mn-ea"/>
                <a:cs typeface="Arial" pitchFamily="34" charset="0"/>
              </a:rPr>
              <a:t>(</a:t>
            </a:r>
            <a:r>
              <a:rPr kumimoji="0" lang="en-US" altLang="ja-JP" sz="2400" dirty="0" smtClean="0">
                <a:solidFill>
                  <a:schemeClr val="bg1"/>
                </a:solidFill>
                <a:latin typeface="+mn-lt"/>
                <a:ea typeface="+mn-ea"/>
                <a:cs typeface="Arial" pitchFamily="34" charset="0"/>
              </a:rPr>
              <a:t>Free/</a:t>
            </a:r>
            <a:r>
              <a:rPr kumimoji="0" lang="en-US" altLang="ja-JP" sz="2400" dirty="0" err="1" smtClean="0">
                <a:solidFill>
                  <a:schemeClr val="bg1"/>
                </a:solidFill>
                <a:latin typeface="+mn-lt"/>
                <a:ea typeface="+mn-ea"/>
                <a:cs typeface="Arial" pitchFamily="34" charset="0"/>
              </a:rPr>
              <a:t>Libre</a:t>
            </a:r>
            <a:r>
              <a:rPr kumimoji="0" lang="en-US" altLang="ja-JP" sz="2400" dirty="0" smtClean="0">
                <a:solidFill>
                  <a:schemeClr val="bg1"/>
                </a:solidFill>
                <a:latin typeface="+mn-lt"/>
                <a:ea typeface="+mn-ea"/>
                <a:cs typeface="Arial" pitchFamily="34" charset="0"/>
              </a:rPr>
              <a:t> and </a:t>
            </a:r>
            <a:r>
              <a:rPr kumimoji="0" lang="en-US" altLang="ja-JP" sz="2400" dirty="0">
                <a:solidFill>
                  <a:schemeClr val="bg1"/>
                </a:solidFill>
                <a:latin typeface="+mn-lt"/>
                <a:ea typeface="+mn-ea"/>
                <a:cs typeface="Arial" pitchFamily="34" charset="0"/>
              </a:rPr>
              <a:t>Open Source Software</a:t>
            </a:r>
            <a:r>
              <a:rPr kumimoji="0" lang="en-US" altLang="ja-JP" sz="2400" dirty="0" smtClean="0">
                <a:solidFill>
                  <a:schemeClr val="bg1"/>
                </a:solidFill>
                <a:latin typeface="+mn-lt"/>
                <a:ea typeface="+mn-ea"/>
                <a:cs typeface="Arial" pitchFamily="34" charset="0"/>
              </a:rPr>
              <a:t>)</a:t>
            </a:r>
          </a:p>
          <a:p>
            <a:pPr algn="ctr">
              <a:spcBef>
                <a:spcPct val="20000"/>
              </a:spcBef>
              <a:defRPr/>
            </a:pPr>
            <a:r>
              <a:rPr kumimoji="0" lang="en-US" altLang="ja-JP" sz="2400" dirty="0" smtClean="0">
                <a:solidFill>
                  <a:schemeClr val="bg1"/>
                </a:solidFill>
                <a:latin typeface="+mn-lt"/>
                <a:ea typeface="+mn-ea"/>
                <a:cs typeface="Arial" pitchFamily="34" charset="0"/>
              </a:rPr>
              <a:t>FOSS (Free/Open Source Software)</a:t>
            </a:r>
            <a:endParaRPr kumimoji="0" lang="ja-JP" altLang="en-US" sz="2400" dirty="0">
              <a:solidFill>
                <a:schemeClr val="bg1"/>
              </a:solidFill>
              <a:latin typeface="+mn-lt"/>
              <a:ea typeface="+mn-ea"/>
              <a:cs typeface="Arial" pitchFamily="34" charset="0"/>
            </a:endParaRPr>
          </a:p>
        </p:txBody>
      </p:sp>
      <p:sp>
        <p:nvSpPr>
          <p:cNvPr id="13314" name="タイトル 1"/>
          <p:cNvSpPr>
            <a:spLocks noGrp="1"/>
          </p:cNvSpPr>
          <p:nvPr>
            <p:ph type="title"/>
          </p:nvPr>
        </p:nvSpPr>
        <p:spPr/>
        <p:txBody>
          <a:bodyPr/>
          <a:lstStyle/>
          <a:p>
            <a:r>
              <a:rPr lang="ja-JP" altLang="en-US" smtClean="0">
                <a:latin typeface="Arial" charset="0"/>
              </a:rPr>
              <a:t>２つのオープンソース</a:t>
            </a:r>
          </a:p>
        </p:txBody>
      </p:sp>
      <p:sp>
        <p:nvSpPr>
          <p:cNvPr id="3" name="角丸四角形 2"/>
          <p:cNvSpPr/>
          <p:nvPr/>
        </p:nvSpPr>
        <p:spPr bwMode="auto">
          <a:xfrm>
            <a:off x="822857" y="2204864"/>
            <a:ext cx="3672408" cy="4032448"/>
          </a:xfrm>
          <a:prstGeom prst="roundRect">
            <a:avLst>
              <a:gd name="adj" fmla="val 0"/>
            </a:avLst>
          </a:prstGeom>
          <a:solidFill>
            <a:schemeClr val="accent3"/>
          </a:solidFill>
          <a:ln w="38100" cap="flat" cmpd="sng" algn="ctr">
            <a:noFill/>
            <a:prstDash val="solid"/>
            <a:round/>
            <a:headEnd type="none" w="med" len="med"/>
            <a:tailEnd type="none" w="med" len="med"/>
          </a:ln>
          <a:effectLst/>
          <a:scene3d>
            <a:camera prst="orthographicFront"/>
            <a:lightRig rig="threePt" dir="t"/>
          </a:scene3d>
          <a:sp3d/>
        </p:spPr>
        <p:txBody>
          <a:bodyPr anchorCtr="1"/>
          <a:lstStyle/>
          <a:p>
            <a:pPr algn="ctr">
              <a:spcBef>
                <a:spcPct val="20000"/>
              </a:spcBef>
              <a:defRPr/>
            </a:pPr>
            <a:endParaRPr kumimoji="0" lang="ja-JP" altLang="en-US" dirty="0" smtClean="0">
              <a:solidFill>
                <a:schemeClr val="bg1"/>
              </a:solidFill>
              <a:latin typeface="+mn-lt"/>
              <a:ea typeface="+mn-ea"/>
              <a:cs typeface="Arial" pitchFamily="34" charset="0"/>
            </a:endParaRPr>
          </a:p>
          <a:p>
            <a:pPr algn="ctr">
              <a:spcBef>
                <a:spcPct val="20000"/>
              </a:spcBef>
              <a:defRPr/>
            </a:pPr>
            <a:r>
              <a:rPr kumimoji="0" lang="ja-JP" altLang="en-US" dirty="0" smtClean="0">
                <a:solidFill>
                  <a:schemeClr val="bg1"/>
                </a:solidFill>
                <a:latin typeface="+mn-lt"/>
                <a:ea typeface="+mn-ea"/>
                <a:cs typeface="Arial" pitchFamily="34" charset="0"/>
              </a:rPr>
              <a:t>オープン</a:t>
            </a:r>
            <a:r>
              <a:rPr kumimoji="0" lang="ja-JP" altLang="en-US" dirty="0">
                <a:solidFill>
                  <a:schemeClr val="bg1"/>
                </a:solidFill>
                <a:latin typeface="+mn-lt"/>
                <a:ea typeface="+mn-ea"/>
                <a:cs typeface="Arial" pitchFamily="34" charset="0"/>
              </a:rPr>
              <a:t>であることが「目的」のオープンソース</a:t>
            </a:r>
          </a:p>
        </p:txBody>
      </p:sp>
      <p:sp>
        <p:nvSpPr>
          <p:cNvPr id="5" name="角丸四角形 4"/>
          <p:cNvSpPr/>
          <p:nvPr/>
        </p:nvSpPr>
        <p:spPr bwMode="auto">
          <a:xfrm>
            <a:off x="4644008" y="2215104"/>
            <a:ext cx="3672408" cy="4032448"/>
          </a:xfrm>
          <a:prstGeom prst="roundRect">
            <a:avLst>
              <a:gd name="adj" fmla="val 0"/>
            </a:avLst>
          </a:prstGeom>
          <a:solidFill>
            <a:schemeClr val="accent1"/>
          </a:solidFill>
          <a:ln w="38100" cap="flat" cmpd="sng" algn="ctr">
            <a:noFill/>
            <a:prstDash val="solid"/>
            <a:round/>
            <a:headEnd type="none" w="med" len="med"/>
            <a:tailEnd type="none" w="med" len="med"/>
          </a:ln>
          <a:effectLst/>
          <a:scene3d>
            <a:camera prst="orthographicFront"/>
            <a:lightRig rig="threePt" dir="t"/>
          </a:scene3d>
          <a:sp3d/>
        </p:spPr>
        <p:txBody>
          <a:bodyPr anchorCtr="1"/>
          <a:lstStyle/>
          <a:p>
            <a:pPr algn="ctr">
              <a:spcBef>
                <a:spcPct val="20000"/>
              </a:spcBef>
              <a:defRPr/>
            </a:pPr>
            <a:endParaRPr kumimoji="0" lang="ja-JP" altLang="en-US" dirty="0" smtClean="0">
              <a:solidFill>
                <a:schemeClr val="bg1"/>
              </a:solidFill>
              <a:latin typeface="+mn-lt"/>
              <a:ea typeface="+mn-ea"/>
              <a:cs typeface="Arial" pitchFamily="34" charset="0"/>
            </a:endParaRPr>
          </a:p>
          <a:p>
            <a:pPr algn="ctr">
              <a:spcBef>
                <a:spcPct val="20000"/>
              </a:spcBef>
              <a:defRPr/>
            </a:pPr>
            <a:r>
              <a:rPr kumimoji="0" lang="ja-JP" altLang="en-US" dirty="0" smtClean="0">
                <a:solidFill>
                  <a:schemeClr val="bg1"/>
                </a:solidFill>
                <a:latin typeface="+mn-lt"/>
                <a:ea typeface="+mn-ea"/>
                <a:cs typeface="Arial" pitchFamily="34" charset="0"/>
              </a:rPr>
              <a:t>オープン</a:t>
            </a:r>
            <a:r>
              <a:rPr kumimoji="0" lang="ja-JP" altLang="en-US" dirty="0">
                <a:solidFill>
                  <a:schemeClr val="bg1"/>
                </a:solidFill>
                <a:latin typeface="+mn-lt"/>
                <a:ea typeface="+mn-ea"/>
                <a:cs typeface="Arial" pitchFamily="34" charset="0"/>
              </a:rPr>
              <a:t>であることが「メリット」になるオープンソース</a:t>
            </a:r>
          </a:p>
        </p:txBody>
      </p:sp>
      <p:sp>
        <p:nvSpPr>
          <p:cNvPr id="6" name="角丸四角形 5"/>
          <p:cNvSpPr/>
          <p:nvPr/>
        </p:nvSpPr>
        <p:spPr bwMode="auto">
          <a:xfrm>
            <a:off x="968701" y="3583256"/>
            <a:ext cx="3380719" cy="2418143"/>
          </a:xfrm>
          <a:prstGeom prst="roundRect">
            <a:avLst>
              <a:gd name="adj" fmla="val 0"/>
            </a:avLst>
          </a:prstGeom>
          <a:solidFill>
            <a:schemeClr val="accent3">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ja-JP" altLang="en-US" dirty="0">
                <a:solidFill>
                  <a:schemeClr val="bg1"/>
                </a:solidFill>
                <a:cs typeface="Arial" pitchFamily="34" charset="0"/>
              </a:rPr>
              <a:t>フリーソフトウェア</a:t>
            </a:r>
            <a:endParaRPr kumimoji="0" lang="en-US" altLang="ja-JP" dirty="0">
              <a:solidFill>
                <a:schemeClr val="bg1"/>
              </a:solidFill>
              <a:cs typeface="Arial" pitchFamily="34" charset="0"/>
            </a:endParaRPr>
          </a:p>
          <a:p>
            <a:pPr algn="ctr">
              <a:spcBef>
                <a:spcPct val="20000"/>
              </a:spcBef>
              <a:defRPr/>
            </a:pPr>
            <a:r>
              <a:rPr kumimoji="0" lang="en-US" altLang="ja-JP" dirty="0" smtClean="0">
                <a:solidFill>
                  <a:schemeClr val="bg1"/>
                </a:solidFill>
                <a:cs typeface="Arial" pitchFamily="34" charset="0"/>
              </a:rPr>
              <a:t>Free Software</a:t>
            </a:r>
            <a:endParaRPr kumimoji="0" lang="en-US" altLang="ja-JP" dirty="0">
              <a:solidFill>
                <a:schemeClr val="bg1"/>
              </a:solidFill>
              <a:cs typeface="Arial" pitchFamily="34" charset="0"/>
            </a:endParaRPr>
          </a:p>
          <a:p>
            <a:pPr algn="ctr">
              <a:spcBef>
                <a:spcPct val="20000"/>
              </a:spcBef>
              <a:defRPr/>
            </a:pPr>
            <a:endParaRPr kumimoji="0" lang="en-US" altLang="ja-JP" dirty="0">
              <a:solidFill>
                <a:schemeClr val="bg1"/>
              </a:solidFill>
              <a:cs typeface="Arial" pitchFamily="34" charset="0"/>
            </a:endParaRPr>
          </a:p>
          <a:p>
            <a:pPr algn="ctr">
              <a:spcBef>
                <a:spcPct val="20000"/>
              </a:spcBef>
              <a:defRPr/>
            </a:pPr>
            <a:r>
              <a:rPr kumimoji="0" lang="ja-JP" altLang="en-US" dirty="0" smtClean="0">
                <a:solidFill>
                  <a:schemeClr val="bg1"/>
                </a:solidFill>
                <a:cs typeface="Arial" pitchFamily="34" charset="0"/>
              </a:rPr>
              <a:t>「自由」なソフトウェア</a:t>
            </a:r>
            <a:endParaRPr kumimoji="0" lang="en-US" altLang="ja-JP" dirty="0" smtClean="0">
              <a:solidFill>
                <a:schemeClr val="bg1"/>
              </a:solidFill>
              <a:cs typeface="Arial" pitchFamily="34" charset="0"/>
            </a:endParaRPr>
          </a:p>
          <a:p>
            <a:pPr algn="ctr">
              <a:spcBef>
                <a:spcPct val="20000"/>
              </a:spcBef>
              <a:defRPr/>
            </a:pPr>
            <a:endParaRPr kumimoji="0" lang="ja-JP" altLang="en-US" dirty="0">
              <a:solidFill>
                <a:schemeClr val="bg1"/>
              </a:solidFill>
              <a:cs typeface="Arial" pitchFamily="34" charset="0"/>
            </a:endParaRPr>
          </a:p>
        </p:txBody>
      </p:sp>
      <p:sp>
        <p:nvSpPr>
          <p:cNvPr id="7" name="角丸四角形 6"/>
          <p:cNvSpPr/>
          <p:nvPr/>
        </p:nvSpPr>
        <p:spPr bwMode="auto">
          <a:xfrm>
            <a:off x="4789852" y="3583256"/>
            <a:ext cx="3380719" cy="2418143"/>
          </a:xfrm>
          <a:prstGeom prst="roundRect">
            <a:avLst>
              <a:gd name="adj" fmla="val 0"/>
            </a:avLst>
          </a:prstGeom>
          <a:solidFill>
            <a:schemeClr val="accent1">
              <a:lumMod val="50000"/>
            </a:schemeClr>
          </a:solidFill>
          <a:ln w="38100" cap="flat" cmpd="sng" algn="ctr">
            <a:noFill/>
            <a:prstDash val="solid"/>
            <a:round/>
            <a:headEnd type="none" w="med" len="med"/>
            <a:tailEnd type="none" w="med" len="med"/>
          </a:ln>
          <a:effectLst/>
          <a:scene3d>
            <a:camera prst="orthographicFront"/>
            <a:lightRig rig="threePt" dir="t"/>
          </a:scene3d>
          <a:sp3d/>
        </p:spPr>
        <p:txBody>
          <a:bodyPr anchor="ctr"/>
          <a:lstStyle/>
          <a:p>
            <a:pPr algn="ctr">
              <a:spcBef>
                <a:spcPct val="20000"/>
              </a:spcBef>
              <a:defRPr/>
            </a:pPr>
            <a:r>
              <a:rPr kumimoji="0" lang="ja-JP" altLang="en-US" dirty="0" smtClean="0">
                <a:solidFill>
                  <a:schemeClr val="bg1"/>
                </a:solidFill>
                <a:latin typeface="+mn-lt"/>
                <a:ea typeface="+mn-ea"/>
                <a:cs typeface="Arial" pitchFamily="34" charset="0"/>
              </a:rPr>
              <a:t>オープンソースソフトウェア</a:t>
            </a:r>
            <a:endParaRPr kumimoji="0" lang="en-US" altLang="ja-JP" dirty="0" smtClean="0">
              <a:solidFill>
                <a:schemeClr val="bg1"/>
              </a:solidFill>
              <a:latin typeface="+mn-lt"/>
              <a:ea typeface="+mn-ea"/>
              <a:cs typeface="Arial" pitchFamily="34" charset="0"/>
            </a:endParaRPr>
          </a:p>
          <a:p>
            <a:pPr algn="ctr">
              <a:spcBef>
                <a:spcPct val="20000"/>
              </a:spcBef>
              <a:defRPr/>
            </a:pPr>
            <a:r>
              <a:rPr kumimoji="0" lang="en-US" altLang="ja-JP" dirty="0" smtClean="0">
                <a:solidFill>
                  <a:schemeClr val="bg1"/>
                </a:solidFill>
                <a:latin typeface="+mn-lt"/>
                <a:ea typeface="+mn-ea"/>
                <a:cs typeface="Arial" pitchFamily="34" charset="0"/>
              </a:rPr>
              <a:t>Open Source Software</a:t>
            </a:r>
          </a:p>
          <a:p>
            <a:pPr algn="ctr">
              <a:spcBef>
                <a:spcPct val="20000"/>
              </a:spcBef>
              <a:defRPr/>
            </a:pPr>
            <a:endParaRPr kumimoji="0" lang="en-US" altLang="ja-JP" dirty="0">
              <a:solidFill>
                <a:schemeClr val="bg1"/>
              </a:solidFill>
              <a:latin typeface="+mn-lt"/>
              <a:ea typeface="+mn-ea"/>
              <a:cs typeface="Arial" pitchFamily="34" charset="0"/>
            </a:endParaRPr>
          </a:p>
          <a:p>
            <a:pPr algn="ctr">
              <a:spcBef>
                <a:spcPct val="20000"/>
              </a:spcBef>
              <a:defRPr/>
            </a:pPr>
            <a:r>
              <a:rPr kumimoji="0" lang="ja-JP" altLang="en-US" dirty="0" smtClean="0">
                <a:solidFill>
                  <a:schemeClr val="bg1"/>
                </a:solidFill>
                <a:latin typeface="+mn-lt"/>
                <a:ea typeface="+mn-ea"/>
                <a:cs typeface="Arial" pitchFamily="34" charset="0"/>
              </a:rPr>
              <a:t>ソースを公開している</a:t>
            </a:r>
          </a:p>
          <a:p>
            <a:pPr algn="ctr">
              <a:spcBef>
                <a:spcPct val="20000"/>
              </a:spcBef>
              <a:defRPr/>
            </a:pPr>
            <a:r>
              <a:rPr kumimoji="0" lang="ja-JP" altLang="en-US" dirty="0" smtClean="0">
                <a:solidFill>
                  <a:schemeClr val="bg1"/>
                </a:solidFill>
                <a:latin typeface="+mn-lt"/>
                <a:ea typeface="+mn-ea"/>
                <a:cs typeface="Arial" pitchFamily="34" charset="0"/>
              </a:rPr>
              <a:t>ソフトウェア</a:t>
            </a:r>
            <a:endParaRPr kumimoji="0" lang="en-US" altLang="ja-JP" dirty="0">
              <a:solidFill>
                <a:schemeClr val="bg1"/>
              </a:solidFill>
              <a:latin typeface="+mn-lt"/>
              <a:ea typeface="+mn-ea"/>
              <a:cs typeface="Arial" pitchFamily="34" charset="0"/>
            </a:endParaRPr>
          </a:p>
        </p:txBody>
      </p:sp>
    </p:spTree>
    <p:extLst>
      <p:ext uri="{BB962C8B-B14F-4D97-AF65-F5344CB8AC3E}">
        <p14:creationId xmlns:p14="http://schemas.microsoft.com/office/powerpoint/2010/main" val="496760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p:txBody>
          <a:bodyPr/>
          <a:lstStyle/>
          <a:p>
            <a:r>
              <a:rPr lang="ja-JP" altLang="en-US" smtClean="0">
                <a:latin typeface="Arial" charset="0"/>
              </a:rPr>
              <a:t>リチャード・ストールマン</a:t>
            </a:r>
          </a:p>
        </p:txBody>
      </p:sp>
      <p:sp>
        <p:nvSpPr>
          <p:cNvPr id="15363" name="コンテンツ プレースホルダ 2"/>
          <p:cNvSpPr>
            <a:spLocks noGrp="1"/>
          </p:cNvSpPr>
          <p:nvPr>
            <p:ph idx="1"/>
          </p:nvPr>
        </p:nvSpPr>
        <p:spPr bwMode="auto">
          <a:xfrm>
            <a:off x="323528" y="1189038"/>
            <a:ext cx="835292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ja-JP" dirty="0" smtClean="0">
                <a:latin typeface="Arial" charset="0"/>
              </a:rPr>
              <a:t>1983</a:t>
            </a:r>
            <a:r>
              <a:rPr lang="ja-JP" altLang="en-US" dirty="0" smtClean="0">
                <a:latin typeface="Arial" charset="0"/>
              </a:rPr>
              <a:t>年、</a:t>
            </a:r>
            <a:r>
              <a:rPr lang="en-US" altLang="ja-JP" dirty="0" smtClean="0">
                <a:latin typeface="Arial" charset="0"/>
              </a:rPr>
              <a:t>GNU</a:t>
            </a:r>
            <a:r>
              <a:rPr lang="ja-JP" altLang="en-US" dirty="0" smtClean="0">
                <a:latin typeface="Arial" charset="0"/>
              </a:rPr>
              <a:t> </a:t>
            </a:r>
            <a:r>
              <a:rPr lang="en-US" altLang="ja-JP" dirty="0" smtClean="0">
                <a:latin typeface="Arial" charset="0"/>
              </a:rPr>
              <a:t>Project</a:t>
            </a:r>
            <a:r>
              <a:rPr lang="ja-JP" altLang="en-US" dirty="0" smtClean="0">
                <a:latin typeface="Arial" charset="0"/>
              </a:rPr>
              <a:t> を発表 </a:t>
            </a:r>
            <a:r>
              <a:rPr lang="en-US" altLang="ja-JP" dirty="0" smtClean="0">
                <a:latin typeface="Arial" charset="0"/>
              </a:rPr>
              <a:t>(Free Unix!)</a:t>
            </a:r>
          </a:p>
          <a:p>
            <a:pPr lvl="1"/>
            <a:r>
              <a:rPr lang="ja-JP" altLang="en-US" sz="1800" dirty="0" smtClean="0">
                <a:latin typeface="Arial" charset="0"/>
              </a:rPr>
              <a:t>「ソフトウェアは自由であるべき」</a:t>
            </a:r>
            <a:endParaRPr lang="en-US" altLang="ja-JP" sz="1800" dirty="0" smtClean="0">
              <a:latin typeface="Arial" charset="0"/>
            </a:endParaRPr>
          </a:p>
          <a:p>
            <a:pPr lvl="1"/>
            <a:r>
              <a:rPr lang="ja-JP" altLang="en-US" sz="1800" dirty="0" smtClean="0">
                <a:latin typeface="Arial" charset="0"/>
              </a:rPr>
              <a:t>自由な流通や自由な利用を妨げない</a:t>
            </a:r>
            <a:endParaRPr lang="en-US" altLang="ja-JP" sz="1800" dirty="0" smtClean="0">
              <a:latin typeface="Arial" charset="0"/>
            </a:endParaRPr>
          </a:p>
          <a:p>
            <a:r>
              <a:rPr lang="en-US" altLang="ja-JP" dirty="0" smtClean="0">
                <a:latin typeface="Arial" charset="0"/>
              </a:rPr>
              <a:t>GNU</a:t>
            </a:r>
            <a:r>
              <a:rPr lang="ja-JP" altLang="en-US" dirty="0" smtClean="0">
                <a:latin typeface="Arial" charset="0"/>
              </a:rPr>
              <a:t> </a:t>
            </a:r>
            <a:r>
              <a:rPr lang="en-US" altLang="ja-JP" dirty="0" smtClean="0">
                <a:latin typeface="Arial" charset="0"/>
              </a:rPr>
              <a:t>Public License (GPL)</a:t>
            </a:r>
            <a:r>
              <a:rPr lang="ja-JP" altLang="en-US" dirty="0" smtClean="0">
                <a:latin typeface="Arial" charset="0"/>
              </a:rPr>
              <a:t> の生みの親</a:t>
            </a:r>
            <a:endParaRPr lang="en-US" altLang="ja-JP" dirty="0" smtClean="0">
              <a:latin typeface="Arial" charset="0"/>
            </a:endParaRPr>
          </a:p>
          <a:p>
            <a:pPr lvl="1"/>
            <a:r>
              <a:rPr lang="ja-JP" altLang="en-US" dirty="0" smtClean="0">
                <a:latin typeface="Arial" charset="0"/>
              </a:rPr>
              <a:t>著作者が著作物に対する権利（著作権）を保有したまま、著作物の配布条件として、利⽤者に著作物を複写・改変・再配布する⾃由を与える⼀⽅で、複写・改変・再配布された派⽣物（⼆次的著作物）の配布者に対しても、全く同じ条件で派⽣物を配布することを義務付ける</a:t>
            </a:r>
            <a:endParaRPr lang="en-US" altLang="ja-JP" sz="2400" dirty="0" smtClean="0">
              <a:latin typeface="Arial" charset="0"/>
            </a:endParaRPr>
          </a:p>
          <a:p>
            <a:r>
              <a:rPr lang="en-US" altLang="ja-JP" dirty="0" smtClean="0">
                <a:latin typeface="Arial" charset="0"/>
              </a:rPr>
              <a:t>1985</a:t>
            </a:r>
            <a:r>
              <a:rPr lang="ja-JP" altLang="en-US" dirty="0" smtClean="0">
                <a:latin typeface="Arial" charset="0"/>
              </a:rPr>
              <a:t>年、フリーソフトウェア財団 </a:t>
            </a:r>
            <a:r>
              <a:rPr lang="en-US" altLang="ja-JP" dirty="0" smtClean="0">
                <a:latin typeface="Arial" charset="0"/>
              </a:rPr>
              <a:t>(FSF: Free Software Foundation)</a:t>
            </a:r>
            <a:r>
              <a:rPr lang="ja-JP" altLang="en-US" dirty="0" smtClean="0">
                <a:latin typeface="Arial" charset="0"/>
              </a:rPr>
              <a:t> を設立</a:t>
            </a:r>
            <a:endParaRPr lang="en-US" altLang="ja-JP" dirty="0" smtClean="0">
              <a:latin typeface="Arial" charset="0"/>
            </a:endParaRPr>
          </a:p>
          <a:p>
            <a:r>
              <a:rPr lang="ja-JP" altLang="en-US" dirty="0" smtClean="0">
                <a:latin typeface="Arial" charset="0"/>
              </a:rPr>
              <a:t>フリーソフトウェアは、ムーブメントであり「理念」</a:t>
            </a:r>
            <a:endParaRPr lang="en-US" altLang="ja-JP" dirty="0" smtClean="0">
              <a:latin typeface="Arial" charset="0"/>
            </a:endParaRPr>
          </a:p>
          <a:p>
            <a:r>
              <a:rPr lang="en-US" altLang="ja-JP" dirty="0" smtClean="0">
                <a:latin typeface="Arial" charset="0"/>
              </a:rPr>
              <a:t>GPL</a:t>
            </a:r>
            <a:r>
              <a:rPr lang="ja-JP" altLang="en-US" dirty="0" smtClean="0">
                <a:latin typeface="Arial" charset="0"/>
              </a:rPr>
              <a:t> の過激さへの反省が </a:t>
            </a:r>
            <a:r>
              <a:rPr lang="en-US" altLang="ja-JP" dirty="0" smtClean="0">
                <a:latin typeface="Arial" charset="0"/>
              </a:rPr>
              <a:t>OSS</a:t>
            </a:r>
            <a:r>
              <a:rPr lang="ja-JP" altLang="en-US" dirty="0" smtClean="0">
                <a:latin typeface="Arial" charset="0"/>
              </a:rPr>
              <a:t> へとつながる</a:t>
            </a:r>
            <a:endParaRPr lang="en-US" altLang="ja-JP" dirty="0" smtClean="0">
              <a:latin typeface="Arial" charset="0"/>
            </a:endParaRPr>
          </a:p>
        </p:txBody>
      </p:sp>
      <p:pic>
        <p:nvPicPr>
          <p:cNvPr id="153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1538" y="1052736"/>
            <a:ext cx="17145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テキスト ボックス 7"/>
          <p:cNvSpPr txBox="1">
            <a:spLocks noChangeArrowheads="1"/>
          </p:cNvSpPr>
          <p:nvPr/>
        </p:nvSpPr>
        <p:spPr bwMode="auto">
          <a:xfrm>
            <a:off x="7935913" y="2338611"/>
            <a:ext cx="10048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200"/>
              <a:t>® Wikipedia</a:t>
            </a:r>
            <a:endParaRPr lang="ja-JP" altLang="en-US" sz="1200"/>
          </a:p>
        </p:txBody>
      </p:sp>
    </p:spTree>
    <p:extLst>
      <p:ext uri="{BB962C8B-B14F-4D97-AF65-F5344CB8AC3E}">
        <p14:creationId xmlns:p14="http://schemas.microsoft.com/office/powerpoint/2010/main" val="36386058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auto">
          <a:xfrm>
            <a:off x="251520" y="1123390"/>
            <a:ext cx="4104456" cy="309634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ja-JP" altLang="en-US" sz="2000" dirty="0">
                <a:solidFill>
                  <a:schemeClr val="bg1"/>
                </a:solidFill>
                <a:latin typeface="+mn-lt"/>
                <a:ea typeface="+mn-ea"/>
              </a:rPr>
              <a:t>フリー</a:t>
            </a:r>
            <a:r>
              <a:rPr lang="ja-JP" altLang="en-US" sz="2000" dirty="0" smtClean="0">
                <a:solidFill>
                  <a:schemeClr val="bg1"/>
                </a:solidFill>
                <a:latin typeface="+mn-lt"/>
                <a:ea typeface="+mn-ea"/>
              </a:rPr>
              <a:t>ソフトウェアの定義</a:t>
            </a:r>
            <a:endParaRPr lang="ja-JP" altLang="en-US" sz="2000" dirty="0">
              <a:solidFill>
                <a:schemeClr val="bg1"/>
              </a:solidFill>
              <a:latin typeface="+mn-lt"/>
              <a:ea typeface="+mn-ea"/>
            </a:endParaRPr>
          </a:p>
        </p:txBody>
      </p:sp>
      <p:sp>
        <p:nvSpPr>
          <p:cNvPr id="2" name="タイトル 1"/>
          <p:cNvSpPr>
            <a:spLocks noGrp="1"/>
          </p:cNvSpPr>
          <p:nvPr>
            <p:ph type="title"/>
          </p:nvPr>
        </p:nvSpPr>
        <p:spPr/>
        <p:txBody>
          <a:bodyPr/>
          <a:lstStyle/>
          <a:p>
            <a:r>
              <a:rPr kumimoji="1" lang="ja-JP" altLang="en-US" dirty="0" smtClean="0"/>
              <a:t>フリー</a:t>
            </a:r>
            <a:r>
              <a:rPr kumimoji="1" lang="en-US" altLang="ja-JP" dirty="0" smtClean="0"/>
              <a:t>(</a:t>
            </a:r>
            <a:r>
              <a:rPr kumimoji="1" lang="ja-JP" altLang="en-US" dirty="0" smtClean="0"/>
              <a:t>自由</a:t>
            </a:r>
            <a:r>
              <a:rPr kumimoji="1" lang="en-US" altLang="ja-JP" dirty="0" smtClean="0"/>
              <a:t>)</a:t>
            </a:r>
            <a:r>
              <a:rPr kumimoji="1" lang="ja-JP" altLang="en-US" dirty="0" smtClean="0"/>
              <a:t>ソフトウェアとは</a:t>
            </a:r>
            <a:endParaRPr kumimoji="1" lang="ja-JP" altLang="en-US" dirty="0"/>
          </a:p>
        </p:txBody>
      </p:sp>
      <p:sp>
        <p:nvSpPr>
          <p:cNvPr id="4" name="正方形/長方形 3"/>
          <p:cNvSpPr/>
          <p:nvPr/>
        </p:nvSpPr>
        <p:spPr bwMode="auto">
          <a:xfrm>
            <a:off x="395536" y="1663450"/>
            <a:ext cx="3816424" cy="54006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solidFill>
                  <a:schemeClr val="bg1"/>
                </a:solidFill>
                <a:latin typeface="+mn-lt"/>
                <a:ea typeface="+mn-ea"/>
              </a:rPr>
              <a:t>実行する自由</a:t>
            </a:r>
          </a:p>
        </p:txBody>
      </p:sp>
      <p:sp>
        <p:nvSpPr>
          <p:cNvPr id="5" name="正方形/長方形 4"/>
          <p:cNvSpPr/>
          <p:nvPr/>
        </p:nvSpPr>
        <p:spPr bwMode="auto">
          <a:xfrm>
            <a:off x="395536" y="2299521"/>
            <a:ext cx="3816424" cy="54006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solidFill>
                  <a:schemeClr val="bg1"/>
                </a:solidFill>
                <a:latin typeface="+mn-lt"/>
                <a:ea typeface="+mn-ea"/>
              </a:rPr>
              <a:t>動作を研究し、改変する自由</a:t>
            </a:r>
          </a:p>
        </p:txBody>
      </p:sp>
      <p:sp>
        <p:nvSpPr>
          <p:cNvPr id="6" name="正方形/長方形 5"/>
          <p:cNvSpPr/>
          <p:nvPr/>
        </p:nvSpPr>
        <p:spPr bwMode="auto">
          <a:xfrm>
            <a:off x="392163" y="2935592"/>
            <a:ext cx="3816424" cy="54006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solidFill>
                  <a:schemeClr val="bg1"/>
                </a:solidFill>
                <a:latin typeface="+mn-lt"/>
                <a:ea typeface="+mn-ea"/>
              </a:rPr>
              <a:t>再配布する自由</a:t>
            </a:r>
          </a:p>
        </p:txBody>
      </p:sp>
      <p:sp>
        <p:nvSpPr>
          <p:cNvPr id="7" name="正方形/長方形 6"/>
          <p:cNvSpPr/>
          <p:nvPr/>
        </p:nvSpPr>
        <p:spPr bwMode="auto">
          <a:xfrm>
            <a:off x="379111" y="3571662"/>
            <a:ext cx="3816424" cy="54006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solidFill>
                  <a:schemeClr val="bg1"/>
                </a:solidFill>
                <a:latin typeface="+mn-lt"/>
                <a:ea typeface="+mn-ea"/>
              </a:rPr>
              <a:t>改変したものを配布する自由</a:t>
            </a:r>
          </a:p>
        </p:txBody>
      </p:sp>
      <p:sp>
        <p:nvSpPr>
          <p:cNvPr id="14" name="正方形/長方形 13"/>
          <p:cNvSpPr/>
          <p:nvPr/>
        </p:nvSpPr>
        <p:spPr bwMode="auto">
          <a:xfrm>
            <a:off x="379111" y="5085183"/>
            <a:ext cx="3816424" cy="117613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ja-JP" sz="2000" dirty="0" smtClean="0">
                <a:solidFill>
                  <a:schemeClr val="bg1"/>
                </a:solidFill>
                <a:latin typeface="+mn-lt"/>
                <a:ea typeface="+mn-ea"/>
              </a:rPr>
              <a:t>Free Software =</a:t>
            </a:r>
          </a:p>
          <a:p>
            <a:pPr algn="ctr"/>
            <a:r>
              <a:rPr lang="ja-JP" altLang="en-US" sz="2000" dirty="0" smtClean="0">
                <a:solidFill>
                  <a:schemeClr val="bg1"/>
                </a:solidFill>
                <a:latin typeface="+mn-lt"/>
                <a:ea typeface="+mn-ea"/>
              </a:rPr>
              <a:t>ソフトウェアは自由であるべき</a:t>
            </a:r>
            <a:endParaRPr lang="ja-JP" altLang="en-US" sz="2000" dirty="0">
              <a:solidFill>
                <a:schemeClr val="bg1"/>
              </a:solidFill>
              <a:latin typeface="+mn-lt"/>
              <a:ea typeface="+mn-ea"/>
            </a:endParaRPr>
          </a:p>
        </p:txBody>
      </p:sp>
      <p:grpSp>
        <p:nvGrpSpPr>
          <p:cNvPr id="9" name="グループ化 8"/>
          <p:cNvGrpSpPr/>
          <p:nvPr/>
        </p:nvGrpSpPr>
        <p:grpSpPr>
          <a:xfrm>
            <a:off x="4355976" y="1123390"/>
            <a:ext cx="4536504" cy="3096344"/>
            <a:chOff x="4355976" y="1123390"/>
            <a:chExt cx="4536504" cy="3096344"/>
          </a:xfrm>
        </p:grpSpPr>
        <p:sp>
          <p:nvSpPr>
            <p:cNvPr id="10" name="正方形/長方形 9"/>
            <p:cNvSpPr/>
            <p:nvPr/>
          </p:nvSpPr>
          <p:spPr bwMode="auto">
            <a:xfrm>
              <a:off x="4788024" y="1123390"/>
              <a:ext cx="4104456" cy="3096344"/>
            </a:xfrm>
            <a:prstGeom prst="rect">
              <a:avLst/>
            </a:prstGeom>
            <a:solidFill>
              <a:schemeClr val="accent3">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ja-JP" altLang="en-US" sz="2000" dirty="0" smtClean="0">
                  <a:solidFill>
                    <a:schemeClr val="bg1"/>
                  </a:solidFill>
                  <a:latin typeface="+mn-lt"/>
                  <a:ea typeface="+mn-ea"/>
                </a:rPr>
                <a:t>コピーレフトの提唱</a:t>
              </a:r>
              <a:endParaRPr lang="ja-JP" altLang="en-US" sz="2000" dirty="0">
                <a:solidFill>
                  <a:schemeClr val="bg1"/>
                </a:solidFill>
                <a:latin typeface="+mn-lt"/>
                <a:ea typeface="+mn-ea"/>
              </a:endParaRPr>
            </a:p>
          </p:txBody>
        </p:sp>
        <p:sp>
          <p:nvSpPr>
            <p:cNvPr id="3" name="右矢印 2"/>
            <p:cNvSpPr/>
            <p:nvPr/>
          </p:nvSpPr>
          <p:spPr bwMode="auto">
            <a:xfrm>
              <a:off x="4355976" y="1987486"/>
              <a:ext cx="432048" cy="1368152"/>
            </a:xfrm>
            <a:prstGeom prst="right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grpSp>
      <p:sp>
        <p:nvSpPr>
          <p:cNvPr id="11" name="正方形/長方形 10"/>
          <p:cNvSpPr/>
          <p:nvPr/>
        </p:nvSpPr>
        <p:spPr bwMode="auto">
          <a:xfrm>
            <a:off x="4932040" y="1663449"/>
            <a:ext cx="3816424" cy="1176131"/>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ja-JP" sz="2000" dirty="0" smtClean="0">
                <a:solidFill>
                  <a:schemeClr val="bg1"/>
                </a:solidFill>
                <a:latin typeface="+mn-lt"/>
                <a:ea typeface="+mn-ea"/>
              </a:rPr>
              <a:t>Copyright</a:t>
            </a:r>
            <a:r>
              <a:rPr lang="ja-JP" altLang="en-US" sz="2000" dirty="0">
                <a:solidFill>
                  <a:schemeClr val="bg1"/>
                </a:solidFill>
                <a:latin typeface="+mn-lt"/>
                <a:ea typeface="+mn-ea"/>
              </a:rPr>
              <a:t> </a:t>
            </a:r>
            <a:r>
              <a:rPr lang="en-US" altLang="ja-JP" sz="2000" dirty="0" smtClean="0">
                <a:solidFill>
                  <a:schemeClr val="bg1"/>
                </a:solidFill>
                <a:latin typeface="+mn-lt"/>
                <a:ea typeface="+mn-ea"/>
              </a:rPr>
              <a:t>=</a:t>
            </a:r>
          </a:p>
          <a:p>
            <a:pPr algn="ctr"/>
            <a:r>
              <a:rPr lang="ja-JP" altLang="en-US" sz="2000" dirty="0" smtClean="0">
                <a:solidFill>
                  <a:schemeClr val="bg1"/>
                </a:solidFill>
                <a:latin typeface="+mn-lt"/>
                <a:ea typeface="+mn-ea"/>
              </a:rPr>
              <a:t>著作権者の権利を守る</a:t>
            </a:r>
            <a:endParaRPr lang="ja-JP" altLang="en-US" sz="2000" dirty="0">
              <a:solidFill>
                <a:schemeClr val="bg1"/>
              </a:solidFill>
              <a:latin typeface="+mn-lt"/>
              <a:ea typeface="+mn-ea"/>
            </a:endParaRPr>
          </a:p>
        </p:txBody>
      </p:sp>
      <p:sp>
        <p:nvSpPr>
          <p:cNvPr id="12" name="正方形/長方形 11"/>
          <p:cNvSpPr/>
          <p:nvPr/>
        </p:nvSpPr>
        <p:spPr bwMode="auto">
          <a:xfrm>
            <a:off x="4932040" y="2935591"/>
            <a:ext cx="3816424" cy="1176131"/>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ja-JP" sz="2000" dirty="0" err="1" smtClean="0">
                <a:solidFill>
                  <a:schemeClr val="bg1"/>
                </a:solidFill>
                <a:latin typeface="+mn-lt"/>
                <a:ea typeface="+mn-ea"/>
              </a:rPr>
              <a:t>Copyleft</a:t>
            </a:r>
            <a:r>
              <a:rPr lang="ja-JP" altLang="en-US" sz="2000" dirty="0" smtClean="0">
                <a:solidFill>
                  <a:schemeClr val="bg1"/>
                </a:solidFill>
                <a:latin typeface="+mn-lt"/>
                <a:ea typeface="+mn-ea"/>
              </a:rPr>
              <a:t> </a:t>
            </a:r>
            <a:r>
              <a:rPr lang="en-US" altLang="ja-JP" sz="2000" dirty="0" smtClean="0">
                <a:solidFill>
                  <a:schemeClr val="bg1"/>
                </a:solidFill>
                <a:latin typeface="+mn-lt"/>
                <a:ea typeface="+mn-ea"/>
              </a:rPr>
              <a:t>=</a:t>
            </a:r>
            <a:endParaRPr lang="en-US" altLang="ja-JP" sz="2000" dirty="0">
              <a:solidFill>
                <a:schemeClr val="bg1"/>
              </a:solidFill>
              <a:latin typeface="+mn-lt"/>
              <a:ea typeface="+mn-ea"/>
            </a:endParaRPr>
          </a:p>
          <a:p>
            <a:pPr algn="ctr"/>
            <a:r>
              <a:rPr lang="ja-JP" altLang="en-US" sz="2000" dirty="0" smtClean="0">
                <a:solidFill>
                  <a:schemeClr val="bg1"/>
                </a:solidFill>
                <a:latin typeface="+mn-lt"/>
                <a:ea typeface="+mn-ea"/>
              </a:rPr>
              <a:t>著作者の権利をソフトウェアの自由を守る為に使う</a:t>
            </a:r>
            <a:endParaRPr lang="en-US" altLang="ja-JP" sz="2000" dirty="0" smtClean="0">
              <a:solidFill>
                <a:schemeClr val="bg1"/>
              </a:solidFill>
              <a:latin typeface="+mn-lt"/>
              <a:ea typeface="+mn-ea"/>
            </a:endParaRPr>
          </a:p>
        </p:txBody>
      </p:sp>
      <p:grpSp>
        <p:nvGrpSpPr>
          <p:cNvPr id="16" name="グループ化 15"/>
          <p:cNvGrpSpPr/>
          <p:nvPr/>
        </p:nvGrpSpPr>
        <p:grpSpPr>
          <a:xfrm>
            <a:off x="4932040" y="4293096"/>
            <a:ext cx="3816424" cy="1968219"/>
            <a:chOff x="4932040" y="4293096"/>
            <a:chExt cx="3816424" cy="1968219"/>
          </a:xfrm>
        </p:grpSpPr>
        <p:sp>
          <p:nvSpPr>
            <p:cNvPr id="13" name="正方形/長方形 12"/>
            <p:cNvSpPr/>
            <p:nvPr/>
          </p:nvSpPr>
          <p:spPr bwMode="auto">
            <a:xfrm>
              <a:off x="4932040" y="5085184"/>
              <a:ext cx="3816424" cy="1176131"/>
            </a:xfrm>
            <a:prstGeom prst="rect">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ja-JP" sz="2000" dirty="0" smtClean="0">
                  <a:solidFill>
                    <a:schemeClr val="bg1"/>
                  </a:solidFill>
                  <a:latin typeface="+mn-lt"/>
                  <a:ea typeface="+mn-ea"/>
                </a:rPr>
                <a:t>GNU Public License (GPL)</a:t>
              </a:r>
              <a:endParaRPr lang="ja-JP" altLang="en-US" sz="2000" dirty="0">
                <a:solidFill>
                  <a:schemeClr val="bg1"/>
                </a:solidFill>
                <a:latin typeface="+mn-lt"/>
                <a:ea typeface="+mn-ea"/>
              </a:endParaRPr>
            </a:p>
          </p:txBody>
        </p:sp>
        <p:sp>
          <p:nvSpPr>
            <p:cNvPr id="15" name="下矢印 14"/>
            <p:cNvSpPr/>
            <p:nvPr/>
          </p:nvSpPr>
          <p:spPr bwMode="auto">
            <a:xfrm>
              <a:off x="6300192" y="4293096"/>
              <a:ext cx="1080120" cy="648072"/>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grpSp>
    </p:spTree>
    <p:extLst>
      <p:ext uri="{BB962C8B-B14F-4D97-AF65-F5344CB8AC3E}">
        <p14:creationId xmlns:p14="http://schemas.microsoft.com/office/powerpoint/2010/main" val="223800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up)">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5" grpId="0" animBg="1"/>
      <p:bldP spid="6" grpId="0" animBg="1"/>
      <p:bldP spid="7" grpId="0" animBg="1"/>
      <p:bldP spid="14"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ソフトウェアのライセンス</a:t>
            </a:r>
            <a:r>
              <a:rPr kumimoji="1" lang="en-US" altLang="ja-JP" dirty="0" smtClean="0"/>
              <a:t>(</a:t>
            </a:r>
            <a:r>
              <a:rPr kumimoji="1" lang="ja-JP" altLang="en-US" dirty="0" smtClean="0"/>
              <a:t>使用許諾</a:t>
            </a:r>
            <a:r>
              <a:rPr kumimoji="1" lang="en-US" altLang="ja-JP" dirty="0" smtClean="0"/>
              <a:t>)</a:t>
            </a:r>
            <a:endParaRPr kumimoji="1" lang="ja-JP" altLang="en-US" dirty="0"/>
          </a:p>
        </p:txBody>
      </p:sp>
      <p:sp>
        <p:nvSpPr>
          <p:cNvPr id="3" name="角丸四角形 2"/>
          <p:cNvSpPr/>
          <p:nvPr/>
        </p:nvSpPr>
        <p:spPr bwMode="auto">
          <a:xfrm>
            <a:off x="539552" y="1052736"/>
            <a:ext cx="8064896" cy="864096"/>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昔は研究者やユーザー同士が自作のソフトウェアを交換・流通させており、</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smtClean="0">
                <a:solidFill>
                  <a:schemeClr val="bg1"/>
                </a:solidFill>
                <a:latin typeface="+mn-lt"/>
                <a:ea typeface="+mn-ea"/>
              </a:rPr>
              <a:t>無償での利用が広く行われていた</a:t>
            </a:r>
            <a:endParaRPr kumimoji="0" lang="ja-JP" altLang="en-US" b="0" i="0" u="none" strike="noStrike" cap="none" normalizeH="0" dirty="0" smtClean="0">
              <a:ln>
                <a:noFill/>
              </a:ln>
              <a:solidFill>
                <a:schemeClr val="bg1"/>
              </a:solidFill>
              <a:effectLst/>
              <a:latin typeface="+mn-lt"/>
              <a:ea typeface="+mn-ea"/>
            </a:endParaRPr>
          </a:p>
        </p:txBody>
      </p:sp>
      <p:sp>
        <p:nvSpPr>
          <p:cNvPr id="14" name="角丸四角形 13"/>
          <p:cNvSpPr/>
          <p:nvPr/>
        </p:nvSpPr>
        <p:spPr bwMode="auto">
          <a:xfrm>
            <a:off x="4620921" y="5612800"/>
            <a:ext cx="3960440" cy="336480"/>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dirty="0">
                <a:solidFill>
                  <a:schemeClr val="bg1"/>
                </a:solidFill>
                <a:latin typeface="+mn-lt"/>
                <a:ea typeface="+mn-ea"/>
              </a:rPr>
              <a:t>PDS</a:t>
            </a:r>
            <a:r>
              <a:rPr kumimoji="0" lang="ja-JP" altLang="en-US" sz="1600" b="0" i="0" u="none" strike="noStrike" cap="none" normalizeH="0" dirty="0" err="1" smtClean="0">
                <a:ln>
                  <a:noFill/>
                </a:ln>
                <a:solidFill>
                  <a:schemeClr val="bg1"/>
                </a:solidFill>
                <a:effectLst/>
                <a:latin typeface="+mn-lt"/>
                <a:ea typeface="+mn-ea"/>
              </a:rPr>
              <a:t>、</a:t>
            </a:r>
            <a:r>
              <a:rPr kumimoji="0" lang="ja-JP" altLang="en-US" sz="1600" b="0" i="0" u="none" strike="noStrike" cap="none" normalizeH="0" dirty="0" smtClean="0">
                <a:ln>
                  <a:noFill/>
                </a:ln>
                <a:solidFill>
                  <a:schemeClr val="bg1"/>
                </a:solidFill>
                <a:effectLst/>
                <a:latin typeface="+mn-lt"/>
                <a:ea typeface="+mn-ea"/>
              </a:rPr>
              <a:t>フリーソフトウェア、</a:t>
            </a:r>
            <a:r>
              <a:rPr kumimoji="0" lang="en-US" altLang="ja-JP" sz="1600" b="0" i="0" u="none" strike="noStrike" cap="none" normalizeH="0" dirty="0" smtClean="0">
                <a:ln>
                  <a:noFill/>
                </a:ln>
                <a:solidFill>
                  <a:schemeClr val="bg1"/>
                </a:solidFill>
                <a:effectLst/>
                <a:latin typeface="+mn-lt"/>
                <a:ea typeface="+mn-ea"/>
              </a:rPr>
              <a:t>OSS</a:t>
            </a:r>
            <a:endParaRPr kumimoji="0" lang="ja-JP" altLang="en-US" sz="1600" b="0" i="0" u="none" strike="noStrike" cap="none" normalizeH="0" dirty="0" smtClean="0">
              <a:ln>
                <a:noFill/>
              </a:ln>
              <a:solidFill>
                <a:schemeClr val="bg1"/>
              </a:solidFill>
              <a:effectLst/>
              <a:latin typeface="+mn-lt"/>
              <a:ea typeface="+mn-ea"/>
            </a:endParaRPr>
          </a:p>
        </p:txBody>
      </p:sp>
      <p:grpSp>
        <p:nvGrpSpPr>
          <p:cNvPr id="4" name="グループ化 3"/>
          <p:cNvGrpSpPr/>
          <p:nvPr/>
        </p:nvGrpSpPr>
        <p:grpSpPr>
          <a:xfrm>
            <a:off x="539552" y="1916832"/>
            <a:ext cx="8049240" cy="1152128"/>
            <a:chOff x="539552" y="2132856"/>
            <a:chExt cx="8049240" cy="1152128"/>
          </a:xfrm>
        </p:grpSpPr>
        <p:sp>
          <p:nvSpPr>
            <p:cNvPr id="5" name="角丸四角形 4"/>
            <p:cNvSpPr/>
            <p:nvPr/>
          </p:nvSpPr>
          <p:spPr bwMode="auto">
            <a:xfrm>
              <a:off x="539552" y="2564904"/>
              <a:ext cx="3960440" cy="720080"/>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商用ソフトウェアの誕生と権利保護</a:t>
              </a:r>
            </a:p>
          </p:txBody>
        </p:sp>
        <p:sp>
          <p:nvSpPr>
            <p:cNvPr id="11" name="角丸四角形 10"/>
            <p:cNvSpPr/>
            <p:nvPr/>
          </p:nvSpPr>
          <p:spPr bwMode="auto">
            <a:xfrm>
              <a:off x="4628352" y="2564904"/>
              <a:ext cx="3960440" cy="720080"/>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chemeClr val="bg1"/>
                  </a:solidFill>
                  <a:effectLst/>
                  <a:latin typeface="+mn-lt"/>
                  <a:ea typeface="+mn-ea"/>
                </a:rPr>
                <a:t>ソフトウェアおよび開発者の保護</a:t>
              </a:r>
              <a:endParaRPr kumimoji="0" lang="en-US" altLang="ja-JP" sz="16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chemeClr val="bg1"/>
                  </a:solidFill>
                  <a:latin typeface="+mn-lt"/>
                  <a:ea typeface="+mn-ea"/>
                </a:rPr>
                <a:t>（流通の阻害、コードの盗用など）</a:t>
              </a:r>
              <a:endParaRPr kumimoji="0" lang="ja-JP" altLang="en-US" sz="1600" b="0" i="0" u="none" strike="noStrike" cap="none" normalizeH="0" dirty="0" smtClean="0">
                <a:ln>
                  <a:noFill/>
                </a:ln>
                <a:solidFill>
                  <a:schemeClr val="bg1"/>
                </a:solidFill>
                <a:effectLst/>
                <a:latin typeface="+mn-lt"/>
                <a:ea typeface="+mn-ea"/>
              </a:endParaRPr>
            </a:p>
          </p:txBody>
        </p:sp>
        <p:sp>
          <p:nvSpPr>
            <p:cNvPr id="15" name="下矢印 14"/>
            <p:cNvSpPr/>
            <p:nvPr/>
          </p:nvSpPr>
          <p:spPr bwMode="auto">
            <a:xfrm>
              <a:off x="1943708" y="2132856"/>
              <a:ext cx="1152128" cy="432048"/>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6" name="下矢印 15"/>
            <p:cNvSpPr/>
            <p:nvPr/>
          </p:nvSpPr>
          <p:spPr bwMode="auto">
            <a:xfrm>
              <a:off x="6032508" y="2132856"/>
              <a:ext cx="1152128" cy="432048"/>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grpSp>
      <p:grpSp>
        <p:nvGrpSpPr>
          <p:cNvPr id="7" name="グループ化 6"/>
          <p:cNvGrpSpPr/>
          <p:nvPr/>
        </p:nvGrpSpPr>
        <p:grpSpPr>
          <a:xfrm>
            <a:off x="539552" y="3068960"/>
            <a:ext cx="8049240" cy="1296144"/>
            <a:chOff x="539552" y="3284984"/>
            <a:chExt cx="8049240" cy="1296144"/>
          </a:xfrm>
        </p:grpSpPr>
        <p:sp>
          <p:nvSpPr>
            <p:cNvPr id="6" name="角丸四角形 5"/>
            <p:cNvSpPr/>
            <p:nvPr/>
          </p:nvSpPr>
          <p:spPr bwMode="auto">
            <a:xfrm>
              <a:off x="539552" y="3717032"/>
              <a:ext cx="8049240" cy="864096"/>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ソフトウェアを書籍や音楽と同じ「著作物」として取り扱い、著作権者が</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rgbClr val="FF0000"/>
                  </a:solidFill>
                  <a:effectLst/>
                  <a:latin typeface="+mn-lt"/>
                  <a:ea typeface="+mn-ea"/>
                </a:rPr>
                <a:t>一定の条件下で</a:t>
              </a:r>
              <a:r>
                <a:rPr kumimoji="0" lang="ja-JP" altLang="en-US" b="0" i="0" u="none" strike="noStrike" cap="none" normalizeH="0" dirty="0" smtClean="0">
                  <a:ln>
                    <a:noFill/>
                  </a:ln>
                  <a:solidFill>
                    <a:schemeClr val="bg1"/>
                  </a:solidFill>
                  <a:effectLst/>
                  <a:latin typeface="+mn-lt"/>
                  <a:ea typeface="+mn-ea"/>
                </a:rPr>
                <a:t>ユーザー</a:t>
              </a:r>
              <a:r>
                <a:rPr kumimoji="0" lang="ja-JP" altLang="en-US" dirty="0" smtClean="0">
                  <a:solidFill>
                    <a:schemeClr val="bg1"/>
                  </a:solidFill>
                  <a:latin typeface="+mn-lt"/>
                  <a:ea typeface="+mn-ea"/>
                </a:rPr>
                <a:t>に使用を許諾する</a:t>
              </a:r>
              <a:endParaRPr kumimoji="0" lang="en-US" altLang="ja-JP" dirty="0" smtClean="0">
                <a:solidFill>
                  <a:schemeClr val="bg1"/>
                </a:solidFill>
                <a:latin typeface="+mn-lt"/>
                <a:ea typeface="+mn-ea"/>
              </a:endParaRPr>
            </a:p>
          </p:txBody>
        </p:sp>
        <p:sp>
          <p:nvSpPr>
            <p:cNvPr id="17" name="下矢印 16"/>
            <p:cNvSpPr/>
            <p:nvPr/>
          </p:nvSpPr>
          <p:spPr bwMode="auto">
            <a:xfrm>
              <a:off x="1943708" y="3284984"/>
              <a:ext cx="1152128" cy="432048"/>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8" name="下矢印 17"/>
            <p:cNvSpPr/>
            <p:nvPr/>
          </p:nvSpPr>
          <p:spPr bwMode="auto">
            <a:xfrm>
              <a:off x="6032508" y="3284984"/>
              <a:ext cx="1152128" cy="432048"/>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grpSp>
      <p:grpSp>
        <p:nvGrpSpPr>
          <p:cNvPr id="8" name="グループ化 7"/>
          <p:cNvGrpSpPr/>
          <p:nvPr/>
        </p:nvGrpSpPr>
        <p:grpSpPr>
          <a:xfrm>
            <a:off x="539552" y="4365104"/>
            <a:ext cx="8049240" cy="1168417"/>
            <a:chOff x="539552" y="4581128"/>
            <a:chExt cx="8049240" cy="1168417"/>
          </a:xfrm>
        </p:grpSpPr>
        <p:sp>
          <p:nvSpPr>
            <p:cNvPr id="12" name="角丸四角形 11"/>
            <p:cNvSpPr/>
            <p:nvPr/>
          </p:nvSpPr>
          <p:spPr bwMode="auto">
            <a:xfrm>
              <a:off x="539552" y="5029465"/>
              <a:ext cx="3960440" cy="72008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chemeClr val="bg1"/>
                  </a:solidFill>
                  <a:effectLst/>
                  <a:latin typeface="+mn-lt"/>
                  <a:ea typeface="+mn-ea"/>
                </a:rPr>
                <a:t>商用ソフトウェアの使用許諾契約</a:t>
              </a:r>
              <a:endParaRPr kumimoji="0" lang="en-US" altLang="ja-JP" sz="16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chemeClr val="bg1"/>
                  </a:solidFill>
                  <a:latin typeface="+mn-lt"/>
                  <a:ea typeface="+mn-ea"/>
                </a:rPr>
                <a:t>（人数・台数の制限、複製の禁止など）</a:t>
              </a:r>
              <a:endParaRPr kumimoji="0" lang="ja-JP" altLang="en-US" sz="1600" b="0" i="0" u="none" strike="noStrike" cap="none" normalizeH="0" dirty="0" smtClean="0">
                <a:ln>
                  <a:noFill/>
                </a:ln>
                <a:solidFill>
                  <a:schemeClr val="bg1"/>
                </a:solidFill>
                <a:effectLst/>
                <a:latin typeface="+mn-lt"/>
                <a:ea typeface="+mn-ea"/>
              </a:endParaRPr>
            </a:p>
          </p:txBody>
        </p:sp>
        <p:sp>
          <p:nvSpPr>
            <p:cNvPr id="13" name="角丸四角形 12"/>
            <p:cNvSpPr/>
            <p:nvPr/>
          </p:nvSpPr>
          <p:spPr bwMode="auto">
            <a:xfrm>
              <a:off x="4628352" y="5029465"/>
              <a:ext cx="3960440" cy="72008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a:solidFill>
                    <a:schemeClr val="bg1"/>
                  </a:solidFill>
                  <a:latin typeface="+mn-lt"/>
                  <a:ea typeface="+mn-ea"/>
                </a:rPr>
                <a:t>著作権</a:t>
              </a:r>
              <a:r>
                <a:rPr kumimoji="0" lang="ja-JP" altLang="en-US" sz="1600" dirty="0" smtClean="0">
                  <a:solidFill>
                    <a:schemeClr val="bg1"/>
                  </a:solidFill>
                  <a:latin typeface="+mn-lt"/>
                  <a:ea typeface="+mn-ea"/>
                </a:rPr>
                <a:t>の放棄 </a:t>
              </a:r>
              <a:r>
                <a:rPr kumimoji="0" lang="en-US" altLang="ja-JP" sz="1600" dirty="0" smtClean="0">
                  <a:solidFill>
                    <a:schemeClr val="bg1"/>
                  </a:solidFill>
                  <a:latin typeface="+mn-lt"/>
                  <a:ea typeface="+mn-ea"/>
                </a:rPr>
                <a:t>(PDS)</a:t>
              </a:r>
              <a:r>
                <a:rPr kumimoji="0" lang="ja-JP" altLang="en-US" sz="1600" dirty="0" err="1" smtClean="0">
                  <a:solidFill>
                    <a:schemeClr val="bg1"/>
                  </a:solidFill>
                  <a:latin typeface="+mn-lt"/>
                  <a:ea typeface="+mn-ea"/>
                </a:rPr>
                <a:t>、</a:t>
              </a:r>
              <a:r>
                <a:rPr kumimoji="0" lang="ja-JP" altLang="en-US" sz="1600" dirty="0" smtClean="0">
                  <a:solidFill>
                    <a:schemeClr val="bg1"/>
                  </a:solidFill>
                  <a:latin typeface="+mn-lt"/>
                  <a:ea typeface="+mn-ea"/>
                </a:rPr>
                <a:t>自由な利用の許諾</a:t>
              </a:r>
              <a:endParaRPr kumimoji="0" lang="en-US" altLang="ja-JP" sz="1600" dirty="0" smtClean="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a:ln>
                    <a:noFill/>
                  </a:ln>
                  <a:solidFill>
                    <a:schemeClr val="bg1"/>
                  </a:solidFill>
                  <a:effectLst/>
                  <a:latin typeface="+mn-lt"/>
                  <a:ea typeface="+mn-ea"/>
                </a:rPr>
                <a:t>ソースでの</a:t>
              </a:r>
              <a:r>
                <a:rPr kumimoji="0" lang="ja-JP" altLang="en-US" sz="1600" b="0" i="0" u="none" strike="noStrike" cap="none" normalizeH="0" dirty="0" smtClean="0">
                  <a:ln>
                    <a:noFill/>
                  </a:ln>
                  <a:solidFill>
                    <a:schemeClr val="bg1"/>
                  </a:solidFill>
                  <a:effectLst/>
                  <a:latin typeface="+mn-lt"/>
                  <a:ea typeface="+mn-ea"/>
                </a:rPr>
                <a:t>配布、著作者の明示</a:t>
              </a:r>
            </a:p>
          </p:txBody>
        </p:sp>
        <p:sp>
          <p:nvSpPr>
            <p:cNvPr id="19" name="下矢印 18"/>
            <p:cNvSpPr/>
            <p:nvPr/>
          </p:nvSpPr>
          <p:spPr bwMode="auto">
            <a:xfrm>
              <a:off x="1943708" y="4581128"/>
              <a:ext cx="1152128" cy="432048"/>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20" name="下矢印 19"/>
            <p:cNvSpPr/>
            <p:nvPr/>
          </p:nvSpPr>
          <p:spPr bwMode="auto">
            <a:xfrm>
              <a:off x="6032508" y="4581128"/>
              <a:ext cx="1152128" cy="432048"/>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grpSp>
      <p:sp>
        <p:nvSpPr>
          <p:cNvPr id="24" name="星 12 23"/>
          <p:cNvSpPr/>
          <p:nvPr/>
        </p:nvSpPr>
        <p:spPr bwMode="auto">
          <a:xfrm rot="21025208">
            <a:off x="7230286" y="3944172"/>
            <a:ext cx="1851860" cy="703791"/>
          </a:xfrm>
          <a:prstGeom prst="star12">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rgbClr val="FFFF00"/>
                </a:solidFill>
                <a:effectLst/>
                <a:latin typeface="+mn-lt"/>
                <a:ea typeface="+mn-ea"/>
              </a:rPr>
              <a:t>Copy Right</a:t>
            </a:r>
            <a:endParaRPr kumimoji="0" lang="ja-JP" altLang="en-US" sz="1400" b="0" i="0" u="none" strike="noStrike" cap="none" normalizeH="0" dirty="0" smtClean="0">
              <a:ln>
                <a:noFill/>
              </a:ln>
              <a:solidFill>
                <a:srgbClr val="FFFF00"/>
              </a:solidFill>
              <a:effectLst/>
              <a:latin typeface="+mn-lt"/>
              <a:ea typeface="+mn-ea"/>
            </a:endParaRPr>
          </a:p>
        </p:txBody>
      </p:sp>
      <p:sp>
        <p:nvSpPr>
          <p:cNvPr id="21" name="角丸四角形 20"/>
          <p:cNvSpPr/>
          <p:nvPr/>
        </p:nvSpPr>
        <p:spPr bwMode="auto">
          <a:xfrm>
            <a:off x="539552" y="6021288"/>
            <a:ext cx="8049240" cy="336480"/>
          </a:xfrm>
          <a:prstGeom prst="roundRect">
            <a:avLst>
              <a:gd name="adj" fmla="val 0"/>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chemeClr val="bg1"/>
                </a:solidFill>
                <a:effectLst/>
                <a:latin typeface="+mn-lt"/>
                <a:ea typeface="+mn-ea"/>
              </a:rPr>
              <a:t>ソフトウェアの使用許諾条件は開発者が決める</a:t>
            </a:r>
          </a:p>
        </p:txBody>
      </p:sp>
    </p:spTree>
    <p:extLst>
      <p:ext uri="{BB962C8B-B14F-4D97-AF65-F5344CB8AC3E}">
        <p14:creationId xmlns:p14="http://schemas.microsoft.com/office/powerpoint/2010/main" val="185795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24"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p:cNvSpPr>
            <a:spLocks noGrp="1"/>
          </p:cNvSpPr>
          <p:nvPr>
            <p:ph type="title"/>
          </p:nvPr>
        </p:nvSpPr>
        <p:spPr/>
        <p:txBody>
          <a:bodyPr/>
          <a:lstStyle/>
          <a:p>
            <a:pPr eaLnBrk="1" hangingPunct="1"/>
            <a:r>
              <a:rPr lang="en-US" altLang="ja-JP" smtClean="0">
                <a:latin typeface="Arial" charset="0"/>
              </a:rPr>
              <a:t>GPL</a:t>
            </a:r>
            <a:r>
              <a:rPr lang="ja-JP" altLang="en-US" smtClean="0">
                <a:latin typeface="Arial" charset="0"/>
              </a:rPr>
              <a:t> の何が問題なのか？</a:t>
            </a:r>
          </a:p>
        </p:txBody>
      </p:sp>
      <p:sp>
        <p:nvSpPr>
          <p:cNvPr id="20483" name="コンテンツ プレースホルダ 2"/>
          <p:cNvSpPr>
            <a:spLocks noGrp="1"/>
          </p:cNvSpPr>
          <p:nvPr>
            <p:ph idx="1"/>
          </p:nvPr>
        </p:nvSpPr>
        <p:spPr bwMode="auto">
          <a:xfrm>
            <a:off x="179512" y="1046937"/>
            <a:ext cx="3286125" cy="51674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ja-JP" sz="1400" dirty="0" smtClean="0">
                <a:latin typeface="Arial" charset="0"/>
              </a:rPr>
              <a:t>GPL</a:t>
            </a:r>
            <a:r>
              <a:rPr lang="ja-JP" altLang="en-US" sz="1400" dirty="0" smtClean="0">
                <a:latin typeface="Arial" charset="0"/>
              </a:rPr>
              <a:t>には、</a:t>
            </a:r>
            <a:r>
              <a:rPr lang="en-US" altLang="ja-JP" sz="1400" dirty="0" smtClean="0">
                <a:latin typeface="Arial" charset="0"/>
              </a:rPr>
              <a:t>GPL</a:t>
            </a:r>
            <a:r>
              <a:rPr lang="ja-JP" altLang="en-US" sz="1400" dirty="0" smtClean="0">
                <a:latin typeface="Arial" charset="0"/>
              </a:rPr>
              <a:t>を利用・改変</a:t>
            </a:r>
            <a:r>
              <a:rPr lang="en-US" altLang="ja-JP" sz="1400" dirty="0" smtClean="0">
                <a:latin typeface="Arial" charset="0"/>
              </a:rPr>
              <a:t>(</a:t>
            </a:r>
            <a:r>
              <a:rPr lang="ja-JP" altLang="en-US" sz="1400" dirty="0" smtClean="0">
                <a:latin typeface="Arial" charset="0"/>
              </a:rPr>
              <a:t>「リンク」と解される</a:t>
            </a:r>
            <a:r>
              <a:rPr lang="en-US" altLang="ja-JP" sz="1400" dirty="0" smtClean="0">
                <a:latin typeface="Arial" charset="0"/>
              </a:rPr>
              <a:t>)</a:t>
            </a:r>
            <a:r>
              <a:rPr lang="ja-JP" altLang="en-US" sz="1400" dirty="0" smtClean="0">
                <a:latin typeface="Arial" charset="0"/>
              </a:rPr>
              <a:t>したプログラムを頒布する場合は</a:t>
            </a:r>
            <a:r>
              <a:rPr lang="en-US" altLang="ja-JP" sz="1400" dirty="0" smtClean="0">
                <a:latin typeface="Arial" charset="0"/>
              </a:rPr>
              <a:t>GPL</a:t>
            </a:r>
            <a:r>
              <a:rPr lang="ja-JP" altLang="en-US" sz="1400" dirty="0" smtClean="0">
                <a:latin typeface="Arial" charset="0"/>
              </a:rPr>
              <a:t>ライセンスで公開しなければならないという規定がある。</a:t>
            </a:r>
            <a:endParaRPr lang="en-US" altLang="ja-JP" sz="1400" dirty="0" smtClean="0">
              <a:latin typeface="Arial" charset="0"/>
            </a:endParaRPr>
          </a:p>
          <a:p>
            <a:pPr eaLnBrk="1" hangingPunct="1"/>
            <a:r>
              <a:rPr lang="ja-JP" altLang="en-US" sz="1400" dirty="0" smtClean="0">
                <a:latin typeface="Arial" charset="0"/>
              </a:rPr>
              <a:t>伝播あるいは汚染問題と呼ばれ、商用ソフトベンダーが</a:t>
            </a:r>
            <a:r>
              <a:rPr lang="en-US" altLang="ja-JP" sz="1400" dirty="0" smtClean="0">
                <a:latin typeface="Arial" charset="0"/>
              </a:rPr>
              <a:t>Linux</a:t>
            </a:r>
            <a:r>
              <a:rPr lang="ja-JP" altLang="en-US" sz="1400" dirty="0" smtClean="0">
                <a:latin typeface="Arial" charset="0"/>
              </a:rPr>
              <a:t>用のソフトウェアを開発・販売する際の障害になっている。</a:t>
            </a:r>
            <a:endParaRPr lang="en-US" altLang="ja-JP" sz="1400" dirty="0" smtClean="0">
              <a:latin typeface="Arial" charset="0"/>
            </a:endParaRPr>
          </a:p>
          <a:p>
            <a:pPr eaLnBrk="1" hangingPunct="1"/>
            <a:r>
              <a:rPr lang="ja-JP" altLang="en-US" sz="1400" dirty="0" smtClean="0">
                <a:latin typeface="Arial" charset="0"/>
              </a:rPr>
              <a:t>たとえば、</a:t>
            </a:r>
            <a:r>
              <a:rPr lang="en-US" altLang="ja-JP" sz="1400" dirty="0" smtClean="0">
                <a:latin typeface="Arial" charset="0"/>
              </a:rPr>
              <a:t>Oracle</a:t>
            </a:r>
            <a:r>
              <a:rPr lang="ja-JP" altLang="en-US" sz="1400" dirty="0" smtClean="0">
                <a:latin typeface="Arial" charset="0"/>
              </a:rPr>
              <a:t>を</a:t>
            </a:r>
            <a:r>
              <a:rPr lang="en-US" altLang="ja-JP" sz="1400" dirty="0" smtClean="0">
                <a:latin typeface="Arial" charset="0"/>
              </a:rPr>
              <a:t>Linux</a:t>
            </a:r>
            <a:r>
              <a:rPr lang="ja-JP" altLang="en-US" sz="1400" dirty="0" smtClean="0">
                <a:latin typeface="Arial" charset="0"/>
              </a:rPr>
              <a:t>に移植した場合、</a:t>
            </a:r>
            <a:r>
              <a:rPr lang="en-US" altLang="ja-JP" sz="1400" dirty="0" smtClean="0">
                <a:latin typeface="Arial" charset="0"/>
              </a:rPr>
              <a:t>Oracle</a:t>
            </a:r>
            <a:r>
              <a:rPr lang="ja-JP" altLang="en-US" sz="1400" dirty="0" smtClean="0">
                <a:latin typeface="Arial" charset="0"/>
              </a:rPr>
              <a:t>の頒布の際にも</a:t>
            </a:r>
            <a:r>
              <a:rPr lang="en-US" altLang="ja-JP" sz="1400" dirty="0" smtClean="0">
                <a:latin typeface="Arial" charset="0"/>
              </a:rPr>
              <a:t>GPL</a:t>
            </a:r>
            <a:r>
              <a:rPr lang="ja-JP" altLang="en-US" sz="1400" dirty="0" smtClean="0">
                <a:latin typeface="Arial" charset="0"/>
              </a:rPr>
              <a:t>の条件で頒布しなければならない。これは、</a:t>
            </a:r>
            <a:r>
              <a:rPr lang="en-US" altLang="ja-JP" sz="1400" dirty="0" smtClean="0">
                <a:latin typeface="Arial" charset="0"/>
              </a:rPr>
              <a:t>Oracle</a:t>
            </a:r>
            <a:r>
              <a:rPr lang="ja-JP" altLang="en-US" sz="1400" dirty="0" smtClean="0">
                <a:latin typeface="Arial" charset="0"/>
              </a:rPr>
              <a:t>のソースコードを公開しなければならないことを意味する。</a:t>
            </a:r>
            <a:r>
              <a:rPr lang="en-US" altLang="ja-JP" sz="1400" dirty="0" smtClean="0">
                <a:latin typeface="Arial" charset="0"/>
              </a:rPr>
              <a:t>Oracle</a:t>
            </a:r>
            <a:r>
              <a:rPr lang="ja-JP" altLang="en-US" sz="1400" dirty="0" smtClean="0">
                <a:latin typeface="Arial" charset="0"/>
              </a:rPr>
              <a:t>にとってはとんでもない話。</a:t>
            </a:r>
            <a:endParaRPr lang="en-US" altLang="ja-JP" sz="1400" dirty="0" smtClean="0">
              <a:latin typeface="Arial" charset="0"/>
            </a:endParaRPr>
          </a:p>
          <a:p>
            <a:pPr eaLnBrk="1" hangingPunct="1"/>
            <a:r>
              <a:rPr lang="ja-JP" altLang="en-US" sz="1400" dirty="0" smtClean="0">
                <a:latin typeface="Arial" charset="0"/>
              </a:rPr>
              <a:t>これでは、</a:t>
            </a:r>
            <a:r>
              <a:rPr lang="en-US" altLang="ja-JP" sz="1400" dirty="0" smtClean="0">
                <a:latin typeface="Arial" charset="0"/>
              </a:rPr>
              <a:t>Linux</a:t>
            </a:r>
            <a:r>
              <a:rPr lang="ja-JP" altLang="en-US" sz="1400" dirty="0" smtClean="0">
                <a:latin typeface="Arial" charset="0"/>
              </a:rPr>
              <a:t>用のアプリケーションは</a:t>
            </a:r>
            <a:r>
              <a:rPr lang="en-US" altLang="ja-JP" sz="1400" dirty="0" smtClean="0">
                <a:latin typeface="Arial" charset="0"/>
              </a:rPr>
              <a:t>OSS</a:t>
            </a:r>
            <a:r>
              <a:rPr lang="ja-JP" altLang="en-US" sz="1400" dirty="0" smtClean="0">
                <a:latin typeface="Arial" charset="0"/>
              </a:rPr>
              <a:t>以外には出てこなくなる。</a:t>
            </a:r>
            <a:endParaRPr lang="en-US" altLang="ja-JP" sz="1400" dirty="0" smtClean="0">
              <a:latin typeface="Arial" charset="0"/>
            </a:endParaRPr>
          </a:p>
          <a:p>
            <a:pPr eaLnBrk="1" hangingPunct="1"/>
            <a:r>
              <a:rPr lang="ja-JP" altLang="en-US" sz="1400" dirty="0" smtClean="0">
                <a:latin typeface="Arial" charset="0"/>
              </a:rPr>
              <a:t>このため、ライセンス条件を見直した</a:t>
            </a:r>
            <a:r>
              <a:rPr lang="en-US" altLang="ja-JP" sz="1400" dirty="0" smtClean="0">
                <a:latin typeface="Arial" charset="0"/>
              </a:rPr>
              <a:t>OSS</a:t>
            </a:r>
            <a:r>
              <a:rPr lang="ja-JP" altLang="en-US" sz="1400" dirty="0" smtClean="0">
                <a:latin typeface="Arial" charset="0"/>
              </a:rPr>
              <a:t>ライセンスも出てきているが、</a:t>
            </a:r>
            <a:r>
              <a:rPr lang="en-US" altLang="ja-JP" sz="1400" dirty="0" smtClean="0">
                <a:latin typeface="Arial" charset="0"/>
              </a:rPr>
              <a:t>Linux</a:t>
            </a:r>
            <a:r>
              <a:rPr lang="ja-JP" altLang="en-US" sz="1400" dirty="0" smtClean="0">
                <a:latin typeface="Arial" charset="0"/>
              </a:rPr>
              <a:t>カーネル自身は依然として</a:t>
            </a:r>
            <a:r>
              <a:rPr lang="en-US" altLang="ja-JP" sz="1400" dirty="0" smtClean="0">
                <a:latin typeface="Arial" charset="0"/>
              </a:rPr>
              <a:t>GPL</a:t>
            </a:r>
            <a:r>
              <a:rPr lang="ja-JP" altLang="en-US" sz="1400" dirty="0" smtClean="0">
                <a:latin typeface="Arial" charset="0"/>
              </a:rPr>
              <a:t>のため、</a:t>
            </a:r>
            <a:r>
              <a:rPr lang="en-US" altLang="ja-JP" sz="1400" dirty="0" smtClean="0">
                <a:latin typeface="Arial" charset="0"/>
              </a:rPr>
              <a:t>Linux</a:t>
            </a:r>
            <a:r>
              <a:rPr lang="ja-JP" altLang="en-US" sz="1400" dirty="0" smtClean="0">
                <a:latin typeface="Arial" charset="0"/>
              </a:rPr>
              <a:t>アプリ開発に際しては、十分な検討が必要。</a:t>
            </a:r>
            <a:endParaRPr lang="en-US" altLang="ja-JP" sz="1400" dirty="0" smtClean="0">
              <a:latin typeface="Arial" charset="0"/>
            </a:endParaRPr>
          </a:p>
        </p:txBody>
      </p:sp>
      <p:sp>
        <p:nvSpPr>
          <p:cNvPr id="5" name="角丸四角形 4"/>
          <p:cNvSpPr/>
          <p:nvPr/>
        </p:nvSpPr>
        <p:spPr>
          <a:xfrm>
            <a:off x="3857625" y="1214438"/>
            <a:ext cx="4786313" cy="1500187"/>
          </a:xfrm>
          <a:prstGeom prst="roundRect">
            <a:avLst>
              <a:gd name="adj" fmla="val 0"/>
            </a:avLst>
          </a:prstGeom>
          <a:solidFill>
            <a:srgbClr val="4168A7"/>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defRPr/>
            </a:pPr>
            <a:r>
              <a:rPr lang="ja-JP" altLang="en-US" sz="2000" dirty="0">
                <a:latin typeface="Arial" pitchFamily="34" charset="0"/>
              </a:rPr>
              <a:t>たとえば、「</a:t>
            </a:r>
            <a:r>
              <a:rPr lang="en-US" altLang="ja-JP" sz="2000" dirty="0">
                <a:latin typeface="Arial" pitchFamily="34" charset="0"/>
              </a:rPr>
              <a:t>Linux</a:t>
            </a:r>
            <a:r>
              <a:rPr lang="ja-JP" altLang="en-US" sz="2000" dirty="0">
                <a:latin typeface="Arial" pitchFamily="34" charset="0"/>
              </a:rPr>
              <a:t>上のアプリケーションを頒布する場合は、すべてソースを公開し、無制限の配布・利用を認めなければならない」ということ</a:t>
            </a:r>
          </a:p>
        </p:txBody>
      </p:sp>
      <p:sp>
        <p:nvSpPr>
          <p:cNvPr id="8" name="角丸四角形 7"/>
          <p:cNvSpPr/>
          <p:nvPr/>
        </p:nvSpPr>
        <p:spPr>
          <a:xfrm>
            <a:off x="3857625" y="2928938"/>
            <a:ext cx="4786313" cy="1500187"/>
          </a:xfrm>
          <a:prstGeom prst="roundRect">
            <a:avLst>
              <a:gd name="adj" fmla="val 0"/>
            </a:avLst>
          </a:prstGeom>
          <a:solidFill>
            <a:srgbClr val="FF6600"/>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rgbClr val="FFFFFF"/>
                </a:solidFill>
                <a:latin typeface="Arial" pitchFamily="34" charset="0"/>
              </a:rPr>
              <a:t>しかし、これでは商用の有力ソフトは</a:t>
            </a:r>
            <a:r>
              <a:rPr lang="en-US" altLang="ja-JP" sz="2000" dirty="0">
                <a:solidFill>
                  <a:srgbClr val="FFFFFF"/>
                </a:solidFill>
                <a:latin typeface="Arial" pitchFamily="34" charset="0"/>
              </a:rPr>
              <a:t>Linux</a:t>
            </a:r>
            <a:r>
              <a:rPr lang="ja-JP" altLang="en-US" sz="2000" dirty="0">
                <a:solidFill>
                  <a:srgbClr val="FFFFFF"/>
                </a:solidFill>
                <a:latin typeface="Arial" pitchFamily="34" charset="0"/>
              </a:rPr>
              <a:t>に対応しなくなる</a:t>
            </a:r>
            <a:endParaRPr lang="en-US" altLang="ja-JP" sz="2000" dirty="0">
              <a:solidFill>
                <a:srgbClr val="FFFFFF"/>
              </a:solidFill>
              <a:latin typeface="Arial" pitchFamily="34" charset="0"/>
            </a:endParaRPr>
          </a:p>
          <a:p>
            <a:pPr algn="ctr">
              <a:defRPr/>
            </a:pPr>
            <a:r>
              <a:rPr lang="ja-JP" altLang="en-US" sz="2000" dirty="0">
                <a:solidFill>
                  <a:srgbClr val="FFFFFF"/>
                </a:solidFill>
                <a:latin typeface="Arial" pitchFamily="34" charset="0"/>
              </a:rPr>
              <a:t>（商用ソフトウェアベンダーにとって、ソース公開は自殺行為）</a:t>
            </a:r>
          </a:p>
        </p:txBody>
      </p:sp>
      <p:grpSp>
        <p:nvGrpSpPr>
          <p:cNvPr id="2" name="グループ化 8"/>
          <p:cNvGrpSpPr>
            <a:grpSpLocks/>
          </p:cNvGrpSpPr>
          <p:nvPr/>
        </p:nvGrpSpPr>
        <p:grpSpPr bwMode="auto">
          <a:xfrm>
            <a:off x="3857625" y="4357688"/>
            <a:ext cx="4786313" cy="1928812"/>
            <a:chOff x="3857625" y="4357688"/>
            <a:chExt cx="4786313" cy="1928812"/>
          </a:xfrm>
        </p:grpSpPr>
        <p:sp>
          <p:nvSpPr>
            <p:cNvPr id="6" name="角丸四角形 5"/>
            <p:cNvSpPr/>
            <p:nvPr/>
          </p:nvSpPr>
          <p:spPr>
            <a:xfrm>
              <a:off x="3857625" y="5286375"/>
              <a:ext cx="4786313" cy="1000125"/>
            </a:xfrm>
            <a:prstGeom prst="roundRect">
              <a:avLst>
                <a:gd name="adj" fmla="val 0"/>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latin typeface="Arial" pitchFamily="34" charset="0"/>
                </a:rPr>
                <a:t>回避策：より規定の緩いライセンス</a:t>
              </a:r>
              <a:endParaRPr lang="en-US" altLang="ja-JP" sz="2000" dirty="0">
                <a:latin typeface="Arial" pitchFamily="34" charset="0"/>
              </a:endParaRPr>
            </a:p>
            <a:p>
              <a:pPr algn="ctr">
                <a:defRPr/>
              </a:pPr>
              <a:r>
                <a:rPr lang="ja-JP" altLang="en-US" sz="1400" dirty="0">
                  <a:latin typeface="Arial" pitchFamily="34" charset="0"/>
                </a:rPr>
                <a:t>（</a:t>
              </a:r>
              <a:r>
                <a:rPr lang="en-US" altLang="ja-JP" sz="1400" dirty="0">
                  <a:latin typeface="Arial" pitchFamily="34" charset="0"/>
                </a:rPr>
                <a:t>LGPL</a:t>
              </a:r>
              <a:r>
                <a:rPr lang="ja-JP" altLang="en-US" sz="1400" dirty="0" err="1">
                  <a:latin typeface="Arial" pitchFamily="34" charset="0"/>
                </a:rPr>
                <a:t>、</a:t>
              </a:r>
              <a:r>
                <a:rPr lang="en-US" altLang="ja-JP" sz="1400" dirty="0">
                  <a:latin typeface="Arial" pitchFamily="34" charset="0"/>
                </a:rPr>
                <a:t>BSD</a:t>
              </a:r>
              <a:r>
                <a:rPr lang="ja-JP" altLang="en-US" sz="1400" dirty="0">
                  <a:latin typeface="Arial" pitchFamily="34" charset="0"/>
                </a:rPr>
                <a:t>ライセンスなどの</a:t>
              </a:r>
              <a:r>
                <a:rPr lang="en-US" altLang="ja-JP" sz="1400" dirty="0">
                  <a:latin typeface="Arial" pitchFamily="34" charset="0"/>
                </a:rPr>
                <a:t>OSS</a:t>
              </a:r>
              <a:r>
                <a:rPr lang="ja-JP" altLang="en-US" sz="1400" dirty="0">
                  <a:latin typeface="Arial" pitchFamily="34" charset="0"/>
                </a:rPr>
                <a:t>ライセンス）</a:t>
              </a:r>
            </a:p>
          </p:txBody>
        </p:sp>
        <p:sp>
          <p:nvSpPr>
            <p:cNvPr id="13320" name="右矢印 6"/>
            <p:cNvSpPr>
              <a:spLocks noChangeArrowheads="1"/>
            </p:cNvSpPr>
            <p:nvPr/>
          </p:nvSpPr>
          <p:spPr bwMode="auto">
            <a:xfrm rot="5400000">
              <a:off x="5715001" y="4286250"/>
              <a:ext cx="1071562" cy="1214437"/>
            </a:xfrm>
            <a:prstGeom prst="rightArrow">
              <a:avLst>
                <a:gd name="adj1" fmla="val 50000"/>
                <a:gd name="adj2" fmla="val 50000"/>
              </a:avLst>
            </a:prstGeom>
            <a:solidFill>
              <a:srgbClr val="CBD7EB"/>
            </a:solidFill>
            <a:ln w="38100" algn="ctr">
              <a:noFill/>
              <a:round/>
              <a:headEnd/>
              <a:tailEnd/>
            </a:ln>
            <a:scene3d>
              <a:camera prst="orthographicFront"/>
              <a:lightRig rig="threePt" dir="t"/>
            </a:scene3d>
            <a:sp3d/>
          </p:spPr>
          <p:txBody>
            <a:bodyPr anchor="ctr"/>
            <a:lstStyle/>
            <a:p>
              <a:pPr>
                <a:spcBef>
                  <a:spcPct val="20000"/>
                </a:spcBef>
                <a:defRPr/>
              </a:pPr>
              <a:endParaRPr kumimoji="0" lang="ja-JP" altLang="en-US" sz="1400">
                <a:solidFill>
                  <a:srgbClr val="484848"/>
                </a:solidFill>
                <a:ea typeface="ＭＳ Ｐゴシック" charset="-128"/>
              </a:endParaRPr>
            </a:p>
          </p:txBody>
        </p:sp>
      </p:grpSp>
    </p:spTree>
    <p:extLst>
      <p:ext uri="{BB962C8B-B14F-4D97-AF65-F5344CB8AC3E}">
        <p14:creationId xmlns:p14="http://schemas.microsoft.com/office/powerpoint/2010/main" val="37636915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7358063" y="5429250"/>
            <a:ext cx="1500187" cy="4286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solidFill>
                  <a:schemeClr val="bg1"/>
                </a:solidFill>
              </a:rPr>
              <a:t>OSS</a:t>
            </a:r>
            <a:endParaRPr lang="ja-JP" altLang="en-US" sz="1200" dirty="0">
              <a:solidFill>
                <a:schemeClr val="bg1"/>
              </a:solidFill>
            </a:endParaRPr>
          </a:p>
        </p:txBody>
      </p:sp>
      <p:sp>
        <p:nvSpPr>
          <p:cNvPr id="19" name="角丸四角形 18"/>
          <p:cNvSpPr/>
          <p:nvPr/>
        </p:nvSpPr>
        <p:spPr>
          <a:xfrm>
            <a:off x="7358063" y="4357688"/>
            <a:ext cx="1500187" cy="4286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bg1"/>
                </a:solidFill>
              </a:rPr>
              <a:t>フリーソフト</a:t>
            </a:r>
          </a:p>
        </p:txBody>
      </p:sp>
      <p:grpSp>
        <p:nvGrpSpPr>
          <p:cNvPr id="2" name="グループ化 38"/>
          <p:cNvGrpSpPr>
            <a:grpSpLocks/>
          </p:cNvGrpSpPr>
          <p:nvPr/>
        </p:nvGrpSpPr>
        <p:grpSpPr bwMode="auto">
          <a:xfrm>
            <a:off x="857250" y="3143250"/>
            <a:ext cx="8001000" cy="571500"/>
            <a:chOff x="857250" y="3143250"/>
            <a:chExt cx="8001000" cy="571500"/>
          </a:xfrm>
        </p:grpSpPr>
        <p:sp>
          <p:nvSpPr>
            <p:cNvPr id="13" name="角丸四角形 12"/>
            <p:cNvSpPr/>
            <p:nvPr/>
          </p:nvSpPr>
          <p:spPr>
            <a:xfrm>
              <a:off x="7358063" y="3214688"/>
              <a:ext cx="1500187" cy="4286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bg1"/>
                  </a:solidFill>
                </a:rPr>
                <a:t>フリーウェア</a:t>
              </a:r>
              <a:r>
                <a:rPr lang="en-US" altLang="ja-JP" sz="1200" dirty="0">
                  <a:solidFill>
                    <a:schemeClr val="bg1"/>
                  </a:solidFill>
                </a:rPr>
                <a:t>/PDS</a:t>
              </a:r>
              <a:endParaRPr lang="ja-JP" altLang="en-US" sz="1200" dirty="0">
                <a:solidFill>
                  <a:schemeClr val="bg1"/>
                </a:solidFill>
              </a:endParaRPr>
            </a:p>
          </p:txBody>
        </p:sp>
        <p:sp>
          <p:nvSpPr>
            <p:cNvPr id="13352" name="右矢印 66"/>
            <p:cNvSpPr>
              <a:spLocks noChangeArrowheads="1"/>
            </p:cNvSpPr>
            <p:nvPr/>
          </p:nvSpPr>
          <p:spPr bwMode="auto">
            <a:xfrm>
              <a:off x="857250" y="3143250"/>
              <a:ext cx="6572250" cy="571500"/>
            </a:xfrm>
            <a:prstGeom prst="rightArrow">
              <a:avLst>
                <a:gd name="adj1" fmla="val 75343"/>
                <a:gd name="adj2" fmla="val 48609"/>
              </a:avLst>
            </a:prstGeom>
            <a:solidFill>
              <a:srgbClr val="CBD7EB"/>
            </a:solidFill>
            <a:ln w="38100" algn="ctr">
              <a:solidFill>
                <a:schemeClr val="bg1"/>
              </a:solid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grpSp>
      <p:sp>
        <p:nvSpPr>
          <p:cNvPr id="12295" name="右矢印 67"/>
          <p:cNvSpPr>
            <a:spLocks noChangeArrowheads="1"/>
          </p:cNvSpPr>
          <p:nvPr/>
        </p:nvSpPr>
        <p:spPr bwMode="auto">
          <a:xfrm>
            <a:off x="857250" y="4286250"/>
            <a:ext cx="6572250" cy="571500"/>
          </a:xfrm>
          <a:prstGeom prst="rightArrow">
            <a:avLst>
              <a:gd name="adj1" fmla="val 75343"/>
              <a:gd name="adj2" fmla="val 48609"/>
            </a:avLst>
          </a:prstGeom>
          <a:solidFill>
            <a:srgbClr val="CBD7EB"/>
          </a:solidFill>
          <a:ln w="38100" algn="ctr">
            <a:solidFill>
              <a:schemeClr val="bg1"/>
            </a:solid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sp>
        <p:nvSpPr>
          <p:cNvPr id="12296" name="右矢印 68"/>
          <p:cNvSpPr>
            <a:spLocks noChangeArrowheads="1"/>
          </p:cNvSpPr>
          <p:nvPr/>
        </p:nvSpPr>
        <p:spPr bwMode="auto">
          <a:xfrm>
            <a:off x="857250" y="5357813"/>
            <a:ext cx="6572250" cy="571500"/>
          </a:xfrm>
          <a:prstGeom prst="rightArrow">
            <a:avLst>
              <a:gd name="adj1" fmla="val 75343"/>
              <a:gd name="adj2" fmla="val 48609"/>
            </a:avLst>
          </a:prstGeom>
          <a:solidFill>
            <a:srgbClr val="CBD7EB"/>
          </a:solidFill>
          <a:ln w="38100" algn="ctr">
            <a:solidFill>
              <a:schemeClr val="bg1"/>
            </a:solid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grpSp>
        <p:nvGrpSpPr>
          <p:cNvPr id="3" name="グループ化 39"/>
          <p:cNvGrpSpPr>
            <a:grpSpLocks/>
          </p:cNvGrpSpPr>
          <p:nvPr/>
        </p:nvGrpSpPr>
        <p:grpSpPr bwMode="auto">
          <a:xfrm>
            <a:off x="857250" y="2071688"/>
            <a:ext cx="8001000" cy="500062"/>
            <a:chOff x="857250" y="2071688"/>
            <a:chExt cx="8001000" cy="500062"/>
          </a:xfrm>
        </p:grpSpPr>
        <p:sp>
          <p:nvSpPr>
            <p:cNvPr id="7" name="角丸四角形 6"/>
            <p:cNvSpPr/>
            <p:nvPr/>
          </p:nvSpPr>
          <p:spPr>
            <a:xfrm>
              <a:off x="7358063" y="2098675"/>
              <a:ext cx="1500187" cy="4286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bg1"/>
                  </a:solidFill>
                </a:rPr>
                <a:t>商用ソフト</a:t>
              </a:r>
            </a:p>
          </p:txBody>
        </p:sp>
        <p:sp>
          <p:nvSpPr>
            <p:cNvPr id="13350" name="右矢印 65"/>
            <p:cNvSpPr>
              <a:spLocks noChangeArrowheads="1"/>
            </p:cNvSpPr>
            <p:nvPr/>
          </p:nvSpPr>
          <p:spPr bwMode="auto">
            <a:xfrm>
              <a:off x="857250" y="2071688"/>
              <a:ext cx="6572250" cy="500062"/>
            </a:xfrm>
            <a:prstGeom prst="rightArrow">
              <a:avLst>
                <a:gd name="adj1" fmla="val 75343"/>
                <a:gd name="adj2" fmla="val 48616"/>
              </a:avLst>
            </a:prstGeom>
            <a:solidFill>
              <a:srgbClr val="CBD7EB"/>
            </a:solidFill>
            <a:ln w="38100" algn="ctr">
              <a:solidFill>
                <a:schemeClr val="bg1"/>
              </a:solid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grpSp>
      <p:sp>
        <p:nvSpPr>
          <p:cNvPr id="17424" name="タイトル 1"/>
          <p:cNvSpPr>
            <a:spLocks noGrp="1"/>
          </p:cNvSpPr>
          <p:nvPr>
            <p:ph type="title"/>
          </p:nvPr>
        </p:nvSpPr>
        <p:spPr/>
        <p:txBody>
          <a:bodyPr/>
          <a:lstStyle/>
          <a:p>
            <a:r>
              <a:rPr lang="ja-JP" altLang="en-US" smtClean="0">
                <a:latin typeface="Arial" charset="0"/>
              </a:rPr>
              <a:t>たとえば、本</a:t>
            </a:r>
            <a:r>
              <a:rPr lang="en-US" altLang="ja-JP" smtClean="0">
                <a:latin typeface="Arial" charset="0"/>
              </a:rPr>
              <a:t>IT</a:t>
            </a:r>
            <a:r>
              <a:rPr lang="ja-JP" altLang="en-US" smtClean="0">
                <a:latin typeface="Arial" charset="0"/>
              </a:rPr>
              <a:t>塾の</a:t>
            </a:r>
            <a:r>
              <a:rPr lang="en-US" altLang="ja-JP" smtClean="0">
                <a:latin typeface="Arial" charset="0"/>
              </a:rPr>
              <a:t>PPT</a:t>
            </a:r>
            <a:r>
              <a:rPr lang="ja-JP" altLang="en-US" smtClean="0">
                <a:latin typeface="Arial" charset="0"/>
              </a:rPr>
              <a:t>ファイルは</a:t>
            </a:r>
          </a:p>
        </p:txBody>
      </p:sp>
      <p:pic>
        <p:nvPicPr>
          <p:cNvPr id="1229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 y="2030413"/>
            <a:ext cx="541338"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角丸四角形 8"/>
          <p:cNvSpPr/>
          <p:nvPr/>
        </p:nvSpPr>
        <p:spPr>
          <a:xfrm>
            <a:off x="357158" y="1285875"/>
            <a:ext cx="1071562" cy="285750"/>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bg1"/>
                </a:solidFill>
              </a:rPr>
              <a:t>配布形態</a:t>
            </a:r>
          </a:p>
        </p:txBody>
      </p:sp>
      <p:sp>
        <p:nvSpPr>
          <p:cNvPr id="10" name="角丸四角形 9"/>
          <p:cNvSpPr/>
          <p:nvPr/>
        </p:nvSpPr>
        <p:spPr>
          <a:xfrm>
            <a:off x="2996382" y="1285875"/>
            <a:ext cx="1071562" cy="285750"/>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bg1"/>
                </a:solidFill>
              </a:rPr>
              <a:t>再配布</a:t>
            </a:r>
          </a:p>
        </p:txBody>
      </p:sp>
      <p:sp>
        <p:nvSpPr>
          <p:cNvPr id="11" name="角丸四角形 10"/>
          <p:cNvSpPr/>
          <p:nvPr/>
        </p:nvSpPr>
        <p:spPr>
          <a:xfrm>
            <a:off x="4283968" y="1285875"/>
            <a:ext cx="1071562" cy="285750"/>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bg1"/>
                </a:solidFill>
              </a:rPr>
              <a:t>条件</a:t>
            </a:r>
          </a:p>
        </p:txBody>
      </p:sp>
      <p:pic>
        <p:nvPicPr>
          <p:cNvPr id="1230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3178175"/>
            <a:ext cx="5000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5394325"/>
            <a:ext cx="500062"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4322763"/>
            <a:ext cx="5000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角丸四角形 26"/>
          <p:cNvSpPr/>
          <p:nvPr/>
        </p:nvSpPr>
        <p:spPr>
          <a:xfrm>
            <a:off x="1700238" y="1285875"/>
            <a:ext cx="1071562" cy="285750"/>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bg1"/>
                </a:solidFill>
              </a:rPr>
              <a:t>改変</a:t>
            </a:r>
          </a:p>
        </p:txBody>
      </p:sp>
      <p:sp>
        <p:nvSpPr>
          <p:cNvPr id="12307" name="テキスト ボックス 27"/>
          <p:cNvSpPr txBox="1">
            <a:spLocks noChangeArrowheads="1"/>
          </p:cNvSpPr>
          <p:nvPr/>
        </p:nvSpPr>
        <p:spPr bwMode="auto">
          <a:xfrm>
            <a:off x="5519108" y="3151188"/>
            <a:ext cx="108234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000">
                <a:latin typeface="+mn-lt"/>
                <a:ea typeface="+mn-ea"/>
              </a:rPr>
              <a:t>著作権を放棄</a:t>
            </a:r>
            <a:endParaRPr lang="en-US" altLang="ja-JP" sz="1000">
              <a:latin typeface="+mn-lt"/>
              <a:ea typeface="+mn-ea"/>
            </a:endParaRPr>
          </a:p>
          <a:p>
            <a:pPr algn="ctr" eaLnBrk="1" hangingPunct="1"/>
            <a:r>
              <a:rPr lang="ja-JP" altLang="en-US" sz="1000">
                <a:latin typeface="+mn-lt"/>
                <a:ea typeface="+mn-ea"/>
              </a:rPr>
              <a:t>（主張しない）</a:t>
            </a:r>
            <a:endParaRPr lang="en-US" altLang="ja-JP" sz="1000">
              <a:latin typeface="+mn-lt"/>
              <a:ea typeface="+mn-ea"/>
            </a:endParaRPr>
          </a:p>
          <a:p>
            <a:pPr algn="ctr" eaLnBrk="1" hangingPunct="1"/>
            <a:r>
              <a:rPr lang="ja-JP" altLang="en-US" sz="1000">
                <a:latin typeface="+mn-lt"/>
                <a:ea typeface="+mn-ea"/>
              </a:rPr>
              <a:t>または規定なし</a:t>
            </a:r>
          </a:p>
        </p:txBody>
      </p:sp>
      <p:sp>
        <p:nvSpPr>
          <p:cNvPr id="12308" name="テキスト ボックス 32"/>
          <p:cNvSpPr txBox="1">
            <a:spLocks noChangeArrowheads="1"/>
          </p:cNvSpPr>
          <p:nvPr/>
        </p:nvSpPr>
        <p:spPr bwMode="auto">
          <a:xfrm>
            <a:off x="4421625" y="3305175"/>
            <a:ext cx="6976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000">
                <a:latin typeface="+mn-lt"/>
                <a:ea typeface="+mn-ea"/>
              </a:rPr>
              <a:t>制限なし</a:t>
            </a:r>
          </a:p>
        </p:txBody>
      </p:sp>
      <p:sp>
        <p:nvSpPr>
          <p:cNvPr id="12309" name="テキスト ボックス 38"/>
          <p:cNvSpPr txBox="1">
            <a:spLocks noChangeArrowheads="1"/>
          </p:cNvSpPr>
          <p:nvPr/>
        </p:nvSpPr>
        <p:spPr bwMode="auto">
          <a:xfrm>
            <a:off x="4314815" y="5443538"/>
            <a:ext cx="9541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000">
                <a:latin typeface="+mn-lt"/>
                <a:ea typeface="+mn-ea"/>
              </a:rPr>
              <a:t>著作権を表示</a:t>
            </a:r>
            <a:endParaRPr lang="en-US" altLang="ja-JP" sz="1000">
              <a:latin typeface="+mn-lt"/>
              <a:ea typeface="+mn-ea"/>
            </a:endParaRPr>
          </a:p>
          <a:p>
            <a:pPr algn="ctr" eaLnBrk="1" hangingPunct="1"/>
            <a:r>
              <a:rPr lang="ja-JP" altLang="en-US" sz="1000">
                <a:latin typeface="+mn-lt"/>
                <a:ea typeface="+mn-ea"/>
              </a:rPr>
              <a:t>再配布可</a:t>
            </a:r>
            <a:endParaRPr lang="en-US" altLang="ja-JP" sz="1000">
              <a:latin typeface="+mn-lt"/>
              <a:ea typeface="+mn-ea"/>
            </a:endParaRPr>
          </a:p>
        </p:txBody>
      </p:sp>
      <p:sp>
        <p:nvSpPr>
          <p:cNvPr id="12310" name="テキスト ボックス 41"/>
          <p:cNvSpPr txBox="1">
            <a:spLocks noChangeArrowheads="1"/>
          </p:cNvSpPr>
          <p:nvPr/>
        </p:nvSpPr>
        <p:spPr bwMode="auto">
          <a:xfrm>
            <a:off x="4249738" y="4371975"/>
            <a:ext cx="1082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000">
                <a:latin typeface="+mn-lt"/>
                <a:ea typeface="+mn-ea"/>
              </a:rPr>
              <a:t>著作権を表示</a:t>
            </a:r>
            <a:endParaRPr lang="en-US" altLang="ja-JP" sz="1000">
              <a:latin typeface="+mn-lt"/>
              <a:ea typeface="+mn-ea"/>
            </a:endParaRPr>
          </a:p>
          <a:p>
            <a:pPr algn="ctr" eaLnBrk="1" hangingPunct="1"/>
            <a:r>
              <a:rPr lang="ja-JP" altLang="en-US" sz="1000">
                <a:solidFill>
                  <a:srgbClr val="C00000"/>
                </a:solidFill>
                <a:latin typeface="+mn-lt"/>
                <a:ea typeface="+mn-ea"/>
              </a:rPr>
              <a:t>同条件で再配布</a:t>
            </a:r>
          </a:p>
        </p:txBody>
      </p:sp>
      <p:sp>
        <p:nvSpPr>
          <p:cNvPr id="47" name="ドーナツ 46"/>
          <p:cNvSpPr/>
          <p:nvPr/>
        </p:nvSpPr>
        <p:spPr bwMode="auto">
          <a:xfrm>
            <a:off x="1928813" y="3178175"/>
            <a:ext cx="500062" cy="501650"/>
          </a:xfrm>
          <a:prstGeom prst="donut">
            <a:avLst/>
          </a:prstGeom>
          <a:noFill/>
          <a:ln w="88900" cap="flat" cmpd="sng" algn="ctr">
            <a:solidFill>
              <a:srgbClr val="4168A7"/>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2312" name="円/楕円 47"/>
          <p:cNvSpPr>
            <a:spLocks noChangeArrowheads="1"/>
          </p:cNvSpPr>
          <p:nvPr/>
        </p:nvSpPr>
        <p:spPr bwMode="auto">
          <a:xfrm>
            <a:off x="3214688" y="5394325"/>
            <a:ext cx="500062" cy="500063"/>
          </a:xfrm>
          <a:prstGeom prst="ellipse">
            <a:avLst/>
          </a:prstGeom>
          <a:noFill/>
          <a:ln w="88900" algn="ctr">
            <a:solidFill>
              <a:srgbClr val="4168A7"/>
            </a:solid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grpSp>
        <p:nvGrpSpPr>
          <p:cNvPr id="4" name="グループ化 52"/>
          <p:cNvGrpSpPr>
            <a:grpSpLocks/>
          </p:cNvGrpSpPr>
          <p:nvPr/>
        </p:nvGrpSpPr>
        <p:grpSpPr bwMode="auto">
          <a:xfrm>
            <a:off x="1928813" y="2063750"/>
            <a:ext cx="500062" cy="500063"/>
            <a:chOff x="2857488" y="1857364"/>
            <a:chExt cx="500066" cy="500066"/>
          </a:xfrm>
        </p:grpSpPr>
        <p:cxnSp>
          <p:nvCxnSpPr>
            <p:cNvPr id="13347" name="直線コネクタ 49"/>
            <p:cNvCxnSpPr>
              <a:cxnSpLocks noChangeShapeType="1"/>
            </p:cNvCxnSpPr>
            <p:nvPr/>
          </p:nvCxnSpPr>
          <p:spPr bwMode="auto">
            <a:xfrm rot="5400000" flipH="1" flipV="1">
              <a:off x="2857488" y="1857364"/>
              <a:ext cx="500066" cy="500066"/>
            </a:xfrm>
            <a:prstGeom prst="line">
              <a:avLst/>
            </a:prstGeom>
            <a:noFill/>
            <a:ln w="88900" algn="ctr">
              <a:solidFill>
                <a:srgbClr val="4168A7"/>
              </a:solidFill>
              <a:round/>
              <a:headEnd/>
              <a:tailEnd/>
            </a:ln>
            <a:scene3d>
              <a:camera prst="orthographicFront"/>
              <a:lightRig rig="threePt" dir="t"/>
            </a:scene3d>
            <a:sp3d/>
          </p:spPr>
        </p:cxnSp>
        <p:cxnSp>
          <p:nvCxnSpPr>
            <p:cNvPr id="13348" name="直線コネクタ 50"/>
            <p:cNvCxnSpPr>
              <a:cxnSpLocks noChangeShapeType="1"/>
            </p:cNvCxnSpPr>
            <p:nvPr/>
          </p:nvCxnSpPr>
          <p:spPr bwMode="auto">
            <a:xfrm rot="16200000" flipV="1">
              <a:off x="2857488" y="1857364"/>
              <a:ext cx="490542" cy="490542"/>
            </a:xfrm>
            <a:prstGeom prst="line">
              <a:avLst/>
            </a:prstGeom>
            <a:noFill/>
            <a:ln w="88900" algn="ctr">
              <a:solidFill>
                <a:srgbClr val="4168A7"/>
              </a:solidFill>
              <a:round/>
              <a:headEnd/>
              <a:tailEnd/>
            </a:ln>
            <a:scene3d>
              <a:camera prst="orthographicFront"/>
              <a:lightRig rig="threePt" dir="t"/>
            </a:scene3d>
            <a:sp3d/>
          </p:spPr>
        </p:cxnSp>
      </p:grpSp>
      <p:sp>
        <p:nvSpPr>
          <p:cNvPr id="54" name="ドーナツ 53"/>
          <p:cNvSpPr/>
          <p:nvPr/>
        </p:nvSpPr>
        <p:spPr bwMode="auto">
          <a:xfrm>
            <a:off x="3214688" y="3178175"/>
            <a:ext cx="500062" cy="501650"/>
          </a:xfrm>
          <a:prstGeom prst="donut">
            <a:avLst/>
          </a:prstGeom>
          <a:noFill/>
          <a:ln w="88900" cap="flat" cmpd="sng" algn="ctr">
            <a:solidFill>
              <a:srgbClr val="4168A7"/>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grpSp>
        <p:nvGrpSpPr>
          <p:cNvPr id="5" name="グループ化 55"/>
          <p:cNvGrpSpPr>
            <a:grpSpLocks/>
          </p:cNvGrpSpPr>
          <p:nvPr/>
        </p:nvGrpSpPr>
        <p:grpSpPr bwMode="auto">
          <a:xfrm>
            <a:off x="3214688" y="2063750"/>
            <a:ext cx="500062" cy="500063"/>
            <a:chOff x="2857488" y="1857364"/>
            <a:chExt cx="500066" cy="500066"/>
          </a:xfrm>
        </p:grpSpPr>
        <p:cxnSp>
          <p:nvCxnSpPr>
            <p:cNvPr id="13345" name="直線コネクタ 56"/>
            <p:cNvCxnSpPr>
              <a:cxnSpLocks noChangeShapeType="1"/>
            </p:cNvCxnSpPr>
            <p:nvPr/>
          </p:nvCxnSpPr>
          <p:spPr bwMode="auto">
            <a:xfrm rot="5400000" flipH="1" flipV="1">
              <a:off x="2857488" y="1857364"/>
              <a:ext cx="500066" cy="500066"/>
            </a:xfrm>
            <a:prstGeom prst="line">
              <a:avLst/>
            </a:prstGeom>
            <a:noFill/>
            <a:ln w="88900" algn="ctr">
              <a:solidFill>
                <a:srgbClr val="4168A7"/>
              </a:solidFill>
              <a:round/>
              <a:headEnd/>
              <a:tailEnd/>
            </a:ln>
            <a:scene3d>
              <a:camera prst="orthographicFront"/>
              <a:lightRig rig="threePt" dir="t"/>
            </a:scene3d>
            <a:sp3d/>
          </p:spPr>
        </p:cxnSp>
        <p:cxnSp>
          <p:nvCxnSpPr>
            <p:cNvPr id="13346" name="直線コネクタ 57"/>
            <p:cNvCxnSpPr>
              <a:cxnSpLocks noChangeShapeType="1"/>
            </p:cNvCxnSpPr>
            <p:nvPr/>
          </p:nvCxnSpPr>
          <p:spPr bwMode="auto">
            <a:xfrm rot="16200000" flipV="1">
              <a:off x="2857488" y="1857364"/>
              <a:ext cx="490542" cy="490542"/>
            </a:xfrm>
            <a:prstGeom prst="line">
              <a:avLst/>
            </a:prstGeom>
            <a:noFill/>
            <a:ln w="88900" algn="ctr">
              <a:solidFill>
                <a:srgbClr val="4168A7"/>
              </a:solidFill>
              <a:round/>
              <a:headEnd/>
              <a:tailEnd/>
            </a:ln>
            <a:scene3d>
              <a:camera prst="orthographicFront"/>
              <a:lightRig rig="threePt" dir="t"/>
            </a:scene3d>
            <a:sp3d/>
          </p:spPr>
        </p:cxnSp>
      </p:grpSp>
      <p:sp>
        <p:nvSpPr>
          <p:cNvPr id="59" name="ドーナツ 58"/>
          <p:cNvSpPr/>
          <p:nvPr/>
        </p:nvSpPr>
        <p:spPr bwMode="auto">
          <a:xfrm>
            <a:off x="1928813" y="5394325"/>
            <a:ext cx="500062" cy="500063"/>
          </a:xfrm>
          <a:prstGeom prst="donut">
            <a:avLst/>
          </a:prstGeom>
          <a:noFill/>
          <a:ln w="88900" cap="flat" cmpd="sng" algn="ctr">
            <a:solidFill>
              <a:srgbClr val="4168A7"/>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1" name="ドーナツ 60"/>
          <p:cNvSpPr/>
          <p:nvPr/>
        </p:nvSpPr>
        <p:spPr bwMode="auto">
          <a:xfrm>
            <a:off x="1928813" y="4322763"/>
            <a:ext cx="500062" cy="500062"/>
          </a:xfrm>
          <a:prstGeom prst="donut">
            <a:avLst/>
          </a:prstGeom>
          <a:noFill/>
          <a:ln w="88900" cap="flat" cmpd="sng" algn="ctr">
            <a:solidFill>
              <a:srgbClr val="4168A7"/>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2" name="角丸四角形 61"/>
          <p:cNvSpPr/>
          <p:nvPr/>
        </p:nvSpPr>
        <p:spPr>
          <a:xfrm>
            <a:off x="5516662" y="1285875"/>
            <a:ext cx="1071562" cy="285750"/>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bg1"/>
                </a:solidFill>
              </a:rPr>
              <a:t>著作権</a:t>
            </a:r>
          </a:p>
        </p:txBody>
      </p:sp>
      <p:sp>
        <p:nvSpPr>
          <p:cNvPr id="12320" name="テキスト ボックス 62"/>
          <p:cNvSpPr txBox="1">
            <a:spLocks noChangeArrowheads="1"/>
          </p:cNvSpPr>
          <p:nvPr/>
        </p:nvSpPr>
        <p:spPr bwMode="auto">
          <a:xfrm>
            <a:off x="5575300" y="5519738"/>
            <a:ext cx="9540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000">
                <a:latin typeface="+mn-lt"/>
                <a:ea typeface="+mn-ea"/>
              </a:rPr>
              <a:t>著作権は保持</a:t>
            </a:r>
            <a:endParaRPr lang="en-US" altLang="ja-JP" sz="1000">
              <a:latin typeface="+mn-lt"/>
              <a:ea typeface="+mn-ea"/>
            </a:endParaRPr>
          </a:p>
        </p:txBody>
      </p:sp>
      <p:sp>
        <p:nvSpPr>
          <p:cNvPr id="12321" name="テキスト ボックス 63"/>
          <p:cNvSpPr txBox="1">
            <a:spLocks noChangeArrowheads="1"/>
          </p:cNvSpPr>
          <p:nvPr/>
        </p:nvSpPr>
        <p:spPr bwMode="auto">
          <a:xfrm>
            <a:off x="5575300" y="4448175"/>
            <a:ext cx="9540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000">
                <a:latin typeface="+mn-lt"/>
                <a:ea typeface="+mn-ea"/>
              </a:rPr>
              <a:t>著作権は保持</a:t>
            </a:r>
            <a:endParaRPr lang="en-US" altLang="ja-JP" sz="1000">
              <a:latin typeface="+mn-lt"/>
              <a:ea typeface="+mn-ea"/>
            </a:endParaRPr>
          </a:p>
        </p:txBody>
      </p:sp>
      <p:sp>
        <p:nvSpPr>
          <p:cNvPr id="12322" name="テキスト ボックス 64"/>
          <p:cNvSpPr txBox="1">
            <a:spLocks noChangeArrowheads="1"/>
          </p:cNvSpPr>
          <p:nvPr/>
        </p:nvSpPr>
        <p:spPr bwMode="auto">
          <a:xfrm>
            <a:off x="571500" y="2571750"/>
            <a:ext cx="6969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000">
                <a:latin typeface="+mn-lt"/>
                <a:ea typeface="+mn-ea"/>
              </a:rPr>
              <a:t>または紙</a:t>
            </a:r>
          </a:p>
        </p:txBody>
      </p:sp>
      <p:sp>
        <p:nvSpPr>
          <p:cNvPr id="41" name="二等辺三角形 40"/>
          <p:cNvSpPr>
            <a:spLocks noChangeArrowheads="1"/>
          </p:cNvSpPr>
          <p:nvPr/>
        </p:nvSpPr>
        <p:spPr bwMode="auto">
          <a:xfrm>
            <a:off x="3214688" y="4357688"/>
            <a:ext cx="500062" cy="428625"/>
          </a:xfrm>
          <a:prstGeom prst="triangle">
            <a:avLst>
              <a:gd name="adj" fmla="val 50000"/>
            </a:avLst>
          </a:prstGeom>
          <a:noFill/>
          <a:ln w="88900" algn="ctr">
            <a:solidFill>
              <a:srgbClr val="4168A7"/>
            </a:solid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sp>
        <p:nvSpPr>
          <p:cNvPr id="43" name="テキスト ボックス 63"/>
          <p:cNvSpPr txBox="1">
            <a:spLocks noChangeArrowheads="1"/>
          </p:cNvSpPr>
          <p:nvPr/>
        </p:nvSpPr>
        <p:spPr bwMode="auto">
          <a:xfrm>
            <a:off x="5575300" y="2189163"/>
            <a:ext cx="9540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000">
                <a:latin typeface="+mn-lt"/>
                <a:ea typeface="+mn-ea"/>
              </a:rPr>
              <a:t>著作権は保持</a:t>
            </a:r>
            <a:endParaRPr lang="en-US" altLang="ja-JP" sz="1000">
              <a:latin typeface="+mn-lt"/>
              <a:ea typeface="+mn-ea"/>
            </a:endParaRPr>
          </a:p>
        </p:txBody>
      </p:sp>
      <p:sp>
        <p:nvSpPr>
          <p:cNvPr id="44" name="テキスト ボックス 63"/>
          <p:cNvSpPr txBox="1">
            <a:spLocks noChangeArrowheads="1"/>
          </p:cNvSpPr>
          <p:nvPr/>
        </p:nvSpPr>
        <p:spPr bwMode="auto">
          <a:xfrm>
            <a:off x="4406900" y="2185988"/>
            <a:ext cx="825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000">
                <a:latin typeface="+mn-lt"/>
                <a:ea typeface="+mn-ea"/>
              </a:rPr>
              <a:t>再配布禁止</a:t>
            </a:r>
            <a:endParaRPr lang="en-US" altLang="ja-JP" sz="1000">
              <a:latin typeface="+mn-lt"/>
              <a:ea typeface="+mn-ea"/>
            </a:endParaRPr>
          </a:p>
        </p:txBody>
      </p:sp>
      <p:sp>
        <p:nvSpPr>
          <p:cNvPr id="6" name="正方形/長方形 5"/>
          <p:cNvSpPr/>
          <p:nvPr/>
        </p:nvSpPr>
        <p:spPr bwMode="auto">
          <a:xfrm>
            <a:off x="357158" y="3714750"/>
            <a:ext cx="1046490" cy="218306"/>
          </a:xfrm>
          <a:prstGeom prst="rect">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100" dirty="0" smtClean="0">
                <a:solidFill>
                  <a:schemeClr val="bg1"/>
                </a:solidFill>
                <a:latin typeface="+mn-lt"/>
                <a:ea typeface="+mn-ea"/>
              </a:rPr>
              <a:t>この塾の資料</a:t>
            </a:r>
            <a:endParaRPr kumimoji="0" lang="ja-JP" altLang="en-US" sz="1100" dirty="0">
              <a:solidFill>
                <a:schemeClr val="bg1"/>
              </a:solidFill>
              <a:latin typeface="+mn-lt"/>
              <a:ea typeface="+mn-ea"/>
            </a:endParaRPr>
          </a:p>
        </p:txBody>
      </p:sp>
    </p:spTree>
    <p:extLst>
      <p:ext uri="{BB962C8B-B14F-4D97-AF65-F5344CB8AC3E}">
        <p14:creationId xmlns:p14="http://schemas.microsoft.com/office/powerpoint/2010/main" val="324939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303"/>
                                        </p:tgtEl>
                                        <p:attrNameLst>
                                          <p:attrName>style.visibility</p:attrName>
                                        </p:attrNameLst>
                                      </p:cBhvr>
                                      <p:to>
                                        <p:strVal val="visible"/>
                                      </p:to>
                                    </p:set>
                                    <p:animEffect transition="in" filter="fade">
                                      <p:cBhvr>
                                        <p:cTn id="7" dur="500"/>
                                        <p:tgtEl>
                                          <p:spTgt spid="1230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2307"/>
                                        </p:tgtEl>
                                        <p:attrNameLst>
                                          <p:attrName>style.visibility</p:attrName>
                                        </p:attrNameLst>
                                      </p:cBhvr>
                                      <p:to>
                                        <p:strVal val="visible"/>
                                      </p:to>
                                    </p:set>
                                    <p:anim calcmode="lin" valueType="num">
                                      <p:cBhvr additive="base">
                                        <p:cTn id="15" dur="500" fill="hold"/>
                                        <p:tgtEl>
                                          <p:spTgt spid="12307"/>
                                        </p:tgtEl>
                                        <p:attrNameLst>
                                          <p:attrName>ppt_x</p:attrName>
                                        </p:attrNameLst>
                                      </p:cBhvr>
                                      <p:tavLst>
                                        <p:tav tm="0">
                                          <p:val>
                                            <p:strVal val="0-#ppt_w/2"/>
                                          </p:val>
                                        </p:tav>
                                        <p:tav tm="100000">
                                          <p:val>
                                            <p:strVal val="#ppt_x"/>
                                          </p:val>
                                        </p:tav>
                                      </p:tavLst>
                                    </p:anim>
                                    <p:anim calcmode="lin" valueType="num">
                                      <p:cBhvr additive="base">
                                        <p:cTn id="16" dur="500" fill="hold"/>
                                        <p:tgtEl>
                                          <p:spTgt spid="1230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308"/>
                                        </p:tgtEl>
                                        <p:attrNameLst>
                                          <p:attrName>style.visibility</p:attrName>
                                        </p:attrNameLst>
                                      </p:cBhvr>
                                      <p:to>
                                        <p:strVal val="visible"/>
                                      </p:to>
                                    </p:set>
                                    <p:anim calcmode="lin" valueType="num">
                                      <p:cBhvr additive="base">
                                        <p:cTn id="19" dur="500" fill="hold"/>
                                        <p:tgtEl>
                                          <p:spTgt spid="12308"/>
                                        </p:tgtEl>
                                        <p:attrNameLst>
                                          <p:attrName>ppt_x</p:attrName>
                                        </p:attrNameLst>
                                      </p:cBhvr>
                                      <p:tavLst>
                                        <p:tav tm="0">
                                          <p:val>
                                            <p:strVal val="0-#ppt_w/2"/>
                                          </p:val>
                                        </p:tav>
                                        <p:tav tm="100000">
                                          <p:val>
                                            <p:strVal val="#ppt_x"/>
                                          </p:val>
                                        </p:tav>
                                      </p:tavLst>
                                    </p:anim>
                                    <p:anim calcmode="lin" valueType="num">
                                      <p:cBhvr additive="base">
                                        <p:cTn id="20" dur="500" fill="hold"/>
                                        <p:tgtEl>
                                          <p:spTgt spid="1230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fill="hold"/>
                                        <p:tgtEl>
                                          <p:spTgt spid="47"/>
                                        </p:tgtEl>
                                        <p:attrNameLst>
                                          <p:attrName>ppt_x</p:attrName>
                                        </p:attrNameLst>
                                      </p:cBhvr>
                                      <p:tavLst>
                                        <p:tav tm="0">
                                          <p:val>
                                            <p:strVal val="0-#ppt_w/2"/>
                                          </p:val>
                                        </p:tav>
                                        <p:tav tm="100000">
                                          <p:val>
                                            <p:strVal val="#ppt_x"/>
                                          </p:val>
                                        </p:tav>
                                      </p:tavLst>
                                    </p:anim>
                                    <p:anim calcmode="lin" valueType="num">
                                      <p:cBhvr additive="base">
                                        <p:cTn id="24" dur="500" fill="hold"/>
                                        <p:tgtEl>
                                          <p:spTgt spid="47"/>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500" fill="hold"/>
                                        <p:tgtEl>
                                          <p:spTgt spid="54"/>
                                        </p:tgtEl>
                                        <p:attrNameLst>
                                          <p:attrName>ppt_x</p:attrName>
                                        </p:attrNameLst>
                                      </p:cBhvr>
                                      <p:tavLst>
                                        <p:tav tm="0">
                                          <p:val>
                                            <p:strVal val="0-#ppt_w/2"/>
                                          </p:val>
                                        </p:tav>
                                        <p:tav tm="100000">
                                          <p:val>
                                            <p:strVal val="#ppt_x"/>
                                          </p:val>
                                        </p:tav>
                                      </p:tavLst>
                                    </p:anim>
                                    <p:anim calcmode="lin" valueType="num">
                                      <p:cBhvr additive="base">
                                        <p:cTn id="28"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nodeType="clickEffect">
                                  <p:stCondLst>
                                    <p:cond delay="0"/>
                                  </p:stCondLst>
                                  <p:childTnLst>
                                    <p:set>
                                      <p:cBhvr>
                                        <p:cTn id="37" dur="1" fill="hold">
                                          <p:stCondLst>
                                            <p:cond delay="0"/>
                                          </p:stCondLst>
                                        </p:cTn>
                                        <p:tgtEl>
                                          <p:spTgt spid="12299"/>
                                        </p:tgtEl>
                                        <p:attrNameLst>
                                          <p:attrName>style.visibility</p:attrName>
                                        </p:attrNameLst>
                                      </p:cBhvr>
                                      <p:to>
                                        <p:strVal val="visible"/>
                                      </p:to>
                                    </p:set>
                                    <p:anim calcmode="lin" valueType="num">
                                      <p:cBhvr additive="base">
                                        <p:cTn id="38" dur="500" fill="hold"/>
                                        <p:tgtEl>
                                          <p:spTgt spid="12299"/>
                                        </p:tgtEl>
                                        <p:attrNameLst>
                                          <p:attrName>ppt_x</p:attrName>
                                        </p:attrNameLst>
                                      </p:cBhvr>
                                      <p:tavLst>
                                        <p:tav tm="0">
                                          <p:val>
                                            <p:strVal val="0-#ppt_w/2"/>
                                          </p:val>
                                        </p:tav>
                                        <p:tav tm="100000">
                                          <p:val>
                                            <p:strVal val="#ppt_x"/>
                                          </p:val>
                                        </p:tav>
                                      </p:tavLst>
                                    </p:anim>
                                    <p:anim calcmode="lin" valueType="num">
                                      <p:cBhvr additive="base">
                                        <p:cTn id="39" dur="500" fill="hold"/>
                                        <p:tgtEl>
                                          <p:spTgt spid="12299"/>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0-#ppt_w/2"/>
                                          </p:val>
                                        </p:tav>
                                        <p:tav tm="100000">
                                          <p:val>
                                            <p:strVal val="#ppt_x"/>
                                          </p:val>
                                        </p:tav>
                                      </p:tavLst>
                                    </p:anim>
                                    <p:anim calcmode="lin" valueType="num">
                                      <p:cBhvr additive="base">
                                        <p:cTn id="43" dur="500" fill="hold"/>
                                        <p:tgtEl>
                                          <p:spTgt spid="4"/>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0-#ppt_w/2"/>
                                          </p:val>
                                        </p:tav>
                                        <p:tav tm="100000">
                                          <p:val>
                                            <p:strVal val="#ppt_x"/>
                                          </p:val>
                                        </p:tav>
                                      </p:tavLst>
                                    </p:anim>
                                    <p:anim calcmode="lin" valueType="num">
                                      <p:cBhvr additive="base">
                                        <p:cTn id="47" dur="500" fill="hold"/>
                                        <p:tgtEl>
                                          <p:spTgt spid="5"/>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 calcmode="lin" valueType="num">
                                      <p:cBhvr additive="base">
                                        <p:cTn id="50" dur="500" fill="hold"/>
                                        <p:tgtEl>
                                          <p:spTgt spid="44"/>
                                        </p:tgtEl>
                                        <p:attrNameLst>
                                          <p:attrName>ppt_x</p:attrName>
                                        </p:attrNameLst>
                                      </p:cBhvr>
                                      <p:tavLst>
                                        <p:tav tm="0">
                                          <p:val>
                                            <p:strVal val="0-#ppt_w/2"/>
                                          </p:val>
                                        </p:tav>
                                        <p:tav tm="100000">
                                          <p:val>
                                            <p:strVal val="#ppt_x"/>
                                          </p:val>
                                        </p:tav>
                                      </p:tavLst>
                                    </p:anim>
                                    <p:anim calcmode="lin" valueType="num">
                                      <p:cBhvr additive="base">
                                        <p:cTn id="51" dur="500" fill="hold"/>
                                        <p:tgtEl>
                                          <p:spTgt spid="44"/>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additive="base">
                                        <p:cTn id="54" dur="500" fill="hold"/>
                                        <p:tgtEl>
                                          <p:spTgt spid="43"/>
                                        </p:tgtEl>
                                        <p:attrNameLst>
                                          <p:attrName>ppt_x</p:attrName>
                                        </p:attrNameLst>
                                      </p:cBhvr>
                                      <p:tavLst>
                                        <p:tav tm="0">
                                          <p:val>
                                            <p:strVal val="0-#ppt_w/2"/>
                                          </p:val>
                                        </p:tav>
                                        <p:tav tm="100000">
                                          <p:val>
                                            <p:strVal val="#ppt_x"/>
                                          </p:val>
                                        </p:tav>
                                      </p:tavLst>
                                    </p:anim>
                                    <p:anim calcmode="lin" valueType="num">
                                      <p:cBhvr additive="base">
                                        <p:cTn id="55" dur="500" fill="hold"/>
                                        <p:tgtEl>
                                          <p:spTgt spid="43"/>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12322"/>
                                        </p:tgtEl>
                                        <p:attrNameLst>
                                          <p:attrName>style.visibility</p:attrName>
                                        </p:attrNameLst>
                                      </p:cBhvr>
                                      <p:to>
                                        <p:strVal val="visible"/>
                                      </p:to>
                                    </p:set>
                                    <p:anim calcmode="lin" valueType="num">
                                      <p:cBhvr additive="base">
                                        <p:cTn id="58" dur="500" fill="hold"/>
                                        <p:tgtEl>
                                          <p:spTgt spid="12322"/>
                                        </p:tgtEl>
                                        <p:attrNameLst>
                                          <p:attrName>ppt_x</p:attrName>
                                        </p:attrNameLst>
                                      </p:cBhvr>
                                      <p:tavLst>
                                        <p:tav tm="0">
                                          <p:val>
                                            <p:strVal val="0-#ppt_w/2"/>
                                          </p:val>
                                        </p:tav>
                                        <p:tav tm="100000">
                                          <p:val>
                                            <p:strVal val="#ppt_x"/>
                                          </p:val>
                                        </p:tav>
                                      </p:tavLst>
                                    </p:anim>
                                    <p:anim calcmode="lin" valueType="num">
                                      <p:cBhvr additive="base">
                                        <p:cTn id="59" dur="500" fill="hold"/>
                                        <p:tgtEl>
                                          <p:spTgt spid="12322"/>
                                        </p:tgtEl>
                                        <p:attrNameLst>
                                          <p:attrName>ppt_y</p:attrName>
                                        </p:attrNameLst>
                                      </p:cBhvr>
                                      <p:tavLst>
                                        <p:tav tm="0">
                                          <p:val>
                                            <p:strVal val="#ppt_y"/>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wipe(left)">
                                      <p:cBhvr>
                                        <p:cTn id="64" dur="500"/>
                                        <p:tgtEl>
                                          <p:spTgt spid="3"/>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3" presetClass="entr" presetSubtype="16" fill="hold"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500" fill="hold"/>
                                        <p:tgtEl>
                                          <p:spTgt spid="19"/>
                                        </p:tgtEl>
                                        <p:attrNameLst>
                                          <p:attrName>ppt_w</p:attrName>
                                        </p:attrNameLst>
                                      </p:cBhvr>
                                      <p:tavLst>
                                        <p:tav tm="0">
                                          <p:val>
                                            <p:fltVal val="0"/>
                                          </p:val>
                                        </p:tav>
                                        <p:tav tm="100000">
                                          <p:val>
                                            <p:strVal val="#ppt_w"/>
                                          </p:val>
                                        </p:tav>
                                      </p:tavLst>
                                    </p:anim>
                                    <p:anim calcmode="lin" valueType="num">
                                      <p:cBhvr>
                                        <p:cTn id="70" dur="500" fill="hold"/>
                                        <p:tgtEl>
                                          <p:spTgt spid="19"/>
                                        </p:tgtEl>
                                        <p:attrNameLst>
                                          <p:attrName>ppt_h</p:attrName>
                                        </p:attrNameLst>
                                      </p:cBhvr>
                                      <p:tavLst>
                                        <p:tav tm="0">
                                          <p:val>
                                            <p:fltVal val="0"/>
                                          </p:val>
                                        </p:tav>
                                        <p:tav tm="100000">
                                          <p:val>
                                            <p:strVal val="#ppt_h"/>
                                          </p:val>
                                        </p:tav>
                                      </p:tavLst>
                                    </p:anim>
                                  </p:childTnLst>
                                </p:cTn>
                              </p:par>
                              <p:par>
                                <p:cTn id="71" presetID="23" presetClass="entr" presetSubtype="16" fill="hold" nodeType="with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nodeType="clickEffect">
                                  <p:stCondLst>
                                    <p:cond delay="0"/>
                                  </p:stCondLst>
                                  <p:childTnLst>
                                    <p:set>
                                      <p:cBhvr>
                                        <p:cTn id="78" dur="1" fill="hold">
                                          <p:stCondLst>
                                            <p:cond delay="0"/>
                                          </p:stCondLst>
                                        </p:cTn>
                                        <p:tgtEl>
                                          <p:spTgt spid="12295"/>
                                        </p:tgtEl>
                                        <p:attrNameLst>
                                          <p:attrName>style.visibility</p:attrName>
                                        </p:attrNameLst>
                                      </p:cBhvr>
                                      <p:to>
                                        <p:strVal val="visible"/>
                                      </p:to>
                                    </p:set>
                                    <p:anim calcmode="lin" valueType="num">
                                      <p:cBhvr additive="base">
                                        <p:cTn id="79" dur="500" fill="hold"/>
                                        <p:tgtEl>
                                          <p:spTgt spid="12295"/>
                                        </p:tgtEl>
                                        <p:attrNameLst>
                                          <p:attrName>ppt_x</p:attrName>
                                        </p:attrNameLst>
                                      </p:cBhvr>
                                      <p:tavLst>
                                        <p:tav tm="0">
                                          <p:val>
                                            <p:strVal val="0-#ppt_w/2"/>
                                          </p:val>
                                        </p:tav>
                                        <p:tav tm="100000">
                                          <p:val>
                                            <p:strVal val="#ppt_x"/>
                                          </p:val>
                                        </p:tav>
                                      </p:tavLst>
                                    </p:anim>
                                    <p:anim calcmode="lin" valueType="num">
                                      <p:cBhvr additive="base">
                                        <p:cTn id="80" dur="500" fill="hold"/>
                                        <p:tgtEl>
                                          <p:spTgt spid="12295"/>
                                        </p:tgtEl>
                                        <p:attrNameLst>
                                          <p:attrName>ppt_y</p:attrName>
                                        </p:attrNameLst>
                                      </p:cBhvr>
                                      <p:tavLst>
                                        <p:tav tm="0">
                                          <p:val>
                                            <p:strVal val="#ppt_y"/>
                                          </p:val>
                                        </p:tav>
                                        <p:tav tm="100000">
                                          <p:val>
                                            <p:strVal val="#ppt_y"/>
                                          </p:val>
                                        </p:tav>
                                      </p:tavLst>
                                    </p:anim>
                                  </p:childTnLst>
                                </p:cTn>
                              </p:par>
                              <p:par>
                                <p:cTn id="81" presetID="2" presetClass="entr" presetSubtype="8" fill="hold" nodeType="withEffect">
                                  <p:stCondLst>
                                    <p:cond delay="0"/>
                                  </p:stCondLst>
                                  <p:childTnLst>
                                    <p:set>
                                      <p:cBhvr>
                                        <p:cTn id="82" dur="1" fill="hold">
                                          <p:stCondLst>
                                            <p:cond delay="0"/>
                                          </p:stCondLst>
                                        </p:cTn>
                                        <p:tgtEl>
                                          <p:spTgt spid="12296"/>
                                        </p:tgtEl>
                                        <p:attrNameLst>
                                          <p:attrName>style.visibility</p:attrName>
                                        </p:attrNameLst>
                                      </p:cBhvr>
                                      <p:to>
                                        <p:strVal val="visible"/>
                                      </p:to>
                                    </p:set>
                                    <p:anim calcmode="lin" valueType="num">
                                      <p:cBhvr additive="base">
                                        <p:cTn id="83" dur="500" fill="hold"/>
                                        <p:tgtEl>
                                          <p:spTgt spid="12296"/>
                                        </p:tgtEl>
                                        <p:attrNameLst>
                                          <p:attrName>ppt_x</p:attrName>
                                        </p:attrNameLst>
                                      </p:cBhvr>
                                      <p:tavLst>
                                        <p:tav tm="0">
                                          <p:val>
                                            <p:strVal val="0-#ppt_w/2"/>
                                          </p:val>
                                        </p:tav>
                                        <p:tav tm="100000">
                                          <p:val>
                                            <p:strVal val="#ppt_x"/>
                                          </p:val>
                                        </p:tav>
                                      </p:tavLst>
                                    </p:anim>
                                    <p:anim calcmode="lin" valueType="num">
                                      <p:cBhvr additive="base">
                                        <p:cTn id="84" dur="500" fill="hold"/>
                                        <p:tgtEl>
                                          <p:spTgt spid="12296"/>
                                        </p:tgtEl>
                                        <p:attrNameLst>
                                          <p:attrName>ppt_y</p:attrName>
                                        </p:attrNameLst>
                                      </p:cBhvr>
                                      <p:tavLst>
                                        <p:tav tm="0">
                                          <p:val>
                                            <p:strVal val="#ppt_y"/>
                                          </p:val>
                                        </p:tav>
                                        <p:tav tm="100000">
                                          <p:val>
                                            <p:strVal val="#ppt_y"/>
                                          </p:val>
                                        </p:tav>
                                      </p:tavLst>
                                    </p:anim>
                                  </p:childTnLst>
                                </p:cTn>
                              </p:par>
                              <p:par>
                                <p:cTn id="85" presetID="2" presetClass="entr" presetSubtype="8" fill="hold" nodeType="withEffect">
                                  <p:stCondLst>
                                    <p:cond delay="0"/>
                                  </p:stCondLst>
                                  <p:childTnLst>
                                    <p:set>
                                      <p:cBhvr>
                                        <p:cTn id="86" dur="1" fill="hold">
                                          <p:stCondLst>
                                            <p:cond delay="0"/>
                                          </p:stCondLst>
                                        </p:cTn>
                                        <p:tgtEl>
                                          <p:spTgt spid="12304"/>
                                        </p:tgtEl>
                                        <p:attrNameLst>
                                          <p:attrName>style.visibility</p:attrName>
                                        </p:attrNameLst>
                                      </p:cBhvr>
                                      <p:to>
                                        <p:strVal val="visible"/>
                                      </p:to>
                                    </p:set>
                                    <p:anim calcmode="lin" valueType="num">
                                      <p:cBhvr additive="base">
                                        <p:cTn id="87" dur="500" fill="hold"/>
                                        <p:tgtEl>
                                          <p:spTgt spid="12304"/>
                                        </p:tgtEl>
                                        <p:attrNameLst>
                                          <p:attrName>ppt_x</p:attrName>
                                        </p:attrNameLst>
                                      </p:cBhvr>
                                      <p:tavLst>
                                        <p:tav tm="0">
                                          <p:val>
                                            <p:strVal val="0-#ppt_w/2"/>
                                          </p:val>
                                        </p:tav>
                                        <p:tav tm="100000">
                                          <p:val>
                                            <p:strVal val="#ppt_x"/>
                                          </p:val>
                                        </p:tav>
                                      </p:tavLst>
                                    </p:anim>
                                    <p:anim calcmode="lin" valueType="num">
                                      <p:cBhvr additive="base">
                                        <p:cTn id="88" dur="500" fill="hold"/>
                                        <p:tgtEl>
                                          <p:spTgt spid="12304"/>
                                        </p:tgtEl>
                                        <p:attrNameLst>
                                          <p:attrName>ppt_y</p:attrName>
                                        </p:attrNameLst>
                                      </p:cBhvr>
                                      <p:tavLst>
                                        <p:tav tm="0">
                                          <p:val>
                                            <p:strVal val="#ppt_y"/>
                                          </p:val>
                                        </p:tav>
                                        <p:tav tm="100000">
                                          <p:val>
                                            <p:strVal val="#ppt_y"/>
                                          </p:val>
                                        </p:tav>
                                      </p:tavLst>
                                    </p:anim>
                                  </p:childTnLst>
                                </p:cTn>
                              </p:par>
                              <p:par>
                                <p:cTn id="89" presetID="2" presetClass="entr" presetSubtype="8" fill="hold" nodeType="withEffect">
                                  <p:stCondLst>
                                    <p:cond delay="0"/>
                                  </p:stCondLst>
                                  <p:childTnLst>
                                    <p:set>
                                      <p:cBhvr>
                                        <p:cTn id="90" dur="1" fill="hold">
                                          <p:stCondLst>
                                            <p:cond delay="0"/>
                                          </p:stCondLst>
                                        </p:cTn>
                                        <p:tgtEl>
                                          <p:spTgt spid="12305"/>
                                        </p:tgtEl>
                                        <p:attrNameLst>
                                          <p:attrName>style.visibility</p:attrName>
                                        </p:attrNameLst>
                                      </p:cBhvr>
                                      <p:to>
                                        <p:strVal val="visible"/>
                                      </p:to>
                                    </p:set>
                                    <p:anim calcmode="lin" valueType="num">
                                      <p:cBhvr additive="base">
                                        <p:cTn id="91" dur="500" fill="hold"/>
                                        <p:tgtEl>
                                          <p:spTgt spid="12305"/>
                                        </p:tgtEl>
                                        <p:attrNameLst>
                                          <p:attrName>ppt_x</p:attrName>
                                        </p:attrNameLst>
                                      </p:cBhvr>
                                      <p:tavLst>
                                        <p:tav tm="0">
                                          <p:val>
                                            <p:strVal val="0-#ppt_w/2"/>
                                          </p:val>
                                        </p:tav>
                                        <p:tav tm="100000">
                                          <p:val>
                                            <p:strVal val="#ppt_x"/>
                                          </p:val>
                                        </p:tav>
                                      </p:tavLst>
                                    </p:anim>
                                    <p:anim calcmode="lin" valueType="num">
                                      <p:cBhvr additive="base">
                                        <p:cTn id="92" dur="500" fill="hold"/>
                                        <p:tgtEl>
                                          <p:spTgt spid="12305"/>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12309"/>
                                        </p:tgtEl>
                                        <p:attrNameLst>
                                          <p:attrName>style.visibility</p:attrName>
                                        </p:attrNameLst>
                                      </p:cBhvr>
                                      <p:to>
                                        <p:strVal val="visible"/>
                                      </p:to>
                                    </p:set>
                                    <p:anim calcmode="lin" valueType="num">
                                      <p:cBhvr additive="base">
                                        <p:cTn id="95" dur="500" fill="hold"/>
                                        <p:tgtEl>
                                          <p:spTgt spid="12309"/>
                                        </p:tgtEl>
                                        <p:attrNameLst>
                                          <p:attrName>ppt_x</p:attrName>
                                        </p:attrNameLst>
                                      </p:cBhvr>
                                      <p:tavLst>
                                        <p:tav tm="0">
                                          <p:val>
                                            <p:strVal val="0-#ppt_w/2"/>
                                          </p:val>
                                        </p:tav>
                                        <p:tav tm="100000">
                                          <p:val>
                                            <p:strVal val="#ppt_x"/>
                                          </p:val>
                                        </p:tav>
                                      </p:tavLst>
                                    </p:anim>
                                    <p:anim calcmode="lin" valueType="num">
                                      <p:cBhvr additive="base">
                                        <p:cTn id="96" dur="500" fill="hold"/>
                                        <p:tgtEl>
                                          <p:spTgt spid="12309"/>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0"/>
                                  </p:stCondLst>
                                  <p:childTnLst>
                                    <p:set>
                                      <p:cBhvr>
                                        <p:cTn id="98" dur="1" fill="hold">
                                          <p:stCondLst>
                                            <p:cond delay="0"/>
                                          </p:stCondLst>
                                        </p:cTn>
                                        <p:tgtEl>
                                          <p:spTgt spid="12310"/>
                                        </p:tgtEl>
                                        <p:attrNameLst>
                                          <p:attrName>style.visibility</p:attrName>
                                        </p:attrNameLst>
                                      </p:cBhvr>
                                      <p:to>
                                        <p:strVal val="visible"/>
                                      </p:to>
                                    </p:set>
                                    <p:anim calcmode="lin" valueType="num">
                                      <p:cBhvr additive="base">
                                        <p:cTn id="99" dur="500" fill="hold"/>
                                        <p:tgtEl>
                                          <p:spTgt spid="12310"/>
                                        </p:tgtEl>
                                        <p:attrNameLst>
                                          <p:attrName>ppt_x</p:attrName>
                                        </p:attrNameLst>
                                      </p:cBhvr>
                                      <p:tavLst>
                                        <p:tav tm="0">
                                          <p:val>
                                            <p:strVal val="0-#ppt_w/2"/>
                                          </p:val>
                                        </p:tav>
                                        <p:tav tm="100000">
                                          <p:val>
                                            <p:strVal val="#ppt_x"/>
                                          </p:val>
                                        </p:tav>
                                      </p:tavLst>
                                    </p:anim>
                                    <p:anim calcmode="lin" valueType="num">
                                      <p:cBhvr additive="base">
                                        <p:cTn id="100" dur="500" fill="hold"/>
                                        <p:tgtEl>
                                          <p:spTgt spid="12310"/>
                                        </p:tgtEl>
                                        <p:attrNameLst>
                                          <p:attrName>ppt_y</p:attrName>
                                        </p:attrNameLst>
                                      </p:cBhvr>
                                      <p:tavLst>
                                        <p:tav tm="0">
                                          <p:val>
                                            <p:strVal val="#ppt_y"/>
                                          </p:val>
                                        </p:tav>
                                        <p:tav tm="100000">
                                          <p:val>
                                            <p:strVal val="#ppt_y"/>
                                          </p:val>
                                        </p:tav>
                                      </p:tavLst>
                                    </p:anim>
                                  </p:childTnLst>
                                </p:cTn>
                              </p:par>
                              <p:par>
                                <p:cTn id="101" presetID="2" presetClass="entr" presetSubtype="8" fill="hold" nodeType="withEffect">
                                  <p:stCondLst>
                                    <p:cond delay="0"/>
                                  </p:stCondLst>
                                  <p:childTnLst>
                                    <p:set>
                                      <p:cBhvr>
                                        <p:cTn id="102" dur="1" fill="hold">
                                          <p:stCondLst>
                                            <p:cond delay="0"/>
                                          </p:stCondLst>
                                        </p:cTn>
                                        <p:tgtEl>
                                          <p:spTgt spid="12312"/>
                                        </p:tgtEl>
                                        <p:attrNameLst>
                                          <p:attrName>style.visibility</p:attrName>
                                        </p:attrNameLst>
                                      </p:cBhvr>
                                      <p:to>
                                        <p:strVal val="visible"/>
                                      </p:to>
                                    </p:set>
                                    <p:anim calcmode="lin" valueType="num">
                                      <p:cBhvr additive="base">
                                        <p:cTn id="103" dur="500" fill="hold"/>
                                        <p:tgtEl>
                                          <p:spTgt spid="12312"/>
                                        </p:tgtEl>
                                        <p:attrNameLst>
                                          <p:attrName>ppt_x</p:attrName>
                                        </p:attrNameLst>
                                      </p:cBhvr>
                                      <p:tavLst>
                                        <p:tav tm="0">
                                          <p:val>
                                            <p:strVal val="0-#ppt_w/2"/>
                                          </p:val>
                                        </p:tav>
                                        <p:tav tm="100000">
                                          <p:val>
                                            <p:strVal val="#ppt_x"/>
                                          </p:val>
                                        </p:tav>
                                      </p:tavLst>
                                    </p:anim>
                                    <p:anim calcmode="lin" valueType="num">
                                      <p:cBhvr additive="base">
                                        <p:cTn id="104" dur="500" fill="hold"/>
                                        <p:tgtEl>
                                          <p:spTgt spid="12312"/>
                                        </p:tgtEl>
                                        <p:attrNameLst>
                                          <p:attrName>ppt_y</p:attrName>
                                        </p:attrNameLst>
                                      </p:cBhvr>
                                      <p:tavLst>
                                        <p:tav tm="0">
                                          <p:val>
                                            <p:strVal val="#ppt_y"/>
                                          </p:val>
                                        </p:tav>
                                        <p:tav tm="100000">
                                          <p:val>
                                            <p:strVal val="#ppt_y"/>
                                          </p:val>
                                        </p:tav>
                                      </p:tavLst>
                                    </p:anim>
                                  </p:childTnLst>
                                </p:cTn>
                              </p:par>
                              <p:par>
                                <p:cTn id="105" presetID="2" presetClass="entr" presetSubtype="8" fill="hold" nodeType="with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par>
                                <p:cTn id="109" presetID="2" presetClass="entr" presetSubtype="8" fill="hold" nodeType="withEffect">
                                  <p:stCondLst>
                                    <p:cond delay="0"/>
                                  </p:stCondLst>
                                  <p:childTnLst>
                                    <p:set>
                                      <p:cBhvr>
                                        <p:cTn id="110" dur="1" fill="hold">
                                          <p:stCondLst>
                                            <p:cond delay="0"/>
                                          </p:stCondLst>
                                        </p:cTn>
                                        <p:tgtEl>
                                          <p:spTgt spid="59"/>
                                        </p:tgtEl>
                                        <p:attrNameLst>
                                          <p:attrName>style.visibility</p:attrName>
                                        </p:attrNameLst>
                                      </p:cBhvr>
                                      <p:to>
                                        <p:strVal val="visible"/>
                                      </p:to>
                                    </p:set>
                                    <p:anim calcmode="lin" valueType="num">
                                      <p:cBhvr additive="base">
                                        <p:cTn id="111" dur="500" fill="hold"/>
                                        <p:tgtEl>
                                          <p:spTgt spid="59"/>
                                        </p:tgtEl>
                                        <p:attrNameLst>
                                          <p:attrName>ppt_x</p:attrName>
                                        </p:attrNameLst>
                                      </p:cBhvr>
                                      <p:tavLst>
                                        <p:tav tm="0">
                                          <p:val>
                                            <p:strVal val="0-#ppt_w/2"/>
                                          </p:val>
                                        </p:tav>
                                        <p:tav tm="100000">
                                          <p:val>
                                            <p:strVal val="#ppt_x"/>
                                          </p:val>
                                        </p:tav>
                                      </p:tavLst>
                                    </p:anim>
                                    <p:anim calcmode="lin" valueType="num">
                                      <p:cBhvr additive="base">
                                        <p:cTn id="112" dur="500" fill="hold"/>
                                        <p:tgtEl>
                                          <p:spTgt spid="59"/>
                                        </p:tgtEl>
                                        <p:attrNameLst>
                                          <p:attrName>ppt_y</p:attrName>
                                        </p:attrNameLst>
                                      </p:cBhvr>
                                      <p:tavLst>
                                        <p:tav tm="0">
                                          <p:val>
                                            <p:strVal val="#ppt_y"/>
                                          </p:val>
                                        </p:tav>
                                        <p:tav tm="100000">
                                          <p:val>
                                            <p:strVal val="#ppt_y"/>
                                          </p:val>
                                        </p:tav>
                                      </p:tavLst>
                                    </p:anim>
                                  </p:childTnLst>
                                </p:cTn>
                              </p:par>
                              <p:par>
                                <p:cTn id="113" presetID="2" presetClass="entr" presetSubtype="8" fill="hold" nodeType="with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additive="base">
                                        <p:cTn id="115" dur="500" fill="hold"/>
                                        <p:tgtEl>
                                          <p:spTgt spid="61"/>
                                        </p:tgtEl>
                                        <p:attrNameLst>
                                          <p:attrName>ppt_x</p:attrName>
                                        </p:attrNameLst>
                                      </p:cBhvr>
                                      <p:tavLst>
                                        <p:tav tm="0">
                                          <p:val>
                                            <p:strVal val="0-#ppt_w/2"/>
                                          </p:val>
                                        </p:tav>
                                        <p:tav tm="100000">
                                          <p:val>
                                            <p:strVal val="#ppt_x"/>
                                          </p:val>
                                        </p:tav>
                                      </p:tavLst>
                                    </p:anim>
                                    <p:anim calcmode="lin" valueType="num">
                                      <p:cBhvr additive="base">
                                        <p:cTn id="116" dur="500" fill="hold"/>
                                        <p:tgtEl>
                                          <p:spTgt spid="61"/>
                                        </p:tgtEl>
                                        <p:attrNameLst>
                                          <p:attrName>ppt_y</p:attrName>
                                        </p:attrNameLst>
                                      </p:cBhvr>
                                      <p:tavLst>
                                        <p:tav tm="0">
                                          <p:val>
                                            <p:strVal val="#ppt_y"/>
                                          </p:val>
                                        </p:tav>
                                        <p:tav tm="100000">
                                          <p:val>
                                            <p:strVal val="#ppt_y"/>
                                          </p:val>
                                        </p:tav>
                                      </p:tavLst>
                                    </p:anim>
                                  </p:childTnLst>
                                </p:cTn>
                              </p:par>
                              <p:par>
                                <p:cTn id="117" presetID="2" presetClass="entr" presetSubtype="8" fill="hold" grpId="0" nodeType="withEffect">
                                  <p:stCondLst>
                                    <p:cond delay="0"/>
                                  </p:stCondLst>
                                  <p:childTnLst>
                                    <p:set>
                                      <p:cBhvr>
                                        <p:cTn id="118" dur="1" fill="hold">
                                          <p:stCondLst>
                                            <p:cond delay="0"/>
                                          </p:stCondLst>
                                        </p:cTn>
                                        <p:tgtEl>
                                          <p:spTgt spid="12320"/>
                                        </p:tgtEl>
                                        <p:attrNameLst>
                                          <p:attrName>style.visibility</p:attrName>
                                        </p:attrNameLst>
                                      </p:cBhvr>
                                      <p:to>
                                        <p:strVal val="visible"/>
                                      </p:to>
                                    </p:set>
                                    <p:anim calcmode="lin" valueType="num">
                                      <p:cBhvr additive="base">
                                        <p:cTn id="119" dur="500" fill="hold"/>
                                        <p:tgtEl>
                                          <p:spTgt spid="12320"/>
                                        </p:tgtEl>
                                        <p:attrNameLst>
                                          <p:attrName>ppt_x</p:attrName>
                                        </p:attrNameLst>
                                      </p:cBhvr>
                                      <p:tavLst>
                                        <p:tav tm="0">
                                          <p:val>
                                            <p:strVal val="0-#ppt_w/2"/>
                                          </p:val>
                                        </p:tav>
                                        <p:tav tm="100000">
                                          <p:val>
                                            <p:strVal val="#ppt_x"/>
                                          </p:val>
                                        </p:tav>
                                      </p:tavLst>
                                    </p:anim>
                                    <p:anim calcmode="lin" valueType="num">
                                      <p:cBhvr additive="base">
                                        <p:cTn id="120" dur="500" fill="hold"/>
                                        <p:tgtEl>
                                          <p:spTgt spid="12320"/>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stCondLst>
                                    <p:cond delay="0"/>
                                  </p:stCondLst>
                                  <p:childTnLst>
                                    <p:set>
                                      <p:cBhvr>
                                        <p:cTn id="122" dur="1" fill="hold">
                                          <p:stCondLst>
                                            <p:cond delay="0"/>
                                          </p:stCondLst>
                                        </p:cTn>
                                        <p:tgtEl>
                                          <p:spTgt spid="12321"/>
                                        </p:tgtEl>
                                        <p:attrNameLst>
                                          <p:attrName>style.visibility</p:attrName>
                                        </p:attrNameLst>
                                      </p:cBhvr>
                                      <p:to>
                                        <p:strVal val="visible"/>
                                      </p:to>
                                    </p:set>
                                    <p:anim calcmode="lin" valueType="num">
                                      <p:cBhvr additive="base">
                                        <p:cTn id="123" dur="500" fill="hold"/>
                                        <p:tgtEl>
                                          <p:spTgt spid="12321"/>
                                        </p:tgtEl>
                                        <p:attrNameLst>
                                          <p:attrName>ppt_x</p:attrName>
                                        </p:attrNameLst>
                                      </p:cBhvr>
                                      <p:tavLst>
                                        <p:tav tm="0">
                                          <p:val>
                                            <p:strVal val="0-#ppt_w/2"/>
                                          </p:val>
                                        </p:tav>
                                        <p:tav tm="100000">
                                          <p:val>
                                            <p:strVal val="#ppt_x"/>
                                          </p:val>
                                        </p:tav>
                                      </p:tavLst>
                                    </p:anim>
                                    <p:anim calcmode="lin" valueType="num">
                                      <p:cBhvr additive="base">
                                        <p:cTn id="124" dur="500" fill="hold"/>
                                        <p:tgtEl>
                                          <p:spTgt spid="123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7" grpId="0"/>
      <p:bldP spid="12308" grpId="0"/>
      <p:bldP spid="12309" grpId="0"/>
      <p:bldP spid="12310" grpId="0"/>
      <p:bldP spid="12320" grpId="0"/>
      <p:bldP spid="12321" grpId="0"/>
      <p:bldP spid="12322" grpId="0"/>
      <p:bldP spid="43" grpId="0"/>
      <p:bldP spid="44" grpId="0"/>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smtClean="0"/>
              <a:t>「ビジネスで使いやすい」オープンソースとは</a:t>
            </a:r>
            <a:endParaRPr kumimoji="1" lang="ja-JP" altLang="en-US" sz="2800" dirty="0"/>
          </a:p>
        </p:txBody>
      </p:sp>
      <p:graphicFrame>
        <p:nvGraphicFramePr>
          <p:cNvPr id="8" name="表 7"/>
          <p:cNvGraphicFramePr>
            <a:graphicFrameLocks noGrp="1"/>
          </p:cNvGraphicFramePr>
          <p:nvPr>
            <p:extLst>
              <p:ext uri="{D42A27DB-BD31-4B8C-83A1-F6EECF244321}">
                <p14:modId xmlns:p14="http://schemas.microsoft.com/office/powerpoint/2010/main" val="3093780531"/>
              </p:ext>
            </p:extLst>
          </p:nvPr>
        </p:nvGraphicFramePr>
        <p:xfrm>
          <a:off x="539552" y="1268760"/>
          <a:ext cx="8136905" cy="4104455"/>
        </p:xfrm>
        <a:graphic>
          <a:graphicData uri="http://schemas.openxmlformats.org/drawingml/2006/table">
            <a:tbl>
              <a:tblPr firstRow="1" bandRow="1">
                <a:tableStyleId>{00A15C55-8517-42AA-B614-E9B94910E393}</a:tableStyleId>
              </a:tblPr>
              <a:tblGrid>
                <a:gridCol w="1800200"/>
                <a:gridCol w="1454562"/>
                <a:gridCol w="1627381"/>
                <a:gridCol w="1627381"/>
                <a:gridCol w="1627381"/>
              </a:tblGrid>
              <a:tr h="759625">
                <a:tc>
                  <a:txBody>
                    <a:bodyPr/>
                    <a:lstStyle/>
                    <a:p>
                      <a:endParaRPr kumimoji="1" lang="ja-JP" altLang="en-US" sz="1600" dirty="0"/>
                    </a:p>
                  </a:txBody>
                  <a:tcPr marL="91425" marR="91425" marT="45731" marB="45731" anchor="ctr"/>
                </a:tc>
                <a:tc>
                  <a:txBody>
                    <a:bodyPr/>
                    <a:lstStyle/>
                    <a:p>
                      <a:pPr algn="ctr"/>
                      <a:r>
                        <a:rPr kumimoji="1" lang="ja-JP" altLang="en-US" sz="1200" smtClean="0"/>
                        <a:t>著作権の保有</a:t>
                      </a:r>
                      <a:endParaRPr kumimoji="1" lang="ja-JP" altLang="en-US" sz="1200"/>
                    </a:p>
                  </a:txBody>
                  <a:tcPr marL="91425" marR="91425" marT="45731" marB="45731" anchor="ctr"/>
                </a:tc>
                <a:tc>
                  <a:txBody>
                    <a:bodyPr/>
                    <a:lstStyle/>
                    <a:p>
                      <a:pPr algn="ctr"/>
                      <a:r>
                        <a:rPr kumimoji="1" lang="ja-JP" altLang="en-US" sz="1200" dirty="0" smtClean="0"/>
                        <a:t>ソースを改変した場合のソース公開</a:t>
                      </a:r>
                      <a:endParaRPr kumimoji="1" lang="ja-JP" altLang="en-US" sz="1200" dirty="0"/>
                    </a:p>
                  </a:txBody>
                  <a:tcPr marL="91425" marR="91425" marT="45731" marB="45731" anchor="ctr"/>
                </a:tc>
                <a:tc>
                  <a:txBody>
                    <a:bodyPr/>
                    <a:lstStyle/>
                    <a:p>
                      <a:pPr algn="ctr"/>
                      <a:r>
                        <a:rPr kumimoji="1" lang="ja-JP" altLang="en-US" sz="1200" smtClean="0"/>
                        <a:t>組み合わせたソフトウェアのソース公開</a:t>
                      </a:r>
                      <a:endParaRPr kumimoji="1" lang="ja-JP" altLang="en-US" sz="1200"/>
                    </a:p>
                  </a:txBody>
                  <a:tcPr marL="91425" marR="91425" marT="45731" marB="45731" anchor="ctr"/>
                </a:tc>
                <a:tc>
                  <a:txBody>
                    <a:bodyPr/>
                    <a:lstStyle/>
                    <a:p>
                      <a:pPr algn="ctr"/>
                      <a:r>
                        <a:rPr kumimoji="1" lang="ja-JP" altLang="en-US" sz="1200" smtClean="0"/>
                        <a:t>代表的なライセンス</a:t>
                      </a:r>
                      <a:endParaRPr kumimoji="1" lang="ja-JP" altLang="en-US" sz="1200"/>
                    </a:p>
                  </a:txBody>
                  <a:tcPr marL="91425" marR="91425" marT="45731" marB="45731" anchor="ctr"/>
                </a:tc>
              </a:tr>
              <a:tr h="1208202">
                <a:tc>
                  <a:txBody>
                    <a:bodyPr/>
                    <a:lstStyle/>
                    <a:p>
                      <a:r>
                        <a:rPr kumimoji="1" lang="ja-JP" altLang="en-US" sz="1400" smtClean="0"/>
                        <a:t>コピーレフト型</a:t>
                      </a:r>
                      <a:endParaRPr kumimoji="1" lang="ja-JP" altLang="en-US" sz="1400"/>
                    </a:p>
                  </a:txBody>
                  <a:tcPr marL="91425" marR="91425" marT="45731" marB="45731" anchor="ctr"/>
                </a:tc>
                <a:tc>
                  <a:txBody>
                    <a:bodyPr/>
                    <a:lstStyle/>
                    <a:p>
                      <a:pPr algn="ctr"/>
                      <a:r>
                        <a:rPr kumimoji="1" lang="ja-JP" altLang="en-US" sz="1600" smtClean="0"/>
                        <a:t>○</a:t>
                      </a:r>
                      <a:endParaRPr kumimoji="1" lang="ja-JP" altLang="en-US" sz="1600"/>
                    </a:p>
                  </a:txBody>
                  <a:tcPr marL="91425" marR="91425" marT="45731" marB="45731" anchor="ctr"/>
                </a:tc>
                <a:tc>
                  <a:txBody>
                    <a:bodyPr/>
                    <a:lstStyle/>
                    <a:p>
                      <a:pPr algn="ctr"/>
                      <a:r>
                        <a:rPr kumimoji="1" lang="ja-JP" altLang="en-US" sz="1600" smtClean="0"/>
                        <a:t>要</a:t>
                      </a:r>
                      <a:endParaRPr kumimoji="1" lang="ja-JP" altLang="en-US" sz="1600"/>
                    </a:p>
                  </a:txBody>
                  <a:tcPr marL="91425" marR="91425" marT="45731" marB="45731" anchor="ctr"/>
                </a:tc>
                <a:tc>
                  <a:txBody>
                    <a:bodyPr/>
                    <a:lstStyle/>
                    <a:p>
                      <a:pPr algn="ctr"/>
                      <a:r>
                        <a:rPr kumimoji="1" lang="ja-JP" altLang="en-US" sz="1600" smtClean="0"/>
                        <a:t>要</a:t>
                      </a:r>
                      <a:endParaRPr kumimoji="1" lang="ja-JP" altLang="en-US" sz="1600"/>
                    </a:p>
                  </a:txBody>
                  <a:tcPr marL="91425" marR="91425" marT="45731" marB="45731" anchor="ctr"/>
                </a:tc>
                <a:tc>
                  <a:txBody>
                    <a:bodyPr/>
                    <a:lstStyle/>
                    <a:p>
                      <a:r>
                        <a:rPr kumimoji="1" lang="en-US" altLang="ja-JP" sz="1600" smtClean="0"/>
                        <a:t>GPL</a:t>
                      </a:r>
                    </a:p>
                    <a:p>
                      <a:r>
                        <a:rPr kumimoji="1" lang="en-US" altLang="ja-JP" sz="1600" smtClean="0"/>
                        <a:t>AGPL</a:t>
                      </a:r>
                    </a:p>
                    <a:p>
                      <a:r>
                        <a:rPr kumimoji="1" lang="en-US" altLang="ja-JP" sz="1600" smtClean="0"/>
                        <a:t>EUPL</a:t>
                      </a:r>
                      <a:endParaRPr kumimoji="1" lang="ja-JP" altLang="en-US" sz="1600"/>
                    </a:p>
                  </a:txBody>
                  <a:tcPr marL="91425" marR="91425" marT="45731" marB="45731" anchor="ctr"/>
                </a:tc>
              </a:tr>
              <a:tr h="928426">
                <a:tc>
                  <a:txBody>
                    <a:bodyPr/>
                    <a:lstStyle/>
                    <a:p>
                      <a:r>
                        <a:rPr kumimoji="1" lang="ja-JP" altLang="en-US" sz="1400" smtClean="0"/>
                        <a:t>準コピーレフト型</a:t>
                      </a:r>
                      <a:endParaRPr kumimoji="1" lang="ja-JP" altLang="en-US" sz="1400"/>
                    </a:p>
                  </a:txBody>
                  <a:tcPr marL="91425" marR="91425" marT="45731" marB="45731" anchor="ctr"/>
                </a:tc>
                <a:tc>
                  <a:txBody>
                    <a:bodyPr/>
                    <a:lstStyle/>
                    <a:p>
                      <a:pPr algn="ctr"/>
                      <a:r>
                        <a:rPr kumimoji="1" lang="ja-JP" altLang="en-US" sz="1600" smtClean="0"/>
                        <a:t>○</a:t>
                      </a:r>
                      <a:endParaRPr kumimoji="1" lang="ja-JP" altLang="en-US" sz="1600"/>
                    </a:p>
                  </a:txBody>
                  <a:tcPr marL="91425" marR="91425" marT="45731" marB="45731" anchor="ctr"/>
                </a:tc>
                <a:tc>
                  <a:txBody>
                    <a:bodyPr/>
                    <a:lstStyle/>
                    <a:p>
                      <a:pPr algn="ctr"/>
                      <a:r>
                        <a:rPr kumimoji="1" lang="ja-JP" altLang="en-US" sz="1600" smtClean="0"/>
                        <a:t>要</a:t>
                      </a:r>
                      <a:endParaRPr kumimoji="1" lang="ja-JP" altLang="en-US" sz="1600"/>
                    </a:p>
                  </a:txBody>
                  <a:tcPr marL="91425" marR="91425" marT="45731" marB="45731" anchor="ctr"/>
                </a:tc>
                <a:tc>
                  <a:txBody>
                    <a:bodyPr/>
                    <a:lstStyle/>
                    <a:p>
                      <a:pPr algn="ctr"/>
                      <a:r>
                        <a:rPr kumimoji="1" lang="ja-JP" altLang="en-US" sz="1600" smtClean="0"/>
                        <a:t>不要</a:t>
                      </a:r>
                      <a:endParaRPr kumimoji="1" lang="ja-JP" altLang="en-US" sz="1600"/>
                    </a:p>
                  </a:txBody>
                  <a:tcPr marL="91425" marR="91425" marT="45731" marB="45731" anchor="ctr"/>
                </a:tc>
                <a:tc>
                  <a:txBody>
                    <a:bodyPr/>
                    <a:lstStyle/>
                    <a:p>
                      <a:r>
                        <a:rPr kumimoji="1" lang="en-US" altLang="ja-JP" sz="1600" smtClean="0"/>
                        <a:t>LGPL</a:t>
                      </a:r>
                    </a:p>
                    <a:p>
                      <a:r>
                        <a:rPr kumimoji="1" lang="en-US" altLang="ja-JP" sz="1600" smtClean="0"/>
                        <a:t>MPL (Mozilla)</a:t>
                      </a:r>
                      <a:endParaRPr kumimoji="1" lang="ja-JP" altLang="en-US" sz="1600"/>
                    </a:p>
                  </a:txBody>
                  <a:tcPr marL="91425" marR="91425" marT="45731" marB="45731" anchor="ctr"/>
                </a:tc>
              </a:tr>
              <a:tr h="1208202">
                <a:tc>
                  <a:txBody>
                    <a:bodyPr/>
                    <a:lstStyle/>
                    <a:p>
                      <a:r>
                        <a:rPr kumimoji="1" lang="ja-JP" altLang="en-US" sz="1400" smtClean="0"/>
                        <a:t>非コピーレフト型</a:t>
                      </a:r>
                      <a:endParaRPr kumimoji="1" lang="ja-JP" altLang="en-US" sz="1400"/>
                    </a:p>
                  </a:txBody>
                  <a:tcPr marL="91425" marR="91425" marT="45731" marB="45731" anchor="ctr"/>
                </a:tc>
                <a:tc>
                  <a:txBody>
                    <a:bodyPr/>
                    <a:lstStyle/>
                    <a:p>
                      <a:pPr algn="ctr"/>
                      <a:r>
                        <a:rPr kumimoji="1" lang="ja-JP" altLang="en-US" sz="1600" smtClean="0"/>
                        <a:t>○</a:t>
                      </a:r>
                      <a:endParaRPr kumimoji="1" lang="ja-JP" altLang="en-US" sz="1600"/>
                    </a:p>
                  </a:txBody>
                  <a:tcPr marL="91425" marR="91425" marT="45731" marB="45731" anchor="ctr"/>
                </a:tc>
                <a:tc>
                  <a:txBody>
                    <a:bodyPr/>
                    <a:lstStyle/>
                    <a:p>
                      <a:pPr algn="ctr"/>
                      <a:r>
                        <a:rPr kumimoji="1" lang="ja-JP" altLang="en-US" sz="1600" smtClean="0"/>
                        <a:t>不要</a:t>
                      </a:r>
                      <a:endParaRPr kumimoji="1" lang="ja-JP" altLang="en-US" sz="1600"/>
                    </a:p>
                  </a:txBody>
                  <a:tcPr marL="91425" marR="91425" marT="45731" marB="45731" anchor="ctr"/>
                </a:tc>
                <a:tc>
                  <a:txBody>
                    <a:bodyPr/>
                    <a:lstStyle/>
                    <a:p>
                      <a:pPr algn="ctr"/>
                      <a:r>
                        <a:rPr kumimoji="1" lang="ja-JP" altLang="en-US" sz="1600" smtClean="0"/>
                        <a:t>不要</a:t>
                      </a:r>
                      <a:endParaRPr kumimoji="1" lang="ja-JP" altLang="en-US" sz="1600"/>
                    </a:p>
                  </a:txBody>
                  <a:tcPr marL="91425" marR="91425" marT="45731" marB="45731" anchor="ctr"/>
                </a:tc>
                <a:tc>
                  <a:txBody>
                    <a:bodyPr/>
                    <a:lstStyle/>
                    <a:p>
                      <a:r>
                        <a:rPr kumimoji="1" lang="en-US" altLang="ja-JP" sz="1600" dirty="0" smtClean="0"/>
                        <a:t>BSD</a:t>
                      </a:r>
                    </a:p>
                    <a:p>
                      <a:r>
                        <a:rPr kumimoji="1" lang="en-US" altLang="ja-JP" sz="1600" dirty="0" smtClean="0"/>
                        <a:t>Apache</a:t>
                      </a:r>
                    </a:p>
                    <a:p>
                      <a:r>
                        <a:rPr kumimoji="1" lang="en-US" altLang="ja-JP" sz="1600" dirty="0" smtClean="0"/>
                        <a:t>MIT</a:t>
                      </a:r>
                      <a:endParaRPr kumimoji="1" lang="ja-JP" altLang="en-US" sz="1600" dirty="0"/>
                    </a:p>
                  </a:txBody>
                  <a:tcPr marL="91425" marR="91425" marT="45731" marB="45731" anchor="ctr"/>
                </a:tc>
              </a:tr>
            </a:tbl>
          </a:graphicData>
        </a:graphic>
      </p:graphicFrame>
      <p:sp>
        <p:nvSpPr>
          <p:cNvPr id="9" name="正方形/長方形 4"/>
          <p:cNvSpPr>
            <a:spLocks noChangeArrowheads="1"/>
          </p:cNvSpPr>
          <p:nvPr/>
        </p:nvSpPr>
        <p:spPr bwMode="auto">
          <a:xfrm>
            <a:off x="4283968" y="5647863"/>
            <a:ext cx="40991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ja-JP" sz="1100" b="1" dirty="0">
                <a:latin typeface="+mn-lt"/>
                <a:ea typeface="+mn-ea"/>
              </a:rPr>
              <a:t>IPA:OSS</a:t>
            </a:r>
            <a:r>
              <a:rPr lang="ja-JP" altLang="en-US" sz="1100" b="1" dirty="0">
                <a:latin typeface="+mn-lt"/>
                <a:ea typeface="+mn-ea"/>
              </a:rPr>
              <a:t>ライセンスの比較、利用動向および係争に関する調査</a:t>
            </a:r>
          </a:p>
          <a:p>
            <a:pPr algn="r"/>
            <a:r>
              <a:rPr lang="en-US" altLang="ja-JP" sz="1100" dirty="0">
                <a:latin typeface="+mn-lt"/>
                <a:ea typeface="+mn-ea"/>
              </a:rPr>
              <a:t>http://ossipedia.ipa.go.jp/doc/203</a:t>
            </a:r>
            <a:endParaRPr lang="ja-JP" altLang="en-US" sz="1100" dirty="0">
              <a:latin typeface="+mn-lt"/>
              <a:ea typeface="+mn-ea"/>
            </a:endParaRPr>
          </a:p>
        </p:txBody>
      </p:sp>
      <p:sp>
        <p:nvSpPr>
          <p:cNvPr id="10" name="角丸四角形 9"/>
          <p:cNvSpPr/>
          <p:nvPr/>
        </p:nvSpPr>
        <p:spPr bwMode="auto">
          <a:xfrm>
            <a:off x="539552" y="5517232"/>
            <a:ext cx="3240360" cy="692150"/>
          </a:xfrm>
          <a:prstGeom prst="roundRect">
            <a:avLst>
              <a:gd name="adj" fmla="val 0"/>
            </a:avLst>
          </a:prstGeom>
          <a:solidFill>
            <a:srgbClr val="006600"/>
          </a:solidFill>
          <a:ln w="38100" cap="flat" cmpd="sng" algn="ctr">
            <a:noFill/>
            <a:prstDash val="solid"/>
            <a:round/>
            <a:headEnd type="none" w="med" len="med"/>
            <a:tailEnd type="none" w="med" len="med"/>
          </a:ln>
          <a:effectLst/>
        </p:spPr>
        <p:txBody>
          <a:bodyPr anchor="ctr"/>
          <a:lstStyle/>
          <a:p>
            <a:pPr>
              <a:spcBef>
                <a:spcPct val="20000"/>
              </a:spcBef>
              <a:defRPr/>
            </a:pPr>
            <a:r>
              <a:rPr kumimoji="0" lang="en-US" altLang="ja-JP" sz="1400">
                <a:solidFill>
                  <a:schemeClr val="bg1"/>
                </a:solidFill>
                <a:latin typeface="+mn-lt"/>
                <a:ea typeface="+mn-ea"/>
              </a:rPr>
              <a:t>100</a:t>
            </a:r>
            <a:r>
              <a:rPr kumimoji="0" lang="ja-JP" altLang="en-US" sz="1400">
                <a:solidFill>
                  <a:schemeClr val="bg1"/>
                </a:solidFill>
                <a:latin typeface="+mn-lt"/>
                <a:ea typeface="+mn-ea"/>
              </a:rPr>
              <a:t>種類以上の</a:t>
            </a:r>
            <a:r>
              <a:rPr kumimoji="0" lang="en-US" altLang="ja-JP" sz="1400">
                <a:solidFill>
                  <a:schemeClr val="bg1"/>
                </a:solidFill>
                <a:latin typeface="+mn-lt"/>
                <a:ea typeface="+mn-ea"/>
              </a:rPr>
              <a:t>OSS</a:t>
            </a:r>
            <a:r>
              <a:rPr kumimoji="0" lang="ja-JP" altLang="en-US" sz="1400">
                <a:solidFill>
                  <a:schemeClr val="bg1"/>
                </a:solidFill>
                <a:latin typeface="+mn-lt"/>
                <a:ea typeface="+mn-ea"/>
              </a:rPr>
              <a:t>ライセンス</a:t>
            </a:r>
            <a:endParaRPr kumimoji="0" lang="en-US" altLang="ja-JP" sz="1400">
              <a:solidFill>
                <a:schemeClr val="bg1"/>
              </a:solidFill>
              <a:latin typeface="+mn-lt"/>
              <a:ea typeface="+mn-ea"/>
            </a:endParaRPr>
          </a:p>
          <a:p>
            <a:pPr>
              <a:spcBef>
                <a:spcPct val="20000"/>
              </a:spcBef>
              <a:defRPr/>
            </a:pPr>
            <a:r>
              <a:rPr kumimoji="0" lang="en-US" altLang="ja-JP" sz="1400">
                <a:solidFill>
                  <a:schemeClr val="bg1"/>
                </a:solidFill>
                <a:latin typeface="+mn-lt"/>
                <a:ea typeface="+mn-ea"/>
              </a:rPr>
              <a:t>GLP</a:t>
            </a:r>
            <a:r>
              <a:rPr kumimoji="0" lang="ja-JP" altLang="en-US" sz="1400">
                <a:solidFill>
                  <a:schemeClr val="bg1"/>
                </a:solidFill>
                <a:latin typeface="+mn-lt"/>
                <a:ea typeface="+mn-ea"/>
              </a:rPr>
              <a:t>コンパチブル</a:t>
            </a:r>
            <a:r>
              <a:rPr kumimoji="0" lang="en-US" altLang="ja-JP" sz="1400">
                <a:solidFill>
                  <a:schemeClr val="bg1"/>
                </a:solidFill>
                <a:latin typeface="+mn-lt"/>
                <a:ea typeface="+mn-ea"/>
              </a:rPr>
              <a:t>/</a:t>
            </a:r>
            <a:r>
              <a:rPr kumimoji="0" lang="ja-JP" altLang="en-US" sz="1400">
                <a:solidFill>
                  <a:schemeClr val="bg1"/>
                </a:solidFill>
                <a:latin typeface="+mn-lt"/>
                <a:ea typeface="+mn-ea"/>
              </a:rPr>
              <a:t>インコンパチブル</a:t>
            </a:r>
          </a:p>
        </p:txBody>
      </p:sp>
    </p:spTree>
    <p:extLst>
      <p:ext uri="{BB962C8B-B14F-4D97-AF65-F5344CB8AC3E}">
        <p14:creationId xmlns:p14="http://schemas.microsoft.com/office/powerpoint/2010/main" val="87522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オープンソースソフトウェアの定義</a:t>
            </a:r>
            <a:endParaRPr kumimoji="1" lang="ja-JP" altLang="en-US" dirty="0"/>
          </a:p>
        </p:txBody>
      </p:sp>
      <p:sp>
        <p:nvSpPr>
          <p:cNvPr id="4" name="正方形/長方形 3"/>
          <p:cNvSpPr/>
          <p:nvPr/>
        </p:nvSpPr>
        <p:spPr bwMode="auto">
          <a:xfrm>
            <a:off x="264058" y="1474771"/>
            <a:ext cx="8568952" cy="481444"/>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smtClean="0"/>
              <a:t>ソースコードを含むこと</a:t>
            </a:r>
            <a:endParaRPr lang="ja-JP" altLang="en-US" sz="2000" dirty="0"/>
          </a:p>
        </p:txBody>
      </p:sp>
      <p:sp>
        <p:nvSpPr>
          <p:cNvPr id="8" name="正方形/長方形 7"/>
          <p:cNvSpPr/>
          <p:nvPr/>
        </p:nvSpPr>
        <p:spPr bwMode="auto">
          <a:xfrm>
            <a:off x="264058" y="2007679"/>
            <a:ext cx="8568952" cy="481444"/>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t>派生</a:t>
            </a:r>
            <a:r>
              <a:rPr lang="ja-JP" altLang="en-US" sz="2000" dirty="0" smtClean="0"/>
              <a:t>ソフトウェアの頒布の許可</a:t>
            </a:r>
            <a:endParaRPr lang="ja-JP" altLang="en-US" sz="2000" dirty="0"/>
          </a:p>
        </p:txBody>
      </p:sp>
      <p:sp>
        <p:nvSpPr>
          <p:cNvPr id="9" name="正方形/長方形 8"/>
          <p:cNvSpPr/>
          <p:nvPr/>
        </p:nvSpPr>
        <p:spPr bwMode="auto">
          <a:xfrm>
            <a:off x="264058" y="2540587"/>
            <a:ext cx="8568952" cy="481444"/>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t>作者のソースコードの</a:t>
            </a:r>
            <a:r>
              <a:rPr lang="ja-JP" altLang="en-US" sz="2000" dirty="0" smtClean="0"/>
              <a:t>完全性の保証</a:t>
            </a:r>
            <a:endParaRPr lang="ja-JP" altLang="en-US" sz="2000" dirty="0"/>
          </a:p>
        </p:txBody>
      </p:sp>
      <p:sp>
        <p:nvSpPr>
          <p:cNvPr id="10" name="正方形/長方形 9"/>
          <p:cNvSpPr/>
          <p:nvPr/>
        </p:nvSpPr>
        <p:spPr bwMode="auto">
          <a:xfrm>
            <a:off x="264058" y="3073495"/>
            <a:ext cx="8568952" cy="481444"/>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t>個人やグループに対する差別の禁止</a:t>
            </a:r>
          </a:p>
        </p:txBody>
      </p:sp>
      <p:sp>
        <p:nvSpPr>
          <p:cNvPr id="11" name="正方形/長方形 10"/>
          <p:cNvSpPr/>
          <p:nvPr/>
        </p:nvSpPr>
        <p:spPr bwMode="auto">
          <a:xfrm>
            <a:off x="264058" y="3606403"/>
            <a:ext cx="8568952" cy="481444"/>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t>利用する</a:t>
            </a:r>
            <a:r>
              <a:rPr lang="ja-JP" altLang="en-US" sz="2000" dirty="0" smtClean="0"/>
              <a:t>分野に</a:t>
            </a:r>
            <a:r>
              <a:rPr lang="ja-JP" altLang="en-US" sz="2000" dirty="0"/>
              <a:t>対する差別の禁止</a:t>
            </a:r>
          </a:p>
        </p:txBody>
      </p:sp>
      <p:sp>
        <p:nvSpPr>
          <p:cNvPr id="12" name="正方形/長方形 11"/>
          <p:cNvSpPr/>
          <p:nvPr/>
        </p:nvSpPr>
        <p:spPr bwMode="auto">
          <a:xfrm>
            <a:off x="264058" y="4139311"/>
            <a:ext cx="8568952" cy="481444"/>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t>ライセンスの分配</a:t>
            </a:r>
          </a:p>
        </p:txBody>
      </p:sp>
      <p:sp>
        <p:nvSpPr>
          <p:cNvPr id="13" name="正方形/長方形 12"/>
          <p:cNvSpPr/>
          <p:nvPr/>
        </p:nvSpPr>
        <p:spPr bwMode="auto">
          <a:xfrm>
            <a:off x="264058" y="4672219"/>
            <a:ext cx="8568952" cy="481444"/>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t>特定製品でのみ有効なライセンスの禁止</a:t>
            </a:r>
          </a:p>
        </p:txBody>
      </p:sp>
      <p:sp>
        <p:nvSpPr>
          <p:cNvPr id="14" name="正方形/長方形 13"/>
          <p:cNvSpPr/>
          <p:nvPr/>
        </p:nvSpPr>
        <p:spPr bwMode="auto">
          <a:xfrm>
            <a:off x="264058" y="5205127"/>
            <a:ext cx="8568952" cy="481444"/>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t>他のソフトウェアを制限するライセンスの禁止</a:t>
            </a:r>
          </a:p>
        </p:txBody>
      </p:sp>
      <p:sp>
        <p:nvSpPr>
          <p:cNvPr id="15" name="正方形/長方形 14"/>
          <p:cNvSpPr/>
          <p:nvPr/>
        </p:nvSpPr>
        <p:spPr bwMode="auto">
          <a:xfrm>
            <a:off x="264058" y="5738036"/>
            <a:ext cx="8568952" cy="481444"/>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t>ライセンスは技術中立的でなければならない</a:t>
            </a:r>
          </a:p>
        </p:txBody>
      </p:sp>
      <p:sp>
        <p:nvSpPr>
          <p:cNvPr id="16" name="正方形/長方形 15"/>
          <p:cNvSpPr/>
          <p:nvPr/>
        </p:nvSpPr>
        <p:spPr bwMode="auto">
          <a:xfrm>
            <a:off x="264058" y="941863"/>
            <a:ext cx="8568952" cy="481444"/>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t>再頒布の自由</a:t>
            </a:r>
          </a:p>
        </p:txBody>
      </p:sp>
      <p:sp>
        <p:nvSpPr>
          <p:cNvPr id="17" name="正方形/長方形 16"/>
          <p:cNvSpPr/>
          <p:nvPr/>
        </p:nvSpPr>
        <p:spPr>
          <a:xfrm>
            <a:off x="4242604" y="6289575"/>
            <a:ext cx="4572000" cy="307777"/>
          </a:xfrm>
          <a:prstGeom prst="rect">
            <a:avLst/>
          </a:prstGeom>
        </p:spPr>
        <p:txBody>
          <a:bodyPr>
            <a:spAutoFit/>
          </a:bodyPr>
          <a:lstStyle/>
          <a:p>
            <a:pPr algn="r"/>
            <a:r>
              <a:rPr lang="en-US" altLang="ja-JP" sz="1400" dirty="0"/>
              <a:t>http://www.opensource.jp/osd/osd-japanese.html</a:t>
            </a:r>
            <a:endParaRPr lang="ja-JP" altLang="en-US" sz="1400" dirty="0"/>
          </a:p>
        </p:txBody>
      </p:sp>
    </p:spTree>
    <p:extLst>
      <p:ext uri="{BB962C8B-B14F-4D97-AF65-F5344CB8AC3E}">
        <p14:creationId xmlns:p14="http://schemas.microsoft.com/office/powerpoint/2010/main" val="144447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0-#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0-#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0-#ppt_w/2"/>
                                          </p:val>
                                        </p:tav>
                                        <p:tav tm="100000">
                                          <p:val>
                                            <p:strVal val="#ppt_x"/>
                                          </p:val>
                                        </p:tav>
                                      </p:tavLst>
                                    </p:anim>
                                    <p:anim calcmode="lin" valueType="num">
                                      <p:cBhvr additive="base">
                                        <p:cTn id="4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3"/>
          <p:cNvSpPr>
            <a:spLocks noGrp="1"/>
          </p:cNvSpPr>
          <p:nvPr>
            <p:ph type="title"/>
          </p:nvPr>
        </p:nvSpPr>
        <p:spPr/>
        <p:txBody>
          <a:bodyPr/>
          <a:lstStyle/>
          <a:p>
            <a:r>
              <a:rPr lang="en-US" altLang="ja-JP" smtClean="0">
                <a:latin typeface="Arial" charset="0"/>
              </a:rPr>
              <a:t>OSS</a:t>
            </a:r>
            <a:r>
              <a:rPr lang="ja-JP" altLang="en-US" smtClean="0">
                <a:latin typeface="Arial" charset="0"/>
              </a:rPr>
              <a:t>ライセンスの採用状況</a:t>
            </a:r>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1404938"/>
            <a:ext cx="7743825"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0" name="正方形/長方形 5"/>
          <p:cNvSpPr>
            <a:spLocks noChangeArrowheads="1"/>
          </p:cNvSpPr>
          <p:nvPr/>
        </p:nvSpPr>
        <p:spPr bwMode="auto">
          <a:xfrm>
            <a:off x="2779713" y="5733256"/>
            <a:ext cx="5664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ja-JP" sz="1600" b="1" dirty="0"/>
              <a:t>IPA:OSS</a:t>
            </a:r>
            <a:r>
              <a:rPr lang="ja-JP" altLang="en-US" sz="1600" b="1" dirty="0"/>
              <a:t>ライセンスの比較、利用動向および係争に関する調査</a:t>
            </a:r>
          </a:p>
          <a:p>
            <a:pPr algn="r"/>
            <a:r>
              <a:rPr lang="en-US" altLang="ja-JP" sz="1600" dirty="0"/>
              <a:t>http://ossipedia.ipa.go.jp/doc/203</a:t>
            </a:r>
            <a:endParaRPr lang="ja-JP" altLang="en-US" sz="1600" dirty="0"/>
          </a:p>
        </p:txBody>
      </p:sp>
    </p:spTree>
    <p:extLst>
      <p:ext uri="{BB962C8B-B14F-4D97-AF65-F5344CB8AC3E}">
        <p14:creationId xmlns:p14="http://schemas.microsoft.com/office/powerpoint/2010/main" val="1706834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IT</a:t>
            </a:r>
            <a:r>
              <a:rPr kumimoji="1" lang="ja-JP" altLang="en-US" dirty="0" smtClean="0"/>
              <a:t>における「オープン」の歴史</a:t>
            </a:r>
            <a:endParaRPr kumimoji="1" lang="ja-JP" altLang="en-US" dirty="0"/>
          </a:p>
        </p:txBody>
      </p:sp>
      <p:sp>
        <p:nvSpPr>
          <p:cNvPr id="5" name="下矢印 4"/>
          <p:cNvSpPr/>
          <p:nvPr/>
        </p:nvSpPr>
        <p:spPr bwMode="auto">
          <a:xfrm>
            <a:off x="179512" y="1124744"/>
            <a:ext cx="648072" cy="5400600"/>
          </a:xfrm>
          <a:prstGeom prst="downArrow">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6" name="角丸四角形 5"/>
          <p:cNvSpPr/>
          <p:nvPr/>
        </p:nvSpPr>
        <p:spPr bwMode="auto">
          <a:xfrm>
            <a:off x="1043608" y="1340768"/>
            <a:ext cx="2088232" cy="504056"/>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smtClean="0">
                <a:ln>
                  <a:noFill/>
                </a:ln>
                <a:solidFill>
                  <a:schemeClr val="bg1"/>
                </a:solidFill>
                <a:effectLst/>
                <a:latin typeface="+mn-lt"/>
                <a:ea typeface="+mn-ea"/>
              </a:rPr>
              <a:t>IBM System/360</a:t>
            </a:r>
            <a:endParaRPr kumimoji="0" lang="ja-JP" altLang="en-US" sz="1400" b="0" i="0" u="none" strike="noStrike" cap="none" normalizeH="0" smtClean="0">
              <a:ln>
                <a:noFill/>
              </a:ln>
              <a:solidFill>
                <a:schemeClr val="bg1"/>
              </a:solidFill>
              <a:effectLst/>
              <a:latin typeface="+mn-lt"/>
              <a:ea typeface="+mn-ea"/>
            </a:endParaRPr>
          </a:p>
        </p:txBody>
      </p:sp>
      <p:sp>
        <p:nvSpPr>
          <p:cNvPr id="7" name="角丸四角形 6"/>
          <p:cNvSpPr/>
          <p:nvPr/>
        </p:nvSpPr>
        <p:spPr bwMode="auto">
          <a:xfrm>
            <a:off x="1043608" y="2492896"/>
            <a:ext cx="2088232" cy="504056"/>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smtClean="0">
                <a:ln>
                  <a:noFill/>
                </a:ln>
                <a:solidFill>
                  <a:schemeClr val="bg1"/>
                </a:solidFill>
                <a:effectLst/>
                <a:latin typeface="+mn-lt"/>
                <a:ea typeface="+mn-ea"/>
              </a:rPr>
              <a:t>Apple II</a:t>
            </a:r>
            <a:endParaRPr kumimoji="0" lang="ja-JP" altLang="en-US" sz="1400" b="0" i="0" u="none" strike="noStrike" cap="none" normalizeH="0" smtClean="0">
              <a:ln>
                <a:noFill/>
              </a:ln>
              <a:solidFill>
                <a:schemeClr val="bg1"/>
              </a:solidFill>
              <a:effectLst/>
              <a:latin typeface="+mn-lt"/>
              <a:ea typeface="+mn-ea"/>
            </a:endParaRPr>
          </a:p>
        </p:txBody>
      </p:sp>
      <p:sp>
        <p:nvSpPr>
          <p:cNvPr id="8" name="角丸四角形 7"/>
          <p:cNvSpPr/>
          <p:nvPr/>
        </p:nvSpPr>
        <p:spPr bwMode="auto">
          <a:xfrm>
            <a:off x="1043608" y="3068960"/>
            <a:ext cx="2088232" cy="504056"/>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IBM</a:t>
            </a:r>
            <a:r>
              <a:rPr kumimoji="0" lang="ja-JP" altLang="en-US" sz="1400" dirty="0">
                <a:solidFill>
                  <a:schemeClr val="bg1"/>
                </a:solidFill>
                <a:latin typeface="+mn-lt"/>
                <a:ea typeface="+mn-ea"/>
              </a:rPr>
              <a:t> </a:t>
            </a:r>
            <a:r>
              <a:rPr kumimoji="0" lang="en-US" altLang="ja-JP" sz="1400" dirty="0" smtClean="0">
                <a:solidFill>
                  <a:schemeClr val="bg1"/>
                </a:solidFill>
                <a:latin typeface="+mn-lt"/>
                <a:ea typeface="+mn-ea"/>
              </a:rPr>
              <a:t>PC</a:t>
            </a:r>
            <a:endParaRPr kumimoji="0" lang="ja-JP" altLang="en-US" sz="1400" b="0" i="0" u="none" strike="noStrike" cap="none" normalizeH="0" dirty="0" smtClean="0">
              <a:ln>
                <a:noFill/>
              </a:ln>
              <a:solidFill>
                <a:schemeClr val="bg1"/>
              </a:solidFill>
              <a:effectLst/>
              <a:latin typeface="+mn-lt"/>
              <a:ea typeface="+mn-ea"/>
            </a:endParaRPr>
          </a:p>
        </p:txBody>
      </p:sp>
      <p:sp>
        <p:nvSpPr>
          <p:cNvPr id="9" name="角丸四角形 8"/>
          <p:cNvSpPr/>
          <p:nvPr/>
        </p:nvSpPr>
        <p:spPr bwMode="auto">
          <a:xfrm>
            <a:off x="1043608" y="3645024"/>
            <a:ext cx="2088232" cy="504056"/>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Free Software</a:t>
            </a:r>
            <a:endParaRPr kumimoji="0" lang="ja-JP" altLang="en-US" sz="1400" b="0" i="0" u="none" strike="noStrike" cap="none" normalizeH="0" dirty="0" smtClean="0">
              <a:ln>
                <a:noFill/>
              </a:ln>
              <a:solidFill>
                <a:schemeClr val="bg1"/>
              </a:solidFill>
              <a:effectLst/>
              <a:latin typeface="+mn-lt"/>
              <a:ea typeface="+mn-ea"/>
            </a:endParaRPr>
          </a:p>
        </p:txBody>
      </p:sp>
      <p:sp>
        <p:nvSpPr>
          <p:cNvPr id="10" name="角丸四角形 9"/>
          <p:cNvSpPr/>
          <p:nvPr/>
        </p:nvSpPr>
        <p:spPr bwMode="auto">
          <a:xfrm>
            <a:off x="1043608" y="4221088"/>
            <a:ext cx="2088232" cy="504056"/>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Open Source Software</a:t>
            </a:r>
            <a:endParaRPr kumimoji="0" lang="ja-JP" altLang="en-US" sz="1400" b="0" i="0" u="none" strike="noStrike" cap="none" normalizeH="0" dirty="0" smtClean="0">
              <a:ln>
                <a:noFill/>
              </a:ln>
              <a:solidFill>
                <a:schemeClr val="bg1"/>
              </a:solidFill>
              <a:effectLst/>
              <a:latin typeface="+mn-lt"/>
              <a:ea typeface="+mn-ea"/>
            </a:endParaRPr>
          </a:p>
        </p:txBody>
      </p:sp>
      <p:sp>
        <p:nvSpPr>
          <p:cNvPr id="11" name="角丸四角形 10"/>
          <p:cNvSpPr/>
          <p:nvPr/>
        </p:nvSpPr>
        <p:spPr bwMode="auto">
          <a:xfrm>
            <a:off x="1043608" y="4797152"/>
            <a:ext cx="2088232" cy="432048"/>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smtClean="0">
                <a:ln>
                  <a:noFill/>
                </a:ln>
                <a:solidFill>
                  <a:schemeClr val="bg1"/>
                </a:solidFill>
                <a:effectLst/>
                <a:latin typeface="+mn-lt"/>
                <a:ea typeface="+mn-ea"/>
              </a:rPr>
              <a:t>Open Source Hardware</a:t>
            </a:r>
            <a:endParaRPr kumimoji="0" lang="ja-JP" altLang="en-US" sz="1400" b="0" i="0" u="none" strike="noStrike" cap="none" normalizeH="0" smtClean="0">
              <a:ln>
                <a:noFill/>
              </a:ln>
              <a:solidFill>
                <a:schemeClr val="bg1"/>
              </a:solidFill>
              <a:effectLst/>
              <a:latin typeface="+mn-lt"/>
              <a:ea typeface="+mn-ea"/>
            </a:endParaRPr>
          </a:p>
        </p:txBody>
      </p:sp>
      <p:sp>
        <p:nvSpPr>
          <p:cNvPr id="12" name="テキスト ボックス 11"/>
          <p:cNvSpPr txBox="1"/>
          <p:nvPr/>
        </p:nvSpPr>
        <p:spPr>
          <a:xfrm>
            <a:off x="251520" y="1079158"/>
            <a:ext cx="498855" cy="5339923"/>
          </a:xfrm>
          <a:prstGeom prst="rect">
            <a:avLst/>
          </a:prstGeom>
          <a:noFill/>
        </p:spPr>
        <p:txBody>
          <a:bodyPr wrap="none" rtlCol="0">
            <a:spAutoFit/>
          </a:bodyPr>
          <a:lstStyle/>
          <a:p>
            <a:pPr algn="ctr"/>
            <a:r>
              <a:rPr kumimoji="1" lang="en-US" altLang="ja-JP" sz="1100" dirty="0" smtClean="0">
                <a:solidFill>
                  <a:schemeClr val="bg1"/>
                </a:solidFill>
                <a:latin typeface="+mn-lt"/>
                <a:ea typeface="+mn-ea"/>
              </a:rPr>
              <a:t>1960</a:t>
            </a:r>
          </a:p>
          <a:p>
            <a:pPr algn="ctr"/>
            <a:endParaRPr lang="en-US" altLang="ja-JP" sz="1100" dirty="0">
              <a:solidFill>
                <a:schemeClr val="bg1"/>
              </a:solidFill>
              <a:latin typeface="+mn-lt"/>
              <a:ea typeface="+mn-ea"/>
            </a:endParaRPr>
          </a:p>
          <a:p>
            <a:pPr algn="ctr"/>
            <a:endParaRPr kumimoji="1" lang="en-US" altLang="ja-JP" sz="1100" dirty="0" smtClean="0">
              <a:solidFill>
                <a:schemeClr val="bg1"/>
              </a:solidFill>
              <a:latin typeface="+mn-lt"/>
              <a:ea typeface="+mn-ea"/>
            </a:endParaRPr>
          </a:p>
          <a:p>
            <a:pPr algn="ctr"/>
            <a:endParaRPr lang="en-US" altLang="ja-JP" sz="1100" dirty="0" smtClean="0">
              <a:solidFill>
                <a:schemeClr val="bg1"/>
              </a:solidFill>
              <a:latin typeface="+mn-lt"/>
              <a:ea typeface="+mn-ea"/>
            </a:endParaRPr>
          </a:p>
          <a:p>
            <a:pPr algn="ctr"/>
            <a:endParaRPr lang="en-US" altLang="ja-JP" sz="1100" dirty="0">
              <a:solidFill>
                <a:schemeClr val="bg1"/>
              </a:solidFill>
              <a:latin typeface="+mn-lt"/>
              <a:ea typeface="+mn-ea"/>
            </a:endParaRPr>
          </a:p>
          <a:p>
            <a:pPr algn="ctr"/>
            <a:endParaRPr lang="en-US" altLang="ja-JP" sz="1100" dirty="0">
              <a:solidFill>
                <a:schemeClr val="bg1"/>
              </a:solidFill>
              <a:latin typeface="+mn-lt"/>
              <a:ea typeface="+mn-ea"/>
            </a:endParaRPr>
          </a:p>
          <a:p>
            <a:pPr algn="ctr"/>
            <a:r>
              <a:rPr kumimoji="1" lang="en-US" altLang="ja-JP" sz="1100" dirty="0" smtClean="0">
                <a:solidFill>
                  <a:schemeClr val="bg1"/>
                </a:solidFill>
                <a:latin typeface="+mn-lt"/>
                <a:ea typeface="+mn-ea"/>
              </a:rPr>
              <a:t>1970</a:t>
            </a:r>
          </a:p>
          <a:p>
            <a:pPr algn="ctr"/>
            <a:endParaRPr lang="en-US" altLang="ja-JP" sz="1100" dirty="0" smtClean="0">
              <a:solidFill>
                <a:schemeClr val="bg1"/>
              </a:solidFill>
              <a:latin typeface="+mn-lt"/>
              <a:ea typeface="+mn-ea"/>
            </a:endParaRPr>
          </a:p>
          <a:p>
            <a:pPr algn="ctr"/>
            <a:endParaRPr lang="en-US" altLang="ja-JP" sz="1100" dirty="0">
              <a:solidFill>
                <a:schemeClr val="bg1"/>
              </a:solidFill>
              <a:latin typeface="+mn-lt"/>
              <a:ea typeface="+mn-ea"/>
            </a:endParaRPr>
          </a:p>
          <a:p>
            <a:pPr algn="ctr"/>
            <a:endParaRPr lang="en-US" altLang="ja-JP" sz="1100" dirty="0">
              <a:solidFill>
                <a:schemeClr val="bg1"/>
              </a:solidFill>
              <a:latin typeface="+mn-lt"/>
              <a:ea typeface="+mn-ea"/>
            </a:endParaRPr>
          </a:p>
          <a:p>
            <a:pPr algn="ctr"/>
            <a:endParaRPr kumimoji="1" lang="en-US" altLang="ja-JP" sz="1100" dirty="0" smtClean="0">
              <a:solidFill>
                <a:schemeClr val="bg1"/>
              </a:solidFill>
              <a:latin typeface="+mn-lt"/>
              <a:ea typeface="+mn-ea"/>
            </a:endParaRPr>
          </a:p>
          <a:p>
            <a:pPr algn="ctr"/>
            <a:endParaRPr lang="en-US" altLang="ja-JP" sz="1100" dirty="0">
              <a:solidFill>
                <a:schemeClr val="bg1"/>
              </a:solidFill>
              <a:latin typeface="+mn-lt"/>
              <a:ea typeface="+mn-ea"/>
            </a:endParaRPr>
          </a:p>
          <a:p>
            <a:pPr algn="ctr"/>
            <a:r>
              <a:rPr kumimoji="1" lang="en-US" altLang="ja-JP" sz="1100" dirty="0" smtClean="0">
                <a:solidFill>
                  <a:schemeClr val="bg1"/>
                </a:solidFill>
                <a:latin typeface="+mn-lt"/>
                <a:ea typeface="+mn-ea"/>
              </a:rPr>
              <a:t>1980</a:t>
            </a:r>
          </a:p>
          <a:p>
            <a:pPr algn="ctr"/>
            <a:endParaRPr lang="en-US" altLang="ja-JP" sz="1100" dirty="0" smtClean="0">
              <a:solidFill>
                <a:schemeClr val="bg1"/>
              </a:solidFill>
              <a:latin typeface="+mn-lt"/>
              <a:ea typeface="+mn-ea"/>
            </a:endParaRPr>
          </a:p>
          <a:p>
            <a:pPr algn="ctr"/>
            <a:endParaRPr lang="en-US" altLang="ja-JP" sz="1100" dirty="0">
              <a:solidFill>
                <a:schemeClr val="bg1"/>
              </a:solidFill>
              <a:latin typeface="+mn-lt"/>
              <a:ea typeface="+mn-ea"/>
            </a:endParaRPr>
          </a:p>
          <a:p>
            <a:pPr algn="ctr"/>
            <a:endParaRPr lang="en-US" altLang="ja-JP" sz="1100" dirty="0">
              <a:solidFill>
                <a:schemeClr val="bg1"/>
              </a:solidFill>
              <a:latin typeface="+mn-lt"/>
              <a:ea typeface="+mn-ea"/>
            </a:endParaRPr>
          </a:p>
          <a:p>
            <a:pPr algn="ctr"/>
            <a:endParaRPr kumimoji="1" lang="en-US" altLang="ja-JP" sz="1100" dirty="0" smtClean="0">
              <a:solidFill>
                <a:schemeClr val="bg1"/>
              </a:solidFill>
              <a:latin typeface="+mn-lt"/>
              <a:ea typeface="+mn-ea"/>
            </a:endParaRPr>
          </a:p>
          <a:p>
            <a:pPr algn="ctr"/>
            <a:endParaRPr lang="en-US" altLang="ja-JP" sz="1100" dirty="0">
              <a:solidFill>
                <a:schemeClr val="bg1"/>
              </a:solidFill>
              <a:latin typeface="+mn-lt"/>
              <a:ea typeface="+mn-ea"/>
            </a:endParaRPr>
          </a:p>
          <a:p>
            <a:pPr algn="ctr"/>
            <a:r>
              <a:rPr kumimoji="1" lang="en-US" altLang="ja-JP" sz="1100" dirty="0" smtClean="0">
                <a:solidFill>
                  <a:schemeClr val="bg1"/>
                </a:solidFill>
                <a:latin typeface="+mn-lt"/>
                <a:ea typeface="+mn-ea"/>
              </a:rPr>
              <a:t>1990</a:t>
            </a:r>
          </a:p>
          <a:p>
            <a:pPr algn="ctr"/>
            <a:endParaRPr lang="en-US" altLang="ja-JP" sz="1100" dirty="0" smtClean="0">
              <a:solidFill>
                <a:schemeClr val="bg1"/>
              </a:solidFill>
              <a:latin typeface="+mn-lt"/>
              <a:ea typeface="+mn-ea"/>
            </a:endParaRPr>
          </a:p>
          <a:p>
            <a:pPr algn="ctr"/>
            <a:endParaRPr lang="en-US" altLang="ja-JP" sz="1100" dirty="0">
              <a:solidFill>
                <a:schemeClr val="bg1"/>
              </a:solidFill>
              <a:latin typeface="+mn-lt"/>
              <a:ea typeface="+mn-ea"/>
            </a:endParaRPr>
          </a:p>
          <a:p>
            <a:pPr algn="ctr"/>
            <a:endParaRPr lang="en-US" altLang="ja-JP" sz="1100" dirty="0">
              <a:solidFill>
                <a:schemeClr val="bg1"/>
              </a:solidFill>
              <a:latin typeface="+mn-lt"/>
              <a:ea typeface="+mn-ea"/>
            </a:endParaRPr>
          </a:p>
          <a:p>
            <a:pPr algn="ctr"/>
            <a:endParaRPr kumimoji="1" lang="en-US" altLang="ja-JP" sz="1100" dirty="0" smtClean="0">
              <a:solidFill>
                <a:schemeClr val="bg1"/>
              </a:solidFill>
              <a:latin typeface="+mn-lt"/>
              <a:ea typeface="+mn-ea"/>
            </a:endParaRPr>
          </a:p>
          <a:p>
            <a:pPr algn="ctr"/>
            <a:endParaRPr lang="en-US" altLang="ja-JP" sz="1100" dirty="0">
              <a:solidFill>
                <a:schemeClr val="bg1"/>
              </a:solidFill>
              <a:latin typeface="+mn-lt"/>
              <a:ea typeface="+mn-ea"/>
            </a:endParaRPr>
          </a:p>
          <a:p>
            <a:pPr algn="ctr"/>
            <a:r>
              <a:rPr kumimoji="1" lang="en-US" altLang="ja-JP" sz="1100" dirty="0" smtClean="0">
                <a:solidFill>
                  <a:schemeClr val="bg1"/>
                </a:solidFill>
                <a:latin typeface="+mn-lt"/>
                <a:ea typeface="+mn-ea"/>
              </a:rPr>
              <a:t>2000</a:t>
            </a:r>
          </a:p>
          <a:p>
            <a:pPr algn="ctr"/>
            <a:endParaRPr lang="en-US" altLang="ja-JP" sz="1100" dirty="0">
              <a:solidFill>
                <a:schemeClr val="bg1"/>
              </a:solidFill>
              <a:latin typeface="+mn-lt"/>
              <a:ea typeface="+mn-ea"/>
            </a:endParaRPr>
          </a:p>
          <a:p>
            <a:pPr algn="ctr"/>
            <a:endParaRPr kumimoji="1" lang="en-US" altLang="ja-JP" sz="1100" dirty="0" smtClean="0">
              <a:solidFill>
                <a:schemeClr val="bg1"/>
              </a:solidFill>
              <a:latin typeface="+mn-lt"/>
              <a:ea typeface="+mn-ea"/>
            </a:endParaRPr>
          </a:p>
          <a:p>
            <a:pPr algn="ctr"/>
            <a:endParaRPr lang="en-US" altLang="ja-JP" sz="1100" dirty="0" smtClean="0">
              <a:solidFill>
                <a:schemeClr val="bg1"/>
              </a:solidFill>
              <a:latin typeface="+mn-lt"/>
              <a:ea typeface="+mn-ea"/>
            </a:endParaRPr>
          </a:p>
          <a:p>
            <a:pPr algn="ctr"/>
            <a:endParaRPr kumimoji="1" lang="en-US" altLang="ja-JP" sz="1100" dirty="0" smtClean="0">
              <a:solidFill>
                <a:schemeClr val="bg1"/>
              </a:solidFill>
              <a:latin typeface="+mn-lt"/>
              <a:ea typeface="+mn-ea"/>
            </a:endParaRPr>
          </a:p>
          <a:p>
            <a:pPr algn="ctr"/>
            <a:endParaRPr lang="en-US" altLang="ja-JP" sz="1100" dirty="0">
              <a:solidFill>
                <a:schemeClr val="bg1"/>
              </a:solidFill>
              <a:latin typeface="+mn-lt"/>
              <a:ea typeface="+mn-ea"/>
            </a:endParaRPr>
          </a:p>
          <a:p>
            <a:pPr algn="ctr"/>
            <a:r>
              <a:rPr kumimoji="1" lang="en-US" altLang="ja-JP" sz="1100" dirty="0" smtClean="0">
                <a:solidFill>
                  <a:schemeClr val="bg1"/>
                </a:solidFill>
                <a:latin typeface="+mn-lt"/>
                <a:ea typeface="+mn-ea"/>
              </a:rPr>
              <a:t>2010</a:t>
            </a:r>
            <a:endParaRPr kumimoji="1" lang="ja-JP" altLang="en-US" sz="1100" dirty="0">
              <a:solidFill>
                <a:schemeClr val="bg1"/>
              </a:solidFill>
              <a:latin typeface="+mn-lt"/>
              <a:ea typeface="+mn-ea"/>
            </a:endParaRPr>
          </a:p>
        </p:txBody>
      </p:sp>
      <p:sp>
        <p:nvSpPr>
          <p:cNvPr id="13" name="角丸四角形 12"/>
          <p:cNvSpPr/>
          <p:nvPr/>
        </p:nvSpPr>
        <p:spPr bwMode="auto">
          <a:xfrm>
            <a:off x="3203848" y="1340768"/>
            <a:ext cx="2088232" cy="504056"/>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アーキテクチャの公開</a:t>
            </a:r>
          </a:p>
        </p:txBody>
      </p:sp>
      <p:sp>
        <p:nvSpPr>
          <p:cNvPr id="14" name="角丸四角形 13"/>
          <p:cNvSpPr/>
          <p:nvPr/>
        </p:nvSpPr>
        <p:spPr bwMode="auto">
          <a:xfrm>
            <a:off x="3203848" y="2492896"/>
            <a:ext cx="2088232" cy="1080120"/>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a:solidFill>
                  <a:schemeClr val="bg1"/>
                </a:solidFill>
                <a:latin typeface="+mn-lt"/>
                <a:ea typeface="+mn-ea"/>
              </a:rPr>
              <a:t>回路図</a:t>
            </a:r>
            <a:r>
              <a:rPr kumimoji="0" lang="en-US" altLang="ja-JP" sz="1200" b="0" i="0" u="none" strike="noStrike" cap="none" normalizeH="0" smtClean="0">
                <a:ln>
                  <a:noFill/>
                </a:ln>
                <a:solidFill>
                  <a:schemeClr val="bg1"/>
                </a:solidFill>
                <a:effectLst/>
                <a:latin typeface="+mn-lt"/>
                <a:ea typeface="+mn-ea"/>
              </a:rPr>
              <a:t>/OS API</a:t>
            </a:r>
            <a:r>
              <a:rPr kumimoji="0" lang="ja-JP" altLang="en-US" sz="1200" b="0" i="0" u="none" strike="noStrike" cap="none" normalizeH="0" smtClean="0">
                <a:ln>
                  <a:noFill/>
                </a:ln>
                <a:solidFill>
                  <a:schemeClr val="bg1"/>
                </a:solidFill>
                <a:effectLst/>
                <a:latin typeface="+mn-lt"/>
                <a:ea typeface="+mn-ea"/>
              </a:rPr>
              <a:t>の公開</a:t>
            </a:r>
          </a:p>
        </p:txBody>
      </p:sp>
      <p:sp>
        <p:nvSpPr>
          <p:cNvPr id="15" name="角丸四角形 14"/>
          <p:cNvSpPr/>
          <p:nvPr/>
        </p:nvSpPr>
        <p:spPr bwMode="auto">
          <a:xfrm>
            <a:off x="3203848" y="3645024"/>
            <a:ext cx="2088232" cy="1080120"/>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smtClean="0">
                <a:ln>
                  <a:noFill/>
                </a:ln>
                <a:solidFill>
                  <a:schemeClr val="bg1"/>
                </a:solidFill>
                <a:effectLst/>
                <a:latin typeface="+mn-lt"/>
                <a:ea typeface="+mn-ea"/>
              </a:rPr>
              <a:t>ソースコードの公開</a:t>
            </a:r>
          </a:p>
        </p:txBody>
      </p:sp>
      <p:sp>
        <p:nvSpPr>
          <p:cNvPr id="17" name="角丸四角形 16"/>
          <p:cNvSpPr/>
          <p:nvPr/>
        </p:nvSpPr>
        <p:spPr bwMode="auto">
          <a:xfrm>
            <a:off x="5364088" y="1340768"/>
            <a:ext cx="2088232" cy="504056"/>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chemeClr val="bg1"/>
                </a:solidFill>
                <a:effectLst/>
                <a:latin typeface="+mn-lt"/>
                <a:ea typeface="+mn-ea"/>
              </a:rPr>
              <a:t>HW</a:t>
            </a:r>
            <a:r>
              <a:rPr kumimoji="0" lang="ja-JP" altLang="en-US" sz="1200" b="0" i="0" u="none" strike="noStrike" cap="none" normalizeH="0" dirty="0" smtClean="0">
                <a:ln>
                  <a:noFill/>
                </a:ln>
                <a:solidFill>
                  <a:schemeClr val="bg1"/>
                </a:solidFill>
                <a:effectLst/>
                <a:latin typeface="+mn-lt"/>
                <a:ea typeface="+mn-ea"/>
              </a:rPr>
              <a:t>のファミリー化</a:t>
            </a:r>
            <a:endParaRPr kumimoji="0" lang="en-US" altLang="ja-JP" sz="1200" b="0" i="0" u="none" strike="noStrike" cap="none" normalizeH="0" dirty="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a:solidFill>
                  <a:schemeClr val="bg1"/>
                </a:solidFill>
                <a:latin typeface="+mn-lt"/>
                <a:ea typeface="+mn-ea"/>
              </a:rPr>
              <a:t>周辺</a:t>
            </a:r>
            <a:r>
              <a:rPr kumimoji="0" lang="ja-JP" altLang="en-US" sz="1200" dirty="0" smtClean="0">
                <a:solidFill>
                  <a:schemeClr val="bg1"/>
                </a:solidFill>
                <a:latin typeface="+mn-lt"/>
                <a:ea typeface="+mn-ea"/>
              </a:rPr>
              <a:t>機器</a:t>
            </a:r>
            <a:r>
              <a:rPr kumimoji="0" lang="en-US" altLang="ja-JP" sz="1200" dirty="0" smtClean="0">
                <a:solidFill>
                  <a:schemeClr val="bg1"/>
                </a:solidFill>
                <a:latin typeface="+mn-lt"/>
                <a:ea typeface="+mn-ea"/>
              </a:rPr>
              <a:t>/SW</a:t>
            </a:r>
            <a:r>
              <a:rPr kumimoji="0" lang="ja-JP" altLang="en-US" sz="1200" dirty="0" smtClean="0">
                <a:solidFill>
                  <a:schemeClr val="bg1"/>
                </a:solidFill>
                <a:latin typeface="+mn-lt"/>
                <a:ea typeface="+mn-ea"/>
              </a:rPr>
              <a:t>の互換性</a:t>
            </a:r>
            <a:r>
              <a:rPr kumimoji="0" lang="ja-JP" altLang="en-US" sz="1200" dirty="0">
                <a:solidFill>
                  <a:schemeClr val="bg1"/>
                </a:solidFill>
                <a:latin typeface="+mn-lt"/>
                <a:ea typeface="+mn-ea"/>
              </a:rPr>
              <a:t>確保</a:t>
            </a:r>
            <a:endParaRPr kumimoji="0" lang="en-US" altLang="ja-JP" sz="1200" dirty="0" smtClean="0">
              <a:solidFill>
                <a:schemeClr val="bg1"/>
              </a:solidFill>
              <a:latin typeface="+mn-lt"/>
              <a:ea typeface="+mn-ea"/>
            </a:endParaRPr>
          </a:p>
        </p:txBody>
      </p:sp>
      <p:sp>
        <p:nvSpPr>
          <p:cNvPr id="18" name="角丸四角形 17"/>
          <p:cNvSpPr/>
          <p:nvPr/>
        </p:nvSpPr>
        <p:spPr bwMode="auto">
          <a:xfrm>
            <a:off x="5364088" y="2492896"/>
            <a:ext cx="2088232" cy="1080120"/>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latin typeface="+mn-lt"/>
                <a:ea typeface="+mn-ea"/>
              </a:rPr>
              <a:t>サードパーティの活用</a:t>
            </a:r>
            <a:endParaRPr kumimoji="0" lang="en-US" altLang="ja-JP" sz="1200" dirty="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a:solidFill>
                  <a:schemeClr val="bg1"/>
                </a:solidFill>
                <a:latin typeface="+mn-lt"/>
                <a:ea typeface="+mn-ea"/>
              </a:rPr>
              <a:t>・</a:t>
            </a:r>
            <a:r>
              <a:rPr kumimoji="0" lang="ja-JP" altLang="en-US" sz="1200" dirty="0" smtClean="0">
                <a:solidFill>
                  <a:schemeClr val="bg1"/>
                </a:solidFill>
                <a:latin typeface="+mn-lt"/>
                <a:ea typeface="+mn-ea"/>
              </a:rPr>
              <a:t>周辺機器</a:t>
            </a:r>
            <a:endParaRPr kumimoji="0" lang="en-US" altLang="ja-JP" sz="1200" dirty="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・アプリーケーション</a:t>
            </a:r>
          </a:p>
        </p:txBody>
      </p:sp>
      <p:sp>
        <p:nvSpPr>
          <p:cNvPr id="19" name="角丸四角形 18"/>
          <p:cNvSpPr/>
          <p:nvPr/>
        </p:nvSpPr>
        <p:spPr bwMode="auto">
          <a:xfrm>
            <a:off x="5364088" y="3645024"/>
            <a:ext cx="2088232" cy="1080120"/>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ベンダーロックインの回避</a:t>
            </a:r>
            <a:endParaRPr kumimoji="0" lang="en-US" altLang="ja-JP" sz="1200" b="0" i="0" u="none" strike="noStrike" cap="none" normalizeH="0" dirty="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開発効率の向上</a:t>
            </a:r>
            <a:endParaRPr kumimoji="0" lang="en-US" altLang="ja-JP" sz="1200" b="0" i="0" u="none" strike="noStrike" cap="none" normalizeH="0" dirty="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latin typeface="+mn-lt"/>
                <a:ea typeface="+mn-ea"/>
              </a:rPr>
              <a:t>ソフトウェアの民主化</a:t>
            </a:r>
            <a:endParaRPr kumimoji="0" lang="ja-JP" altLang="en-US" sz="1200" b="0" i="0" u="none" strike="noStrike" cap="none" normalizeH="0" dirty="0" smtClean="0">
              <a:ln>
                <a:noFill/>
              </a:ln>
              <a:solidFill>
                <a:schemeClr val="bg1"/>
              </a:solidFill>
              <a:effectLst/>
              <a:latin typeface="+mn-lt"/>
              <a:ea typeface="+mn-ea"/>
            </a:endParaRPr>
          </a:p>
        </p:txBody>
      </p:sp>
      <p:sp>
        <p:nvSpPr>
          <p:cNvPr id="20" name="角丸四角形 19"/>
          <p:cNvSpPr/>
          <p:nvPr/>
        </p:nvSpPr>
        <p:spPr bwMode="auto">
          <a:xfrm>
            <a:off x="3203848" y="4797152"/>
            <a:ext cx="2088232" cy="432048"/>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smtClean="0">
                <a:ln>
                  <a:noFill/>
                </a:ln>
                <a:solidFill>
                  <a:schemeClr val="bg1"/>
                </a:solidFill>
                <a:effectLst/>
                <a:latin typeface="+mn-lt"/>
                <a:ea typeface="+mn-ea"/>
              </a:rPr>
              <a:t>設計情報の公開</a:t>
            </a:r>
          </a:p>
        </p:txBody>
      </p:sp>
      <p:sp>
        <p:nvSpPr>
          <p:cNvPr id="21" name="角丸四角形 20"/>
          <p:cNvSpPr/>
          <p:nvPr/>
        </p:nvSpPr>
        <p:spPr bwMode="auto">
          <a:xfrm>
            <a:off x="5364088" y="4797152"/>
            <a:ext cx="2088232" cy="43204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コスト削減</a:t>
            </a:r>
          </a:p>
        </p:txBody>
      </p:sp>
      <p:sp>
        <p:nvSpPr>
          <p:cNvPr id="23" name="角丸四角形 22"/>
          <p:cNvSpPr/>
          <p:nvPr/>
        </p:nvSpPr>
        <p:spPr bwMode="auto">
          <a:xfrm>
            <a:off x="7524328" y="1340768"/>
            <a:ext cx="1440160" cy="504056"/>
          </a:xfrm>
          <a:prstGeom prst="roundRect">
            <a:avLst>
              <a:gd name="adj" fmla="val 0"/>
            </a:avLst>
          </a:prstGeom>
          <a:solidFill>
            <a:srgbClr val="EC8B4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互換機の誕生</a:t>
            </a:r>
          </a:p>
        </p:txBody>
      </p:sp>
      <p:sp>
        <p:nvSpPr>
          <p:cNvPr id="25" name="角丸四角形 24"/>
          <p:cNvSpPr/>
          <p:nvPr/>
        </p:nvSpPr>
        <p:spPr bwMode="auto">
          <a:xfrm>
            <a:off x="7524328" y="4221088"/>
            <a:ext cx="1440160" cy="504056"/>
          </a:xfrm>
          <a:prstGeom prst="roundRect">
            <a:avLst>
              <a:gd name="adj" fmla="val 0"/>
            </a:avLst>
          </a:prstGeom>
          <a:solidFill>
            <a:srgbClr val="EC8B4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a:solidFill>
                  <a:schemeClr val="bg1"/>
                </a:solidFill>
                <a:latin typeface="+mn-lt"/>
                <a:ea typeface="+mn-ea"/>
              </a:rPr>
              <a:t>新しいビジネスモデル</a:t>
            </a:r>
            <a:r>
              <a:rPr kumimoji="0" lang="ja-JP" altLang="en-US" sz="1200" dirty="0" smtClean="0">
                <a:solidFill>
                  <a:schemeClr val="bg1"/>
                </a:solidFill>
                <a:latin typeface="+mn-lt"/>
                <a:ea typeface="+mn-ea"/>
              </a:rPr>
              <a:t>の誕生</a:t>
            </a:r>
            <a:endParaRPr kumimoji="0" lang="ja-JP" altLang="en-US" sz="1200" b="0" i="0" u="none" strike="noStrike" cap="none" normalizeH="0" dirty="0" smtClean="0">
              <a:ln>
                <a:noFill/>
              </a:ln>
              <a:solidFill>
                <a:schemeClr val="bg1"/>
              </a:solidFill>
              <a:effectLst/>
              <a:latin typeface="+mn-lt"/>
              <a:ea typeface="+mn-ea"/>
            </a:endParaRPr>
          </a:p>
        </p:txBody>
      </p:sp>
      <p:sp>
        <p:nvSpPr>
          <p:cNvPr id="27" name="角丸四角形 26"/>
          <p:cNvSpPr/>
          <p:nvPr/>
        </p:nvSpPr>
        <p:spPr bwMode="auto">
          <a:xfrm>
            <a:off x="1043608" y="5301208"/>
            <a:ext cx="2088232" cy="432048"/>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smtClean="0">
                <a:ln>
                  <a:noFill/>
                </a:ln>
                <a:solidFill>
                  <a:schemeClr val="bg1"/>
                </a:solidFill>
                <a:effectLst/>
                <a:latin typeface="+mn-lt"/>
                <a:ea typeface="+mn-ea"/>
              </a:rPr>
              <a:t>Open Cloud</a:t>
            </a:r>
            <a:endParaRPr kumimoji="0" lang="ja-JP" altLang="en-US" sz="1400" b="0" i="0" u="none" strike="noStrike" cap="none" normalizeH="0" smtClean="0">
              <a:ln>
                <a:noFill/>
              </a:ln>
              <a:solidFill>
                <a:schemeClr val="bg1"/>
              </a:solidFill>
              <a:effectLst/>
              <a:latin typeface="+mn-lt"/>
              <a:ea typeface="+mn-ea"/>
            </a:endParaRPr>
          </a:p>
        </p:txBody>
      </p:sp>
      <p:sp>
        <p:nvSpPr>
          <p:cNvPr id="28" name="角丸四角形 27"/>
          <p:cNvSpPr/>
          <p:nvPr/>
        </p:nvSpPr>
        <p:spPr bwMode="auto">
          <a:xfrm>
            <a:off x="3203848" y="5301208"/>
            <a:ext cx="2088232" cy="432048"/>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chemeClr val="bg1"/>
                </a:solidFill>
                <a:effectLst/>
                <a:latin typeface="+mn-lt"/>
                <a:ea typeface="+mn-ea"/>
              </a:rPr>
              <a:t>OSS</a:t>
            </a:r>
            <a:r>
              <a:rPr kumimoji="0" lang="ja-JP" altLang="en-US" sz="1200" b="0" i="0" u="none" strike="noStrike" cap="none" normalizeH="0" dirty="0" smtClean="0">
                <a:ln>
                  <a:noFill/>
                </a:ln>
                <a:solidFill>
                  <a:schemeClr val="bg1"/>
                </a:solidFill>
                <a:effectLst/>
                <a:latin typeface="+mn-lt"/>
                <a:ea typeface="+mn-ea"/>
              </a:rPr>
              <a:t>のクラウドインフラ</a:t>
            </a:r>
          </a:p>
        </p:txBody>
      </p:sp>
      <p:sp>
        <p:nvSpPr>
          <p:cNvPr id="29" name="角丸四角形 28"/>
          <p:cNvSpPr/>
          <p:nvPr/>
        </p:nvSpPr>
        <p:spPr bwMode="auto">
          <a:xfrm>
            <a:off x="5364088" y="5301208"/>
            <a:ext cx="2088232" cy="43204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smtClean="0">
                <a:ln>
                  <a:noFill/>
                </a:ln>
                <a:solidFill>
                  <a:schemeClr val="bg1"/>
                </a:solidFill>
                <a:effectLst/>
                <a:latin typeface="+mn-lt"/>
                <a:ea typeface="+mn-ea"/>
              </a:rPr>
              <a:t>インフラの標準化</a:t>
            </a:r>
          </a:p>
        </p:txBody>
      </p:sp>
      <p:sp>
        <p:nvSpPr>
          <p:cNvPr id="32" name="角丸四角形 31"/>
          <p:cNvSpPr/>
          <p:nvPr/>
        </p:nvSpPr>
        <p:spPr bwMode="auto">
          <a:xfrm>
            <a:off x="1043608" y="5805264"/>
            <a:ext cx="2088232" cy="432048"/>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Open </a:t>
            </a:r>
            <a:r>
              <a:rPr kumimoji="0" lang="en-US" altLang="ja-JP" sz="1400" dirty="0">
                <a:solidFill>
                  <a:schemeClr val="bg1"/>
                </a:solidFill>
                <a:latin typeface="+mn-lt"/>
                <a:ea typeface="+mn-ea"/>
              </a:rPr>
              <a:t>Data</a:t>
            </a:r>
            <a:endParaRPr kumimoji="0" lang="ja-JP" altLang="en-US" sz="1400" b="0" i="0" u="none" strike="noStrike" cap="none" normalizeH="0" dirty="0" smtClean="0">
              <a:ln>
                <a:noFill/>
              </a:ln>
              <a:solidFill>
                <a:schemeClr val="bg1"/>
              </a:solidFill>
              <a:effectLst/>
              <a:latin typeface="+mn-lt"/>
              <a:ea typeface="+mn-ea"/>
            </a:endParaRPr>
          </a:p>
        </p:txBody>
      </p:sp>
      <p:sp>
        <p:nvSpPr>
          <p:cNvPr id="33" name="角丸四角形 32"/>
          <p:cNvSpPr/>
          <p:nvPr/>
        </p:nvSpPr>
        <p:spPr bwMode="auto">
          <a:xfrm>
            <a:off x="3203848" y="5805264"/>
            <a:ext cx="2088232" cy="432048"/>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a:solidFill>
                  <a:schemeClr val="bg1"/>
                </a:solidFill>
                <a:latin typeface="+mn-lt"/>
                <a:ea typeface="+mn-ea"/>
              </a:rPr>
              <a:t>官公庁</a:t>
            </a:r>
            <a:r>
              <a:rPr kumimoji="0" lang="ja-JP" altLang="en-US" sz="1200" b="0" i="0" u="none" strike="noStrike" cap="none" normalizeH="0" dirty="0" smtClean="0">
                <a:ln>
                  <a:noFill/>
                </a:ln>
                <a:solidFill>
                  <a:schemeClr val="bg1"/>
                </a:solidFill>
                <a:effectLst/>
                <a:latin typeface="+mn-lt"/>
                <a:ea typeface="+mn-ea"/>
              </a:rPr>
              <a:t>データの公開</a:t>
            </a:r>
          </a:p>
        </p:txBody>
      </p:sp>
      <p:sp>
        <p:nvSpPr>
          <p:cNvPr id="34" name="角丸四角形 33"/>
          <p:cNvSpPr/>
          <p:nvPr/>
        </p:nvSpPr>
        <p:spPr bwMode="auto">
          <a:xfrm>
            <a:off x="5364088" y="5805264"/>
            <a:ext cx="2088232" cy="43204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ビッグデータの無償利用</a:t>
            </a:r>
          </a:p>
        </p:txBody>
      </p:sp>
      <p:sp>
        <p:nvSpPr>
          <p:cNvPr id="36" name="角丸四角形 35"/>
          <p:cNvSpPr/>
          <p:nvPr/>
        </p:nvSpPr>
        <p:spPr bwMode="auto">
          <a:xfrm>
            <a:off x="1050726" y="1916832"/>
            <a:ext cx="2088232" cy="504056"/>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UNIX</a:t>
            </a:r>
            <a:endParaRPr kumimoji="0" lang="ja-JP" altLang="en-US" sz="1400" b="0" i="0" u="none" strike="noStrike" cap="none" normalizeH="0" dirty="0" smtClean="0">
              <a:ln>
                <a:noFill/>
              </a:ln>
              <a:solidFill>
                <a:schemeClr val="bg1"/>
              </a:solidFill>
              <a:effectLst/>
              <a:latin typeface="+mn-lt"/>
              <a:ea typeface="+mn-ea"/>
            </a:endParaRPr>
          </a:p>
        </p:txBody>
      </p:sp>
      <p:sp>
        <p:nvSpPr>
          <p:cNvPr id="37" name="角丸四角形 36"/>
          <p:cNvSpPr/>
          <p:nvPr/>
        </p:nvSpPr>
        <p:spPr bwMode="auto">
          <a:xfrm>
            <a:off x="3210966" y="1916832"/>
            <a:ext cx="2088232" cy="504056"/>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ソース公開</a:t>
            </a:r>
            <a:endParaRPr kumimoji="0" lang="en-US" altLang="ja-JP" sz="1200" b="0" i="0" u="none" strike="noStrike" cap="none" normalizeH="0" dirty="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dirty="0" smtClean="0">
                <a:solidFill>
                  <a:schemeClr val="bg1"/>
                </a:solidFill>
                <a:latin typeface="+mn-lt"/>
                <a:ea typeface="+mn-ea"/>
              </a:rPr>
              <a:t>(</a:t>
            </a:r>
            <a:r>
              <a:rPr kumimoji="0" lang="ja-JP" altLang="en-US" sz="1200" dirty="0">
                <a:solidFill>
                  <a:schemeClr val="bg1"/>
                </a:solidFill>
                <a:latin typeface="+mn-lt"/>
                <a:ea typeface="+mn-ea"/>
              </a:rPr>
              <a:t>独禁</a:t>
            </a:r>
            <a:r>
              <a:rPr kumimoji="0" lang="ja-JP" altLang="en-US" sz="1200" dirty="0" smtClean="0">
                <a:solidFill>
                  <a:schemeClr val="bg1"/>
                </a:solidFill>
                <a:latin typeface="+mn-lt"/>
                <a:ea typeface="+mn-ea"/>
              </a:rPr>
              <a:t>法による販売禁止</a:t>
            </a:r>
            <a:r>
              <a:rPr kumimoji="0" lang="en-US" altLang="ja-JP" sz="1200" dirty="0" smtClean="0">
                <a:solidFill>
                  <a:schemeClr val="bg1"/>
                </a:solidFill>
                <a:latin typeface="+mn-lt"/>
                <a:ea typeface="+mn-ea"/>
              </a:rPr>
              <a:t>)</a:t>
            </a:r>
            <a:endParaRPr kumimoji="0" lang="ja-JP" altLang="en-US" sz="1200" b="0" i="0" u="none" strike="noStrike" cap="none" normalizeH="0" dirty="0" smtClean="0">
              <a:ln>
                <a:noFill/>
              </a:ln>
              <a:solidFill>
                <a:schemeClr val="bg1"/>
              </a:solidFill>
              <a:effectLst/>
              <a:latin typeface="+mn-lt"/>
              <a:ea typeface="+mn-ea"/>
            </a:endParaRPr>
          </a:p>
        </p:txBody>
      </p:sp>
      <p:sp>
        <p:nvSpPr>
          <p:cNvPr id="38" name="角丸四角形 37"/>
          <p:cNvSpPr/>
          <p:nvPr/>
        </p:nvSpPr>
        <p:spPr bwMode="auto">
          <a:xfrm>
            <a:off x="5364088" y="1916832"/>
            <a:ext cx="2088232" cy="504056"/>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latin typeface="+mn-lt"/>
                <a:ea typeface="+mn-ea"/>
              </a:rPr>
              <a:t>研究機関での普及</a:t>
            </a:r>
            <a:endParaRPr kumimoji="0" lang="en-US" altLang="ja-JP" sz="1200" dirty="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a:solidFill>
                  <a:schemeClr val="bg1"/>
                </a:solidFill>
                <a:latin typeface="+mn-lt"/>
                <a:ea typeface="+mn-ea"/>
              </a:rPr>
              <a:t>分散</a:t>
            </a:r>
            <a:r>
              <a:rPr kumimoji="0" lang="ja-JP" altLang="en-US" sz="1200" dirty="0" smtClean="0">
                <a:solidFill>
                  <a:schemeClr val="bg1"/>
                </a:solidFill>
                <a:latin typeface="+mn-lt"/>
                <a:ea typeface="+mn-ea"/>
              </a:rPr>
              <a:t>した共同開発</a:t>
            </a:r>
            <a:endParaRPr kumimoji="0" lang="en-US" altLang="ja-JP" sz="1200" dirty="0" smtClean="0">
              <a:solidFill>
                <a:schemeClr val="bg1"/>
              </a:solidFill>
              <a:latin typeface="+mn-lt"/>
              <a:ea typeface="+mn-ea"/>
            </a:endParaRPr>
          </a:p>
        </p:txBody>
      </p:sp>
      <p:sp>
        <p:nvSpPr>
          <p:cNvPr id="39" name="角丸四角形 38"/>
          <p:cNvSpPr/>
          <p:nvPr/>
        </p:nvSpPr>
        <p:spPr bwMode="auto">
          <a:xfrm>
            <a:off x="7524328" y="3068960"/>
            <a:ext cx="1440160" cy="504056"/>
          </a:xfrm>
          <a:prstGeom prst="roundRect">
            <a:avLst>
              <a:gd name="adj" fmla="val 0"/>
            </a:avLst>
          </a:prstGeom>
          <a:solidFill>
            <a:srgbClr val="EC8B4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互換機の誕生と</a:t>
            </a:r>
            <a:r>
              <a:rPr kumimoji="0" lang="en-US" altLang="ja-JP" sz="1200" b="0" i="0" u="none" strike="noStrike" cap="none" normalizeH="0" dirty="0" smtClean="0">
                <a:ln>
                  <a:noFill/>
                </a:ln>
                <a:solidFill>
                  <a:schemeClr val="bg1"/>
                </a:solidFill>
                <a:effectLst/>
                <a:latin typeface="+mn-lt"/>
                <a:ea typeface="+mn-ea"/>
              </a:rPr>
              <a:t>PC</a:t>
            </a:r>
            <a:r>
              <a:rPr kumimoji="0" lang="ja-JP" altLang="en-US" sz="1200" b="0" i="0" u="none" strike="noStrike" cap="none" normalizeH="0" dirty="0" smtClean="0">
                <a:ln>
                  <a:noFill/>
                </a:ln>
                <a:solidFill>
                  <a:schemeClr val="bg1"/>
                </a:solidFill>
                <a:effectLst/>
                <a:latin typeface="+mn-lt"/>
                <a:ea typeface="+mn-ea"/>
              </a:rPr>
              <a:t>事業らの撤退</a:t>
            </a:r>
          </a:p>
        </p:txBody>
      </p:sp>
      <p:sp>
        <p:nvSpPr>
          <p:cNvPr id="40" name="角丸四角形 39"/>
          <p:cNvSpPr/>
          <p:nvPr/>
        </p:nvSpPr>
        <p:spPr bwMode="auto">
          <a:xfrm>
            <a:off x="7524328" y="1916832"/>
            <a:ext cx="1440160" cy="504056"/>
          </a:xfrm>
          <a:prstGeom prst="roundRect">
            <a:avLst>
              <a:gd name="adj" fmla="val 0"/>
            </a:avLst>
          </a:prstGeom>
          <a:solidFill>
            <a:srgbClr val="EC8B4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世界中で機能拡張・バグ修正</a:t>
            </a:r>
          </a:p>
        </p:txBody>
      </p:sp>
      <p:sp>
        <p:nvSpPr>
          <p:cNvPr id="41" name="角丸四角形 40"/>
          <p:cNvSpPr/>
          <p:nvPr/>
        </p:nvSpPr>
        <p:spPr bwMode="auto">
          <a:xfrm>
            <a:off x="7524328" y="2492896"/>
            <a:ext cx="1440160" cy="504056"/>
          </a:xfrm>
          <a:prstGeom prst="roundRect">
            <a:avLst>
              <a:gd name="adj" fmla="val 0"/>
            </a:avLst>
          </a:prstGeom>
          <a:solidFill>
            <a:srgbClr val="EC8B4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豊富な周辺機器・アプリケーション</a:t>
            </a:r>
          </a:p>
        </p:txBody>
      </p:sp>
    </p:spTree>
    <p:extLst>
      <p:ext uri="{BB962C8B-B14F-4D97-AF65-F5344CB8AC3E}">
        <p14:creationId xmlns:p14="http://schemas.microsoft.com/office/powerpoint/2010/main" val="210663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anim calcmode="lin" valueType="num">
                                      <p:cBhvr>
                                        <p:cTn id="46" dur="1000" fill="hold"/>
                                        <p:tgtEl>
                                          <p:spTgt spid="13"/>
                                        </p:tgtEl>
                                        <p:attrNameLst>
                                          <p:attrName>ppt_x</p:attrName>
                                        </p:attrNameLst>
                                      </p:cBhvr>
                                      <p:tavLst>
                                        <p:tav tm="0">
                                          <p:val>
                                            <p:strVal val="#ppt_x"/>
                                          </p:val>
                                        </p:tav>
                                        <p:tav tm="100000">
                                          <p:val>
                                            <p:strVal val="#ppt_x"/>
                                          </p:val>
                                        </p:tav>
                                      </p:tavLst>
                                    </p:anim>
                                    <p:anim calcmode="lin" valueType="num">
                                      <p:cBhvr>
                                        <p:cTn id="47" dur="1000" fill="hold"/>
                                        <p:tgtEl>
                                          <p:spTgt spid="13"/>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1000" fill="hold"/>
                                        <p:tgtEl>
                                          <p:spTgt spid="1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1000"/>
                                        <p:tgtEl>
                                          <p:spTgt spid="18"/>
                                        </p:tgtEl>
                                      </p:cBhvr>
                                    </p:animEffect>
                                    <p:anim calcmode="lin" valueType="num">
                                      <p:cBhvr>
                                        <p:cTn id="66" dur="1000" fill="hold"/>
                                        <p:tgtEl>
                                          <p:spTgt spid="18"/>
                                        </p:tgtEl>
                                        <p:attrNameLst>
                                          <p:attrName>ppt_x</p:attrName>
                                        </p:attrNameLst>
                                      </p:cBhvr>
                                      <p:tavLst>
                                        <p:tav tm="0">
                                          <p:val>
                                            <p:strVal val="#ppt_x"/>
                                          </p:val>
                                        </p:tav>
                                        <p:tav tm="100000">
                                          <p:val>
                                            <p:strVal val="#ppt_x"/>
                                          </p:val>
                                        </p:tav>
                                      </p:tavLst>
                                    </p:anim>
                                    <p:anim calcmode="lin" valueType="num">
                                      <p:cBhvr>
                                        <p:cTn id="67" dur="1000" fill="hold"/>
                                        <p:tgtEl>
                                          <p:spTgt spid="18"/>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anim calcmode="lin" valueType="num">
                                      <p:cBhvr>
                                        <p:cTn id="71" dur="1000" fill="hold"/>
                                        <p:tgtEl>
                                          <p:spTgt spid="19"/>
                                        </p:tgtEl>
                                        <p:attrNameLst>
                                          <p:attrName>ppt_x</p:attrName>
                                        </p:attrNameLst>
                                      </p:cBhvr>
                                      <p:tavLst>
                                        <p:tav tm="0">
                                          <p:val>
                                            <p:strVal val="#ppt_x"/>
                                          </p:val>
                                        </p:tav>
                                        <p:tav tm="100000">
                                          <p:val>
                                            <p:strVal val="#ppt_x"/>
                                          </p:val>
                                        </p:tav>
                                      </p:tavLst>
                                    </p:anim>
                                    <p:anim calcmode="lin" valueType="num">
                                      <p:cBhvr>
                                        <p:cTn id="72" dur="1000" fill="hold"/>
                                        <p:tgtEl>
                                          <p:spTgt spid="19"/>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1000"/>
                                        <p:tgtEl>
                                          <p:spTgt spid="21"/>
                                        </p:tgtEl>
                                      </p:cBhvr>
                                    </p:animEffect>
                                    <p:anim calcmode="lin" valueType="num">
                                      <p:cBhvr>
                                        <p:cTn id="81" dur="1000" fill="hold"/>
                                        <p:tgtEl>
                                          <p:spTgt spid="21"/>
                                        </p:tgtEl>
                                        <p:attrNameLst>
                                          <p:attrName>ppt_x</p:attrName>
                                        </p:attrNameLst>
                                      </p:cBhvr>
                                      <p:tavLst>
                                        <p:tav tm="0">
                                          <p:val>
                                            <p:strVal val="#ppt_x"/>
                                          </p:val>
                                        </p:tav>
                                        <p:tav tm="100000">
                                          <p:val>
                                            <p:strVal val="#ppt_x"/>
                                          </p:val>
                                        </p:tav>
                                      </p:tavLst>
                                    </p:anim>
                                    <p:anim calcmode="lin" valueType="num">
                                      <p:cBhvr>
                                        <p:cTn id="82" dur="1000" fill="hold"/>
                                        <p:tgtEl>
                                          <p:spTgt spid="2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1000"/>
                                        <p:tgtEl>
                                          <p:spTgt spid="28"/>
                                        </p:tgtEl>
                                      </p:cBhvr>
                                    </p:animEffect>
                                    <p:anim calcmode="lin" valueType="num">
                                      <p:cBhvr>
                                        <p:cTn id="91" dur="1000" fill="hold"/>
                                        <p:tgtEl>
                                          <p:spTgt spid="28"/>
                                        </p:tgtEl>
                                        <p:attrNameLst>
                                          <p:attrName>ppt_x</p:attrName>
                                        </p:attrNameLst>
                                      </p:cBhvr>
                                      <p:tavLst>
                                        <p:tav tm="0">
                                          <p:val>
                                            <p:strVal val="#ppt_x"/>
                                          </p:val>
                                        </p:tav>
                                        <p:tav tm="100000">
                                          <p:val>
                                            <p:strVal val="#ppt_x"/>
                                          </p:val>
                                        </p:tav>
                                      </p:tavLst>
                                    </p:anim>
                                    <p:anim calcmode="lin" valueType="num">
                                      <p:cBhvr>
                                        <p:cTn id="92" dur="1000" fill="hold"/>
                                        <p:tgtEl>
                                          <p:spTgt spid="28"/>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fade">
                                      <p:cBhvr>
                                        <p:cTn id="95" dur="1000"/>
                                        <p:tgtEl>
                                          <p:spTgt spid="29"/>
                                        </p:tgtEl>
                                      </p:cBhvr>
                                    </p:animEffect>
                                    <p:anim calcmode="lin" valueType="num">
                                      <p:cBhvr>
                                        <p:cTn id="96" dur="1000" fill="hold"/>
                                        <p:tgtEl>
                                          <p:spTgt spid="29"/>
                                        </p:tgtEl>
                                        <p:attrNameLst>
                                          <p:attrName>ppt_x</p:attrName>
                                        </p:attrNameLst>
                                      </p:cBhvr>
                                      <p:tavLst>
                                        <p:tav tm="0">
                                          <p:val>
                                            <p:strVal val="#ppt_x"/>
                                          </p:val>
                                        </p:tav>
                                        <p:tav tm="100000">
                                          <p:val>
                                            <p:strVal val="#ppt_x"/>
                                          </p:val>
                                        </p:tav>
                                      </p:tavLst>
                                    </p:anim>
                                    <p:anim calcmode="lin" valueType="num">
                                      <p:cBhvr>
                                        <p:cTn id="97" dur="1000" fill="hold"/>
                                        <p:tgtEl>
                                          <p:spTgt spid="2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fade">
                                      <p:cBhvr>
                                        <p:cTn id="100" dur="1000"/>
                                        <p:tgtEl>
                                          <p:spTgt spid="32"/>
                                        </p:tgtEl>
                                      </p:cBhvr>
                                    </p:animEffect>
                                    <p:anim calcmode="lin" valueType="num">
                                      <p:cBhvr>
                                        <p:cTn id="101" dur="1000" fill="hold"/>
                                        <p:tgtEl>
                                          <p:spTgt spid="32"/>
                                        </p:tgtEl>
                                        <p:attrNameLst>
                                          <p:attrName>ppt_x</p:attrName>
                                        </p:attrNameLst>
                                      </p:cBhvr>
                                      <p:tavLst>
                                        <p:tav tm="0">
                                          <p:val>
                                            <p:strVal val="#ppt_x"/>
                                          </p:val>
                                        </p:tav>
                                        <p:tav tm="100000">
                                          <p:val>
                                            <p:strVal val="#ppt_x"/>
                                          </p:val>
                                        </p:tav>
                                      </p:tavLst>
                                    </p:anim>
                                    <p:anim calcmode="lin" valueType="num">
                                      <p:cBhvr>
                                        <p:cTn id="102" dur="1000" fill="hold"/>
                                        <p:tgtEl>
                                          <p:spTgt spid="3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fade">
                                      <p:cBhvr>
                                        <p:cTn id="105" dur="1000"/>
                                        <p:tgtEl>
                                          <p:spTgt spid="33"/>
                                        </p:tgtEl>
                                      </p:cBhvr>
                                    </p:animEffect>
                                    <p:anim calcmode="lin" valueType="num">
                                      <p:cBhvr>
                                        <p:cTn id="106" dur="1000" fill="hold"/>
                                        <p:tgtEl>
                                          <p:spTgt spid="33"/>
                                        </p:tgtEl>
                                        <p:attrNameLst>
                                          <p:attrName>ppt_x</p:attrName>
                                        </p:attrNameLst>
                                      </p:cBhvr>
                                      <p:tavLst>
                                        <p:tav tm="0">
                                          <p:val>
                                            <p:strVal val="#ppt_x"/>
                                          </p:val>
                                        </p:tav>
                                        <p:tav tm="100000">
                                          <p:val>
                                            <p:strVal val="#ppt_x"/>
                                          </p:val>
                                        </p:tav>
                                      </p:tavLst>
                                    </p:anim>
                                    <p:anim calcmode="lin" valueType="num">
                                      <p:cBhvr>
                                        <p:cTn id="107" dur="1000" fill="hold"/>
                                        <p:tgtEl>
                                          <p:spTgt spid="33"/>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1000" fill="hold"/>
                                        <p:tgtEl>
                                          <p:spTgt spid="34"/>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Effect transition="in" filter="fade">
                                      <p:cBhvr>
                                        <p:cTn id="115" dur="1000"/>
                                        <p:tgtEl>
                                          <p:spTgt spid="36"/>
                                        </p:tgtEl>
                                      </p:cBhvr>
                                    </p:animEffect>
                                    <p:anim calcmode="lin" valueType="num">
                                      <p:cBhvr>
                                        <p:cTn id="116" dur="1000" fill="hold"/>
                                        <p:tgtEl>
                                          <p:spTgt spid="36"/>
                                        </p:tgtEl>
                                        <p:attrNameLst>
                                          <p:attrName>ppt_x</p:attrName>
                                        </p:attrNameLst>
                                      </p:cBhvr>
                                      <p:tavLst>
                                        <p:tav tm="0">
                                          <p:val>
                                            <p:strVal val="#ppt_x"/>
                                          </p:val>
                                        </p:tav>
                                        <p:tav tm="100000">
                                          <p:val>
                                            <p:strVal val="#ppt_x"/>
                                          </p:val>
                                        </p:tav>
                                      </p:tavLst>
                                    </p:anim>
                                    <p:anim calcmode="lin" valueType="num">
                                      <p:cBhvr>
                                        <p:cTn id="117" dur="1000" fill="hold"/>
                                        <p:tgtEl>
                                          <p:spTgt spid="36"/>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53" presetClass="entr" presetSubtype="16" fill="hold" grpId="0" nodeType="clickEffect">
                                  <p:stCondLst>
                                    <p:cond delay="0"/>
                                  </p:stCondLst>
                                  <p:childTnLst>
                                    <p:set>
                                      <p:cBhvr>
                                        <p:cTn id="131" dur="1" fill="hold">
                                          <p:stCondLst>
                                            <p:cond delay="0"/>
                                          </p:stCondLst>
                                        </p:cTn>
                                        <p:tgtEl>
                                          <p:spTgt spid="23"/>
                                        </p:tgtEl>
                                        <p:attrNameLst>
                                          <p:attrName>style.visibility</p:attrName>
                                        </p:attrNameLst>
                                      </p:cBhvr>
                                      <p:to>
                                        <p:strVal val="visible"/>
                                      </p:to>
                                    </p:set>
                                    <p:anim calcmode="lin" valueType="num">
                                      <p:cBhvr>
                                        <p:cTn id="132" dur="500" fill="hold"/>
                                        <p:tgtEl>
                                          <p:spTgt spid="23"/>
                                        </p:tgtEl>
                                        <p:attrNameLst>
                                          <p:attrName>ppt_w</p:attrName>
                                        </p:attrNameLst>
                                      </p:cBhvr>
                                      <p:tavLst>
                                        <p:tav tm="0">
                                          <p:val>
                                            <p:fltVal val="0"/>
                                          </p:val>
                                        </p:tav>
                                        <p:tav tm="100000">
                                          <p:val>
                                            <p:strVal val="#ppt_w"/>
                                          </p:val>
                                        </p:tav>
                                      </p:tavLst>
                                    </p:anim>
                                    <p:anim calcmode="lin" valueType="num">
                                      <p:cBhvr>
                                        <p:cTn id="133" dur="500" fill="hold"/>
                                        <p:tgtEl>
                                          <p:spTgt spid="23"/>
                                        </p:tgtEl>
                                        <p:attrNameLst>
                                          <p:attrName>ppt_h</p:attrName>
                                        </p:attrNameLst>
                                      </p:cBhvr>
                                      <p:tavLst>
                                        <p:tav tm="0">
                                          <p:val>
                                            <p:fltVal val="0"/>
                                          </p:val>
                                        </p:tav>
                                        <p:tav tm="100000">
                                          <p:val>
                                            <p:strVal val="#ppt_h"/>
                                          </p:val>
                                        </p:tav>
                                      </p:tavLst>
                                    </p:anim>
                                    <p:animEffect transition="in" filter="fade">
                                      <p:cBhvr>
                                        <p:cTn id="134" dur="500"/>
                                        <p:tgtEl>
                                          <p:spTgt spid="23"/>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25"/>
                                        </p:tgtEl>
                                        <p:attrNameLst>
                                          <p:attrName>style.visibility</p:attrName>
                                        </p:attrNameLst>
                                      </p:cBhvr>
                                      <p:to>
                                        <p:strVal val="visible"/>
                                      </p:to>
                                    </p:set>
                                    <p:anim calcmode="lin" valueType="num">
                                      <p:cBhvr>
                                        <p:cTn id="137" dur="500" fill="hold"/>
                                        <p:tgtEl>
                                          <p:spTgt spid="25"/>
                                        </p:tgtEl>
                                        <p:attrNameLst>
                                          <p:attrName>ppt_w</p:attrName>
                                        </p:attrNameLst>
                                      </p:cBhvr>
                                      <p:tavLst>
                                        <p:tav tm="0">
                                          <p:val>
                                            <p:fltVal val="0"/>
                                          </p:val>
                                        </p:tav>
                                        <p:tav tm="100000">
                                          <p:val>
                                            <p:strVal val="#ppt_w"/>
                                          </p:val>
                                        </p:tav>
                                      </p:tavLst>
                                    </p:anim>
                                    <p:anim calcmode="lin" valueType="num">
                                      <p:cBhvr>
                                        <p:cTn id="138" dur="500" fill="hold"/>
                                        <p:tgtEl>
                                          <p:spTgt spid="25"/>
                                        </p:tgtEl>
                                        <p:attrNameLst>
                                          <p:attrName>ppt_h</p:attrName>
                                        </p:attrNameLst>
                                      </p:cBhvr>
                                      <p:tavLst>
                                        <p:tav tm="0">
                                          <p:val>
                                            <p:fltVal val="0"/>
                                          </p:val>
                                        </p:tav>
                                        <p:tav tm="100000">
                                          <p:val>
                                            <p:strVal val="#ppt_h"/>
                                          </p:val>
                                        </p:tav>
                                      </p:tavLst>
                                    </p:anim>
                                    <p:animEffect transition="in" filter="fade">
                                      <p:cBhvr>
                                        <p:cTn id="139" dur="500"/>
                                        <p:tgtEl>
                                          <p:spTgt spid="25"/>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39"/>
                                        </p:tgtEl>
                                        <p:attrNameLst>
                                          <p:attrName>style.visibility</p:attrName>
                                        </p:attrNameLst>
                                      </p:cBhvr>
                                      <p:to>
                                        <p:strVal val="visible"/>
                                      </p:to>
                                    </p:set>
                                    <p:anim calcmode="lin" valueType="num">
                                      <p:cBhvr>
                                        <p:cTn id="142" dur="500" fill="hold"/>
                                        <p:tgtEl>
                                          <p:spTgt spid="39"/>
                                        </p:tgtEl>
                                        <p:attrNameLst>
                                          <p:attrName>ppt_w</p:attrName>
                                        </p:attrNameLst>
                                      </p:cBhvr>
                                      <p:tavLst>
                                        <p:tav tm="0">
                                          <p:val>
                                            <p:fltVal val="0"/>
                                          </p:val>
                                        </p:tav>
                                        <p:tav tm="100000">
                                          <p:val>
                                            <p:strVal val="#ppt_w"/>
                                          </p:val>
                                        </p:tav>
                                      </p:tavLst>
                                    </p:anim>
                                    <p:anim calcmode="lin" valueType="num">
                                      <p:cBhvr>
                                        <p:cTn id="143" dur="500" fill="hold"/>
                                        <p:tgtEl>
                                          <p:spTgt spid="39"/>
                                        </p:tgtEl>
                                        <p:attrNameLst>
                                          <p:attrName>ppt_h</p:attrName>
                                        </p:attrNameLst>
                                      </p:cBhvr>
                                      <p:tavLst>
                                        <p:tav tm="0">
                                          <p:val>
                                            <p:fltVal val="0"/>
                                          </p:val>
                                        </p:tav>
                                        <p:tav tm="100000">
                                          <p:val>
                                            <p:strVal val="#ppt_h"/>
                                          </p:val>
                                        </p:tav>
                                      </p:tavLst>
                                    </p:anim>
                                    <p:animEffect transition="in" filter="fade">
                                      <p:cBhvr>
                                        <p:cTn id="144" dur="500"/>
                                        <p:tgtEl>
                                          <p:spTgt spid="39"/>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40"/>
                                        </p:tgtEl>
                                        <p:attrNameLst>
                                          <p:attrName>style.visibility</p:attrName>
                                        </p:attrNameLst>
                                      </p:cBhvr>
                                      <p:to>
                                        <p:strVal val="visible"/>
                                      </p:to>
                                    </p:set>
                                    <p:anim calcmode="lin" valueType="num">
                                      <p:cBhvr>
                                        <p:cTn id="147" dur="500" fill="hold"/>
                                        <p:tgtEl>
                                          <p:spTgt spid="40"/>
                                        </p:tgtEl>
                                        <p:attrNameLst>
                                          <p:attrName>ppt_w</p:attrName>
                                        </p:attrNameLst>
                                      </p:cBhvr>
                                      <p:tavLst>
                                        <p:tav tm="0">
                                          <p:val>
                                            <p:fltVal val="0"/>
                                          </p:val>
                                        </p:tav>
                                        <p:tav tm="100000">
                                          <p:val>
                                            <p:strVal val="#ppt_w"/>
                                          </p:val>
                                        </p:tav>
                                      </p:tavLst>
                                    </p:anim>
                                    <p:anim calcmode="lin" valueType="num">
                                      <p:cBhvr>
                                        <p:cTn id="148" dur="500" fill="hold"/>
                                        <p:tgtEl>
                                          <p:spTgt spid="40"/>
                                        </p:tgtEl>
                                        <p:attrNameLst>
                                          <p:attrName>ppt_h</p:attrName>
                                        </p:attrNameLst>
                                      </p:cBhvr>
                                      <p:tavLst>
                                        <p:tav tm="0">
                                          <p:val>
                                            <p:fltVal val="0"/>
                                          </p:val>
                                        </p:tav>
                                        <p:tav tm="100000">
                                          <p:val>
                                            <p:strVal val="#ppt_h"/>
                                          </p:val>
                                        </p:tav>
                                      </p:tavLst>
                                    </p:anim>
                                    <p:animEffect transition="in" filter="fade">
                                      <p:cBhvr>
                                        <p:cTn id="149" dur="500"/>
                                        <p:tgtEl>
                                          <p:spTgt spid="40"/>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41"/>
                                        </p:tgtEl>
                                        <p:attrNameLst>
                                          <p:attrName>style.visibility</p:attrName>
                                        </p:attrNameLst>
                                      </p:cBhvr>
                                      <p:to>
                                        <p:strVal val="visible"/>
                                      </p:to>
                                    </p:set>
                                    <p:anim calcmode="lin" valueType="num">
                                      <p:cBhvr>
                                        <p:cTn id="152" dur="500" fill="hold"/>
                                        <p:tgtEl>
                                          <p:spTgt spid="41"/>
                                        </p:tgtEl>
                                        <p:attrNameLst>
                                          <p:attrName>ppt_w</p:attrName>
                                        </p:attrNameLst>
                                      </p:cBhvr>
                                      <p:tavLst>
                                        <p:tav tm="0">
                                          <p:val>
                                            <p:fltVal val="0"/>
                                          </p:val>
                                        </p:tav>
                                        <p:tav tm="100000">
                                          <p:val>
                                            <p:strVal val="#ppt_w"/>
                                          </p:val>
                                        </p:tav>
                                      </p:tavLst>
                                    </p:anim>
                                    <p:anim calcmode="lin" valueType="num">
                                      <p:cBhvr>
                                        <p:cTn id="153" dur="500" fill="hold"/>
                                        <p:tgtEl>
                                          <p:spTgt spid="41"/>
                                        </p:tgtEl>
                                        <p:attrNameLst>
                                          <p:attrName>ppt_h</p:attrName>
                                        </p:attrNameLst>
                                      </p:cBhvr>
                                      <p:tavLst>
                                        <p:tav tm="0">
                                          <p:val>
                                            <p:fltVal val="0"/>
                                          </p:val>
                                        </p:tav>
                                        <p:tav tm="100000">
                                          <p:val>
                                            <p:strVal val="#ppt_h"/>
                                          </p:val>
                                        </p:tav>
                                      </p:tavLst>
                                    </p:anim>
                                    <p:animEffect transition="in" filter="fade">
                                      <p:cBhvr>
                                        <p:cTn id="15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p:bldP spid="13" grpId="0" animBg="1"/>
      <p:bldP spid="14" grpId="0" animBg="1"/>
      <p:bldP spid="15" grpId="0" animBg="1"/>
      <p:bldP spid="17" grpId="0" animBg="1"/>
      <p:bldP spid="18" grpId="0" animBg="1"/>
      <p:bldP spid="19" grpId="0" animBg="1"/>
      <p:bldP spid="20" grpId="0" animBg="1"/>
      <p:bldP spid="21" grpId="0" animBg="1"/>
      <p:bldP spid="23" grpId="0" animBg="1"/>
      <p:bldP spid="25" grpId="0" animBg="1"/>
      <p:bldP spid="27" grpId="0" animBg="1"/>
      <p:bldP spid="28" grpId="0" animBg="1"/>
      <p:bldP spid="29" grpId="0" animBg="1"/>
      <p:bldP spid="32" grpId="0" animBg="1"/>
      <p:bldP spid="33" grpId="0" animBg="1"/>
      <p:bldP spid="34" grpId="0" animBg="1"/>
      <p:bldP spid="36" grpId="0" animBg="1"/>
      <p:bldP spid="37" grpId="0" animBg="1"/>
      <p:bldP spid="38" grpId="0" animBg="1"/>
      <p:bldP spid="39" grpId="0" animBg="1"/>
      <p:bldP spid="40" grpId="0" animBg="1"/>
      <p:bldP spid="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円/楕円 29"/>
          <p:cNvSpPr/>
          <p:nvPr/>
        </p:nvSpPr>
        <p:spPr bwMode="auto">
          <a:xfrm>
            <a:off x="464335" y="1274067"/>
            <a:ext cx="2571768" cy="1000132"/>
          </a:xfrm>
          <a:prstGeom prst="ellipse">
            <a:avLst/>
          </a:prstGeom>
          <a:solidFill>
            <a:srgbClr val="4168A7"/>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1600" dirty="0">
                <a:solidFill>
                  <a:schemeClr val="bg1"/>
                </a:solidFill>
                <a:latin typeface="+mn-lt"/>
                <a:ea typeface="+mn-ea"/>
              </a:rPr>
              <a:t>フリーウェア</a:t>
            </a:r>
            <a:endParaRPr kumimoji="0" lang="en-US" altLang="ja-JP" sz="1600" dirty="0">
              <a:solidFill>
                <a:schemeClr val="bg1"/>
              </a:solidFill>
              <a:latin typeface="+mn-lt"/>
              <a:ea typeface="+mn-ea"/>
            </a:endParaRPr>
          </a:p>
          <a:p>
            <a:pPr algn="ctr">
              <a:spcBef>
                <a:spcPct val="20000"/>
              </a:spcBef>
              <a:defRPr/>
            </a:pPr>
            <a:r>
              <a:rPr kumimoji="0" lang="ja-JP" altLang="en-US" sz="1000" dirty="0">
                <a:solidFill>
                  <a:schemeClr val="bg1"/>
                </a:solidFill>
                <a:latin typeface="+mn-lt"/>
                <a:ea typeface="+mn-ea"/>
              </a:rPr>
              <a:t>無償 </a:t>
            </a:r>
            <a:r>
              <a:rPr kumimoji="0" lang="en-US" altLang="ja-JP" sz="1000" dirty="0">
                <a:solidFill>
                  <a:schemeClr val="bg1"/>
                </a:solidFill>
                <a:latin typeface="+mn-lt"/>
                <a:ea typeface="+mn-ea"/>
              </a:rPr>
              <a:t>(Free) </a:t>
            </a:r>
            <a:r>
              <a:rPr kumimoji="0" lang="ja-JP" altLang="en-US" sz="1000" dirty="0">
                <a:solidFill>
                  <a:schemeClr val="bg1"/>
                </a:solidFill>
                <a:latin typeface="+mn-lt"/>
                <a:ea typeface="+mn-ea"/>
              </a:rPr>
              <a:t>で配布</a:t>
            </a:r>
            <a:endParaRPr kumimoji="0" lang="en-US" altLang="ja-JP" sz="1000" dirty="0">
              <a:solidFill>
                <a:schemeClr val="bg1"/>
              </a:solidFill>
              <a:latin typeface="+mn-lt"/>
              <a:ea typeface="+mn-ea"/>
            </a:endParaRPr>
          </a:p>
          <a:p>
            <a:pPr algn="ctr">
              <a:spcBef>
                <a:spcPct val="20000"/>
              </a:spcBef>
              <a:defRPr/>
            </a:pPr>
            <a:r>
              <a:rPr kumimoji="0" lang="ja-JP" altLang="en-US" sz="1000" dirty="0">
                <a:solidFill>
                  <a:schemeClr val="bg1"/>
                </a:solidFill>
                <a:latin typeface="+mn-lt"/>
                <a:ea typeface="+mn-ea"/>
              </a:rPr>
              <a:t>権利関係などはあまり考慮されていない</a:t>
            </a:r>
          </a:p>
        </p:txBody>
      </p:sp>
      <p:sp>
        <p:nvSpPr>
          <p:cNvPr id="14339" name="タイトル 1"/>
          <p:cNvSpPr>
            <a:spLocks noGrp="1"/>
          </p:cNvSpPr>
          <p:nvPr>
            <p:ph type="title"/>
          </p:nvPr>
        </p:nvSpPr>
        <p:spPr/>
        <p:txBody>
          <a:bodyPr/>
          <a:lstStyle/>
          <a:p>
            <a:pPr eaLnBrk="1" hangingPunct="1"/>
            <a:r>
              <a:rPr lang="ja-JP" altLang="en-US" dirty="0" smtClean="0">
                <a:latin typeface="Arial" charset="0"/>
              </a:rPr>
              <a:t>フリーウェア、フリーソフトウェア、</a:t>
            </a:r>
            <a:r>
              <a:rPr lang="en-US" altLang="ja-JP" dirty="0" smtClean="0">
                <a:latin typeface="Arial" charset="0"/>
              </a:rPr>
              <a:t>OSS</a:t>
            </a:r>
            <a:endParaRPr lang="ja-JP" altLang="en-US" dirty="0" smtClean="0">
              <a:latin typeface="Arial" charset="0"/>
            </a:endParaRPr>
          </a:p>
        </p:txBody>
      </p:sp>
      <p:cxnSp>
        <p:nvCxnSpPr>
          <p:cNvPr id="14340" name="直線矢印コネクタ 4"/>
          <p:cNvCxnSpPr>
            <a:cxnSpLocks noChangeShapeType="1"/>
          </p:cNvCxnSpPr>
          <p:nvPr/>
        </p:nvCxnSpPr>
        <p:spPr bwMode="auto">
          <a:xfrm>
            <a:off x="357188" y="5899174"/>
            <a:ext cx="8643937" cy="1588"/>
          </a:xfrm>
          <a:prstGeom prst="straightConnector1">
            <a:avLst/>
          </a:prstGeom>
          <a:noFill/>
          <a:ln w="38100" cap="rnd" algn="ctr">
            <a:solidFill>
              <a:srgbClr val="4168A7"/>
            </a:solidFill>
            <a:round/>
            <a:headEnd/>
            <a:tailEnd type="arrow" w="med" len="med"/>
          </a:ln>
          <a:extLst>
            <a:ext uri="{909E8E84-426E-40DD-AFC4-6F175D3DCCD1}">
              <a14:hiddenFill xmlns:a14="http://schemas.microsoft.com/office/drawing/2010/main">
                <a:noFill/>
              </a14:hiddenFill>
            </a:ext>
          </a:extLst>
        </p:spPr>
      </p:cxnSp>
      <p:cxnSp>
        <p:nvCxnSpPr>
          <p:cNvPr id="14341" name="直線矢印コネクタ 5"/>
          <p:cNvCxnSpPr>
            <a:cxnSpLocks noChangeShapeType="1"/>
          </p:cNvCxnSpPr>
          <p:nvPr/>
        </p:nvCxnSpPr>
        <p:spPr bwMode="auto">
          <a:xfrm flipV="1">
            <a:off x="357188" y="1274067"/>
            <a:ext cx="0" cy="4625107"/>
          </a:xfrm>
          <a:prstGeom prst="straightConnector1">
            <a:avLst/>
          </a:prstGeom>
          <a:noFill/>
          <a:ln w="38100" cap="rnd" algn="ctr">
            <a:solidFill>
              <a:srgbClr val="4168A7"/>
            </a:solidFill>
            <a:round/>
            <a:headEnd/>
            <a:tailEnd type="arrow" w="med" len="med"/>
          </a:ln>
          <a:extLst>
            <a:ext uri="{909E8E84-426E-40DD-AFC4-6F175D3DCCD1}">
              <a14:hiddenFill xmlns:a14="http://schemas.microsoft.com/office/drawing/2010/main">
                <a:noFill/>
              </a14:hiddenFill>
            </a:ext>
          </a:extLst>
        </p:spPr>
      </p:cxnSp>
      <p:sp>
        <p:nvSpPr>
          <p:cNvPr id="22" name="円/楕円 21"/>
          <p:cNvSpPr/>
          <p:nvPr/>
        </p:nvSpPr>
        <p:spPr bwMode="auto">
          <a:xfrm>
            <a:off x="6143636" y="2327294"/>
            <a:ext cx="2714644" cy="1428760"/>
          </a:xfrm>
          <a:prstGeom prst="ellipse">
            <a:avLst/>
          </a:prstGeom>
          <a:solidFill>
            <a:srgbClr val="C0000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en-US" altLang="ja-JP" sz="2000" dirty="0" smtClean="0">
                <a:solidFill>
                  <a:schemeClr val="bg1"/>
                </a:solidFill>
                <a:latin typeface="+mn-lt"/>
                <a:ea typeface="+mn-ea"/>
              </a:rPr>
              <a:t>OSS (OSI)</a:t>
            </a:r>
            <a:endParaRPr kumimoji="0" lang="en-US" altLang="ja-JP" sz="2000" dirty="0">
              <a:solidFill>
                <a:schemeClr val="bg1"/>
              </a:solidFill>
              <a:latin typeface="+mn-lt"/>
              <a:ea typeface="+mn-ea"/>
            </a:endParaRPr>
          </a:p>
          <a:p>
            <a:pPr algn="ctr">
              <a:spcBef>
                <a:spcPct val="20000"/>
              </a:spcBef>
              <a:defRPr/>
            </a:pPr>
            <a:r>
              <a:rPr kumimoji="0" lang="ja-JP" altLang="en-US" sz="1050" dirty="0">
                <a:solidFill>
                  <a:schemeClr val="bg1"/>
                </a:solidFill>
                <a:latin typeface="+mn-lt"/>
                <a:ea typeface="+mn-ea"/>
              </a:rPr>
              <a:t>フリーソフトウェアの反省に基づき、ビジネス利用にも無理が無いように考案された</a:t>
            </a:r>
          </a:p>
        </p:txBody>
      </p:sp>
      <p:sp>
        <p:nvSpPr>
          <p:cNvPr id="23" name="円/楕円 22"/>
          <p:cNvSpPr/>
          <p:nvPr/>
        </p:nvSpPr>
        <p:spPr bwMode="auto">
          <a:xfrm>
            <a:off x="3143240" y="3756054"/>
            <a:ext cx="5643602" cy="1500198"/>
          </a:xfrm>
          <a:prstGeom prst="ellipse">
            <a:avLst/>
          </a:prstGeom>
          <a:solidFill>
            <a:srgbClr val="FF660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400" dirty="0" smtClean="0">
                <a:solidFill>
                  <a:srgbClr val="FFFFFF"/>
                </a:solidFill>
                <a:latin typeface="+mn-lt"/>
                <a:ea typeface="+mn-ea"/>
              </a:rPr>
              <a:t>フリーソフトウェア </a:t>
            </a:r>
            <a:r>
              <a:rPr kumimoji="0" lang="en-US" altLang="ja-JP" sz="2400" dirty="0" smtClean="0">
                <a:solidFill>
                  <a:srgbClr val="FFFFFF"/>
                </a:solidFill>
                <a:latin typeface="+mn-lt"/>
                <a:ea typeface="+mn-ea"/>
              </a:rPr>
              <a:t>(FSF)</a:t>
            </a:r>
            <a:endParaRPr kumimoji="0" lang="en-US" altLang="ja-JP" sz="2400" dirty="0">
              <a:solidFill>
                <a:srgbClr val="FFFFFF"/>
              </a:solidFill>
              <a:latin typeface="+mn-lt"/>
              <a:ea typeface="+mn-ea"/>
            </a:endParaRPr>
          </a:p>
          <a:p>
            <a:pPr algn="ctr">
              <a:spcBef>
                <a:spcPct val="20000"/>
              </a:spcBef>
              <a:defRPr/>
            </a:pPr>
            <a:r>
              <a:rPr kumimoji="0" lang="ja-JP" altLang="en-US" sz="1100" dirty="0">
                <a:solidFill>
                  <a:srgbClr val="FFFFFF"/>
                </a:solidFill>
                <a:latin typeface="+mn-lt"/>
                <a:ea typeface="+mn-ea"/>
              </a:rPr>
              <a:t>ソフトウェアを「自由 </a:t>
            </a:r>
            <a:r>
              <a:rPr kumimoji="0" lang="en-US" altLang="ja-JP" sz="1100" dirty="0">
                <a:solidFill>
                  <a:srgbClr val="FFFFFF"/>
                </a:solidFill>
                <a:latin typeface="+mn-lt"/>
                <a:ea typeface="+mn-ea"/>
              </a:rPr>
              <a:t>(Free)</a:t>
            </a:r>
            <a:r>
              <a:rPr kumimoji="0" lang="ja-JP" altLang="en-US" sz="1100" dirty="0">
                <a:solidFill>
                  <a:srgbClr val="FFFFFF"/>
                </a:solidFill>
                <a:latin typeface="+mn-lt"/>
                <a:ea typeface="+mn-ea"/>
              </a:rPr>
              <a:t>」に利用できるようにするために考案されたが、条件が厳しすぎてビジネス利用には障害もあり</a:t>
            </a:r>
          </a:p>
        </p:txBody>
      </p:sp>
      <p:sp>
        <p:nvSpPr>
          <p:cNvPr id="24" name="円/楕円 23"/>
          <p:cNvSpPr/>
          <p:nvPr/>
        </p:nvSpPr>
        <p:spPr bwMode="auto">
          <a:xfrm>
            <a:off x="1928794" y="1898666"/>
            <a:ext cx="2857520" cy="1071570"/>
          </a:xfrm>
          <a:prstGeom prst="ellipse">
            <a:avLst/>
          </a:prstGeom>
          <a:solidFill>
            <a:schemeClr val="accent4">
              <a:lumMod val="60000"/>
              <a:lumOff val="40000"/>
            </a:schemeClr>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1600" dirty="0">
                <a:solidFill>
                  <a:schemeClr val="bg1"/>
                </a:solidFill>
                <a:latin typeface="+mn-lt"/>
                <a:ea typeface="+mn-ea"/>
              </a:rPr>
              <a:t>パブリックドメイン</a:t>
            </a:r>
          </a:p>
          <a:p>
            <a:pPr algn="ctr">
              <a:spcBef>
                <a:spcPct val="20000"/>
              </a:spcBef>
              <a:defRPr/>
            </a:pPr>
            <a:r>
              <a:rPr kumimoji="0" lang="ja-JP" altLang="en-US" sz="1050" dirty="0">
                <a:solidFill>
                  <a:schemeClr val="bg1"/>
                </a:solidFill>
                <a:latin typeface="+mn-lt"/>
                <a:ea typeface="+mn-ea"/>
              </a:rPr>
              <a:t>無償 </a:t>
            </a:r>
            <a:r>
              <a:rPr kumimoji="0" lang="en-US" altLang="ja-JP" sz="1050" dirty="0">
                <a:solidFill>
                  <a:schemeClr val="bg1"/>
                </a:solidFill>
                <a:latin typeface="+mn-lt"/>
                <a:ea typeface="+mn-ea"/>
              </a:rPr>
              <a:t>(Free) </a:t>
            </a:r>
            <a:r>
              <a:rPr kumimoji="0" lang="ja-JP" altLang="en-US" sz="1050" dirty="0">
                <a:solidFill>
                  <a:schemeClr val="bg1"/>
                </a:solidFill>
                <a:latin typeface="+mn-lt"/>
                <a:ea typeface="+mn-ea"/>
              </a:rPr>
              <a:t>で利用できるよう、著作権を放棄して配布</a:t>
            </a:r>
          </a:p>
        </p:txBody>
      </p:sp>
      <p:sp>
        <p:nvSpPr>
          <p:cNvPr id="14351" name="テキスト ボックス 25"/>
          <p:cNvSpPr txBox="1">
            <a:spLocks noChangeArrowheads="1"/>
          </p:cNvSpPr>
          <p:nvPr/>
        </p:nvSpPr>
        <p:spPr bwMode="auto">
          <a:xfrm>
            <a:off x="1857375" y="5899174"/>
            <a:ext cx="844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a:solidFill>
                  <a:srgbClr val="4168A7"/>
                </a:solidFill>
                <a:latin typeface="+mn-lt"/>
                <a:ea typeface="+mn-ea"/>
              </a:rPr>
              <a:t>1980</a:t>
            </a:r>
            <a:r>
              <a:rPr lang="ja-JP" altLang="en-US" sz="1600">
                <a:solidFill>
                  <a:srgbClr val="4168A7"/>
                </a:solidFill>
                <a:latin typeface="+mn-lt"/>
                <a:ea typeface="+mn-ea"/>
              </a:rPr>
              <a:t>年</a:t>
            </a:r>
            <a:endParaRPr lang="en-US" altLang="ja-JP" sz="1600">
              <a:solidFill>
                <a:srgbClr val="4168A7"/>
              </a:solidFill>
              <a:latin typeface="+mn-lt"/>
              <a:ea typeface="+mn-ea"/>
            </a:endParaRPr>
          </a:p>
        </p:txBody>
      </p:sp>
      <p:sp>
        <p:nvSpPr>
          <p:cNvPr id="14352" name="テキスト ボックス 26"/>
          <p:cNvSpPr txBox="1">
            <a:spLocks noChangeArrowheads="1"/>
          </p:cNvSpPr>
          <p:nvPr/>
        </p:nvSpPr>
        <p:spPr bwMode="auto">
          <a:xfrm>
            <a:off x="4716016" y="5899174"/>
            <a:ext cx="844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a:solidFill>
                  <a:srgbClr val="4168A7"/>
                </a:solidFill>
                <a:latin typeface="+mn-lt"/>
                <a:ea typeface="+mn-ea"/>
              </a:rPr>
              <a:t>1990</a:t>
            </a:r>
            <a:r>
              <a:rPr lang="ja-JP" altLang="en-US" sz="1600">
                <a:solidFill>
                  <a:srgbClr val="4168A7"/>
                </a:solidFill>
                <a:latin typeface="+mn-lt"/>
                <a:ea typeface="+mn-ea"/>
              </a:rPr>
              <a:t>年</a:t>
            </a:r>
            <a:endParaRPr lang="en-US" altLang="ja-JP" sz="1600">
              <a:solidFill>
                <a:srgbClr val="4168A7"/>
              </a:solidFill>
              <a:latin typeface="+mn-lt"/>
              <a:ea typeface="+mn-ea"/>
            </a:endParaRPr>
          </a:p>
        </p:txBody>
      </p:sp>
      <p:sp>
        <p:nvSpPr>
          <p:cNvPr id="14353" name="テキスト ボックス 27"/>
          <p:cNvSpPr txBox="1">
            <a:spLocks noChangeArrowheads="1"/>
          </p:cNvSpPr>
          <p:nvPr/>
        </p:nvSpPr>
        <p:spPr bwMode="auto">
          <a:xfrm>
            <a:off x="7524328" y="5899174"/>
            <a:ext cx="844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a:solidFill>
                  <a:srgbClr val="4168A7"/>
                </a:solidFill>
                <a:latin typeface="+mn-lt"/>
                <a:ea typeface="+mn-ea"/>
              </a:rPr>
              <a:t>2000</a:t>
            </a:r>
            <a:r>
              <a:rPr lang="ja-JP" altLang="en-US" sz="1600">
                <a:solidFill>
                  <a:srgbClr val="4168A7"/>
                </a:solidFill>
                <a:latin typeface="+mn-lt"/>
                <a:ea typeface="+mn-ea"/>
              </a:rPr>
              <a:t>年</a:t>
            </a:r>
            <a:endParaRPr lang="en-US" altLang="ja-JP" sz="1600">
              <a:solidFill>
                <a:srgbClr val="4168A7"/>
              </a:solidFill>
              <a:latin typeface="+mn-lt"/>
              <a:ea typeface="+mn-ea"/>
            </a:endParaRPr>
          </a:p>
        </p:txBody>
      </p:sp>
      <p:sp>
        <p:nvSpPr>
          <p:cNvPr id="14359" name="テキスト ボックス 34"/>
          <p:cNvSpPr txBox="1">
            <a:spLocks noChangeArrowheads="1"/>
          </p:cNvSpPr>
          <p:nvPr/>
        </p:nvSpPr>
        <p:spPr bwMode="auto">
          <a:xfrm>
            <a:off x="-7525" y="923956"/>
            <a:ext cx="16209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4168A7"/>
                </a:solidFill>
                <a:latin typeface="+mn-lt"/>
                <a:ea typeface="+mn-ea"/>
              </a:rPr>
              <a:t>利用</a:t>
            </a:r>
            <a:r>
              <a:rPr lang="ja-JP" altLang="en-US" sz="1600" smtClean="0">
                <a:solidFill>
                  <a:srgbClr val="4168A7"/>
                </a:solidFill>
                <a:latin typeface="+mn-lt"/>
                <a:ea typeface="+mn-ea"/>
              </a:rPr>
              <a:t>規制の緩さ</a:t>
            </a:r>
            <a:endParaRPr lang="en-US" altLang="ja-JP" sz="1600">
              <a:solidFill>
                <a:srgbClr val="4168A7"/>
              </a:solidFill>
              <a:latin typeface="+mn-lt"/>
              <a:ea typeface="+mn-ea"/>
            </a:endParaRPr>
          </a:p>
        </p:txBody>
      </p:sp>
      <p:sp>
        <p:nvSpPr>
          <p:cNvPr id="10264" name="右矢印 37"/>
          <p:cNvSpPr>
            <a:spLocks noChangeArrowheads="1"/>
          </p:cNvSpPr>
          <p:nvPr/>
        </p:nvSpPr>
        <p:spPr bwMode="auto">
          <a:xfrm rot="3752055">
            <a:off x="3708400" y="2787674"/>
            <a:ext cx="655638" cy="1189038"/>
          </a:xfrm>
          <a:prstGeom prst="rightArrow">
            <a:avLst>
              <a:gd name="adj1" fmla="val 50000"/>
              <a:gd name="adj2" fmla="val 50000"/>
            </a:avLst>
          </a:prstGeom>
          <a:solidFill>
            <a:schemeClr val="accent1"/>
          </a:solidFill>
          <a:ln w="38100" algn="ctr">
            <a:noFill/>
            <a:round/>
            <a:headEnd/>
            <a:tailEnd/>
          </a:ln>
          <a:effectLst/>
        </p:spPr>
        <p:txBody>
          <a:bodyPr anchor="ctr"/>
          <a:lstStyle/>
          <a:p>
            <a:pPr>
              <a:spcBef>
                <a:spcPct val="20000"/>
              </a:spcBef>
              <a:defRPr/>
            </a:pPr>
            <a:endParaRPr kumimoji="0" lang="ja-JP" altLang="en-US" sz="1400" b="1">
              <a:solidFill>
                <a:schemeClr val="bg1"/>
              </a:solidFill>
              <a:latin typeface="+mn-lt"/>
              <a:ea typeface="+mn-ea"/>
            </a:endParaRPr>
          </a:p>
        </p:txBody>
      </p:sp>
      <p:sp>
        <p:nvSpPr>
          <p:cNvPr id="10265" name="右矢印 38"/>
          <p:cNvSpPr>
            <a:spLocks noChangeArrowheads="1"/>
          </p:cNvSpPr>
          <p:nvPr/>
        </p:nvSpPr>
        <p:spPr bwMode="auto">
          <a:xfrm rot="-3905687">
            <a:off x="7015163" y="3205187"/>
            <a:ext cx="331787" cy="1189037"/>
          </a:xfrm>
          <a:prstGeom prst="rightArrow">
            <a:avLst>
              <a:gd name="adj1" fmla="val 50000"/>
              <a:gd name="adj2" fmla="val 50000"/>
            </a:avLst>
          </a:prstGeom>
          <a:solidFill>
            <a:schemeClr val="accent1"/>
          </a:solidFill>
          <a:ln w="38100" algn="ctr">
            <a:noFill/>
            <a:round/>
            <a:headEnd/>
            <a:tailEnd/>
          </a:ln>
          <a:effectLst/>
        </p:spPr>
        <p:txBody>
          <a:bodyPr anchor="ctr"/>
          <a:lstStyle/>
          <a:p>
            <a:pPr>
              <a:spcBef>
                <a:spcPct val="20000"/>
              </a:spcBef>
              <a:defRPr/>
            </a:pPr>
            <a:endParaRPr kumimoji="0" lang="ja-JP" altLang="en-US" sz="1400" b="1">
              <a:solidFill>
                <a:schemeClr val="bg1"/>
              </a:solidFill>
              <a:latin typeface="+mn-lt"/>
              <a:ea typeface="+mn-ea"/>
            </a:endParaRPr>
          </a:p>
        </p:txBody>
      </p:sp>
      <p:sp>
        <p:nvSpPr>
          <p:cNvPr id="10266" name="角丸四角形吹き出し 39"/>
          <p:cNvSpPr>
            <a:spLocks noChangeArrowheads="1"/>
          </p:cNvSpPr>
          <p:nvPr/>
        </p:nvSpPr>
        <p:spPr bwMode="auto">
          <a:xfrm>
            <a:off x="827584" y="2996952"/>
            <a:ext cx="1643062" cy="500063"/>
          </a:xfrm>
          <a:prstGeom prst="wedgeRoundRectCallout">
            <a:avLst>
              <a:gd name="adj1" fmla="val 160788"/>
              <a:gd name="adj2" fmla="val 175554"/>
              <a:gd name="adj3" fmla="val 16667"/>
            </a:avLst>
          </a:prstGeom>
          <a:solidFill>
            <a:schemeClr val="accent1"/>
          </a:solidFill>
          <a:ln w="38100" algn="ctr">
            <a:noFill/>
            <a:round/>
            <a:headEnd/>
            <a:tailEnd/>
          </a:ln>
          <a:effectLst/>
        </p:spPr>
        <p:txBody>
          <a:bodyPr anchor="ctr"/>
          <a:lstStyle/>
          <a:p>
            <a:pPr algn="ctr">
              <a:spcBef>
                <a:spcPct val="20000"/>
              </a:spcBef>
              <a:defRPr/>
            </a:pPr>
            <a:r>
              <a:rPr kumimoji="0" lang="ja-JP" altLang="en-US" sz="1400">
                <a:solidFill>
                  <a:schemeClr val="bg1"/>
                </a:solidFill>
                <a:latin typeface="+mn-lt"/>
                <a:ea typeface="+mn-ea"/>
              </a:rPr>
              <a:t>コピーレフト</a:t>
            </a:r>
          </a:p>
        </p:txBody>
      </p:sp>
      <p:sp>
        <p:nvSpPr>
          <p:cNvPr id="10267" name="角丸四角形吹き出し 40"/>
          <p:cNvSpPr>
            <a:spLocks noChangeArrowheads="1"/>
          </p:cNvSpPr>
          <p:nvPr/>
        </p:nvSpPr>
        <p:spPr bwMode="auto">
          <a:xfrm>
            <a:off x="1115616" y="3789040"/>
            <a:ext cx="1643062" cy="642937"/>
          </a:xfrm>
          <a:prstGeom prst="wedgeRoundRectCallout">
            <a:avLst>
              <a:gd name="adj1" fmla="val 118148"/>
              <a:gd name="adj2" fmla="val 29347"/>
              <a:gd name="adj3" fmla="val 16667"/>
            </a:avLst>
          </a:prstGeom>
          <a:solidFill>
            <a:schemeClr val="accent1"/>
          </a:solidFill>
          <a:ln w="38100" algn="ctr">
            <a:noFill/>
            <a:round/>
            <a:headEnd/>
            <a:tailEnd/>
          </a:ln>
          <a:effectLst/>
        </p:spPr>
        <p:txBody>
          <a:bodyPr anchor="ctr"/>
          <a:lstStyle/>
          <a:p>
            <a:pPr algn="ctr">
              <a:spcBef>
                <a:spcPct val="20000"/>
              </a:spcBef>
              <a:defRPr/>
            </a:pPr>
            <a:r>
              <a:rPr kumimoji="0" lang="ja-JP" altLang="en-US" sz="1400">
                <a:solidFill>
                  <a:schemeClr val="bg1"/>
                </a:solidFill>
                <a:latin typeface="+mn-lt"/>
                <a:ea typeface="+mn-ea"/>
              </a:rPr>
              <a:t>ソフトウェアの</a:t>
            </a:r>
            <a:endParaRPr kumimoji="0" lang="en-US" altLang="ja-JP" sz="1400">
              <a:solidFill>
                <a:schemeClr val="bg1"/>
              </a:solidFill>
              <a:latin typeface="+mn-lt"/>
              <a:ea typeface="+mn-ea"/>
            </a:endParaRPr>
          </a:p>
          <a:p>
            <a:pPr algn="ctr">
              <a:spcBef>
                <a:spcPct val="20000"/>
              </a:spcBef>
              <a:defRPr/>
            </a:pPr>
            <a:r>
              <a:rPr kumimoji="0" lang="ja-JP" altLang="en-US" sz="1400">
                <a:solidFill>
                  <a:schemeClr val="bg1"/>
                </a:solidFill>
                <a:latin typeface="+mn-lt"/>
                <a:ea typeface="+mn-ea"/>
              </a:rPr>
              <a:t>「自由」</a:t>
            </a:r>
          </a:p>
        </p:txBody>
      </p:sp>
      <p:sp>
        <p:nvSpPr>
          <p:cNvPr id="10268" name="角丸四角形吹き出し 41"/>
          <p:cNvSpPr>
            <a:spLocks noChangeArrowheads="1"/>
          </p:cNvSpPr>
          <p:nvPr/>
        </p:nvSpPr>
        <p:spPr bwMode="auto">
          <a:xfrm>
            <a:off x="1763688" y="4725144"/>
            <a:ext cx="1643063" cy="500062"/>
          </a:xfrm>
          <a:prstGeom prst="wedgeRoundRectCallout">
            <a:avLst>
              <a:gd name="adj1" fmla="val 77643"/>
              <a:gd name="adj2" fmla="val -75750"/>
              <a:gd name="adj3" fmla="val 16667"/>
            </a:avLst>
          </a:prstGeom>
          <a:solidFill>
            <a:schemeClr val="accent1"/>
          </a:solidFill>
          <a:ln w="38100" algn="ctr">
            <a:noFill/>
            <a:round/>
            <a:headEnd/>
            <a:tailEnd/>
          </a:ln>
          <a:effectLst/>
        </p:spPr>
        <p:txBody>
          <a:bodyPr anchor="ctr"/>
          <a:lstStyle/>
          <a:p>
            <a:pPr algn="ctr">
              <a:spcBef>
                <a:spcPct val="20000"/>
              </a:spcBef>
              <a:defRPr/>
            </a:pPr>
            <a:r>
              <a:rPr kumimoji="0" lang="en-US" altLang="ja-JP" sz="1400">
                <a:solidFill>
                  <a:schemeClr val="bg1"/>
                </a:solidFill>
                <a:latin typeface="+mn-lt"/>
                <a:ea typeface="+mn-ea"/>
              </a:rPr>
              <a:t>GPL</a:t>
            </a:r>
            <a:endParaRPr kumimoji="0" lang="ja-JP" altLang="en-US" sz="1400">
              <a:solidFill>
                <a:schemeClr val="bg1"/>
              </a:solidFill>
              <a:latin typeface="+mn-lt"/>
              <a:ea typeface="+mn-ea"/>
            </a:endParaRPr>
          </a:p>
        </p:txBody>
      </p:sp>
      <p:sp>
        <p:nvSpPr>
          <p:cNvPr id="10269" name="角丸四角形吹き出し 42"/>
          <p:cNvSpPr>
            <a:spLocks noChangeArrowheads="1"/>
          </p:cNvSpPr>
          <p:nvPr/>
        </p:nvSpPr>
        <p:spPr bwMode="auto">
          <a:xfrm>
            <a:off x="5098256" y="1488045"/>
            <a:ext cx="1643063" cy="500062"/>
          </a:xfrm>
          <a:prstGeom prst="wedgeRoundRectCallout">
            <a:avLst>
              <a:gd name="adj1" fmla="val 80717"/>
              <a:gd name="adj2" fmla="val 162721"/>
              <a:gd name="adj3" fmla="val 16667"/>
            </a:avLst>
          </a:prstGeom>
          <a:solidFill>
            <a:schemeClr val="accent1"/>
          </a:solidFill>
          <a:ln w="38100" algn="ctr">
            <a:noFill/>
            <a:round/>
            <a:headEnd/>
            <a:tailEnd/>
          </a:ln>
          <a:effectLst/>
        </p:spPr>
        <p:txBody>
          <a:bodyPr anchor="ctr"/>
          <a:lstStyle/>
          <a:p>
            <a:pPr algn="ctr">
              <a:spcBef>
                <a:spcPct val="20000"/>
              </a:spcBef>
              <a:defRPr/>
            </a:pPr>
            <a:r>
              <a:rPr kumimoji="0" lang="ja-JP" altLang="en-US" sz="1400">
                <a:solidFill>
                  <a:schemeClr val="bg1"/>
                </a:solidFill>
                <a:latin typeface="+mn-lt"/>
                <a:ea typeface="+mn-ea"/>
              </a:rPr>
              <a:t>ソース公開によるメリット</a:t>
            </a:r>
          </a:p>
        </p:txBody>
      </p:sp>
      <p:sp>
        <p:nvSpPr>
          <p:cNvPr id="10270" name="角丸四角形吹き出し 43"/>
          <p:cNvSpPr>
            <a:spLocks noChangeArrowheads="1"/>
          </p:cNvSpPr>
          <p:nvPr/>
        </p:nvSpPr>
        <p:spPr bwMode="auto">
          <a:xfrm>
            <a:off x="7072313" y="1010581"/>
            <a:ext cx="1357312" cy="642937"/>
          </a:xfrm>
          <a:prstGeom prst="wedgeRoundRectCallout">
            <a:avLst>
              <a:gd name="adj1" fmla="val -14347"/>
              <a:gd name="adj2" fmla="val 182688"/>
              <a:gd name="adj3" fmla="val 16667"/>
            </a:avLst>
          </a:prstGeom>
          <a:solidFill>
            <a:schemeClr val="accent1"/>
          </a:solidFill>
          <a:ln w="38100" algn="ctr">
            <a:noFill/>
            <a:round/>
            <a:headEnd/>
            <a:tailEnd/>
          </a:ln>
          <a:effectLst/>
        </p:spPr>
        <p:txBody>
          <a:bodyPr anchor="ctr"/>
          <a:lstStyle/>
          <a:p>
            <a:pPr algn="ctr">
              <a:spcBef>
                <a:spcPct val="20000"/>
              </a:spcBef>
              <a:defRPr/>
            </a:pPr>
            <a:r>
              <a:rPr kumimoji="0" lang="ja-JP" altLang="en-US" sz="1400">
                <a:solidFill>
                  <a:schemeClr val="bg1"/>
                </a:solidFill>
                <a:latin typeface="+mn-lt"/>
                <a:ea typeface="+mn-ea"/>
              </a:rPr>
              <a:t>商用利用の</a:t>
            </a:r>
            <a:endParaRPr kumimoji="0" lang="en-US" altLang="ja-JP" sz="1400">
              <a:solidFill>
                <a:schemeClr val="bg1"/>
              </a:solidFill>
              <a:latin typeface="+mn-lt"/>
              <a:ea typeface="+mn-ea"/>
            </a:endParaRPr>
          </a:p>
          <a:p>
            <a:pPr algn="ctr">
              <a:spcBef>
                <a:spcPct val="20000"/>
              </a:spcBef>
              <a:defRPr/>
            </a:pPr>
            <a:r>
              <a:rPr kumimoji="0" lang="ja-JP" altLang="en-US" sz="1400">
                <a:solidFill>
                  <a:schemeClr val="bg1"/>
                </a:solidFill>
                <a:latin typeface="+mn-lt"/>
                <a:ea typeface="+mn-ea"/>
              </a:rPr>
              <a:t>利便性</a:t>
            </a:r>
          </a:p>
        </p:txBody>
      </p:sp>
      <p:sp>
        <p:nvSpPr>
          <p:cNvPr id="48" name="テキスト ボックス 47"/>
          <p:cNvSpPr txBox="1"/>
          <p:nvPr/>
        </p:nvSpPr>
        <p:spPr>
          <a:xfrm>
            <a:off x="7812360" y="1753652"/>
            <a:ext cx="1196161" cy="523220"/>
          </a:xfrm>
          <a:prstGeom prst="rect">
            <a:avLst/>
          </a:prstGeom>
          <a:noFill/>
          <a:effectLst/>
        </p:spPr>
        <p:txBody>
          <a:bodyPr wrap="none">
            <a:spAutoFit/>
          </a:bodyPr>
          <a:lstStyle/>
          <a:p>
            <a:pPr>
              <a:defRPr/>
            </a:pPr>
            <a:r>
              <a:rPr lang="en-US" altLang="ja-JP" sz="2800" dirty="0" smtClean="0">
                <a:solidFill>
                  <a:srgbClr val="C00000"/>
                </a:solidFill>
                <a:latin typeface="+mn-lt"/>
                <a:ea typeface="+mn-ea"/>
              </a:rPr>
              <a:t>FLOSS</a:t>
            </a:r>
            <a:endParaRPr lang="en-US" altLang="ja-JP" sz="2800" dirty="0">
              <a:solidFill>
                <a:srgbClr val="C00000"/>
              </a:solidFill>
              <a:latin typeface="+mn-lt"/>
              <a:ea typeface="+mn-ea"/>
            </a:endParaRPr>
          </a:p>
        </p:txBody>
      </p:sp>
      <p:sp>
        <p:nvSpPr>
          <p:cNvPr id="29" name="テキスト ボックス 26"/>
          <p:cNvSpPr txBox="1">
            <a:spLocks noChangeArrowheads="1"/>
          </p:cNvSpPr>
          <p:nvPr/>
        </p:nvSpPr>
        <p:spPr bwMode="auto">
          <a:xfrm>
            <a:off x="6468307" y="6309320"/>
            <a:ext cx="274306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en-US" altLang="ja-JP" sz="1050" smtClean="0">
                <a:solidFill>
                  <a:srgbClr val="C00000"/>
                </a:solidFill>
                <a:latin typeface="+mn-lt"/>
                <a:ea typeface="+mn-ea"/>
              </a:rPr>
              <a:t>※</a:t>
            </a:r>
            <a:r>
              <a:rPr lang="ja-JP" altLang="en-US" sz="1050" smtClean="0">
                <a:solidFill>
                  <a:srgbClr val="C00000"/>
                </a:solidFill>
                <a:latin typeface="+mn-lt"/>
                <a:ea typeface="+mn-ea"/>
              </a:rPr>
              <a:t>オープンソース＝無償である必要は無い</a:t>
            </a:r>
            <a:endParaRPr lang="en-US" altLang="ja-JP" sz="1050">
              <a:solidFill>
                <a:srgbClr val="C00000"/>
              </a:solidFill>
              <a:latin typeface="+mn-lt"/>
              <a:ea typeface="+mn-ea"/>
            </a:endParaRPr>
          </a:p>
        </p:txBody>
      </p:sp>
      <p:sp>
        <p:nvSpPr>
          <p:cNvPr id="2" name="右矢印 1"/>
          <p:cNvSpPr/>
          <p:nvPr/>
        </p:nvSpPr>
        <p:spPr bwMode="auto">
          <a:xfrm>
            <a:off x="1547664" y="5301208"/>
            <a:ext cx="7488832" cy="576064"/>
          </a:xfrm>
          <a:prstGeom prst="rightArrow">
            <a:avLst/>
          </a:prstGeom>
          <a:solidFill>
            <a:schemeClr val="accent6">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商用ソフト </a:t>
            </a:r>
            <a:r>
              <a:rPr kumimoji="0" lang="en-US" altLang="ja-JP" sz="1400" b="0" i="0" u="none" strike="noStrike" cap="none" normalizeH="0" dirty="0" smtClean="0">
                <a:ln>
                  <a:noFill/>
                </a:ln>
                <a:solidFill>
                  <a:schemeClr val="bg1"/>
                </a:solidFill>
                <a:effectLst/>
                <a:latin typeface="+mn-lt"/>
                <a:ea typeface="+mn-ea"/>
              </a:rPr>
              <a:t>(</a:t>
            </a:r>
            <a:r>
              <a:rPr kumimoji="0" lang="ja-JP" altLang="en-US" sz="1400" b="0" i="0" u="none" strike="noStrike" cap="none" normalizeH="0" dirty="0" smtClean="0">
                <a:ln>
                  <a:noFill/>
                </a:ln>
                <a:solidFill>
                  <a:schemeClr val="bg1"/>
                </a:solidFill>
                <a:effectLst/>
                <a:latin typeface="+mn-lt"/>
                <a:ea typeface="+mn-ea"/>
              </a:rPr>
              <a:t>バイナリ配布、複製の禁止、人数・使用方法の制限など</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47" name="フリーフォーム 46"/>
          <p:cNvSpPr>
            <a:spLocks/>
          </p:cNvSpPr>
          <p:nvPr/>
        </p:nvSpPr>
        <p:spPr bwMode="auto">
          <a:xfrm>
            <a:off x="2938463" y="2219672"/>
            <a:ext cx="5962650" cy="3153544"/>
          </a:xfrm>
          <a:custGeom>
            <a:avLst/>
            <a:gdLst>
              <a:gd name="T0" fmla="*/ 5933472 w 5963056"/>
              <a:gd name="T1" fmla="*/ 3638144 h 3657600"/>
              <a:gd name="T2" fmla="*/ 5952884 w 5963056"/>
              <a:gd name="T3" fmla="*/ 0 h 3657600"/>
              <a:gd name="T4" fmla="*/ 2767647 w 5963056"/>
              <a:gd name="T5" fmla="*/ 0 h 3657600"/>
              <a:gd name="T6" fmla="*/ 0 w 5963056"/>
              <a:gd name="T7" fmla="*/ 1994170 h 3657600"/>
              <a:gd name="T8" fmla="*/ 19431 w 5963056"/>
              <a:gd name="T9" fmla="*/ 3657600 h 3657600"/>
              <a:gd name="T10" fmla="*/ 5933472 w 5963056"/>
              <a:gd name="T11" fmla="*/ 3638144 h 3657600"/>
              <a:gd name="T12" fmla="*/ 0 60000 65536"/>
              <a:gd name="T13" fmla="*/ 0 60000 65536"/>
              <a:gd name="T14" fmla="*/ 0 60000 65536"/>
              <a:gd name="T15" fmla="*/ 0 60000 65536"/>
              <a:gd name="T16" fmla="*/ 0 60000 65536"/>
              <a:gd name="T17" fmla="*/ 0 60000 65536"/>
              <a:gd name="T18" fmla="*/ 0 w 5963056"/>
              <a:gd name="T19" fmla="*/ 0 h 3657600"/>
              <a:gd name="T20" fmla="*/ 5963056 w 5963056"/>
              <a:gd name="T21" fmla="*/ 3657600 h 3657600"/>
            </a:gdLst>
            <a:ahLst/>
            <a:cxnLst>
              <a:cxn ang="T12">
                <a:pos x="T0" y="T1"/>
              </a:cxn>
              <a:cxn ang="T13">
                <a:pos x="T2" y="T3"/>
              </a:cxn>
              <a:cxn ang="T14">
                <a:pos x="T4" y="T5"/>
              </a:cxn>
              <a:cxn ang="T15">
                <a:pos x="T6" y="T7"/>
              </a:cxn>
              <a:cxn ang="T16">
                <a:pos x="T8" y="T9"/>
              </a:cxn>
              <a:cxn ang="T17">
                <a:pos x="T10" y="T11"/>
              </a:cxn>
            </a:cxnLst>
            <a:rect l="T18" t="T19" r="T20" b="T21"/>
            <a:pathLst>
              <a:path w="5963056" h="3657600">
                <a:moveTo>
                  <a:pt x="5943600" y="3638145"/>
                </a:moveTo>
                <a:lnTo>
                  <a:pt x="5963056" y="0"/>
                </a:lnTo>
                <a:lnTo>
                  <a:pt x="2772383" y="0"/>
                </a:lnTo>
                <a:lnTo>
                  <a:pt x="0" y="1994170"/>
                </a:lnTo>
                <a:lnTo>
                  <a:pt x="19456" y="3657600"/>
                </a:lnTo>
                <a:lnTo>
                  <a:pt x="5943600" y="3638145"/>
                </a:lnTo>
                <a:close/>
              </a:path>
            </a:pathLst>
          </a:custGeom>
          <a:noFill/>
          <a:ln w="38100" algn="ctr">
            <a:solidFill>
              <a:srgbClr val="C00000"/>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endParaRPr lang="ja-JP" altLang="en-US">
              <a:latin typeface="+mn-lt"/>
              <a:ea typeface="+mn-ea"/>
            </a:endParaRPr>
          </a:p>
        </p:txBody>
      </p:sp>
    </p:spTree>
    <p:extLst>
      <p:ext uri="{BB962C8B-B14F-4D97-AF65-F5344CB8AC3E}">
        <p14:creationId xmlns:p14="http://schemas.microsoft.com/office/powerpoint/2010/main" val="3625418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10264"/>
                                        </p:tgtEl>
                                        <p:attrNameLst>
                                          <p:attrName>style.visibility</p:attrName>
                                        </p:attrNameLst>
                                      </p:cBhvr>
                                      <p:to>
                                        <p:strVal val="visible"/>
                                      </p:to>
                                    </p:set>
                                    <p:anim calcmode="lin" valueType="num">
                                      <p:cBhvr>
                                        <p:cTn id="28" dur="500" fill="hold"/>
                                        <p:tgtEl>
                                          <p:spTgt spid="10264"/>
                                        </p:tgtEl>
                                        <p:attrNameLst>
                                          <p:attrName>ppt_w</p:attrName>
                                        </p:attrNameLst>
                                      </p:cBhvr>
                                      <p:tavLst>
                                        <p:tav tm="0">
                                          <p:val>
                                            <p:fltVal val="0"/>
                                          </p:val>
                                        </p:tav>
                                        <p:tav tm="100000">
                                          <p:val>
                                            <p:strVal val="#ppt_w"/>
                                          </p:val>
                                        </p:tav>
                                      </p:tavLst>
                                    </p:anim>
                                    <p:anim calcmode="lin" valueType="num">
                                      <p:cBhvr>
                                        <p:cTn id="29" dur="500" fill="hold"/>
                                        <p:tgtEl>
                                          <p:spTgt spid="10264"/>
                                        </p:tgtEl>
                                        <p:attrNameLst>
                                          <p:attrName>ppt_h</p:attrName>
                                        </p:attrNameLst>
                                      </p:cBhvr>
                                      <p:tavLst>
                                        <p:tav tm="0">
                                          <p:val>
                                            <p:fltVal val="0"/>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16" fill="hold" nodeType="clickEffect">
                                  <p:stCondLst>
                                    <p:cond delay="0"/>
                                  </p:stCondLst>
                                  <p:childTnLst>
                                    <p:set>
                                      <p:cBhvr>
                                        <p:cTn id="33" dur="1" fill="hold">
                                          <p:stCondLst>
                                            <p:cond delay="0"/>
                                          </p:stCondLst>
                                        </p:cTn>
                                        <p:tgtEl>
                                          <p:spTgt spid="10266"/>
                                        </p:tgtEl>
                                        <p:attrNameLst>
                                          <p:attrName>style.visibility</p:attrName>
                                        </p:attrNameLst>
                                      </p:cBhvr>
                                      <p:to>
                                        <p:strVal val="visible"/>
                                      </p:to>
                                    </p:set>
                                    <p:anim calcmode="lin" valueType="num">
                                      <p:cBhvr>
                                        <p:cTn id="34" dur="500" fill="hold"/>
                                        <p:tgtEl>
                                          <p:spTgt spid="10266"/>
                                        </p:tgtEl>
                                        <p:attrNameLst>
                                          <p:attrName>ppt_w</p:attrName>
                                        </p:attrNameLst>
                                      </p:cBhvr>
                                      <p:tavLst>
                                        <p:tav tm="0">
                                          <p:val>
                                            <p:fltVal val="0"/>
                                          </p:val>
                                        </p:tav>
                                        <p:tav tm="100000">
                                          <p:val>
                                            <p:strVal val="#ppt_w"/>
                                          </p:val>
                                        </p:tav>
                                      </p:tavLst>
                                    </p:anim>
                                    <p:anim calcmode="lin" valueType="num">
                                      <p:cBhvr>
                                        <p:cTn id="35" dur="500" fill="hold"/>
                                        <p:tgtEl>
                                          <p:spTgt spid="10266"/>
                                        </p:tgtEl>
                                        <p:attrNameLst>
                                          <p:attrName>ppt_h</p:attrName>
                                        </p:attrNameLst>
                                      </p:cBhvr>
                                      <p:tavLst>
                                        <p:tav tm="0">
                                          <p:val>
                                            <p:fltVal val="0"/>
                                          </p:val>
                                        </p:tav>
                                        <p:tav tm="100000">
                                          <p:val>
                                            <p:strVal val="#ppt_h"/>
                                          </p:val>
                                        </p:tav>
                                      </p:tavLst>
                                    </p:anim>
                                  </p:childTnLst>
                                </p:cTn>
                              </p:par>
                              <p:par>
                                <p:cTn id="36" presetID="23" presetClass="entr" presetSubtype="16" fill="hold" nodeType="withEffect">
                                  <p:stCondLst>
                                    <p:cond delay="0"/>
                                  </p:stCondLst>
                                  <p:childTnLst>
                                    <p:set>
                                      <p:cBhvr>
                                        <p:cTn id="37" dur="1" fill="hold">
                                          <p:stCondLst>
                                            <p:cond delay="0"/>
                                          </p:stCondLst>
                                        </p:cTn>
                                        <p:tgtEl>
                                          <p:spTgt spid="10267"/>
                                        </p:tgtEl>
                                        <p:attrNameLst>
                                          <p:attrName>style.visibility</p:attrName>
                                        </p:attrNameLst>
                                      </p:cBhvr>
                                      <p:to>
                                        <p:strVal val="visible"/>
                                      </p:to>
                                    </p:set>
                                    <p:anim calcmode="lin" valueType="num">
                                      <p:cBhvr>
                                        <p:cTn id="38" dur="500" fill="hold"/>
                                        <p:tgtEl>
                                          <p:spTgt spid="10267"/>
                                        </p:tgtEl>
                                        <p:attrNameLst>
                                          <p:attrName>ppt_w</p:attrName>
                                        </p:attrNameLst>
                                      </p:cBhvr>
                                      <p:tavLst>
                                        <p:tav tm="0">
                                          <p:val>
                                            <p:fltVal val="0"/>
                                          </p:val>
                                        </p:tav>
                                        <p:tav tm="100000">
                                          <p:val>
                                            <p:strVal val="#ppt_w"/>
                                          </p:val>
                                        </p:tav>
                                      </p:tavLst>
                                    </p:anim>
                                    <p:anim calcmode="lin" valueType="num">
                                      <p:cBhvr>
                                        <p:cTn id="39" dur="500" fill="hold"/>
                                        <p:tgtEl>
                                          <p:spTgt spid="10267"/>
                                        </p:tgtEl>
                                        <p:attrNameLst>
                                          <p:attrName>ppt_h</p:attrName>
                                        </p:attrNameLst>
                                      </p:cBhvr>
                                      <p:tavLst>
                                        <p:tav tm="0">
                                          <p:val>
                                            <p:fltVal val="0"/>
                                          </p:val>
                                        </p:tav>
                                        <p:tav tm="100000">
                                          <p:val>
                                            <p:strVal val="#ppt_h"/>
                                          </p:val>
                                        </p:tav>
                                      </p:tavLst>
                                    </p:anim>
                                  </p:childTnLst>
                                </p:cTn>
                              </p:par>
                              <p:par>
                                <p:cTn id="40" presetID="23" presetClass="entr" presetSubtype="16" fill="hold" nodeType="withEffect">
                                  <p:stCondLst>
                                    <p:cond delay="0"/>
                                  </p:stCondLst>
                                  <p:childTnLst>
                                    <p:set>
                                      <p:cBhvr>
                                        <p:cTn id="41" dur="1" fill="hold">
                                          <p:stCondLst>
                                            <p:cond delay="0"/>
                                          </p:stCondLst>
                                        </p:cTn>
                                        <p:tgtEl>
                                          <p:spTgt spid="10268"/>
                                        </p:tgtEl>
                                        <p:attrNameLst>
                                          <p:attrName>style.visibility</p:attrName>
                                        </p:attrNameLst>
                                      </p:cBhvr>
                                      <p:to>
                                        <p:strVal val="visible"/>
                                      </p:to>
                                    </p:set>
                                    <p:anim calcmode="lin" valueType="num">
                                      <p:cBhvr>
                                        <p:cTn id="42" dur="500" fill="hold"/>
                                        <p:tgtEl>
                                          <p:spTgt spid="10268"/>
                                        </p:tgtEl>
                                        <p:attrNameLst>
                                          <p:attrName>ppt_w</p:attrName>
                                        </p:attrNameLst>
                                      </p:cBhvr>
                                      <p:tavLst>
                                        <p:tav tm="0">
                                          <p:val>
                                            <p:fltVal val="0"/>
                                          </p:val>
                                        </p:tav>
                                        <p:tav tm="100000">
                                          <p:val>
                                            <p:strVal val="#ppt_w"/>
                                          </p:val>
                                        </p:tav>
                                      </p:tavLst>
                                    </p:anim>
                                    <p:anim calcmode="lin" valueType="num">
                                      <p:cBhvr>
                                        <p:cTn id="43" dur="500" fill="hold"/>
                                        <p:tgtEl>
                                          <p:spTgt spid="10268"/>
                                        </p:tgtEl>
                                        <p:attrNameLst>
                                          <p:attrName>ppt_h</p:attrName>
                                        </p:attrNameLst>
                                      </p:cBhvr>
                                      <p:tavLst>
                                        <p:tav tm="0">
                                          <p:val>
                                            <p:fltVal val="0"/>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16"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childTnLst>
                                </p:cTn>
                              </p:par>
                              <p:par>
                                <p:cTn id="50" presetID="23" presetClass="entr" presetSubtype="16" fill="hold" nodeType="withEffect">
                                  <p:stCondLst>
                                    <p:cond delay="0"/>
                                  </p:stCondLst>
                                  <p:childTnLst>
                                    <p:set>
                                      <p:cBhvr>
                                        <p:cTn id="51" dur="1" fill="hold">
                                          <p:stCondLst>
                                            <p:cond delay="0"/>
                                          </p:stCondLst>
                                        </p:cTn>
                                        <p:tgtEl>
                                          <p:spTgt spid="10265"/>
                                        </p:tgtEl>
                                        <p:attrNameLst>
                                          <p:attrName>style.visibility</p:attrName>
                                        </p:attrNameLst>
                                      </p:cBhvr>
                                      <p:to>
                                        <p:strVal val="visible"/>
                                      </p:to>
                                    </p:set>
                                    <p:anim calcmode="lin" valueType="num">
                                      <p:cBhvr>
                                        <p:cTn id="52" dur="500" fill="hold"/>
                                        <p:tgtEl>
                                          <p:spTgt spid="10265"/>
                                        </p:tgtEl>
                                        <p:attrNameLst>
                                          <p:attrName>ppt_w</p:attrName>
                                        </p:attrNameLst>
                                      </p:cBhvr>
                                      <p:tavLst>
                                        <p:tav tm="0">
                                          <p:val>
                                            <p:fltVal val="0"/>
                                          </p:val>
                                        </p:tav>
                                        <p:tav tm="100000">
                                          <p:val>
                                            <p:strVal val="#ppt_w"/>
                                          </p:val>
                                        </p:tav>
                                      </p:tavLst>
                                    </p:anim>
                                    <p:anim calcmode="lin" valueType="num">
                                      <p:cBhvr>
                                        <p:cTn id="53" dur="500" fill="hold"/>
                                        <p:tgtEl>
                                          <p:spTgt spid="10265"/>
                                        </p:tgtEl>
                                        <p:attrNameLst>
                                          <p:attrName>ppt_h</p:attrName>
                                        </p:attrNameLst>
                                      </p:cBhvr>
                                      <p:tavLst>
                                        <p:tav tm="0">
                                          <p:val>
                                            <p:fltVal val="0"/>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3" presetClass="entr" presetSubtype="16" fill="hold" nodeType="clickEffect">
                                  <p:stCondLst>
                                    <p:cond delay="0"/>
                                  </p:stCondLst>
                                  <p:childTnLst>
                                    <p:set>
                                      <p:cBhvr>
                                        <p:cTn id="57" dur="1" fill="hold">
                                          <p:stCondLst>
                                            <p:cond delay="0"/>
                                          </p:stCondLst>
                                        </p:cTn>
                                        <p:tgtEl>
                                          <p:spTgt spid="10270"/>
                                        </p:tgtEl>
                                        <p:attrNameLst>
                                          <p:attrName>style.visibility</p:attrName>
                                        </p:attrNameLst>
                                      </p:cBhvr>
                                      <p:to>
                                        <p:strVal val="visible"/>
                                      </p:to>
                                    </p:set>
                                    <p:anim calcmode="lin" valueType="num">
                                      <p:cBhvr>
                                        <p:cTn id="58" dur="500" fill="hold"/>
                                        <p:tgtEl>
                                          <p:spTgt spid="10270"/>
                                        </p:tgtEl>
                                        <p:attrNameLst>
                                          <p:attrName>ppt_w</p:attrName>
                                        </p:attrNameLst>
                                      </p:cBhvr>
                                      <p:tavLst>
                                        <p:tav tm="0">
                                          <p:val>
                                            <p:fltVal val="0"/>
                                          </p:val>
                                        </p:tav>
                                        <p:tav tm="100000">
                                          <p:val>
                                            <p:strVal val="#ppt_w"/>
                                          </p:val>
                                        </p:tav>
                                      </p:tavLst>
                                    </p:anim>
                                    <p:anim calcmode="lin" valueType="num">
                                      <p:cBhvr>
                                        <p:cTn id="59" dur="500" fill="hold"/>
                                        <p:tgtEl>
                                          <p:spTgt spid="10270"/>
                                        </p:tgtEl>
                                        <p:attrNameLst>
                                          <p:attrName>ppt_h</p:attrName>
                                        </p:attrNameLst>
                                      </p:cBhvr>
                                      <p:tavLst>
                                        <p:tav tm="0">
                                          <p:val>
                                            <p:fltVal val="0"/>
                                          </p:val>
                                        </p:tav>
                                        <p:tav tm="100000">
                                          <p:val>
                                            <p:strVal val="#ppt_h"/>
                                          </p:val>
                                        </p:tav>
                                      </p:tavLst>
                                    </p:anim>
                                  </p:childTnLst>
                                </p:cTn>
                              </p:par>
                              <p:par>
                                <p:cTn id="60" presetID="23" presetClass="entr" presetSubtype="16" fill="hold" nodeType="withEffect">
                                  <p:stCondLst>
                                    <p:cond delay="0"/>
                                  </p:stCondLst>
                                  <p:childTnLst>
                                    <p:set>
                                      <p:cBhvr>
                                        <p:cTn id="61" dur="1" fill="hold">
                                          <p:stCondLst>
                                            <p:cond delay="0"/>
                                          </p:stCondLst>
                                        </p:cTn>
                                        <p:tgtEl>
                                          <p:spTgt spid="10269"/>
                                        </p:tgtEl>
                                        <p:attrNameLst>
                                          <p:attrName>style.visibility</p:attrName>
                                        </p:attrNameLst>
                                      </p:cBhvr>
                                      <p:to>
                                        <p:strVal val="visible"/>
                                      </p:to>
                                    </p:set>
                                    <p:anim calcmode="lin" valueType="num">
                                      <p:cBhvr>
                                        <p:cTn id="62" dur="500" fill="hold"/>
                                        <p:tgtEl>
                                          <p:spTgt spid="10269"/>
                                        </p:tgtEl>
                                        <p:attrNameLst>
                                          <p:attrName>ppt_w</p:attrName>
                                        </p:attrNameLst>
                                      </p:cBhvr>
                                      <p:tavLst>
                                        <p:tav tm="0">
                                          <p:val>
                                            <p:fltVal val="0"/>
                                          </p:val>
                                        </p:tav>
                                        <p:tav tm="100000">
                                          <p:val>
                                            <p:strVal val="#ppt_w"/>
                                          </p:val>
                                        </p:tav>
                                      </p:tavLst>
                                    </p:anim>
                                    <p:anim calcmode="lin" valueType="num">
                                      <p:cBhvr>
                                        <p:cTn id="63" dur="500" fill="hold"/>
                                        <p:tgtEl>
                                          <p:spTgt spid="10269"/>
                                        </p:tgtEl>
                                        <p:attrNameLst>
                                          <p:attrName>ppt_h</p:attrName>
                                        </p:attrNameLst>
                                      </p:cBhvr>
                                      <p:tavLst>
                                        <p:tav tm="0">
                                          <p:val>
                                            <p:fltVal val="0"/>
                                          </p:val>
                                        </p:tav>
                                        <p:tav tm="100000">
                                          <p:val>
                                            <p:strVal val="#ppt_h"/>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3" presetClass="entr" presetSubtype="16" fill="hold" grpId="0" nodeType="click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childTnLst>
                                </p:cTn>
                              </p:par>
                              <p:par>
                                <p:cTn id="70" presetID="23" presetClass="entr" presetSubtype="16"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anim calcmode="lin" valueType="num">
                                      <p:cBhvr>
                                        <p:cTn id="72" dur="500" fill="hold"/>
                                        <p:tgtEl>
                                          <p:spTgt spid="47"/>
                                        </p:tgtEl>
                                        <p:attrNameLst>
                                          <p:attrName>ppt_w</p:attrName>
                                        </p:attrNameLst>
                                      </p:cBhvr>
                                      <p:tavLst>
                                        <p:tav tm="0">
                                          <p:val>
                                            <p:fltVal val="0"/>
                                          </p:val>
                                        </p:tav>
                                        <p:tav tm="100000">
                                          <p:val>
                                            <p:strVal val="#ppt_w"/>
                                          </p:val>
                                        </p:tav>
                                      </p:tavLst>
                                    </p:anim>
                                    <p:anim calcmode="lin" valueType="num">
                                      <p:cBhvr>
                                        <p:cTn id="73" dur="500" fill="hold"/>
                                        <p:tgtEl>
                                          <p:spTgt spid="47"/>
                                        </p:tgtEl>
                                        <p:attrNameLst>
                                          <p:attrName>ppt_h</p:attrName>
                                        </p:attrNameLst>
                                      </p:cBhvr>
                                      <p:tavLst>
                                        <p:tav tm="0">
                                          <p:val>
                                            <p:fltVal val="0"/>
                                          </p:val>
                                        </p:tav>
                                        <p:tav tm="100000">
                                          <p:val>
                                            <p:strVal val="#ppt_h"/>
                                          </p:val>
                                        </p:tav>
                                      </p:tavLst>
                                    </p:anim>
                                  </p:childTnLst>
                                </p:cTn>
                              </p:par>
                              <p:par>
                                <p:cTn id="74" presetID="53" presetClass="entr" presetSubtype="16"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29" grpId="0"/>
      <p:bldP spid="2" grpId="0" animBg="1"/>
      <p:bldP spid="4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smtClean="0"/>
              <a:t>Linux</a:t>
            </a:r>
            <a:r>
              <a:rPr lang="ja-JP" altLang="en-US" smtClean="0"/>
              <a:t>のビジネスモデル</a:t>
            </a:r>
            <a:endParaRPr lang="ja-JP" altLang="en-US" dirty="0"/>
          </a:p>
        </p:txBody>
      </p:sp>
    </p:spTree>
    <p:extLst>
      <p:ext uri="{BB962C8B-B14F-4D97-AF65-F5344CB8AC3E}">
        <p14:creationId xmlns:p14="http://schemas.microsoft.com/office/powerpoint/2010/main" val="17992331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p:cNvSpPr>
            <a:spLocks noGrp="1"/>
          </p:cNvSpPr>
          <p:nvPr>
            <p:ph type="title"/>
          </p:nvPr>
        </p:nvSpPr>
        <p:spPr/>
        <p:txBody>
          <a:bodyPr/>
          <a:lstStyle/>
          <a:p>
            <a:r>
              <a:rPr lang="ja-JP" altLang="en-US" smtClean="0"/>
              <a:t>ディストリビューション</a:t>
            </a:r>
            <a:endParaRPr lang="ja-JP" altLang="en-US" dirty="0" smtClean="0"/>
          </a:p>
        </p:txBody>
      </p:sp>
      <p:graphicFrame>
        <p:nvGraphicFramePr>
          <p:cNvPr id="3" name="図表 2"/>
          <p:cNvGraphicFramePr/>
          <p:nvPr>
            <p:extLst>
              <p:ext uri="{D42A27DB-BD31-4B8C-83A1-F6EECF244321}">
                <p14:modId xmlns:p14="http://schemas.microsoft.com/office/powerpoint/2010/main" val="3658262921"/>
              </p:ext>
            </p:extLst>
          </p:nvPr>
        </p:nvGraphicFramePr>
        <p:xfrm>
          <a:off x="-443880" y="105273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角丸四角形 4"/>
          <p:cNvSpPr>
            <a:spLocks noChangeArrowheads="1"/>
          </p:cNvSpPr>
          <p:nvPr/>
        </p:nvSpPr>
        <p:spPr bwMode="auto">
          <a:xfrm>
            <a:off x="5214937" y="1268760"/>
            <a:ext cx="3500437" cy="3527475"/>
          </a:xfrm>
          <a:prstGeom prst="roundRect">
            <a:avLst>
              <a:gd name="adj" fmla="val 5944"/>
            </a:avLst>
          </a:prstGeom>
          <a:solidFill>
            <a:schemeClr val="bg1"/>
          </a:solidFill>
          <a:ln w="38100" algn="ctr">
            <a:solidFill>
              <a:srgbClr val="00B050"/>
            </a:solidFill>
            <a:prstDash val="sysDash"/>
            <a:round/>
            <a:headEnd/>
            <a:tailEnd/>
          </a:ln>
        </p:spPr>
        <p:txBody>
          <a:bodyPr anchor="ctr"/>
          <a:lstStyle/>
          <a:p>
            <a:pPr algn="ctr">
              <a:defRPr/>
            </a:pPr>
            <a:r>
              <a:rPr lang="en-US" altLang="ja-JP" dirty="0">
                <a:solidFill>
                  <a:srgbClr val="00B050"/>
                </a:solidFill>
                <a:latin typeface="+mn-lt"/>
                <a:ea typeface="+mn-ea"/>
                <a:cs typeface="Arial" pitchFamily="34" charset="0"/>
              </a:rPr>
              <a:t>Linux</a:t>
            </a:r>
            <a:r>
              <a:rPr lang="ja-JP" altLang="en-US" dirty="0">
                <a:solidFill>
                  <a:srgbClr val="00B050"/>
                </a:solidFill>
                <a:latin typeface="+mn-lt"/>
                <a:ea typeface="+mn-ea"/>
                <a:cs typeface="Arial" pitchFamily="34" charset="0"/>
              </a:rPr>
              <a:t>のカーネルコミュニティ</a:t>
            </a:r>
            <a:r>
              <a:rPr lang="ja-JP" altLang="en-US" dirty="0" smtClean="0">
                <a:solidFill>
                  <a:srgbClr val="00B050"/>
                </a:solidFill>
                <a:latin typeface="+mn-lt"/>
                <a:ea typeface="+mn-ea"/>
                <a:cs typeface="Arial" pitchFamily="34" charset="0"/>
              </a:rPr>
              <a:t>はカーネル</a:t>
            </a:r>
            <a:r>
              <a:rPr lang="ja-JP" altLang="en-US" dirty="0">
                <a:solidFill>
                  <a:srgbClr val="00B050"/>
                </a:solidFill>
                <a:latin typeface="+mn-lt"/>
                <a:ea typeface="+mn-ea"/>
                <a:cs typeface="Arial" pitchFamily="34" charset="0"/>
              </a:rPr>
              <a:t>の開発しかしない</a:t>
            </a:r>
            <a:r>
              <a:rPr lang="ja-JP" altLang="en-US" dirty="0" smtClean="0">
                <a:solidFill>
                  <a:srgbClr val="00B050"/>
                </a:solidFill>
                <a:latin typeface="+mn-lt"/>
                <a:ea typeface="+mn-ea"/>
                <a:cs typeface="Arial" pitchFamily="34" charset="0"/>
              </a:rPr>
              <a:t>。</a:t>
            </a:r>
            <a:endParaRPr lang="en-US" altLang="ja-JP" dirty="0" smtClean="0">
              <a:solidFill>
                <a:srgbClr val="00B050"/>
              </a:solidFill>
              <a:latin typeface="+mn-lt"/>
              <a:ea typeface="+mn-ea"/>
              <a:cs typeface="Arial" pitchFamily="34" charset="0"/>
            </a:endParaRPr>
          </a:p>
          <a:p>
            <a:pPr algn="ctr">
              <a:defRPr/>
            </a:pPr>
            <a:endParaRPr lang="en-US" altLang="ja-JP" dirty="0">
              <a:solidFill>
                <a:srgbClr val="00B050"/>
              </a:solidFill>
              <a:latin typeface="+mn-lt"/>
              <a:ea typeface="+mn-ea"/>
              <a:cs typeface="Arial" pitchFamily="34" charset="0"/>
            </a:endParaRPr>
          </a:p>
          <a:p>
            <a:pPr algn="ctr">
              <a:defRPr/>
            </a:pPr>
            <a:r>
              <a:rPr lang="ja-JP" altLang="en-US" dirty="0">
                <a:solidFill>
                  <a:srgbClr val="00B050"/>
                </a:solidFill>
                <a:latin typeface="+mn-lt"/>
                <a:ea typeface="+mn-ea"/>
                <a:cs typeface="Arial" pitchFamily="34" charset="0"/>
              </a:rPr>
              <a:t>しかし、</a:t>
            </a:r>
            <a:r>
              <a:rPr lang="en-US" altLang="ja-JP" dirty="0">
                <a:solidFill>
                  <a:srgbClr val="00B050"/>
                </a:solidFill>
                <a:latin typeface="+mn-lt"/>
                <a:ea typeface="+mn-ea"/>
                <a:cs typeface="Arial" pitchFamily="34" charset="0"/>
              </a:rPr>
              <a:t>OS</a:t>
            </a:r>
            <a:r>
              <a:rPr lang="ja-JP" altLang="en-US" dirty="0">
                <a:solidFill>
                  <a:srgbClr val="00B050"/>
                </a:solidFill>
                <a:latin typeface="+mn-lt"/>
                <a:ea typeface="+mn-ea"/>
                <a:cs typeface="Arial" pitchFamily="34" charset="0"/>
              </a:rPr>
              <a:t>はカーネルだけで</a:t>
            </a:r>
            <a:r>
              <a:rPr lang="ja-JP" altLang="en-US" dirty="0" smtClean="0">
                <a:solidFill>
                  <a:srgbClr val="00B050"/>
                </a:solidFill>
                <a:latin typeface="+mn-lt"/>
                <a:ea typeface="+mn-ea"/>
                <a:cs typeface="Arial" pitchFamily="34" charset="0"/>
              </a:rPr>
              <a:t>は成立</a:t>
            </a:r>
            <a:r>
              <a:rPr lang="ja-JP" altLang="en-US" dirty="0">
                <a:solidFill>
                  <a:srgbClr val="00B050"/>
                </a:solidFill>
                <a:latin typeface="+mn-lt"/>
                <a:ea typeface="+mn-ea"/>
                <a:cs typeface="Arial" pitchFamily="34" charset="0"/>
              </a:rPr>
              <a:t>しない</a:t>
            </a:r>
            <a:r>
              <a:rPr lang="ja-JP" altLang="en-US" dirty="0" smtClean="0">
                <a:solidFill>
                  <a:srgbClr val="00B050"/>
                </a:solidFill>
                <a:latin typeface="+mn-lt"/>
                <a:ea typeface="+mn-ea"/>
                <a:cs typeface="Arial" pitchFamily="34" charset="0"/>
              </a:rPr>
              <a:t>。</a:t>
            </a:r>
            <a:r>
              <a:rPr lang="en-US" altLang="ja-JP" dirty="0" smtClean="0">
                <a:solidFill>
                  <a:srgbClr val="00B050"/>
                </a:solidFill>
                <a:latin typeface="+mn-lt"/>
                <a:ea typeface="+mn-ea"/>
                <a:cs typeface="Arial" pitchFamily="34" charset="0"/>
              </a:rPr>
              <a:t>Linux</a:t>
            </a:r>
            <a:r>
              <a:rPr lang="ja-JP" altLang="en-US" dirty="0">
                <a:solidFill>
                  <a:srgbClr val="00B050"/>
                </a:solidFill>
                <a:latin typeface="+mn-lt"/>
                <a:ea typeface="+mn-ea"/>
                <a:cs typeface="Arial" pitchFamily="34" charset="0"/>
              </a:rPr>
              <a:t>と</a:t>
            </a:r>
            <a:r>
              <a:rPr lang="ja-JP" altLang="en-US" dirty="0" smtClean="0">
                <a:solidFill>
                  <a:srgbClr val="00B050"/>
                </a:solidFill>
                <a:latin typeface="+mn-lt"/>
                <a:ea typeface="+mn-ea"/>
                <a:cs typeface="Arial" pitchFamily="34" charset="0"/>
              </a:rPr>
              <a:t>して使うためには様々なツールやインストーラなどが必要。</a:t>
            </a:r>
            <a:endParaRPr lang="en-US" altLang="ja-JP" dirty="0" smtClean="0">
              <a:solidFill>
                <a:srgbClr val="00B050"/>
              </a:solidFill>
              <a:latin typeface="+mn-lt"/>
              <a:ea typeface="+mn-ea"/>
              <a:cs typeface="Arial" pitchFamily="34" charset="0"/>
            </a:endParaRPr>
          </a:p>
          <a:p>
            <a:pPr algn="ctr">
              <a:defRPr/>
            </a:pPr>
            <a:endParaRPr lang="en-US" altLang="ja-JP" dirty="0">
              <a:solidFill>
                <a:srgbClr val="00B050"/>
              </a:solidFill>
              <a:latin typeface="+mn-lt"/>
              <a:ea typeface="+mn-ea"/>
              <a:cs typeface="Arial" pitchFamily="34" charset="0"/>
            </a:endParaRPr>
          </a:p>
          <a:p>
            <a:pPr algn="ctr">
              <a:defRPr/>
            </a:pPr>
            <a:r>
              <a:rPr lang="ja-JP" altLang="en-US" dirty="0" smtClean="0">
                <a:solidFill>
                  <a:srgbClr val="00B050"/>
                </a:solidFill>
                <a:latin typeface="+mn-lt"/>
                <a:ea typeface="+mn-ea"/>
                <a:cs typeface="Arial" pitchFamily="34" charset="0"/>
              </a:rPr>
              <a:t>これらのツールを用意するのは一般利用者にはハードルが高い。</a:t>
            </a:r>
            <a:endParaRPr lang="ja-JP" altLang="en-US" dirty="0">
              <a:solidFill>
                <a:srgbClr val="00B050"/>
              </a:solidFill>
              <a:latin typeface="+mn-lt"/>
              <a:ea typeface="+mn-ea"/>
              <a:cs typeface="Arial" pitchFamily="34" charset="0"/>
            </a:endParaRPr>
          </a:p>
        </p:txBody>
      </p:sp>
      <p:sp>
        <p:nvSpPr>
          <p:cNvPr id="14" name="角丸四角形 13"/>
          <p:cNvSpPr/>
          <p:nvPr/>
        </p:nvSpPr>
        <p:spPr bwMode="auto">
          <a:xfrm>
            <a:off x="811036" y="5339016"/>
            <a:ext cx="3569620" cy="642942"/>
          </a:xfrm>
          <a:prstGeom prst="roundRect">
            <a:avLst/>
          </a:prstGeom>
          <a:solidFill>
            <a:srgbClr val="4168A7"/>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1600" dirty="0">
                <a:solidFill>
                  <a:schemeClr val="bg1"/>
                </a:solidFill>
                <a:latin typeface="+mn-lt"/>
                <a:ea typeface="+mn-ea"/>
                <a:cs typeface="Arial" pitchFamily="34" charset="0"/>
              </a:rPr>
              <a:t>使いやすくパッケージする</a:t>
            </a:r>
            <a:endParaRPr kumimoji="0" lang="en-US" altLang="ja-JP" sz="1600" dirty="0">
              <a:solidFill>
                <a:schemeClr val="bg1"/>
              </a:solidFill>
              <a:latin typeface="+mn-lt"/>
              <a:ea typeface="+mn-ea"/>
              <a:cs typeface="Arial" pitchFamily="34" charset="0"/>
            </a:endParaRPr>
          </a:p>
          <a:p>
            <a:pPr algn="ctr">
              <a:spcBef>
                <a:spcPct val="20000"/>
              </a:spcBef>
              <a:defRPr/>
            </a:pPr>
            <a:r>
              <a:rPr kumimoji="0" lang="en-US" altLang="ja-JP" sz="1600" dirty="0" smtClean="0">
                <a:solidFill>
                  <a:schemeClr val="bg1"/>
                </a:solidFill>
                <a:latin typeface="+mn-lt"/>
                <a:ea typeface="+mn-ea"/>
                <a:cs typeface="Arial" pitchFamily="34" charset="0"/>
              </a:rPr>
              <a:t>=</a:t>
            </a:r>
            <a:r>
              <a:rPr kumimoji="0" lang="ja-JP" altLang="en-US" sz="1600" dirty="0" smtClean="0">
                <a:solidFill>
                  <a:schemeClr val="bg1"/>
                </a:solidFill>
                <a:latin typeface="+mn-lt"/>
                <a:ea typeface="+mn-ea"/>
                <a:cs typeface="Arial" pitchFamily="34" charset="0"/>
              </a:rPr>
              <a:t> ディストリビューション</a:t>
            </a:r>
            <a:endParaRPr kumimoji="0" lang="ja-JP" altLang="en-US" sz="1600" dirty="0">
              <a:solidFill>
                <a:schemeClr val="bg1"/>
              </a:solidFill>
              <a:latin typeface="+mn-lt"/>
              <a:ea typeface="+mn-ea"/>
              <a:cs typeface="Arial" pitchFamily="34" charset="0"/>
            </a:endParaRPr>
          </a:p>
        </p:txBody>
      </p:sp>
      <p:sp>
        <p:nvSpPr>
          <p:cNvPr id="15" name="角丸四角形 14"/>
          <p:cNvSpPr/>
          <p:nvPr/>
        </p:nvSpPr>
        <p:spPr bwMode="auto">
          <a:xfrm>
            <a:off x="812364" y="6075056"/>
            <a:ext cx="3568292" cy="357190"/>
          </a:xfrm>
          <a:prstGeom prst="roundRect">
            <a:avLst/>
          </a:prstGeom>
          <a:solidFill>
            <a:srgbClr val="C0000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1600" dirty="0" smtClean="0">
                <a:solidFill>
                  <a:schemeClr val="bg1"/>
                </a:solidFill>
                <a:latin typeface="+mn-lt"/>
                <a:ea typeface="+mn-ea"/>
                <a:cs typeface="Arial" pitchFamily="34" charset="0"/>
              </a:rPr>
              <a:t>サポートは</a:t>
            </a:r>
            <a:r>
              <a:rPr kumimoji="0" lang="ja-JP" altLang="en-US" sz="1600" dirty="0" err="1" smtClean="0">
                <a:solidFill>
                  <a:schemeClr val="bg1"/>
                </a:solidFill>
                <a:latin typeface="+mn-lt"/>
                <a:ea typeface="+mn-ea"/>
                <a:cs typeface="Arial" pitchFamily="34" charset="0"/>
              </a:rPr>
              <a:t>無し</a:t>
            </a:r>
            <a:endParaRPr kumimoji="0" lang="ja-JP" altLang="en-US" sz="1600" dirty="0">
              <a:solidFill>
                <a:schemeClr val="bg1"/>
              </a:solidFill>
              <a:latin typeface="+mn-lt"/>
              <a:ea typeface="+mn-ea"/>
              <a:cs typeface="Arial" pitchFamily="34" charset="0"/>
            </a:endParaRPr>
          </a:p>
        </p:txBody>
      </p:sp>
      <p:sp>
        <p:nvSpPr>
          <p:cNvPr id="16" name="角丸四角形 4"/>
          <p:cNvSpPr>
            <a:spLocks noChangeArrowheads="1"/>
          </p:cNvSpPr>
          <p:nvPr/>
        </p:nvSpPr>
        <p:spPr bwMode="auto">
          <a:xfrm>
            <a:off x="5214936" y="4941168"/>
            <a:ext cx="3500437" cy="1402731"/>
          </a:xfrm>
          <a:prstGeom prst="roundRect">
            <a:avLst>
              <a:gd name="adj" fmla="val 9472"/>
            </a:avLst>
          </a:prstGeom>
          <a:solidFill>
            <a:schemeClr val="bg1"/>
          </a:solidFill>
          <a:ln w="38100" algn="ctr">
            <a:solidFill>
              <a:schemeClr val="accent3"/>
            </a:solidFill>
            <a:prstDash val="sysDash"/>
            <a:round/>
            <a:headEnd/>
            <a:tailEnd/>
          </a:ln>
        </p:spPr>
        <p:txBody>
          <a:bodyPr anchor="ctr"/>
          <a:lstStyle/>
          <a:p>
            <a:pPr algn="ctr">
              <a:defRPr/>
            </a:pPr>
            <a:r>
              <a:rPr lang="ja-JP" altLang="en-US" dirty="0" smtClean="0">
                <a:solidFill>
                  <a:schemeClr val="accent3"/>
                </a:solidFill>
                <a:latin typeface="+mn-lt"/>
                <a:ea typeface="+mn-ea"/>
                <a:cs typeface="Arial" pitchFamily="34" charset="0"/>
              </a:rPr>
              <a:t>一般利用者でも使いやすいよう、パッケージしたものを手数料程度で販売する</a:t>
            </a:r>
            <a:r>
              <a:rPr lang="ja-JP" altLang="en-US" dirty="0">
                <a:solidFill>
                  <a:schemeClr val="accent3"/>
                </a:solidFill>
                <a:latin typeface="+mn-lt"/>
                <a:ea typeface="+mn-ea"/>
                <a:cs typeface="Arial" pitchFamily="34" charset="0"/>
              </a:rPr>
              <a:t>ビジネス</a:t>
            </a:r>
            <a:r>
              <a:rPr lang="ja-JP" altLang="en-US" dirty="0" smtClean="0">
                <a:solidFill>
                  <a:schemeClr val="accent3"/>
                </a:solidFill>
                <a:latin typeface="+mn-lt"/>
                <a:ea typeface="+mn-ea"/>
                <a:cs typeface="Arial" pitchFamily="34" charset="0"/>
              </a:rPr>
              <a:t>が誕生。</a:t>
            </a:r>
            <a:endParaRPr lang="ja-JP" altLang="en-US" dirty="0">
              <a:solidFill>
                <a:schemeClr val="accent3"/>
              </a:solidFill>
              <a:latin typeface="+mn-lt"/>
              <a:ea typeface="+mn-ea"/>
              <a:cs typeface="Arial" pitchFamily="34" charset="0"/>
            </a:endParaRPr>
          </a:p>
        </p:txBody>
      </p:sp>
    </p:spTree>
    <p:extLst>
      <p:ext uri="{BB962C8B-B14F-4D97-AF65-F5344CB8AC3E}">
        <p14:creationId xmlns:p14="http://schemas.microsoft.com/office/powerpoint/2010/main" val="322670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3">
                                            <p:graphicEl>
                                              <a:dgm id="{6136BF93-0FCC-47F3-BED7-CE9B942FD678}"/>
                                            </p:graphicEl>
                                          </p:spTgt>
                                        </p:tgtEl>
                                        <p:attrNameLst>
                                          <p:attrName>style.visibility</p:attrName>
                                        </p:attrNameLst>
                                      </p:cBhvr>
                                      <p:to>
                                        <p:strVal val="visible"/>
                                      </p:to>
                                    </p:set>
                                    <p:animEffect transition="in" filter="wipe(down)">
                                      <p:cBhvr>
                                        <p:cTn id="11" dur="500"/>
                                        <p:tgtEl>
                                          <p:spTgt spid="3">
                                            <p:graphicEl>
                                              <a:dgm id="{6136BF93-0FCC-47F3-BED7-CE9B942FD678}"/>
                                            </p:graphicEl>
                                          </p:spTgt>
                                        </p:tgtEl>
                                      </p:cBhvr>
                                    </p:animEffect>
                                  </p:childTnLst>
                                </p:cTn>
                              </p:par>
                            </p:childTnLst>
                          </p:cTn>
                        </p:par>
                        <p:par>
                          <p:cTn id="12" fill="hold">
                            <p:stCondLst>
                              <p:cond delay="2500"/>
                            </p:stCondLst>
                            <p:childTnLst>
                              <p:par>
                                <p:cTn id="13" presetID="22" presetClass="entr" presetSubtype="4" fill="hold" grpId="0" nodeType="afterEffect">
                                  <p:stCondLst>
                                    <p:cond delay="0"/>
                                  </p:stCondLst>
                                  <p:childTnLst>
                                    <p:set>
                                      <p:cBhvr>
                                        <p:cTn id="14" dur="1" fill="hold">
                                          <p:stCondLst>
                                            <p:cond delay="0"/>
                                          </p:stCondLst>
                                        </p:cTn>
                                        <p:tgtEl>
                                          <p:spTgt spid="3">
                                            <p:graphicEl>
                                              <a:dgm id="{4027BDE4-10CB-41D0-82AA-A8C97A8E85B2}"/>
                                            </p:graphicEl>
                                          </p:spTgt>
                                        </p:tgtEl>
                                        <p:attrNameLst>
                                          <p:attrName>style.visibility</p:attrName>
                                        </p:attrNameLst>
                                      </p:cBhvr>
                                      <p:to>
                                        <p:strVal val="visible"/>
                                      </p:to>
                                    </p:set>
                                    <p:animEffect transition="in" filter="wipe(down)">
                                      <p:cBhvr>
                                        <p:cTn id="15" dur="500"/>
                                        <p:tgtEl>
                                          <p:spTgt spid="3">
                                            <p:graphicEl>
                                              <a:dgm id="{4027BDE4-10CB-41D0-82AA-A8C97A8E85B2}"/>
                                            </p:graphicEl>
                                          </p:spTgt>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3">
                                            <p:graphicEl>
                                              <a:dgm id="{ABA47677-6A22-4385-A7B4-4A8B91629B96}"/>
                                            </p:graphicEl>
                                          </p:spTgt>
                                        </p:tgtEl>
                                        <p:attrNameLst>
                                          <p:attrName>style.visibility</p:attrName>
                                        </p:attrNameLst>
                                      </p:cBhvr>
                                      <p:to>
                                        <p:strVal val="visible"/>
                                      </p:to>
                                    </p:set>
                                    <p:animEffect transition="in" filter="wipe(down)">
                                      <p:cBhvr>
                                        <p:cTn id="19" dur="500"/>
                                        <p:tgtEl>
                                          <p:spTgt spid="3">
                                            <p:graphicEl>
                                              <a:dgm id="{ABA47677-6A22-4385-A7B4-4A8B91629B96}"/>
                                            </p:graphicEl>
                                          </p:spTgt>
                                        </p:tgtEl>
                                      </p:cBhvr>
                                    </p:animEffect>
                                  </p:childTnLst>
                                </p:cTn>
                              </p:par>
                            </p:childTnLst>
                          </p:cTn>
                        </p:par>
                        <p:par>
                          <p:cTn id="20" fill="hold">
                            <p:stCondLst>
                              <p:cond delay="3500"/>
                            </p:stCondLst>
                            <p:childTnLst>
                              <p:par>
                                <p:cTn id="21" presetID="22" presetClass="entr" presetSubtype="4" fill="hold" grpId="0" nodeType="afterEffect">
                                  <p:stCondLst>
                                    <p:cond delay="0"/>
                                  </p:stCondLst>
                                  <p:childTnLst>
                                    <p:set>
                                      <p:cBhvr>
                                        <p:cTn id="22" dur="1" fill="hold">
                                          <p:stCondLst>
                                            <p:cond delay="0"/>
                                          </p:stCondLst>
                                        </p:cTn>
                                        <p:tgtEl>
                                          <p:spTgt spid="3">
                                            <p:graphicEl>
                                              <a:dgm id="{1DCE8C2C-A5D6-42CC-AF58-CB8FB391E689}"/>
                                            </p:graphicEl>
                                          </p:spTgt>
                                        </p:tgtEl>
                                        <p:attrNameLst>
                                          <p:attrName>style.visibility</p:attrName>
                                        </p:attrNameLst>
                                      </p:cBhvr>
                                      <p:to>
                                        <p:strVal val="visible"/>
                                      </p:to>
                                    </p:set>
                                    <p:animEffect transition="in" filter="wipe(down)">
                                      <p:cBhvr>
                                        <p:cTn id="23" dur="500"/>
                                        <p:tgtEl>
                                          <p:spTgt spid="3">
                                            <p:graphicEl>
                                              <a:dgm id="{1DCE8C2C-A5D6-42CC-AF58-CB8FB391E689}"/>
                                            </p:graphicEl>
                                          </p:spTgt>
                                        </p:tgtEl>
                                      </p:cBhvr>
                                    </p:animEffect>
                                  </p:childTnLst>
                                </p:cTn>
                              </p:par>
                            </p:childTnLst>
                          </p:cTn>
                        </p:par>
                        <p:par>
                          <p:cTn id="24" fill="hold">
                            <p:stCondLst>
                              <p:cond delay="4000"/>
                            </p:stCondLst>
                            <p:childTnLst>
                              <p:par>
                                <p:cTn id="25" presetID="22" presetClass="entr" presetSubtype="4" fill="hold" grpId="0" nodeType="afterEffect">
                                  <p:stCondLst>
                                    <p:cond delay="0"/>
                                  </p:stCondLst>
                                  <p:childTnLst>
                                    <p:set>
                                      <p:cBhvr>
                                        <p:cTn id="26" dur="1" fill="hold">
                                          <p:stCondLst>
                                            <p:cond delay="0"/>
                                          </p:stCondLst>
                                        </p:cTn>
                                        <p:tgtEl>
                                          <p:spTgt spid="3">
                                            <p:graphicEl>
                                              <a:dgm id="{E0D6A14E-4EAF-4881-AAE8-74CCC69FB1DF}"/>
                                            </p:graphicEl>
                                          </p:spTgt>
                                        </p:tgtEl>
                                        <p:attrNameLst>
                                          <p:attrName>style.visibility</p:attrName>
                                        </p:attrNameLst>
                                      </p:cBhvr>
                                      <p:to>
                                        <p:strVal val="visible"/>
                                      </p:to>
                                    </p:set>
                                    <p:animEffect transition="in" filter="wipe(down)">
                                      <p:cBhvr>
                                        <p:cTn id="27" dur="500"/>
                                        <p:tgtEl>
                                          <p:spTgt spid="3">
                                            <p:graphicEl>
                                              <a:dgm id="{E0D6A14E-4EAF-4881-AAE8-74CCC69FB1D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rev="1"/>
        </p:bldSub>
      </p:bldGraphic>
      <p:bldP spid="13" grpId="0" animBg="1"/>
      <p:bldP spid="15"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p:cNvSpPr>
            <a:spLocks noGrp="1"/>
          </p:cNvSpPr>
          <p:nvPr>
            <p:ph type="title" idx="4294967295"/>
          </p:nvPr>
        </p:nvSpPr>
        <p:spPr/>
        <p:txBody>
          <a:bodyPr/>
          <a:lstStyle/>
          <a:p>
            <a:pPr eaLnBrk="1" hangingPunct="1"/>
            <a:r>
              <a:rPr lang="en-US" altLang="ja-JP" smtClean="0">
                <a:latin typeface="Arial" charset="0"/>
              </a:rPr>
              <a:t>Linux</a:t>
            </a:r>
            <a:r>
              <a:rPr lang="ja-JP" altLang="en-US" smtClean="0">
                <a:latin typeface="Arial" charset="0"/>
              </a:rPr>
              <a:t>ディストリビューションの誕生</a:t>
            </a:r>
          </a:p>
        </p:txBody>
      </p:sp>
      <p:sp>
        <p:nvSpPr>
          <p:cNvPr id="17461" name="角丸四角形 6"/>
          <p:cNvSpPr>
            <a:spLocks noChangeArrowheads="1"/>
          </p:cNvSpPr>
          <p:nvPr/>
        </p:nvSpPr>
        <p:spPr bwMode="auto">
          <a:xfrm>
            <a:off x="971550" y="2640013"/>
            <a:ext cx="3313113" cy="787400"/>
          </a:xfrm>
          <a:prstGeom prst="roundRect">
            <a:avLst>
              <a:gd name="adj" fmla="val 16667"/>
            </a:avLst>
          </a:prstGeom>
          <a:solidFill>
            <a:schemeClr val="accent1"/>
          </a:solidFill>
          <a:ln w="25400" algn="ctr">
            <a:noFill/>
            <a:round/>
            <a:headEnd/>
            <a:tailEnd/>
          </a:ln>
        </p:spPr>
        <p:txBody>
          <a:bodyPr anchor="ctr"/>
          <a:lstStyle/>
          <a:p>
            <a:pPr algn="ctr">
              <a:defRPr/>
            </a:pPr>
            <a:r>
              <a:rPr lang="ja-JP" altLang="en-US" sz="2000">
                <a:solidFill>
                  <a:schemeClr val="bg1"/>
                </a:solidFill>
                <a:latin typeface="+mn-lt"/>
                <a:ea typeface="+mn-ea"/>
                <a:cs typeface="Arial" pitchFamily="34" charset="0"/>
              </a:rPr>
              <a:t>ディストリビュータ</a:t>
            </a:r>
          </a:p>
        </p:txBody>
      </p:sp>
      <p:grpSp>
        <p:nvGrpSpPr>
          <p:cNvPr id="5" name="グループ化 4"/>
          <p:cNvGrpSpPr/>
          <p:nvPr/>
        </p:nvGrpSpPr>
        <p:grpSpPr>
          <a:xfrm>
            <a:off x="971550" y="3931598"/>
            <a:ext cx="2879725" cy="2448565"/>
            <a:chOff x="971550" y="3931598"/>
            <a:chExt cx="2879725" cy="2448565"/>
          </a:xfrm>
        </p:grpSpPr>
        <p:sp>
          <p:nvSpPr>
            <p:cNvPr id="17457" name="AutoShape 76"/>
            <p:cNvSpPr>
              <a:spLocks noChangeArrowheads="1"/>
            </p:cNvSpPr>
            <p:nvPr/>
          </p:nvSpPr>
          <p:spPr bwMode="auto">
            <a:xfrm>
              <a:off x="971550" y="4364038"/>
              <a:ext cx="2016125" cy="2016125"/>
            </a:xfrm>
            <a:prstGeom prst="roundRect">
              <a:avLst>
                <a:gd name="adj" fmla="val 5356"/>
              </a:avLst>
            </a:prstGeom>
            <a:solidFill>
              <a:schemeClr val="bg1"/>
            </a:solidFill>
            <a:ln w="38100">
              <a:solidFill>
                <a:srgbClr val="FF9933"/>
              </a:solidFill>
              <a:prstDash val="sysDot"/>
              <a:round/>
              <a:headEnd/>
              <a:tailEnd/>
            </a:ln>
          </p:spPr>
          <p:txBody>
            <a:bodyPr wrap="none" anchor="ctr"/>
            <a:lstStyle/>
            <a:p>
              <a:pPr>
                <a:defRPr/>
              </a:pPr>
              <a:endParaRPr lang="ja-JP" altLang="en-US">
                <a:latin typeface="+mn-lt"/>
                <a:ea typeface="+mn-ea"/>
                <a:cs typeface="Arial" pitchFamily="34" charset="0"/>
              </a:endParaRPr>
            </a:p>
          </p:txBody>
        </p:sp>
        <p:pic>
          <p:nvPicPr>
            <p:cNvPr id="24581"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4364038"/>
              <a:ext cx="72866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4364038"/>
              <a:ext cx="72866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138" y="4364038"/>
              <a:ext cx="72866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62" name="テキスト ボックス 31"/>
            <p:cNvSpPr txBox="1">
              <a:spLocks noChangeArrowheads="1"/>
            </p:cNvSpPr>
            <p:nvPr/>
          </p:nvSpPr>
          <p:spPr bwMode="auto">
            <a:xfrm>
              <a:off x="1116013" y="6092825"/>
              <a:ext cx="1723549" cy="246221"/>
            </a:xfrm>
            <a:prstGeom prst="rect">
              <a:avLst/>
            </a:prstGeom>
            <a:noFill/>
            <a:ln w="9525">
              <a:noFill/>
              <a:miter lim="800000"/>
              <a:headEnd/>
              <a:tailEnd/>
            </a:ln>
          </p:spPr>
          <p:txBody>
            <a:bodyPr wrap="none">
              <a:spAutoFit/>
            </a:bodyPr>
            <a:lstStyle/>
            <a:p>
              <a:pPr>
                <a:defRPr/>
              </a:pPr>
              <a:r>
                <a:rPr lang="ja-JP" altLang="en-US" sz="1000">
                  <a:latin typeface="+mn-lt"/>
                  <a:ea typeface="+mn-ea"/>
                  <a:cs typeface="Arial" pitchFamily="34" charset="0"/>
                </a:rPr>
                <a:t>ボランティア・プログラマ</a:t>
              </a:r>
            </a:p>
          </p:txBody>
        </p:sp>
        <p:pic>
          <p:nvPicPr>
            <p:cNvPr id="24588"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4868863"/>
              <a:ext cx="72866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5372100"/>
              <a:ext cx="728663"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4868863"/>
              <a:ext cx="72866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5372100"/>
              <a:ext cx="72866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138" y="4868863"/>
              <a:ext cx="72866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5372100"/>
              <a:ext cx="728663"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3" name="Line 72"/>
            <p:cNvSpPr>
              <a:spLocks noChangeShapeType="1"/>
            </p:cNvSpPr>
            <p:nvPr/>
          </p:nvSpPr>
          <p:spPr bwMode="auto">
            <a:xfrm>
              <a:off x="2987675" y="5300663"/>
              <a:ext cx="863600" cy="0"/>
            </a:xfrm>
            <a:prstGeom prst="line">
              <a:avLst/>
            </a:prstGeom>
            <a:noFill/>
            <a:ln w="76200">
              <a:solidFill>
                <a:srgbClr val="4168A7"/>
              </a:solidFill>
              <a:round/>
              <a:headEnd/>
              <a:tailEnd type="triangle" w="med" len="med"/>
            </a:ln>
          </p:spPr>
          <p:txBody>
            <a:bodyPr/>
            <a:lstStyle/>
            <a:p>
              <a:pPr>
                <a:defRPr/>
              </a:pPr>
              <a:endParaRPr lang="ja-JP" altLang="en-US">
                <a:latin typeface="+mn-lt"/>
                <a:ea typeface="+mn-ea"/>
                <a:cs typeface="Arial" pitchFamily="34" charset="0"/>
              </a:endParaRPr>
            </a:p>
          </p:txBody>
        </p:sp>
        <p:sp>
          <p:nvSpPr>
            <p:cNvPr id="78925" name="AutoShape 77"/>
            <p:cNvSpPr>
              <a:spLocks noChangeArrowheads="1"/>
            </p:cNvSpPr>
            <p:nvPr/>
          </p:nvSpPr>
          <p:spPr bwMode="auto">
            <a:xfrm>
              <a:off x="971550" y="3931598"/>
              <a:ext cx="1528748" cy="288925"/>
            </a:xfrm>
            <a:prstGeom prst="wedgeRoundRectCallout">
              <a:avLst>
                <a:gd name="adj1" fmla="val -10528"/>
                <a:gd name="adj2" fmla="val 112639"/>
                <a:gd name="adj3" fmla="val 16667"/>
              </a:avLst>
            </a:prstGeom>
            <a:solidFill>
              <a:srgbClr val="4168A7"/>
            </a:solidFill>
            <a:ln w="28575">
              <a:noFill/>
              <a:miter lim="800000"/>
              <a:headEnd/>
              <a:tailEnd/>
            </a:ln>
            <a:scene3d>
              <a:camera prst="orthographicFront"/>
              <a:lightRig rig="threePt" dir="t"/>
            </a:scene3d>
            <a:sp3d>
              <a:bevelT/>
            </a:sp3d>
          </p:spPr>
          <p:txBody>
            <a:bodyPr wrap="none" anchor="ctr"/>
            <a:lstStyle/>
            <a:p>
              <a:pPr algn="ctr">
                <a:defRPr/>
              </a:pPr>
              <a:r>
                <a:rPr lang="ja-JP" altLang="en-US" sz="1400">
                  <a:solidFill>
                    <a:schemeClr val="bg1"/>
                  </a:solidFill>
                  <a:latin typeface="+mn-lt"/>
                  <a:ea typeface="+mn-ea"/>
                  <a:cs typeface="Arial" pitchFamily="34" charset="0"/>
                </a:rPr>
                <a:t>無償で貢献</a:t>
              </a:r>
            </a:p>
          </p:txBody>
        </p:sp>
      </p:grpSp>
      <p:sp>
        <p:nvSpPr>
          <p:cNvPr id="17455" name="Line 81"/>
          <p:cNvSpPr>
            <a:spLocks noChangeShapeType="1"/>
          </p:cNvSpPr>
          <p:nvPr/>
        </p:nvSpPr>
        <p:spPr bwMode="auto">
          <a:xfrm>
            <a:off x="3132138" y="1844675"/>
            <a:ext cx="0" cy="792163"/>
          </a:xfrm>
          <a:prstGeom prst="line">
            <a:avLst/>
          </a:prstGeom>
          <a:noFill/>
          <a:ln w="57150">
            <a:solidFill>
              <a:srgbClr val="C00000"/>
            </a:solidFill>
            <a:prstDash val="sysDot"/>
            <a:round/>
            <a:headEnd/>
            <a:tailEnd type="triangle" w="med" len="med"/>
          </a:ln>
        </p:spPr>
        <p:txBody>
          <a:bodyPr/>
          <a:lstStyle/>
          <a:p>
            <a:pPr>
              <a:defRPr/>
            </a:pPr>
            <a:endParaRPr lang="ja-JP" altLang="en-US">
              <a:latin typeface="+mn-lt"/>
              <a:ea typeface="+mn-ea"/>
              <a:cs typeface="Arial" pitchFamily="34" charset="0"/>
            </a:endParaRPr>
          </a:p>
        </p:txBody>
      </p:sp>
      <p:sp>
        <p:nvSpPr>
          <p:cNvPr id="17456" name="Text Box 82"/>
          <p:cNvSpPr txBox="1">
            <a:spLocks noChangeArrowheads="1"/>
          </p:cNvSpPr>
          <p:nvPr/>
        </p:nvSpPr>
        <p:spPr bwMode="auto">
          <a:xfrm>
            <a:off x="826483" y="2019448"/>
            <a:ext cx="1569660" cy="461665"/>
          </a:xfrm>
          <a:prstGeom prst="rect">
            <a:avLst/>
          </a:prstGeom>
          <a:noFill/>
          <a:ln w="9525">
            <a:noFill/>
            <a:miter lim="800000"/>
            <a:headEnd/>
            <a:tailEnd/>
          </a:ln>
        </p:spPr>
        <p:txBody>
          <a:bodyPr wrap="none">
            <a:spAutoFit/>
          </a:bodyPr>
          <a:lstStyle/>
          <a:p>
            <a:pPr>
              <a:defRPr/>
            </a:pPr>
            <a:r>
              <a:rPr lang="en-US" altLang="ja-JP" sz="1200" dirty="0">
                <a:solidFill>
                  <a:srgbClr val="C00000"/>
                </a:solidFill>
                <a:latin typeface="+mn-lt"/>
                <a:ea typeface="+mn-ea"/>
                <a:cs typeface="Arial" pitchFamily="34" charset="0"/>
              </a:rPr>
              <a:t>【</a:t>
            </a:r>
            <a:r>
              <a:rPr lang="ja-JP" altLang="en-US" sz="1200" dirty="0">
                <a:solidFill>
                  <a:srgbClr val="C00000"/>
                </a:solidFill>
                <a:latin typeface="+mn-lt"/>
                <a:ea typeface="+mn-ea"/>
                <a:cs typeface="Arial" pitchFamily="34" charset="0"/>
              </a:rPr>
              <a:t>パッケージ費用</a:t>
            </a:r>
            <a:r>
              <a:rPr lang="en-US" altLang="ja-JP" sz="1200" dirty="0">
                <a:solidFill>
                  <a:srgbClr val="C00000"/>
                </a:solidFill>
                <a:latin typeface="+mn-lt"/>
                <a:ea typeface="+mn-ea"/>
                <a:cs typeface="Arial" pitchFamily="34" charset="0"/>
              </a:rPr>
              <a:t>】</a:t>
            </a:r>
          </a:p>
          <a:p>
            <a:pPr>
              <a:defRPr/>
            </a:pPr>
            <a:r>
              <a:rPr lang="ja-JP" altLang="en-US" sz="1200" dirty="0">
                <a:solidFill>
                  <a:srgbClr val="C00000"/>
                </a:solidFill>
                <a:latin typeface="+mn-lt"/>
                <a:ea typeface="+mn-ea"/>
                <a:cs typeface="Arial" pitchFamily="34" charset="0"/>
              </a:rPr>
              <a:t>＊ただし、実費</a:t>
            </a:r>
            <a:endParaRPr lang="en-US" altLang="ja-JP" sz="1200" dirty="0">
              <a:solidFill>
                <a:srgbClr val="C00000"/>
              </a:solidFill>
              <a:latin typeface="+mn-lt"/>
              <a:ea typeface="+mn-ea"/>
              <a:cs typeface="Arial" pitchFamily="34" charset="0"/>
            </a:endParaRPr>
          </a:p>
        </p:txBody>
      </p:sp>
      <p:pic>
        <p:nvPicPr>
          <p:cNvPr id="24600" name="Picture 8" descr="C:\Users\shoji\AppData\Local\Microsoft\Windows\Temporary Internet Files\Content.IE5\1QVYB00S\MCj0437849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3363" y="4514850"/>
            <a:ext cx="1519237"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8" name="角丸四角形 27"/>
          <p:cNvSpPr>
            <a:spLocks noChangeArrowheads="1"/>
          </p:cNvSpPr>
          <p:nvPr/>
        </p:nvSpPr>
        <p:spPr bwMode="auto">
          <a:xfrm>
            <a:off x="971550" y="1266825"/>
            <a:ext cx="7200874" cy="571500"/>
          </a:xfrm>
          <a:prstGeom prst="roundRect">
            <a:avLst>
              <a:gd name="adj" fmla="val 16667"/>
            </a:avLst>
          </a:prstGeom>
          <a:solidFill>
            <a:srgbClr val="4168A7"/>
          </a:solidFill>
          <a:ln w="25400" algn="ctr">
            <a:solidFill>
              <a:srgbClr val="4168A7"/>
            </a:solidFill>
            <a:round/>
            <a:headEnd/>
            <a:tailEnd/>
          </a:ln>
        </p:spPr>
        <p:txBody>
          <a:bodyPr anchor="ctr"/>
          <a:lstStyle/>
          <a:p>
            <a:pPr algn="ctr">
              <a:defRPr/>
            </a:pPr>
            <a:r>
              <a:rPr lang="en-US" altLang="ja-JP" sz="2400">
                <a:solidFill>
                  <a:schemeClr val="bg1"/>
                </a:solidFill>
                <a:latin typeface="+mn-lt"/>
                <a:ea typeface="+mn-ea"/>
                <a:cs typeface="Arial" pitchFamily="34" charset="0"/>
              </a:rPr>
              <a:t>Linux</a:t>
            </a:r>
            <a:r>
              <a:rPr lang="ja-JP" altLang="en-US" sz="2400">
                <a:solidFill>
                  <a:schemeClr val="bg1"/>
                </a:solidFill>
                <a:latin typeface="+mn-lt"/>
                <a:ea typeface="+mn-ea"/>
                <a:cs typeface="Arial" pitchFamily="34" charset="0"/>
              </a:rPr>
              <a:t>利用者</a:t>
            </a:r>
          </a:p>
        </p:txBody>
      </p:sp>
      <p:pic>
        <p:nvPicPr>
          <p:cNvPr id="24608"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750" y="908050"/>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5" name="Line 83"/>
          <p:cNvSpPr>
            <a:spLocks noChangeShapeType="1"/>
          </p:cNvSpPr>
          <p:nvPr/>
        </p:nvSpPr>
        <p:spPr bwMode="auto">
          <a:xfrm flipV="1">
            <a:off x="6875463" y="1860550"/>
            <a:ext cx="0" cy="2654300"/>
          </a:xfrm>
          <a:prstGeom prst="line">
            <a:avLst/>
          </a:prstGeom>
          <a:noFill/>
          <a:ln w="76200" cap="rnd">
            <a:solidFill>
              <a:schemeClr val="accent4"/>
            </a:solidFill>
            <a:round/>
            <a:headEnd/>
            <a:tailEnd type="triangle" w="med" len="med"/>
          </a:ln>
        </p:spPr>
        <p:txBody>
          <a:bodyPr/>
          <a:lstStyle/>
          <a:p>
            <a:pPr>
              <a:defRPr/>
            </a:pPr>
            <a:endParaRPr lang="ja-JP" altLang="en-US">
              <a:latin typeface="+mn-lt"/>
              <a:ea typeface="+mn-ea"/>
              <a:cs typeface="Arial" pitchFamily="34" charset="0"/>
            </a:endParaRPr>
          </a:p>
        </p:txBody>
      </p:sp>
      <p:pic>
        <p:nvPicPr>
          <p:cNvPr id="24611" name="Picture 54" descr="C:\Users\shoji\AppData\Local\Microsoft\Windows\Temporary Internet Files\Content.IE5\KWF1NIFK\MCj0431516000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4563" y="1857375"/>
            <a:ext cx="785812"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2"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908050"/>
            <a:ext cx="7921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3"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908050"/>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AutoShape 78"/>
          <p:cNvSpPr>
            <a:spLocks noChangeArrowheads="1"/>
          </p:cNvSpPr>
          <p:nvPr/>
        </p:nvSpPr>
        <p:spPr bwMode="auto">
          <a:xfrm>
            <a:off x="4028951" y="3644260"/>
            <a:ext cx="1957380" cy="648836"/>
          </a:xfrm>
          <a:prstGeom prst="wedgeRoundRectCallout">
            <a:avLst>
              <a:gd name="adj1" fmla="val -55857"/>
              <a:gd name="adj2" fmla="val -106381"/>
              <a:gd name="adj3" fmla="val 16667"/>
            </a:avLst>
          </a:prstGeom>
          <a:solidFill>
            <a:srgbClr val="FF9900"/>
          </a:solidFill>
          <a:ln w="28575">
            <a:noFill/>
            <a:miter lim="800000"/>
            <a:headEnd/>
            <a:tailEnd/>
          </a:ln>
        </p:spPr>
        <p:txBody>
          <a:bodyPr wrap="none" anchor="ctr"/>
          <a:lstStyle/>
          <a:p>
            <a:pPr algn="ctr">
              <a:lnSpc>
                <a:spcPct val="95000"/>
              </a:lnSpc>
              <a:defRPr/>
            </a:pPr>
            <a:r>
              <a:rPr lang="ja-JP" altLang="en-US" sz="1400" dirty="0">
                <a:solidFill>
                  <a:schemeClr val="bg1"/>
                </a:solidFill>
                <a:latin typeface="+mn-lt"/>
                <a:ea typeface="+mn-ea"/>
                <a:cs typeface="Arial" pitchFamily="34" charset="0"/>
              </a:rPr>
              <a:t>再パッケージ</a:t>
            </a:r>
          </a:p>
          <a:p>
            <a:pPr algn="ctr">
              <a:lnSpc>
                <a:spcPct val="95000"/>
              </a:lnSpc>
              <a:defRPr/>
            </a:pPr>
            <a:r>
              <a:rPr lang="ja-JP" altLang="en-US" sz="1000" dirty="0">
                <a:solidFill>
                  <a:schemeClr val="bg1"/>
                </a:solidFill>
                <a:latin typeface="+mn-lt"/>
                <a:ea typeface="+mn-ea"/>
                <a:cs typeface="Arial" pitchFamily="34" charset="0"/>
              </a:rPr>
              <a:t>インストーラーやマニュアルなど</a:t>
            </a:r>
          </a:p>
        </p:txBody>
      </p:sp>
      <p:sp>
        <p:nvSpPr>
          <p:cNvPr id="17425" name="Line 79"/>
          <p:cNvSpPr>
            <a:spLocks noChangeShapeType="1"/>
          </p:cNvSpPr>
          <p:nvPr/>
        </p:nvSpPr>
        <p:spPr bwMode="auto">
          <a:xfrm flipV="1">
            <a:off x="3419475" y="1843088"/>
            <a:ext cx="0" cy="793750"/>
          </a:xfrm>
          <a:prstGeom prst="line">
            <a:avLst/>
          </a:prstGeom>
          <a:noFill/>
          <a:ln w="76200">
            <a:solidFill>
              <a:schemeClr val="accent1"/>
            </a:solidFill>
            <a:round/>
            <a:headEnd/>
            <a:tailEnd type="triangle" w="med" len="med"/>
          </a:ln>
        </p:spPr>
        <p:txBody>
          <a:bodyPr/>
          <a:lstStyle/>
          <a:p>
            <a:pPr>
              <a:defRPr/>
            </a:pPr>
            <a:endParaRPr lang="ja-JP" altLang="en-US">
              <a:latin typeface="+mn-lt"/>
              <a:ea typeface="+mn-ea"/>
              <a:cs typeface="Arial" pitchFamily="34" charset="0"/>
            </a:endParaRPr>
          </a:p>
        </p:txBody>
      </p:sp>
      <p:sp>
        <p:nvSpPr>
          <p:cNvPr id="17426" name="AutoShape 80"/>
          <p:cNvSpPr>
            <a:spLocks noChangeArrowheads="1"/>
          </p:cNvSpPr>
          <p:nvPr/>
        </p:nvSpPr>
        <p:spPr bwMode="auto">
          <a:xfrm>
            <a:off x="3635380" y="1916113"/>
            <a:ext cx="1692278" cy="431800"/>
          </a:xfrm>
          <a:prstGeom prst="wedgeRoundRectCallout">
            <a:avLst>
              <a:gd name="adj1" fmla="val -58912"/>
              <a:gd name="adj2" fmla="val 50736"/>
              <a:gd name="adj3" fmla="val 16667"/>
            </a:avLst>
          </a:prstGeom>
          <a:solidFill>
            <a:srgbClr val="FF9900"/>
          </a:solidFill>
          <a:ln w="28575">
            <a:noFill/>
            <a:miter lim="800000"/>
            <a:headEnd/>
            <a:tailEnd/>
          </a:ln>
        </p:spPr>
        <p:txBody>
          <a:bodyPr wrap="none" anchor="ctr"/>
          <a:lstStyle/>
          <a:p>
            <a:pPr algn="ctr">
              <a:lnSpc>
                <a:spcPct val="85000"/>
              </a:lnSpc>
              <a:defRPr/>
            </a:pPr>
            <a:r>
              <a:rPr lang="ja-JP" altLang="en-US" sz="1400">
                <a:solidFill>
                  <a:schemeClr val="bg1"/>
                </a:solidFill>
                <a:latin typeface="+mn-lt"/>
                <a:ea typeface="+mn-ea"/>
                <a:cs typeface="Arial" pitchFamily="34" charset="0"/>
              </a:rPr>
              <a:t>パッケージ提供</a:t>
            </a:r>
          </a:p>
        </p:txBody>
      </p:sp>
      <p:grpSp>
        <p:nvGrpSpPr>
          <p:cNvPr id="3" name="グループ化 2"/>
          <p:cNvGrpSpPr/>
          <p:nvPr/>
        </p:nvGrpSpPr>
        <p:grpSpPr>
          <a:xfrm>
            <a:off x="4429125" y="3286125"/>
            <a:ext cx="2108200" cy="1228725"/>
            <a:chOff x="4429125" y="3286125"/>
            <a:chExt cx="2108200" cy="1228725"/>
          </a:xfrm>
        </p:grpSpPr>
        <p:sp>
          <p:nvSpPr>
            <p:cNvPr id="17427" name="Line 75"/>
            <p:cNvSpPr>
              <a:spLocks noChangeShapeType="1"/>
            </p:cNvSpPr>
            <p:nvPr/>
          </p:nvSpPr>
          <p:spPr bwMode="auto">
            <a:xfrm flipH="1" flipV="1">
              <a:off x="4429125" y="3286125"/>
              <a:ext cx="2100263" cy="0"/>
            </a:xfrm>
            <a:prstGeom prst="line">
              <a:avLst/>
            </a:prstGeom>
            <a:noFill/>
            <a:ln w="76200" cap="rnd">
              <a:solidFill>
                <a:schemeClr val="accent1"/>
              </a:solidFill>
              <a:round/>
              <a:headEnd/>
              <a:tailEnd type="triangle" w="med" len="med"/>
            </a:ln>
          </p:spPr>
          <p:txBody>
            <a:bodyPr/>
            <a:lstStyle/>
            <a:p>
              <a:pPr>
                <a:defRPr/>
              </a:pPr>
              <a:endParaRPr lang="ja-JP" altLang="en-US">
                <a:latin typeface="+mn-lt"/>
                <a:ea typeface="+mn-ea"/>
                <a:cs typeface="Arial" pitchFamily="34" charset="0"/>
              </a:endParaRPr>
            </a:p>
          </p:txBody>
        </p:sp>
        <p:sp>
          <p:nvSpPr>
            <p:cNvPr id="17428" name="Line 75"/>
            <p:cNvSpPr>
              <a:spLocks noChangeShapeType="1"/>
            </p:cNvSpPr>
            <p:nvPr/>
          </p:nvSpPr>
          <p:spPr bwMode="auto">
            <a:xfrm>
              <a:off x="6537325" y="3305175"/>
              <a:ext cx="0" cy="1209675"/>
            </a:xfrm>
            <a:prstGeom prst="line">
              <a:avLst/>
            </a:prstGeom>
            <a:noFill/>
            <a:ln w="76200" cap="rnd">
              <a:solidFill>
                <a:schemeClr val="accent1"/>
              </a:solidFill>
              <a:round/>
              <a:headEnd/>
              <a:tailEnd/>
            </a:ln>
          </p:spPr>
          <p:txBody>
            <a:bodyPr/>
            <a:lstStyle/>
            <a:p>
              <a:pPr>
                <a:defRPr/>
              </a:pPr>
              <a:endParaRPr lang="ja-JP" altLang="en-US">
                <a:latin typeface="+mn-lt"/>
                <a:ea typeface="+mn-ea"/>
                <a:cs typeface="Arial" pitchFamily="34" charset="0"/>
              </a:endParaRPr>
            </a:p>
          </p:txBody>
        </p:sp>
      </p:grpSp>
      <p:grpSp>
        <p:nvGrpSpPr>
          <p:cNvPr id="9" name="グループ化 8"/>
          <p:cNvGrpSpPr/>
          <p:nvPr/>
        </p:nvGrpSpPr>
        <p:grpSpPr>
          <a:xfrm>
            <a:off x="3706813" y="2492375"/>
            <a:ext cx="720725" cy="717550"/>
            <a:chOff x="3706813" y="2492375"/>
            <a:chExt cx="720725" cy="717550"/>
          </a:xfrm>
        </p:grpSpPr>
        <p:grpSp>
          <p:nvGrpSpPr>
            <p:cNvPr id="24614" name="Group 63"/>
            <p:cNvGrpSpPr>
              <a:grpSpLocks/>
            </p:cNvGrpSpPr>
            <p:nvPr/>
          </p:nvGrpSpPr>
          <p:grpSpPr bwMode="auto">
            <a:xfrm>
              <a:off x="3706813" y="2635250"/>
              <a:ext cx="576262" cy="574675"/>
              <a:chOff x="3375" y="2835"/>
              <a:chExt cx="495" cy="495"/>
            </a:xfrm>
          </p:grpSpPr>
          <p:sp>
            <p:nvSpPr>
              <p:cNvPr id="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sp>
            <p:nvSpPr>
              <p:cNvPr id="17435"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grpSp>
        <p:grpSp>
          <p:nvGrpSpPr>
            <p:cNvPr id="24615" name="Group 66"/>
            <p:cNvGrpSpPr>
              <a:grpSpLocks/>
            </p:cNvGrpSpPr>
            <p:nvPr/>
          </p:nvGrpSpPr>
          <p:grpSpPr bwMode="auto">
            <a:xfrm>
              <a:off x="3778250" y="2563813"/>
              <a:ext cx="576263" cy="574675"/>
              <a:chOff x="3375" y="2835"/>
              <a:chExt cx="495" cy="495"/>
            </a:xfrm>
          </p:grpSpPr>
          <p:sp>
            <p:nvSpPr>
              <p:cNvPr id="8"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sp>
            <p:nvSpPr>
              <p:cNvPr id="17433"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grpSp>
        <p:grpSp>
          <p:nvGrpSpPr>
            <p:cNvPr id="24625" name="Group 69"/>
            <p:cNvGrpSpPr>
              <a:grpSpLocks/>
            </p:cNvGrpSpPr>
            <p:nvPr/>
          </p:nvGrpSpPr>
          <p:grpSpPr bwMode="auto">
            <a:xfrm>
              <a:off x="3851275" y="2492375"/>
              <a:ext cx="576263" cy="574675"/>
              <a:chOff x="3375" y="2835"/>
              <a:chExt cx="495" cy="495"/>
            </a:xfrm>
          </p:grpSpPr>
          <p:sp>
            <p:nvSpPr>
              <p:cNvPr id="2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sp>
            <p:nvSpPr>
              <p:cNvPr id="17431"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grpSp>
      </p:grpSp>
      <p:grpSp>
        <p:nvGrpSpPr>
          <p:cNvPr id="7" name="グループ化 6"/>
          <p:cNvGrpSpPr/>
          <p:nvPr/>
        </p:nvGrpSpPr>
        <p:grpSpPr>
          <a:xfrm>
            <a:off x="7061200" y="2422488"/>
            <a:ext cx="1928733" cy="1226877"/>
            <a:chOff x="7061200" y="2422488"/>
            <a:chExt cx="1928733" cy="1226877"/>
          </a:xfrm>
        </p:grpSpPr>
        <p:sp>
          <p:nvSpPr>
            <p:cNvPr id="17439" name="テキスト ボックス 33"/>
            <p:cNvSpPr>
              <a:spLocks noChangeArrowheads="1"/>
            </p:cNvSpPr>
            <p:nvPr/>
          </p:nvSpPr>
          <p:spPr bwMode="auto">
            <a:xfrm>
              <a:off x="7239019" y="2422488"/>
              <a:ext cx="1428755" cy="571504"/>
            </a:xfrm>
            <a:prstGeom prst="wedgeRoundRectCallout">
              <a:avLst>
                <a:gd name="adj1" fmla="val -69128"/>
                <a:gd name="adj2" fmla="val -101443"/>
                <a:gd name="adj3" fmla="val 16667"/>
              </a:avLst>
            </a:prstGeom>
            <a:solidFill>
              <a:srgbClr val="C00000"/>
            </a:solidFill>
            <a:ln w="28575" algn="ctr">
              <a:noFill/>
              <a:miter lim="800000"/>
              <a:headEnd/>
              <a:tailEnd/>
            </a:ln>
          </p:spPr>
          <p:txBody>
            <a:bodyPr wrap="none" anchor="ctr"/>
            <a:lstStyle/>
            <a:p>
              <a:pPr algn="ctr">
                <a:lnSpc>
                  <a:spcPct val="95000"/>
                </a:lnSpc>
                <a:defRPr/>
              </a:pPr>
              <a:r>
                <a:rPr lang="ja-JP" altLang="en-US" sz="1400">
                  <a:solidFill>
                    <a:schemeClr val="bg1"/>
                  </a:solidFill>
                  <a:latin typeface="+mn-lt"/>
                  <a:ea typeface="+mn-ea"/>
                  <a:cs typeface="Arial" pitchFamily="34" charset="0"/>
                </a:rPr>
                <a:t>無償で利用</a:t>
              </a:r>
            </a:p>
            <a:p>
              <a:pPr algn="ctr">
                <a:lnSpc>
                  <a:spcPct val="95000"/>
                </a:lnSpc>
                <a:defRPr/>
              </a:pPr>
              <a:r>
                <a:rPr lang="ja-JP" altLang="en-US" sz="1400">
                  <a:solidFill>
                    <a:schemeClr val="bg1"/>
                  </a:solidFill>
                  <a:latin typeface="+mn-lt"/>
                  <a:ea typeface="+mn-ea"/>
                  <a:cs typeface="Arial" pitchFamily="34" charset="0"/>
                </a:rPr>
                <a:t>（自己責任）</a:t>
              </a:r>
            </a:p>
          </p:txBody>
        </p:sp>
        <p:sp>
          <p:nvSpPr>
            <p:cNvPr id="24626" name="テキスト ボックス 6"/>
            <p:cNvSpPr txBox="1">
              <a:spLocks noChangeArrowheads="1"/>
            </p:cNvSpPr>
            <p:nvPr/>
          </p:nvSpPr>
          <p:spPr bwMode="auto">
            <a:xfrm>
              <a:off x="7061200" y="3187700"/>
              <a:ext cx="19287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800">
                  <a:solidFill>
                    <a:srgbClr val="C00000"/>
                  </a:solidFill>
                  <a:latin typeface="+mn-lt"/>
                  <a:ea typeface="+mn-ea"/>
                  <a:cs typeface="Arial" pitchFamily="34" charset="0"/>
                </a:rPr>
                <a:t>ソースコードのままでは使いにくい</a:t>
              </a:r>
              <a:endParaRPr lang="en-US" altLang="ja-JP" sz="800">
                <a:solidFill>
                  <a:srgbClr val="C00000"/>
                </a:solidFill>
                <a:latin typeface="+mn-lt"/>
                <a:ea typeface="+mn-ea"/>
                <a:cs typeface="Arial" pitchFamily="34" charset="0"/>
              </a:endParaRPr>
            </a:p>
            <a:p>
              <a:pPr eaLnBrk="1" hangingPunct="1"/>
              <a:r>
                <a:rPr lang="ja-JP" altLang="en-US" sz="800">
                  <a:solidFill>
                    <a:srgbClr val="C00000"/>
                  </a:solidFill>
                  <a:latin typeface="+mn-lt"/>
                  <a:ea typeface="+mn-ea"/>
                  <a:cs typeface="Arial" pitchFamily="34" charset="0"/>
                </a:rPr>
                <a:t>カーネル以外にもライブラリ等が必要</a:t>
              </a:r>
              <a:endParaRPr lang="en-US" altLang="ja-JP" sz="800">
                <a:solidFill>
                  <a:srgbClr val="C00000"/>
                </a:solidFill>
                <a:latin typeface="+mn-lt"/>
                <a:ea typeface="+mn-ea"/>
                <a:cs typeface="Arial" pitchFamily="34" charset="0"/>
              </a:endParaRPr>
            </a:p>
            <a:p>
              <a:pPr eaLnBrk="1" hangingPunct="1"/>
              <a:r>
                <a:rPr lang="ja-JP" altLang="en-US" sz="800">
                  <a:solidFill>
                    <a:srgbClr val="C00000"/>
                  </a:solidFill>
                  <a:latin typeface="+mn-lt"/>
                  <a:ea typeface="+mn-ea"/>
                  <a:cs typeface="Arial" pitchFamily="34" charset="0"/>
                </a:rPr>
                <a:t>動作する</a:t>
              </a:r>
              <a:r>
                <a:rPr lang="en-US" altLang="ja-JP" sz="800">
                  <a:solidFill>
                    <a:srgbClr val="C00000"/>
                  </a:solidFill>
                  <a:latin typeface="+mn-lt"/>
                  <a:ea typeface="+mn-ea"/>
                  <a:cs typeface="Arial" pitchFamily="34" charset="0"/>
                </a:rPr>
                <a:t>HW</a:t>
              </a:r>
              <a:r>
                <a:rPr lang="ja-JP" altLang="en-US" sz="800">
                  <a:solidFill>
                    <a:srgbClr val="C00000"/>
                  </a:solidFill>
                  <a:latin typeface="+mn-lt"/>
                  <a:ea typeface="+mn-ea"/>
                  <a:cs typeface="Arial" pitchFamily="34" charset="0"/>
                </a:rPr>
                <a:t>が不明確</a:t>
              </a:r>
            </a:p>
          </p:txBody>
        </p:sp>
      </p:grpSp>
      <p:sp>
        <p:nvSpPr>
          <p:cNvPr id="10" name="テキスト ボックス 9"/>
          <p:cNvSpPr txBox="1"/>
          <p:nvPr/>
        </p:nvSpPr>
        <p:spPr>
          <a:xfrm>
            <a:off x="3993297" y="5010150"/>
            <a:ext cx="1620957" cy="523220"/>
          </a:xfrm>
          <a:prstGeom prst="rect">
            <a:avLst/>
          </a:prstGeom>
          <a:solidFill>
            <a:schemeClr val="bg1">
              <a:alpha val="70000"/>
            </a:schemeClr>
          </a:solidFill>
        </p:spPr>
        <p:txBody>
          <a:bodyPr wrap="none">
            <a:spAutoFit/>
          </a:bodyPr>
          <a:lstStyle/>
          <a:p>
            <a:pPr algn="ctr">
              <a:defRPr/>
            </a:pPr>
            <a:r>
              <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rPr>
              <a:t>Linux</a:t>
            </a: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カーネル</a:t>
            </a:r>
            <a:endPar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endParaRPr>
          </a:p>
          <a:p>
            <a:pPr algn="ctr">
              <a:defRPr/>
            </a:pP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開発コミュニティ</a:t>
            </a:r>
          </a:p>
        </p:txBody>
      </p:sp>
      <p:grpSp>
        <p:nvGrpSpPr>
          <p:cNvPr id="6" name="グループ化 5"/>
          <p:cNvGrpSpPr/>
          <p:nvPr/>
        </p:nvGrpSpPr>
        <p:grpSpPr>
          <a:xfrm>
            <a:off x="5724525" y="4745038"/>
            <a:ext cx="1826640" cy="1073150"/>
            <a:chOff x="5724525" y="4745038"/>
            <a:chExt cx="1826640" cy="1073150"/>
          </a:xfrm>
        </p:grpSpPr>
        <p:sp>
          <p:nvSpPr>
            <p:cNvPr id="17411" name="テキスト ボックス 28"/>
            <p:cNvSpPr txBox="1">
              <a:spLocks noChangeArrowheads="1"/>
            </p:cNvSpPr>
            <p:nvPr/>
          </p:nvSpPr>
          <p:spPr bwMode="auto">
            <a:xfrm>
              <a:off x="6529388" y="4816475"/>
              <a:ext cx="717550" cy="304800"/>
            </a:xfrm>
            <a:prstGeom prst="rect">
              <a:avLst/>
            </a:prstGeom>
            <a:noFill/>
            <a:ln w="9525">
              <a:noFill/>
              <a:miter lim="800000"/>
              <a:headEnd/>
              <a:tailEnd/>
            </a:ln>
          </p:spPr>
          <p:txBody>
            <a:bodyPr wrap="none">
              <a:spAutoFit/>
            </a:bodyPr>
            <a:lstStyle/>
            <a:p>
              <a:pPr>
                <a:defRPr/>
              </a:pPr>
              <a:r>
                <a:rPr lang="ja-JP" altLang="en-US" sz="1400">
                  <a:solidFill>
                    <a:schemeClr val="bg1"/>
                  </a:solidFill>
                  <a:latin typeface="+mn-lt"/>
                  <a:ea typeface="+mn-ea"/>
                  <a:cs typeface="Arial" pitchFamily="34" charset="0"/>
                </a:rPr>
                <a:t>成果物</a:t>
              </a:r>
            </a:p>
          </p:txBody>
        </p:sp>
        <p:grpSp>
          <p:nvGrpSpPr>
            <p:cNvPr id="24601" name="Group 59"/>
            <p:cNvGrpSpPr>
              <a:grpSpLocks/>
            </p:cNvGrpSpPr>
            <p:nvPr/>
          </p:nvGrpSpPr>
          <p:grpSpPr bwMode="auto">
            <a:xfrm>
              <a:off x="6330950" y="4745038"/>
              <a:ext cx="1114425" cy="1073150"/>
              <a:chOff x="3375" y="2835"/>
              <a:chExt cx="495" cy="495"/>
            </a:xfrm>
          </p:grpSpPr>
          <p:sp>
            <p:nvSpPr>
              <p:cNvPr id="2"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rgbClr val="83A0CF"/>
                </a:solidFill>
                <a:round/>
                <a:headEnd/>
                <a:tailEnd/>
              </a:ln>
            </p:spPr>
            <p:txBody>
              <a:bodyPr anchor="ctr"/>
              <a:lstStyle/>
              <a:p>
                <a:pPr algn="ctr">
                  <a:defRPr/>
                </a:pPr>
                <a:endParaRPr lang="ja-JP" altLang="en-US">
                  <a:latin typeface="+mn-lt"/>
                  <a:ea typeface="+mn-ea"/>
                  <a:cs typeface="Arial" pitchFamily="34" charset="0"/>
                </a:endParaRPr>
              </a:p>
            </p:txBody>
          </p:sp>
          <p:sp>
            <p:nvSpPr>
              <p:cNvPr id="17454" name="円/楕円 24"/>
              <p:cNvSpPr>
                <a:spLocks noChangeArrowheads="1"/>
              </p:cNvSpPr>
              <p:nvPr/>
            </p:nvSpPr>
            <p:spPr bwMode="auto">
              <a:xfrm>
                <a:off x="3555" y="3015"/>
                <a:ext cx="129" cy="129"/>
              </a:xfrm>
              <a:prstGeom prst="ellipse">
                <a:avLst/>
              </a:prstGeom>
              <a:solidFill>
                <a:schemeClr val="bg1"/>
              </a:solidFill>
              <a:ln w="25400" algn="ctr">
                <a:solidFill>
                  <a:srgbClr val="83A0CF"/>
                </a:solidFill>
                <a:round/>
                <a:headEnd/>
                <a:tailEnd/>
              </a:ln>
            </p:spPr>
            <p:txBody>
              <a:bodyPr anchor="ctr"/>
              <a:lstStyle/>
              <a:p>
                <a:pPr algn="ctr">
                  <a:defRPr/>
                </a:pPr>
                <a:endParaRPr lang="ja-JP" altLang="en-US">
                  <a:latin typeface="+mn-lt"/>
                  <a:ea typeface="+mn-ea"/>
                  <a:cs typeface="Arial" pitchFamily="34" charset="0"/>
                </a:endParaRPr>
              </a:p>
            </p:txBody>
          </p:sp>
        </p:grpSp>
        <p:sp>
          <p:nvSpPr>
            <p:cNvPr id="17444" name="Line 75"/>
            <p:cNvSpPr>
              <a:spLocks noChangeShapeType="1"/>
            </p:cNvSpPr>
            <p:nvPr/>
          </p:nvSpPr>
          <p:spPr bwMode="auto">
            <a:xfrm flipV="1">
              <a:off x="5724525" y="5260975"/>
              <a:ext cx="360363" cy="0"/>
            </a:xfrm>
            <a:prstGeom prst="line">
              <a:avLst/>
            </a:prstGeom>
            <a:noFill/>
            <a:ln w="76200">
              <a:solidFill>
                <a:srgbClr val="4168A7"/>
              </a:solidFill>
              <a:round/>
              <a:headEnd/>
              <a:tailEnd type="triangle" w="med" len="med"/>
            </a:ln>
          </p:spPr>
          <p:txBody>
            <a:bodyPr/>
            <a:lstStyle/>
            <a:p>
              <a:pPr>
                <a:defRPr/>
              </a:pPr>
              <a:endParaRPr lang="ja-JP" altLang="en-US">
                <a:latin typeface="+mn-lt"/>
                <a:ea typeface="+mn-ea"/>
                <a:cs typeface="Arial" pitchFamily="34" charset="0"/>
              </a:endParaRPr>
            </a:p>
          </p:txBody>
        </p:sp>
        <p:sp>
          <p:nvSpPr>
            <p:cNvPr id="71" name="テキスト ボックス 70"/>
            <p:cNvSpPr txBox="1"/>
            <p:nvPr/>
          </p:nvSpPr>
          <p:spPr>
            <a:xfrm>
              <a:off x="6225160" y="5013325"/>
              <a:ext cx="1326005" cy="523220"/>
            </a:xfrm>
            <a:prstGeom prst="rect">
              <a:avLst/>
            </a:prstGeom>
            <a:solidFill>
              <a:schemeClr val="bg1">
                <a:alpha val="70000"/>
              </a:schemeClr>
            </a:solidFill>
          </p:spPr>
          <p:txBody>
            <a:bodyPr wrap="none">
              <a:spAutoFit/>
            </a:bodyPr>
            <a:lstStyle/>
            <a:p>
              <a:pPr algn="ctr">
                <a:defRPr/>
              </a:pPr>
              <a:r>
                <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rPr>
                <a:t>Linux</a:t>
              </a: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カーネル</a:t>
              </a:r>
              <a:endPar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endParaRPr>
            </a:p>
            <a:p>
              <a:pPr algn="ctr">
                <a:defRPr/>
              </a:pP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ソースコード</a:t>
              </a:r>
            </a:p>
          </p:txBody>
        </p:sp>
      </p:grpSp>
    </p:spTree>
    <p:extLst>
      <p:ext uri="{BB962C8B-B14F-4D97-AF65-F5344CB8AC3E}">
        <p14:creationId xmlns:p14="http://schemas.microsoft.com/office/powerpoint/2010/main" val="375220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00"/>
                                        </p:tgtEl>
                                        <p:attrNameLst>
                                          <p:attrName>style.visibility</p:attrName>
                                        </p:attrNameLst>
                                      </p:cBhvr>
                                      <p:to>
                                        <p:strVal val="visible"/>
                                      </p:to>
                                    </p:set>
                                    <p:animEffect transition="in" filter="fade">
                                      <p:cBhvr>
                                        <p:cTn id="7" dur="500"/>
                                        <p:tgtEl>
                                          <p:spTgt spid="246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438"/>
                                        </p:tgtEl>
                                        <p:attrNameLst>
                                          <p:attrName>style.visibility</p:attrName>
                                        </p:attrNameLst>
                                      </p:cBhvr>
                                      <p:to>
                                        <p:strVal val="visible"/>
                                      </p:to>
                                    </p:set>
                                    <p:animEffect transition="in" filter="fade">
                                      <p:cBhvr>
                                        <p:cTn id="25" dur="500"/>
                                        <p:tgtEl>
                                          <p:spTgt spid="17438"/>
                                        </p:tgtEl>
                                      </p:cBhvr>
                                    </p:animEffect>
                                  </p:childTnLst>
                                </p:cTn>
                              </p:par>
                              <p:par>
                                <p:cTn id="26" presetID="10" presetClass="entr" presetSubtype="0" fill="hold" nodeType="withEffect">
                                  <p:stCondLst>
                                    <p:cond delay="0"/>
                                  </p:stCondLst>
                                  <p:childTnLst>
                                    <p:set>
                                      <p:cBhvr>
                                        <p:cTn id="27" dur="1" fill="hold">
                                          <p:stCondLst>
                                            <p:cond delay="0"/>
                                          </p:stCondLst>
                                        </p:cTn>
                                        <p:tgtEl>
                                          <p:spTgt spid="24608"/>
                                        </p:tgtEl>
                                        <p:attrNameLst>
                                          <p:attrName>style.visibility</p:attrName>
                                        </p:attrNameLst>
                                      </p:cBhvr>
                                      <p:to>
                                        <p:strVal val="visible"/>
                                      </p:to>
                                    </p:set>
                                    <p:animEffect transition="in" filter="fade">
                                      <p:cBhvr>
                                        <p:cTn id="28" dur="500"/>
                                        <p:tgtEl>
                                          <p:spTgt spid="24608"/>
                                        </p:tgtEl>
                                      </p:cBhvr>
                                    </p:animEffec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17445"/>
                                        </p:tgtEl>
                                        <p:attrNameLst>
                                          <p:attrName>style.visibility</p:attrName>
                                        </p:attrNameLst>
                                      </p:cBhvr>
                                      <p:to>
                                        <p:strVal val="visible"/>
                                      </p:to>
                                    </p:set>
                                    <p:animEffect transition="in" filter="wipe(down)">
                                      <p:cBhvr>
                                        <p:cTn id="32" dur="500"/>
                                        <p:tgtEl>
                                          <p:spTgt spid="17445"/>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7461"/>
                                        </p:tgtEl>
                                        <p:attrNameLst>
                                          <p:attrName>style.visibility</p:attrName>
                                        </p:attrNameLst>
                                      </p:cBhvr>
                                      <p:to>
                                        <p:strVal val="visible"/>
                                      </p:to>
                                    </p:set>
                                    <p:animEffect transition="in" filter="fade">
                                      <p:cBhvr>
                                        <p:cTn id="41" dur="500"/>
                                        <p:tgtEl>
                                          <p:spTgt spid="17461"/>
                                        </p:tgtEl>
                                      </p:cBhvr>
                                    </p:animEffect>
                                  </p:childTnLst>
                                </p:cTn>
                              </p:par>
                            </p:childTnLst>
                          </p:cTn>
                        </p:par>
                        <p:par>
                          <p:cTn id="42" fill="hold">
                            <p:stCondLst>
                              <p:cond delay="500"/>
                            </p:stCondLst>
                            <p:childTnLst>
                              <p:par>
                                <p:cTn id="43" presetID="22" presetClass="entr" presetSubtype="2"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right)">
                                      <p:cBhvr>
                                        <p:cTn id="45" dur="500"/>
                                        <p:tgtEl>
                                          <p:spTgt spid="3"/>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17424"/>
                                        </p:tgtEl>
                                        <p:attrNameLst>
                                          <p:attrName>style.visibility</p:attrName>
                                        </p:attrNameLst>
                                      </p:cBhvr>
                                      <p:to>
                                        <p:strVal val="visible"/>
                                      </p:to>
                                    </p:set>
                                    <p:animEffect transition="in" filter="fade">
                                      <p:cBhvr>
                                        <p:cTn id="49" dur="500"/>
                                        <p:tgtEl>
                                          <p:spTgt spid="17424"/>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4612"/>
                                        </p:tgtEl>
                                        <p:attrNameLst>
                                          <p:attrName>style.visibility</p:attrName>
                                        </p:attrNameLst>
                                      </p:cBhvr>
                                      <p:to>
                                        <p:strVal val="visible"/>
                                      </p:to>
                                    </p:set>
                                    <p:animEffect transition="in" filter="fade">
                                      <p:cBhvr>
                                        <p:cTn id="58" dur="500"/>
                                        <p:tgtEl>
                                          <p:spTgt spid="24612"/>
                                        </p:tgtEl>
                                      </p:cBhvr>
                                    </p:animEffect>
                                  </p:childTnLst>
                                </p:cTn>
                              </p:par>
                              <p:par>
                                <p:cTn id="59" presetID="10" presetClass="entr" presetSubtype="0" fill="hold" nodeType="withEffect">
                                  <p:stCondLst>
                                    <p:cond delay="0"/>
                                  </p:stCondLst>
                                  <p:childTnLst>
                                    <p:set>
                                      <p:cBhvr>
                                        <p:cTn id="60" dur="1" fill="hold">
                                          <p:stCondLst>
                                            <p:cond delay="0"/>
                                          </p:stCondLst>
                                        </p:cTn>
                                        <p:tgtEl>
                                          <p:spTgt spid="24613"/>
                                        </p:tgtEl>
                                        <p:attrNameLst>
                                          <p:attrName>style.visibility</p:attrName>
                                        </p:attrNameLst>
                                      </p:cBhvr>
                                      <p:to>
                                        <p:strVal val="visible"/>
                                      </p:to>
                                    </p:set>
                                    <p:animEffect transition="in" filter="fade">
                                      <p:cBhvr>
                                        <p:cTn id="61" dur="500"/>
                                        <p:tgtEl>
                                          <p:spTgt spid="24613"/>
                                        </p:tgtEl>
                                      </p:cBhvr>
                                    </p:animEffect>
                                  </p:childTnLst>
                                </p:cTn>
                              </p:par>
                            </p:childTnLst>
                          </p:cTn>
                        </p:par>
                        <p:par>
                          <p:cTn id="62" fill="hold">
                            <p:stCondLst>
                              <p:cond delay="500"/>
                            </p:stCondLst>
                            <p:childTnLst>
                              <p:par>
                                <p:cTn id="63" presetID="22" presetClass="entr" presetSubtype="4" fill="hold" grpId="0" nodeType="afterEffect">
                                  <p:stCondLst>
                                    <p:cond delay="0"/>
                                  </p:stCondLst>
                                  <p:childTnLst>
                                    <p:set>
                                      <p:cBhvr>
                                        <p:cTn id="64" dur="1" fill="hold">
                                          <p:stCondLst>
                                            <p:cond delay="0"/>
                                          </p:stCondLst>
                                        </p:cTn>
                                        <p:tgtEl>
                                          <p:spTgt spid="17425"/>
                                        </p:tgtEl>
                                        <p:attrNameLst>
                                          <p:attrName>style.visibility</p:attrName>
                                        </p:attrNameLst>
                                      </p:cBhvr>
                                      <p:to>
                                        <p:strVal val="visible"/>
                                      </p:to>
                                    </p:set>
                                    <p:animEffect transition="in" filter="wipe(down)">
                                      <p:cBhvr>
                                        <p:cTn id="65" dur="500"/>
                                        <p:tgtEl>
                                          <p:spTgt spid="17425"/>
                                        </p:tgtEl>
                                      </p:cBhvr>
                                    </p:animEffect>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17426"/>
                                        </p:tgtEl>
                                        <p:attrNameLst>
                                          <p:attrName>style.visibility</p:attrName>
                                        </p:attrNameLst>
                                      </p:cBhvr>
                                      <p:to>
                                        <p:strVal val="visible"/>
                                      </p:to>
                                    </p:set>
                                    <p:animEffect transition="in" filter="fade">
                                      <p:cBhvr>
                                        <p:cTn id="69" dur="500"/>
                                        <p:tgtEl>
                                          <p:spTgt spid="1742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17455"/>
                                        </p:tgtEl>
                                        <p:attrNameLst>
                                          <p:attrName>style.visibility</p:attrName>
                                        </p:attrNameLst>
                                      </p:cBhvr>
                                      <p:to>
                                        <p:strVal val="visible"/>
                                      </p:to>
                                    </p:set>
                                    <p:animEffect transition="in" filter="wipe(up)">
                                      <p:cBhvr>
                                        <p:cTn id="74" dur="500"/>
                                        <p:tgtEl>
                                          <p:spTgt spid="17455"/>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17456"/>
                                        </p:tgtEl>
                                        <p:attrNameLst>
                                          <p:attrName>style.visibility</p:attrName>
                                        </p:attrNameLst>
                                      </p:cBhvr>
                                      <p:to>
                                        <p:strVal val="visible"/>
                                      </p:to>
                                    </p:set>
                                    <p:animEffect transition="in" filter="fade">
                                      <p:cBhvr>
                                        <p:cTn id="78" dur="500"/>
                                        <p:tgtEl>
                                          <p:spTgt spid="17456"/>
                                        </p:tgtEl>
                                      </p:cBhvr>
                                    </p:animEffect>
                                  </p:childTnLst>
                                </p:cTn>
                              </p:par>
                              <p:par>
                                <p:cTn id="79" presetID="10" presetClass="entr" presetSubtype="0" fill="hold" nodeType="withEffect">
                                  <p:stCondLst>
                                    <p:cond delay="0"/>
                                  </p:stCondLst>
                                  <p:childTnLst>
                                    <p:set>
                                      <p:cBhvr>
                                        <p:cTn id="80" dur="1" fill="hold">
                                          <p:stCondLst>
                                            <p:cond delay="0"/>
                                          </p:stCondLst>
                                        </p:cTn>
                                        <p:tgtEl>
                                          <p:spTgt spid="24611"/>
                                        </p:tgtEl>
                                        <p:attrNameLst>
                                          <p:attrName>style.visibility</p:attrName>
                                        </p:attrNameLst>
                                      </p:cBhvr>
                                      <p:to>
                                        <p:strVal val="visible"/>
                                      </p:to>
                                    </p:set>
                                    <p:animEffect transition="in" filter="fade">
                                      <p:cBhvr>
                                        <p:cTn id="81" dur="500"/>
                                        <p:tgtEl>
                                          <p:spTgt spid="24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61" grpId="0" animBg="1"/>
      <p:bldP spid="17455" grpId="0" animBg="1"/>
      <p:bldP spid="17456" grpId="0"/>
      <p:bldP spid="17438" grpId="0" animBg="1"/>
      <p:bldP spid="17445" grpId="0" animBg="1"/>
      <p:bldP spid="17424" grpId="0" animBg="1"/>
      <p:bldP spid="17425" grpId="0" animBg="1"/>
      <p:bldP spid="17426"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3"/>
          <p:cNvSpPr>
            <a:spLocks noGrp="1"/>
          </p:cNvSpPr>
          <p:nvPr>
            <p:ph type="title"/>
          </p:nvPr>
        </p:nvSpPr>
        <p:spPr/>
        <p:txBody>
          <a:bodyPr/>
          <a:lstStyle/>
          <a:p>
            <a:r>
              <a:rPr lang="en-US" altLang="ja-JP" dirty="0" smtClean="0">
                <a:latin typeface="Arial" charset="0"/>
              </a:rPr>
              <a:t>Linux</a:t>
            </a:r>
            <a:r>
              <a:rPr lang="ja-JP" altLang="en-US" dirty="0" smtClean="0">
                <a:latin typeface="Arial" charset="0"/>
              </a:rPr>
              <a:t>の転機／</a:t>
            </a:r>
            <a:r>
              <a:rPr lang="en-US" altLang="ja-JP" dirty="0" smtClean="0">
                <a:latin typeface="Arial" charset="0"/>
              </a:rPr>
              <a:t>IBM</a:t>
            </a:r>
            <a:r>
              <a:rPr lang="ja-JP" altLang="en-US" dirty="0" smtClean="0">
                <a:latin typeface="Arial" charset="0"/>
              </a:rPr>
              <a:t>によるコミットメント</a:t>
            </a:r>
          </a:p>
        </p:txBody>
      </p:sp>
      <p:pic>
        <p:nvPicPr>
          <p:cNvPr id="307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732" y="1308194"/>
            <a:ext cx="5105400" cy="45434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角丸四角形 4"/>
          <p:cNvSpPr/>
          <p:nvPr/>
        </p:nvSpPr>
        <p:spPr bwMode="auto">
          <a:xfrm>
            <a:off x="5428928" y="5332245"/>
            <a:ext cx="3384376" cy="1080120"/>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en-US" altLang="ja-JP" sz="2400" dirty="0">
                <a:solidFill>
                  <a:schemeClr val="bg1"/>
                </a:solidFill>
                <a:latin typeface="+mn-lt"/>
                <a:ea typeface="+mn-ea"/>
              </a:rPr>
              <a:t>Linux</a:t>
            </a:r>
            <a:r>
              <a:rPr kumimoji="0" lang="ja-JP" altLang="en-US" sz="2400" dirty="0">
                <a:solidFill>
                  <a:schemeClr val="bg1"/>
                </a:solidFill>
                <a:latin typeface="+mn-lt"/>
                <a:ea typeface="+mn-ea"/>
              </a:rPr>
              <a:t>の商用利用に道</a:t>
            </a:r>
          </a:p>
        </p:txBody>
      </p:sp>
      <p:sp>
        <p:nvSpPr>
          <p:cNvPr id="2" name="正方形/長方形 1"/>
          <p:cNvSpPr/>
          <p:nvPr/>
        </p:nvSpPr>
        <p:spPr>
          <a:xfrm>
            <a:off x="467069" y="5949280"/>
            <a:ext cx="4572000" cy="276999"/>
          </a:xfrm>
          <a:prstGeom prst="rect">
            <a:avLst/>
          </a:prstGeom>
        </p:spPr>
        <p:txBody>
          <a:bodyPr>
            <a:spAutoFit/>
          </a:bodyPr>
          <a:lstStyle/>
          <a:p>
            <a:r>
              <a:rPr lang="en-US" altLang="ja-JP" sz="1200" dirty="0"/>
              <a:t>http://www-03.ibm.com/press/us/en/pressrelease/2262.wss</a:t>
            </a:r>
            <a:endParaRPr lang="ja-JP" altLang="en-US" sz="1200" dirty="0"/>
          </a:p>
        </p:txBody>
      </p:sp>
      <p:sp>
        <p:nvSpPr>
          <p:cNvPr id="6" name="正方形/長方形 5"/>
          <p:cNvSpPr/>
          <p:nvPr/>
        </p:nvSpPr>
        <p:spPr>
          <a:xfrm>
            <a:off x="5577683" y="4696892"/>
            <a:ext cx="3456384" cy="261610"/>
          </a:xfrm>
          <a:prstGeom prst="rect">
            <a:avLst/>
          </a:prstGeom>
        </p:spPr>
        <p:txBody>
          <a:bodyPr wrap="square">
            <a:spAutoFit/>
          </a:bodyPr>
          <a:lstStyle/>
          <a:p>
            <a:r>
              <a:rPr lang="en-US" altLang="ja-JP" sz="1100" dirty="0"/>
              <a:t>http://www.nikkeibp.co.jp/archives/189/189148.html</a:t>
            </a:r>
            <a:endParaRPr lang="ja-JP" altLang="en-US" sz="11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08720"/>
            <a:ext cx="4280663" cy="36096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11503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p:cNvSpPr>
            <a:spLocks noGrp="1"/>
          </p:cNvSpPr>
          <p:nvPr>
            <p:ph type="title"/>
          </p:nvPr>
        </p:nvSpPr>
        <p:spPr/>
        <p:txBody>
          <a:bodyPr/>
          <a:lstStyle/>
          <a:p>
            <a:r>
              <a:rPr lang="ja-JP" altLang="en-US" sz="2400" dirty="0" smtClean="0"/>
              <a:t>「ディストリビューション」と「サブスクリプション」</a:t>
            </a:r>
          </a:p>
        </p:txBody>
      </p:sp>
      <p:graphicFrame>
        <p:nvGraphicFramePr>
          <p:cNvPr id="3" name="図表 2"/>
          <p:cNvGraphicFramePr/>
          <p:nvPr>
            <p:extLst>
              <p:ext uri="{D42A27DB-BD31-4B8C-83A1-F6EECF244321}">
                <p14:modId xmlns:p14="http://schemas.microsoft.com/office/powerpoint/2010/main" val="3514507773"/>
              </p:ext>
            </p:extLst>
          </p:nvPr>
        </p:nvGraphicFramePr>
        <p:xfrm>
          <a:off x="-540568" y="114298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グループ化 6"/>
          <p:cNvGrpSpPr>
            <a:grpSpLocks/>
          </p:cNvGrpSpPr>
          <p:nvPr/>
        </p:nvGrpSpPr>
        <p:grpSpPr bwMode="auto">
          <a:xfrm>
            <a:off x="5002228" y="3141663"/>
            <a:ext cx="3617897" cy="2144712"/>
            <a:chOff x="5216545" y="4143380"/>
            <a:chExt cx="3617901" cy="1285884"/>
          </a:xfrm>
        </p:grpSpPr>
        <p:graphicFrame>
          <p:nvGraphicFramePr>
            <p:cNvPr id="5" name="図表 4"/>
            <p:cNvGraphicFramePr/>
            <p:nvPr>
              <p:extLst>
                <p:ext uri="{D42A27DB-BD31-4B8C-83A1-F6EECF244321}">
                  <p14:modId xmlns:p14="http://schemas.microsoft.com/office/powerpoint/2010/main" val="2587817713"/>
                </p:ext>
              </p:extLst>
            </p:nvPr>
          </p:nvGraphicFramePr>
          <p:xfrm>
            <a:off x="6286512" y="4143380"/>
            <a:ext cx="2547934" cy="12858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正方形/長方形 5"/>
            <p:cNvSpPr/>
            <p:nvPr/>
          </p:nvSpPr>
          <p:spPr>
            <a:xfrm>
              <a:off x="5216545" y="4143380"/>
              <a:ext cx="877164" cy="553592"/>
            </a:xfrm>
            <a:prstGeom prst="rect">
              <a:avLst/>
            </a:prstGeom>
            <a:noFill/>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ja-JP" altLang="en-US" sz="5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a typeface="+mn-ea"/>
                  <a:cs typeface="Arial" pitchFamily="34" charset="0"/>
                </a:rPr>
                <a:t>＋</a:t>
              </a:r>
            </a:p>
          </p:txBody>
        </p:sp>
      </p:grpSp>
      <p:sp>
        <p:nvSpPr>
          <p:cNvPr id="8" name="角丸四角形 4"/>
          <p:cNvSpPr>
            <a:spLocks noChangeArrowheads="1"/>
          </p:cNvSpPr>
          <p:nvPr/>
        </p:nvSpPr>
        <p:spPr bwMode="auto">
          <a:xfrm>
            <a:off x="5214938" y="1143000"/>
            <a:ext cx="3500437" cy="1643063"/>
          </a:xfrm>
          <a:prstGeom prst="roundRect">
            <a:avLst>
              <a:gd name="adj" fmla="val 9472"/>
            </a:avLst>
          </a:prstGeom>
          <a:solidFill>
            <a:schemeClr val="bg1"/>
          </a:solidFill>
          <a:ln w="38100" algn="ctr">
            <a:solidFill>
              <a:srgbClr val="C00000"/>
            </a:solidFill>
            <a:prstDash val="sysDash"/>
            <a:round/>
            <a:headEnd/>
            <a:tailEnd/>
          </a:ln>
        </p:spPr>
        <p:txBody>
          <a:bodyPr anchor="ctr"/>
          <a:lstStyle/>
          <a:p>
            <a:pPr algn="ctr">
              <a:defRPr/>
            </a:pPr>
            <a:r>
              <a:rPr lang="ja-JP" altLang="en-US" smtClean="0">
                <a:solidFill>
                  <a:srgbClr val="C00000"/>
                </a:solidFill>
                <a:latin typeface="+mn-lt"/>
                <a:ea typeface="+mn-ea"/>
                <a:cs typeface="Arial" pitchFamily="34" charset="0"/>
              </a:rPr>
              <a:t>顧客のサポートへ・品質保証への不安に応えるために一定期間（</a:t>
            </a:r>
            <a:r>
              <a:rPr lang="en-US" altLang="ja-JP" smtClean="0">
                <a:solidFill>
                  <a:srgbClr val="C00000"/>
                </a:solidFill>
                <a:latin typeface="+mn-lt"/>
                <a:ea typeface="+mn-ea"/>
                <a:cs typeface="Arial" pitchFamily="34" charset="0"/>
              </a:rPr>
              <a:t>RHEL</a:t>
            </a:r>
            <a:r>
              <a:rPr lang="ja-JP" altLang="en-US" smtClean="0">
                <a:solidFill>
                  <a:srgbClr val="C00000"/>
                </a:solidFill>
                <a:latin typeface="+mn-lt"/>
                <a:ea typeface="+mn-ea"/>
                <a:cs typeface="Arial" pitchFamily="34" charset="0"/>
              </a:rPr>
              <a:t>では</a:t>
            </a:r>
            <a:r>
              <a:rPr lang="en-US" altLang="ja-JP" smtClean="0">
                <a:solidFill>
                  <a:srgbClr val="C00000"/>
                </a:solidFill>
                <a:latin typeface="+mn-lt"/>
                <a:ea typeface="+mn-ea"/>
                <a:cs typeface="Arial" pitchFamily="34" charset="0"/>
              </a:rPr>
              <a:t>7</a:t>
            </a:r>
            <a:r>
              <a:rPr lang="ja-JP" altLang="en-US" smtClean="0">
                <a:solidFill>
                  <a:srgbClr val="C00000"/>
                </a:solidFill>
                <a:latin typeface="+mn-lt"/>
                <a:ea typeface="+mn-ea"/>
                <a:cs typeface="Arial" pitchFamily="34" charset="0"/>
              </a:rPr>
              <a:t>年）のサポート継続をコミット</a:t>
            </a:r>
            <a:endParaRPr lang="ja-JP" altLang="en-US" dirty="0">
              <a:solidFill>
                <a:srgbClr val="C00000"/>
              </a:solidFill>
              <a:latin typeface="+mn-lt"/>
              <a:ea typeface="+mn-ea"/>
              <a:cs typeface="Arial" pitchFamily="34" charset="0"/>
            </a:endParaRPr>
          </a:p>
        </p:txBody>
      </p:sp>
      <p:sp>
        <p:nvSpPr>
          <p:cNvPr id="9" name="角丸四角形 8"/>
          <p:cNvSpPr/>
          <p:nvPr/>
        </p:nvSpPr>
        <p:spPr bwMode="auto">
          <a:xfrm>
            <a:off x="715676" y="5367747"/>
            <a:ext cx="3642225" cy="642942"/>
          </a:xfrm>
          <a:prstGeom prst="roundRect">
            <a:avLst/>
          </a:prstGeom>
          <a:solidFill>
            <a:srgbClr val="4168A7"/>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1600" dirty="0">
                <a:solidFill>
                  <a:schemeClr val="bg1"/>
                </a:solidFill>
                <a:latin typeface="+mn-lt"/>
                <a:ea typeface="+mn-ea"/>
                <a:cs typeface="Arial" pitchFamily="34" charset="0"/>
              </a:rPr>
              <a:t>使いやすくパッケージする</a:t>
            </a:r>
            <a:endParaRPr kumimoji="0" lang="en-US" altLang="ja-JP" sz="1600" dirty="0">
              <a:solidFill>
                <a:schemeClr val="bg1"/>
              </a:solidFill>
              <a:latin typeface="+mn-lt"/>
              <a:ea typeface="+mn-ea"/>
              <a:cs typeface="Arial" pitchFamily="34" charset="0"/>
            </a:endParaRPr>
          </a:p>
          <a:p>
            <a:pPr algn="ctr">
              <a:spcBef>
                <a:spcPct val="20000"/>
              </a:spcBef>
              <a:defRPr/>
            </a:pPr>
            <a:r>
              <a:rPr kumimoji="0" lang="en-US" altLang="ja-JP" sz="1600" dirty="0" smtClean="0">
                <a:solidFill>
                  <a:schemeClr val="bg1"/>
                </a:solidFill>
                <a:latin typeface="+mn-lt"/>
                <a:ea typeface="+mn-ea"/>
                <a:cs typeface="Arial" pitchFamily="34" charset="0"/>
              </a:rPr>
              <a:t>=</a:t>
            </a:r>
            <a:r>
              <a:rPr kumimoji="0" lang="ja-JP" altLang="en-US" sz="1600" dirty="0" smtClean="0">
                <a:solidFill>
                  <a:schemeClr val="bg1"/>
                </a:solidFill>
                <a:latin typeface="+mn-lt"/>
                <a:ea typeface="+mn-ea"/>
                <a:cs typeface="Arial" pitchFamily="34" charset="0"/>
              </a:rPr>
              <a:t> ディストリビューション</a:t>
            </a:r>
            <a:endParaRPr kumimoji="0" lang="ja-JP" altLang="en-US" sz="1600" dirty="0">
              <a:solidFill>
                <a:schemeClr val="bg1"/>
              </a:solidFill>
              <a:latin typeface="+mn-lt"/>
              <a:ea typeface="+mn-ea"/>
              <a:cs typeface="Arial" pitchFamily="34" charset="0"/>
            </a:endParaRPr>
          </a:p>
        </p:txBody>
      </p:sp>
      <p:sp>
        <p:nvSpPr>
          <p:cNvPr id="10" name="角丸四角形 9"/>
          <p:cNvSpPr/>
          <p:nvPr/>
        </p:nvSpPr>
        <p:spPr bwMode="auto">
          <a:xfrm>
            <a:off x="5143504" y="5373216"/>
            <a:ext cx="3643338" cy="642942"/>
          </a:xfrm>
          <a:prstGeom prst="roundRect">
            <a:avLst/>
          </a:prstGeom>
          <a:solidFill>
            <a:srgbClr val="4168A7"/>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1600" dirty="0">
                <a:solidFill>
                  <a:schemeClr val="bg1"/>
                </a:solidFill>
                <a:latin typeface="+mn-lt"/>
                <a:ea typeface="+mn-ea"/>
                <a:cs typeface="Arial" pitchFamily="34" charset="0"/>
              </a:rPr>
              <a:t>継続的なサポートを提供</a:t>
            </a:r>
            <a:endParaRPr kumimoji="0" lang="en-US" altLang="ja-JP" sz="1600" dirty="0">
              <a:solidFill>
                <a:schemeClr val="bg1"/>
              </a:solidFill>
              <a:latin typeface="+mn-lt"/>
              <a:ea typeface="+mn-ea"/>
              <a:cs typeface="Arial" pitchFamily="34" charset="0"/>
            </a:endParaRPr>
          </a:p>
          <a:p>
            <a:pPr algn="ctr">
              <a:spcBef>
                <a:spcPct val="20000"/>
              </a:spcBef>
              <a:defRPr/>
            </a:pPr>
            <a:r>
              <a:rPr kumimoji="0" lang="en-US" altLang="ja-JP" sz="1600" dirty="0" smtClean="0">
                <a:solidFill>
                  <a:schemeClr val="bg1"/>
                </a:solidFill>
                <a:latin typeface="+mn-lt"/>
                <a:ea typeface="+mn-ea"/>
                <a:cs typeface="Arial" pitchFamily="34" charset="0"/>
              </a:rPr>
              <a:t>=</a:t>
            </a:r>
            <a:r>
              <a:rPr kumimoji="0" lang="ja-JP" altLang="en-US" sz="1600" dirty="0" smtClean="0">
                <a:solidFill>
                  <a:schemeClr val="bg1"/>
                </a:solidFill>
                <a:latin typeface="+mn-lt"/>
                <a:ea typeface="+mn-ea"/>
                <a:cs typeface="Arial" pitchFamily="34" charset="0"/>
              </a:rPr>
              <a:t> サブスクリプション</a:t>
            </a:r>
            <a:endParaRPr kumimoji="0" lang="ja-JP" altLang="en-US" sz="1600" dirty="0">
              <a:solidFill>
                <a:schemeClr val="bg1"/>
              </a:solidFill>
              <a:latin typeface="+mn-lt"/>
              <a:ea typeface="+mn-ea"/>
              <a:cs typeface="Arial" pitchFamily="34" charset="0"/>
            </a:endParaRPr>
          </a:p>
        </p:txBody>
      </p:sp>
      <p:sp>
        <p:nvSpPr>
          <p:cNvPr id="11" name="角丸四角形 10"/>
          <p:cNvSpPr/>
          <p:nvPr/>
        </p:nvSpPr>
        <p:spPr bwMode="auto">
          <a:xfrm>
            <a:off x="5143504" y="6087596"/>
            <a:ext cx="3643338" cy="357190"/>
          </a:xfrm>
          <a:prstGeom prst="roundRect">
            <a:avLst/>
          </a:prstGeom>
          <a:solidFill>
            <a:srgbClr val="C0000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1600" dirty="0" smtClean="0">
                <a:solidFill>
                  <a:schemeClr val="bg1"/>
                </a:solidFill>
                <a:latin typeface="+mn-lt"/>
                <a:ea typeface="+mn-ea"/>
                <a:cs typeface="Arial" pitchFamily="34" charset="0"/>
              </a:rPr>
              <a:t>ビジネス利用に道</a:t>
            </a:r>
            <a:endParaRPr kumimoji="0" lang="ja-JP" altLang="en-US" sz="1600" dirty="0">
              <a:solidFill>
                <a:schemeClr val="bg1"/>
              </a:solidFill>
              <a:latin typeface="+mn-lt"/>
              <a:ea typeface="+mn-ea"/>
              <a:cs typeface="Arial" pitchFamily="34" charset="0"/>
            </a:endParaRPr>
          </a:p>
        </p:txBody>
      </p:sp>
      <p:sp>
        <p:nvSpPr>
          <p:cNvPr id="12" name="角丸四角形 11"/>
          <p:cNvSpPr/>
          <p:nvPr/>
        </p:nvSpPr>
        <p:spPr bwMode="auto">
          <a:xfrm>
            <a:off x="715676" y="6087596"/>
            <a:ext cx="3643338" cy="357190"/>
          </a:xfrm>
          <a:prstGeom prst="roundRect">
            <a:avLst/>
          </a:prstGeom>
          <a:solidFill>
            <a:srgbClr val="C0000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1600" dirty="0" smtClean="0">
                <a:solidFill>
                  <a:schemeClr val="bg1"/>
                </a:solidFill>
                <a:latin typeface="+mn-lt"/>
                <a:ea typeface="+mn-ea"/>
                <a:cs typeface="Arial" pitchFamily="34" charset="0"/>
              </a:rPr>
              <a:t>サポートは</a:t>
            </a:r>
            <a:r>
              <a:rPr kumimoji="0" lang="ja-JP" altLang="en-US" sz="1600" dirty="0" err="1" smtClean="0">
                <a:solidFill>
                  <a:schemeClr val="bg1"/>
                </a:solidFill>
                <a:latin typeface="+mn-lt"/>
                <a:ea typeface="+mn-ea"/>
                <a:cs typeface="Arial" pitchFamily="34" charset="0"/>
              </a:rPr>
              <a:t>無し</a:t>
            </a:r>
            <a:endParaRPr kumimoji="0" lang="ja-JP" altLang="en-US" sz="1600" dirty="0">
              <a:solidFill>
                <a:schemeClr val="bg1"/>
              </a:solidFill>
              <a:latin typeface="+mn-lt"/>
              <a:ea typeface="+mn-ea"/>
              <a:cs typeface="Arial" pitchFamily="34" charset="0"/>
            </a:endParaRPr>
          </a:p>
        </p:txBody>
      </p:sp>
    </p:spTree>
    <p:extLst>
      <p:ext uri="{BB962C8B-B14F-4D97-AF65-F5344CB8AC3E}">
        <p14:creationId xmlns:p14="http://schemas.microsoft.com/office/powerpoint/2010/main" val="135180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タイトル 1"/>
          <p:cNvSpPr>
            <a:spLocks noGrp="1"/>
          </p:cNvSpPr>
          <p:nvPr>
            <p:ph type="title" idx="4294967295"/>
          </p:nvPr>
        </p:nvSpPr>
        <p:spPr>
          <a:xfrm>
            <a:off x="250825" y="323850"/>
            <a:ext cx="8893175" cy="361950"/>
          </a:xfrm>
        </p:spPr>
        <p:txBody>
          <a:bodyPr/>
          <a:lstStyle/>
          <a:p>
            <a:r>
              <a:rPr lang="ja-JP" altLang="en-US" dirty="0" smtClean="0">
                <a:latin typeface="+mn-lt"/>
                <a:ea typeface="+mn-ea"/>
              </a:rPr>
              <a:t>サブスクリプション</a:t>
            </a:r>
            <a:r>
              <a:rPr lang="ja-JP" altLang="en-US" dirty="0">
                <a:latin typeface="+mn-lt"/>
                <a:ea typeface="+mn-ea"/>
              </a:rPr>
              <a:t>・モデル</a:t>
            </a:r>
            <a:endParaRPr lang="ja-JP" altLang="en-US" dirty="0" smtClean="0">
              <a:latin typeface="+mn-lt"/>
              <a:ea typeface="+mn-ea"/>
            </a:endParaRPr>
          </a:p>
        </p:txBody>
      </p:sp>
      <p:sp>
        <p:nvSpPr>
          <p:cNvPr id="14" name="角丸四角形 13"/>
          <p:cNvSpPr/>
          <p:nvPr/>
        </p:nvSpPr>
        <p:spPr bwMode="auto">
          <a:xfrm>
            <a:off x="990600" y="1138407"/>
            <a:ext cx="2209800" cy="797472"/>
          </a:xfrm>
          <a:prstGeom prst="roundRect">
            <a:avLst>
              <a:gd name="adj" fmla="val 0"/>
            </a:avLst>
          </a:prstGeom>
          <a:solidFill>
            <a:schemeClr val="accent6"/>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サブスクリプション</a:t>
            </a:r>
          </a:p>
        </p:txBody>
      </p:sp>
      <p:sp>
        <p:nvSpPr>
          <p:cNvPr id="4" name="テキスト ボックス 3"/>
          <p:cNvSpPr txBox="1"/>
          <p:nvPr/>
        </p:nvSpPr>
        <p:spPr>
          <a:xfrm>
            <a:off x="3347864" y="1244755"/>
            <a:ext cx="4805536" cy="584775"/>
          </a:xfrm>
          <a:prstGeom prst="rect">
            <a:avLst/>
          </a:prstGeom>
          <a:noFill/>
        </p:spPr>
        <p:txBody>
          <a:bodyPr wrap="square" rtlCol="0">
            <a:spAutoFit/>
          </a:bodyPr>
          <a:lstStyle/>
          <a:p>
            <a:r>
              <a:rPr lang="ja-JP" altLang="en-US" sz="1600" dirty="0">
                <a:solidFill>
                  <a:schemeClr val="accent6"/>
                </a:solidFill>
                <a:latin typeface="+mn-lt"/>
                <a:ea typeface="+mn-ea"/>
              </a:rPr>
              <a:t>一定期間に定額</a:t>
            </a:r>
            <a:r>
              <a:rPr lang="ja-JP" altLang="en-US" sz="1600" dirty="0" smtClean="0">
                <a:solidFill>
                  <a:schemeClr val="accent6"/>
                </a:solidFill>
                <a:latin typeface="+mn-lt"/>
                <a:ea typeface="+mn-ea"/>
              </a:rPr>
              <a:t>で、</a:t>
            </a:r>
            <a:r>
              <a:rPr lang="ja-JP" altLang="en-US" sz="1600" dirty="0">
                <a:solidFill>
                  <a:schemeClr val="accent6"/>
                </a:solidFill>
                <a:latin typeface="+mn-lt"/>
                <a:ea typeface="+mn-ea"/>
              </a:rPr>
              <a:t>期限付きの使用権</a:t>
            </a:r>
            <a:r>
              <a:rPr lang="en-US" altLang="ja-JP" sz="1600" dirty="0">
                <a:solidFill>
                  <a:schemeClr val="accent6"/>
                </a:solidFill>
                <a:latin typeface="+mn-lt"/>
                <a:ea typeface="+mn-ea"/>
              </a:rPr>
              <a:t>(</a:t>
            </a:r>
            <a:r>
              <a:rPr lang="ja-JP" altLang="en-US" sz="1600" dirty="0">
                <a:solidFill>
                  <a:schemeClr val="accent6"/>
                </a:solidFill>
                <a:latin typeface="+mn-lt"/>
                <a:ea typeface="+mn-ea"/>
              </a:rPr>
              <a:t>ライセンス</a:t>
            </a:r>
            <a:r>
              <a:rPr lang="en-US" altLang="ja-JP" sz="1600" dirty="0" smtClean="0">
                <a:solidFill>
                  <a:schemeClr val="accent6"/>
                </a:solidFill>
                <a:latin typeface="+mn-lt"/>
                <a:ea typeface="+mn-ea"/>
              </a:rPr>
              <a:t>)</a:t>
            </a:r>
            <a:endParaRPr lang="ja-JP" altLang="en-US" sz="1600" dirty="0" smtClean="0">
              <a:solidFill>
                <a:schemeClr val="accent6"/>
              </a:solidFill>
              <a:latin typeface="+mn-lt"/>
              <a:ea typeface="+mn-ea"/>
            </a:endParaRPr>
          </a:p>
          <a:p>
            <a:r>
              <a:rPr lang="ja-JP" altLang="en-US" sz="1600" dirty="0" smtClean="0">
                <a:solidFill>
                  <a:schemeClr val="accent6"/>
                </a:solidFill>
                <a:latin typeface="+mn-lt"/>
                <a:ea typeface="+mn-ea"/>
              </a:rPr>
              <a:t>やサポート</a:t>
            </a:r>
            <a:r>
              <a:rPr lang="ja-JP" altLang="en-US" sz="1600" dirty="0">
                <a:solidFill>
                  <a:schemeClr val="accent6"/>
                </a:solidFill>
                <a:latin typeface="+mn-lt"/>
                <a:ea typeface="+mn-ea"/>
              </a:rPr>
              <a:t>を受ける権利など</a:t>
            </a:r>
            <a:r>
              <a:rPr lang="ja-JP" altLang="en-US" sz="1600" dirty="0" smtClean="0">
                <a:solidFill>
                  <a:schemeClr val="accent6"/>
                </a:solidFill>
                <a:latin typeface="+mn-lt"/>
                <a:ea typeface="+mn-ea"/>
              </a:rPr>
              <a:t>を提供する方式</a:t>
            </a:r>
            <a:endParaRPr kumimoji="1" lang="ja-JP" altLang="en-US" sz="1600" dirty="0">
              <a:solidFill>
                <a:schemeClr val="accent6"/>
              </a:solidFill>
              <a:latin typeface="+mn-lt"/>
              <a:ea typeface="+mn-ea"/>
            </a:endParaRPr>
          </a:p>
        </p:txBody>
      </p:sp>
      <p:grpSp>
        <p:nvGrpSpPr>
          <p:cNvPr id="3" name="グループ化 2"/>
          <p:cNvGrpSpPr/>
          <p:nvPr/>
        </p:nvGrpSpPr>
        <p:grpSpPr>
          <a:xfrm>
            <a:off x="703663" y="3873040"/>
            <a:ext cx="7449737" cy="924112"/>
            <a:chOff x="703663" y="3647888"/>
            <a:chExt cx="7449737" cy="924112"/>
          </a:xfrm>
        </p:grpSpPr>
        <p:sp>
          <p:nvSpPr>
            <p:cNvPr id="20" name="ホームベース 19"/>
            <p:cNvSpPr/>
            <p:nvPr/>
          </p:nvSpPr>
          <p:spPr bwMode="auto">
            <a:xfrm>
              <a:off x="990600" y="3962400"/>
              <a:ext cx="7162800" cy="609600"/>
            </a:xfrm>
            <a:prstGeom prst="homePlate">
              <a:avLst>
                <a:gd name="adj" fmla="val 20779"/>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rPr>
                <a:t>ライセンス</a:t>
              </a:r>
              <a:r>
                <a:rPr kumimoji="0" lang="ja-JP" altLang="en-US" sz="2000" dirty="0">
                  <a:solidFill>
                    <a:schemeClr val="bg1"/>
                  </a:solidFill>
                </a:rPr>
                <a:t>期間</a:t>
              </a:r>
              <a:r>
                <a:rPr kumimoji="0" lang="ja-JP" altLang="en-US" sz="2000" dirty="0" smtClean="0">
                  <a:solidFill>
                    <a:schemeClr val="bg1"/>
                  </a:solidFill>
                </a:rPr>
                <a:t>限定使用権</a:t>
              </a:r>
              <a:r>
                <a:rPr kumimoji="0" lang="ja-JP" altLang="en-US" sz="2000" b="0" i="0" u="none" strike="noStrike" cap="none" normalizeH="0" baseline="0" dirty="0" smtClean="0">
                  <a:ln>
                    <a:noFill/>
                  </a:ln>
                  <a:solidFill>
                    <a:schemeClr val="bg1"/>
                  </a:solidFill>
                  <a:effectLst/>
                </a:rPr>
                <a:t>　＋　サポート</a:t>
              </a:r>
            </a:p>
          </p:txBody>
        </p:sp>
        <p:sp>
          <p:nvSpPr>
            <p:cNvPr id="22" name="テキスト ボックス 21"/>
            <p:cNvSpPr txBox="1"/>
            <p:nvPr/>
          </p:nvSpPr>
          <p:spPr>
            <a:xfrm>
              <a:off x="703663" y="3647888"/>
              <a:ext cx="2159566" cy="307777"/>
            </a:xfrm>
            <a:prstGeom prst="rect">
              <a:avLst/>
            </a:prstGeom>
            <a:noFill/>
          </p:spPr>
          <p:txBody>
            <a:bodyPr wrap="none" rtlCol="0">
              <a:spAutoFit/>
            </a:bodyPr>
            <a:lstStyle/>
            <a:p>
              <a:pPr algn="r"/>
              <a:r>
                <a:rPr kumimoji="1" lang="ja-JP" altLang="en-US" sz="1400" dirty="0" smtClean="0">
                  <a:solidFill>
                    <a:srgbClr val="0070C0"/>
                  </a:solidFill>
                  <a:latin typeface="+mn-lt"/>
                  <a:ea typeface="+mn-ea"/>
                </a:rPr>
                <a:t>サブスクリプション方式</a:t>
              </a:r>
              <a:endParaRPr kumimoji="1" lang="ja-JP" altLang="en-US" sz="1400" dirty="0">
                <a:solidFill>
                  <a:srgbClr val="0070C0"/>
                </a:solidFill>
                <a:latin typeface="+mn-lt"/>
                <a:ea typeface="+mn-ea"/>
              </a:endParaRPr>
            </a:p>
          </p:txBody>
        </p:sp>
      </p:grpSp>
      <p:grpSp>
        <p:nvGrpSpPr>
          <p:cNvPr id="2" name="グループ化 1"/>
          <p:cNvGrpSpPr/>
          <p:nvPr/>
        </p:nvGrpSpPr>
        <p:grpSpPr>
          <a:xfrm>
            <a:off x="703663" y="2144979"/>
            <a:ext cx="7449737" cy="1585373"/>
            <a:chOff x="703663" y="1919827"/>
            <a:chExt cx="7449737" cy="1585373"/>
          </a:xfrm>
        </p:grpSpPr>
        <p:sp>
          <p:nvSpPr>
            <p:cNvPr id="10" name="正方形/長方形 9"/>
            <p:cNvSpPr/>
            <p:nvPr/>
          </p:nvSpPr>
          <p:spPr bwMode="auto">
            <a:xfrm>
              <a:off x="990600" y="2286000"/>
              <a:ext cx="1524000" cy="914400"/>
            </a:xfrm>
            <a:prstGeom prst="rect">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ライセンス</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永続使用権</a:t>
              </a:r>
            </a:p>
          </p:txBody>
        </p:sp>
        <p:sp>
          <p:nvSpPr>
            <p:cNvPr id="19" name="ホームベース 18"/>
            <p:cNvSpPr/>
            <p:nvPr/>
          </p:nvSpPr>
          <p:spPr bwMode="auto">
            <a:xfrm>
              <a:off x="990600" y="3200400"/>
              <a:ext cx="7162800" cy="304800"/>
            </a:xfrm>
            <a:prstGeom prst="homePlate">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rPr>
                <a:t>サポート</a:t>
              </a:r>
            </a:p>
          </p:txBody>
        </p:sp>
        <p:sp>
          <p:nvSpPr>
            <p:cNvPr id="11" name="テキスト ボックス 10"/>
            <p:cNvSpPr txBox="1"/>
            <p:nvPr/>
          </p:nvSpPr>
          <p:spPr>
            <a:xfrm>
              <a:off x="703663" y="1919827"/>
              <a:ext cx="1441420" cy="307777"/>
            </a:xfrm>
            <a:prstGeom prst="rect">
              <a:avLst/>
            </a:prstGeom>
            <a:noFill/>
          </p:spPr>
          <p:txBody>
            <a:bodyPr wrap="none" rtlCol="0">
              <a:spAutoFit/>
            </a:bodyPr>
            <a:lstStyle/>
            <a:p>
              <a:pPr algn="r"/>
              <a:r>
                <a:rPr kumimoji="1" lang="ja-JP" altLang="en-US" sz="1400" dirty="0" smtClean="0">
                  <a:solidFill>
                    <a:srgbClr val="0070C0"/>
                  </a:solidFill>
                  <a:latin typeface="+mn-lt"/>
                  <a:ea typeface="+mn-ea"/>
                </a:rPr>
                <a:t>ライセンス方式</a:t>
              </a:r>
              <a:endParaRPr kumimoji="1" lang="ja-JP" altLang="en-US" sz="1400" dirty="0">
                <a:solidFill>
                  <a:srgbClr val="0070C0"/>
                </a:solidFill>
                <a:latin typeface="+mn-lt"/>
                <a:ea typeface="+mn-ea"/>
              </a:endParaRPr>
            </a:p>
          </p:txBody>
        </p:sp>
        <p:sp>
          <p:nvSpPr>
            <p:cNvPr id="28" name="テキスト ボックス 27"/>
            <p:cNvSpPr txBox="1"/>
            <p:nvPr/>
          </p:nvSpPr>
          <p:spPr>
            <a:xfrm>
              <a:off x="2716122" y="2558534"/>
              <a:ext cx="5032147" cy="369332"/>
            </a:xfrm>
            <a:prstGeom prst="rect">
              <a:avLst/>
            </a:prstGeom>
            <a:noFill/>
          </p:spPr>
          <p:txBody>
            <a:bodyPr wrap="none" rtlCol="0">
              <a:spAutoFit/>
            </a:bodyPr>
            <a:lstStyle/>
            <a:p>
              <a:r>
                <a:rPr kumimoji="1" lang="ja-JP" altLang="en-US" sz="1800" dirty="0" smtClean="0">
                  <a:solidFill>
                    <a:schemeClr val="accent4"/>
                  </a:solidFill>
                  <a:latin typeface="+mn-lt"/>
                  <a:ea typeface="+mn-ea"/>
                </a:rPr>
                <a:t>ライセンス契約とサポート契約は、個別に締結</a:t>
              </a:r>
              <a:endParaRPr kumimoji="1" lang="ja-JP" altLang="en-US" sz="1800" dirty="0">
                <a:solidFill>
                  <a:schemeClr val="accent4"/>
                </a:solidFill>
                <a:latin typeface="+mn-lt"/>
                <a:ea typeface="+mn-ea"/>
              </a:endParaRPr>
            </a:p>
          </p:txBody>
        </p:sp>
      </p:grpSp>
      <p:sp>
        <p:nvSpPr>
          <p:cNvPr id="6" name="正方形/長方形 5"/>
          <p:cNvSpPr/>
          <p:nvPr/>
        </p:nvSpPr>
        <p:spPr bwMode="auto">
          <a:xfrm>
            <a:off x="990600" y="5013176"/>
            <a:ext cx="2209800" cy="1368152"/>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ライセンス部分がないだけで、費用が発生している点は同じ</a:t>
            </a:r>
          </a:p>
        </p:txBody>
      </p:sp>
      <p:sp>
        <p:nvSpPr>
          <p:cNvPr id="21" name="正方形/長方形 20"/>
          <p:cNvSpPr/>
          <p:nvPr/>
        </p:nvSpPr>
        <p:spPr bwMode="auto">
          <a:xfrm>
            <a:off x="3467100" y="5013176"/>
            <a:ext cx="2209800" cy="1368152"/>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オープンソース </a:t>
            </a:r>
            <a:r>
              <a:rPr kumimoji="0" lang="en-US" altLang="ja-JP" sz="2000" b="0" i="0" u="none" strike="noStrike" cap="none" normalizeH="0" dirty="0" smtClean="0">
                <a:ln>
                  <a:noFill/>
                </a:ln>
                <a:solidFill>
                  <a:schemeClr val="bg1"/>
                </a:solidFill>
                <a:effectLst/>
                <a:latin typeface="+mn-lt"/>
                <a:ea typeface="+mn-ea"/>
              </a:rPr>
              <a:t>=</a:t>
            </a:r>
            <a:r>
              <a:rPr kumimoji="0" lang="ja-JP" altLang="en-US" sz="2000" b="0" i="0" u="none" strike="noStrike" cap="none" normalizeH="0" dirty="0" smtClean="0">
                <a:ln>
                  <a:noFill/>
                </a:ln>
                <a:solidFill>
                  <a:schemeClr val="bg1"/>
                </a:solidFill>
                <a:effectLst/>
                <a:latin typeface="+mn-lt"/>
                <a:ea typeface="+mn-ea"/>
              </a:rPr>
              <a:t> 無償、という考え方は古い</a:t>
            </a:r>
          </a:p>
        </p:txBody>
      </p:sp>
      <p:sp>
        <p:nvSpPr>
          <p:cNvPr id="23" name="正方形/長方形 22"/>
          <p:cNvSpPr/>
          <p:nvPr/>
        </p:nvSpPr>
        <p:spPr bwMode="auto">
          <a:xfrm>
            <a:off x="5943600" y="5012162"/>
            <a:ext cx="2209800" cy="1368152"/>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開発費用の負担方法の多様化</a:t>
            </a:r>
            <a:endParaRPr kumimoji="0" lang="en-US" altLang="ja-JP" sz="20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a:solidFill>
                  <a:schemeClr val="bg1"/>
                </a:solidFill>
                <a:latin typeface="+mn-lt"/>
                <a:ea typeface="+mn-ea"/>
              </a:rPr>
              <a:t>開発リソースとして</a:t>
            </a:r>
            <a:r>
              <a:rPr kumimoji="0" lang="ja-JP" altLang="en-US" sz="1200" dirty="0" smtClean="0">
                <a:solidFill>
                  <a:schemeClr val="bg1"/>
                </a:solidFill>
                <a:latin typeface="+mn-lt"/>
                <a:ea typeface="+mn-ea"/>
              </a:rPr>
              <a:t>の貢献</a:t>
            </a:r>
            <a:endParaRPr kumimoji="0" lang="en-US" altLang="ja-JP" sz="1200" dirty="0" smtClean="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a:ln>
                  <a:noFill/>
                </a:ln>
                <a:solidFill>
                  <a:schemeClr val="bg1"/>
                </a:solidFill>
                <a:effectLst/>
                <a:latin typeface="+mn-lt"/>
                <a:ea typeface="+mn-ea"/>
              </a:rPr>
              <a:t>金銭的</a:t>
            </a:r>
            <a:r>
              <a:rPr kumimoji="0" lang="ja-JP" altLang="en-US" sz="1200" b="0" i="0" u="none" strike="noStrike" cap="none" normalizeH="0" dirty="0" smtClean="0">
                <a:ln>
                  <a:noFill/>
                </a:ln>
                <a:solidFill>
                  <a:schemeClr val="bg1"/>
                </a:solidFill>
                <a:effectLst/>
                <a:latin typeface="+mn-lt"/>
                <a:ea typeface="+mn-ea"/>
              </a:rPr>
              <a:t>貢献</a:t>
            </a:r>
            <a:endParaRPr kumimoji="0" lang="en-US" altLang="ja-JP" sz="12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a:solidFill>
                  <a:schemeClr val="bg1"/>
                </a:solidFill>
                <a:latin typeface="+mn-lt"/>
                <a:ea typeface="+mn-ea"/>
              </a:rPr>
              <a:t>サポート費用負担</a:t>
            </a:r>
            <a:endParaRPr kumimoji="0" lang="ja-JP" altLang="en-US" sz="12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336335216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animBg="1"/>
      <p:bldP spid="2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p:nvPr>
        </p:nvSpPr>
        <p:spPr/>
        <p:txBody>
          <a:bodyPr/>
          <a:lstStyle/>
          <a:p>
            <a:pPr eaLnBrk="1" hangingPunct="1"/>
            <a:r>
              <a:rPr lang="ja-JP" altLang="en-US" dirty="0" smtClean="0">
                <a:latin typeface="Arial" charset="0"/>
              </a:rPr>
              <a:t>オープンソース開発の実際</a:t>
            </a:r>
          </a:p>
        </p:txBody>
      </p:sp>
      <p:sp>
        <p:nvSpPr>
          <p:cNvPr id="4" name="角丸四角形 3"/>
          <p:cNvSpPr/>
          <p:nvPr/>
        </p:nvSpPr>
        <p:spPr bwMode="auto">
          <a:xfrm>
            <a:off x="642938" y="3143250"/>
            <a:ext cx="8001000" cy="3143250"/>
          </a:xfrm>
          <a:prstGeom prst="roundRect">
            <a:avLst>
              <a:gd name="adj" fmla="val 6377"/>
            </a:avLst>
          </a:prstGeom>
          <a:solidFill>
            <a:schemeClr val="bg1"/>
          </a:solidFill>
          <a:ln w="38100" cap="flat" cmpd="sng" algn="ctr">
            <a:solidFill>
              <a:schemeClr val="accent5">
                <a:lumMod val="50000"/>
              </a:schemeClr>
            </a:solidFill>
            <a:prstDash val="solid"/>
            <a:round/>
            <a:headEnd type="none" w="med" len="med"/>
            <a:tailEnd type="none" w="med" len="med"/>
          </a:ln>
          <a:effectLst/>
        </p:spPr>
        <p:txBody>
          <a:bodyPr anchor="ctr"/>
          <a:lstStyle/>
          <a:p>
            <a:pPr>
              <a:defRPr/>
            </a:pPr>
            <a:r>
              <a:rPr lang="en-US" altLang="ja-JP" sz="1200" dirty="0">
                <a:solidFill>
                  <a:schemeClr val="accent1">
                    <a:lumMod val="50000"/>
                  </a:schemeClr>
                </a:solidFill>
                <a:latin typeface="+mn-lt"/>
                <a:ea typeface="+mn-ea"/>
              </a:rPr>
              <a:t>2008.4.2</a:t>
            </a:r>
            <a:r>
              <a:rPr lang="ja-JP" altLang="en-US" sz="1200" dirty="0">
                <a:solidFill>
                  <a:schemeClr val="accent1">
                    <a:lumMod val="50000"/>
                  </a:schemeClr>
                </a:solidFill>
                <a:latin typeface="+mn-lt"/>
                <a:ea typeface="+mn-ea"/>
              </a:rPr>
              <a:t> 付け </a:t>
            </a:r>
            <a:r>
              <a:rPr lang="en-US" altLang="ja-JP" sz="1200" dirty="0" err="1">
                <a:solidFill>
                  <a:schemeClr val="accent1">
                    <a:lumMod val="50000"/>
                  </a:schemeClr>
                </a:solidFill>
                <a:latin typeface="+mn-lt"/>
                <a:ea typeface="+mn-ea"/>
              </a:rPr>
              <a:t>ITpro</a:t>
            </a:r>
            <a:endParaRPr lang="en-US" altLang="ja-JP" sz="1200" dirty="0">
              <a:solidFill>
                <a:schemeClr val="accent1">
                  <a:lumMod val="50000"/>
                </a:schemeClr>
              </a:solidFill>
              <a:latin typeface="+mn-lt"/>
              <a:ea typeface="+mn-ea"/>
            </a:endParaRPr>
          </a:p>
          <a:p>
            <a:pPr>
              <a:defRPr/>
            </a:pPr>
            <a:endParaRPr lang="en-US" altLang="ja-JP" sz="1200" dirty="0">
              <a:solidFill>
                <a:schemeClr val="accent1">
                  <a:lumMod val="50000"/>
                </a:schemeClr>
              </a:solidFill>
              <a:latin typeface="+mn-lt"/>
              <a:ea typeface="+mn-ea"/>
            </a:endParaRPr>
          </a:p>
          <a:p>
            <a:pPr>
              <a:defRPr/>
            </a:pPr>
            <a:r>
              <a:rPr lang="ja-JP" altLang="en-US" sz="1200" dirty="0">
                <a:solidFill>
                  <a:schemeClr val="accent1">
                    <a:lumMod val="50000"/>
                  </a:schemeClr>
                </a:solidFill>
                <a:latin typeface="+mn-lt"/>
                <a:ea typeface="+mn-ea"/>
              </a:rPr>
              <a:t>　</a:t>
            </a:r>
            <a:r>
              <a:rPr lang="en-US" altLang="ja-JP" sz="1200" dirty="0">
                <a:solidFill>
                  <a:schemeClr val="accent1">
                    <a:lumMod val="50000"/>
                  </a:schemeClr>
                </a:solidFill>
                <a:latin typeface="+mn-lt"/>
                <a:ea typeface="+mn-ea"/>
              </a:rPr>
              <a:t>Linux</a:t>
            </a:r>
            <a:r>
              <a:rPr lang="ja-JP" altLang="en-US" sz="1200" dirty="0">
                <a:solidFill>
                  <a:schemeClr val="accent1">
                    <a:lumMod val="50000"/>
                  </a:schemeClr>
                </a:solidFill>
                <a:latin typeface="+mn-lt"/>
                <a:ea typeface="+mn-ea"/>
              </a:rPr>
              <a:t>推進団体の</a:t>
            </a:r>
            <a:r>
              <a:rPr lang="en-US" altLang="ja-JP" sz="1200" dirty="0">
                <a:solidFill>
                  <a:schemeClr val="accent1">
                    <a:lumMod val="50000"/>
                  </a:schemeClr>
                </a:solidFill>
                <a:latin typeface="+mn-lt"/>
                <a:ea typeface="+mn-ea"/>
              </a:rPr>
              <a:t>Linux Foundation</a:t>
            </a:r>
            <a:r>
              <a:rPr lang="ja-JP" altLang="en-US" sz="1200" dirty="0">
                <a:solidFill>
                  <a:schemeClr val="accent1">
                    <a:lumMod val="50000"/>
                  </a:schemeClr>
                </a:solidFill>
                <a:latin typeface="+mn-lt"/>
                <a:ea typeface="+mn-ea"/>
              </a:rPr>
              <a:t>は米国時間</a:t>
            </a:r>
            <a:r>
              <a:rPr lang="en-US" altLang="ja-JP" sz="1200" dirty="0">
                <a:solidFill>
                  <a:schemeClr val="accent1">
                    <a:lumMod val="50000"/>
                  </a:schemeClr>
                </a:solidFill>
                <a:latin typeface="+mn-lt"/>
                <a:ea typeface="+mn-ea"/>
              </a:rPr>
              <a:t>2008</a:t>
            </a:r>
            <a:r>
              <a:rPr lang="ja-JP" altLang="en-US" sz="1200" dirty="0">
                <a:solidFill>
                  <a:schemeClr val="accent1">
                    <a:lumMod val="50000"/>
                  </a:schemeClr>
                </a:solidFill>
                <a:latin typeface="+mn-lt"/>
                <a:ea typeface="+mn-ea"/>
              </a:rPr>
              <a:t>年</a:t>
            </a:r>
            <a:r>
              <a:rPr lang="en-US" altLang="ja-JP" sz="1200" dirty="0">
                <a:solidFill>
                  <a:schemeClr val="accent1">
                    <a:lumMod val="50000"/>
                  </a:schemeClr>
                </a:solidFill>
                <a:latin typeface="+mn-lt"/>
                <a:ea typeface="+mn-ea"/>
              </a:rPr>
              <a:t>4</a:t>
            </a:r>
            <a:r>
              <a:rPr lang="ja-JP" altLang="en-US" sz="1200" dirty="0">
                <a:solidFill>
                  <a:schemeClr val="accent1">
                    <a:lumMod val="50000"/>
                  </a:schemeClr>
                </a:solidFill>
                <a:latin typeface="+mn-lt"/>
                <a:ea typeface="+mn-ea"/>
              </a:rPr>
              <a:t>月</a:t>
            </a:r>
            <a:r>
              <a:rPr lang="en-US" altLang="ja-JP" sz="1200" dirty="0">
                <a:solidFill>
                  <a:schemeClr val="accent1">
                    <a:lumMod val="50000"/>
                  </a:schemeClr>
                </a:solidFill>
                <a:latin typeface="+mn-lt"/>
                <a:ea typeface="+mn-ea"/>
              </a:rPr>
              <a:t>1</a:t>
            </a:r>
            <a:r>
              <a:rPr lang="ja-JP" altLang="en-US" sz="1200" dirty="0">
                <a:solidFill>
                  <a:schemeClr val="accent1">
                    <a:lumMod val="50000"/>
                  </a:schemeClr>
                </a:solidFill>
                <a:latin typeface="+mn-lt"/>
                <a:ea typeface="+mn-ea"/>
              </a:rPr>
              <a:t>日，</a:t>
            </a:r>
            <a:r>
              <a:rPr lang="en-US" altLang="ja-JP" sz="1200" dirty="0">
                <a:solidFill>
                  <a:schemeClr val="accent1">
                    <a:lumMod val="50000"/>
                  </a:schemeClr>
                </a:solidFill>
                <a:latin typeface="+mn-lt"/>
                <a:ea typeface="+mn-ea"/>
              </a:rPr>
              <a:t>Linux</a:t>
            </a:r>
            <a:r>
              <a:rPr lang="ja-JP" altLang="en-US" sz="1200" dirty="0">
                <a:solidFill>
                  <a:schemeClr val="accent1">
                    <a:lumMod val="50000"/>
                  </a:schemeClr>
                </a:solidFill>
                <a:latin typeface="+mn-lt"/>
                <a:ea typeface="+mn-ea"/>
              </a:rPr>
              <a:t>カーネルの開発について調査した結果を発表した。それによると，過去</a:t>
            </a:r>
            <a:r>
              <a:rPr lang="en-US" altLang="ja-JP" sz="1200" dirty="0">
                <a:solidFill>
                  <a:schemeClr val="accent1">
                    <a:lumMod val="50000"/>
                  </a:schemeClr>
                </a:solidFill>
                <a:latin typeface="+mn-lt"/>
                <a:ea typeface="+mn-ea"/>
              </a:rPr>
              <a:t>3</a:t>
            </a:r>
            <a:r>
              <a:rPr lang="ja-JP" altLang="en-US" sz="1200" dirty="0">
                <a:solidFill>
                  <a:schemeClr val="accent1">
                    <a:lumMod val="50000"/>
                  </a:schemeClr>
                </a:solidFill>
                <a:latin typeface="+mn-lt"/>
                <a:ea typeface="+mn-ea"/>
              </a:rPr>
              <a:t>年間でカーネルの開発に携わる開発者数は</a:t>
            </a:r>
            <a:r>
              <a:rPr lang="en-US" altLang="ja-JP" sz="1200" dirty="0">
                <a:solidFill>
                  <a:schemeClr val="accent1">
                    <a:lumMod val="50000"/>
                  </a:schemeClr>
                </a:solidFill>
                <a:latin typeface="+mn-lt"/>
                <a:ea typeface="+mn-ea"/>
              </a:rPr>
              <a:t>3</a:t>
            </a:r>
            <a:r>
              <a:rPr lang="ja-JP" altLang="en-US" sz="1200" dirty="0">
                <a:solidFill>
                  <a:schemeClr val="accent1">
                    <a:lumMod val="50000"/>
                  </a:schemeClr>
                </a:solidFill>
                <a:latin typeface="+mn-lt"/>
                <a:ea typeface="+mn-ea"/>
              </a:rPr>
              <a:t>倍に増えており，サポート企業も増加しているという。</a:t>
            </a:r>
          </a:p>
          <a:p>
            <a:pPr>
              <a:defRPr/>
            </a:pPr>
            <a:r>
              <a:rPr lang="ja-JP" altLang="en-US" sz="1200" dirty="0">
                <a:solidFill>
                  <a:schemeClr val="accent1">
                    <a:lumMod val="50000"/>
                  </a:schemeClr>
                </a:solidFill>
                <a:latin typeface="+mn-lt"/>
                <a:ea typeface="+mn-ea"/>
              </a:rPr>
              <a:t>　今回のレポートは，カーネル</a:t>
            </a:r>
            <a:r>
              <a:rPr lang="en-US" altLang="ja-JP" sz="1200" dirty="0">
                <a:solidFill>
                  <a:schemeClr val="accent1">
                    <a:lumMod val="50000"/>
                  </a:schemeClr>
                </a:solidFill>
                <a:latin typeface="+mn-lt"/>
                <a:ea typeface="+mn-ea"/>
              </a:rPr>
              <a:t>2.6.11</a:t>
            </a:r>
            <a:r>
              <a:rPr lang="ja-JP" altLang="en-US" sz="1200" dirty="0">
                <a:solidFill>
                  <a:schemeClr val="accent1">
                    <a:lumMod val="50000"/>
                  </a:schemeClr>
                </a:solidFill>
                <a:latin typeface="+mn-lt"/>
                <a:ea typeface="+mn-ea"/>
              </a:rPr>
              <a:t>～</a:t>
            </a:r>
            <a:r>
              <a:rPr lang="en-US" altLang="ja-JP" sz="1200" dirty="0">
                <a:solidFill>
                  <a:schemeClr val="accent1">
                    <a:lumMod val="50000"/>
                  </a:schemeClr>
                </a:solidFill>
                <a:latin typeface="+mn-lt"/>
                <a:ea typeface="+mn-ea"/>
              </a:rPr>
              <a:t>2.6.24</a:t>
            </a:r>
            <a:r>
              <a:rPr lang="ja-JP" altLang="en-US" sz="1200" dirty="0" err="1">
                <a:solidFill>
                  <a:schemeClr val="accent1">
                    <a:lumMod val="50000"/>
                  </a:schemeClr>
                </a:solidFill>
                <a:latin typeface="+mn-lt"/>
                <a:ea typeface="+mn-ea"/>
              </a:rPr>
              <a:t>までの</a:t>
            </a:r>
            <a:r>
              <a:rPr lang="ja-JP" altLang="en-US" sz="1200" dirty="0">
                <a:solidFill>
                  <a:schemeClr val="accent1">
                    <a:lumMod val="50000"/>
                  </a:schemeClr>
                </a:solidFill>
                <a:latin typeface="+mn-lt"/>
                <a:ea typeface="+mn-ea"/>
              </a:rPr>
              <a:t>約</a:t>
            </a:r>
            <a:r>
              <a:rPr lang="en-US" altLang="ja-JP" sz="1200" dirty="0">
                <a:solidFill>
                  <a:schemeClr val="accent1">
                    <a:lumMod val="50000"/>
                  </a:schemeClr>
                </a:solidFill>
                <a:latin typeface="+mn-lt"/>
                <a:ea typeface="+mn-ea"/>
              </a:rPr>
              <a:t>3</a:t>
            </a:r>
            <a:r>
              <a:rPr lang="ja-JP" altLang="en-US" sz="1200" dirty="0">
                <a:solidFill>
                  <a:schemeClr val="accent1">
                    <a:lumMod val="50000"/>
                  </a:schemeClr>
                </a:solidFill>
                <a:latin typeface="+mn-lt"/>
                <a:ea typeface="+mn-ea"/>
              </a:rPr>
              <a:t>年間の統計をまとめたもの。</a:t>
            </a:r>
            <a:r>
              <a:rPr lang="en-US" altLang="ja-JP" sz="1200" dirty="0">
                <a:solidFill>
                  <a:schemeClr val="accent1">
                    <a:lumMod val="50000"/>
                  </a:schemeClr>
                </a:solidFill>
                <a:latin typeface="+mn-lt"/>
                <a:ea typeface="+mn-ea"/>
              </a:rPr>
              <a:t>Linux</a:t>
            </a:r>
            <a:r>
              <a:rPr lang="ja-JP" altLang="en-US" sz="1200" dirty="0">
                <a:solidFill>
                  <a:schemeClr val="accent1">
                    <a:lumMod val="50000"/>
                  </a:schemeClr>
                </a:solidFill>
                <a:latin typeface="+mn-lt"/>
                <a:ea typeface="+mn-ea"/>
              </a:rPr>
              <a:t>カーネルの開発には，</a:t>
            </a:r>
            <a:r>
              <a:rPr lang="en-US" altLang="ja-JP" sz="1200" dirty="0">
                <a:solidFill>
                  <a:schemeClr val="accent1">
                    <a:lumMod val="50000"/>
                  </a:schemeClr>
                </a:solidFill>
                <a:latin typeface="+mn-lt"/>
                <a:ea typeface="+mn-ea"/>
              </a:rPr>
              <a:t>100</a:t>
            </a:r>
            <a:r>
              <a:rPr lang="ja-JP" altLang="en-US" sz="1200" dirty="0">
                <a:solidFill>
                  <a:schemeClr val="accent1">
                    <a:lumMod val="50000"/>
                  </a:schemeClr>
                </a:solidFill>
                <a:latin typeface="+mn-lt"/>
                <a:ea typeface="+mn-ea"/>
              </a:rPr>
              <a:t>社を超える企業に所属する</a:t>
            </a:r>
            <a:r>
              <a:rPr lang="en-US" altLang="ja-JP" sz="1200" dirty="0">
                <a:solidFill>
                  <a:schemeClr val="accent1">
                    <a:lumMod val="50000"/>
                  </a:schemeClr>
                </a:solidFill>
                <a:latin typeface="+mn-lt"/>
                <a:ea typeface="+mn-ea"/>
              </a:rPr>
              <a:t>1000</a:t>
            </a:r>
            <a:r>
              <a:rPr lang="ja-JP" altLang="en-US" sz="1200" dirty="0">
                <a:solidFill>
                  <a:schemeClr val="accent1">
                    <a:lumMod val="50000"/>
                  </a:schemeClr>
                </a:solidFill>
                <a:latin typeface="+mn-lt"/>
                <a:ea typeface="+mn-ea"/>
              </a:rPr>
              <a:t>人近い開発者が関わっているという。レポートでは，</a:t>
            </a:r>
            <a:r>
              <a:rPr lang="en-US" altLang="ja-JP" sz="1200" dirty="0">
                <a:solidFill>
                  <a:schemeClr val="accent1">
                    <a:lumMod val="50000"/>
                  </a:schemeClr>
                </a:solidFill>
                <a:latin typeface="+mn-lt"/>
                <a:ea typeface="+mn-ea"/>
              </a:rPr>
              <a:t>2005</a:t>
            </a:r>
            <a:r>
              <a:rPr lang="ja-JP" altLang="en-US" sz="1200" dirty="0">
                <a:solidFill>
                  <a:schemeClr val="accent1">
                    <a:lumMod val="50000"/>
                  </a:schemeClr>
                </a:solidFill>
                <a:latin typeface="+mn-lt"/>
                <a:ea typeface="+mn-ea"/>
              </a:rPr>
              <a:t>年以降カーネル開発者数が</a:t>
            </a:r>
            <a:r>
              <a:rPr lang="en-US" altLang="ja-JP" sz="1200" dirty="0">
                <a:solidFill>
                  <a:schemeClr val="accent1">
                    <a:lumMod val="50000"/>
                  </a:schemeClr>
                </a:solidFill>
                <a:latin typeface="+mn-lt"/>
                <a:ea typeface="+mn-ea"/>
              </a:rPr>
              <a:t>3</a:t>
            </a:r>
            <a:r>
              <a:rPr lang="ja-JP" altLang="en-US" sz="1200" dirty="0">
                <a:solidFill>
                  <a:schemeClr val="accent1">
                    <a:lumMod val="50000"/>
                  </a:schemeClr>
                </a:solidFill>
                <a:latin typeface="+mn-lt"/>
                <a:ea typeface="+mn-ea"/>
              </a:rPr>
              <a:t>倍に増えた理由として，組み込みシステム，サーバー，デスクトップ市場における</a:t>
            </a:r>
            <a:r>
              <a:rPr lang="en-US" altLang="ja-JP" sz="1200" dirty="0">
                <a:solidFill>
                  <a:schemeClr val="accent1">
                    <a:lumMod val="50000"/>
                  </a:schemeClr>
                </a:solidFill>
                <a:latin typeface="+mn-lt"/>
                <a:ea typeface="+mn-ea"/>
              </a:rPr>
              <a:t>Linux</a:t>
            </a:r>
            <a:r>
              <a:rPr lang="ja-JP" altLang="en-US" sz="1200" dirty="0">
                <a:solidFill>
                  <a:schemeClr val="accent1">
                    <a:lumMod val="50000"/>
                  </a:schemeClr>
                </a:solidFill>
                <a:latin typeface="+mn-lt"/>
                <a:ea typeface="+mn-ea"/>
              </a:rPr>
              <a:t>の重要性が増したことを受け挙げている。</a:t>
            </a:r>
            <a:r>
              <a:rPr lang="ja-JP" altLang="en-US" sz="1200" dirty="0">
                <a:solidFill>
                  <a:srgbClr val="FF3300"/>
                </a:solidFill>
                <a:latin typeface="+mn-lt"/>
                <a:ea typeface="+mn-ea"/>
              </a:rPr>
              <a:t>カーネルの開発に携わる開発者の</a:t>
            </a:r>
            <a:r>
              <a:rPr lang="en-US" altLang="ja-JP" sz="1200" dirty="0">
                <a:solidFill>
                  <a:srgbClr val="FF3300"/>
                </a:solidFill>
                <a:latin typeface="+mn-lt"/>
                <a:ea typeface="+mn-ea"/>
              </a:rPr>
              <a:t>70</a:t>
            </a:r>
            <a:r>
              <a:rPr lang="ja-JP" altLang="en-US" sz="1200" dirty="0">
                <a:solidFill>
                  <a:srgbClr val="FF3300"/>
                </a:solidFill>
                <a:latin typeface="+mn-lt"/>
                <a:ea typeface="+mn-ea"/>
              </a:rPr>
              <a:t>～</a:t>
            </a:r>
            <a:r>
              <a:rPr lang="en-US" altLang="ja-JP" sz="1200" dirty="0">
                <a:solidFill>
                  <a:srgbClr val="FF3300"/>
                </a:solidFill>
                <a:latin typeface="+mn-lt"/>
                <a:ea typeface="+mn-ea"/>
              </a:rPr>
              <a:t>95</a:t>
            </a:r>
            <a:r>
              <a:rPr lang="ja-JP" altLang="en-US" sz="1200" dirty="0">
                <a:solidFill>
                  <a:srgbClr val="FF3300"/>
                </a:solidFill>
                <a:latin typeface="+mn-lt"/>
                <a:ea typeface="+mn-ea"/>
              </a:rPr>
              <a:t>％は，開発作業に対して支払いを受けている。カーネルへのコントリビューションの</a:t>
            </a:r>
            <a:r>
              <a:rPr lang="en-US" altLang="ja-JP" sz="1200" dirty="0">
                <a:solidFill>
                  <a:srgbClr val="FF3300"/>
                </a:solidFill>
                <a:latin typeface="+mn-lt"/>
                <a:ea typeface="+mn-ea"/>
              </a:rPr>
              <a:t>70</a:t>
            </a:r>
            <a:r>
              <a:rPr lang="ja-JP" altLang="en-US" sz="1200" dirty="0">
                <a:solidFill>
                  <a:srgbClr val="FF3300"/>
                </a:solidFill>
                <a:latin typeface="+mn-lt"/>
                <a:ea typeface="+mn-ea"/>
              </a:rPr>
              <a:t>％以上は，米 </a:t>
            </a:r>
            <a:r>
              <a:rPr lang="en-US" altLang="ja-JP" sz="1200" dirty="0">
                <a:solidFill>
                  <a:srgbClr val="FF3300"/>
                </a:solidFill>
                <a:latin typeface="+mn-lt"/>
                <a:ea typeface="+mn-ea"/>
              </a:rPr>
              <a:t>Red Hat</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Novell</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IBM</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Intel</a:t>
            </a:r>
            <a:r>
              <a:rPr lang="ja-JP" altLang="en-US" sz="1200" dirty="0">
                <a:solidFill>
                  <a:srgbClr val="FF3300"/>
                </a:solidFill>
                <a:latin typeface="+mn-lt"/>
                <a:ea typeface="+mn-ea"/>
              </a:rPr>
              <a:t>などに勤務する開発者によって提供されたものだった。</a:t>
            </a:r>
            <a:r>
              <a:rPr lang="ja-JP" altLang="en-US" sz="1200" dirty="0">
                <a:solidFill>
                  <a:schemeClr val="accent1">
                    <a:lumMod val="50000"/>
                  </a:schemeClr>
                </a:solidFill>
                <a:latin typeface="+mn-lt"/>
                <a:ea typeface="+mn-ea"/>
              </a:rPr>
              <a:t>これらの企業は，カーネルを向上させることで，市場における競争力が得られると考えているという。また，加えられた変更の</a:t>
            </a:r>
            <a:r>
              <a:rPr lang="en-US" altLang="ja-JP" sz="1200" dirty="0">
                <a:solidFill>
                  <a:schemeClr val="accent1">
                    <a:lumMod val="50000"/>
                  </a:schemeClr>
                </a:solidFill>
                <a:latin typeface="+mn-lt"/>
                <a:ea typeface="+mn-ea"/>
              </a:rPr>
              <a:t>13.9</a:t>
            </a:r>
            <a:r>
              <a:rPr lang="ja-JP" altLang="en-US" sz="1200" dirty="0">
                <a:solidFill>
                  <a:schemeClr val="accent1">
                    <a:lumMod val="50000"/>
                  </a:schemeClr>
                </a:solidFill>
                <a:latin typeface="+mn-lt"/>
                <a:ea typeface="+mn-ea"/>
              </a:rPr>
              <a:t>％は企業に属さない個人開発者によるものだった。</a:t>
            </a:r>
          </a:p>
          <a:p>
            <a:pPr>
              <a:defRPr/>
            </a:pPr>
            <a:r>
              <a:rPr lang="ja-JP" altLang="en-US" sz="1200" dirty="0">
                <a:solidFill>
                  <a:schemeClr val="accent1">
                    <a:lumMod val="50000"/>
                  </a:schemeClr>
                </a:solidFill>
                <a:latin typeface="+mn-lt"/>
                <a:ea typeface="+mn-ea"/>
              </a:rPr>
              <a:t>　開発ペースについては，</a:t>
            </a:r>
            <a:r>
              <a:rPr lang="en-US" altLang="ja-JP" sz="1200" dirty="0">
                <a:solidFill>
                  <a:schemeClr val="accent1">
                    <a:lumMod val="50000"/>
                  </a:schemeClr>
                </a:solidFill>
                <a:latin typeface="+mn-lt"/>
                <a:ea typeface="+mn-ea"/>
              </a:rPr>
              <a:t>1</a:t>
            </a:r>
            <a:r>
              <a:rPr lang="ja-JP" altLang="en-US" sz="1200" dirty="0">
                <a:solidFill>
                  <a:schemeClr val="accent1">
                    <a:lumMod val="50000"/>
                  </a:schemeClr>
                </a:solidFill>
                <a:latin typeface="+mn-lt"/>
                <a:ea typeface="+mn-ea"/>
              </a:rPr>
              <a:t>日平均</a:t>
            </a:r>
            <a:r>
              <a:rPr lang="en-US" altLang="ja-JP" sz="1200" dirty="0">
                <a:solidFill>
                  <a:schemeClr val="accent1">
                    <a:lumMod val="50000"/>
                  </a:schemeClr>
                </a:solidFill>
                <a:latin typeface="+mn-lt"/>
                <a:ea typeface="+mn-ea"/>
              </a:rPr>
              <a:t>3621</a:t>
            </a:r>
            <a:r>
              <a:rPr lang="ja-JP" altLang="en-US" sz="1200" dirty="0">
                <a:solidFill>
                  <a:schemeClr val="accent1">
                    <a:lumMod val="50000"/>
                  </a:schemeClr>
                </a:solidFill>
                <a:latin typeface="+mn-lt"/>
                <a:ea typeface="+mn-ea"/>
              </a:rPr>
              <a:t>行のコードがカーネル・ツリーに追加されており，ほぼ</a:t>
            </a:r>
            <a:r>
              <a:rPr lang="en-US" altLang="ja-JP" sz="1200" dirty="0">
                <a:solidFill>
                  <a:schemeClr val="accent1">
                    <a:lumMod val="50000"/>
                  </a:schemeClr>
                </a:solidFill>
                <a:latin typeface="+mn-lt"/>
                <a:ea typeface="+mn-ea"/>
              </a:rPr>
              <a:t>2.7</a:t>
            </a:r>
            <a:r>
              <a:rPr lang="ja-JP" altLang="en-US" sz="1200" dirty="0">
                <a:solidFill>
                  <a:schemeClr val="accent1">
                    <a:lumMod val="50000"/>
                  </a:schemeClr>
                </a:solidFill>
                <a:latin typeface="+mn-lt"/>
                <a:ea typeface="+mn-ea"/>
              </a:rPr>
              <a:t>カ月ごとに新しいカーネルがリリースされているという。 」</a:t>
            </a:r>
            <a:endParaRPr lang="en-US" altLang="ja-JP" sz="1200" dirty="0">
              <a:solidFill>
                <a:schemeClr val="accent1">
                  <a:lumMod val="50000"/>
                </a:schemeClr>
              </a:solidFill>
              <a:latin typeface="+mn-lt"/>
              <a:ea typeface="+mn-ea"/>
            </a:endParaRPr>
          </a:p>
          <a:p>
            <a:pPr>
              <a:defRPr/>
            </a:pPr>
            <a:endParaRPr lang="en-US" altLang="ja-JP" sz="1200" dirty="0">
              <a:solidFill>
                <a:schemeClr val="accent1">
                  <a:lumMod val="50000"/>
                </a:schemeClr>
              </a:solidFill>
              <a:latin typeface="+mn-lt"/>
              <a:ea typeface="+mn-ea"/>
            </a:endParaRPr>
          </a:p>
          <a:p>
            <a:pPr>
              <a:defRPr/>
            </a:pPr>
            <a:r>
              <a:rPr lang="en-US" altLang="ja-JP" sz="1200" dirty="0">
                <a:solidFill>
                  <a:schemeClr val="accent1">
                    <a:lumMod val="50000"/>
                  </a:schemeClr>
                </a:solidFill>
                <a:latin typeface="+mn-lt"/>
                <a:ea typeface="+mn-ea"/>
              </a:rPr>
              <a:t>http://itpro.nikkeibp.co.jp/article/Research/20080402/297751/</a:t>
            </a:r>
            <a:endParaRPr lang="ja-JP" altLang="en-US" sz="1200" dirty="0">
              <a:solidFill>
                <a:schemeClr val="accent1">
                  <a:lumMod val="50000"/>
                </a:schemeClr>
              </a:solidFill>
              <a:latin typeface="+mn-lt"/>
              <a:ea typeface="+mn-ea"/>
            </a:endParaRPr>
          </a:p>
        </p:txBody>
      </p:sp>
      <p:sp>
        <p:nvSpPr>
          <p:cNvPr id="15364" name="角丸四角形 4"/>
          <p:cNvSpPr>
            <a:spLocks noChangeArrowheads="1"/>
          </p:cNvSpPr>
          <p:nvPr/>
        </p:nvSpPr>
        <p:spPr bwMode="auto">
          <a:xfrm>
            <a:off x="642938" y="1214438"/>
            <a:ext cx="4500562" cy="1785937"/>
          </a:xfrm>
          <a:prstGeom prst="roundRect">
            <a:avLst>
              <a:gd name="adj" fmla="val 11282"/>
            </a:avLst>
          </a:prstGeom>
          <a:solidFill>
            <a:schemeClr val="bg1"/>
          </a:solidFill>
          <a:ln w="38100" algn="ctr">
            <a:solidFill>
              <a:srgbClr val="00B050"/>
            </a:solidFill>
            <a:prstDash val="sysDash"/>
            <a:round/>
            <a:headEnd/>
            <a:tailEnd/>
          </a:ln>
        </p:spPr>
        <p:txBody>
          <a:bodyPr anchor="ctr"/>
          <a:lstStyle/>
          <a:p>
            <a:pPr algn="ctr"/>
            <a:r>
              <a:rPr lang="ja-JP" altLang="en-US" sz="2400">
                <a:solidFill>
                  <a:srgbClr val="00B050"/>
                </a:solidFill>
                <a:latin typeface="+mn-lt"/>
                <a:ea typeface="+mn-ea"/>
              </a:rPr>
              <a:t>「</a:t>
            </a:r>
            <a:r>
              <a:rPr lang="en-US" altLang="ja-JP" sz="2400">
                <a:solidFill>
                  <a:srgbClr val="00B050"/>
                </a:solidFill>
                <a:latin typeface="+mn-lt"/>
                <a:ea typeface="+mn-ea"/>
              </a:rPr>
              <a:t>Linux </a:t>
            </a:r>
            <a:r>
              <a:rPr lang="ja-JP" altLang="en-US" sz="2400">
                <a:solidFill>
                  <a:srgbClr val="00B050"/>
                </a:solidFill>
                <a:latin typeface="+mn-lt"/>
                <a:ea typeface="+mn-ea"/>
              </a:rPr>
              <a:t>カーネルの開発に携わる開発者の</a:t>
            </a:r>
            <a:r>
              <a:rPr lang="en-US" altLang="ja-JP" sz="2400">
                <a:solidFill>
                  <a:srgbClr val="00B050"/>
                </a:solidFill>
                <a:latin typeface="+mn-lt"/>
                <a:ea typeface="+mn-ea"/>
              </a:rPr>
              <a:t>70</a:t>
            </a:r>
            <a:r>
              <a:rPr lang="ja-JP" altLang="en-US" sz="2400">
                <a:solidFill>
                  <a:srgbClr val="00B050"/>
                </a:solidFill>
                <a:latin typeface="+mn-lt"/>
                <a:ea typeface="+mn-ea"/>
              </a:rPr>
              <a:t>～</a:t>
            </a:r>
            <a:r>
              <a:rPr lang="en-US" altLang="ja-JP" sz="2400">
                <a:solidFill>
                  <a:srgbClr val="00B050"/>
                </a:solidFill>
                <a:latin typeface="+mn-lt"/>
                <a:ea typeface="+mn-ea"/>
              </a:rPr>
              <a:t>95</a:t>
            </a:r>
            <a:r>
              <a:rPr lang="ja-JP" altLang="en-US" sz="2400">
                <a:solidFill>
                  <a:srgbClr val="00B050"/>
                </a:solidFill>
                <a:latin typeface="+mn-lt"/>
                <a:ea typeface="+mn-ea"/>
              </a:rPr>
              <a:t>％は，開発作業に対して支払いを受けている。」という事実</a:t>
            </a:r>
          </a:p>
        </p:txBody>
      </p:sp>
      <p:grpSp>
        <p:nvGrpSpPr>
          <p:cNvPr id="2" name="グループ化 6"/>
          <p:cNvGrpSpPr>
            <a:grpSpLocks/>
          </p:cNvGrpSpPr>
          <p:nvPr/>
        </p:nvGrpSpPr>
        <p:grpSpPr bwMode="auto">
          <a:xfrm>
            <a:off x="5072063" y="1214438"/>
            <a:ext cx="3571875" cy="1785937"/>
            <a:chOff x="5072063" y="1214438"/>
            <a:chExt cx="3571875" cy="1785937"/>
          </a:xfrm>
        </p:grpSpPr>
        <p:sp>
          <p:nvSpPr>
            <p:cNvPr id="32774" name="角丸四角形 5"/>
            <p:cNvSpPr>
              <a:spLocks noChangeArrowheads="1"/>
            </p:cNvSpPr>
            <p:nvPr/>
          </p:nvSpPr>
          <p:spPr bwMode="auto">
            <a:xfrm>
              <a:off x="6072188" y="1214438"/>
              <a:ext cx="2571750" cy="1785937"/>
            </a:xfrm>
            <a:prstGeom prst="roundRect">
              <a:avLst>
                <a:gd name="adj" fmla="val 10333"/>
              </a:avLst>
            </a:prstGeom>
            <a:solidFill>
              <a:schemeClr val="bg1"/>
            </a:solidFill>
            <a:ln w="38100" algn="ctr">
              <a:solidFill>
                <a:srgbClr val="FF3300"/>
              </a:solidFill>
              <a:prstDash val="sysDash"/>
              <a:round/>
              <a:headEnd/>
              <a:tailEnd/>
            </a:ln>
          </p:spPr>
          <p:txBody>
            <a:bodyPr anchor="ctr"/>
            <a:lstStyle/>
            <a:p>
              <a:pPr algn="ctr"/>
              <a:r>
                <a:rPr lang="en-US" altLang="ja-JP" sz="1400">
                  <a:solidFill>
                    <a:srgbClr val="FF3300"/>
                  </a:solidFill>
                  <a:latin typeface="+mn-lt"/>
                  <a:ea typeface="+mn-ea"/>
                </a:rPr>
                <a:t>Linux </a:t>
              </a:r>
              <a:r>
                <a:rPr lang="ja-JP" altLang="en-US" sz="1400">
                  <a:solidFill>
                    <a:srgbClr val="FF3300"/>
                  </a:solidFill>
                  <a:latin typeface="+mn-lt"/>
                  <a:ea typeface="+mn-ea"/>
                </a:rPr>
                <a:t>ビジネスを手がける企業が資金を提供してコミュニティを維持しているということ</a:t>
              </a:r>
              <a:endParaRPr lang="en-US" altLang="ja-JP" sz="1400">
                <a:solidFill>
                  <a:srgbClr val="FF3300"/>
                </a:solidFill>
                <a:latin typeface="+mn-lt"/>
                <a:ea typeface="+mn-ea"/>
              </a:endParaRPr>
            </a:p>
            <a:p>
              <a:pPr algn="ctr"/>
              <a:r>
                <a:rPr lang="ja-JP" altLang="en-US" sz="1400">
                  <a:solidFill>
                    <a:srgbClr val="FF3300"/>
                  </a:solidFill>
                  <a:latin typeface="+mn-lt"/>
                  <a:ea typeface="+mn-ea"/>
                </a:rPr>
                <a:t>＝</a:t>
              </a:r>
              <a:endParaRPr lang="en-US" altLang="ja-JP" sz="1400">
                <a:solidFill>
                  <a:srgbClr val="FF3300"/>
                </a:solidFill>
                <a:latin typeface="+mn-lt"/>
                <a:ea typeface="+mn-ea"/>
              </a:endParaRPr>
            </a:p>
            <a:p>
              <a:pPr algn="ctr"/>
              <a:r>
                <a:rPr lang="ja-JP" altLang="en-US" sz="1400">
                  <a:solidFill>
                    <a:srgbClr val="FF3300"/>
                  </a:solidFill>
                  <a:latin typeface="+mn-lt"/>
                  <a:ea typeface="+mn-ea"/>
                </a:rPr>
                <a:t>開発の実体は商用ソフトと変わりがないとも言える</a:t>
              </a:r>
            </a:p>
          </p:txBody>
        </p:sp>
        <p:sp>
          <p:nvSpPr>
            <p:cNvPr id="18439" name="右矢印 6"/>
            <p:cNvSpPr>
              <a:spLocks noChangeArrowheads="1"/>
            </p:cNvSpPr>
            <p:nvPr/>
          </p:nvSpPr>
          <p:spPr bwMode="auto">
            <a:xfrm>
              <a:off x="5072063" y="1500188"/>
              <a:ext cx="1143000" cy="1143000"/>
            </a:xfrm>
            <a:prstGeom prst="rightArrow">
              <a:avLst>
                <a:gd name="adj1" fmla="val 50000"/>
                <a:gd name="adj2" fmla="val 50000"/>
              </a:avLst>
            </a:prstGeom>
            <a:solidFill>
              <a:schemeClr val="accent1"/>
            </a:solidFill>
            <a:ln w="38100" algn="ctr">
              <a:no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grpSp>
    </p:spTree>
    <p:extLst>
      <p:ext uri="{BB962C8B-B14F-4D97-AF65-F5344CB8AC3E}">
        <p14:creationId xmlns:p14="http://schemas.microsoft.com/office/powerpoint/2010/main" val="3292986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4"/>
                                        </p:tgtEl>
                                        <p:attrNameLst>
                                          <p:attrName>style.visibility</p:attrName>
                                        </p:attrNameLst>
                                      </p:cBhvr>
                                      <p:to>
                                        <p:strVal val="visible"/>
                                      </p:to>
                                    </p:set>
                                    <p:anim calcmode="lin" valueType="num">
                                      <p:cBhvr additive="base">
                                        <p:cTn id="13" dur="500" fill="hold"/>
                                        <p:tgtEl>
                                          <p:spTgt spid="15364"/>
                                        </p:tgtEl>
                                        <p:attrNameLst>
                                          <p:attrName>ppt_x</p:attrName>
                                        </p:attrNameLst>
                                      </p:cBhvr>
                                      <p:tavLst>
                                        <p:tav tm="0">
                                          <p:val>
                                            <p:strVal val="0-#ppt_w/2"/>
                                          </p:val>
                                        </p:tav>
                                        <p:tav tm="100000">
                                          <p:val>
                                            <p:strVal val="#ppt_x"/>
                                          </p:val>
                                        </p:tav>
                                      </p:tavLst>
                                    </p:anim>
                                    <p:anim calcmode="lin" valueType="num">
                                      <p:cBhvr additive="base">
                                        <p:cTn id="14" dur="500" fill="hold"/>
                                        <p:tgtEl>
                                          <p:spTgt spid="1536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36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角丸四角形 6"/>
          <p:cNvSpPr>
            <a:spLocks noChangeArrowheads="1"/>
          </p:cNvSpPr>
          <p:nvPr/>
        </p:nvSpPr>
        <p:spPr bwMode="auto">
          <a:xfrm>
            <a:off x="7077478" y="2744429"/>
            <a:ext cx="1605306" cy="1368783"/>
          </a:xfrm>
          <a:prstGeom prst="roundRect">
            <a:avLst>
              <a:gd name="adj" fmla="val 16667"/>
            </a:avLst>
          </a:prstGeom>
          <a:noFill/>
          <a:ln w="25400" algn="ctr">
            <a:solidFill>
              <a:srgbClr val="4168A7"/>
            </a:solidFill>
            <a:round/>
            <a:headEnd/>
            <a:tailEnd/>
          </a:ln>
          <a:scene3d>
            <a:camera prst="orthographicFront"/>
            <a:lightRig rig="threePt" dir="t"/>
          </a:scene3d>
          <a:sp3d>
            <a:bevelT/>
          </a:sp3d>
        </p:spPr>
        <p:txBody>
          <a:bodyPr anchor="ctr"/>
          <a:lstStyle/>
          <a:p>
            <a:pPr>
              <a:defRPr/>
            </a:pPr>
            <a:endParaRPr lang="ja-JP" altLang="en-US" sz="1000">
              <a:solidFill>
                <a:srgbClr val="4168A7"/>
              </a:solidFill>
              <a:latin typeface="+mj-ea"/>
              <a:ea typeface="+mj-ea"/>
            </a:endParaRPr>
          </a:p>
        </p:txBody>
      </p:sp>
      <p:sp>
        <p:nvSpPr>
          <p:cNvPr id="27653" name="タイトル 1"/>
          <p:cNvSpPr>
            <a:spLocks noGrp="1"/>
          </p:cNvSpPr>
          <p:nvPr>
            <p:ph type="title" idx="4294967295"/>
          </p:nvPr>
        </p:nvSpPr>
        <p:spPr/>
        <p:txBody>
          <a:bodyPr/>
          <a:lstStyle/>
          <a:p>
            <a:pPr eaLnBrk="1" hangingPunct="1"/>
            <a:r>
              <a:rPr lang="en-US" altLang="ja-JP" smtClean="0">
                <a:latin typeface="Arial" charset="0"/>
              </a:rPr>
              <a:t>Linux</a:t>
            </a:r>
            <a:r>
              <a:rPr lang="ja-JP" altLang="en-US" smtClean="0">
                <a:latin typeface="Arial" charset="0"/>
              </a:rPr>
              <a:t>の開発・ビジネスモデル（</a:t>
            </a:r>
            <a:r>
              <a:rPr lang="en-US" altLang="ja-JP" smtClean="0">
                <a:latin typeface="Arial" charset="0"/>
              </a:rPr>
              <a:t>RHEL</a:t>
            </a:r>
            <a:r>
              <a:rPr lang="ja-JP" altLang="en-US" smtClean="0">
                <a:latin typeface="Arial" charset="0"/>
              </a:rPr>
              <a:t>）</a:t>
            </a:r>
          </a:p>
        </p:txBody>
      </p:sp>
      <p:sp>
        <p:nvSpPr>
          <p:cNvPr id="17411" name="テキスト ボックス 28"/>
          <p:cNvSpPr txBox="1">
            <a:spLocks noChangeArrowheads="1"/>
          </p:cNvSpPr>
          <p:nvPr/>
        </p:nvSpPr>
        <p:spPr bwMode="auto">
          <a:xfrm>
            <a:off x="5919788" y="4981575"/>
            <a:ext cx="717550" cy="304800"/>
          </a:xfrm>
          <a:prstGeom prst="rect">
            <a:avLst/>
          </a:prstGeom>
          <a:noFill/>
          <a:ln w="9525">
            <a:noFill/>
            <a:miter lim="800000"/>
            <a:headEnd/>
            <a:tailEnd/>
          </a:ln>
        </p:spPr>
        <p:txBody>
          <a:bodyPr wrap="none">
            <a:spAutoFit/>
          </a:bodyPr>
          <a:lstStyle/>
          <a:p>
            <a:pPr>
              <a:defRPr/>
            </a:pPr>
            <a:r>
              <a:rPr lang="ja-JP" altLang="en-US" sz="1400">
                <a:solidFill>
                  <a:schemeClr val="bg1"/>
                </a:solidFill>
                <a:latin typeface="+mj-ea"/>
                <a:ea typeface="+mj-ea"/>
              </a:rPr>
              <a:t>成果物</a:t>
            </a:r>
          </a:p>
        </p:txBody>
      </p:sp>
      <p:sp>
        <p:nvSpPr>
          <p:cNvPr id="17457" name="AutoShape 76"/>
          <p:cNvSpPr>
            <a:spLocks noChangeArrowheads="1"/>
          </p:cNvSpPr>
          <p:nvPr/>
        </p:nvSpPr>
        <p:spPr bwMode="auto">
          <a:xfrm>
            <a:off x="554038" y="4921250"/>
            <a:ext cx="2016125" cy="1008063"/>
          </a:xfrm>
          <a:prstGeom prst="roundRect">
            <a:avLst>
              <a:gd name="adj" fmla="val 5356"/>
            </a:avLst>
          </a:prstGeom>
          <a:solidFill>
            <a:schemeClr val="bg1"/>
          </a:solidFill>
          <a:ln w="38100">
            <a:solidFill>
              <a:srgbClr val="FF9933"/>
            </a:solidFill>
            <a:prstDash val="sysDot"/>
            <a:round/>
            <a:headEnd/>
            <a:tailEnd/>
          </a:ln>
        </p:spPr>
        <p:txBody>
          <a:bodyPr wrap="none" anchor="ctr"/>
          <a:lstStyle/>
          <a:p>
            <a:pPr>
              <a:defRPr/>
            </a:pPr>
            <a:endParaRPr lang="ja-JP" altLang="en-US">
              <a:latin typeface="+mj-ea"/>
              <a:ea typeface="+mj-ea"/>
            </a:endParaRPr>
          </a:p>
        </p:txBody>
      </p:sp>
      <p:sp>
        <p:nvSpPr>
          <p:cNvPr id="17461" name="角丸四角形 6"/>
          <p:cNvSpPr>
            <a:spLocks noChangeArrowheads="1"/>
          </p:cNvSpPr>
          <p:nvPr/>
        </p:nvSpPr>
        <p:spPr bwMode="auto">
          <a:xfrm>
            <a:off x="266349" y="2761926"/>
            <a:ext cx="2448471" cy="584778"/>
          </a:xfrm>
          <a:prstGeom prst="roundRect">
            <a:avLst>
              <a:gd name="adj" fmla="val 16667"/>
            </a:avLst>
          </a:prstGeom>
          <a:solidFill>
            <a:schemeClr val="accent1"/>
          </a:solidFill>
          <a:ln w="25400" algn="ctr">
            <a:noFill/>
            <a:round/>
            <a:headEnd/>
            <a:tailEnd/>
          </a:ln>
        </p:spPr>
        <p:txBody>
          <a:bodyPr anchor="ctr"/>
          <a:lstStyle/>
          <a:p>
            <a:pPr>
              <a:defRPr/>
            </a:pPr>
            <a:r>
              <a:rPr lang="ja-JP" altLang="en-US" dirty="0">
                <a:solidFill>
                  <a:schemeClr val="bg1"/>
                </a:solidFill>
                <a:latin typeface="+mj-ea"/>
                <a:ea typeface="+mj-ea"/>
              </a:rPr>
              <a:t>ハードウェアベンダ</a:t>
            </a:r>
            <a:endParaRPr lang="en-US" altLang="ja-JP" dirty="0">
              <a:solidFill>
                <a:schemeClr val="bg1"/>
              </a:solidFill>
              <a:latin typeface="+mj-ea"/>
              <a:ea typeface="+mj-ea"/>
            </a:endParaRPr>
          </a:p>
          <a:p>
            <a:pPr>
              <a:defRPr/>
            </a:pPr>
            <a:r>
              <a:rPr lang="ja-JP" altLang="en-US" sz="800" dirty="0">
                <a:solidFill>
                  <a:schemeClr val="bg1"/>
                </a:solidFill>
                <a:latin typeface="+mj-ea"/>
                <a:ea typeface="+mj-ea"/>
              </a:rPr>
              <a:t>（</a:t>
            </a:r>
            <a:r>
              <a:rPr lang="en-US" altLang="ja-JP" sz="800" dirty="0">
                <a:solidFill>
                  <a:schemeClr val="bg1"/>
                </a:solidFill>
                <a:latin typeface="+mj-ea"/>
                <a:ea typeface="+mj-ea"/>
              </a:rPr>
              <a:t>IBM</a:t>
            </a:r>
            <a:r>
              <a:rPr lang="ja-JP" altLang="en-US" sz="800" dirty="0" err="1">
                <a:solidFill>
                  <a:schemeClr val="bg1"/>
                </a:solidFill>
                <a:latin typeface="+mj-ea"/>
                <a:ea typeface="+mj-ea"/>
              </a:rPr>
              <a:t>、</a:t>
            </a:r>
            <a:r>
              <a:rPr lang="en-US" altLang="ja-JP" sz="800" dirty="0">
                <a:solidFill>
                  <a:schemeClr val="bg1"/>
                </a:solidFill>
                <a:latin typeface="+mj-ea"/>
                <a:ea typeface="+mj-ea"/>
              </a:rPr>
              <a:t>HP</a:t>
            </a:r>
            <a:r>
              <a:rPr lang="ja-JP" altLang="en-US" sz="800" dirty="0" err="1">
                <a:solidFill>
                  <a:schemeClr val="bg1"/>
                </a:solidFill>
                <a:latin typeface="+mj-ea"/>
                <a:ea typeface="+mj-ea"/>
              </a:rPr>
              <a:t>、</a:t>
            </a:r>
            <a:r>
              <a:rPr lang="en-US" altLang="ja-JP" sz="800" dirty="0">
                <a:solidFill>
                  <a:schemeClr val="bg1"/>
                </a:solidFill>
                <a:latin typeface="+mj-ea"/>
                <a:ea typeface="+mj-ea"/>
              </a:rPr>
              <a:t>DELL</a:t>
            </a:r>
            <a:r>
              <a:rPr lang="ja-JP" altLang="en-US" sz="800" dirty="0" err="1">
                <a:solidFill>
                  <a:schemeClr val="bg1"/>
                </a:solidFill>
                <a:latin typeface="+mj-ea"/>
                <a:ea typeface="+mj-ea"/>
              </a:rPr>
              <a:t>、</a:t>
            </a:r>
            <a:r>
              <a:rPr lang="ja-JP" altLang="en-US" sz="800" dirty="0">
                <a:solidFill>
                  <a:schemeClr val="bg1"/>
                </a:solidFill>
                <a:latin typeface="+mj-ea"/>
                <a:ea typeface="+mj-ea"/>
              </a:rPr>
              <a:t>富士通。日立、</a:t>
            </a:r>
            <a:r>
              <a:rPr lang="en-US" altLang="ja-JP" sz="800" dirty="0">
                <a:solidFill>
                  <a:schemeClr val="bg1"/>
                </a:solidFill>
                <a:latin typeface="+mj-ea"/>
                <a:ea typeface="+mj-ea"/>
              </a:rPr>
              <a:t>NEC</a:t>
            </a:r>
            <a:r>
              <a:rPr lang="ja-JP" altLang="en-US" sz="800" dirty="0">
                <a:solidFill>
                  <a:schemeClr val="bg1"/>
                </a:solidFill>
                <a:latin typeface="+mj-ea"/>
                <a:ea typeface="+mj-ea"/>
              </a:rPr>
              <a:t>）</a:t>
            </a:r>
          </a:p>
        </p:txBody>
      </p:sp>
      <p:sp>
        <p:nvSpPr>
          <p:cNvPr id="17462" name="テキスト ボックス 31"/>
          <p:cNvSpPr txBox="1">
            <a:spLocks noChangeArrowheads="1"/>
          </p:cNvSpPr>
          <p:nvPr/>
        </p:nvSpPr>
        <p:spPr bwMode="auto">
          <a:xfrm>
            <a:off x="698500" y="5641975"/>
            <a:ext cx="1462088" cy="246063"/>
          </a:xfrm>
          <a:prstGeom prst="rect">
            <a:avLst/>
          </a:prstGeom>
          <a:noFill/>
          <a:ln w="9525">
            <a:noFill/>
            <a:miter lim="800000"/>
            <a:headEnd/>
            <a:tailEnd/>
          </a:ln>
        </p:spPr>
        <p:txBody>
          <a:bodyPr wrap="none">
            <a:spAutoFit/>
          </a:bodyPr>
          <a:lstStyle/>
          <a:p>
            <a:pPr>
              <a:defRPr/>
            </a:pPr>
            <a:r>
              <a:rPr lang="ja-JP" altLang="en-US" sz="1000">
                <a:latin typeface="+mj-ea"/>
                <a:ea typeface="+mj-ea"/>
              </a:rPr>
              <a:t>ボランティア・プログラマ</a:t>
            </a:r>
          </a:p>
        </p:txBody>
      </p:sp>
      <p:sp>
        <p:nvSpPr>
          <p:cNvPr id="55" name="テキスト ボックス 31"/>
          <p:cNvSpPr txBox="1">
            <a:spLocks noChangeArrowheads="1"/>
          </p:cNvSpPr>
          <p:nvPr/>
        </p:nvSpPr>
        <p:spPr bwMode="auto">
          <a:xfrm>
            <a:off x="554038" y="3859213"/>
            <a:ext cx="777875" cy="254000"/>
          </a:xfrm>
          <a:prstGeom prst="rect">
            <a:avLst/>
          </a:prstGeom>
          <a:noFill/>
          <a:ln w="9525">
            <a:noFill/>
            <a:miter lim="800000"/>
            <a:headEnd/>
            <a:tailEnd/>
          </a:ln>
        </p:spPr>
        <p:txBody>
          <a:bodyPr wrap="none">
            <a:spAutoFit/>
          </a:bodyPr>
          <a:lstStyle/>
          <a:p>
            <a:pPr>
              <a:defRPr/>
            </a:pPr>
            <a:r>
              <a:rPr lang="ja-JP" altLang="en-US" sz="1050">
                <a:latin typeface="+mj-ea"/>
                <a:ea typeface="+mj-ea"/>
              </a:rPr>
              <a:t>プログラマ</a:t>
            </a:r>
          </a:p>
        </p:txBody>
      </p:sp>
      <p:pic>
        <p:nvPicPr>
          <p:cNvPr id="27661"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3" y="3195638"/>
            <a:ext cx="72866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900" y="3195638"/>
            <a:ext cx="72866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63" y="4921250"/>
            <a:ext cx="72866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800" y="4921250"/>
            <a:ext cx="728663"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725" y="3195638"/>
            <a:ext cx="72866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563" y="4921250"/>
            <a:ext cx="72866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3" name="Line 72"/>
          <p:cNvSpPr>
            <a:spLocks noChangeShapeType="1"/>
          </p:cNvSpPr>
          <p:nvPr/>
        </p:nvSpPr>
        <p:spPr bwMode="auto">
          <a:xfrm>
            <a:off x="2714625" y="5435600"/>
            <a:ext cx="576263" cy="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sp>
        <p:nvSpPr>
          <p:cNvPr id="78925" name="AutoShape 77"/>
          <p:cNvSpPr>
            <a:spLocks noChangeArrowheads="1"/>
          </p:cNvSpPr>
          <p:nvPr/>
        </p:nvSpPr>
        <p:spPr bwMode="auto">
          <a:xfrm>
            <a:off x="542340" y="4525462"/>
            <a:ext cx="1528748" cy="288925"/>
          </a:xfrm>
          <a:prstGeom prst="wedgeRoundRectCallout">
            <a:avLst>
              <a:gd name="adj1" fmla="val -10528"/>
              <a:gd name="adj2" fmla="val 112639"/>
              <a:gd name="adj3" fmla="val 16667"/>
            </a:avLst>
          </a:prstGeom>
          <a:solidFill>
            <a:srgbClr val="4168A7"/>
          </a:solidFill>
          <a:ln w="28575">
            <a:noFill/>
            <a:miter lim="800000"/>
            <a:headEnd/>
            <a:tailEnd/>
          </a:ln>
        </p:spPr>
        <p:txBody>
          <a:bodyPr wrap="none" anchor="ctr"/>
          <a:lstStyle/>
          <a:p>
            <a:pPr algn="ctr">
              <a:defRPr/>
            </a:pPr>
            <a:r>
              <a:rPr lang="ja-JP" altLang="en-US" sz="1400" b="1">
                <a:solidFill>
                  <a:schemeClr val="bg1"/>
                </a:solidFill>
                <a:latin typeface="+mj-ea"/>
                <a:ea typeface="+mj-ea"/>
              </a:rPr>
              <a:t>無償で貢献</a:t>
            </a:r>
          </a:p>
        </p:txBody>
      </p:sp>
      <p:sp>
        <p:nvSpPr>
          <p:cNvPr id="17455" name="Line 81"/>
          <p:cNvSpPr>
            <a:spLocks noChangeShapeType="1"/>
          </p:cNvSpPr>
          <p:nvPr/>
        </p:nvSpPr>
        <p:spPr bwMode="auto">
          <a:xfrm>
            <a:off x="4826000" y="1900238"/>
            <a:ext cx="0" cy="792162"/>
          </a:xfrm>
          <a:prstGeom prst="line">
            <a:avLst/>
          </a:prstGeom>
          <a:noFill/>
          <a:ln w="57150">
            <a:solidFill>
              <a:srgbClr val="C00000"/>
            </a:solidFill>
            <a:prstDash val="sysDot"/>
            <a:round/>
            <a:headEnd/>
            <a:tailEnd type="triangle" w="med" len="med"/>
          </a:ln>
        </p:spPr>
        <p:txBody>
          <a:bodyPr/>
          <a:lstStyle/>
          <a:p>
            <a:pPr>
              <a:defRPr/>
            </a:pPr>
            <a:endParaRPr lang="ja-JP" altLang="en-US">
              <a:latin typeface="+mj-ea"/>
              <a:ea typeface="+mj-ea"/>
            </a:endParaRPr>
          </a:p>
        </p:txBody>
      </p:sp>
      <p:sp>
        <p:nvSpPr>
          <p:cNvPr id="17456" name="Text Box 82"/>
          <p:cNvSpPr txBox="1">
            <a:spLocks noChangeArrowheads="1"/>
          </p:cNvSpPr>
          <p:nvPr/>
        </p:nvSpPr>
        <p:spPr bwMode="auto">
          <a:xfrm>
            <a:off x="3619500" y="1924050"/>
            <a:ext cx="1193800" cy="276225"/>
          </a:xfrm>
          <a:prstGeom prst="rect">
            <a:avLst/>
          </a:prstGeom>
          <a:noFill/>
          <a:ln w="9525">
            <a:noFill/>
            <a:miter lim="800000"/>
            <a:headEnd/>
            <a:tailEnd/>
          </a:ln>
        </p:spPr>
        <p:txBody>
          <a:bodyPr wrap="none">
            <a:spAutoFit/>
          </a:bodyPr>
          <a:lstStyle/>
          <a:p>
            <a:pPr>
              <a:defRPr/>
            </a:pPr>
            <a:r>
              <a:rPr lang="en-US" altLang="ja-JP" sz="1200">
                <a:solidFill>
                  <a:srgbClr val="C00000"/>
                </a:solidFill>
                <a:latin typeface="+mj-ea"/>
                <a:ea typeface="+mj-ea"/>
              </a:rPr>
              <a:t>【</a:t>
            </a:r>
            <a:r>
              <a:rPr lang="ja-JP" altLang="en-US" sz="1200">
                <a:solidFill>
                  <a:srgbClr val="C00000"/>
                </a:solidFill>
                <a:latin typeface="+mj-ea"/>
                <a:ea typeface="+mj-ea"/>
              </a:rPr>
              <a:t>サポート費用</a:t>
            </a:r>
            <a:r>
              <a:rPr lang="en-US" altLang="ja-JP" sz="1200">
                <a:solidFill>
                  <a:srgbClr val="C00000"/>
                </a:solidFill>
                <a:latin typeface="+mj-ea"/>
                <a:ea typeface="+mj-ea"/>
              </a:rPr>
              <a:t>】</a:t>
            </a:r>
          </a:p>
        </p:txBody>
      </p:sp>
      <p:pic>
        <p:nvPicPr>
          <p:cNvPr id="27673" name="Picture 8" descr="C:\Users\shoji\AppData\Local\Microsoft\Windows\Temporary Internet Files\Content.IE5\1QVYB00S\MCj0437849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7738" y="4722813"/>
            <a:ext cx="1519237"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6" name="AutoShape 100"/>
          <p:cNvSpPr>
            <a:spLocks noChangeArrowheads="1"/>
          </p:cNvSpPr>
          <p:nvPr/>
        </p:nvSpPr>
        <p:spPr bwMode="auto">
          <a:xfrm>
            <a:off x="7524750" y="4795838"/>
            <a:ext cx="1368425" cy="1800225"/>
          </a:xfrm>
          <a:prstGeom prst="roundRect">
            <a:avLst>
              <a:gd name="adj" fmla="val 5356"/>
            </a:avLst>
          </a:prstGeom>
          <a:solidFill>
            <a:schemeClr val="bg1"/>
          </a:solidFill>
          <a:ln w="38100">
            <a:solidFill>
              <a:srgbClr val="FF9933"/>
            </a:solidFill>
            <a:prstDash val="sysDot"/>
            <a:round/>
            <a:headEnd/>
            <a:tailEnd/>
          </a:ln>
        </p:spPr>
        <p:txBody>
          <a:bodyPr wrap="none" anchor="ctr"/>
          <a:lstStyle/>
          <a:p>
            <a:pPr>
              <a:defRPr/>
            </a:pPr>
            <a:endParaRPr lang="ja-JP" altLang="en-US">
              <a:latin typeface="+mj-ea"/>
              <a:ea typeface="+mj-ea"/>
            </a:endParaRPr>
          </a:p>
        </p:txBody>
      </p:sp>
      <p:grpSp>
        <p:nvGrpSpPr>
          <p:cNvPr id="27675" name="Group 59"/>
          <p:cNvGrpSpPr>
            <a:grpSpLocks/>
          </p:cNvGrpSpPr>
          <p:nvPr/>
        </p:nvGrpSpPr>
        <p:grpSpPr bwMode="auto">
          <a:xfrm>
            <a:off x="5721350" y="4910138"/>
            <a:ext cx="1114425" cy="1073150"/>
            <a:chOff x="3375" y="2835"/>
            <a:chExt cx="495" cy="495"/>
          </a:xfrm>
        </p:grpSpPr>
        <p:sp>
          <p:nvSpPr>
            <p:cNvPr id="2"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rgbClr val="83A0CF"/>
              </a:solidFill>
              <a:round/>
              <a:headEnd/>
              <a:tailEnd/>
            </a:ln>
          </p:spPr>
          <p:txBody>
            <a:bodyPr anchor="ctr"/>
            <a:lstStyle/>
            <a:p>
              <a:pPr algn="ctr">
                <a:defRPr/>
              </a:pPr>
              <a:endParaRPr lang="ja-JP" altLang="en-US">
                <a:latin typeface="+mj-ea"/>
                <a:ea typeface="+mj-ea"/>
              </a:endParaRPr>
            </a:p>
          </p:txBody>
        </p:sp>
        <p:sp>
          <p:nvSpPr>
            <p:cNvPr id="17454" name="円/楕円 24"/>
            <p:cNvSpPr>
              <a:spLocks noChangeArrowheads="1"/>
            </p:cNvSpPr>
            <p:nvPr/>
          </p:nvSpPr>
          <p:spPr bwMode="auto">
            <a:xfrm>
              <a:off x="3555" y="3015"/>
              <a:ext cx="129" cy="129"/>
            </a:xfrm>
            <a:prstGeom prst="ellipse">
              <a:avLst/>
            </a:prstGeom>
            <a:solidFill>
              <a:schemeClr val="bg1"/>
            </a:solidFill>
            <a:ln w="25400" algn="ctr">
              <a:solidFill>
                <a:srgbClr val="83A0CF"/>
              </a:solidFill>
              <a:round/>
              <a:headEnd/>
              <a:tailEnd/>
            </a:ln>
          </p:spPr>
          <p:txBody>
            <a:bodyPr anchor="ctr"/>
            <a:lstStyle/>
            <a:p>
              <a:pPr algn="ctr">
                <a:defRPr/>
              </a:pPr>
              <a:endParaRPr lang="ja-JP" altLang="en-US">
                <a:latin typeface="+mj-ea"/>
                <a:ea typeface="+mj-ea"/>
              </a:endParaRPr>
            </a:p>
          </p:txBody>
        </p:sp>
      </p:grpSp>
      <p:sp>
        <p:nvSpPr>
          <p:cNvPr id="17438" name="角丸四角形 27"/>
          <p:cNvSpPr>
            <a:spLocks noChangeArrowheads="1"/>
          </p:cNvSpPr>
          <p:nvPr/>
        </p:nvSpPr>
        <p:spPr bwMode="auto">
          <a:xfrm>
            <a:off x="971550" y="1266825"/>
            <a:ext cx="7200874" cy="571500"/>
          </a:xfrm>
          <a:prstGeom prst="roundRect">
            <a:avLst>
              <a:gd name="adj" fmla="val 16667"/>
            </a:avLst>
          </a:prstGeom>
          <a:solidFill>
            <a:srgbClr val="4168A7"/>
          </a:solidFill>
          <a:ln w="25400" algn="ctr">
            <a:solidFill>
              <a:srgbClr val="4168A7"/>
            </a:solidFill>
            <a:round/>
            <a:headEnd/>
            <a:tailEnd/>
          </a:ln>
        </p:spPr>
        <p:txBody>
          <a:bodyPr anchor="ctr"/>
          <a:lstStyle/>
          <a:p>
            <a:pPr algn="ctr">
              <a:defRPr/>
            </a:pPr>
            <a:r>
              <a:rPr lang="en-US" altLang="ja-JP" sz="2400">
                <a:solidFill>
                  <a:schemeClr val="bg1"/>
                </a:solidFill>
                <a:latin typeface="+mj-ea"/>
                <a:ea typeface="+mj-ea"/>
              </a:rPr>
              <a:t>Linux</a:t>
            </a:r>
            <a:r>
              <a:rPr lang="ja-JP" altLang="en-US" sz="2400">
                <a:solidFill>
                  <a:schemeClr val="bg1"/>
                </a:solidFill>
                <a:latin typeface="+mj-ea"/>
                <a:ea typeface="+mj-ea"/>
              </a:rPr>
              <a:t>利用企業</a:t>
            </a:r>
          </a:p>
        </p:txBody>
      </p:sp>
      <p:pic>
        <p:nvPicPr>
          <p:cNvPr id="27679"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7775" y="5011738"/>
            <a:ext cx="64928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1" name="テキスト ボックス 31"/>
          <p:cNvSpPr txBox="1">
            <a:spLocks noChangeArrowheads="1"/>
          </p:cNvSpPr>
          <p:nvPr/>
        </p:nvSpPr>
        <p:spPr bwMode="auto">
          <a:xfrm>
            <a:off x="7735888" y="4795838"/>
            <a:ext cx="946150" cy="244475"/>
          </a:xfrm>
          <a:prstGeom prst="rect">
            <a:avLst/>
          </a:prstGeom>
          <a:noFill/>
          <a:ln w="9525">
            <a:noFill/>
            <a:miter lim="800000"/>
            <a:headEnd/>
            <a:tailEnd/>
          </a:ln>
        </p:spPr>
        <p:txBody>
          <a:bodyPr wrap="none">
            <a:spAutoFit/>
          </a:bodyPr>
          <a:lstStyle/>
          <a:p>
            <a:pPr>
              <a:defRPr/>
            </a:pPr>
            <a:r>
              <a:rPr lang="ja-JP" altLang="en-US" sz="1000">
                <a:latin typeface="+mj-ea"/>
                <a:ea typeface="+mj-ea"/>
              </a:rPr>
              <a:t>一般ユーザー</a:t>
            </a:r>
          </a:p>
        </p:txBody>
      </p:sp>
      <p:pic>
        <p:nvPicPr>
          <p:cNvPr id="27681"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2450" y="5516563"/>
            <a:ext cx="64928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2"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750" y="908050"/>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4" name="Line 75"/>
          <p:cNvSpPr>
            <a:spLocks noChangeShapeType="1"/>
          </p:cNvSpPr>
          <p:nvPr/>
        </p:nvSpPr>
        <p:spPr bwMode="auto">
          <a:xfrm flipV="1">
            <a:off x="5251450" y="5449888"/>
            <a:ext cx="334963" cy="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pic>
        <p:nvPicPr>
          <p:cNvPr id="27684"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5113" y="5876925"/>
            <a:ext cx="6492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5" name="Picture 7" descr="j04339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7775" y="5516563"/>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6" name="Picture 7" descr="j04339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5475" y="4940300"/>
            <a:ext cx="5762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7"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908050"/>
            <a:ext cx="7921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8"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908050"/>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89" name="Group 63"/>
          <p:cNvGrpSpPr>
            <a:grpSpLocks/>
          </p:cNvGrpSpPr>
          <p:nvPr/>
        </p:nvGrpSpPr>
        <p:grpSpPr bwMode="auto">
          <a:xfrm>
            <a:off x="5243513" y="2913063"/>
            <a:ext cx="576262" cy="574675"/>
            <a:chOff x="3375" y="2835"/>
            <a:chExt cx="495" cy="495"/>
          </a:xfrm>
        </p:grpSpPr>
        <p:sp>
          <p:nvSpPr>
            <p:cNvPr id="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j-ea"/>
                <a:ea typeface="+mj-ea"/>
              </a:endParaRPr>
            </a:p>
          </p:txBody>
        </p:sp>
        <p:sp>
          <p:nvSpPr>
            <p:cNvPr id="17435"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j-ea"/>
                <a:ea typeface="+mj-ea"/>
              </a:endParaRPr>
            </a:p>
          </p:txBody>
        </p:sp>
      </p:grpSp>
      <p:grpSp>
        <p:nvGrpSpPr>
          <p:cNvPr id="27690" name="Group 66"/>
          <p:cNvGrpSpPr>
            <a:grpSpLocks/>
          </p:cNvGrpSpPr>
          <p:nvPr/>
        </p:nvGrpSpPr>
        <p:grpSpPr bwMode="auto">
          <a:xfrm>
            <a:off x="5314950" y="2841625"/>
            <a:ext cx="576263" cy="574675"/>
            <a:chOff x="3375" y="2835"/>
            <a:chExt cx="495" cy="495"/>
          </a:xfrm>
        </p:grpSpPr>
        <p:sp>
          <p:nvSpPr>
            <p:cNvPr id="8"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j-ea"/>
                <a:ea typeface="+mj-ea"/>
              </a:endParaRPr>
            </a:p>
          </p:txBody>
        </p:sp>
        <p:sp>
          <p:nvSpPr>
            <p:cNvPr id="17433"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j-ea"/>
                <a:ea typeface="+mj-ea"/>
              </a:endParaRPr>
            </a:p>
          </p:txBody>
        </p:sp>
      </p:grpSp>
      <p:sp>
        <p:nvSpPr>
          <p:cNvPr id="17425" name="Line 79"/>
          <p:cNvSpPr>
            <a:spLocks noChangeShapeType="1"/>
          </p:cNvSpPr>
          <p:nvPr/>
        </p:nvSpPr>
        <p:spPr bwMode="auto">
          <a:xfrm flipV="1">
            <a:off x="5113338" y="1898650"/>
            <a:ext cx="0" cy="79375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sp>
        <p:nvSpPr>
          <p:cNvPr id="17426" name="AutoShape 80"/>
          <p:cNvSpPr>
            <a:spLocks noChangeArrowheads="1"/>
          </p:cNvSpPr>
          <p:nvPr/>
        </p:nvSpPr>
        <p:spPr bwMode="auto">
          <a:xfrm>
            <a:off x="2292671" y="2258972"/>
            <a:ext cx="1692278" cy="431800"/>
          </a:xfrm>
          <a:prstGeom prst="wedgeRoundRectCallout">
            <a:avLst>
              <a:gd name="adj1" fmla="val 5149"/>
              <a:gd name="adj2" fmla="val 85666"/>
              <a:gd name="adj3" fmla="val 16667"/>
            </a:avLst>
          </a:prstGeom>
          <a:solidFill>
            <a:srgbClr val="4168A7"/>
          </a:solidFill>
          <a:ln w="28575">
            <a:noFill/>
            <a:miter lim="800000"/>
            <a:headEnd/>
            <a:tailEnd/>
          </a:ln>
          <a:scene3d>
            <a:camera prst="orthographicFront"/>
            <a:lightRig rig="threePt" dir="t"/>
          </a:scene3d>
          <a:sp3d>
            <a:bevelT/>
          </a:sp3d>
        </p:spPr>
        <p:txBody>
          <a:bodyPr wrap="none" anchor="ctr"/>
          <a:lstStyle/>
          <a:p>
            <a:pPr algn="ctr">
              <a:lnSpc>
                <a:spcPct val="85000"/>
              </a:lnSpc>
              <a:defRPr/>
            </a:pPr>
            <a:endParaRPr lang="ja-JP" altLang="en-US" sz="1200">
              <a:solidFill>
                <a:schemeClr val="bg1"/>
              </a:solidFill>
              <a:latin typeface="+mj-ea"/>
              <a:ea typeface="+mj-ea"/>
            </a:endParaRPr>
          </a:p>
        </p:txBody>
      </p:sp>
      <p:sp>
        <p:nvSpPr>
          <p:cNvPr id="17427" name="Line 75"/>
          <p:cNvSpPr>
            <a:spLocks noChangeShapeType="1"/>
          </p:cNvSpPr>
          <p:nvPr/>
        </p:nvSpPr>
        <p:spPr bwMode="auto">
          <a:xfrm flipH="1" flipV="1">
            <a:off x="2847975" y="2954338"/>
            <a:ext cx="785813" cy="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grpSp>
        <p:nvGrpSpPr>
          <p:cNvPr id="27696" name="Group 69"/>
          <p:cNvGrpSpPr>
            <a:grpSpLocks/>
          </p:cNvGrpSpPr>
          <p:nvPr/>
        </p:nvGrpSpPr>
        <p:grpSpPr bwMode="auto">
          <a:xfrm>
            <a:off x="5387975" y="2770188"/>
            <a:ext cx="576263" cy="574675"/>
            <a:chOff x="3375" y="2835"/>
            <a:chExt cx="495" cy="495"/>
          </a:xfrm>
        </p:grpSpPr>
        <p:sp>
          <p:nvSpPr>
            <p:cNvPr id="2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b="1">
                <a:latin typeface="+mj-ea"/>
                <a:ea typeface="+mj-ea"/>
              </a:endParaRPr>
            </a:p>
          </p:txBody>
        </p:sp>
        <p:sp>
          <p:nvSpPr>
            <p:cNvPr id="17431"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b="1">
                <a:latin typeface="+mj-ea"/>
                <a:ea typeface="+mj-ea"/>
              </a:endParaRPr>
            </a:p>
          </p:txBody>
        </p:sp>
      </p:grpSp>
      <p:sp>
        <p:nvSpPr>
          <p:cNvPr id="68" name="テキスト ボックス 67"/>
          <p:cNvSpPr txBox="1"/>
          <p:nvPr/>
        </p:nvSpPr>
        <p:spPr>
          <a:xfrm>
            <a:off x="3509963" y="5216525"/>
            <a:ext cx="1397000" cy="523875"/>
          </a:xfrm>
          <a:prstGeom prst="rect">
            <a:avLst/>
          </a:prstGeom>
          <a:solidFill>
            <a:schemeClr val="bg1">
              <a:alpha val="70000"/>
            </a:schemeClr>
          </a:solidFill>
        </p:spPr>
        <p:txBody>
          <a:bodyPr wrap="none">
            <a:spAutoFit/>
          </a:bodyPr>
          <a:lstStyle/>
          <a:p>
            <a:pPr algn="ctr">
              <a:defRPr/>
            </a:pPr>
            <a:r>
              <a:rPr lang="en-US" altLang="ja-JP" sz="1400" b="1">
                <a:solidFill>
                  <a:srgbClr val="C00000"/>
                </a:solidFill>
                <a:effectLst>
                  <a:outerShdw blurRad="38100" dist="38100" dir="2700000" algn="tl">
                    <a:srgbClr val="000000">
                      <a:alpha val="43137"/>
                    </a:srgbClr>
                  </a:outerShdw>
                </a:effectLst>
                <a:latin typeface="+mj-ea"/>
                <a:ea typeface="+mj-ea"/>
              </a:rPr>
              <a:t>Linux</a:t>
            </a:r>
            <a:r>
              <a:rPr lang="ja-JP" altLang="en-US" sz="1400" b="1">
                <a:solidFill>
                  <a:srgbClr val="C00000"/>
                </a:solidFill>
                <a:effectLst>
                  <a:outerShdw blurRad="38100" dist="38100" dir="2700000" algn="tl">
                    <a:srgbClr val="000000">
                      <a:alpha val="43137"/>
                    </a:srgbClr>
                  </a:outerShdw>
                </a:effectLst>
                <a:latin typeface="+mj-ea"/>
                <a:ea typeface="+mj-ea"/>
              </a:rPr>
              <a:t>カーネル</a:t>
            </a:r>
            <a:endParaRPr lang="en-US" altLang="ja-JP" sz="1400" b="1">
              <a:solidFill>
                <a:srgbClr val="C00000"/>
              </a:solidFill>
              <a:effectLst>
                <a:outerShdw blurRad="38100" dist="38100" dir="2700000" algn="tl">
                  <a:srgbClr val="000000">
                    <a:alpha val="43137"/>
                  </a:srgbClr>
                </a:outerShdw>
              </a:effectLst>
              <a:latin typeface="+mj-ea"/>
              <a:ea typeface="+mj-ea"/>
            </a:endParaRPr>
          </a:p>
          <a:p>
            <a:pPr algn="ctr">
              <a:defRPr/>
            </a:pPr>
            <a:r>
              <a:rPr lang="ja-JP" altLang="en-US" sz="1400" b="1">
                <a:solidFill>
                  <a:srgbClr val="C00000"/>
                </a:solidFill>
                <a:effectLst>
                  <a:outerShdw blurRad="38100" dist="38100" dir="2700000" algn="tl">
                    <a:srgbClr val="000000">
                      <a:alpha val="43137"/>
                    </a:srgbClr>
                  </a:outerShdw>
                </a:effectLst>
                <a:latin typeface="+mj-ea"/>
                <a:ea typeface="+mj-ea"/>
              </a:rPr>
              <a:t>開発コミュニティ</a:t>
            </a:r>
          </a:p>
        </p:txBody>
      </p:sp>
      <p:sp>
        <p:nvSpPr>
          <p:cNvPr id="69" name="テキスト ボックス 68"/>
          <p:cNvSpPr txBox="1"/>
          <p:nvPr/>
        </p:nvSpPr>
        <p:spPr>
          <a:xfrm>
            <a:off x="5645150" y="5178425"/>
            <a:ext cx="1254125" cy="522288"/>
          </a:xfrm>
          <a:prstGeom prst="rect">
            <a:avLst/>
          </a:prstGeom>
          <a:solidFill>
            <a:schemeClr val="bg1">
              <a:alpha val="70000"/>
            </a:schemeClr>
          </a:solidFill>
        </p:spPr>
        <p:txBody>
          <a:bodyPr wrap="none">
            <a:spAutoFit/>
          </a:bodyPr>
          <a:lstStyle/>
          <a:p>
            <a:pPr algn="ctr">
              <a:defRPr/>
            </a:pPr>
            <a:r>
              <a:rPr lang="en-US" altLang="ja-JP" sz="1400" b="1">
                <a:solidFill>
                  <a:srgbClr val="C00000"/>
                </a:solidFill>
                <a:effectLst>
                  <a:outerShdw blurRad="38100" dist="38100" dir="2700000" algn="tl">
                    <a:srgbClr val="000000">
                      <a:alpha val="43137"/>
                    </a:srgbClr>
                  </a:outerShdw>
                </a:effectLst>
                <a:latin typeface="+mj-ea"/>
                <a:ea typeface="+mj-ea"/>
              </a:rPr>
              <a:t>Linux</a:t>
            </a:r>
            <a:r>
              <a:rPr lang="ja-JP" altLang="en-US" sz="1400" b="1">
                <a:solidFill>
                  <a:srgbClr val="C00000"/>
                </a:solidFill>
                <a:effectLst>
                  <a:outerShdw blurRad="38100" dist="38100" dir="2700000" algn="tl">
                    <a:srgbClr val="000000">
                      <a:alpha val="43137"/>
                    </a:srgbClr>
                  </a:outerShdw>
                </a:effectLst>
                <a:latin typeface="+mj-ea"/>
                <a:ea typeface="+mj-ea"/>
              </a:rPr>
              <a:t>カーネル</a:t>
            </a:r>
            <a:endParaRPr lang="en-US" altLang="ja-JP" sz="1400" b="1">
              <a:solidFill>
                <a:srgbClr val="C00000"/>
              </a:solidFill>
              <a:effectLst>
                <a:outerShdw blurRad="38100" dist="38100" dir="2700000" algn="tl">
                  <a:srgbClr val="000000">
                    <a:alpha val="43137"/>
                  </a:srgbClr>
                </a:outerShdw>
              </a:effectLst>
              <a:latin typeface="+mj-ea"/>
              <a:ea typeface="+mj-ea"/>
            </a:endParaRPr>
          </a:p>
          <a:p>
            <a:pPr algn="ctr">
              <a:defRPr/>
            </a:pPr>
            <a:r>
              <a:rPr lang="ja-JP" altLang="en-US" sz="1400" b="1">
                <a:solidFill>
                  <a:srgbClr val="C00000"/>
                </a:solidFill>
                <a:effectLst>
                  <a:outerShdw blurRad="38100" dist="38100" dir="2700000" algn="tl">
                    <a:srgbClr val="000000">
                      <a:alpha val="43137"/>
                    </a:srgbClr>
                  </a:outerShdw>
                </a:effectLst>
                <a:latin typeface="+mj-ea"/>
                <a:ea typeface="+mj-ea"/>
              </a:rPr>
              <a:t>ソースコード</a:t>
            </a:r>
          </a:p>
        </p:txBody>
      </p:sp>
      <p:pic>
        <p:nvPicPr>
          <p:cNvPr id="2769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48125" y="2862263"/>
            <a:ext cx="7334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角丸四角形 6"/>
          <p:cNvSpPr>
            <a:spLocks noChangeArrowheads="1"/>
          </p:cNvSpPr>
          <p:nvPr/>
        </p:nvSpPr>
        <p:spPr bwMode="auto">
          <a:xfrm>
            <a:off x="3822311" y="2739988"/>
            <a:ext cx="2189849" cy="977044"/>
          </a:xfrm>
          <a:prstGeom prst="roundRect">
            <a:avLst>
              <a:gd name="adj" fmla="val 16667"/>
            </a:avLst>
          </a:prstGeom>
          <a:noFill/>
          <a:ln w="25400" algn="ctr">
            <a:solidFill>
              <a:srgbClr val="4168A7"/>
            </a:solidFill>
            <a:round/>
            <a:headEnd/>
            <a:tailEnd/>
          </a:ln>
          <a:scene3d>
            <a:camera prst="orthographicFront"/>
            <a:lightRig rig="threePt" dir="t"/>
          </a:scene3d>
          <a:sp3d>
            <a:bevelT/>
          </a:sp3d>
        </p:spPr>
        <p:txBody>
          <a:bodyPr anchor="ctr"/>
          <a:lstStyle/>
          <a:p>
            <a:pPr>
              <a:defRPr/>
            </a:pPr>
            <a:endParaRPr lang="ja-JP" altLang="en-US" sz="1000">
              <a:solidFill>
                <a:srgbClr val="4168A7"/>
              </a:solidFill>
              <a:latin typeface="+mj-ea"/>
              <a:ea typeface="+mj-ea"/>
            </a:endParaRPr>
          </a:p>
        </p:txBody>
      </p:sp>
      <p:sp>
        <p:nvSpPr>
          <p:cNvPr id="72" name="テキスト ボックス 31"/>
          <p:cNvSpPr txBox="1">
            <a:spLocks noChangeArrowheads="1"/>
          </p:cNvSpPr>
          <p:nvPr/>
        </p:nvSpPr>
        <p:spPr bwMode="auto">
          <a:xfrm>
            <a:off x="4035425" y="4157663"/>
            <a:ext cx="777875" cy="254000"/>
          </a:xfrm>
          <a:prstGeom prst="rect">
            <a:avLst/>
          </a:prstGeom>
          <a:noFill/>
          <a:ln w="9525">
            <a:noFill/>
            <a:miter lim="800000"/>
            <a:headEnd/>
            <a:tailEnd/>
          </a:ln>
        </p:spPr>
        <p:txBody>
          <a:bodyPr wrap="none">
            <a:spAutoFit/>
          </a:bodyPr>
          <a:lstStyle/>
          <a:p>
            <a:pPr>
              <a:defRPr/>
            </a:pPr>
            <a:r>
              <a:rPr lang="ja-JP" altLang="en-US" sz="1050">
                <a:latin typeface="+mj-ea"/>
                <a:ea typeface="+mj-ea"/>
              </a:rPr>
              <a:t>プログラマ</a:t>
            </a:r>
          </a:p>
        </p:txBody>
      </p:sp>
      <p:pic>
        <p:nvPicPr>
          <p:cNvPr id="27704"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6050" y="3494088"/>
            <a:ext cx="7286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5"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9288" y="3494088"/>
            <a:ext cx="72866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6"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4113" y="3494088"/>
            <a:ext cx="72866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Line 79"/>
          <p:cNvSpPr>
            <a:spLocks noChangeShapeType="1"/>
          </p:cNvSpPr>
          <p:nvPr/>
        </p:nvSpPr>
        <p:spPr bwMode="auto">
          <a:xfrm>
            <a:off x="2214563" y="3986213"/>
            <a:ext cx="1147762" cy="809625"/>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sp>
        <p:nvSpPr>
          <p:cNvPr id="77" name="Line 79"/>
          <p:cNvSpPr>
            <a:spLocks noChangeShapeType="1"/>
          </p:cNvSpPr>
          <p:nvPr/>
        </p:nvSpPr>
        <p:spPr bwMode="auto">
          <a:xfrm>
            <a:off x="4035425" y="4224338"/>
            <a:ext cx="0" cy="436562"/>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sp>
        <p:nvSpPr>
          <p:cNvPr id="78" name="Line 79"/>
          <p:cNvSpPr>
            <a:spLocks noChangeShapeType="1"/>
          </p:cNvSpPr>
          <p:nvPr/>
        </p:nvSpPr>
        <p:spPr bwMode="auto">
          <a:xfrm flipV="1">
            <a:off x="1587500" y="1897063"/>
            <a:ext cx="0" cy="79375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sp>
        <p:nvSpPr>
          <p:cNvPr id="79" name="Text Box 82"/>
          <p:cNvSpPr txBox="1">
            <a:spLocks noChangeArrowheads="1"/>
          </p:cNvSpPr>
          <p:nvPr/>
        </p:nvSpPr>
        <p:spPr bwMode="auto">
          <a:xfrm>
            <a:off x="225425" y="2163763"/>
            <a:ext cx="1279525" cy="277812"/>
          </a:xfrm>
          <a:prstGeom prst="rect">
            <a:avLst/>
          </a:prstGeom>
          <a:noFill/>
          <a:ln w="9525">
            <a:noFill/>
            <a:miter lim="800000"/>
            <a:headEnd/>
            <a:tailEnd/>
          </a:ln>
        </p:spPr>
        <p:txBody>
          <a:bodyPr wrap="none">
            <a:spAutoFit/>
          </a:bodyPr>
          <a:lstStyle/>
          <a:p>
            <a:pPr>
              <a:defRPr/>
            </a:pPr>
            <a:r>
              <a:rPr lang="en-US" altLang="ja-JP" sz="1200">
                <a:solidFill>
                  <a:srgbClr val="C00000"/>
                </a:solidFill>
                <a:latin typeface="+mj-ea"/>
                <a:ea typeface="+mj-ea"/>
              </a:rPr>
              <a:t>HW+RHEL</a:t>
            </a:r>
            <a:r>
              <a:rPr lang="ja-JP" altLang="en-US" sz="1200">
                <a:solidFill>
                  <a:srgbClr val="C00000"/>
                </a:solidFill>
                <a:latin typeface="+mj-ea"/>
                <a:ea typeface="+mj-ea"/>
              </a:rPr>
              <a:t>を販売</a:t>
            </a:r>
            <a:endParaRPr lang="en-US" altLang="ja-JP" sz="1200">
              <a:solidFill>
                <a:srgbClr val="C00000"/>
              </a:solidFill>
              <a:latin typeface="+mj-ea"/>
              <a:ea typeface="+mj-ea"/>
            </a:endParaRPr>
          </a:p>
        </p:txBody>
      </p:sp>
      <p:sp>
        <p:nvSpPr>
          <p:cNvPr id="80" name="Line 81"/>
          <p:cNvSpPr>
            <a:spLocks noChangeShapeType="1"/>
          </p:cNvSpPr>
          <p:nvPr/>
        </p:nvSpPr>
        <p:spPr bwMode="auto">
          <a:xfrm>
            <a:off x="2851150" y="3189288"/>
            <a:ext cx="782638" cy="11112"/>
          </a:xfrm>
          <a:prstGeom prst="line">
            <a:avLst/>
          </a:prstGeom>
          <a:noFill/>
          <a:ln w="57150">
            <a:solidFill>
              <a:srgbClr val="C00000"/>
            </a:solidFill>
            <a:prstDash val="sysDot"/>
            <a:round/>
            <a:headEnd/>
            <a:tailEnd type="triangle" w="med" len="med"/>
          </a:ln>
        </p:spPr>
        <p:txBody>
          <a:bodyPr/>
          <a:lstStyle/>
          <a:p>
            <a:pPr>
              <a:defRPr/>
            </a:pPr>
            <a:endParaRPr lang="ja-JP" altLang="en-US">
              <a:latin typeface="+mj-ea"/>
              <a:ea typeface="+mj-ea"/>
            </a:endParaRPr>
          </a:p>
        </p:txBody>
      </p:sp>
      <p:sp>
        <p:nvSpPr>
          <p:cNvPr id="81" name="Text Box 82"/>
          <p:cNvSpPr txBox="1">
            <a:spLocks noChangeArrowheads="1"/>
          </p:cNvSpPr>
          <p:nvPr/>
        </p:nvSpPr>
        <p:spPr bwMode="auto">
          <a:xfrm>
            <a:off x="2693988" y="3319463"/>
            <a:ext cx="1193800" cy="276225"/>
          </a:xfrm>
          <a:prstGeom prst="rect">
            <a:avLst/>
          </a:prstGeom>
          <a:noFill/>
          <a:ln w="9525">
            <a:noFill/>
            <a:miter lim="800000"/>
            <a:headEnd/>
            <a:tailEnd/>
          </a:ln>
        </p:spPr>
        <p:txBody>
          <a:bodyPr wrap="none">
            <a:spAutoFit/>
          </a:bodyPr>
          <a:lstStyle/>
          <a:p>
            <a:pPr>
              <a:defRPr/>
            </a:pPr>
            <a:r>
              <a:rPr lang="en-US" altLang="ja-JP" sz="1200">
                <a:solidFill>
                  <a:srgbClr val="C00000"/>
                </a:solidFill>
                <a:latin typeface="+mj-ea"/>
                <a:ea typeface="+mj-ea"/>
              </a:rPr>
              <a:t>【</a:t>
            </a:r>
            <a:r>
              <a:rPr lang="ja-JP" altLang="en-US" sz="1200">
                <a:solidFill>
                  <a:srgbClr val="C00000"/>
                </a:solidFill>
                <a:latin typeface="+mj-ea"/>
                <a:ea typeface="+mj-ea"/>
              </a:rPr>
              <a:t>サポート費用</a:t>
            </a:r>
            <a:r>
              <a:rPr lang="en-US" altLang="ja-JP" sz="1200">
                <a:solidFill>
                  <a:srgbClr val="C00000"/>
                </a:solidFill>
                <a:latin typeface="+mj-ea"/>
                <a:ea typeface="+mj-ea"/>
              </a:rPr>
              <a:t>】</a:t>
            </a:r>
          </a:p>
        </p:txBody>
      </p:sp>
      <p:sp>
        <p:nvSpPr>
          <p:cNvPr id="82" name="Freeform 101"/>
          <p:cNvSpPr>
            <a:spLocks/>
          </p:cNvSpPr>
          <p:nvPr/>
        </p:nvSpPr>
        <p:spPr bwMode="auto">
          <a:xfrm rot="16200000" flipV="1">
            <a:off x="5623719" y="3921919"/>
            <a:ext cx="1182687" cy="314325"/>
          </a:xfrm>
          <a:custGeom>
            <a:avLst/>
            <a:gdLst>
              <a:gd name="T0" fmla="*/ 0 w 635"/>
              <a:gd name="T1" fmla="*/ 0 h 862"/>
              <a:gd name="T2" fmla="*/ 2147483647 w 635"/>
              <a:gd name="T3" fmla="*/ 0 h 862"/>
              <a:gd name="T4" fmla="*/ 2147483647 w 635"/>
              <a:gd name="T5" fmla="*/ 2147483647 h 862"/>
              <a:gd name="T6" fmla="*/ 0 60000 65536"/>
              <a:gd name="T7" fmla="*/ 0 60000 65536"/>
              <a:gd name="T8" fmla="*/ 0 60000 65536"/>
              <a:gd name="T9" fmla="*/ 0 w 635"/>
              <a:gd name="T10" fmla="*/ 0 h 862"/>
              <a:gd name="T11" fmla="*/ 635 w 635"/>
              <a:gd name="T12" fmla="*/ 862 h 862"/>
            </a:gdLst>
            <a:ahLst/>
            <a:cxnLst>
              <a:cxn ang="T6">
                <a:pos x="T0" y="T1"/>
              </a:cxn>
              <a:cxn ang="T7">
                <a:pos x="T2" y="T3"/>
              </a:cxn>
              <a:cxn ang="T8">
                <a:pos x="T4" y="T5"/>
              </a:cxn>
            </a:cxnLst>
            <a:rect l="T9" t="T10" r="T11" b="T12"/>
            <a:pathLst>
              <a:path w="635" h="862">
                <a:moveTo>
                  <a:pt x="0" y="0"/>
                </a:moveTo>
                <a:lnTo>
                  <a:pt x="635" y="0"/>
                </a:lnTo>
                <a:lnTo>
                  <a:pt x="635" y="862"/>
                </a:lnTo>
              </a:path>
            </a:pathLst>
          </a:custGeom>
          <a:noFill/>
          <a:ln w="76200" cap="rnd">
            <a:solidFill>
              <a:srgbClr val="4168A7"/>
            </a:solidFill>
            <a:round/>
            <a:headEnd/>
            <a:tailEnd type="triangle" w="med" len="med"/>
          </a:ln>
        </p:spPr>
        <p:txBody>
          <a:bodyPr/>
          <a:lstStyle/>
          <a:p>
            <a:pPr>
              <a:defRPr/>
            </a:pPr>
            <a:endParaRPr lang="ja-JP" altLang="en-US">
              <a:latin typeface="+mj-ea"/>
              <a:ea typeface="+mj-ea"/>
            </a:endParaRPr>
          </a:p>
        </p:txBody>
      </p:sp>
      <p:sp>
        <p:nvSpPr>
          <p:cNvPr id="83" name="Line 81"/>
          <p:cNvSpPr>
            <a:spLocks noChangeShapeType="1"/>
          </p:cNvSpPr>
          <p:nvPr/>
        </p:nvSpPr>
        <p:spPr bwMode="auto">
          <a:xfrm>
            <a:off x="6100763" y="3179763"/>
            <a:ext cx="782637" cy="9525"/>
          </a:xfrm>
          <a:prstGeom prst="line">
            <a:avLst/>
          </a:prstGeom>
          <a:noFill/>
          <a:ln w="57150">
            <a:solidFill>
              <a:srgbClr val="4168A7"/>
            </a:solidFill>
            <a:prstDash val="sysDot"/>
            <a:round/>
            <a:headEnd/>
            <a:tailEnd type="triangle" w="med" len="med"/>
          </a:ln>
        </p:spPr>
        <p:txBody>
          <a:bodyPr/>
          <a:lstStyle/>
          <a:p>
            <a:pPr>
              <a:defRPr/>
            </a:pPr>
            <a:endParaRPr lang="ja-JP" altLang="en-US">
              <a:latin typeface="+mj-ea"/>
              <a:ea typeface="+mj-ea"/>
            </a:endParaRPr>
          </a:p>
        </p:txBody>
      </p:sp>
      <p:sp>
        <p:nvSpPr>
          <p:cNvPr id="17424" name="AutoShape 78"/>
          <p:cNvSpPr>
            <a:spLocks noChangeArrowheads="1"/>
          </p:cNvSpPr>
          <p:nvPr/>
        </p:nvSpPr>
        <p:spPr bwMode="auto">
          <a:xfrm>
            <a:off x="5586258" y="2086727"/>
            <a:ext cx="1957380" cy="431800"/>
          </a:xfrm>
          <a:prstGeom prst="wedgeRoundRectCallout">
            <a:avLst>
              <a:gd name="adj1" fmla="val -39482"/>
              <a:gd name="adj2" fmla="val 122879"/>
              <a:gd name="adj3" fmla="val 16667"/>
            </a:avLst>
          </a:prstGeom>
          <a:solidFill>
            <a:srgbClr val="4168A7"/>
          </a:solidFill>
          <a:ln w="28575">
            <a:noFill/>
            <a:miter lim="800000"/>
            <a:headEnd/>
            <a:tailEnd/>
          </a:ln>
        </p:spPr>
        <p:txBody>
          <a:bodyPr wrap="none" anchor="ctr"/>
          <a:lstStyle/>
          <a:p>
            <a:pPr algn="ctr">
              <a:lnSpc>
                <a:spcPct val="95000"/>
              </a:lnSpc>
              <a:defRPr/>
            </a:pPr>
            <a:r>
              <a:rPr lang="ja-JP" altLang="en-US" sz="1200">
                <a:solidFill>
                  <a:schemeClr val="bg1"/>
                </a:solidFill>
                <a:latin typeface="+mj-ea"/>
                <a:ea typeface="+mj-ea"/>
              </a:rPr>
              <a:t>再パッケージ</a:t>
            </a:r>
          </a:p>
          <a:p>
            <a:pPr algn="ctr">
              <a:lnSpc>
                <a:spcPct val="95000"/>
              </a:lnSpc>
              <a:defRPr/>
            </a:pPr>
            <a:r>
              <a:rPr lang="ja-JP" altLang="en-US" sz="900">
                <a:solidFill>
                  <a:schemeClr val="bg1"/>
                </a:solidFill>
                <a:latin typeface="+mj-ea"/>
                <a:ea typeface="+mj-ea"/>
              </a:rPr>
              <a:t>インストーラーやマニュアルなど</a:t>
            </a:r>
          </a:p>
        </p:txBody>
      </p:sp>
      <p:sp>
        <p:nvSpPr>
          <p:cNvPr id="84" name="AutoShape 80"/>
          <p:cNvSpPr>
            <a:spLocks noChangeArrowheads="1"/>
          </p:cNvSpPr>
          <p:nvPr/>
        </p:nvSpPr>
        <p:spPr bwMode="auto">
          <a:xfrm>
            <a:off x="2292671" y="2262129"/>
            <a:ext cx="1692278" cy="431800"/>
          </a:xfrm>
          <a:prstGeom prst="wedgeRoundRectCallout">
            <a:avLst>
              <a:gd name="adj1" fmla="val 109874"/>
              <a:gd name="adj2" fmla="val -38773"/>
              <a:gd name="adj3" fmla="val 16667"/>
            </a:avLst>
          </a:prstGeom>
          <a:solidFill>
            <a:srgbClr val="4168A7"/>
          </a:solidFill>
          <a:ln w="28575">
            <a:noFill/>
            <a:miter lim="800000"/>
            <a:headEnd/>
            <a:tailEnd/>
          </a:ln>
        </p:spPr>
        <p:txBody>
          <a:bodyPr wrap="none" anchor="ctr"/>
          <a:lstStyle/>
          <a:p>
            <a:pPr algn="ctr">
              <a:lnSpc>
                <a:spcPct val="85000"/>
              </a:lnSpc>
              <a:defRPr/>
            </a:pPr>
            <a:r>
              <a:rPr lang="ja-JP" altLang="en-US" sz="1200">
                <a:solidFill>
                  <a:schemeClr val="bg1"/>
                </a:solidFill>
                <a:latin typeface="+mj-ea"/>
                <a:ea typeface="+mj-ea"/>
              </a:rPr>
              <a:t>パッケージ提供</a:t>
            </a:r>
          </a:p>
          <a:p>
            <a:pPr algn="ctr">
              <a:lnSpc>
                <a:spcPct val="85000"/>
              </a:lnSpc>
              <a:defRPr/>
            </a:pPr>
            <a:r>
              <a:rPr lang="ja-JP" altLang="en-US" sz="1200">
                <a:solidFill>
                  <a:schemeClr val="bg1"/>
                </a:solidFill>
                <a:latin typeface="+mj-ea"/>
                <a:ea typeface="+mj-ea"/>
              </a:rPr>
              <a:t>サポート提供</a:t>
            </a:r>
          </a:p>
        </p:txBody>
      </p:sp>
      <p:pic>
        <p:nvPicPr>
          <p:cNvPr id="27721"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26363" y="3379788"/>
            <a:ext cx="606425"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722"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6163" y="2990850"/>
            <a:ext cx="1223962"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 name="Line 81"/>
          <p:cNvSpPr>
            <a:spLocks noChangeShapeType="1"/>
          </p:cNvSpPr>
          <p:nvPr/>
        </p:nvSpPr>
        <p:spPr bwMode="auto">
          <a:xfrm flipV="1">
            <a:off x="7921625" y="1916113"/>
            <a:ext cx="0" cy="755650"/>
          </a:xfrm>
          <a:prstGeom prst="line">
            <a:avLst/>
          </a:prstGeom>
          <a:noFill/>
          <a:ln w="57150">
            <a:solidFill>
              <a:srgbClr val="4168A7"/>
            </a:solidFill>
            <a:prstDash val="sysDot"/>
            <a:round/>
            <a:headEnd/>
            <a:tailEnd type="triangle" w="med" len="med"/>
          </a:ln>
        </p:spPr>
        <p:txBody>
          <a:bodyPr/>
          <a:lstStyle/>
          <a:p>
            <a:pPr>
              <a:defRPr/>
            </a:pPr>
            <a:endParaRPr lang="ja-JP" altLang="en-US">
              <a:latin typeface="+mj-ea"/>
              <a:ea typeface="+mj-ea"/>
            </a:endParaRPr>
          </a:p>
        </p:txBody>
      </p:sp>
      <p:sp>
        <p:nvSpPr>
          <p:cNvPr id="89" name="Line 81"/>
          <p:cNvSpPr>
            <a:spLocks noChangeShapeType="1"/>
          </p:cNvSpPr>
          <p:nvPr/>
        </p:nvSpPr>
        <p:spPr bwMode="auto">
          <a:xfrm>
            <a:off x="8023225" y="4211638"/>
            <a:ext cx="0" cy="511175"/>
          </a:xfrm>
          <a:prstGeom prst="line">
            <a:avLst/>
          </a:prstGeom>
          <a:noFill/>
          <a:ln w="57150">
            <a:solidFill>
              <a:srgbClr val="4168A7"/>
            </a:solidFill>
            <a:prstDash val="sysDot"/>
            <a:round/>
            <a:headEnd/>
            <a:tailEnd type="triangle" w="med" len="med"/>
          </a:ln>
        </p:spPr>
        <p:txBody>
          <a:bodyPr/>
          <a:lstStyle/>
          <a:p>
            <a:pPr>
              <a:defRPr/>
            </a:pPr>
            <a:endParaRPr lang="ja-JP" altLang="en-US">
              <a:latin typeface="+mj-ea"/>
              <a:ea typeface="+mj-ea"/>
            </a:endParaRPr>
          </a:p>
        </p:txBody>
      </p:sp>
    </p:spTree>
    <p:extLst>
      <p:ext uri="{BB962C8B-B14F-4D97-AF65-F5344CB8AC3E}">
        <p14:creationId xmlns:p14="http://schemas.microsoft.com/office/powerpoint/2010/main" val="35778824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dirty="0" smtClean="0"/>
              <a:t>OSS</a:t>
            </a:r>
            <a:r>
              <a:rPr lang="ja-JP" altLang="en-US" dirty="0" smtClean="0"/>
              <a:t>に関連する</a:t>
            </a:r>
            <a:r>
              <a:rPr lang="en-US" altLang="ja-JP" dirty="0" smtClean="0"/>
              <a:t>IBM</a:t>
            </a:r>
            <a:r>
              <a:rPr lang="ja-JP" altLang="en-US" dirty="0" smtClean="0"/>
              <a:t>の動き</a:t>
            </a:r>
            <a:endParaRPr lang="ja-JP" altLang="en-US" dirty="0"/>
          </a:p>
        </p:txBody>
      </p:sp>
      <p:pic>
        <p:nvPicPr>
          <p:cNvPr id="1027" name="Picture 3" descr="C:\Users\Shoji Okoshi\Desktop\ScreenCli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8588" y="961927"/>
            <a:ext cx="4041609" cy="29711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Shoji Okoshi\Desktop\ScreenCli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16" y="961927"/>
            <a:ext cx="4761816" cy="27788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hoji Okoshi\Desktop\ScreenClip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54" y="3573016"/>
            <a:ext cx="4695660" cy="293143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hoji Okoshi\Desktop\ScreenCli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8588" y="3421359"/>
            <a:ext cx="4040165" cy="3083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052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dirty="0" smtClean="0"/>
              <a:t>IBM</a:t>
            </a:r>
            <a:r>
              <a:rPr lang="ja-JP" altLang="en-US" dirty="0" smtClean="0"/>
              <a:t>と「オープン」</a:t>
            </a:r>
            <a:endParaRPr lang="ja-JP" altLang="en-US" dirty="0"/>
          </a:p>
        </p:txBody>
      </p:sp>
    </p:spTree>
    <p:extLst>
      <p:ext uri="{BB962C8B-B14F-4D97-AF65-F5344CB8AC3E}">
        <p14:creationId xmlns:p14="http://schemas.microsoft.com/office/powerpoint/2010/main" val="33395117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smtClean="0"/>
              <a:t>IBM</a:t>
            </a:r>
            <a:r>
              <a:rPr lang="ja-JP" altLang="en-US" dirty="0" smtClean="0"/>
              <a:t>とオープン</a:t>
            </a:r>
            <a:endParaRPr lang="ja-JP" altLang="en-US" dirty="0"/>
          </a:p>
        </p:txBody>
      </p:sp>
      <p:sp>
        <p:nvSpPr>
          <p:cNvPr id="2" name="角丸四角形 1"/>
          <p:cNvSpPr/>
          <p:nvPr/>
        </p:nvSpPr>
        <p:spPr bwMode="auto">
          <a:xfrm>
            <a:off x="395537" y="1196752"/>
            <a:ext cx="3384375" cy="1190228"/>
          </a:xfrm>
          <a:prstGeom prst="roundRect">
            <a:avLst>
              <a:gd name="adj" fmla="val 0"/>
            </a:avLst>
          </a:prstGeom>
          <a:solidFill>
            <a:srgbClr val="4168A7"/>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オープンアーキテクチャ</a:t>
            </a:r>
          </a:p>
        </p:txBody>
      </p:sp>
      <p:sp>
        <p:nvSpPr>
          <p:cNvPr id="6" name="角丸四角形 5"/>
          <p:cNvSpPr/>
          <p:nvPr/>
        </p:nvSpPr>
        <p:spPr bwMode="auto">
          <a:xfrm>
            <a:off x="395537" y="2492896"/>
            <a:ext cx="3384375" cy="1190228"/>
          </a:xfrm>
          <a:prstGeom prst="roundRect">
            <a:avLst>
              <a:gd name="adj" fmla="val 0"/>
            </a:avLst>
          </a:prstGeom>
          <a:solidFill>
            <a:srgbClr val="4168A7"/>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オープンソース</a:t>
            </a:r>
          </a:p>
        </p:txBody>
      </p:sp>
      <p:sp>
        <p:nvSpPr>
          <p:cNvPr id="7" name="角丸四角形 6"/>
          <p:cNvSpPr/>
          <p:nvPr/>
        </p:nvSpPr>
        <p:spPr bwMode="auto">
          <a:xfrm>
            <a:off x="395536" y="3822948"/>
            <a:ext cx="3384375" cy="1190228"/>
          </a:xfrm>
          <a:prstGeom prst="roundRect">
            <a:avLst>
              <a:gd name="adj" fmla="val 0"/>
            </a:avLst>
          </a:prstGeom>
          <a:solidFill>
            <a:srgbClr val="4168A7"/>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オープンスタンダード</a:t>
            </a:r>
          </a:p>
        </p:txBody>
      </p:sp>
      <p:grpSp>
        <p:nvGrpSpPr>
          <p:cNvPr id="18" name="グループ化 17"/>
          <p:cNvGrpSpPr/>
          <p:nvPr/>
        </p:nvGrpSpPr>
        <p:grpSpPr>
          <a:xfrm>
            <a:off x="3707904" y="1196752"/>
            <a:ext cx="5040560" cy="1190228"/>
            <a:chOff x="3707904" y="1306860"/>
            <a:chExt cx="5040560" cy="1484784"/>
          </a:xfrm>
        </p:grpSpPr>
        <p:sp>
          <p:nvSpPr>
            <p:cNvPr id="9" name="角丸四角形 8"/>
            <p:cNvSpPr/>
            <p:nvPr/>
          </p:nvSpPr>
          <p:spPr bwMode="auto">
            <a:xfrm>
              <a:off x="4860033" y="1306860"/>
              <a:ext cx="3888431" cy="1484784"/>
            </a:xfrm>
            <a:prstGeom prst="roundRect">
              <a:avLst>
                <a:gd name="adj" fmla="val 0"/>
              </a:avLst>
            </a:prstGeom>
            <a:solidFill>
              <a:schemeClr val="accent1"/>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a:t>
              </a:r>
              <a:r>
                <a:rPr kumimoji="0" lang="en-US" altLang="ja-JP" dirty="0" smtClean="0">
                  <a:solidFill>
                    <a:schemeClr val="bg1"/>
                  </a:solidFill>
                  <a:latin typeface="+mn-lt"/>
                  <a:ea typeface="+mn-ea"/>
                </a:rPr>
                <a:t>System360</a:t>
              </a: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dirty="0" smtClean="0">
                  <a:solidFill>
                    <a:schemeClr val="bg1"/>
                  </a:solidFill>
                  <a:latin typeface="+mn-lt"/>
                  <a:ea typeface="+mn-ea"/>
                </a:rPr>
                <a:t>・</a:t>
              </a:r>
              <a:r>
                <a:rPr kumimoji="0" lang="en-US" altLang="ja-JP" dirty="0" smtClean="0">
                  <a:solidFill>
                    <a:schemeClr val="bg1"/>
                  </a:solidFill>
                  <a:latin typeface="+mn-lt"/>
                  <a:ea typeface="+mn-ea"/>
                </a:rPr>
                <a:t>IBM PC</a:t>
              </a:r>
            </a:p>
          </p:txBody>
        </p:sp>
        <p:sp>
          <p:nvSpPr>
            <p:cNvPr id="15" name="右矢印 14"/>
            <p:cNvSpPr/>
            <p:nvPr/>
          </p:nvSpPr>
          <p:spPr bwMode="auto">
            <a:xfrm>
              <a:off x="3707904" y="1306860"/>
              <a:ext cx="1224136" cy="1484784"/>
            </a:xfrm>
            <a:prstGeom prst="rightArrow">
              <a:avLst>
                <a:gd name="adj1" fmla="val 50000"/>
                <a:gd name="adj2" fmla="val 41499"/>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smtClean="0">
                <a:ln>
                  <a:noFill/>
                </a:ln>
                <a:solidFill>
                  <a:srgbClr val="484848"/>
                </a:solidFill>
                <a:effectLst/>
                <a:latin typeface="+mn-lt"/>
                <a:ea typeface="+mn-ea"/>
              </a:endParaRPr>
            </a:p>
          </p:txBody>
        </p:sp>
      </p:grpSp>
      <p:grpSp>
        <p:nvGrpSpPr>
          <p:cNvPr id="19" name="グループ化 18"/>
          <p:cNvGrpSpPr/>
          <p:nvPr/>
        </p:nvGrpSpPr>
        <p:grpSpPr>
          <a:xfrm>
            <a:off x="3707904" y="2492896"/>
            <a:ext cx="5040559" cy="1190228"/>
            <a:chOff x="3707904" y="2902632"/>
            <a:chExt cx="5040559" cy="1484784"/>
          </a:xfrm>
        </p:grpSpPr>
        <p:sp>
          <p:nvSpPr>
            <p:cNvPr id="13" name="角丸四角形 12"/>
            <p:cNvSpPr/>
            <p:nvPr/>
          </p:nvSpPr>
          <p:spPr bwMode="auto">
            <a:xfrm>
              <a:off x="4860032" y="2902632"/>
              <a:ext cx="3888431" cy="1484784"/>
            </a:xfrm>
            <a:prstGeom prst="roundRect">
              <a:avLst>
                <a:gd name="adj" fmla="val 0"/>
              </a:avLst>
            </a:prstGeom>
            <a:solidFill>
              <a:schemeClr val="accent1"/>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chemeClr val="bg1"/>
                  </a:solidFill>
                  <a:latin typeface="+mn-lt"/>
                  <a:ea typeface="+mn-ea"/>
                </a:rPr>
                <a:t>・</a:t>
              </a:r>
              <a:r>
                <a:rPr kumimoji="0" lang="en-US" altLang="ja-JP" sz="1600" dirty="0" smtClean="0">
                  <a:solidFill>
                    <a:schemeClr val="bg1"/>
                  </a:solidFill>
                  <a:latin typeface="+mn-lt"/>
                  <a:ea typeface="+mn-ea"/>
                </a:rPr>
                <a:t>1999</a:t>
              </a:r>
              <a:r>
                <a:rPr kumimoji="0" lang="ja-JP" altLang="en-US" sz="1600" dirty="0" smtClean="0">
                  <a:solidFill>
                    <a:schemeClr val="bg1"/>
                  </a:solidFill>
                  <a:latin typeface="+mn-lt"/>
                  <a:ea typeface="+mn-ea"/>
                </a:rPr>
                <a:t>年、</a:t>
              </a:r>
              <a:r>
                <a:rPr kumimoji="0" lang="en-US" altLang="ja-JP" sz="1600" dirty="0" smtClean="0">
                  <a:solidFill>
                    <a:schemeClr val="bg1"/>
                  </a:solidFill>
                  <a:latin typeface="+mn-lt"/>
                  <a:ea typeface="+mn-ea"/>
                </a:rPr>
                <a:t>Linux</a:t>
              </a:r>
              <a:r>
                <a:rPr kumimoji="0" lang="ja-JP" altLang="en-US" sz="1600" dirty="0" err="1">
                  <a:solidFill>
                    <a:schemeClr val="bg1"/>
                  </a:solidFill>
                  <a:latin typeface="+mn-lt"/>
                  <a:ea typeface="+mn-ea"/>
                </a:rPr>
                <a:t>へ</a:t>
              </a:r>
              <a:r>
                <a:rPr kumimoji="0" lang="ja-JP" altLang="en-US" sz="1600" dirty="0" err="1" smtClean="0">
                  <a:solidFill>
                    <a:schemeClr val="bg1"/>
                  </a:solidFill>
                  <a:latin typeface="+mn-lt"/>
                  <a:ea typeface="+mn-ea"/>
                </a:rPr>
                <a:t>の</a:t>
              </a:r>
              <a:r>
                <a:rPr kumimoji="0" lang="ja-JP" altLang="en-US" sz="1600" dirty="0" smtClean="0">
                  <a:solidFill>
                    <a:schemeClr val="bg1"/>
                  </a:solidFill>
                  <a:latin typeface="+mn-lt"/>
                  <a:ea typeface="+mn-ea"/>
                </a:rPr>
                <a:t>コミットを発表</a:t>
              </a:r>
              <a:endParaRPr kumimoji="0" lang="en-US" altLang="ja-JP" sz="1600" dirty="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chemeClr val="bg1"/>
                  </a:solidFill>
                  <a:effectLst/>
                  <a:latin typeface="+mn-lt"/>
                  <a:ea typeface="+mn-ea"/>
                </a:rPr>
                <a:t>・その他の</a:t>
              </a:r>
              <a:r>
                <a:rPr kumimoji="0" lang="en-US" altLang="ja-JP" sz="1600" b="0" i="0" u="none" strike="noStrike" cap="none" normalizeH="0" dirty="0" smtClean="0">
                  <a:ln>
                    <a:noFill/>
                  </a:ln>
                  <a:solidFill>
                    <a:schemeClr val="bg1"/>
                  </a:solidFill>
                  <a:effectLst/>
                  <a:latin typeface="+mn-lt"/>
                  <a:ea typeface="+mn-ea"/>
                </a:rPr>
                <a:t>OSS</a:t>
              </a:r>
              <a:r>
                <a:rPr kumimoji="0" lang="ja-JP" altLang="en-US" sz="1600" b="0" i="0" u="none" strike="noStrike" cap="none" normalizeH="0" dirty="0" err="1" smtClean="0">
                  <a:ln>
                    <a:noFill/>
                  </a:ln>
                  <a:solidFill>
                    <a:schemeClr val="bg1"/>
                  </a:solidFill>
                  <a:effectLst/>
                  <a:latin typeface="+mn-lt"/>
                  <a:ea typeface="+mn-ea"/>
                </a:rPr>
                <a:t>への</a:t>
              </a:r>
              <a:r>
                <a:rPr kumimoji="0" lang="ja-JP" altLang="en-US" sz="1600" b="0" i="0" u="none" strike="noStrike" cap="none" normalizeH="0" dirty="0" smtClean="0">
                  <a:ln>
                    <a:noFill/>
                  </a:ln>
                  <a:solidFill>
                    <a:schemeClr val="bg1"/>
                  </a:solidFill>
                  <a:effectLst/>
                  <a:latin typeface="+mn-lt"/>
                  <a:ea typeface="+mn-ea"/>
                </a:rPr>
                <a:t>投資</a:t>
              </a:r>
              <a:endParaRPr kumimoji="0" lang="en-US" altLang="ja-JP" sz="1600" b="0" i="0" u="none" strike="noStrike" cap="none" normalizeH="0" dirty="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chemeClr val="bg1"/>
                  </a:solidFill>
                  <a:latin typeface="+mn-lt"/>
                  <a:ea typeface="+mn-ea"/>
                </a:rPr>
                <a:t>・自社技術の公開 </a:t>
              </a:r>
              <a:r>
                <a:rPr kumimoji="0" lang="en-US" altLang="ja-JP" sz="1600" dirty="0" smtClean="0">
                  <a:solidFill>
                    <a:schemeClr val="bg1"/>
                  </a:solidFill>
                  <a:latin typeface="+mn-lt"/>
                  <a:ea typeface="+mn-ea"/>
                </a:rPr>
                <a:t>(Eclipse)</a:t>
              </a:r>
              <a:endParaRPr kumimoji="0" lang="ja-JP" altLang="en-US" sz="1600" b="0" i="0" u="none" strike="noStrike" cap="none" normalizeH="0" dirty="0" smtClean="0">
                <a:ln>
                  <a:noFill/>
                </a:ln>
                <a:solidFill>
                  <a:schemeClr val="bg1"/>
                </a:solidFill>
                <a:effectLst/>
                <a:latin typeface="+mn-lt"/>
                <a:ea typeface="+mn-ea"/>
              </a:endParaRPr>
            </a:p>
          </p:txBody>
        </p:sp>
        <p:sp>
          <p:nvSpPr>
            <p:cNvPr id="16" name="右矢印 15"/>
            <p:cNvSpPr/>
            <p:nvPr/>
          </p:nvSpPr>
          <p:spPr bwMode="auto">
            <a:xfrm>
              <a:off x="3707904" y="2902632"/>
              <a:ext cx="1224136" cy="1484784"/>
            </a:xfrm>
            <a:prstGeom prst="rightArrow">
              <a:avLst>
                <a:gd name="adj1" fmla="val 50000"/>
                <a:gd name="adj2" fmla="val 41499"/>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smtClean="0">
                <a:ln>
                  <a:noFill/>
                </a:ln>
                <a:solidFill>
                  <a:srgbClr val="484848"/>
                </a:solidFill>
                <a:effectLst/>
                <a:latin typeface="+mn-lt"/>
                <a:ea typeface="+mn-ea"/>
              </a:endParaRPr>
            </a:p>
          </p:txBody>
        </p:sp>
      </p:grpSp>
      <p:grpSp>
        <p:nvGrpSpPr>
          <p:cNvPr id="20" name="グループ化 19"/>
          <p:cNvGrpSpPr/>
          <p:nvPr/>
        </p:nvGrpSpPr>
        <p:grpSpPr>
          <a:xfrm>
            <a:off x="3707904" y="3822948"/>
            <a:ext cx="5040558" cy="1190228"/>
            <a:chOff x="3707904" y="4509120"/>
            <a:chExt cx="5040558" cy="1484784"/>
          </a:xfrm>
        </p:grpSpPr>
        <p:sp>
          <p:nvSpPr>
            <p:cNvPr id="14" name="角丸四角形 13"/>
            <p:cNvSpPr/>
            <p:nvPr/>
          </p:nvSpPr>
          <p:spPr bwMode="auto">
            <a:xfrm>
              <a:off x="4860031" y="4509120"/>
              <a:ext cx="3888431" cy="1484784"/>
            </a:xfrm>
            <a:prstGeom prst="roundRect">
              <a:avLst>
                <a:gd name="adj" fmla="val 0"/>
              </a:avLst>
            </a:prstGeom>
            <a:solidFill>
              <a:schemeClr val="accent1"/>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chemeClr val="bg1"/>
                  </a:solidFill>
                  <a:latin typeface="+mn-lt"/>
                  <a:ea typeface="+mn-ea"/>
                </a:rPr>
                <a:t>・様々な標準化団体に参加</a:t>
              </a:r>
              <a:endParaRPr kumimoji="0" lang="en-US" altLang="ja-JP" sz="1600" dirty="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chemeClr val="bg1"/>
                  </a:solidFill>
                  <a:latin typeface="+mn-lt"/>
                  <a:ea typeface="+mn-ea"/>
                </a:rPr>
                <a:t>・製品</a:t>
              </a:r>
              <a:r>
                <a:rPr kumimoji="0" lang="en-US" altLang="ja-JP" sz="1600" dirty="0" smtClean="0">
                  <a:solidFill>
                    <a:schemeClr val="bg1"/>
                  </a:solidFill>
                  <a:latin typeface="+mn-lt"/>
                  <a:ea typeface="+mn-ea"/>
                </a:rPr>
                <a:t>/</a:t>
              </a:r>
              <a:r>
                <a:rPr kumimoji="0" lang="ja-JP" altLang="en-US" sz="1600" dirty="0" smtClean="0">
                  <a:solidFill>
                    <a:schemeClr val="bg1"/>
                  </a:solidFill>
                  <a:latin typeface="+mn-lt"/>
                  <a:ea typeface="+mn-ea"/>
                </a:rPr>
                <a:t>サービスに積極的に取り入れ</a:t>
              </a:r>
              <a:endParaRPr kumimoji="0" lang="en-US" altLang="ja-JP" sz="1600" dirty="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600" dirty="0">
                  <a:solidFill>
                    <a:schemeClr val="bg1"/>
                  </a:solidFill>
                  <a:latin typeface="+mn-lt"/>
                  <a:ea typeface="+mn-ea"/>
                </a:rPr>
                <a:t>・</a:t>
              </a:r>
              <a:r>
                <a:rPr kumimoji="0" lang="ja-JP" altLang="en-US" sz="1600" dirty="0" smtClean="0">
                  <a:solidFill>
                    <a:schemeClr val="bg1"/>
                  </a:solidFill>
                  <a:latin typeface="+mn-lt"/>
                  <a:ea typeface="+mn-ea"/>
                </a:rPr>
                <a:t>相互接続性の向上</a:t>
              </a:r>
              <a:endParaRPr kumimoji="0" lang="en-US" altLang="ja-JP" sz="1600" dirty="0" smtClean="0">
                <a:solidFill>
                  <a:schemeClr val="bg1"/>
                </a:solidFill>
                <a:latin typeface="+mn-lt"/>
                <a:ea typeface="+mn-ea"/>
              </a:endParaRPr>
            </a:p>
          </p:txBody>
        </p:sp>
        <p:sp>
          <p:nvSpPr>
            <p:cNvPr id="17" name="右矢印 16"/>
            <p:cNvSpPr/>
            <p:nvPr/>
          </p:nvSpPr>
          <p:spPr bwMode="auto">
            <a:xfrm>
              <a:off x="3707904" y="4509120"/>
              <a:ext cx="1224136" cy="1484784"/>
            </a:xfrm>
            <a:prstGeom prst="rightArrow">
              <a:avLst>
                <a:gd name="adj1" fmla="val 50000"/>
                <a:gd name="adj2" fmla="val 41499"/>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smtClean="0">
                <a:ln>
                  <a:noFill/>
                </a:ln>
                <a:solidFill>
                  <a:srgbClr val="484848"/>
                </a:solidFill>
                <a:effectLst/>
                <a:latin typeface="+mn-lt"/>
                <a:ea typeface="+mn-ea"/>
              </a:endParaRPr>
            </a:p>
          </p:txBody>
        </p:sp>
      </p:grpSp>
      <p:sp>
        <p:nvSpPr>
          <p:cNvPr id="24" name="角丸四角形 23"/>
          <p:cNvSpPr/>
          <p:nvPr/>
        </p:nvSpPr>
        <p:spPr bwMode="auto">
          <a:xfrm>
            <a:off x="395537" y="5203349"/>
            <a:ext cx="2650877" cy="900336"/>
          </a:xfrm>
          <a:prstGeom prst="roundRect">
            <a:avLst/>
          </a:prstGeom>
          <a:solidFill>
            <a:srgbClr val="C00000"/>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開発の効率化</a:t>
            </a:r>
            <a:endParaRPr kumimoji="0" lang="en-US" altLang="ja-JP" sz="20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a:t>
            </a:r>
            <a:r>
              <a:rPr kumimoji="0" lang="ja-JP" altLang="en-US" sz="2000" b="0" i="0" u="none" strike="noStrike" cap="none" normalizeH="0" dirty="0" smtClean="0">
                <a:ln>
                  <a:noFill/>
                </a:ln>
                <a:solidFill>
                  <a:schemeClr val="bg1"/>
                </a:solidFill>
                <a:effectLst/>
                <a:latin typeface="+mn-lt"/>
                <a:ea typeface="+mn-ea"/>
              </a:rPr>
              <a:t>選択と集中</a:t>
            </a:r>
            <a:r>
              <a:rPr kumimoji="0" lang="en-US" altLang="ja-JP" sz="2000" b="0" i="0" u="none" strike="noStrike" cap="none" normalizeH="0" dirty="0" smtClean="0">
                <a:ln>
                  <a:noFill/>
                </a:ln>
                <a:solidFill>
                  <a:schemeClr val="bg1"/>
                </a:solidFill>
                <a:effectLst/>
                <a:latin typeface="+mn-lt"/>
                <a:ea typeface="+mn-ea"/>
              </a:rPr>
              <a:t>)</a:t>
            </a:r>
            <a:endParaRPr kumimoji="0" lang="ja-JP" altLang="en-US" sz="2000" b="0" i="0" u="none" strike="noStrike" cap="none" normalizeH="0" dirty="0" smtClean="0">
              <a:ln>
                <a:noFill/>
              </a:ln>
              <a:solidFill>
                <a:schemeClr val="bg1"/>
              </a:solidFill>
              <a:effectLst/>
              <a:latin typeface="+mn-lt"/>
              <a:ea typeface="+mn-ea"/>
            </a:endParaRPr>
          </a:p>
        </p:txBody>
      </p:sp>
      <p:sp>
        <p:nvSpPr>
          <p:cNvPr id="25" name="角丸四角形 24"/>
          <p:cNvSpPr/>
          <p:nvPr/>
        </p:nvSpPr>
        <p:spPr bwMode="auto">
          <a:xfrm>
            <a:off x="3203848" y="5229200"/>
            <a:ext cx="2736304" cy="900336"/>
          </a:xfrm>
          <a:prstGeom prst="roundRect">
            <a:avLst/>
          </a:prstGeom>
          <a:solidFill>
            <a:srgbClr val="C00000"/>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dirty="0">
                <a:solidFill>
                  <a:schemeClr val="bg1"/>
                </a:solidFill>
                <a:latin typeface="+mn-lt"/>
                <a:ea typeface="+mn-ea"/>
              </a:rPr>
              <a:t>独</a:t>
            </a:r>
            <a:r>
              <a:rPr kumimoji="0" lang="ja-JP" altLang="en-US" sz="2400" dirty="0" smtClean="0">
                <a:solidFill>
                  <a:schemeClr val="bg1"/>
                </a:solidFill>
                <a:latin typeface="+mn-lt"/>
                <a:ea typeface="+mn-ea"/>
              </a:rPr>
              <a:t>均法対策</a:t>
            </a:r>
            <a:r>
              <a:rPr kumimoji="0" lang="ja-JP" altLang="en-US" sz="2400" dirty="0">
                <a:solidFill>
                  <a:schemeClr val="bg1"/>
                </a:solidFill>
                <a:latin typeface="+mn-lt"/>
                <a:ea typeface="+mn-ea"/>
              </a:rPr>
              <a:t>？</a:t>
            </a:r>
            <a:endParaRPr kumimoji="0" lang="ja-JP" altLang="en-US" sz="2400" b="0" i="0" u="none" strike="noStrike" cap="none" normalizeH="0" dirty="0" smtClean="0">
              <a:ln>
                <a:noFill/>
              </a:ln>
              <a:solidFill>
                <a:schemeClr val="bg1"/>
              </a:solidFill>
              <a:effectLst/>
              <a:latin typeface="+mn-lt"/>
              <a:ea typeface="+mn-ea"/>
            </a:endParaRPr>
          </a:p>
        </p:txBody>
      </p:sp>
      <p:sp>
        <p:nvSpPr>
          <p:cNvPr id="26" name="角丸四角形 25"/>
          <p:cNvSpPr/>
          <p:nvPr/>
        </p:nvSpPr>
        <p:spPr bwMode="auto">
          <a:xfrm>
            <a:off x="6097584" y="5203349"/>
            <a:ext cx="2650877" cy="900336"/>
          </a:xfrm>
          <a:prstGeom prst="roundRect">
            <a:avLst/>
          </a:prstGeom>
          <a:solidFill>
            <a:srgbClr val="C00000"/>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smtClean="0">
                <a:solidFill>
                  <a:schemeClr val="bg1"/>
                </a:solidFill>
                <a:latin typeface="+mn-lt"/>
                <a:ea typeface="+mn-ea"/>
              </a:rPr>
              <a:t>他社プロプライエタリ技術への依存を回避</a:t>
            </a:r>
            <a:endParaRPr kumimoji="0" lang="ja-JP" altLang="en-US"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257081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500" fill="hold"/>
                                        <p:tgtEl>
                                          <p:spTgt spid="26"/>
                                        </p:tgtEl>
                                        <p:attrNameLst>
                                          <p:attrName>ppt_w</p:attrName>
                                        </p:attrNameLst>
                                      </p:cBhvr>
                                      <p:tavLst>
                                        <p:tav tm="0">
                                          <p:val>
                                            <p:fltVal val="0"/>
                                          </p:val>
                                        </p:tav>
                                        <p:tav tm="100000">
                                          <p:val>
                                            <p:strVal val="#ppt_w"/>
                                          </p:val>
                                        </p:tav>
                                      </p:tavLst>
                                    </p:anim>
                                    <p:anim calcmode="lin" valueType="num">
                                      <p:cBhvr>
                                        <p:cTn id="47" dur="500" fill="hold"/>
                                        <p:tgtEl>
                                          <p:spTgt spid="26"/>
                                        </p:tgtEl>
                                        <p:attrNameLst>
                                          <p:attrName>ppt_h</p:attrName>
                                        </p:attrNameLst>
                                      </p:cBhvr>
                                      <p:tavLst>
                                        <p:tav tm="0">
                                          <p:val>
                                            <p:fltVal val="0"/>
                                          </p:val>
                                        </p:tav>
                                        <p:tav tm="100000">
                                          <p:val>
                                            <p:strVal val="#ppt_h"/>
                                          </p:val>
                                        </p:tav>
                                      </p:tavLst>
                                    </p:anim>
                                    <p:animEffect transition="in" filter="fade">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24" grpId="0" animBg="1"/>
      <p:bldP spid="25" grpId="0" animBg="1"/>
      <p:bldP spid="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000" dirty="0" smtClean="0"/>
              <a:t>IBM</a:t>
            </a:r>
            <a:r>
              <a:rPr lang="ja-JP" altLang="en-US" sz="2000" dirty="0" smtClean="0"/>
              <a:t>社内の開発者同士でコミュニケーションを取ることを禁止</a:t>
            </a:r>
            <a:endParaRPr lang="ja-JP" alt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052736"/>
            <a:ext cx="5705475"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4470101" y="6309320"/>
            <a:ext cx="4572000" cy="276999"/>
          </a:xfrm>
          <a:prstGeom prst="rect">
            <a:avLst/>
          </a:prstGeom>
        </p:spPr>
        <p:txBody>
          <a:bodyPr>
            <a:spAutoFit/>
          </a:bodyPr>
          <a:lstStyle/>
          <a:p>
            <a:pPr algn="r"/>
            <a:r>
              <a:rPr lang="en-US" altLang="ja-JP" sz="1200" dirty="0"/>
              <a:t>https://jp.linux.com/whats-new/interviews/322100</a:t>
            </a:r>
            <a:endParaRPr lang="ja-JP" altLang="en-US" sz="12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9746" y="2766020"/>
            <a:ext cx="5629275"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bwMode="auto">
          <a:xfrm>
            <a:off x="3320282" y="4293096"/>
            <a:ext cx="5628740" cy="720080"/>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Tree>
    <p:extLst>
      <p:ext uri="{BB962C8B-B14F-4D97-AF65-F5344CB8AC3E}">
        <p14:creationId xmlns:p14="http://schemas.microsoft.com/office/powerpoint/2010/main" val="47985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変わる</a:t>
            </a:r>
            <a:r>
              <a:rPr lang="ja-JP" altLang="en-US" dirty="0" smtClean="0"/>
              <a:t>オープンソース</a:t>
            </a:r>
            <a:endParaRPr kumimoji="1" lang="ja-JP" altLang="en-US" dirty="0"/>
          </a:p>
        </p:txBody>
      </p:sp>
    </p:spTree>
    <p:extLst>
      <p:ext uri="{BB962C8B-B14F-4D97-AF65-F5344CB8AC3E}">
        <p14:creationId xmlns:p14="http://schemas.microsoft.com/office/powerpoint/2010/main" val="31854783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smtClean="0"/>
              <a:t>例えばセキュリティ・アプライアンスの場合</a:t>
            </a:r>
            <a:endParaRPr lang="ja-JP" altLang="en-US" sz="2800" dirty="0"/>
          </a:p>
        </p:txBody>
      </p:sp>
      <p:sp>
        <p:nvSpPr>
          <p:cNvPr id="3" name="角丸四角形 2"/>
          <p:cNvSpPr/>
          <p:nvPr/>
        </p:nvSpPr>
        <p:spPr bwMode="auto">
          <a:xfrm>
            <a:off x="755576" y="2564904"/>
            <a:ext cx="2952328" cy="432048"/>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ハードウェア</a:t>
            </a:r>
          </a:p>
        </p:txBody>
      </p:sp>
      <p:sp>
        <p:nvSpPr>
          <p:cNvPr id="4" name="角丸四角形 3"/>
          <p:cNvSpPr/>
          <p:nvPr/>
        </p:nvSpPr>
        <p:spPr bwMode="auto">
          <a:xfrm>
            <a:off x="755576" y="2057947"/>
            <a:ext cx="2952328" cy="432048"/>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オペレーティングシステム</a:t>
            </a:r>
          </a:p>
        </p:txBody>
      </p:sp>
      <p:sp>
        <p:nvSpPr>
          <p:cNvPr id="5" name="角丸四角形 4"/>
          <p:cNvSpPr/>
          <p:nvPr/>
        </p:nvSpPr>
        <p:spPr bwMode="auto">
          <a:xfrm>
            <a:off x="755576" y="1548288"/>
            <a:ext cx="2952328" cy="432048"/>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ファイアウォール</a:t>
            </a:r>
            <a:r>
              <a:rPr kumimoji="0" lang="en-US" altLang="ja-JP" sz="1200" b="0" i="0" u="none" strike="noStrike" cap="none" normalizeH="0" dirty="0" smtClean="0">
                <a:ln>
                  <a:noFill/>
                </a:ln>
                <a:solidFill>
                  <a:schemeClr val="bg1"/>
                </a:solidFill>
                <a:effectLst/>
                <a:latin typeface="+mn-lt"/>
                <a:ea typeface="+mn-ea"/>
              </a:rPr>
              <a:t>/</a:t>
            </a:r>
            <a:r>
              <a:rPr kumimoji="0" lang="ja-JP" altLang="en-US" sz="1200" dirty="0">
                <a:solidFill>
                  <a:schemeClr val="bg1"/>
                </a:solidFill>
                <a:latin typeface="+mn-lt"/>
                <a:ea typeface="+mn-ea"/>
              </a:rPr>
              <a:t>アンチウイルス</a:t>
            </a:r>
            <a:endParaRPr kumimoji="0" lang="ja-JP" altLang="en-US" sz="1200" b="0" i="0" u="none" strike="noStrike" cap="none" normalizeH="0" dirty="0" smtClean="0">
              <a:ln>
                <a:noFill/>
              </a:ln>
              <a:solidFill>
                <a:schemeClr val="bg1"/>
              </a:solidFill>
              <a:effectLst/>
              <a:latin typeface="+mn-lt"/>
              <a:ea typeface="+mn-ea"/>
            </a:endParaRPr>
          </a:p>
        </p:txBody>
      </p:sp>
      <p:sp>
        <p:nvSpPr>
          <p:cNvPr id="6" name="角丸四角形 5"/>
          <p:cNvSpPr/>
          <p:nvPr/>
        </p:nvSpPr>
        <p:spPr bwMode="auto">
          <a:xfrm>
            <a:off x="755576" y="1548532"/>
            <a:ext cx="2952328" cy="432048"/>
          </a:xfrm>
          <a:prstGeom prst="roundRect">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ファイアウォール</a:t>
            </a:r>
            <a:r>
              <a:rPr kumimoji="0" lang="en-US" altLang="ja-JP" sz="1200" b="0" i="0" u="none" strike="noStrike" cap="none" normalizeH="0" dirty="0" smtClean="0">
                <a:ln>
                  <a:noFill/>
                </a:ln>
                <a:solidFill>
                  <a:schemeClr val="bg1"/>
                </a:solidFill>
                <a:effectLst/>
                <a:latin typeface="+mn-lt"/>
                <a:ea typeface="+mn-ea"/>
              </a:rPr>
              <a:t>/</a:t>
            </a:r>
            <a:r>
              <a:rPr kumimoji="0" lang="ja-JP" altLang="en-US" sz="1200" dirty="0">
                <a:solidFill>
                  <a:schemeClr val="bg1"/>
                </a:solidFill>
                <a:latin typeface="+mn-lt"/>
                <a:ea typeface="+mn-ea"/>
              </a:rPr>
              <a:t>アンチウイルス</a:t>
            </a:r>
            <a:endParaRPr kumimoji="0" lang="ja-JP" altLang="en-US" sz="1200" b="0" i="0" u="none" strike="noStrike" cap="none" normalizeH="0" dirty="0" smtClean="0">
              <a:ln>
                <a:noFill/>
              </a:ln>
              <a:solidFill>
                <a:schemeClr val="bg1"/>
              </a:solidFill>
              <a:effectLst/>
              <a:latin typeface="+mn-lt"/>
              <a:ea typeface="+mn-ea"/>
            </a:endParaRPr>
          </a:p>
        </p:txBody>
      </p:sp>
      <p:grpSp>
        <p:nvGrpSpPr>
          <p:cNvPr id="9" name="グループ化 8"/>
          <p:cNvGrpSpPr/>
          <p:nvPr/>
        </p:nvGrpSpPr>
        <p:grpSpPr>
          <a:xfrm>
            <a:off x="3995936" y="1527175"/>
            <a:ext cx="4198536" cy="461665"/>
            <a:chOff x="3995936" y="1604786"/>
            <a:chExt cx="4198536" cy="461665"/>
          </a:xfrm>
        </p:grpSpPr>
        <p:sp>
          <p:nvSpPr>
            <p:cNvPr id="7" name="右矢印 6"/>
            <p:cNvSpPr/>
            <p:nvPr/>
          </p:nvSpPr>
          <p:spPr bwMode="auto">
            <a:xfrm>
              <a:off x="3995936" y="1625899"/>
              <a:ext cx="504056" cy="419441"/>
            </a:xfrm>
            <a:prstGeom prst="right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8" name="テキスト ボックス 7"/>
            <p:cNvSpPr txBox="1"/>
            <p:nvPr/>
          </p:nvSpPr>
          <p:spPr>
            <a:xfrm>
              <a:off x="4932040" y="1604786"/>
              <a:ext cx="3262432" cy="461665"/>
            </a:xfrm>
            <a:prstGeom prst="rect">
              <a:avLst/>
            </a:prstGeom>
            <a:noFill/>
          </p:spPr>
          <p:txBody>
            <a:bodyPr wrap="none" rtlCol="0">
              <a:spAutoFit/>
            </a:bodyPr>
            <a:lstStyle/>
            <a:p>
              <a:r>
                <a:rPr lang="ja-JP" altLang="en-US" sz="2400" dirty="0" smtClean="0">
                  <a:solidFill>
                    <a:srgbClr val="C00000"/>
                  </a:solidFill>
                  <a:latin typeface="+mn-lt"/>
                  <a:ea typeface="+mn-ea"/>
                </a:rPr>
                <a:t>差別化要因＝最も重要</a:t>
              </a:r>
              <a:endParaRPr kumimoji="1" lang="ja-JP" altLang="en-US" sz="2400" dirty="0">
                <a:solidFill>
                  <a:srgbClr val="C00000"/>
                </a:solidFill>
                <a:latin typeface="+mn-lt"/>
                <a:ea typeface="+mn-ea"/>
              </a:endParaRPr>
            </a:p>
          </p:txBody>
        </p:sp>
      </p:grpSp>
      <p:grpSp>
        <p:nvGrpSpPr>
          <p:cNvPr id="10" name="グループ化 9"/>
          <p:cNvGrpSpPr/>
          <p:nvPr/>
        </p:nvGrpSpPr>
        <p:grpSpPr>
          <a:xfrm>
            <a:off x="3995936" y="2571208"/>
            <a:ext cx="3959689" cy="419441"/>
            <a:chOff x="3995936" y="1625899"/>
            <a:chExt cx="3959689" cy="419441"/>
          </a:xfrm>
        </p:grpSpPr>
        <p:sp>
          <p:nvSpPr>
            <p:cNvPr id="11" name="右矢印 10"/>
            <p:cNvSpPr/>
            <p:nvPr/>
          </p:nvSpPr>
          <p:spPr bwMode="auto">
            <a:xfrm>
              <a:off x="3995936" y="1625899"/>
              <a:ext cx="504056" cy="419441"/>
            </a:xfrm>
            <a:prstGeom prst="right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2" name="テキスト ボックス 11"/>
            <p:cNvSpPr txBox="1"/>
            <p:nvPr/>
          </p:nvSpPr>
          <p:spPr>
            <a:xfrm>
              <a:off x="4932040" y="1650953"/>
              <a:ext cx="3023585" cy="369332"/>
            </a:xfrm>
            <a:prstGeom prst="rect">
              <a:avLst/>
            </a:prstGeom>
            <a:noFill/>
          </p:spPr>
          <p:txBody>
            <a:bodyPr wrap="none" rtlCol="0">
              <a:spAutoFit/>
            </a:bodyPr>
            <a:lstStyle/>
            <a:p>
              <a:r>
                <a:rPr kumimoji="1" lang="ja-JP" altLang="en-US" dirty="0" smtClean="0">
                  <a:latin typeface="+mn-lt"/>
                  <a:ea typeface="+mn-ea"/>
                </a:rPr>
                <a:t>既製品で充分 </a:t>
              </a:r>
              <a:r>
                <a:rPr kumimoji="1" lang="en-US" altLang="ja-JP" dirty="0" smtClean="0">
                  <a:latin typeface="+mn-lt"/>
                  <a:ea typeface="+mn-ea"/>
                </a:rPr>
                <a:t>(OEM/ODM)</a:t>
              </a:r>
              <a:endParaRPr kumimoji="1" lang="ja-JP" altLang="en-US" dirty="0">
                <a:latin typeface="+mn-lt"/>
                <a:ea typeface="+mn-ea"/>
              </a:endParaRPr>
            </a:p>
          </p:txBody>
        </p:sp>
      </p:grpSp>
      <p:grpSp>
        <p:nvGrpSpPr>
          <p:cNvPr id="13" name="グループ化 12"/>
          <p:cNvGrpSpPr/>
          <p:nvPr/>
        </p:nvGrpSpPr>
        <p:grpSpPr>
          <a:xfrm>
            <a:off x="3995936" y="2064251"/>
            <a:ext cx="5000037" cy="419441"/>
            <a:chOff x="3995936" y="1625899"/>
            <a:chExt cx="5000037" cy="419441"/>
          </a:xfrm>
        </p:grpSpPr>
        <p:sp>
          <p:nvSpPr>
            <p:cNvPr id="14" name="右矢印 13"/>
            <p:cNvSpPr/>
            <p:nvPr/>
          </p:nvSpPr>
          <p:spPr bwMode="auto">
            <a:xfrm>
              <a:off x="3995936" y="1625899"/>
              <a:ext cx="504056" cy="419441"/>
            </a:xfrm>
            <a:prstGeom prst="right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5" name="テキスト ボックス 14"/>
            <p:cNvSpPr txBox="1"/>
            <p:nvPr/>
          </p:nvSpPr>
          <p:spPr>
            <a:xfrm>
              <a:off x="4932040" y="1666342"/>
              <a:ext cx="4063933" cy="369332"/>
            </a:xfrm>
            <a:prstGeom prst="rect">
              <a:avLst/>
            </a:prstGeom>
            <a:noFill/>
          </p:spPr>
          <p:txBody>
            <a:bodyPr wrap="none" rtlCol="0">
              <a:spAutoFit/>
            </a:bodyPr>
            <a:lstStyle/>
            <a:p>
              <a:r>
                <a:rPr lang="ja-JP" altLang="en-US" dirty="0">
                  <a:latin typeface="+mn-lt"/>
                  <a:ea typeface="+mn-ea"/>
                </a:rPr>
                <a:t>セキュリティ</a:t>
              </a:r>
              <a:r>
                <a:rPr lang="ja-JP" altLang="en-US" dirty="0" smtClean="0">
                  <a:latin typeface="+mn-lt"/>
                  <a:ea typeface="+mn-ea"/>
                </a:rPr>
                <a:t>強化</a:t>
              </a:r>
              <a:r>
                <a:rPr lang="en-US" altLang="ja-JP" dirty="0">
                  <a:latin typeface="+mn-lt"/>
                  <a:ea typeface="+mn-ea"/>
                </a:rPr>
                <a:t>OS</a:t>
              </a:r>
              <a:r>
                <a:rPr lang="ja-JP" altLang="en-US" dirty="0" smtClean="0">
                  <a:latin typeface="+mn-lt"/>
                  <a:ea typeface="+mn-ea"/>
                </a:rPr>
                <a:t>を自社開発</a:t>
              </a:r>
              <a:r>
                <a:rPr lang="en-US" altLang="ja-JP" dirty="0" smtClean="0">
                  <a:latin typeface="+mn-lt"/>
                  <a:ea typeface="+mn-ea"/>
                </a:rPr>
                <a:t>/</a:t>
              </a:r>
              <a:r>
                <a:rPr lang="ja-JP" altLang="en-US" dirty="0" smtClean="0">
                  <a:latin typeface="+mn-lt"/>
                  <a:ea typeface="+mn-ea"/>
                </a:rPr>
                <a:t>購入</a:t>
              </a:r>
              <a:endParaRPr kumimoji="1" lang="ja-JP" altLang="en-US" dirty="0">
                <a:latin typeface="+mn-lt"/>
                <a:ea typeface="+mn-ea"/>
              </a:endParaRPr>
            </a:p>
          </p:txBody>
        </p:sp>
      </p:grpSp>
      <p:sp>
        <p:nvSpPr>
          <p:cNvPr id="16" name="角丸四角形 15"/>
          <p:cNvSpPr/>
          <p:nvPr/>
        </p:nvSpPr>
        <p:spPr bwMode="auto">
          <a:xfrm>
            <a:off x="755576" y="3501008"/>
            <a:ext cx="8136904" cy="864096"/>
          </a:xfrm>
          <a:prstGeom prst="round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手軽に使えて改変可能で安価な</a:t>
            </a:r>
            <a:r>
              <a:rPr kumimoji="0" lang="en-US" altLang="ja-JP" sz="2000" b="0" i="0" u="none" strike="noStrike" cap="none" normalizeH="0" dirty="0" smtClean="0">
                <a:ln>
                  <a:noFill/>
                </a:ln>
                <a:solidFill>
                  <a:schemeClr val="bg1"/>
                </a:solidFill>
                <a:effectLst/>
                <a:latin typeface="+mn-lt"/>
                <a:ea typeface="+mn-ea"/>
              </a:rPr>
              <a:t>OS</a:t>
            </a:r>
            <a:r>
              <a:rPr kumimoji="0" lang="ja-JP" altLang="en-US" sz="2000" b="0" i="0" u="none" strike="noStrike" cap="none" normalizeH="0" dirty="0" smtClean="0">
                <a:ln>
                  <a:noFill/>
                </a:ln>
                <a:solidFill>
                  <a:schemeClr val="bg1"/>
                </a:solidFill>
                <a:effectLst/>
                <a:latin typeface="+mn-lt"/>
                <a:ea typeface="+mn-ea"/>
              </a:rPr>
              <a:t>があれば、それを強化して使うことにより開発コスト・調達コストを抑えられ、時間も節約できる</a:t>
            </a:r>
          </a:p>
        </p:txBody>
      </p:sp>
      <p:grpSp>
        <p:nvGrpSpPr>
          <p:cNvPr id="19" name="グループ化 18"/>
          <p:cNvGrpSpPr/>
          <p:nvPr/>
        </p:nvGrpSpPr>
        <p:grpSpPr>
          <a:xfrm>
            <a:off x="755575" y="4509120"/>
            <a:ext cx="8136904" cy="1872208"/>
            <a:chOff x="755575" y="4509120"/>
            <a:chExt cx="8136904" cy="1872208"/>
          </a:xfrm>
        </p:grpSpPr>
        <p:sp>
          <p:nvSpPr>
            <p:cNvPr id="17" name="下矢印 16"/>
            <p:cNvSpPr/>
            <p:nvPr/>
          </p:nvSpPr>
          <p:spPr bwMode="auto">
            <a:xfrm>
              <a:off x="3800836" y="4509120"/>
              <a:ext cx="2046383" cy="576064"/>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8" name="角丸四角形 17"/>
            <p:cNvSpPr/>
            <p:nvPr/>
          </p:nvSpPr>
          <p:spPr bwMode="auto">
            <a:xfrm>
              <a:off x="755575" y="5229200"/>
              <a:ext cx="8136904" cy="1152128"/>
            </a:xfrm>
            <a:prstGeom prst="round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smtClean="0">
                  <a:ln>
                    <a:noFill/>
                  </a:ln>
                  <a:solidFill>
                    <a:schemeClr val="bg1"/>
                  </a:solidFill>
                  <a:effectLst/>
                  <a:latin typeface="+mn-lt"/>
                  <a:ea typeface="+mn-ea"/>
                </a:rPr>
                <a:t>Linux</a:t>
              </a:r>
              <a:r>
                <a:rPr kumimoji="0" lang="ja-JP" altLang="en-US" b="0" i="0" u="none" strike="noStrike" cap="none" normalizeH="0" dirty="0" smtClean="0">
                  <a:ln>
                    <a:noFill/>
                  </a:ln>
                  <a:solidFill>
                    <a:schemeClr val="bg1"/>
                  </a:solidFill>
                  <a:effectLst/>
                  <a:latin typeface="+mn-lt"/>
                  <a:ea typeface="+mn-ea"/>
                </a:rPr>
                <a:t>のコミュニティに自社の開発者を参加させ、成果を得る</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a:solidFill>
                    <a:schemeClr val="bg1"/>
                  </a:solidFill>
                  <a:latin typeface="+mn-lt"/>
                  <a:ea typeface="+mn-ea"/>
                </a:rPr>
                <a:t>カスタマイズが容易になり</a:t>
              </a:r>
              <a:r>
                <a:rPr kumimoji="0" lang="ja-JP" altLang="en-US" dirty="0" smtClean="0">
                  <a:solidFill>
                    <a:schemeClr val="bg1"/>
                  </a:solidFill>
                  <a:latin typeface="+mn-lt"/>
                  <a:ea typeface="+mn-ea"/>
                </a:rPr>
                <a:t>、自社に有利な仕様も入れることができる</a:t>
              </a:r>
              <a:endParaRPr kumimoji="0" lang="en-US" altLang="ja-JP" dirty="0" smtClean="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単独で開発するよりも安価に、迅速に高品質の</a:t>
              </a:r>
              <a:r>
                <a:rPr kumimoji="0" lang="en-US" altLang="ja-JP" b="0" i="0" u="none" strike="noStrike" cap="none" normalizeH="0" dirty="0" smtClean="0">
                  <a:ln>
                    <a:noFill/>
                  </a:ln>
                  <a:solidFill>
                    <a:schemeClr val="bg1"/>
                  </a:solidFill>
                  <a:effectLst/>
                  <a:latin typeface="+mn-lt"/>
                  <a:ea typeface="+mn-ea"/>
                </a:rPr>
                <a:t>OS</a:t>
              </a:r>
              <a:r>
                <a:rPr kumimoji="0" lang="ja-JP" altLang="en-US" b="0" i="0" u="none" strike="noStrike" cap="none" normalizeH="0" dirty="0" smtClean="0">
                  <a:ln>
                    <a:noFill/>
                  </a:ln>
                  <a:solidFill>
                    <a:schemeClr val="bg1"/>
                  </a:solidFill>
                  <a:effectLst/>
                  <a:latin typeface="+mn-lt"/>
                  <a:ea typeface="+mn-ea"/>
                </a:rPr>
                <a:t>を開発できる</a:t>
              </a:r>
            </a:p>
          </p:txBody>
        </p:sp>
      </p:grpSp>
      <p:sp>
        <p:nvSpPr>
          <p:cNvPr id="20" name="四角形吹き出し 19"/>
          <p:cNvSpPr/>
          <p:nvPr/>
        </p:nvSpPr>
        <p:spPr bwMode="auto">
          <a:xfrm>
            <a:off x="7020272" y="980729"/>
            <a:ext cx="1872208" cy="432048"/>
          </a:xfrm>
          <a:prstGeom prst="wedgeRectCallout">
            <a:avLst>
              <a:gd name="adj1" fmla="val -64247"/>
              <a:gd name="adj2" fmla="val 100713"/>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ここに注力</a:t>
            </a:r>
            <a:endParaRPr kumimoji="0" lang="ja-JP" altLang="en-US" sz="2000" dirty="0">
              <a:solidFill>
                <a:schemeClr val="bg1"/>
              </a:solidFill>
              <a:latin typeface="+mn-lt"/>
              <a:ea typeface="+mn-ea"/>
            </a:endParaRPr>
          </a:p>
        </p:txBody>
      </p:sp>
    </p:spTree>
    <p:extLst>
      <p:ext uri="{BB962C8B-B14F-4D97-AF65-F5344CB8AC3E}">
        <p14:creationId xmlns:p14="http://schemas.microsoft.com/office/powerpoint/2010/main" val="355543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up)">
                                      <p:cBhvr>
                                        <p:cTn id="6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6" grpId="0" animBg="1"/>
      <p:bldP spid="2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p:txBody>
          <a:bodyPr/>
          <a:lstStyle/>
          <a:p>
            <a:r>
              <a:rPr lang="en-US" altLang="ja-JP" smtClean="0">
                <a:latin typeface="Arial" charset="0"/>
              </a:rPr>
              <a:t>OSS</a:t>
            </a:r>
            <a:r>
              <a:rPr lang="ja-JP" altLang="en-US" smtClean="0">
                <a:latin typeface="Arial" charset="0"/>
              </a:rPr>
              <a:t>はベンダーにとってもメリットがある</a:t>
            </a:r>
          </a:p>
        </p:txBody>
      </p:sp>
      <p:sp>
        <p:nvSpPr>
          <p:cNvPr id="6160" name="正方形/長方形 3"/>
          <p:cNvSpPr>
            <a:spLocks noChangeArrowheads="1"/>
          </p:cNvSpPr>
          <p:nvPr/>
        </p:nvSpPr>
        <p:spPr bwMode="auto">
          <a:xfrm>
            <a:off x="1515754" y="3820581"/>
            <a:ext cx="1857375" cy="811732"/>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a:solidFill>
                  <a:schemeClr val="bg1"/>
                </a:solidFill>
                <a:cs typeface="Arial" pitchFamily="34" charset="0"/>
              </a:rPr>
              <a:t>集合知の活用に</a:t>
            </a:r>
            <a:r>
              <a:rPr lang="ja-JP" altLang="en-US" sz="1200" dirty="0" smtClean="0">
                <a:solidFill>
                  <a:schemeClr val="bg1"/>
                </a:solidFill>
                <a:cs typeface="Arial" pitchFamily="34" charset="0"/>
              </a:rPr>
              <a:t>よる</a:t>
            </a:r>
          </a:p>
          <a:p>
            <a:pPr algn="ctr">
              <a:spcBef>
                <a:spcPct val="20000"/>
              </a:spcBef>
              <a:defRPr/>
            </a:pPr>
            <a:r>
              <a:rPr lang="ja-JP" altLang="en-US" sz="1200" dirty="0" smtClean="0">
                <a:solidFill>
                  <a:schemeClr val="bg1"/>
                </a:solidFill>
                <a:cs typeface="Arial" pitchFamily="34" charset="0"/>
              </a:rPr>
              <a:t>クオリティ</a:t>
            </a:r>
            <a:r>
              <a:rPr lang="ja-JP" altLang="en-US" sz="1200" dirty="0">
                <a:solidFill>
                  <a:schemeClr val="bg1"/>
                </a:solidFill>
                <a:cs typeface="Arial" pitchFamily="34" charset="0"/>
              </a:rPr>
              <a:t>の向上</a:t>
            </a:r>
            <a:endParaRPr kumimoji="0" lang="ja-JP" altLang="en-US" sz="1200" dirty="0">
              <a:solidFill>
                <a:schemeClr val="bg1"/>
              </a:solidFill>
              <a:cs typeface="Arial" pitchFamily="34" charset="0"/>
            </a:endParaRPr>
          </a:p>
        </p:txBody>
      </p:sp>
      <p:sp>
        <p:nvSpPr>
          <p:cNvPr id="6161" name="正方形/長方形 7"/>
          <p:cNvSpPr>
            <a:spLocks noChangeArrowheads="1"/>
          </p:cNvSpPr>
          <p:nvPr/>
        </p:nvSpPr>
        <p:spPr bwMode="auto">
          <a:xfrm>
            <a:off x="3454939" y="3820581"/>
            <a:ext cx="5452088" cy="811732"/>
          </a:xfrm>
          <a:prstGeom prst="rect">
            <a:avLst/>
          </a:prstGeom>
          <a:solidFill>
            <a:schemeClr val="accent4"/>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a:solidFill>
                  <a:schemeClr val="bg1"/>
                </a:solidFill>
                <a:cs typeface="Arial" pitchFamily="34" charset="0"/>
              </a:rPr>
              <a:t>様々な立場からの知見、アイデアが寄せられるため、商用ソフトよりも新機能の導入が早い。また、まだ研究段階にある技術などがどんどん盛り込まれるため、最先端の技術に触れられる。</a:t>
            </a:r>
          </a:p>
          <a:p>
            <a:pPr>
              <a:spcBef>
                <a:spcPct val="20000"/>
              </a:spcBef>
              <a:defRPr/>
            </a:pPr>
            <a:r>
              <a:rPr lang="ja-JP" altLang="en-US" sz="1050">
                <a:solidFill>
                  <a:schemeClr val="bg1"/>
                </a:solidFill>
                <a:cs typeface="Arial" pitchFamily="34" charset="0"/>
              </a:rPr>
              <a:t>世界中のプログラマが開発・テストに参加することから、開発速度やバグフィックスの速度が速くなる。</a:t>
            </a:r>
            <a:endParaRPr lang="en-US" altLang="ja-JP" sz="1050">
              <a:solidFill>
                <a:schemeClr val="bg1"/>
              </a:solidFill>
              <a:cs typeface="Arial" pitchFamily="34" charset="0"/>
            </a:endParaRPr>
          </a:p>
        </p:txBody>
      </p:sp>
      <p:sp>
        <p:nvSpPr>
          <p:cNvPr id="6158" name="正方形/長方形 4"/>
          <p:cNvSpPr>
            <a:spLocks noChangeArrowheads="1"/>
          </p:cNvSpPr>
          <p:nvPr/>
        </p:nvSpPr>
        <p:spPr bwMode="auto">
          <a:xfrm>
            <a:off x="1515754" y="5739512"/>
            <a:ext cx="1857375" cy="64181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smtClean="0">
                <a:solidFill>
                  <a:schemeClr val="bg1"/>
                </a:solidFill>
                <a:cs typeface="Arial" pitchFamily="34" charset="0"/>
              </a:rPr>
              <a:t>自社技術の普及</a:t>
            </a:r>
            <a:endParaRPr lang="en-US" altLang="ja-JP" sz="1200" dirty="0" smtClean="0">
              <a:solidFill>
                <a:schemeClr val="bg1"/>
              </a:solidFill>
              <a:cs typeface="Arial" pitchFamily="34" charset="0"/>
            </a:endParaRPr>
          </a:p>
          <a:p>
            <a:pPr algn="ctr">
              <a:spcBef>
                <a:spcPct val="20000"/>
              </a:spcBef>
              <a:defRPr/>
            </a:pPr>
            <a:r>
              <a:rPr lang="ja-JP" altLang="en-US" sz="1200" dirty="0">
                <a:solidFill>
                  <a:schemeClr val="bg1"/>
                </a:solidFill>
                <a:cs typeface="Arial" pitchFamily="34" charset="0"/>
              </a:rPr>
              <a:t>知名度の向上</a:t>
            </a:r>
          </a:p>
        </p:txBody>
      </p:sp>
      <p:sp>
        <p:nvSpPr>
          <p:cNvPr id="6159" name="正方形/長方形 8"/>
          <p:cNvSpPr>
            <a:spLocks noChangeArrowheads="1"/>
          </p:cNvSpPr>
          <p:nvPr/>
        </p:nvSpPr>
        <p:spPr bwMode="auto">
          <a:xfrm>
            <a:off x="3454939" y="5739513"/>
            <a:ext cx="5452088" cy="641815"/>
          </a:xfrm>
          <a:prstGeom prst="rect">
            <a:avLst/>
          </a:prstGeom>
          <a:solidFill>
            <a:schemeClr val="accent4"/>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smtClean="0">
                <a:solidFill>
                  <a:schemeClr val="bg1"/>
                </a:solidFill>
                <a:cs typeface="Arial" pitchFamily="34" charset="0"/>
              </a:rPr>
              <a:t>自社技術が普及し、サポートや周辺製品でのビジネスチャンスにつながる</a:t>
            </a:r>
            <a:endParaRPr lang="en-US" altLang="ja-JP" sz="1050" dirty="0" smtClean="0">
              <a:solidFill>
                <a:schemeClr val="bg1"/>
              </a:solidFill>
              <a:cs typeface="Arial" pitchFamily="34" charset="0"/>
            </a:endParaRPr>
          </a:p>
          <a:p>
            <a:pPr>
              <a:spcBef>
                <a:spcPct val="20000"/>
              </a:spcBef>
              <a:defRPr/>
            </a:pPr>
            <a:r>
              <a:rPr lang="ja-JP" altLang="en-US" sz="1050" dirty="0">
                <a:solidFill>
                  <a:schemeClr val="bg1"/>
                </a:solidFill>
                <a:cs typeface="Arial" pitchFamily="34" charset="0"/>
              </a:rPr>
              <a:t>自社技術の中立性・オープン性をアピールできる</a:t>
            </a:r>
            <a:endParaRPr lang="en-US" altLang="ja-JP" sz="1050" dirty="0">
              <a:solidFill>
                <a:schemeClr val="bg1"/>
              </a:solidFill>
              <a:cs typeface="Arial" pitchFamily="34" charset="0"/>
            </a:endParaRPr>
          </a:p>
        </p:txBody>
      </p:sp>
      <p:sp>
        <p:nvSpPr>
          <p:cNvPr id="6156" name="正方形/長方形 5"/>
          <p:cNvSpPr>
            <a:spLocks noChangeArrowheads="1"/>
          </p:cNvSpPr>
          <p:nvPr/>
        </p:nvSpPr>
        <p:spPr bwMode="auto">
          <a:xfrm>
            <a:off x="1515754" y="3111042"/>
            <a:ext cx="1857375" cy="64181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a:solidFill>
                  <a:schemeClr val="bg1"/>
                </a:solidFill>
                <a:cs typeface="Arial" pitchFamily="34" charset="0"/>
              </a:rPr>
              <a:t>透明性を確保できる</a:t>
            </a:r>
          </a:p>
        </p:txBody>
      </p:sp>
      <p:sp>
        <p:nvSpPr>
          <p:cNvPr id="6157" name="正方形/長方形 9"/>
          <p:cNvSpPr>
            <a:spLocks noChangeArrowheads="1"/>
          </p:cNvSpPr>
          <p:nvPr/>
        </p:nvSpPr>
        <p:spPr bwMode="auto">
          <a:xfrm>
            <a:off x="3454939" y="3111042"/>
            <a:ext cx="5452088" cy="641815"/>
          </a:xfrm>
          <a:prstGeom prst="rect">
            <a:avLst/>
          </a:prstGeom>
          <a:solidFill>
            <a:schemeClr val="accent4"/>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a:solidFill>
                  <a:schemeClr val="bg1"/>
                </a:solidFill>
                <a:cs typeface="Arial" pitchFamily="34" charset="0"/>
              </a:rPr>
              <a:t>「それは仕様です」問題を回避できる。商用ソフトでは、ソースや仕様、決定過程が公開されていないため、「直せない」あるいは「直すのが大変な」バグなのか、本来の仕様なのかが外部からは特定できず、ベンダーの主張に従わざるを得ない。</a:t>
            </a:r>
          </a:p>
        </p:txBody>
      </p:sp>
      <p:sp>
        <p:nvSpPr>
          <p:cNvPr id="6154" name="正方形/長方形 6"/>
          <p:cNvSpPr>
            <a:spLocks noChangeArrowheads="1"/>
          </p:cNvSpPr>
          <p:nvPr/>
        </p:nvSpPr>
        <p:spPr bwMode="auto">
          <a:xfrm>
            <a:off x="1515754" y="1556792"/>
            <a:ext cx="1857375" cy="75584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a:solidFill>
                  <a:schemeClr val="bg1"/>
                </a:solidFill>
                <a:cs typeface="Arial" pitchFamily="34" charset="0"/>
              </a:rPr>
              <a:t>ベンダーロックインの排除</a:t>
            </a:r>
          </a:p>
        </p:txBody>
      </p:sp>
      <p:sp>
        <p:nvSpPr>
          <p:cNvPr id="6155" name="正方形/長方形 10"/>
          <p:cNvSpPr>
            <a:spLocks noChangeArrowheads="1"/>
          </p:cNvSpPr>
          <p:nvPr/>
        </p:nvSpPr>
        <p:spPr bwMode="auto">
          <a:xfrm>
            <a:off x="3454939" y="1556792"/>
            <a:ext cx="5452088" cy="755845"/>
          </a:xfrm>
          <a:prstGeom prst="rect">
            <a:avLst/>
          </a:prstGeom>
          <a:solidFill>
            <a:schemeClr val="accent4"/>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ハードウェアと</a:t>
            </a:r>
            <a:r>
              <a:rPr lang="en-US" altLang="ja-JP" sz="1050" dirty="0">
                <a:solidFill>
                  <a:schemeClr val="bg1"/>
                </a:solidFill>
                <a:cs typeface="Arial" pitchFamily="34" charset="0"/>
              </a:rPr>
              <a:t>OS</a:t>
            </a:r>
            <a:r>
              <a:rPr lang="ja-JP" altLang="en-US" sz="1050" dirty="0">
                <a:solidFill>
                  <a:schemeClr val="bg1"/>
                </a:solidFill>
                <a:cs typeface="Arial" pitchFamily="34" charset="0"/>
              </a:rPr>
              <a:t>・アプリケーションが密接に連携している場合、いったんソリューションを選ぶと、その後そのベンダーからの乗り換えは非常に難しくなる。この結果、独自ハードウェアおよび独自ソフトの購入を続けなければならない。また、多くの場合、そういったハード・ソフトはコストパフォーマンスが悪く、割高な場合が多い。</a:t>
            </a:r>
          </a:p>
        </p:txBody>
      </p:sp>
      <p:sp>
        <p:nvSpPr>
          <p:cNvPr id="6152" name="正方形/長方形 4"/>
          <p:cNvSpPr>
            <a:spLocks noChangeArrowheads="1"/>
          </p:cNvSpPr>
          <p:nvPr/>
        </p:nvSpPr>
        <p:spPr bwMode="auto">
          <a:xfrm>
            <a:off x="1515754" y="2378806"/>
            <a:ext cx="1857375" cy="690154"/>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smtClean="0">
                <a:solidFill>
                  <a:schemeClr val="bg1"/>
                </a:solidFill>
                <a:cs typeface="Arial" pitchFamily="34" charset="0"/>
              </a:rPr>
              <a:t>カスタマイズ</a:t>
            </a:r>
            <a:endParaRPr lang="ja-JP" altLang="en-US" sz="1200" dirty="0">
              <a:solidFill>
                <a:schemeClr val="bg1"/>
              </a:solidFill>
              <a:cs typeface="Arial" pitchFamily="34" charset="0"/>
            </a:endParaRPr>
          </a:p>
        </p:txBody>
      </p:sp>
      <p:sp>
        <p:nvSpPr>
          <p:cNvPr id="6153" name="正方形/長方形 12"/>
          <p:cNvSpPr>
            <a:spLocks noChangeArrowheads="1"/>
          </p:cNvSpPr>
          <p:nvPr/>
        </p:nvSpPr>
        <p:spPr bwMode="auto">
          <a:xfrm>
            <a:off x="3454939" y="2378806"/>
            <a:ext cx="5452088" cy="690154"/>
          </a:xfrm>
          <a:prstGeom prst="rect">
            <a:avLst/>
          </a:prstGeom>
          <a:solidFill>
            <a:schemeClr val="accent4"/>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自社仕様にあわせて自由にカスタマイズできる。</a:t>
            </a:r>
            <a:r>
              <a:rPr lang="en-US" altLang="ja-JP" sz="1050" dirty="0">
                <a:solidFill>
                  <a:schemeClr val="bg1"/>
                </a:solidFill>
                <a:cs typeface="Arial" pitchFamily="34" charset="0"/>
              </a:rPr>
              <a:t>(</a:t>
            </a:r>
            <a:r>
              <a:rPr lang="ja-JP" altLang="en-US" sz="1050" dirty="0">
                <a:solidFill>
                  <a:schemeClr val="bg1"/>
                </a:solidFill>
                <a:cs typeface="Arial" pitchFamily="34" charset="0"/>
              </a:rPr>
              <a:t>特にアプリケーション</a:t>
            </a:r>
            <a:r>
              <a:rPr lang="en-US" altLang="ja-JP" sz="1050" dirty="0">
                <a:solidFill>
                  <a:schemeClr val="bg1"/>
                </a:solidFill>
                <a:cs typeface="Arial" pitchFamily="34" charset="0"/>
              </a:rPr>
              <a:t>)</a:t>
            </a:r>
          </a:p>
          <a:p>
            <a:pPr>
              <a:spcBef>
                <a:spcPct val="20000"/>
              </a:spcBef>
              <a:defRPr/>
            </a:pPr>
            <a:r>
              <a:rPr lang="ja-JP" altLang="en-US" sz="1050" dirty="0">
                <a:solidFill>
                  <a:schemeClr val="bg1"/>
                </a:solidFill>
                <a:cs typeface="Arial" pitchFamily="34" charset="0"/>
              </a:rPr>
              <a:t>コミュニティによる開発が何らかの理由で中止されたとしても、自分でバグフィックスや機能拡張を続けることが可能。</a:t>
            </a:r>
          </a:p>
        </p:txBody>
      </p:sp>
      <p:sp>
        <p:nvSpPr>
          <p:cNvPr id="18" name="正方形/長方形 3"/>
          <p:cNvSpPr>
            <a:spLocks noChangeArrowheads="1"/>
          </p:cNvSpPr>
          <p:nvPr/>
        </p:nvSpPr>
        <p:spPr bwMode="auto">
          <a:xfrm>
            <a:off x="1515754" y="4700037"/>
            <a:ext cx="1857375" cy="51169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ja-JP" altLang="en-US" sz="1200">
                <a:solidFill>
                  <a:schemeClr val="bg1"/>
                </a:solidFill>
                <a:cs typeface="Arial" pitchFamily="34" charset="0"/>
              </a:rPr>
              <a:t>開発コストの削減</a:t>
            </a:r>
          </a:p>
        </p:txBody>
      </p:sp>
      <p:sp>
        <p:nvSpPr>
          <p:cNvPr id="19" name="正方形/長方形 7"/>
          <p:cNvSpPr>
            <a:spLocks noChangeArrowheads="1"/>
          </p:cNvSpPr>
          <p:nvPr/>
        </p:nvSpPr>
        <p:spPr bwMode="auto">
          <a:xfrm>
            <a:off x="3454939" y="4700037"/>
            <a:ext cx="5452088" cy="511695"/>
          </a:xfrm>
          <a:prstGeom prst="rect">
            <a:avLst/>
          </a:prstGeom>
          <a:solidFill>
            <a:schemeClr val="accent4"/>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ソフトウェアを最初から開発するコストを省ける</a:t>
            </a:r>
            <a:r>
              <a:rPr lang="ja-JP" altLang="en-US" sz="1050" dirty="0" smtClean="0">
                <a:solidFill>
                  <a:schemeClr val="bg1"/>
                </a:solidFill>
                <a:cs typeface="Arial" pitchFamily="34" charset="0"/>
              </a:rPr>
              <a:t>。</a:t>
            </a:r>
            <a:r>
              <a:rPr lang="en-US" altLang="ja-JP" sz="1050" dirty="0" smtClean="0">
                <a:solidFill>
                  <a:schemeClr val="bg1"/>
                </a:solidFill>
                <a:cs typeface="Arial" pitchFamily="34" charset="0"/>
              </a:rPr>
              <a:t>(</a:t>
            </a:r>
            <a:r>
              <a:rPr lang="ja-JP" altLang="en-US" sz="1050" dirty="0" smtClean="0">
                <a:solidFill>
                  <a:schemeClr val="bg1"/>
                </a:solidFill>
                <a:cs typeface="Arial" pitchFamily="34" charset="0"/>
              </a:rPr>
              <a:t>ベンダー間</a:t>
            </a:r>
            <a:r>
              <a:rPr lang="ja-JP" altLang="en-US" sz="1050" dirty="0">
                <a:solidFill>
                  <a:schemeClr val="bg1"/>
                </a:solidFill>
                <a:cs typeface="Arial" pitchFamily="34" charset="0"/>
              </a:rPr>
              <a:t>での</a:t>
            </a:r>
            <a:r>
              <a:rPr lang="en-US" altLang="ja-JP" sz="1050" dirty="0">
                <a:solidFill>
                  <a:schemeClr val="bg1"/>
                </a:solidFill>
                <a:cs typeface="Arial" pitchFamily="34" charset="0"/>
              </a:rPr>
              <a:t>2</a:t>
            </a:r>
            <a:r>
              <a:rPr lang="ja-JP" altLang="en-US" sz="1050" dirty="0">
                <a:solidFill>
                  <a:schemeClr val="bg1"/>
                </a:solidFill>
                <a:cs typeface="Arial" pitchFamily="34" charset="0"/>
              </a:rPr>
              <a:t>重投資の</a:t>
            </a:r>
            <a:r>
              <a:rPr lang="ja-JP" altLang="en-US" sz="1050" dirty="0" smtClean="0">
                <a:solidFill>
                  <a:schemeClr val="bg1"/>
                </a:solidFill>
                <a:cs typeface="Arial" pitchFamily="34" charset="0"/>
              </a:rPr>
              <a:t>回避</a:t>
            </a:r>
            <a:r>
              <a:rPr lang="en-US" altLang="ja-JP" sz="1050" dirty="0" smtClean="0">
                <a:solidFill>
                  <a:schemeClr val="bg1"/>
                </a:solidFill>
                <a:cs typeface="Arial" pitchFamily="34" charset="0"/>
              </a:rPr>
              <a:t>)</a:t>
            </a:r>
          </a:p>
          <a:p>
            <a:pPr>
              <a:spcBef>
                <a:spcPct val="20000"/>
              </a:spcBef>
              <a:defRPr/>
            </a:pPr>
            <a:r>
              <a:rPr lang="ja-JP" altLang="en-US" sz="1050" dirty="0">
                <a:solidFill>
                  <a:schemeClr val="bg1"/>
                </a:solidFill>
                <a:cs typeface="Arial" pitchFamily="34" charset="0"/>
              </a:rPr>
              <a:t>コミュニティの力を</a:t>
            </a:r>
            <a:r>
              <a:rPr lang="ja-JP" altLang="en-US" sz="1050" dirty="0" smtClean="0">
                <a:solidFill>
                  <a:schemeClr val="bg1"/>
                </a:solidFill>
                <a:cs typeface="Arial" pitchFamily="34" charset="0"/>
              </a:rPr>
              <a:t>借りて製品の品質を向上させることができる。</a:t>
            </a:r>
            <a:endParaRPr lang="ja-JP" altLang="en-US" sz="1050" dirty="0">
              <a:solidFill>
                <a:schemeClr val="bg1"/>
              </a:solidFill>
              <a:cs typeface="Arial" pitchFamily="34" charset="0"/>
            </a:endParaRPr>
          </a:p>
        </p:txBody>
      </p:sp>
      <p:sp>
        <p:nvSpPr>
          <p:cNvPr id="15" name="正方形/長方形 6"/>
          <p:cNvSpPr>
            <a:spLocks noChangeArrowheads="1"/>
          </p:cNvSpPr>
          <p:nvPr/>
        </p:nvSpPr>
        <p:spPr bwMode="auto">
          <a:xfrm>
            <a:off x="179512" y="1001513"/>
            <a:ext cx="1243728" cy="3147568"/>
          </a:xfrm>
          <a:prstGeom prst="rect">
            <a:avLst/>
          </a:prstGeom>
          <a:solidFill>
            <a:schemeClr val="accent3"/>
          </a:solidFill>
          <a:ln w="19050" algn="ctr">
            <a:noFill/>
            <a:round/>
            <a:headEnd/>
            <a:tailEnd/>
          </a:ln>
          <a:effectLst/>
          <a:scene3d>
            <a:camera prst="orthographicFront"/>
            <a:lightRig rig="threePt" dir="t"/>
          </a:scene3d>
          <a:sp3d/>
        </p:spPr>
        <p:txBody>
          <a:bodyPr anchor="ctr"/>
          <a:lstStyle/>
          <a:p>
            <a:pPr algn="ctr">
              <a:spcBef>
                <a:spcPct val="20000"/>
              </a:spcBef>
              <a:defRPr/>
            </a:pPr>
            <a:r>
              <a:rPr lang="ja-JP" altLang="en-US" sz="1400" dirty="0" smtClean="0">
                <a:solidFill>
                  <a:schemeClr val="bg1"/>
                </a:solidFill>
                <a:latin typeface="+mn-lt"/>
                <a:ea typeface="+mn-ea"/>
                <a:cs typeface="Arial" pitchFamily="34" charset="0"/>
              </a:rPr>
              <a:t>利用者</a:t>
            </a:r>
          </a:p>
          <a:p>
            <a:pPr algn="ctr">
              <a:spcBef>
                <a:spcPct val="20000"/>
              </a:spcBef>
              <a:defRPr/>
            </a:pPr>
            <a:r>
              <a:rPr lang="ja-JP" altLang="en-US" sz="1400" dirty="0" smtClean="0">
                <a:solidFill>
                  <a:schemeClr val="bg1"/>
                </a:solidFill>
                <a:latin typeface="+mn-lt"/>
                <a:ea typeface="+mn-ea"/>
                <a:cs typeface="Arial" pitchFamily="34" charset="0"/>
              </a:rPr>
              <a:t>に</a:t>
            </a:r>
            <a:r>
              <a:rPr lang="ja-JP" altLang="en-US" sz="1400" dirty="0">
                <a:solidFill>
                  <a:schemeClr val="bg1"/>
                </a:solidFill>
                <a:latin typeface="+mn-lt"/>
                <a:ea typeface="+mn-ea"/>
                <a:cs typeface="Arial" pitchFamily="34" charset="0"/>
              </a:rPr>
              <a:t>とって</a:t>
            </a:r>
            <a:r>
              <a:rPr lang="ja-JP" altLang="en-US" sz="1400" dirty="0" smtClean="0">
                <a:solidFill>
                  <a:schemeClr val="bg1"/>
                </a:solidFill>
                <a:latin typeface="+mn-lt"/>
                <a:ea typeface="+mn-ea"/>
                <a:cs typeface="Arial" pitchFamily="34" charset="0"/>
              </a:rPr>
              <a:t>の</a:t>
            </a:r>
          </a:p>
          <a:p>
            <a:pPr algn="ctr">
              <a:spcBef>
                <a:spcPct val="20000"/>
              </a:spcBef>
              <a:defRPr/>
            </a:pPr>
            <a:r>
              <a:rPr lang="ja-JP" altLang="en-US" sz="1400" dirty="0" smtClean="0">
                <a:solidFill>
                  <a:schemeClr val="bg1"/>
                </a:solidFill>
                <a:latin typeface="+mn-lt"/>
                <a:ea typeface="+mn-ea"/>
                <a:cs typeface="Arial" pitchFamily="34" charset="0"/>
              </a:rPr>
              <a:t>メリット</a:t>
            </a:r>
            <a:endParaRPr lang="ja-JP" altLang="en-US" sz="1400" dirty="0">
              <a:solidFill>
                <a:schemeClr val="bg1"/>
              </a:solidFill>
              <a:latin typeface="+mn-lt"/>
              <a:ea typeface="+mn-ea"/>
              <a:cs typeface="Arial" pitchFamily="34" charset="0"/>
            </a:endParaRPr>
          </a:p>
        </p:txBody>
      </p:sp>
      <p:sp>
        <p:nvSpPr>
          <p:cNvPr id="16" name="正方形/長方形 6"/>
          <p:cNvSpPr>
            <a:spLocks noChangeArrowheads="1"/>
          </p:cNvSpPr>
          <p:nvPr/>
        </p:nvSpPr>
        <p:spPr bwMode="auto">
          <a:xfrm>
            <a:off x="179512" y="4247271"/>
            <a:ext cx="1243728" cy="2134056"/>
          </a:xfrm>
          <a:prstGeom prst="rect">
            <a:avLst/>
          </a:prstGeom>
          <a:solidFill>
            <a:schemeClr val="accent3"/>
          </a:solidFill>
          <a:ln w="19050" algn="ctr">
            <a:noFill/>
            <a:round/>
            <a:headEnd/>
            <a:tailEnd/>
          </a:ln>
          <a:effectLst/>
          <a:scene3d>
            <a:camera prst="orthographicFront"/>
            <a:lightRig rig="threePt" dir="t"/>
          </a:scene3d>
          <a:sp3d/>
        </p:spPr>
        <p:txBody>
          <a:bodyPr anchor="ctr"/>
          <a:lstStyle/>
          <a:p>
            <a:pPr algn="ctr">
              <a:spcBef>
                <a:spcPct val="20000"/>
              </a:spcBef>
              <a:defRPr/>
            </a:pPr>
            <a:r>
              <a:rPr lang="ja-JP" altLang="en-US" sz="1400" dirty="0" smtClean="0">
                <a:solidFill>
                  <a:schemeClr val="bg1"/>
                </a:solidFill>
                <a:latin typeface="+mn-lt"/>
                <a:ea typeface="+mn-ea"/>
                <a:cs typeface="Arial" pitchFamily="34" charset="0"/>
              </a:rPr>
              <a:t>ベンダー</a:t>
            </a:r>
          </a:p>
          <a:p>
            <a:pPr algn="ctr">
              <a:spcBef>
                <a:spcPct val="20000"/>
              </a:spcBef>
              <a:defRPr/>
            </a:pPr>
            <a:r>
              <a:rPr lang="ja-JP" altLang="en-US" sz="1400" dirty="0" smtClean="0">
                <a:solidFill>
                  <a:schemeClr val="bg1"/>
                </a:solidFill>
                <a:latin typeface="+mn-lt"/>
                <a:ea typeface="+mn-ea"/>
                <a:cs typeface="Arial" pitchFamily="34" charset="0"/>
              </a:rPr>
              <a:t>に</a:t>
            </a:r>
            <a:r>
              <a:rPr lang="ja-JP" altLang="en-US" sz="1400" dirty="0">
                <a:solidFill>
                  <a:schemeClr val="bg1"/>
                </a:solidFill>
                <a:latin typeface="+mn-lt"/>
                <a:ea typeface="+mn-ea"/>
                <a:cs typeface="Arial" pitchFamily="34" charset="0"/>
              </a:rPr>
              <a:t>とって</a:t>
            </a:r>
            <a:r>
              <a:rPr lang="ja-JP" altLang="en-US" sz="1400" dirty="0" smtClean="0">
                <a:solidFill>
                  <a:schemeClr val="bg1"/>
                </a:solidFill>
                <a:latin typeface="+mn-lt"/>
                <a:ea typeface="+mn-ea"/>
                <a:cs typeface="Arial" pitchFamily="34" charset="0"/>
              </a:rPr>
              <a:t>の</a:t>
            </a:r>
          </a:p>
          <a:p>
            <a:pPr algn="ctr">
              <a:spcBef>
                <a:spcPct val="20000"/>
              </a:spcBef>
              <a:defRPr/>
            </a:pPr>
            <a:r>
              <a:rPr lang="ja-JP" altLang="en-US" sz="1400" dirty="0" smtClean="0">
                <a:solidFill>
                  <a:schemeClr val="bg1"/>
                </a:solidFill>
                <a:latin typeface="+mn-lt"/>
                <a:ea typeface="+mn-ea"/>
                <a:cs typeface="Arial" pitchFamily="34" charset="0"/>
              </a:rPr>
              <a:t>メリット</a:t>
            </a:r>
            <a:endParaRPr lang="ja-JP" altLang="en-US" sz="1400" dirty="0">
              <a:solidFill>
                <a:schemeClr val="bg1"/>
              </a:solidFill>
              <a:latin typeface="+mn-lt"/>
              <a:ea typeface="+mn-ea"/>
              <a:cs typeface="Arial" pitchFamily="34" charset="0"/>
            </a:endParaRPr>
          </a:p>
        </p:txBody>
      </p:sp>
      <p:sp>
        <p:nvSpPr>
          <p:cNvPr id="17" name="正方形/長方形 6"/>
          <p:cNvSpPr>
            <a:spLocks noChangeArrowheads="1"/>
          </p:cNvSpPr>
          <p:nvPr/>
        </p:nvSpPr>
        <p:spPr bwMode="auto">
          <a:xfrm>
            <a:off x="1515754" y="1001512"/>
            <a:ext cx="1857375" cy="483272"/>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a:solidFill>
                  <a:schemeClr val="bg1"/>
                </a:solidFill>
                <a:cs typeface="Arial" pitchFamily="34" charset="0"/>
              </a:rPr>
              <a:t>導入コストの低減</a:t>
            </a:r>
            <a:endParaRPr lang="ja-JP" altLang="en-US" sz="1200" dirty="0">
              <a:solidFill>
                <a:schemeClr val="bg1"/>
              </a:solidFill>
              <a:cs typeface="Arial" pitchFamily="34" charset="0"/>
            </a:endParaRPr>
          </a:p>
        </p:txBody>
      </p:sp>
      <p:sp>
        <p:nvSpPr>
          <p:cNvPr id="20" name="正方形/長方形 10"/>
          <p:cNvSpPr>
            <a:spLocks noChangeArrowheads="1"/>
          </p:cNvSpPr>
          <p:nvPr/>
        </p:nvSpPr>
        <p:spPr bwMode="auto">
          <a:xfrm>
            <a:off x="3454939" y="1001512"/>
            <a:ext cx="5452088" cy="483272"/>
          </a:xfrm>
          <a:prstGeom prst="rect">
            <a:avLst/>
          </a:prstGeom>
          <a:solidFill>
            <a:schemeClr val="accent4"/>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a:solidFill>
                  <a:schemeClr val="bg1"/>
                </a:solidFill>
                <a:cs typeface="Arial" pitchFamily="34" charset="0"/>
              </a:rPr>
              <a:t>ほとんどの</a:t>
            </a:r>
            <a:r>
              <a:rPr lang="en-US" altLang="ja-JP" sz="1050">
                <a:solidFill>
                  <a:schemeClr val="bg1"/>
                </a:solidFill>
                <a:cs typeface="Arial" pitchFamily="34" charset="0"/>
              </a:rPr>
              <a:t>OSS</a:t>
            </a:r>
            <a:r>
              <a:rPr lang="ja-JP" altLang="en-US" sz="1050">
                <a:solidFill>
                  <a:schemeClr val="bg1"/>
                </a:solidFill>
                <a:cs typeface="Arial" pitchFamily="34" charset="0"/>
              </a:rPr>
              <a:t>はライセンス料が無料で、サポートが必要なければ無償で利用することが可能。必要に応じて有償でサポートを購入。</a:t>
            </a:r>
            <a:endParaRPr lang="ja-JP" altLang="en-US" sz="1050" dirty="0">
              <a:solidFill>
                <a:schemeClr val="bg1"/>
              </a:solidFill>
              <a:cs typeface="Arial" pitchFamily="34" charset="0"/>
            </a:endParaRPr>
          </a:p>
        </p:txBody>
      </p:sp>
      <p:sp>
        <p:nvSpPr>
          <p:cNvPr id="21" name="正方形/長方形 3"/>
          <p:cNvSpPr>
            <a:spLocks noChangeArrowheads="1"/>
          </p:cNvSpPr>
          <p:nvPr/>
        </p:nvSpPr>
        <p:spPr bwMode="auto">
          <a:xfrm>
            <a:off x="1515754" y="5279456"/>
            <a:ext cx="1871835" cy="392332"/>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ja-JP" altLang="en-US" sz="1200" dirty="0" smtClean="0">
                <a:solidFill>
                  <a:schemeClr val="bg1"/>
                </a:solidFill>
                <a:cs typeface="Arial" pitchFamily="34" charset="0"/>
              </a:rPr>
              <a:t>エンジニアの育成</a:t>
            </a:r>
            <a:endParaRPr kumimoji="0" lang="ja-JP" altLang="en-US" sz="1200" dirty="0">
              <a:solidFill>
                <a:schemeClr val="bg1"/>
              </a:solidFill>
              <a:cs typeface="Arial" pitchFamily="34" charset="0"/>
            </a:endParaRPr>
          </a:p>
        </p:txBody>
      </p:sp>
      <p:sp>
        <p:nvSpPr>
          <p:cNvPr id="22" name="正方形/長方形 7"/>
          <p:cNvSpPr>
            <a:spLocks noChangeArrowheads="1"/>
          </p:cNvSpPr>
          <p:nvPr/>
        </p:nvSpPr>
        <p:spPr bwMode="auto">
          <a:xfrm>
            <a:off x="3454939" y="5279456"/>
            <a:ext cx="5452088" cy="392332"/>
          </a:xfrm>
          <a:prstGeom prst="rect">
            <a:avLst/>
          </a:prstGeom>
          <a:solidFill>
            <a:schemeClr val="accent4"/>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smtClean="0">
                <a:solidFill>
                  <a:schemeClr val="bg1"/>
                </a:solidFill>
                <a:cs typeface="Arial" pitchFamily="34" charset="0"/>
              </a:rPr>
              <a:t>社外のプログラマと接することによるプログラミングスキルの向上</a:t>
            </a:r>
            <a:endParaRPr lang="ja-JP" altLang="en-US" sz="1050" dirty="0">
              <a:solidFill>
                <a:schemeClr val="bg1"/>
              </a:solidFill>
              <a:cs typeface="Arial" pitchFamily="34" charset="0"/>
            </a:endParaRPr>
          </a:p>
        </p:txBody>
      </p:sp>
    </p:spTree>
    <p:extLst>
      <p:ext uri="{BB962C8B-B14F-4D97-AF65-F5344CB8AC3E}">
        <p14:creationId xmlns:p14="http://schemas.microsoft.com/office/powerpoint/2010/main" val="2198250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nodeType="with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1+#ppt_w/2"/>
                                          </p:val>
                                        </p:tav>
                                        <p:tav tm="100000">
                                          <p:val>
                                            <p:strVal val="#ppt_x"/>
                                          </p:val>
                                        </p:tav>
                                      </p:tavLst>
                                    </p:anim>
                                    <p:anim calcmode="lin" valueType="num">
                                      <p:cBhvr additive="base">
                                        <p:cTn id="25" dur="500" fill="hold"/>
                                        <p:tgtEl>
                                          <p:spTgt spid="20"/>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6154"/>
                                        </p:tgtEl>
                                        <p:attrNameLst>
                                          <p:attrName>style.visibility</p:attrName>
                                        </p:attrNameLst>
                                      </p:cBhvr>
                                      <p:to>
                                        <p:strVal val="visible"/>
                                      </p:to>
                                    </p:set>
                                    <p:anim calcmode="lin" valueType="num">
                                      <p:cBhvr additive="base">
                                        <p:cTn id="28" dur="500" fill="hold"/>
                                        <p:tgtEl>
                                          <p:spTgt spid="6154"/>
                                        </p:tgtEl>
                                        <p:attrNameLst>
                                          <p:attrName>ppt_x</p:attrName>
                                        </p:attrNameLst>
                                      </p:cBhvr>
                                      <p:tavLst>
                                        <p:tav tm="0">
                                          <p:val>
                                            <p:strVal val="1+#ppt_w/2"/>
                                          </p:val>
                                        </p:tav>
                                        <p:tav tm="100000">
                                          <p:val>
                                            <p:strVal val="#ppt_x"/>
                                          </p:val>
                                        </p:tav>
                                      </p:tavLst>
                                    </p:anim>
                                    <p:anim calcmode="lin" valueType="num">
                                      <p:cBhvr additive="base">
                                        <p:cTn id="29" dur="500" fill="hold"/>
                                        <p:tgtEl>
                                          <p:spTgt spid="6154"/>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6155"/>
                                        </p:tgtEl>
                                        <p:attrNameLst>
                                          <p:attrName>style.visibility</p:attrName>
                                        </p:attrNameLst>
                                      </p:cBhvr>
                                      <p:to>
                                        <p:strVal val="visible"/>
                                      </p:to>
                                    </p:set>
                                    <p:anim calcmode="lin" valueType="num">
                                      <p:cBhvr additive="base">
                                        <p:cTn id="32" dur="500" fill="hold"/>
                                        <p:tgtEl>
                                          <p:spTgt spid="6155"/>
                                        </p:tgtEl>
                                        <p:attrNameLst>
                                          <p:attrName>ppt_x</p:attrName>
                                        </p:attrNameLst>
                                      </p:cBhvr>
                                      <p:tavLst>
                                        <p:tav tm="0">
                                          <p:val>
                                            <p:strVal val="1+#ppt_w/2"/>
                                          </p:val>
                                        </p:tav>
                                        <p:tav tm="100000">
                                          <p:val>
                                            <p:strVal val="#ppt_x"/>
                                          </p:val>
                                        </p:tav>
                                      </p:tavLst>
                                    </p:anim>
                                    <p:anim calcmode="lin" valueType="num">
                                      <p:cBhvr additive="base">
                                        <p:cTn id="33" dur="500" fill="hold"/>
                                        <p:tgtEl>
                                          <p:spTgt spid="6155"/>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6152"/>
                                        </p:tgtEl>
                                        <p:attrNameLst>
                                          <p:attrName>style.visibility</p:attrName>
                                        </p:attrNameLst>
                                      </p:cBhvr>
                                      <p:to>
                                        <p:strVal val="visible"/>
                                      </p:to>
                                    </p:set>
                                    <p:anim calcmode="lin" valueType="num">
                                      <p:cBhvr additive="base">
                                        <p:cTn id="36" dur="500" fill="hold"/>
                                        <p:tgtEl>
                                          <p:spTgt spid="6152"/>
                                        </p:tgtEl>
                                        <p:attrNameLst>
                                          <p:attrName>ppt_x</p:attrName>
                                        </p:attrNameLst>
                                      </p:cBhvr>
                                      <p:tavLst>
                                        <p:tav tm="0">
                                          <p:val>
                                            <p:strVal val="1+#ppt_w/2"/>
                                          </p:val>
                                        </p:tav>
                                        <p:tav tm="100000">
                                          <p:val>
                                            <p:strVal val="#ppt_x"/>
                                          </p:val>
                                        </p:tav>
                                      </p:tavLst>
                                    </p:anim>
                                    <p:anim calcmode="lin" valueType="num">
                                      <p:cBhvr additive="base">
                                        <p:cTn id="37" dur="500" fill="hold"/>
                                        <p:tgtEl>
                                          <p:spTgt spid="6152"/>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6153"/>
                                        </p:tgtEl>
                                        <p:attrNameLst>
                                          <p:attrName>style.visibility</p:attrName>
                                        </p:attrNameLst>
                                      </p:cBhvr>
                                      <p:to>
                                        <p:strVal val="visible"/>
                                      </p:to>
                                    </p:set>
                                    <p:anim calcmode="lin" valueType="num">
                                      <p:cBhvr additive="base">
                                        <p:cTn id="40" dur="500" fill="hold"/>
                                        <p:tgtEl>
                                          <p:spTgt spid="6153"/>
                                        </p:tgtEl>
                                        <p:attrNameLst>
                                          <p:attrName>ppt_x</p:attrName>
                                        </p:attrNameLst>
                                      </p:cBhvr>
                                      <p:tavLst>
                                        <p:tav tm="0">
                                          <p:val>
                                            <p:strVal val="1+#ppt_w/2"/>
                                          </p:val>
                                        </p:tav>
                                        <p:tav tm="100000">
                                          <p:val>
                                            <p:strVal val="#ppt_x"/>
                                          </p:val>
                                        </p:tav>
                                      </p:tavLst>
                                    </p:anim>
                                    <p:anim calcmode="lin" valueType="num">
                                      <p:cBhvr additive="base">
                                        <p:cTn id="41" dur="500" fill="hold"/>
                                        <p:tgtEl>
                                          <p:spTgt spid="6153"/>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6156"/>
                                        </p:tgtEl>
                                        <p:attrNameLst>
                                          <p:attrName>style.visibility</p:attrName>
                                        </p:attrNameLst>
                                      </p:cBhvr>
                                      <p:to>
                                        <p:strVal val="visible"/>
                                      </p:to>
                                    </p:set>
                                    <p:anim calcmode="lin" valueType="num">
                                      <p:cBhvr additive="base">
                                        <p:cTn id="44" dur="500" fill="hold"/>
                                        <p:tgtEl>
                                          <p:spTgt spid="6156"/>
                                        </p:tgtEl>
                                        <p:attrNameLst>
                                          <p:attrName>ppt_x</p:attrName>
                                        </p:attrNameLst>
                                      </p:cBhvr>
                                      <p:tavLst>
                                        <p:tav tm="0">
                                          <p:val>
                                            <p:strVal val="1+#ppt_w/2"/>
                                          </p:val>
                                        </p:tav>
                                        <p:tav tm="100000">
                                          <p:val>
                                            <p:strVal val="#ppt_x"/>
                                          </p:val>
                                        </p:tav>
                                      </p:tavLst>
                                    </p:anim>
                                    <p:anim calcmode="lin" valueType="num">
                                      <p:cBhvr additive="base">
                                        <p:cTn id="45" dur="500" fill="hold"/>
                                        <p:tgtEl>
                                          <p:spTgt spid="6156"/>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6157"/>
                                        </p:tgtEl>
                                        <p:attrNameLst>
                                          <p:attrName>style.visibility</p:attrName>
                                        </p:attrNameLst>
                                      </p:cBhvr>
                                      <p:to>
                                        <p:strVal val="visible"/>
                                      </p:to>
                                    </p:set>
                                    <p:anim calcmode="lin" valueType="num">
                                      <p:cBhvr additive="base">
                                        <p:cTn id="48" dur="500" fill="hold"/>
                                        <p:tgtEl>
                                          <p:spTgt spid="6157"/>
                                        </p:tgtEl>
                                        <p:attrNameLst>
                                          <p:attrName>ppt_x</p:attrName>
                                        </p:attrNameLst>
                                      </p:cBhvr>
                                      <p:tavLst>
                                        <p:tav tm="0">
                                          <p:val>
                                            <p:strVal val="1+#ppt_w/2"/>
                                          </p:val>
                                        </p:tav>
                                        <p:tav tm="100000">
                                          <p:val>
                                            <p:strVal val="#ppt_x"/>
                                          </p:val>
                                        </p:tav>
                                      </p:tavLst>
                                    </p:anim>
                                    <p:anim calcmode="lin" valueType="num">
                                      <p:cBhvr additive="base">
                                        <p:cTn id="49" dur="500" fill="hold"/>
                                        <p:tgtEl>
                                          <p:spTgt spid="6157"/>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6160"/>
                                        </p:tgtEl>
                                        <p:attrNameLst>
                                          <p:attrName>style.visibility</p:attrName>
                                        </p:attrNameLst>
                                      </p:cBhvr>
                                      <p:to>
                                        <p:strVal val="visible"/>
                                      </p:to>
                                    </p:set>
                                    <p:anim calcmode="lin" valueType="num">
                                      <p:cBhvr additive="base">
                                        <p:cTn id="52" dur="500" fill="hold"/>
                                        <p:tgtEl>
                                          <p:spTgt spid="6160"/>
                                        </p:tgtEl>
                                        <p:attrNameLst>
                                          <p:attrName>ppt_x</p:attrName>
                                        </p:attrNameLst>
                                      </p:cBhvr>
                                      <p:tavLst>
                                        <p:tav tm="0">
                                          <p:val>
                                            <p:strVal val="1+#ppt_w/2"/>
                                          </p:val>
                                        </p:tav>
                                        <p:tav tm="100000">
                                          <p:val>
                                            <p:strVal val="#ppt_x"/>
                                          </p:val>
                                        </p:tav>
                                      </p:tavLst>
                                    </p:anim>
                                    <p:anim calcmode="lin" valueType="num">
                                      <p:cBhvr additive="base">
                                        <p:cTn id="53" dur="500" fill="hold"/>
                                        <p:tgtEl>
                                          <p:spTgt spid="616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6161"/>
                                        </p:tgtEl>
                                        <p:attrNameLst>
                                          <p:attrName>style.visibility</p:attrName>
                                        </p:attrNameLst>
                                      </p:cBhvr>
                                      <p:to>
                                        <p:strVal val="visible"/>
                                      </p:to>
                                    </p:set>
                                    <p:anim calcmode="lin" valueType="num">
                                      <p:cBhvr additive="base">
                                        <p:cTn id="56" dur="500" fill="hold"/>
                                        <p:tgtEl>
                                          <p:spTgt spid="6161"/>
                                        </p:tgtEl>
                                        <p:attrNameLst>
                                          <p:attrName>ppt_x</p:attrName>
                                        </p:attrNameLst>
                                      </p:cBhvr>
                                      <p:tavLst>
                                        <p:tav tm="0">
                                          <p:val>
                                            <p:strVal val="1+#ppt_w/2"/>
                                          </p:val>
                                        </p:tav>
                                        <p:tav tm="100000">
                                          <p:val>
                                            <p:strVal val="#ppt_x"/>
                                          </p:val>
                                        </p:tav>
                                      </p:tavLst>
                                    </p:anim>
                                    <p:anim calcmode="lin" valueType="num">
                                      <p:cBhvr additive="base">
                                        <p:cTn id="57" dur="500" fill="hold"/>
                                        <p:tgtEl>
                                          <p:spTgt spid="6161"/>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1+#ppt_w/2"/>
                                          </p:val>
                                        </p:tav>
                                        <p:tav tm="100000">
                                          <p:val>
                                            <p:strVal val="#ppt_x"/>
                                          </p:val>
                                        </p:tav>
                                      </p:tavLst>
                                    </p:anim>
                                    <p:anim calcmode="lin" valueType="num">
                                      <p:cBhvr additive="base">
                                        <p:cTn id="61" dur="500" fill="hold"/>
                                        <p:tgtEl>
                                          <p:spTgt spid="18"/>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fill="hold"/>
                                        <p:tgtEl>
                                          <p:spTgt spid="19"/>
                                        </p:tgtEl>
                                        <p:attrNameLst>
                                          <p:attrName>ppt_x</p:attrName>
                                        </p:attrNameLst>
                                      </p:cBhvr>
                                      <p:tavLst>
                                        <p:tav tm="0">
                                          <p:val>
                                            <p:strVal val="1+#ppt_w/2"/>
                                          </p:val>
                                        </p:tav>
                                        <p:tav tm="100000">
                                          <p:val>
                                            <p:strVal val="#ppt_x"/>
                                          </p:val>
                                        </p:tav>
                                      </p:tavLst>
                                    </p:anim>
                                    <p:anim calcmode="lin" valueType="num">
                                      <p:cBhvr additive="base">
                                        <p:cTn id="65" dur="500" fill="hold"/>
                                        <p:tgtEl>
                                          <p:spTgt spid="19"/>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500" fill="hold"/>
                                        <p:tgtEl>
                                          <p:spTgt spid="21"/>
                                        </p:tgtEl>
                                        <p:attrNameLst>
                                          <p:attrName>ppt_x</p:attrName>
                                        </p:attrNameLst>
                                      </p:cBhvr>
                                      <p:tavLst>
                                        <p:tav tm="0">
                                          <p:val>
                                            <p:strVal val="1+#ppt_w/2"/>
                                          </p:val>
                                        </p:tav>
                                        <p:tav tm="100000">
                                          <p:val>
                                            <p:strVal val="#ppt_x"/>
                                          </p:val>
                                        </p:tav>
                                      </p:tavLst>
                                    </p:anim>
                                    <p:anim calcmode="lin" valueType="num">
                                      <p:cBhvr additive="base">
                                        <p:cTn id="69" dur="500" fill="hold"/>
                                        <p:tgtEl>
                                          <p:spTgt spid="21"/>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additive="base">
                                        <p:cTn id="72" dur="500" fill="hold"/>
                                        <p:tgtEl>
                                          <p:spTgt spid="22"/>
                                        </p:tgtEl>
                                        <p:attrNameLst>
                                          <p:attrName>ppt_x</p:attrName>
                                        </p:attrNameLst>
                                      </p:cBhvr>
                                      <p:tavLst>
                                        <p:tav tm="0">
                                          <p:val>
                                            <p:strVal val="1+#ppt_w/2"/>
                                          </p:val>
                                        </p:tav>
                                        <p:tav tm="100000">
                                          <p:val>
                                            <p:strVal val="#ppt_x"/>
                                          </p:val>
                                        </p:tav>
                                      </p:tavLst>
                                    </p:anim>
                                    <p:anim calcmode="lin" valueType="num">
                                      <p:cBhvr additive="base">
                                        <p:cTn id="73" dur="500" fill="hold"/>
                                        <p:tgtEl>
                                          <p:spTgt spid="22"/>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6158"/>
                                        </p:tgtEl>
                                        <p:attrNameLst>
                                          <p:attrName>style.visibility</p:attrName>
                                        </p:attrNameLst>
                                      </p:cBhvr>
                                      <p:to>
                                        <p:strVal val="visible"/>
                                      </p:to>
                                    </p:set>
                                    <p:anim calcmode="lin" valueType="num">
                                      <p:cBhvr additive="base">
                                        <p:cTn id="76" dur="500" fill="hold"/>
                                        <p:tgtEl>
                                          <p:spTgt spid="6158"/>
                                        </p:tgtEl>
                                        <p:attrNameLst>
                                          <p:attrName>ppt_x</p:attrName>
                                        </p:attrNameLst>
                                      </p:cBhvr>
                                      <p:tavLst>
                                        <p:tav tm="0">
                                          <p:val>
                                            <p:strVal val="1+#ppt_w/2"/>
                                          </p:val>
                                        </p:tav>
                                        <p:tav tm="100000">
                                          <p:val>
                                            <p:strVal val="#ppt_x"/>
                                          </p:val>
                                        </p:tav>
                                      </p:tavLst>
                                    </p:anim>
                                    <p:anim calcmode="lin" valueType="num">
                                      <p:cBhvr additive="base">
                                        <p:cTn id="77" dur="500" fill="hold"/>
                                        <p:tgtEl>
                                          <p:spTgt spid="6158"/>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6159"/>
                                        </p:tgtEl>
                                        <p:attrNameLst>
                                          <p:attrName>style.visibility</p:attrName>
                                        </p:attrNameLst>
                                      </p:cBhvr>
                                      <p:to>
                                        <p:strVal val="visible"/>
                                      </p:to>
                                    </p:set>
                                    <p:anim calcmode="lin" valueType="num">
                                      <p:cBhvr additive="base">
                                        <p:cTn id="80" dur="500" fill="hold"/>
                                        <p:tgtEl>
                                          <p:spTgt spid="6159"/>
                                        </p:tgtEl>
                                        <p:attrNameLst>
                                          <p:attrName>ppt_x</p:attrName>
                                        </p:attrNameLst>
                                      </p:cBhvr>
                                      <p:tavLst>
                                        <p:tav tm="0">
                                          <p:val>
                                            <p:strVal val="1+#ppt_w/2"/>
                                          </p:val>
                                        </p:tav>
                                        <p:tav tm="100000">
                                          <p:val>
                                            <p:strVal val="#ppt_x"/>
                                          </p:val>
                                        </p:tav>
                                      </p:tavLst>
                                    </p:anim>
                                    <p:anim calcmode="lin" valueType="num">
                                      <p:cBhvr additive="base">
                                        <p:cTn id="81" dur="500" fill="hold"/>
                                        <p:tgtEl>
                                          <p:spTgt spid="61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0" grpId="0" animBg="1"/>
      <p:bldP spid="6161" grpId="0" animBg="1"/>
      <p:bldP spid="6158" grpId="0" animBg="1"/>
      <p:bldP spid="6159" grpId="0" animBg="1"/>
      <p:bldP spid="6156" grpId="0" animBg="1"/>
      <p:bldP spid="6157" grpId="0" animBg="1"/>
      <p:bldP spid="6154" grpId="0" animBg="1"/>
      <p:bldP spid="6155" grpId="0" animBg="1"/>
      <p:bldP spid="6152" grpId="0" animBg="1"/>
      <p:bldP spid="6153" grpId="0" animBg="1"/>
      <p:bldP spid="18" grpId="0" animBg="1"/>
      <p:bldP spid="19" grpId="0" animBg="1"/>
      <p:bldP spid="17" grpId="0" animBg="1"/>
      <p:bldP spid="20" grpId="0" animBg="1"/>
      <p:bldP spid="21" grpId="0" animBg="1"/>
      <p:bldP spid="2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OSS</a:t>
            </a:r>
            <a:r>
              <a:rPr lang="ja-JP" altLang="en-US" smtClean="0"/>
              <a:t>に参入するベンダーの思惑</a:t>
            </a:r>
            <a:endParaRPr lang="ja-JP" altLang="en-US" dirty="0"/>
          </a:p>
        </p:txBody>
      </p:sp>
      <p:sp>
        <p:nvSpPr>
          <p:cNvPr id="3" name="コンテンツ プレースホルダー 2"/>
          <p:cNvSpPr>
            <a:spLocks noGrp="1"/>
          </p:cNvSpPr>
          <p:nvPr>
            <p:ph idx="1"/>
          </p:nvPr>
        </p:nvSpPr>
        <p:spPr>
          <a:xfrm>
            <a:off x="457200" y="1052736"/>
            <a:ext cx="8229600" cy="4525963"/>
          </a:xfrm>
        </p:spPr>
        <p:txBody>
          <a:bodyPr/>
          <a:lstStyle/>
          <a:p>
            <a:r>
              <a:rPr lang="ja-JP" altLang="en-US" sz="2000" dirty="0" smtClean="0"/>
              <a:t>開発コストの低減</a:t>
            </a:r>
            <a:endParaRPr lang="en-US" altLang="ja-JP" sz="2000" dirty="0" smtClean="0"/>
          </a:p>
          <a:p>
            <a:pPr lvl="1"/>
            <a:r>
              <a:rPr lang="ja-JP" altLang="en-US" sz="1800" dirty="0" smtClean="0"/>
              <a:t>単独で開発するよりも安上がり</a:t>
            </a:r>
            <a:endParaRPr lang="en-US" altLang="ja-JP" sz="1800" dirty="0" smtClean="0"/>
          </a:p>
          <a:p>
            <a:pPr lvl="2"/>
            <a:r>
              <a:rPr lang="ja-JP" altLang="en-US" sz="1800" dirty="0" smtClean="0"/>
              <a:t>ハードウェアベンダーが</a:t>
            </a:r>
            <a:r>
              <a:rPr lang="en-US" altLang="ja-JP" sz="1800" dirty="0" smtClean="0"/>
              <a:t>Linux</a:t>
            </a:r>
            <a:r>
              <a:rPr lang="ja-JP" altLang="en-US" sz="1800" dirty="0" smtClean="0"/>
              <a:t>をサポートする理由</a:t>
            </a:r>
            <a:endParaRPr lang="en-US" altLang="ja-JP" sz="1800" dirty="0" smtClean="0"/>
          </a:p>
          <a:p>
            <a:pPr lvl="2"/>
            <a:r>
              <a:rPr lang="ja-JP" altLang="en-US" sz="1800" dirty="0" smtClean="0"/>
              <a:t>ソフトウェアベンダーが</a:t>
            </a:r>
            <a:r>
              <a:rPr lang="en-US" altLang="ja-JP" sz="1800" dirty="0" smtClean="0"/>
              <a:t>OSS</a:t>
            </a:r>
            <a:r>
              <a:rPr lang="ja-JP" altLang="en-US" sz="1800" dirty="0" smtClean="0"/>
              <a:t>ミドルウェアをサポートする理由</a:t>
            </a:r>
            <a:endParaRPr lang="en-US" altLang="ja-JP" sz="1800" dirty="0" smtClean="0"/>
          </a:p>
          <a:p>
            <a:pPr lvl="1"/>
            <a:r>
              <a:rPr lang="ja-JP" altLang="en-US" sz="1800" dirty="0"/>
              <a:t>共通部分</a:t>
            </a:r>
            <a:r>
              <a:rPr lang="ja-JP" altLang="en-US" sz="1800" dirty="0" smtClean="0"/>
              <a:t>は皆で作り、差別化部分に集中する</a:t>
            </a:r>
            <a:endParaRPr lang="en-US" altLang="ja-JP" sz="1800" dirty="0" smtClean="0"/>
          </a:p>
          <a:p>
            <a:r>
              <a:rPr lang="ja-JP" altLang="en-US" sz="2000" dirty="0" smtClean="0"/>
              <a:t>製品の中立・透明性</a:t>
            </a:r>
            <a:endParaRPr lang="en-US" altLang="ja-JP" sz="2000" dirty="0" smtClean="0"/>
          </a:p>
          <a:p>
            <a:pPr lvl="1"/>
            <a:r>
              <a:rPr lang="ja-JP" altLang="en-US" sz="1800" dirty="0" smtClean="0"/>
              <a:t>敵を作らない、皆が開発に参加しやすくなる</a:t>
            </a:r>
            <a:endParaRPr lang="en-US" altLang="ja-JP" sz="1800" dirty="0" smtClean="0"/>
          </a:p>
          <a:p>
            <a:pPr lvl="1"/>
            <a:r>
              <a:rPr lang="en-US" altLang="ja-JP" sz="1800" dirty="0" smtClean="0"/>
              <a:t>1</a:t>
            </a:r>
            <a:r>
              <a:rPr lang="ja-JP" altLang="en-US" sz="1800" dirty="0" smtClean="0"/>
              <a:t>位</a:t>
            </a:r>
            <a:r>
              <a:rPr lang="ja-JP" altLang="en-US" sz="1800" dirty="0"/>
              <a:t>企業</a:t>
            </a:r>
            <a:r>
              <a:rPr lang="ja-JP" altLang="en-US" sz="1800" dirty="0" smtClean="0"/>
              <a:t>の優位性を失わせる（技術のコモディティ化）</a:t>
            </a:r>
            <a:endParaRPr lang="en-US" altLang="ja-JP" sz="1800" dirty="0" smtClean="0"/>
          </a:p>
          <a:p>
            <a:r>
              <a:rPr lang="ja-JP" altLang="en-US" sz="2000" dirty="0" smtClean="0"/>
              <a:t>ソフトウェアの利用形態の変化への対応</a:t>
            </a:r>
            <a:endParaRPr lang="en-US" altLang="ja-JP" sz="2000" dirty="0" smtClean="0"/>
          </a:p>
          <a:p>
            <a:pPr lvl="1"/>
            <a:r>
              <a:rPr lang="ja-JP" altLang="en-US" sz="1800" dirty="0" smtClean="0"/>
              <a:t>クラウドの普及、仮想化、マルチコア化</a:t>
            </a:r>
            <a:endParaRPr lang="en-US" altLang="ja-JP" sz="1800" dirty="0" smtClean="0"/>
          </a:p>
          <a:p>
            <a:pPr lvl="1"/>
            <a:r>
              <a:rPr lang="ja-JP" altLang="en-US" sz="1800" dirty="0"/>
              <a:t>ライセンス</a:t>
            </a:r>
            <a:r>
              <a:rPr lang="ja-JP" altLang="en-US" sz="1800" dirty="0" smtClean="0"/>
              <a:t>からサブスクリプションへ</a:t>
            </a:r>
            <a:endParaRPr lang="en-US" altLang="ja-JP" sz="1800" dirty="0" smtClean="0"/>
          </a:p>
        </p:txBody>
      </p:sp>
      <p:pic>
        <p:nvPicPr>
          <p:cNvPr id="1026" name="Picture 2" descr="http://www.wkshop.net/WKSP_SLOT2/html/jav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975" y="4991106"/>
            <a:ext cx="1383705" cy="13878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_qTXvowecccE/SsX2TS8MbWI/AAAAAAAAAyI/qTbi8VujaBY/s200/Mozill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5041701"/>
            <a:ext cx="1368771" cy="12866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ime-az.com/images/2009/06/20090606Symbian_OS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9677" y="5804774"/>
            <a:ext cx="1447545" cy="5760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ebK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5085709"/>
            <a:ext cx="1597956" cy="129323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mobilecrunch.com/wp-content/uploads/2010/01/scaled.500px-android-logo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896" y="5085709"/>
            <a:ext cx="1286644" cy="1286644"/>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data:image/jpg;base64,/9j/4AAQSkZJRgABAQAAAQABAAD/2wCEAAkGBhQREBQUEBQVFRUVFRUVFhUUFBUWEBQUFRQVFBQXFRQXHCYeGBkjGRUUHy8gIycpLC0tFR4xNTAqNSYrLCkBCQoKDgwOGg8PGiokHyQpLCwsLS8sLC0sKjAsKSwsLCwpLSwsKSwsLCwsLCwsKSwpLCksLC0pKSwsLCwpKS0sLP/AABEIAOEA4QMBIgACEQEDEQH/xAAcAAEAAgMBAQEAAAAAAAAAAAAABAUDBgcBAgj/xABEEAABAwEEBgYHBwIGAQUAAAABAAIDEQQFITEGEkFRYXEiMoGRobEHExRCUsHRIzNicpLh8IKiJEOywtLxUxVjc4OT/8QAGwEAAgMBAQEAAAAAAAAAAAAAAAUCAwQGAQf/xAAyEQACAgEEAAMGBQMFAAAAAAAAAQIDEQQSITEFQVETIjJhgZFxobHR8BQjwQYzQuHx/9oADAMBAAIRAxEAPwDuKIiACIiACIiACIiACIiACIiACLHLaGt6zmjmQPNRnX1AM5oh/wDYz6rzJJRb6RNRQhfcBymi/wD0Z9Vnitsbuq9juTgfIoygcJLtGZERekQiIgAiIgAiIgAiIgAiIgAiIgAiIgAiIgAiIgAiLU9ONOfYNRjGa8kgJGsaRtANKmmJx2Yc1GUlFZZbVVK2ShBcm0yyhoJcQ0DMkgAcyVrV5+kOzRYRkzO/B1P1nDuquXW6+p7W7XtMhpsGTB+Vgw+ayRhzW1jjJ4uoCeQKzu9voc1+Fxj/ALjy/RcL7m4T6c2qX7trIhvprO73YeCr57xlf99aXngHkDuFAtLmvx7s3U4BRzbq5lUuxsYw0MY9JL6f5NxM0AzdVfQtsC0r2xPbFHeXf03zZu3tMB2p6qJ2Th3rSfbF6LbxXu88/pn5Nm9xGVn3Mz28nkDuqpsOl9si6xbKPxNFe9tCudx3s5uTj3qfZ9KXDrYheqzBVPSN9pP6HTbv9JcLjS0MdEd46bPAaw7itqsV4RzN1oXte3e0g9+481xB+kELx0mqKL1ETtezSuY4biQf3HAq1Xtd8mGfhcZ/DmL+6P0Ci5fo56XaUZbW1GXrWDEfnYM+be5dJsVujmYJIXtex2TmmoP78FohOMuhPqNLbp3ia+vkZ0RFMzBERABERABERABERABERABRbxvOOBmvK6gyAzc47mjMlRb9v5lmb8UjuoyuJ4k7Gjeud3je75HmSR2s7IEZAfDGNjeKpstUeF2Zrr1Dhdnz6QfSLOxrY4CYS8a3R++DK0FXbCaHLIbVpE1smlhZLKZJnNc9tXudI5o6DhUmppiVJ00OtayTsjjpy1AfqpOjkRELici4OG+lNUnvAUZxzAZ+FT2Xxk+c5MGj0we10jyKg0xyaAPBYr10tzbDyL/+P1VZpJGG2h2rhUNJAyJoqqiwubXB3ENNGb3v7Gb2srz2pYqJRV5NXszL7UntS+I4C40aCTuAJPcFZQ6LWp/Vgf2jV/1UXqy+iEtsfiaRA9qT2pWp0Ltf/hP6mfVRLTo/aI+vDIBv1SR3he4foeKVb6kvuRfak9qWItSijks2GX2pPaliolEZDYZfairbRzTKewya8DsD143YxPH4m7+IxCpKJReqTXKIzpjOO2Syj9IaHacQXjHWM6krR04nHpt4j4m12jtotjX5Vu68JLPK2WF5Y9hq1zcx9RsIOBXftAdPGXjFR1GWhg+0ZscMtdn4d42E8iWFN+/h9nI+JeFvT/3K+Y/p/wBG2IiLSIwiIgAiIgAiIgAq++74bZoi92Ljgxm17tg5bSdgU6SQNBLiAACSTkAMSSuX33ezrXPrNqAatiB9yLa8je7PuGxVW2bF8yi+32ceOyLa7W6V7nyO1iT0iPeOyNm5oU6xWGgq4DWIpwaPhCq7LKHWhjG9RlacSBi49q2NoWOPPIuh73LNB0zsZpHJuBid+Zh6Pe0juUy76NDRsLQ08iM++hV/fN1iRj2HqyDP4ZB1T8u1azZKhga4Uc3oOG0FuBWyt5jhjLTWNJY7Rqt92j1k7zQih1aHPo4Y9oKg0V5pLY6SCQZSDH87cHd+B7V7o5oy+1v+GNp6T/k3efJKpRe9xPqVF1b08bs4jj+IrbuuqS0P1Ymlx27gN5OQW8XR6O42UNoPrHfC2ojHbmfBWttt1muyzitGj3WjGSR3zPE4Bc7vfSy1W4kNPqofhaSKj8Ts38slphSl3yxLqfEZS+F7Y/n/AD8DfrTpFYbGNUPjaR7kTdZ3bq/Mqpm9KkAPRildxOo35labY7hByBdzwarWLR6g9wchU+AWtUyYjnrak+my6b6VotsEnY5hU+yekmyPwcXx/mZUd7SVqUt2MyL467nNI8wo02jwIq0A8Y3A+CHTNHsdZU/ii0dKfY7JbW1AjlHxMI1h2jEdq1a+vR25tXWZ2sPgd1/6XZHwWmCCWzv14nOaRtaS145jat10X9JAeRHbKNJwEowafzj3eYw5LPOCfEkM9PqZxW6qWV6GmywlpLXAgjAgihB4hfFF1rSDRmO1trg2SnRkHgHbwuY2+73wyGOQUcO47iDtCyTg4HQ6XUw1C44foQ6JRZKJRVZNuwx0Uq67yks0zJYXFr2GoI8QRtBGBG0FYaJRep4PJVqSw1wfpDQ/Sll4WZsraB46MjK4sft/pOYO7iCrxfnz0daQmx2sGp1HjVe3Y4bDzGY7V+gIZQ9oc01BAIO8FNNPf7RYfaPnvimh/pLsR+F8r9vofaIi0ioIiIAIiIA1TTy9dWNsANPWVdJwibmP6jhyDloss2pCXnrzYN/DGFNv22G1Wp1MpH6reEMeAPbi7+pVN9WkPmIb1WdBvIJbbPLbE19m6Tl9F/P52YrBNqPa7cfDathtF9in2eJO0jALW4wpUYVcZNFMJNLCLmyXrWolxB3DFVN8xUeZWYtoA/DEgZP5gYHhjsWeMKTGFdCbTNFdkovJSvu4WkCMmms5pa7cR9WkjnRXt63lDdtk1qUa0arGDrPechzOZPNQLfcz7O1sg+6ecN8TicAfwnZuy3LVtL7PLaZmyylvqowGsjBNanNzqimJ8gFocNz3LzOp0utxRsk+Fyl+JRSyS2yUz2k1Luqz3Q3YANjeG3Mq1jhDaCms7Y0ZD8x+S8szN3/Svbnu0OqTg0YuO0ptptFlbpcIS6vxHMsLl/kjDYWGnSGsTkBg0dilyF4zIbwCnNtzA3oN6RwApg1uxRRAXGpTSEYw+FYE9k52czl+xAtMXrBR+PPNVcl1uaaxnxoQtlNjWCWCiJ1ws+JE6b7KPgf0fRWRREik9HcR1x27VS31cFOkzGuRGTue4rZHtUeR2rUEVBzCz36GucPd7LtN4ldVbuZ8aBaaGJws1pPQJ1Y3O/y3bGOPwnZu5ZblpVo8LTFVo+1YCWnfvaefmuX3xdOsasz8COPFSbJpfeMIDRIXAAABzI5MBgMSK+K5uyprMWjt9NrovFsHhkZzKGhzC8ovi1aQSve58sDCXGpIY9lTtOBovll8xHrRvb+Vwd4OA80vdE0dbX4pp5rl4MtEoskdohf1ZQ07pGlviKjxUg3e+ms0azfiYQ5ve1VOMl2jfXdTZ8MkRonlrgRmDVdz9Hl++sjEbjs1mcs3D5/qXDdVbroPeZYGkZxv7x1gO3pDtUPaupqxeXf4ef7/AEFHj2kVum3eaO4IviGUOaHNycARyIqF9roU88o+dBERegFWaSWwxWWVwz1dVv5n9Bvia9is1qnpCterBG3e8uPJjT/uc1QseItlVstsGzSrscA6aXZEzUbzoqFhqaq2B1Lvrtlk8Af2VTGlcvIRzfS/nJJjUuNRY1KjQgRKjUyyx6zgN5A7yocatbkbWZnMnuBVseWXwWXgk+kC0iK7pAPe1Ix2uB8mlc5t1q/wgc7Mhvf/AALdPSw//CxDfN5Md9Vzm/paQwN3tr4AfMphX3yMovGTNd+IBW0P6EAaM3Ur24latc2IA4rZLdJ1Qukre6uLEclibFliqriy2SqrbGVf2JwULG0XVpNnw+w4KstdnotkleKKktzlXXJtllkUka/OxfM8OvFX3m4cxsqs1pKxQuweOFVXr9yp9pF8xaf+GR0+HZtfTRSwxh0ga6oBqMN+xW0FwxuexlSC9wYCctZxo2tMhXaqG3S0NRmDVXlw3oXzQtdn62OhHB7cwlers3Q9pHvH6DXTR2+4/Jk+36BTQ114pKD3mESM8MR2hUslwg5OB4OGK77JkeRVJabMyT7xjX/maCe/NIL/ABN6dpSWUxjCnd0cOtOjP4Afy4HwVd/6SY3Vje+Nw4kHvFCu3WnRWB3VDoz+E1b+l31VHeOhLyOjqyjd1ZO4/IqyrxTTW8Phln9+vlNnO7PPanA68cdoaM3Ehkg/qFD3gqddekUcTxEInskdLGDrSNe0CtMCAPiVxHdnqS5pDgTmHChHYtBvOSlpeRm1wPa0D6LTdVXKGY+fBsr8R1E4uqT4P03olatezAfAS3s6zfA07FdLT9ArVUEbHMDh2H6OC3BeeGW+000c9rj7cCu+O2bCIiYFIXO/SjaaOa3dGT+t9P8AYuiLlfpSl+3I3MjHi8/NZ9Q8QMmseKmVd8dGyWVvAu8P3VRGVbaSH7Kzf/H8gqeMpfPsUWfF9v0JkZUqMqFGVKjKEeomRlW9xO+2Z2+RVNGVYXdPqyMO5w7tqui+S+Dw0ZfSlBrWNjvhlH9zXDzouXX8fs7OfwuHcQu16V3f6+xTMGLtXWb+Zh1x30p2rilubr2U0zieHf0uwPit0RjHtoz3O+hHYVfzyVIWpXTaa4bdi2KGWoT7w+1ThsfaFOsg4S3LpljZ5qK0s9soqFr1mZOtc4FUJmwPt6r7TaaqEbSsT5qqMa8EpT9RM+qwh1NbkjnLBbZdSM1zOP0WXxGahTs85Fmki527vJGuXlN06b1suhtn17dZx/7jT2NOsfJaiw+snHDE9n8C6V6Kbu17W6Q5RMP6n9EeGt3Ln73ipr+cj+tcnW3nA8lUEq0tL6NPLzVUVx3is/eivkMqFwzwr5K9JXyUikzUjFarO2QasjQ8bK5jkcx2Ln2knooEj3SWSUNLsTHLWlfwvaPAjtXRCV8Ocr9Pr9RS8VvPy7PHCPZF0NsboDCx+YbqHsZTzat5Wq2D72M/iHjgtqXVf6dudlE93e5/mkYNYsTX4BERdIYguU+lNn+IP5Yz/rHyXVlzb0rWbpNdviH9jz/zCz6lZrMetWama7pAa2eyu/BTwCpYyra1u17uhd8DqeY+ipY3JdPvInsfvZ+SJ0blJjcoMblKjchHqZOjcpMblAjcpMb1Yi1M3u6bX6yJp2jA8wuV6V3P7HbHCn2M2sW7tV3XbzaT3UW5XFeXq30d1XYHgdhVxpHcDLbAY34HrMfmWP2HkciNy2VyyhhXPck12j8/Wuzus8pbszadjmnIq2sF7b+1Zrzu0scbNahqPYeg7OlcqHawrXLTZnwu1Xim4+6RvB2rTXZKuW+BbOEbY4Zu8U4cKgrJrLSIbyI2qYy/nDam8PE449+LFc9BJP3WbXrLxz6ZrWmaROqsdvvgnCuG1aP6+twckVx0Vjkosv8A29oxOWwb+Ko72vQvKr324lSrHYTXWk7GnzP0SK2crZ75DuqqNcdsTLd1m1W1PWd4DYP5wXeNArgNksjQ8Ukk+0fvFR0W9g8SVqPo80JMjm2q0NowdKJhze7Y8j4Rs38s+nySaoqUs1dy6zwuzZXEi3hLkO0qCSvqSSpJK+CVwmqv9rY5DSEdqweFfJK9JXySsEpFqPCsLzif5s/dZSsBK8rfLBkm7vvWcXDvr8/lxW2rU7qFZmc/LFbYu4/08v7M5esv0SFmr+JL5BERdIYwtR9I9i14GO3Ocw8nt+rW9625V2kFh9dZpGDPVq38zek3xAHaoWR3RaKrY7oNHH7j+0sk8W1pqPPzCoo3K3uqb1VsLfdkGHbiFX3nZ/VTPbsrUcjilEul9jn5fCn6cH1G5SY3qAx6kMevEyKZPjepDHqAx6kMepplqZPY9bJcd94COQ8GuPkVqbJFnZIrYywXwm4vKNu0j0YhtserKKOHUkb12H5t3g+Ga5Zfmjk9jq20RiWCuDxUs782HgfFb/dmkJZRr+k3f7w+oV5LfMIjLnOBbkRmTw1dq1wnno3QsUuuzgjrgZIfsJKE+5Jn2OGaiTaOWhv+WT+Wh8l0S83QCR0scTIRl0RSvGmQJ4BV9jintsvqrM08TkAN73e6P5ir84WWbIpvs0uK5Zh/luHMUHeV9m5Hk9JzW9use5uHiuyWb0Qx6o9bPIXUx1GtDa8NaporWxejCxR4ua+T87zTuZRUvVwxgkqnnJxq6biL3hsEbpZOAqRxoMG8z3rqGinoxEZEtto5wxEQxYD+M+8eAw5rebHYI4W6sLGsbuY0NHbTNfU1qDee4LDfrMRy3hF0a+TISANwCrLVadY8Ni8ntJdn3LDVcnrdf7X3IfD+pvrq28sEr5JQlfJKTSkaUgSvCUJXyqJSJHjzgsS+3nw8z+1fBIY9Y071oqg8JLtkJMsrig6YPAn5fNbCq66IqAnsHIf9+CsV9G8Kp9jpor15E98t02EREzKQiIgDiPpDu/2a2HVwx9Yz8riTQcnaw7Ao19ATQsmbmB0uW3uK6L6TtGjarL6yMfaQVcN7mHrt8A7+niuW3BbKa0L8jWgO/aEquhsm15MQ6iv2dri+n0QWPUhj1httmMTyNmw8F8skWbox9cE9j1nZIoDJFmZIppk0ywZIszZFXiWmJXzHrS5VbHvyc/luCurg5vCL64ym8RJ5t1TSPEjN3ut+p4KPa7aIxVxLnHZtP0Cw2y3NiGowDWyAGQ5/RbBoxoEXkT2+tDi2I9Z24ybh+HvpktU51aaG6bHen023rllTo/orNeDvWSH1cIPXO3eIwczxy55LqV1WeGyxiOCPVaM/icd7icSULsAAAGgUAAoABkAF81XK6rxeyyXucIb16dJck43gNxXw68dw7yodV5VYJeI3v/l+SLVTH0M0lrcdvcsBKVXlVgsulN5k8lqil0CV4SvCV4Ss8pE8AleErwleKlyJYC8caL1Yi6vy+qK4bnz0DeBTZ/KqdBFqjifNfFmgpic/JWd2waz6nJvns+vcui0Okdk0vN/kjJbZhFnZ4tVoG4eO3xWREXfRiopJeQpbyERF6AREQAIXHNPdEDBPrwigd0mUyNM28x4ii7GoN8XU20xGN/NrtrXDIj+ZEqm6tWRwZ9RSrYY8zhkjxPHjg4Z7wVTmrTQ5ra73uR0UrgRqyNwI9142Ht2FUVugrmKOG/NKZxa7EFkWu+yMyRZmyKDWma+nv6JpuUY8tIqTLGxReuJJ6jTl8R48FNtc7qtjiaXSPwaAKndgFRXdb/VOr7pzHz5rr1w3MyBjZCAZXtrrfA12Oq35rfqdTXoqtz+nzOo0en91KP1K/RXQttmpLaKPnOIGbIz83ce7etlc+ua+CV5VcLq9dZqZ7pv6D2upQWEfVV5VeVXlVhci3B7VKr5qvKqDke4Pqq+aryq8qq3I9we1XhK8qiqcj0ISvl8gGf7nksRq7Pu+u9ShW5A3g9c/W5ef7KVZ7PtPcvYLNTE5qQnOn023mX2/czTn6HrWkkAZlXtmg1Ggd/EqNd1j1ek7M5DcPqpy7Tw7Seyjvl2/yQuus3PCCIiaFAREQAREQAREQBS6S6OttTKiglaOi7Yfwu4eXfXl94XbRxZK0tc3A/ED/OxdqVPpDo2y1Nr1ZAOi+n9rt48vPPbTu5XZj1Gn38rv9Tg95Xa6PHNvxD57lEgm1XA502HIjaO5b3eF3PgeWStof7XDe07QqO2XEx+LOgeHVPZs7EslW0+BLOlp8FDb7KGkOZix+LTu3tPELp+g9/i02YMcftYAGuG1zBgx47MDxHFc8dY3xgslaTGdrcQ07HDcVgsVsksc7ZIziMQc2Pacwd4O0KzU0rXUOt8S8ht4frfZyUZnaapVV1yX7HbIvWRYEdeMnpMPzadhU+q+e31zpm4TWGjrotSWUe1Sq+apVUORPB7VeVXi8JUMt8ID2qJQ7u+g88UDePY36n6KxUzffH4/t2ebkEWRlnO6nfVZ2WUDPHyVq0k2+OiPtEQWWauI5EnYRmOW0c1MhgDee9ZgNm8HvAJHke9eAVyTyGnisSS5f5P5GZzfR4rGwWD3n9g+ZX3Y7upi/PYNg58VPXSaLw/biy3vyX7mO23PEQiInRmCIiACIiACIiACIiACIiAIt43ZHOzUlaHDZ8TTvadhWh31oXLDV0VZWcB9o0cWjPmO4LoyKudcZ9lNlMbO+ziywy2GN7S17cDtbg5p3j+Yrrd6aNQWjF7KO+NnRf27D21WqXh6P5W4wubINzui/wCh7wsrplF5QvnpZx65OZvgnsEzZInUHuyDqOG1rx5tK6Lo7pG21tAcBHLuqDG/jG7/AGnHmqm03VNEC2WF2qcCHNJjPaMO1a3a9HyCXWV5af8Axl1D/S7b2rJq9HRrY7bliXr5mjT66zT8dr0OreyuXosh3hc0uzTu12QhlpaZWbpKiQD8Mn1qt3ufTay2mgbJ6t59yWjTXg7qu71zl/gbp5w5L1Q6o8Srt4zh+jLUWTivXWMEbVIRYo6euLykbHNsxNhbnT+bV9gL3+fuvtsDjkCVtjUn/tx+iRW3js+F6pcd2OPWIHiVOhsrW5DtOaY0+F3W/F7q+f7f+FMr4x65IFnsDiQTgBjjmexTrPZGsyz3nNZ0T/TaOvTrEeX6syzscwiIthWEREAEREAEREAEREAEREAEREAEREAEREAFFtN1xSfeRsdzaCe9SkRjJ40n2Usuh9lcKerpwDn0/TWngq+T0Z2F2cR/VTyW1IoqKXRB1Qfkigu7QuGD7l0zR8HrnOj/AEuqB2K1bdzBsJ5kqUiqlp6pPdKKb/BFsW4rC6MbIGjJoHYsiIrlFRWEjzOQiIvQCIiACIiACIiACIiACIiACIiACIiACIiACIiACIiACIiACIiACIiACIiACIiACIiACIiACIiACIiACIi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AutoShape 6" descr="data:image/jpg;base64,/9j/4AAQSkZJRgABAQAAAQABAAD/2wCEAAkGBhQREBQUEBQVFRUVFRUVFhUUFBUWEBQUFRQVFBQXFRQXHCYeGBkjGRUUHy8gIycpLC0tFR4xNTAqNSYrLCkBCQoKDgwOGg8PGiokHyQpLCwsLS8sLC0sKjAsKSwsLCwpLSwsKSwsLCwsLCwsKSwpLCksLC0pKSwsLCwpKS0sLP/AABEIAOEA4QMBIgACEQEDEQH/xAAcAAEAAgMBAQEAAAAAAAAAAAAABAUDBgcBAgj/xABEEAABAwEEBgYHBwIGAQUAAAABAAIDEQQFITEGEkFRYXEiMoGRobEHExRCUsHRIzNicpLh8IKiJEOywtLxUxVjc4OT/8QAGwEAAgMBAQEAAAAAAAAAAAAAAAUCAwQGAQf/xAAyEQACAgEEAAMGBQMFAAAAAAAAAQIDEQQSITEFQVETIjJhgZFxobHR8BQjwQYzQuHx/9oADAMBAAIRAxEAPwDuKIiACIiACIiACIiACIiACIiACLHLaGt6zmjmQPNRnX1AM5oh/wDYz6rzJJRb6RNRQhfcBymi/wD0Z9Vnitsbuq9juTgfIoygcJLtGZERekQiIgAiIgAiIgAiIgAiIgAiIgAiIgAiIgAiIgAiLU9ONOfYNRjGa8kgJGsaRtANKmmJx2Yc1GUlFZZbVVK2ShBcm0yyhoJcQ0DMkgAcyVrV5+kOzRYRkzO/B1P1nDuquXW6+p7W7XtMhpsGTB+Vgw+ayRhzW1jjJ4uoCeQKzu9voc1+Fxj/ALjy/RcL7m4T6c2qX7trIhvprO73YeCr57xlf99aXngHkDuFAtLmvx7s3U4BRzbq5lUuxsYw0MY9JL6f5NxM0AzdVfQtsC0r2xPbFHeXf03zZu3tMB2p6qJ2Th3rSfbF6LbxXu88/pn5Nm9xGVn3Mz28nkDuqpsOl9si6xbKPxNFe9tCudx3s5uTj3qfZ9KXDrYheqzBVPSN9pP6HTbv9JcLjS0MdEd46bPAaw7itqsV4RzN1oXte3e0g9+481xB+kELx0mqKL1ETtezSuY4biQf3HAq1Xtd8mGfhcZ/DmL+6P0Ci5fo56XaUZbW1GXrWDEfnYM+be5dJsVujmYJIXtex2TmmoP78FohOMuhPqNLbp3ia+vkZ0RFMzBERABERABERABERABERABRbxvOOBmvK6gyAzc47mjMlRb9v5lmb8UjuoyuJ4k7Gjeud3je75HmSR2s7IEZAfDGNjeKpstUeF2Zrr1Dhdnz6QfSLOxrY4CYS8a3R++DK0FXbCaHLIbVpE1smlhZLKZJnNc9tXudI5o6DhUmppiVJ00OtayTsjjpy1AfqpOjkRELici4OG+lNUnvAUZxzAZ+FT2Xxk+c5MGj0we10jyKg0xyaAPBYr10tzbDyL/+P1VZpJGG2h2rhUNJAyJoqqiwubXB3ENNGb3v7Gb2srz2pYqJRV5NXszL7UntS+I4C40aCTuAJPcFZQ6LWp/Vgf2jV/1UXqy+iEtsfiaRA9qT2pWp0Ltf/hP6mfVRLTo/aI+vDIBv1SR3he4foeKVb6kvuRfak9qWItSijks2GX2pPaliolEZDYZfairbRzTKewya8DsD143YxPH4m7+IxCpKJReqTXKIzpjOO2Syj9IaHacQXjHWM6krR04nHpt4j4m12jtotjX5Vu68JLPK2WF5Y9hq1zcx9RsIOBXftAdPGXjFR1GWhg+0ZscMtdn4d42E8iWFN+/h9nI+JeFvT/3K+Y/p/wBG2IiLSIwiIgAiIgAiIgAq++74bZoi92Ljgxm17tg5bSdgU6SQNBLiAACSTkAMSSuX33ezrXPrNqAatiB9yLa8je7PuGxVW2bF8yi+32ceOyLa7W6V7nyO1iT0iPeOyNm5oU6xWGgq4DWIpwaPhCq7LKHWhjG9RlacSBi49q2NoWOPPIuh73LNB0zsZpHJuBid+Zh6Pe0juUy76NDRsLQ08iM++hV/fN1iRj2HqyDP4ZB1T8u1azZKhga4Uc3oOG0FuBWyt5jhjLTWNJY7Rqt92j1k7zQih1aHPo4Y9oKg0V5pLY6SCQZSDH87cHd+B7V7o5oy+1v+GNp6T/k3efJKpRe9xPqVF1b08bs4jj+IrbuuqS0P1Ymlx27gN5OQW8XR6O42UNoPrHfC2ojHbmfBWttt1muyzitGj3WjGSR3zPE4Bc7vfSy1W4kNPqofhaSKj8Ts38slphSl3yxLqfEZS+F7Y/n/AD8DfrTpFYbGNUPjaR7kTdZ3bq/Mqpm9KkAPRildxOo35labY7hByBdzwarWLR6g9wchU+AWtUyYjnrak+my6b6VotsEnY5hU+yekmyPwcXx/mZUd7SVqUt2MyL467nNI8wo02jwIq0A8Y3A+CHTNHsdZU/ii0dKfY7JbW1AjlHxMI1h2jEdq1a+vR25tXWZ2sPgd1/6XZHwWmCCWzv14nOaRtaS145jat10X9JAeRHbKNJwEowafzj3eYw5LPOCfEkM9PqZxW6qWV6GmywlpLXAgjAgihB4hfFF1rSDRmO1trg2SnRkHgHbwuY2+73wyGOQUcO47iDtCyTg4HQ6XUw1C44foQ6JRZKJRVZNuwx0Uq67yks0zJYXFr2GoI8QRtBGBG0FYaJRep4PJVqSw1wfpDQ/Sll4WZsraB46MjK4sft/pOYO7iCrxfnz0daQmx2sGp1HjVe3Y4bDzGY7V+gIZQ9oc01BAIO8FNNPf7RYfaPnvimh/pLsR+F8r9vofaIi0ioIiIAIiIA1TTy9dWNsANPWVdJwibmP6jhyDloss2pCXnrzYN/DGFNv22G1Wp1MpH6reEMeAPbi7+pVN9WkPmIb1WdBvIJbbPLbE19m6Tl9F/P52YrBNqPa7cfDathtF9in2eJO0jALW4wpUYVcZNFMJNLCLmyXrWolxB3DFVN8xUeZWYtoA/DEgZP5gYHhjsWeMKTGFdCbTNFdkovJSvu4WkCMmms5pa7cR9WkjnRXt63lDdtk1qUa0arGDrPechzOZPNQLfcz7O1sg+6ecN8TicAfwnZuy3LVtL7PLaZmyylvqowGsjBNanNzqimJ8gFocNz3LzOp0utxRsk+Fyl+JRSyS2yUz2k1Luqz3Q3YANjeG3Mq1jhDaCms7Y0ZD8x+S8szN3/Svbnu0OqTg0YuO0ptptFlbpcIS6vxHMsLl/kjDYWGnSGsTkBg0dilyF4zIbwCnNtzA3oN6RwApg1uxRRAXGpTSEYw+FYE9k52czl+xAtMXrBR+PPNVcl1uaaxnxoQtlNjWCWCiJ1ws+JE6b7KPgf0fRWRREik9HcR1x27VS31cFOkzGuRGTue4rZHtUeR2rUEVBzCz36GucPd7LtN4ldVbuZ8aBaaGJws1pPQJ1Y3O/y3bGOPwnZu5ZblpVo8LTFVo+1YCWnfvaefmuX3xdOsasz8COPFSbJpfeMIDRIXAAABzI5MBgMSK+K5uyprMWjt9NrovFsHhkZzKGhzC8ovi1aQSve58sDCXGpIY9lTtOBovll8xHrRvb+Vwd4OA80vdE0dbX4pp5rl4MtEoskdohf1ZQ07pGlviKjxUg3e+ms0azfiYQ5ve1VOMl2jfXdTZ8MkRonlrgRmDVdz9Hl++sjEbjs1mcs3D5/qXDdVbroPeZYGkZxv7x1gO3pDtUPaupqxeXf4ef7/AEFHj2kVum3eaO4IviGUOaHNycARyIqF9roU88o+dBERegFWaSWwxWWVwz1dVv5n9Bvia9is1qnpCterBG3e8uPJjT/uc1QseItlVstsGzSrscA6aXZEzUbzoqFhqaq2B1Lvrtlk8Af2VTGlcvIRzfS/nJJjUuNRY1KjQgRKjUyyx6zgN5A7yocatbkbWZnMnuBVseWXwWXgk+kC0iK7pAPe1Ix2uB8mlc5t1q/wgc7Mhvf/AALdPSw//CxDfN5Md9Vzm/paQwN3tr4AfMphX3yMovGTNd+IBW0P6EAaM3Ur24latc2IA4rZLdJ1Qukre6uLEclibFliqriy2SqrbGVf2JwULG0XVpNnw+w4KstdnotkleKKktzlXXJtllkUka/OxfM8OvFX3m4cxsqs1pKxQuweOFVXr9yp9pF8xaf+GR0+HZtfTRSwxh0ga6oBqMN+xW0FwxuexlSC9wYCctZxo2tMhXaqG3S0NRmDVXlw3oXzQtdn62OhHB7cwlers3Q9pHvH6DXTR2+4/Jk+36BTQ114pKD3mESM8MR2hUslwg5OB4OGK77JkeRVJabMyT7xjX/maCe/NIL/ABN6dpSWUxjCnd0cOtOjP4Afy4HwVd/6SY3Vje+Nw4kHvFCu3WnRWB3VDoz+E1b+l31VHeOhLyOjqyjd1ZO4/IqyrxTTW8Phln9+vlNnO7PPanA68cdoaM3Ehkg/qFD3gqddekUcTxEInskdLGDrSNe0CtMCAPiVxHdnqS5pDgTmHChHYtBvOSlpeRm1wPa0D6LTdVXKGY+fBsr8R1E4uqT4P03olatezAfAS3s6zfA07FdLT9ArVUEbHMDh2H6OC3BeeGW+000c9rj7cCu+O2bCIiYFIXO/SjaaOa3dGT+t9P8AYuiLlfpSl+3I3MjHi8/NZ9Q8QMmseKmVd8dGyWVvAu8P3VRGVbaSH7Kzf/H8gqeMpfPsUWfF9v0JkZUqMqFGVKjKEeomRlW9xO+2Z2+RVNGVYXdPqyMO5w7tqui+S+Dw0ZfSlBrWNjvhlH9zXDzouXX8fs7OfwuHcQu16V3f6+xTMGLtXWb+Zh1x30p2rilubr2U0zieHf0uwPit0RjHtoz3O+hHYVfzyVIWpXTaa4bdi2KGWoT7w+1ThsfaFOsg4S3LpljZ5qK0s9soqFr1mZOtc4FUJmwPt6r7TaaqEbSsT5qqMa8EpT9RM+qwh1NbkjnLBbZdSM1zOP0WXxGahTs85Fmki527vJGuXlN06b1suhtn17dZx/7jT2NOsfJaiw+snHDE9n8C6V6Kbu17W6Q5RMP6n9EeGt3Ln73ipr+cj+tcnW3nA8lUEq0tL6NPLzVUVx3is/eivkMqFwzwr5K9JXyUikzUjFarO2QasjQ8bK5jkcx2Ln2knooEj3SWSUNLsTHLWlfwvaPAjtXRCV8Ocr9Pr9RS8VvPy7PHCPZF0NsboDCx+YbqHsZTzat5Wq2D72M/iHjgtqXVf6dudlE93e5/mkYNYsTX4BERdIYguU+lNn+IP5Yz/rHyXVlzb0rWbpNdviH9jz/zCz6lZrMetWama7pAa2eyu/BTwCpYyra1u17uhd8DqeY+ipY3JdPvInsfvZ+SJ0blJjcoMblKjchHqZOjcpMblAjcpMb1Yi1M3u6bX6yJp2jA8wuV6V3P7HbHCn2M2sW7tV3XbzaT3UW5XFeXq30d1XYHgdhVxpHcDLbAY34HrMfmWP2HkciNy2VyyhhXPck12j8/Wuzus8pbszadjmnIq2sF7b+1Zrzu0scbNahqPYeg7OlcqHawrXLTZnwu1Xim4+6RvB2rTXZKuW+BbOEbY4Zu8U4cKgrJrLSIbyI2qYy/nDam8PE449+LFc9BJP3WbXrLxz6ZrWmaROqsdvvgnCuG1aP6+twckVx0Vjkosv8A29oxOWwb+Ko72vQvKr324lSrHYTXWk7GnzP0SK2crZ75DuqqNcdsTLd1m1W1PWd4DYP5wXeNArgNksjQ8Ukk+0fvFR0W9g8SVqPo80JMjm2q0NowdKJhze7Y8j4Rs38s+nySaoqUs1dy6zwuzZXEi3hLkO0qCSvqSSpJK+CVwmqv9rY5DSEdqweFfJK9JXySsEpFqPCsLzif5s/dZSsBK8rfLBkm7vvWcXDvr8/lxW2rU7qFZmc/LFbYu4/08v7M5esv0SFmr+JL5BERdIYwtR9I9i14GO3Ocw8nt+rW9625V2kFh9dZpGDPVq38zek3xAHaoWR3RaKrY7oNHH7j+0sk8W1pqPPzCoo3K3uqb1VsLfdkGHbiFX3nZ/VTPbsrUcjilEul9jn5fCn6cH1G5SY3qAx6kMevEyKZPjepDHqAx6kMepplqZPY9bJcd94COQ8GuPkVqbJFnZIrYywXwm4vKNu0j0YhtserKKOHUkb12H5t3g+Ga5Zfmjk9jq20RiWCuDxUs782HgfFb/dmkJZRr+k3f7w+oV5LfMIjLnOBbkRmTw1dq1wnno3QsUuuzgjrgZIfsJKE+5Jn2OGaiTaOWhv+WT+Wh8l0S83QCR0scTIRl0RSvGmQJ4BV9jintsvqrM08TkAN73e6P5ir84WWbIpvs0uK5Zh/luHMUHeV9m5Hk9JzW9use5uHiuyWb0Qx6o9bPIXUx1GtDa8NaporWxejCxR4ua+T87zTuZRUvVwxgkqnnJxq6biL3hsEbpZOAqRxoMG8z3rqGinoxEZEtto5wxEQxYD+M+8eAw5rebHYI4W6sLGsbuY0NHbTNfU1qDee4LDfrMRy3hF0a+TISANwCrLVadY8Ni8ntJdn3LDVcnrdf7X3IfD+pvrq28sEr5JQlfJKTSkaUgSvCUJXyqJSJHjzgsS+3nw8z+1fBIY9Y071oqg8JLtkJMsrig6YPAn5fNbCq66IqAnsHIf9+CsV9G8Kp9jpor15E98t02EREzKQiIgDiPpDu/2a2HVwx9Yz8riTQcnaw7Ao19ATQsmbmB0uW3uK6L6TtGjarL6yMfaQVcN7mHrt8A7+niuW3BbKa0L8jWgO/aEquhsm15MQ6iv2dri+n0QWPUhj1httmMTyNmw8F8skWbox9cE9j1nZIoDJFmZIppk0ywZIszZFXiWmJXzHrS5VbHvyc/luCurg5vCL64ym8RJ5t1TSPEjN3ut+p4KPa7aIxVxLnHZtP0Cw2y3NiGowDWyAGQ5/RbBoxoEXkT2+tDi2I9Z24ybh+HvpktU51aaG6bHen023rllTo/orNeDvWSH1cIPXO3eIwczxy55LqV1WeGyxiOCPVaM/icd7icSULsAAAGgUAAoABkAF81XK6rxeyyXucIb16dJck43gNxXw68dw7yodV5VYJeI3v/l+SLVTH0M0lrcdvcsBKVXlVgsulN5k8lqil0CV4SvCV4Ss8pE8AleErwleKlyJYC8caL1Yi6vy+qK4bnz0DeBTZ/KqdBFqjifNfFmgpic/JWd2waz6nJvns+vcui0Okdk0vN/kjJbZhFnZ4tVoG4eO3xWREXfRiopJeQpbyERF6AREQAIXHNPdEDBPrwigd0mUyNM28x4ii7GoN8XU20xGN/NrtrXDIj+ZEqm6tWRwZ9RSrYY8zhkjxPHjg4Z7wVTmrTQ5ra73uR0UrgRqyNwI9142Ht2FUVugrmKOG/NKZxa7EFkWu+yMyRZmyKDWma+nv6JpuUY8tIqTLGxReuJJ6jTl8R48FNtc7qtjiaXSPwaAKndgFRXdb/VOr7pzHz5rr1w3MyBjZCAZXtrrfA12Oq35rfqdTXoqtz+nzOo0en91KP1K/RXQttmpLaKPnOIGbIz83ce7etlc+ua+CV5VcLq9dZqZ7pv6D2upQWEfVV5VeVXlVhci3B7VKr5qvKqDke4Pqq+aryq8qq3I9we1XhK8qiqcj0ISvl8gGf7nksRq7Pu+u9ShW5A3g9c/W5ef7KVZ7PtPcvYLNTE5qQnOn023mX2/czTn6HrWkkAZlXtmg1Ggd/EqNd1j1ek7M5DcPqpy7Tw7Seyjvl2/yQuus3PCCIiaFAREQAREQAREQBS6S6OttTKiglaOi7Yfwu4eXfXl94XbRxZK0tc3A/ED/OxdqVPpDo2y1Nr1ZAOi+n9rt48vPPbTu5XZj1Gn38rv9Tg95Xa6PHNvxD57lEgm1XA502HIjaO5b3eF3PgeWStof7XDe07QqO2XEx+LOgeHVPZs7EslW0+BLOlp8FDb7KGkOZix+LTu3tPELp+g9/i02YMcftYAGuG1zBgx47MDxHFc8dY3xgslaTGdrcQ07HDcVgsVsksc7ZIziMQc2Pacwd4O0KzU0rXUOt8S8ht4frfZyUZnaapVV1yX7HbIvWRYEdeMnpMPzadhU+q+e31zpm4TWGjrotSWUe1Sq+apVUORPB7VeVXi8JUMt8ID2qJQ7u+g88UDePY36n6KxUzffH4/t2ebkEWRlnO6nfVZ2WUDPHyVq0k2+OiPtEQWWauI5EnYRmOW0c1MhgDee9ZgNm8HvAJHke9eAVyTyGnisSS5f5P5GZzfR4rGwWD3n9g+ZX3Y7upi/PYNg58VPXSaLw/biy3vyX7mO23PEQiInRmCIiACIiACIiACIiACIiAIt43ZHOzUlaHDZ8TTvadhWh31oXLDV0VZWcB9o0cWjPmO4LoyKudcZ9lNlMbO+ziywy2GN7S17cDtbg5p3j+Yrrd6aNQWjF7KO+NnRf27D21WqXh6P5W4wubINzui/wCh7wsrplF5QvnpZx65OZvgnsEzZInUHuyDqOG1rx5tK6Lo7pG21tAcBHLuqDG/jG7/AGnHmqm03VNEC2WF2qcCHNJjPaMO1a3a9HyCXWV5af8Axl1D/S7b2rJq9HRrY7bliXr5mjT66zT8dr0OreyuXosh3hc0uzTu12QhlpaZWbpKiQD8Mn1qt3ufTay2mgbJ6t59yWjTXg7qu71zl/gbp5w5L1Q6o8Srt4zh+jLUWTivXWMEbVIRYo6euLykbHNsxNhbnT+bV9gL3+fuvtsDjkCVtjUn/tx+iRW3js+F6pcd2OPWIHiVOhsrW5DtOaY0+F3W/F7q+f7f+FMr4x65IFnsDiQTgBjjmexTrPZGsyz3nNZ0T/TaOvTrEeX6syzscwiIthWEREAEREAEREAEREAEREAEREAEREAEREAFFtN1xSfeRsdzaCe9SkRjJ40n2Usuh9lcKerpwDn0/TWngq+T0Z2F2cR/VTyW1IoqKXRB1Qfkigu7QuGD7l0zR8HrnOj/AEuqB2K1bdzBsJ5kqUiqlp6pPdKKb/BFsW4rC6MbIGjJoHYsiIrlFRWEjzOQiIvQCIiACIiACIiACIiACIiACIiACIiACIiACIiACIiACIiACIiACIiACIiACIiACIiACIiACIiACIiACIiA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AutoShape 8" descr="data:image/jpg;base64,/9j/4AAQSkZJRgABAQAAAQABAAD/2wCEAAkGBhQREBQUEBQVFRUVFRUVFhUUFBUWEBQUFRQVFBQXFRQXHCYeGBkjGRUUHy8gIycpLC0tFR4xNTAqNSYrLCkBCQoKDgwOGg8PGiokHyQpLCwsLS8sLC0sKjAsKSwsLCwpLSwsKSwsLCwsLCwsKSwpLCksLC0pKSwsLCwpKS0sLP/AABEIAOEA4QMBIgACEQEDEQH/xAAcAAEAAgMBAQEAAAAAAAAAAAAABAUDBgcBAgj/xABEEAABAwEEBgYHBwIGAQUAAAABAAIDEQQFITEGEkFRYXEiMoGRobEHExRCUsHRIzNicpLh8IKiJEOywtLxUxVjc4OT/8QAGwEAAgMBAQEAAAAAAAAAAAAAAAUCAwQGAQf/xAAyEQACAgEEAAMGBQMFAAAAAAAAAQIDEQQSITEFQVETIjJhgZFxobHR8BQjwQYzQuHx/9oADAMBAAIRAxEAPwDuKIiACIiACIiACIiACIiACIiACLHLaGt6zmjmQPNRnX1AM5oh/wDYz6rzJJRb6RNRQhfcBymi/wD0Z9Vnitsbuq9juTgfIoygcJLtGZERekQiIgAiIgAiIgAiIgAiIgAiIgAiIgAiIgAiIgAiLU9ONOfYNRjGa8kgJGsaRtANKmmJx2Yc1GUlFZZbVVK2ShBcm0yyhoJcQ0DMkgAcyVrV5+kOzRYRkzO/B1P1nDuquXW6+p7W7XtMhpsGTB+Vgw+ayRhzW1jjJ4uoCeQKzu9voc1+Fxj/ALjy/RcL7m4T6c2qX7trIhvprO73YeCr57xlf99aXngHkDuFAtLmvx7s3U4BRzbq5lUuxsYw0MY9JL6f5NxM0AzdVfQtsC0r2xPbFHeXf03zZu3tMB2p6qJ2Th3rSfbF6LbxXu88/pn5Nm9xGVn3Mz28nkDuqpsOl9si6xbKPxNFe9tCudx3s5uTj3qfZ9KXDrYheqzBVPSN9pP6HTbv9JcLjS0MdEd46bPAaw7itqsV4RzN1oXte3e0g9+481xB+kELx0mqKL1ETtezSuY4biQf3HAq1Xtd8mGfhcZ/DmL+6P0Ci5fo56XaUZbW1GXrWDEfnYM+be5dJsVujmYJIXtex2TmmoP78FohOMuhPqNLbp3ia+vkZ0RFMzBERABERABERABERABERABRbxvOOBmvK6gyAzc47mjMlRb9v5lmb8UjuoyuJ4k7Gjeud3je75HmSR2s7IEZAfDGNjeKpstUeF2Zrr1Dhdnz6QfSLOxrY4CYS8a3R++DK0FXbCaHLIbVpE1smlhZLKZJnNc9tXudI5o6DhUmppiVJ00OtayTsjjpy1AfqpOjkRELici4OG+lNUnvAUZxzAZ+FT2Xxk+c5MGj0we10jyKg0xyaAPBYr10tzbDyL/+P1VZpJGG2h2rhUNJAyJoqqiwubXB3ENNGb3v7Gb2srz2pYqJRV5NXszL7UntS+I4C40aCTuAJPcFZQ6LWp/Vgf2jV/1UXqy+iEtsfiaRA9qT2pWp0Ltf/hP6mfVRLTo/aI+vDIBv1SR3he4foeKVb6kvuRfak9qWItSijks2GX2pPaliolEZDYZfairbRzTKewya8DsD143YxPH4m7+IxCpKJReqTXKIzpjOO2Syj9IaHacQXjHWM6krR04nHpt4j4m12jtotjX5Vu68JLPK2WF5Y9hq1zcx9RsIOBXftAdPGXjFR1GWhg+0ZscMtdn4d42E8iWFN+/h9nI+JeFvT/3K+Y/p/wBG2IiLSIwiIgAiIgAiIgAq++74bZoi92Ljgxm17tg5bSdgU6SQNBLiAACSTkAMSSuX33ezrXPrNqAatiB9yLa8je7PuGxVW2bF8yi+32ceOyLa7W6V7nyO1iT0iPeOyNm5oU6xWGgq4DWIpwaPhCq7LKHWhjG9RlacSBi49q2NoWOPPIuh73LNB0zsZpHJuBid+Zh6Pe0juUy76NDRsLQ08iM++hV/fN1iRj2HqyDP4ZB1T8u1azZKhga4Uc3oOG0FuBWyt5jhjLTWNJY7Rqt92j1k7zQih1aHPo4Y9oKg0V5pLY6SCQZSDH87cHd+B7V7o5oy+1v+GNp6T/k3efJKpRe9xPqVF1b08bs4jj+IrbuuqS0P1Ymlx27gN5OQW8XR6O42UNoPrHfC2ojHbmfBWttt1muyzitGj3WjGSR3zPE4Bc7vfSy1W4kNPqofhaSKj8Ts38slphSl3yxLqfEZS+F7Y/n/AD8DfrTpFYbGNUPjaR7kTdZ3bq/Mqpm9KkAPRildxOo35labY7hByBdzwarWLR6g9wchU+AWtUyYjnrak+my6b6VotsEnY5hU+yekmyPwcXx/mZUd7SVqUt2MyL467nNI8wo02jwIq0A8Y3A+CHTNHsdZU/ii0dKfY7JbW1AjlHxMI1h2jEdq1a+vR25tXWZ2sPgd1/6XZHwWmCCWzv14nOaRtaS145jat10X9JAeRHbKNJwEowafzj3eYw5LPOCfEkM9PqZxW6qWV6GmywlpLXAgjAgihB4hfFF1rSDRmO1trg2SnRkHgHbwuY2+73wyGOQUcO47iDtCyTg4HQ6XUw1C44foQ6JRZKJRVZNuwx0Uq67yks0zJYXFr2GoI8QRtBGBG0FYaJRep4PJVqSw1wfpDQ/Sll4WZsraB46MjK4sft/pOYO7iCrxfnz0daQmx2sGp1HjVe3Y4bDzGY7V+gIZQ9oc01BAIO8FNNPf7RYfaPnvimh/pLsR+F8r9vofaIi0ioIiIAIiIA1TTy9dWNsANPWVdJwibmP6jhyDloss2pCXnrzYN/DGFNv22G1Wp1MpH6reEMeAPbi7+pVN9WkPmIb1WdBvIJbbPLbE19m6Tl9F/P52YrBNqPa7cfDathtF9in2eJO0jALW4wpUYVcZNFMJNLCLmyXrWolxB3DFVN8xUeZWYtoA/DEgZP5gYHhjsWeMKTGFdCbTNFdkovJSvu4WkCMmms5pa7cR9WkjnRXt63lDdtk1qUa0arGDrPechzOZPNQLfcz7O1sg+6ecN8TicAfwnZuy3LVtL7PLaZmyylvqowGsjBNanNzqimJ8gFocNz3LzOp0utxRsk+Fyl+JRSyS2yUz2k1Luqz3Q3YANjeG3Mq1jhDaCms7Y0ZD8x+S8szN3/Svbnu0OqTg0YuO0ptptFlbpcIS6vxHMsLl/kjDYWGnSGsTkBg0dilyF4zIbwCnNtzA3oN6RwApg1uxRRAXGpTSEYw+FYE9k52czl+xAtMXrBR+PPNVcl1uaaxnxoQtlNjWCWCiJ1ws+JE6b7KPgf0fRWRREik9HcR1x27VS31cFOkzGuRGTue4rZHtUeR2rUEVBzCz36GucPd7LtN4ldVbuZ8aBaaGJws1pPQJ1Y3O/y3bGOPwnZu5ZblpVo8LTFVo+1YCWnfvaefmuX3xdOsasz8COPFSbJpfeMIDRIXAAABzI5MBgMSK+K5uyprMWjt9NrovFsHhkZzKGhzC8ovi1aQSve58sDCXGpIY9lTtOBovll8xHrRvb+Vwd4OA80vdE0dbX4pp5rl4MtEoskdohf1ZQ07pGlviKjxUg3e+ms0azfiYQ5ve1VOMl2jfXdTZ8MkRonlrgRmDVdz9Hl++sjEbjs1mcs3D5/qXDdVbroPeZYGkZxv7x1gO3pDtUPaupqxeXf4ef7/AEFHj2kVum3eaO4IviGUOaHNycARyIqF9roU88o+dBERegFWaSWwxWWVwz1dVv5n9Bvia9is1qnpCterBG3e8uPJjT/uc1QseItlVstsGzSrscA6aXZEzUbzoqFhqaq2B1Lvrtlk8Af2VTGlcvIRzfS/nJJjUuNRY1KjQgRKjUyyx6zgN5A7yocatbkbWZnMnuBVseWXwWXgk+kC0iK7pAPe1Ix2uB8mlc5t1q/wgc7Mhvf/AALdPSw//CxDfN5Md9Vzm/paQwN3tr4AfMphX3yMovGTNd+IBW0P6EAaM3Ur24latc2IA4rZLdJ1Qukre6uLEclibFliqriy2SqrbGVf2JwULG0XVpNnw+w4KstdnotkleKKktzlXXJtllkUka/OxfM8OvFX3m4cxsqs1pKxQuweOFVXr9yp9pF8xaf+GR0+HZtfTRSwxh0ga6oBqMN+xW0FwxuexlSC9wYCctZxo2tMhXaqG3S0NRmDVXlw3oXzQtdn62OhHB7cwlers3Q9pHvH6DXTR2+4/Jk+36BTQ114pKD3mESM8MR2hUslwg5OB4OGK77JkeRVJabMyT7xjX/maCe/NIL/ABN6dpSWUxjCnd0cOtOjP4Afy4HwVd/6SY3Vje+Nw4kHvFCu3WnRWB3VDoz+E1b+l31VHeOhLyOjqyjd1ZO4/IqyrxTTW8Phln9+vlNnO7PPanA68cdoaM3Ehkg/qFD3gqddekUcTxEInskdLGDrSNe0CtMCAPiVxHdnqS5pDgTmHChHYtBvOSlpeRm1wPa0D6LTdVXKGY+fBsr8R1E4uqT4P03olatezAfAS3s6zfA07FdLT9ArVUEbHMDh2H6OC3BeeGW+000c9rj7cCu+O2bCIiYFIXO/SjaaOa3dGT+t9P8AYuiLlfpSl+3I3MjHi8/NZ9Q8QMmseKmVd8dGyWVvAu8P3VRGVbaSH7Kzf/H8gqeMpfPsUWfF9v0JkZUqMqFGVKjKEeomRlW9xO+2Z2+RVNGVYXdPqyMO5w7tqui+S+Dw0ZfSlBrWNjvhlH9zXDzouXX8fs7OfwuHcQu16V3f6+xTMGLtXWb+Zh1x30p2rilubr2U0zieHf0uwPit0RjHtoz3O+hHYVfzyVIWpXTaa4bdi2KGWoT7w+1ThsfaFOsg4S3LpljZ5qK0s9soqFr1mZOtc4FUJmwPt6r7TaaqEbSsT5qqMa8EpT9RM+qwh1NbkjnLBbZdSM1zOP0WXxGahTs85Fmki527vJGuXlN06b1suhtn17dZx/7jT2NOsfJaiw+snHDE9n8C6V6Kbu17W6Q5RMP6n9EeGt3Ln73ipr+cj+tcnW3nA8lUEq0tL6NPLzVUVx3is/eivkMqFwzwr5K9JXyUikzUjFarO2QasjQ8bK5jkcx2Ln2knooEj3SWSUNLsTHLWlfwvaPAjtXRCV8Ocr9Pr9RS8VvPy7PHCPZF0NsboDCx+YbqHsZTzat5Wq2D72M/iHjgtqXVf6dudlE93e5/mkYNYsTX4BERdIYguU+lNn+IP5Yz/rHyXVlzb0rWbpNdviH9jz/zCz6lZrMetWama7pAa2eyu/BTwCpYyra1u17uhd8DqeY+ipY3JdPvInsfvZ+SJ0blJjcoMblKjchHqZOjcpMblAjcpMb1Yi1M3u6bX6yJp2jA8wuV6V3P7HbHCn2M2sW7tV3XbzaT3UW5XFeXq30d1XYHgdhVxpHcDLbAY34HrMfmWP2HkciNy2VyyhhXPck12j8/Wuzus8pbszadjmnIq2sF7b+1Zrzu0scbNahqPYeg7OlcqHawrXLTZnwu1Xim4+6RvB2rTXZKuW+BbOEbY4Zu8U4cKgrJrLSIbyI2qYy/nDam8PE449+LFc9BJP3WbXrLxz6ZrWmaROqsdvvgnCuG1aP6+twckVx0Vjkosv8A29oxOWwb+Ko72vQvKr324lSrHYTXWk7GnzP0SK2crZ75DuqqNcdsTLd1m1W1PWd4DYP5wXeNArgNksjQ8Ukk+0fvFR0W9g8SVqPo80JMjm2q0NowdKJhze7Y8j4Rs38s+nySaoqUs1dy6zwuzZXEi3hLkO0qCSvqSSpJK+CVwmqv9rY5DSEdqweFfJK9JXySsEpFqPCsLzif5s/dZSsBK8rfLBkm7vvWcXDvr8/lxW2rU7qFZmc/LFbYu4/08v7M5esv0SFmr+JL5BERdIYwtR9I9i14GO3Ocw8nt+rW9625V2kFh9dZpGDPVq38zek3xAHaoWR3RaKrY7oNHH7j+0sk8W1pqPPzCoo3K3uqb1VsLfdkGHbiFX3nZ/VTPbsrUcjilEul9jn5fCn6cH1G5SY3qAx6kMevEyKZPjepDHqAx6kMepplqZPY9bJcd94COQ8GuPkVqbJFnZIrYywXwm4vKNu0j0YhtserKKOHUkb12H5t3g+Ga5Zfmjk9jq20RiWCuDxUs782HgfFb/dmkJZRr+k3f7w+oV5LfMIjLnOBbkRmTw1dq1wnno3QsUuuzgjrgZIfsJKE+5Jn2OGaiTaOWhv+WT+Wh8l0S83QCR0scTIRl0RSvGmQJ4BV9jintsvqrM08TkAN73e6P5ir84WWbIpvs0uK5Zh/luHMUHeV9m5Hk9JzW9use5uHiuyWb0Qx6o9bPIXUx1GtDa8NaporWxejCxR4ua+T87zTuZRUvVwxgkqnnJxq6biL3hsEbpZOAqRxoMG8z3rqGinoxEZEtto5wxEQxYD+M+8eAw5rebHYI4W6sLGsbuY0NHbTNfU1qDee4LDfrMRy3hF0a+TISANwCrLVadY8Ni8ntJdn3LDVcnrdf7X3IfD+pvrq28sEr5JQlfJKTSkaUgSvCUJXyqJSJHjzgsS+3nw8z+1fBIY9Y071oqg8JLtkJMsrig6YPAn5fNbCq66IqAnsHIf9+CsV9G8Kp9jpor15E98t02EREzKQiIgDiPpDu/2a2HVwx9Yz8riTQcnaw7Ao19ATQsmbmB0uW3uK6L6TtGjarL6yMfaQVcN7mHrt8A7+niuW3BbKa0L8jWgO/aEquhsm15MQ6iv2dri+n0QWPUhj1httmMTyNmw8F8skWbox9cE9j1nZIoDJFmZIppk0ywZIszZFXiWmJXzHrS5VbHvyc/luCurg5vCL64ym8RJ5t1TSPEjN3ut+p4KPa7aIxVxLnHZtP0Cw2y3NiGowDWyAGQ5/RbBoxoEXkT2+tDi2I9Z24ybh+HvpktU51aaG6bHen023rllTo/orNeDvWSH1cIPXO3eIwczxy55LqV1WeGyxiOCPVaM/icd7icSULsAAAGgUAAoABkAF81XK6rxeyyXucIb16dJck43gNxXw68dw7yodV5VYJeI3v/l+SLVTH0M0lrcdvcsBKVXlVgsulN5k8lqil0CV4SvCV4Ss8pE8AleErwleKlyJYC8caL1Yi6vy+qK4bnz0DeBTZ/KqdBFqjifNfFmgpic/JWd2waz6nJvns+vcui0Okdk0vN/kjJbZhFnZ4tVoG4eO3xWREXfRiopJeQpbyERF6AREQAIXHNPdEDBPrwigd0mUyNM28x4ii7GoN8XU20xGN/NrtrXDIj+ZEqm6tWRwZ9RSrYY8zhkjxPHjg4Z7wVTmrTQ5ra73uR0UrgRqyNwI9142Ht2FUVugrmKOG/NKZxa7EFkWu+yMyRZmyKDWma+nv6JpuUY8tIqTLGxReuJJ6jTl8R48FNtc7qtjiaXSPwaAKndgFRXdb/VOr7pzHz5rr1w3MyBjZCAZXtrrfA12Oq35rfqdTXoqtz+nzOo0en91KP1K/RXQttmpLaKPnOIGbIz83ce7etlc+ua+CV5VcLq9dZqZ7pv6D2upQWEfVV5VeVXlVhci3B7VKr5qvKqDke4Pqq+aryq8qq3I9we1XhK8qiqcj0ISvl8gGf7nksRq7Pu+u9ShW5A3g9c/W5ef7KVZ7PtPcvYLNTE5qQnOn023mX2/czTn6HrWkkAZlXtmg1Ggd/EqNd1j1ek7M5DcPqpy7Tw7Seyjvl2/yQuus3PCCIiaFAREQAREQAREQBS6S6OttTKiglaOi7Yfwu4eXfXl94XbRxZK0tc3A/ED/OxdqVPpDo2y1Nr1ZAOi+n9rt48vPPbTu5XZj1Gn38rv9Tg95Xa6PHNvxD57lEgm1XA502HIjaO5b3eF3PgeWStof7XDe07QqO2XEx+LOgeHVPZs7EslW0+BLOlp8FDb7KGkOZix+LTu3tPELp+g9/i02YMcftYAGuG1zBgx47MDxHFc8dY3xgslaTGdrcQ07HDcVgsVsksc7ZIziMQc2Pacwd4O0KzU0rXUOt8S8ht4frfZyUZnaapVV1yX7HbIvWRYEdeMnpMPzadhU+q+e31zpm4TWGjrotSWUe1Sq+apVUORPB7VeVXi8JUMt8ID2qJQ7u+g88UDePY36n6KxUzffH4/t2ebkEWRlnO6nfVZ2WUDPHyVq0k2+OiPtEQWWauI5EnYRmOW0c1MhgDee9ZgNm8HvAJHke9eAVyTyGnisSS5f5P5GZzfR4rGwWD3n9g+ZX3Y7upi/PYNg58VPXSaLw/biy3vyX7mO23PEQiInRmCIiACIiACIiACIiACIiAIt43ZHOzUlaHDZ8TTvadhWh31oXLDV0VZWcB9o0cWjPmO4LoyKudcZ9lNlMbO+ziywy2GN7S17cDtbg5p3j+Yrrd6aNQWjF7KO+NnRf27D21WqXh6P5W4wubINzui/wCh7wsrplF5QvnpZx65OZvgnsEzZInUHuyDqOG1rx5tK6Lo7pG21tAcBHLuqDG/jG7/AGnHmqm03VNEC2WF2qcCHNJjPaMO1a3a9HyCXWV5af8Axl1D/S7b2rJq9HRrY7bliXr5mjT66zT8dr0OreyuXosh3hc0uzTu12QhlpaZWbpKiQD8Mn1qt3ufTay2mgbJ6t59yWjTXg7qu71zl/gbp5w5L1Q6o8Srt4zh+jLUWTivXWMEbVIRYo6euLykbHNsxNhbnT+bV9gL3+fuvtsDjkCVtjUn/tx+iRW3js+F6pcd2OPWIHiVOhsrW5DtOaY0+F3W/F7q+f7f+FMr4x65IFnsDiQTgBjjmexTrPZGsyz3nNZ0T/TaOvTrEeX6syzscwiIthWEREAEREAEREAEREAEREAEREAEREAEREAFFtN1xSfeRsdzaCe9SkRjJ40n2Usuh9lcKerpwDn0/TWngq+T0Z2F2cR/VTyW1IoqKXRB1Qfkigu7QuGD7l0zR8HrnOj/AEuqB2K1bdzBsJ5kqUiqlp6pPdKKb/BFsW4rC6MbIGjJoHYsiIrlFRWEjzOQiIvQCIiACIiACIiACIiACIiACIiACIiACIiACIiACIiACIiACIiACIiACIiACIiACIiACIiACIiACIiACIiA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AutoShape 10" descr="data:image/jpg;base64,/9j/4AAQSkZJRgABAQAAAQABAAD/2wCEAAkGBhQREBQUEBQVFRUVFRUVFhUUFBUWEBQUFRQVFBQXFRQXHCYeGBkjGRUUHy8gIycpLC0tFR4xNTAqNSYrLCkBCQoKDgwOGg8PGiokHyQpLCwsLS8sLC0sKjAsKSwsLCwpLSwsKSwsLCwsLCwsKSwpLCksLC0pKSwsLCwpKS0sLP/AABEIAOEA4QMBIgACEQEDEQH/xAAcAAEAAgMBAQEAAAAAAAAAAAAABAUDBgcBAgj/xABEEAABAwEEBgYHBwIGAQUAAAABAAIDEQQFITEGEkFRYXEiMoGRobEHExRCUsHRIzNicpLh8IKiJEOywtLxUxVjc4OT/8QAGwEAAgMBAQEAAAAAAAAAAAAAAAUCAwQGAQf/xAAyEQACAgEEAAMGBQMFAAAAAAAAAQIDEQQSITEFQVETIjJhgZFxobHR8BQjwQYzQuHx/9oADAMBAAIRAxEAPwDuKIiACIiACIiACIiACIiACIiACLHLaGt6zmjmQPNRnX1AM5oh/wDYz6rzJJRb6RNRQhfcBymi/wD0Z9Vnitsbuq9juTgfIoygcJLtGZERekQiIgAiIgAiIgAiIgAiIgAiIgAiIgAiIgAiIgAiLU9ONOfYNRjGa8kgJGsaRtANKmmJx2Yc1GUlFZZbVVK2ShBcm0yyhoJcQ0DMkgAcyVrV5+kOzRYRkzO/B1P1nDuquXW6+p7W7XtMhpsGTB+Vgw+ayRhzW1jjJ4uoCeQKzu9voc1+Fxj/ALjy/RcL7m4T6c2qX7trIhvprO73YeCr57xlf99aXngHkDuFAtLmvx7s3U4BRzbq5lUuxsYw0MY9JL6f5NxM0AzdVfQtsC0r2xPbFHeXf03zZu3tMB2p6qJ2Th3rSfbF6LbxXu88/pn5Nm9xGVn3Mz28nkDuqpsOl9si6xbKPxNFe9tCudx3s5uTj3qfZ9KXDrYheqzBVPSN9pP6HTbv9JcLjS0MdEd46bPAaw7itqsV4RzN1oXte3e0g9+481xB+kELx0mqKL1ETtezSuY4biQf3HAq1Xtd8mGfhcZ/DmL+6P0Ci5fo56XaUZbW1GXrWDEfnYM+be5dJsVujmYJIXtex2TmmoP78FohOMuhPqNLbp3ia+vkZ0RFMzBERABERABERABERABERABRbxvOOBmvK6gyAzc47mjMlRb9v5lmb8UjuoyuJ4k7Gjeud3je75HmSR2s7IEZAfDGNjeKpstUeF2Zrr1Dhdnz6QfSLOxrY4CYS8a3R++DK0FXbCaHLIbVpE1smlhZLKZJnNc9tXudI5o6DhUmppiVJ00OtayTsjjpy1AfqpOjkRELici4OG+lNUnvAUZxzAZ+FT2Xxk+c5MGj0we10jyKg0xyaAPBYr10tzbDyL/+P1VZpJGG2h2rhUNJAyJoqqiwubXB3ENNGb3v7Gb2srz2pYqJRV5NXszL7UntS+I4C40aCTuAJPcFZQ6LWp/Vgf2jV/1UXqy+iEtsfiaRA9qT2pWp0Ltf/hP6mfVRLTo/aI+vDIBv1SR3he4foeKVb6kvuRfak9qWItSijks2GX2pPaliolEZDYZfairbRzTKewya8DsD143YxPH4m7+IxCpKJReqTXKIzpjOO2Syj9IaHacQXjHWM6krR04nHpt4j4m12jtotjX5Vu68JLPK2WF5Y9hq1zcx9RsIOBXftAdPGXjFR1GWhg+0ZscMtdn4d42E8iWFN+/h9nI+JeFvT/3K+Y/p/wBG2IiLSIwiIgAiIgAiIgAq++74bZoi92Ljgxm17tg5bSdgU6SQNBLiAACSTkAMSSuX33ezrXPrNqAatiB9yLa8je7PuGxVW2bF8yi+32ceOyLa7W6V7nyO1iT0iPeOyNm5oU6xWGgq4DWIpwaPhCq7LKHWhjG9RlacSBi49q2NoWOPPIuh73LNB0zsZpHJuBid+Zh6Pe0juUy76NDRsLQ08iM++hV/fN1iRj2HqyDP4ZB1T8u1azZKhga4Uc3oOG0FuBWyt5jhjLTWNJY7Rqt92j1k7zQih1aHPo4Y9oKg0V5pLY6SCQZSDH87cHd+B7V7o5oy+1v+GNp6T/k3efJKpRe9xPqVF1b08bs4jj+IrbuuqS0P1Ymlx27gN5OQW8XR6O42UNoPrHfC2ojHbmfBWttt1muyzitGj3WjGSR3zPE4Bc7vfSy1W4kNPqofhaSKj8Ts38slphSl3yxLqfEZS+F7Y/n/AD8DfrTpFYbGNUPjaR7kTdZ3bq/Mqpm9KkAPRildxOo35labY7hByBdzwarWLR6g9wchU+AWtUyYjnrak+my6b6VotsEnY5hU+yekmyPwcXx/mZUd7SVqUt2MyL467nNI8wo02jwIq0A8Y3A+CHTNHsdZU/ii0dKfY7JbW1AjlHxMI1h2jEdq1a+vR25tXWZ2sPgd1/6XZHwWmCCWzv14nOaRtaS145jat10X9JAeRHbKNJwEowafzj3eYw5LPOCfEkM9PqZxW6qWV6GmywlpLXAgjAgihB4hfFF1rSDRmO1trg2SnRkHgHbwuY2+73wyGOQUcO47iDtCyTg4HQ6XUw1C44foQ6JRZKJRVZNuwx0Uq67yks0zJYXFr2GoI8QRtBGBG0FYaJRep4PJVqSw1wfpDQ/Sll4WZsraB46MjK4sft/pOYO7iCrxfnz0daQmx2sGp1HjVe3Y4bDzGY7V+gIZQ9oc01BAIO8FNNPf7RYfaPnvimh/pLsR+F8r9vofaIi0ioIiIAIiIA1TTy9dWNsANPWVdJwibmP6jhyDloss2pCXnrzYN/DGFNv22G1Wp1MpH6reEMeAPbi7+pVN9WkPmIb1WdBvIJbbPLbE19m6Tl9F/P52YrBNqPa7cfDathtF9in2eJO0jALW4wpUYVcZNFMJNLCLmyXrWolxB3DFVN8xUeZWYtoA/DEgZP5gYHhjsWeMKTGFdCbTNFdkovJSvu4WkCMmms5pa7cR9WkjnRXt63lDdtk1qUa0arGDrPechzOZPNQLfcz7O1sg+6ecN8TicAfwnZuy3LVtL7PLaZmyylvqowGsjBNanNzqimJ8gFocNz3LzOp0utxRsk+Fyl+JRSyS2yUz2k1Luqz3Q3YANjeG3Mq1jhDaCms7Y0ZD8x+S8szN3/Svbnu0OqTg0YuO0ptptFlbpcIS6vxHMsLl/kjDYWGnSGsTkBg0dilyF4zIbwCnNtzA3oN6RwApg1uxRRAXGpTSEYw+FYE9k52czl+xAtMXrBR+PPNVcl1uaaxnxoQtlNjWCWCiJ1ws+JE6b7KPgf0fRWRREik9HcR1x27VS31cFOkzGuRGTue4rZHtUeR2rUEVBzCz36GucPd7LtN4ldVbuZ8aBaaGJws1pPQJ1Y3O/y3bGOPwnZu5ZblpVo8LTFVo+1YCWnfvaefmuX3xdOsasz8COPFSbJpfeMIDRIXAAABzI5MBgMSK+K5uyprMWjt9NrovFsHhkZzKGhzC8ovi1aQSve58sDCXGpIY9lTtOBovll8xHrRvb+Vwd4OA80vdE0dbX4pp5rl4MtEoskdohf1ZQ07pGlviKjxUg3e+ms0azfiYQ5ve1VOMl2jfXdTZ8MkRonlrgRmDVdz9Hl++sjEbjs1mcs3D5/qXDdVbroPeZYGkZxv7x1gO3pDtUPaupqxeXf4ef7/AEFHj2kVum3eaO4IviGUOaHNycARyIqF9roU88o+dBERegFWaSWwxWWVwz1dVv5n9Bvia9is1qnpCterBG3e8uPJjT/uc1QseItlVstsGzSrscA6aXZEzUbzoqFhqaq2B1Lvrtlk8Af2VTGlcvIRzfS/nJJjUuNRY1KjQgRKjUyyx6zgN5A7yocatbkbWZnMnuBVseWXwWXgk+kC0iK7pAPe1Ix2uB8mlc5t1q/wgc7Mhvf/AALdPSw//CxDfN5Md9Vzm/paQwN3tr4AfMphX3yMovGTNd+IBW0P6EAaM3Ur24latc2IA4rZLdJ1Qukre6uLEclibFliqriy2SqrbGVf2JwULG0XVpNnw+w4KstdnotkleKKktzlXXJtllkUka/OxfM8OvFX3m4cxsqs1pKxQuweOFVXr9yp9pF8xaf+GR0+HZtfTRSwxh0ga6oBqMN+xW0FwxuexlSC9wYCctZxo2tMhXaqG3S0NRmDVXlw3oXzQtdn62OhHB7cwlers3Q9pHvH6DXTR2+4/Jk+36BTQ114pKD3mESM8MR2hUslwg5OB4OGK77JkeRVJabMyT7xjX/maCe/NIL/ABN6dpSWUxjCnd0cOtOjP4Afy4HwVd/6SY3Vje+Nw4kHvFCu3WnRWB3VDoz+E1b+l31VHeOhLyOjqyjd1ZO4/IqyrxTTW8Phln9+vlNnO7PPanA68cdoaM3Ehkg/qFD3gqddekUcTxEInskdLGDrSNe0CtMCAPiVxHdnqS5pDgTmHChHYtBvOSlpeRm1wPa0D6LTdVXKGY+fBsr8R1E4uqT4P03olatezAfAS3s6zfA07FdLT9ArVUEbHMDh2H6OC3BeeGW+000c9rj7cCu+O2bCIiYFIXO/SjaaOa3dGT+t9P8AYuiLlfpSl+3I3MjHi8/NZ9Q8QMmseKmVd8dGyWVvAu8P3VRGVbaSH7Kzf/H8gqeMpfPsUWfF9v0JkZUqMqFGVKjKEeomRlW9xO+2Z2+RVNGVYXdPqyMO5w7tqui+S+Dw0ZfSlBrWNjvhlH9zXDzouXX8fs7OfwuHcQu16V3f6+xTMGLtXWb+Zh1x30p2rilubr2U0zieHf0uwPit0RjHtoz3O+hHYVfzyVIWpXTaa4bdi2KGWoT7w+1ThsfaFOsg4S3LpljZ5qK0s9soqFr1mZOtc4FUJmwPt6r7TaaqEbSsT5qqMa8EpT9RM+qwh1NbkjnLBbZdSM1zOP0WXxGahTs85Fmki527vJGuXlN06b1suhtn17dZx/7jT2NOsfJaiw+snHDE9n8C6V6Kbu17W6Q5RMP6n9EeGt3Ln73ipr+cj+tcnW3nA8lUEq0tL6NPLzVUVx3is/eivkMqFwzwr5K9JXyUikzUjFarO2QasjQ8bK5jkcx2Ln2knooEj3SWSUNLsTHLWlfwvaPAjtXRCV8Ocr9Pr9RS8VvPy7PHCPZF0NsboDCx+YbqHsZTzat5Wq2D72M/iHjgtqXVf6dudlE93e5/mkYNYsTX4BERdIYguU+lNn+IP5Yz/rHyXVlzb0rWbpNdviH9jz/zCz6lZrMetWama7pAa2eyu/BTwCpYyra1u17uhd8DqeY+ipY3JdPvInsfvZ+SJ0blJjcoMblKjchHqZOjcpMblAjcpMb1Yi1M3u6bX6yJp2jA8wuV6V3P7HbHCn2M2sW7tV3XbzaT3UW5XFeXq30d1XYHgdhVxpHcDLbAY34HrMfmWP2HkciNy2VyyhhXPck12j8/Wuzus8pbszadjmnIq2sF7b+1Zrzu0scbNahqPYeg7OlcqHawrXLTZnwu1Xim4+6RvB2rTXZKuW+BbOEbY4Zu8U4cKgrJrLSIbyI2qYy/nDam8PE449+LFc9BJP3WbXrLxz6ZrWmaROqsdvvgnCuG1aP6+twckVx0Vjkosv8A29oxOWwb+Ko72vQvKr324lSrHYTXWk7GnzP0SK2crZ75DuqqNcdsTLd1m1W1PWd4DYP5wXeNArgNksjQ8Ukk+0fvFR0W9g8SVqPo80JMjm2q0NowdKJhze7Y8j4Rs38s+nySaoqUs1dy6zwuzZXEi3hLkO0qCSvqSSpJK+CVwmqv9rY5DSEdqweFfJK9JXySsEpFqPCsLzif5s/dZSsBK8rfLBkm7vvWcXDvr8/lxW2rU7qFZmc/LFbYu4/08v7M5esv0SFmr+JL5BERdIYwtR9I9i14GO3Ocw8nt+rW9625V2kFh9dZpGDPVq38zek3xAHaoWR3RaKrY7oNHH7j+0sk8W1pqPPzCoo3K3uqb1VsLfdkGHbiFX3nZ/VTPbsrUcjilEul9jn5fCn6cH1G5SY3qAx6kMevEyKZPjepDHqAx6kMepplqZPY9bJcd94COQ8GuPkVqbJFnZIrYywXwm4vKNu0j0YhtserKKOHUkb12H5t3g+Ga5Zfmjk9jq20RiWCuDxUs782HgfFb/dmkJZRr+k3f7w+oV5LfMIjLnOBbkRmTw1dq1wnno3QsUuuzgjrgZIfsJKE+5Jn2OGaiTaOWhv+WT+Wh8l0S83QCR0scTIRl0RSvGmQJ4BV9jintsvqrM08TkAN73e6P5ir84WWbIpvs0uK5Zh/luHMUHeV9m5Hk9JzW9use5uHiuyWb0Qx6o9bPIXUx1GtDa8NaporWxejCxR4ua+T87zTuZRUvVwxgkqnnJxq6biL3hsEbpZOAqRxoMG8z3rqGinoxEZEtto5wxEQxYD+M+8eAw5rebHYI4W6sLGsbuY0NHbTNfU1qDee4LDfrMRy3hF0a+TISANwCrLVadY8Ni8ntJdn3LDVcnrdf7X3IfD+pvrq28sEr5JQlfJKTSkaUgSvCUJXyqJSJHjzgsS+3nw8z+1fBIY9Y071oqg8JLtkJMsrig6YPAn5fNbCq66IqAnsHIf9+CsV9G8Kp9jpor15E98t02EREzKQiIgDiPpDu/2a2HVwx9Yz8riTQcnaw7Ao19ATQsmbmB0uW3uK6L6TtGjarL6yMfaQVcN7mHrt8A7+niuW3BbKa0L8jWgO/aEquhsm15MQ6iv2dri+n0QWPUhj1httmMTyNmw8F8skWbox9cE9j1nZIoDJFmZIppk0ywZIszZFXiWmJXzHrS5VbHvyc/luCurg5vCL64ym8RJ5t1TSPEjN3ut+p4KPa7aIxVxLnHZtP0Cw2y3NiGowDWyAGQ5/RbBoxoEXkT2+tDi2I9Z24ybh+HvpktU51aaG6bHen023rllTo/orNeDvWSH1cIPXO3eIwczxy55LqV1WeGyxiOCPVaM/icd7icSULsAAAGgUAAoABkAF81XK6rxeyyXucIb16dJck43gNxXw68dw7yodV5VYJeI3v/l+SLVTH0M0lrcdvcsBKVXlVgsulN5k8lqil0CV4SvCV4Ss8pE8AleErwleKlyJYC8caL1Yi6vy+qK4bnz0DeBTZ/KqdBFqjifNfFmgpic/JWd2waz6nJvns+vcui0Okdk0vN/kjJbZhFnZ4tVoG4eO3xWREXfRiopJeQpbyERF6AREQAIXHNPdEDBPrwigd0mUyNM28x4ii7GoN8XU20xGN/NrtrXDIj+ZEqm6tWRwZ9RSrYY8zhkjxPHjg4Z7wVTmrTQ5ra73uR0UrgRqyNwI9142Ht2FUVugrmKOG/NKZxa7EFkWu+yMyRZmyKDWma+nv6JpuUY8tIqTLGxReuJJ6jTl8R48FNtc7qtjiaXSPwaAKndgFRXdb/VOr7pzHz5rr1w3MyBjZCAZXtrrfA12Oq35rfqdTXoqtz+nzOo0en91KP1K/RXQttmpLaKPnOIGbIz83ce7etlc+ua+CV5VcLq9dZqZ7pv6D2upQWEfVV5VeVXlVhci3B7VKr5qvKqDke4Pqq+aryq8qq3I9we1XhK8qiqcj0ISvl8gGf7nksRq7Pu+u9ShW5A3g9c/W5ef7KVZ7PtPcvYLNTE5qQnOn023mX2/czTn6HrWkkAZlXtmg1Ggd/EqNd1j1ek7M5DcPqpy7Tw7Seyjvl2/yQuus3PCCIiaFAREQAREQAREQBS6S6OttTKiglaOi7Yfwu4eXfXl94XbRxZK0tc3A/ED/OxdqVPpDo2y1Nr1ZAOi+n9rt48vPPbTu5XZj1Gn38rv9Tg95Xa6PHNvxD57lEgm1XA502HIjaO5b3eF3PgeWStof7XDe07QqO2XEx+LOgeHVPZs7EslW0+BLOlp8FDb7KGkOZix+LTu3tPELp+g9/i02YMcftYAGuG1zBgx47MDxHFc8dY3xgslaTGdrcQ07HDcVgsVsksc7ZIziMQc2Pacwd4O0KzU0rXUOt8S8ht4frfZyUZnaapVV1yX7HbIvWRYEdeMnpMPzadhU+q+e31zpm4TWGjrotSWUe1Sq+apVUORPB7VeVXi8JUMt8ID2qJQ7u+g88UDePY36n6KxUzffH4/t2ebkEWRlnO6nfVZ2WUDPHyVq0k2+OiPtEQWWauI5EnYRmOW0c1MhgDee9ZgNm8HvAJHke9eAVyTyGnisSS5f5P5GZzfR4rGwWD3n9g+ZX3Y7upi/PYNg58VPXSaLw/biy3vyX7mO23PEQiInRmCIiACIiACIiACIiACIiAIt43ZHOzUlaHDZ8TTvadhWh31oXLDV0VZWcB9o0cWjPmO4LoyKudcZ9lNlMbO+ziywy2GN7S17cDtbg5p3j+Yrrd6aNQWjF7KO+NnRf27D21WqXh6P5W4wubINzui/wCh7wsrplF5QvnpZx65OZvgnsEzZInUHuyDqOG1rx5tK6Lo7pG21tAcBHLuqDG/jG7/AGnHmqm03VNEC2WF2qcCHNJjPaMO1a3a9HyCXWV5af8Axl1D/S7b2rJq9HRrY7bliXr5mjT66zT8dr0OreyuXosh3hc0uzTu12QhlpaZWbpKiQD8Mn1qt3ufTay2mgbJ6t59yWjTXg7qu71zl/gbp5w5L1Q6o8Srt4zh+jLUWTivXWMEbVIRYo6euLykbHNsxNhbnT+bV9gL3+fuvtsDjkCVtjUn/tx+iRW3js+F6pcd2OPWIHiVOhsrW5DtOaY0+F3W/F7q+f7f+FMr4x65IFnsDiQTgBjjmexTrPZGsyz3nNZ0T/TaOvTrEeX6syzscwiIthWEREAEREAEREAEREAEREAEREAEREAEREAFFtN1xSfeRsdzaCe9SkRjJ40n2Usuh9lcKerpwDn0/TWngq+T0Z2F2cR/VTyW1IoqKXRB1Qfkigu7QuGD7l0zR8HrnOj/AEuqB2K1bdzBsJ5kqUiqlp6pPdKKb/BFsW4rC6MbIGjJoHYsiIrlFRWEjzOQiIvQCIiACIiACIiACIiACIiACIiACIiACIiACIiACIiACIiACIiACIiACIiACIiACIiACIiACIiACIiACIiA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36" name="Picture 12" descr="http://www.blogcdn.com/japanese.engadget.com/media/2009/07/google-chrome-logo%5B1%5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62667" y="4725144"/>
            <a:ext cx="904555"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0885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オープン化への</a:t>
            </a:r>
            <a:r>
              <a:rPr lang="ja-JP" altLang="en-US" dirty="0"/>
              <a:t>思惑</a:t>
            </a:r>
            <a:endParaRPr kumimoji="1" lang="ja-JP" altLang="en-US" dirty="0"/>
          </a:p>
        </p:txBody>
      </p:sp>
      <p:sp>
        <p:nvSpPr>
          <p:cNvPr id="7" name="角丸四角形 6"/>
          <p:cNvSpPr/>
          <p:nvPr/>
        </p:nvSpPr>
        <p:spPr bwMode="auto">
          <a:xfrm>
            <a:off x="1979712" y="1688722"/>
            <a:ext cx="2315957" cy="1020198"/>
          </a:xfrm>
          <a:prstGeom prst="roundRect">
            <a:avLst>
              <a:gd name="adj" fmla="val 0"/>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a:solidFill>
                  <a:schemeClr val="bg1"/>
                </a:solidFill>
              </a:rPr>
              <a:t>他社にプラットフォームを握られたく</a:t>
            </a:r>
            <a:r>
              <a:rPr kumimoji="0" lang="ja-JP" altLang="en-US" sz="2000" dirty="0" smtClean="0">
                <a:solidFill>
                  <a:schemeClr val="bg1"/>
                </a:solidFill>
              </a:rPr>
              <a:t>ない</a:t>
            </a:r>
            <a:endParaRPr kumimoji="0" lang="ja-JP" altLang="en-US" sz="2000" dirty="0">
              <a:solidFill>
                <a:schemeClr val="bg1"/>
              </a:solidFill>
            </a:endParaRPr>
          </a:p>
        </p:txBody>
      </p:sp>
      <p:sp>
        <p:nvSpPr>
          <p:cNvPr id="8" name="角丸四角形 7"/>
          <p:cNvSpPr/>
          <p:nvPr/>
        </p:nvSpPr>
        <p:spPr bwMode="auto">
          <a:xfrm>
            <a:off x="4355976" y="1688722"/>
            <a:ext cx="2232248" cy="1020198"/>
          </a:xfrm>
          <a:prstGeom prst="roundRect">
            <a:avLst>
              <a:gd name="adj" fmla="val 0"/>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開発コストが増大し、自社</a:t>
            </a:r>
            <a:r>
              <a:rPr kumimoji="0" lang="ja-JP" altLang="en-US" sz="2000" dirty="0" smtClean="0">
                <a:solidFill>
                  <a:schemeClr val="bg1"/>
                </a:solidFill>
                <a:latin typeface="+mn-lt"/>
                <a:ea typeface="+mn-ea"/>
              </a:rPr>
              <a:t>で負担しきれない</a:t>
            </a:r>
            <a:endParaRPr kumimoji="0" lang="ja-JP" altLang="en-US" sz="2000" b="0" i="0" u="none" strike="noStrike" cap="none" normalizeH="0" dirty="0" smtClean="0">
              <a:ln>
                <a:noFill/>
              </a:ln>
              <a:solidFill>
                <a:schemeClr val="bg1"/>
              </a:solidFill>
              <a:effectLst/>
              <a:latin typeface="+mn-lt"/>
              <a:ea typeface="+mn-ea"/>
            </a:endParaRPr>
          </a:p>
        </p:txBody>
      </p:sp>
      <p:sp>
        <p:nvSpPr>
          <p:cNvPr id="15" name="角丸四角形 14"/>
          <p:cNvSpPr/>
          <p:nvPr/>
        </p:nvSpPr>
        <p:spPr bwMode="auto">
          <a:xfrm>
            <a:off x="1979712" y="3848962"/>
            <a:ext cx="4608512" cy="1296144"/>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オープンで標準化された技術の採用</a:t>
            </a:r>
            <a:endParaRPr kumimoji="0" lang="en-US" altLang="ja-JP" sz="20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a:solidFill>
                  <a:schemeClr val="bg1"/>
                </a:solidFill>
                <a:latin typeface="+mn-lt"/>
                <a:ea typeface="+mn-ea"/>
              </a:rPr>
              <a:t>共同開発に</a:t>
            </a:r>
            <a:r>
              <a:rPr kumimoji="0" lang="ja-JP" altLang="en-US" sz="2000" dirty="0" smtClean="0">
                <a:solidFill>
                  <a:schemeClr val="bg1"/>
                </a:solidFill>
                <a:latin typeface="+mn-lt"/>
                <a:ea typeface="+mn-ea"/>
              </a:rPr>
              <a:t>よるコスト削減</a:t>
            </a:r>
            <a:endParaRPr kumimoji="0" lang="en-US" altLang="ja-JP" sz="2000" dirty="0" smtClean="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chemeClr val="bg1"/>
                </a:solidFill>
                <a:effectLst/>
                <a:latin typeface="+mn-lt"/>
                <a:ea typeface="+mn-ea"/>
              </a:rPr>
              <a:t>オープン化に</a:t>
            </a:r>
            <a:r>
              <a:rPr kumimoji="0" lang="ja-JP" altLang="en-US" sz="2000" b="0" i="0" u="none" strike="noStrike" cap="none" normalizeH="0" dirty="0" smtClean="0">
                <a:ln>
                  <a:noFill/>
                </a:ln>
                <a:solidFill>
                  <a:schemeClr val="bg1"/>
                </a:solidFill>
                <a:effectLst/>
                <a:latin typeface="+mn-lt"/>
                <a:ea typeface="+mn-ea"/>
              </a:rPr>
              <a:t>よる品質の向上</a:t>
            </a:r>
          </a:p>
        </p:txBody>
      </p:sp>
      <p:sp>
        <p:nvSpPr>
          <p:cNvPr id="16" name="角丸四角形 15"/>
          <p:cNvSpPr/>
          <p:nvPr/>
        </p:nvSpPr>
        <p:spPr bwMode="auto">
          <a:xfrm>
            <a:off x="4355976" y="2768842"/>
            <a:ext cx="2232248" cy="1020198"/>
          </a:xfrm>
          <a:prstGeom prst="roundRect">
            <a:avLst>
              <a:gd name="adj" fmla="val 0"/>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コア技術でない部分の開発負担を抑えたい</a:t>
            </a:r>
          </a:p>
        </p:txBody>
      </p:sp>
      <p:sp>
        <p:nvSpPr>
          <p:cNvPr id="17" name="角丸四角形 16"/>
          <p:cNvSpPr/>
          <p:nvPr/>
        </p:nvSpPr>
        <p:spPr bwMode="auto">
          <a:xfrm>
            <a:off x="1979712" y="2768842"/>
            <a:ext cx="2315957" cy="1020198"/>
          </a:xfrm>
          <a:prstGeom prst="roundRect">
            <a:avLst>
              <a:gd name="adj" fmla="val 0"/>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a:solidFill>
                  <a:schemeClr val="bg1"/>
                </a:solidFill>
              </a:rPr>
              <a:t>プロプライエタリな技術への警戒</a:t>
            </a:r>
          </a:p>
        </p:txBody>
      </p:sp>
      <p:sp>
        <p:nvSpPr>
          <p:cNvPr id="19" name="角丸四角形 18"/>
          <p:cNvSpPr/>
          <p:nvPr/>
        </p:nvSpPr>
        <p:spPr bwMode="auto">
          <a:xfrm>
            <a:off x="1979712" y="5217114"/>
            <a:ext cx="2315957" cy="1020198"/>
          </a:xfrm>
          <a:prstGeom prst="roundRect">
            <a:avLst>
              <a:gd name="adj" fmla="val 0"/>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自社技術を積極的に公開してコミュニティを主導</a:t>
            </a:r>
          </a:p>
        </p:txBody>
      </p:sp>
      <p:sp>
        <p:nvSpPr>
          <p:cNvPr id="20" name="角丸四角形 19"/>
          <p:cNvSpPr/>
          <p:nvPr/>
        </p:nvSpPr>
        <p:spPr bwMode="auto">
          <a:xfrm>
            <a:off x="4355976" y="5217114"/>
            <a:ext cx="2232248" cy="1020198"/>
          </a:xfrm>
          <a:prstGeom prst="roundRect">
            <a:avLst>
              <a:gd name="adj" fmla="val 0"/>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a:solidFill>
                  <a:schemeClr val="bg1"/>
                </a:solidFill>
                <a:latin typeface="+mn-lt"/>
                <a:ea typeface="+mn-ea"/>
              </a:rPr>
              <a:t>自社のコア</a:t>
            </a:r>
            <a:r>
              <a:rPr kumimoji="0" lang="ja-JP" altLang="en-US" sz="2000" dirty="0" smtClean="0">
                <a:solidFill>
                  <a:schemeClr val="bg1"/>
                </a:solidFill>
                <a:latin typeface="+mn-lt"/>
                <a:ea typeface="+mn-ea"/>
              </a:rPr>
              <a:t>技術に集中し、他は</a:t>
            </a:r>
            <a:r>
              <a:rPr kumimoji="0" lang="en-US" altLang="ja-JP" sz="2000" dirty="0" smtClean="0">
                <a:solidFill>
                  <a:schemeClr val="bg1"/>
                </a:solidFill>
                <a:latin typeface="+mn-lt"/>
                <a:ea typeface="+mn-ea"/>
              </a:rPr>
              <a:t>OSS</a:t>
            </a:r>
            <a:r>
              <a:rPr kumimoji="0" lang="ja-JP" altLang="en-US" sz="2000" dirty="0" smtClean="0">
                <a:solidFill>
                  <a:schemeClr val="bg1"/>
                </a:solidFill>
                <a:latin typeface="+mn-lt"/>
                <a:ea typeface="+mn-ea"/>
              </a:rPr>
              <a:t>を活用</a:t>
            </a:r>
            <a:endParaRPr kumimoji="0" lang="ja-JP" altLang="en-US" sz="2000" b="0" i="0" u="none" strike="noStrike" cap="none" normalizeH="0" dirty="0" smtClean="0">
              <a:ln>
                <a:noFill/>
              </a:ln>
              <a:solidFill>
                <a:schemeClr val="bg1"/>
              </a:solidFill>
              <a:effectLst/>
              <a:latin typeface="+mn-lt"/>
              <a:ea typeface="+mn-ea"/>
            </a:endParaRPr>
          </a:p>
        </p:txBody>
      </p:sp>
      <p:sp>
        <p:nvSpPr>
          <p:cNvPr id="21" name="角丸四角形 20"/>
          <p:cNvSpPr/>
          <p:nvPr/>
        </p:nvSpPr>
        <p:spPr bwMode="auto">
          <a:xfrm>
            <a:off x="251520" y="1688722"/>
            <a:ext cx="1656184" cy="1020198"/>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背景</a:t>
            </a:r>
          </a:p>
        </p:txBody>
      </p:sp>
      <p:sp>
        <p:nvSpPr>
          <p:cNvPr id="22" name="角丸四角形 21"/>
          <p:cNvSpPr/>
          <p:nvPr/>
        </p:nvSpPr>
        <p:spPr bwMode="auto">
          <a:xfrm>
            <a:off x="251520" y="2768842"/>
            <a:ext cx="1656184" cy="1020198"/>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smtClean="0">
                <a:ln>
                  <a:noFill/>
                </a:ln>
                <a:solidFill>
                  <a:schemeClr val="bg1"/>
                </a:solidFill>
                <a:effectLst/>
                <a:latin typeface="+mn-lt"/>
                <a:ea typeface="+mn-ea"/>
              </a:rPr>
              <a:t>思惑</a:t>
            </a:r>
            <a:endParaRPr kumimoji="0" lang="ja-JP" altLang="en-US" sz="2000" b="0" i="0" u="none" strike="noStrike" cap="none" normalizeH="0" dirty="0" smtClean="0">
              <a:ln>
                <a:noFill/>
              </a:ln>
              <a:solidFill>
                <a:schemeClr val="bg1"/>
              </a:solidFill>
              <a:effectLst/>
              <a:latin typeface="+mn-lt"/>
              <a:ea typeface="+mn-ea"/>
            </a:endParaRPr>
          </a:p>
        </p:txBody>
      </p:sp>
      <p:sp>
        <p:nvSpPr>
          <p:cNvPr id="23" name="角丸四角形 22"/>
          <p:cNvSpPr/>
          <p:nvPr/>
        </p:nvSpPr>
        <p:spPr bwMode="auto">
          <a:xfrm>
            <a:off x="251520" y="3848962"/>
            <a:ext cx="1656184" cy="1296144"/>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smtClean="0">
                <a:ln>
                  <a:noFill/>
                </a:ln>
                <a:solidFill>
                  <a:schemeClr val="bg1"/>
                </a:solidFill>
                <a:effectLst/>
                <a:latin typeface="+mn-lt"/>
                <a:ea typeface="+mn-ea"/>
              </a:rPr>
              <a:t>メリット</a:t>
            </a:r>
            <a:endParaRPr kumimoji="0" lang="ja-JP" altLang="en-US" sz="2000" b="0" i="0" u="none" strike="noStrike" cap="none" normalizeH="0" dirty="0" smtClean="0">
              <a:ln>
                <a:noFill/>
              </a:ln>
              <a:solidFill>
                <a:schemeClr val="bg1"/>
              </a:solidFill>
              <a:effectLst/>
              <a:latin typeface="+mn-lt"/>
              <a:ea typeface="+mn-ea"/>
            </a:endParaRPr>
          </a:p>
        </p:txBody>
      </p:sp>
      <p:sp>
        <p:nvSpPr>
          <p:cNvPr id="24" name="角丸四角形 23"/>
          <p:cNvSpPr/>
          <p:nvPr/>
        </p:nvSpPr>
        <p:spPr bwMode="auto">
          <a:xfrm>
            <a:off x="251520" y="5217114"/>
            <a:ext cx="1656184" cy="1020198"/>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smtClean="0">
                <a:ln>
                  <a:noFill/>
                </a:ln>
                <a:solidFill>
                  <a:schemeClr val="bg1"/>
                </a:solidFill>
                <a:effectLst/>
                <a:latin typeface="+mn-lt"/>
                <a:ea typeface="+mn-ea"/>
              </a:rPr>
              <a:t>戦略</a:t>
            </a:r>
            <a:endParaRPr kumimoji="0" lang="ja-JP" altLang="en-US" sz="2000" b="0" i="0" u="none" strike="noStrike" cap="none" normalizeH="0" dirty="0" smtClean="0">
              <a:ln>
                <a:noFill/>
              </a:ln>
              <a:solidFill>
                <a:schemeClr val="bg1"/>
              </a:solidFill>
              <a:effectLst/>
              <a:latin typeface="+mn-lt"/>
              <a:ea typeface="+mn-ea"/>
            </a:endParaRPr>
          </a:p>
        </p:txBody>
      </p:sp>
      <p:sp>
        <p:nvSpPr>
          <p:cNvPr id="25" name="角丸四角形 24"/>
          <p:cNvSpPr/>
          <p:nvPr/>
        </p:nvSpPr>
        <p:spPr bwMode="auto">
          <a:xfrm>
            <a:off x="6660232" y="1688722"/>
            <a:ext cx="2232248" cy="1020198"/>
          </a:xfrm>
          <a:prstGeom prst="roundRect">
            <a:avLst>
              <a:gd name="adj" fmla="val 4160"/>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smtClean="0">
                <a:ln>
                  <a:noFill/>
                </a:ln>
                <a:solidFill>
                  <a:schemeClr val="bg1"/>
                </a:solidFill>
                <a:effectLst/>
                <a:latin typeface="+mn-lt"/>
                <a:ea typeface="+mn-ea"/>
              </a:rPr>
              <a:t>ベンダー仕様・価格を受入れざるを得ない</a:t>
            </a:r>
            <a:endParaRPr kumimoji="0" lang="ja-JP" altLang="en-US" sz="2000" b="0" i="0" u="none" strike="noStrike" cap="none" normalizeH="0" dirty="0" smtClean="0">
              <a:ln>
                <a:noFill/>
              </a:ln>
              <a:solidFill>
                <a:schemeClr val="bg1"/>
              </a:solidFill>
              <a:effectLst/>
              <a:latin typeface="+mn-lt"/>
              <a:ea typeface="+mn-ea"/>
            </a:endParaRPr>
          </a:p>
        </p:txBody>
      </p:sp>
      <p:sp>
        <p:nvSpPr>
          <p:cNvPr id="26" name="角丸四角形 25"/>
          <p:cNvSpPr/>
          <p:nvPr/>
        </p:nvSpPr>
        <p:spPr bwMode="auto">
          <a:xfrm>
            <a:off x="6660232" y="2768842"/>
            <a:ext cx="2232248" cy="1020198"/>
          </a:xfrm>
          <a:prstGeom prst="roundRect">
            <a:avLst>
              <a:gd name="adj" fmla="val 0"/>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smtClean="0">
                <a:ln>
                  <a:noFill/>
                </a:ln>
                <a:solidFill>
                  <a:schemeClr val="bg1"/>
                </a:solidFill>
                <a:effectLst/>
                <a:latin typeface="+mn-lt"/>
                <a:ea typeface="+mn-ea"/>
              </a:rPr>
              <a:t>ソフト開発における主導権の奪取</a:t>
            </a:r>
            <a:endParaRPr kumimoji="0" lang="ja-JP" altLang="en-US" sz="2000" b="0" i="0" u="none" strike="noStrike" cap="none" normalizeH="0" dirty="0" smtClean="0">
              <a:ln>
                <a:noFill/>
              </a:ln>
              <a:solidFill>
                <a:schemeClr val="bg1"/>
              </a:solidFill>
              <a:effectLst/>
              <a:latin typeface="+mn-lt"/>
              <a:ea typeface="+mn-ea"/>
            </a:endParaRPr>
          </a:p>
        </p:txBody>
      </p:sp>
      <p:sp>
        <p:nvSpPr>
          <p:cNvPr id="27" name="角丸四角形 26"/>
          <p:cNvSpPr/>
          <p:nvPr/>
        </p:nvSpPr>
        <p:spPr bwMode="auto">
          <a:xfrm>
            <a:off x="6660232" y="5217114"/>
            <a:ext cx="2232248" cy="1020198"/>
          </a:xfrm>
          <a:prstGeom prst="roundRect">
            <a:avLst>
              <a:gd name="adj" fmla="val 0"/>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smtClean="0">
                <a:ln>
                  <a:noFill/>
                </a:ln>
                <a:solidFill>
                  <a:schemeClr val="bg1"/>
                </a:solidFill>
                <a:effectLst/>
                <a:latin typeface="+mn-lt"/>
                <a:ea typeface="+mn-ea"/>
              </a:rPr>
              <a:t>ユーザー主導のコミュニティ作り</a:t>
            </a:r>
            <a:endParaRPr kumimoji="0" lang="ja-JP" altLang="en-US" sz="2000" b="0" i="0" u="none" strike="noStrike" cap="none" normalizeH="0" dirty="0" smtClean="0">
              <a:ln>
                <a:noFill/>
              </a:ln>
              <a:solidFill>
                <a:schemeClr val="bg1"/>
              </a:solidFill>
              <a:effectLst/>
              <a:latin typeface="+mn-lt"/>
              <a:ea typeface="+mn-ea"/>
            </a:endParaRPr>
          </a:p>
        </p:txBody>
      </p:sp>
      <p:sp>
        <p:nvSpPr>
          <p:cNvPr id="28" name="角丸四角形 27"/>
          <p:cNvSpPr/>
          <p:nvPr/>
        </p:nvSpPr>
        <p:spPr bwMode="auto">
          <a:xfrm>
            <a:off x="6660232" y="3848962"/>
            <a:ext cx="2232248" cy="1296144"/>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相互運用性の確保</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仕様決定への参加</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a:solidFill>
                  <a:schemeClr val="bg1"/>
                </a:solidFill>
                <a:latin typeface="+mn-lt"/>
                <a:ea typeface="+mn-ea"/>
              </a:rPr>
              <a:t>ベンダーの監視</a:t>
            </a:r>
            <a:endParaRPr kumimoji="0" lang="ja-JP" altLang="en-US" b="0" i="0" u="none" strike="noStrike" cap="none" normalizeH="0" dirty="0" smtClean="0">
              <a:ln>
                <a:noFill/>
              </a:ln>
              <a:solidFill>
                <a:schemeClr val="bg1"/>
              </a:solidFill>
              <a:effectLst/>
              <a:latin typeface="+mn-lt"/>
              <a:ea typeface="+mn-ea"/>
            </a:endParaRPr>
          </a:p>
        </p:txBody>
      </p:sp>
      <p:sp>
        <p:nvSpPr>
          <p:cNvPr id="29" name="角丸四角形 28"/>
          <p:cNvSpPr/>
          <p:nvPr/>
        </p:nvSpPr>
        <p:spPr bwMode="auto">
          <a:xfrm>
            <a:off x="1979712" y="1124744"/>
            <a:ext cx="4608512" cy="516142"/>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smtClean="0">
                <a:ln>
                  <a:noFill/>
                </a:ln>
                <a:solidFill>
                  <a:schemeClr val="bg1"/>
                </a:solidFill>
                <a:effectLst/>
                <a:latin typeface="+mn-lt"/>
                <a:ea typeface="+mn-ea"/>
              </a:rPr>
              <a:t>ベンダー</a:t>
            </a:r>
            <a:endParaRPr kumimoji="0" lang="ja-JP" altLang="en-US" sz="2000" b="0" i="0" u="none" strike="noStrike" cap="none" normalizeH="0" dirty="0" smtClean="0">
              <a:ln>
                <a:noFill/>
              </a:ln>
              <a:solidFill>
                <a:schemeClr val="bg1"/>
              </a:solidFill>
              <a:effectLst/>
              <a:latin typeface="+mn-lt"/>
              <a:ea typeface="+mn-ea"/>
            </a:endParaRPr>
          </a:p>
        </p:txBody>
      </p:sp>
      <p:sp>
        <p:nvSpPr>
          <p:cNvPr id="30" name="角丸四角形 29"/>
          <p:cNvSpPr/>
          <p:nvPr/>
        </p:nvSpPr>
        <p:spPr bwMode="auto">
          <a:xfrm>
            <a:off x="6660232" y="1124744"/>
            <a:ext cx="2232248" cy="516142"/>
          </a:xfrm>
          <a:prstGeom prst="roundRect">
            <a:avLst>
              <a:gd name="adj" fmla="val 1389"/>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smtClean="0">
                <a:ln>
                  <a:noFill/>
                </a:ln>
                <a:solidFill>
                  <a:schemeClr val="bg1"/>
                </a:solidFill>
                <a:effectLst/>
                <a:latin typeface="+mn-lt"/>
                <a:ea typeface="+mn-ea"/>
              </a:rPr>
              <a:t>ユーザー</a:t>
            </a:r>
            <a:endParaRPr kumimoji="0" lang="ja-JP" altLang="en-US" sz="20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98326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P spid="16" grpId="0" animBg="1"/>
      <p:bldP spid="17"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オープンソース</a:t>
            </a:r>
            <a:r>
              <a:rPr lang="ja-JP" altLang="en-US" dirty="0" smtClean="0"/>
              <a:t>のビジネスモデル</a:t>
            </a:r>
            <a:endParaRPr kumimoji="1" lang="ja-JP" altLang="en-US" dirty="0"/>
          </a:p>
        </p:txBody>
      </p:sp>
    </p:spTree>
    <p:extLst>
      <p:ext uri="{BB962C8B-B14F-4D97-AF65-F5344CB8AC3E}">
        <p14:creationId xmlns:p14="http://schemas.microsoft.com/office/powerpoint/2010/main" val="37860999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3"/>
          <p:cNvSpPr>
            <a:spLocks noGrp="1"/>
          </p:cNvSpPr>
          <p:nvPr>
            <p:ph type="title"/>
          </p:nvPr>
        </p:nvSpPr>
        <p:spPr/>
        <p:txBody>
          <a:bodyPr/>
          <a:lstStyle/>
          <a:p>
            <a:r>
              <a:rPr lang="ja-JP" altLang="en-US" sz="2800" dirty="0" smtClean="0">
                <a:latin typeface="Arial" charset="0"/>
              </a:rPr>
              <a:t>ファウンデーションモデルの誕生</a:t>
            </a:r>
          </a:p>
        </p:txBody>
      </p:sp>
      <p:sp>
        <p:nvSpPr>
          <p:cNvPr id="5" name="角丸四角形 4"/>
          <p:cNvSpPr/>
          <p:nvPr/>
        </p:nvSpPr>
        <p:spPr bwMode="auto">
          <a:xfrm>
            <a:off x="2734768" y="2397100"/>
            <a:ext cx="1873250" cy="890686"/>
          </a:xfrm>
          <a:prstGeom prst="roundRect">
            <a:avLst>
              <a:gd name="adj" fmla="val 0"/>
            </a:avLst>
          </a:prstGeom>
          <a:solidFill>
            <a:srgbClr val="00660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6" name="角丸四角形 5"/>
          <p:cNvSpPr/>
          <p:nvPr/>
        </p:nvSpPr>
        <p:spPr bwMode="auto">
          <a:xfrm>
            <a:off x="2734768" y="4418832"/>
            <a:ext cx="1873250" cy="890686"/>
          </a:xfrm>
          <a:prstGeom prst="roundRect">
            <a:avLst>
              <a:gd name="adj" fmla="val 0"/>
            </a:avLst>
          </a:prstGeom>
          <a:solidFill>
            <a:srgbClr val="00660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7" name="角丸四角形 6"/>
          <p:cNvSpPr/>
          <p:nvPr/>
        </p:nvSpPr>
        <p:spPr bwMode="auto">
          <a:xfrm>
            <a:off x="2734768" y="1400250"/>
            <a:ext cx="1873250" cy="890686"/>
          </a:xfrm>
          <a:prstGeom prst="roundRect">
            <a:avLst>
              <a:gd name="adj" fmla="val 0"/>
            </a:avLst>
          </a:prstGeom>
          <a:solidFill>
            <a:srgbClr val="00660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8" name="角丸四角形 7"/>
          <p:cNvSpPr/>
          <p:nvPr/>
        </p:nvSpPr>
        <p:spPr bwMode="auto">
          <a:xfrm>
            <a:off x="251520" y="1400249"/>
            <a:ext cx="1835819" cy="3968751"/>
          </a:xfrm>
          <a:prstGeom prst="roundRect">
            <a:avLst>
              <a:gd name="adj" fmla="val 0"/>
            </a:avLst>
          </a:prstGeom>
          <a:solidFill>
            <a:srgbClr val="C0000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ファウンデーション</a:t>
            </a:r>
          </a:p>
        </p:txBody>
      </p:sp>
      <p:sp>
        <p:nvSpPr>
          <p:cNvPr id="9" name="角丸四角形 8"/>
          <p:cNvSpPr/>
          <p:nvPr/>
        </p:nvSpPr>
        <p:spPr bwMode="auto">
          <a:xfrm>
            <a:off x="5256238" y="1395486"/>
            <a:ext cx="1871662" cy="2909986"/>
          </a:xfrm>
          <a:prstGeom prst="roundRect">
            <a:avLst>
              <a:gd name="adj" fmla="val 0"/>
            </a:avLst>
          </a:prstGeom>
          <a:solidFill>
            <a:schemeClr val="accent4">
              <a:lumMod val="75000"/>
            </a:schemeClr>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ディストリビュータ</a:t>
            </a:r>
          </a:p>
        </p:txBody>
      </p:sp>
      <p:sp>
        <p:nvSpPr>
          <p:cNvPr id="10" name="角丸四角形 9"/>
          <p:cNvSpPr/>
          <p:nvPr/>
        </p:nvSpPr>
        <p:spPr bwMode="auto">
          <a:xfrm>
            <a:off x="7775972" y="1428029"/>
            <a:ext cx="1044575" cy="3973514"/>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エンドユーザ</a:t>
            </a:r>
          </a:p>
        </p:txBody>
      </p:sp>
      <p:sp>
        <p:nvSpPr>
          <p:cNvPr id="2" name="右矢印 1"/>
          <p:cNvSpPr/>
          <p:nvPr/>
        </p:nvSpPr>
        <p:spPr bwMode="auto">
          <a:xfrm>
            <a:off x="2194620" y="1340768"/>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 name="右矢印 10"/>
          <p:cNvSpPr/>
          <p:nvPr/>
        </p:nvSpPr>
        <p:spPr bwMode="auto">
          <a:xfrm>
            <a:off x="2194620" y="2337618"/>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2" name="右矢印 11"/>
          <p:cNvSpPr/>
          <p:nvPr/>
        </p:nvSpPr>
        <p:spPr bwMode="auto">
          <a:xfrm>
            <a:off x="2194620" y="4359350"/>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7" name="右矢印 16"/>
          <p:cNvSpPr/>
          <p:nvPr/>
        </p:nvSpPr>
        <p:spPr bwMode="auto">
          <a:xfrm>
            <a:off x="4715570" y="1340768"/>
            <a:ext cx="647700"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8" name="右矢印 17"/>
          <p:cNvSpPr/>
          <p:nvPr/>
        </p:nvSpPr>
        <p:spPr bwMode="auto">
          <a:xfrm>
            <a:off x="4715570" y="2337618"/>
            <a:ext cx="647700" cy="1008062"/>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9" name="右矢印 18"/>
          <p:cNvSpPr/>
          <p:nvPr/>
        </p:nvSpPr>
        <p:spPr bwMode="auto">
          <a:xfrm>
            <a:off x="4715570" y="4359350"/>
            <a:ext cx="3168650" cy="1009650"/>
          </a:xfrm>
          <a:prstGeom prst="rightArrow">
            <a:avLst>
              <a:gd name="adj1" fmla="val 50000"/>
              <a:gd name="adj2" fmla="val 27993"/>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0" name="右矢印 19"/>
          <p:cNvSpPr/>
          <p:nvPr/>
        </p:nvSpPr>
        <p:spPr bwMode="auto">
          <a:xfrm>
            <a:off x="7236520" y="2339206"/>
            <a:ext cx="647700" cy="1008062"/>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5868" name="テキスト ボックス 2"/>
          <p:cNvSpPr txBox="1">
            <a:spLocks noChangeArrowheads="1"/>
          </p:cNvSpPr>
          <p:nvPr/>
        </p:nvSpPr>
        <p:spPr bwMode="auto">
          <a:xfrm>
            <a:off x="294029" y="4048945"/>
            <a:ext cx="1750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400">
                <a:solidFill>
                  <a:schemeClr val="bg1"/>
                </a:solidFill>
              </a:rPr>
              <a:t>プロジェクト</a:t>
            </a:r>
            <a:r>
              <a:rPr lang="ja-JP" altLang="en-US" sz="1400" smtClean="0">
                <a:solidFill>
                  <a:schemeClr val="bg1"/>
                </a:solidFill>
              </a:rPr>
              <a:t>管理</a:t>
            </a:r>
            <a:endParaRPr lang="en-US" altLang="ja-JP" sz="1400" smtClean="0">
              <a:solidFill>
                <a:schemeClr val="bg1"/>
              </a:solidFill>
            </a:endParaRPr>
          </a:p>
          <a:p>
            <a:pPr algn="ctr" eaLnBrk="1" hangingPunct="1"/>
            <a:r>
              <a:rPr lang="ja-JP" altLang="en-US" sz="1400" smtClean="0">
                <a:solidFill>
                  <a:schemeClr val="bg1"/>
                </a:solidFill>
              </a:rPr>
              <a:t>開発</a:t>
            </a:r>
            <a:r>
              <a:rPr lang="ja-JP" altLang="en-US" sz="1400">
                <a:solidFill>
                  <a:schemeClr val="bg1"/>
                </a:solidFill>
              </a:rPr>
              <a:t>サポート</a:t>
            </a:r>
            <a:endParaRPr lang="en-US" altLang="ja-JP" sz="1400">
              <a:solidFill>
                <a:schemeClr val="bg1"/>
              </a:solidFill>
            </a:endParaRPr>
          </a:p>
          <a:p>
            <a:pPr algn="ctr" eaLnBrk="1" hangingPunct="1"/>
            <a:r>
              <a:rPr lang="ja-JP" altLang="en-US" sz="1400">
                <a:solidFill>
                  <a:schemeClr val="bg1"/>
                </a:solidFill>
              </a:rPr>
              <a:t>コミュニティ間の調整</a:t>
            </a:r>
          </a:p>
        </p:txBody>
      </p:sp>
      <p:sp>
        <p:nvSpPr>
          <p:cNvPr id="21" name="角丸四角形 20"/>
          <p:cNvSpPr/>
          <p:nvPr/>
        </p:nvSpPr>
        <p:spPr bwMode="auto">
          <a:xfrm>
            <a:off x="2734768" y="3414786"/>
            <a:ext cx="1873250" cy="890686"/>
          </a:xfrm>
          <a:prstGeom prst="roundRect">
            <a:avLst>
              <a:gd name="adj" fmla="val 0"/>
            </a:avLst>
          </a:prstGeom>
          <a:solidFill>
            <a:srgbClr val="00660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22" name="右矢印 21"/>
          <p:cNvSpPr/>
          <p:nvPr/>
        </p:nvSpPr>
        <p:spPr bwMode="auto">
          <a:xfrm>
            <a:off x="2194620" y="3355304"/>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3" name="右矢印 22"/>
          <p:cNvSpPr/>
          <p:nvPr/>
        </p:nvSpPr>
        <p:spPr bwMode="auto">
          <a:xfrm>
            <a:off x="4715570" y="3351288"/>
            <a:ext cx="647700" cy="1008062"/>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4" name="角丸四角形 23"/>
          <p:cNvSpPr/>
          <p:nvPr/>
        </p:nvSpPr>
        <p:spPr bwMode="auto">
          <a:xfrm>
            <a:off x="251520" y="5805264"/>
            <a:ext cx="4356498" cy="504056"/>
          </a:xfrm>
          <a:prstGeom prst="roundRect">
            <a:avLst>
              <a:gd name="adj" fmla="val 0"/>
            </a:avLst>
          </a:prstGeom>
          <a:solidFill>
            <a:srgbClr val="FF660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smtClean="0">
                <a:solidFill>
                  <a:schemeClr val="bg1"/>
                </a:solidFill>
                <a:latin typeface="+mn-lt"/>
                <a:ea typeface="+mn-ea"/>
              </a:rPr>
              <a:t>スポンサー企業・寄付</a:t>
            </a:r>
            <a:endParaRPr kumimoji="0" lang="ja-JP" altLang="en-US" sz="2000">
              <a:solidFill>
                <a:schemeClr val="bg1"/>
              </a:solidFill>
              <a:latin typeface="+mn-lt"/>
              <a:ea typeface="+mn-ea"/>
            </a:endParaRPr>
          </a:p>
        </p:txBody>
      </p:sp>
      <p:sp>
        <p:nvSpPr>
          <p:cNvPr id="3" name="上矢印 2"/>
          <p:cNvSpPr/>
          <p:nvPr/>
        </p:nvSpPr>
        <p:spPr bwMode="auto">
          <a:xfrm>
            <a:off x="294030" y="5229200"/>
            <a:ext cx="1750800" cy="504056"/>
          </a:xfrm>
          <a:prstGeom prst="up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25" name="上矢印 24"/>
          <p:cNvSpPr/>
          <p:nvPr/>
        </p:nvSpPr>
        <p:spPr bwMode="auto">
          <a:xfrm>
            <a:off x="2795993" y="5226245"/>
            <a:ext cx="1750800" cy="504056"/>
          </a:xfrm>
          <a:prstGeom prst="up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Tree>
    <p:extLst>
      <p:ext uri="{BB962C8B-B14F-4D97-AF65-F5344CB8AC3E}">
        <p14:creationId xmlns:p14="http://schemas.microsoft.com/office/powerpoint/2010/main" val="232625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left)">
                                      <p:cBhvr>
                                        <p:cTn id="61" dur="500"/>
                                        <p:tgtEl>
                                          <p:spTgt spid="2"/>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left)">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fltVal val="0"/>
                                          </p:val>
                                        </p:tav>
                                        <p:tav tm="100000">
                                          <p:val>
                                            <p:strVal val="#ppt_w"/>
                                          </p:val>
                                        </p:tav>
                                      </p:tavLst>
                                    </p:anim>
                                    <p:anim calcmode="lin" valueType="num">
                                      <p:cBhvr>
                                        <p:cTn id="76" dur="500" fill="hold"/>
                                        <p:tgtEl>
                                          <p:spTgt spid="24"/>
                                        </p:tgtEl>
                                        <p:attrNameLst>
                                          <p:attrName>ppt_h</p:attrName>
                                        </p:attrNameLst>
                                      </p:cBhvr>
                                      <p:tavLst>
                                        <p:tav tm="0">
                                          <p:val>
                                            <p:fltVal val="0"/>
                                          </p:val>
                                        </p:tav>
                                        <p:tav tm="100000">
                                          <p:val>
                                            <p:strVal val="#ppt_h"/>
                                          </p:val>
                                        </p:tav>
                                      </p:tavLst>
                                    </p:anim>
                                    <p:animEffect transition="in" filter="fade">
                                      <p:cBhvr>
                                        <p:cTn id="77" dur="500"/>
                                        <p:tgtEl>
                                          <p:spTgt spid="24"/>
                                        </p:tgtEl>
                                      </p:cBhvr>
                                    </p:animEffect>
                                  </p:childTnLst>
                                </p:cTn>
                              </p:par>
                            </p:childTnLst>
                          </p:cTn>
                        </p:par>
                        <p:par>
                          <p:cTn id="78" fill="hold">
                            <p:stCondLst>
                              <p:cond delay="500"/>
                            </p:stCondLst>
                            <p:childTnLst>
                              <p:par>
                                <p:cTn id="79" presetID="22" presetClass="entr" presetSubtype="4" fill="hold" grpId="0" nodeType="after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down)">
                                      <p:cBhvr>
                                        <p:cTn id="81" dur="500"/>
                                        <p:tgtEl>
                                          <p:spTgt spid="3"/>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wipe(down)">
                                      <p:cBhvr>
                                        <p:cTn id="8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2"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P spid="3" grpId="0" animBg="1"/>
      <p:bldP spid="2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Foundation</a:t>
            </a:r>
            <a:r>
              <a:rPr kumimoji="1" lang="ja-JP" altLang="en-US" smtClean="0"/>
              <a:t>と</a:t>
            </a:r>
            <a:r>
              <a:rPr kumimoji="1" lang="en-US" altLang="ja-JP" smtClean="0"/>
              <a:t>Sponsorship</a:t>
            </a:r>
            <a:endParaRPr kumimoji="1" lang="ja-JP"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052736"/>
            <a:ext cx="3422226" cy="5256584"/>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052736"/>
            <a:ext cx="4032448" cy="1391827"/>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6300192" y="2492896"/>
            <a:ext cx="2646040" cy="230832"/>
          </a:xfrm>
          <a:prstGeom prst="rect">
            <a:avLst/>
          </a:prstGeom>
        </p:spPr>
        <p:txBody>
          <a:bodyPr wrap="square">
            <a:spAutoFit/>
          </a:bodyPr>
          <a:lstStyle/>
          <a:p>
            <a:r>
              <a:rPr lang="en-US" altLang="ja-JP" sz="900"/>
              <a:t>http://en.wikipedia.org/wiki/Mozilla_Foundation</a:t>
            </a:r>
            <a:endParaRPr lang="ja-JP" altLang="en-US" sz="900"/>
          </a:p>
        </p:txBody>
      </p:sp>
      <p:sp>
        <p:nvSpPr>
          <p:cNvPr id="4" name="正方形/長方形 3"/>
          <p:cNvSpPr/>
          <p:nvPr/>
        </p:nvSpPr>
        <p:spPr>
          <a:xfrm>
            <a:off x="1403648" y="6381328"/>
            <a:ext cx="2646040" cy="230832"/>
          </a:xfrm>
          <a:prstGeom prst="rect">
            <a:avLst/>
          </a:prstGeom>
        </p:spPr>
        <p:txBody>
          <a:bodyPr wrap="square">
            <a:spAutoFit/>
          </a:bodyPr>
          <a:lstStyle/>
          <a:p>
            <a:r>
              <a:rPr lang="en-US" altLang="ja-JP" sz="900"/>
              <a:t>http://www.linuxfoundation.org/about/members</a:t>
            </a:r>
            <a:endParaRPr lang="ja-JP" altLang="en-US" sz="90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2852936"/>
            <a:ext cx="2908601" cy="3384376"/>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5220072" y="6381328"/>
            <a:ext cx="2574032" cy="230832"/>
          </a:xfrm>
          <a:prstGeom prst="rect">
            <a:avLst/>
          </a:prstGeom>
        </p:spPr>
        <p:txBody>
          <a:bodyPr wrap="square">
            <a:spAutoFit/>
          </a:bodyPr>
          <a:lstStyle/>
          <a:p>
            <a:r>
              <a:rPr lang="en-US" altLang="ja-JP" sz="900"/>
              <a:t>http://www.apache.org/foundation/thanks.html</a:t>
            </a:r>
            <a:endParaRPr lang="ja-JP" altLang="en-US" sz="900"/>
          </a:p>
        </p:txBody>
      </p:sp>
    </p:spTree>
    <p:extLst>
      <p:ext uri="{BB962C8B-B14F-4D97-AF65-F5344CB8AC3E}">
        <p14:creationId xmlns:p14="http://schemas.microsoft.com/office/powerpoint/2010/main" val="309727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a:xfrm>
            <a:off x="152400" y="152400"/>
            <a:ext cx="8991600" cy="533400"/>
          </a:xfrm>
          <a:noFill/>
        </p:spPr>
        <p:txBody>
          <a:bodyPr/>
          <a:lstStyle/>
          <a:p>
            <a:r>
              <a:rPr lang="en-US" altLang="ja-JP" sz="2800" dirty="0" smtClean="0">
                <a:ea typeface="ＭＳ Ｐゴシック" charset="-128"/>
              </a:rPr>
              <a:t>IBM</a:t>
            </a:r>
            <a:r>
              <a:rPr lang="ja-JP" altLang="en-US" sz="2800" dirty="0" smtClean="0">
                <a:ea typeface="ＭＳ Ｐゴシック" charset="-128"/>
              </a:rPr>
              <a:t>が作り出した「アーキテクチャー」</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0" name="グループ化 9"/>
          <p:cNvGrpSpPr/>
          <p:nvPr/>
        </p:nvGrpSpPr>
        <p:grpSpPr>
          <a:xfrm>
            <a:off x="273050" y="1066800"/>
            <a:ext cx="3081337" cy="5422900"/>
            <a:chOff x="273050" y="1066800"/>
            <a:chExt cx="3081337" cy="5422900"/>
          </a:xfrm>
          <a:effectLst/>
        </p:grpSpPr>
        <p:sp>
          <p:nvSpPr>
            <p:cNvPr id="8" name="角丸四角形 7"/>
            <p:cNvSpPr/>
            <p:nvPr/>
          </p:nvSpPr>
          <p:spPr bwMode="auto">
            <a:xfrm>
              <a:off x="838200" y="1828800"/>
              <a:ext cx="2514601" cy="2057400"/>
            </a:xfrm>
            <a:prstGeom prst="roundRect">
              <a:avLst>
                <a:gd name="adj" fmla="val 5556"/>
              </a:avLst>
            </a:prstGeom>
            <a:solidFill>
              <a:schemeClr val="accent5">
                <a:lumMod val="60000"/>
                <a:lumOff val="40000"/>
              </a:schemeClr>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endParaRPr>
            </a:p>
          </p:txBody>
        </p:sp>
        <p:sp>
          <p:nvSpPr>
            <p:cNvPr id="3" name="角丸四角形 2"/>
            <p:cNvSpPr/>
            <p:nvPr/>
          </p:nvSpPr>
          <p:spPr bwMode="auto">
            <a:xfrm>
              <a:off x="838200" y="1066800"/>
              <a:ext cx="2514600" cy="381000"/>
            </a:xfrm>
            <a:prstGeom prst="roundRect">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ブラックボックス</a:t>
              </a:r>
            </a:p>
          </p:txBody>
        </p:sp>
        <p:sp>
          <p:nvSpPr>
            <p:cNvPr id="90" name="正方形/長方形 89"/>
            <p:cNvSpPr/>
            <p:nvPr/>
          </p:nvSpPr>
          <p:spPr bwMode="auto">
            <a:xfrm>
              <a:off x="993775" y="1943100"/>
              <a:ext cx="2151630" cy="457200"/>
            </a:xfrm>
            <a:prstGeom prst="rect">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rPr>
                <a:t>アプリケーション</a:t>
              </a:r>
            </a:p>
          </p:txBody>
        </p:sp>
        <p:sp>
          <p:nvSpPr>
            <p:cNvPr id="91" name="正方形/長方形 90"/>
            <p:cNvSpPr/>
            <p:nvPr/>
          </p:nvSpPr>
          <p:spPr bwMode="auto">
            <a:xfrm>
              <a:off x="993775" y="2628900"/>
              <a:ext cx="2151630" cy="457200"/>
            </a:xfrm>
            <a:prstGeom prst="rect">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dirty="0" smtClean="0">
                  <a:ln>
                    <a:noFill/>
                  </a:ln>
                  <a:solidFill>
                    <a:schemeClr val="bg1"/>
                  </a:solidFill>
                  <a:effectLst/>
                </a:rPr>
                <a:t>オペレーティング・システム</a:t>
              </a:r>
            </a:p>
          </p:txBody>
        </p:sp>
        <p:sp>
          <p:nvSpPr>
            <p:cNvPr id="92" name="正方形/長方形 91"/>
            <p:cNvSpPr/>
            <p:nvPr/>
          </p:nvSpPr>
          <p:spPr bwMode="auto">
            <a:xfrm>
              <a:off x="993775" y="3314700"/>
              <a:ext cx="2151630" cy="457200"/>
            </a:xfrm>
            <a:prstGeom prst="rect">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rPr>
                <a:t>ハードウェア</a:t>
              </a:r>
            </a:p>
          </p:txBody>
        </p:sp>
        <p:sp>
          <p:nvSpPr>
            <p:cNvPr id="93" name="上下矢印 92"/>
            <p:cNvSpPr/>
            <p:nvPr/>
          </p:nvSpPr>
          <p:spPr bwMode="auto">
            <a:xfrm>
              <a:off x="1850572" y="2286000"/>
              <a:ext cx="359228" cy="457200"/>
            </a:xfrm>
            <a:prstGeom prst="upDownArrow">
              <a:avLst/>
            </a:prstGeom>
            <a:solidFill>
              <a:schemeClr val="accent4">
                <a:lumMod val="40000"/>
                <a:lumOff val="60000"/>
              </a:schemeClr>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endParaRPr>
            </a:p>
          </p:txBody>
        </p:sp>
        <p:sp>
          <p:nvSpPr>
            <p:cNvPr id="94" name="上下矢印 93"/>
            <p:cNvSpPr/>
            <p:nvPr/>
          </p:nvSpPr>
          <p:spPr bwMode="auto">
            <a:xfrm>
              <a:off x="1850572" y="2971800"/>
              <a:ext cx="359228" cy="457200"/>
            </a:xfrm>
            <a:prstGeom prst="upDownArrow">
              <a:avLst/>
            </a:prstGeom>
            <a:solidFill>
              <a:schemeClr val="accent4">
                <a:lumMod val="40000"/>
                <a:lumOff val="60000"/>
              </a:schemeClr>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endParaRPr>
            </a:p>
          </p:txBody>
        </p:sp>
        <p:sp>
          <p:nvSpPr>
            <p:cNvPr id="95" name="上下矢印 94"/>
            <p:cNvSpPr/>
            <p:nvPr/>
          </p:nvSpPr>
          <p:spPr bwMode="auto">
            <a:xfrm>
              <a:off x="1393372" y="2298700"/>
              <a:ext cx="359228" cy="457200"/>
            </a:xfrm>
            <a:prstGeom prst="upDownArrow">
              <a:avLst/>
            </a:prstGeom>
            <a:solidFill>
              <a:schemeClr val="accent4">
                <a:lumMod val="40000"/>
                <a:lumOff val="60000"/>
              </a:schemeClr>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endParaRPr>
            </a:p>
          </p:txBody>
        </p:sp>
        <p:sp>
          <p:nvSpPr>
            <p:cNvPr id="96" name="上下矢印 95"/>
            <p:cNvSpPr/>
            <p:nvPr/>
          </p:nvSpPr>
          <p:spPr bwMode="auto">
            <a:xfrm>
              <a:off x="1393372" y="2984500"/>
              <a:ext cx="359228" cy="457200"/>
            </a:xfrm>
            <a:prstGeom prst="upDownArrow">
              <a:avLst/>
            </a:prstGeom>
            <a:solidFill>
              <a:schemeClr val="accent4">
                <a:lumMod val="40000"/>
                <a:lumOff val="60000"/>
              </a:schemeClr>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endParaRPr>
            </a:p>
          </p:txBody>
        </p:sp>
        <p:sp>
          <p:nvSpPr>
            <p:cNvPr id="97" name="上下矢印 96"/>
            <p:cNvSpPr/>
            <p:nvPr/>
          </p:nvSpPr>
          <p:spPr bwMode="auto">
            <a:xfrm>
              <a:off x="2307772" y="2286000"/>
              <a:ext cx="359228" cy="457200"/>
            </a:xfrm>
            <a:prstGeom prst="upDownArrow">
              <a:avLst/>
            </a:prstGeom>
            <a:solidFill>
              <a:schemeClr val="accent4">
                <a:lumMod val="40000"/>
                <a:lumOff val="60000"/>
              </a:schemeClr>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endParaRPr>
            </a:p>
          </p:txBody>
        </p:sp>
        <p:sp>
          <p:nvSpPr>
            <p:cNvPr id="98" name="上下矢印 97"/>
            <p:cNvSpPr/>
            <p:nvPr/>
          </p:nvSpPr>
          <p:spPr bwMode="auto">
            <a:xfrm>
              <a:off x="2307772" y="2971800"/>
              <a:ext cx="359228" cy="457200"/>
            </a:xfrm>
            <a:prstGeom prst="upDownArrow">
              <a:avLst/>
            </a:prstGeom>
            <a:solidFill>
              <a:schemeClr val="accent4">
                <a:lumMod val="40000"/>
                <a:lumOff val="60000"/>
              </a:schemeClr>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endParaRPr>
            </a:p>
          </p:txBody>
        </p:sp>
        <p:sp>
          <p:nvSpPr>
            <p:cNvPr id="44" name="角丸四角形 43"/>
            <p:cNvSpPr/>
            <p:nvPr/>
          </p:nvSpPr>
          <p:spPr bwMode="auto">
            <a:xfrm>
              <a:off x="838200" y="4064000"/>
              <a:ext cx="2514600" cy="774700"/>
            </a:xfrm>
            <a:prstGeom prst="roundRect">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171450" indent="-171450">
                <a:spcBef>
                  <a:spcPts val="0"/>
                </a:spcBef>
                <a:buFont typeface="Wingdings" pitchFamily="2" charset="2"/>
                <a:buChar char="l"/>
              </a:pPr>
              <a:r>
                <a:rPr kumimoji="1" lang="ja-JP" altLang="en-US" sz="1200" dirty="0">
                  <a:solidFill>
                    <a:schemeClr val="bg1"/>
                  </a:solidFill>
                  <a:cs typeface="Arial" pitchFamily="34" charset="0"/>
                </a:rPr>
                <a:t>全てをベンダー各社が独自設計・独自開発</a:t>
              </a:r>
            </a:p>
          </p:txBody>
        </p:sp>
        <p:sp>
          <p:nvSpPr>
            <p:cNvPr id="45" name="角丸四角形 44"/>
            <p:cNvSpPr/>
            <p:nvPr/>
          </p:nvSpPr>
          <p:spPr bwMode="auto">
            <a:xfrm>
              <a:off x="838200" y="4889500"/>
              <a:ext cx="2514600" cy="774700"/>
            </a:xfrm>
            <a:prstGeom prst="roundRect">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171450" indent="-171450">
                <a:spcBef>
                  <a:spcPts val="0"/>
                </a:spcBef>
                <a:buFont typeface="Wingdings" pitchFamily="2" charset="2"/>
                <a:buChar char="l"/>
              </a:pPr>
              <a:r>
                <a:rPr kumimoji="1" lang="ja-JP" altLang="en-US" sz="1200" dirty="0" smtClean="0">
                  <a:solidFill>
                    <a:schemeClr val="bg1"/>
                  </a:solidFill>
                  <a:cs typeface="Arial" pitchFamily="34" charset="0"/>
                </a:rPr>
                <a:t>外部仕様（インターフェイス）や内部仕様（プログラム</a:t>
              </a:r>
              <a:r>
                <a:rPr kumimoji="1" lang="ja-JP" altLang="en-US" sz="1200" dirty="0">
                  <a:solidFill>
                    <a:schemeClr val="bg1"/>
                  </a:solidFill>
                  <a:cs typeface="Arial" pitchFamily="34" charset="0"/>
                </a:rPr>
                <a:t>・</a:t>
              </a:r>
              <a:r>
                <a:rPr kumimoji="1" lang="ja-JP" altLang="en-US" sz="1200" dirty="0" smtClean="0">
                  <a:solidFill>
                    <a:schemeClr val="bg1"/>
                  </a:solidFill>
                  <a:cs typeface="Arial" pitchFamily="34" charset="0"/>
                </a:rPr>
                <a:t>コードや実装方法）は</a:t>
              </a:r>
              <a:r>
                <a:rPr kumimoji="1" lang="ja-JP" altLang="en-US" sz="1200" dirty="0">
                  <a:solidFill>
                    <a:schemeClr val="bg1"/>
                  </a:solidFill>
                  <a:cs typeface="Arial" pitchFamily="34" charset="0"/>
                </a:rPr>
                <a:t>非公開</a:t>
              </a:r>
            </a:p>
          </p:txBody>
        </p:sp>
        <p:sp>
          <p:nvSpPr>
            <p:cNvPr id="46" name="角丸四角形 45"/>
            <p:cNvSpPr/>
            <p:nvPr/>
          </p:nvSpPr>
          <p:spPr bwMode="auto">
            <a:xfrm>
              <a:off x="839787" y="5715000"/>
              <a:ext cx="2514600" cy="774700"/>
            </a:xfrm>
            <a:prstGeom prst="roundRect">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171450" indent="-171450">
                <a:spcBef>
                  <a:spcPts val="0"/>
                </a:spcBef>
                <a:buFont typeface="Wingdings" pitchFamily="2" charset="2"/>
                <a:buChar char="l"/>
              </a:pPr>
              <a:r>
                <a:rPr kumimoji="1" lang="ja-JP" altLang="en-US" sz="1200" dirty="0" smtClean="0">
                  <a:solidFill>
                    <a:schemeClr val="bg1"/>
                  </a:solidFill>
                  <a:cs typeface="Arial" pitchFamily="34" charset="0"/>
                </a:rPr>
                <a:t>全てを独自</a:t>
              </a:r>
              <a:r>
                <a:rPr kumimoji="1" lang="ja-JP" altLang="en-US" sz="1200" dirty="0">
                  <a:solidFill>
                    <a:schemeClr val="bg1"/>
                  </a:solidFill>
                  <a:cs typeface="Arial" pitchFamily="34" charset="0"/>
                </a:rPr>
                <a:t>技術</a:t>
              </a:r>
              <a:r>
                <a:rPr kumimoji="1" lang="ja-JP" altLang="en-US" sz="1200" dirty="0" smtClean="0">
                  <a:solidFill>
                    <a:schemeClr val="bg1"/>
                  </a:solidFill>
                  <a:cs typeface="Arial" pitchFamily="34" charset="0"/>
                </a:rPr>
                <a:t>で作り、競争</a:t>
              </a:r>
              <a:r>
                <a:rPr kumimoji="1" lang="ja-JP" altLang="en-US" sz="1200" dirty="0">
                  <a:solidFill>
                    <a:schemeClr val="bg1"/>
                  </a:solidFill>
                  <a:cs typeface="Arial" pitchFamily="34" charset="0"/>
                </a:rPr>
                <a:t>優位を</a:t>
              </a:r>
              <a:r>
                <a:rPr kumimoji="1" lang="ja-JP" altLang="en-US" sz="1200" dirty="0" smtClean="0">
                  <a:solidFill>
                    <a:schemeClr val="bg1"/>
                  </a:solidFill>
                  <a:cs typeface="Arial" pitchFamily="34" charset="0"/>
                </a:rPr>
                <a:t>確立、顧客</a:t>
              </a:r>
              <a:r>
                <a:rPr kumimoji="1" lang="ja-JP" altLang="en-US" sz="1200" dirty="0">
                  <a:solidFill>
                    <a:schemeClr val="bg1"/>
                  </a:solidFill>
                  <a:cs typeface="Arial" pitchFamily="34" charset="0"/>
                </a:rPr>
                <a:t>を囲い込み</a:t>
              </a:r>
            </a:p>
          </p:txBody>
        </p:sp>
        <p:sp>
          <p:nvSpPr>
            <p:cNvPr id="2" name="ホームベース 1"/>
            <p:cNvSpPr/>
            <p:nvPr/>
          </p:nvSpPr>
          <p:spPr bwMode="auto">
            <a:xfrm>
              <a:off x="273050" y="4064000"/>
              <a:ext cx="566737" cy="774700"/>
            </a:xfrm>
            <a:prstGeom prst="homePlate">
              <a:avLst>
                <a:gd name="adj" fmla="val 30617"/>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100" b="0" i="0" u="none" strike="noStrike" cap="none" normalizeH="0" baseline="0" dirty="0" smtClean="0">
                  <a:ln>
                    <a:noFill/>
                  </a:ln>
                  <a:solidFill>
                    <a:schemeClr val="bg1"/>
                  </a:solidFill>
                  <a:effectLst/>
                </a:rPr>
                <a:t>設計</a:t>
              </a:r>
            </a:p>
            <a:p>
              <a:pPr marL="0" marR="0" indent="0" algn="ctr" defTabSz="914400" rtl="0" eaLnBrk="1" fontAlgn="base" latinLnBrk="0" hangingPunct="1">
                <a:lnSpc>
                  <a:spcPct val="100000"/>
                </a:lnSpc>
                <a:spcBef>
                  <a:spcPts val="0"/>
                </a:spcBef>
                <a:spcAft>
                  <a:spcPct val="0"/>
                </a:spcAft>
                <a:buClrTx/>
                <a:buSzTx/>
                <a:buFontTx/>
                <a:buNone/>
                <a:tabLst/>
              </a:pPr>
              <a:r>
                <a:rPr lang="ja-JP" altLang="en-US" sz="1100" dirty="0">
                  <a:solidFill>
                    <a:schemeClr val="bg1"/>
                  </a:solidFill>
                </a:rPr>
                <a:t>開発</a:t>
              </a:r>
              <a:endParaRPr kumimoji="0" lang="ja-JP" altLang="en-US" sz="1100" b="0" i="0" u="none" strike="noStrike" cap="none" normalizeH="0" baseline="0" dirty="0" smtClean="0">
                <a:ln>
                  <a:noFill/>
                </a:ln>
                <a:solidFill>
                  <a:schemeClr val="bg1"/>
                </a:solidFill>
                <a:effectLst/>
              </a:endParaRPr>
            </a:p>
          </p:txBody>
        </p:sp>
        <p:sp>
          <p:nvSpPr>
            <p:cNvPr id="42" name="ホームベース 41"/>
            <p:cNvSpPr/>
            <p:nvPr/>
          </p:nvSpPr>
          <p:spPr bwMode="auto">
            <a:xfrm>
              <a:off x="273050" y="4889500"/>
              <a:ext cx="566737" cy="774700"/>
            </a:xfrm>
            <a:prstGeom prst="homePlate">
              <a:avLst>
                <a:gd name="adj" fmla="val 30617"/>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100" b="0" i="0" u="none" strike="noStrike" cap="none" normalizeH="0" baseline="0" dirty="0" smtClean="0">
                  <a:ln>
                    <a:noFill/>
                  </a:ln>
                  <a:solidFill>
                    <a:schemeClr val="bg1"/>
                  </a:solidFill>
                  <a:effectLst/>
                </a:rPr>
                <a:t>公開</a:t>
              </a:r>
            </a:p>
            <a:p>
              <a:pPr marL="0" marR="0" indent="0" algn="ctr" defTabSz="914400" rtl="0" eaLnBrk="1" fontAlgn="base" latinLnBrk="0" hangingPunct="1">
                <a:lnSpc>
                  <a:spcPct val="100000"/>
                </a:lnSpc>
                <a:spcBef>
                  <a:spcPts val="0"/>
                </a:spcBef>
                <a:spcAft>
                  <a:spcPct val="0"/>
                </a:spcAft>
                <a:buClrTx/>
                <a:buSzTx/>
                <a:buFontTx/>
                <a:buNone/>
                <a:tabLst/>
              </a:pPr>
              <a:r>
                <a:rPr lang="ja-JP" altLang="en-US" sz="800" dirty="0">
                  <a:solidFill>
                    <a:schemeClr val="bg1"/>
                  </a:solidFill>
                </a:rPr>
                <a:t>レベル</a:t>
              </a:r>
              <a:endParaRPr kumimoji="0" lang="ja-JP" altLang="en-US" sz="800" b="0" i="0" u="none" strike="noStrike" cap="none" normalizeH="0" baseline="0" dirty="0" smtClean="0">
                <a:ln>
                  <a:noFill/>
                </a:ln>
                <a:solidFill>
                  <a:schemeClr val="bg1"/>
                </a:solidFill>
                <a:effectLst/>
              </a:endParaRPr>
            </a:p>
          </p:txBody>
        </p:sp>
        <p:sp>
          <p:nvSpPr>
            <p:cNvPr id="43" name="ホームベース 42"/>
            <p:cNvSpPr/>
            <p:nvPr/>
          </p:nvSpPr>
          <p:spPr bwMode="auto">
            <a:xfrm>
              <a:off x="273050" y="5715000"/>
              <a:ext cx="566737" cy="774700"/>
            </a:xfrm>
            <a:prstGeom prst="homePlate">
              <a:avLst>
                <a:gd name="adj" fmla="val 32379"/>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100" b="0" i="0" u="none" strike="noStrike" cap="none" normalizeH="0" baseline="0" dirty="0" smtClean="0">
                  <a:ln>
                    <a:noFill/>
                  </a:ln>
                  <a:solidFill>
                    <a:schemeClr val="bg1"/>
                  </a:solidFill>
                  <a:effectLst/>
                </a:rPr>
                <a:t>競争</a:t>
              </a:r>
            </a:p>
            <a:p>
              <a:pPr marL="0" marR="0" indent="0" algn="ctr" defTabSz="914400" rtl="0" eaLnBrk="1" fontAlgn="base" latinLnBrk="0" hangingPunct="1">
                <a:lnSpc>
                  <a:spcPct val="100000"/>
                </a:lnSpc>
                <a:spcBef>
                  <a:spcPts val="0"/>
                </a:spcBef>
                <a:spcAft>
                  <a:spcPct val="0"/>
                </a:spcAft>
                <a:buClrTx/>
                <a:buSzTx/>
                <a:buFontTx/>
                <a:buNone/>
                <a:tabLst/>
              </a:pPr>
              <a:r>
                <a:rPr lang="ja-JP" altLang="en-US" sz="1100" dirty="0">
                  <a:solidFill>
                    <a:schemeClr val="bg1"/>
                  </a:solidFill>
                </a:rPr>
                <a:t>戦略</a:t>
              </a:r>
              <a:endParaRPr kumimoji="0" lang="ja-JP" altLang="en-US" sz="1100" b="0" i="0" u="none" strike="noStrike" cap="none" normalizeH="0" baseline="0" dirty="0" smtClean="0">
                <a:ln>
                  <a:noFill/>
                </a:ln>
                <a:solidFill>
                  <a:schemeClr val="bg1"/>
                </a:solidFill>
                <a:effectLst/>
              </a:endParaRPr>
            </a:p>
          </p:txBody>
        </p:sp>
        <p:sp>
          <p:nvSpPr>
            <p:cNvPr id="6" name="テキスト ボックス 5"/>
            <p:cNvSpPr txBox="1"/>
            <p:nvPr/>
          </p:nvSpPr>
          <p:spPr>
            <a:xfrm>
              <a:off x="878620" y="1524000"/>
              <a:ext cx="2217274" cy="276999"/>
            </a:xfrm>
            <a:prstGeom prst="rect">
              <a:avLst/>
            </a:prstGeom>
            <a:noFill/>
          </p:spPr>
          <p:txBody>
            <a:bodyPr wrap="none" rtlCol="0">
              <a:spAutoFit/>
            </a:bodyPr>
            <a:lstStyle/>
            <a:p>
              <a:pPr algn="ctr"/>
              <a:r>
                <a:rPr kumimoji="1" lang="ja-JP" altLang="en-US" sz="1200" dirty="0" smtClean="0">
                  <a:solidFill>
                    <a:srgbClr val="0000CC"/>
                  </a:solidFill>
                  <a:latin typeface="+mn-lt"/>
                  <a:ea typeface="+mn-ea"/>
                  <a:cs typeface="Arial" pitchFamily="34" charset="0"/>
                </a:rPr>
                <a:t>～</a:t>
              </a:r>
              <a:r>
                <a:rPr kumimoji="1" lang="en-US" altLang="ja-JP" sz="1200" dirty="0" smtClean="0">
                  <a:solidFill>
                    <a:srgbClr val="0000CC"/>
                  </a:solidFill>
                  <a:latin typeface="+mn-lt"/>
                  <a:ea typeface="+mn-ea"/>
                  <a:cs typeface="Arial" pitchFamily="34" charset="0"/>
                </a:rPr>
                <a:t>1964</a:t>
              </a:r>
              <a:r>
                <a:rPr kumimoji="1" lang="ja-JP" altLang="en-US" sz="1200" dirty="0" smtClean="0">
                  <a:solidFill>
                    <a:srgbClr val="0000CC"/>
                  </a:solidFill>
                  <a:latin typeface="+mn-lt"/>
                  <a:ea typeface="+mn-ea"/>
                  <a:cs typeface="Arial" pitchFamily="34" charset="0"/>
                </a:rPr>
                <a:t>　メインフレーム以前</a:t>
              </a:r>
              <a:endParaRPr kumimoji="1" lang="ja-JP" altLang="en-US" sz="1200" dirty="0">
                <a:solidFill>
                  <a:srgbClr val="0000CC"/>
                </a:solidFill>
                <a:latin typeface="+mn-lt"/>
                <a:ea typeface="+mn-ea"/>
                <a:cs typeface="Arial" pitchFamily="34" charset="0"/>
              </a:endParaRPr>
            </a:p>
          </p:txBody>
        </p:sp>
        <p:pic>
          <p:nvPicPr>
            <p:cNvPr id="1026" name="Picture 2" descr="C:\Users\Masanori\AppData\Local\Microsoft\Windows\Temporary Internet Files\Content.IE5\L1KF0AXO\MC90043253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317" y="1701799"/>
              <a:ext cx="412267" cy="4062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グループ化 10"/>
          <p:cNvGrpSpPr/>
          <p:nvPr/>
        </p:nvGrpSpPr>
        <p:grpSpPr>
          <a:xfrm>
            <a:off x="3221605" y="1066800"/>
            <a:ext cx="2920496" cy="5435600"/>
            <a:chOff x="3221605" y="1066800"/>
            <a:chExt cx="2920496" cy="5435600"/>
          </a:xfrm>
          <a:effectLst/>
        </p:grpSpPr>
        <p:sp>
          <p:nvSpPr>
            <p:cNvPr id="47" name="角丸四角形 46"/>
            <p:cNvSpPr/>
            <p:nvPr/>
          </p:nvSpPr>
          <p:spPr bwMode="auto">
            <a:xfrm>
              <a:off x="3579813" y="4076700"/>
              <a:ext cx="2514600" cy="774700"/>
            </a:xfrm>
            <a:prstGeom prst="roundRect">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171450" indent="-171450">
                <a:spcBef>
                  <a:spcPts val="0"/>
                </a:spcBef>
                <a:buFont typeface="Wingdings" pitchFamily="2" charset="2"/>
                <a:buChar char="l"/>
              </a:pPr>
              <a:r>
                <a:rPr kumimoji="1" lang="ja-JP" altLang="en-US" sz="1200" dirty="0" smtClean="0">
                  <a:solidFill>
                    <a:schemeClr val="bg1"/>
                  </a:solidFill>
                  <a:cs typeface="Arial" pitchFamily="34" charset="0"/>
                </a:rPr>
                <a:t>全てをベンダー各社が独自設計・独自開発</a:t>
              </a:r>
              <a:endParaRPr kumimoji="1" lang="ja-JP" altLang="en-US" sz="1200" dirty="0">
                <a:solidFill>
                  <a:schemeClr val="bg1"/>
                </a:solidFill>
                <a:cs typeface="Arial" pitchFamily="34" charset="0"/>
              </a:endParaRPr>
            </a:p>
          </p:txBody>
        </p:sp>
        <p:sp>
          <p:nvSpPr>
            <p:cNvPr id="48" name="角丸四角形 47"/>
            <p:cNvSpPr/>
            <p:nvPr/>
          </p:nvSpPr>
          <p:spPr bwMode="auto">
            <a:xfrm>
              <a:off x="3579813" y="4902200"/>
              <a:ext cx="2514600" cy="774700"/>
            </a:xfrm>
            <a:prstGeom prst="roundRect">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171450" indent="-171450">
                <a:spcBef>
                  <a:spcPts val="0"/>
                </a:spcBef>
                <a:buFont typeface="Wingdings" pitchFamily="2" charset="2"/>
                <a:buChar char="l"/>
              </a:pPr>
              <a:r>
                <a:rPr kumimoji="1" lang="ja-JP" altLang="en-US" sz="1200" dirty="0" smtClean="0">
                  <a:solidFill>
                    <a:schemeClr val="bg1"/>
                  </a:solidFill>
                  <a:cs typeface="Arial" pitchFamily="34" charset="0"/>
                </a:rPr>
                <a:t>外部仕様のみ</a:t>
              </a:r>
              <a:r>
                <a:rPr kumimoji="1" lang="ja-JP" altLang="en-US" sz="1200" dirty="0">
                  <a:solidFill>
                    <a:schemeClr val="bg1"/>
                  </a:solidFill>
                  <a:cs typeface="Arial" pitchFamily="34" charset="0"/>
                </a:rPr>
                <a:t>を公開</a:t>
              </a:r>
              <a:r>
                <a:rPr kumimoji="1" lang="ja-JP" altLang="en-US" sz="1200" dirty="0" smtClean="0">
                  <a:solidFill>
                    <a:schemeClr val="bg1"/>
                  </a:solidFill>
                  <a:cs typeface="Arial" pitchFamily="34" charset="0"/>
                </a:rPr>
                <a:t>、内部仕様は</a:t>
              </a:r>
              <a:r>
                <a:rPr kumimoji="1" lang="ja-JP" altLang="en-US" sz="1200" dirty="0">
                  <a:solidFill>
                    <a:schemeClr val="bg1"/>
                  </a:solidFill>
                  <a:cs typeface="Arial" pitchFamily="34" charset="0"/>
                </a:rPr>
                <a:t>非公開</a:t>
              </a:r>
            </a:p>
          </p:txBody>
        </p:sp>
        <p:sp>
          <p:nvSpPr>
            <p:cNvPr id="49" name="角丸四角形 48"/>
            <p:cNvSpPr/>
            <p:nvPr/>
          </p:nvSpPr>
          <p:spPr bwMode="auto">
            <a:xfrm>
              <a:off x="3581400" y="5727700"/>
              <a:ext cx="2514600" cy="774700"/>
            </a:xfrm>
            <a:prstGeom prst="roundRect">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171450" indent="-171450">
                <a:spcBef>
                  <a:spcPts val="0"/>
                </a:spcBef>
                <a:buFont typeface="Wingdings" pitchFamily="2" charset="2"/>
                <a:buChar char="l"/>
              </a:pPr>
              <a:r>
                <a:rPr kumimoji="1" lang="ja-JP" altLang="en-US" sz="1200" dirty="0" smtClean="0">
                  <a:solidFill>
                    <a:schemeClr val="bg1"/>
                  </a:solidFill>
                  <a:cs typeface="Arial" pitchFamily="34" charset="0"/>
                </a:rPr>
                <a:t>コンポーネントを独自</a:t>
              </a:r>
              <a:r>
                <a:rPr kumimoji="1" lang="ja-JP" altLang="en-US" sz="1200" dirty="0">
                  <a:solidFill>
                    <a:schemeClr val="bg1"/>
                  </a:solidFill>
                  <a:cs typeface="Arial" pitchFamily="34" charset="0"/>
                </a:rPr>
                <a:t>技術</a:t>
              </a:r>
              <a:r>
                <a:rPr kumimoji="1" lang="ja-JP" altLang="en-US" sz="1200" dirty="0" smtClean="0">
                  <a:solidFill>
                    <a:schemeClr val="bg1"/>
                  </a:solidFill>
                  <a:cs typeface="Arial" pitchFamily="34" charset="0"/>
                </a:rPr>
                <a:t>で作り競争優位</a:t>
              </a:r>
            </a:p>
            <a:p>
              <a:pPr marL="171450" indent="-171450">
                <a:spcBef>
                  <a:spcPts val="0"/>
                </a:spcBef>
                <a:buFont typeface="Wingdings" pitchFamily="2" charset="2"/>
                <a:buChar char="l"/>
              </a:pPr>
              <a:r>
                <a:rPr kumimoji="1" lang="ja-JP" altLang="en-US" sz="1200" dirty="0" smtClean="0">
                  <a:solidFill>
                    <a:schemeClr val="bg1"/>
                  </a:solidFill>
                  <a:cs typeface="Arial" pitchFamily="34" charset="0"/>
                </a:rPr>
                <a:t>互換</a:t>
              </a:r>
              <a:r>
                <a:rPr kumimoji="1" lang="ja-JP" altLang="en-US" sz="1200" dirty="0">
                  <a:solidFill>
                    <a:schemeClr val="bg1"/>
                  </a:solidFill>
                  <a:cs typeface="Arial" pitchFamily="34" charset="0"/>
                </a:rPr>
                <a:t>グループの拡大による市場全体で顧客を囲い込み</a:t>
              </a:r>
            </a:p>
          </p:txBody>
        </p:sp>
        <p:sp>
          <p:nvSpPr>
            <p:cNvPr id="56" name="テキスト ボックス 55"/>
            <p:cNvSpPr txBox="1"/>
            <p:nvPr/>
          </p:nvSpPr>
          <p:spPr>
            <a:xfrm>
              <a:off x="3535297" y="1523999"/>
              <a:ext cx="2606804" cy="276999"/>
            </a:xfrm>
            <a:prstGeom prst="rect">
              <a:avLst/>
            </a:prstGeom>
            <a:noFill/>
          </p:spPr>
          <p:txBody>
            <a:bodyPr wrap="none" rtlCol="0">
              <a:spAutoFit/>
            </a:bodyPr>
            <a:lstStyle/>
            <a:p>
              <a:pPr algn="ctr"/>
              <a:r>
                <a:rPr kumimoji="1" lang="en-US" altLang="ja-JP" sz="1200" dirty="0" smtClean="0">
                  <a:solidFill>
                    <a:srgbClr val="0000CC"/>
                  </a:solidFill>
                  <a:latin typeface="+mn-lt"/>
                  <a:ea typeface="+mn-ea"/>
                  <a:cs typeface="Arial" pitchFamily="34" charset="0"/>
                </a:rPr>
                <a:t>1964</a:t>
              </a:r>
              <a:r>
                <a:rPr kumimoji="1" lang="ja-JP" altLang="en-US" sz="1200" dirty="0">
                  <a:solidFill>
                    <a:srgbClr val="0000CC"/>
                  </a:solidFill>
                  <a:latin typeface="+mn-lt"/>
                  <a:ea typeface="+mn-ea"/>
                  <a:cs typeface="Arial" pitchFamily="34" charset="0"/>
                </a:rPr>
                <a:t> ～ </a:t>
              </a:r>
              <a:r>
                <a:rPr kumimoji="1" lang="ja-JP" altLang="en-US" sz="1200" dirty="0" smtClean="0">
                  <a:solidFill>
                    <a:srgbClr val="0000CC"/>
                  </a:solidFill>
                  <a:latin typeface="+mn-lt"/>
                  <a:ea typeface="+mn-ea"/>
                  <a:cs typeface="Arial" pitchFamily="34" charset="0"/>
                </a:rPr>
                <a:t>　メインフレーム、</a:t>
              </a:r>
              <a:r>
                <a:rPr kumimoji="1" lang="en-US" altLang="ja-JP" sz="1200" dirty="0" smtClean="0">
                  <a:solidFill>
                    <a:srgbClr val="0000CC"/>
                  </a:solidFill>
                  <a:latin typeface="+mn-lt"/>
                  <a:ea typeface="+mn-ea"/>
                  <a:cs typeface="Arial" pitchFamily="34" charset="0"/>
                </a:rPr>
                <a:t>IA</a:t>
              </a:r>
              <a:r>
                <a:rPr kumimoji="1" lang="ja-JP" altLang="en-US" sz="1200" dirty="0" smtClean="0">
                  <a:solidFill>
                    <a:srgbClr val="0000CC"/>
                  </a:solidFill>
                  <a:latin typeface="+mn-lt"/>
                  <a:ea typeface="+mn-ea"/>
                  <a:cs typeface="Arial" pitchFamily="34" charset="0"/>
                </a:rPr>
                <a:t>など</a:t>
              </a:r>
              <a:endParaRPr kumimoji="1" lang="ja-JP" altLang="en-US" sz="1200" dirty="0">
                <a:solidFill>
                  <a:srgbClr val="0000CC"/>
                </a:solidFill>
                <a:latin typeface="+mn-lt"/>
                <a:ea typeface="+mn-ea"/>
                <a:cs typeface="Arial" pitchFamily="34" charset="0"/>
              </a:endParaRPr>
            </a:p>
          </p:txBody>
        </p:sp>
        <p:sp>
          <p:nvSpPr>
            <p:cNvPr id="65" name="正方形/長方形 64"/>
            <p:cNvSpPr/>
            <p:nvPr/>
          </p:nvSpPr>
          <p:spPr bwMode="auto">
            <a:xfrm>
              <a:off x="3579813" y="1943100"/>
              <a:ext cx="2514600" cy="457200"/>
            </a:xfrm>
            <a:prstGeom prst="rect">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rPr>
                <a:t>アプリケーション</a:t>
              </a:r>
            </a:p>
          </p:txBody>
        </p:sp>
        <p:sp>
          <p:nvSpPr>
            <p:cNvPr id="66" name="正方形/長方形 65"/>
            <p:cNvSpPr/>
            <p:nvPr/>
          </p:nvSpPr>
          <p:spPr bwMode="auto">
            <a:xfrm>
              <a:off x="3579813" y="2628900"/>
              <a:ext cx="2514600" cy="457200"/>
            </a:xfrm>
            <a:prstGeom prst="rect">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rPr>
                <a:t>オペレーティング・システム</a:t>
              </a:r>
            </a:p>
          </p:txBody>
        </p:sp>
        <p:sp>
          <p:nvSpPr>
            <p:cNvPr id="71" name="正方形/長方形 70"/>
            <p:cNvSpPr/>
            <p:nvPr/>
          </p:nvSpPr>
          <p:spPr bwMode="auto">
            <a:xfrm>
              <a:off x="3579813" y="3314700"/>
              <a:ext cx="2514600" cy="457200"/>
            </a:xfrm>
            <a:prstGeom prst="rect">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rPr>
                <a:t>ハードウェア</a:t>
              </a:r>
            </a:p>
          </p:txBody>
        </p:sp>
        <p:sp>
          <p:nvSpPr>
            <p:cNvPr id="4" name="上下矢印 3"/>
            <p:cNvSpPr/>
            <p:nvPr/>
          </p:nvSpPr>
          <p:spPr bwMode="auto">
            <a:xfrm>
              <a:off x="4648200" y="2286000"/>
              <a:ext cx="359228" cy="457200"/>
            </a:xfrm>
            <a:prstGeom prst="upDownArrow">
              <a:avLst/>
            </a:prstGeom>
            <a:solidFill>
              <a:schemeClr val="accent3"/>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endParaRPr>
            </a:p>
          </p:txBody>
        </p:sp>
        <p:sp>
          <p:nvSpPr>
            <p:cNvPr id="76" name="上下矢印 75"/>
            <p:cNvSpPr/>
            <p:nvPr/>
          </p:nvSpPr>
          <p:spPr bwMode="auto">
            <a:xfrm>
              <a:off x="4648200" y="2971800"/>
              <a:ext cx="359228" cy="457200"/>
            </a:xfrm>
            <a:prstGeom prst="upDownArrow">
              <a:avLst/>
            </a:prstGeom>
            <a:solidFill>
              <a:schemeClr val="accent3"/>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endParaRPr>
            </a:p>
          </p:txBody>
        </p:sp>
        <p:sp>
          <p:nvSpPr>
            <p:cNvPr id="77" name="上下矢印 76"/>
            <p:cNvSpPr/>
            <p:nvPr/>
          </p:nvSpPr>
          <p:spPr bwMode="auto">
            <a:xfrm>
              <a:off x="4191000" y="2298700"/>
              <a:ext cx="359228" cy="457200"/>
            </a:xfrm>
            <a:prstGeom prst="upDownArrow">
              <a:avLst/>
            </a:prstGeom>
            <a:solidFill>
              <a:schemeClr val="accent3"/>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endParaRPr>
            </a:p>
          </p:txBody>
        </p:sp>
        <p:sp>
          <p:nvSpPr>
            <p:cNvPr id="78" name="上下矢印 77"/>
            <p:cNvSpPr/>
            <p:nvPr/>
          </p:nvSpPr>
          <p:spPr bwMode="auto">
            <a:xfrm>
              <a:off x="4191000" y="2984500"/>
              <a:ext cx="359228" cy="457200"/>
            </a:xfrm>
            <a:prstGeom prst="upDownArrow">
              <a:avLst/>
            </a:prstGeom>
            <a:solidFill>
              <a:schemeClr val="accent3"/>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endParaRPr>
            </a:p>
          </p:txBody>
        </p:sp>
        <p:sp>
          <p:nvSpPr>
            <p:cNvPr id="79" name="上下矢印 78"/>
            <p:cNvSpPr/>
            <p:nvPr/>
          </p:nvSpPr>
          <p:spPr bwMode="auto">
            <a:xfrm>
              <a:off x="5105400" y="2286000"/>
              <a:ext cx="359228" cy="457200"/>
            </a:xfrm>
            <a:prstGeom prst="upDownArrow">
              <a:avLst/>
            </a:prstGeom>
            <a:solidFill>
              <a:schemeClr val="accent3"/>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endParaRPr>
            </a:p>
          </p:txBody>
        </p:sp>
        <p:sp>
          <p:nvSpPr>
            <p:cNvPr id="80" name="上下矢印 79"/>
            <p:cNvSpPr/>
            <p:nvPr/>
          </p:nvSpPr>
          <p:spPr bwMode="auto">
            <a:xfrm>
              <a:off x="5105400" y="2971800"/>
              <a:ext cx="359228" cy="457200"/>
            </a:xfrm>
            <a:prstGeom prst="upDownArrow">
              <a:avLst/>
            </a:prstGeom>
            <a:solidFill>
              <a:schemeClr val="accent3"/>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endParaRPr>
            </a:p>
          </p:txBody>
        </p:sp>
        <p:sp>
          <p:nvSpPr>
            <p:cNvPr id="62" name="角丸四角形 61"/>
            <p:cNvSpPr/>
            <p:nvPr/>
          </p:nvSpPr>
          <p:spPr bwMode="auto">
            <a:xfrm>
              <a:off x="3579813" y="1066800"/>
              <a:ext cx="2514600" cy="381000"/>
            </a:xfrm>
            <a:prstGeom prst="roundRect">
              <a:avLst/>
            </a:prstGeom>
            <a:solidFill>
              <a:srgbClr val="669900"/>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rPr>
                <a:t>ベンダー・アーキテクチャー</a:t>
              </a:r>
            </a:p>
          </p:txBody>
        </p:sp>
        <p:pic>
          <p:nvPicPr>
            <p:cNvPr id="59" name="Picture 2" descr="C:\Users\Masanori\AppData\Local\Microsoft\Windows\Temporary Internet Files\Content.IE5\L1KF0AXO\MC90043253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4152" y="1803508"/>
              <a:ext cx="412267" cy="406292"/>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C:\Users\Masanori\AppData\Local\Microsoft\Windows\Temporary Internet Files\Content.IE5\L1KF0AXO\MC90043253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4152" y="2489308"/>
              <a:ext cx="412267" cy="40629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C:\Users\Masanori\AppData\Local\Microsoft\Windows\Temporary Internet Files\Content.IE5\L1KF0AXO\MC90043253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4151" y="3175108"/>
              <a:ext cx="412267" cy="406292"/>
            </a:xfrm>
            <a:prstGeom prst="rect">
              <a:avLst/>
            </a:prstGeom>
            <a:noFill/>
            <a:extLst>
              <a:ext uri="{909E8E84-426E-40DD-AFC4-6F175D3DCCD1}">
                <a14:hiddenFill xmlns:a14="http://schemas.microsoft.com/office/drawing/2010/main">
                  <a:solidFill>
                    <a:srgbClr val="FFFFFF"/>
                  </a:solidFill>
                </a14:hiddenFill>
              </a:ext>
            </a:extLst>
          </p:spPr>
        </p:pic>
        <p:sp>
          <p:nvSpPr>
            <p:cNvPr id="5" name="ストライプ矢印 4"/>
            <p:cNvSpPr/>
            <p:nvPr/>
          </p:nvSpPr>
          <p:spPr bwMode="auto">
            <a:xfrm>
              <a:off x="3221605" y="1066800"/>
              <a:ext cx="512195" cy="419100"/>
            </a:xfrm>
            <a:prstGeom prst="stripedRightArrow">
              <a:avLst/>
            </a:prstGeom>
            <a:solidFill>
              <a:srgbClr val="FF66FF"/>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endParaRPr>
            </a:p>
          </p:txBody>
        </p:sp>
      </p:grpSp>
      <p:sp>
        <p:nvSpPr>
          <p:cNvPr id="9" name="正方形/長方形 8"/>
          <p:cNvSpPr/>
          <p:nvPr/>
        </p:nvSpPr>
        <p:spPr bwMode="auto">
          <a:xfrm>
            <a:off x="6372200" y="1066800"/>
            <a:ext cx="2448272" cy="2514600"/>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600" dirty="0" smtClean="0">
                <a:solidFill>
                  <a:schemeClr val="bg1"/>
                </a:solidFill>
                <a:latin typeface="+mn-lt"/>
                <a:ea typeface="+mn-ea"/>
              </a:rPr>
              <a:t>アーキテクチャー </a:t>
            </a:r>
            <a:r>
              <a:rPr kumimoji="0" lang="en-US" altLang="ja-JP" sz="1600" dirty="0" smtClean="0">
                <a:solidFill>
                  <a:schemeClr val="bg1"/>
                </a:solidFill>
                <a:latin typeface="+mn-lt"/>
                <a:ea typeface="+mn-ea"/>
              </a:rPr>
              <a:t>= </a:t>
            </a:r>
          </a:p>
          <a:p>
            <a:pPr algn="ctr">
              <a:spcBef>
                <a:spcPct val="20000"/>
              </a:spcBef>
            </a:pPr>
            <a:r>
              <a:rPr kumimoji="0" lang="ja-JP" altLang="en-US" sz="1600" dirty="0">
                <a:solidFill>
                  <a:schemeClr val="bg1"/>
                </a:solidFill>
                <a:latin typeface="+mn-lt"/>
                <a:ea typeface="+mn-ea"/>
              </a:rPr>
              <a:t>標準化された技術仕様</a:t>
            </a:r>
          </a:p>
          <a:p>
            <a:pPr algn="ctr">
              <a:spcBef>
                <a:spcPct val="20000"/>
              </a:spcBef>
            </a:pPr>
            <a:endParaRPr kumimoji="0" lang="en-US" altLang="ja-JP" sz="1100" dirty="0" smtClean="0">
              <a:solidFill>
                <a:schemeClr val="bg1"/>
              </a:solidFill>
              <a:latin typeface="+mn-lt"/>
              <a:ea typeface="+mn-ea"/>
            </a:endParaRPr>
          </a:p>
          <a:p>
            <a:pPr algn="ctr">
              <a:spcBef>
                <a:spcPct val="20000"/>
              </a:spcBef>
            </a:pPr>
            <a:r>
              <a:rPr kumimoji="0" lang="ja-JP" altLang="en-US" sz="1100" dirty="0" smtClean="0">
                <a:solidFill>
                  <a:schemeClr val="bg1"/>
                </a:solidFill>
                <a:latin typeface="+mn-lt"/>
                <a:ea typeface="+mn-ea"/>
              </a:rPr>
              <a:t>コンピューター</a:t>
            </a:r>
            <a:r>
              <a:rPr kumimoji="0" lang="ja-JP" altLang="en-US" sz="1100" dirty="0">
                <a:solidFill>
                  <a:schemeClr val="bg1"/>
                </a:solidFill>
                <a:latin typeface="+mn-lt"/>
                <a:ea typeface="+mn-ea"/>
              </a:rPr>
              <a:t>・システムをハードウェア、汎用オペレーティング・システム、アプリケーションに区分</a:t>
            </a:r>
            <a:r>
              <a:rPr kumimoji="0" lang="ja-JP" altLang="en-US" sz="1100" dirty="0" smtClean="0">
                <a:solidFill>
                  <a:schemeClr val="bg1"/>
                </a:solidFill>
                <a:latin typeface="+mn-lt"/>
                <a:ea typeface="+mn-ea"/>
              </a:rPr>
              <a:t>、それぞれ</a:t>
            </a:r>
            <a:r>
              <a:rPr kumimoji="0" lang="ja-JP" altLang="en-US" sz="1100" dirty="0">
                <a:solidFill>
                  <a:schemeClr val="bg1"/>
                </a:solidFill>
                <a:latin typeface="+mn-lt"/>
                <a:ea typeface="+mn-ea"/>
              </a:rPr>
              <a:t>の機能と共に、各境界条件やインターフェイスを定義し、その技術情報を公開</a:t>
            </a:r>
            <a:r>
              <a:rPr kumimoji="0" lang="ja-JP" altLang="en-US" sz="1100" dirty="0" smtClean="0">
                <a:solidFill>
                  <a:schemeClr val="bg1"/>
                </a:solidFill>
                <a:latin typeface="+mn-lt"/>
                <a:ea typeface="+mn-ea"/>
              </a:rPr>
              <a:t>。</a:t>
            </a:r>
            <a:endParaRPr kumimoji="0" lang="ja-JP" altLang="en-US" sz="1100" dirty="0">
              <a:solidFill>
                <a:schemeClr val="bg1"/>
              </a:solidFill>
              <a:latin typeface="+mn-lt"/>
              <a:ea typeface="+mn-ea"/>
            </a:endParaRPr>
          </a:p>
        </p:txBody>
      </p:sp>
      <p:sp>
        <p:nvSpPr>
          <p:cNvPr id="64" name="正方形/長方形 63"/>
          <p:cNvSpPr/>
          <p:nvPr/>
        </p:nvSpPr>
        <p:spPr bwMode="auto">
          <a:xfrm>
            <a:off x="6372200" y="3697044"/>
            <a:ext cx="2448272" cy="1559024"/>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dirty="0">
                <a:solidFill>
                  <a:schemeClr val="bg1"/>
                </a:solidFill>
                <a:latin typeface="+mn-lt"/>
                <a:ea typeface="+mn-ea"/>
              </a:rPr>
              <a:t>複数</a:t>
            </a:r>
            <a:r>
              <a:rPr kumimoji="0" lang="ja-JP" altLang="en-US" sz="1400" dirty="0" smtClean="0">
                <a:solidFill>
                  <a:schemeClr val="bg1"/>
                </a:solidFill>
                <a:latin typeface="+mn-lt"/>
                <a:ea typeface="+mn-ea"/>
              </a:rPr>
              <a:t>の機種</a:t>
            </a:r>
            <a:r>
              <a:rPr kumimoji="0" lang="en-US" altLang="ja-JP" sz="1400" dirty="0" smtClean="0">
                <a:solidFill>
                  <a:schemeClr val="bg1"/>
                </a:solidFill>
                <a:latin typeface="+mn-lt"/>
                <a:ea typeface="+mn-ea"/>
              </a:rPr>
              <a:t>(</a:t>
            </a:r>
            <a:r>
              <a:rPr kumimoji="0" lang="en-US" altLang="ja-JP" sz="1400" dirty="0">
                <a:solidFill>
                  <a:schemeClr val="bg1"/>
                </a:solidFill>
                <a:latin typeface="+mn-lt"/>
                <a:ea typeface="+mn-ea"/>
              </a:rPr>
              <a:t>=</a:t>
            </a:r>
            <a:r>
              <a:rPr kumimoji="0" lang="ja-JP" altLang="en-US" sz="1400" dirty="0" smtClean="0">
                <a:solidFill>
                  <a:schemeClr val="bg1"/>
                </a:solidFill>
                <a:latin typeface="+mn-lt"/>
                <a:ea typeface="+mn-ea"/>
              </a:rPr>
              <a:t>ファミリー</a:t>
            </a:r>
            <a:r>
              <a:rPr kumimoji="0" lang="en-US" altLang="ja-JP" sz="1400" dirty="0" smtClean="0">
                <a:solidFill>
                  <a:schemeClr val="bg1"/>
                </a:solidFill>
                <a:latin typeface="+mn-lt"/>
                <a:ea typeface="+mn-ea"/>
              </a:rPr>
              <a:t>)</a:t>
            </a:r>
            <a:r>
              <a:rPr kumimoji="0" lang="ja-JP" altLang="en-US" sz="1400" dirty="0" smtClean="0">
                <a:solidFill>
                  <a:schemeClr val="bg1"/>
                </a:solidFill>
                <a:latin typeface="+mn-lt"/>
                <a:ea typeface="+mn-ea"/>
              </a:rPr>
              <a:t>間で周辺機器やプログラム</a:t>
            </a:r>
            <a:r>
              <a:rPr kumimoji="0" lang="ja-JP" altLang="en-US" sz="1400" dirty="0">
                <a:solidFill>
                  <a:schemeClr val="bg1"/>
                </a:solidFill>
                <a:latin typeface="+mn-lt"/>
                <a:ea typeface="+mn-ea"/>
              </a:rPr>
              <a:t>など</a:t>
            </a:r>
            <a:r>
              <a:rPr kumimoji="0" lang="ja-JP" altLang="en-US" sz="1400" dirty="0" smtClean="0">
                <a:solidFill>
                  <a:schemeClr val="bg1"/>
                </a:solidFill>
                <a:latin typeface="+mn-lt"/>
                <a:ea typeface="+mn-ea"/>
              </a:rPr>
              <a:t>の互換性を実現し、開発</a:t>
            </a:r>
            <a:r>
              <a:rPr kumimoji="0" lang="ja-JP" altLang="en-US" sz="1400" dirty="0">
                <a:solidFill>
                  <a:schemeClr val="bg1"/>
                </a:solidFill>
                <a:latin typeface="+mn-lt"/>
                <a:ea typeface="+mn-ea"/>
              </a:rPr>
              <a:t>生産性向上</a:t>
            </a:r>
            <a:r>
              <a:rPr kumimoji="0" lang="ja-JP" altLang="en-US" sz="1400" dirty="0" smtClean="0">
                <a:solidFill>
                  <a:schemeClr val="bg1"/>
                </a:solidFill>
                <a:latin typeface="+mn-lt"/>
                <a:ea typeface="+mn-ea"/>
              </a:rPr>
              <a:t>、サードパーティによる外部</a:t>
            </a:r>
            <a:r>
              <a:rPr kumimoji="0" lang="ja-JP" altLang="en-US" sz="1400" dirty="0">
                <a:solidFill>
                  <a:schemeClr val="bg1"/>
                </a:solidFill>
                <a:latin typeface="+mn-lt"/>
                <a:ea typeface="+mn-ea"/>
              </a:rPr>
              <a:t>開発の促進、コスト</a:t>
            </a:r>
            <a:r>
              <a:rPr kumimoji="0" lang="ja-JP" altLang="en-US" sz="1400" dirty="0" smtClean="0">
                <a:solidFill>
                  <a:schemeClr val="bg1"/>
                </a:solidFill>
                <a:latin typeface="+mn-lt"/>
                <a:ea typeface="+mn-ea"/>
              </a:rPr>
              <a:t>削減を実現</a:t>
            </a:r>
            <a:endParaRPr kumimoji="0" lang="ja-JP" altLang="en-US" sz="1400" dirty="0">
              <a:solidFill>
                <a:schemeClr val="bg1"/>
              </a:solidFill>
              <a:latin typeface="+mn-lt"/>
              <a:ea typeface="+mn-ea"/>
            </a:endParaRPr>
          </a:p>
        </p:txBody>
      </p:sp>
      <p:sp>
        <p:nvSpPr>
          <p:cNvPr id="67" name="正方形/長方形 66"/>
          <p:cNvSpPr/>
          <p:nvPr/>
        </p:nvSpPr>
        <p:spPr bwMode="auto">
          <a:xfrm>
            <a:off x="6391544" y="5373216"/>
            <a:ext cx="2448272" cy="1116484"/>
          </a:xfrm>
          <a:prstGeom prst="rect">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600" dirty="0" smtClean="0">
                <a:solidFill>
                  <a:schemeClr val="bg1"/>
                </a:solidFill>
                <a:latin typeface="+mn-lt"/>
                <a:ea typeface="+mn-ea"/>
              </a:rPr>
              <a:t>技術の標準化と公開が</a:t>
            </a:r>
            <a:r>
              <a:rPr kumimoji="0" lang="en-US" altLang="ja-JP" sz="1600" dirty="0" smtClean="0">
                <a:solidFill>
                  <a:schemeClr val="bg1"/>
                </a:solidFill>
                <a:latin typeface="+mn-lt"/>
                <a:ea typeface="+mn-ea"/>
              </a:rPr>
              <a:t>IBM</a:t>
            </a:r>
            <a:r>
              <a:rPr kumimoji="0" lang="ja-JP" altLang="en-US" sz="1600" dirty="0" smtClean="0">
                <a:solidFill>
                  <a:schemeClr val="bg1"/>
                </a:solidFill>
                <a:latin typeface="+mn-lt"/>
                <a:ea typeface="+mn-ea"/>
              </a:rPr>
              <a:t>にビジネス上の成功をもたらした</a:t>
            </a:r>
            <a:endParaRPr kumimoji="0" lang="ja-JP" altLang="en-US" sz="1600" dirty="0">
              <a:solidFill>
                <a:schemeClr val="bg1"/>
              </a:solidFill>
              <a:latin typeface="+mn-lt"/>
              <a:ea typeface="+mn-ea"/>
            </a:endParaRPr>
          </a:p>
        </p:txBody>
      </p:sp>
    </p:spTree>
    <p:extLst>
      <p:ext uri="{BB962C8B-B14F-4D97-AF65-F5344CB8AC3E}">
        <p14:creationId xmlns:p14="http://schemas.microsoft.com/office/powerpoint/2010/main" val="26784719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4"/>
                                        </p:tgtEl>
                                        <p:attrNameLst>
                                          <p:attrName>style.visibility</p:attrName>
                                        </p:attrNameLst>
                                      </p:cBhvr>
                                      <p:to>
                                        <p:strVal val="visible"/>
                                      </p:to>
                                    </p:set>
                                    <p:anim calcmode="lin" valueType="num">
                                      <p:cBhvr>
                                        <p:cTn id="24" dur="500" fill="hold"/>
                                        <p:tgtEl>
                                          <p:spTgt spid="64"/>
                                        </p:tgtEl>
                                        <p:attrNameLst>
                                          <p:attrName>ppt_w</p:attrName>
                                        </p:attrNameLst>
                                      </p:cBhvr>
                                      <p:tavLst>
                                        <p:tav tm="0">
                                          <p:val>
                                            <p:fltVal val="0"/>
                                          </p:val>
                                        </p:tav>
                                        <p:tav tm="100000">
                                          <p:val>
                                            <p:strVal val="#ppt_w"/>
                                          </p:val>
                                        </p:tav>
                                      </p:tavLst>
                                    </p:anim>
                                    <p:anim calcmode="lin" valueType="num">
                                      <p:cBhvr>
                                        <p:cTn id="25" dur="500" fill="hold"/>
                                        <p:tgtEl>
                                          <p:spTgt spid="64"/>
                                        </p:tgtEl>
                                        <p:attrNameLst>
                                          <p:attrName>ppt_h</p:attrName>
                                        </p:attrNameLst>
                                      </p:cBhvr>
                                      <p:tavLst>
                                        <p:tav tm="0">
                                          <p:val>
                                            <p:fltVal val="0"/>
                                          </p:val>
                                        </p:tav>
                                        <p:tav tm="100000">
                                          <p:val>
                                            <p:strVal val="#ppt_h"/>
                                          </p:val>
                                        </p:tav>
                                      </p:tavLst>
                                    </p:anim>
                                    <p:animEffect transition="in" filter="fade">
                                      <p:cBhvr>
                                        <p:cTn id="26" dur="500"/>
                                        <p:tgtEl>
                                          <p:spTgt spid="6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p:cTn id="31" dur="500" fill="hold"/>
                                        <p:tgtEl>
                                          <p:spTgt spid="67"/>
                                        </p:tgtEl>
                                        <p:attrNameLst>
                                          <p:attrName>ppt_w</p:attrName>
                                        </p:attrNameLst>
                                      </p:cBhvr>
                                      <p:tavLst>
                                        <p:tav tm="0">
                                          <p:val>
                                            <p:fltVal val="0"/>
                                          </p:val>
                                        </p:tav>
                                        <p:tav tm="100000">
                                          <p:val>
                                            <p:strVal val="#ppt_w"/>
                                          </p:val>
                                        </p:tav>
                                      </p:tavLst>
                                    </p:anim>
                                    <p:anim calcmode="lin" valueType="num">
                                      <p:cBhvr>
                                        <p:cTn id="32" dur="500" fill="hold"/>
                                        <p:tgtEl>
                                          <p:spTgt spid="67"/>
                                        </p:tgtEl>
                                        <p:attrNameLst>
                                          <p:attrName>ppt_h</p:attrName>
                                        </p:attrNameLst>
                                      </p:cBhvr>
                                      <p:tavLst>
                                        <p:tav tm="0">
                                          <p:val>
                                            <p:fltVal val="0"/>
                                          </p:val>
                                        </p:tav>
                                        <p:tav tm="100000">
                                          <p:val>
                                            <p:strVal val="#ppt_h"/>
                                          </p:val>
                                        </p:tav>
                                      </p:tavLst>
                                    </p:anim>
                                    <p:animEffect transition="in" filter="fade">
                                      <p:cBhvr>
                                        <p:cTn id="33"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4" grpId="0" animBg="1"/>
      <p:bldP spid="6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Mozilla</a:t>
            </a:r>
            <a:r>
              <a:rPr kumimoji="1" lang="ja-JP" altLang="en-US" smtClean="0"/>
              <a:t>の収益源は？</a:t>
            </a:r>
            <a:endParaRPr kumimoji="1"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75" y="1271588"/>
            <a:ext cx="7105650" cy="431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4427984" y="6093296"/>
            <a:ext cx="4572000" cy="261610"/>
          </a:xfrm>
          <a:prstGeom prst="rect">
            <a:avLst/>
          </a:prstGeom>
        </p:spPr>
        <p:txBody>
          <a:bodyPr>
            <a:spAutoFit/>
          </a:bodyPr>
          <a:lstStyle/>
          <a:p>
            <a:r>
              <a:rPr lang="en-US" altLang="ja-JP" sz="1100"/>
              <a:t>http://gigazine.net/news/20111208-mozilla-google-active-negotiations/</a:t>
            </a:r>
            <a:endParaRPr lang="ja-JP" altLang="en-US" sz="1100"/>
          </a:p>
        </p:txBody>
      </p:sp>
    </p:spTree>
    <p:extLst>
      <p:ext uri="{BB962C8B-B14F-4D97-AF65-F5344CB8AC3E}">
        <p14:creationId xmlns:p14="http://schemas.microsoft.com/office/powerpoint/2010/main" val="29099263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オープンソースのビジネスモデル</a:t>
            </a:r>
            <a:endParaRPr kumimoji="1" lang="ja-JP" altLang="en-US" dirty="0"/>
          </a:p>
        </p:txBody>
      </p:sp>
      <p:sp>
        <p:nvSpPr>
          <p:cNvPr id="4" name="角丸四角形 3"/>
          <p:cNvSpPr/>
          <p:nvPr/>
        </p:nvSpPr>
        <p:spPr bwMode="auto">
          <a:xfrm>
            <a:off x="251520" y="1412776"/>
            <a:ext cx="3312368" cy="1872208"/>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コミュニティモデル</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ボランティアベースのコミュニティを企業の開発者が支援</a:t>
            </a:r>
          </a:p>
        </p:txBody>
      </p:sp>
      <p:grpSp>
        <p:nvGrpSpPr>
          <p:cNvPr id="17" name="グループ化 16"/>
          <p:cNvGrpSpPr/>
          <p:nvPr/>
        </p:nvGrpSpPr>
        <p:grpSpPr>
          <a:xfrm>
            <a:off x="3308669" y="1412776"/>
            <a:ext cx="4359675" cy="4392488"/>
            <a:chOff x="3380677" y="1412776"/>
            <a:chExt cx="4359675" cy="4392488"/>
          </a:xfrm>
        </p:grpSpPr>
        <p:sp>
          <p:nvSpPr>
            <p:cNvPr id="7" name="角丸四角形 6"/>
            <p:cNvSpPr/>
            <p:nvPr/>
          </p:nvSpPr>
          <p:spPr bwMode="auto">
            <a:xfrm>
              <a:off x="4427984" y="3933056"/>
              <a:ext cx="3312368" cy="187220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デュアルライセンスモデル</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chemeClr val="bg1"/>
                  </a:solidFill>
                  <a:effectLst/>
                  <a:latin typeface="+mn-lt"/>
                  <a:ea typeface="+mn-ea"/>
                </a:rPr>
                <a:t>一つのソフトウェアをオープンソースと商用</a:t>
              </a:r>
              <a:r>
                <a:rPr kumimoji="0" lang="en-US" altLang="ja-JP" sz="1600" b="0" i="0" u="none" strike="noStrike" cap="none" normalizeH="0" dirty="0" smtClean="0">
                  <a:ln>
                    <a:noFill/>
                  </a:ln>
                  <a:solidFill>
                    <a:schemeClr val="bg1"/>
                  </a:solidFill>
                  <a:effectLst/>
                  <a:latin typeface="+mn-lt"/>
                  <a:ea typeface="+mn-ea"/>
                </a:rPr>
                <a:t>/</a:t>
              </a:r>
              <a:r>
                <a:rPr kumimoji="0" lang="ja-JP" altLang="en-US" sz="1600" b="0" i="0" u="none" strike="noStrike" cap="none" normalizeH="0" dirty="0" smtClean="0">
                  <a:ln>
                    <a:noFill/>
                  </a:ln>
                  <a:solidFill>
                    <a:schemeClr val="bg1"/>
                  </a:solidFill>
                  <a:effectLst/>
                  <a:latin typeface="+mn-lt"/>
                  <a:ea typeface="+mn-ea"/>
                </a:rPr>
                <a:t>有償サブスクリプションなどの複数の方式で提供</a:t>
              </a:r>
            </a:p>
          </p:txBody>
        </p:sp>
        <p:sp>
          <p:nvSpPr>
            <p:cNvPr id="13" name="右矢印 12"/>
            <p:cNvSpPr/>
            <p:nvPr/>
          </p:nvSpPr>
          <p:spPr bwMode="auto">
            <a:xfrm rot="2540797">
              <a:off x="3380677" y="3263608"/>
              <a:ext cx="1312319" cy="792088"/>
            </a:xfrm>
            <a:prstGeom prst="right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sp>
          <p:nvSpPr>
            <p:cNvPr id="5" name="角丸四角形 4"/>
            <p:cNvSpPr/>
            <p:nvPr/>
          </p:nvSpPr>
          <p:spPr bwMode="auto">
            <a:xfrm>
              <a:off x="4427984" y="1412776"/>
              <a:ext cx="3312368" cy="187220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ファウンデーションモデル</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企業が資金を提供してコミュニティを組織化し、開発を推進</a:t>
              </a:r>
            </a:p>
          </p:txBody>
        </p:sp>
        <p:sp>
          <p:nvSpPr>
            <p:cNvPr id="8" name="右矢印 7"/>
            <p:cNvSpPr/>
            <p:nvPr/>
          </p:nvSpPr>
          <p:spPr bwMode="auto">
            <a:xfrm>
              <a:off x="3563888" y="1952836"/>
              <a:ext cx="936104" cy="792088"/>
            </a:xfrm>
            <a:prstGeom prst="right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grpSp>
      <p:grpSp>
        <p:nvGrpSpPr>
          <p:cNvPr id="18" name="グループ化 17"/>
          <p:cNvGrpSpPr/>
          <p:nvPr/>
        </p:nvGrpSpPr>
        <p:grpSpPr>
          <a:xfrm>
            <a:off x="251520" y="2857823"/>
            <a:ext cx="4176464" cy="2947441"/>
            <a:chOff x="323528" y="2857823"/>
            <a:chExt cx="4176464" cy="2947441"/>
          </a:xfrm>
        </p:grpSpPr>
        <p:sp>
          <p:nvSpPr>
            <p:cNvPr id="6" name="角丸四角形 5"/>
            <p:cNvSpPr/>
            <p:nvPr/>
          </p:nvSpPr>
          <p:spPr bwMode="auto">
            <a:xfrm>
              <a:off x="323528" y="3933056"/>
              <a:ext cx="3312368" cy="1872208"/>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単独開発モデル</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dirty="0" smtClean="0">
                <a:solidFill>
                  <a:schemeClr val="bg1"/>
                </a:solidFill>
                <a:latin typeface="+mn-lt"/>
                <a:ea typeface="+mn-ea"/>
              </a:endParaRPr>
            </a:p>
            <a:p>
              <a:pPr algn="ctr">
                <a:spcBef>
                  <a:spcPct val="20000"/>
                </a:spcBef>
              </a:pPr>
              <a:r>
                <a:rPr kumimoji="0" lang="en-US" altLang="ja-JP" dirty="0">
                  <a:solidFill>
                    <a:schemeClr val="bg1"/>
                  </a:solidFill>
                </a:rPr>
                <a:t>OSS</a:t>
              </a:r>
              <a:r>
                <a:rPr kumimoji="0" lang="ja-JP" altLang="en-US" dirty="0">
                  <a:solidFill>
                    <a:schemeClr val="bg1"/>
                  </a:solidFill>
                </a:rPr>
                <a:t>開発者が</a:t>
              </a:r>
              <a:r>
                <a:rPr kumimoji="0" lang="ja-JP" altLang="en-US" dirty="0" smtClean="0">
                  <a:solidFill>
                    <a:schemeClr val="bg1"/>
                  </a:solidFill>
                </a:rPr>
                <a:t>起業</a:t>
              </a:r>
              <a:endParaRPr kumimoji="0" lang="en-US" altLang="ja-JP"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a:solidFill>
                    <a:schemeClr val="bg1"/>
                  </a:solidFill>
                  <a:latin typeface="+mn-lt"/>
                  <a:ea typeface="+mn-ea"/>
                </a:rPr>
                <a:t>企業</a:t>
              </a:r>
              <a:r>
                <a:rPr kumimoji="0" lang="ja-JP" altLang="en-US" dirty="0" smtClean="0">
                  <a:solidFill>
                    <a:schemeClr val="bg1"/>
                  </a:solidFill>
                  <a:latin typeface="+mn-lt"/>
                  <a:ea typeface="+mn-ea"/>
                </a:rPr>
                <a:t>が自社技術をオープン化して提供</a:t>
              </a:r>
              <a:endParaRPr kumimoji="0" lang="en-US" altLang="ja-JP" dirty="0" smtClean="0">
                <a:solidFill>
                  <a:schemeClr val="bg1"/>
                </a:solidFill>
                <a:latin typeface="+mn-lt"/>
                <a:ea typeface="+mn-ea"/>
              </a:endParaRPr>
            </a:p>
          </p:txBody>
        </p:sp>
        <p:sp>
          <p:nvSpPr>
            <p:cNvPr id="9" name="右矢印 8"/>
            <p:cNvSpPr/>
            <p:nvPr/>
          </p:nvSpPr>
          <p:spPr bwMode="auto">
            <a:xfrm>
              <a:off x="3563888" y="4473116"/>
              <a:ext cx="936104" cy="792088"/>
            </a:xfrm>
            <a:prstGeom prst="right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sp>
          <p:nvSpPr>
            <p:cNvPr id="10" name="右矢印 9"/>
            <p:cNvSpPr/>
            <p:nvPr/>
          </p:nvSpPr>
          <p:spPr bwMode="auto">
            <a:xfrm rot="18873155">
              <a:off x="3356390" y="3137604"/>
              <a:ext cx="1351649" cy="792088"/>
            </a:xfrm>
            <a:prstGeom prst="right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grpSp>
      <p:grpSp>
        <p:nvGrpSpPr>
          <p:cNvPr id="22" name="グループ化 21"/>
          <p:cNvGrpSpPr/>
          <p:nvPr/>
        </p:nvGrpSpPr>
        <p:grpSpPr>
          <a:xfrm>
            <a:off x="7596336" y="1412776"/>
            <a:ext cx="1296144" cy="4392488"/>
            <a:chOff x="7596336" y="1412776"/>
            <a:chExt cx="1296144" cy="4392488"/>
          </a:xfrm>
        </p:grpSpPr>
        <p:sp>
          <p:nvSpPr>
            <p:cNvPr id="20" name="角丸四角形 19"/>
            <p:cNvSpPr/>
            <p:nvPr/>
          </p:nvSpPr>
          <p:spPr bwMode="auto">
            <a:xfrm>
              <a:off x="8006604" y="1412776"/>
              <a:ext cx="885876" cy="4392488"/>
            </a:xfrm>
            <a:prstGeom prst="roundRect">
              <a:avLst>
                <a:gd name="adj" fmla="val 0"/>
              </a:avLst>
            </a:prstGeom>
            <a:solidFill>
              <a:srgbClr val="C00000"/>
            </a:solidFill>
            <a:ln w="38100" cap="flat" cmpd="sng" algn="ctr">
              <a:noFill/>
              <a:prstDash val="solid"/>
              <a:round/>
              <a:headEnd type="none" w="med" len="med"/>
              <a:tailEnd type="none" w="med" len="med"/>
            </a:ln>
            <a:effectLst/>
          </p:spPr>
          <p:txBody>
            <a:bodyPr vert="vert270"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ディストリビューション</a:t>
              </a:r>
              <a:endParaRPr kumimoji="0" lang="en-US" altLang="ja-JP"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サブスクリプション</a:t>
              </a:r>
            </a:p>
          </p:txBody>
        </p:sp>
        <p:sp>
          <p:nvSpPr>
            <p:cNvPr id="19" name="右矢印 18"/>
            <p:cNvSpPr/>
            <p:nvPr/>
          </p:nvSpPr>
          <p:spPr bwMode="auto">
            <a:xfrm>
              <a:off x="7596336" y="1952836"/>
              <a:ext cx="504056" cy="792088"/>
            </a:xfrm>
            <a:prstGeom prst="right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sp>
          <p:nvSpPr>
            <p:cNvPr id="21" name="右矢印 20"/>
            <p:cNvSpPr/>
            <p:nvPr/>
          </p:nvSpPr>
          <p:spPr bwMode="auto">
            <a:xfrm>
              <a:off x="7596336" y="4473116"/>
              <a:ext cx="504056" cy="792088"/>
            </a:xfrm>
            <a:prstGeom prst="right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grpSp>
    </p:spTree>
    <p:extLst>
      <p:ext uri="{BB962C8B-B14F-4D97-AF65-F5344CB8AC3E}">
        <p14:creationId xmlns:p14="http://schemas.microsoft.com/office/powerpoint/2010/main" val="333067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Foundation</a:t>
            </a:r>
            <a:r>
              <a:rPr kumimoji="1" lang="ja-JP" altLang="en-US" smtClean="0"/>
              <a:t>方式が増える</a:t>
            </a:r>
            <a:endParaRPr kumimoji="1" lang="ja-JP"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908720"/>
            <a:ext cx="7534795" cy="5230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4572000" y="6237312"/>
            <a:ext cx="4572000" cy="307777"/>
          </a:xfrm>
          <a:prstGeom prst="rect">
            <a:avLst/>
          </a:prstGeom>
        </p:spPr>
        <p:txBody>
          <a:bodyPr>
            <a:spAutoFit/>
          </a:bodyPr>
          <a:lstStyle/>
          <a:p>
            <a:r>
              <a:rPr lang="en-US" altLang="ja-JP" sz="1400"/>
              <a:t>http://sourceforge.jp/magazine/12/04/13/0359223</a:t>
            </a:r>
            <a:endParaRPr lang="ja-JP" altLang="en-US" sz="1400"/>
          </a:p>
        </p:txBody>
      </p:sp>
      <p:sp>
        <p:nvSpPr>
          <p:cNvPr id="4" name="正方形/長方形 3"/>
          <p:cNvSpPr/>
          <p:nvPr/>
        </p:nvSpPr>
        <p:spPr bwMode="auto">
          <a:xfrm>
            <a:off x="4860032" y="1628800"/>
            <a:ext cx="3312368" cy="288032"/>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7" name="正方形/長方形 6"/>
          <p:cNvSpPr/>
          <p:nvPr/>
        </p:nvSpPr>
        <p:spPr bwMode="auto">
          <a:xfrm>
            <a:off x="971600" y="2780928"/>
            <a:ext cx="2952328" cy="2448272"/>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pic>
        <p:nvPicPr>
          <p:cNvPr id="5" name="図 4"/>
          <p:cNvPicPr>
            <a:picLocks noChangeAspect="1"/>
          </p:cNvPicPr>
          <p:nvPr/>
        </p:nvPicPr>
        <p:blipFill>
          <a:blip r:embed="rId3"/>
          <a:stretch>
            <a:fillRect/>
          </a:stretch>
        </p:blipFill>
        <p:spPr>
          <a:xfrm>
            <a:off x="1259632" y="2852936"/>
            <a:ext cx="2540000" cy="2387600"/>
          </a:xfrm>
          <a:prstGeom prst="rect">
            <a:avLst/>
          </a:prstGeom>
        </p:spPr>
      </p:pic>
    </p:spTree>
    <p:extLst>
      <p:ext uri="{BB962C8B-B14F-4D97-AF65-F5344CB8AC3E}">
        <p14:creationId xmlns:p14="http://schemas.microsoft.com/office/powerpoint/2010/main" val="14071486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「企業の色」は嫌われる</a:t>
            </a:r>
            <a:endParaRPr kumimoji="1"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0599" y="1654666"/>
            <a:ext cx="4972050"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3563888" y="5445224"/>
            <a:ext cx="4572000" cy="276999"/>
          </a:xfrm>
          <a:prstGeom prst="rect">
            <a:avLst/>
          </a:prstGeom>
        </p:spPr>
        <p:txBody>
          <a:bodyPr>
            <a:spAutoFit/>
          </a:bodyPr>
          <a:lstStyle/>
          <a:p>
            <a:pPr algn="r"/>
            <a:r>
              <a:rPr lang="en-US" altLang="ja-JP" sz="1200" dirty="0"/>
              <a:t>http://</a:t>
            </a:r>
            <a:r>
              <a:rPr lang="en-US" altLang="ja-JP" sz="1200" dirty="0" err="1"/>
              <a:t>www.atmarkit.co.jp</a:t>
            </a:r>
            <a:r>
              <a:rPr lang="en-US" altLang="ja-JP" sz="1200" dirty="0"/>
              <a:t>/news/201204/05/</a:t>
            </a:r>
            <a:r>
              <a:rPr lang="en-US" altLang="ja-JP" sz="1200" dirty="0" err="1"/>
              <a:t>cloudstack.html</a:t>
            </a:r>
            <a:endParaRPr lang="ja-JP" altLang="en-US" sz="1200" dirty="0"/>
          </a:p>
        </p:txBody>
      </p:sp>
      <p:sp>
        <p:nvSpPr>
          <p:cNvPr id="4" name="正方形/長方形 3"/>
          <p:cNvSpPr/>
          <p:nvPr/>
        </p:nvSpPr>
        <p:spPr bwMode="auto">
          <a:xfrm>
            <a:off x="7200800" y="1495817"/>
            <a:ext cx="1080120" cy="360040"/>
          </a:xfrm>
          <a:prstGeom prst="rect">
            <a:avLst/>
          </a:prstGeom>
          <a:solidFill>
            <a:srgbClr val="FFFFFF"/>
          </a:solidFill>
          <a:ln w="3810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pic>
        <p:nvPicPr>
          <p:cNvPr id="5" name="図 4"/>
          <p:cNvPicPr>
            <a:picLocks noChangeAspect="1"/>
          </p:cNvPicPr>
          <p:nvPr/>
        </p:nvPicPr>
        <p:blipFill>
          <a:blip r:embed="rId3"/>
          <a:stretch>
            <a:fillRect/>
          </a:stretch>
        </p:blipFill>
        <p:spPr>
          <a:xfrm>
            <a:off x="971600" y="1772816"/>
            <a:ext cx="1728192" cy="1343154"/>
          </a:xfrm>
          <a:prstGeom prst="rect">
            <a:avLst/>
          </a:prstGeom>
        </p:spPr>
      </p:pic>
      <p:pic>
        <p:nvPicPr>
          <p:cNvPr id="6" name="図 5"/>
          <p:cNvPicPr>
            <a:picLocks noChangeAspect="1"/>
          </p:cNvPicPr>
          <p:nvPr/>
        </p:nvPicPr>
        <p:blipFill>
          <a:blip r:embed="rId4"/>
          <a:stretch>
            <a:fillRect/>
          </a:stretch>
        </p:blipFill>
        <p:spPr>
          <a:xfrm>
            <a:off x="971600" y="4005064"/>
            <a:ext cx="1584176" cy="1584176"/>
          </a:xfrm>
          <a:prstGeom prst="rect">
            <a:avLst/>
          </a:prstGeom>
        </p:spPr>
      </p:pic>
      <p:pic>
        <p:nvPicPr>
          <p:cNvPr id="7" name="図 6"/>
          <p:cNvPicPr>
            <a:picLocks noChangeAspect="1"/>
          </p:cNvPicPr>
          <p:nvPr/>
        </p:nvPicPr>
        <p:blipFill>
          <a:blip r:embed="rId5"/>
          <a:stretch>
            <a:fillRect/>
          </a:stretch>
        </p:blipFill>
        <p:spPr>
          <a:xfrm>
            <a:off x="1043608" y="3284984"/>
            <a:ext cx="1584176" cy="470120"/>
          </a:xfrm>
          <a:prstGeom prst="rect">
            <a:avLst/>
          </a:prstGeom>
        </p:spPr>
      </p:pic>
    </p:spTree>
    <p:extLst>
      <p:ext uri="{BB962C8B-B14F-4D97-AF65-F5344CB8AC3E}">
        <p14:creationId xmlns:p14="http://schemas.microsoft.com/office/powerpoint/2010/main" val="11982049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オープン時代のソフトウェアビジネス</a:t>
            </a:r>
            <a:endParaRPr lang="ja-JP" altLang="en-US" dirty="0"/>
          </a:p>
        </p:txBody>
      </p:sp>
      <p:sp>
        <p:nvSpPr>
          <p:cNvPr id="3" name="コンテンツ プレースホルダー 2"/>
          <p:cNvSpPr>
            <a:spLocks noGrp="1"/>
          </p:cNvSpPr>
          <p:nvPr>
            <p:ph idx="1"/>
          </p:nvPr>
        </p:nvSpPr>
        <p:spPr>
          <a:xfrm>
            <a:off x="457200" y="1189053"/>
            <a:ext cx="5338936" cy="4525963"/>
          </a:xfrm>
        </p:spPr>
        <p:txBody>
          <a:bodyPr/>
          <a:lstStyle/>
          <a:p>
            <a:r>
              <a:rPr lang="ja-JP" altLang="en-US" sz="1800" dirty="0" smtClean="0"/>
              <a:t>クラウド環境でのソフトウェアビジネス</a:t>
            </a:r>
            <a:endParaRPr lang="en-US" altLang="ja-JP" sz="1800" dirty="0" smtClean="0"/>
          </a:p>
          <a:p>
            <a:pPr lvl="1"/>
            <a:r>
              <a:rPr lang="en-US" altLang="ja-JP" sz="1600" dirty="0" smtClean="0"/>
              <a:t>OSS</a:t>
            </a:r>
            <a:r>
              <a:rPr lang="ja-JP" altLang="en-US" sz="1600" dirty="0" smtClean="0"/>
              <a:t>の台頭により、ライセンスビジネスが成り立ちにくくなる</a:t>
            </a:r>
            <a:endParaRPr lang="en-US" altLang="ja-JP" sz="1600" dirty="0" smtClean="0"/>
          </a:p>
          <a:p>
            <a:pPr lvl="1"/>
            <a:r>
              <a:rPr lang="ja-JP" altLang="en-US" sz="1600" dirty="0" smtClean="0"/>
              <a:t>仮想化、クラウド化により、従来型のライセンスモデル</a:t>
            </a:r>
            <a:r>
              <a:rPr lang="en-US" altLang="ja-JP" sz="1600" dirty="0" smtClean="0"/>
              <a:t>(</a:t>
            </a:r>
            <a:r>
              <a:rPr lang="ja-JP" altLang="en-US" sz="1600" dirty="0" smtClean="0"/>
              <a:t>台数ベース</a:t>
            </a:r>
            <a:r>
              <a:rPr lang="en-US" altLang="ja-JP" sz="1600" dirty="0" smtClean="0"/>
              <a:t>)</a:t>
            </a:r>
            <a:r>
              <a:rPr lang="ja-JP" altLang="en-US" sz="1600" dirty="0" smtClean="0"/>
              <a:t>が成り立ちにくくなる</a:t>
            </a:r>
            <a:endParaRPr lang="en-US" altLang="ja-JP" sz="1600" dirty="0" smtClean="0"/>
          </a:p>
          <a:p>
            <a:pPr lvl="1"/>
            <a:endParaRPr lang="en-US" altLang="ja-JP" sz="1600" dirty="0" smtClean="0"/>
          </a:p>
          <a:p>
            <a:r>
              <a:rPr lang="ja-JP" altLang="en-US" sz="1800" dirty="0" smtClean="0"/>
              <a:t>「所有」から「利用」へ</a:t>
            </a:r>
            <a:endParaRPr lang="en-US" altLang="ja-JP" sz="1800" dirty="0" smtClean="0"/>
          </a:p>
          <a:p>
            <a:pPr lvl="1"/>
            <a:r>
              <a:rPr lang="ja-JP" altLang="en-US" sz="1600" dirty="0" smtClean="0"/>
              <a:t>ライセンスモデルからサブスクリプションモデルへ</a:t>
            </a:r>
            <a:endParaRPr lang="en-US" altLang="ja-JP" sz="1600" dirty="0" smtClean="0"/>
          </a:p>
          <a:p>
            <a:pPr lvl="2"/>
            <a:r>
              <a:rPr lang="ja-JP" altLang="en-US" sz="1600" dirty="0" smtClean="0"/>
              <a:t>サービスを提供し、サービスを利用</a:t>
            </a:r>
            <a:endParaRPr lang="en-US" altLang="ja-JP" sz="1600" dirty="0" smtClean="0"/>
          </a:p>
          <a:p>
            <a:pPr lvl="2"/>
            <a:r>
              <a:rPr lang="ja-JP" altLang="en-US" sz="1600" dirty="0" smtClean="0"/>
              <a:t>使った分だけ払う</a:t>
            </a:r>
            <a:endParaRPr lang="en-US" altLang="ja-JP" sz="1600" dirty="0" smtClean="0"/>
          </a:p>
          <a:p>
            <a:pPr lvl="2"/>
            <a:endParaRPr lang="en-US" altLang="ja-JP" sz="1600" dirty="0" smtClean="0"/>
          </a:p>
          <a:p>
            <a:r>
              <a:rPr lang="ja-JP" altLang="en-US" sz="1800" dirty="0" smtClean="0"/>
              <a:t>「</a:t>
            </a:r>
            <a:r>
              <a:rPr lang="en-US" altLang="ja-JP" sz="1800" dirty="0" smtClean="0"/>
              <a:t>Consume</a:t>
            </a:r>
            <a:r>
              <a:rPr lang="ja-JP" altLang="en-US" sz="1800" dirty="0" smtClean="0"/>
              <a:t>」から「</a:t>
            </a:r>
            <a:r>
              <a:rPr lang="en-US" altLang="ja-JP" sz="1800" dirty="0" smtClean="0"/>
              <a:t>Contribute</a:t>
            </a:r>
            <a:r>
              <a:rPr lang="ja-JP" altLang="en-US" sz="1800" dirty="0" smtClean="0"/>
              <a:t>」へ</a:t>
            </a:r>
            <a:endParaRPr lang="en-US" altLang="ja-JP" sz="1800" dirty="0" smtClean="0"/>
          </a:p>
          <a:p>
            <a:pPr lvl="1"/>
            <a:r>
              <a:rPr lang="ja-JP" altLang="en-US" sz="1600" dirty="0" smtClean="0"/>
              <a:t>コミュニティに積極的に関与する</a:t>
            </a:r>
            <a:endParaRPr lang="en-US" altLang="ja-JP" sz="1600" dirty="0" smtClean="0"/>
          </a:p>
          <a:p>
            <a:pPr lvl="2"/>
            <a:r>
              <a:rPr lang="ja-JP" altLang="en-US" sz="1600" dirty="0" smtClean="0"/>
              <a:t>日本は「参加せず、使うだけ」という批判</a:t>
            </a:r>
            <a:endParaRPr lang="en-US" altLang="ja-JP" sz="1600" dirty="0" smtClean="0"/>
          </a:p>
          <a:p>
            <a:pPr lvl="2"/>
            <a:r>
              <a:rPr lang="ja-JP" altLang="en-US" sz="1600" dirty="0" smtClean="0"/>
              <a:t>ノウハウの蓄積、仕様決定をリード</a:t>
            </a:r>
            <a:endParaRPr lang="en-US" altLang="ja-JP" sz="1600" dirty="0" smtClean="0"/>
          </a:p>
          <a:p>
            <a:pPr lvl="1"/>
            <a:r>
              <a:rPr lang="ja-JP" altLang="en-US" sz="1600" dirty="0" smtClean="0"/>
              <a:t>「うまく使う」ための工夫、独自サポートが差別化につながる</a:t>
            </a:r>
            <a:endParaRPr lang="en-US" altLang="ja-JP" sz="1600" dirty="0" smtClean="0"/>
          </a:p>
          <a:p>
            <a:pPr lvl="1"/>
            <a:endParaRPr lang="en-US" altLang="ja-JP" sz="1600" dirty="0" smtClean="0"/>
          </a:p>
        </p:txBody>
      </p:sp>
      <p:sp>
        <p:nvSpPr>
          <p:cNvPr id="4" name="角丸四角形 3"/>
          <p:cNvSpPr/>
          <p:nvPr/>
        </p:nvSpPr>
        <p:spPr bwMode="auto">
          <a:xfrm>
            <a:off x="5796136" y="1196752"/>
            <a:ext cx="2808312" cy="1800200"/>
          </a:xfrm>
          <a:prstGeom prst="roundRect">
            <a:avLst>
              <a:gd name="adj" fmla="val 0"/>
            </a:avLst>
          </a:prstGeom>
          <a:solidFill>
            <a:srgbClr val="00B050"/>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rPr>
              <a:t>システム開発型ビジネス</a:t>
            </a:r>
          </a:p>
          <a:p>
            <a:pPr marL="538163" lvl="1" indent="-285750">
              <a:spcBef>
                <a:spcPct val="20000"/>
              </a:spcBef>
              <a:buFont typeface="Wingdings" pitchFamily="2" charset="2"/>
              <a:buChar char="Ø"/>
            </a:pPr>
            <a:r>
              <a:rPr kumimoji="0" lang="ja-JP" altLang="en-US" sz="1400" b="0" i="0" u="none" strike="noStrike" cap="none" normalizeH="0" dirty="0" smtClean="0">
                <a:ln>
                  <a:noFill/>
                </a:ln>
                <a:solidFill>
                  <a:schemeClr val="bg1"/>
                </a:solidFill>
                <a:effectLst/>
              </a:rPr>
              <a:t>ライセンス販売</a:t>
            </a:r>
          </a:p>
          <a:p>
            <a:pPr marL="538163" lvl="1" indent="-285750">
              <a:spcBef>
                <a:spcPct val="20000"/>
              </a:spcBef>
              <a:buFont typeface="Wingdings" pitchFamily="2" charset="2"/>
              <a:buChar char="Ø"/>
            </a:pPr>
            <a:r>
              <a:rPr kumimoji="0" lang="ja-JP" altLang="en-US" sz="1400" dirty="0" smtClean="0">
                <a:solidFill>
                  <a:schemeClr val="bg1"/>
                </a:solidFill>
              </a:rPr>
              <a:t>開発工数受託・請負</a:t>
            </a:r>
          </a:p>
          <a:p>
            <a:pPr marL="538163" lvl="1" indent="-285750">
              <a:spcBef>
                <a:spcPct val="20000"/>
              </a:spcBef>
              <a:buFont typeface="Wingdings" pitchFamily="2" charset="2"/>
              <a:buChar char="Ø"/>
            </a:pPr>
            <a:r>
              <a:rPr kumimoji="0" lang="ja-JP" altLang="en-US" sz="1400" b="0" i="0" u="none" strike="noStrike" cap="none" normalizeH="0" dirty="0" smtClean="0">
                <a:ln>
                  <a:noFill/>
                </a:ln>
                <a:solidFill>
                  <a:schemeClr val="bg1"/>
                </a:solidFill>
                <a:effectLst/>
              </a:rPr>
              <a:t>保守</a:t>
            </a:r>
            <a:r>
              <a:rPr kumimoji="0" lang="ja-JP" altLang="en-US" sz="1400" dirty="0" smtClean="0">
                <a:solidFill>
                  <a:schemeClr val="bg1"/>
                </a:solidFill>
              </a:rPr>
              <a:t>＋</a:t>
            </a:r>
            <a:r>
              <a:rPr kumimoji="0" lang="ja-JP" altLang="en-US" sz="1400" b="0" i="0" u="none" strike="noStrike" cap="none" normalizeH="0" dirty="0" smtClean="0">
                <a:ln>
                  <a:noFill/>
                </a:ln>
                <a:solidFill>
                  <a:schemeClr val="bg1"/>
                </a:solidFill>
                <a:effectLst/>
              </a:rPr>
              <a:t>運用</a:t>
            </a:r>
            <a:r>
              <a:rPr kumimoji="0" lang="ja-JP" altLang="en-US" sz="1400" dirty="0" smtClean="0">
                <a:solidFill>
                  <a:schemeClr val="bg1"/>
                </a:solidFill>
              </a:rPr>
              <a:t>受託</a:t>
            </a:r>
            <a:endParaRPr kumimoji="0" lang="ja-JP" altLang="en-US" sz="1400" b="0" i="0" u="none" strike="noStrike" cap="none" normalizeH="0" dirty="0" smtClean="0">
              <a:ln>
                <a:noFill/>
              </a:ln>
              <a:solidFill>
                <a:schemeClr val="bg1"/>
              </a:solidFill>
              <a:effectLst/>
            </a:endParaRPr>
          </a:p>
        </p:txBody>
      </p:sp>
      <p:grpSp>
        <p:nvGrpSpPr>
          <p:cNvPr id="5" name="グループ化 4"/>
          <p:cNvGrpSpPr/>
          <p:nvPr/>
        </p:nvGrpSpPr>
        <p:grpSpPr>
          <a:xfrm>
            <a:off x="5796136" y="3212976"/>
            <a:ext cx="2808312" cy="2880320"/>
            <a:chOff x="5796136" y="3212976"/>
            <a:chExt cx="2808312" cy="2880320"/>
          </a:xfrm>
        </p:grpSpPr>
        <p:sp>
          <p:nvSpPr>
            <p:cNvPr id="6" name="角丸四角形 5"/>
            <p:cNvSpPr/>
            <p:nvPr/>
          </p:nvSpPr>
          <p:spPr bwMode="auto">
            <a:xfrm>
              <a:off x="5796136" y="4293096"/>
              <a:ext cx="2808312" cy="1800200"/>
            </a:xfrm>
            <a:prstGeom prst="roundRect">
              <a:avLst>
                <a:gd name="adj" fmla="val 0"/>
              </a:avLst>
            </a:prstGeom>
            <a:solidFill>
              <a:srgbClr val="3333FF"/>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rPr>
                <a:t>サービス提供型ビジネス</a:t>
              </a:r>
            </a:p>
            <a:p>
              <a:pPr marL="538163" lvl="1" indent="-285750">
                <a:spcBef>
                  <a:spcPct val="20000"/>
                </a:spcBef>
                <a:buFont typeface="Wingdings" pitchFamily="2" charset="2"/>
                <a:buChar char="Ø"/>
              </a:pPr>
              <a:r>
                <a:rPr kumimoji="0" lang="ja-JP" altLang="en-US" sz="1400" dirty="0" smtClean="0">
                  <a:solidFill>
                    <a:schemeClr val="bg1"/>
                  </a:solidFill>
                </a:rPr>
                <a:t>従量課金</a:t>
              </a:r>
            </a:p>
            <a:p>
              <a:pPr marL="538163" lvl="1" indent="-285750">
                <a:spcBef>
                  <a:spcPct val="20000"/>
                </a:spcBef>
                <a:buFont typeface="Wingdings" pitchFamily="2" charset="2"/>
                <a:buChar char="Ø"/>
              </a:pPr>
              <a:r>
                <a:rPr kumimoji="0" lang="ja-JP" altLang="en-US" sz="1400" dirty="0" smtClean="0">
                  <a:solidFill>
                    <a:schemeClr val="bg1"/>
                  </a:solidFill>
                </a:rPr>
                <a:t>サブスプリクション</a:t>
              </a:r>
              <a:endParaRPr kumimoji="0" lang="ja-JP" altLang="en-US" sz="1400" b="0" i="0" u="none" strike="noStrike" cap="none" normalizeH="0" dirty="0" smtClean="0">
                <a:ln>
                  <a:noFill/>
                </a:ln>
                <a:solidFill>
                  <a:schemeClr val="bg1"/>
                </a:solidFill>
                <a:effectLst/>
              </a:endParaRPr>
            </a:p>
          </p:txBody>
        </p:sp>
        <p:sp>
          <p:nvSpPr>
            <p:cNvPr id="7" name="下矢印 6"/>
            <p:cNvSpPr/>
            <p:nvPr/>
          </p:nvSpPr>
          <p:spPr bwMode="auto">
            <a:xfrm>
              <a:off x="6696236" y="3212976"/>
              <a:ext cx="1008112" cy="864096"/>
            </a:xfrm>
            <a:prstGeom prst="downArrow">
              <a:avLst/>
            </a:prstGeom>
            <a:solidFill>
              <a:srgbClr val="FF6600"/>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endParaRPr>
            </a:p>
          </p:txBody>
        </p:sp>
      </p:grpSp>
    </p:spTree>
    <p:extLst>
      <p:ext uri="{BB962C8B-B14F-4D97-AF65-F5344CB8AC3E}">
        <p14:creationId xmlns:p14="http://schemas.microsoft.com/office/powerpoint/2010/main" val="151093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様々な</a:t>
            </a:r>
            <a:r>
              <a:rPr lang="ja-JP" altLang="en-US" dirty="0" smtClean="0"/>
              <a:t>オープン</a:t>
            </a:r>
            <a:endParaRPr kumimoji="1" lang="ja-JP" altLang="en-US" dirty="0"/>
          </a:p>
        </p:txBody>
      </p:sp>
    </p:spTree>
    <p:extLst>
      <p:ext uri="{BB962C8B-B14F-4D97-AF65-F5344CB8AC3E}">
        <p14:creationId xmlns:p14="http://schemas.microsoft.com/office/powerpoint/2010/main" val="31824858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kumimoji="1" lang="ja-JP" altLang="en-US" sz="2800" dirty="0" smtClean="0"/>
              <a:t>オープン</a:t>
            </a:r>
            <a:r>
              <a:rPr kumimoji="1" lang="ja-JP" altLang="en-US" sz="2800" dirty="0"/>
              <a:t>・</a:t>
            </a:r>
            <a:r>
              <a:rPr kumimoji="1" lang="ja-JP" altLang="en-US" sz="2800" dirty="0" smtClean="0"/>
              <a:t>クラウドの動向</a:t>
            </a:r>
            <a:endParaRPr kumimoji="1" lang="ja-JP" altLang="en-US" sz="2800" dirty="0"/>
          </a:p>
        </p:txBody>
      </p:sp>
      <p:sp>
        <p:nvSpPr>
          <p:cNvPr id="3" name="角丸四角形 2"/>
          <p:cNvSpPr/>
          <p:nvPr/>
        </p:nvSpPr>
        <p:spPr bwMode="auto">
          <a:xfrm>
            <a:off x="107504" y="1143000"/>
            <a:ext cx="8928992" cy="5334000"/>
          </a:xfrm>
          <a:prstGeom prst="roundRect">
            <a:avLst>
              <a:gd name="adj" fmla="val 0"/>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smtClean="0">
              <a:ln>
                <a:noFill/>
              </a:ln>
              <a:solidFill>
                <a:schemeClr val="bg1"/>
              </a:solidFill>
              <a:effectLst/>
              <a:latin typeface="+mn-lt"/>
              <a:ea typeface="+mn-ea"/>
              <a:cs typeface="Tahoma" pitchFamily="34" charset="0"/>
            </a:endParaRPr>
          </a:p>
        </p:txBody>
      </p:sp>
      <p:sp>
        <p:nvSpPr>
          <p:cNvPr id="4" name="角丸四角形 3"/>
          <p:cNvSpPr/>
          <p:nvPr/>
        </p:nvSpPr>
        <p:spPr bwMode="auto">
          <a:xfrm>
            <a:off x="323528" y="3631860"/>
            <a:ext cx="6984776" cy="1512168"/>
          </a:xfrm>
          <a:prstGeom prst="roundRect">
            <a:avLst>
              <a:gd name="adj" fmla="val 0"/>
            </a:avLst>
          </a:prstGeom>
          <a:solidFill>
            <a:srgbClr val="00B0F0"/>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err="1" smtClean="0">
                <a:ln>
                  <a:noFill/>
                </a:ln>
                <a:solidFill>
                  <a:schemeClr val="bg1"/>
                </a:solidFill>
                <a:effectLst/>
                <a:latin typeface="+mn-lt"/>
                <a:ea typeface="+mn-ea"/>
                <a:cs typeface="Tahoma" pitchFamily="34" charset="0"/>
              </a:rPr>
              <a:t>IaaS</a:t>
            </a:r>
            <a:endParaRPr kumimoji="0" lang="ja-JP" altLang="en-US" sz="2400" b="0" i="0" u="none" strike="noStrike" cap="none" normalizeH="0" dirty="0" smtClean="0">
              <a:ln>
                <a:noFill/>
              </a:ln>
              <a:solidFill>
                <a:schemeClr val="bg1"/>
              </a:solidFill>
              <a:effectLst/>
              <a:latin typeface="+mn-lt"/>
              <a:ea typeface="+mn-ea"/>
              <a:cs typeface="Tahoma" pitchFamily="34" charset="0"/>
            </a:endParaRPr>
          </a:p>
        </p:txBody>
      </p:sp>
      <p:sp>
        <p:nvSpPr>
          <p:cNvPr id="5" name="角丸四角形 4"/>
          <p:cNvSpPr/>
          <p:nvPr/>
        </p:nvSpPr>
        <p:spPr bwMode="auto">
          <a:xfrm>
            <a:off x="323528" y="2013012"/>
            <a:ext cx="6984776" cy="1512168"/>
          </a:xfrm>
          <a:prstGeom prst="roundRect">
            <a:avLst>
              <a:gd name="adj" fmla="val 0"/>
            </a:avLst>
          </a:prstGeom>
          <a:solidFill>
            <a:srgbClr val="3366FF"/>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err="1" smtClean="0">
                <a:ln>
                  <a:noFill/>
                </a:ln>
                <a:solidFill>
                  <a:schemeClr val="bg1"/>
                </a:solidFill>
                <a:effectLst/>
                <a:latin typeface="+mn-lt"/>
                <a:ea typeface="+mn-ea"/>
                <a:cs typeface="Tahoma" pitchFamily="34" charset="0"/>
              </a:rPr>
              <a:t>PaaS</a:t>
            </a:r>
            <a:endParaRPr kumimoji="0" lang="ja-JP" altLang="en-US" sz="2400" b="0" i="0" u="none" strike="noStrike" cap="none" normalizeH="0" dirty="0" smtClean="0">
              <a:ln>
                <a:noFill/>
              </a:ln>
              <a:solidFill>
                <a:schemeClr val="bg1"/>
              </a:solidFill>
              <a:effectLst/>
              <a:latin typeface="+mn-lt"/>
              <a:ea typeface="+mn-ea"/>
              <a:cs typeface="Tahoma" pitchFamily="34" charset="0"/>
            </a:endParaRPr>
          </a:p>
        </p:txBody>
      </p:sp>
      <p:sp>
        <p:nvSpPr>
          <p:cNvPr id="6" name="角丸四角形 5"/>
          <p:cNvSpPr/>
          <p:nvPr/>
        </p:nvSpPr>
        <p:spPr bwMode="auto">
          <a:xfrm>
            <a:off x="323528" y="1412776"/>
            <a:ext cx="6984776" cy="473380"/>
          </a:xfrm>
          <a:prstGeom prst="roundRect">
            <a:avLst>
              <a:gd name="adj" fmla="val 0"/>
            </a:avLst>
          </a:prstGeom>
          <a:solidFill>
            <a:srgbClr val="6600CC"/>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err="1" smtClean="0">
                <a:ln>
                  <a:noFill/>
                </a:ln>
                <a:solidFill>
                  <a:schemeClr val="bg1"/>
                </a:solidFill>
                <a:effectLst/>
                <a:latin typeface="+mn-lt"/>
                <a:ea typeface="+mn-ea"/>
                <a:cs typeface="Tahoma" pitchFamily="34" charset="0"/>
              </a:rPr>
              <a:t>SaaS</a:t>
            </a:r>
            <a:endParaRPr kumimoji="0" lang="ja-JP" altLang="en-US" sz="2400" b="0" i="0" u="none" strike="noStrike" cap="none" normalizeH="0" dirty="0" smtClean="0">
              <a:ln>
                <a:noFill/>
              </a:ln>
              <a:solidFill>
                <a:schemeClr val="bg1"/>
              </a:solidFill>
              <a:effectLst/>
              <a:latin typeface="+mn-lt"/>
              <a:ea typeface="+mn-ea"/>
              <a:cs typeface="Tahoma" pitchFamily="34" charset="0"/>
            </a:endParaRPr>
          </a:p>
        </p:txBody>
      </p:sp>
      <p:sp>
        <p:nvSpPr>
          <p:cNvPr id="7" name="角丸四角形 6"/>
          <p:cNvSpPr/>
          <p:nvPr/>
        </p:nvSpPr>
        <p:spPr bwMode="auto">
          <a:xfrm>
            <a:off x="1439300" y="2144942"/>
            <a:ext cx="2826490" cy="1248308"/>
          </a:xfrm>
          <a:prstGeom prst="roundRect">
            <a:avLst>
              <a:gd name="adj" fmla="val 0"/>
            </a:avLst>
          </a:prstGeom>
          <a:solidFill>
            <a:srgbClr val="008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err="1" smtClean="0">
                <a:ln>
                  <a:noFill/>
                </a:ln>
                <a:solidFill>
                  <a:schemeClr val="bg1"/>
                </a:solidFill>
                <a:effectLst/>
                <a:latin typeface="+mn-lt"/>
                <a:ea typeface="+mn-ea"/>
                <a:cs typeface="Tahoma" pitchFamily="34" charset="0"/>
              </a:rPr>
              <a:t>CloudFoundry</a:t>
            </a:r>
            <a:endParaRPr kumimoji="0" lang="en-US" altLang="ja-JP" sz="2400" b="0" i="0" u="none" strike="noStrike" cap="none" normalizeH="0" dirty="0" smtClean="0">
              <a:ln>
                <a:noFill/>
              </a:ln>
              <a:solidFill>
                <a:schemeClr val="bg1"/>
              </a:solidFill>
              <a:effectLst/>
              <a:latin typeface="+mn-lt"/>
              <a:ea typeface="+mn-ea"/>
              <a:cs typeface="Tahoma" pitchFamily="34" charset="0"/>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a:solidFill>
                  <a:schemeClr val="bg1"/>
                </a:solidFill>
                <a:latin typeface="+mn-lt"/>
                <a:ea typeface="+mn-ea"/>
                <a:cs typeface="Tahoma" pitchFamily="34" charset="0"/>
              </a:rPr>
              <a:t>(VMw</a:t>
            </a:r>
            <a:r>
              <a:rPr kumimoji="0" lang="en-US" altLang="ja-JP" sz="1400" dirty="0" smtClean="0">
                <a:solidFill>
                  <a:schemeClr val="bg1"/>
                </a:solidFill>
                <a:latin typeface="+mn-lt"/>
                <a:ea typeface="+mn-ea"/>
                <a:cs typeface="Tahoma" pitchFamily="34" charset="0"/>
              </a:rPr>
              <a:t>are)</a:t>
            </a:r>
            <a:endParaRPr kumimoji="0" lang="ja-JP" altLang="en-US" sz="1400" b="0" i="0" u="none" strike="noStrike" cap="none" normalizeH="0" dirty="0" smtClean="0">
              <a:ln>
                <a:noFill/>
              </a:ln>
              <a:solidFill>
                <a:schemeClr val="bg1"/>
              </a:solidFill>
              <a:effectLst/>
              <a:latin typeface="+mn-lt"/>
              <a:ea typeface="+mn-ea"/>
              <a:cs typeface="Tahoma" pitchFamily="34" charset="0"/>
            </a:endParaRPr>
          </a:p>
        </p:txBody>
      </p:sp>
      <p:sp>
        <p:nvSpPr>
          <p:cNvPr id="8" name="角丸四角形 7"/>
          <p:cNvSpPr/>
          <p:nvPr/>
        </p:nvSpPr>
        <p:spPr bwMode="auto">
          <a:xfrm>
            <a:off x="4321132" y="2144942"/>
            <a:ext cx="2771148" cy="1248308"/>
          </a:xfrm>
          <a:prstGeom prst="roundRect">
            <a:avLst>
              <a:gd name="adj" fmla="val 0"/>
            </a:avLst>
          </a:prstGeom>
          <a:solidFill>
            <a:srgbClr val="008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dirty="0" err="1" smtClean="0">
                <a:solidFill>
                  <a:schemeClr val="bg1"/>
                </a:solidFill>
                <a:latin typeface="+mn-lt"/>
                <a:ea typeface="+mn-ea"/>
                <a:cs typeface="Tahoma" pitchFamily="34" charset="0"/>
              </a:rPr>
              <a:t>OpenShift</a:t>
            </a:r>
            <a:endParaRPr kumimoji="0" lang="en-US" altLang="ja-JP" sz="2400" dirty="0" smtClean="0">
              <a:solidFill>
                <a:schemeClr val="bg1"/>
              </a:solidFill>
              <a:latin typeface="+mn-lt"/>
              <a:ea typeface="+mn-ea"/>
              <a:cs typeface="Tahoma" pitchFamily="34" charset="0"/>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smtClean="0">
                <a:solidFill>
                  <a:schemeClr val="bg1"/>
                </a:solidFill>
                <a:latin typeface="+mn-lt"/>
                <a:ea typeface="+mn-ea"/>
                <a:cs typeface="Tahoma" pitchFamily="34" charset="0"/>
              </a:rPr>
              <a:t>(</a:t>
            </a:r>
            <a:r>
              <a:rPr kumimoji="0" lang="en-US" altLang="ja-JP" sz="1400" dirty="0" err="1" smtClean="0">
                <a:solidFill>
                  <a:schemeClr val="bg1"/>
                </a:solidFill>
                <a:latin typeface="+mn-lt"/>
                <a:ea typeface="+mn-ea"/>
                <a:cs typeface="Tahoma" pitchFamily="34" charset="0"/>
              </a:rPr>
              <a:t>RedHat</a:t>
            </a:r>
            <a:r>
              <a:rPr kumimoji="0" lang="en-US" altLang="ja-JP" sz="1400" dirty="0" smtClean="0">
                <a:solidFill>
                  <a:schemeClr val="bg1"/>
                </a:solidFill>
                <a:latin typeface="+mn-lt"/>
                <a:ea typeface="+mn-ea"/>
                <a:cs typeface="Tahoma" pitchFamily="34" charset="0"/>
              </a:rPr>
              <a:t>)</a:t>
            </a:r>
            <a:endParaRPr kumimoji="0" lang="ja-JP" altLang="en-US" sz="1400" b="0" i="0" u="none" strike="noStrike" cap="none" normalizeH="0" dirty="0" smtClean="0">
              <a:ln>
                <a:noFill/>
              </a:ln>
              <a:solidFill>
                <a:schemeClr val="bg1"/>
              </a:solidFill>
              <a:effectLst/>
              <a:latin typeface="+mn-lt"/>
              <a:ea typeface="+mn-ea"/>
              <a:cs typeface="Tahoma" pitchFamily="34" charset="0"/>
            </a:endParaRPr>
          </a:p>
        </p:txBody>
      </p:sp>
      <p:sp>
        <p:nvSpPr>
          <p:cNvPr id="9" name="角丸四角形 8"/>
          <p:cNvSpPr/>
          <p:nvPr/>
        </p:nvSpPr>
        <p:spPr bwMode="auto">
          <a:xfrm>
            <a:off x="1439300" y="3763790"/>
            <a:ext cx="1831570" cy="1248308"/>
          </a:xfrm>
          <a:prstGeom prst="roundRect">
            <a:avLst>
              <a:gd name="adj" fmla="val 0"/>
            </a:avLst>
          </a:prstGeom>
          <a:solidFill>
            <a:srgbClr val="8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a:solidFill>
                  <a:schemeClr val="bg1"/>
                </a:solidFill>
                <a:latin typeface="+mn-lt"/>
                <a:ea typeface="+mn-ea"/>
                <a:cs typeface="Tahoma" pitchFamily="34" charset="0"/>
              </a:rPr>
              <a:t>OpenStack</a:t>
            </a:r>
            <a:r>
              <a:rPr kumimoji="0" lang="en-US" altLang="ja-JP" sz="2000" dirty="0">
                <a:solidFill>
                  <a:schemeClr val="bg1"/>
                </a:solidFill>
                <a:latin typeface="+mn-lt"/>
                <a:ea typeface="+mn-ea"/>
                <a:cs typeface="Tahoma" pitchFamily="34" charset="0"/>
              </a:rPr>
              <a:t> </a:t>
            </a:r>
            <a:r>
              <a:rPr kumimoji="0" lang="en-US" altLang="ja-JP" sz="1200" dirty="0">
                <a:solidFill>
                  <a:schemeClr val="bg1"/>
                </a:solidFill>
                <a:latin typeface="+mn-lt"/>
                <a:ea typeface="+mn-ea"/>
                <a:cs typeface="Tahoma" pitchFamily="34" charset="0"/>
              </a:rPr>
              <a:t>(Rackspace/NASA)</a:t>
            </a:r>
          </a:p>
        </p:txBody>
      </p:sp>
      <p:sp>
        <p:nvSpPr>
          <p:cNvPr id="10" name="角丸四角形 9"/>
          <p:cNvSpPr/>
          <p:nvPr/>
        </p:nvSpPr>
        <p:spPr bwMode="auto">
          <a:xfrm>
            <a:off x="3347864" y="3763790"/>
            <a:ext cx="1831570" cy="1248308"/>
          </a:xfrm>
          <a:prstGeom prst="roundRect">
            <a:avLst>
              <a:gd name="adj" fmla="val 0"/>
            </a:avLst>
          </a:prstGeom>
          <a:solidFill>
            <a:srgbClr val="8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a:solidFill>
                  <a:schemeClr val="bg1"/>
                </a:solidFill>
                <a:latin typeface="+mn-lt"/>
                <a:ea typeface="+mn-ea"/>
                <a:cs typeface="Tahoma" pitchFamily="34" charset="0"/>
              </a:rPr>
              <a:t>CloudStack</a:t>
            </a:r>
            <a:r>
              <a:rPr kumimoji="0" lang="en-US" altLang="ja-JP" sz="2000" dirty="0">
                <a:solidFill>
                  <a:schemeClr val="bg1"/>
                </a:solidFill>
                <a:latin typeface="+mn-lt"/>
                <a:ea typeface="+mn-ea"/>
                <a:cs typeface="Tahoma" pitchFamily="34" charset="0"/>
              </a:rPr>
              <a:t> </a:t>
            </a:r>
            <a:r>
              <a:rPr kumimoji="0" lang="en-US" altLang="ja-JP" sz="1200" dirty="0" smtClean="0">
                <a:solidFill>
                  <a:schemeClr val="bg1"/>
                </a:solidFill>
                <a:latin typeface="+mn-lt"/>
                <a:ea typeface="+mn-ea"/>
                <a:cs typeface="Tahoma" pitchFamily="34" charset="0"/>
              </a:rPr>
              <a:t>(Apache)</a:t>
            </a:r>
          </a:p>
        </p:txBody>
      </p:sp>
      <p:sp>
        <p:nvSpPr>
          <p:cNvPr id="11" name="角丸四角形 10"/>
          <p:cNvSpPr/>
          <p:nvPr/>
        </p:nvSpPr>
        <p:spPr bwMode="auto">
          <a:xfrm>
            <a:off x="5260710" y="3760380"/>
            <a:ext cx="1831570" cy="1248308"/>
          </a:xfrm>
          <a:prstGeom prst="roundRect">
            <a:avLst>
              <a:gd name="adj" fmla="val 0"/>
            </a:avLst>
          </a:prstGeom>
          <a:solidFill>
            <a:srgbClr val="008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a:solidFill>
                  <a:schemeClr val="bg1"/>
                </a:solidFill>
                <a:latin typeface="+mn-lt"/>
                <a:ea typeface="+mn-ea"/>
                <a:cs typeface="Tahoma" pitchFamily="34" charset="0"/>
              </a:rPr>
              <a:t>CloudForms</a:t>
            </a:r>
            <a:r>
              <a:rPr kumimoji="0" lang="en-US" altLang="ja-JP" sz="2000" dirty="0">
                <a:solidFill>
                  <a:schemeClr val="bg1"/>
                </a:solidFill>
                <a:latin typeface="+mn-lt"/>
                <a:ea typeface="+mn-ea"/>
                <a:cs typeface="Tahoma" pitchFamily="34" charset="0"/>
              </a:rPr>
              <a:t> </a:t>
            </a:r>
            <a:r>
              <a:rPr kumimoji="0" lang="en-US" altLang="ja-JP" sz="1200" dirty="0">
                <a:solidFill>
                  <a:schemeClr val="bg1"/>
                </a:solidFill>
                <a:latin typeface="+mn-lt"/>
                <a:ea typeface="+mn-ea"/>
                <a:cs typeface="Tahoma" pitchFamily="34" charset="0"/>
              </a:rPr>
              <a:t>(</a:t>
            </a:r>
            <a:r>
              <a:rPr kumimoji="0" lang="en-US" altLang="ja-JP" sz="1200" dirty="0" err="1">
                <a:solidFill>
                  <a:schemeClr val="bg1"/>
                </a:solidFill>
                <a:latin typeface="+mn-lt"/>
                <a:ea typeface="+mn-ea"/>
                <a:cs typeface="Tahoma" pitchFamily="34" charset="0"/>
              </a:rPr>
              <a:t>RedHat</a:t>
            </a:r>
            <a:r>
              <a:rPr kumimoji="0" lang="en-US" altLang="ja-JP" sz="1200" dirty="0">
                <a:solidFill>
                  <a:schemeClr val="bg1"/>
                </a:solidFill>
                <a:latin typeface="+mn-lt"/>
                <a:ea typeface="+mn-ea"/>
                <a:cs typeface="Tahoma" pitchFamily="34" charset="0"/>
              </a:rPr>
              <a:t>)</a:t>
            </a:r>
            <a:endParaRPr kumimoji="0" lang="en-US" altLang="ja-JP" sz="1200" dirty="0" smtClean="0">
              <a:solidFill>
                <a:schemeClr val="bg1"/>
              </a:solidFill>
              <a:latin typeface="+mn-lt"/>
              <a:ea typeface="+mn-ea"/>
              <a:cs typeface="Tahoma" pitchFamily="34" charset="0"/>
            </a:endParaRPr>
          </a:p>
        </p:txBody>
      </p:sp>
      <p:sp>
        <p:nvSpPr>
          <p:cNvPr id="12" name="角丸四角形 11"/>
          <p:cNvSpPr/>
          <p:nvPr/>
        </p:nvSpPr>
        <p:spPr bwMode="auto">
          <a:xfrm>
            <a:off x="323528" y="5301208"/>
            <a:ext cx="6984776" cy="576064"/>
          </a:xfrm>
          <a:prstGeom prst="roundRect">
            <a:avLst>
              <a:gd name="adj" fmla="val 0"/>
            </a:avLst>
          </a:prstGeom>
          <a:solidFill>
            <a:schemeClr val="accent2">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cs typeface="Tahoma" pitchFamily="34" charset="0"/>
              </a:rPr>
              <a:t>ネットワーク</a:t>
            </a:r>
          </a:p>
        </p:txBody>
      </p:sp>
      <p:sp>
        <p:nvSpPr>
          <p:cNvPr id="13" name="角丸四角形 12"/>
          <p:cNvSpPr/>
          <p:nvPr/>
        </p:nvSpPr>
        <p:spPr bwMode="auto">
          <a:xfrm>
            <a:off x="1439300" y="5445224"/>
            <a:ext cx="5652980" cy="288032"/>
          </a:xfrm>
          <a:prstGeom prst="roundRect">
            <a:avLst>
              <a:gd name="adj" fmla="val 0"/>
            </a:avLst>
          </a:prstGeom>
          <a:solidFill>
            <a:srgbClr val="8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err="1" smtClean="0">
                <a:ln>
                  <a:noFill/>
                </a:ln>
                <a:solidFill>
                  <a:schemeClr val="bg1"/>
                </a:solidFill>
                <a:effectLst/>
                <a:latin typeface="+mn-lt"/>
                <a:ea typeface="+mn-ea"/>
                <a:cs typeface="Tahoma" pitchFamily="34" charset="0"/>
              </a:rPr>
              <a:t>OpenFlow</a:t>
            </a:r>
            <a:r>
              <a:rPr kumimoji="0" lang="en-US" altLang="ja-JP" b="0" i="0" u="none" strike="noStrike" cap="none" normalizeH="0" dirty="0" smtClean="0">
                <a:ln>
                  <a:noFill/>
                </a:ln>
                <a:solidFill>
                  <a:schemeClr val="bg1"/>
                </a:solidFill>
                <a:effectLst/>
                <a:latin typeface="+mn-lt"/>
                <a:ea typeface="+mn-ea"/>
                <a:cs typeface="Tahoma" pitchFamily="34" charset="0"/>
              </a:rPr>
              <a:t>/Software-defined Network</a:t>
            </a:r>
            <a:endParaRPr kumimoji="0" lang="ja-JP" altLang="en-US" b="0" i="0" u="none" strike="noStrike" cap="none" normalizeH="0" dirty="0" smtClean="0">
              <a:ln>
                <a:noFill/>
              </a:ln>
              <a:solidFill>
                <a:schemeClr val="bg1"/>
              </a:solidFill>
              <a:effectLst/>
              <a:latin typeface="+mn-lt"/>
              <a:ea typeface="+mn-ea"/>
              <a:cs typeface="Tahoma" pitchFamily="34" charset="0"/>
            </a:endParaRPr>
          </a:p>
        </p:txBody>
      </p:sp>
      <p:sp>
        <p:nvSpPr>
          <p:cNvPr id="14" name="角丸四角形 13"/>
          <p:cNvSpPr/>
          <p:nvPr/>
        </p:nvSpPr>
        <p:spPr bwMode="auto">
          <a:xfrm>
            <a:off x="1439300" y="5949280"/>
            <a:ext cx="5652980" cy="288032"/>
          </a:xfrm>
          <a:prstGeom prst="roundRect">
            <a:avLst>
              <a:gd name="adj" fmla="val 0"/>
            </a:avLst>
          </a:prstGeom>
          <a:solidFill>
            <a:srgbClr val="008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dirty="0">
                <a:solidFill>
                  <a:schemeClr val="bg1"/>
                </a:solidFill>
                <a:latin typeface="+mn-lt"/>
                <a:ea typeface="+mn-ea"/>
                <a:cs typeface="Tahoma" pitchFamily="34" charset="0"/>
              </a:rPr>
              <a:t>Open Compute Project (Facebook)</a:t>
            </a:r>
          </a:p>
        </p:txBody>
      </p:sp>
      <p:sp>
        <p:nvSpPr>
          <p:cNvPr id="15" name="正方形/長方形 14"/>
          <p:cNvSpPr/>
          <p:nvPr/>
        </p:nvSpPr>
        <p:spPr>
          <a:xfrm>
            <a:off x="359180" y="5870578"/>
            <a:ext cx="2286000" cy="430887"/>
          </a:xfrm>
          <a:prstGeom prst="rect">
            <a:avLst/>
          </a:prstGeom>
        </p:spPr>
        <p:txBody>
          <a:bodyPr>
            <a:spAutoFit/>
          </a:bodyPr>
          <a:lstStyle/>
          <a:p>
            <a:pPr lvl="0">
              <a:spcBef>
                <a:spcPct val="20000"/>
              </a:spcBef>
            </a:pPr>
            <a:r>
              <a:rPr kumimoji="0" lang="ja-JP" altLang="en-US" sz="1100" dirty="0">
                <a:solidFill>
                  <a:srgbClr val="FFFFFF"/>
                </a:solidFill>
                <a:latin typeface="+mn-lt"/>
                <a:ea typeface="+mn-ea"/>
                <a:cs typeface="Tahoma" pitchFamily="34" charset="0"/>
              </a:rPr>
              <a:t>データセンター</a:t>
            </a:r>
          </a:p>
          <a:p>
            <a:pPr lvl="0">
              <a:spcBef>
                <a:spcPts val="0"/>
              </a:spcBef>
            </a:pPr>
            <a:r>
              <a:rPr kumimoji="0" lang="ja-JP" altLang="en-US" sz="1100" dirty="0">
                <a:solidFill>
                  <a:srgbClr val="FFFFFF"/>
                </a:solidFill>
                <a:latin typeface="+mn-lt"/>
                <a:ea typeface="+mn-ea"/>
                <a:cs typeface="Tahoma" pitchFamily="34" charset="0"/>
              </a:rPr>
              <a:t>インフラ</a:t>
            </a:r>
          </a:p>
        </p:txBody>
      </p:sp>
      <p:sp>
        <p:nvSpPr>
          <p:cNvPr id="16" name="角丸四角形 15"/>
          <p:cNvSpPr/>
          <p:nvPr/>
        </p:nvSpPr>
        <p:spPr bwMode="auto">
          <a:xfrm>
            <a:off x="7452320" y="1412776"/>
            <a:ext cx="1403804" cy="4824536"/>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cs typeface="Tahoma" pitchFamily="34" charset="0"/>
              </a:rPr>
              <a:t>運用</a:t>
            </a:r>
            <a:r>
              <a:rPr kumimoji="0" lang="ja-JP" altLang="en-US" sz="1400" dirty="0">
                <a:solidFill>
                  <a:schemeClr val="bg1"/>
                </a:solidFill>
                <a:latin typeface="+mn-lt"/>
                <a:ea typeface="+mn-ea"/>
                <a:cs typeface="Tahoma" pitchFamily="34" charset="0"/>
              </a:rPr>
              <a:t>・</a:t>
            </a:r>
            <a:r>
              <a:rPr kumimoji="0" lang="ja-JP" altLang="en-US" sz="1400" dirty="0" smtClean="0">
                <a:solidFill>
                  <a:schemeClr val="bg1"/>
                </a:solidFill>
                <a:latin typeface="+mn-lt"/>
                <a:ea typeface="+mn-ea"/>
                <a:cs typeface="Tahoma" pitchFamily="34" charset="0"/>
              </a:rPr>
              <a:t>管理</a:t>
            </a:r>
            <a:endParaRPr kumimoji="0" lang="ja-JP" altLang="en-US" sz="1400" b="0" i="0" u="none" strike="noStrike" cap="none" normalizeH="0" dirty="0" smtClean="0">
              <a:ln>
                <a:noFill/>
              </a:ln>
              <a:solidFill>
                <a:schemeClr val="bg1"/>
              </a:solidFill>
              <a:effectLst/>
              <a:latin typeface="+mn-lt"/>
              <a:ea typeface="+mn-ea"/>
              <a:cs typeface="Tahoma" pitchFamily="34" charset="0"/>
            </a:endParaRPr>
          </a:p>
        </p:txBody>
      </p:sp>
      <p:sp>
        <p:nvSpPr>
          <p:cNvPr id="17" name="角丸四角形 16"/>
          <p:cNvSpPr/>
          <p:nvPr/>
        </p:nvSpPr>
        <p:spPr bwMode="auto">
          <a:xfrm>
            <a:off x="7569447" y="2013011"/>
            <a:ext cx="1169550" cy="695909"/>
          </a:xfrm>
          <a:prstGeom prst="roundRect">
            <a:avLst>
              <a:gd name="adj" fmla="val 0"/>
            </a:avLst>
          </a:prstGeom>
          <a:solidFill>
            <a:srgbClr val="008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0"/>
              </a:spcBef>
            </a:pPr>
            <a:r>
              <a:rPr kumimoji="0" lang="en-US" altLang="ja-JP" sz="1200" dirty="0" err="1" smtClean="0">
                <a:solidFill>
                  <a:schemeClr val="bg1"/>
                </a:solidFill>
                <a:latin typeface="+mn-lt"/>
                <a:ea typeface="+mn-ea"/>
                <a:cs typeface="Arial" pitchFamily="34" charset="0"/>
              </a:rPr>
              <a:t>Hinemos</a:t>
            </a:r>
            <a:r>
              <a:rPr kumimoji="0" lang="en-US" altLang="ja-JP" sz="1200" dirty="0" smtClean="0">
                <a:solidFill>
                  <a:schemeClr val="bg1"/>
                </a:solidFill>
                <a:latin typeface="+mn-lt"/>
                <a:ea typeface="+mn-ea"/>
                <a:cs typeface="Arial" pitchFamily="34" charset="0"/>
              </a:rPr>
              <a:t> </a:t>
            </a:r>
            <a:endParaRPr kumimoji="0" lang="en-US" altLang="ja-JP" sz="1200" dirty="0">
              <a:solidFill>
                <a:schemeClr val="bg1"/>
              </a:solidFill>
              <a:latin typeface="+mn-lt"/>
              <a:ea typeface="+mn-ea"/>
              <a:cs typeface="Arial" pitchFamily="34" charset="0"/>
            </a:endParaRPr>
          </a:p>
        </p:txBody>
      </p:sp>
      <p:sp>
        <p:nvSpPr>
          <p:cNvPr id="19" name="角丸四角形 18"/>
          <p:cNvSpPr/>
          <p:nvPr/>
        </p:nvSpPr>
        <p:spPr bwMode="auto">
          <a:xfrm>
            <a:off x="7569447" y="2769096"/>
            <a:ext cx="1169550" cy="695909"/>
          </a:xfrm>
          <a:prstGeom prst="roundRect">
            <a:avLst>
              <a:gd name="adj" fmla="val 0"/>
            </a:avLst>
          </a:prstGeom>
          <a:solidFill>
            <a:srgbClr val="008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0"/>
              </a:spcBef>
            </a:pPr>
            <a:r>
              <a:rPr kumimoji="0" lang="en-US" altLang="ja-JP" sz="1200" dirty="0" err="1" smtClean="0">
                <a:solidFill>
                  <a:schemeClr val="bg1"/>
                </a:solidFill>
                <a:latin typeface="+mn-lt"/>
                <a:ea typeface="+mn-ea"/>
                <a:cs typeface="Arial" pitchFamily="34" charset="0"/>
              </a:rPr>
              <a:t>Hyperic</a:t>
            </a:r>
            <a:r>
              <a:rPr kumimoji="0" lang="en-US" altLang="ja-JP" sz="1200" dirty="0" smtClean="0">
                <a:solidFill>
                  <a:schemeClr val="bg1"/>
                </a:solidFill>
                <a:latin typeface="+mn-lt"/>
                <a:ea typeface="+mn-ea"/>
                <a:cs typeface="Arial" pitchFamily="34" charset="0"/>
              </a:rPr>
              <a:t> HQ</a:t>
            </a:r>
            <a:endParaRPr kumimoji="0" lang="en-US" altLang="ja-JP" sz="1200" dirty="0">
              <a:solidFill>
                <a:schemeClr val="bg1"/>
              </a:solidFill>
              <a:latin typeface="+mn-lt"/>
              <a:ea typeface="+mn-ea"/>
              <a:cs typeface="Arial" pitchFamily="34" charset="0"/>
            </a:endParaRPr>
          </a:p>
        </p:txBody>
      </p:sp>
      <p:sp>
        <p:nvSpPr>
          <p:cNvPr id="20" name="角丸四角形 19"/>
          <p:cNvSpPr/>
          <p:nvPr/>
        </p:nvSpPr>
        <p:spPr bwMode="auto">
          <a:xfrm>
            <a:off x="7563043" y="3525180"/>
            <a:ext cx="1169550" cy="695909"/>
          </a:xfrm>
          <a:prstGeom prst="roundRect">
            <a:avLst>
              <a:gd name="adj" fmla="val 0"/>
            </a:avLst>
          </a:prstGeom>
          <a:solidFill>
            <a:srgbClr val="008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0"/>
              </a:spcBef>
            </a:pPr>
            <a:r>
              <a:rPr kumimoji="0" lang="en-US" altLang="ja-JP" sz="1200" dirty="0" err="1" smtClean="0">
                <a:solidFill>
                  <a:schemeClr val="bg1"/>
                </a:solidFill>
                <a:latin typeface="+mn-lt"/>
                <a:ea typeface="+mn-ea"/>
                <a:cs typeface="Arial" pitchFamily="34" charset="0"/>
              </a:rPr>
              <a:t>Zabbix</a:t>
            </a:r>
            <a:endParaRPr kumimoji="0" lang="en-US" altLang="ja-JP" sz="1200" dirty="0">
              <a:solidFill>
                <a:schemeClr val="bg1"/>
              </a:solidFill>
              <a:latin typeface="+mn-lt"/>
              <a:ea typeface="+mn-ea"/>
              <a:cs typeface="Arial" pitchFamily="34" charset="0"/>
            </a:endParaRPr>
          </a:p>
        </p:txBody>
      </p:sp>
      <p:sp>
        <p:nvSpPr>
          <p:cNvPr id="21" name="角丸四角形 20"/>
          <p:cNvSpPr/>
          <p:nvPr/>
        </p:nvSpPr>
        <p:spPr bwMode="auto">
          <a:xfrm>
            <a:off x="7586037" y="4508842"/>
            <a:ext cx="1169550" cy="695909"/>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0"/>
              </a:spcBef>
            </a:pPr>
            <a:r>
              <a:rPr kumimoji="0" lang="en-US" altLang="ja-JP" sz="1200" dirty="0" smtClean="0">
                <a:solidFill>
                  <a:schemeClr val="bg1"/>
                </a:solidFill>
                <a:latin typeface="+mn-lt"/>
                <a:ea typeface="+mn-ea"/>
                <a:cs typeface="Arial" pitchFamily="34" charset="0"/>
              </a:rPr>
              <a:t>Puppet</a:t>
            </a:r>
            <a:endParaRPr kumimoji="0" lang="en-US" altLang="ja-JP" sz="1200" dirty="0">
              <a:solidFill>
                <a:schemeClr val="bg1"/>
              </a:solidFill>
              <a:latin typeface="+mn-lt"/>
              <a:ea typeface="+mn-ea"/>
              <a:cs typeface="Arial" pitchFamily="34" charset="0"/>
            </a:endParaRPr>
          </a:p>
        </p:txBody>
      </p:sp>
      <p:sp>
        <p:nvSpPr>
          <p:cNvPr id="22" name="角丸四角形 21"/>
          <p:cNvSpPr/>
          <p:nvPr/>
        </p:nvSpPr>
        <p:spPr bwMode="auto">
          <a:xfrm>
            <a:off x="7586037" y="5280150"/>
            <a:ext cx="1169550" cy="695909"/>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0"/>
              </a:spcBef>
            </a:pPr>
            <a:r>
              <a:rPr kumimoji="0" lang="en-US" altLang="ja-JP" sz="1200" dirty="0" smtClean="0">
                <a:solidFill>
                  <a:schemeClr val="bg1"/>
                </a:solidFill>
                <a:latin typeface="+mn-lt"/>
                <a:ea typeface="+mn-ea"/>
                <a:cs typeface="Arial" pitchFamily="34" charset="0"/>
              </a:rPr>
              <a:t>Chef</a:t>
            </a:r>
            <a:endParaRPr kumimoji="0" lang="en-US" altLang="ja-JP" sz="1200" dirty="0">
              <a:solidFill>
                <a:schemeClr val="bg1"/>
              </a:solidFill>
              <a:latin typeface="+mn-lt"/>
              <a:ea typeface="+mn-ea"/>
              <a:cs typeface="Arial" pitchFamily="34" charset="0"/>
            </a:endParaRPr>
          </a:p>
        </p:txBody>
      </p:sp>
    </p:spTree>
    <p:extLst>
      <p:ext uri="{BB962C8B-B14F-4D97-AF65-F5344CB8AC3E}">
        <p14:creationId xmlns:p14="http://schemas.microsoft.com/office/powerpoint/2010/main" val="84289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Effect transition="in" filter="fade">
                                      <p:cBhvr>
                                        <p:cTn id="52" dur="500"/>
                                        <p:tgtEl>
                                          <p:spTgt spid="1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Effect transition="in" filter="fade">
                                      <p:cBhvr>
                                        <p:cTn id="57" dur="500"/>
                                        <p:tgtEl>
                                          <p:spTgt spid="1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fltVal val="0"/>
                                          </p:val>
                                        </p:tav>
                                        <p:tav tm="100000">
                                          <p:val>
                                            <p:strVal val="#ppt_w"/>
                                          </p:val>
                                        </p:tav>
                                      </p:tavLst>
                                    </p:anim>
                                    <p:anim calcmode="lin" valueType="num">
                                      <p:cBhvr>
                                        <p:cTn id="61" dur="500" fill="hold"/>
                                        <p:tgtEl>
                                          <p:spTgt spid="20"/>
                                        </p:tgtEl>
                                        <p:attrNameLst>
                                          <p:attrName>ppt_h</p:attrName>
                                        </p:attrNameLst>
                                      </p:cBhvr>
                                      <p:tavLst>
                                        <p:tav tm="0">
                                          <p:val>
                                            <p:fltVal val="0"/>
                                          </p:val>
                                        </p:tav>
                                        <p:tav tm="100000">
                                          <p:val>
                                            <p:strVal val="#ppt_h"/>
                                          </p:val>
                                        </p:tav>
                                      </p:tavLst>
                                    </p:anim>
                                    <p:animEffect transition="in" filter="fade">
                                      <p:cBhvr>
                                        <p:cTn id="62" dur="500"/>
                                        <p:tgtEl>
                                          <p:spTgt spid="20"/>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fltVal val="0"/>
                                          </p:val>
                                        </p:tav>
                                        <p:tav tm="100000">
                                          <p:val>
                                            <p:strVal val="#ppt_h"/>
                                          </p:val>
                                        </p:tav>
                                      </p:tavLst>
                                    </p:anim>
                                    <p:animEffect transition="in" filter="fade">
                                      <p:cBhvr>
                                        <p:cTn id="7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animBg="1"/>
      <p:bldP spid="14" grpId="0" animBg="1"/>
      <p:bldP spid="17" grpId="0" animBg="1"/>
      <p:bldP spid="19" grpId="0" animBg="1"/>
      <p:bldP spid="20" grpId="0" animBg="1"/>
      <p:bldP spid="21" grpId="0" animBg="1"/>
      <p:bldP spid="2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Open Source Hardware</a:t>
            </a:r>
            <a:endParaRPr kumimoji="1"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052736"/>
            <a:ext cx="7848600"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descr="[OSI logo 100x117 for use on light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5141934"/>
            <a:ext cx="952500" cy="111442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oshwlogo.com/logos/oshw-logo-200-p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683" y="4941168"/>
            <a:ext cx="1440160" cy="1515958"/>
          </a:xfrm>
          <a:prstGeom prst="rect">
            <a:avLst/>
          </a:prstGeom>
          <a:noFill/>
          <a:extLst>
            <a:ext uri="{909E8E84-426E-40DD-AFC4-6F175D3DCCD1}">
              <a14:hiddenFill xmlns:a14="http://schemas.microsoft.com/office/drawing/2010/main">
                <a:solidFill>
                  <a:srgbClr val="FFFFFF"/>
                </a:solidFill>
              </a14:hiddenFill>
            </a:ext>
          </a:extLst>
        </p:spPr>
      </p:pic>
      <p:sp>
        <p:nvSpPr>
          <p:cNvPr id="4" name="角丸四角形 3"/>
          <p:cNvSpPr/>
          <p:nvPr/>
        </p:nvSpPr>
        <p:spPr bwMode="auto">
          <a:xfrm>
            <a:off x="3851920" y="5118212"/>
            <a:ext cx="4536504" cy="1047091"/>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lang="ja-JP" altLang="en-US" sz="1600">
                <a:solidFill>
                  <a:schemeClr val="bg1"/>
                </a:solidFill>
                <a:latin typeface="+mn-lt"/>
                <a:ea typeface="+mn-ea"/>
              </a:rPr>
              <a:t>マシンやデバイスなどの物理的なハードを対象に、設計が一般に公開されており、誰もが作成、改変、頒布、利用できるもの</a:t>
            </a:r>
            <a:endParaRPr kumimoji="0" lang="ja-JP" altLang="en-US" sz="1600" b="0" i="0" u="none" strike="noStrike" cap="none" normalizeH="0" smtClean="0">
              <a:ln>
                <a:noFill/>
              </a:ln>
              <a:solidFill>
                <a:schemeClr val="bg1"/>
              </a:solidFill>
              <a:effectLst/>
              <a:latin typeface="+mn-lt"/>
              <a:ea typeface="+mn-ea"/>
            </a:endParaRPr>
          </a:p>
        </p:txBody>
      </p:sp>
      <p:sp>
        <p:nvSpPr>
          <p:cNvPr id="3" name="正方形/長方形 2"/>
          <p:cNvSpPr/>
          <p:nvPr/>
        </p:nvSpPr>
        <p:spPr>
          <a:xfrm>
            <a:off x="6300192" y="4725144"/>
            <a:ext cx="2146742" cy="253916"/>
          </a:xfrm>
          <a:prstGeom prst="rect">
            <a:avLst/>
          </a:prstGeom>
        </p:spPr>
        <p:txBody>
          <a:bodyPr wrap="none">
            <a:spAutoFit/>
          </a:bodyPr>
          <a:lstStyle/>
          <a:p>
            <a:r>
              <a:rPr lang="en-US" altLang="ja-JP" sz="1050"/>
              <a:t>http://freedomdefined.org/OSHW</a:t>
            </a:r>
            <a:endParaRPr lang="ja-JP" altLang="en-US" sz="1050"/>
          </a:p>
        </p:txBody>
      </p:sp>
    </p:spTree>
    <p:extLst>
      <p:ext uri="{BB962C8B-B14F-4D97-AF65-F5344CB8AC3E}">
        <p14:creationId xmlns:p14="http://schemas.microsoft.com/office/powerpoint/2010/main" val="32008497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オープンデータ</a:t>
            </a:r>
            <a:endParaRPr kumimoji="1" lang="ja-JP" altLang="en-US" dirty="0"/>
          </a:p>
        </p:txBody>
      </p:sp>
      <p:pic>
        <p:nvPicPr>
          <p:cNvPr id="5122" name="Picture 2" descr="C:\Users\SHOJIO~1\AppData\Local\Temp\ScreenCli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037304"/>
            <a:ext cx="4032448" cy="3494527"/>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bwMode="auto">
          <a:xfrm>
            <a:off x="395536" y="1124744"/>
            <a:ext cx="4032448" cy="1728192"/>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特定のデータが、一切の著作権、特許などの制御メカニズムの制限なしで、全ての人が望むように利用・再掲載できるような形で入手できるべきであるという</a:t>
            </a:r>
            <a:r>
              <a:rPr kumimoji="0" lang="ja-JP" altLang="en-US" dirty="0" smtClean="0">
                <a:solidFill>
                  <a:schemeClr val="bg1"/>
                </a:solidFill>
                <a:latin typeface="+mn-lt"/>
                <a:ea typeface="+mn-ea"/>
              </a:rPr>
              <a:t>アイデア </a:t>
            </a:r>
            <a:r>
              <a:rPr kumimoji="0" lang="en-US" altLang="ja-JP" dirty="0" smtClean="0">
                <a:solidFill>
                  <a:schemeClr val="bg1"/>
                </a:solidFill>
                <a:latin typeface="+mn-lt"/>
                <a:ea typeface="+mn-ea"/>
              </a:rPr>
              <a:t>(Wikipedia)</a:t>
            </a:r>
            <a:endParaRPr kumimoji="0" lang="ja-JP" altLang="en-US" dirty="0">
              <a:solidFill>
                <a:schemeClr val="bg1"/>
              </a:solidFill>
              <a:latin typeface="+mn-lt"/>
              <a:ea typeface="+mn-ea"/>
            </a:endParaRPr>
          </a:p>
        </p:txBody>
      </p:sp>
      <p:sp>
        <p:nvSpPr>
          <p:cNvPr id="4" name="正方形/長方形 3"/>
          <p:cNvSpPr/>
          <p:nvPr/>
        </p:nvSpPr>
        <p:spPr bwMode="auto">
          <a:xfrm>
            <a:off x="4716016" y="1124744"/>
            <a:ext cx="4032448" cy="1728192"/>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行政や公的機関などが業務で蓄積した情報を、利用しやすい形で広く公開</a:t>
            </a:r>
            <a:r>
              <a:rPr kumimoji="0" lang="ja-JP" altLang="en-US" dirty="0" smtClean="0">
                <a:solidFill>
                  <a:schemeClr val="bg1"/>
                </a:solidFill>
                <a:latin typeface="+mn-lt"/>
                <a:ea typeface="+mn-ea"/>
              </a:rPr>
              <a:t>する </a:t>
            </a:r>
            <a:r>
              <a:rPr kumimoji="0" lang="en-US" altLang="ja-JP" dirty="0" smtClean="0">
                <a:solidFill>
                  <a:schemeClr val="bg1"/>
                </a:solidFill>
                <a:latin typeface="+mn-lt"/>
                <a:ea typeface="+mn-ea"/>
              </a:rPr>
              <a:t>(</a:t>
            </a:r>
            <a:r>
              <a:rPr kumimoji="0" lang="ja-JP" altLang="en-US" dirty="0" smtClean="0">
                <a:solidFill>
                  <a:schemeClr val="bg1"/>
                </a:solidFill>
                <a:latin typeface="+mn-lt"/>
                <a:ea typeface="+mn-ea"/>
              </a:rPr>
              <a:t>日経コンピュータ</a:t>
            </a:r>
            <a:r>
              <a:rPr kumimoji="0" lang="en-US" altLang="ja-JP" dirty="0" smtClean="0">
                <a:solidFill>
                  <a:schemeClr val="bg1"/>
                </a:solidFill>
                <a:latin typeface="+mn-lt"/>
                <a:ea typeface="+mn-ea"/>
              </a:rPr>
              <a:t>)</a:t>
            </a:r>
            <a:endParaRPr kumimoji="0" lang="ja-JP" altLang="en-US" dirty="0">
              <a:solidFill>
                <a:schemeClr val="bg1"/>
              </a:solidFill>
              <a:latin typeface="+mn-lt"/>
              <a:ea typeface="+mn-ea"/>
            </a:endParaRPr>
          </a:p>
        </p:txBody>
      </p:sp>
      <p:sp>
        <p:nvSpPr>
          <p:cNvPr id="6" name="正方形/長方形 5"/>
          <p:cNvSpPr/>
          <p:nvPr/>
        </p:nvSpPr>
        <p:spPr bwMode="auto">
          <a:xfrm>
            <a:off x="4716016" y="3037304"/>
            <a:ext cx="4032448" cy="111177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800" dirty="0" smtClean="0">
                <a:solidFill>
                  <a:schemeClr val="bg1"/>
                </a:solidFill>
                <a:latin typeface="+mn-lt"/>
                <a:ea typeface="+mn-ea"/>
              </a:rPr>
              <a:t>気象庁</a:t>
            </a:r>
            <a:endParaRPr kumimoji="0" lang="en-US" altLang="ja-JP" sz="2800" dirty="0" smtClean="0">
              <a:solidFill>
                <a:schemeClr val="bg1"/>
              </a:solidFill>
              <a:latin typeface="+mn-lt"/>
              <a:ea typeface="+mn-ea"/>
            </a:endParaRPr>
          </a:p>
          <a:p>
            <a:pPr algn="ctr">
              <a:spcBef>
                <a:spcPct val="20000"/>
              </a:spcBef>
            </a:pPr>
            <a:r>
              <a:rPr kumimoji="0" lang="en-US" altLang="ja-JP" dirty="0">
                <a:solidFill>
                  <a:schemeClr val="bg1"/>
                </a:solidFill>
                <a:latin typeface="+mn-lt"/>
                <a:ea typeface="+mn-ea"/>
              </a:rPr>
              <a:t>2013</a:t>
            </a:r>
            <a:r>
              <a:rPr kumimoji="0" lang="ja-JP" altLang="en-US" dirty="0">
                <a:solidFill>
                  <a:schemeClr val="bg1"/>
                </a:solidFill>
                <a:latin typeface="+mn-lt"/>
                <a:ea typeface="+mn-ea"/>
              </a:rPr>
              <a:t>年</a:t>
            </a:r>
            <a:r>
              <a:rPr kumimoji="0" lang="en-US" altLang="ja-JP" dirty="0">
                <a:solidFill>
                  <a:schemeClr val="bg1"/>
                </a:solidFill>
                <a:latin typeface="+mn-lt"/>
                <a:ea typeface="+mn-ea"/>
              </a:rPr>
              <a:t>5</a:t>
            </a:r>
            <a:r>
              <a:rPr kumimoji="0" lang="ja-JP" altLang="en-US" dirty="0">
                <a:solidFill>
                  <a:schemeClr val="bg1"/>
                </a:solidFill>
                <a:latin typeface="+mn-lt"/>
                <a:ea typeface="+mn-ea"/>
              </a:rPr>
              <a:t>月</a:t>
            </a:r>
            <a:r>
              <a:rPr kumimoji="0" lang="en-US" altLang="ja-JP" dirty="0">
                <a:solidFill>
                  <a:schemeClr val="bg1"/>
                </a:solidFill>
                <a:latin typeface="+mn-lt"/>
                <a:ea typeface="+mn-ea"/>
              </a:rPr>
              <a:t>1</a:t>
            </a:r>
            <a:r>
              <a:rPr kumimoji="0" lang="ja-JP" altLang="en-US" dirty="0" smtClean="0">
                <a:solidFill>
                  <a:schemeClr val="bg1"/>
                </a:solidFill>
                <a:latin typeface="+mn-lt"/>
                <a:ea typeface="+mn-ea"/>
              </a:rPr>
              <a:t>日、過去の気象データを無料で公開</a:t>
            </a:r>
            <a:endParaRPr kumimoji="0" lang="ja-JP" altLang="en-US" dirty="0">
              <a:solidFill>
                <a:schemeClr val="bg1"/>
              </a:solidFill>
              <a:latin typeface="+mn-lt"/>
              <a:ea typeface="+mn-ea"/>
            </a:endParaRPr>
          </a:p>
        </p:txBody>
      </p:sp>
      <p:sp>
        <p:nvSpPr>
          <p:cNvPr id="7" name="正方形/長方形 6"/>
          <p:cNvSpPr/>
          <p:nvPr/>
        </p:nvSpPr>
        <p:spPr bwMode="auto">
          <a:xfrm>
            <a:off x="4716016" y="4293096"/>
            <a:ext cx="4032448" cy="1080120"/>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smtClean="0">
                <a:solidFill>
                  <a:schemeClr val="bg1"/>
                </a:solidFill>
                <a:latin typeface="+mn-lt"/>
                <a:ea typeface="+mn-ea"/>
              </a:rPr>
              <a:t>それまで有料で入手または自社でデータを蓄積していたが、それを無料で利用できるようになった</a:t>
            </a:r>
            <a:endParaRPr kumimoji="0" lang="ja-JP" altLang="en-US" dirty="0">
              <a:solidFill>
                <a:schemeClr val="bg1"/>
              </a:solidFill>
              <a:latin typeface="+mn-lt"/>
              <a:ea typeface="+mn-ea"/>
            </a:endParaRPr>
          </a:p>
        </p:txBody>
      </p:sp>
      <p:sp>
        <p:nvSpPr>
          <p:cNvPr id="8" name="正方形/長方形 7"/>
          <p:cNvSpPr/>
          <p:nvPr/>
        </p:nvSpPr>
        <p:spPr bwMode="auto">
          <a:xfrm>
            <a:off x="4716016" y="5561856"/>
            <a:ext cx="4032448" cy="96997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smtClean="0">
                <a:solidFill>
                  <a:schemeClr val="bg1"/>
                </a:solidFill>
                <a:latin typeface="+mn-lt"/>
                <a:ea typeface="+mn-ea"/>
              </a:rPr>
              <a:t>様々な規模の企業が様々な用途に利用可能→データ再利用の可能性</a:t>
            </a:r>
            <a:endParaRPr kumimoji="0" lang="ja-JP" altLang="en-US" dirty="0">
              <a:solidFill>
                <a:schemeClr val="bg1"/>
              </a:solidFill>
              <a:latin typeface="+mn-lt"/>
              <a:ea typeface="+mn-ea"/>
            </a:endParaRPr>
          </a:p>
        </p:txBody>
      </p:sp>
    </p:spTree>
    <p:extLst>
      <p:ext uri="{BB962C8B-B14F-4D97-AF65-F5344CB8AC3E}">
        <p14:creationId xmlns:p14="http://schemas.microsoft.com/office/powerpoint/2010/main" val="11614894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経産省のオープンデータポータル</a:t>
            </a:r>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104900"/>
            <a:ext cx="72009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5897468" y="5877272"/>
            <a:ext cx="2274982" cy="369332"/>
          </a:xfrm>
          <a:prstGeom prst="rect">
            <a:avLst/>
          </a:prstGeom>
        </p:spPr>
        <p:txBody>
          <a:bodyPr wrap="none">
            <a:spAutoFit/>
          </a:bodyPr>
          <a:lstStyle/>
          <a:p>
            <a:r>
              <a:rPr lang="en-US" altLang="ja-JP" dirty="0"/>
              <a:t>http://datameti.go.jp/</a:t>
            </a:r>
            <a:endParaRPr lang="ja-JP" altLang="en-US" dirty="0"/>
          </a:p>
        </p:txBody>
      </p:sp>
    </p:spTree>
    <p:extLst>
      <p:ext uri="{BB962C8B-B14F-4D97-AF65-F5344CB8AC3E}">
        <p14:creationId xmlns:p14="http://schemas.microsoft.com/office/powerpoint/2010/main" val="3865184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世界</a:t>
            </a:r>
            <a:r>
              <a:rPr kumimoji="1" lang="ja-JP" altLang="en-US" dirty="0" smtClean="0"/>
              <a:t>初の「個人向け」コンピュータ</a:t>
            </a:r>
            <a:endParaRPr kumimoji="1" lang="ja-JP" altLang="en-US" dirty="0"/>
          </a:p>
        </p:txBody>
      </p:sp>
      <p:sp>
        <p:nvSpPr>
          <p:cNvPr id="3" name="コンテンツ プレースホルダー 2"/>
          <p:cNvSpPr>
            <a:spLocks noGrp="1"/>
          </p:cNvSpPr>
          <p:nvPr>
            <p:ph idx="1"/>
          </p:nvPr>
        </p:nvSpPr>
        <p:spPr>
          <a:xfrm>
            <a:off x="5148064" y="1772816"/>
            <a:ext cx="3672408" cy="3312368"/>
          </a:xfrm>
        </p:spPr>
        <p:txBody>
          <a:bodyPr/>
          <a:lstStyle/>
          <a:p>
            <a:r>
              <a:rPr kumimoji="1" lang="en-US" altLang="ja-JP" dirty="0" smtClean="0"/>
              <a:t>CPU	Intel8080</a:t>
            </a:r>
          </a:p>
          <a:p>
            <a:r>
              <a:rPr lang="ja-JP" altLang="en-US" dirty="0" smtClean="0"/>
              <a:t>クロック</a:t>
            </a:r>
            <a:r>
              <a:rPr lang="en-US" altLang="ja-JP" dirty="0" smtClean="0"/>
              <a:t>	2MHz</a:t>
            </a:r>
            <a:endParaRPr kumimoji="1" lang="en-US" altLang="ja-JP" dirty="0" smtClean="0"/>
          </a:p>
          <a:p>
            <a:r>
              <a:rPr lang="ja-JP" altLang="en-US" dirty="0" smtClean="0"/>
              <a:t>メモリ</a:t>
            </a:r>
            <a:r>
              <a:rPr lang="en-US" altLang="ja-JP" dirty="0" smtClean="0"/>
              <a:t>	256byte</a:t>
            </a:r>
          </a:p>
          <a:p>
            <a:r>
              <a:rPr kumimoji="1" lang="ja-JP" altLang="en-US" dirty="0" smtClean="0"/>
              <a:t>アドレス</a:t>
            </a:r>
            <a:r>
              <a:rPr kumimoji="1" lang="en-US" altLang="ja-JP" dirty="0" smtClean="0"/>
              <a:t>	16bit</a:t>
            </a:r>
          </a:p>
          <a:p>
            <a:r>
              <a:rPr lang="ja-JP" altLang="en-US" dirty="0" smtClean="0"/>
              <a:t>データ</a:t>
            </a:r>
            <a:r>
              <a:rPr lang="en-US" altLang="ja-JP" dirty="0" smtClean="0"/>
              <a:t>	8bit</a:t>
            </a:r>
          </a:p>
          <a:p>
            <a:r>
              <a:rPr lang="ja-JP" altLang="en-US" dirty="0" smtClean="0"/>
              <a:t>価格</a:t>
            </a:r>
            <a:r>
              <a:rPr lang="en-US" altLang="ja-JP" dirty="0" smtClean="0"/>
              <a:t>	$439 (</a:t>
            </a:r>
            <a:r>
              <a:rPr lang="en-US" altLang="ja-JP" dirty="0"/>
              <a:t>kit</a:t>
            </a:r>
            <a:r>
              <a:rPr lang="en-US" altLang="ja-JP" dirty="0" smtClean="0"/>
              <a:t>)</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6752"/>
            <a:ext cx="4536505" cy="266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077072"/>
            <a:ext cx="4320479"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bwMode="auto">
          <a:xfrm>
            <a:off x="5291415" y="5085184"/>
            <a:ext cx="3240361" cy="79208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dirty="0" smtClean="0">
                <a:solidFill>
                  <a:schemeClr val="bg1"/>
                </a:solidFill>
                <a:latin typeface="+mn-lt"/>
                <a:ea typeface="+mn-ea"/>
              </a:rPr>
              <a:t>1974</a:t>
            </a:r>
            <a:r>
              <a:rPr kumimoji="0" lang="ja-JP" altLang="en-US" sz="2400" dirty="0" smtClean="0">
                <a:solidFill>
                  <a:schemeClr val="bg1"/>
                </a:solidFill>
                <a:latin typeface="+mn-lt"/>
                <a:ea typeface="+mn-ea"/>
              </a:rPr>
              <a:t>年</a:t>
            </a:r>
            <a:r>
              <a:rPr kumimoji="0" lang="en-US" altLang="ja-JP" sz="2400" dirty="0" smtClean="0">
                <a:solidFill>
                  <a:schemeClr val="bg1"/>
                </a:solidFill>
                <a:latin typeface="+mn-lt"/>
                <a:ea typeface="+mn-ea"/>
              </a:rPr>
              <a:t>12</a:t>
            </a:r>
            <a:r>
              <a:rPr kumimoji="0" lang="ja-JP" altLang="en-US" sz="2400" dirty="0" smtClean="0">
                <a:solidFill>
                  <a:schemeClr val="bg1"/>
                </a:solidFill>
                <a:latin typeface="+mn-lt"/>
                <a:ea typeface="+mn-ea"/>
              </a:rPr>
              <a:t>月発売</a:t>
            </a:r>
            <a:endParaRPr kumimoji="0" lang="ja-JP" altLang="en-US" sz="2400" dirty="0">
              <a:solidFill>
                <a:schemeClr val="bg1"/>
              </a:solidFill>
              <a:latin typeface="+mn-lt"/>
              <a:ea typeface="+mn-ea"/>
            </a:endParaRPr>
          </a:p>
        </p:txBody>
      </p:sp>
    </p:spTree>
    <p:extLst>
      <p:ext uri="{BB962C8B-B14F-4D97-AF65-F5344CB8AC3E}">
        <p14:creationId xmlns:p14="http://schemas.microsoft.com/office/powerpoint/2010/main" val="33923607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87213"/>
            <a:ext cx="9096375" cy="593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5652120" y="6021288"/>
            <a:ext cx="3403496" cy="369332"/>
          </a:xfrm>
          <a:prstGeom prst="rect">
            <a:avLst/>
          </a:prstGeom>
        </p:spPr>
        <p:txBody>
          <a:bodyPr wrap="none">
            <a:spAutoFit/>
          </a:bodyPr>
          <a:lstStyle/>
          <a:p>
            <a:r>
              <a:rPr lang="en-US" altLang="ja-JP" dirty="0"/>
              <a:t>http://opengovernmentdata.org/</a:t>
            </a:r>
            <a:endParaRPr lang="ja-JP" altLang="en-US" dirty="0"/>
          </a:p>
        </p:txBody>
      </p:sp>
    </p:spTree>
    <p:extLst>
      <p:ext uri="{BB962C8B-B14F-4D97-AF65-F5344CB8AC3E}">
        <p14:creationId xmlns:p14="http://schemas.microsoft.com/office/powerpoint/2010/main" val="29549067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883" y="548680"/>
            <a:ext cx="8400231" cy="5252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5348863" y="6137719"/>
            <a:ext cx="3518912" cy="369332"/>
          </a:xfrm>
          <a:prstGeom prst="rect">
            <a:avLst/>
          </a:prstGeom>
        </p:spPr>
        <p:txBody>
          <a:bodyPr wrap="none">
            <a:spAutoFit/>
          </a:bodyPr>
          <a:lstStyle/>
          <a:p>
            <a:r>
              <a:rPr lang="en-US" altLang="ja-JP" dirty="0"/>
              <a:t>http://opendatahandbook.org/en/</a:t>
            </a:r>
            <a:endParaRPr lang="ja-JP" altLang="en-US" dirty="0"/>
          </a:p>
        </p:txBody>
      </p:sp>
    </p:spTree>
    <p:extLst>
      <p:ext uri="{BB962C8B-B14F-4D97-AF65-F5344CB8AC3E}">
        <p14:creationId xmlns:p14="http://schemas.microsoft.com/office/powerpoint/2010/main" val="41726246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HOJIO~1\AppData\Local\Temp\ScreenCli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412266" cy="3312368"/>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bwMode="auto">
          <a:xfrm>
            <a:off x="683568" y="3946376"/>
            <a:ext cx="2448272" cy="64807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無関心</a:t>
            </a:r>
          </a:p>
        </p:txBody>
      </p:sp>
      <p:sp>
        <p:nvSpPr>
          <p:cNvPr id="7" name="正方形/長方形 6"/>
          <p:cNvSpPr/>
          <p:nvPr/>
        </p:nvSpPr>
        <p:spPr bwMode="auto">
          <a:xfrm>
            <a:off x="3347864" y="3946376"/>
            <a:ext cx="2448272" cy="64807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dirty="0">
                <a:solidFill>
                  <a:schemeClr val="bg1"/>
                </a:solidFill>
                <a:latin typeface="+mn-lt"/>
                <a:ea typeface="+mn-ea"/>
              </a:rPr>
              <a:t>混乱</a:t>
            </a:r>
            <a:endParaRPr kumimoji="0" lang="ja-JP" altLang="en-US" sz="2400" b="0" i="0" u="none" strike="noStrike" cap="none" normalizeH="0" dirty="0" smtClean="0">
              <a:ln>
                <a:noFill/>
              </a:ln>
              <a:solidFill>
                <a:schemeClr val="bg1"/>
              </a:solidFill>
              <a:effectLst/>
              <a:latin typeface="+mn-lt"/>
              <a:ea typeface="+mn-ea"/>
            </a:endParaRPr>
          </a:p>
        </p:txBody>
      </p:sp>
      <p:sp>
        <p:nvSpPr>
          <p:cNvPr id="8" name="正方形/長方形 7"/>
          <p:cNvSpPr/>
          <p:nvPr/>
        </p:nvSpPr>
        <p:spPr bwMode="auto">
          <a:xfrm>
            <a:off x="5940152" y="3946376"/>
            <a:ext cx="2448272" cy="64807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困難</a:t>
            </a:r>
          </a:p>
        </p:txBody>
      </p:sp>
      <p:sp>
        <p:nvSpPr>
          <p:cNvPr id="9" name="正方形/長方形 8"/>
          <p:cNvSpPr/>
          <p:nvPr/>
        </p:nvSpPr>
        <p:spPr bwMode="auto">
          <a:xfrm>
            <a:off x="683568" y="4746848"/>
            <a:ext cx="2448272" cy="64807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費用</a:t>
            </a:r>
          </a:p>
        </p:txBody>
      </p:sp>
      <p:sp>
        <p:nvSpPr>
          <p:cNvPr id="10" name="正方形/長方形 9"/>
          <p:cNvSpPr/>
          <p:nvPr/>
        </p:nvSpPr>
        <p:spPr bwMode="auto">
          <a:xfrm>
            <a:off x="3347864" y="4746848"/>
            <a:ext cx="2448272" cy="64807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スタッフ</a:t>
            </a:r>
          </a:p>
        </p:txBody>
      </p:sp>
      <p:sp>
        <p:nvSpPr>
          <p:cNvPr id="11" name="正方形/長方形 10"/>
          <p:cNvSpPr/>
          <p:nvPr/>
        </p:nvSpPr>
        <p:spPr bwMode="auto">
          <a:xfrm>
            <a:off x="5940152" y="4746848"/>
            <a:ext cx="2448272" cy="64807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合法性</a:t>
            </a:r>
          </a:p>
        </p:txBody>
      </p:sp>
      <p:sp>
        <p:nvSpPr>
          <p:cNvPr id="12" name="正方形/長方形 11"/>
          <p:cNvSpPr/>
          <p:nvPr/>
        </p:nvSpPr>
        <p:spPr bwMode="auto">
          <a:xfrm>
            <a:off x="683568" y="5547320"/>
            <a:ext cx="2448272" cy="64807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正確さ</a:t>
            </a:r>
          </a:p>
        </p:txBody>
      </p:sp>
      <p:sp>
        <p:nvSpPr>
          <p:cNvPr id="13" name="正方形/長方形 12"/>
          <p:cNvSpPr/>
          <p:nvPr/>
        </p:nvSpPr>
        <p:spPr bwMode="auto">
          <a:xfrm>
            <a:off x="3347864" y="5547320"/>
            <a:ext cx="2448272" cy="64807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プライバシー</a:t>
            </a:r>
          </a:p>
        </p:txBody>
      </p:sp>
      <p:sp>
        <p:nvSpPr>
          <p:cNvPr id="14" name="正方形/長方形 13"/>
          <p:cNvSpPr/>
          <p:nvPr/>
        </p:nvSpPr>
        <p:spPr bwMode="auto">
          <a:xfrm>
            <a:off x="5940152" y="5547320"/>
            <a:ext cx="2448272" cy="64807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紛失</a:t>
            </a:r>
          </a:p>
        </p:txBody>
      </p:sp>
    </p:spTree>
    <p:extLst>
      <p:ext uri="{BB962C8B-B14F-4D97-AF65-F5344CB8AC3E}">
        <p14:creationId xmlns:p14="http://schemas.microsoft.com/office/powerpoint/2010/main" val="404577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クリエイティブ・コモンズ</a:t>
            </a:r>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980727"/>
            <a:ext cx="6087709" cy="5461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47056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オープン時代</a:t>
            </a:r>
            <a:r>
              <a:rPr lang="ja-JP" altLang="en-US" dirty="0" smtClean="0"/>
              <a:t>の</a:t>
            </a:r>
            <a:r>
              <a:rPr lang="en-US" altLang="ja-JP" dirty="0" smtClean="0"/>
              <a:t>IT</a:t>
            </a:r>
            <a:r>
              <a:rPr lang="ja-JP" altLang="en-US" dirty="0" smtClean="0"/>
              <a:t>ビジネス</a:t>
            </a:r>
            <a:endParaRPr kumimoji="1" lang="ja-JP" altLang="en-US" dirty="0"/>
          </a:p>
        </p:txBody>
      </p:sp>
    </p:spTree>
    <p:extLst>
      <p:ext uri="{BB962C8B-B14F-4D97-AF65-F5344CB8AC3E}">
        <p14:creationId xmlns:p14="http://schemas.microsoft.com/office/powerpoint/2010/main" val="20069006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「損して得を取る」ビジネスモデル</a:t>
            </a:r>
            <a:endParaRPr kumimoji="1" lang="ja-JP" altLang="en-US" dirty="0"/>
          </a:p>
        </p:txBody>
      </p:sp>
      <p:pic>
        <p:nvPicPr>
          <p:cNvPr id="3074" name="Picture 2" descr="http://www.welcomekyushu.jp/hospitality/yurukyara/img/kumamoto/p01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91829"/>
            <a:ext cx="4191000" cy="3124201"/>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bwMode="auto">
          <a:xfrm>
            <a:off x="4514528" y="2177766"/>
            <a:ext cx="4032448" cy="2952328"/>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a:latin typeface="+mn-lt"/>
                <a:ea typeface="+mn-ea"/>
              </a:rPr>
              <a:t>発表後しばらくはキャラクターを使用した商品開発などは</a:t>
            </a:r>
            <a:r>
              <a:rPr kumimoji="0" lang="ja-JP" altLang="en-US" sz="2000" dirty="0" smtClean="0">
                <a:latin typeface="+mn-lt"/>
                <a:ea typeface="+mn-ea"/>
              </a:rPr>
              <a:t>不可で</a:t>
            </a:r>
            <a:r>
              <a:rPr kumimoji="0" lang="ja-JP" altLang="en-US" sz="2000" dirty="0">
                <a:latin typeface="+mn-lt"/>
                <a:ea typeface="+mn-ea"/>
              </a:rPr>
              <a:t>あったが、著作権を熊本県が買い上げることにより、</a:t>
            </a:r>
            <a:r>
              <a:rPr kumimoji="0" lang="en-US" altLang="ja-JP" sz="2000" dirty="0">
                <a:latin typeface="+mn-lt"/>
                <a:ea typeface="+mn-ea"/>
              </a:rPr>
              <a:t>2010</a:t>
            </a:r>
            <a:r>
              <a:rPr kumimoji="0" lang="ja-JP" altLang="en-US" sz="2000" dirty="0">
                <a:latin typeface="+mn-lt"/>
                <a:ea typeface="+mn-ea"/>
              </a:rPr>
              <a:t>年</a:t>
            </a:r>
            <a:r>
              <a:rPr kumimoji="0" lang="en-US" altLang="ja-JP" sz="2000" dirty="0">
                <a:latin typeface="+mn-lt"/>
                <a:ea typeface="+mn-ea"/>
              </a:rPr>
              <a:t>12</a:t>
            </a:r>
            <a:r>
              <a:rPr kumimoji="0" lang="ja-JP" altLang="en-US" sz="2000" dirty="0">
                <a:latin typeface="+mn-lt"/>
                <a:ea typeface="+mn-ea"/>
              </a:rPr>
              <a:t>月</a:t>
            </a:r>
            <a:r>
              <a:rPr kumimoji="0" lang="en-US" altLang="ja-JP" sz="2000" dirty="0">
                <a:latin typeface="+mn-lt"/>
                <a:ea typeface="+mn-ea"/>
              </a:rPr>
              <a:t>24</a:t>
            </a:r>
            <a:r>
              <a:rPr kumimoji="0" lang="ja-JP" altLang="en-US" sz="2000" dirty="0">
                <a:latin typeface="+mn-lt"/>
                <a:ea typeface="+mn-ea"/>
              </a:rPr>
              <a:t>日以降は携帯ストラップやぬいぐるみなどの商品開発・グッズ販売においても県の許可を得た上で（当面の間は）無料で使用可能と</a:t>
            </a:r>
            <a:r>
              <a:rPr kumimoji="0" lang="ja-JP" altLang="en-US" sz="2000" dirty="0" smtClean="0">
                <a:latin typeface="+mn-lt"/>
                <a:ea typeface="+mn-ea"/>
              </a:rPr>
              <a:t>なった。</a:t>
            </a:r>
            <a:r>
              <a:rPr kumimoji="0" lang="en-US" altLang="ja-JP" sz="2000" dirty="0" smtClean="0">
                <a:latin typeface="+mn-lt"/>
                <a:ea typeface="+mn-ea"/>
              </a:rPr>
              <a:t>(Wikipedia)</a:t>
            </a:r>
            <a:endParaRPr kumimoji="0" lang="ja-JP" altLang="en-US" sz="2000" dirty="0">
              <a:latin typeface="+mn-lt"/>
              <a:ea typeface="+mn-ea"/>
            </a:endParaRPr>
          </a:p>
        </p:txBody>
      </p:sp>
    </p:spTree>
    <p:extLst>
      <p:ext uri="{BB962C8B-B14F-4D97-AF65-F5344CB8AC3E}">
        <p14:creationId xmlns:p14="http://schemas.microsoft.com/office/powerpoint/2010/main" val="16121467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グレイトフル・デッド</a:t>
            </a:r>
            <a:endParaRPr kumimoji="1" lang="ja-JP"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80728"/>
            <a:ext cx="3972145" cy="5442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bwMode="auto">
          <a:xfrm>
            <a:off x="4644447" y="2060848"/>
            <a:ext cx="4176464" cy="100811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録音自由</a:t>
            </a:r>
            <a:endParaRPr kumimoji="0" lang="ja-JP" altLang="en-US" sz="2000" dirty="0">
              <a:solidFill>
                <a:schemeClr val="bg1"/>
              </a:solidFill>
              <a:latin typeface="+mn-lt"/>
              <a:ea typeface="+mn-ea"/>
            </a:endParaRPr>
          </a:p>
        </p:txBody>
      </p:sp>
      <p:sp>
        <p:nvSpPr>
          <p:cNvPr id="5" name="正方形/長方形 4"/>
          <p:cNvSpPr/>
          <p:nvPr/>
        </p:nvSpPr>
        <p:spPr bwMode="auto">
          <a:xfrm>
            <a:off x="4644447" y="3149352"/>
            <a:ext cx="4176464" cy="100811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テープ交換自由</a:t>
            </a:r>
            <a:endParaRPr kumimoji="0" lang="ja-JP" altLang="en-US" sz="2000" dirty="0">
              <a:solidFill>
                <a:schemeClr val="bg1"/>
              </a:solidFill>
              <a:latin typeface="+mn-lt"/>
              <a:ea typeface="+mn-ea"/>
            </a:endParaRPr>
          </a:p>
        </p:txBody>
      </p:sp>
      <p:sp>
        <p:nvSpPr>
          <p:cNvPr id="6" name="正方形/長方形 5"/>
          <p:cNvSpPr/>
          <p:nvPr/>
        </p:nvSpPr>
        <p:spPr bwMode="auto">
          <a:xfrm>
            <a:off x="4644008" y="4983138"/>
            <a:ext cx="4176464" cy="1440160"/>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800" dirty="0" smtClean="0">
                <a:solidFill>
                  <a:schemeClr val="bg1"/>
                </a:solidFill>
                <a:latin typeface="+mn-lt"/>
                <a:ea typeface="+mn-ea"/>
              </a:rPr>
              <a:t>コンサートへの動員</a:t>
            </a:r>
            <a:endParaRPr kumimoji="0" lang="en-US" altLang="ja-JP" sz="2800" dirty="0" smtClean="0">
              <a:solidFill>
                <a:schemeClr val="bg1"/>
              </a:solidFill>
              <a:latin typeface="+mn-lt"/>
              <a:ea typeface="+mn-ea"/>
            </a:endParaRPr>
          </a:p>
          <a:p>
            <a:pPr algn="ctr">
              <a:spcBef>
                <a:spcPct val="20000"/>
              </a:spcBef>
            </a:pPr>
            <a:r>
              <a:rPr kumimoji="0" lang="ja-JP" altLang="en-US" sz="2800" dirty="0" smtClean="0">
                <a:solidFill>
                  <a:schemeClr val="bg1"/>
                </a:solidFill>
                <a:latin typeface="+mn-lt"/>
                <a:ea typeface="+mn-ea"/>
              </a:rPr>
              <a:t>＝高収益</a:t>
            </a:r>
            <a:endParaRPr kumimoji="0" lang="en-US" altLang="ja-JP" sz="2800" dirty="0" smtClean="0">
              <a:solidFill>
                <a:schemeClr val="bg1"/>
              </a:solidFill>
              <a:latin typeface="+mn-lt"/>
              <a:ea typeface="+mn-ea"/>
            </a:endParaRPr>
          </a:p>
        </p:txBody>
      </p:sp>
      <p:sp>
        <p:nvSpPr>
          <p:cNvPr id="7" name="正方形/長方形 6"/>
          <p:cNvSpPr/>
          <p:nvPr/>
        </p:nvSpPr>
        <p:spPr bwMode="auto">
          <a:xfrm>
            <a:off x="4644447" y="980728"/>
            <a:ext cx="4176464" cy="1008112"/>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レコード販売から</a:t>
            </a:r>
            <a:endParaRPr kumimoji="0" lang="en-US" altLang="ja-JP" sz="2000" dirty="0" smtClean="0">
              <a:solidFill>
                <a:schemeClr val="bg1"/>
              </a:solidFill>
              <a:latin typeface="+mn-lt"/>
              <a:ea typeface="+mn-ea"/>
            </a:endParaRPr>
          </a:p>
          <a:p>
            <a:pPr algn="ctr">
              <a:spcBef>
                <a:spcPct val="20000"/>
              </a:spcBef>
            </a:pPr>
            <a:r>
              <a:rPr kumimoji="0" lang="ja-JP" altLang="en-US" sz="2000" dirty="0" smtClean="0">
                <a:solidFill>
                  <a:schemeClr val="bg1"/>
                </a:solidFill>
                <a:latin typeface="+mn-lt"/>
                <a:ea typeface="+mn-ea"/>
              </a:rPr>
              <a:t>コンサート活動へのシフト</a:t>
            </a:r>
            <a:endParaRPr kumimoji="0" lang="ja-JP" altLang="en-US" sz="2000" dirty="0">
              <a:solidFill>
                <a:schemeClr val="bg1"/>
              </a:solidFill>
              <a:latin typeface="+mn-lt"/>
              <a:ea typeface="+mn-ea"/>
            </a:endParaRPr>
          </a:p>
        </p:txBody>
      </p:sp>
      <p:sp>
        <p:nvSpPr>
          <p:cNvPr id="4" name="下矢印 3"/>
          <p:cNvSpPr/>
          <p:nvPr/>
        </p:nvSpPr>
        <p:spPr bwMode="auto">
          <a:xfrm>
            <a:off x="5904587" y="4221088"/>
            <a:ext cx="1656184" cy="648072"/>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solidFill>
                <a:schemeClr val="bg1"/>
              </a:solidFill>
              <a:latin typeface="+mn-lt"/>
              <a:ea typeface="+mn-ea"/>
            </a:endParaRPr>
          </a:p>
        </p:txBody>
      </p:sp>
    </p:spTree>
    <p:extLst>
      <p:ext uri="{BB962C8B-B14F-4D97-AF65-F5344CB8AC3E}">
        <p14:creationId xmlns:p14="http://schemas.microsoft.com/office/powerpoint/2010/main" val="9495794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オープンで無ければ生き残れない</a:t>
            </a:r>
            <a:endParaRPr lang="ja-JP" altLang="en-US"/>
          </a:p>
        </p:txBody>
      </p:sp>
      <p:sp>
        <p:nvSpPr>
          <p:cNvPr id="3" name="コンテンツ プレースホルダー 2"/>
          <p:cNvSpPr>
            <a:spLocks noGrp="1"/>
          </p:cNvSpPr>
          <p:nvPr>
            <p:ph idx="1"/>
          </p:nvPr>
        </p:nvSpPr>
        <p:spPr>
          <a:xfrm>
            <a:off x="457200" y="1189053"/>
            <a:ext cx="8435280" cy="4525963"/>
          </a:xfrm>
        </p:spPr>
        <p:txBody>
          <a:bodyPr/>
          <a:lstStyle/>
          <a:p>
            <a:r>
              <a:rPr lang="ja-JP" altLang="en-US" dirty="0" smtClean="0"/>
              <a:t>開発プロセスの民主化</a:t>
            </a:r>
            <a:endParaRPr lang="en-US" altLang="ja-JP" dirty="0" smtClean="0"/>
          </a:p>
          <a:p>
            <a:pPr lvl="1"/>
            <a:r>
              <a:rPr lang="ja-JP" altLang="en-US" dirty="0" smtClean="0"/>
              <a:t>ベンダーもユーザーも開発プロセスに参加できる</a:t>
            </a:r>
            <a:endParaRPr lang="en-US" altLang="ja-JP" dirty="0" smtClean="0"/>
          </a:p>
          <a:p>
            <a:pPr lvl="1"/>
            <a:r>
              <a:rPr lang="ja-JP" altLang="en-US" dirty="0" smtClean="0"/>
              <a:t>皆で力を合わせ、成果物を共有</a:t>
            </a:r>
            <a:endParaRPr lang="en-US" altLang="ja-JP" dirty="0" smtClean="0"/>
          </a:p>
          <a:p>
            <a:pPr lvl="1"/>
            <a:r>
              <a:rPr lang="ja-JP" altLang="en-US" dirty="0" smtClean="0"/>
              <a:t>成果の独り占めは許されない</a:t>
            </a:r>
          </a:p>
          <a:p>
            <a:r>
              <a:rPr lang="ja-JP" altLang="en-US" dirty="0" smtClean="0"/>
              <a:t>一人勝ちは許されない</a:t>
            </a:r>
            <a:endParaRPr lang="en-US" altLang="ja-JP" dirty="0" smtClean="0"/>
          </a:p>
          <a:p>
            <a:pPr lvl="1"/>
            <a:r>
              <a:rPr lang="ja-JP" altLang="en-US" dirty="0" smtClean="0"/>
              <a:t>ベンダーは自社技術を標準化したいが、他社はそれを阻止したい</a:t>
            </a:r>
            <a:endParaRPr lang="en-US" altLang="ja-JP" dirty="0" smtClean="0"/>
          </a:p>
          <a:p>
            <a:pPr lvl="1"/>
            <a:r>
              <a:rPr lang="en-US" altLang="ja-JP" dirty="0" smtClean="0"/>
              <a:t>2</a:t>
            </a:r>
            <a:r>
              <a:rPr lang="ja-JP" altLang="en-US" dirty="0" smtClean="0"/>
              <a:t>位以下のベンダーとユーザーが結集して技術を標準化</a:t>
            </a:r>
            <a:endParaRPr lang="en-US" altLang="ja-JP" dirty="0" smtClean="0"/>
          </a:p>
          <a:p>
            <a:pPr lvl="1"/>
            <a:r>
              <a:rPr lang="ja-JP" altLang="en-US" dirty="0" smtClean="0"/>
              <a:t>業界</a:t>
            </a:r>
            <a:r>
              <a:rPr lang="en-US" altLang="ja-JP" dirty="0" smtClean="0"/>
              <a:t>1</a:t>
            </a:r>
            <a:r>
              <a:rPr lang="ja-JP" altLang="en-US" dirty="0" smtClean="0"/>
              <a:t>位の企業といえどもそれを無視できない</a:t>
            </a:r>
            <a:endParaRPr lang="en-US" altLang="ja-JP" dirty="0" smtClean="0"/>
          </a:p>
          <a:p>
            <a:r>
              <a:rPr lang="ja-JP" altLang="en-US" dirty="0" smtClean="0"/>
              <a:t>オープン化の道</a:t>
            </a:r>
            <a:endParaRPr lang="en-US" altLang="ja-JP" dirty="0" smtClean="0"/>
          </a:p>
          <a:p>
            <a:pPr lvl="1"/>
            <a:r>
              <a:rPr lang="ja-JP" altLang="en-US" dirty="0" smtClean="0"/>
              <a:t>ソース、</a:t>
            </a:r>
            <a:r>
              <a:rPr lang="en-US" altLang="ja-JP" dirty="0" smtClean="0"/>
              <a:t>API</a:t>
            </a:r>
            <a:r>
              <a:rPr lang="ja-JP" altLang="en-US" dirty="0" err="1" smtClean="0"/>
              <a:t>、</a:t>
            </a:r>
            <a:r>
              <a:rPr lang="ja-JP" altLang="en-US" dirty="0" smtClean="0"/>
              <a:t>仕様、設計図、開発プロセス、利用権の公開</a:t>
            </a:r>
            <a:endParaRPr lang="en-US" altLang="ja-JP" dirty="0" smtClean="0"/>
          </a:p>
          <a:p>
            <a:pPr lvl="1"/>
            <a:r>
              <a:rPr lang="ja-JP" altLang="en-US" dirty="0" smtClean="0"/>
              <a:t>自社技術のオープン化を進め、他社のリソースを集める</a:t>
            </a:r>
            <a:endParaRPr lang="en-US" altLang="ja-JP" dirty="0" smtClean="0"/>
          </a:p>
          <a:p>
            <a:pPr lvl="1"/>
            <a:r>
              <a:rPr lang="ja-JP" altLang="en-US" dirty="0" smtClean="0"/>
              <a:t>オープン技術をうまく使って自社のリソースを節約し、他の部分で差別化を図る</a:t>
            </a:r>
            <a:endParaRPr lang="en-US" altLang="ja-JP" dirty="0" smtClean="0"/>
          </a:p>
        </p:txBody>
      </p:sp>
    </p:spTree>
    <p:extLst>
      <p:ext uri="{BB962C8B-B14F-4D97-AF65-F5344CB8AC3E}">
        <p14:creationId xmlns:p14="http://schemas.microsoft.com/office/powerpoint/2010/main" val="65539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Apple 1</a:t>
            </a:r>
            <a:endParaRPr kumimoji="1" lang="ja-JP" altLang="en-US"/>
          </a:p>
        </p:txBody>
      </p:sp>
      <p:sp>
        <p:nvSpPr>
          <p:cNvPr id="3" name="コンテンツ プレースホルダー 2"/>
          <p:cNvSpPr>
            <a:spLocks noGrp="1"/>
          </p:cNvSpPr>
          <p:nvPr>
            <p:ph idx="1"/>
          </p:nvPr>
        </p:nvSpPr>
        <p:spPr>
          <a:xfrm>
            <a:off x="4932040" y="1292044"/>
            <a:ext cx="3672408" cy="3888432"/>
          </a:xfrm>
        </p:spPr>
        <p:txBody>
          <a:bodyPr/>
          <a:lstStyle/>
          <a:p>
            <a:r>
              <a:rPr kumimoji="1" lang="en-US" altLang="ja-JP" smtClean="0"/>
              <a:t>CPU	MOS6502</a:t>
            </a:r>
          </a:p>
          <a:p>
            <a:r>
              <a:rPr lang="ja-JP" altLang="en-US" smtClean="0"/>
              <a:t>クロック</a:t>
            </a:r>
            <a:r>
              <a:rPr lang="en-US" altLang="ja-JP" smtClean="0"/>
              <a:t>	1MHz</a:t>
            </a:r>
            <a:endParaRPr kumimoji="1" lang="en-US" altLang="ja-JP" smtClean="0"/>
          </a:p>
          <a:p>
            <a:r>
              <a:rPr lang="ja-JP" altLang="en-US" smtClean="0"/>
              <a:t>メモリ</a:t>
            </a:r>
            <a:r>
              <a:rPr lang="en-US" altLang="ja-JP" smtClean="0"/>
              <a:t>	4Kbyte</a:t>
            </a:r>
          </a:p>
          <a:p>
            <a:r>
              <a:rPr kumimoji="1" lang="ja-JP" altLang="en-US" smtClean="0"/>
              <a:t>アドレス</a:t>
            </a:r>
            <a:r>
              <a:rPr kumimoji="1" lang="en-US" altLang="ja-JP" smtClean="0"/>
              <a:t>	16bit</a:t>
            </a:r>
          </a:p>
          <a:p>
            <a:r>
              <a:rPr lang="ja-JP" altLang="en-US" smtClean="0"/>
              <a:t>データ</a:t>
            </a:r>
            <a:r>
              <a:rPr lang="en-US" altLang="ja-JP" smtClean="0"/>
              <a:t>	8bit</a:t>
            </a:r>
          </a:p>
          <a:p>
            <a:r>
              <a:rPr lang="ja-JP" altLang="en-US" smtClean="0"/>
              <a:t>価格</a:t>
            </a:r>
            <a:r>
              <a:rPr lang="en-US" altLang="ja-JP" smtClean="0"/>
              <a:t>	$666.66</a:t>
            </a:r>
          </a:p>
          <a:p>
            <a:r>
              <a:rPr kumimoji="1" lang="ja-JP" altLang="en-US" smtClean="0"/>
              <a:t>発売</a:t>
            </a:r>
            <a:r>
              <a:rPr kumimoji="1" lang="en-US" altLang="ja-JP" smtClean="0"/>
              <a:t>	1976</a:t>
            </a:r>
            <a:r>
              <a:rPr kumimoji="1" lang="ja-JP" altLang="en-US" smtClean="0"/>
              <a:t>年春</a:t>
            </a:r>
            <a:endParaRPr kumimoji="1" lang="en-US" altLang="ja-JP" smtClean="0"/>
          </a:p>
          <a:p>
            <a:r>
              <a:rPr lang="ja-JP" altLang="en-US" smtClean="0"/>
              <a:t>ブートローダ</a:t>
            </a:r>
            <a:endParaRPr lang="en-US" altLang="ja-JP" smtClean="0"/>
          </a:p>
          <a:p>
            <a:r>
              <a:rPr lang="ja-JP" altLang="en-US" smtClean="0"/>
              <a:t>カセットテープ</a:t>
            </a:r>
            <a:r>
              <a:rPr lang="en-US" altLang="ja-JP" smtClean="0"/>
              <a:t>I/F</a:t>
            </a:r>
          </a:p>
          <a:p>
            <a:r>
              <a:rPr kumimoji="1" lang="ja-JP" altLang="en-US" smtClean="0"/>
              <a:t>ビデオ</a:t>
            </a:r>
            <a:r>
              <a:rPr kumimoji="1" lang="en-US" altLang="ja-JP" smtClean="0"/>
              <a:t>I/F</a:t>
            </a:r>
          </a:p>
          <a:p>
            <a:r>
              <a:rPr lang="ja-JP" altLang="en-US" smtClean="0"/>
              <a:t>キーボード</a:t>
            </a:r>
            <a:r>
              <a:rPr lang="en-US" altLang="ja-JP"/>
              <a:t>I/F</a:t>
            </a:r>
            <a:endParaRPr kumimoji="1" lang="ja-JP" altLang="en-US"/>
          </a:p>
        </p:txBody>
      </p:sp>
      <p:pic>
        <p:nvPicPr>
          <p:cNvPr id="4098" name="Picture 2" descr="appl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365104"/>
            <a:ext cx="2304256" cy="192240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homepage3.nifty.com/old_apple_world/Apple1/apple-1-fro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268760"/>
            <a:ext cx="3600400" cy="217711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homepage3.nifty.com/old_apple_world/Apple1/apple-1-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429000"/>
            <a:ext cx="2160240" cy="665587"/>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2123728" y="6165304"/>
            <a:ext cx="1923925" cy="307777"/>
          </a:xfrm>
          <a:prstGeom prst="rect">
            <a:avLst/>
          </a:prstGeom>
          <a:noFill/>
        </p:spPr>
        <p:txBody>
          <a:bodyPr wrap="none" rtlCol="0">
            <a:spAutoFit/>
          </a:bodyPr>
          <a:lstStyle/>
          <a:p>
            <a:r>
              <a:rPr kumimoji="1" lang="ja-JP" altLang="en-US" sz="1400" smtClean="0"/>
              <a:t>ユーザー自作のケース</a:t>
            </a:r>
            <a:endParaRPr kumimoji="1" lang="ja-JP" altLang="en-US" sz="1400"/>
          </a:p>
        </p:txBody>
      </p:sp>
    </p:spTree>
    <p:extLst>
      <p:ext uri="{BB962C8B-B14F-4D97-AF65-F5344CB8AC3E}">
        <p14:creationId xmlns:p14="http://schemas.microsoft.com/office/powerpoint/2010/main" val="3068648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Apple II (1977)</a:t>
            </a:r>
            <a:endParaRPr kumimoji="1" lang="ja-JP" altLang="en-US"/>
          </a:p>
        </p:txBody>
      </p:sp>
      <p:sp>
        <p:nvSpPr>
          <p:cNvPr id="3" name="コンテンツ プレースホルダー 2"/>
          <p:cNvSpPr>
            <a:spLocks noGrp="1"/>
          </p:cNvSpPr>
          <p:nvPr>
            <p:ph idx="1"/>
          </p:nvPr>
        </p:nvSpPr>
        <p:spPr>
          <a:xfrm>
            <a:off x="3491880" y="1189053"/>
            <a:ext cx="5544616" cy="4832235"/>
          </a:xfrm>
        </p:spPr>
        <p:txBody>
          <a:bodyPr/>
          <a:lstStyle/>
          <a:p>
            <a:r>
              <a:rPr kumimoji="1" lang="ja-JP" altLang="en-US" dirty="0" smtClean="0"/>
              <a:t>オールインワンパッケージ</a:t>
            </a:r>
            <a:endParaRPr kumimoji="1" lang="en-US" altLang="ja-JP" dirty="0" smtClean="0"/>
          </a:p>
          <a:p>
            <a:r>
              <a:rPr lang="ja-JP" altLang="en-US" dirty="0" smtClean="0"/>
              <a:t>標準でカラーグラフィックスを装備</a:t>
            </a:r>
            <a:endParaRPr lang="en-US" altLang="ja-JP" dirty="0" smtClean="0"/>
          </a:p>
          <a:p>
            <a:pPr lvl="1"/>
            <a:r>
              <a:rPr kumimoji="1" lang="en-US" altLang="ja-JP" dirty="0" smtClean="0"/>
              <a:t>280x192 (6</a:t>
            </a:r>
            <a:r>
              <a:rPr kumimoji="1" lang="ja-JP" altLang="en-US" dirty="0" smtClean="0"/>
              <a:t>色</a:t>
            </a:r>
            <a:r>
              <a:rPr kumimoji="1" lang="en-US" altLang="ja-JP" dirty="0" smtClean="0"/>
              <a:t>)</a:t>
            </a:r>
          </a:p>
          <a:p>
            <a:r>
              <a:rPr lang="en-US" altLang="ja-JP" dirty="0" err="1" smtClean="0"/>
              <a:t>Woz</a:t>
            </a:r>
            <a:r>
              <a:rPr lang="en-US" altLang="ja-JP" dirty="0" smtClean="0"/>
              <a:t> Integer BASIC (6K BASIC)</a:t>
            </a:r>
          </a:p>
          <a:p>
            <a:r>
              <a:rPr lang="en-US" altLang="ja-JP" dirty="0" smtClean="0"/>
              <a:t>Microsoft BASIC (10K BASIC)</a:t>
            </a:r>
          </a:p>
          <a:p>
            <a:r>
              <a:rPr kumimoji="1" lang="ja-JP" altLang="en-US" dirty="0" smtClean="0"/>
              <a:t>拡張</a:t>
            </a:r>
            <a:r>
              <a:rPr lang="ja-JP" altLang="en-US" dirty="0" smtClean="0"/>
              <a:t>スロット、ゲームポート</a:t>
            </a:r>
            <a:endParaRPr kumimoji="1" lang="en-US" altLang="ja-JP" dirty="0" smtClean="0"/>
          </a:p>
          <a:p>
            <a:r>
              <a:rPr lang="en-US" altLang="ja-JP" dirty="0" smtClean="0"/>
              <a:t>MOS 6502 (1MHz)</a:t>
            </a:r>
          </a:p>
          <a:p>
            <a:r>
              <a:rPr kumimoji="1" lang="en-US" altLang="ja-JP" dirty="0" smtClean="0"/>
              <a:t>RAM 4KB-48KB</a:t>
            </a:r>
            <a:endParaRPr kumimoji="1" lang="en-US" altLang="ja-JP" dirty="0"/>
          </a:p>
          <a:p>
            <a:r>
              <a:rPr lang="en-US" altLang="ja-JP" dirty="0" smtClean="0"/>
              <a:t>$1,298 (4KB RAM)</a:t>
            </a:r>
          </a:p>
        </p:txBody>
      </p:sp>
      <p:pic>
        <p:nvPicPr>
          <p:cNvPr id="7170" name="Picture 2" descr="subLOGIC Flight Simulator II for Apple II - Chicago Meigs Field vie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412776"/>
            <a:ext cx="2520280" cy="173269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Apple II computer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429000"/>
            <a:ext cx="2541458" cy="1728192"/>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 5"/>
          <p:cNvSpPr/>
          <p:nvPr/>
        </p:nvSpPr>
        <p:spPr bwMode="auto">
          <a:xfrm>
            <a:off x="251520" y="5589240"/>
            <a:ext cx="2952328" cy="720080"/>
          </a:xfrm>
          <a:prstGeom prst="roundRect">
            <a:avLst/>
          </a:prstGeom>
          <a:solidFill>
            <a:schemeClr val="bg1"/>
          </a:solidFill>
          <a:ln w="38100" cap="flat" cmpd="sng" algn="ctr">
            <a:solidFill>
              <a:srgbClr val="4168A7"/>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smtClean="0">
                <a:ln>
                  <a:noFill/>
                </a:ln>
                <a:solidFill>
                  <a:srgbClr val="484848"/>
                </a:solidFill>
                <a:effectLst/>
                <a:latin typeface="Arial" charset="0"/>
                <a:ea typeface="HG丸ｺﾞｼｯｸM-PRO" pitchFamily="50" charset="-128"/>
              </a:rPr>
              <a:t>1982</a:t>
            </a:r>
            <a:r>
              <a:rPr kumimoji="0" lang="ja-JP" altLang="en-US" sz="1400" b="0" i="0" u="none" strike="noStrike" cap="none" normalizeH="0" baseline="0" smtClean="0">
                <a:ln>
                  <a:noFill/>
                </a:ln>
                <a:solidFill>
                  <a:srgbClr val="484848"/>
                </a:solidFill>
                <a:effectLst/>
                <a:latin typeface="Arial" charset="0"/>
                <a:ea typeface="HG丸ｺﾞｼｯｸM-PRO" pitchFamily="50" charset="-128"/>
              </a:rPr>
              <a:t>年までに累計</a:t>
            </a:r>
            <a:r>
              <a:rPr kumimoji="0" lang="en-US" altLang="ja-JP" sz="1400" b="0" i="0" u="none" strike="noStrike" cap="none" normalizeH="0" baseline="0" smtClean="0">
                <a:ln>
                  <a:noFill/>
                </a:ln>
                <a:solidFill>
                  <a:srgbClr val="484848"/>
                </a:solidFill>
                <a:effectLst/>
                <a:latin typeface="Arial" charset="0"/>
                <a:ea typeface="HG丸ｺﾞｼｯｸM-PRO" pitchFamily="50" charset="-128"/>
              </a:rPr>
              <a:t>75</a:t>
            </a:r>
            <a:r>
              <a:rPr kumimoji="0" lang="ja-JP" altLang="en-US" sz="1400" b="0" i="0" u="none" strike="noStrike" cap="none" normalizeH="0" baseline="0" smtClean="0">
                <a:ln>
                  <a:noFill/>
                </a:ln>
                <a:solidFill>
                  <a:srgbClr val="484848"/>
                </a:solidFill>
                <a:effectLst/>
                <a:latin typeface="Arial" charset="0"/>
                <a:ea typeface="HG丸ｺﾞｼｯｸM-PRO" pitchFamily="50" charset="-128"/>
              </a:rPr>
              <a:t>万台を出荷</a:t>
            </a:r>
            <a:endParaRPr kumimoji="0" lang="en-US" altLang="ja-JP" sz="1400" b="0" i="0" u="none" strike="noStrike" cap="none" normalizeH="0" baseline="0" smtClean="0">
              <a:ln>
                <a:noFill/>
              </a:ln>
              <a:solidFill>
                <a:srgbClr val="484848"/>
              </a:solidFill>
              <a:effectLst/>
              <a:latin typeface="Arial" charset="0"/>
              <a:ea typeface="HG丸ｺﾞｼｯｸM-PRO" pitchFamily="50" charset="-128"/>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a:solidFill>
                  <a:srgbClr val="484848"/>
                </a:solidFill>
                <a:ea typeface="HG丸ｺﾞｼｯｸM-PRO" pitchFamily="50" charset="-128"/>
              </a:rPr>
              <a:t>1984</a:t>
            </a:r>
            <a:r>
              <a:rPr kumimoji="0" lang="ja-JP" altLang="en-US" sz="1400">
                <a:solidFill>
                  <a:srgbClr val="484848"/>
                </a:solidFill>
                <a:ea typeface="HG丸ｺﾞｼｯｸM-PRO" pitchFamily="50" charset="-128"/>
              </a:rPr>
              <a:t>年末まで</a:t>
            </a:r>
            <a:r>
              <a:rPr kumimoji="0" lang="ja-JP" altLang="en-US" sz="1400" smtClean="0">
                <a:solidFill>
                  <a:srgbClr val="484848"/>
                </a:solidFill>
                <a:ea typeface="HG丸ｺﾞｼｯｸM-PRO" pitchFamily="50" charset="-128"/>
              </a:rPr>
              <a:t>に類型</a:t>
            </a:r>
            <a:r>
              <a:rPr kumimoji="0" lang="en-US" altLang="ja-JP" sz="1400" smtClean="0">
                <a:solidFill>
                  <a:srgbClr val="484848"/>
                </a:solidFill>
                <a:ea typeface="HG丸ｺﾞｼｯｸM-PRO" pitchFamily="50" charset="-128"/>
              </a:rPr>
              <a:t>200</a:t>
            </a:r>
            <a:r>
              <a:rPr kumimoji="0" lang="ja-JP" altLang="en-US" sz="1400">
                <a:solidFill>
                  <a:srgbClr val="484848"/>
                </a:solidFill>
                <a:ea typeface="HG丸ｺﾞｼｯｸM-PRO" pitchFamily="50" charset="-128"/>
              </a:rPr>
              <a:t>万台</a:t>
            </a: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 name="正方形/長方形 3"/>
          <p:cNvSpPr/>
          <p:nvPr/>
        </p:nvSpPr>
        <p:spPr bwMode="auto">
          <a:xfrm>
            <a:off x="3563888" y="5301208"/>
            <a:ext cx="5328592" cy="79208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回路図、</a:t>
            </a:r>
            <a:r>
              <a:rPr kumimoji="0" lang="en-US" altLang="ja-JP" sz="2000" dirty="0" smtClean="0">
                <a:solidFill>
                  <a:schemeClr val="bg1"/>
                </a:solidFill>
                <a:latin typeface="+mn-lt"/>
                <a:ea typeface="+mn-ea"/>
              </a:rPr>
              <a:t>OS API</a:t>
            </a:r>
            <a:r>
              <a:rPr kumimoji="0" lang="ja-JP" altLang="en-US" sz="2000" dirty="0" smtClean="0">
                <a:solidFill>
                  <a:schemeClr val="bg1"/>
                </a:solidFill>
                <a:latin typeface="+mn-lt"/>
                <a:ea typeface="+mn-ea"/>
              </a:rPr>
              <a:t>を公開してサードパーティソフトや周辺機器の開発を推奨</a:t>
            </a:r>
            <a:endParaRPr kumimoji="0" lang="ja-JP" altLang="en-US" sz="2000" dirty="0">
              <a:solidFill>
                <a:schemeClr val="bg1"/>
              </a:solidFill>
              <a:latin typeface="+mn-lt"/>
              <a:ea typeface="+mn-ea"/>
            </a:endParaRPr>
          </a:p>
        </p:txBody>
      </p:sp>
    </p:spTree>
    <p:extLst>
      <p:ext uri="{BB962C8B-B14F-4D97-AF65-F5344CB8AC3E}">
        <p14:creationId xmlns:p14="http://schemas.microsoft.com/office/powerpoint/2010/main" val="3144077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ビジネス向けキラーアプリ </a:t>
            </a:r>
            <a:r>
              <a:rPr kumimoji="1" lang="en-US" altLang="ja-JP" smtClean="0"/>
              <a:t>- Visicalc (1979)</a:t>
            </a:r>
            <a:endParaRPr kumimoji="1" lang="ja-JP" altLang="en-US"/>
          </a:p>
        </p:txBody>
      </p:sp>
      <p:sp>
        <p:nvSpPr>
          <p:cNvPr id="3" name="コンテンツ プレースホルダー 2"/>
          <p:cNvSpPr>
            <a:spLocks noGrp="1"/>
          </p:cNvSpPr>
          <p:nvPr>
            <p:ph idx="1"/>
          </p:nvPr>
        </p:nvSpPr>
        <p:spPr>
          <a:xfrm>
            <a:off x="2987824" y="1958447"/>
            <a:ext cx="5904656" cy="3270753"/>
          </a:xfrm>
        </p:spPr>
        <p:txBody>
          <a:bodyPr/>
          <a:lstStyle/>
          <a:p>
            <a:r>
              <a:rPr kumimoji="1" lang="ja-JP" altLang="en-US" dirty="0" smtClean="0"/>
              <a:t>世界初のパソコン用表計算ソフト</a:t>
            </a:r>
            <a:endParaRPr kumimoji="1" lang="en-US" altLang="ja-JP" dirty="0" smtClean="0"/>
          </a:p>
          <a:p>
            <a:r>
              <a:rPr lang="en-US" altLang="ja-JP" dirty="0" smtClean="0"/>
              <a:t>Apple II</a:t>
            </a:r>
            <a:r>
              <a:rPr lang="ja-JP" altLang="en-US" dirty="0" smtClean="0"/>
              <a:t>用に開発</a:t>
            </a:r>
            <a:endParaRPr lang="en-US" altLang="ja-JP" dirty="0" smtClean="0"/>
          </a:p>
          <a:p>
            <a:pPr lvl="1"/>
            <a:r>
              <a:rPr kumimoji="1" lang="ja-JP" altLang="en-US" dirty="0"/>
              <a:t>米国ビジネスマン</a:t>
            </a:r>
            <a:r>
              <a:rPr kumimoji="1" lang="ja-JP" altLang="en-US" dirty="0" smtClean="0"/>
              <a:t>の確定申告用に大ヒット</a:t>
            </a:r>
            <a:endParaRPr kumimoji="1" lang="en-US" altLang="ja-JP" dirty="0" smtClean="0"/>
          </a:p>
          <a:p>
            <a:pPr lvl="1"/>
            <a:r>
              <a:rPr lang="ja-JP" altLang="en-US" dirty="0" smtClean="0"/>
              <a:t>それまでホビー用途が主流だった</a:t>
            </a:r>
            <a:r>
              <a:rPr lang="en-US" altLang="ja-JP" dirty="0" smtClean="0"/>
              <a:t>Apple II</a:t>
            </a:r>
            <a:r>
              <a:rPr lang="ja-JP" altLang="en-US" dirty="0" smtClean="0"/>
              <a:t>のビジネス分野での活用が始まる</a:t>
            </a:r>
            <a:endParaRPr lang="en-US" altLang="ja-JP" dirty="0" smtClean="0"/>
          </a:p>
          <a:p>
            <a:endParaRPr kumimoji="1" lang="en-US" altLang="ja-JP" dirty="0" smtClean="0"/>
          </a:p>
          <a:p>
            <a:r>
              <a:rPr kumimoji="1" lang="en-US" altLang="ja-JP" dirty="0" smtClean="0"/>
              <a:t>IBM</a:t>
            </a:r>
            <a:r>
              <a:rPr kumimoji="1" lang="ja-JP" altLang="en-US" dirty="0" smtClean="0"/>
              <a:t>が</a:t>
            </a:r>
            <a:r>
              <a:rPr kumimoji="1" lang="en-US" altLang="ja-JP" dirty="0" smtClean="0"/>
              <a:t>PC</a:t>
            </a:r>
            <a:r>
              <a:rPr lang="ja-JP" altLang="en-US" dirty="0" err="1"/>
              <a:t>への</a:t>
            </a:r>
            <a:r>
              <a:rPr kumimoji="1" lang="ja-JP" altLang="en-US" dirty="0" smtClean="0"/>
              <a:t>参入を本格的に検討するきっかけとなったとされる</a:t>
            </a:r>
            <a:endParaRPr kumimoji="1" lang="ja-JP" altLang="en-US" dirty="0"/>
          </a:p>
        </p:txBody>
      </p:sp>
      <p:pic>
        <p:nvPicPr>
          <p:cNvPr id="12290" name="Picture 2" descr="http://iland.ua/images/v1/postimg/image/articles/2006/visical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88840"/>
            <a:ext cx="2381250"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346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0905_Juku">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lat">
      <a:majorFont>
        <a:latin typeface="HelveticaNeueLT Std"/>
        <a:ea typeface="HG丸ｺﾞｼｯｸM-PRO"/>
        <a:cs typeface=""/>
      </a:majorFont>
      <a:minorFont>
        <a:latin typeface="HelveticaNeueLT Std"/>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w="38100"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sz="1400" b="0" i="0" u="none" strike="noStrike" cap="none" normalizeH="0" smtClean="0">
            <a:ln>
              <a:noFill/>
            </a:ln>
            <a:effectLst/>
            <a:latin typeface="+mn-lt"/>
            <a:ea typeface="+mn-ea"/>
          </a:defRPr>
        </a:defPPr>
      </a:lstStyle>
    </a:spDef>
    <a:lnDef>
      <a:spPr bwMode="auto">
        <a:xfrm>
          <a:off x="0" y="0"/>
          <a:ext cx="1" cy="1"/>
        </a:xfrm>
        <a:custGeom>
          <a:avLst/>
          <a:gdLst/>
          <a:ahLst/>
          <a:cxnLst/>
          <a:rect l="0" t="0" r="0" b="0"/>
          <a:pathLst/>
        </a:custGeom>
        <a:solidFill>
          <a:schemeClr val="bg1"/>
        </a:solidFill>
        <a:ln w="38100" cap="flat" cmpd="sng" algn="ctr">
          <a:solidFill>
            <a:srgbClr val="4168A7"/>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400" b="0" i="0" u="none" strike="noStrike" cap="none" normalizeH="0" baseline="0" smtClean="0">
            <a:ln>
              <a:noFill/>
            </a:ln>
            <a:solidFill>
              <a:srgbClr val="484848"/>
            </a:solidFill>
            <a:effectLst/>
            <a:latin typeface="Arial" charset="0"/>
            <a:ea typeface="HG丸ｺﾞｼｯｸM-PRO"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06_Juku">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lat">
      <a:majorFont>
        <a:latin typeface="HelveticaNeueLT Std"/>
        <a:ea typeface="HG丸ｺﾞｼｯｸM-PRO"/>
        <a:cs typeface=""/>
      </a:majorFont>
      <a:minorFont>
        <a:latin typeface="HelveticaNeueLT Std"/>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w="38100"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sz="1400" b="0" i="0" u="none" strike="noStrike" cap="none" normalizeH="0" smtClean="0">
            <a:ln>
              <a:noFill/>
            </a:ln>
            <a:effectLst/>
            <a:latin typeface="+mn-lt"/>
            <a:ea typeface="+mn-ea"/>
          </a:defRPr>
        </a:defPPr>
      </a:lstStyle>
    </a:spDef>
    <a:lnDef>
      <a:spPr bwMode="auto">
        <a:xfrm>
          <a:off x="0" y="0"/>
          <a:ext cx="1" cy="1"/>
        </a:xfrm>
        <a:custGeom>
          <a:avLst/>
          <a:gdLst/>
          <a:ahLst/>
          <a:cxnLst/>
          <a:rect l="0" t="0" r="0" b="0"/>
          <a:pathLst/>
        </a:custGeom>
        <a:solidFill>
          <a:schemeClr val="bg1"/>
        </a:solidFill>
        <a:ln w="38100" cap="flat" cmpd="sng" algn="ctr">
          <a:solidFill>
            <a:srgbClr val="4168A7"/>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400" b="0" i="0" u="none" strike="noStrike" cap="none" normalizeH="0" baseline="0" smtClean="0">
            <a:ln>
              <a:noFill/>
            </a:ln>
            <a:solidFill>
              <a:srgbClr val="484848"/>
            </a:solidFill>
            <a:effectLst/>
            <a:latin typeface="Arial" charset="0"/>
            <a:ea typeface="HG丸ｺﾞｼｯｸM-PRO"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8521</TotalTime>
  <Words>4424</Words>
  <Application>Microsoft Office PowerPoint</Application>
  <PresentationFormat>画面に合わせる (4:3)</PresentationFormat>
  <Paragraphs>802</Paragraphs>
  <Slides>67</Slides>
  <Notes>23</Notes>
  <HiddenSlides>0</HiddenSlides>
  <MMClips>0</MMClips>
  <ScaleCrop>false</ScaleCrop>
  <HeadingPairs>
    <vt:vector size="4" baseType="variant">
      <vt:variant>
        <vt:lpstr>テーマ</vt:lpstr>
      </vt:variant>
      <vt:variant>
        <vt:i4>2</vt:i4>
      </vt:variant>
      <vt:variant>
        <vt:lpstr>スライド タイトル</vt:lpstr>
      </vt:variant>
      <vt:variant>
        <vt:i4>67</vt:i4>
      </vt:variant>
    </vt:vector>
  </HeadingPairs>
  <TitlesOfParts>
    <vt:vector size="69" baseType="lpstr">
      <vt:lpstr>0905_Juku</vt:lpstr>
      <vt:lpstr>906_Juku</vt:lpstr>
      <vt:lpstr>"オープン"のトレンドとビジネス戦略</vt:lpstr>
      <vt:lpstr>「オープン」は損か、得か</vt:lpstr>
      <vt:lpstr>ITにおける「オープン」の歴史</vt:lpstr>
      <vt:lpstr>IBMと「オープン」</vt:lpstr>
      <vt:lpstr>IBMが作り出した「アーキテクチャー」</vt:lpstr>
      <vt:lpstr>世界初の「個人向け」コンピュータ</vt:lpstr>
      <vt:lpstr>Apple 1</vt:lpstr>
      <vt:lpstr>Apple II (1977)</vt:lpstr>
      <vt:lpstr>ビジネス向けキラーアプリ - Visicalc (1979)</vt:lpstr>
      <vt:lpstr>IBM PC (1981)</vt:lpstr>
      <vt:lpstr>Macintosh (1984)</vt:lpstr>
      <vt:lpstr>IBM PC/AT (1984)</vt:lpstr>
      <vt:lpstr>IBM PC/ATと互換機</vt:lpstr>
      <vt:lpstr>オープンソースソフトウェア (OSS)</vt:lpstr>
      <vt:lpstr>OSSは「十分使える」</vt:lpstr>
      <vt:lpstr>Linuxは今や基幹業務にも採用</vt:lpstr>
      <vt:lpstr>OSSへの不安と対応</vt:lpstr>
      <vt:lpstr>クラウドに期待される価値の違い</vt:lpstr>
      <vt:lpstr>ユーザーにとってのOSSのメリット</vt:lpstr>
      <vt:lpstr>２つのオープンソース</vt:lpstr>
      <vt:lpstr>２つのオープンソース</vt:lpstr>
      <vt:lpstr>リチャード・ストールマン</vt:lpstr>
      <vt:lpstr>フリー(自由)ソフトウェアとは</vt:lpstr>
      <vt:lpstr>ソフトウェアのライセンス(使用許諾)</vt:lpstr>
      <vt:lpstr>GPL の何が問題なのか？</vt:lpstr>
      <vt:lpstr>たとえば、本IT塾のPPTファイルは</vt:lpstr>
      <vt:lpstr>「ビジネスで使いやすい」オープンソースとは</vt:lpstr>
      <vt:lpstr>オープンソースソフトウェアの定義</vt:lpstr>
      <vt:lpstr>OSSライセンスの採用状況</vt:lpstr>
      <vt:lpstr>フリーウェア、フリーソフトウェア、OSS</vt:lpstr>
      <vt:lpstr>Linuxのビジネスモデル</vt:lpstr>
      <vt:lpstr>ディストリビューション</vt:lpstr>
      <vt:lpstr>Linuxディストリビューションの誕生</vt:lpstr>
      <vt:lpstr>Linuxの転機／IBMによるコミットメント</vt:lpstr>
      <vt:lpstr>「ディストリビューション」と「サブスクリプション」</vt:lpstr>
      <vt:lpstr>サブスクリプション・モデル</vt:lpstr>
      <vt:lpstr>オープンソース開発の実際</vt:lpstr>
      <vt:lpstr>Linuxの開発・ビジネスモデル（RHEL）</vt:lpstr>
      <vt:lpstr>OSSに関連するIBMの動き</vt:lpstr>
      <vt:lpstr>IBMとオープン</vt:lpstr>
      <vt:lpstr>IBM社内の開発者同士でコミュニケーションを取ることを禁止</vt:lpstr>
      <vt:lpstr>変わるオープンソース</vt:lpstr>
      <vt:lpstr>例えばセキュリティ・アプライアンスの場合</vt:lpstr>
      <vt:lpstr>OSSはベンダーにとってもメリットがある</vt:lpstr>
      <vt:lpstr>OSSに参入するベンダーの思惑</vt:lpstr>
      <vt:lpstr>オープン化への思惑</vt:lpstr>
      <vt:lpstr>オープンソースのビジネスモデル</vt:lpstr>
      <vt:lpstr>ファウンデーションモデルの誕生</vt:lpstr>
      <vt:lpstr>FoundationとSponsorship</vt:lpstr>
      <vt:lpstr>Mozillaの収益源は？</vt:lpstr>
      <vt:lpstr>オープンソースのビジネスモデル</vt:lpstr>
      <vt:lpstr>Foundation方式が増える</vt:lpstr>
      <vt:lpstr>「企業の色」は嫌われる</vt:lpstr>
      <vt:lpstr>オープン時代のソフトウェアビジネス</vt:lpstr>
      <vt:lpstr>様々なオープン</vt:lpstr>
      <vt:lpstr>オープン・クラウドの動向</vt:lpstr>
      <vt:lpstr>Open Source Hardware</vt:lpstr>
      <vt:lpstr>オープンデータ</vt:lpstr>
      <vt:lpstr>経産省のオープンデータポータル</vt:lpstr>
      <vt:lpstr>PowerPoint プレゼンテーション</vt:lpstr>
      <vt:lpstr>PowerPoint プレゼンテーション</vt:lpstr>
      <vt:lpstr>PowerPoint プレゼンテーション</vt:lpstr>
      <vt:lpstr>クリエイティブ・コモンズ</vt:lpstr>
      <vt:lpstr>オープン時代のITビジネス</vt:lpstr>
      <vt:lpstr>「損して得を取る」ビジネスモデル</vt:lpstr>
      <vt:lpstr>グレイトフル・デッド</vt:lpstr>
      <vt:lpstr>オープンで無ければ生き残れない</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Shoji Okoshi</dc:creator>
  <cp:lastModifiedBy>Windows ユーザー</cp:lastModifiedBy>
  <cp:revision>1528</cp:revision>
  <dcterms:created xsi:type="dcterms:W3CDTF">2008-07-07T05:29:44Z</dcterms:created>
  <dcterms:modified xsi:type="dcterms:W3CDTF">2014-03-19T09:10:40Z</dcterms:modified>
</cp:coreProperties>
</file>