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801" r:id="rId2"/>
    <p:sldId id="1802" r:id="rId3"/>
    <p:sldId id="1803" r:id="rId4"/>
    <p:sldId id="1812" r:id="rId5"/>
    <p:sldId id="1804" r:id="rId6"/>
    <p:sldId id="1806" r:id="rId7"/>
    <p:sldId id="1811" r:id="rId8"/>
    <p:sldId id="1809" r:id="rId9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00"/>
    <a:srgbClr val="008040"/>
    <a:srgbClr val="FF6FCF"/>
    <a:srgbClr val="66FFCC"/>
    <a:srgbClr val="FF8000"/>
    <a:srgbClr val="0080FF"/>
    <a:srgbClr val="008000"/>
    <a:srgbClr val="3333FF"/>
    <a:srgbClr val="33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2" autoAdjust="0"/>
    <p:restoredTop sz="98171" autoAdjust="0"/>
  </p:normalViewPr>
  <p:slideViewPr>
    <p:cSldViewPr>
      <p:cViewPr>
        <p:scale>
          <a:sx n="100" d="100"/>
          <a:sy n="100" d="100"/>
        </p:scale>
        <p:origin x="-1840" y="-480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142" y="-96"/>
      </p:cViewPr>
      <p:guideLst>
        <p:guide orient="horz" pos="3158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4" rIns="96589" bIns="48294" numCol="1" anchor="t" anchorCtr="0" compatLnSpc="1">
            <a:prstTxWarp prst="textNoShape">
              <a:avLst/>
            </a:prstTxWarp>
          </a:bodyPr>
          <a:lstStyle>
            <a:lvl1pPr defTabSz="966548">
              <a:defRPr kumimoji="0"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60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4" rIns="96589" bIns="48294" numCol="1" anchor="t" anchorCtr="0" compatLnSpc="1">
            <a:prstTxWarp prst="textNoShape">
              <a:avLst/>
            </a:prstTxWarp>
          </a:bodyPr>
          <a:lstStyle>
            <a:lvl1pPr algn="r" defTabSz="966548">
              <a:defRPr kumimoji="0"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5475"/>
            <a:ext cx="29860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4" rIns="96589" bIns="48294" numCol="1" anchor="b" anchorCtr="0" compatLnSpc="1">
            <a:prstTxWarp prst="textNoShape">
              <a:avLst/>
            </a:prstTxWarp>
          </a:bodyPr>
          <a:lstStyle>
            <a:lvl1pPr defTabSz="966548">
              <a:defRPr kumimoji="0"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515475"/>
            <a:ext cx="29860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4" rIns="96589" bIns="48294" numCol="1" anchor="b" anchorCtr="0" compatLnSpc="1">
            <a:prstTxWarp prst="textNoShape">
              <a:avLst/>
            </a:prstTxWarp>
          </a:bodyPr>
          <a:lstStyle>
            <a:lvl1pPr algn="r" defTabSz="966548">
              <a:defRPr kumimoji="0"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779AB060-A62D-4686-B1A3-FA907FE81C7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3324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4" rIns="96589" bIns="48294" numCol="1" anchor="t" anchorCtr="0" compatLnSpc="1">
            <a:prstTxWarp prst="textNoShape">
              <a:avLst/>
            </a:prstTxWarp>
          </a:bodyPr>
          <a:lstStyle>
            <a:lvl1pPr defTabSz="966548">
              <a:defRPr kumimoji="0"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60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4" rIns="96589" bIns="48294" numCol="1" anchor="t" anchorCtr="0" compatLnSpc="1">
            <a:prstTxWarp prst="textNoShape">
              <a:avLst/>
            </a:prstTxWarp>
          </a:bodyPr>
          <a:lstStyle>
            <a:lvl1pPr algn="r" defTabSz="966548">
              <a:defRPr kumimoji="0"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4" rIns="96589" bIns="48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475"/>
            <a:ext cx="29860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4" rIns="96589" bIns="48294" numCol="1" anchor="b" anchorCtr="0" compatLnSpc="1">
            <a:prstTxWarp prst="textNoShape">
              <a:avLst/>
            </a:prstTxWarp>
          </a:bodyPr>
          <a:lstStyle>
            <a:lvl1pPr defTabSz="966548">
              <a:defRPr kumimoji="0"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515475"/>
            <a:ext cx="29860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4" rIns="96589" bIns="48294" numCol="1" anchor="b" anchorCtr="0" compatLnSpc="1">
            <a:prstTxWarp prst="textNoShape">
              <a:avLst/>
            </a:prstTxWarp>
          </a:bodyPr>
          <a:lstStyle>
            <a:lvl1pPr algn="r" defTabSz="966548">
              <a:defRPr kumimoji="0" sz="13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6B4F0B56-8693-41CD-9229-CE377AAAF47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2511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59666" indent="-292179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68718" indent="-23374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36205" indent="-23374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03692" indent="-23374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7A8495A7-E75F-4B28-B386-626347E65C5F}" type="slidenum">
              <a:rPr lang="ja-JP" altLang="en-US" smtClean="0"/>
              <a:pPr eaLnBrk="1" hangingPunct="1"/>
              <a:t>1</a:t>
            </a:fld>
            <a:endParaRPr lang="en-US" altLang="ja-JP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59666" indent="-292179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68718" indent="-23374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36205" indent="-23374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103692" indent="-23374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7A8495A7-E75F-4B28-B386-626347E65C5F}" type="slidenum">
              <a:rPr lang="ja-JP" altLang="en-US" smtClean="0"/>
              <a:pPr eaLnBrk="1" hangingPunct="1"/>
              <a:t>2</a:t>
            </a:fld>
            <a:endParaRPr lang="en-US" altLang="ja-JP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0511E-46BF-9047-9FBA-73381421F85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23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33733-3C69-42FB-974E-2E7D91102E85}" type="slidenum">
              <a:rPr lang="ja-JP" altLang="en-US"/>
              <a:pPr/>
              <a:t>8</a:t>
            </a:fld>
            <a:endParaRPr lang="en-US" altLang="ja-JP" dirty="0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828800" cy="6858000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rgbClr val="7DB1E5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kumimoji="0" lang="ja-JP" altLang="en-US"/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6793677" y="6643688"/>
            <a:ext cx="235032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kumimoji="0" lang="en-US" altLang="ja-JP" sz="800" dirty="0" smtClean="0">
                <a:solidFill>
                  <a:srgbClr val="484848"/>
                </a:solidFill>
                <a:ea typeface="ＭＳ Ｐゴシック" pitchFamily="50" charset="-128"/>
              </a:rPr>
              <a:t>2009-2012,all rights reserved by </a:t>
            </a:r>
            <a:r>
              <a:rPr kumimoji="0" lang="en-US" altLang="ja-JP" sz="800" dirty="0" err="1" smtClean="0">
                <a:solidFill>
                  <a:srgbClr val="484848"/>
                </a:solidFill>
                <a:ea typeface="ＭＳ Ｐゴシック" pitchFamily="50" charset="-128"/>
              </a:rPr>
              <a:t>NetCommerce</a:t>
            </a:r>
            <a:endParaRPr kumimoji="0" lang="en-US" altLang="ja-JP" sz="800" dirty="0" smtClean="0">
              <a:solidFill>
                <a:srgbClr val="484848"/>
              </a:solidFill>
              <a:ea typeface="ＭＳ Ｐゴシック" pitchFamily="50" charset="-128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2438400"/>
            <a:ext cx="6629400" cy="9144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rgbClr val="7DB1E5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kumimoji="0" lang="ja-JP" altLang="en-US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282700"/>
            <a:ext cx="9144000" cy="557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endParaRPr kumimoji="0" lang="ja-JP" altLang="en-US" sz="1600" dirty="0">
              <a:ea typeface="ＭＳ Ｐゴシック" charset="-128"/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9" name="AutoShape 20" descr="netcomm_logo.png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kumimoji="0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7" y="838200"/>
            <a:ext cx="9144000" cy="6093619"/>
          </a:xfrm>
          <a:prstGeom prst="rect">
            <a:avLst/>
          </a:prstGeom>
        </p:spPr>
      </p:pic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11497" y="6643688"/>
            <a:ext cx="235032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kumimoji="0" lang="en-US" altLang="ja-JP" sz="800" dirty="0" smtClean="0">
                <a:solidFill>
                  <a:srgbClr val="FFFFFF"/>
                </a:solidFill>
                <a:ea typeface="ＭＳ Ｐゴシック" pitchFamily="50" charset="-128"/>
              </a:rPr>
              <a:t>2009-2013,all rights reserved by NetCommerce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96200" y="6619541"/>
            <a:ext cx="1371600" cy="238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8484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8484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48484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8484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8484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8484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8484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grpSp>
        <p:nvGrpSpPr>
          <p:cNvPr id="14" name="図形グループ 13"/>
          <p:cNvGrpSpPr/>
          <p:nvPr/>
        </p:nvGrpSpPr>
        <p:grpSpPr>
          <a:xfrm>
            <a:off x="181531" y="1524000"/>
            <a:ext cx="8777763" cy="4787900"/>
            <a:chOff x="152400" y="1524000"/>
            <a:chExt cx="8777763" cy="4787900"/>
          </a:xfrm>
        </p:grpSpPr>
        <p:sp>
          <p:nvSpPr>
            <p:cNvPr id="12" name="角丸四角形 11"/>
            <p:cNvSpPr/>
            <p:nvPr/>
          </p:nvSpPr>
          <p:spPr bwMode="auto">
            <a:xfrm>
              <a:off x="152400" y="5549900"/>
              <a:ext cx="8777763" cy="762000"/>
            </a:xfrm>
            <a:prstGeom prst="roundRect">
              <a:avLst>
                <a:gd name="adj" fmla="val 50000"/>
              </a:avLst>
            </a:prstGeom>
            <a:solidFill>
              <a:srgbClr val="FF6600">
                <a:alpha val="52000"/>
              </a:srgb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4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SI</a:t>
              </a:r>
              <a:r>
                <a:rPr kumimoji="0" lang="ja-JP" altLang="en-US" sz="4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ビジネスはなくなる</a:t>
              </a:r>
            </a:p>
          </p:txBody>
        </p:sp>
        <p:sp>
          <p:nvSpPr>
            <p:cNvPr id="13" name="下矢印 12"/>
            <p:cNvSpPr/>
            <p:nvPr/>
          </p:nvSpPr>
          <p:spPr bwMode="auto">
            <a:xfrm>
              <a:off x="3531632" y="1524000"/>
              <a:ext cx="2019300" cy="4006850"/>
            </a:xfrm>
            <a:prstGeom prst="downArrow">
              <a:avLst>
                <a:gd name="adj1" fmla="val 50000"/>
                <a:gd name="adj2" fmla="val 33648"/>
              </a:avLst>
            </a:prstGeom>
            <a:solidFill>
              <a:srgbClr val="FF0000">
                <a:alpha val="49000"/>
              </a:srgb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381000" y="533400"/>
            <a:ext cx="8366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SI</a:t>
            </a:r>
            <a:r>
              <a:rPr kumimoji="1" lang="ja-JP" altLang="en-US" sz="44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ビジネスはどうなるでしょう</a:t>
            </a:r>
            <a:r>
              <a:rPr kumimoji="1" lang="en-US" altLang="ja-JP" sz="44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?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2400" y="2096869"/>
            <a:ext cx="8725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３年後の</a:t>
            </a:r>
            <a:r>
              <a:rPr kumimoji="1" lang="en-US" altLang="ja-JP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SI</a:t>
            </a:r>
            <a:r>
              <a:rPr kumimoji="1" lang="ja-JP" altLang="en-US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ビジネスはどうなるでしょう</a:t>
            </a:r>
            <a:r>
              <a:rPr kumimoji="1" lang="en-US" altLang="ja-JP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?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2400" y="3087469"/>
            <a:ext cx="8725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５</a:t>
            </a:r>
            <a:r>
              <a:rPr kumimoji="1" lang="ja-JP" altLang="en-US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年後の</a:t>
            </a:r>
            <a:r>
              <a:rPr kumimoji="1" lang="en-US" altLang="ja-JP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SI</a:t>
            </a:r>
            <a:r>
              <a:rPr kumimoji="1" lang="ja-JP" altLang="en-US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ビジネスはどうなるでしょう</a:t>
            </a:r>
            <a:r>
              <a:rPr kumimoji="1" lang="en-US" altLang="ja-JP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?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2400" y="4114800"/>
            <a:ext cx="8777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10</a:t>
            </a:r>
            <a:r>
              <a:rPr kumimoji="1" lang="ja-JP" altLang="en-US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年後の</a:t>
            </a:r>
            <a:r>
              <a:rPr kumimoji="1" lang="en-US" altLang="ja-JP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SI</a:t>
            </a:r>
            <a:r>
              <a:rPr kumimoji="1" lang="ja-JP" altLang="en-US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ビジネスはどうなるでしょう</a:t>
            </a:r>
            <a:r>
              <a:rPr kumimoji="1" lang="en-US" altLang="ja-JP" sz="3600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</a:rPr>
              <a:t>?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225" y="6647173"/>
            <a:ext cx="1225549" cy="2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9144000" cy="6934200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 bwMode="auto">
          <a:xfrm>
            <a:off x="195818" y="533400"/>
            <a:ext cx="8777763" cy="762000"/>
          </a:xfrm>
          <a:prstGeom prst="roundRect">
            <a:avLst>
              <a:gd name="adj" fmla="val 50000"/>
            </a:avLst>
          </a:prstGeom>
          <a:solidFill>
            <a:srgbClr val="FF6600">
              <a:alpha val="52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SI</a:t>
            </a:r>
            <a:r>
              <a:rPr kumimoji="0" lang="ja-JP" altLang="en-US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ビジネスはなくなる</a:t>
            </a:r>
          </a:p>
        </p:txBody>
      </p:sp>
      <p:sp>
        <p:nvSpPr>
          <p:cNvPr id="21" name="角丸四角形 20"/>
          <p:cNvSpPr/>
          <p:nvPr/>
        </p:nvSpPr>
        <p:spPr bwMode="auto">
          <a:xfrm>
            <a:off x="195818" y="5715000"/>
            <a:ext cx="8777763" cy="838200"/>
          </a:xfrm>
          <a:prstGeom prst="roundRect">
            <a:avLst>
              <a:gd name="adj" fmla="val 50000"/>
            </a:avLst>
          </a:prstGeom>
          <a:solidFill>
            <a:srgbClr val="008000">
              <a:alpha val="52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Change</a:t>
            </a:r>
            <a:r>
              <a:rPr kumimoji="0" lang="en-US" altLang="ja-JP" sz="4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 your Game!</a:t>
            </a:r>
            <a:endParaRPr kumimoji="0" lang="en-US" altLang="ja-JP" sz="4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183118" y="1447800"/>
            <a:ext cx="8777763" cy="4152900"/>
            <a:chOff x="195818" y="1371600"/>
            <a:chExt cx="8777763" cy="4152900"/>
          </a:xfrm>
        </p:grpSpPr>
        <p:sp>
          <p:nvSpPr>
            <p:cNvPr id="20" name="角丸四角形 19"/>
            <p:cNvSpPr/>
            <p:nvPr/>
          </p:nvSpPr>
          <p:spPr bwMode="auto">
            <a:xfrm>
              <a:off x="195818" y="4495800"/>
              <a:ext cx="8777763" cy="1028700"/>
            </a:xfrm>
            <a:prstGeom prst="roundRect">
              <a:avLst>
                <a:gd name="adj" fmla="val 50000"/>
              </a:avLst>
            </a:prstGeom>
            <a:solidFill>
              <a:srgbClr val="FF0000">
                <a:alpha val="52000"/>
              </a:srgb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SI</a:t>
              </a:r>
              <a:r>
                <a:rPr kumimoji="0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ビジネス</a:t>
              </a:r>
              <a:r>
                <a:rPr kumimoji="0" lang="en-US" altLang="ja-JP" sz="2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  <a:ea typeface="HG丸ｺﾞｼｯｸM-PRO" pitchFamily="50" charset="-128"/>
                </a:rPr>
                <a:t> </a:t>
              </a:r>
              <a:r>
                <a:rPr kumimoji="0" lang="ja-JP" altLang="en-US" sz="2800" dirty="0" smtClean="0">
                  <a:solidFill>
                    <a:srgbClr val="FFFFFF"/>
                  </a:solidFill>
                  <a:latin typeface="Arial" charset="0"/>
                  <a:ea typeface="HG丸ｺﾞｼｯｸM-PRO" pitchFamily="50" charset="-128"/>
                </a:rPr>
                <a:t>＝</a:t>
              </a:r>
              <a:r>
                <a:rPr kumimoji="0" lang="en-US" altLang="ja-JP" sz="2800" dirty="0" smtClean="0">
                  <a:solidFill>
                    <a:srgbClr val="FFFFFF"/>
                  </a:solidFill>
                  <a:latin typeface="Arial" charset="0"/>
                  <a:ea typeface="HG丸ｺﾞｼｯｸM-PRO" pitchFamily="50" charset="-128"/>
                </a:rPr>
                <a:t> </a:t>
              </a:r>
              <a:r>
                <a:rPr kumimoji="0" lang="ja-JP" altLang="en-US" sz="2800" dirty="0" smtClean="0">
                  <a:solidFill>
                    <a:srgbClr val="FFFFFF"/>
                  </a:solidFill>
                  <a:latin typeface="Arial" charset="0"/>
                  <a:ea typeface="HG丸ｺﾞｼｯｸM-PRO" pitchFamily="50" charset="-128"/>
                </a:rPr>
                <a:t>人月ビジネス</a:t>
              </a:r>
              <a:endPara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3600" dirty="0" smtClean="0">
                  <a:solidFill>
                    <a:srgbClr val="FFFFFF"/>
                  </a:solidFill>
                  <a:latin typeface="Arial" charset="0"/>
                  <a:ea typeface="HG丸ｺﾞｼｯｸM-PRO" pitchFamily="50" charset="-128"/>
                </a:rPr>
                <a:t>創造的破壊</a:t>
              </a:r>
              <a:r>
                <a:rPr kumimoji="0" lang="en-US" altLang="ja-JP" sz="3600" dirty="0" smtClean="0">
                  <a:solidFill>
                    <a:srgbClr val="FFFFFF"/>
                  </a:solidFill>
                  <a:latin typeface="Arial" charset="0"/>
                  <a:ea typeface="HG丸ｺﾞｼｯｸM-PRO" pitchFamily="50" charset="-128"/>
                </a:rPr>
                <a:t> = </a:t>
              </a:r>
              <a:r>
                <a:rPr kumimoji="0" lang="ja-JP" altLang="en-US" sz="3600" dirty="0" smtClean="0">
                  <a:solidFill>
                    <a:srgbClr val="FFFFFF"/>
                  </a:solidFill>
                  <a:latin typeface="Arial" charset="0"/>
                  <a:ea typeface="HG丸ｺﾞｼｯｸM-PRO" pitchFamily="50" charset="-128"/>
                </a:rPr>
                <a:t>新しい常識への転換</a:t>
              </a:r>
              <a:endParaRPr kumimoji="0" lang="en-US" altLang="ja-JP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3" name="下矢印 2"/>
            <p:cNvSpPr/>
            <p:nvPr/>
          </p:nvSpPr>
          <p:spPr bwMode="auto">
            <a:xfrm>
              <a:off x="2590800" y="1371600"/>
              <a:ext cx="3962400" cy="3124200"/>
            </a:xfrm>
            <a:prstGeom prst="downArrow">
              <a:avLst>
                <a:gd name="adj1" fmla="val 50000"/>
                <a:gd name="adj2" fmla="val 44129"/>
              </a:avLst>
            </a:prstGeom>
            <a:solidFill>
              <a:srgbClr val="F6D92E">
                <a:alpha val="63000"/>
              </a:srgb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</p:grpSp>
      <p:sp>
        <p:nvSpPr>
          <p:cNvPr id="2" name="角丸四角形 1"/>
          <p:cNvSpPr/>
          <p:nvPr/>
        </p:nvSpPr>
        <p:spPr bwMode="auto">
          <a:xfrm>
            <a:off x="2057400" y="1676400"/>
            <a:ext cx="1600200" cy="6858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dirty="0" err="1" smtClean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SaaS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4572000" y="1676400"/>
            <a:ext cx="1600200" cy="6858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オフショア</a:t>
            </a:r>
          </a:p>
        </p:txBody>
      </p:sp>
      <p:sp>
        <p:nvSpPr>
          <p:cNvPr id="16" name="角丸四角形 15"/>
          <p:cNvSpPr/>
          <p:nvPr/>
        </p:nvSpPr>
        <p:spPr bwMode="auto">
          <a:xfrm>
            <a:off x="2984500" y="2514600"/>
            <a:ext cx="1600200" cy="6858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パッケージ</a:t>
            </a:r>
          </a:p>
        </p:txBody>
      </p:sp>
      <p:sp>
        <p:nvSpPr>
          <p:cNvPr id="17" name="角丸四角形 16"/>
          <p:cNvSpPr/>
          <p:nvPr/>
        </p:nvSpPr>
        <p:spPr bwMode="auto">
          <a:xfrm>
            <a:off x="5486400" y="2514600"/>
            <a:ext cx="1600200" cy="6858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垂直統合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システム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2057400" y="3352800"/>
            <a:ext cx="1600200" cy="6858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内製化</a:t>
            </a:r>
          </a:p>
        </p:txBody>
      </p:sp>
      <p:sp>
        <p:nvSpPr>
          <p:cNvPr id="19" name="角丸四角形 18"/>
          <p:cNvSpPr/>
          <p:nvPr/>
        </p:nvSpPr>
        <p:spPr bwMode="auto">
          <a:xfrm>
            <a:off x="4572000" y="3352800"/>
            <a:ext cx="1600200" cy="6858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アジャイル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9807" y="1665744"/>
            <a:ext cx="73097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0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ヒラギノ角ゴ StdN W8"/>
                <a:ea typeface="ヒラギノ角ゴ StdN W8"/>
                <a:cs typeface="ヒラギノ角ゴ StdN W8"/>
              </a:rPr>
              <a:t>イノベーション</a:t>
            </a:r>
            <a:endParaRPr lang="en-US" altLang="ja-JP" sz="8000" dirty="0" smtClean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ヒラギノ角ゴ StdN W8"/>
              <a:ea typeface="ヒラギノ角ゴ StdN W8"/>
              <a:cs typeface="ヒラギノ角ゴ StdN W8"/>
            </a:endParaRPr>
          </a:p>
          <a:p>
            <a:pPr algn="ctr"/>
            <a:r>
              <a:rPr lang="en-US" altLang="ja-JP" sz="88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halkduster"/>
                <a:cs typeface="Chalkduster"/>
              </a:rPr>
              <a:t>Innovation</a:t>
            </a:r>
            <a:endParaRPr kumimoji="1" lang="ja-JP" altLang="en-US" sz="8800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halkduster"/>
              <a:cs typeface="Chalkduster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225" y="6647173"/>
            <a:ext cx="1225549" cy="2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ldenpneuma.com/20091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-1"/>
            <a:ext cx="5257800" cy="6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onet.ne.jp/~bookman/kikouhonn/book/t-schumpwe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1"/>
            <a:ext cx="4106510" cy="6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78810" y="54864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ja-JP" altLang="en-US" sz="32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「イノベーションとは</a:t>
            </a:r>
            <a:r>
              <a:rPr lang="en-US" altLang="ja-JP" sz="32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『</a:t>
            </a:r>
            <a:r>
              <a:rPr lang="ja-JP" altLang="en-US" sz="32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新結合</a:t>
            </a:r>
            <a:r>
              <a:rPr lang="en-US" altLang="ja-JP" sz="32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』</a:t>
            </a:r>
            <a:r>
              <a:rPr lang="ja-JP" altLang="en-US" sz="32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である。</a:t>
            </a:r>
          </a:p>
          <a:p>
            <a:pPr algn="ctr">
              <a:spcBef>
                <a:spcPts val="0"/>
              </a:spcBef>
            </a:pPr>
            <a:r>
              <a:rPr lang="ja-JP" altLang="en-US" sz="32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イノベーションは</a:t>
            </a:r>
            <a:r>
              <a:rPr lang="ja-JP" altLang="en-US" sz="32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創造的破壊</a:t>
            </a:r>
            <a:r>
              <a:rPr lang="ja-JP" altLang="en-US" sz="32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をもたらす。」</a:t>
            </a:r>
            <a:endParaRPr lang="en-US" altLang="ja-JP" sz="3200" dirty="0" smtClean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79828" y="-2"/>
            <a:ext cx="3764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altLang="ja-JP" sz="3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HG創英ﾌﾟﾚｾﾞﾝｽEB" pitchFamily="17" charset="-128"/>
                <a:cs typeface="Arial" pitchFamily="34" charset="0"/>
              </a:rPr>
              <a:t>J.A.</a:t>
            </a:r>
            <a:r>
              <a:rPr lang="ja-JP" altLang="en-US" sz="3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HG創英ﾌﾟﾚｾﾞﾝｽEB" pitchFamily="17" charset="-128"/>
                <a:cs typeface="Arial" pitchFamily="34" charset="0"/>
              </a:rPr>
              <a:t>シュンペーター</a:t>
            </a:r>
            <a:endParaRPr lang="ja-JP" altLang="en-US" sz="32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HG創英ﾌﾟﾚｾﾞﾝｽEB" pitchFamily="17" charset="-128"/>
              <a:cs typeface="Arial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225" y="6647173"/>
            <a:ext cx="1225549" cy="2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図形グループ 11"/>
          <p:cNvGrpSpPr/>
          <p:nvPr/>
        </p:nvGrpSpPr>
        <p:grpSpPr>
          <a:xfrm>
            <a:off x="990600" y="1447800"/>
            <a:ext cx="3581400" cy="4724400"/>
            <a:chOff x="990600" y="1447800"/>
            <a:chExt cx="3581400" cy="4724400"/>
          </a:xfrm>
        </p:grpSpPr>
        <p:sp>
          <p:nvSpPr>
            <p:cNvPr id="7" name="下矢印 6"/>
            <p:cNvSpPr/>
            <p:nvPr/>
          </p:nvSpPr>
          <p:spPr bwMode="auto">
            <a:xfrm>
              <a:off x="1676400" y="1447800"/>
              <a:ext cx="2209800" cy="3429000"/>
            </a:xfrm>
            <a:prstGeom prst="downArrow">
              <a:avLst>
                <a:gd name="adj1" fmla="val 50000"/>
                <a:gd name="adj2" fmla="val 25287"/>
              </a:avLst>
            </a:prstGeom>
            <a:solidFill>
              <a:srgbClr val="008040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 bwMode="auto">
            <a:xfrm>
              <a:off x="990600" y="4953000"/>
              <a:ext cx="3581400" cy="1219200"/>
            </a:xfrm>
            <a:prstGeom prst="roundRect">
              <a:avLst>
                <a:gd name="adj" fmla="val 9260"/>
              </a:avLst>
            </a:prstGeom>
            <a:solidFill>
              <a:srgbClr val="008000"/>
            </a:solidFill>
            <a:ln w="57150" cmpd="sng">
              <a:solidFill>
                <a:srgbClr val="FFFFFF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800" b="0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ヒラギノ角ゴ StdN W8"/>
                  <a:ea typeface="ヒラギノ角ゴ StdN W8"/>
                  <a:cs typeface="ヒラギノ角ゴ StdN W8"/>
                </a:rPr>
                <a:t>IT</a:t>
              </a:r>
              <a:r>
                <a:rPr kumimoji="0" lang="ja-JP" altLang="en-US" sz="1800" b="0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ヒラギノ角ゴ StdN W8"/>
                  <a:ea typeface="ヒラギノ角ゴ StdN W8"/>
                  <a:cs typeface="ヒラギノ角ゴ StdN W8"/>
                </a:rPr>
                <a:t>を使うことが前提</a:t>
              </a:r>
              <a:endParaRPr kumimoji="0" lang="en-US" altLang="ja-JP" sz="1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dirty="0" smtClean="0">
                  <a:solidFill>
                    <a:schemeClr val="bg1"/>
                  </a:solidFill>
                  <a:latin typeface="ヒラギノ角ゴ Pro W3"/>
                  <a:ea typeface="ヒラギノ角ゴ Pro W3"/>
                  <a:cs typeface="ヒラギノ角ゴ Pro W3"/>
                </a:rPr>
                <a:t>テクノロジーの可能性を</a:t>
              </a:r>
              <a:endParaRPr kumimoji="0" lang="en-US" altLang="ja-JP" sz="1600" dirty="0" smtClean="0">
                <a:solidFill>
                  <a:schemeClr val="bg1"/>
                </a:solidFill>
                <a:latin typeface="ヒラギノ角ゴ Pro W3"/>
                <a:ea typeface="ヒラギノ角ゴ Pro W3"/>
                <a:cs typeface="ヒラギノ角ゴ Pro W3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dirty="0" smtClean="0">
                  <a:solidFill>
                    <a:schemeClr val="bg1"/>
                  </a:solidFill>
                  <a:latin typeface="ヒラギノ角ゴ Pro W3"/>
                  <a:ea typeface="ヒラギノ角ゴ Pro W3"/>
                  <a:cs typeface="ヒラギノ角ゴ Pro W3"/>
                </a:rPr>
                <a:t>追求する取り組み</a:t>
              </a:r>
              <a:endPara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13" name="図形グループ 12"/>
          <p:cNvGrpSpPr/>
          <p:nvPr/>
        </p:nvGrpSpPr>
        <p:grpSpPr>
          <a:xfrm>
            <a:off x="4572000" y="1447800"/>
            <a:ext cx="3581400" cy="4724400"/>
            <a:chOff x="4572000" y="1447800"/>
            <a:chExt cx="3581400" cy="4724400"/>
          </a:xfrm>
        </p:grpSpPr>
        <p:sp>
          <p:nvSpPr>
            <p:cNvPr id="8" name="下矢印 7"/>
            <p:cNvSpPr/>
            <p:nvPr/>
          </p:nvSpPr>
          <p:spPr bwMode="auto">
            <a:xfrm>
              <a:off x="5257800" y="1447800"/>
              <a:ext cx="2209800" cy="3429000"/>
            </a:xfrm>
            <a:prstGeom prst="downArrow">
              <a:avLst>
                <a:gd name="adj1" fmla="val 50000"/>
                <a:gd name="adj2" fmla="val 25287"/>
              </a:avLst>
            </a:prstGeom>
            <a:solidFill>
              <a:srgbClr val="FF6600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10" name="角丸四角形 9"/>
            <p:cNvSpPr/>
            <p:nvPr/>
          </p:nvSpPr>
          <p:spPr bwMode="auto">
            <a:xfrm>
              <a:off x="4572000" y="4953000"/>
              <a:ext cx="3581400" cy="1219200"/>
            </a:xfrm>
            <a:prstGeom prst="roundRect">
              <a:avLst>
                <a:gd name="adj" fmla="val 9568"/>
              </a:avLst>
            </a:prstGeom>
            <a:solidFill>
              <a:srgbClr val="FF6600"/>
            </a:solidFill>
            <a:ln w="57150" cmpd="sng">
              <a:solidFill>
                <a:srgbClr val="FFFFFF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800" b="0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ヒラギノ角ゴ StdN W8"/>
                  <a:ea typeface="ヒラギノ角ゴ StdN W8"/>
                  <a:cs typeface="ヒラギノ角ゴ StdN W8"/>
                </a:rPr>
                <a:t>生活や仕事に関わることが前提</a:t>
              </a:r>
              <a:endParaRPr kumimoji="0" lang="en-US" altLang="ja-JP" sz="1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ヒラギノ角ゴ Pro W3"/>
                  <a:ea typeface="ヒラギノ角ゴ Pro W3"/>
                  <a:cs typeface="ヒラギノ角ゴ Pro W3"/>
                </a:rPr>
                <a:t>地域・企業個別のワークスタイルや</a:t>
              </a:r>
              <a:endPara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Pro W3"/>
                <a:ea typeface="ヒラギノ角ゴ Pro W3"/>
                <a:cs typeface="ヒラギノ角ゴ Pro W3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dirty="0" smtClean="0">
                  <a:solidFill>
                    <a:schemeClr val="bg1"/>
                  </a:solidFill>
                  <a:latin typeface="ヒラギノ角ゴ Pro W3"/>
                  <a:ea typeface="ヒラギノ角ゴ Pro W3"/>
                  <a:cs typeface="ヒラギノ角ゴ Pro W3"/>
                </a:rPr>
                <a:t>ライフスタイルを追求する取り組み</a:t>
              </a:r>
              <a:endPara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Pro W3"/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547086" y="2133600"/>
            <a:ext cx="40498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ヒラギノ角ゴ StdN W8"/>
                <a:ea typeface="ヒラギノ角ゴ StdN W8"/>
                <a:cs typeface="ヒラギノ角ゴ StdN W8"/>
              </a:rPr>
              <a:t>イノベーション</a:t>
            </a:r>
            <a:endParaRPr lang="en-US" altLang="ja-JP" sz="4400" dirty="0" smtClean="0"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ヒラギノ角ゴ StdN W8"/>
              <a:ea typeface="ヒラギノ角ゴ StdN W8"/>
              <a:cs typeface="ヒラギノ角ゴ StdN W8"/>
            </a:endParaRPr>
          </a:p>
          <a:p>
            <a:pPr algn="ctr"/>
            <a:r>
              <a:rPr lang="en-US" altLang="ja-JP" sz="4400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halkduster"/>
                <a:cs typeface="Chalkduster"/>
              </a:rPr>
              <a:t>Innovation</a:t>
            </a:r>
            <a:endParaRPr kumimoji="1" lang="ja-JP" altLang="en-US" sz="4400" dirty="0"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halkduster"/>
              <a:cs typeface="Chalkduster"/>
            </a:endParaRPr>
          </a:p>
        </p:txBody>
      </p:sp>
      <p:sp>
        <p:nvSpPr>
          <p:cNvPr id="3" name="ホームベース 2"/>
          <p:cNvSpPr/>
          <p:nvPr/>
        </p:nvSpPr>
        <p:spPr bwMode="auto">
          <a:xfrm>
            <a:off x="990600" y="1600200"/>
            <a:ext cx="3581400" cy="457200"/>
          </a:xfrm>
          <a:prstGeom prst="homePlate">
            <a:avLst/>
          </a:prstGeom>
          <a:solidFill>
            <a:srgbClr val="4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ヒラギノ角ゴ Std W8"/>
                <a:ea typeface="ヒラギノ角ゴ Std W8"/>
                <a:cs typeface="ヒラギノ角ゴ Std W8"/>
              </a:rPr>
              <a:t>　グローバル化</a:t>
            </a:r>
          </a:p>
        </p:txBody>
      </p:sp>
      <p:sp>
        <p:nvSpPr>
          <p:cNvPr id="4" name="ホームベース 3"/>
          <p:cNvSpPr/>
          <p:nvPr/>
        </p:nvSpPr>
        <p:spPr bwMode="auto">
          <a:xfrm>
            <a:off x="996950" y="3733800"/>
            <a:ext cx="3581400" cy="457200"/>
          </a:xfrm>
          <a:prstGeom prst="homePlate">
            <a:avLst/>
          </a:prstGeom>
          <a:solidFill>
            <a:srgbClr val="4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ヒラギノ角ゴ Std W8"/>
                <a:ea typeface="ヒラギノ角ゴ Std W8"/>
                <a:cs typeface="ヒラギノ角ゴ Std W8"/>
              </a:rPr>
              <a:t>　デジタル化</a:t>
            </a:r>
          </a:p>
        </p:txBody>
      </p:sp>
      <p:sp>
        <p:nvSpPr>
          <p:cNvPr id="5" name="ホームベース 4"/>
          <p:cNvSpPr/>
          <p:nvPr/>
        </p:nvSpPr>
        <p:spPr bwMode="auto">
          <a:xfrm flipH="1">
            <a:off x="4572000" y="1600200"/>
            <a:ext cx="3581400" cy="457200"/>
          </a:xfrm>
          <a:prstGeom prst="homePlate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ヒラギノ角ゴ Std W8"/>
                <a:ea typeface="ヒラギノ角ゴ Std W8"/>
                <a:cs typeface="ヒラギノ角ゴ Std W8"/>
              </a:rPr>
              <a:t>　　　　　　ローカル化　</a:t>
            </a:r>
          </a:p>
        </p:txBody>
      </p:sp>
      <p:sp>
        <p:nvSpPr>
          <p:cNvPr id="6" name="ホームベース 5"/>
          <p:cNvSpPr/>
          <p:nvPr/>
        </p:nvSpPr>
        <p:spPr bwMode="auto">
          <a:xfrm flipH="1">
            <a:off x="4578350" y="3733800"/>
            <a:ext cx="3581400" cy="457200"/>
          </a:xfrm>
          <a:prstGeom prst="homePlate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ヒラギノ角ゴ Std W8"/>
                <a:ea typeface="ヒラギノ角ゴ Std W8"/>
                <a:cs typeface="ヒラギノ角ゴ Std W8"/>
              </a:rPr>
              <a:t>　　　　　アナログ化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ビジネスのふたつのトレンド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38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 bwMode="auto">
          <a:xfrm>
            <a:off x="609600" y="1219200"/>
            <a:ext cx="7924800" cy="914400"/>
          </a:xfrm>
          <a:prstGeom prst="roundRect">
            <a:avLst/>
          </a:prstGeom>
          <a:solidFill>
            <a:srgbClr val="3366FF"/>
          </a:solidFill>
          <a:ln w="57150" cmpd="sng"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N W8"/>
                <a:ea typeface="ヒラギノ角ゴ StdN W8"/>
                <a:cs typeface="ヒラギノ角ゴ StdN W8"/>
              </a:rPr>
              <a:t>イノベーション</a:t>
            </a:r>
          </a:p>
        </p:txBody>
      </p:sp>
      <p:grpSp>
        <p:nvGrpSpPr>
          <p:cNvPr id="2" name="図形グループ 1"/>
          <p:cNvGrpSpPr/>
          <p:nvPr/>
        </p:nvGrpSpPr>
        <p:grpSpPr>
          <a:xfrm>
            <a:off x="609600" y="2010727"/>
            <a:ext cx="7924800" cy="2713673"/>
            <a:chOff x="609600" y="2010727"/>
            <a:chExt cx="7924800" cy="2713673"/>
          </a:xfrm>
        </p:grpSpPr>
        <p:sp>
          <p:nvSpPr>
            <p:cNvPr id="6" name="角丸四角形 5"/>
            <p:cNvSpPr/>
            <p:nvPr/>
          </p:nvSpPr>
          <p:spPr bwMode="auto">
            <a:xfrm>
              <a:off x="609600" y="2667000"/>
              <a:ext cx="3886200" cy="2057400"/>
            </a:xfrm>
            <a:prstGeom prst="roundRect">
              <a:avLst>
                <a:gd name="adj" fmla="val 9260"/>
              </a:avLst>
            </a:prstGeom>
            <a:solidFill>
              <a:srgbClr val="008000"/>
            </a:solidFill>
            <a:ln w="57150" cmpd="sng">
              <a:solidFill>
                <a:srgbClr val="FFFFFF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ヒラギノ角ゴ StdN W8"/>
                  <a:ea typeface="ヒラギノ角ゴ StdN W8"/>
                  <a:cs typeface="ヒラギノ角ゴ StdN W8"/>
                </a:rPr>
                <a:t>テクノロジー・イノベーション</a:t>
              </a:r>
              <a:endPara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dirty="0" smtClean="0">
                  <a:solidFill>
                    <a:schemeClr val="bg1"/>
                  </a:solidFill>
                  <a:latin typeface="ヒラギノ角ゴ Pro W3"/>
                  <a:ea typeface="ヒラギノ角ゴ Pro W3"/>
                  <a:cs typeface="ヒラギノ角ゴ Pro W3"/>
                </a:rPr>
                <a:t>「頻繁には生まれない」</a:t>
              </a:r>
              <a:endPara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Pro W3"/>
                <a:ea typeface="ヒラギノ角ゴ Pro W3"/>
                <a:cs typeface="ヒラギノ角ゴ Pro W3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 smtClean="0">
                <a:solidFill>
                  <a:schemeClr val="bg1"/>
                </a:solidFill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361950" lvl="1" indent="-171450">
                <a:spcBef>
                  <a:spcPts val="0"/>
                </a:spcBef>
                <a:buFont typeface="Wingdings" charset="2"/>
                <a:buChar char="v"/>
                <a:tabLst>
                  <a:tab pos="450850" algn="l"/>
                </a:tabLst>
              </a:pPr>
              <a:r>
                <a:rPr kumimoji="0" lang="ja-JP" altLang="en-US" sz="1600" dirty="0" smtClean="0">
                  <a:solidFill>
                    <a:schemeClr val="bg1"/>
                  </a:solidFill>
                  <a:latin typeface="ヒラギノ角ゴ StdN W8"/>
                  <a:ea typeface="ヒラギノ角ゴ StdN W8"/>
                  <a:cs typeface="ヒラギノ角ゴ StdN W8"/>
                </a:rPr>
                <a:t>クラウド・コンピューティング</a:t>
              </a:r>
              <a:endParaRPr kumimoji="0" lang="en-US" altLang="ja-JP" sz="1600" dirty="0">
                <a:solidFill>
                  <a:schemeClr val="bg1"/>
                </a:solidFill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361950" lvl="1" indent="-171450">
                <a:spcBef>
                  <a:spcPts val="0"/>
                </a:spcBef>
                <a:buFont typeface="Wingdings" charset="2"/>
                <a:buChar char="v"/>
                <a:tabLst>
                  <a:tab pos="450850" algn="l"/>
                </a:tabLst>
              </a:pPr>
              <a:r>
                <a:rPr kumimoji="0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ヒラギノ角ゴ StdN W8"/>
                  <a:ea typeface="ヒラギノ角ゴ StdN W8"/>
                  <a:cs typeface="ヒラギノ角ゴ StdN W8"/>
                </a:rPr>
                <a:t>人工知能・機械学習</a:t>
              </a:r>
              <a:endPara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361950" lvl="1" indent="-171450">
                <a:spcBef>
                  <a:spcPts val="0"/>
                </a:spcBef>
                <a:buFont typeface="Wingdings" charset="2"/>
                <a:buChar char="v"/>
                <a:tabLst>
                  <a:tab pos="450850" algn="l"/>
                </a:tabLst>
              </a:pPr>
              <a:r>
                <a:rPr kumimoji="0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ヒラギノ角ゴ StdN W8"/>
                  <a:ea typeface="ヒラギノ角ゴ StdN W8"/>
                  <a:cs typeface="ヒラギノ角ゴ StdN W8"/>
                </a:rPr>
                <a:t>ニューロチップ</a:t>
              </a:r>
              <a:endPara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190500" lvl="1">
                <a:spcBef>
                  <a:spcPts val="0"/>
                </a:spcBef>
                <a:tabLst>
                  <a:tab pos="450850" algn="l"/>
                </a:tabLst>
              </a:pPr>
              <a:r>
                <a:rPr kumimoji="0" lang="ja-JP" altLang="en-US" sz="1600" dirty="0" smtClean="0">
                  <a:solidFill>
                    <a:schemeClr val="bg1"/>
                  </a:solidFill>
                  <a:latin typeface="ヒラギノ角ゴ StdN W8"/>
                  <a:ea typeface="ヒラギノ角ゴ StdN W8"/>
                  <a:cs typeface="ヒラギノ角ゴ StdN W8"/>
                </a:rPr>
                <a:t>　・・・</a:t>
              </a:r>
              <a:endPara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N W8"/>
                <a:ea typeface="ヒラギノ角ゴ StdN W8"/>
                <a:cs typeface="ヒラギノ角ゴ StdN W8"/>
              </a:endParaRPr>
            </a:p>
          </p:txBody>
        </p:sp>
        <p:sp>
          <p:nvSpPr>
            <p:cNvPr id="21" name="角丸四角形 20"/>
            <p:cNvSpPr/>
            <p:nvPr/>
          </p:nvSpPr>
          <p:spPr bwMode="auto">
            <a:xfrm>
              <a:off x="4648200" y="2667000"/>
              <a:ext cx="3886200" cy="2057400"/>
            </a:xfrm>
            <a:prstGeom prst="roundRect">
              <a:avLst>
                <a:gd name="adj" fmla="val 9568"/>
              </a:avLst>
            </a:prstGeom>
            <a:solidFill>
              <a:srgbClr val="FF6600"/>
            </a:solidFill>
            <a:ln w="57150" cmpd="sng">
              <a:solidFill>
                <a:srgbClr val="FFFFFF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ヒラギノ角ゴ StdN W8"/>
                  <a:ea typeface="ヒラギノ角ゴ StdN W8"/>
                  <a:cs typeface="ヒラギノ角ゴ StdN W8"/>
                </a:rPr>
                <a:t>ビジネス・イノベーション</a:t>
              </a:r>
              <a:endPara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dirty="0" smtClean="0">
                  <a:solidFill>
                    <a:schemeClr val="bg1"/>
                  </a:solidFill>
                  <a:latin typeface="ヒラギノ角ゴ Pro W3"/>
                  <a:ea typeface="ヒラギノ角ゴ Pro W3"/>
                  <a:cs typeface="ヒラギノ角ゴ Pro W3"/>
                </a:rPr>
                <a:t>「誰にでもチャンスがある」</a:t>
              </a:r>
              <a:endPara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Pro W3"/>
                <a:ea typeface="ヒラギノ角ゴ Pro W3"/>
                <a:cs typeface="ヒラギノ角ゴ Pro W3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dirty="0" smtClean="0">
                <a:solidFill>
                  <a:schemeClr val="bg1"/>
                </a:solidFill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361950" lvl="1" indent="-171450">
                <a:spcBef>
                  <a:spcPts val="0"/>
                </a:spcBef>
                <a:buFont typeface="Wingdings" charset="2"/>
                <a:buChar char="v"/>
                <a:tabLst>
                  <a:tab pos="450850" algn="l"/>
                </a:tabLst>
              </a:pPr>
              <a:r>
                <a:rPr kumimoji="0" lang="ja-JP" altLang="en-US" sz="1600" dirty="0" smtClean="0">
                  <a:solidFill>
                    <a:schemeClr val="bg1"/>
                  </a:solidFill>
                  <a:latin typeface="ヒラギノ角ゴ StdN W8"/>
                  <a:ea typeface="ヒラギノ角ゴ StdN W8"/>
                  <a:cs typeface="ヒラギノ角ゴ StdN W8"/>
                </a:rPr>
                <a:t>ビジネス・プロセス</a:t>
              </a:r>
              <a:endParaRPr kumimoji="0" lang="en-US" altLang="ja-JP" sz="1600" dirty="0">
                <a:solidFill>
                  <a:schemeClr val="bg1"/>
                </a:solidFill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361950" lvl="1" indent="-171450">
                <a:spcBef>
                  <a:spcPts val="0"/>
                </a:spcBef>
                <a:buFont typeface="Wingdings" charset="2"/>
                <a:buChar char="v"/>
                <a:tabLst>
                  <a:tab pos="450850" algn="l"/>
                </a:tabLst>
              </a:pPr>
              <a:r>
                <a:rPr kumimoji="0" lang="ja-JP" altLang="en-US" sz="1600" dirty="0" smtClean="0">
                  <a:solidFill>
                    <a:schemeClr val="bg1"/>
                  </a:solidFill>
                  <a:latin typeface="ヒラギノ角ゴ StdN W8"/>
                  <a:ea typeface="ヒラギノ角ゴ StdN W8"/>
                  <a:cs typeface="ヒラギノ角ゴ StdN W8"/>
                </a:rPr>
                <a:t>ビジネス・モデル</a:t>
              </a:r>
              <a:endPara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361950" lvl="1" indent="-171450">
                <a:spcBef>
                  <a:spcPts val="0"/>
                </a:spcBef>
                <a:buFont typeface="Wingdings" charset="2"/>
                <a:buChar char="v"/>
                <a:tabLst>
                  <a:tab pos="450850" algn="l"/>
                </a:tabLst>
              </a:pPr>
              <a:r>
                <a:rPr kumimoji="0" lang="ja-JP" altLang="en-US" sz="1600" dirty="0" smtClean="0">
                  <a:solidFill>
                    <a:schemeClr val="bg1"/>
                  </a:solidFill>
                  <a:latin typeface="ヒラギノ角ゴ StdN W8"/>
                  <a:ea typeface="ヒラギノ角ゴ StdN W8"/>
                  <a:cs typeface="ヒラギノ角ゴ StdN W8"/>
                </a:rPr>
                <a:t>ワークスタイル</a:t>
              </a:r>
              <a:r>
                <a:rPr kumimoji="0" lang="en-US" altLang="ja-JP" sz="1600" dirty="0" smtClean="0">
                  <a:solidFill>
                    <a:schemeClr val="bg1"/>
                  </a:solidFill>
                  <a:latin typeface="ヒラギノ角ゴ StdN W8"/>
                  <a:ea typeface="ヒラギノ角ゴ StdN W8"/>
                  <a:cs typeface="ヒラギノ角ゴ StdN W8"/>
                </a:rPr>
                <a:t>/</a:t>
              </a:r>
              <a:r>
                <a:rPr kumimoji="0" lang="ja-JP" altLang="en-US" sz="1600" dirty="0" smtClean="0">
                  <a:solidFill>
                    <a:schemeClr val="bg1"/>
                  </a:solidFill>
                  <a:latin typeface="ヒラギノ角ゴ StdN W8"/>
                  <a:ea typeface="ヒラギノ角ゴ StdN W8"/>
                  <a:cs typeface="ヒラギノ角ゴ StdN W8"/>
                </a:rPr>
                <a:t>ライフスタイル</a:t>
              </a:r>
              <a:endParaRPr kumimoji="0" lang="en-US" altLang="ja-JP" sz="1600" dirty="0" smtClean="0">
                <a:solidFill>
                  <a:schemeClr val="bg1"/>
                </a:solidFill>
                <a:latin typeface="ヒラギノ角ゴ StdN W8"/>
                <a:ea typeface="ヒラギノ角ゴ StdN W8"/>
                <a:cs typeface="ヒラギノ角ゴ StdN W8"/>
              </a:endParaRPr>
            </a:p>
            <a:p>
              <a:pPr marL="190500" lvl="1">
                <a:spcBef>
                  <a:spcPts val="0"/>
                </a:spcBef>
                <a:tabLst>
                  <a:tab pos="450850" algn="l"/>
                </a:tabLst>
              </a:pPr>
              <a:r>
                <a:rPr kumimoji="0" lang="ja-JP" altLang="en-US" sz="1600" dirty="0" smtClean="0">
                  <a:solidFill>
                    <a:schemeClr val="bg1"/>
                  </a:solidFill>
                  <a:latin typeface="ヒラギノ角ゴ StdN W8"/>
                  <a:ea typeface="ヒラギノ角ゴ StdN W8"/>
                  <a:cs typeface="ヒラギノ角ゴ StdN W8"/>
                </a:rPr>
                <a:t>　・・・</a:t>
              </a:r>
              <a:endPara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ヒラギノ角ゴ StdN W8"/>
                <a:ea typeface="ヒラギノ角ゴ StdN W8"/>
                <a:cs typeface="ヒラギノ角ゴ StdN W8"/>
              </a:endParaRPr>
            </a:p>
          </p:txBody>
        </p:sp>
        <p:sp>
          <p:nvSpPr>
            <p:cNvPr id="10" name="下矢印 9"/>
            <p:cNvSpPr/>
            <p:nvPr/>
          </p:nvSpPr>
          <p:spPr bwMode="auto">
            <a:xfrm rot="1626810">
              <a:off x="3643254" y="2010728"/>
              <a:ext cx="647700" cy="762000"/>
            </a:xfrm>
            <a:prstGeom prst="downArrow">
              <a:avLst/>
            </a:prstGeom>
            <a:solidFill>
              <a:srgbClr val="66FFCC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23" name="下矢印 22"/>
            <p:cNvSpPr/>
            <p:nvPr/>
          </p:nvSpPr>
          <p:spPr bwMode="auto">
            <a:xfrm rot="19973190" flipH="1">
              <a:off x="4786252" y="2010727"/>
              <a:ext cx="647700" cy="762000"/>
            </a:xfrm>
            <a:prstGeom prst="downArrow">
              <a:avLst/>
            </a:prstGeom>
            <a:solidFill>
              <a:srgbClr val="66FFCC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</p:grpSp>
      <p:grpSp>
        <p:nvGrpSpPr>
          <p:cNvPr id="3" name="図形グループ 2"/>
          <p:cNvGrpSpPr/>
          <p:nvPr/>
        </p:nvGrpSpPr>
        <p:grpSpPr>
          <a:xfrm>
            <a:off x="609600" y="4191000"/>
            <a:ext cx="7924800" cy="1981200"/>
            <a:chOff x="609600" y="4191000"/>
            <a:chExt cx="7924800" cy="1981200"/>
          </a:xfrm>
        </p:grpSpPr>
        <p:sp>
          <p:nvSpPr>
            <p:cNvPr id="22" name="角丸四角形 21"/>
            <p:cNvSpPr/>
            <p:nvPr/>
          </p:nvSpPr>
          <p:spPr bwMode="auto">
            <a:xfrm>
              <a:off x="609600" y="5257800"/>
              <a:ext cx="7924800" cy="914400"/>
            </a:xfrm>
            <a:prstGeom prst="roundRect">
              <a:avLst/>
            </a:prstGeom>
            <a:solidFill>
              <a:srgbClr val="3366FF"/>
            </a:solidFill>
            <a:ln w="57150" cmpd="sng">
              <a:solidFill>
                <a:schemeClr val="bg1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4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ヒラギノ角ゴ StdN W8"/>
                  <a:ea typeface="ヒラギノ角ゴ StdN W8"/>
                  <a:cs typeface="ヒラギノ角ゴ StdN W8"/>
                </a:rPr>
                <a:t>新しい組合せ</a:t>
              </a:r>
            </a:p>
          </p:txBody>
        </p:sp>
        <p:pic>
          <p:nvPicPr>
            <p:cNvPr id="8" name="図 7" descr="MC90043158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00" y="4191000"/>
              <a:ext cx="1447800" cy="1447800"/>
            </a:xfrm>
            <a:prstGeom prst="rect">
              <a:avLst/>
            </a:prstGeom>
          </p:spPr>
        </p:pic>
      </p:grp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ふたつのイノベーション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305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578892" y="4572000"/>
            <a:ext cx="8031708" cy="1981200"/>
            <a:chOff x="533400" y="4572000"/>
            <a:chExt cx="8031708" cy="1981200"/>
          </a:xfrm>
        </p:grpSpPr>
        <p:sp>
          <p:nvSpPr>
            <p:cNvPr id="19" name="角丸四角形 18"/>
            <p:cNvSpPr/>
            <p:nvPr/>
          </p:nvSpPr>
          <p:spPr bwMode="auto">
            <a:xfrm>
              <a:off x="533400" y="4572000"/>
              <a:ext cx="8031708" cy="1981200"/>
            </a:xfrm>
            <a:prstGeom prst="roundRect">
              <a:avLst>
                <a:gd name="adj" fmla="val 6219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945847" y="5334000"/>
              <a:ext cx="72523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お客さまに相談・お願いする存在から</a:t>
              </a:r>
              <a:endParaRPr kumimoji="1" lang="ja-JP" altLang="en-US" sz="3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sz="3600" dirty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お客さま</a:t>
              </a:r>
              <a:r>
                <a:rPr lang="ja-JP" altLang="en-US" sz="36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に相談・お願いされる存在へ</a:t>
              </a:r>
              <a:endParaRPr kumimoji="1" lang="ja-JP" altLang="en-US" sz="36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20" name="角丸四角形 19"/>
          <p:cNvSpPr/>
          <p:nvPr/>
        </p:nvSpPr>
        <p:spPr bwMode="auto">
          <a:xfrm>
            <a:off x="1721892" y="4908645"/>
            <a:ext cx="1889646" cy="5015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意義と価値</a:t>
            </a:r>
          </a:p>
        </p:txBody>
      </p:sp>
      <p:sp>
        <p:nvSpPr>
          <p:cNvPr id="21" name="角丸四角形 20"/>
          <p:cNvSpPr/>
          <p:nvPr/>
        </p:nvSpPr>
        <p:spPr bwMode="auto">
          <a:xfrm>
            <a:off x="5600415" y="4891019"/>
            <a:ext cx="1889646" cy="5015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思想と戦略</a:t>
            </a:r>
          </a:p>
        </p:txBody>
      </p:sp>
      <p:sp>
        <p:nvSpPr>
          <p:cNvPr id="22" name="角丸四角形 21"/>
          <p:cNvSpPr/>
          <p:nvPr/>
        </p:nvSpPr>
        <p:spPr bwMode="auto">
          <a:xfrm>
            <a:off x="3649923" y="4891019"/>
            <a:ext cx="1889646" cy="50155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関係と構造</a:t>
            </a:r>
          </a:p>
        </p:txBody>
      </p:sp>
      <p:grpSp>
        <p:nvGrpSpPr>
          <p:cNvPr id="27" name="グループ化 26"/>
          <p:cNvGrpSpPr/>
          <p:nvPr/>
        </p:nvGrpSpPr>
        <p:grpSpPr>
          <a:xfrm>
            <a:off x="578892" y="1457826"/>
            <a:ext cx="8031708" cy="3266574"/>
            <a:chOff x="533400" y="1457826"/>
            <a:chExt cx="8031708" cy="3266574"/>
          </a:xfrm>
        </p:grpSpPr>
        <p:sp>
          <p:nvSpPr>
            <p:cNvPr id="18" name="二等辺三角形 17"/>
            <p:cNvSpPr/>
            <p:nvPr/>
          </p:nvSpPr>
          <p:spPr bwMode="auto">
            <a:xfrm flipV="1">
              <a:off x="533400" y="1457826"/>
              <a:ext cx="8031708" cy="3266574"/>
            </a:xfrm>
            <a:prstGeom prst="triangle">
              <a:avLst>
                <a:gd name="adj" fmla="val 49830"/>
              </a:avLst>
            </a:prstGeom>
            <a:gradFill flip="none" rotWithShape="1">
              <a:gsLst>
                <a:gs pos="0">
                  <a:schemeClr val="bg1"/>
                </a:gs>
                <a:gs pos="40000">
                  <a:schemeClr val="accent2">
                    <a:lumMod val="20000"/>
                    <a:lumOff val="80000"/>
                  </a:schemeClr>
                </a:gs>
                <a:gs pos="100000">
                  <a:srgbClr val="3366FF"/>
                </a:gs>
              </a:gsLst>
              <a:lin ang="16200000" scaled="1"/>
              <a:tileRect/>
            </a:gra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1002">
              <a:schemeClr val="dk1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12" name="角丸四角形 11"/>
            <p:cNvSpPr/>
            <p:nvPr/>
          </p:nvSpPr>
          <p:spPr bwMode="auto">
            <a:xfrm>
              <a:off x="1676400" y="3232245"/>
              <a:ext cx="1874292" cy="501555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歴史</a:t>
              </a:r>
            </a:p>
          </p:txBody>
        </p:sp>
        <p:sp>
          <p:nvSpPr>
            <p:cNvPr id="13" name="角丸四角形 12"/>
            <p:cNvSpPr/>
            <p:nvPr/>
          </p:nvSpPr>
          <p:spPr bwMode="auto">
            <a:xfrm>
              <a:off x="5593308" y="3214619"/>
              <a:ext cx="1874292" cy="501555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規則・法則</a:t>
              </a:r>
            </a:p>
          </p:txBody>
        </p:sp>
        <p:sp>
          <p:nvSpPr>
            <p:cNvPr id="14" name="角丸四角形 13"/>
            <p:cNvSpPr/>
            <p:nvPr/>
          </p:nvSpPr>
          <p:spPr bwMode="auto">
            <a:xfrm>
              <a:off x="3634854" y="3214619"/>
              <a:ext cx="1874292" cy="501555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dirty="0">
                  <a:solidFill>
                    <a:schemeClr val="bg1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メカニズム</a:t>
              </a: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</p:grpSp>
      <p:cxnSp>
        <p:nvCxnSpPr>
          <p:cNvPr id="16" name="直線コネクタ 15"/>
          <p:cNvCxnSpPr/>
          <p:nvPr/>
        </p:nvCxnSpPr>
        <p:spPr bwMode="auto">
          <a:xfrm>
            <a:off x="578892" y="2771640"/>
            <a:ext cx="8031708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1" name="角丸四角形 10"/>
          <p:cNvSpPr/>
          <p:nvPr/>
        </p:nvSpPr>
        <p:spPr bwMode="auto">
          <a:xfrm>
            <a:off x="1721892" y="2390640"/>
            <a:ext cx="5791200" cy="762000"/>
          </a:xfrm>
          <a:prstGeom prst="roundRect">
            <a:avLst/>
          </a:prstGeom>
          <a:solidFill>
            <a:srgbClr val="33CC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　　　　トレンド　とは　　　　　</a:t>
            </a:r>
          </a:p>
        </p:txBody>
      </p:sp>
      <p:sp>
        <p:nvSpPr>
          <p:cNvPr id="23" name="角丸四角形 22"/>
          <p:cNvSpPr/>
          <p:nvPr/>
        </p:nvSpPr>
        <p:spPr bwMode="auto">
          <a:xfrm>
            <a:off x="4846092" y="2520862"/>
            <a:ext cx="1699146" cy="50155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時流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69820" y="1600200"/>
            <a:ext cx="2895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トレンドの表層</a:t>
            </a:r>
            <a:endParaRPr kumimoji="1" lang="ja-JP" altLang="en-US" sz="3600" dirty="0">
              <a:solidFill>
                <a:srgbClr val="FF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578892" y="1066800"/>
            <a:ext cx="1272654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クラウド</a:t>
            </a:r>
          </a:p>
        </p:txBody>
      </p:sp>
      <p:sp>
        <p:nvSpPr>
          <p:cNvPr id="4" name="角丸四角形 3"/>
          <p:cNvSpPr/>
          <p:nvPr/>
        </p:nvSpPr>
        <p:spPr bwMode="auto">
          <a:xfrm>
            <a:off x="1927746" y="1066800"/>
            <a:ext cx="1272654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仮想化</a:t>
            </a:r>
          </a:p>
        </p:txBody>
      </p:sp>
      <p:sp>
        <p:nvSpPr>
          <p:cNvPr id="5" name="角丸四角形 4"/>
          <p:cNvSpPr/>
          <p:nvPr/>
        </p:nvSpPr>
        <p:spPr bwMode="auto">
          <a:xfrm>
            <a:off x="3299346" y="1066800"/>
            <a:ext cx="1272654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HTML5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4640238" y="1066800"/>
            <a:ext cx="1272654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OpenFlow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5989092" y="1076826"/>
            <a:ext cx="1272654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次世代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データセンター</a:t>
            </a:r>
          </a:p>
        </p:txBody>
      </p:sp>
      <p:sp>
        <p:nvSpPr>
          <p:cNvPr id="8" name="角丸四角形 7"/>
          <p:cNvSpPr/>
          <p:nvPr/>
        </p:nvSpPr>
        <p:spPr bwMode="auto">
          <a:xfrm>
            <a:off x="7337946" y="1076826"/>
            <a:ext cx="1272654" cy="381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・・・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17461" y="3810000"/>
            <a:ext cx="2895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トレンドの深層</a:t>
            </a:r>
            <a:endParaRPr kumimoji="1" lang="ja-JP" altLang="en-US" sz="3600" dirty="0"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25" y="6647173"/>
            <a:ext cx="1225549" cy="2092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トレンドの本当の意味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544529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213" y="6552755"/>
            <a:ext cx="234719" cy="234719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8072043" y="6545569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00" dirty="0" smtClean="0">
                <a:solidFill>
                  <a:srgbClr val="FFFFFF"/>
                </a:solidFill>
              </a:rPr>
              <a:t>18.JAN.2014</a:t>
            </a:r>
            <a:endParaRPr kumimoji="1" lang="ja-JP" altLang="en-US" sz="1000" dirty="0">
              <a:solidFill>
                <a:srgbClr val="FFFFFF"/>
              </a:solidFill>
            </a:endParaRPr>
          </a:p>
        </p:txBody>
      </p:sp>
      <p:pic>
        <p:nvPicPr>
          <p:cNvPr id="131" name="図 1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502" y="-20627"/>
            <a:ext cx="9199004" cy="6899253"/>
          </a:xfrm>
          <a:prstGeom prst="rect">
            <a:avLst/>
          </a:prstGeom>
        </p:spPr>
      </p:pic>
      <p:sp>
        <p:nvSpPr>
          <p:cNvPr id="132" name="台形 131"/>
          <p:cNvSpPr/>
          <p:nvPr/>
        </p:nvSpPr>
        <p:spPr>
          <a:xfrm rot="16200000">
            <a:off x="2043799" y="2703273"/>
            <a:ext cx="6289526" cy="1263196"/>
          </a:xfrm>
          <a:prstGeom prst="trapezoid">
            <a:avLst>
              <a:gd name="adj" fmla="val 118282"/>
            </a:avLst>
          </a:prstGeom>
          <a:solidFill>
            <a:srgbClr val="CCFF66">
              <a:alpha val="61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dirty="0">
              <a:solidFill>
                <a:schemeClr val="dk1"/>
              </a:solidFill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5820157" y="194572"/>
            <a:ext cx="3063074" cy="6289525"/>
          </a:xfrm>
          <a:prstGeom prst="rect">
            <a:avLst/>
          </a:prstGeom>
          <a:solidFill>
            <a:srgbClr val="CCFF66">
              <a:alpha val="61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dirty="0">
              <a:solidFill>
                <a:schemeClr val="dk1"/>
              </a:solidFill>
            </a:endParaRPr>
          </a:p>
        </p:txBody>
      </p:sp>
      <p:sp>
        <p:nvSpPr>
          <p:cNvPr id="134" name="フリーフォーム 133"/>
          <p:cNvSpPr/>
          <p:nvPr/>
        </p:nvSpPr>
        <p:spPr>
          <a:xfrm>
            <a:off x="153539" y="190110"/>
            <a:ext cx="5666619" cy="6289524"/>
          </a:xfrm>
          <a:custGeom>
            <a:avLst/>
            <a:gdLst>
              <a:gd name="connsiteX0" fmla="*/ 5648476 w 5666619"/>
              <a:gd name="connsiteY0" fmla="*/ 0 h 6289524"/>
              <a:gd name="connsiteX1" fmla="*/ 4039810 w 5666619"/>
              <a:gd name="connsiteY1" fmla="*/ 1917096 h 6289524"/>
              <a:gd name="connsiteX2" fmla="*/ 4045857 w 5666619"/>
              <a:gd name="connsiteY2" fmla="*/ 4384524 h 6289524"/>
              <a:gd name="connsiteX3" fmla="*/ 5666619 w 5666619"/>
              <a:gd name="connsiteY3" fmla="*/ 6283477 h 6289524"/>
              <a:gd name="connsiteX4" fmla="*/ 0 w 5666619"/>
              <a:gd name="connsiteY4" fmla="*/ 6289524 h 6289524"/>
              <a:gd name="connsiteX5" fmla="*/ 24191 w 5666619"/>
              <a:gd name="connsiteY5" fmla="*/ 12096 h 6289524"/>
              <a:gd name="connsiteX6" fmla="*/ 5648476 w 5666619"/>
              <a:gd name="connsiteY6" fmla="*/ 0 h 628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6619" h="6289524">
                <a:moveTo>
                  <a:pt x="5648476" y="0"/>
                </a:moveTo>
                <a:lnTo>
                  <a:pt x="4039810" y="1917096"/>
                </a:lnTo>
                <a:cubicBezTo>
                  <a:pt x="4041826" y="2739572"/>
                  <a:pt x="4043841" y="3562048"/>
                  <a:pt x="4045857" y="4384524"/>
                </a:cubicBezTo>
                <a:lnTo>
                  <a:pt x="5666619" y="6283477"/>
                </a:lnTo>
                <a:lnTo>
                  <a:pt x="0" y="6289524"/>
                </a:lnTo>
                <a:cubicBezTo>
                  <a:pt x="8064" y="4197048"/>
                  <a:pt x="16127" y="2104572"/>
                  <a:pt x="24191" y="12096"/>
                </a:cubicBezTo>
                <a:lnTo>
                  <a:pt x="5648476" y="0"/>
                </a:lnTo>
                <a:close/>
              </a:path>
            </a:pathLst>
          </a:custGeom>
          <a:solidFill>
            <a:srgbClr val="3366FF">
              <a:alpha val="61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>
              <a:solidFill>
                <a:schemeClr val="dk1"/>
              </a:solidFill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268443" y="450157"/>
            <a:ext cx="8515047" cy="6216953"/>
            <a:chOff x="268443" y="450157"/>
            <a:chExt cx="8515047" cy="6216953"/>
          </a:xfrm>
        </p:grpSpPr>
        <p:sp>
          <p:nvSpPr>
            <p:cNvPr id="135" name="正方形/長方形 134"/>
            <p:cNvSpPr/>
            <p:nvPr/>
          </p:nvSpPr>
          <p:spPr>
            <a:xfrm rot="18547448" flipH="1">
              <a:off x="1441681" y="3201824"/>
              <a:ext cx="6216953" cy="7136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solidFill>
                  <a:srgbClr val="800000"/>
                </a:solidFill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 rot="3052552">
              <a:off x="1441680" y="3201824"/>
              <a:ext cx="6216953" cy="7136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>
                <a:solidFill>
                  <a:srgbClr val="800000"/>
                </a:solidFill>
              </a:endParaRPr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3446466" y="2445381"/>
              <a:ext cx="2207381" cy="222454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000" dirty="0" smtClean="0">
                  <a:solidFill>
                    <a:schemeClr val="bg1"/>
                  </a:solidFill>
                </a:rPr>
                <a:t>ガバナンス</a:t>
              </a:r>
              <a:endParaRPr lang="en-US" altLang="ja-JP" sz="2000" dirty="0" smtClean="0">
                <a:solidFill>
                  <a:schemeClr val="bg1"/>
                </a:solidFill>
              </a:endParaRPr>
            </a:p>
            <a:p>
              <a:pPr algn="ctr"/>
              <a:r>
                <a:rPr kumimoji="1" lang="en-US" altLang="ja-JP" sz="1000" dirty="0" smtClean="0">
                  <a:solidFill>
                    <a:schemeClr val="bg1"/>
                  </a:solidFill>
                </a:rPr>
                <a:t>IT</a:t>
              </a:r>
              <a:r>
                <a:rPr lang="ja-JP" altLang="en-US" sz="1000" dirty="0" smtClean="0">
                  <a:solidFill>
                    <a:schemeClr val="bg1"/>
                  </a:solidFill>
                </a:rPr>
                <a:t>の仕組みで</a:t>
              </a:r>
              <a:endParaRPr lang="en-US" altLang="ja-JP" sz="1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000" dirty="0" smtClean="0">
                  <a:solidFill>
                    <a:schemeClr val="bg1"/>
                  </a:solidFill>
                </a:rPr>
                <a:t>業務の適正化を担保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38" name="角丸四角形 137"/>
            <p:cNvSpPr/>
            <p:nvPr/>
          </p:nvSpPr>
          <p:spPr>
            <a:xfrm>
              <a:off x="268443" y="722301"/>
              <a:ext cx="2878666" cy="100390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</a:rPr>
                <a:t>デジタル・リマスタリング</a:t>
              </a:r>
              <a:endParaRPr kumimoji="1" lang="en-US" altLang="ja-JP" sz="2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000" dirty="0" smtClean="0">
                  <a:solidFill>
                    <a:schemeClr val="bg1"/>
                  </a:solidFill>
                </a:rPr>
                <a:t>レガシー・アプリを新しいテクノロジーで再構築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39" name="角丸四角形 138"/>
            <p:cNvSpPr/>
            <p:nvPr/>
          </p:nvSpPr>
          <p:spPr>
            <a:xfrm>
              <a:off x="268443" y="5371559"/>
              <a:ext cx="2878666" cy="100390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</a:rPr>
                <a:t>グローバル対応</a:t>
              </a:r>
              <a:endParaRPr kumimoji="1" lang="en-US" altLang="ja-JP" sz="2000" dirty="0" smtClean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000" dirty="0" smtClean="0">
                  <a:solidFill>
                    <a:schemeClr val="bg1"/>
                  </a:solidFill>
                </a:rPr>
                <a:t>海外拠点展開と国内のグローバル化に対応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40" name="角丸四角形 139"/>
            <p:cNvSpPr/>
            <p:nvPr/>
          </p:nvSpPr>
          <p:spPr>
            <a:xfrm>
              <a:off x="5904824" y="5371559"/>
              <a:ext cx="2878666" cy="100390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</a:rPr>
                <a:t>リソース最適化</a:t>
              </a:r>
              <a:endParaRPr kumimoji="1" lang="en-US" altLang="ja-JP" sz="2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1000" dirty="0" smtClean="0">
                  <a:solidFill>
                    <a:schemeClr val="bg1"/>
                  </a:solidFill>
                </a:rPr>
                <a:t>頭打ちの</a:t>
              </a:r>
              <a:r>
                <a:rPr lang="en-US" altLang="ja-JP" sz="1000" dirty="0" smtClean="0">
                  <a:solidFill>
                    <a:schemeClr val="bg1"/>
                  </a:solidFill>
                </a:rPr>
                <a:t>IT</a:t>
              </a:r>
              <a:r>
                <a:rPr lang="ja-JP" altLang="en-US" sz="1000" dirty="0" smtClean="0">
                  <a:solidFill>
                    <a:schemeClr val="bg1"/>
                  </a:solidFill>
                </a:rPr>
                <a:t>予算、攻めの施策へリソース・シフト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41" name="角丸四角形 140"/>
            <p:cNvSpPr/>
            <p:nvPr/>
          </p:nvSpPr>
          <p:spPr>
            <a:xfrm>
              <a:off x="5904824" y="722301"/>
              <a:ext cx="2878666" cy="100390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2000" dirty="0" smtClean="0">
                  <a:solidFill>
                    <a:schemeClr val="bg1"/>
                  </a:solidFill>
                </a:rPr>
                <a:t>セキュリティ</a:t>
              </a:r>
              <a:r>
                <a:rPr kumimoji="1" lang="en-US" altLang="ja-JP" sz="2000" dirty="0" smtClean="0">
                  <a:solidFill>
                    <a:schemeClr val="bg1"/>
                  </a:solidFill>
                </a:rPr>
                <a:t> &amp; DR</a:t>
              </a:r>
            </a:p>
            <a:p>
              <a:pPr algn="ctr"/>
              <a:r>
                <a:rPr lang="ja-JP" altLang="en-US" sz="1000" dirty="0" smtClean="0">
                  <a:solidFill>
                    <a:schemeClr val="bg1"/>
                  </a:solidFill>
                </a:rPr>
                <a:t>効率や利便性を犠牲にしない対策</a:t>
              </a:r>
              <a:endParaRPr kumimoji="1" lang="ja-JP" alt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2" name="角丸四角形 141"/>
          <p:cNvSpPr/>
          <p:nvPr/>
        </p:nvSpPr>
        <p:spPr>
          <a:xfrm>
            <a:off x="3448732" y="2506717"/>
            <a:ext cx="2201333" cy="3930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ハイブリッド・クラウド</a:t>
            </a:r>
            <a:endParaRPr kumimoji="1" lang="en-US" altLang="ja-JP" sz="1000" dirty="0" smtClean="0"/>
          </a:p>
          <a:p>
            <a:pPr algn="ctr"/>
            <a:r>
              <a:rPr lang="ja-JP" altLang="en-US" sz="800" dirty="0" smtClean="0"/>
              <a:t>パブリック</a:t>
            </a:r>
            <a:r>
              <a:rPr lang="en-US" altLang="ja-JP" sz="800" dirty="0" smtClean="0"/>
              <a:t>+</a:t>
            </a:r>
            <a:r>
              <a:rPr lang="ja-JP" altLang="en-US" sz="800" dirty="0" smtClean="0"/>
              <a:t>プライベート連携</a:t>
            </a:r>
            <a:endParaRPr kumimoji="1" lang="ja-JP" altLang="en-US" sz="800" dirty="0"/>
          </a:p>
        </p:txBody>
      </p:sp>
      <p:sp>
        <p:nvSpPr>
          <p:cNvPr id="143" name="角丸四角形 142"/>
          <p:cNvSpPr/>
          <p:nvPr/>
        </p:nvSpPr>
        <p:spPr>
          <a:xfrm>
            <a:off x="3438214" y="4197797"/>
            <a:ext cx="2201333" cy="3930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クラウド・セントリック</a:t>
            </a:r>
            <a:endParaRPr kumimoji="1" lang="en-US" altLang="ja-JP" sz="1000" dirty="0" smtClean="0"/>
          </a:p>
          <a:p>
            <a:pPr algn="ctr"/>
            <a:r>
              <a:rPr lang="ja-JP" altLang="en-US" sz="800" dirty="0" smtClean="0"/>
              <a:t>クラウド集約と全体最適</a:t>
            </a:r>
            <a:endParaRPr kumimoji="1" lang="ja-JP" altLang="en-US" sz="800" dirty="0"/>
          </a:p>
        </p:txBody>
      </p:sp>
      <p:sp>
        <p:nvSpPr>
          <p:cNvPr id="144" name="角丸四角形 143"/>
          <p:cNvSpPr/>
          <p:nvPr/>
        </p:nvSpPr>
        <p:spPr>
          <a:xfrm>
            <a:off x="1034423" y="3871225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800" dirty="0" err="1" smtClean="0"/>
              <a:t>Hadoop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エコシステム</a:t>
            </a:r>
            <a:endParaRPr kumimoji="1" lang="ja-JP" altLang="en-US" sz="800" dirty="0"/>
          </a:p>
        </p:txBody>
      </p:sp>
      <p:sp>
        <p:nvSpPr>
          <p:cNvPr id="145" name="角丸四角形 144"/>
          <p:cNvSpPr/>
          <p:nvPr/>
        </p:nvSpPr>
        <p:spPr>
          <a:xfrm>
            <a:off x="3410710" y="722301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アジャイル開発</a:t>
            </a:r>
            <a:endParaRPr kumimoji="1" lang="ja-JP" altLang="en-US" sz="800" dirty="0"/>
          </a:p>
        </p:txBody>
      </p:sp>
      <p:sp>
        <p:nvSpPr>
          <p:cNvPr id="146" name="角丸四角形 145"/>
          <p:cNvSpPr/>
          <p:nvPr/>
        </p:nvSpPr>
        <p:spPr>
          <a:xfrm>
            <a:off x="269202" y="4919464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グローバル標準</a:t>
            </a:r>
            <a:endParaRPr kumimoji="1" lang="en-US" altLang="ja-JP" sz="800" dirty="0" smtClean="0"/>
          </a:p>
          <a:p>
            <a:pPr algn="ctr"/>
            <a:r>
              <a:rPr kumimoji="1" lang="ja-JP" altLang="en-US" sz="800" dirty="0" smtClean="0"/>
              <a:t>アプリケーション</a:t>
            </a:r>
            <a:endParaRPr kumimoji="1" lang="ja-JP" altLang="en-US" sz="800" dirty="0"/>
          </a:p>
        </p:txBody>
      </p:sp>
      <p:sp>
        <p:nvSpPr>
          <p:cNvPr id="147" name="角丸四角形 146"/>
          <p:cNvSpPr/>
          <p:nvPr/>
        </p:nvSpPr>
        <p:spPr>
          <a:xfrm>
            <a:off x="3984554" y="4775420"/>
            <a:ext cx="1124633" cy="302037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800" dirty="0" err="1" smtClean="0"/>
              <a:t>DaaS</a:t>
            </a:r>
            <a:r>
              <a:rPr lang="en-US" altLang="ja-JP" sz="800" smtClean="0"/>
              <a:t>/</a:t>
            </a:r>
            <a:r>
              <a:rPr lang="en-US" altLang="ja-JP" sz="800"/>
              <a:t> </a:t>
            </a:r>
            <a:r>
              <a:rPr lang="en-US" altLang="ja-JP" sz="800" smtClean="0"/>
              <a:t>VDI</a:t>
            </a:r>
            <a:endParaRPr lang="en-US" altLang="ja-JP" sz="800" dirty="0"/>
          </a:p>
          <a:p>
            <a:pPr algn="ctr"/>
            <a:r>
              <a:rPr lang="en-US" altLang="ja-JP" sz="800" dirty="0" smtClean="0"/>
              <a:t>GPU</a:t>
            </a:r>
            <a:r>
              <a:rPr lang="ja-JP" altLang="en-US" sz="800" dirty="0" smtClean="0"/>
              <a:t>仮想化</a:t>
            </a:r>
            <a:endParaRPr kumimoji="1" lang="ja-JP" altLang="en-US" sz="800" dirty="0"/>
          </a:p>
        </p:txBody>
      </p:sp>
      <p:sp>
        <p:nvSpPr>
          <p:cNvPr id="148" name="角丸四角形 147"/>
          <p:cNvSpPr/>
          <p:nvPr/>
        </p:nvSpPr>
        <p:spPr>
          <a:xfrm>
            <a:off x="3973026" y="1112375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dirty="0" smtClean="0"/>
              <a:t>マルチスキル</a:t>
            </a:r>
            <a:endParaRPr lang="en-US" altLang="ja-JP" sz="800" dirty="0" smtClean="0"/>
          </a:p>
          <a:p>
            <a:pPr algn="ctr"/>
            <a:r>
              <a:rPr kumimoji="1" lang="ja-JP" altLang="en-US" sz="800" dirty="0" smtClean="0"/>
              <a:t>エンジニア</a:t>
            </a:r>
            <a:endParaRPr kumimoji="1" lang="ja-JP" altLang="en-US" sz="800" dirty="0"/>
          </a:p>
        </p:txBody>
      </p:sp>
      <p:sp>
        <p:nvSpPr>
          <p:cNvPr id="149" name="角丸四角形 148"/>
          <p:cNvSpPr/>
          <p:nvPr/>
        </p:nvSpPr>
        <p:spPr>
          <a:xfrm>
            <a:off x="3419592" y="1529658"/>
            <a:ext cx="2246351" cy="3930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dirty="0" smtClean="0"/>
              <a:t>戦略的アプリケーション開発</a:t>
            </a:r>
            <a:endParaRPr kumimoji="1" lang="ja-JP" altLang="en-US" sz="1000" dirty="0"/>
          </a:p>
        </p:txBody>
      </p:sp>
      <p:sp>
        <p:nvSpPr>
          <p:cNvPr id="150" name="角丸四角形 149"/>
          <p:cNvSpPr/>
          <p:nvPr/>
        </p:nvSpPr>
        <p:spPr>
          <a:xfrm>
            <a:off x="4556508" y="722301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マッシュアップ開発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開発</a:t>
            </a:r>
            <a:r>
              <a:rPr lang="en-US" altLang="ja-JP" sz="800" dirty="0" smtClean="0"/>
              <a:t>FW</a:t>
            </a:r>
            <a:endParaRPr kumimoji="1" lang="ja-JP" altLang="en-US" sz="800" dirty="0"/>
          </a:p>
        </p:txBody>
      </p:sp>
      <p:sp>
        <p:nvSpPr>
          <p:cNvPr id="151" name="角丸四角形 150"/>
          <p:cNvSpPr/>
          <p:nvPr/>
        </p:nvSpPr>
        <p:spPr>
          <a:xfrm>
            <a:off x="1034424" y="2878739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ソーシャル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マーケティング</a:t>
            </a:r>
            <a:endParaRPr kumimoji="1" lang="ja-JP" altLang="en-US" sz="800" dirty="0"/>
          </a:p>
        </p:txBody>
      </p:sp>
      <p:sp>
        <p:nvSpPr>
          <p:cNvPr id="152" name="角丸四角形 151"/>
          <p:cNvSpPr/>
          <p:nvPr/>
        </p:nvSpPr>
        <p:spPr>
          <a:xfrm>
            <a:off x="266137" y="4470038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dirty="0" smtClean="0"/>
              <a:t>クラウド</a:t>
            </a:r>
            <a:r>
              <a:rPr lang="en-US" altLang="ja-JP" sz="1000" dirty="0" smtClean="0"/>
              <a:t>ERP</a:t>
            </a:r>
            <a:endParaRPr kumimoji="1" lang="ja-JP" altLang="en-US" sz="1000" dirty="0"/>
          </a:p>
        </p:txBody>
      </p:sp>
      <p:sp>
        <p:nvSpPr>
          <p:cNvPr id="153" name="角丸四角形 152"/>
          <p:cNvSpPr/>
          <p:nvPr/>
        </p:nvSpPr>
        <p:spPr>
          <a:xfrm>
            <a:off x="1457179" y="4919464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/>
              <a:t>2 Tier ERP</a:t>
            </a:r>
            <a:endParaRPr kumimoji="1" lang="ja-JP" altLang="en-US" sz="1000" dirty="0"/>
          </a:p>
        </p:txBody>
      </p:sp>
      <p:sp>
        <p:nvSpPr>
          <p:cNvPr id="154" name="角丸四角形 153"/>
          <p:cNvSpPr/>
          <p:nvPr/>
        </p:nvSpPr>
        <p:spPr>
          <a:xfrm>
            <a:off x="5481681" y="3334872"/>
            <a:ext cx="1678717" cy="3961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アウトソーシング</a:t>
            </a:r>
            <a:endParaRPr kumimoji="1" lang="en-US" altLang="ja-JP" sz="1000" dirty="0" smtClean="0"/>
          </a:p>
        </p:txBody>
      </p:sp>
      <p:sp>
        <p:nvSpPr>
          <p:cNvPr id="155" name="角丸四角形 154"/>
          <p:cNvSpPr/>
          <p:nvPr/>
        </p:nvSpPr>
        <p:spPr>
          <a:xfrm>
            <a:off x="3452514" y="5218070"/>
            <a:ext cx="2201333" cy="39309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基幹業務</a:t>
            </a:r>
            <a:r>
              <a:rPr kumimoji="1" lang="en-US" altLang="ja-JP" sz="1000" dirty="0" smtClean="0"/>
              <a:t>DB+</a:t>
            </a:r>
            <a:r>
              <a:rPr kumimoji="1" lang="ja-JP" altLang="en-US" sz="1000" dirty="0" smtClean="0"/>
              <a:t>リアルタイム</a:t>
            </a:r>
            <a:r>
              <a:rPr kumimoji="1" lang="en-US" altLang="ja-JP" sz="1000" dirty="0" smtClean="0"/>
              <a:t>DWH</a:t>
            </a:r>
          </a:p>
          <a:p>
            <a:pPr algn="ctr"/>
            <a:r>
              <a:rPr lang="ja-JP" altLang="en-US" sz="1000" dirty="0" smtClean="0"/>
              <a:t>統合</a:t>
            </a:r>
            <a:endParaRPr kumimoji="1" lang="ja-JP" altLang="en-US" sz="1000" dirty="0"/>
          </a:p>
        </p:txBody>
      </p:sp>
      <p:sp>
        <p:nvSpPr>
          <p:cNvPr id="156" name="角丸四角形 155"/>
          <p:cNvSpPr/>
          <p:nvPr/>
        </p:nvSpPr>
        <p:spPr>
          <a:xfrm>
            <a:off x="2290958" y="3871225"/>
            <a:ext cx="1080745" cy="302037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クラウド</a:t>
            </a:r>
            <a:r>
              <a:rPr kumimoji="1" lang="en-US" altLang="ja-JP" sz="1000" dirty="0" smtClean="0"/>
              <a:t>OS</a:t>
            </a:r>
          </a:p>
        </p:txBody>
      </p:sp>
      <p:sp>
        <p:nvSpPr>
          <p:cNvPr id="157" name="角丸四角形 156"/>
          <p:cNvSpPr/>
          <p:nvPr/>
        </p:nvSpPr>
        <p:spPr>
          <a:xfrm>
            <a:off x="269665" y="2288697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000" dirty="0" smtClean="0"/>
              <a:t>HTML5</a:t>
            </a:r>
            <a:endParaRPr kumimoji="1" lang="ja-JP" altLang="en-US" sz="1000" dirty="0"/>
          </a:p>
        </p:txBody>
      </p:sp>
      <p:sp>
        <p:nvSpPr>
          <p:cNvPr id="158" name="角丸四角形 157"/>
          <p:cNvSpPr/>
          <p:nvPr/>
        </p:nvSpPr>
        <p:spPr>
          <a:xfrm>
            <a:off x="2295801" y="2878739"/>
            <a:ext cx="1096885" cy="32311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クラウド</a:t>
            </a:r>
            <a:r>
              <a:rPr kumimoji="1" lang="en-US" altLang="ja-JP" sz="1000" dirty="0" smtClean="0"/>
              <a:t>API</a:t>
            </a:r>
            <a:endParaRPr kumimoji="1" lang="ja-JP" altLang="en-US" sz="1000" dirty="0"/>
          </a:p>
        </p:txBody>
      </p:sp>
      <p:sp>
        <p:nvSpPr>
          <p:cNvPr id="159" name="角丸四角形 158"/>
          <p:cNvSpPr/>
          <p:nvPr/>
        </p:nvSpPr>
        <p:spPr>
          <a:xfrm>
            <a:off x="1460708" y="1824762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スマートフォン</a:t>
            </a:r>
            <a:endParaRPr kumimoji="1" lang="en-US" altLang="ja-JP" sz="800" dirty="0" smtClean="0"/>
          </a:p>
          <a:p>
            <a:pPr algn="ctr"/>
            <a:r>
              <a:rPr kumimoji="1" lang="ja-JP" altLang="en-US" sz="800" dirty="0" smtClean="0"/>
              <a:t>タブレット</a:t>
            </a:r>
            <a:endParaRPr kumimoji="1" lang="en-US" altLang="ja-JP" sz="800" dirty="0" smtClean="0"/>
          </a:p>
        </p:txBody>
      </p:sp>
      <p:sp>
        <p:nvSpPr>
          <p:cNvPr id="160" name="角丸四角形 159"/>
          <p:cNvSpPr/>
          <p:nvPr/>
        </p:nvSpPr>
        <p:spPr>
          <a:xfrm>
            <a:off x="3447613" y="2037188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インソーシング</a:t>
            </a:r>
            <a:endParaRPr kumimoji="1" lang="ja-JP" altLang="en-US" sz="800" dirty="0"/>
          </a:p>
        </p:txBody>
      </p:sp>
      <p:sp>
        <p:nvSpPr>
          <p:cNvPr id="161" name="角丸四角形 160"/>
          <p:cNvSpPr/>
          <p:nvPr/>
        </p:nvSpPr>
        <p:spPr>
          <a:xfrm>
            <a:off x="7681542" y="3339335"/>
            <a:ext cx="1096885" cy="321398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新世代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データセンター</a:t>
            </a:r>
            <a:endParaRPr kumimoji="1" lang="en-US" altLang="ja-JP" sz="800" dirty="0" smtClean="0"/>
          </a:p>
        </p:txBody>
      </p:sp>
      <p:sp>
        <p:nvSpPr>
          <p:cNvPr id="162" name="角丸四角形 161"/>
          <p:cNvSpPr/>
          <p:nvPr/>
        </p:nvSpPr>
        <p:spPr>
          <a:xfrm>
            <a:off x="3984553" y="5710339"/>
            <a:ext cx="1124633" cy="304496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700" dirty="0" smtClean="0"/>
              <a:t>デュアルフォーマット</a:t>
            </a:r>
            <a:endParaRPr kumimoji="1" lang="en-US" altLang="ja-JP" sz="700" dirty="0" smtClean="0"/>
          </a:p>
          <a:p>
            <a:pPr algn="ctr"/>
            <a:r>
              <a:rPr lang="en-US" altLang="ja-JP" sz="800" dirty="0" smtClean="0"/>
              <a:t>RDB+</a:t>
            </a:r>
            <a:r>
              <a:rPr lang="ja-JP" altLang="en-US" sz="800" dirty="0" smtClean="0"/>
              <a:t>列指向</a:t>
            </a:r>
            <a:r>
              <a:rPr lang="en-US" altLang="ja-JP" sz="800" dirty="0" smtClean="0"/>
              <a:t>DB</a:t>
            </a:r>
            <a:endParaRPr kumimoji="1" lang="en-US" altLang="ja-JP" sz="800" dirty="0" smtClean="0"/>
          </a:p>
        </p:txBody>
      </p:sp>
      <p:sp>
        <p:nvSpPr>
          <p:cNvPr id="163" name="角丸四角形 162"/>
          <p:cNvSpPr/>
          <p:nvPr/>
        </p:nvSpPr>
        <p:spPr>
          <a:xfrm>
            <a:off x="3452516" y="6070968"/>
            <a:ext cx="1104448" cy="304496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インメモリー</a:t>
            </a:r>
            <a:endParaRPr kumimoji="1" lang="en-US" altLang="ja-JP" sz="1000" dirty="0" smtClean="0"/>
          </a:p>
        </p:txBody>
      </p:sp>
      <p:sp>
        <p:nvSpPr>
          <p:cNvPr id="164" name="角丸四角形 163"/>
          <p:cNvSpPr/>
          <p:nvPr/>
        </p:nvSpPr>
        <p:spPr>
          <a:xfrm>
            <a:off x="4549399" y="6068509"/>
            <a:ext cx="1104448" cy="304496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フラッシュ</a:t>
            </a:r>
            <a:endParaRPr kumimoji="1" lang="en-US" altLang="ja-JP" sz="800" dirty="0" smtClean="0"/>
          </a:p>
          <a:p>
            <a:pPr algn="ctr"/>
            <a:r>
              <a:rPr kumimoji="1" lang="ja-JP" altLang="en-US" sz="800" dirty="0" smtClean="0"/>
              <a:t>ストレージ</a:t>
            </a:r>
            <a:endParaRPr kumimoji="1" lang="en-US" altLang="ja-JP" sz="800" dirty="0" smtClean="0"/>
          </a:p>
        </p:txBody>
      </p:sp>
      <p:sp>
        <p:nvSpPr>
          <p:cNvPr id="165" name="角丸四角形 164"/>
          <p:cNvSpPr/>
          <p:nvPr/>
        </p:nvSpPr>
        <p:spPr>
          <a:xfrm>
            <a:off x="272730" y="1822105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アプリケーション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の</a:t>
            </a:r>
            <a:r>
              <a:rPr lang="en-US" altLang="ja-JP" sz="800" dirty="0" smtClean="0"/>
              <a:t>Web</a:t>
            </a:r>
            <a:r>
              <a:rPr lang="ja-JP" altLang="en-US" sz="800" dirty="0" smtClean="0"/>
              <a:t>化</a:t>
            </a:r>
            <a:endParaRPr kumimoji="1" lang="ja-JP" altLang="en-US" sz="800" dirty="0"/>
          </a:p>
        </p:txBody>
      </p:sp>
      <p:sp>
        <p:nvSpPr>
          <p:cNvPr id="166" name="角丸四角形 165"/>
          <p:cNvSpPr/>
          <p:nvPr/>
        </p:nvSpPr>
        <p:spPr>
          <a:xfrm>
            <a:off x="1928932" y="3334872"/>
            <a:ext cx="1699043" cy="39611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00FF"/>
              </a:gs>
              <a:gs pos="100000">
                <a:srgbClr val="66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オープン</a:t>
            </a:r>
            <a:endParaRPr kumimoji="1" lang="en-US" altLang="ja-JP" sz="1000" dirty="0" smtClean="0"/>
          </a:p>
          <a:p>
            <a:pPr algn="ctr"/>
            <a:r>
              <a:rPr lang="ja-JP" altLang="en-US" sz="1000" dirty="0" smtClean="0"/>
              <a:t>ソフト</a:t>
            </a:r>
            <a:r>
              <a:rPr lang="en-US" altLang="ja-JP" sz="1000" dirty="0" smtClean="0"/>
              <a:t>/</a:t>
            </a:r>
            <a:r>
              <a:rPr lang="ja-JP" altLang="en-US" sz="1000" dirty="0" smtClean="0"/>
              <a:t>ハード</a:t>
            </a:r>
            <a:r>
              <a:rPr lang="en-US" altLang="ja-JP" sz="1000" dirty="0" smtClean="0"/>
              <a:t>/</a:t>
            </a:r>
            <a:r>
              <a:rPr lang="ja-JP" altLang="en-US" sz="1000" dirty="0" smtClean="0"/>
              <a:t>データ</a:t>
            </a:r>
            <a:endParaRPr kumimoji="1" lang="ja-JP" altLang="en-US" sz="1000" dirty="0"/>
          </a:p>
        </p:txBody>
      </p:sp>
      <p:sp>
        <p:nvSpPr>
          <p:cNvPr id="167" name="角丸四角形 166"/>
          <p:cNvSpPr/>
          <p:nvPr/>
        </p:nvSpPr>
        <p:spPr>
          <a:xfrm>
            <a:off x="4568422" y="2037188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000" dirty="0" err="1" smtClean="0"/>
              <a:t>DevOps</a:t>
            </a:r>
            <a:endParaRPr kumimoji="1" lang="en-US" altLang="ja-JP" sz="1000" dirty="0" smtClean="0"/>
          </a:p>
        </p:txBody>
      </p:sp>
      <p:sp>
        <p:nvSpPr>
          <p:cNvPr id="168" name="角丸四角形 167"/>
          <p:cNvSpPr/>
          <p:nvPr/>
        </p:nvSpPr>
        <p:spPr>
          <a:xfrm>
            <a:off x="5665943" y="2875277"/>
            <a:ext cx="1080744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800" dirty="0" smtClean="0"/>
              <a:t>24</a:t>
            </a:r>
            <a:r>
              <a:rPr kumimoji="1" lang="ja-JP" altLang="en-US" sz="800" dirty="0" smtClean="0"/>
              <a:t>・</a:t>
            </a:r>
            <a:r>
              <a:rPr kumimoji="1" lang="en-US" altLang="ja-JP" sz="800" dirty="0" smtClean="0"/>
              <a:t>365</a:t>
            </a:r>
            <a:r>
              <a:rPr lang="ja-JP" altLang="en-US" sz="800" dirty="0" smtClean="0"/>
              <a:t>マネージド</a:t>
            </a:r>
            <a:endParaRPr lang="en-US" altLang="ja-JP" sz="800" dirty="0" smtClean="0"/>
          </a:p>
          <a:p>
            <a:pPr algn="ctr"/>
            <a:r>
              <a:rPr lang="ja-JP" altLang="en-US" sz="800" dirty="0" smtClean="0"/>
              <a:t>サービス</a:t>
            </a:r>
            <a:endParaRPr kumimoji="1" lang="ja-JP" altLang="en-US" sz="800" dirty="0"/>
          </a:p>
        </p:txBody>
      </p:sp>
      <p:sp>
        <p:nvSpPr>
          <p:cNvPr id="169" name="角丸四角形 168"/>
          <p:cNvSpPr/>
          <p:nvPr/>
        </p:nvSpPr>
        <p:spPr>
          <a:xfrm>
            <a:off x="1457180" y="4491276"/>
            <a:ext cx="1096885" cy="32311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連結業績管理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グループ連結決算</a:t>
            </a:r>
            <a:endParaRPr kumimoji="1" lang="ja-JP" altLang="en-US" sz="800" dirty="0"/>
          </a:p>
        </p:txBody>
      </p:sp>
      <p:sp>
        <p:nvSpPr>
          <p:cNvPr id="170" name="角丸四角形 169"/>
          <p:cNvSpPr/>
          <p:nvPr/>
        </p:nvSpPr>
        <p:spPr>
          <a:xfrm>
            <a:off x="7702745" y="4925145"/>
            <a:ext cx="1080745" cy="338299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運用の</a:t>
            </a:r>
            <a:endParaRPr kumimoji="1" lang="en-US" altLang="ja-JP" sz="800" dirty="0" smtClean="0"/>
          </a:p>
          <a:p>
            <a:pPr algn="ctr"/>
            <a:r>
              <a:rPr kumimoji="1" lang="ja-JP" altLang="en-US" sz="800" dirty="0" smtClean="0"/>
              <a:t>自動化・自律化</a:t>
            </a:r>
            <a:endParaRPr kumimoji="1" lang="en-US" altLang="ja-JP" sz="800" dirty="0" smtClean="0"/>
          </a:p>
        </p:txBody>
      </p:sp>
      <p:sp>
        <p:nvSpPr>
          <p:cNvPr id="171" name="角丸四角形 170"/>
          <p:cNvSpPr/>
          <p:nvPr/>
        </p:nvSpPr>
        <p:spPr>
          <a:xfrm>
            <a:off x="275795" y="3339335"/>
            <a:ext cx="1093820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ソーシャル</a:t>
            </a:r>
          </a:p>
          <a:p>
            <a:pPr algn="ctr"/>
            <a:r>
              <a:rPr lang="ja-JP" altLang="en-US" sz="800" dirty="0" smtClean="0"/>
              <a:t>コミュニケーション</a:t>
            </a:r>
            <a:endParaRPr kumimoji="1" lang="en-US" altLang="ja-JP" sz="800" dirty="0" smtClean="0"/>
          </a:p>
        </p:txBody>
      </p:sp>
      <p:sp>
        <p:nvSpPr>
          <p:cNvPr id="172" name="角丸四角形 171"/>
          <p:cNvSpPr/>
          <p:nvPr/>
        </p:nvSpPr>
        <p:spPr>
          <a:xfrm>
            <a:off x="1460707" y="2288697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000" dirty="0" err="1" smtClean="0"/>
              <a:t>MbaaS</a:t>
            </a:r>
            <a:endParaRPr kumimoji="1" lang="ja-JP" altLang="en-US" sz="1000" dirty="0"/>
          </a:p>
        </p:txBody>
      </p:sp>
      <p:sp>
        <p:nvSpPr>
          <p:cNvPr id="173" name="角丸四角形 172"/>
          <p:cNvSpPr/>
          <p:nvPr/>
        </p:nvSpPr>
        <p:spPr>
          <a:xfrm>
            <a:off x="7681542" y="1822105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dirty="0" smtClean="0"/>
              <a:t>マルチ</a:t>
            </a:r>
            <a:r>
              <a:rPr lang="en-US" altLang="ja-JP" sz="800" dirty="0" smtClean="0"/>
              <a:t>DC</a:t>
            </a:r>
            <a:endParaRPr lang="en-US" altLang="ja-JP" sz="800" dirty="0"/>
          </a:p>
          <a:p>
            <a:pPr algn="ctr"/>
            <a:r>
              <a:rPr lang="ja-JP" altLang="en-US" sz="800" dirty="0" smtClean="0"/>
              <a:t>連携運用</a:t>
            </a:r>
            <a:endParaRPr lang="en-US" altLang="ja-JP" sz="800" dirty="0" smtClean="0"/>
          </a:p>
        </p:txBody>
      </p:sp>
      <p:sp>
        <p:nvSpPr>
          <p:cNvPr id="174" name="角丸四角形 173"/>
          <p:cNvSpPr/>
          <p:nvPr/>
        </p:nvSpPr>
        <p:spPr>
          <a:xfrm>
            <a:off x="5665942" y="3871225"/>
            <a:ext cx="1090082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dirty="0" smtClean="0"/>
              <a:t>オフィスユーティリティ</a:t>
            </a:r>
            <a:r>
              <a:rPr lang="en-US" altLang="ja-JP" sz="700" dirty="0" smtClean="0"/>
              <a:t/>
            </a:r>
            <a:br>
              <a:rPr lang="en-US" altLang="ja-JP" sz="700" dirty="0" smtClean="0"/>
            </a:br>
            <a:r>
              <a:rPr lang="en-US" altLang="ja-JP" sz="1000" dirty="0" err="1" smtClean="0"/>
              <a:t>SaaS</a:t>
            </a:r>
            <a:endParaRPr kumimoji="1" lang="ja-JP" altLang="en-US" sz="1000" dirty="0"/>
          </a:p>
        </p:txBody>
      </p:sp>
      <p:sp>
        <p:nvSpPr>
          <p:cNvPr id="175" name="角丸四角形 174"/>
          <p:cNvSpPr/>
          <p:nvPr/>
        </p:nvSpPr>
        <p:spPr>
          <a:xfrm>
            <a:off x="6501059" y="4919464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dirty="0" smtClean="0"/>
              <a:t>オフショア開発</a:t>
            </a:r>
            <a:endParaRPr kumimoji="1" lang="ja-JP" altLang="en-US" sz="1000" dirty="0"/>
          </a:p>
        </p:txBody>
      </p:sp>
      <p:sp>
        <p:nvSpPr>
          <p:cNvPr id="176" name="角丸四角形 175"/>
          <p:cNvSpPr/>
          <p:nvPr/>
        </p:nvSpPr>
        <p:spPr>
          <a:xfrm>
            <a:off x="6938156" y="2899812"/>
            <a:ext cx="1080745" cy="302037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000" dirty="0" err="1" smtClean="0"/>
              <a:t>SDx</a:t>
            </a:r>
            <a:r>
              <a:rPr kumimoji="1" lang="en-US" altLang="ja-JP" sz="1000" dirty="0" smtClean="0"/>
              <a:t>/SDDC</a:t>
            </a:r>
          </a:p>
        </p:txBody>
      </p:sp>
      <p:sp>
        <p:nvSpPr>
          <p:cNvPr id="177" name="角丸四角形 176"/>
          <p:cNvSpPr/>
          <p:nvPr/>
        </p:nvSpPr>
        <p:spPr>
          <a:xfrm>
            <a:off x="7681542" y="4470038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セルフサービス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クラウド</a:t>
            </a:r>
            <a:endParaRPr kumimoji="1" lang="ja-JP" altLang="en-US" sz="800" dirty="0"/>
          </a:p>
        </p:txBody>
      </p:sp>
      <p:sp>
        <p:nvSpPr>
          <p:cNvPr id="178" name="角丸四角形 177"/>
          <p:cNvSpPr/>
          <p:nvPr/>
        </p:nvSpPr>
        <p:spPr>
          <a:xfrm>
            <a:off x="6501059" y="4470038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dirty="0" smtClean="0"/>
              <a:t>フル</a:t>
            </a:r>
            <a:r>
              <a:rPr kumimoji="1" lang="ja-JP" altLang="en-US" sz="800" dirty="0" smtClean="0"/>
              <a:t>サービス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クラウド</a:t>
            </a:r>
            <a:endParaRPr kumimoji="1" lang="ja-JP" altLang="en-US" sz="800" dirty="0"/>
          </a:p>
        </p:txBody>
      </p:sp>
      <p:sp>
        <p:nvSpPr>
          <p:cNvPr id="179" name="角丸四角形 178"/>
          <p:cNvSpPr/>
          <p:nvPr/>
        </p:nvSpPr>
        <p:spPr>
          <a:xfrm>
            <a:off x="6938156" y="3871225"/>
            <a:ext cx="1080744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dirty="0" smtClean="0"/>
              <a:t>ビジネス</a:t>
            </a:r>
            <a:endParaRPr lang="en-US" altLang="ja-JP" sz="800" dirty="0" smtClean="0"/>
          </a:p>
          <a:p>
            <a:pPr algn="ctr"/>
            <a:r>
              <a:rPr kumimoji="1" lang="ja-JP" altLang="en-US" sz="800" dirty="0" smtClean="0"/>
              <a:t>アウトソーシング</a:t>
            </a:r>
            <a:endParaRPr kumimoji="1" lang="ja-JP" altLang="en-US" sz="800" dirty="0"/>
          </a:p>
        </p:txBody>
      </p:sp>
      <p:sp>
        <p:nvSpPr>
          <p:cNvPr id="180" name="角丸四角形 179"/>
          <p:cNvSpPr/>
          <p:nvPr/>
        </p:nvSpPr>
        <p:spPr>
          <a:xfrm>
            <a:off x="6501059" y="2288697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000" dirty="0" smtClean="0"/>
              <a:t>BYOD/MDM</a:t>
            </a:r>
            <a:endParaRPr lang="ja-JP" altLang="en-US" sz="1000" dirty="0"/>
          </a:p>
        </p:txBody>
      </p:sp>
      <p:sp>
        <p:nvSpPr>
          <p:cNvPr id="181" name="角丸四角形 180"/>
          <p:cNvSpPr/>
          <p:nvPr/>
        </p:nvSpPr>
        <p:spPr>
          <a:xfrm>
            <a:off x="7681542" y="2276231"/>
            <a:ext cx="1096885" cy="3383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dirty="0"/>
              <a:t>ゼロ・トラスト</a:t>
            </a:r>
            <a:endParaRPr lang="en-US" altLang="ja-JP" sz="800" dirty="0"/>
          </a:p>
          <a:p>
            <a:pPr algn="ctr"/>
            <a:r>
              <a:rPr lang="ja-JP" altLang="en-US" sz="800" dirty="0"/>
              <a:t>モデル</a:t>
            </a:r>
          </a:p>
        </p:txBody>
      </p:sp>
      <p:grpSp>
        <p:nvGrpSpPr>
          <p:cNvPr id="3" name="図形グループ 2"/>
          <p:cNvGrpSpPr/>
          <p:nvPr/>
        </p:nvGrpSpPr>
        <p:grpSpPr>
          <a:xfrm>
            <a:off x="272730" y="256751"/>
            <a:ext cx="1595969" cy="400110"/>
            <a:chOff x="272730" y="256751"/>
            <a:chExt cx="1595969" cy="400110"/>
          </a:xfrm>
        </p:grpSpPr>
        <p:sp>
          <p:nvSpPr>
            <p:cNvPr id="182" name="テキスト ボックス 181"/>
            <p:cNvSpPr txBox="1"/>
            <p:nvPr/>
          </p:nvSpPr>
          <p:spPr>
            <a:xfrm>
              <a:off x="629558" y="256751"/>
              <a:ext cx="1239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000" dirty="0" smtClean="0">
                  <a:solidFill>
                    <a:srgbClr val="0000FF"/>
                  </a:solidFill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  <a:latin typeface="Arial Black"/>
                  <a:ea typeface="HGS創英角ｺﾞｼｯｸUB"/>
                  <a:cs typeface="Arial Black"/>
                </a:rPr>
                <a:t>攻めの</a:t>
              </a:r>
              <a:r>
                <a:rPr kumimoji="1" lang="en-US" altLang="ja-JP" sz="2000" dirty="0" smtClean="0">
                  <a:solidFill>
                    <a:srgbClr val="0000FF"/>
                  </a:solidFill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  <a:latin typeface="Arial Black"/>
                  <a:ea typeface="HGS創英角ｺﾞｼｯｸUB"/>
                  <a:cs typeface="Arial Black"/>
                </a:rPr>
                <a:t>IT</a:t>
              </a:r>
              <a:endParaRPr kumimoji="1" lang="ja-JP" altLang="en-US" sz="2000" dirty="0">
                <a:solidFill>
                  <a:srgbClr val="0000FF"/>
                </a:solidFill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Arial Black"/>
                <a:ea typeface="HGS創英角ｺﾞｼｯｸUB"/>
                <a:cs typeface="Arial Black"/>
              </a:endParaRPr>
            </a:p>
          </p:txBody>
        </p:sp>
        <p:sp>
          <p:nvSpPr>
            <p:cNvPr id="184" name="左矢印 183"/>
            <p:cNvSpPr/>
            <p:nvPr/>
          </p:nvSpPr>
          <p:spPr>
            <a:xfrm>
              <a:off x="272730" y="256751"/>
              <a:ext cx="338667" cy="400110"/>
            </a:xfrm>
            <a:prstGeom prst="leftArrow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7171146" y="256751"/>
            <a:ext cx="1612344" cy="400110"/>
            <a:chOff x="7171146" y="256751"/>
            <a:chExt cx="1612344" cy="400110"/>
          </a:xfrm>
        </p:grpSpPr>
        <p:sp>
          <p:nvSpPr>
            <p:cNvPr id="183" name="テキスト ボックス 182"/>
            <p:cNvSpPr txBox="1"/>
            <p:nvPr/>
          </p:nvSpPr>
          <p:spPr>
            <a:xfrm>
              <a:off x="7171146" y="256751"/>
              <a:ext cx="1239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kumimoji="1" lang="ja-JP" altLang="en-US" sz="2000" dirty="0" smtClean="0">
                  <a:solidFill>
                    <a:srgbClr val="008000"/>
                  </a:solidFill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  <a:latin typeface="Arial Black"/>
                  <a:ea typeface="HGS創英角ｺﾞｼｯｸUB"/>
                  <a:cs typeface="Arial Black"/>
                </a:rPr>
                <a:t>守りの</a:t>
              </a:r>
              <a:r>
                <a:rPr kumimoji="1" lang="en-US" altLang="ja-JP" sz="2000" dirty="0" smtClean="0">
                  <a:solidFill>
                    <a:srgbClr val="008000"/>
                  </a:solidFill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  <a:latin typeface="Arial Black"/>
                  <a:ea typeface="HGS創英角ｺﾞｼｯｸUB"/>
                  <a:cs typeface="Arial Black"/>
                </a:rPr>
                <a:t>IT</a:t>
              </a:r>
              <a:endParaRPr kumimoji="1" lang="ja-JP" altLang="en-US" sz="2000" dirty="0">
                <a:solidFill>
                  <a:srgbClr val="008000"/>
                </a:solidFill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Arial Black"/>
                <a:ea typeface="HGS創英角ｺﾞｼｯｸUB"/>
                <a:cs typeface="Arial Black"/>
              </a:endParaRPr>
            </a:p>
          </p:txBody>
        </p:sp>
        <p:sp>
          <p:nvSpPr>
            <p:cNvPr id="185" name="左矢印 184"/>
            <p:cNvSpPr/>
            <p:nvPr/>
          </p:nvSpPr>
          <p:spPr>
            <a:xfrm flipH="1">
              <a:off x="8444823" y="256751"/>
              <a:ext cx="338667" cy="400110"/>
            </a:xfrm>
            <a:prstGeom prst="leftArrow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sp>
        <p:nvSpPr>
          <p:cNvPr id="186" name="テキスト ボックス 185"/>
          <p:cNvSpPr txBox="1"/>
          <p:nvPr/>
        </p:nvSpPr>
        <p:spPr>
          <a:xfrm>
            <a:off x="2290959" y="219667"/>
            <a:ext cx="453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/>
                <a:ea typeface="HGS創英角ｺﾞｼｯｸUB"/>
                <a:cs typeface="Arial Black"/>
              </a:rPr>
              <a:t>IT</a:t>
            </a:r>
            <a:r>
              <a:rPr kumimoji="1" lang="ja-JP" altLang="en-US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/>
                <a:ea typeface="HGS創英角ｺﾞｼｯｸUB"/>
                <a:cs typeface="Arial Black"/>
              </a:rPr>
              <a:t>ビジネスのキーワード</a:t>
            </a:r>
            <a:r>
              <a:rPr lang="en-US" altLang="ja-JP" sz="24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/>
                <a:ea typeface="HGS創英角ｺﾞｼｯｸUB"/>
                <a:cs typeface="Arial Black"/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/>
                <a:ea typeface="HGS創英角ｺﾞｼｯｸUB"/>
                <a:cs typeface="Arial Black"/>
              </a:rPr>
              <a:t>2014</a:t>
            </a:r>
            <a:endParaRPr kumimoji="1" lang="ja-JP" altLang="en-US" sz="2400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/>
              <a:ea typeface="HGS創英角ｺﾞｼｯｸUB"/>
              <a:cs typeface="Arial Black"/>
            </a:endParaRPr>
          </a:p>
        </p:txBody>
      </p:sp>
      <p:pic>
        <p:nvPicPr>
          <p:cNvPr id="187" name="図 1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741" y="6608197"/>
            <a:ext cx="1395155" cy="157943"/>
          </a:xfrm>
          <a:prstGeom prst="rect">
            <a:avLst/>
          </a:prstGeom>
        </p:spPr>
      </p:pic>
      <p:pic>
        <p:nvPicPr>
          <p:cNvPr id="188" name="図 1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711" y="6573382"/>
            <a:ext cx="234719" cy="234719"/>
          </a:xfrm>
          <a:prstGeom prst="rect">
            <a:avLst/>
          </a:prstGeom>
        </p:spPr>
      </p:pic>
      <p:sp>
        <p:nvSpPr>
          <p:cNvPr id="189" name="テキスト ボックス 188"/>
          <p:cNvSpPr txBox="1"/>
          <p:nvPr/>
        </p:nvSpPr>
        <p:spPr>
          <a:xfrm>
            <a:off x="8044541" y="6566196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sz="1000" dirty="0" smtClean="0">
                <a:solidFill>
                  <a:srgbClr val="FFFFFF"/>
                </a:solidFill>
              </a:rPr>
              <a:t>18.JAN.2014</a:t>
            </a:r>
            <a:endParaRPr kumimoji="1"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190" name="角丸四角形 189"/>
          <p:cNvSpPr/>
          <p:nvPr/>
        </p:nvSpPr>
        <p:spPr>
          <a:xfrm>
            <a:off x="6501059" y="1833833"/>
            <a:ext cx="1124633" cy="326572"/>
          </a:xfrm>
          <a:prstGeom prst="roundRect">
            <a:avLst>
              <a:gd name="adj" fmla="val 50000"/>
            </a:avLst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 smtClean="0"/>
              <a:t>多重防御</a:t>
            </a:r>
            <a:endParaRPr kumimoji="1" lang="en-US" altLang="ja-JP" sz="800" dirty="0" smtClean="0"/>
          </a:p>
          <a:p>
            <a:pPr algn="ctr"/>
            <a:r>
              <a:rPr lang="ja-JP" altLang="en-US" sz="800" dirty="0" smtClean="0"/>
              <a:t>階層型防御</a:t>
            </a:r>
            <a:endParaRPr kumimoji="1" lang="en-US" altLang="ja-JP" sz="800" dirty="0" smtClean="0"/>
          </a:p>
        </p:txBody>
      </p:sp>
    </p:spTree>
    <p:extLst>
      <p:ext uri="{BB962C8B-B14F-4D97-AF65-F5344CB8AC3E}">
        <p14:creationId xmlns:p14="http://schemas.microsoft.com/office/powerpoint/2010/main" val="34076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404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8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1 IT</a:t>
            </a:r>
            <a:r>
              <a:rPr lang="ja-JP" altLang="en-US" sz="1800" dirty="0" smtClean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トレンドとクラウド</a:t>
            </a:r>
            <a:r>
              <a:rPr lang="ja-JP" altLang="en-US" sz="1800" dirty="0">
                <a:solidFill>
                  <a:schemeClr val="bg1"/>
                </a:solidFill>
                <a:latin typeface="Arial Black"/>
                <a:ea typeface="HGP創英角ｺﾞｼｯｸUB"/>
                <a:cs typeface="Arial Black"/>
              </a:rPr>
              <a:t>・コンピューティング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2000" y="2667000"/>
            <a:ext cx="7600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IT</a:t>
            </a:r>
            <a:r>
              <a:rPr lang="ja-JP" altLang="ja-JP" sz="40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ソリューション</a:t>
            </a:r>
            <a:r>
              <a:rPr lang="ja-JP" altLang="en-US" sz="40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塾</a:t>
            </a:r>
          </a:p>
          <a:p>
            <a:pPr algn="ctr"/>
            <a:r>
              <a:rPr lang="ja-JP" altLang="en-US" sz="40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第</a:t>
            </a:r>
            <a:r>
              <a:rPr lang="en-US" altLang="ja-JP" sz="40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16</a:t>
            </a:r>
            <a:r>
              <a:rPr lang="ja-JP" altLang="en-US" sz="4000" dirty="0" smtClean="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</a:rPr>
              <a:t>期</a:t>
            </a:r>
            <a:endParaRPr lang="en-US" altLang="ja-JP" sz="4000" dirty="0" smtClean="0">
              <a:solidFill>
                <a:srgbClr val="FFFFFF"/>
              </a:solidFill>
              <a:latin typeface="ヒラギノ角ゴ StdN W8"/>
              <a:ea typeface="ヒラギノ角ゴ StdN W8"/>
              <a:cs typeface="ヒラギノ角ゴ StdN W8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2400" y="5153580"/>
            <a:ext cx="27366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4 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データベースとストレージ</a:t>
            </a:r>
            <a:endParaRPr lang="ja-JP" altLang="en-US" sz="1800" dirty="0">
              <a:solidFill>
                <a:srgbClr val="FFFFFF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724400" y="228600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FFFFFF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2 </a:t>
            </a:r>
            <a:r>
              <a:rPr lang="ja-JP" altLang="en-US" sz="1800" dirty="0" smtClean="0">
                <a:solidFill>
                  <a:srgbClr val="FFFFFF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クラウド・クライアントとモバイル開発</a:t>
            </a:r>
            <a:endParaRPr lang="ja-JP" altLang="en-US" sz="1800" dirty="0">
              <a:solidFill>
                <a:srgbClr val="FFFFFF"/>
              </a:solidFill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2400" y="4715470"/>
            <a:ext cx="17922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3 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仮想化と</a:t>
            </a:r>
            <a:r>
              <a:rPr lang="en-US" altLang="ja-JP" sz="1800" dirty="0" err="1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SDx</a:t>
            </a:r>
            <a:endParaRPr lang="ja-JP" altLang="en-US" sz="1800" dirty="0">
              <a:solidFill>
                <a:srgbClr val="FFFFFF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161954" y="6019800"/>
            <a:ext cx="3677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10 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総括・これからの</a:t>
            </a:r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IT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ビジネス戦略</a:t>
            </a:r>
            <a:endParaRPr lang="ja-JP" altLang="en-US" sz="1800" dirty="0">
              <a:solidFill>
                <a:srgbClr val="FFFFFF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2400" y="6019800"/>
            <a:ext cx="3085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6 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アジャイル開発と</a:t>
            </a:r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SI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ビジネス</a:t>
            </a:r>
            <a:endParaRPr lang="ja-JP" altLang="en-US" sz="1800" dirty="0">
              <a:solidFill>
                <a:srgbClr val="FFFFFF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" y="5558988"/>
            <a:ext cx="376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5 “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オープン</a:t>
            </a:r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”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のトレンドとビジネス戦略</a:t>
            </a:r>
            <a:endParaRPr lang="ja-JP" altLang="en-US" sz="1800" dirty="0">
              <a:solidFill>
                <a:srgbClr val="FFFFFF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257844" y="4715470"/>
            <a:ext cx="2581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7 ERP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とグローバル展開</a:t>
            </a:r>
            <a:endParaRPr lang="ja-JP" altLang="en-US" sz="1800" dirty="0">
              <a:solidFill>
                <a:srgbClr val="FFFFFF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447226" y="5558988"/>
            <a:ext cx="3391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9 </a:t>
            </a:r>
            <a:r>
              <a:rPr lang="en-US" altLang="ja-JP" sz="1800" dirty="0" err="1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IoT</a:t>
            </a:r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/M2M + 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ビッグデータと</a:t>
            </a:r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BI</a:t>
            </a:r>
            <a:endParaRPr lang="ja-JP" altLang="en-US" sz="1800" dirty="0">
              <a:solidFill>
                <a:srgbClr val="FFFFFF"/>
              </a:solidFill>
              <a:latin typeface="Arial Black"/>
              <a:ea typeface="HGP創英角ｺﾞｼｯｸUB"/>
              <a:cs typeface="Arial Black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498085" y="5153580"/>
            <a:ext cx="43411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8 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コンピューター</a:t>
            </a:r>
            <a:r>
              <a:rPr lang="ja-JP" altLang="en-US" sz="1800" dirty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・セキュリティと</a:t>
            </a:r>
            <a:r>
              <a:rPr lang="en-US" altLang="ja-JP" sz="1800" dirty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IT</a:t>
            </a:r>
            <a:r>
              <a:rPr lang="ja-JP" altLang="en-US" sz="1800" dirty="0" smtClean="0">
                <a:solidFill>
                  <a:srgbClr val="FFFFFF"/>
                </a:solidFill>
                <a:latin typeface="Arial Black"/>
                <a:ea typeface="HGP創英角ｺﾞｼｯｸUB"/>
                <a:cs typeface="Arial Black"/>
              </a:rPr>
              <a:t>ガバナンス</a:t>
            </a:r>
            <a:endParaRPr lang="ja-JP" altLang="en-US" sz="1800" dirty="0">
              <a:solidFill>
                <a:srgbClr val="FFFFFF"/>
              </a:solidFill>
              <a:latin typeface="Arial Black"/>
              <a:ea typeface="HGP創英角ｺﾞｼｯｸUB"/>
              <a:cs typeface="Arial Black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225" y="6647173"/>
            <a:ext cx="1225549" cy="2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13" grpId="0"/>
      <p:bldP spid="15" grpId="0"/>
      <p:bldP spid="11" grpId="0"/>
      <p:bldP spid="12" grpId="0"/>
      <p:bldP spid="14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39986</TotalTime>
  <Words>510</Words>
  <Application>Microsoft Macintosh PowerPoint</Application>
  <PresentationFormat>画面に合わせる (4:3)</PresentationFormat>
  <Paragraphs>169</Paragraphs>
  <Slides>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Default Design</vt:lpstr>
      <vt:lpstr>PowerPoint プレゼンテーション</vt:lpstr>
      <vt:lpstr>PowerPoint プレゼンテーション</vt:lpstr>
      <vt:lpstr>PowerPoint プレゼンテーション</vt:lpstr>
      <vt:lpstr>ビジネスのふたつのトレンド</vt:lpstr>
      <vt:lpstr>ふたつのイノベーション</vt:lpstr>
      <vt:lpstr>トレンドの本当の意味</vt:lpstr>
      <vt:lpstr>PowerPoint プレゼンテーション</vt:lpstr>
      <vt:lpstr>PowerPoint プレゼンテーション</vt:lpstr>
    </vt:vector>
  </TitlesOfParts>
  <Company>NetCommerce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クラウドコンピューティング</dc:title>
  <dc:subject>ソリューション営業塾</dc:subject>
  <dc:creator>NetCommerce</dc:creator>
  <cp:lastModifiedBy>Saito Masanori</cp:lastModifiedBy>
  <cp:revision>849</cp:revision>
  <cp:lastPrinted>2010-08-18T05:05:45Z</cp:lastPrinted>
  <dcterms:created xsi:type="dcterms:W3CDTF">2006-10-24T19:43:17Z</dcterms:created>
  <dcterms:modified xsi:type="dcterms:W3CDTF">2014-05-20T07:24:25Z</dcterms:modified>
</cp:coreProperties>
</file>