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 id="2147484413" r:id="rId2"/>
  </p:sldMasterIdLst>
  <p:notesMasterIdLst>
    <p:notesMasterId r:id="rId18"/>
  </p:notesMasterIdLst>
  <p:handoutMasterIdLst>
    <p:handoutMasterId r:id="rId19"/>
  </p:handoutMasterIdLst>
  <p:sldIdLst>
    <p:sldId id="893" r:id="rId3"/>
    <p:sldId id="781" r:id="rId4"/>
    <p:sldId id="785" r:id="rId5"/>
    <p:sldId id="855" r:id="rId6"/>
    <p:sldId id="856" r:id="rId7"/>
    <p:sldId id="782" r:id="rId8"/>
    <p:sldId id="783" r:id="rId9"/>
    <p:sldId id="873" r:id="rId10"/>
    <p:sldId id="786" r:id="rId11"/>
    <p:sldId id="894" r:id="rId12"/>
    <p:sldId id="895" r:id="rId13"/>
    <p:sldId id="896" r:id="rId14"/>
    <p:sldId id="897" r:id="rId15"/>
    <p:sldId id="898" r:id="rId16"/>
    <p:sldId id="899" r:id="rId17"/>
  </p:sldIdLst>
  <p:sldSz cx="9144000" cy="6858000" type="screen4x3"/>
  <p:notesSz cx="6735763" cy="9799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FF3300"/>
    <a:srgbClr val="FFA893"/>
    <a:srgbClr val="83A0CF"/>
    <a:srgbClr val="5F84C1"/>
    <a:srgbClr val="FF9933"/>
    <a:srgbClr val="C4E59F"/>
    <a:srgbClr val="4168A7"/>
    <a:srgbClr val="CC3300"/>
    <a:srgbClr val="BED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34" autoAdjust="0"/>
    <p:restoredTop sz="38488" autoAdjust="0"/>
  </p:normalViewPr>
  <p:slideViewPr>
    <p:cSldViewPr>
      <p:cViewPr>
        <p:scale>
          <a:sx n="60" d="100"/>
          <a:sy n="60" d="100"/>
        </p:scale>
        <p:origin x="-14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ea typeface="ＭＳ Ｐゴシック" pitchFamily="50" charset="-128"/>
              </a:defRPr>
            </a:lvl1pPr>
          </a:lstStyle>
          <a:p>
            <a:pPr>
              <a:defRPr/>
            </a:pPr>
            <a:fld id="{0AA14E4A-D519-4207-AB9F-25D9B750305D}" type="datetimeFigureOut">
              <a:rPr lang="ja-JP" altLang="en-US"/>
              <a:pPr>
                <a:defRPr/>
              </a:pPr>
              <a:t>2014/5/27</a:t>
            </a:fld>
            <a:endParaRPr lang="ja-JP" altLang="en-US"/>
          </a:p>
        </p:txBody>
      </p:sp>
      <p:sp>
        <p:nvSpPr>
          <p:cNvPr id="4" name="フッター プレースホルダ 3"/>
          <p:cNvSpPr>
            <a:spLocks noGrp="1"/>
          </p:cNvSpPr>
          <p:nvPr>
            <p:ph type="ftr" sz="quarter" idx="2"/>
          </p:nvPr>
        </p:nvSpPr>
        <p:spPr>
          <a:xfrm>
            <a:off x="0" y="9307513"/>
            <a:ext cx="2919413" cy="490537"/>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4763" y="9307513"/>
            <a:ext cx="2919412" cy="490537"/>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9E656511-CDE8-4CA9-BEA6-D2871B19B697}" type="slidenum">
              <a:rPr lang="ja-JP" altLang="en-US"/>
              <a:pPr>
                <a:defRPr/>
              </a:pPr>
              <a:t>‹#›</a:t>
            </a:fld>
            <a:endParaRPr lang="ja-JP" altLang="en-US"/>
          </a:p>
        </p:txBody>
      </p:sp>
    </p:spTree>
    <p:extLst>
      <p:ext uri="{BB962C8B-B14F-4D97-AF65-F5344CB8AC3E}">
        <p14:creationId xmlns:p14="http://schemas.microsoft.com/office/powerpoint/2010/main" val="578478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0538"/>
          </a:xfrm>
          <a:prstGeom prst="rect">
            <a:avLst/>
          </a:prstGeom>
        </p:spPr>
        <p:txBody>
          <a:bodyPr vert="horz" lIns="91440" tIns="45720" rIns="91440" bIns="45720" rtlCol="0"/>
          <a:lstStyle>
            <a:lvl1pPr algn="r">
              <a:defRPr sz="1200">
                <a:ea typeface="ＭＳ Ｐゴシック" charset="-128"/>
              </a:defRPr>
            </a:lvl1pPr>
          </a:lstStyle>
          <a:p>
            <a:pPr>
              <a:defRPr/>
            </a:pPr>
            <a:fld id="{3B6DFC2A-5616-47D2-9589-8F842B3FCC91}" type="datetimeFigureOut">
              <a:rPr lang="ja-JP" altLang="en-US"/>
              <a:pPr>
                <a:defRPr/>
              </a:pPr>
              <a:t>2014/5/27</a:t>
            </a:fld>
            <a:endParaRPr lang="ja-JP" altLang="en-US"/>
          </a:p>
        </p:txBody>
      </p:sp>
      <p:sp>
        <p:nvSpPr>
          <p:cNvPr id="4" name="スライド イメージ プレースホルダ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3100" y="4654550"/>
            <a:ext cx="5389563" cy="4410075"/>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07513"/>
            <a:ext cx="2919413" cy="490537"/>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07513"/>
            <a:ext cx="2919412" cy="490537"/>
          </a:xfrm>
          <a:prstGeom prst="rect">
            <a:avLst/>
          </a:prstGeom>
        </p:spPr>
        <p:txBody>
          <a:bodyPr vert="horz" lIns="91440" tIns="45720" rIns="91440" bIns="45720" rtlCol="0" anchor="b"/>
          <a:lstStyle>
            <a:lvl1pPr algn="r">
              <a:defRPr sz="1200">
                <a:ea typeface="ＭＳ Ｐゴシック" charset="-128"/>
              </a:defRPr>
            </a:lvl1pPr>
          </a:lstStyle>
          <a:p>
            <a:pPr>
              <a:defRPr/>
            </a:pPr>
            <a:fld id="{176AC7E5-8118-4582-812F-16B79581149B}" type="slidenum">
              <a:rPr lang="ja-JP" altLang="en-US"/>
              <a:pPr>
                <a:defRPr/>
              </a:pPr>
              <a:t>‹#›</a:t>
            </a:fld>
            <a:endParaRPr lang="ja-JP" altLang="en-US"/>
          </a:p>
        </p:txBody>
      </p:sp>
    </p:spTree>
    <p:extLst>
      <p:ext uri="{BB962C8B-B14F-4D97-AF65-F5344CB8AC3E}">
        <p14:creationId xmlns:p14="http://schemas.microsoft.com/office/powerpoint/2010/main" val="725371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先週時間が無くて飛ばしてしまったスライドですが、もう一度説明します。</a:t>
            </a:r>
            <a:endParaRPr kumimoji="1" lang="en-US" altLang="ja-JP" dirty="0" smtClean="0"/>
          </a:p>
          <a:p>
            <a:endParaRPr kumimoji="1" lang="en-US" altLang="ja-JP" dirty="0" smtClean="0"/>
          </a:p>
          <a:p>
            <a:r>
              <a:rPr kumimoji="1" lang="ja-JP" altLang="en-US" dirty="0" smtClean="0"/>
              <a:t>インターネットや雑誌には毎日のように新しい技術や用語が紹介されます。これらの意味を知り、理解することは非常に大切ですが、一方でこういった断片的な単語だけを追いかけていても、全体像や大きな流れは見えてきません。これらは、そこに流れる大きな流れ（トレンド）から表面に浮き上がってきた断片に過ぎないのです。</a:t>
            </a:r>
            <a:endParaRPr kumimoji="1" lang="en-US" altLang="ja-JP" dirty="0" smtClean="0"/>
          </a:p>
          <a:p>
            <a:r>
              <a:rPr kumimoji="1" lang="ja-JP" altLang="en-US" dirty="0" smtClean="0"/>
              <a:t>こういった流行語（バズワード）に惑わされず、その単語が出てきた背景や歴史的な意味を理解できれば、トレンドの本質を見極めることができます。</a:t>
            </a:r>
            <a:endParaRPr kumimoji="1" lang="en-US" altLang="ja-JP" dirty="0" smtClean="0"/>
          </a:p>
          <a:p>
            <a:r>
              <a:rPr kumimoji="1" lang="ja-JP" altLang="en-US" dirty="0" smtClean="0"/>
              <a:t>そのためには、</a:t>
            </a:r>
            <a:r>
              <a:rPr kumimoji="1" lang="en-US" altLang="ja-JP" dirty="0" smtClean="0"/>
              <a:t>IT</a:t>
            </a:r>
            <a:r>
              <a:rPr kumimoji="1" lang="ja-JP" altLang="en-US" dirty="0" smtClean="0"/>
              <a:t>技術の歴史、</a:t>
            </a:r>
            <a:r>
              <a:rPr kumimoji="1" lang="en-US" altLang="ja-JP" dirty="0" smtClean="0"/>
              <a:t>IT</a:t>
            </a:r>
            <a:r>
              <a:rPr kumimoji="1" lang="ja-JP" altLang="en-US" dirty="0" smtClean="0"/>
              <a:t>ベンダーの戦略決定のメカニズムや市場原理、企業の行動原則などに注意する必要があります。</a:t>
            </a:r>
            <a:endParaRPr kumimoji="1" lang="en-US" altLang="ja-JP" dirty="0" smtClean="0"/>
          </a:p>
          <a:p>
            <a:endParaRPr kumimoji="1" lang="en-US" altLang="ja-JP" dirty="0" smtClean="0"/>
          </a:p>
          <a:p>
            <a:r>
              <a:rPr kumimoji="1" lang="ja-JP" altLang="en-US" dirty="0" smtClean="0"/>
              <a:t>■歴史</a:t>
            </a:r>
            <a:endParaRPr kumimoji="1" lang="en-US" altLang="ja-JP" dirty="0" smtClean="0"/>
          </a:p>
          <a:p>
            <a:r>
              <a:rPr kumimoji="1" lang="ja-JP" altLang="en-US" dirty="0" smtClean="0"/>
              <a:t>過去に例がない、全く新しい技術というものは、そうそう生まれる物ではありません。ほとんどの新技術は、それまでの技術を土台にして改良を加えたり、新しい組み合わせを考えることによって成り立っています。（技術の継続性）また、過去に提案された技術でも、関連技術（ネットワーク速度や</a:t>
            </a:r>
            <a:r>
              <a:rPr kumimoji="1" lang="en-US" altLang="ja-JP" dirty="0" smtClean="0"/>
              <a:t>CPU</a:t>
            </a:r>
            <a:r>
              <a:rPr kumimoji="1" lang="ja-JP" altLang="en-US" dirty="0" smtClean="0"/>
              <a:t>能力など）の制限から普及しなかった技術が、ネットワークの高速化や処理能力の向上によって実用的なものになることもあります。（タイミング）実際、クラウド以前にもネットワークコンピューティングなどのアイデアがありましたが、ネットワークの能力不足などの理由から普及しませんでした。現代のクラウドに繋がるアイデアだったということができるでしょう。</a:t>
            </a:r>
            <a:endParaRPr kumimoji="1" lang="en-US" altLang="ja-JP" dirty="0" smtClean="0"/>
          </a:p>
          <a:p>
            <a:r>
              <a:rPr kumimoji="1" lang="ja-JP" altLang="en-US" dirty="0" smtClean="0"/>
              <a:t>ということは、過去の歴史を知っていれば、新しい技術が出てきたとき、どういった技術の流れの中に位置づけられるかがわかり、慌てずに済むわけです。また、過去からの流れがどういった方向に向かっているかを理解できれば、ある程度未来を予測することも可能になります。</a:t>
            </a:r>
            <a:endParaRPr kumimoji="1" lang="en-US" altLang="ja-JP" dirty="0" smtClean="0"/>
          </a:p>
          <a:p>
            <a:endParaRPr kumimoji="1" lang="en-US" altLang="ja-JP" dirty="0" smtClean="0"/>
          </a:p>
          <a:p>
            <a:r>
              <a:rPr kumimoji="1" lang="ja-JP" altLang="en-US" dirty="0" smtClean="0"/>
              <a:t>■メカニズム</a:t>
            </a:r>
            <a:endParaRPr kumimoji="1" lang="en-US" altLang="ja-JP" dirty="0" smtClean="0"/>
          </a:p>
          <a:p>
            <a:r>
              <a:rPr kumimoji="1" lang="en-US" altLang="ja-JP" dirty="0" smtClean="0"/>
              <a:t>2</a:t>
            </a:r>
            <a:r>
              <a:rPr kumimoji="1" lang="ja-JP" altLang="en-US" dirty="0" smtClean="0"/>
              <a:t>番目は、トレンドの方向を決定するメカニズムについてです。今のところ、新しい技術を開発して市場に投入するのは主に</a:t>
            </a:r>
            <a:r>
              <a:rPr kumimoji="1" lang="en-US" altLang="ja-JP" dirty="0" smtClean="0"/>
              <a:t>IT</a:t>
            </a:r>
            <a:r>
              <a:rPr kumimoji="1" lang="ja-JP" altLang="en-US" dirty="0" smtClean="0"/>
              <a:t>ベンダーです。面白い技術を開発したから起業して製品を提供しよう、という形態ももちろんありますが、企業システム向けとなると、既存の大手ベンダーの新技術というものが支配的でしょう。</a:t>
            </a:r>
            <a:endParaRPr kumimoji="1" lang="en-US" altLang="ja-JP" dirty="0" smtClean="0"/>
          </a:p>
          <a:p>
            <a:r>
              <a:rPr kumimoji="1" lang="ja-JP" altLang="en-US" dirty="0" smtClean="0"/>
              <a:t>既存ベンダーが新技術を開発する場合、もちろん顧客ニーズは重要なファクターになるでしょうが、最終的には、そのベンダーに都合の良い（自社の利益になる）技術を開発するでしょう。いくら顧客が望んでも、ライバル製品との統合ツールなどを開発する筈が無いのです。</a:t>
            </a:r>
            <a:endParaRPr kumimoji="1" lang="en-US" altLang="ja-JP" dirty="0" smtClean="0"/>
          </a:p>
          <a:p>
            <a:r>
              <a:rPr kumimoji="1" lang="ja-JP" altLang="en-US" dirty="0" smtClean="0"/>
              <a:t>つまり、既存ベンダーが出してくる製品や新技術には、そのベンダーの戦略が反映されているのです。ということは、出てきた製品や技術を注意深く観察すれば、そのベンダーの戦略が伺えると言うことです。「顧客満足」などと言いますが、顧客はベンダーの戦略に反しない範囲でしか満足は得られないということになります。</a:t>
            </a:r>
            <a:endParaRPr kumimoji="1" lang="en-US" altLang="ja-JP" dirty="0" smtClean="0"/>
          </a:p>
          <a:p>
            <a:r>
              <a:rPr kumimoji="1" lang="ja-JP" altLang="en-US" dirty="0" smtClean="0"/>
              <a:t>そして、ベンダーの戦略に最も大きな影響を与えるのが、そのベンダーのビジネスモデルです。そのベンダーが何から収益を得ているか、それを考慮せずにベンダーの戦略は語れません。</a:t>
            </a:r>
            <a:endParaRPr kumimoji="1" lang="en-US" altLang="ja-JP" dirty="0" smtClean="0"/>
          </a:p>
          <a:p>
            <a:r>
              <a:rPr kumimoji="1" lang="ja-JP" altLang="en-US" dirty="0" smtClean="0"/>
              <a:t>もっとも、ベンダー主導という現在の状況は、オープンソースなどの台頭によって変わってきています。その辺については「オープン」の回で詳しくお話しします。</a:t>
            </a:r>
            <a:endParaRPr kumimoji="1" lang="en-US" altLang="ja-JP" dirty="0" smtClean="0"/>
          </a:p>
          <a:p>
            <a:endParaRPr kumimoji="1" lang="en-US" altLang="ja-JP" dirty="0" smtClean="0"/>
          </a:p>
          <a:p>
            <a:r>
              <a:rPr kumimoji="1" lang="ja-JP" altLang="en-US" dirty="0" smtClean="0"/>
              <a:t>■行動原則</a:t>
            </a:r>
            <a:endParaRPr kumimoji="1" lang="en-US" altLang="ja-JP" dirty="0" smtClean="0"/>
          </a:p>
          <a:p>
            <a:r>
              <a:rPr kumimoji="1" lang="ja-JP" altLang="en-US" dirty="0" smtClean="0"/>
              <a:t>ベンダーにもユーザー企業にも共通する行動原理は、</a:t>
            </a:r>
            <a:r>
              <a:rPr kumimoji="1" lang="en-US" altLang="ja-JP" dirty="0" smtClean="0"/>
              <a:t>.</a:t>
            </a:r>
            <a:r>
              <a:rPr kumimoji="1" lang="ja-JP" altLang="en-US" dirty="0" smtClean="0"/>
              <a:t>経済合理性でしょう。コスト削減というのは、何時の時代にも重視されます。それを実現できる技術の開発が歓迎されることになります。そこででてくるのがこれらのキーワードです。自動化・大規模化はコスト削減の常套手段であり、標準化もまた、開発コストの削減につながります。そして、先ほどちょっとお話ししたオープン化です。オープンで何故コスト削減になるのか、それはまたオープンの回でお話しします。</a:t>
            </a:r>
            <a:endParaRPr kumimoji="1" lang="en-US" altLang="ja-JP" dirty="0" smtClean="0"/>
          </a:p>
          <a:p>
            <a:endParaRPr kumimoji="1" lang="en-US" altLang="ja-JP" dirty="0" smtClean="0"/>
          </a:p>
          <a:p>
            <a:r>
              <a:rPr kumimoji="1" lang="ja-JP" altLang="en-US" dirty="0" smtClean="0"/>
              <a:t>この塾では、最新のキーワードの解説だけでなく、その裏にあるトレンドを解説することにより、トレンドの本質に迫り、未来を予測する能力を付けて頂くことも目的としています。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a:t>
            </a:fld>
            <a:endParaRPr lang="ja-JP" altLang="en-US"/>
          </a:p>
        </p:txBody>
      </p:sp>
    </p:spTree>
    <p:extLst>
      <p:ext uri="{BB962C8B-B14F-4D97-AF65-F5344CB8AC3E}">
        <p14:creationId xmlns:p14="http://schemas.microsoft.com/office/powerpoint/2010/main" val="146252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E50FD552-0964-47EE-91FB-8C47146EEFAE}" type="slidenum">
              <a:rPr lang="ja-JP" altLang="en-US" smtClean="0"/>
              <a:pPr eaLnBrk="1" hangingPunct="1"/>
              <a:t>10</a:t>
            </a:fld>
            <a:endParaRPr lang="en-US" altLang="ja-JP"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さて、ここでもう一つの例をお話しします。先週斎藤さんからお話しがあった、クラウドの配置モデルについてです。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43727"/>
            <a:fld id="{0814F00D-3174-4CAA-B5C7-F5134A634A62}" type="slidenum">
              <a:rPr lang="ja-JP" altLang="en-US" smtClean="0"/>
              <a:pPr defTabSz="943727"/>
              <a:t>11</a:t>
            </a:fld>
            <a:endParaRPr lang="en-US" altLang="ja-JP" dirty="0" smtClean="0"/>
          </a:p>
        </p:txBody>
      </p:sp>
      <p:sp>
        <p:nvSpPr>
          <p:cNvPr id="22530" name="Rectangle 2"/>
          <p:cNvSpPr>
            <a:spLocks noGrp="1" noRot="1" noChangeAspect="1" noChangeArrowheads="1" noTextEdit="1"/>
          </p:cNvSpPr>
          <p:nvPr>
            <p:ph type="sldImg"/>
          </p:nvPr>
        </p:nvSpPr>
        <p:spPr>
          <a:xfrm>
            <a:off x="919163" y="735013"/>
            <a:ext cx="4899025" cy="3675062"/>
          </a:xfrm>
          <a:ln/>
        </p:spPr>
      </p:sp>
      <p:sp>
        <p:nvSpPr>
          <p:cNvPr id="22531" name="Rectangle 3"/>
          <p:cNvSpPr>
            <a:spLocks noGrp="1" noChangeArrowheads="1"/>
          </p:cNvSpPr>
          <p:nvPr>
            <p:ph type="body" idx="1"/>
          </p:nvPr>
        </p:nvSpPr>
        <p:spPr>
          <a:xfrm>
            <a:off x="672180" y="4654518"/>
            <a:ext cx="5391404" cy="4410769"/>
          </a:xfrm>
          <a:noFill/>
          <a:ln/>
        </p:spPr>
        <p:txBody>
          <a:bodyPr/>
          <a:lstStyle/>
          <a:p>
            <a:r>
              <a:rPr lang="en-US" altLang="ja-JP" dirty="0" smtClean="0"/>
              <a:t>NIST</a:t>
            </a:r>
            <a:r>
              <a:rPr lang="ja-JP" altLang="en-US" dirty="0" smtClean="0"/>
              <a:t>の定義では、クラウドには、公開インターネット上に構築されたパブリッククラウド、クラウドの技術をベースにして顧客企業の社内にクラウドを構築するプライベートクラウド、それらを組み合わせて利用するハイブリッドクラウドがあります。</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4935" eaLnBrk="0" hangingPunct="0">
              <a:defRPr sz="1400">
                <a:solidFill>
                  <a:srgbClr val="484848"/>
                </a:solidFill>
                <a:latin typeface="Arial" charset="0"/>
                <a:ea typeface="HG丸ｺﾞｼｯｸM-PRO" pitchFamily="50" charset="-128"/>
              </a:defRPr>
            </a:lvl1pPr>
            <a:lvl2pPr marL="733383" indent="-282070" defTabSz="944935" eaLnBrk="0" hangingPunct="0">
              <a:defRPr sz="1400">
                <a:solidFill>
                  <a:srgbClr val="484848"/>
                </a:solidFill>
                <a:latin typeface="Arial" charset="0"/>
                <a:ea typeface="HG丸ｺﾞｼｯｸM-PRO" pitchFamily="50" charset="-128"/>
              </a:defRPr>
            </a:lvl2pPr>
            <a:lvl3pPr marL="1128281" indent="-225656" defTabSz="944935" eaLnBrk="0" hangingPunct="0">
              <a:defRPr sz="1400">
                <a:solidFill>
                  <a:srgbClr val="484848"/>
                </a:solidFill>
                <a:latin typeface="Arial" charset="0"/>
                <a:ea typeface="HG丸ｺﾞｼｯｸM-PRO" pitchFamily="50" charset="-128"/>
              </a:defRPr>
            </a:lvl3pPr>
            <a:lvl4pPr marL="1579595" indent="-225656" defTabSz="944935" eaLnBrk="0" hangingPunct="0">
              <a:defRPr sz="1400">
                <a:solidFill>
                  <a:srgbClr val="484848"/>
                </a:solidFill>
                <a:latin typeface="Arial" charset="0"/>
                <a:ea typeface="HG丸ｺﾞｼｯｸM-PRO" pitchFamily="50" charset="-128"/>
              </a:defRPr>
            </a:lvl4pPr>
            <a:lvl5pPr marL="2030907" indent="-225656" defTabSz="944935" eaLnBrk="0" hangingPunct="0">
              <a:defRPr sz="1400">
                <a:solidFill>
                  <a:srgbClr val="484848"/>
                </a:solidFill>
                <a:latin typeface="Arial" charset="0"/>
                <a:ea typeface="HG丸ｺﾞｼｯｸM-PRO" pitchFamily="50" charset="-128"/>
              </a:defRPr>
            </a:lvl5pPr>
            <a:lvl6pPr marL="2482220" indent="-225656" defTabSz="944935" eaLnBrk="0" fontAlgn="base" hangingPunct="0">
              <a:spcBef>
                <a:spcPct val="20000"/>
              </a:spcBef>
              <a:spcAft>
                <a:spcPct val="0"/>
              </a:spcAft>
              <a:defRPr sz="1400">
                <a:solidFill>
                  <a:srgbClr val="484848"/>
                </a:solidFill>
                <a:latin typeface="Arial" charset="0"/>
                <a:ea typeface="HG丸ｺﾞｼｯｸM-PRO" pitchFamily="50" charset="-128"/>
              </a:defRPr>
            </a:lvl6pPr>
            <a:lvl7pPr marL="2933531" indent="-225656" defTabSz="944935" eaLnBrk="0" fontAlgn="base" hangingPunct="0">
              <a:spcBef>
                <a:spcPct val="20000"/>
              </a:spcBef>
              <a:spcAft>
                <a:spcPct val="0"/>
              </a:spcAft>
              <a:defRPr sz="1400">
                <a:solidFill>
                  <a:srgbClr val="484848"/>
                </a:solidFill>
                <a:latin typeface="Arial" charset="0"/>
                <a:ea typeface="HG丸ｺﾞｼｯｸM-PRO" pitchFamily="50" charset="-128"/>
              </a:defRPr>
            </a:lvl7pPr>
            <a:lvl8pPr marL="3384845" indent="-225656" defTabSz="944935" eaLnBrk="0" fontAlgn="base" hangingPunct="0">
              <a:spcBef>
                <a:spcPct val="20000"/>
              </a:spcBef>
              <a:spcAft>
                <a:spcPct val="0"/>
              </a:spcAft>
              <a:defRPr sz="1400">
                <a:solidFill>
                  <a:srgbClr val="484848"/>
                </a:solidFill>
                <a:latin typeface="Arial" charset="0"/>
                <a:ea typeface="HG丸ｺﾞｼｯｸM-PRO" pitchFamily="50" charset="-128"/>
              </a:defRPr>
            </a:lvl8pPr>
            <a:lvl9pPr marL="3836157" indent="-225656" defTabSz="944935"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fld id="{9B7374D8-E40D-48C9-91BB-3982210BAA48}" type="slidenum">
              <a:rPr lang="ja-JP" altLang="en-US" sz="1300">
                <a:solidFill>
                  <a:prstClr val="black"/>
                </a:solidFill>
                <a:ea typeface="ＭＳ Ｐゴシック" pitchFamily="50" charset="-128"/>
              </a:rPr>
              <a:pPr eaLnBrk="1" hangingPunct="1"/>
              <a:t>12</a:t>
            </a:fld>
            <a:endParaRPr lang="en-US" altLang="ja-JP" sz="13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919163" y="735013"/>
            <a:ext cx="4900612" cy="3675062"/>
          </a:xfrm>
          <a:ln/>
        </p:spPr>
      </p:sp>
      <p:sp>
        <p:nvSpPr>
          <p:cNvPr id="81924" name="Rectangle 3"/>
          <p:cNvSpPr>
            <a:spLocks noGrp="1" noChangeArrowheads="1"/>
          </p:cNvSpPr>
          <p:nvPr>
            <p:ph type="body" idx="1"/>
          </p:nvPr>
        </p:nvSpPr>
        <p:spPr>
          <a:xfrm>
            <a:off x="898731" y="4654872"/>
            <a:ext cx="4938302" cy="4410698"/>
          </a:xfrm>
          <a:noFill/>
        </p:spPr>
        <p:txBody>
          <a:bodyPr/>
          <a:lstStyle/>
          <a:p>
            <a:pPr eaLnBrk="1" hangingPunct="1"/>
            <a:r>
              <a:rPr lang="ja-JP" altLang="en-US" dirty="0" smtClean="0"/>
              <a:t>ここで、そもそも「クラウド」というのは何だったのかを思い出してみましょう。</a:t>
            </a:r>
            <a:endParaRPr lang="en-US" altLang="ja-JP" dirty="0" smtClean="0"/>
          </a:p>
          <a:p>
            <a:pPr eaLnBrk="1" hangingPunct="1"/>
            <a:r>
              <a:rPr lang="ja-JP" altLang="en-US" dirty="0" smtClean="0"/>
              <a:t>クラウドという呼び名が最初に使われたのは、</a:t>
            </a:r>
            <a:r>
              <a:rPr lang="en-US" altLang="ja-JP" dirty="0" smtClean="0"/>
              <a:t>Google</a:t>
            </a:r>
            <a:r>
              <a:rPr lang="ja-JP" altLang="en-US" dirty="0" smtClean="0"/>
              <a:t>のエリック・シュミットが</a:t>
            </a:r>
            <a:r>
              <a:rPr lang="en-US" altLang="ja-JP" dirty="0" smtClean="0"/>
              <a:t>2006</a:t>
            </a:r>
            <a:r>
              <a:rPr lang="ja-JP" altLang="en-US" dirty="0" smtClean="0"/>
              <a:t>年に行ったスピーチの中であったと言われています。</a:t>
            </a:r>
            <a:endParaRPr lang="en-US" altLang="ja-JP" dirty="0" smtClean="0"/>
          </a:p>
          <a:p>
            <a:pPr eaLnBrk="1" hangingPunct="1"/>
            <a:endParaRPr lang="en-US" altLang="ja-JP" dirty="0" smtClean="0"/>
          </a:p>
          <a:p>
            <a:pPr eaLnBrk="1" hangingPunct="1"/>
            <a:r>
              <a:rPr lang="ja-JP" altLang="en-US" dirty="0" smtClean="0"/>
              <a:t>このときシュミットが言ったのは、「</a:t>
            </a:r>
            <a:r>
              <a:rPr lang="ja-JP" altLang="en-US" b="0" dirty="0" smtClean="0">
                <a:solidFill>
                  <a:srgbClr val="C00000"/>
                </a:solidFill>
              </a:rPr>
              <a:t>そういったものは、どこか “雲（クラウド）”の中にあればいい。」ということでした。つまり、この時点でシュミットが想定していたのは、「公開のインターネット上に構築されたサーバー群をブラウザーから利用する」ということであり、それは</a:t>
            </a:r>
            <a:r>
              <a:rPr lang="en-US" altLang="ja-JP" b="0" dirty="0" smtClean="0">
                <a:solidFill>
                  <a:srgbClr val="C00000"/>
                </a:solidFill>
              </a:rPr>
              <a:t>NIST</a:t>
            </a:r>
            <a:r>
              <a:rPr lang="ja-JP" altLang="en-US" b="0" dirty="0" smtClean="0">
                <a:solidFill>
                  <a:srgbClr val="C00000"/>
                </a:solidFill>
              </a:rPr>
              <a:t>の定義に照らすと、パブリッククラウドということになります。つまり、パブリッククラウドこそが最初のクラウドなのです。</a:t>
            </a:r>
            <a:endParaRPr lang="ja-JP" altLang="en-US" b="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それでは、プライベートクラウドと言うのは何時、どのようにして生まれたのでしょうか？</a:t>
            </a:r>
            <a:endParaRPr kumimoji="1" lang="en-US" altLang="ja-JP" dirty="0" smtClean="0"/>
          </a:p>
          <a:p>
            <a:endParaRPr kumimoji="1" lang="en-US" altLang="ja-JP" dirty="0" smtClean="0"/>
          </a:p>
          <a:p>
            <a:r>
              <a:rPr kumimoji="1" lang="ja-JP" altLang="en-US" dirty="0" smtClean="0"/>
              <a:t>プライベートクラウドを最初に言い出したのは、</a:t>
            </a:r>
            <a:r>
              <a:rPr kumimoji="1" lang="en-US" altLang="ja-JP" dirty="0" smtClean="0"/>
              <a:t>IBM</a:t>
            </a:r>
            <a:r>
              <a:rPr kumimoji="1" lang="ja-JP" altLang="en-US" dirty="0" smtClean="0"/>
              <a:t>だと言われています。</a:t>
            </a:r>
            <a:r>
              <a:rPr kumimoji="1" lang="en-US" altLang="ja-JP" dirty="0" smtClean="0"/>
              <a:t>2008</a:t>
            </a:r>
            <a:r>
              <a:rPr kumimoji="1" lang="ja-JP" altLang="en-US" dirty="0" smtClean="0"/>
              <a:t>年のことでした。</a:t>
            </a:r>
            <a:endParaRPr kumimoji="1" lang="en-US" altLang="ja-JP" dirty="0" smtClean="0"/>
          </a:p>
          <a:p>
            <a:r>
              <a:rPr kumimoji="1" lang="ja-JP" altLang="en-US" dirty="0" smtClean="0"/>
              <a:t>当時、パブリッククラウドへの注目が集まりはじめていましたが、顧客企業に</a:t>
            </a:r>
            <a:r>
              <a:rPr kumimoji="1" lang="ja-JP" altLang="en-US" dirty="0" smtClean="0"/>
              <a:t>は</a:t>
            </a:r>
            <a:endParaRPr kumimoji="1" lang="en-US" altLang="ja-JP" dirty="0" smtClean="0"/>
          </a:p>
          <a:p>
            <a:endParaRPr kumimoji="1" lang="en-US" altLang="ja-JP" dirty="0" smtClean="0"/>
          </a:p>
          <a:p>
            <a:r>
              <a:rPr kumimoji="1" lang="ja-JP" altLang="en-US" dirty="0" smtClean="0"/>
              <a:t>①重要なデータを外部の事業者に預けるのはセキュリティ上問題</a:t>
            </a:r>
            <a:endParaRPr kumimoji="1" lang="en-US" altLang="ja-JP" dirty="0" smtClean="0"/>
          </a:p>
          <a:p>
            <a:r>
              <a:rPr kumimoji="1" lang="ja-JP" altLang="en-US" dirty="0" smtClean="0"/>
              <a:t>②きちんとしたサービスレベルが担保されるの</a:t>
            </a:r>
            <a:r>
              <a:rPr kumimoji="1" lang="ja-JP" altLang="en-US" dirty="0" smtClean="0"/>
              <a:t>か</a:t>
            </a:r>
            <a:endParaRPr kumimoji="1" lang="en-US" altLang="ja-JP" dirty="0" smtClean="0"/>
          </a:p>
          <a:p>
            <a:endParaRPr kumimoji="1" lang="en-US" altLang="ja-JP" dirty="0" smtClean="0"/>
          </a:p>
          <a:p>
            <a:r>
              <a:rPr kumimoji="1" lang="ja-JP" altLang="en-US" dirty="0" smtClean="0"/>
              <a:t>などの懸念があったのです。</a:t>
            </a:r>
            <a:endParaRPr kumimoji="1" lang="en-US" altLang="ja-JP" dirty="0" smtClean="0"/>
          </a:p>
          <a:p>
            <a:r>
              <a:rPr kumimoji="1" lang="en-US" altLang="ja-JP" dirty="0" smtClean="0"/>
              <a:t>IBM</a:t>
            </a:r>
            <a:r>
              <a:rPr kumimoji="1" lang="ja-JP" altLang="en-US" dirty="0" smtClean="0"/>
              <a:t>は、それならば企業内にクラウドシステムを構築し、それを外部から利用するようにすれば良い、ということで、企業内クラウド＝プライベートクラウドを提唱したのです。</a:t>
            </a:r>
            <a:endParaRPr kumimoji="1" lang="en-US" altLang="ja-JP" dirty="0" smtClean="0"/>
          </a:p>
          <a:p>
            <a:endParaRPr kumimoji="1" lang="en-US" altLang="ja-JP" dirty="0" smtClean="0"/>
          </a:p>
          <a:p>
            <a:r>
              <a:rPr kumimoji="1" lang="ja-JP" altLang="en-US" dirty="0" smtClean="0"/>
              <a:t>しかし、それは本当に</a:t>
            </a:r>
            <a:r>
              <a:rPr kumimoji="1" lang="en-US" altLang="ja-JP" dirty="0" smtClean="0"/>
              <a:t>IBM</a:t>
            </a:r>
            <a:r>
              <a:rPr kumimoji="1" lang="ja-JP" altLang="en-US" dirty="0" smtClean="0"/>
              <a:t>の真意だったのか？というのが、ここで考えたいテーマです。ベンダーが新製品や新戦略を発表する場合、「本音」はまず発表文には出てきません。</a:t>
            </a:r>
            <a:endParaRPr kumimoji="1" lang="en-US" altLang="ja-JP" dirty="0" smtClean="0"/>
          </a:p>
          <a:p>
            <a:endParaRPr kumimoji="1" lang="en-US" altLang="ja-JP" dirty="0" smtClean="0"/>
          </a:p>
          <a:p>
            <a:r>
              <a:rPr kumimoji="1" lang="ja-JP" altLang="en-US" dirty="0" smtClean="0"/>
              <a:t>本音としては「他社を蹴落として自社だけが儲かれば良い」ということだとしても、そうは発表できません。「お客様の為に、このサービスを開発しました。」と言うしかありませんよね？つまり、発表の文面をそのまま信用せず、その裏にある「動機」や「狙い」を推測しなければならないのです。「リリースに書いていないこと」</a:t>
            </a:r>
            <a:r>
              <a:rPr kumimoji="1" lang="ja-JP" altLang="en-US" dirty="0" err="1" smtClean="0"/>
              <a:t>こそが</a:t>
            </a:r>
            <a:r>
              <a:rPr kumimoji="1" lang="ja-JP" altLang="en-US" dirty="0" smtClean="0"/>
              <a:t>重要なのです。</a:t>
            </a:r>
            <a:endParaRPr kumimoji="1" lang="en-US" altLang="ja-JP" dirty="0" smtClean="0"/>
          </a:p>
          <a:p>
            <a:endParaRPr kumimoji="1" lang="en-US" altLang="ja-JP" dirty="0" smtClean="0"/>
          </a:p>
          <a:p>
            <a:r>
              <a:rPr kumimoji="1" lang="ja-JP" altLang="en-US" dirty="0" smtClean="0"/>
              <a:t>この場合、</a:t>
            </a:r>
            <a:r>
              <a:rPr kumimoji="1" lang="en-US" altLang="ja-JP" dirty="0" smtClean="0"/>
              <a:t>IBM</a:t>
            </a:r>
            <a:r>
              <a:rPr kumimoji="1" lang="ja-JP" altLang="en-US" dirty="0" smtClean="0"/>
              <a:t>の立場としては、クラウドは嫌なわけです。</a:t>
            </a:r>
            <a:r>
              <a:rPr kumimoji="1" lang="en-US" altLang="ja-JP" dirty="0" smtClean="0"/>
              <a:t>IBM</a:t>
            </a:r>
            <a:r>
              <a:rPr kumimoji="1" lang="ja-JP" altLang="en-US" dirty="0" smtClean="0"/>
              <a:t>のビジネスは、ハードとサービスを顧客に販売することで成り立ってきたわけですから、クラウドなどというのは普及して貰っては困る、と考えるのではないでしょうか？</a:t>
            </a:r>
            <a:r>
              <a:rPr kumimoji="1" lang="en-US" altLang="ja-JP" dirty="0" smtClean="0"/>
              <a:t>IBM</a:t>
            </a:r>
            <a:r>
              <a:rPr kumimoji="1" lang="ja-JP" altLang="en-US" dirty="0" smtClean="0"/>
              <a:t>は、クラウドを恐れ、顧客を自社システムにつなぎ止めようとして、プライベートクラウドを提案したのではないでしょうか？そして、そうは言えないから、「お客様の不安を解消するため」という発表を行ったのでは無いか、と考えられるわけです。</a:t>
            </a:r>
            <a:endParaRPr kumimoji="1" lang="en-US" altLang="ja-JP" dirty="0" smtClean="0"/>
          </a:p>
          <a:p>
            <a:endParaRPr kumimoji="1" lang="en-US" altLang="ja-JP" dirty="0" smtClean="0"/>
          </a:p>
          <a:p>
            <a:r>
              <a:rPr kumimoji="1" lang="ja-JP" altLang="en-US" dirty="0" smtClean="0"/>
              <a:t>私も長らくマーケティングやってきましたが、こういう話は本当に多いんです。「本当はこうなんだけど、そうは言えないから、何か考えて。」というやつですね。しょうがないから何か考えます。それが発表文であり、中身のなさをごまかすために新しい名前を付けたりします。それがバズワードです。</a:t>
            </a:r>
            <a:endParaRPr kumimoji="1" lang="en-US" altLang="ja-JP" dirty="0" smtClean="0"/>
          </a:p>
          <a:p>
            <a:endParaRPr kumimoji="1" lang="en-US" altLang="ja-JP" dirty="0" smtClean="0"/>
          </a:p>
          <a:p>
            <a:r>
              <a:rPr kumimoji="1" lang="ja-JP" altLang="en-US" dirty="0" smtClean="0"/>
              <a:t>もちろん、全てがそうとは言いませんが、多いことは事実でしょう。（調べたことはありませんが）そういう事情があることを理解した上で、リリースを読む必要がある、ということです。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187711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クラウドの黎明期とも言えるこの時期、パブリッククラウドを提供していたのは、</a:t>
            </a:r>
            <a:r>
              <a:rPr kumimoji="1" lang="en-US" altLang="ja-JP" dirty="0" smtClean="0"/>
              <a:t>Amazon</a:t>
            </a:r>
            <a:r>
              <a:rPr kumimoji="1" lang="ja-JP" altLang="en-US" dirty="0" err="1" smtClean="0"/>
              <a:t>、</a:t>
            </a:r>
            <a:r>
              <a:rPr kumimoji="1" lang="en-US" altLang="ja-JP" dirty="0" smtClean="0"/>
              <a:t>Salesforce</a:t>
            </a:r>
            <a:r>
              <a:rPr kumimoji="1" lang="ja-JP" altLang="en-US" dirty="0" err="1" smtClean="0"/>
              <a:t>、</a:t>
            </a:r>
            <a:r>
              <a:rPr kumimoji="1" lang="en-US" altLang="ja-JP" dirty="0" smtClean="0"/>
              <a:t>Google</a:t>
            </a:r>
            <a:r>
              <a:rPr kumimoji="1" lang="ja-JP" altLang="en-US" dirty="0" smtClean="0"/>
              <a:t>といった企業でした。</a:t>
            </a:r>
            <a:r>
              <a:rPr kumimoji="1" lang="en-US" altLang="ja-JP" dirty="0" smtClean="0"/>
              <a:t>Microsoft</a:t>
            </a:r>
            <a:r>
              <a:rPr kumimoji="1" lang="ja-JP" altLang="en-US" dirty="0" smtClean="0"/>
              <a:t>は</a:t>
            </a:r>
            <a:r>
              <a:rPr kumimoji="1" lang="en-US" altLang="ja-JP" dirty="0" smtClean="0"/>
              <a:t>2008</a:t>
            </a:r>
            <a:r>
              <a:rPr kumimoji="1" lang="ja-JP" altLang="en-US" dirty="0" smtClean="0"/>
              <a:t>年に自社のクラウドサービスである</a:t>
            </a:r>
            <a:r>
              <a:rPr kumimoji="1" lang="en-US" altLang="ja-JP" dirty="0" smtClean="0"/>
              <a:t>Azure</a:t>
            </a:r>
            <a:r>
              <a:rPr kumimoji="1" lang="ja-JP" altLang="en-US" dirty="0" smtClean="0"/>
              <a:t>を発表しています。</a:t>
            </a:r>
            <a:r>
              <a:rPr kumimoji="1" lang="en-US" altLang="ja-JP" dirty="0" smtClean="0"/>
              <a:t>Azure</a:t>
            </a:r>
            <a:r>
              <a:rPr kumimoji="1" lang="ja-JP" altLang="en-US" dirty="0" smtClean="0"/>
              <a:t>の正式サービス開始は</a:t>
            </a:r>
            <a:r>
              <a:rPr kumimoji="1" lang="en-US" altLang="ja-JP" dirty="0" smtClean="0"/>
              <a:t>2010</a:t>
            </a:r>
            <a:r>
              <a:rPr kumimoji="1" lang="ja-JP" altLang="en-US" dirty="0" smtClean="0"/>
              <a:t>年でした。</a:t>
            </a:r>
            <a:endParaRPr kumimoji="1" lang="en-US" altLang="ja-JP" dirty="0" smtClean="0"/>
          </a:p>
          <a:p>
            <a:endParaRPr kumimoji="1" lang="en-US" altLang="ja-JP" dirty="0" smtClean="0"/>
          </a:p>
          <a:p>
            <a:r>
              <a:rPr kumimoji="1" lang="ja-JP" altLang="en-US" dirty="0" smtClean="0"/>
              <a:t>一方、</a:t>
            </a:r>
            <a:r>
              <a:rPr kumimoji="1" lang="en-US" altLang="ja-JP" dirty="0" smtClean="0"/>
              <a:t>IBM</a:t>
            </a:r>
            <a:r>
              <a:rPr kumimoji="1" lang="ja-JP" altLang="en-US" dirty="0" smtClean="0"/>
              <a:t>の発表後に様々な企業がプライベートクラウドを発表しています。</a:t>
            </a:r>
            <a:endParaRPr kumimoji="1" lang="en-US" altLang="ja-JP" dirty="0" smtClean="0"/>
          </a:p>
          <a:p>
            <a:endParaRPr kumimoji="1" lang="en-US" altLang="ja-JP" dirty="0" smtClean="0"/>
          </a:p>
          <a:p>
            <a:r>
              <a:rPr kumimoji="1" lang="ja-JP" altLang="en-US" dirty="0" smtClean="0"/>
              <a:t>この図を見ると、ひとつのことがわかります。</a:t>
            </a:r>
            <a:r>
              <a:rPr kumimoji="1" lang="en-US" altLang="ja-JP" dirty="0" smtClean="0"/>
              <a:t>Microsoft</a:t>
            </a:r>
            <a:r>
              <a:rPr kumimoji="1" lang="ja-JP" altLang="en-US" dirty="0" smtClean="0"/>
              <a:t>を除き、パブリッククラウドを推進していたのは、もともと</a:t>
            </a:r>
            <a:r>
              <a:rPr kumimoji="1" lang="en-US" altLang="ja-JP" dirty="0" smtClean="0"/>
              <a:t>Web</a:t>
            </a:r>
            <a:r>
              <a:rPr kumimoji="1" lang="ja-JP" altLang="en-US" dirty="0" smtClean="0"/>
              <a:t>サービスをベースとする新興企業です。片や、プライベートクラウドを推進していたのは、</a:t>
            </a:r>
            <a:r>
              <a:rPr kumimoji="1" lang="en-US" altLang="ja-JP" dirty="0" smtClean="0"/>
              <a:t>IBM</a:t>
            </a:r>
            <a:r>
              <a:rPr kumimoji="1" lang="ja-JP" altLang="en-US" dirty="0" smtClean="0"/>
              <a:t>や</a:t>
            </a:r>
            <a:r>
              <a:rPr kumimoji="1" lang="en-US" altLang="ja-JP" dirty="0" smtClean="0"/>
              <a:t>HP</a:t>
            </a:r>
            <a:r>
              <a:rPr kumimoji="1" lang="ja-JP" altLang="en-US" dirty="0" err="1" smtClean="0"/>
              <a:t>、</a:t>
            </a:r>
            <a:r>
              <a:rPr kumimoji="1" lang="en-US" altLang="ja-JP" dirty="0" smtClean="0"/>
              <a:t>Dell</a:t>
            </a:r>
            <a:r>
              <a:rPr kumimoji="1" lang="ja-JP" altLang="en-US" dirty="0" smtClean="0"/>
              <a:t>といった企業で、これらの企業はそれまで、自社のシステムを顧客に販売することによって収益を得ていた企業です。顧客がクラウドに移行すると、自社の収益基盤を失うことになります。</a:t>
            </a:r>
            <a:endParaRPr kumimoji="1" lang="en-US" altLang="ja-JP" dirty="0" smtClean="0"/>
          </a:p>
          <a:p>
            <a:endParaRPr kumimoji="1" lang="en-US" altLang="ja-JP" dirty="0" smtClean="0"/>
          </a:p>
          <a:p>
            <a:r>
              <a:rPr kumimoji="1" lang="en-US" altLang="ja-JP" dirty="0" smtClean="0"/>
              <a:t>Amazon</a:t>
            </a:r>
            <a:r>
              <a:rPr kumimoji="1" lang="ja-JP" altLang="en-US" dirty="0" err="1" smtClean="0"/>
              <a:t>、</a:t>
            </a:r>
            <a:r>
              <a:rPr kumimoji="1" lang="en-US" altLang="ja-JP" dirty="0" smtClean="0"/>
              <a:t>Salesforce</a:t>
            </a:r>
            <a:r>
              <a:rPr kumimoji="1" lang="ja-JP" altLang="en-US" dirty="0" err="1" smtClean="0"/>
              <a:t>、</a:t>
            </a:r>
            <a:r>
              <a:rPr kumimoji="1" lang="en-US" altLang="ja-JP" dirty="0" smtClean="0"/>
              <a:t>Google</a:t>
            </a:r>
            <a:r>
              <a:rPr kumimoji="1" lang="ja-JP" altLang="en-US" dirty="0" smtClean="0"/>
              <a:t>は、顧客の企業内に自社システムはありません。顧客がクラウドに移行しても、失う物はありません。</a:t>
            </a:r>
            <a:endParaRPr kumimoji="1" lang="en-US" altLang="ja-JP" dirty="0" smtClean="0"/>
          </a:p>
          <a:p>
            <a:endParaRPr kumimoji="1" lang="en-US" altLang="ja-JP" dirty="0" smtClean="0"/>
          </a:p>
          <a:p>
            <a:r>
              <a:rPr kumimoji="1" lang="ja-JP" altLang="en-US" dirty="0" smtClean="0"/>
              <a:t>このことから、</a:t>
            </a:r>
            <a:r>
              <a:rPr kumimoji="1" lang="en-US" altLang="ja-JP" dirty="0" smtClean="0"/>
              <a:t>IBM</a:t>
            </a:r>
            <a:r>
              <a:rPr kumimoji="1" lang="ja-JP" altLang="en-US" dirty="0" smtClean="0"/>
              <a:t>などの企業は、顧客の流出を食い止めるため、プライベートクラウドを提案したのではないか、という見方もできるわけです。（もちろん、そういった公式の発表はされておらず、想像の域を出ませんが）</a:t>
            </a:r>
            <a:endParaRPr kumimoji="1" lang="en-US" altLang="ja-JP" dirty="0" smtClean="0"/>
          </a:p>
          <a:p>
            <a:endParaRPr kumimoji="1" lang="en-US" altLang="ja-JP" dirty="0" smtClean="0"/>
          </a:p>
          <a:p>
            <a:r>
              <a:rPr kumimoji="1" lang="ja-JP" altLang="en-US" dirty="0" smtClean="0"/>
              <a:t>ちなみにこれらの企業も、</a:t>
            </a:r>
            <a:r>
              <a:rPr kumimoji="1" lang="en-US" altLang="ja-JP" dirty="0" smtClean="0"/>
              <a:t>2010</a:t>
            </a:r>
            <a:r>
              <a:rPr kumimoji="1" lang="ja-JP" altLang="en-US" dirty="0" smtClean="0"/>
              <a:t>年以降、自社製のパブリッククラウドを次々に発表しました。パブリックを望む顧客を自社のシステム内に引き留めることが目的でしょう。パブリックに対抗してプライベートを提案して時間を稼ぎつつ、顧客の動向を見極め、自社クラウドの準備を急ぎ、世の中の流れがパブリックに向いてきたと判断した時点で自社のパブリッククラウドを発表し、顧客をハイブリッドクラウドに誘導した、と見るのはうがち過ぎでしょうか？</a:t>
            </a:r>
            <a:endParaRPr kumimoji="1" lang="en-US" altLang="ja-JP" dirty="0" smtClean="0"/>
          </a:p>
          <a:p>
            <a:endParaRPr kumimoji="1" lang="en-US" altLang="ja-JP" dirty="0" smtClean="0"/>
          </a:p>
          <a:p>
            <a:r>
              <a:rPr kumimoji="1" lang="ja-JP" altLang="en-US" dirty="0" smtClean="0"/>
              <a:t>ところで、</a:t>
            </a:r>
            <a:r>
              <a:rPr kumimoji="1" lang="en-US" altLang="ja-JP" dirty="0" smtClean="0"/>
              <a:t>Microsoft</a:t>
            </a:r>
            <a:r>
              <a:rPr kumimoji="1" lang="ja-JP" altLang="en-US" dirty="0" smtClean="0"/>
              <a:t>は最初から</a:t>
            </a:r>
            <a:r>
              <a:rPr kumimoji="1" lang="en-US" altLang="ja-JP" dirty="0" smtClean="0"/>
              <a:t>Azure</a:t>
            </a:r>
            <a:r>
              <a:rPr kumimoji="1" lang="ja-JP" altLang="en-US" dirty="0" smtClean="0"/>
              <a:t>でパブリックとプライベートの両方を用意しています。これには</a:t>
            </a:r>
            <a:r>
              <a:rPr kumimoji="1" lang="en-US" altLang="ja-JP" dirty="0" err="1" smtClean="0"/>
              <a:t>Micorosoft</a:t>
            </a:r>
            <a:r>
              <a:rPr kumimoji="1" lang="ja-JP" altLang="en-US" dirty="0" smtClean="0"/>
              <a:t>が他の会社とは違う立場に立っていたからだと考えられます。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14</a:t>
            </a:fld>
            <a:endParaRPr lang="ja-JP" altLang="en-US"/>
          </a:p>
        </p:txBody>
      </p:sp>
    </p:spTree>
    <p:extLst>
      <p:ext uri="{BB962C8B-B14F-4D97-AF65-F5344CB8AC3E}">
        <p14:creationId xmlns:p14="http://schemas.microsoft.com/office/powerpoint/2010/main" val="424218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それは、ひとつにはクライアントのインストールベースです。企業システムのクライアントは当時、</a:t>
            </a:r>
            <a:r>
              <a:rPr lang="en-US" altLang="ja-JP" dirty="0" smtClean="0"/>
              <a:t>100%</a:t>
            </a:r>
            <a:r>
              <a:rPr lang="ja-JP" altLang="en-US" dirty="0" smtClean="0"/>
              <a:t>近くが</a:t>
            </a:r>
            <a:r>
              <a:rPr lang="en-US" altLang="ja-JP" dirty="0" smtClean="0"/>
              <a:t>Windows</a:t>
            </a:r>
            <a:r>
              <a:rPr lang="ja-JP" altLang="en-US" dirty="0" smtClean="0"/>
              <a:t>でした。</a:t>
            </a:r>
            <a:endParaRPr lang="en-US" altLang="ja-JP" dirty="0" smtClean="0"/>
          </a:p>
          <a:p>
            <a:r>
              <a:rPr lang="ja-JP" altLang="en-US" dirty="0" smtClean="0"/>
              <a:t>サーバーがパブリッククラウドに移行しても、クライアントの選択肢は</a:t>
            </a:r>
            <a:r>
              <a:rPr lang="en-US" altLang="ja-JP" dirty="0" smtClean="0"/>
              <a:t>Windows</a:t>
            </a:r>
            <a:r>
              <a:rPr lang="ja-JP" altLang="en-US" dirty="0" smtClean="0"/>
              <a:t>しか無いわけです。（当時は、ですよ）</a:t>
            </a:r>
            <a:endParaRPr lang="en-US" altLang="ja-JP" dirty="0" smtClean="0"/>
          </a:p>
          <a:p>
            <a:endParaRPr lang="en-US" altLang="ja-JP" dirty="0" smtClean="0"/>
          </a:p>
          <a:p>
            <a:r>
              <a:rPr lang="ja-JP" altLang="en-US" dirty="0" smtClean="0"/>
              <a:t>また</a:t>
            </a:r>
            <a:r>
              <a:rPr lang="en-US" altLang="ja-JP" dirty="0" smtClean="0"/>
              <a:t>Microsoft</a:t>
            </a:r>
            <a:r>
              <a:rPr lang="ja-JP" altLang="en-US" dirty="0" smtClean="0"/>
              <a:t>は早くから</a:t>
            </a:r>
            <a:r>
              <a:rPr lang="en-US" altLang="ja-JP" dirty="0" smtClean="0"/>
              <a:t>.NET</a:t>
            </a:r>
            <a:r>
              <a:rPr lang="ja-JP" altLang="en-US" dirty="0" smtClean="0"/>
              <a:t>という</a:t>
            </a:r>
            <a:r>
              <a:rPr lang="en-US" altLang="ja-JP" dirty="0" smtClean="0"/>
              <a:t>Web</a:t>
            </a:r>
            <a:r>
              <a:rPr lang="ja-JP" altLang="en-US" dirty="0" smtClean="0"/>
              <a:t>サービスプラットフォームを展開しており、クラウドへの対応がしやすかった、という事情もあると考えられます。</a:t>
            </a:r>
            <a:r>
              <a:rPr lang="en-US" altLang="ja-JP" dirty="0" smtClean="0"/>
              <a:t>Azure</a:t>
            </a:r>
            <a:r>
              <a:rPr lang="ja-JP" altLang="en-US" dirty="0" smtClean="0"/>
              <a:t>は実際、</a:t>
            </a:r>
            <a:r>
              <a:rPr lang="en-US" altLang="ja-JP" dirty="0" smtClean="0"/>
              <a:t>Windows Server</a:t>
            </a:r>
            <a:r>
              <a:rPr lang="ja-JP" altLang="en-US" dirty="0" smtClean="0"/>
              <a:t>をベースとしたクラウド基盤であり、要するにオンプレミスで動いているアプリを比較的簡単にクラウド対応させることができるのです。</a:t>
            </a:r>
            <a:endParaRPr lang="en-US" altLang="ja-JP" dirty="0" smtClean="0"/>
          </a:p>
          <a:p>
            <a:r>
              <a:rPr lang="ja-JP" altLang="en-US" dirty="0" smtClean="0"/>
              <a:t>つまり</a:t>
            </a:r>
            <a:r>
              <a:rPr lang="en-US" altLang="ja-JP" dirty="0" smtClean="0"/>
              <a:t>Microsoft</a:t>
            </a:r>
            <a:r>
              <a:rPr lang="ja-JP" altLang="en-US" dirty="0" smtClean="0"/>
              <a:t>は最初からハイブリッドクラウドを想定して</a:t>
            </a:r>
            <a:r>
              <a:rPr lang="en-US" altLang="ja-JP" dirty="0" smtClean="0"/>
              <a:t>Azure</a:t>
            </a:r>
            <a:r>
              <a:rPr lang="ja-JP" altLang="en-US" dirty="0" smtClean="0"/>
              <a:t>を発表したということができます。プライベートもクラウドも、基本的には同一の</a:t>
            </a:r>
            <a:r>
              <a:rPr lang="en-US" altLang="ja-JP" dirty="0" smtClean="0"/>
              <a:t>OS</a:t>
            </a:r>
            <a:r>
              <a:rPr lang="ja-JP" altLang="en-US" dirty="0" err="1" smtClean="0"/>
              <a:t>、</a:t>
            </a:r>
            <a:r>
              <a:rPr lang="ja-JP" altLang="en-US" dirty="0" smtClean="0"/>
              <a:t>同じ開発ツール（</a:t>
            </a:r>
            <a:r>
              <a:rPr lang="en-US" altLang="ja-JP" dirty="0" err="1" smtClean="0"/>
              <a:t>VisualStudio</a:t>
            </a:r>
            <a:r>
              <a:rPr lang="ja-JP" altLang="en-US" dirty="0" smtClean="0"/>
              <a:t>）を使って開発できるのです。</a:t>
            </a:r>
            <a:endParaRPr lang="en-US" altLang="ja-JP" dirty="0" smtClean="0"/>
          </a:p>
          <a:p>
            <a:endParaRPr lang="en-US" altLang="ja-JP" dirty="0" smtClean="0"/>
          </a:p>
          <a:p>
            <a:r>
              <a:rPr lang="ja-JP" altLang="en-US" dirty="0" smtClean="0"/>
              <a:t>ただ、</a:t>
            </a:r>
            <a:r>
              <a:rPr lang="en-US" altLang="ja-JP" dirty="0" smtClean="0"/>
              <a:t>Microsoft</a:t>
            </a:r>
            <a:r>
              <a:rPr lang="ja-JP" altLang="en-US" dirty="0" smtClean="0"/>
              <a:t>は</a:t>
            </a:r>
            <a:r>
              <a:rPr lang="en-US" altLang="ja-JP" dirty="0" smtClean="0"/>
              <a:t>2008</a:t>
            </a:r>
            <a:r>
              <a:rPr lang="ja-JP" altLang="en-US" dirty="0" smtClean="0"/>
              <a:t>年に</a:t>
            </a:r>
            <a:r>
              <a:rPr lang="en-US" altLang="ja-JP" dirty="0" smtClean="0"/>
              <a:t>Azure</a:t>
            </a:r>
            <a:r>
              <a:rPr lang="ja-JP" altLang="en-US" dirty="0" smtClean="0"/>
              <a:t>を発表しましたが、正式なサービスを開始したのは</a:t>
            </a:r>
            <a:r>
              <a:rPr lang="en-US" altLang="ja-JP" dirty="0" smtClean="0"/>
              <a:t>2010</a:t>
            </a:r>
            <a:r>
              <a:rPr lang="ja-JP" altLang="en-US" dirty="0" smtClean="0"/>
              <a:t>年で、その時点でも多くの機能は未サポートでした。本当にハイブリッドで使える環境になったのはもっと後のことです。</a:t>
            </a:r>
            <a:endParaRPr lang="en-US" altLang="ja-JP" dirty="0" smtClean="0"/>
          </a:p>
          <a:p>
            <a:r>
              <a:rPr lang="ja-JP" altLang="en-US" dirty="0" smtClean="0"/>
              <a:t>そのため、</a:t>
            </a:r>
            <a:r>
              <a:rPr lang="en-US" altLang="ja-JP" dirty="0" smtClean="0"/>
              <a:t>Microsoft</a:t>
            </a:r>
            <a:r>
              <a:rPr lang="ja-JP" altLang="en-US" dirty="0" smtClean="0"/>
              <a:t>の真意は、「</a:t>
            </a:r>
            <a:r>
              <a:rPr lang="en-US" altLang="ja-JP" dirty="0" smtClean="0"/>
              <a:t>Windows</a:t>
            </a:r>
            <a:r>
              <a:rPr lang="ja-JP" altLang="en-US" dirty="0" smtClean="0"/>
              <a:t>ベースで開発を行っておけば、いつでも好きなときにパブリックに移行できます。ですから、とりあえずは現状のまま、オンプレミスのシステムを使いましょう。」ということでは無かったのか？とも思えます。これが当たりだとすると、バラ色の未来を語る一方で、実は顧客をオンプレミスにつなぎ止めるという、高度な戦略と言えるでしょう。</a:t>
            </a:r>
            <a:endParaRPr lang="en-US" altLang="ja-JP" dirty="0" smtClean="0"/>
          </a:p>
          <a:p>
            <a:endParaRPr lang="en-US" altLang="ja-JP" dirty="0" smtClean="0"/>
          </a:p>
          <a:p>
            <a:r>
              <a:rPr lang="ja-JP" altLang="en-US" dirty="0" smtClean="0"/>
              <a:t>余談ですが、</a:t>
            </a:r>
            <a:r>
              <a:rPr lang="en-US" altLang="ja-JP" dirty="0" smtClean="0"/>
              <a:t>Microsoft</a:t>
            </a:r>
            <a:r>
              <a:rPr lang="ja-JP" altLang="en-US" dirty="0" smtClean="0"/>
              <a:t>が新サービスに付けた</a:t>
            </a:r>
            <a:r>
              <a:rPr lang="en-US" altLang="ja-JP" dirty="0" smtClean="0"/>
              <a:t>Azure</a:t>
            </a:r>
            <a:r>
              <a:rPr lang="ja-JP" altLang="en-US" dirty="0" smtClean="0"/>
              <a:t>というネーミングは、わかりにくいですよね。典型的なバズワードと言えます。バズワードとは、技術的な裏付けが乏しいのにマーケティング的に新しい名前を付けて、「よくわからないけど、凄そう」と思って貰うために使うテクニックです。最近はバズワードばかりですが、本当の革新的技術なんて、そうそう生まれるものでも無いので、そんなこと言ってるとマーケティング部隊の仕事が無くなるからなのかな、と思っています。</a:t>
            </a:r>
            <a:endParaRPr lang="en-US" altLang="ja-JP" dirty="0" smtClean="0"/>
          </a:p>
          <a:p>
            <a:r>
              <a:rPr lang="ja-JP" altLang="en-US" dirty="0" smtClean="0"/>
              <a:t>さて、</a:t>
            </a:r>
            <a:r>
              <a:rPr lang="en-US" altLang="ja-JP" dirty="0" smtClean="0"/>
              <a:t>Azure</a:t>
            </a:r>
            <a:r>
              <a:rPr lang="ja-JP" altLang="en-US" dirty="0" smtClean="0"/>
              <a:t>ですが、これが発表されたときに、私も最初は何なんだかわかりませんでした。「新しい時代のｘｘｘｘ」なんていう、技術的には何の意味も無い言葉が並んでいるだけで、本質をきちんと説明してくれていなかったからです。</a:t>
            </a:r>
            <a:endParaRPr lang="en-US" altLang="ja-JP" dirty="0" smtClean="0"/>
          </a:p>
          <a:p>
            <a:r>
              <a:rPr lang="ja-JP" altLang="en-US" dirty="0" smtClean="0"/>
              <a:t>それもそのはずで、</a:t>
            </a:r>
            <a:r>
              <a:rPr lang="en-US" altLang="ja-JP" dirty="0" smtClean="0"/>
              <a:t>Azure</a:t>
            </a:r>
            <a:r>
              <a:rPr lang="ja-JP" altLang="en-US" dirty="0" smtClean="0"/>
              <a:t>の実態は実は「</a:t>
            </a:r>
            <a:r>
              <a:rPr lang="en-US" altLang="ja-JP" dirty="0" smtClean="0"/>
              <a:t>Windows Server</a:t>
            </a:r>
            <a:r>
              <a:rPr lang="ja-JP" altLang="en-US" dirty="0" smtClean="0"/>
              <a:t>をクラウド向けに少しだけ拡張した</a:t>
            </a:r>
            <a:r>
              <a:rPr lang="en-US" altLang="ja-JP" dirty="0" smtClean="0"/>
              <a:t>OS</a:t>
            </a:r>
            <a:r>
              <a:rPr lang="ja-JP" altLang="en-US" dirty="0" smtClean="0"/>
              <a:t>」だったからなんですね。一行で済むところを、そこをぼかしているからわかりにくくなっていたということです。</a:t>
            </a:r>
            <a:endParaRPr lang="en-US" altLang="ja-JP" dirty="0" smtClean="0"/>
          </a:p>
          <a:p>
            <a:r>
              <a:rPr lang="ja-JP" altLang="en-US" dirty="0" smtClean="0"/>
              <a:t>さらに、たぶんマーケティングメッセージ作り始めた時点では、開発部隊のほうでも何作るのかのコンセプトが決まっていなかったという可能性もあります。（よくあることです）そうなると、具体的にはかけませんよね。でも、「</a:t>
            </a:r>
            <a:r>
              <a:rPr lang="en-US" altLang="ja-JP" dirty="0" smtClean="0"/>
              <a:t>Windows Server</a:t>
            </a:r>
            <a:r>
              <a:rPr lang="ja-JP" altLang="en-US" dirty="0" smtClean="0"/>
              <a:t>をクラウド向けに少しだけ拡張した</a:t>
            </a:r>
            <a:r>
              <a:rPr lang="en-US" altLang="ja-JP" dirty="0" smtClean="0"/>
              <a:t>OS</a:t>
            </a:r>
            <a:r>
              <a:rPr lang="ja-JP" altLang="en-US" dirty="0" smtClean="0"/>
              <a:t>」と言ってくれなかったがために、多くの人（業界関係者やお客様）は、</a:t>
            </a:r>
            <a:r>
              <a:rPr lang="en-US" altLang="ja-JP" dirty="0" smtClean="0"/>
              <a:t>Azure</a:t>
            </a:r>
            <a:r>
              <a:rPr lang="ja-JP" altLang="en-US" dirty="0" smtClean="0"/>
              <a:t>の正体を理解するまでに多くの時間を費やさなければならなかったのです。</a:t>
            </a:r>
            <a:endParaRPr lang="en-US" altLang="ja-JP" dirty="0" smtClean="0"/>
          </a:p>
          <a:p>
            <a:endParaRPr lang="en-US" altLang="ja-JP" dirty="0" smtClean="0"/>
          </a:p>
          <a:p>
            <a:r>
              <a:rPr lang="ja-JP" altLang="en-US" dirty="0" smtClean="0"/>
              <a:t>一方で、この戦略を無名企業が真似するのは危険だということもできます。</a:t>
            </a:r>
            <a:r>
              <a:rPr lang="en-US" altLang="ja-JP" dirty="0" smtClean="0"/>
              <a:t>Microsoft</a:t>
            </a:r>
            <a:r>
              <a:rPr lang="ja-JP" altLang="en-US" dirty="0" smtClean="0"/>
              <a:t>だからこそ、こんなことやってもユーザーが頑張って読み解いてくれますけど、そうでない会社がこれをやったら、「よくわからんなあ。もういいや。」と思われて、ジ・エンドです。マーケティングメッセージは、一言で内容がわかり、特徴がわかるのが最上であり、バズワードなどと言うのは本来は禁じ手、発信側の自己満足に過ぎないということです。</a:t>
            </a:r>
            <a:endParaRPr lang="en-US" altLang="ja-JP" dirty="0" smtClean="0"/>
          </a:p>
          <a:p>
            <a:endParaRPr lang="en-US" altLang="ja-JP" dirty="0" smtClean="0"/>
          </a:p>
          <a:p>
            <a:r>
              <a:rPr lang="ja-JP" altLang="en-US" dirty="0" smtClean="0"/>
              <a:t>いずれにせよ、ベンダー発表というのはいろいろな要素があり、そのまま信じるのは危険である、ということは覚えていた方が良いでしょう。新製品や新サービスの発表は決算期に合わせて行われることも少なくありません。なぜかというと、発表によって株価を一瞬でも上げて期末を乗り切りたいから、という理由です。</a:t>
            </a:r>
            <a:endParaRPr lang="en-US" altLang="ja-JP" dirty="0" smtClean="0"/>
          </a:p>
          <a:p>
            <a:r>
              <a:rPr lang="ja-JP" altLang="en-US" dirty="0" smtClean="0"/>
              <a:t>決算期が迫ってくるなか、株価が思ったようなレベルに無いと、マーケティング部門にはマネジメントから大きなプレッシャーがかかります。</a:t>
            </a:r>
            <a:endParaRPr lang="en-US" altLang="ja-JP" dirty="0" smtClean="0"/>
          </a:p>
          <a:p>
            <a:endParaRPr lang="en-US" altLang="ja-JP" dirty="0" smtClean="0"/>
          </a:p>
          <a:p>
            <a:r>
              <a:rPr lang="ja-JP" altLang="en-US" dirty="0" smtClean="0"/>
              <a:t>・とにかく</a:t>
            </a:r>
            <a:r>
              <a:rPr lang="en-US" altLang="ja-JP" dirty="0" smtClean="0"/>
              <a:t>4</a:t>
            </a:r>
            <a:r>
              <a:rPr lang="ja-JP" altLang="en-US" dirty="0" smtClean="0"/>
              <a:t>半期決算の発表までに何か出せ</a:t>
            </a:r>
            <a:endParaRPr lang="en-US" altLang="ja-JP" dirty="0" smtClean="0"/>
          </a:p>
          <a:p>
            <a:r>
              <a:rPr lang="ja-JP" altLang="en-US" dirty="0" smtClean="0"/>
              <a:t>・</a:t>
            </a:r>
            <a:r>
              <a:rPr lang="ja-JP" altLang="en-US" dirty="0" err="1" smtClean="0"/>
              <a:t>ｘ</a:t>
            </a:r>
            <a:r>
              <a:rPr lang="ja-JP" altLang="en-US" dirty="0" smtClean="0"/>
              <a:t>月ｘ日までに新サービスの内容を</a:t>
            </a:r>
            <a:r>
              <a:rPr lang="en-US" altLang="ja-JP" dirty="0" smtClean="0"/>
              <a:t>Fix</a:t>
            </a:r>
            <a:r>
              <a:rPr lang="ja-JP" altLang="en-US" dirty="0" smtClean="0"/>
              <a:t>しろ</a:t>
            </a:r>
            <a:endParaRPr lang="en-US" altLang="ja-JP" dirty="0" smtClean="0"/>
          </a:p>
          <a:p>
            <a:r>
              <a:rPr lang="ja-JP" altLang="en-US" dirty="0" smtClean="0"/>
              <a:t>・じつはたいしたことない技術だけど、なんとかしてメディアの注目を集めろ</a:t>
            </a:r>
            <a:endParaRPr lang="en-US" altLang="ja-JP" dirty="0" smtClean="0"/>
          </a:p>
          <a:p>
            <a:endParaRPr lang="en-US" altLang="ja-JP" dirty="0" smtClean="0"/>
          </a:p>
          <a:p>
            <a:r>
              <a:rPr lang="ja-JP" altLang="en-US" dirty="0" smtClean="0"/>
              <a:t>もちろんこういった発表ばかりではありませんが、ベンダー内部で起こっていることを知っておくことも重要でしょう。</a:t>
            </a:r>
          </a:p>
        </p:txBody>
      </p:sp>
      <p:sp>
        <p:nvSpPr>
          <p:cNvPr id="860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832" indent="-285704" eaLnBrk="0" hangingPunct="0">
              <a:defRPr kumimoji="1">
                <a:solidFill>
                  <a:schemeClr val="tx1"/>
                </a:solidFill>
                <a:latin typeface="Arial" charset="0"/>
                <a:ea typeface="ＭＳ Ｐゴシック" pitchFamily="50" charset="-128"/>
              </a:defRPr>
            </a:lvl2pPr>
            <a:lvl3pPr marL="1142819" indent="-228563" eaLnBrk="0" hangingPunct="0">
              <a:defRPr kumimoji="1">
                <a:solidFill>
                  <a:schemeClr val="tx1"/>
                </a:solidFill>
                <a:latin typeface="Arial" charset="0"/>
                <a:ea typeface="ＭＳ Ｐゴシック" pitchFamily="50" charset="-128"/>
              </a:defRPr>
            </a:lvl3pPr>
            <a:lvl4pPr marL="1599946" indent="-228563" eaLnBrk="0" hangingPunct="0">
              <a:defRPr kumimoji="1">
                <a:solidFill>
                  <a:schemeClr val="tx1"/>
                </a:solidFill>
                <a:latin typeface="Arial" charset="0"/>
                <a:ea typeface="ＭＳ Ｐゴシック" pitchFamily="50" charset="-128"/>
              </a:defRPr>
            </a:lvl4pPr>
            <a:lvl5pPr marL="2057073" indent="-228563" eaLnBrk="0" hangingPunct="0">
              <a:defRPr kumimoji="1">
                <a:solidFill>
                  <a:schemeClr val="tx1"/>
                </a:solidFill>
                <a:latin typeface="Arial" charset="0"/>
                <a:ea typeface="ＭＳ Ｐゴシック" pitchFamily="50" charset="-128"/>
              </a:defRPr>
            </a:lvl5pPr>
            <a:lvl6pPr marL="2514201" indent="-228563" eaLnBrk="0" fontAlgn="base" hangingPunct="0">
              <a:spcBef>
                <a:spcPct val="0"/>
              </a:spcBef>
              <a:spcAft>
                <a:spcPct val="0"/>
              </a:spcAft>
              <a:defRPr kumimoji="1">
                <a:solidFill>
                  <a:schemeClr val="tx1"/>
                </a:solidFill>
                <a:latin typeface="Arial" charset="0"/>
                <a:ea typeface="ＭＳ Ｐゴシック" pitchFamily="50" charset="-128"/>
              </a:defRPr>
            </a:lvl6pPr>
            <a:lvl7pPr marL="2971329" indent="-228563" eaLnBrk="0" fontAlgn="base" hangingPunct="0">
              <a:spcBef>
                <a:spcPct val="0"/>
              </a:spcBef>
              <a:spcAft>
                <a:spcPct val="0"/>
              </a:spcAft>
              <a:defRPr kumimoji="1">
                <a:solidFill>
                  <a:schemeClr val="tx1"/>
                </a:solidFill>
                <a:latin typeface="Arial" charset="0"/>
                <a:ea typeface="ＭＳ Ｐゴシック" pitchFamily="50" charset="-128"/>
              </a:defRPr>
            </a:lvl7pPr>
            <a:lvl8pPr marL="3428455" indent="-228563" eaLnBrk="0" fontAlgn="base" hangingPunct="0">
              <a:spcBef>
                <a:spcPct val="0"/>
              </a:spcBef>
              <a:spcAft>
                <a:spcPct val="0"/>
              </a:spcAft>
              <a:defRPr kumimoji="1">
                <a:solidFill>
                  <a:schemeClr val="tx1"/>
                </a:solidFill>
                <a:latin typeface="Arial" charset="0"/>
                <a:ea typeface="ＭＳ Ｐゴシック" pitchFamily="50" charset="-128"/>
              </a:defRPr>
            </a:lvl8pPr>
            <a:lvl9pPr marL="3885583" indent="-22856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3276BEE-F758-4F14-8F73-1F8332C03854}" type="slidenum">
              <a:rPr lang="ja-JP" altLang="en-US" smtClean="0"/>
              <a:pPr eaLnBrk="1" hangingPunct="1"/>
              <a:t>15</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E50FD552-0964-47EE-91FB-8C47146EEFAE}" type="slidenum">
              <a:rPr lang="ja-JP" altLang="en-US" smtClean="0"/>
              <a:pPr eaLnBrk="1" hangingPunct="1"/>
              <a:t>2</a:t>
            </a:fld>
            <a:endParaRPr lang="en-US" altLang="ja-JP"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今日は手始めに、メカニズムについて考えてみましょう。</a:t>
            </a:r>
            <a:endParaRPr lang="en-US" altLang="ja-JP" dirty="0" smtClean="0"/>
          </a:p>
          <a:p>
            <a:endParaRPr lang="en-US" altLang="ja-JP" dirty="0" smtClean="0"/>
          </a:p>
          <a:p>
            <a:r>
              <a:rPr lang="en-US" altLang="ja-JP" dirty="0" smtClean="0"/>
              <a:t>IT</a:t>
            </a:r>
            <a:r>
              <a:rPr lang="ja-JP" altLang="en-US" dirty="0" smtClean="0"/>
              <a:t>ベンダーが何を収益基盤にしているのかを思い出してみれば、各社がとっている戦略が合理的な物だと言うことがわかるはずです。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Google</a:t>
            </a:r>
            <a:r>
              <a:rPr kumimoji="1" lang="ja-JP" altLang="en-US" dirty="0" smtClean="0"/>
              <a:t>の前に、マイクロソフトを考えてみましょう。これは簡単ですね。マイクロソフトはソフトウェアを販売して収益を上げている会社です。</a:t>
            </a:r>
            <a:endParaRPr kumimoji="1" lang="en-US" altLang="ja-JP" dirty="0" smtClean="0"/>
          </a:p>
          <a:p>
            <a:endParaRPr kumimoji="1" lang="en-US" altLang="ja-JP" dirty="0" smtClean="0"/>
          </a:p>
          <a:p>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Commercial Licensing</a:t>
            </a:r>
            <a:r>
              <a:rPr kumimoji="1" lang="ja-JP" altLang="en-US" sz="1200" kern="1200" dirty="0" smtClean="0">
                <a:solidFill>
                  <a:schemeClr val="tx1"/>
                </a:solidFill>
                <a:latin typeface="+mn-lt"/>
                <a:ea typeface="+mn-ea"/>
                <a:cs typeface="+mn-cs"/>
              </a:rPr>
              <a:t>（商用ライセンス）」は法人向けのソフトウェアライセンスで、「</a:t>
            </a:r>
            <a:r>
              <a:rPr kumimoji="1" lang="en-US" altLang="ja-JP" sz="1200" kern="1200" dirty="0" smtClean="0">
                <a:solidFill>
                  <a:schemeClr val="tx1"/>
                </a:solidFill>
                <a:latin typeface="+mn-lt"/>
                <a:ea typeface="+mn-ea"/>
                <a:cs typeface="+mn-cs"/>
              </a:rPr>
              <a:t>Windows Server</a:t>
            </a:r>
            <a:r>
              <a:rPr kumimoji="1" lang="ja-JP" altLang="en-US" sz="1200" kern="1200" dirty="0" smtClean="0">
                <a:solidFill>
                  <a:schemeClr val="tx1"/>
                </a:solidFill>
                <a:latin typeface="+mn-lt"/>
                <a:ea typeface="+mn-ea"/>
                <a:cs typeface="+mn-cs"/>
              </a:rPr>
              <a:t>」製品とボリュームライセンス版</a:t>
            </a:r>
            <a:r>
              <a:rPr kumimoji="1" lang="en-US" altLang="ja-JP" sz="1200" kern="1200" dirty="0" smtClean="0">
                <a:solidFill>
                  <a:schemeClr val="tx1"/>
                </a:solidFill>
                <a:latin typeface="+mn-lt"/>
                <a:ea typeface="+mn-ea"/>
                <a:cs typeface="+mn-cs"/>
              </a:rPr>
              <a:t>Windows</a:t>
            </a:r>
            <a:r>
              <a:rPr kumimoji="1" lang="ja-JP" altLang="en-US" sz="1200" kern="1200" dirty="0" err="1"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企業向け</a:t>
            </a:r>
            <a:r>
              <a:rPr kumimoji="1" lang="en-US" altLang="ja-JP" sz="1200" kern="1200" dirty="0" smtClean="0">
                <a:solidFill>
                  <a:schemeClr val="tx1"/>
                </a:solidFill>
                <a:latin typeface="+mn-lt"/>
                <a:ea typeface="+mn-ea"/>
                <a:cs typeface="+mn-cs"/>
              </a:rPr>
              <a:t>Office</a:t>
            </a:r>
            <a:r>
              <a:rPr kumimoji="1" lang="ja-JP" altLang="en-US" sz="1200" kern="1200" dirty="0" smtClean="0">
                <a:solidFill>
                  <a:schemeClr val="tx1"/>
                </a:solidFill>
                <a:latin typeface="+mn-lt"/>
                <a:ea typeface="+mn-ea"/>
                <a:cs typeface="+mn-cs"/>
              </a:rPr>
              <a:t>が含まれ、売り上げの半分近くを</a:t>
            </a:r>
            <a:r>
              <a:rPr kumimoji="1" lang="ja-JP" altLang="en-US" sz="1200" kern="1200" dirty="0" err="1" smtClean="0">
                <a:solidFill>
                  <a:schemeClr val="tx1"/>
                </a:solidFill>
                <a:latin typeface="+mn-lt"/>
                <a:ea typeface="+mn-ea"/>
                <a:cs typeface="+mn-cs"/>
              </a:rPr>
              <a:t>占めるています</a:t>
            </a:r>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Commercial Other</a:t>
            </a:r>
            <a:r>
              <a:rPr kumimoji="1" lang="ja-JP" altLang="en-US" sz="1200" kern="1200" dirty="0" smtClean="0">
                <a:solidFill>
                  <a:schemeClr val="tx1"/>
                </a:solidFill>
                <a:latin typeface="+mn-lt"/>
                <a:ea typeface="+mn-ea"/>
                <a:cs typeface="+mn-cs"/>
              </a:rPr>
              <a:t>（商用その他）」は、急成長している企業向けサービスで、「</a:t>
            </a:r>
            <a:r>
              <a:rPr kumimoji="1" lang="en-US" altLang="ja-JP" sz="1200" kern="1200" dirty="0" smtClean="0">
                <a:solidFill>
                  <a:schemeClr val="tx1"/>
                </a:solidFill>
                <a:latin typeface="+mn-lt"/>
                <a:ea typeface="+mn-ea"/>
                <a:cs typeface="+mn-cs"/>
              </a:rPr>
              <a:t>Windows Azure</a:t>
            </a:r>
            <a:r>
              <a:rPr kumimoji="1" lang="ja-JP" altLang="en-US" sz="1200" kern="1200" dirty="0" smtClean="0">
                <a:solidFill>
                  <a:schemeClr val="tx1"/>
                </a:solidFill>
                <a:latin typeface="+mn-lt"/>
                <a:ea typeface="+mn-ea"/>
                <a:cs typeface="+mn-cs"/>
              </a:rPr>
              <a:t>」と商用版「</a:t>
            </a:r>
            <a:r>
              <a:rPr kumimoji="1" lang="en-US" altLang="ja-JP" sz="1200" kern="1200" dirty="0" smtClean="0">
                <a:solidFill>
                  <a:schemeClr val="tx1"/>
                </a:solidFill>
                <a:latin typeface="+mn-lt"/>
                <a:ea typeface="+mn-ea"/>
                <a:cs typeface="+mn-cs"/>
              </a:rPr>
              <a:t>Office 365</a:t>
            </a:r>
            <a:r>
              <a:rPr kumimoji="1" lang="ja-JP" altLang="en-US" sz="1200" kern="1200" dirty="0" smtClean="0">
                <a:solidFill>
                  <a:schemeClr val="tx1"/>
                </a:solidFill>
                <a:latin typeface="+mn-lt"/>
                <a:ea typeface="+mn-ea"/>
                <a:cs typeface="+mn-cs"/>
              </a:rPr>
              <a:t>」を含みます。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Consumer Licensing</a:t>
            </a:r>
            <a:r>
              <a:rPr kumimoji="1" lang="ja-JP" altLang="en-US" sz="1200" kern="1200" dirty="0" smtClean="0">
                <a:solidFill>
                  <a:schemeClr val="tx1"/>
                </a:solidFill>
                <a:latin typeface="+mn-lt"/>
                <a:ea typeface="+mn-ea"/>
                <a:cs typeface="+mn-cs"/>
              </a:rPr>
              <a:t>（消費者用ライセンス）」には</a:t>
            </a:r>
            <a:r>
              <a:rPr kumimoji="1" lang="en-US" altLang="ja-JP" sz="1200" kern="1200" dirty="0" smtClean="0">
                <a:solidFill>
                  <a:schemeClr val="tx1"/>
                </a:solidFill>
                <a:latin typeface="+mn-lt"/>
                <a:ea typeface="+mn-ea"/>
                <a:cs typeface="+mn-cs"/>
              </a:rPr>
              <a:t>OEM</a:t>
            </a:r>
            <a:r>
              <a:rPr kumimoji="1" lang="ja-JP" altLang="en-US" sz="1200" kern="1200" dirty="0" smtClean="0">
                <a:solidFill>
                  <a:schemeClr val="tx1"/>
                </a:solidFill>
                <a:latin typeface="+mn-lt"/>
                <a:ea typeface="+mn-ea"/>
                <a:cs typeface="+mn-cs"/>
              </a:rPr>
              <a:t>版</a:t>
            </a:r>
            <a:r>
              <a:rPr kumimoji="1" lang="en-US" altLang="ja-JP" sz="1200" kern="1200" dirty="0" smtClean="0">
                <a:solidFill>
                  <a:schemeClr val="tx1"/>
                </a:solidFill>
                <a:latin typeface="+mn-lt"/>
                <a:ea typeface="+mn-ea"/>
                <a:cs typeface="+mn-cs"/>
              </a:rPr>
              <a:t>Windows</a:t>
            </a:r>
            <a:r>
              <a:rPr kumimoji="1" lang="ja-JP" altLang="en-US" sz="1200" kern="1200" dirty="0" smtClean="0">
                <a:solidFill>
                  <a:schemeClr val="tx1"/>
                </a:solidFill>
                <a:latin typeface="+mn-lt"/>
                <a:ea typeface="+mn-ea"/>
                <a:cs typeface="+mn-cs"/>
              </a:rPr>
              <a:t>のライセンス、家庭や小企業ユーザー向けの</a:t>
            </a:r>
            <a:r>
              <a:rPr kumimoji="1" lang="en-US" altLang="ja-JP" sz="1200" kern="1200" dirty="0" smtClean="0">
                <a:solidFill>
                  <a:schemeClr val="tx1"/>
                </a:solidFill>
                <a:latin typeface="+mn-lt"/>
                <a:ea typeface="+mn-ea"/>
                <a:cs typeface="+mn-cs"/>
              </a:rPr>
              <a:t>Office</a:t>
            </a:r>
            <a:r>
              <a:rPr kumimoji="1" lang="ja-JP" altLang="en-US" sz="1200" kern="1200" dirty="0" err="1"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Windows Phone</a:t>
            </a:r>
            <a:r>
              <a:rPr kumimoji="1" lang="ja-JP" altLang="en-US" sz="1200" kern="1200" dirty="0" smtClean="0">
                <a:solidFill>
                  <a:schemeClr val="tx1"/>
                </a:solidFill>
                <a:latin typeface="+mn-lt"/>
                <a:ea typeface="+mn-ea"/>
                <a:cs typeface="+mn-cs"/>
              </a:rPr>
              <a:t>」が含まれます。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Consumer Hardware</a:t>
            </a:r>
            <a:r>
              <a:rPr kumimoji="1" lang="ja-JP" altLang="en-US" sz="1200" kern="1200" dirty="0" smtClean="0">
                <a:solidFill>
                  <a:schemeClr val="tx1"/>
                </a:solidFill>
                <a:latin typeface="+mn-lt"/>
                <a:ea typeface="+mn-ea"/>
                <a:cs typeface="+mn-cs"/>
              </a:rPr>
              <a:t>（消費者用ハードウェア）」は、「</a:t>
            </a:r>
            <a:r>
              <a:rPr kumimoji="1" lang="en-US" altLang="ja-JP" sz="1200" kern="1200" dirty="0" smtClean="0">
                <a:solidFill>
                  <a:schemeClr val="tx1"/>
                </a:solidFill>
                <a:latin typeface="+mn-lt"/>
                <a:ea typeface="+mn-ea"/>
                <a:cs typeface="+mn-cs"/>
              </a:rPr>
              <a:t>Xbox</a:t>
            </a:r>
            <a:r>
              <a:rPr kumimoji="1" lang="ja-JP" altLang="en-US" sz="1200" kern="1200" dirty="0" smtClean="0">
                <a:solidFill>
                  <a:schemeClr val="tx1"/>
                </a:solidFill>
                <a:latin typeface="+mn-lt"/>
                <a:ea typeface="+mn-ea"/>
                <a:cs typeface="+mn-cs"/>
              </a:rPr>
              <a:t>」ハードウェアと「</a:t>
            </a:r>
            <a:r>
              <a:rPr kumimoji="1" lang="en-US" altLang="ja-JP" sz="1200" kern="1200" dirty="0" smtClean="0">
                <a:solidFill>
                  <a:schemeClr val="tx1"/>
                </a:solidFill>
                <a:latin typeface="+mn-lt"/>
                <a:ea typeface="+mn-ea"/>
                <a:cs typeface="+mn-cs"/>
              </a:rPr>
              <a:t>Xbox Live</a:t>
            </a:r>
            <a:r>
              <a:rPr kumimoji="1" lang="ja-JP" altLang="en-US" sz="1200" kern="1200" dirty="0" smtClean="0">
                <a:solidFill>
                  <a:schemeClr val="tx1"/>
                </a:solidFill>
                <a:latin typeface="+mn-lt"/>
                <a:ea typeface="+mn-ea"/>
                <a:cs typeface="+mn-cs"/>
              </a:rPr>
              <a:t>」の料金、「</a:t>
            </a:r>
            <a:r>
              <a:rPr kumimoji="1" lang="en-US" altLang="ja-JP" sz="1200" kern="1200" dirty="0" smtClean="0">
                <a:solidFill>
                  <a:schemeClr val="tx1"/>
                </a:solidFill>
                <a:latin typeface="+mn-lt"/>
                <a:ea typeface="+mn-ea"/>
                <a:cs typeface="+mn-cs"/>
              </a:rPr>
              <a:t>Surface</a:t>
            </a:r>
            <a:r>
              <a:rPr kumimoji="1" lang="ja-JP" altLang="en-US" sz="1200" kern="1200" dirty="0" smtClean="0">
                <a:solidFill>
                  <a:schemeClr val="tx1"/>
                </a:solidFill>
                <a:latin typeface="+mn-lt"/>
                <a:ea typeface="+mn-ea"/>
                <a:cs typeface="+mn-cs"/>
              </a:rPr>
              <a:t>」製品、キーボードやマウスといった</a:t>
            </a:r>
            <a:r>
              <a:rPr kumimoji="1" lang="en-US" altLang="ja-JP" sz="1200" kern="1200" dirty="0" smtClean="0">
                <a:solidFill>
                  <a:schemeClr val="tx1"/>
                </a:solidFill>
                <a:latin typeface="+mn-lt"/>
                <a:ea typeface="+mn-ea"/>
                <a:cs typeface="+mn-cs"/>
              </a:rPr>
              <a:t>PC</a:t>
            </a:r>
            <a:r>
              <a:rPr kumimoji="1" lang="ja-JP" altLang="en-US" sz="1200" kern="1200" dirty="0" smtClean="0">
                <a:solidFill>
                  <a:schemeClr val="tx1"/>
                </a:solidFill>
                <a:latin typeface="+mn-lt"/>
                <a:ea typeface="+mn-ea"/>
                <a:cs typeface="+mn-cs"/>
              </a:rPr>
              <a:t>アクセサリーから成り、「</a:t>
            </a:r>
            <a:r>
              <a:rPr kumimoji="1" lang="en-US" altLang="ja-JP" sz="1200" kern="1200" dirty="0" smtClean="0">
                <a:solidFill>
                  <a:schemeClr val="tx1"/>
                </a:solidFill>
                <a:latin typeface="+mn-lt"/>
                <a:ea typeface="+mn-ea"/>
                <a:cs typeface="+mn-cs"/>
              </a:rPr>
              <a:t>Consumer Other</a:t>
            </a:r>
            <a:r>
              <a:rPr kumimoji="1" lang="ja-JP" altLang="en-US" sz="1200" kern="1200" dirty="0" smtClean="0">
                <a:solidFill>
                  <a:schemeClr val="tx1"/>
                </a:solidFill>
                <a:latin typeface="+mn-lt"/>
                <a:ea typeface="+mn-ea"/>
                <a:cs typeface="+mn-cs"/>
              </a:rPr>
              <a:t>（消費者用その他）」には、</a:t>
            </a:r>
            <a:r>
              <a:rPr kumimoji="1" lang="en-US" altLang="ja-JP" sz="1200" kern="1200" dirty="0" smtClean="0">
                <a:solidFill>
                  <a:schemeClr val="tx1"/>
                </a:solidFill>
                <a:latin typeface="+mn-lt"/>
                <a:ea typeface="+mn-ea"/>
                <a:cs typeface="+mn-cs"/>
              </a:rPr>
              <a:t>Windows</a:t>
            </a:r>
            <a:r>
              <a:rPr kumimoji="1" lang="ja-JP" altLang="en-US" sz="1200" kern="1200" dirty="0" smtClean="0">
                <a:solidFill>
                  <a:schemeClr val="tx1"/>
                </a:solidFill>
                <a:latin typeface="+mn-lt"/>
                <a:ea typeface="+mn-ea"/>
                <a:cs typeface="+mn-cs"/>
              </a:rPr>
              <a:t>および</a:t>
            </a:r>
            <a:r>
              <a:rPr kumimoji="1" lang="en-US" altLang="ja-JP" sz="1200" kern="1200" dirty="0" smtClean="0">
                <a:solidFill>
                  <a:schemeClr val="tx1"/>
                </a:solidFill>
                <a:latin typeface="+mn-lt"/>
                <a:ea typeface="+mn-ea"/>
                <a:cs typeface="+mn-cs"/>
              </a:rPr>
              <a:t>Windows Phone</a:t>
            </a:r>
            <a:r>
              <a:rPr kumimoji="1" lang="ja-JP" altLang="en-US" sz="1200" kern="1200" dirty="0" smtClean="0">
                <a:solidFill>
                  <a:schemeClr val="tx1"/>
                </a:solidFill>
                <a:latin typeface="+mn-lt"/>
                <a:ea typeface="+mn-ea"/>
                <a:cs typeface="+mn-cs"/>
              </a:rPr>
              <a:t>向けのオンラインストア、実店舗の</a:t>
            </a:r>
            <a:r>
              <a:rPr kumimoji="1" lang="en-US" altLang="ja-JP" sz="1200" kern="1200" dirty="0" smtClean="0">
                <a:solidFill>
                  <a:schemeClr val="tx1"/>
                </a:solidFill>
                <a:latin typeface="+mn-lt"/>
                <a:ea typeface="+mn-ea"/>
                <a:cs typeface="+mn-cs"/>
              </a:rPr>
              <a:t>Microsoft Store</a:t>
            </a:r>
            <a:r>
              <a:rPr kumimoji="1" lang="ja-JP" altLang="en-US" sz="1200" kern="1200" dirty="0" err="1"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Xbox</a:t>
            </a:r>
            <a:r>
              <a:rPr kumimoji="1" lang="ja-JP" altLang="en-US" sz="1200" kern="1200" dirty="0" smtClean="0">
                <a:solidFill>
                  <a:schemeClr val="tx1"/>
                </a:solidFill>
                <a:latin typeface="+mn-lt"/>
                <a:ea typeface="+mn-ea"/>
                <a:cs typeface="+mn-cs"/>
              </a:rPr>
              <a:t>向けのゲームおよびサービス、オンライン広告（主に</a:t>
            </a:r>
            <a:r>
              <a:rPr kumimoji="1" lang="en-US" altLang="ja-JP" sz="1200" kern="1200" dirty="0" smtClean="0">
                <a:solidFill>
                  <a:schemeClr val="tx1"/>
                </a:solidFill>
                <a:latin typeface="+mn-lt"/>
                <a:ea typeface="+mn-ea"/>
                <a:cs typeface="+mn-cs"/>
              </a:rPr>
              <a:t>Bing</a:t>
            </a:r>
            <a:r>
              <a:rPr kumimoji="1" lang="ja-JP" altLang="en-US" sz="1200" kern="1200" dirty="0" smtClean="0">
                <a:solidFill>
                  <a:schemeClr val="tx1"/>
                </a:solidFill>
                <a:latin typeface="+mn-lt"/>
                <a:ea typeface="+mn-ea"/>
                <a:cs typeface="+mn-cs"/>
              </a:rPr>
              <a:t>の広告）、「</a:t>
            </a:r>
            <a:r>
              <a:rPr kumimoji="1" lang="en-US" altLang="ja-JP" sz="1200" kern="1200" dirty="0" smtClean="0">
                <a:solidFill>
                  <a:schemeClr val="tx1"/>
                </a:solidFill>
                <a:latin typeface="+mn-lt"/>
                <a:ea typeface="+mn-ea"/>
                <a:cs typeface="+mn-cs"/>
              </a:rPr>
              <a:t>Office 365 Home Premium</a:t>
            </a:r>
            <a:r>
              <a:rPr kumimoji="1" lang="ja-JP" altLang="en-US" sz="1200" kern="1200" dirty="0" smtClean="0">
                <a:solidFill>
                  <a:schemeClr val="tx1"/>
                </a:solidFill>
                <a:latin typeface="+mn-lt"/>
                <a:ea typeface="+mn-ea"/>
                <a:cs typeface="+mn-cs"/>
              </a:rPr>
              <a:t>」の料金が含まれています。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ライセンス以外にハードウェアやサービスの割合が増えてきていますが、まだ主力にはなっていません。</a:t>
            </a:r>
            <a:endParaRPr kumimoji="1" lang="en-US"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a:t>
            </a:fld>
            <a:endParaRPr lang="ja-JP" altLang="en-US"/>
          </a:p>
        </p:txBody>
      </p:sp>
    </p:spTree>
    <p:extLst>
      <p:ext uri="{BB962C8B-B14F-4D97-AF65-F5344CB8AC3E}">
        <p14:creationId xmlns:p14="http://schemas.microsoft.com/office/powerpoint/2010/main" val="4252700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Apple</a:t>
            </a:r>
            <a:r>
              <a:rPr kumimoji="1" lang="ja-JP" altLang="en-US" dirty="0" smtClean="0"/>
              <a:t>はごらんのように、ハードウェアを製造して販売し、収益を上げているハードウェアメーカーであることがわかります。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a:t>
            </a:fld>
            <a:endParaRPr lang="ja-JP" altLang="en-US"/>
          </a:p>
        </p:txBody>
      </p:sp>
    </p:spTree>
    <p:extLst>
      <p:ext uri="{BB962C8B-B14F-4D97-AF65-F5344CB8AC3E}">
        <p14:creationId xmlns:p14="http://schemas.microsoft.com/office/powerpoint/2010/main" val="3920061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さて、では</a:t>
            </a:r>
            <a:r>
              <a:rPr kumimoji="1" lang="en-US" altLang="ja-JP" dirty="0" smtClean="0"/>
              <a:t>Google</a:t>
            </a:r>
            <a:r>
              <a:rPr kumimoji="1" lang="ja-JP" altLang="en-US" dirty="0" smtClean="0"/>
              <a:t>は何の会社なのでしょうか？</a:t>
            </a:r>
            <a:endParaRPr kumimoji="1" lang="en-US" altLang="ja-JP" dirty="0" smtClean="0"/>
          </a:p>
          <a:p>
            <a:endParaRPr kumimoji="1" lang="en-US" altLang="ja-JP" dirty="0" smtClean="0"/>
          </a:p>
          <a:p>
            <a:r>
              <a:rPr kumimoji="1" lang="ja-JP" altLang="en-US" dirty="0" smtClean="0"/>
              <a:t>忘れがちなことですが、</a:t>
            </a:r>
            <a:r>
              <a:rPr kumimoji="1" lang="en-US" altLang="ja-JP" dirty="0" smtClean="0"/>
              <a:t>Google</a:t>
            </a:r>
            <a:r>
              <a:rPr kumimoji="1" lang="ja-JP" altLang="en-US" dirty="0" err="1" smtClean="0"/>
              <a:t>の収</a:t>
            </a:r>
            <a:r>
              <a:rPr kumimoji="1" lang="ja-JP" altLang="en-US" dirty="0" smtClean="0"/>
              <a:t>益はほとんどが広告収入です。図では広告収入が</a:t>
            </a:r>
            <a:r>
              <a:rPr kumimoji="1" lang="en-US" altLang="ja-JP" dirty="0" smtClean="0"/>
              <a:t>8</a:t>
            </a:r>
            <a:r>
              <a:rPr kumimoji="1" lang="ja-JP" altLang="en-US" dirty="0" smtClean="0"/>
              <a:t>割程度になっていますが、</a:t>
            </a:r>
            <a:r>
              <a:rPr kumimoji="1" lang="en-US" altLang="ja-JP" dirty="0" smtClean="0"/>
              <a:t>Motorola Mobility</a:t>
            </a:r>
            <a:r>
              <a:rPr kumimoji="1" lang="ja-JP" altLang="en-US" dirty="0" smtClean="0"/>
              <a:t>を売却しましたので、今では</a:t>
            </a:r>
            <a:r>
              <a:rPr kumimoji="1" lang="en-US" altLang="ja-JP" dirty="0" smtClean="0"/>
              <a:t>9</a:t>
            </a:r>
            <a:r>
              <a:rPr kumimoji="1" lang="ja-JP" altLang="en-US" dirty="0" smtClean="0"/>
              <a:t>割が広告収入となっているはずです。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a:t>
            </a:fld>
            <a:endParaRPr lang="ja-JP" altLang="en-US"/>
          </a:p>
        </p:txBody>
      </p:sp>
    </p:spTree>
    <p:extLst>
      <p:ext uri="{BB962C8B-B14F-4D97-AF65-F5344CB8AC3E}">
        <p14:creationId xmlns:p14="http://schemas.microsoft.com/office/powerpoint/2010/main" val="287661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広告収入をベースにした事業というと、新聞や雑誌、</a:t>
            </a:r>
            <a:r>
              <a:rPr kumimoji="1" lang="en-US" altLang="ja-JP" dirty="0" smtClean="0"/>
              <a:t>TV</a:t>
            </a:r>
            <a:r>
              <a:rPr kumimoji="1" lang="ja-JP" altLang="en-US" dirty="0" smtClean="0"/>
              <a:t>などのメディアがまず浮かびます。</a:t>
            </a:r>
            <a:r>
              <a:rPr kumimoji="1" lang="en-US" altLang="ja-JP" dirty="0" smtClean="0"/>
              <a:t>Google</a:t>
            </a:r>
            <a:r>
              <a:rPr kumimoji="1" lang="ja-JP" altLang="en-US" dirty="0" smtClean="0"/>
              <a:t>も、自社のサイトを利用しに来たユーザーに広告を表示し、クリックに応じた広告費を貰っています。</a:t>
            </a:r>
            <a:endParaRPr kumimoji="1" lang="en-US" altLang="ja-JP" dirty="0" smtClean="0"/>
          </a:p>
          <a:p>
            <a:r>
              <a:rPr kumimoji="1" lang="en-US" altLang="ja-JP" dirty="0" smtClean="0"/>
              <a:t>Google</a:t>
            </a:r>
            <a:r>
              <a:rPr kumimoji="1" lang="ja-JP" altLang="en-US" dirty="0" smtClean="0"/>
              <a:t>はまた、広告代理店でもあります。</a:t>
            </a:r>
            <a:r>
              <a:rPr kumimoji="1" lang="en-US" altLang="ja-JP" dirty="0" smtClean="0"/>
              <a:t>AdWords</a:t>
            </a:r>
            <a:r>
              <a:rPr kumimoji="1" lang="ja-JP" altLang="en-US" dirty="0" smtClean="0"/>
              <a:t>や</a:t>
            </a:r>
            <a:r>
              <a:rPr kumimoji="1" lang="en-US" altLang="ja-JP" dirty="0" smtClean="0"/>
              <a:t>AdSense</a:t>
            </a:r>
            <a:r>
              <a:rPr kumimoji="1" lang="ja-JP" altLang="en-US" dirty="0" smtClean="0"/>
              <a:t>を自社の</a:t>
            </a:r>
            <a:r>
              <a:rPr kumimoji="1" lang="en-US" altLang="ja-JP" dirty="0" smtClean="0"/>
              <a:t>Web</a:t>
            </a:r>
            <a:r>
              <a:rPr kumimoji="1" lang="ja-JP" altLang="en-US" dirty="0" smtClean="0"/>
              <a:t>サイトで販売しているからです。</a:t>
            </a:r>
            <a:endParaRPr kumimoji="1" lang="en-US" altLang="ja-JP" dirty="0" smtClean="0"/>
          </a:p>
          <a:p>
            <a:endParaRPr kumimoji="1" lang="en-US" altLang="ja-JP" dirty="0" smtClean="0"/>
          </a:p>
          <a:p>
            <a:r>
              <a:rPr kumimoji="1" lang="en-US" altLang="ja-JP" dirty="0" smtClean="0"/>
              <a:t>Google</a:t>
            </a:r>
            <a:r>
              <a:rPr kumimoji="1" lang="ja-JP" altLang="en-US" dirty="0" smtClean="0"/>
              <a:t>の</a:t>
            </a:r>
            <a:r>
              <a:rPr kumimoji="1" lang="en-US" altLang="ja-JP" dirty="0" smtClean="0"/>
              <a:t>2013</a:t>
            </a:r>
            <a:r>
              <a:rPr kumimoji="1" lang="ja-JP" altLang="en-US" dirty="0" smtClean="0"/>
              <a:t>年の売上高は</a:t>
            </a:r>
            <a:r>
              <a:rPr kumimoji="1" lang="en-US" altLang="ja-JP" dirty="0" smtClean="0"/>
              <a:t>501</a:t>
            </a:r>
            <a:r>
              <a:rPr kumimoji="1" lang="ja-JP" altLang="en-US" dirty="0" smtClean="0"/>
              <a:t>億ドルとで、日本最大の広告代理店である電通の</a:t>
            </a:r>
            <a:r>
              <a:rPr kumimoji="1" lang="en-US" altLang="ja-JP" dirty="0" smtClean="0"/>
              <a:t>2.5</a:t>
            </a:r>
            <a:r>
              <a:rPr kumimoji="1" lang="ja-JP" altLang="en-US" dirty="0" smtClean="0"/>
              <a:t>倍です。比べるには少し無理がありますが、メディア企業として朝日新聞と比べれば</a:t>
            </a:r>
            <a:r>
              <a:rPr kumimoji="1" lang="en-US" altLang="ja-JP" dirty="0" smtClean="0"/>
              <a:t>10</a:t>
            </a:r>
            <a:r>
              <a:rPr kumimoji="1" lang="ja-JP" altLang="en-US" dirty="0" smtClean="0"/>
              <a:t>倍の差です。巨大なメディアであり、広告代理店であることがわかります。</a:t>
            </a:r>
            <a:endParaRPr kumimoji="1" lang="en-US" altLang="ja-JP" dirty="0" smtClean="0"/>
          </a:p>
          <a:p>
            <a:endParaRPr kumimoji="1" lang="en-US" altLang="ja-JP" dirty="0" smtClean="0"/>
          </a:p>
          <a:p>
            <a:r>
              <a:rPr kumimoji="1" lang="ja-JP" altLang="en-US" dirty="0" smtClean="0"/>
              <a:t>さて、</a:t>
            </a:r>
            <a:r>
              <a:rPr kumimoji="1" lang="en-US" altLang="ja-JP" dirty="0" smtClean="0"/>
              <a:t>Google</a:t>
            </a:r>
            <a:r>
              <a:rPr kumimoji="1" lang="ja-JP" altLang="en-US" dirty="0" smtClean="0"/>
              <a:t>がメディアであり、広告代理店であるとすれば、</a:t>
            </a:r>
            <a:r>
              <a:rPr kumimoji="1" lang="en-US" altLang="ja-JP" dirty="0" smtClean="0"/>
              <a:t>Google</a:t>
            </a:r>
            <a:r>
              <a:rPr kumimoji="1" lang="ja-JP" altLang="en-US" dirty="0" smtClean="0"/>
              <a:t>がとるべき戦略とはどういったものになるでしょうか？</a:t>
            </a:r>
            <a:endParaRPr kumimoji="1" lang="en-US" altLang="ja-JP" dirty="0" smtClean="0"/>
          </a:p>
          <a:p>
            <a:endParaRPr kumimoji="1" lang="en-US" altLang="ja-JP" dirty="0" smtClean="0"/>
          </a:p>
          <a:p>
            <a:r>
              <a:rPr kumimoji="1" lang="ja-JP" altLang="en-US" dirty="0" smtClean="0"/>
              <a:t>まず、メディアが売上を伸ばすためには、読者数を増やすことが必要です。読者が多ければ広告主にとって魅力となり、広告が集まるからです。</a:t>
            </a:r>
            <a:endParaRPr kumimoji="1" lang="en-US" altLang="ja-JP" dirty="0" smtClean="0"/>
          </a:p>
          <a:p>
            <a:r>
              <a:rPr kumimoji="1" lang="ja-JP" altLang="en-US" dirty="0" smtClean="0"/>
              <a:t>では、読者を増やすにはどうするか？コンテンツを充実させ、どんどんサイトへの訪問者を増やすのが良いのではないでしょうか</a:t>
            </a:r>
            <a:r>
              <a:rPr kumimoji="1" lang="en-US" altLang="ja-JP" dirty="0" smtClean="0"/>
              <a:t>?</a:t>
            </a:r>
          </a:p>
          <a:p>
            <a:endParaRPr kumimoji="1" lang="en-US" altLang="ja-JP" dirty="0" smtClean="0"/>
          </a:p>
          <a:p>
            <a:r>
              <a:rPr kumimoji="1" lang="ja-JP" altLang="en-US" dirty="0" smtClean="0"/>
              <a:t>広告代理店としての戦略はどうでしょう？ひとつは、広告が多くのユーザーの目に触れることでしょう。広告をモバイルデバイスにも出すことによって、広告の価値は飛躍的に向上します。また、広告主にとっては、広告の効果が高いこと、費用対効果がわかりやすいことなどが重要です。</a:t>
            </a:r>
            <a:r>
              <a:rPr kumimoji="1" lang="en-US" altLang="ja-JP" dirty="0" smtClean="0"/>
              <a:t>Google</a:t>
            </a:r>
            <a:r>
              <a:rPr kumimoji="1" lang="ja-JP" altLang="en-US" dirty="0" smtClean="0"/>
              <a:t>はオンライン広告のメリットを最大限に活かして費用対効果を上げています。</a:t>
            </a:r>
            <a:endParaRPr kumimoji="1" lang="en-US" altLang="ja-JP" dirty="0" smtClean="0"/>
          </a:p>
          <a:p>
            <a:endParaRPr kumimoji="1" lang="en-US" altLang="ja-JP" dirty="0" smtClean="0"/>
          </a:p>
          <a:p>
            <a:r>
              <a:rPr kumimoji="1" lang="ja-JP" altLang="en-US" dirty="0" smtClean="0"/>
              <a:t>広告から収益を得ていると言うことは、コンテンツは無料で提供しても良いわけです。有料のコンテンツと遜色ないコンテンツを無料で提供すれば、読者は確実に増えます。そこから広告収入を得れば良いのです。</a:t>
            </a:r>
            <a:r>
              <a:rPr kumimoji="1" lang="en-US" altLang="ja-JP" dirty="0" smtClean="0"/>
              <a:t>Google</a:t>
            </a:r>
            <a:r>
              <a:rPr kumimoji="1" lang="ja-JP" altLang="en-US" dirty="0" smtClean="0"/>
              <a:t>が様々なサービスを無償で提供しているのは、別に慈善事業ではないのです。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a:t>
            </a:fld>
            <a:endParaRPr lang="ja-JP" altLang="en-US"/>
          </a:p>
        </p:txBody>
      </p:sp>
    </p:spTree>
    <p:extLst>
      <p:ext uri="{BB962C8B-B14F-4D97-AF65-F5344CB8AC3E}">
        <p14:creationId xmlns:p14="http://schemas.microsoft.com/office/powerpoint/2010/main" val="127801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Google</a:t>
            </a:r>
            <a:r>
              <a:rPr kumimoji="1" lang="ja-JP" altLang="en-US" dirty="0" smtClean="0"/>
              <a:t>は</a:t>
            </a:r>
            <a:r>
              <a:rPr kumimoji="1" lang="en-US" altLang="ja-JP" dirty="0" smtClean="0"/>
              <a:t>Android</a:t>
            </a:r>
            <a:r>
              <a:rPr kumimoji="1" lang="ja-JP" altLang="en-US" dirty="0" smtClean="0"/>
              <a:t>を自社で開発してハードウェアメーカーに無料で提供していますが、これも同じ戦略です。</a:t>
            </a:r>
            <a:endParaRPr kumimoji="1" lang="en-US" altLang="ja-JP" dirty="0" smtClean="0"/>
          </a:p>
          <a:p>
            <a:endParaRPr kumimoji="1" lang="en-US" altLang="ja-JP" dirty="0" smtClean="0"/>
          </a:p>
          <a:p>
            <a:r>
              <a:rPr kumimoji="1" lang="en-US" altLang="ja-JP" dirty="0" smtClean="0"/>
              <a:t>Android</a:t>
            </a:r>
            <a:r>
              <a:rPr kumimoji="1" lang="ja-JP" altLang="en-US" dirty="0" smtClean="0"/>
              <a:t>に組込まれているブラウザは</a:t>
            </a:r>
            <a:r>
              <a:rPr kumimoji="1" lang="en-US" altLang="ja-JP" dirty="0" smtClean="0"/>
              <a:t>Chrome</a:t>
            </a:r>
            <a:r>
              <a:rPr kumimoji="1" lang="ja-JP" altLang="en-US" dirty="0" smtClean="0"/>
              <a:t>ベースであり、デフォルトの検索エンジンはもちろん</a:t>
            </a:r>
            <a:r>
              <a:rPr kumimoji="1" lang="en-US" altLang="ja-JP" dirty="0" smtClean="0"/>
              <a:t>Google</a:t>
            </a:r>
            <a:r>
              <a:rPr kumimoji="1" lang="ja-JP" altLang="en-US" dirty="0" smtClean="0"/>
              <a:t>です。</a:t>
            </a:r>
            <a:r>
              <a:rPr kumimoji="1" lang="en-US" altLang="ja-JP" dirty="0" smtClean="0"/>
              <a:t>Android</a:t>
            </a:r>
            <a:r>
              <a:rPr kumimoji="1" lang="ja-JP" altLang="en-US" dirty="0" smtClean="0"/>
              <a:t>端末が世界に広まれば広まるほど、</a:t>
            </a:r>
            <a:r>
              <a:rPr kumimoji="1" lang="en-US" altLang="ja-JP" dirty="0" smtClean="0"/>
              <a:t>Google</a:t>
            </a:r>
            <a:r>
              <a:rPr kumimoji="1" lang="ja-JP" altLang="en-US" dirty="0" smtClean="0"/>
              <a:t>の顧客が増えるのです。</a:t>
            </a:r>
            <a:r>
              <a:rPr kumimoji="1" lang="en-US" altLang="ja-JP" dirty="0" smtClean="0"/>
              <a:t>Google</a:t>
            </a:r>
            <a:r>
              <a:rPr kumimoji="1" lang="ja-JP" altLang="en-US" dirty="0" smtClean="0"/>
              <a:t>は</a:t>
            </a:r>
            <a:r>
              <a:rPr kumimoji="1" lang="en-US" altLang="ja-JP" dirty="0" smtClean="0"/>
              <a:t>Android</a:t>
            </a:r>
            <a:r>
              <a:rPr kumimoji="1" lang="ja-JP" altLang="en-US" dirty="0" smtClean="0"/>
              <a:t>を無償で提供しても、それを補って余りある収益をモバイル広告から得ているのです。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7</a:t>
            </a:fld>
            <a:endParaRPr lang="ja-JP" altLang="en-US"/>
          </a:p>
        </p:txBody>
      </p:sp>
    </p:spTree>
    <p:extLst>
      <p:ext uri="{BB962C8B-B14F-4D97-AF65-F5344CB8AC3E}">
        <p14:creationId xmlns:p14="http://schemas.microsoft.com/office/powerpoint/2010/main" val="224682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ところで、</a:t>
            </a:r>
            <a:r>
              <a:rPr kumimoji="1" lang="en-US" altLang="ja-JP" dirty="0" smtClean="0"/>
              <a:t>iPhone/iPad</a:t>
            </a:r>
            <a:r>
              <a:rPr kumimoji="1" lang="ja-JP" altLang="en-US" dirty="0" smtClean="0"/>
              <a:t>のデフォルト検索エンジンも、</a:t>
            </a:r>
            <a:r>
              <a:rPr kumimoji="1" lang="en-US" altLang="ja-JP" dirty="0" smtClean="0"/>
              <a:t>Google</a:t>
            </a:r>
            <a:r>
              <a:rPr kumimoji="1" lang="ja-JP" altLang="en-US" dirty="0" smtClean="0"/>
              <a:t>なのです。</a:t>
            </a:r>
            <a:endParaRPr kumimoji="1" lang="en-US" altLang="ja-JP" dirty="0" smtClean="0"/>
          </a:p>
          <a:p>
            <a:endParaRPr kumimoji="1" lang="en-US" altLang="ja-JP" dirty="0" smtClean="0"/>
          </a:p>
          <a:p>
            <a:r>
              <a:rPr kumimoji="1" lang="en-US" altLang="ja-JP" dirty="0" smtClean="0"/>
              <a:t>Apple</a:t>
            </a:r>
            <a:r>
              <a:rPr kumimoji="1" lang="ja-JP" altLang="en-US" dirty="0" smtClean="0"/>
              <a:t>は検索エンジンを持っていませんから、検索エンジンは</a:t>
            </a:r>
            <a:r>
              <a:rPr kumimoji="1" lang="en-US" altLang="ja-JP" dirty="0" smtClean="0"/>
              <a:t>Google</a:t>
            </a:r>
            <a:r>
              <a:rPr kumimoji="1" lang="ja-JP" altLang="en-US" dirty="0" smtClean="0"/>
              <a:t>でも</a:t>
            </a:r>
            <a:r>
              <a:rPr kumimoji="1" lang="en-US" altLang="ja-JP" dirty="0" smtClean="0"/>
              <a:t>Bing</a:t>
            </a:r>
            <a:r>
              <a:rPr kumimoji="1" lang="ja-JP" altLang="en-US" dirty="0" smtClean="0"/>
              <a:t>でも良いのです。事実、一時</a:t>
            </a:r>
            <a:r>
              <a:rPr kumimoji="1" lang="en-US" altLang="ja-JP" dirty="0" smtClean="0"/>
              <a:t>Apple</a:t>
            </a:r>
            <a:r>
              <a:rPr kumimoji="1" lang="ja-JP" altLang="en-US" dirty="0" smtClean="0"/>
              <a:t>は検索エンジンを</a:t>
            </a:r>
            <a:r>
              <a:rPr kumimoji="1" lang="en-US" altLang="ja-JP" dirty="0" smtClean="0"/>
              <a:t>Bing</a:t>
            </a:r>
            <a:r>
              <a:rPr kumimoji="1" lang="ja-JP" altLang="en-US" dirty="0" smtClean="0"/>
              <a:t>にするかもしれないと言われていました。</a:t>
            </a:r>
            <a:endParaRPr kumimoji="1" lang="en-US" altLang="ja-JP" dirty="0" smtClean="0"/>
          </a:p>
          <a:p>
            <a:endParaRPr kumimoji="1" lang="en-US" altLang="ja-JP" dirty="0" smtClean="0"/>
          </a:p>
          <a:p>
            <a:r>
              <a:rPr kumimoji="1" lang="en-US" altLang="ja-JP" dirty="0" smtClean="0"/>
              <a:t>Google</a:t>
            </a:r>
            <a:r>
              <a:rPr kumimoji="1" lang="ja-JP" altLang="en-US" dirty="0" smtClean="0"/>
              <a:t>は今では、</a:t>
            </a:r>
            <a:r>
              <a:rPr kumimoji="1" lang="en-US" altLang="ja-JP" dirty="0" smtClean="0"/>
              <a:t>Apple</a:t>
            </a:r>
            <a:r>
              <a:rPr kumimoji="1" lang="ja-JP" altLang="en-US" dirty="0" smtClean="0"/>
              <a:t>に「広告料」を支払って、デフォルトの検索エンジンにしてもらっています。</a:t>
            </a:r>
            <a:endParaRPr kumimoji="1" lang="en-US" altLang="ja-JP" dirty="0" smtClean="0"/>
          </a:p>
          <a:p>
            <a:endParaRPr kumimoji="1" lang="en-US" altLang="ja-JP" dirty="0" smtClean="0"/>
          </a:p>
          <a:p>
            <a:r>
              <a:rPr kumimoji="1" lang="ja-JP" altLang="en-US" dirty="0" smtClean="0"/>
              <a:t>つまり、</a:t>
            </a:r>
            <a:r>
              <a:rPr kumimoji="1" lang="en-US" altLang="ja-JP" dirty="0" smtClean="0"/>
              <a:t>Google</a:t>
            </a:r>
            <a:r>
              <a:rPr kumimoji="1" lang="ja-JP" altLang="en-US" dirty="0" smtClean="0"/>
              <a:t>にとってみれば、</a:t>
            </a:r>
            <a:r>
              <a:rPr kumimoji="1" lang="en-US" altLang="ja-JP" dirty="0" smtClean="0"/>
              <a:t>Android</a:t>
            </a:r>
            <a:r>
              <a:rPr kumimoji="1" lang="ja-JP" altLang="en-US" dirty="0" smtClean="0"/>
              <a:t>端末が売れても、</a:t>
            </a:r>
            <a:r>
              <a:rPr kumimoji="1" lang="en-US" altLang="ja-JP" dirty="0" smtClean="0"/>
              <a:t>iPhone/iPad</a:t>
            </a:r>
            <a:r>
              <a:rPr kumimoji="1" lang="ja-JP" altLang="en-US" dirty="0" smtClean="0"/>
              <a:t>が売れても、どちらでも良いのです。どちらからも広告収入が入ってきます。</a:t>
            </a:r>
            <a:endParaRPr kumimoji="1" lang="en-US" altLang="ja-JP" dirty="0" smtClean="0"/>
          </a:p>
          <a:p>
            <a:r>
              <a:rPr kumimoji="1" lang="ja-JP" altLang="en-US" dirty="0" smtClean="0"/>
              <a:t>となると、</a:t>
            </a:r>
            <a:r>
              <a:rPr kumimoji="1" lang="en-US" altLang="ja-JP" dirty="0" smtClean="0"/>
              <a:t>Google</a:t>
            </a:r>
            <a:r>
              <a:rPr kumimoji="1" lang="ja-JP" altLang="en-US" dirty="0" smtClean="0"/>
              <a:t>と</a:t>
            </a:r>
            <a:r>
              <a:rPr kumimoji="1" lang="en-US" altLang="ja-JP" dirty="0" smtClean="0"/>
              <a:t>Apple</a:t>
            </a:r>
            <a:r>
              <a:rPr kumimoji="1" lang="ja-JP" altLang="en-US" dirty="0" smtClean="0"/>
              <a:t>は、ビジネス上は競合でもなんでもない、という見方もできるのです。</a:t>
            </a:r>
            <a:endParaRPr kumimoji="1" lang="en-US" altLang="ja-JP" dirty="0" smtClean="0"/>
          </a:p>
          <a:p>
            <a:endParaRPr kumimoji="1" lang="en-US" altLang="ja-JP" dirty="0" smtClean="0"/>
          </a:p>
          <a:p>
            <a:r>
              <a:rPr kumimoji="1" lang="ja-JP" altLang="en-US" dirty="0" smtClean="0"/>
              <a:t>こうなると、苦しいのはマイクロソフトです。無償の</a:t>
            </a:r>
            <a:r>
              <a:rPr kumimoji="1" lang="en-US" altLang="ja-JP" dirty="0" smtClean="0"/>
              <a:t>OS</a:t>
            </a:r>
            <a:r>
              <a:rPr kumimoji="1" lang="ja-JP" altLang="en-US" dirty="0" smtClean="0"/>
              <a:t>と有償の</a:t>
            </a:r>
            <a:r>
              <a:rPr kumimoji="1" lang="en-US" altLang="ja-JP" dirty="0" smtClean="0"/>
              <a:t>OS</a:t>
            </a:r>
            <a:r>
              <a:rPr kumimoji="1" lang="ja-JP" altLang="en-US" dirty="0" smtClean="0"/>
              <a:t>では、勝負になりません。</a:t>
            </a:r>
            <a:r>
              <a:rPr kumimoji="1" lang="en-US" altLang="ja-JP" dirty="0" smtClean="0"/>
              <a:t>Windows Phone</a:t>
            </a:r>
            <a:r>
              <a:rPr kumimoji="1" lang="ja-JP" altLang="en-US" dirty="0" smtClean="0"/>
              <a:t>はまったく普及せず、</a:t>
            </a:r>
            <a:r>
              <a:rPr kumimoji="1" lang="en-US" altLang="ja-JP" dirty="0" smtClean="0"/>
              <a:t>Windows</a:t>
            </a:r>
            <a:r>
              <a:rPr kumimoji="1" lang="ja-JP" altLang="en-US" dirty="0" smtClean="0"/>
              <a:t>はタブレットに追い詰められ、打つ手無し、の状況です。ビジネスモデルの違いがマイクロソフトを追い詰めたのです。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8</a:t>
            </a:fld>
            <a:endParaRPr lang="ja-JP" altLang="en-US"/>
          </a:p>
        </p:txBody>
      </p:sp>
    </p:spTree>
    <p:extLst>
      <p:ext uri="{BB962C8B-B14F-4D97-AF65-F5344CB8AC3E}">
        <p14:creationId xmlns:p14="http://schemas.microsoft.com/office/powerpoint/2010/main" val="204298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もちろんマイクロソフトも、手をこまねいていたわけではありません。</a:t>
            </a:r>
            <a:r>
              <a:rPr kumimoji="1" lang="en-US" altLang="ja-JP" dirty="0" smtClean="0"/>
              <a:t>Yahoo!</a:t>
            </a:r>
            <a:r>
              <a:rPr kumimoji="1" lang="ja-JP" altLang="en-US" dirty="0" smtClean="0"/>
              <a:t>を買収しようとしたのは、</a:t>
            </a:r>
            <a:r>
              <a:rPr kumimoji="1" lang="en-US" altLang="ja-JP" dirty="0" smtClean="0"/>
              <a:t>Google</a:t>
            </a:r>
            <a:r>
              <a:rPr kumimoji="1" lang="ja-JP" altLang="en-US" dirty="0" smtClean="0"/>
              <a:t>に対抗できる検索エンジンを手に入れて、</a:t>
            </a:r>
            <a:r>
              <a:rPr kumimoji="1" lang="en-US" altLang="ja-JP" dirty="0" smtClean="0"/>
              <a:t>Google</a:t>
            </a:r>
            <a:r>
              <a:rPr kumimoji="1" lang="ja-JP" altLang="en-US" dirty="0" smtClean="0"/>
              <a:t>と同じビジネスモデルを手に入れたかったからでしょう。</a:t>
            </a:r>
            <a:endParaRPr kumimoji="1" lang="en-US" altLang="ja-JP" dirty="0" smtClean="0"/>
          </a:p>
          <a:p>
            <a:r>
              <a:rPr kumimoji="1" lang="ja-JP" altLang="en-US" dirty="0" smtClean="0"/>
              <a:t>クラウドサービスにも参入し、モバイルデバイスで圧倒的なシェアを誇る</a:t>
            </a:r>
            <a:r>
              <a:rPr kumimoji="1" lang="en-US" altLang="ja-JP" dirty="0" smtClean="0"/>
              <a:t>ARM</a:t>
            </a:r>
            <a:r>
              <a:rPr kumimoji="1" lang="ja-JP" altLang="en-US" dirty="0" smtClean="0"/>
              <a:t>への</a:t>
            </a:r>
            <a:r>
              <a:rPr kumimoji="1" lang="en-US" altLang="ja-JP" dirty="0" smtClean="0"/>
              <a:t>Windows</a:t>
            </a:r>
            <a:r>
              <a:rPr kumimoji="1" lang="ja-JP" altLang="en-US" dirty="0" smtClean="0"/>
              <a:t>移植も発表しました。翌年には（ゲームを除く）初めての自社製ハードウェアである</a:t>
            </a:r>
            <a:r>
              <a:rPr kumimoji="1" lang="en-US" altLang="ja-JP" dirty="0" smtClean="0"/>
              <a:t>Surface</a:t>
            </a:r>
            <a:r>
              <a:rPr kumimoji="1" lang="ja-JP" altLang="en-US" dirty="0" smtClean="0"/>
              <a:t>を発表しました。</a:t>
            </a:r>
            <a:endParaRPr kumimoji="1" lang="en-US" altLang="ja-JP" dirty="0" smtClean="0"/>
          </a:p>
          <a:p>
            <a:endParaRPr kumimoji="1" lang="en-US" altLang="ja-JP" dirty="0" smtClean="0"/>
          </a:p>
          <a:p>
            <a:r>
              <a:rPr kumimoji="1" lang="ja-JP" altLang="en-US" dirty="0" smtClean="0"/>
              <a:t>マイクロソフトはそれまで、</a:t>
            </a:r>
            <a:r>
              <a:rPr kumimoji="1" lang="en-US" altLang="ja-JP" dirty="0" smtClean="0"/>
              <a:t>PC</a:t>
            </a:r>
            <a:r>
              <a:rPr kumimoji="1" lang="ja-JP" altLang="en-US" dirty="0" smtClean="0"/>
              <a:t>のハードウェアはパートナー企業に任せるという方針をとってきました。しかし、ソフト、ハード、サービスを一体開発して、シームレスなユーザーエクスペリエンスを提供する</a:t>
            </a:r>
            <a:r>
              <a:rPr kumimoji="1" lang="en-US" altLang="ja-JP" dirty="0" smtClean="0"/>
              <a:t>Apple</a:t>
            </a:r>
            <a:r>
              <a:rPr kumimoji="1" lang="ja-JP" altLang="en-US" dirty="0" smtClean="0"/>
              <a:t>に対抗するためには、自社でコントロールできるハードウェアがどうしても必要であると言うことを認識したのでは</a:t>
            </a:r>
            <a:r>
              <a:rPr kumimoji="1" lang="ja-JP" altLang="en-US" dirty="0" smtClean="0"/>
              <a:t>ないかと考えられます。</a:t>
            </a:r>
            <a:endParaRPr kumimoji="1" lang="en-US" altLang="ja-JP" dirty="0" smtClean="0"/>
          </a:p>
          <a:p>
            <a:endParaRPr kumimoji="1" lang="en-US" altLang="ja-JP" dirty="0" smtClean="0"/>
          </a:p>
          <a:p>
            <a:r>
              <a:rPr kumimoji="1" lang="en-US" altLang="ja-JP" dirty="0" smtClean="0"/>
              <a:t>Google</a:t>
            </a:r>
            <a:r>
              <a:rPr kumimoji="1" lang="ja-JP" altLang="en-US" dirty="0" smtClean="0"/>
              <a:t>も、</a:t>
            </a:r>
            <a:r>
              <a:rPr kumimoji="1" lang="en-US" altLang="ja-JP" dirty="0" smtClean="0"/>
              <a:t>Android</a:t>
            </a:r>
            <a:r>
              <a:rPr kumimoji="1" lang="ja-JP" altLang="en-US" dirty="0" smtClean="0"/>
              <a:t>デバイスの標準を示すために</a:t>
            </a:r>
            <a:r>
              <a:rPr kumimoji="1" lang="en-US" altLang="ja-JP" dirty="0" smtClean="0"/>
              <a:t>Google Phone</a:t>
            </a:r>
            <a:r>
              <a:rPr kumimoji="1" lang="ja-JP" altLang="en-US" dirty="0" smtClean="0"/>
              <a:t>を出したことがあります。</a:t>
            </a:r>
            <a:r>
              <a:rPr kumimoji="1" lang="en-US" altLang="ja-JP" dirty="0" smtClean="0"/>
              <a:t>Microsoft</a:t>
            </a:r>
            <a:r>
              <a:rPr kumimoji="1" lang="ja-JP" altLang="en-US" dirty="0" smtClean="0"/>
              <a:t>も</a:t>
            </a:r>
            <a:r>
              <a:rPr kumimoji="1" lang="en-US" altLang="ja-JP" dirty="0" smtClean="0"/>
              <a:t>Google</a:t>
            </a:r>
            <a:r>
              <a:rPr kumimoji="1" lang="ja-JP" altLang="en-US" dirty="0" smtClean="0"/>
              <a:t>も、</a:t>
            </a:r>
            <a:r>
              <a:rPr kumimoji="1" lang="en-US" altLang="ja-JP" dirty="0" smtClean="0"/>
              <a:t>Apple</a:t>
            </a:r>
            <a:r>
              <a:rPr kumimoji="1" lang="ja-JP" altLang="en-US" dirty="0" smtClean="0"/>
              <a:t>的なビジネスモデルを模索しているのです。</a:t>
            </a:r>
            <a:endParaRPr kumimoji="1" lang="en-US" altLang="ja-JP" dirty="0" smtClean="0"/>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しかし、なかなか成果は上がらず、</a:t>
            </a:r>
            <a:r>
              <a:rPr kumimoji="1" lang="en-US" altLang="ja-JP" dirty="0" smtClean="0"/>
              <a:t>2013</a:t>
            </a:r>
            <a:r>
              <a:rPr kumimoji="1" lang="ja-JP" altLang="en-US" dirty="0" smtClean="0"/>
              <a:t>年、ついにバルマーが引退を発表しました。引退発表の時の言葉が、</a:t>
            </a:r>
            <a:r>
              <a:rPr kumimoji="0" lang="ja-JP" altLang="en-US" sz="1200" b="0" i="0" u="none" strike="noStrike" cap="none" normalizeH="0" dirty="0" smtClean="0">
                <a:ln>
                  <a:noFill/>
                </a:ln>
                <a:solidFill>
                  <a:schemeClr val="bg1"/>
                </a:solidFill>
                <a:effectLst/>
                <a:latin typeface="+mn-lt"/>
                <a:ea typeface="+mn-ea"/>
              </a:rPr>
              <a:t>「デバイスとサービスの会社を目指す」</a:t>
            </a:r>
            <a:r>
              <a:rPr kumimoji="1" lang="ja-JP" altLang="en-US" sz="1200" b="0" i="0" u="none" strike="noStrike" cap="none" normalizeH="0" dirty="0" smtClean="0">
                <a:ln>
                  <a:noFill/>
                </a:ln>
                <a:solidFill>
                  <a:schemeClr val="tx1"/>
                </a:solidFill>
                <a:effectLst/>
                <a:latin typeface="+mn-lt"/>
                <a:ea typeface="+mn-ea"/>
              </a:rPr>
              <a:t>でした。ビジネスモデルを転換し、</a:t>
            </a:r>
            <a:r>
              <a:rPr kumimoji="1" lang="en-US" altLang="ja-JP" sz="1200" b="0" i="0" u="none" strike="noStrike" cap="none" normalizeH="0" dirty="0" smtClean="0">
                <a:ln>
                  <a:noFill/>
                </a:ln>
                <a:solidFill>
                  <a:schemeClr val="tx1"/>
                </a:solidFill>
                <a:effectLst/>
                <a:latin typeface="+mn-lt"/>
                <a:ea typeface="+mn-ea"/>
              </a:rPr>
              <a:t>Apple</a:t>
            </a:r>
            <a:r>
              <a:rPr kumimoji="1" lang="ja-JP" altLang="en-US" sz="1200" b="0" i="0" u="none" strike="noStrike" cap="none" normalizeH="0" dirty="0" smtClean="0">
                <a:ln>
                  <a:noFill/>
                </a:ln>
                <a:solidFill>
                  <a:schemeClr val="tx1"/>
                </a:solidFill>
                <a:effectLst/>
                <a:latin typeface="+mn-lt"/>
                <a:ea typeface="+mn-ea"/>
              </a:rPr>
              <a:t>や</a:t>
            </a:r>
            <a:r>
              <a:rPr kumimoji="1" lang="en-US" altLang="ja-JP" sz="1200" b="0" i="0" u="none" strike="noStrike" cap="none" normalizeH="0" dirty="0" smtClean="0">
                <a:ln>
                  <a:noFill/>
                </a:ln>
                <a:solidFill>
                  <a:schemeClr val="tx1"/>
                </a:solidFill>
                <a:effectLst/>
                <a:latin typeface="+mn-lt"/>
                <a:ea typeface="+mn-ea"/>
              </a:rPr>
              <a:t>Google</a:t>
            </a:r>
            <a:r>
              <a:rPr kumimoji="1" lang="ja-JP" altLang="en-US" sz="1200" b="0" i="0" u="none" strike="noStrike" cap="none" normalizeH="0" dirty="0" smtClean="0">
                <a:ln>
                  <a:noFill/>
                </a:ln>
                <a:solidFill>
                  <a:schemeClr val="tx1"/>
                </a:solidFill>
                <a:effectLst/>
                <a:latin typeface="+mn-lt"/>
                <a:ea typeface="+mn-ea"/>
              </a:rPr>
              <a:t>と同じ土俵に立たなければ、闘えないということを言っているのではないでしょうか？</a:t>
            </a: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smtClean="0">
                <a:ln>
                  <a:noFill/>
                </a:ln>
                <a:solidFill>
                  <a:schemeClr val="tx1"/>
                </a:solidFill>
                <a:effectLst/>
                <a:latin typeface="+mn-lt"/>
                <a:ea typeface="+mn-ea"/>
              </a:rPr>
              <a:t>Nokia</a:t>
            </a:r>
            <a:r>
              <a:rPr kumimoji="1" lang="ja-JP" altLang="en-US" sz="1200" b="0" i="0" u="none" strike="noStrike" cap="none" normalizeH="0" dirty="0" smtClean="0">
                <a:ln>
                  <a:noFill/>
                </a:ln>
                <a:solidFill>
                  <a:schemeClr val="tx1"/>
                </a:solidFill>
                <a:effectLst/>
                <a:latin typeface="+mn-lt"/>
                <a:ea typeface="+mn-ea"/>
              </a:rPr>
              <a:t>の携帯事業を買収したのも、自社で全てをコントロールできるデバイスを手に入れて</a:t>
            </a:r>
            <a:r>
              <a:rPr kumimoji="1" lang="en-US" altLang="ja-JP" sz="1200" b="0" i="0" u="none" strike="noStrike" cap="none" normalizeH="0" dirty="0" smtClean="0">
                <a:ln>
                  <a:noFill/>
                </a:ln>
                <a:solidFill>
                  <a:schemeClr val="tx1"/>
                </a:solidFill>
                <a:effectLst/>
                <a:latin typeface="+mn-lt"/>
                <a:ea typeface="+mn-ea"/>
              </a:rPr>
              <a:t>Apple</a:t>
            </a:r>
            <a:r>
              <a:rPr kumimoji="1" lang="ja-JP" altLang="en-US" sz="1200" b="0" i="0" u="none" strike="noStrike" cap="none" normalizeH="0" dirty="0" err="1" smtClean="0">
                <a:ln>
                  <a:noFill/>
                </a:ln>
                <a:solidFill>
                  <a:schemeClr val="tx1"/>
                </a:solidFill>
                <a:effectLst/>
                <a:latin typeface="+mn-lt"/>
                <a:ea typeface="+mn-ea"/>
              </a:rPr>
              <a:t>のような</a:t>
            </a:r>
            <a:r>
              <a:rPr kumimoji="1" lang="ja-JP" altLang="en-US" sz="1200" b="0" i="0" u="none" strike="noStrike" cap="none" normalizeH="0" dirty="0" smtClean="0">
                <a:ln>
                  <a:noFill/>
                </a:ln>
                <a:solidFill>
                  <a:schemeClr val="tx1"/>
                </a:solidFill>
                <a:effectLst/>
                <a:latin typeface="+mn-lt"/>
                <a:ea typeface="+mn-ea"/>
              </a:rPr>
              <a:t>究極のユーザーエクスペリエンスを目指したものでしょう。そしてついに</a:t>
            </a:r>
            <a:r>
              <a:rPr kumimoji="1" lang="en-US" altLang="ja-JP" sz="1200" b="0" i="0" u="none" strike="noStrike" cap="none" normalizeH="0" dirty="0" smtClean="0">
                <a:ln>
                  <a:noFill/>
                </a:ln>
                <a:solidFill>
                  <a:schemeClr val="tx1"/>
                </a:solidFill>
                <a:effectLst/>
                <a:latin typeface="+mn-lt"/>
                <a:ea typeface="+mn-ea"/>
              </a:rPr>
              <a:t>2014</a:t>
            </a:r>
            <a:r>
              <a:rPr kumimoji="1" lang="ja-JP" altLang="en-US" sz="1200" b="0" i="0" u="none" strike="noStrike" cap="none" normalizeH="0" dirty="0" smtClean="0">
                <a:ln>
                  <a:noFill/>
                </a:ln>
                <a:solidFill>
                  <a:schemeClr val="tx1"/>
                </a:solidFill>
                <a:effectLst/>
                <a:latin typeface="+mn-lt"/>
                <a:ea typeface="+mn-ea"/>
              </a:rPr>
              <a:t>年、小型タブレット向けの</a:t>
            </a:r>
            <a:r>
              <a:rPr kumimoji="1" lang="en-US" altLang="ja-JP" sz="1200" b="0" i="0" u="none" strike="noStrike" cap="none" normalizeH="0" dirty="0" smtClean="0">
                <a:ln>
                  <a:noFill/>
                </a:ln>
                <a:solidFill>
                  <a:schemeClr val="tx1"/>
                </a:solidFill>
                <a:effectLst/>
                <a:latin typeface="+mn-lt"/>
                <a:ea typeface="+mn-ea"/>
              </a:rPr>
              <a:t>Windows</a:t>
            </a:r>
            <a:r>
              <a:rPr kumimoji="1" lang="ja-JP" altLang="en-US" sz="1200" b="0" i="0" u="none" strike="noStrike" cap="none" normalizeH="0" dirty="0" smtClean="0">
                <a:ln>
                  <a:noFill/>
                </a:ln>
                <a:solidFill>
                  <a:schemeClr val="tx1"/>
                </a:solidFill>
                <a:effectLst/>
                <a:latin typeface="+mn-lt"/>
                <a:ea typeface="+mn-ea"/>
              </a:rPr>
              <a:t>を無償で提供するという発表を行いました。やはり、無料と有料では勝負にならなかったのです。</a:t>
            </a:r>
            <a:endParaRPr kumimoji="0" lang="en-US" altLang="ja-JP" sz="1200" b="0" i="0" u="none" strike="noStrike" cap="none" normalizeH="0" dirty="0" smtClean="0">
              <a:ln>
                <a:noFill/>
              </a:ln>
              <a:solidFill>
                <a:schemeClr val="bg1"/>
              </a:solidFill>
              <a:effectLst/>
              <a:latin typeface="+mn-lt"/>
              <a:ea typeface="+mn-ea"/>
            </a:endParaRP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9</a:t>
            </a:fld>
            <a:endParaRPr lang="ja-JP" altLang="en-US"/>
          </a:p>
        </p:txBody>
      </p:sp>
    </p:spTree>
    <p:extLst>
      <p:ext uri="{BB962C8B-B14F-4D97-AF65-F5344CB8AC3E}">
        <p14:creationId xmlns:p14="http://schemas.microsoft.com/office/powerpoint/2010/main" val="2188952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正方形/長方形 1"/>
          <p:cNvSpPr/>
          <p:nvPr userDrawn="1"/>
        </p:nvSpPr>
        <p:spPr bwMode="auto">
          <a:xfrm>
            <a:off x="755576" y="717472"/>
            <a:ext cx="7632848" cy="5400600"/>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Text Box 13"/>
          <p:cNvSpPr txBox="1">
            <a:spLocks noChangeArrowheads="1"/>
          </p:cNvSpPr>
          <p:nvPr/>
        </p:nvSpPr>
        <p:spPr bwMode="auto">
          <a:xfrm>
            <a:off x="6588224" y="-1"/>
            <a:ext cx="255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1200" baseline="0" dirty="0" smtClean="0">
                <a:latin typeface="+mn-lt"/>
                <a:ea typeface="+mn-ea"/>
              </a:rPr>
              <a:t>IT</a:t>
            </a:r>
            <a:r>
              <a:rPr lang="ja-JP" altLang="en-US" sz="1200" baseline="0" dirty="0" smtClean="0">
                <a:latin typeface="+mn-lt"/>
                <a:ea typeface="+mn-ea"/>
              </a:rPr>
              <a:t>ソリューション塾　講義資料</a:t>
            </a:r>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正方形/長方形 14"/>
          <p:cNvSpPr/>
          <p:nvPr userDrawn="1"/>
        </p:nvSpPr>
        <p:spPr bwMode="auto">
          <a:xfrm>
            <a:off x="755576" y="1916832"/>
            <a:ext cx="7632848" cy="31573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68996" name="Rectangle 4"/>
          <p:cNvSpPr>
            <a:spLocks noGrp="1" noChangeArrowheads="1"/>
          </p:cNvSpPr>
          <p:nvPr>
            <p:ph type="ctrTitle"/>
          </p:nvPr>
        </p:nvSpPr>
        <p:spPr>
          <a:xfrm>
            <a:off x="1" y="2960572"/>
            <a:ext cx="9143999" cy="914400"/>
          </a:xfrm>
        </p:spPr>
        <p:txBody>
          <a:bodyPr/>
          <a:lstStyle>
            <a:lvl1pPr algn="ctr">
              <a:defRPr>
                <a:solidFill>
                  <a:schemeClr val="bg1"/>
                </a:solidFill>
              </a:defRPr>
            </a:lvl1pPr>
          </a:lstStyle>
          <a:p>
            <a:r>
              <a:rPr lang="ja-JP" altLang="en-US" dirty="0" smtClean="0"/>
              <a:t>マスタ タイトルの書式設定</a:t>
            </a:r>
            <a:endParaRPr lang="ja-JP" altLang="en-US" dirty="0"/>
          </a:p>
        </p:txBody>
      </p:sp>
      <p:sp>
        <p:nvSpPr>
          <p:cNvPr id="14" name="Text Box 24"/>
          <p:cNvSpPr txBox="1">
            <a:spLocks noChangeArrowheads="1"/>
          </p:cNvSpPr>
          <p:nvPr userDrawn="1"/>
        </p:nvSpPr>
        <p:spPr bwMode="auto">
          <a:xfrm>
            <a:off x="5868144" y="6638066"/>
            <a:ext cx="31133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baseline="0" dirty="0" smtClean="0">
                <a:latin typeface="+mn-lt"/>
                <a:ea typeface="+mn-ea"/>
              </a:rPr>
              <a:t>© 2009-14,all rights reserved by </a:t>
            </a:r>
            <a:r>
              <a:rPr lang="en-US" altLang="ja-JP" sz="800" baseline="0" dirty="0" err="1" smtClean="0">
                <a:latin typeface="+mn-lt"/>
                <a:ea typeface="+mn-ea"/>
              </a:rPr>
              <a:t>NetCommerce</a:t>
            </a:r>
            <a:r>
              <a:rPr lang="en-US" altLang="ja-JP" sz="800" baseline="0" dirty="0" smtClean="0">
                <a:latin typeface="+mn-lt"/>
                <a:ea typeface="+mn-ea"/>
              </a:rPr>
              <a:t> &amp; applied marketing</a:t>
            </a:r>
          </a:p>
        </p:txBody>
      </p:sp>
      <p:sp>
        <p:nvSpPr>
          <p:cNvPr id="8" name="正方形/長方形 7"/>
          <p:cNvSpPr/>
          <p:nvPr userDrawn="1"/>
        </p:nvSpPr>
        <p:spPr bwMode="auto">
          <a:xfrm>
            <a:off x="7496752" y="1916832"/>
            <a:ext cx="891671" cy="216024"/>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正方形/長方形 8"/>
          <p:cNvSpPr/>
          <p:nvPr userDrawn="1"/>
        </p:nvSpPr>
        <p:spPr bwMode="auto">
          <a:xfrm>
            <a:off x="6605081" y="1916832"/>
            <a:ext cx="891671" cy="216024"/>
          </a:xfrm>
          <a:prstGeom prst="rect">
            <a:avLst/>
          </a:prstGeom>
          <a:solidFill>
            <a:schemeClr val="accent1">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38097688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 name="正方形/長方形 3"/>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smtClean="0"/>
              <a:t>© 2009-13,all rights reserved by NetCommerce &amp; applied marketing</a:t>
            </a:r>
          </a:p>
        </p:txBody>
      </p:sp>
    </p:spTree>
    <p:extLst>
      <p:ext uri="{BB962C8B-B14F-4D97-AF65-F5344CB8AC3E}">
        <p14:creationId xmlns:p14="http://schemas.microsoft.com/office/powerpoint/2010/main" val="6709932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7" name="正方形/長方形 6"/>
          <p:cNvSpPr/>
          <p:nvPr userDrawn="1"/>
        </p:nvSpPr>
        <p:spPr bwMode="auto">
          <a:xfrm>
            <a:off x="-4744" y="0"/>
            <a:ext cx="9148744" cy="6860362"/>
          </a:xfrm>
          <a:prstGeom prst="rect">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solidFill>
                  <a:schemeClr val="bg1"/>
                </a:solidFill>
              </a:rPr>
              <a:t>© 2009-13,all rights reserved by </a:t>
            </a:r>
            <a:r>
              <a:rPr lang="en-US" altLang="ja-JP" sz="800" dirty="0" err="1" smtClean="0">
                <a:solidFill>
                  <a:schemeClr val="bg1"/>
                </a:solidFill>
              </a:rPr>
              <a:t>NetCommerce</a:t>
            </a:r>
            <a:r>
              <a:rPr lang="en-US" altLang="ja-JP" sz="800" dirty="0" smtClean="0">
                <a:solidFill>
                  <a:schemeClr val="bg1"/>
                </a:solidFill>
              </a:rPr>
              <a:t> &amp; applied marketing</a:t>
            </a:r>
          </a:p>
        </p:txBody>
      </p:sp>
    </p:spTree>
    <p:extLst>
      <p:ext uri="{BB962C8B-B14F-4D97-AF65-F5344CB8AC3E}">
        <p14:creationId xmlns:p14="http://schemas.microsoft.com/office/powerpoint/2010/main" val="1083124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solidFill>
                  <a:schemeClr val="accent4"/>
                </a:solidFill>
                <a:ea typeface="+mn-ea"/>
              </a:defRPr>
            </a:lvl1pPr>
            <a:lvl2pPr>
              <a:defRPr sz="2000" baseline="0">
                <a:solidFill>
                  <a:schemeClr val="accent4"/>
                </a:solidFill>
                <a:ea typeface="+mn-ea"/>
              </a:defRPr>
            </a:lvl2pPr>
            <a:lvl3pPr>
              <a:defRPr sz="2000" baseline="0">
                <a:solidFill>
                  <a:schemeClr val="accent4"/>
                </a:solidFill>
                <a:ea typeface="+mn-ea"/>
              </a:defRPr>
            </a:lvl3pPr>
            <a:lvl4pPr>
              <a:defRPr sz="1800" baseline="0">
                <a:solidFill>
                  <a:schemeClr val="accent4"/>
                </a:solidFill>
                <a:ea typeface="+mn-ea"/>
              </a:defRPr>
            </a:lvl4pPr>
            <a:lvl5pPr>
              <a:defRPr sz="1800" baseline="0">
                <a:solidFill>
                  <a:schemeClr val="accent4"/>
                </a:solidFill>
                <a:ea typeface="+mn-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144059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4018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188906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8246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3706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88907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9158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8247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正方形/長方形 8"/>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正方形/長方形 7"/>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 name="正方形/長方形 1"/>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26" name="Rectangle 16"/>
          <p:cNvSpPr>
            <a:spLocks noChangeArrowheads="1"/>
          </p:cNvSpPr>
          <p:nvPr/>
        </p:nvSpPr>
        <p:spPr bwMode="auto">
          <a:xfrm>
            <a:off x="0" y="0"/>
            <a:ext cx="9144000" cy="838200"/>
          </a:xfrm>
          <a:prstGeom prst="rect">
            <a:avLst/>
          </a:prstGeom>
          <a:solidFill>
            <a:schemeClr val="accent4"/>
          </a:solidFill>
          <a:ln>
            <a:noFill/>
          </a:ln>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615063" y="6583363"/>
            <a:ext cx="255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latin typeface="+mn-lt"/>
                <a:ea typeface="+mn-ea"/>
              </a:rPr>
              <a:t>NetCommerce</a:t>
            </a:r>
            <a:r>
              <a:rPr lang="en-US" altLang="ja-JP" sz="1200" dirty="0" smtClean="0">
                <a:solidFill>
                  <a:schemeClr val="bg1"/>
                </a:solidFill>
                <a:latin typeface="+mn-lt"/>
                <a:ea typeface="+mn-ea"/>
              </a:rPr>
              <a:t>   applied marketing</a:t>
            </a:r>
          </a:p>
        </p:txBody>
      </p:sp>
      <p:sp>
        <p:nvSpPr>
          <p:cNvPr id="1030" name="Text Box 24"/>
          <p:cNvSpPr txBox="1">
            <a:spLocks noChangeArrowheads="1"/>
          </p:cNvSpPr>
          <p:nvPr/>
        </p:nvSpPr>
        <p:spPr bwMode="auto">
          <a:xfrm>
            <a:off x="-4744" y="6644144"/>
            <a:ext cx="32976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latin typeface="+mn-lt"/>
                <a:ea typeface="+mn-ea"/>
              </a:rPr>
              <a:t>© 2009-14,all rights reserved by </a:t>
            </a:r>
            <a:r>
              <a:rPr lang="en-US" altLang="ja-JP" sz="800" dirty="0" err="1" smtClean="0">
                <a:latin typeface="+mn-lt"/>
                <a:ea typeface="+mn-ea"/>
              </a:rPr>
              <a:t>NetCommerce</a:t>
            </a:r>
            <a:r>
              <a:rPr lang="en-US" altLang="ja-JP" sz="800" dirty="0" smtClean="0">
                <a:latin typeface="+mn-lt"/>
                <a:ea typeface="+mn-ea"/>
              </a:rPr>
              <a:t> &amp; applied marketing</a:t>
            </a:r>
          </a:p>
        </p:txBody>
      </p:sp>
    </p:spTree>
  </p:cSld>
  <p:clrMap bg1="lt1" tx1="dk1" bg2="lt2" tx2="dk2" accent1="accent1" accent2="accent2" accent3="accent3" accent4="accent4" accent5="accent5" accent6="accent6" hlink="hlink" folHlink="folHlink"/>
  <p:sldLayoutIdLst>
    <p:sldLayoutId id="2147484411" r:id="rId1"/>
    <p:sldLayoutId id="2147484401" r:id="rId2"/>
    <p:sldLayoutId id="2147484404" r:id="rId3"/>
    <p:sldLayoutId id="2147484405" r:id="rId4"/>
    <p:sldLayoutId id="2147484406" r:id="rId5"/>
    <p:sldLayoutId id="2147484407" r:id="rId6"/>
    <p:sldLayoutId id="2147484408" r:id="rId7"/>
    <p:sldLayoutId id="2147484409" r:id="rId8"/>
    <p:sldLayoutId id="2147484410" r:id="rId9"/>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3365978793"/>
      </p:ext>
    </p:extLst>
  </p:cSld>
  <p:clrMap bg1="lt1" tx1="dk1" bg2="lt2" tx2="dk2" accent1="accent1" accent2="accent2" accent3="accent3" accent4="accent4" accent5="accent5" accent6="accent6" hlink="hlink" folHlink="folHlink"/>
  <p:sldLayoutIdLst>
    <p:sldLayoutId id="2147484418" r:id="rId1"/>
    <p:sldLayoutId id="2147484419" r:id="rId2"/>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www.google.com/press/podium/ses2006.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bwMode="auto">
          <a:xfrm>
            <a:off x="611560" y="1419634"/>
            <a:ext cx="7920880" cy="857238"/>
          </a:xfrm>
          <a:prstGeom prst="rect">
            <a:avLst/>
          </a:prstGeom>
          <a:solidFill>
            <a:schemeClr val="accent1">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600" b="0" i="0" u="none" strike="noStrike" cap="none" normalizeH="0" dirty="0" smtClean="0">
                <a:ln>
                  <a:noFill/>
                </a:ln>
                <a:solidFill>
                  <a:schemeClr val="bg1"/>
                </a:solidFill>
                <a:effectLst/>
                <a:latin typeface="+mn-lt"/>
                <a:ea typeface="+mn-ea"/>
              </a:rPr>
              <a:t>トレンドの表層</a:t>
            </a:r>
          </a:p>
        </p:txBody>
      </p:sp>
      <p:sp>
        <p:nvSpPr>
          <p:cNvPr id="2" name="タイトル 1"/>
          <p:cNvSpPr>
            <a:spLocks noGrp="1"/>
          </p:cNvSpPr>
          <p:nvPr>
            <p:ph type="title"/>
          </p:nvPr>
        </p:nvSpPr>
        <p:spPr/>
        <p:txBody>
          <a:bodyPr/>
          <a:lstStyle/>
          <a:p>
            <a:r>
              <a:rPr kumimoji="1" lang="ja-JP" altLang="en-US" dirty="0" smtClean="0">
                <a:latin typeface="+mn-lt"/>
                <a:ea typeface="+mn-ea"/>
              </a:rPr>
              <a:t>トレンドの深層を知り、未来を予測する</a:t>
            </a:r>
            <a:endParaRPr kumimoji="1" lang="ja-JP" altLang="en-US" dirty="0">
              <a:latin typeface="+mn-lt"/>
              <a:ea typeface="+mn-ea"/>
            </a:endParaRPr>
          </a:p>
        </p:txBody>
      </p:sp>
      <p:sp>
        <p:nvSpPr>
          <p:cNvPr id="6" name="正方形/長方形 5"/>
          <p:cNvSpPr/>
          <p:nvPr/>
        </p:nvSpPr>
        <p:spPr bwMode="auto">
          <a:xfrm>
            <a:off x="744500" y="1267234"/>
            <a:ext cx="1272654" cy="360040"/>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クラウド</a:t>
            </a:r>
          </a:p>
        </p:txBody>
      </p:sp>
      <p:sp>
        <p:nvSpPr>
          <p:cNvPr id="7" name="正方形/長方形 6"/>
          <p:cNvSpPr/>
          <p:nvPr/>
        </p:nvSpPr>
        <p:spPr bwMode="auto">
          <a:xfrm>
            <a:off x="2194417" y="1267234"/>
            <a:ext cx="1272654" cy="360040"/>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仮想化</a:t>
            </a:r>
          </a:p>
        </p:txBody>
      </p:sp>
      <p:sp>
        <p:nvSpPr>
          <p:cNvPr id="8" name="正方形/長方形 7"/>
          <p:cNvSpPr/>
          <p:nvPr/>
        </p:nvSpPr>
        <p:spPr bwMode="auto">
          <a:xfrm>
            <a:off x="3635896" y="1267234"/>
            <a:ext cx="1272654" cy="360040"/>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HTML5</a:t>
            </a:r>
            <a:endParaRPr kumimoji="0" lang="ja-JP" altLang="en-US" sz="14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5064980" y="1268760"/>
            <a:ext cx="1272654" cy="360040"/>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OpenFlow</a:t>
            </a:r>
            <a:endParaRPr kumimoji="0" lang="ja-JP" altLang="en-US" sz="1400"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6505140" y="1268760"/>
            <a:ext cx="1272654" cy="360040"/>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次世代</a:t>
            </a:r>
            <a:r>
              <a:rPr kumimoji="0" lang="en-US" altLang="ja-JP" sz="1400" b="0" i="0" u="none" strike="noStrike" cap="none" normalizeH="0" dirty="0" smtClean="0">
                <a:ln>
                  <a:noFill/>
                </a:ln>
                <a:solidFill>
                  <a:schemeClr val="bg1"/>
                </a:solidFill>
                <a:effectLst/>
                <a:latin typeface="+mn-lt"/>
                <a:ea typeface="+mn-ea"/>
              </a:rPr>
              <a:t>DC</a:t>
            </a:r>
            <a:endParaRPr kumimoji="0" lang="ja-JP" altLang="en-US" sz="1400" b="0" i="0" u="none" strike="noStrike" cap="none" normalizeH="0" dirty="0" smtClean="0">
              <a:ln>
                <a:noFill/>
              </a:ln>
              <a:solidFill>
                <a:schemeClr val="bg1"/>
              </a:solidFill>
              <a:effectLst/>
              <a:latin typeface="+mn-lt"/>
              <a:ea typeface="+mn-ea"/>
            </a:endParaRPr>
          </a:p>
        </p:txBody>
      </p:sp>
      <p:sp>
        <p:nvSpPr>
          <p:cNvPr id="11" name="円/楕円 10"/>
          <p:cNvSpPr/>
          <p:nvPr/>
        </p:nvSpPr>
        <p:spPr bwMode="auto">
          <a:xfrm>
            <a:off x="7884368" y="1376772"/>
            <a:ext cx="144016" cy="144016"/>
          </a:xfrm>
          <a:prstGeom prst="ellipse">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2" name="円/楕円 11"/>
          <p:cNvSpPr/>
          <p:nvPr/>
        </p:nvSpPr>
        <p:spPr bwMode="auto">
          <a:xfrm>
            <a:off x="8104910" y="1375246"/>
            <a:ext cx="144016" cy="144016"/>
          </a:xfrm>
          <a:prstGeom prst="ellipse">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4" name="正方形/長方形 13"/>
          <p:cNvSpPr/>
          <p:nvPr/>
        </p:nvSpPr>
        <p:spPr bwMode="auto">
          <a:xfrm>
            <a:off x="632236" y="2345068"/>
            <a:ext cx="7920880" cy="85723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600" b="0" i="0" u="none" strike="noStrike" cap="none" normalizeH="0" dirty="0" smtClean="0">
                <a:ln>
                  <a:noFill/>
                </a:ln>
                <a:solidFill>
                  <a:schemeClr val="bg1"/>
                </a:solidFill>
                <a:effectLst/>
                <a:latin typeface="+mn-lt"/>
                <a:ea typeface="+mn-ea"/>
              </a:rPr>
              <a:t>トレンドの深層</a:t>
            </a:r>
          </a:p>
        </p:txBody>
      </p:sp>
      <p:sp>
        <p:nvSpPr>
          <p:cNvPr id="15" name="正方形/長方形 14"/>
          <p:cNvSpPr/>
          <p:nvPr/>
        </p:nvSpPr>
        <p:spPr bwMode="auto">
          <a:xfrm>
            <a:off x="859488" y="3017816"/>
            <a:ext cx="2315332" cy="360040"/>
          </a:xfrm>
          <a:prstGeom prst="rect">
            <a:avLst/>
          </a:prstGeom>
          <a:solidFill>
            <a:schemeClr val="accent3">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accent3"/>
                </a:solidFill>
                <a:effectLst/>
                <a:latin typeface="+mn-lt"/>
                <a:ea typeface="+mn-ea"/>
              </a:rPr>
              <a:t>歴史</a:t>
            </a:r>
          </a:p>
        </p:txBody>
      </p:sp>
      <p:sp>
        <p:nvSpPr>
          <p:cNvPr id="16" name="正方形/長方形 15"/>
          <p:cNvSpPr/>
          <p:nvPr/>
        </p:nvSpPr>
        <p:spPr bwMode="auto">
          <a:xfrm>
            <a:off x="3414334" y="3017816"/>
            <a:ext cx="2315332" cy="360040"/>
          </a:xfrm>
          <a:prstGeom prst="rect">
            <a:avLst/>
          </a:prstGeom>
          <a:solidFill>
            <a:schemeClr val="accent3">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accent3"/>
                </a:solidFill>
                <a:effectLst/>
                <a:latin typeface="+mn-lt"/>
                <a:ea typeface="+mn-ea"/>
              </a:rPr>
              <a:t>メカニズム</a:t>
            </a:r>
          </a:p>
        </p:txBody>
      </p:sp>
      <p:sp>
        <p:nvSpPr>
          <p:cNvPr id="17" name="正方形/長方形 16"/>
          <p:cNvSpPr/>
          <p:nvPr/>
        </p:nvSpPr>
        <p:spPr bwMode="auto">
          <a:xfrm>
            <a:off x="5957983" y="3022286"/>
            <a:ext cx="2315332" cy="360040"/>
          </a:xfrm>
          <a:prstGeom prst="rect">
            <a:avLst/>
          </a:prstGeom>
          <a:solidFill>
            <a:schemeClr val="accent3">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accent3"/>
                </a:solidFill>
                <a:effectLst/>
                <a:latin typeface="+mn-lt"/>
                <a:ea typeface="+mn-ea"/>
              </a:rPr>
              <a:t>行動原則</a:t>
            </a:r>
          </a:p>
        </p:txBody>
      </p:sp>
      <p:sp>
        <p:nvSpPr>
          <p:cNvPr id="18" name="正方形/長方形 17"/>
          <p:cNvSpPr/>
          <p:nvPr/>
        </p:nvSpPr>
        <p:spPr bwMode="auto">
          <a:xfrm>
            <a:off x="859488" y="3530256"/>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歴史は繰り返す</a:t>
            </a:r>
          </a:p>
        </p:txBody>
      </p:sp>
      <p:sp>
        <p:nvSpPr>
          <p:cNvPr id="19" name="正方形/長方形 18"/>
          <p:cNvSpPr/>
          <p:nvPr/>
        </p:nvSpPr>
        <p:spPr bwMode="auto">
          <a:xfrm>
            <a:off x="859488" y="4517504"/>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技術の継続性</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chemeClr val="bg1"/>
                </a:solidFill>
                <a:latin typeface="+mn-lt"/>
                <a:ea typeface="+mn-ea"/>
              </a:rPr>
              <a:t>突然</a:t>
            </a:r>
            <a:r>
              <a:rPr kumimoji="0" lang="ja-JP" altLang="en-US" sz="900" dirty="0" smtClean="0">
                <a:solidFill>
                  <a:schemeClr val="bg1"/>
                </a:solidFill>
                <a:latin typeface="+mn-lt"/>
                <a:ea typeface="+mn-ea"/>
              </a:rPr>
              <a:t>全く新しい技術が開発されることはほとんど無く、多くは既存技術の改良という形で技術革新が行われる</a:t>
            </a:r>
            <a:endParaRPr kumimoji="0" lang="ja-JP" altLang="en-US" sz="900" b="0" i="0" u="none" strike="noStrike" cap="none" normalizeH="0" dirty="0" smtClean="0">
              <a:ln>
                <a:noFill/>
              </a:ln>
              <a:solidFill>
                <a:schemeClr val="bg1"/>
              </a:solidFill>
              <a:effectLst/>
              <a:latin typeface="+mn-lt"/>
              <a:ea typeface="+mn-ea"/>
            </a:endParaRPr>
          </a:p>
        </p:txBody>
      </p:sp>
      <p:sp>
        <p:nvSpPr>
          <p:cNvPr id="20" name="正方形/長方形 19"/>
          <p:cNvSpPr/>
          <p:nvPr/>
        </p:nvSpPr>
        <p:spPr bwMode="auto">
          <a:xfrm>
            <a:off x="859488" y="5517232"/>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タイミング</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chemeClr val="bg1"/>
                </a:solidFill>
                <a:effectLst/>
                <a:latin typeface="+mn-lt"/>
                <a:ea typeface="+mn-ea"/>
              </a:rPr>
              <a:t>優れた技術でも、外部の環境が整わないために普及しないことがある</a:t>
            </a:r>
            <a:endParaRPr kumimoji="0" lang="ja-JP" altLang="en-US" sz="1200" b="0" i="0" u="none" strike="noStrike" cap="none" normalizeH="0" dirty="0" smtClean="0">
              <a:ln>
                <a:noFill/>
              </a:ln>
              <a:solidFill>
                <a:schemeClr val="bg1"/>
              </a:solidFill>
              <a:effectLst/>
              <a:latin typeface="+mn-lt"/>
              <a:ea typeface="+mn-ea"/>
            </a:endParaRPr>
          </a:p>
        </p:txBody>
      </p:sp>
      <p:sp>
        <p:nvSpPr>
          <p:cNvPr id="21" name="正方形/長方形 20"/>
          <p:cNvSpPr/>
          <p:nvPr/>
        </p:nvSpPr>
        <p:spPr bwMode="auto">
          <a:xfrm>
            <a:off x="3414334" y="3530256"/>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ベンダーの思惑</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smtClean="0">
                <a:solidFill>
                  <a:schemeClr val="bg1"/>
                </a:solidFill>
                <a:latin typeface="+mn-lt"/>
                <a:ea typeface="+mn-ea"/>
              </a:rPr>
              <a:t>IT</a:t>
            </a:r>
            <a:r>
              <a:rPr kumimoji="0" lang="ja-JP" altLang="en-US" sz="1050" dirty="0" smtClean="0">
                <a:solidFill>
                  <a:schemeClr val="bg1"/>
                </a:solidFill>
                <a:latin typeface="+mn-lt"/>
                <a:ea typeface="+mn-ea"/>
              </a:rPr>
              <a:t>ベンダーは自社の利益のために最善の戦略をとる</a:t>
            </a:r>
            <a:endParaRPr kumimoji="0" lang="ja-JP" altLang="en-US" sz="1400" b="0" i="0" u="none" strike="noStrike" cap="none" normalizeH="0" dirty="0" smtClean="0">
              <a:ln>
                <a:noFill/>
              </a:ln>
              <a:solidFill>
                <a:schemeClr val="bg1"/>
              </a:solidFill>
              <a:effectLst/>
              <a:latin typeface="+mn-lt"/>
              <a:ea typeface="+mn-ea"/>
            </a:endParaRPr>
          </a:p>
        </p:txBody>
      </p:sp>
      <p:sp>
        <p:nvSpPr>
          <p:cNvPr id="22" name="正方形/長方形 21"/>
          <p:cNvSpPr/>
          <p:nvPr/>
        </p:nvSpPr>
        <p:spPr bwMode="auto">
          <a:xfrm>
            <a:off x="3414334" y="4517504"/>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技術開発</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a:solidFill>
                  <a:schemeClr val="bg1"/>
                </a:solidFill>
                <a:latin typeface="+mn-lt"/>
                <a:ea typeface="+mn-ea"/>
              </a:rPr>
              <a:t>ベンダー</a:t>
            </a:r>
            <a:r>
              <a:rPr kumimoji="0" lang="ja-JP" altLang="en-US" sz="1050" dirty="0" smtClean="0">
                <a:solidFill>
                  <a:schemeClr val="bg1"/>
                </a:solidFill>
                <a:latin typeface="+mn-lt"/>
                <a:ea typeface="+mn-ea"/>
              </a:rPr>
              <a:t>の思惑に合致した技術開発が行われる</a:t>
            </a:r>
            <a:endParaRPr kumimoji="0" lang="ja-JP" altLang="en-US" sz="1050" b="0" i="0" u="none" strike="noStrike" cap="none" normalizeH="0" dirty="0" smtClean="0">
              <a:ln>
                <a:noFill/>
              </a:ln>
              <a:solidFill>
                <a:schemeClr val="bg1"/>
              </a:solidFill>
              <a:effectLst/>
              <a:latin typeface="+mn-lt"/>
              <a:ea typeface="+mn-ea"/>
            </a:endParaRPr>
          </a:p>
        </p:txBody>
      </p:sp>
      <p:sp>
        <p:nvSpPr>
          <p:cNvPr id="23" name="正方形/長方形 22"/>
          <p:cNvSpPr/>
          <p:nvPr/>
        </p:nvSpPr>
        <p:spPr bwMode="auto">
          <a:xfrm>
            <a:off x="3414334" y="5517232"/>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顧客ニーズ</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a:solidFill>
                  <a:schemeClr val="bg1"/>
                </a:solidFill>
                <a:latin typeface="+mn-lt"/>
                <a:ea typeface="+mn-ea"/>
              </a:rPr>
              <a:t>顧客ニーズは</a:t>
            </a:r>
            <a:r>
              <a:rPr kumimoji="0" lang="ja-JP" altLang="en-US" sz="1050" dirty="0" smtClean="0">
                <a:solidFill>
                  <a:schemeClr val="bg1"/>
                </a:solidFill>
                <a:latin typeface="+mn-lt"/>
                <a:ea typeface="+mn-ea"/>
              </a:rPr>
              <a:t>、ベンダーの思惑と合致する限り尊重される</a:t>
            </a:r>
            <a:endParaRPr kumimoji="0" lang="ja-JP" altLang="en-US" sz="1400" b="0" i="0" u="none" strike="noStrike" cap="none" normalizeH="0" dirty="0" smtClean="0">
              <a:ln>
                <a:noFill/>
              </a:ln>
              <a:solidFill>
                <a:schemeClr val="bg1"/>
              </a:solidFill>
              <a:effectLst/>
              <a:latin typeface="+mn-lt"/>
              <a:ea typeface="+mn-ea"/>
            </a:endParaRPr>
          </a:p>
        </p:txBody>
      </p:sp>
      <p:sp>
        <p:nvSpPr>
          <p:cNvPr id="24" name="正方形/長方形 23"/>
          <p:cNvSpPr/>
          <p:nvPr/>
        </p:nvSpPr>
        <p:spPr bwMode="auto">
          <a:xfrm>
            <a:off x="5957983" y="3530256"/>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自動化</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mn-lt"/>
                <a:ea typeface="+mn-ea"/>
              </a:rPr>
              <a:t>コスト</a:t>
            </a:r>
            <a:r>
              <a:rPr kumimoji="0" lang="ja-JP" altLang="en-US" sz="1050" dirty="0">
                <a:solidFill>
                  <a:schemeClr val="bg1"/>
                </a:solidFill>
                <a:latin typeface="+mn-lt"/>
                <a:ea typeface="+mn-ea"/>
              </a:rPr>
              <a:t>削減</a:t>
            </a:r>
            <a:endParaRPr kumimoji="0" lang="ja-JP" altLang="en-US" sz="1050" b="0" i="0" u="none" strike="noStrike" cap="none" normalizeH="0" dirty="0" smtClean="0">
              <a:ln>
                <a:noFill/>
              </a:ln>
              <a:solidFill>
                <a:schemeClr val="bg1"/>
              </a:solidFill>
              <a:effectLst/>
              <a:latin typeface="+mn-lt"/>
              <a:ea typeface="+mn-ea"/>
            </a:endParaRPr>
          </a:p>
        </p:txBody>
      </p:sp>
      <p:sp>
        <p:nvSpPr>
          <p:cNvPr id="25" name="正方形/長方形 24"/>
          <p:cNvSpPr/>
          <p:nvPr/>
        </p:nvSpPr>
        <p:spPr bwMode="auto">
          <a:xfrm>
            <a:off x="5957983" y="4517504"/>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標準化</a:t>
            </a:r>
            <a:r>
              <a:rPr kumimoji="0" lang="ja-JP" altLang="en-US" dirty="0" smtClean="0">
                <a:solidFill>
                  <a:schemeClr val="bg1"/>
                </a:solidFill>
                <a:latin typeface="+mn-lt"/>
                <a:ea typeface="+mn-ea"/>
              </a:rPr>
              <a:t>・</a:t>
            </a:r>
            <a:r>
              <a:rPr kumimoji="0" lang="ja-JP" altLang="en-US" b="0" i="0" u="none" strike="noStrike" cap="none" normalizeH="0" dirty="0" smtClean="0">
                <a:ln>
                  <a:noFill/>
                </a:ln>
                <a:solidFill>
                  <a:schemeClr val="bg1"/>
                </a:solidFill>
                <a:effectLst/>
                <a:latin typeface="+mn-lt"/>
                <a:ea typeface="+mn-ea"/>
              </a:rPr>
              <a:t>大規模化</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mn-lt"/>
                <a:ea typeface="+mn-ea"/>
              </a:rPr>
              <a:t>コスト削減</a:t>
            </a:r>
            <a:endParaRPr kumimoji="0" lang="ja-JP" altLang="en-US" sz="1050" b="0" i="0" u="none" strike="noStrike" cap="none" normalizeH="0" dirty="0" smtClean="0">
              <a:ln>
                <a:noFill/>
              </a:ln>
              <a:solidFill>
                <a:schemeClr val="bg1"/>
              </a:solidFill>
              <a:effectLst/>
              <a:latin typeface="+mn-lt"/>
              <a:ea typeface="+mn-ea"/>
            </a:endParaRPr>
          </a:p>
        </p:txBody>
      </p:sp>
      <p:sp>
        <p:nvSpPr>
          <p:cNvPr id="26" name="正方形/長方形 25"/>
          <p:cNvSpPr/>
          <p:nvPr/>
        </p:nvSpPr>
        <p:spPr bwMode="auto">
          <a:xfrm>
            <a:off x="5957983" y="5517232"/>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オープン化</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mn-lt"/>
                <a:ea typeface="+mn-ea"/>
              </a:rPr>
              <a:t>これまでのベンダー</a:t>
            </a:r>
            <a:r>
              <a:rPr kumimoji="0" lang="ja-JP" altLang="en-US" sz="1050" dirty="0">
                <a:solidFill>
                  <a:schemeClr val="bg1"/>
                </a:solidFill>
                <a:latin typeface="+mn-lt"/>
                <a:ea typeface="+mn-ea"/>
              </a:rPr>
              <a:t>中心主義に対抗</a:t>
            </a:r>
            <a:r>
              <a:rPr kumimoji="0" lang="ja-JP" altLang="en-US" sz="1050" dirty="0" smtClean="0">
                <a:solidFill>
                  <a:schemeClr val="bg1"/>
                </a:solidFill>
                <a:latin typeface="+mn-lt"/>
                <a:ea typeface="+mn-ea"/>
              </a:rPr>
              <a:t>する新たな動き</a:t>
            </a:r>
            <a:endParaRPr kumimoji="0" lang="ja-JP" altLang="en-US" sz="1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82799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500" fill="hold"/>
                                        <p:tgtEl>
                                          <p:spTgt spid="23"/>
                                        </p:tgtEl>
                                        <p:attrNameLst>
                                          <p:attrName>ppt_w</p:attrName>
                                        </p:attrNameLst>
                                      </p:cBhvr>
                                      <p:tavLst>
                                        <p:tav tm="0">
                                          <p:val>
                                            <p:fltVal val="0"/>
                                          </p:val>
                                        </p:tav>
                                        <p:tav tm="100000">
                                          <p:val>
                                            <p:strVal val="#ppt_w"/>
                                          </p:val>
                                        </p:tav>
                                      </p:tavLst>
                                    </p:anim>
                                    <p:anim calcmode="lin" valueType="num">
                                      <p:cBhvr>
                                        <p:cTn id="82" dur="500" fill="hold"/>
                                        <p:tgtEl>
                                          <p:spTgt spid="23"/>
                                        </p:tgtEl>
                                        <p:attrNameLst>
                                          <p:attrName>ppt_h</p:attrName>
                                        </p:attrNameLst>
                                      </p:cBhvr>
                                      <p:tavLst>
                                        <p:tav tm="0">
                                          <p:val>
                                            <p:fltVal val="0"/>
                                          </p:val>
                                        </p:tav>
                                        <p:tav tm="100000">
                                          <p:val>
                                            <p:strVal val="#ppt_h"/>
                                          </p:val>
                                        </p:tav>
                                      </p:tavLst>
                                    </p:anim>
                                    <p:animEffect transition="in" filter="fade">
                                      <p:cBhvr>
                                        <p:cTn id="83" dur="500"/>
                                        <p:tgtEl>
                                          <p:spTgt spid="2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企業の収益基盤と戦略の関係</a:t>
            </a:r>
            <a:r>
              <a:rPr lang="en-US" altLang="ja-JP" dirty="0" smtClean="0"/>
              <a:t/>
            </a:r>
            <a:br>
              <a:rPr lang="en-US" altLang="ja-JP" dirty="0" smtClean="0"/>
            </a:br>
            <a:r>
              <a:rPr lang="ja-JP" altLang="en-US" sz="2400" dirty="0" smtClean="0"/>
              <a:t>～プライベートクラウドの出現～</a:t>
            </a:r>
            <a:endParaRPr lang="ja-JP" altLang="en-US" sz="2400" dirty="0"/>
          </a:p>
        </p:txBody>
      </p:sp>
    </p:spTree>
    <p:extLst>
      <p:ext uri="{BB962C8B-B14F-4D97-AF65-F5344CB8AC3E}">
        <p14:creationId xmlns:p14="http://schemas.microsoft.com/office/powerpoint/2010/main" val="3657158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図形グループ 7"/>
          <p:cNvGrpSpPr/>
          <p:nvPr/>
        </p:nvGrpSpPr>
        <p:grpSpPr>
          <a:xfrm>
            <a:off x="228601" y="2667000"/>
            <a:ext cx="8686797" cy="3124200"/>
            <a:chOff x="228601" y="2667000"/>
            <a:chExt cx="8686797" cy="3124200"/>
          </a:xfrm>
        </p:grpSpPr>
        <p:sp>
          <p:nvSpPr>
            <p:cNvPr id="170" name="角丸四角形 169"/>
            <p:cNvSpPr/>
            <p:nvPr/>
          </p:nvSpPr>
          <p:spPr bwMode="auto">
            <a:xfrm>
              <a:off x="228601" y="2667000"/>
              <a:ext cx="8686797" cy="3124199"/>
            </a:xfrm>
            <a:prstGeom prst="roundRect">
              <a:avLst>
                <a:gd name="adj" fmla="val 4287"/>
              </a:avLst>
            </a:prstGeom>
            <a:solidFill>
              <a:srgbClr val="FFFF99"/>
            </a:solidFill>
            <a:ln>
              <a:solidFill>
                <a:srgbClr val="3366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テキスト ボックス 170"/>
            <p:cNvSpPr txBox="1"/>
            <p:nvPr/>
          </p:nvSpPr>
          <p:spPr>
            <a:xfrm>
              <a:off x="3186278" y="5421868"/>
              <a:ext cx="2723823" cy="369332"/>
            </a:xfrm>
            <a:prstGeom prst="rect">
              <a:avLst/>
            </a:prstGeom>
            <a:noFill/>
          </p:spPr>
          <p:txBody>
            <a:bodyPr wrap="none" rtlCol="0">
              <a:spAutoFit/>
            </a:bodyPr>
            <a:lstStyle/>
            <a:p>
              <a:pPr algn="ctr"/>
              <a:r>
                <a:rPr kumimoji="1" lang="ja-JP" altLang="en-US" sz="1800" dirty="0" smtClean="0">
                  <a:solidFill>
                    <a:srgbClr val="008000"/>
                  </a:solidFill>
                </a:rPr>
                <a:t>ハイブリッド・クラウド</a:t>
              </a:r>
              <a:endParaRPr kumimoji="1" lang="ja-JP" altLang="en-US" sz="1800" dirty="0">
                <a:solidFill>
                  <a:srgbClr val="008000"/>
                </a:solidFill>
              </a:endParaRPr>
            </a:p>
          </p:txBody>
        </p:sp>
      </p:grpSp>
      <p:grpSp>
        <p:nvGrpSpPr>
          <p:cNvPr id="2" name="図形グループ 1"/>
          <p:cNvGrpSpPr/>
          <p:nvPr/>
        </p:nvGrpSpPr>
        <p:grpSpPr>
          <a:xfrm>
            <a:off x="3276600" y="2743200"/>
            <a:ext cx="5486400" cy="2579132"/>
            <a:chOff x="3276600" y="2743200"/>
            <a:chExt cx="5486400" cy="2579132"/>
          </a:xfrm>
        </p:grpSpPr>
        <p:sp>
          <p:nvSpPr>
            <p:cNvPr id="13" name="角丸四角形 12"/>
            <p:cNvSpPr/>
            <p:nvPr/>
          </p:nvSpPr>
          <p:spPr bwMode="auto">
            <a:xfrm>
              <a:off x="3276600" y="2743200"/>
              <a:ext cx="5486400" cy="2579132"/>
            </a:xfrm>
            <a:prstGeom prst="roundRect">
              <a:avLst>
                <a:gd name="adj" fmla="val 4287"/>
              </a:avLst>
            </a:prstGeom>
            <a:solidFill>
              <a:srgbClr val="33CC33"/>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3" name="テキスト ボックス 152"/>
            <p:cNvSpPr txBox="1"/>
            <p:nvPr/>
          </p:nvSpPr>
          <p:spPr>
            <a:xfrm>
              <a:off x="5993090" y="4394200"/>
              <a:ext cx="2236510" cy="338554"/>
            </a:xfrm>
            <a:prstGeom prst="rect">
              <a:avLst/>
            </a:prstGeom>
            <a:noFill/>
          </p:spPr>
          <p:txBody>
            <a:bodyPr wrap="none" rtlCol="0">
              <a:spAutoFit/>
            </a:bodyPr>
            <a:lstStyle/>
            <a:p>
              <a:pPr algn="ctr"/>
              <a:r>
                <a:rPr kumimoji="1" lang="ja-JP" altLang="en-US" sz="1600" dirty="0" smtClean="0">
                  <a:solidFill>
                    <a:srgbClr val="FFFFFF"/>
                  </a:solidFill>
                </a:rPr>
                <a:t>複数企業共用リソース</a:t>
              </a:r>
              <a:endParaRPr kumimoji="1" lang="ja-JP" altLang="en-US" sz="1600" dirty="0">
                <a:solidFill>
                  <a:srgbClr val="FFFFFF"/>
                </a:solidFill>
              </a:endParaRPr>
            </a:p>
          </p:txBody>
        </p:sp>
        <p:sp>
          <p:nvSpPr>
            <p:cNvPr id="159" name="テキスト ボックス 158"/>
            <p:cNvSpPr txBox="1"/>
            <p:nvPr/>
          </p:nvSpPr>
          <p:spPr>
            <a:xfrm>
              <a:off x="4799062" y="4876800"/>
              <a:ext cx="2492990" cy="369332"/>
            </a:xfrm>
            <a:prstGeom prst="rect">
              <a:avLst/>
            </a:prstGeom>
            <a:noFill/>
          </p:spPr>
          <p:txBody>
            <a:bodyPr wrap="none" rtlCol="0">
              <a:spAutoFit/>
            </a:bodyPr>
            <a:lstStyle/>
            <a:p>
              <a:pPr algn="ctr"/>
              <a:r>
                <a:rPr kumimoji="1" lang="ja-JP" altLang="en-US" sz="1800" dirty="0" smtClean="0">
                  <a:solidFill>
                    <a:srgbClr val="FFFFFF"/>
                  </a:solidFill>
                </a:rPr>
                <a:t>パブリック・クラウド</a:t>
              </a:r>
              <a:endParaRPr kumimoji="1" lang="ja-JP" altLang="en-US" sz="1800" dirty="0">
                <a:solidFill>
                  <a:srgbClr val="FFFFFF"/>
                </a:solidFill>
              </a:endParaRPr>
            </a:p>
          </p:txBody>
        </p:sp>
      </p:grpSp>
      <p:sp>
        <p:nvSpPr>
          <p:cNvPr id="21506" name="Rectangle 2"/>
          <p:cNvSpPr>
            <a:spLocks noGrp="1" noChangeArrowheads="1"/>
          </p:cNvSpPr>
          <p:nvPr>
            <p:ph type="title"/>
          </p:nvPr>
        </p:nvSpPr>
        <p:spPr>
          <a:xfrm>
            <a:off x="152400" y="152400"/>
            <a:ext cx="8991600" cy="533400"/>
          </a:xfrm>
        </p:spPr>
        <p:txBody>
          <a:bodyPr/>
          <a:lstStyle/>
          <a:p>
            <a:r>
              <a:rPr lang="ja-JP" altLang="en-US" sz="2800" dirty="0"/>
              <a:t>クラウドの定義／配置</a:t>
            </a:r>
            <a:r>
              <a:rPr lang="ja-JP" altLang="en-US" sz="2800" dirty="0" smtClean="0"/>
              <a:t>モデル </a:t>
            </a:r>
            <a:r>
              <a:rPr lang="en-US" altLang="ja-JP" sz="2800" dirty="0" smtClean="0"/>
              <a:t>(Deployment Model)</a:t>
            </a:r>
            <a:endParaRPr lang="ja-JP" altLang="en-US" sz="2800" dirty="0" smtClean="0">
              <a:ea typeface="ＭＳ Ｐゴシック" charset="-128"/>
            </a:endParaRPr>
          </a:p>
        </p:txBody>
      </p:sp>
      <p:grpSp>
        <p:nvGrpSpPr>
          <p:cNvPr id="5" name="図形グループ 4"/>
          <p:cNvGrpSpPr/>
          <p:nvPr/>
        </p:nvGrpSpPr>
        <p:grpSpPr>
          <a:xfrm>
            <a:off x="390688" y="2743200"/>
            <a:ext cx="2747636" cy="2579132"/>
            <a:chOff x="390688" y="2743200"/>
            <a:chExt cx="2747636" cy="2579132"/>
          </a:xfrm>
        </p:grpSpPr>
        <p:sp>
          <p:nvSpPr>
            <p:cNvPr id="156" name="角丸四角形 155"/>
            <p:cNvSpPr/>
            <p:nvPr/>
          </p:nvSpPr>
          <p:spPr bwMode="auto">
            <a:xfrm>
              <a:off x="390688" y="2743200"/>
              <a:ext cx="2723823" cy="2579132"/>
            </a:xfrm>
            <a:prstGeom prst="roundRect">
              <a:avLst>
                <a:gd name="adj" fmla="val 7058"/>
              </a:avLst>
            </a:prstGeom>
            <a:solidFill>
              <a:schemeClr val="accent6">
                <a:lumMod val="20000"/>
                <a:lumOff val="80000"/>
              </a:schemeClr>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49" name="図形グループ 148"/>
            <p:cNvGrpSpPr/>
            <p:nvPr/>
          </p:nvGrpSpPr>
          <p:grpSpPr>
            <a:xfrm>
              <a:off x="914638" y="2925724"/>
              <a:ext cx="1723549" cy="1291345"/>
              <a:chOff x="1190625" y="4187825"/>
              <a:chExt cx="973137" cy="685800"/>
            </a:xfrm>
          </p:grpSpPr>
          <p:pic>
            <p:nvPicPr>
              <p:cNvPr id="150" name="Picture 82" descr="server"/>
              <p:cNvPicPr>
                <a:picLocks noChangeAspect="1" noChangeArrowheads="1"/>
              </p:cNvPicPr>
              <p:nvPr/>
            </p:nvPicPr>
            <p:blipFill>
              <a:blip r:embed="rId3"/>
              <a:srcRect/>
              <a:stretch>
                <a:fillRect/>
              </a:stretch>
            </p:blipFill>
            <p:spPr bwMode="auto">
              <a:xfrm>
                <a:off x="1190625" y="4187825"/>
                <a:ext cx="469900" cy="668337"/>
              </a:xfrm>
              <a:prstGeom prst="rect">
                <a:avLst/>
              </a:prstGeom>
              <a:noFill/>
              <a:ln w="9525">
                <a:noFill/>
                <a:miter lim="800000"/>
                <a:headEnd/>
                <a:tailEnd/>
              </a:ln>
            </p:spPr>
          </p:pic>
          <p:pic>
            <p:nvPicPr>
              <p:cNvPr id="151" name="Picture 82" descr="server"/>
              <p:cNvPicPr>
                <a:picLocks noChangeAspect="1" noChangeArrowheads="1"/>
              </p:cNvPicPr>
              <p:nvPr/>
            </p:nvPicPr>
            <p:blipFill>
              <a:blip r:embed="rId3"/>
              <a:srcRect/>
              <a:stretch>
                <a:fillRect/>
              </a:stretch>
            </p:blipFill>
            <p:spPr bwMode="auto">
              <a:xfrm>
                <a:off x="1460500" y="4191000"/>
                <a:ext cx="468312" cy="669925"/>
              </a:xfrm>
              <a:prstGeom prst="rect">
                <a:avLst/>
              </a:prstGeom>
              <a:noFill/>
              <a:ln w="9525">
                <a:noFill/>
                <a:miter lim="800000"/>
                <a:headEnd/>
                <a:tailEnd/>
              </a:ln>
            </p:spPr>
          </p:pic>
          <p:pic>
            <p:nvPicPr>
              <p:cNvPr id="152" name="Picture 82" descr="server"/>
              <p:cNvPicPr>
                <a:picLocks noChangeAspect="1" noChangeArrowheads="1"/>
              </p:cNvPicPr>
              <p:nvPr/>
            </p:nvPicPr>
            <p:blipFill>
              <a:blip r:embed="rId3"/>
              <a:srcRect/>
              <a:stretch>
                <a:fillRect/>
              </a:stretch>
            </p:blipFill>
            <p:spPr bwMode="auto">
              <a:xfrm>
                <a:off x="1693862" y="4203700"/>
                <a:ext cx="469900" cy="669925"/>
              </a:xfrm>
              <a:prstGeom prst="rect">
                <a:avLst/>
              </a:prstGeom>
              <a:noFill/>
              <a:ln w="9525">
                <a:noFill/>
                <a:miter lim="800000"/>
                <a:headEnd/>
                <a:tailEnd/>
              </a:ln>
            </p:spPr>
          </p:pic>
        </p:grpSp>
        <p:sp>
          <p:nvSpPr>
            <p:cNvPr id="158" name="テキスト ボックス 157"/>
            <p:cNvSpPr txBox="1"/>
            <p:nvPr/>
          </p:nvSpPr>
          <p:spPr>
            <a:xfrm>
              <a:off x="414501" y="4876800"/>
              <a:ext cx="2723823" cy="369332"/>
            </a:xfrm>
            <a:prstGeom prst="rect">
              <a:avLst/>
            </a:prstGeom>
            <a:noFill/>
          </p:spPr>
          <p:txBody>
            <a:bodyPr wrap="none" rtlCol="0">
              <a:spAutoFit/>
            </a:bodyPr>
            <a:lstStyle/>
            <a:p>
              <a:pPr algn="ctr"/>
              <a:r>
                <a:rPr kumimoji="1" lang="ja-JP" altLang="en-US" sz="1800" dirty="0" smtClean="0">
                  <a:solidFill>
                    <a:srgbClr val="000090"/>
                  </a:solidFill>
                </a:rPr>
                <a:t>プライベート・クラウド</a:t>
              </a:r>
              <a:endParaRPr kumimoji="1" lang="ja-JP" altLang="en-US" sz="1800" dirty="0">
                <a:solidFill>
                  <a:srgbClr val="000090"/>
                </a:solidFill>
              </a:endParaRPr>
            </a:p>
          </p:txBody>
        </p:sp>
        <p:sp>
          <p:nvSpPr>
            <p:cNvPr id="160" name="テキスト ボックス 159"/>
            <p:cNvSpPr txBox="1"/>
            <p:nvPr/>
          </p:nvSpPr>
          <p:spPr>
            <a:xfrm>
              <a:off x="628636" y="4394200"/>
              <a:ext cx="2236510" cy="338554"/>
            </a:xfrm>
            <a:prstGeom prst="rect">
              <a:avLst/>
            </a:prstGeom>
            <a:noFill/>
          </p:spPr>
          <p:txBody>
            <a:bodyPr wrap="none" rtlCol="0">
              <a:spAutoFit/>
            </a:bodyPr>
            <a:lstStyle/>
            <a:p>
              <a:pPr algn="ctr"/>
              <a:r>
                <a:rPr kumimoji="1" lang="ja-JP" altLang="en-US" sz="1600" dirty="0" smtClean="0">
                  <a:solidFill>
                    <a:srgbClr val="000090"/>
                  </a:solidFill>
                </a:rPr>
                <a:t>個別企業専用リソース</a:t>
              </a:r>
              <a:endParaRPr kumimoji="1" lang="ja-JP" altLang="en-US" sz="1600" dirty="0">
                <a:solidFill>
                  <a:srgbClr val="000090"/>
                </a:solidFill>
              </a:endParaRPr>
            </a:p>
          </p:txBody>
        </p:sp>
      </p:grpSp>
      <p:grpSp>
        <p:nvGrpSpPr>
          <p:cNvPr id="18" name="図形グループ 17"/>
          <p:cNvGrpSpPr/>
          <p:nvPr/>
        </p:nvGrpSpPr>
        <p:grpSpPr>
          <a:xfrm>
            <a:off x="228600" y="5867400"/>
            <a:ext cx="8686799" cy="685800"/>
            <a:chOff x="228600" y="5867400"/>
            <a:chExt cx="8686799" cy="685800"/>
          </a:xfrm>
        </p:grpSpPr>
        <p:sp>
          <p:nvSpPr>
            <p:cNvPr id="16" name="左右矢印 15"/>
            <p:cNvSpPr/>
            <p:nvPr/>
          </p:nvSpPr>
          <p:spPr bwMode="auto">
            <a:xfrm>
              <a:off x="228600" y="5867400"/>
              <a:ext cx="8686799" cy="685800"/>
            </a:xfrm>
            <a:prstGeom prst="leftRightArrow">
              <a:avLst>
                <a:gd name="adj1" fmla="val 70000"/>
                <a:gd name="adj2" fmla="val 50000"/>
              </a:avLst>
            </a:prstGeom>
            <a:gradFill flip="none" rotWithShape="1">
              <a:gsLst>
                <a:gs pos="0">
                  <a:srgbClr val="0000FF"/>
                </a:gs>
                <a:gs pos="100000">
                  <a:srgbClr val="008000"/>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7" name="テキスト ボックス 16"/>
            <p:cNvSpPr txBox="1"/>
            <p:nvPr/>
          </p:nvSpPr>
          <p:spPr>
            <a:xfrm>
              <a:off x="592402" y="6019800"/>
              <a:ext cx="1851789" cy="400110"/>
            </a:xfrm>
            <a:prstGeom prst="rect">
              <a:avLst/>
            </a:prstGeom>
            <a:noFill/>
          </p:spPr>
          <p:txBody>
            <a:bodyPr wrap="none" rtlCol="0">
              <a:spAutoFit/>
            </a:bodyPr>
            <a:lstStyle/>
            <a:p>
              <a:r>
                <a:rPr kumimoji="1" lang="ja-JP" altLang="en-US" sz="2000" dirty="0" smtClean="0">
                  <a:solidFill>
                    <a:schemeClr val="bg1"/>
                  </a:solidFill>
                </a:rPr>
                <a:t>個別</a:t>
              </a:r>
              <a:r>
                <a:rPr kumimoji="1" lang="en-US" altLang="ja-JP" sz="2000" dirty="0" smtClean="0">
                  <a:solidFill>
                    <a:schemeClr val="bg1"/>
                  </a:solidFill>
                </a:rPr>
                <a:t>･</a:t>
              </a:r>
              <a:r>
                <a:rPr kumimoji="1" lang="ja-JP" altLang="en-US" sz="2000" dirty="0" smtClean="0">
                  <a:solidFill>
                    <a:schemeClr val="bg1"/>
                  </a:solidFill>
                </a:rPr>
                <a:t>少数企業</a:t>
              </a:r>
              <a:endParaRPr kumimoji="1" lang="ja-JP" altLang="en-US" sz="2000" dirty="0">
                <a:solidFill>
                  <a:schemeClr val="bg1"/>
                </a:solidFill>
              </a:endParaRPr>
            </a:p>
          </p:txBody>
        </p:sp>
        <p:sp>
          <p:nvSpPr>
            <p:cNvPr id="172" name="テキスト ボックス 171"/>
            <p:cNvSpPr txBox="1"/>
            <p:nvPr/>
          </p:nvSpPr>
          <p:spPr>
            <a:xfrm>
              <a:off x="5583238" y="6019800"/>
              <a:ext cx="3005951" cy="400110"/>
            </a:xfrm>
            <a:prstGeom prst="rect">
              <a:avLst/>
            </a:prstGeom>
            <a:noFill/>
          </p:spPr>
          <p:txBody>
            <a:bodyPr wrap="none" rtlCol="0">
              <a:spAutoFit/>
            </a:bodyPr>
            <a:lstStyle/>
            <a:p>
              <a:pPr algn="r"/>
              <a:r>
                <a:rPr kumimoji="1" lang="ja-JP" altLang="en-US" sz="2000" dirty="0" smtClean="0">
                  <a:solidFill>
                    <a:schemeClr val="bg1"/>
                  </a:solidFill>
                </a:rPr>
                <a:t>不特定・複数企業／個人</a:t>
              </a:r>
              <a:endParaRPr kumimoji="1" lang="ja-JP" altLang="en-US" sz="2000" dirty="0">
                <a:solidFill>
                  <a:schemeClr val="bg1"/>
                </a:solidFill>
              </a:endParaRPr>
            </a:p>
          </p:txBody>
        </p:sp>
      </p:grpSp>
      <p:grpSp>
        <p:nvGrpSpPr>
          <p:cNvPr id="3" name="図形グループ 2"/>
          <p:cNvGrpSpPr/>
          <p:nvPr/>
        </p:nvGrpSpPr>
        <p:grpSpPr>
          <a:xfrm>
            <a:off x="5638799" y="949079"/>
            <a:ext cx="3276600" cy="1783961"/>
            <a:chOff x="5638799" y="949079"/>
            <a:chExt cx="3276600" cy="1783961"/>
          </a:xfrm>
        </p:grpSpPr>
        <p:sp>
          <p:nvSpPr>
            <p:cNvPr id="175" name="上下矢印 174"/>
            <p:cNvSpPr/>
            <p:nvPr/>
          </p:nvSpPr>
          <p:spPr bwMode="auto">
            <a:xfrm>
              <a:off x="6211402" y="1676400"/>
              <a:ext cx="363802" cy="1056640"/>
            </a:xfrm>
            <a:prstGeom prst="upDownArrow">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76" name="図形グループ 175"/>
            <p:cNvGrpSpPr/>
            <p:nvPr/>
          </p:nvGrpSpPr>
          <p:grpSpPr>
            <a:xfrm>
              <a:off x="5638800" y="949079"/>
              <a:ext cx="1566642" cy="727321"/>
              <a:chOff x="3843558" y="949079"/>
              <a:chExt cx="1566642" cy="727321"/>
            </a:xfrm>
          </p:grpSpPr>
          <p:sp>
            <p:nvSpPr>
              <p:cNvPr id="177" name="角丸四角形 176"/>
              <p:cNvSpPr/>
              <p:nvPr/>
            </p:nvSpPr>
            <p:spPr bwMode="auto">
              <a:xfrm>
                <a:off x="3843558" y="138298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ea typeface="HGP創英角ｺﾞｼｯｸUB" pitchFamily="50" charset="-128"/>
                  </a:rPr>
                  <a:t>LAN</a:t>
                </a:r>
                <a:endParaRPr kumimoji="0" lang="ja-JP" altLang="en-US" sz="1200" dirty="0">
                  <a:solidFill>
                    <a:srgbClr val="FFFFFF"/>
                  </a:solidFill>
                  <a:ea typeface="HGP創英角ｺﾞｼｯｸUB" pitchFamily="50" charset="-128"/>
                </a:endParaRPr>
              </a:p>
            </p:txBody>
          </p:sp>
          <p:pic>
            <p:nvPicPr>
              <p:cNvPr id="178"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79"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80"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grpSp>
        <p:grpSp>
          <p:nvGrpSpPr>
            <p:cNvPr id="181" name="図形グループ 180"/>
            <p:cNvGrpSpPr/>
            <p:nvPr/>
          </p:nvGrpSpPr>
          <p:grpSpPr>
            <a:xfrm>
              <a:off x="7348757" y="959239"/>
              <a:ext cx="1566642" cy="727321"/>
              <a:chOff x="3843558" y="949079"/>
              <a:chExt cx="1566642" cy="727321"/>
            </a:xfrm>
          </p:grpSpPr>
          <p:sp>
            <p:nvSpPr>
              <p:cNvPr id="182" name="角丸四角形 181"/>
              <p:cNvSpPr/>
              <p:nvPr/>
            </p:nvSpPr>
            <p:spPr bwMode="auto">
              <a:xfrm>
                <a:off x="3843558" y="138298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ea typeface="HGP創英角ｺﾞｼｯｸUB" pitchFamily="50" charset="-128"/>
                  </a:rPr>
                  <a:t>LAN</a:t>
                </a:r>
                <a:endParaRPr kumimoji="0" lang="ja-JP" altLang="en-US" sz="1200" dirty="0">
                  <a:solidFill>
                    <a:srgbClr val="FFFFFF"/>
                  </a:solidFill>
                  <a:ea typeface="HGP創英角ｺﾞｼｯｸUB" pitchFamily="50" charset="-128"/>
                </a:endParaRPr>
              </a:p>
            </p:txBody>
          </p:sp>
          <p:pic>
            <p:nvPicPr>
              <p:cNvPr id="183"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84"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85"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grpSp>
        <p:sp>
          <p:nvSpPr>
            <p:cNvPr id="186" name="上下矢印 185"/>
            <p:cNvSpPr/>
            <p:nvPr/>
          </p:nvSpPr>
          <p:spPr bwMode="auto">
            <a:xfrm>
              <a:off x="7909741" y="1676400"/>
              <a:ext cx="363802" cy="1056640"/>
            </a:xfrm>
            <a:prstGeom prst="upDownArrow">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7" name="角丸四角形 156"/>
            <p:cNvSpPr/>
            <p:nvPr/>
          </p:nvSpPr>
          <p:spPr bwMode="auto">
            <a:xfrm>
              <a:off x="5638799" y="1981200"/>
              <a:ext cx="3276599" cy="381000"/>
            </a:xfrm>
            <a:prstGeom prst="roundRect">
              <a:avLst>
                <a:gd name="adj" fmla="val 50000"/>
              </a:avLst>
            </a:prstGeom>
            <a:solidFill>
              <a:srgbClr val="80000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インターネット</a:t>
              </a:r>
            </a:p>
          </p:txBody>
        </p:sp>
      </p:grpSp>
      <p:grpSp>
        <p:nvGrpSpPr>
          <p:cNvPr id="6" name="図形グループ 5"/>
          <p:cNvGrpSpPr/>
          <p:nvPr/>
        </p:nvGrpSpPr>
        <p:grpSpPr>
          <a:xfrm>
            <a:off x="3481388" y="2811046"/>
            <a:ext cx="4965469" cy="1921708"/>
            <a:chOff x="3481388" y="2811046"/>
            <a:chExt cx="4965469" cy="1921708"/>
          </a:xfrm>
        </p:grpSpPr>
        <p:sp>
          <p:nvSpPr>
            <p:cNvPr id="154" name="角丸四角形 153"/>
            <p:cNvSpPr/>
            <p:nvPr/>
          </p:nvSpPr>
          <p:spPr bwMode="auto">
            <a:xfrm>
              <a:off x="3481388" y="2811046"/>
              <a:ext cx="2189392" cy="1921708"/>
            </a:xfrm>
            <a:prstGeom prst="roundRect">
              <a:avLst>
                <a:gd name="adj" fmla="val 8229"/>
              </a:avLst>
            </a:prstGeom>
            <a:solidFill>
              <a:srgbClr val="4597A0"/>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角丸四角形 10"/>
            <p:cNvSpPr/>
            <p:nvPr/>
          </p:nvSpPr>
          <p:spPr bwMode="auto">
            <a:xfrm>
              <a:off x="3657600" y="2955617"/>
              <a:ext cx="1777759" cy="1159184"/>
            </a:xfrm>
            <a:prstGeom prst="roundRect">
              <a:avLst>
                <a:gd name="adj" fmla="val 9039"/>
              </a:avLst>
            </a:prstGeom>
            <a:solidFill>
              <a:srgbClr val="CCFFCC"/>
            </a:solidFill>
            <a:ln w="19050" cap="flat" cmpd="sng" algn="ctr">
              <a:solidFill>
                <a:srgbClr val="0080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ホームベース 9"/>
            <p:cNvSpPr/>
            <p:nvPr/>
          </p:nvSpPr>
          <p:spPr bwMode="auto">
            <a:xfrm flipH="1">
              <a:off x="5181591" y="3348335"/>
              <a:ext cx="3265266" cy="461665"/>
            </a:xfrm>
            <a:prstGeom prst="homePlate">
              <a:avLst/>
            </a:prstGeom>
            <a:solidFill>
              <a:srgbClr val="CCFFCC"/>
            </a:solid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テキスト ボックス 11"/>
            <p:cNvSpPr txBox="1"/>
            <p:nvPr/>
          </p:nvSpPr>
          <p:spPr>
            <a:xfrm>
              <a:off x="3756693" y="2999601"/>
              <a:ext cx="1633781" cy="276999"/>
            </a:xfrm>
            <a:prstGeom prst="rect">
              <a:avLst/>
            </a:prstGeom>
            <a:noFill/>
          </p:spPr>
          <p:txBody>
            <a:bodyPr wrap="none" rtlCol="0">
              <a:spAutoFit/>
            </a:bodyPr>
            <a:lstStyle/>
            <a:p>
              <a:pPr algn="ctr"/>
              <a:r>
                <a:rPr kumimoji="1" lang="ja-JP" altLang="en-US" sz="1200" dirty="0" smtClean="0"/>
                <a:t>特定企業占有リソース</a:t>
              </a:r>
              <a:endParaRPr kumimoji="1" lang="ja-JP" altLang="en-US" sz="1200" dirty="0"/>
            </a:p>
          </p:txBody>
        </p:sp>
        <p:sp>
          <p:nvSpPr>
            <p:cNvPr id="15" name="テキスト ボックス 14"/>
            <p:cNvSpPr txBox="1"/>
            <p:nvPr/>
          </p:nvSpPr>
          <p:spPr>
            <a:xfrm>
              <a:off x="3481388" y="4208607"/>
              <a:ext cx="2189392" cy="461665"/>
            </a:xfrm>
            <a:prstGeom prst="rect">
              <a:avLst/>
            </a:prstGeom>
            <a:noFill/>
          </p:spPr>
          <p:txBody>
            <a:bodyPr wrap="square" rtlCol="0">
              <a:spAutoFit/>
            </a:bodyPr>
            <a:lstStyle/>
            <a:p>
              <a:pPr algn="ctr"/>
              <a:r>
                <a:rPr kumimoji="1" lang="ja-JP" altLang="en-US" sz="1200" dirty="0" smtClean="0">
                  <a:solidFill>
                    <a:schemeClr val="bg1"/>
                  </a:solidFill>
                </a:rPr>
                <a:t>バーチャル</a:t>
              </a:r>
              <a:r>
                <a:rPr lang="ja-JP" altLang="en-US" sz="1200" dirty="0" smtClean="0">
                  <a:solidFill>
                    <a:schemeClr val="bg1"/>
                  </a:solidFill>
                </a:rPr>
                <a:t>・</a:t>
              </a:r>
              <a:r>
                <a:rPr kumimoji="1" lang="ja-JP" altLang="en-US" sz="1200" dirty="0" smtClean="0">
                  <a:solidFill>
                    <a:schemeClr val="bg1"/>
                  </a:solidFill>
                </a:rPr>
                <a:t>プライベート</a:t>
              </a:r>
              <a:endParaRPr kumimoji="1" lang="en-US" altLang="ja-JP" sz="1200" dirty="0" smtClean="0">
                <a:solidFill>
                  <a:schemeClr val="bg1"/>
                </a:solidFill>
              </a:endParaRPr>
            </a:p>
            <a:p>
              <a:pPr algn="ctr"/>
              <a:r>
                <a:rPr kumimoji="1" lang="ja-JP" altLang="en-US" sz="1200" dirty="0" smtClean="0">
                  <a:solidFill>
                    <a:schemeClr val="bg1"/>
                  </a:solidFill>
                </a:rPr>
                <a:t>クラウド</a:t>
              </a:r>
              <a:r>
                <a:rPr kumimoji="1" lang="ja-JP" altLang="en-US" sz="500" dirty="0" smtClean="0">
                  <a:solidFill>
                    <a:schemeClr val="bg1"/>
                  </a:solidFill>
                </a:rPr>
                <a:t>（</a:t>
              </a:r>
              <a:r>
                <a:rPr kumimoji="1" lang="en-US" altLang="ja-JP" sz="500" dirty="0" smtClean="0">
                  <a:solidFill>
                    <a:schemeClr val="bg1"/>
                  </a:solidFill>
                </a:rPr>
                <a:t>Virtual Private </a:t>
              </a:r>
              <a:r>
                <a:rPr kumimoji="1" lang="en-US" altLang="ja-JP" sz="500" dirty="0" err="1" smtClean="0">
                  <a:solidFill>
                    <a:schemeClr val="bg1"/>
                  </a:solidFill>
                </a:rPr>
                <a:t>Coloud</a:t>
              </a:r>
              <a:r>
                <a:rPr kumimoji="1" lang="en-US" altLang="ja-JP" sz="500" dirty="0" smtClean="0">
                  <a:solidFill>
                    <a:schemeClr val="bg1"/>
                  </a:solidFill>
                </a:rPr>
                <a:t> </a:t>
              </a:r>
              <a:r>
                <a:rPr kumimoji="1" lang="ja-JP" altLang="en-US" sz="500" dirty="0" smtClean="0">
                  <a:solidFill>
                    <a:schemeClr val="bg1"/>
                  </a:solidFill>
                </a:rPr>
                <a:t>）</a:t>
              </a:r>
              <a:endParaRPr kumimoji="1" lang="ja-JP" altLang="en-US" sz="500" dirty="0">
                <a:solidFill>
                  <a:schemeClr val="bg1"/>
                </a:solidFill>
              </a:endParaRPr>
            </a:p>
          </p:txBody>
        </p:sp>
        <p:sp>
          <p:nvSpPr>
            <p:cNvPr id="173" name="テキスト ボックス 172"/>
            <p:cNvSpPr txBox="1"/>
            <p:nvPr/>
          </p:nvSpPr>
          <p:spPr>
            <a:xfrm>
              <a:off x="5523249" y="3348335"/>
              <a:ext cx="939681" cy="461665"/>
            </a:xfrm>
            <a:prstGeom prst="rect">
              <a:avLst/>
            </a:prstGeom>
            <a:noFill/>
          </p:spPr>
          <p:txBody>
            <a:bodyPr wrap="none" rtlCol="0">
              <a:spAutoFit/>
            </a:bodyPr>
            <a:lstStyle/>
            <a:p>
              <a:pPr algn="ctr"/>
              <a:r>
                <a:rPr lang="ja-JP" altLang="en-US" sz="1200" dirty="0" smtClean="0">
                  <a:solidFill>
                    <a:srgbClr val="008000"/>
                  </a:solidFill>
                </a:rPr>
                <a:t>リソースを</a:t>
              </a:r>
              <a:endParaRPr lang="en-US" altLang="ja-JP" sz="1200" dirty="0" smtClean="0">
                <a:solidFill>
                  <a:srgbClr val="008000"/>
                </a:solidFill>
              </a:endParaRPr>
            </a:p>
            <a:p>
              <a:pPr algn="ctr"/>
              <a:r>
                <a:rPr kumimoji="1" lang="ja-JP" altLang="en-US" sz="1200" dirty="0" smtClean="0">
                  <a:solidFill>
                    <a:srgbClr val="008000"/>
                  </a:solidFill>
                </a:rPr>
                <a:t>固定割当て</a:t>
              </a:r>
              <a:endParaRPr kumimoji="1" lang="ja-JP" altLang="en-US" sz="1200" dirty="0">
                <a:solidFill>
                  <a:srgbClr val="008000"/>
                </a:solidFill>
              </a:endParaRPr>
            </a:p>
          </p:txBody>
        </p:sp>
      </p:grpSp>
      <p:grpSp>
        <p:nvGrpSpPr>
          <p:cNvPr id="9" name="図形グループ 8"/>
          <p:cNvGrpSpPr/>
          <p:nvPr/>
        </p:nvGrpSpPr>
        <p:grpSpPr>
          <a:xfrm>
            <a:off x="3934818" y="3248025"/>
            <a:ext cx="1274365" cy="866775"/>
            <a:chOff x="1190625" y="4187825"/>
            <a:chExt cx="973137" cy="685800"/>
          </a:xfrm>
        </p:grpSpPr>
        <p:pic>
          <p:nvPicPr>
            <p:cNvPr id="145" name="Picture 82" descr="server"/>
            <p:cNvPicPr>
              <a:picLocks noChangeAspect="1" noChangeArrowheads="1"/>
            </p:cNvPicPr>
            <p:nvPr/>
          </p:nvPicPr>
          <p:blipFill>
            <a:blip r:embed="rId3"/>
            <a:srcRect/>
            <a:stretch>
              <a:fillRect/>
            </a:stretch>
          </p:blipFill>
          <p:spPr bwMode="auto">
            <a:xfrm>
              <a:off x="1190625" y="4187825"/>
              <a:ext cx="469900" cy="668337"/>
            </a:xfrm>
            <a:prstGeom prst="rect">
              <a:avLst/>
            </a:prstGeom>
            <a:noFill/>
            <a:ln w="9525">
              <a:noFill/>
              <a:miter lim="800000"/>
              <a:headEnd/>
              <a:tailEnd/>
            </a:ln>
          </p:spPr>
        </p:pic>
        <p:pic>
          <p:nvPicPr>
            <p:cNvPr id="147" name="Picture 82" descr="server"/>
            <p:cNvPicPr>
              <a:picLocks noChangeAspect="1" noChangeArrowheads="1"/>
            </p:cNvPicPr>
            <p:nvPr/>
          </p:nvPicPr>
          <p:blipFill>
            <a:blip r:embed="rId3"/>
            <a:srcRect/>
            <a:stretch>
              <a:fillRect/>
            </a:stretch>
          </p:blipFill>
          <p:spPr bwMode="auto">
            <a:xfrm>
              <a:off x="1460500" y="4191000"/>
              <a:ext cx="468312" cy="669925"/>
            </a:xfrm>
            <a:prstGeom prst="rect">
              <a:avLst/>
            </a:prstGeom>
            <a:noFill/>
            <a:ln w="9525">
              <a:noFill/>
              <a:miter lim="800000"/>
              <a:headEnd/>
              <a:tailEnd/>
            </a:ln>
          </p:spPr>
        </p:pic>
        <p:pic>
          <p:nvPicPr>
            <p:cNvPr id="148" name="Picture 82" descr="server"/>
            <p:cNvPicPr>
              <a:picLocks noChangeAspect="1" noChangeArrowheads="1"/>
            </p:cNvPicPr>
            <p:nvPr/>
          </p:nvPicPr>
          <p:blipFill>
            <a:blip r:embed="rId3"/>
            <a:srcRect/>
            <a:stretch>
              <a:fillRect/>
            </a:stretch>
          </p:blipFill>
          <p:spPr bwMode="auto">
            <a:xfrm>
              <a:off x="1693862" y="4203700"/>
              <a:ext cx="469900" cy="669925"/>
            </a:xfrm>
            <a:prstGeom prst="rect">
              <a:avLst/>
            </a:prstGeom>
            <a:noFill/>
            <a:ln w="9525">
              <a:noFill/>
              <a:miter lim="800000"/>
              <a:headEnd/>
              <a:tailEnd/>
            </a:ln>
          </p:spPr>
        </p:pic>
      </p:grpSp>
      <p:grpSp>
        <p:nvGrpSpPr>
          <p:cNvPr id="161" name="図形グループ 160"/>
          <p:cNvGrpSpPr/>
          <p:nvPr/>
        </p:nvGrpSpPr>
        <p:grpSpPr>
          <a:xfrm>
            <a:off x="6604726" y="2971800"/>
            <a:ext cx="1723549" cy="1291345"/>
            <a:chOff x="1190625" y="4187825"/>
            <a:chExt cx="973137" cy="685800"/>
          </a:xfrm>
        </p:grpSpPr>
        <p:pic>
          <p:nvPicPr>
            <p:cNvPr id="162" name="Picture 82" descr="server"/>
            <p:cNvPicPr>
              <a:picLocks noChangeAspect="1" noChangeArrowheads="1"/>
            </p:cNvPicPr>
            <p:nvPr/>
          </p:nvPicPr>
          <p:blipFill>
            <a:blip r:embed="rId3"/>
            <a:srcRect/>
            <a:stretch>
              <a:fillRect/>
            </a:stretch>
          </p:blipFill>
          <p:spPr bwMode="auto">
            <a:xfrm>
              <a:off x="1190625" y="4187825"/>
              <a:ext cx="469900" cy="668337"/>
            </a:xfrm>
            <a:prstGeom prst="rect">
              <a:avLst/>
            </a:prstGeom>
            <a:noFill/>
            <a:ln w="9525">
              <a:noFill/>
              <a:miter lim="800000"/>
              <a:headEnd/>
              <a:tailEnd/>
            </a:ln>
          </p:spPr>
        </p:pic>
        <p:pic>
          <p:nvPicPr>
            <p:cNvPr id="163" name="Picture 82" descr="server"/>
            <p:cNvPicPr>
              <a:picLocks noChangeAspect="1" noChangeArrowheads="1"/>
            </p:cNvPicPr>
            <p:nvPr/>
          </p:nvPicPr>
          <p:blipFill>
            <a:blip r:embed="rId3"/>
            <a:srcRect/>
            <a:stretch>
              <a:fillRect/>
            </a:stretch>
          </p:blipFill>
          <p:spPr bwMode="auto">
            <a:xfrm>
              <a:off x="1460500" y="4191000"/>
              <a:ext cx="468312" cy="669925"/>
            </a:xfrm>
            <a:prstGeom prst="rect">
              <a:avLst/>
            </a:prstGeom>
            <a:noFill/>
            <a:ln w="9525">
              <a:noFill/>
              <a:miter lim="800000"/>
              <a:headEnd/>
              <a:tailEnd/>
            </a:ln>
          </p:spPr>
        </p:pic>
        <p:pic>
          <p:nvPicPr>
            <p:cNvPr id="164" name="Picture 82" descr="server"/>
            <p:cNvPicPr>
              <a:picLocks noChangeAspect="1" noChangeArrowheads="1"/>
            </p:cNvPicPr>
            <p:nvPr/>
          </p:nvPicPr>
          <p:blipFill>
            <a:blip r:embed="rId3"/>
            <a:srcRect/>
            <a:stretch>
              <a:fillRect/>
            </a:stretch>
          </p:blipFill>
          <p:spPr bwMode="auto">
            <a:xfrm>
              <a:off x="1693862" y="4203700"/>
              <a:ext cx="469900" cy="669925"/>
            </a:xfrm>
            <a:prstGeom prst="rect">
              <a:avLst/>
            </a:prstGeom>
            <a:noFill/>
            <a:ln w="9525">
              <a:noFill/>
              <a:miter lim="800000"/>
              <a:headEnd/>
              <a:tailEnd/>
            </a:ln>
          </p:spPr>
        </p:pic>
      </p:grpSp>
      <p:grpSp>
        <p:nvGrpSpPr>
          <p:cNvPr id="7" name="図形グループ 6"/>
          <p:cNvGrpSpPr/>
          <p:nvPr/>
        </p:nvGrpSpPr>
        <p:grpSpPr>
          <a:xfrm>
            <a:off x="3843558" y="949079"/>
            <a:ext cx="1566642" cy="1861967"/>
            <a:chOff x="3843558" y="949079"/>
            <a:chExt cx="1566642" cy="1861967"/>
          </a:xfrm>
        </p:grpSpPr>
        <p:grpSp>
          <p:nvGrpSpPr>
            <p:cNvPr id="20" name="図形グループ 19"/>
            <p:cNvGrpSpPr/>
            <p:nvPr/>
          </p:nvGrpSpPr>
          <p:grpSpPr>
            <a:xfrm>
              <a:off x="3843558" y="949079"/>
              <a:ext cx="1566642" cy="727321"/>
              <a:chOff x="3843558" y="949079"/>
              <a:chExt cx="1566642" cy="727321"/>
            </a:xfrm>
          </p:grpSpPr>
          <p:sp>
            <p:nvSpPr>
              <p:cNvPr id="133" name="角丸四角形 132"/>
              <p:cNvSpPr/>
              <p:nvPr/>
            </p:nvSpPr>
            <p:spPr bwMode="auto">
              <a:xfrm>
                <a:off x="3843558" y="138298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ea typeface="HGP創英角ｺﾞｼｯｸUB" pitchFamily="50" charset="-128"/>
                  </a:rPr>
                  <a:t>LAN</a:t>
                </a:r>
                <a:endParaRPr kumimoji="0" lang="ja-JP" altLang="en-US" sz="1200" dirty="0">
                  <a:solidFill>
                    <a:srgbClr val="FFFFFF"/>
                  </a:solidFill>
                  <a:ea typeface="HGP創英角ｺﾞｼｯｸUB" pitchFamily="50" charset="-128"/>
                </a:endParaRPr>
              </a:p>
            </p:txBody>
          </p:sp>
          <p:pic>
            <p:nvPicPr>
              <p:cNvPr id="135"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36"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37"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grpSp>
        <p:sp>
          <p:nvSpPr>
            <p:cNvPr id="174" name="上下矢印 173"/>
            <p:cNvSpPr/>
            <p:nvPr/>
          </p:nvSpPr>
          <p:spPr bwMode="auto">
            <a:xfrm>
              <a:off x="4411928" y="1676400"/>
              <a:ext cx="387134" cy="1134646"/>
            </a:xfrm>
            <a:prstGeom prst="upDownArrow">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4" name="図形グループ 3"/>
          <p:cNvGrpSpPr/>
          <p:nvPr/>
        </p:nvGrpSpPr>
        <p:grpSpPr>
          <a:xfrm>
            <a:off x="228600" y="949079"/>
            <a:ext cx="5115499" cy="1794120"/>
            <a:chOff x="228600" y="949079"/>
            <a:chExt cx="5115499" cy="1794120"/>
          </a:xfrm>
        </p:grpSpPr>
        <p:sp>
          <p:nvSpPr>
            <p:cNvPr id="19" name="上下矢印 18"/>
            <p:cNvSpPr/>
            <p:nvPr/>
          </p:nvSpPr>
          <p:spPr bwMode="auto">
            <a:xfrm>
              <a:off x="1594512" y="1686560"/>
              <a:ext cx="363802" cy="1056639"/>
            </a:xfrm>
            <a:prstGeom prst="upDownArrow">
              <a:avLst/>
            </a:prstGeom>
            <a:solidFill>
              <a:schemeClr val="accent6">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角丸四角形 13"/>
            <p:cNvSpPr/>
            <p:nvPr/>
          </p:nvSpPr>
          <p:spPr bwMode="auto">
            <a:xfrm>
              <a:off x="228600" y="1981200"/>
              <a:ext cx="5115499" cy="381000"/>
            </a:xfrm>
            <a:prstGeom prst="roundRect">
              <a:avLst>
                <a:gd name="adj" fmla="val 50000"/>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専用回線・</a:t>
              </a: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VPN</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187" name="図形グループ 186"/>
            <p:cNvGrpSpPr/>
            <p:nvPr/>
          </p:nvGrpSpPr>
          <p:grpSpPr>
            <a:xfrm>
              <a:off x="1022614" y="949079"/>
              <a:ext cx="1566642" cy="727321"/>
              <a:chOff x="3843558" y="949079"/>
              <a:chExt cx="1566642" cy="727321"/>
            </a:xfrm>
          </p:grpSpPr>
          <p:sp>
            <p:nvSpPr>
              <p:cNvPr id="188" name="角丸四角形 187"/>
              <p:cNvSpPr/>
              <p:nvPr/>
            </p:nvSpPr>
            <p:spPr bwMode="auto">
              <a:xfrm>
                <a:off x="3843558" y="138298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ea typeface="HGP創英角ｺﾞｼｯｸUB" pitchFamily="50" charset="-128"/>
                  </a:rPr>
                  <a:t>LAN</a:t>
                </a:r>
                <a:endParaRPr kumimoji="0" lang="ja-JP" altLang="en-US" sz="1200" dirty="0">
                  <a:solidFill>
                    <a:srgbClr val="FFFFFF"/>
                  </a:solidFill>
                  <a:ea typeface="HGP創英角ｺﾞｼｯｸUB" pitchFamily="50" charset="-128"/>
                </a:endParaRPr>
              </a:p>
            </p:txBody>
          </p:sp>
          <p:pic>
            <p:nvPicPr>
              <p:cNvPr id="189"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90"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91"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grpSp>
      </p:grpSp>
    </p:spTree>
    <p:extLst>
      <p:ext uri="{BB962C8B-B14F-4D97-AF65-F5344CB8AC3E}">
        <p14:creationId xmlns:p14="http://schemas.microsoft.com/office/powerpoint/2010/main" val="418784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eric-schmi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9800"/>
            <a:ext cx="4327408" cy="2336800"/>
          </a:xfrm>
          <a:prstGeom prst="rect">
            <a:avLst/>
          </a:prstGeom>
          <a:ln>
            <a:noFill/>
          </a:ln>
          <a:effectLst>
            <a:softEdge rad="112500"/>
          </a:effectLst>
        </p:spPr>
      </p:pic>
      <p:grpSp>
        <p:nvGrpSpPr>
          <p:cNvPr id="628738" name="Group 2"/>
          <p:cNvGrpSpPr>
            <a:grpSpLocks/>
          </p:cNvGrpSpPr>
          <p:nvPr/>
        </p:nvGrpSpPr>
        <p:grpSpPr bwMode="auto">
          <a:xfrm>
            <a:off x="685800" y="3403600"/>
            <a:ext cx="7488238" cy="3257550"/>
            <a:chOff x="432" y="2039"/>
            <a:chExt cx="4717" cy="2052"/>
          </a:xfrm>
        </p:grpSpPr>
        <p:sp>
          <p:nvSpPr>
            <p:cNvPr id="15379" name="Line 3"/>
            <p:cNvSpPr>
              <a:spLocks noChangeShapeType="1"/>
            </p:cNvSpPr>
            <p:nvPr/>
          </p:nvSpPr>
          <p:spPr bwMode="auto">
            <a:xfrm>
              <a:off x="432" y="3082"/>
              <a:ext cx="4717" cy="0"/>
            </a:xfrm>
            <a:prstGeom prst="line">
              <a:avLst/>
            </a:prstGeom>
            <a:noFill/>
            <a:ln w="381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0" name="AutoShape 4"/>
            <p:cNvSpPr>
              <a:spLocks noChangeArrowheads="1"/>
            </p:cNvSpPr>
            <p:nvPr/>
          </p:nvSpPr>
          <p:spPr bwMode="auto">
            <a:xfrm>
              <a:off x="886" y="2039"/>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1" name="AutoShape 5"/>
            <p:cNvSpPr>
              <a:spLocks noChangeArrowheads="1"/>
            </p:cNvSpPr>
            <p:nvPr/>
          </p:nvSpPr>
          <p:spPr bwMode="auto">
            <a:xfrm>
              <a:off x="2518" y="2039"/>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2" name="AutoShape 6"/>
            <p:cNvSpPr>
              <a:spLocks noChangeArrowheads="1"/>
            </p:cNvSpPr>
            <p:nvPr/>
          </p:nvSpPr>
          <p:spPr bwMode="auto">
            <a:xfrm>
              <a:off x="1204" y="2039"/>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3" name="AutoShape 7"/>
            <p:cNvSpPr>
              <a:spLocks noChangeArrowheads="1"/>
            </p:cNvSpPr>
            <p:nvPr/>
          </p:nvSpPr>
          <p:spPr bwMode="auto">
            <a:xfrm>
              <a:off x="2201" y="2039"/>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4" name="AutoShape 8"/>
            <p:cNvSpPr>
              <a:spLocks noChangeArrowheads="1"/>
            </p:cNvSpPr>
            <p:nvPr/>
          </p:nvSpPr>
          <p:spPr bwMode="auto">
            <a:xfrm>
              <a:off x="3153" y="2039"/>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5" name="AutoShape 9"/>
            <p:cNvSpPr>
              <a:spLocks noChangeArrowheads="1"/>
            </p:cNvSpPr>
            <p:nvPr/>
          </p:nvSpPr>
          <p:spPr bwMode="auto">
            <a:xfrm>
              <a:off x="2836" y="2039"/>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6" name="AutoShape 10"/>
            <p:cNvSpPr>
              <a:spLocks noChangeArrowheads="1"/>
            </p:cNvSpPr>
            <p:nvPr/>
          </p:nvSpPr>
          <p:spPr bwMode="auto">
            <a:xfrm>
              <a:off x="1521" y="2039"/>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7" name="AutoShape 11"/>
            <p:cNvSpPr>
              <a:spLocks noChangeArrowheads="1"/>
            </p:cNvSpPr>
            <p:nvPr/>
          </p:nvSpPr>
          <p:spPr bwMode="auto">
            <a:xfrm>
              <a:off x="1839" y="2039"/>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8" name="AutoShape 12"/>
            <p:cNvSpPr>
              <a:spLocks noChangeArrowheads="1"/>
            </p:cNvSpPr>
            <p:nvPr/>
          </p:nvSpPr>
          <p:spPr bwMode="auto">
            <a:xfrm>
              <a:off x="2246" y="222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9" name="AutoShape 13"/>
            <p:cNvSpPr>
              <a:spLocks noChangeArrowheads="1"/>
            </p:cNvSpPr>
            <p:nvPr/>
          </p:nvSpPr>
          <p:spPr bwMode="auto">
            <a:xfrm>
              <a:off x="3878" y="222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0" name="AutoShape 14"/>
            <p:cNvSpPr>
              <a:spLocks noChangeArrowheads="1"/>
            </p:cNvSpPr>
            <p:nvPr/>
          </p:nvSpPr>
          <p:spPr bwMode="auto">
            <a:xfrm>
              <a:off x="2564" y="222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1" name="AutoShape 15"/>
            <p:cNvSpPr>
              <a:spLocks noChangeArrowheads="1"/>
            </p:cNvSpPr>
            <p:nvPr/>
          </p:nvSpPr>
          <p:spPr bwMode="auto">
            <a:xfrm>
              <a:off x="3561" y="222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2" name="AutoShape 16"/>
            <p:cNvSpPr>
              <a:spLocks noChangeArrowheads="1"/>
            </p:cNvSpPr>
            <p:nvPr/>
          </p:nvSpPr>
          <p:spPr bwMode="auto">
            <a:xfrm>
              <a:off x="4513" y="222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3" name="AutoShape 17"/>
            <p:cNvSpPr>
              <a:spLocks noChangeArrowheads="1"/>
            </p:cNvSpPr>
            <p:nvPr/>
          </p:nvSpPr>
          <p:spPr bwMode="auto">
            <a:xfrm>
              <a:off x="4196" y="222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4" name="AutoShape 18"/>
            <p:cNvSpPr>
              <a:spLocks noChangeArrowheads="1"/>
            </p:cNvSpPr>
            <p:nvPr/>
          </p:nvSpPr>
          <p:spPr bwMode="auto">
            <a:xfrm>
              <a:off x="2881" y="222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5" name="AutoShape 19"/>
            <p:cNvSpPr>
              <a:spLocks noChangeArrowheads="1"/>
            </p:cNvSpPr>
            <p:nvPr/>
          </p:nvSpPr>
          <p:spPr bwMode="auto">
            <a:xfrm>
              <a:off x="3199" y="222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6" name="AutoShape 20"/>
            <p:cNvSpPr>
              <a:spLocks noChangeArrowheads="1"/>
            </p:cNvSpPr>
            <p:nvPr/>
          </p:nvSpPr>
          <p:spPr bwMode="auto">
            <a:xfrm>
              <a:off x="1658" y="249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7" name="AutoShape 21"/>
            <p:cNvSpPr>
              <a:spLocks noChangeArrowheads="1"/>
            </p:cNvSpPr>
            <p:nvPr/>
          </p:nvSpPr>
          <p:spPr bwMode="auto">
            <a:xfrm>
              <a:off x="3290" y="249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8" name="AutoShape 22"/>
            <p:cNvSpPr>
              <a:spLocks noChangeArrowheads="1"/>
            </p:cNvSpPr>
            <p:nvPr/>
          </p:nvSpPr>
          <p:spPr bwMode="auto">
            <a:xfrm>
              <a:off x="1976" y="249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9" name="AutoShape 23"/>
            <p:cNvSpPr>
              <a:spLocks noChangeArrowheads="1"/>
            </p:cNvSpPr>
            <p:nvPr/>
          </p:nvSpPr>
          <p:spPr bwMode="auto">
            <a:xfrm>
              <a:off x="2973" y="249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0" name="AutoShape 24"/>
            <p:cNvSpPr>
              <a:spLocks noChangeArrowheads="1"/>
            </p:cNvSpPr>
            <p:nvPr/>
          </p:nvSpPr>
          <p:spPr bwMode="auto">
            <a:xfrm>
              <a:off x="3925" y="249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1" name="AutoShape 25"/>
            <p:cNvSpPr>
              <a:spLocks noChangeArrowheads="1"/>
            </p:cNvSpPr>
            <p:nvPr/>
          </p:nvSpPr>
          <p:spPr bwMode="auto">
            <a:xfrm>
              <a:off x="3608" y="249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2" name="AutoShape 26"/>
            <p:cNvSpPr>
              <a:spLocks noChangeArrowheads="1"/>
            </p:cNvSpPr>
            <p:nvPr/>
          </p:nvSpPr>
          <p:spPr bwMode="auto">
            <a:xfrm>
              <a:off x="2293" y="249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3" name="AutoShape 27"/>
            <p:cNvSpPr>
              <a:spLocks noChangeArrowheads="1"/>
            </p:cNvSpPr>
            <p:nvPr/>
          </p:nvSpPr>
          <p:spPr bwMode="auto">
            <a:xfrm>
              <a:off x="2611" y="249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pic>
          <p:nvPicPr>
            <p:cNvPr id="15404" name="Cloud"/>
            <p:cNvPicPr>
              <a:picLocks noChangeAspect="1" noEditPoint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 y="2581"/>
              <a:ext cx="3946"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5"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 y="3306"/>
              <a:ext cx="637"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6"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 y="3443"/>
              <a:ext cx="637"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7" name="Picture 8" descr="j0433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3408"/>
              <a:ext cx="683"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8" name="Text Box 32"/>
            <p:cNvSpPr txBox="1">
              <a:spLocks noChangeArrowheads="1"/>
            </p:cNvSpPr>
            <p:nvPr/>
          </p:nvSpPr>
          <p:spPr bwMode="auto">
            <a:xfrm>
              <a:off x="2069" y="2856"/>
              <a:ext cx="1383"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algn="ctr" eaLnBrk="1" hangingPunct="1"/>
              <a:r>
                <a:rPr lang="ja-JP" altLang="en-US" sz="3200" dirty="0">
                  <a:solidFill>
                    <a:srgbClr val="FFFFFF"/>
                  </a:solidFill>
                  <a:effectLst>
                    <a:glow rad="139700">
                      <a:srgbClr val="000000">
                        <a:satMod val="175000"/>
                        <a:alpha val="40000"/>
                      </a:srgbClr>
                    </a:glow>
                  </a:effectLst>
                  <a:latin typeface="Arial" pitchFamily="34" charset="0"/>
                  <a:ea typeface="HGP創英角ｺﾞｼｯｸUB" pitchFamily="50" charset="-128"/>
                  <a:cs typeface="Arial" pitchFamily="34" charset="0"/>
                </a:rPr>
                <a:t>ネットワーク</a:t>
              </a:r>
            </a:p>
            <a:p>
              <a:pPr algn="ctr" eaLnBrk="1" hangingPunct="1"/>
              <a:r>
                <a:rPr lang="ja-JP" altLang="en-US" sz="2400" dirty="0">
                  <a:solidFill>
                    <a:srgbClr val="FFFFFF"/>
                  </a:solidFill>
                  <a:effectLst>
                    <a:glow rad="139700">
                      <a:srgbClr val="000000">
                        <a:satMod val="175000"/>
                        <a:alpha val="40000"/>
                      </a:srgbClr>
                    </a:glow>
                  </a:effectLst>
                  <a:latin typeface="Arial" pitchFamily="34" charset="0"/>
                  <a:ea typeface="HGP創英角ｺﾞｼｯｸUB" pitchFamily="50" charset="-128"/>
                  <a:cs typeface="Arial" pitchFamily="34" charset="0"/>
                </a:rPr>
                <a:t>（インターネット）</a:t>
              </a:r>
            </a:p>
          </p:txBody>
        </p:sp>
        <p:sp>
          <p:nvSpPr>
            <p:cNvPr id="15409" name="Text Box 33"/>
            <p:cNvSpPr txBox="1">
              <a:spLocks noChangeArrowheads="1"/>
            </p:cNvSpPr>
            <p:nvPr/>
          </p:nvSpPr>
          <p:spPr bwMode="auto">
            <a:xfrm>
              <a:off x="1731" y="2251"/>
              <a:ext cx="164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r>
                <a:rPr lang="ja-JP" altLang="en-US" dirty="0">
                  <a:solidFill>
                    <a:schemeClr val="bg1"/>
                  </a:solidFill>
                  <a:effectLst>
                    <a:glow rad="228600">
                      <a:schemeClr val="accent2">
                        <a:satMod val="175000"/>
                        <a:alpha val="40000"/>
                      </a:schemeClr>
                    </a:glow>
                  </a:effectLst>
                  <a:latin typeface="Arial" pitchFamily="34" charset="0"/>
                  <a:ea typeface="HGP創英角ｺﾞｼｯｸUB" pitchFamily="50" charset="-128"/>
                  <a:cs typeface="Arial" pitchFamily="34" charset="0"/>
                </a:rPr>
                <a:t>巨大</a:t>
              </a:r>
              <a:r>
                <a:rPr lang="ja-JP" altLang="en-US" dirty="0" smtClean="0">
                  <a:solidFill>
                    <a:schemeClr val="bg1"/>
                  </a:solidFill>
                  <a:effectLst>
                    <a:glow rad="228600">
                      <a:schemeClr val="accent2">
                        <a:satMod val="175000"/>
                        <a:alpha val="40000"/>
                      </a:schemeClr>
                    </a:glow>
                  </a:effectLst>
                  <a:latin typeface="Arial" pitchFamily="34" charset="0"/>
                  <a:ea typeface="HGP創英角ｺﾞｼｯｸUB" pitchFamily="50" charset="-128"/>
                  <a:cs typeface="Arial" pitchFamily="34" charset="0"/>
                </a:rPr>
                <a:t>なコンピューター</a:t>
              </a:r>
              <a:r>
                <a:rPr lang="ja-JP" altLang="en-US" dirty="0">
                  <a:solidFill>
                    <a:schemeClr val="bg1"/>
                  </a:solidFill>
                  <a:effectLst>
                    <a:glow rad="228600">
                      <a:schemeClr val="accent2">
                        <a:satMod val="175000"/>
                        <a:alpha val="40000"/>
                      </a:schemeClr>
                    </a:glow>
                  </a:effectLst>
                  <a:latin typeface="Arial" pitchFamily="34" charset="0"/>
                  <a:ea typeface="HGP創英角ｺﾞｼｯｸUB" pitchFamily="50" charset="-128"/>
                  <a:cs typeface="Arial" pitchFamily="34" charset="0"/>
                </a:rPr>
                <a:t>・システム群</a:t>
              </a:r>
            </a:p>
          </p:txBody>
        </p:sp>
        <p:sp>
          <p:nvSpPr>
            <p:cNvPr id="15410" name="AutoShape 34"/>
            <p:cNvSpPr>
              <a:spLocks noChangeArrowheads="1"/>
            </p:cNvSpPr>
            <p:nvPr/>
          </p:nvSpPr>
          <p:spPr bwMode="auto">
            <a:xfrm>
              <a:off x="432" y="2039"/>
              <a:ext cx="363" cy="771"/>
            </a:xfrm>
            <a:prstGeom prst="upArrow">
              <a:avLst>
                <a:gd name="adj1" fmla="val 68593"/>
                <a:gd name="adj2" fmla="val 55095"/>
              </a:avLst>
            </a:prstGeom>
            <a:solidFill>
              <a:schemeClr val="accent3"/>
            </a:solidFill>
            <a:ln>
              <a:headEnd/>
              <a:tailEn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向こう側</a:t>
              </a:r>
            </a:p>
          </p:txBody>
        </p:sp>
        <p:sp>
          <p:nvSpPr>
            <p:cNvPr id="15411" name="AutoShape 35"/>
            <p:cNvSpPr>
              <a:spLocks noChangeArrowheads="1"/>
            </p:cNvSpPr>
            <p:nvPr/>
          </p:nvSpPr>
          <p:spPr bwMode="auto">
            <a:xfrm>
              <a:off x="432" y="3265"/>
              <a:ext cx="363" cy="772"/>
            </a:xfrm>
            <a:prstGeom prst="downArrow">
              <a:avLst>
                <a:gd name="adj1" fmla="val 68593"/>
                <a:gd name="adj2" fmla="val 51238"/>
              </a:avLst>
            </a:prstGeom>
            <a:solidFill>
              <a:schemeClr val="accent4"/>
            </a:solidFill>
            <a:ln>
              <a:headEnd/>
              <a:tailEn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こちら側</a:t>
              </a:r>
            </a:p>
          </p:txBody>
        </p:sp>
        <p:pic>
          <p:nvPicPr>
            <p:cNvPr id="15412" name="Picture 36" descr="MCj042420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3312"/>
              <a:ext cx="27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3" name="Picture 37" descr="MCj043262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 y="3360"/>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Rectangle 38"/>
          <p:cNvSpPr>
            <a:spLocks noGrp="1" noChangeArrowheads="1"/>
          </p:cNvSpPr>
          <p:nvPr>
            <p:ph type="title"/>
          </p:nvPr>
        </p:nvSpPr>
        <p:spPr/>
        <p:txBody>
          <a:bodyPr/>
          <a:lstStyle/>
          <a:p>
            <a:pPr eaLnBrk="1" hangingPunct="1"/>
            <a:r>
              <a:rPr lang="ja-JP" altLang="en-US" sz="2400" dirty="0" smtClean="0"/>
              <a:t>クラウド・コンピューティングの起源と</a:t>
            </a:r>
            <a:r>
              <a:rPr lang="en-US" altLang="ja-JP" sz="2400" dirty="0" smtClean="0"/>
              <a:t>Google</a:t>
            </a:r>
            <a:r>
              <a:rPr lang="ja-JP" altLang="en-US" sz="2400" dirty="0" smtClean="0"/>
              <a:t>の定義</a:t>
            </a:r>
          </a:p>
        </p:txBody>
      </p:sp>
      <p:sp>
        <p:nvSpPr>
          <p:cNvPr id="628775" name="AutoShape 39"/>
          <p:cNvSpPr>
            <a:spLocks noChangeArrowheads="1"/>
          </p:cNvSpPr>
          <p:nvPr/>
        </p:nvSpPr>
        <p:spPr bwMode="auto">
          <a:xfrm>
            <a:off x="5480050" y="5156078"/>
            <a:ext cx="3215563" cy="306467"/>
          </a:xfrm>
          <a:prstGeom prst="wedgeRoundRectCallout">
            <a:avLst>
              <a:gd name="adj1" fmla="val -37036"/>
              <a:gd name="adj2" fmla="val 104252"/>
              <a:gd name="adj3" fmla="val 16667"/>
            </a:avLst>
          </a:prstGeom>
          <a:solidFill>
            <a:schemeClr val="accent4"/>
          </a:solidFill>
          <a:ln>
            <a:headEnd/>
            <a:tailEn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利用する側：自分</a:t>
            </a:r>
            <a:r>
              <a:rPr lang="ja-JP" altLang="en-US" sz="1200" dirty="0">
                <a:solidFill>
                  <a:srgbClr val="FFFFFF"/>
                </a:solidFill>
                <a:ea typeface="HGP創英角ｺﾞｼｯｸUB" pitchFamily="50" charset="-128"/>
                <a:cs typeface="Arial" pitchFamily="34" charset="0"/>
              </a:rPr>
              <a:t>専用</a:t>
            </a:r>
            <a:r>
              <a:rPr lang="ja-JP" altLang="en-US" sz="1200" dirty="0" smtClean="0">
                <a:solidFill>
                  <a:srgbClr val="FFFFFF"/>
                </a:solidFill>
                <a:ea typeface="HGP創英角ｺﾞｼｯｸUB" pitchFamily="50" charset="-128"/>
                <a:cs typeface="Arial" pitchFamily="34" charset="0"/>
              </a:rPr>
              <a:t>のシステム</a:t>
            </a:r>
            <a:endParaRPr lang="ja-JP" altLang="en-US" sz="1200" dirty="0">
              <a:solidFill>
                <a:srgbClr val="FFFFFF"/>
              </a:solidFill>
              <a:ea typeface="HGP創英角ｺﾞｼｯｸUB" pitchFamily="50" charset="-128"/>
              <a:cs typeface="Arial" pitchFamily="34" charset="0"/>
            </a:endParaRPr>
          </a:p>
        </p:txBody>
      </p:sp>
      <p:sp>
        <p:nvSpPr>
          <p:cNvPr id="628779" name="AutoShape 43"/>
          <p:cNvSpPr>
            <a:spLocks noChangeArrowheads="1"/>
          </p:cNvSpPr>
          <p:nvPr/>
        </p:nvSpPr>
        <p:spPr bwMode="auto">
          <a:xfrm>
            <a:off x="5480050" y="3352800"/>
            <a:ext cx="3206749" cy="306467"/>
          </a:xfrm>
          <a:prstGeom prst="wedgeRoundRectCallout">
            <a:avLst>
              <a:gd name="adj1" fmla="val -32680"/>
              <a:gd name="adj2" fmla="val 124108"/>
              <a:gd name="adj3" fmla="val 16667"/>
            </a:avLst>
          </a:prstGeom>
          <a:solidFill>
            <a:schemeClr val="accent3"/>
          </a:solidFill>
          <a:ln>
            <a:headEnd/>
            <a:tailEn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提供する側：世界中</a:t>
            </a:r>
            <a:r>
              <a:rPr lang="ja-JP" altLang="en-US" sz="1200" dirty="0">
                <a:solidFill>
                  <a:srgbClr val="FFFFFF"/>
                </a:solidFill>
                <a:ea typeface="HGP創英角ｺﾞｼｯｸUB" pitchFamily="50" charset="-128"/>
                <a:cs typeface="Arial" pitchFamily="34" charset="0"/>
              </a:rPr>
              <a:t>の複数拠点に分散</a:t>
            </a:r>
            <a:r>
              <a:rPr lang="ja-JP" altLang="en-US" sz="1200" dirty="0" smtClean="0">
                <a:solidFill>
                  <a:srgbClr val="FFFFFF"/>
                </a:solidFill>
                <a:ea typeface="HGP創英角ｺﾞｼｯｸUB" pitchFamily="50" charset="-128"/>
                <a:cs typeface="Arial" pitchFamily="34" charset="0"/>
              </a:rPr>
              <a:t>配置</a:t>
            </a:r>
            <a:endParaRPr lang="ja-JP" altLang="en-US" sz="1200" dirty="0">
              <a:solidFill>
                <a:srgbClr val="FFFFFF"/>
              </a:solidFill>
              <a:ea typeface="HGP創英角ｺﾞｼｯｸUB" pitchFamily="50" charset="-128"/>
              <a:cs typeface="Arial" pitchFamily="34" charset="0"/>
            </a:endParaRPr>
          </a:p>
        </p:txBody>
      </p:sp>
      <p:sp>
        <p:nvSpPr>
          <p:cNvPr id="15378" name="Text Box 42"/>
          <p:cNvSpPr txBox="1">
            <a:spLocks noChangeArrowheads="1"/>
          </p:cNvSpPr>
          <p:nvPr/>
        </p:nvSpPr>
        <p:spPr bwMode="auto">
          <a:xfrm>
            <a:off x="1988344" y="1057738"/>
            <a:ext cx="7079456" cy="2160591"/>
          </a:xfrm>
          <a:prstGeom prst="rect">
            <a:avLst/>
          </a:prstGeom>
          <a:solidFill>
            <a:schemeClr val="bg1">
              <a:alpha val="70000"/>
            </a:schemeClr>
          </a:solidFill>
          <a:ln>
            <a:noFill/>
          </a:ln>
          <a:effectLst/>
          <a:extLst/>
        </p:spPr>
        <p:txBody>
          <a:bodyPr wrap="squar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lnSpc>
                <a:spcPct val="120000"/>
              </a:lnSpc>
            </a:pPr>
            <a:r>
              <a:rPr lang="en-US" altLang="ja-JP" dirty="0"/>
              <a:t>Google CEO </a:t>
            </a:r>
            <a:r>
              <a:rPr lang="ja-JP" altLang="en-US" dirty="0"/>
              <a:t>エリック・シュミット　</a:t>
            </a:r>
            <a:r>
              <a:rPr lang="en-US" altLang="ja-JP" dirty="0"/>
              <a:t>6.Mar.2006, “Search Engine Strategies Conference @ San Jose, </a:t>
            </a:r>
            <a:r>
              <a:rPr lang="en-US" altLang="ja-JP" dirty="0" smtClean="0"/>
              <a:t>CA</a:t>
            </a:r>
            <a:endParaRPr lang="en-US" altLang="ja-JP" dirty="0"/>
          </a:p>
          <a:p>
            <a:pPr eaLnBrk="1" hangingPunct="1">
              <a:lnSpc>
                <a:spcPct val="120000"/>
              </a:lnSpc>
              <a:spcBef>
                <a:spcPts val="0"/>
              </a:spcBef>
            </a:pPr>
            <a:r>
              <a:rPr lang="ja-JP" altLang="en-US" dirty="0"/>
              <a:t>「新しいモデルが姿を見せ始めている。データもプログラムも、サーバー群の上に置いておこう、という考え方だ。私たちは</a:t>
            </a:r>
            <a:r>
              <a:rPr lang="en-US" altLang="ja-JP" dirty="0"/>
              <a:t>『</a:t>
            </a:r>
            <a:r>
              <a:rPr lang="ja-JP" altLang="en-US" dirty="0"/>
              <a:t>クラウド・コンピューティング</a:t>
            </a:r>
            <a:r>
              <a:rPr lang="en-US" altLang="ja-JP" dirty="0"/>
              <a:t>』</a:t>
            </a:r>
            <a:r>
              <a:rPr lang="ja-JP" altLang="en-US" dirty="0"/>
              <a:t>と呼んでいる。</a:t>
            </a:r>
            <a:r>
              <a:rPr lang="ja-JP" altLang="en-US" b="1" dirty="0">
                <a:solidFill>
                  <a:srgbClr val="C00000"/>
                </a:solidFill>
              </a:rPr>
              <a:t>そういったものは、どこか “雲（クラウド）”の中にあればいい。</a:t>
            </a:r>
            <a:r>
              <a:rPr lang="ja-JP" altLang="en-US" dirty="0"/>
              <a:t>必要なのはブラウザーとインターネットへのアクセス。パソコン、マック、携帯電話、ブラックベリー、とにかく手元にあるどんな端末からでも、クラウドは使える。・・・　データもデータ処理も、その他あれやこれやもみんなサーバーに、だ」</a:t>
            </a:r>
          </a:p>
        </p:txBody>
      </p:sp>
      <p:sp>
        <p:nvSpPr>
          <p:cNvPr id="2" name="正方形/長方形 1"/>
          <p:cNvSpPr/>
          <p:nvPr/>
        </p:nvSpPr>
        <p:spPr>
          <a:xfrm>
            <a:off x="6354749" y="6397467"/>
            <a:ext cx="2789251" cy="230832"/>
          </a:xfrm>
          <a:prstGeom prst="rect">
            <a:avLst/>
          </a:prstGeom>
        </p:spPr>
        <p:txBody>
          <a:bodyPr wrap="none">
            <a:spAutoFit/>
          </a:bodyPr>
          <a:lstStyle/>
          <a:p>
            <a:r>
              <a:rPr lang="en-US" altLang="ja-JP" sz="900" dirty="0">
                <a:solidFill>
                  <a:schemeClr val="tx1"/>
                </a:solidFill>
                <a:hlinkClick r:id="rId9"/>
              </a:rPr>
              <a:t>http://</a:t>
            </a:r>
            <a:r>
              <a:rPr lang="en-US" altLang="ja-JP" sz="900" dirty="0" err="1">
                <a:solidFill>
                  <a:schemeClr val="tx1"/>
                </a:solidFill>
                <a:hlinkClick r:id="rId9"/>
              </a:rPr>
              <a:t>www.google.com</a:t>
            </a:r>
            <a:r>
              <a:rPr lang="en-US" altLang="ja-JP" sz="900" dirty="0">
                <a:solidFill>
                  <a:schemeClr val="tx1"/>
                </a:solidFill>
                <a:hlinkClick r:id="rId9"/>
              </a:rPr>
              <a:t>/press/podium/ses2006.html</a:t>
            </a:r>
            <a:endParaRPr lang="ja-JP" altLang="en-US" sz="900" dirty="0">
              <a:solidFill>
                <a:schemeClr val="tx1"/>
              </a:solidFill>
            </a:endParaRPr>
          </a:p>
        </p:txBody>
      </p:sp>
    </p:spTree>
    <p:extLst>
      <p:ext uri="{BB962C8B-B14F-4D97-AF65-F5344CB8AC3E}">
        <p14:creationId xmlns:p14="http://schemas.microsoft.com/office/powerpoint/2010/main" val="379655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「プライベート」なクラウドの登場</a:t>
            </a:r>
            <a:endParaRPr kumimoji="1" lang="ja-JP" alt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325" y="1052736"/>
            <a:ext cx="6229350" cy="40290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355976" y="6309320"/>
            <a:ext cx="4680520" cy="276999"/>
          </a:xfrm>
          <a:prstGeom prst="rect">
            <a:avLst/>
          </a:prstGeom>
        </p:spPr>
        <p:txBody>
          <a:bodyPr wrap="square">
            <a:spAutoFit/>
          </a:bodyPr>
          <a:lstStyle/>
          <a:p>
            <a:r>
              <a:rPr lang="en-US" altLang="ja-JP" sz="1200"/>
              <a:t>http://www.itmedia.co.jp/enterprise/articles/0811/07/news012.html</a:t>
            </a:r>
            <a:endParaRPr lang="ja-JP" altLang="en-US" sz="1200"/>
          </a:p>
        </p:txBody>
      </p:sp>
      <p:sp>
        <p:nvSpPr>
          <p:cNvPr id="4" name="角丸四角形 3"/>
          <p:cNvSpPr/>
          <p:nvPr/>
        </p:nvSpPr>
        <p:spPr bwMode="auto">
          <a:xfrm>
            <a:off x="1457325" y="5284113"/>
            <a:ext cx="6229350" cy="864096"/>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パブリッククラウドが抱えるセキュリティへの</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懸念に対する回答として</a:t>
            </a:r>
            <a:r>
              <a:rPr kumimoji="0" lang="en-US" altLang="ja-JP" sz="2000" b="0" i="0" u="none" strike="noStrike" cap="none" normalizeH="0" dirty="0" smtClean="0">
                <a:ln>
                  <a:noFill/>
                </a:ln>
                <a:solidFill>
                  <a:schemeClr val="bg1"/>
                </a:solidFill>
                <a:effectLst/>
                <a:latin typeface="+mn-lt"/>
                <a:ea typeface="+mn-ea"/>
              </a:rPr>
              <a:t>IBM</a:t>
            </a:r>
            <a:r>
              <a:rPr kumimoji="0" lang="ja-JP" altLang="en-US" sz="2000" b="0" i="0" u="none" strike="noStrike" cap="none" normalizeH="0" dirty="0" smtClean="0">
                <a:ln>
                  <a:noFill/>
                </a:ln>
                <a:solidFill>
                  <a:schemeClr val="bg1"/>
                </a:solidFill>
                <a:effectLst/>
                <a:latin typeface="+mn-lt"/>
                <a:ea typeface="+mn-ea"/>
              </a:rPr>
              <a:t>が提唱</a:t>
            </a:r>
          </a:p>
        </p:txBody>
      </p:sp>
    </p:spTree>
    <p:extLst>
      <p:ext uri="{BB962C8B-B14F-4D97-AF65-F5344CB8AC3E}">
        <p14:creationId xmlns:p14="http://schemas.microsoft.com/office/powerpoint/2010/main" val="382363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504823" y="4596873"/>
            <a:ext cx="21431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4" name="Picture 8"/>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372198" y="1875178"/>
            <a:ext cx="2303462"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85887" y="4596873"/>
            <a:ext cx="21431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角丸四角形 4"/>
          <p:cNvSpPr>
            <a:spLocks noChangeArrowheads="1"/>
          </p:cNvSpPr>
          <p:nvPr/>
        </p:nvSpPr>
        <p:spPr bwMode="auto">
          <a:xfrm>
            <a:off x="871538" y="1773238"/>
            <a:ext cx="3171825" cy="4176711"/>
          </a:xfrm>
          <a:prstGeom prst="roundRect">
            <a:avLst>
              <a:gd name="adj" fmla="val 5124"/>
            </a:avLst>
          </a:prstGeom>
          <a:noFill/>
          <a:ln w="38100" algn="ctr">
            <a:solidFill>
              <a:srgbClr val="92D05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13318" name="タイトル 3"/>
          <p:cNvSpPr>
            <a:spLocks noGrp="1"/>
          </p:cNvSpPr>
          <p:nvPr>
            <p:ph type="title"/>
          </p:nvPr>
        </p:nvSpPr>
        <p:spPr>
          <a:xfrm>
            <a:off x="152400" y="152400"/>
            <a:ext cx="8740080" cy="533400"/>
          </a:xfrm>
        </p:spPr>
        <p:txBody>
          <a:bodyPr/>
          <a:lstStyle/>
          <a:p>
            <a:r>
              <a:rPr lang="ja-JP" altLang="en-US" sz="2400" dirty="0" smtClean="0"/>
              <a:t>パブリック・クラウドを推進していた企業と</a:t>
            </a:r>
            <a:r>
              <a:rPr lang="en-US" altLang="ja-JP" sz="2400" dirty="0" smtClean="0"/>
              <a:t/>
            </a:r>
            <a:br>
              <a:rPr lang="en-US" altLang="ja-JP" sz="2400" dirty="0" smtClean="0"/>
            </a:br>
            <a:r>
              <a:rPr lang="ja-JP" altLang="en-US" sz="2400" dirty="0" smtClean="0"/>
              <a:t>プライベート・クラウドを提唱していた企業 </a:t>
            </a:r>
            <a:r>
              <a:rPr lang="en-US" altLang="ja-JP" sz="2400" dirty="0" smtClean="0"/>
              <a:t>(2008-10</a:t>
            </a:r>
            <a:r>
              <a:rPr lang="ja-JP" altLang="en-US" sz="2400" dirty="0" smtClean="0"/>
              <a:t>年当時</a:t>
            </a:r>
            <a:r>
              <a:rPr lang="en-US" altLang="ja-JP" sz="2400" dirty="0"/>
              <a:t>)</a:t>
            </a:r>
            <a:endParaRPr lang="ja-JP" altLang="en-US" sz="2400" dirty="0" smtClean="0"/>
          </a:p>
        </p:txBody>
      </p:sp>
      <p:pic>
        <p:nvPicPr>
          <p:cNvPr id="133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5761" y="3501008"/>
            <a:ext cx="23812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6835" y="2122413"/>
            <a:ext cx="113347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5"/>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576386" y="2122413"/>
            <a:ext cx="12112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2" name="角丸四角形 11"/>
          <p:cNvSpPr>
            <a:spLocks noChangeArrowheads="1"/>
          </p:cNvSpPr>
          <p:nvPr/>
        </p:nvSpPr>
        <p:spPr bwMode="auto">
          <a:xfrm>
            <a:off x="4860032" y="1773238"/>
            <a:ext cx="3171825" cy="4176712"/>
          </a:xfrm>
          <a:prstGeom prst="roundRect">
            <a:avLst>
              <a:gd name="adj" fmla="val 3690"/>
            </a:avLst>
          </a:prstGeom>
          <a:noFill/>
          <a:ln w="38100" algn="ctr">
            <a:solidFill>
              <a:srgbClr val="FF990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pic>
        <p:nvPicPr>
          <p:cNvPr id="13323" name="Picture 7"/>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335470" y="4095502"/>
            <a:ext cx="216217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5" name="Picture 9"/>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340831" y="3213439"/>
            <a:ext cx="2519362"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6"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6386" y="3220963"/>
            <a:ext cx="130492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48077" y="2887588"/>
            <a:ext cx="1333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345011" y="1363098"/>
            <a:ext cx="2218877" cy="400110"/>
          </a:xfrm>
          <a:prstGeom prst="rect">
            <a:avLst/>
          </a:prstGeom>
        </p:spPr>
        <p:txBody>
          <a:bodyPr wrap="none">
            <a:spAutoFit/>
          </a:bodyPr>
          <a:lstStyle/>
          <a:p>
            <a:r>
              <a:rPr lang="ja-JP" altLang="en-US" sz="2000" dirty="0">
                <a:solidFill>
                  <a:srgbClr val="008000"/>
                </a:solidFill>
              </a:rPr>
              <a:t>パブリック・クラウド</a:t>
            </a:r>
          </a:p>
        </p:txBody>
      </p:sp>
      <p:sp>
        <p:nvSpPr>
          <p:cNvPr id="17" name="正方形/長方形 16"/>
          <p:cNvSpPr/>
          <p:nvPr/>
        </p:nvSpPr>
        <p:spPr>
          <a:xfrm>
            <a:off x="5249707" y="1315443"/>
            <a:ext cx="2449710" cy="400110"/>
          </a:xfrm>
          <a:prstGeom prst="rect">
            <a:avLst/>
          </a:prstGeom>
        </p:spPr>
        <p:txBody>
          <a:bodyPr wrap="none">
            <a:spAutoFit/>
          </a:bodyPr>
          <a:lstStyle/>
          <a:p>
            <a:pPr algn="ctr"/>
            <a:r>
              <a:rPr lang="ja-JP" altLang="en-US" sz="2000" dirty="0" smtClean="0">
                <a:solidFill>
                  <a:srgbClr val="FF9933"/>
                </a:solidFill>
              </a:rPr>
              <a:t>プライベート・</a:t>
            </a:r>
            <a:r>
              <a:rPr lang="ja-JP" altLang="en-US" sz="2000" dirty="0">
                <a:solidFill>
                  <a:srgbClr val="FF9933"/>
                </a:solidFill>
              </a:rPr>
              <a:t>クラウド</a:t>
            </a:r>
          </a:p>
        </p:txBody>
      </p:sp>
      <p:sp>
        <p:nvSpPr>
          <p:cNvPr id="3" name="角丸四角形 2"/>
          <p:cNvSpPr/>
          <p:nvPr/>
        </p:nvSpPr>
        <p:spPr bwMode="auto">
          <a:xfrm>
            <a:off x="683568" y="5157192"/>
            <a:ext cx="7560840" cy="576064"/>
          </a:xfrm>
          <a:prstGeom prst="roundRect">
            <a:avLst/>
          </a:prstGeom>
          <a:noFill/>
          <a:ln w="38100" cap="flat" cmpd="sng" algn="ctr">
            <a:solidFill>
              <a:schemeClr val="accent1"/>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8" name="正方形/長方形 17"/>
          <p:cNvSpPr/>
          <p:nvPr/>
        </p:nvSpPr>
        <p:spPr>
          <a:xfrm>
            <a:off x="2759410" y="6111318"/>
            <a:ext cx="3358612" cy="400110"/>
          </a:xfrm>
          <a:prstGeom prst="rect">
            <a:avLst/>
          </a:prstGeom>
        </p:spPr>
        <p:txBody>
          <a:bodyPr wrap="none">
            <a:spAutoFit/>
          </a:bodyPr>
          <a:lstStyle/>
          <a:p>
            <a:pPr algn="ctr"/>
            <a:r>
              <a:rPr lang="en-US" altLang="ja-JP" sz="2000" dirty="0" smtClean="0">
                <a:solidFill>
                  <a:schemeClr val="accent1"/>
                </a:solidFill>
              </a:rPr>
              <a:t>Azure (</a:t>
            </a:r>
            <a:r>
              <a:rPr lang="ja-JP" altLang="en-US" sz="2000" dirty="0" smtClean="0">
                <a:solidFill>
                  <a:schemeClr val="accent1"/>
                </a:solidFill>
              </a:rPr>
              <a:t>ハイブリッド・クラウド</a:t>
            </a:r>
            <a:r>
              <a:rPr lang="en-US" altLang="ja-JP" sz="2000" dirty="0" smtClean="0">
                <a:solidFill>
                  <a:schemeClr val="accent1"/>
                </a:solidFill>
              </a:rPr>
              <a:t>)</a:t>
            </a:r>
            <a:endParaRPr lang="ja-JP" altLang="en-US" sz="2000" dirty="0">
              <a:solidFill>
                <a:schemeClr val="accent1"/>
              </a:solidFill>
            </a:endParaRPr>
          </a:p>
        </p:txBody>
      </p:sp>
    </p:spTree>
    <p:extLst>
      <p:ext uri="{BB962C8B-B14F-4D97-AF65-F5344CB8AC3E}">
        <p14:creationId xmlns:p14="http://schemas.microsoft.com/office/powerpoint/2010/main" val="290505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24"/>
                                        </p:tgtEl>
                                        <p:attrNameLst>
                                          <p:attrName>style.visibility</p:attrName>
                                        </p:attrNameLst>
                                      </p:cBhvr>
                                      <p:to>
                                        <p:strVal val="visible"/>
                                      </p:to>
                                    </p:set>
                                    <p:anim calcmode="lin" valueType="num">
                                      <p:cBhvr>
                                        <p:cTn id="7" dur="500" fill="hold"/>
                                        <p:tgtEl>
                                          <p:spTgt spid="13324"/>
                                        </p:tgtEl>
                                        <p:attrNameLst>
                                          <p:attrName>ppt_w</p:attrName>
                                        </p:attrNameLst>
                                      </p:cBhvr>
                                      <p:tavLst>
                                        <p:tav tm="0">
                                          <p:val>
                                            <p:fltVal val="0"/>
                                          </p:val>
                                        </p:tav>
                                        <p:tav tm="100000">
                                          <p:val>
                                            <p:strVal val="#ppt_w"/>
                                          </p:val>
                                        </p:tav>
                                      </p:tavLst>
                                    </p:anim>
                                    <p:anim calcmode="lin" valueType="num">
                                      <p:cBhvr>
                                        <p:cTn id="8" dur="500" fill="hold"/>
                                        <p:tgtEl>
                                          <p:spTgt spid="13324"/>
                                        </p:tgtEl>
                                        <p:attrNameLst>
                                          <p:attrName>ppt_h</p:attrName>
                                        </p:attrNameLst>
                                      </p:cBhvr>
                                      <p:tavLst>
                                        <p:tav tm="0">
                                          <p:val>
                                            <p:fltVal val="0"/>
                                          </p:val>
                                        </p:tav>
                                        <p:tav tm="100000">
                                          <p:val>
                                            <p:strVal val="#ppt_h"/>
                                          </p:val>
                                        </p:tav>
                                      </p:tavLst>
                                    </p:anim>
                                    <p:animEffect transition="in" filter="fade">
                                      <p:cBhvr>
                                        <p:cTn id="9" dur="500"/>
                                        <p:tgtEl>
                                          <p:spTgt spid="13324"/>
                                        </p:tgtEl>
                                      </p:cBhvr>
                                    </p:animEffect>
                                  </p:childTnLst>
                                </p:cTn>
                              </p:par>
                              <p:par>
                                <p:cTn id="10" presetID="53" presetClass="entr" presetSubtype="16" fill="hold" nodeType="withEffect">
                                  <p:stCondLst>
                                    <p:cond delay="0"/>
                                  </p:stCondLst>
                                  <p:childTnLst>
                                    <p:set>
                                      <p:cBhvr>
                                        <p:cTn id="11" dur="1" fill="hold">
                                          <p:stCondLst>
                                            <p:cond delay="0"/>
                                          </p:stCondLst>
                                        </p:cTn>
                                        <p:tgtEl>
                                          <p:spTgt spid="13316"/>
                                        </p:tgtEl>
                                        <p:attrNameLst>
                                          <p:attrName>style.visibility</p:attrName>
                                        </p:attrNameLst>
                                      </p:cBhvr>
                                      <p:to>
                                        <p:strVal val="visible"/>
                                      </p:to>
                                    </p:set>
                                    <p:anim calcmode="lin" valueType="num">
                                      <p:cBhvr>
                                        <p:cTn id="12" dur="500" fill="hold"/>
                                        <p:tgtEl>
                                          <p:spTgt spid="13316"/>
                                        </p:tgtEl>
                                        <p:attrNameLst>
                                          <p:attrName>ppt_w</p:attrName>
                                        </p:attrNameLst>
                                      </p:cBhvr>
                                      <p:tavLst>
                                        <p:tav tm="0">
                                          <p:val>
                                            <p:fltVal val="0"/>
                                          </p:val>
                                        </p:tav>
                                        <p:tav tm="100000">
                                          <p:val>
                                            <p:strVal val="#ppt_w"/>
                                          </p:val>
                                        </p:tav>
                                      </p:tavLst>
                                    </p:anim>
                                    <p:anim calcmode="lin" valueType="num">
                                      <p:cBhvr>
                                        <p:cTn id="13" dur="500" fill="hold"/>
                                        <p:tgtEl>
                                          <p:spTgt spid="13316"/>
                                        </p:tgtEl>
                                        <p:attrNameLst>
                                          <p:attrName>ppt_h</p:attrName>
                                        </p:attrNameLst>
                                      </p:cBhvr>
                                      <p:tavLst>
                                        <p:tav tm="0">
                                          <p:val>
                                            <p:fltVal val="0"/>
                                          </p:val>
                                        </p:tav>
                                        <p:tav tm="100000">
                                          <p:val>
                                            <p:strVal val="#ppt_h"/>
                                          </p:val>
                                        </p:tav>
                                      </p:tavLst>
                                    </p:anim>
                                    <p:animEffect transition="in" filter="fade">
                                      <p:cBhvr>
                                        <p:cTn id="14" dur="500"/>
                                        <p:tgtEl>
                                          <p:spTgt spid="133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317"/>
                                        </p:tgtEl>
                                        <p:attrNameLst>
                                          <p:attrName>style.visibility</p:attrName>
                                        </p:attrNameLst>
                                      </p:cBhvr>
                                      <p:to>
                                        <p:strVal val="visible"/>
                                      </p:to>
                                    </p:set>
                                    <p:anim calcmode="lin" valueType="num">
                                      <p:cBhvr>
                                        <p:cTn id="17" dur="500" fill="hold"/>
                                        <p:tgtEl>
                                          <p:spTgt spid="13317"/>
                                        </p:tgtEl>
                                        <p:attrNameLst>
                                          <p:attrName>ppt_w</p:attrName>
                                        </p:attrNameLst>
                                      </p:cBhvr>
                                      <p:tavLst>
                                        <p:tav tm="0">
                                          <p:val>
                                            <p:fltVal val="0"/>
                                          </p:val>
                                        </p:tav>
                                        <p:tav tm="100000">
                                          <p:val>
                                            <p:strVal val="#ppt_w"/>
                                          </p:val>
                                        </p:tav>
                                      </p:tavLst>
                                    </p:anim>
                                    <p:anim calcmode="lin" valueType="num">
                                      <p:cBhvr>
                                        <p:cTn id="18" dur="500" fill="hold"/>
                                        <p:tgtEl>
                                          <p:spTgt spid="13317"/>
                                        </p:tgtEl>
                                        <p:attrNameLst>
                                          <p:attrName>ppt_h</p:attrName>
                                        </p:attrNameLst>
                                      </p:cBhvr>
                                      <p:tavLst>
                                        <p:tav tm="0">
                                          <p:val>
                                            <p:fltVal val="0"/>
                                          </p:val>
                                        </p:tav>
                                        <p:tav tm="100000">
                                          <p:val>
                                            <p:strVal val="#ppt_h"/>
                                          </p:val>
                                        </p:tav>
                                      </p:tavLst>
                                    </p:anim>
                                    <p:animEffect transition="in" filter="fade">
                                      <p:cBhvr>
                                        <p:cTn id="19" dur="500"/>
                                        <p:tgtEl>
                                          <p:spTgt spid="13317"/>
                                        </p:tgtEl>
                                      </p:cBhvr>
                                    </p:animEffect>
                                  </p:childTnLst>
                                </p:cTn>
                              </p:par>
                              <p:par>
                                <p:cTn id="20" presetID="53" presetClass="entr" presetSubtype="16" fill="hold" nodeType="withEffect">
                                  <p:stCondLst>
                                    <p:cond delay="0"/>
                                  </p:stCondLst>
                                  <p:childTnLst>
                                    <p:set>
                                      <p:cBhvr>
                                        <p:cTn id="21" dur="1" fill="hold">
                                          <p:stCondLst>
                                            <p:cond delay="0"/>
                                          </p:stCondLst>
                                        </p:cTn>
                                        <p:tgtEl>
                                          <p:spTgt spid="13323"/>
                                        </p:tgtEl>
                                        <p:attrNameLst>
                                          <p:attrName>style.visibility</p:attrName>
                                        </p:attrNameLst>
                                      </p:cBhvr>
                                      <p:to>
                                        <p:strVal val="visible"/>
                                      </p:to>
                                    </p:set>
                                    <p:anim calcmode="lin" valueType="num">
                                      <p:cBhvr>
                                        <p:cTn id="22" dur="500" fill="hold"/>
                                        <p:tgtEl>
                                          <p:spTgt spid="13323"/>
                                        </p:tgtEl>
                                        <p:attrNameLst>
                                          <p:attrName>ppt_w</p:attrName>
                                        </p:attrNameLst>
                                      </p:cBhvr>
                                      <p:tavLst>
                                        <p:tav tm="0">
                                          <p:val>
                                            <p:fltVal val="0"/>
                                          </p:val>
                                        </p:tav>
                                        <p:tav tm="100000">
                                          <p:val>
                                            <p:strVal val="#ppt_w"/>
                                          </p:val>
                                        </p:tav>
                                      </p:tavLst>
                                    </p:anim>
                                    <p:anim calcmode="lin" valueType="num">
                                      <p:cBhvr>
                                        <p:cTn id="23" dur="500" fill="hold"/>
                                        <p:tgtEl>
                                          <p:spTgt spid="13323"/>
                                        </p:tgtEl>
                                        <p:attrNameLst>
                                          <p:attrName>ppt_h</p:attrName>
                                        </p:attrNameLst>
                                      </p:cBhvr>
                                      <p:tavLst>
                                        <p:tav tm="0">
                                          <p:val>
                                            <p:fltVal val="0"/>
                                          </p:val>
                                        </p:tav>
                                        <p:tav tm="100000">
                                          <p:val>
                                            <p:strVal val="#ppt_h"/>
                                          </p:val>
                                        </p:tav>
                                      </p:tavLst>
                                    </p:anim>
                                    <p:animEffect transition="in" filter="fade">
                                      <p:cBhvr>
                                        <p:cTn id="24" dur="500"/>
                                        <p:tgtEl>
                                          <p:spTgt spid="13323"/>
                                        </p:tgtEl>
                                      </p:cBhvr>
                                    </p:animEffect>
                                  </p:childTnLst>
                                </p:cTn>
                              </p:par>
                              <p:par>
                                <p:cTn id="25" presetID="53" presetClass="entr" presetSubtype="16" fill="hold" nodeType="withEffect">
                                  <p:stCondLst>
                                    <p:cond delay="0"/>
                                  </p:stCondLst>
                                  <p:childTnLst>
                                    <p:set>
                                      <p:cBhvr>
                                        <p:cTn id="26" dur="1" fill="hold">
                                          <p:stCondLst>
                                            <p:cond delay="0"/>
                                          </p:stCondLst>
                                        </p:cTn>
                                        <p:tgtEl>
                                          <p:spTgt spid="13325"/>
                                        </p:tgtEl>
                                        <p:attrNameLst>
                                          <p:attrName>style.visibility</p:attrName>
                                        </p:attrNameLst>
                                      </p:cBhvr>
                                      <p:to>
                                        <p:strVal val="visible"/>
                                      </p:to>
                                    </p:set>
                                    <p:anim calcmode="lin" valueType="num">
                                      <p:cBhvr>
                                        <p:cTn id="27" dur="500" fill="hold"/>
                                        <p:tgtEl>
                                          <p:spTgt spid="13325"/>
                                        </p:tgtEl>
                                        <p:attrNameLst>
                                          <p:attrName>ppt_w</p:attrName>
                                        </p:attrNameLst>
                                      </p:cBhvr>
                                      <p:tavLst>
                                        <p:tav tm="0">
                                          <p:val>
                                            <p:fltVal val="0"/>
                                          </p:val>
                                        </p:tav>
                                        <p:tav tm="100000">
                                          <p:val>
                                            <p:strVal val="#ppt_w"/>
                                          </p:val>
                                        </p:tav>
                                      </p:tavLst>
                                    </p:anim>
                                    <p:anim calcmode="lin" valueType="num">
                                      <p:cBhvr>
                                        <p:cTn id="28" dur="500" fill="hold"/>
                                        <p:tgtEl>
                                          <p:spTgt spid="13325"/>
                                        </p:tgtEl>
                                        <p:attrNameLst>
                                          <p:attrName>ppt_h</p:attrName>
                                        </p:attrNameLst>
                                      </p:cBhvr>
                                      <p:tavLst>
                                        <p:tav tm="0">
                                          <p:val>
                                            <p:fltVal val="0"/>
                                          </p:val>
                                        </p:tav>
                                        <p:tav tm="100000">
                                          <p:val>
                                            <p:strVal val="#ppt_h"/>
                                          </p:val>
                                        </p:tav>
                                      </p:tavLst>
                                    </p:anim>
                                    <p:animEffect transition="in" filter="fade">
                                      <p:cBhvr>
                                        <p:cTn id="29" dur="500"/>
                                        <p:tgtEl>
                                          <p:spTgt spid="133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nodeType="withEffect">
                                  <p:stCondLst>
                                    <p:cond delay="0"/>
                                  </p:stCondLst>
                                  <p:childTnLst>
                                    <p:set>
                                      <p:cBhvr>
                                        <p:cTn id="43" dur="1" fill="hold">
                                          <p:stCondLst>
                                            <p:cond delay="0"/>
                                          </p:stCondLst>
                                        </p:cTn>
                                        <p:tgtEl>
                                          <p:spTgt spid="13320"/>
                                        </p:tgtEl>
                                        <p:attrNameLst>
                                          <p:attrName>style.visibility</p:attrName>
                                        </p:attrNameLst>
                                      </p:cBhvr>
                                      <p:to>
                                        <p:strVal val="visible"/>
                                      </p:to>
                                    </p:set>
                                    <p:anim calcmode="lin" valueType="num">
                                      <p:cBhvr>
                                        <p:cTn id="44" dur="500" fill="hold"/>
                                        <p:tgtEl>
                                          <p:spTgt spid="13320"/>
                                        </p:tgtEl>
                                        <p:attrNameLst>
                                          <p:attrName>ppt_w</p:attrName>
                                        </p:attrNameLst>
                                      </p:cBhvr>
                                      <p:tavLst>
                                        <p:tav tm="0">
                                          <p:val>
                                            <p:fltVal val="0"/>
                                          </p:val>
                                        </p:tav>
                                        <p:tav tm="100000">
                                          <p:val>
                                            <p:strVal val="#ppt_w"/>
                                          </p:val>
                                        </p:tav>
                                      </p:tavLst>
                                    </p:anim>
                                    <p:anim calcmode="lin" valueType="num">
                                      <p:cBhvr>
                                        <p:cTn id="45" dur="500" fill="hold"/>
                                        <p:tgtEl>
                                          <p:spTgt spid="13320"/>
                                        </p:tgtEl>
                                        <p:attrNameLst>
                                          <p:attrName>ppt_h</p:attrName>
                                        </p:attrNameLst>
                                      </p:cBhvr>
                                      <p:tavLst>
                                        <p:tav tm="0">
                                          <p:val>
                                            <p:fltVal val="0"/>
                                          </p:val>
                                        </p:tav>
                                        <p:tav tm="100000">
                                          <p:val>
                                            <p:strVal val="#ppt_h"/>
                                          </p:val>
                                        </p:tav>
                                      </p:tavLst>
                                    </p:anim>
                                    <p:animEffect transition="in" filter="fade">
                                      <p:cBhvr>
                                        <p:cTn id="46" dur="500"/>
                                        <p:tgtEl>
                                          <p:spTgt spid="13320"/>
                                        </p:tgtEl>
                                      </p:cBhvr>
                                    </p:animEffect>
                                  </p:childTnLst>
                                </p:cTn>
                              </p:par>
                              <p:par>
                                <p:cTn id="47" presetID="53" presetClass="entr" presetSubtype="16" fill="hold" nodeType="withEffect">
                                  <p:stCondLst>
                                    <p:cond delay="0"/>
                                  </p:stCondLst>
                                  <p:childTnLst>
                                    <p:set>
                                      <p:cBhvr>
                                        <p:cTn id="48" dur="1" fill="hold">
                                          <p:stCondLst>
                                            <p:cond delay="0"/>
                                          </p:stCondLst>
                                        </p:cTn>
                                        <p:tgtEl>
                                          <p:spTgt spid="13321"/>
                                        </p:tgtEl>
                                        <p:attrNameLst>
                                          <p:attrName>style.visibility</p:attrName>
                                        </p:attrNameLst>
                                      </p:cBhvr>
                                      <p:to>
                                        <p:strVal val="visible"/>
                                      </p:to>
                                    </p:set>
                                    <p:anim calcmode="lin" valueType="num">
                                      <p:cBhvr>
                                        <p:cTn id="49" dur="500" fill="hold"/>
                                        <p:tgtEl>
                                          <p:spTgt spid="13321"/>
                                        </p:tgtEl>
                                        <p:attrNameLst>
                                          <p:attrName>ppt_w</p:attrName>
                                        </p:attrNameLst>
                                      </p:cBhvr>
                                      <p:tavLst>
                                        <p:tav tm="0">
                                          <p:val>
                                            <p:fltVal val="0"/>
                                          </p:val>
                                        </p:tav>
                                        <p:tav tm="100000">
                                          <p:val>
                                            <p:strVal val="#ppt_w"/>
                                          </p:val>
                                        </p:tav>
                                      </p:tavLst>
                                    </p:anim>
                                    <p:anim calcmode="lin" valueType="num">
                                      <p:cBhvr>
                                        <p:cTn id="50" dur="500" fill="hold"/>
                                        <p:tgtEl>
                                          <p:spTgt spid="13321"/>
                                        </p:tgtEl>
                                        <p:attrNameLst>
                                          <p:attrName>ppt_h</p:attrName>
                                        </p:attrNameLst>
                                      </p:cBhvr>
                                      <p:tavLst>
                                        <p:tav tm="0">
                                          <p:val>
                                            <p:fltVal val="0"/>
                                          </p:val>
                                        </p:tav>
                                        <p:tav tm="100000">
                                          <p:val>
                                            <p:strVal val="#ppt_h"/>
                                          </p:val>
                                        </p:tav>
                                      </p:tavLst>
                                    </p:anim>
                                    <p:animEffect transition="in" filter="fade">
                                      <p:cBhvr>
                                        <p:cTn id="51" dur="500"/>
                                        <p:tgtEl>
                                          <p:spTgt spid="1332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3322"/>
                                        </p:tgtEl>
                                        <p:attrNameLst>
                                          <p:attrName>style.visibility</p:attrName>
                                        </p:attrNameLst>
                                      </p:cBhvr>
                                      <p:to>
                                        <p:strVal val="visible"/>
                                      </p:to>
                                    </p:set>
                                    <p:anim calcmode="lin" valueType="num">
                                      <p:cBhvr>
                                        <p:cTn id="54" dur="500" fill="hold"/>
                                        <p:tgtEl>
                                          <p:spTgt spid="13322"/>
                                        </p:tgtEl>
                                        <p:attrNameLst>
                                          <p:attrName>ppt_w</p:attrName>
                                        </p:attrNameLst>
                                      </p:cBhvr>
                                      <p:tavLst>
                                        <p:tav tm="0">
                                          <p:val>
                                            <p:fltVal val="0"/>
                                          </p:val>
                                        </p:tav>
                                        <p:tav tm="100000">
                                          <p:val>
                                            <p:strVal val="#ppt_w"/>
                                          </p:val>
                                        </p:tav>
                                      </p:tavLst>
                                    </p:anim>
                                    <p:anim calcmode="lin" valueType="num">
                                      <p:cBhvr>
                                        <p:cTn id="55" dur="500" fill="hold"/>
                                        <p:tgtEl>
                                          <p:spTgt spid="13322"/>
                                        </p:tgtEl>
                                        <p:attrNameLst>
                                          <p:attrName>ppt_h</p:attrName>
                                        </p:attrNameLst>
                                      </p:cBhvr>
                                      <p:tavLst>
                                        <p:tav tm="0">
                                          <p:val>
                                            <p:fltVal val="0"/>
                                          </p:val>
                                        </p:tav>
                                        <p:tav tm="100000">
                                          <p:val>
                                            <p:strVal val="#ppt_h"/>
                                          </p:val>
                                        </p:tav>
                                      </p:tavLst>
                                    </p:anim>
                                    <p:animEffect transition="in" filter="fade">
                                      <p:cBhvr>
                                        <p:cTn id="56" dur="500"/>
                                        <p:tgtEl>
                                          <p:spTgt spid="13322"/>
                                        </p:tgtEl>
                                      </p:cBhvr>
                                    </p:animEffect>
                                  </p:childTnLst>
                                </p:cTn>
                              </p:par>
                              <p:par>
                                <p:cTn id="57" presetID="53" presetClass="entr" presetSubtype="16" fill="hold" nodeType="withEffect">
                                  <p:stCondLst>
                                    <p:cond delay="0"/>
                                  </p:stCondLst>
                                  <p:childTnLst>
                                    <p:set>
                                      <p:cBhvr>
                                        <p:cTn id="58" dur="1" fill="hold">
                                          <p:stCondLst>
                                            <p:cond delay="0"/>
                                          </p:stCondLst>
                                        </p:cTn>
                                        <p:tgtEl>
                                          <p:spTgt spid="13326"/>
                                        </p:tgtEl>
                                        <p:attrNameLst>
                                          <p:attrName>style.visibility</p:attrName>
                                        </p:attrNameLst>
                                      </p:cBhvr>
                                      <p:to>
                                        <p:strVal val="visible"/>
                                      </p:to>
                                    </p:set>
                                    <p:anim calcmode="lin" valueType="num">
                                      <p:cBhvr>
                                        <p:cTn id="59" dur="500" fill="hold"/>
                                        <p:tgtEl>
                                          <p:spTgt spid="13326"/>
                                        </p:tgtEl>
                                        <p:attrNameLst>
                                          <p:attrName>ppt_w</p:attrName>
                                        </p:attrNameLst>
                                      </p:cBhvr>
                                      <p:tavLst>
                                        <p:tav tm="0">
                                          <p:val>
                                            <p:fltVal val="0"/>
                                          </p:val>
                                        </p:tav>
                                        <p:tav tm="100000">
                                          <p:val>
                                            <p:strVal val="#ppt_w"/>
                                          </p:val>
                                        </p:tav>
                                      </p:tavLst>
                                    </p:anim>
                                    <p:anim calcmode="lin" valueType="num">
                                      <p:cBhvr>
                                        <p:cTn id="60" dur="500" fill="hold"/>
                                        <p:tgtEl>
                                          <p:spTgt spid="13326"/>
                                        </p:tgtEl>
                                        <p:attrNameLst>
                                          <p:attrName>ppt_h</p:attrName>
                                        </p:attrNameLst>
                                      </p:cBhvr>
                                      <p:tavLst>
                                        <p:tav tm="0">
                                          <p:val>
                                            <p:fltVal val="0"/>
                                          </p:val>
                                        </p:tav>
                                        <p:tav tm="100000">
                                          <p:val>
                                            <p:strVal val="#ppt_h"/>
                                          </p:val>
                                        </p:tav>
                                      </p:tavLst>
                                    </p:anim>
                                    <p:animEffect transition="in" filter="fade">
                                      <p:cBhvr>
                                        <p:cTn id="61" dur="500"/>
                                        <p:tgtEl>
                                          <p:spTgt spid="13326"/>
                                        </p:tgtEl>
                                      </p:cBhvr>
                                    </p:animEffect>
                                  </p:childTnLst>
                                </p:cTn>
                              </p:par>
                              <p:par>
                                <p:cTn id="62" presetID="53" presetClass="entr" presetSubtype="16" fill="hold" nodeType="withEffect">
                                  <p:stCondLst>
                                    <p:cond delay="0"/>
                                  </p:stCondLst>
                                  <p:childTnLst>
                                    <p:set>
                                      <p:cBhvr>
                                        <p:cTn id="63" dur="1" fill="hold">
                                          <p:stCondLst>
                                            <p:cond delay="0"/>
                                          </p:stCondLst>
                                        </p:cTn>
                                        <p:tgtEl>
                                          <p:spTgt spid="13314"/>
                                        </p:tgtEl>
                                        <p:attrNameLst>
                                          <p:attrName>style.visibility</p:attrName>
                                        </p:attrNameLst>
                                      </p:cBhvr>
                                      <p:to>
                                        <p:strVal val="visible"/>
                                      </p:to>
                                    </p:set>
                                    <p:anim calcmode="lin" valueType="num">
                                      <p:cBhvr>
                                        <p:cTn id="64" dur="500" fill="hold"/>
                                        <p:tgtEl>
                                          <p:spTgt spid="13314"/>
                                        </p:tgtEl>
                                        <p:attrNameLst>
                                          <p:attrName>ppt_w</p:attrName>
                                        </p:attrNameLst>
                                      </p:cBhvr>
                                      <p:tavLst>
                                        <p:tav tm="0">
                                          <p:val>
                                            <p:fltVal val="0"/>
                                          </p:val>
                                        </p:tav>
                                        <p:tav tm="100000">
                                          <p:val>
                                            <p:strVal val="#ppt_w"/>
                                          </p:val>
                                        </p:tav>
                                      </p:tavLst>
                                    </p:anim>
                                    <p:anim calcmode="lin" valueType="num">
                                      <p:cBhvr>
                                        <p:cTn id="65" dur="500" fill="hold"/>
                                        <p:tgtEl>
                                          <p:spTgt spid="13314"/>
                                        </p:tgtEl>
                                        <p:attrNameLst>
                                          <p:attrName>ppt_h</p:attrName>
                                        </p:attrNameLst>
                                      </p:cBhvr>
                                      <p:tavLst>
                                        <p:tav tm="0">
                                          <p:val>
                                            <p:fltVal val="0"/>
                                          </p:val>
                                        </p:tav>
                                        <p:tav tm="100000">
                                          <p:val>
                                            <p:strVal val="#ppt_h"/>
                                          </p:val>
                                        </p:tav>
                                      </p:tavLst>
                                    </p:anim>
                                    <p:animEffect transition="in" filter="fade">
                                      <p:cBhvr>
                                        <p:cTn id="66" dur="500"/>
                                        <p:tgtEl>
                                          <p:spTgt spid="1331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par>
                                <p:cTn id="72" presetID="53" presetClass="entr" presetSubtype="16" fill="hold" nodeType="withEffect">
                                  <p:stCondLst>
                                    <p:cond delay="0"/>
                                  </p:stCondLst>
                                  <p:childTnLst>
                                    <p:set>
                                      <p:cBhvr>
                                        <p:cTn id="73" dur="1" fill="hold">
                                          <p:stCondLst>
                                            <p:cond delay="0"/>
                                          </p:stCondLst>
                                        </p:cTn>
                                        <p:tgtEl>
                                          <p:spTgt spid="13319"/>
                                        </p:tgtEl>
                                        <p:attrNameLst>
                                          <p:attrName>style.visibility</p:attrName>
                                        </p:attrNameLst>
                                      </p:cBhvr>
                                      <p:to>
                                        <p:strVal val="visible"/>
                                      </p:to>
                                    </p:set>
                                    <p:anim calcmode="lin" valueType="num">
                                      <p:cBhvr>
                                        <p:cTn id="74" dur="500" fill="hold"/>
                                        <p:tgtEl>
                                          <p:spTgt spid="13319"/>
                                        </p:tgtEl>
                                        <p:attrNameLst>
                                          <p:attrName>ppt_w</p:attrName>
                                        </p:attrNameLst>
                                      </p:cBhvr>
                                      <p:tavLst>
                                        <p:tav tm="0">
                                          <p:val>
                                            <p:fltVal val="0"/>
                                          </p:val>
                                        </p:tav>
                                        <p:tav tm="100000">
                                          <p:val>
                                            <p:strVal val="#ppt_w"/>
                                          </p:val>
                                        </p:tav>
                                      </p:tavLst>
                                    </p:anim>
                                    <p:anim calcmode="lin" valueType="num">
                                      <p:cBhvr>
                                        <p:cTn id="75" dur="500" fill="hold"/>
                                        <p:tgtEl>
                                          <p:spTgt spid="13319"/>
                                        </p:tgtEl>
                                        <p:attrNameLst>
                                          <p:attrName>ppt_h</p:attrName>
                                        </p:attrNameLst>
                                      </p:cBhvr>
                                      <p:tavLst>
                                        <p:tav tm="0">
                                          <p:val>
                                            <p:fltVal val="0"/>
                                          </p:val>
                                        </p:tav>
                                        <p:tav tm="100000">
                                          <p:val>
                                            <p:strVal val="#ppt_h"/>
                                          </p:val>
                                        </p:tav>
                                      </p:tavLst>
                                    </p:anim>
                                    <p:animEffect transition="in" filter="fade">
                                      <p:cBhvr>
                                        <p:cTn id="76" dur="500"/>
                                        <p:tgtEl>
                                          <p:spTgt spid="13319"/>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22" grpId="0" animBg="1"/>
      <p:bldP spid="2" grpId="0"/>
      <p:bldP spid="17" grpId="0"/>
      <p:bldP spid="3"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矢印 1"/>
          <p:cNvSpPr/>
          <p:nvPr/>
        </p:nvSpPr>
        <p:spPr bwMode="auto">
          <a:xfrm>
            <a:off x="1500167" y="1103018"/>
            <a:ext cx="928693" cy="871306"/>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9" name="下矢印 28"/>
          <p:cNvSpPr/>
          <p:nvPr/>
        </p:nvSpPr>
        <p:spPr bwMode="auto">
          <a:xfrm>
            <a:off x="6465122" y="1104744"/>
            <a:ext cx="928693" cy="871306"/>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218" name="タイトル 1"/>
          <p:cNvSpPr>
            <a:spLocks noGrp="1"/>
          </p:cNvSpPr>
          <p:nvPr>
            <p:ph type="title"/>
          </p:nvPr>
        </p:nvSpPr>
        <p:spPr>
          <a:xfrm>
            <a:off x="152399" y="152400"/>
            <a:ext cx="8562975" cy="533400"/>
          </a:xfrm>
        </p:spPr>
        <p:txBody>
          <a:bodyPr/>
          <a:lstStyle/>
          <a:p>
            <a:r>
              <a:rPr lang="en-US" altLang="ja-JP" sz="2800" dirty="0" smtClean="0"/>
              <a:t>Azure</a:t>
            </a:r>
            <a:r>
              <a:rPr lang="ja-JP" altLang="en-US" sz="2800" dirty="0" smtClean="0"/>
              <a:t>は</a:t>
            </a:r>
            <a:r>
              <a:rPr lang="en-US" altLang="ja-JP" sz="2800" dirty="0" smtClean="0"/>
              <a:t>Windows Server</a:t>
            </a:r>
            <a:r>
              <a:rPr lang="ja-JP" altLang="en-US" sz="2800" dirty="0" smtClean="0"/>
              <a:t>ベースのクラウドサービス</a:t>
            </a:r>
          </a:p>
        </p:txBody>
      </p:sp>
      <p:sp>
        <p:nvSpPr>
          <p:cNvPr id="4" name="AutoShape 7"/>
          <p:cNvSpPr>
            <a:spLocks noChangeArrowheads="1"/>
          </p:cNvSpPr>
          <p:nvPr/>
        </p:nvSpPr>
        <p:spPr bwMode="auto">
          <a:xfrm>
            <a:off x="5143500" y="1974324"/>
            <a:ext cx="3571875" cy="3361556"/>
          </a:xfrm>
          <a:prstGeom prst="roundRect">
            <a:avLst>
              <a:gd name="adj" fmla="val 3022"/>
            </a:avLst>
          </a:prstGeom>
          <a:solidFill>
            <a:srgbClr val="0070C0"/>
          </a:solidFill>
          <a:ln w="38100" algn="ctr">
            <a:noFill/>
            <a:round/>
            <a:headEnd/>
            <a:tailEnd/>
          </a:ln>
        </p:spPr>
        <p:txBody>
          <a:bodyPr wrap="none" anchor="b"/>
          <a:lstStyle/>
          <a:p>
            <a:pPr algn="ctr">
              <a:defRPr/>
            </a:pPr>
            <a:r>
              <a:rPr lang="ja-JP" altLang="en-US" dirty="0">
                <a:solidFill>
                  <a:schemeClr val="bg1"/>
                </a:solidFill>
                <a:latin typeface="+mn-lt"/>
                <a:ea typeface="+mn-ea"/>
              </a:rPr>
              <a:t>クラウド</a:t>
            </a:r>
            <a:endParaRPr lang="en-US" altLang="ja-JP" dirty="0">
              <a:solidFill>
                <a:schemeClr val="bg1"/>
              </a:solidFill>
              <a:latin typeface="+mn-lt"/>
              <a:ea typeface="+mn-ea"/>
            </a:endParaRPr>
          </a:p>
        </p:txBody>
      </p:sp>
      <p:sp>
        <p:nvSpPr>
          <p:cNvPr id="5" name="AutoShape 7"/>
          <p:cNvSpPr>
            <a:spLocks noChangeArrowheads="1"/>
          </p:cNvSpPr>
          <p:nvPr/>
        </p:nvSpPr>
        <p:spPr bwMode="auto">
          <a:xfrm>
            <a:off x="5357847" y="4407201"/>
            <a:ext cx="3143244" cy="466720"/>
          </a:xfrm>
          <a:prstGeom prst="roundRect">
            <a:avLst>
              <a:gd name="adj" fmla="val 16667"/>
            </a:avLst>
          </a:prstGeom>
          <a:solidFill>
            <a:srgbClr val="4168A7"/>
          </a:solidFill>
          <a:ln w="38100" algn="ctr">
            <a:noFill/>
            <a:round/>
            <a:headEnd/>
            <a:tailEnd/>
          </a:ln>
        </p:spPr>
        <p:txBody>
          <a:bodyPr wrap="none" anchor="ctr"/>
          <a:lstStyle/>
          <a:p>
            <a:pPr algn="ctr">
              <a:defRPr/>
            </a:pPr>
            <a:r>
              <a:rPr lang="en-US" altLang="ja-JP" dirty="0">
                <a:solidFill>
                  <a:schemeClr val="bg1"/>
                </a:solidFill>
                <a:latin typeface="+mn-lt"/>
                <a:ea typeface="+mn-ea"/>
              </a:rPr>
              <a:t>Windows</a:t>
            </a:r>
            <a:r>
              <a:rPr lang="ja-JP" altLang="en-US" dirty="0">
                <a:solidFill>
                  <a:schemeClr val="bg1"/>
                </a:solidFill>
                <a:latin typeface="+mn-lt"/>
                <a:ea typeface="+mn-ea"/>
              </a:rPr>
              <a:t> </a:t>
            </a:r>
            <a:r>
              <a:rPr lang="en-US" altLang="ja-JP" dirty="0">
                <a:solidFill>
                  <a:schemeClr val="bg1"/>
                </a:solidFill>
                <a:latin typeface="+mn-lt"/>
                <a:ea typeface="+mn-ea"/>
              </a:rPr>
              <a:t>Azure</a:t>
            </a:r>
          </a:p>
        </p:txBody>
      </p:sp>
      <p:sp>
        <p:nvSpPr>
          <p:cNvPr id="6" name="AutoShape 7"/>
          <p:cNvSpPr>
            <a:spLocks noChangeArrowheads="1"/>
          </p:cNvSpPr>
          <p:nvPr/>
        </p:nvSpPr>
        <p:spPr bwMode="auto">
          <a:xfrm>
            <a:off x="5357847" y="3786917"/>
            <a:ext cx="1000104" cy="571504"/>
          </a:xfrm>
          <a:prstGeom prst="roundRect">
            <a:avLst>
              <a:gd name="adj" fmla="val 16667"/>
            </a:avLst>
          </a:prstGeom>
          <a:solidFill>
            <a:srgbClr val="FFE389"/>
          </a:solidFill>
          <a:ln w="38100" algn="ctr">
            <a:noFill/>
            <a:round/>
            <a:headEnd/>
            <a:tailEnd/>
          </a:ln>
        </p:spPr>
        <p:txBody>
          <a:bodyPr wrap="none" anchor="ctr"/>
          <a:lstStyle/>
          <a:p>
            <a:pPr algn="ctr">
              <a:defRPr/>
            </a:pPr>
            <a:r>
              <a:rPr lang="en-US" altLang="ja-JP" sz="1600" smtClean="0">
                <a:solidFill>
                  <a:srgbClr val="4168A7"/>
                </a:solidFill>
                <a:latin typeface="+mn-lt"/>
                <a:ea typeface="+mn-ea"/>
              </a:rPr>
              <a:t>Web</a:t>
            </a:r>
          </a:p>
          <a:p>
            <a:pPr algn="ctr">
              <a:defRPr/>
            </a:pPr>
            <a:r>
              <a:rPr lang="en-US" altLang="ja-JP" sz="1600" smtClean="0">
                <a:solidFill>
                  <a:srgbClr val="4168A7"/>
                </a:solidFill>
                <a:latin typeface="+mn-lt"/>
                <a:ea typeface="+mn-ea"/>
              </a:rPr>
              <a:t>Role</a:t>
            </a:r>
            <a:endParaRPr lang="en-US" altLang="ja-JP" sz="1600" dirty="0">
              <a:solidFill>
                <a:srgbClr val="4168A7"/>
              </a:solidFill>
              <a:latin typeface="+mn-lt"/>
              <a:ea typeface="+mn-ea"/>
            </a:endParaRPr>
          </a:p>
        </p:txBody>
      </p:sp>
      <p:sp>
        <p:nvSpPr>
          <p:cNvPr id="11" name="AutoShape 7"/>
          <p:cNvSpPr>
            <a:spLocks noChangeArrowheads="1"/>
          </p:cNvSpPr>
          <p:nvPr/>
        </p:nvSpPr>
        <p:spPr bwMode="auto">
          <a:xfrm>
            <a:off x="500063" y="1974324"/>
            <a:ext cx="2928937" cy="3361556"/>
          </a:xfrm>
          <a:prstGeom prst="roundRect">
            <a:avLst>
              <a:gd name="adj" fmla="val 3022"/>
            </a:avLst>
          </a:prstGeom>
          <a:solidFill>
            <a:srgbClr val="00B0F0"/>
          </a:solidFill>
          <a:ln w="38100" algn="ctr">
            <a:noFill/>
            <a:round/>
            <a:headEnd/>
            <a:tailEnd/>
          </a:ln>
        </p:spPr>
        <p:txBody>
          <a:bodyPr wrap="none" anchor="b"/>
          <a:lstStyle/>
          <a:p>
            <a:pPr algn="ctr">
              <a:defRPr/>
            </a:pPr>
            <a:r>
              <a:rPr lang="ja-JP" altLang="en-US" dirty="0">
                <a:solidFill>
                  <a:schemeClr val="bg1"/>
                </a:solidFill>
                <a:latin typeface="+mn-lt"/>
                <a:ea typeface="+mn-ea"/>
              </a:rPr>
              <a:t>オンプレミス</a:t>
            </a:r>
            <a:endParaRPr lang="en-US" altLang="ja-JP" dirty="0">
              <a:solidFill>
                <a:schemeClr val="bg1"/>
              </a:solidFill>
              <a:latin typeface="+mn-lt"/>
              <a:ea typeface="+mn-ea"/>
            </a:endParaRPr>
          </a:p>
        </p:txBody>
      </p:sp>
      <p:sp>
        <p:nvSpPr>
          <p:cNvPr id="12" name="AutoShape 7"/>
          <p:cNvSpPr>
            <a:spLocks noChangeArrowheads="1"/>
          </p:cNvSpPr>
          <p:nvPr/>
        </p:nvSpPr>
        <p:spPr bwMode="auto">
          <a:xfrm>
            <a:off x="714347" y="4407201"/>
            <a:ext cx="2500331" cy="466720"/>
          </a:xfrm>
          <a:prstGeom prst="roundRect">
            <a:avLst>
              <a:gd name="adj" fmla="val 16667"/>
            </a:avLst>
          </a:prstGeom>
          <a:solidFill>
            <a:schemeClr val="accent5">
              <a:lumMod val="25000"/>
            </a:schemeClr>
          </a:solidFill>
          <a:ln w="38100" algn="ctr">
            <a:noFill/>
            <a:round/>
            <a:headEnd/>
            <a:tailEnd/>
          </a:ln>
        </p:spPr>
        <p:txBody>
          <a:bodyPr wrap="none" anchor="ctr"/>
          <a:lstStyle/>
          <a:p>
            <a:pPr algn="ctr">
              <a:defRPr/>
            </a:pPr>
            <a:r>
              <a:rPr lang="en-US" altLang="ja-JP" dirty="0">
                <a:solidFill>
                  <a:schemeClr val="bg1"/>
                </a:solidFill>
                <a:latin typeface="+mn-lt"/>
                <a:ea typeface="+mn-ea"/>
              </a:rPr>
              <a:t>Windows</a:t>
            </a:r>
            <a:r>
              <a:rPr lang="ja-JP" altLang="en-US" dirty="0">
                <a:solidFill>
                  <a:schemeClr val="bg1"/>
                </a:solidFill>
                <a:latin typeface="+mn-lt"/>
                <a:ea typeface="+mn-ea"/>
              </a:rPr>
              <a:t> </a:t>
            </a:r>
            <a:r>
              <a:rPr lang="en-US" altLang="ja-JP" dirty="0">
                <a:solidFill>
                  <a:schemeClr val="bg1"/>
                </a:solidFill>
                <a:latin typeface="+mn-lt"/>
                <a:ea typeface="+mn-ea"/>
              </a:rPr>
              <a:t>Server</a:t>
            </a:r>
          </a:p>
        </p:txBody>
      </p:sp>
      <p:sp>
        <p:nvSpPr>
          <p:cNvPr id="16" name="AutoShape 7"/>
          <p:cNvSpPr>
            <a:spLocks noChangeArrowheads="1"/>
          </p:cNvSpPr>
          <p:nvPr/>
        </p:nvSpPr>
        <p:spPr bwMode="auto">
          <a:xfrm>
            <a:off x="714349" y="3846532"/>
            <a:ext cx="1643072" cy="489232"/>
          </a:xfrm>
          <a:prstGeom prst="roundRect">
            <a:avLst>
              <a:gd name="adj" fmla="val 16667"/>
            </a:avLst>
          </a:prstGeom>
          <a:solidFill>
            <a:schemeClr val="accent5">
              <a:lumMod val="50000"/>
            </a:schemeClr>
          </a:solidFill>
          <a:ln w="38100" algn="ctr">
            <a:noFill/>
            <a:round/>
            <a:headEnd/>
            <a:tailEnd/>
          </a:ln>
        </p:spPr>
        <p:txBody>
          <a:bodyPr wrap="none" anchor="ctr"/>
          <a:lstStyle/>
          <a:p>
            <a:pPr algn="ctr">
              <a:defRPr/>
            </a:pPr>
            <a:r>
              <a:rPr lang="en-US" altLang="ja-JP" sz="1600" smtClean="0">
                <a:solidFill>
                  <a:schemeClr val="bg1"/>
                </a:solidFill>
                <a:latin typeface="+mn-lt"/>
                <a:ea typeface="+mn-ea"/>
              </a:rPr>
              <a:t>.NET Framework</a:t>
            </a:r>
            <a:endParaRPr lang="en-US" altLang="ja-JP" sz="1600" dirty="0">
              <a:solidFill>
                <a:schemeClr val="bg1"/>
              </a:solidFill>
              <a:latin typeface="+mn-lt"/>
              <a:ea typeface="+mn-ea"/>
            </a:endParaRPr>
          </a:p>
        </p:txBody>
      </p:sp>
      <p:sp>
        <p:nvSpPr>
          <p:cNvPr id="17" name="AutoShape 7"/>
          <p:cNvSpPr>
            <a:spLocks noChangeArrowheads="1"/>
          </p:cNvSpPr>
          <p:nvPr/>
        </p:nvSpPr>
        <p:spPr bwMode="auto">
          <a:xfrm>
            <a:off x="714349" y="2128030"/>
            <a:ext cx="785818" cy="1109662"/>
          </a:xfrm>
          <a:prstGeom prst="roundRect">
            <a:avLst>
              <a:gd name="adj" fmla="val 16667"/>
            </a:avLst>
          </a:prstGeom>
          <a:solidFill>
            <a:srgbClr val="FFE389">
              <a:alpha val="70000"/>
            </a:srgbClr>
          </a:solidFill>
          <a:ln w="38100" algn="ctr">
            <a:noFill/>
            <a:round/>
            <a:headEnd/>
            <a:tailEnd/>
          </a:ln>
        </p:spPr>
        <p:txBody>
          <a:bodyPr wrap="none" anchor="ctr"/>
          <a:lstStyle/>
          <a:p>
            <a:pPr algn="ctr">
              <a:defRPr/>
            </a:pPr>
            <a:r>
              <a:rPr lang="en-US" altLang="ja-JP" sz="1200" smtClean="0">
                <a:solidFill>
                  <a:srgbClr val="4168A7"/>
                </a:solidFill>
                <a:latin typeface="+mn-lt"/>
                <a:ea typeface="+mn-ea"/>
              </a:rPr>
              <a:t>ASP.NET</a:t>
            </a:r>
          </a:p>
          <a:p>
            <a:pPr algn="ctr">
              <a:defRPr/>
            </a:pPr>
            <a:r>
              <a:rPr lang="en-US" altLang="ja-JP" sz="1200" smtClean="0">
                <a:solidFill>
                  <a:srgbClr val="4168A7"/>
                </a:solidFill>
                <a:latin typeface="+mn-lt"/>
                <a:ea typeface="+mn-ea"/>
              </a:rPr>
              <a:t>App</a:t>
            </a:r>
            <a:endParaRPr lang="en-US" altLang="ja-JP" sz="1200" dirty="0">
              <a:solidFill>
                <a:srgbClr val="4168A7"/>
              </a:solidFill>
              <a:latin typeface="+mn-lt"/>
              <a:ea typeface="+mn-ea"/>
            </a:endParaRPr>
          </a:p>
        </p:txBody>
      </p:sp>
      <p:sp>
        <p:nvSpPr>
          <p:cNvPr id="18" name="AutoShape 7"/>
          <p:cNvSpPr>
            <a:spLocks noChangeArrowheads="1"/>
          </p:cNvSpPr>
          <p:nvPr/>
        </p:nvSpPr>
        <p:spPr bwMode="auto">
          <a:xfrm>
            <a:off x="1571604" y="2128029"/>
            <a:ext cx="785817" cy="1658887"/>
          </a:xfrm>
          <a:prstGeom prst="roundRect">
            <a:avLst>
              <a:gd name="adj" fmla="val 16667"/>
            </a:avLst>
          </a:prstGeom>
          <a:solidFill>
            <a:schemeClr val="accent1">
              <a:lumMod val="50000"/>
              <a:alpha val="70000"/>
            </a:schemeClr>
          </a:solidFill>
          <a:ln w="38100" algn="ctr">
            <a:noFill/>
            <a:round/>
            <a:headEnd/>
            <a:tailEnd/>
          </a:ln>
        </p:spPr>
        <p:txBody>
          <a:bodyPr wrap="none" anchor="ctr"/>
          <a:lstStyle/>
          <a:p>
            <a:pPr algn="ctr">
              <a:defRPr/>
            </a:pPr>
            <a:r>
              <a:rPr lang="en-US" altLang="ja-JP" smtClean="0">
                <a:solidFill>
                  <a:schemeClr val="bg1"/>
                </a:solidFill>
                <a:latin typeface="+mn-lt"/>
                <a:ea typeface="+mn-ea"/>
              </a:rPr>
              <a:t>.NET</a:t>
            </a:r>
          </a:p>
          <a:p>
            <a:pPr algn="ctr">
              <a:defRPr/>
            </a:pPr>
            <a:r>
              <a:rPr lang="en-US" altLang="ja-JP" smtClean="0">
                <a:solidFill>
                  <a:schemeClr val="bg1"/>
                </a:solidFill>
                <a:latin typeface="+mn-lt"/>
                <a:ea typeface="+mn-ea"/>
              </a:rPr>
              <a:t>App</a:t>
            </a:r>
            <a:endParaRPr lang="en-US" altLang="ja-JP" dirty="0">
              <a:solidFill>
                <a:schemeClr val="bg1"/>
              </a:solidFill>
              <a:latin typeface="+mn-lt"/>
              <a:ea typeface="+mn-ea"/>
            </a:endParaRPr>
          </a:p>
        </p:txBody>
      </p:sp>
      <p:sp>
        <p:nvSpPr>
          <p:cNvPr id="19" name="AutoShape 7"/>
          <p:cNvSpPr>
            <a:spLocks noChangeArrowheads="1"/>
          </p:cNvSpPr>
          <p:nvPr/>
        </p:nvSpPr>
        <p:spPr bwMode="auto">
          <a:xfrm>
            <a:off x="2428860" y="2128030"/>
            <a:ext cx="785818" cy="2207734"/>
          </a:xfrm>
          <a:prstGeom prst="roundRect">
            <a:avLst>
              <a:gd name="adj" fmla="val 16667"/>
            </a:avLst>
          </a:prstGeom>
          <a:solidFill>
            <a:schemeClr val="accent1">
              <a:lumMod val="25000"/>
              <a:alpha val="70000"/>
            </a:schemeClr>
          </a:solidFill>
          <a:ln w="38100" algn="ctr">
            <a:noFill/>
            <a:round/>
            <a:headEnd/>
            <a:tailEnd/>
          </a:ln>
        </p:spPr>
        <p:txBody>
          <a:bodyPr wrap="none" anchor="ctr"/>
          <a:lstStyle/>
          <a:p>
            <a:pPr algn="ctr">
              <a:defRPr/>
            </a:pPr>
            <a:r>
              <a:rPr lang="en-US" altLang="ja-JP" smtClean="0">
                <a:solidFill>
                  <a:schemeClr val="bg1"/>
                </a:solidFill>
                <a:latin typeface="+mn-lt"/>
                <a:ea typeface="+mn-ea"/>
              </a:rPr>
              <a:t>Win32</a:t>
            </a:r>
          </a:p>
          <a:p>
            <a:pPr algn="ctr">
              <a:defRPr/>
            </a:pPr>
            <a:r>
              <a:rPr lang="en-US" altLang="ja-JP" smtClean="0">
                <a:solidFill>
                  <a:schemeClr val="bg1"/>
                </a:solidFill>
                <a:latin typeface="+mn-lt"/>
                <a:ea typeface="+mn-ea"/>
              </a:rPr>
              <a:t>App</a:t>
            </a:r>
            <a:endParaRPr lang="en-US" altLang="ja-JP" dirty="0">
              <a:solidFill>
                <a:schemeClr val="bg1"/>
              </a:solidFill>
              <a:latin typeface="+mn-lt"/>
              <a:ea typeface="+mn-ea"/>
            </a:endParaRPr>
          </a:p>
        </p:txBody>
      </p:sp>
      <p:sp>
        <p:nvSpPr>
          <p:cNvPr id="20" name="AutoShape 7"/>
          <p:cNvSpPr>
            <a:spLocks noChangeArrowheads="1"/>
          </p:cNvSpPr>
          <p:nvPr/>
        </p:nvSpPr>
        <p:spPr bwMode="auto">
          <a:xfrm>
            <a:off x="5357819" y="2128030"/>
            <a:ext cx="1000132" cy="1566570"/>
          </a:xfrm>
          <a:prstGeom prst="roundRect">
            <a:avLst>
              <a:gd name="adj" fmla="val 16667"/>
            </a:avLst>
          </a:prstGeom>
          <a:solidFill>
            <a:srgbClr val="FFE389">
              <a:alpha val="70000"/>
            </a:srgbClr>
          </a:solidFill>
          <a:ln w="38100" algn="ctr">
            <a:noFill/>
            <a:round/>
            <a:headEnd/>
            <a:tailEnd/>
          </a:ln>
        </p:spPr>
        <p:txBody>
          <a:bodyPr wrap="none" anchor="ctr"/>
          <a:lstStyle/>
          <a:p>
            <a:pPr algn="ctr">
              <a:defRPr/>
            </a:pPr>
            <a:r>
              <a:rPr lang="en-US" altLang="ja-JP" sz="1600" smtClean="0">
                <a:solidFill>
                  <a:srgbClr val="4168A7"/>
                </a:solidFill>
                <a:latin typeface="+mn-lt"/>
                <a:ea typeface="+mn-ea"/>
              </a:rPr>
              <a:t>ASP.NET</a:t>
            </a:r>
          </a:p>
          <a:p>
            <a:pPr algn="ctr">
              <a:defRPr/>
            </a:pPr>
            <a:r>
              <a:rPr lang="en-US" altLang="ja-JP" sz="1600" smtClean="0">
                <a:solidFill>
                  <a:srgbClr val="4168A7"/>
                </a:solidFill>
                <a:latin typeface="+mn-lt"/>
                <a:ea typeface="+mn-ea"/>
              </a:rPr>
              <a:t>App</a:t>
            </a:r>
            <a:endParaRPr lang="en-US" altLang="ja-JP" sz="1600" dirty="0">
              <a:solidFill>
                <a:srgbClr val="4168A7"/>
              </a:solidFill>
              <a:latin typeface="+mn-lt"/>
              <a:ea typeface="+mn-ea"/>
            </a:endParaRPr>
          </a:p>
        </p:txBody>
      </p:sp>
      <p:sp>
        <p:nvSpPr>
          <p:cNvPr id="21" name="AutoShape 7"/>
          <p:cNvSpPr>
            <a:spLocks noChangeArrowheads="1"/>
          </p:cNvSpPr>
          <p:nvPr/>
        </p:nvSpPr>
        <p:spPr bwMode="auto">
          <a:xfrm>
            <a:off x="6429388" y="2128030"/>
            <a:ext cx="1000131" cy="1566570"/>
          </a:xfrm>
          <a:prstGeom prst="roundRect">
            <a:avLst>
              <a:gd name="adj" fmla="val 16667"/>
            </a:avLst>
          </a:prstGeom>
          <a:solidFill>
            <a:schemeClr val="accent1">
              <a:lumMod val="50000"/>
              <a:alpha val="70000"/>
            </a:schemeClr>
          </a:solidFill>
          <a:ln w="38100" algn="ctr">
            <a:noFill/>
            <a:round/>
            <a:headEnd/>
            <a:tailEnd/>
          </a:ln>
        </p:spPr>
        <p:txBody>
          <a:bodyPr wrap="none" anchor="ctr"/>
          <a:lstStyle/>
          <a:p>
            <a:pPr algn="ctr">
              <a:defRPr/>
            </a:pPr>
            <a:r>
              <a:rPr lang="en-US" altLang="ja-JP" smtClean="0">
                <a:solidFill>
                  <a:schemeClr val="bg1"/>
                </a:solidFill>
                <a:latin typeface="+mn-lt"/>
                <a:ea typeface="+mn-ea"/>
              </a:rPr>
              <a:t>.NET</a:t>
            </a:r>
          </a:p>
          <a:p>
            <a:pPr algn="ctr">
              <a:defRPr/>
            </a:pPr>
            <a:r>
              <a:rPr lang="en-US" altLang="ja-JP" smtClean="0">
                <a:solidFill>
                  <a:schemeClr val="bg1"/>
                </a:solidFill>
                <a:latin typeface="+mn-lt"/>
                <a:ea typeface="+mn-ea"/>
              </a:rPr>
              <a:t>App</a:t>
            </a:r>
            <a:endParaRPr lang="en-US" altLang="ja-JP" dirty="0">
              <a:solidFill>
                <a:schemeClr val="bg1"/>
              </a:solidFill>
              <a:latin typeface="+mn-lt"/>
              <a:ea typeface="+mn-ea"/>
            </a:endParaRPr>
          </a:p>
        </p:txBody>
      </p:sp>
      <p:sp>
        <p:nvSpPr>
          <p:cNvPr id="22" name="AutoShape 7"/>
          <p:cNvSpPr>
            <a:spLocks noChangeArrowheads="1"/>
          </p:cNvSpPr>
          <p:nvPr/>
        </p:nvSpPr>
        <p:spPr bwMode="auto">
          <a:xfrm>
            <a:off x="7500958" y="2128030"/>
            <a:ext cx="1000132" cy="1566570"/>
          </a:xfrm>
          <a:prstGeom prst="roundRect">
            <a:avLst>
              <a:gd name="adj" fmla="val 16667"/>
            </a:avLst>
          </a:prstGeom>
          <a:solidFill>
            <a:schemeClr val="accent1">
              <a:lumMod val="25000"/>
              <a:alpha val="70000"/>
            </a:schemeClr>
          </a:solidFill>
          <a:ln w="38100" algn="ctr">
            <a:noFill/>
            <a:round/>
            <a:headEnd/>
            <a:tailEnd/>
          </a:ln>
        </p:spPr>
        <p:txBody>
          <a:bodyPr wrap="none" anchor="ctr"/>
          <a:lstStyle/>
          <a:p>
            <a:pPr algn="ctr">
              <a:defRPr/>
            </a:pPr>
            <a:r>
              <a:rPr lang="en-US" altLang="ja-JP" smtClean="0">
                <a:solidFill>
                  <a:schemeClr val="bg1"/>
                </a:solidFill>
                <a:latin typeface="+mn-lt"/>
                <a:ea typeface="+mn-ea"/>
              </a:rPr>
              <a:t>Win32</a:t>
            </a:r>
          </a:p>
          <a:p>
            <a:pPr algn="ctr">
              <a:defRPr/>
            </a:pPr>
            <a:r>
              <a:rPr lang="en-US" altLang="ja-JP" smtClean="0">
                <a:solidFill>
                  <a:schemeClr val="bg1"/>
                </a:solidFill>
                <a:latin typeface="+mn-lt"/>
                <a:ea typeface="+mn-ea"/>
              </a:rPr>
              <a:t>App</a:t>
            </a:r>
            <a:endParaRPr lang="en-US" altLang="ja-JP" dirty="0">
              <a:solidFill>
                <a:schemeClr val="bg1"/>
              </a:solidFill>
              <a:latin typeface="+mn-lt"/>
              <a:ea typeface="+mn-ea"/>
            </a:endParaRPr>
          </a:p>
        </p:txBody>
      </p:sp>
      <p:sp>
        <p:nvSpPr>
          <p:cNvPr id="23" name="左右矢印 22"/>
          <p:cNvSpPr/>
          <p:nvPr/>
        </p:nvSpPr>
        <p:spPr bwMode="auto">
          <a:xfrm>
            <a:off x="3286116" y="2321804"/>
            <a:ext cx="2000264" cy="1285884"/>
          </a:xfrm>
          <a:prstGeom prst="leftRightArrow">
            <a:avLst>
              <a:gd name="adj1" fmla="val 71070"/>
              <a:gd name="adj2" fmla="val 30906"/>
            </a:avLst>
          </a:prstGeom>
          <a:solidFill>
            <a:srgbClr val="0070C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200" dirty="0">
                <a:solidFill>
                  <a:schemeClr val="bg1"/>
                </a:solidFill>
                <a:latin typeface="+mn-lt"/>
                <a:ea typeface="+mn-ea"/>
              </a:rPr>
              <a:t>これまでのオンプレミスアプリをその</a:t>
            </a:r>
            <a:r>
              <a:rPr kumimoji="0" lang="ja-JP" altLang="en-US" sz="1200" dirty="0" smtClean="0">
                <a:solidFill>
                  <a:schemeClr val="bg1"/>
                </a:solidFill>
                <a:latin typeface="+mn-lt"/>
                <a:ea typeface="+mn-ea"/>
              </a:rPr>
              <a:t>ままクラウド化</a:t>
            </a:r>
            <a:r>
              <a:rPr kumimoji="0" lang="ja-JP" altLang="en-US" sz="1200" dirty="0">
                <a:solidFill>
                  <a:schemeClr val="bg1"/>
                </a:solidFill>
                <a:latin typeface="+mn-lt"/>
                <a:ea typeface="+mn-ea"/>
              </a:rPr>
              <a:t>することが可能</a:t>
            </a:r>
          </a:p>
        </p:txBody>
      </p:sp>
      <p:sp>
        <p:nvSpPr>
          <p:cNvPr id="25" name="AutoShape 7"/>
          <p:cNvSpPr>
            <a:spLocks noChangeArrowheads="1"/>
          </p:cNvSpPr>
          <p:nvPr/>
        </p:nvSpPr>
        <p:spPr bwMode="auto">
          <a:xfrm>
            <a:off x="714347" y="3301784"/>
            <a:ext cx="785820" cy="489232"/>
          </a:xfrm>
          <a:prstGeom prst="roundRect">
            <a:avLst>
              <a:gd name="adj" fmla="val 16667"/>
            </a:avLst>
          </a:prstGeom>
          <a:solidFill>
            <a:srgbClr val="FFE389"/>
          </a:solidFill>
          <a:ln w="38100" algn="ctr">
            <a:noFill/>
            <a:round/>
            <a:headEnd/>
            <a:tailEnd/>
          </a:ln>
        </p:spPr>
        <p:txBody>
          <a:bodyPr wrap="none" anchor="ctr"/>
          <a:lstStyle/>
          <a:p>
            <a:pPr algn="ctr">
              <a:defRPr/>
            </a:pPr>
            <a:r>
              <a:rPr lang="en-US" altLang="ja-JP" sz="1600" smtClean="0">
                <a:solidFill>
                  <a:srgbClr val="4168A7"/>
                </a:solidFill>
                <a:latin typeface="+mn-lt"/>
                <a:ea typeface="+mn-ea"/>
              </a:rPr>
              <a:t>IIS</a:t>
            </a:r>
            <a:endParaRPr lang="en-US" altLang="ja-JP" sz="1600" dirty="0">
              <a:solidFill>
                <a:srgbClr val="4168A7"/>
              </a:solidFill>
              <a:latin typeface="+mn-lt"/>
              <a:ea typeface="+mn-ea"/>
            </a:endParaRPr>
          </a:p>
        </p:txBody>
      </p:sp>
      <p:sp>
        <p:nvSpPr>
          <p:cNvPr id="26" name="AutoShape 7"/>
          <p:cNvSpPr>
            <a:spLocks noChangeArrowheads="1"/>
          </p:cNvSpPr>
          <p:nvPr/>
        </p:nvSpPr>
        <p:spPr bwMode="auto">
          <a:xfrm>
            <a:off x="6425450" y="3786917"/>
            <a:ext cx="1000104" cy="571504"/>
          </a:xfrm>
          <a:prstGeom prst="roundRect">
            <a:avLst>
              <a:gd name="adj" fmla="val 16667"/>
            </a:avLst>
          </a:prstGeom>
          <a:solidFill>
            <a:schemeClr val="accent1">
              <a:lumMod val="50000"/>
            </a:schemeClr>
          </a:solidFill>
          <a:ln w="38100" algn="ctr">
            <a:noFill/>
            <a:round/>
            <a:headEnd/>
            <a:tailEnd/>
          </a:ln>
        </p:spPr>
        <p:txBody>
          <a:bodyPr wrap="none" anchor="ctr"/>
          <a:lstStyle/>
          <a:p>
            <a:pPr algn="ctr">
              <a:defRPr/>
            </a:pPr>
            <a:r>
              <a:rPr lang="en-US" altLang="ja-JP" sz="1600" smtClean="0">
                <a:solidFill>
                  <a:schemeClr val="bg1"/>
                </a:solidFill>
                <a:latin typeface="+mn-lt"/>
                <a:ea typeface="+mn-ea"/>
              </a:rPr>
              <a:t>Worker</a:t>
            </a:r>
          </a:p>
          <a:p>
            <a:pPr algn="ctr">
              <a:defRPr/>
            </a:pPr>
            <a:r>
              <a:rPr lang="en-US" altLang="ja-JP" sz="1600" smtClean="0">
                <a:solidFill>
                  <a:schemeClr val="bg1"/>
                </a:solidFill>
                <a:latin typeface="+mn-lt"/>
                <a:ea typeface="+mn-ea"/>
              </a:rPr>
              <a:t>Role</a:t>
            </a:r>
            <a:endParaRPr lang="en-US" altLang="ja-JP" sz="1600" dirty="0">
              <a:solidFill>
                <a:schemeClr val="bg1"/>
              </a:solidFill>
              <a:latin typeface="+mn-lt"/>
              <a:ea typeface="+mn-ea"/>
            </a:endParaRPr>
          </a:p>
        </p:txBody>
      </p:sp>
      <p:sp>
        <p:nvSpPr>
          <p:cNvPr id="27" name="AutoShape 7"/>
          <p:cNvSpPr>
            <a:spLocks noChangeArrowheads="1"/>
          </p:cNvSpPr>
          <p:nvPr/>
        </p:nvSpPr>
        <p:spPr bwMode="auto">
          <a:xfrm>
            <a:off x="7500987" y="3786917"/>
            <a:ext cx="1000104" cy="571504"/>
          </a:xfrm>
          <a:prstGeom prst="roundRect">
            <a:avLst>
              <a:gd name="adj" fmla="val 16667"/>
            </a:avLst>
          </a:prstGeom>
          <a:solidFill>
            <a:schemeClr val="accent1">
              <a:lumMod val="25000"/>
            </a:schemeClr>
          </a:solidFill>
          <a:ln w="38100" algn="ctr">
            <a:noFill/>
            <a:round/>
            <a:headEnd/>
            <a:tailEnd/>
          </a:ln>
        </p:spPr>
        <p:txBody>
          <a:bodyPr wrap="none" anchor="ctr"/>
          <a:lstStyle/>
          <a:p>
            <a:pPr algn="ctr">
              <a:defRPr/>
            </a:pPr>
            <a:r>
              <a:rPr lang="en-US" altLang="ja-JP" sz="1600" smtClean="0">
                <a:solidFill>
                  <a:schemeClr val="bg1"/>
                </a:solidFill>
                <a:latin typeface="+mn-lt"/>
                <a:ea typeface="+mn-ea"/>
              </a:rPr>
              <a:t>VM</a:t>
            </a:r>
          </a:p>
          <a:p>
            <a:pPr algn="ctr">
              <a:defRPr/>
            </a:pPr>
            <a:r>
              <a:rPr lang="en-US" altLang="ja-JP" sz="1600" smtClean="0">
                <a:solidFill>
                  <a:schemeClr val="bg1"/>
                </a:solidFill>
                <a:latin typeface="+mn-lt"/>
                <a:ea typeface="+mn-ea"/>
              </a:rPr>
              <a:t>Role</a:t>
            </a:r>
            <a:endParaRPr lang="en-US" altLang="ja-JP" sz="1600" dirty="0">
              <a:solidFill>
                <a:schemeClr val="bg1"/>
              </a:solidFill>
              <a:latin typeface="+mn-lt"/>
              <a:ea typeface="+mn-ea"/>
            </a:endParaRPr>
          </a:p>
        </p:txBody>
      </p:sp>
      <p:sp>
        <p:nvSpPr>
          <p:cNvPr id="28" name="AutoShape 7"/>
          <p:cNvSpPr>
            <a:spLocks noChangeArrowheads="1"/>
          </p:cNvSpPr>
          <p:nvPr/>
        </p:nvSpPr>
        <p:spPr bwMode="auto">
          <a:xfrm>
            <a:off x="714346" y="980728"/>
            <a:ext cx="7786745" cy="466720"/>
          </a:xfrm>
          <a:prstGeom prst="roundRect">
            <a:avLst>
              <a:gd name="adj" fmla="val 16667"/>
            </a:avLst>
          </a:prstGeom>
          <a:solidFill>
            <a:srgbClr val="FFC000"/>
          </a:solidFill>
          <a:ln w="38100" algn="ctr">
            <a:noFill/>
            <a:round/>
            <a:headEnd/>
            <a:tailEnd/>
          </a:ln>
        </p:spPr>
        <p:txBody>
          <a:bodyPr wrap="none" anchor="ctr"/>
          <a:lstStyle/>
          <a:p>
            <a:pPr algn="ctr">
              <a:defRPr/>
            </a:pPr>
            <a:r>
              <a:rPr lang="en-US" altLang="ja-JP" sz="2400" smtClean="0">
                <a:solidFill>
                  <a:srgbClr val="4168A7"/>
                </a:solidFill>
                <a:latin typeface="+mn-lt"/>
                <a:ea typeface="+mn-ea"/>
              </a:rPr>
              <a:t>Visual Studio</a:t>
            </a:r>
            <a:endParaRPr lang="en-US" altLang="ja-JP" sz="2400" dirty="0">
              <a:solidFill>
                <a:srgbClr val="4168A7"/>
              </a:solidFill>
              <a:latin typeface="+mn-lt"/>
              <a:ea typeface="+mn-ea"/>
            </a:endParaRPr>
          </a:p>
        </p:txBody>
      </p:sp>
      <p:sp>
        <p:nvSpPr>
          <p:cNvPr id="3" name="正方形/長方形 2"/>
          <p:cNvSpPr/>
          <p:nvPr/>
        </p:nvSpPr>
        <p:spPr bwMode="auto">
          <a:xfrm>
            <a:off x="500063" y="5445224"/>
            <a:ext cx="8215312" cy="1008112"/>
          </a:xfrm>
          <a:prstGeom prst="rect">
            <a:avLst/>
          </a:prstGeom>
          <a:solidFill>
            <a:srgbClr val="C00000"/>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オンプレミス</a:t>
            </a:r>
            <a:r>
              <a:rPr kumimoji="0" lang="ja-JP" altLang="en-US" sz="2400" dirty="0" smtClean="0">
                <a:solidFill>
                  <a:schemeClr val="bg1"/>
                </a:solidFill>
                <a:latin typeface="+mn-lt"/>
                <a:ea typeface="+mn-ea"/>
              </a:rPr>
              <a:t>とクラウドの</a:t>
            </a:r>
            <a:r>
              <a:rPr kumimoji="0" lang="ja-JP" altLang="en-US" sz="2400" dirty="0">
                <a:solidFill>
                  <a:schemeClr val="bg1"/>
                </a:solidFill>
                <a:latin typeface="+mn-lt"/>
                <a:ea typeface="+mn-ea"/>
              </a:rPr>
              <a:t>シームレスな</a:t>
            </a:r>
            <a:r>
              <a:rPr kumimoji="0" lang="ja-JP" altLang="en-US" sz="2400" dirty="0" smtClean="0">
                <a:solidFill>
                  <a:schemeClr val="bg1"/>
                </a:solidFill>
                <a:latin typeface="+mn-lt"/>
                <a:ea typeface="+mn-ea"/>
              </a:rPr>
              <a:t>連携</a:t>
            </a:r>
            <a:endParaRPr kumimoji="0" lang="en-US" altLang="ja-JP" sz="24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rPr>
              <a:t>= </a:t>
            </a:r>
            <a:r>
              <a:rPr kumimoji="0" lang="ja-JP" altLang="en-US" sz="2400" b="0" i="0" u="none" strike="noStrike" cap="none" normalizeH="0" dirty="0" smtClean="0">
                <a:ln>
                  <a:noFill/>
                </a:ln>
                <a:solidFill>
                  <a:schemeClr val="bg1"/>
                </a:solidFill>
                <a:effectLst/>
              </a:rPr>
              <a:t>ハイブリッドクラウド</a:t>
            </a:r>
            <a:endParaRPr kumimoji="0" lang="ja-JP" altLang="en-US" sz="2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38321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up)">
                                      <p:cBhvr>
                                        <p:cTn id="56" dur="500"/>
                                        <p:tgtEl>
                                          <p:spTgt spid="2"/>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up)">
                                      <p:cBhvr>
                                        <p:cTn id="59" dur="500"/>
                                        <p:tgtEl>
                                          <p:spTgt spid="2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up)">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animEffect transition="in" filter="fade">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4" grpId="0" animBg="1"/>
      <p:bldP spid="5" grpId="0" animBg="1"/>
      <p:bldP spid="6" grpId="0" animBg="1"/>
      <p:bldP spid="20" grpId="0" animBg="1"/>
      <p:bldP spid="21" grpId="0" animBg="1"/>
      <p:bldP spid="22" grpId="0" animBg="1"/>
      <p:bldP spid="23" grpId="0" animBg="1"/>
      <p:bldP spid="26" grpId="0" animBg="1"/>
      <p:bldP spid="27" grpId="0" animBg="1"/>
      <p:bldP spid="28"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企業の収益基盤と戦略の関係</a:t>
            </a:r>
            <a:r>
              <a:rPr lang="en-US" altLang="ja-JP" dirty="0" smtClean="0"/>
              <a:t/>
            </a:r>
            <a:br>
              <a:rPr lang="en-US" altLang="ja-JP" dirty="0" smtClean="0"/>
            </a:br>
            <a:r>
              <a:rPr lang="ja-JP" altLang="en-US" sz="2400" dirty="0" smtClean="0"/>
              <a:t>～</a:t>
            </a:r>
            <a:r>
              <a:rPr lang="en-US" altLang="ja-JP" sz="2400" dirty="0" smtClean="0"/>
              <a:t>Google</a:t>
            </a:r>
            <a:r>
              <a:rPr lang="ja-JP" altLang="en-US" sz="2400" dirty="0" smtClean="0"/>
              <a:t>は何の会社なのか</a:t>
            </a:r>
            <a:r>
              <a:rPr lang="en-US" altLang="ja-JP" sz="2400" dirty="0" smtClean="0"/>
              <a:t>?</a:t>
            </a:r>
            <a:r>
              <a:rPr lang="ja-JP" altLang="en-US" sz="2400" dirty="0" smtClean="0"/>
              <a:t>～</a:t>
            </a:r>
            <a:endParaRPr lang="ja-JP" altLang="en-US" sz="2400" dirty="0"/>
          </a:p>
        </p:txBody>
      </p:sp>
    </p:spTree>
    <p:extLst>
      <p:ext uri="{BB962C8B-B14F-4D97-AF65-F5344CB8AC3E}">
        <p14:creationId xmlns:p14="http://schemas.microsoft.com/office/powerpoint/2010/main" val="2769032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Microsoft</a:t>
            </a:r>
            <a:r>
              <a:rPr kumimoji="1" lang="ja-JP" altLang="en-US" smtClean="0"/>
              <a:t>は何の会社なのか？</a:t>
            </a:r>
            <a:endParaRPr kumimoji="1" lang="ja-JP" altLang="en-US"/>
          </a:p>
        </p:txBody>
      </p:sp>
      <p:pic>
        <p:nvPicPr>
          <p:cNvPr id="2050" name="Picture 2" descr="http://japan.zdnet.com/storage/2014/02/08/081af93d6da31bf83e5a0f51a324e798/msft-revenue-h2-2013-620x4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268760"/>
            <a:ext cx="5905500" cy="4591051"/>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3923928" y="5994066"/>
            <a:ext cx="4572000" cy="338554"/>
          </a:xfrm>
          <a:prstGeom prst="rect">
            <a:avLst/>
          </a:prstGeom>
        </p:spPr>
        <p:txBody>
          <a:bodyPr>
            <a:spAutoFit/>
          </a:bodyPr>
          <a:lstStyle/>
          <a:p>
            <a:r>
              <a:rPr lang="en-US" altLang="ja-JP" sz="1600" dirty="0"/>
              <a:t>http://japan.zdnet.com/cio/analysis/35043632/</a:t>
            </a:r>
            <a:endParaRPr lang="ja-JP" altLang="en-US" sz="1600" dirty="0"/>
          </a:p>
        </p:txBody>
      </p:sp>
    </p:spTree>
    <p:extLst>
      <p:ext uri="{BB962C8B-B14F-4D97-AF65-F5344CB8AC3E}">
        <p14:creationId xmlns:p14="http://schemas.microsoft.com/office/powerpoint/2010/main" val="194169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Apple</a:t>
            </a:r>
            <a:r>
              <a:rPr kumimoji="1" lang="ja-JP" altLang="en-US" dirty="0" smtClean="0"/>
              <a:t>は何の会社なのか？</a:t>
            </a:r>
            <a:endParaRPr kumimoji="1" lang="ja-JP" altLang="en-US" dirty="0"/>
          </a:p>
        </p:txBody>
      </p:sp>
      <p:sp>
        <p:nvSpPr>
          <p:cNvPr id="6" name="正方形/長方形 5"/>
          <p:cNvSpPr/>
          <p:nvPr/>
        </p:nvSpPr>
        <p:spPr>
          <a:xfrm>
            <a:off x="3923928" y="5994066"/>
            <a:ext cx="4572000" cy="338554"/>
          </a:xfrm>
          <a:prstGeom prst="rect">
            <a:avLst/>
          </a:prstGeom>
        </p:spPr>
        <p:txBody>
          <a:bodyPr>
            <a:spAutoFit/>
          </a:bodyPr>
          <a:lstStyle/>
          <a:p>
            <a:r>
              <a:rPr lang="en-US" altLang="ja-JP" sz="1600" dirty="0"/>
              <a:t>http://japan.zdnet.com/cio/analysis/35043632/</a:t>
            </a:r>
            <a:endParaRPr lang="ja-JP" altLang="en-US" sz="1600" dirty="0"/>
          </a:p>
        </p:txBody>
      </p:sp>
      <p:pic>
        <p:nvPicPr>
          <p:cNvPr id="4098" name="Picture 2" descr="http://japan.zdnet.com/storage/2014/02/08/c1f27499d2f1f2fcd1a59d64ac137c1a/aapl-revenue-h2-2013-620x4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12776"/>
            <a:ext cx="59055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4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Google</a:t>
            </a:r>
            <a:r>
              <a:rPr kumimoji="1" lang="ja-JP" altLang="en-US" dirty="0" smtClean="0"/>
              <a:t>は何の会社なのか？</a:t>
            </a:r>
            <a:endParaRPr kumimoji="1" lang="ja-JP" altLang="en-US" dirty="0"/>
          </a:p>
        </p:txBody>
      </p:sp>
      <p:sp>
        <p:nvSpPr>
          <p:cNvPr id="6" name="正方形/長方形 5"/>
          <p:cNvSpPr/>
          <p:nvPr/>
        </p:nvSpPr>
        <p:spPr>
          <a:xfrm>
            <a:off x="3923928" y="5994066"/>
            <a:ext cx="4572000" cy="338554"/>
          </a:xfrm>
          <a:prstGeom prst="rect">
            <a:avLst/>
          </a:prstGeom>
        </p:spPr>
        <p:txBody>
          <a:bodyPr>
            <a:spAutoFit/>
          </a:bodyPr>
          <a:lstStyle/>
          <a:p>
            <a:r>
              <a:rPr lang="en-US" altLang="ja-JP" sz="1600" dirty="0"/>
              <a:t>http://japan.zdnet.com/cio/analysis/35043632/</a:t>
            </a:r>
            <a:endParaRPr lang="ja-JP" altLang="en-US" sz="1600" dirty="0"/>
          </a:p>
        </p:txBody>
      </p:sp>
      <p:pic>
        <p:nvPicPr>
          <p:cNvPr id="3074" name="Picture 2" descr="http://japan.zdnet.com/storage/2014/02/08/ef37b0dc13bf7a862ed9bee36205df06/goog-revenue-h2-2013-620x4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12776"/>
            <a:ext cx="5905500"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4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Google</a:t>
            </a:r>
            <a:r>
              <a:rPr lang="ja-JP" altLang="en-US" smtClean="0"/>
              <a:t>は何の会社なのか？</a:t>
            </a:r>
            <a:endParaRPr lang="ja-JP" altLang="en-US"/>
          </a:p>
        </p:txBody>
      </p:sp>
      <p:sp>
        <p:nvSpPr>
          <p:cNvPr id="3" name="コンテンツ プレースホルダー 2"/>
          <p:cNvSpPr>
            <a:spLocks noGrp="1"/>
          </p:cNvSpPr>
          <p:nvPr>
            <p:ph idx="1"/>
          </p:nvPr>
        </p:nvSpPr>
        <p:spPr>
          <a:xfrm>
            <a:off x="457200" y="1189053"/>
            <a:ext cx="8229600" cy="1735891"/>
          </a:xfrm>
        </p:spPr>
        <p:txBody>
          <a:bodyPr/>
          <a:lstStyle/>
          <a:p>
            <a:r>
              <a:rPr lang="en-US" altLang="ja-JP" dirty="0" smtClean="0"/>
              <a:t>Google</a:t>
            </a:r>
            <a:r>
              <a:rPr lang="ja-JP" altLang="en-US" dirty="0" smtClean="0"/>
              <a:t>はメディアであり、自らが広告代理店でもある</a:t>
            </a:r>
            <a:endParaRPr lang="en-US" altLang="ja-JP" dirty="0" smtClean="0"/>
          </a:p>
          <a:p>
            <a:pPr lvl="1"/>
            <a:r>
              <a:rPr lang="en-US" altLang="ja-JP" dirty="0" smtClean="0"/>
              <a:t>2013</a:t>
            </a:r>
            <a:r>
              <a:rPr lang="ja-JP" altLang="en-US" dirty="0" smtClean="0"/>
              <a:t>年第</a:t>
            </a:r>
            <a:r>
              <a:rPr lang="en-US" altLang="ja-JP" dirty="0" smtClean="0"/>
              <a:t>4</a:t>
            </a:r>
            <a:r>
              <a:rPr lang="ja-JP" altLang="en-US" dirty="0" smtClean="0"/>
              <a:t>四半期の売上高</a:t>
            </a:r>
            <a:r>
              <a:rPr lang="en-US" altLang="ja-JP" dirty="0" smtClean="0"/>
              <a:t>156.2</a:t>
            </a:r>
            <a:r>
              <a:rPr lang="ja-JP" altLang="en-US" dirty="0" smtClean="0"/>
              <a:t>億ドル*のうち、広告収入が</a:t>
            </a:r>
            <a:r>
              <a:rPr lang="en-US" altLang="ja-JP" dirty="0" smtClean="0"/>
              <a:t>90%</a:t>
            </a:r>
          </a:p>
          <a:p>
            <a:pPr lvl="1"/>
            <a:r>
              <a:rPr lang="en-US" altLang="ja-JP" dirty="0" smtClean="0"/>
              <a:t>2013</a:t>
            </a:r>
            <a:r>
              <a:rPr lang="ja-JP" altLang="en-US" dirty="0" smtClean="0"/>
              <a:t>年の売上高は</a:t>
            </a:r>
            <a:r>
              <a:rPr lang="en-US" altLang="ja-JP" dirty="0" smtClean="0"/>
              <a:t>501</a:t>
            </a:r>
            <a:r>
              <a:rPr lang="ja-JP" altLang="en-US" dirty="0" smtClean="0"/>
              <a:t>億ドル</a:t>
            </a:r>
            <a:r>
              <a:rPr lang="en-US" altLang="ja-JP" dirty="0" smtClean="0"/>
              <a:t>(</a:t>
            </a:r>
            <a:r>
              <a:rPr lang="ja-JP" altLang="en-US" dirty="0" smtClean="0"/>
              <a:t>≒</a:t>
            </a:r>
            <a:r>
              <a:rPr lang="en-US" altLang="ja-JP" dirty="0" smtClean="0"/>
              <a:t>5</a:t>
            </a:r>
            <a:r>
              <a:rPr lang="ja-JP" altLang="en-US" dirty="0" smtClean="0"/>
              <a:t>兆円</a:t>
            </a:r>
            <a:r>
              <a:rPr lang="en-US" altLang="ja-JP" dirty="0" smtClean="0"/>
              <a:t>)</a:t>
            </a:r>
            <a:r>
              <a:rPr lang="ja-JP" altLang="en-US" dirty="0" err="1" smtClean="0"/>
              <a:t>、</a:t>
            </a:r>
            <a:r>
              <a:rPr lang="ja-JP" altLang="en-US" dirty="0" smtClean="0"/>
              <a:t>純利益は</a:t>
            </a:r>
            <a:r>
              <a:rPr lang="en-US" altLang="ja-JP" dirty="0" smtClean="0"/>
              <a:t>107</a:t>
            </a:r>
            <a:r>
              <a:rPr lang="ja-JP" altLang="en-US" dirty="0" smtClean="0"/>
              <a:t>億ドル</a:t>
            </a:r>
            <a:endParaRPr lang="en-US" altLang="ja-JP" dirty="0" smtClean="0"/>
          </a:p>
          <a:p>
            <a:pPr lvl="1"/>
            <a:r>
              <a:rPr lang="ja-JP" altLang="en-US" dirty="0" smtClean="0"/>
              <a:t>電通の</a:t>
            </a:r>
            <a:r>
              <a:rPr lang="en-US" altLang="ja-JP" dirty="0" smtClean="0"/>
              <a:t>24</a:t>
            </a:r>
            <a:r>
              <a:rPr lang="ja-JP" altLang="en-US" dirty="0" smtClean="0"/>
              <a:t>年</a:t>
            </a:r>
            <a:r>
              <a:rPr lang="en-US" altLang="ja-JP" dirty="0" smtClean="0"/>
              <a:t>3</a:t>
            </a:r>
            <a:r>
              <a:rPr lang="ja-JP" altLang="en-US" dirty="0" smtClean="0"/>
              <a:t>月期の連結売上は</a:t>
            </a:r>
            <a:r>
              <a:rPr lang="en-US" altLang="ja-JP" dirty="0" smtClean="0"/>
              <a:t>1.9</a:t>
            </a:r>
            <a:r>
              <a:rPr lang="ja-JP" altLang="en-US" dirty="0" smtClean="0"/>
              <a:t>兆円、朝日新聞は</a:t>
            </a:r>
            <a:r>
              <a:rPr lang="en-US" altLang="ja-JP" dirty="0" smtClean="0"/>
              <a:t>4,761</a:t>
            </a:r>
            <a:r>
              <a:rPr lang="ja-JP" altLang="en-US" dirty="0" smtClean="0"/>
              <a:t>億円</a:t>
            </a:r>
            <a:endParaRPr lang="ja-JP" altLang="en-US" dirty="0"/>
          </a:p>
        </p:txBody>
      </p:sp>
      <p:sp>
        <p:nvSpPr>
          <p:cNvPr id="5" name="AutoShape 2" descr=" google"/>
          <p:cNvSpPr>
            <a:spLocks noChangeAspect="1" noChangeArrowheads="1"/>
          </p:cNvSpPr>
          <p:nvPr/>
        </p:nvSpPr>
        <p:spPr bwMode="auto">
          <a:xfrm>
            <a:off x="155575" y="-1836738"/>
            <a:ext cx="5162550" cy="3829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4" descr=" google"/>
          <p:cNvSpPr>
            <a:spLocks noChangeAspect="1" noChangeArrowheads="1"/>
          </p:cNvSpPr>
          <p:nvPr/>
        </p:nvSpPr>
        <p:spPr bwMode="auto">
          <a:xfrm>
            <a:off x="307975" y="-1684338"/>
            <a:ext cx="5162550" cy="3829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AutoShape 2" descr=" goog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4" descr=" goog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6" descr=" googl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2" descr=" google 4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4" descr=" google 4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6" descr=" google 4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正方形/長方形 20"/>
          <p:cNvSpPr/>
          <p:nvPr/>
        </p:nvSpPr>
        <p:spPr bwMode="auto">
          <a:xfrm>
            <a:off x="762823" y="5316598"/>
            <a:ext cx="5883255" cy="113673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魅力的なコンテンツを作って利用者を増やす </a:t>
            </a:r>
            <a:r>
              <a:rPr kumimoji="0" lang="en-US" altLang="ja-JP" sz="1400" b="0" i="0" u="none" strike="noStrike" cap="none" normalizeH="0" dirty="0" smtClean="0">
                <a:ln>
                  <a:noFill/>
                </a:ln>
                <a:solidFill>
                  <a:schemeClr val="bg1"/>
                </a:solidFill>
                <a:effectLst/>
                <a:latin typeface="+mn-lt"/>
                <a:ea typeface="+mn-ea"/>
              </a:rPr>
              <a:t>(</a:t>
            </a:r>
            <a:r>
              <a:rPr kumimoji="0" lang="ja-JP" altLang="en-US" sz="1400" b="0" i="0" u="none" strike="noStrike" cap="none" normalizeH="0" dirty="0" smtClean="0">
                <a:ln>
                  <a:noFill/>
                </a:ln>
                <a:solidFill>
                  <a:schemeClr val="bg1"/>
                </a:solidFill>
                <a:effectLst/>
                <a:latin typeface="+mn-lt"/>
                <a:ea typeface="+mn-ea"/>
              </a:rPr>
              <a:t>様々なサービスを提供</a:t>
            </a:r>
            <a:r>
              <a:rPr kumimoji="0" lang="en-US" altLang="ja-JP" sz="1400" b="0" i="0" u="none" strike="noStrike" cap="none" normalizeH="0" dirty="0" smtClean="0">
                <a:ln>
                  <a:noFill/>
                </a:ln>
                <a:solidFill>
                  <a:schemeClr val="bg1"/>
                </a:solidFill>
                <a:effectLst/>
                <a:latin typeface="+mn-lt"/>
                <a:ea typeface="+mn-ea"/>
              </a:rPr>
              <a:t>)</a:t>
            </a: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利用者へのリーチを増やす </a:t>
            </a:r>
            <a:r>
              <a:rPr kumimoji="0" lang="en-US" altLang="ja-JP" sz="1400" dirty="0" smtClean="0">
                <a:solidFill>
                  <a:schemeClr val="bg1"/>
                </a:solidFill>
                <a:latin typeface="+mn-lt"/>
                <a:ea typeface="+mn-ea"/>
              </a:rPr>
              <a:t>(</a:t>
            </a:r>
            <a:r>
              <a:rPr kumimoji="0" lang="ja-JP" altLang="en-US" sz="1400" dirty="0" smtClean="0">
                <a:solidFill>
                  <a:schemeClr val="bg1"/>
                </a:solidFill>
                <a:latin typeface="+mn-lt"/>
                <a:ea typeface="+mn-ea"/>
              </a:rPr>
              <a:t>モバイルデバイス</a:t>
            </a:r>
            <a:r>
              <a:rPr kumimoji="0" lang="en-US" altLang="ja-JP" sz="1400" dirty="0" smtClean="0">
                <a:solidFill>
                  <a:schemeClr val="bg1"/>
                </a:solidFill>
                <a:latin typeface="+mn-lt"/>
                <a:ea typeface="+mn-ea"/>
              </a:rPr>
              <a:t>)</a:t>
            </a:r>
          </a:p>
          <a:p>
            <a:pPr>
              <a:spcBef>
                <a:spcPct val="20000"/>
              </a:spcBef>
            </a:pPr>
            <a:r>
              <a:rPr kumimoji="0" lang="ja-JP" altLang="en-US" sz="1400" dirty="0">
                <a:solidFill>
                  <a:schemeClr val="bg1"/>
                </a:solidFill>
              </a:rPr>
              <a:t>プロファイリング、レコメンデーションなどで広告の精度を</a:t>
            </a:r>
            <a:r>
              <a:rPr kumimoji="0" lang="ja-JP" altLang="en-US" sz="1400" dirty="0" smtClean="0">
                <a:solidFill>
                  <a:schemeClr val="bg1"/>
                </a:solidFill>
              </a:rPr>
              <a:t>上げる</a:t>
            </a:r>
            <a:endParaRPr kumimoji="0" lang="en-US" altLang="ja-JP" sz="1400" dirty="0" smtClean="0">
              <a:solidFill>
                <a:schemeClr val="bg1"/>
              </a:solidFill>
              <a:latin typeface="+mn-lt"/>
              <a:ea typeface="+mn-ea"/>
            </a:endParaRPr>
          </a:p>
          <a:p>
            <a:pPr>
              <a:spcBef>
                <a:spcPct val="20000"/>
              </a:spcBef>
            </a:pPr>
            <a:r>
              <a:rPr kumimoji="0" lang="ja-JP" altLang="en-US" sz="1400" dirty="0" smtClean="0">
                <a:solidFill>
                  <a:schemeClr val="bg1"/>
                </a:solidFill>
                <a:latin typeface="+mn-lt"/>
                <a:ea typeface="+mn-ea"/>
              </a:rPr>
              <a:t>費用対効果がわかりやすい仕組み </a:t>
            </a:r>
            <a:r>
              <a:rPr kumimoji="0" lang="en-US" altLang="ja-JP" sz="1400" dirty="0" smtClean="0">
                <a:solidFill>
                  <a:schemeClr val="bg1"/>
                </a:solidFill>
                <a:latin typeface="+mn-lt"/>
                <a:ea typeface="+mn-ea"/>
              </a:rPr>
              <a:t>(</a:t>
            </a:r>
            <a:r>
              <a:rPr kumimoji="0" lang="ja-JP" altLang="en-US" sz="1400" dirty="0" smtClean="0">
                <a:solidFill>
                  <a:schemeClr val="bg1"/>
                </a:solidFill>
                <a:latin typeface="+mn-lt"/>
                <a:ea typeface="+mn-ea"/>
              </a:rPr>
              <a:t>入札制、クリック</a:t>
            </a:r>
            <a:r>
              <a:rPr kumimoji="0" lang="ja-JP" altLang="en-US" sz="1400" dirty="0">
                <a:solidFill>
                  <a:schemeClr val="bg1"/>
                </a:solidFill>
                <a:latin typeface="+mn-lt"/>
                <a:ea typeface="+mn-ea"/>
              </a:rPr>
              <a:t>単価</a:t>
            </a:r>
            <a:r>
              <a:rPr kumimoji="0" lang="en-US" altLang="ja-JP" sz="1400" dirty="0" smtClean="0">
                <a:solidFill>
                  <a:schemeClr val="bg1"/>
                </a:solidFill>
                <a:latin typeface="+mn-lt"/>
                <a:ea typeface="+mn-ea"/>
              </a:rPr>
              <a:t>)</a:t>
            </a:r>
            <a:endParaRPr kumimoji="0" lang="en-US" altLang="ja-JP" sz="1400" dirty="0">
              <a:solidFill>
                <a:schemeClr val="bg1"/>
              </a:solidFill>
            </a:endParaRPr>
          </a:p>
        </p:txBody>
      </p:sp>
      <p:grpSp>
        <p:nvGrpSpPr>
          <p:cNvPr id="24" name="グループ化 23"/>
          <p:cNvGrpSpPr/>
          <p:nvPr/>
        </p:nvGrpSpPr>
        <p:grpSpPr>
          <a:xfrm>
            <a:off x="762824" y="4123607"/>
            <a:ext cx="3730092" cy="1033585"/>
            <a:chOff x="4651254" y="3820185"/>
            <a:chExt cx="4095023" cy="1033585"/>
          </a:xfrm>
        </p:grpSpPr>
        <p:sp>
          <p:nvSpPr>
            <p:cNvPr id="20" name="正方形/長方形 19"/>
            <p:cNvSpPr/>
            <p:nvPr/>
          </p:nvSpPr>
          <p:spPr bwMode="auto">
            <a:xfrm>
              <a:off x="4651254" y="4295311"/>
              <a:ext cx="4095023" cy="558459"/>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広告が集まり、収益があがる</a:t>
              </a:r>
            </a:p>
          </p:txBody>
        </p:sp>
        <p:sp>
          <p:nvSpPr>
            <p:cNvPr id="22" name="下矢印 21"/>
            <p:cNvSpPr/>
            <p:nvPr/>
          </p:nvSpPr>
          <p:spPr bwMode="auto">
            <a:xfrm>
              <a:off x="5426302" y="3820185"/>
              <a:ext cx="2557859" cy="576064"/>
            </a:xfrm>
            <a:prstGeom prst="downArrow">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sp>
        <p:nvSpPr>
          <p:cNvPr id="23" name="正方形/長方形 22"/>
          <p:cNvSpPr/>
          <p:nvPr/>
        </p:nvSpPr>
        <p:spPr bwMode="auto">
          <a:xfrm>
            <a:off x="6718086" y="5316598"/>
            <a:ext cx="1664568" cy="1136738"/>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コンテンツ</a:t>
            </a:r>
            <a:r>
              <a:rPr kumimoji="0" lang="en-US" altLang="ja-JP" sz="1600" dirty="0" smtClean="0">
                <a:solidFill>
                  <a:schemeClr val="bg1"/>
                </a:solidFill>
                <a:latin typeface="+mn-lt"/>
                <a:ea typeface="+mn-ea"/>
              </a:rPr>
              <a:t>(</a:t>
            </a:r>
            <a:r>
              <a:rPr kumimoji="0" lang="ja-JP" altLang="en-US" sz="1600" dirty="0" smtClean="0">
                <a:solidFill>
                  <a:schemeClr val="bg1"/>
                </a:solidFill>
                <a:latin typeface="+mn-lt"/>
                <a:ea typeface="+mn-ea"/>
              </a:rPr>
              <a:t>サービス</a:t>
            </a:r>
            <a:r>
              <a:rPr kumimoji="0" lang="en-US" altLang="ja-JP" sz="1600" dirty="0" smtClean="0">
                <a:solidFill>
                  <a:schemeClr val="bg1"/>
                </a:solidFill>
                <a:latin typeface="+mn-lt"/>
                <a:ea typeface="+mn-ea"/>
              </a:rPr>
              <a:t>)</a:t>
            </a:r>
            <a:r>
              <a:rPr kumimoji="0" lang="ja-JP" altLang="en-US" sz="1600" dirty="0" smtClean="0">
                <a:solidFill>
                  <a:schemeClr val="bg1"/>
                </a:solidFill>
                <a:latin typeface="+mn-lt"/>
                <a:ea typeface="+mn-ea"/>
              </a:rPr>
              <a:t>は</a:t>
            </a:r>
            <a:endParaRPr kumimoji="0" lang="en-US" altLang="ja-JP" sz="16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無料で良い</a:t>
            </a:r>
            <a:endParaRPr kumimoji="0" lang="en-US" altLang="ja-JP" sz="1600" dirty="0" smtClean="0">
              <a:solidFill>
                <a:schemeClr val="bg1"/>
              </a:solidFill>
              <a:latin typeface="+mn-lt"/>
              <a:ea typeface="+mn-ea"/>
            </a:endParaRPr>
          </a:p>
        </p:txBody>
      </p:sp>
      <p:sp>
        <p:nvSpPr>
          <p:cNvPr id="18" name="正方形/長方形 17"/>
          <p:cNvSpPr/>
          <p:nvPr/>
        </p:nvSpPr>
        <p:spPr bwMode="auto">
          <a:xfrm>
            <a:off x="755576" y="3068960"/>
            <a:ext cx="3737339" cy="542470"/>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メディアとしての戦略</a:t>
            </a:r>
          </a:p>
        </p:txBody>
      </p:sp>
      <p:grpSp>
        <p:nvGrpSpPr>
          <p:cNvPr id="26" name="グループ化 25"/>
          <p:cNvGrpSpPr/>
          <p:nvPr/>
        </p:nvGrpSpPr>
        <p:grpSpPr>
          <a:xfrm>
            <a:off x="4652563" y="4123607"/>
            <a:ext cx="3730092" cy="1033585"/>
            <a:chOff x="4651254" y="3820185"/>
            <a:chExt cx="4095023" cy="1033585"/>
          </a:xfrm>
        </p:grpSpPr>
        <p:sp>
          <p:nvSpPr>
            <p:cNvPr id="27" name="正方形/長方形 26"/>
            <p:cNvSpPr/>
            <p:nvPr/>
          </p:nvSpPr>
          <p:spPr bwMode="auto">
            <a:xfrm>
              <a:off x="4651254" y="4295311"/>
              <a:ext cx="4095023" cy="558459"/>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広告が集まり、収益があがる</a:t>
              </a:r>
            </a:p>
          </p:txBody>
        </p:sp>
        <p:sp>
          <p:nvSpPr>
            <p:cNvPr id="28" name="下矢印 27"/>
            <p:cNvSpPr/>
            <p:nvPr/>
          </p:nvSpPr>
          <p:spPr bwMode="auto">
            <a:xfrm>
              <a:off x="5426302" y="3820185"/>
              <a:ext cx="2557859" cy="576064"/>
            </a:xfrm>
            <a:prstGeom prst="downArrow">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sp>
        <p:nvSpPr>
          <p:cNvPr id="29" name="正方形/長方形 28"/>
          <p:cNvSpPr/>
          <p:nvPr/>
        </p:nvSpPr>
        <p:spPr bwMode="auto">
          <a:xfrm>
            <a:off x="4645315" y="3068960"/>
            <a:ext cx="3737339" cy="542470"/>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広告代理店としての戦略</a:t>
            </a:r>
          </a:p>
        </p:txBody>
      </p:sp>
      <p:sp>
        <p:nvSpPr>
          <p:cNvPr id="19" name="正方形/長方形 18"/>
          <p:cNvSpPr/>
          <p:nvPr/>
        </p:nvSpPr>
        <p:spPr bwMode="auto">
          <a:xfrm>
            <a:off x="755576" y="3717032"/>
            <a:ext cx="3737339" cy="5601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集客力を上げる</a:t>
            </a:r>
          </a:p>
        </p:txBody>
      </p:sp>
      <p:sp>
        <p:nvSpPr>
          <p:cNvPr id="25" name="正方形/長方形 24"/>
          <p:cNvSpPr/>
          <p:nvPr/>
        </p:nvSpPr>
        <p:spPr bwMode="auto">
          <a:xfrm>
            <a:off x="4645315" y="3717032"/>
            <a:ext cx="3737339" cy="5601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広告の魅力を上げる</a:t>
            </a:r>
          </a:p>
        </p:txBody>
      </p:sp>
    </p:spTree>
    <p:extLst>
      <p:ext uri="{BB962C8B-B14F-4D97-AF65-F5344CB8AC3E}">
        <p14:creationId xmlns:p14="http://schemas.microsoft.com/office/powerpoint/2010/main" val="11439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18" grpId="0" animBg="1"/>
      <p:bldP spid="29" grpId="0" animBg="1"/>
      <p:bldP spid="19"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Google</a:t>
            </a:r>
            <a:r>
              <a:rPr kumimoji="1" lang="ja-JP" altLang="en-US" dirty="0" smtClean="0"/>
              <a:t>が</a:t>
            </a:r>
            <a:r>
              <a:rPr kumimoji="1" lang="en-US" altLang="ja-JP" dirty="0" smtClean="0"/>
              <a:t>Android</a:t>
            </a:r>
            <a:r>
              <a:rPr lang="ja-JP" altLang="en-US" dirty="0" smtClean="0"/>
              <a:t>を無料で配布</a:t>
            </a:r>
            <a:r>
              <a:rPr kumimoji="1" lang="ja-JP" altLang="en-US" dirty="0" smtClean="0"/>
              <a:t>する理由</a:t>
            </a:r>
            <a:endParaRPr kumimoji="1" lang="ja-JP" altLang="en-US" dirty="0"/>
          </a:p>
        </p:txBody>
      </p:sp>
      <p:pic>
        <p:nvPicPr>
          <p:cNvPr id="2050" name="Picture 2" descr="C:\Users\SHOJIO~1\AppData\Local\Tem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6440487" cy="345757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bwMode="auto">
          <a:xfrm>
            <a:off x="3347864" y="3573016"/>
            <a:ext cx="5544616" cy="1440160"/>
          </a:xfrm>
          <a:prstGeom prst="rect">
            <a:avLst/>
          </a:prstGeom>
          <a:solidFill>
            <a:schemeClr val="bg1"/>
          </a:solidFill>
          <a:ln w="38100" cap="flat" cmpd="sng" algn="ctr">
            <a:solidFill>
              <a:srgbClr val="4168A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lang="en-US" altLang="ja-JP" sz="1400" dirty="0"/>
              <a:t>Google</a:t>
            </a:r>
            <a:r>
              <a:rPr lang="ja-JP" altLang="en-US" sz="1400" dirty="0"/>
              <a:t>は</a:t>
            </a:r>
            <a:r>
              <a:rPr lang="en-US" altLang="ja-JP" sz="1400" dirty="0"/>
              <a:t>Android</a:t>
            </a:r>
            <a:r>
              <a:rPr lang="ja-JP" altLang="en-US" sz="1400" dirty="0"/>
              <a:t>を無償でハードメーカーに配布しているが、既に同</a:t>
            </a:r>
            <a:r>
              <a:rPr lang="en-US" altLang="ja-JP" sz="1400" dirty="0"/>
              <a:t>OS</a:t>
            </a:r>
            <a:r>
              <a:rPr lang="ja-JP" altLang="en-US" sz="1400" dirty="0"/>
              <a:t>から開発コストをカバーできるほどの売り上げを得ていると、同社のエ リック・シュミット</a:t>
            </a:r>
            <a:r>
              <a:rPr lang="en-US" altLang="ja-JP" sz="1400" dirty="0"/>
              <a:t>CEO</a:t>
            </a:r>
            <a:r>
              <a:rPr lang="ja-JP" altLang="en-US" sz="1400" dirty="0"/>
              <a:t>が明らかにした。</a:t>
            </a:r>
            <a:r>
              <a:rPr lang="en-US" altLang="ja-JP" sz="1400" dirty="0"/>
              <a:t>Android</a:t>
            </a:r>
            <a:r>
              <a:rPr lang="ja-JP" altLang="en-US" sz="1400" dirty="0"/>
              <a:t>によってモバイルインターネットの利用者が増え、それが</a:t>
            </a:r>
            <a:r>
              <a:rPr lang="en-US" altLang="ja-JP" sz="1400" dirty="0"/>
              <a:t>Google</a:t>
            </a:r>
            <a:r>
              <a:rPr lang="ja-JP" altLang="en-US" sz="1400" dirty="0" err="1"/>
              <a:t>の広告収入増に</a:t>
            </a:r>
            <a:r>
              <a:rPr lang="ja-JP" altLang="en-US" sz="1400" dirty="0"/>
              <a:t>つながったた めという</a:t>
            </a:r>
            <a:r>
              <a:rPr lang="ja-JP" altLang="en-US" sz="1400" dirty="0" smtClean="0"/>
              <a:t>。</a:t>
            </a:r>
            <a:endParaRPr lang="en-US" altLang="ja-JP" sz="1400" dirty="0" smtClean="0"/>
          </a:p>
          <a:p>
            <a:pPr>
              <a:spcBef>
                <a:spcPct val="20000"/>
              </a:spcBef>
            </a:pPr>
            <a:r>
              <a:rPr kumimoji="0" lang="en-US" altLang="ja-JP" sz="1000" dirty="0">
                <a:solidFill>
                  <a:srgbClr val="484848"/>
                </a:solidFill>
                <a:latin typeface="+mn-lt"/>
                <a:ea typeface="+mn-ea"/>
              </a:rPr>
              <a:t>http://www.itmedia.co.jp/news/articles/1010/08/news076.html</a:t>
            </a:r>
            <a:endParaRPr kumimoji="0" lang="ja-JP" altLang="en-US" sz="1000" b="0" i="0" u="none" strike="noStrike" cap="none" normalizeH="0" dirty="0" smtClean="0">
              <a:ln>
                <a:noFill/>
              </a:ln>
              <a:solidFill>
                <a:srgbClr val="484848"/>
              </a:solidFill>
              <a:effectLst/>
              <a:latin typeface="+mn-lt"/>
              <a:ea typeface="+mn-ea"/>
            </a:endParaRPr>
          </a:p>
        </p:txBody>
      </p:sp>
      <p:sp>
        <p:nvSpPr>
          <p:cNvPr id="5" name="正方形/長方形 4"/>
          <p:cNvSpPr/>
          <p:nvPr/>
        </p:nvSpPr>
        <p:spPr bwMode="auto">
          <a:xfrm>
            <a:off x="3347864" y="5085184"/>
            <a:ext cx="5544616" cy="1296144"/>
          </a:xfrm>
          <a:prstGeom prst="rect">
            <a:avLst/>
          </a:prstGeom>
          <a:solidFill>
            <a:schemeClr val="bg1"/>
          </a:solidFill>
          <a:ln w="38100" cap="flat" cmpd="sng" algn="ctr">
            <a:solidFill>
              <a:srgbClr val="4168A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lang="ja-JP" altLang="en-US" sz="1400" dirty="0"/>
              <a:t>同氏は、世界中の</a:t>
            </a:r>
            <a:r>
              <a:rPr lang="en-US" altLang="ja-JP" sz="1400" dirty="0"/>
              <a:t>Android</a:t>
            </a:r>
            <a:r>
              <a:rPr lang="ja-JP" altLang="en-US" sz="1400" dirty="0"/>
              <a:t>ユーザーが</a:t>
            </a:r>
            <a:r>
              <a:rPr lang="en-US" altLang="ja-JP" sz="1400" dirty="0"/>
              <a:t>10</a:t>
            </a:r>
            <a:r>
              <a:rPr lang="ja-JP" altLang="en-US" sz="1400" dirty="0"/>
              <a:t>億人に達した時、仮に一人あたり年間</a:t>
            </a:r>
            <a:r>
              <a:rPr lang="en-US" altLang="ja-JP" sz="1400" dirty="0"/>
              <a:t>10</a:t>
            </a:r>
            <a:r>
              <a:rPr lang="ja-JP" altLang="en-US" sz="1400" dirty="0"/>
              <a:t>ドル（約</a:t>
            </a:r>
            <a:r>
              <a:rPr lang="en-US" altLang="ja-JP" sz="1400" dirty="0"/>
              <a:t>1000</a:t>
            </a:r>
            <a:r>
              <a:rPr lang="ja-JP" altLang="en-US" sz="1400" dirty="0"/>
              <a:t>円）の広告収益が見込めるとすると、</a:t>
            </a:r>
            <a:r>
              <a:rPr lang="en-US" altLang="ja-JP" sz="1400" dirty="0"/>
              <a:t>100</a:t>
            </a:r>
            <a:r>
              <a:rPr lang="ja-JP" altLang="en-US" sz="1400" dirty="0"/>
              <a:t>億ドル （約</a:t>
            </a:r>
            <a:r>
              <a:rPr lang="en-US" altLang="ja-JP" sz="1400" dirty="0"/>
              <a:t>1</a:t>
            </a:r>
            <a:r>
              <a:rPr lang="ja-JP" altLang="en-US" sz="1400" dirty="0"/>
              <a:t>兆円）の収益になるだろうとも語っている。これは年商約</a:t>
            </a:r>
            <a:r>
              <a:rPr lang="en-US" altLang="ja-JP" sz="1400" dirty="0"/>
              <a:t>210</a:t>
            </a:r>
            <a:r>
              <a:rPr lang="ja-JP" altLang="en-US" sz="1400" dirty="0"/>
              <a:t>億ドル（約</a:t>
            </a:r>
            <a:r>
              <a:rPr lang="en-US" altLang="ja-JP" sz="1400" dirty="0"/>
              <a:t>2</a:t>
            </a:r>
            <a:r>
              <a:rPr lang="ja-JP" altLang="en-US" sz="1400" dirty="0"/>
              <a:t>兆</a:t>
            </a:r>
            <a:r>
              <a:rPr lang="en-US" altLang="ja-JP" sz="1400" dirty="0"/>
              <a:t>1</a:t>
            </a:r>
            <a:r>
              <a:rPr lang="ja-JP" altLang="en-US" sz="1400" dirty="0"/>
              <a:t>千万円）のグーグルにとっても十分大きな収益源になるだろう。（</a:t>
            </a:r>
            <a:r>
              <a:rPr lang="en-US" altLang="ja-JP" sz="1400" dirty="0"/>
              <a:t>※</a:t>
            </a:r>
            <a:r>
              <a:rPr lang="ja-JP" altLang="en-US" sz="1400" dirty="0"/>
              <a:t>為 替</a:t>
            </a:r>
            <a:r>
              <a:rPr lang="en-US" altLang="ja-JP" sz="1400" dirty="0"/>
              <a:t>1</a:t>
            </a:r>
            <a:r>
              <a:rPr lang="ja-JP" altLang="en-US" sz="1400" dirty="0"/>
              <a:t>ドル</a:t>
            </a:r>
            <a:r>
              <a:rPr lang="en-US" altLang="ja-JP" sz="1400" dirty="0"/>
              <a:t>100</a:t>
            </a:r>
            <a:r>
              <a:rPr lang="ja-JP" altLang="en-US" sz="1400" dirty="0"/>
              <a:t>円計算の場合）</a:t>
            </a:r>
            <a:br>
              <a:rPr lang="ja-JP" altLang="en-US" sz="1400" dirty="0"/>
            </a:br>
            <a:r>
              <a:rPr lang="en-US" altLang="ja-JP" sz="1000" dirty="0"/>
              <a:t>http://octoba.net/archives/20101008-android-news.html</a:t>
            </a:r>
            <a:endParaRPr kumimoji="0" lang="ja-JP" altLang="en-US" sz="1000" b="0" i="0" u="none" strike="noStrike" cap="none" normalizeH="0" dirty="0" smtClean="0">
              <a:ln>
                <a:noFill/>
              </a:ln>
              <a:solidFill>
                <a:srgbClr val="484848"/>
              </a:solidFill>
              <a:effectLst/>
              <a:latin typeface="+mn-lt"/>
              <a:ea typeface="+mn-ea"/>
            </a:endParaRPr>
          </a:p>
        </p:txBody>
      </p:sp>
    </p:spTree>
    <p:extLst>
      <p:ext uri="{BB962C8B-B14F-4D97-AF65-F5344CB8AC3E}">
        <p14:creationId xmlns:p14="http://schemas.microsoft.com/office/powerpoint/2010/main" val="258562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Google </a:t>
            </a:r>
            <a:r>
              <a:rPr kumimoji="1" lang="ja-JP" altLang="en-US" dirty="0" smtClean="0"/>
              <a:t>と </a:t>
            </a:r>
            <a:r>
              <a:rPr kumimoji="1" lang="en-US" altLang="ja-JP" dirty="0" smtClean="0"/>
              <a:t>Apple </a:t>
            </a:r>
            <a:r>
              <a:rPr kumimoji="1" lang="ja-JP" altLang="en-US" dirty="0" smtClean="0"/>
              <a:t>は競合なのか？</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908720"/>
            <a:ext cx="5198252"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2339752" y="6381328"/>
            <a:ext cx="6660232" cy="230832"/>
          </a:xfrm>
          <a:prstGeom prst="rect">
            <a:avLst/>
          </a:prstGeom>
        </p:spPr>
        <p:txBody>
          <a:bodyPr wrap="square">
            <a:spAutoFit/>
          </a:bodyPr>
          <a:lstStyle/>
          <a:p>
            <a:pPr algn="r"/>
            <a:r>
              <a:rPr lang="en-US" altLang="ja-JP" sz="900"/>
              <a:t>http://jp.techcrunch.com/archives/20130212google-to-pay-apple-1-billion-next-year-to-be-default-search-engine-on-ios/</a:t>
            </a:r>
            <a:endParaRPr lang="ja-JP" altLang="en-US" sz="900"/>
          </a:p>
        </p:txBody>
      </p:sp>
    </p:spTree>
    <p:extLst>
      <p:ext uri="{BB962C8B-B14F-4D97-AF65-F5344CB8AC3E}">
        <p14:creationId xmlns:p14="http://schemas.microsoft.com/office/powerpoint/2010/main" val="340530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bwMode="auto">
          <a:xfrm>
            <a:off x="791579" y="4795817"/>
            <a:ext cx="7555163" cy="83671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「デバイスとサービスの会社を目指す」</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a:t>
            </a:r>
            <a:r>
              <a:rPr kumimoji="0" lang="ja-JP" altLang="en-US" sz="2000" b="0" i="0" u="none" strike="noStrike" cap="none" normalizeH="0" dirty="0" smtClean="0">
                <a:ln>
                  <a:noFill/>
                </a:ln>
                <a:solidFill>
                  <a:schemeClr val="bg1"/>
                </a:solidFill>
                <a:effectLst/>
                <a:latin typeface="+mn-lt"/>
                <a:ea typeface="+mn-ea"/>
              </a:rPr>
              <a:t>ソフト会社のままでは</a:t>
            </a:r>
            <a:r>
              <a:rPr kumimoji="0" lang="en-US" altLang="ja-JP" sz="2000" b="0" i="0" u="none" strike="noStrike" cap="none" normalizeH="0" dirty="0" smtClean="0">
                <a:ln>
                  <a:noFill/>
                </a:ln>
                <a:solidFill>
                  <a:schemeClr val="bg1"/>
                </a:solidFill>
                <a:effectLst/>
                <a:latin typeface="+mn-lt"/>
                <a:ea typeface="+mn-ea"/>
              </a:rPr>
              <a:t>Apple/Google</a:t>
            </a:r>
            <a:r>
              <a:rPr kumimoji="0" lang="ja-JP" altLang="en-US" sz="2000" b="0" i="0" u="none" strike="noStrike" cap="none" normalizeH="0" dirty="0" smtClean="0">
                <a:ln>
                  <a:noFill/>
                </a:ln>
                <a:solidFill>
                  <a:schemeClr val="bg1"/>
                </a:solidFill>
                <a:effectLst/>
                <a:latin typeface="+mn-lt"/>
                <a:ea typeface="+mn-ea"/>
              </a:rPr>
              <a:t>と闘えない</a:t>
            </a:r>
          </a:p>
        </p:txBody>
      </p:sp>
      <p:sp>
        <p:nvSpPr>
          <p:cNvPr id="6" name="角丸四角形 5"/>
          <p:cNvSpPr/>
          <p:nvPr/>
        </p:nvSpPr>
        <p:spPr bwMode="auto">
          <a:xfrm>
            <a:off x="780326" y="1700808"/>
            <a:ext cx="1908000" cy="43200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2008</a:t>
            </a:r>
            <a:endParaRPr kumimoji="0" lang="ja-JP" altLang="en-US" sz="2400" b="0" i="0" u="none" strike="noStrike" cap="none" normalizeH="0" dirty="0" smtClean="0">
              <a:ln>
                <a:noFill/>
              </a:ln>
              <a:solidFill>
                <a:schemeClr val="bg1"/>
              </a:solidFill>
              <a:effectLst/>
              <a:latin typeface="+mn-lt"/>
              <a:ea typeface="+mn-ea"/>
            </a:endParaRPr>
          </a:p>
        </p:txBody>
      </p:sp>
      <p:sp>
        <p:nvSpPr>
          <p:cNvPr id="7" name="角丸四角形 6"/>
          <p:cNvSpPr/>
          <p:nvPr/>
        </p:nvSpPr>
        <p:spPr bwMode="auto">
          <a:xfrm>
            <a:off x="2767387" y="1700808"/>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Yahoo</a:t>
            </a:r>
            <a:r>
              <a:rPr kumimoji="0" lang="en-US" altLang="ja-JP" sz="2400" dirty="0" smtClean="0">
                <a:solidFill>
                  <a:schemeClr val="bg1"/>
                </a:solidFill>
                <a:latin typeface="+mn-lt"/>
                <a:ea typeface="+mn-ea"/>
              </a:rPr>
              <a:t>!</a:t>
            </a:r>
            <a:r>
              <a:rPr kumimoji="0" lang="ja-JP" altLang="en-US" sz="2400" dirty="0" smtClean="0">
                <a:solidFill>
                  <a:schemeClr val="bg1"/>
                </a:solidFill>
                <a:latin typeface="+mn-lt"/>
                <a:ea typeface="+mn-ea"/>
              </a:rPr>
              <a:t>買収提案</a:t>
            </a:r>
            <a:endParaRPr kumimoji="0" lang="ja-JP" altLang="en-US" sz="2400" b="0" i="0" u="none" strike="noStrike" cap="none" normalizeH="0" dirty="0" smtClean="0">
              <a:ln>
                <a:noFill/>
              </a:ln>
              <a:solidFill>
                <a:schemeClr val="bg1"/>
              </a:solidFill>
              <a:effectLst/>
              <a:latin typeface="+mn-lt"/>
              <a:ea typeface="+mn-ea"/>
            </a:endParaRPr>
          </a:p>
        </p:txBody>
      </p:sp>
      <p:sp>
        <p:nvSpPr>
          <p:cNvPr id="8" name="角丸四角形 7"/>
          <p:cNvSpPr/>
          <p:nvPr/>
        </p:nvSpPr>
        <p:spPr bwMode="auto">
          <a:xfrm>
            <a:off x="780326" y="2222817"/>
            <a:ext cx="1908000" cy="43200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2009</a:t>
            </a:r>
            <a:endParaRPr kumimoji="0" lang="ja-JP" altLang="en-US" sz="2400" b="0" i="0" u="none" strike="noStrike" cap="none" normalizeH="0" dirty="0" smtClean="0">
              <a:ln>
                <a:noFill/>
              </a:ln>
              <a:solidFill>
                <a:schemeClr val="bg1"/>
              </a:solidFill>
              <a:effectLst/>
              <a:latin typeface="+mn-lt"/>
              <a:ea typeface="+mn-ea"/>
            </a:endParaRPr>
          </a:p>
        </p:txBody>
      </p:sp>
      <p:sp>
        <p:nvSpPr>
          <p:cNvPr id="9" name="角丸四角形 8"/>
          <p:cNvSpPr/>
          <p:nvPr/>
        </p:nvSpPr>
        <p:spPr bwMode="auto">
          <a:xfrm>
            <a:off x="2767387" y="2222817"/>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Yahoo</a:t>
            </a:r>
            <a:r>
              <a:rPr kumimoji="0" lang="en-US" altLang="ja-JP" sz="2400" dirty="0" smtClean="0">
                <a:solidFill>
                  <a:schemeClr val="bg1"/>
                </a:solidFill>
                <a:latin typeface="+mn-lt"/>
                <a:ea typeface="+mn-ea"/>
              </a:rPr>
              <a:t>!</a:t>
            </a:r>
            <a:r>
              <a:rPr kumimoji="0" lang="ja-JP" altLang="en-US" sz="2400" dirty="0" smtClean="0">
                <a:solidFill>
                  <a:schemeClr val="bg1"/>
                </a:solidFill>
                <a:latin typeface="+mn-lt"/>
                <a:ea typeface="+mn-ea"/>
              </a:rPr>
              <a:t>と提携</a:t>
            </a:r>
            <a:endParaRPr kumimoji="0" lang="ja-JP" altLang="en-US" sz="2400" b="0" i="0" u="none" strike="noStrike" cap="none" normalizeH="0" dirty="0" smtClean="0">
              <a:ln>
                <a:noFill/>
              </a:ln>
              <a:solidFill>
                <a:schemeClr val="bg1"/>
              </a:solidFill>
              <a:effectLst/>
              <a:latin typeface="+mn-lt"/>
              <a:ea typeface="+mn-ea"/>
            </a:endParaRPr>
          </a:p>
        </p:txBody>
      </p:sp>
      <p:sp>
        <p:nvSpPr>
          <p:cNvPr id="10" name="角丸四角形 9"/>
          <p:cNvSpPr/>
          <p:nvPr/>
        </p:nvSpPr>
        <p:spPr bwMode="auto">
          <a:xfrm>
            <a:off x="780326" y="3223885"/>
            <a:ext cx="1908000" cy="43200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2011</a:t>
            </a:r>
            <a:endParaRPr kumimoji="0" lang="ja-JP" altLang="en-US" sz="2400" b="0" i="0" u="none" strike="noStrike" cap="none" normalizeH="0" dirty="0" smtClean="0">
              <a:ln>
                <a:noFill/>
              </a:ln>
              <a:solidFill>
                <a:schemeClr val="bg1"/>
              </a:solidFill>
              <a:effectLst/>
              <a:latin typeface="+mn-lt"/>
              <a:ea typeface="+mn-ea"/>
            </a:endParaRPr>
          </a:p>
        </p:txBody>
      </p:sp>
      <p:sp>
        <p:nvSpPr>
          <p:cNvPr id="11" name="角丸四角形 10"/>
          <p:cNvSpPr/>
          <p:nvPr/>
        </p:nvSpPr>
        <p:spPr bwMode="auto">
          <a:xfrm>
            <a:off x="2767387" y="3223885"/>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Windows</a:t>
            </a:r>
            <a:r>
              <a:rPr kumimoji="0" lang="ja-JP" altLang="en-US" sz="2400" b="0" i="0" u="none" strike="noStrike" cap="none" normalizeH="0" dirty="0" smtClean="0">
                <a:ln>
                  <a:noFill/>
                </a:ln>
                <a:solidFill>
                  <a:schemeClr val="bg1"/>
                </a:solidFill>
                <a:effectLst/>
                <a:latin typeface="+mn-lt"/>
                <a:ea typeface="+mn-ea"/>
              </a:rPr>
              <a:t>の</a:t>
            </a:r>
            <a:r>
              <a:rPr kumimoji="0" lang="en-US" altLang="ja-JP" sz="2400" b="0" i="0" u="none" strike="noStrike" cap="none" normalizeH="0" dirty="0" smtClean="0">
                <a:ln>
                  <a:noFill/>
                </a:ln>
                <a:solidFill>
                  <a:schemeClr val="bg1"/>
                </a:solidFill>
                <a:effectLst/>
                <a:latin typeface="+mn-lt"/>
                <a:ea typeface="+mn-ea"/>
              </a:rPr>
              <a:t>ARM</a:t>
            </a:r>
            <a:r>
              <a:rPr kumimoji="0" lang="ja-JP" altLang="en-US" sz="2400" dirty="0">
                <a:solidFill>
                  <a:schemeClr val="bg1"/>
                </a:solidFill>
                <a:latin typeface="+mn-lt"/>
                <a:ea typeface="+mn-ea"/>
              </a:rPr>
              <a:t>サポート</a:t>
            </a:r>
            <a:r>
              <a:rPr kumimoji="0" lang="ja-JP" altLang="en-US" sz="2400" dirty="0" smtClean="0">
                <a:solidFill>
                  <a:schemeClr val="bg1"/>
                </a:solidFill>
                <a:latin typeface="+mn-lt"/>
                <a:ea typeface="+mn-ea"/>
              </a:rPr>
              <a:t>を発表</a:t>
            </a:r>
            <a:endParaRPr kumimoji="0" lang="ja-JP" altLang="en-US" sz="2400" b="0" i="0" u="none" strike="noStrike" cap="none" normalizeH="0" dirty="0" smtClean="0">
              <a:ln>
                <a:noFill/>
              </a:ln>
              <a:solidFill>
                <a:schemeClr val="bg1"/>
              </a:solidFill>
              <a:effectLst/>
              <a:latin typeface="+mn-lt"/>
              <a:ea typeface="+mn-ea"/>
            </a:endParaRPr>
          </a:p>
        </p:txBody>
      </p:sp>
      <p:sp>
        <p:nvSpPr>
          <p:cNvPr id="12" name="角丸四角形 11"/>
          <p:cNvSpPr/>
          <p:nvPr/>
        </p:nvSpPr>
        <p:spPr bwMode="auto">
          <a:xfrm>
            <a:off x="780326" y="3727941"/>
            <a:ext cx="1908000" cy="43200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2012</a:t>
            </a:r>
            <a:endParaRPr kumimoji="0" lang="ja-JP" altLang="en-US" sz="2400" b="0" i="0" u="none" strike="noStrike" cap="none" normalizeH="0" dirty="0" smtClean="0">
              <a:ln>
                <a:noFill/>
              </a:ln>
              <a:solidFill>
                <a:schemeClr val="bg1"/>
              </a:solidFill>
              <a:effectLst/>
              <a:latin typeface="+mn-lt"/>
              <a:ea typeface="+mn-ea"/>
            </a:endParaRPr>
          </a:p>
        </p:txBody>
      </p:sp>
      <p:sp>
        <p:nvSpPr>
          <p:cNvPr id="13" name="角丸四角形 12"/>
          <p:cNvSpPr/>
          <p:nvPr/>
        </p:nvSpPr>
        <p:spPr bwMode="auto">
          <a:xfrm>
            <a:off x="2767387" y="3725311"/>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Windows8, RT, Surface</a:t>
            </a:r>
            <a:r>
              <a:rPr kumimoji="0" lang="ja-JP" altLang="en-US" sz="2400" b="0" i="0" u="none" strike="noStrike" cap="none" normalizeH="0" dirty="0" smtClean="0">
                <a:ln>
                  <a:noFill/>
                </a:ln>
                <a:solidFill>
                  <a:schemeClr val="bg1"/>
                </a:solidFill>
                <a:effectLst/>
                <a:latin typeface="+mn-lt"/>
                <a:ea typeface="+mn-ea"/>
              </a:rPr>
              <a:t>出荷開始</a:t>
            </a:r>
          </a:p>
        </p:txBody>
      </p:sp>
      <p:sp>
        <p:nvSpPr>
          <p:cNvPr id="14" name="角丸四角形 13"/>
          <p:cNvSpPr/>
          <p:nvPr/>
        </p:nvSpPr>
        <p:spPr bwMode="auto">
          <a:xfrm>
            <a:off x="780326" y="4247041"/>
            <a:ext cx="1908000" cy="43200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2013</a:t>
            </a:r>
            <a:endParaRPr kumimoji="0" lang="ja-JP" altLang="en-US" sz="2400" b="0" i="0" u="none" strike="noStrike" cap="none" normalizeH="0" dirty="0" smtClean="0">
              <a:ln>
                <a:noFill/>
              </a:ln>
              <a:solidFill>
                <a:schemeClr val="bg1"/>
              </a:solidFill>
              <a:effectLst/>
              <a:latin typeface="+mn-lt"/>
              <a:ea typeface="+mn-ea"/>
            </a:endParaRPr>
          </a:p>
        </p:txBody>
      </p:sp>
      <p:sp>
        <p:nvSpPr>
          <p:cNvPr id="15" name="角丸四角形 14"/>
          <p:cNvSpPr/>
          <p:nvPr/>
        </p:nvSpPr>
        <p:spPr bwMode="auto">
          <a:xfrm>
            <a:off x="2767387" y="4247041"/>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組織改革</a:t>
            </a:r>
            <a:r>
              <a:rPr kumimoji="0" lang="en-US" altLang="ja-JP" sz="2400" b="0" i="0" u="none" strike="noStrike" cap="none" normalizeH="0" dirty="0" smtClean="0">
                <a:ln>
                  <a:noFill/>
                </a:ln>
                <a:solidFill>
                  <a:schemeClr val="bg1"/>
                </a:solidFill>
                <a:effectLst/>
                <a:latin typeface="+mn-lt"/>
                <a:ea typeface="+mn-ea"/>
              </a:rPr>
              <a:t>,</a:t>
            </a:r>
            <a:r>
              <a:rPr kumimoji="0" lang="ja-JP" altLang="en-US" sz="2400" dirty="0">
                <a:solidFill>
                  <a:schemeClr val="bg1"/>
                </a:solidFill>
                <a:latin typeface="+mn-lt"/>
                <a:ea typeface="+mn-ea"/>
              </a:rPr>
              <a:t> </a:t>
            </a:r>
            <a:r>
              <a:rPr kumimoji="0" lang="ja-JP" altLang="en-US" sz="2400" dirty="0" smtClean="0">
                <a:solidFill>
                  <a:schemeClr val="bg1"/>
                </a:solidFill>
                <a:latin typeface="+mn-lt"/>
                <a:ea typeface="+mn-ea"/>
              </a:rPr>
              <a:t>バルマー引退発表</a:t>
            </a:r>
            <a:endParaRPr kumimoji="0" lang="ja-JP" altLang="en-US" sz="2400" b="0" i="0" u="none" strike="noStrike" cap="none" normalizeH="0" dirty="0" smtClean="0">
              <a:ln>
                <a:noFill/>
              </a:ln>
              <a:solidFill>
                <a:schemeClr val="bg1"/>
              </a:solidFill>
              <a:effectLst/>
              <a:latin typeface="+mn-lt"/>
              <a:ea typeface="+mn-ea"/>
            </a:endParaRPr>
          </a:p>
        </p:txBody>
      </p:sp>
      <p:sp>
        <p:nvSpPr>
          <p:cNvPr id="16" name="角丸四角形 15"/>
          <p:cNvSpPr/>
          <p:nvPr/>
        </p:nvSpPr>
        <p:spPr bwMode="auto">
          <a:xfrm>
            <a:off x="780326" y="2726873"/>
            <a:ext cx="1908000" cy="43200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2010</a:t>
            </a:r>
            <a:endParaRPr kumimoji="0" lang="ja-JP" altLang="en-US" sz="2400" b="0" i="0" u="none" strike="noStrike" cap="none" normalizeH="0" dirty="0" smtClean="0">
              <a:ln>
                <a:noFill/>
              </a:ln>
              <a:solidFill>
                <a:schemeClr val="bg1"/>
              </a:solidFill>
              <a:effectLst/>
              <a:latin typeface="+mn-lt"/>
              <a:ea typeface="+mn-ea"/>
            </a:endParaRPr>
          </a:p>
        </p:txBody>
      </p:sp>
      <p:sp>
        <p:nvSpPr>
          <p:cNvPr id="17" name="角丸四角形 16"/>
          <p:cNvSpPr/>
          <p:nvPr/>
        </p:nvSpPr>
        <p:spPr bwMode="auto">
          <a:xfrm>
            <a:off x="2767387" y="2726873"/>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Azure</a:t>
            </a:r>
            <a:r>
              <a:rPr kumimoji="0" lang="ja-JP" altLang="en-US" sz="2400" b="0" i="0" u="none" strike="noStrike" cap="none" normalizeH="0" dirty="0" smtClean="0">
                <a:ln>
                  <a:noFill/>
                </a:ln>
                <a:solidFill>
                  <a:schemeClr val="bg1"/>
                </a:solidFill>
                <a:effectLst/>
                <a:latin typeface="+mn-lt"/>
                <a:ea typeface="+mn-ea"/>
              </a:rPr>
              <a:t>サービス開始</a:t>
            </a:r>
          </a:p>
        </p:txBody>
      </p:sp>
      <p:sp>
        <p:nvSpPr>
          <p:cNvPr id="18" name="角丸四角形 17"/>
          <p:cNvSpPr/>
          <p:nvPr/>
        </p:nvSpPr>
        <p:spPr bwMode="auto">
          <a:xfrm>
            <a:off x="779681" y="5733256"/>
            <a:ext cx="1908000" cy="43200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2013</a:t>
            </a:r>
            <a:endParaRPr kumimoji="0" lang="ja-JP" altLang="en-US" sz="2400" b="0" i="0" u="none" strike="noStrike" cap="none" normalizeH="0" dirty="0" smtClean="0">
              <a:ln>
                <a:noFill/>
              </a:ln>
              <a:solidFill>
                <a:schemeClr val="bg1"/>
              </a:solidFill>
              <a:effectLst/>
              <a:latin typeface="+mn-lt"/>
              <a:ea typeface="+mn-ea"/>
            </a:endParaRPr>
          </a:p>
        </p:txBody>
      </p:sp>
      <p:sp>
        <p:nvSpPr>
          <p:cNvPr id="19" name="角丸四角形 18"/>
          <p:cNvSpPr/>
          <p:nvPr/>
        </p:nvSpPr>
        <p:spPr bwMode="auto">
          <a:xfrm>
            <a:off x="2766742" y="5733256"/>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Nokia</a:t>
            </a:r>
            <a:r>
              <a:rPr kumimoji="0" lang="ja-JP" altLang="en-US" sz="2400" b="0" i="0" u="none" strike="noStrike" cap="none" normalizeH="0" dirty="0" smtClean="0">
                <a:ln>
                  <a:noFill/>
                </a:ln>
                <a:solidFill>
                  <a:schemeClr val="bg1"/>
                </a:solidFill>
                <a:effectLst/>
                <a:latin typeface="+mn-lt"/>
                <a:ea typeface="+mn-ea"/>
              </a:rPr>
              <a:t>の携帯事業を買収</a:t>
            </a:r>
          </a:p>
        </p:txBody>
      </p:sp>
      <p:sp>
        <p:nvSpPr>
          <p:cNvPr id="20" name="角丸四角形 19"/>
          <p:cNvSpPr/>
          <p:nvPr/>
        </p:nvSpPr>
        <p:spPr bwMode="auto">
          <a:xfrm>
            <a:off x="779681" y="6266079"/>
            <a:ext cx="1908000" cy="43200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2014</a:t>
            </a:r>
            <a:endParaRPr kumimoji="0" lang="ja-JP" altLang="en-US" sz="2400" b="0" i="0" u="none" strike="noStrike" cap="none" normalizeH="0" dirty="0" smtClean="0">
              <a:ln>
                <a:noFill/>
              </a:ln>
              <a:solidFill>
                <a:schemeClr val="bg1"/>
              </a:solidFill>
              <a:effectLst/>
              <a:latin typeface="+mn-lt"/>
              <a:ea typeface="+mn-ea"/>
            </a:endParaRPr>
          </a:p>
        </p:txBody>
      </p:sp>
      <p:sp>
        <p:nvSpPr>
          <p:cNvPr id="21" name="角丸四角形 20"/>
          <p:cNvSpPr/>
          <p:nvPr/>
        </p:nvSpPr>
        <p:spPr bwMode="auto">
          <a:xfrm>
            <a:off x="2766742" y="6266079"/>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モバイル向け</a:t>
            </a:r>
            <a:r>
              <a:rPr kumimoji="0" lang="en-US" altLang="ja-JP" sz="2400" b="0" i="0" u="none" strike="noStrike" cap="none" normalizeH="0" dirty="0" smtClean="0">
                <a:ln>
                  <a:noFill/>
                </a:ln>
                <a:solidFill>
                  <a:schemeClr val="bg1"/>
                </a:solidFill>
                <a:effectLst/>
                <a:latin typeface="+mn-lt"/>
                <a:ea typeface="+mn-ea"/>
              </a:rPr>
              <a:t>Windows</a:t>
            </a:r>
            <a:r>
              <a:rPr kumimoji="0" lang="ja-JP" altLang="en-US" sz="2400" b="0" i="0" u="none" strike="noStrike" cap="none" normalizeH="0" dirty="0" smtClean="0">
                <a:ln>
                  <a:noFill/>
                </a:ln>
                <a:solidFill>
                  <a:schemeClr val="bg1"/>
                </a:solidFill>
                <a:effectLst/>
                <a:latin typeface="+mn-lt"/>
                <a:ea typeface="+mn-ea"/>
              </a:rPr>
              <a:t>を無償化</a:t>
            </a:r>
          </a:p>
        </p:txBody>
      </p:sp>
    </p:spTree>
    <p:extLst>
      <p:ext uri="{BB962C8B-B14F-4D97-AF65-F5344CB8AC3E}">
        <p14:creationId xmlns:p14="http://schemas.microsoft.com/office/powerpoint/2010/main" val="275235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0-#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0-#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0-#ppt_w/2"/>
                                          </p:val>
                                        </p:tav>
                                        <p:tav tm="100000">
                                          <p:val>
                                            <p:strVal val="#ppt_x"/>
                                          </p:val>
                                        </p:tav>
                                      </p:tavLst>
                                    </p:anim>
                                    <p:anim calcmode="lin" valueType="num">
                                      <p:cBhvr additive="base">
                                        <p:cTn id="8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0905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2">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06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2">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9364</TotalTime>
  <Words>5006</Words>
  <Application>Microsoft Office PowerPoint</Application>
  <PresentationFormat>画面に合わせる (4:3)</PresentationFormat>
  <Paragraphs>295</Paragraphs>
  <Slides>15</Slides>
  <Notes>15</Notes>
  <HiddenSlides>0</HiddenSlides>
  <MMClips>0</MMClips>
  <ScaleCrop>false</ScaleCrop>
  <HeadingPairs>
    <vt:vector size="4" baseType="variant">
      <vt:variant>
        <vt:lpstr>テーマ</vt:lpstr>
      </vt:variant>
      <vt:variant>
        <vt:i4>2</vt:i4>
      </vt:variant>
      <vt:variant>
        <vt:lpstr>スライド タイトル</vt:lpstr>
      </vt:variant>
      <vt:variant>
        <vt:i4>15</vt:i4>
      </vt:variant>
    </vt:vector>
  </HeadingPairs>
  <TitlesOfParts>
    <vt:vector size="17" baseType="lpstr">
      <vt:lpstr>0905_Juku</vt:lpstr>
      <vt:lpstr>906_Juku</vt:lpstr>
      <vt:lpstr>トレンドの深層を知り、未来を予測する</vt:lpstr>
      <vt:lpstr>企業の収益基盤と戦略の関係 ～Googleは何の会社なのか?～</vt:lpstr>
      <vt:lpstr>Microsoftは何の会社なのか？</vt:lpstr>
      <vt:lpstr>Appleは何の会社なのか？</vt:lpstr>
      <vt:lpstr>Googleは何の会社なのか？</vt:lpstr>
      <vt:lpstr>Googleは何の会社なのか？</vt:lpstr>
      <vt:lpstr>GoogleがAndroidを無料で配布する理由</vt:lpstr>
      <vt:lpstr>Google と Apple は競合なのか？</vt:lpstr>
      <vt:lpstr>PowerPoint プレゼンテーション</vt:lpstr>
      <vt:lpstr>企業の収益基盤と戦略の関係 ～プライベートクラウドの出現～</vt:lpstr>
      <vt:lpstr>クラウドの定義／配置モデル (Deployment Model)</vt:lpstr>
      <vt:lpstr>クラウド・コンピューティングの起源とGoogleの定義</vt:lpstr>
      <vt:lpstr>「プライベート」なクラウドの登場</vt:lpstr>
      <vt:lpstr>パブリック・クラウドを推進していた企業と プライベート・クラウドを提唱していた企業 (2008-10年当時)</vt:lpstr>
      <vt:lpstr>AzureはWindows Serverベースのクラウドサービス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Shoji</cp:lastModifiedBy>
  <cp:revision>1880</cp:revision>
  <dcterms:created xsi:type="dcterms:W3CDTF">2008-07-07T05:29:44Z</dcterms:created>
  <dcterms:modified xsi:type="dcterms:W3CDTF">2014-05-26T22:56:39Z</dcterms:modified>
</cp:coreProperties>
</file>