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4" r:id="rId1"/>
    <p:sldMasterId id="2147484413" r:id="rId2"/>
  </p:sldMasterIdLst>
  <p:notesMasterIdLst>
    <p:notesMasterId r:id="rId22"/>
  </p:notesMasterIdLst>
  <p:handoutMasterIdLst>
    <p:handoutMasterId r:id="rId23"/>
  </p:handoutMasterIdLst>
  <p:sldIdLst>
    <p:sldId id="838" r:id="rId3"/>
    <p:sldId id="840" r:id="rId4"/>
    <p:sldId id="859" r:id="rId5"/>
    <p:sldId id="860" r:id="rId6"/>
    <p:sldId id="862" r:id="rId7"/>
    <p:sldId id="863" r:id="rId8"/>
    <p:sldId id="843" r:id="rId9"/>
    <p:sldId id="853" r:id="rId10"/>
    <p:sldId id="845" r:id="rId11"/>
    <p:sldId id="846" r:id="rId12"/>
    <p:sldId id="847" r:id="rId13"/>
    <p:sldId id="848" r:id="rId14"/>
    <p:sldId id="855" r:id="rId15"/>
    <p:sldId id="849" r:id="rId16"/>
    <p:sldId id="850" r:id="rId17"/>
    <p:sldId id="861" r:id="rId18"/>
    <p:sldId id="851" r:id="rId19"/>
    <p:sldId id="852" r:id="rId20"/>
    <p:sldId id="856" r:id="rId21"/>
  </p:sldIdLst>
  <p:sldSz cx="9144000" cy="6858000" type="screen4x3"/>
  <p:notesSz cx="6735763" cy="97996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C4E59F"/>
    <a:srgbClr val="FFE389"/>
    <a:srgbClr val="4168A7"/>
    <a:srgbClr val="CC3300"/>
    <a:srgbClr val="FF3300"/>
    <a:srgbClr val="83A0CF"/>
    <a:srgbClr val="FFA893"/>
    <a:srgbClr val="BED3FE"/>
    <a:srgbClr val="5F84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濃色スタイル 1 - アクセント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濃色スタイル 1 - アクセント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濃色スタイル 1 - アクセント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濃色スタイル 1 - アクセント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38B1855-1B75-4FBE-930C-398BA8C253C6}" styleName="テーマ スタイル 2 - アクセント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34" autoAdjust="0"/>
    <p:restoredTop sz="97436" autoAdjust="0"/>
  </p:normalViewPr>
  <p:slideViewPr>
    <p:cSldViewPr>
      <p:cViewPr>
        <p:scale>
          <a:sx n="150" d="100"/>
          <a:sy n="150" d="100"/>
        </p:scale>
        <p:origin x="-800" y="-1544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7" d="100"/>
        <a:sy n="13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0AA14E4A-D519-4207-AB9F-25D9B750305D}" type="datetimeFigureOut">
              <a:rPr lang="ja-JP" altLang="en-US"/>
              <a:pPr>
                <a:defRPr/>
              </a:pPr>
              <a:t>2014/07/15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307513"/>
            <a:ext cx="2919413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14763" y="9307513"/>
            <a:ext cx="2919412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9E656511-CDE8-4CA9-BEA6-D2871B19B69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78478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3B6DFC2A-5616-47D2-9589-8F842B3FCC91}" type="datetimeFigureOut">
              <a:rPr lang="ja-JP" altLang="en-US"/>
              <a:pPr>
                <a:defRPr/>
              </a:pPr>
              <a:t>2014/07/15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5013"/>
            <a:ext cx="4897437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100" y="4654550"/>
            <a:ext cx="5389563" cy="4410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07513"/>
            <a:ext cx="2919413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4763" y="9307513"/>
            <a:ext cx="2919412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176AC7E5-8118-4582-812F-16B79581149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25371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ja-JP" altLang="en-US" dirty="0" smtClean="0"/>
              <a:t>さて、やっと今日の本題です。</a:t>
            </a:r>
            <a:endParaRPr lang="en-US" altLang="ja-JP" dirty="0" smtClean="0"/>
          </a:p>
          <a:p>
            <a:endParaRPr lang="en-US" altLang="ja-JP" dirty="0" smtClean="0"/>
          </a:p>
          <a:p>
            <a:pPr eaLnBrk="1" hangingPunct="1"/>
            <a:r>
              <a:rPr lang="ja-JP" altLang="en-US" dirty="0" smtClean="0"/>
              <a:t>先週は、斎藤さんからサーバーサイドの変遷についてお話しがありました。</a:t>
            </a:r>
            <a:endParaRPr lang="en-US" altLang="ja-JP" dirty="0" smtClean="0"/>
          </a:p>
          <a:p>
            <a:pPr eaLnBrk="1" hangingPunct="1"/>
            <a:endParaRPr lang="en-US" altLang="ja-JP" dirty="0" smtClean="0"/>
          </a:p>
          <a:p>
            <a:pPr eaLnBrk="1" hangingPunct="1"/>
            <a:r>
              <a:rPr lang="ja-JP" altLang="en-US" dirty="0" smtClean="0"/>
              <a:t>サーバーがクラウドへ向けて変化している間、クライアントサイドでもいろいろな変遷がありました。</a:t>
            </a:r>
            <a:endParaRPr lang="en-US" altLang="ja-JP" dirty="0" smtClean="0"/>
          </a:p>
          <a:p>
            <a:pPr eaLnBrk="1" hangingPunct="1"/>
            <a:r>
              <a:rPr lang="ja-JP" altLang="en-US" dirty="0" smtClean="0"/>
              <a:t>それどころか、クライアント側の技術の変化が、今日のクラウドを産み出した、と見ることもできるのです。</a:t>
            </a:r>
          </a:p>
          <a:p>
            <a:endParaRPr lang="ja-JP" altLang="en-US" dirty="0" smtClean="0"/>
          </a:p>
        </p:txBody>
      </p:sp>
      <p:sp>
        <p:nvSpPr>
          <p:cNvPr id="6042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fld id="{90B18D3F-269F-4971-BC47-6C75E5AA44F3}" type="slidenum">
              <a:rPr lang="ja-JP" altLang="en-US" smtClean="0"/>
              <a:pPr eaLnBrk="1" hangingPunct="1"/>
              <a:t>1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DBEB26-E353-4E6E-BA96-B210A3E47C53}" type="slidenum">
              <a:rPr lang="ja-JP" altLang="en-US" smtClean="0"/>
              <a:pPr>
                <a:defRPr/>
              </a:pPr>
              <a:t>11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58078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 bwMode="auto">
          <a:xfrm>
            <a:off x="755576" y="717472"/>
            <a:ext cx="7632848" cy="5400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13" name="Line 17"/>
          <p:cNvSpPr>
            <a:spLocks noChangeShapeType="1"/>
          </p:cNvSpPr>
          <p:nvPr/>
        </p:nvSpPr>
        <p:spPr bwMode="auto">
          <a:xfrm>
            <a:off x="457200" y="3352800"/>
            <a:ext cx="1371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" name="正方形/長方形 14"/>
          <p:cNvSpPr/>
          <p:nvPr userDrawn="1"/>
        </p:nvSpPr>
        <p:spPr bwMode="auto">
          <a:xfrm>
            <a:off x="755576" y="1916832"/>
            <a:ext cx="7632848" cy="3157300"/>
          </a:xfrm>
          <a:prstGeom prst="rect">
            <a:avLst/>
          </a:prstGeom>
          <a:solidFill>
            <a:schemeClr val="accent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4689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" y="2960572"/>
            <a:ext cx="9143999" cy="9144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8" name="正方形/長方形 7"/>
          <p:cNvSpPr/>
          <p:nvPr userDrawn="1"/>
        </p:nvSpPr>
        <p:spPr bwMode="auto">
          <a:xfrm>
            <a:off x="7496752" y="1916832"/>
            <a:ext cx="891671" cy="216024"/>
          </a:xfrm>
          <a:prstGeom prst="rect">
            <a:avLst/>
          </a:prstGeom>
          <a:solidFill>
            <a:schemeClr val="accent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9" name="正方形/長方形 8"/>
          <p:cNvSpPr/>
          <p:nvPr userDrawn="1"/>
        </p:nvSpPr>
        <p:spPr bwMode="auto">
          <a:xfrm>
            <a:off x="6605081" y="1916832"/>
            <a:ext cx="891671" cy="216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11" name="正方形/長方形 10"/>
          <p:cNvSpPr/>
          <p:nvPr userDrawn="1"/>
        </p:nvSpPr>
        <p:spPr bwMode="auto">
          <a:xfrm>
            <a:off x="-4744" y="6583363"/>
            <a:ext cx="7601080" cy="27622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12" name="Text Box 24"/>
          <p:cNvSpPr txBox="1">
            <a:spLocks noChangeArrowheads="1"/>
          </p:cNvSpPr>
          <p:nvPr userDrawn="1"/>
        </p:nvSpPr>
        <p:spPr bwMode="auto">
          <a:xfrm>
            <a:off x="-4744" y="6644144"/>
            <a:ext cx="252394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r>
              <a:rPr lang="en-US" altLang="ja-JP" sz="800" dirty="0" smtClean="0">
                <a:latin typeface="+mn-lt"/>
                <a:ea typeface="+mn-ea"/>
              </a:rPr>
              <a:t>© 2009-14,all rights reserved by NetCommerce</a:t>
            </a:r>
            <a:r>
              <a:rPr lang="en-US" altLang="ja-JP" sz="800" baseline="0" dirty="0" smtClean="0">
                <a:latin typeface="+mn-lt"/>
                <a:ea typeface="+mn-ea"/>
              </a:rPr>
              <a:t> Inc.</a:t>
            </a:r>
            <a:endParaRPr lang="en-US" altLang="ja-JP" sz="800" dirty="0" smtClean="0">
              <a:latin typeface="+mn-lt"/>
              <a:ea typeface="+mn-ea"/>
            </a:endParaRPr>
          </a:p>
        </p:txBody>
      </p:sp>
      <p:pic>
        <p:nvPicPr>
          <p:cNvPr id="16" name="図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8344" y="6597352"/>
            <a:ext cx="1443856" cy="24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768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 bwMode="auto">
          <a:xfrm>
            <a:off x="6612305" y="6584137"/>
            <a:ext cx="1200055" cy="276225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3" name="正方形/長方形 2"/>
          <p:cNvSpPr/>
          <p:nvPr userDrawn="1"/>
        </p:nvSpPr>
        <p:spPr bwMode="auto">
          <a:xfrm>
            <a:off x="7812360" y="6583363"/>
            <a:ext cx="1331640" cy="276225"/>
          </a:xfrm>
          <a:prstGeom prst="rect">
            <a:avLst/>
          </a:prstGeom>
          <a:solidFill>
            <a:schemeClr val="accent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4" name="正方形/長方形 3"/>
          <p:cNvSpPr/>
          <p:nvPr userDrawn="1"/>
        </p:nvSpPr>
        <p:spPr bwMode="auto">
          <a:xfrm>
            <a:off x="-4744" y="6583363"/>
            <a:ext cx="6617048" cy="27622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5" name="Text Box 22"/>
          <p:cNvSpPr txBox="1">
            <a:spLocks noChangeArrowheads="1"/>
          </p:cNvSpPr>
          <p:nvPr userDrawn="1"/>
        </p:nvSpPr>
        <p:spPr bwMode="auto">
          <a:xfrm>
            <a:off x="6612305" y="6583363"/>
            <a:ext cx="25555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hangingPunct="1">
              <a:defRPr/>
            </a:pPr>
            <a:r>
              <a:rPr lang="en-US" altLang="ja-JP" sz="1200" dirty="0" err="1" smtClean="0">
                <a:solidFill>
                  <a:schemeClr val="bg1"/>
                </a:solidFill>
              </a:rPr>
              <a:t>NetCommerce</a:t>
            </a:r>
            <a:r>
              <a:rPr lang="ja-JP" altLang="en-US" sz="1200" baseline="0" dirty="0" smtClean="0">
                <a:solidFill>
                  <a:schemeClr val="bg1"/>
                </a:solidFill>
              </a:rPr>
              <a:t>  </a:t>
            </a:r>
            <a:r>
              <a:rPr lang="ja-JP" altLang="en-US" sz="1200" dirty="0" smtClean="0">
                <a:solidFill>
                  <a:schemeClr val="bg1"/>
                </a:solidFill>
              </a:rPr>
              <a:t> </a:t>
            </a:r>
            <a:r>
              <a:rPr lang="en-US" altLang="ja-JP" sz="1200" dirty="0" smtClean="0">
                <a:solidFill>
                  <a:schemeClr val="bg1"/>
                </a:solidFill>
              </a:rPr>
              <a:t> applied marketing</a:t>
            </a:r>
          </a:p>
        </p:txBody>
      </p:sp>
      <p:sp>
        <p:nvSpPr>
          <p:cNvPr id="6" name="Text Box 24"/>
          <p:cNvSpPr txBox="1">
            <a:spLocks noChangeArrowheads="1"/>
          </p:cNvSpPr>
          <p:nvPr userDrawn="1"/>
        </p:nvSpPr>
        <p:spPr bwMode="auto">
          <a:xfrm>
            <a:off x="-4744" y="6644144"/>
            <a:ext cx="329449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r>
              <a:rPr lang="en-US" altLang="ja-JP" sz="800" smtClean="0"/>
              <a:t>© 2009-13,all rights reserved by NetCommerce &amp; applied marketing</a:t>
            </a:r>
          </a:p>
        </p:txBody>
      </p:sp>
    </p:spTree>
    <p:extLst>
      <p:ext uri="{BB962C8B-B14F-4D97-AF65-F5344CB8AC3E}">
        <p14:creationId xmlns:p14="http://schemas.microsoft.com/office/powerpoint/2010/main" val="670993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 bwMode="auto">
          <a:xfrm>
            <a:off x="-4744" y="0"/>
            <a:ext cx="9148744" cy="6860362"/>
          </a:xfrm>
          <a:prstGeom prst="rect">
            <a:avLst/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2" name="正方形/長方形 1"/>
          <p:cNvSpPr/>
          <p:nvPr userDrawn="1"/>
        </p:nvSpPr>
        <p:spPr bwMode="auto">
          <a:xfrm>
            <a:off x="6612305" y="6584137"/>
            <a:ext cx="1200055" cy="276225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3" name="正方形/長方形 2"/>
          <p:cNvSpPr/>
          <p:nvPr userDrawn="1"/>
        </p:nvSpPr>
        <p:spPr bwMode="auto">
          <a:xfrm>
            <a:off x="7812360" y="6583363"/>
            <a:ext cx="1331640" cy="276225"/>
          </a:xfrm>
          <a:prstGeom prst="rect">
            <a:avLst/>
          </a:prstGeom>
          <a:solidFill>
            <a:schemeClr val="accent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5" name="Text Box 22"/>
          <p:cNvSpPr txBox="1">
            <a:spLocks noChangeArrowheads="1"/>
          </p:cNvSpPr>
          <p:nvPr userDrawn="1"/>
        </p:nvSpPr>
        <p:spPr bwMode="auto">
          <a:xfrm>
            <a:off x="6612305" y="6583363"/>
            <a:ext cx="25555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hangingPunct="1">
              <a:defRPr/>
            </a:pPr>
            <a:r>
              <a:rPr lang="en-US" altLang="ja-JP" sz="1200" dirty="0" err="1" smtClean="0">
                <a:solidFill>
                  <a:schemeClr val="bg1"/>
                </a:solidFill>
              </a:rPr>
              <a:t>NetCommerce</a:t>
            </a:r>
            <a:r>
              <a:rPr lang="ja-JP" altLang="en-US" sz="1200" baseline="0" dirty="0" smtClean="0">
                <a:solidFill>
                  <a:schemeClr val="bg1"/>
                </a:solidFill>
              </a:rPr>
              <a:t>  </a:t>
            </a:r>
            <a:r>
              <a:rPr lang="ja-JP" altLang="en-US" sz="1200" dirty="0" smtClean="0">
                <a:solidFill>
                  <a:schemeClr val="bg1"/>
                </a:solidFill>
              </a:rPr>
              <a:t> </a:t>
            </a:r>
            <a:r>
              <a:rPr lang="en-US" altLang="ja-JP" sz="1200" dirty="0" smtClean="0">
                <a:solidFill>
                  <a:schemeClr val="bg1"/>
                </a:solidFill>
              </a:rPr>
              <a:t> applied marketing</a:t>
            </a:r>
          </a:p>
        </p:txBody>
      </p:sp>
      <p:sp>
        <p:nvSpPr>
          <p:cNvPr id="6" name="Text Box 24"/>
          <p:cNvSpPr txBox="1">
            <a:spLocks noChangeArrowheads="1"/>
          </p:cNvSpPr>
          <p:nvPr userDrawn="1"/>
        </p:nvSpPr>
        <p:spPr bwMode="auto">
          <a:xfrm>
            <a:off x="-4744" y="6644144"/>
            <a:ext cx="329449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r>
              <a:rPr lang="en-US" altLang="ja-JP" sz="800" dirty="0" smtClean="0">
                <a:solidFill>
                  <a:schemeClr val="bg1"/>
                </a:solidFill>
              </a:rPr>
              <a:t>© 2009-13,all rights reserved by </a:t>
            </a:r>
            <a:r>
              <a:rPr lang="en-US" altLang="ja-JP" sz="800" dirty="0" err="1" smtClean="0">
                <a:solidFill>
                  <a:schemeClr val="bg1"/>
                </a:solidFill>
              </a:rPr>
              <a:t>NetCommerce</a:t>
            </a:r>
            <a:r>
              <a:rPr lang="en-US" altLang="ja-JP" sz="800" dirty="0" smtClean="0">
                <a:solidFill>
                  <a:schemeClr val="bg1"/>
                </a:solidFill>
              </a:rPr>
              <a:t> &amp; applied marketing</a:t>
            </a:r>
          </a:p>
        </p:txBody>
      </p:sp>
    </p:spTree>
    <p:extLst>
      <p:ext uri="{BB962C8B-B14F-4D97-AF65-F5344CB8AC3E}">
        <p14:creationId xmlns:p14="http://schemas.microsoft.com/office/powerpoint/2010/main" val="1083124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189053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accent4"/>
                </a:solidFill>
                <a:ea typeface="+mn-ea"/>
              </a:defRPr>
            </a:lvl1pPr>
            <a:lvl2pPr>
              <a:defRPr sz="2000" baseline="0">
                <a:solidFill>
                  <a:schemeClr val="accent4"/>
                </a:solidFill>
                <a:ea typeface="+mn-ea"/>
              </a:defRPr>
            </a:lvl2pPr>
            <a:lvl3pPr>
              <a:defRPr sz="2000" baseline="0">
                <a:solidFill>
                  <a:schemeClr val="accent4"/>
                </a:solidFill>
                <a:ea typeface="+mn-ea"/>
              </a:defRPr>
            </a:lvl3pPr>
            <a:lvl4pPr>
              <a:defRPr sz="1800" baseline="0">
                <a:solidFill>
                  <a:schemeClr val="accent4"/>
                </a:solidFill>
                <a:ea typeface="+mn-ea"/>
              </a:defRPr>
            </a:lvl4pPr>
            <a:lvl5pPr>
              <a:defRPr sz="1800" baseline="0">
                <a:solidFill>
                  <a:schemeClr val="accent4"/>
                </a:solidFill>
                <a:ea typeface="+mn-ea"/>
              </a:defRPr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40592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34018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88906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7824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370638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889074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91589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53200" y="152400"/>
            <a:ext cx="2133600" cy="59737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248400" cy="5973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78247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 bwMode="auto">
          <a:xfrm>
            <a:off x="-4744" y="6583363"/>
            <a:ext cx="7601080" cy="27622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1026" name="Rectangle 16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  <a:endParaRPr lang="en-US" altLang="ja-JP" smtClean="0"/>
          </a:p>
        </p:txBody>
      </p:sp>
      <p:sp>
        <p:nvSpPr>
          <p:cNvPr id="1028" name="AutoShape 20" descr="netcomm_logo.pn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30" name="Text Box 24"/>
          <p:cNvSpPr txBox="1">
            <a:spLocks noChangeArrowheads="1"/>
          </p:cNvSpPr>
          <p:nvPr/>
        </p:nvSpPr>
        <p:spPr bwMode="auto">
          <a:xfrm>
            <a:off x="-4744" y="6644144"/>
            <a:ext cx="252394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r>
              <a:rPr lang="en-US" altLang="ja-JP" sz="800" dirty="0" smtClean="0">
                <a:latin typeface="+mn-lt"/>
                <a:ea typeface="+mn-ea"/>
              </a:rPr>
              <a:t>© 2009-14,all rights reserved by NetCommerce</a:t>
            </a:r>
            <a:r>
              <a:rPr lang="en-US" altLang="ja-JP" sz="800" baseline="0" dirty="0" smtClean="0">
                <a:latin typeface="+mn-lt"/>
                <a:ea typeface="+mn-ea"/>
              </a:rPr>
              <a:t> Inc.</a:t>
            </a:r>
            <a:endParaRPr lang="en-US" altLang="ja-JP" sz="800" dirty="0" smtClean="0">
              <a:latin typeface="+mn-lt"/>
              <a:ea typeface="+mn-ea"/>
            </a:endParaRPr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668344" y="6597352"/>
            <a:ext cx="1443856" cy="2448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11" r:id="rId1"/>
    <p:sldLayoutId id="2147484401" r:id="rId2"/>
    <p:sldLayoutId id="2147484404" r:id="rId3"/>
    <p:sldLayoutId id="2147484405" r:id="rId4"/>
    <p:sldLayoutId id="2147484406" r:id="rId5"/>
    <p:sldLayoutId id="2147484407" r:id="rId6"/>
    <p:sldLayoutId id="2147484408" r:id="rId7"/>
    <p:sldLayoutId id="2147484409" r:id="rId8"/>
    <p:sldLayoutId id="2147484410" r:id="rId9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>
          <a:solidFill>
            <a:srgbClr val="0073A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rgbClr val="484848"/>
          </a:solidFill>
          <a:latin typeface="+mn-lt"/>
          <a:ea typeface="HG丸ｺﾞｼｯｸM-PRO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600">
          <a:solidFill>
            <a:srgbClr val="484848"/>
          </a:solidFill>
          <a:latin typeface="+mn-lt"/>
          <a:ea typeface="HG丸ｺﾞｼｯｸM-PRO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1400">
          <a:solidFill>
            <a:srgbClr val="484848"/>
          </a:solidFill>
          <a:latin typeface="+mn-lt"/>
          <a:ea typeface="HG丸ｺﾞｼｯｸM-PRO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  <a:ea typeface="HG丸ｺﾞｼｯｸM-PRO" pitchFamily="50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20" descr="netcomm_logo.pn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6597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8" r:id="rId1"/>
    <p:sldLayoutId id="2147484419" r:id="rId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>
          <a:solidFill>
            <a:srgbClr val="0073A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rgbClr val="484848"/>
          </a:solidFill>
          <a:latin typeface="+mn-lt"/>
          <a:ea typeface="HG丸ｺﾞｼｯｸM-PRO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600">
          <a:solidFill>
            <a:srgbClr val="484848"/>
          </a:solidFill>
          <a:latin typeface="+mn-lt"/>
          <a:ea typeface="HG丸ｺﾞｼｯｸM-PRO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1400">
          <a:solidFill>
            <a:srgbClr val="484848"/>
          </a:solidFill>
          <a:latin typeface="+mn-lt"/>
          <a:ea typeface="HG丸ｺﾞｼｯｸM-PRO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  <a:ea typeface="HG丸ｺﾞｼｯｸM-PRO" pitchFamily="50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jpg"/><Relationship Id="rId3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4" Type="http://schemas.openxmlformats.org/officeDocument/2006/relationships/image" Target="../media/image40.gi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6" Type="http://schemas.openxmlformats.org/officeDocument/2006/relationships/image" Target="../media/image9.jpg"/><Relationship Id="rId7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jpg"/><Relationship Id="rId20" Type="http://schemas.openxmlformats.org/officeDocument/2006/relationships/image" Target="../media/image30.jpg"/><Relationship Id="rId10" Type="http://schemas.openxmlformats.org/officeDocument/2006/relationships/image" Target="../media/image20.jpg"/><Relationship Id="rId11" Type="http://schemas.openxmlformats.org/officeDocument/2006/relationships/image" Target="../media/image21.jpg"/><Relationship Id="rId12" Type="http://schemas.openxmlformats.org/officeDocument/2006/relationships/image" Target="../media/image22.jpg"/><Relationship Id="rId13" Type="http://schemas.openxmlformats.org/officeDocument/2006/relationships/image" Target="../media/image23.jpg"/><Relationship Id="rId14" Type="http://schemas.openxmlformats.org/officeDocument/2006/relationships/image" Target="../media/image24.jpg"/><Relationship Id="rId15" Type="http://schemas.openxmlformats.org/officeDocument/2006/relationships/image" Target="../media/image25.jpg"/><Relationship Id="rId16" Type="http://schemas.openxmlformats.org/officeDocument/2006/relationships/image" Target="../media/image26.jpg"/><Relationship Id="rId17" Type="http://schemas.openxmlformats.org/officeDocument/2006/relationships/image" Target="../media/image27.jpg"/><Relationship Id="rId18" Type="http://schemas.openxmlformats.org/officeDocument/2006/relationships/image" Target="../media/image28.jpg"/><Relationship Id="rId19" Type="http://schemas.openxmlformats.org/officeDocument/2006/relationships/image" Target="../media/image29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image" Target="../media/image15.jpg"/><Relationship Id="rId6" Type="http://schemas.openxmlformats.org/officeDocument/2006/relationships/image" Target="../media/image16.jpg"/><Relationship Id="rId7" Type="http://schemas.openxmlformats.org/officeDocument/2006/relationships/image" Target="../media/image17.jpg"/><Relationship Id="rId8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0002647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970" y="0"/>
            <a:ext cx="9251939" cy="6858000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4427984" y="4365104"/>
            <a:ext cx="43204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6600" dirty="0"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IoT</a:t>
            </a:r>
            <a:r>
              <a:rPr lang="ja-JP" altLang="en-US" sz="6600" dirty="0"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と</a:t>
            </a:r>
            <a:r>
              <a:rPr lang="en-US" altLang="ja-JP" sz="6600" dirty="0"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M2M</a:t>
            </a:r>
            <a:r>
              <a:rPr lang="en-US" altLang="ja-JP" sz="1200" dirty="0"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altLang="ja-JP" sz="1200" dirty="0"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altLang="ja-JP" sz="1400" dirty="0"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“Internet of Things” &amp; “Machine to Machine”</a:t>
            </a:r>
            <a:endParaRPr lang="ja-JP" altLang="en-US" sz="1400" dirty="0"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4925" y="6400038"/>
            <a:ext cx="1454149" cy="248269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7848600" y="6400800"/>
            <a:ext cx="12361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chemeClr val="bg1"/>
                </a:solidFill>
              </a:rPr>
              <a:t>28.MAY</a:t>
            </a:r>
            <a:r>
              <a:rPr kumimoji="1" lang="en-US" altLang="ja-JP" sz="1400" dirty="0" smtClean="0">
                <a:solidFill>
                  <a:schemeClr val="bg1"/>
                </a:solidFill>
              </a:rPr>
              <a:t>.2014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688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図形グループ 22"/>
          <p:cNvGrpSpPr/>
          <p:nvPr/>
        </p:nvGrpSpPr>
        <p:grpSpPr>
          <a:xfrm>
            <a:off x="611560" y="1196752"/>
            <a:ext cx="7920880" cy="1152252"/>
            <a:chOff x="611560" y="1196752"/>
            <a:chExt cx="7920880" cy="1152252"/>
          </a:xfrm>
        </p:grpSpPr>
        <p:sp>
          <p:nvSpPr>
            <p:cNvPr id="17" name="角丸四角形 16"/>
            <p:cNvSpPr/>
            <p:nvPr/>
          </p:nvSpPr>
          <p:spPr bwMode="auto">
            <a:xfrm>
              <a:off x="611560" y="1196752"/>
              <a:ext cx="7920880" cy="1152252"/>
            </a:xfrm>
            <a:prstGeom prst="roundRect">
              <a:avLst/>
            </a:prstGeom>
            <a:solidFill>
              <a:srgbClr val="CCFFCC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smtClean="0">
                <a:ln>
                  <a:noFill/>
                </a:ln>
                <a:effectLst/>
                <a:latin typeface="+mn-lt"/>
                <a:ea typeface="+mn-ea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683568" y="1450072"/>
              <a:ext cx="22108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indent="-171450">
                <a:buFont typeface="Wingdings" charset="2"/>
                <a:buChar char="v"/>
              </a:pPr>
              <a:r>
                <a:rPr lang="ja-JP" altLang="en-US" sz="1200" dirty="0">
                  <a:solidFill>
                    <a:srgbClr val="4168A7"/>
                  </a:solidFill>
                  <a:latin typeface="+mn-lt"/>
                  <a:ea typeface="+mn-ea"/>
                </a:rPr>
                <a:t>経済活動の効率化・</a:t>
              </a:r>
              <a:r>
                <a:rPr lang="ja-JP" altLang="en-US" sz="1200" dirty="0" smtClean="0">
                  <a:solidFill>
                    <a:srgbClr val="4168A7"/>
                  </a:solidFill>
                  <a:latin typeface="+mn-lt"/>
                  <a:ea typeface="+mn-ea"/>
                </a:rPr>
                <a:t>活性化</a:t>
              </a:r>
              <a:endParaRPr lang="en-US" altLang="ja-JP" sz="1200" dirty="0" smtClean="0">
                <a:solidFill>
                  <a:srgbClr val="4168A7"/>
                </a:solidFill>
                <a:latin typeface="+mn-lt"/>
                <a:ea typeface="+mn-ea"/>
              </a:endParaRPr>
            </a:p>
            <a:p>
              <a:pPr marL="171450" indent="-171450">
                <a:buFont typeface="Wingdings" charset="2"/>
                <a:buChar char="v"/>
              </a:pPr>
              <a:r>
                <a:rPr kumimoji="1" lang="ja-JP" altLang="en-US" sz="1200" dirty="0" smtClean="0">
                  <a:solidFill>
                    <a:srgbClr val="4168A7"/>
                  </a:solidFill>
                  <a:latin typeface="+mn-lt"/>
                  <a:ea typeface="+mn-ea"/>
                </a:rPr>
                <a:t>防災・減災</a:t>
              </a:r>
              <a:endParaRPr kumimoji="1" lang="en-US" altLang="ja-JP" sz="1200" dirty="0" smtClean="0">
                <a:solidFill>
                  <a:srgbClr val="4168A7"/>
                </a:solidFill>
                <a:latin typeface="+mn-lt"/>
                <a:ea typeface="+mn-ea"/>
              </a:endParaRPr>
            </a:p>
            <a:p>
              <a:pPr marL="171450" indent="-171450">
                <a:buFont typeface="Wingdings" charset="2"/>
                <a:buChar char="v"/>
              </a:pPr>
              <a:r>
                <a:rPr lang="ja-JP" altLang="en-US" sz="1200" dirty="0">
                  <a:solidFill>
                    <a:srgbClr val="4168A7"/>
                  </a:solidFill>
                  <a:latin typeface="+mn-lt"/>
                  <a:ea typeface="+mn-ea"/>
                </a:rPr>
                <a:t>犯罪</a:t>
              </a:r>
              <a:r>
                <a:rPr lang="ja-JP" altLang="en-US" sz="1200" dirty="0" smtClean="0">
                  <a:solidFill>
                    <a:srgbClr val="4168A7"/>
                  </a:solidFill>
                  <a:latin typeface="+mn-lt"/>
                  <a:ea typeface="+mn-ea"/>
                </a:rPr>
                <a:t>抑止　など　</a:t>
              </a:r>
              <a:endParaRPr lang="en-US" altLang="ja-JP" sz="1200" dirty="0" smtClean="0">
                <a:solidFill>
                  <a:srgbClr val="4168A7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6516216" y="1450072"/>
              <a:ext cx="18902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indent="-171450">
                <a:buFont typeface="Wingdings" charset="2"/>
                <a:buChar char="v"/>
              </a:pPr>
              <a:r>
                <a:rPr kumimoji="1" lang="ja-JP" altLang="en-US" sz="1200" dirty="0" smtClean="0">
                  <a:solidFill>
                    <a:srgbClr val="4168A7"/>
                  </a:solidFill>
                  <a:latin typeface="+mn-lt"/>
                  <a:ea typeface="+mn-ea"/>
                </a:rPr>
                <a:t>災害時避難誘導</a:t>
              </a:r>
              <a:endParaRPr kumimoji="1" lang="en-US" altLang="ja-JP" sz="1200" dirty="0" smtClean="0">
                <a:solidFill>
                  <a:srgbClr val="4168A7"/>
                </a:solidFill>
                <a:latin typeface="+mn-lt"/>
                <a:ea typeface="+mn-ea"/>
              </a:endParaRPr>
            </a:p>
            <a:p>
              <a:pPr marL="171450" indent="-171450">
                <a:buFont typeface="Wingdings" charset="2"/>
                <a:buChar char="v"/>
              </a:pPr>
              <a:r>
                <a:rPr lang="ja-JP" altLang="en-US" sz="1200" dirty="0" smtClean="0">
                  <a:solidFill>
                    <a:srgbClr val="4168A7"/>
                  </a:solidFill>
                  <a:latin typeface="+mn-lt"/>
                  <a:ea typeface="+mn-ea"/>
                </a:rPr>
                <a:t>エネルギー需給調整</a:t>
              </a:r>
              <a:endParaRPr lang="en-US" altLang="ja-JP" sz="1200" dirty="0" smtClean="0">
                <a:solidFill>
                  <a:srgbClr val="4168A7"/>
                </a:solidFill>
                <a:latin typeface="+mn-lt"/>
                <a:ea typeface="+mn-ea"/>
              </a:endParaRPr>
            </a:p>
            <a:p>
              <a:pPr marL="171450" indent="-171450">
                <a:buFont typeface="Wingdings" charset="2"/>
                <a:buChar char="v"/>
              </a:pPr>
              <a:r>
                <a:rPr kumimoji="1" lang="ja-JP" altLang="en-US" sz="1200" dirty="0" smtClean="0">
                  <a:solidFill>
                    <a:srgbClr val="4168A7"/>
                  </a:solidFill>
                  <a:latin typeface="+mn-lt"/>
                  <a:ea typeface="+mn-ea"/>
                </a:rPr>
                <a:t>交通監視・管制　など</a:t>
              </a:r>
              <a:endParaRPr kumimoji="1" lang="en-US" altLang="ja-JP" sz="1200" dirty="0" smtClean="0">
                <a:solidFill>
                  <a:srgbClr val="4168A7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4" name="図形グループ 23"/>
          <p:cNvGrpSpPr/>
          <p:nvPr/>
        </p:nvGrpSpPr>
        <p:grpSpPr>
          <a:xfrm>
            <a:off x="611560" y="2420888"/>
            <a:ext cx="7920880" cy="1152252"/>
            <a:chOff x="611560" y="2420888"/>
            <a:chExt cx="7920880" cy="1152252"/>
          </a:xfrm>
        </p:grpSpPr>
        <p:sp>
          <p:nvSpPr>
            <p:cNvPr id="18" name="角丸四角形 17"/>
            <p:cNvSpPr/>
            <p:nvPr/>
          </p:nvSpPr>
          <p:spPr bwMode="auto">
            <a:xfrm>
              <a:off x="611560" y="2420888"/>
              <a:ext cx="7920880" cy="1152252"/>
            </a:xfrm>
            <a:prstGeom prst="roundRect">
              <a:avLst/>
            </a:prstGeom>
            <a:solidFill>
              <a:srgbClr val="CCFFCC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smtClean="0">
                <a:ln>
                  <a:noFill/>
                </a:ln>
                <a:effectLst/>
                <a:latin typeface="+mn-lt"/>
                <a:ea typeface="+mn-ea"/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6516216" y="2674034"/>
              <a:ext cx="194421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lvl="0" indent="-171450">
                <a:buFont typeface="Wingdings" charset="2"/>
                <a:buChar char="v"/>
              </a:pPr>
              <a:r>
                <a:rPr lang="ja-JP" altLang="en-US" sz="1200" dirty="0" smtClean="0">
                  <a:solidFill>
                    <a:srgbClr val="4168A7"/>
                  </a:solidFill>
                  <a:latin typeface="Century Gothic"/>
                  <a:ea typeface="HG丸ｺﾞｼｯｸM-PRO"/>
                </a:rPr>
                <a:t>生活</a:t>
              </a:r>
              <a:r>
                <a:rPr lang="ja-JP" altLang="en-US" sz="1200" dirty="0">
                  <a:solidFill>
                    <a:srgbClr val="4168A7"/>
                  </a:solidFill>
                  <a:latin typeface="Century Gothic"/>
                  <a:ea typeface="HG丸ｺﾞｼｯｸM-PRO"/>
                </a:rPr>
                <a:t>改善</a:t>
              </a:r>
              <a:r>
                <a:rPr lang="ja-JP" altLang="en-US" sz="1200" dirty="0" smtClean="0">
                  <a:solidFill>
                    <a:srgbClr val="4168A7"/>
                  </a:solidFill>
                  <a:latin typeface="Century Gothic"/>
                  <a:ea typeface="HG丸ｺﾞｼｯｸM-PRO"/>
                </a:rPr>
                <a:t>指導</a:t>
              </a:r>
            </a:p>
            <a:p>
              <a:pPr marL="171450" indent="-171450">
                <a:buFont typeface="Wingdings" charset="2"/>
                <a:buChar char="v"/>
              </a:pPr>
              <a:r>
                <a:rPr lang="ja-JP" altLang="en-US" sz="1200" dirty="0" smtClean="0">
                  <a:solidFill>
                    <a:srgbClr val="4168A7"/>
                  </a:solidFill>
                  <a:latin typeface="Century Gothic"/>
                  <a:ea typeface="HG丸ｺﾞｼｯｸM-PRO"/>
                </a:rPr>
                <a:t>生活環境監視・制御</a:t>
              </a:r>
              <a:endParaRPr lang="en-US" altLang="ja-JP" sz="1200" dirty="0" smtClean="0">
                <a:solidFill>
                  <a:srgbClr val="4168A7"/>
                </a:solidFill>
                <a:latin typeface="Century Gothic"/>
                <a:ea typeface="HG丸ｺﾞｼｯｸM-PRO"/>
              </a:endParaRPr>
            </a:p>
            <a:p>
              <a:pPr marL="171450" indent="-171450">
                <a:buFont typeface="Wingdings" charset="2"/>
                <a:buChar char="v"/>
              </a:pPr>
              <a:r>
                <a:rPr lang="ja-JP" altLang="en-US" sz="1200" dirty="0" smtClean="0">
                  <a:solidFill>
                    <a:srgbClr val="4168A7"/>
                  </a:solidFill>
                  <a:latin typeface="Century Gothic"/>
                  <a:ea typeface="HG丸ｺﾞｼｯｸM-PRO"/>
                </a:rPr>
                <a:t>予防診断　など</a:t>
              </a:r>
              <a:endParaRPr lang="en-US" altLang="ja-JP" sz="1200" dirty="0">
                <a:solidFill>
                  <a:srgbClr val="4168A7"/>
                </a:solidFill>
                <a:latin typeface="Century Gothic"/>
                <a:ea typeface="HG丸ｺﾞｼｯｸM-PRO"/>
              </a:endParaRPr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683568" y="2674034"/>
              <a:ext cx="173637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71450" lvl="0" indent="-171450">
                <a:buFont typeface="Wingdings" charset="2"/>
                <a:buChar char="v"/>
              </a:pPr>
              <a:r>
                <a:rPr lang="ja-JP" altLang="en-US" sz="1200" dirty="0">
                  <a:solidFill>
                    <a:srgbClr val="4168A7"/>
                  </a:solidFill>
                  <a:latin typeface="Century Gothic"/>
                  <a:ea typeface="HG丸ｺﾞｼｯｸM-PRO"/>
                </a:rPr>
                <a:t>健康増進・</a:t>
              </a:r>
              <a:r>
                <a:rPr lang="ja-JP" altLang="en-US" sz="1200" dirty="0" smtClean="0">
                  <a:solidFill>
                    <a:srgbClr val="4168A7"/>
                  </a:solidFill>
                  <a:latin typeface="Century Gothic"/>
                  <a:ea typeface="HG丸ｺﾞｼｯｸM-PRO"/>
                </a:rPr>
                <a:t>維持</a:t>
              </a:r>
              <a:endParaRPr lang="en-US" altLang="ja-JP" sz="1200" dirty="0" smtClean="0">
                <a:solidFill>
                  <a:srgbClr val="4168A7"/>
                </a:solidFill>
                <a:latin typeface="Century Gothic"/>
                <a:ea typeface="HG丸ｺﾞｼｯｸM-PRO"/>
              </a:endParaRPr>
            </a:p>
            <a:p>
              <a:pPr marL="171450" lvl="0" indent="-171450">
                <a:buFont typeface="Wingdings" charset="2"/>
                <a:buChar char="v"/>
              </a:pPr>
              <a:r>
                <a:rPr lang="ja-JP" altLang="en-US" sz="1200" dirty="0" smtClean="0">
                  <a:solidFill>
                    <a:srgbClr val="4168A7"/>
                  </a:solidFill>
                  <a:latin typeface="Century Gothic"/>
                  <a:ea typeface="HG丸ｺﾞｼｯｸM-PRO"/>
                </a:rPr>
                <a:t>生活利便性ち</a:t>
              </a:r>
              <a:endParaRPr lang="en-US" altLang="ja-JP" sz="1200" dirty="0" smtClean="0">
                <a:solidFill>
                  <a:srgbClr val="4168A7"/>
                </a:solidFill>
                <a:latin typeface="Century Gothic"/>
                <a:ea typeface="HG丸ｺﾞｼｯｸM-PRO"/>
              </a:endParaRPr>
            </a:p>
            <a:p>
              <a:pPr marL="171450" lvl="0" indent="-171450">
                <a:buFont typeface="Wingdings" charset="2"/>
                <a:buChar char="v"/>
              </a:pPr>
              <a:r>
                <a:rPr lang="ja-JP" altLang="en-US" sz="1200" dirty="0" smtClean="0">
                  <a:solidFill>
                    <a:srgbClr val="4168A7"/>
                  </a:solidFill>
                  <a:latin typeface="Century Gothic"/>
                  <a:ea typeface="HG丸ｺﾞｼｯｸM-PRO"/>
                </a:rPr>
                <a:t>快適性の向上　など</a:t>
              </a:r>
              <a:endParaRPr lang="en-US" altLang="ja-JP" sz="1200" dirty="0">
                <a:solidFill>
                  <a:srgbClr val="4168A7"/>
                </a:solidFill>
                <a:latin typeface="Century Gothic"/>
                <a:ea typeface="HG丸ｺﾞｼｯｸM-PRO"/>
              </a:endParaRPr>
            </a:p>
          </p:txBody>
        </p:sp>
      </p:grpSp>
      <p:grpSp>
        <p:nvGrpSpPr>
          <p:cNvPr id="25" name="図形グループ 24"/>
          <p:cNvGrpSpPr/>
          <p:nvPr/>
        </p:nvGrpSpPr>
        <p:grpSpPr>
          <a:xfrm>
            <a:off x="611560" y="3644900"/>
            <a:ext cx="7920880" cy="1152252"/>
            <a:chOff x="611560" y="3644900"/>
            <a:chExt cx="7920880" cy="1152252"/>
          </a:xfrm>
        </p:grpSpPr>
        <p:sp>
          <p:nvSpPr>
            <p:cNvPr id="19" name="角丸四角形 18"/>
            <p:cNvSpPr/>
            <p:nvPr/>
          </p:nvSpPr>
          <p:spPr bwMode="auto">
            <a:xfrm>
              <a:off x="611560" y="3644900"/>
              <a:ext cx="7920880" cy="1152252"/>
            </a:xfrm>
            <a:prstGeom prst="roundRect">
              <a:avLst/>
            </a:prstGeom>
            <a:solidFill>
              <a:srgbClr val="CCFFCC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smtClean="0">
                <a:ln>
                  <a:noFill/>
                </a:ln>
                <a:effectLst/>
                <a:latin typeface="+mn-lt"/>
                <a:ea typeface="+mn-ea"/>
              </a:endParaRP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6516216" y="3897997"/>
              <a:ext cx="174919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71450" lvl="0" indent="-171450">
                <a:buFont typeface="Wingdings" charset="2"/>
                <a:buChar char="v"/>
              </a:pPr>
              <a:r>
                <a:rPr lang="ja-JP" altLang="en-US" sz="1200" dirty="0">
                  <a:solidFill>
                    <a:srgbClr val="4168A7"/>
                  </a:solidFill>
                  <a:latin typeface="Century Gothic"/>
                  <a:ea typeface="HG丸ｺﾞｼｯｸM-PRO"/>
                </a:rPr>
                <a:t>産業機械監視・</a:t>
              </a:r>
              <a:r>
                <a:rPr lang="ja-JP" altLang="en-US" sz="1200" dirty="0" smtClean="0">
                  <a:solidFill>
                    <a:srgbClr val="4168A7"/>
                  </a:solidFill>
                  <a:latin typeface="Century Gothic"/>
                  <a:ea typeface="HG丸ｺﾞｼｯｸM-PRO"/>
                </a:rPr>
                <a:t>制御</a:t>
              </a:r>
              <a:endParaRPr lang="en-US" altLang="ja-JP" sz="1200" dirty="0" smtClean="0">
                <a:solidFill>
                  <a:srgbClr val="4168A7"/>
                </a:solidFill>
                <a:latin typeface="Century Gothic"/>
                <a:ea typeface="HG丸ｺﾞｼｯｸM-PRO"/>
              </a:endParaRPr>
            </a:p>
            <a:p>
              <a:pPr marL="171450" lvl="0" indent="-171450">
                <a:buFont typeface="Wingdings" charset="2"/>
                <a:buChar char="v"/>
              </a:pPr>
              <a:r>
                <a:rPr lang="ja-JP" altLang="en-US" sz="1200" dirty="0" smtClean="0">
                  <a:solidFill>
                    <a:srgbClr val="4168A7"/>
                  </a:solidFill>
                  <a:latin typeface="Century Gothic"/>
                  <a:ea typeface="HG丸ｺﾞｼｯｸM-PRO"/>
                </a:rPr>
                <a:t>エネルギー需給調整</a:t>
              </a:r>
              <a:endParaRPr lang="en-US" altLang="ja-JP" sz="1200" dirty="0" smtClean="0">
                <a:solidFill>
                  <a:srgbClr val="4168A7"/>
                </a:solidFill>
                <a:latin typeface="Century Gothic"/>
                <a:ea typeface="HG丸ｺﾞｼｯｸM-PRO"/>
              </a:endParaRPr>
            </a:p>
            <a:p>
              <a:pPr marL="171450" lvl="0" indent="-171450">
                <a:buFont typeface="Wingdings" charset="2"/>
                <a:buChar char="v"/>
              </a:pPr>
              <a:r>
                <a:rPr lang="ja-JP" altLang="en-US" sz="1200" dirty="0" smtClean="0">
                  <a:solidFill>
                    <a:srgbClr val="4168A7"/>
                  </a:solidFill>
                  <a:latin typeface="Century Gothic"/>
                  <a:ea typeface="HG丸ｺﾞｼｯｸM-PRO"/>
                </a:rPr>
                <a:t>最適物流統制　など</a:t>
              </a:r>
              <a:endParaRPr lang="ja-JP" altLang="en-US" sz="1200" dirty="0">
                <a:solidFill>
                  <a:srgbClr val="4168A7"/>
                </a:solidFill>
                <a:latin typeface="Century Gothic"/>
                <a:ea typeface="HG丸ｺﾞｼｯｸM-PRO"/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683568" y="3897997"/>
              <a:ext cx="235192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71450" lvl="0" indent="-171450">
                <a:buFont typeface="Wingdings" charset="2"/>
                <a:buChar char="v"/>
              </a:pPr>
              <a:r>
                <a:rPr lang="ja-JP" altLang="en-US" sz="1200" dirty="0" smtClean="0">
                  <a:solidFill>
                    <a:srgbClr val="4168A7"/>
                  </a:solidFill>
                  <a:latin typeface="Century Gothic"/>
                  <a:ea typeface="HG丸ｺﾞｼｯｸM-PRO"/>
                </a:rPr>
                <a:t>コスト削減・安全確保</a:t>
              </a:r>
              <a:endParaRPr lang="en-US" altLang="ja-JP" sz="1200" dirty="0" smtClean="0">
                <a:solidFill>
                  <a:srgbClr val="4168A7"/>
                </a:solidFill>
                <a:latin typeface="Century Gothic"/>
                <a:ea typeface="HG丸ｺﾞｼｯｸM-PRO"/>
              </a:endParaRPr>
            </a:p>
            <a:p>
              <a:pPr marL="171450" lvl="0" indent="-171450">
                <a:buFont typeface="Wingdings" charset="2"/>
                <a:buChar char="v"/>
              </a:pPr>
              <a:r>
                <a:rPr lang="ja-JP" altLang="en-US" sz="1200" dirty="0" smtClean="0">
                  <a:solidFill>
                    <a:srgbClr val="4168A7"/>
                  </a:solidFill>
                  <a:latin typeface="Century Gothic"/>
                  <a:ea typeface="HG丸ｺﾞｼｯｸM-PRO"/>
                </a:rPr>
                <a:t>ビジネス・スピード向上</a:t>
              </a:r>
              <a:endParaRPr lang="en-US" altLang="ja-JP" sz="1200" dirty="0" smtClean="0">
                <a:solidFill>
                  <a:srgbClr val="4168A7"/>
                </a:solidFill>
                <a:latin typeface="Century Gothic"/>
                <a:ea typeface="HG丸ｺﾞｼｯｸM-PRO"/>
              </a:endParaRPr>
            </a:p>
            <a:p>
              <a:pPr marL="171450" lvl="0" indent="-171450">
                <a:buFont typeface="Wingdings" charset="2"/>
                <a:buChar char="v"/>
              </a:pPr>
              <a:r>
                <a:rPr lang="ja-JP" altLang="en-US" sz="1200" dirty="0" smtClean="0">
                  <a:solidFill>
                    <a:srgbClr val="4168A7"/>
                  </a:solidFill>
                  <a:latin typeface="Century Gothic"/>
                  <a:ea typeface="HG丸ｺﾞｼｯｸM-PRO"/>
                </a:rPr>
                <a:t>エネルギー負荷の低減　など</a:t>
              </a:r>
              <a:endParaRPr lang="en-US" altLang="ja-JP" sz="1200" dirty="0">
                <a:solidFill>
                  <a:srgbClr val="4168A7"/>
                </a:solidFill>
                <a:latin typeface="Century Gothic"/>
                <a:ea typeface="HG丸ｺﾞｼｯｸM-PRO"/>
              </a:endParaRPr>
            </a:p>
          </p:txBody>
        </p:sp>
      </p:grpSp>
      <p:sp>
        <p:nvSpPr>
          <p:cNvPr id="8" name="円/楕円 7"/>
          <p:cNvSpPr/>
          <p:nvPr/>
        </p:nvSpPr>
        <p:spPr bwMode="auto">
          <a:xfrm>
            <a:off x="2771800" y="1196752"/>
            <a:ext cx="3600400" cy="3600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dirty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IoT/M2M</a:t>
            </a:r>
            <a:r>
              <a:rPr kumimoji="1" lang="ja-JP" altLang="en-US" dirty="0" smtClean="0"/>
              <a:t>の活用</a:t>
            </a:r>
            <a:endParaRPr kumimoji="1" lang="ja-JP" altLang="en-US" dirty="0"/>
          </a:p>
        </p:txBody>
      </p:sp>
      <p:sp>
        <p:nvSpPr>
          <p:cNvPr id="7" name="円/楕円 6"/>
          <p:cNvSpPr/>
          <p:nvPr/>
        </p:nvSpPr>
        <p:spPr bwMode="auto">
          <a:xfrm>
            <a:off x="3167844" y="1988840"/>
            <a:ext cx="2808312" cy="280831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6" name="円/楕円 5"/>
          <p:cNvSpPr/>
          <p:nvPr/>
        </p:nvSpPr>
        <p:spPr bwMode="auto">
          <a:xfrm>
            <a:off x="3599892" y="2852936"/>
            <a:ext cx="1944216" cy="194421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dirty="0" smtClean="0">
                <a:solidFill>
                  <a:schemeClr val="bg1"/>
                </a:solidFill>
                <a:latin typeface="+mn-lt"/>
                <a:ea typeface="+mn-ea"/>
              </a:rPr>
              <a:t>事業活動</a:t>
            </a:r>
            <a:endParaRPr kumimoji="0" lang="en-US" altLang="ja-JP" sz="2000" dirty="0" smtClean="0">
              <a:solidFill>
                <a:schemeClr val="bg1"/>
              </a:solidFill>
              <a:latin typeface="+mn-lt"/>
              <a:ea typeface="+mn-ea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産業活動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966706" y="2132856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dirty="0" smtClean="0">
                <a:solidFill>
                  <a:srgbClr val="FFFFFF"/>
                </a:solidFill>
                <a:latin typeface="+mn-lt"/>
                <a:ea typeface="+mn-ea"/>
              </a:rPr>
              <a:t>日常生活</a:t>
            </a:r>
            <a:endParaRPr kumimoji="1" lang="en-US" altLang="ja-JP" sz="2000" dirty="0" smtClean="0">
              <a:solidFill>
                <a:srgbClr val="FFFFFF"/>
              </a:solidFill>
              <a:latin typeface="+mn-lt"/>
              <a:ea typeface="+mn-ea"/>
            </a:endParaRPr>
          </a:p>
          <a:p>
            <a:pPr algn="ctr"/>
            <a:r>
              <a:rPr kumimoji="1" lang="ja-JP" altLang="en-US" sz="2000" dirty="0" smtClean="0">
                <a:solidFill>
                  <a:srgbClr val="FFFFFF"/>
                </a:solidFill>
                <a:latin typeface="+mn-lt"/>
                <a:ea typeface="+mn-ea"/>
              </a:rPr>
              <a:t>人間行動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966706" y="1268760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dirty="0" smtClean="0">
                <a:solidFill>
                  <a:srgbClr val="FFFFFF"/>
                </a:solidFill>
                <a:latin typeface="+mn-lt"/>
                <a:ea typeface="+mn-ea"/>
              </a:rPr>
              <a:t>社会活動</a:t>
            </a:r>
            <a:endParaRPr kumimoji="1" lang="en-US" altLang="ja-JP" sz="2000" dirty="0" smtClean="0">
              <a:solidFill>
                <a:srgbClr val="FFFFFF"/>
              </a:solidFill>
              <a:latin typeface="+mn-lt"/>
              <a:ea typeface="+mn-ea"/>
            </a:endParaRPr>
          </a:p>
          <a:p>
            <a:pPr algn="ctr"/>
            <a:r>
              <a:rPr kumimoji="1" lang="ja-JP" altLang="en-US" sz="2000" dirty="0" smtClean="0">
                <a:solidFill>
                  <a:srgbClr val="FFFFFF"/>
                </a:solidFill>
                <a:latin typeface="+mn-lt"/>
                <a:ea typeface="+mn-ea"/>
              </a:rPr>
              <a:t>公共</a:t>
            </a:r>
            <a:r>
              <a:rPr lang="ja-JP" altLang="en-US" sz="2000" dirty="0" smtClean="0">
                <a:solidFill>
                  <a:srgbClr val="FFFFFF"/>
                </a:solidFill>
                <a:latin typeface="+mn-lt"/>
                <a:ea typeface="+mn-ea"/>
              </a:rPr>
              <a:t>活動</a:t>
            </a:r>
            <a:endParaRPr kumimoji="1" lang="en-US" altLang="ja-JP" sz="2000" dirty="0" smtClean="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21" name="曲折矢印 20"/>
          <p:cNvSpPr/>
          <p:nvPr/>
        </p:nvSpPr>
        <p:spPr bwMode="auto">
          <a:xfrm rot="16200000">
            <a:off x="1511660" y="4833156"/>
            <a:ext cx="1080120" cy="1008112"/>
          </a:xfrm>
          <a:prstGeom prst="bentArrow">
            <a:avLst/>
          </a:prstGeom>
          <a:solidFill>
            <a:schemeClr val="accent4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grpSp>
        <p:nvGrpSpPr>
          <p:cNvPr id="26" name="図形グループ 25"/>
          <p:cNvGrpSpPr/>
          <p:nvPr/>
        </p:nvGrpSpPr>
        <p:grpSpPr>
          <a:xfrm>
            <a:off x="2771800" y="4869160"/>
            <a:ext cx="5783758" cy="1512168"/>
            <a:chOff x="2771800" y="4869160"/>
            <a:chExt cx="5783758" cy="1512168"/>
          </a:xfrm>
        </p:grpSpPr>
        <p:sp>
          <p:nvSpPr>
            <p:cNvPr id="3" name="フローチャート: 磁気ディスク 2"/>
            <p:cNvSpPr/>
            <p:nvPr/>
          </p:nvSpPr>
          <p:spPr bwMode="auto">
            <a:xfrm>
              <a:off x="2771800" y="5877272"/>
              <a:ext cx="3600400" cy="504056"/>
            </a:xfrm>
            <a:prstGeom prst="flowChartMagneticDisk">
              <a:avLst/>
            </a:prstGeom>
            <a:ln w="19050" cmpd="sng"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400" b="0" i="0" u="none" strike="noStrike" cap="none" normalizeH="0" dirty="0" smtClean="0">
                  <a:ln>
                    <a:noFill/>
                  </a:ln>
                  <a:effectLst/>
                  <a:latin typeface="+mn-lt"/>
                  <a:ea typeface="+mn-ea"/>
                </a:rPr>
                <a:t>Device / Sensor Data</a:t>
              </a:r>
              <a:endParaRPr kumimoji="0" lang="ja-JP" altLang="en-US" sz="1400" b="0" i="0" u="none" strike="noStrike" cap="none" normalizeH="0" dirty="0" smtClean="0">
                <a:ln>
                  <a:noFill/>
                </a:ln>
                <a:effectLst/>
                <a:latin typeface="+mn-lt"/>
                <a:ea typeface="+mn-ea"/>
              </a:endParaRPr>
            </a:p>
          </p:txBody>
        </p:sp>
        <p:sp>
          <p:nvSpPr>
            <p:cNvPr id="4" name="フローチャート: 磁気ディスク 3"/>
            <p:cNvSpPr/>
            <p:nvPr/>
          </p:nvSpPr>
          <p:spPr bwMode="auto">
            <a:xfrm>
              <a:off x="2771800" y="5517232"/>
              <a:ext cx="3600400" cy="504056"/>
            </a:xfrm>
            <a:prstGeom prst="flowChartMagneticDisk">
              <a:avLst/>
            </a:prstGeom>
            <a:ln w="19050" cmpd="sng"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400" b="0" i="0" u="none" strike="noStrike" cap="none" normalizeH="0" dirty="0" smtClean="0">
                  <a:ln>
                    <a:noFill/>
                  </a:ln>
                  <a:effectLst/>
                  <a:latin typeface="+mn-lt"/>
                  <a:ea typeface="+mn-ea"/>
                </a:rPr>
                <a:t>Location Data</a:t>
              </a:r>
              <a:endParaRPr kumimoji="0" lang="ja-JP" altLang="en-US" sz="1400" b="0" i="0" u="none" strike="noStrike" cap="none" normalizeH="0" dirty="0" smtClean="0">
                <a:ln>
                  <a:noFill/>
                </a:ln>
                <a:effectLst/>
                <a:latin typeface="+mn-lt"/>
                <a:ea typeface="+mn-ea"/>
              </a:endParaRPr>
            </a:p>
          </p:txBody>
        </p:sp>
        <p:sp>
          <p:nvSpPr>
            <p:cNvPr id="5" name="フローチャート: 磁気ディスク 4"/>
            <p:cNvSpPr/>
            <p:nvPr/>
          </p:nvSpPr>
          <p:spPr bwMode="auto">
            <a:xfrm>
              <a:off x="2771800" y="5157192"/>
              <a:ext cx="3600400" cy="504056"/>
            </a:xfrm>
            <a:prstGeom prst="flowChartMagneticDisk">
              <a:avLst/>
            </a:prstGeom>
            <a:ln w="19050" cmpd="sng"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400" b="0" i="0" u="none" strike="noStrike" cap="none" normalizeH="0" dirty="0" smtClean="0">
                  <a:ln>
                    <a:noFill/>
                  </a:ln>
                  <a:effectLst/>
                  <a:latin typeface="+mn-lt"/>
                  <a:ea typeface="+mn-ea"/>
                </a:rPr>
                <a:t>Vital / Life Log Data</a:t>
              </a:r>
              <a:endParaRPr kumimoji="0" lang="ja-JP" altLang="en-US" sz="1400" b="0" i="0" u="none" strike="noStrike" cap="none" normalizeH="0" dirty="0" smtClean="0">
                <a:ln>
                  <a:noFill/>
                </a:ln>
                <a:effectLst/>
                <a:latin typeface="+mn-lt"/>
                <a:ea typeface="+mn-ea"/>
              </a:endParaRPr>
            </a:p>
          </p:txBody>
        </p:sp>
        <p:sp>
          <p:nvSpPr>
            <p:cNvPr id="20" name="下矢印 19"/>
            <p:cNvSpPr/>
            <p:nvPr/>
          </p:nvSpPr>
          <p:spPr bwMode="auto">
            <a:xfrm>
              <a:off x="3743908" y="4869160"/>
              <a:ext cx="1656184" cy="360040"/>
            </a:xfrm>
            <a:prstGeom prst="down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smtClean="0">
                <a:ln>
                  <a:noFill/>
                </a:ln>
                <a:effectLst/>
                <a:latin typeface="+mn-lt"/>
                <a:ea typeface="+mn-ea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6444208" y="5445224"/>
              <a:ext cx="21113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 smtClean="0">
                  <a:solidFill>
                    <a:srgbClr val="3366FF"/>
                  </a:solidFill>
                  <a:latin typeface="+mn-lt"/>
                  <a:ea typeface="+mn-ea"/>
                </a:rPr>
                <a:t>Big Data</a:t>
              </a:r>
              <a:endParaRPr kumimoji="1" lang="ja-JP" altLang="en-US" sz="3600" dirty="0" smtClean="0">
                <a:solidFill>
                  <a:srgbClr val="3366FF"/>
                </a:solidFill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6911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http://powermotivecorp.com/images/komtra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"/>
            <a:ext cx="9540552" cy="686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正方形/長方形 5"/>
          <p:cNvSpPr/>
          <p:nvPr/>
        </p:nvSpPr>
        <p:spPr bwMode="auto">
          <a:xfrm>
            <a:off x="539552" y="5661248"/>
            <a:ext cx="3744416" cy="432048"/>
          </a:xfrm>
          <a:prstGeom prst="rect">
            <a:avLst/>
          </a:prstGeom>
          <a:solidFill>
            <a:srgbClr val="00B050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稼働状況のモニタリング</a:t>
            </a:r>
          </a:p>
        </p:txBody>
      </p:sp>
      <p:sp>
        <p:nvSpPr>
          <p:cNvPr id="7" name="正方形/長方形 6"/>
          <p:cNvSpPr/>
          <p:nvPr/>
        </p:nvSpPr>
        <p:spPr bwMode="auto">
          <a:xfrm>
            <a:off x="539552" y="6165304"/>
            <a:ext cx="3744416" cy="432048"/>
          </a:xfrm>
          <a:prstGeom prst="rect">
            <a:avLst/>
          </a:prstGeom>
          <a:solidFill>
            <a:srgbClr val="00B050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メンテナンス時期の通知</a:t>
            </a:r>
          </a:p>
        </p:txBody>
      </p:sp>
      <p:sp>
        <p:nvSpPr>
          <p:cNvPr id="8" name="正方形/長方形 7"/>
          <p:cNvSpPr/>
          <p:nvPr/>
        </p:nvSpPr>
        <p:spPr bwMode="auto">
          <a:xfrm>
            <a:off x="4860032" y="5661248"/>
            <a:ext cx="3744416" cy="432048"/>
          </a:xfrm>
          <a:prstGeom prst="rect">
            <a:avLst/>
          </a:prstGeom>
          <a:solidFill>
            <a:srgbClr val="00B050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盗難防止</a:t>
            </a:r>
          </a:p>
        </p:txBody>
      </p:sp>
      <p:sp>
        <p:nvSpPr>
          <p:cNvPr id="9" name="正方形/長方形 8"/>
          <p:cNvSpPr/>
          <p:nvPr/>
        </p:nvSpPr>
        <p:spPr bwMode="auto">
          <a:xfrm>
            <a:off x="4860032" y="6165304"/>
            <a:ext cx="3744416" cy="432048"/>
          </a:xfrm>
          <a:prstGeom prst="rect">
            <a:avLst/>
          </a:prstGeom>
          <a:solidFill>
            <a:srgbClr val="00B050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車両位置の特定</a:t>
            </a:r>
          </a:p>
        </p:txBody>
      </p:sp>
      <p:sp>
        <p:nvSpPr>
          <p:cNvPr id="3" name="円/楕円 2"/>
          <p:cNvSpPr/>
          <p:nvPr/>
        </p:nvSpPr>
        <p:spPr bwMode="auto">
          <a:xfrm>
            <a:off x="7380312" y="2708920"/>
            <a:ext cx="1224136" cy="1224136"/>
          </a:xfrm>
          <a:prstGeom prst="ellipse">
            <a:avLst/>
          </a:prstGeom>
          <a:solidFill>
            <a:schemeClr val="accent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2001</a:t>
            </a:r>
            <a:r>
              <a:rPr kumimoji="0" lang="ja-JP" altLang="en-US" sz="1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年</a:t>
            </a:r>
            <a:endParaRPr kumimoji="0" lang="ja-JP" altLang="en-US" sz="14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13" name="円/楕円 12"/>
          <p:cNvSpPr/>
          <p:nvPr/>
        </p:nvSpPr>
        <p:spPr bwMode="auto">
          <a:xfrm>
            <a:off x="7380312" y="4077072"/>
            <a:ext cx="1224136" cy="1224136"/>
          </a:xfrm>
          <a:prstGeom prst="ellipse">
            <a:avLst/>
          </a:prstGeom>
          <a:solidFill>
            <a:schemeClr val="accent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30</a:t>
            </a:r>
            <a:r>
              <a:rPr kumimoji="0" lang="ja-JP" altLang="en-US" sz="1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万台</a:t>
            </a:r>
            <a:endParaRPr kumimoji="0" lang="ja-JP" altLang="en-US" sz="14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9211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3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Google Maps</a:t>
            </a:r>
            <a:r>
              <a:rPr kumimoji="1" lang="ja-JP" altLang="en-US" smtClean="0"/>
              <a:t>の渋滞表示</a:t>
            </a:r>
            <a:endParaRPr kumimoji="1" lang="ja-JP" altLang="en-US"/>
          </a:p>
        </p:txBody>
      </p:sp>
      <p:pic>
        <p:nvPicPr>
          <p:cNvPr id="2050" name="Picture 2" descr="http://k-tai.impress.co.jp/img/ktw/docs/497/120/gm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2381250" cy="422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角丸四角形 2"/>
          <p:cNvSpPr/>
          <p:nvPr/>
        </p:nvSpPr>
        <p:spPr bwMode="auto">
          <a:xfrm>
            <a:off x="3923928" y="1484784"/>
            <a:ext cx="4392488" cy="1224136"/>
          </a:xfrm>
          <a:prstGeom prst="roundRect">
            <a:avLst>
              <a:gd name="adj" fmla="val 0"/>
            </a:avLst>
          </a:prstGeom>
          <a:solidFill>
            <a:srgbClr val="4269A8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normalizeH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スマホの</a:t>
            </a:r>
            <a:r>
              <a:rPr kumimoji="0" lang="en-US" altLang="ja-JP" sz="2000" b="0" i="0" u="none" strike="noStrike" cap="none" normalizeH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Google Map</a:t>
            </a:r>
            <a:r>
              <a:rPr kumimoji="0" lang="ja-JP" altLang="en-US" sz="2000" b="0" i="0" u="none" strike="noStrike" cap="none" normalizeH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アプリから匿名で送信される位置情報・速度データを基に渋滞状況を計算し、表示</a:t>
            </a:r>
          </a:p>
        </p:txBody>
      </p:sp>
      <p:sp>
        <p:nvSpPr>
          <p:cNvPr id="5" name="角丸四角形 4"/>
          <p:cNvSpPr/>
          <p:nvPr/>
        </p:nvSpPr>
        <p:spPr bwMode="auto">
          <a:xfrm>
            <a:off x="3923928" y="2780928"/>
            <a:ext cx="4392488" cy="936104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車センサーやカメラなどの設備投資が不要</a:t>
            </a:r>
          </a:p>
        </p:txBody>
      </p:sp>
      <p:sp>
        <p:nvSpPr>
          <p:cNvPr id="6" name="角丸四角形 5"/>
          <p:cNvSpPr/>
          <p:nvPr/>
        </p:nvSpPr>
        <p:spPr bwMode="auto">
          <a:xfrm>
            <a:off x="3923928" y="3789040"/>
            <a:ext cx="4392488" cy="936104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normalizeH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ネットワーク接続が前提で台数の多いスマホをセンサーとして利用</a:t>
            </a:r>
          </a:p>
        </p:txBody>
      </p:sp>
      <p:sp>
        <p:nvSpPr>
          <p:cNvPr id="7" name="角丸四角形 6"/>
          <p:cNvSpPr/>
          <p:nvPr/>
        </p:nvSpPr>
        <p:spPr bwMode="auto">
          <a:xfrm>
            <a:off x="3923928" y="4797152"/>
            <a:ext cx="4392488" cy="936104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normalizeH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都市部では精度が上がるが、車が少ない地方部では精度が落ちる</a:t>
            </a:r>
          </a:p>
        </p:txBody>
      </p:sp>
    </p:spTree>
    <p:extLst>
      <p:ext uri="{BB962C8B-B14F-4D97-AF65-F5344CB8AC3E}">
        <p14:creationId xmlns:p14="http://schemas.microsoft.com/office/powerpoint/2010/main" val="839353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GE</a:t>
            </a:r>
            <a:r>
              <a:rPr kumimoji="1" lang="ja-JP" altLang="en-US" dirty="0" smtClean="0"/>
              <a:t>の航空インダストリー・ネットワーク</a:t>
            </a:r>
            <a:endParaRPr kumimoji="1" lang="ja-JP" altLang="en-US" dirty="0"/>
          </a:p>
        </p:txBody>
      </p:sp>
      <p:pic>
        <p:nvPicPr>
          <p:cNvPr id="3" name="図 2" descr="スクリーンショット 2014-05-29 9.59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581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657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M2M</a:t>
            </a:r>
            <a:r>
              <a:rPr kumimoji="1" lang="ja-JP" altLang="en-US" dirty="0" smtClean="0"/>
              <a:t>モジュール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599696"/>
            <a:ext cx="5514975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 bwMode="auto">
          <a:xfrm>
            <a:off x="6442892" y="1556792"/>
            <a:ext cx="2376264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dirty="0">
                <a:solidFill>
                  <a:schemeClr val="bg1"/>
                </a:solidFill>
                <a:latin typeface="+mn-lt"/>
                <a:ea typeface="+mn-ea"/>
              </a:rPr>
              <a:t>3G</a:t>
            </a:r>
            <a:endParaRPr kumimoji="0" lang="ja-JP" altLang="en-US" sz="24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5" name="正方形/長方形 4"/>
          <p:cNvSpPr/>
          <p:nvPr/>
        </p:nvSpPr>
        <p:spPr bwMode="auto">
          <a:xfrm>
            <a:off x="6442892" y="2079540"/>
            <a:ext cx="2376264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WiFi</a:t>
            </a:r>
            <a:endParaRPr kumimoji="0" lang="ja-JP" altLang="en-US" sz="24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6" name="正方形/長方形 5"/>
          <p:cNvSpPr/>
          <p:nvPr/>
        </p:nvSpPr>
        <p:spPr bwMode="auto">
          <a:xfrm>
            <a:off x="6442892" y="2602288"/>
            <a:ext cx="2376264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GPS</a:t>
            </a:r>
            <a:endParaRPr kumimoji="0" lang="ja-JP" altLang="en-US" sz="24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7" name="正方形/長方形 6"/>
          <p:cNvSpPr/>
          <p:nvPr/>
        </p:nvSpPr>
        <p:spPr bwMode="auto">
          <a:xfrm>
            <a:off x="6442892" y="3125036"/>
            <a:ext cx="2376264" cy="432048"/>
          </a:xfrm>
          <a:prstGeom prst="rect">
            <a:avLst/>
          </a:prstGeom>
          <a:solidFill>
            <a:srgbClr val="4269A8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37x42x6.5mm</a:t>
            </a:r>
            <a:endParaRPr kumimoji="0" lang="ja-JP" altLang="en-US" sz="24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8" name="正方形/長方形 7"/>
          <p:cNvSpPr/>
          <p:nvPr/>
        </p:nvSpPr>
        <p:spPr bwMode="auto">
          <a:xfrm>
            <a:off x="6442892" y="3647784"/>
            <a:ext cx="2376264" cy="432048"/>
          </a:xfrm>
          <a:prstGeom prst="rect">
            <a:avLst/>
          </a:prstGeom>
          <a:solidFill>
            <a:srgbClr val="4269A8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13g</a:t>
            </a:r>
            <a:endParaRPr kumimoji="0" lang="ja-JP" altLang="en-US" sz="24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9" name="正方形/長方形 8"/>
          <p:cNvSpPr/>
          <p:nvPr/>
        </p:nvSpPr>
        <p:spPr bwMode="auto">
          <a:xfrm>
            <a:off x="6442892" y="4170532"/>
            <a:ext cx="2376264" cy="432048"/>
          </a:xfrm>
          <a:prstGeom prst="rect">
            <a:avLst/>
          </a:prstGeom>
          <a:solidFill>
            <a:srgbClr val="4269A8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Linux</a:t>
            </a:r>
            <a:endParaRPr kumimoji="0" lang="ja-JP" altLang="en-US" sz="24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10" name="正方形/長方形 9"/>
          <p:cNvSpPr/>
          <p:nvPr/>
        </p:nvSpPr>
        <p:spPr bwMode="auto">
          <a:xfrm>
            <a:off x="6442892" y="4693280"/>
            <a:ext cx="2376264" cy="432048"/>
          </a:xfrm>
          <a:prstGeom prst="rect">
            <a:avLst/>
          </a:prstGeom>
          <a:solidFill>
            <a:srgbClr val="4269A8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256MB RAM</a:t>
            </a:r>
            <a:endParaRPr kumimoji="0" lang="ja-JP" altLang="en-US" sz="24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11" name="正方形/長方形 10"/>
          <p:cNvSpPr/>
          <p:nvPr/>
        </p:nvSpPr>
        <p:spPr bwMode="auto">
          <a:xfrm>
            <a:off x="6442892" y="5216029"/>
            <a:ext cx="2376264" cy="432048"/>
          </a:xfrm>
          <a:prstGeom prst="rect">
            <a:avLst/>
          </a:prstGeom>
          <a:solidFill>
            <a:srgbClr val="4269A8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USB/SD</a:t>
            </a:r>
            <a:endParaRPr kumimoji="0" lang="ja-JP" altLang="en-US" sz="24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12" name="正方形/長方形 11"/>
          <p:cNvSpPr/>
          <p:nvPr/>
        </p:nvSpPr>
        <p:spPr bwMode="auto">
          <a:xfrm>
            <a:off x="6442892" y="5733256"/>
            <a:ext cx="2376264" cy="432048"/>
          </a:xfrm>
          <a:prstGeom prst="rect">
            <a:avLst/>
          </a:prstGeom>
          <a:solidFill>
            <a:srgbClr val="4269A8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ARM</a:t>
            </a:r>
            <a:endParaRPr kumimoji="0" lang="ja-JP" altLang="en-US" sz="24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4" name="正方形/長方形 3"/>
          <p:cNvSpPr/>
          <p:nvPr/>
        </p:nvSpPr>
        <p:spPr bwMode="auto">
          <a:xfrm>
            <a:off x="1763688" y="2780928"/>
            <a:ext cx="3168352" cy="360040"/>
          </a:xfrm>
          <a:prstGeom prst="rect">
            <a:avLst/>
          </a:prstGeom>
          <a:solidFill>
            <a:srgbClr val="FFFF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42543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Intel Edison SD</a:t>
            </a:r>
            <a:r>
              <a:rPr kumimoji="1" lang="ja-JP" altLang="en-US" dirty="0" smtClean="0"/>
              <a:t>カード・サイズ</a:t>
            </a:r>
            <a:r>
              <a:rPr kumimoji="1" lang="en-US" altLang="ja-JP" dirty="0" smtClean="0"/>
              <a:t> PC</a:t>
            </a:r>
            <a:endParaRPr kumimoji="1" lang="ja-JP" altLang="en-US" dirty="0"/>
          </a:p>
        </p:txBody>
      </p:sp>
      <p:pic>
        <p:nvPicPr>
          <p:cNvPr id="3" name="図 2" descr="edison0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556792"/>
            <a:ext cx="2362200" cy="1817370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 bwMode="auto">
          <a:xfrm>
            <a:off x="6442892" y="1556792"/>
            <a:ext cx="2376264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dirty="0" smtClean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kumimoji="0" lang="en-US" altLang="ja-JP" sz="2400" dirty="0" err="1" smtClean="0">
                <a:solidFill>
                  <a:schemeClr val="bg1"/>
                </a:solidFill>
                <a:latin typeface="+mn-lt"/>
                <a:ea typeface="+mn-ea"/>
              </a:rPr>
              <a:t>BlueTooth</a:t>
            </a:r>
            <a:endParaRPr kumimoji="0" lang="ja-JP" altLang="en-US" sz="24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5" name="正方形/長方形 4"/>
          <p:cNvSpPr/>
          <p:nvPr/>
        </p:nvSpPr>
        <p:spPr bwMode="auto">
          <a:xfrm>
            <a:off x="6442892" y="2079540"/>
            <a:ext cx="2376264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WiFi</a:t>
            </a:r>
            <a:endParaRPr kumimoji="0" lang="ja-JP" altLang="en-US" sz="24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7" name="正方形/長方形 6"/>
          <p:cNvSpPr/>
          <p:nvPr/>
        </p:nvSpPr>
        <p:spPr bwMode="auto">
          <a:xfrm>
            <a:off x="6442892" y="3125036"/>
            <a:ext cx="2376264" cy="432048"/>
          </a:xfrm>
          <a:prstGeom prst="rect">
            <a:avLst/>
          </a:prstGeom>
          <a:solidFill>
            <a:srgbClr val="4269A8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24x32x2.1mm</a:t>
            </a:r>
            <a:endParaRPr kumimoji="0" lang="ja-JP" altLang="en-US" sz="24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8" name="正方形/長方形 7"/>
          <p:cNvSpPr/>
          <p:nvPr/>
        </p:nvSpPr>
        <p:spPr bwMode="auto">
          <a:xfrm>
            <a:off x="6442892" y="3647784"/>
            <a:ext cx="2376264" cy="432048"/>
          </a:xfrm>
          <a:prstGeom prst="rect">
            <a:avLst/>
          </a:prstGeom>
          <a:solidFill>
            <a:srgbClr val="4269A8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pt-BR" altLang="ja-JP" sz="2400" dirty="0">
                <a:solidFill>
                  <a:schemeClr val="bg1"/>
                </a:solidFill>
              </a:rPr>
              <a:t>22nm 400MHz </a:t>
            </a:r>
            <a:endParaRPr kumimoji="0" lang="ja-JP" altLang="en-US" sz="24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9" name="正方形/長方形 8"/>
          <p:cNvSpPr/>
          <p:nvPr/>
        </p:nvSpPr>
        <p:spPr bwMode="auto">
          <a:xfrm>
            <a:off x="6442892" y="4170532"/>
            <a:ext cx="2376264" cy="432048"/>
          </a:xfrm>
          <a:prstGeom prst="rect">
            <a:avLst/>
          </a:prstGeom>
          <a:solidFill>
            <a:srgbClr val="4269A8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Linux</a:t>
            </a:r>
            <a:endParaRPr kumimoji="0" lang="ja-JP" altLang="en-US" sz="24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10" name="正方形/長方形 9"/>
          <p:cNvSpPr/>
          <p:nvPr/>
        </p:nvSpPr>
        <p:spPr bwMode="auto">
          <a:xfrm>
            <a:off x="6442892" y="4693280"/>
            <a:ext cx="2376264" cy="432048"/>
          </a:xfrm>
          <a:prstGeom prst="rect">
            <a:avLst/>
          </a:prstGeom>
          <a:solidFill>
            <a:srgbClr val="4269A8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dirty="0" smtClean="0">
                <a:solidFill>
                  <a:schemeClr val="bg1"/>
                </a:solidFill>
                <a:latin typeface="+mn-lt"/>
                <a:ea typeface="+mn-ea"/>
              </a:rPr>
              <a:t>512</a:t>
            </a:r>
            <a:r>
              <a:rPr kumimoji="0" lang="en-US" altLang="ja-JP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KB RAM</a:t>
            </a:r>
            <a:endParaRPr kumimoji="0" lang="ja-JP" altLang="en-US" sz="24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pic>
        <p:nvPicPr>
          <p:cNvPr id="13" name="図 12" descr="edison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356991"/>
            <a:ext cx="2376264" cy="1782199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 bwMode="auto">
          <a:xfrm>
            <a:off x="6444208" y="5229200"/>
            <a:ext cx="2376264" cy="432048"/>
          </a:xfrm>
          <a:prstGeom prst="rect">
            <a:avLst/>
          </a:prstGeom>
          <a:solidFill>
            <a:srgbClr val="4269A8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dirty="0" smtClean="0">
                <a:solidFill>
                  <a:schemeClr val="bg1"/>
                </a:solidFill>
                <a:latin typeface="+mn-lt"/>
                <a:ea typeface="+mn-ea"/>
              </a:rPr>
              <a:t>2GB Flush</a:t>
            </a:r>
            <a:endParaRPr kumimoji="0" lang="ja-JP" altLang="en-US" sz="24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16" name="正方形/長方形 15"/>
          <p:cNvSpPr/>
          <p:nvPr/>
        </p:nvSpPr>
        <p:spPr bwMode="auto">
          <a:xfrm>
            <a:off x="6444208" y="2564904"/>
            <a:ext cx="2376264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dirty="0" smtClean="0">
                <a:solidFill>
                  <a:schemeClr val="bg1"/>
                </a:solidFill>
                <a:latin typeface="+mn-lt"/>
                <a:ea typeface="+mn-ea"/>
              </a:rPr>
              <a:t>Dual Core IA</a:t>
            </a:r>
            <a:endParaRPr kumimoji="0" lang="ja-JP" altLang="en-US" sz="24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467544" y="5373216"/>
            <a:ext cx="56886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dirty="0" smtClean="0"/>
              <a:t>「コンピューター</a:t>
            </a:r>
            <a:r>
              <a:rPr lang="ja-JP" altLang="en-US" dirty="0"/>
              <a:t>、携帯電話、タブレットだけでなく、椅子やコーヒーメーカーやコーヒーカップなどにも利用できます</a:t>
            </a:r>
            <a:r>
              <a:rPr lang="ja-JP" altLang="en-US" dirty="0" smtClean="0"/>
              <a:t>」</a:t>
            </a:r>
            <a:endParaRPr lang="en-US" altLang="ja-JP" dirty="0" smtClean="0"/>
          </a:p>
          <a:p>
            <a:pPr algn="r"/>
            <a:r>
              <a:rPr lang="en-US" altLang="ja-JP" dirty="0" smtClean="0"/>
              <a:t>Intel 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74073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 bwMode="auto">
          <a:xfrm>
            <a:off x="323528" y="1124744"/>
            <a:ext cx="8496944" cy="1584176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pic>
        <p:nvPicPr>
          <p:cNvPr id="65" name="図 64" descr="images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197" y="1196752"/>
            <a:ext cx="3019067" cy="125293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IoT</a:t>
            </a:r>
            <a:r>
              <a:rPr kumimoji="1" lang="ja-JP" altLang="en-US" dirty="0" smtClean="0"/>
              <a:t>プラットフォームの将来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 bwMode="auto">
          <a:xfrm>
            <a:off x="323528" y="2996952"/>
            <a:ext cx="8496944" cy="158417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5" name="正方形/長方形 4"/>
          <p:cNvSpPr/>
          <p:nvPr/>
        </p:nvSpPr>
        <p:spPr bwMode="auto">
          <a:xfrm>
            <a:off x="323528" y="4869160"/>
            <a:ext cx="8496944" cy="15841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pic>
        <p:nvPicPr>
          <p:cNvPr id="6" name="図 5" descr="images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340768"/>
            <a:ext cx="3019067" cy="1252939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 bwMode="auto">
          <a:xfrm>
            <a:off x="2267744" y="1556792"/>
            <a:ext cx="1440160" cy="360039"/>
          </a:xfrm>
          <a:prstGeom prst="rect">
            <a:avLst/>
          </a:prstGeom>
          <a:solidFill>
            <a:srgbClr val="4168A7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アナリティクス</a:t>
            </a:r>
          </a:p>
        </p:txBody>
      </p:sp>
      <p:sp>
        <p:nvSpPr>
          <p:cNvPr id="8" name="正方形/長方形 7"/>
          <p:cNvSpPr/>
          <p:nvPr/>
        </p:nvSpPr>
        <p:spPr bwMode="auto">
          <a:xfrm>
            <a:off x="3851920" y="1556792"/>
            <a:ext cx="1440160" cy="360039"/>
          </a:xfrm>
          <a:prstGeom prst="rect">
            <a:avLst/>
          </a:prstGeom>
          <a:solidFill>
            <a:srgbClr val="4168A7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ソーシャル</a:t>
            </a:r>
          </a:p>
        </p:txBody>
      </p:sp>
      <p:sp>
        <p:nvSpPr>
          <p:cNvPr id="9" name="正方形/長方形 8"/>
          <p:cNvSpPr/>
          <p:nvPr/>
        </p:nvSpPr>
        <p:spPr bwMode="auto">
          <a:xfrm>
            <a:off x="2267744" y="1988840"/>
            <a:ext cx="4608512" cy="360039"/>
          </a:xfrm>
          <a:prstGeom prst="rect">
            <a:avLst/>
          </a:prstGeom>
          <a:solidFill>
            <a:srgbClr val="3366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dirty="0" smtClean="0">
                <a:solidFill>
                  <a:schemeClr val="bg1"/>
                </a:solidFill>
                <a:latin typeface="ＤＦＰ太丸ゴシック体"/>
                <a:ea typeface="ＤＦＰ太丸ゴシック体"/>
                <a:cs typeface="ＤＦＰ太丸ゴシック体"/>
              </a:rPr>
              <a:t>ビック</a:t>
            </a:r>
            <a:r>
              <a:rPr kumimoji="0" lang="ja-JP" altLang="en-US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データ</a:t>
            </a:r>
          </a:p>
        </p:txBody>
      </p:sp>
      <p:sp>
        <p:nvSpPr>
          <p:cNvPr id="10" name="正方形/長方形 9"/>
          <p:cNvSpPr/>
          <p:nvPr/>
        </p:nvSpPr>
        <p:spPr bwMode="auto">
          <a:xfrm>
            <a:off x="2267744" y="3140968"/>
            <a:ext cx="1440160" cy="1296144"/>
          </a:xfrm>
          <a:prstGeom prst="rect">
            <a:avLst/>
          </a:prstGeom>
          <a:solidFill>
            <a:srgbClr val="FF993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11" name="正方形/長方形 10"/>
          <p:cNvSpPr/>
          <p:nvPr/>
        </p:nvSpPr>
        <p:spPr bwMode="auto">
          <a:xfrm>
            <a:off x="3851920" y="3140968"/>
            <a:ext cx="1440160" cy="1296144"/>
          </a:xfrm>
          <a:prstGeom prst="rect">
            <a:avLst/>
          </a:prstGeom>
          <a:solidFill>
            <a:srgbClr val="FF993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12" name="正方形/長方形 11"/>
          <p:cNvSpPr/>
          <p:nvPr/>
        </p:nvSpPr>
        <p:spPr bwMode="auto">
          <a:xfrm>
            <a:off x="5436096" y="3140968"/>
            <a:ext cx="1440160" cy="1296144"/>
          </a:xfrm>
          <a:prstGeom prst="rect">
            <a:avLst/>
          </a:prstGeom>
          <a:solidFill>
            <a:srgbClr val="FF993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13" name="正方形/長方形 12"/>
          <p:cNvSpPr/>
          <p:nvPr/>
        </p:nvSpPr>
        <p:spPr bwMode="auto">
          <a:xfrm>
            <a:off x="2339752" y="3284984"/>
            <a:ext cx="1296144" cy="288032"/>
          </a:xfrm>
          <a:prstGeom prst="rect">
            <a:avLst/>
          </a:prstGeom>
          <a:solidFill>
            <a:srgbClr val="FFE389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アプリケーション</a:t>
            </a:r>
          </a:p>
        </p:txBody>
      </p:sp>
      <p:sp>
        <p:nvSpPr>
          <p:cNvPr id="14" name="正方形/長方形 13"/>
          <p:cNvSpPr/>
          <p:nvPr/>
        </p:nvSpPr>
        <p:spPr bwMode="auto">
          <a:xfrm>
            <a:off x="2339752" y="3645024"/>
            <a:ext cx="1296144" cy="288032"/>
          </a:xfrm>
          <a:prstGeom prst="rect">
            <a:avLst/>
          </a:prstGeom>
          <a:solidFill>
            <a:srgbClr val="FFE389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+mn-ea"/>
              </a:rPr>
              <a:t>OS</a:t>
            </a:r>
            <a:endParaRPr kumimoji="0" lang="ja-JP" altLang="en-US" sz="1400" b="0" i="0" u="none" strike="noStrike" cap="none" normalizeH="0" dirty="0" smtClean="0">
              <a:ln>
                <a:noFill/>
              </a:ln>
              <a:solidFill>
                <a:srgbClr val="0000FF"/>
              </a:solidFill>
              <a:effectLst/>
              <a:latin typeface="+mn-lt"/>
              <a:ea typeface="+mn-ea"/>
            </a:endParaRPr>
          </a:p>
        </p:txBody>
      </p:sp>
      <p:sp>
        <p:nvSpPr>
          <p:cNvPr id="15" name="正方形/長方形 14"/>
          <p:cNvSpPr/>
          <p:nvPr/>
        </p:nvSpPr>
        <p:spPr bwMode="auto">
          <a:xfrm>
            <a:off x="2339752" y="4005064"/>
            <a:ext cx="1296144" cy="288032"/>
          </a:xfrm>
          <a:prstGeom prst="rect">
            <a:avLst/>
          </a:prstGeom>
          <a:solidFill>
            <a:srgbClr val="FFE389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スイッチ</a:t>
            </a:r>
          </a:p>
        </p:txBody>
      </p:sp>
      <p:sp>
        <p:nvSpPr>
          <p:cNvPr id="16" name="正方形/長方形 15"/>
          <p:cNvSpPr/>
          <p:nvPr/>
        </p:nvSpPr>
        <p:spPr bwMode="auto">
          <a:xfrm>
            <a:off x="3923928" y="3284984"/>
            <a:ext cx="1296144" cy="288032"/>
          </a:xfrm>
          <a:prstGeom prst="rect">
            <a:avLst/>
          </a:prstGeom>
          <a:solidFill>
            <a:srgbClr val="FFE389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アプリケーション</a:t>
            </a:r>
          </a:p>
        </p:txBody>
      </p:sp>
      <p:sp>
        <p:nvSpPr>
          <p:cNvPr id="17" name="正方形/長方形 16"/>
          <p:cNvSpPr/>
          <p:nvPr/>
        </p:nvSpPr>
        <p:spPr bwMode="auto">
          <a:xfrm>
            <a:off x="3923928" y="3645024"/>
            <a:ext cx="1296144" cy="288032"/>
          </a:xfrm>
          <a:prstGeom prst="rect">
            <a:avLst/>
          </a:prstGeom>
          <a:solidFill>
            <a:srgbClr val="FFE389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+mn-ea"/>
              </a:rPr>
              <a:t>OS</a:t>
            </a:r>
            <a:endParaRPr kumimoji="0" lang="ja-JP" altLang="en-US" sz="1400" b="0" i="0" u="none" strike="noStrike" cap="none" normalizeH="0" dirty="0" smtClean="0">
              <a:ln>
                <a:noFill/>
              </a:ln>
              <a:solidFill>
                <a:srgbClr val="0000FF"/>
              </a:solidFill>
              <a:effectLst/>
              <a:latin typeface="+mn-lt"/>
              <a:ea typeface="+mn-ea"/>
            </a:endParaRPr>
          </a:p>
        </p:txBody>
      </p:sp>
      <p:sp>
        <p:nvSpPr>
          <p:cNvPr id="18" name="正方形/長方形 17"/>
          <p:cNvSpPr/>
          <p:nvPr/>
        </p:nvSpPr>
        <p:spPr bwMode="auto">
          <a:xfrm>
            <a:off x="3923928" y="4005064"/>
            <a:ext cx="1296144" cy="288032"/>
          </a:xfrm>
          <a:prstGeom prst="rect">
            <a:avLst/>
          </a:prstGeom>
          <a:solidFill>
            <a:srgbClr val="FFE389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スイッチ</a:t>
            </a:r>
          </a:p>
        </p:txBody>
      </p:sp>
      <p:sp>
        <p:nvSpPr>
          <p:cNvPr id="19" name="正方形/長方形 18"/>
          <p:cNvSpPr/>
          <p:nvPr/>
        </p:nvSpPr>
        <p:spPr bwMode="auto">
          <a:xfrm>
            <a:off x="5508104" y="3284984"/>
            <a:ext cx="1296144" cy="288032"/>
          </a:xfrm>
          <a:prstGeom prst="rect">
            <a:avLst/>
          </a:prstGeom>
          <a:solidFill>
            <a:srgbClr val="FFE389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アプリケーション</a:t>
            </a:r>
          </a:p>
        </p:txBody>
      </p:sp>
      <p:sp>
        <p:nvSpPr>
          <p:cNvPr id="20" name="正方形/長方形 19"/>
          <p:cNvSpPr/>
          <p:nvPr/>
        </p:nvSpPr>
        <p:spPr bwMode="auto">
          <a:xfrm>
            <a:off x="5508104" y="3645024"/>
            <a:ext cx="1296144" cy="288032"/>
          </a:xfrm>
          <a:prstGeom prst="rect">
            <a:avLst/>
          </a:prstGeom>
          <a:solidFill>
            <a:srgbClr val="FFE389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+mn-ea"/>
              </a:rPr>
              <a:t>OS</a:t>
            </a:r>
            <a:endParaRPr kumimoji="0" lang="ja-JP" altLang="en-US" sz="1400" b="0" i="0" u="none" strike="noStrike" cap="none" normalizeH="0" dirty="0" smtClean="0">
              <a:ln>
                <a:noFill/>
              </a:ln>
              <a:solidFill>
                <a:srgbClr val="0000FF"/>
              </a:solidFill>
              <a:effectLst/>
              <a:latin typeface="+mn-lt"/>
              <a:ea typeface="+mn-ea"/>
            </a:endParaRPr>
          </a:p>
        </p:txBody>
      </p:sp>
      <p:sp>
        <p:nvSpPr>
          <p:cNvPr id="21" name="正方形/長方形 20"/>
          <p:cNvSpPr/>
          <p:nvPr/>
        </p:nvSpPr>
        <p:spPr bwMode="auto">
          <a:xfrm>
            <a:off x="5508104" y="4005064"/>
            <a:ext cx="1296144" cy="288032"/>
          </a:xfrm>
          <a:prstGeom prst="rect">
            <a:avLst/>
          </a:prstGeom>
          <a:solidFill>
            <a:srgbClr val="FFE389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スイッチ</a:t>
            </a:r>
          </a:p>
        </p:txBody>
      </p:sp>
      <p:sp>
        <p:nvSpPr>
          <p:cNvPr id="22" name="正方形/長方形 21"/>
          <p:cNvSpPr/>
          <p:nvPr/>
        </p:nvSpPr>
        <p:spPr bwMode="auto">
          <a:xfrm>
            <a:off x="2267744" y="5013176"/>
            <a:ext cx="648072" cy="1296144"/>
          </a:xfrm>
          <a:prstGeom prst="rect">
            <a:avLst/>
          </a:prstGeom>
          <a:solidFill>
            <a:srgbClr val="CC33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24" name="正方形/長方形 23"/>
          <p:cNvSpPr/>
          <p:nvPr/>
        </p:nvSpPr>
        <p:spPr bwMode="auto">
          <a:xfrm>
            <a:off x="2339752" y="5157192"/>
            <a:ext cx="504056" cy="2160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8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通信</a:t>
            </a:r>
          </a:p>
        </p:txBody>
      </p:sp>
      <p:sp>
        <p:nvSpPr>
          <p:cNvPr id="25" name="正方形/長方形 24"/>
          <p:cNvSpPr/>
          <p:nvPr/>
        </p:nvSpPr>
        <p:spPr bwMode="auto">
          <a:xfrm>
            <a:off x="2339752" y="5445224"/>
            <a:ext cx="216024" cy="43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8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センサ</a:t>
            </a:r>
          </a:p>
        </p:txBody>
      </p:sp>
      <p:sp>
        <p:nvSpPr>
          <p:cNvPr id="26" name="正方形/長方形 25"/>
          <p:cNvSpPr/>
          <p:nvPr/>
        </p:nvSpPr>
        <p:spPr bwMode="auto">
          <a:xfrm>
            <a:off x="2339752" y="5949280"/>
            <a:ext cx="504056" cy="2160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8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IF</a:t>
            </a:r>
            <a:endParaRPr kumimoji="0" lang="ja-JP" altLang="en-US" sz="800" b="0" i="0" u="none" strike="noStrike" cap="none" normalizeH="0" dirty="0" smtClean="0">
              <a:ln>
                <a:noFill/>
              </a:ln>
              <a:solidFill>
                <a:schemeClr val="accent2"/>
              </a:solidFill>
              <a:effectLst/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46" name="上矢印 45"/>
          <p:cNvSpPr/>
          <p:nvPr/>
        </p:nvSpPr>
        <p:spPr bwMode="auto">
          <a:xfrm>
            <a:off x="2987824" y="4437112"/>
            <a:ext cx="720080" cy="504056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47" name="上矢印 46"/>
          <p:cNvSpPr/>
          <p:nvPr/>
        </p:nvSpPr>
        <p:spPr bwMode="auto">
          <a:xfrm>
            <a:off x="4211960" y="2564904"/>
            <a:ext cx="720080" cy="504056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48" name="上矢印 47"/>
          <p:cNvSpPr/>
          <p:nvPr/>
        </p:nvSpPr>
        <p:spPr bwMode="auto">
          <a:xfrm>
            <a:off x="2195736" y="4437112"/>
            <a:ext cx="720080" cy="504056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49" name="上矢印 48"/>
          <p:cNvSpPr/>
          <p:nvPr/>
        </p:nvSpPr>
        <p:spPr bwMode="auto">
          <a:xfrm>
            <a:off x="4644008" y="4437112"/>
            <a:ext cx="720080" cy="504056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50" name="上矢印 49"/>
          <p:cNvSpPr/>
          <p:nvPr/>
        </p:nvSpPr>
        <p:spPr bwMode="auto">
          <a:xfrm>
            <a:off x="3851920" y="4437112"/>
            <a:ext cx="720080" cy="504056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51" name="上矢印 50"/>
          <p:cNvSpPr/>
          <p:nvPr/>
        </p:nvSpPr>
        <p:spPr bwMode="auto">
          <a:xfrm>
            <a:off x="6156176" y="4437112"/>
            <a:ext cx="720080" cy="504056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52" name="上矢印 51"/>
          <p:cNvSpPr/>
          <p:nvPr/>
        </p:nvSpPr>
        <p:spPr bwMode="auto">
          <a:xfrm>
            <a:off x="5364088" y="4437112"/>
            <a:ext cx="720080" cy="504056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53" name="上矢印 52"/>
          <p:cNvSpPr/>
          <p:nvPr/>
        </p:nvSpPr>
        <p:spPr bwMode="auto">
          <a:xfrm>
            <a:off x="2627784" y="2564904"/>
            <a:ext cx="720080" cy="504056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54" name="上矢印 53"/>
          <p:cNvSpPr/>
          <p:nvPr/>
        </p:nvSpPr>
        <p:spPr bwMode="auto">
          <a:xfrm>
            <a:off x="5796136" y="2564904"/>
            <a:ext cx="720080" cy="504056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323528" y="1124744"/>
            <a:ext cx="19800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 smtClean="0">
                <a:solidFill>
                  <a:srgbClr val="0000FF"/>
                </a:solidFill>
                <a:latin typeface="ＤＦＰ太丸ゴシック体"/>
                <a:ea typeface="ＤＦＰ太丸ゴシック体"/>
                <a:cs typeface="ＤＦＰ太丸ゴシック体"/>
              </a:rPr>
              <a:t>クラウド</a:t>
            </a:r>
            <a:r>
              <a:rPr lang="ja-JP" altLang="en-US" sz="1000" dirty="0" smtClean="0">
                <a:solidFill>
                  <a:srgbClr val="0000FF"/>
                </a:solidFill>
                <a:latin typeface="ＤＦＰ太丸ゴシック体"/>
                <a:ea typeface="ＤＦＰ太丸ゴシック体"/>
                <a:cs typeface="ＤＦＰ太丸ゴシック体"/>
              </a:rPr>
              <a:t>・コンピューティング</a:t>
            </a:r>
            <a:endParaRPr kumimoji="1" lang="ja-JP" altLang="en-US" sz="1000" dirty="0" smtClean="0">
              <a:solidFill>
                <a:srgbClr val="0000FF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323528" y="2996952"/>
            <a:ext cx="1851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dirty="0" smtClean="0">
                <a:solidFill>
                  <a:srgbClr val="0000FF"/>
                </a:solidFill>
                <a:latin typeface="ＤＦＰ太丸ゴシック体"/>
                <a:ea typeface="ＤＦＰ太丸ゴシック体"/>
                <a:cs typeface="ＤＦＰ太丸ゴシック体"/>
              </a:rPr>
              <a:t>エッジ・コンピューティング</a:t>
            </a:r>
            <a:endParaRPr lang="en-US" altLang="ja-JP" sz="1000" dirty="0" smtClean="0">
              <a:solidFill>
                <a:srgbClr val="0000FF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  <a:p>
            <a:r>
              <a:rPr lang="ja-JP" altLang="en-US" sz="1000" dirty="0" smtClean="0">
                <a:solidFill>
                  <a:srgbClr val="0000FF"/>
                </a:solidFill>
                <a:latin typeface="ＤＦＰ太丸ゴシック体"/>
                <a:ea typeface="ＤＦＰ太丸ゴシック体"/>
                <a:cs typeface="ＤＦＰ太丸ゴシック体"/>
              </a:rPr>
              <a:t>フォグ・コンピューティング</a:t>
            </a:r>
            <a:endParaRPr lang="en-US" altLang="ja-JP" sz="1000" dirty="0" smtClean="0">
              <a:solidFill>
                <a:srgbClr val="0000FF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323528" y="4869160"/>
            <a:ext cx="13388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dirty="0" smtClean="0">
                <a:solidFill>
                  <a:srgbClr val="0000FF"/>
                </a:solidFill>
                <a:latin typeface="ＤＦＰ太丸ゴシック体"/>
                <a:ea typeface="ＤＦＰ太丸ゴシック体"/>
                <a:cs typeface="ＤＦＰ太丸ゴシック体"/>
              </a:rPr>
              <a:t>スマート・デバイス</a:t>
            </a:r>
            <a:endParaRPr lang="en-US" altLang="ja-JP" sz="1000" dirty="0" smtClean="0">
              <a:solidFill>
                <a:srgbClr val="0000FF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467544" y="1556792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solidFill>
                  <a:srgbClr val="0000FF"/>
                </a:solidFill>
                <a:latin typeface="ＤＦＰ太丸ゴシック体"/>
                <a:ea typeface="ＤＦＰ太丸ゴシック体"/>
                <a:cs typeface="ＤＦＰ太丸ゴシック体"/>
              </a:rPr>
              <a:t>データ活用</a:t>
            </a:r>
            <a:endParaRPr kumimoji="1" lang="en-US" altLang="ja-JP" sz="2000" dirty="0" smtClean="0">
              <a:solidFill>
                <a:srgbClr val="0000FF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  <a:p>
            <a:r>
              <a:rPr kumimoji="1" lang="ja-JP" altLang="en-US" sz="2000" dirty="0" smtClean="0">
                <a:solidFill>
                  <a:srgbClr val="0000FF"/>
                </a:solidFill>
                <a:latin typeface="ＤＦＰ太丸ゴシック体"/>
                <a:ea typeface="ＤＦＰ太丸ゴシック体"/>
                <a:cs typeface="ＤＦＰ太丸ゴシック体"/>
              </a:rPr>
              <a:t>と</a:t>
            </a:r>
            <a:r>
              <a:rPr lang="ja-JP" altLang="en-US" sz="2000" dirty="0" smtClean="0">
                <a:solidFill>
                  <a:srgbClr val="0000FF"/>
                </a:solidFill>
                <a:latin typeface="ＤＦＰ太丸ゴシック体"/>
                <a:ea typeface="ＤＦＰ太丸ゴシック体"/>
                <a:cs typeface="ＤＦＰ太丸ゴシック体"/>
              </a:rPr>
              <a:t>機能</a:t>
            </a:r>
            <a:r>
              <a:rPr kumimoji="1" lang="ja-JP" altLang="en-US" sz="2000" dirty="0" smtClean="0">
                <a:solidFill>
                  <a:srgbClr val="0000FF"/>
                </a:solidFill>
                <a:latin typeface="ＤＦＰ太丸ゴシック体"/>
                <a:ea typeface="ＤＦＰ太丸ゴシック体"/>
                <a:cs typeface="ＤＦＰ太丸ゴシック体"/>
              </a:rPr>
              <a:t>連携</a:t>
            </a: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467544" y="3501008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>
                <a:solidFill>
                  <a:srgbClr val="0000FF"/>
                </a:solidFill>
                <a:latin typeface="ＤＦＰ太丸ゴシック体"/>
                <a:ea typeface="ＤＦＰ太丸ゴシック体"/>
                <a:cs typeface="ＤＦＰ太丸ゴシック体"/>
              </a:rPr>
              <a:t>データ集約</a:t>
            </a:r>
            <a:endParaRPr lang="en-US" altLang="ja-JP" sz="2000" dirty="0" smtClean="0">
              <a:solidFill>
                <a:srgbClr val="0000FF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  <a:p>
            <a:r>
              <a:rPr lang="ja-JP" altLang="en-US" sz="2000" dirty="0" smtClean="0">
                <a:solidFill>
                  <a:srgbClr val="0000FF"/>
                </a:solidFill>
                <a:latin typeface="ＤＦＰ太丸ゴシック体"/>
                <a:ea typeface="ＤＦＰ太丸ゴシック体"/>
                <a:cs typeface="ＤＦＰ太丸ゴシック体"/>
              </a:rPr>
              <a:t>と高速応答</a:t>
            </a:r>
            <a:endParaRPr kumimoji="1" lang="ja-JP" altLang="en-US" sz="2000" dirty="0" smtClean="0">
              <a:solidFill>
                <a:srgbClr val="0000FF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467544" y="5301208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>
                <a:solidFill>
                  <a:srgbClr val="0000FF"/>
                </a:solidFill>
                <a:latin typeface="ＤＦＰ太丸ゴシック体"/>
                <a:ea typeface="ＤＦＰ太丸ゴシック体"/>
                <a:cs typeface="ＤＦＰ太丸ゴシック体"/>
              </a:rPr>
              <a:t>データ収集</a:t>
            </a:r>
            <a:endParaRPr lang="en-US" altLang="ja-JP" sz="2000" dirty="0" smtClean="0">
              <a:solidFill>
                <a:srgbClr val="0000FF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  <a:p>
            <a:r>
              <a:rPr lang="ja-JP" altLang="en-US" sz="2000" dirty="0" smtClean="0">
                <a:solidFill>
                  <a:srgbClr val="0000FF"/>
                </a:solidFill>
                <a:latin typeface="ＤＦＰ太丸ゴシック体"/>
                <a:ea typeface="ＤＦＰ太丸ゴシック体"/>
                <a:cs typeface="ＤＦＰ太丸ゴシック体"/>
              </a:rPr>
              <a:t>と遠隔送信</a:t>
            </a:r>
            <a:endParaRPr kumimoji="1" lang="ja-JP" altLang="en-US" sz="2000" dirty="0" smtClean="0">
              <a:solidFill>
                <a:srgbClr val="0000FF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64" name="正方形/長方形 63"/>
          <p:cNvSpPr/>
          <p:nvPr/>
        </p:nvSpPr>
        <p:spPr bwMode="auto">
          <a:xfrm>
            <a:off x="5436096" y="1556792"/>
            <a:ext cx="1440160" cy="360039"/>
          </a:xfrm>
          <a:prstGeom prst="rect">
            <a:avLst/>
          </a:prstGeom>
          <a:solidFill>
            <a:srgbClr val="4168A7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・・・</a:t>
            </a:r>
          </a:p>
        </p:txBody>
      </p:sp>
      <p:sp>
        <p:nvSpPr>
          <p:cNvPr id="66" name="正方形/長方形 65"/>
          <p:cNvSpPr/>
          <p:nvPr/>
        </p:nvSpPr>
        <p:spPr bwMode="auto">
          <a:xfrm>
            <a:off x="2627784" y="5445224"/>
            <a:ext cx="216024" cy="43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800" dirty="0" smtClean="0">
                <a:solidFill>
                  <a:schemeClr val="accent2"/>
                </a:solidFill>
                <a:latin typeface="ＤＦＰ太丸ゴシック体"/>
                <a:ea typeface="ＤＦＰ太丸ゴシック体"/>
                <a:cs typeface="ＤＦＰ太丸ゴシック体"/>
              </a:rPr>
              <a:t>処理</a:t>
            </a:r>
            <a:endParaRPr kumimoji="0" lang="ja-JP" altLang="en-US" sz="800" b="0" i="0" u="none" strike="noStrike" cap="none" normalizeH="0" dirty="0" smtClean="0">
              <a:ln>
                <a:noFill/>
              </a:ln>
              <a:solidFill>
                <a:schemeClr val="accent2"/>
              </a:solidFill>
              <a:effectLst/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7164288" y="5301208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>
                <a:solidFill>
                  <a:srgbClr val="0000FF"/>
                </a:solidFill>
                <a:latin typeface="ＤＦＰ太丸ゴシック体"/>
                <a:ea typeface="ＤＦＰ太丸ゴシック体"/>
                <a:cs typeface="ＤＦＰ太丸ゴシック体"/>
              </a:rPr>
              <a:t>データ受信</a:t>
            </a:r>
            <a:endParaRPr lang="en-US" altLang="ja-JP" sz="2000" dirty="0" smtClean="0">
              <a:solidFill>
                <a:srgbClr val="0000FF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  <a:p>
            <a:r>
              <a:rPr lang="ja-JP" altLang="en-US" sz="2000" dirty="0" smtClean="0">
                <a:solidFill>
                  <a:srgbClr val="0000FF"/>
                </a:solidFill>
                <a:latin typeface="ＤＦＰ太丸ゴシック体"/>
                <a:ea typeface="ＤＦＰ太丸ゴシック体"/>
                <a:cs typeface="ＤＦＰ太丸ゴシック体"/>
              </a:rPr>
              <a:t>と遠隔制御</a:t>
            </a:r>
            <a:endParaRPr kumimoji="1" lang="ja-JP" altLang="en-US" sz="2000" dirty="0" smtClean="0">
              <a:solidFill>
                <a:srgbClr val="0000FF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93" name="屈折矢印 92"/>
          <p:cNvSpPr/>
          <p:nvPr/>
        </p:nvSpPr>
        <p:spPr bwMode="auto">
          <a:xfrm flipV="1">
            <a:off x="7164288" y="1772816"/>
            <a:ext cx="1008112" cy="3528392"/>
          </a:xfrm>
          <a:prstGeom prst="bentUpArrow">
            <a:avLst>
              <a:gd name="adj1" fmla="val 33399"/>
              <a:gd name="adj2" fmla="val 25000"/>
              <a:gd name="adj3" fmla="val 25000"/>
            </a:avLst>
          </a:prstGeom>
          <a:solidFill>
            <a:srgbClr val="83A0C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94" name="正方形/長方形 93"/>
          <p:cNvSpPr/>
          <p:nvPr/>
        </p:nvSpPr>
        <p:spPr bwMode="auto">
          <a:xfrm>
            <a:off x="7092280" y="2204864"/>
            <a:ext cx="1584176" cy="2232248"/>
          </a:xfrm>
          <a:prstGeom prst="rect">
            <a:avLst/>
          </a:prstGeom>
          <a:solidFill>
            <a:srgbClr val="FF9933">
              <a:alpha val="67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ja-JP" altLang="en-US" sz="1200" b="1" i="0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ハードウェア</a:t>
            </a:r>
            <a:r>
              <a:rPr kumimoji="0" lang="ja-JP" altLang="en-US" sz="1200" b="1" dirty="0" smtClean="0">
                <a:solidFill>
                  <a:srgbClr val="8000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の</a:t>
            </a:r>
            <a:r>
              <a:rPr kumimoji="0" lang="ja-JP" altLang="en-US" sz="1200" b="1" i="0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統合</a:t>
            </a:r>
            <a:endParaRPr kumimoji="0" lang="en-US" altLang="ja-JP" sz="1200" b="1" i="0" u="none" strike="noStrike" cap="none" normalizeH="0" dirty="0" smtClean="0">
              <a:ln>
                <a:noFill/>
              </a:ln>
              <a:solidFill>
                <a:srgbClr val="800000"/>
              </a:solidFill>
              <a:effectLst/>
              <a:latin typeface="ＤＦＰ太丸ゴシック体"/>
              <a:ea typeface="ＤＦＰ太丸ゴシック体"/>
              <a:cs typeface="ＤＦＰ太丸ゴシック体"/>
            </a:endParaRP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ja-JP" altLang="en-US" sz="800" dirty="0" smtClean="0">
                <a:solidFill>
                  <a:schemeClr val="bg1"/>
                </a:solidFill>
                <a:latin typeface="ＤＦＰ太丸ゴシック体"/>
                <a:ea typeface="ＤＦＰ太丸ゴシック体"/>
                <a:cs typeface="ＤＦＰ太丸ゴシック体"/>
              </a:rPr>
              <a:t>スイッチ、サーバー、ストレージの一体化と機能連携</a:t>
            </a:r>
            <a:endParaRPr kumimoji="0" lang="en-US" altLang="ja-JP" sz="8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ＤＦＰ太丸ゴシック体"/>
              <a:ea typeface="ＤＦＰ太丸ゴシック体"/>
              <a:cs typeface="ＤＦＰ太丸ゴシック体"/>
            </a:endParaRP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ja-JP" altLang="en-US" sz="1200" b="1" dirty="0" smtClean="0">
                <a:solidFill>
                  <a:srgbClr val="8000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ハード・ソフトのオープン化</a:t>
            </a:r>
            <a:endParaRPr kumimoji="0" lang="en-US" altLang="ja-JP" sz="1200" b="1" dirty="0" smtClean="0">
              <a:solidFill>
                <a:srgbClr val="800000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ja-JP" altLang="en-US" sz="800" dirty="0" smtClean="0">
                <a:solidFill>
                  <a:schemeClr val="bg1"/>
                </a:solidFill>
                <a:latin typeface="ＤＦＰ太丸ゴシック体"/>
                <a:ea typeface="ＤＦＰ太丸ゴシック体"/>
                <a:cs typeface="ＤＦＰ太丸ゴシック体"/>
              </a:rPr>
              <a:t>ホワイト・ボックス、</a:t>
            </a:r>
            <a:r>
              <a:rPr kumimoji="0" lang="en-US" altLang="ja-JP" sz="800" dirty="0" smtClean="0">
                <a:solidFill>
                  <a:schemeClr val="bg1"/>
                </a:solidFill>
                <a:latin typeface="ＤＦＰ太丸ゴシック体"/>
                <a:ea typeface="ＤＦＰ太丸ゴシック体"/>
                <a:cs typeface="ＤＦＰ太丸ゴシック体"/>
              </a:rPr>
              <a:t>OSS</a:t>
            </a:r>
            <a:r>
              <a:rPr kumimoji="0" lang="ja-JP" altLang="en-US" sz="800" dirty="0" smtClean="0">
                <a:solidFill>
                  <a:schemeClr val="bg1"/>
                </a:solidFill>
                <a:latin typeface="ＤＦＰ太丸ゴシック体"/>
                <a:ea typeface="ＤＦＰ太丸ゴシック体"/>
                <a:cs typeface="ＤＦＰ太丸ゴシック体"/>
              </a:rPr>
              <a:t>版ネットワーク</a:t>
            </a:r>
            <a:r>
              <a:rPr kumimoji="0" lang="en-US" altLang="ja-JP" sz="800" dirty="0" smtClean="0">
                <a:solidFill>
                  <a:schemeClr val="bg1"/>
                </a:solidFill>
                <a:latin typeface="ＤＦＰ太丸ゴシック体"/>
                <a:ea typeface="ＤＦＰ太丸ゴシック体"/>
                <a:cs typeface="ＤＦＰ太丸ゴシック体"/>
              </a:rPr>
              <a:t>OS</a:t>
            </a:r>
            <a:r>
              <a:rPr kumimoji="0" lang="ja-JP" altLang="en-US" sz="800" dirty="0" smtClean="0">
                <a:solidFill>
                  <a:schemeClr val="bg1"/>
                </a:solidFill>
                <a:latin typeface="ＤＦＰ太丸ゴシック体"/>
                <a:ea typeface="ＤＦＰ太丸ゴシック体"/>
                <a:cs typeface="ＤＦＰ太丸ゴシック体"/>
              </a:rPr>
              <a:t>の普及</a:t>
            </a:r>
            <a:endParaRPr kumimoji="0" lang="en-US" altLang="ja-JP" sz="800" dirty="0" smtClean="0">
              <a:solidFill>
                <a:schemeClr val="bg1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ja-JP" altLang="en-US" sz="1200" i="0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アプリケーションの実行</a:t>
            </a:r>
            <a:endParaRPr kumimoji="0" lang="en-US" altLang="ja-JP" sz="1200" i="0" u="none" strike="noStrike" cap="none" normalizeH="0" dirty="0" smtClean="0">
              <a:ln>
                <a:noFill/>
              </a:ln>
              <a:solidFill>
                <a:srgbClr val="800000"/>
              </a:solidFill>
              <a:effectLst/>
              <a:latin typeface="ＤＦＰ太丸ゴシック体"/>
              <a:ea typeface="ＤＦＰ太丸ゴシック体"/>
              <a:cs typeface="ＤＦＰ太丸ゴシック体"/>
            </a:endParaRP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ja-JP" altLang="en-US" sz="800" dirty="0" smtClean="0">
                <a:solidFill>
                  <a:schemeClr val="bg1"/>
                </a:solidFill>
                <a:latin typeface="ＤＦＰ太丸ゴシック体"/>
                <a:ea typeface="ＤＦＰ太丸ゴシック体"/>
                <a:cs typeface="ＤＦＰ太丸ゴシック体"/>
              </a:rPr>
              <a:t>サーバー用</a:t>
            </a:r>
            <a:r>
              <a:rPr kumimoji="0" lang="en-US" altLang="ja-JP" sz="800" dirty="0" smtClean="0">
                <a:solidFill>
                  <a:schemeClr val="bg1"/>
                </a:solidFill>
                <a:latin typeface="ＤＦＰ太丸ゴシック体"/>
                <a:ea typeface="ＤＦＰ太丸ゴシック体"/>
                <a:cs typeface="ＤＦＰ太丸ゴシック体"/>
              </a:rPr>
              <a:t>CPU</a:t>
            </a:r>
            <a:r>
              <a:rPr kumimoji="0" lang="ja-JP" altLang="en-US" sz="800" dirty="0" smtClean="0">
                <a:solidFill>
                  <a:schemeClr val="bg1"/>
                </a:solidFill>
                <a:latin typeface="ＤＦＰ太丸ゴシック体"/>
                <a:ea typeface="ＤＦＰ太丸ゴシック体"/>
                <a:cs typeface="ＤＦＰ太丸ゴシック体"/>
              </a:rPr>
              <a:t>、</a:t>
            </a:r>
            <a:r>
              <a:rPr kumimoji="0" lang="en-US" altLang="ja-JP" sz="800" dirty="0" smtClean="0">
                <a:solidFill>
                  <a:schemeClr val="bg1"/>
                </a:solidFill>
                <a:latin typeface="ＤＦＰ太丸ゴシック体"/>
                <a:ea typeface="ＤＦＰ太丸ゴシック体"/>
                <a:cs typeface="ＤＦＰ太丸ゴシック体"/>
              </a:rPr>
              <a:t>OS</a:t>
            </a:r>
            <a:r>
              <a:rPr kumimoji="0" lang="ja-JP" altLang="en-US" sz="800" dirty="0" smtClean="0">
                <a:solidFill>
                  <a:schemeClr val="bg1"/>
                </a:solidFill>
                <a:latin typeface="ＤＦＰ太丸ゴシック体"/>
                <a:ea typeface="ＤＦＰ太丸ゴシック体"/>
                <a:cs typeface="ＤＦＰ太丸ゴシック体"/>
              </a:rPr>
              <a:t>とストレージの実装</a:t>
            </a:r>
            <a:endParaRPr kumimoji="0" lang="ja-JP" altLang="en-US" sz="8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95" name="二等辺三角形 94"/>
          <p:cNvSpPr/>
          <p:nvPr/>
        </p:nvSpPr>
        <p:spPr bwMode="auto">
          <a:xfrm rot="16200000">
            <a:off x="6516216" y="3789040"/>
            <a:ext cx="1008112" cy="144016"/>
          </a:xfrm>
          <a:prstGeom prst="triangle">
            <a:avLst/>
          </a:prstGeom>
          <a:solidFill>
            <a:srgbClr val="FF9933">
              <a:alpha val="67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endParaRPr kumimoji="0" lang="ja-JP" altLang="en-US" sz="1200" b="1">
              <a:solidFill>
                <a:schemeClr val="bg1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96" name="正方形/長方形 95"/>
          <p:cNvSpPr/>
          <p:nvPr/>
        </p:nvSpPr>
        <p:spPr bwMode="auto">
          <a:xfrm>
            <a:off x="3059832" y="5013176"/>
            <a:ext cx="648072" cy="1296144"/>
          </a:xfrm>
          <a:prstGeom prst="rect">
            <a:avLst/>
          </a:prstGeom>
          <a:solidFill>
            <a:srgbClr val="CC33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97" name="正方形/長方形 96"/>
          <p:cNvSpPr/>
          <p:nvPr/>
        </p:nvSpPr>
        <p:spPr bwMode="auto">
          <a:xfrm>
            <a:off x="3131840" y="5157192"/>
            <a:ext cx="504056" cy="2160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8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通信</a:t>
            </a:r>
          </a:p>
        </p:txBody>
      </p:sp>
      <p:sp>
        <p:nvSpPr>
          <p:cNvPr id="98" name="正方形/長方形 97"/>
          <p:cNvSpPr/>
          <p:nvPr/>
        </p:nvSpPr>
        <p:spPr bwMode="auto">
          <a:xfrm>
            <a:off x="3131840" y="5445224"/>
            <a:ext cx="216024" cy="43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8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センサ</a:t>
            </a:r>
          </a:p>
        </p:txBody>
      </p:sp>
      <p:sp>
        <p:nvSpPr>
          <p:cNvPr id="99" name="正方形/長方形 98"/>
          <p:cNvSpPr/>
          <p:nvPr/>
        </p:nvSpPr>
        <p:spPr bwMode="auto">
          <a:xfrm>
            <a:off x="3131840" y="5949280"/>
            <a:ext cx="504056" cy="2160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8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IF</a:t>
            </a:r>
            <a:endParaRPr kumimoji="0" lang="ja-JP" altLang="en-US" sz="800" b="0" i="0" u="none" strike="noStrike" cap="none" normalizeH="0" dirty="0" smtClean="0">
              <a:ln>
                <a:noFill/>
              </a:ln>
              <a:solidFill>
                <a:schemeClr val="accent2"/>
              </a:solidFill>
              <a:effectLst/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100" name="正方形/長方形 99"/>
          <p:cNvSpPr/>
          <p:nvPr/>
        </p:nvSpPr>
        <p:spPr bwMode="auto">
          <a:xfrm>
            <a:off x="3419872" y="5445224"/>
            <a:ext cx="216024" cy="43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800" dirty="0" smtClean="0">
                <a:solidFill>
                  <a:schemeClr val="accent2"/>
                </a:solidFill>
                <a:latin typeface="ＤＦＰ太丸ゴシック体"/>
                <a:ea typeface="ＤＦＰ太丸ゴシック体"/>
                <a:cs typeface="ＤＦＰ太丸ゴシック体"/>
              </a:rPr>
              <a:t>処理</a:t>
            </a:r>
            <a:endParaRPr kumimoji="0" lang="ja-JP" altLang="en-US" sz="800" b="0" i="0" u="none" strike="noStrike" cap="none" normalizeH="0" dirty="0" smtClean="0">
              <a:ln>
                <a:noFill/>
              </a:ln>
              <a:solidFill>
                <a:schemeClr val="accent2"/>
              </a:solidFill>
              <a:effectLst/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101" name="正方形/長方形 100"/>
          <p:cNvSpPr/>
          <p:nvPr/>
        </p:nvSpPr>
        <p:spPr bwMode="auto">
          <a:xfrm>
            <a:off x="3851920" y="5013176"/>
            <a:ext cx="648072" cy="1296144"/>
          </a:xfrm>
          <a:prstGeom prst="rect">
            <a:avLst/>
          </a:prstGeom>
          <a:solidFill>
            <a:srgbClr val="CC33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102" name="正方形/長方形 101"/>
          <p:cNvSpPr/>
          <p:nvPr/>
        </p:nvSpPr>
        <p:spPr bwMode="auto">
          <a:xfrm>
            <a:off x="3923928" y="5157192"/>
            <a:ext cx="504056" cy="2160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8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通信</a:t>
            </a:r>
          </a:p>
        </p:txBody>
      </p:sp>
      <p:sp>
        <p:nvSpPr>
          <p:cNvPr id="103" name="正方形/長方形 102"/>
          <p:cNvSpPr/>
          <p:nvPr/>
        </p:nvSpPr>
        <p:spPr bwMode="auto">
          <a:xfrm>
            <a:off x="3923928" y="5445224"/>
            <a:ext cx="216024" cy="43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8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センサ</a:t>
            </a:r>
          </a:p>
        </p:txBody>
      </p:sp>
      <p:sp>
        <p:nvSpPr>
          <p:cNvPr id="104" name="正方形/長方形 103"/>
          <p:cNvSpPr/>
          <p:nvPr/>
        </p:nvSpPr>
        <p:spPr bwMode="auto">
          <a:xfrm>
            <a:off x="3923928" y="5949280"/>
            <a:ext cx="504056" cy="2160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8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IF</a:t>
            </a:r>
            <a:endParaRPr kumimoji="0" lang="ja-JP" altLang="en-US" sz="800" b="0" i="0" u="none" strike="noStrike" cap="none" normalizeH="0" dirty="0" smtClean="0">
              <a:ln>
                <a:noFill/>
              </a:ln>
              <a:solidFill>
                <a:schemeClr val="accent2"/>
              </a:solidFill>
              <a:effectLst/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105" name="正方形/長方形 104"/>
          <p:cNvSpPr/>
          <p:nvPr/>
        </p:nvSpPr>
        <p:spPr bwMode="auto">
          <a:xfrm>
            <a:off x="4211960" y="5445224"/>
            <a:ext cx="216024" cy="43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800" dirty="0" smtClean="0">
                <a:solidFill>
                  <a:schemeClr val="accent2"/>
                </a:solidFill>
                <a:latin typeface="ＤＦＰ太丸ゴシック体"/>
                <a:ea typeface="ＤＦＰ太丸ゴシック体"/>
                <a:cs typeface="ＤＦＰ太丸ゴシック体"/>
              </a:rPr>
              <a:t>処理</a:t>
            </a:r>
            <a:endParaRPr kumimoji="0" lang="ja-JP" altLang="en-US" sz="800" b="0" i="0" u="none" strike="noStrike" cap="none" normalizeH="0" dirty="0" smtClean="0">
              <a:ln>
                <a:noFill/>
              </a:ln>
              <a:solidFill>
                <a:schemeClr val="accent2"/>
              </a:solidFill>
              <a:effectLst/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106" name="正方形/長方形 105"/>
          <p:cNvSpPr/>
          <p:nvPr/>
        </p:nvSpPr>
        <p:spPr bwMode="auto">
          <a:xfrm>
            <a:off x="4644008" y="5013176"/>
            <a:ext cx="648072" cy="1296144"/>
          </a:xfrm>
          <a:prstGeom prst="rect">
            <a:avLst/>
          </a:prstGeom>
          <a:solidFill>
            <a:srgbClr val="CC33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107" name="正方形/長方形 106"/>
          <p:cNvSpPr/>
          <p:nvPr/>
        </p:nvSpPr>
        <p:spPr bwMode="auto">
          <a:xfrm>
            <a:off x="4716016" y="5157192"/>
            <a:ext cx="504056" cy="2160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8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通信</a:t>
            </a:r>
          </a:p>
        </p:txBody>
      </p:sp>
      <p:sp>
        <p:nvSpPr>
          <p:cNvPr id="108" name="正方形/長方形 107"/>
          <p:cNvSpPr/>
          <p:nvPr/>
        </p:nvSpPr>
        <p:spPr bwMode="auto">
          <a:xfrm>
            <a:off x="4716016" y="5445224"/>
            <a:ext cx="216024" cy="43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8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センサ</a:t>
            </a:r>
          </a:p>
        </p:txBody>
      </p:sp>
      <p:sp>
        <p:nvSpPr>
          <p:cNvPr id="109" name="正方形/長方形 108"/>
          <p:cNvSpPr/>
          <p:nvPr/>
        </p:nvSpPr>
        <p:spPr bwMode="auto">
          <a:xfrm>
            <a:off x="4716016" y="5949280"/>
            <a:ext cx="504056" cy="2160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8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IF</a:t>
            </a:r>
            <a:endParaRPr kumimoji="0" lang="ja-JP" altLang="en-US" sz="800" b="0" i="0" u="none" strike="noStrike" cap="none" normalizeH="0" dirty="0" smtClean="0">
              <a:ln>
                <a:noFill/>
              </a:ln>
              <a:solidFill>
                <a:schemeClr val="accent2"/>
              </a:solidFill>
              <a:effectLst/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110" name="正方形/長方形 109"/>
          <p:cNvSpPr/>
          <p:nvPr/>
        </p:nvSpPr>
        <p:spPr bwMode="auto">
          <a:xfrm>
            <a:off x="5004048" y="5445224"/>
            <a:ext cx="216024" cy="43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800" dirty="0" smtClean="0">
                <a:solidFill>
                  <a:schemeClr val="accent2"/>
                </a:solidFill>
                <a:latin typeface="ＤＦＰ太丸ゴシック体"/>
                <a:ea typeface="ＤＦＰ太丸ゴシック体"/>
                <a:cs typeface="ＤＦＰ太丸ゴシック体"/>
              </a:rPr>
              <a:t>処理</a:t>
            </a:r>
            <a:endParaRPr kumimoji="0" lang="ja-JP" altLang="en-US" sz="800" b="0" i="0" u="none" strike="noStrike" cap="none" normalizeH="0" dirty="0" smtClean="0">
              <a:ln>
                <a:noFill/>
              </a:ln>
              <a:solidFill>
                <a:schemeClr val="accent2"/>
              </a:solidFill>
              <a:effectLst/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111" name="正方形/長方形 110"/>
          <p:cNvSpPr/>
          <p:nvPr/>
        </p:nvSpPr>
        <p:spPr bwMode="auto">
          <a:xfrm>
            <a:off x="5436096" y="5013176"/>
            <a:ext cx="648072" cy="1296144"/>
          </a:xfrm>
          <a:prstGeom prst="rect">
            <a:avLst/>
          </a:prstGeom>
          <a:solidFill>
            <a:srgbClr val="CC33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112" name="正方形/長方形 111"/>
          <p:cNvSpPr/>
          <p:nvPr/>
        </p:nvSpPr>
        <p:spPr bwMode="auto">
          <a:xfrm>
            <a:off x="5508104" y="5157192"/>
            <a:ext cx="504056" cy="2160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8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通信</a:t>
            </a:r>
          </a:p>
        </p:txBody>
      </p:sp>
      <p:sp>
        <p:nvSpPr>
          <p:cNvPr id="113" name="正方形/長方形 112"/>
          <p:cNvSpPr/>
          <p:nvPr/>
        </p:nvSpPr>
        <p:spPr bwMode="auto">
          <a:xfrm>
            <a:off x="5508104" y="5445224"/>
            <a:ext cx="216024" cy="43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8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センサ</a:t>
            </a:r>
          </a:p>
        </p:txBody>
      </p:sp>
      <p:sp>
        <p:nvSpPr>
          <p:cNvPr id="114" name="正方形/長方形 113"/>
          <p:cNvSpPr/>
          <p:nvPr/>
        </p:nvSpPr>
        <p:spPr bwMode="auto">
          <a:xfrm>
            <a:off x="5508104" y="5949280"/>
            <a:ext cx="504056" cy="2160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8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IF</a:t>
            </a:r>
            <a:endParaRPr kumimoji="0" lang="ja-JP" altLang="en-US" sz="800" b="0" i="0" u="none" strike="noStrike" cap="none" normalizeH="0" dirty="0" smtClean="0">
              <a:ln>
                <a:noFill/>
              </a:ln>
              <a:solidFill>
                <a:schemeClr val="accent2"/>
              </a:solidFill>
              <a:effectLst/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115" name="正方形/長方形 114"/>
          <p:cNvSpPr/>
          <p:nvPr/>
        </p:nvSpPr>
        <p:spPr bwMode="auto">
          <a:xfrm>
            <a:off x="5796136" y="5445224"/>
            <a:ext cx="216024" cy="43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800" dirty="0" smtClean="0">
                <a:solidFill>
                  <a:schemeClr val="accent2"/>
                </a:solidFill>
                <a:latin typeface="ＤＦＰ太丸ゴシック体"/>
                <a:ea typeface="ＤＦＰ太丸ゴシック体"/>
                <a:cs typeface="ＤＦＰ太丸ゴシック体"/>
              </a:rPr>
              <a:t>処理</a:t>
            </a:r>
            <a:endParaRPr kumimoji="0" lang="ja-JP" altLang="en-US" sz="800" b="0" i="0" u="none" strike="noStrike" cap="none" normalizeH="0" dirty="0" smtClean="0">
              <a:ln>
                <a:noFill/>
              </a:ln>
              <a:solidFill>
                <a:schemeClr val="accent2"/>
              </a:solidFill>
              <a:effectLst/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116" name="正方形/長方形 115"/>
          <p:cNvSpPr/>
          <p:nvPr/>
        </p:nvSpPr>
        <p:spPr bwMode="auto">
          <a:xfrm>
            <a:off x="6228184" y="5013176"/>
            <a:ext cx="648072" cy="1296144"/>
          </a:xfrm>
          <a:prstGeom prst="rect">
            <a:avLst/>
          </a:prstGeom>
          <a:solidFill>
            <a:srgbClr val="CC33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117" name="正方形/長方形 116"/>
          <p:cNvSpPr/>
          <p:nvPr/>
        </p:nvSpPr>
        <p:spPr bwMode="auto">
          <a:xfrm>
            <a:off x="6300192" y="5157192"/>
            <a:ext cx="504056" cy="2160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8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通信</a:t>
            </a:r>
          </a:p>
        </p:txBody>
      </p:sp>
      <p:sp>
        <p:nvSpPr>
          <p:cNvPr id="118" name="正方形/長方形 117"/>
          <p:cNvSpPr/>
          <p:nvPr/>
        </p:nvSpPr>
        <p:spPr bwMode="auto">
          <a:xfrm>
            <a:off x="6300192" y="5445224"/>
            <a:ext cx="216024" cy="43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8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センサ</a:t>
            </a:r>
          </a:p>
        </p:txBody>
      </p:sp>
      <p:sp>
        <p:nvSpPr>
          <p:cNvPr id="119" name="正方形/長方形 118"/>
          <p:cNvSpPr/>
          <p:nvPr/>
        </p:nvSpPr>
        <p:spPr bwMode="auto">
          <a:xfrm>
            <a:off x="6300192" y="5949280"/>
            <a:ext cx="504056" cy="2160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8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IF</a:t>
            </a:r>
            <a:endParaRPr kumimoji="0" lang="ja-JP" altLang="en-US" sz="800" b="0" i="0" u="none" strike="noStrike" cap="none" normalizeH="0" dirty="0" smtClean="0">
              <a:ln>
                <a:noFill/>
              </a:ln>
              <a:solidFill>
                <a:schemeClr val="accent2"/>
              </a:solidFill>
              <a:effectLst/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120" name="正方形/長方形 119"/>
          <p:cNvSpPr/>
          <p:nvPr/>
        </p:nvSpPr>
        <p:spPr bwMode="auto">
          <a:xfrm>
            <a:off x="6588224" y="5445224"/>
            <a:ext cx="216024" cy="43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800" dirty="0" smtClean="0">
                <a:solidFill>
                  <a:schemeClr val="accent2"/>
                </a:solidFill>
                <a:latin typeface="ＤＦＰ太丸ゴシック体"/>
                <a:ea typeface="ＤＦＰ太丸ゴシック体"/>
                <a:cs typeface="ＤＦＰ太丸ゴシック体"/>
              </a:rPr>
              <a:t>処理</a:t>
            </a:r>
            <a:endParaRPr kumimoji="0" lang="ja-JP" altLang="en-US" sz="800" b="0" i="0" u="none" strike="noStrike" cap="none" normalizeH="0" dirty="0" smtClean="0">
              <a:ln>
                <a:noFill/>
              </a:ln>
              <a:solidFill>
                <a:schemeClr val="accent2"/>
              </a:solidFill>
              <a:effectLst/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</p:spTree>
    <p:extLst>
      <p:ext uri="{BB962C8B-B14F-4D97-AF65-F5344CB8AC3E}">
        <p14:creationId xmlns:p14="http://schemas.microsoft.com/office/powerpoint/2010/main" val="2138340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角丸四角形 19"/>
          <p:cNvSpPr/>
          <p:nvPr/>
        </p:nvSpPr>
        <p:spPr bwMode="auto">
          <a:xfrm>
            <a:off x="2051720" y="4437112"/>
            <a:ext cx="6192688" cy="72008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IoT/M2M</a:t>
            </a:r>
            <a:r>
              <a:rPr lang="ja-JP" altLang="en-US" dirty="0" smtClean="0"/>
              <a:t>ビジネスの構造</a:t>
            </a:r>
            <a:endParaRPr kumimoji="1" lang="ja-JP" altLang="en-US" dirty="0"/>
          </a:p>
        </p:txBody>
      </p:sp>
      <p:sp>
        <p:nvSpPr>
          <p:cNvPr id="3" name="フローチャート: 磁気ディスク 2"/>
          <p:cNvSpPr/>
          <p:nvPr/>
        </p:nvSpPr>
        <p:spPr bwMode="auto">
          <a:xfrm>
            <a:off x="2051720" y="5229200"/>
            <a:ext cx="6192688" cy="720080"/>
          </a:xfrm>
          <a:prstGeom prst="flowChartMagneticDisk">
            <a:avLst/>
          </a:prstGeom>
          <a:solidFill>
            <a:srgbClr val="1FAECD"/>
          </a:solidFill>
          <a:ln w="19050" cmpd="sng"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200" b="0" i="0" u="none" strike="noStrike" cap="none" normalizeH="0" dirty="0" smtClean="0">
              <a:ln>
                <a:noFill/>
              </a:ln>
              <a:effectLst/>
              <a:latin typeface="+mn-lt"/>
              <a:ea typeface="+mn-ea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 dirty="0" smtClean="0">
                <a:ln>
                  <a:noFill/>
                </a:ln>
                <a:effectLst/>
                <a:latin typeface="+mn-lt"/>
                <a:ea typeface="+mn-ea"/>
              </a:rPr>
              <a:t>Vital &amp; Life log/Location/Sensor and Device</a:t>
            </a:r>
            <a:endParaRPr kumimoji="0" lang="ja-JP" altLang="en-US" sz="1200" b="0" i="0" u="none" strike="noStrike" cap="none" normalizeH="0" dirty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413503" y="5199583"/>
            <a:ext cx="146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bg1"/>
                </a:solidFill>
                <a:latin typeface="+mn-lt"/>
                <a:ea typeface="+mn-ea"/>
              </a:rPr>
              <a:t>Big Data</a:t>
            </a:r>
            <a:endParaRPr kumimoji="1" lang="ja-JP" altLang="en-US" sz="2400" dirty="0" smtClean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1" name="角丸四角形 10"/>
          <p:cNvSpPr/>
          <p:nvPr/>
        </p:nvSpPr>
        <p:spPr bwMode="auto">
          <a:xfrm>
            <a:off x="2051720" y="3429000"/>
            <a:ext cx="6192688" cy="936104"/>
          </a:xfrm>
          <a:prstGeom prst="roundRect">
            <a:avLst/>
          </a:prstGeom>
          <a:solidFill>
            <a:srgbClr val="FFE389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12" name="角丸四角形 11"/>
          <p:cNvSpPr/>
          <p:nvPr/>
        </p:nvSpPr>
        <p:spPr bwMode="auto">
          <a:xfrm>
            <a:off x="3563888" y="4077072"/>
            <a:ext cx="3168352" cy="216024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dirty="0" smtClean="0">
                <a:solidFill>
                  <a:srgbClr val="FFFFFF"/>
                </a:solidFill>
                <a:latin typeface="+mn-lt"/>
                <a:ea typeface="+mn-ea"/>
              </a:rPr>
              <a:t>Web API (SOAP/REST)</a:t>
            </a:r>
            <a:endParaRPr kumimoji="0" lang="ja-JP" altLang="en-US" sz="1200" b="0" i="0" u="none" strike="noStrike" cap="none" normalizeH="0" dirty="0" smtClean="0">
              <a:ln>
                <a:noFill/>
              </a:ln>
              <a:solidFill>
                <a:srgbClr val="FFFFFF"/>
              </a:solidFill>
              <a:effectLst/>
              <a:latin typeface="+mn-lt"/>
              <a:ea typeface="+mn-ea"/>
            </a:endParaRPr>
          </a:p>
        </p:txBody>
      </p:sp>
      <p:sp>
        <p:nvSpPr>
          <p:cNvPr id="14" name="フローチャート: 磁気ディスク 13"/>
          <p:cNvSpPr/>
          <p:nvPr/>
        </p:nvSpPr>
        <p:spPr bwMode="auto">
          <a:xfrm>
            <a:off x="2411760" y="3501008"/>
            <a:ext cx="792088" cy="792088"/>
          </a:xfrm>
          <a:prstGeom prst="flowChartMagneticDisk">
            <a:avLst/>
          </a:prstGeom>
          <a:solidFill>
            <a:schemeClr val="accent2">
              <a:lumMod val="60000"/>
              <a:lumOff val="40000"/>
            </a:schemeClr>
          </a:solidFill>
          <a:ln w="19050" cmpd="sng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800" b="0" i="0" u="none" strike="noStrike" cap="none" normalizeH="0" dirty="0" smtClean="0">
                <a:ln>
                  <a:noFill/>
                </a:ln>
                <a:effectLst/>
                <a:latin typeface="+mn-lt"/>
                <a:ea typeface="+mn-ea"/>
              </a:rPr>
              <a:t>Log</a:t>
            </a:r>
            <a:endParaRPr kumimoji="0" lang="ja-JP" altLang="en-US" sz="800" b="0" i="0" u="none" strike="noStrike" cap="none" normalizeH="0" dirty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15" name="フローチャート: 磁気ディスク 14"/>
          <p:cNvSpPr/>
          <p:nvPr/>
        </p:nvSpPr>
        <p:spPr bwMode="auto">
          <a:xfrm>
            <a:off x="7092280" y="3501008"/>
            <a:ext cx="792088" cy="792088"/>
          </a:xfrm>
          <a:prstGeom prst="flowChartMagneticDisk">
            <a:avLst/>
          </a:prstGeom>
          <a:solidFill>
            <a:schemeClr val="accent2">
              <a:lumMod val="60000"/>
              <a:lumOff val="40000"/>
            </a:schemeClr>
          </a:solidFill>
          <a:ln w="19050" cmpd="sng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800" b="0" i="0" u="none" strike="noStrike" cap="none" normalizeH="0" dirty="0" smtClean="0">
                <a:ln>
                  <a:noFill/>
                </a:ln>
                <a:effectLst/>
                <a:latin typeface="+mn-lt"/>
                <a:ea typeface="+mn-ea"/>
              </a:rPr>
              <a:t>機器データ</a:t>
            </a:r>
          </a:p>
        </p:txBody>
      </p:sp>
      <p:sp>
        <p:nvSpPr>
          <p:cNvPr id="16" name="角丸四角形 15"/>
          <p:cNvSpPr/>
          <p:nvPr/>
        </p:nvSpPr>
        <p:spPr bwMode="auto">
          <a:xfrm>
            <a:off x="3563888" y="3501008"/>
            <a:ext cx="3168352" cy="216024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+mn-ea"/>
              </a:rPr>
              <a:t>機器データ送受信サービス</a:t>
            </a:r>
          </a:p>
        </p:txBody>
      </p:sp>
      <p:sp>
        <p:nvSpPr>
          <p:cNvPr id="17" name="角丸四角形 16"/>
          <p:cNvSpPr/>
          <p:nvPr/>
        </p:nvSpPr>
        <p:spPr bwMode="auto">
          <a:xfrm>
            <a:off x="3563888" y="3789040"/>
            <a:ext cx="936104" cy="21602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8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+mn-ea"/>
              </a:rPr>
              <a:t>データ蓄積</a:t>
            </a:r>
          </a:p>
        </p:txBody>
      </p:sp>
      <p:sp>
        <p:nvSpPr>
          <p:cNvPr id="18" name="角丸四角形 17"/>
          <p:cNvSpPr/>
          <p:nvPr/>
        </p:nvSpPr>
        <p:spPr bwMode="auto">
          <a:xfrm>
            <a:off x="4644008" y="3789040"/>
            <a:ext cx="936104" cy="21602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8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+mn-ea"/>
              </a:rPr>
              <a:t>データ検索</a:t>
            </a:r>
          </a:p>
        </p:txBody>
      </p:sp>
      <p:sp>
        <p:nvSpPr>
          <p:cNvPr id="19" name="角丸四角形 18"/>
          <p:cNvSpPr/>
          <p:nvPr/>
        </p:nvSpPr>
        <p:spPr bwMode="auto">
          <a:xfrm>
            <a:off x="5796136" y="3789040"/>
            <a:ext cx="936104" cy="21602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800" dirty="0" smtClean="0">
                <a:solidFill>
                  <a:srgbClr val="FFFFFF"/>
                </a:solidFill>
                <a:latin typeface="+mn-lt"/>
                <a:ea typeface="+mn-ea"/>
              </a:rPr>
              <a:t>認証</a:t>
            </a:r>
            <a:endParaRPr kumimoji="0" lang="en-US" altLang="ja-JP" sz="800" dirty="0" smtClean="0">
              <a:solidFill>
                <a:srgbClr val="FFFFFF"/>
              </a:solidFill>
              <a:latin typeface="+mn-lt"/>
              <a:ea typeface="+mn-ea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600" dirty="0" smtClean="0">
                <a:solidFill>
                  <a:srgbClr val="FFFFFF"/>
                </a:solidFill>
                <a:latin typeface="+mn-lt"/>
                <a:ea typeface="+mn-ea"/>
              </a:rPr>
              <a:t>セキュリティ</a:t>
            </a:r>
            <a:endParaRPr kumimoji="0" lang="ja-JP" altLang="en-US" sz="600" b="0" i="0" u="none" strike="noStrike" cap="none" normalizeH="0" dirty="0" smtClean="0">
              <a:ln>
                <a:noFill/>
              </a:ln>
              <a:solidFill>
                <a:srgbClr val="FFFFFF"/>
              </a:solidFill>
              <a:effectLst/>
              <a:latin typeface="+mn-lt"/>
              <a:ea typeface="+mn-ea"/>
            </a:endParaRPr>
          </a:p>
        </p:txBody>
      </p:sp>
      <p:sp>
        <p:nvSpPr>
          <p:cNvPr id="21" name="角丸四角形 20"/>
          <p:cNvSpPr/>
          <p:nvPr/>
        </p:nvSpPr>
        <p:spPr bwMode="auto">
          <a:xfrm>
            <a:off x="3563888" y="4797152"/>
            <a:ext cx="1008112" cy="288032"/>
          </a:xfrm>
          <a:prstGeom prst="roundRect">
            <a:avLst>
              <a:gd name="adj" fmla="val 50000"/>
            </a:avLst>
          </a:prstGeom>
          <a:solidFill>
            <a:srgbClr val="3366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900" dirty="0" smtClean="0">
                <a:solidFill>
                  <a:srgbClr val="FFFFFF"/>
                </a:solidFill>
                <a:latin typeface="+mn-lt"/>
                <a:ea typeface="+mn-ea"/>
              </a:rPr>
              <a:t>分析・可視化</a:t>
            </a:r>
            <a:endParaRPr kumimoji="0" lang="ja-JP" altLang="en-US" sz="900" b="0" i="0" u="none" strike="noStrike" cap="none" normalizeH="0" dirty="0" smtClean="0">
              <a:ln>
                <a:noFill/>
              </a:ln>
              <a:solidFill>
                <a:srgbClr val="FFFFFF"/>
              </a:solidFill>
              <a:effectLst/>
              <a:latin typeface="+mn-lt"/>
              <a:ea typeface="+mn-ea"/>
            </a:endParaRPr>
          </a:p>
        </p:txBody>
      </p:sp>
      <p:sp>
        <p:nvSpPr>
          <p:cNvPr id="22" name="角丸四角形 21"/>
          <p:cNvSpPr/>
          <p:nvPr/>
        </p:nvSpPr>
        <p:spPr bwMode="auto">
          <a:xfrm>
            <a:off x="4644008" y="4797152"/>
            <a:ext cx="1008112" cy="288032"/>
          </a:xfrm>
          <a:prstGeom prst="roundRect">
            <a:avLst>
              <a:gd name="adj" fmla="val 50000"/>
            </a:avLst>
          </a:prstGeom>
          <a:solidFill>
            <a:srgbClr val="3366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9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+mn-ea"/>
              </a:rPr>
              <a:t>自動化</a:t>
            </a:r>
            <a:r>
              <a:rPr kumimoji="0" lang="ja-JP" altLang="en-US" sz="900" dirty="0" smtClean="0">
                <a:solidFill>
                  <a:srgbClr val="FFFFFF"/>
                </a:solidFill>
                <a:latin typeface="+mn-lt"/>
                <a:ea typeface="+mn-ea"/>
              </a:rPr>
              <a:t>・</a:t>
            </a:r>
            <a:r>
              <a:rPr kumimoji="0" lang="ja-JP" altLang="en-US" sz="9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+mn-ea"/>
              </a:rPr>
              <a:t>制御</a:t>
            </a:r>
            <a:endParaRPr kumimoji="0" lang="ja-JP" altLang="en-US" sz="900" b="0" i="0" u="none" strike="noStrike" cap="none" normalizeH="0" dirty="0" smtClean="0">
              <a:ln>
                <a:noFill/>
              </a:ln>
              <a:solidFill>
                <a:srgbClr val="FFFFFF"/>
              </a:solidFill>
              <a:effectLst/>
              <a:latin typeface="+mn-lt"/>
              <a:ea typeface="+mn-ea"/>
            </a:endParaRPr>
          </a:p>
        </p:txBody>
      </p:sp>
      <p:sp>
        <p:nvSpPr>
          <p:cNvPr id="23" name="角丸四角形 22"/>
          <p:cNvSpPr/>
          <p:nvPr/>
        </p:nvSpPr>
        <p:spPr bwMode="auto">
          <a:xfrm>
            <a:off x="3563888" y="4509120"/>
            <a:ext cx="3168352" cy="216024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+mn-ea"/>
              </a:rPr>
              <a:t>ユーザー・インターフェイス</a:t>
            </a:r>
          </a:p>
        </p:txBody>
      </p:sp>
      <p:sp>
        <p:nvSpPr>
          <p:cNvPr id="24" name="角丸四角形 23"/>
          <p:cNvSpPr/>
          <p:nvPr/>
        </p:nvSpPr>
        <p:spPr bwMode="auto">
          <a:xfrm>
            <a:off x="2051720" y="2276872"/>
            <a:ext cx="6192688" cy="50405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25" name="角丸四角形 24"/>
          <p:cNvSpPr/>
          <p:nvPr/>
        </p:nvSpPr>
        <p:spPr bwMode="auto">
          <a:xfrm>
            <a:off x="4680012" y="2420888"/>
            <a:ext cx="936104" cy="216024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800" dirty="0" smtClean="0">
                <a:solidFill>
                  <a:srgbClr val="FFFFFF"/>
                </a:solidFill>
                <a:latin typeface="+mn-lt"/>
                <a:ea typeface="+mn-ea"/>
              </a:rPr>
              <a:t>Smart Phone</a:t>
            </a:r>
            <a:endParaRPr kumimoji="0" lang="ja-JP" altLang="en-US" sz="800" b="0" i="0" u="none" strike="noStrike" cap="none" normalizeH="0" dirty="0" smtClean="0">
              <a:ln>
                <a:noFill/>
              </a:ln>
              <a:solidFill>
                <a:srgbClr val="FFFFFF"/>
              </a:solidFill>
              <a:effectLst/>
              <a:latin typeface="+mn-lt"/>
              <a:ea typeface="+mn-ea"/>
            </a:endParaRPr>
          </a:p>
        </p:txBody>
      </p:sp>
      <p:sp>
        <p:nvSpPr>
          <p:cNvPr id="26" name="角丸四角形 25"/>
          <p:cNvSpPr/>
          <p:nvPr/>
        </p:nvSpPr>
        <p:spPr bwMode="auto">
          <a:xfrm>
            <a:off x="2411760" y="2420888"/>
            <a:ext cx="936104" cy="216024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8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+mn-ea"/>
              </a:rPr>
              <a:t>Controller</a:t>
            </a:r>
            <a:endParaRPr kumimoji="0" lang="ja-JP" altLang="en-US" sz="800" b="0" i="0" u="none" strike="noStrike" cap="none" normalizeH="0" dirty="0" smtClean="0">
              <a:ln>
                <a:noFill/>
              </a:ln>
              <a:solidFill>
                <a:srgbClr val="FFFFFF"/>
              </a:solidFill>
              <a:effectLst/>
              <a:latin typeface="+mn-lt"/>
              <a:ea typeface="+mn-ea"/>
            </a:endParaRPr>
          </a:p>
        </p:txBody>
      </p:sp>
      <p:sp>
        <p:nvSpPr>
          <p:cNvPr id="27" name="角丸四角形 26"/>
          <p:cNvSpPr/>
          <p:nvPr/>
        </p:nvSpPr>
        <p:spPr bwMode="auto">
          <a:xfrm>
            <a:off x="5796136" y="2420888"/>
            <a:ext cx="936104" cy="216024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8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+mn-ea"/>
              </a:rPr>
              <a:t>Wearable</a:t>
            </a:r>
            <a:endParaRPr kumimoji="0" lang="ja-JP" altLang="en-US" sz="800" b="0" i="0" u="none" strike="noStrike" cap="none" normalizeH="0" dirty="0" smtClean="0">
              <a:ln>
                <a:noFill/>
              </a:ln>
              <a:solidFill>
                <a:srgbClr val="FFFFFF"/>
              </a:solidFill>
              <a:effectLst/>
              <a:latin typeface="+mn-lt"/>
              <a:ea typeface="+mn-ea"/>
            </a:endParaRPr>
          </a:p>
        </p:txBody>
      </p:sp>
      <p:sp>
        <p:nvSpPr>
          <p:cNvPr id="28" name="角丸四角形 27"/>
          <p:cNvSpPr/>
          <p:nvPr/>
        </p:nvSpPr>
        <p:spPr bwMode="auto">
          <a:xfrm>
            <a:off x="6948264" y="2420888"/>
            <a:ext cx="936104" cy="216024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8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+mn-ea"/>
              </a:rPr>
              <a:t>家電</a:t>
            </a:r>
          </a:p>
        </p:txBody>
      </p:sp>
      <p:sp>
        <p:nvSpPr>
          <p:cNvPr id="29" name="角丸四角形 28"/>
          <p:cNvSpPr/>
          <p:nvPr/>
        </p:nvSpPr>
        <p:spPr bwMode="auto">
          <a:xfrm>
            <a:off x="3563888" y="2420888"/>
            <a:ext cx="936104" cy="216024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8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+mn-ea"/>
              </a:rPr>
              <a:t>Smart Meter</a:t>
            </a:r>
            <a:endParaRPr kumimoji="0" lang="ja-JP" altLang="en-US" sz="800" b="0" i="0" u="none" strike="noStrike" cap="none" normalizeH="0" dirty="0" smtClean="0">
              <a:ln>
                <a:noFill/>
              </a:ln>
              <a:solidFill>
                <a:srgbClr val="FFFFFF"/>
              </a:solidFill>
              <a:effectLst/>
              <a:latin typeface="+mn-lt"/>
              <a:ea typeface="+mn-ea"/>
            </a:endParaRPr>
          </a:p>
        </p:txBody>
      </p:sp>
      <p:sp>
        <p:nvSpPr>
          <p:cNvPr id="30" name="角丸四角形 29"/>
          <p:cNvSpPr/>
          <p:nvPr/>
        </p:nvSpPr>
        <p:spPr bwMode="auto">
          <a:xfrm>
            <a:off x="2051720" y="1556792"/>
            <a:ext cx="6192688" cy="648072"/>
          </a:xfrm>
          <a:prstGeom prst="roundRect">
            <a:avLst>
              <a:gd name="adj" fmla="val 11854"/>
            </a:avLst>
          </a:prstGeom>
          <a:solidFill>
            <a:srgbClr val="BED3FE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31" name="角丸四角形 30"/>
          <p:cNvSpPr/>
          <p:nvPr/>
        </p:nvSpPr>
        <p:spPr bwMode="auto">
          <a:xfrm>
            <a:off x="4680012" y="1628800"/>
            <a:ext cx="936104" cy="216024"/>
          </a:xfrm>
          <a:prstGeom prst="roundRect">
            <a:avLst>
              <a:gd name="adj" fmla="val 50000"/>
            </a:avLst>
          </a:prstGeom>
          <a:solidFill>
            <a:srgbClr val="3366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8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+mn-ea"/>
              </a:rPr>
              <a:t>物流</a:t>
            </a:r>
          </a:p>
        </p:txBody>
      </p:sp>
      <p:sp>
        <p:nvSpPr>
          <p:cNvPr id="32" name="角丸四角形 31"/>
          <p:cNvSpPr/>
          <p:nvPr/>
        </p:nvSpPr>
        <p:spPr bwMode="auto">
          <a:xfrm>
            <a:off x="2411760" y="1628800"/>
            <a:ext cx="936104" cy="216024"/>
          </a:xfrm>
          <a:prstGeom prst="roundRect">
            <a:avLst>
              <a:gd name="adj" fmla="val 50000"/>
            </a:avLst>
          </a:prstGeom>
          <a:solidFill>
            <a:srgbClr val="3366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8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+mn-ea"/>
              </a:rPr>
              <a:t>農業</a:t>
            </a:r>
          </a:p>
        </p:txBody>
      </p:sp>
      <p:sp>
        <p:nvSpPr>
          <p:cNvPr id="33" name="角丸四角形 32"/>
          <p:cNvSpPr/>
          <p:nvPr/>
        </p:nvSpPr>
        <p:spPr bwMode="auto">
          <a:xfrm>
            <a:off x="5796136" y="1628800"/>
            <a:ext cx="936104" cy="216024"/>
          </a:xfrm>
          <a:prstGeom prst="roundRect">
            <a:avLst>
              <a:gd name="adj" fmla="val 50000"/>
            </a:avLst>
          </a:prstGeom>
          <a:solidFill>
            <a:srgbClr val="3366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800" dirty="0" smtClean="0">
                <a:solidFill>
                  <a:srgbClr val="FFFFFF"/>
                </a:solidFill>
                <a:latin typeface="+mn-lt"/>
                <a:ea typeface="+mn-ea"/>
              </a:rPr>
              <a:t>交通</a:t>
            </a:r>
            <a:endParaRPr kumimoji="0" lang="ja-JP" altLang="en-US" sz="800" b="0" i="0" u="none" strike="noStrike" cap="none" normalizeH="0" dirty="0" smtClean="0">
              <a:ln>
                <a:noFill/>
              </a:ln>
              <a:solidFill>
                <a:srgbClr val="FFFFFF"/>
              </a:solidFill>
              <a:effectLst/>
              <a:latin typeface="+mn-lt"/>
              <a:ea typeface="+mn-ea"/>
            </a:endParaRPr>
          </a:p>
        </p:txBody>
      </p:sp>
      <p:sp>
        <p:nvSpPr>
          <p:cNvPr id="34" name="角丸四角形 33"/>
          <p:cNvSpPr/>
          <p:nvPr/>
        </p:nvSpPr>
        <p:spPr bwMode="auto">
          <a:xfrm>
            <a:off x="6948264" y="1628800"/>
            <a:ext cx="936104" cy="216024"/>
          </a:xfrm>
          <a:prstGeom prst="roundRect">
            <a:avLst>
              <a:gd name="adj" fmla="val 50000"/>
            </a:avLst>
          </a:prstGeom>
          <a:solidFill>
            <a:srgbClr val="3366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8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+mn-ea"/>
              </a:rPr>
              <a:t>エネルギー</a:t>
            </a:r>
          </a:p>
        </p:txBody>
      </p:sp>
      <p:sp>
        <p:nvSpPr>
          <p:cNvPr id="35" name="角丸四角形 34"/>
          <p:cNvSpPr/>
          <p:nvPr/>
        </p:nvSpPr>
        <p:spPr bwMode="auto">
          <a:xfrm>
            <a:off x="3563888" y="1628800"/>
            <a:ext cx="936104" cy="216024"/>
          </a:xfrm>
          <a:prstGeom prst="roundRect">
            <a:avLst>
              <a:gd name="adj" fmla="val 50000"/>
            </a:avLst>
          </a:prstGeom>
          <a:solidFill>
            <a:srgbClr val="3366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8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+mn-ea"/>
              </a:rPr>
              <a:t>製造</a:t>
            </a:r>
          </a:p>
        </p:txBody>
      </p:sp>
      <p:sp>
        <p:nvSpPr>
          <p:cNvPr id="36" name="角丸四角形 35"/>
          <p:cNvSpPr/>
          <p:nvPr/>
        </p:nvSpPr>
        <p:spPr bwMode="auto">
          <a:xfrm>
            <a:off x="4680012" y="1916832"/>
            <a:ext cx="936104" cy="216024"/>
          </a:xfrm>
          <a:prstGeom prst="roundRect">
            <a:avLst>
              <a:gd name="adj" fmla="val 50000"/>
            </a:avLst>
          </a:prstGeom>
          <a:solidFill>
            <a:srgbClr val="3366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8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+mn-ea"/>
              </a:rPr>
              <a:t>教育</a:t>
            </a:r>
          </a:p>
        </p:txBody>
      </p:sp>
      <p:sp>
        <p:nvSpPr>
          <p:cNvPr id="37" name="角丸四角形 36"/>
          <p:cNvSpPr/>
          <p:nvPr/>
        </p:nvSpPr>
        <p:spPr bwMode="auto">
          <a:xfrm>
            <a:off x="2411760" y="1916832"/>
            <a:ext cx="936104" cy="216024"/>
          </a:xfrm>
          <a:prstGeom prst="roundRect">
            <a:avLst>
              <a:gd name="adj" fmla="val 50000"/>
            </a:avLst>
          </a:prstGeom>
          <a:solidFill>
            <a:srgbClr val="3366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8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+mn-ea"/>
              </a:rPr>
              <a:t>医療</a:t>
            </a:r>
          </a:p>
        </p:txBody>
      </p:sp>
      <p:sp>
        <p:nvSpPr>
          <p:cNvPr id="38" name="角丸四角形 37"/>
          <p:cNvSpPr/>
          <p:nvPr/>
        </p:nvSpPr>
        <p:spPr bwMode="auto">
          <a:xfrm>
            <a:off x="5796136" y="1916832"/>
            <a:ext cx="936104" cy="216024"/>
          </a:xfrm>
          <a:prstGeom prst="roundRect">
            <a:avLst>
              <a:gd name="adj" fmla="val 50000"/>
            </a:avLst>
          </a:prstGeom>
          <a:solidFill>
            <a:srgbClr val="3366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800" dirty="0" smtClean="0">
                <a:solidFill>
                  <a:srgbClr val="FFFFFF"/>
                </a:solidFill>
                <a:latin typeface="+mn-lt"/>
                <a:ea typeface="+mn-ea"/>
              </a:rPr>
              <a:t>住宅</a:t>
            </a:r>
            <a:endParaRPr kumimoji="0" lang="ja-JP" altLang="en-US" sz="800" b="0" i="0" u="none" strike="noStrike" cap="none" normalizeH="0" dirty="0" smtClean="0">
              <a:ln>
                <a:noFill/>
              </a:ln>
              <a:solidFill>
                <a:srgbClr val="FFFFFF"/>
              </a:solidFill>
              <a:effectLst/>
              <a:latin typeface="+mn-lt"/>
              <a:ea typeface="+mn-ea"/>
            </a:endParaRPr>
          </a:p>
        </p:txBody>
      </p:sp>
      <p:sp>
        <p:nvSpPr>
          <p:cNvPr id="39" name="角丸四角形 38"/>
          <p:cNvSpPr/>
          <p:nvPr/>
        </p:nvSpPr>
        <p:spPr bwMode="auto">
          <a:xfrm>
            <a:off x="6948264" y="1916832"/>
            <a:ext cx="936104" cy="216024"/>
          </a:xfrm>
          <a:prstGeom prst="roundRect">
            <a:avLst>
              <a:gd name="adj" fmla="val 50000"/>
            </a:avLst>
          </a:prstGeom>
          <a:solidFill>
            <a:srgbClr val="3366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8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+mn-ea"/>
              </a:rPr>
              <a:t>・・・</a:t>
            </a:r>
          </a:p>
        </p:txBody>
      </p:sp>
      <p:sp>
        <p:nvSpPr>
          <p:cNvPr id="40" name="角丸四角形 39"/>
          <p:cNvSpPr/>
          <p:nvPr/>
        </p:nvSpPr>
        <p:spPr bwMode="auto">
          <a:xfrm>
            <a:off x="3563888" y="1916832"/>
            <a:ext cx="936104" cy="216024"/>
          </a:xfrm>
          <a:prstGeom prst="roundRect">
            <a:avLst>
              <a:gd name="adj" fmla="val 50000"/>
            </a:avLst>
          </a:prstGeom>
          <a:solidFill>
            <a:srgbClr val="3366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8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+mn-ea"/>
              </a:rPr>
              <a:t>行政</a:t>
            </a:r>
          </a:p>
        </p:txBody>
      </p:sp>
      <p:sp>
        <p:nvSpPr>
          <p:cNvPr id="13" name="ホームベース 12"/>
          <p:cNvSpPr/>
          <p:nvPr/>
        </p:nvSpPr>
        <p:spPr bwMode="auto">
          <a:xfrm>
            <a:off x="827584" y="1556792"/>
            <a:ext cx="1152128" cy="648072"/>
          </a:xfrm>
          <a:prstGeom prst="homePlate">
            <a:avLst>
              <a:gd name="adj" fmla="val 22565"/>
            </a:avLst>
          </a:prstGeom>
          <a:solidFill>
            <a:srgbClr val="BED3FE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+mn-ea"/>
              </a:rPr>
              <a:t>エンドユーザー</a:t>
            </a:r>
          </a:p>
        </p:txBody>
      </p:sp>
      <p:sp>
        <p:nvSpPr>
          <p:cNvPr id="41" name="ホームベース 40"/>
          <p:cNvSpPr/>
          <p:nvPr/>
        </p:nvSpPr>
        <p:spPr bwMode="auto">
          <a:xfrm>
            <a:off x="827584" y="2276872"/>
            <a:ext cx="1152128" cy="504056"/>
          </a:xfrm>
          <a:prstGeom prst="homePlate">
            <a:avLst>
              <a:gd name="adj" fmla="val 22565"/>
            </a:avLst>
          </a:prstGeom>
          <a:solidFill>
            <a:schemeClr val="bg1">
              <a:lumMod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800" b="0" i="0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/>
                <a:latin typeface="+mn-lt"/>
                <a:ea typeface="+mn-ea"/>
              </a:rPr>
              <a:t>デバイス</a:t>
            </a:r>
          </a:p>
        </p:txBody>
      </p:sp>
      <p:sp>
        <p:nvSpPr>
          <p:cNvPr id="42" name="ホームベース 41"/>
          <p:cNvSpPr/>
          <p:nvPr/>
        </p:nvSpPr>
        <p:spPr bwMode="auto">
          <a:xfrm>
            <a:off x="827584" y="4437112"/>
            <a:ext cx="1152128" cy="720080"/>
          </a:xfrm>
          <a:prstGeom prst="homePlate">
            <a:avLst>
              <a:gd name="adj" fmla="val 22565"/>
            </a:avLst>
          </a:prstGeom>
          <a:solidFill>
            <a:schemeClr val="bg1">
              <a:lumMod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800" b="0" i="0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/>
                <a:latin typeface="+mn-lt"/>
                <a:ea typeface="+mn-ea"/>
              </a:rPr>
              <a:t>アプリケーション</a:t>
            </a:r>
          </a:p>
        </p:txBody>
      </p:sp>
      <p:sp>
        <p:nvSpPr>
          <p:cNvPr id="43" name="ホームベース 42"/>
          <p:cNvSpPr/>
          <p:nvPr/>
        </p:nvSpPr>
        <p:spPr bwMode="auto">
          <a:xfrm>
            <a:off x="827584" y="3429000"/>
            <a:ext cx="1152128" cy="936104"/>
          </a:xfrm>
          <a:prstGeom prst="homePlate">
            <a:avLst>
              <a:gd name="adj" fmla="val 22565"/>
            </a:avLst>
          </a:prstGeom>
          <a:solidFill>
            <a:srgbClr val="FFE389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800" b="0" i="0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/>
                <a:latin typeface="+mn-lt"/>
                <a:ea typeface="+mn-ea"/>
              </a:rPr>
              <a:t>プラットフォーム</a:t>
            </a:r>
          </a:p>
        </p:txBody>
      </p:sp>
      <p:grpSp>
        <p:nvGrpSpPr>
          <p:cNvPr id="46" name="図形グループ 45"/>
          <p:cNvGrpSpPr/>
          <p:nvPr/>
        </p:nvGrpSpPr>
        <p:grpSpPr>
          <a:xfrm>
            <a:off x="827584" y="2852936"/>
            <a:ext cx="7416824" cy="504056"/>
            <a:chOff x="827584" y="4653136"/>
            <a:chExt cx="7416824" cy="504056"/>
          </a:xfrm>
        </p:grpSpPr>
        <p:sp>
          <p:nvSpPr>
            <p:cNvPr id="5" name="角丸四角形 4"/>
            <p:cNvSpPr/>
            <p:nvPr/>
          </p:nvSpPr>
          <p:spPr bwMode="auto">
            <a:xfrm>
              <a:off x="2051720" y="4653136"/>
              <a:ext cx="6192688" cy="50405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smtClean="0">
                <a:ln>
                  <a:noFill/>
                </a:ln>
                <a:effectLst/>
                <a:latin typeface="+mn-lt"/>
                <a:ea typeface="+mn-ea"/>
              </a:endParaRPr>
            </a:p>
          </p:txBody>
        </p:sp>
        <p:sp>
          <p:nvSpPr>
            <p:cNvPr id="6" name="角丸四角形 5"/>
            <p:cNvSpPr/>
            <p:nvPr/>
          </p:nvSpPr>
          <p:spPr bwMode="auto">
            <a:xfrm>
              <a:off x="4680012" y="4797152"/>
              <a:ext cx="936104" cy="216024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200" dirty="0" smtClean="0">
                  <a:solidFill>
                    <a:srgbClr val="FFFFFF"/>
                  </a:solidFill>
                  <a:latin typeface="+mn-lt"/>
                  <a:ea typeface="+mn-ea"/>
                </a:rPr>
                <a:t>3G</a:t>
              </a:r>
              <a:endParaRPr kumimoji="0" lang="ja-JP" altLang="en-US" sz="12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+mn-ea"/>
              </a:endParaRPr>
            </a:p>
          </p:txBody>
        </p:sp>
        <p:sp>
          <p:nvSpPr>
            <p:cNvPr id="7" name="角丸四角形 6"/>
            <p:cNvSpPr/>
            <p:nvPr/>
          </p:nvSpPr>
          <p:spPr bwMode="auto">
            <a:xfrm>
              <a:off x="2411760" y="4797152"/>
              <a:ext cx="936104" cy="216024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200" dirty="0" smtClean="0">
                  <a:solidFill>
                    <a:srgbClr val="FFFFFF"/>
                  </a:solidFill>
                  <a:latin typeface="+mn-lt"/>
                  <a:ea typeface="+mn-ea"/>
                </a:rPr>
                <a:t>Wired</a:t>
              </a:r>
              <a:endParaRPr kumimoji="0" lang="ja-JP" altLang="en-US" sz="12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+mn-ea"/>
              </a:endParaRPr>
            </a:p>
          </p:txBody>
        </p:sp>
        <p:sp>
          <p:nvSpPr>
            <p:cNvPr id="8" name="角丸四角形 7"/>
            <p:cNvSpPr/>
            <p:nvPr/>
          </p:nvSpPr>
          <p:spPr bwMode="auto">
            <a:xfrm>
              <a:off x="5796136" y="4797152"/>
              <a:ext cx="936104" cy="216024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200" b="0" i="0" u="none" strike="noStrike" cap="none" normalizeH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+mn-lt"/>
                  <a:ea typeface="+mn-ea"/>
                </a:rPr>
                <a:t>LTE</a:t>
              </a:r>
              <a:endParaRPr kumimoji="0" lang="ja-JP" altLang="en-US" sz="12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+mn-ea"/>
              </a:endParaRPr>
            </a:p>
          </p:txBody>
        </p:sp>
        <p:sp>
          <p:nvSpPr>
            <p:cNvPr id="9" name="角丸四角形 8"/>
            <p:cNvSpPr/>
            <p:nvPr/>
          </p:nvSpPr>
          <p:spPr bwMode="auto">
            <a:xfrm>
              <a:off x="6948264" y="4797152"/>
              <a:ext cx="936104" cy="216024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200" b="0" i="0" u="none" strike="noStrike" cap="none" normalizeH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+mn-lt"/>
                  <a:ea typeface="+mn-ea"/>
                </a:rPr>
                <a:t>WiFi</a:t>
              </a:r>
              <a:endParaRPr kumimoji="0" lang="ja-JP" altLang="en-US" sz="12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+mn-ea"/>
              </a:endParaRPr>
            </a:p>
          </p:txBody>
        </p:sp>
        <p:sp>
          <p:nvSpPr>
            <p:cNvPr id="10" name="角丸四角形 9"/>
            <p:cNvSpPr/>
            <p:nvPr/>
          </p:nvSpPr>
          <p:spPr bwMode="auto">
            <a:xfrm>
              <a:off x="3563888" y="4797152"/>
              <a:ext cx="936104" cy="216024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000" dirty="0" smtClean="0">
                  <a:solidFill>
                    <a:srgbClr val="FFFFFF"/>
                  </a:solidFill>
                  <a:latin typeface="+mn-lt"/>
                  <a:ea typeface="+mn-ea"/>
                </a:rPr>
                <a:t>Bluetooth</a:t>
              </a:r>
              <a:endParaRPr kumimoji="0" lang="ja-JP" altLang="en-US" sz="10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+mn-ea"/>
              </a:endParaRPr>
            </a:p>
          </p:txBody>
        </p:sp>
        <p:sp>
          <p:nvSpPr>
            <p:cNvPr id="44" name="ホームベース 43"/>
            <p:cNvSpPr/>
            <p:nvPr/>
          </p:nvSpPr>
          <p:spPr bwMode="auto">
            <a:xfrm>
              <a:off x="827584" y="4653136"/>
              <a:ext cx="1152128" cy="504056"/>
            </a:xfrm>
            <a:prstGeom prst="homePlate">
              <a:avLst>
                <a:gd name="adj" fmla="val 22565"/>
              </a:avLst>
            </a:prstGeom>
            <a:solidFill>
              <a:schemeClr val="bg1">
                <a:lumMod val="8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800" b="0" i="0" u="none" strike="noStrike" cap="none" normalizeH="0" dirty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+mn-lt"/>
                  <a:ea typeface="+mn-ea"/>
                </a:rPr>
                <a:t>ネットワーク</a:t>
              </a:r>
            </a:p>
          </p:txBody>
        </p:sp>
      </p:grpSp>
      <p:sp>
        <p:nvSpPr>
          <p:cNvPr id="45" name="ホームベース 44"/>
          <p:cNvSpPr/>
          <p:nvPr/>
        </p:nvSpPr>
        <p:spPr bwMode="auto">
          <a:xfrm>
            <a:off x="827584" y="5373216"/>
            <a:ext cx="1152128" cy="504056"/>
          </a:xfrm>
          <a:prstGeom prst="homePlate">
            <a:avLst>
              <a:gd name="adj" fmla="val 22565"/>
            </a:avLst>
          </a:prstGeom>
          <a:solidFill>
            <a:schemeClr val="bg2">
              <a:lumMod val="5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データ</a:t>
            </a:r>
          </a:p>
        </p:txBody>
      </p:sp>
      <p:sp>
        <p:nvSpPr>
          <p:cNvPr id="47" name="角丸四角形 46"/>
          <p:cNvSpPr/>
          <p:nvPr/>
        </p:nvSpPr>
        <p:spPr bwMode="auto">
          <a:xfrm>
            <a:off x="5724128" y="4797152"/>
            <a:ext cx="1008112" cy="288032"/>
          </a:xfrm>
          <a:prstGeom prst="roundRect">
            <a:avLst>
              <a:gd name="adj" fmla="val 50000"/>
            </a:avLst>
          </a:prstGeom>
          <a:solidFill>
            <a:srgbClr val="3366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9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+mn-ea"/>
              </a:rPr>
              <a:t>機械学習</a:t>
            </a:r>
            <a:endParaRPr kumimoji="0" lang="ja-JP" altLang="en-US" sz="900" b="0" i="0" u="none" strike="noStrike" cap="none" normalizeH="0" dirty="0" smtClean="0">
              <a:ln>
                <a:noFill/>
              </a:ln>
              <a:solidFill>
                <a:srgbClr val="FFFFFF"/>
              </a:solidFill>
              <a:effectLst/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22765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IoT/M2M</a:t>
            </a:r>
            <a:r>
              <a:rPr kumimoji="1" lang="ja-JP" altLang="en-US" dirty="0" smtClean="0"/>
              <a:t>プラットフォーム</a:t>
            </a:r>
            <a:endParaRPr kumimoji="1" lang="ja-JP" altLang="en-US" dirty="0"/>
          </a:p>
        </p:txBody>
      </p:sp>
      <p:sp>
        <p:nvSpPr>
          <p:cNvPr id="3" name="角丸四角形 2"/>
          <p:cNvSpPr/>
          <p:nvPr/>
        </p:nvSpPr>
        <p:spPr bwMode="auto">
          <a:xfrm>
            <a:off x="683568" y="2420888"/>
            <a:ext cx="432048" cy="43204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800" b="0" i="0" u="none" strike="noStrike" cap="none" normalizeH="0" dirty="0" err="1" smtClean="0">
                <a:ln>
                  <a:noFill/>
                </a:ln>
                <a:effectLst/>
                <a:latin typeface="+mn-lt"/>
                <a:ea typeface="+mn-ea"/>
              </a:rPr>
              <a:t>Dev</a:t>
            </a:r>
            <a:endParaRPr kumimoji="0" lang="ja-JP" altLang="en-US" sz="800" b="0" i="0" u="none" strike="noStrike" cap="none" normalizeH="0" dirty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4" name="角丸四角形 3"/>
          <p:cNvSpPr/>
          <p:nvPr/>
        </p:nvSpPr>
        <p:spPr bwMode="auto">
          <a:xfrm>
            <a:off x="683568" y="3717032"/>
            <a:ext cx="3456384" cy="72008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normalizeH="0" dirty="0" smtClean="0">
                <a:ln>
                  <a:noFill/>
                </a:ln>
                <a:effectLst/>
                <a:latin typeface="+mn-lt"/>
                <a:ea typeface="+mn-ea"/>
              </a:rPr>
              <a:t>WAN (</a:t>
            </a:r>
            <a:r>
              <a:rPr kumimoji="0" lang="ja-JP" altLang="en-US" sz="1400" b="0" i="0" u="none" strike="noStrike" cap="none" normalizeH="0" dirty="0" smtClean="0">
                <a:ln>
                  <a:noFill/>
                </a:ln>
                <a:effectLst/>
                <a:latin typeface="+mn-lt"/>
                <a:ea typeface="+mn-ea"/>
              </a:rPr>
              <a:t>専用線</a:t>
            </a:r>
            <a:r>
              <a:rPr kumimoji="0" lang="en-US" altLang="ja-JP" sz="1400" b="0" i="0" u="none" strike="noStrike" cap="none" normalizeH="0" dirty="0" smtClean="0">
                <a:ln>
                  <a:noFill/>
                </a:ln>
                <a:effectLst/>
                <a:latin typeface="+mn-lt"/>
                <a:ea typeface="+mn-ea"/>
              </a:rPr>
              <a:t>/VPN/Internet)</a:t>
            </a:r>
            <a:endParaRPr kumimoji="0" lang="ja-JP" altLang="en-US" sz="1400" b="0" i="0" u="none" strike="noStrike" cap="none" normalizeH="0" dirty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10" name="角丸四角形 9"/>
          <p:cNvSpPr/>
          <p:nvPr/>
        </p:nvSpPr>
        <p:spPr bwMode="auto">
          <a:xfrm>
            <a:off x="683568" y="5733256"/>
            <a:ext cx="1584176" cy="43204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800" b="0" i="0" u="none" strike="noStrike" cap="none" normalizeH="0" dirty="0" smtClean="0">
                <a:ln>
                  <a:noFill/>
                </a:ln>
                <a:effectLst/>
                <a:latin typeface="+mn-lt"/>
                <a:ea typeface="+mn-ea"/>
              </a:rPr>
              <a:t>オンプレミス</a:t>
            </a:r>
            <a:endParaRPr kumimoji="0" lang="en-US" altLang="ja-JP" sz="800" b="0" i="0" u="none" strike="noStrike" cap="none" normalizeH="0" dirty="0" smtClean="0">
              <a:ln>
                <a:noFill/>
              </a:ln>
              <a:effectLst/>
              <a:latin typeface="+mn-lt"/>
              <a:ea typeface="+mn-ea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800" dirty="0" smtClean="0">
                <a:latin typeface="+mn-lt"/>
                <a:ea typeface="+mn-ea"/>
              </a:rPr>
              <a:t>コンピューティング</a:t>
            </a:r>
            <a:endParaRPr kumimoji="0" lang="ja-JP" altLang="en-US" sz="800" b="0" i="0" u="none" strike="noStrike" cap="none" normalizeH="0" dirty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11" name="雲 10"/>
          <p:cNvSpPr/>
          <p:nvPr/>
        </p:nvSpPr>
        <p:spPr bwMode="auto">
          <a:xfrm>
            <a:off x="2483768" y="5733256"/>
            <a:ext cx="1656184" cy="504056"/>
          </a:xfrm>
          <a:prstGeom prst="cloud">
            <a:avLst/>
          </a:prstGeom>
          <a:solidFill>
            <a:schemeClr val="bg1">
              <a:lumMod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800" b="0" i="0" u="none" strike="noStrike" cap="none" normalizeH="0" dirty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627784" y="5805264"/>
            <a:ext cx="1247800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kumimoji="0" lang="ja-JP" altLang="en-US" sz="800" dirty="0">
                <a:solidFill>
                  <a:prstClr val="black"/>
                </a:solidFill>
                <a:latin typeface="Century Gothic"/>
                <a:ea typeface="HG丸ｺﾞｼｯｸM-PRO"/>
              </a:rPr>
              <a:t>クラウド</a:t>
            </a:r>
            <a:endParaRPr kumimoji="0" lang="en-US" altLang="ja-JP" sz="800" dirty="0">
              <a:solidFill>
                <a:prstClr val="black"/>
              </a:solidFill>
              <a:latin typeface="Century Gothic"/>
              <a:ea typeface="HG丸ｺﾞｼｯｸM-PRO"/>
            </a:endParaRPr>
          </a:p>
          <a:p>
            <a:pPr lvl="0" algn="ctr">
              <a:spcBef>
                <a:spcPct val="20000"/>
              </a:spcBef>
            </a:pPr>
            <a:r>
              <a:rPr kumimoji="0" lang="ja-JP" altLang="en-US" sz="800" dirty="0">
                <a:solidFill>
                  <a:prstClr val="black"/>
                </a:solidFill>
                <a:latin typeface="Century Gothic"/>
                <a:ea typeface="HG丸ｺﾞｼｯｸM-PRO"/>
              </a:rPr>
              <a:t>コンピューティング</a:t>
            </a:r>
          </a:p>
        </p:txBody>
      </p:sp>
      <p:sp>
        <p:nvSpPr>
          <p:cNvPr id="13" name="角丸四角形 12"/>
          <p:cNvSpPr/>
          <p:nvPr/>
        </p:nvSpPr>
        <p:spPr bwMode="auto">
          <a:xfrm>
            <a:off x="1187624" y="2420888"/>
            <a:ext cx="432048" cy="43204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800" b="0" i="0" u="none" strike="noStrike" cap="none" normalizeH="0" dirty="0" err="1" smtClean="0">
                <a:ln>
                  <a:noFill/>
                </a:ln>
                <a:effectLst/>
                <a:latin typeface="+mn-lt"/>
                <a:ea typeface="+mn-ea"/>
              </a:rPr>
              <a:t>Dev</a:t>
            </a:r>
            <a:endParaRPr kumimoji="0" lang="ja-JP" altLang="en-US" sz="800" b="0" i="0" u="none" strike="noStrike" cap="none" normalizeH="0" dirty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14" name="角丸四角形 13"/>
          <p:cNvSpPr/>
          <p:nvPr/>
        </p:nvSpPr>
        <p:spPr bwMode="auto">
          <a:xfrm>
            <a:off x="1691680" y="2420888"/>
            <a:ext cx="432048" cy="43204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800" b="0" i="0" u="none" strike="noStrike" cap="none" normalizeH="0" dirty="0" err="1" smtClean="0">
                <a:ln>
                  <a:noFill/>
                </a:ln>
                <a:effectLst/>
                <a:latin typeface="+mn-lt"/>
                <a:ea typeface="+mn-ea"/>
              </a:rPr>
              <a:t>Dev</a:t>
            </a:r>
            <a:endParaRPr kumimoji="0" lang="ja-JP" altLang="en-US" sz="800" b="0" i="0" u="none" strike="noStrike" cap="none" normalizeH="0" dirty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15" name="角丸四角形 14"/>
          <p:cNvSpPr/>
          <p:nvPr/>
        </p:nvSpPr>
        <p:spPr bwMode="auto">
          <a:xfrm>
            <a:off x="2195736" y="2420888"/>
            <a:ext cx="432048" cy="43204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800" b="0" i="0" u="none" strike="noStrike" cap="none" normalizeH="0" dirty="0" err="1" smtClean="0">
                <a:ln>
                  <a:noFill/>
                </a:ln>
                <a:effectLst/>
                <a:latin typeface="+mn-lt"/>
                <a:ea typeface="+mn-ea"/>
              </a:rPr>
              <a:t>Dev</a:t>
            </a:r>
            <a:endParaRPr kumimoji="0" lang="ja-JP" altLang="en-US" sz="800" b="0" i="0" u="none" strike="noStrike" cap="none" normalizeH="0" dirty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16" name="角丸四角形 15"/>
          <p:cNvSpPr/>
          <p:nvPr/>
        </p:nvSpPr>
        <p:spPr bwMode="auto">
          <a:xfrm>
            <a:off x="2699792" y="2420888"/>
            <a:ext cx="432048" cy="43204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800" b="0" i="0" u="none" strike="noStrike" cap="none" normalizeH="0" dirty="0" err="1" smtClean="0">
                <a:ln>
                  <a:noFill/>
                </a:ln>
                <a:effectLst/>
                <a:latin typeface="+mn-lt"/>
                <a:ea typeface="+mn-ea"/>
              </a:rPr>
              <a:t>Dev</a:t>
            </a:r>
            <a:endParaRPr kumimoji="0" lang="ja-JP" altLang="en-US" sz="800" b="0" i="0" u="none" strike="noStrike" cap="none" normalizeH="0" dirty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17" name="角丸四角形 16"/>
          <p:cNvSpPr/>
          <p:nvPr/>
        </p:nvSpPr>
        <p:spPr bwMode="auto">
          <a:xfrm>
            <a:off x="3203848" y="2420888"/>
            <a:ext cx="432048" cy="43204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800" b="0" i="0" u="none" strike="noStrike" cap="none" normalizeH="0" dirty="0" err="1" smtClean="0">
                <a:ln>
                  <a:noFill/>
                </a:ln>
                <a:effectLst/>
                <a:latin typeface="+mn-lt"/>
                <a:ea typeface="+mn-ea"/>
              </a:rPr>
              <a:t>Dev</a:t>
            </a:r>
            <a:endParaRPr kumimoji="0" lang="ja-JP" altLang="en-US" sz="800" b="0" i="0" u="none" strike="noStrike" cap="none" normalizeH="0" dirty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18" name="角丸四角形 17"/>
          <p:cNvSpPr/>
          <p:nvPr/>
        </p:nvSpPr>
        <p:spPr bwMode="auto">
          <a:xfrm>
            <a:off x="3707904" y="2420888"/>
            <a:ext cx="432048" cy="43204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800" b="0" i="0" u="none" strike="noStrike" cap="none" normalizeH="0" dirty="0" err="1" smtClean="0">
                <a:ln>
                  <a:noFill/>
                </a:ln>
                <a:effectLst/>
                <a:latin typeface="+mn-lt"/>
                <a:ea typeface="+mn-ea"/>
              </a:rPr>
              <a:t>Dev</a:t>
            </a:r>
            <a:endParaRPr kumimoji="0" lang="ja-JP" altLang="en-US" sz="800" b="0" i="0" u="none" strike="noStrike" cap="none" normalizeH="0" dirty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cxnSp>
        <p:nvCxnSpPr>
          <p:cNvPr id="41" name="直線コネクタ 40"/>
          <p:cNvCxnSpPr>
            <a:stCxn id="13" idx="2"/>
            <a:endCxn id="205" idx="0"/>
          </p:cNvCxnSpPr>
          <p:nvPr/>
        </p:nvCxnSpPr>
        <p:spPr bwMode="auto">
          <a:xfrm flipH="1">
            <a:off x="1151620" y="2852936"/>
            <a:ext cx="252028" cy="216024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83A0C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直線コネクタ 42"/>
          <p:cNvCxnSpPr>
            <a:stCxn id="3" idx="2"/>
            <a:endCxn id="205" idx="0"/>
          </p:cNvCxnSpPr>
          <p:nvPr/>
        </p:nvCxnSpPr>
        <p:spPr bwMode="auto">
          <a:xfrm>
            <a:off x="899592" y="2852936"/>
            <a:ext cx="252028" cy="216024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83A0C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直線コネクタ 43"/>
          <p:cNvCxnSpPr>
            <a:stCxn id="14" idx="2"/>
            <a:endCxn id="4" idx="0"/>
          </p:cNvCxnSpPr>
          <p:nvPr/>
        </p:nvCxnSpPr>
        <p:spPr bwMode="auto">
          <a:xfrm>
            <a:off x="1907704" y="2852936"/>
            <a:ext cx="504056" cy="864096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83A0C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直線コネクタ 44"/>
          <p:cNvCxnSpPr>
            <a:stCxn id="148" idx="2"/>
            <a:endCxn id="4" idx="0"/>
          </p:cNvCxnSpPr>
          <p:nvPr/>
        </p:nvCxnSpPr>
        <p:spPr bwMode="auto">
          <a:xfrm flipH="1">
            <a:off x="2411760" y="3356992"/>
            <a:ext cx="1260140" cy="36004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83A0C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直線コネクタ 45"/>
          <p:cNvCxnSpPr>
            <a:stCxn id="15" idx="2"/>
            <a:endCxn id="176" idx="0"/>
          </p:cNvCxnSpPr>
          <p:nvPr/>
        </p:nvCxnSpPr>
        <p:spPr bwMode="auto">
          <a:xfrm>
            <a:off x="2411760" y="2852936"/>
            <a:ext cx="252028" cy="216024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83A0C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直線コネクタ 46"/>
          <p:cNvCxnSpPr>
            <a:stCxn id="18" idx="2"/>
            <a:endCxn id="148" idx="0"/>
          </p:cNvCxnSpPr>
          <p:nvPr/>
        </p:nvCxnSpPr>
        <p:spPr bwMode="auto">
          <a:xfrm flipH="1">
            <a:off x="3671900" y="2852936"/>
            <a:ext cx="252028" cy="216024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83A0C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直線コネクタ 47"/>
          <p:cNvCxnSpPr>
            <a:stCxn id="17" idx="2"/>
            <a:endCxn id="148" idx="0"/>
          </p:cNvCxnSpPr>
          <p:nvPr/>
        </p:nvCxnSpPr>
        <p:spPr bwMode="auto">
          <a:xfrm>
            <a:off x="3419872" y="2852936"/>
            <a:ext cx="252028" cy="216024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83A0C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直線コネクタ 60"/>
          <p:cNvCxnSpPr>
            <a:stCxn id="4" idx="2"/>
            <a:endCxn id="10" idx="0"/>
          </p:cNvCxnSpPr>
          <p:nvPr/>
        </p:nvCxnSpPr>
        <p:spPr bwMode="auto">
          <a:xfrm flipH="1">
            <a:off x="1475656" y="4437112"/>
            <a:ext cx="936104" cy="1296144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83A0C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直線コネクタ 63"/>
          <p:cNvCxnSpPr>
            <a:stCxn id="4" idx="2"/>
            <a:endCxn id="11" idx="3"/>
          </p:cNvCxnSpPr>
          <p:nvPr/>
        </p:nvCxnSpPr>
        <p:spPr bwMode="auto">
          <a:xfrm>
            <a:off x="2411760" y="4437112"/>
            <a:ext cx="900100" cy="1324964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83A0C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0" name="角丸四角形 129"/>
          <p:cNvSpPr/>
          <p:nvPr/>
        </p:nvSpPr>
        <p:spPr bwMode="auto">
          <a:xfrm>
            <a:off x="683568" y="1844824"/>
            <a:ext cx="1440160" cy="43204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800" dirty="0" smtClean="0">
                <a:latin typeface="+mn-lt"/>
                <a:ea typeface="+mn-ea"/>
              </a:rPr>
              <a:t>農業</a:t>
            </a:r>
            <a:endParaRPr kumimoji="0" lang="ja-JP" altLang="en-US" sz="800" b="0" i="0" u="none" strike="noStrike" cap="none" normalizeH="0" dirty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131" name="角丸四角形 130"/>
          <p:cNvSpPr/>
          <p:nvPr/>
        </p:nvSpPr>
        <p:spPr bwMode="auto">
          <a:xfrm>
            <a:off x="2195736" y="1844824"/>
            <a:ext cx="936104" cy="43204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800" b="0" i="0" u="none" strike="noStrike" cap="none" normalizeH="0" dirty="0" smtClean="0">
                <a:ln>
                  <a:noFill/>
                </a:ln>
                <a:effectLst/>
                <a:latin typeface="+mn-lt"/>
                <a:ea typeface="+mn-ea"/>
              </a:rPr>
              <a:t>製造</a:t>
            </a:r>
          </a:p>
        </p:txBody>
      </p:sp>
      <p:sp>
        <p:nvSpPr>
          <p:cNvPr id="132" name="角丸四角形 131"/>
          <p:cNvSpPr/>
          <p:nvPr/>
        </p:nvSpPr>
        <p:spPr bwMode="auto">
          <a:xfrm>
            <a:off x="3203848" y="1844824"/>
            <a:ext cx="936104" cy="43204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800" b="0" i="0" u="none" strike="noStrike" cap="none" normalizeH="0" dirty="0" smtClean="0">
                <a:ln>
                  <a:noFill/>
                </a:ln>
                <a:effectLst/>
                <a:latin typeface="+mn-lt"/>
                <a:ea typeface="+mn-ea"/>
              </a:rPr>
              <a:t>物流</a:t>
            </a:r>
          </a:p>
        </p:txBody>
      </p:sp>
      <p:sp>
        <p:nvSpPr>
          <p:cNvPr id="136" name="テキスト ボックス 135"/>
          <p:cNvSpPr txBox="1"/>
          <p:nvPr/>
        </p:nvSpPr>
        <p:spPr>
          <a:xfrm>
            <a:off x="1043608" y="1178258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+mn-lt"/>
                <a:ea typeface="+mn-ea"/>
              </a:rPr>
              <a:t>従来型プラットフォーム</a:t>
            </a:r>
          </a:p>
        </p:txBody>
      </p:sp>
      <p:grpSp>
        <p:nvGrpSpPr>
          <p:cNvPr id="138" name="図形グループ 137"/>
          <p:cNvGrpSpPr/>
          <p:nvPr/>
        </p:nvGrpSpPr>
        <p:grpSpPr>
          <a:xfrm>
            <a:off x="4932040" y="1124744"/>
            <a:ext cx="3456384" cy="4977298"/>
            <a:chOff x="5004048" y="1188006"/>
            <a:chExt cx="3456384" cy="4977298"/>
          </a:xfrm>
        </p:grpSpPr>
        <p:sp>
          <p:nvSpPr>
            <p:cNvPr id="19" name="角丸四角形 18"/>
            <p:cNvSpPr/>
            <p:nvPr/>
          </p:nvSpPr>
          <p:spPr bwMode="auto">
            <a:xfrm>
              <a:off x="5004048" y="3573016"/>
              <a:ext cx="3456384" cy="1008112"/>
            </a:xfrm>
            <a:prstGeom prst="roundRect">
              <a:avLst/>
            </a:prstGeom>
            <a:solidFill>
              <a:srgbClr val="FFE38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600" b="0" i="0" u="none" strike="noStrike" cap="none" normalizeH="0" smtClean="0">
                <a:ln>
                  <a:noFill/>
                </a:ln>
                <a:effectLst/>
                <a:latin typeface="+mn-lt"/>
                <a:ea typeface="+mn-ea"/>
              </a:endParaRPr>
            </a:p>
          </p:txBody>
        </p:sp>
        <p:sp>
          <p:nvSpPr>
            <p:cNvPr id="20" name="角丸四角形 19"/>
            <p:cNvSpPr/>
            <p:nvPr/>
          </p:nvSpPr>
          <p:spPr bwMode="auto">
            <a:xfrm>
              <a:off x="5076056" y="4356358"/>
              <a:ext cx="3312367" cy="166172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800" dirty="0" smtClean="0">
                  <a:solidFill>
                    <a:srgbClr val="FFFFFF"/>
                  </a:solidFill>
                  <a:latin typeface="+mn-lt"/>
                  <a:ea typeface="+mn-ea"/>
                </a:rPr>
                <a:t>Web API (SOAP/REST)</a:t>
              </a:r>
              <a:endParaRPr kumimoji="0" lang="ja-JP" altLang="en-US" sz="8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+mn-ea"/>
              </a:endParaRPr>
            </a:p>
          </p:txBody>
        </p:sp>
        <p:sp>
          <p:nvSpPr>
            <p:cNvPr id="23" name="角丸四角形 22"/>
            <p:cNvSpPr/>
            <p:nvPr/>
          </p:nvSpPr>
          <p:spPr bwMode="auto">
            <a:xfrm>
              <a:off x="5076056" y="3636278"/>
              <a:ext cx="3312367" cy="166172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800" b="0" i="0" u="none" strike="noStrike" cap="none" normalizeH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+mn-lt"/>
                  <a:ea typeface="+mn-ea"/>
                </a:rPr>
                <a:t>機器データ送受信サービス</a:t>
              </a:r>
            </a:p>
          </p:txBody>
        </p:sp>
        <p:sp>
          <p:nvSpPr>
            <p:cNvPr id="28" name="角丸四角形 27"/>
            <p:cNvSpPr/>
            <p:nvPr/>
          </p:nvSpPr>
          <p:spPr bwMode="auto">
            <a:xfrm>
              <a:off x="5004048" y="4725144"/>
              <a:ext cx="3456384" cy="288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400" b="0" i="0" u="none" strike="noStrike" cap="none" normalizeH="0" dirty="0" smtClean="0">
                  <a:ln>
                    <a:noFill/>
                  </a:ln>
                  <a:effectLst/>
                  <a:latin typeface="+mn-lt"/>
                  <a:ea typeface="+mn-ea"/>
                </a:rPr>
                <a:t>WAN (</a:t>
              </a:r>
              <a:r>
                <a:rPr kumimoji="0" lang="ja-JP" altLang="en-US" sz="1400" b="0" i="0" u="none" strike="noStrike" cap="none" normalizeH="0" dirty="0" smtClean="0">
                  <a:ln>
                    <a:noFill/>
                  </a:ln>
                  <a:effectLst/>
                  <a:latin typeface="+mn-lt"/>
                  <a:ea typeface="+mn-ea"/>
                </a:rPr>
                <a:t>専用線</a:t>
              </a:r>
              <a:r>
                <a:rPr kumimoji="0" lang="en-US" altLang="ja-JP" sz="1400" b="0" i="0" u="none" strike="noStrike" cap="none" normalizeH="0" dirty="0" smtClean="0">
                  <a:ln>
                    <a:noFill/>
                  </a:ln>
                  <a:effectLst/>
                  <a:latin typeface="+mn-lt"/>
                  <a:ea typeface="+mn-ea"/>
                </a:rPr>
                <a:t>/VPN/Internet)</a:t>
              </a:r>
              <a:endParaRPr kumimoji="0" lang="ja-JP" altLang="en-US" sz="1400" b="0" i="0" u="none" strike="noStrike" cap="none" normalizeH="0" dirty="0" smtClean="0">
                <a:ln>
                  <a:noFill/>
                </a:ln>
                <a:effectLst/>
                <a:latin typeface="+mn-lt"/>
                <a:ea typeface="+mn-ea"/>
              </a:endParaRPr>
            </a:p>
          </p:txBody>
        </p:sp>
        <p:sp>
          <p:nvSpPr>
            <p:cNvPr id="29" name="角丸四角形 28"/>
            <p:cNvSpPr/>
            <p:nvPr/>
          </p:nvSpPr>
          <p:spPr bwMode="auto">
            <a:xfrm>
              <a:off x="5004048" y="5661248"/>
              <a:ext cx="1584176" cy="43204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800" b="0" i="0" u="none" strike="noStrike" cap="none" normalizeH="0" dirty="0" smtClean="0">
                  <a:ln>
                    <a:noFill/>
                  </a:ln>
                  <a:effectLst/>
                  <a:latin typeface="+mn-lt"/>
                  <a:ea typeface="+mn-ea"/>
                </a:rPr>
                <a:t>オンプレミス</a:t>
              </a:r>
              <a:endParaRPr kumimoji="0" lang="en-US" altLang="ja-JP" sz="800" b="0" i="0" u="none" strike="noStrike" cap="none" normalizeH="0" dirty="0" smtClean="0">
                <a:ln>
                  <a:noFill/>
                </a:ln>
                <a:effectLst/>
                <a:latin typeface="+mn-lt"/>
                <a:ea typeface="+mn-ea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800" dirty="0" smtClean="0">
                  <a:latin typeface="+mn-lt"/>
                  <a:ea typeface="+mn-ea"/>
                </a:rPr>
                <a:t>コンピューティング</a:t>
              </a:r>
              <a:endParaRPr kumimoji="0" lang="ja-JP" altLang="en-US" sz="800" b="0" i="0" u="none" strike="noStrike" cap="none" normalizeH="0" dirty="0" smtClean="0">
                <a:ln>
                  <a:noFill/>
                </a:ln>
                <a:effectLst/>
                <a:latin typeface="+mn-lt"/>
                <a:ea typeface="+mn-ea"/>
              </a:endParaRPr>
            </a:p>
          </p:txBody>
        </p:sp>
        <p:sp>
          <p:nvSpPr>
            <p:cNvPr id="30" name="雲 29"/>
            <p:cNvSpPr/>
            <p:nvPr/>
          </p:nvSpPr>
          <p:spPr bwMode="auto">
            <a:xfrm>
              <a:off x="6804248" y="5661248"/>
              <a:ext cx="1656184" cy="504056"/>
            </a:xfrm>
            <a:prstGeom prst="cloud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800" b="0" i="0" u="none" strike="noStrike" cap="none" normalizeH="0" dirty="0" smtClean="0">
                <a:ln>
                  <a:noFill/>
                </a:ln>
                <a:effectLst/>
                <a:latin typeface="+mn-lt"/>
                <a:ea typeface="+mn-ea"/>
              </a:endParaRP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6948264" y="5733256"/>
              <a:ext cx="1247800" cy="3631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Bef>
                  <a:spcPct val="20000"/>
                </a:spcBef>
              </a:pPr>
              <a:r>
                <a:rPr kumimoji="0" lang="ja-JP" altLang="en-US" sz="800" dirty="0">
                  <a:solidFill>
                    <a:prstClr val="black"/>
                  </a:solidFill>
                  <a:latin typeface="Century Gothic"/>
                  <a:ea typeface="HG丸ｺﾞｼｯｸM-PRO"/>
                </a:rPr>
                <a:t>クラウド</a:t>
              </a:r>
              <a:endParaRPr kumimoji="0" lang="en-US" altLang="ja-JP" sz="800" dirty="0">
                <a:solidFill>
                  <a:prstClr val="black"/>
                </a:solidFill>
                <a:latin typeface="Century Gothic"/>
                <a:ea typeface="HG丸ｺﾞｼｯｸM-PRO"/>
              </a:endParaRPr>
            </a:p>
            <a:p>
              <a:pPr lvl="0" algn="ctr">
                <a:spcBef>
                  <a:spcPct val="20000"/>
                </a:spcBef>
              </a:pPr>
              <a:r>
                <a:rPr kumimoji="0" lang="ja-JP" altLang="en-US" sz="800" dirty="0">
                  <a:solidFill>
                    <a:prstClr val="black"/>
                  </a:solidFill>
                  <a:latin typeface="Century Gothic"/>
                  <a:ea typeface="HG丸ｺﾞｼｯｸM-PRO"/>
                </a:rPr>
                <a:t>コンピューティング</a:t>
              </a:r>
            </a:p>
          </p:txBody>
        </p:sp>
        <p:sp>
          <p:nvSpPr>
            <p:cNvPr id="32" name="角丸四角形 31"/>
            <p:cNvSpPr/>
            <p:nvPr/>
          </p:nvSpPr>
          <p:spPr bwMode="auto">
            <a:xfrm>
              <a:off x="5004048" y="3140968"/>
              <a:ext cx="3456384" cy="288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400" b="0" i="0" u="none" strike="noStrike" cap="none" normalizeH="0" dirty="0" smtClean="0">
                  <a:ln>
                    <a:noFill/>
                  </a:ln>
                  <a:effectLst/>
                  <a:latin typeface="+mn-lt"/>
                  <a:ea typeface="+mn-ea"/>
                </a:rPr>
                <a:t>LAN or WAN</a:t>
              </a:r>
              <a:endParaRPr kumimoji="0" lang="ja-JP" altLang="en-US" sz="1400" b="0" i="0" u="none" strike="noStrike" cap="none" normalizeH="0" dirty="0" smtClean="0">
                <a:ln>
                  <a:noFill/>
                </a:ln>
                <a:effectLst/>
                <a:latin typeface="+mn-lt"/>
                <a:ea typeface="+mn-ea"/>
              </a:endParaRPr>
            </a:p>
          </p:txBody>
        </p:sp>
        <p:cxnSp>
          <p:nvCxnSpPr>
            <p:cNvPr id="68" name="直線コネクタ 67"/>
            <p:cNvCxnSpPr>
              <a:endCxn id="29" idx="0"/>
            </p:cNvCxnSpPr>
            <p:nvPr/>
          </p:nvCxnSpPr>
          <p:spPr bwMode="auto">
            <a:xfrm flipH="1">
              <a:off x="5796136" y="5013176"/>
              <a:ext cx="936104" cy="648072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rgbClr val="83A0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直線コネクタ 68"/>
            <p:cNvCxnSpPr>
              <a:stCxn id="28" idx="2"/>
              <a:endCxn id="29" idx="0"/>
            </p:cNvCxnSpPr>
            <p:nvPr/>
          </p:nvCxnSpPr>
          <p:spPr bwMode="auto">
            <a:xfrm flipH="1">
              <a:off x="5796136" y="5013176"/>
              <a:ext cx="936104" cy="648072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rgbClr val="83A0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直線コネクタ 73"/>
            <p:cNvCxnSpPr>
              <a:stCxn id="28" idx="2"/>
              <a:endCxn id="30" idx="3"/>
            </p:cNvCxnSpPr>
            <p:nvPr/>
          </p:nvCxnSpPr>
          <p:spPr bwMode="auto">
            <a:xfrm>
              <a:off x="6732240" y="5013176"/>
              <a:ext cx="900100" cy="676892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rgbClr val="83A0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2" name="角丸四角形 91"/>
            <p:cNvSpPr/>
            <p:nvPr/>
          </p:nvSpPr>
          <p:spPr bwMode="auto">
            <a:xfrm>
              <a:off x="5004048" y="2420888"/>
              <a:ext cx="432048" cy="432048"/>
            </a:xfrm>
            <a:prstGeom prst="roundRect">
              <a:avLst/>
            </a:prstGeom>
            <a:solidFill>
              <a:srgbClr val="5F84C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800" b="0" i="0" u="none" strike="noStrike" cap="none" normalizeH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+mn-lt"/>
                  <a:ea typeface="+mn-ea"/>
                </a:rPr>
                <a:t>IoT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800" b="0" i="0" u="none" strike="noStrike" cap="none" normalizeH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+mn-lt"/>
                  <a:ea typeface="+mn-ea"/>
                </a:rPr>
                <a:t>Dev</a:t>
              </a:r>
              <a:endParaRPr kumimoji="0" lang="ja-JP" altLang="en-US" sz="8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+mn-ea"/>
              </a:endParaRPr>
            </a:p>
          </p:txBody>
        </p:sp>
        <p:sp>
          <p:nvSpPr>
            <p:cNvPr id="93" name="角丸四角形 92"/>
            <p:cNvSpPr/>
            <p:nvPr/>
          </p:nvSpPr>
          <p:spPr bwMode="auto">
            <a:xfrm>
              <a:off x="5508104" y="2420888"/>
              <a:ext cx="432048" cy="432048"/>
            </a:xfrm>
            <a:prstGeom prst="roundRect">
              <a:avLst/>
            </a:prstGeom>
            <a:solidFill>
              <a:srgbClr val="5F84C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800" b="0" i="0" u="none" strike="noStrike" cap="none" normalizeH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+mn-lt"/>
                  <a:ea typeface="+mn-ea"/>
                </a:rPr>
                <a:t>IoT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800" b="0" i="0" u="none" strike="noStrike" cap="none" normalizeH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+mn-lt"/>
                  <a:ea typeface="+mn-ea"/>
                </a:rPr>
                <a:t>Dev</a:t>
              </a:r>
              <a:endParaRPr kumimoji="0" lang="ja-JP" altLang="en-US" sz="8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+mn-ea"/>
              </a:endParaRPr>
            </a:p>
          </p:txBody>
        </p:sp>
        <p:sp>
          <p:nvSpPr>
            <p:cNvPr id="94" name="角丸四角形 93"/>
            <p:cNvSpPr/>
            <p:nvPr/>
          </p:nvSpPr>
          <p:spPr bwMode="auto">
            <a:xfrm>
              <a:off x="6012160" y="2420888"/>
              <a:ext cx="432048" cy="432048"/>
            </a:xfrm>
            <a:prstGeom prst="roundRect">
              <a:avLst/>
            </a:prstGeom>
            <a:solidFill>
              <a:srgbClr val="5F84C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800" b="0" i="0" u="none" strike="noStrike" cap="none" normalizeH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+mn-lt"/>
                  <a:ea typeface="+mn-ea"/>
                </a:rPr>
                <a:t>IoT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800" b="0" i="0" u="none" strike="noStrike" cap="none" normalizeH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+mn-lt"/>
                  <a:ea typeface="+mn-ea"/>
                </a:rPr>
                <a:t>Dev</a:t>
              </a:r>
              <a:endParaRPr kumimoji="0" lang="ja-JP" altLang="en-US" sz="8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+mn-ea"/>
              </a:endParaRPr>
            </a:p>
          </p:txBody>
        </p:sp>
        <p:sp>
          <p:nvSpPr>
            <p:cNvPr id="95" name="角丸四角形 94"/>
            <p:cNvSpPr/>
            <p:nvPr/>
          </p:nvSpPr>
          <p:spPr bwMode="auto">
            <a:xfrm>
              <a:off x="6516216" y="2420888"/>
              <a:ext cx="432048" cy="432048"/>
            </a:xfrm>
            <a:prstGeom prst="roundRect">
              <a:avLst/>
            </a:prstGeom>
            <a:solidFill>
              <a:srgbClr val="5F84C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800" b="0" i="0" u="none" strike="noStrike" cap="none" normalizeH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+mn-lt"/>
                  <a:ea typeface="+mn-ea"/>
                </a:rPr>
                <a:t>IoT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800" b="0" i="0" u="none" strike="noStrike" cap="none" normalizeH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+mn-lt"/>
                  <a:ea typeface="+mn-ea"/>
                </a:rPr>
                <a:t>Dev</a:t>
              </a:r>
              <a:endParaRPr kumimoji="0" lang="ja-JP" altLang="en-US" sz="8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+mn-ea"/>
              </a:endParaRPr>
            </a:p>
          </p:txBody>
        </p:sp>
        <p:sp>
          <p:nvSpPr>
            <p:cNvPr id="96" name="角丸四角形 95"/>
            <p:cNvSpPr/>
            <p:nvPr/>
          </p:nvSpPr>
          <p:spPr bwMode="auto">
            <a:xfrm>
              <a:off x="7020272" y="2420888"/>
              <a:ext cx="432048" cy="432048"/>
            </a:xfrm>
            <a:prstGeom prst="roundRect">
              <a:avLst/>
            </a:prstGeom>
            <a:solidFill>
              <a:srgbClr val="5F84C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800" b="0" i="0" u="none" strike="noStrike" cap="none" normalizeH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+mn-lt"/>
                  <a:ea typeface="+mn-ea"/>
                </a:rPr>
                <a:t>IoT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800" b="0" i="0" u="none" strike="noStrike" cap="none" normalizeH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+mn-lt"/>
                  <a:ea typeface="+mn-ea"/>
                </a:rPr>
                <a:t>Dev</a:t>
              </a:r>
              <a:endParaRPr kumimoji="0" lang="ja-JP" altLang="en-US" sz="8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+mn-ea"/>
              </a:endParaRPr>
            </a:p>
          </p:txBody>
        </p:sp>
        <p:sp>
          <p:nvSpPr>
            <p:cNvPr id="97" name="角丸四角形 96"/>
            <p:cNvSpPr/>
            <p:nvPr/>
          </p:nvSpPr>
          <p:spPr bwMode="auto">
            <a:xfrm>
              <a:off x="7524328" y="2420888"/>
              <a:ext cx="432048" cy="432048"/>
            </a:xfrm>
            <a:prstGeom prst="roundRect">
              <a:avLst/>
            </a:prstGeom>
            <a:solidFill>
              <a:srgbClr val="5F84C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800" b="0" i="0" u="none" strike="noStrike" cap="none" normalizeH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+mn-lt"/>
                  <a:ea typeface="+mn-ea"/>
                </a:rPr>
                <a:t>IoT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800" b="0" i="0" u="none" strike="noStrike" cap="none" normalizeH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+mn-lt"/>
                  <a:ea typeface="+mn-ea"/>
                </a:rPr>
                <a:t>Dev</a:t>
              </a:r>
              <a:endParaRPr kumimoji="0" lang="ja-JP" altLang="en-US" sz="8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+mn-ea"/>
              </a:endParaRPr>
            </a:p>
          </p:txBody>
        </p:sp>
        <p:sp>
          <p:nvSpPr>
            <p:cNvPr id="98" name="角丸四角形 97"/>
            <p:cNvSpPr/>
            <p:nvPr/>
          </p:nvSpPr>
          <p:spPr bwMode="auto">
            <a:xfrm>
              <a:off x="8028384" y="2420888"/>
              <a:ext cx="432048" cy="432048"/>
            </a:xfrm>
            <a:prstGeom prst="roundRect">
              <a:avLst/>
            </a:prstGeom>
            <a:solidFill>
              <a:srgbClr val="5F84C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800" b="0" i="0" u="none" strike="noStrike" cap="none" normalizeH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+mn-lt"/>
                  <a:ea typeface="+mn-ea"/>
                </a:rPr>
                <a:t>IoT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800" b="0" i="0" u="none" strike="noStrike" cap="none" normalizeH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+mn-lt"/>
                  <a:ea typeface="+mn-ea"/>
                </a:rPr>
                <a:t>Dev</a:t>
              </a:r>
              <a:endParaRPr kumimoji="0" lang="ja-JP" altLang="en-US" sz="8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+mn-ea"/>
              </a:endParaRPr>
            </a:p>
          </p:txBody>
        </p:sp>
        <p:cxnSp>
          <p:nvCxnSpPr>
            <p:cNvPr id="99" name="直線コネクタ 98"/>
            <p:cNvCxnSpPr>
              <a:stCxn id="93" idx="2"/>
              <a:endCxn id="32" idx="0"/>
            </p:cNvCxnSpPr>
            <p:nvPr/>
          </p:nvCxnSpPr>
          <p:spPr bwMode="auto">
            <a:xfrm>
              <a:off x="5724128" y="2852936"/>
              <a:ext cx="1008112" cy="288032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rgbClr val="83A0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直線コネクタ 99"/>
            <p:cNvCxnSpPr>
              <a:stCxn id="92" idx="2"/>
              <a:endCxn id="32" idx="0"/>
            </p:cNvCxnSpPr>
            <p:nvPr/>
          </p:nvCxnSpPr>
          <p:spPr bwMode="auto">
            <a:xfrm>
              <a:off x="5220072" y="2852936"/>
              <a:ext cx="1512168" cy="288032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rgbClr val="83A0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直線コネクタ 100"/>
            <p:cNvCxnSpPr>
              <a:stCxn id="94" idx="2"/>
              <a:endCxn id="32" idx="0"/>
            </p:cNvCxnSpPr>
            <p:nvPr/>
          </p:nvCxnSpPr>
          <p:spPr bwMode="auto">
            <a:xfrm>
              <a:off x="6228184" y="2852936"/>
              <a:ext cx="504056" cy="288032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rgbClr val="83A0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" name="直線コネクタ 101"/>
            <p:cNvCxnSpPr>
              <a:stCxn id="96" idx="2"/>
              <a:endCxn id="32" idx="0"/>
            </p:cNvCxnSpPr>
            <p:nvPr/>
          </p:nvCxnSpPr>
          <p:spPr bwMode="auto">
            <a:xfrm flipH="1">
              <a:off x="6732240" y="2852936"/>
              <a:ext cx="504056" cy="288032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rgbClr val="83A0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直線コネクタ 102"/>
            <p:cNvCxnSpPr>
              <a:stCxn id="95" idx="2"/>
              <a:endCxn id="32" idx="0"/>
            </p:cNvCxnSpPr>
            <p:nvPr/>
          </p:nvCxnSpPr>
          <p:spPr bwMode="auto">
            <a:xfrm>
              <a:off x="6732240" y="2852936"/>
              <a:ext cx="0" cy="288032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rgbClr val="83A0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直線コネクタ 103"/>
            <p:cNvCxnSpPr>
              <a:stCxn id="98" idx="2"/>
              <a:endCxn id="32" idx="0"/>
            </p:cNvCxnSpPr>
            <p:nvPr/>
          </p:nvCxnSpPr>
          <p:spPr bwMode="auto">
            <a:xfrm flipH="1">
              <a:off x="6732240" y="2852936"/>
              <a:ext cx="1512168" cy="288032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rgbClr val="83A0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直線コネクタ 104"/>
            <p:cNvCxnSpPr>
              <a:stCxn id="97" idx="2"/>
              <a:endCxn id="32" idx="0"/>
            </p:cNvCxnSpPr>
            <p:nvPr/>
          </p:nvCxnSpPr>
          <p:spPr bwMode="auto">
            <a:xfrm flipH="1">
              <a:off x="6732240" y="2852936"/>
              <a:ext cx="1008112" cy="288032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rgbClr val="83A0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3" name="左右矢印 112"/>
            <p:cNvSpPr/>
            <p:nvPr/>
          </p:nvSpPr>
          <p:spPr bwMode="auto">
            <a:xfrm>
              <a:off x="5076056" y="3861048"/>
              <a:ext cx="3312368" cy="432048"/>
            </a:xfrm>
            <a:prstGeom prst="leftRightArrow">
              <a:avLst>
                <a:gd name="adj1" fmla="val 60582"/>
                <a:gd name="adj2" fmla="val 50000"/>
              </a:avLst>
            </a:prstGeom>
            <a:solidFill>
              <a:srgbClr val="3366FF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1200" b="0" i="0" u="none" strike="noStrike" cap="none" normalizeH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+mn-lt"/>
                  <a:ea typeface="+mn-ea"/>
                </a:rPr>
                <a:t>データの相互連携</a:t>
              </a:r>
            </a:p>
          </p:txBody>
        </p:sp>
        <p:cxnSp>
          <p:nvCxnSpPr>
            <p:cNvPr id="123" name="直線コネクタ 122"/>
            <p:cNvCxnSpPr>
              <a:stCxn id="19" idx="2"/>
              <a:endCxn id="28" idx="0"/>
            </p:cNvCxnSpPr>
            <p:nvPr/>
          </p:nvCxnSpPr>
          <p:spPr bwMode="auto">
            <a:xfrm>
              <a:off x="6732240" y="4581128"/>
              <a:ext cx="0" cy="144016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rgbClr val="83A0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" name="直線コネクタ 125"/>
            <p:cNvCxnSpPr>
              <a:stCxn id="32" idx="2"/>
              <a:endCxn id="19" idx="0"/>
            </p:cNvCxnSpPr>
            <p:nvPr/>
          </p:nvCxnSpPr>
          <p:spPr bwMode="auto">
            <a:xfrm>
              <a:off x="6732240" y="3429000"/>
              <a:ext cx="0" cy="144016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rgbClr val="83A0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3" name="角丸四角形 132"/>
            <p:cNvSpPr/>
            <p:nvPr/>
          </p:nvSpPr>
          <p:spPr bwMode="auto">
            <a:xfrm>
              <a:off x="5004048" y="1844824"/>
              <a:ext cx="1440160" cy="43204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800" dirty="0" smtClean="0">
                  <a:latin typeface="+mn-lt"/>
                  <a:ea typeface="+mn-ea"/>
                </a:rPr>
                <a:t>農業</a:t>
              </a:r>
              <a:endParaRPr kumimoji="0" lang="ja-JP" altLang="en-US" sz="800" b="0" i="0" u="none" strike="noStrike" cap="none" normalizeH="0" dirty="0" smtClean="0">
                <a:ln>
                  <a:noFill/>
                </a:ln>
                <a:effectLst/>
                <a:latin typeface="+mn-lt"/>
                <a:ea typeface="+mn-ea"/>
              </a:endParaRPr>
            </a:p>
          </p:txBody>
        </p:sp>
        <p:sp>
          <p:nvSpPr>
            <p:cNvPr id="134" name="角丸四角形 133"/>
            <p:cNvSpPr/>
            <p:nvPr/>
          </p:nvSpPr>
          <p:spPr bwMode="auto">
            <a:xfrm>
              <a:off x="6516216" y="1844824"/>
              <a:ext cx="936104" cy="43204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800" b="0" i="0" u="none" strike="noStrike" cap="none" normalizeH="0" dirty="0" smtClean="0">
                  <a:ln>
                    <a:noFill/>
                  </a:ln>
                  <a:effectLst/>
                  <a:latin typeface="+mn-lt"/>
                  <a:ea typeface="+mn-ea"/>
                </a:rPr>
                <a:t>製造</a:t>
              </a:r>
            </a:p>
          </p:txBody>
        </p:sp>
        <p:sp>
          <p:nvSpPr>
            <p:cNvPr id="135" name="角丸四角形 134"/>
            <p:cNvSpPr/>
            <p:nvPr/>
          </p:nvSpPr>
          <p:spPr bwMode="auto">
            <a:xfrm>
              <a:off x="7524328" y="1844824"/>
              <a:ext cx="936104" cy="43204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800" b="0" i="0" u="none" strike="noStrike" cap="none" normalizeH="0" dirty="0" smtClean="0">
                  <a:ln>
                    <a:noFill/>
                  </a:ln>
                  <a:effectLst/>
                  <a:latin typeface="+mn-lt"/>
                  <a:ea typeface="+mn-ea"/>
                </a:rPr>
                <a:t>物流</a:t>
              </a:r>
            </a:p>
          </p:txBody>
        </p:sp>
        <p:sp>
          <p:nvSpPr>
            <p:cNvPr id="137" name="テキスト ボックス 136"/>
            <p:cNvSpPr txBox="1"/>
            <p:nvPr/>
          </p:nvSpPr>
          <p:spPr>
            <a:xfrm>
              <a:off x="5292080" y="1188006"/>
              <a:ext cx="29859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+mn-lt"/>
                  <a:ea typeface="+mn-ea"/>
                </a:rPr>
                <a:t>IoT/M2M</a:t>
              </a:r>
              <a:r>
                <a:rPr kumimoji="1" lang="ja-JP" altLang="en-US" dirty="0" smtClean="0">
                  <a:latin typeface="+mn-lt"/>
                  <a:ea typeface="+mn-ea"/>
                </a:rPr>
                <a:t>プラットフォーム</a:t>
              </a:r>
            </a:p>
          </p:txBody>
        </p:sp>
      </p:grpSp>
      <p:sp>
        <p:nvSpPr>
          <p:cNvPr id="148" name="角丸四角形 147"/>
          <p:cNvSpPr/>
          <p:nvPr/>
        </p:nvSpPr>
        <p:spPr bwMode="auto">
          <a:xfrm>
            <a:off x="3203848" y="3068960"/>
            <a:ext cx="936104" cy="288032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normalizeH="0" dirty="0" smtClean="0">
                <a:ln>
                  <a:noFill/>
                </a:ln>
                <a:effectLst/>
                <a:latin typeface="+mn-lt"/>
                <a:ea typeface="+mn-ea"/>
              </a:rPr>
              <a:t>LAN</a:t>
            </a:r>
            <a:endParaRPr kumimoji="0" lang="ja-JP" altLang="en-US" sz="1400" b="0" i="0" u="none" strike="noStrike" cap="none" normalizeH="0" dirty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cxnSp>
        <p:nvCxnSpPr>
          <p:cNvPr id="170" name="直線コネクタ 169"/>
          <p:cNvCxnSpPr>
            <a:stCxn id="16" idx="2"/>
            <a:endCxn id="176" idx="0"/>
          </p:cNvCxnSpPr>
          <p:nvPr/>
        </p:nvCxnSpPr>
        <p:spPr bwMode="auto">
          <a:xfrm flipH="1">
            <a:off x="2663788" y="2852936"/>
            <a:ext cx="252028" cy="216024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83A0C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6" name="角丸四角形 175"/>
          <p:cNvSpPr/>
          <p:nvPr/>
        </p:nvSpPr>
        <p:spPr bwMode="auto">
          <a:xfrm>
            <a:off x="2195736" y="3068960"/>
            <a:ext cx="936104" cy="288032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normalizeH="0" dirty="0" smtClean="0">
                <a:ln>
                  <a:noFill/>
                </a:ln>
                <a:effectLst/>
                <a:latin typeface="+mn-lt"/>
                <a:ea typeface="+mn-ea"/>
              </a:rPr>
              <a:t>LAN</a:t>
            </a:r>
            <a:endParaRPr kumimoji="0" lang="ja-JP" altLang="en-US" sz="1400" b="0" i="0" u="none" strike="noStrike" cap="none" normalizeH="0" dirty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cxnSp>
        <p:nvCxnSpPr>
          <p:cNvPr id="183" name="直線コネクタ 182"/>
          <p:cNvCxnSpPr>
            <a:stCxn id="176" idx="2"/>
            <a:endCxn id="4" idx="0"/>
          </p:cNvCxnSpPr>
          <p:nvPr/>
        </p:nvCxnSpPr>
        <p:spPr bwMode="auto">
          <a:xfrm flipH="1">
            <a:off x="2411760" y="3356992"/>
            <a:ext cx="252028" cy="36004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83A0C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5" name="角丸四角形 204"/>
          <p:cNvSpPr/>
          <p:nvPr/>
        </p:nvSpPr>
        <p:spPr bwMode="auto">
          <a:xfrm>
            <a:off x="683568" y="3068960"/>
            <a:ext cx="936104" cy="288032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normalizeH="0" dirty="0" smtClean="0">
                <a:ln>
                  <a:noFill/>
                </a:ln>
                <a:effectLst/>
                <a:latin typeface="+mn-lt"/>
                <a:ea typeface="+mn-ea"/>
              </a:rPr>
              <a:t>LAN</a:t>
            </a:r>
            <a:endParaRPr kumimoji="0" lang="ja-JP" altLang="en-US" sz="1400" b="0" i="0" u="none" strike="noStrike" cap="none" normalizeH="0" dirty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cxnSp>
        <p:nvCxnSpPr>
          <p:cNvPr id="213" name="直線コネクタ 212"/>
          <p:cNvCxnSpPr>
            <a:stCxn id="205" idx="2"/>
            <a:endCxn id="4" idx="0"/>
          </p:cNvCxnSpPr>
          <p:nvPr/>
        </p:nvCxnSpPr>
        <p:spPr bwMode="auto">
          <a:xfrm>
            <a:off x="1151620" y="3356992"/>
            <a:ext cx="1260140" cy="36004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83A0C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48080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スクリーンショット 2014-05-29 10.04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387" y="1052736"/>
            <a:ext cx="4436856" cy="54006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IIJ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>IoT/M2M</a:t>
            </a:r>
            <a:r>
              <a:rPr kumimoji="1" lang="ja-JP" altLang="en-US" dirty="0" smtClean="0"/>
              <a:t>ソリューション</a:t>
            </a:r>
            <a:endParaRPr kumimoji="1" lang="ja-JP" altLang="en-US" dirty="0"/>
          </a:p>
        </p:txBody>
      </p:sp>
      <p:pic>
        <p:nvPicPr>
          <p:cNvPr id="3" name="図 2" descr="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980728"/>
            <a:ext cx="4877961" cy="4320480"/>
          </a:xfrm>
          <a:prstGeom prst="rect">
            <a:avLst/>
          </a:prstGeom>
        </p:spPr>
      </p:pic>
      <p:pic>
        <p:nvPicPr>
          <p:cNvPr id="4" name="図 3" descr="index_fig05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21" y="5229200"/>
            <a:ext cx="4608512" cy="115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279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84096" cy="533400"/>
          </a:xfrm>
        </p:spPr>
        <p:txBody>
          <a:bodyPr/>
          <a:lstStyle/>
          <a:p>
            <a:r>
              <a:rPr kumimoji="1" lang="ja-JP" altLang="en-US" sz="2800" dirty="0" smtClean="0"/>
              <a:t>ヒトとヒトのつながりからモノとモノとのつながりへ</a:t>
            </a:r>
            <a:endParaRPr kumimoji="1" lang="ja-JP" altLang="en-US" sz="2800" dirty="0"/>
          </a:p>
        </p:txBody>
      </p:sp>
      <p:pic>
        <p:nvPicPr>
          <p:cNvPr id="5" name="図 4" descr="cover01_img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124744"/>
            <a:ext cx="4320480" cy="3074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テキスト ボックス 5"/>
          <p:cNvSpPr txBox="1"/>
          <p:nvPr/>
        </p:nvSpPr>
        <p:spPr>
          <a:xfrm>
            <a:off x="4716016" y="1124744"/>
            <a:ext cx="41764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v"/>
            </a:pPr>
            <a:r>
              <a:rPr lang="en-US" altLang="ja-JP" sz="1400" dirty="0" smtClean="0">
                <a:latin typeface="+mn-lt"/>
                <a:ea typeface="+mn-ea"/>
              </a:rPr>
              <a:t>1990</a:t>
            </a:r>
            <a:r>
              <a:rPr lang="ja-JP" altLang="en-US" sz="1400" dirty="0" smtClean="0">
                <a:latin typeface="+mn-lt"/>
                <a:ea typeface="+mn-ea"/>
              </a:rPr>
              <a:t>年代、ゼロックス パロ・アルト研究所が「</a:t>
            </a:r>
            <a:r>
              <a:rPr lang="ja-JP" altLang="en-US" sz="1400" dirty="0">
                <a:latin typeface="+mn-lt"/>
                <a:ea typeface="+mn-ea"/>
              </a:rPr>
              <a:t>ユビキタスコンピューティング」を提唱</a:t>
            </a:r>
            <a:r>
              <a:rPr lang="ja-JP" altLang="en-US" sz="1400" dirty="0" smtClean="0">
                <a:latin typeface="+mn-lt"/>
                <a:ea typeface="+mn-ea"/>
              </a:rPr>
              <a:t>。「</a:t>
            </a:r>
            <a:r>
              <a:rPr lang="ja-JP" altLang="en-US" sz="1400" dirty="0">
                <a:latin typeface="+mn-lt"/>
                <a:ea typeface="+mn-ea"/>
              </a:rPr>
              <a:t>あらゆる場所であらゆるモノがネットワークにつながる」という、ユビキタスネットワークのコンセプトへとつながっていった</a:t>
            </a:r>
            <a:r>
              <a:rPr lang="ja-JP" altLang="en-US" sz="1400" dirty="0" smtClean="0">
                <a:latin typeface="+mn-lt"/>
                <a:ea typeface="+mn-ea"/>
              </a:rPr>
              <a:t>。</a:t>
            </a:r>
            <a:endParaRPr lang="en-US" altLang="ja-JP" sz="1400" dirty="0" smtClean="0">
              <a:latin typeface="+mn-lt"/>
              <a:ea typeface="+mn-ea"/>
            </a:endParaRPr>
          </a:p>
          <a:p>
            <a:pPr marL="285750" indent="-285750">
              <a:buFont typeface="Wingdings" charset="2"/>
              <a:buChar char="v"/>
            </a:pPr>
            <a:r>
              <a:rPr lang="ja-JP" altLang="en-US" sz="1400" dirty="0" smtClean="0">
                <a:latin typeface="+mn-lt"/>
                <a:ea typeface="+mn-ea"/>
              </a:rPr>
              <a:t>その後、機械</a:t>
            </a:r>
            <a:r>
              <a:rPr lang="ja-JP" altLang="en-US" sz="1400" dirty="0">
                <a:latin typeface="+mn-lt"/>
                <a:ea typeface="+mn-ea"/>
              </a:rPr>
              <a:t>同士が人間を介在させずに情報交換するシステムを</a:t>
            </a:r>
            <a:r>
              <a:rPr lang="en-US" altLang="ja-JP" sz="1400" dirty="0">
                <a:latin typeface="+mn-lt"/>
                <a:ea typeface="+mn-ea"/>
              </a:rPr>
              <a:t>Machine-to-Machine(M2M</a:t>
            </a:r>
            <a:r>
              <a:rPr lang="en-US" altLang="ja-JP" sz="1400" dirty="0" smtClean="0">
                <a:latin typeface="+mn-lt"/>
                <a:ea typeface="+mn-ea"/>
              </a:rPr>
              <a:t>)</a:t>
            </a:r>
            <a:r>
              <a:rPr lang="ja-JP" altLang="en-US" sz="1400" dirty="0" smtClean="0">
                <a:latin typeface="+mn-lt"/>
                <a:ea typeface="+mn-ea"/>
              </a:rPr>
              <a:t>が、注目される。</a:t>
            </a:r>
            <a:endParaRPr lang="en-US" altLang="ja-JP" sz="1400" dirty="0" smtClean="0">
              <a:latin typeface="+mn-lt"/>
              <a:ea typeface="+mn-ea"/>
            </a:endParaRPr>
          </a:p>
          <a:p>
            <a:pPr marL="285750" indent="-285750">
              <a:buFont typeface="Wingdings" charset="2"/>
              <a:buChar char="v"/>
            </a:pPr>
            <a:r>
              <a:rPr kumimoji="1" lang="ja-JP" altLang="en-US" sz="1400" dirty="0" smtClean="0">
                <a:latin typeface="+mn-lt"/>
                <a:ea typeface="+mn-ea"/>
              </a:rPr>
              <a:t>インターネットとモバイル・ネットワークの普及により、モノをつなぐコストが大幅に低下すると共に、モバイル・デバイスの普及で、技術の蓄積が加速した。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4860032" y="4005064"/>
            <a:ext cx="39604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00" dirty="0"/>
              <a:t>http://</a:t>
            </a:r>
            <a:r>
              <a:rPr lang="en-US" altLang="ja-JP" sz="1000" dirty="0" err="1"/>
              <a:t>www.cisco-inspire.jp</a:t>
            </a:r>
            <a:r>
              <a:rPr lang="en-US" altLang="ja-JP" sz="1000" dirty="0"/>
              <a:t>/archives/archives/tag/fog-computing</a:t>
            </a:r>
            <a:endParaRPr lang="ja-JP" altLang="en-US" sz="1000" dirty="0"/>
          </a:p>
        </p:txBody>
      </p:sp>
      <p:grpSp>
        <p:nvGrpSpPr>
          <p:cNvPr id="15" name="図形グループ 14"/>
          <p:cNvGrpSpPr/>
          <p:nvPr/>
        </p:nvGrpSpPr>
        <p:grpSpPr>
          <a:xfrm>
            <a:off x="323528" y="4581128"/>
            <a:ext cx="8568952" cy="1872208"/>
            <a:chOff x="323528" y="4581128"/>
            <a:chExt cx="8568952" cy="1872208"/>
          </a:xfrm>
        </p:grpSpPr>
        <p:sp>
          <p:nvSpPr>
            <p:cNvPr id="8" name="角丸四角形 7"/>
            <p:cNvSpPr/>
            <p:nvPr/>
          </p:nvSpPr>
          <p:spPr bwMode="auto">
            <a:xfrm>
              <a:off x="323528" y="4581128"/>
              <a:ext cx="8568952" cy="1872208"/>
            </a:xfrm>
            <a:prstGeom prst="roundRect">
              <a:avLst>
                <a:gd name="adj" fmla="val 11579"/>
              </a:avLst>
            </a:prstGeom>
            <a:solidFill>
              <a:srgbClr val="FF66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smtClean="0">
                <a:ln>
                  <a:noFill/>
                </a:ln>
                <a:effectLst/>
                <a:latin typeface="+mn-lt"/>
                <a:ea typeface="+mn-ea"/>
              </a:endParaRPr>
            </a:p>
          </p:txBody>
        </p:sp>
        <p:sp>
          <p:nvSpPr>
            <p:cNvPr id="9" name="角丸四角形 8"/>
            <p:cNvSpPr/>
            <p:nvPr/>
          </p:nvSpPr>
          <p:spPr bwMode="auto">
            <a:xfrm>
              <a:off x="467544" y="5013176"/>
              <a:ext cx="5256584" cy="1440160"/>
            </a:xfrm>
            <a:prstGeom prst="roundRect">
              <a:avLst>
                <a:gd name="adj" fmla="val 11579"/>
              </a:avLst>
            </a:prstGeom>
            <a:solidFill>
              <a:srgbClr val="FFA893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smtClean="0">
                <a:ln>
                  <a:noFill/>
                </a:ln>
                <a:effectLst/>
                <a:latin typeface="+mn-lt"/>
                <a:ea typeface="+mn-ea"/>
              </a:endParaRPr>
            </a:p>
          </p:txBody>
        </p:sp>
        <p:sp>
          <p:nvSpPr>
            <p:cNvPr id="10" name="角丸四角形 9"/>
            <p:cNvSpPr/>
            <p:nvPr/>
          </p:nvSpPr>
          <p:spPr bwMode="auto">
            <a:xfrm>
              <a:off x="611560" y="5301208"/>
              <a:ext cx="3024336" cy="1152128"/>
            </a:xfrm>
            <a:prstGeom prst="roundRect">
              <a:avLst>
                <a:gd name="adj" fmla="val 11579"/>
              </a:avLst>
            </a:prstGeom>
            <a:solidFill>
              <a:srgbClr val="5F84C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dirty="0" smtClean="0">
                <a:ln>
                  <a:noFill/>
                </a:ln>
                <a:effectLst/>
                <a:latin typeface="+mn-lt"/>
                <a:ea typeface="+mn-ea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2339752" y="5517232"/>
              <a:ext cx="114782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200" dirty="0" smtClean="0">
                  <a:solidFill>
                    <a:srgbClr val="FFFFFF"/>
                  </a:solidFill>
                  <a:latin typeface="+mn-lt"/>
                  <a:ea typeface="+mn-ea"/>
                </a:rPr>
                <a:t>H2M</a:t>
              </a:r>
            </a:p>
            <a:p>
              <a:r>
                <a:rPr lang="en-US" altLang="ja-JP" sz="800" dirty="0" smtClean="0">
                  <a:solidFill>
                    <a:srgbClr val="FFFFFF"/>
                  </a:solidFill>
                  <a:latin typeface="+mn-lt"/>
                  <a:ea typeface="+mn-ea"/>
                </a:rPr>
                <a:t>Human to Machine</a:t>
              </a:r>
              <a:endParaRPr kumimoji="1" lang="ja-JP" altLang="en-US" sz="800" dirty="0" smtClean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角丸四角形 11"/>
            <p:cNvSpPr/>
            <p:nvPr/>
          </p:nvSpPr>
          <p:spPr bwMode="auto">
            <a:xfrm>
              <a:off x="755576" y="5589240"/>
              <a:ext cx="1440160" cy="864096"/>
            </a:xfrm>
            <a:prstGeom prst="roundRect">
              <a:avLst>
                <a:gd name="adj" fmla="val 11579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3200" b="0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+mn-ea"/>
                </a:rPr>
                <a:t>H2H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800" dirty="0" smtClean="0">
                  <a:solidFill>
                    <a:schemeClr val="bg1"/>
                  </a:solidFill>
                  <a:latin typeface="+mn-lt"/>
                  <a:ea typeface="+mn-ea"/>
                </a:rPr>
                <a:t>Human to Human</a:t>
              </a:r>
              <a:endParaRPr kumimoji="0" lang="ja-JP" altLang="en-US" sz="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4067944" y="5373216"/>
              <a:ext cx="122957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200" dirty="0" smtClean="0">
                  <a:solidFill>
                    <a:schemeClr val="bg1"/>
                  </a:solidFill>
                  <a:latin typeface="+mn-lt"/>
                  <a:ea typeface="+mn-ea"/>
                </a:rPr>
                <a:t>M2M</a:t>
              </a:r>
            </a:p>
            <a:p>
              <a:pPr algn="ctr"/>
              <a:r>
                <a:rPr lang="en-US" altLang="ja-JP" sz="800" dirty="0" smtClean="0">
                  <a:solidFill>
                    <a:schemeClr val="bg1"/>
                  </a:solidFill>
                  <a:latin typeface="+mn-lt"/>
                  <a:ea typeface="+mn-ea"/>
                </a:rPr>
                <a:t>Machine to Machine</a:t>
              </a:r>
              <a:endParaRPr kumimoji="1" lang="ja-JP" altLang="en-US" sz="800" dirty="0" smtClean="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6789073" y="5085184"/>
              <a:ext cx="102328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4800" dirty="0" smtClean="0">
                  <a:solidFill>
                    <a:schemeClr val="bg1"/>
                  </a:solidFill>
                  <a:latin typeface="+mn-lt"/>
                  <a:ea typeface="+mn-ea"/>
                </a:rPr>
                <a:t>IoT</a:t>
              </a:r>
            </a:p>
            <a:p>
              <a:pPr algn="ctr"/>
              <a:r>
                <a:rPr lang="en-US" altLang="ja-JP" sz="800" dirty="0" smtClean="0">
                  <a:solidFill>
                    <a:schemeClr val="bg1"/>
                  </a:solidFill>
                  <a:latin typeface="+mn-lt"/>
                  <a:ea typeface="+mn-ea"/>
                </a:rPr>
                <a:t>Internet of Things</a:t>
              </a:r>
              <a:endParaRPr kumimoji="1" lang="ja-JP" altLang="en-US" sz="800" dirty="0" smtClean="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4736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2020</a:t>
            </a:r>
            <a:r>
              <a:rPr lang="ja-JP" altLang="en-US" dirty="0"/>
              <a:t>年</a:t>
            </a:r>
            <a:r>
              <a:rPr lang="ja-JP" altLang="en-US" dirty="0" smtClean="0"/>
              <a:t>における</a:t>
            </a:r>
            <a:r>
              <a:rPr lang="en-US" altLang="ja-JP" dirty="0" smtClean="0"/>
              <a:t>IoT</a:t>
            </a:r>
            <a:r>
              <a:rPr lang="ja-JP" altLang="en-US" dirty="0" smtClean="0"/>
              <a:t>市場</a:t>
            </a:r>
            <a:r>
              <a:rPr lang="ja-JP" altLang="en-US" dirty="0"/>
              <a:t>の成長性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323528" y="1124744"/>
            <a:ext cx="8568952" cy="501675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sz="2400" dirty="0" smtClean="0"/>
              <a:t>ガートナー</a:t>
            </a:r>
            <a:endParaRPr lang="ja-JP" altLang="en-US" sz="2400" dirty="0"/>
          </a:p>
          <a:p>
            <a:r>
              <a:rPr lang="ja-JP" altLang="en-US" sz="1000" dirty="0"/>
              <a:t>米調査会社のガートナーによると、</a:t>
            </a:r>
            <a:r>
              <a:rPr lang="en-US" altLang="ja-JP" sz="1000" dirty="0"/>
              <a:t>2009</a:t>
            </a:r>
            <a:r>
              <a:rPr lang="ja-JP" altLang="en-US" sz="1000" dirty="0"/>
              <a:t>年時点でインターネットにつながっていたモノの数はおおよそ</a:t>
            </a:r>
            <a:r>
              <a:rPr lang="en-US" altLang="ja-JP" sz="1000" dirty="0"/>
              <a:t>25</a:t>
            </a:r>
            <a:r>
              <a:rPr lang="ja-JP" altLang="en-US" sz="1000" dirty="0"/>
              <a:t>億個で、そのほとんどは、</a:t>
            </a:r>
            <a:r>
              <a:rPr lang="en-US" altLang="ja-JP" sz="1000" dirty="0"/>
              <a:t>PC</a:t>
            </a:r>
            <a:r>
              <a:rPr lang="ja-JP" altLang="en-US" sz="1000" dirty="0"/>
              <a:t>やスマートフォン、タブレット端末といったデバイスですが、</a:t>
            </a:r>
            <a:r>
              <a:rPr lang="en-US" altLang="ja-JP" sz="1000" dirty="0"/>
              <a:t>2020</a:t>
            </a:r>
            <a:r>
              <a:rPr lang="ja-JP" altLang="en-US" sz="1000" dirty="0"/>
              <a:t>年には、</a:t>
            </a:r>
            <a:r>
              <a:rPr lang="en-US" altLang="ja-JP" sz="1000" dirty="0"/>
              <a:t>IoT</a:t>
            </a:r>
            <a:r>
              <a:rPr lang="ja-JP" altLang="en-US" sz="1000" dirty="0"/>
              <a:t>の普及は急速に進み、</a:t>
            </a:r>
            <a:r>
              <a:rPr lang="en-US" altLang="ja-JP" sz="1000" dirty="0"/>
              <a:t>2020</a:t>
            </a:r>
            <a:r>
              <a:rPr lang="ja-JP" altLang="en-US" sz="1000" dirty="0"/>
              <a:t>年には</a:t>
            </a:r>
            <a:r>
              <a:rPr lang="en-US" altLang="ja-JP" sz="1000" dirty="0"/>
              <a:t>300</a:t>
            </a:r>
            <a:r>
              <a:rPr lang="ja-JP" altLang="en-US" sz="1000" dirty="0"/>
              <a:t>億個以上のデバイスがつながり</a:t>
            </a:r>
            <a:r>
              <a:rPr lang="ja-JP" altLang="en-US" sz="1000" dirty="0" smtClean="0"/>
              <a:t>、コンピュータ</a:t>
            </a:r>
            <a:r>
              <a:rPr lang="ja-JP" altLang="en-US" sz="1000" dirty="0"/>
              <a:t>以外のデバイスが過半数を占め、</a:t>
            </a:r>
            <a:r>
              <a:rPr lang="en-US" altLang="ja-JP" sz="1000" dirty="0"/>
              <a:t>1</a:t>
            </a:r>
            <a:r>
              <a:rPr lang="ja-JP" altLang="en-US" sz="1000" dirty="0"/>
              <a:t>兆</a:t>
            </a:r>
            <a:r>
              <a:rPr lang="en-US" altLang="ja-JP" sz="1000" dirty="0"/>
              <a:t>9000</a:t>
            </a:r>
            <a:r>
              <a:rPr lang="ja-JP" altLang="en-US" sz="1000" dirty="0"/>
              <a:t>億ドル（約</a:t>
            </a:r>
            <a:r>
              <a:rPr lang="en-US" altLang="ja-JP" sz="1000" dirty="0"/>
              <a:t>194</a:t>
            </a:r>
            <a:r>
              <a:rPr lang="ja-JP" altLang="en-US" sz="1000" dirty="0"/>
              <a:t>兆円）の経済価値を創出すると予測しています</a:t>
            </a:r>
            <a:r>
              <a:rPr lang="ja-JP" altLang="en-US" sz="1000" dirty="0" smtClean="0"/>
              <a:t>。</a:t>
            </a:r>
            <a:endParaRPr lang="en-US" altLang="ja-JP" sz="1000" dirty="0" smtClean="0"/>
          </a:p>
          <a:p>
            <a:r>
              <a:rPr lang="en-US" altLang="ja-JP" sz="2400" dirty="0"/>
              <a:t>IDC</a:t>
            </a:r>
          </a:p>
          <a:p>
            <a:r>
              <a:rPr lang="ja-JP" altLang="en-US" sz="1000" dirty="0"/>
              <a:t>米調査会社の</a:t>
            </a:r>
            <a:r>
              <a:rPr lang="en-US" altLang="ja-JP" sz="1000" dirty="0"/>
              <a:t>IDC</a:t>
            </a:r>
            <a:r>
              <a:rPr lang="ja-JP" altLang="en-US" sz="1000" dirty="0"/>
              <a:t>は、</a:t>
            </a:r>
            <a:r>
              <a:rPr lang="en-US" altLang="ja-JP" sz="1000" dirty="0"/>
              <a:t>2012</a:t>
            </a:r>
            <a:r>
              <a:rPr lang="ja-JP" altLang="en-US" sz="1000" dirty="0"/>
              <a:t>年に約</a:t>
            </a:r>
            <a:r>
              <a:rPr lang="en-US" altLang="ja-JP" sz="1000" dirty="0"/>
              <a:t>4</a:t>
            </a:r>
            <a:r>
              <a:rPr lang="ja-JP" altLang="en-US" sz="1000" dirty="0"/>
              <a:t>兆</a:t>
            </a:r>
            <a:r>
              <a:rPr lang="en-US" altLang="ja-JP" sz="1000" dirty="0"/>
              <a:t>8000</a:t>
            </a:r>
            <a:r>
              <a:rPr lang="ja-JP" altLang="en-US" sz="1000" dirty="0"/>
              <a:t>億ドルだった</a:t>
            </a:r>
            <a:r>
              <a:rPr lang="en-US" altLang="ja-JP" sz="1000" dirty="0"/>
              <a:t>IoT</a:t>
            </a:r>
            <a:r>
              <a:rPr lang="ja-JP" altLang="en-US" sz="1000" dirty="0"/>
              <a:t>の世界市場規模が、</a:t>
            </a:r>
            <a:r>
              <a:rPr lang="en-US" altLang="ja-JP" sz="1000" dirty="0"/>
              <a:t>2020</a:t>
            </a:r>
            <a:r>
              <a:rPr lang="ja-JP" altLang="en-US" sz="1000" dirty="0"/>
              <a:t>年には約</a:t>
            </a:r>
            <a:r>
              <a:rPr lang="en-US" altLang="ja-JP" sz="1000" dirty="0"/>
              <a:t>8</a:t>
            </a:r>
            <a:r>
              <a:rPr lang="ja-JP" altLang="en-US" sz="1000" dirty="0"/>
              <a:t>兆</a:t>
            </a:r>
            <a:r>
              <a:rPr lang="en-US" altLang="ja-JP" sz="1000" dirty="0"/>
              <a:t>9000</a:t>
            </a:r>
            <a:r>
              <a:rPr lang="ja-JP" altLang="en-US" sz="1000" dirty="0"/>
              <a:t>億ドルになり、</a:t>
            </a:r>
            <a:r>
              <a:rPr lang="en-US" altLang="ja-JP" sz="1000" dirty="0"/>
              <a:t>2020</a:t>
            </a:r>
            <a:r>
              <a:rPr lang="ja-JP" altLang="en-US" sz="1000" dirty="0"/>
              <a:t>年までに自律的に接続されるデバイスのエンドポイントは</a:t>
            </a:r>
            <a:r>
              <a:rPr lang="en-US" altLang="ja-JP" sz="1000" dirty="0"/>
              <a:t>300</a:t>
            </a:r>
            <a:r>
              <a:rPr lang="ja-JP" altLang="en-US" sz="1000" dirty="0"/>
              <a:t>億台になると予測しています。</a:t>
            </a:r>
            <a:endParaRPr lang="en-US" altLang="ja-JP" sz="1000" dirty="0"/>
          </a:p>
          <a:p>
            <a:r>
              <a:rPr lang="ja-JP" altLang="en-US" sz="1000" dirty="0"/>
              <a:t>また、</a:t>
            </a:r>
            <a:r>
              <a:rPr lang="en-US" altLang="ja-JP" sz="1000" dirty="0"/>
              <a:t>IOT</a:t>
            </a:r>
            <a:r>
              <a:rPr lang="ja-JP" altLang="en-US" sz="1000" dirty="0"/>
              <a:t>の本格的普及に伴い、デジタルデータの総量も急激に増加が予想されます。調査会社の米</a:t>
            </a:r>
            <a:r>
              <a:rPr lang="en-US" altLang="ja-JP" sz="1000" dirty="0"/>
              <a:t>IDC</a:t>
            </a:r>
            <a:r>
              <a:rPr lang="ja-JP" altLang="en-US" sz="1000" dirty="0"/>
              <a:t>によると</a:t>
            </a:r>
            <a:r>
              <a:rPr lang="en-US" altLang="ja-JP" sz="1000" dirty="0"/>
              <a:t>2020</a:t>
            </a:r>
            <a:r>
              <a:rPr lang="ja-JP" altLang="en-US" sz="1000" dirty="0"/>
              <a:t>年にはデジタルデータの容量は</a:t>
            </a:r>
            <a:r>
              <a:rPr lang="en-US" altLang="ja-JP" sz="1000" dirty="0"/>
              <a:t>40</a:t>
            </a:r>
            <a:r>
              <a:rPr lang="ja-JP" altLang="en-US" sz="1000" dirty="0"/>
              <a:t>ゼッタバイトに達すると予測しています。</a:t>
            </a:r>
          </a:p>
          <a:p>
            <a:r>
              <a:rPr lang="ja-JP" altLang="en-US" sz="2400" dirty="0" smtClean="0"/>
              <a:t>インテル</a:t>
            </a:r>
            <a:endParaRPr lang="ja-JP" altLang="en-US" sz="2400" dirty="0"/>
          </a:p>
          <a:p>
            <a:r>
              <a:rPr lang="ja-JP" altLang="en-US" sz="1000" dirty="0"/>
              <a:t>インテルは、</a:t>
            </a:r>
            <a:r>
              <a:rPr lang="en-US" altLang="ja-JP" sz="1000" dirty="0"/>
              <a:t>IoT</a:t>
            </a:r>
            <a:r>
              <a:rPr lang="ja-JP" altLang="en-US" sz="1000" dirty="0"/>
              <a:t>の普及により、</a:t>
            </a:r>
            <a:r>
              <a:rPr lang="en-US" altLang="ja-JP" sz="1000" dirty="0"/>
              <a:t>2020</a:t>
            </a:r>
            <a:r>
              <a:rPr lang="ja-JP" altLang="en-US" sz="1000" dirty="0"/>
              <a:t>年には確実に</a:t>
            </a:r>
            <a:r>
              <a:rPr lang="en-US" altLang="ja-JP" sz="1000" dirty="0"/>
              <a:t>500</a:t>
            </a:r>
            <a:r>
              <a:rPr lang="ja-JP" altLang="en-US" sz="1000" dirty="0"/>
              <a:t>億のデバイスがインターネットに接続されると予測しています。その多くは、</a:t>
            </a:r>
            <a:r>
              <a:rPr lang="en-US" altLang="ja-JP" sz="1000" dirty="0"/>
              <a:t>PC</a:t>
            </a:r>
            <a:r>
              <a:rPr lang="ja-JP" altLang="en-US" sz="1000" dirty="0"/>
              <a:t>やスマートフォン、タブレットといった人が使うデバイスではなく、自動車や自動販売機、工場設置機器、医療機器などのデバイスがつながり</a:t>
            </a:r>
            <a:r>
              <a:rPr lang="ja-JP" altLang="en-US" sz="1000" dirty="0" smtClean="0"/>
              <a:t>、これらのデバイス</a:t>
            </a:r>
            <a:r>
              <a:rPr lang="ja-JP" altLang="en-US" sz="1000" dirty="0"/>
              <a:t>につながるデータを活用したビジネス展開が鍵になるとしています</a:t>
            </a:r>
            <a:r>
              <a:rPr lang="ja-JP" altLang="en-US" sz="1000" dirty="0" smtClean="0"/>
              <a:t>。</a:t>
            </a:r>
            <a:endParaRPr lang="en-US" altLang="ja-JP" sz="1000" dirty="0" smtClean="0"/>
          </a:p>
          <a:p>
            <a:r>
              <a:rPr lang="ja-JP" altLang="en-US" sz="2400" dirty="0" smtClean="0"/>
              <a:t>シスコシステムズ</a:t>
            </a:r>
            <a:endParaRPr lang="ja-JP" altLang="en-US" sz="2400" dirty="0"/>
          </a:p>
          <a:p>
            <a:r>
              <a:rPr lang="ja-JP" altLang="en-US" sz="1000" dirty="0"/>
              <a:t>シスコシステムズは、</a:t>
            </a:r>
            <a:r>
              <a:rPr lang="en-US" altLang="ja-JP" sz="1000" dirty="0"/>
              <a:t>2013</a:t>
            </a:r>
            <a:r>
              <a:rPr lang="ja-JP" altLang="en-US" sz="1000" dirty="0"/>
              <a:t>年現在で、</a:t>
            </a:r>
            <a:r>
              <a:rPr lang="en-US" altLang="ja-JP" sz="1000" dirty="0"/>
              <a:t>IoT</a:t>
            </a:r>
            <a:r>
              <a:rPr lang="ja-JP" altLang="en-US" sz="1000" dirty="0"/>
              <a:t>によりつながるデバイスは</a:t>
            </a:r>
            <a:r>
              <a:rPr lang="en-US" altLang="ja-JP" sz="1000" dirty="0"/>
              <a:t>100</a:t>
            </a:r>
            <a:r>
              <a:rPr lang="ja-JP" altLang="en-US" sz="1000" dirty="0"/>
              <a:t>億近くまで増加し、</a:t>
            </a:r>
            <a:r>
              <a:rPr lang="en-US" altLang="ja-JP" sz="1000" dirty="0"/>
              <a:t>2020</a:t>
            </a:r>
            <a:r>
              <a:rPr lang="ja-JP" altLang="en-US" sz="1000" dirty="0"/>
              <a:t>年には</a:t>
            </a:r>
            <a:r>
              <a:rPr lang="en-US" altLang="ja-JP" sz="1000" dirty="0"/>
              <a:t>500</a:t>
            </a:r>
            <a:r>
              <a:rPr lang="ja-JP" altLang="en-US" sz="1000" dirty="0"/>
              <a:t>億台のデバイスがつながり、インターネットは、人、プロセス、データ、モノを組み合わせた</a:t>
            </a:r>
            <a:r>
              <a:rPr lang="en-US" altLang="ja-JP" sz="1000" dirty="0" err="1"/>
              <a:t>IoE</a:t>
            </a:r>
            <a:r>
              <a:rPr lang="ja-JP" altLang="en-US" sz="1000" dirty="0"/>
              <a:t>（</a:t>
            </a:r>
            <a:r>
              <a:rPr lang="en-US" altLang="ja-JP" sz="1000" dirty="0"/>
              <a:t>Internet of Everything</a:t>
            </a:r>
            <a:r>
              <a:rPr lang="ja-JP" altLang="en-US" sz="1000" dirty="0"/>
              <a:t>）の時代へと大きく成長し、今後</a:t>
            </a:r>
            <a:r>
              <a:rPr lang="en-US" altLang="ja-JP" sz="1000" dirty="0"/>
              <a:t>10</a:t>
            </a:r>
            <a:r>
              <a:rPr lang="ja-JP" altLang="en-US" sz="1000" dirty="0"/>
              <a:t>年間で</a:t>
            </a:r>
            <a:r>
              <a:rPr lang="en-US" altLang="ja-JP" sz="1000" dirty="0"/>
              <a:t>IoT</a:t>
            </a:r>
            <a:r>
              <a:rPr lang="ja-JP" altLang="en-US" sz="1000" dirty="0"/>
              <a:t>は全世界に</a:t>
            </a:r>
            <a:r>
              <a:rPr lang="en-US" altLang="ja-JP" sz="1000" dirty="0"/>
              <a:t>14.4</a:t>
            </a:r>
            <a:r>
              <a:rPr lang="ja-JP" altLang="en-US" sz="1000" dirty="0"/>
              <a:t>兆ドルの価値を生み、日本はそのうちの少なくとも</a:t>
            </a:r>
            <a:r>
              <a:rPr lang="en-US" altLang="ja-JP" sz="1000" dirty="0"/>
              <a:t>5</a:t>
            </a:r>
            <a:r>
              <a:rPr lang="ja-JP" altLang="en-US" sz="1000" dirty="0"/>
              <a:t>％を占め、国内に</a:t>
            </a:r>
            <a:r>
              <a:rPr lang="en-US" altLang="ja-JP" sz="1000" dirty="0"/>
              <a:t>76.1</a:t>
            </a:r>
            <a:r>
              <a:rPr lang="ja-JP" altLang="en-US" sz="1000" dirty="0"/>
              <a:t>兆円の新市場が生まれると予測しています。</a:t>
            </a:r>
          </a:p>
          <a:p>
            <a:r>
              <a:rPr lang="ja-JP" altLang="en-US" sz="1000" dirty="0"/>
              <a:t>さらに、シスコでは、</a:t>
            </a:r>
            <a:r>
              <a:rPr lang="en-US" altLang="ja-JP" sz="1000" dirty="0" err="1"/>
              <a:t>IoE</a:t>
            </a:r>
            <a:r>
              <a:rPr lang="ja-JP" altLang="en-US" sz="1000" dirty="0"/>
              <a:t>の普及に伴い、</a:t>
            </a:r>
            <a:r>
              <a:rPr lang="en-US" altLang="ja-JP" sz="1000" dirty="0"/>
              <a:t>2012</a:t>
            </a:r>
            <a:r>
              <a:rPr lang="ja-JP" altLang="en-US" sz="1000" dirty="0"/>
              <a:t>年から</a:t>
            </a:r>
            <a:r>
              <a:rPr lang="en-US" altLang="ja-JP" sz="1000" dirty="0"/>
              <a:t>2017</a:t>
            </a:r>
            <a:r>
              <a:rPr lang="ja-JP" altLang="en-US" sz="1000" dirty="0"/>
              <a:t>年に全世界の</a:t>
            </a:r>
            <a:r>
              <a:rPr lang="en-US" altLang="ja-JP" sz="1000" dirty="0"/>
              <a:t>IP</a:t>
            </a:r>
            <a:r>
              <a:rPr lang="ja-JP" altLang="en-US" sz="1000" dirty="0"/>
              <a:t>トラフィックは</a:t>
            </a:r>
            <a:r>
              <a:rPr lang="en-US" altLang="ja-JP" sz="1000" dirty="0"/>
              <a:t>3</a:t>
            </a:r>
            <a:r>
              <a:rPr lang="ja-JP" altLang="en-US" sz="1000" dirty="0"/>
              <a:t>倍に増加し、モバイルトラフィックは今後</a:t>
            </a:r>
            <a:r>
              <a:rPr lang="en-US" altLang="ja-JP" sz="1000" dirty="0"/>
              <a:t>5</a:t>
            </a:r>
            <a:r>
              <a:rPr lang="ja-JP" altLang="en-US" sz="1000" dirty="0"/>
              <a:t>年間で</a:t>
            </a:r>
            <a:r>
              <a:rPr lang="en-US" altLang="ja-JP" sz="1000" dirty="0"/>
              <a:t>13</a:t>
            </a:r>
            <a:r>
              <a:rPr lang="ja-JP" altLang="en-US" sz="1000" dirty="0"/>
              <a:t>倍にも膨れ上がると予測しています。シスコでは、デバイスから生成されるデータをネットワークが介してデータセンタ</a:t>
            </a:r>
            <a:r>
              <a:rPr lang="en-US" altLang="ja-JP" sz="1000" dirty="0"/>
              <a:t>−</a:t>
            </a:r>
            <a:r>
              <a:rPr lang="ja-JP" altLang="en-US" sz="1000" dirty="0"/>
              <a:t>で処理するクラウドのアーキテクチャーは、</a:t>
            </a:r>
            <a:r>
              <a:rPr lang="en-US" altLang="ja-JP" sz="1000" dirty="0" err="1"/>
              <a:t>IoE</a:t>
            </a:r>
            <a:r>
              <a:rPr lang="ja-JP" altLang="en-US" sz="1000" dirty="0"/>
              <a:t>の時代にはボトルネックに突き当たるとし、</a:t>
            </a:r>
            <a:r>
              <a:rPr lang="en-US" altLang="ja-JP" sz="1000" dirty="0" err="1"/>
              <a:t>IoE</a:t>
            </a:r>
            <a:r>
              <a:rPr lang="ja-JP" altLang="en-US" sz="1000" dirty="0"/>
              <a:t>時代にクラウドを最適化しアーキテクチャーを拡張化した分散型の新たなエッジコンピューティングモデルとして、「フォグコンピューティング」を提唱しています</a:t>
            </a:r>
            <a:r>
              <a:rPr lang="ja-JP" altLang="en-US" sz="1000" dirty="0" smtClean="0"/>
              <a:t>。</a:t>
            </a:r>
            <a:endParaRPr lang="en-US" altLang="ja-JP" sz="1000" dirty="0" smtClean="0"/>
          </a:p>
          <a:p>
            <a:r>
              <a:rPr lang="ja-JP" altLang="en-US" sz="2400" dirty="0" smtClean="0"/>
              <a:t>マイクロソフト</a:t>
            </a:r>
            <a:endParaRPr lang="ja-JP" altLang="en-US" sz="2400" dirty="0"/>
          </a:p>
          <a:p>
            <a:r>
              <a:rPr lang="ja-JP" altLang="en-US" sz="1000" dirty="0"/>
              <a:t>日本マイクロソフトは</a:t>
            </a:r>
            <a:r>
              <a:rPr lang="en-US" altLang="ja-JP" sz="1000" dirty="0"/>
              <a:t>2014</a:t>
            </a:r>
            <a:r>
              <a:rPr lang="ja-JP" altLang="en-US" sz="1000" dirty="0"/>
              <a:t>年</a:t>
            </a:r>
            <a:r>
              <a:rPr lang="en-US" altLang="ja-JP" sz="1000" dirty="0"/>
              <a:t>5</a:t>
            </a:r>
            <a:r>
              <a:rPr lang="ja-JP" altLang="en-US" sz="1000" dirty="0"/>
              <a:t>月</a:t>
            </a:r>
            <a:r>
              <a:rPr lang="en-US" altLang="ja-JP" sz="1000" dirty="0"/>
              <a:t>29</a:t>
            </a:r>
            <a:r>
              <a:rPr lang="ja-JP" altLang="en-US" sz="1000" dirty="0"/>
              <a:t>日、東京都内で開発者向けカンファレンス「</a:t>
            </a:r>
            <a:r>
              <a:rPr lang="en-US" altLang="ja-JP" sz="1000" dirty="0" err="1"/>
              <a:t>de:code</a:t>
            </a:r>
            <a:r>
              <a:rPr lang="ja-JP" altLang="en-US" sz="1000" dirty="0"/>
              <a:t>」を開催し、後半の基調講演では、日本マイクロソフト 執行役 デベロッパー＆プラットフォーム統括本部長の伊藤かつら氏が、デバイスの数とデータの量が爆発的に増加し、</a:t>
            </a:r>
            <a:r>
              <a:rPr lang="en-US" altLang="ja-JP" sz="1000" dirty="0"/>
              <a:t>2008</a:t>
            </a:r>
            <a:r>
              <a:rPr lang="ja-JP" altLang="en-US" sz="1000" dirty="0"/>
              <a:t>年に世界に</a:t>
            </a:r>
            <a:r>
              <a:rPr lang="ja-JP" altLang="en-US" sz="1000" dirty="0" smtClean="0"/>
              <a:t>存在して</a:t>
            </a:r>
            <a:r>
              <a:rPr lang="ja-JP" altLang="en-US" sz="1000" dirty="0"/>
              <a:t>いたデバイスは世界人口と同じ</a:t>
            </a:r>
            <a:r>
              <a:rPr lang="en-US" altLang="ja-JP" sz="1000" dirty="0"/>
              <a:t>70</a:t>
            </a:r>
            <a:r>
              <a:rPr lang="ja-JP" altLang="en-US" sz="1000" dirty="0"/>
              <a:t>億個程度だったのに対し、</a:t>
            </a:r>
            <a:r>
              <a:rPr lang="en-US" altLang="ja-JP" sz="1000" dirty="0"/>
              <a:t>2020</a:t>
            </a:r>
            <a:r>
              <a:rPr lang="ja-JP" altLang="en-US" sz="1000" dirty="0"/>
              <a:t>年には</a:t>
            </a:r>
            <a:r>
              <a:rPr lang="en-US" altLang="ja-JP" sz="1000" dirty="0"/>
              <a:t>10</a:t>
            </a:r>
            <a:r>
              <a:rPr lang="ja-JP" altLang="en-US" sz="1000" dirty="0"/>
              <a:t>兆個になると予測して</a:t>
            </a:r>
            <a:r>
              <a:rPr lang="ja-JP" altLang="en-US" sz="1000" dirty="0" smtClean="0"/>
              <a:t>います。</a:t>
            </a:r>
            <a:endParaRPr lang="en-US" altLang="ja-JP" sz="1000" dirty="0"/>
          </a:p>
        </p:txBody>
      </p:sp>
      <p:sp>
        <p:nvSpPr>
          <p:cNvPr id="4" name="正方形/長方形 3"/>
          <p:cNvSpPr/>
          <p:nvPr/>
        </p:nvSpPr>
        <p:spPr>
          <a:xfrm>
            <a:off x="2555776" y="6237312"/>
            <a:ext cx="63001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1200" dirty="0"/>
              <a:t>http://</a:t>
            </a:r>
            <a:r>
              <a:rPr lang="en-US" altLang="ja-JP" sz="1200" dirty="0" err="1"/>
              <a:t>blogs.itmedia.co.jp</a:t>
            </a:r>
            <a:r>
              <a:rPr lang="en-US" altLang="ja-JP" sz="1200" dirty="0"/>
              <a:t>/business20/2014/06/2020iotinternet-c56b.html</a:t>
            </a:r>
            <a:endParaRPr lang="ja-JP" altLang="en-US" sz="1200" dirty="0"/>
          </a:p>
        </p:txBody>
      </p:sp>
      <p:sp>
        <p:nvSpPr>
          <p:cNvPr id="5" name="正方形/長方形 4"/>
          <p:cNvSpPr/>
          <p:nvPr/>
        </p:nvSpPr>
        <p:spPr>
          <a:xfrm>
            <a:off x="2267744" y="6237312"/>
            <a:ext cx="15671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/>
              <a:t>『</a:t>
            </a:r>
            <a:r>
              <a:rPr lang="ja-JP" altLang="en-US" sz="1200" dirty="0"/>
              <a:t>ビジネス</a:t>
            </a:r>
            <a:r>
              <a:rPr lang="en-US" altLang="ja-JP" sz="1200" dirty="0"/>
              <a:t>2.0』</a:t>
            </a:r>
            <a:r>
              <a:rPr lang="ja-JP" altLang="en-US" sz="1200" dirty="0"/>
              <a:t>の視点</a:t>
            </a:r>
          </a:p>
        </p:txBody>
      </p:sp>
    </p:spTree>
    <p:extLst>
      <p:ext uri="{BB962C8B-B14F-4D97-AF65-F5344CB8AC3E}">
        <p14:creationId xmlns:p14="http://schemas.microsoft.com/office/powerpoint/2010/main" val="106848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角丸四角形 18"/>
          <p:cNvSpPr/>
          <p:nvPr/>
        </p:nvSpPr>
        <p:spPr bwMode="auto">
          <a:xfrm>
            <a:off x="251520" y="1052736"/>
            <a:ext cx="8640960" cy="5400600"/>
          </a:xfrm>
          <a:prstGeom prst="roundRect">
            <a:avLst>
              <a:gd name="adj" fmla="val 2803"/>
            </a:avLst>
          </a:prstGeom>
          <a:solidFill>
            <a:srgbClr val="FFE389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pic>
        <p:nvPicPr>
          <p:cNvPr id="8" name="図 7" descr="MC9004418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3096344" cy="3096344"/>
          </a:xfrm>
          <a:prstGeom prst="rect">
            <a:avLst/>
          </a:prstGeom>
        </p:spPr>
      </p:pic>
      <p:pic>
        <p:nvPicPr>
          <p:cNvPr id="11" name="図 10" descr="Datacenter-Electrical-Larg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31728"/>
            <a:ext cx="4608512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テキスト ボックス 14"/>
          <p:cNvSpPr txBox="1"/>
          <p:nvPr/>
        </p:nvSpPr>
        <p:spPr>
          <a:xfrm>
            <a:off x="467544" y="1916832"/>
            <a:ext cx="36728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>
                <a:solidFill>
                  <a:srgbClr val="0000FF"/>
                </a:solidFill>
                <a:effectLst>
                  <a:glow rad="101600">
                    <a:srgbClr val="FFE389">
                      <a:alpha val="75000"/>
                    </a:srgbClr>
                  </a:glow>
                </a:effectLst>
                <a:latin typeface="ＤＦＰ太丸ゴシック体"/>
                <a:ea typeface="ＤＦＰ太丸ゴシック体"/>
                <a:cs typeface="ＤＦＰ太丸ゴシック体"/>
              </a:rPr>
              <a:t>クラウド・</a:t>
            </a:r>
            <a:r>
              <a:rPr lang="ja-JP" altLang="en-US" sz="1600" dirty="0" smtClean="0">
                <a:solidFill>
                  <a:srgbClr val="0000FF"/>
                </a:solidFill>
                <a:effectLst>
                  <a:glow rad="101600">
                    <a:srgbClr val="FFE389">
                      <a:alpha val="75000"/>
                    </a:srgbClr>
                  </a:glow>
                </a:effectLst>
                <a:latin typeface="ＤＦＰ太丸ゴシック体"/>
                <a:ea typeface="ＤＦＰ太丸ゴシック体"/>
                <a:cs typeface="ＤＦＰ太丸ゴシック体"/>
              </a:rPr>
              <a:t>コンピューティングの普及</a:t>
            </a:r>
            <a:endParaRPr kumimoji="1" lang="en-US" altLang="ja-JP" sz="1600" dirty="0" smtClean="0">
              <a:solidFill>
                <a:srgbClr val="0000FF"/>
              </a:solidFill>
              <a:effectLst>
                <a:glow rad="101600">
                  <a:srgbClr val="FFE389">
                    <a:alpha val="75000"/>
                  </a:srgbClr>
                </a:glow>
              </a:effectLst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67544" y="2636912"/>
            <a:ext cx="3877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>
                <a:solidFill>
                  <a:schemeClr val="bg1"/>
                </a:solidFill>
                <a:latin typeface="ＤＦＰ太丸ゴシック体"/>
                <a:ea typeface="ＤＦＰ太丸ゴシック体"/>
                <a:cs typeface="ＤＦＰ太丸ゴシック体"/>
              </a:rPr>
              <a:t>コンピューター機器の</a:t>
            </a:r>
            <a:r>
              <a:rPr lang="ja-JP" altLang="en-US" sz="1600" dirty="0" smtClean="0">
                <a:solidFill>
                  <a:schemeClr val="bg1"/>
                </a:solidFill>
                <a:latin typeface="ＤＦＰ太丸ゴシック体"/>
                <a:ea typeface="ＤＦＰ太丸ゴシック体"/>
                <a:cs typeface="ＤＦＰ太丸ゴシック体"/>
              </a:rPr>
              <a:t>高性能・低価格化</a:t>
            </a:r>
            <a:endParaRPr kumimoji="1" lang="ja-JP" altLang="en-US" sz="1600" dirty="0" smtClean="0">
              <a:solidFill>
                <a:schemeClr val="bg1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139952" y="1268760"/>
            <a:ext cx="113995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000" dirty="0" smtClean="0">
                <a:solidFill>
                  <a:srgbClr val="0000FF"/>
                </a:solidFill>
                <a:latin typeface="Arial Black"/>
                <a:ea typeface="+mn-ea"/>
                <a:cs typeface="Arial Black"/>
              </a:rPr>
              <a:t>IoT</a:t>
            </a:r>
          </a:p>
          <a:p>
            <a:pPr algn="ctr"/>
            <a:r>
              <a:rPr lang="en-US" altLang="ja-JP" sz="1000" dirty="0" smtClean="0">
                <a:solidFill>
                  <a:srgbClr val="0000FF"/>
                </a:solidFill>
                <a:latin typeface="+mn-lt"/>
                <a:ea typeface="+mn-ea"/>
              </a:rPr>
              <a:t>Internet of things</a:t>
            </a:r>
            <a:endParaRPr kumimoji="1" lang="ja-JP" altLang="en-US" sz="1000" dirty="0" smtClean="0">
              <a:solidFill>
                <a:srgbClr val="0000FF"/>
              </a:solidFill>
              <a:latin typeface="+mn-lt"/>
              <a:ea typeface="+mn-ea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382143" y="5805264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2400" dirty="0" smtClean="0">
                <a:solidFill>
                  <a:srgbClr val="0000FF"/>
                </a:solidFill>
                <a:latin typeface="ＤＦＰ太丸ゴシック体"/>
                <a:ea typeface="ＤＦＰ太丸ゴシック体"/>
                <a:cs typeface="ＤＦＰ太丸ゴシック体"/>
              </a:rPr>
              <a:t>現実世界のデータ化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99671" y="4365104"/>
            <a:ext cx="42883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>
                <a:solidFill>
                  <a:schemeClr val="bg1"/>
                </a:solidFill>
                <a:latin typeface="ＤＦＰ太丸ゴシック体"/>
                <a:ea typeface="ＤＦＰ太丸ゴシック体"/>
                <a:cs typeface="ＤＦＰ太丸ゴシック体"/>
              </a:rPr>
              <a:t>利用・分析のためのソフトウエア技術の進歩</a:t>
            </a:r>
          </a:p>
        </p:txBody>
      </p:sp>
      <p:sp>
        <p:nvSpPr>
          <p:cNvPr id="9" name="角丸四角形 8"/>
          <p:cNvSpPr/>
          <p:nvPr/>
        </p:nvSpPr>
        <p:spPr bwMode="auto">
          <a:xfrm>
            <a:off x="2123728" y="3275844"/>
            <a:ext cx="3240360" cy="792088"/>
          </a:xfrm>
          <a:prstGeom prst="roundRect">
            <a:avLst>
              <a:gd name="adj" fmla="val 50000"/>
            </a:avLst>
          </a:prstGeom>
          <a:solidFill>
            <a:srgbClr val="FFA89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6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モバイルネットワーク環境</a:t>
            </a:r>
            <a:endParaRPr kumimoji="0" lang="en-US" altLang="ja-JP" sz="1600" b="0" i="0" u="none" strike="noStrike" cap="none" normalizeH="0" dirty="0" smtClean="0">
              <a:ln>
                <a:noFill/>
              </a:ln>
              <a:solidFill>
                <a:srgbClr val="0000FF"/>
              </a:solidFill>
              <a:effectLst/>
              <a:latin typeface="ＤＦＰ太丸ゴシック体"/>
              <a:ea typeface="ＤＦＰ太丸ゴシック体"/>
              <a:cs typeface="ＤＦＰ太丸ゴシック体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6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の充実とコスト低下</a:t>
            </a:r>
          </a:p>
        </p:txBody>
      </p:sp>
      <p:sp>
        <p:nvSpPr>
          <p:cNvPr id="18" name="角丸四角形 17"/>
          <p:cNvSpPr/>
          <p:nvPr/>
        </p:nvSpPr>
        <p:spPr bwMode="auto">
          <a:xfrm>
            <a:off x="5436096" y="1196752"/>
            <a:ext cx="3312368" cy="5112568"/>
          </a:xfrm>
          <a:prstGeom prst="roundRect">
            <a:avLst>
              <a:gd name="adj" fmla="val 4542"/>
            </a:avLst>
          </a:prstGeom>
          <a:solidFill>
            <a:schemeClr val="bg1">
              <a:lumMod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12" name="角丸四角形 11"/>
          <p:cNvSpPr/>
          <p:nvPr/>
        </p:nvSpPr>
        <p:spPr bwMode="auto">
          <a:xfrm>
            <a:off x="5580112" y="2755556"/>
            <a:ext cx="2520280" cy="1800200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M2M</a:t>
            </a:r>
            <a:r>
              <a:rPr kumimoji="1" lang="ja-JP" altLang="en-US" dirty="0" smtClean="0"/>
              <a:t>から</a:t>
            </a:r>
            <a:r>
              <a:rPr kumimoji="1" lang="en-US" altLang="ja-JP" dirty="0" smtClean="0"/>
              <a:t>IoT</a:t>
            </a:r>
            <a:r>
              <a:rPr kumimoji="1" lang="ja-JP" altLang="en-US" dirty="0" smtClean="0"/>
              <a:t>へ</a:t>
            </a:r>
            <a:endParaRPr kumimoji="1" lang="ja-JP" altLang="en-US" dirty="0"/>
          </a:p>
        </p:txBody>
      </p:sp>
      <p:pic>
        <p:nvPicPr>
          <p:cNvPr id="5" name="図 4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483748"/>
            <a:ext cx="1860426" cy="1393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図 5" descr="imag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675436"/>
            <a:ext cx="1946802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図 6" descr="imgr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068960"/>
            <a:ext cx="1715605" cy="117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テキスト ボックス 12"/>
          <p:cNvSpPr txBox="1"/>
          <p:nvPr/>
        </p:nvSpPr>
        <p:spPr>
          <a:xfrm>
            <a:off x="5652120" y="3410278"/>
            <a:ext cx="1229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FFFF"/>
                </a:solidFill>
                <a:latin typeface="+mn-lt"/>
                <a:ea typeface="+mn-ea"/>
              </a:rPr>
              <a:t>M2M</a:t>
            </a:r>
          </a:p>
          <a:p>
            <a:r>
              <a:rPr lang="en-US" altLang="ja-JP" sz="800" dirty="0" smtClean="0">
                <a:solidFill>
                  <a:srgbClr val="FFFFFF"/>
                </a:solidFill>
                <a:latin typeface="+mn-lt"/>
                <a:ea typeface="+mn-ea"/>
              </a:rPr>
              <a:t>Machine to Machine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652120" y="1268760"/>
            <a:ext cx="2877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solidFill>
                  <a:srgbClr val="800000"/>
                </a:solidFill>
                <a:latin typeface="+mn-lt"/>
                <a:ea typeface="+mn-ea"/>
              </a:rPr>
              <a:t>産業機器の情報収集と監視・制御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156176" y="5949280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rgbClr val="8000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産業活動のデータ化</a:t>
            </a:r>
          </a:p>
        </p:txBody>
      </p:sp>
      <p:pic>
        <p:nvPicPr>
          <p:cNvPr id="26" name="図 25" descr="MP900422125 (1)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013176"/>
            <a:ext cx="1296144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テキスト ボックス 13"/>
          <p:cNvSpPr txBox="1"/>
          <p:nvPr/>
        </p:nvSpPr>
        <p:spPr>
          <a:xfrm>
            <a:off x="467544" y="5157192"/>
            <a:ext cx="2441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>
                <a:solidFill>
                  <a:srgbClr val="0000FF"/>
                </a:solidFill>
                <a:effectLst>
                  <a:glow rad="101600">
                    <a:srgbClr val="FFE389">
                      <a:alpha val="75000"/>
                    </a:srgbClr>
                  </a:glow>
                </a:effectLst>
                <a:latin typeface="ＤＦＰ太丸ゴシック体"/>
                <a:ea typeface="ＤＦＰ太丸ゴシック体"/>
                <a:cs typeface="ＤＦＰ太丸ゴシック体"/>
              </a:rPr>
              <a:t>スマートデバイスの普及</a:t>
            </a:r>
          </a:p>
        </p:txBody>
      </p:sp>
    </p:spTree>
    <p:extLst>
      <p:ext uri="{BB962C8B-B14F-4D97-AF65-F5344CB8AC3E}">
        <p14:creationId xmlns:p14="http://schemas.microsoft.com/office/powerpoint/2010/main" val="2005557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正方形/長方形 19"/>
          <p:cNvSpPr/>
          <p:nvPr/>
        </p:nvSpPr>
        <p:spPr bwMode="auto">
          <a:xfrm>
            <a:off x="1619672" y="1988840"/>
            <a:ext cx="3168352" cy="2043088"/>
          </a:xfrm>
          <a:prstGeom prst="rect">
            <a:avLst/>
          </a:prstGeom>
          <a:solidFill>
            <a:srgbClr val="C4E59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21" name="正方形/長方形 20"/>
          <p:cNvSpPr/>
          <p:nvPr/>
        </p:nvSpPr>
        <p:spPr bwMode="auto">
          <a:xfrm>
            <a:off x="4932040" y="1988840"/>
            <a:ext cx="3168352" cy="2043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18" name="正方形/長方形 17"/>
          <p:cNvSpPr/>
          <p:nvPr/>
        </p:nvSpPr>
        <p:spPr bwMode="auto">
          <a:xfrm>
            <a:off x="1619672" y="4797152"/>
            <a:ext cx="6480720" cy="16561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IoT</a:t>
            </a:r>
            <a:r>
              <a:rPr kumimoji="1" lang="ja-JP" altLang="en-US" dirty="0" smtClean="0"/>
              <a:t>の構造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 bwMode="auto">
          <a:xfrm>
            <a:off x="4392489" y="4941168"/>
            <a:ext cx="936104" cy="1368152"/>
          </a:xfrm>
          <a:prstGeom prst="rect">
            <a:avLst/>
          </a:prstGeom>
          <a:solidFill>
            <a:srgbClr val="CC33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4" name="正方形/長方形 3"/>
          <p:cNvSpPr/>
          <p:nvPr/>
        </p:nvSpPr>
        <p:spPr bwMode="auto">
          <a:xfrm>
            <a:off x="4464497" y="5013176"/>
            <a:ext cx="792088" cy="2280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通信</a:t>
            </a:r>
          </a:p>
        </p:txBody>
      </p:sp>
      <p:sp>
        <p:nvSpPr>
          <p:cNvPr id="5" name="正方形/長方形 4"/>
          <p:cNvSpPr/>
          <p:nvPr/>
        </p:nvSpPr>
        <p:spPr bwMode="auto">
          <a:xfrm>
            <a:off x="4464497" y="5301208"/>
            <a:ext cx="360040" cy="6480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センサ</a:t>
            </a:r>
          </a:p>
        </p:txBody>
      </p:sp>
      <p:sp>
        <p:nvSpPr>
          <p:cNvPr id="6" name="正方形/長方形 5"/>
          <p:cNvSpPr/>
          <p:nvPr/>
        </p:nvSpPr>
        <p:spPr bwMode="auto">
          <a:xfrm>
            <a:off x="4464497" y="6021288"/>
            <a:ext cx="792088" cy="2280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IF</a:t>
            </a:r>
            <a:endParaRPr kumimoji="0" lang="ja-JP" altLang="en-US" sz="1200" b="0" i="0" u="none" strike="noStrike" cap="none" normalizeH="0" dirty="0" smtClean="0">
              <a:ln>
                <a:noFill/>
              </a:ln>
              <a:solidFill>
                <a:schemeClr val="accent2"/>
              </a:solidFill>
              <a:effectLst/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7" name="正方形/長方形 6"/>
          <p:cNvSpPr/>
          <p:nvPr/>
        </p:nvSpPr>
        <p:spPr bwMode="auto">
          <a:xfrm>
            <a:off x="4896545" y="5301208"/>
            <a:ext cx="360040" cy="6480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dirty="0" smtClean="0">
                <a:solidFill>
                  <a:schemeClr val="accent2"/>
                </a:solidFill>
                <a:latin typeface="ＤＦＰ太丸ゴシック体"/>
                <a:ea typeface="ＤＦＰ太丸ゴシック体"/>
                <a:cs typeface="ＤＦＰ太丸ゴシック体"/>
              </a:rPr>
              <a:t>処理</a:t>
            </a:r>
            <a:endParaRPr kumimoji="0" lang="ja-JP" altLang="en-US" sz="1200" b="0" i="0" u="none" strike="noStrike" cap="none" normalizeH="0" dirty="0" smtClean="0">
              <a:ln>
                <a:noFill/>
              </a:ln>
              <a:solidFill>
                <a:schemeClr val="accent2"/>
              </a:solidFill>
              <a:effectLst/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8" name="正方形/長方形 7"/>
          <p:cNvSpPr/>
          <p:nvPr/>
        </p:nvSpPr>
        <p:spPr bwMode="auto">
          <a:xfrm>
            <a:off x="3419872" y="4941168"/>
            <a:ext cx="936104" cy="1368152"/>
          </a:xfrm>
          <a:prstGeom prst="rect">
            <a:avLst/>
          </a:prstGeom>
          <a:solidFill>
            <a:srgbClr val="CC33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9" name="正方形/長方形 8"/>
          <p:cNvSpPr/>
          <p:nvPr/>
        </p:nvSpPr>
        <p:spPr bwMode="auto">
          <a:xfrm>
            <a:off x="3491880" y="5013176"/>
            <a:ext cx="792088" cy="2280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通信</a:t>
            </a:r>
          </a:p>
        </p:txBody>
      </p:sp>
      <p:sp>
        <p:nvSpPr>
          <p:cNvPr id="10" name="正方形/長方形 9"/>
          <p:cNvSpPr/>
          <p:nvPr/>
        </p:nvSpPr>
        <p:spPr bwMode="auto">
          <a:xfrm>
            <a:off x="3491880" y="5301208"/>
            <a:ext cx="360040" cy="6480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センサ</a:t>
            </a:r>
          </a:p>
        </p:txBody>
      </p:sp>
      <p:sp>
        <p:nvSpPr>
          <p:cNvPr id="11" name="正方形/長方形 10"/>
          <p:cNvSpPr/>
          <p:nvPr/>
        </p:nvSpPr>
        <p:spPr bwMode="auto">
          <a:xfrm>
            <a:off x="3491880" y="6021288"/>
            <a:ext cx="792088" cy="2280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IF</a:t>
            </a:r>
            <a:endParaRPr kumimoji="0" lang="ja-JP" altLang="en-US" sz="1200" b="0" i="0" u="none" strike="noStrike" cap="none" normalizeH="0" dirty="0" smtClean="0">
              <a:ln>
                <a:noFill/>
              </a:ln>
              <a:solidFill>
                <a:schemeClr val="accent2"/>
              </a:solidFill>
              <a:effectLst/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12" name="正方形/長方形 11"/>
          <p:cNvSpPr/>
          <p:nvPr/>
        </p:nvSpPr>
        <p:spPr bwMode="auto">
          <a:xfrm>
            <a:off x="3923928" y="5301208"/>
            <a:ext cx="360040" cy="6480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dirty="0" smtClean="0">
                <a:solidFill>
                  <a:schemeClr val="accent2"/>
                </a:solidFill>
                <a:latin typeface="ＤＦＰ太丸ゴシック体"/>
                <a:ea typeface="ＤＦＰ太丸ゴシック体"/>
                <a:cs typeface="ＤＦＰ太丸ゴシック体"/>
              </a:rPr>
              <a:t>処理</a:t>
            </a:r>
            <a:endParaRPr kumimoji="0" lang="ja-JP" altLang="en-US" sz="1200" b="0" i="0" u="none" strike="noStrike" cap="none" normalizeH="0" dirty="0" smtClean="0">
              <a:ln>
                <a:noFill/>
              </a:ln>
              <a:solidFill>
                <a:schemeClr val="accent2"/>
              </a:solidFill>
              <a:effectLst/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13" name="正方形/長方形 12"/>
          <p:cNvSpPr/>
          <p:nvPr/>
        </p:nvSpPr>
        <p:spPr bwMode="auto">
          <a:xfrm>
            <a:off x="5364088" y="4941168"/>
            <a:ext cx="936104" cy="1368152"/>
          </a:xfrm>
          <a:prstGeom prst="rect">
            <a:avLst/>
          </a:prstGeom>
          <a:solidFill>
            <a:srgbClr val="CC33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14" name="正方形/長方形 13"/>
          <p:cNvSpPr/>
          <p:nvPr/>
        </p:nvSpPr>
        <p:spPr bwMode="auto">
          <a:xfrm>
            <a:off x="5436096" y="5013176"/>
            <a:ext cx="792088" cy="2280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通信</a:t>
            </a:r>
          </a:p>
        </p:txBody>
      </p:sp>
      <p:sp>
        <p:nvSpPr>
          <p:cNvPr id="15" name="正方形/長方形 14"/>
          <p:cNvSpPr/>
          <p:nvPr/>
        </p:nvSpPr>
        <p:spPr bwMode="auto">
          <a:xfrm>
            <a:off x="5436096" y="5301208"/>
            <a:ext cx="360040" cy="6480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センサ</a:t>
            </a:r>
          </a:p>
        </p:txBody>
      </p:sp>
      <p:sp>
        <p:nvSpPr>
          <p:cNvPr id="16" name="正方形/長方形 15"/>
          <p:cNvSpPr/>
          <p:nvPr/>
        </p:nvSpPr>
        <p:spPr bwMode="auto">
          <a:xfrm>
            <a:off x="5436096" y="6021288"/>
            <a:ext cx="792088" cy="2280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IF</a:t>
            </a:r>
            <a:endParaRPr kumimoji="0" lang="ja-JP" altLang="en-US" sz="1200" b="0" i="0" u="none" strike="noStrike" cap="none" normalizeH="0" dirty="0" smtClean="0">
              <a:ln>
                <a:noFill/>
              </a:ln>
              <a:solidFill>
                <a:schemeClr val="accent2"/>
              </a:solidFill>
              <a:effectLst/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17" name="正方形/長方形 16"/>
          <p:cNvSpPr/>
          <p:nvPr/>
        </p:nvSpPr>
        <p:spPr bwMode="auto">
          <a:xfrm>
            <a:off x="5868144" y="5301208"/>
            <a:ext cx="360040" cy="6480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dirty="0" smtClean="0">
                <a:solidFill>
                  <a:schemeClr val="accent2"/>
                </a:solidFill>
                <a:latin typeface="ＤＦＰ太丸ゴシック体"/>
                <a:ea typeface="ＤＦＰ太丸ゴシック体"/>
                <a:cs typeface="ＤＦＰ太丸ゴシック体"/>
              </a:rPr>
              <a:t>処理</a:t>
            </a:r>
            <a:endParaRPr kumimoji="0" lang="ja-JP" altLang="en-US" sz="1200" b="0" i="0" u="none" strike="noStrike" cap="none" normalizeH="0" dirty="0" smtClean="0">
              <a:ln>
                <a:noFill/>
              </a:ln>
              <a:solidFill>
                <a:schemeClr val="accent2"/>
              </a:solidFill>
              <a:effectLst/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19" name="フローチャート: 磁気ディスク 18"/>
          <p:cNvSpPr/>
          <p:nvPr/>
        </p:nvSpPr>
        <p:spPr bwMode="auto">
          <a:xfrm>
            <a:off x="3419872" y="2564904"/>
            <a:ext cx="2880320" cy="1368152"/>
          </a:xfrm>
          <a:prstGeom prst="flowChartMagneticDisk">
            <a:avLst/>
          </a:prstGeom>
          <a:solidFill>
            <a:srgbClr val="4168A7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3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データ</a:t>
            </a:r>
            <a:endParaRPr kumimoji="0" lang="en-US" altLang="ja-JP" sz="3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ＤＦＰ太丸ゴシック体"/>
              <a:ea typeface="ＤＦＰ太丸ゴシック体"/>
              <a:cs typeface="ＤＦＰ太丸ゴシック体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dirty="0" smtClean="0">
                <a:solidFill>
                  <a:schemeClr val="bg1"/>
                </a:solidFill>
                <a:latin typeface="ＤＦＰ太丸ゴシック体"/>
                <a:ea typeface="ＤＦＰ太丸ゴシック体"/>
                <a:cs typeface="ＤＦＰ太丸ゴシック体"/>
              </a:rPr>
              <a:t>ビッグデータ</a:t>
            </a:r>
            <a:endParaRPr kumimoji="0" lang="ja-JP" altLang="en-US" sz="14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22" name="正方形/長方形 21"/>
          <p:cNvSpPr/>
          <p:nvPr/>
        </p:nvSpPr>
        <p:spPr bwMode="auto">
          <a:xfrm>
            <a:off x="1619672" y="1124744"/>
            <a:ext cx="6480720" cy="792088"/>
          </a:xfrm>
          <a:prstGeom prst="rect">
            <a:avLst/>
          </a:prstGeom>
          <a:solidFill>
            <a:srgbClr val="FFE389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FFFFFF"/>
              </a:solidFill>
              <a:effectLst/>
              <a:latin typeface="+mn-lt"/>
              <a:ea typeface="+mn-ea"/>
            </a:endParaRPr>
          </a:p>
        </p:txBody>
      </p:sp>
      <p:sp>
        <p:nvSpPr>
          <p:cNvPr id="23" name="角丸四角形 22"/>
          <p:cNvSpPr/>
          <p:nvPr/>
        </p:nvSpPr>
        <p:spPr bwMode="auto">
          <a:xfrm>
            <a:off x="971600" y="4077072"/>
            <a:ext cx="7128792" cy="648072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24" name="上矢印 23"/>
          <p:cNvSpPr/>
          <p:nvPr/>
        </p:nvSpPr>
        <p:spPr bwMode="auto">
          <a:xfrm>
            <a:off x="3995936" y="3933056"/>
            <a:ext cx="720080" cy="936104"/>
          </a:xfrm>
          <a:prstGeom prst="upArrow">
            <a:avLst/>
          </a:prstGeom>
          <a:solidFill>
            <a:srgbClr val="008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25" name="上矢印 24"/>
          <p:cNvSpPr/>
          <p:nvPr/>
        </p:nvSpPr>
        <p:spPr bwMode="auto">
          <a:xfrm flipV="1">
            <a:off x="5004048" y="4005064"/>
            <a:ext cx="720080" cy="936104"/>
          </a:xfrm>
          <a:prstGeom prst="upArrow">
            <a:avLst/>
          </a:prstGeom>
          <a:solidFill>
            <a:srgbClr val="3366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123728" y="2780928"/>
            <a:ext cx="100540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0080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分析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590933" y="2780928"/>
            <a:ext cx="100540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0000FF"/>
                </a:solidFill>
                <a:latin typeface="ＤＦＰ太丸ゴシック体"/>
                <a:ea typeface="ＤＦＰ太丸ゴシック体"/>
                <a:cs typeface="ＤＦＰ太丸ゴシック体"/>
              </a:rPr>
              <a:t>制御</a:t>
            </a:r>
          </a:p>
        </p:txBody>
      </p:sp>
      <p:sp>
        <p:nvSpPr>
          <p:cNvPr id="38" name="上矢印 37"/>
          <p:cNvSpPr/>
          <p:nvPr/>
        </p:nvSpPr>
        <p:spPr bwMode="auto">
          <a:xfrm>
            <a:off x="1979712" y="1556792"/>
            <a:ext cx="720080" cy="648072"/>
          </a:xfrm>
          <a:prstGeom prst="upArrow">
            <a:avLst/>
          </a:prstGeom>
          <a:solidFill>
            <a:schemeClr val="accent2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39" name="上矢印 38"/>
          <p:cNvSpPr/>
          <p:nvPr/>
        </p:nvSpPr>
        <p:spPr bwMode="auto">
          <a:xfrm flipV="1">
            <a:off x="2627784" y="1700808"/>
            <a:ext cx="720080" cy="648072"/>
          </a:xfrm>
          <a:prstGeom prst="upArrow">
            <a:avLst/>
          </a:prstGeom>
          <a:solidFill>
            <a:schemeClr val="accent2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40" name="上矢印 39"/>
          <p:cNvSpPr/>
          <p:nvPr/>
        </p:nvSpPr>
        <p:spPr bwMode="auto">
          <a:xfrm>
            <a:off x="7020272" y="1556792"/>
            <a:ext cx="720080" cy="648072"/>
          </a:xfrm>
          <a:prstGeom prst="upArrow">
            <a:avLst/>
          </a:prstGeom>
          <a:solidFill>
            <a:schemeClr val="accent2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41" name="上矢印 40"/>
          <p:cNvSpPr/>
          <p:nvPr/>
        </p:nvSpPr>
        <p:spPr bwMode="auto">
          <a:xfrm flipV="1">
            <a:off x="6444208" y="1700808"/>
            <a:ext cx="720080" cy="648072"/>
          </a:xfrm>
          <a:prstGeom prst="upArrow">
            <a:avLst/>
          </a:prstGeom>
          <a:solidFill>
            <a:schemeClr val="accent2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059832" y="1340768"/>
            <a:ext cx="3593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>
                <a:solidFill>
                  <a:srgbClr val="8000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ノウハウの蓄積</a:t>
            </a:r>
            <a:r>
              <a:rPr lang="ja-JP" altLang="en-US" sz="2000" dirty="0" smtClean="0">
                <a:solidFill>
                  <a:srgbClr val="8000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／機械学習</a:t>
            </a:r>
            <a:endParaRPr kumimoji="1" lang="ja-JP" altLang="en-US" sz="2000" dirty="0" smtClean="0">
              <a:solidFill>
                <a:srgbClr val="800000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115616" y="419255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dirty="0" smtClean="0">
                <a:latin typeface="ＤＦＰ太丸ゴシック体"/>
                <a:ea typeface="ＤＦＰ太丸ゴシック体"/>
                <a:cs typeface="ＤＦＰ太丸ゴシック体"/>
              </a:rPr>
              <a:t>ネットワーク</a:t>
            </a: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2123728" y="5013176"/>
            <a:ext cx="100540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3200" dirty="0" smtClean="0">
                <a:solidFill>
                  <a:srgbClr val="CC33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収集</a:t>
            </a:r>
            <a:endParaRPr lang="en-US" altLang="ja-JP" sz="3200" dirty="0" smtClean="0">
              <a:solidFill>
                <a:srgbClr val="CC3300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  <a:p>
            <a:pPr algn="ctr"/>
            <a:r>
              <a:rPr lang="en-US" altLang="ja-JP" sz="1200" dirty="0">
                <a:solidFill>
                  <a:srgbClr val="CC33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&amp;</a:t>
            </a:r>
            <a:endParaRPr lang="en-US" altLang="ja-JP" sz="1200" dirty="0" smtClean="0">
              <a:solidFill>
                <a:srgbClr val="CC3300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  <a:p>
            <a:pPr algn="ctr"/>
            <a:r>
              <a:rPr lang="ja-JP" altLang="en-US" sz="3200" dirty="0" smtClean="0">
                <a:solidFill>
                  <a:srgbClr val="CC33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活用</a:t>
            </a:r>
            <a:endParaRPr kumimoji="1" lang="ja-JP" altLang="en-US" sz="3200" dirty="0" smtClean="0">
              <a:solidFill>
                <a:srgbClr val="CC3300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6300192" y="4115614"/>
            <a:ext cx="159530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1000" dirty="0" smtClean="0">
                <a:latin typeface="ＤＦＰ太丸ゴシック体"/>
                <a:ea typeface="ＤＦＰ太丸ゴシック体"/>
                <a:cs typeface="ＤＦＰ太丸ゴシック体"/>
              </a:rPr>
              <a:t>インターネット</a:t>
            </a:r>
            <a:endParaRPr kumimoji="1" lang="en-US" altLang="ja-JP" sz="1000" dirty="0" smtClean="0">
              <a:latin typeface="ＤＦＰ太丸ゴシック体"/>
              <a:ea typeface="ＤＦＰ太丸ゴシック体"/>
              <a:cs typeface="ＤＦＰ太丸ゴシック体"/>
            </a:endParaRPr>
          </a:p>
          <a:p>
            <a:pPr algn="r"/>
            <a:r>
              <a:rPr lang="ja-JP" altLang="en-US" sz="1000" dirty="0" smtClean="0">
                <a:latin typeface="ＤＦＰ太丸ゴシック体"/>
                <a:ea typeface="ＤＦＰ太丸ゴシック体"/>
                <a:cs typeface="ＤＦＰ太丸ゴシック体"/>
              </a:rPr>
              <a:t>モバイル・ネットワーク</a:t>
            </a:r>
            <a:endParaRPr lang="en-US" altLang="ja-JP" sz="1000" dirty="0" smtClean="0">
              <a:latin typeface="ＤＦＰ太丸ゴシック体"/>
              <a:ea typeface="ＤＦＰ太丸ゴシック体"/>
              <a:cs typeface="ＤＦＰ太丸ゴシック体"/>
            </a:endParaRPr>
          </a:p>
          <a:p>
            <a:pPr algn="r"/>
            <a:r>
              <a:rPr kumimoji="1" lang="ja-JP" altLang="en-US" sz="1000" dirty="0" smtClean="0">
                <a:latin typeface="ＤＦＰ太丸ゴシック体"/>
                <a:ea typeface="ＤＦＰ太丸ゴシック体"/>
                <a:cs typeface="ＤＦＰ太丸ゴシック体"/>
              </a:rPr>
              <a:t>センサー・ネットワーク</a:t>
            </a: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6444208" y="4869160"/>
            <a:ext cx="14604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dirty="0" smtClean="0">
                <a:solidFill>
                  <a:srgbClr val="CC33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自動車</a:t>
            </a:r>
            <a:endParaRPr kumimoji="1" lang="en-US" altLang="ja-JP" sz="1000" dirty="0" smtClean="0">
              <a:solidFill>
                <a:srgbClr val="CC3300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  <a:p>
            <a:pPr algn="r"/>
            <a:r>
              <a:rPr lang="ja-JP" altLang="en-US" sz="1000" dirty="0" smtClean="0">
                <a:solidFill>
                  <a:srgbClr val="CC33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スマートグリッド</a:t>
            </a:r>
            <a:endParaRPr kumimoji="1" lang="en-US" altLang="ja-JP" sz="1000" dirty="0" smtClean="0">
              <a:solidFill>
                <a:srgbClr val="CC3300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  <a:p>
            <a:pPr algn="r"/>
            <a:r>
              <a:rPr lang="ja-JP" altLang="en-US" sz="1000" dirty="0" smtClean="0">
                <a:solidFill>
                  <a:srgbClr val="CC33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住宅機器</a:t>
            </a:r>
            <a:endParaRPr kumimoji="1" lang="en-US" altLang="ja-JP" sz="1000" dirty="0" smtClean="0">
              <a:solidFill>
                <a:srgbClr val="CC3300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  <a:p>
            <a:pPr algn="r"/>
            <a:r>
              <a:rPr lang="ja-JP" altLang="en-US" sz="1000" dirty="0" smtClean="0">
                <a:solidFill>
                  <a:srgbClr val="CC33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家電製品</a:t>
            </a:r>
            <a:endParaRPr lang="en-US" altLang="ja-JP" sz="1000" dirty="0" smtClean="0">
              <a:solidFill>
                <a:srgbClr val="CC3300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  <a:p>
            <a:pPr algn="r"/>
            <a:r>
              <a:rPr kumimoji="1" lang="ja-JP" altLang="en-US" sz="1000" dirty="0" smtClean="0">
                <a:solidFill>
                  <a:srgbClr val="CC33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医療機器</a:t>
            </a:r>
            <a:endParaRPr kumimoji="1" lang="en-US" altLang="ja-JP" sz="1000" dirty="0" smtClean="0">
              <a:solidFill>
                <a:srgbClr val="CC3300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  <a:p>
            <a:pPr algn="r"/>
            <a:r>
              <a:rPr kumimoji="1" lang="ja-JP" altLang="en-US" sz="1000" dirty="0" smtClean="0">
                <a:solidFill>
                  <a:srgbClr val="CC33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産業機械</a:t>
            </a:r>
            <a:endParaRPr kumimoji="1" lang="en-US" altLang="ja-JP" sz="1000" dirty="0" smtClean="0">
              <a:solidFill>
                <a:srgbClr val="CC3300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  <a:p>
            <a:pPr algn="r"/>
            <a:r>
              <a:rPr lang="ja-JP" altLang="en-US" sz="1000" dirty="0" smtClean="0">
                <a:solidFill>
                  <a:srgbClr val="CC33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宇宙衛星</a:t>
            </a:r>
            <a:endParaRPr lang="en-US" altLang="ja-JP" sz="1000" dirty="0" smtClean="0">
              <a:solidFill>
                <a:srgbClr val="CC3300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  <a:p>
            <a:pPr algn="r"/>
            <a:r>
              <a:rPr kumimoji="1" lang="ja-JP" altLang="en-US" sz="1000" dirty="0" smtClean="0">
                <a:solidFill>
                  <a:srgbClr val="CC33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ロボット</a:t>
            </a:r>
            <a:endParaRPr kumimoji="1" lang="en-US" altLang="ja-JP" sz="1000" dirty="0" smtClean="0">
              <a:solidFill>
                <a:srgbClr val="CC3300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  <a:p>
            <a:pPr algn="r"/>
            <a:r>
              <a:rPr lang="ja-JP" altLang="en-US" sz="1000" dirty="0" smtClean="0">
                <a:solidFill>
                  <a:srgbClr val="CC33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・・・</a:t>
            </a:r>
            <a:endParaRPr kumimoji="1" lang="ja-JP" altLang="en-US" sz="1000" dirty="0" smtClean="0">
              <a:solidFill>
                <a:srgbClr val="CC3300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47" name="右矢印 46"/>
          <p:cNvSpPr/>
          <p:nvPr/>
        </p:nvSpPr>
        <p:spPr bwMode="auto">
          <a:xfrm rot="16200000">
            <a:off x="4535996" y="1592796"/>
            <a:ext cx="648072" cy="1008112"/>
          </a:xfrm>
          <a:prstGeom prst="rightArrow">
            <a:avLst/>
          </a:prstGeom>
          <a:solidFill>
            <a:srgbClr val="5F84C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50" name="正方形/長方形 49"/>
          <p:cNvSpPr/>
          <p:nvPr/>
        </p:nvSpPr>
        <p:spPr bwMode="auto">
          <a:xfrm>
            <a:off x="971600" y="1124744"/>
            <a:ext cx="504056" cy="288032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</a:pPr>
            <a:r>
              <a:rPr kumimoji="0" lang="ja-JP" altLang="en-US" sz="2400" dirty="0">
                <a:latin typeface="ＤＦＰ太丸ゴシック体"/>
                <a:ea typeface="ＤＦＰ太丸ゴシック体"/>
                <a:cs typeface="ＤＦＰ太丸ゴシック体"/>
              </a:rPr>
              <a:t>クラウド</a:t>
            </a:r>
          </a:p>
        </p:txBody>
      </p:sp>
      <p:sp>
        <p:nvSpPr>
          <p:cNvPr id="51" name="正方形/長方形 50"/>
          <p:cNvSpPr/>
          <p:nvPr/>
        </p:nvSpPr>
        <p:spPr bwMode="auto">
          <a:xfrm>
            <a:off x="971600" y="4797152"/>
            <a:ext cx="504056" cy="1656184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b="0" i="0" u="none" strike="noStrike" cap="none" normalizeH="0" dirty="0" smtClean="0">
                <a:ln>
                  <a:noFill/>
                </a:ln>
                <a:effectLst/>
                <a:latin typeface="ＤＦＰ太丸ゴシック体"/>
                <a:ea typeface="ＤＦＰ太丸ゴシック体"/>
                <a:cs typeface="ＤＦＰ太丸ゴシック体"/>
              </a:rPr>
              <a:t>モノ</a:t>
            </a:r>
          </a:p>
        </p:txBody>
      </p:sp>
      <p:sp>
        <p:nvSpPr>
          <p:cNvPr id="48" name="正方形/長方形 47"/>
          <p:cNvSpPr/>
          <p:nvPr/>
        </p:nvSpPr>
        <p:spPr bwMode="auto">
          <a:xfrm>
            <a:off x="2987824" y="4221088"/>
            <a:ext cx="720080" cy="3745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処理</a:t>
            </a:r>
          </a:p>
        </p:txBody>
      </p:sp>
    </p:spTree>
    <p:extLst>
      <p:ext uri="{BB962C8B-B14F-4D97-AF65-F5344CB8AC3E}">
        <p14:creationId xmlns:p14="http://schemas.microsoft.com/office/powerpoint/2010/main" val="381914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IoT</a:t>
            </a:r>
            <a:r>
              <a:rPr kumimoji="1" lang="ja-JP" altLang="en-US" dirty="0" smtClean="0"/>
              <a:t>の適用領域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 bwMode="auto">
          <a:xfrm>
            <a:off x="1619672" y="4797152"/>
            <a:ext cx="6480720" cy="16561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4" name="正方形/長方形 3"/>
          <p:cNvSpPr/>
          <p:nvPr/>
        </p:nvSpPr>
        <p:spPr bwMode="auto">
          <a:xfrm>
            <a:off x="4392489" y="4941168"/>
            <a:ext cx="936104" cy="1368152"/>
          </a:xfrm>
          <a:prstGeom prst="rect">
            <a:avLst/>
          </a:prstGeom>
          <a:solidFill>
            <a:srgbClr val="CC33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5" name="正方形/長方形 4"/>
          <p:cNvSpPr/>
          <p:nvPr/>
        </p:nvSpPr>
        <p:spPr bwMode="auto">
          <a:xfrm>
            <a:off x="4464497" y="5013176"/>
            <a:ext cx="792088" cy="2280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通信</a:t>
            </a:r>
          </a:p>
        </p:txBody>
      </p:sp>
      <p:sp>
        <p:nvSpPr>
          <p:cNvPr id="6" name="正方形/長方形 5"/>
          <p:cNvSpPr/>
          <p:nvPr/>
        </p:nvSpPr>
        <p:spPr bwMode="auto">
          <a:xfrm>
            <a:off x="4464497" y="5301208"/>
            <a:ext cx="360040" cy="6480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センサ</a:t>
            </a:r>
          </a:p>
        </p:txBody>
      </p:sp>
      <p:sp>
        <p:nvSpPr>
          <p:cNvPr id="7" name="正方形/長方形 6"/>
          <p:cNvSpPr/>
          <p:nvPr/>
        </p:nvSpPr>
        <p:spPr bwMode="auto">
          <a:xfrm>
            <a:off x="4464497" y="6021288"/>
            <a:ext cx="792088" cy="2280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IF</a:t>
            </a:r>
            <a:endParaRPr kumimoji="0" lang="ja-JP" altLang="en-US" sz="1200" b="0" i="0" u="none" strike="noStrike" cap="none" normalizeH="0" dirty="0" smtClean="0">
              <a:ln>
                <a:noFill/>
              </a:ln>
              <a:solidFill>
                <a:schemeClr val="accent2"/>
              </a:solidFill>
              <a:effectLst/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8" name="正方形/長方形 7"/>
          <p:cNvSpPr/>
          <p:nvPr/>
        </p:nvSpPr>
        <p:spPr bwMode="auto">
          <a:xfrm>
            <a:off x="4896545" y="5301208"/>
            <a:ext cx="360040" cy="6480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dirty="0" smtClean="0">
                <a:solidFill>
                  <a:schemeClr val="accent2"/>
                </a:solidFill>
                <a:latin typeface="ＤＦＰ太丸ゴシック体"/>
                <a:ea typeface="ＤＦＰ太丸ゴシック体"/>
                <a:cs typeface="ＤＦＰ太丸ゴシック体"/>
              </a:rPr>
              <a:t>処理</a:t>
            </a:r>
            <a:endParaRPr kumimoji="0" lang="ja-JP" altLang="en-US" sz="1200" b="0" i="0" u="none" strike="noStrike" cap="none" normalizeH="0" dirty="0" smtClean="0">
              <a:ln>
                <a:noFill/>
              </a:ln>
              <a:solidFill>
                <a:schemeClr val="accent2"/>
              </a:solidFill>
              <a:effectLst/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9" name="正方形/長方形 8"/>
          <p:cNvSpPr/>
          <p:nvPr/>
        </p:nvSpPr>
        <p:spPr bwMode="auto">
          <a:xfrm>
            <a:off x="3419872" y="4941168"/>
            <a:ext cx="936104" cy="1368152"/>
          </a:xfrm>
          <a:prstGeom prst="rect">
            <a:avLst/>
          </a:prstGeom>
          <a:solidFill>
            <a:srgbClr val="CC33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10" name="正方形/長方形 9"/>
          <p:cNvSpPr/>
          <p:nvPr/>
        </p:nvSpPr>
        <p:spPr bwMode="auto">
          <a:xfrm>
            <a:off x="3491880" y="5013176"/>
            <a:ext cx="792088" cy="2280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通信</a:t>
            </a:r>
          </a:p>
        </p:txBody>
      </p:sp>
      <p:sp>
        <p:nvSpPr>
          <p:cNvPr id="11" name="正方形/長方形 10"/>
          <p:cNvSpPr/>
          <p:nvPr/>
        </p:nvSpPr>
        <p:spPr bwMode="auto">
          <a:xfrm>
            <a:off x="3491880" y="5301208"/>
            <a:ext cx="360040" cy="6480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センサ</a:t>
            </a:r>
          </a:p>
        </p:txBody>
      </p:sp>
      <p:sp>
        <p:nvSpPr>
          <p:cNvPr id="12" name="正方形/長方形 11"/>
          <p:cNvSpPr/>
          <p:nvPr/>
        </p:nvSpPr>
        <p:spPr bwMode="auto">
          <a:xfrm>
            <a:off x="3491880" y="6021288"/>
            <a:ext cx="792088" cy="2280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IF</a:t>
            </a:r>
            <a:endParaRPr kumimoji="0" lang="ja-JP" altLang="en-US" sz="1200" b="0" i="0" u="none" strike="noStrike" cap="none" normalizeH="0" dirty="0" smtClean="0">
              <a:ln>
                <a:noFill/>
              </a:ln>
              <a:solidFill>
                <a:schemeClr val="accent2"/>
              </a:solidFill>
              <a:effectLst/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13" name="正方形/長方形 12"/>
          <p:cNvSpPr/>
          <p:nvPr/>
        </p:nvSpPr>
        <p:spPr bwMode="auto">
          <a:xfrm>
            <a:off x="3923928" y="5301208"/>
            <a:ext cx="360040" cy="6480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dirty="0" smtClean="0">
                <a:solidFill>
                  <a:schemeClr val="accent2"/>
                </a:solidFill>
                <a:latin typeface="ＤＦＰ太丸ゴシック体"/>
                <a:ea typeface="ＤＦＰ太丸ゴシック体"/>
                <a:cs typeface="ＤＦＰ太丸ゴシック体"/>
              </a:rPr>
              <a:t>処理</a:t>
            </a:r>
            <a:endParaRPr kumimoji="0" lang="ja-JP" altLang="en-US" sz="1200" b="0" i="0" u="none" strike="noStrike" cap="none" normalizeH="0" dirty="0" smtClean="0">
              <a:ln>
                <a:noFill/>
              </a:ln>
              <a:solidFill>
                <a:schemeClr val="accent2"/>
              </a:solidFill>
              <a:effectLst/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14" name="正方形/長方形 13"/>
          <p:cNvSpPr/>
          <p:nvPr/>
        </p:nvSpPr>
        <p:spPr bwMode="auto">
          <a:xfrm>
            <a:off x="5364088" y="4941168"/>
            <a:ext cx="936104" cy="1368152"/>
          </a:xfrm>
          <a:prstGeom prst="rect">
            <a:avLst/>
          </a:prstGeom>
          <a:solidFill>
            <a:srgbClr val="CC33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15" name="正方形/長方形 14"/>
          <p:cNvSpPr/>
          <p:nvPr/>
        </p:nvSpPr>
        <p:spPr bwMode="auto">
          <a:xfrm>
            <a:off x="5436096" y="5013176"/>
            <a:ext cx="792088" cy="2280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通信</a:t>
            </a:r>
          </a:p>
        </p:txBody>
      </p:sp>
      <p:sp>
        <p:nvSpPr>
          <p:cNvPr id="16" name="正方形/長方形 15"/>
          <p:cNvSpPr/>
          <p:nvPr/>
        </p:nvSpPr>
        <p:spPr bwMode="auto">
          <a:xfrm>
            <a:off x="5436096" y="5301208"/>
            <a:ext cx="360040" cy="6480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センサ</a:t>
            </a:r>
          </a:p>
        </p:txBody>
      </p:sp>
      <p:sp>
        <p:nvSpPr>
          <p:cNvPr id="17" name="正方形/長方形 16"/>
          <p:cNvSpPr/>
          <p:nvPr/>
        </p:nvSpPr>
        <p:spPr bwMode="auto">
          <a:xfrm>
            <a:off x="5436096" y="6021288"/>
            <a:ext cx="792088" cy="2280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IF</a:t>
            </a:r>
            <a:endParaRPr kumimoji="0" lang="ja-JP" altLang="en-US" sz="1200" b="0" i="0" u="none" strike="noStrike" cap="none" normalizeH="0" dirty="0" smtClean="0">
              <a:ln>
                <a:noFill/>
              </a:ln>
              <a:solidFill>
                <a:schemeClr val="accent2"/>
              </a:solidFill>
              <a:effectLst/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18" name="正方形/長方形 17"/>
          <p:cNvSpPr/>
          <p:nvPr/>
        </p:nvSpPr>
        <p:spPr bwMode="auto">
          <a:xfrm>
            <a:off x="5868144" y="5301208"/>
            <a:ext cx="360040" cy="6480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dirty="0" smtClean="0">
                <a:solidFill>
                  <a:schemeClr val="accent2"/>
                </a:solidFill>
                <a:latin typeface="ＤＦＰ太丸ゴシック体"/>
                <a:ea typeface="ＤＦＰ太丸ゴシック体"/>
                <a:cs typeface="ＤＦＰ太丸ゴシック体"/>
              </a:rPr>
              <a:t>処理</a:t>
            </a:r>
            <a:endParaRPr kumimoji="0" lang="ja-JP" altLang="en-US" sz="1200" b="0" i="0" u="none" strike="noStrike" cap="none" normalizeH="0" dirty="0" smtClean="0">
              <a:ln>
                <a:noFill/>
              </a:ln>
              <a:solidFill>
                <a:schemeClr val="accent2"/>
              </a:solidFill>
              <a:effectLst/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619673" y="4797152"/>
            <a:ext cx="100540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200" dirty="0" smtClean="0">
                <a:solidFill>
                  <a:srgbClr val="CC33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医療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372200" y="5444207"/>
            <a:ext cx="16044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dirty="0" smtClean="0">
                <a:solidFill>
                  <a:srgbClr val="CC33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ウェアラブル・デバイス</a:t>
            </a:r>
            <a:endParaRPr kumimoji="1" lang="en-US" altLang="ja-JP" sz="1000" dirty="0" smtClean="0">
              <a:solidFill>
                <a:srgbClr val="CC3300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  <a:p>
            <a:pPr algn="r"/>
            <a:r>
              <a:rPr lang="ja-JP" altLang="en-US" sz="1000" dirty="0" smtClean="0">
                <a:solidFill>
                  <a:srgbClr val="CC33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遠隔診察機器</a:t>
            </a:r>
            <a:endParaRPr lang="en-US" altLang="ja-JP" sz="1000" dirty="0" smtClean="0">
              <a:solidFill>
                <a:srgbClr val="CC3300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  <a:p>
            <a:pPr algn="r"/>
            <a:r>
              <a:rPr lang="ja-JP" altLang="en-US" sz="1000" dirty="0" smtClean="0">
                <a:solidFill>
                  <a:srgbClr val="CC33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医療・検査機器</a:t>
            </a:r>
            <a:endParaRPr kumimoji="1" lang="en-US" altLang="ja-JP" sz="1000" dirty="0" smtClean="0">
              <a:solidFill>
                <a:srgbClr val="CC3300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21" name="正方形/長方形 20"/>
          <p:cNvSpPr/>
          <p:nvPr/>
        </p:nvSpPr>
        <p:spPr bwMode="auto">
          <a:xfrm>
            <a:off x="971600" y="1052736"/>
            <a:ext cx="504056" cy="5400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b="0" i="0" u="none" strike="noStrike" cap="none" normalizeH="0" dirty="0" smtClean="0">
                <a:ln>
                  <a:noFill/>
                </a:ln>
                <a:effectLst/>
                <a:latin typeface="ＤＦＰ太丸ゴシック体"/>
                <a:ea typeface="ＤＦＰ太丸ゴシック体"/>
                <a:cs typeface="ＤＦＰ太丸ゴシック体"/>
              </a:rPr>
              <a:t>モノ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763688" y="5444207"/>
            <a:ext cx="1582484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charset="2"/>
              <a:buChar char="v"/>
            </a:pPr>
            <a:r>
              <a:rPr kumimoji="1" lang="ja-JP" altLang="en-US" sz="1050" dirty="0" smtClean="0">
                <a:solidFill>
                  <a:srgbClr val="CC33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遠隔医療</a:t>
            </a:r>
            <a:endParaRPr kumimoji="1" lang="en-US" altLang="ja-JP" sz="1050" dirty="0" smtClean="0">
              <a:solidFill>
                <a:srgbClr val="CC3300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  <a:p>
            <a:pPr marL="171450" indent="-171450">
              <a:buFont typeface="Wingdings" charset="2"/>
              <a:buChar char="v"/>
            </a:pPr>
            <a:r>
              <a:rPr lang="ja-JP" altLang="en-US" sz="1050" dirty="0" smtClean="0">
                <a:solidFill>
                  <a:srgbClr val="CC33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予防診断</a:t>
            </a:r>
            <a:endParaRPr lang="en-US" altLang="ja-JP" sz="1050" dirty="0" smtClean="0">
              <a:solidFill>
                <a:srgbClr val="CC3300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  <a:p>
            <a:pPr marL="171450" indent="-171450">
              <a:buFont typeface="Wingdings" charset="2"/>
              <a:buChar char="v"/>
            </a:pPr>
            <a:r>
              <a:rPr kumimoji="1" lang="ja-JP" altLang="en-US" sz="1050" dirty="0" smtClean="0">
                <a:solidFill>
                  <a:srgbClr val="CC33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検査・医療機器管理</a:t>
            </a:r>
          </a:p>
        </p:txBody>
      </p:sp>
      <p:sp>
        <p:nvSpPr>
          <p:cNvPr id="23" name="正方形/長方形 22"/>
          <p:cNvSpPr/>
          <p:nvPr/>
        </p:nvSpPr>
        <p:spPr bwMode="auto">
          <a:xfrm>
            <a:off x="1619672" y="2924944"/>
            <a:ext cx="6480720" cy="16561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24" name="正方形/長方形 23"/>
          <p:cNvSpPr/>
          <p:nvPr/>
        </p:nvSpPr>
        <p:spPr bwMode="auto">
          <a:xfrm>
            <a:off x="4392489" y="3068960"/>
            <a:ext cx="936104" cy="1368152"/>
          </a:xfrm>
          <a:prstGeom prst="rect">
            <a:avLst/>
          </a:prstGeom>
          <a:solidFill>
            <a:srgbClr val="CC33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25" name="正方形/長方形 24"/>
          <p:cNvSpPr/>
          <p:nvPr/>
        </p:nvSpPr>
        <p:spPr bwMode="auto">
          <a:xfrm>
            <a:off x="4464497" y="3140968"/>
            <a:ext cx="792088" cy="2280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通信</a:t>
            </a:r>
          </a:p>
        </p:txBody>
      </p:sp>
      <p:sp>
        <p:nvSpPr>
          <p:cNvPr id="26" name="正方形/長方形 25"/>
          <p:cNvSpPr/>
          <p:nvPr/>
        </p:nvSpPr>
        <p:spPr bwMode="auto">
          <a:xfrm>
            <a:off x="4464497" y="3429000"/>
            <a:ext cx="360040" cy="6480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センサ</a:t>
            </a:r>
          </a:p>
        </p:txBody>
      </p:sp>
      <p:sp>
        <p:nvSpPr>
          <p:cNvPr id="27" name="正方形/長方形 26"/>
          <p:cNvSpPr/>
          <p:nvPr/>
        </p:nvSpPr>
        <p:spPr bwMode="auto">
          <a:xfrm>
            <a:off x="4464497" y="4149080"/>
            <a:ext cx="792088" cy="2280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IF</a:t>
            </a:r>
            <a:endParaRPr kumimoji="0" lang="ja-JP" altLang="en-US" sz="1200" b="0" i="0" u="none" strike="noStrike" cap="none" normalizeH="0" dirty="0" smtClean="0">
              <a:ln>
                <a:noFill/>
              </a:ln>
              <a:solidFill>
                <a:schemeClr val="accent2"/>
              </a:solidFill>
              <a:effectLst/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28" name="正方形/長方形 27"/>
          <p:cNvSpPr/>
          <p:nvPr/>
        </p:nvSpPr>
        <p:spPr bwMode="auto">
          <a:xfrm>
            <a:off x="4896545" y="3429000"/>
            <a:ext cx="360040" cy="6480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dirty="0" smtClean="0">
                <a:solidFill>
                  <a:schemeClr val="accent2"/>
                </a:solidFill>
                <a:latin typeface="ＤＦＰ太丸ゴシック体"/>
                <a:ea typeface="ＤＦＰ太丸ゴシック体"/>
                <a:cs typeface="ＤＦＰ太丸ゴシック体"/>
              </a:rPr>
              <a:t>処理</a:t>
            </a:r>
            <a:endParaRPr kumimoji="0" lang="ja-JP" altLang="en-US" sz="1200" b="0" i="0" u="none" strike="noStrike" cap="none" normalizeH="0" dirty="0" smtClean="0">
              <a:ln>
                <a:noFill/>
              </a:ln>
              <a:solidFill>
                <a:schemeClr val="accent2"/>
              </a:solidFill>
              <a:effectLst/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29" name="正方形/長方形 28"/>
          <p:cNvSpPr/>
          <p:nvPr/>
        </p:nvSpPr>
        <p:spPr bwMode="auto">
          <a:xfrm>
            <a:off x="3419872" y="3068960"/>
            <a:ext cx="936104" cy="1368152"/>
          </a:xfrm>
          <a:prstGeom prst="rect">
            <a:avLst/>
          </a:prstGeom>
          <a:solidFill>
            <a:srgbClr val="CC33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30" name="正方形/長方形 29"/>
          <p:cNvSpPr/>
          <p:nvPr/>
        </p:nvSpPr>
        <p:spPr bwMode="auto">
          <a:xfrm>
            <a:off x="3491880" y="3140968"/>
            <a:ext cx="792088" cy="2280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通信</a:t>
            </a:r>
          </a:p>
        </p:txBody>
      </p:sp>
      <p:sp>
        <p:nvSpPr>
          <p:cNvPr id="31" name="正方形/長方形 30"/>
          <p:cNvSpPr/>
          <p:nvPr/>
        </p:nvSpPr>
        <p:spPr bwMode="auto">
          <a:xfrm>
            <a:off x="3491880" y="3429000"/>
            <a:ext cx="360040" cy="6480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センサ</a:t>
            </a:r>
          </a:p>
        </p:txBody>
      </p:sp>
      <p:sp>
        <p:nvSpPr>
          <p:cNvPr id="32" name="正方形/長方形 31"/>
          <p:cNvSpPr/>
          <p:nvPr/>
        </p:nvSpPr>
        <p:spPr bwMode="auto">
          <a:xfrm>
            <a:off x="3491880" y="4149080"/>
            <a:ext cx="792088" cy="2280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IF</a:t>
            </a:r>
            <a:endParaRPr kumimoji="0" lang="ja-JP" altLang="en-US" sz="1200" b="0" i="0" u="none" strike="noStrike" cap="none" normalizeH="0" dirty="0" smtClean="0">
              <a:ln>
                <a:noFill/>
              </a:ln>
              <a:solidFill>
                <a:schemeClr val="accent2"/>
              </a:solidFill>
              <a:effectLst/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33" name="正方形/長方形 32"/>
          <p:cNvSpPr/>
          <p:nvPr/>
        </p:nvSpPr>
        <p:spPr bwMode="auto">
          <a:xfrm>
            <a:off x="3923928" y="3429000"/>
            <a:ext cx="360040" cy="6480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dirty="0" smtClean="0">
                <a:solidFill>
                  <a:schemeClr val="accent2"/>
                </a:solidFill>
                <a:latin typeface="ＤＦＰ太丸ゴシック体"/>
                <a:ea typeface="ＤＦＰ太丸ゴシック体"/>
                <a:cs typeface="ＤＦＰ太丸ゴシック体"/>
              </a:rPr>
              <a:t>処理</a:t>
            </a:r>
            <a:endParaRPr kumimoji="0" lang="ja-JP" altLang="en-US" sz="1200" b="0" i="0" u="none" strike="noStrike" cap="none" normalizeH="0" dirty="0" smtClean="0">
              <a:ln>
                <a:noFill/>
              </a:ln>
              <a:solidFill>
                <a:schemeClr val="accent2"/>
              </a:solidFill>
              <a:effectLst/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34" name="正方形/長方形 33"/>
          <p:cNvSpPr/>
          <p:nvPr/>
        </p:nvSpPr>
        <p:spPr bwMode="auto">
          <a:xfrm>
            <a:off x="5364088" y="3068960"/>
            <a:ext cx="936104" cy="1368152"/>
          </a:xfrm>
          <a:prstGeom prst="rect">
            <a:avLst/>
          </a:prstGeom>
          <a:solidFill>
            <a:srgbClr val="CC33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35" name="正方形/長方形 34"/>
          <p:cNvSpPr/>
          <p:nvPr/>
        </p:nvSpPr>
        <p:spPr bwMode="auto">
          <a:xfrm>
            <a:off x="5436096" y="3140968"/>
            <a:ext cx="792088" cy="2280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通信</a:t>
            </a:r>
          </a:p>
        </p:txBody>
      </p:sp>
      <p:sp>
        <p:nvSpPr>
          <p:cNvPr id="36" name="正方形/長方形 35"/>
          <p:cNvSpPr/>
          <p:nvPr/>
        </p:nvSpPr>
        <p:spPr bwMode="auto">
          <a:xfrm>
            <a:off x="5436096" y="3429000"/>
            <a:ext cx="360040" cy="6480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センサ</a:t>
            </a:r>
          </a:p>
        </p:txBody>
      </p:sp>
      <p:sp>
        <p:nvSpPr>
          <p:cNvPr id="37" name="正方形/長方形 36"/>
          <p:cNvSpPr/>
          <p:nvPr/>
        </p:nvSpPr>
        <p:spPr bwMode="auto">
          <a:xfrm>
            <a:off x="5436096" y="4149080"/>
            <a:ext cx="792088" cy="2280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IF</a:t>
            </a:r>
            <a:endParaRPr kumimoji="0" lang="ja-JP" altLang="en-US" sz="1200" b="0" i="0" u="none" strike="noStrike" cap="none" normalizeH="0" dirty="0" smtClean="0">
              <a:ln>
                <a:noFill/>
              </a:ln>
              <a:solidFill>
                <a:schemeClr val="accent2"/>
              </a:solidFill>
              <a:effectLst/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38" name="正方形/長方形 37"/>
          <p:cNvSpPr/>
          <p:nvPr/>
        </p:nvSpPr>
        <p:spPr bwMode="auto">
          <a:xfrm>
            <a:off x="5868144" y="3429000"/>
            <a:ext cx="360040" cy="6480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dirty="0" smtClean="0">
                <a:solidFill>
                  <a:schemeClr val="accent2"/>
                </a:solidFill>
                <a:latin typeface="ＤＦＰ太丸ゴシック体"/>
                <a:ea typeface="ＤＦＰ太丸ゴシック体"/>
                <a:cs typeface="ＤＦＰ太丸ゴシック体"/>
              </a:rPr>
              <a:t>処理</a:t>
            </a:r>
            <a:endParaRPr kumimoji="0" lang="ja-JP" altLang="en-US" sz="1200" b="0" i="0" u="none" strike="noStrike" cap="none" normalizeH="0" dirty="0" smtClean="0">
              <a:ln>
                <a:noFill/>
              </a:ln>
              <a:solidFill>
                <a:schemeClr val="accent2"/>
              </a:solidFill>
              <a:effectLst/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619672" y="292494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solidFill>
                  <a:srgbClr val="CC33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スマートグリッド</a:t>
            </a:r>
          </a:p>
          <a:p>
            <a:r>
              <a:rPr kumimoji="1" lang="ja-JP" altLang="en-US" sz="1400" dirty="0" smtClean="0">
                <a:solidFill>
                  <a:srgbClr val="CC33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スマートホーム</a:t>
            </a:r>
            <a:endParaRPr kumimoji="1" lang="en-US" altLang="ja-JP" sz="1400" dirty="0" smtClean="0">
              <a:solidFill>
                <a:srgbClr val="CC3300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6372200" y="3571999"/>
            <a:ext cx="16044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dirty="0" smtClean="0">
                <a:solidFill>
                  <a:srgbClr val="CC33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スマートメーター</a:t>
            </a:r>
            <a:endParaRPr kumimoji="1" lang="en-US" altLang="ja-JP" sz="1000" dirty="0" smtClean="0">
              <a:solidFill>
                <a:srgbClr val="CC3300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  <a:p>
            <a:pPr algn="r"/>
            <a:r>
              <a:rPr lang="ja-JP" altLang="en-US" sz="1000" dirty="0" smtClean="0">
                <a:solidFill>
                  <a:srgbClr val="CC33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サーモスタット</a:t>
            </a:r>
            <a:endParaRPr lang="en-US" altLang="ja-JP" sz="1000" dirty="0" smtClean="0">
              <a:solidFill>
                <a:srgbClr val="CC3300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  <a:p>
            <a:pPr algn="r"/>
            <a:r>
              <a:rPr kumimoji="1" lang="ja-JP" altLang="en-US" sz="1000" dirty="0" smtClean="0">
                <a:solidFill>
                  <a:srgbClr val="CC33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燃料パイプライン</a:t>
            </a:r>
            <a:endParaRPr kumimoji="1" lang="en-US" altLang="ja-JP" sz="1000" dirty="0" smtClean="0">
              <a:solidFill>
                <a:srgbClr val="CC3300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1763688" y="3571999"/>
            <a:ext cx="1697901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charset="2"/>
              <a:buChar char="v"/>
            </a:pPr>
            <a:r>
              <a:rPr lang="ja-JP" altLang="en-US" sz="1050" dirty="0" smtClean="0">
                <a:solidFill>
                  <a:srgbClr val="CC33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デマンド・レスポンス</a:t>
            </a:r>
            <a:endParaRPr lang="en-US" altLang="ja-JP" sz="1050" dirty="0" smtClean="0">
              <a:solidFill>
                <a:srgbClr val="CC3300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  <a:p>
            <a:pPr marL="171450" indent="-171450">
              <a:buFont typeface="Wingdings" charset="2"/>
              <a:buChar char="v"/>
            </a:pPr>
            <a:r>
              <a:rPr lang="en-US" altLang="ja-JP" sz="1050" dirty="0" smtClean="0">
                <a:solidFill>
                  <a:srgbClr val="CC33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BEMS/HEMS</a:t>
            </a:r>
          </a:p>
          <a:p>
            <a:pPr marL="171450" indent="-171450">
              <a:buFont typeface="Wingdings" charset="2"/>
              <a:buChar char="v"/>
            </a:pPr>
            <a:r>
              <a:rPr lang="ja-JP" altLang="en-US" sz="1050" dirty="0" smtClean="0">
                <a:solidFill>
                  <a:srgbClr val="CC33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マイクロ・グリッド</a:t>
            </a:r>
            <a:endParaRPr lang="en-US" altLang="ja-JP" sz="1050" dirty="0" smtClean="0">
              <a:solidFill>
                <a:srgbClr val="CC3300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42" name="正方形/長方形 41"/>
          <p:cNvSpPr/>
          <p:nvPr/>
        </p:nvSpPr>
        <p:spPr bwMode="auto">
          <a:xfrm>
            <a:off x="1619672" y="1052736"/>
            <a:ext cx="6480720" cy="16561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43" name="正方形/長方形 42"/>
          <p:cNvSpPr/>
          <p:nvPr/>
        </p:nvSpPr>
        <p:spPr bwMode="auto">
          <a:xfrm>
            <a:off x="4392489" y="1196752"/>
            <a:ext cx="936104" cy="1368152"/>
          </a:xfrm>
          <a:prstGeom prst="rect">
            <a:avLst/>
          </a:prstGeom>
          <a:solidFill>
            <a:srgbClr val="CC33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44" name="正方形/長方形 43"/>
          <p:cNvSpPr/>
          <p:nvPr/>
        </p:nvSpPr>
        <p:spPr bwMode="auto">
          <a:xfrm>
            <a:off x="4464497" y="1268760"/>
            <a:ext cx="792088" cy="2280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通信</a:t>
            </a:r>
          </a:p>
        </p:txBody>
      </p:sp>
      <p:sp>
        <p:nvSpPr>
          <p:cNvPr id="45" name="正方形/長方形 44"/>
          <p:cNvSpPr/>
          <p:nvPr/>
        </p:nvSpPr>
        <p:spPr bwMode="auto">
          <a:xfrm>
            <a:off x="4464497" y="1556792"/>
            <a:ext cx="360040" cy="6480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センサ</a:t>
            </a:r>
          </a:p>
        </p:txBody>
      </p:sp>
      <p:sp>
        <p:nvSpPr>
          <p:cNvPr id="46" name="正方形/長方形 45"/>
          <p:cNvSpPr/>
          <p:nvPr/>
        </p:nvSpPr>
        <p:spPr bwMode="auto">
          <a:xfrm>
            <a:off x="4464497" y="2276872"/>
            <a:ext cx="792088" cy="2280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IF</a:t>
            </a:r>
            <a:endParaRPr kumimoji="0" lang="ja-JP" altLang="en-US" sz="1200" b="0" i="0" u="none" strike="noStrike" cap="none" normalizeH="0" dirty="0" smtClean="0">
              <a:ln>
                <a:noFill/>
              </a:ln>
              <a:solidFill>
                <a:schemeClr val="accent2"/>
              </a:solidFill>
              <a:effectLst/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47" name="正方形/長方形 46"/>
          <p:cNvSpPr/>
          <p:nvPr/>
        </p:nvSpPr>
        <p:spPr bwMode="auto">
          <a:xfrm>
            <a:off x="4896545" y="1556792"/>
            <a:ext cx="360040" cy="6480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dirty="0" smtClean="0">
                <a:solidFill>
                  <a:schemeClr val="accent2"/>
                </a:solidFill>
                <a:latin typeface="ＤＦＰ太丸ゴシック体"/>
                <a:ea typeface="ＤＦＰ太丸ゴシック体"/>
                <a:cs typeface="ＤＦＰ太丸ゴシック体"/>
              </a:rPr>
              <a:t>処理</a:t>
            </a:r>
            <a:endParaRPr kumimoji="0" lang="ja-JP" altLang="en-US" sz="1200" b="0" i="0" u="none" strike="noStrike" cap="none" normalizeH="0" dirty="0" smtClean="0">
              <a:ln>
                <a:noFill/>
              </a:ln>
              <a:solidFill>
                <a:schemeClr val="accent2"/>
              </a:solidFill>
              <a:effectLst/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48" name="正方形/長方形 47"/>
          <p:cNvSpPr/>
          <p:nvPr/>
        </p:nvSpPr>
        <p:spPr bwMode="auto">
          <a:xfrm>
            <a:off x="3419872" y="1196752"/>
            <a:ext cx="936104" cy="1368152"/>
          </a:xfrm>
          <a:prstGeom prst="rect">
            <a:avLst/>
          </a:prstGeom>
          <a:solidFill>
            <a:srgbClr val="CC33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49" name="正方形/長方形 48"/>
          <p:cNvSpPr/>
          <p:nvPr/>
        </p:nvSpPr>
        <p:spPr bwMode="auto">
          <a:xfrm>
            <a:off x="3491880" y="1268760"/>
            <a:ext cx="792088" cy="2280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通信</a:t>
            </a:r>
          </a:p>
        </p:txBody>
      </p:sp>
      <p:sp>
        <p:nvSpPr>
          <p:cNvPr id="50" name="正方形/長方形 49"/>
          <p:cNvSpPr/>
          <p:nvPr/>
        </p:nvSpPr>
        <p:spPr bwMode="auto">
          <a:xfrm>
            <a:off x="3491880" y="1556792"/>
            <a:ext cx="360040" cy="6480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センサ</a:t>
            </a:r>
          </a:p>
        </p:txBody>
      </p:sp>
      <p:sp>
        <p:nvSpPr>
          <p:cNvPr id="51" name="正方形/長方形 50"/>
          <p:cNvSpPr/>
          <p:nvPr/>
        </p:nvSpPr>
        <p:spPr bwMode="auto">
          <a:xfrm>
            <a:off x="3491880" y="2276872"/>
            <a:ext cx="792088" cy="2280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IF</a:t>
            </a:r>
            <a:endParaRPr kumimoji="0" lang="ja-JP" altLang="en-US" sz="1200" b="0" i="0" u="none" strike="noStrike" cap="none" normalizeH="0" dirty="0" smtClean="0">
              <a:ln>
                <a:noFill/>
              </a:ln>
              <a:solidFill>
                <a:schemeClr val="accent2"/>
              </a:solidFill>
              <a:effectLst/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52" name="正方形/長方形 51"/>
          <p:cNvSpPr/>
          <p:nvPr/>
        </p:nvSpPr>
        <p:spPr bwMode="auto">
          <a:xfrm>
            <a:off x="3923928" y="1556792"/>
            <a:ext cx="360040" cy="6480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dirty="0" smtClean="0">
                <a:solidFill>
                  <a:schemeClr val="accent2"/>
                </a:solidFill>
                <a:latin typeface="ＤＦＰ太丸ゴシック体"/>
                <a:ea typeface="ＤＦＰ太丸ゴシック体"/>
                <a:cs typeface="ＤＦＰ太丸ゴシック体"/>
              </a:rPr>
              <a:t>処理</a:t>
            </a:r>
            <a:endParaRPr kumimoji="0" lang="ja-JP" altLang="en-US" sz="1200" b="0" i="0" u="none" strike="noStrike" cap="none" normalizeH="0" dirty="0" smtClean="0">
              <a:ln>
                <a:noFill/>
              </a:ln>
              <a:solidFill>
                <a:schemeClr val="accent2"/>
              </a:solidFill>
              <a:effectLst/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53" name="正方形/長方形 52"/>
          <p:cNvSpPr/>
          <p:nvPr/>
        </p:nvSpPr>
        <p:spPr bwMode="auto">
          <a:xfrm>
            <a:off x="5364088" y="1196752"/>
            <a:ext cx="936104" cy="1368152"/>
          </a:xfrm>
          <a:prstGeom prst="rect">
            <a:avLst/>
          </a:prstGeom>
          <a:solidFill>
            <a:srgbClr val="CC33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54" name="正方形/長方形 53"/>
          <p:cNvSpPr/>
          <p:nvPr/>
        </p:nvSpPr>
        <p:spPr bwMode="auto">
          <a:xfrm>
            <a:off x="5436096" y="1268760"/>
            <a:ext cx="792088" cy="2280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通信</a:t>
            </a:r>
          </a:p>
        </p:txBody>
      </p:sp>
      <p:sp>
        <p:nvSpPr>
          <p:cNvPr id="55" name="正方形/長方形 54"/>
          <p:cNvSpPr/>
          <p:nvPr/>
        </p:nvSpPr>
        <p:spPr bwMode="auto">
          <a:xfrm>
            <a:off x="5436096" y="1556792"/>
            <a:ext cx="360040" cy="6480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センサ</a:t>
            </a:r>
          </a:p>
        </p:txBody>
      </p:sp>
      <p:sp>
        <p:nvSpPr>
          <p:cNvPr id="56" name="正方形/長方形 55"/>
          <p:cNvSpPr/>
          <p:nvPr/>
        </p:nvSpPr>
        <p:spPr bwMode="auto">
          <a:xfrm>
            <a:off x="5436096" y="2276872"/>
            <a:ext cx="792088" cy="2280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IF</a:t>
            </a:r>
            <a:endParaRPr kumimoji="0" lang="ja-JP" altLang="en-US" sz="1200" b="0" i="0" u="none" strike="noStrike" cap="none" normalizeH="0" dirty="0" smtClean="0">
              <a:ln>
                <a:noFill/>
              </a:ln>
              <a:solidFill>
                <a:schemeClr val="accent2"/>
              </a:solidFill>
              <a:effectLst/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57" name="正方形/長方形 56"/>
          <p:cNvSpPr/>
          <p:nvPr/>
        </p:nvSpPr>
        <p:spPr bwMode="auto">
          <a:xfrm>
            <a:off x="5868144" y="1556792"/>
            <a:ext cx="360040" cy="6480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dirty="0" smtClean="0">
                <a:solidFill>
                  <a:schemeClr val="accent2"/>
                </a:solidFill>
                <a:latin typeface="ＤＦＰ太丸ゴシック体"/>
                <a:ea typeface="ＤＦＰ太丸ゴシック体"/>
                <a:cs typeface="ＤＦＰ太丸ゴシック体"/>
              </a:rPr>
              <a:t>処理</a:t>
            </a:r>
            <a:endParaRPr kumimoji="0" lang="ja-JP" altLang="en-US" sz="1200" b="0" i="0" u="none" strike="noStrike" cap="none" normalizeH="0" dirty="0" smtClean="0">
              <a:ln>
                <a:noFill/>
              </a:ln>
              <a:solidFill>
                <a:schemeClr val="accent2"/>
              </a:solidFill>
              <a:effectLst/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1619672" y="1052736"/>
            <a:ext cx="141577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CC33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自動車</a:t>
            </a:r>
            <a:endParaRPr kumimoji="1" lang="en-US" altLang="ja-JP" sz="3200" dirty="0" smtClean="0">
              <a:solidFill>
                <a:srgbClr val="CC3300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6372200" y="1699791"/>
            <a:ext cx="16044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dirty="0" smtClean="0">
                <a:solidFill>
                  <a:srgbClr val="CC33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車載</a:t>
            </a:r>
            <a:r>
              <a:rPr kumimoji="1" lang="en-US" altLang="ja-JP" sz="1000" dirty="0" smtClean="0">
                <a:solidFill>
                  <a:srgbClr val="CC33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OS</a:t>
            </a:r>
          </a:p>
          <a:p>
            <a:pPr algn="r"/>
            <a:r>
              <a:rPr lang="ja-JP" altLang="en-US" sz="1000" dirty="0" smtClean="0">
                <a:solidFill>
                  <a:srgbClr val="CC33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各種センサー</a:t>
            </a:r>
            <a:endParaRPr lang="en-US" altLang="ja-JP" sz="1000" dirty="0" smtClean="0">
              <a:solidFill>
                <a:srgbClr val="CC3300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  <a:p>
            <a:pPr algn="r"/>
            <a:r>
              <a:rPr lang="ja-JP" altLang="en-US" sz="1000" dirty="0" smtClean="0">
                <a:solidFill>
                  <a:srgbClr val="CC33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自動運転システム</a:t>
            </a:r>
            <a:endParaRPr lang="en-US" altLang="ja-JP" sz="1000" dirty="0" smtClean="0">
              <a:solidFill>
                <a:srgbClr val="CC3300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1763688" y="1699791"/>
            <a:ext cx="1300356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charset="2"/>
              <a:buChar char="v"/>
            </a:pPr>
            <a:r>
              <a:rPr lang="ja-JP" altLang="en-US" sz="1050" dirty="0" smtClean="0">
                <a:solidFill>
                  <a:srgbClr val="CC33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自動車保険</a:t>
            </a:r>
            <a:endParaRPr lang="en-US" altLang="ja-JP" sz="1050" dirty="0" smtClean="0">
              <a:solidFill>
                <a:srgbClr val="CC3300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  <a:p>
            <a:pPr marL="171450" indent="-171450">
              <a:buFont typeface="Wingdings" charset="2"/>
              <a:buChar char="v"/>
            </a:pPr>
            <a:r>
              <a:rPr lang="ja-JP" altLang="en-US" sz="1050" dirty="0" smtClean="0">
                <a:solidFill>
                  <a:srgbClr val="CC33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テレマティクス</a:t>
            </a:r>
            <a:endParaRPr lang="en-US" altLang="ja-JP" sz="1050" dirty="0" smtClean="0">
              <a:solidFill>
                <a:srgbClr val="CC3300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  <a:p>
            <a:pPr marL="171450" indent="-171450">
              <a:buFont typeface="Wingdings" charset="2"/>
              <a:buChar char="v"/>
            </a:pPr>
            <a:r>
              <a:rPr lang="ja-JP" altLang="en-US" sz="1050" dirty="0" smtClean="0">
                <a:solidFill>
                  <a:srgbClr val="CC33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運送・配送業務</a:t>
            </a:r>
            <a:endParaRPr lang="en-US" altLang="ja-JP" sz="1050" dirty="0" smtClean="0">
              <a:solidFill>
                <a:srgbClr val="CC3300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</p:spTree>
    <p:extLst>
      <p:ext uri="{BB962C8B-B14F-4D97-AF65-F5344CB8AC3E}">
        <p14:creationId xmlns:p14="http://schemas.microsoft.com/office/powerpoint/2010/main" val="258084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IoT</a:t>
            </a:r>
            <a:r>
              <a:rPr kumimoji="1" lang="ja-JP" altLang="en-US" dirty="0" smtClean="0"/>
              <a:t>の適用領域</a:t>
            </a:r>
            <a:endParaRPr kumimoji="1" lang="ja-JP" altLang="en-US" dirty="0"/>
          </a:p>
        </p:txBody>
      </p:sp>
      <p:pic>
        <p:nvPicPr>
          <p:cNvPr id="3" name="図 2" descr="vivante-iot-ecosyste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568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455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IoT</a:t>
            </a:r>
            <a:r>
              <a:rPr kumimoji="1" lang="ja-JP" altLang="en-US" dirty="0" smtClean="0"/>
              <a:t>がもたらす新たな価値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 bwMode="auto">
          <a:xfrm>
            <a:off x="4572000" y="1196752"/>
            <a:ext cx="3672408" cy="3456384"/>
          </a:xfrm>
          <a:prstGeom prst="rect">
            <a:avLst/>
          </a:prstGeom>
          <a:solidFill>
            <a:srgbClr val="BED3FE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dirty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4" name="正方形/長方形 3"/>
          <p:cNvSpPr/>
          <p:nvPr/>
        </p:nvSpPr>
        <p:spPr bwMode="auto">
          <a:xfrm>
            <a:off x="899592" y="1196752"/>
            <a:ext cx="3672408" cy="3456384"/>
          </a:xfrm>
          <a:prstGeom prst="rect">
            <a:avLst/>
          </a:prstGeom>
          <a:solidFill>
            <a:srgbClr val="FF993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5" name="円/楕円 4"/>
          <p:cNvSpPr/>
          <p:nvPr/>
        </p:nvSpPr>
        <p:spPr bwMode="auto">
          <a:xfrm>
            <a:off x="2483768" y="2132856"/>
            <a:ext cx="4176464" cy="1620180"/>
          </a:xfrm>
          <a:prstGeom prst="ellipse">
            <a:avLst/>
          </a:prstGeom>
          <a:solidFill>
            <a:srgbClr val="4168A7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4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現実世界</a:t>
            </a:r>
          </a:p>
        </p:txBody>
      </p:sp>
      <p:sp>
        <p:nvSpPr>
          <p:cNvPr id="6" name="左矢印 5"/>
          <p:cNvSpPr/>
          <p:nvPr/>
        </p:nvSpPr>
        <p:spPr bwMode="auto">
          <a:xfrm>
            <a:off x="3995936" y="3861048"/>
            <a:ext cx="1152127" cy="720080"/>
          </a:xfrm>
          <a:prstGeom prst="leftArrow">
            <a:avLst/>
          </a:prstGeom>
          <a:solidFill>
            <a:srgbClr val="FFFF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normalizeH="0" dirty="0" smtClean="0">
                <a:ln>
                  <a:noFill/>
                </a:ln>
                <a:solidFill>
                  <a:srgbClr val="CC3300"/>
                </a:solidFill>
                <a:effectLst/>
                <a:latin typeface="+mn-lt"/>
                <a:ea typeface="+mn-ea"/>
              </a:rPr>
              <a:t>収集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1291407"/>
            <a:ext cx="24105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 err="1" smtClean="0">
                <a:solidFill>
                  <a:srgbClr val="CC3300"/>
                </a:solidFill>
                <a:latin typeface="+mn-lt"/>
                <a:ea typeface="+mn-ea"/>
              </a:rPr>
              <a:t>IoT</a:t>
            </a:r>
            <a:r>
              <a:rPr kumimoji="1" lang="en-US" altLang="ja-JP" sz="4400" dirty="0" smtClean="0">
                <a:solidFill>
                  <a:srgbClr val="CC3300"/>
                </a:solidFill>
                <a:latin typeface="+mn-lt"/>
                <a:ea typeface="+mn-ea"/>
              </a:rPr>
              <a:t>/M2M</a:t>
            </a:r>
            <a:endParaRPr kumimoji="1" lang="ja-JP" altLang="en-US" sz="4400" dirty="0" smtClean="0">
              <a:solidFill>
                <a:srgbClr val="CC3300"/>
              </a:solidFill>
              <a:latin typeface="+mn-lt"/>
              <a:ea typeface="+mn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99592" y="3789040"/>
            <a:ext cx="25395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400" dirty="0" smtClean="0">
                <a:solidFill>
                  <a:schemeClr val="bg1"/>
                </a:solidFill>
                <a:latin typeface="+mn-lt"/>
                <a:ea typeface="+mn-ea"/>
              </a:rPr>
              <a:t>Big Data</a:t>
            </a:r>
            <a:endParaRPr kumimoji="1" lang="ja-JP" altLang="en-US" sz="4400" dirty="0" smtClean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228184" y="3645024"/>
            <a:ext cx="19800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2800" dirty="0" smtClean="0">
                <a:solidFill>
                  <a:srgbClr val="CC3300"/>
                </a:solidFill>
                <a:latin typeface="+mn-lt"/>
                <a:ea typeface="+mn-ea"/>
              </a:rPr>
              <a:t>現実世界</a:t>
            </a:r>
            <a:endParaRPr kumimoji="1" lang="en-US" altLang="ja-JP" sz="2800" dirty="0" smtClean="0">
              <a:solidFill>
                <a:srgbClr val="CC3300"/>
              </a:solidFill>
              <a:latin typeface="+mn-lt"/>
              <a:ea typeface="+mn-ea"/>
            </a:endParaRPr>
          </a:p>
          <a:p>
            <a:pPr algn="r"/>
            <a:r>
              <a:rPr kumimoji="1" lang="ja-JP" altLang="en-US" sz="2800" dirty="0" smtClean="0">
                <a:solidFill>
                  <a:srgbClr val="CC3300"/>
                </a:solidFill>
                <a:latin typeface="+mn-lt"/>
                <a:ea typeface="+mn-ea"/>
              </a:rPr>
              <a:t>のデータ化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99592" y="1196752"/>
            <a:ext cx="23391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>
                <a:solidFill>
                  <a:srgbClr val="FFFFFF"/>
                </a:solidFill>
                <a:latin typeface="+mn-lt"/>
                <a:ea typeface="+mn-ea"/>
              </a:rPr>
              <a:t>現実世界の</a:t>
            </a:r>
            <a:endParaRPr lang="en-US" altLang="ja-JP" sz="2800" dirty="0" smtClean="0">
              <a:solidFill>
                <a:srgbClr val="FFFFFF"/>
              </a:solidFill>
              <a:latin typeface="+mn-lt"/>
              <a:ea typeface="+mn-ea"/>
            </a:endParaRPr>
          </a:p>
          <a:p>
            <a:r>
              <a:rPr lang="ja-JP" altLang="en-US" sz="2800" dirty="0" smtClean="0">
                <a:solidFill>
                  <a:srgbClr val="FFFFFF"/>
                </a:solidFill>
                <a:latin typeface="+mn-lt"/>
                <a:ea typeface="+mn-ea"/>
              </a:rPr>
              <a:t>可視化・分析</a:t>
            </a:r>
            <a:endParaRPr lang="en-US" altLang="ja-JP" sz="2800" dirty="0" smtClean="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13" name="左矢印 12"/>
          <p:cNvSpPr/>
          <p:nvPr/>
        </p:nvSpPr>
        <p:spPr bwMode="auto">
          <a:xfrm flipH="1">
            <a:off x="3995936" y="1268760"/>
            <a:ext cx="1152127" cy="720080"/>
          </a:xfrm>
          <a:prstGeom prst="leftArrow">
            <a:avLst/>
          </a:prstGeom>
          <a:solidFill>
            <a:srgbClr val="FFFF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normalizeH="0" dirty="0" smtClean="0">
                <a:ln>
                  <a:noFill/>
                </a:ln>
                <a:solidFill>
                  <a:srgbClr val="CC3300"/>
                </a:solidFill>
                <a:effectLst/>
                <a:latin typeface="+mn-lt"/>
                <a:ea typeface="+mn-ea"/>
              </a:rPr>
              <a:t>制御</a:t>
            </a:r>
            <a:endParaRPr kumimoji="0" lang="en-US" altLang="ja-JP" sz="1400" b="0" i="0" u="none" strike="noStrike" cap="none" normalizeH="0" dirty="0" smtClean="0">
              <a:ln>
                <a:noFill/>
              </a:ln>
              <a:solidFill>
                <a:srgbClr val="CC3300"/>
              </a:solidFill>
              <a:effectLst/>
              <a:latin typeface="+mn-lt"/>
              <a:ea typeface="+mn-ea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800" dirty="0" smtClean="0">
                <a:solidFill>
                  <a:srgbClr val="CC3300"/>
                </a:solidFill>
                <a:latin typeface="+mn-lt"/>
                <a:ea typeface="+mn-ea"/>
              </a:rPr>
              <a:t>フィードバック</a:t>
            </a:r>
            <a:endParaRPr kumimoji="0" lang="ja-JP" altLang="en-US" sz="800" b="0" i="0" u="none" strike="noStrike" cap="none" normalizeH="0" dirty="0" smtClean="0">
              <a:ln>
                <a:noFill/>
              </a:ln>
              <a:solidFill>
                <a:srgbClr val="CC3300"/>
              </a:solidFill>
              <a:effectLst/>
              <a:latin typeface="+mn-lt"/>
              <a:ea typeface="+mn-ea"/>
            </a:endParaRPr>
          </a:p>
        </p:txBody>
      </p:sp>
      <p:sp>
        <p:nvSpPr>
          <p:cNvPr id="15" name="正方形/長方形 14"/>
          <p:cNvSpPr/>
          <p:nvPr/>
        </p:nvSpPr>
        <p:spPr bwMode="auto">
          <a:xfrm>
            <a:off x="899592" y="4725144"/>
            <a:ext cx="7344816" cy="1584176"/>
          </a:xfrm>
          <a:prstGeom prst="rect">
            <a:avLst/>
          </a:prstGeom>
          <a:solidFill>
            <a:srgbClr val="FFE389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72"/>
              </a:spcBef>
            </a:pPr>
            <a:r>
              <a:rPr kumimoji="0" lang="ja-JP" altLang="en-US" sz="2800" dirty="0">
                <a:solidFill>
                  <a:srgbClr val="0000FF"/>
                </a:solidFill>
                <a:latin typeface="HG丸ｺﾞｼｯｸM-PRO"/>
                <a:ea typeface="HG丸ｺﾞｼｯｸM-PRO"/>
                <a:cs typeface="HG丸ｺﾞｼｯｸM-PRO"/>
              </a:rPr>
              <a:t>モノ・ヒト・プロセスがこれまでに無く、</a:t>
            </a:r>
            <a:endParaRPr kumimoji="0" lang="en-US" altLang="ja-JP" sz="2800" dirty="0">
              <a:solidFill>
                <a:srgbClr val="0000FF"/>
              </a:solidFill>
              <a:latin typeface="HG丸ｺﾞｼｯｸM-PRO"/>
              <a:ea typeface="HG丸ｺﾞｼｯｸM-PRO"/>
              <a:cs typeface="HG丸ｺﾞｼｯｸM-PRO"/>
            </a:endParaRPr>
          </a:p>
          <a:p>
            <a:pPr algn="ctr">
              <a:spcBef>
                <a:spcPts val="72"/>
              </a:spcBef>
            </a:pPr>
            <a:r>
              <a:rPr kumimoji="0" lang="ja-JP" altLang="en-US" sz="2800" dirty="0">
                <a:solidFill>
                  <a:srgbClr val="0000FF"/>
                </a:solidFill>
                <a:latin typeface="HG丸ｺﾞｼｯｸM-PRO"/>
                <a:ea typeface="HG丸ｺﾞｼｯｸM-PRO"/>
                <a:cs typeface="HG丸ｺﾞｼｯｸM-PRO"/>
              </a:rPr>
              <a:t>広範囲・高密度でつながり</a:t>
            </a:r>
            <a:r>
              <a:rPr kumimoji="0" lang="ja-JP" altLang="en-US" sz="2800" dirty="0" smtClean="0">
                <a:solidFill>
                  <a:srgbClr val="0000FF"/>
                </a:solidFill>
                <a:latin typeface="HG丸ｺﾞｼｯｸM-PRO"/>
                <a:ea typeface="HG丸ｺﾞｼｯｸM-PRO"/>
                <a:cs typeface="HG丸ｺﾞｼｯｸM-PRO"/>
              </a:rPr>
              <a:t>、</a:t>
            </a:r>
            <a:endParaRPr kumimoji="0" lang="en-US" altLang="ja-JP" sz="2800" dirty="0">
              <a:solidFill>
                <a:srgbClr val="0000FF"/>
              </a:solidFill>
              <a:latin typeface="HG丸ｺﾞｼｯｸM-PRO"/>
              <a:ea typeface="HG丸ｺﾞｼｯｸM-PRO"/>
              <a:cs typeface="HG丸ｺﾞｼｯｸM-PRO"/>
            </a:endParaRPr>
          </a:p>
          <a:p>
            <a:pPr algn="ctr">
              <a:spcBef>
                <a:spcPts val="72"/>
              </a:spcBef>
            </a:pPr>
            <a:r>
              <a:rPr kumimoji="0" lang="ja-JP" altLang="en-US" sz="2800" dirty="0" smtClean="0">
                <a:solidFill>
                  <a:srgbClr val="0000FF"/>
                </a:solidFill>
                <a:latin typeface="HG丸ｺﾞｼｯｸM-PRO"/>
                <a:ea typeface="HG丸ｺﾞｼｯｸM-PRO"/>
                <a:cs typeface="HG丸ｺﾞｼｯｸM-PRO"/>
              </a:rPr>
              <a:t>新た</a:t>
            </a:r>
            <a:r>
              <a:rPr kumimoji="0" lang="ja-JP" altLang="en-US" sz="2800" dirty="0">
                <a:solidFill>
                  <a:srgbClr val="0000FF"/>
                </a:solidFill>
                <a:latin typeface="HG丸ｺﾞｼｯｸM-PRO"/>
                <a:ea typeface="HG丸ｺﾞｼｯｸM-PRO"/>
                <a:cs typeface="HG丸ｺﾞｼｯｸM-PRO"/>
              </a:rPr>
              <a:t>な価値</a:t>
            </a:r>
            <a:r>
              <a:rPr kumimoji="0" lang="ja-JP" altLang="en-US" sz="2800" dirty="0" smtClean="0">
                <a:solidFill>
                  <a:srgbClr val="0000FF"/>
                </a:solidFill>
                <a:latin typeface="HG丸ｺﾞｼｯｸM-PRO"/>
                <a:ea typeface="HG丸ｺﾞｼｯｸM-PRO"/>
                <a:cs typeface="HG丸ｺﾞｼｯｸM-PRO"/>
              </a:rPr>
              <a:t>を生みだす。</a:t>
            </a:r>
            <a:endParaRPr kumimoji="0" lang="ja-JP" altLang="en-US" sz="2800" dirty="0">
              <a:solidFill>
                <a:srgbClr val="0000FF"/>
              </a:solidFill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16" name="正方形/長方形 15"/>
          <p:cNvSpPr/>
          <p:nvPr/>
        </p:nvSpPr>
        <p:spPr bwMode="auto">
          <a:xfrm>
            <a:off x="1043608" y="2635982"/>
            <a:ext cx="1368152" cy="576994"/>
          </a:xfrm>
          <a:prstGeom prst="rect">
            <a:avLst/>
          </a:prstGeom>
          <a:solidFill>
            <a:srgbClr val="CC33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アナルティクス</a:t>
            </a:r>
            <a:endParaRPr kumimoji="0" lang="en-US" altLang="ja-JP" sz="1200" b="0" i="0" u="none" strike="noStrike" cap="none" normalizeH="0" dirty="0" smtClean="0">
              <a:ln>
                <a:noFill/>
              </a:ln>
              <a:solidFill>
                <a:srgbClr val="FFFFFF"/>
              </a:solidFill>
              <a:effectLst/>
              <a:latin typeface="ＤＦＰ太丸ゴシック体"/>
              <a:ea typeface="ＤＦＰ太丸ゴシック体"/>
              <a:cs typeface="ＤＦＰ太丸ゴシック体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機械学習</a:t>
            </a:r>
          </a:p>
        </p:txBody>
      </p:sp>
      <p:sp>
        <p:nvSpPr>
          <p:cNvPr id="17" name="正方形/長方形 16"/>
          <p:cNvSpPr/>
          <p:nvPr/>
        </p:nvSpPr>
        <p:spPr bwMode="auto">
          <a:xfrm>
            <a:off x="6732240" y="2635827"/>
            <a:ext cx="1368152" cy="576994"/>
          </a:xfrm>
          <a:prstGeom prst="rect">
            <a:avLst/>
          </a:prstGeom>
          <a:solidFill>
            <a:srgbClr val="FF66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8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センサー・デバイス</a:t>
            </a:r>
            <a:endParaRPr kumimoji="0" lang="en-US" altLang="ja-JP" sz="800" b="0" i="0" u="none" strike="noStrike" cap="none" normalizeH="0" dirty="0" smtClean="0">
              <a:ln>
                <a:noFill/>
              </a:ln>
              <a:solidFill>
                <a:srgbClr val="FFFFFF"/>
              </a:solidFill>
              <a:effectLst/>
              <a:latin typeface="ＤＦＰ太丸ゴシック体"/>
              <a:ea typeface="ＤＦＰ太丸ゴシック体"/>
              <a:cs typeface="ＤＦＰ太丸ゴシック体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800" dirty="0" smtClean="0">
                <a:solidFill>
                  <a:srgbClr val="FFFFFF"/>
                </a:solidFill>
                <a:latin typeface="ＤＦＰ太丸ゴシック体"/>
                <a:ea typeface="ＤＦＰ太丸ゴシック体"/>
                <a:cs typeface="ＤＦＰ太丸ゴシック体"/>
              </a:rPr>
              <a:t>スマート・デバイス</a:t>
            </a:r>
            <a:endParaRPr kumimoji="0" lang="en-US" altLang="ja-JP" sz="800" dirty="0" smtClean="0">
              <a:solidFill>
                <a:srgbClr val="FFFFFF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8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モバイル・ネットワーク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948264" y="1988840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1200" dirty="0" smtClean="0">
                <a:solidFill>
                  <a:srgbClr val="CC3300"/>
                </a:solidFill>
                <a:latin typeface="+mn-lt"/>
                <a:ea typeface="+mn-ea"/>
              </a:rPr>
              <a:t>データの収集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043608" y="3645024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solidFill>
                  <a:schemeClr val="bg1"/>
                </a:solidFill>
                <a:latin typeface="+mn-lt"/>
                <a:ea typeface="+mn-ea"/>
              </a:rPr>
              <a:t>データの処理</a:t>
            </a:r>
          </a:p>
        </p:txBody>
      </p:sp>
    </p:spTree>
    <p:extLst>
      <p:ext uri="{BB962C8B-B14F-4D97-AF65-F5344CB8AC3E}">
        <p14:creationId xmlns:p14="http://schemas.microsoft.com/office/powerpoint/2010/main" val="431834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角丸四角形 16"/>
          <p:cNvSpPr/>
          <p:nvPr/>
        </p:nvSpPr>
        <p:spPr bwMode="auto">
          <a:xfrm>
            <a:off x="611560" y="1196752"/>
            <a:ext cx="7920880" cy="1152252"/>
          </a:xfrm>
          <a:prstGeom prst="roundRect">
            <a:avLst/>
          </a:prstGeom>
          <a:solidFill>
            <a:srgbClr val="CCFFCC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18" name="角丸四角形 17"/>
          <p:cNvSpPr/>
          <p:nvPr/>
        </p:nvSpPr>
        <p:spPr bwMode="auto">
          <a:xfrm>
            <a:off x="611560" y="2420888"/>
            <a:ext cx="7920880" cy="1152252"/>
          </a:xfrm>
          <a:prstGeom prst="roundRect">
            <a:avLst/>
          </a:prstGeom>
          <a:solidFill>
            <a:srgbClr val="CCFFCC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19" name="角丸四角形 18"/>
          <p:cNvSpPr/>
          <p:nvPr/>
        </p:nvSpPr>
        <p:spPr bwMode="auto">
          <a:xfrm>
            <a:off x="611560" y="3644900"/>
            <a:ext cx="7920880" cy="1152252"/>
          </a:xfrm>
          <a:prstGeom prst="roundRect">
            <a:avLst/>
          </a:prstGeom>
          <a:solidFill>
            <a:srgbClr val="CCFFCC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8" name="円/楕円 7"/>
          <p:cNvSpPr/>
          <p:nvPr/>
        </p:nvSpPr>
        <p:spPr bwMode="auto">
          <a:xfrm>
            <a:off x="2771800" y="1196752"/>
            <a:ext cx="3600400" cy="3600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dirty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IoT/M2M</a:t>
            </a:r>
            <a:r>
              <a:rPr lang="ja-JP" altLang="en-US" dirty="0"/>
              <a:t>の活用</a:t>
            </a:r>
            <a:endParaRPr kumimoji="1" lang="ja-JP" altLang="en-US" dirty="0"/>
          </a:p>
        </p:txBody>
      </p:sp>
      <p:sp>
        <p:nvSpPr>
          <p:cNvPr id="7" name="円/楕円 6"/>
          <p:cNvSpPr/>
          <p:nvPr/>
        </p:nvSpPr>
        <p:spPr bwMode="auto">
          <a:xfrm>
            <a:off x="3167844" y="1988840"/>
            <a:ext cx="2808312" cy="280831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6" name="円/楕円 5"/>
          <p:cNvSpPr/>
          <p:nvPr/>
        </p:nvSpPr>
        <p:spPr bwMode="auto">
          <a:xfrm>
            <a:off x="3599892" y="2852936"/>
            <a:ext cx="1944216" cy="194421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dirty="0" smtClean="0">
                <a:solidFill>
                  <a:schemeClr val="bg1"/>
                </a:solidFill>
                <a:latin typeface="+mn-lt"/>
                <a:ea typeface="+mn-ea"/>
              </a:rPr>
              <a:t>事業活動</a:t>
            </a:r>
            <a:endParaRPr kumimoji="0" lang="en-US" altLang="ja-JP" sz="2000" dirty="0" smtClean="0">
              <a:solidFill>
                <a:schemeClr val="bg1"/>
              </a:solidFill>
              <a:latin typeface="+mn-lt"/>
              <a:ea typeface="+mn-ea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産業活動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966706" y="2132856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dirty="0" smtClean="0">
                <a:solidFill>
                  <a:srgbClr val="FFFFFF"/>
                </a:solidFill>
                <a:latin typeface="+mn-lt"/>
                <a:ea typeface="+mn-ea"/>
              </a:rPr>
              <a:t>日常生活</a:t>
            </a:r>
            <a:endParaRPr kumimoji="1" lang="en-US" altLang="ja-JP" sz="2000" dirty="0" smtClean="0">
              <a:solidFill>
                <a:srgbClr val="FFFFFF"/>
              </a:solidFill>
              <a:latin typeface="+mn-lt"/>
              <a:ea typeface="+mn-ea"/>
            </a:endParaRPr>
          </a:p>
          <a:p>
            <a:pPr algn="ctr"/>
            <a:r>
              <a:rPr kumimoji="1" lang="ja-JP" altLang="en-US" sz="2000" dirty="0" smtClean="0">
                <a:solidFill>
                  <a:srgbClr val="FFFFFF"/>
                </a:solidFill>
                <a:latin typeface="+mn-lt"/>
                <a:ea typeface="+mn-ea"/>
              </a:rPr>
              <a:t>人間行動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966706" y="1268760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dirty="0" smtClean="0">
                <a:solidFill>
                  <a:srgbClr val="FFFFFF"/>
                </a:solidFill>
                <a:latin typeface="+mn-lt"/>
                <a:ea typeface="+mn-ea"/>
              </a:rPr>
              <a:t>社会活動</a:t>
            </a:r>
            <a:endParaRPr kumimoji="1" lang="en-US" altLang="ja-JP" sz="2000" dirty="0" smtClean="0">
              <a:solidFill>
                <a:srgbClr val="FFFFFF"/>
              </a:solidFill>
              <a:latin typeface="+mn-lt"/>
              <a:ea typeface="+mn-ea"/>
            </a:endParaRPr>
          </a:p>
          <a:p>
            <a:pPr algn="ctr"/>
            <a:r>
              <a:rPr kumimoji="1" lang="ja-JP" altLang="en-US" sz="2000" dirty="0" smtClean="0">
                <a:solidFill>
                  <a:srgbClr val="FFFFFF"/>
                </a:solidFill>
                <a:latin typeface="+mn-lt"/>
                <a:ea typeface="+mn-ea"/>
              </a:rPr>
              <a:t>公共</a:t>
            </a:r>
            <a:r>
              <a:rPr lang="ja-JP" altLang="en-US" sz="2000" dirty="0" smtClean="0">
                <a:solidFill>
                  <a:srgbClr val="FFFFFF"/>
                </a:solidFill>
                <a:latin typeface="+mn-lt"/>
                <a:ea typeface="+mn-ea"/>
              </a:rPr>
              <a:t>活動</a:t>
            </a:r>
            <a:endParaRPr kumimoji="1" lang="en-US" altLang="ja-JP" sz="2000" dirty="0" smtClean="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21" name="曲折矢印 20"/>
          <p:cNvSpPr/>
          <p:nvPr/>
        </p:nvSpPr>
        <p:spPr bwMode="auto">
          <a:xfrm rot="16200000">
            <a:off x="1511660" y="4833156"/>
            <a:ext cx="1080120" cy="1008112"/>
          </a:xfrm>
          <a:prstGeom prst="bentArrow">
            <a:avLst/>
          </a:prstGeom>
          <a:solidFill>
            <a:schemeClr val="accent4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pic>
        <p:nvPicPr>
          <p:cNvPr id="28" name="図 27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3198"/>
            <a:ext cx="540060" cy="72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図 28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413198"/>
            <a:ext cx="923739" cy="72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図 29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13198"/>
            <a:ext cx="540060" cy="72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図 30" descr="imgr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411474"/>
            <a:ext cx="1071893" cy="723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図 32" descr="imag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636912"/>
            <a:ext cx="961343" cy="72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図 33" descr="imag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636912"/>
            <a:ext cx="878146" cy="72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図 34" descr="E2040407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636912"/>
            <a:ext cx="1029882" cy="72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図 36" descr="imgres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636912"/>
            <a:ext cx="963545" cy="721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図 38" descr="imgres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216" y="2636912"/>
            <a:ext cx="1082088" cy="72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" name="図 39" descr="wearable-fitness-technology-jawbone-up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636912"/>
            <a:ext cx="1080120" cy="721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図 41" descr="imgres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861048"/>
            <a:ext cx="956414" cy="72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" name="図 42" descr="images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861048"/>
            <a:ext cx="910101" cy="72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" name="図 43" descr="imgres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861048"/>
            <a:ext cx="1080120" cy="722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" name="図 44" descr="imgres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861048"/>
            <a:ext cx="936104" cy="701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" name="図 45" descr="images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464" y="3861048"/>
            <a:ext cx="961344" cy="72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" name="図 47" descr="images.jp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584" y="3861048"/>
            <a:ext cx="961344" cy="72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" name="図 48" descr="20120210VantagePro2.jp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16798"/>
            <a:ext cx="864096" cy="712879"/>
          </a:xfrm>
          <a:prstGeom prst="rect">
            <a:avLst/>
          </a:prstGeom>
        </p:spPr>
      </p:pic>
      <p:pic>
        <p:nvPicPr>
          <p:cNvPr id="50" name="図 49" descr="imgres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413198"/>
            <a:ext cx="720080" cy="72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" name="図 50" descr="images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412776"/>
            <a:ext cx="981927" cy="72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図形グループ 11"/>
          <p:cNvGrpSpPr/>
          <p:nvPr/>
        </p:nvGrpSpPr>
        <p:grpSpPr>
          <a:xfrm>
            <a:off x="2771800" y="4869160"/>
            <a:ext cx="5783758" cy="1512168"/>
            <a:chOff x="2771800" y="4869160"/>
            <a:chExt cx="5783758" cy="1512168"/>
          </a:xfrm>
        </p:grpSpPr>
        <p:sp>
          <p:nvSpPr>
            <p:cNvPr id="3" name="フローチャート: 磁気ディスク 2"/>
            <p:cNvSpPr/>
            <p:nvPr/>
          </p:nvSpPr>
          <p:spPr bwMode="auto">
            <a:xfrm>
              <a:off x="2771800" y="5877272"/>
              <a:ext cx="3600400" cy="504056"/>
            </a:xfrm>
            <a:prstGeom prst="flowChartMagneticDisk">
              <a:avLst/>
            </a:prstGeom>
            <a:ln w="19050" cmpd="sng"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400" b="0" i="0" u="none" strike="noStrike" cap="none" normalizeH="0" dirty="0" smtClean="0">
                  <a:ln>
                    <a:noFill/>
                  </a:ln>
                  <a:effectLst/>
                  <a:latin typeface="+mn-lt"/>
                  <a:ea typeface="+mn-ea"/>
                </a:rPr>
                <a:t>Device / Sensor Data</a:t>
              </a:r>
              <a:endParaRPr kumimoji="0" lang="ja-JP" altLang="en-US" sz="1400" b="0" i="0" u="none" strike="noStrike" cap="none" normalizeH="0" dirty="0" smtClean="0">
                <a:ln>
                  <a:noFill/>
                </a:ln>
                <a:effectLst/>
                <a:latin typeface="+mn-lt"/>
                <a:ea typeface="+mn-ea"/>
              </a:endParaRPr>
            </a:p>
          </p:txBody>
        </p:sp>
        <p:sp>
          <p:nvSpPr>
            <p:cNvPr id="4" name="フローチャート: 磁気ディスク 3"/>
            <p:cNvSpPr/>
            <p:nvPr/>
          </p:nvSpPr>
          <p:spPr bwMode="auto">
            <a:xfrm>
              <a:off x="2771800" y="5517232"/>
              <a:ext cx="3600400" cy="504056"/>
            </a:xfrm>
            <a:prstGeom prst="flowChartMagneticDisk">
              <a:avLst/>
            </a:prstGeom>
            <a:ln w="19050" cmpd="sng"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400" b="0" i="0" u="none" strike="noStrike" cap="none" normalizeH="0" dirty="0" smtClean="0">
                  <a:ln>
                    <a:noFill/>
                  </a:ln>
                  <a:effectLst/>
                  <a:latin typeface="+mn-lt"/>
                  <a:ea typeface="+mn-ea"/>
                </a:rPr>
                <a:t>Location Data</a:t>
              </a:r>
              <a:endParaRPr kumimoji="0" lang="ja-JP" altLang="en-US" sz="1400" b="0" i="0" u="none" strike="noStrike" cap="none" normalizeH="0" dirty="0" smtClean="0">
                <a:ln>
                  <a:noFill/>
                </a:ln>
                <a:effectLst/>
                <a:latin typeface="+mn-lt"/>
                <a:ea typeface="+mn-ea"/>
              </a:endParaRPr>
            </a:p>
          </p:txBody>
        </p:sp>
        <p:sp>
          <p:nvSpPr>
            <p:cNvPr id="5" name="フローチャート: 磁気ディスク 4"/>
            <p:cNvSpPr/>
            <p:nvPr/>
          </p:nvSpPr>
          <p:spPr bwMode="auto">
            <a:xfrm>
              <a:off x="2771800" y="5157192"/>
              <a:ext cx="3600400" cy="504056"/>
            </a:xfrm>
            <a:prstGeom prst="flowChartMagneticDisk">
              <a:avLst/>
            </a:prstGeom>
            <a:ln w="19050" cmpd="sng"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400" b="0" i="0" u="none" strike="noStrike" cap="none" normalizeH="0" dirty="0" smtClean="0">
                  <a:ln>
                    <a:noFill/>
                  </a:ln>
                  <a:effectLst/>
                  <a:latin typeface="+mn-lt"/>
                  <a:ea typeface="+mn-ea"/>
                </a:rPr>
                <a:t>Vital / Life Log Data</a:t>
              </a:r>
              <a:endParaRPr kumimoji="0" lang="ja-JP" altLang="en-US" sz="1400" b="0" i="0" u="none" strike="noStrike" cap="none" normalizeH="0" dirty="0" smtClean="0">
                <a:ln>
                  <a:noFill/>
                </a:ln>
                <a:effectLst/>
                <a:latin typeface="+mn-lt"/>
                <a:ea typeface="+mn-ea"/>
              </a:endParaRPr>
            </a:p>
          </p:txBody>
        </p:sp>
        <p:sp>
          <p:nvSpPr>
            <p:cNvPr id="20" name="下矢印 19"/>
            <p:cNvSpPr/>
            <p:nvPr/>
          </p:nvSpPr>
          <p:spPr bwMode="auto">
            <a:xfrm>
              <a:off x="3743908" y="4869160"/>
              <a:ext cx="1656184" cy="360040"/>
            </a:xfrm>
            <a:prstGeom prst="down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smtClean="0">
                <a:ln>
                  <a:noFill/>
                </a:ln>
                <a:effectLst/>
                <a:latin typeface="+mn-lt"/>
                <a:ea typeface="+mn-ea"/>
              </a:endParaRPr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6444208" y="5445224"/>
              <a:ext cx="21113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 smtClean="0">
                  <a:solidFill>
                    <a:srgbClr val="3366FF"/>
                  </a:solidFill>
                  <a:latin typeface="+mn-lt"/>
                  <a:ea typeface="+mn-ea"/>
                </a:rPr>
                <a:t>Big Data</a:t>
              </a:r>
              <a:endParaRPr kumimoji="1" lang="ja-JP" altLang="en-US" sz="3600" dirty="0" smtClean="0">
                <a:solidFill>
                  <a:srgbClr val="3366FF"/>
                </a:solidFill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7420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 animBg="1"/>
    </p:bldLst>
  </p:timing>
</p:sld>
</file>

<file path=ppt/theme/theme1.xml><?xml version="1.0" encoding="utf-8"?>
<a:theme xmlns:a="http://schemas.openxmlformats.org/drawingml/2006/main" name="0905_Juku">
  <a:themeElements>
    <a:clrScheme name="ビジネス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ユーザー定義 2">
      <a:majorFont>
        <a:latin typeface="HelveticaNeueLT Std"/>
        <a:ea typeface="HG丸ｺﾞｼｯｸM-PRO"/>
        <a:cs typeface=""/>
      </a:majorFont>
      <a:minorFont>
        <a:latin typeface="HelveticaNeueLT Std"/>
        <a:ea typeface="HG丸ｺﾞｼｯｸM-PR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smtClean="0">
            <a:ln>
              <a:noFill/>
            </a:ln>
            <a:effectLst/>
            <a:latin typeface="+mn-lt"/>
            <a:ea typeface="+mn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38100" cap="flat" cmpd="sng" algn="ctr">
          <a:solidFill>
            <a:srgbClr val="4168A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484848"/>
            </a:solidFill>
            <a:effectLst/>
            <a:latin typeface="Arial" charset="0"/>
            <a:ea typeface="HG丸ｺﾞｼｯｸM-PRO" pitchFamily="50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kumimoji="1" dirty="0" smtClean="0">
            <a:latin typeface="+mn-lt"/>
            <a:ea typeface="+mn-ea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06_Juku">
  <a:themeElements>
    <a:clrScheme name="ビジネス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ユーザー定義 2">
      <a:majorFont>
        <a:latin typeface="HelveticaNeueLT Std"/>
        <a:ea typeface="HG丸ｺﾞｼｯｸM-PRO"/>
        <a:cs typeface=""/>
      </a:majorFont>
      <a:minorFont>
        <a:latin typeface="HelveticaNeueLT Std"/>
        <a:ea typeface="HG丸ｺﾞｼｯｸM-PR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smtClean="0">
            <a:ln>
              <a:noFill/>
            </a:ln>
            <a:effectLst/>
            <a:latin typeface="+mn-lt"/>
            <a:ea typeface="+mn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38100" cap="flat" cmpd="sng" algn="ctr">
          <a:solidFill>
            <a:srgbClr val="4168A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484848"/>
            </a:solidFill>
            <a:effectLst/>
            <a:latin typeface="Arial" charset="0"/>
            <a:ea typeface="HG丸ｺﾞｼｯｸM-PRO" pitchFamily="50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kumimoji="1" dirty="0" smtClean="0">
            <a:latin typeface="+mn-lt"/>
            <a:ea typeface="+mn-ea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11243</TotalTime>
  <Words>1686</Words>
  <Application>Microsoft Macintosh PowerPoint</Application>
  <PresentationFormat>画面に合わせる (4:3)</PresentationFormat>
  <Paragraphs>390</Paragraphs>
  <Slides>19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19</vt:i4>
      </vt:variant>
    </vt:vector>
  </HeadingPairs>
  <TitlesOfParts>
    <vt:vector size="21" baseType="lpstr">
      <vt:lpstr>0905_Juku</vt:lpstr>
      <vt:lpstr>906_Juku</vt:lpstr>
      <vt:lpstr>PowerPoint プレゼンテーション</vt:lpstr>
      <vt:lpstr>ヒトとヒトのつながりからモノとモノとのつながりへ</vt:lpstr>
      <vt:lpstr>2020年におけるIoT市場の成長性</vt:lpstr>
      <vt:lpstr>M2MからIoTへ</vt:lpstr>
      <vt:lpstr>IoTの構造</vt:lpstr>
      <vt:lpstr>IoTの適用領域</vt:lpstr>
      <vt:lpstr>IoTの適用領域</vt:lpstr>
      <vt:lpstr>IoTがもたらす新たな価値</vt:lpstr>
      <vt:lpstr>IoT/M2Mの活用</vt:lpstr>
      <vt:lpstr>IoT/M2Mの活用</vt:lpstr>
      <vt:lpstr>PowerPoint プレゼンテーション</vt:lpstr>
      <vt:lpstr>Google Mapsの渋滞表示</vt:lpstr>
      <vt:lpstr>GEの航空インダストリー・ネットワーク</vt:lpstr>
      <vt:lpstr>M2Mモジュール</vt:lpstr>
      <vt:lpstr>Intel Edison SDカード・サイズ PC</vt:lpstr>
      <vt:lpstr>IoTプラットフォームの将来</vt:lpstr>
      <vt:lpstr>IoT/M2Mビジネスの構造</vt:lpstr>
      <vt:lpstr>IoT/M2Mプラットフォーム</vt:lpstr>
      <vt:lpstr>IIJのIoT/M2Mソリューション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Shoji Okoshi</dc:creator>
  <cp:lastModifiedBy>斎藤 昌義</cp:lastModifiedBy>
  <cp:revision>1604</cp:revision>
  <dcterms:created xsi:type="dcterms:W3CDTF">2008-07-07T05:29:44Z</dcterms:created>
  <dcterms:modified xsi:type="dcterms:W3CDTF">2014-07-14T23:03:17Z</dcterms:modified>
</cp:coreProperties>
</file>