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503" r:id="rId2"/>
    <p:sldId id="547" r:id="rId3"/>
    <p:sldId id="549" r:id="rId4"/>
    <p:sldId id="550" r:id="rId5"/>
    <p:sldId id="551" r:id="rId6"/>
    <p:sldId id="552" r:id="rId7"/>
    <p:sldId id="593" r:id="rId8"/>
    <p:sldId id="555" r:id="rId9"/>
    <p:sldId id="556" r:id="rId10"/>
    <p:sldId id="557" r:id="rId11"/>
    <p:sldId id="558" r:id="rId12"/>
    <p:sldId id="554" r:id="rId13"/>
    <p:sldId id="559" r:id="rId14"/>
    <p:sldId id="594" r:id="rId15"/>
    <p:sldId id="561" r:id="rId16"/>
    <p:sldId id="562" r:id="rId17"/>
    <p:sldId id="563" r:id="rId18"/>
    <p:sldId id="564" r:id="rId19"/>
    <p:sldId id="595" r:id="rId20"/>
    <p:sldId id="602" r:id="rId21"/>
    <p:sldId id="596" r:id="rId22"/>
    <p:sldId id="568" r:id="rId23"/>
    <p:sldId id="569" r:id="rId24"/>
    <p:sldId id="570" r:id="rId25"/>
    <p:sldId id="571" r:id="rId26"/>
    <p:sldId id="572" r:id="rId27"/>
    <p:sldId id="597" r:id="rId28"/>
    <p:sldId id="577" r:id="rId29"/>
    <p:sldId id="598" r:id="rId30"/>
    <p:sldId id="579" r:id="rId31"/>
    <p:sldId id="580" r:id="rId32"/>
    <p:sldId id="603" r:id="rId33"/>
    <p:sldId id="599" r:id="rId34"/>
    <p:sldId id="582" r:id="rId35"/>
    <p:sldId id="583" r:id="rId36"/>
    <p:sldId id="591" r:id="rId37"/>
    <p:sldId id="584" r:id="rId38"/>
    <p:sldId id="601" r:id="rId39"/>
    <p:sldId id="585" r:id="rId40"/>
    <p:sldId id="600" r:id="rId41"/>
    <p:sldId id="587" r:id="rId42"/>
    <p:sldId id="588" r:id="rId43"/>
    <p:sldId id="589" r:id="rId44"/>
    <p:sldId id="590" r:id="rId45"/>
    <p:sldId id="592" r:id="rId4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66FF"/>
    <a:srgbClr val="FFFBD2"/>
    <a:srgbClr val="FFFFFF"/>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87" autoAdjust="0"/>
    <p:restoredTop sz="82538" autoAdjust="0"/>
  </p:normalViewPr>
  <p:slideViewPr>
    <p:cSldViewPr snapToGrid="0" snapToObjects="1" showGuides="1">
      <p:cViewPr>
        <p:scale>
          <a:sx n="77" d="100"/>
          <a:sy n="77" d="100"/>
        </p:scale>
        <p:origin x="-786" y="-72"/>
      </p:cViewPr>
      <p:guideLst>
        <p:guide orient="horz"/>
        <p:guide pos="5759"/>
      </p:guideLst>
    </p:cSldViewPr>
  </p:slideViewPr>
  <p:notesTextViewPr>
    <p:cViewPr>
      <p:scale>
        <a:sx n="100" d="100"/>
        <a:sy n="100" d="100"/>
      </p:scale>
      <p:origin x="0" y="0"/>
    </p:cViewPr>
  </p:notesTextViewPr>
  <p:sorterViewPr>
    <p:cViewPr>
      <p:scale>
        <a:sx n="66" d="100"/>
        <a:sy n="66" d="100"/>
      </p:scale>
      <p:origin x="0" y="21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11FE4F-A967-4F6A-8199-82A49DCD63E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kumimoji="1" lang="ja-JP" altLang="en-US"/>
        </a:p>
      </dgm:t>
    </dgm:pt>
    <dgm:pt modelId="{39C68689-8FC3-4F84-9D91-D56725716E1C}">
      <dgm:prSet phldrT="[テキスト]" custT="1"/>
      <dgm:spPr/>
      <dgm:t>
        <a:bodyPr/>
        <a:lstStyle/>
        <a:p>
          <a:r>
            <a:rPr kumimoji="1" lang="ja-JP" altLang="en-US" sz="1800" dirty="0" smtClean="0"/>
            <a:t>非構造化データ</a:t>
          </a:r>
          <a:endParaRPr kumimoji="1" lang="ja-JP" altLang="en-US" sz="1800" dirty="0"/>
        </a:p>
      </dgm:t>
    </dgm:pt>
    <dgm:pt modelId="{6097438B-7790-4F31-9970-8EDE0730CFC1}" type="parTrans" cxnId="{056766D8-99D3-43E4-8736-7397288C99A1}">
      <dgm:prSet/>
      <dgm:spPr/>
      <dgm:t>
        <a:bodyPr/>
        <a:lstStyle/>
        <a:p>
          <a:endParaRPr kumimoji="1" lang="ja-JP" altLang="en-US" sz="2800"/>
        </a:p>
      </dgm:t>
    </dgm:pt>
    <dgm:pt modelId="{AC13078D-4065-4057-9C52-42D1A473440E}" type="sibTrans" cxnId="{056766D8-99D3-43E4-8736-7397288C99A1}">
      <dgm:prSet/>
      <dgm:spPr/>
      <dgm:t>
        <a:bodyPr/>
        <a:lstStyle/>
        <a:p>
          <a:endParaRPr kumimoji="1" lang="ja-JP" altLang="en-US" sz="2800"/>
        </a:p>
      </dgm:t>
    </dgm:pt>
    <dgm:pt modelId="{5132AFAC-556F-4AA9-95B9-E5BFC0343034}">
      <dgm:prSet phldrT="[テキスト]" custT="1"/>
      <dgm:spPr/>
      <dgm:t>
        <a:bodyPr/>
        <a:lstStyle/>
        <a:p>
          <a:r>
            <a:rPr kumimoji="1" lang="ja-JP" altLang="en-US" sz="1800" dirty="0" smtClean="0"/>
            <a:t>半構造化データ</a:t>
          </a:r>
          <a:endParaRPr kumimoji="1" lang="ja-JP" altLang="en-US" sz="1800" dirty="0"/>
        </a:p>
      </dgm:t>
    </dgm:pt>
    <dgm:pt modelId="{4775D96B-D22B-4BFE-8C91-BB3CEB147C6F}" type="parTrans" cxnId="{049ADD79-837B-4A33-A820-29C63523BD3B}">
      <dgm:prSet/>
      <dgm:spPr/>
      <dgm:t>
        <a:bodyPr/>
        <a:lstStyle/>
        <a:p>
          <a:endParaRPr kumimoji="1" lang="ja-JP" altLang="en-US" sz="2800"/>
        </a:p>
      </dgm:t>
    </dgm:pt>
    <dgm:pt modelId="{DB32C095-8293-4B74-9762-175E2F82055B}" type="sibTrans" cxnId="{049ADD79-837B-4A33-A820-29C63523BD3B}">
      <dgm:prSet/>
      <dgm:spPr/>
      <dgm:t>
        <a:bodyPr/>
        <a:lstStyle/>
        <a:p>
          <a:endParaRPr kumimoji="1" lang="ja-JP" altLang="en-US" sz="2800"/>
        </a:p>
      </dgm:t>
    </dgm:pt>
    <dgm:pt modelId="{E1DCA913-CCF2-4B82-8BF0-7A1526E651AA}">
      <dgm:prSet phldrT="[テキスト]" custT="1"/>
      <dgm:spPr/>
      <dgm:t>
        <a:bodyPr/>
        <a:lstStyle/>
        <a:p>
          <a:r>
            <a:rPr kumimoji="1" lang="ja-JP" altLang="en-US" sz="1800" dirty="0" smtClean="0"/>
            <a:t>構造化データ</a:t>
          </a:r>
          <a:endParaRPr kumimoji="1" lang="ja-JP" altLang="en-US" sz="1800" dirty="0"/>
        </a:p>
      </dgm:t>
    </dgm:pt>
    <dgm:pt modelId="{700F96AA-830F-4625-8F78-55D56C606BF7}" type="parTrans" cxnId="{CC6DBF7C-88FD-4755-86D7-EF028F0C3321}">
      <dgm:prSet/>
      <dgm:spPr/>
      <dgm:t>
        <a:bodyPr/>
        <a:lstStyle/>
        <a:p>
          <a:endParaRPr kumimoji="1" lang="ja-JP" altLang="en-US" sz="2800"/>
        </a:p>
      </dgm:t>
    </dgm:pt>
    <dgm:pt modelId="{9672B5CE-D36D-4C23-8588-8740941FB98E}" type="sibTrans" cxnId="{CC6DBF7C-88FD-4755-86D7-EF028F0C3321}">
      <dgm:prSet/>
      <dgm:spPr/>
      <dgm:t>
        <a:bodyPr/>
        <a:lstStyle/>
        <a:p>
          <a:endParaRPr kumimoji="1" lang="ja-JP" altLang="en-US" sz="2800"/>
        </a:p>
      </dgm:t>
    </dgm:pt>
    <dgm:pt modelId="{4069ACEC-957A-4A66-92C3-76F1BB2682D3}" type="pres">
      <dgm:prSet presAssocID="{6D11FE4F-A967-4F6A-8199-82A49DCD63E5}" presName="Name0" presStyleCnt="0">
        <dgm:presLayoutVars>
          <dgm:chMax val="7"/>
          <dgm:resizeHandles val="exact"/>
        </dgm:presLayoutVars>
      </dgm:prSet>
      <dgm:spPr/>
      <dgm:t>
        <a:bodyPr/>
        <a:lstStyle/>
        <a:p>
          <a:endParaRPr kumimoji="1" lang="ja-JP" altLang="en-US"/>
        </a:p>
      </dgm:t>
    </dgm:pt>
    <dgm:pt modelId="{2A74A78F-E0B5-48EE-9F89-41E1F12F6373}" type="pres">
      <dgm:prSet presAssocID="{6D11FE4F-A967-4F6A-8199-82A49DCD63E5}" presName="comp1" presStyleCnt="0"/>
      <dgm:spPr/>
    </dgm:pt>
    <dgm:pt modelId="{6FB90737-BDB0-4B7D-945F-02626A5833E3}" type="pres">
      <dgm:prSet presAssocID="{6D11FE4F-A967-4F6A-8199-82A49DCD63E5}" presName="circle1" presStyleLbl="node1" presStyleIdx="0" presStyleCnt="3"/>
      <dgm:spPr/>
      <dgm:t>
        <a:bodyPr/>
        <a:lstStyle/>
        <a:p>
          <a:endParaRPr kumimoji="1" lang="ja-JP" altLang="en-US"/>
        </a:p>
      </dgm:t>
    </dgm:pt>
    <dgm:pt modelId="{3806991C-9948-45B7-80D2-69A7D2A99565}" type="pres">
      <dgm:prSet presAssocID="{6D11FE4F-A967-4F6A-8199-82A49DCD63E5}" presName="c1text" presStyleLbl="node1" presStyleIdx="0" presStyleCnt="3">
        <dgm:presLayoutVars>
          <dgm:bulletEnabled val="1"/>
        </dgm:presLayoutVars>
      </dgm:prSet>
      <dgm:spPr/>
      <dgm:t>
        <a:bodyPr/>
        <a:lstStyle/>
        <a:p>
          <a:endParaRPr kumimoji="1" lang="ja-JP" altLang="en-US"/>
        </a:p>
      </dgm:t>
    </dgm:pt>
    <dgm:pt modelId="{2272F5C4-CA55-4134-B3FF-A4E87D8636EB}" type="pres">
      <dgm:prSet presAssocID="{6D11FE4F-A967-4F6A-8199-82A49DCD63E5}" presName="comp2" presStyleCnt="0"/>
      <dgm:spPr/>
    </dgm:pt>
    <dgm:pt modelId="{BEFACDC8-878A-4FE5-8C3B-65AB2E485B7E}" type="pres">
      <dgm:prSet presAssocID="{6D11FE4F-A967-4F6A-8199-82A49DCD63E5}" presName="circle2" presStyleLbl="node1" presStyleIdx="1" presStyleCnt="3"/>
      <dgm:spPr/>
      <dgm:t>
        <a:bodyPr/>
        <a:lstStyle/>
        <a:p>
          <a:endParaRPr kumimoji="1" lang="ja-JP" altLang="en-US"/>
        </a:p>
      </dgm:t>
    </dgm:pt>
    <dgm:pt modelId="{8FD198BC-5B19-4367-99BA-C56E1C4A49B4}" type="pres">
      <dgm:prSet presAssocID="{6D11FE4F-A967-4F6A-8199-82A49DCD63E5}" presName="c2text" presStyleLbl="node1" presStyleIdx="1" presStyleCnt="3">
        <dgm:presLayoutVars>
          <dgm:bulletEnabled val="1"/>
        </dgm:presLayoutVars>
      </dgm:prSet>
      <dgm:spPr/>
      <dgm:t>
        <a:bodyPr/>
        <a:lstStyle/>
        <a:p>
          <a:endParaRPr kumimoji="1" lang="ja-JP" altLang="en-US"/>
        </a:p>
      </dgm:t>
    </dgm:pt>
    <dgm:pt modelId="{0DF59A29-E2F4-402C-9172-8A659A1D0C99}" type="pres">
      <dgm:prSet presAssocID="{6D11FE4F-A967-4F6A-8199-82A49DCD63E5}" presName="comp3" presStyleCnt="0"/>
      <dgm:spPr/>
    </dgm:pt>
    <dgm:pt modelId="{966D3C51-D67E-45EB-AC33-4CC0A6981C06}" type="pres">
      <dgm:prSet presAssocID="{6D11FE4F-A967-4F6A-8199-82A49DCD63E5}" presName="circle3" presStyleLbl="node1" presStyleIdx="2" presStyleCnt="3"/>
      <dgm:spPr/>
      <dgm:t>
        <a:bodyPr/>
        <a:lstStyle/>
        <a:p>
          <a:endParaRPr kumimoji="1" lang="ja-JP" altLang="en-US"/>
        </a:p>
      </dgm:t>
    </dgm:pt>
    <dgm:pt modelId="{CC199992-CFD9-45ED-8404-F0BCCBD956F3}" type="pres">
      <dgm:prSet presAssocID="{6D11FE4F-A967-4F6A-8199-82A49DCD63E5}" presName="c3text" presStyleLbl="node1" presStyleIdx="2" presStyleCnt="3">
        <dgm:presLayoutVars>
          <dgm:bulletEnabled val="1"/>
        </dgm:presLayoutVars>
      </dgm:prSet>
      <dgm:spPr/>
      <dgm:t>
        <a:bodyPr/>
        <a:lstStyle/>
        <a:p>
          <a:endParaRPr kumimoji="1" lang="ja-JP" altLang="en-US"/>
        </a:p>
      </dgm:t>
    </dgm:pt>
  </dgm:ptLst>
  <dgm:cxnLst>
    <dgm:cxn modelId="{049ADD79-837B-4A33-A820-29C63523BD3B}" srcId="{6D11FE4F-A967-4F6A-8199-82A49DCD63E5}" destId="{5132AFAC-556F-4AA9-95B9-E5BFC0343034}" srcOrd="1" destOrd="0" parTransId="{4775D96B-D22B-4BFE-8C91-BB3CEB147C6F}" sibTransId="{DB32C095-8293-4B74-9762-175E2F82055B}"/>
    <dgm:cxn modelId="{CC6DBF7C-88FD-4755-86D7-EF028F0C3321}" srcId="{6D11FE4F-A967-4F6A-8199-82A49DCD63E5}" destId="{E1DCA913-CCF2-4B82-8BF0-7A1526E651AA}" srcOrd="2" destOrd="0" parTransId="{700F96AA-830F-4625-8F78-55D56C606BF7}" sibTransId="{9672B5CE-D36D-4C23-8588-8740941FB98E}"/>
    <dgm:cxn modelId="{C9D4D1CA-11A4-470D-AB9D-D102CCF913C1}" type="presOf" srcId="{E1DCA913-CCF2-4B82-8BF0-7A1526E651AA}" destId="{966D3C51-D67E-45EB-AC33-4CC0A6981C06}" srcOrd="0" destOrd="0" presId="urn:microsoft.com/office/officeart/2005/8/layout/venn2"/>
    <dgm:cxn modelId="{3734B9BC-D6E9-4590-97A4-20BAEC094A07}" type="presOf" srcId="{E1DCA913-CCF2-4B82-8BF0-7A1526E651AA}" destId="{CC199992-CFD9-45ED-8404-F0BCCBD956F3}" srcOrd="1" destOrd="0" presId="urn:microsoft.com/office/officeart/2005/8/layout/venn2"/>
    <dgm:cxn modelId="{3E01D77F-1CFD-40AC-9C3E-3A8B55D3B260}" type="presOf" srcId="{6D11FE4F-A967-4F6A-8199-82A49DCD63E5}" destId="{4069ACEC-957A-4A66-92C3-76F1BB2682D3}" srcOrd="0" destOrd="0" presId="urn:microsoft.com/office/officeart/2005/8/layout/venn2"/>
    <dgm:cxn modelId="{2A34D66A-CBF4-4836-BA20-1BD2E58926C0}" type="presOf" srcId="{5132AFAC-556F-4AA9-95B9-E5BFC0343034}" destId="{BEFACDC8-878A-4FE5-8C3B-65AB2E485B7E}" srcOrd="0" destOrd="0" presId="urn:microsoft.com/office/officeart/2005/8/layout/venn2"/>
    <dgm:cxn modelId="{CDB2E4A3-300F-4E05-AC92-501B218B6B0E}" type="presOf" srcId="{5132AFAC-556F-4AA9-95B9-E5BFC0343034}" destId="{8FD198BC-5B19-4367-99BA-C56E1C4A49B4}" srcOrd="1" destOrd="0" presId="urn:microsoft.com/office/officeart/2005/8/layout/venn2"/>
    <dgm:cxn modelId="{74BC0F9F-3374-424C-BCF3-6A8EE3B5CB2C}" type="presOf" srcId="{39C68689-8FC3-4F84-9D91-D56725716E1C}" destId="{6FB90737-BDB0-4B7D-945F-02626A5833E3}" srcOrd="0" destOrd="0" presId="urn:microsoft.com/office/officeart/2005/8/layout/venn2"/>
    <dgm:cxn modelId="{056766D8-99D3-43E4-8736-7397288C99A1}" srcId="{6D11FE4F-A967-4F6A-8199-82A49DCD63E5}" destId="{39C68689-8FC3-4F84-9D91-D56725716E1C}" srcOrd="0" destOrd="0" parTransId="{6097438B-7790-4F31-9970-8EDE0730CFC1}" sibTransId="{AC13078D-4065-4057-9C52-42D1A473440E}"/>
    <dgm:cxn modelId="{E454A911-6543-4B71-8125-28C3F90873BB}" type="presOf" srcId="{39C68689-8FC3-4F84-9D91-D56725716E1C}" destId="{3806991C-9948-45B7-80D2-69A7D2A99565}" srcOrd="1" destOrd="0" presId="urn:microsoft.com/office/officeart/2005/8/layout/venn2"/>
    <dgm:cxn modelId="{96D396B6-61C3-479B-A961-C47C6D9FBA1E}" type="presParOf" srcId="{4069ACEC-957A-4A66-92C3-76F1BB2682D3}" destId="{2A74A78F-E0B5-48EE-9F89-41E1F12F6373}" srcOrd="0" destOrd="0" presId="urn:microsoft.com/office/officeart/2005/8/layout/venn2"/>
    <dgm:cxn modelId="{D6D260E9-5FD4-4DBA-8D49-09D137A34209}" type="presParOf" srcId="{2A74A78F-E0B5-48EE-9F89-41E1F12F6373}" destId="{6FB90737-BDB0-4B7D-945F-02626A5833E3}" srcOrd="0" destOrd="0" presId="urn:microsoft.com/office/officeart/2005/8/layout/venn2"/>
    <dgm:cxn modelId="{67C41662-99DE-49BD-8668-2CE289C2389A}" type="presParOf" srcId="{2A74A78F-E0B5-48EE-9F89-41E1F12F6373}" destId="{3806991C-9948-45B7-80D2-69A7D2A99565}" srcOrd="1" destOrd="0" presId="urn:microsoft.com/office/officeart/2005/8/layout/venn2"/>
    <dgm:cxn modelId="{33A6A2A2-457B-4F32-919E-B862C9B89B92}" type="presParOf" srcId="{4069ACEC-957A-4A66-92C3-76F1BB2682D3}" destId="{2272F5C4-CA55-4134-B3FF-A4E87D8636EB}" srcOrd="1" destOrd="0" presId="urn:microsoft.com/office/officeart/2005/8/layout/venn2"/>
    <dgm:cxn modelId="{A995C1E5-7320-45F4-8F52-6711E22E6742}" type="presParOf" srcId="{2272F5C4-CA55-4134-B3FF-A4E87D8636EB}" destId="{BEFACDC8-878A-4FE5-8C3B-65AB2E485B7E}" srcOrd="0" destOrd="0" presId="urn:microsoft.com/office/officeart/2005/8/layout/venn2"/>
    <dgm:cxn modelId="{1C6511CD-8BF9-4713-8B81-2352F97C8E7A}" type="presParOf" srcId="{2272F5C4-CA55-4134-B3FF-A4E87D8636EB}" destId="{8FD198BC-5B19-4367-99BA-C56E1C4A49B4}" srcOrd="1" destOrd="0" presId="urn:microsoft.com/office/officeart/2005/8/layout/venn2"/>
    <dgm:cxn modelId="{75D884DA-C587-4A79-A2A1-92119D76A3B4}" type="presParOf" srcId="{4069ACEC-957A-4A66-92C3-76F1BB2682D3}" destId="{0DF59A29-E2F4-402C-9172-8A659A1D0C99}" srcOrd="2" destOrd="0" presId="urn:microsoft.com/office/officeart/2005/8/layout/venn2"/>
    <dgm:cxn modelId="{19B00F68-E921-47AE-8830-79A6C4689A9D}" type="presParOf" srcId="{0DF59A29-E2F4-402C-9172-8A659A1D0C99}" destId="{966D3C51-D67E-45EB-AC33-4CC0A6981C06}" srcOrd="0" destOrd="0" presId="urn:microsoft.com/office/officeart/2005/8/layout/venn2"/>
    <dgm:cxn modelId="{1D035FAF-AB0B-4293-830E-C86157CA2F5C}" type="presParOf" srcId="{0DF59A29-E2F4-402C-9172-8A659A1D0C99}" destId="{CC199992-CFD9-45ED-8404-F0BCCBD956F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90737-BDB0-4B7D-945F-02626A5833E3}">
      <dsp:nvSpPr>
        <dsp:cNvPr id="0" name=""/>
        <dsp:cNvSpPr/>
      </dsp:nvSpPr>
      <dsp:spPr>
        <a:xfrm>
          <a:off x="873212" y="0"/>
          <a:ext cx="3389870" cy="338987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kumimoji="1" lang="ja-JP" altLang="en-US" sz="1800" kern="1200" dirty="0" smtClean="0"/>
            <a:t>非構造化データ</a:t>
          </a:r>
          <a:endParaRPr kumimoji="1" lang="ja-JP" altLang="en-US" sz="1800" kern="1200" dirty="0"/>
        </a:p>
      </dsp:txBody>
      <dsp:txXfrm>
        <a:off x="1975767" y="169493"/>
        <a:ext cx="1184759" cy="508480"/>
      </dsp:txXfrm>
    </dsp:sp>
    <dsp:sp modelId="{BEFACDC8-878A-4FE5-8C3B-65AB2E485B7E}">
      <dsp:nvSpPr>
        <dsp:cNvPr id="0" name=""/>
        <dsp:cNvSpPr/>
      </dsp:nvSpPr>
      <dsp:spPr>
        <a:xfrm>
          <a:off x="1296946" y="847467"/>
          <a:ext cx="2542402" cy="2542402"/>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kumimoji="1" lang="ja-JP" altLang="en-US" sz="1800" kern="1200" dirty="0" smtClean="0"/>
            <a:t>半構造化データ</a:t>
          </a:r>
          <a:endParaRPr kumimoji="1" lang="ja-JP" altLang="en-US" sz="1800" kern="1200" dirty="0"/>
        </a:p>
      </dsp:txBody>
      <dsp:txXfrm>
        <a:off x="1975767" y="1006367"/>
        <a:ext cx="1184759" cy="476700"/>
      </dsp:txXfrm>
    </dsp:sp>
    <dsp:sp modelId="{966D3C51-D67E-45EB-AC33-4CC0A6981C06}">
      <dsp:nvSpPr>
        <dsp:cNvPr id="0" name=""/>
        <dsp:cNvSpPr/>
      </dsp:nvSpPr>
      <dsp:spPr>
        <a:xfrm>
          <a:off x="1720680" y="1694935"/>
          <a:ext cx="1694935" cy="1694935"/>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kumimoji="1" lang="ja-JP" altLang="en-US" sz="1800" kern="1200" dirty="0" smtClean="0"/>
            <a:t>構造化データ</a:t>
          </a:r>
          <a:endParaRPr kumimoji="1" lang="ja-JP" altLang="en-US" sz="1800" kern="1200" dirty="0"/>
        </a:p>
      </dsp:txBody>
      <dsp:txXfrm>
        <a:off x="1968897" y="2118668"/>
        <a:ext cx="1198500" cy="84746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2014/11/12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2014/11/12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en-US" altLang="ja-JP" dirty="0" smtClean="0"/>
              <a:t>ACID</a:t>
            </a:r>
            <a:r>
              <a:rPr kumimoji="1" lang="ja-JP" altLang="en-US" dirty="0" smtClean="0"/>
              <a:t>のためのオーバーヘッドがかかる一方で、処理すべきデータ量が増え、トランザクションも増えています。パフォーマンス向上への要求は高まる一方です。</a:t>
            </a:r>
            <a:endParaRPr kumimoji="1" lang="en-US" altLang="ja-JP" dirty="0" smtClean="0"/>
          </a:p>
          <a:p>
            <a:endParaRPr kumimoji="1" lang="en-US" altLang="ja-JP" dirty="0" smtClean="0"/>
          </a:p>
          <a:p>
            <a:r>
              <a:rPr kumimoji="1" lang="ja-JP" altLang="en-US" dirty="0" smtClean="0"/>
              <a:t>コンピュータを高速化できれば話は簡単ですが、プロセッサの高速化には半導体技術の制限もあり、自ずと上限があります。</a:t>
            </a:r>
            <a:endParaRPr kumimoji="1" lang="en-US" altLang="ja-JP" dirty="0" smtClean="0"/>
          </a:p>
          <a:p>
            <a:r>
              <a:rPr kumimoji="1" lang="ja-JP" altLang="en-US" dirty="0" smtClean="0"/>
              <a:t>他に有効なのが、</a:t>
            </a:r>
            <a:r>
              <a:rPr kumimoji="1" lang="en-US" altLang="ja-JP" dirty="0" smtClean="0"/>
              <a:t>I/O</a:t>
            </a:r>
            <a:r>
              <a:rPr kumimoji="1" lang="ja-JP" altLang="en-US" dirty="0" smtClean="0"/>
              <a:t>の高速化です。データベースはディスク</a:t>
            </a:r>
            <a:r>
              <a:rPr kumimoji="1" lang="en-US" altLang="ja-JP" dirty="0" smtClean="0"/>
              <a:t>IO</a:t>
            </a:r>
            <a:r>
              <a:rPr kumimoji="1" lang="ja-JP" altLang="en-US" dirty="0" smtClean="0"/>
              <a:t>が非常に多いため、ここがボトルネックになる場合も多いのです。</a:t>
            </a:r>
            <a:endParaRPr kumimoji="1" lang="en-US" altLang="ja-JP" dirty="0" smtClean="0"/>
          </a:p>
          <a:p>
            <a:r>
              <a:rPr kumimoji="1" lang="ja-JP" altLang="en-US" dirty="0" smtClean="0"/>
              <a:t>そのため、メインフレームで採用されている</a:t>
            </a:r>
            <a:r>
              <a:rPr kumimoji="1" lang="en-US" altLang="ja-JP" dirty="0" smtClean="0"/>
              <a:t>I/O</a:t>
            </a:r>
            <a:r>
              <a:rPr kumimoji="1" lang="ja-JP" altLang="en-US" dirty="0" smtClean="0"/>
              <a:t>チャネルの並列化や、キャッシングといった手法が取り入れられました。</a:t>
            </a:r>
            <a:endParaRPr kumimoji="1" lang="en-US" altLang="ja-JP" dirty="0" smtClean="0"/>
          </a:p>
          <a:p>
            <a:r>
              <a:rPr kumimoji="1" lang="ja-JP" altLang="en-US" dirty="0" smtClean="0"/>
              <a:t>最近増えているのが、インメモリ型のデータベースです。ディスクを使わないため、高速な処理が可能です。</a:t>
            </a:r>
            <a:endParaRPr kumimoji="1" lang="en-US" altLang="ja-JP" dirty="0" smtClean="0"/>
          </a:p>
          <a:p>
            <a:r>
              <a:rPr kumimoji="1" lang="ja-JP" altLang="en-US" dirty="0" smtClean="0"/>
              <a:t>インメモリについては、この後斎藤さんの講義で取り上げて頂きます。</a:t>
            </a:r>
            <a:endParaRPr kumimoji="1" lang="en-US" altLang="ja-JP" dirty="0" smtClean="0"/>
          </a:p>
          <a:p>
            <a:endParaRPr kumimoji="1" lang="en-US" altLang="ja-JP" dirty="0" smtClean="0"/>
          </a:p>
          <a:p>
            <a:r>
              <a:rPr kumimoji="1" lang="ja-JP" altLang="en-US" dirty="0" smtClean="0"/>
              <a:t>他には、コンピュータを複数台並べて分散処理（並列処理）する方法があります。クラスタ、シェアドナッシング、シャーディングなどがありますが、後のスライドで説明します。</a:t>
            </a:r>
            <a:endParaRPr kumimoji="1" lang="en-US" altLang="ja-JP" dirty="0" smtClean="0"/>
          </a:p>
          <a:p>
            <a:endParaRPr kumimoji="1" lang="en-US" altLang="ja-JP" dirty="0" smtClean="0"/>
          </a:p>
          <a:p>
            <a:r>
              <a:rPr kumimoji="1" lang="ja-JP" altLang="en-US" dirty="0" smtClean="0"/>
              <a:t>そして、特定の用途向けに高速化を図ったＤＢも開発されました。具体的には、ＢＩなどで過去のデータを解析する用途です。</a:t>
            </a:r>
            <a:endParaRPr kumimoji="1" lang="en-US" altLang="ja-JP" dirty="0" smtClean="0"/>
          </a:p>
          <a:p>
            <a:r>
              <a:rPr kumimoji="1" lang="ja-JP" altLang="en-US" dirty="0" smtClean="0"/>
              <a:t>ＢＩについては別の講義でお話ししますが、ＤＷＨなどに蓄積された大量のデータを解析して、売上の傾向を見たり、予測を立てたりする場合、通常の</a:t>
            </a:r>
            <a:r>
              <a:rPr kumimoji="1" lang="en-US" altLang="ja-JP" dirty="0" smtClean="0"/>
              <a:t>RDBMS</a:t>
            </a:r>
            <a:r>
              <a:rPr kumimoji="1" lang="ja-JP" altLang="en-US" dirty="0" smtClean="0"/>
              <a:t>を使うとオーバーヘッドが大きく、効率が悪いのです。列指向</a:t>
            </a:r>
            <a:r>
              <a:rPr kumimoji="1" lang="en-US" altLang="ja-JP" dirty="0" smtClean="0"/>
              <a:t>DB</a:t>
            </a:r>
            <a:r>
              <a:rPr kumimoji="1" lang="ja-JP" altLang="en-US" dirty="0" smtClean="0"/>
              <a:t>については、後のスライドで説明します。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11</a:t>
            </a:fld>
            <a:endParaRPr lang="ja-JP" altLang="en-US"/>
          </a:p>
        </p:txBody>
      </p:sp>
    </p:spTree>
    <p:extLst>
      <p:ext uri="{BB962C8B-B14F-4D97-AF65-F5344CB8AC3E}">
        <p14:creationId xmlns:p14="http://schemas.microsoft.com/office/powerpoint/2010/main" val="2459820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en-US" altLang="ja-JP" dirty="0" smtClean="0"/>
              <a:t>RDBMS</a:t>
            </a:r>
            <a:r>
              <a:rPr kumimoji="1" lang="ja-JP" altLang="en-US" dirty="0" smtClean="0"/>
              <a:t>に限らず、コンピュータの処理能力を上げる方法としては、</a:t>
            </a:r>
            <a:r>
              <a:rPr kumimoji="1" lang="en-US" altLang="ja-JP" dirty="0" smtClean="0"/>
              <a:t>2</a:t>
            </a:r>
            <a:r>
              <a:rPr kumimoji="1" lang="ja-JP" altLang="en-US" dirty="0" smtClean="0"/>
              <a:t>通りのやり方があります。（本当はもっとありますが、まあ、話を単純化して）</a:t>
            </a:r>
            <a:endParaRPr kumimoji="1" lang="en-US" altLang="ja-JP" dirty="0" smtClean="0"/>
          </a:p>
          <a:p>
            <a:endParaRPr kumimoji="1" lang="en-US" altLang="ja-JP" dirty="0" smtClean="0"/>
          </a:p>
          <a:p>
            <a:r>
              <a:rPr kumimoji="1" lang="ja-JP" altLang="en-US" dirty="0" smtClean="0"/>
              <a:t>ひとつめの方法は、より速い</a:t>
            </a:r>
            <a:r>
              <a:rPr kumimoji="1" lang="en-US" altLang="ja-JP" dirty="0" smtClean="0"/>
              <a:t>CPU</a:t>
            </a:r>
            <a:r>
              <a:rPr kumimoji="1" lang="ja-JP" altLang="en-US" dirty="0" err="1" smtClean="0"/>
              <a:t>、</a:t>
            </a:r>
            <a:r>
              <a:rPr kumimoji="1" lang="ja-JP" altLang="en-US" dirty="0" smtClean="0"/>
              <a:t>より大量のメモリ、より大型のコンピュータに入れ替えることです。これをスケールアップと言います。</a:t>
            </a:r>
            <a:endParaRPr kumimoji="1" lang="en-US" altLang="ja-JP" dirty="0" smtClean="0"/>
          </a:p>
          <a:p>
            <a:r>
              <a:rPr kumimoji="1" lang="ja-JP" altLang="en-US" dirty="0" smtClean="0"/>
              <a:t>しかし、この方法はコストが高く付きますし、上限もあります。</a:t>
            </a:r>
            <a:endParaRPr kumimoji="1" lang="en-US" altLang="ja-JP" dirty="0" smtClean="0"/>
          </a:p>
          <a:p>
            <a:endParaRPr kumimoji="1" lang="en-US" altLang="ja-JP" dirty="0" smtClean="0"/>
          </a:p>
          <a:p>
            <a:r>
              <a:rPr kumimoji="1" lang="ja-JP" altLang="en-US" dirty="0" smtClean="0"/>
              <a:t>ふたつ</a:t>
            </a:r>
            <a:r>
              <a:rPr kumimoji="1" lang="ja-JP" altLang="en-US" dirty="0" err="1" smtClean="0"/>
              <a:t>めは</a:t>
            </a:r>
            <a:r>
              <a:rPr kumimoji="1" lang="ja-JP" altLang="en-US" dirty="0" smtClean="0"/>
              <a:t>、小さいコンピュータを沢山並列に並べることです。スケールアウトです。</a:t>
            </a:r>
            <a:endParaRPr kumimoji="1" lang="en-US" altLang="ja-JP" dirty="0" smtClean="0"/>
          </a:p>
          <a:p>
            <a:r>
              <a:rPr kumimoji="1" lang="ja-JP" altLang="en-US" dirty="0" smtClean="0"/>
              <a:t>クラウドサービスでは一般的に使われる方法で、</a:t>
            </a:r>
            <a:r>
              <a:rPr kumimoji="1" lang="en-US" altLang="ja-JP" dirty="0" smtClean="0"/>
              <a:t>Google</a:t>
            </a:r>
            <a:r>
              <a:rPr kumimoji="1" lang="ja-JP" altLang="en-US" dirty="0" smtClean="0"/>
              <a:t>などはこの方法で数百万台のサーバーを動かしていると言われています。</a:t>
            </a:r>
            <a:endParaRPr kumimoji="1" lang="en-US" altLang="ja-JP" dirty="0" smtClean="0"/>
          </a:p>
          <a:p>
            <a:endParaRPr kumimoji="1" lang="en-US" altLang="ja-JP" dirty="0" smtClean="0"/>
          </a:p>
          <a:p>
            <a:r>
              <a:rPr kumimoji="1" lang="ja-JP" altLang="en-US" dirty="0" smtClean="0"/>
              <a:t>ここで問題になるのが、</a:t>
            </a:r>
            <a:r>
              <a:rPr kumimoji="1" lang="en-US" altLang="ja-JP" dirty="0" smtClean="0"/>
              <a:t>RDBMS</a:t>
            </a:r>
            <a:r>
              <a:rPr kumimoji="1" lang="ja-JP" altLang="en-US" dirty="0" smtClean="0"/>
              <a:t>はスケールアウトしにくい、という特性があることです。</a:t>
            </a:r>
            <a:endParaRPr kumimoji="1" lang="en-US" altLang="ja-JP" dirty="0" smtClean="0"/>
          </a:p>
          <a:p>
            <a:endParaRPr kumimoji="1" lang="en-US" altLang="ja-JP" dirty="0" smtClean="0"/>
          </a:p>
          <a:p>
            <a:r>
              <a:rPr kumimoji="1" lang="en-US" altLang="ja-JP" dirty="0" smtClean="0"/>
              <a:t>RDBMS</a:t>
            </a:r>
            <a:r>
              <a:rPr kumimoji="1" lang="ja-JP" altLang="en-US" dirty="0" smtClean="0"/>
              <a:t>でも、</a:t>
            </a:r>
            <a:r>
              <a:rPr kumimoji="1" lang="en-US" altLang="ja-JP" dirty="0" smtClean="0"/>
              <a:t>Oracle</a:t>
            </a:r>
            <a:r>
              <a:rPr kumimoji="1" lang="ja-JP" altLang="en-US" dirty="0" smtClean="0"/>
              <a:t>の</a:t>
            </a:r>
            <a:r>
              <a:rPr kumimoji="1" lang="en-US" altLang="ja-JP" dirty="0" smtClean="0"/>
              <a:t>RAC</a:t>
            </a:r>
            <a:r>
              <a:rPr kumimoji="1" lang="ja-JP" altLang="en-US" dirty="0" smtClean="0"/>
              <a:t>などでは、数台～数十台規模のサーバーを並列に繋いで処理能力を上げる方法がありますが、これはクラスタリングと呼ばれます。並列処理の一種ですが、非常に高価ですし、これを使ってもせいぜい数十台くらいまでしか拡張できません。</a:t>
            </a:r>
            <a:endParaRPr kumimoji="1" lang="en-US" altLang="ja-JP" dirty="0" smtClean="0"/>
          </a:p>
          <a:p>
            <a:endParaRPr kumimoji="1" lang="en-US" altLang="ja-JP" dirty="0" smtClean="0"/>
          </a:p>
          <a:p>
            <a:r>
              <a:rPr kumimoji="1" lang="ja-JP" altLang="en-US" dirty="0" smtClean="0"/>
              <a:t>無理にスケールアップさせることも可能ですが、オーバーヘッドが大きくなりすぎて実用にならないと考えられています。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12</a:t>
            </a:fld>
            <a:endParaRPr lang="ja-JP" altLang="en-US"/>
          </a:p>
        </p:txBody>
      </p:sp>
    </p:spTree>
    <p:extLst>
      <p:ext uri="{BB962C8B-B14F-4D97-AF65-F5344CB8AC3E}">
        <p14:creationId xmlns:p14="http://schemas.microsoft.com/office/powerpoint/2010/main" val="1282803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これまで</a:t>
            </a:r>
            <a:r>
              <a:rPr kumimoji="1" lang="en-US" altLang="ja-JP" dirty="0" smtClean="0"/>
              <a:t>RDBMS</a:t>
            </a:r>
            <a:r>
              <a:rPr kumimoji="1" lang="ja-JP" altLang="en-US" dirty="0" smtClean="0"/>
              <a:t>は分散処理に向かないというお話しをしてきましたが、現在いくつかの方式が実用化されています。</a:t>
            </a:r>
            <a:endParaRPr kumimoji="1" lang="en-US" altLang="ja-JP" dirty="0" smtClean="0"/>
          </a:p>
          <a:p>
            <a:endParaRPr kumimoji="1" lang="en-US" altLang="ja-JP" dirty="0" smtClean="0"/>
          </a:p>
          <a:p>
            <a:r>
              <a:rPr kumimoji="1" lang="ja-JP" altLang="en-US" dirty="0" smtClean="0"/>
              <a:t>単一システムでは、コンピュータとストレージが</a:t>
            </a:r>
            <a:r>
              <a:rPr kumimoji="1" lang="en-US" altLang="ja-JP" dirty="0" smtClean="0"/>
              <a:t>1</a:t>
            </a:r>
            <a:r>
              <a:rPr kumimoji="1" lang="ja-JP" altLang="en-US" dirty="0" smtClean="0"/>
              <a:t>対</a:t>
            </a:r>
            <a:r>
              <a:rPr kumimoji="1" lang="en-US" altLang="ja-JP" dirty="0" smtClean="0"/>
              <a:t>1</a:t>
            </a:r>
            <a:r>
              <a:rPr kumimoji="1" lang="ja-JP" altLang="en-US" dirty="0" smtClean="0"/>
              <a:t>で接続されていますから、排他制御などは有効に働きます。</a:t>
            </a:r>
            <a:endParaRPr kumimoji="1" lang="en-US" altLang="ja-JP" dirty="0" smtClean="0"/>
          </a:p>
          <a:p>
            <a:endParaRPr kumimoji="1" lang="en-US" altLang="ja-JP" dirty="0" smtClean="0"/>
          </a:p>
          <a:p>
            <a:r>
              <a:rPr kumimoji="1" lang="ja-JP" altLang="en-US" dirty="0" smtClean="0"/>
              <a:t>そして、複数のコンピュータでストレージを共有するクラスタシステムがあります。汎用の</a:t>
            </a:r>
            <a:r>
              <a:rPr kumimoji="1" lang="en-US" altLang="ja-JP" dirty="0" smtClean="0"/>
              <a:t>RDBMS</a:t>
            </a:r>
            <a:r>
              <a:rPr kumimoji="1" lang="ja-JP" altLang="en-US" dirty="0" smtClean="0"/>
              <a:t>で分散（並列）処理を行う場合、これがほぼ唯一の選択肢です。</a:t>
            </a:r>
            <a:r>
              <a:rPr kumimoji="1" lang="en-US" altLang="ja-JP" dirty="0" smtClean="0"/>
              <a:t>Oracle</a:t>
            </a:r>
            <a:r>
              <a:rPr kumimoji="1" lang="ja-JP" altLang="en-US" dirty="0" smtClean="0"/>
              <a:t>の</a:t>
            </a:r>
            <a:r>
              <a:rPr kumimoji="1" lang="en-US" altLang="ja-JP" dirty="0" smtClean="0"/>
              <a:t>RAC</a:t>
            </a:r>
            <a:r>
              <a:rPr kumimoji="1" lang="ja-JP" altLang="en-US" dirty="0" smtClean="0"/>
              <a:t>がこの方式です。</a:t>
            </a:r>
            <a:endParaRPr kumimoji="1" lang="en-US" altLang="ja-JP" dirty="0" smtClean="0"/>
          </a:p>
          <a:p>
            <a:r>
              <a:rPr kumimoji="1" lang="ja-JP" altLang="en-US" dirty="0" smtClean="0"/>
              <a:t>この方式では、コンピュータとストレージの間は高速の回線で接続されています。データ更新などの情報を全コンピュータで高速に共有する必要があるからです。</a:t>
            </a:r>
            <a:endParaRPr kumimoji="1" lang="en-US" altLang="ja-JP" dirty="0" smtClean="0"/>
          </a:p>
          <a:p>
            <a:r>
              <a:rPr kumimoji="1" lang="ja-JP" altLang="en-US" dirty="0" smtClean="0"/>
              <a:t>イーサネットなどのネットワークでは遅すぎるため、高速の</a:t>
            </a:r>
            <a:r>
              <a:rPr kumimoji="1" lang="en-US" altLang="ja-JP" dirty="0" smtClean="0"/>
              <a:t>IO</a:t>
            </a:r>
            <a:r>
              <a:rPr kumimoji="1" lang="ja-JP" altLang="en-US" dirty="0" smtClean="0"/>
              <a:t>チャネルを使うため、コンピュータとストレージを離して設置することはできず、通常は同じ建物、同じコンピュータルームに設置しなければなりません。コンピュータは高価ですし、台数も数台～数十台までしか増やすことができません。</a:t>
            </a:r>
            <a:endParaRPr kumimoji="1" lang="en-US" altLang="ja-JP" dirty="0" smtClean="0"/>
          </a:p>
          <a:p>
            <a:endParaRPr kumimoji="1" lang="en-US" altLang="ja-JP" dirty="0" smtClean="0"/>
          </a:p>
          <a:p>
            <a:r>
              <a:rPr kumimoji="1" lang="ja-JP" altLang="en-US" dirty="0" smtClean="0"/>
              <a:t>シェアドナッシングは、「なにも共有しない」という意味です。データベースだけに使われる言葉ではありませんが、分散データベースを考えるときのひとつの選択肢になっています。データを分割して依存関係を無くすことにより、</a:t>
            </a:r>
            <a:r>
              <a:rPr kumimoji="1" lang="en-US" altLang="ja-JP" dirty="0" smtClean="0"/>
              <a:t>1</a:t>
            </a:r>
            <a:r>
              <a:rPr kumimoji="1" lang="ja-JP" altLang="en-US" dirty="0" smtClean="0"/>
              <a:t>カ所で行った修正を他のコンピュータやストレージに知らせたり反映させたりする必要が無ければ、各々のコンピュータは各々の管理するデータに自由にアクセスできます。</a:t>
            </a:r>
            <a:endParaRPr kumimoji="1" lang="en-US" altLang="ja-JP" dirty="0" smtClean="0"/>
          </a:p>
          <a:p>
            <a:endParaRPr kumimoji="1" lang="en-US" altLang="ja-JP" dirty="0" smtClean="0"/>
          </a:p>
          <a:p>
            <a:r>
              <a:rPr kumimoji="1" lang="ja-JP" altLang="en-US" dirty="0" smtClean="0"/>
              <a:t>しかし、この方式は、あらかじめデータアクセスのコンフリクトが起きないようにデータやシステムを設計しなければなりません。開発負荷が高まると同時に、そういった設計が可能な分野は必ずしも多くありません。限定された環境でのみ使える方式です。</a:t>
            </a:r>
            <a:r>
              <a:rPr kumimoji="1" lang="en-US" altLang="ja-JP" dirty="0" smtClean="0"/>
              <a:t>Web</a:t>
            </a:r>
            <a:r>
              <a:rPr kumimoji="1" lang="ja-JP" altLang="en-US" dirty="0" smtClean="0"/>
              <a:t>システムや</a:t>
            </a:r>
            <a:r>
              <a:rPr kumimoji="1" lang="en-US" altLang="ja-JP" dirty="0" smtClean="0"/>
              <a:t>DWH</a:t>
            </a:r>
            <a:r>
              <a:rPr kumimoji="1" lang="ja-JP" altLang="en-US" dirty="0" smtClean="0"/>
              <a:t>に向いているとされます。</a:t>
            </a:r>
            <a:endParaRPr kumimoji="1" lang="en-US" altLang="ja-JP" dirty="0" smtClean="0"/>
          </a:p>
          <a:p>
            <a:endParaRPr kumimoji="1" lang="en-US" altLang="ja-JP" dirty="0" smtClean="0"/>
          </a:p>
          <a:p>
            <a:r>
              <a:rPr kumimoji="1" lang="en-US" altLang="ja-JP" dirty="0" smtClean="0"/>
              <a:t>DWH</a:t>
            </a:r>
            <a:r>
              <a:rPr kumimoji="1" lang="ja-JP" altLang="en-US" dirty="0" smtClean="0"/>
              <a:t>にどんどんデータをため込んでいくような用途では、データの書き換えがほとんど起こりませんので、こういったモデルに向いています。また、データを分離しやすい</a:t>
            </a:r>
            <a:r>
              <a:rPr kumimoji="1" lang="en-US" altLang="ja-JP" dirty="0" smtClean="0"/>
              <a:t>Web</a:t>
            </a:r>
            <a:r>
              <a:rPr kumimoji="1" lang="ja-JP" altLang="en-US" dirty="0" smtClean="0"/>
              <a:t>システムにも向いているとされます。</a:t>
            </a:r>
            <a:endParaRPr kumimoji="1" lang="en-US" altLang="ja-JP" dirty="0" smtClean="0"/>
          </a:p>
          <a:p>
            <a:endParaRPr kumimoji="1" lang="en-US" altLang="ja-JP" dirty="0" smtClean="0"/>
          </a:p>
          <a:p>
            <a:r>
              <a:rPr kumimoji="1" lang="en-US" altLang="ja-JP" dirty="0" smtClean="0"/>
              <a:t>Google</a:t>
            </a:r>
            <a:r>
              <a:rPr kumimoji="1" lang="ja-JP" altLang="en-US" dirty="0" smtClean="0"/>
              <a:t>ではシェアドナッシングのことをシャーディングと呼んでいます。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13</a:t>
            </a:fld>
            <a:endParaRPr lang="ja-JP" altLang="en-US"/>
          </a:p>
        </p:txBody>
      </p:sp>
    </p:spTree>
    <p:extLst>
      <p:ext uri="{BB962C8B-B14F-4D97-AF65-F5344CB8AC3E}">
        <p14:creationId xmlns:p14="http://schemas.microsoft.com/office/powerpoint/2010/main" val="4231426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カラム型</a:t>
            </a:r>
            <a:r>
              <a:rPr kumimoji="1" lang="en-US" altLang="ja-JP" dirty="0" smtClean="0"/>
              <a:t>DB</a:t>
            </a:r>
            <a:r>
              <a:rPr kumimoji="1" lang="ja-JP" altLang="en-US" dirty="0" smtClean="0"/>
              <a:t>（カラムナと呼ぶこともあるようです）は、</a:t>
            </a:r>
            <a:r>
              <a:rPr kumimoji="1" lang="en-US" altLang="ja-JP" dirty="0" smtClean="0"/>
              <a:t>BI</a:t>
            </a:r>
            <a:r>
              <a:rPr kumimoji="1" lang="ja-JP" altLang="en-US" dirty="0" smtClean="0"/>
              <a:t>などの分析用途向けに高速化が施された</a:t>
            </a:r>
            <a:r>
              <a:rPr kumimoji="1" lang="en-US" altLang="ja-JP" dirty="0" smtClean="0"/>
              <a:t>RDBMS</a:t>
            </a:r>
            <a:r>
              <a:rPr kumimoji="1" lang="ja-JP" altLang="en-US" dirty="0" smtClean="0"/>
              <a:t>で、</a:t>
            </a:r>
            <a:r>
              <a:rPr kumimoji="1" lang="en-US" altLang="ja-JP" dirty="0" smtClean="0"/>
              <a:t>1996</a:t>
            </a:r>
            <a:r>
              <a:rPr kumimoji="1" lang="ja-JP" altLang="en-US" dirty="0" smtClean="0"/>
              <a:t>年に発表された</a:t>
            </a:r>
            <a:r>
              <a:rPr kumimoji="1" lang="en-US" altLang="ja-JP" dirty="0" smtClean="0"/>
              <a:t>Sybase IQ</a:t>
            </a:r>
            <a:r>
              <a:rPr kumimoji="1" lang="ja-JP" altLang="en-US" dirty="0" smtClean="0"/>
              <a:t>などが代表的なものです。</a:t>
            </a:r>
            <a:endParaRPr kumimoji="1" lang="en-US" altLang="ja-JP" dirty="0" smtClean="0"/>
          </a:p>
          <a:p>
            <a:r>
              <a:rPr kumimoji="1" lang="en-US" altLang="ja-JP" dirty="0" smtClean="0"/>
              <a:t>http://enterprisezine.jp/dbonline/detail/5019</a:t>
            </a:r>
          </a:p>
          <a:p>
            <a:endParaRPr kumimoji="1" lang="en-US" altLang="ja-JP" dirty="0" smtClean="0"/>
          </a:p>
          <a:p>
            <a:r>
              <a:rPr kumimoji="1" lang="ja-JP" altLang="en-US" dirty="0" smtClean="0"/>
              <a:t>通常の</a:t>
            </a:r>
            <a:r>
              <a:rPr kumimoji="1" lang="en-US" altLang="ja-JP" dirty="0" smtClean="0"/>
              <a:t>RDBMS</a:t>
            </a:r>
            <a:r>
              <a:rPr kumimoji="1" lang="ja-JP" altLang="en-US" dirty="0" smtClean="0"/>
              <a:t>では、データを「行」単位で扱います。顧客名をキーとして売上高を検索すると行ったような使い方です。この場合、売上高以外にも、住所などのデータもいったん読み込むことになります。この方式はランダムアクセスに強く、行単位で情報を更新するオンライントランザクションのような処理に適しています。</a:t>
            </a:r>
            <a:endParaRPr kumimoji="1" lang="en-US" altLang="ja-JP" dirty="0" smtClean="0"/>
          </a:p>
          <a:p>
            <a:endParaRPr kumimoji="1" lang="en-US" altLang="ja-JP" dirty="0" smtClean="0"/>
          </a:p>
          <a:p>
            <a:r>
              <a:rPr kumimoji="1" lang="ja-JP" altLang="en-US" dirty="0" smtClean="0"/>
              <a:t>しかし、</a:t>
            </a:r>
            <a:r>
              <a:rPr kumimoji="1" lang="en-US" altLang="ja-JP" dirty="0" smtClean="0"/>
              <a:t>BI</a:t>
            </a:r>
            <a:r>
              <a:rPr kumimoji="1" lang="ja-JP" altLang="en-US" dirty="0" smtClean="0"/>
              <a:t>など、集計や分析を行う場合には、多くの場合、顧客名などは必要無く、地域的な売上の分布や、月単位での変化などを検討します。この場合、行単位でデータを読み込んでいると、</a:t>
            </a:r>
            <a:r>
              <a:rPr kumimoji="1" lang="en-US" altLang="ja-JP" dirty="0" smtClean="0"/>
              <a:t>DB</a:t>
            </a:r>
            <a:r>
              <a:rPr kumimoji="1" lang="ja-JP" altLang="en-US" dirty="0" smtClean="0"/>
              <a:t>全体を一度読みこむことになりかねません。</a:t>
            </a:r>
            <a:endParaRPr kumimoji="1" lang="en-US" altLang="ja-JP" dirty="0" smtClean="0"/>
          </a:p>
          <a:p>
            <a:endParaRPr kumimoji="1" lang="en-US" altLang="ja-JP" dirty="0" smtClean="0"/>
          </a:p>
          <a:p>
            <a:r>
              <a:rPr kumimoji="1" lang="ja-JP" altLang="en-US" dirty="0" smtClean="0"/>
              <a:t>しかし、この場合必要なのは、売上、地域、日付データの「列」だけなのです。</a:t>
            </a:r>
            <a:endParaRPr kumimoji="1" lang="en-US" altLang="ja-JP" dirty="0" smtClean="0"/>
          </a:p>
          <a:p>
            <a:endParaRPr kumimoji="1" lang="en-US" altLang="ja-JP" dirty="0" smtClean="0"/>
          </a:p>
          <a:p>
            <a:r>
              <a:rPr kumimoji="1" lang="ja-JP" altLang="en-US" dirty="0" smtClean="0"/>
              <a:t>カラム型</a:t>
            </a:r>
            <a:r>
              <a:rPr kumimoji="1" lang="en-US" altLang="ja-JP" dirty="0" smtClean="0"/>
              <a:t>DB</a:t>
            </a:r>
            <a:r>
              <a:rPr kumimoji="1" lang="ja-JP" altLang="en-US" dirty="0" smtClean="0"/>
              <a:t>は、通常の</a:t>
            </a:r>
            <a:r>
              <a:rPr kumimoji="1" lang="en-US" altLang="ja-JP" dirty="0" smtClean="0"/>
              <a:t>RDBMS</a:t>
            </a:r>
            <a:r>
              <a:rPr kumimoji="1" lang="ja-JP" altLang="en-US" dirty="0" smtClean="0"/>
              <a:t>を通じて集積された</a:t>
            </a:r>
            <a:r>
              <a:rPr kumimoji="1" lang="en-US" altLang="ja-JP" dirty="0" smtClean="0"/>
              <a:t>DWH</a:t>
            </a:r>
            <a:r>
              <a:rPr kumimoji="1" lang="ja-JP" altLang="en-US" dirty="0" smtClean="0"/>
              <a:t>などのデータをいったん列単位のデータに変換し、列方向の読み込み用に構成し直してあります。列情報だけを高速に読み込むことが可能です。</a:t>
            </a:r>
            <a:endParaRPr kumimoji="1" lang="en-US" altLang="ja-JP" dirty="0" smtClean="0"/>
          </a:p>
          <a:p>
            <a:endParaRPr kumimoji="1" lang="en-US" altLang="ja-JP" dirty="0" smtClean="0"/>
          </a:p>
          <a:p>
            <a:r>
              <a:rPr kumimoji="1" lang="ja-JP" altLang="en-US" dirty="0" smtClean="0"/>
              <a:t>こういったカラム型</a:t>
            </a:r>
            <a:r>
              <a:rPr kumimoji="1" lang="en-US" altLang="ja-JP" dirty="0" smtClean="0"/>
              <a:t>DB</a:t>
            </a:r>
            <a:r>
              <a:rPr kumimoji="1" lang="ja-JP" altLang="en-US" dirty="0" smtClean="0"/>
              <a:t>には、</a:t>
            </a:r>
            <a:r>
              <a:rPr kumimoji="1" lang="en-US" altLang="ja-JP" dirty="0" err="1" smtClean="0"/>
              <a:t>SybaseIQ</a:t>
            </a:r>
            <a:r>
              <a:rPr kumimoji="1" lang="ja-JP" altLang="en-US" dirty="0" err="1" smtClean="0"/>
              <a:t>、</a:t>
            </a:r>
            <a:r>
              <a:rPr kumimoji="1" lang="en-US" altLang="ja-JP" dirty="0" err="1" smtClean="0"/>
              <a:t>Netezza</a:t>
            </a:r>
            <a:r>
              <a:rPr kumimoji="1" lang="ja-JP" altLang="en-US" dirty="0" err="1" smtClean="0"/>
              <a:t>、</a:t>
            </a:r>
            <a:r>
              <a:rPr kumimoji="1" lang="en-US" altLang="ja-JP" dirty="0" err="1" smtClean="0"/>
              <a:t>Vertica</a:t>
            </a:r>
            <a:r>
              <a:rPr kumimoji="1" lang="ja-JP" altLang="en-US" dirty="0" smtClean="0"/>
              <a:t>などがあります。また最近では通常の</a:t>
            </a:r>
            <a:r>
              <a:rPr kumimoji="1" lang="en-US" altLang="ja-JP" dirty="0" smtClean="0"/>
              <a:t>RDBMS</a:t>
            </a:r>
            <a:r>
              <a:rPr kumimoji="1" lang="ja-JP" altLang="en-US" dirty="0" smtClean="0"/>
              <a:t>も、カラム検索機能を持たせたものが発表されています。</a:t>
            </a:r>
            <a:endParaRPr kumimoji="1" lang="en-US" altLang="ja-JP" dirty="0" smtClean="0"/>
          </a:p>
          <a:p>
            <a:r>
              <a:rPr kumimoji="1" lang="ja-JP" altLang="en-US" dirty="0" smtClean="0"/>
              <a:t>これらの</a:t>
            </a:r>
            <a:r>
              <a:rPr kumimoji="1" lang="en-US" altLang="ja-JP" dirty="0" smtClean="0"/>
              <a:t>DB</a:t>
            </a:r>
            <a:r>
              <a:rPr kumimoji="1" lang="ja-JP" altLang="en-US" dirty="0" smtClean="0"/>
              <a:t>は、メインの</a:t>
            </a:r>
            <a:r>
              <a:rPr kumimoji="1" lang="en-US" altLang="ja-JP" dirty="0" smtClean="0"/>
              <a:t>DB</a:t>
            </a:r>
            <a:r>
              <a:rPr kumimoji="1" lang="ja-JP" altLang="en-US" dirty="0" smtClean="0"/>
              <a:t>とは別にカラム型</a:t>
            </a:r>
            <a:r>
              <a:rPr kumimoji="1" lang="en-US" altLang="ja-JP" dirty="0" smtClean="0"/>
              <a:t>DB</a:t>
            </a:r>
            <a:r>
              <a:rPr kumimoji="1" lang="ja-JP" altLang="en-US" dirty="0" smtClean="0"/>
              <a:t>を作成してデータをコピーしておき、必要に応じてどちらかを使うというものです。</a:t>
            </a:r>
            <a:endParaRPr kumimoji="1" lang="en-US" altLang="ja-JP" dirty="0" smtClean="0"/>
          </a:p>
          <a:p>
            <a:endParaRPr kumimoji="1" lang="en-US" altLang="ja-JP" dirty="0" smtClean="0"/>
          </a:p>
          <a:p>
            <a:r>
              <a:rPr kumimoji="1" lang="ja-JP" altLang="en-US" dirty="0" smtClean="0"/>
              <a:t>カラム型</a:t>
            </a:r>
            <a:r>
              <a:rPr kumimoji="1" lang="en-US" altLang="ja-JP" dirty="0" smtClean="0"/>
              <a:t>DB</a:t>
            </a:r>
            <a:r>
              <a:rPr kumimoji="1" lang="ja-JP" altLang="en-US" dirty="0" smtClean="0"/>
              <a:t>をいちいちアップデートするのはオーバーヘッドがかかりそうですが、</a:t>
            </a:r>
            <a:r>
              <a:rPr kumimoji="1" lang="en-US" altLang="ja-JP" dirty="0" smtClean="0"/>
              <a:t>Oracle</a:t>
            </a:r>
            <a:r>
              <a:rPr kumimoji="1" lang="ja-JP" altLang="en-US" dirty="0" smtClean="0"/>
              <a:t>によるとインメモリ機能を使って高速に行うため、問題にならないそうです。</a:t>
            </a:r>
            <a:endParaRPr kumimoji="1" lang="en-US" altLang="ja-JP" dirty="0" smtClean="0"/>
          </a:p>
          <a:p>
            <a:endParaRPr kumimoji="1" lang="en-US" altLang="ja-JP" dirty="0" smtClean="0"/>
          </a:p>
          <a:p>
            <a:r>
              <a:rPr kumimoji="1" lang="en-US" altLang="ja-JP" dirty="0" smtClean="0"/>
              <a:t>http://www.publickey1.jp/blog/13/oracle_12coracle_openworld_2013.html</a:t>
            </a:r>
          </a:p>
          <a:p>
            <a:endParaRPr kumimoji="1" lang="en-US" altLang="ja-JP" dirty="0" smtClean="0"/>
          </a:p>
          <a:p>
            <a:r>
              <a:rPr kumimoji="1" lang="ja-JP" altLang="en-US" dirty="0" smtClean="0"/>
              <a:t>それどころか、従来行指向</a:t>
            </a:r>
            <a:r>
              <a:rPr kumimoji="1" lang="en-US" altLang="ja-JP" dirty="0" smtClean="0"/>
              <a:t>RDBMS</a:t>
            </a:r>
            <a:r>
              <a:rPr kumimoji="1" lang="ja-JP" altLang="en-US" dirty="0" smtClean="0"/>
              <a:t>で行っていたインデックスの作業が不要になるため、</a:t>
            </a:r>
            <a:r>
              <a:rPr kumimoji="1" lang="en-US" altLang="ja-JP" dirty="0" smtClean="0"/>
              <a:t>OLTP</a:t>
            </a:r>
            <a:r>
              <a:rPr kumimoji="1" lang="ja-JP" altLang="en-US" dirty="0" smtClean="0"/>
              <a:t>自体の性能も向上すると言うことです。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15</a:t>
            </a:fld>
            <a:endParaRPr lang="ja-JP" altLang="en-US"/>
          </a:p>
        </p:txBody>
      </p:sp>
    </p:spTree>
    <p:extLst>
      <p:ext uri="{BB962C8B-B14F-4D97-AF65-F5344CB8AC3E}">
        <p14:creationId xmlns:p14="http://schemas.microsoft.com/office/powerpoint/2010/main" val="3365036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例えば、その日の売上金額の合計が欲しい場合、読み込む必要のある列は売上金額のみです。</a:t>
            </a:r>
            <a:endParaRPr kumimoji="1" lang="en-US" altLang="ja-JP" dirty="0" smtClean="0"/>
          </a:p>
          <a:p>
            <a:r>
              <a:rPr kumimoji="1" lang="ja-JP" altLang="en-US" dirty="0" smtClean="0"/>
              <a:t>しかし、普通の</a:t>
            </a:r>
            <a:r>
              <a:rPr kumimoji="1" lang="en-US" altLang="ja-JP" dirty="0" smtClean="0"/>
              <a:t>RDBMS</a:t>
            </a:r>
            <a:r>
              <a:rPr kumimoji="1" lang="ja-JP" altLang="en-US" dirty="0" smtClean="0"/>
              <a:t>（行指向）では、全データをいったん読み込んで、売上金額を集計します。</a:t>
            </a:r>
            <a:endParaRPr kumimoji="1" lang="en-US" altLang="ja-JP" dirty="0" smtClean="0"/>
          </a:p>
          <a:p>
            <a:r>
              <a:rPr kumimoji="1" lang="ja-JP" altLang="en-US" dirty="0" smtClean="0"/>
              <a:t>これに対し、列指向なら読み込みは非常に高速です。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16</a:t>
            </a:fld>
            <a:endParaRPr lang="ja-JP" altLang="en-US"/>
          </a:p>
        </p:txBody>
      </p:sp>
    </p:spTree>
    <p:extLst>
      <p:ext uri="{BB962C8B-B14F-4D97-AF65-F5344CB8AC3E}">
        <p14:creationId xmlns:p14="http://schemas.microsoft.com/office/powerpoint/2010/main" val="458182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今度は、顧客の都道府県別の分布を見たい場合。</a:t>
            </a:r>
            <a:endParaRPr kumimoji="1" lang="en-US" altLang="ja-JP" dirty="0" smtClean="0"/>
          </a:p>
          <a:p>
            <a:endParaRPr kumimoji="1" lang="en-US" altLang="ja-JP" dirty="0" smtClean="0"/>
          </a:p>
          <a:p>
            <a:r>
              <a:rPr kumimoji="1" lang="ja-JP" altLang="en-US" dirty="0" smtClean="0"/>
              <a:t>列指向なら、住所の列（都道府県のみが別になっていれば尚可）だけを読み込んで集計すれば良いのです。</a:t>
            </a:r>
            <a:endParaRPr kumimoji="1" lang="en-US" altLang="ja-JP" dirty="0" smtClean="0"/>
          </a:p>
          <a:p>
            <a:endParaRPr kumimoji="1" lang="en-US" altLang="ja-JP" dirty="0" smtClean="0"/>
          </a:p>
          <a:p>
            <a:r>
              <a:rPr kumimoji="1" lang="ja-JP" altLang="en-US" dirty="0" smtClean="0"/>
              <a:t>しかもこのとき、都道府県ということが分かっていれば、都道府県名を入れておく必要はありません。北海道から沖縄まで、番号を振っておけば、データ量は数分の一で済み、読み込みも高速化できます。</a:t>
            </a:r>
            <a:endParaRPr kumimoji="1" lang="en-US" altLang="ja-JP" dirty="0" smtClean="0"/>
          </a:p>
          <a:p>
            <a:r>
              <a:rPr kumimoji="1" lang="ja-JP" altLang="en-US" dirty="0" smtClean="0"/>
              <a:t>さらに、列指向ではデータをハードディスク上の隣り合ったセクターに連続して書き込むこともできる製品もあり、さらに読み込みを高速化できます。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17</a:t>
            </a:fld>
            <a:endParaRPr lang="ja-JP" altLang="en-US"/>
          </a:p>
        </p:txBody>
      </p:sp>
    </p:spTree>
    <p:extLst>
      <p:ext uri="{BB962C8B-B14F-4D97-AF65-F5344CB8AC3E}">
        <p14:creationId xmlns:p14="http://schemas.microsoft.com/office/powerpoint/2010/main" val="1892775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反対に列指向が不得手なのが、データのランダムなアクセスや更新です。</a:t>
            </a:r>
            <a:endParaRPr kumimoji="1" lang="en-US" altLang="ja-JP" dirty="0" smtClean="0"/>
          </a:p>
          <a:p>
            <a:endParaRPr kumimoji="1" lang="en-US" altLang="ja-JP" dirty="0" smtClean="0"/>
          </a:p>
          <a:p>
            <a:r>
              <a:rPr kumimoji="1" lang="ja-JP" altLang="en-US" dirty="0" smtClean="0"/>
              <a:t>行指向であればひとつの行を読み込んで書き換えるだけですが、列指向だと（製品にもよりますが）全てのカラムを検索していちいち書き換える必要があります。</a:t>
            </a:r>
            <a:endParaRPr kumimoji="1" lang="en-US" altLang="ja-JP" dirty="0" smtClean="0"/>
          </a:p>
          <a:p>
            <a:endParaRPr kumimoji="1" lang="en-US" altLang="ja-JP" dirty="0" smtClean="0"/>
          </a:p>
          <a:p>
            <a:r>
              <a:rPr kumimoji="1" lang="ja-JP" altLang="en-US" dirty="0" smtClean="0"/>
              <a:t>そもそも、カラム型ではランダムアクセス型のデータ更新と行った用途には使わない、というのが一般的な考え方です。</a:t>
            </a:r>
            <a:endParaRPr kumimoji="1" lang="en-US" altLang="ja-JP" dirty="0" smtClean="0"/>
          </a:p>
          <a:p>
            <a:endParaRPr kumimoji="1" lang="en-US" altLang="ja-JP" dirty="0" smtClean="0"/>
          </a:p>
          <a:p>
            <a:r>
              <a:rPr kumimoji="1" lang="ja-JP" altLang="en-US" dirty="0" smtClean="0"/>
              <a:t>ただし、最近ではランダムアクセスが可能なカラム型、という</a:t>
            </a:r>
            <a:r>
              <a:rPr kumimoji="1" lang="en-US" altLang="ja-JP" dirty="0" smtClean="0"/>
              <a:t>RDBMS</a:t>
            </a:r>
            <a:r>
              <a:rPr kumimoji="1" lang="ja-JP" altLang="en-US" dirty="0" smtClean="0"/>
              <a:t>も出てきています。（後述）</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18</a:t>
            </a:fld>
            <a:endParaRPr lang="ja-JP" altLang="en-US"/>
          </a:p>
        </p:txBody>
      </p:sp>
    </p:spTree>
    <p:extLst>
      <p:ext uri="{BB962C8B-B14F-4D97-AF65-F5344CB8AC3E}">
        <p14:creationId xmlns:p14="http://schemas.microsoft.com/office/powerpoint/2010/main" val="2269356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様々なメリットを持ち、幅広い用途に適用できる汎用性が受け入れられて広く使われている</a:t>
            </a:r>
            <a:r>
              <a:rPr kumimoji="1" lang="en-US" altLang="ja-JP" dirty="0" smtClean="0"/>
              <a:t>RDBMS</a:t>
            </a:r>
            <a:r>
              <a:rPr kumimoji="1" lang="ja-JP" altLang="en-US" dirty="0" smtClean="0"/>
              <a:t>ですが、万能ではありません。</a:t>
            </a:r>
            <a:endParaRPr kumimoji="1" lang="en-US" altLang="ja-JP" dirty="0" smtClean="0"/>
          </a:p>
          <a:p>
            <a:endParaRPr kumimoji="1" lang="en-US" altLang="ja-JP" dirty="0" smtClean="0"/>
          </a:p>
          <a:p>
            <a:r>
              <a:rPr kumimoji="1" lang="ja-JP" altLang="en-US" dirty="0" smtClean="0"/>
              <a:t>まず、取り扱うデータを限定することによって、柔軟性と汎用性を達成しています。基本的には、文字と数値です。</a:t>
            </a:r>
            <a:endParaRPr kumimoji="1" lang="en-US" altLang="ja-JP" dirty="0" smtClean="0"/>
          </a:p>
          <a:p>
            <a:r>
              <a:rPr kumimoji="1" lang="ja-JP" altLang="en-US" dirty="0" smtClean="0"/>
              <a:t>特定の列で取り扱うデータをさらに制限（この列は数値のみ、あるいは整数値のみなど）したり、「正規化」と呼ばれる技術によって高速化や容量の圧縮などを行います。</a:t>
            </a:r>
            <a:endParaRPr kumimoji="1" lang="en-US" altLang="ja-JP" dirty="0" smtClean="0"/>
          </a:p>
          <a:p>
            <a:endParaRPr kumimoji="1" lang="en-US" altLang="ja-JP" dirty="0" smtClean="0"/>
          </a:p>
          <a:p>
            <a:r>
              <a:rPr kumimoji="1" lang="ja-JP" altLang="en-US" dirty="0" smtClean="0"/>
              <a:t>こうして作られた「お行儀の良い」データは、構造化データと呼ばれます。しかし、現実の世界には、構造化できないデータが溢れています。コンピュータが日常のあらゆる事象を取り扱わなければならなくなってくると、非構造化データの取扱いは必須です。（</a:t>
            </a:r>
            <a:r>
              <a:rPr kumimoji="1" lang="en-US" altLang="ja-JP" dirty="0" smtClean="0"/>
              <a:t>RDBMS</a:t>
            </a:r>
            <a:r>
              <a:rPr kumimoji="1" lang="ja-JP" altLang="en-US" dirty="0" smtClean="0"/>
              <a:t>で非構造化データを扱えない、というわけではありませんが、効率が悪く、パフォーマンスも落ちます）</a:t>
            </a:r>
            <a:endParaRPr kumimoji="1" lang="en-US" altLang="ja-JP" dirty="0" smtClean="0"/>
          </a:p>
          <a:p>
            <a:endParaRPr kumimoji="1" lang="en-US" altLang="ja-JP" dirty="0" smtClean="0"/>
          </a:p>
          <a:p>
            <a:r>
              <a:rPr kumimoji="1" lang="ja-JP" altLang="en-US" dirty="0" smtClean="0"/>
              <a:t>また、</a:t>
            </a:r>
            <a:r>
              <a:rPr kumimoji="1" lang="en-US" altLang="ja-JP" dirty="0" smtClean="0"/>
              <a:t>SQL</a:t>
            </a:r>
            <a:r>
              <a:rPr kumimoji="1" lang="ja-JP" altLang="en-US" dirty="0" smtClean="0"/>
              <a:t>によってプログラミングしやすく、テーブル間結合など、便利な機能がありますが、これらを実現するためには様々な処理が必要で、全体のパフォーマンスを落とす結果となります。</a:t>
            </a:r>
            <a:endParaRPr kumimoji="1" lang="en-US" altLang="ja-JP" dirty="0" smtClean="0"/>
          </a:p>
          <a:p>
            <a:endParaRPr kumimoji="1" lang="en-US" altLang="ja-JP" dirty="0" smtClean="0"/>
          </a:p>
          <a:p>
            <a:r>
              <a:rPr kumimoji="1" lang="ja-JP" altLang="en-US" dirty="0" smtClean="0"/>
              <a:t>最後に、高度な信頼性により金融取引のようなトランザクション処理に向いているということが挙げられますが、これが分散処理のしにくさに結び着いています。</a:t>
            </a:r>
            <a:endParaRPr kumimoji="1" lang="en-US" altLang="ja-JP" dirty="0" smtClean="0"/>
          </a:p>
          <a:p>
            <a:endParaRPr kumimoji="1" lang="en-US" altLang="ja-JP" dirty="0" smtClean="0"/>
          </a:p>
          <a:p>
            <a:r>
              <a:rPr kumimoji="1" lang="en-US" altLang="ja-JP" dirty="0" smtClean="0"/>
              <a:t>RDBMS</a:t>
            </a:r>
            <a:r>
              <a:rPr kumimoji="1" lang="ja-JP" altLang="en-US" dirty="0" smtClean="0"/>
              <a:t>は優れたデータベースですが、それだけでは追いつかない分野がどんどん増えてきている、ということです。そのため、新しいタイプのデータベースが開発されました。それが、</a:t>
            </a:r>
            <a:r>
              <a:rPr kumimoji="1" lang="en-US" altLang="ja-JP" dirty="0" smtClean="0"/>
              <a:t>NoSQL</a:t>
            </a:r>
            <a:r>
              <a:rPr kumimoji="1" lang="ja-JP" altLang="en-US" dirty="0" smtClean="0"/>
              <a:t>です。</a:t>
            </a:r>
            <a:endParaRPr kumimoji="1" lang="en-US" altLang="ja-JP" dirty="0" smtClean="0"/>
          </a:p>
          <a:p>
            <a:endParaRPr kumimoji="1" lang="en-US" altLang="ja-JP" dirty="0" smtClean="0"/>
          </a:p>
          <a:p>
            <a:r>
              <a:rPr kumimoji="1" lang="en-US" altLang="ja-JP" dirty="0" smtClean="0"/>
              <a:t>NoSQL</a:t>
            </a:r>
            <a:r>
              <a:rPr kumimoji="1" lang="ja-JP" altLang="en-US" dirty="0" smtClean="0"/>
              <a:t>は、</a:t>
            </a:r>
            <a:r>
              <a:rPr kumimoji="1" lang="en-US" altLang="ja-JP" dirty="0" smtClean="0"/>
              <a:t>Not Only SQL (SQL</a:t>
            </a:r>
            <a:r>
              <a:rPr kumimoji="1" lang="ja-JP" altLang="en-US" dirty="0" err="1" smtClean="0"/>
              <a:t>だけ</a:t>
            </a:r>
            <a:r>
              <a:rPr kumimoji="1" lang="ja-JP" altLang="en-US" dirty="0" smtClean="0"/>
              <a:t>じゃないよ</a:t>
            </a:r>
            <a:r>
              <a:rPr kumimoji="1" lang="en-US" altLang="ja-JP" dirty="0" smtClean="0"/>
              <a:t>) </a:t>
            </a:r>
            <a:r>
              <a:rPr kumimoji="1" lang="ja-JP" altLang="en-US" dirty="0" smtClean="0"/>
              <a:t>と言う意味です。一時期「もう</a:t>
            </a:r>
            <a:r>
              <a:rPr kumimoji="1" lang="en-US" altLang="ja-JP" dirty="0" smtClean="0"/>
              <a:t>SQL</a:t>
            </a:r>
            <a:r>
              <a:rPr kumimoji="1" lang="ja-JP" altLang="en-US" dirty="0" smtClean="0"/>
              <a:t>はいらない」という意味ではないか、と言われましたが、</a:t>
            </a:r>
            <a:r>
              <a:rPr kumimoji="1" lang="en-US" altLang="ja-JP" dirty="0" smtClean="0"/>
              <a:t>NoSQL</a:t>
            </a:r>
            <a:r>
              <a:rPr kumimoji="1" lang="ja-JP" altLang="en-US" dirty="0" smtClean="0"/>
              <a:t>は</a:t>
            </a:r>
            <a:r>
              <a:rPr kumimoji="1" lang="en-US" altLang="ja-JP" dirty="0" smtClean="0"/>
              <a:t>SQL</a:t>
            </a:r>
            <a:r>
              <a:rPr kumimoji="1" lang="ja-JP" altLang="en-US" dirty="0" smtClean="0"/>
              <a:t>を置き換えるものでは無く、</a:t>
            </a:r>
            <a:r>
              <a:rPr kumimoji="1" lang="en-US" altLang="ja-JP" dirty="0" smtClean="0"/>
              <a:t>SQL</a:t>
            </a:r>
            <a:r>
              <a:rPr kumimoji="1" lang="ja-JP" altLang="en-US" dirty="0" smtClean="0"/>
              <a:t>の不得手な分野向けに開発された</a:t>
            </a:r>
            <a:r>
              <a:rPr kumimoji="1" lang="en-US" altLang="ja-JP" dirty="0" smtClean="0"/>
              <a:t>DB</a:t>
            </a:r>
            <a:r>
              <a:rPr kumimoji="1" lang="ja-JP" altLang="en-US" dirty="0" smtClean="0"/>
              <a:t>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216515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dirty="0" smtClean="0">
                <a:latin typeface="+mn-lt"/>
                <a:ea typeface="+mn-ea"/>
              </a:rPr>
              <a:t>データベースは、</a:t>
            </a:r>
            <a:r>
              <a:rPr kumimoji="0" lang="en-US" altLang="ja-JP" sz="1200" dirty="0" smtClean="0">
                <a:latin typeface="+mn-lt"/>
                <a:ea typeface="+mn-ea"/>
              </a:rPr>
              <a:t>1950</a:t>
            </a:r>
            <a:r>
              <a:rPr kumimoji="0" lang="ja-JP" altLang="ja-JP" sz="1200" dirty="0" smtClean="0">
                <a:latin typeface="+mn-lt"/>
                <a:ea typeface="+mn-ea"/>
              </a:rPr>
              <a:t>年頃アメリカ国防省において、複数に点在する資料保管場所を一箇所に集約し、そこに行けば全てのデータを得ることが出来るように効率化を図る目的で誕生し</a:t>
            </a:r>
            <a:r>
              <a:rPr kumimoji="0" lang="ja-JP" altLang="en-US" sz="1200" dirty="0" smtClean="0">
                <a:latin typeface="+mn-lt"/>
                <a:ea typeface="+mn-ea"/>
              </a:rPr>
              <a:t>まし</a:t>
            </a:r>
            <a:r>
              <a:rPr kumimoji="0" lang="ja-JP" altLang="ja-JP" sz="1200" dirty="0" smtClean="0">
                <a:latin typeface="+mn-lt"/>
                <a:ea typeface="+mn-ea"/>
              </a:rPr>
              <a:t>た。一箇所に集約された場所を、情報</a:t>
            </a:r>
            <a:r>
              <a:rPr kumimoji="0" lang="en-US" altLang="ja-JP" sz="1200" dirty="0" smtClean="0">
                <a:latin typeface="+mn-lt"/>
                <a:ea typeface="+mn-ea"/>
              </a:rPr>
              <a:t>(Data)</a:t>
            </a:r>
            <a:r>
              <a:rPr kumimoji="0" lang="ja-JP" altLang="ja-JP" sz="1200" dirty="0" smtClean="0">
                <a:latin typeface="+mn-lt"/>
                <a:ea typeface="+mn-ea"/>
              </a:rPr>
              <a:t>の基地</a:t>
            </a:r>
            <a:r>
              <a:rPr kumimoji="0" lang="en-US" altLang="ja-JP" sz="1200" dirty="0" smtClean="0">
                <a:latin typeface="+mn-lt"/>
                <a:ea typeface="+mn-ea"/>
              </a:rPr>
              <a:t>(Base)</a:t>
            </a:r>
            <a:r>
              <a:rPr kumimoji="0" lang="ja-JP" altLang="ja-JP" sz="1200" dirty="0" smtClean="0">
                <a:latin typeface="+mn-lt"/>
                <a:ea typeface="+mn-ea"/>
              </a:rPr>
              <a:t>と呼び、これが今日のデータベースの語源とされてい</a:t>
            </a:r>
            <a:r>
              <a:rPr kumimoji="0" lang="ja-JP" altLang="en-US" sz="1200" dirty="0" smtClean="0">
                <a:latin typeface="+mn-lt"/>
                <a:ea typeface="+mn-ea"/>
              </a:rPr>
              <a:t>ます</a:t>
            </a:r>
            <a:r>
              <a:rPr kumimoji="0" lang="ja-JP" altLang="ja-JP" sz="1200" dirty="0" smtClean="0">
                <a:latin typeface="+mn-lt"/>
                <a:ea typeface="+mn-ea"/>
              </a:rPr>
              <a:t>。</a:t>
            </a:r>
            <a:endParaRPr kumimoji="0" lang="en-US" altLang="ja-JP" sz="1200" dirty="0" smtClean="0">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0" lang="en-US" altLang="ja-JP" sz="1200" dirty="0" smtClean="0">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0" lang="ja-JP" altLang="en-US" sz="1200" dirty="0" smtClean="0">
                <a:latin typeface="+mn-lt"/>
                <a:ea typeface="+mn-ea"/>
              </a:rPr>
              <a:t>つまり、データベースといったときに、デジタルでは無く、最初は紙の資料を念頭に置いていたのです。</a:t>
            </a:r>
            <a:r>
              <a:rPr kumimoji="0" lang="ja-JP" altLang="ja-JP" sz="1200" dirty="0" smtClean="0">
                <a:latin typeface="+mn-lt"/>
                <a:ea typeface="+mn-ea"/>
              </a:rPr>
              <a:t> </a:t>
            </a:r>
            <a:endParaRPr kumimoji="0" lang="ja-JP" altLang="en-US" sz="1200" dirty="0" smtClean="0">
              <a:latin typeface="+mn-lt"/>
              <a:ea typeface="+mn-ea"/>
            </a:endParaRP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a:t>
            </a:fld>
            <a:endParaRPr lang="ja-JP" altLang="en-US"/>
          </a:p>
        </p:txBody>
      </p:sp>
    </p:spTree>
    <p:extLst>
      <p:ext uri="{BB962C8B-B14F-4D97-AF65-F5344CB8AC3E}">
        <p14:creationId xmlns:p14="http://schemas.microsoft.com/office/powerpoint/2010/main" val="3826625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近年、</a:t>
            </a:r>
            <a:r>
              <a:rPr kumimoji="1" lang="en-US" altLang="ja-JP" dirty="0" smtClean="0"/>
              <a:t>RDBMS</a:t>
            </a:r>
            <a:r>
              <a:rPr kumimoji="1" lang="ja-JP" altLang="en-US" dirty="0" smtClean="0"/>
              <a:t>の手直しではとても間に合わない分野が出現しました。</a:t>
            </a:r>
            <a:r>
              <a:rPr kumimoji="1" lang="en-US" altLang="ja-JP" dirty="0" smtClean="0"/>
              <a:t>Web</a:t>
            </a:r>
            <a:r>
              <a:rPr kumimoji="1" lang="ja-JP" altLang="en-US" dirty="0" smtClean="0"/>
              <a:t>サービスです。</a:t>
            </a:r>
            <a:endParaRPr kumimoji="1" lang="en-US" altLang="ja-JP" dirty="0" smtClean="0"/>
          </a:p>
          <a:p>
            <a:r>
              <a:rPr kumimoji="1" lang="ja-JP" altLang="en-US" dirty="0" smtClean="0"/>
              <a:t>世界中の</a:t>
            </a:r>
            <a:r>
              <a:rPr kumimoji="1" lang="en-US" altLang="ja-JP" dirty="0" smtClean="0"/>
              <a:t>Web</a:t>
            </a:r>
            <a:r>
              <a:rPr kumimoji="1" lang="ja-JP" altLang="en-US" dirty="0" smtClean="0"/>
              <a:t>サイトを検索したり、数億人のユーザーを抱えて大量の書込を処理するなど、これまでとはケタの違うデータを処理しなければなりません。</a:t>
            </a:r>
            <a:endParaRPr kumimoji="1" lang="en-US" altLang="ja-JP" dirty="0" smtClean="0"/>
          </a:p>
          <a:p>
            <a:endParaRPr kumimoji="1" lang="en-US" altLang="ja-JP" dirty="0" smtClean="0"/>
          </a:p>
          <a:p>
            <a:r>
              <a:rPr kumimoji="1" lang="ja-JP" altLang="en-US" dirty="0" smtClean="0"/>
              <a:t>また、</a:t>
            </a:r>
            <a:r>
              <a:rPr kumimoji="1" lang="en-US" altLang="ja-JP" dirty="0" smtClean="0"/>
              <a:t>Web</a:t>
            </a:r>
            <a:r>
              <a:rPr kumimoji="1" lang="ja-JP" altLang="en-US" dirty="0" smtClean="0"/>
              <a:t>サイトや</a:t>
            </a:r>
            <a:r>
              <a:rPr kumimoji="1" lang="en-US" altLang="ja-JP" dirty="0" smtClean="0"/>
              <a:t>SNS</a:t>
            </a:r>
            <a:r>
              <a:rPr kumimoji="1" lang="ja-JP" altLang="en-US" dirty="0" smtClean="0"/>
              <a:t>が扱うのは文書や画像などの非構造化データです。</a:t>
            </a:r>
            <a:endParaRPr kumimoji="1" lang="en-US" altLang="ja-JP" dirty="0" smtClean="0"/>
          </a:p>
          <a:p>
            <a:endParaRPr kumimoji="1" lang="en-US" altLang="ja-JP" dirty="0" smtClean="0"/>
          </a:p>
          <a:p>
            <a:r>
              <a:rPr kumimoji="1" lang="ja-JP" altLang="en-US" dirty="0" smtClean="0"/>
              <a:t>このために</a:t>
            </a:r>
            <a:r>
              <a:rPr kumimoji="1" lang="en-US" altLang="ja-JP" dirty="0" smtClean="0"/>
              <a:t>RDBMS</a:t>
            </a:r>
            <a:r>
              <a:rPr kumimoji="1" lang="ja-JP" altLang="en-US" dirty="0" smtClean="0"/>
              <a:t>とは発想の違うデータベースが必要となったのです。</a:t>
            </a:r>
            <a:endParaRPr kumimoji="1" lang="en-US" altLang="ja-JP" dirty="0" smtClean="0"/>
          </a:p>
          <a:p>
            <a:endParaRPr kumimoji="1" lang="en-US" altLang="ja-JP" dirty="0" smtClean="0"/>
          </a:p>
          <a:p>
            <a:r>
              <a:rPr kumimoji="1" lang="ja-JP" altLang="en-US" dirty="0" smtClean="0"/>
              <a:t>そこで、プログラミングなどで使われていた連想配列というデータ管理の仕組みをベースにして、単純かつ拡張可能なデータストアとして</a:t>
            </a:r>
            <a:r>
              <a:rPr kumimoji="1" lang="en-US" altLang="ja-JP" dirty="0" smtClean="0"/>
              <a:t>KVS</a:t>
            </a:r>
            <a:r>
              <a:rPr kumimoji="1" lang="ja-JP" altLang="en-US" dirty="0" smtClean="0"/>
              <a:t>が考え出されました。</a:t>
            </a:r>
            <a:endParaRPr kumimoji="1" lang="en-US" altLang="ja-JP" dirty="0" smtClean="0"/>
          </a:p>
          <a:p>
            <a:r>
              <a:rPr kumimoji="1" lang="en-US" altLang="ja-JP" dirty="0" smtClean="0"/>
              <a:t>KVS</a:t>
            </a:r>
            <a:r>
              <a:rPr kumimoji="1" lang="ja-JP" altLang="en-US" dirty="0" smtClean="0"/>
              <a:t>はデータベースと呼ばれることも多いですが、データストアといったほうが実態に近いと思います。データベースというと、どうしても高機能なものを想像してしまいます。</a:t>
            </a:r>
            <a:r>
              <a:rPr kumimoji="1" lang="en-US" altLang="ja-JP" dirty="0" smtClean="0"/>
              <a:t>KVS</a:t>
            </a:r>
            <a:r>
              <a:rPr kumimoji="1" lang="ja-JP" altLang="en-US" dirty="0" smtClean="0"/>
              <a:t>の</a:t>
            </a:r>
            <a:r>
              <a:rPr kumimoji="1" lang="en-US" altLang="ja-JP" dirty="0" smtClean="0"/>
              <a:t>S</a:t>
            </a:r>
            <a:r>
              <a:rPr kumimoji="1" lang="ja-JP" altLang="en-US" dirty="0" smtClean="0"/>
              <a:t>は</a:t>
            </a:r>
            <a:r>
              <a:rPr kumimoji="1" lang="en-US" altLang="ja-JP" dirty="0" smtClean="0"/>
              <a:t>Store</a:t>
            </a:r>
            <a:r>
              <a:rPr kumimoji="1" lang="ja-JP" altLang="en-US" dirty="0" smtClean="0"/>
              <a:t>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22</a:t>
            </a:fld>
            <a:endParaRPr lang="ja-JP" altLang="en-US"/>
          </a:p>
        </p:txBody>
      </p:sp>
    </p:spTree>
    <p:extLst>
      <p:ext uri="{BB962C8B-B14F-4D97-AF65-F5344CB8AC3E}">
        <p14:creationId xmlns:p14="http://schemas.microsoft.com/office/powerpoint/2010/main" val="2888390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RDBMS</a:t>
            </a:r>
            <a:r>
              <a:rPr kumimoji="1" lang="ja-JP" altLang="en-US" dirty="0" smtClean="0"/>
              <a:t>のデータ形式は構造化されたデータのテーブルで、複数のテーブルを結合するなど、柔軟で高度な処理が可能です。</a:t>
            </a:r>
            <a:endParaRPr kumimoji="1" lang="en-US" altLang="ja-JP" dirty="0" smtClean="0"/>
          </a:p>
          <a:p>
            <a:endParaRPr kumimoji="1" lang="en-US" altLang="ja-JP" dirty="0" smtClean="0"/>
          </a:p>
          <a:p>
            <a:r>
              <a:rPr kumimoji="1" lang="ja-JP" altLang="en-US" dirty="0" smtClean="0"/>
              <a:t>これに対し、</a:t>
            </a:r>
            <a:r>
              <a:rPr kumimoji="1" lang="en-US" altLang="ja-JP" dirty="0" smtClean="0"/>
              <a:t>KVS</a:t>
            </a:r>
            <a:r>
              <a:rPr kumimoji="1" lang="ja-JP" altLang="en-US" dirty="0" smtClean="0"/>
              <a:t>のデータモデルは「キー（識別子）」と「バリュー（値）」の組合せです。バリューには、テキストや画像など、非構造化データを入れることができます。横</a:t>
            </a:r>
            <a:r>
              <a:rPr kumimoji="1" lang="en-US" altLang="ja-JP" dirty="0" smtClean="0"/>
              <a:t>2</a:t>
            </a:r>
            <a:r>
              <a:rPr kumimoji="1" lang="ja-JP" altLang="en-US" dirty="0" smtClean="0"/>
              <a:t>列の縦に長いテーブルと考えることもできます。そして、キーを指定して値を読み込む、といったシンプルなデータ操作のみがサポートされています。</a:t>
            </a:r>
            <a:endParaRPr kumimoji="1" lang="en-US" altLang="ja-JP" dirty="0" smtClean="0"/>
          </a:p>
          <a:p>
            <a:r>
              <a:rPr kumimoji="1" lang="ja-JP" altLang="en-US" sz="1200" kern="1200" dirty="0" smtClean="0">
                <a:solidFill>
                  <a:schemeClr val="tx1"/>
                </a:solidFill>
                <a:latin typeface="+mn-lt"/>
                <a:ea typeface="+mn-ea"/>
                <a:cs typeface="+mn-cs"/>
              </a:rPr>
              <a:t>構造を限りなくシンプルにし、機能も絞り込むことで、高速性を実現しているのです。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KVS</a:t>
            </a:r>
            <a:r>
              <a:rPr kumimoji="1" lang="ja-JP" altLang="en-US" sz="1200" kern="1200" dirty="0" smtClean="0">
                <a:solidFill>
                  <a:schemeClr val="tx1"/>
                </a:solidFill>
                <a:latin typeface="+mn-lt"/>
                <a:ea typeface="+mn-ea"/>
                <a:cs typeface="+mn-cs"/>
              </a:rPr>
              <a:t>のデータは分割が可能で、非常に分散処理しやすくできています。分散処理できる</a:t>
            </a:r>
            <a:r>
              <a:rPr kumimoji="1" lang="en-US" altLang="ja-JP" sz="1200" kern="1200" dirty="0" smtClean="0">
                <a:solidFill>
                  <a:schemeClr val="tx1"/>
                </a:solidFill>
                <a:latin typeface="+mn-lt"/>
                <a:ea typeface="+mn-ea"/>
                <a:cs typeface="+mn-cs"/>
              </a:rPr>
              <a:t>KVS</a:t>
            </a:r>
            <a:r>
              <a:rPr kumimoji="1" lang="ja-JP" altLang="en-US" sz="1200" kern="1200" dirty="0" smtClean="0">
                <a:solidFill>
                  <a:schemeClr val="tx1"/>
                </a:solidFill>
                <a:latin typeface="+mn-lt"/>
                <a:ea typeface="+mn-ea"/>
                <a:cs typeface="+mn-cs"/>
              </a:rPr>
              <a:t>を分散</a:t>
            </a:r>
            <a:r>
              <a:rPr kumimoji="1" lang="en-US" altLang="ja-JP" sz="1200" kern="1200" dirty="0" smtClean="0">
                <a:solidFill>
                  <a:schemeClr val="tx1"/>
                </a:solidFill>
                <a:latin typeface="+mn-lt"/>
                <a:ea typeface="+mn-ea"/>
                <a:cs typeface="+mn-cs"/>
              </a:rPr>
              <a:t>KVS</a:t>
            </a:r>
            <a:r>
              <a:rPr kumimoji="1" lang="ja-JP" altLang="en-US" sz="1200" kern="1200" dirty="0" smtClean="0">
                <a:solidFill>
                  <a:schemeClr val="tx1"/>
                </a:solidFill>
                <a:latin typeface="+mn-lt"/>
                <a:ea typeface="+mn-ea"/>
                <a:cs typeface="+mn-cs"/>
              </a:rPr>
              <a:t>と呼びますが、基本的に</a:t>
            </a:r>
            <a:r>
              <a:rPr kumimoji="1" lang="en-US" altLang="ja-JP" sz="1200" kern="1200" dirty="0" smtClean="0">
                <a:solidFill>
                  <a:schemeClr val="tx1"/>
                </a:solidFill>
                <a:latin typeface="+mn-lt"/>
                <a:ea typeface="+mn-ea"/>
                <a:cs typeface="+mn-cs"/>
              </a:rPr>
              <a:t>KVS</a:t>
            </a:r>
            <a:r>
              <a:rPr kumimoji="1" lang="ja-JP" altLang="en-US" sz="1200" kern="1200" dirty="0" smtClean="0">
                <a:solidFill>
                  <a:schemeClr val="tx1"/>
                </a:solidFill>
                <a:latin typeface="+mn-lt"/>
                <a:ea typeface="+mn-ea"/>
                <a:cs typeface="+mn-cs"/>
              </a:rPr>
              <a:t>は分散システムを前提に設計されています。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しかし、</a:t>
            </a:r>
            <a:r>
              <a:rPr kumimoji="1" lang="en-US" altLang="ja-JP" sz="1200" kern="1200" dirty="0" smtClean="0">
                <a:solidFill>
                  <a:schemeClr val="tx1"/>
                </a:solidFill>
                <a:latin typeface="+mn-lt"/>
                <a:ea typeface="+mn-ea"/>
                <a:cs typeface="+mn-cs"/>
              </a:rPr>
              <a:t>KVS</a:t>
            </a:r>
            <a:r>
              <a:rPr kumimoji="1" lang="ja-JP" altLang="en-US" sz="1200" kern="1200" dirty="0" err="1" smtClean="0">
                <a:solidFill>
                  <a:schemeClr val="tx1"/>
                </a:solidFill>
                <a:latin typeface="+mn-lt"/>
                <a:ea typeface="+mn-ea"/>
                <a:cs typeface="+mn-cs"/>
              </a:rPr>
              <a:t>には</a:t>
            </a:r>
            <a:r>
              <a:rPr kumimoji="1" lang="ja-JP" altLang="en-US" sz="1200" kern="1200" dirty="0" smtClean="0">
                <a:solidFill>
                  <a:schemeClr val="tx1"/>
                </a:solidFill>
                <a:latin typeface="+mn-lt"/>
                <a:ea typeface="+mn-ea"/>
                <a:cs typeface="+mn-cs"/>
              </a:rPr>
              <a:t>大きな問題点があります。</a:t>
            </a:r>
            <a:r>
              <a:rPr kumimoji="1" lang="en-US" altLang="ja-JP" sz="1200" kern="1200" dirty="0" smtClean="0">
                <a:solidFill>
                  <a:schemeClr val="tx1"/>
                </a:solidFill>
                <a:latin typeface="+mn-lt"/>
                <a:ea typeface="+mn-ea"/>
                <a:cs typeface="+mn-cs"/>
              </a:rPr>
              <a:t>RDBMS</a:t>
            </a:r>
            <a:r>
              <a:rPr kumimoji="1" lang="ja-JP" altLang="en-US" sz="1200" kern="1200" dirty="0" smtClean="0">
                <a:solidFill>
                  <a:schemeClr val="tx1"/>
                </a:solidFill>
                <a:latin typeface="+mn-lt"/>
                <a:ea typeface="+mn-ea"/>
                <a:cs typeface="+mn-cs"/>
              </a:rPr>
              <a:t>では普通にサポートされている</a:t>
            </a:r>
            <a:r>
              <a:rPr kumimoji="1" lang="en-US" altLang="ja-JP" sz="1200" kern="1200" dirty="0" smtClean="0">
                <a:solidFill>
                  <a:schemeClr val="tx1"/>
                </a:solidFill>
                <a:latin typeface="+mn-lt"/>
                <a:ea typeface="+mn-ea"/>
                <a:cs typeface="+mn-cs"/>
              </a:rPr>
              <a:t>ACID</a:t>
            </a:r>
            <a:r>
              <a:rPr kumimoji="1" lang="ja-JP" altLang="en-US" sz="1200" kern="1200" dirty="0" smtClean="0">
                <a:solidFill>
                  <a:schemeClr val="tx1"/>
                </a:solidFill>
                <a:latin typeface="+mn-lt"/>
                <a:ea typeface="+mn-ea"/>
                <a:cs typeface="+mn-cs"/>
              </a:rPr>
              <a:t>特性を保証できないのです。逆に言うと、</a:t>
            </a:r>
            <a:r>
              <a:rPr kumimoji="1" lang="en-US" altLang="ja-JP" sz="1200" kern="1200" dirty="0" smtClean="0">
                <a:solidFill>
                  <a:schemeClr val="tx1"/>
                </a:solidFill>
                <a:latin typeface="+mn-lt"/>
                <a:ea typeface="+mn-ea"/>
                <a:cs typeface="+mn-cs"/>
              </a:rPr>
              <a:t>ACID</a:t>
            </a:r>
            <a:r>
              <a:rPr kumimoji="1" lang="ja-JP" altLang="en-US" sz="1200" kern="1200" dirty="0" smtClean="0">
                <a:solidFill>
                  <a:schemeClr val="tx1"/>
                </a:solidFill>
                <a:latin typeface="+mn-lt"/>
                <a:ea typeface="+mn-ea"/>
                <a:cs typeface="+mn-cs"/>
              </a:rPr>
              <a:t>を諦めることによって高速性能を手に入れた、とも言えます。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分散システムで</a:t>
            </a:r>
            <a:r>
              <a:rPr kumimoji="1" lang="en-US" altLang="ja-JP" sz="1200" kern="1200" dirty="0" smtClean="0">
                <a:solidFill>
                  <a:schemeClr val="tx1"/>
                </a:solidFill>
                <a:latin typeface="+mn-lt"/>
                <a:ea typeface="+mn-ea"/>
                <a:cs typeface="+mn-cs"/>
              </a:rPr>
              <a:t>ACID</a:t>
            </a:r>
            <a:r>
              <a:rPr kumimoji="1" lang="ja-JP" altLang="en-US" sz="1200" kern="1200" dirty="0" smtClean="0">
                <a:solidFill>
                  <a:schemeClr val="tx1"/>
                </a:solidFill>
                <a:latin typeface="+mn-lt"/>
                <a:ea typeface="+mn-ea"/>
                <a:cs typeface="+mn-cs"/>
              </a:rPr>
              <a:t>を保証できない理由については、</a:t>
            </a:r>
            <a:r>
              <a:rPr kumimoji="1" lang="en-US" altLang="ja-JP" sz="1200" kern="1200" dirty="0" smtClean="0">
                <a:solidFill>
                  <a:schemeClr val="tx1"/>
                </a:solidFill>
                <a:latin typeface="+mn-lt"/>
                <a:ea typeface="+mn-ea"/>
                <a:cs typeface="+mn-cs"/>
              </a:rPr>
              <a:t>CAP</a:t>
            </a:r>
            <a:r>
              <a:rPr kumimoji="1" lang="ja-JP" altLang="en-US" sz="1200" kern="1200" dirty="0" smtClean="0">
                <a:solidFill>
                  <a:schemeClr val="tx1"/>
                </a:solidFill>
                <a:latin typeface="+mn-lt"/>
                <a:ea typeface="+mn-ea"/>
                <a:cs typeface="+mn-cs"/>
              </a:rPr>
              <a:t>定理が知られています。補足資料に入れてありますので、ご確認下さい。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23</a:t>
            </a:fld>
            <a:endParaRPr lang="ja-JP" altLang="en-US"/>
          </a:p>
        </p:txBody>
      </p:sp>
    </p:spTree>
    <p:extLst>
      <p:ext uri="{BB962C8B-B14F-4D97-AF65-F5344CB8AC3E}">
        <p14:creationId xmlns:p14="http://schemas.microsoft.com/office/powerpoint/2010/main" val="4252869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en-US" altLang="ja-JP" dirty="0" smtClean="0"/>
              <a:t>Google</a:t>
            </a:r>
            <a:r>
              <a:rPr kumimoji="1" lang="ja-JP" altLang="en-US" dirty="0" smtClean="0"/>
              <a:t>は、最も早い時期に</a:t>
            </a:r>
            <a:r>
              <a:rPr kumimoji="1" lang="en-US" altLang="ja-JP" dirty="0" smtClean="0"/>
              <a:t>RDBMS</a:t>
            </a:r>
            <a:r>
              <a:rPr kumimoji="1" lang="ja-JP" altLang="en-US" dirty="0" smtClean="0"/>
              <a:t>の限界に直面した企業といえるでしょう。世界中の</a:t>
            </a:r>
            <a:r>
              <a:rPr kumimoji="1" lang="en-US" altLang="ja-JP" dirty="0" smtClean="0"/>
              <a:t>Web</a:t>
            </a:r>
            <a:r>
              <a:rPr kumimoji="1" lang="ja-JP" altLang="en-US" dirty="0" smtClean="0"/>
              <a:t>サイトをインデックスし、コンマ数秒のうちに検索結果を表示しなければならないのです。</a:t>
            </a:r>
            <a:r>
              <a:rPr kumimoji="1" lang="en-US" altLang="ja-JP" dirty="0" smtClean="0"/>
              <a:t>RDBMS</a:t>
            </a:r>
            <a:r>
              <a:rPr kumimoji="1" lang="ja-JP" altLang="en-US" dirty="0" smtClean="0"/>
              <a:t>をいくら高速化しても、追いつきません。しかも、</a:t>
            </a:r>
            <a:r>
              <a:rPr kumimoji="1" lang="en-US" altLang="ja-JP" dirty="0" smtClean="0"/>
              <a:t>Web</a:t>
            </a:r>
            <a:r>
              <a:rPr kumimoji="1" lang="ja-JP" altLang="en-US" dirty="0" smtClean="0"/>
              <a:t>サイトのコンテンツは</a:t>
            </a:r>
            <a:r>
              <a:rPr kumimoji="1" lang="en-US" altLang="ja-JP" dirty="0" smtClean="0"/>
              <a:t>HTML</a:t>
            </a:r>
            <a:r>
              <a:rPr kumimoji="1" lang="ja-JP" altLang="en-US" dirty="0" smtClean="0"/>
              <a:t>ファイルや画像、文書など、</a:t>
            </a:r>
            <a:r>
              <a:rPr kumimoji="1" lang="en-US" altLang="ja-JP" dirty="0" smtClean="0"/>
              <a:t>RDBMS</a:t>
            </a:r>
            <a:r>
              <a:rPr kumimoji="1" lang="ja-JP" altLang="en-US" dirty="0" smtClean="0"/>
              <a:t>が不得手とする非構造化データです。</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これらの観点から、</a:t>
            </a:r>
            <a:r>
              <a:rPr kumimoji="1" lang="en-US" altLang="ja-JP" dirty="0" smtClean="0"/>
              <a:t>Google</a:t>
            </a:r>
            <a:r>
              <a:rPr kumimoji="1" lang="ja-JP" altLang="en-US" dirty="0" smtClean="0"/>
              <a:t>では早くから</a:t>
            </a:r>
            <a:r>
              <a:rPr kumimoji="1" lang="en-US" altLang="ja-JP" dirty="0" smtClean="0"/>
              <a:t>RDBMS</a:t>
            </a:r>
            <a:r>
              <a:rPr kumimoji="1" lang="ja-JP" altLang="en-US" dirty="0" smtClean="0"/>
              <a:t>以外の選択肢を模索していたと考えられます。それが</a:t>
            </a:r>
            <a:r>
              <a:rPr kumimoji="1" lang="en-US" altLang="ja-JP" dirty="0" smtClean="0"/>
              <a:t>KVS</a:t>
            </a:r>
            <a:r>
              <a:rPr kumimoji="1" lang="ja-JP" altLang="en-US" dirty="0" smtClean="0"/>
              <a:t>です。</a:t>
            </a:r>
          </a:p>
          <a:p>
            <a:endParaRPr kumimoji="1" lang="en-US" altLang="ja-JP" dirty="0" smtClean="0"/>
          </a:p>
          <a:p>
            <a:r>
              <a:rPr kumimoji="1" lang="en-US" altLang="ja-JP" dirty="0" smtClean="0"/>
              <a:t>Google</a:t>
            </a:r>
            <a:r>
              <a:rPr kumimoji="1" lang="ja-JP" altLang="en-US" dirty="0" smtClean="0"/>
              <a:t>は検索を始めとする自社のサービスのために、独自の分散</a:t>
            </a:r>
            <a:r>
              <a:rPr kumimoji="1" lang="en-US" altLang="ja-JP" dirty="0" smtClean="0"/>
              <a:t>KVS</a:t>
            </a:r>
            <a:r>
              <a:rPr kumimoji="1" lang="ja-JP" altLang="en-US" dirty="0" smtClean="0"/>
              <a:t>を開発しました。それが、</a:t>
            </a:r>
            <a:r>
              <a:rPr kumimoji="1" lang="en-US" altLang="ja-JP" dirty="0" err="1" smtClean="0"/>
              <a:t>BigTable</a:t>
            </a:r>
            <a:r>
              <a:rPr kumimoji="1" lang="ja-JP" altLang="en-US" dirty="0" smtClean="0"/>
              <a:t>です。</a:t>
            </a:r>
            <a:endParaRPr kumimoji="1" lang="en-US" altLang="ja-JP" dirty="0" smtClean="0"/>
          </a:p>
          <a:p>
            <a:r>
              <a:rPr kumimoji="1" lang="en-US" altLang="ja-JP" dirty="0" err="1" smtClean="0"/>
              <a:t>BigTable</a:t>
            </a:r>
            <a:r>
              <a:rPr kumimoji="1" lang="ja-JP" altLang="en-US" dirty="0" smtClean="0"/>
              <a:t>では、</a:t>
            </a:r>
            <a:r>
              <a:rPr kumimoji="1" lang="en-US" altLang="ja-JP" dirty="0" smtClean="0"/>
              <a:t>Value</a:t>
            </a:r>
            <a:r>
              <a:rPr kumimoji="1" lang="ja-JP" altLang="en-US" dirty="0" smtClean="0"/>
              <a:t>の部分が若干拡張されており、</a:t>
            </a:r>
            <a:r>
              <a:rPr kumimoji="1" lang="en-US" altLang="ja-JP" dirty="0" smtClean="0"/>
              <a:t>HTML</a:t>
            </a:r>
            <a:r>
              <a:rPr kumimoji="1" lang="ja-JP" altLang="en-US" dirty="0" smtClean="0"/>
              <a:t>のコンテンツを保持するのに便利なように考えられています。さらに、ページの履歴を保持できるようになっています。</a:t>
            </a:r>
            <a:endParaRPr kumimoji="1" lang="en-US" altLang="ja-JP" dirty="0" smtClean="0"/>
          </a:p>
          <a:p>
            <a:r>
              <a:rPr kumimoji="1" lang="ja-JP" altLang="en-US" dirty="0" smtClean="0"/>
              <a:t>そして</a:t>
            </a:r>
            <a:r>
              <a:rPr kumimoji="1" lang="en-US" altLang="ja-JP" dirty="0" err="1" smtClean="0"/>
              <a:t>BigTable</a:t>
            </a:r>
            <a:r>
              <a:rPr kumimoji="1" lang="ja-JP" altLang="en-US" dirty="0" smtClean="0"/>
              <a:t>が</a:t>
            </a:r>
            <a:r>
              <a:rPr kumimoji="1" lang="en-US" altLang="ja-JP" dirty="0" smtClean="0"/>
              <a:t>DBMS</a:t>
            </a:r>
            <a:r>
              <a:rPr kumimoji="1" lang="ja-JP" altLang="en-US" dirty="0" smtClean="0"/>
              <a:t>として持っている機能は、キーを指定して値を読み出したり、追加、更新、削除を行う事（</a:t>
            </a:r>
            <a:r>
              <a:rPr kumimoji="1" lang="en-US" altLang="ja-JP" sz="1200" kern="1200" dirty="0" smtClean="0">
                <a:solidFill>
                  <a:schemeClr val="tx1"/>
                </a:solidFill>
                <a:latin typeface="+mn-lt"/>
                <a:ea typeface="+mn-ea"/>
                <a:cs typeface="+mn-cs"/>
              </a:rPr>
              <a:t>CRUD: Create, Read, Update, Delete</a:t>
            </a:r>
            <a:r>
              <a:rPr kumimoji="1" lang="ja-JP" altLang="en-US" sz="1200" kern="1200" dirty="0" smtClean="0">
                <a:solidFill>
                  <a:schemeClr val="tx1"/>
                </a:solidFill>
                <a:latin typeface="+mn-lt"/>
                <a:ea typeface="+mn-ea"/>
                <a:cs typeface="+mn-cs"/>
              </a:rPr>
              <a:t>）と、キーの範囲を指定して複数の値を一括で取得すること、これだけです。キーワードを指定して一致するデータを取り出す、という、いわゆる「検索」という機能は持ち合わせていないのです。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これによって、数千台～数万台規模の分散処理が可能になり、ほぼ無制限のスケーラビリティを実現できます。（現実には数千台程度で運用されていると言われています）サーバーは安価な</a:t>
            </a:r>
            <a:r>
              <a:rPr kumimoji="1" lang="en-US" altLang="ja-JP" sz="1200" kern="1200" dirty="0" smtClean="0">
                <a:solidFill>
                  <a:schemeClr val="tx1"/>
                </a:solidFill>
                <a:latin typeface="+mn-lt"/>
                <a:ea typeface="+mn-ea"/>
                <a:cs typeface="+mn-cs"/>
              </a:rPr>
              <a:t>IA</a:t>
            </a:r>
            <a:r>
              <a:rPr kumimoji="1" lang="ja-JP" altLang="en-US" sz="1200" kern="1200" dirty="0" smtClean="0">
                <a:solidFill>
                  <a:schemeClr val="tx1"/>
                </a:solidFill>
                <a:latin typeface="+mn-lt"/>
                <a:ea typeface="+mn-ea"/>
                <a:cs typeface="+mn-cs"/>
              </a:rPr>
              <a:t>サーバーが使われており、ハードウェアコストが抑えられています。</a:t>
            </a:r>
            <a:r>
              <a:rPr kumimoji="1" lang="en-US" altLang="ja-JP" sz="1200" kern="1200" dirty="0" smtClean="0">
                <a:solidFill>
                  <a:schemeClr val="tx1"/>
                </a:solidFill>
                <a:latin typeface="+mn-lt"/>
                <a:ea typeface="+mn-ea"/>
                <a:cs typeface="+mn-cs"/>
              </a:rPr>
              <a:t>IA</a:t>
            </a:r>
            <a:r>
              <a:rPr kumimoji="1" lang="ja-JP" altLang="en-US" sz="1200" kern="1200" dirty="0" smtClean="0">
                <a:solidFill>
                  <a:schemeClr val="tx1"/>
                </a:solidFill>
                <a:latin typeface="+mn-lt"/>
                <a:ea typeface="+mn-ea"/>
                <a:cs typeface="+mn-cs"/>
              </a:rPr>
              <a:t>サーバーは一般に信頼性が低いため、同じデータを</a:t>
            </a:r>
            <a:r>
              <a:rPr kumimoji="1" lang="en-US" altLang="ja-JP" sz="1200" kern="1200" dirty="0" smtClean="0">
                <a:solidFill>
                  <a:schemeClr val="tx1"/>
                </a:solidFill>
                <a:latin typeface="+mn-lt"/>
                <a:ea typeface="+mn-ea"/>
                <a:cs typeface="+mn-cs"/>
              </a:rPr>
              <a:t>3</a:t>
            </a:r>
            <a:r>
              <a:rPr kumimoji="1" lang="ja-JP" altLang="en-US" sz="1200" kern="1200" dirty="0" smtClean="0">
                <a:solidFill>
                  <a:schemeClr val="tx1"/>
                </a:solidFill>
                <a:latin typeface="+mn-lt"/>
                <a:ea typeface="+mn-ea"/>
                <a:cs typeface="+mn-cs"/>
              </a:rPr>
              <a:t>台以上のサーバーに持たせることで可用性を高めています。</a:t>
            </a:r>
            <a:endParaRPr kumimoji="1" lang="en-US" altLang="ja-JP" sz="1200" kern="1200" dirty="0" smtClean="0">
              <a:solidFill>
                <a:schemeClr val="tx1"/>
              </a:solidFill>
              <a:latin typeface="+mn-lt"/>
              <a:ea typeface="+mn-ea"/>
              <a:cs typeface="+mn-cs"/>
            </a:endParaRPr>
          </a:p>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24</a:t>
            </a:fld>
            <a:endParaRPr lang="ja-JP" altLang="en-US"/>
          </a:p>
        </p:txBody>
      </p:sp>
    </p:spTree>
    <p:extLst>
      <p:ext uri="{BB962C8B-B14F-4D97-AF65-F5344CB8AC3E}">
        <p14:creationId xmlns:p14="http://schemas.microsoft.com/office/powerpoint/2010/main" val="2178218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a:t>
            </a:r>
            <a:r>
              <a:rPr kumimoji="1" lang="en-US" altLang="ja-JP" dirty="0" smtClean="0"/>
              <a:t>ACID</a:t>
            </a:r>
            <a:r>
              <a:rPr kumimoji="1" lang="ja-JP" altLang="en-US" dirty="0" smtClean="0"/>
              <a:t>の追求が当たり前だったデータベースの世界に、</a:t>
            </a:r>
            <a:r>
              <a:rPr kumimoji="1" lang="en-US" altLang="ja-JP" dirty="0" smtClean="0"/>
              <a:t>ACID</a:t>
            </a:r>
            <a:r>
              <a:rPr kumimoji="1" lang="ja-JP" altLang="en-US" dirty="0" smtClean="0"/>
              <a:t>の実現は難しいが、飛躍的な高速化が可能な手法が出てきたわけです。</a:t>
            </a:r>
            <a:endParaRPr kumimoji="1" lang="en-US" altLang="ja-JP" dirty="0" smtClean="0"/>
          </a:p>
          <a:p>
            <a:endParaRPr kumimoji="1" lang="en-US" altLang="ja-JP" dirty="0" smtClean="0"/>
          </a:p>
          <a:p>
            <a:r>
              <a:rPr kumimoji="1" lang="ja-JP" altLang="en-US" dirty="0" smtClean="0"/>
              <a:t>高速性能も</a:t>
            </a:r>
            <a:r>
              <a:rPr kumimoji="1" lang="en-US" altLang="ja-JP" dirty="0" smtClean="0"/>
              <a:t>ACID</a:t>
            </a:r>
            <a:r>
              <a:rPr kumimoji="1" lang="ja-JP" altLang="en-US" dirty="0" smtClean="0"/>
              <a:t>も欲しい、という要望はもちろんあったわけですが、</a:t>
            </a:r>
            <a:r>
              <a:rPr kumimoji="1" lang="en-US" altLang="ja-JP" dirty="0" smtClean="0"/>
              <a:t>CAP</a:t>
            </a:r>
            <a:r>
              <a:rPr kumimoji="1" lang="ja-JP" altLang="en-US" dirty="0" smtClean="0"/>
              <a:t>定理が発表されて、全てを求めることが無理なことが証明されたのです。（これについてはいろいろ議論があります。詳しくは補足資料で）</a:t>
            </a:r>
            <a:endParaRPr kumimoji="1" lang="en-US" altLang="ja-JP" dirty="0" smtClean="0"/>
          </a:p>
          <a:p>
            <a:endParaRPr kumimoji="1" lang="en-US" altLang="ja-JP" dirty="0" smtClean="0"/>
          </a:p>
          <a:p>
            <a:r>
              <a:rPr kumimoji="1" lang="ja-JP" altLang="en-US" dirty="0" smtClean="0"/>
              <a:t>そして高速化のために</a:t>
            </a:r>
            <a:r>
              <a:rPr kumimoji="1" lang="en-US" altLang="ja-JP" dirty="0" smtClean="0"/>
              <a:t>ACID</a:t>
            </a:r>
            <a:r>
              <a:rPr kumimoji="1" lang="ja-JP" altLang="en-US" dirty="0" smtClean="0"/>
              <a:t>を諦める、という新しい選択肢が生まれました。この考え方を</a:t>
            </a:r>
            <a:r>
              <a:rPr kumimoji="1" lang="en-US" altLang="ja-JP" dirty="0" smtClean="0"/>
              <a:t>BASE</a:t>
            </a:r>
            <a:r>
              <a:rPr kumimoji="1" lang="ja-JP" altLang="en-US" dirty="0" smtClean="0"/>
              <a:t>と呼んでいます。</a:t>
            </a:r>
            <a:r>
              <a:rPr kumimoji="1" lang="en-US" altLang="ja-JP" dirty="0" smtClean="0"/>
              <a:t>BASE</a:t>
            </a:r>
            <a:r>
              <a:rPr kumimoji="1" lang="ja-JP" altLang="en-US" dirty="0" smtClean="0"/>
              <a:t>に基づいたデータベースシステムが</a:t>
            </a:r>
            <a:r>
              <a:rPr kumimoji="1" lang="en-US" altLang="ja-JP" dirty="0" smtClean="0"/>
              <a:t>NoSQL</a:t>
            </a:r>
            <a:r>
              <a:rPr kumimoji="1" lang="ja-JP" altLang="en-US" dirty="0" smtClean="0"/>
              <a:t>である、ということもできます。</a:t>
            </a:r>
            <a:endParaRPr kumimoji="1" lang="en-US" altLang="ja-JP" dirty="0" smtClean="0"/>
          </a:p>
          <a:p>
            <a:endParaRPr kumimoji="1" lang="en-US" altLang="ja-JP" dirty="0" smtClean="0"/>
          </a:p>
          <a:p>
            <a:r>
              <a:rPr kumimoji="1" lang="ja-JP" altLang="en-US" dirty="0" smtClean="0"/>
              <a:t>ただ、</a:t>
            </a:r>
            <a:r>
              <a:rPr kumimoji="1" lang="en-US" altLang="ja-JP" dirty="0" smtClean="0"/>
              <a:t>KVS</a:t>
            </a:r>
            <a:r>
              <a:rPr kumimoji="1" lang="ja-JP" altLang="en-US" dirty="0" smtClean="0"/>
              <a:t>の定義は未だに曖昧で、決まった仕様もありません。「これができれば</a:t>
            </a:r>
            <a:r>
              <a:rPr kumimoji="1" lang="en-US" altLang="ja-JP" dirty="0" smtClean="0"/>
              <a:t>KVS</a:t>
            </a:r>
            <a:r>
              <a:rPr kumimoji="1" lang="ja-JP" altLang="en-US" dirty="0" smtClean="0"/>
              <a:t>」とか「これが無ければ</a:t>
            </a:r>
            <a:r>
              <a:rPr kumimoji="1" lang="en-US" altLang="ja-JP" dirty="0" smtClean="0"/>
              <a:t>KVS</a:t>
            </a:r>
            <a:r>
              <a:rPr kumimoji="1" lang="ja-JP" altLang="en-US" dirty="0" smtClean="0"/>
              <a:t>とは呼べない」などの決まりが無いのです。</a:t>
            </a:r>
            <a:r>
              <a:rPr kumimoji="1" lang="en-US" altLang="ja-JP" dirty="0" err="1" smtClean="0"/>
              <a:t>BigTable</a:t>
            </a:r>
            <a:r>
              <a:rPr kumimoji="1" lang="ja-JP" altLang="en-US" dirty="0" smtClean="0"/>
              <a:t>も、</a:t>
            </a:r>
            <a:r>
              <a:rPr kumimoji="1" lang="en-US" altLang="ja-JP" dirty="0" smtClean="0"/>
              <a:t>Wikipedia</a:t>
            </a:r>
            <a:r>
              <a:rPr kumimoji="1" lang="ja-JP" altLang="en-US" dirty="0" smtClean="0"/>
              <a:t>では「ソート済みカラム指向」などと分類されています。他のサイトでも、</a:t>
            </a:r>
            <a:r>
              <a:rPr kumimoji="1" lang="en-US" altLang="ja-JP" dirty="0" smtClean="0"/>
              <a:t>KVS</a:t>
            </a:r>
            <a:r>
              <a:rPr kumimoji="1" lang="ja-JP" altLang="en-US" dirty="0" err="1" smtClean="0"/>
              <a:t>だっ</a:t>
            </a:r>
            <a:r>
              <a:rPr kumimoji="1" lang="ja-JP" altLang="en-US" dirty="0" smtClean="0"/>
              <a:t>たりカラム指向だったりと、一定しません。</a:t>
            </a:r>
            <a:endParaRPr kumimoji="1" lang="en-US" altLang="ja-JP" dirty="0" smtClean="0"/>
          </a:p>
          <a:p>
            <a:endParaRPr kumimoji="1" lang="en-US" altLang="ja-JP" dirty="0" smtClean="0"/>
          </a:p>
          <a:p>
            <a:r>
              <a:rPr kumimoji="1" lang="ja-JP" altLang="en-US" dirty="0" smtClean="0"/>
              <a:t>さらに現在、様々な会社が自社の用途に合わせた</a:t>
            </a:r>
            <a:r>
              <a:rPr kumimoji="1" lang="en-US" altLang="ja-JP" dirty="0" smtClean="0"/>
              <a:t>KVS</a:t>
            </a:r>
            <a:r>
              <a:rPr kumimoji="1" lang="ja-JP" altLang="en-US" dirty="0" err="1" smtClean="0"/>
              <a:t>を開</a:t>
            </a:r>
            <a:r>
              <a:rPr kumimoji="1" lang="ja-JP" altLang="en-US" dirty="0" smtClean="0"/>
              <a:t>発しています。データ構造もできることも微妙に違うのです。</a:t>
            </a:r>
            <a:r>
              <a:rPr kumimoji="1" lang="en-US" altLang="ja-JP" dirty="0" smtClean="0"/>
              <a:t>Facebook</a:t>
            </a:r>
            <a:r>
              <a:rPr kumimoji="1" lang="ja-JP" altLang="en-US" dirty="0" smtClean="0"/>
              <a:t>が作った</a:t>
            </a:r>
            <a:r>
              <a:rPr kumimoji="1" lang="en-US" altLang="ja-JP" dirty="0" smtClean="0"/>
              <a:t>KVS</a:t>
            </a:r>
            <a:r>
              <a:rPr kumimoji="1" lang="ja-JP" altLang="en-US" dirty="0" smtClean="0"/>
              <a:t>である</a:t>
            </a:r>
            <a:r>
              <a:rPr kumimoji="1" lang="en-US" altLang="ja-JP" dirty="0" smtClean="0"/>
              <a:t>Cassandra</a:t>
            </a:r>
            <a:r>
              <a:rPr kumimoji="1" lang="ja-JP" altLang="en-US" dirty="0" smtClean="0"/>
              <a:t>は、可用性を重視してデータの整合性についてはプライオリティを下げています。</a:t>
            </a:r>
            <a:endParaRPr kumimoji="1" lang="en-US" altLang="ja-JP" dirty="0" smtClean="0"/>
          </a:p>
          <a:p>
            <a:endParaRPr kumimoji="1" lang="en-US" altLang="ja-JP" dirty="0" smtClean="0"/>
          </a:p>
          <a:p>
            <a:r>
              <a:rPr kumimoji="1" lang="ja-JP" altLang="en-US" dirty="0" smtClean="0"/>
              <a:t>例えば、</a:t>
            </a:r>
            <a:r>
              <a:rPr kumimoji="1" lang="en-US" altLang="ja-JP" dirty="0" smtClean="0"/>
              <a:t>Facebook</a:t>
            </a:r>
            <a:r>
              <a:rPr kumimoji="1" lang="ja-JP" altLang="en-US" dirty="0" smtClean="0"/>
              <a:t>で「いいね</a:t>
            </a:r>
            <a:r>
              <a:rPr kumimoji="1" lang="en-US" altLang="ja-JP" dirty="0" smtClean="0"/>
              <a:t>!</a:t>
            </a:r>
            <a:r>
              <a:rPr kumimoji="1" lang="ja-JP" altLang="en-US" dirty="0" smtClean="0"/>
              <a:t>」したのに、すぐにそれが反映されないことがあります。しかし、それは数秒のことで、気づかない人も多いでしょう。</a:t>
            </a:r>
            <a:endParaRPr kumimoji="1" lang="en-US" altLang="ja-JP" dirty="0" smtClean="0"/>
          </a:p>
          <a:p>
            <a:r>
              <a:rPr kumimoji="1" lang="ja-JP" altLang="en-US" dirty="0" smtClean="0"/>
              <a:t>何秒か待てば、きちんと反映されます。これが「</a:t>
            </a:r>
            <a:r>
              <a:rPr kumimoji="1" lang="en-US" altLang="ja-JP" dirty="0" smtClean="0"/>
              <a:t>Eventually Consistent</a:t>
            </a:r>
            <a:r>
              <a:rPr kumimoji="1" lang="ja-JP" altLang="en-US" dirty="0" smtClean="0"/>
              <a:t>」です。</a:t>
            </a:r>
            <a:endParaRPr kumimoji="1" lang="en-US" altLang="ja-JP" dirty="0" smtClean="0"/>
          </a:p>
          <a:p>
            <a:r>
              <a:rPr kumimoji="1" lang="ja-JP" altLang="en-US" dirty="0" smtClean="0"/>
              <a:t>「いいね</a:t>
            </a:r>
            <a:r>
              <a:rPr kumimoji="1" lang="en-US" altLang="ja-JP" dirty="0" smtClean="0"/>
              <a:t>!</a:t>
            </a:r>
            <a:r>
              <a:rPr kumimoji="1" lang="ja-JP" altLang="en-US" dirty="0" smtClean="0"/>
              <a:t>」が何秒か遅れようが、怒る人はいないわけです。</a:t>
            </a:r>
            <a:endParaRPr kumimoji="1" lang="en-US" altLang="ja-JP" dirty="0" smtClean="0"/>
          </a:p>
          <a:p>
            <a:endParaRPr kumimoji="1" lang="en-US" altLang="ja-JP" dirty="0" smtClean="0"/>
          </a:p>
          <a:p>
            <a:r>
              <a:rPr kumimoji="1" lang="en-US" altLang="ja-JP" dirty="0" smtClean="0"/>
              <a:t>Google</a:t>
            </a:r>
            <a:r>
              <a:rPr kumimoji="1" lang="ja-JP" altLang="en-US" dirty="0" smtClean="0"/>
              <a:t>のサービスでは、整合性を重視した実装となっており、一貫性は保たれますが、一時的にサービスを利用できない状態が起こりえます。</a:t>
            </a:r>
            <a:endParaRPr kumimoji="1" lang="en-US" altLang="ja-JP" dirty="0" smtClean="0"/>
          </a:p>
          <a:p>
            <a:r>
              <a:rPr kumimoji="1" lang="ja-JP" altLang="en-US" dirty="0" smtClean="0"/>
              <a:t>検索サービスやカレンダーなどの反応が悪いことがありますが、少し待てば復活するので、大きな問題にはならないでしょう。</a:t>
            </a:r>
            <a:endParaRPr kumimoji="1" lang="en-US" altLang="ja-JP" dirty="0" smtClean="0"/>
          </a:p>
          <a:p>
            <a:endParaRPr kumimoji="1" lang="en-US" altLang="ja-JP" dirty="0" smtClean="0"/>
          </a:p>
          <a:p>
            <a:r>
              <a:rPr kumimoji="1" lang="ja-JP" altLang="en-US" dirty="0" smtClean="0"/>
              <a:t>要するに、「全てを追求する」のではなく、「我慢できるところは我慢する」ことによって、「これまでとは次元の違うスケーラビリティを得る」のが</a:t>
            </a:r>
            <a:r>
              <a:rPr kumimoji="1" lang="en-US" altLang="ja-JP" dirty="0" smtClean="0"/>
              <a:t>NoSQL</a:t>
            </a:r>
            <a:r>
              <a:rPr kumimoji="1" lang="ja-JP" altLang="en-US" dirty="0" smtClean="0"/>
              <a:t>であり、</a:t>
            </a:r>
            <a:r>
              <a:rPr kumimoji="1" lang="en-US" altLang="ja-JP" dirty="0" smtClean="0"/>
              <a:t>BASE</a:t>
            </a:r>
            <a:r>
              <a:rPr kumimoji="1" lang="ja-JP" altLang="en-US" dirty="0" smtClean="0"/>
              <a:t>の思想なのです。</a:t>
            </a:r>
            <a:endParaRPr kumimoji="1" lang="en-US" altLang="ja-JP" dirty="0" smtClean="0"/>
          </a:p>
          <a:p>
            <a:endParaRPr kumimoji="1" lang="en-US" altLang="ja-JP" dirty="0" smtClean="0"/>
          </a:p>
          <a:p>
            <a:r>
              <a:rPr kumimoji="1" lang="ja-JP" altLang="en-US" dirty="0" smtClean="0"/>
              <a:t>しかし、これが株式取引のシステムであったならば、数秒の遅れは数億円の損失に繋がるかもしれません。そこに</a:t>
            </a:r>
            <a:r>
              <a:rPr kumimoji="1" lang="en-US" altLang="ja-JP" dirty="0" smtClean="0"/>
              <a:t>NoSQL</a:t>
            </a:r>
            <a:r>
              <a:rPr kumimoji="1" lang="ja-JP" altLang="en-US" dirty="0" smtClean="0"/>
              <a:t>を使うわけにはいかないのです。</a:t>
            </a:r>
            <a:endParaRPr kumimoji="1" lang="en-US" altLang="ja-JP" dirty="0" smtClean="0"/>
          </a:p>
          <a:p>
            <a:endParaRPr kumimoji="1" lang="en-US" altLang="ja-JP" dirty="0" smtClean="0"/>
          </a:p>
          <a:p>
            <a:r>
              <a:rPr kumimoji="1" lang="ja-JP" altLang="en-US" dirty="0" smtClean="0"/>
              <a:t>要は、自社の顧客が望んでいることを見極め、重要でない部分を妥協することなのです。それによって、システムコストを大きく削減することができます。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25</a:t>
            </a:fld>
            <a:endParaRPr lang="ja-JP" altLang="en-US"/>
          </a:p>
        </p:txBody>
      </p:sp>
    </p:spTree>
    <p:extLst>
      <p:ext uri="{BB962C8B-B14F-4D97-AF65-F5344CB8AC3E}">
        <p14:creationId xmlns:p14="http://schemas.microsoft.com/office/powerpoint/2010/main" val="3520815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ここで大切なのは、</a:t>
            </a:r>
            <a:r>
              <a:rPr kumimoji="1" lang="en-US" altLang="ja-JP" dirty="0" smtClean="0"/>
              <a:t>KVS</a:t>
            </a:r>
            <a:r>
              <a:rPr kumimoji="1" lang="ja-JP" altLang="en-US" dirty="0" smtClean="0"/>
              <a:t>は</a:t>
            </a:r>
            <a:r>
              <a:rPr kumimoji="1" lang="en-US" altLang="ja-JP" dirty="0" smtClean="0"/>
              <a:t>RDBMS</a:t>
            </a:r>
            <a:r>
              <a:rPr kumimoji="1" lang="ja-JP" altLang="en-US" dirty="0" smtClean="0"/>
              <a:t>の代わりにはならない、ということです。排他制御やトランザクション処理の機能は基本的には持っていません。（一部には持っている実装もあります）</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プログラムを作ることによって</a:t>
            </a:r>
            <a:r>
              <a:rPr kumimoji="1" lang="en-US" altLang="ja-JP" dirty="0" smtClean="0"/>
              <a:t>KVS</a:t>
            </a:r>
            <a:r>
              <a:rPr kumimoji="1" lang="ja-JP" altLang="en-US" dirty="0" smtClean="0"/>
              <a:t>にそういった機能を付け加えることは可能ですが、</a:t>
            </a:r>
            <a:r>
              <a:rPr kumimoji="1" lang="en-US" altLang="ja-JP" sz="1200" kern="1200" dirty="0" smtClean="0">
                <a:solidFill>
                  <a:schemeClr val="tx1"/>
                </a:solidFill>
                <a:latin typeface="+mn-lt"/>
                <a:ea typeface="+mn-ea"/>
                <a:cs typeface="+mn-cs"/>
              </a:rPr>
              <a:t>DBMS</a:t>
            </a:r>
            <a:r>
              <a:rPr kumimoji="1" lang="ja-JP" altLang="en-US" sz="1200" kern="1200" dirty="0" smtClean="0">
                <a:solidFill>
                  <a:schemeClr val="tx1"/>
                </a:solidFill>
                <a:latin typeface="+mn-lt"/>
                <a:ea typeface="+mn-ea"/>
                <a:cs typeface="+mn-cs"/>
              </a:rPr>
              <a:t>側にほとんど機能が無いため、足りない部分はアプリケーション側で対応しなければならず、設計・実装は非常に困難です。</a:t>
            </a:r>
            <a:endParaRPr kumimoji="1" lang="en-US" altLang="ja-JP"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smtClean="0">
                <a:solidFill>
                  <a:schemeClr val="tx1"/>
                </a:solidFill>
                <a:latin typeface="+mn-lt"/>
                <a:ea typeface="+mn-ea"/>
                <a:cs typeface="+mn-cs"/>
              </a:rPr>
              <a:t>また、アプリケーションの開発についても、</a:t>
            </a:r>
            <a:r>
              <a:rPr kumimoji="1" lang="en-US" altLang="ja-JP" sz="1200" kern="1200" dirty="0" smtClean="0">
                <a:solidFill>
                  <a:schemeClr val="tx1"/>
                </a:solidFill>
                <a:latin typeface="+mn-lt"/>
                <a:ea typeface="+mn-ea"/>
                <a:cs typeface="+mn-cs"/>
              </a:rPr>
              <a:t>SQL</a:t>
            </a:r>
            <a:r>
              <a:rPr kumimoji="1" lang="ja-JP" altLang="en-US" sz="1200" kern="1200" dirty="0" err="1" smtClean="0">
                <a:solidFill>
                  <a:schemeClr val="tx1"/>
                </a:solidFill>
                <a:latin typeface="+mn-lt"/>
                <a:ea typeface="+mn-ea"/>
                <a:cs typeface="+mn-cs"/>
              </a:rPr>
              <a:t>での</a:t>
            </a:r>
            <a:r>
              <a:rPr kumimoji="1" lang="ja-JP" altLang="en-US" sz="1200" kern="1200" dirty="0" smtClean="0">
                <a:solidFill>
                  <a:schemeClr val="tx1"/>
                </a:solidFill>
                <a:latin typeface="+mn-lt"/>
                <a:ea typeface="+mn-ea"/>
                <a:cs typeface="+mn-cs"/>
              </a:rPr>
              <a:t>開発経験は何の役にも立ちません。</a:t>
            </a:r>
            <a:endParaRPr kumimoji="1" lang="en-US" altLang="ja-JP"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smtClean="0">
                <a:solidFill>
                  <a:schemeClr val="tx1"/>
                </a:solidFill>
                <a:latin typeface="+mn-lt"/>
                <a:ea typeface="+mn-ea"/>
                <a:cs typeface="+mn-cs"/>
              </a:rPr>
              <a:t>つまり、</a:t>
            </a:r>
            <a:r>
              <a:rPr kumimoji="1" lang="en-US" altLang="ja-JP" sz="1200" kern="1200" dirty="0" smtClean="0">
                <a:solidFill>
                  <a:schemeClr val="tx1"/>
                </a:solidFill>
                <a:latin typeface="+mn-lt"/>
                <a:ea typeface="+mn-ea"/>
                <a:cs typeface="+mn-cs"/>
              </a:rPr>
              <a:t>RDBMS</a:t>
            </a:r>
            <a:r>
              <a:rPr kumimoji="1" lang="ja-JP" altLang="en-US" sz="1200" kern="1200" dirty="0" smtClean="0">
                <a:solidFill>
                  <a:schemeClr val="tx1"/>
                </a:solidFill>
                <a:latin typeface="+mn-lt"/>
                <a:ea typeface="+mn-ea"/>
                <a:cs typeface="+mn-cs"/>
              </a:rPr>
              <a:t>でなければならない分野と、</a:t>
            </a:r>
            <a:r>
              <a:rPr kumimoji="1" lang="en-US" altLang="ja-JP" sz="1200" kern="1200" dirty="0" smtClean="0">
                <a:solidFill>
                  <a:schemeClr val="tx1"/>
                </a:solidFill>
                <a:latin typeface="+mn-lt"/>
                <a:ea typeface="+mn-ea"/>
                <a:cs typeface="+mn-cs"/>
              </a:rPr>
              <a:t>KVS</a:t>
            </a:r>
            <a:r>
              <a:rPr kumimoji="1" lang="ja-JP" altLang="en-US" sz="1200" kern="1200" dirty="0" smtClean="0">
                <a:solidFill>
                  <a:schemeClr val="tx1"/>
                </a:solidFill>
                <a:latin typeface="+mn-lt"/>
                <a:ea typeface="+mn-ea"/>
                <a:cs typeface="+mn-cs"/>
              </a:rPr>
              <a:t>で良い分野がある、ということです。用途と目的に応じて選択していく必要があります。</a:t>
            </a:r>
            <a:endParaRPr kumimoji="1" lang="en-US" altLang="ja-JP"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smtClean="0">
                <a:solidFill>
                  <a:schemeClr val="tx1"/>
                </a:solidFill>
                <a:latin typeface="+mn-lt"/>
                <a:ea typeface="+mn-ea"/>
                <a:cs typeface="+mn-cs"/>
              </a:rPr>
              <a:t>例えば</a:t>
            </a:r>
            <a:r>
              <a:rPr kumimoji="1" lang="en-US" altLang="ja-JP" sz="1200" kern="1200" dirty="0" smtClean="0">
                <a:solidFill>
                  <a:schemeClr val="tx1"/>
                </a:solidFill>
                <a:latin typeface="+mn-lt"/>
                <a:ea typeface="+mn-ea"/>
                <a:cs typeface="+mn-cs"/>
              </a:rPr>
              <a:t>EC</a:t>
            </a:r>
            <a:r>
              <a:rPr kumimoji="1" lang="ja-JP" altLang="en-US" sz="1200" kern="1200" dirty="0" smtClean="0">
                <a:solidFill>
                  <a:schemeClr val="tx1"/>
                </a:solidFill>
                <a:latin typeface="+mn-lt"/>
                <a:ea typeface="+mn-ea"/>
                <a:cs typeface="+mn-cs"/>
              </a:rPr>
              <a:t>サイトなどでは、商品検索の部分は</a:t>
            </a:r>
            <a:r>
              <a:rPr kumimoji="1" lang="en-US" altLang="ja-JP" sz="1200" kern="1200" dirty="0" smtClean="0">
                <a:solidFill>
                  <a:schemeClr val="tx1"/>
                </a:solidFill>
                <a:latin typeface="+mn-lt"/>
                <a:ea typeface="+mn-ea"/>
                <a:cs typeface="+mn-cs"/>
              </a:rPr>
              <a:t>KVS</a:t>
            </a:r>
            <a:r>
              <a:rPr kumimoji="1" lang="ja-JP" altLang="en-US" sz="1200" kern="1200" dirty="0" smtClean="0">
                <a:solidFill>
                  <a:schemeClr val="tx1"/>
                </a:solidFill>
                <a:latin typeface="+mn-lt"/>
                <a:ea typeface="+mn-ea"/>
                <a:cs typeface="+mn-cs"/>
              </a:rPr>
              <a:t>で、決済処理の部分は</a:t>
            </a:r>
            <a:r>
              <a:rPr kumimoji="1" lang="en-US" altLang="ja-JP" sz="1200" kern="1200" dirty="0" smtClean="0">
                <a:solidFill>
                  <a:schemeClr val="tx1"/>
                </a:solidFill>
                <a:latin typeface="+mn-lt"/>
                <a:ea typeface="+mn-ea"/>
                <a:cs typeface="+mn-cs"/>
              </a:rPr>
              <a:t>RDBMS</a:t>
            </a:r>
            <a:r>
              <a:rPr kumimoji="1" lang="ja-JP" altLang="en-US" sz="1200" kern="1200" dirty="0" smtClean="0">
                <a:solidFill>
                  <a:schemeClr val="tx1"/>
                </a:solidFill>
                <a:latin typeface="+mn-lt"/>
                <a:ea typeface="+mn-ea"/>
                <a:cs typeface="+mn-cs"/>
              </a:rPr>
              <a:t>を使う、といった負荷分散を行う事が考えられます。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26</a:t>
            </a:fld>
            <a:endParaRPr lang="ja-JP" altLang="en-US"/>
          </a:p>
        </p:txBody>
      </p:sp>
    </p:spTree>
    <p:extLst>
      <p:ext uri="{BB962C8B-B14F-4D97-AF65-F5344CB8AC3E}">
        <p14:creationId xmlns:p14="http://schemas.microsoft.com/office/powerpoint/2010/main" val="844657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ドキュメント指向</a:t>
            </a:r>
            <a:r>
              <a:rPr kumimoji="1" lang="en-US" altLang="ja-JP" dirty="0" smtClean="0"/>
              <a:t>DB</a:t>
            </a:r>
            <a:r>
              <a:rPr kumimoji="1" lang="ja-JP" altLang="en-US" dirty="0" smtClean="0"/>
              <a:t>は、非構造化データ（ドキュメント）を効率的に扱うことができます。</a:t>
            </a:r>
            <a:endParaRPr kumimoji="1" lang="en-US" altLang="ja-JP" dirty="0" smtClean="0"/>
          </a:p>
          <a:p>
            <a:endParaRPr kumimoji="1" lang="en-US" altLang="ja-JP" dirty="0" smtClean="0"/>
          </a:p>
          <a:p>
            <a:r>
              <a:rPr kumimoji="1" lang="en-US" altLang="ja-JP" dirty="0" smtClean="0"/>
              <a:t>RDBMS</a:t>
            </a:r>
            <a:r>
              <a:rPr kumimoji="1" lang="ja-JP" altLang="en-US" dirty="0" smtClean="0"/>
              <a:t>と比べて最大の違いは、「スキーマ」が無いことです。スキーマとは、</a:t>
            </a:r>
            <a:r>
              <a:rPr kumimoji="1" lang="en-US" altLang="ja-JP" dirty="0" smtClean="0"/>
              <a:t>RDBMS</a:t>
            </a:r>
            <a:r>
              <a:rPr kumimoji="1" lang="ja-JP" altLang="en-US" dirty="0" smtClean="0"/>
              <a:t>でデータを効率的に取り扱うことができるように、あらかじめデータ（テーブル）の構造を決めておくことです。</a:t>
            </a:r>
            <a:endParaRPr kumimoji="1" lang="en-US" altLang="ja-JP" dirty="0" smtClean="0"/>
          </a:p>
          <a:p>
            <a:r>
              <a:rPr kumimoji="1" lang="ja-JP" altLang="en-US" dirty="0" smtClean="0"/>
              <a:t>スキーマによって、</a:t>
            </a:r>
            <a:r>
              <a:rPr kumimoji="1" lang="en-US" altLang="ja-JP" dirty="0" smtClean="0"/>
              <a:t>RDBMS</a:t>
            </a:r>
            <a:r>
              <a:rPr kumimoji="1" lang="ja-JP" altLang="en-US" dirty="0" smtClean="0"/>
              <a:t>は効率的にデータを扱え、ストレージ容量も節約できます。</a:t>
            </a:r>
            <a:endParaRPr kumimoji="1" lang="en-US" altLang="ja-JP" dirty="0" smtClean="0"/>
          </a:p>
          <a:p>
            <a:endParaRPr kumimoji="1" lang="en-US" altLang="ja-JP" dirty="0" smtClean="0"/>
          </a:p>
          <a:p>
            <a:r>
              <a:rPr kumimoji="1" lang="ja-JP" altLang="en-US" dirty="0" smtClean="0"/>
              <a:t>しかし、文書などの非構造化データは、サイズや構造が個々に違います。イメージ等を含んでいるかもしれません。</a:t>
            </a:r>
            <a:r>
              <a:rPr kumimoji="1" lang="en-US" altLang="ja-JP" dirty="0" smtClean="0"/>
              <a:t>RDBMS</a:t>
            </a:r>
            <a:r>
              <a:rPr kumimoji="1" lang="ja-JP" altLang="en-US" dirty="0" smtClean="0"/>
              <a:t>でこういったデータを扱うためには、データ毎にスキーマを定義し直すか、あらかじめどんなものでも入れられるようなスキーマにしておかなければならず、とても効率的とは言えません。</a:t>
            </a:r>
            <a:endParaRPr kumimoji="1" lang="en-US" altLang="ja-JP" dirty="0" smtClean="0"/>
          </a:p>
          <a:p>
            <a:endParaRPr kumimoji="1" lang="en-US" altLang="ja-JP" dirty="0" smtClean="0"/>
          </a:p>
          <a:p>
            <a:r>
              <a:rPr kumimoji="1" lang="ja-JP" altLang="en-US" sz="1200" b="0" i="0" kern="1200" dirty="0" smtClean="0">
                <a:solidFill>
                  <a:schemeClr val="tx1"/>
                </a:solidFill>
                <a:effectLst/>
                <a:latin typeface="+mn-lt"/>
                <a:ea typeface="+mn-ea"/>
                <a:cs typeface="+mn-cs"/>
              </a:rPr>
              <a:t>ドキュメント指向データベースでは、</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件分のデータを「ドキュメント」と呼び、ツリー構造で管理されます。個々のドキュメントは自由なデータ構造を持つことができ、ドキュメントの挿入や削除も簡単です。多くの実装では、シャーディングによる分散処理にも対応しています。</a:t>
            </a:r>
            <a:endParaRPr kumimoji="1" lang="en-US" altLang="ja-JP" sz="1200" b="0" i="0" kern="1200" dirty="0" smtClean="0">
              <a:solidFill>
                <a:schemeClr val="tx1"/>
              </a:solidFill>
              <a:effectLst/>
              <a:latin typeface="+mn-lt"/>
              <a:ea typeface="+mn-ea"/>
              <a:cs typeface="+mn-cs"/>
            </a:endParaRPr>
          </a:p>
          <a:p>
            <a:endParaRPr kumimoji="1" lang="en-US" altLang="ja-JP" sz="1200" b="0" i="0" kern="1200" dirty="0" smtClean="0">
              <a:solidFill>
                <a:schemeClr val="tx1"/>
              </a:solidFill>
              <a:effectLst/>
              <a:latin typeface="+mn-lt"/>
              <a:ea typeface="+mn-ea"/>
              <a:cs typeface="+mn-cs"/>
            </a:endParaRPr>
          </a:p>
          <a:p>
            <a:r>
              <a:rPr kumimoji="1" lang="en-US" altLang="ja-JP" sz="1200" b="0" i="0" kern="1200" dirty="0" smtClean="0">
                <a:solidFill>
                  <a:schemeClr val="tx1"/>
                </a:solidFill>
                <a:effectLst/>
                <a:latin typeface="+mn-lt"/>
                <a:ea typeface="+mn-ea"/>
                <a:cs typeface="+mn-cs"/>
              </a:rPr>
              <a:t>JSON</a:t>
            </a:r>
            <a:r>
              <a:rPr kumimoji="1" lang="ja-JP" altLang="en-US" sz="1200" b="0" i="0" kern="1200" dirty="0" smtClean="0">
                <a:solidFill>
                  <a:schemeClr val="tx1"/>
                </a:solidFill>
                <a:effectLst/>
                <a:latin typeface="+mn-lt"/>
                <a:ea typeface="+mn-ea"/>
                <a:cs typeface="+mn-cs"/>
              </a:rPr>
              <a:t>を使う</a:t>
            </a:r>
            <a:r>
              <a:rPr kumimoji="1" lang="en-US" altLang="ja-JP" sz="1200" b="0" i="0" kern="1200" dirty="0" err="1" smtClean="0">
                <a:solidFill>
                  <a:schemeClr val="tx1"/>
                </a:solidFill>
                <a:effectLst/>
                <a:latin typeface="+mn-lt"/>
                <a:ea typeface="+mn-ea"/>
                <a:cs typeface="+mn-cs"/>
              </a:rPr>
              <a:t>CouchDB</a:t>
            </a:r>
            <a:r>
              <a:rPr kumimoji="1" lang="ja-JP" altLang="en-US" sz="1200" b="0" i="0" kern="1200" dirty="0" err="1" smtClean="0">
                <a:solidFill>
                  <a:schemeClr val="tx1"/>
                </a:solidFill>
                <a:effectLst/>
                <a:latin typeface="+mn-lt"/>
                <a:ea typeface="+mn-ea"/>
                <a:cs typeface="+mn-cs"/>
              </a:rPr>
              <a:t>、</a:t>
            </a:r>
            <a:r>
              <a:rPr kumimoji="1" lang="en-US" altLang="ja-JP" sz="1200" b="0" i="0" kern="1200" dirty="0" err="1" smtClean="0">
                <a:solidFill>
                  <a:schemeClr val="tx1"/>
                </a:solidFill>
                <a:effectLst/>
                <a:latin typeface="+mn-lt"/>
                <a:ea typeface="+mn-ea"/>
                <a:cs typeface="+mn-cs"/>
              </a:rPr>
              <a:t>MongoDB</a:t>
            </a:r>
            <a:r>
              <a:rPr kumimoji="1" lang="ja-JP" altLang="en-US" sz="1200" b="0" i="0" kern="1200" dirty="0" err="1"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他に</a:t>
            </a:r>
            <a:r>
              <a:rPr kumimoji="1" lang="en-US" altLang="ja-JP" sz="1200" b="0" i="0" kern="1200" dirty="0" smtClean="0">
                <a:solidFill>
                  <a:schemeClr val="tx1"/>
                </a:solidFill>
                <a:effectLst/>
                <a:latin typeface="+mn-lt"/>
                <a:ea typeface="+mn-ea"/>
                <a:cs typeface="+mn-cs"/>
              </a:rPr>
              <a:t>XMLDB</a:t>
            </a:r>
            <a:r>
              <a:rPr kumimoji="1" lang="ja-JP" altLang="en-US" sz="1200" b="0" i="0" kern="1200" dirty="0" smtClean="0">
                <a:solidFill>
                  <a:schemeClr val="tx1"/>
                </a:solidFill>
                <a:effectLst/>
                <a:latin typeface="+mn-lt"/>
                <a:ea typeface="+mn-ea"/>
                <a:cs typeface="+mn-cs"/>
              </a:rPr>
              <a:t>などがあります。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28</a:t>
            </a:fld>
            <a:endParaRPr lang="ja-JP" altLang="en-US"/>
          </a:p>
        </p:txBody>
      </p:sp>
    </p:spTree>
    <p:extLst>
      <p:ext uri="{BB962C8B-B14F-4D97-AF65-F5344CB8AC3E}">
        <p14:creationId xmlns:p14="http://schemas.microsoft.com/office/powerpoint/2010/main" val="2223301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しかし、データベースの進化は激しく、すでに次のデータベースが出てきています。</a:t>
            </a:r>
            <a:endParaRPr kumimoji="1" lang="en-US" altLang="ja-JP" dirty="0" smtClean="0"/>
          </a:p>
          <a:p>
            <a:endParaRPr kumimoji="1" lang="en-US" altLang="ja-JP" dirty="0" smtClean="0"/>
          </a:p>
          <a:p>
            <a:r>
              <a:rPr kumimoji="1" lang="ja-JP" altLang="en-US" dirty="0" smtClean="0"/>
              <a:t>リレーショナルモデルをサポートし、</a:t>
            </a:r>
            <a:r>
              <a:rPr kumimoji="1" lang="en-US" altLang="ja-JP" dirty="0" smtClean="0"/>
              <a:t>SQL</a:t>
            </a:r>
            <a:r>
              <a:rPr kumimoji="1" lang="ja-JP" altLang="en-US" dirty="0" smtClean="0"/>
              <a:t>によるアクセスが可能で、かつ</a:t>
            </a:r>
            <a:r>
              <a:rPr kumimoji="1" lang="en-US" altLang="ja-JP" dirty="0" smtClean="0"/>
              <a:t>KVS</a:t>
            </a:r>
            <a:r>
              <a:rPr kumimoji="1" lang="ja-JP" altLang="en-US" dirty="0" smtClean="0"/>
              <a:t>並のスケーラビリティと高速性を併せ持ったデータベースです。</a:t>
            </a:r>
            <a:r>
              <a:rPr kumimoji="1" lang="en-US" altLang="ja-JP" dirty="0" err="1" smtClean="0"/>
              <a:t>NewSQL</a:t>
            </a:r>
            <a:r>
              <a:rPr kumimoji="1" lang="ja-JP" altLang="en-US" dirty="0" smtClean="0"/>
              <a:t>と呼ばれます。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30</a:t>
            </a:fld>
            <a:endParaRPr lang="ja-JP" altLang="en-US"/>
          </a:p>
        </p:txBody>
      </p:sp>
    </p:spTree>
    <p:extLst>
      <p:ext uri="{BB962C8B-B14F-4D97-AF65-F5344CB8AC3E}">
        <p14:creationId xmlns:p14="http://schemas.microsoft.com/office/powerpoint/2010/main" val="412484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コンピュータは、別名「データ処理装置」とも呼びます。つまり、デジタルのデータを読み込み、処理するのがコンピュータの仕事なのです。</a:t>
            </a:r>
            <a:endParaRPr kumimoji="1" lang="en-US" altLang="ja-JP" dirty="0" smtClean="0"/>
          </a:p>
          <a:p>
            <a:r>
              <a:rPr kumimoji="1" lang="ja-JP" altLang="en-US" dirty="0" smtClean="0"/>
              <a:t>処理したデータはそのまま画面に表示しておしまい、ということもありますが、ほとんどの場合、データは保存されます。そのデータを後に読み込んで処理するのです。</a:t>
            </a:r>
            <a:endParaRPr kumimoji="1" lang="en-US" altLang="ja-JP" dirty="0" smtClean="0"/>
          </a:p>
          <a:p>
            <a:endParaRPr kumimoji="1" lang="en-US" altLang="ja-JP" dirty="0" smtClean="0"/>
          </a:p>
          <a:p>
            <a:r>
              <a:rPr kumimoji="1" lang="ja-JP" altLang="en-US" dirty="0" smtClean="0"/>
              <a:t>つまり、コンピュータ（データ処理装置）にとってデータの保存は不可欠と言えます。しかし、そのデータがプログラム内に保持されていたり、単にディスク上に保存されるだけで十分な場合もあります。</a:t>
            </a:r>
            <a:endParaRPr kumimoji="1" lang="en-US" altLang="ja-JP" dirty="0" smtClean="0"/>
          </a:p>
          <a:p>
            <a:endParaRPr kumimoji="1" lang="en-US" altLang="ja-JP" dirty="0" smtClean="0"/>
          </a:p>
          <a:p>
            <a:r>
              <a:rPr kumimoji="1" lang="ja-JP" altLang="en-US" dirty="0" smtClean="0"/>
              <a:t>コンピュータはデータがデジタルになっていなければ扱えませんが、いったんデータをデジタルに変換してしまうと、紙のデータに比べて大きなメリットが生まれます。</a:t>
            </a:r>
            <a:endParaRPr kumimoji="1" lang="en-US" altLang="ja-JP" dirty="0" smtClean="0"/>
          </a:p>
          <a:p>
            <a:r>
              <a:rPr kumimoji="1" lang="ja-JP" altLang="en-US" dirty="0" smtClean="0"/>
              <a:t>それは、</a:t>
            </a:r>
            <a:endParaRPr kumimoji="1" lang="en-US" altLang="ja-JP" dirty="0" smtClean="0"/>
          </a:p>
          <a:p>
            <a:r>
              <a:rPr kumimoji="1" lang="ja-JP" altLang="en-US" dirty="0" smtClean="0"/>
              <a:t>・デジタル化によってコンピュータによる処理が可能となり、高速に処理が可能になること。</a:t>
            </a:r>
            <a:endParaRPr kumimoji="1" lang="en-US" altLang="ja-JP" dirty="0" smtClean="0"/>
          </a:p>
          <a:p>
            <a:r>
              <a:rPr kumimoji="1" lang="ja-JP" altLang="en-US" dirty="0" smtClean="0"/>
              <a:t>・大量のデータの中から必要な物を見つけ出す「検索」性に優れていること。</a:t>
            </a:r>
            <a:endParaRPr kumimoji="1" lang="en-US" altLang="ja-JP" dirty="0" smtClean="0"/>
          </a:p>
          <a:p>
            <a:r>
              <a:rPr kumimoji="1" lang="ja-JP" altLang="en-US" dirty="0" smtClean="0"/>
              <a:t>・そして、コピーが簡単に作れることです。</a:t>
            </a:r>
            <a:endParaRPr kumimoji="1" lang="en-US" altLang="ja-JP" dirty="0" smtClean="0"/>
          </a:p>
          <a:p>
            <a:endParaRPr kumimoji="1" lang="en-US" altLang="ja-JP" dirty="0" smtClean="0"/>
          </a:p>
          <a:p>
            <a:r>
              <a:rPr kumimoji="1" lang="ja-JP" altLang="en-US" dirty="0" smtClean="0"/>
              <a:t>コンピュータの業務での活用が進むうちに、データベースの役割も重要になります。しかし、単にディスクにファイルを置いておくだけでは、たとえば沢山のユーザーが同時にデータを書き換えたりする場合に不都合が生じます。データを</a:t>
            </a:r>
            <a:r>
              <a:rPr kumimoji="1" lang="en-US" altLang="ja-JP" dirty="0" smtClean="0"/>
              <a:t>1</a:t>
            </a:r>
            <a:r>
              <a:rPr kumimoji="1" lang="ja-JP" altLang="en-US" dirty="0" smtClean="0"/>
              <a:t>カ所に集約し、効率的かつ安全・確実に管理する必要が生じたのです。</a:t>
            </a:r>
            <a:endParaRPr kumimoji="1" lang="en-US" altLang="ja-JP" dirty="0" smtClean="0"/>
          </a:p>
          <a:p>
            <a:endParaRPr kumimoji="1" lang="en-US" altLang="ja-JP" dirty="0" smtClean="0"/>
          </a:p>
          <a:p>
            <a:r>
              <a:rPr kumimoji="1" lang="ja-JP" altLang="en-US" dirty="0" smtClean="0"/>
              <a:t>そのために、データベースを管理するためのソフトウェア（</a:t>
            </a:r>
            <a:r>
              <a:rPr kumimoji="1" lang="en-US" altLang="ja-JP" dirty="0" smtClean="0"/>
              <a:t>DBMS</a:t>
            </a:r>
            <a:r>
              <a:rPr kumimoji="1" lang="ja-JP" altLang="en-US" dirty="0" smtClean="0"/>
              <a:t>）が開発されました。</a:t>
            </a:r>
            <a:r>
              <a:rPr kumimoji="1" lang="en-US" altLang="ja-JP" dirty="0" smtClean="0"/>
              <a:t>DBMS</a:t>
            </a:r>
            <a:r>
              <a:rPr kumimoji="1" lang="ja-JP" altLang="en-US" dirty="0" smtClean="0"/>
              <a:t>の開発においては、</a:t>
            </a:r>
            <a:endParaRPr kumimoji="1" lang="en-US" altLang="ja-JP" dirty="0" smtClean="0"/>
          </a:p>
          <a:p>
            <a:endParaRPr kumimoji="1" lang="en-US" altLang="ja-JP" dirty="0" smtClean="0"/>
          </a:p>
          <a:p>
            <a:r>
              <a:rPr kumimoji="1" lang="ja-JP" altLang="en-US" dirty="0" smtClean="0"/>
              <a:t>・効率的なデータの取扱いを行うためにはどのようなデータモデルを採用すべきか</a:t>
            </a:r>
            <a:endParaRPr kumimoji="1" lang="en-US" altLang="ja-JP" dirty="0" smtClean="0"/>
          </a:p>
          <a:p>
            <a:r>
              <a:rPr kumimoji="1" lang="ja-JP" altLang="en-US" dirty="0" smtClean="0"/>
              <a:t>・同じデータに複数のユーザーが同時にアクセスした場合の処理方法</a:t>
            </a:r>
            <a:endParaRPr kumimoji="1" lang="en-US" altLang="ja-JP" dirty="0" smtClean="0"/>
          </a:p>
          <a:p>
            <a:r>
              <a:rPr kumimoji="1" lang="ja-JP" altLang="en-US" dirty="0" smtClean="0"/>
              <a:t>・大量のデータを高速かつ簡単に検索するための方法</a:t>
            </a:r>
            <a:endParaRPr kumimoji="1" lang="en-US" altLang="ja-JP" dirty="0" smtClean="0"/>
          </a:p>
          <a:p>
            <a:r>
              <a:rPr kumimoji="1" lang="ja-JP" altLang="en-US" dirty="0" smtClean="0"/>
              <a:t>・データの重要度に応じてアクセスできるユーザーを区別するアクセス制御の方法</a:t>
            </a:r>
            <a:endParaRPr kumimoji="1" lang="en-US" altLang="ja-JP" dirty="0" smtClean="0"/>
          </a:p>
          <a:p>
            <a:r>
              <a:rPr kumimoji="1" lang="ja-JP" altLang="en-US" dirty="0" smtClean="0"/>
              <a:t>・突然電源が落ちたりコンピュータが故障した場合にデータをどのように保全するか</a:t>
            </a:r>
            <a:endParaRPr kumimoji="1" lang="en-US" altLang="ja-JP" dirty="0" smtClean="0"/>
          </a:p>
          <a:p>
            <a:endParaRPr kumimoji="1" lang="en-US" altLang="ja-JP" dirty="0" smtClean="0"/>
          </a:p>
          <a:p>
            <a:r>
              <a:rPr kumimoji="1" lang="ja-JP" altLang="en-US" dirty="0" smtClean="0"/>
              <a:t>など、多くの課題を解決する必要があります。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a:t>
            </a:fld>
            <a:endParaRPr lang="ja-JP" altLang="en-US"/>
          </a:p>
        </p:txBody>
      </p:sp>
    </p:spTree>
    <p:extLst>
      <p:ext uri="{BB962C8B-B14F-4D97-AF65-F5344CB8AC3E}">
        <p14:creationId xmlns:p14="http://schemas.microsoft.com/office/powerpoint/2010/main" val="352361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NewSQL</a:t>
            </a:r>
            <a:r>
              <a:rPr kumimoji="1" lang="ja-JP" altLang="en-US" dirty="0" smtClean="0"/>
              <a:t>には、新たに（主にオープンソースで）開発された物に加え、既存の</a:t>
            </a:r>
            <a:r>
              <a:rPr kumimoji="1" lang="en-US" altLang="ja-JP" dirty="0" smtClean="0"/>
              <a:t>RDBMS</a:t>
            </a:r>
            <a:r>
              <a:rPr kumimoji="1" lang="ja-JP" altLang="en-US" dirty="0" smtClean="0"/>
              <a:t>に</a:t>
            </a:r>
            <a:r>
              <a:rPr kumimoji="1" lang="en-US" altLang="ja-JP" dirty="0" smtClean="0"/>
              <a:t>KVS</a:t>
            </a:r>
            <a:r>
              <a:rPr kumimoji="1" lang="ja-JP" altLang="en-US" dirty="0" smtClean="0"/>
              <a:t>的な機能を付加した物があります。</a:t>
            </a:r>
            <a:endParaRPr kumimoji="1" lang="en-US" altLang="ja-JP" dirty="0" smtClean="0"/>
          </a:p>
          <a:p>
            <a:endParaRPr kumimoji="1" lang="en-US" altLang="ja-JP" dirty="0" smtClean="0"/>
          </a:p>
          <a:p>
            <a:r>
              <a:rPr kumimoji="1" lang="ja-JP" altLang="en-US" dirty="0" smtClean="0"/>
              <a:t>この分野はまだ始まったばかりで、様々な新製品が発表されています。近い将来、ひとつのデータベースで全ての要求に応えるものが実用化されるのかも知れません。</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31</a:t>
            </a:fld>
            <a:endParaRPr lang="ja-JP" altLang="en-US"/>
          </a:p>
        </p:txBody>
      </p:sp>
    </p:spTree>
    <p:extLst>
      <p:ext uri="{BB962C8B-B14F-4D97-AF65-F5344CB8AC3E}">
        <p14:creationId xmlns:p14="http://schemas.microsoft.com/office/powerpoint/2010/main" val="1690865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先ほど</a:t>
            </a:r>
            <a:r>
              <a:rPr kumimoji="1" lang="en-US" altLang="ja-JP" dirty="0" err="1" smtClean="0"/>
              <a:t>BigTable</a:t>
            </a:r>
            <a:r>
              <a:rPr kumimoji="1" lang="ja-JP" altLang="en-US" dirty="0" smtClean="0"/>
              <a:t>のお話しをしましたので、ついでに最近話題の</a:t>
            </a:r>
            <a:r>
              <a:rPr kumimoji="1" lang="en-US" altLang="ja-JP" dirty="0" err="1" smtClean="0"/>
              <a:t>MapReduce</a:t>
            </a:r>
            <a:r>
              <a:rPr kumimoji="1" lang="ja-JP" altLang="en-US" dirty="0" smtClean="0"/>
              <a:t>・</a:t>
            </a:r>
            <a:r>
              <a:rPr kumimoji="1" lang="en-US" altLang="ja-JP" dirty="0" smtClean="0"/>
              <a:t>Hadoop</a:t>
            </a:r>
            <a:r>
              <a:rPr kumimoji="1" lang="ja-JP" altLang="en-US" dirty="0" smtClean="0"/>
              <a:t>についても触れておきたいと思います。</a:t>
            </a:r>
            <a:endParaRPr kumimoji="1" lang="en-US" altLang="ja-JP" dirty="0" smtClean="0"/>
          </a:p>
          <a:p>
            <a:endParaRPr kumimoji="1" lang="en-US" altLang="ja-JP" dirty="0" smtClean="0"/>
          </a:p>
          <a:p>
            <a:r>
              <a:rPr kumimoji="1" lang="en-US" altLang="ja-JP" dirty="0" smtClean="0"/>
              <a:t>Hadoop</a:t>
            </a:r>
            <a:r>
              <a:rPr kumimoji="1" lang="ja-JP" altLang="en-US" dirty="0" smtClean="0"/>
              <a:t>については名前をご存じの方も多いと思います。今や、様々な企業が</a:t>
            </a:r>
            <a:r>
              <a:rPr kumimoji="1" lang="en-US" altLang="ja-JP" dirty="0" smtClean="0"/>
              <a:t>Hadoop</a:t>
            </a:r>
            <a:r>
              <a:rPr kumimoji="1" lang="ja-JP" altLang="en-US" dirty="0" smtClean="0"/>
              <a:t>のサポートを始めており、ビッグデータ解析のソリューションとして有名ですが、大規模分散処理のソリューションです。</a:t>
            </a:r>
            <a:r>
              <a:rPr kumimoji="1" lang="en-US" altLang="ja-JP" dirty="0" smtClean="0"/>
              <a:t>Hadoop</a:t>
            </a:r>
            <a:r>
              <a:rPr kumimoji="1" lang="ja-JP" altLang="en-US" dirty="0" smtClean="0"/>
              <a:t>の原型は、</a:t>
            </a:r>
            <a:r>
              <a:rPr kumimoji="1" lang="en-US" altLang="ja-JP" dirty="0" smtClean="0"/>
              <a:t>Google</a:t>
            </a:r>
            <a:r>
              <a:rPr kumimoji="1" lang="ja-JP" altLang="en-US" dirty="0" smtClean="0"/>
              <a:t>によって開発されました。</a:t>
            </a:r>
            <a:endParaRPr kumimoji="1" lang="en-US" altLang="ja-JP" dirty="0" smtClean="0"/>
          </a:p>
          <a:p>
            <a:endParaRPr kumimoji="1" lang="en-US" altLang="ja-JP" dirty="0" smtClean="0"/>
          </a:p>
          <a:p>
            <a:r>
              <a:rPr kumimoji="1" lang="en-US" altLang="ja-JP" dirty="0" smtClean="0"/>
              <a:t>Google</a:t>
            </a:r>
            <a:r>
              <a:rPr kumimoji="1" lang="ja-JP" altLang="en-US" dirty="0" smtClean="0"/>
              <a:t>は自社のサービスで使うために、大規模な分散処理ソリューションを開発したのですが、それが先ほどお話しした</a:t>
            </a:r>
            <a:r>
              <a:rPr kumimoji="1" lang="en-US" altLang="ja-JP" dirty="0" err="1" smtClean="0"/>
              <a:t>BigTable</a:t>
            </a:r>
            <a:r>
              <a:rPr kumimoji="1" lang="ja-JP" altLang="en-US" dirty="0" smtClean="0"/>
              <a:t>と</a:t>
            </a:r>
            <a:r>
              <a:rPr kumimoji="1" lang="en-US" altLang="ja-JP" dirty="0" err="1" smtClean="0"/>
              <a:t>MapReduce</a:t>
            </a:r>
            <a:r>
              <a:rPr kumimoji="1" lang="ja-JP" altLang="en-US" dirty="0" smtClean="0"/>
              <a:t>です。</a:t>
            </a:r>
            <a:r>
              <a:rPr kumimoji="1" lang="en-US" altLang="ja-JP" dirty="0" err="1" smtClean="0"/>
              <a:t>BigTable</a:t>
            </a:r>
            <a:r>
              <a:rPr kumimoji="1" lang="ja-JP" altLang="en-US" dirty="0" smtClean="0"/>
              <a:t>が分散データベース、</a:t>
            </a:r>
            <a:r>
              <a:rPr kumimoji="1" lang="en-US" altLang="ja-JP" dirty="0" err="1" smtClean="0"/>
              <a:t>MapReduce</a:t>
            </a:r>
            <a:r>
              <a:rPr kumimoji="1" lang="ja-JP" altLang="en-US" dirty="0" smtClean="0"/>
              <a:t>が分散処理です。</a:t>
            </a:r>
            <a:r>
              <a:rPr kumimoji="1" lang="en-US" altLang="ja-JP" dirty="0" err="1" smtClean="0"/>
              <a:t>BigTable</a:t>
            </a:r>
            <a:r>
              <a:rPr kumimoji="1" lang="ja-JP" altLang="en-US" dirty="0" smtClean="0"/>
              <a:t>・</a:t>
            </a:r>
            <a:r>
              <a:rPr kumimoji="1" lang="en-US" altLang="ja-JP" dirty="0" err="1" smtClean="0"/>
              <a:t>MapReduce</a:t>
            </a:r>
            <a:r>
              <a:rPr kumimoji="1" lang="ja-JP" altLang="en-US" dirty="0" smtClean="0"/>
              <a:t>はオープンソースではありませんが、</a:t>
            </a:r>
            <a:r>
              <a:rPr kumimoji="1" lang="en-US" altLang="ja-JP" dirty="0" smtClean="0"/>
              <a:t>Google</a:t>
            </a:r>
            <a:r>
              <a:rPr kumimoji="1" lang="ja-JP" altLang="en-US" dirty="0" smtClean="0"/>
              <a:t>がそのアーキテクチャについて論文を発表したところ、その可能性に目を付けた</a:t>
            </a:r>
            <a:r>
              <a:rPr kumimoji="1" lang="en-US" altLang="ja-JP" dirty="0" smtClean="0"/>
              <a:t>Yahoo!</a:t>
            </a:r>
            <a:r>
              <a:rPr kumimoji="1" lang="ja-JP" altLang="en-US" dirty="0" smtClean="0"/>
              <a:t>のエンジニアが</a:t>
            </a:r>
            <a:r>
              <a:rPr kumimoji="1" lang="en-US" altLang="ja-JP" dirty="0" smtClean="0"/>
              <a:t>Java</a:t>
            </a:r>
            <a:r>
              <a:rPr kumimoji="1" lang="ja-JP" altLang="en-US" dirty="0" smtClean="0"/>
              <a:t>で独自に実装しました。それが</a:t>
            </a:r>
            <a:r>
              <a:rPr kumimoji="1" lang="en-US" altLang="ja-JP" dirty="0" err="1" smtClean="0"/>
              <a:t>Hbase</a:t>
            </a:r>
            <a:r>
              <a:rPr kumimoji="1" lang="ja-JP" altLang="en-US" dirty="0" smtClean="0"/>
              <a:t>・</a:t>
            </a:r>
            <a:r>
              <a:rPr kumimoji="1" lang="en-US" altLang="ja-JP" dirty="0" smtClean="0"/>
              <a:t>Hadoop</a:t>
            </a:r>
            <a:r>
              <a:rPr kumimoji="1" lang="ja-JP" altLang="en-US" dirty="0" smtClean="0"/>
              <a:t>です。現在</a:t>
            </a:r>
            <a:r>
              <a:rPr kumimoji="1" lang="en-US" altLang="ja-JP" dirty="0" smtClean="0"/>
              <a:t>Apache</a:t>
            </a:r>
            <a:r>
              <a:rPr kumimoji="1" lang="ja-JP" altLang="en-US" dirty="0" smtClean="0"/>
              <a:t>のプロジェクトとしてオープンソースで開発されています。</a:t>
            </a:r>
            <a:endParaRPr kumimoji="1" lang="en-US" altLang="ja-JP" dirty="0" smtClean="0"/>
          </a:p>
          <a:p>
            <a:endParaRPr kumimoji="1" lang="en-US" altLang="ja-JP" dirty="0" smtClean="0"/>
          </a:p>
          <a:p>
            <a:r>
              <a:rPr kumimoji="1" lang="en-US" altLang="ja-JP" dirty="0" err="1" smtClean="0"/>
              <a:t>Hbase</a:t>
            </a:r>
            <a:r>
              <a:rPr kumimoji="1" lang="ja-JP" altLang="en-US" dirty="0" err="1" smtClean="0"/>
              <a:t>、</a:t>
            </a:r>
            <a:r>
              <a:rPr kumimoji="1" lang="en-US" altLang="ja-JP" dirty="0" err="1" smtClean="0"/>
              <a:t>BigTable</a:t>
            </a:r>
            <a:r>
              <a:rPr kumimoji="1" lang="ja-JP" altLang="en-US" dirty="0" smtClean="0"/>
              <a:t>は、</a:t>
            </a:r>
            <a:r>
              <a:rPr kumimoji="1" lang="en-US" altLang="ja-JP" dirty="0" smtClean="0"/>
              <a:t>KVS</a:t>
            </a:r>
            <a:r>
              <a:rPr kumimoji="1" lang="ja-JP" altLang="en-US" dirty="0" smtClean="0"/>
              <a:t>として紹介されることが多いですが、</a:t>
            </a:r>
            <a:r>
              <a:rPr kumimoji="1" lang="en-US" altLang="ja-JP" dirty="0" smtClean="0"/>
              <a:t>Wikipedia</a:t>
            </a:r>
            <a:r>
              <a:rPr kumimoji="1" lang="ja-JP" altLang="en-US" dirty="0" smtClean="0"/>
              <a:t>では「ソート済みカラム指向」に分類されています。この辺の分類はまだはっきりしていないようです。</a:t>
            </a:r>
            <a:endParaRPr kumimoji="1" lang="en-US" altLang="ja-JP" dirty="0" smtClean="0"/>
          </a:p>
          <a:p>
            <a:r>
              <a:rPr kumimoji="1" lang="ja-JP" altLang="en-US" dirty="0" smtClean="0"/>
              <a:t>古いインタビュー記事では、</a:t>
            </a:r>
            <a:r>
              <a:rPr kumimoji="1" lang="en-US" altLang="ja-JP" dirty="0" smtClean="0"/>
              <a:t>Google</a:t>
            </a:r>
            <a:r>
              <a:rPr kumimoji="1" lang="ja-JP" altLang="en-US" dirty="0" smtClean="0"/>
              <a:t>自身、</a:t>
            </a:r>
            <a:r>
              <a:rPr kumimoji="1" lang="en-US" altLang="ja-JP" dirty="0" err="1" smtClean="0"/>
              <a:t>BigTable</a:t>
            </a:r>
            <a:r>
              <a:rPr kumimoji="1" lang="ja-JP" altLang="en-US" dirty="0" smtClean="0"/>
              <a:t>を</a:t>
            </a:r>
            <a:r>
              <a:rPr kumimoji="1" lang="en-US" altLang="ja-JP" dirty="0" smtClean="0"/>
              <a:t>KVS</a:t>
            </a:r>
            <a:r>
              <a:rPr kumimoji="1" lang="ja-JP" altLang="en-US" dirty="0" smtClean="0"/>
              <a:t>と言っていた時期もあるようです。</a:t>
            </a:r>
            <a:endParaRPr kumimoji="1" lang="en-US" altLang="ja-JP" dirty="0" smtClean="0"/>
          </a:p>
          <a:p>
            <a:r>
              <a:rPr kumimoji="1" lang="en-US" altLang="ja-JP" dirty="0" smtClean="0"/>
              <a:t>http://d.hatena.ne.jp/kazunori_279/20091118/1258527666</a:t>
            </a:r>
          </a:p>
          <a:p>
            <a:r>
              <a:rPr kumimoji="1" lang="ja-JP" altLang="en-US" dirty="0" smtClean="0"/>
              <a:t>「</a:t>
            </a:r>
            <a:r>
              <a:rPr lang="en-US" altLang="ja-JP" dirty="0" smtClean="0"/>
              <a:t>Google</a:t>
            </a:r>
            <a:r>
              <a:rPr lang="ja-JP" altLang="en-US" dirty="0" smtClean="0"/>
              <a:t>自身は</a:t>
            </a:r>
            <a:r>
              <a:rPr lang="en-US" altLang="ja-JP" dirty="0" err="1" smtClean="0"/>
              <a:t>Bigtable</a:t>
            </a:r>
            <a:r>
              <a:rPr lang="ja-JP" altLang="en-US" dirty="0" smtClean="0"/>
              <a:t>のことを分散</a:t>
            </a:r>
            <a:r>
              <a:rPr lang="en-US" altLang="ja-JP" dirty="0" smtClean="0"/>
              <a:t>KVS</a:t>
            </a:r>
            <a:r>
              <a:rPr lang="ja-JP" altLang="en-US" dirty="0" smtClean="0"/>
              <a:t>と捉えているようです」（オリジナルへのリンクは消失）</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34</a:t>
            </a:fld>
            <a:endParaRPr lang="ja-JP" altLang="en-US"/>
          </a:p>
        </p:txBody>
      </p:sp>
    </p:spTree>
    <p:extLst>
      <p:ext uri="{BB962C8B-B14F-4D97-AF65-F5344CB8AC3E}">
        <p14:creationId xmlns:p14="http://schemas.microsoft.com/office/powerpoint/2010/main" val="1101617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BigTable</a:t>
            </a:r>
            <a:r>
              <a:rPr kumimoji="1" lang="ja-JP" altLang="en-US" dirty="0" smtClean="0"/>
              <a:t>同様、</a:t>
            </a:r>
            <a:r>
              <a:rPr kumimoji="1" lang="en-US" altLang="ja-JP" dirty="0" err="1" smtClean="0"/>
              <a:t>MapReduce</a:t>
            </a:r>
            <a:r>
              <a:rPr kumimoji="1" lang="ja-JP" altLang="en-US" dirty="0" smtClean="0"/>
              <a:t>（</a:t>
            </a:r>
            <a:r>
              <a:rPr kumimoji="1" lang="en-US" altLang="ja-JP" dirty="0" smtClean="0"/>
              <a:t>Hadoop</a:t>
            </a:r>
            <a:r>
              <a:rPr kumimoji="1" lang="ja-JP" altLang="en-US" dirty="0" smtClean="0"/>
              <a:t>）もまた、大量のデータを大規模に分散させて高速に処理させるための仕組みです。</a:t>
            </a:r>
            <a:endParaRPr kumimoji="1" lang="en-US" altLang="ja-JP" dirty="0" smtClean="0"/>
          </a:p>
          <a:p>
            <a:endParaRPr kumimoji="1" lang="en-US" altLang="ja-JP" dirty="0" smtClean="0"/>
          </a:p>
          <a:p>
            <a:r>
              <a:rPr kumimoji="1" lang="en-US" altLang="ja-JP" dirty="0" smtClean="0"/>
              <a:t>Google</a:t>
            </a:r>
            <a:r>
              <a:rPr kumimoji="1" lang="ja-JP" altLang="en-US" dirty="0" smtClean="0"/>
              <a:t>が扱うようなデータは、今ではビッグデータを呼ばれています。かつて無いほどのデータを扱うためには、単体のコンピュータや、せいぜい数十台規模の並列処理では追いつきません。</a:t>
            </a:r>
            <a:endParaRPr kumimoji="1" lang="en-US" altLang="ja-JP" dirty="0" smtClean="0"/>
          </a:p>
          <a:p>
            <a:r>
              <a:rPr kumimoji="1" lang="ja-JP" altLang="en-US" dirty="0" smtClean="0"/>
              <a:t>そこで、大量のデータを細かく分割し、数千台規模のコンピュータに並列処理させる仕組みとして開発されたのが、</a:t>
            </a:r>
            <a:r>
              <a:rPr kumimoji="1" lang="en-US" altLang="ja-JP" dirty="0" err="1" smtClean="0"/>
              <a:t>MapReduce</a:t>
            </a:r>
            <a:r>
              <a:rPr kumimoji="1" lang="ja-JP" altLang="en-US" dirty="0" smtClean="0"/>
              <a:t>であり、その</a:t>
            </a:r>
            <a:r>
              <a:rPr kumimoji="1" lang="en-US" altLang="ja-JP" dirty="0" smtClean="0"/>
              <a:t>Java</a:t>
            </a:r>
            <a:r>
              <a:rPr kumimoji="1" lang="ja-JP" altLang="en-US" dirty="0" smtClean="0"/>
              <a:t>版である</a:t>
            </a:r>
            <a:r>
              <a:rPr kumimoji="1" lang="en-US" altLang="ja-JP" dirty="0" smtClean="0"/>
              <a:t>Hadoop</a:t>
            </a:r>
            <a:r>
              <a:rPr kumimoji="1" lang="ja-JP" altLang="en-US" dirty="0" smtClean="0"/>
              <a:t>です。</a:t>
            </a:r>
            <a:endParaRPr kumimoji="1" lang="en-US" altLang="ja-JP" dirty="0" smtClean="0"/>
          </a:p>
          <a:p>
            <a:endParaRPr kumimoji="1" lang="en-US" altLang="ja-JP" dirty="0" smtClean="0"/>
          </a:p>
          <a:p>
            <a:r>
              <a:rPr kumimoji="1" lang="ja-JP" altLang="en-US" dirty="0" smtClean="0"/>
              <a:t>データを分割するステージを</a:t>
            </a:r>
            <a:r>
              <a:rPr kumimoji="1" lang="en-US" altLang="ja-JP" dirty="0" smtClean="0"/>
              <a:t>Map</a:t>
            </a:r>
            <a:r>
              <a:rPr kumimoji="1" lang="ja-JP" altLang="en-US" dirty="0" err="1" smtClean="0"/>
              <a:t>、</a:t>
            </a:r>
            <a:r>
              <a:rPr kumimoji="1" lang="ja-JP" altLang="en-US" dirty="0" smtClean="0"/>
              <a:t>処理後にデータをまとめるステージを</a:t>
            </a:r>
            <a:r>
              <a:rPr kumimoji="1" lang="en-US" altLang="ja-JP" dirty="0" smtClean="0"/>
              <a:t>Reduce</a:t>
            </a:r>
            <a:r>
              <a:rPr kumimoji="1" lang="ja-JP" altLang="en-US" dirty="0" smtClean="0"/>
              <a:t>と呼んでいます。元々のデータが</a:t>
            </a:r>
            <a:r>
              <a:rPr kumimoji="1" lang="en-US" altLang="ja-JP" dirty="0" smtClean="0"/>
              <a:t>KVS</a:t>
            </a:r>
            <a:r>
              <a:rPr kumimoji="1" lang="ja-JP" altLang="en-US" dirty="0" smtClean="0"/>
              <a:t>上で管理されており、分割可能になっていますから、簡単に分散処理を行えるのです。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35</a:t>
            </a:fld>
            <a:endParaRPr lang="ja-JP" altLang="en-US"/>
          </a:p>
        </p:txBody>
      </p:sp>
    </p:spTree>
    <p:extLst>
      <p:ext uri="{BB962C8B-B14F-4D97-AF65-F5344CB8AC3E}">
        <p14:creationId xmlns:p14="http://schemas.microsoft.com/office/powerpoint/2010/main" val="1340963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ビッグデータの大規模分散処理システムとして紹介されることの多い</a:t>
            </a:r>
            <a:r>
              <a:rPr kumimoji="1" lang="en-US" altLang="ja-JP" dirty="0" smtClean="0"/>
              <a:t>Hadoop/</a:t>
            </a:r>
            <a:r>
              <a:rPr kumimoji="1" lang="en-US" altLang="ja-JP" dirty="0" err="1" smtClean="0"/>
              <a:t>Hbase</a:t>
            </a:r>
            <a:r>
              <a:rPr kumimoji="1" lang="ja-JP" altLang="en-US" dirty="0" smtClean="0"/>
              <a:t>ですが、その</a:t>
            </a:r>
            <a:r>
              <a:rPr kumimoji="1" lang="en-US" altLang="ja-JP" dirty="0" smtClean="0"/>
              <a:t>Hadoop</a:t>
            </a:r>
            <a:r>
              <a:rPr kumimoji="1" lang="ja-JP" altLang="en-US" dirty="0" smtClean="0"/>
              <a:t>部分だけを使った分散バッチ処理用途もまた、注目を集めています。</a:t>
            </a:r>
            <a:endParaRPr kumimoji="1" lang="en-US" altLang="ja-JP" dirty="0" smtClean="0"/>
          </a:p>
          <a:p>
            <a:r>
              <a:rPr kumimoji="1" lang="ja-JP" altLang="en-US" dirty="0" smtClean="0"/>
              <a:t>これまでメインフレームで一晩かけて行っていたバッチ処理を、分散させて短時間で終われるようにしようという用途です。</a:t>
            </a:r>
            <a:endParaRPr kumimoji="1" lang="en-US" altLang="ja-JP" dirty="0" smtClean="0"/>
          </a:p>
          <a:p>
            <a:endParaRPr kumimoji="1" lang="en-US" altLang="ja-JP" dirty="0" smtClean="0"/>
          </a:p>
          <a:p>
            <a:r>
              <a:rPr kumimoji="1" lang="ja-JP" altLang="en-US" dirty="0" smtClean="0"/>
              <a:t>日本発のフレームワークも開発されています。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37</a:t>
            </a:fld>
            <a:endParaRPr lang="ja-JP" altLang="en-US"/>
          </a:p>
        </p:txBody>
      </p:sp>
    </p:spTree>
    <p:extLst>
      <p:ext uri="{BB962C8B-B14F-4D97-AF65-F5344CB8AC3E}">
        <p14:creationId xmlns:p14="http://schemas.microsoft.com/office/powerpoint/2010/main" val="1004372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1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4BC7411E-A3C1-41F8-B580-453BE5710523}" type="slidenum">
              <a:rPr lang="ja-JP" altLang="en-US" smtClean="0">
                <a:latin typeface="Arial" pitchFamily="34" charset="0"/>
              </a:rPr>
              <a:pPr eaLnBrk="1" hangingPunct="1">
                <a:spcBef>
                  <a:spcPct val="0"/>
                </a:spcBef>
              </a:pPr>
              <a:t>38</a:t>
            </a:fld>
            <a:endParaRPr lang="ja-JP" alt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CAP</a:t>
            </a:r>
            <a:r>
              <a:rPr kumimoji="1" lang="ja-JP" altLang="en-US" dirty="0" smtClean="0"/>
              <a:t>定理は、分散システムにおけるデータの複製における制限を示したものです。</a:t>
            </a:r>
            <a:endParaRPr kumimoji="1" lang="en-US" altLang="ja-JP" dirty="0" smtClean="0"/>
          </a:p>
          <a:p>
            <a:endParaRPr kumimoji="1" lang="en-US" altLang="ja-JP" dirty="0" smtClean="0"/>
          </a:p>
          <a:p>
            <a:r>
              <a:rPr kumimoji="1" lang="ja-JP" altLang="en-US" dirty="0" smtClean="0"/>
              <a:t>分散システムでは、ノード間のデータ複製において、同時に次の</a:t>
            </a:r>
            <a:r>
              <a:rPr kumimoji="1" lang="en-US" altLang="ja-JP" dirty="0" smtClean="0"/>
              <a:t>3</a:t>
            </a:r>
            <a:r>
              <a:rPr kumimoji="1" lang="ja-JP" altLang="en-US" dirty="0" err="1" smtClean="0"/>
              <a:t>つを保</a:t>
            </a:r>
            <a:r>
              <a:rPr kumimoji="1" lang="ja-JP" altLang="en-US" dirty="0" smtClean="0"/>
              <a:t>証することはできないという定理です。</a:t>
            </a:r>
            <a:endParaRPr kumimoji="1" lang="en-US" altLang="ja-JP" dirty="0" smtClean="0"/>
          </a:p>
          <a:p>
            <a:endParaRPr kumimoji="1" lang="en-US" altLang="ja-JP" dirty="0" smtClean="0"/>
          </a:p>
          <a:p>
            <a:r>
              <a:rPr lang="ja-JP" altLang="en-US" dirty="0" smtClean="0">
                <a:effectLst/>
              </a:rPr>
              <a:t>・</a:t>
            </a:r>
            <a:r>
              <a:rPr lang="en-US" altLang="ja-JP" dirty="0" err="1" smtClean="0">
                <a:effectLst/>
              </a:rPr>
              <a:t>Consistensy</a:t>
            </a:r>
            <a:r>
              <a:rPr lang="en-US" altLang="ja-JP" dirty="0" smtClean="0">
                <a:effectLst/>
              </a:rPr>
              <a:t> (</a:t>
            </a:r>
            <a:r>
              <a:rPr lang="ja-JP" altLang="en-US" dirty="0" smtClean="0">
                <a:effectLst/>
              </a:rPr>
              <a:t>一貫性</a:t>
            </a:r>
            <a:r>
              <a:rPr lang="en-US" altLang="ja-JP" dirty="0" smtClean="0">
                <a:effectLst/>
              </a:rPr>
              <a:t>)</a:t>
            </a:r>
          </a:p>
          <a:p>
            <a:r>
              <a:rPr lang="ja-JP" altLang="en-US" dirty="0" smtClean="0">
                <a:effectLst/>
              </a:rPr>
              <a:t>　</a:t>
            </a:r>
            <a:r>
              <a:rPr lang="ja-JP" altLang="ja-JP" dirty="0" smtClean="0">
                <a:effectLst/>
              </a:rPr>
              <a:t>全てのノードにおいて同時に同じデータが見えなければならない。</a:t>
            </a:r>
            <a:endParaRPr lang="en-US" altLang="ja-JP" dirty="0" smtClean="0">
              <a:effectLst/>
            </a:endParaRPr>
          </a:p>
          <a:p>
            <a:r>
              <a:rPr lang="ja-JP" altLang="en-US" dirty="0" smtClean="0">
                <a:effectLst/>
              </a:rPr>
              <a:t>・</a:t>
            </a:r>
            <a:r>
              <a:rPr lang="en-US" altLang="ja-JP" dirty="0" smtClean="0">
                <a:effectLst/>
              </a:rPr>
              <a:t>Availability (</a:t>
            </a:r>
            <a:r>
              <a:rPr lang="ja-JP" altLang="en-US" dirty="0" smtClean="0">
                <a:effectLst/>
              </a:rPr>
              <a:t>可用性</a:t>
            </a:r>
            <a:r>
              <a:rPr lang="en-US" altLang="ja-JP" dirty="0" smtClean="0">
                <a:effectLst/>
              </a:rPr>
              <a:t>)</a:t>
            </a:r>
          </a:p>
          <a:p>
            <a:r>
              <a:rPr lang="ja-JP" altLang="en-US" dirty="0" smtClean="0">
                <a:effectLst/>
              </a:rPr>
              <a:t>　</a:t>
            </a:r>
            <a:r>
              <a:rPr lang="ja-JP" altLang="ja-JP" dirty="0" smtClean="0">
                <a:effectLst/>
              </a:rPr>
              <a:t>ノード障害により生存ノードの機能性は損なわれない。つまり、ダウンしていないノードが常に応答を返す。</a:t>
            </a:r>
            <a:endParaRPr lang="en-US" altLang="ja-JP" dirty="0" smtClean="0">
              <a:effectLst/>
            </a:endParaRPr>
          </a:p>
          <a:p>
            <a:r>
              <a:rPr kumimoji="1" lang="ja-JP" altLang="en-US" dirty="0" smtClean="0">
                <a:effectLst/>
              </a:rPr>
              <a:t>・</a:t>
            </a:r>
            <a:r>
              <a:rPr kumimoji="1" lang="en-US" altLang="ja-JP" dirty="0" smtClean="0">
                <a:effectLst/>
              </a:rPr>
              <a:t>Partition-tolerance (</a:t>
            </a:r>
            <a:r>
              <a:rPr kumimoji="1" lang="ja-JP" altLang="en-US" dirty="0" smtClean="0">
                <a:effectLst/>
              </a:rPr>
              <a:t>分断耐性</a:t>
            </a:r>
            <a:r>
              <a:rPr kumimoji="1" lang="en-US" altLang="ja-JP" dirty="0" smtClean="0">
                <a:effectLst/>
              </a:rPr>
              <a:t>)</a:t>
            </a:r>
          </a:p>
          <a:p>
            <a:r>
              <a:rPr lang="ja-JP" altLang="en-US" dirty="0" smtClean="0">
                <a:effectLst/>
              </a:rPr>
              <a:t>　</a:t>
            </a:r>
            <a:r>
              <a:rPr lang="ja-JP" altLang="ja-JP" dirty="0" smtClean="0">
                <a:effectLst/>
              </a:rPr>
              <a:t>システムは任意の通信障害などによるメッセージ損失に対し、継続して動作を行う。</a:t>
            </a:r>
            <a:endParaRPr kumimoji="1" lang="en-US" altLang="ja-JP" dirty="0" smtClean="0">
              <a:effectLst/>
            </a:endParaRPr>
          </a:p>
          <a:p>
            <a:endParaRPr kumimoji="1" lang="en-US" altLang="ja-JP" dirty="0" smtClean="0"/>
          </a:p>
          <a:p>
            <a:r>
              <a:rPr kumimoji="1" lang="ja-JP" altLang="en-US" dirty="0" smtClean="0"/>
              <a:t>つまり、分散システムでは上記のうちひとつを諦める必要がある、ということです。</a:t>
            </a:r>
            <a:r>
              <a:rPr kumimoji="1" lang="en-US" altLang="ja-JP" dirty="0" smtClean="0"/>
              <a:t>ACID</a:t>
            </a:r>
            <a:r>
              <a:rPr kumimoji="1" lang="ja-JP" altLang="en-US" dirty="0" smtClean="0"/>
              <a:t>を求める場合、一貫性と可用性が必要になりますから、分断耐性をあきらめる必要があります。つまり、ネットワーク上での分散処理はできない、ということです。</a:t>
            </a:r>
            <a:endParaRPr kumimoji="1" lang="en-US" altLang="ja-JP" dirty="0" smtClean="0"/>
          </a:p>
          <a:p>
            <a:endParaRPr kumimoji="1" lang="en-US" altLang="ja-JP" dirty="0" smtClean="0"/>
          </a:p>
          <a:p>
            <a:r>
              <a:rPr kumimoji="1" lang="ja-JP" altLang="en-US" dirty="0" smtClean="0"/>
              <a:t>インターネット上の</a:t>
            </a:r>
            <a:r>
              <a:rPr kumimoji="1" lang="en-US" altLang="ja-JP" dirty="0" smtClean="0"/>
              <a:t>Web</a:t>
            </a:r>
            <a:r>
              <a:rPr kumimoji="1" lang="ja-JP" altLang="en-US" dirty="0" smtClean="0"/>
              <a:t>サービスに適用する場合、ネットワークの分断耐性は必須の要件となりますから、一貫性か可用性のどちらかを犠牲にする必要があります。</a:t>
            </a:r>
            <a:endParaRPr kumimoji="1" lang="en-US" altLang="ja-JP" dirty="0" smtClean="0"/>
          </a:p>
          <a:p>
            <a:endParaRPr kumimoji="1" lang="en-US" altLang="ja-JP" dirty="0" smtClean="0"/>
          </a:p>
          <a:p>
            <a:r>
              <a:rPr kumimoji="1" lang="ja-JP" altLang="en-US" dirty="0" smtClean="0"/>
              <a:t>しかし、ブリュワー氏は後年、</a:t>
            </a:r>
            <a:r>
              <a:rPr kumimoji="1" lang="en-US" altLang="ja-JP" dirty="0" smtClean="0"/>
              <a:t>CAP</a:t>
            </a:r>
            <a:r>
              <a:rPr kumimoji="1" lang="ja-JP" altLang="en-US" dirty="0" smtClean="0"/>
              <a:t>定理が非常に限定された条件下でのみ成立し、実際のデータベースの設計は「</a:t>
            </a:r>
            <a:r>
              <a:rPr kumimoji="1" lang="en-US" altLang="ja-JP" dirty="0" smtClean="0"/>
              <a:t>3</a:t>
            </a:r>
            <a:r>
              <a:rPr kumimoji="1" lang="ja-JP" altLang="en-US" dirty="0" err="1" smtClean="0"/>
              <a:t>つの</a:t>
            </a:r>
            <a:r>
              <a:rPr kumimoji="1" lang="ja-JP" altLang="en-US" dirty="0" smtClean="0"/>
              <a:t>うち</a:t>
            </a:r>
            <a:r>
              <a:rPr kumimoji="1" lang="en-US" altLang="ja-JP" dirty="0" smtClean="0"/>
              <a:t>2</a:t>
            </a:r>
            <a:r>
              <a:rPr kumimoji="1" lang="ja-JP" altLang="en-US" dirty="0" smtClean="0"/>
              <a:t>つ」を選ぶのではなく、</a:t>
            </a:r>
            <a:r>
              <a:rPr kumimoji="1" lang="en-US" altLang="ja-JP" dirty="0" smtClean="0"/>
              <a:t>3</a:t>
            </a:r>
            <a:r>
              <a:rPr kumimoji="1" lang="ja-JP" altLang="en-US" dirty="0" err="1" smtClean="0"/>
              <a:t>つを</a:t>
            </a:r>
            <a:r>
              <a:rPr kumimoji="1" lang="ja-JP" altLang="en-US" dirty="0" smtClean="0"/>
              <a:t>どのようにバランスさせるかである、といったことを述べています。実際、</a:t>
            </a:r>
            <a:r>
              <a:rPr kumimoji="1" lang="en-US" altLang="ja-JP" dirty="0" err="1" smtClean="0"/>
              <a:t>NewSQL</a:t>
            </a:r>
            <a:r>
              <a:rPr kumimoji="1" lang="ja-JP" altLang="en-US" dirty="0" smtClean="0"/>
              <a:t>など、これら</a:t>
            </a:r>
            <a:r>
              <a:rPr kumimoji="1" lang="en-US" altLang="ja-JP" dirty="0" smtClean="0"/>
              <a:t>3</a:t>
            </a:r>
            <a:r>
              <a:rPr kumimoji="1" lang="ja-JP" altLang="en-US" dirty="0" err="1" smtClean="0"/>
              <a:t>つを</a:t>
            </a:r>
            <a:r>
              <a:rPr kumimoji="1" lang="ja-JP" altLang="en-US" dirty="0" smtClean="0"/>
              <a:t>満足させる</a:t>
            </a:r>
            <a:r>
              <a:rPr kumimoji="1" lang="en-US" altLang="ja-JP" dirty="0" smtClean="0"/>
              <a:t>(</a:t>
            </a:r>
            <a:r>
              <a:rPr kumimoji="1" lang="ja-JP" altLang="en-US" dirty="0" smtClean="0"/>
              <a:t>まだいろいろ条件はあるでしょうが</a:t>
            </a:r>
            <a:r>
              <a:rPr kumimoji="1" lang="en-US" altLang="ja-JP" dirty="0" smtClean="0"/>
              <a:t>)</a:t>
            </a:r>
            <a:r>
              <a:rPr kumimoji="1" lang="ja-JP" altLang="en-US" dirty="0" smtClean="0"/>
              <a:t>システムの開発も行われています。</a:t>
            </a:r>
            <a:endParaRPr kumimoji="1" lang="en-US" altLang="ja-JP" dirty="0" smtClean="0"/>
          </a:p>
          <a:p>
            <a:endParaRPr kumimoji="1" lang="en-US" altLang="ja-JP" smtClean="0"/>
          </a:p>
          <a:p>
            <a:r>
              <a:rPr kumimoji="1" lang="ja-JP" altLang="en-US" smtClean="0"/>
              <a:t>全て</a:t>
            </a:r>
            <a:r>
              <a:rPr kumimoji="1" lang="ja-JP" altLang="en-US" dirty="0" smtClean="0"/>
              <a:t>を完全に達成することは難しくても、優先順位を付けて、特定の目的において満足できるシステムを構築することは可能である、ということです。</a:t>
            </a:r>
            <a:endParaRPr kumimoji="1" lang="en-US" altLang="ja-JP" dirty="0" smtClean="0"/>
          </a:p>
          <a:p>
            <a:endParaRPr kumimoji="1" lang="en-US" altLang="ja-JP" dirty="0" smtClean="0"/>
          </a:p>
          <a:p>
            <a:r>
              <a:rPr kumimoji="1" lang="ja-JP" altLang="en-US" dirty="0" smtClean="0"/>
              <a:t>「</a:t>
            </a:r>
            <a:r>
              <a:rPr kumimoji="1" lang="en-US" altLang="ja-JP" dirty="0" smtClean="0"/>
              <a:t>12</a:t>
            </a:r>
            <a:r>
              <a:rPr kumimoji="1" lang="ja-JP" altLang="en-US" dirty="0" smtClean="0"/>
              <a:t>年後の</a:t>
            </a:r>
            <a:r>
              <a:rPr kumimoji="1" lang="en-US" altLang="ja-JP" dirty="0" smtClean="0"/>
              <a:t>CAP</a:t>
            </a:r>
            <a:r>
              <a:rPr kumimoji="1" lang="ja-JP" altLang="en-US" dirty="0" smtClean="0"/>
              <a:t>定理</a:t>
            </a:r>
            <a:r>
              <a:rPr kumimoji="1" lang="en-US" altLang="ja-JP" dirty="0" smtClean="0"/>
              <a:t>: “</a:t>
            </a:r>
            <a:r>
              <a:rPr kumimoji="1" lang="ja-JP" altLang="en-US" dirty="0" smtClean="0"/>
              <a:t>法則</a:t>
            </a:r>
            <a:r>
              <a:rPr kumimoji="1" lang="en-US" altLang="ja-JP" dirty="0" smtClean="0"/>
              <a:t>”</a:t>
            </a:r>
            <a:r>
              <a:rPr kumimoji="1" lang="ja-JP" altLang="en-US" dirty="0" smtClean="0"/>
              <a:t>はどのように変わったか」</a:t>
            </a:r>
            <a:endParaRPr kumimoji="1" lang="en-US" altLang="ja-JP" dirty="0" smtClean="0"/>
          </a:p>
          <a:p>
            <a:r>
              <a:rPr kumimoji="1" lang="en-US" altLang="ja-JP" dirty="0" smtClean="0"/>
              <a:t>http://www.infoq.com/jp/articles/cap-twelve-years-later-how-the-rules-have-changed</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42</a:t>
            </a:fld>
            <a:endParaRPr lang="ja-JP" altLang="en-US"/>
          </a:p>
        </p:txBody>
      </p:sp>
    </p:spTree>
    <p:extLst>
      <p:ext uri="{BB962C8B-B14F-4D97-AF65-F5344CB8AC3E}">
        <p14:creationId xmlns:p14="http://schemas.microsoft.com/office/powerpoint/2010/main" val="73320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Facebook</a:t>
            </a:r>
            <a:r>
              <a:rPr kumimoji="1" lang="ja-JP" altLang="en-US" dirty="0" smtClean="0"/>
              <a:t>の</a:t>
            </a:r>
            <a:r>
              <a:rPr kumimoji="1" lang="en-US" altLang="ja-JP" dirty="0" smtClean="0"/>
              <a:t>DB</a:t>
            </a:r>
            <a:r>
              <a:rPr kumimoji="1" lang="ja-JP" altLang="en-US" dirty="0" smtClean="0"/>
              <a:t>は</a:t>
            </a:r>
            <a:r>
              <a:rPr kumimoji="1" lang="en-US" altLang="ja-JP" dirty="0" smtClean="0"/>
              <a:t>AP</a:t>
            </a:r>
            <a:r>
              <a:rPr kumimoji="1" lang="ja-JP" altLang="en-US" dirty="0" smtClean="0"/>
              <a:t>型です。データの反映が遅れても、レスポンスを失わないという特性を選んだのでしょう。</a:t>
            </a:r>
            <a:endParaRPr kumimoji="1" lang="en-US" altLang="ja-JP" dirty="0" smtClean="0"/>
          </a:p>
          <a:p>
            <a:r>
              <a:rPr kumimoji="1" lang="en-US" altLang="ja-JP" dirty="0" smtClean="0"/>
              <a:t>Google</a:t>
            </a:r>
            <a:r>
              <a:rPr kumimoji="1" lang="ja-JP" altLang="en-US" dirty="0" smtClean="0"/>
              <a:t>の</a:t>
            </a:r>
            <a:r>
              <a:rPr kumimoji="1" lang="en-US" altLang="ja-JP" dirty="0" err="1" smtClean="0"/>
              <a:t>BigTable</a:t>
            </a:r>
            <a:r>
              <a:rPr kumimoji="1" lang="ja-JP" altLang="en-US" dirty="0" smtClean="0"/>
              <a:t>は</a:t>
            </a:r>
            <a:r>
              <a:rPr kumimoji="1" lang="en-US" altLang="ja-JP" dirty="0" smtClean="0"/>
              <a:t>CP</a:t>
            </a:r>
            <a:r>
              <a:rPr kumimoji="1" lang="ja-JP" altLang="en-US" dirty="0" smtClean="0"/>
              <a:t>型と言われています。整合性は保たれていますが、たまに反応が悪いときがあります。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43</a:t>
            </a:fld>
            <a:endParaRPr lang="ja-JP" altLang="en-US"/>
          </a:p>
        </p:txBody>
      </p:sp>
    </p:spTree>
    <p:extLst>
      <p:ext uri="{BB962C8B-B14F-4D97-AF65-F5344CB8AC3E}">
        <p14:creationId xmlns:p14="http://schemas.microsoft.com/office/powerpoint/2010/main" val="1768196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45</a:t>
            </a:fld>
            <a:endParaRPr lang="ja-JP" altLang="en-US"/>
          </a:p>
        </p:txBody>
      </p:sp>
    </p:spTree>
    <p:extLst>
      <p:ext uri="{BB962C8B-B14F-4D97-AF65-F5344CB8AC3E}">
        <p14:creationId xmlns:p14="http://schemas.microsoft.com/office/powerpoint/2010/main" val="1714536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デジタルデータベースのデータ構造として初期の頃に採用されたのが、ツリー構造です。これは、例えば会社の組織図を思い浮かべるとわかりやすいでしょう。</a:t>
            </a:r>
            <a:endParaRPr kumimoji="1" lang="en-US" altLang="ja-JP" dirty="0" smtClean="0"/>
          </a:p>
          <a:p>
            <a:r>
              <a:rPr kumimoji="1" lang="ja-JP" altLang="en-US" dirty="0" smtClean="0"/>
              <a:t>トップの下に様々な部署があり、社員がいる、という構造です。</a:t>
            </a:r>
            <a:endParaRPr kumimoji="1" lang="en-US" altLang="ja-JP" dirty="0" smtClean="0"/>
          </a:p>
          <a:p>
            <a:endParaRPr kumimoji="1" lang="en-US" altLang="ja-JP" dirty="0" smtClean="0"/>
          </a:p>
          <a:p>
            <a:r>
              <a:rPr kumimoji="1" lang="ja-JP" altLang="en-US" dirty="0" smtClean="0"/>
              <a:t>このモデルでは、親データと子データの関係が生まれ、それが「一対多」の関係にあります。子が複数の親を持つことはできないなど、構造に制限があります。</a:t>
            </a:r>
            <a:endParaRPr kumimoji="1" lang="en-US" altLang="ja-JP" dirty="0" smtClean="0"/>
          </a:p>
          <a:p>
            <a:r>
              <a:rPr kumimoji="1" lang="ja-JP" altLang="en-US" dirty="0" smtClean="0"/>
              <a:t>このモデルのメリットは、大規模なデータベースでも、コンピュータの処理能力やメモリ容量などが少なくて済むことです。</a:t>
            </a:r>
            <a:r>
              <a:rPr kumimoji="1" lang="en-US" altLang="ja-JP" dirty="0" smtClean="0"/>
              <a:t>SQL</a:t>
            </a:r>
            <a:r>
              <a:rPr kumimoji="1" lang="ja-JP" altLang="en-US" dirty="0" err="1" smtClean="0"/>
              <a:t>のような</a:t>
            </a:r>
            <a:r>
              <a:rPr kumimoji="1" lang="ja-JP" altLang="en-US" dirty="0" smtClean="0"/>
              <a:t>標準的な言語が整備されていないため、開発生産性は高くありませんが、コンピュータの能力が限られていた時代には非常にありがたいデータモデルでした。</a:t>
            </a:r>
            <a:endParaRPr kumimoji="1" lang="en-US" altLang="ja-JP" dirty="0" smtClean="0"/>
          </a:p>
          <a:p>
            <a:endParaRPr kumimoji="1" lang="en-US" altLang="ja-JP" dirty="0" smtClean="0"/>
          </a:p>
          <a:p>
            <a:r>
              <a:rPr kumimoji="1" lang="ja-JP" altLang="en-US" dirty="0" smtClean="0"/>
              <a:t>次のネットワーク構造は、ツリー構造に「多対多」の構造を拡張したもので、より柔軟なデータモデルを扱うことができます。</a:t>
            </a:r>
            <a:r>
              <a:rPr kumimoji="1" lang="en-US" altLang="ja-JP" dirty="0" smtClean="0"/>
              <a:t>1969</a:t>
            </a:r>
            <a:r>
              <a:rPr kumimoji="1" lang="ja-JP" altLang="en-US" dirty="0" smtClean="0"/>
              <a:t>年に</a:t>
            </a:r>
            <a:r>
              <a:rPr kumimoji="1" lang="en-US" altLang="ja-JP" dirty="0" smtClean="0"/>
              <a:t>CODASYL</a:t>
            </a:r>
            <a:r>
              <a:rPr kumimoji="1" lang="ja-JP" altLang="en-US" dirty="0" smtClean="0"/>
              <a:t>によって標準規格が定められました。</a:t>
            </a:r>
            <a:endParaRPr kumimoji="1" lang="en-US" altLang="ja-JP" dirty="0" smtClean="0"/>
          </a:p>
          <a:p>
            <a:endParaRPr kumimoji="1" lang="en-US" altLang="ja-JP" dirty="0" smtClean="0"/>
          </a:p>
          <a:p>
            <a:r>
              <a:rPr kumimoji="1" lang="ja-JP" altLang="en-US" dirty="0" smtClean="0"/>
              <a:t>しかし、</a:t>
            </a:r>
            <a:r>
              <a:rPr kumimoji="1" lang="en-US" altLang="ja-JP" dirty="0" smtClean="0"/>
              <a:t>1970</a:t>
            </a:r>
            <a:r>
              <a:rPr kumimoji="1" lang="ja-JP" altLang="en-US" dirty="0" smtClean="0"/>
              <a:t>年代になって、</a:t>
            </a:r>
            <a:r>
              <a:rPr kumimoji="1" lang="en-US" altLang="ja-JP" dirty="0" smtClean="0"/>
              <a:t>IBM</a:t>
            </a:r>
            <a:r>
              <a:rPr kumimoji="1" lang="ja-JP" altLang="en-US" dirty="0" smtClean="0"/>
              <a:t>のエドガー・コットによってリレーショナルモデルが発表され、その他のデータモデルは徐々に使われなくなります。</a:t>
            </a:r>
            <a:endParaRPr kumimoji="1" lang="en-US" altLang="ja-JP" dirty="0" smtClean="0"/>
          </a:p>
          <a:p>
            <a:r>
              <a:rPr kumimoji="1" lang="ja-JP" altLang="en-US" dirty="0" smtClean="0"/>
              <a:t>リレーショナルモデルは、行と列からなる表形式のデータモデルで、柔軟性・拡張性に富んでいます。また、早くから</a:t>
            </a:r>
            <a:r>
              <a:rPr kumimoji="1" lang="en-US" altLang="ja-JP" dirty="0" smtClean="0"/>
              <a:t>SQL</a:t>
            </a:r>
            <a:r>
              <a:rPr kumimoji="1" lang="ja-JP" altLang="en-US" dirty="0" smtClean="0"/>
              <a:t>言語が整備されたため、開発生産性が高まりました。</a:t>
            </a:r>
            <a:endParaRPr kumimoji="1" lang="en-US" altLang="ja-JP" dirty="0" smtClean="0"/>
          </a:p>
          <a:p>
            <a:r>
              <a:rPr kumimoji="1" lang="ja-JP" altLang="en-US" dirty="0" smtClean="0"/>
              <a:t>柔軟で扱いやすい反面、システムには大きな負荷がかかり、一定のリソースが必要になります。</a:t>
            </a:r>
            <a:endParaRPr kumimoji="1" lang="en-US" altLang="ja-JP" dirty="0" smtClean="0"/>
          </a:p>
          <a:p>
            <a:endParaRPr kumimoji="1" lang="en-US" altLang="ja-JP" dirty="0" smtClean="0"/>
          </a:p>
          <a:p>
            <a:r>
              <a:rPr kumimoji="1" lang="ja-JP" altLang="en-US" dirty="0" smtClean="0"/>
              <a:t>柔軟性と開発のしやすさから、</a:t>
            </a:r>
            <a:r>
              <a:rPr kumimoji="1" lang="en-US" altLang="ja-JP" dirty="0" smtClean="0"/>
              <a:t>1980</a:t>
            </a:r>
            <a:r>
              <a:rPr kumimoji="1" lang="ja-JP" altLang="en-US" dirty="0" smtClean="0"/>
              <a:t>年代以降は</a:t>
            </a:r>
            <a:r>
              <a:rPr kumimoji="1" lang="en-US" altLang="ja-JP" dirty="0" smtClean="0"/>
              <a:t>RDBMS</a:t>
            </a:r>
            <a:r>
              <a:rPr kumimoji="1" lang="ja-JP" altLang="en-US" dirty="0" smtClean="0"/>
              <a:t>が主流になり、今ではデータベースと言えばリレーショナル型</a:t>
            </a:r>
            <a:r>
              <a:rPr kumimoji="1" lang="en-US" altLang="ja-JP" dirty="0" smtClean="0"/>
              <a:t>(RDBMS)</a:t>
            </a:r>
            <a:r>
              <a:rPr kumimoji="1" lang="ja-JP" altLang="en-US" dirty="0" smtClean="0"/>
              <a:t>を指すことも多くなりました。</a:t>
            </a:r>
            <a:endParaRPr kumimoji="1" lang="en-US" altLang="ja-JP" dirty="0" smtClean="0"/>
          </a:p>
          <a:p>
            <a:endParaRPr kumimoji="1" lang="en-US" altLang="ja-JP" dirty="0" smtClean="0"/>
          </a:p>
          <a:p>
            <a:r>
              <a:rPr kumimoji="1" lang="ja-JP" altLang="en-US" dirty="0" smtClean="0"/>
              <a:t>ちなみに、ツリー型が昨今見直されています。ツリー型は</a:t>
            </a:r>
            <a:r>
              <a:rPr kumimoji="1" lang="en-US" altLang="ja-JP" dirty="0" smtClean="0"/>
              <a:t>HTML</a:t>
            </a:r>
            <a:r>
              <a:rPr kumimoji="1" lang="ja-JP" altLang="en-US" dirty="0" smtClean="0"/>
              <a:t>等で使われており、</a:t>
            </a:r>
            <a:r>
              <a:rPr kumimoji="1" lang="en-US" altLang="ja-JP" dirty="0" smtClean="0"/>
              <a:t>XML</a:t>
            </a:r>
            <a:r>
              <a:rPr kumimoji="1" lang="ja-JP" altLang="en-US" dirty="0" smtClean="0"/>
              <a:t>データベースのような新しいデータベースで採用されています。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5</a:t>
            </a:fld>
            <a:endParaRPr lang="ja-JP" altLang="en-US"/>
          </a:p>
        </p:txBody>
      </p:sp>
    </p:spTree>
    <p:extLst>
      <p:ext uri="{BB962C8B-B14F-4D97-AF65-F5344CB8AC3E}">
        <p14:creationId xmlns:p14="http://schemas.microsoft.com/office/powerpoint/2010/main" val="3356005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リレーショナルデータベースの基本的なデータ構造は「リレーション」です。これは行と列からなるテーブル（表）形式のデータです。</a:t>
            </a:r>
            <a:endParaRPr kumimoji="1" lang="en-US" altLang="ja-JP" dirty="0" smtClean="0"/>
          </a:p>
          <a:p>
            <a:r>
              <a:rPr kumimoji="1" lang="ja-JP" altLang="en-US" dirty="0" smtClean="0"/>
              <a:t>一般的な</a:t>
            </a:r>
            <a:r>
              <a:rPr kumimoji="1" lang="en-US" altLang="ja-JP" dirty="0" smtClean="0"/>
              <a:t>RDBMS</a:t>
            </a:r>
            <a:r>
              <a:rPr kumimoji="1" lang="ja-JP" altLang="en-US" dirty="0" smtClean="0"/>
              <a:t>では、複数のテーブルを関連づけて取り扱えるようになっており、非常に高い柔軟性を持っています。</a:t>
            </a:r>
            <a:endParaRPr kumimoji="1" lang="en-US" altLang="ja-JP" dirty="0" smtClean="0"/>
          </a:p>
          <a:p>
            <a:endParaRPr kumimoji="1" lang="en-US" altLang="ja-JP" dirty="0" smtClean="0"/>
          </a:p>
          <a:p>
            <a:r>
              <a:rPr kumimoji="1" lang="ja-JP" altLang="en-US" dirty="0" smtClean="0"/>
              <a:t>関連づけは特定の列（カラム）を共有するテーブル同士で行われます。この例では、社員の通勤経路・手段を保持しているテーブルと、通勤手当のテーブルを住所コードで関連づけています。この場合の住所コードが「キー」と呼ばれます。</a:t>
            </a:r>
            <a:endParaRPr kumimoji="1" lang="en-US" altLang="ja-JP" dirty="0" smtClean="0"/>
          </a:p>
          <a:p>
            <a:endParaRPr kumimoji="1" lang="en-US" altLang="ja-JP" dirty="0" smtClean="0"/>
          </a:p>
          <a:p>
            <a:r>
              <a:rPr kumimoji="1" lang="ja-JP" altLang="en-US" dirty="0" smtClean="0"/>
              <a:t>複数のテーブルを跨がって検索を行う事により、例えば、斎藤さんの通勤費がわかるわけです。</a:t>
            </a:r>
            <a:endParaRPr kumimoji="1" lang="en-US" altLang="ja-JP" dirty="0" smtClean="0"/>
          </a:p>
          <a:p>
            <a:endParaRPr kumimoji="1" lang="en-US" altLang="ja-JP" dirty="0" smtClean="0"/>
          </a:p>
          <a:p>
            <a:r>
              <a:rPr kumimoji="1" lang="ja-JP" altLang="en-US" dirty="0" smtClean="0"/>
              <a:t>この際、実際には要求に応じて新しいテーブルを作成しており、その要求のことをクエリーと言います。</a:t>
            </a:r>
            <a:endParaRPr kumimoji="1" lang="en-US" altLang="ja-JP" dirty="0" smtClean="0"/>
          </a:p>
          <a:p>
            <a:r>
              <a:rPr kumimoji="1" lang="ja-JP" altLang="en-US" dirty="0" smtClean="0"/>
              <a:t>また、テーブルやデータの関連や構造をスキーマと言います。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6</a:t>
            </a:fld>
            <a:endParaRPr lang="ja-JP" altLang="en-US"/>
          </a:p>
        </p:txBody>
      </p:sp>
    </p:spTree>
    <p:extLst>
      <p:ext uri="{BB962C8B-B14F-4D97-AF65-F5344CB8AC3E}">
        <p14:creationId xmlns:p14="http://schemas.microsoft.com/office/powerpoint/2010/main" val="372518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RDBMS</a:t>
            </a:r>
            <a:r>
              <a:rPr kumimoji="1" lang="ja-JP" altLang="en-US" dirty="0" smtClean="0"/>
              <a:t>がビジネス、特にミッションクリティカル（</a:t>
            </a:r>
            <a:r>
              <a:rPr kumimoji="1" lang="en-US" altLang="ja-JP" sz="1200" kern="1200" dirty="0" smtClean="0">
                <a:solidFill>
                  <a:schemeClr val="tx1"/>
                </a:solidFill>
                <a:latin typeface="+mn-lt"/>
                <a:ea typeface="+mn-ea"/>
                <a:cs typeface="+mn-cs"/>
              </a:rPr>
              <a:t>24</a:t>
            </a:r>
            <a:r>
              <a:rPr kumimoji="1" lang="ja-JP" altLang="en-US" sz="1200" kern="1200" dirty="0" smtClean="0">
                <a:solidFill>
                  <a:schemeClr val="tx1"/>
                </a:solidFill>
                <a:latin typeface="+mn-lt"/>
                <a:ea typeface="+mn-ea"/>
                <a:cs typeface="+mn-cs"/>
              </a:rPr>
              <a:t>時間</a:t>
            </a:r>
            <a:r>
              <a:rPr kumimoji="1" lang="en-US" altLang="ja-JP" sz="1200" kern="1200" dirty="0" smtClean="0">
                <a:solidFill>
                  <a:schemeClr val="tx1"/>
                </a:solidFill>
                <a:latin typeface="+mn-lt"/>
                <a:ea typeface="+mn-ea"/>
                <a:cs typeface="+mn-cs"/>
              </a:rPr>
              <a:t>365</a:t>
            </a:r>
            <a:r>
              <a:rPr kumimoji="1" lang="ja-JP" altLang="en-US" sz="1200" kern="1200" dirty="0" smtClean="0">
                <a:solidFill>
                  <a:schemeClr val="tx1"/>
                </a:solidFill>
                <a:latin typeface="+mn-lt"/>
                <a:ea typeface="+mn-ea"/>
                <a:cs typeface="+mn-cs"/>
              </a:rPr>
              <a:t>日、止まらないことを要求されるような用途）な分野に使われるようになり、</a:t>
            </a:r>
            <a:r>
              <a:rPr kumimoji="1" lang="en-US" altLang="ja-JP" dirty="0" smtClean="0"/>
              <a:t>ACID</a:t>
            </a:r>
            <a:r>
              <a:rPr kumimoji="1" lang="ja-JP" altLang="en-US" dirty="0" smtClean="0"/>
              <a:t>（アシッド）と呼ばれる特性が重要になってきました。</a:t>
            </a:r>
            <a:endParaRPr kumimoji="1" lang="en-US" altLang="ja-JP" dirty="0" smtClean="0"/>
          </a:p>
          <a:p>
            <a:endParaRPr kumimoji="1" lang="en-US" altLang="ja-JP" dirty="0" smtClean="0"/>
          </a:p>
          <a:p>
            <a:r>
              <a:rPr kumimoji="1" lang="ja-JP" altLang="en-US" dirty="0" smtClean="0"/>
              <a:t>細かい技術的な説明は省略しますが、要するにこれは「どんなことがあっても</a:t>
            </a:r>
            <a:r>
              <a:rPr kumimoji="1" lang="en-US" altLang="ja-JP" dirty="0" smtClean="0"/>
              <a:t>DBMS</a:t>
            </a:r>
            <a:r>
              <a:rPr kumimoji="1" lang="ja-JP" altLang="en-US" dirty="0" smtClean="0"/>
              <a:t>内のデータは必ず正しい。もしくは、正しい状態に復旧できる機能を持っている」ということです。</a:t>
            </a:r>
            <a:endParaRPr kumimoji="1" lang="en-US" altLang="ja-JP" dirty="0" smtClean="0"/>
          </a:p>
          <a:p>
            <a:r>
              <a:rPr kumimoji="1" lang="ja-JP" altLang="en-US" dirty="0" smtClean="0"/>
              <a:t>銀行オンラインや、決済システムなどでは、万が一のデータの食い違いも許されません。そのニーズに応えるべく進化してきたのが、</a:t>
            </a:r>
            <a:r>
              <a:rPr kumimoji="1" lang="en-US" altLang="ja-JP" dirty="0" smtClean="0"/>
              <a:t>RDBMS</a:t>
            </a:r>
            <a:r>
              <a:rPr kumimoji="1" lang="ja-JP" altLang="en-US" dirty="0" smtClean="0"/>
              <a:t>なのです。</a:t>
            </a:r>
            <a:r>
              <a:rPr kumimoji="1" lang="en-US" altLang="ja-JP" dirty="0" smtClean="0"/>
              <a:t>RDBMS</a:t>
            </a:r>
            <a:r>
              <a:rPr kumimoji="1" lang="ja-JP" altLang="en-US" dirty="0" smtClean="0"/>
              <a:t>は</a:t>
            </a:r>
            <a:r>
              <a:rPr kumimoji="1" lang="en-US" altLang="ja-JP" dirty="0" smtClean="0"/>
              <a:t>ACID</a:t>
            </a:r>
            <a:r>
              <a:rPr kumimoji="1" lang="ja-JP" altLang="en-US" dirty="0" smtClean="0"/>
              <a:t>を実現すべく進化してきました。</a:t>
            </a:r>
            <a:endParaRPr kumimoji="1" lang="en-US" altLang="ja-JP" dirty="0" smtClean="0"/>
          </a:p>
          <a:p>
            <a:endParaRPr kumimoji="1" lang="en-US" altLang="ja-JP" dirty="0" smtClean="0"/>
          </a:p>
          <a:p>
            <a:r>
              <a:rPr kumimoji="1" lang="ja-JP" altLang="en-US" dirty="0" smtClean="0"/>
              <a:t>しかし、この</a:t>
            </a:r>
            <a:r>
              <a:rPr kumimoji="1" lang="en-US" altLang="ja-JP" dirty="0" smtClean="0"/>
              <a:t>ACID</a:t>
            </a:r>
            <a:r>
              <a:rPr kumimoji="1" lang="ja-JP" altLang="en-US" dirty="0" smtClean="0"/>
              <a:t>を実現するために</a:t>
            </a:r>
            <a:r>
              <a:rPr kumimoji="1" lang="en-US" altLang="ja-JP" dirty="0" smtClean="0"/>
              <a:t>RDBMS</a:t>
            </a:r>
            <a:r>
              <a:rPr kumimoji="1" lang="ja-JP" altLang="en-US" dirty="0" smtClean="0"/>
              <a:t>はパフォーマンスを犠牲にせざるを得ませんでした。信頼性を向上させるために、様々な処理が必要となったからです。また、それが</a:t>
            </a:r>
            <a:r>
              <a:rPr kumimoji="1" lang="en-US" altLang="ja-JP" dirty="0" smtClean="0"/>
              <a:t>RDBMS</a:t>
            </a:r>
            <a:r>
              <a:rPr kumimoji="1" lang="ja-JP" altLang="en-US" dirty="0" smtClean="0"/>
              <a:t>をスケールアウトしにくい構造にしている原因でもあります。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8</a:t>
            </a:fld>
            <a:endParaRPr lang="ja-JP" altLang="en-US"/>
          </a:p>
        </p:txBody>
      </p:sp>
    </p:spTree>
    <p:extLst>
      <p:ext uri="{BB962C8B-B14F-4D97-AF65-F5344CB8AC3E}">
        <p14:creationId xmlns:p14="http://schemas.microsoft.com/office/powerpoint/2010/main" val="3771752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例えば、複数のユーザーが同じデータへのアクセスを要求したときに、同時に書込を許すと、データの不整合が生じる可能性があります。</a:t>
            </a:r>
            <a:endParaRPr kumimoji="1" lang="en-US" altLang="ja-JP" dirty="0" smtClean="0"/>
          </a:p>
          <a:p>
            <a:r>
              <a:rPr kumimoji="1" lang="ja-JP" altLang="en-US" dirty="0" smtClean="0"/>
              <a:t>これを防ぐ為には、誰かがデータにアクセスしているときには他のユーザーにはアクセスを許さず、終るまで待たせるような仕組みが必要になります。これが、排他制御です。ロックとも呼ばれます。</a:t>
            </a:r>
            <a:r>
              <a:rPr kumimoji="1" lang="en-US" altLang="ja-JP" dirty="0" smtClean="0"/>
              <a:t>ACID</a:t>
            </a:r>
            <a:r>
              <a:rPr kumimoji="1" lang="ja-JP" altLang="en-US" dirty="0" smtClean="0"/>
              <a:t>を実現するためには必須の機能ですが、この機能を維持するために分散処理が難しくなります。</a:t>
            </a:r>
            <a:endParaRPr kumimoji="1" lang="en-US" altLang="ja-JP" dirty="0" smtClean="0"/>
          </a:p>
          <a:p>
            <a:endParaRPr kumimoji="1" lang="en-US" altLang="ja-JP" dirty="0" smtClean="0"/>
          </a:p>
          <a:p>
            <a:r>
              <a:rPr kumimoji="1" lang="en-US" altLang="ja-JP" dirty="0" smtClean="0"/>
              <a:t>DBMS</a:t>
            </a:r>
            <a:r>
              <a:rPr kumimoji="1" lang="ja-JP" altLang="en-US" dirty="0" smtClean="0"/>
              <a:t>の処理能力を強化させるために、コンピュータを増やしてデータを分散（並列処理）させると、この排他制御が複雑になります。特定のデータに誰かがアクセスしていないかどうかをコンピュータ同士で確認する仕組みが必要になり、非常に大きなオーバーヘッドとなります。皆さんも、データが分散された環境で排他制御を実現するためにはどうしたらよいか、考えてみて下さい。</a:t>
            </a:r>
            <a:endParaRPr kumimoji="1" lang="en-US" altLang="ja-JP" dirty="0" smtClean="0"/>
          </a:p>
          <a:p>
            <a:endParaRPr kumimoji="1" lang="en-US" altLang="ja-JP" dirty="0" smtClean="0"/>
          </a:p>
          <a:p>
            <a:r>
              <a:rPr kumimoji="1" lang="ja-JP" altLang="en-US" dirty="0" smtClean="0"/>
              <a:t>このオーバーヘッドが並列化によるパフォーマンスの向上を上回る場合、並列化しないほうが良いと言うことになります。これが、分散処理させにくい原因のひとつです。</a:t>
            </a:r>
            <a:endParaRPr kumimoji="1" lang="en-US" altLang="ja-JP" dirty="0" smtClean="0"/>
          </a:p>
          <a:p>
            <a:endParaRPr kumimoji="1" lang="en-US" altLang="ja-JP" dirty="0" smtClean="0"/>
          </a:p>
          <a:p>
            <a:r>
              <a:rPr kumimoji="1" lang="ja-JP" altLang="en-US" dirty="0" smtClean="0"/>
              <a:t>ちなみに、このときにデータにアクセスするために使われる言語が、</a:t>
            </a:r>
            <a:r>
              <a:rPr kumimoji="1" lang="en-US" altLang="ja-JP" dirty="0" smtClean="0"/>
              <a:t>SQL</a:t>
            </a:r>
            <a:r>
              <a:rPr kumimoji="1" lang="ja-JP" altLang="en-US" dirty="0" smtClean="0"/>
              <a:t>や</a:t>
            </a:r>
            <a:r>
              <a:rPr kumimoji="1" lang="en-US" altLang="ja-JP" dirty="0" err="1" smtClean="0"/>
              <a:t>Xquery</a:t>
            </a:r>
            <a:r>
              <a:rPr kumimoji="1" lang="ja-JP" altLang="en-US" dirty="0" smtClean="0"/>
              <a:t>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9</a:t>
            </a:fld>
            <a:endParaRPr lang="ja-JP" altLang="en-US"/>
          </a:p>
        </p:txBody>
      </p:sp>
    </p:spTree>
    <p:extLst>
      <p:ext uri="{BB962C8B-B14F-4D97-AF65-F5344CB8AC3E}">
        <p14:creationId xmlns:p14="http://schemas.microsoft.com/office/powerpoint/2010/main" val="1377509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en-US" altLang="ja-JP" dirty="0" smtClean="0"/>
              <a:t>ACID</a:t>
            </a:r>
            <a:r>
              <a:rPr kumimoji="1" lang="ja-JP" altLang="en-US" dirty="0" smtClean="0"/>
              <a:t>のために</a:t>
            </a:r>
            <a:r>
              <a:rPr kumimoji="1" lang="en-US" altLang="ja-JP" dirty="0" smtClean="0"/>
              <a:t>RDBMS</a:t>
            </a:r>
            <a:r>
              <a:rPr kumimoji="1" lang="ja-JP" altLang="en-US" dirty="0" smtClean="0"/>
              <a:t>の処理能力が落ちる原因となり、分散処理の障害となっている問題をもうひとつ紹介しましょう。ログの問題です。</a:t>
            </a:r>
            <a:endParaRPr kumimoji="1" lang="en-US" altLang="ja-JP" dirty="0" smtClean="0"/>
          </a:p>
          <a:p>
            <a:endParaRPr kumimoji="1" lang="en-US" altLang="ja-JP" dirty="0" smtClean="0"/>
          </a:p>
          <a:p>
            <a:r>
              <a:rPr kumimoji="1" lang="en-US" altLang="ja-JP" dirty="0" smtClean="0"/>
              <a:t>RDBMS</a:t>
            </a:r>
            <a:r>
              <a:rPr kumimoji="1" lang="ja-JP" altLang="en-US" dirty="0" smtClean="0"/>
              <a:t>では、一連のデータベース操作をトランザクションという単位で管理しています。このトランザクションがなんらかの原因で正常に終了しなかった場合、データベースには途中まで書き換えられた不完全なデータが残ってしまいます。この場合、</a:t>
            </a:r>
            <a:r>
              <a:rPr kumimoji="1" lang="en-US" altLang="ja-JP" dirty="0" smtClean="0"/>
              <a:t>RDBMS</a:t>
            </a:r>
            <a:r>
              <a:rPr kumimoji="1" lang="ja-JP" altLang="en-US" dirty="0" smtClean="0"/>
              <a:t>はそのトランザクションが正常に終了しなかったことを要求元に伝えると共に、データを処理前の状態に戻して、次のトランザクションを開始します。これがロールバックです。</a:t>
            </a:r>
            <a:endParaRPr kumimoji="1" lang="en-US" altLang="ja-JP" dirty="0" smtClean="0"/>
          </a:p>
          <a:p>
            <a:endParaRPr kumimoji="1" lang="en-US" altLang="ja-JP" dirty="0" smtClean="0"/>
          </a:p>
          <a:p>
            <a:r>
              <a:rPr kumimoji="1" lang="ja-JP" altLang="en-US" dirty="0" smtClean="0"/>
              <a:t>トランザクション処理には必須の機能ですが、これも分散処理を妨げる要因です。ひとつのトランザクションが終るまで、他の処理ができないため、並列化しても処理待ちが多くなり、並列化の効果が上がらないのです。</a:t>
            </a:r>
            <a:endParaRPr kumimoji="1" lang="en-US" altLang="ja-JP" dirty="0" smtClean="0"/>
          </a:p>
          <a:p>
            <a:endParaRPr kumimoji="1" lang="en-US" altLang="ja-JP" dirty="0" smtClean="0"/>
          </a:p>
          <a:p>
            <a:r>
              <a:rPr kumimoji="1" lang="ja-JP" altLang="en-US" dirty="0" smtClean="0"/>
              <a:t>また、突然の災害や停電の際にシステムが突然停止した場合にも、直前の状態までシステムを戻すことができる仕組みがロールフォワードです。</a:t>
            </a:r>
            <a:endParaRPr kumimoji="1" lang="en-US" altLang="ja-JP" dirty="0" smtClean="0"/>
          </a:p>
          <a:p>
            <a:r>
              <a:rPr kumimoji="1" lang="ja-JP" altLang="en-US" dirty="0" smtClean="0"/>
              <a:t>システムが停止し、データが全て失われたとしても、ある時点でのデータベースのバックアップがあって、それ以降の全ての処理のログがとってあれば、その処理を全て適用する事によって、システム停止直前の時点までデータを復旧することができます。</a:t>
            </a:r>
            <a:endParaRPr kumimoji="1" lang="en-US" altLang="ja-JP" dirty="0" smtClean="0"/>
          </a:p>
          <a:p>
            <a:endParaRPr kumimoji="1" lang="en-US" altLang="ja-JP" dirty="0" smtClean="0"/>
          </a:p>
          <a:p>
            <a:r>
              <a:rPr kumimoji="1" lang="ja-JP" altLang="en-US" dirty="0" smtClean="0"/>
              <a:t>これらの処理を可能にするために、</a:t>
            </a:r>
            <a:r>
              <a:rPr kumimoji="1" lang="en-US" altLang="ja-JP" dirty="0" smtClean="0"/>
              <a:t>RDBMS</a:t>
            </a:r>
            <a:r>
              <a:rPr kumimoji="1" lang="ja-JP" altLang="en-US" dirty="0" smtClean="0"/>
              <a:t>は全てのデータベース操作に関するログをとり、保存しています。しかもそのログも、多重化して保存することもあり、これも非常に大きなオーバーヘッドとなっています。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10</a:t>
            </a:fld>
            <a:endParaRPr lang="ja-JP" altLang="en-US"/>
          </a:p>
        </p:txBody>
      </p:sp>
    </p:spTree>
    <p:extLst>
      <p:ext uri="{BB962C8B-B14F-4D97-AF65-F5344CB8AC3E}">
        <p14:creationId xmlns:p14="http://schemas.microsoft.com/office/powerpoint/2010/main" val="3630436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1</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データベース</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18" y="960284"/>
            <a:ext cx="488658" cy="53564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04" y="948576"/>
            <a:ext cx="1199293" cy="54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smtClean="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smtClean="0">
              <a:latin typeface="Century Gothic" panose="020B0502020202020204" pitchFamily="34" charset="0"/>
              <a:ea typeface="HG丸ｺﾞｼｯｸM-PRO" panose="020F0600000000000000" pitchFamily="50" charset="-128"/>
            </a:endParaRPr>
          </a:p>
          <a:p>
            <a:pPr algn="r"/>
            <a:r>
              <a:rPr lang="ja-JP" altLang="en-US" sz="1200" dirty="0" smtClean="0">
                <a:latin typeface="Century Gothic" panose="020B0502020202020204" pitchFamily="34" charset="0"/>
                <a:ea typeface="HG丸ｺﾞｼｯｸM-PRO" panose="020F0600000000000000" pitchFamily="50" charset="-128"/>
              </a:rPr>
              <a:t>大越 章司</a:t>
            </a:r>
            <a:endParaRPr lang="en-US" altLang="ja-JP" sz="1200" dirty="0" smtClean="0">
              <a:latin typeface="Century Gothic" panose="020B0502020202020204" pitchFamily="34" charset="0"/>
              <a:ea typeface="HG丸ｺﾞｼｯｸM-PRO" panose="020F0600000000000000" pitchFamily="50" charset="-128"/>
            </a:endParaRPr>
          </a:p>
          <a:p>
            <a:pPr algn="r"/>
            <a:r>
              <a:rPr lang="en-US" altLang="ja-JP" sz="1200" dirty="0" smtClean="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ACID</a:t>
            </a:r>
            <a:r>
              <a:rPr lang="ja-JP" altLang="en-US" smtClean="0"/>
              <a:t>を実現するための機能の例 </a:t>
            </a:r>
            <a:r>
              <a:rPr lang="en-US" altLang="ja-JP" smtClean="0"/>
              <a:t>(2)</a:t>
            </a:r>
            <a:endParaRPr lang="ja-JP" altLang="en-US" dirty="0"/>
          </a:p>
        </p:txBody>
      </p:sp>
      <p:sp>
        <p:nvSpPr>
          <p:cNvPr id="5" name="AutoShape 9"/>
          <p:cNvSpPr>
            <a:spLocks noChangeArrowheads="1"/>
          </p:cNvSpPr>
          <p:nvPr/>
        </p:nvSpPr>
        <p:spPr bwMode="auto">
          <a:xfrm>
            <a:off x="1637928" y="3717032"/>
            <a:ext cx="2286000" cy="1368152"/>
          </a:xfrm>
          <a:prstGeom prst="can">
            <a:avLst>
              <a:gd name="adj" fmla="val 32143"/>
            </a:avLst>
          </a:prstGeom>
          <a:solidFill>
            <a:schemeClr val="accent5"/>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en-US" altLang="ja-JP" sz="2000" dirty="0" smtClean="0">
              <a:solidFill>
                <a:schemeClr val="bg1"/>
              </a:solidFill>
              <a:latin typeface="Arial" pitchFamily="34" charset="0"/>
              <a:ea typeface="HGP創英角ｺﾞｼｯｸUB" pitchFamily="50" charset="-128"/>
              <a:cs typeface="Arial" pitchFamily="34" charset="0"/>
            </a:endParaRPr>
          </a:p>
          <a:p>
            <a:pPr algn="ctr">
              <a:lnSpc>
                <a:spcPts val="1800"/>
              </a:lnSpc>
              <a:spcBef>
                <a:spcPts val="0"/>
              </a:spcBef>
            </a:pPr>
            <a:r>
              <a:rPr lang="ja-JP" altLang="en-US" sz="2000" dirty="0" smtClean="0">
                <a:solidFill>
                  <a:schemeClr val="bg1"/>
                </a:solidFill>
                <a:latin typeface="Arial" pitchFamily="34" charset="0"/>
                <a:ea typeface="HGP創英角ｺﾞｼｯｸUB" pitchFamily="50" charset="-128"/>
                <a:cs typeface="Arial" pitchFamily="34" charset="0"/>
              </a:rPr>
              <a:t>トランザクションログ</a:t>
            </a: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6" name="AutoShape 9"/>
          <p:cNvSpPr>
            <a:spLocks noChangeArrowheads="1"/>
          </p:cNvSpPr>
          <p:nvPr/>
        </p:nvSpPr>
        <p:spPr bwMode="auto">
          <a:xfrm>
            <a:off x="5166320" y="3717032"/>
            <a:ext cx="2286000" cy="1368152"/>
          </a:xfrm>
          <a:prstGeom prst="can">
            <a:avLst>
              <a:gd name="adj" fmla="val 32143"/>
            </a:avLst>
          </a:prstGeom>
          <a:solidFill>
            <a:schemeClr val="accent1"/>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en-US" altLang="ja-JP" sz="2000" dirty="0" smtClean="0">
              <a:solidFill>
                <a:schemeClr val="bg1"/>
              </a:solidFill>
              <a:latin typeface="Arial" pitchFamily="34" charset="0"/>
              <a:ea typeface="HGP創英角ｺﾞｼｯｸUB" pitchFamily="50" charset="-128"/>
              <a:cs typeface="Arial" pitchFamily="34" charset="0"/>
            </a:endParaRPr>
          </a:p>
          <a:p>
            <a:pPr algn="ctr">
              <a:lnSpc>
                <a:spcPts val="1800"/>
              </a:lnSpc>
              <a:spcBef>
                <a:spcPts val="0"/>
              </a:spcBef>
            </a:pPr>
            <a:r>
              <a:rPr lang="ja-JP" altLang="en-US" sz="2000" dirty="0" smtClean="0">
                <a:solidFill>
                  <a:schemeClr val="bg1"/>
                </a:solidFill>
                <a:latin typeface="Arial" pitchFamily="34" charset="0"/>
                <a:ea typeface="HGP創英角ｺﾞｼｯｸUB" pitchFamily="50" charset="-128"/>
                <a:cs typeface="Arial" pitchFamily="34" charset="0"/>
              </a:rPr>
              <a:t>データベース</a:t>
            </a: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7" name="テキスト ボックス 6"/>
          <p:cNvSpPr txBox="1"/>
          <p:nvPr/>
        </p:nvSpPr>
        <p:spPr>
          <a:xfrm>
            <a:off x="395536" y="1124744"/>
            <a:ext cx="8352928" cy="369332"/>
          </a:xfrm>
          <a:prstGeom prst="rect">
            <a:avLst/>
          </a:prstGeom>
          <a:noFill/>
        </p:spPr>
        <p:txBody>
          <a:bodyPr wrap="square" rtlCol="0">
            <a:spAutoFit/>
          </a:bodyPr>
          <a:lstStyle/>
          <a:p>
            <a:pPr algn="ctr"/>
            <a:r>
              <a:rPr kumimoji="1" lang="ja-JP" altLang="en-US" dirty="0" smtClean="0">
                <a:latin typeface="+mn-lt"/>
                <a:ea typeface="+mn-ea"/>
              </a:rPr>
              <a:t>ロールバック＝トランザクションが正常に終了しなかった場合に元に戻す</a:t>
            </a:r>
            <a:endParaRPr kumimoji="1" lang="ja-JP" altLang="en-US" dirty="0">
              <a:latin typeface="+mn-lt"/>
              <a:ea typeface="+mn-ea"/>
            </a:endParaRPr>
          </a:p>
        </p:txBody>
      </p:sp>
      <p:sp>
        <p:nvSpPr>
          <p:cNvPr id="8" name="テキスト ボックス 7"/>
          <p:cNvSpPr txBox="1"/>
          <p:nvPr/>
        </p:nvSpPr>
        <p:spPr>
          <a:xfrm>
            <a:off x="395535" y="3212976"/>
            <a:ext cx="8352929" cy="369332"/>
          </a:xfrm>
          <a:prstGeom prst="rect">
            <a:avLst/>
          </a:prstGeom>
          <a:noFill/>
        </p:spPr>
        <p:txBody>
          <a:bodyPr wrap="square" rtlCol="0">
            <a:spAutoFit/>
          </a:bodyPr>
          <a:lstStyle/>
          <a:p>
            <a:pPr algn="ctr"/>
            <a:r>
              <a:rPr kumimoji="1" lang="ja-JP" altLang="en-US" dirty="0" smtClean="0">
                <a:latin typeface="+mn-lt"/>
                <a:ea typeface="+mn-ea"/>
              </a:rPr>
              <a:t>ロールフォワード＝データベースが破損した場合にログを元に再構築する</a:t>
            </a:r>
            <a:endParaRPr kumimoji="1" lang="ja-JP" altLang="en-US" dirty="0">
              <a:latin typeface="+mn-lt"/>
              <a:ea typeface="+mn-ea"/>
            </a:endParaRPr>
          </a:p>
        </p:txBody>
      </p:sp>
      <p:sp>
        <p:nvSpPr>
          <p:cNvPr id="9" name="右矢印 8"/>
          <p:cNvSpPr/>
          <p:nvPr/>
        </p:nvSpPr>
        <p:spPr bwMode="auto">
          <a:xfrm>
            <a:off x="4035810" y="3861048"/>
            <a:ext cx="1058502" cy="1224136"/>
          </a:xfrm>
          <a:prstGeom prst="rightArrow">
            <a:avLst/>
          </a:prstGeom>
          <a:solidFill>
            <a:srgbClr val="FFC000"/>
          </a:solidFill>
          <a:ln w="3810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正方形/長方形 9"/>
          <p:cNvSpPr/>
          <p:nvPr/>
        </p:nvSpPr>
        <p:spPr bwMode="auto">
          <a:xfrm>
            <a:off x="1115308" y="1808820"/>
            <a:ext cx="3201838" cy="1080120"/>
          </a:xfrm>
          <a:prstGeom prst="rect">
            <a:avLst/>
          </a:prstGeom>
          <a:solidFill>
            <a:schemeClr val="accent1"/>
          </a:solidFill>
          <a:ln w="381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n-ea"/>
                <a:ea typeface="+mn-ea"/>
              </a:rPr>
              <a:t>トランザクション</a:t>
            </a:r>
            <a:endParaRPr kumimoji="0" lang="en-US" altLang="ja-JP" sz="2000" b="0" i="0" u="none" strike="noStrike" cap="none" normalizeH="0" baseline="0" dirty="0" smtClean="0">
              <a:ln>
                <a:noFill/>
              </a:ln>
              <a:solidFill>
                <a:schemeClr val="bg1"/>
              </a:solidFill>
              <a:effectLst/>
              <a:latin typeface="+mn-ea"/>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ea typeface="+mn-ea"/>
              </a:rPr>
              <a:t>（一連のデータベース操作）</a:t>
            </a:r>
          </a:p>
        </p:txBody>
      </p:sp>
      <p:sp>
        <p:nvSpPr>
          <p:cNvPr id="11" name="右矢印 10"/>
          <p:cNvSpPr/>
          <p:nvPr/>
        </p:nvSpPr>
        <p:spPr bwMode="auto">
          <a:xfrm>
            <a:off x="4522114" y="1772816"/>
            <a:ext cx="1058502" cy="504056"/>
          </a:xfrm>
          <a:prstGeom prst="rightArrow">
            <a:avLst/>
          </a:prstGeom>
          <a:solidFill>
            <a:srgbClr val="4168A7"/>
          </a:solidFill>
          <a:ln w="3810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bg1"/>
                </a:solidFill>
                <a:effectLst/>
                <a:latin typeface="+mn-ea"/>
                <a:ea typeface="+mn-ea"/>
              </a:rPr>
              <a:t>正常終了</a:t>
            </a:r>
          </a:p>
        </p:txBody>
      </p:sp>
      <p:sp>
        <p:nvSpPr>
          <p:cNvPr id="14" name="右矢印 13"/>
          <p:cNvSpPr/>
          <p:nvPr/>
        </p:nvSpPr>
        <p:spPr bwMode="auto">
          <a:xfrm>
            <a:off x="4522114" y="2384884"/>
            <a:ext cx="1058502" cy="504056"/>
          </a:xfrm>
          <a:prstGeom prst="rightArrow">
            <a:avLst/>
          </a:prstGeom>
          <a:solidFill>
            <a:schemeClr val="accent3"/>
          </a:solidFill>
          <a:ln w="3810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bg1"/>
                </a:solidFill>
                <a:effectLst/>
                <a:latin typeface="+mn-ea"/>
                <a:ea typeface="+mn-ea"/>
              </a:rPr>
              <a:t>異常終了</a:t>
            </a:r>
          </a:p>
        </p:txBody>
      </p:sp>
      <p:sp>
        <p:nvSpPr>
          <p:cNvPr id="15" name="正方形/長方形 14"/>
          <p:cNvSpPr/>
          <p:nvPr/>
        </p:nvSpPr>
        <p:spPr bwMode="auto">
          <a:xfrm>
            <a:off x="5723820" y="1772816"/>
            <a:ext cx="2088232" cy="504056"/>
          </a:xfrm>
          <a:prstGeom prst="rect">
            <a:avLst/>
          </a:prstGeom>
          <a:solidFill>
            <a:srgbClr val="4168A7"/>
          </a:solidFill>
          <a:ln w="381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chemeClr val="bg1"/>
                </a:solidFill>
                <a:effectLst/>
                <a:latin typeface="+mn-ea"/>
                <a:ea typeface="+mn-ea"/>
              </a:rPr>
              <a:t>COMMIT</a:t>
            </a:r>
            <a:endParaRPr kumimoji="0" lang="ja-JP" altLang="en-US" sz="1400" b="0" i="0" u="none" strike="noStrike" cap="none" normalizeH="0" baseline="0" dirty="0" smtClean="0">
              <a:ln>
                <a:noFill/>
              </a:ln>
              <a:solidFill>
                <a:schemeClr val="bg1"/>
              </a:solidFill>
              <a:effectLst/>
              <a:latin typeface="+mn-ea"/>
              <a:ea typeface="+mn-ea"/>
            </a:endParaRPr>
          </a:p>
        </p:txBody>
      </p:sp>
      <p:sp>
        <p:nvSpPr>
          <p:cNvPr id="16" name="正方形/長方形 15"/>
          <p:cNvSpPr/>
          <p:nvPr/>
        </p:nvSpPr>
        <p:spPr bwMode="auto">
          <a:xfrm>
            <a:off x="5724128" y="2384884"/>
            <a:ext cx="2088232" cy="504056"/>
          </a:xfrm>
          <a:prstGeom prst="rect">
            <a:avLst/>
          </a:prstGeom>
          <a:solidFill>
            <a:schemeClr val="accent3"/>
          </a:solidFill>
          <a:ln w="381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chemeClr val="bg1"/>
                </a:solidFill>
                <a:effectLst/>
                <a:latin typeface="+mn-ea"/>
                <a:ea typeface="+mn-ea"/>
              </a:rPr>
              <a:t>ROLLBACK</a:t>
            </a:r>
            <a:endParaRPr kumimoji="0" lang="ja-JP" altLang="en-US" sz="1400" b="0" i="0" u="none" strike="noStrike" cap="none" normalizeH="0" baseline="0" dirty="0" smtClean="0">
              <a:ln>
                <a:noFill/>
              </a:ln>
              <a:solidFill>
                <a:schemeClr val="bg1"/>
              </a:solidFill>
              <a:effectLst/>
              <a:latin typeface="+mn-ea"/>
              <a:ea typeface="+mn-ea"/>
            </a:endParaRPr>
          </a:p>
        </p:txBody>
      </p:sp>
      <p:sp>
        <p:nvSpPr>
          <p:cNvPr id="13" name="角丸四角形 12"/>
          <p:cNvSpPr/>
          <p:nvPr/>
        </p:nvSpPr>
        <p:spPr bwMode="auto">
          <a:xfrm>
            <a:off x="827584" y="5373216"/>
            <a:ext cx="7560840" cy="1008112"/>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障害からの復旧のためにログを残すことが必要</a:t>
            </a:r>
            <a:endParaRPr kumimoji="0" lang="en-US" altLang="ja-JP" sz="2400" b="0" i="0" u="none" strike="noStrike" cap="none" normalizeH="0" dirty="0" smtClean="0">
              <a:ln>
                <a:noFill/>
              </a:ln>
              <a:solidFill>
                <a:schemeClr val="bg1"/>
              </a:solidFill>
              <a:effectLst/>
              <a:latin typeface="+mn-lt"/>
              <a:ea typeface="+mn-ea"/>
            </a:endParaRPr>
          </a:p>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ja-JP" altLang="en-US" sz="2400" dirty="0" smtClean="0">
                <a:solidFill>
                  <a:schemeClr val="bg1"/>
                </a:solidFill>
                <a:latin typeface="+mn-lt"/>
                <a:ea typeface="+mn-ea"/>
              </a:rPr>
              <a:t>＝さらなるオーバーヘッドを産む</a:t>
            </a:r>
            <a:endParaRPr kumimoji="0" lang="ja-JP" altLang="en-US" sz="24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58528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0-#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0-#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animBg="1"/>
      <p:bldP spid="11" grpId="0" animBg="1"/>
      <p:bldP spid="14" grpId="0" animBg="1"/>
      <p:bldP spid="15" grpId="0" animBg="1"/>
      <p:bldP spid="16"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高速化への要求と取り組み</a:t>
            </a:r>
            <a:endParaRPr lang="ja-JP" altLang="en-US" dirty="0"/>
          </a:p>
        </p:txBody>
      </p:sp>
      <p:sp>
        <p:nvSpPr>
          <p:cNvPr id="3" name="正方形/長方形 2"/>
          <p:cNvSpPr/>
          <p:nvPr/>
        </p:nvSpPr>
        <p:spPr bwMode="auto">
          <a:xfrm>
            <a:off x="403101" y="1116633"/>
            <a:ext cx="8496944" cy="43391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トランザクションの増加</a:t>
            </a:r>
            <a:endParaRPr kumimoji="0" lang="ja-JP" altLang="en-US" sz="2400" dirty="0">
              <a:solidFill>
                <a:schemeClr val="bg1"/>
              </a:solidFill>
              <a:latin typeface="+mn-lt"/>
              <a:ea typeface="+mn-ea"/>
            </a:endParaRPr>
          </a:p>
        </p:txBody>
      </p:sp>
      <p:sp>
        <p:nvSpPr>
          <p:cNvPr id="5" name="正方形/長方形 4"/>
          <p:cNvSpPr/>
          <p:nvPr/>
        </p:nvSpPr>
        <p:spPr bwMode="auto">
          <a:xfrm>
            <a:off x="403101" y="1620423"/>
            <a:ext cx="8496944" cy="43018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データ量の増加 </a:t>
            </a:r>
            <a:r>
              <a:rPr kumimoji="0" lang="en-US" altLang="ja-JP" sz="2400" dirty="0" smtClean="0">
                <a:solidFill>
                  <a:schemeClr val="bg1"/>
                </a:solidFill>
                <a:latin typeface="+mn-lt"/>
                <a:ea typeface="+mn-ea"/>
              </a:rPr>
              <a:t>(</a:t>
            </a:r>
            <a:r>
              <a:rPr kumimoji="0" lang="ja-JP" altLang="en-US" sz="2400" dirty="0" smtClean="0">
                <a:solidFill>
                  <a:schemeClr val="bg1"/>
                </a:solidFill>
                <a:latin typeface="+mn-lt"/>
                <a:ea typeface="+mn-ea"/>
              </a:rPr>
              <a:t>ビッグデータ</a:t>
            </a:r>
            <a:r>
              <a:rPr kumimoji="0" lang="en-US" altLang="ja-JP" sz="2400" dirty="0" smtClean="0">
                <a:solidFill>
                  <a:schemeClr val="bg1"/>
                </a:solidFill>
                <a:latin typeface="+mn-lt"/>
                <a:ea typeface="+mn-ea"/>
              </a:rPr>
              <a:t>)</a:t>
            </a:r>
            <a:endParaRPr kumimoji="0" lang="ja-JP" altLang="en-US" sz="2400" dirty="0">
              <a:solidFill>
                <a:schemeClr val="bg1"/>
              </a:solidFill>
              <a:latin typeface="+mn-lt"/>
              <a:ea typeface="+mn-ea"/>
            </a:endParaRPr>
          </a:p>
        </p:txBody>
      </p:sp>
      <p:sp>
        <p:nvSpPr>
          <p:cNvPr id="12" name="正方形/長方形 11"/>
          <p:cNvSpPr/>
          <p:nvPr/>
        </p:nvSpPr>
        <p:spPr bwMode="auto">
          <a:xfrm>
            <a:off x="395536" y="3011269"/>
            <a:ext cx="2736304"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　単体能力の強化</a:t>
            </a:r>
            <a:endParaRPr kumimoji="0" lang="en-US" altLang="ja-JP" sz="2400" dirty="0" smtClean="0">
              <a:solidFill>
                <a:schemeClr val="bg1"/>
              </a:solidFill>
              <a:latin typeface="+mn-lt"/>
              <a:ea typeface="+mn-ea"/>
            </a:endParaRPr>
          </a:p>
          <a:p>
            <a:pPr algn="ctr">
              <a:spcBef>
                <a:spcPct val="20000"/>
              </a:spcBef>
            </a:pPr>
            <a:r>
              <a:rPr kumimoji="0" lang="en-US" altLang="ja-JP" sz="2400" dirty="0" smtClean="0">
                <a:solidFill>
                  <a:schemeClr val="bg1"/>
                </a:solidFill>
                <a:latin typeface="+mn-lt"/>
                <a:ea typeface="+mn-ea"/>
              </a:rPr>
              <a:t>(Scale Up)</a:t>
            </a:r>
            <a:endParaRPr kumimoji="0" lang="ja-JP" altLang="en-US" sz="2400" dirty="0">
              <a:solidFill>
                <a:schemeClr val="bg1"/>
              </a:solidFill>
              <a:latin typeface="+mn-lt"/>
              <a:ea typeface="+mn-ea"/>
            </a:endParaRPr>
          </a:p>
        </p:txBody>
      </p:sp>
      <p:sp>
        <p:nvSpPr>
          <p:cNvPr id="13" name="正方形/長方形 12"/>
          <p:cNvSpPr/>
          <p:nvPr/>
        </p:nvSpPr>
        <p:spPr bwMode="auto">
          <a:xfrm>
            <a:off x="6163741" y="3001000"/>
            <a:ext cx="2736304"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集計・分析処理の</a:t>
            </a:r>
            <a:r>
              <a:rPr kumimoji="0" lang="ja-JP" altLang="en-US" sz="2400" dirty="0">
                <a:solidFill>
                  <a:schemeClr val="bg1"/>
                </a:solidFill>
              </a:rPr>
              <a:t>高速</a:t>
            </a:r>
            <a:r>
              <a:rPr kumimoji="0" lang="ja-JP" altLang="en-US" sz="2400" dirty="0" smtClean="0">
                <a:solidFill>
                  <a:schemeClr val="bg1"/>
                </a:solidFill>
                <a:latin typeface="+mn-lt"/>
                <a:ea typeface="+mn-ea"/>
              </a:rPr>
              <a:t>化</a:t>
            </a:r>
            <a:endParaRPr kumimoji="0" lang="en-US" altLang="ja-JP" sz="2400" dirty="0" smtClean="0">
              <a:solidFill>
                <a:schemeClr val="bg1"/>
              </a:solidFill>
              <a:latin typeface="+mn-lt"/>
              <a:ea typeface="+mn-ea"/>
            </a:endParaRPr>
          </a:p>
        </p:txBody>
      </p:sp>
      <p:sp>
        <p:nvSpPr>
          <p:cNvPr id="14" name="正方形/長方形 13"/>
          <p:cNvSpPr/>
          <p:nvPr/>
        </p:nvSpPr>
        <p:spPr bwMode="auto">
          <a:xfrm>
            <a:off x="3275856" y="3001000"/>
            <a:ext cx="2736304"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分散処理</a:t>
            </a:r>
            <a:endParaRPr kumimoji="0" lang="en-US" altLang="ja-JP" sz="2400" dirty="0" smtClean="0">
              <a:solidFill>
                <a:schemeClr val="bg1"/>
              </a:solidFill>
              <a:latin typeface="+mn-lt"/>
              <a:ea typeface="+mn-ea"/>
            </a:endParaRPr>
          </a:p>
          <a:p>
            <a:pPr algn="ctr">
              <a:spcBef>
                <a:spcPct val="20000"/>
              </a:spcBef>
            </a:pPr>
            <a:r>
              <a:rPr kumimoji="0" lang="en-US" altLang="ja-JP" sz="2400" dirty="0" smtClean="0">
                <a:solidFill>
                  <a:schemeClr val="bg1"/>
                </a:solidFill>
                <a:latin typeface="+mn-lt"/>
                <a:ea typeface="+mn-ea"/>
              </a:rPr>
              <a:t>(Scale Out)</a:t>
            </a:r>
            <a:endParaRPr kumimoji="0" lang="ja-JP" altLang="en-US" sz="2400" dirty="0">
              <a:solidFill>
                <a:schemeClr val="bg1"/>
              </a:solidFill>
              <a:latin typeface="+mn-lt"/>
              <a:ea typeface="+mn-ea"/>
            </a:endParaRPr>
          </a:p>
        </p:txBody>
      </p:sp>
      <p:sp>
        <p:nvSpPr>
          <p:cNvPr id="16" name="正方形/長方形 15"/>
          <p:cNvSpPr/>
          <p:nvPr/>
        </p:nvSpPr>
        <p:spPr bwMode="auto">
          <a:xfrm>
            <a:off x="6163741" y="4233520"/>
            <a:ext cx="2736304" cy="18998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列指向</a:t>
            </a:r>
            <a:endParaRPr kumimoji="0" lang="en-US" altLang="ja-JP" sz="2400" dirty="0" smtClean="0">
              <a:solidFill>
                <a:schemeClr val="bg1"/>
              </a:solidFill>
              <a:latin typeface="+mn-lt"/>
              <a:ea typeface="+mn-ea"/>
            </a:endParaRPr>
          </a:p>
          <a:p>
            <a:pPr algn="ctr">
              <a:spcBef>
                <a:spcPct val="20000"/>
              </a:spcBef>
            </a:pPr>
            <a:r>
              <a:rPr kumimoji="0" lang="en-US" altLang="ja-JP" sz="2400" dirty="0">
                <a:solidFill>
                  <a:schemeClr val="bg1"/>
                </a:solidFill>
                <a:latin typeface="+mn-lt"/>
                <a:ea typeface="+mn-ea"/>
              </a:rPr>
              <a:t>RDBMS</a:t>
            </a:r>
            <a:endParaRPr kumimoji="0" lang="ja-JP" altLang="en-US" sz="2400" dirty="0">
              <a:solidFill>
                <a:schemeClr val="bg1"/>
              </a:solidFill>
              <a:latin typeface="+mn-lt"/>
              <a:ea typeface="+mn-ea"/>
            </a:endParaRPr>
          </a:p>
        </p:txBody>
      </p:sp>
      <p:sp>
        <p:nvSpPr>
          <p:cNvPr id="17" name="正方形/長方形 16"/>
          <p:cNvSpPr/>
          <p:nvPr/>
        </p:nvSpPr>
        <p:spPr bwMode="auto">
          <a:xfrm>
            <a:off x="3275856" y="4233520"/>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クラスタ</a:t>
            </a:r>
            <a:endParaRPr kumimoji="0" lang="ja-JP" altLang="en-US" sz="2400" dirty="0">
              <a:solidFill>
                <a:schemeClr val="bg1"/>
              </a:solidFill>
              <a:latin typeface="+mn-lt"/>
              <a:ea typeface="+mn-ea"/>
            </a:endParaRPr>
          </a:p>
        </p:txBody>
      </p:sp>
      <p:sp>
        <p:nvSpPr>
          <p:cNvPr id="18" name="正方形/長方形 17"/>
          <p:cNvSpPr/>
          <p:nvPr/>
        </p:nvSpPr>
        <p:spPr bwMode="auto">
          <a:xfrm>
            <a:off x="3275856" y="4915103"/>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smtClean="0">
                <a:solidFill>
                  <a:schemeClr val="bg1"/>
                </a:solidFill>
                <a:latin typeface="+mn-lt"/>
                <a:ea typeface="+mn-ea"/>
              </a:rPr>
              <a:t>Shared Nothing</a:t>
            </a:r>
            <a:endParaRPr kumimoji="0" lang="ja-JP" altLang="en-US" sz="2400" dirty="0">
              <a:solidFill>
                <a:schemeClr val="bg1"/>
              </a:solidFill>
              <a:latin typeface="+mn-lt"/>
              <a:ea typeface="+mn-ea"/>
            </a:endParaRPr>
          </a:p>
        </p:txBody>
      </p:sp>
      <p:sp>
        <p:nvSpPr>
          <p:cNvPr id="19" name="正方形/長方形 18"/>
          <p:cNvSpPr/>
          <p:nvPr/>
        </p:nvSpPr>
        <p:spPr bwMode="auto">
          <a:xfrm>
            <a:off x="3275856" y="5593288"/>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err="1" smtClean="0">
                <a:solidFill>
                  <a:schemeClr val="bg1"/>
                </a:solidFill>
                <a:latin typeface="+mn-lt"/>
                <a:ea typeface="+mn-ea"/>
              </a:rPr>
              <a:t>Sharding</a:t>
            </a:r>
            <a:endParaRPr kumimoji="0" lang="ja-JP" altLang="en-US" sz="2400" dirty="0">
              <a:solidFill>
                <a:schemeClr val="bg1"/>
              </a:solidFill>
              <a:latin typeface="+mn-lt"/>
              <a:ea typeface="+mn-ea"/>
            </a:endParaRPr>
          </a:p>
        </p:txBody>
      </p:sp>
      <p:sp>
        <p:nvSpPr>
          <p:cNvPr id="20" name="正方形/長方形 19"/>
          <p:cNvSpPr/>
          <p:nvPr/>
        </p:nvSpPr>
        <p:spPr bwMode="auto">
          <a:xfrm>
            <a:off x="395536" y="4233520"/>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smtClean="0">
                <a:solidFill>
                  <a:schemeClr val="bg1"/>
                </a:solidFill>
                <a:latin typeface="+mn-lt"/>
                <a:ea typeface="+mn-ea"/>
              </a:rPr>
              <a:t>I/O</a:t>
            </a:r>
            <a:r>
              <a:rPr kumimoji="0" lang="ja-JP" altLang="en-US" sz="2400" dirty="0" smtClean="0">
                <a:solidFill>
                  <a:schemeClr val="bg1"/>
                </a:solidFill>
                <a:latin typeface="+mn-lt"/>
                <a:ea typeface="+mn-ea"/>
              </a:rPr>
              <a:t>分散</a:t>
            </a:r>
            <a:endParaRPr kumimoji="0" lang="ja-JP" altLang="en-US" sz="2400" dirty="0">
              <a:solidFill>
                <a:schemeClr val="bg1"/>
              </a:solidFill>
              <a:latin typeface="+mn-lt"/>
              <a:ea typeface="+mn-ea"/>
            </a:endParaRPr>
          </a:p>
        </p:txBody>
      </p:sp>
      <p:sp>
        <p:nvSpPr>
          <p:cNvPr id="21" name="正方形/長方形 20"/>
          <p:cNvSpPr/>
          <p:nvPr/>
        </p:nvSpPr>
        <p:spPr bwMode="auto">
          <a:xfrm>
            <a:off x="395536" y="4915103"/>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キャッシング</a:t>
            </a:r>
            <a:endParaRPr kumimoji="0" lang="ja-JP" altLang="en-US" sz="2400" dirty="0">
              <a:solidFill>
                <a:schemeClr val="bg1"/>
              </a:solidFill>
              <a:latin typeface="+mn-lt"/>
              <a:ea typeface="+mn-ea"/>
            </a:endParaRPr>
          </a:p>
        </p:txBody>
      </p:sp>
      <p:sp>
        <p:nvSpPr>
          <p:cNvPr id="22" name="正方形/長方形 21"/>
          <p:cNvSpPr/>
          <p:nvPr/>
        </p:nvSpPr>
        <p:spPr bwMode="auto">
          <a:xfrm>
            <a:off x="395536" y="5593288"/>
            <a:ext cx="2736304" cy="54006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インメモリ</a:t>
            </a:r>
            <a:endParaRPr kumimoji="0" lang="ja-JP" altLang="en-US" sz="2400" dirty="0">
              <a:solidFill>
                <a:schemeClr val="bg1"/>
              </a:solidFill>
              <a:latin typeface="+mn-lt"/>
              <a:ea typeface="+mn-ea"/>
            </a:endParaRPr>
          </a:p>
        </p:txBody>
      </p:sp>
      <p:sp>
        <p:nvSpPr>
          <p:cNvPr id="6" name="下矢印 5"/>
          <p:cNvSpPr/>
          <p:nvPr/>
        </p:nvSpPr>
        <p:spPr>
          <a:xfrm>
            <a:off x="403101" y="2162432"/>
            <a:ext cx="8496944" cy="729049"/>
          </a:xfrm>
          <a:prstGeom prst="downArrow">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43410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kumimoji="1" lang="ja-JP" altLang="en-US" sz="2800" dirty="0" smtClean="0"/>
              <a:t>コンピュータシステムの処理能力を上げる方法</a:t>
            </a:r>
            <a:endParaRPr kumimoji="1" lang="ja-JP" altLang="en-US" sz="2800" dirty="0"/>
          </a:p>
        </p:txBody>
      </p:sp>
      <p:grpSp>
        <p:nvGrpSpPr>
          <p:cNvPr id="32" name="グループ化 31"/>
          <p:cNvGrpSpPr/>
          <p:nvPr/>
        </p:nvGrpSpPr>
        <p:grpSpPr>
          <a:xfrm>
            <a:off x="467544" y="4797152"/>
            <a:ext cx="8352928" cy="1728192"/>
            <a:chOff x="467544" y="4797152"/>
            <a:chExt cx="8352928" cy="1728192"/>
          </a:xfrm>
        </p:grpSpPr>
        <p:sp>
          <p:nvSpPr>
            <p:cNvPr id="19" name="右矢印 18"/>
            <p:cNvSpPr/>
            <p:nvPr/>
          </p:nvSpPr>
          <p:spPr bwMode="auto">
            <a:xfrm>
              <a:off x="467544" y="4797152"/>
              <a:ext cx="8352928" cy="1728192"/>
            </a:xfrm>
            <a:prstGeom prst="rightArrow">
              <a:avLst>
                <a:gd name="adj1" fmla="val 64766"/>
                <a:gd name="adj2" fmla="val 50000"/>
              </a:avLst>
            </a:prstGeom>
            <a:solidFill>
              <a:schemeClr val="accent5">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pic>
          <p:nvPicPr>
            <p:cNvPr id="5"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4305"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4345"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4385" y="530120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4425"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4628"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4668"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708" y="530120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4748"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6633"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673"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6713" y="530120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6753" y="5300958"/>
              <a:ext cx="495607" cy="6872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グループ化 3"/>
          <p:cNvGrpSpPr/>
          <p:nvPr/>
        </p:nvGrpSpPr>
        <p:grpSpPr>
          <a:xfrm>
            <a:off x="107505" y="1052736"/>
            <a:ext cx="2808312" cy="5328592"/>
            <a:chOff x="107505" y="1052736"/>
            <a:chExt cx="2808312" cy="5328592"/>
          </a:xfrm>
        </p:grpSpPr>
        <p:sp>
          <p:nvSpPr>
            <p:cNvPr id="17" name="上矢印 16"/>
            <p:cNvSpPr/>
            <p:nvPr/>
          </p:nvSpPr>
          <p:spPr bwMode="auto">
            <a:xfrm>
              <a:off x="107505" y="1052736"/>
              <a:ext cx="2808312" cy="5328592"/>
            </a:xfrm>
            <a:prstGeom prst="upArrow">
              <a:avLst>
                <a:gd name="adj1" fmla="val 58727"/>
                <a:gd name="adj2" fmla="val 30447"/>
              </a:avLst>
            </a:prstGeom>
            <a:solidFill>
              <a:schemeClr val="accent1">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pic>
          <p:nvPicPr>
            <p:cNvPr id="1027" name="Picture 3" descr="C:\Users\Shoji\AppData\Local\Microsoft\Windows\Temporary Internet Files\Content.IE5\SLS3OEJK\MC9004289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387" y="3645024"/>
              <a:ext cx="864096" cy="12631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Shoji\AppData\Local\Microsoft\Windows\Temporary Internet Files\Content.IE5\SLS3OEJK\MC9004289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226" y="1268760"/>
              <a:ext cx="1308417" cy="191260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C:\Users\Shoji\AppData\Local\Microsoft\Windows\Temporary Internet Files\Content.IE5\KDR1NI43\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301208"/>
            <a:ext cx="495607" cy="687260"/>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3"/>
          <p:cNvSpPr txBox="1">
            <a:spLocks noChangeArrowheads="1"/>
          </p:cNvSpPr>
          <p:nvPr/>
        </p:nvSpPr>
        <p:spPr bwMode="auto">
          <a:xfrm>
            <a:off x="5538346" y="1073986"/>
            <a:ext cx="3335764" cy="10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400" dirty="0" smtClean="0">
                <a:solidFill>
                  <a:schemeClr val="accent1">
                    <a:lumMod val="50000"/>
                  </a:schemeClr>
                </a:solidFill>
                <a:latin typeface="+mj-ea"/>
                <a:ea typeface="+mj-ea"/>
              </a:rPr>
              <a:t>コンピューター単体の能力を強化する</a:t>
            </a:r>
            <a:endParaRPr lang="en-US" altLang="ja-JP" sz="1400" dirty="0" smtClean="0">
              <a:solidFill>
                <a:schemeClr val="accent1">
                  <a:lumMod val="50000"/>
                </a:schemeClr>
              </a:solidFill>
              <a:latin typeface="+mj-ea"/>
              <a:ea typeface="+mj-ea"/>
            </a:endParaRPr>
          </a:p>
          <a:p>
            <a:r>
              <a:rPr lang="en-US" altLang="ja-JP" sz="1400" dirty="0">
                <a:solidFill>
                  <a:schemeClr val="accent1">
                    <a:lumMod val="50000"/>
                  </a:schemeClr>
                </a:solidFill>
                <a:latin typeface="+mj-ea"/>
                <a:ea typeface="+mj-ea"/>
              </a:rPr>
              <a:t>(</a:t>
            </a:r>
            <a:r>
              <a:rPr lang="ja-JP" altLang="en-US" sz="1400" dirty="0" smtClean="0">
                <a:solidFill>
                  <a:schemeClr val="accent1">
                    <a:lumMod val="50000"/>
                  </a:schemeClr>
                </a:solidFill>
                <a:latin typeface="+mj-ea"/>
                <a:ea typeface="+mj-ea"/>
              </a:rPr>
              <a:t>プロセッサの強化、メモリ</a:t>
            </a:r>
            <a:r>
              <a:rPr lang="ja-JP" altLang="en-US" sz="1400" dirty="0">
                <a:solidFill>
                  <a:schemeClr val="accent1">
                    <a:lumMod val="50000"/>
                  </a:schemeClr>
                </a:solidFill>
                <a:latin typeface="+mj-ea"/>
                <a:ea typeface="+mj-ea"/>
              </a:rPr>
              <a:t>、</a:t>
            </a:r>
            <a:r>
              <a:rPr lang="en-US" altLang="ja-JP" sz="1400" dirty="0" smtClean="0">
                <a:solidFill>
                  <a:schemeClr val="accent1">
                    <a:lumMod val="50000"/>
                  </a:schemeClr>
                </a:solidFill>
                <a:latin typeface="+mj-ea"/>
                <a:ea typeface="+mj-ea"/>
              </a:rPr>
              <a:t>I/O)</a:t>
            </a:r>
          </a:p>
          <a:p>
            <a:r>
              <a:rPr lang="ja-JP" altLang="en-US" sz="1400" dirty="0" smtClean="0">
                <a:solidFill>
                  <a:schemeClr val="accent1">
                    <a:lumMod val="50000"/>
                  </a:schemeClr>
                </a:solidFill>
                <a:latin typeface="+mj-ea"/>
                <a:ea typeface="+mj-ea"/>
              </a:rPr>
              <a:t>ハードウェアにコストがかかる</a:t>
            </a:r>
            <a:endParaRPr lang="en-US" altLang="ja-JP" sz="1400" dirty="0" smtClean="0">
              <a:solidFill>
                <a:schemeClr val="accent1">
                  <a:lumMod val="50000"/>
                </a:schemeClr>
              </a:solidFill>
              <a:latin typeface="+mj-ea"/>
              <a:ea typeface="+mj-ea"/>
            </a:endParaRPr>
          </a:p>
          <a:p>
            <a:r>
              <a:rPr lang="ja-JP" altLang="en-US" sz="1400" dirty="0" smtClean="0">
                <a:solidFill>
                  <a:schemeClr val="accent1">
                    <a:lumMod val="50000"/>
                  </a:schemeClr>
                </a:solidFill>
                <a:latin typeface="+mj-ea"/>
                <a:ea typeface="+mj-ea"/>
              </a:rPr>
              <a:t>性能強化には限界</a:t>
            </a:r>
            <a:r>
              <a:rPr lang="ja-JP" altLang="en-US" sz="1400" dirty="0">
                <a:solidFill>
                  <a:schemeClr val="accent1">
                    <a:lumMod val="50000"/>
                  </a:schemeClr>
                </a:solidFill>
                <a:latin typeface="+mj-ea"/>
                <a:ea typeface="+mj-ea"/>
              </a:rPr>
              <a:t>がある</a:t>
            </a:r>
          </a:p>
        </p:txBody>
      </p:sp>
      <p:sp>
        <p:nvSpPr>
          <p:cNvPr id="31" name="テキスト ボックス 3"/>
          <p:cNvSpPr txBox="1">
            <a:spLocks noChangeArrowheads="1"/>
          </p:cNvSpPr>
          <p:nvPr/>
        </p:nvSpPr>
        <p:spPr bwMode="auto">
          <a:xfrm>
            <a:off x="5538346" y="3785147"/>
            <a:ext cx="3330255" cy="10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400" dirty="0" smtClean="0">
                <a:solidFill>
                  <a:srgbClr val="FF6600"/>
                </a:solidFill>
                <a:latin typeface="+mj-ea"/>
                <a:ea typeface="+mj-ea"/>
              </a:rPr>
              <a:t>クラスタによる分散処理</a:t>
            </a:r>
            <a:endParaRPr lang="en-US" altLang="ja-JP" sz="1400" dirty="0" smtClean="0">
              <a:solidFill>
                <a:srgbClr val="FF6600"/>
              </a:solidFill>
              <a:latin typeface="+mj-ea"/>
              <a:ea typeface="+mj-ea"/>
            </a:endParaRPr>
          </a:p>
          <a:p>
            <a:r>
              <a:rPr lang="en-US" altLang="ja-JP" sz="1400" dirty="0" smtClean="0">
                <a:solidFill>
                  <a:srgbClr val="FF6600"/>
                </a:solidFill>
                <a:latin typeface="+mj-ea"/>
                <a:ea typeface="+mj-ea"/>
              </a:rPr>
              <a:t>(</a:t>
            </a:r>
            <a:r>
              <a:rPr lang="ja-JP" altLang="en-US" sz="1400" dirty="0" smtClean="0">
                <a:solidFill>
                  <a:srgbClr val="FF6600"/>
                </a:solidFill>
                <a:latin typeface="+mj-ea"/>
                <a:ea typeface="+mj-ea"/>
              </a:rPr>
              <a:t>効率が高いが高価</a:t>
            </a:r>
            <a:r>
              <a:rPr lang="en-US" altLang="ja-JP" sz="1400" dirty="0" smtClean="0">
                <a:solidFill>
                  <a:srgbClr val="FF6600"/>
                </a:solidFill>
                <a:latin typeface="+mj-ea"/>
                <a:ea typeface="+mj-ea"/>
              </a:rPr>
              <a:t>)</a:t>
            </a:r>
          </a:p>
          <a:p>
            <a:r>
              <a:rPr lang="ja-JP" altLang="en-US" sz="1400" dirty="0" smtClean="0">
                <a:solidFill>
                  <a:srgbClr val="FF6600"/>
                </a:solidFill>
                <a:latin typeface="+mj-ea"/>
                <a:ea typeface="+mj-ea"/>
              </a:rPr>
              <a:t>安価なマシンを大量に使う分散処理</a:t>
            </a:r>
            <a:endParaRPr lang="en-US" altLang="ja-JP" sz="1400" dirty="0" smtClean="0">
              <a:solidFill>
                <a:srgbClr val="FF6600"/>
              </a:solidFill>
              <a:latin typeface="+mj-ea"/>
              <a:ea typeface="+mj-ea"/>
            </a:endParaRPr>
          </a:p>
          <a:p>
            <a:r>
              <a:rPr lang="en-US" altLang="ja-JP" sz="1400" dirty="0" smtClean="0">
                <a:solidFill>
                  <a:srgbClr val="FF6600"/>
                </a:solidFill>
                <a:latin typeface="+mj-ea"/>
                <a:ea typeface="+mj-ea"/>
              </a:rPr>
              <a:t>(</a:t>
            </a:r>
            <a:r>
              <a:rPr lang="ja-JP" altLang="en-US" sz="1400" dirty="0" smtClean="0">
                <a:solidFill>
                  <a:srgbClr val="FF6600"/>
                </a:solidFill>
                <a:latin typeface="+mj-ea"/>
                <a:ea typeface="+mj-ea"/>
              </a:rPr>
              <a:t>効率は劣るが拡張性が高く低コスト</a:t>
            </a:r>
            <a:r>
              <a:rPr lang="en-US" altLang="ja-JP" sz="1400" dirty="0" smtClean="0">
                <a:solidFill>
                  <a:srgbClr val="FF6600"/>
                </a:solidFill>
                <a:latin typeface="+mj-ea"/>
                <a:ea typeface="+mj-ea"/>
              </a:rPr>
              <a:t>)</a:t>
            </a:r>
            <a:endParaRPr lang="ja-JP" altLang="en-US" sz="1400" dirty="0">
              <a:solidFill>
                <a:srgbClr val="FF6600"/>
              </a:solidFill>
              <a:latin typeface="+mj-ea"/>
              <a:ea typeface="+mj-ea"/>
            </a:endParaRPr>
          </a:p>
        </p:txBody>
      </p:sp>
      <p:sp>
        <p:nvSpPr>
          <p:cNvPr id="3" name="正方形/長方形 2"/>
          <p:cNvSpPr/>
          <p:nvPr/>
        </p:nvSpPr>
        <p:spPr bwMode="auto">
          <a:xfrm>
            <a:off x="3131839" y="1147621"/>
            <a:ext cx="2406508" cy="93610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SCALE UP</a:t>
            </a:r>
            <a:endParaRPr kumimoji="0" lang="ja-JP" altLang="en-US" sz="2800" dirty="0">
              <a:solidFill>
                <a:schemeClr val="bg1"/>
              </a:solidFill>
              <a:latin typeface="+mn-lt"/>
              <a:ea typeface="+mn-ea"/>
            </a:endParaRPr>
          </a:p>
        </p:txBody>
      </p:sp>
      <p:sp>
        <p:nvSpPr>
          <p:cNvPr id="33" name="正方形/長方形 32"/>
          <p:cNvSpPr/>
          <p:nvPr/>
        </p:nvSpPr>
        <p:spPr bwMode="auto">
          <a:xfrm>
            <a:off x="3131838" y="3858782"/>
            <a:ext cx="2406508" cy="93610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SCALE OUT</a:t>
            </a:r>
            <a:endParaRPr kumimoji="0" lang="ja-JP" altLang="en-US" sz="2800" dirty="0">
              <a:solidFill>
                <a:schemeClr val="bg1"/>
              </a:solidFill>
              <a:latin typeface="+mn-lt"/>
              <a:ea typeface="+mn-ea"/>
            </a:endParaRPr>
          </a:p>
        </p:txBody>
      </p:sp>
      <p:sp>
        <p:nvSpPr>
          <p:cNvPr id="36" name="正方形/長方形 35"/>
          <p:cNvSpPr/>
          <p:nvPr/>
        </p:nvSpPr>
        <p:spPr bwMode="auto">
          <a:xfrm>
            <a:off x="3137346" y="2503202"/>
            <a:ext cx="5683125" cy="936104"/>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RDBMS</a:t>
            </a:r>
            <a:r>
              <a:rPr kumimoji="0" lang="ja-JP" altLang="en-US" sz="2800" dirty="0" smtClean="0">
                <a:solidFill>
                  <a:schemeClr val="bg1"/>
                </a:solidFill>
                <a:latin typeface="+mn-lt"/>
                <a:ea typeface="+mn-ea"/>
              </a:rPr>
              <a:t>は </a:t>
            </a:r>
            <a:r>
              <a:rPr kumimoji="0" lang="en-US" altLang="ja-JP" sz="2800" dirty="0" smtClean="0">
                <a:solidFill>
                  <a:schemeClr val="bg1"/>
                </a:solidFill>
                <a:latin typeface="+mn-lt"/>
                <a:ea typeface="+mn-ea"/>
              </a:rPr>
              <a:t>SCALE OUT</a:t>
            </a:r>
            <a:r>
              <a:rPr kumimoji="0" lang="ja-JP" altLang="en-US" sz="2800" dirty="0" smtClean="0">
                <a:solidFill>
                  <a:schemeClr val="bg1"/>
                </a:solidFill>
                <a:latin typeface="+mn-lt"/>
                <a:ea typeface="+mn-ea"/>
              </a:rPr>
              <a:t>しにくい</a:t>
            </a:r>
            <a:endParaRPr kumimoji="0" lang="ja-JP" altLang="en-US" sz="2800" dirty="0">
              <a:solidFill>
                <a:schemeClr val="bg1"/>
              </a:solidFill>
              <a:latin typeface="+mn-lt"/>
              <a:ea typeface="+mn-ea"/>
            </a:endParaRPr>
          </a:p>
        </p:txBody>
      </p:sp>
    </p:spTree>
    <p:extLst>
      <p:ext uri="{BB962C8B-B14F-4D97-AF65-F5344CB8AC3E}">
        <p14:creationId xmlns:p14="http://schemas.microsoft.com/office/powerpoint/2010/main" val="346786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Effect transition="in" filter="fad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 grpId="0" animBg="1"/>
      <p:bldP spid="33"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a:t>
            </a:r>
            <a:r>
              <a:rPr kumimoji="1" lang="ja-JP" altLang="en-US" dirty="0" smtClean="0"/>
              <a:t>の高速化と問題点</a:t>
            </a:r>
            <a:endParaRPr kumimoji="1" lang="ja-JP" altLang="en-US" dirty="0"/>
          </a:p>
        </p:txBody>
      </p:sp>
      <p:sp>
        <p:nvSpPr>
          <p:cNvPr id="31" name="角丸四角形 30"/>
          <p:cNvSpPr/>
          <p:nvPr/>
        </p:nvSpPr>
        <p:spPr bwMode="auto">
          <a:xfrm>
            <a:off x="6010576" y="4791939"/>
            <a:ext cx="2498517" cy="427937"/>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データの</a:t>
            </a:r>
            <a:r>
              <a:rPr kumimoji="0" lang="ja-JP" altLang="en-US" sz="1400" dirty="0" smtClean="0">
                <a:solidFill>
                  <a:schemeClr val="bg1"/>
                </a:solidFill>
                <a:latin typeface="+mn-lt"/>
                <a:ea typeface="+mn-ea"/>
              </a:rPr>
              <a:t>分割</a:t>
            </a:r>
            <a:r>
              <a:rPr kumimoji="0" lang="en-US" altLang="ja-JP" sz="1400" dirty="0" smtClean="0">
                <a:solidFill>
                  <a:schemeClr val="bg1"/>
                </a:solidFill>
                <a:latin typeface="+mn-lt"/>
                <a:ea typeface="+mn-ea"/>
              </a:rPr>
              <a:t>/</a:t>
            </a:r>
            <a:r>
              <a:rPr kumimoji="0" lang="ja-JP" altLang="en-US" sz="1400" dirty="0" smtClean="0">
                <a:solidFill>
                  <a:schemeClr val="bg1"/>
                </a:solidFill>
                <a:latin typeface="+mn-lt"/>
                <a:ea typeface="+mn-ea"/>
              </a:rPr>
              <a:t>同期</a:t>
            </a:r>
            <a:r>
              <a:rPr kumimoji="0" lang="ja-JP" altLang="en-US" sz="1400" b="0" i="0" u="none" strike="noStrike" cap="none" normalizeH="0" dirty="0" smtClean="0">
                <a:ln>
                  <a:noFill/>
                </a:ln>
                <a:solidFill>
                  <a:schemeClr val="bg1"/>
                </a:solidFill>
                <a:effectLst/>
                <a:latin typeface="+mn-lt"/>
                <a:ea typeface="+mn-ea"/>
              </a:rPr>
              <a:t>が必要</a:t>
            </a:r>
          </a:p>
        </p:txBody>
      </p:sp>
      <p:sp>
        <p:nvSpPr>
          <p:cNvPr id="27" name="角丸四角形 26"/>
          <p:cNvSpPr/>
          <p:nvPr/>
        </p:nvSpPr>
        <p:spPr bwMode="auto">
          <a:xfrm>
            <a:off x="776021" y="1544435"/>
            <a:ext cx="2498517" cy="69213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単体能力の向上</a:t>
            </a:r>
          </a:p>
        </p:txBody>
      </p:sp>
      <p:grpSp>
        <p:nvGrpSpPr>
          <p:cNvPr id="10" name="グループ化 9"/>
          <p:cNvGrpSpPr/>
          <p:nvPr/>
        </p:nvGrpSpPr>
        <p:grpSpPr>
          <a:xfrm>
            <a:off x="1821983" y="2590065"/>
            <a:ext cx="426822" cy="1557629"/>
            <a:chOff x="1411487" y="2132856"/>
            <a:chExt cx="426822" cy="1557629"/>
          </a:xfrm>
        </p:grpSpPr>
        <p:cxnSp>
          <p:nvCxnSpPr>
            <p:cNvPr id="7" name="直線コネクタ 6"/>
            <p:cNvCxnSpPr/>
            <p:nvPr/>
          </p:nvCxnSpPr>
          <p:spPr bwMode="auto">
            <a:xfrm>
              <a:off x="1624898" y="2426922"/>
              <a:ext cx="0" cy="104753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5" name="円柱 4"/>
            <p:cNvSpPr/>
            <p:nvPr/>
          </p:nvSpPr>
          <p:spPr bwMode="auto">
            <a:xfrm>
              <a:off x="1480882" y="3258437"/>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直方体 2"/>
            <p:cNvSpPr/>
            <p:nvPr/>
          </p:nvSpPr>
          <p:spPr bwMode="auto">
            <a:xfrm>
              <a:off x="1411487"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28" name="角丸四角形 27"/>
          <p:cNvSpPr/>
          <p:nvPr/>
        </p:nvSpPr>
        <p:spPr bwMode="auto">
          <a:xfrm>
            <a:off x="3399682" y="1544435"/>
            <a:ext cx="2498517" cy="69213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1400" dirty="0" smtClean="0">
                <a:solidFill>
                  <a:schemeClr val="bg1"/>
                </a:solidFill>
              </a:rPr>
              <a:t>ストレージ共有</a:t>
            </a:r>
            <a:endParaRPr kumimoji="0" lang="en-US" altLang="ja-JP" sz="1400" dirty="0" smtClean="0">
              <a:solidFill>
                <a:schemeClr val="bg1"/>
              </a:solidFill>
            </a:endParaRPr>
          </a:p>
          <a:p>
            <a:pPr algn="ctr" defTabSz="914400" fontAlgn="base">
              <a:spcBef>
                <a:spcPct val="20000"/>
              </a:spcBef>
              <a:spcAft>
                <a:spcPct val="0"/>
              </a:spcAft>
            </a:pPr>
            <a:r>
              <a:rPr kumimoji="0" lang="ja-JP" altLang="en-US" sz="1400" dirty="0">
                <a:solidFill>
                  <a:schemeClr val="bg1"/>
                </a:solidFill>
              </a:rPr>
              <a:t>クラスタ</a:t>
            </a:r>
            <a:endParaRPr kumimoji="0" lang="ja-JP" altLang="en-US" sz="1400" b="0" i="0" u="none" strike="noStrike" cap="none" normalizeH="0" dirty="0" smtClean="0">
              <a:ln>
                <a:noFill/>
              </a:ln>
              <a:solidFill>
                <a:schemeClr val="bg1"/>
              </a:solidFill>
              <a:effectLst/>
              <a:latin typeface="+mn-lt"/>
              <a:ea typeface="+mn-ea"/>
            </a:endParaRPr>
          </a:p>
        </p:txBody>
      </p:sp>
      <p:grpSp>
        <p:nvGrpSpPr>
          <p:cNvPr id="11" name="グループ化 10"/>
          <p:cNvGrpSpPr/>
          <p:nvPr/>
        </p:nvGrpSpPr>
        <p:grpSpPr>
          <a:xfrm>
            <a:off x="4003481" y="2590065"/>
            <a:ext cx="1290918" cy="1557629"/>
            <a:chOff x="3643735" y="2132856"/>
            <a:chExt cx="1290918" cy="1557629"/>
          </a:xfrm>
        </p:grpSpPr>
        <p:cxnSp>
          <p:nvCxnSpPr>
            <p:cNvPr id="20" name="直線コネクタ 19"/>
            <p:cNvCxnSpPr/>
            <p:nvPr/>
          </p:nvCxnSpPr>
          <p:spPr bwMode="auto">
            <a:xfrm>
              <a:off x="3857146" y="2426922"/>
              <a:ext cx="0" cy="523769"/>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23" name="直線コネクタ 22"/>
            <p:cNvCxnSpPr/>
            <p:nvPr/>
          </p:nvCxnSpPr>
          <p:spPr bwMode="auto">
            <a:xfrm>
              <a:off x="4721242" y="2426922"/>
              <a:ext cx="0" cy="523769"/>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29" name="直線コネクタ 28"/>
            <p:cNvCxnSpPr/>
            <p:nvPr/>
          </p:nvCxnSpPr>
          <p:spPr bwMode="auto">
            <a:xfrm flipH="1">
              <a:off x="3857146" y="2950691"/>
              <a:ext cx="864096"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32" name="直線コネクタ 31"/>
            <p:cNvCxnSpPr/>
            <p:nvPr/>
          </p:nvCxnSpPr>
          <p:spPr bwMode="auto">
            <a:xfrm>
              <a:off x="4279337" y="2950691"/>
              <a:ext cx="0" cy="52376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25" name="円柱 24"/>
            <p:cNvSpPr/>
            <p:nvPr/>
          </p:nvSpPr>
          <p:spPr bwMode="auto">
            <a:xfrm>
              <a:off x="4135321" y="3258437"/>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5" name="直方体 34"/>
            <p:cNvSpPr/>
            <p:nvPr/>
          </p:nvSpPr>
          <p:spPr bwMode="auto">
            <a:xfrm>
              <a:off x="3643735"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6" name="直方体 35"/>
            <p:cNvSpPr/>
            <p:nvPr/>
          </p:nvSpPr>
          <p:spPr bwMode="auto">
            <a:xfrm>
              <a:off x="4507831"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30" name="角丸四角形 29"/>
          <p:cNvSpPr/>
          <p:nvPr/>
        </p:nvSpPr>
        <p:spPr bwMode="auto">
          <a:xfrm>
            <a:off x="6010575" y="1544435"/>
            <a:ext cx="2498517" cy="69213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分散</a:t>
            </a:r>
            <a:r>
              <a:rPr kumimoji="0" lang="ja-JP" altLang="en-US" sz="1400" dirty="0" smtClean="0">
                <a:solidFill>
                  <a:schemeClr val="bg1"/>
                </a:solidFill>
                <a:latin typeface="+mn-lt"/>
                <a:ea typeface="+mn-ea"/>
              </a:rPr>
              <a:t>システム</a:t>
            </a:r>
            <a:endParaRPr kumimoji="0" lang="en-US" altLang="ja-JP" sz="1400" dirty="0" smtClean="0">
              <a:solidFill>
                <a:schemeClr val="bg1"/>
              </a:solidFill>
              <a:latin typeface="+mn-lt"/>
              <a:ea typeface="+mn-ea"/>
            </a:endParaRPr>
          </a:p>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rPr>
              <a:t>シェアドナッシング</a:t>
            </a:r>
            <a:endParaRPr kumimoji="0" lang="ja-JP" altLang="en-US" sz="1400" b="0" i="0" u="none" strike="noStrike" cap="none" normalizeH="0" dirty="0" smtClean="0">
              <a:ln>
                <a:noFill/>
              </a:ln>
              <a:solidFill>
                <a:schemeClr val="bg1"/>
              </a:solidFill>
              <a:effectLst/>
              <a:latin typeface="+mn-lt"/>
              <a:ea typeface="+mn-ea"/>
            </a:endParaRPr>
          </a:p>
        </p:txBody>
      </p:sp>
      <p:grpSp>
        <p:nvGrpSpPr>
          <p:cNvPr id="12" name="グループ化 11"/>
          <p:cNvGrpSpPr/>
          <p:nvPr/>
        </p:nvGrpSpPr>
        <p:grpSpPr>
          <a:xfrm>
            <a:off x="6614375" y="2590065"/>
            <a:ext cx="1290918" cy="1515591"/>
            <a:chOff x="6244771" y="2132856"/>
            <a:chExt cx="1290918" cy="1515591"/>
          </a:xfrm>
        </p:grpSpPr>
        <p:cxnSp>
          <p:nvCxnSpPr>
            <p:cNvPr id="33" name="直線コネクタ 32"/>
            <p:cNvCxnSpPr/>
            <p:nvPr/>
          </p:nvCxnSpPr>
          <p:spPr bwMode="auto">
            <a:xfrm flipH="1">
              <a:off x="6458182" y="2384884"/>
              <a:ext cx="864096"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14" name="直線コネクタ 13"/>
            <p:cNvCxnSpPr/>
            <p:nvPr/>
          </p:nvCxnSpPr>
          <p:spPr bwMode="auto">
            <a:xfrm>
              <a:off x="6458182" y="2384884"/>
              <a:ext cx="0" cy="104753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16" name="円柱 15"/>
            <p:cNvSpPr/>
            <p:nvPr/>
          </p:nvSpPr>
          <p:spPr bwMode="auto">
            <a:xfrm>
              <a:off x="6314166" y="3216399"/>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17" name="直線コネクタ 16"/>
            <p:cNvCxnSpPr/>
            <p:nvPr/>
          </p:nvCxnSpPr>
          <p:spPr bwMode="auto">
            <a:xfrm>
              <a:off x="7322278" y="2384884"/>
              <a:ext cx="0" cy="104753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19" name="円柱 18"/>
            <p:cNvSpPr/>
            <p:nvPr/>
          </p:nvSpPr>
          <p:spPr bwMode="auto">
            <a:xfrm>
              <a:off x="7178262" y="3216399"/>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7" name="直方体 36"/>
            <p:cNvSpPr/>
            <p:nvPr/>
          </p:nvSpPr>
          <p:spPr bwMode="auto">
            <a:xfrm>
              <a:off x="6244771"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8" name="直方体 37"/>
            <p:cNvSpPr/>
            <p:nvPr/>
          </p:nvSpPr>
          <p:spPr bwMode="auto">
            <a:xfrm>
              <a:off x="7108867" y="2132856"/>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39" name="角丸四角形 38"/>
          <p:cNvSpPr/>
          <p:nvPr/>
        </p:nvSpPr>
        <p:spPr bwMode="auto">
          <a:xfrm>
            <a:off x="3399682" y="4318257"/>
            <a:ext cx="2498517" cy="36004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オーバーヘッドが少ない</a:t>
            </a:r>
          </a:p>
        </p:txBody>
      </p:sp>
      <p:sp>
        <p:nvSpPr>
          <p:cNvPr id="40" name="角丸四角形 39"/>
          <p:cNvSpPr/>
          <p:nvPr/>
        </p:nvSpPr>
        <p:spPr bwMode="auto">
          <a:xfrm>
            <a:off x="6010575" y="4318257"/>
            <a:ext cx="2498517" cy="36004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用途を選ぶ </a:t>
            </a:r>
            <a:r>
              <a:rPr kumimoji="0" lang="en-US" altLang="ja-JP" sz="1400" b="0" i="0" u="none" strike="noStrike" cap="none" normalizeH="0" dirty="0" smtClean="0">
                <a:ln>
                  <a:noFill/>
                </a:ln>
                <a:solidFill>
                  <a:schemeClr val="bg1"/>
                </a:solidFill>
                <a:effectLst/>
                <a:latin typeface="+mn-lt"/>
                <a:ea typeface="+mn-ea"/>
              </a:rPr>
              <a:t>(Web</a:t>
            </a:r>
            <a:r>
              <a:rPr kumimoji="0" lang="ja-JP" altLang="en-US" sz="1400" b="0" i="0" u="none" strike="noStrike" cap="none" normalizeH="0" dirty="0" smtClean="0">
                <a:ln>
                  <a:noFill/>
                </a:ln>
                <a:solidFill>
                  <a:schemeClr val="bg1"/>
                </a:solidFill>
                <a:effectLst/>
                <a:latin typeface="+mn-lt"/>
                <a:ea typeface="+mn-ea"/>
              </a:rPr>
              <a:t>に向く</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41" name="角丸四角形 40"/>
          <p:cNvSpPr/>
          <p:nvPr/>
        </p:nvSpPr>
        <p:spPr bwMode="auto">
          <a:xfrm>
            <a:off x="6010576" y="5861304"/>
            <a:ext cx="2498517" cy="427937"/>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最大数百台程度まで</a:t>
            </a:r>
          </a:p>
        </p:txBody>
      </p:sp>
      <p:sp>
        <p:nvSpPr>
          <p:cNvPr id="42" name="角丸四角形 41"/>
          <p:cNvSpPr/>
          <p:nvPr/>
        </p:nvSpPr>
        <p:spPr bwMode="auto">
          <a:xfrm>
            <a:off x="3409796" y="4791938"/>
            <a:ext cx="2498518" cy="427937"/>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ハードウェアコストが高い</a:t>
            </a:r>
          </a:p>
        </p:txBody>
      </p:sp>
      <p:sp>
        <p:nvSpPr>
          <p:cNvPr id="43" name="角丸四角形 42"/>
          <p:cNvSpPr/>
          <p:nvPr/>
        </p:nvSpPr>
        <p:spPr bwMode="auto">
          <a:xfrm>
            <a:off x="3409796" y="5844061"/>
            <a:ext cx="2498518" cy="46242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最大でも数十台程度まで</a:t>
            </a:r>
          </a:p>
        </p:txBody>
      </p:sp>
      <p:sp>
        <p:nvSpPr>
          <p:cNvPr id="44" name="角丸四角形 43"/>
          <p:cNvSpPr/>
          <p:nvPr/>
        </p:nvSpPr>
        <p:spPr bwMode="auto">
          <a:xfrm>
            <a:off x="6010575" y="5310073"/>
            <a:ext cx="2498517" cy="448343"/>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rPr>
              <a:t>トランザクション</a:t>
            </a:r>
            <a:r>
              <a:rPr kumimoji="0" lang="ja-JP" altLang="en-US" sz="1400" dirty="0" smtClean="0">
                <a:solidFill>
                  <a:schemeClr val="bg1"/>
                </a:solidFill>
              </a:rPr>
              <a:t>に向かない</a:t>
            </a:r>
            <a:endParaRPr kumimoji="0" lang="en-US" altLang="ja-JP" sz="1400" b="0" i="0" u="none" strike="noStrike" cap="none" normalizeH="0" dirty="0" smtClean="0">
              <a:ln>
                <a:noFill/>
              </a:ln>
              <a:solidFill>
                <a:schemeClr val="bg1"/>
              </a:solidFill>
              <a:effectLst/>
              <a:latin typeface="+mn-lt"/>
              <a:ea typeface="+mn-ea"/>
            </a:endParaRPr>
          </a:p>
        </p:txBody>
      </p:sp>
      <p:sp>
        <p:nvSpPr>
          <p:cNvPr id="34" name="角丸四角形 33"/>
          <p:cNvSpPr/>
          <p:nvPr/>
        </p:nvSpPr>
        <p:spPr bwMode="auto">
          <a:xfrm>
            <a:off x="3399683" y="5310073"/>
            <a:ext cx="2498518" cy="448343"/>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I/O</a:t>
            </a:r>
            <a:r>
              <a:rPr kumimoji="0" lang="ja-JP" altLang="en-US" sz="1400" b="0" i="0" u="none" strike="noStrike" cap="none" normalizeH="0" dirty="0" smtClean="0">
                <a:ln>
                  <a:noFill/>
                </a:ln>
                <a:solidFill>
                  <a:schemeClr val="bg1"/>
                </a:solidFill>
                <a:effectLst/>
                <a:latin typeface="+mn-lt"/>
                <a:ea typeface="+mn-ea"/>
              </a:rPr>
              <a:t>がネックになる</a:t>
            </a:r>
          </a:p>
        </p:txBody>
      </p:sp>
      <p:sp>
        <p:nvSpPr>
          <p:cNvPr id="45" name="角丸四角形 44"/>
          <p:cNvSpPr/>
          <p:nvPr/>
        </p:nvSpPr>
        <p:spPr bwMode="auto">
          <a:xfrm>
            <a:off x="776021" y="1072541"/>
            <a:ext cx="2498517" cy="360040"/>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スケールアップ</a:t>
            </a:r>
          </a:p>
        </p:txBody>
      </p:sp>
      <p:sp>
        <p:nvSpPr>
          <p:cNvPr id="46" name="角丸四角形 45"/>
          <p:cNvSpPr/>
          <p:nvPr/>
        </p:nvSpPr>
        <p:spPr bwMode="auto">
          <a:xfrm>
            <a:off x="3399683" y="1072541"/>
            <a:ext cx="5109409" cy="360040"/>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スケールアウト</a:t>
            </a:r>
          </a:p>
        </p:txBody>
      </p:sp>
      <p:sp>
        <p:nvSpPr>
          <p:cNvPr id="47" name="角丸四角形 46"/>
          <p:cNvSpPr/>
          <p:nvPr/>
        </p:nvSpPr>
        <p:spPr bwMode="auto">
          <a:xfrm>
            <a:off x="776021" y="4318257"/>
            <a:ext cx="2498517" cy="36004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altLang="ja-JP" sz="1400" dirty="0" smtClean="0">
                <a:solidFill>
                  <a:schemeClr val="bg1"/>
                </a:solidFill>
              </a:rPr>
              <a:t>DB</a:t>
            </a:r>
            <a:r>
              <a:rPr kumimoji="0" lang="ja-JP" altLang="en-US" sz="1400" dirty="0" smtClean="0">
                <a:solidFill>
                  <a:schemeClr val="bg1"/>
                </a:solidFill>
              </a:rPr>
              <a:t>側の対応は必要無し</a:t>
            </a:r>
            <a:endParaRPr kumimoji="0" lang="ja-JP" altLang="en-US" sz="1400" b="0" i="0" u="none" strike="noStrike" cap="none" normalizeH="0" dirty="0" smtClean="0">
              <a:ln>
                <a:noFill/>
              </a:ln>
              <a:solidFill>
                <a:schemeClr val="bg1"/>
              </a:solidFill>
              <a:effectLst/>
              <a:latin typeface="+mn-lt"/>
              <a:ea typeface="+mn-ea"/>
            </a:endParaRPr>
          </a:p>
        </p:txBody>
      </p:sp>
      <p:sp>
        <p:nvSpPr>
          <p:cNvPr id="48" name="角丸四角形 47"/>
          <p:cNvSpPr/>
          <p:nvPr/>
        </p:nvSpPr>
        <p:spPr bwMode="auto">
          <a:xfrm>
            <a:off x="786135" y="4791938"/>
            <a:ext cx="2498518" cy="427937"/>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ハードウェアコストが高い</a:t>
            </a:r>
          </a:p>
        </p:txBody>
      </p:sp>
      <p:sp>
        <p:nvSpPr>
          <p:cNvPr id="49" name="角丸四角形 48"/>
          <p:cNvSpPr/>
          <p:nvPr/>
        </p:nvSpPr>
        <p:spPr bwMode="auto">
          <a:xfrm>
            <a:off x="786135" y="5844061"/>
            <a:ext cx="2498518" cy="462422"/>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rPr>
              <a:t>性能</a:t>
            </a:r>
            <a:r>
              <a:rPr kumimoji="0" lang="ja-JP" altLang="en-US" sz="1400" dirty="0" smtClean="0">
                <a:solidFill>
                  <a:schemeClr val="bg1"/>
                </a:solidFill>
              </a:rPr>
              <a:t>に上限がある</a:t>
            </a:r>
            <a:endParaRPr kumimoji="0" lang="ja-JP" altLang="en-US" sz="1400" b="0" i="0" u="none" strike="noStrike" cap="none" normalizeH="0" dirty="0" smtClean="0">
              <a:ln>
                <a:noFill/>
              </a:ln>
              <a:solidFill>
                <a:schemeClr val="bg1"/>
              </a:solidFill>
              <a:effectLst/>
              <a:latin typeface="+mn-lt"/>
              <a:ea typeface="+mn-ea"/>
            </a:endParaRPr>
          </a:p>
        </p:txBody>
      </p:sp>
      <p:sp>
        <p:nvSpPr>
          <p:cNvPr id="50" name="角丸四角形 49"/>
          <p:cNvSpPr/>
          <p:nvPr/>
        </p:nvSpPr>
        <p:spPr bwMode="auto">
          <a:xfrm>
            <a:off x="776022" y="5310073"/>
            <a:ext cx="2498518" cy="448343"/>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I/O</a:t>
            </a:r>
            <a:r>
              <a:rPr kumimoji="0" lang="ja-JP" altLang="en-US" sz="1400" b="0" i="0" u="none" strike="noStrike" cap="none" normalizeH="0" dirty="0" smtClean="0">
                <a:ln>
                  <a:noFill/>
                </a:ln>
                <a:solidFill>
                  <a:schemeClr val="bg1"/>
                </a:solidFill>
                <a:effectLst/>
                <a:latin typeface="+mn-lt"/>
                <a:ea typeface="+mn-ea"/>
              </a:rPr>
              <a:t>がネックになる</a:t>
            </a:r>
          </a:p>
        </p:txBody>
      </p:sp>
    </p:spTree>
    <p:extLst>
      <p:ext uri="{BB962C8B-B14F-4D97-AF65-F5344CB8AC3E}">
        <p14:creationId xmlns:p14="http://schemas.microsoft.com/office/powerpoint/2010/main" val="95928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 grpId="0" animBg="1"/>
      <p:bldP spid="28" grpId="0" animBg="1"/>
      <p:bldP spid="30" grpId="0" animBg="1"/>
      <p:bldP spid="39" grpId="0" animBg="1"/>
      <p:bldP spid="40" grpId="0" animBg="1"/>
      <p:bldP spid="41" grpId="0" animBg="1"/>
      <p:bldP spid="42" grpId="0" animBg="1"/>
      <p:bldP spid="43" grpId="0" animBg="1"/>
      <p:bldP spid="44" grpId="0" animBg="1"/>
      <p:bldP spid="34" grpId="0" animBg="1"/>
      <p:bldP spid="45" grpId="0" animBg="1"/>
      <p:bldP spid="46" grpId="0" animBg="1"/>
      <p:bldP spid="47" grpId="0" animBg="1"/>
      <p:bldP spid="48" grpId="0" animBg="1"/>
      <p:bldP spid="49"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Black" panose="020B0A04020102020204" pitchFamily="34" charset="0"/>
                <a:ea typeface="HGP創英角ｺﾞｼｯｸUB" pitchFamily="50" charset="-128"/>
                <a:cs typeface="Arial" pitchFamily="34" charset="0"/>
              </a:rPr>
              <a:t>データ分析用に進化した</a:t>
            </a:r>
            <a:br>
              <a:rPr lang="ja-JP" altLang="en-US" sz="2400" dirty="0">
                <a:solidFill>
                  <a:schemeClr val="bg1"/>
                </a:solidFill>
                <a:latin typeface="Arial Black" panose="020B0A04020102020204" pitchFamily="34" charset="0"/>
                <a:ea typeface="HGP創英角ｺﾞｼｯｸUB" pitchFamily="50" charset="-128"/>
                <a:cs typeface="Arial" pitchFamily="34" charset="0"/>
              </a:rPr>
            </a:br>
            <a:r>
              <a:rPr lang="ja-JP" altLang="en-US" sz="2400" dirty="0">
                <a:solidFill>
                  <a:schemeClr val="bg1"/>
                </a:solidFill>
                <a:latin typeface="Arial Black" panose="020B0A04020102020204" pitchFamily="34" charset="0"/>
                <a:ea typeface="HGP創英角ｺﾞｼｯｸUB" pitchFamily="50" charset="-128"/>
                <a:cs typeface="Arial" pitchFamily="34" charset="0"/>
              </a:rPr>
              <a:t>列指向 </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カラム型</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 RDBMS</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列指向</a:t>
            </a:r>
            <a:r>
              <a:rPr lang="en-US" altLang="ja-JP" dirty="0" smtClean="0"/>
              <a:t>(</a:t>
            </a:r>
            <a:r>
              <a:rPr lang="ja-JP" altLang="en-US" dirty="0" smtClean="0"/>
              <a:t>カラム指向</a:t>
            </a:r>
            <a:r>
              <a:rPr lang="en-US" altLang="ja-JP" dirty="0" smtClean="0"/>
              <a:t>/</a:t>
            </a:r>
            <a:r>
              <a:rPr lang="ja-JP" altLang="en-US" dirty="0" smtClean="0"/>
              <a:t>カラム型</a:t>
            </a:r>
            <a:r>
              <a:rPr lang="en-US" altLang="ja-JP" dirty="0" smtClean="0"/>
              <a:t>) RDBMS</a:t>
            </a:r>
            <a:endParaRPr lang="ja-JP" altLang="en-US" dirty="0"/>
          </a:p>
        </p:txBody>
      </p:sp>
      <p:sp>
        <p:nvSpPr>
          <p:cNvPr id="5" name="正方形/長方形 4"/>
          <p:cNvSpPr/>
          <p:nvPr/>
        </p:nvSpPr>
        <p:spPr bwMode="auto">
          <a:xfrm>
            <a:off x="469450" y="4140696"/>
            <a:ext cx="1651992"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カラム型</a:t>
            </a:r>
            <a:endParaRPr kumimoji="0" lang="en-US" altLang="ja-JP" sz="2000" dirty="0" smtClean="0">
              <a:solidFill>
                <a:schemeClr val="bg1"/>
              </a:solidFill>
              <a:latin typeface="+mn-lt"/>
              <a:ea typeface="+mn-ea"/>
            </a:endParaRPr>
          </a:p>
          <a:p>
            <a:pPr algn="ctr">
              <a:spcBef>
                <a:spcPct val="20000"/>
              </a:spcBef>
            </a:pPr>
            <a:r>
              <a:rPr kumimoji="0" lang="en-US" altLang="ja-JP" sz="2000" dirty="0">
                <a:solidFill>
                  <a:schemeClr val="bg1"/>
                </a:solidFill>
                <a:latin typeface="+mn-lt"/>
                <a:ea typeface="+mn-ea"/>
              </a:rPr>
              <a:t>RDBMS</a:t>
            </a:r>
            <a:endParaRPr kumimoji="0" lang="ja-JP" altLang="en-US" sz="2000" dirty="0">
              <a:solidFill>
                <a:schemeClr val="bg1"/>
              </a:solidFill>
              <a:latin typeface="+mn-lt"/>
              <a:ea typeface="+mn-ea"/>
            </a:endParaRPr>
          </a:p>
        </p:txBody>
      </p:sp>
      <p:sp>
        <p:nvSpPr>
          <p:cNvPr id="6" name="正方形/長方形 5"/>
          <p:cNvSpPr/>
          <p:nvPr/>
        </p:nvSpPr>
        <p:spPr bwMode="auto">
          <a:xfrm>
            <a:off x="479719" y="5301208"/>
            <a:ext cx="1651992"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RDBMS+</a:t>
            </a:r>
          </a:p>
          <a:p>
            <a:pPr algn="ctr">
              <a:spcBef>
                <a:spcPct val="20000"/>
              </a:spcBef>
            </a:pPr>
            <a:r>
              <a:rPr kumimoji="0" lang="ja-JP" altLang="en-US" sz="2000" dirty="0" smtClean="0">
                <a:solidFill>
                  <a:schemeClr val="bg1"/>
                </a:solidFill>
                <a:latin typeface="+mn-lt"/>
                <a:ea typeface="+mn-ea"/>
              </a:rPr>
              <a:t>カラム処理</a:t>
            </a:r>
            <a:endParaRPr kumimoji="0" lang="ja-JP" altLang="en-US" sz="2000" dirty="0">
              <a:solidFill>
                <a:schemeClr val="bg1"/>
              </a:solidFill>
              <a:latin typeface="+mn-lt"/>
              <a:ea typeface="+mn-ea"/>
            </a:endParaRPr>
          </a:p>
        </p:txBody>
      </p:sp>
      <p:sp>
        <p:nvSpPr>
          <p:cNvPr id="7" name="正方形/長方形 6"/>
          <p:cNvSpPr/>
          <p:nvPr/>
        </p:nvSpPr>
        <p:spPr bwMode="auto">
          <a:xfrm>
            <a:off x="2273842" y="4140696"/>
            <a:ext cx="4600128" cy="1008112"/>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smtClean="0">
                <a:solidFill>
                  <a:schemeClr val="bg1"/>
                </a:solidFill>
                <a:latin typeface="+mn-lt"/>
                <a:ea typeface="+mn-ea"/>
              </a:rPr>
              <a:t>SybaseIQ</a:t>
            </a:r>
            <a:r>
              <a:rPr kumimoji="0" lang="en-US" altLang="ja-JP" sz="2000" dirty="0" smtClean="0">
                <a:solidFill>
                  <a:schemeClr val="bg1"/>
                </a:solidFill>
                <a:latin typeface="+mn-lt"/>
                <a:ea typeface="+mn-ea"/>
              </a:rPr>
              <a:t>, </a:t>
            </a:r>
            <a:r>
              <a:rPr kumimoji="0" lang="en-US" altLang="ja-JP" sz="2000" dirty="0" err="1" smtClean="0">
                <a:solidFill>
                  <a:schemeClr val="bg1"/>
                </a:solidFill>
                <a:latin typeface="+mn-lt"/>
                <a:ea typeface="+mn-ea"/>
              </a:rPr>
              <a:t>Netezza</a:t>
            </a:r>
            <a:r>
              <a:rPr kumimoji="0" lang="en-US" altLang="ja-JP" sz="2000" dirty="0" smtClean="0">
                <a:solidFill>
                  <a:schemeClr val="bg1"/>
                </a:solidFill>
                <a:latin typeface="+mn-lt"/>
                <a:ea typeface="+mn-ea"/>
              </a:rPr>
              <a:t>, </a:t>
            </a:r>
            <a:r>
              <a:rPr kumimoji="0" lang="en-US" altLang="ja-JP" sz="2000" dirty="0" err="1" smtClean="0">
                <a:solidFill>
                  <a:schemeClr val="bg1"/>
                </a:solidFill>
                <a:latin typeface="+mn-lt"/>
                <a:ea typeface="+mn-ea"/>
              </a:rPr>
              <a:t>Vertica</a:t>
            </a:r>
            <a:r>
              <a:rPr kumimoji="0" lang="ja-JP" altLang="en-US" sz="2000" dirty="0" smtClean="0">
                <a:solidFill>
                  <a:schemeClr val="bg1"/>
                </a:solidFill>
                <a:latin typeface="+mn-lt"/>
                <a:ea typeface="+mn-ea"/>
              </a:rPr>
              <a:t>など</a:t>
            </a:r>
            <a:endParaRPr kumimoji="0" lang="ja-JP" altLang="en-US" sz="2000" dirty="0">
              <a:solidFill>
                <a:schemeClr val="bg1"/>
              </a:solidFill>
              <a:latin typeface="+mn-lt"/>
              <a:ea typeface="+mn-ea"/>
            </a:endParaRPr>
          </a:p>
        </p:txBody>
      </p:sp>
      <p:sp>
        <p:nvSpPr>
          <p:cNvPr id="8" name="正方形/長方形 7"/>
          <p:cNvSpPr/>
          <p:nvPr/>
        </p:nvSpPr>
        <p:spPr bwMode="auto">
          <a:xfrm>
            <a:off x="2273842" y="5301208"/>
            <a:ext cx="4600128" cy="1008112"/>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SQL Server</a:t>
            </a:r>
            <a:r>
              <a:rPr kumimoji="0" lang="ja-JP" altLang="en-US" sz="2000" dirty="0">
                <a:solidFill>
                  <a:schemeClr val="bg1"/>
                </a:solidFill>
                <a:latin typeface="+mn-lt"/>
                <a:ea typeface="+mn-ea"/>
              </a:rPr>
              <a:t> </a:t>
            </a:r>
            <a:r>
              <a:rPr kumimoji="0" lang="en-US" altLang="ja-JP" sz="2000" dirty="0" err="1" smtClean="0">
                <a:solidFill>
                  <a:schemeClr val="bg1"/>
                </a:solidFill>
                <a:latin typeface="+mn-lt"/>
                <a:ea typeface="+mn-ea"/>
              </a:rPr>
              <a:t>ColmunStore</a:t>
            </a:r>
            <a:r>
              <a:rPr kumimoji="0" lang="en-US" altLang="ja-JP" sz="2000" dirty="0" smtClean="0">
                <a:solidFill>
                  <a:schemeClr val="bg1"/>
                </a:solidFill>
                <a:latin typeface="+mn-lt"/>
                <a:ea typeface="+mn-ea"/>
              </a:rPr>
              <a:t> Index, Oracle 12c, Oracle </a:t>
            </a:r>
            <a:r>
              <a:rPr kumimoji="0" lang="en-US" altLang="ja-JP" sz="2000" dirty="0" err="1" smtClean="0">
                <a:solidFill>
                  <a:schemeClr val="bg1"/>
                </a:solidFill>
                <a:latin typeface="+mn-lt"/>
                <a:ea typeface="+mn-ea"/>
              </a:rPr>
              <a:t>Exadata</a:t>
            </a:r>
            <a:r>
              <a:rPr kumimoji="0" lang="ja-JP" altLang="en-US" sz="2000" dirty="0" smtClean="0">
                <a:solidFill>
                  <a:schemeClr val="bg1"/>
                </a:solidFill>
                <a:latin typeface="+mn-lt"/>
                <a:ea typeface="+mn-ea"/>
              </a:rPr>
              <a:t> </a:t>
            </a:r>
            <a:r>
              <a:rPr kumimoji="0" lang="en-US" altLang="ja-JP" sz="2000" dirty="0" smtClean="0">
                <a:solidFill>
                  <a:schemeClr val="bg1"/>
                </a:solidFill>
                <a:latin typeface="+mn-lt"/>
                <a:ea typeface="+mn-ea"/>
              </a:rPr>
              <a:t>Hybrid Columnar Compression, HANA</a:t>
            </a:r>
            <a:r>
              <a:rPr kumimoji="0" lang="ja-JP" altLang="en-US" sz="2000" dirty="0" smtClean="0">
                <a:solidFill>
                  <a:schemeClr val="bg1"/>
                </a:solidFill>
                <a:latin typeface="+mn-lt"/>
                <a:ea typeface="+mn-ea"/>
              </a:rPr>
              <a:t>など</a:t>
            </a:r>
            <a:endParaRPr kumimoji="0" lang="en-US" altLang="ja-JP" sz="2000" dirty="0">
              <a:solidFill>
                <a:schemeClr val="bg1"/>
              </a:solidFill>
              <a:latin typeface="+mn-lt"/>
              <a:ea typeface="+mn-ea"/>
            </a:endParaRPr>
          </a:p>
        </p:txBody>
      </p:sp>
      <p:sp>
        <p:nvSpPr>
          <p:cNvPr id="9" name="正方形/長方形 8"/>
          <p:cNvSpPr/>
          <p:nvPr/>
        </p:nvSpPr>
        <p:spPr bwMode="auto">
          <a:xfrm>
            <a:off x="7022178" y="4140696"/>
            <a:ext cx="1651992" cy="2168624"/>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DWH</a:t>
            </a:r>
            <a:r>
              <a:rPr kumimoji="0" lang="ja-JP" altLang="en-US" sz="2000" dirty="0" smtClean="0">
                <a:solidFill>
                  <a:schemeClr val="bg1"/>
                </a:solidFill>
                <a:latin typeface="+mn-lt"/>
                <a:ea typeface="+mn-ea"/>
              </a:rPr>
              <a:t>向け</a:t>
            </a:r>
            <a:endParaRPr kumimoji="0" lang="en-US" altLang="ja-JP" sz="2000" dirty="0" smtClean="0">
              <a:solidFill>
                <a:schemeClr val="bg1"/>
              </a:solidFill>
              <a:latin typeface="+mn-lt"/>
              <a:ea typeface="+mn-ea"/>
            </a:endParaRPr>
          </a:p>
          <a:p>
            <a:pPr algn="ctr">
              <a:spcBef>
                <a:spcPct val="20000"/>
              </a:spcBef>
            </a:pPr>
            <a:r>
              <a:rPr kumimoji="0" lang="ja-JP" altLang="en-US" sz="2000" dirty="0" smtClean="0">
                <a:solidFill>
                  <a:schemeClr val="bg1"/>
                </a:solidFill>
                <a:latin typeface="+mn-lt"/>
                <a:ea typeface="+mn-ea"/>
              </a:rPr>
              <a:t>集計・分析処理を高速に実行</a:t>
            </a:r>
            <a:endParaRPr kumimoji="0" lang="ja-JP" altLang="en-US" sz="2000" dirty="0">
              <a:solidFill>
                <a:schemeClr val="bg1"/>
              </a:solidFill>
              <a:latin typeface="+mn-lt"/>
              <a:ea typeface="+mn-ea"/>
            </a:endParaRPr>
          </a:p>
        </p:txBody>
      </p:sp>
      <p:sp>
        <p:nvSpPr>
          <p:cNvPr id="10" name="正方形/長方形 9"/>
          <p:cNvSpPr/>
          <p:nvPr/>
        </p:nvSpPr>
        <p:spPr bwMode="auto">
          <a:xfrm>
            <a:off x="449585" y="1069504"/>
            <a:ext cx="8204720" cy="48728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通常の</a:t>
            </a:r>
            <a:r>
              <a:rPr kumimoji="0" lang="en-US" altLang="ja-JP" sz="2000" dirty="0">
                <a:solidFill>
                  <a:schemeClr val="bg1"/>
                </a:solidFill>
                <a:latin typeface="+mn-lt"/>
                <a:ea typeface="+mn-ea"/>
              </a:rPr>
              <a:t>RDBMS</a:t>
            </a:r>
            <a:r>
              <a:rPr kumimoji="0" lang="ja-JP" altLang="en-US" sz="2000" dirty="0">
                <a:solidFill>
                  <a:schemeClr val="bg1"/>
                </a:solidFill>
                <a:latin typeface="+mn-lt"/>
                <a:ea typeface="+mn-ea"/>
              </a:rPr>
              <a:t>が取り扱う「行」単位ではなく、「列」単位で処理</a:t>
            </a:r>
            <a:endParaRPr kumimoji="0" lang="ja-JP" altLang="en-US" sz="2000" dirty="0" smtClean="0">
              <a:solidFill>
                <a:schemeClr val="bg1"/>
              </a:solidFill>
              <a:latin typeface="+mn-lt"/>
              <a:ea typeface="+mn-ea"/>
            </a:endParaRPr>
          </a:p>
        </p:txBody>
      </p:sp>
      <p:graphicFrame>
        <p:nvGraphicFramePr>
          <p:cNvPr id="14" name="表 13"/>
          <p:cNvGraphicFramePr>
            <a:graphicFrameLocks noGrp="1"/>
          </p:cNvGraphicFramePr>
          <p:nvPr>
            <p:extLst>
              <p:ext uri="{D42A27DB-BD31-4B8C-83A1-F6EECF244321}">
                <p14:modId xmlns:p14="http://schemas.microsoft.com/office/powerpoint/2010/main" val="3045434268"/>
              </p:ext>
            </p:extLst>
          </p:nvPr>
        </p:nvGraphicFramePr>
        <p:xfrm>
          <a:off x="4679797" y="1712094"/>
          <a:ext cx="3984104" cy="2271460"/>
        </p:xfrm>
        <a:graphic>
          <a:graphicData uri="http://schemas.openxmlformats.org/drawingml/2006/table">
            <a:tbl>
              <a:tblPr firstRow="1" bandRow="1">
                <a:tableStyleId>{C4B1156A-380E-4F78-BDF5-A606A8083BF9}</a:tableStyleId>
              </a:tblPr>
              <a:tblGrid>
                <a:gridCol w="996026"/>
                <a:gridCol w="996026"/>
                <a:gridCol w="996026"/>
                <a:gridCol w="996026"/>
              </a:tblGrid>
              <a:tr h="238490">
                <a:tc>
                  <a:txBody>
                    <a:bodyPr/>
                    <a:lstStyle/>
                    <a:p>
                      <a:r>
                        <a:rPr kumimoji="1" lang="ja-JP" altLang="en-US" sz="900" dirty="0" smtClean="0"/>
                        <a:t>顧客名</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売上金額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6" name="正方形/長方形 15"/>
          <p:cNvSpPr/>
          <p:nvPr/>
        </p:nvSpPr>
        <p:spPr bwMode="auto">
          <a:xfrm>
            <a:off x="468315" y="2903558"/>
            <a:ext cx="4104456" cy="108000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smtClean="0">
                <a:solidFill>
                  <a:srgbClr val="FFFF00"/>
                </a:solidFill>
                <a:latin typeface="+mn-lt"/>
                <a:ea typeface="+mn-ea"/>
              </a:rPr>
              <a:t>「列」指向の特長</a:t>
            </a:r>
            <a:endParaRPr kumimoji="0" lang="en-US" altLang="ja-JP" sz="1400" dirty="0" smtClean="0">
              <a:solidFill>
                <a:srgbClr val="FFFF00"/>
              </a:solidFill>
              <a:latin typeface="+mn-lt"/>
              <a:ea typeface="+mn-ea"/>
            </a:endParaRPr>
          </a:p>
          <a:p>
            <a:pPr>
              <a:spcBef>
                <a:spcPct val="20000"/>
              </a:spcBef>
            </a:pPr>
            <a:r>
              <a:rPr kumimoji="0" lang="ja-JP" altLang="en-US" sz="1400" dirty="0" smtClean="0">
                <a:solidFill>
                  <a:schemeClr val="bg1"/>
                </a:solidFill>
                <a:latin typeface="+mn-lt"/>
                <a:ea typeface="+mn-ea"/>
              </a:rPr>
              <a:t>・蓄積</a:t>
            </a:r>
            <a:r>
              <a:rPr kumimoji="0" lang="ja-JP" altLang="en-US" sz="1400" dirty="0">
                <a:solidFill>
                  <a:schemeClr val="bg1"/>
                </a:solidFill>
                <a:latin typeface="+mn-lt"/>
                <a:ea typeface="+mn-ea"/>
              </a:rPr>
              <a:t>したデータから特定の列を高速に</a:t>
            </a:r>
            <a:r>
              <a:rPr kumimoji="0" lang="ja-JP" altLang="en-US" sz="1400" dirty="0" smtClean="0">
                <a:solidFill>
                  <a:schemeClr val="bg1"/>
                </a:solidFill>
                <a:latin typeface="+mn-lt"/>
                <a:ea typeface="+mn-ea"/>
              </a:rPr>
              <a:t>読込む</a:t>
            </a:r>
            <a:endParaRPr kumimoji="0" lang="en-US" altLang="ja-JP" sz="1400" dirty="0" smtClean="0">
              <a:solidFill>
                <a:schemeClr val="bg1"/>
              </a:solidFill>
              <a:latin typeface="+mn-lt"/>
              <a:ea typeface="+mn-ea"/>
            </a:endParaRPr>
          </a:p>
          <a:p>
            <a:pPr>
              <a:spcBef>
                <a:spcPct val="20000"/>
              </a:spcBef>
            </a:pPr>
            <a:r>
              <a:rPr kumimoji="0" lang="ja-JP" altLang="en-US" sz="1400" dirty="0" smtClean="0">
                <a:solidFill>
                  <a:schemeClr val="bg1"/>
                </a:solidFill>
                <a:latin typeface="+mn-lt"/>
                <a:ea typeface="+mn-ea"/>
              </a:rPr>
              <a:t>・データの追加、削除、更新</a:t>
            </a:r>
            <a:r>
              <a:rPr kumimoji="0" lang="ja-JP" altLang="en-US" sz="1400" dirty="0">
                <a:solidFill>
                  <a:schemeClr val="bg1"/>
                </a:solidFill>
                <a:latin typeface="+mn-lt"/>
                <a:ea typeface="+mn-ea"/>
              </a:rPr>
              <a:t>には向かない</a:t>
            </a:r>
            <a:endParaRPr kumimoji="0" lang="en-US" altLang="ja-JP" sz="1400" dirty="0">
              <a:solidFill>
                <a:schemeClr val="bg1"/>
              </a:solidFill>
              <a:latin typeface="+mn-lt"/>
              <a:ea typeface="+mn-ea"/>
            </a:endParaRPr>
          </a:p>
          <a:p>
            <a:pPr>
              <a:spcBef>
                <a:spcPct val="20000"/>
              </a:spcBef>
            </a:pPr>
            <a:r>
              <a:rPr kumimoji="0" lang="ja-JP" altLang="en-US" sz="1400" dirty="0" smtClean="0">
                <a:solidFill>
                  <a:schemeClr val="bg1"/>
                </a:solidFill>
                <a:latin typeface="+mn-lt"/>
                <a:ea typeface="+mn-ea"/>
              </a:rPr>
              <a:t>・</a:t>
            </a:r>
            <a:r>
              <a:rPr kumimoji="0" lang="en-US" altLang="ja-JP" sz="1400" dirty="0" smtClean="0">
                <a:solidFill>
                  <a:schemeClr val="bg1"/>
                </a:solidFill>
                <a:latin typeface="+mn-lt"/>
                <a:ea typeface="+mn-ea"/>
              </a:rPr>
              <a:t>BI/DHW (OLAP) </a:t>
            </a:r>
            <a:r>
              <a:rPr kumimoji="0" lang="ja-JP" altLang="en-US" sz="1400" dirty="0" smtClean="0">
                <a:solidFill>
                  <a:schemeClr val="bg1"/>
                </a:solidFill>
                <a:latin typeface="+mn-lt"/>
                <a:ea typeface="+mn-ea"/>
              </a:rPr>
              <a:t>向け</a:t>
            </a:r>
            <a:endParaRPr kumimoji="0" lang="ja-JP" altLang="en-US" sz="1400" dirty="0">
              <a:solidFill>
                <a:schemeClr val="bg1"/>
              </a:solidFill>
              <a:latin typeface="+mn-lt"/>
              <a:ea typeface="+mn-ea"/>
            </a:endParaRPr>
          </a:p>
        </p:txBody>
      </p:sp>
      <p:sp>
        <p:nvSpPr>
          <p:cNvPr id="17" name="正方形/長方形 16"/>
          <p:cNvSpPr/>
          <p:nvPr/>
        </p:nvSpPr>
        <p:spPr bwMode="auto">
          <a:xfrm>
            <a:off x="458046" y="1697313"/>
            <a:ext cx="4104456" cy="111600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smtClean="0">
                <a:solidFill>
                  <a:srgbClr val="FFFF00"/>
                </a:solidFill>
                <a:latin typeface="+mn-lt"/>
                <a:ea typeface="+mn-ea"/>
              </a:rPr>
              <a:t>「行」指向</a:t>
            </a:r>
            <a:r>
              <a:rPr kumimoji="0" lang="en-US" altLang="ja-JP" sz="1400" dirty="0" smtClean="0">
                <a:solidFill>
                  <a:srgbClr val="FFFF00"/>
                </a:solidFill>
                <a:latin typeface="+mn-lt"/>
                <a:ea typeface="+mn-ea"/>
              </a:rPr>
              <a:t>(</a:t>
            </a:r>
            <a:r>
              <a:rPr kumimoji="0" lang="ja-JP" altLang="en-US" sz="1400" dirty="0" smtClean="0">
                <a:solidFill>
                  <a:srgbClr val="FFFF00"/>
                </a:solidFill>
                <a:latin typeface="+mn-lt"/>
                <a:ea typeface="+mn-ea"/>
              </a:rPr>
              <a:t>通常の</a:t>
            </a:r>
            <a:r>
              <a:rPr kumimoji="0" lang="en-US" altLang="ja-JP" sz="1400" dirty="0" smtClean="0">
                <a:solidFill>
                  <a:srgbClr val="FFFF00"/>
                </a:solidFill>
                <a:latin typeface="+mn-lt"/>
                <a:ea typeface="+mn-ea"/>
              </a:rPr>
              <a:t>RDBMS)</a:t>
            </a:r>
            <a:r>
              <a:rPr kumimoji="0" lang="ja-JP" altLang="en-US" sz="1400" dirty="0" smtClean="0">
                <a:solidFill>
                  <a:srgbClr val="FFFF00"/>
                </a:solidFill>
                <a:latin typeface="+mn-lt"/>
                <a:ea typeface="+mn-ea"/>
              </a:rPr>
              <a:t>の特長</a:t>
            </a:r>
            <a:endParaRPr kumimoji="0" lang="en-US" altLang="ja-JP" sz="1400" dirty="0" smtClean="0">
              <a:solidFill>
                <a:srgbClr val="FFFF00"/>
              </a:solidFill>
              <a:latin typeface="+mn-lt"/>
              <a:ea typeface="+mn-ea"/>
            </a:endParaRPr>
          </a:p>
          <a:p>
            <a:pPr>
              <a:spcBef>
                <a:spcPct val="20000"/>
              </a:spcBef>
            </a:pPr>
            <a:r>
              <a:rPr kumimoji="0" lang="ja-JP" altLang="en-US" sz="1400" dirty="0" smtClean="0">
                <a:solidFill>
                  <a:schemeClr val="bg1"/>
                </a:solidFill>
                <a:latin typeface="+mn-lt"/>
                <a:ea typeface="+mn-ea"/>
              </a:rPr>
              <a:t>・行毎にデータ</a:t>
            </a:r>
            <a:r>
              <a:rPr kumimoji="0" lang="ja-JP" altLang="en-US" sz="1400" dirty="0">
                <a:solidFill>
                  <a:schemeClr val="bg1"/>
                </a:solidFill>
                <a:latin typeface="+mn-lt"/>
                <a:ea typeface="+mn-ea"/>
              </a:rPr>
              <a:t>を</a:t>
            </a:r>
            <a:r>
              <a:rPr kumimoji="0" lang="ja-JP" altLang="en-US" sz="1400" dirty="0" smtClean="0">
                <a:solidFill>
                  <a:schemeClr val="bg1"/>
                </a:solidFill>
                <a:latin typeface="+mn-lt"/>
                <a:ea typeface="+mn-ea"/>
              </a:rPr>
              <a:t>追加、削除、更新</a:t>
            </a:r>
            <a:endParaRPr kumimoji="0" lang="en-US" altLang="ja-JP" sz="1400" dirty="0" smtClean="0">
              <a:solidFill>
                <a:schemeClr val="bg1"/>
              </a:solidFill>
              <a:latin typeface="+mn-lt"/>
              <a:ea typeface="+mn-ea"/>
            </a:endParaRPr>
          </a:p>
          <a:p>
            <a:pPr>
              <a:spcBef>
                <a:spcPct val="20000"/>
              </a:spcBef>
            </a:pPr>
            <a:r>
              <a:rPr kumimoji="0" lang="ja-JP" altLang="en-US" sz="1400" dirty="0">
                <a:solidFill>
                  <a:schemeClr val="bg1"/>
                </a:solidFill>
                <a:latin typeface="+mn-lt"/>
                <a:ea typeface="+mn-ea"/>
              </a:rPr>
              <a:t>・</a:t>
            </a:r>
            <a:r>
              <a:rPr kumimoji="0" lang="ja-JP" altLang="en-US" sz="1400" dirty="0" smtClean="0">
                <a:solidFill>
                  <a:schemeClr val="bg1"/>
                </a:solidFill>
                <a:latin typeface="+mn-lt"/>
                <a:ea typeface="+mn-ea"/>
              </a:rPr>
              <a:t>ランダムアクセス、頻繁な更新に向く</a:t>
            </a:r>
            <a:endParaRPr kumimoji="0" lang="en-US" altLang="ja-JP" sz="1400" dirty="0" smtClean="0">
              <a:solidFill>
                <a:schemeClr val="bg1"/>
              </a:solidFill>
              <a:latin typeface="+mn-lt"/>
              <a:ea typeface="+mn-ea"/>
            </a:endParaRPr>
          </a:p>
          <a:p>
            <a:pPr>
              <a:spcBef>
                <a:spcPct val="20000"/>
              </a:spcBef>
            </a:pPr>
            <a:r>
              <a:rPr kumimoji="0" lang="ja-JP" altLang="en-US" sz="1400" dirty="0" smtClean="0">
                <a:solidFill>
                  <a:schemeClr val="bg1"/>
                </a:solidFill>
                <a:latin typeface="+mn-lt"/>
                <a:ea typeface="+mn-ea"/>
              </a:rPr>
              <a:t>・トランザクション処理 </a:t>
            </a:r>
            <a:r>
              <a:rPr kumimoji="0" lang="en-US" altLang="ja-JP" sz="1400" dirty="0" smtClean="0">
                <a:solidFill>
                  <a:schemeClr val="bg1"/>
                </a:solidFill>
                <a:latin typeface="+mn-lt"/>
                <a:ea typeface="+mn-ea"/>
              </a:rPr>
              <a:t>(OLTP) </a:t>
            </a:r>
            <a:r>
              <a:rPr kumimoji="0" lang="ja-JP" altLang="en-US" sz="1400" dirty="0" smtClean="0">
                <a:solidFill>
                  <a:schemeClr val="bg1"/>
                </a:solidFill>
                <a:latin typeface="+mn-lt"/>
                <a:ea typeface="+mn-ea"/>
              </a:rPr>
              <a:t>向け</a:t>
            </a:r>
            <a:endParaRPr kumimoji="0" lang="ja-JP" altLang="en-US" sz="1400" dirty="0">
              <a:solidFill>
                <a:schemeClr val="bg1"/>
              </a:solidFill>
              <a:latin typeface="+mn-lt"/>
              <a:ea typeface="+mn-ea"/>
            </a:endParaRPr>
          </a:p>
        </p:txBody>
      </p:sp>
      <p:sp>
        <p:nvSpPr>
          <p:cNvPr id="2" name="右矢印 1"/>
          <p:cNvSpPr/>
          <p:nvPr/>
        </p:nvSpPr>
        <p:spPr bwMode="auto">
          <a:xfrm>
            <a:off x="4716016" y="2039288"/>
            <a:ext cx="4032448" cy="597623"/>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行</a:t>
            </a:r>
            <a:endParaRPr kumimoji="0" lang="ja-JP" altLang="en-US" dirty="0">
              <a:solidFill>
                <a:schemeClr val="bg1"/>
              </a:solidFill>
              <a:latin typeface="+mn-lt"/>
              <a:ea typeface="+mn-ea"/>
            </a:endParaRPr>
          </a:p>
        </p:txBody>
      </p:sp>
      <p:sp>
        <p:nvSpPr>
          <p:cNvPr id="13" name="下矢印 12"/>
          <p:cNvSpPr/>
          <p:nvPr/>
        </p:nvSpPr>
        <p:spPr bwMode="auto">
          <a:xfrm>
            <a:off x="5652120" y="1984336"/>
            <a:ext cx="1019729" cy="1999222"/>
          </a:xfrm>
          <a:prstGeom prst="downArrow">
            <a:avLst>
              <a:gd name="adj1" fmla="val 50000"/>
              <a:gd name="adj2" fmla="val 31685"/>
            </a:avLst>
          </a:prstGeom>
          <a:solidFill>
            <a:srgbClr val="FF6666"/>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列</a:t>
            </a:r>
          </a:p>
        </p:txBody>
      </p:sp>
    </p:spTree>
    <p:extLst>
      <p:ext uri="{BB962C8B-B14F-4D97-AF65-F5344CB8AC3E}">
        <p14:creationId xmlns:p14="http://schemas.microsoft.com/office/powerpoint/2010/main" val="140935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6" grpId="0" animBg="1"/>
      <p:bldP spid="17" grpId="0" animBg="1"/>
      <p:bldP spid="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列指向</a:t>
            </a:r>
            <a:r>
              <a:rPr kumimoji="1" lang="en-US" altLang="ja-JP" dirty="0" smtClean="0"/>
              <a:t>RDBMS</a:t>
            </a:r>
            <a:r>
              <a:rPr kumimoji="1" lang="ja-JP" altLang="en-US" dirty="0" smtClean="0"/>
              <a:t>の得意分野　～　集計</a:t>
            </a:r>
            <a:endParaRPr kumimoji="1"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648305984"/>
              </p:ext>
            </p:extLst>
          </p:nvPr>
        </p:nvGraphicFramePr>
        <p:xfrm>
          <a:off x="467544" y="2791441"/>
          <a:ext cx="3984104" cy="2271460"/>
        </p:xfrm>
        <a:graphic>
          <a:graphicData uri="http://schemas.openxmlformats.org/drawingml/2006/table">
            <a:tbl>
              <a:tblPr firstRow="1" bandRow="1">
                <a:tableStyleId>{22838BEF-8BB2-4498-84A7-C5851F593DF1}</a:tableStyleId>
              </a:tblPr>
              <a:tblGrid>
                <a:gridCol w="996026"/>
                <a:gridCol w="996026"/>
                <a:gridCol w="996026"/>
                <a:gridCol w="996026"/>
              </a:tblGrid>
              <a:tr h="238490">
                <a:tc>
                  <a:txBody>
                    <a:bodyPr/>
                    <a:lstStyle/>
                    <a:p>
                      <a:r>
                        <a:rPr kumimoji="1" lang="ja-JP" altLang="en-US" sz="900" dirty="0" smtClean="0"/>
                        <a:t>顧客名</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売上金額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4" name="右矢印 13"/>
          <p:cNvSpPr/>
          <p:nvPr/>
        </p:nvSpPr>
        <p:spPr bwMode="auto">
          <a:xfrm>
            <a:off x="395536" y="297038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1983501188"/>
              </p:ext>
            </p:extLst>
          </p:nvPr>
        </p:nvGraphicFramePr>
        <p:xfrm>
          <a:off x="4716016" y="2791445"/>
          <a:ext cx="3984104" cy="2271460"/>
        </p:xfrm>
        <a:graphic>
          <a:graphicData uri="http://schemas.openxmlformats.org/drawingml/2006/table">
            <a:tbl>
              <a:tblPr firstRow="1" bandRow="1">
                <a:tableStyleId>{22838BEF-8BB2-4498-84A7-C5851F593DF1}</a:tableStyleId>
              </a:tblPr>
              <a:tblGrid>
                <a:gridCol w="996026"/>
                <a:gridCol w="996026"/>
                <a:gridCol w="996026"/>
                <a:gridCol w="996026"/>
              </a:tblGrid>
              <a:tr h="238490">
                <a:tc>
                  <a:txBody>
                    <a:bodyPr/>
                    <a:lstStyle/>
                    <a:p>
                      <a:r>
                        <a:rPr kumimoji="1" lang="ja-JP" altLang="en-US" sz="900" dirty="0" smtClean="0"/>
                        <a:t>顧客名</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売上金額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8" name="下矢印 17"/>
          <p:cNvSpPr/>
          <p:nvPr/>
        </p:nvSpPr>
        <p:spPr bwMode="auto">
          <a:xfrm>
            <a:off x="7668344" y="3085962"/>
            <a:ext cx="1080120" cy="1999222"/>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smtClean="0">
              <a:ln>
                <a:noFill/>
              </a:ln>
              <a:solidFill>
                <a:schemeClr val="bg1"/>
              </a:solidFill>
              <a:effectLst/>
              <a:latin typeface="+mn-lt"/>
              <a:ea typeface="+mn-ea"/>
            </a:endParaRPr>
          </a:p>
        </p:txBody>
      </p:sp>
      <p:sp>
        <p:nvSpPr>
          <p:cNvPr id="19" name="右矢印 18"/>
          <p:cNvSpPr/>
          <p:nvPr/>
        </p:nvSpPr>
        <p:spPr bwMode="auto">
          <a:xfrm>
            <a:off x="395536" y="3174477"/>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0" name="右矢印 19"/>
          <p:cNvSpPr/>
          <p:nvPr/>
        </p:nvSpPr>
        <p:spPr bwMode="auto">
          <a:xfrm>
            <a:off x="395536" y="337857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1" name="右矢印 20"/>
          <p:cNvSpPr/>
          <p:nvPr/>
        </p:nvSpPr>
        <p:spPr bwMode="auto">
          <a:xfrm>
            <a:off x="395536" y="3582667"/>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2" name="右矢印 21"/>
          <p:cNvSpPr/>
          <p:nvPr/>
        </p:nvSpPr>
        <p:spPr bwMode="auto">
          <a:xfrm>
            <a:off x="395536" y="378676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3" name="右矢印 22"/>
          <p:cNvSpPr/>
          <p:nvPr/>
        </p:nvSpPr>
        <p:spPr bwMode="auto">
          <a:xfrm>
            <a:off x="395536" y="3990857"/>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4" name="右矢印 23"/>
          <p:cNvSpPr/>
          <p:nvPr/>
        </p:nvSpPr>
        <p:spPr bwMode="auto">
          <a:xfrm>
            <a:off x="395536" y="419495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5" name="右矢印 24"/>
          <p:cNvSpPr/>
          <p:nvPr/>
        </p:nvSpPr>
        <p:spPr bwMode="auto">
          <a:xfrm>
            <a:off x="395536" y="4399049"/>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6" name="正方形/長方形 25"/>
          <p:cNvSpPr/>
          <p:nvPr/>
        </p:nvSpPr>
        <p:spPr bwMode="auto">
          <a:xfrm>
            <a:off x="467544" y="1268760"/>
            <a:ext cx="8208912" cy="50405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mn-lt"/>
                <a:ea typeface="+mn-ea"/>
              </a:rPr>
              <a:t>売上金額の集計</a:t>
            </a:r>
          </a:p>
        </p:txBody>
      </p:sp>
      <p:sp>
        <p:nvSpPr>
          <p:cNvPr id="27" name="正方形/長方形 26"/>
          <p:cNvSpPr/>
          <p:nvPr/>
        </p:nvSpPr>
        <p:spPr bwMode="auto">
          <a:xfrm>
            <a:off x="467544" y="206084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行</a:t>
            </a:r>
            <a:r>
              <a:rPr kumimoji="0" lang="ja-JP" altLang="en-US" sz="2800" dirty="0" smtClean="0">
                <a:solidFill>
                  <a:schemeClr val="bg1"/>
                </a:solidFill>
                <a:latin typeface="+mn-lt"/>
                <a:ea typeface="+mn-ea"/>
              </a:rPr>
              <a:t>指向</a:t>
            </a:r>
            <a:endParaRPr kumimoji="0" lang="ja-JP" altLang="en-US" sz="2800" b="0" i="0" u="none" strike="noStrike" cap="none" normalizeH="0" dirty="0" smtClean="0">
              <a:ln>
                <a:noFill/>
              </a:ln>
              <a:solidFill>
                <a:schemeClr val="bg1"/>
              </a:solidFill>
              <a:effectLst/>
              <a:latin typeface="+mn-lt"/>
              <a:ea typeface="+mn-ea"/>
            </a:endParaRPr>
          </a:p>
        </p:txBody>
      </p:sp>
      <p:sp>
        <p:nvSpPr>
          <p:cNvPr id="28" name="正方形/長方形 27"/>
          <p:cNvSpPr/>
          <p:nvPr/>
        </p:nvSpPr>
        <p:spPr bwMode="auto">
          <a:xfrm>
            <a:off x="4725439" y="206084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mn-lt"/>
                <a:ea typeface="+mn-ea"/>
              </a:rPr>
              <a:t>列指向</a:t>
            </a:r>
            <a:endParaRPr kumimoji="0" lang="ja-JP" altLang="en-US" sz="2800" b="0" i="0" u="none" strike="noStrike" cap="none" normalizeH="0" dirty="0" smtClean="0">
              <a:ln>
                <a:noFill/>
              </a:ln>
              <a:solidFill>
                <a:schemeClr val="bg1"/>
              </a:solidFill>
              <a:effectLst/>
              <a:latin typeface="+mn-lt"/>
              <a:ea typeface="+mn-ea"/>
            </a:endParaRPr>
          </a:p>
        </p:txBody>
      </p:sp>
      <p:sp>
        <p:nvSpPr>
          <p:cNvPr id="29" name="正方形/長方形 28"/>
          <p:cNvSpPr/>
          <p:nvPr/>
        </p:nvSpPr>
        <p:spPr bwMode="auto">
          <a:xfrm>
            <a:off x="467544" y="530120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1</a:t>
            </a:r>
            <a:r>
              <a:rPr kumimoji="0" lang="ja-JP" altLang="en-US" b="0" i="0" u="none" strike="noStrike" cap="none" normalizeH="0" dirty="0" smtClean="0">
                <a:ln>
                  <a:noFill/>
                </a:ln>
                <a:solidFill>
                  <a:schemeClr val="bg1"/>
                </a:solidFill>
                <a:effectLst/>
                <a:latin typeface="+mn-lt"/>
                <a:ea typeface="+mn-ea"/>
              </a:rPr>
              <a:t>レコードずつ読み出して集計</a:t>
            </a:r>
          </a:p>
        </p:txBody>
      </p:sp>
      <p:sp>
        <p:nvSpPr>
          <p:cNvPr id="30" name="正方形/長方形 29"/>
          <p:cNvSpPr/>
          <p:nvPr/>
        </p:nvSpPr>
        <p:spPr bwMode="auto">
          <a:xfrm>
            <a:off x="4725439" y="530120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売上金額の列のみを読み出して集計</a:t>
            </a:r>
          </a:p>
        </p:txBody>
      </p:sp>
    </p:spTree>
    <p:extLst>
      <p:ext uri="{BB962C8B-B14F-4D97-AF65-F5344CB8AC3E}">
        <p14:creationId xmlns:p14="http://schemas.microsoft.com/office/powerpoint/2010/main" val="222708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up)">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列指向</a:t>
            </a:r>
            <a:r>
              <a:rPr kumimoji="1" lang="en-US" altLang="ja-JP" dirty="0" smtClean="0"/>
              <a:t>RDBMS</a:t>
            </a:r>
            <a:r>
              <a:rPr kumimoji="1" lang="ja-JP" altLang="en-US" dirty="0" smtClean="0"/>
              <a:t>の得意分野　～　分析</a:t>
            </a:r>
            <a:endParaRPr kumimoji="1"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3665221346"/>
              </p:ext>
            </p:extLst>
          </p:nvPr>
        </p:nvGraphicFramePr>
        <p:xfrm>
          <a:off x="467544" y="2791441"/>
          <a:ext cx="3984104" cy="2271460"/>
        </p:xfrm>
        <a:graphic>
          <a:graphicData uri="http://schemas.openxmlformats.org/drawingml/2006/table">
            <a:tbl>
              <a:tblPr firstRow="1" bandRow="1">
                <a:tableStyleId>{22838BEF-8BB2-4498-84A7-C5851F593DF1}</a:tableStyleId>
              </a:tblPr>
              <a:tblGrid>
                <a:gridCol w="996026"/>
                <a:gridCol w="996026"/>
                <a:gridCol w="996026"/>
                <a:gridCol w="996026"/>
              </a:tblGrid>
              <a:tr h="238490">
                <a:tc>
                  <a:txBody>
                    <a:bodyPr/>
                    <a:lstStyle/>
                    <a:p>
                      <a:r>
                        <a:rPr kumimoji="1" lang="ja-JP" altLang="en-US" sz="900" dirty="0" smtClean="0"/>
                        <a:t>顧客名</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売上金額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4" name="右矢印 13"/>
          <p:cNvSpPr/>
          <p:nvPr/>
        </p:nvSpPr>
        <p:spPr bwMode="auto">
          <a:xfrm>
            <a:off x="395536" y="297038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2362801196"/>
              </p:ext>
            </p:extLst>
          </p:nvPr>
        </p:nvGraphicFramePr>
        <p:xfrm>
          <a:off x="4716016" y="2791445"/>
          <a:ext cx="3984104" cy="2271460"/>
        </p:xfrm>
        <a:graphic>
          <a:graphicData uri="http://schemas.openxmlformats.org/drawingml/2006/table">
            <a:tbl>
              <a:tblPr firstRow="1" bandRow="1">
                <a:tableStyleId>{22838BEF-8BB2-4498-84A7-C5851F593DF1}</a:tableStyleId>
              </a:tblPr>
              <a:tblGrid>
                <a:gridCol w="996026"/>
                <a:gridCol w="996026"/>
                <a:gridCol w="996026"/>
                <a:gridCol w="996026"/>
              </a:tblGrid>
              <a:tr h="238490">
                <a:tc>
                  <a:txBody>
                    <a:bodyPr/>
                    <a:lstStyle/>
                    <a:p>
                      <a:r>
                        <a:rPr kumimoji="1" lang="ja-JP" altLang="en-US" sz="900" dirty="0" smtClean="0"/>
                        <a:t>顧客名</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売上金額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8" name="下矢印 17"/>
          <p:cNvSpPr/>
          <p:nvPr/>
        </p:nvSpPr>
        <p:spPr bwMode="auto">
          <a:xfrm>
            <a:off x="5652120" y="3085962"/>
            <a:ext cx="1080120" cy="1999222"/>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smtClean="0">
              <a:ln>
                <a:noFill/>
              </a:ln>
              <a:solidFill>
                <a:schemeClr val="bg1"/>
              </a:solidFill>
              <a:effectLst/>
              <a:latin typeface="+mn-lt"/>
              <a:ea typeface="+mn-ea"/>
            </a:endParaRPr>
          </a:p>
        </p:txBody>
      </p:sp>
      <p:sp>
        <p:nvSpPr>
          <p:cNvPr id="19" name="右矢印 18"/>
          <p:cNvSpPr/>
          <p:nvPr/>
        </p:nvSpPr>
        <p:spPr bwMode="auto">
          <a:xfrm>
            <a:off x="395536" y="3174477"/>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0" name="右矢印 19"/>
          <p:cNvSpPr/>
          <p:nvPr/>
        </p:nvSpPr>
        <p:spPr bwMode="auto">
          <a:xfrm>
            <a:off x="395536" y="337857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1" name="右矢印 20"/>
          <p:cNvSpPr/>
          <p:nvPr/>
        </p:nvSpPr>
        <p:spPr bwMode="auto">
          <a:xfrm>
            <a:off x="395536" y="3582667"/>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2" name="右矢印 21"/>
          <p:cNvSpPr/>
          <p:nvPr/>
        </p:nvSpPr>
        <p:spPr bwMode="auto">
          <a:xfrm>
            <a:off x="395536" y="378676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3" name="右矢印 22"/>
          <p:cNvSpPr/>
          <p:nvPr/>
        </p:nvSpPr>
        <p:spPr bwMode="auto">
          <a:xfrm>
            <a:off x="395536" y="3990857"/>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4" name="右矢印 23"/>
          <p:cNvSpPr/>
          <p:nvPr/>
        </p:nvSpPr>
        <p:spPr bwMode="auto">
          <a:xfrm>
            <a:off x="395536" y="419495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5" name="右矢印 24"/>
          <p:cNvSpPr/>
          <p:nvPr/>
        </p:nvSpPr>
        <p:spPr bwMode="auto">
          <a:xfrm>
            <a:off x="395536" y="4399049"/>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6" name="正方形/長方形 25"/>
          <p:cNvSpPr/>
          <p:nvPr/>
        </p:nvSpPr>
        <p:spPr bwMode="auto">
          <a:xfrm>
            <a:off x="467544" y="1268760"/>
            <a:ext cx="8208912" cy="50405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mn-lt"/>
                <a:ea typeface="+mn-ea"/>
              </a:rPr>
              <a:t>顧客の都道府県分布の分析</a:t>
            </a:r>
          </a:p>
        </p:txBody>
      </p:sp>
      <p:sp>
        <p:nvSpPr>
          <p:cNvPr id="27" name="正方形/長方形 26"/>
          <p:cNvSpPr/>
          <p:nvPr/>
        </p:nvSpPr>
        <p:spPr bwMode="auto">
          <a:xfrm>
            <a:off x="467544" y="206084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行</a:t>
            </a:r>
            <a:r>
              <a:rPr kumimoji="0" lang="ja-JP" altLang="en-US" sz="2800" dirty="0" smtClean="0">
                <a:solidFill>
                  <a:schemeClr val="bg1"/>
                </a:solidFill>
                <a:latin typeface="+mn-lt"/>
                <a:ea typeface="+mn-ea"/>
              </a:rPr>
              <a:t>指向</a:t>
            </a:r>
            <a:endParaRPr kumimoji="0" lang="ja-JP" altLang="en-US" sz="2800" b="0" i="0" u="none" strike="noStrike" cap="none" normalizeH="0" dirty="0" smtClean="0">
              <a:ln>
                <a:noFill/>
              </a:ln>
              <a:solidFill>
                <a:schemeClr val="bg1"/>
              </a:solidFill>
              <a:effectLst/>
              <a:latin typeface="+mn-lt"/>
              <a:ea typeface="+mn-ea"/>
            </a:endParaRPr>
          </a:p>
        </p:txBody>
      </p:sp>
      <p:sp>
        <p:nvSpPr>
          <p:cNvPr id="28" name="正方形/長方形 27"/>
          <p:cNvSpPr/>
          <p:nvPr/>
        </p:nvSpPr>
        <p:spPr bwMode="auto">
          <a:xfrm>
            <a:off x="4725439" y="206084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mn-lt"/>
                <a:ea typeface="+mn-ea"/>
              </a:rPr>
              <a:t>列指向</a:t>
            </a:r>
            <a:endParaRPr kumimoji="0" lang="ja-JP" altLang="en-US" sz="2800" b="0" i="0" u="none" strike="noStrike" cap="none" normalizeH="0" dirty="0" smtClean="0">
              <a:ln>
                <a:noFill/>
              </a:ln>
              <a:solidFill>
                <a:schemeClr val="bg1"/>
              </a:solidFill>
              <a:effectLst/>
              <a:latin typeface="+mn-lt"/>
              <a:ea typeface="+mn-ea"/>
            </a:endParaRPr>
          </a:p>
        </p:txBody>
      </p:sp>
      <p:sp>
        <p:nvSpPr>
          <p:cNvPr id="29" name="正方形/長方形 28"/>
          <p:cNvSpPr/>
          <p:nvPr/>
        </p:nvSpPr>
        <p:spPr bwMode="auto">
          <a:xfrm>
            <a:off x="467544" y="530120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1</a:t>
            </a:r>
            <a:r>
              <a:rPr kumimoji="0" lang="ja-JP" altLang="en-US" b="0" i="0" u="none" strike="noStrike" cap="none" normalizeH="0" dirty="0" smtClean="0">
                <a:ln>
                  <a:noFill/>
                </a:ln>
                <a:solidFill>
                  <a:schemeClr val="bg1"/>
                </a:solidFill>
                <a:effectLst/>
                <a:latin typeface="+mn-lt"/>
                <a:ea typeface="+mn-ea"/>
              </a:rPr>
              <a:t>レコードずつ読み出して集計</a:t>
            </a:r>
          </a:p>
        </p:txBody>
      </p:sp>
      <p:sp>
        <p:nvSpPr>
          <p:cNvPr id="30" name="正方形/長方形 29"/>
          <p:cNvSpPr/>
          <p:nvPr/>
        </p:nvSpPr>
        <p:spPr bwMode="auto">
          <a:xfrm>
            <a:off x="4725439" y="530120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都道府県の列のみを読み出して集計</a:t>
            </a:r>
          </a:p>
        </p:txBody>
      </p:sp>
      <p:sp>
        <p:nvSpPr>
          <p:cNvPr id="31" name="正方形/長方形 30"/>
          <p:cNvSpPr/>
          <p:nvPr/>
        </p:nvSpPr>
        <p:spPr bwMode="auto">
          <a:xfrm>
            <a:off x="4724120" y="5877272"/>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データの圧縮率</a:t>
            </a:r>
            <a:r>
              <a:rPr kumimoji="0" lang="ja-JP" altLang="en-US" dirty="0" smtClean="0">
                <a:solidFill>
                  <a:schemeClr val="bg1"/>
                </a:solidFill>
                <a:latin typeface="+mn-lt"/>
                <a:ea typeface="+mn-ea"/>
              </a:rPr>
              <a:t>を上げられる</a:t>
            </a:r>
            <a:endParaRPr kumimoji="0" lang="ja-JP" altLang="en-US"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345038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up)">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列指向</a:t>
            </a:r>
            <a:r>
              <a:rPr kumimoji="1" lang="en-US" altLang="ja-JP" dirty="0" smtClean="0"/>
              <a:t>RDBMS</a:t>
            </a:r>
            <a:r>
              <a:rPr kumimoji="1" lang="ja-JP" altLang="en-US" dirty="0" smtClean="0"/>
              <a:t>の不得意分野　～　挿入</a:t>
            </a:r>
            <a:endParaRPr kumimoji="1"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380149127"/>
              </p:ext>
            </p:extLst>
          </p:nvPr>
        </p:nvGraphicFramePr>
        <p:xfrm>
          <a:off x="467544" y="2791441"/>
          <a:ext cx="3984104" cy="2271460"/>
        </p:xfrm>
        <a:graphic>
          <a:graphicData uri="http://schemas.openxmlformats.org/drawingml/2006/table">
            <a:tbl>
              <a:tblPr firstRow="1" bandRow="1">
                <a:tableStyleId>{22838BEF-8BB2-4498-84A7-C5851F593DF1}</a:tableStyleId>
              </a:tblPr>
              <a:tblGrid>
                <a:gridCol w="996026"/>
                <a:gridCol w="996026"/>
                <a:gridCol w="996026"/>
                <a:gridCol w="996026"/>
              </a:tblGrid>
              <a:tr h="238490">
                <a:tc>
                  <a:txBody>
                    <a:bodyPr/>
                    <a:lstStyle/>
                    <a:p>
                      <a:r>
                        <a:rPr kumimoji="1" lang="ja-JP" altLang="en-US" sz="900" dirty="0" smtClean="0"/>
                        <a:t>顧客名</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売上金額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4" name="右矢印 13"/>
          <p:cNvSpPr/>
          <p:nvPr/>
        </p:nvSpPr>
        <p:spPr bwMode="auto">
          <a:xfrm>
            <a:off x="387432" y="4293096"/>
            <a:ext cx="40405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2214946111"/>
              </p:ext>
            </p:extLst>
          </p:nvPr>
        </p:nvGraphicFramePr>
        <p:xfrm>
          <a:off x="4716016" y="2791445"/>
          <a:ext cx="3984104" cy="2271460"/>
        </p:xfrm>
        <a:graphic>
          <a:graphicData uri="http://schemas.openxmlformats.org/drawingml/2006/table">
            <a:tbl>
              <a:tblPr firstRow="1" bandRow="1">
                <a:tableStyleId>{22838BEF-8BB2-4498-84A7-C5851F593DF1}</a:tableStyleId>
              </a:tblPr>
              <a:tblGrid>
                <a:gridCol w="996026"/>
                <a:gridCol w="996026"/>
                <a:gridCol w="996026"/>
                <a:gridCol w="996026"/>
              </a:tblGrid>
              <a:tr h="238490">
                <a:tc>
                  <a:txBody>
                    <a:bodyPr/>
                    <a:lstStyle/>
                    <a:p>
                      <a:r>
                        <a:rPr kumimoji="1" lang="ja-JP" altLang="en-US" sz="900" dirty="0" smtClean="0"/>
                        <a:t>顧客名</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売上金額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8" name="下矢印 17"/>
          <p:cNvSpPr/>
          <p:nvPr/>
        </p:nvSpPr>
        <p:spPr bwMode="auto">
          <a:xfrm>
            <a:off x="4788024" y="2708920"/>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smtClean="0">
              <a:ln>
                <a:noFill/>
              </a:ln>
              <a:solidFill>
                <a:schemeClr val="bg1"/>
              </a:solidFill>
              <a:effectLst/>
              <a:latin typeface="+mn-lt"/>
              <a:ea typeface="+mn-ea"/>
            </a:endParaRPr>
          </a:p>
        </p:txBody>
      </p:sp>
      <p:sp>
        <p:nvSpPr>
          <p:cNvPr id="26" name="正方形/長方形 25"/>
          <p:cNvSpPr/>
          <p:nvPr/>
        </p:nvSpPr>
        <p:spPr bwMode="auto">
          <a:xfrm>
            <a:off x="467544" y="1268760"/>
            <a:ext cx="8208912" cy="50405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mn-lt"/>
                <a:ea typeface="+mn-ea"/>
              </a:rPr>
              <a:t>顧客レコードを挿入</a:t>
            </a:r>
          </a:p>
        </p:txBody>
      </p:sp>
      <p:sp>
        <p:nvSpPr>
          <p:cNvPr id="27" name="正方形/長方形 26"/>
          <p:cNvSpPr/>
          <p:nvPr/>
        </p:nvSpPr>
        <p:spPr bwMode="auto">
          <a:xfrm>
            <a:off x="467544" y="206084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行</a:t>
            </a:r>
            <a:r>
              <a:rPr kumimoji="0" lang="ja-JP" altLang="en-US" sz="2800" dirty="0" smtClean="0">
                <a:solidFill>
                  <a:schemeClr val="bg1"/>
                </a:solidFill>
                <a:latin typeface="+mn-lt"/>
                <a:ea typeface="+mn-ea"/>
              </a:rPr>
              <a:t>指向</a:t>
            </a:r>
            <a:endParaRPr kumimoji="0" lang="ja-JP" altLang="en-US" sz="2800" b="0" i="0" u="none" strike="noStrike" cap="none" normalizeH="0" dirty="0" smtClean="0">
              <a:ln>
                <a:noFill/>
              </a:ln>
              <a:solidFill>
                <a:schemeClr val="bg1"/>
              </a:solidFill>
              <a:effectLst/>
              <a:latin typeface="+mn-lt"/>
              <a:ea typeface="+mn-ea"/>
            </a:endParaRPr>
          </a:p>
        </p:txBody>
      </p:sp>
      <p:sp>
        <p:nvSpPr>
          <p:cNvPr id="28" name="正方形/長方形 27"/>
          <p:cNvSpPr/>
          <p:nvPr/>
        </p:nvSpPr>
        <p:spPr bwMode="auto">
          <a:xfrm>
            <a:off x="4725439" y="206084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mn-lt"/>
                <a:ea typeface="+mn-ea"/>
              </a:rPr>
              <a:t>列指向</a:t>
            </a:r>
            <a:endParaRPr kumimoji="0" lang="ja-JP" altLang="en-US" sz="2800" b="0" i="0" u="none" strike="noStrike" cap="none" normalizeH="0" dirty="0" smtClean="0">
              <a:ln>
                <a:noFill/>
              </a:ln>
              <a:solidFill>
                <a:schemeClr val="bg1"/>
              </a:solidFill>
              <a:effectLst/>
              <a:latin typeface="+mn-lt"/>
              <a:ea typeface="+mn-ea"/>
            </a:endParaRPr>
          </a:p>
        </p:txBody>
      </p:sp>
      <p:sp>
        <p:nvSpPr>
          <p:cNvPr id="29" name="正方形/長方形 28"/>
          <p:cNvSpPr/>
          <p:nvPr/>
        </p:nvSpPr>
        <p:spPr bwMode="auto">
          <a:xfrm>
            <a:off x="467544" y="530120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レコード</a:t>
            </a:r>
            <a:r>
              <a:rPr kumimoji="0" lang="ja-JP" altLang="en-US" dirty="0" smtClean="0">
                <a:solidFill>
                  <a:schemeClr val="bg1"/>
                </a:solidFill>
                <a:latin typeface="+mn-lt"/>
                <a:ea typeface="+mn-ea"/>
              </a:rPr>
              <a:t>の挿入が容易</a:t>
            </a:r>
            <a:endParaRPr kumimoji="0" lang="ja-JP" altLang="en-US" b="0" i="0" u="none" strike="noStrike" cap="none" normalizeH="0" dirty="0" smtClean="0">
              <a:ln>
                <a:noFill/>
              </a:ln>
              <a:solidFill>
                <a:schemeClr val="bg1"/>
              </a:solidFill>
              <a:effectLst/>
              <a:latin typeface="+mn-lt"/>
              <a:ea typeface="+mn-ea"/>
            </a:endParaRPr>
          </a:p>
        </p:txBody>
      </p:sp>
      <p:sp>
        <p:nvSpPr>
          <p:cNvPr id="30" name="正方形/長方形 29"/>
          <p:cNvSpPr/>
          <p:nvPr/>
        </p:nvSpPr>
        <p:spPr bwMode="auto">
          <a:xfrm>
            <a:off x="4725439" y="530120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各列にレコードを挿入</a:t>
            </a:r>
          </a:p>
        </p:txBody>
      </p:sp>
      <p:sp>
        <p:nvSpPr>
          <p:cNvPr id="32" name="下矢印 31"/>
          <p:cNvSpPr/>
          <p:nvPr/>
        </p:nvSpPr>
        <p:spPr bwMode="auto">
          <a:xfrm>
            <a:off x="5772220" y="2708919"/>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smtClean="0">
              <a:ln>
                <a:noFill/>
              </a:ln>
              <a:solidFill>
                <a:schemeClr val="bg1"/>
              </a:solidFill>
              <a:effectLst/>
              <a:latin typeface="+mn-lt"/>
              <a:ea typeface="+mn-ea"/>
            </a:endParaRPr>
          </a:p>
        </p:txBody>
      </p:sp>
      <p:sp>
        <p:nvSpPr>
          <p:cNvPr id="33" name="下矢印 32"/>
          <p:cNvSpPr/>
          <p:nvPr/>
        </p:nvSpPr>
        <p:spPr bwMode="auto">
          <a:xfrm>
            <a:off x="6768000" y="2708920"/>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smtClean="0">
              <a:ln>
                <a:noFill/>
              </a:ln>
              <a:solidFill>
                <a:schemeClr val="bg1"/>
              </a:solidFill>
              <a:effectLst/>
              <a:latin typeface="+mn-lt"/>
              <a:ea typeface="+mn-ea"/>
            </a:endParaRPr>
          </a:p>
        </p:txBody>
      </p:sp>
      <p:sp>
        <p:nvSpPr>
          <p:cNvPr id="34" name="下矢印 33"/>
          <p:cNvSpPr/>
          <p:nvPr/>
        </p:nvSpPr>
        <p:spPr bwMode="auto">
          <a:xfrm>
            <a:off x="7740352" y="2708920"/>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143009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1000"/>
                            </p:stCondLst>
                            <p:childTnLst>
                              <p:par>
                                <p:cTn id="47" presetID="22" presetClass="entr" presetSubtype="1"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up)">
                                      <p:cBhvr>
                                        <p:cTn id="49" dur="500"/>
                                        <p:tgtEl>
                                          <p:spTgt spid="33"/>
                                        </p:tgtEl>
                                      </p:cBhvr>
                                    </p:animEffect>
                                  </p:childTnLst>
                                </p:cTn>
                              </p:par>
                            </p:childTnLst>
                          </p:cTn>
                        </p:par>
                        <p:par>
                          <p:cTn id="50" fill="hold">
                            <p:stCondLst>
                              <p:cond delay="1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6" grpId="0" animBg="1"/>
      <p:bldP spid="27" grpId="0" animBg="1"/>
      <p:bldP spid="28" grpId="0" animBg="1"/>
      <p:bldP spid="29" grpId="0" animBg="1"/>
      <p:bldP spid="30" grpId="0" animBg="1"/>
      <p:bldP spid="32"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chemeClr val="bg1"/>
                </a:solidFill>
                <a:latin typeface="Arial Black" panose="020B0A04020102020204" pitchFamily="34" charset="0"/>
                <a:ea typeface="HGP創英角ｺﾞｼｯｸUB" pitchFamily="50" charset="-128"/>
                <a:cs typeface="Arial" pitchFamily="34" charset="0"/>
              </a:rPr>
              <a:t>NoSQL</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Black" panose="020B0A04020102020204" pitchFamily="34" charset="0"/>
                <a:ea typeface="HGP創英角ｺﾞｼｯｸUB" pitchFamily="50" charset="-128"/>
                <a:cs typeface="Arial" pitchFamily="34" charset="0"/>
              </a:rPr>
              <a:t>データベースとは？</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72372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構造化</a:t>
            </a:r>
            <a:r>
              <a:rPr kumimoji="1" lang="ja-JP" altLang="en-US" dirty="0" smtClean="0"/>
              <a:t>データと非構造化データ</a:t>
            </a:r>
            <a:endParaRPr kumimoji="1" lang="ja-JP" altLang="en-US" dirty="0"/>
          </a:p>
        </p:txBody>
      </p:sp>
      <p:graphicFrame>
        <p:nvGraphicFramePr>
          <p:cNvPr id="4" name="図表 3"/>
          <p:cNvGraphicFramePr/>
          <p:nvPr>
            <p:extLst>
              <p:ext uri="{D42A27DB-BD31-4B8C-83A1-F6EECF244321}">
                <p14:modId xmlns:p14="http://schemas.microsoft.com/office/powerpoint/2010/main" val="3667887422"/>
              </p:ext>
            </p:extLst>
          </p:nvPr>
        </p:nvGraphicFramePr>
        <p:xfrm>
          <a:off x="-539578" y="1046541"/>
          <a:ext cx="5136295" cy="3389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角丸四角形吹き出し 4"/>
          <p:cNvSpPr/>
          <p:nvPr/>
        </p:nvSpPr>
        <p:spPr>
          <a:xfrm>
            <a:off x="4151857" y="3194888"/>
            <a:ext cx="3064483" cy="927449"/>
          </a:xfrm>
          <a:prstGeom prst="wedgeRoundRectCallout">
            <a:avLst>
              <a:gd name="adj1" fmla="val -85416"/>
              <a:gd name="adj2" fmla="val 10025"/>
              <a:gd name="adj3" fmla="val 16667"/>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cs typeface="ＭＳ Ｐゴシック"/>
              </a:rPr>
              <a:t>構造やサイズの決まっているデータ</a:t>
            </a:r>
            <a:endParaRPr kumimoji="1" lang="en-US" altLang="ja-JP" sz="1200" dirty="0" smtClean="0">
              <a:solidFill>
                <a:srgbClr val="FFFFFF"/>
              </a:solidFill>
              <a:cs typeface="ＭＳ Ｐゴシック"/>
            </a:endParaRPr>
          </a:p>
          <a:p>
            <a:pPr algn="ctr"/>
            <a:endParaRPr kumimoji="1" lang="en-US" altLang="ja-JP" sz="1200" dirty="0" smtClean="0">
              <a:solidFill>
                <a:srgbClr val="FFFFFF"/>
              </a:solidFill>
              <a:cs typeface="ＭＳ Ｐゴシック"/>
            </a:endParaRPr>
          </a:p>
          <a:p>
            <a:pPr algn="ctr"/>
            <a:r>
              <a:rPr kumimoji="1" lang="ja-JP" altLang="en-US" sz="1200" dirty="0" smtClean="0">
                <a:solidFill>
                  <a:srgbClr val="FFFFFF"/>
                </a:solidFill>
                <a:cs typeface="ＭＳ Ｐゴシック"/>
              </a:rPr>
              <a:t>見積書・納品書・在庫管理</a:t>
            </a:r>
            <a:endParaRPr kumimoji="1" lang="en-US" altLang="ja-JP" sz="1200" dirty="0" smtClean="0">
              <a:solidFill>
                <a:srgbClr val="FFFFFF"/>
              </a:solidFill>
              <a:cs typeface="ＭＳ Ｐゴシック"/>
            </a:endParaRPr>
          </a:p>
          <a:p>
            <a:pPr algn="ctr"/>
            <a:r>
              <a:rPr lang="ja-JP" altLang="en-US" sz="1200" dirty="0" smtClean="0">
                <a:solidFill>
                  <a:srgbClr val="FFFFFF"/>
                </a:solidFill>
                <a:cs typeface="ＭＳ Ｐゴシック"/>
              </a:rPr>
              <a:t>顧客リスト・部品リスト　など</a:t>
            </a:r>
            <a:endParaRPr lang="en-US" altLang="ja-JP" sz="1200" dirty="0" smtClean="0">
              <a:solidFill>
                <a:srgbClr val="FFFFFF"/>
              </a:solidFill>
              <a:cs typeface="ＭＳ Ｐゴシック"/>
            </a:endParaRPr>
          </a:p>
        </p:txBody>
      </p:sp>
      <p:sp>
        <p:nvSpPr>
          <p:cNvPr id="6" name="角丸四角形吹き出し 5"/>
          <p:cNvSpPr/>
          <p:nvPr/>
        </p:nvSpPr>
        <p:spPr>
          <a:xfrm>
            <a:off x="4151858" y="2175109"/>
            <a:ext cx="3064483" cy="927449"/>
          </a:xfrm>
          <a:prstGeom prst="wedgeRoundRectCallout">
            <a:avLst>
              <a:gd name="adj1" fmla="val -85416"/>
              <a:gd name="adj2" fmla="val 10025"/>
              <a:gd name="adj3" fmla="val 16667"/>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cs typeface="ＭＳ Ｐゴシック"/>
              </a:rPr>
              <a:t>構造・サイズが概ね決まっているデータ</a:t>
            </a:r>
            <a:endParaRPr kumimoji="1" lang="en-US" altLang="ja-JP" sz="1200" dirty="0" smtClean="0">
              <a:solidFill>
                <a:srgbClr val="FFFFFF"/>
              </a:solidFill>
              <a:cs typeface="ＭＳ Ｐゴシック"/>
            </a:endParaRPr>
          </a:p>
          <a:p>
            <a:pPr algn="ctr"/>
            <a:endParaRPr lang="en-US" altLang="ja-JP" sz="1200" dirty="0" smtClean="0">
              <a:solidFill>
                <a:srgbClr val="FFFFFF"/>
              </a:solidFill>
              <a:cs typeface="ＭＳ Ｐゴシック"/>
            </a:endParaRPr>
          </a:p>
          <a:p>
            <a:pPr algn="ctr"/>
            <a:r>
              <a:rPr lang="ja-JP" altLang="en-US" sz="1200" dirty="0" smtClean="0">
                <a:solidFill>
                  <a:srgbClr val="FFFFFF"/>
                </a:solidFill>
                <a:cs typeface="ＭＳ Ｐゴシック"/>
              </a:rPr>
              <a:t>営業日報・</a:t>
            </a:r>
            <a:r>
              <a:rPr kumimoji="1" lang="ja-JP" altLang="en-US" sz="1200" dirty="0" smtClean="0">
                <a:solidFill>
                  <a:srgbClr val="FFFFFF"/>
                </a:solidFill>
                <a:cs typeface="ＭＳ Ｐゴシック"/>
              </a:rPr>
              <a:t>ブログ・</a:t>
            </a:r>
            <a:r>
              <a:rPr kumimoji="1" lang="en-US" altLang="ja-JP" sz="1200" dirty="0" smtClean="0">
                <a:solidFill>
                  <a:srgbClr val="FFFFFF"/>
                </a:solidFill>
                <a:cs typeface="ＭＳ Ｐゴシック"/>
              </a:rPr>
              <a:t>SNS</a:t>
            </a:r>
            <a:r>
              <a:rPr kumimoji="1" lang="ja-JP" altLang="en-US" sz="1200" dirty="0" smtClean="0">
                <a:solidFill>
                  <a:srgbClr val="FFFFFF"/>
                </a:solidFill>
                <a:cs typeface="ＭＳ Ｐゴシック"/>
              </a:rPr>
              <a:t>　など</a:t>
            </a:r>
            <a:endParaRPr kumimoji="1" lang="ja-JP" altLang="en-US" sz="1200" dirty="0">
              <a:solidFill>
                <a:srgbClr val="FFFFFF"/>
              </a:solidFill>
              <a:cs typeface="ＭＳ Ｐゴシック"/>
            </a:endParaRPr>
          </a:p>
        </p:txBody>
      </p:sp>
      <p:sp>
        <p:nvSpPr>
          <p:cNvPr id="7" name="角丸四角形吹き出し 6"/>
          <p:cNvSpPr/>
          <p:nvPr/>
        </p:nvSpPr>
        <p:spPr>
          <a:xfrm>
            <a:off x="4151859" y="1159288"/>
            <a:ext cx="3064483" cy="927449"/>
          </a:xfrm>
          <a:prstGeom prst="wedgeRoundRectCallout">
            <a:avLst>
              <a:gd name="adj1" fmla="val -85416"/>
              <a:gd name="adj2" fmla="val 10025"/>
              <a:gd name="adj3" fmla="val 16667"/>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cs typeface="ＭＳ Ｐゴシック"/>
              </a:rPr>
              <a:t>構造・サイズが決まっていないデータ</a:t>
            </a:r>
            <a:endParaRPr kumimoji="1" lang="en-US" altLang="ja-JP" sz="1200" dirty="0" smtClean="0">
              <a:solidFill>
                <a:srgbClr val="FFFFFF"/>
              </a:solidFill>
              <a:cs typeface="ＭＳ Ｐゴシック"/>
            </a:endParaRPr>
          </a:p>
          <a:p>
            <a:pPr algn="ctr"/>
            <a:endParaRPr lang="en-US" altLang="ja-JP" sz="1200" dirty="0" smtClean="0">
              <a:solidFill>
                <a:srgbClr val="FFFFFF"/>
              </a:solidFill>
              <a:cs typeface="ＭＳ Ｐゴシック"/>
            </a:endParaRPr>
          </a:p>
          <a:p>
            <a:pPr algn="ctr"/>
            <a:r>
              <a:rPr lang="ja-JP" altLang="en-US" sz="1200" dirty="0" smtClean="0">
                <a:solidFill>
                  <a:srgbClr val="FFFFFF"/>
                </a:solidFill>
                <a:cs typeface="ＭＳ Ｐゴシック"/>
              </a:rPr>
              <a:t>企画書・提案書・</a:t>
            </a:r>
            <a:r>
              <a:rPr lang="en-US" altLang="ja-JP" sz="1200" dirty="0" smtClean="0">
                <a:solidFill>
                  <a:srgbClr val="FFFFFF"/>
                </a:solidFill>
                <a:cs typeface="ＭＳ Ｐゴシック"/>
              </a:rPr>
              <a:t>Web</a:t>
            </a:r>
            <a:r>
              <a:rPr lang="ja-JP" altLang="en-US" sz="1200" dirty="0" smtClean="0">
                <a:solidFill>
                  <a:srgbClr val="FFFFFF"/>
                </a:solidFill>
                <a:cs typeface="ＭＳ Ｐゴシック"/>
              </a:rPr>
              <a:t>サイト</a:t>
            </a:r>
            <a:endParaRPr lang="en-US" altLang="ja-JP" sz="1200" dirty="0" smtClean="0">
              <a:solidFill>
                <a:srgbClr val="FFFFFF"/>
              </a:solidFill>
              <a:cs typeface="ＭＳ Ｐゴシック"/>
            </a:endParaRPr>
          </a:p>
          <a:p>
            <a:pPr algn="ctr"/>
            <a:r>
              <a:rPr kumimoji="1" lang="ja-JP" altLang="en-US" sz="1200" dirty="0" smtClean="0">
                <a:solidFill>
                  <a:srgbClr val="FFFFFF"/>
                </a:solidFill>
                <a:cs typeface="ＭＳ Ｐゴシック"/>
              </a:rPr>
              <a:t>ビデオ・画像・音声　など</a:t>
            </a:r>
            <a:endParaRPr kumimoji="1" lang="ja-JP" altLang="en-US" sz="1200" dirty="0">
              <a:solidFill>
                <a:srgbClr val="FFFFFF"/>
              </a:solidFill>
              <a:cs typeface="ＭＳ Ｐゴシック"/>
            </a:endParaRPr>
          </a:p>
        </p:txBody>
      </p:sp>
      <p:sp>
        <p:nvSpPr>
          <p:cNvPr id="8" name="角丸四角形 7"/>
          <p:cNvSpPr/>
          <p:nvPr/>
        </p:nvSpPr>
        <p:spPr>
          <a:xfrm>
            <a:off x="7339911" y="1159287"/>
            <a:ext cx="1379940" cy="1920963"/>
          </a:xfrm>
          <a:prstGeom prst="roundRect">
            <a:avLst>
              <a:gd name="adj" fmla="val 12190"/>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cs typeface="ＭＳ Ｐゴシック"/>
              </a:rPr>
              <a:t>ファイル</a:t>
            </a:r>
            <a:endParaRPr kumimoji="1" lang="en-US" altLang="ja-JP" dirty="0" smtClean="0">
              <a:solidFill>
                <a:srgbClr val="FFFFFF"/>
              </a:solidFill>
              <a:cs typeface="ＭＳ Ｐゴシック"/>
            </a:endParaRPr>
          </a:p>
          <a:p>
            <a:pPr algn="ctr"/>
            <a:r>
              <a:rPr kumimoji="1" lang="ja-JP" altLang="en-US" dirty="0" smtClean="0">
                <a:solidFill>
                  <a:srgbClr val="FFFFFF"/>
                </a:solidFill>
                <a:cs typeface="ＭＳ Ｐゴシック"/>
              </a:rPr>
              <a:t>サーバー</a:t>
            </a:r>
            <a:endParaRPr kumimoji="1" lang="en-US" altLang="ja-JP" dirty="0" smtClean="0">
              <a:solidFill>
                <a:srgbClr val="FFFFFF"/>
              </a:solidFill>
              <a:cs typeface="ＭＳ Ｐゴシック"/>
            </a:endParaRPr>
          </a:p>
          <a:p>
            <a:pPr algn="ctr"/>
            <a:endParaRPr kumimoji="1" lang="en-US" altLang="ja-JP" dirty="0" smtClean="0">
              <a:solidFill>
                <a:srgbClr val="FFFFFF"/>
              </a:solidFill>
              <a:cs typeface="ＭＳ Ｐゴシック"/>
            </a:endParaRPr>
          </a:p>
          <a:p>
            <a:pPr algn="ctr"/>
            <a:r>
              <a:rPr lang="ja-JP" altLang="en-US" dirty="0" smtClean="0">
                <a:solidFill>
                  <a:srgbClr val="FFFFFF"/>
                </a:solidFill>
                <a:cs typeface="ＭＳ Ｐゴシック"/>
              </a:rPr>
              <a:t>グループ</a:t>
            </a:r>
            <a:endParaRPr lang="en-US" altLang="ja-JP" dirty="0" smtClean="0">
              <a:solidFill>
                <a:srgbClr val="FFFFFF"/>
              </a:solidFill>
              <a:cs typeface="ＭＳ Ｐゴシック"/>
            </a:endParaRPr>
          </a:p>
          <a:p>
            <a:pPr algn="ctr"/>
            <a:r>
              <a:rPr lang="ja-JP" altLang="en-US" dirty="0" smtClean="0">
                <a:solidFill>
                  <a:srgbClr val="FFFFFF"/>
                </a:solidFill>
                <a:cs typeface="ＭＳ Ｐゴシック"/>
              </a:rPr>
              <a:t>ウェア</a:t>
            </a:r>
            <a:endParaRPr kumimoji="1" lang="ja-JP" altLang="en-US" dirty="0">
              <a:solidFill>
                <a:srgbClr val="FFFFFF"/>
              </a:solidFill>
              <a:cs typeface="ＭＳ Ｐゴシック"/>
            </a:endParaRPr>
          </a:p>
        </p:txBody>
      </p:sp>
      <p:sp>
        <p:nvSpPr>
          <p:cNvPr id="9" name="角丸四角形 8"/>
          <p:cNvSpPr/>
          <p:nvPr/>
        </p:nvSpPr>
        <p:spPr>
          <a:xfrm>
            <a:off x="7339911" y="3194888"/>
            <a:ext cx="1379940" cy="927449"/>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cs typeface="ＭＳ Ｐゴシック"/>
              </a:rPr>
              <a:t>RDBMS</a:t>
            </a:r>
            <a:endParaRPr kumimoji="1" lang="ja-JP" altLang="en-US" dirty="0">
              <a:solidFill>
                <a:srgbClr val="FFFFFF"/>
              </a:solidFill>
              <a:cs typeface="ＭＳ Ｐゴシック"/>
            </a:endParaRPr>
          </a:p>
        </p:txBody>
      </p:sp>
      <p:sp>
        <p:nvSpPr>
          <p:cNvPr id="10" name="角丸四角形 9"/>
          <p:cNvSpPr/>
          <p:nvPr/>
        </p:nvSpPr>
        <p:spPr>
          <a:xfrm>
            <a:off x="457200" y="4757351"/>
            <a:ext cx="3066486" cy="481913"/>
          </a:xfrm>
          <a:prstGeom prst="roundRect">
            <a:avLst>
              <a:gd name="adj" fmla="val 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dirty="0" smtClean="0">
                <a:solidFill>
                  <a:srgbClr val="FFFFFF"/>
                </a:solidFill>
                <a:cs typeface="ＭＳ Ｐゴシック"/>
              </a:rPr>
              <a:t>RDBMS</a:t>
            </a:r>
            <a:r>
              <a:rPr kumimoji="1" lang="ja-JP" altLang="en-US" sz="1400" dirty="0" smtClean="0">
                <a:solidFill>
                  <a:srgbClr val="FFFFFF"/>
                </a:solidFill>
                <a:cs typeface="ＭＳ Ｐゴシック"/>
              </a:rPr>
              <a:t>は構造化データの処理に向いている</a:t>
            </a:r>
            <a:endParaRPr kumimoji="1" lang="en-US" altLang="ja-JP" sz="1400" dirty="0" smtClean="0">
              <a:solidFill>
                <a:srgbClr val="FFFFFF"/>
              </a:solidFill>
              <a:cs typeface="ＭＳ Ｐゴシック"/>
            </a:endParaRPr>
          </a:p>
        </p:txBody>
      </p:sp>
      <p:sp>
        <p:nvSpPr>
          <p:cNvPr id="11" name="角丸四角形 10"/>
          <p:cNvSpPr/>
          <p:nvPr/>
        </p:nvSpPr>
        <p:spPr>
          <a:xfrm>
            <a:off x="457200" y="5325761"/>
            <a:ext cx="3066486" cy="481913"/>
          </a:xfrm>
          <a:prstGeom prst="roundRect">
            <a:avLst>
              <a:gd name="adj" fmla="val 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rgbClr val="FFFFFF"/>
                </a:solidFill>
                <a:cs typeface="ＭＳ Ｐゴシック"/>
              </a:rPr>
              <a:t>現実世界では非構造化データが大半を占める</a:t>
            </a:r>
            <a:endParaRPr kumimoji="1" lang="en-US" altLang="ja-JP" sz="1400" dirty="0" smtClean="0">
              <a:solidFill>
                <a:srgbClr val="FFFFFF"/>
              </a:solidFill>
              <a:cs typeface="ＭＳ Ｐゴシック"/>
            </a:endParaRPr>
          </a:p>
        </p:txBody>
      </p:sp>
      <p:sp>
        <p:nvSpPr>
          <p:cNvPr id="12" name="角丸四角形 11"/>
          <p:cNvSpPr/>
          <p:nvPr/>
        </p:nvSpPr>
        <p:spPr>
          <a:xfrm>
            <a:off x="457200" y="5918886"/>
            <a:ext cx="3066486" cy="481913"/>
          </a:xfrm>
          <a:prstGeom prst="roundRect">
            <a:avLst>
              <a:gd name="adj" fmla="val 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cs typeface="ＭＳ Ｐゴシック"/>
              </a:rPr>
              <a:t>今後</a:t>
            </a:r>
            <a:r>
              <a:rPr lang="en-US" altLang="ja-JP" sz="1400" dirty="0" smtClean="0">
                <a:solidFill>
                  <a:srgbClr val="FFFFFF"/>
                </a:solidFill>
                <a:cs typeface="ＭＳ Ｐゴシック"/>
              </a:rPr>
              <a:t>Web/SNS</a:t>
            </a:r>
            <a:r>
              <a:rPr lang="en-US" altLang="ja-JP" sz="1400" dirty="0">
                <a:solidFill>
                  <a:srgbClr val="FFFFFF"/>
                </a:solidFill>
                <a:cs typeface="ＭＳ Ｐゴシック"/>
              </a:rPr>
              <a:t>/</a:t>
            </a:r>
            <a:r>
              <a:rPr lang="ja-JP" altLang="en-US" sz="1400" dirty="0" smtClean="0">
                <a:solidFill>
                  <a:srgbClr val="FFFFFF"/>
                </a:solidFill>
                <a:cs typeface="ＭＳ Ｐゴシック"/>
              </a:rPr>
              <a:t>モバイル</a:t>
            </a:r>
            <a:r>
              <a:rPr lang="en-US" altLang="ja-JP" sz="1400" dirty="0" smtClean="0">
                <a:solidFill>
                  <a:srgbClr val="FFFFFF"/>
                </a:solidFill>
                <a:cs typeface="ＭＳ Ｐゴシック"/>
              </a:rPr>
              <a:t>/</a:t>
            </a:r>
            <a:r>
              <a:rPr lang="en-US" altLang="ja-JP" sz="1400" dirty="0" err="1" smtClean="0">
                <a:solidFill>
                  <a:srgbClr val="FFFFFF"/>
                </a:solidFill>
                <a:cs typeface="ＭＳ Ｐゴシック"/>
              </a:rPr>
              <a:t>IoT</a:t>
            </a:r>
            <a:r>
              <a:rPr lang="ja-JP" altLang="en-US" sz="1400" dirty="0" smtClean="0">
                <a:solidFill>
                  <a:srgbClr val="FFFFFF"/>
                </a:solidFill>
                <a:cs typeface="ＭＳ Ｐゴシック"/>
              </a:rPr>
              <a:t>の</a:t>
            </a:r>
            <a:r>
              <a:rPr lang="ja-JP" altLang="en-US" sz="1400" dirty="0" smtClean="0">
                <a:solidFill>
                  <a:srgbClr val="FFFFFF"/>
                </a:solidFill>
                <a:cs typeface="ＭＳ Ｐゴシック"/>
              </a:rPr>
              <a:t>普及でデータ量が爆発的に増える</a:t>
            </a:r>
            <a:endParaRPr kumimoji="1" lang="ja-JP" altLang="en-US" sz="1400" dirty="0">
              <a:solidFill>
                <a:srgbClr val="FFFFFF"/>
              </a:solidFill>
              <a:cs typeface="ＭＳ Ｐゴシック"/>
            </a:endParaRPr>
          </a:p>
        </p:txBody>
      </p:sp>
      <p:sp>
        <p:nvSpPr>
          <p:cNvPr id="3" name="右矢印 2"/>
          <p:cNvSpPr/>
          <p:nvPr/>
        </p:nvSpPr>
        <p:spPr>
          <a:xfrm>
            <a:off x="3818224" y="4757351"/>
            <a:ext cx="667265" cy="1643448"/>
          </a:xfrm>
          <a:prstGeom prst="rightArrow">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4707923" y="4757351"/>
            <a:ext cx="4011927" cy="481913"/>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大量の非構造化データ</a:t>
            </a:r>
            <a:r>
              <a:rPr lang="ja-JP" altLang="en-US" sz="1400" dirty="0" smtClean="0">
                <a:solidFill>
                  <a:srgbClr val="FFFFFF"/>
                </a:solidFill>
                <a:latin typeface="ＭＳ Ｐゴシック"/>
                <a:ea typeface="ＭＳ Ｐゴシック"/>
                <a:cs typeface="ＭＳ Ｐゴシック"/>
              </a:rPr>
              <a:t>を効率的に処理する必要</a:t>
            </a:r>
            <a:endParaRPr kumimoji="1" lang="ja-JP" altLang="en-US" sz="1400" dirty="0">
              <a:solidFill>
                <a:srgbClr val="FFFFFF"/>
              </a:solidFill>
              <a:latin typeface="ＭＳ Ｐゴシック"/>
              <a:ea typeface="ＭＳ Ｐゴシック"/>
              <a:cs typeface="ＭＳ Ｐゴシック"/>
            </a:endParaRPr>
          </a:p>
        </p:txBody>
      </p:sp>
      <p:sp>
        <p:nvSpPr>
          <p:cNvPr id="14" name="正方形/長方形 13"/>
          <p:cNvSpPr/>
          <p:nvPr/>
        </p:nvSpPr>
        <p:spPr>
          <a:xfrm>
            <a:off x="4707924" y="5325760"/>
            <a:ext cx="4011927" cy="1075039"/>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ＭＳ Ｐゴシック"/>
                <a:ea typeface="ＭＳ Ｐゴシック"/>
                <a:cs typeface="ＭＳ Ｐゴシック"/>
              </a:rPr>
              <a:t>RDBMS</a:t>
            </a:r>
            <a:r>
              <a:rPr kumimoji="1" lang="ja-JP" altLang="en-US" sz="2400" dirty="0" smtClean="0">
                <a:solidFill>
                  <a:srgbClr val="FFFFFF"/>
                </a:solidFill>
                <a:latin typeface="ＭＳ Ｐゴシック"/>
                <a:ea typeface="ＭＳ Ｐゴシック"/>
                <a:cs typeface="ＭＳ Ｐゴシック"/>
              </a:rPr>
              <a:t>ではない新しい</a:t>
            </a:r>
            <a:r>
              <a:rPr kumimoji="1" lang="en-US" altLang="ja-JP" sz="2400" dirty="0" smtClean="0">
                <a:solidFill>
                  <a:srgbClr val="FFFFFF"/>
                </a:solidFill>
                <a:latin typeface="ＭＳ Ｐゴシック"/>
                <a:ea typeface="ＭＳ Ｐゴシック"/>
                <a:cs typeface="ＭＳ Ｐゴシック"/>
              </a:rPr>
              <a:t>DBMS</a:t>
            </a:r>
          </a:p>
          <a:p>
            <a:pPr algn="ctr"/>
            <a:r>
              <a:rPr lang="en-US" altLang="ja-JP" sz="2400" dirty="0" smtClean="0">
                <a:solidFill>
                  <a:srgbClr val="FFFFFF"/>
                </a:solidFill>
                <a:latin typeface="ＭＳ Ｐゴシック"/>
                <a:ea typeface="ＭＳ Ｐゴシック"/>
                <a:cs typeface="ＭＳ Ｐゴシック"/>
              </a:rPr>
              <a:t>= NoSQL</a:t>
            </a:r>
            <a:endParaRPr kumimoji="1" lang="ja-JP" altLang="en-US" sz="24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8337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966D3C51-D67E-45EB-AC33-4CC0A6981C06}"/>
                                            </p:graphicEl>
                                          </p:spTgt>
                                        </p:tgtEl>
                                        <p:attrNameLst>
                                          <p:attrName>style.visibility</p:attrName>
                                        </p:attrNameLst>
                                      </p:cBhvr>
                                      <p:to>
                                        <p:strVal val="visible"/>
                                      </p:to>
                                    </p:set>
                                    <p:animEffect transition="in" filter="wipe(down)">
                                      <p:cBhvr>
                                        <p:cTn id="7" dur="500"/>
                                        <p:tgtEl>
                                          <p:spTgt spid="4">
                                            <p:graphicEl>
                                              <a:dgm id="{966D3C51-D67E-45EB-AC33-4CC0A6981C06}"/>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dgm id="{BEFACDC8-878A-4FE5-8C3B-65AB2E485B7E}"/>
                                            </p:graphicEl>
                                          </p:spTgt>
                                        </p:tgtEl>
                                        <p:attrNameLst>
                                          <p:attrName>style.visibility</p:attrName>
                                        </p:attrNameLst>
                                      </p:cBhvr>
                                      <p:to>
                                        <p:strVal val="visible"/>
                                      </p:to>
                                    </p:set>
                                    <p:animEffect transition="in" filter="wipe(down)">
                                      <p:cBhvr>
                                        <p:cTn id="11" dur="500"/>
                                        <p:tgtEl>
                                          <p:spTgt spid="4">
                                            <p:graphicEl>
                                              <a:dgm id="{BEFACDC8-878A-4FE5-8C3B-65AB2E485B7E}"/>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graphicEl>
                                              <a:dgm id="{6FB90737-BDB0-4B7D-945F-02626A5833E3}"/>
                                            </p:graphicEl>
                                          </p:spTgt>
                                        </p:tgtEl>
                                        <p:attrNameLst>
                                          <p:attrName>style.visibility</p:attrName>
                                        </p:attrNameLst>
                                      </p:cBhvr>
                                      <p:to>
                                        <p:strVal val="visible"/>
                                      </p:to>
                                    </p:set>
                                    <p:animEffect transition="in" filter="wipe(down)">
                                      <p:cBhvr>
                                        <p:cTn id="15" dur="500"/>
                                        <p:tgtEl>
                                          <p:spTgt spid="4">
                                            <p:graphicEl>
                                              <a:dgm id="{6FB90737-BDB0-4B7D-945F-02626A5833E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rev="1"/>
        </p:bldSub>
      </p:bldGraphic>
      <p:bldP spid="5" grpId="0" animBg="1"/>
      <p:bldP spid="6" grpId="0" animBg="1"/>
      <p:bldP spid="7" grpId="0" animBg="1"/>
      <p:bldP spid="8" grpId="0" animBg="1"/>
      <p:bldP spid="9" grpId="0" animBg="1"/>
      <p:bldP spid="10" grpId="0" animBg="1"/>
      <p:bldP spid="11" grpId="0" animBg="1"/>
      <p:bldP spid="12" grpId="0" animBg="1"/>
      <p:bldP spid="3"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NoSQL </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その</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1</a:t>
            </a:r>
            <a:br>
              <a:rPr lang="en-US" altLang="ja-JP" sz="2400" dirty="0">
                <a:solidFill>
                  <a:schemeClr val="bg1"/>
                </a:solidFill>
                <a:latin typeface="Arial Black" panose="020B0A04020102020204" pitchFamily="34" charset="0"/>
                <a:ea typeface="HGP創英角ｺﾞｼｯｸUB" pitchFamily="50" charset="-128"/>
                <a:cs typeface="Arial" pitchFamily="34" charset="0"/>
              </a:rPr>
            </a:br>
            <a:r>
              <a:rPr lang="en-US" altLang="ja-JP" sz="2400" dirty="0">
                <a:solidFill>
                  <a:schemeClr val="bg1"/>
                </a:solidFill>
                <a:latin typeface="Arial Black" panose="020B0A04020102020204" pitchFamily="34" charset="0"/>
                <a:ea typeface="HGP創英角ｺﾞｼｯｸUB" pitchFamily="50" charset="-128"/>
                <a:cs typeface="Arial" pitchFamily="34" charset="0"/>
              </a:rPr>
              <a:t>KVS</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桁違いの処理能力を要求 </a:t>
            </a:r>
            <a:r>
              <a:rPr kumimoji="1" lang="en-US" altLang="ja-JP" dirty="0" smtClean="0"/>
              <a:t>=</a:t>
            </a:r>
            <a:r>
              <a:rPr kumimoji="1" lang="ja-JP" altLang="en-US" dirty="0" smtClean="0"/>
              <a:t> </a:t>
            </a:r>
            <a:r>
              <a:rPr kumimoji="1" lang="en-US" altLang="ja-JP" dirty="0" smtClean="0"/>
              <a:t>Web</a:t>
            </a:r>
            <a:r>
              <a:rPr kumimoji="1" lang="ja-JP" altLang="en-US" dirty="0" smtClean="0"/>
              <a:t>サービス</a:t>
            </a:r>
            <a:endParaRPr kumimoji="1" lang="ja-JP" altLang="en-US" dirty="0"/>
          </a:p>
        </p:txBody>
      </p:sp>
      <p:sp>
        <p:nvSpPr>
          <p:cNvPr id="5" name="正方形/長方形 4"/>
          <p:cNvSpPr/>
          <p:nvPr/>
        </p:nvSpPr>
        <p:spPr bwMode="auto">
          <a:xfrm>
            <a:off x="323528" y="1009492"/>
            <a:ext cx="8496944" cy="1555412"/>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Google</a:t>
            </a:r>
            <a:endParaRPr kumimoji="0" lang="ja-JP" altLang="en-US" sz="1400" b="0" i="0" u="none" strike="noStrike" cap="none" normalizeH="0" dirty="0" smtClean="0">
              <a:ln>
                <a:noFill/>
              </a:ln>
              <a:effectLst/>
              <a:latin typeface="+mn-lt"/>
              <a:ea typeface="+mn-ea"/>
            </a:endParaRPr>
          </a:p>
        </p:txBody>
      </p:sp>
      <p:grpSp>
        <p:nvGrpSpPr>
          <p:cNvPr id="29" name="グループ化 28"/>
          <p:cNvGrpSpPr/>
          <p:nvPr/>
        </p:nvGrpSpPr>
        <p:grpSpPr>
          <a:xfrm>
            <a:off x="1403648" y="1153508"/>
            <a:ext cx="7128792" cy="576064"/>
            <a:chOff x="1403648" y="1153508"/>
            <a:chExt cx="7128792" cy="576064"/>
          </a:xfrm>
        </p:grpSpPr>
        <p:sp>
          <p:nvSpPr>
            <p:cNvPr id="6" name="正方形/長方形 5"/>
            <p:cNvSpPr/>
            <p:nvPr/>
          </p:nvSpPr>
          <p:spPr bwMode="auto">
            <a:xfrm>
              <a:off x="1403648" y="1153508"/>
              <a:ext cx="93610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検索</a:t>
              </a:r>
            </a:p>
          </p:txBody>
        </p:sp>
        <p:sp>
          <p:nvSpPr>
            <p:cNvPr id="7" name="正方形/長方形 6"/>
            <p:cNvSpPr/>
            <p:nvPr/>
          </p:nvSpPr>
          <p:spPr bwMode="auto">
            <a:xfrm>
              <a:off x="2469366" y="1153508"/>
              <a:ext cx="93610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YouTube</a:t>
              </a:r>
              <a:endParaRPr kumimoji="0" lang="ja-JP" altLang="en-US" sz="140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3535084" y="1153508"/>
              <a:ext cx="93610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Google</a:t>
              </a:r>
              <a:r>
                <a:rPr kumimoji="0" lang="ja-JP" altLang="en-US" sz="1400" b="0" i="0" u="none" strike="noStrike" cap="none" normalizeH="0" dirty="0" smtClean="0">
                  <a:ln>
                    <a:noFill/>
                  </a:ln>
                  <a:solidFill>
                    <a:schemeClr val="bg1"/>
                  </a:solidFill>
                  <a:effectLst/>
                  <a:latin typeface="+mn-lt"/>
                  <a:ea typeface="+mn-ea"/>
                </a:rPr>
                <a:t> </a:t>
              </a:r>
              <a:r>
                <a:rPr kumimoji="0" lang="en-US" altLang="ja-JP" sz="1400" b="0" i="0" u="none" strike="noStrike" cap="none" normalizeH="0" dirty="0" smtClean="0">
                  <a:ln>
                    <a:noFill/>
                  </a:ln>
                  <a:solidFill>
                    <a:schemeClr val="bg1"/>
                  </a:solidFill>
                  <a:effectLst/>
                  <a:latin typeface="+mn-lt"/>
                  <a:ea typeface="+mn-ea"/>
                </a:rPr>
                <a:t>Map</a:t>
              </a:r>
              <a:endParaRPr kumimoji="0" lang="ja-JP" altLang="en-US" sz="1400" b="0" i="0" u="none" strike="noStrike" cap="none" normalizeH="0" dirty="0" smtClean="0">
                <a:ln>
                  <a:noFill/>
                </a:ln>
                <a:solidFill>
                  <a:schemeClr val="bg1"/>
                </a:solidFill>
                <a:effectLst/>
                <a:latin typeface="+mn-lt"/>
                <a:ea typeface="+mn-ea"/>
              </a:endParaRPr>
            </a:p>
          </p:txBody>
        </p:sp>
        <p:sp>
          <p:nvSpPr>
            <p:cNvPr id="9" name="正方形/長方形 8"/>
            <p:cNvSpPr/>
            <p:nvPr/>
          </p:nvSpPr>
          <p:spPr bwMode="auto">
            <a:xfrm>
              <a:off x="4600802" y="1153508"/>
              <a:ext cx="93610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Google</a:t>
              </a:r>
              <a:r>
                <a:rPr kumimoji="0" lang="ja-JP" altLang="en-US" sz="1400" b="0" i="0" u="none" strike="noStrike" cap="none" normalizeH="0" dirty="0" smtClean="0">
                  <a:ln>
                    <a:noFill/>
                  </a:ln>
                  <a:solidFill>
                    <a:schemeClr val="bg1"/>
                  </a:solidFill>
                  <a:effectLst/>
                  <a:latin typeface="+mn-lt"/>
                  <a:ea typeface="+mn-ea"/>
                </a:rPr>
                <a:t> </a:t>
              </a:r>
              <a:r>
                <a:rPr kumimoji="0" lang="en-US" altLang="ja-JP" sz="1400" b="0" i="0" u="none" strike="noStrike" cap="none" normalizeH="0" dirty="0" smtClean="0">
                  <a:ln>
                    <a:noFill/>
                  </a:ln>
                  <a:solidFill>
                    <a:schemeClr val="bg1"/>
                  </a:solidFill>
                  <a:effectLst/>
                  <a:latin typeface="+mn-lt"/>
                  <a:ea typeface="+mn-ea"/>
                </a:rPr>
                <a:t>Earth</a:t>
              </a:r>
              <a:endParaRPr kumimoji="0" lang="ja-JP" altLang="en-US" sz="1400" b="0" i="0" u="none" strike="noStrike" cap="none" normalizeH="0" dirty="0" smtClean="0">
                <a:ln>
                  <a:noFill/>
                </a:ln>
                <a:solidFill>
                  <a:schemeClr val="bg1"/>
                </a:solidFill>
                <a:effectLst/>
                <a:latin typeface="+mn-lt"/>
                <a:ea typeface="+mn-ea"/>
              </a:endParaRPr>
            </a:p>
          </p:txBody>
        </p:sp>
        <p:sp>
          <p:nvSpPr>
            <p:cNvPr id="10" name="正方形/長方形 9"/>
            <p:cNvSpPr/>
            <p:nvPr/>
          </p:nvSpPr>
          <p:spPr bwMode="auto">
            <a:xfrm>
              <a:off x="5666520" y="1153508"/>
              <a:ext cx="93610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bg1"/>
                  </a:solidFill>
                  <a:effectLst/>
                  <a:latin typeface="+mn-lt"/>
                  <a:ea typeface="+mn-ea"/>
                </a:rPr>
                <a:t>Google</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dirty="0">
                  <a:solidFill>
                    <a:schemeClr val="bg1"/>
                  </a:solidFill>
                  <a:latin typeface="+mn-lt"/>
                  <a:ea typeface="+mn-ea"/>
                </a:rPr>
                <a:t>Analytics</a:t>
              </a:r>
              <a:endParaRPr kumimoji="0" lang="ja-JP" altLang="en-US" sz="1200" b="0" i="0" u="none" strike="noStrike" cap="none" normalizeH="0" dirty="0" smtClean="0">
                <a:ln>
                  <a:noFill/>
                </a:ln>
                <a:solidFill>
                  <a:schemeClr val="bg1"/>
                </a:solidFill>
                <a:effectLst/>
                <a:latin typeface="+mn-lt"/>
                <a:ea typeface="+mn-ea"/>
              </a:endParaRPr>
            </a:p>
          </p:txBody>
        </p:sp>
        <p:sp>
          <p:nvSpPr>
            <p:cNvPr id="11" name="正方形/長方形 10"/>
            <p:cNvSpPr/>
            <p:nvPr/>
          </p:nvSpPr>
          <p:spPr bwMode="auto">
            <a:xfrm>
              <a:off x="6732240" y="1153508"/>
              <a:ext cx="93610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App</a:t>
              </a:r>
              <a:r>
                <a:rPr kumimoji="0" lang="ja-JP" altLang="en-US" sz="1400" b="0" i="0" u="none" strike="noStrike" cap="none" normalizeH="0" dirty="0" smtClean="0">
                  <a:ln>
                    <a:noFill/>
                  </a:ln>
                  <a:solidFill>
                    <a:schemeClr val="bg1"/>
                  </a:solidFill>
                  <a:effectLst/>
                  <a:latin typeface="+mn-lt"/>
                  <a:ea typeface="+mn-ea"/>
                </a:rPr>
                <a:t> </a:t>
              </a:r>
              <a:r>
                <a:rPr kumimoji="0" lang="en-US" altLang="ja-JP" sz="1400" b="0" i="0" u="none" strike="noStrike" cap="none" normalizeH="0" dirty="0" smtClean="0">
                  <a:ln>
                    <a:noFill/>
                  </a:ln>
                  <a:solidFill>
                    <a:schemeClr val="bg1"/>
                  </a:solidFill>
                  <a:effectLst/>
                  <a:latin typeface="+mn-lt"/>
                  <a:ea typeface="+mn-ea"/>
                </a:rPr>
                <a:t>Engine</a:t>
              </a:r>
              <a:endParaRPr kumimoji="0" lang="ja-JP" altLang="en-US" sz="1400" b="0" i="0" u="none" strike="noStrike" cap="none" normalizeH="0" dirty="0" smtClean="0">
                <a:ln>
                  <a:noFill/>
                </a:ln>
                <a:solidFill>
                  <a:schemeClr val="bg1"/>
                </a:solidFill>
                <a:effectLst/>
                <a:latin typeface="+mn-lt"/>
                <a:ea typeface="+mn-ea"/>
              </a:endParaRPr>
            </a:p>
          </p:txBody>
        </p:sp>
        <p:sp>
          <p:nvSpPr>
            <p:cNvPr id="12" name="円/楕円 11"/>
            <p:cNvSpPr/>
            <p:nvPr/>
          </p:nvSpPr>
          <p:spPr bwMode="auto">
            <a:xfrm>
              <a:off x="7812360" y="1372946"/>
              <a:ext cx="144016" cy="144016"/>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3" name="円/楕円 12"/>
            <p:cNvSpPr/>
            <p:nvPr/>
          </p:nvSpPr>
          <p:spPr bwMode="auto">
            <a:xfrm>
              <a:off x="8108776" y="1372946"/>
              <a:ext cx="144016" cy="144016"/>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4" name="円/楕円 13"/>
            <p:cNvSpPr/>
            <p:nvPr/>
          </p:nvSpPr>
          <p:spPr bwMode="auto">
            <a:xfrm>
              <a:off x="8388424" y="1372946"/>
              <a:ext cx="144016" cy="144016"/>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grpSp>
      <p:sp>
        <p:nvSpPr>
          <p:cNvPr id="15" name="正方形/長方形 14"/>
          <p:cNvSpPr/>
          <p:nvPr/>
        </p:nvSpPr>
        <p:spPr bwMode="auto">
          <a:xfrm>
            <a:off x="1403648" y="1838044"/>
            <a:ext cx="2304256"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数ペタバイト～数十ペタバイトのデータ量</a:t>
            </a:r>
            <a:endParaRPr kumimoji="0" lang="ja-JP" altLang="en-US" sz="1400" b="0" i="0" u="none" strike="noStrike" cap="none" normalizeH="0" dirty="0" smtClean="0">
              <a:ln>
                <a:noFill/>
              </a:ln>
              <a:solidFill>
                <a:schemeClr val="bg1"/>
              </a:solidFill>
              <a:effectLst/>
              <a:latin typeface="+mn-lt"/>
              <a:ea typeface="+mn-ea"/>
            </a:endParaRPr>
          </a:p>
        </p:txBody>
      </p:sp>
      <p:sp>
        <p:nvSpPr>
          <p:cNvPr id="20" name="正方形/長方形 19"/>
          <p:cNvSpPr/>
          <p:nvPr/>
        </p:nvSpPr>
        <p:spPr bwMode="auto">
          <a:xfrm>
            <a:off x="323528" y="2666538"/>
            <a:ext cx="8496944" cy="38040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Yahoo</a:t>
            </a:r>
            <a:endParaRPr kumimoji="0" lang="ja-JP" altLang="en-US" sz="1400" b="0" i="0" u="none" strike="noStrike" cap="none" normalizeH="0" dirty="0" smtClean="0">
              <a:ln>
                <a:noFill/>
              </a:ln>
              <a:effectLst/>
              <a:latin typeface="+mn-lt"/>
              <a:ea typeface="+mn-ea"/>
            </a:endParaRPr>
          </a:p>
        </p:txBody>
      </p:sp>
      <p:sp>
        <p:nvSpPr>
          <p:cNvPr id="21" name="正方形/長方形 20"/>
          <p:cNvSpPr/>
          <p:nvPr/>
        </p:nvSpPr>
        <p:spPr bwMode="auto">
          <a:xfrm>
            <a:off x="321469" y="3136716"/>
            <a:ext cx="8496944" cy="38040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Amazon</a:t>
            </a:r>
            <a:endParaRPr kumimoji="0" lang="ja-JP" altLang="en-US" sz="1400" b="0" i="0" u="none" strike="noStrike" cap="none" normalizeH="0" dirty="0" smtClean="0">
              <a:ln>
                <a:noFill/>
              </a:ln>
              <a:effectLst/>
              <a:latin typeface="+mn-lt"/>
              <a:ea typeface="+mn-ea"/>
            </a:endParaRPr>
          </a:p>
        </p:txBody>
      </p:sp>
      <p:sp>
        <p:nvSpPr>
          <p:cNvPr id="22" name="正方形/長方形 21"/>
          <p:cNvSpPr/>
          <p:nvPr/>
        </p:nvSpPr>
        <p:spPr bwMode="auto">
          <a:xfrm>
            <a:off x="321469" y="3606894"/>
            <a:ext cx="8496944" cy="38040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effectLst/>
                <a:latin typeface="+mn-lt"/>
                <a:ea typeface="+mn-ea"/>
              </a:rPr>
              <a:t>FaceBook</a:t>
            </a:r>
            <a:endParaRPr kumimoji="0" lang="ja-JP" altLang="en-US" sz="1400" b="0" i="0" u="none" strike="noStrike" cap="none" normalizeH="0" dirty="0" smtClean="0">
              <a:ln>
                <a:noFill/>
              </a:ln>
              <a:effectLst/>
              <a:latin typeface="+mn-lt"/>
              <a:ea typeface="+mn-ea"/>
            </a:endParaRPr>
          </a:p>
        </p:txBody>
      </p:sp>
      <p:sp>
        <p:nvSpPr>
          <p:cNvPr id="23" name="正方形/長方形 22"/>
          <p:cNvSpPr/>
          <p:nvPr/>
        </p:nvSpPr>
        <p:spPr bwMode="auto">
          <a:xfrm>
            <a:off x="321469" y="4077072"/>
            <a:ext cx="8496944" cy="38040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Twitter</a:t>
            </a:r>
            <a:endParaRPr kumimoji="0" lang="ja-JP" altLang="en-US" sz="1400" b="0" i="0" u="none" strike="noStrike" cap="none" normalizeH="0" dirty="0" smtClean="0">
              <a:ln>
                <a:noFill/>
              </a:ln>
              <a:effectLst/>
              <a:latin typeface="+mn-lt"/>
              <a:ea typeface="+mn-ea"/>
            </a:endParaRPr>
          </a:p>
        </p:txBody>
      </p:sp>
      <p:sp>
        <p:nvSpPr>
          <p:cNvPr id="24" name="正方形/長方形 23"/>
          <p:cNvSpPr/>
          <p:nvPr/>
        </p:nvSpPr>
        <p:spPr bwMode="auto">
          <a:xfrm>
            <a:off x="323527" y="4581128"/>
            <a:ext cx="2738363"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これまでとは桁違いの処理能力が必要</a:t>
            </a:r>
          </a:p>
        </p:txBody>
      </p:sp>
      <p:sp>
        <p:nvSpPr>
          <p:cNvPr id="25" name="正方形/長方形 24"/>
          <p:cNvSpPr/>
          <p:nvPr/>
        </p:nvSpPr>
        <p:spPr bwMode="auto">
          <a:xfrm>
            <a:off x="321468" y="5264274"/>
            <a:ext cx="2738363"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非構造化データへの対応</a:t>
            </a:r>
          </a:p>
        </p:txBody>
      </p:sp>
      <p:sp>
        <p:nvSpPr>
          <p:cNvPr id="26" name="正方形/長方形 25"/>
          <p:cNvSpPr/>
          <p:nvPr/>
        </p:nvSpPr>
        <p:spPr bwMode="auto">
          <a:xfrm>
            <a:off x="321468" y="5940825"/>
            <a:ext cx="2738363"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RDBMS</a:t>
            </a:r>
            <a:r>
              <a:rPr kumimoji="0" lang="ja-JP" altLang="en-US" b="0" i="0" u="none" strike="noStrike" cap="none" normalizeH="0" dirty="0" smtClean="0">
                <a:ln>
                  <a:noFill/>
                </a:ln>
                <a:solidFill>
                  <a:schemeClr val="bg1"/>
                </a:solidFill>
                <a:effectLst/>
                <a:latin typeface="+mn-lt"/>
                <a:ea typeface="+mn-ea"/>
              </a:rPr>
              <a:t>の強化では間に合わない</a:t>
            </a:r>
          </a:p>
        </p:txBody>
      </p:sp>
      <p:sp>
        <p:nvSpPr>
          <p:cNvPr id="27" name="正方形/長方形 26"/>
          <p:cNvSpPr/>
          <p:nvPr/>
        </p:nvSpPr>
        <p:spPr bwMode="auto">
          <a:xfrm>
            <a:off x="3184045" y="4584425"/>
            <a:ext cx="2775909" cy="1935761"/>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mn-lt"/>
                <a:ea typeface="+mn-ea"/>
              </a:rPr>
              <a:t>まったく新しい</a:t>
            </a:r>
            <a:endParaRPr kumimoji="0" lang="en-US" altLang="ja-JP" sz="28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dirty="0" smtClean="0">
                <a:solidFill>
                  <a:schemeClr val="bg1"/>
                </a:solidFill>
                <a:latin typeface="+mn-lt"/>
                <a:ea typeface="+mn-ea"/>
              </a:rPr>
              <a:t>DBMS</a:t>
            </a:r>
            <a:r>
              <a:rPr kumimoji="0" lang="ja-JP" altLang="en-US" sz="2800" dirty="0" smtClean="0">
                <a:solidFill>
                  <a:schemeClr val="bg1"/>
                </a:solidFill>
                <a:latin typeface="+mn-lt"/>
                <a:ea typeface="+mn-ea"/>
              </a:rPr>
              <a:t>が必要</a:t>
            </a:r>
            <a:endParaRPr kumimoji="0" lang="ja-JP" altLang="en-US" sz="2800" b="0" i="0" u="none" strike="noStrike" cap="none" normalizeH="0" dirty="0" smtClean="0">
              <a:ln>
                <a:noFill/>
              </a:ln>
              <a:solidFill>
                <a:schemeClr val="bg1"/>
              </a:solidFill>
              <a:effectLst/>
              <a:latin typeface="+mn-lt"/>
              <a:ea typeface="+mn-ea"/>
            </a:endParaRPr>
          </a:p>
        </p:txBody>
      </p:sp>
      <p:sp>
        <p:nvSpPr>
          <p:cNvPr id="28" name="正方形/長方形 27"/>
          <p:cNvSpPr/>
          <p:nvPr/>
        </p:nvSpPr>
        <p:spPr bwMode="auto">
          <a:xfrm>
            <a:off x="6084168" y="4581126"/>
            <a:ext cx="2736304" cy="1935761"/>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Key Value Store (KVS)</a:t>
            </a: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関係モデルを使わず、拡張性と柔軟性の向上を目的に開発された</a:t>
            </a:r>
          </a:p>
        </p:txBody>
      </p:sp>
      <p:sp>
        <p:nvSpPr>
          <p:cNvPr id="32" name="正方形/長方形 31"/>
          <p:cNvSpPr/>
          <p:nvPr/>
        </p:nvSpPr>
        <p:spPr bwMode="auto">
          <a:xfrm>
            <a:off x="6156176" y="1838044"/>
            <a:ext cx="2304256"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rPr>
              <a:t>数十ミリ秒以内のレスポンス</a:t>
            </a:r>
          </a:p>
        </p:txBody>
      </p:sp>
      <p:sp>
        <p:nvSpPr>
          <p:cNvPr id="33" name="正方形/長方形 32"/>
          <p:cNvSpPr/>
          <p:nvPr/>
        </p:nvSpPr>
        <p:spPr bwMode="auto">
          <a:xfrm>
            <a:off x="3779912" y="1838044"/>
            <a:ext cx="2304256"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smtClean="0">
                <a:solidFill>
                  <a:schemeClr val="bg1"/>
                </a:solidFill>
              </a:rPr>
              <a:t>非定型データの取扱い</a:t>
            </a:r>
            <a:endParaRPr kumimoji="0" lang="ja-JP" altLang="en-US" sz="1400" dirty="0">
              <a:solidFill>
                <a:schemeClr val="bg1"/>
              </a:solidFill>
            </a:endParaRPr>
          </a:p>
        </p:txBody>
      </p:sp>
    </p:spTree>
    <p:extLst>
      <p:ext uri="{BB962C8B-B14F-4D97-AF65-F5344CB8AC3E}">
        <p14:creationId xmlns:p14="http://schemas.microsoft.com/office/powerpoint/2010/main" val="233967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20" grpId="0" animBg="1"/>
      <p:bldP spid="21" grpId="0" animBg="1"/>
      <p:bldP spid="22" grpId="0" animBg="1"/>
      <p:bldP spid="23" grpId="0" animBg="1"/>
      <p:bldP spid="24" grpId="0" animBg="1"/>
      <p:bldP spid="25" grpId="0" animBg="1"/>
      <p:bldP spid="26" grpId="0" animBg="1"/>
      <p:bldP spid="27" grpId="0" animBg="1"/>
      <p:bldP spid="28" grpId="0" animBg="1"/>
      <p:bldP spid="32"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a:t>
            </a:r>
            <a:r>
              <a:rPr kumimoji="1" lang="ja-JP" altLang="en-US" dirty="0" smtClean="0"/>
              <a:t>と</a:t>
            </a:r>
            <a:r>
              <a:rPr kumimoji="1" lang="en-US" altLang="ja-JP" dirty="0" smtClean="0"/>
              <a:t>Key Value Store (KVS)</a:t>
            </a:r>
            <a:endParaRPr kumimoji="1" lang="ja-JP" altLang="en-US" dirty="0"/>
          </a:p>
        </p:txBody>
      </p:sp>
      <p:sp>
        <p:nvSpPr>
          <p:cNvPr id="3" name="円柱 2"/>
          <p:cNvSpPr/>
          <p:nvPr/>
        </p:nvSpPr>
        <p:spPr bwMode="auto">
          <a:xfrm>
            <a:off x="1043608" y="4321024"/>
            <a:ext cx="3384376" cy="2132312"/>
          </a:xfrm>
          <a:prstGeom prst="can">
            <a:avLst>
              <a:gd name="adj" fmla="val 20831"/>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8" name="直線コネクタ 7"/>
          <p:cNvCxnSpPr>
            <a:stCxn id="4" idx="3"/>
            <a:endCxn id="5" idx="1"/>
          </p:cNvCxnSpPr>
          <p:nvPr/>
        </p:nvCxnSpPr>
        <p:spPr bwMode="auto">
          <a:xfrm>
            <a:off x="2435424" y="5187321"/>
            <a:ext cx="624408" cy="144016"/>
          </a:xfrm>
          <a:prstGeom prst="line">
            <a:avLst/>
          </a:prstGeom>
          <a:solidFill>
            <a:schemeClr val="bg1"/>
          </a:solidFill>
          <a:ln w="38100" cap="flat" cmpd="sng" algn="ctr">
            <a:solidFill>
              <a:srgbClr val="4168A7"/>
            </a:solidFill>
            <a:prstDash val="solid"/>
            <a:round/>
            <a:headEnd type="none" w="med" len="med"/>
            <a:tailEnd type="none" w="med" len="med"/>
          </a:ln>
          <a:effectLst/>
        </p:spPr>
      </p:cxnSp>
      <p:cxnSp>
        <p:nvCxnSpPr>
          <p:cNvPr id="11" name="直線コネクタ 10"/>
          <p:cNvCxnSpPr/>
          <p:nvPr/>
        </p:nvCxnSpPr>
        <p:spPr bwMode="auto">
          <a:xfrm>
            <a:off x="1979712" y="5510418"/>
            <a:ext cx="0" cy="288032"/>
          </a:xfrm>
          <a:prstGeom prst="line">
            <a:avLst/>
          </a:prstGeom>
          <a:solidFill>
            <a:schemeClr val="bg1"/>
          </a:solidFill>
          <a:ln w="38100" cap="flat" cmpd="sng" algn="ctr">
            <a:solidFill>
              <a:srgbClr val="4168A7"/>
            </a:solidFill>
            <a:prstDash val="solid"/>
            <a:round/>
            <a:headEnd type="none" w="med" len="med"/>
            <a:tailEnd type="none" w="med" len="med"/>
          </a:ln>
          <a:effectLst/>
        </p:spPr>
      </p:cxnSp>
      <p:graphicFrame>
        <p:nvGraphicFramePr>
          <p:cNvPr id="4" name="表 3"/>
          <p:cNvGraphicFramePr>
            <a:graphicFrameLocks noGrp="1"/>
          </p:cNvGraphicFramePr>
          <p:nvPr>
            <p:extLst>
              <p:ext uri="{D42A27DB-BD31-4B8C-83A1-F6EECF244321}">
                <p14:modId xmlns:p14="http://schemas.microsoft.com/office/powerpoint/2010/main" val="2317217453"/>
              </p:ext>
            </p:extLst>
          </p:nvPr>
        </p:nvGraphicFramePr>
        <p:xfrm>
          <a:off x="1331640" y="4855396"/>
          <a:ext cx="1103784" cy="663850"/>
        </p:xfrm>
        <a:graphic>
          <a:graphicData uri="http://schemas.openxmlformats.org/drawingml/2006/table">
            <a:tbl>
              <a:tblPr firstRow="1" bandRow="1">
                <a:tableStyleId>{21E4AEA4-8DFA-4A89-87EB-49C32662AFE0}</a:tableStyleId>
              </a:tblPr>
              <a:tblGrid>
                <a:gridCol w="275946"/>
                <a:gridCol w="275946"/>
                <a:gridCol w="275946"/>
                <a:gridCol w="275946"/>
              </a:tblGrid>
              <a:tr h="132770">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064357154"/>
              </p:ext>
            </p:extLst>
          </p:nvPr>
        </p:nvGraphicFramePr>
        <p:xfrm>
          <a:off x="3059832" y="4999412"/>
          <a:ext cx="1103784" cy="663850"/>
        </p:xfrm>
        <a:graphic>
          <a:graphicData uri="http://schemas.openxmlformats.org/drawingml/2006/table">
            <a:tbl>
              <a:tblPr firstRow="1" bandRow="1">
                <a:tableStyleId>{21E4AEA4-8DFA-4A89-87EB-49C32662AFE0}</a:tableStyleId>
              </a:tblPr>
              <a:tblGrid>
                <a:gridCol w="275946"/>
                <a:gridCol w="275946"/>
                <a:gridCol w="275946"/>
                <a:gridCol w="275946"/>
              </a:tblGrid>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448953719"/>
              </p:ext>
            </p:extLst>
          </p:nvPr>
        </p:nvGraphicFramePr>
        <p:xfrm>
          <a:off x="1883532" y="5654434"/>
          <a:ext cx="1103784" cy="663850"/>
        </p:xfrm>
        <a:graphic>
          <a:graphicData uri="http://schemas.openxmlformats.org/drawingml/2006/table">
            <a:tbl>
              <a:tblPr firstRow="1" bandRow="1">
                <a:tableStyleId>{21E4AEA4-8DFA-4A89-87EB-49C32662AFE0}</a:tableStyleId>
              </a:tblPr>
              <a:tblGrid>
                <a:gridCol w="275946"/>
                <a:gridCol w="275946"/>
                <a:gridCol w="275946"/>
                <a:gridCol w="275946"/>
              </a:tblGrid>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円柱 11"/>
          <p:cNvSpPr/>
          <p:nvPr/>
        </p:nvSpPr>
        <p:spPr bwMode="auto">
          <a:xfrm>
            <a:off x="4716016" y="432102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13" name="表 12"/>
          <p:cNvGraphicFramePr>
            <a:graphicFrameLocks noGrp="1"/>
          </p:cNvGraphicFramePr>
          <p:nvPr>
            <p:extLst>
              <p:ext uri="{D42A27DB-BD31-4B8C-83A1-F6EECF244321}">
                <p14:modId xmlns:p14="http://schemas.microsoft.com/office/powerpoint/2010/main" val="4117357856"/>
              </p:ext>
            </p:extLst>
          </p:nvPr>
        </p:nvGraphicFramePr>
        <p:xfrm>
          <a:off x="4975788" y="459009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円柱 13"/>
          <p:cNvSpPr/>
          <p:nvPr/>
        </p:nvSpPr>
        <p:spPr bwMode="auto">
          <a:xfrm>
            <a:off x="5786300" y="432102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15" name="表 14"/>
          <p:cNvGraphicFramePr>
            <a:graphicFrameLocks noGrp="1"/>
          </p:cNvGraphicFramePr>
          <p:nvPr>
            <p:extLst>
              <p:ext uri="{D42A27DB-BD31-4B8C-83A1-F6EECF244321}">
                <p14:modId xmlns:p14="http://schemas.microsoft.com/office/powerpoint/2010/main" val="3511835124"/>
              </p:ext>
            </p:extLst>
          </p:nvPr>
        </p:nvGraphicFramePr>
        <p:xfrm>
          <a:off x="6046072" y="459009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円柱 15"/>
          <p:cNvSpPr/>
          <p:nvPr/>
        </p:nvSpPr>
        <p:spPr bwMode="auto">
          <a:xfrm>
            <a:off x="6876256" y="432102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17" name="表 16"/>
          <p:cNvGraphicFramePr>
            <a:graphicFrameLocks noGrp="1"/>
          </p:cNvGraphicFramePr>
          <p:nvPr>
            <p:extLst>
              <p:ext uri="{D42A27DB-BD31-4B8C-83A1-F6EECF244321}">
                <p14:modId xmlns:p14="http://schemas.microsoft.com/office/powerpoint/2010/main" val="3800947"/>
              </p:ext>
            </p:extLst>
          </p:nvPr>
        </p:nvGraphicFramePr>
        <p:xfrm>
          <a:off x="7136028" y="459009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 name="円柱 17"/>
          <p:cNvSpPr/>
          <p:nvPr/>
        </p:nvSpPr>
        <p:spPr bwMode="auto">
          <a:xfrm>
            <a:off x="4716016" y="540114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19" name="表 18"/>
          <p:cNvGraphicFramePr>
            <a:graphicFrameLocks noGrp="1"/>
          </p:cNvGraphicFramePr>
          <p:nvPr>
            <p:extLst>
              <p:ext uri="{D42A27DB-BD31-4B8C-83A1-F6EECF244321}">
                <p14:modId xmlns:p14="http://schemas.microsoft.com/office/powerpoint/2010/main" val="2589996119"/>
              </p:ext>
            </p:extLst>
          </p:nvPr>
        </p:nvGraphicFramePr>
        <p:xfrm>
          <a:off x="4975788" y="567021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 name="円柱 19"/>
          <p:cNvSpPr/>
          <p:nvPr/>
        </p:nvSpPr>
        <p:spPr bwMode="auto">
          <a:xfrm>
            <a:off x="5786300" y="540114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21" name="表 20"/>
          <p:cNvGraphicFramePr>
            <a:graphicFrameLocks noGrp="1"/>
          </p:cNvGraphicFramePr>
          <p:nvPr>
            <p:extLst>
              <p:ext uri="{D42A27DB-BD31-4B8C-83A1-F6EECF244321}">
                <p14:modId xmlns:p14="http://schemas.microsoft.com/office/powerpoint/2010/main" val="2809271398"/>
              </p:ext>
            </p:extLst>
          </p:nvPr>
        </p:nvGraphicFramePr>
        <p:xfrm>
          <a:off x="6046072" y="567021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2" name="円柱 21"/>
          <p:cNvSpPr/>
          <p:nvPr/>
        </p:nvSpPr>
        <p:spPr bwMode="auto">
          <a:xfrm>
            <a:off x="6876256" y="540114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23" name="表 22"/>
          <p:cNvGraphicFramePr>
            <a:graphicFrameLocks noGrp="1"/>
          </p:cNvGraphicFramePr>
          <p:nvPr>
            <p:extLst>
              <p:ext uri="{D42A27DB-BD31-4B8C-83A1-F6EECF244321}">
                <p14:modId xmlns:p14="http://schemas.microsoft.com/office/powerpoint/2010/main" val="946201825"/>
              </p:ext>
            </p:extLst>
          </p:nvPr>
        </p:nvGraphicFramePr>
        <p:xfrm>
          <a:off x="7136028" y="567021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314163847"/>
              </p:ext>
            </p:extLst>
          </p:nvPr>
        </p:nvGraphicFramePr>
        <p:xfrm>
          <a:off x="359532" y="1064656"/>
          <a:ext cx="8424936" cy="2842202"/>
        </p:xfrm>
        <a:graphic>
          <a:graphicData uri="http://schemas.openxmlformats.org/drawingml/2006/table">
            <a:tbl>
              <a:tblPr firstRow="1" bandCol="1">
                <a:tableStyleId>{7DF18680-E054-41AD-8BC1-D1AEF772440D}</a:tableStyleId>
              </a:tblPr>
              <a:tblGrid>
                <a:gridCol w="2268252"/>
                <a:gridCol w="3096344"/>
                <a:gridCol w="3060340"/>
              </a:tblGrid>
              <a:tr h="332006">
                <a:tc>
                  <a:txBody>
                    <a:bodyPr/>
                    <a:lstStyle/>
                    <a:p>
                      <a:endParaRPr kumimoji="1" lang="ja-JP" altLang="en-US" sz="1400" dirty="0"/>
                    </a:p>
                  </a:txBody>
                  <a:tcPr/>
                </a:tc>
                <a:tc>
                  <a:txBody>
                    <a:bodyPr/>
                    <a:lstStyle/>
                    <a:p>
                      <a:pPr algn="ctr"/>
                      <a:r>
                        <a:rPr kumimoji="1" lang="en-US" altLang="ja-JP" sz="1400" dirty="0" smtClean="0"/>
                        <a:t>RDBMS</a:t>
                      </a:r>
                      <a:endParaRPr kumimoji="1" lang="ja-JP" altLang="en-US" sz="1400" dirty="0"/>
                    </a:p>
                  </a:txBody>
                  <a:tcPr/>
                </a:tc>
                <a:tc>
                  <a:txBody>
                    <a:bodyPr/>
                    <a:lstStyle/>
                    <a:p>
                      <a:pPr algn="ctr"/>
                      <a:r>
                        <a:rPr kumimoji="1" lang="en-US" altLang="ja-JP" sz="1400" dirty="0" smtClean="0"/>
                        <a:t>KVS</a:t>
                      </a:r>
                      <a:endParaRPr kumimoji="1" lang="ja-JP" altLang="en-US" sz="1400" dirty="0"/>
                    </a:p>
                  </a:txBody>
                  <a:tcPr/>
                </a:tc>
              </a:tr>
              <a:tr h="332006">
                <a:tc>
                  <a:txBody>
                    <a:bodyPr/>
                    <a:lstStyle/>
                    <a:p>
                      <a:r>
                        <a:rPr kumimoji="1" lang="ja-JP" altLang="en-US" sz="1400" dirty="0" smtClean="0"/>
                        <a:t>データ形式</a:t>
                      </a:r>
                      <a:endParaRPr kumimoji="1" lang="ja-JP" altLang="en-US" sz="1400" dirty="0"/>
                    </a:p>
                  </a:txBody>
                  <a:tcPr/>
                </a:tc>
                <a:tc>
                  <a:txBody>
                    <a:bodyPr/>
                    <a:lstStyle/>
                    <a:p>
                      <a:pPr algn="ctr"/>
                      <a:r>
                        <a:rPr kumimoji="1" lang="ja-JP" altLang="en-US" sz="1400" dirty="0" smtClean="0"/>
                        <a:t>テーブル</a:t>
                      </a:r>
                      <a:endParaRPr kumimoji="1" lang="en-US" altLang="ja-JP" sz="1400" dirty="0" smtClean="0"/>
                    </a:p>
                    <a:p>
                      <a:pPr algn="ctr"/>
                      <a:r>
                        <a:rPr kumimoji="1" lang="en-US" altLang="ja-JP" sz="1400" dirty="0" smtClean="0"/>
                        <a:t>(</a:t>
                      </a:r>
                      <a:r>
                        <a:rPr kumimoji="1" lang="ja-JP" altLang="en-US" sz="1400" dirty="0" smtClean="0"/>
                        <a:t>複数のテーブルを結合可能</a:t>
                      </a:r>
                      <a:r>
                        <a:rPr kumimoji="1" lang="en-US" altLang="ja-JP" sz="1400" dirty="0" smtClean="0"/>
                        <a:t>)</a:t>
                      </a:r>
                      <a:endParaRPr kumimoji="1" lang="ja-JP" altLang="en-US" sz="1400" dirty="0"/>
                    </a:p>
                  </a:txBody>
                  <a:tcPr/>
                </a:tc>
                <a:tc>
                  <a:txBody>
                    <a:bodyPr/>
                    <a:lstStyle/>
                    <a:p>
                      <a:pPr algn="ctr"/>
                      <a:r>
                        <a:rPr kumimoji="1" lang="ja-JP" altLang="en-US" sz="1400" dirty="0" smtClean="0"/>
                        <a:t>キー＋バリュー（値）</a:t>
                      </a:r>
                      <a:endParaRPr kumimoji="1" lang="en-US" altLang="ja-JP" sz="1400" dirty="0" smtClean="0"/>
                    </a:p>
                  </a:txBody>
                  <a:tcPr/>
                </a:tc>
              </a:tr>
              <a:tr h="332006">
                <a:tc>
                  <a:txBody>
                    <a:bodyPr/>
                    <a:lstStyle/>
                    <a:p>
                      <a:r>
                        <a:rPr kumimoji="1" lang="ja-JP" altLang="en-US" sz="1400" dirty="0" smtClean="0"/>
                        <a:t>データ構造</a:t>
                      </a:r>
                      <a:endParaRPr kumimoji="1" lang="ja-JP" altLang="en-US" sz="1400" dirty="0"/>
                    </a:p>
                  </a:txBody>
                  <a:tcPr/>
                </a:tc>
                <a:tc>
                  <a:txBody>
                    <a:bodyPr/>
                    <a:lstStyle/>
                    <a:p>
                      <a:pPr algn="ctr"/>
                      <a:r>
                        <a:rPr kumimoji="1" lang="ja-JP" altLang="en-US" sz="1400" dirty="0" smtClean="0"/>
                        <a:t>構造化データ</a:t>
                      </a:r>
                      <a:endParaRPr kumimoji="1" lang="ja-JP" altLang="en-US" sz="1400" dirty="0"/>
                    </a:p>
                  </a:txBody>
                  <a:tcPr/>
                </a:tc>
                <a:tc>
                  <a:txBody>
                    <a:bodyPr/>
                    <a:lstStyle/>
                    <a:p>
                      <a:pPr algn="ctr"/>
                      <a:r>
                        <a:rPr kumimoji="1" lang="ja-JP" altLang="en-US" sz="1400" dirty="0" smtClean="0"/>
                        <a:t>構造化</a:t>
                      </a:r>
                      <a:r>
                        <a:rPr kumimoji="1" lang="en-US" altLang="ja-JP" sz="1400" dirty="0" smtClean="0"/>
                        <a:t>/</a:t>
                      </a:r>
                      <a:r>
                        <a:rPr kumimoji="1" lang="ja-JP" altLang="en-US" sz="1400" dirty="0" smtClean="0"/>
                        <a:t>非構造化データ</a:t>
                      </a:r>
                      <a:endParaRPr kumimoji="1" lang="en-US" altLang="ja-JP" sz="1400" dirty="0" smtClean="0"/>
                    </a:p>
                  </a:txBody>
                  <a:tcPr/>
                </a:tc>
              </a:tr>
              <a:tr h="332006">
                <a:tc>
                  <a:txBody>
                    <a:bodyPr/>
                    <a:lstStyle/>
                    <a:p>
                      <a:r>
                        <a:rPr kumimoji="1" lang="ja-JP" altLang="en-US" sz="1400" dirty="0" smtClean="0"/>
                        <a:t>処理</a:t>
                      </a:r>
                      <a:endParaRPr kumimoji="1" lang="ja-JP" altLang="en-US" sz="1400" dirty="0"/>
                    </a:p>
                  </a:txBody>
                  <a:tcPr/>
                </a:tc>
                <a:tc>
                  <a:txBody>
                    <a:bodyPr/>
                    <a:lstStyle/>
                    <a:p>
                      <a:pPr algn="ctr"/>
                      <a:r>
                        <a:rPr kumimoji="1" lang="ja-JP" altLang="en-US" sz="1400" dirty="0" smtClean="0"/>
                        <a:t>複雑な検索や集計が可能</a:t>
                      </a:r>
                      <a:endParaRPr kumimoji="1" lang="ja-JP" altLang="en-US" sz="1400" dirty="0"/>
                    </a:p>
                  </a:txBody>
                  <a:tcPr/>
                </a:tc>
                <a:tc>
                  <a:txBody>
                    <a:bodyPr/>
                    <a:lstStyle/>
                    <a:p>
                      <a:pPr algn="ctr"/>
                      <a:r>
                        <a:rPr kumimoji="1" lang="ja-JP" altLang="en-US" sz="1400" dirty="0" smtClean="0"/>
                        <a:t>シンプルな操作のみ</a:t>
                      </a:r>
                      <a:endParaRPr kumimoji="1" lang="en-US" altLang="ja-JP" sz="1400" dirty="0" smtClean="0"/>
                    </a:p>
                  </a:txBody>
                  <a:tcPr/>
                </a:tc>
              </a:tr>
              <a:tr h="332006">
                <a:tc>
                  <a:txBody>
                    <a:bodyPr/>
                    <a:lstStyle/>
                    <a:p>
                      <a:r>
                        <a:rPr kumimoji="1" lang="ja-JP" altLang="en-US" sz="1400" dirty="0" smtClean="0"/>
                        <a:t>データの整合性確保</a:t>
                      </a:r>
                      <a:endParaRPr kumimoji="1" lang="ja-JP" altLang="en-US" sz="1400" dirty="0"/>
                    </a:p>
                  </a:txBody>
                  <a:tcPr/>
                </a:tc>
                <a:tc>
                  <a:txBody>
                    <a:bodyPr/>
                    <a:lstStyle/>
                    <a:p>
                      <a:pPr algn="ctr"/>
                      <a:r>
                        <a:rPr kumimoji="1" lang="ja-JP" altLang="en-US" sz="1400" dirty="0" smtClean="0"/>
                        <a:t>◎ </a:t>
                      </a:r>
                      <a:r>
                        <a:rPr kumimoji="1" lang="en-US" altLang="ja-JP" sz="1400" dirty="0" smtClean="0"/>
                        <a:t>(ACID)</a:t>
                      </a:r>
                      <a:endParaRPr kumimoji="1" lang="ja-JP" altLang="en-US" sz="1400" dirty="0"/>
                    </a:p>
                  </a:txBody>
                  <a:tcPr/>
                </a:tc>
                <a:tc>
                  <a:txBody>
                    <a:bodyPr/>
                    <a:lstStyle/>
                    <a:p>
                      <a:pPr algn="ctr"/>
                      <a:r>
                        <a:rPr kumimoji="1" lang="ja-JP" altLang="en-US" sz="1400" dirty="0" smtClean="0"/>
                        <a:t>△ </a:t>
                      </a:r>
                      <a:r>
                        <a:rPr kumimoji="1" lang="en-US" altLang="ja-JP" sz="1400" dirty="0" smtClean="0"/>
                        <a:t>(BASE)</a:t>
                      </a:r>
                      <a:endParaRPr kumimoji="1" lang="ja-JP" altLang="en-US" sz="1400" dirty="0"/>
                    </a:p>
                  </a:txBody>
                  <a:tcPr/>
                </a:tc>
              </a:tr>
              <a:tr h="332006">
                <a:tc>
                  <a:txBody>
                    <a:bodyPr/>
                    <a:lstStyle/>
                    <a:p>
                      <a:r>
                        <a:rPr kumimoji="1" lang="ja-JP" altLang="en-US" sz="1400" dirty="0" smtClean="0"/>
                        <a:t>分散処理</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r>
              <a:tr h="332006">
                <a:tc>
                  <a:txBody>
                    <a:bodyPr/>
                    <a:lstStyle/>
                    <a:p>
                      <a:r>
                        <a:rPr kumimoji="1" lang="ja-JP" altLang="en-US" sz="1400" dirty="0" smtClean="0"/>
                        <a:t>トランザクション処理</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en-US" altLang="ja-JP" sz="1400" dirty="0" smtClean="0"/>
                    </a:p>
                  </a:txBody>
                  <a:tcPr/>
                </a:tc>
              </a:tr>
              <a:tr h="332006">
                <a:tc>
                  <a:txBody>
                    <a:bodyPr/>
                    <a:lstStyle/>
                    <a:p>
                      <a:r>
                        <a:rPr kumimoji="1" lang="en-US" altLang="ja-JP" sz="1400" dirty="0" smtClean="0"/>
                        <a:t>SQL</a:t>
                      </a:r>
                      <a:r>
                        <a:rPr kumimoji="1" lang="ja-JP" altLang="en-US" sz="1400" dirty="0" smtClean="0"/>
                        <a:t>サポート</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en-US" altLang="ja-JP" sz="1400" dirty="0" smtClean="0"/>
                        <a:t>×</a:t>
                      </a:r>
                    </a:p>
                  </a:txBody>
                  <a:tcPr/>
                </a:tc>
              </a:tr>
            </a:tbl>
          </a:graphicData>
        </a:graphic>
      </p:graphicFrame>
      <p:sp>
        <p:nvSpPr>
          <p:cNvPr id="7" name="テキスト ボックス 6"/>
          <p:cNvSpPr txBox="1"/>
          <p:nvPr/>
        </p:nvSpPr>
        <p:spPr>
          <a:xfrm>
            <a:off x="1235460" y="3932728"/>
            <a:ext cx="3024336" cy="369332"/>
          </a:xfrm>
          <a:prstGeom prst="rect">
            <a:avLst/>
          </a:prstGeom>
          <a:noFill/>
        </p:spPr>
        <p:txBody>
          <a:bodyPr wrap="square" rtlCol="0">
            <a:spAutoFit/>
          </a:bodyPr>
          <a:lstStyle/>
          <a:p>
            <a:pPr algn="ctr"/>
            <a:r>
              <a:rPr kumimoji="1" lang="en-US" altLang="ja-JP" dirty="0" smtClean="0">
                <a:latin typeface="+mn-lt"/>
                <a:ea typeface="+mn-ea"/>
              </a:rPr>
              <a:t>RDBMS</a:t>
            </a:r>
            <a:endParaRPr kumimoji="1" lang="ja-JP" altLang="en-US" dirty="0" smtClean="0">
              <a:latin typeface="+mn-lt"/>
              <a:ea typeface="+mn-ea"/>
            </a:endParaRPr>
          </a:p>
        </p:txBody>
      </p:sp>
      <p:sp>
        <p:nvSpPr>
          <p:cNvPr id="24" name="テキスト ボックス 23"/>
          <p:cNvSpPr txBox="1"/>
          <p:nvPr/>
        </p:nvSpPr>
        <p:spPr>
          <a:xfrm>
            <a:off x="4742184" y="3932728"/>
            <a:ext cx="3024336" cy="369332"/>
          </a:xfrm>
          <a:prstGeom prst="rect">
            <a:avLst/>
          </a:prstGeom>
          <a:noFill/>
        </p:spPr>
        <p:txBody>
          <a:bodyPr wrap="square" rtlCol="0">
            <a:spAutoFit/>
          </a:bodyPr>
          <a:lstStyle/>
          <a:p>
            <a:pPr algn="ctr"/>
            <a:r>
              <a:rPr kumimoji="1" lang="en-US" altLang="ja-JP" dirty="0" smtClean="0">
                <a:latin typeface="+mn-lt"/>
                <a:ea typeface="+mn-ea"/>
              </a:rPr>
              <a:t>KVS</a:t>
            </a:r>
            <a:endParaRPr kumimoji="1" lang="ja-JP" altLang="en-US" dirty="0" smtClean="0">
              <a:latin typeface="+mn-lt"/>
              <a:ea typeface="+mn-ea"/>
            </a:endParaRPr>
          </a:p>
        </p:txBody>
      </p:sp>
    </p:spTree>
    <p:extLst>
      <p:ext uri="{BB962C8B-B14F-4D97-AF65-F5344CB8AC3E}">
        <p14:creationId xmlns:p14="http://schemas.microsoft.com/office/powerpoint/2010/main" val="219826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ntr" presetSubtype="16"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par>
                                <p:cTn id="74" presetID="53" presetClass="entr" presetSubtype="16"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par>
                                <p:cTn id="84" presetID="53" presetClass="entr" presetSubtype="16"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animEffect transition="in" filter="fade">
                                      <p:cBhvr>
                                        <p:cTn id="93" dur="500"/>
                                        <p:tgtEl>
                                          <p:spTgt spid="22"/>
                                        </p:tgtEl>
                                      </p:cBhvr>
                                    </p:animEffect>
                                  </p:childTnLst>
                                </p:cTn>
                              </p:par>
                              <p:par>
                                <p:cTn id="94" presetID="53" presetClass="entr" presetSubtype="16"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p:cTn id="101" dur="500" fill="hold"/>
                                        <p:tgtEl>
                                          <p:spTgt spid="7"/>
                                        </p:tgtEl>
                                        <p:attrNameLst>
                                          <p:attrName>ppt_w</p:attrName>
                                        </p:attrNameLst>
                                      </p:cBhvr>
                                      <p:tavLst>
                                        <p:tav tm="0">
                                          <p:val>
                                            <p:fltVal val="0"/>
                                          </p:val>
                                        </p:tav>
                                        <p:tav tm="100000">
                                          <p:val>
                                            <p:strVal val="#ppt_w"/>
                                          </p:val>
                                        </p:tav>
                                      </p:tavLst>
                                    </p:anim>
                                    <p:anim calcmode="lin" valueType="num">
                                      <p:cBhvr>
                                        <p:cTn id="102" dur="500" fill="hold"/>
                                        <p:tgtEl>
                                          <p:spTgt spid="7"/>
                                        </p:tgtEl>
                                        <p:attrNameLst>
                                          <p:attrName>ppt_h</p:attrName>
                                        </p:attrNameLst>
                                      </p:cBhvr>
                                      <p:tavLst>
                                        <p:tav tm="0">
                                          <p:val>
                                            <p:fltVal val="0"/>
                                          </p:val>
                                        </p:tav>
                                        <p:tav tm="100000">
                                          <p:val>
                                            <p:strVal val="#ppt_h"/>
                                          </p:val>
                                        </p:tav>
                                      </p:tavLst>
                                    </p:anim>
                                    <p:animEffect transition="in" filter="fade">
                                      <p:cBhvr>
                                        <p:cTn id="103" dur="500"/>
                                        <p:tgtEl>
                                          <p:spTgt spid="7"/>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ppt_w</p:attrName>
                                        </p:attrNameLst>
                                      </p:cBhvr>
                                      <p:tavLst>
                                        <p:tav tm="0">
                                          <p:val>
                                            <p:fltVal val="0"/>
                                          </p:val>
                                        </p:tav>
                                        <p:tav tm="100000">
                                          <p:val>
                                            <p:strVal val="#ppt_w"/>
                                          </p:val>
                                        </p:tav>
                                      </p:tavLst>
                                    </p:anim>
                                    <p:anim calcmode="lin" valueType="num">
                                      <p:cBhvr>
                                        <p:cTn id="107" dur="500" fill="hold"/>
                                        <p:tgtEl>
                                          <p:spTgt spid="24"/>
                                        </p:tgtEl>
                                        <p:attrNameLst>
                                          <p:attrName>ppt_h</p:attrName>
                                        </p:attrNameLst>
                                      </p:cBhvr>
                                      <p:tavLst>
                                        <p:tav tm="0">
                                          <p:val>
                                            <p:fltVal val="0"/>
                                          </p:val>
                                        </p:tav>
                                        <p:tav tm="100000">
                                          <p:val>
                                            <p:strVal val="#ppt_h"/>
                                          </p:val>
                                        </p:tav>
                                      </p:tavLst>
                                    </p:anim>
                                    <p:animEffect transition="in" filter="fade">
                                      <p:cBhvr>
                                        <p:cTn id="10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P spid="16" grpId="0" animBg="1"/>
      <p:bldP spid="18" grpId="0" animBg="1"/>
      <p:bldP spid="20" grpId="0" animBg="1"/>
      <p:bldP spid="22" grpId="0" animBg="1"/>
      <p:bldP spid="7"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p:cNvGrpSpPr/>
          <p:nvPr/>
        </p:nvGrpSpPr>
        <p:grpSpPr>
          <a:xfrm>
            <a:off x="1738875" y="2322856"/>
            <a:ext cx="1697765" cy="1178152"/>
            <a:chOff x="1738875" y="2322856"/>
            <a:chExt cx="1697765" cy="1178152"/>
          </a:xfrm>
        </p:grpSpPr>
        <p:sp>
          <p:nvSpPr>
            <p:cNvPr id="28" name="正方形/長方形 27"/>
            <p:cNvSpPr/>
            <p:nvPr/>
          </p:nvSpPr>
          <p:spPr bwMode="auto">
            <a:xfrm>
              <a:off x="2212505" y="2475256"/>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lumMod val="50000"/>
                    </a:schemeClr>
                  </a:solidFill>
                  <a:effectLst/>
                  <a:latin typeface="+mn-lt"/>
                  <a:ea typeface="+mn-ea"/>
                </a:rPr>
                <a:t>Contents1</a:t>
              </a:r>
              <a:endParaRPr kumimoji="0" lang="ja-JP" altLang="en-US" sz="1400" b="0" i="0" u="none" strike="noStrike" cap="none" normalizeH="0" dirty="0" smtClean="0">
                <a:ln>
                  <a:noFill/>
                </a:ln>
                <a:solidFill>
                  <a:schemeClr val="bg1">
                    <a:lumMod val="50000"/>
                  </a:schemeClr>
                </a:solidFill>
                <a:effectLst/>
                <a:latin typeface="+mn-lt"/>
                <a:ea typeface="+mn-ea"/>
              </a:endParaRPr>
            </a:p>
          </p:txBody>
        </p:sp>
        <p:sp>
          <p:nvSpPr>
            <p:cNvPr id="29" name="正方形/長方形 28"/>
            <p:cNvSpPr/>
            <p:nvPr/>
          </p:nvSpPr>
          <p:spPr bwMode="auto">
            <a:xfrm>
              <a:off x="2212505" y="2771672"/>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lumMod val="50000"/>
                    </a:schemeClr>
                  </a:solidFill>
                  <a:effectLst/>
                  <a:latin typeface="+mn-lt"/>
                  <a:ea typeface="+mn-ea"/>
                </a:rPr>
                <a:t>Contents2</a:t>
              </a:r>
              <a:endParaRPr kumimoji="0" lang="ja-JP" altLang="en-US" sz="1400" b="0" i="0" u="none" strike="noStrike" cap="none" normalizeH="0" dirty="0" smtClean="0">
                <a:ln>
                  <a:noFill/>
                </a:ln>
                <a:solidFill>
                  <a:schemeClr val="bg1">
                    <a:lumMod val="50000"/>
                  </a:schemeClr>
                </a:solidFill>
                <a:effectLst/>
                <a:latin typeface="+mn-lt"/>
                <a:ea typeface="+mn-ea"/>
              </a:endParaRPr>
            </a:p>
          </p:txBody>
        </p:sp>
        <p:sp>
          <p:nvSpPr>
            <p:cNvPr id="30" name="正方形/長方形 29"/>
            <p:cNvSpPr/>
            <p:nvPr/>
          </p:nvSpPr>
          <p:spPr bwMode="auto">
            <a:xfrm>
              <a:off x="2212505" y="3062300"/>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lumMod val="50000"/>
                    </a:schemeClr>
                  </a:solidFill>
                  <a:effectLst/>
                  <a:latin typeface="+mn-lt"/>
                  <a:ea typeface="+mn-ea"/>
                </a:rPr>
                <a:t>Contents3</a:t>
              </a:r>
              <a:endParaRPr kumimoji="0" lang="ja-JP" altLang="en-US" sz="1400" b="0" i="0" u="none" strike="noStrike" cap="none" normalizeH="0" dirty="0" smtClean="0">
                <a:ln>
                  <a:noFill/>
                </a:ln>
                <a:solidFill>
                  <a:schemeClr val="bg1">
                    <a:lumMod val="50000"/>
                  </a:schemeClr>
                </a:solidFill>
                <a:effectLst/>
                <a:latin typeface="+mn-lt"/>
                <a:ea typeface="+mn-ea"/>
              </a:endParaRPr>
            </a:p>
          </p:txBody>
        </p:sp>
        <p:sp>
          <p:nvSpPr>
            <p:cNvPr id="22" name="正方形/長方形 21"/>
            <p:cNvSpPr/>
            <p:nvPr/>
          </p:nvSpPr>
          <p:spPr bwMode="auto">
            <a:xfrm>
              <a:off x="2060105" y="2322856"/>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lumMod val="50000"/>
                    </a:schemeClr>
                  </a:solidFill>
                  <a:effectLst/>
                  <a:latin typeface="+mn-lt"/>
                  <a:ea typeface="+mn-ea"/>
                </a:rPr>
                <a:t>Contents1</a:t>
              </a:r>
              <a:endParaRPr kumimoji="0" lang="ja-JP" altLang="en-US" sz="1400" b="0" i="0" u="none" strike="noStrike" cap="none" normalizeH="0" dirty="0" smtClean="0">
                <a:ln>
                  <a:noFill/>
                </a:ln>
                <a:solidFill>
                  <a:schemeClr val="bg1">
                    <a:lumMod val="50000"/>
                  </a:schemeClr>
                </a:solidFill>
                <a:effectLst/>
                <a:latin typeface="+mn-lt"/>
                <a:ea typeface="+mn-ea"/>
              </a:endParaRPr>
            </a:p>
          </p:txBody>
        </p:sp>
        <p:sp>
          <p:nvSpPr>
            <p:cNvPr id="23" name="正方形/長方形 22"/>
            <p:cNvSpPr/>
            <p:nvPr/>
          </p:nvSpPr>
          <p:spPr bwMode="auto">
            <a:xfrm>
              <a:off x="2060105" y="2619272"/>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lumMod val="50000"/>
                    </a:schemeClr>
                  </a:solidFill>
                  <a:effectLst/>
                  <a:latin typeface="+mn-lt"/>
                  <a:ea typeface="+mn-ea"/>
                </a:rPr>
                <a:t>Contents2</a:t>
              </a:r>
              <a:endParaRPr kumimoji="0" lang="ja-JP" altLang="en-US" sz="1400" b="0" i="0" u="none" strike="noStrike" cap="none" normalizeH="0" dirty="0" smtClean="0">
                <a:ln>
                  <a:noFill/>
                </a:ln>
                <a:solidFill>
                  <a:schemeClr val="bg1">
                    <a:lumMod val="50000"/>
                  </a:schemeClr>
                </a:solidFill>
                <a:effectLst/>
                <a:latin typeface="+mn-lt"/>
                <a:ea typeface="+mn-ea"/>
              </a:endParaRPr>
            </a:p>
          </p:txBody>
        </p:sp>
        <p:sp>
          <p:nvSpPr>
            <p:cNvPr id="24" name="正方形/長方形 23"/>
            <p:cNvSpPr/>
            <p:nvPr/>
          </p:nvSpPr>
          <p:spPr bwMode="auto">
            <a:xfrm>
              <a:off x="2060105" y="2909900"/>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lumMod val="50000"/>
                    </a:schemeClr>
                  </a:solidFill>
                  <a:effectLst/>
                  <a:latin typeface="+mn-lt"/>
                  <a:ea typeface="+mn-ea"/>
                </a:rPr>
                <a:t>Contents3</a:t>
              </a:r>
              <a:endParaRPr kumimoji="0" lang="ja-JP" altLang="en-US" sz="1400" b="0" i="0" u="none" strike="noStrike" cap="none" normalizeH="0" dirty="0" smtClean="0">
                <a:ln>
                  <a:noFill/>
                </a:ln>
                <a:solidFill>
                  <a:schemeClr val="bg1">
                    <a:lumMod val="50000"/>
                  </a:schemeClr>
                </a:solidFill>
                <a:effectLst/>
                <a:latin typeface="+mn-lt"/>
                <a:ea typeface="+mn-ea"/>
              </a:endParaRPr>
            </a:p>
          </p:txBody>
        </p:sp>
        <p:cxnSp>
          <p:nvCxnSpPr>
            <p:cNvPr id="6" name="直線矢印コネクタ 5"/>
            <p:cNvCxnSpPr/>
            <p:nvPr/>
          </p:nvCxnSpPr>
          <p:spPr bwMode="auto">
            <a:xfrm>
              <a:off x="1738875" y="3157736"/>
              <a:ext cx="337660" cy="343272"/>
            </a:xfrm>
            <a:prstGeom prst="straightConnector1">
              <a:avLst/>
            </a:prstGeom>
            <a:solidFill>
              <a:schemeClr val="bg1"/>
            </a:solidFill>
            <a:ln w="38100" cap="flat" cmpd="sng" algn="ctr">
              <a:solidFill>
                <a:schemeClr val="bg1">
                  <a:lumMod val="50000"/>
                </a:schemeClr>
              </a:solidFill>
              <a:prstDash val="solid"/>
              <a:round/>
              <a:headEnd type="none" w="med" len="med"/>
              <a:tailEnd type="arrow"/>
            </a:ln>
            <a:effectLst/>
          </p:spPr>
        </p:cxnSp>
      </p:grpSp>
      <p:sp>
        <p:nvSpPr>
          <p:cNvPr id="2" name="タイトル 1"/>
          <p:cNvSpPr>
            <a:spLocks noGrp="1"/>
          </p:cNvSpPr>
          <p:nvPr>
            <p:ph type="title"/>
          </p:nvPr>
        </p:nvSpPr>
        <p:spPr/>
        <p:txBody>
          <a:bodyPr/>
          <a:lstStyle/>
          <a:p>
            <a:r>
              <a:rPr kumimoji="1" lang="en-US" altLang="ja-JP" dirty="0" smtClean="0"/>
              <a:t>Google</a:t>
            </a:r>
            <a:r>
              <a:rPr lang="ja-JP" altLang="en-US" dirty="0"/>
              <a:t> </a:t>
            </a:r>
            <a:r>
              <a:rPr kumimoji="1" lang="en-US" altLang="ja-JP" dirty="0" err="1" smtClean="0"/>
              <a:t>BigTable</a:t>
            </a:r>
            <a:endParaRPr kumimoji="1" lang="ja-JP" altLang="en-US" dirty="0"/>
          </a:p>
        </p:txBody>
      </p:sp>
      <p:sp>
        <p:nvSpPr>
          <p:cNvPr id="33" name="正方形/長方形 32"/>
          <p:cNvSpPr/>
          <p:nvPr/>
        </p:nvSpPr>
        <p:spPr bwMode="auto">
          <a:xfrm>
            <a:off x="6156175" y="1252736"/>
            <a:ext cx="2738363" cy="15666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数</a:t>
            </a:r>
            <a:r>
              <a:rPr kumimoji="0" lang="ja-JP" altLang="en-US" sz="2000" dirty="0">
                <a:solidFill>
                  <a:schemeClr val="bg1"/>
                </a:solidFill>
                <a:latin typeface="+mn-lt"/>
                <a:ea typeface="+mn-ea"/>
              </a:rPr>
              <a:t>千</a:t>
            </a:r>
            <a:r>
              <a:rPr kumimoji="0" lang="ja-JP" altLang="en-US" sz="2000" b="0" i="0" u="none" strike="noStrike" cap="none" normalizeH="0" dirty="0" smtClean="0">
                <a:ln>
                  <a:noFill/>
                </a:ln>
                <a:solidFill>
                  <a:schemeClr val="bg1"/>
                </a:solidFill>
                <a:effectLst/>
                <a:latin typeface="+mn-lt"/>
                <a:ea typeface="+mn-ea"/>
              </a:rPr>
              <a:t>台～数万大規模の分散処理が可能</a:t>
            </a:r>
            <a:endParaRPr kumimoji="0" lang="en-US" altLang="ja-JP" sz="20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a:solidFill>
                  <a:schemeClr val="bg1"/>
                </a:solidFill>
                <a:latin typeface="+mn-lt"/>
                <a:ea typeface="+mn-ea"/>
              </a:rPr>
              <a:t>(</a:t>
            </a:r>
            <a:r>
              <a:rPr kumimoji="0" lang="ja-JP" altLang="en-US" sz="1600" dirty="0">
                <a:solidFill>
                  <a:schemeClr val="bg1"/>
                </a:solidFill>
                <a:latin typeface="+mn-lt"/>
                <a:ea typeface="+mn-ea"/>
              </a:rPr>
              <a:t>安価</a:t>
            </a:r>
            <a:r>
              <a:rPr kumimoji="0" lang="ja-JP" altLang="en-US" sz="1600" dirty="0" smtClean="0">
                <a:solidFill>
                  <a:schemeClr val="bg1"/>
                </a:solidFill>
                <a:latin typeface="+mn-lt"/>
                <a:ea typeface="+mn-ea"/>
              </a:rPr>
              <a:t>な</a:t>
            </a:r>
            <a:r>
              <a:rPr kumimoji="0" lang="en-US" altLang="ja-JP" sz="1600" dirty="0" smtClean="0">
                <a:solidFill>
                  <a:schemeClr val="bg1"/>
                </a:solidFill>
                <a:latin typeface="+mn-lt"/>
                <a:ea typeface="+mn-ea"/>
              </a:rPr>
              <a:t>IA</a:t>
            </a:r>
            <a:r>
              <a:rPr kumimoji="0" lang="ja-JP" altLang="en-US" sz="1600" dirty="0" smtClean="0">
                <a:solidFill>
                  <a:schemeClr val="bg1"/>
                </a:solidFill>
                <a:latin typeface="+mn-lt"/>
                <a:ea typeface="+mn-ea"/>
              </a:rPr>
              <a:t>サーバーを利用</a:t>
            </a:r>
            <a:r>
              <a:rPr kumimoji="0" lang="en-US" altLang="ja-JP" sz="1600" dirty="0" smtClean="0">
                <a:solidFill>
                  <a:schemeClr val="bg1"/>
                </a:solidFill>
                <a:latin typeface="+mn-lt"/>
                <a:ea typeface="+mn-ea"/>
              </a:rPr>
              <a:t>)</a:t>
            </a:r>
            <a:endParaRPr kumimoji="0" lang="ja-JP" altLang="en-US" sz="2000" b="0" i="0" u="none" strike="noStrike" cap="none" normalizeH="0" dirty="0" smtClean="0">
              <a:ln>
                <a:noFill/>
              </a:ln>
              <a:solidFill>
                <a:schemeClr val="bg1"/>
              </a:solidFill>
              <a:effectLst/>
              <a:latin typeface="+mn-lt"/>
              <a:ea typeface="+mn-ea"/>
            </a:endParaRPr>
          </a:p>
        </p:txBody>
      </p:sp>
      <p:sp>
        <p:nvSpPr>
          <p:cNvPr id="34" name="正方形/長方形 33"/>
          <p:cNvSpPr/>
          <p:nvPr/>
        </p:nvSpPr>
        <p:spPr bwMode="auto">
          <a:xfrm>
            <a:off x="290670" y="3712468"/>
            <a:ext cx="2546123" cy="1444723"/>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機能はミニマム</a:t>
            </a:r>
            <a:endParaRPr kumimoji="0" lang="en-US" altLang="ja-JP" b="0" i="0" u="none" strike="noStrike" cap="none" normalizeH="0" dirty="0" smtClean="0">
              <a:ln>
                <a:noFill/>
              </a:ln>
              <a:solidFill>
                <a:schemeClr val="bg1"/>
              </a:solidFill>
              <a:effectLst/>
              <a:latin typeface="+mn-lt"/>
              <a:ea typeface="+mn-ea"/>
            </a:endParaRPr>
          </a:p>
        </p:txBody>
      </p:sp>
      <p:sp>
        <p:nvSpPr>
          <p:cNvPr id="35" name="正方形/長方形 34"/>
          <p:cNvSpPr/>
          <p:nvPr/>
        </p:nvSpPr>
        <p:spPr bwMode="auto">
          <a:xfrm>
            <a:off x="6156175" y="4616067"/>
            <a:ext cx="2738363" cy="15666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サーバーの冗長化による高い可用性</a:t>
            </a:r>
            <a:endParaRPr kumimoji="0" lang="en-US" altLang="ja-JP" sz="20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smtClean="0">
                <a:solidFill>
                  <a:schemeClr val="bg1"/>
                </a:solidFill>
                <a:latin typeface="+mn-lt"/>
                <a:ea typeface="+mn-ea"/>
              </a:rPr>
              <a:t>(</a:t>
            </a:r>
            <a:r>
              <a:rPr kumimoji="0" lang="ja-JP" altLang="en-US" sz="1400" dirty="0" smtClean="0">
                <a:solidFill>
                  <a:schemeClr val="bg1"/>
                </a:solidFill>
                <a:latin typeface="+mn-lt"/>
                <a:ea typeface="+mn-ea"/>
              </a:rPr>
              <a:t>同時に</a:t>
            </a:r>
            <a:r>
              <a:rPr kumimoji="0" lang="en-US" altLang="ja-JP" sz="1400" dirty="0" smtClean="0">
                <a:solidFill>
                  <a:schemeClr val="bg1"/>
                </a:solidFill>
                <a:latin typeface="+mn-lt"/>
                <a:ea typeface="+mn-ea"/>
              </a:rPr>
              <a:t>3</a:t>
            </a:r>
            <a:r>
              <a:rPr kumimoji="0" lang="ja-JP" altLang="en-US" sz="1400" dirty="0" smtClean="0">
                <a:solidFill>
                  <a:schemeClr val="bg1"/>
                </a:solidFill>
                <a:latin typeface="+mn-lt"/>
                <a:ea typeface="+mn-ea"/>
              </a:rPr>
              <a:t>台以上のサーバーにデータを保持</a:t>
            </a:r>
            <a:r>
              <a:rPr kumimoji="0" lang="en-US" altLang="ja-JP" sz="1400" dirty="0" smtClean="0">
                <a:solidFill>
                  <a:schemeClr val="bg1"/>
                </a:solidFill>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36" name="正方形/長方形 35"/>
          <p:cNvSpPr/>
          <p:nvPr/>
        </p:nvSpPr>
        <p:spPr bwMode="auto">
          <a:xfrm>
            <a:off x="6160955" y="2929136"/>
            <a:ext cx="2738363" cy="15666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無制限のスケーラビリティ</a:t>
            </a:r>
            <a:endParaRPr kumimoji="0" lang="en-US" altLang="ja-JP" sz="2000" dirty="0" smtClean="0">
              <a:solidFill>
                <a:schemeClr val="bg1"/>
              </a:solidFill>
              <a:latin typeface="+mn-lt"/>
              <a:ea typeface="+mn-ea"/>
            </a:endParaRPr>
          </a:p>
          <a:p>
            <a:pPr algn="ctr">
              <a:spcBef>
                <a:spcPct val="20000"/>
              </a:spcBef>
            </a:pPr>
            <a:r>
              <a:rPr kumimoji="0" lang="en-US" altLang="ja-JP" sz="1400" dirty="0" smtClean="0">
                <a:solidFill>
                  <a:schemeClr val="bg1"/>
                </a:solidFill>
                <a:latin typeface="+mn-lt"/>
                <a:ea typeface="+mn-ea"/>
              </a:rPr>
              <a:t>(</a:t>
            </a:r>
            <a:r>
              <a:rPr kumimoji="0" lang="ja-JP" altLang="en-US" sz="1400" dirty="0">
                <a:solidFill>
                  <a:schemeClr val="bg1"/>
                </a:solidFill>
                <a:latin typeface="+mn-lt"/>
                <a:ea typeface="+mn-ea"/>
              </a:rPr>
              <a:t>データが増えてもレスポンスが遅く</a:t>
            </a:r>
            <a:r>
              <a:rPr kumimoji="0" lang="ja-JP" altLang="en-US" sz="1400" dirty="0" smtClean="0">
                <a:solidFill>
                  <a:schemeClr val="bg1"/>
                </a:solidFill>
                <a:latin typeface="+mn-lt"/>
                <a:ea typeface="+mn-ea"/>
              </a:rPr>
              <a:t>ならない</a:t>
            </a:r>
            <a:r>
              <a:rPr kumimoji="0" lang="en-US" altLang="ja-JP" sz="1400" dirty="0" smtClean="0">
                <a:solidFill>
                  <a:schemeClr val="bg1"/>
                </a:solidFill>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grpSp>
        <p:nvGrpSpPr>
          <p:cNvPr id="31" name="グループ化 30"/>
          <p:cNvGrpSpPr/>
          <p:nvPr/>
        </p:nvGrpSpPr>
        <p:grpSpPr>
          <a:xfrm>
            <a:off x="1907704" y="1883324"/>
            <a:ext cx="3672406" cy="1164804"/>
            <a:chOff x="1907704" y="1483088"/>
            <a:chExt cx="3672406" cy="1164804"/>
          </a:xfrm>
        </p:grpSpPr>
        <p:sp>
          <p:nvSpPr>
            <p:cNvPr id="9" name="正方形/長方形 8"/>
            <p:cNvSpPr/>
            <p:nvPr/>
          </p:nvSpPr>
          <p:spPr bwMode="auto">
            <a:xfrm>
              <a:off x="1907704" y="1483088"/>
              <a:ext cx="3672406" cy="288032"/>
            </a:xfrm>
            <a:prstGeom prst="rect">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Value</a:t>
              </a:r>
              <a:endParaRPr kumimoji="0" lang="ja-JP" altLang="en-US" b="0" i="0" u="none" strike="noStrike" cap="none" normalizeH="0" dirty="0" smtClean="0">
                <a:ln>
                  <a:noFill/>
                </a:ln>
                <a:solidFill>
                  <a:schemeClr val="bg1"/>
                </a:solidFill>
                <a:effectLst/>
                <a:latin typeface="+mn-lt"/>
                <a:ea typeface="+mn-ea"/>
              </a:endParaRPr>
            </a:p>
          </p:txBody>
        </p:sp>
        <p:sp>
          <p:nvSpPr>
            <p:cNvPr id="11" name="正方形/長方形 10"/>
            <p:cNvSpPr/>
            <p:nvPr/>
          </p:nvSpPr>
          <p:spPr bwMode="auto">
            <a:xfrm>
              <a:off x="1907705" y="1770220"/>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Contents1</a:t>
              </a:r>
              <a:endParaRPr kumimoji="0" lang="ja-JP" altLang="en-US" sz="1400" b="0" i="0" u="none" strike="noStrike" cap="none" normalizeH="0" dirty="0" smtClean="0">
                <a:ln>
                  <a:noFill/>
                </a:ln>
                <a:solidFill>
                  <a:schemeClr val="accent1"/>
                </a:solidFill>
                <a:effectLst/>
                <a:latin typeface="+mn-lt"/>
                <a:ea typeface="+mn-ea"/>
              </a:endParaRPr>
            </a:p>
          </p:txBody>
        </p:sp>
        <p:sp>
          <p:nvSpPr>
            <p:cNvPr id="12" name="正方形/長方形 11"/>
            <p:cNvSpPr/>
            <p:nvPr/>
          </p:nvSpPr>
          <p:spPr bwMode="auto">
            <a:xfrm>
              <a:off x="3131840" y="1772816"/>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Anchor1A</a:t>
              </a:r>
              <a:endParaRPr kumimoji="0" lang="ja-JP" altLang="en-US" sz="1400" b="0" i="0" u="none" strike="noStrike" cap="none" normalizeH="0" dirty="0" smtClean="0">
                <a:ln>
                  <a:noFill/>
                </a:ln>
                <a:solidFill>
                  <a:schemeClr val="accent1"/>
                </a:solidFill>
                <a:effectLst/>
                <a:latin typeface="+mn-lt"/>
                <a:ea typeface="+mn-ea"/>
              </a:endParaRPr>
            </a:p>
          </p:txBody>
        </p:sp>
        <p:sp>
          <p:nvSpPr>
            <p:cNvPr id="13" name="正方形/長方形 12"/>
            <p:cNvSpPr/>
            <p:nvPr/>
          </p:nvSpPr>
          <p:spPr bwMode="auto">
            <a:xfrm>
              <a:off x="4355975" y="1771120"/>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Anchor1B</a:t>
              </a:r>
              <a:endParaRPr kumimoji="0" lang="ja-JP" altLang="en-US" sz="1400" b="0" i="0" u="none" strike="noStrike" cap="none" normalizeH="0" dirty="0" smtClean="0">
                <a:ln>
                  <a:noFill/>
                </a:ln>
                <a:solidFill>
                  <a:schemeClr val="accent1"/>
                </a:solidFill>
                <a:effectLst/>
                <a:latin typeface="+mn-lt"/>
                <a:ea typeface="+mn-ea"/>
              </a:endParaRPr>
            </a:p>
          </p:txBody>
        </p:sp>
        <p:sp>
          <p:nvSpPr>
            <p:cNvPr id="14" name="正方形/長方形 13"/>
            <p:cNvSpPr/>
            <p:nvPr/>
          </p:nvSpPr>
          <p:spPr bwMode="auto">
            <a:xfrm>
              <a:off x="1907705" y="2066636"/>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Contents2</a:t>
              </a:r>
              <a:endParaRPr kumimoji="0" lang="ja-JP" altLang="en-US" sz="1400" b="0" i="0" u="none" strike="noStrike" cap="none" normalizeH="0" dirty="0" smtClean="0">
                <a:ln>
                  <a:noFill/>
                </a:ln>
                <a:solidFill>
                  <a:schemeClr val="accent1"/>
                </a:solidFill>
                <a:effectLst/>
                <a:latin typeface="+mn-lt"/>
                <a:ea typeface="+mn-ea"/>
              </a:endParaRPr>
            </a:p>
          </p:txBody>
        </p:sp>
        <p:sp>
          <p:nvSpPr>
            <p:cNvPr id="15" name="正方形/長方形 14"/>
            <p:cNvSpPr/>
            <p:nvPr/>
          </p:nvSpPr>
          <p:spPr bwMode="auto">
            <a:xfrm>
              <a:off x="3131840" y="2069232"/>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Anchor2A</a:t>
              </a:r>
              <a:endParaRPr kumimoji="0" lang="ja-JP" altLang="en-US" sz="1400" b="0" i="0" u="none" strike="noStrike" cap="none" normalizeH="0" dirty="0" smtClean="0">
                <a:ln>
                  <a:noFill/>
                </a:ln>
                <a:solidFill>
                  <a:schemeClr val="accent1"/>
                </a:solidFill>
                <a:effectLst/>
                <a:latin typeface="+mn-lt"/>
                <a:ea typeface="+mn-ea"/>
              </a:endParaRPr>
            </a:p>
          </p:txBody>
        </p:sp>
        <p:sp>
          <p:nvSpPr>
            <p:cNvPr id="16" name="正方形/長方形 15"/>
            <p:cNvSpPr/>
            <p:nvPr/>
          </p:nvSpPr>
          <p:spPr bwMode="auto">
            <a:xfrm>
              <a:off x="4355975" y="2067536"/>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Anchor2B</a:t>
              </a:r>
              <a:endParaRPr kumimoji="0" lang="ja-JP" altLang="en-US" sz="1400" b="0" i="0" u="none" strike="noStrike" cap="none" normalizeH="0" dirty="0" smtClean="0">
                <a:ln>
                  <a:noFill/>
                </a:ln>
                <a:solidFill>
                  <a:schemeClr val="accent1"/>
                </a:solidFill>
                <a:effectLst/>
                <a:latin typeface="+mn-lt"/>
                <a:ea typeface="+mn-ea"/>
              </a:endParaRPr>
            </a:p>
          </p:txBody>
        </p:sp>
        <p:sp>
          <p:nvSpPr>
            <p:cNvPr id="17" name="正方形/長方形 16"/>
            <p:cNvSpPr/>
            <p:nvPr/>
          </p:nvSpPr>
          <p:spPr bwMode="auto">
            <a:xfrm>
              <a:off x="1907705" y="2357264"/>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Contents3</a:t>
              </a:r>
              <a:endParaRPr kumimoji="0" lang="ja-JP" altLang="en-US" sz="1400" b="0" i="0" u="none" strike="noStrike" cap="none" normalizeH="0" dirty="0" smtClean="0">
                <a:ln>
                  <a:noFill/>
                </a:ln>
                <a:solidFill>
                  <a:schemeClr val="accent1"/>
                </a:solidFill>
                <a:effectLst/>
                <a:latin typeface="+mn-lt"/>
                <a:ea typeface="+mn-ea"/>
              </a:endParaRPr>
            </a:p>
          </p:txBody>
        </p:sp>
        <p:sp>
          <p:nvSpPr>
            <p:cNvPr id="18" name="正方形/長方形 17"/>
            <p:cNvSpPr/>
            <p:nvPr/>
          </p:nvSpPr>
          <p:spPr bwMode="auto">
            <a:xfrm>
              <a:off x="3131840" y="2359860"/>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Anchor3A</a:t>
              </a:r>
              <a:endParaRPr kumimoji="0" lang="ja-JP" altLang="en-US" sz="1400" b="0" i="0" u="none" strike="noStrike" cap="none" normalizeH="0" dirty="0" smtClean="0">
                <a:ln>
                  <a:noFill/>
                </a:ln>
                <a:solidFill>
                  <a:schemeClr val="accent1"/>
                </a:solidFill>
                <a:effectLst/>
                <a:latin typeface="+mn-lt"/>
                <a:ea typeface="+mn-ea"/>
              </a:endParaRPr>
            </a:p>
          </p:txBody>
        </p:sp>
        <p:sp>
          <p:nvSpPr>
            <p:cNvPr id="19" name="正方形/長方形 18"/>
            <p:cNvSpPr/>
            <p:nvPr/>
          </p:nvSpPr>
          <p:spPr bwMode="auto">
            <a:xfrm>
              <a:off x="4355975" y="2358164"/>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Anchor3B</a:t>
              </a:r>
              <a:endParaRPr kumimoji="0" lang="ja-JP" altLang="en-US" sz="1400" b="0" i="0" u="none" strike="noStrike" cap="none" normalizeH="0" dirty="0" smtClean="0">
                <a:ln>
                  <a:noFill/>
                </a:ln>
                <a:solidFill>
                  <a:schemeClr val="accent1"/>
                </a:solidFill>
                <a:effectLst/>
                <a:latin typeface="+mn-lt"/>
                <a:ea typeface="+mn-ea"/>
              </a:endParaRPr>
            </a:p>
          </p:txBody>
        </p:sp>
      </p:grpSp>
      <p:grpSp>
        <p:nvGrpSpPr>
          <p:cNvPr id="7" name="グループ化 6"/>
          <p:cNvGrpSpPr/>
          <p:nvPr/>
        </p:nvGrpSpPr>
        <p:grpSpPr>
          <a:xfrm>
            <a:off x="290669" y="1876934"/>
            <a:ext cx="1584177" cy="1163108"/>
            <a:chOff x="290669" y="1484784"/>
            <a:chExt cx="1584177" cy="1163108"/>
          </a:xfrm>
        </p:grpSpPr>
        <p:sp>
          <p:nvSpPr>
            <p:cNvPr id="20" name="正方形/長方形 19"/>
            <p:cNvSpPr/>
            <p:nvPr/>
          </p:nvSpPr>
          <p:spPr bwMode="auto">
            <a:xfrm>
              <a:off x="290669" y="2071828"/>
              <a:ext cx="1584176" cy="288032"/>
            </a:xfrm>
            <a:prstGeom prst="rect">
              <a:avLst/>
            </a:prstGeom>
            <a:solidFill>
              <a:schemeClr val="bg1"/>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3"/>
                  </a:solidFill>
                  <a:effectLst/>
                  <a:latin typeface="+mn-lt"/>
                  <a:ea typeface="+mn-ea"/>
                </a:rPr>
                <a:t>URL2</a:t>
              </a:r>
              <a:endParaRPr kumimoji="0" lang="ja-JP" altLang="en-US" sz="1400" b="0" i="0" u="none" strike="noStrike" cap="none" normalizeH="0" dirty="0" smtClean="0">
                <a:ln>
                  <a:noFill/>
                </a:ln>
                <a:solidFill>
                  <a:schemeClr val="accent3"/>
                </a:solidFill>
                <a:effectLst/>
                <a:latin typeface="+mn-lt"/>
                <a:ea typeface="+mn-ea"/>
              </a:endParaRPr>
            </a:p>
          </p:txBody>
        </p:sp>
        <p:sp>
          <p:nvSpPr>
            <p:cNvPr id="21" name="正方形/長方形 20"/>
            <p:cNvSpPr/>
            <p:nvPr/>
          </p:nvSpPr>
          <p:spPr bwMode="auto">
            <a:xfrm>
              <a:off x="290670" y="2359860"/>
              <a:ext cx="1584176" cy="288032"/>
            </a:xfrm>
            <a:prstGeom prst="rect">
              <a:avLst/>
            </a:prstGeom>
            <a:solidFill>
              <a:schemeClr val="bg1"/>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3"/>
                  </a:solidFill>
                  <a:effectLst/>
                  <a:latin typeface="+mn-lt"/>
                  <a:ea typeface="+mn-ea"/>
                </a:rPr>
                <a:t>URL3</a:t>
              </a:r>
              <a:endParaRPr kumimoji="0" lang="ja-JP" altLang="en-US" sz="1400" b="0" i="0" u="none" strike="noStrike" cap="none" normalizeH="0" dirty="0" smtClean="0">
                <a:ln>
                  <a:noFill/>
                </a:ln>
                <a:solidFill>
                  <a:schemeClr val="accent3"/>
                </a:solidFill>
                <a:effectLst/>
                <a:latin typeface="+mn-lt"/>
                <a:ea typeface="+mn-ea"/>
              </a:endParaRPr>
            </a:p>
          </p:txBody>
        </p:sp>
        <p:sp>
          <p:nvSpPr>
            <p:cNvPr id="8" name="正方形/長方形 7"/>
            <p:cNvSpPr/>
            <p:nvPr/>
          </p:nvSpPr>
          <p:spPr bwMode="auto">
            <a:xfrm>
              <a:off x="290670" y="1484784"/>
              <a:ext cx="1584176" cy="288032"/>
            </a:xfrm>
            <a:prstGeom prst="rect">
              <a:avLst/>
            </a:prstGeom>
            <a:solidFill>
              <a:schemeClr val="accent3"/>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a:solidFill>
                    <a:schemeClr val="bg1"/>
                  </a:solidFill>
                  <a:latin typeface="+mn-lt"/>
                  <a:ea typeface="+mn-ea"/>
                </a:rPr>
                <a:t>Key</a:t>
              </a:r>
              <a:endParaRPr kumimoji="0" lang="ja-JP" altLang="en-US" b="0" i="0" u="none" strike="noStrike" cap="none" normalizeH="0" dirty="0" smtClean="0">
                <a:ln>
                  <a:noFill/>
                </a:ln>
                <a:solidFill>
                  <a:schemeClr val="bg1"/>
                </a:solidFill>
                <a:effectLst/>
                <a:latin typeface="+mn-lt"/>
                <a:ea typeface="+mn-ea"/>
              </a:endParaRPr>
            </a:p>
          </p:txBody>
        </p:sp>
        <p:sp>
          <p:nvSpPr>
            <p:cNvPr id="10" name="正方形/長方形 9"/>
            <p:cNvSpPr/>
            <p:nvPr/>
          </p:nvSpPr>
          <p:spPr bwMode="auto">
            <a:xfrm>
              <a:off x="290669" y="1771120"/>
              <a:ext cx="1584176" cy="288032"/>
            </a:xfrm>
            <a:prstGeom prst="rect">
              <a:avLst/>
            </a:prstGeom>
            <a:solidFill>
              <a:schemeClr val="bg1"/>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3"/>
                  </a:solidFill>
                  <a:effectLst/>
                  <a:latin typeface="+mn-lt"/>
                  <a:ea typeface="+mn-ea"/>
                </a:rPr>
                <a:t>URL1</a:t>
              </a:r>
              <a:endParaRPr kumimoji="0" lang="ja-JP" altLang="en-US" sz="1400" b="0" i="0" u="none" strike="noStrike" cap="none" normalizeH="0" dirty="0" smtClean="0">
                <a:ln>
                  <a:noFill/>
                </a:ln>
                <a:solidFill>
                  <a:schemeClr val="accent3"/>
                </a:solidFill>
                <a:effectLst/>
                <a:latin typeface="+mn-lt"/>
                <a:ea typeface="+mn-ea"/>
              </a:endParaRPr>
            </a:p>
          </p:txBody>
        </p:sp>
      </p:grpSp>
      <p:sp>
        <p:nvSpPr>
          <p:cNvPr id="37" name="正方形/長方形 36"/>
          <p:cNvSpPr/>
          <p:nvPr/>
        </p:nvSpPr>
        <p:spPr bwMode="auto">
          <a:xfrm>
            <a:off x="2915816" y="3712468"/>
            <a:ext cx="2664294" cy="710487"/>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キーに基づく行の</a:t>
            </a:r>
            <a:r>
              <a:rPr kumimoji="0" lang="en-US" altLang="ja-JP" b="0" i="0" u="none" strike="noStrike" cap="none" normalizeH="0" dirty="0" smtClean="0">
                <a:ln>
                  <a:noFill/>
                </a:ln>
                <a:solidFill>
                  <a:schemeClr val="bg1"/>
                </a:solidFill>
                <a:effectLst/>
                <a:latin typeface="+mn-lt"/>
                <a:ea typeface="+mn-ea"/>
              </a:rPr>
              <a:t>CRUD</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dirty="0" smtClean="0">
                <a:solidFill>
                  <a:schemeClr val="bg1"/>
                </a:solidFill>
                <a:latin typeface="+mn-lt"/>
                <a:ea typeface="+mn-ea"/>
              </a:rPr>
              <a:t>(</a:t>
            </a:r>
            <a:r>
              <a:rPr kumimoji="0" lang="ja-JP" altLang="en-US" sz="1050" dirty="0" smtClean="0">
                <a:solidFill>
                  <a:schemeClr val="bg1"/>
                </a:solidFill>
                <a:latin typeface="+mn-lt"/>
                <a:ea typeface="+mn-ea"/>
              </a:rPr>
              <a:t>追加・取得・更新・削除</a:t>
            </a:r>
            <a:r>
              <a:rPr kumimoji="0" lang="en-US" altLang="ja-JP" sz="1050" dirty="0" smtClean="0">
                <a:solidFill>
                  <a:schemeClr val="bg1"/>
                </a:solidFill>
                <a:latin typeface="+mn-lt"/>
                <a:ea typeface="+mn-ea"/>
              </a:rPr>
              <a:t>)</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dirty="0" smtClean="0">
                <a:solidFill>
                  <a:schemeClr val="bg1"/>
                </a:solidFill>
                <a:latin typeface="+mn-lt"/>
                <a:ea typeface="+mn-ea"/>
              </a:rPr>
              <a:t>ACID</a:t>
            </a:r>
            <a:r>
              <a:rPr kumimoji="0" lang="ja-JP" altLang="en-US" sz="1050" dirty="0" smtClean="0">
                <a:solidFill>
                  <a:schemeClr val="bg1"/>
                </a:solidFill>
                <a:latin typeface="+mn-lt"/>
                <a:ea typeface="+mn-ea"/>
              </a:rPr>
              <a:t>を保証</a:t>
            </a:r>
            <a:endParaRPr kumimoji="0" lang="en-US" altLang="ja-JP" sz="1050" b="0" i="0" u="none" strike="noStrike" cap="none" normalizeH="0" dirty="0" smtClean="0">
              <a:ln>
                <a:noFill/>
              </a:ln>
              <a:solidFill>
                <a:schemeClr val="bg1"/>
              </a:solidFill>
              <a:effectLst/>
              <a:latin typeface="+mn-lt"/>
              <a:ea typeface="+mn-ea"/>
            </a:endParaRPr>
          </a:p>
        </p:txBody>
      </p:sp>
      <p:sp>
        <p:nvSpPr>
          <p:cNvPr id="38" name="正方形/長方形 37"/>
          <p:cNvSpPr/>
          <p:nvPr/>
        </p:nvSpPr>
        <p:spPr bwMode="auto">
          <a:xfrm>
            <a:off x="2915816" y="4463666"/>
            <a:ext cx="2664294" cy="6935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キーに基づくスキャン</a:t>
            </a:r>
            <a:endParaRPr kumimoji="0" lang="en-US" altLang="ja-JP" b="0" i="0" u="none" strike="noStrike" cap="none" normalizeH="0" dirty="0" smtClean="0">
              <a:ln>
                <a:noFill/>
              </a:ln>
              <a:solidFill>
                <a:schemeClr val="bg1"/>
              </a:solidFill>
              <a:effectLst/>
              <a:latin typeface="+mn-lt"/>
              <a:ea typeface="+mn-ea"/>
            </a:endParaRPr>
          </a:p>
          <a:p>
            <a:pPr algn="ctr">
              <a:spcBef>
                <a:spcPct val="20000"/>
              </a:spcBef>
            </a:pPr>
            <a:r>
              <a:rPr kumimoji="0" lang="ja-JP" altLang="en-US" sz="1000" dirty="0">
                <a:solidFill>
                  <a:schemeClr val="bg1"/>
                </a:solidFill>
                <a:latin typeface="+mn-lt"/>
                <a:ea typeface="+mn-ea"/>
              </a:rPr>
              <a:t>キーの前方一致検索もしくは範囲指定検索により、複数の行を一括取得</a:t>
            </a:r>
            <a:endParaRPr kumimoji="0" lang="en-US" altLang="ja-JP" sz="1000" b="0" i="0" u="none" strike="noStrike" cap="none" normalizeH="0" dirty="0" smtClean="0">
              <a:ln>
                <a:noFill/>
              </a:ln>
              <a:solidFill>
                <a:schemeClr val="bg1"/>
              </a:solidFill>
              <a:effectLst/>
              <a:latin typeface="+mn-lt"/>
              <a:ea typeface="+mn-ea"/>
            </a:endParaRPr>
          </a:p>
        </p:txBody>
      </p:sp>
      <p:sp>
        <p:nvSpPr>
          <p:cNvPr id="32" name="テキスト ボックス 31"/>
          <p:cNvSpPr txBox="1"/>
          <p:nvPr/>
        </p:nvSpPr>
        <p:spPr>
          <a:xfrm>
            <a:off x="290670" y="1252736"/>
            <a:ext cx="4695516" cy="569387"/>
          </a:xfrm>
          <a:prstGeom prst="rect">
            <a:avLst/>
          </a:prstGeom>
          <a:noFill/>
        </p:spPr>
        <p:txBody>
          <a:bodyPr wrap="none" rtlCol="0">
            <a:spAutoFit/>
          </a:bodyPr>
          <a:lstStyle/>
          <a:p>
            <a:r>
              <a:rPr kumimoji="1" lang="en-US" altLang="ja-JP" sz="2400" dirty="0" err="1" smtClean="0">
                <a:solidFill>
                  <a:schemeClr val="accent4"/>
                </a:solidFill>
                <a:latin typeface="+mn-lt"/>
                <a:ea typeface="+mn-ea"/>
              </a:rPr>
              <a:t>BigTable</a:t>
            </a:r>
            <a:r>
              <a:rPr kumimoji="1" lang="ja-JP" altLang="en-US" sz="2400" dirty="0" smtClean="0">
                <a:solidFill>
                  <a:schemeClr val="accent4"/>
                </a:solidFill>
                <a:latin typeface="+mn-lt"/>
                <a:ea typeface="+mn-ea"/>
              </a:rPr>
              <a:t>のデータモデル </a:t>
            </a:r>
            <a:r>
              <a:rPr kumimoji="1" lang="en-US" altLang="ja-JP" sz="2400" dirty="0" smtClean="0">
                <a:solidFill>
                  <a:schemeClr val="accent4"/>
                </a:solidFill>
                <a:latin typeface="+mn-lt"/>
                <a:ea typeface="+mn-ea"/>
              </a:rPr>
              <a:t>(</a:t>
            </a:r>
            <a:r>
              <a:rPr lang="ja-JP" altLang="en-US" sz="2400" dirty="0">
                <a:solidFill>
                  <a:schemeClr val="accent4"/>
                </a:solidFill>
                <a:latin typeface="+mn-lt"/>
                <a:ea typeface="+mn-ea"/>
              </a:rPr>
              <a:t>例</a:t>
            </a:r>
            <a:r>
              <a:rPr kumimoji="1" lang="en-US" altLang="ja-JP" sz="2400" dirty="0" smtClean="0">
                <a:solidFill>
                  <a:schemeClr val="accent4"/>
                </a:solidFill>
                <a:latin typeface="+mn-lt"/>
                <a:ea typeface="+mn-ea"/>
              </a:rPr>
              <a:t>)</a:t>
            </a:r>
          </a:p>
          <a:p>
            <a:r>
              <a:rPr lang="en-US" altLang="ja-JP" sz="700" dirty="0">
                <a:solidFill>
                  <a:schemeClr val="accent4"/>
                </a:solidFill>
                <a:latin typeface="+mn-lt"/>
                <a:ea typeface="+mn-ea"/>
              </a:rPr>
              <a:t>http://static.googleusercontent.com/media/research.google.com/ja//</a:t>
            </a:r>
            <a:r>
              <a:rPr lang="en-US" altLang="ja-JP" sz="700" dirty="0" smtClean="0">
                <a:solidFill>
                  <a:schemeClr val="accent4"/>
                </a:solidFill>
                <a:latin typeface="+mn-lt"/>
                <a:ea typeface="+mn-ea"/>
              </a:rPr>
              <a:t>archive/bigtable-osdi06.pdf </a:t>
            </a:r>
            <a:r>
              <a:rPr lang="ja-JP" altLang="en-US" sz="700" dirty="0" smtClean="0">
                <a:solidFill>
                  <a:schemeClr val="accent4"/>
                </a:solidFill>
                <a:latin typeface="+mn-lt"/>
                <a:ea typeface="+mn-ea"/>
              </a:rPr>
              <a:t>を参考に再構成</a:t>
            </a:r>
            <a:endParaRPr kumimoji="1" lang="ja-JP" altLang="en-US" sz="700" dirty="0" smtClean="0">
              <a:solidFill>
                <a:schemeClr val="accent4"/>
              </a:solidFill>
              <a:latin typeface="+mn-lt"/>
              <a:ea typeface="+mn-ea"/>
            </a:endParaRPr>
          </a:p>
        </p:txBody>
      </p:sp>
      <p:sp>
        <p:nvSpPr>
          <p:cNvPr id="40" name="星 12 39"/>
          <p:cNvSpPr/>
          <p:nvPr/>
        </p:nvSpPr>
        <p:spPr bwMode="auto">
          <a:xfrm rot="20057070">
            <a:off x="3167843" y="3922059"/>
            <a:ext cx="2160240" cy="1025540"/>
          </a:xfrm>
          <a:prstGeom prst="star12">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smtClean="0">
                <a:ln>
                  <a:noFill/>
                </a:ln>
                <a:solidFill>
                  <a:schemeClr val="bg1"/>
                </a:solidFill>
                <a:effectLst/>
                <a:latin typeface="+mn-lt"/>
                <a:ea typeface="+mn-ea"/>
              </a:rPr>
              <a:t>検索が無い</a:t>
            </a:r>
          </a:p>
        </p:txBody>
      </p:sp>
      <p:sp>
        <p:nvSpPr>
          <p:cNvPr id="41" name="正方形/長方形 40"/>
          <p:cNvSpPr/>
          <p:nvPr/>
        </p:nvSpPr>
        <p:spPr bwMode="auto">
          <a:xfrm>
            <a:off x="290670" y="5229200"/>
            <a:ext cx="5289440" cy="953532"/>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chemeClr val="bg1"/>
                </a:solidFill>
                <a:latin typeface="+mn-lt"/>
                <a:ea typeface="+mn-ea"/>
              </a:rPr>
              <a:t>アプリケーションの設計・実装が困難</a:t>
            </a:r>
            <a:endParaRPr kumimoji="0" lang="en-US" altLang="ja-JP" sz="2000"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プログラマに負担</a:t>
            </a:r>
            <a:endParaRPr kumimoji="0" lang="en-US" altLang="ja-JP"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116857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up)">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1000" fill="hold"/>
                                        <p:tgtEl>
                                          <p:spTgt spid="40"/>
                                        </p:tgtEl>
                                        <p:attrNameLst>
                                          <p:attrName>ppt_w</p:attrName>
                                        </p:attrNameLst>
                                      </p:cBhvr>
                                      <p:tavLst>
                                        <p:tav tm="0">
                                          <p:val>
                                            <p:fltVal val="0"/>
                                          </p:val>
                                        </p:tav>
                                        <p:tav tm="100000">
                                          <p:val>
                                            <p:strVal val="#ppt_w"/>
                                          </p:val>
                                        </p:tav>
                                      </p:tavLst>
                                    </p:anim>
                                    <p:anim calcmode="lin" valueType="num">
                                      <p:cBhvr>
                                        <p:cTn id="52" dur="1000" fill="hold"/>
                                        <p:tgtEl>
                                          <p:spTgt spid="40"/>
                                        </p:tgtEl>
                                        <p:attrNameLst>
                                          <p:attrName>ppt_h</p:attrName>
                                        </p:attrNameLst>
                                      </p:cBhvr>
                                      <p:tavLst>
                                        <p:tav tm="0">
                                          <p:val>
                                            <p:fltVal val="0"/>
                                          </p:val>
                                        </p:tav>
                                        <p:tav tm="100000">
                                          <p:val>
                                            <p:strVal val="#ppt_h"/>
                                          </p:val>
                                        </p:tav>
                                      </p:tavLst>
                                    </p:anim>
                                    <p:anim calcmode="lin" valueType="num">
                                      <p:cBhvr>
                                        <p:cTn id="53" dur="1000" fill="hold"/>
                                        <p:tgtEl>
                                          <p:spTgt spid="40"/>
                                        </p:tgtEl>
                                        <p:attrNameLst>
                                          <p:attrName>style.rotation</p:attrName>
                                        </p:attrNameLst>
                                      </p:cBhvr>
                                      <p:tavLst>
                                        <p:tav tm="0">
                                          <p:val>
                                            <p:fltVal val="90"/>
                                          </p:val>
                                        </p:tav>
                                        <p:tav tm="100000">
                                          <p:val>
                                            <p:fltVal val="0"/>
                                          </p:val>
                                        </p:tav>
                                      </p:tavLst>
                                    </p:anim>
                                    <p:animEffect transition="in" filter="fade">
                                      <p:cBhvr>
                                        <p:cTn id="54" dur="10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2" grpId="0"/>
      <p:bldP spid="40" grpId="0" animBg="1"/>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ACID</a:t>
            </a:r>
            <a:r>
              <a:rPr kumimoji="1" lang="ja-JP" altLang="en-US" smtClean="0"/>
              <a:t>から</a:t>
            </a:r>
            <a:r>
              <a:rPr kumimoji="1" lang="en-US" altLang="ja-JP" smtClean="0"/>
              <a:t>BASE</a:t>
            </a:r>
            <a:r>
              <a:rPr kumimoji="1" lang="ja-JP" altLang="en-US" smtClean="0"/>
              <a:t>へ</a:t>
            </a:r>
            <a:endParaRPr kumimoji="1" lang="ja-JP" altLang="en-US"/>
          </a:p>
        </p:txBody>
      </p:sp>
      <p:sp>
        <p:nvSpPr>
          <p:cNvPr id="4" name="角丸四角形 3"/>
          <p:cNvSpPr/>
          <p:nvPr/>
        </p:nvSpPr>
        <p:spPr bwMode="auto">
          <a:xfrm>
            <a:off x="503548" y="3861048"/>
            <a:ext cx="8136904" cy="2011123"/>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9933"/>
                </a:solidFill>
                <a:effectLst/>
                <a:latin typeface="+mn-lt"/>
                <a:ea typeface="+mn-ea"/>
              </a:rPr>
              <a:t>BASE</a:t>
            </a:r>
          </a:p>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9933"/>
                </a:solidFill>
                <a:effectLst/>
                <a:latin typeface="+mn-lt"/>
                <a:ea typeface="+mn-ea"/>
              </a:rPr>
              <a:t>B</a:t>
            </a:r>
            <a:r>
              <a:rPr kumimoji="0" lang="en-US" altLang="ja-JP" sz="2000" b="0" i="0" u="none" strike="noStrike" cap="none" normalizeH="0" dirty="0" smtClean="0">
                <a:ln>
                  <a:noFill/>
                </a:ln>
                <a:solidFill>
                  <a:schemeClr val="bg1"/>
                </a:solidFill>
                <a:effectLst/>
                <a:latin typeface="+mn-lt"/>
                <a:ea typeface="+mn-ea"/>
              </a:rPr>
              <a:t>asically </a:t>
            </a:r>
            <a:r>
              <a:rPr kumimoji="0" lang="en-US" altLang="ja-JP" sz="2000" b="0" i="0" u="none" strike="noStrike" cap="none" normalizeH="0" dirty="0" smtClean="0">
                <a:ln>
                  <a:noFill/>
                </a:ln>
                <a:solidFill>
                  <a:srgbClr val="FF9933"/>
                </a:solidFill>
                <a:effectLst/>
                <a:latin typeface="+mn-lt"/>
                <a:ea typeface="+mn-ea"/>
              </a:rPr>
              <a:t>A</a:t>
            </a:r>
            <a:r>
              <a:rPr kumimoji="0" lang="en-US" altLang="ja-JP" sz="2000" b="0" i="0" u="none" strike="noStrike" cap="none" normalizeH="0" dirty="0" smtClean="0">
                <a:ln>
                  <a:noFill/>
                </a:ln>
                <a:solidFill>
                  <a:schemeClr val="bg1"/>
                </a:solidFill>
                <a:effectLst/>
                <a:latin typeface="+mn-lt"/>
                <a:ea typeface="+mn-ea"/>
              </a:rPr>
              <a:t>vailable	</a:t>
            </a:r>
            <a:r>
              <a:rPr kumimoji="0" lang="ja-JP" altLang="en-US" sz="2000" b="0" i="0" u="none" strike="noStrike" cap="none" normalizeH="0" dirty="0" smtClean="0">
                <a:ln>
                  <a:noFill/>
                </a:ln>
                <a:solidFill>
                  <a:schemeClr val="bg1"/>
                </a:solidFill>
                <a:effectLst/>
                <a:latin typeface="+mn-lt"/>
                <a:ea typeface="+mn-ea"/>
              </a:rPr>
              <a:t>「基本的に」</a:t>
            </a:r>
            <a:r>
              <a:rPr kumimoji="0" lang="ja-JP" altLang="en-US" sz="2000" dirty="0" smtClean="0">
                <a:solidFill>
                  <a:schemeClr val="bg1"/>
                </a:solidFill>
                <a:latin typeface="+mn-lt"/>
                <a:ea typeface="+mn-ea"/>
              </a:rPr>
              <a:t>利用可能</a:t>
            </a:r>
            <a:endParaRPr kumimoji="0" lang="en-US" altLang="ja-JP" sz="2000" b="0" i="0" u="none" strike="noStrike" cap="none" normalizeH="0" dirty="0" smtClean="0">
              <a:ln>
                <a:noFill/>
              </a:ln>
              <a:solidFill>
                <a:schemeClr val="bg1"/>
              </a:solidFill>
              <a:effectLst/>
              <a:latin typeface="+mn-lt"/>
              <a:ea typeface="+mn-ea"/>
            </a:endParaRPr>
          </a:p>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rgbClr val="FF9933"/>
                </a:solidFill>
                <a:latin typeface="+mn-lt"/>
                <a:ea typeface="+mn-ea"/>
              </a:rPr>
              <a:t>S</a:t>
            </a:r>
            <a:r>
              <a:rPr kumimoji="0" lang="en-US" altLang="ja-JP" sz="2000" dirty="0" smtClean="0">
                <a:solidFill>
                  <a:schemeClr val="bg1"/>
                </a:solidFill>
                <a:latin typeface="+mn-lt"/>
                <a:ea typeface="+mn-ea"/>
              </a:rPr>
              <a:t>oft-state	</a:t>
            </a:r>
            <a:r>
              <a:rPr kumimoji="0" lang="ja-JP" altLang="en-US" sz="2000" dirty="0" smtClean="0">
                <a:solidFill>
                  <a:schemeClr val="bg1"/>
                </a:solidFill>
                <a:latin typeface="+mn-lt"/>
                <a:ea typeface="+mn-ea"/>
              </a:rPr>
              <a:t>状態の厳密性を追求しない</a:t>
            </a:r>
            <a:endParaRPr kumimoji="0" lang="en-US" altLang="ja-JP" sz="2000" dirty="0" smtClean="0">
              <a:solidFill>
                <a:schemeClr val="bg1"/>
              </a:solidFill>
              <a:latin typeface="+mn-lt"/>
              <a:ea typeface="+mn-ea"/>
            </a:endParaRPr>
          </a:p>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9933"/>
                </a:solidFill>
                <a:effectLst/>
                <a:latin typeface="+mn-lt"/>
                <a:ea typeface="+mn-ea"/>
              </a:rPr>
              <a:t>E</a:t>
            </a:r>
            <a:r>
              <a:rPr kumimoji="0" lang="en-US" altLang="ja-JP" sz="2000" b="0" i="0" u="none" strike="noStrike" cap="none" normalizeH="0" dirty="0" smtClean="0">
                <a:ln>
                  <a:noFill/>
                </a:ln>
                <a:solidFill>
                  <a:schemeClr val="bg1"/>
                </a:solidFill>
                <a:effectLst/>
                <a:latin typeface="+mn-lt"/>
                <a:ea typeface="+mn-ea"/>
              </a:rPr>
              <a:t>ventually consistent	</a:t>
            </a:r>
            <a:r>
              <a:rPr kumimoji="0" lang="ja-JP" altLang="en-US" sz="2000" b="0" i="0" u="none" strike="noStrike" cap="none" normalizeH="0" dirty="0" smtClean="0">
                <a:ln>
                  <a:noFill/>
                </a:ln>
                <a:solidFill>
                  <a:schemeClr val="bg1"/>
                </a:solidFill>
                <a:effectLst/>
                <a:latin typeface="+mn-lt"/>
                <a:ea typeface="+mn-ea"/>
              </a:rPr>
              <a:t>最終的に一貫性が保たれれば良い</a:t>
            </a:r>
          </a:p>
        </p:txBody>
      </p:sp>
      <p:sp>
        <p:nvSpPr>
          <p:cNvPr id="6" name="角丸四角形 5"/>
          <p:cNvSpPr/>
          <p:nvPr/>
        </p:nvSpPr>
        <p:spPr bwMode="auto">
          <a:xfrm>
            <a:off x="503548" y="6021288"/>
            <a:ext cx="8136904" cy="432048"/>
          </a:xfrm>
          <a:prstGeom prst="roundRect">
            <a:avLst>
              <a:gd name="adj" fmla="val 5000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300" b="1" dirty="0">
                <a:solidFill>
                  <a:schemeClr val="bg1"/>
                </a:solidFill>
              </a:rPr>
              <a:t>厳密な一貫性やデータの即時反映などをあきらめる代わりに、スケーラビリティを得ることができる</a:t>
            </a:r>
            <a:endParaRPr lang="ja-JP" altLang="en-US" sz="1300" dirty="0">
              <a:solidFill>
                <a:schemeClr val="bg1"/>
              </a:solidFill>
            </a:endParaRPr>
          </a:p>
        </p:txBody>
      </p:sp>
      <p:sp>
        <p:nvSpPr>
          <p:cNvPr id="7" name="下矢印 6"/>
          <p:cNvSpPr/>
          <p:nvPr/>
        </p:nvSpPr>
        <p:spPr bwMode="auto">
          <a:xfrm>
            <a:off x="503548" y="3153324"/>
            <a:ext cx="3744416" cy="648072"/>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角丸四角形 2"/>
          <p:cNvSpPr/>
          <p:nvPr/>
        </p:nvSpPr>
        <p:spPr bwMode="auto">
          <a:xfrm>
            <a:off x="503548" y="980728"/>
            <a:ext cx="8136904" cy="208823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FF00"/>
                </a:solidFill>
                <a:effectLst/>
                <a:latin typeface="+mn-lt"/>
                <a:ea typeface="+mn-ea"/>
              </a:rPr>
              <a:t>ACID</a:t>
            </a:r>
          </a:p>
          <a:p>
            <a:pPr marL="2151063" indent="-2151063">
              <a:spcBef>
                <a:spcPct val="20000"/>
              </a:spcBef>
            </a:pPr>
            <a:r>
              <a:rPr kumimoji="0" lang="en-US" altLang="ja-JP" sz="2000" dirty="0">
                <a:solidFill>
                  <a:srgbClr val="FFFF00"/>
                </a:solidFill>
                <a:latin typeface="+mn-lt"/>
                <a:ea typeface="+mn-ea"/>
              </a:rPr>
              <a:t>A</a:t>
            </a:r>
            <a:r>
              <a:rPr kumimoji="0" lang="en-US" altLang="ja-JP" sz="2000" dirty="0">
                <a:solidFill>
                  <a:schemeClr val="bg1"/>
                </a:solidFill>
                <a:latin typeface="+mn-lt"/>
                <a:ea typeface="+mn-ea"/>
              </a:rPr>
              <a:t>tomicity	</a:t>
            </a:r>
            <a:r>
              <a:rPr kumimoji="0" lang="ja-JP" altLang="en-US" sz="2000" dirty="0">
                <a:solidFill>
                  <a:schemeClr val="bg1"/>
                </a:solidFill>
                <a:latin typeface="+mn-lt"/>
                <a:ea typeface="+mn-ea"/>
              </a:rPr>
              <a:t>処理を一部残すなど、中途半端な状態を許さない</a:t>
            </a:r>
          </a:p>
          <a:p>
            <a:pPr marL="2151063" indent="-2151063">
              <a:spcBef>
                <a:spcPct val="20000"/>
              </a:spcBef>
            </a:pPr>
            <a:r>
              <a:rPr kumimoji="0" lang="en-US" altLang="ja-JP" sz="2000" dirty="0">
                <a:solidFill>
                  <a:srgbClr val="FFFF00"/>
                </a:solidFill>
                <a:latin typeface="+mn-lt"/>
                <a:ea typeface="+mn-ea"/>
              </a:rPr>
              <a:t>C</a:t>
            </a:r>
            <a:r>
              <a:rPr kumimoji="0" lang="en-US" altLang="ja-JP" sz="2000" dirty="0">
                <a:solidFill>
                  <a:schemeClr val="bg1"/>
                </a:solidFill>
                <a:latin typeface="+mn-lt"/>
                <a:ea typeface="+mn-ea"/>
              </a:rPr>
              <a:t>onsistency	</a:t>
            </a:r>
            <a:r>
              <a:rPr kumimoji="0" lang="ja-JP" altLang="en-US" sz="2000" dirty="0">
                <a:solidFill>
                  <a:schemeClr val="bg1"/>
                </a:solidFill>
                <a:latin typeface="+mn-lt"/>
                <a:ea typeface="+mn-ea"/>
              </a:rPr>
              <a:t>データの整合性を保証</a:t>
            </a:r>
          </a:p>
          <a:p>
            <a:pPr marL="2151063" indent="-2151063">
              <a:spcBef>
                <a:spcPct val="20000"/>
              </a:spcBef>
            </a:pPr>
            <a:r>
              <a:rPr kumimoji="0" lang="en-US" altLang="ja-JP" sz="2000" dirty="0">
                <a:solidFill>
                  <a:srgbClr val="FFFF00"/>
                </a:solidFill>
                <a:latin typeface="+mn-lt"/>
                <a:ea typeface="+mn-ea"/>
              </a:rPr>
              <a:t>I</a:t>
            </a:r>
            <a:r>
              <a:rPr kumimoji="0" lang="en-US" altLang="ja-JP" sz="2000" dirty="0">
                <a:solidFill>
                  <a:schemeClr val="bg1"/>
                </a:solidFill>
                <a:latin typeface="+mn-lt"/>
                <a:ea typeface="+mn-ea"/>
              </a:rPr>
              <a:t>solation	</a:t>
            </a:r>
            <a:r>
              <a:rPr kumimoji="0" lang="ja-JP" altLang="en-US" sz="2000" dirty="0">
                <a:solidFill>
                  <a:schemeClr val="bg1"/>
                </a:solidFill>
                <a:latin typeface="+mn-lt"/>
                <a:ea typeface="+mn-ea"/>
              </a:rPr>
              <a:t>一連の処理を他の処理から隔離</a:t>
            </a:r>
          </a:p>
          <a:p>
            <a:pPr marL="2151063" indent="-2151063">
              <a:spcBef>
                <a:spcPct val="20000"/>
              </a:spcBef>
            </a:pPr>
            <a:r>
              <a:rPr kumimoji="0" lang="en-US" altLang="ja-JP" sz="2000" dirty="0">
                <a:solidFill>
                  <a:srgbClr val="FFFF00"/>
                </a:solidFill>
                <a:latin typeface="+mn-lt"/>
                <a:ea typeface="+mn-ea"/>
              </a:rPr>
              <a:t>D</a:t>
            </a:r>
            <a:r>
              <a:rPr kumimoji="0" lang="en-US" altLang="ja-JP" sz="2000" dirty="0">
                <a:solidFill>
                  <a:schemeClr val="bg1"/>
                </a:solidFill>
                <a:latin typeface="+mn-lt"/>
                <a:ea typeface="+mn-ea"/>
              </a:rPr>
              <a:t>urability	</a:t>
            </a:r>
            <a:r>
              <a:rPr kumimoji="0" lang="ja-JP" altLang="en-US" sz="2000" dirty="0">
                <a:solidFill>
                  <a:schemeClr val="bg1"/>
                </a:solidFill>
                <a:latin typeface="+mn-lt"/>
                <a:ea typeface="+mn-ea"/>
              </a:rPr>
              <a:t>処理が完了した時点で結果は保存され失われない</a:t>
            </a:r>
          </a:p>
        </p:txBody>
      </p:sp>
      <p:sp>
        <p:nvSpPr>
          <p:cNvPr id="8" name="角丸四角形 7"/>
          <p:cNvSpPr/>
          <p:nvPr/>
        </p:nvSpPr>
        <p:spPr bwMode="auto">
          <a:xfrm>
            <a:off x="7200292" y="1052736"/>
            <a:ext cx="1368152" cy="432048"/>
          </a:xfrm>
          <a:prstGeom prst="roundRect">
            <a:avLst>
              <a:gd name="adj" fmla="val 50000"/>
            </a:avLst>
          </a:prstGeom>
          <a:solidFill>
            <a:srgbClr val="FFFF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400" dirty="0" smtClean="0">
                <a:solidFill>
                  <a:schemeClr val="accent1"/>
                </a:solidFill>
              </a:rPr>
              <a:t>絶対確実</a:t>
            </a:r>
            <a:endParaRPr lang="ja-JP" altLang="en-US" sz="1400" dirty="0">
              <a:solidFill>
                <a:schemeClr val="accent1"/>
              </a:solidFill>
            </a:endParaRPr>
          </a:p>
        </p:txBody>
      </p:sp>
      <p:sp>
        <p:nvSpPr>
          <p:cNvPr id="9" name="角丸四角形 8"/>
          <p:cNvSpPr/>
          <p:nvPr/>
        </p:nvSpPr>
        <p:spPr bwMode="auto">
          <a:xfrm>
            <a:off x="7200292" y="3933056"/>
            <a:ext cx="1368152" cy="432048"/>
          </a:xfrm>
          <a:prstGeom prst="roundRect">
            <a:avLst>
              <a:gd name="adj" fmla="val 5000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400" dirty="0" smtClean="0">
                <a:solidFill>
                  <a:schemeClr val="bg1"/>
                </a:solidFill>
              </a:rPr>
              <a:t>概ね確実</a:t>
            </a:r>
            <a:endParaRPr lang="ja-JP" altLang="en-US" sz="1400" dirty="0">
              <a:solidFill>
                <a:schemeClr val="bg1"/>
              </a:solidFill>
            </a:endParaRPr>
          </a:p>
        </p:txBody>
      </p:sp>
      <p:sp>
        <p:nvSpPr>
          <p:cNvPr id="5" name="正方形/長方形 4"/>
          <p:cNvSpPr/>
          <p:nvPr/>
        </p:nvSpPr>
        <p:spPr bwMode="auto">
          <a:xfrm>
            <a:off x="4337222" y="3284984"/>
            <a:ext cx="4303230" cy="360040"/>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CAP</a:t>
            </a:r>
            <a:r>
              <a:rPr kumimoji="0" lang="ja-JP" altLang="en-US" sz="1400" b="0" i="0" u="none" strike="noStrike" cap="none" normalizeH="0" dirty="0" smtClean="0">
                <a:ln>
                  <a:noFill/>
                </a:ln>
                <a:solidFill>
                  <a:schemeClr val="bg1"/>
                </a:solidFill>
                <a:effectLst/>
                <a:latin typeface="+mn-lt"/>
                <a:ea typeface="+mn-ea"/>
              </a:rPr>
              <a:t>定理 </a:t>
            </a:r>
            <a:r>
              <a:rPr kumimoji="0" lang="en-US" altLang="ja-JP" sz="1400" b="0" i="0" u="none" strike="noStrike" cap="none" normalizeH="0" dirty="0" smtClean="0">
                <a:ln>
                  <a:noFill/>
                </a:ln>
                <a:solidFill>
                  <a:schemeClr val="bg1"/>
                </a:solidFill>
                <a:effectLst/>
                <a:latin typeface="+mn-lt"/>
                <a:ea typeface="+mn-ea"/>
              </a:rPr>
              <a:t>= </a:t>
            </a:r>
            <a:r>
              <a:rPr kumimoji="0" lang="ja-JP" altLang="en-US" sz="1400" b="0" i="0" u="none" strike="noStrike" cap="none" normalizeH="0" dirty="0" smtClean="0">
                <a:ln>
                  <a:noFill/>
                </a:ln>
                <a:solidFill>
                  <a:schemeClr val="bg1"/>
                </a:solidFill>
                <a:effectLst/>
                <a:latin typeface="+mn-lt"/>
                <a:ea typeface="+mn-ea"/>
              </a:rPr>
              <a:t>分散システムでは</a:t>
            </a:r>
            <a:r>
              <a:rPr kumimoji="0" lang="en-US" altLang="ja-JP" sz="1400" b="0" i="0" u="none" strike="noStrike" cap="none" normalizeH="0" dirty="0" smtClean="0">
                <a:ln>
                  <a:noFill/>
                </a:ln>
                <a:solidFill>
                  <a:schemeClr val="bg1"/>
                </a:solidFill>
                <a:effectLst/>
                <a:latin typeface="+mn-lt"/>
                <a:ea typeface="+mn-ea"/>
              </a:rPr>
              <a:t>ACID</a:t>
            </a:r>
            <a:r>
              <a:rPr kumimoji="0" lang="ja-JP" altLang="en-US" sz="1400" b="0" i="0" u="none" strike="noStrike" cap="none" normalizeH="0" dirty="0" smtClean="0">
                <a:ln>
                  <a:noFill/>
                </a:ln>
                <a:solidFill>
                  <a:schemeClr val="bg1"/>
                </a:solidFill>
                <a:effectLst/>
                <a:latin typeface="+mn-lt"/>
                <a:ea typeface="+mn-ea"/>
              </a:rPr>
              <a:t>を達成できない</a:t>
            </a:r>
          </a:p>
        </p:txBody>
      </p:sp>
    </p:spTree>
    <p:extLst>
      <p:ext uri="{BB962C8B-B14F-4D97-AF65-F5344CB8AC3E}">
        <p14:creationId xmlns:p14="http://schemas.microsoft.com/office/powerpoint/2010/main" val="135801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3" grpId="0" animBg="1"/>
      <p:bldP spid="8" grpId="0" animBg="1"/>
      <p:bldP spid="9"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実際のシステムは適材適所で</a:t>
            </a:r>
            <a:endParaRPr kumimoji="1" lang="ja-JP" altLang="en-US" dirty="0"/>
          </a:p>
        </p:txBody>
      </p:sp>
      <p:sp>
        <p:nvSpPr>
          <p:cNvPr id="3" name="正方形/長方形 2"/>
          <p:cNvSpPr/>
          <p:nvPr/>
        </p:nvSpPr>
        <p:spPr bwMode="auto">
          <a:xfrm>
            <a:off x="4493264" y="3861048"/>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EC</a:t>
            </a:r>
            <a:r>
              <a:rPr kumimoji="0" lang="ja-JP" altLang="en-US" sz="2000" dirty="0" smtClean="0">
                <a:solidFill>
                  <a:schemeClr val="bg1"/>
                </a:solidFill>
                <a:latin typeface="+mn-lt"/>
                <a:ea typeface="+mn-ea"/>
              </a:rPr>
              <a:t>ショップ</a:t>
            </a:r>
            <a:endParaRPr kumimoji="0" lang="ja-JP" altLang="en-US" sz="2000" dirty="0">
              <a:solidFill>
                <a:schemeClr val="bg1"/>
              </a:solidFill>
              <a:latin typeface="+mn-lt"/>
              <a:ea typeface="+mn-ea"/>
            </a:endParaRPr>
          </a:p>
        </p:txBody>
      </p:sp>
      <p:sp>
        <p:nvSpPr>
          <p:cNvPr id="4" name="正方形/長方形 3"/>
          <p:cNvSpPr/>
          <p:nvPr/>
        </p:nvSpPr>
        <p:spPr bwMode="auto">
          <a:xfrm>
            <a:off x="4493264" y="4445496"/>
            <a:ext cx="3456384" cy="715888"/>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smtClean="0">
                <a:solidFill>
                  <a:schemeClr val="bg1"/>
                </a:solidFill>
                <a:latin typeface="+mn-lt"/>
                <a:ea typeface="+mn-ea"/>
              </a:rPr>
              <a:t>商品検索 </a:t>
            </a:r>
            <a:r>
              <a:rPr kumimoji="0" lang="en-US" altLang="ja-JP" sz="2800" dirty="0" smtClean="0">
                <a:solidFill>
                  <a:schemeClr val="bg1"/>
                </a:solidFill>
                <a:latin typeface="+mn-lt"/>
                <a:ea typeface="+mn-ea"/>
              </a:rPr>
              <a:t>=</a:t>
            </a:r>
            <a:r>
              <a:rPr kumimoji="0" lang="ja-JP" altLang="en-US" sz="2800" dirty="0" smtClean="0">
                <a:solidFill>
                  <a:schemeClr val="bg1"/>
                </a:solidFill>
                <a:latin typeface="+mn-lt"/>
                <a:ea typeface="+mn-ea"/>
              </a:rPr>
              <a:t> </a:t>
            </a:r>
            <a:r>
              <a:rPr kumimoji="0" lang="en-US" altLang="ja-JP" sz="2800" dirty="0" smtClean="0">
                <a:solidFill>
                  <a:schemeClr val="bg1"/>
                </a:solidFill>
                <a:latin typeface="+mn-lt"/>
                <a:ea typeface="+mn-ea"/>
              </a:rPr>
              <a:t>KVS</a:t>
            </a:r>
            <a:endParaRPr kumimoji="0" lang="ja-JP" altLang="en-US" sz="2800" dirty="0">
              <a:solidFill>
                <a:schemeClr val="bg1"/>
              </a:solidFill>
              <a:latin typeface="+mn-lt"/>
              <a:ea typeface="+mn-ea"/>
            </a:endParaRPr>
          </a:p>
        </p:txBody>
      </p:sp>
      <p:sp>
        <p:nvSpPr>
          <p:cNvPr id="5" name="正方形/長方形 4"/>
          <p:cNvSpPr/>
          <p:nvPr/>
        </p:nvSpPr>
        <p:spPr bwMode="auto">
          <a:xfrm>
            <a:off x="4493264" y="5301208"/>
            <a:ext cx="3456384" cy="71588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smtClean="0">
                <a:solidFill>
                  <a:schemeClr val="bg1"/>
                </a:solidFill>
                <a:latin typeface="+mn-lt"/>
                <a:ea typeface="+mn-ea"/>
              </a:rPr>
              <a:t>決済処理 </a:t>
            </a:r>
            <a:r>
              <a:rPr kumimoji="0" lang="en-US" altLang="ja-JP" sz="2800" dirty="0" smtClean="0">
                <a:solidFill>
                  <a:schemeClr val="bg1"/>
                </a:solidFill>
                <a:latin typeface="+mn-lt"/>
                <a:ea typeface="+mn-ea"/>
              </a:rPr>
              <a:t>=</a:t>
            </a:r>
            <a:r>
              <a:rPr kumimoji="0" lang="ja-JP" altLang="en-US" sz="2800" dirty="0" smtClean="0">
                <a:solidFill>
                  <a:schemeClr val="bg1"/>
                </a:solidFill>
                <a:latin typeface="+mn-lt"/>
                <a:ea typeface="+mn-ea"/>
              </a:rPr>
              <a:t> </a:t>
            </a:r>
            <a:r>
              <a:rPr kumimoji="0" lang="en-US" altLang="ja-JP" sz="2800" dirty="0" smtClean="0">
                <a:solidFill>
                  <a:schemeClr val="bg1"/>
                </a:solidFill>
                <a:latin typeface="+mn-lt"/>
                <a:ea typeface="+mn-ea"/>
              </a:rPr>
              <a:t>RDBMS</a:t>
            </a:r>
            <a:endParaRPr kumimoji="0" lang="ja-JP" altLang="en-US" sz="2800" dirty="0">
              <a:solidFill>
                <a:schemeClr val="bg1"/>
              </a:solidFill>
              <a:latin typeface="+mn-lt"/>
              <a:ea typeface="+mn-ea"/>
            </a:endParaRPr>
          </a:p>
        </p:txBody>
      </p:sp>
      <p:sp>
        <p:nvSpPr>
          <p:cNvPr id="6" name="正方形/長方形 5"/>
          <p:cNvSpPr/>
          <p:nvPr/>
        </p:nvSpPr>
        <p:spPr bwMode="auto">
          <a:xfrm>
            <a:off x="919236" y="1484784"/>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金融取引・決済</a:t>
            </a:r>
            <a:endParaRPr kumimoji="0" lang="ja-JP" altLang="en-US" sz="2000" dirty="0">
              <a:solidFill>
                <a:schemeClr val="bg1"/>
              </a:solidFill>
              <a:latin typeface="+mn-lt"/>
              <a:ea typeface="+mn-ea"/>
            </a:endParaRPr>
          </a:p>
        </p:txBody>
      </p:sp>
      <p:sp>
        <p:nvSpPr>
          <p:cNvPr id="7" name="正方形/長方形 6"/>
          <p:cNvSpPr/>
          <p:nvPr/>
        </p:nvSpPr>
        <p:spPr bwMode="auto">
          <a:xfrm>
            <a:off x="919236" y="2069232"/>
            <a:ext cx="3456384" cy="1431776"/>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RDBMS</a:t>
            </a:r>
            <a:endParaRPr kumimoji="0" lang="ja-JP" altLang="en-US" sz="2800" dirty="0">
              <a:solidFill>
                <a:schemeClr val="bg1"/>
              </a:solidFill>
              <a:latin typeface="+mn-lt"/>
              <a:ea typeface="+mn-ea"/>
            </a:endParaRPr>
          </a:p>
        </p:txBody>
      </p:sp>
      <p:sp>
        <p:nvSpPr>
          <p:cNvPr id="8" name="正方形/長方形 7"/>
          <p:cNvSpPr/>
          <p:nvPr/>
        </p:nvSpPr>
        <p:spPr bwMode="auto">
          <a:xfrm>
            <a:off x="4493264" y="2069232"/>
            <a:ext cx="3456384" cy="143177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KVS</a:t>
            </a:r>
            <a:endParaRPr kumimoji="0" lang="ja-JP" altLang="en-US" sz="2800" dirty="0">
              <a:solidFill>
                <a:schemeClr val="bg1"/>
              </a:solidFill>
              <a:latin typeface="+mn-lt"/>
              <a:ea typeface="+mn-ea"/>
            </a:endParaRPr>
          </a:p>
        </p:txBody>
      </p:sp>
      <p:sp>
        <p:nvSpPr>
          <p:cNvPr id="9" name="正方形/長方形 8"/>
          <p:cNvSpPr/>
          <p:nvPr/>
        </p:nvSpPr>
        <p:spPr bwMode="auto">
          <a:xfrm>
            <a:off x="4512908" y="1484784"/>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検索・</a:t>
            </a:r>
            <a:r>
              <a:rPr kumimoji="0" lang="en-US" altLang="ja-JP" sz="2000" dirty="0" smtClean="0">
                <a:solidFill>
                  <a:schemeClr val="bg1"/>
                </a:solidFill>
                <a:latin typeface="+mn-lt"/>
                <a:ea typeface="+mn-ea"/>
              </a:rPr>
              <a:t>SNS</a:t>
            </a:r>
            <a:endParaRPr kumimoji="0" lang="ja-JP" altLang="en-US" sz="2000" dirty="0">
              <a:solidFill>
                <a:schemeClr val="bg1"/>
              </a:solidFill>
              <a:latin typeface="+mn-lt"/>
              <a:ea typeface="+mn-ea"/>
            </a:endParaRPr>
          </a:p>
        </p:txBody>
      </p:sp>
      <p:sp>
        <p:nvSpPr>
          <p:cNvPr id="10" name="正方形/長方形 9"/>
          <p:cNvSpPr/>
          <p:nvPr/>
        </p:nvSpPr>
        <p:spPr bwMode="auto">
          <a:xfrm>
            <a:off x="899592" y="4432114"/>
            <a:ext cx="3456384" cy="1584981"/>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XMLDB</a:t>
            </a:r>
            <a:endParaRPr kumimoji="0" lang="ja-JP" altLang="en-US" sz="2800" dirty="0">
              <a:solidFill>
                <a:schemeClr val="bg1"/>
              </a:solidFill>
              <a:latin typeface="+mn-lt"/>
              <a:ea typeface="+mn-ea"/>
            </a:endParaRPr>
          </a:p>
        </p:txBody>
      </p:sp>
      <p:sp>
        <p:nvSpPr>
          <p:cNvPr id="11" name="正方形/長方形 10"/>
          <p:cNvSpPr/>
          <p:nvPr/>
        </p:nvSpPr>
        <p:spPr bwMode="auto">
          <a:xfrm>
            <a:off x="919236" y="3847667"/>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文書管理</a:t>
            </a:r>
            <a:endParaRPr kumimoji="0" lang="ja-JP" altLang="en-US" sz="2000" dirty="0">
              <a:solidFill>
                <a:schemeClr val="bg1"/>
              </a:solidFill>
              <a:latin typeface="+mn-lt"/>
              <a:ea typeface="+mn-ea"/>
            </a:endParaRPr>
          </a:p>
        </p:txBody>
      </p:sp>
    </p:spTree>
    <p:extLst>
      <p:ext uri="{BB962C8B-B14F-4D97-AF65-F5344CB8AC3E}">
        <p14:creationId xmlns:p14="http://schemas.microsoft.com/office/powerpoint/2010/main" val="375290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NoSQL </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その</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2</a:t>
            </a:r>
            <a:br>
              <a:rPr lang="en-US" altLang="ja-JP" sz="2400" dirty="0">
                <a:solidFill>
                  <a:schemeClr val="bg1"/>
                </a:solidFill>
                <a:latin typeface="Arial Black" panose="020B0A04020102020204" pitchFamily="34" charset="0"/>
                <a:ea typeface="HGP創英角ｺﾞｼｯｸUB" pitchFamily="50" charset="-128"/>
                <a:cs typeface="Arial" pitchFamily="34" charset="0"/>
              </a:rPr>
            </a:br>
            <a:r>
              <a:rPr lang="ja-JP" altLang="en-US" sz="2400" dirty="0">
                <a:solidFill>
                  <a:schemeClr val="bg1"/>
                </a:solidFill>
                <a:latin typeface="Arial Black" panose="020B0A04020102020204" pitchFamily="34" charset="0"/>
                <a:ea typeface="HGP創英角ｺﾞｼｯｸUB" pitchFamily="50" charset="-128"/>
                <a:cs typeface="Arial" pitchFamily="34" charset="0"/>
              </a:rPr>
              <a:t>ドキュメント志向データベース</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タイトル 1"/>
          <p:cNvSpPr>
            <a:spLocks noGrp="1"/>
          </p:cNvSpPr>
          <p:nvPr>
            <p:ph type="title"/>
          </p:nvPr>
        </p:nvSpPr>
        <p:spPr/>
        <p:txBody>
          <a:bodyPr/>
          <a:lstStyle/>
          <a:p>
            <a:r>
              <a:rPr lang="ja-JP" altLang="en-US" dirty="0" smtClean="0"/>
              <a:t>ドキュメント指向</a:t>
            </a:r>
            <a:r>
              <a:rPr lang="en-US" altLang="ja-JP" dirty="0" smtClean="0"/>
              <a:t>DB</a:t>
            </a:r>
            <a:endParaRPr lang="ja-JP" altLang="en-US" dirty="0"/>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2740" y="1676400"/>
            <a:ext cx="4231437" cy="383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bwMode="auto">
          <a:xfrm>
            <a:off x="5381318" y="1676400"/>
            <a:ext cx="1447800" cy="3810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6394042" y="2230692"/>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7" name="正方形/長方形 76"/>
          <p:cNvSpPr/>
          <p:nvPr/>
        </p:nvSpPr>
        <p:spPr bwMode="auto">
          <a:xfrm>
            <a:off x="6394042" y="3570338"/>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8" name="正方形/長方形 77"/>
          <p:cNvSpPr/>
          <p:nvPr/>
        </p:nvSpPr>
        <p:spPr bwMode="auto">
          <a:xfrm>
            <a:off x="6408790" y="4256138"/>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正方形/長方形 78"/>
          <p:cNvSpPr/>
          <p:nvPr/>
        </p:nvSpPr>
        <p:spPr bwMode="auto">
          <a:xfrm>
            <a:off x="6912694" y="4583061"/>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3" name="正方形/長方形 82"/>
          <p:cNvSpPr/>
          <p:nvPr/>
        </p:nvSpPr>
        <p:spPr bwMode="auto">
          <a:xfrm>
            <a:off x="6915152" y="4887861"/>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4" name="正方形/長方形 83"/>
          <p:cNvSpPr/>
          <p:nvPr/>
        </p:nvSpPr>
        <p:spPr bwMode="auto">
          <a:xfrm>
            <a:off x="6912694" y="5192661"/>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9" name="正方形/長方形 88"/>
          <p:cNvSpPr/>
          <p:nvPr/>
        </p:nvSpPr>
        <p:spPr bwMode="auto">
          <a:xfrm>
            <a:off x="6908392" y="3919383"/>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7" name="カギ線コネクタ 16"/>
          <p:cNvCxnSpPr>
            <a:stCxn id="15" idx="2"/>
            <a:endCxn id="73" idx="1"/>
          </p:cNvCxnSpPr>
          <p:nvPr/>
        </p:nvCxnSpPr>
        <p:spPr bwMode="auto">
          <a:xfrm rot="16200000" flipH="1">
            <a:off x="6115359" y="2047259"/>
            <a:ext cx="268542" cy="288824"/>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カギ線コネクタ 94"/>
          <p:cNvCxnSpPr>
            <a:stCxn id="15" idx="2"/>
            <a:endCxn id="77" idx="1"/>
          </p:cNvCxnSpPr>
          <p:nvPr/>
        </p:nvCxnSpPr>
        <p:spPr bwMode="auto">
          <a:xfrm rot="16200000" flipH="1">
            <a:off x="5445536" y="2717082"/>
            <a:ext cx="1608188" cy="288824"/>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カギ線コネクタ 95"/>
          <p:cNvCxnSpPr>
            <a:stCxn id="78" idx="1"/>
            <a:endCxn id="15" idx="2"/>
          </p:cNvCxnSpPr>
          <p:nvPr/>
        </p:nvCxnSpPr>
        <p:spPr bwMode="auto">
          <a:xfrm rot="10800000">
            <a:off x="6105218" y="2057400"/>
            <a:ext cx="303572" cy="2293988"/>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カギ線コネクタ 96"/>
          <p:cNvCxnSpPr>
            <a:stCxn id="89" idx="1"/>
            <a:endCxn id="77" idx="2"/>
          </p:cNvCxnSpPr>
          <p:nvPr/>
        </p:nvCxnSpPr>
        <p:spPr bwMode="auto">
          <a:xfrm rot="10800000">
            <a:off x="6755992" y="3760839"/>
            <a:ext cx="152400" cy="253795"/>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カギ線コネクタ 97"/>
          <p:cNvCxnSpPr>
            <a:stCxn id="79" idx="1"/>
            <a:endCxn id="78" idx="2"/>
          </p:cNvCxnSpPr>
          <p:nvPr/>
        </p:nvCxnSpPr>
        <p:spPr bwMode="auto">
          <a:xfrm rot="10800000">
            <a:off x="6770740" y="4446639"/>
            <a:ext cx="141954" cy="231673"/>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カギ線コネクタ 98"/>
          <p:cNvCxnSpPr>
            <a:stCxn id="83" idx="1"/>
            <a:endCxn id="78" idx="2"/>
          </p:cNvCxnSpPr>
          <p:nvPr/>
        </p:nvCxnSpPr>
        <p:spPr bwMode="auto">
          <a:xfrm rot="10800000">
            <a:off x="6770740" y="4446639"/>
            <a:ext cx="144412" cy="536473"/>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カギ線コネクタ 99"/>
          <p:cNvCxnSpPr>
            <a:stCxn id="84" idx="1"/>
            <a:endCxn id="78" idx="2"/>
          </p:cNvCxnSpPr>
          <p:nvPr/>
        </p:nvCxnSpPr>
        <p:spPr bwMode="auto">
          <a:xfrm rot="10800000">
            <a:off x="6770740" y="4446639"/>
            <a:ext cx="141954" cy="841273"/>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4" name="グループ化 53"/>
          <p:cNvGrpSpPr/>
          <p:nvPr/>
        </p:nvGrpSpPr>
        <p:grpSpPr>
          <a:xfrm>
            <a:off x="6694540" y="2421192"/>
            <a:ext cx="1033002" cy="690718"/>
            <a:chOff x="6723421" y="2394153"/>
            <a:chExt cx="1033002" cy="690718"/>
          </a:xfrm>
        </p:grpSpPr>
        <p:sp>
          <p:nvSpPr>
            <p:cNvPr id="92" name="正方形/長方形 91"/>
            <p:cNvSpPr/>
            <p:nvPr/>
          </p:nvSpPr>
          <p:spPr bwMode="auto">
            <a:xfrm>
              <a:off x="7032523" y="2589571"/>
              <a:ext cx="723900" cy="190500"/>
            </a:xfrm>
            <a:prstGeom prst="rect">
              <a:avLst/>
            </a:prstGeom>
            <a:solidFill>
              <a:srgbClr val="92D050"/>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3" name="正方形/長方形 92"/>
            <p:cNvSpPr/>
            <p:nvPr/>
          </p:nvSpPr>
          <p:spPr bwMode="auto">
            <a:xfrm>
              <a:off x="7030065" y="2894371"/>
              <a:ext cx="723900" cy="190500"/>
            </a:xfrm>
            <a:prstGeom prst="rect">
              <a:avLst/>
            </a:prstGeom>
            <a:solidFill>
              <a:srgbClr val="92D050"/>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94" name="カギ線コネクタ 93"/>
            <p:cNvCxnSpPr>
              <a:stCxn id="73" idx="2"/>
              <a:endCxn id="92" idx="1"/>
            </p:cNvCxnSpPr>
            <p:nvPr/>
          </p:nvCxnSpPr>
          <p:spPr bwMode="auto">
            <a:xfrm rot="16200000" flipH="1">
              <a:off x="6732638" y="2384936"/>
              <a:ext cx="290668" cy="309101"/>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カギ線コネクタ 116"/>
            <p:cNvCxnSpPr>
              <a:stCxn id="93" idx="1"/>
              <a:endCxn id="73" idx="2"/>
            </p:cNvCxnSpPr>
            <p:nvPr/>
          </p:nvCxnSpPr>
          <p:spPr bwMode="auto">
            <a:xfrm rot="10800000">
              <a:off x="6723423" y="2394153"/>
              <a:ext cx="306643" cy="595468"/>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5" name="グループ化 54"/>
          <p:cNvGrpSpPr/>
          <p:nvPr/>
        </p:nvGrpSpPr>
        <p:grpSpPr>
          <a:xfrm>
            <a:off x="6105219" y="3265538"/>
            <a:ext cx="1015181" cy="190500"/>
            <a:chOff x="6134100" y="3200400"/>
            <a:chExt cx="1015181" cy="190500"/>
          </a:xfrm>
        </p:grpSpPr>
        <p:sp>
          <p:nvSpPr>
            <p:cNvPr id="76" name="正方形/長方形 75"/>
            <p:cNvSpPr/>
            <p:nvPr/>
          </p:nvSpPr>
          <p:spPr bwMode="auto">
            <a:xfrm>
              <a:off x="6425381" y="3200400"/>
              <a:ext cx="723900" cy="190500"/>
            </a:xfrm>
            <a:prstGeom prst="rect">
              <a:avLst/>
            </a:prstGeom>
            <a:solidFill>
              <a:srgbClr val="00CCFF"/>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53" name="直線コネクタ 52"/>
            <p:cNvCxnSpPr>
              <a:stCxn id="76" idx="1"/>
            </p:cNvCxnSpPr>
            <p:nvPr/>
          </p:nvCxnSpPr>
          <p:spPr bwMode="auto">
            <a:xfrm flipH="1">
              <a:off x="6134100" y="3295650"/>
              <a:ext cx="291281" cy="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27" name="図 126"/>
          <p:cNvPicPr>
            <a:picLocks noChangeAspect="1"/>
          </p:cNvPicPr>
          <p:nvPr/>
        </p:nvPicPr>
        <p:blipFill>
          <a:blip r:embed="rId4"/>
          <a:stretch>
            <a:fillRect/>
          </a:stretch>
        </p:blipFill>
        <p:spPr>
          <a:xfrm>
            <a:off x="3466067" y="3081797"/>
            <a:ext cx="915987" cy="805729"/>
          </a:xfrm>
          <a:prstGeom prst="rect">
            <a:avLst/>
          </a:prstGeom>
          <a:ln>
            <a:noFill/>
          </a:ln>
          <a:effectLst>
            <a:outerShdw blurRad="292100" dist="139700" dir="2700000" algn="tl" rotWithShape="0">
              <a:srgbClr val="333333">
                <a:alpha val="65000"/>
              </a:srgbClr>
            </a:outerShdw>
          </a:effectLst>
        </p:spPr>
      </p:pic>
      <p:cxnSp>
        <p:nvCxnSpPr>
          <p:cNvPr id="61" name="直線コネクタ 60"/>
          <p:cNvCxnSpPr/>
          <p:nvPr/>
        </p:nvCxnSpPr>
        <p:spPr bwMode="auto">
          <a:xfrm flipH="1">
            <a:off x="1013399" y="4025695"/>
            <a:ext cx="990600" cy="452593"/>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直線コネクタ 128"/>
          <p:cNvCxnSpPr/>
          <p:nvPr/>
        </p:nvCxnSpPr>
        <p:spPr bwMode="auto">
          <a:xfrm>
            <a:off x="2384999" y="4025695"/>
            <a:ext cx="0" cy="452593"/>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直線コネクタ 131"/>
          <p:cNvCxnSpPr/>
          <p:nvPr/>
        </p:nvCxnSpPr>
        <p:spPr bwMode="auto">
          <a:xfrm>
            <a:off x="2842199" y="4025695"/>
            <a:ext cx="914400" cy="452593"/>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71" name="下矢印 11270"/>
          <p:cNvSpPr/>
          <p:nvPr/>
        </p:nvSpPr>
        <p:spPr bwMode="auto">
          <a:xfrm>
            <a:off x="1869358" y="2495550"/>
            <a:ext cx="838200" cy="570271"/>
          </a:xfrm>
          <a:prstGeom prst="downArrow">
            <a:avLst/>
          </a:prstGeom>
          <a:solidFill>
            <a:srgbClr val="FF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031" name="Picture 7" descr="C:\Users\Masanori\AppData\Local\Microsoft\Windows\Temporary Internet Files\Content.IE5\55ZKQZRL\MC90038355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132690" y="2987636"/>
            <a:ext cx="1797459" cy="22008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asanori\AppData\Local\Microsoft\Windows\Temporary Internet Files\Content.IE5\86QH21EP\MC90039100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886538" y="2986088"/>
            <a:ext cx="1828124" cy="2205543"/>
          </a:xfrm>
          <a:prstGeom prst="rect">
            <a:avLst/>
          </a:prstGeom>
          <a:noFill/>
          <a:extLst>
            <a:ext uri="{909E8E84-426E-40DD-AFC4-6F175D3DCCD1}">
              <a14:hiddenFill xmlns:a14="http://schemas.microsoft.com/office/drawing/2010/main">
                <a:solidFill>
                  <a:srgbClr val="FFFFFF"/>
                </a:solidFill>
              </a14:hiddenFill>
            </a:ext>
          </a:extLst>
        </p:spPr>
      </p:pic>
      <p:sp>
        <p:nvSpPr>
          <p:cNvPr id="11272" name="角丸四角形 11271"/>
          <p:cNvSpPr/>
          <p:nvPr/>
        </p:nvSpPr>
        <p:spPr bwMode="auto">
          <a:xfrm>
            <a:off x="172740" y="5715000"/>
            <a:ext cx="8818860" cy="800100"/>
          </a:xfrm>
          <a:prstGeom prst="roundRect">
            <a:avLst>
              <a:gd name="adj" fmla="val 0"/>
            </a:avLst>
          </a:prstGeom>
          <a:solidFill>
            <a:schemeClr val="accent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n-ea"/>
              </a:rPr>
              <a:t>スキーマレスで、項目の追加・変更が簡単</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n-ea"/>
              </a:rPr>
              <a:t>非構造化データに対応可能</a:t>
            </a:r>
          </a:p>
        </p:txBody>
      </p:sp>
      <p:sp>
        <p:nvSpPr>
          <p:cNvPr id="11279" name="角丸四角形 11278"/>
          <p:cNvSpPr/>
          <p:nvPr/>
        </p:nvSpPr>
        <p:spPr bwMode="auto">
          <a:xfrm>
            <a:off x="172740" y="1066800"/>
            <a:ext cx="1831260" cy="408037"/>
          </a:xfrm>
          <a:prstGeom prst="roundRect">
            <a:avLst>
              <a:gd name="adj" fmla="val 0"/>
            </a:avLst>
          </a:prstGeom>
          <a:solidFill>
            <a:schemeClr val="accent1"/>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cs typeface="Arial" pitchFamily="34" charset="0"/>
              </a:rPr>
              <a:t>リレーショナル</a:t>
            </a:r>
            <a:r>
              <a:rPr kumimoji="0" lang="en-US" altLang="ja-JP" sz="1400" b="0" i="0" u="none" strike="noStrike" cap="none" normalizeH="0" baseline="0" dirty="0" smtClean="0">
                <a:ln>
                  <a:noFill/>
                </a:ln>
                <a:solidFill>
                  <a:schemeClr val="bg1"/>
                </a:solidFill>
                <a:effectLst/>
                <a:cs typeface="Arial" pitchFamily="34" charset="0"/>
              </a:rPr>
              <a:t>DB</a:t>
            </a:r>
            <a:endParaRPr kumimoji="0" lang="ja-JP" altLang="en-US" sz="1400" b="0" i="0" u="none" strike="noStrike" cap="none" normalizeH="0" baseline="0" dirty="0" smtClean="0">
              <a:ln>
                <a:noFill/>
              </a:ln>
              <a:solidFill>
                <a:schemeClr val="bg1"/>
              </a:solidFill>
              <a:effectLst/>
              <a:cs typeface="Arial" pitchFamily="34" charset="0"/>
            </a:endParaRPr>
          </a:p>
        </p:txBody>
      </p:sp>
      <p:sp>
        <p:nvSpPr>
          <p:cNvPr id="151" name="角丸四角形 150"/>
          <p:cNvSpPr/>
          <p:nvPr/>
        </p:nvSpPr>
        <p:spPr bwMode="auto">
          <a:xfrm>
            <a:off x="5334000" y="1066800"/>
            <a:ext cx="1943102" cy="408037"/>
          </a:xfrm>
          <a:prstGeom prst="roundRect">
            <a:avLst>
              <a:gd name="adj" fmla="val 0"/>
            </a:avLst>
          </a:prstGeom>
          <a:solidFill>
            <a:srgbClr val="038006"/>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cs typeface="Arial" pitchFamily="34" charset="0"/>
              </a:rPr>
              <a:t>ドキュメント</a:t>
            </a:r>
            <a:r>
              <a:rPr kumimoji="0" lang="ja-JP" altLang="en-US" sz="1400" dirty="0" smtClean="0">
                <a:solidFill>
                  <a:schemeClr val="bg1"/>
                </a:solidFill>
                <a:cs typeface="Arial" pitchFamily="34" charset="0"/>
              </a:rPr>
              <a:t>指向</a:t>
            </a:r>
            <a:r>
              <a:rPr kumimoji="0" lang="en-US" altLang="ja-JP" sz="1400" b="0" i="0" u="none" strike="noStrike" cap="none" normalizeH="0" baseline="0" dirty="0" smtClean="0">
                <a:ln>
                  <a:noFill/>
                </a:ln>
                <a:solidFill>
                  <a:schemeClr val="bg1"/>
                </a:solidFill>
                <a:effectLst/>
                <a:cs typeface="Arial" pitchFamily="34" charset="0"/>
              </a:rPr>
              <a:t>DB</a:t>
            </a:r>
            <a:endParaRPr kumimoji="0" lang="ja-JP" altLang="en-US" sz="1400" b="0" i="0" u="none" strike="noStrike" cap="none" normalizeH="0" baseline="0" dirty="0" smtClean="0">
              <a:ln>
                <a:noFill/>
              </a:ln>
              <a:solidFill>
                <a:schemeClr val="bg1"/>
              </a:solidFill>
              <a:effectLst/>
              <a:cs typeface="Arial" pitchFamily="34" charset="0"/>
            </a:endParaRPr>
          </a:p>
        </p:txBody>
      </p:sp>
      <p:sp>
        <p:nvSpPr>
          <p:cNvPr id="37" name="角丸四角形 36"/>
          <p:cNvSpPr/>
          <p:nvPr/>
        </p:nvSpPr>
        <p:spPr bwMode="auto">
          <a:xfrm>
            <a:off x="7365592" y="1066800"/>
            <a:ext cx="1626008" cy="408037"/>
          </a:xfrm>
          <a:prstGeom prst="roundRect">
            <a:avLst>
              <a:gd name="adj" fmla="val 0"/>
            </a:avLst>
          </a:prstGeom>
          <a:solidFill>
            <a:schemeClr val="accent3"/>
          </a:solidFill>
          <a:ln>
            <a:noFill/>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chemeClr val="bg1"/>
                </a:solidFill>
                <a:effectLst/>
                <a:cs typeface="Arial" pitchFamily="34" charset="0"/>
              </a:rPr>
              <a:t>JSON/XML DB</a:t>
            </a:r>
            <a:endParaRPr kumimoji="0" lang="ja-JP" altLang="en-US" sz="1400" b="0" i="0" u="none" strike="noStrike" cap="none" normalizeH="0" baseline="0" dirty="0" smtClean="0">
              <a:ln>
                <a:noFill/>
              </a:ln>
              <a:solidFill>
                <a:schemeClr val="bg1"/>
              </a:solidFill>
              <a:effectLst/>
              <a:cs typeface="Arial" pitchFamily="34" charset="0"/>
            </a:endParaRPr>
          </a:p>
        </p:txBody>
      </p:sp>
    </p:spTree>
    <p:extLst>
      <p:ext uri="{BB962C8B-B14F-4D97-AF65-F5344CB8AC3E}">
        <p14:creationId xmlns:p14="http://schemas.microsoft.com/office/powerpoint/2010/main" val="8183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fade">
                                      <p:cBhvr>
                                        <p:cTn id="14" dur="500"/>
                                        <p:tgtEl>
                                          <p:spTgt spid="103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fill="hold"/>
                                        <p:tgtEl>
                                          <p:spTgt spid="55"/>
                                        </p:tgtEl>
                                        <p:attrNameLst>
                                          <p:attrName>ppt_x</p:attrName>
                                        </p:attrNameLst>
                                      </p:cBhvr>
                                      <p:tavLst>
                                        <p:tav tm="0">
                                          <p:val>
                                            <p:strVal val="1+#ppt_w/2"/>
                                          </p:val>
                                        </p:tav>
                                        <p:tav tm="100000">
                                          <p:val>
                                            <p:strVal val="#ppt_x"/>
                                          </p:val>
                                        </p:tav>
                                      </p:tavLst>
                                    </p:anim>
                                    <p:anim calcmode="lin" valueType="num">
                                      <p:cBhvr additive="base">
                                        <p:cTn id="26"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animEffect transition="in" filter="fade">
                                      <p:cBhvr>
                                        <p:cTn id="31"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err="1" smtClean="0">
                <a:solidFill>
                  <a:schemeClr val="bg1"/>
                </a:solidFill>
                <a:latin typeface="Arial Black" panose="020B0A04020102020204" pitchFamily="34" charset="0"/>
                <a:ea typeface="HGP創英角ｺﾞｼｯｸUB" pitchFamily="50" charset="-128"/>
                <a:cs typeface="Arial" pitchFamily="34" charset="0"/>
              </a:rPr>
              <a:t>NewSQL</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データベースとは？</a:t>
            </a:r>
            <a:endParaRPr kumimoji="1" lang="ja-JP" altLang="en-US" dirty="0"/>
          </a:p>
        </p:txBody>
      </p:sp>
      <p:pic>
        <p:nvPicPr>
          <p:cNvPr id="1026" name="Picture 2" descr="C:\Users\Shoji Okoshi\AppData\Local\Microsoft\Windows\Temporary Internet Files\Content.IE5\J9G324I5\MP9004491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429" y="1224136"/>
            <a:ext cx="4283968" cy="321297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bwMode="auto">
          <a:xfrm>
            <a:off x="1247031" y="4725144"/>
            <a:ext cx="6629400" cy="1368152"/>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ja-JP" sz="2000" dirty="0">
                <a:solidFill>
                  <a:schemeClr val="bg1"/>
                </a:solidFill>
                <a:latin typeface="+mn-lt"/>
                <a:ea typeface="+mn-ea"/>
              </a:rPr>
              <a:t>「データベース</a:t>
            </a:r>
            <a:r>
              <a:rPr kumimoji="0" lang="en-US" altLang="ja-JP" sz="2000" dirty="0">
                <a:solidFill>
                  <a:schemeClr val="bg1"/>
                </a:solidFill>
                <a:latin typeface="+mn-lt"/>
                <a:ea typeface="+mn-ea"/>
              </a:rPr>
              <a:t>(Database)</a:t>
            </a:r>
            <a:r>
              <a:rPr kumimoji="0" lang="ja-JP" altLang="ja-JP" sz="2000" dirty="0">
                <a:solidFill>
                  <a:schemeClr val="bg1"/>
                </a:solidFill>
                <a:latin typeface="+mn-lt"/>
                <a:ea typeface="+mn-ea"/>
              </a:rPr>
              <a:t>」</a:t>
            </a:r>
            <a:r>
              <a:rPr kumimoji="0" lang="ja-JP" altLang="en-US" sz="2000" dirty="0">
                <a:solidFill>
                  <a:schemeClr val="bg1"/>
                </a:solidFill>
                <a:latin typeface="+mn-lt"/>
                <a:ea typeface="+mn-ea"/>
              </a:rPr>
              <a:t>の語源</a:t>
            </a:r>
            <a:endParaRPr kumimoji="0" lang="en-US" altLang="ja-JP" dirty="0">
              <a:solidFill>
                <a:schemeClr val="bg1"/>
              </a:solidFill>
              <a:latin typeface="+mn-lt"/>
              <a:ea typeface="+mn-ea"/>
            </a:endParaRPr>
          </a:p>
          <a:p>
            <a:pPr algn="ctr">
              <a:spcBef>
                <a:spcPct val="20000"/>
              </a:spcBef>
            </a:pPr>
            <a:r>
              <a:rPr kumimoji="0" lang="en-US" altLang="ja-JP" sz="1400" dirty="0">
                <a:solidFill>
                  <a:schemeClr val="bg1"/>
                </a:solidFill>
                <a:latin typeface="+mn-lt"/>
                <a:ea typeface="+mn-ea"/>
              </a:rPr>
              <a:t>1950</a:t>
            </a:r>
            <a:r>
              <a:rPr kumimoji="0" lang="ja-JP" altLang="ja-JP" sz="1400" dirty="0">
                <a:solidFill>
                  <a:schemeClr val="bg1"/>
                </a:solidFill>
                <a:latin typeface="+mn-lt"/>
                <a:ea typeface="+mn-ea"/>
              </a:rPr>
              <a:t>年頃アメリカ国防省において、複数に点在する資料保管場所を一箇所に集約し、そこに行けば全てのデータを得ることが出来るように効率化を図る目的で誕生した</a:t>
            </a:r>
            <a:r>
              <a:rPr kumimoji="0" lang="ja-JP" altLang="ja-JP" sz="1400" dirty="0" smtClean="0">
                <a:solidFill>
                  <a:schemeClr val="bg1"/>
                </a:solidFill>
                <a:latin typeface="+mn-lt"/>
                <a:ea typeface="+mn-ea"/>
              </a:rPr>
              <a:t>。</a:t>
            </a:r>
            <a:r>
              <a:rPr kumimoji="0" lang="ja-JP" altLang="en-US" sz="1400" dirty="0">
                <a:solidFill>
                  <a:schemeClr val="bg1"/>
                </a:solidFill>
                <a:latin typeface="+mn-lt"/>
                <a:ea typeface="+mn-ea"/>
              </a:rPr>
              <a:t>資料</a:t>
            </a:r>
            <a:r>
              <a:rPr kumimoji="0" lang="ja-JP" altLang="en-US" sz="1400" dirty="0" smtClean="0">
                <a:solidFill>
                  <a:schemeClr val="bg1"/>
                </a:solidFill>
                <a:latin typeface="+mn-lt"/>
                <a:ea typeface="+mn-ea"/>
              </a:rPr>
              <a:t>が</a:t>
            </a:r>
            <a:r>
              <a:rPr kumimoji="0" lang="ja-JP" altLang="ja-JP" sz="1400" dirty="0" smtClean="0">
                <a:solidFill>
                  <a:schemeClr val="bg1"/>
                </a:solidFill>
                <a:latin typeface="+mn-lt"/>
                <a:ea typeface="+mn-ea"/>
              </a:rPr>
              <a:t>一箇所</a:t>
            </a:r>
            <a:r>
              <a:rPr kumimoji="0" lang="ja-JP" altLang="ja-JP" sz="1400" dirty="0">
                <a:solidFill>
                  <a:schemeClr val="bg1"/>
                </a:solidFill>
                <a:latin typeface="+mn-lt"/>
                <a:ea typeface="+mn-ea"/>
              </a:rPr>
              <a:t>に集約された場所を、情報</a:t>
            </a:r>
            <a:r>
              <a:rPr kumimoji="0" lang="en-US" altLang="ja-JP" sz="1400" dirty="0">
                <a:solidFill>
                  <a:schemeClr val="bg1"/>
                </a:solidFill>
                <a:latin typeface="+mn-lt"/>
                <a:ea typeface="+mn-ea"/>
              </a:rPr>
              <a:t>(Data)</a:t>
            </a:r>
            <a:r>
              <a:rPr kumimoji="0" lang="ja-JP" altLang="ja-JP" sz="1400" dirty="0">
                <a:solidFill>
                  <a:schemeClr val="bg1"/>
                </a:solidFill>
                <a:latin typeface="+mn-lt"/>
                <a:ea typeface="+mn-ea"/>
              </a:rPr>
              <a:t>の基地</a:t>
            </a:r>
            <a:r>
              <a:rPr kumimoji="0" lang="en-US" altLang="ja-JP" sz="1400" dirty="0">
                <a:solidFill>
                  <a:schemeClr val="bg1"/>
                </a:solidFill>
                <a:latin typeface="+mn-lt"/>
                <a:ea typeface="+mn-ea"/>
              </a:rPr>
              <a:t>(Base)</a:t>
            </a:r>
            <a:r>
              <a:rPr kumimoji="0" lang="ja-JP" altLang="ja-JP" sz="1400" dirty="0">
                <a:solidFill>
                  <a:schemeClr val="bg1"/>
                </a:solidFill>
                <a:latin typeface="+mn-lt"/>
                <a:ea typeface="+mn-ea"/>
              </a:rPr>
              <a:t>と呼び、これが今日のデータベースの語源とされてい</a:t>
            </a:r>
            <a:r>
              <a:rPr kumimoji="0" lang="ja-JP" altLang="en-US" sz="1400" dirty="0">
                <a:solidFill>
                  <a:schemeClr val="bg1"/>
                </a:solidFill>
                <a:latin typeface="+mn-lt"/>
                <a:ea typeface="+mn-ea"/>
              </a:rPr>
              <a:t>る</a:t>
            </a:r>
            <a:r>
              <a:rPr kumimoji="0" lang="ja-JP" altLang="ja-JP" sz="1400" dirty="0" smtClean="0">
                <a:solidFill>
                  <a:schemeClr val="bg1"/>
                </a:solidFill>
                <a:latin typeface="+mn-lt"/>
                <a:ea typeface="+mn-ea"/>
              </a:rPr>
              <a:t>。</a:t>
            </a:r>
            <a:endParaRPr kumimoji="0" lang="ja-JP" altLang="en-US" sz="1400" dirty="0">
              <a:solidFill>
                <a:schemeClr val="bg1"/>
              </a:solidFill>
              <a:latin typeface="+mn-lt"/>
              <a:ea typeface="+mn-ea"/>
            </a:endParaRPr>
          </a:p>
        </p:txBody>
      </p:sp>
    </p:spTree>
    <p:extLst>
      <p:ext uri="{BB962C8B-B14F-4D97-AF65-F5344CB8AC3E}">
        <p14:creationId xmlns:p14="http://schemas.microsoft.com/office/powerpoint/2010/main" val="311075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 + </a:t>
            </a:r>
            <a:r>
              <a:rPr kumimoji="1" lang="en-US" altLang="ja-JP" dirty="0" err="1" smtClean="0"/>
              <a:t>NoSQL</a:t>
            </a:r>
            <a:r>
              <a:rPr kumimoji="1" lang="en-US" altLang="ja-JP" dirty="0" smtClean="0"/>
              <a:t> = </a:t>
            </a:r>
            <a:r>
              <a:rPr kumimoji="1" lang="en-US" altLang="ja-JP" dirty="0" err="1" smtClean="0"/>
              <a:t>NewSQL</a:t>
            </a:r>
            <a:endParaRPr kumimoji="1" lang="ja-JP" alt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052736"/>
            <a:ext cx="661268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778" y="2918582"/>
            <a:ext cx="52768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11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1+#ppt_w/2"/>
                                          </p:val>
                                        </p:tav>
                                        <p:tav tm="100000">
                                          <p:val>
                                            <p:strVal val="#ppt_x"/>
                                          </p:val>
                                        </p:tav>
                                      </p:tavLst>
                                    </p:anim>
                                    <p:anim calcmode="lin" valueType="num">
                                      <p:cBhvr additive="base">
                                        <p:cTn id="8"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0-#ppt_w/2"/>
                                          </p:val>
                                        </p:tav>
                                        <p:tav tm="100000">
                                          <p:val>
                                            <p:strVal val="#ppt_x"/>
                                          </p:val>
                                        </p:tav>
                                      </p:tavLst>
                                    </p:anim>
                                    <p:anim calcmode="lin" valueType="num">
                                      <p:cBhvr additive="base">
                                        <p:cTn id="14"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a:t>
            </a:r>
            <a:r>
              <a:rPr kumimoji="1" lang="ja-JP" altLang="en-US" dirty="0" smtClean="0"/>
              <a:t>と</a:t>
            </a:r>
            <a:r>
              <a:rPr kumimoji="1" lang="en-US" altLang="ja-JP" dirty="0" err="1" smtClean="0"/>
              <a:t>NoSQL</a:t>
            </a:r>
            <a:r>
              <a:rPr kumimoji="1" lang="ja-JP" altLang="en-US" dirty="0" smtClean="0"/>
              <a:t>の「良いとこ取り」</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987551876"/>
              </p:ext>
            </p:extLst>
          </p:nvPr>
        </p:nvGraphicFramePr>
        <p:xfrm>
          <a:off x="359532" y="1120898"/>
          <a:ext cx="8424936" cy="1660030"/>
        </p:xfrm>
        <a:graphic>
          <a:graphicData uri="http://schemas.openxmlformats.org/drawingml/2006/table">
            <a:tbl>
              <a:tblPr firstRow="1" bandCol="1">
                <a:tableStyleId>{7DF18680-E054-41AD-8BC1-D1AEF772440D}</a:tableStyleId>
              </a:tblPr>
              <a:tblGrid>
                <a:gridCol w="2268252"/>
                <a:gridCol w="2052228"/>
                <a:gridCol w="2052228"/>
                <a:gridCol w="2052228"/>
              </a:tblGrid>
              <a:tr h="332006">
                <a:tc>
                  <a:txBody>
                    <a:bodyPr/>
                    <a:lstStyle/>
                    <a:p>
                      <a:endParaRPr kumimoji="1" lang="ja-JP" altLang="en-US" sz="1400" dirty="0"/>
                    </a:p>
                  </a:txBody>
                  <a:tcPr/>
                </a:tc>
                <a:tc>
                  <a:txBody>
                    <a:bodyPr/>
                    <a:lstStyle/>
                    <a:p>
                      <a:pPr algn="ctr"/>
                      <a:r>
                        <a:rPr kumimoji="1" lang="en-US" altLang="ja-JP" sz="1400" dirty="0" smtClean="0"/>
                        <a:t>RDBMS</a:t>
                      </a:r>
                      <a:endParaRPr kumimoji="1" lang="ja-JP" altLang="en-US" sz="1400" dirty="0"/>
                    </a:p>
                  </a:txBody>
                  <a:tcPr/>
                </a:tc>
                <a:tc>
                  <a:txBody>
                    <a:bodyPr/>
                    <a:lstStyle/>
                    <a:p>
                      <a:pPr algn="ctr"/>
                      <a:r>
                        <a:rPr kumimoji="1" lang="en-US" altLang="ja-JP" sz="1400" dirty="0" err="1" smtClean="0"/>
                        <a:t>NoSQL</a:t>
                      </a:r>
                      <a:endParaRPr kumimoji="1" lang="ja-JP" altLang="en-US" sz="1400" dirty="0"/>
                    </a:p>
                  </a:txBody>
                  <a:tcPr/>
                </a:tc>
                <a:tc>
                  <a:txBody>
                    <a:bodyPr/>
                    <a:lstStyle/>
                    <a:p>
                      <a:pPr algn="ctr"/>
                      <a:r>
                        <a:rPr kumimoji="1" lang="en-US" altLang="ja-JP" sz="1400" dirty="0" err="1" smtClean="0"/>
                        <a:t>NewSQL</a:t>
                      </a:r>
                      <a:endParaRPr kumimoji="1" lang="ja-JP" altLang="en-US" sz="1400" dirty="0"/>
                    </a:p>
                  </a:txBody>
                  <a:tcPr/>
                </a:tc>
              </a:tr>
              <a:tr h="332006">
                <a:tc>
                  <a:txBody>
                    <a:bodyPr/>
                    <a:lstStyle/>
                    <a:p>
                      <a:r>
                        <a:rPr kumimoji="1" lang="ja-JP" altLang="en-US" sz="1400" dirty="0" smtClean="0"/>
                        <a:t>データの整合性確保</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en-US" altLang="ja-JP" sz="1400" dirty="0" smtClean="0"/>
                    </a:p>
                  </a:txBody>
                  <a:tcPr/>
                </a:tc>
              </a:tr>
              <a:tr h="332006">
                <a:tc>
                  <a:txBody>
                    <a:bodyPr/>
                    <a:lstStyle/>
                    <a:p>
                      <a:r>
                        <a:rPr kumimoji="1" lang="ja-JP" altLang="en-US" sz="1400" dirty="0" smtClean="0"/>
                        <a:t>分散処理</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r>
              <a:tr h="332006">
                <a:tc>
                  <a:txBody>
                    <a:bodyPr/>
                    <a:lstStyle/>
                    <a:p>
                      <a:r>
                        <a:rPr kumimoji="1" lang="ja-JP" altLang="en-US" sz="1400" dirty="0" smtClean="0"/>
                        <a:t>トランザクション処理</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en-US" altLang="ja-JP" sz="1400" dirty="0" smtClean="0"/>
                        <a:t>×</a:t>
                      </a:r>
                    </a:p>
                  </a:txBody>
                  <a:tcPr/>
                </a:tc>
                <a:tc>
                  <a:txBody>
                    <a:bodyPr/>
                    <a:lstStyle/>
                    <a:p>
                      <a:pPr algn="ctr"/>
                      <a:r>
                        <a:rPr kumimoji="1" lang="ja-JP" altLang="en-US" sz="1400" dirty="0" smtClean="0"/>
                        <a:t>○</a:t>
                      </a:r>
                      <a:endParaRPr kumimoji="1" lang="en-US" altLang="ja-JP" sz="1400" dirty="0" smtClean="0"/>
                    </a:p>
                  </a:txBody>
                  <a:tcPr/>
                </a:tc>
              </a:tr>
              <a:tr h="332006">
                <a:tc>
                  <a:txBody>
                    <a:bodyPr/>
                    <a:lstStyle/>
                    <a:p>
                      <a:r>
                        <a:rPr kumimoji="1" lang="en-US" altLang="ja-JP" sz="1400" dirty="0" smtClean="0"/>
                        <a:t>SQL</a:t>
                      </a:r>
                      <a:r>
                        <a:rPr kumimoji="1" lang="ja-JP" altLang="en-US" sz="1400" dirty="0" smtClean="0"/>
                        <a:t>サポート</a:t>
                      </a:r>
                      <a:endParaRPr kumimoji="1" lang="en-US" altLang="ja-JP" sz="1400" baseline="0" dirty="0" smtClean="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en-US" altLang="ja-JP" sz="1400" dirty="0" smtClean="0"/>
                        <a:t>×</a:t>
                      </a:r>
                    </a:p>
                  </a:txBody>
                  <a:tcPr/>
                </a:tc>
                <a:tc>
                  <a:txBody>
                    <a:bodyPr/>
                    <a:lstStyle/>
                    <a:p>
                      <a:pPr algn="ctr"/>
                      <a:r>
                        <a:rPr kumimoji="1" lang="ja-JP" altLang="en-US" sz="1400" dirty="0" smtClean="0"/>
                        <a:t>○</a:t>
                      </a:r>
                      <a:endParaRPr kumimoji="1" lang="en-US" altLang="ja-JP" sz="1400" dirty="0" smtClean="0"/>
                    </a:p>
                  </a:txBody>
                  <a:tcPr/>
                </a:tc>
              </a:tr>
            </a:tbl>
          </a:graphicData>
        </a:graphic>
      </p:graphicFrame>
      <p:sp>
        <p:nvSpPr>
          <p:cNvPr id="4" name="正方形/長方形 3"/>
          <p:cNvSpPr/>
          <p:nvPr/>
        </p:nvSpPr>
        <p:spPr bwMode="auto">
          <a:xfrm>
            <a:off x="395536" y="2924944"/>
            <a:ext cx="2232248" cy="797441"/>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smtClean="0">
                <a:solidFill>
                  <a:schemeClr val="bg1"/>
                </a:solidFill>
                <a:latin typeface="+mn-lt"/>
                <a:ea typeface="+mn-ea"/>
              </a:rPr>
              <a:t>NewSQL</a:t>
            </a:r>
            <a:r>
              <a:rPr kumimoji="0" lang="en-US" altLang="ja-JP" sz="2000" dirty="0" smtClean="0">
                <a:solidFill>
                  <a:schemeClr val="bg1"/>
                </a:solidFill>
                <a:latin typeface="+mn-lt"/>
                <a:ea typeface="+mn-ea"/>
              </a:rPr>
              <a:t> DB</a:t>
            </a:r>
            <a:endParaRPr kumimoji="0" lang="ja-JP" altLang="en-US" sz="2000" dirty="0">
              <a:solidFill>
                <a:schemeClr val="bg1"/>
              </a:solidFill>
              <a:latin typeface="+mn-lt"/>
              <a:ea typeface="+mn-ea"/>
            </a:endParaRPr>
          </a:p>
        </p:txBody>
      </p:sp>
      <p:sp>
        <p:nvSpPr>
          <p:cNvPr id="5" name="正方形/長方形 4"/>
          <p:cNvSpPr/>
          <p:nvPr/>
        </p:nvSpPr>
        <p:spPr bwMode="auto">
          <a:xfrm>
            <a:off x="393705" y="3789040"/>
            <a:ext cx="2232248" cy="797441"/>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smtClean="0">
                <a:solidFill>
                  <a:schemeClr val="bg1"/>
                </a:solidFill>
                <a:latin typeface="+mn-lt"/>
                <a:ea typeface="+mn-ea"/>
              </a:rPr>
              <a:t>RDBMS+NoSQL</a:t>
            </a:r>
            <a:endParaRPr kumimoji="0" lang="ja-JP" altLang="en-US" sz="2000" dirty="0">
              <a:solidFill>
                <a:schemeClr val="bg1"/>
              </a:solidFill>
              <a:latin typeface="+mn-lt"/>
              <a:ea typeface="+mn-ea"/>
            </a:endParaRPr>
          </a:p>
        </p:txBody>
      </p:sp>
      <p:sp>
        <p:nvSpPr>
          <p:cNvPr id="6" name="正方形/長方形 5"/>
          <p:cNvSpPr/>
          <p:nvPr/>
        </p:nvSpPr>
        <p:spPr bwMode="auto">
          <a:xfrm>
            <a:off x="393705" y="4653136"/>
            <a:ext cx="2232248" cy="797441"/>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smtClean="0">
                <a:solidFill>
                  <a:schemeClr val="bg1"/>
                </a:solidFill>
                <a:latin typeface="+mn-lt"/>
                <a:ea typeface="+mn-ea"/>
              </a:rPr>
              <a:t>NewSQL</a:t>
            </a:r>
            <a:r>
              <a:rPr kumimoji="0" lang="en-US" altLang="ja-JP" sz="2000" dirty="0" smtClean="0">
                <a:solidFill>
                  <a:schemeClr val="bg1"/>
                </a:solidFill>
                <a:latin typeface="+mn-lt"/>
                <a:ea typeface="+mn-ea"/>
              </a:rPr>
              <a:t>-as-a-Service</a:t>
            </a:r>
            <a:endParaRPr kumimoji="0" lang="ja-JP" altLang="en-US" sz="2000" dirty="0">
              <a:solidFill>
                <a:schemeClr val="bg1"/>
              </a:solidFill>
              <a:latin typeface="+mn-lt"/>
              <a:ea typeface="+mn-ea"/>
            </a:endParaRPr>
          </a:p>
        </p:txBody>
      </p:sp>
      <p:sp>
        <p:nvSpPr>
          <p:cNvPr id="7" name="正方形/長方形 6"/>
          <p:cNvSpPr/>
          <p:nvPr/>
        </p:nvSpPr>
        <p:spPr bwMode="auto">
          <a:xfrm>
            <a:off x="2780184" y="2924944"/>
            <a:ext cx="5968280" cy="79744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mn-lt"/>
                <a:ea typeface="+mn-ea"/>
              </a:rPr>
              <a:t>VoltDB</a:t>
            </a:r>
            <a:r>
              <a:rPr kumimoji="0" lang="ja-JP" altLang="en-US" sz="2000" dirty="0" err="1" smtClean="0">
                <a:solidFill>
                  <a:schemeClr val="bg1"/>
                </a:solidFill>
                <a:latin typeface="+mn-lt"/>
                <a:ea typeface="+mn-ea"/>
              </a:rPr>
              <a:t>、</a:t>
            </a:r>
            <a:r>
              <a:rPr kumimoji="0" lang="en-US" altLang="ja-JP" sz="2000" dirty="0" err="1" smtClean="0">
                <a:solidFill>
                  <a:schemeClr val="bg1"/>
                </a:solidFill>
                <a:latin typeface="+mn-lt"/>
                <a:ea typeface="+mn-ea"/>
              </a:rPr>
              <a:t>ScaleDB</a:t>
            </a:r>
            <a:r>
              <a:rPr kumimoji="0" lang="ja-JP" altLang="en-US" sz="2000" dirty="0" err="1">
                <a:solidFill>
                  <a:schemeClr val="bg1"/>
                </a:solidFill>
                <a:latin typeface="+mn-lt"/>
                <a:ea typeface="+mn-ea"/>
              </a:rPr>
              <a:t>、</a:t>
            </a:r>
            <a:r>
              <a:rPr kumimoji="0" lang="en-US" altLang="ja-JP" sz="2000" dirty="0" err="1">
                <a:solidFill>
                  <a:schemeClr val="bg1"/>
                </a:solidFill>
                <a:latin typeface="+mn-lt"/>
                <a:ea typeface="+mn-ea"/>
              </a:rPr>
              <a:t>Akiban</a:t>
            </a:r>
            <a:r>
              <a:rPr kumimoji="0" lang="ja-JP" altLang="en-US" sz="2000" dirty="0" err="1" smtClean="0">
                <a:solidFill>
                  <a:schemeClr val="bg1"/>
                </a:solidFill>
                <a:latin typeface="+mn-lt"/>
                <a:ea typeface="+mn-ea"/>
              </a:rPr>
              <a:t>、</a:t>
            </a:r>
            <a:r>
              <a:rPr kumimoji="0" lang="en-US" altLang="ja-JP" sz="2000" dirty="0" err="1" smtClean="0">
                <a:solidFill>
                  <a:schemeClr val="bg1"/>
                </a:solidFill>
                <a:latin typeface="+mn-lt"/>
                <a:ea typeface="+mn-ea"/>
              </a:rPr>
              <a:t>Translattice</a:t>
            </a:r>
            <a:r>
              <a:rPr kumimoji="0" lang="ja-JP" altLang="en-US" sz="2000" dirty="0" err="1">
                <a:solidFill>
                  <a:schemeClr val="bg1"/>
                </a:solidFill>
                <a:latin typeface="+mn-lt"/>
                <a:ea typeface="+mn-ea"/>
              </a:rPr>
              <a:t>、</a:t>
            </a:r>
            <a:r>
              <a:rPr kumimoji="0" lang="en-US" altLang="ja-JP" sz="2000" dirty="0" err="1" smtClean="0">
                <a:solidFill>
                  <a:schemeClr val="bg1"/>
                </a:solidFill>
                <a:latin typeface="+mn-lt"/>
                <a:ea typeface="+mn-ea"/>
              </a:rPr>
              <a:t>NuoDB</a:t>
            </a:r>
            <a:r>
              <a:rPr kumimoji="0" lang="ja-JP" altLang="en-US" sz="2000" dirty="0" err="1" smtClean="0">
                <a:solidFill>
                  <a:schemeClr val="bg1"/>
                </a:solidFill>
                <a:latin typeface="+mn-lt"/>
                <a:ea typeface="+mn-ea"/>
              </a:rPr>
              <a:t>、</a:t>
            </a:r>
            <a:r>
              <a:rPr kumimoji="0" lang="en-US" altLang="ja-JP" sz="2000" dirty="0" err="1">
                <a:solidFill>
                  <a:schemeClr val="bg1"/>
                </a:solidFill>
                <a:latin typeface="+mn-lt"/>
                <a:ea typeface="+mn-ea"/>
              </a:rPr>
              <a:t>InfoFrame</a:t>
            </a:r>
            <a:r>
              <a:rPr kumimoji="0" lang="en-US" altLang="ja-JP" sz="2000" dirty="0">
                <a:solidFill>
                  <a:schemeClr val="bg1"/>
                </a:solidFill>
                <a:latin typeface="+mn-lt"/>
                <a:ea typeface="+mn-ea"/>
              </a:rPr>
              <a:t> Relational Store</a:t>
            </a:r>
            <a:endParaRPr kumimoji="0" lang="ja-JP" altLang="en-US" sz="2000" dirty="0">
              <a:solidFill>
                <a:schemeClr val="bg1"/>
              </a:solidFill>
              <a:latin typeface="+mn-lt"/>
              <a:ea typeface="+mn-ea"/>
            </a:endParaRPr>
          </a:p>
        </p:txBody>
      </p:sp>
      <p:sp>
        <p:nvSpPr>
          <p:cNvPr id="8" name="正方形/長方形 7"/>
          <p:cNvSpPr/>
          <p:nvPr/>
        </p:nvSpPr>
        <p:spPr bwMode="auto">
          <a:xfrm>
            <a:off x="2778353" y="3789040"/>
            <a:ext cx="5968280" cy="79744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MySQL </a:t>
            </a:r>
            <a:r>
              <a:rPr kumimoji="0" lang="en-US" altLang="ja-JP" sz="2000" dirty="0">
                <a:solidFill>
                  <a:schemeClr val="bg1"/>
                </a:solidFill>
                <a:latin typeface="+mn-lt"/>
                <a:ea typeface="+mn-ea"/>
              </a:rPr>
              <a:t>Cluster with NDB</a:t>
            </a:r>
            <a:r>
              <a:rPr kumimoji="0" lang="ja-JP" altLang="en-US" sz="2000" dirty="0" err="1" smtClean="0">
                <a:solidFill>
                  <a:schemeClr val="bg1"/>
                </a:solidFill>
                <a:latin typeface="+mn-lt"/>
                <a:ea typeface="+mn-ea"/>
              </a:rPr>
              <a:t>、</a:t>
            </a:r>
            <a:r>
              <a:rPr kumimoji="0" lang="en-US" altLang="ja-JP" sz="2000" dirty="0" smtClean="0">
                <a:solidFill>
                  <a:schemeClr val="bg1"/>
                </a:solidFill>
                <a:latin typeface="+mn-lt"/>
                <a:ea typeface="+mn-ea"/>
              </a:rPr>
              <a:t>MySQL </a:t>
            </a:r>
            <a:r>
              <a:rPr kumimoji="0" lang="en-US" altLang="ja-JP" sz="2000" dirty="0">
                <a:solidFill>
                  <a:schemeClr val="bg1"/>
                </a:solidFill>
                <a:latin typeface="+mn-lt"/>
                <a:ea typeface="+mn-ea"/>
              </a:rPr>
              <a:t>with </a:t>
            </a:r>
            <a:r>
              <a:rPr kumimoji="0" lang="en-US" altLang="ja-JP" sz="2000" dirty="0" err="1">
                <a:solidFill>
                  <a:schemeClr val="bg1"/>
                </a:solidFill>
                <a:latin typeface="+mn-lt"/>
                <a:ea typeface="+mn-ea"/>
              </a:rPr>
              <a:t>HandlerSocket</a:t>
            </a:r>
            <a:endParaRPr kumimoji="0" lang="ja-JP" altLang="en-US" sz="2000" dirty="0">
              <a:solidFill>
                <a:schemeClr val="bg1"/>
              </a:solidFill>
              <a:latin typeface="+mn-lt"/>
              <a:ea typeface="+mn-ea"/>
            </a:endParaRPr>
          </a:p>
        </p:txBody>
      </p:sp>
      <p:sp>
        <p:nvSpPr>
          <p:cNvPr id="9" name="正方形/長方形 8"/>
          <p:cNvSpPr/>
          <p:nvPr/>
        </p:nvSpPr>
        <p:spPr bwMode="auto">
          <a:xfrm>
            <a:off x="2778353" y="4653136"/>
            <a:ext cx="5968280" cy="79744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Amazon Relational Database Service</a:t>
            </a:r>
            <a:r>
              <a:rPr kumimoji="0" lang="ja-JP" altLang="en-US" sz="2000" dirty="0" err="1">
                <a:solidFill>
                  <a:schemeClr val="bg1"/>
                </a:solidFill>
                <a:latin typeface="+mn-lt"/>
                <a:ea typeface="+mn-ea"/>
              </a:rPr>
              <a:t>、</a:t>
            </a:r>
            <a:r>
              <a:rPr kumimoji="0" lang="en-US" altLang="ja-JP" sz="2000" dirty="0">
                <a:solidFill>
                  <a:schemeClr val="bg1"/>
                </a:solidFill>
                <a:latin typeface="+mn-lt"/>
                <a:ea typeface="+mn-ea"/>
              </a:rPr>
              <a:t>SQL Azure</a:t>
            </a:r>
            <a:r>
              <a:rPr kumimoji="0" lang="ja-JP" altLang="en-US" sz="2000" dirty="0" err="1" smtClean="0">
                <a:solidFill>
                  <a:schemeClr val="bg1"/>
                </a:solidFill>
                <a:latin typeface="+mn-lt"/>
                <a:ea typeface="+mn-ea"/>
              </a:rPr>
              <a:t>、</a:t>
            </a:r>
            <a:r>
              <a:rPr kumimoji="0" lang="en-US" altLang="ja-JP" sz="2000" dirty="0" smtClean="0">
                <a:solidFill>
                  <a:schemeClr val="bg1"/>
                </a:solidFill>
                <a:latin typeface="+mn-lt"/>
                <a:ea typeface="+mn-ea"/>
              </a:rPr>
              <a:t>Database.com</a:t>
            </a:r>
            <a:endParaRPr kumimoji="0" lang="ja-JP" altLang="en-US" sz="2000" dirty="0">
              <a:solidFill>
                <a:schemeClr val="bg1"/>
              </a:solidFill>
              <a:latin typeface="+mn-lt"/>
              <a:ea typeface="+mn-ea"/>
            </a:endParaRPr>
          </a:p>
        </p:txBody>
      </p:sp>
      <p:sp>
        <p:nvSpPr>
          <p:cNvPr id="10" name="正方形/長方形 9"/>
          <p:cNvSpPr/>
          <p:nvPr/>
        </p:nvSpPr>
        <p:spPr bwMode="auto">
          <a:xfrm>
            <a:off x="393705" y="5543531"/>
            <a:ext cx="8352928" cy="693782"/>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smtClean="0">
                <a:solidFill>
                  <a:schemeClr val="bg1"/>
                </a:solidFill>
                <a:latin typeface="+mn-lt"/>
                <a:ea typeface="+mn-ea"/>
              </a:rPr>
              <a:t>RDBMS</a:t>
            </a:r>
            <a:r>
              <a:rPr kumimoji="0" lang="ja-JP" altLang="en-US" sz="2400" dirty="0" smtClean="0">
                <a:solidFill>
                  <a:schemeClr val="bg1"/>
                </a:solidFill>
                <a:latin typeface="+mn-lt"/>
                <a:ea typeface="+mn-ea"/>
              </a:rPr>
              <a:t>と</a:t>
            </a:r>
            <a:r>
              <a:rPr kumimoji="0" lang="en-US" altLang="ja-JP" sz="2400" dirty="0" err="1" smtClean="0">
                <a:solidFill>
                  <a:schemeClr val="bg1"/>
                </a:solidFill>
                <a:latin typeface="+mn-lt"/>
                <a:ea typeface="+mn-ea"/>
              </a:rPr>
              <a:t>NewSQL</a:t>
            </a:r>
            <a:r>
              <a:rPr kumimoji="0" lang="ja-JP" altLang="en-US" sz="2400" dirty="0" smtClean="0">
                <a:solidFill>
                  <a:schemeClr val="bg1"/>
                </a:solidFill>
                <a:latin typeface="+mn-lt"/>
                <a:ea typeface="+mn-ea"/>
              </a:rPr>
              <a:t>の統合が進んでい</a:t>
            </a:r>
            <a:r>
              <a:rPr kumimoji="0" lang="ja-JP" altLang="en-US" sz="2400" dirty="0">
                <a:solidFill>
                  <a:schemeClr val="bg1"/>
                </a:solidFill>
              </a:rPr>
              <a:t>る</a:t>
            </a:r>
            <a:endParaRPr kumimoji="0" lang="ja-JP" altLang="en-US" sz="2400" dirty="0">
              <a:solidFill>
                <a:schemeClr val="bg1"/>
              </a:solidFill>
              <a:latin typeface="+mn-lt"/>
              <a:ea typeface="+mn-ea"/>
            </a:endParaRPr>
          </a:p>
        </p:txBody>
      </p:sp>
    </p:spTree>
    <p:extLst>
      <p:ext uri="{BB962C8B-B14F-4D97-AF65-F5344CB8AC3E}">
        <p14:creationId xmlns:p14="http://schemas.microsoft.com/office/powerpoint/2010/main" val="408644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Oracle 12c</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32</a:t>
            </a:fld>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 y="797140"/>
            <a:ext cx="7496175"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 5"/>
          <p:cNvSpPr/>
          <p:nvPr/>
        </p:nvSpPr>
        <p:spPr bwMode="auto">
          <a:xfrm>
            <a:off x="3322740" y="5572897"/>
            <a:ext cx="2498517" cy="897849"/>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b="1" dirty="0" smtClean="0">
                <a:solidFill>
                  <a:schemeClr val="bg1"/>
                </a:solidFill>
              </a:rPr>
              <a:t>デュアルフォーマット</a:t>
            </a:r>
            <a:endParaRPr kumimoji="0" lang="en-US" altLang="ja-JP" b="1" dirty="0" smtClean="0">
              <a:solidFill>
                <a:schemeClr val="bg1"/>
              </a:solidFill>
            </a:endParaRPr>
          </a:p>
          <a:p>
            <a:pPr marR="0" algn="ctr" defTabSz="914400" rtl="0" eaLnBrk="1" fontAlgn="base" latinLnBrk="0" hangingPunct="1">
              <a:lnSpc>
                <a:spcPct val="100000"/>
              </a:lnSpc>
              <a:spcBef>
                <a:spcPct val="20000"/>
              </a:spcBef>
              <a:spcAft>
                <a:spcPct val="0"/>
              </a:spcAft>
              <a:buClrTx/>
              <a:buSzTx/>
              <a:buFontTx/>
              <a:buNone/>
              <a:tabLst/>
            </a:pPr>
            <a:r>
              <a:rPr kumimoji="0" lang="en-US" altLang="ja-JP" b="1" dirty="0" smtClean="0">
                <a:solidFill>
                  <a:schemeClr val="bg1"/>
                </a:solidFill>
              </a:rPr>
              <a:t>(</a:t>
            </a:r>
            <a:r>
              <a:rPr kumimoji="0" lang="ja-JP" altLang="en-US" b="1" dirty="0" smtClean="0">
                <a:solidFill>
                  <a:schemeClr val="bg1"/>
                </a:solidFill>
              </a:rPr>
              <a:t>カラム型</a:t>
            </a:r>
            <a:r>
              <a:rPr kumimoji="0" lang="en-US" altLang="ja-JP" b="1" dirty="0" smtClean="0">
                <a:solidFill>
                  <a:schemeClr val="bg1"/>
                </a:solidFill>
              </a:rPr>
              <a:t>DB)</a:t>
            </a:r>
            <a:endParaRPr kumimoji="0" lang="ja-JP" altLang="en-US" b="1" i="0" u="none" strike="noStrike" cap="none" normalizeH="0" dirty="0" smtClean="0">
              <a:ln>
                <a:noFill/>
              </a:ln>
              <a:solidFill>
                <a:schemeClr val="bg1"/>
              </a:solidFill>
              <a:effectLst/>
            </a:endParaRPr>
          </a:p>
        </p:txBody>
      </p:sp>
      <p:sp>
        <p:nvSpPr>
          <p:cNvPr id="7" name="角丸四角形 6"/>
          <p:cNvSpPr/>
          <p:nvPr/>
        </p:nvSpPr>
        <p:spPr bwMode="auto">
          <a:xfrm>
            <a:off x="5933633" y="5572897"/>
            <a:ext cx="2498517" cy="897849"/>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b="1" i="0" u="none" strike="noStrike" cap="none" normalizeH="0" dirty="0" smtClean="0">
                <a:ln>
                  <a:noFill/>
                </a:ln>
                <a:solidFill>
                  <a:schemeClr val="bg1"/>
                </a:solidFill>
                <a:effectLst/>
                <a:latin typeface="+mn-lt"/>
                <a:ea typeface="+mn-ea"/>
              </a:rPr>
              <a:t>インメモリ</a:t>
            </a:r>
          </a:p>
        </p:txBody>
      </p:sp>
      <p:sp>
        <p:nvSpPr>
          <p:cNvPr id="8" name="角丸四角形 7"/>
          <p:cNvSpPr/>
          <p:nvPr/>
        </p:nvSpPr>
        <p:spPr bwMode="auto">
          <a:xfrm>
            <a:off x="699079" y="5572897"/>
            <a:ext cx="2498517" cy="897849"/>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b="1" i="0" u="none" strike="noStrike" cap="none" normalizeH="0" dirty="0" smtClean="0">
                <a:ln>
                  <a:noFill/>
                </a:ln>
                <a:solidFill>
                  <a:schemeClr val="bg1"/>
                </a:solidFill>
                <a:effectLst/>
                <a:latin typeface="+mn-lt"/>
                <a:ea typeface="+mn-ea"/>
              </a:rPr>
              <a:t>マルチテナント</a:t>
            </a:r>
          </a:p>
        </p:txBody>
      </p:sp>
    </p:spTree>
    <p:extLst>
      <p:ext uri="{BB962C8B-B14F-4D97-AF65-F5344CB8AC3E}">
        <p14:creationId xmlns:p14="http://schemas.microsoft.com/office/powerpoint/2010/main" val="211536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Black" panose="020B0A04020102020204" pitchFamily="34" charset="0"/>
                <a:ea typeface="HGP創英角ｺﾞｼｯｸUB" pitchFamily="50" charset="-128"/>
                <a:cs typeface="Arial" pitchFamily="34" charset="0"/>
              </a:rPr>
              <a:t>大規模分散処理</a:t>
            </a:r>
            <a:br>
              <a:rPr lang="ja-JP" altLang="en-US" sz="2400" dirty="0">
                <a:solidFill>
                  <a:schemeClr val="bg1"/>
                </a:solidFill>
                <a:latin typeface="Arial Black" panose="020B0A04020102020204" pitchFamily="34" charset="0"/>
                <a:ea typeface="HGP創英角ｺﾞｼｯｸUB" pitchFamily="50" charset="-128"/>
                <a:cs typeface="Arial" pitchFamily="34" charset="0"/>
              </a:rPr>
            </a:br>
            <a:r>
              <a:rPr lang="en-US" altLang="ja-JP" sz="2400" dirty="0" err="1">
                <a:solidFill>
                  <a:schemeClr val="bg1"/>
                </a:solidFill>
                <a:latin typeface="Arial Black" panose="020B0A04020102020204" pitchFamily="34" charset="0"/>
                <a:ea typeface="HGP創英角ｺﾞｼｯｸUB" pitchFamily="50" charset="-128"/>
                <a:cs typeface="Arial" pitchFamily="34" charset="0"/>
              </a:rPr>
              <a:t>MapReduce</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と</a:t>
            </a:r>
            <a:r>
              <a:rPr lang="en-US" altLang="ja-JP" sz="2400" dirty="0">
                <a:solidFill>
                  <a:schemeClr val="bg1"/>
                </a:solidFill>
                <a:latin typeface="Arial Black" panose="020B0A04020102020204" pitchFamily="34" charset="0"/>
                <a:ea typeface="HGP創英角ｺﾞｼｯｸUB" pitchFamily="50" charset="-128"/>
                <a:cs typeface="Arial" pitchFamily="34" charset="0"/>
              </a:rPr>
              <a:t>Hadoop</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bwMode="auto">
          <a:xfrm>
            <a:off x="899592" y="1052736"/>
            <a:ext cx="7344816" cy="1872208"/>
          </a:xfrm>
          <a:prstGeom prst="roundRect">
            <a:avLst>
              <a:gd name="adj" fmla="val 0"/>
            </a:avLst>
          </a:prstGeom>
          <a:solidFill>
            <a:srgbClr val="FFE389"/>
          </a:solidFill>
          <a:ln w="38100" cap="flat" cmpd="sng" algn="ctr">
            <a:noFill/>
            <a:prstDash val="solid"/>
            <a:round/>
            <a:headEnd type="none" w="med" len="med"/>
            <a:tailEnd type="none" w="med" len="med"/>
          </a:ln>
          <a:effectLst/>
        </p:spPr>
        <p:txBody>
          <a:bodyPr vert="horz" wrap="squar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smtClean="0">
                <a:ln>
                  <a:noFill/>
                </a:ln>
                <a:solidFill>
                  <a:schemeClr val="tx2"/>
                </a:solidFill>
                <a:effectLst/>
                <a:latin typeface="+mn-lt"/>
                <a:ea typeface="+mn-ea"/>
              </a:rPr>
              <a:t>Goo</a:t>
            </a:r>
            <a:r>
              <a:rPr kumimoji="0" lang="en-US" altLang="ja-JP" sz="2000">
                <a:solidFill>
                  <a:schemeClr val="tx2"/>
                </a:solidFill>
                <a:latin typeface="+mn-lt"/>
                <a:ea typeface="+mn-ea"/>
              </a:rPr>
              <a:t>gle</a:t>
            </a:r>
            <a:endParaRPr kumimoji="0" lang="ja-JP" altLang="en-US" sz="2000" b="0" i="0" u="none" strike="noStrike" cap="none" normalizeH="0" dirty="0" smtClean="0">
              <a:ln>
                <a:noFill/>
              </a:ln>
              <a:solidFill>
                <a:schemeClr val="tx2"/>
              </a:solidFill>
              <a:effectLst/>
              <a:latin typeface="+mn-lt"/>
              <a:ea typeface="+mn-ea"/>
            </a:endParaRPr>
          </a:p>
        </p:txBody>
      </p:sp>
      <p:sp>
        <p:nvSpPr>
          <p:cNvPr id="4" name="角丸四角形 3"/>
          <p:cNvSpPr/>
          <p:nvPr/>
        </p:nvSpPr>
        <p:spPr bwMode="auto">
          <a:xfrm>
            <a:off x="971600" y="1196752"/>
            <a:ext cx="3528392" cy="648072"/>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BigTable</a:t>
            </a:r>
            <a:endParaRPr kumimoji="0" lang="ja-JP" altLang="en-US" sz="2800" b="0" i="0" u="none" strike="noStrike" cap="none" normalizeH="0" dirty="0" smtClean="0">
              <a:ln>
                <a:noFill/>
              </a:ln>
              <a:solidFill>
                <a:schemeClr val="bg1"/>
              </a:solidFill>
              <a:effectLst/>
              <a:latin typeface="+mn-lt"/>
              <a:ea typeface="+mn-ea"/>
            </a:endParaRPr>
          </a:p>
        </p:txBody>
      </p:sp>
      <p:sp>
        <p:nvSpPr>
          <p:cNvPr id="5" name="角丸四角形 4"/>
          <p:cNvSpPr/>
          <p:nvPr/>
        </p:nvSpPr>
        <p:spPr bwMode="auto">
          <a:xfrm>
            <a:off x="4652392" y="1196752"/>
            <a:ext cx="3528392" cy="648072"/>
          </a:xfrm>
          <a:prstGeom prst="roundRect">
            <a:avLst>
              <a:gd name="adj" fmla="val 26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MapReduce</a:t>
            </a:r>
            <a:endParaRPr kumimoji="0" lang="ja-JP" altLang="en-US" sz="2800" b="0" i="0" u="none" strike="noStrike" cap="none" normalizeH="0" dirty="0" smtClean="0">
              <a:ln>
                <a:noFill/>
              </a:ln>
              <a:solidFill>
                <a:schemeClr val="bg1"/>
              </a:solidFill>
              <a:effectLst/>
              <a:latin typeface="+mn-lt"/>
              <a:ea typeface="+mn-ea"/>
            </a:endParaRPr>
          </a:p>
        </p:txBody>
      </p:sp>
      <p:sp>
        <p:nvSpPr>
          <p:cNvPr id="6" name="角丸四角形 5"/>
          <p:cNvSpPr/>
          <p:nvPr/>
        </p:nvSpPr>
        <p:spPr bwMode="auto">
          <a:xfrm>
            <a:off x="967608" y="1916832"/>
            <a:ext cx="3532384" cy="50405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分散</a:t>
            </a:r>
            <a:r>
              <a:rPr kumimoji="0" lang="en-US" altLang="ja-JP" sz="2400" dirty="0" smtClean="0">
                <a:solidFill>
                  <a:schemeClr val="bg1"/>
                </a:solidFill>
                <a:latin typeface="+mn-lt"/>
                <a:ea typeface="+mn-ea"/>
              </a:rPr>
              <a:t>KVS </a:t>
            </a:r>
            <a:r>
              <a:rPr kumimoji="0" lang="ja-JP" altLang="en-US" sz="2400" dirty="0" smtClean="0">
                <a:solidFill>
                  <a:schemeClr val="bg1"/>
                </a:solidFill>
                <a:latin typeface="+mn-lt"/>
                <a:ea typeface="+mn-ea"/>
              </a:rPr>
              <a:t>*</a:t>
            </a:r>
            <a:endParaRPr kumimoji="0" lang="ja-JP" altLang="en-US" sz="2400" b="0" i="0" u="none" strike="noStrike" cap="none" normalizeH="0" dirty="0" smtClean="0">
              <a:ln>
                <a:noFill/>
              </a:ln>
              <a:solidFill>
                <a:schemeClr val="bg1"/>
              </a:solidFill>
              <a:effectLst/>
              <a:latin typeface="+mn-lt"/>
              <a:ea typeface="+mn-ea"/>
            </a:endParaRPr>
          </a:p>
        </p:txBody>
      </p:sp>
      <p:sp>
        <p:nvSpPr>
          <p:cNvPr id="7" name="角丸四角形 6"/>
          <p:cNvSpPr/>
          <p:nvPr/>
        </p:nvSpPr>
        <p:spPr bwMode="auto">
          <a:xfrm>
            <a:off x="4652392" y="1916832"/>
            <a:ext cx="3528392" cy="50405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大規模分散処理</a:t>
            </a:r>
          </a:p>
        </p:txBody>
      </p:sp>
      <p:sp>
        <p:nvSpPr>
          <p:cNvPr id="3" name="正方形/長方形 2"/>
          <p:cNvSpPr/>
          <p:nvPr/>
        </p:nvSpPr>
        <p:spPr>
          <a:xfrm>
            <a:off x="899592" y="2996952"/>
            <a:ext cx="7344816" cy="900246"/>
          </a:xfrm>
          <a:prstGeom prst="rect">
            <a:avLst/>
          </a:prstGeom>
          <a:solidFill>
            <a:schemeClr val="bg1">
              <a:lumMod val="85000"/>
            </a:schemeClr>
          </a:solidFill>
        </p:spPr>
        <p:txBody>
          <a:bodyPr wrap="square">
            <a:spAutoFit/>
          </a:bodyPr>
          <a:lstStyle/>
          <a:p>
            <a:pPr algn="just"/>
            <a:r>
              <a:rPr lang="en-US" altLang="ja-JP" sz="1050" dirty="0" err="1">
                <a:latin typeface="+mn-lt"/>
                <a:ea typeface="+mn-ea"/>
              </a:rPr>
              <a:t>Bigtable</a:t>
            </a:r>
            <a:r>
              <a:rPr lang="ja-JP" altLang="en-US" sz="1050" dirty="0">
                <a:latin typeface="+mn-lt"/>
                <a:ea typeface="+mn-ea"/>
              </a:rPr>
              <a:t>は、</a:t>
            </a:r>
            <a:r>
              <a:rPr lang="en-US" altLang="ja-JP" sz="1050" dirty="0">
                <a:latin typeface="+mn-lt"/>
                <a:ea typeface="+mn-ea"/>
              </a:rPr>
              <a:t>Google</a:t>
            </a:r>
            <a:r>
              <a:rPr lang="ja-JP" altLang="en-US" sz="1050" dirty="0">
                <a:latin typeface="+mn-lt"/>
                <a:ea typeface="+mn-ea"/>
              </a:rPr>
              <a:t>検索をはじめ、</a:t>
            </a:r>
            <a:r>
              <a:rPr lang="en-US" altLang="ja-JP" sz="1050" dirty="0">
                <a:latin typeface="+mn-lt"/>
                <a:ea typeface="+mn-ea"/>
              </a:rPr>
              <a:t>YouTube</a:t>
            </a:r>
            <a:r>
              <a:rPr lang="ja-JP" altLang="en-US" sz="1050" dirty="0">
                <a:latin typeface="+mn-lt"/>
                <a:ea typeface="+mn-ea"/>
              </a:rPr>
              <a:t>や</a:t>
            </a:r>
            <a:r>
              <a:rPr lang="en-US" altLang="ja-JP" sz="1050" dirty="0">
                <a:latin typeface="+mn-lt"/>
                <a:ea typeface="+mn-ea"/>
              </a:rPr>
              <a:t>Google Map</a:t>
            </a:r>
            <a:r>
              <a:rPr lang="ja-JP" altLang="en-US" sz="1050" dirty="0" err="1">
                <a:latin typeface="+mn-lt"/>
                <a:ea typeface="+mn-ea"/>
              </a:rPr>
              <a:t>、</a:t>
            </a:r>
            <a:r>
              <a:rPr lang="en-US" altLang="ja-JP" sz="1050" dirty="0">
                <a:latin typeface="+mn-lt"/>
                <a:ea typeface="+mn-ea"/>
              </a:rPr>
              <a:t>Google Earth</a:t>
            </a:r>
            <a:r>
              <a:rPr lang="ja-JP" altLang="en-US" sz="1050" dirty="0" err="1">
                <a:latin typeface="+mn-lt"/>
                <a:ea typeface="+mn-ea"/>
              </a:rPr>
              <a:t>、</a:t>
            </a:r>
            <a:r>
              <a:rPr lang="en-US" altLang="ja-JP" sz="1050" dirty="0">
                <a:latin typeface="+mn-lt"/>
                <a:ea typeface="+mn-ea"/>
              </a:rPr>
              <a:t>Google Analytics</a:t>
            </a:r>
            <a:r>
              <a:rPr lang="ja-JP" altLang="en-US" sz="1050" dirty="0" err="1">
                <a:latin typeface="+mn-lt"/>
                <a:ea typeface="+mn-ea"/>
              </a:rPr>
              <a:t>、</a:t>
            </a:r>
            <a:r>
              <a:rPr lang="en-US" altLang="ja-JP" sz="1050" dirty="0">
                <a:latin typeface="+mn-lt"/>
                <a:ea typeface="+mn-ea"/>
              </a:rPr>
              <a:t>Google App Engine</a:t>
            </a:r>
            <a:r>
              <a:rPr lang="ja-JP" altLang="en-US" sz="1050" dirty="0">
                <a:latin typeface="+mn-lt"/>
                <a:ea typeface="+mn-ea"/>
              </a:rPr>
              <a:t>など、グーグルの</a:t>
            </a:r>
            <a:r>
              <a:rPr lang="en-US" altLang="ja-JP" sz="1050" dirty="0">
                <a:latin typeface="+mn-lt"/>
                <a:ea typeface="+mn-ea"/>
              </a:rPr>
              <a:t>70</a:t>
            </a:r>
            <a:r>
              <a:rPr lang="ja-JP" altLang="en-US" sz="1050" dirty="0">
                <a:latin typeface="+mn-lt"/>
                <a:ea typeface="+mn-ea"/>
              </a:rPr>
              <a:t>以上のプロジェクトの基盤として利用されて</a:t>
            </a:r>
            <a:r>
              <a:rPr lang="ja-JP" altLang="en-US" sz="1050" dirty="0" smtClean="0">
                <a:latin typeface="+mn-lt"/>
                <a:ea typeface="+mn-ea"/>
              </a:rPr>
              <a:t>いる。</a:t>
            </a:r>
            <a:r>
              <a:rPr lang="ja-JP" altLang="en-US" sz="1050" dirty="0">
                <a:latin typeface="+mn-lt"/>
                <a:ea typeface="+mn-ea"/>
              </a:rPr>
              <a:t>合計で数</a:t>
            </a:r>
            <a:r>
              <a:rPr lang="en-US" altLang="ja-JP" sz="1050" dirty="0">
                <a:latin typeface="+mn-lt"/>
                <a:ea typeface="+mn-ea"/>
              </a:rPr>
              <a:t>PB</a:t>
            </a:r>
            <a:r>
              <a:rPr lang="ja-JP" altLang="en-US" sz="1050" dirty="0">
                <a:latin typeface="+mn-lt"/>
                <a:ea typeface="+mn-ea"/>
              </a:rPr>
              <a:t>（ペタバイト）に達する天文学的規模のデータを、全世界</a:t>
            </a:r>
            <a:r>
              <a:rPr lang="en-US" altLang="ja-JP" sz="1050" dirty="0">
                <a:latin typeface="+mn-lt"/>
                <a:ea typeface="+mn-ea"/>
              </a:rPr>
              <a:t>36</a:t>
            </a:r>
            <a:r>
              <a:rPr lang="ja-JP" altLang="en-US" sz="1050" dirty="0">
                <a:latin typeface="+mn-lt"/>
                <a:ea typeface="+mn-ea"/>
              </a:rPr>
              <a:t>カ所以上のデータセンターに配置された数万～数十万台のサーバに分散して格納し、これらグーグルの各種サービスの圧倒的なスケーラビリティと高可用性を低コストで実現して</a:t>
            </a:r>
            <a:r>
              <a:rPr lang="ja-JP" altLang="en-US" sz="1050" dirty="0" smtClean="0">
                <a:latin typeface="+mn-lt"/>
                <a:ea typeface="+mn-ea"/>
              </a:rPr>
              <a:t>いる。</a:t>
            </a:r>
            <a:endParaRPr lang="en-US" altLang="ja-JP" sz="1050" dirty="0" smtClean="0">
              <a:latin typeface="+mn-lt"/>
              <a:ea typeface="+mn-ea"/>
            </a:endParaRPr>
          </a:p>
          <a:p>
            <a:pPr algn="r"/>
            <a:r>
              <a:rPr lang="en-US" altLang="ja-JP" sz="1050" dirty="0">
                <a:latin typeface="+mn-lt"/>
                <a:ea typeface="+mn-ea"/>
              </a:rPr>
              <a:t>http://www.atmarkit.co.jp/fjava/rensai4/bigtable01/02.html</a:t>
            </a:r>
            <a:endParaRPr lang="ja-JP" altLang="en-US" sz="1050" dirty="0">
              <a:latin typeface="+mn-lt"/>
              <a:ea typeface="+mn-ea"/>
            </a:endParaRPr>
          </a:p>
        </p:txBody>
      </p:sp>
      <p:sp>
        <p:nvSpPr>
          <p:cNvPr id="13" name="角丸四角形 12"/>
          <p:cNvSpPr/>
          <p:nvPr/>
        </p:nvSpPr>
        <p:spPr bwMode="auto">
          <a:xfrm>
            <a:off x="899592" y="5013176"/>
            <a:ext cx="7344816" cy="1152128"/>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Google</a:t>
            </a:r>
            <a:r>
              <a:rPr kumimoji="0" lang="ja-JP" altLang="en-US" sz="2000" b="0" i="0" u="none" strike="noStrike" cap="none" normalizeH="0" dirty="0" smtClean="0">
                <a:ln>
                  <a:noFill/>
                </a:ln>
                <a:solidFill>
                  <a:schemeClr val="bg1"/>
                </a:solidFill>
                <a:effectLst/>
                <a:latin typeface="+mn-lt"/>
                <a:ea typeface="+mn-ea"/>
              </a:rPr>
              <a:t>の論文を元に</a:t>
            </a:r>
            <a:r>
              <a:rPr kumimoji="0" lang="en-US" altLang="ja-JP" sz="2000" b="0" i="0" u="none" strike="noStrike" cap="none" normalizeH="0" dirty="0" smtClean="0">
                <a:ln>
                  <a:noFill/>
                </a:ln>
                <a:solidFill>
                  <a:schemeClr val="bg1"/>
                </a:solidFill>
                <a:effectLst/>
                <a:latin typeface="+mn-lt"/>
                <a:ea typeface="+mn-ea"/>
              </a:rPr>
              <a:t>Java</a:t>
            </a:r>
            <a:r>
              <a:rPr kumimoji="0" lang="ja-JP" altLang="en-US" sz="2000" b="0" i="0" u="none" strike="noStrike" cap="none" normalizeH="0" dirty="0" smtClean="0">
                <a:ln>
                  <a:noFill/>
                </a:ln>
                <a:solidFill>
                  <a:schemeClr val="bg1"/>
                </a:solidFill>
                <a:effectLst/>
                <a:latin typeface="+mn-lt"/>
                <a:ea typeface="+mn-ea"/>
              </a:rPr>
              <a:t>で実装</a:t>
            </a:r>
          </a:p>
        </p:txBody>
      </p:sp>
      <p:sp>
        <p:nvSpPr>
          <p:cNvPr id="2" name="タイトル 1"/>
          <p:cNvSpPr>
            <a:spLocks noGrp="1"/>
          </p:cNvSpPr>
          <p:nvPr>
            <p:ph type="title"/>
          </p:nvPr>
        </p:nvSpPr>
        <p:spPr/>
        <p:txBody>
          <a:bodyPr/>
          <a:lstStyle/>
          <a:p>
            <a:r>
              <a:rPr kumimoji="1" lang="en-US" altLang="ja-JP" smtClean="0"/>
              <a:t>Google</a:t>
            </a:r>
            <a:r>
              <a:rPr kumimoji="1" lang="ja-JP" altLang="en-US" smtClean="0"/>
              <a:t>の</a:t>
            </a:r>
            <a:r>
              <a:rPr kumimoji="1" lang="en-US" altLang="ja-JP" smtClean="0"/>
              <a:t>BigTable</a:t>
            </a:r>
            <a:r>
              <a:rPr kumimoji="1" lang="ja-JP" altLang="en-US" smtClean="0"/>
              <a:t>と</a:t>
            </a:r>
            <a:r>
              <a:rPr kumimoji="1" lang="en-US" altLang="ja-JP" smtClean="0"/>
              <a:t>MapReduce</a:t>
            </a:r>
            <a:endParaRPr kumimoji="1" lang="ja-JP" altLang="en-US" dirty="0"/>
          </a:p>
        </p:txBody>
      </p:sp>
      <p:sp>
        <p:nvSpPr>
          <p:cNvPr id="8" name="角丸四角形 7"/>
          <p:cNvSpPr/>
          <p:nvPr/>
        </p:nvSpPr>
        <p:spPr bwMode="auto">
          <a:xfrm>
            <a:off x="971600" y="5157192"/>
            <a:ext cx="3528392" cy="57606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HBase</a:t>
            </a:r>
            <a:endParaRPr kumimoji="0" lang="en-US" altLang="ja-JP" sz="2800" b="0" i="0" u="none" strike="noStrike" cap="none" normalizeH="0" dirty="0" smtClean="0">
              <a:ln>
                <a:noFill/>
              </a:ln>
              <a:solidFill>
                <a:schemeClr val="bg1"/>
              </a:solidFill>
              <a:effectLst/>
              <a:latin typeface="+mn-lt"/>
              <a:ea typeface="+mn-ea"/>
            </a:endParaRPr>
          </a:p>
        </p:txBody>
      </p:sp>
      <p:sp>
        <p:nvSpPr>
          <p:cNvPr id="9" name="角丸四角形 8"/>
          <p:cNvSpPr/>
          <p:nvPr/>
        </p:nvSpPr>
        <p:spPr bwMode="auto">
          <a:xfrm>
            <a:off x="4652392" y="5157192"/>
            <a:ext cx="3528392" cy="576064"/>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Hadoop</a:t>
            </a:r>
            <a:endParaRPr kumimoji="0" lang="ja-JP" altLang="en-US" sz="2800" b="0" i="0" u="none" strike="noStrike" cap="none" normalizeH="0" dirty="0" smtClean="0">
              <a:ln>
                <a:noFill/>
              </a:ln>
              <a:solidFill>
                <a:schemeClr val="bg1"/>
              </a:solidFill>
              <a:effectLst/>
              <a:latin typeface="+mn-lt"/>
              <a:ea typeface="+mn-ea"/>
            </a:endParaRPr>
          </a:p>
        </p:txBody>
      </p:sp>
      <p:sp>
        <p:nvSpPr>
          <p:cNvPr id="10" name="下矢印 9"/>
          <p:cNvSpPr/>
          <p:nvPr/>
        </p:nvSpPr>
        <p:spPr bwMode="auto">
          <a:xfrm>
            <a:off x="971600" y="4077072"/>
            <a:ext cx="3528392" cy="864096"/>
          </a:xfrm>
          <a:prstGeom prst="downArrow">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smtClean="0">
                <a:ln>
                  <a:noFill/>
                </a:ln>
                <a:solidFill>
                  <a:schemeClr val="bg1"/>
                </a:solidFill>
                <a:effectLst/>
                <a:latin typeface="+mn-lt"/>
                <a:ea typeface="+mn-ea"/>
              </a:rPr>
              <a:t>Java</a:t>
            </a:r>
            <a:endParaRPr kumimoji="0" lang="ja-JP" altLang="en-US" sz="2400" b="0" i="0" u="none" strike="noStrike" cap="none" normalizeH="0" smtClean="0">
              <a:ln>
                <a:noFill/>
              </a:ln>
              <a:solidFill>
                <a:schemeClr val="bg1"/>
              </a:solidFill>
              <a:effectLst/>
              <a:latin typeface="+mn-lt"/>
              <a:ea typeface="+mn-ea"/>
            </a:endParaRPr>
          </a:p>
        </p:txBody>
      </p:sp>
      <p:sp>
        <p:nvSpPr>
          <p:cNvPr id="11" name="下矢印 10"/>
          <p:cNvSpPr/>
          <p:nvPr/>
        </p:nvSpPr>
        <p:spPr bwMode="auto">
          <a:xfrm>
            <a:off x="4652392" y="4077072"/>
            <a:ext cx="3528392" cy="864096"/>
          </a:xfrm>
          <a:prstGeom prst="downArrow">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Java</a:t>
            </a:r>
            <a:endParaRPr kumimoji="0" lang="ja-JP" altLang="en-US" sz="2400" b="0" i="0" u="none" strike="noStrike" cap="none" normalizeH="0" dirty="0" smtClean="0">
              <a:ln>
                <a:noFill/>
              </a:ln>
              <a:solidFill>
                <a:schemeClr val="bg1"/>
              </a:solidFill>
              <a:effectLst/>
              <a:latin typeface="+mn-lt"/>
              <a:ea typeface="+mn-ea"/>
            </a:endParaRPr>
          </a:p>
        </p:txBody>
      </p:sp>
      <p:sp>
        <p:nvSpPr>
          <p:cNvPr id="14" name="正方形/長方形 13"/>
          <p:cNvSpPr/>
          <p:nvPr/>
        </p:nvSpPr>
        <p:spPr bwMode="auto">
          <a:xfrm>
            <a:off x="899592" y="6291318"/>
            <a:ext cx="7344816" cy="270030"/>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700" dirty="0">
                <a:latin typeface="+mn-lt"/>
                <a:ea typeface="+mn-ea"/>
              </a:rPr>
              <a:t>*</a:t>
            </a:r>
            <a:r>
              <a:rPr kumimoji="0" lang="ja-JP" altLang="en-US" sz="700" b="0" i="0" u="none" strike="noStrike" cap="none" normalizeH="0" dirty="0" smtClean="0">
                <a:ln>
                  <a:noFill/>
                </a:ln>
                <a:effectLst/>
                <a:latin typeface="+mn-lt"/>
                <a:ea typeface="+mn-ea"/>
              </a:rPr>
              <a:t> </a:t>
            </a:r>
            <a:r>
              <a:rPr kumimoji="0" lang="en-US" altLang="ja-JP" sz="700" b="0" i="0" u="none" strike="noStrike" cap="none" normalizeH="0" dirty="0" err="1" smtClean="0">
                <a:ln>
                  <a:noFill/>
                </a:ln>
                <a:effectLst/>
                <a:latin typeface="+mn-lt"/>
                <a:ea typeface="+mn-ea"/>
              </a:rPr>
              <a:t>BigTable</a:t>
            </a:r>
            <a:r>
              <a:rPr kumimoji="0" lang="ja-JP" altLang="en-US" sz="700" dirty="0">
                <a:latin typeface="+mn-lt"/>
                <a:ea typeface="+mn-ea"/>
              </a:rPr>
              <a:t>を</a:t>
            </a:r>
            <a:r>
              <a:rPr kumimoji="0" lang="ja-JP" altLang="en-US" sz="700" b="0" i="0" u="none" strike="noStrike" cap="none" normalizeH="0" dirty="0" smtClean="0">
                <a:ln>
                  <a:noFill/>
                </a:ln>
                <a:effectLst/>
                <a:latin typeface="+mn-lt"/>
                <a:ea typeface="+mn-ea"/>
              </a:rPr>
              <a:t>分散</a:t>
            </a:r>
            <a:r>
              <a:rPr kumimoji="0" lang="en-US" altLang="ja-JP" sz="700" b="0" i="0" u="none" strike="noStrike" cap="none" normalizeH="0" dirty="0" smtClean="0">
                <a:ln>
                  <a:noFill/>
                </a:ln>
                <a:effectLst/>
                <a:latin typeface="+mn-lt"/>
                <a:ea typeface="+mn-ea"/>
              </a:rPr>
              <a:t>KVS</a:t>
            </a:r>
            <a:r>
              <a:rPr kumimoji="0" lang="ja-JP" altLang="en-US" sz="700" b="0" i="0" u="none" strike="noStrike" cap="none" normalizeH="0" dirty="0" smtClean="0">
                <a:ln>
                  <a:noFill/>
                </a:ln>
                <a:effectLst/>
                <a:latin typeface="+mn-lt"/>
                <a:ea typeface="+mn-ea"/>
              </a:rPr>
              <a:t>に含めるかどうかについては様々な議論があるが、ここでは広い意味での</a:t>
            </a:r>
            <a:r>
              <a:rPr kumimoji="0" lang="en-US" altLang="ja-JP" sz="700" b="0" i="0" u="none" strike="noStrike" cap="none" normalizeH="0" dirty="0" smtClean="0">
                <a:ln>
                  <a:noFill/>
                </a:ln>
                <a:effectLst/>
                <a:latin typeface="+mn-lt"/>
                <a:ea typeface="+mn-ea"/>
              </a:rPr>
              <a:t>KVS</a:t>
            </a:r>
            <a:r>
              <a:rPr kumimoji="0" lang="ja-JP" altLang="en-US" sz="700" b="0" i="0" u="none" strike="noStrike" cap="none" normalizeH="0" dirty="0" smtClean="0">
                <a:ln>
                  <a:noFill/>
                </a:ln>
                <a:effectLst/>
                <a:latin typeface="+mn-lt"/>
                <a:ea typeface="+mn-ea"/>
              </a:rPr>
              <a:t>として取り扱う。そもそも</a:t>
            </a:r>
            <a:r>
              <a:rPr kumimoji="0" lang="en-US" altLang="ja-JP" sz="700" b="0" i="0" u="none" strike="noStrike" cap="none" normalizeH="0" dirty="0" smtClean="0">
                <a:ln>
                  <a:noFill/>
                </a:ln>
                <a:effectLst/>
                <a:latin typeface="+mn-lt"/>
                <a:ea typeface="+mn-ea"/>
              </a:rPr>
              <a:t>KVS</a:t>
            </a:r>
            <a:r>
              <a:rPr kumimoji="0" lang="ja-JP" altLang="en-US" sz="700" b="0" i="0" u="none" strike="noStrike" cap="none" normalizeH="0" dirty="0" smtClean="0">
                <a:ln>
                  <a:noFill/>
                </a:ln>
                <a:effectLst/>
                <a:latin typeface="+mn-lt"/>
                <a:ea typeface="+mn-ea"/>
              </a:rPr>
              <a:t>やカラム型という定義はまだまだ流動的。</a:t>
            </a:r>
          </a:p>
        </p:txBody>
      </p:sp>
    </p:spTree>
    <p:extLst>
      <p:ext uri="{BB962C8B-B14F-4D97-AF65-F5344CB8AC3E}">
        <p14:creationId xmlns:p14="http://schemas.microsoft.com/office/powerpoint/2010/main" val="23880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0" grpId="0" animBg="1"/>
      <p:bldP spid="11" grpId="0" animBg="1"/>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タイトル 1"/>
          <p:cNvSpPr>
            <a:spLocks noGrp="1"/>
          </p:cNvSpPr>
          <p:nvPr>
            <p:ph type="title"/>
          </p:nvPr>
        </p:nvSpPr>
        <p:spPr/>
        <p:txBody>
          <a:bodyPr/>
          <a:lstStyle/>
          <a:p>
            <a:r>
              <a:rPr lang="ja-JP" altLang="en-US" dirty="0" smtClean="0"/>
              <a:t>大規模分散処理システム　</a:t>
            </a:r>
            <a:r>
              <a:rPr lang="en-US" altLang="ja-JP" dirty="0" smtClean="0"/>
              <a:t>Hadoop</a:t>
            </a:r>
            <a:endParaRPr lang="ja-JP" altLang="en-US" dirty="0"/>
          </a:p>
        </p:txBody>
      </p:sp>
      <p:sp>
        <p:nvSpPr>
          <p:cNvPr id="2" name="正方形/長方形 1"/>
          <p:cNvSpPr/>
          <p:nvPr/>
        </p:nvSpPr>
        <p:spPr bwMode="auto">
          <a:xfrm>
            <a:off x="1143000" y="1524000"/>
            <a:ext cx="1752600" cy="34290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pic>
        <p:nvPicPr>
          <p:cNvPr id="7" name="図 6"/>
          <p:cNvPicPr>
            <a:picLocks noChangeAspect="1"/>
          </p:cNvPicPr>
          <p:nvPr/>
        </p:nvPicPr>
        <p:blipFill>
          <a:blip r:embed="rId3"/>
          <a:stretch>
            <a:fillRect/>
          </a:stretch>
        </p:blipFill>
        <p:spPr>
          <a:xfrm>
            <a:off x="5257800" y="914400"/>
            <a:ext cx="2057400" cy="486576"/>
          </a:xfrm>
          <a:prstGeom prst="rect">
            <a:avLst/>
          </a:prstGeom>
        </p:spPr>
      </p:pic>
      <p:grpSp>
        <p:nvGrpSpPr>
          <p:cNvPr id="154" name="図形グループ 153"/>
          <p:cNvGrpSpPr/>
          <p:nvPr/>
        </p:nvGrpSpPr>
        <p:grpSpPr>
          <a:xfrm>
            <a:off x="990600" y="5257800"/>
            <a:ext cx="2057400" cy="1295400"/>
            <a:chOff x="990600" y="5257800"/>
            <a:chExt cx="2057400" cy="1295400"/>
          </a:xfrm>
        </p:grpSpPr>
        <p:sp>
          <p:nvSpPr>
            <p:cNvPr id="12" name="下矢印 11"/>
            <p:cNvSpPr/>
            <p:nvPr/>
          </p:nvSpPr>
          <p:spPr bwMode="auto">
            <a:xfrm>
              <a:off x="1676400" y="5257800"/>
              <a:ext cx="685800" cy="304800"/>
            </a:xfrm>
            <a:prstGeom prst="downArrow">
              <a:avLst/>
            </a:prstGeom>
            <a:solidFill>
              <a:schemeClr val="accent6"/>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94" name="星 16 93"/>
            <p:cNvSpPr/>
            <p:nvPr/>
          </p:nvSpPr>
          <p:spPr bwMode="auto">
            <a:xfrm>
              <a:off x="990600" y="5715000"/>
              <a:ext cx="2057400" cy="838200"/>
            </a:xfrm>
            <a:prstGeom prst="star16">
              <a:avLst/>
            </a:prstGeom>
            <a:solidFill>
              <a:srgbClr val="FFFF00"/>
            </a:solidFill>
            <a:ln w="19050" cap="flat" cmpd="sng" algn="ctr">
              <a:solidFill>
                <a:srgbClr val="FF66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0000"/>
                  </a:solidFill>
                  <a:effectLst/>
                  <a:latin typeface="Arial" charset="0"/>
                  <a:ea typeface="HG丸ｺﾞｼｯｸM-PRO" pitchFamily="50" charset="-128"/>
                </a:rPr>
                <a:t>処理が</a:t>
              </a:r>
              <a:endParaRPr kumimoji="0" lang="en-US" altLang="ja-JP" sz="1400" b="0" i="0" u="none" strike="noStrike" cap="none" normalizeH="0" baseline="0" dirty="0" smtClean="0">
                <a:ln>
                  <a:noFill/>
                </a:ln>
                <a:solidFill>
                  <a:srgbClr val="FF0000"/>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0000"/>
                  </a:solidFill>
                  <a:effectLst/>
                  <a:latin typeface="Arial" charset="0"/>
                  <a:ea typeface="HG丸ｺﾞｼｯｸM-PRO" pitchFamily="50" charset="-128"/>
                </a:rPr>
                <a:t>終わらない</a:t>
              </a:r>
            </a:p>
          </p:txBody>
        </p:sp>
      </p:grpSp>
      <p:pic>
        <p:nvPicPr>
          <p:cNvPr id="140" name="Picture 117" descr="MCj043163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65431"/>
            <a:ext cx="1219200" cy="1392370"/>
          </a:xfrm>
          <a:prstGeom prst="rect">
            <a:avLst/>
          </a:prstGeom>
          <a:noFill/>
          <a:extLst>
            <a:ext uri="{909E8E84-426E-40DD-AFC4-6F175D3DCCD1}">
              <a14:hiddenFill xmlns:a14="http://schemas.microsoft.com/office/drawing/2010/main">
                <a:solidFill>
                  <a:srgbClr val="FFFFFF"/>
                </a:solidFill>
              </a14:hiddenFill>
            </a:ext>
          </a:extLst>
        </p:spPr>
      </p:pic>
      <p:cxnSp>
        <p:nvCxnSpPr>
          <p:cNvPr id="103" name="曲線コネクタ 102"/>
          <p:cNvCxnSpPr/>
          <p:nvPr/>
        </p:nvCxnSpPr>
        <p:spPr bwMode="auto">
          <a:xfrm flipV="1">
            <a:off x="1066800" y="2971800"/>
            <a:ext cx="1905000" cy="4572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5" name="図形グループ 154"/>
          <p:cNvGrpSpPr/>
          <p:nvPr/>
        </p:nvGrpSpPr>
        <p:grpSpPr>
          <a:xfrm>
            <a:off x="2971800" y="1447800"/>
            <a:ext cx="5638800" cy="4636501"/>
            <a:chOff x="2971800" y="1447800"/>
            <a:chExt cx="5638800" cy="4636501"/>
          </a:xfrm>
        </p:grpSpPr>
        <p:sp>
          <p:nvSpPr>
            <p:cNvPr id="10" name="角丸四角形 9"/>
            <p:cNvSpPr/>
            <p:nvPr/>
          </p:nvSpPr>
          <p:spPr bwMode="auto">
            <a:xfrm>
              <a:off x="3962400" y="5105400"/>
              <a:ext cx="4648200" cy="838200"/>
            </a:xfrm>
            <a:prstGeom prst="roundRect">
              <a:avLst/>
            </a:prstGeom>
            <a:solidFill>
              <a:srgbClr val="3366FF"/>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43" name="正方形/長方形 42"/>
            <p:cNvSpPr/>
            <p:nvPr/>
          </p:nvSpPr>
          <p:spPr bwMode="auto">
            <a:xfrm>
              <a:off x="5410200" y="1524000"/>
              <a:ext cx="1752600" cy="5334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6" name="正方形/長方形 45"/>
            <p:cNvSpPr/>
            <p:nvPr/>
          </p:nvSpPr>
          <p:spPr bwMode="auto">
            <a:xfrm>
              <a:off x="5410200" y="2133600"/>
              <a:ext cx="1752600" cy="5334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9" name="正方形/長方形 48"/>
            <p:cNvSpPr/>
            <p:nvPr/>
          </p:nvSpPr>
          <p:spPr bwMode="auto">
            <a:xfrm>
              <a:off x="5410200" y="3200400"/>
              <a:ext cx="1752600" cy="5334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1" name="正方形/長方形 50"/>
            <p:cNvSpPr/>
            <p:nvPr/>
          </p:nvSpPr>
          <p:spPr bwMode="auto">
            <a:xfrm>
              <a:off x="5410200" y="3810000"/>
              <a:ext cx="1752600" cy="5334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2" name="正方形/長方形 51"/>
            <p:cNvSpPr/>
            <p:nvPr/>
          </p:nvSpPr>
          <p:spPr bwMode="auto">
            <a:xfrm>
              <a:off x="5410200" y="4419600"/>
              <a:ext cx="1752600" cy="5334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 name="角丸四角形 7"/>
            <p:cNvSpPr/>
            <p:nvPr/>
          </p:nvSpPr>
          <p:spPr bwMode="auto">
            <a:xfrm>
              <a:off x="4038600" y="1524000"/>
              <a:ext cx="990600" cy="3886200"/>
            </a:xfrm>
            <a:prstGeom prst="roundRect">
              <a:avLst>
                <a:gd name="adj" fmla="val 0"/>
              </a:avLst>
            </a:prstGeom>
            <a:solidFill>
              <a:srgbClr val="FF66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56" name="角丸四角形 55"/>
            <p:cNvSpPr/>
            <p:nvPr/>
          </p:nvSpPr>
          <p:spPr bwMode="auto">
            <a:xfrm>
              <a:off x="7543800" y="1524000"/>
              <a:ext cx="990600" cy="3886200"/>
            </a:xfrm>
            <a:prstGeom prst="roundRect">
              <a:avLst>
                <a:gd name="adj" fmla="val 0"/>
              </a:avLst>
            </a:prstGeom>
            <a:solidFill>
              <a:srgbClr val="0080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11" name="角丸四角形 10"/>
            <p:cNvSpPr/>
            <p:nvPr/>
          </p:nvSpPr>
          <p:spPr bwMode="auto">
            <a:xfrm>
              <a:off x="5181600" y="5257800"/>
              <a:ext cx="990600" cy="304800"/>
            </a:xfrm>
            <a:prstGeom prst="roundRect">
              <a:avLst/>
            </a:prstGeom>
            <a:solidFill>
              <a:schemeClr val="accent1"/>
            </a:solidFill>
            <a:ln>
              <a:headEnd type="none" w="med" len="med"/>
              <a:tailEnd type="none" w="med" len="med"/>
            </a:ln>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charset="0"/>
                  <a:ea typeface="HG丸ｺﾞｼｯｸM-PRO" pitchFamily="50" charset="-128"/>
                </a:rPr>
                <a:t>Name Node</a:t>
              </a:r>
              <a:endParaRPr kumimoji="0" lang="ja-JP" altLang="en-US" sz="105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0" name="角丸四角形 59"/>
            <p:cNvSpPr/>
            <p:nvPr/>
          </p:nvSpPr>
          <p:spPr bwMode="auto">
            <a:xfrm>
              <a:off x="6400800" y="5257800"/>
              <a:ext cx="990600" cy="304800"/>
            </a:xfrm>
            <a:prstGeom prst="roundRect">
              <a:avLst/>
            </a:prstGeom>
            <a:solidFill>
              <a:schemeClr val="accent1"/>
            </a:solidFill>
            <a:ln>
              <a:headEnd type="none" w="med" len="med"/>
              <a:tailEnd type="none" w="med" len="med"/>
            </a:ln>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charset="0"/>
                  <a:ea typeface="HG丸ｺﾞｼｯｸM-PRO" pitchFamily="50" charset="-128"/>
                </a:rPr>
                <a:t>Job Tracker</a:t>
              </a:r>
              <a:endParaRPr kumimoji="0" lang="ja-JP" altLang="en-US" sz="105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15" name="曲線コネクタ 14"/>
            <p:cNvCxnSpPr>
              <a:stCxn id="8" idx="3"/>
              <a:endCxn id="43" idx="1"/>
            </p:cNvCxnSpPr>
            <p:nvPr/>
          </p:nvCxnSpPr>
          <p:spPr bwMode="auto">
            <a:xfrm flipV="1">
              <a:off x="5029200" y="1790700"/>
              <a:ext cx="381000" cy="1676400"/>
            </a:xfrm>
            <a:prstGeom prst="curvedConnector3">
              <a:avLst/>
            </a:prstGeom>
            <a:solidFill>
              <a:schemeClr val="bg1"/>
            </a:solidFill>
            <a:ln w="190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曲線コネクタ 71"/>
            <p:cNvCxnSpPr>
              <a:stCxn id="8" idx="3"/>
              <a:endCxn id="46" idx="1"/>
            </p:cNvCxnSpPr>
            <p:nvPr/>
          </p:nvCxnSpPr>
          <p:spPr bwMode="auto">
            <a:xfrm flipV="1">
              <a:off x="5029200" y="2400300"/>
              <a:ext cx="381000" cy="1066800"/>
            </a:xfrm>
            <a:prstGeom prst="curvedConnector3">
              <a:avLst/>
            </a:prstGeom>
            <a:solidFill>
              <a:schemeClr val="bg1"/>
            </a:solidFill>
            <a:ln w="190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曲線コネクタ 73"/>
            <p:cNvCxnSpPr>
              <a:stCxn id="8" idx="3"/>
              <a:endCxn id="51" idx="1"/>
            </p:cNvCxnSpPr>
            <p:nvPr/>
          </p:nvCxnSpPr>
          <p:spPr bwMode="auto">
            <a:xfrm>
              <a:off x="5029200" y="3467100"/>
              <a:ext cx="381000" cy="609600"/>
            </a:xfrm>
            <a:prstGeom prst="curvedConnector3">
              <a:avLst/>
            </a:prstGeom>
            <a:solidFill>
              <a:schemeClr val="bg1"/>
            </a:solidFill>
            <a:ln w="190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曲線コネクタ 75"/>
            <p:cNvCxnSpPr>
              <a:stCxn id="8" idx="3"/>
              <a:endCxn id="49" idx="1"/>
            </p:cNvCxnSpPr>
            <p:nvPr/>
          </p:nvCxnSpPr>
          <p:spPr bwMode="auto">
            <a:xfrm>
              <a:off x="5029200" y="3467100"/>
              <a:ext cx="381000" cy="12700"/>
            </a:xfrm>
            <a:prstGeom prst="curvedConnector3">
              <a:avLst/>
            </a:prstGeom>
            <a:solidFill>
              <a:schemeClr val="bg1"/>
            </a:solidFill>
            <a:ln w="190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曲線コネクタ 76"/>
            <p:cNvCxnSpPr>
              <a:stCxn id="8" idx="3"/>
              <a:endCxn id="52" idx="1"/>
            </p:cNvCxnSpPr>
            <p:nvPr/>
          </p:nvCxnSpPr>
          <p:spPr bwMode="auto">
            <a:xfrm>
              <a:off x="5029200" y="3467100"/>
              <a:ext cx="381000" cy="1219200"/>
            </a:xfrm>
            <a:prstGeom prst="curvedConnector3">
              <a:avLst/>
            </a:prstGeom>
            <a:solidFill>
              <a:schemeClr val="bg1"/>
            </a:solidFill>
            <a:ln w="190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曲線コネクタ 78"/>
            <p:cNvCxnSpPr>
              <a:stCxn id="43" idx="3"/>
              <a:endCxn id="56" idx="1"/>
            </p:cNvCxnSpPr>
            <p:nvPr/>
          </p:nvCxnSpPr>
          <p:spPr bwMode="auto">
            <a:xfrm>
              <a:off x="7162800" y="1790700"/>
              <a:ext cx="381000" cy="1676400"/>
            </a:xfrm>
            <a:prstGeom prst="curvedConnector3">
              <a:avLst/>
            </a:prstGeom>
            <a:solidFill>
              <a:schemeClr val="bg1"/>
            </a:solidFill>
            <a:ln w="1905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曲線コネクタ 79"/>
            <p:cNvCxnSpPr>
              <a:stCxn id="51" idx="3"/>
              <a:endCxn id="56" idx="1"/>
            </p:cNvCxnSpPr>
            <p:nvPr/>
          </p:nvCxnSpPr>
          <p:spPr bwMode="auto">
            <a:xfrm flipV="1">
              <a:off x="7162800" y="3467100"/>
              <a:ext cx="381000" cy="609600"/>
            </a:xfrm>
            <a:prstGeom prst="curvedConnector3">
              <a:avLst>
                <a:gd name="adj1" fmla="val 50000"/>
              </a:avLst>
            </a:prstGeom>
            <a:solidFill>
              <a:schemeClr val="bg1"/>
            </a:solidFill>
            <a:ln w="1905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曲線コネクタ 80"/>
            <p:cNvCxnSpPr>
              <a:stCxn id="46" idx="3"/>
              <a:endCxn id="56" idx="1"/>
            </p:cNvCxnSpPr>
            <p:nvPr/>
          </p:nvCxnSpPr>
          <p:spPr bwMode="auto">
            <a:xfrm>
              <a:off x="7162800" y="2400300"/>
              <a:ext cx="381000" cy="1066800"/>
            </a:xfrm>
            <a:prstGeom prst="curvedConnector3">
              <a:avLst/>
            </a:prstGeom>
            <a:solidFill>
              <a:schemeClr val="bg1"/>
            </a:solidFill>
            <a:ln w="1905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曲線コネクタ 81"/>
            <p:cNvCxnSpPr>
              <a:stCxn id="49" idx="3"/>
              <a:endCxn id="56" idx="1"/>
            </p:cNvCxnSpPr>
            <p:nvPr/>
          </p:nvCxnSpPr>
          <p:spPr bwMode="auto">
            <a:xfrm>
              <a:off x="7162800" y="3467100"/>
              <a:ext cx="381000" cy="12700"/>
            </a:xfrm>
            <a:prstGeom prst="curvedConnector3">
              <a:avLst/>
            </a:prstGeom>
            <a:solidFill>
              <a:schemeClr val="bg1"/>
            </a:solidFill>
            <a:ln w="1905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曲線コネクタ 82"/>
            <p:cNvCxnSpPr>
              <a:stCxn id="52" idx="3"/>
              <a:endCxn id="56" idx="1"/>
            </p:cNvCxnSpPr>
            <p:nvPr/>
          </p:nvCxnSpPr>
          <p:spPr bwMode="auto">
            <a:xfrm flipV="1">
              <a:off x="7162800" y="3467100"/>
              <a:ext cx="381000" cy="1219200"/>
            </a:xfrm>
            <a:prstGeom prst="curvedConnector3">
              <a:avLst>
                <a:gd name="adj1" fmla="val 50000"/>
              </a:avLst>
            </a:prstGeom>
            <a:solidFill>
              <a:schemeClr val="bg1"/>
            </a:solidFill>
            <a:ln w="1905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テキスト ボックス 91"/>
            <p:cNvSpPr txBox="1"/>
            <p:nvPr/>
          </p:nvSpPr>
          <p:spPr>
            <a:xfrm>
              <a:off x="5638800" y="2738735"/>
              <a:ext cx="1295400" cy="461665"/>
            </a:xfrm>
            <a:prstGeom prst="rect">
              <a:avLst/>
            </a:prstGeom>
            <a:noFill/>
          </p:spPr>
          <p:txBody>
            <a:bodyPr wrap="square" rtlCol="0">
              <a:spAutoFit/>
            </a:bodyPr>
            <a:lstStyle/>
            <a:p>
              <a:pPr algn="ctr"/>
              <a:r>
                <a:rPr kumimoji="1" lang="ja-JP" altLang="en-US" sz="2400" dirty="0" smtClean="0"/>
                <a:t>・・・</a:t>
              </a:r>
              <a:endParaRPr kumimoji="1" lang="ja-JP" altLang="en-US" sz="2400" dirty="0"/>
            </a:p>
          </p:txBody>
        </p:sp>
        <p:sp>
          <p:nvSpPr>
            <p:cNvPr id="93" name="右矢印 92"/>
            <p:cNvSpPr/>
            <p:nvPr/>
          </p:nvSpPr>
          <p:spPr bwMode="auto">
            <a:xfrm>
              <a:off x="2971800" y="2895600"/>
              <a:ext cx="990600" cy="838200"/>
            </a:xfrm>
            <a:prstGeom prst="rightArrow">
              <a:avLst/>
            </a:prstGeom>
            <a:solidFill>
              <a:srgbClr val="FF99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101" name="テキスト ボックス 100"/>
            <p:cNvSpPr txBox="1"/>
            <p:nvPr/>
          </p:nvSpPr>
          <p:spPr>
            <a:xfrm>
              <a:off x="5181600" y="5605046"/>
              <a:ext cx="2209800" cy="338554"/>
            </a:xfrm>
            <a:prstGeom prst="rect">
              <a:avLst/>
            </a:prstGeom>
            <a:noFill/>
          </p:spPr>
          <p:txBody>
            <a:bodyPr wrap="square" rtlCol="0">
              <a:spAutoFit/>
            </a:bodyPr>
            <a:lstStyle/>
            <a:p>
              <a:pPr algn="ctr"/>
              <a:r>
                <a:rPr kumimoji="1" lang="ja-JP" altLang="en-US" sz="1600" dirty="0" smtClean="0">
                  <a:solidFill>
                    <a:srgbClr val="FFFFFF"/>
                  </a:solidFill>
                </a:rPr>
                <a:t>マスターサーバー</a:t>
              </a:r>
              <a:endParaRPr kumimoji="1" lang="ja-JP" altLang="en-US" sz="1600" dirty="0">
                <a:solidFill>
                  <a:srgbClr val="FFFFFF"/>
                </a:solidFill>
              </a:endParaRPr>
            </a:p>
          </p:txBody>
        </p:sp>
        <p:sp>
          <p:nvSpPr>
            <p:cNvPr id="123" name="角丸四角形 122"/>
            <p:cNvSpPr/>
            <p:nvPr/>
          </p:nvSpPr>
          <p:spPr bwMode="auto">
            <a:xfrm>
              <a:off x="5486400" y="18288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Data Node</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4" name="角丸四角形 123"/>
            <p:cNvSpPr/>
            <p:nvPr/>
          </p:nvSpPr>
          <p:spPr bwMode="auto">
            <a:xfrm>
              <a:off x="6324600" y="18288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Task Tracker</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5" name="角丸四角形 124"/>
            <p:cNvSpPr/>
            <p:nvPr/>
          </p:nvSpPr>
          <p:spPr bwMode="auto">
            <a:xfrm>
              <a:off x="5486400" y="24384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Data Node</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6" name="角丸四角形 125"/>
            <p:cNvSpPr/>
            <p:nvPr/>
          </p:nvSpPr>
          <p:spPr bwMode="auto">
            <a:xfrm>
              <a:off x="6324600" y="24384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Task Tracker</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7" name="角丸四角形 126"/>
            <p:cNvSpPr/>
            <p:nvPr/>
          </p:nvSpPr>
          <p:spPr bwMode="auto">
            <a:xfrm>
              <a:off x="5486400" y="35052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Data Node</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8" name="角丸四角形 127"/>
            <p:cNvSpPr/>
            <p:nvPr/>
          </p:nvSpPr>
          <p:spPr bwMode="auto">
            <a:xfrm>
              <a:off x="6324600" y="35052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Task Tracker</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9" name="角丸四角形 128"/>
            <p:cNvSpPr/>
            <p:nvPr/>
          </p:nvSpPr>
          <p:spPr bwMode="auto">
            <a:xfrm>
              <a:off x="5486400" y="41148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Data Node</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30" name="角丸四角形 129"/>
            <p:cNvSpPr/>
            <p:nvPr/>
          </p:nvSpPr>
          <p:spPr bwMode="auto">
            <a:xfrm>
              <a:off x="6324600" y="41148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Task Tracker</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31" name="角丸四角形 130"/>
            <p:cNvSpPr/>
            <p:nvPr/>
          </p:nvSpPr>
          <p:spPr bwMode="auto">
            <a:xfrm>
              <a:off x="5486400" y="47244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Data Node</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32" name="角丸四角形 131"/>
            <p:cNvSpPr/>
            <p:nvPr/>
          </p:nvSpPr>
          <p:spPr bwMode="auto">
            <a:xfrm>
              <a:off x="6324600" y="47244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Task Tracker</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pic>
          <p:nvPicPr>
            <p:cNvPr id="134" name="Picture 117" descr="MCj043163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1447800"/>
              <a:ext cx="323371" cy="36930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17" descr="MCj043163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2057400"/>
              <a:ext cx="323371" cy="369301"/>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17" descr="MCj043163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3124200"/>
              <a:ext cx="323371" cy="369301"/>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17" descr="MCj043163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3733800"/>
              <a:ext cx="323371" cy="3693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17" descr="MCj043163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4343400"/>
              <a:ext cx="323371" cy="369301"/>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17" descr="MCj0431637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0" y="5562600"/>
              <a:ext cx="456817" cy="521701"/>
            </a:xfrm>
            <a:prstGeom prst="rect">
              <a:avLst/>
            </a:prstGeom>
            <a:noFill/>
            <a:extLst>
              <a:ext uri="{909E8E84-426E-40DD-AFC4-6F175D3DCCD1}">
                <a14:hiddenFill xmlns:a14="http://schemas.microsoft.com/office/drawing/2010/main">
                  <a:solidFill>
                    <a:srgbClr val="FFFFFF"/>
                  </a:solidFill>
                </a14:hiddenFill>
              </a:ext>
            </a:extLst>
          </p:spPr>
        </p:pic>
        <p:sp>
          <p:nvSpPr>
            <p:cNvPr id="108" name="テキスト ボックス 107"/>
            <p:cNvSpPr txBox="1"/>
            <p:nvPr/>
          </p:nvSpPr>
          <p:spPr>
            <a:xfrm>
              <a:off x="4038600" y="1825823"/>
              <a:ext cx="990600" cy="307777"/>
            </a:xfrm>
            <a:prstGeom prst="rect">
              <a:avLst/>
            </a:prstGeom>
            <a:noFill/>
          </p:spPr>
          <p:txBody>
            <a:bodyPr wrap="square" rtlCol="0">
              <a:spAutoFit/>
            </a:bodyPr>
            <a:lstStyle/>
            <a:p>
              <a:pPr algn="ctr"/>
              <a:r>
                <a:rPr kumimoji="1" lang="en-US" altLang="ja-JP" sz="1400" dirty="0" smtClean="0">
                  <a:solidFill>
                    <a:srgbClr val="FFFFFF"/>
                  </a:solidFill>
                </a:rPr>
                <a:t>MAP</a:t>
              </a:r>
              <a:endParaRPr kumimoji="1" lang="ja-JP" altLang="en-US" sz="1400" dirty="0">
                <a:solidFill>
                  <a:srgbClr val="FFFFFF"/>
                </a:solidFill>
              </a:endParaRPr>
            </a:p>
          </p:txBody>
        </p:sp>
        <p:sp>
          <p:nvSpPr>
            <p:cNvPr id="109" name="テキスト ボックス 108"/>
            <p:cNvSpPr txBox="1"/>
            <p:nvPr/>
          </p:nvSpPr>
          <p:spPr>
            <a:xfrm>
              <a:off x="7543800" y="1828800"/>
              <a:ext cx="990600" cy="307777"/>
            </a:xfrm>
            <a:prstGeom prst="rect">
              <a:avLst/>
            </a:prstGeom>
            <a:noFill/>
          </p:spPr>
          <p:txBody>
            <a:bodyPr wrap="square" rtlCol="0">
              <a:spAutoFit/>
            </a:bodyPr>
            <a:lstStyle/>
            <a:p>
              <a:pPr algn="ctr"/>
              <a:r>
                <a:rPr lang="en-US" altLang="ja-JP" sz="1400" dirty="0" smtClean="0">
                  <a:solidFill>
                    <a:srgbClr val="FFFFFF"/>
                  </a:solidFill>
                </a:rPr>
                <a:t>REDUCE</a:t>
              </a:r>
              <a:endParaRPr kumimoji="1" lang="ja-JP" altLang="en-US" sz="1400" dirty="0">
                <a:solidFill>
                  <a:srgbClr val="FFFFFF"/>
                </a:solidFill>
              </a:endParaRPr>
            </a:p>
          </p:txBody>
        </p:sp>
        <p:sp>
          <p:nvSpPr>
            <p:cNvPr id="151" name="テキスト ボックス 150"/>
            <p:cNvSpPr txBox="1"/>
            <p:nvPr/>
          </p:nvSpPr>
          <p:spPr>
            <a:xfrm>
              <a:off x="4267200" y="2133600"/>
              <a:ext cx="553998" cy="3124200"/>
            </a:xfrm>
            <a:prstGeom prst="rect">
              <a:avLst/>
            </a:prstGeom>
            <a:noFill/>
          </p:spPr>
          <p:txBody>
            <a:bodyPr vert="eaVert" wrap="square" rtlCol="0">
              <a:spAutoFit/>
            </a:bodyPr>
            <a:lstStyle/>
            <a:p>
              <a:pPr algn="ctr"/>
              <a:r>
                <a:rPr kumimoji="1" lang="ja-JP" altLang="en-US" sz="2400" dirty="0" smtClean="0">
                  <a:solidFill>
                    <a:srgbClr val="FFFFFF"/>
                  </a:solidFill>
                </a:rPr>
                <a:t>データを分割</a:t>
              </a:r>
              <a:endParaRPr kumimoji="1" lang="ja-JP" altLang="en-US" sz="2400" dirty="0">
                <a:solidFill>
                  <a:srgbClr val="FFFFFF"/>
                </a:solidFill>
              </a:endParaRPr>
            </a:p>
          </p:txBody>
        </p:sp>
        <p:sp>
          <p:nvSpPr>
            <p:cNvPr id="172" name="テキスト ボックス 171"/>
            <p:cNvSpPr txBox="1"/>
            <p:nvPr/>
          </p:nvSpPr>
          <p:spPr>
            <a:xfrm>
              <a:off x="7751802" y="2133600"/>
              <a:ext cx="553998" cy="3124200"/>
            </a:xfrm>
            <a:prstGeom prst="rect">
              <a:avLst/>
            </a:prstGeom>
            <a:noFill/>
          </p:spPr>
          <p:txBody>
            <a:bodyPr vert="eaVert" wrap="square" rtlCol="0">
              <a:spAutoFit/>
            </a:bodyPr>
            <a:lstStyle/>
            <a:p>
              <a:pPr algn="ctr"/>
              <a:r>
                <a:rPr kumimoji="1" lang="ja-JP" altLang="en-US" sz="2400" dirty="0" smtClean="0">
                  <a:solidFill>
                    <a:srgbClr val="FFFFFF"/>
                  </a:solidFill>
                </a:rPr>
                <a:t>データをまとめる</a:t>
              </a:r>
              <a:endParaRPr kumimoji="1" lang="ja-JP" altLang="en-US" sz="2400" dirty="0">
                <a:solidFill>
                  <a:srgbClr val="FFFFFF"/>
                </a:solidFill>
              </a:endParaRPr>
            </a:p>
          </p:txBody>
        </p:sp>
      </p:grpSp>
      <p:sp>
        <p:nvSpPr>
          <p:cNvPr id="152" name="テキスト ボックス 151"/>
          <p:cNvSpPr txBox="1"/>
          <p:nvPr/>
        </p:nvSpPr>
        <p:spPr>
          <a:xfrm>
            <a:off x="1143000" y="2209800"/>
            <a:ext cx="1752600" cy="523220"/>
          </a:xfrm>
          <a:prstGeom prst="rect">
            <a:avLst/>
          </a:prstGeom>
          <a:noFill/>
        </p:spPr>
        <p:txBody>
          <a:bodyPr wrap="square" rtlCol="0">
            <a:spAutoFit/>
          </a:bodyPr>
          <a:lstStyle/>
          <a:p>
            <a:pPr algn="ctr"/>
            <a:r>
              <a:rPr kumimoji="1" lang="en-US" altLang="ja-JP" sz="2800" dirty="0" smtClean="0">
                <a:solidFill>
                  <a:schemeClr val="bg1"/>
                </a:solidFill>
                <a:effectLst>
                  <a:glow rad="228600">
                    <a:schemeClr val="accent2">
                      <a:satMod val="175000"/>
                      <a:alpha val="40000"/>
                    </a:schemeClr>
                  </a:glow>
                </a:effectLst>
              </a:rPr>
              <a:t>Big Data</a:t>
            </a:r>
            <a:endParaRPr kumimoji="1" lang="ja-JP" altLang="en-US" sz="2800" dirty="0">
              <a:solidFill>
                <a:schemeClr val="bg1"/>
              </a:solidFill>
              <a:effectLst>
                <a:glow rad="228600">
                  <a:schemeClr val="accent2">
                    <a:satMod val="175000"/>
                    <a:alpha val="40000"/>
                  </a:schemeClr>
                </a:glow>
              </a:effectLst>
            </a:endParaRPr>
          </a:p>
        </p:txBody>
      </p:sp>
      <p:grpSp>
        <p:nvGrpSpPr>
          <p:cNvPr id="156" name="図形グループ 155"/>
          <p:cNvGrpSpPr/>
          <p:nvPr/>
        </p:nvGrpSpPr>
        <p:grpSpPr>
          <a:xfrm>
            <a:off x="3962400" y="5486400"/>
            <a:ext cx="4572000" cy="1066800"/>
            <a:chOff x="3962400" y="5486400"/>
            <a:chExt cx="4572000" cy="1066800"/>
          </a:xfrm>
        </p:grpSpPr>
        <p:sp>
          <p:nvSpPr>
            <p:cNvPr id="95" name="角丸四角形 94"/>
            <p:cNvSpPr/>
            <p:nvPr/>
          </p:nvSpPr>
          <p:spPr bwMode="auto">
            <a:xfrm>
              <a:off x="3962400" y="6172200"/>
              <a:ext cx="4572000" cy="381000"/>
            </a:xfrm>
            <a:prstGeom prst="roundRect">
              <a:avLst>
                <a:gd name="adj" fmla="val 50000"/>
              </a:avLst>
            </a:prstGeom>
            <a:solidFill>
              <a:schemeClr val="accent6">
                <a:lumMod val="60000"/>
                <a:lumOff val="40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処理を分散・大規模なデータも</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Data Node</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を増やし対応</a:t>
              </a:r>
            </a:p>
          </p:txBody>
        </p:sp>
        <p:sp>
          <p:nvSpPr>
            <p:cNvPr id="53" name="下矢印 52"/>
            <p:cNvSpPr/>
            <p:nvPr/>
          </p:nvSpPr>
          <p:spPr bwMode="auto">
            <a:xfrm>
              <a:off x="7772400" y="5486400"/>
              <a:ext cx="533400" cy="762000"/>
            </a:xfrm>
            <a:prstGeom prst="downArrow">
              <a:avLst/>
            </a:prstGeom>
            <a:solidFill>
              <a:srgbClr val="FF6FCF"/>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grpSp>
    </p:spTree>
    <p:extLst>
      <p:ext uri="{BB962C8B-B14F-4D97-AF65-F5344CB8AC3E}">
        <p14:creationId xmlns:p14="http://schemas.microsoft.com/office/powerpoint/2010/main" val="32069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wipe(up)">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wipe(left)">
                                      <p:cBhvr>
                                        <p:cTn id="12" dur="500"/>
                                        <p:tgtEl>
                                          <p:spTgt spid="1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wipe(up)">
                                      <p:cBhvr>
                                        <p:cTn id="17" dur="500"/>
                                        <p:tgtEl>
                                          <p:spTgt spid="15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タイトル 1"/>
          <p:cNvSpPr>
            <a:spLocks noGrp="1"/>
          </p:cNvSpPr>
          <p:nvPr>
            <p:ph type="title"/>
          </p:nvPr>
        </p:nvSpPr>
        <p:spPr>
          <a:xfrm>
            <a:off x="152400" y="152400"/>
            <a:ext cx="8991600" cy="533400"/>
          </a:xfrm>
        </p:spPr>
        <p:txBody>
          <a:bodyPr/>
          <a:lstStyle/>
          <a:p>
            <a:r>
              <a:rPr lang="en-US" altLang="ja-JP" dirty="0" err="1" smtClean="0">
                <a:latin typeface="Arial" charset="0"/>
              </a:rPr>
              <a:t>Hadoop</a:t>
            </a:r>
            <a:r>
              <a:rPr lang="ja-JP" altLang="en-US" dirty="0" smtClean="0">
                <a:latin typeface="Arial" charset="0"/>
              </a:rPr>
              <a:t>の業務データ・バッチ処理への適用</a:t>
            </a:r>
            <a:endParaRPr lang="ja-JP" altLang="en-US" dirty="0">
              <a:latin typeface="Arial" charset="0"/>
            </a:endParaRPr>
          </a:p>
        </p:txBody>
      </p:sp>
      <p:sp>
        <p:nvSpPr>
          <p:cNvPr id="3" name="角丸四角形 2"/>
          <p:cNvSpPr/>
          <p:nvPr/>
        </p:nvSpPr>
        <p:spPr bwMode="auto">
          <a:xfrm>
            <a:off x="304800"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ffectLst>
                  <a:glow rad="63500">
                    <a:srgbClr val="FF0000">
                      <a:alpha val="40000"/>
                    </a:srgbClr>
                  </a:glow>
                </a:effectLst>
                <a:latin typeface="Arial" charset="0"/>
                <a:ea typeface="HG丸ｺﾞｼｯｸM-PRO" pitchFamily="50" charset="-128"/>
              </a:rPr>
              <a:t>使い切れない</a:t>
            </a:r>
            <a:endParaRPr kumimoji="0" lang="ja-JP" altLang="en-US" sz="1400" b="0" i="0" u="none" strike="noStrike" cap="none" normalizeH="0" baseline="0" dirty="0" smtClean="0">
              <a:ln>
                <a:noFill/>
              </a:ln>
              <a:solidFill>
                <a:schemeClr val="bg1"/>
              </a:solidFill>
              <a:effectLst>
                <a:glow rad="63500">
                  <a:srgbClr val="FF0000">
                    <a:alpha val="40000"/>
                  </a:srgbClr>
                </a:glow>
              </a:effectLst>
              <a:latin typeface="Arial" charset="0"/>
              <a:ea typeface="HG丸ｺﾞｼｯｸM-PRO" pitchFamily="50" charset="-128"/>
            </a:endParaRPr>
          </a:p>
        </p:txBody>
      </p:sp>
      <p:sp>
        <p:nvSpPr>
          <p:cNvPr id="5" name="円柱 4"/>
          <p:cNvSpPr/>
          <p:nvPr/>
        </p:nvSpPr>
        <p:spPr bwMode="auto">
          <a:xfrm>
            <a:off x="304801"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67" name="上カーブ矢印 66"/>
          <p:cNvSpPr/>
          <p:nvPr/>
        </p:nvSpPr>
        <p:spPr bwMode="auto">
          <a:xfrm>
            <a:off x="4587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71" name="上カーブ矢印 70"/>
          <p:cNvSpPr/>
          <p:nvPr/>
        </p:nvSpPr>
        <p:spPr bwMode="auto">
          <a:xfrm>
            <a:off x="7635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73" name="上カーブ矢印 72"/>
          <p:cNvSpPr/>
          <p:nvPr/>
        </p:nvSpPr>
        <p:spPr bwMode="auto">
          <a:xfrm>
            <a:off x="10683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75" name="上カーブ矢印 74"/>
          <p:cNvSpPr/>
          <p:nvPr/>
        </p:nvSpPr>
        <p:spPr bwMode="auto">
          <a:xfrm>
            <a:off x="13731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4" name="角丸四角形 3"/>
          <p:cNvSpPr/>
          <p:nvPr/>
        </p:nvSpPr>
        <p:spPr bwMode="auto">
          <a:xfrm>
            <a:off x="306387"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メモリー</a:t>
            </a:r>
          </a:p>
        </p:txBody>
      </p:sp>
      <p:cxnSp>
        <p:nvCxnSpPr>
          <p:cNvPr id="14" name="直線コネクタ 13"/>
          <p:cNvCxnSpPr>
            <a:stCxn id="4" idx="2"/>
            <a:endCxn id="5" idx="0"/>
          </p:cNvCxnSpPr>
          <p:nvPr/>
        </p:nvCxnSpPr>
        <p:spPr bwMode="auto">
          <a:xfrm>
            <a:off x="990142"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21" name="円柱 20"/>
          <p:cNvSpPr/>
          <p:nvPr/>
        </p:nvSpPr>
        <p:spPr bwMode="auto">
          <a:xfrm>
            <a:off x="304800" y="5943600"/>
            <a:ext cx="8610600" cy="685800"/>
          </a:xfrm>
          <a:prstGeom prst="can">
            <a:avLst/>
          </a:prstGeom>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rgbClr val="FFFFFF"/>
                </a:solidFill>
                <a:effectLst>
                  <a:glow rad="101600">
                    <a:schemeClr val="accent2">
                      <a:satMod val="175000"/>
                      <a:alpha val="40000"/>
                    </a:schemeClr>
                  </a:glow>
                </a:effectLst>
              </a:rPr>
              <a:t>バッチデータ</a:t>
            </a:r>
            <a:endParaRPr kumimoji="0" lang="ja-JP" altLang="en-US" sz="2000" b="0" i="0" u="none" strike="noStrike" cap="none" normalizeH="0" baseline="0" dirty="0" smtClean="0">
              <a:ln>
                <a:noFill/>
              </a:ln>
              <a:solidFill>
                <a:srgbClr val="FFFFFF"/>
              </a:solidFill>
              <a:effectLst>
                <a:glow rad="101600">
                  <a:schemeClr val="accent2">
                    <a:satMod val="175000"/>
                    <a:alpha val="40000"/>
                  </a:schemeClr>
                </a:glow>
              </a:effectLst>
            </a:endParaRPr>
          </a:p>
        </p:txBody>
      </p:sp>
      <p:sp>
        <p:nvSpPr>
          <p:cNvPr id="187" name="上矢印 186"/>
          <p:cNvSpPr/>
          <p:nvPr/>
        </p:nvSpPr>
        <p:spPr bwMode="auto">
          <a:xfrm>
            <a:off x="457200" y="5181600"/>
            <a:ext cx="1066800" cy="838200"/>
          </a:xfrm>
          <a:prstGeom prst="upArrow">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8" name="角丸四角形 187"/>
          <p:cNvSpPr/>
          <p:nvPr/>
        </p:nvSpPr>
        <p:spPr bwMode="auto">
          <a:xfrm>
            <a:off x="304800" y="914400"/>
            <a:ext cx="1371600" cy="457200"/>
          </a:xfrm>
          <a:prstGeom prst="roundRect">
            <a:avLst/>
          </a:prstGeom>
          <a:solidFill>
            <a:srgbClr val="FF66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単一</a:t>
            </a:r>
            <a:r>
              <a:rPr kumimoji="0" lang="en-US" altLang="ja-JP" sz="1050" b="0" i="0" u="none" strike="noStrike" cap="none" normalizeH="0" baseline="0" dirty="0" smtClean="0">
                <a:ln>
                  <a:noFill/>
                </a:ln>
                <a:solidFill>
                  <a:srgbClr val="FFFFFF"/>
                </a:solidFill>
                <a:effectLst/>
                <a:latin typeface="Arial" charset="0"/>
                <a:ea typeface="HG丸ｺﾞｼｯｸM-PRO" pitchFamily="50" charset="-128"/>
              </a:rPr>
              <a:t>PC</a:t>
            </a: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サーバー</a:t>
            </a:r>
            <a:endParaRPr kumimoji="0" lang="en-US" altLang="ja-JP" sz="105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050" b="0" i="0" u="none" strike="noStrike" cap="none" normalizeH="0" baseline="0" dirty="0" smtClean="0">
                <a:ln>
                  <a:noFill/>
                </a:ln>
                <a:solidFill>
                  <a:srgbClr val="FFFFFF"/>
                </a:solidFill>
                <a:effectLst/>
                <a:latin typeface="Arial" charset="0"/>
                <a:ea typeface="HG丸ｺﾞｼｯｸM-PRO" pitchFamily="50" charset="-128"/>
              </a:rPr>
              <a:t>&amp; RDBMS</a:t>
            </a:r>
            <a:endParaRPr kumimoji="0" lang="ja-JP" altLang="en-US" sz="105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91" name="角丸四角形吹き出し 190"/>
          <p:cNvSpPr/>
          <p:nvPr/>
        </p:nvSpPr>
        <p:spPr bwMode="auto">
          <a:xfrm>
            <a:off x="1219200" y="3276600"/>
            <a:ext cx="1508654" cy="838200"/>
          </a:xfrm>
          <a:prstGeom prst="wedgeRoundRectCallout">
            <a:avLst>
              <a:gd name="adj1" fmla="val -45608"/>
              <a:gd name="adj2" fmla="val 71591"/>
              <a:gd name="adj3" fmla="val 16667"/>
            </a:avLst>
          </a:prstGeom>
          <a:solidFill>
            <a:srgbClr val="FF6600">
              <a:alpha val="61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dirty="0" smtClean="0">
                <a:solidFill>
                  <a:srgbClr val="FFFFFF"/>
                </a:solidFill>
              </a:rPr>
              <a:t>単一</a:t>
            </a:r>
            <a:r>
              <a:rPr kumimoji="0" lang="en-US" altLang="ja-JP" sz="1100" dirty="0" smtClean="0">
                <a:solidFill>
                  <a:srgbClr val="FFFFFF"/>
                </a:solidFill>
              </a:rPr>
              <a:t>I/O</a:t>
            </a:r>
            <a:r>
              <a:rPr kumimoji="0" lang="ja-JP" altLang="en-US" sz="1100" dirty="0" smtClean="0">
                <a:solidFill>
                  <a:srgbClr val="FFFFFF"/>
                </a:solidFill>
              </a:rPr>
              <a:t>パス</a:t>
            </a:r>
            <a:r>
              <a:rPr kumimoji="0" lang="en-US" altLang="ja-JP" sz="1100" dirty="0" smtClean="0">
                <a:solidFill>
                  <a:srgbClr val="FFFFFF"/>
                </a:solidFill>
              </a:rPr>
              <a:t>&amp;</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単一</a:t>
            </a:r>
            <a:r>
              <a:rPr kumimoji="0" lang="en-US" altLang="ja-JP" sz="1100" b="0" i="0" u="none" strike="noStrike" cap="none" normalizeH="0" baseline="0" dirty="0" smtClean="0">
                <a:ln>
                  <a:noFill/>
                </a:ln>
                <a:solidFill>
                  <a:srgbClr val="FFFFFF"/>
                </a:solidFill>
                <a:effectLst/>
                <a:latin typeface="Arial" charset="0"/>
                <a:ea typeface="HG丸ｺﾞｼｯｸM-PRO" pitchFamily="50" charset="-128"/>
              </a:rPr>
              <a:t>CPU</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ノードでは処理の多重度も限界</a:t>
            </a:r>
          </a:p>
        </p:txBody>
      </p:sp>
      <p:grpSp>
        <p:nvGrpSpPr>
          <p:cNvPr id="228" name="図形グループ 227"/>
          <p:cNvGrpSpPr/>
          <p:nvPr/>
        </p:nvGrpSpPr>
        <p:grpSpPr>
          <a:xfrm>
            <a:off x="2514600" y="914400"/>
            <a:ext cx="4268788" cy="5105400"/>
            <a:chOff x="2514600" y="914400"/>
            <a:chExt cx="4268788" cy="5105400"/>
          </a:xfrm>
        </p:grpSpPr>
        <p:sp>
          <p:nvSpPr>
            <p:cNvPr id="78" name="角丸四角形 77"/>
            <p:cNvSpPr/>
            <p:nvPr/>
          </p:nvSpPr>
          <p:spPr bwMode="auto">
            <a:xfrm>
              <a:off x="2516187"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使い切れる</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4" name="円柱 83"/>
            <p:cNvSpPr/>
            <p:nvPr/>
          </p:nvSpPr>
          <p:spPr bwMode="auto">
            <a:xfrm>
              <a:off x="2516188"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86" name="上カーブ矢印 85"/>
            <p:cNvSpPr/>
            <p:nvPr/>
          </p:nvSpPr>
          <p:spPr bwMode="auto">
            <a:xfrm>
              <a:off x="2974973" y="2057400"/>
              <a:ext cx="530227"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89" name="角丸四角形 88"/>
            <p:cNvSpPr/>
            <p:nvPr/>
          </p:nvSpPr>
          <p:spPr bwMode="auto">
            <a:xfrm>
              <a:off x="2517774"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メモリー</a:t>
              </a:r>
            </a:p>
          </p:txBody>
        </p:sp>
        <p:cxnSp>
          <p:nvCxnSpPr>
            <p:cNvPr id="90" name="直線コネクタ 89"/>
            <p:cNvCxnSpPr>
              <a:stCxn id="89" idx="2"/>
              <a:endCxn id="84" idx="0"/>
            </p:cNvCxnSpPr>
            <p:nvPr/>
          </p:nvCxnSpPr>
          <p:spPr bwMode="auto">
            <a:xfrm>
              <a:off x="3201529"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115" name="角丸四角形 114"/>
            <p:cNvSpPr/>
            <p:nvPr/>
          </p:nvSpPr>
          <p:spPr bwMode="auto">
            <a:xfrm>
              <a:off x="3962400"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使い切れる</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16" name="円柱 115"/>
            <p:cNvSpPr/>
            <p:nvPr/>
          </p:nvSpPr>
          <p:spPr bwMode="auto">
            <a:xfrm>
              <a:off x="3962401"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117" name="上カーブ矢印 116"/>
            <p:cNvSpPr/>
            <p:nvPr/>
          </p:nvSpPr>
          <p:spPr bwMode="auto">
            <a:xfrm>
              <a:off x="4421186" y="2057400"/>
              <a:ext cx="530227"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18" name="角丸四角形 117"/>
            <p:cNvSpPr/>
            <p:nvPr/>
          </p:nvSpPr>
          <p:spPr bwMode="auto">
            <a:xfrm>
              <a:off x="3963987"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メモリー</a:t>
              </a:r>
            </a:p>
          </p:txBody>
        </p:sp>
        <p:cxnSp>
          <p:nvCxnSpPr>
            <p:cNvPr id="119" name="直線コネクタ 118"/>
            <p:cNvCxnSpPr>
              <a:stCxn id="118" idx="2"/>
              <a:endCxn id="116" idx="0"/>
            </p:cNvCxnSpPr>
            <p:nvPr/>
          </p:nvCxnSpPr>
          <p:spPr bwMode="auto">
            <a:xfrm>
              <a:off x="4647742"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120" name="角丸四角形 119"/>
            <p:cNvSpPr/>
            <p:nvPr/>
          </p:nvSpPr>
          <p:spPr bwMode="auto">
            <a:xfrm>
              <a:off x="5411787"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使い切れる</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1" name="円柱 120"/>
            <p:cNvSpPr/>
            <p:nvPr/>
          </p:nvSpPr>
          <p:spPr bwMode="auto">
            <a:xfrm>
              <a:off x="5411788"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122" name="上カーブ矢印 121"/>
            <p:cNvSpPr/>
            <p:nvPr/>
          </p:nvSpPr>
          <p:spPr bwMode="auto">
            <a:xfrm>
              <a:off x="5870573" y="2057400"/>
              <a:ext cx="530227"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33" name="角丸四角形 132"/>
            <p:cNvSpPr/>
            <p:nvPr/>
          </p:nvSpPr>
          <p:spPr bwMode="auto">
            <a:xfrm>
              <a:off x="5413374"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メモリー</a:t>
              </a:r>
            </a:p>
          </p:txBody>
        </p:sp>
        <p:cxnSp>
          <p:nvCxnSpPr>
            <p:cNvPr id="141" name="直線コネクタ 140"/>
            <p:cNvCxnSpPr>
              <a:stCxn id="133" idx="2"/>
              <a:endCxn id="121" idx="0"/>
            </p:cNvCxnSpPr>
            <p:nvPr/>
          </p:nvCxnSpPr>
          <p:spPr bwMode="auto">
            <a:xfrm>
              <a:off x="6097129"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225" name="上矢印 224"/>
            <p:cNvSpPr/>
            <p:nvPr/>
          </p:nvSpPr>
          <p:spPr bwMode="auto">
            <a:xfrm>
              <a:off x="2971800" y="5219700"/>
              <a:ext cx="457200" cy="800100"/>
            </a:xfrm>
            <a:prstGeom prst="upArrow">
              <a:avLst>
                <a:gd name="adj1" fmla="val 50000"/>
                <a:gd name="adj2" fmla="val 26190"/>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上矢印 225"/>
            <p:cNvSpPr/>
            <p:nvPr/>
          </p:nvSpPr>
          <p:spPr bwMode="auto">
            <a:xfrm>
              <a:off x="4419600" y="5219700"/>
              <a:ext cx="457200" cy="800100"/>
            </a:xfrm>
            <a:prstGeom prst="upArrow">
              <a:avLst>
                <a:gd name="adj1" fmla="val 50000"/>
                <a:gd name="adj2" fmla="val 26190"/>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上矢印 226"/>
            <p:cNvSpPr/>
            <p:nvPr/>
          </p:nvSpPr>
          <p:spPr bwMode="auto">
            <a:xfrm>
              <a:off x="5867400" y="5219700"/>
              <a:ext cx="457200" cy="800100"/>
            </a:xfrm>
            <a:prstGeom prst="upArrow">
              <a:avLst>
                <a:gd name="adj1" fmla="val 50000"/>
                <a:gd name="adj2" fmla="val 26190"/>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 name="角丸四角形 21"/>
            <p:cNvSpPr/>
            <p:nvPr/>
          </p:nvSpPr>
          <p:spPr bwMode="auto">
            <a:xfrm>
              <a:off x="2514600" y="5410200"/>
              <a:ext cx="4267200" cy="457200"/>
            </a:xfrm>
            <a:prstGeom prst="roundRect">
              <a:avLst/>
            </a:prstGeom>
            <a:solidFill>
              <a:srgbClr val="3366FF">
                <a:alpha val="6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pic>
          <p:nvPicPr>
            <p:cNvPr id="222" name="図 221"/>
            <p:cNvPicPr>
              <a:picLocks noChangeAspect="1"/>
            </p:cNvPicPr>
            <p:nvPr/>
          </p:nvPicPr>
          <p:blipFill>
            <a:blip r:embed="rId2">
              <a:clrChange>
                <a:clrFrom>
                  <a:srgbClr val="FFFFFF"/>
                </a:clrFrom>
                <a:clrTo>
                  <a:srgbClr val="FFFFFF">
                    <a:alpha val="0"/>
                  </a:srgbClr>
                </a:clrTo>
              </a:clrChange>
            </a:blip>
            <a:stretch>
              <a:fillRect/>
            </a:stretch>
          </p:blipFill>
          <p:spPr>
            <a:xfrm>
              <a:off x="3733800" y="5440956"/>
              <a:ext cx="1673096" cy="395688"/>
            </a:xfrm>
            <a:prstGeom prst="rect">
              <a:avLst/>
            </a:prstGeom>
          </p:spPr>
        </p:pic>
        <p:sp>
          <p:nvSpPr>
            <p:cNvPr id="189" name="角丸四角形 188"/>
            <p:cNvSpPr/>
            <p:nvPr/>
          </p:nvSpPr>
          <p:spPr bwMode="auto">
            <a:xfrm>
              <a:off x="2514600" y="914400"/>
              <a:ext cx="4267200" cy="457200"/>
            </a:xfrm>
            <a:prstGeom prst="roundRect">
              <a:avLst/>
            </a:prstGeom>
            <a:solidFill>
              <a:srgbClr val="3366FF"/>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dirty="0" smtClean="0">
                  <a:solidFill>
                    <a:srgbClr val="FFFFFF"/>
                  </a:solidFill>
                </a:rPr>
                <a:t>複数</a:t>
              </a:r>
              <a:r>
                <a:rPr kumimoji="0" lang="en-US" altLang="ja-JP" dirty="0" smtClean="0">
                  <a:solidFill>
                    <a:srgbClr val="FFFFFF"/>
                  </a:solidFill>
                </a:rPr>
                <a:t>PC</a:t>
              </a:r>
              <a:r>
                <a:rPr kumimoji="0" lang="ja-JP" altLang="en-US" dirty="0" smtClean="0">
                  <a:solidFill>
                    <a:srgbClr val="FFFFFF"/>
                  </a:solidFill>
                </a:rPr>
                <a:t>サーバー</a:t>
              </a:r>
              <a:endParaRPr kumimoji="0" lang="en-US" altLang="ja-JP"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&amp; </a:t>
              </a:r>
              <a:r>
                <a:rPr kumimoji="0" lang="en-US" altLang="ja-JP" sz="1200" b="0" i="0" u="none" strike="noStrike" cap="none" normalizeH="0" baseline="0" dirty="0" err="1" smtClean="0">
                  <a:ln>
                    <a:noFill/>
                  </a:ln>
                  <a:solidFill>
                    <a:srgbClr val="FFFFFF"/>
                  </a:solidFill>
                  <a:effectLst/>
                  <a:latin typeface="Arial" charset="0"/>
                  <a:ea typeface="HG丸ｺﾞｼｯｸM-PRO" pitchFamily="50" charset="-128"/>
                </a:rPr>
                <a:t>Hadoop</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39" name="角丸四角形吹き出し 238"/>
            <p:cNvSpPr/>
            <p:nvPr/>
          </p:nvSpPr>
          <p:spPr bwMode="auto">
            <a:xfrm>
              <a:off x="3429000" y="3276600"/>
              <a:ext cx="2118254" cy="838200"/>
            </a:xfrm>
            <a:prstGeom prst="wedgeRoundRectCallout">
              <a:avLst>
                <a:gd name="adj1" fmla="val 31236"/>
                <a:gd name="adj2" fmla="val -75884"/>
                <a:gd name="adj3" fmla="val 16667"/>
              </a:avLst>
            </a:prstGeom>
            <a:solidFill>
              <a:srgbClr val="3366FF">
                <a:alpha val="61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処理ノードを分散、</a:t>
              </a:r>
              <a:r>
                <a:rPr kumimoji="0" lang="en-US" altLang="ja-JP" sz="1100" b="0" i="0" u="none" strike="noStrike" cap="none" normalizeH="0" baseline="0" dirty="0" smtClean="0">
                  <a:ln>
                    <a:noFill/>
                  </a:ln>
                  <a:solidFill>
                    <a:srgbClr val="FFFFFF"/>
                  </a:solidFill>
                  <a:effectLst/>
                  <a:latin typeface="Arial" charset="0"/>
                  <a:ea typeface="HG丸ｺﾞｼｯｸM-PRO" pitchFamily="50" charset="-128"/>
                </a:rPr>
                <a:t>I/O</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パスも分散することで</a:t>
              </a:r>
              <a:r>
                <a:rPr kumimoji="0" lang="en-US" altLang="ja-JP" sz="1100" b="0" i="0" u="none" strike="noStrike" cap="none" normalizeH="0" baseline="0" dirty="0" smtClean="0">
                  <a:ln>
                    <a:noFill/>
                  </a:ln>
                  <a:solidFill>
                    <a:srgbClr val="FFFFFF"/>
                  </a:solidFill>
                  <a:effectLst/>
                  <a:latin typeface="Arial" charset="0"/>
                  <a:ea typeface="HG丸ｺﾞｼｯｸM-PRO" pitchFamily="50" charset="-128"/>
                </a:rPr>
                <a:t>I/O</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ボトルネックを解消</a:t>
              </a:r>
            </a:p>
          </p:txBody>
        </p:sp>
      </p:grpSp>
      <p:grpSp>
        <p:nvGrpSpPr>
          <p:cNvPr id="231" name="図形グループ 230"/>
          <p:cNvGrpSpPr/>
          <p:nvPr/>
        </p:nvGrpSpPr>
        <p:grpSpPr>
          <a:xfrm>
            <a:off x="6400800" y="914400"/>
            <a:ext cx="2517774" cy="5105400"/>
            <a:chOff x="6400800" y="914400"/>
            <a:chExt cx="2517774" cy="5105400"/>
          </a:xfrm>
        </p:grpSpPr>
        <p:sp>
          <p:nvSpPr>
            <p:cNvPr id="150" name="角丸四角形 149"/>
            <p:cNvSpPr/>
            <p:nvPr/>
          </p:nvSpPr>
          <p:spPr bwMode="auto">
            <a:xfrm>
              <a:off x="7543800"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使い切れる</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43" name="円柱 142"/>
            <p:cNvSpPr/>
            <p:nvPr/>
          </p:nvSpPr>
          <p:spPr bwMode="auto">
            <a:xfrm>
              <a:off x="7545388"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144" name="上カーブ矢印 143"/>
            <p:cNvSpPr/>
            <p:nvPr/>
          </p:nvSpPr>
          <p:spPr bwMode="auto">
            <a:xfrm>
              <a:off x="76993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5" name="上カーブ矢印 144"/>
            <p:cNvSpPr/>
            <p:nvPr/>
          </p:nvSpPr>
          <p:spPr bwMode="auto">
            <a:xfrm>
              <a:off x="80041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6" name="上カーブ矢印 145"/>
            <p:cNvSpPr/>
            <p:nvPr/>
          </p:nvSpPr>
          <p:spPr bwMode="auto">
            <a:xfrm>
              <a:off x="83089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7" name="上カーブ矢印 146"/>
            <p:cNvSpPr/>
            <p:nvPr/>
          </p:nvSpPr>
          <p:spPr bwMode="auto">
            <a:xfrm>
              <a:off x="86137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8" name="角丸四角形 147"/>
            <p:cNvSpPr/>
            <p:nvPr/>
          </p:nvSpPr>
          <p:spPr bwMode="auto">
            <a:xfrm>
              <a:off x="7546974" y="2209800"/>
              <a:ext cx="1371600" cy="605118"/>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メモリー</a:t>
              </a:r>
            </a:p>
          </p:txBody>
        </p:sp>
        <p:sp>
          <p:nvSpPr>
            <p:cNvPr id="154" name="角丸四角形 153"/>
            <p:cNvSpPr/>
            <p:nvPr/>
          </p:nvSpPr>
          <p:spPr bwMode="auto">
            <a:xfrm>
              <a:off x="7543800" y="2819400"/>
              <a:ext cx="1371600" cy="1030941"/>
            </a:xfrm>
            <a:prstGeom prst="roundRect">
              <a:avLst>
                <a:gd name="adj" fmla="val 10097"/>
              </a:avLst>
            </a:prstGeom>
            <a:solidFill>
              <a:srgbClr val="660066">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チャネル</a:t>
              </a:r>
              <a:endParaRPr kumimoji="0" lang="en-US" altLang="ja-JP" sz="20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latin typeface="Arial" charset="0"/>
                  <a:ea typeface="HG丸ｺﾞｼｯｸM-PRO" pitchFamily="50" charset="-128"/>
                </a:rPr>
                <a:t>サブシステム</a:t>
              </a:r>
              <a:endParaRPr kumimoji="0" lang="en-US" altLang="ja-JP" sz="14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800" dirty="0">
                <a:solidFill>
                  <a:schemeClr val="bg1"/>
                </a:solidFill>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I/O</a:t>
              </a: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専用プロセッサー</a:t>
              </a:r>
            </a:p>
          </p:txBody>
        </p:sp>
        <p:cxnSp>
          <p:nvCxnSpPr>
            <p:cNvPr id="149" name="直線コネクタ 148"/>
            <p:cNvCxnSpPr/>
            <p:nvPr/>
          </p:nvCxnSpPr>
          <p:spPr bwMode="auto">
            <a:xfrm>
              <a:off x="7772400" y="3810000"/>
              <a:ext cx="1588"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5" name="直線コネクタ 154"/>
            <p:cNvCxnSpPr/>
            <p:nvPr/>
          </p:nvCxnSpPr>
          <p:spPr bwMode="auto">
            <a:xfrm>
              <a:off x="7924800" y="3810000"/>
              <a:ext cx="1588"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6" name="直線コネクタ 155"/>
            <p:cNvCxnSpPr/>
            <p:nvPr/>
          </p:nvCxnSpPr>
          <p:spPr bwMode="auto">
            <a:xfrm>
              <a:off x="8077200" y="3810000"/>
              <a:ext cx="1588"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8" name="直線コネクタ 157"/>
            <p:cNvCxnSpPr/>
            <p:nvPr/>
          </p:nvCxnSpPr>
          <p:spPr bwMode="auto">
            <a:xfrm>
              <a:off x="83820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9" name="直線コネクタ 158"/>
            <p:cNvCxnSpPr/>
            <p:nvPr/>
          </p:nvCxnSpPr>
          <p:spPr bwMode="auto">
            <a:xfrm>
              <a:off x="85344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60" name="直線コネクタ 159"/>
            <p:cNvCxnSpPr/>
            <p:nvPr/>
          </p:nvCxnSpPr>
          <p:spPr bwMode="auto">
            <a:xfrm>
              <a:off x="86868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221" name="直線コネクタ 220"/>
            <p:cNvCxnSpPr/>
            <p:nvPr/>
          </p:nvCxnSpPr>
          <p:spPr bwMode="auto">
            <a:xfrm>
              <a:off x="82296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224" name="上矢印 223"/>
            <p:cNvSpPr/>
            <p:nvPr/>
          </p:nvSpPr>
          <p:spPr bwMode="auto">
            <a:xfrm>
              <a:off x="7696200" y="5181600"/>
              <a:ext cx="1066800" cy="838200"/>
            </a:xfrm>
            <a:prstGeom prst="upArrow">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角丸四角形 231"/>
            <p:cNvSpPr/>
            <p:nvPr/>
          </p:nvSpPr>
          <p:spPr bwMode="auto">
            <a:xfrm>
              <a:off x="7543800" y="914400"/>
              <a:ext cx="1371600" cy="457200"/>
            </a:xfrm>
            <a:prstGeom prst="roundRect">
              <a:avLst/>
            </a:prstGeom>
            <a:solidFill>
              <a:schemeClr val="accent6">
                <a:lumMod val="60000"/>
                <a:lumOff val="40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メインフレーム</a:t>
              </a:r>
              <a:endParaRPr kumimoji="0" lang="en-US" altLang="ja-JP" sz="105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050" b="0" i="0" u="none" strike="noStrike" cap="none" normalizeH="0" baseline="0" dirty="0" smtClean="0">
                  <a:ln>
                    <a:noFill/>
                  </a:ln>
                  <a:solidFill>
                    <a:srgbClr val="FFFFFF"/>
                  </a:solidFill>
                  <a:effectLst/>
                  <a:latin typeface="Arial" charset="0"/>
                  <a:ea typeface="HG丸ｺﾞｼｯｸM-PRO" pitchFamily="50" charset="-128"/>
                </a:rPr>
                <a:t>&amp; RDBMS</a:t>
              </a:r>
              <a:endParaRPr kumimoji="0" lang="ja-JP" altLang="en-US" sz="105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41" name="角丸四角形吹き出し 240"/>
            <p:cNvSpPr/>
            <p:nvPr/>
          </p:nvSpPr>
          <p:spPr bwMode="auto">
            <a:xfrm>
              <a:off x="6400800" y="2971800"/>
              <a:ext cx="1066800" cy="1524000"/>
            </a:xfrm>
            <a:prstGeom prst="wedgeRoundRectCallout">
              <a:avLst>
                <a:gd name="adj1" fmla="val 67988"/>
                <a:gd name="adj2" fmla="val 26761"/>
                <a:gd name="adj3" fmla="val 16667"/>
              </a:avLst>
            </a:prstGeom>
            <a:solidFill>
              <a:schemeClr val="accent6">
                <a:lumMod val="60000"/>
                <a:lumOff val="40000"/>
                <a:alpha val="61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複数</a:t>
              </a:r>
              <a:r>
                <a:rPr kumimoji="0" lang="en-US" altLang="ja-JP" sz="1100" dirty="0" smtClean="0">
                  <a:solidFill>
                    <a:srgbClr val="FFFFFF"/>
                  </a:solidFill>
                  <a:latin typeface="Arial" charset="0"/>
                  <a:ea typeface="HG丸ｺﾞｼｯｸM-PRO" pitchFamily="50" charset="-128"/>
                </a:rPr>
                <a:t>I/O</a:t>
              </a:r>
              <a:r>
                <a:rPr kumimoji="0" lang="ja-JP" altLang="en-US" sz="1100" dirty="0" smtClean="0">
                  <a:solidFill>
                    <a:srgbClr val="FFFFFF"/>
                  </a:solidFill>
                  <a:latin typeface="Arial" charset="0"/>
                  <a:ea typeface="HG丸ｺﾞｼｯｸM-PRO" pitchFamily="50" charset="-128"/>
                </a:rPr>
                <a:t>パス</a:t>
              </a:r>
              <a:r>
                <a:rPr kumimoji="0" lang="en-US" altLang="ja-JP" sz="1100" dirty="0" smtClean="0">
                  <a:solidFill>
                    <a:srgbClr val="FFFFFF"/>
                  </a:solidFill>
                  <a:latin typeface="Arial" charset="0"/>
                  <a:ea typeface="HG丸ｺﾞｼｯｸM-PRO" pitchFamily="50" charset="-128"/>
                </a:rPr>
                <a:t>&amp;</a:t>
              </a:r>
              <a:r>
                <a:rPr kumimoji="0" lang="en-US" altLang="ja-JP" sz="1100" b="0" i="0" u="none" strike="noStrike" cap="none" normalizeH="0" baseline="0" dirty="0" smtClean="0">
                  <a:ln>
                    <a:noFill/>
                  </a:ln>
                  <a:solidFill>
                    <a:srgbClr val="FFFFFF"/>
                  </a:solidFill>
                  <a:effectLst/>
                  <a:latin typeface="Arial" charset="0"/>
                  <a:ea typeface="HG丸ｺﾞｼｯｸM-PRO" pitchFamily="50" charset="-128"/>
                </a:rPr>
                <a:t>I/O</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専用プロセッサーを持つことで</a:t>
              </a:r>
              <a:r>
                <a:rPr kumimoji="0" lang="en-US" altLang="ja-JP" sz="1100" dirty="0" smtClean="0">
                  <a:solidFill>
                    <a:srgbClr val="FFFFFF"/>
                  </a:solidFill>
                  <a:latin typeface="Arial" charset="0"/>
                  <a:ea typeface="HG丸ｺﾞｼｯｸM-PRO" pitchFamily="50" charset="-128"/>
                </a:rPr>
                <a:t>I/O</a:t>
              </a:r>
              <a:r>
                <a:rPr kumimoji="0" lang="ja-JP" altLang="en-US" sz="1100" dirty="0" smtClean="0">
                  <a:solidFill>
                    <a:srgbClr val="FFFFFF"/>
                  </a:solidFill>
                  <a:latin typeface="Arial" charset="0"/>
                  <a:ea typeface="HG丸ｺﾞｼｯｸM-PRO" pitchFamily="50" charset="-128"/>
                </a:rPr>
                <a:t>ボトルネックを回避し</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高い多重度を実現</a:t>
              </a:r>
            </a:p>
          </p:txBody>
        </p:sp>
      </p:grpSp>
    </p:spTree>
    <p:extLst>
      <p:ext uri="{BB962C8B-B14F-4D97-AF65-F5344CB8AC3E}">
        <p14:creationId xmlns:p14="http://schemas.microsoft.com/office/powerpoint/2010/main" val="211030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wipe(down)">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1000"/>
                                        <p:tgtEl>
                                          <p:spTgt spid="228"/>
                                        </p:tgtEl>
                                      </p:cBhvr>
                                    </p:animEffect>
                                    <p:anim calcmode="lin" valueType="num">
                                      <p:cBhvr>
                                        <p:cTn id="13" dur="1000" fill="hold"/>
                                        <p:tgtEl>
                                          <p:spTgt spid="228"/>
                                        </p:tgtEl>
                                        <p:attrNameLst>
                                          <p:attrName>ppt_x</p:attrName>
                                        </p:attrNameLst>
                                      </p:cBhvr>
                                      <p:tavLst>
                                        <p:tav tm="0">
                                          <p:val>
                                            <p:strVal val="#ppt_x"/>
                                          </p:val>
                                        </p:tav>
                                        <p:tav tm="100000">
                                          <p:val>
                                            <p:strVal val="#ppt_x"/>
                                          </p:val>
                                        </p:tav>
                                      </p:tavLst>
                                    </p:anim>
                                    <p:anim calcmode="lin" valueType="num">
                                      <p:cBhvr>
                                        <p:cTn id="14"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1"/>
                                        </p:tgtEl>
                                        <p:attrNameLst>
                                          <p:attrName>style.visibility</p:attrName>
                                        </p:attrNameLst>
                                      </p:cBhvr>
                                      <p:to>
                                        <p:strVal val="visible"/>
                                      </p:to>
                                    </p:set>
                                    <p:animEffect transition="in" filter="fade">
                                      <p:cBhvr>
                                        <p:cTn id="19" dur="1000"/>
                                        <p:tgtEl>
                                          <p:spTgt spid="231"/>
                                        </p:tgtEl>
                                      </p:cBhvr>
                                    </p:animEffect>
                                    <p:anim calcmode="lin" valueType="num">
                                      <p:cBhvr>
                                        <p:cTn id="20" dur="1000" fill="hold"/>
                                        <p:tgtEl>
                                          <p:spTgt spid="231"/>
                                        </p:tgtEl>
                                        <p:attrNameLst>
                                          <p:attrName>ppt_x</p:attrName>
                                        </p:attrNameLst>
                                      </p:cBhvr>
                                      <p:tavLst>
                                        <p:tav tm="0">
                                          <p:val>
                                            <p:strVal val="#ppt_x"/>
                                          </p:val>
                                        </p:tav>
                                        <p:tav tm="100000">
                                          <p:val>
                                            <p:strVal val="#ppt_x"/>
                                          </p:val>
                                        </p:tav>
                                      </p:tavLst>
                                    </p:anim>
                                    <p:anim calcmode="lin" valueType="num">
                                      <p:cBhvr>
                                        <p:cTn id="21" dur="1000" fill="hold"/>
                                        <p:tgtEl>
                                          <p:spTgt spid="2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39552" y="908720"/>
            <a:ext cx="8208912" cy="2232248"/>
            <a:chOff x="539552" y="908720"/>
            <a:chExt cx="8208912" cy="2232248"/>
          </a:xfrm>
        </p:grpSpPr>
        <p:sp>
          <p:nvSpPr>
            <p:cNvPr id="8" name="右矢印 7"/>
            <p:cNvSpPr/>
            <p:nvPr/>
          </p:nvSpPr>
          <p:spPr bwMode="auto">
            <a:xfrm>
              <a:off x="539552" y="908720"/>
              <a:ext cx="4608512" cy="2232248"/>
            </a:xfrm>
            <a:prstGeom prst="rightArrow">
              <a:avLst>
                <a:gd name="adj1" fmla="val 50000"/>
                <a:gd name="adj2" fmla="val 24725"/>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角丸四角形 9"/>
            <p:cNvSpPr/>
            <p:nvPr/>
          </p:nvSpPr>
          <p:spPr bwMode="auto">
            <a:xfrm>
              <a:off x="5220072" y="1268760"/>
              <a:ext cx="3528392" cy="1512168"/>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分散</a:t>
              </a:r>
              <a:r>
                <a:rPr kumimoji="0" lang="ja-JP" altLang="en-US" sz="2800" b="0" i="0" u="none" strike="noStrike" cap="none" normalizeH="0" dirty="0" smtClean="0">
                  <a:ln>
                    <a:noFill/>
                  </a:ln>
                  <a:solidFill>
                    <a:schemeClr val="bg1"/>
                  </a:solidFill>
                  <a:effectLst/>
                  <a:latin typeface="+mn-lt"/>
                  <a:ea typeface="+mn-ea"/>
                </a:rPr>
                <a:t>バッチ処理</a:t>
              </a:r>
            </a:p>
          </p:txBody>
        </p:sp>
      </p:grpSp>
      <p:sp>
        <p:nvSpPr>
          <p:cNvPr id="4" name="タイトル 3"/>
          <p:cNvSpPr>
            <a:spLocks noGrp="1"/>
          </p:cNvSpPr>
          <p:nvPr>
            <p:ph type="title"/>
          </p:nvPr>
        </p:nvSpPr>
        <p:spPr/>
        <p:txBody>
          <a:bodyPr/>
          <a:lstStyle/>
          <a:p>
            <a:r>
              <a:rPr kumimoji="1" lang="en-US" altLang="ja-JP" smtClean="0"/>
              <a:t>Hadoop</a:t>
            </a:r>
            <a:r>
              <a:rPr kumimoji="1" lang="ja-JP" altLang="en-US" smtClean="0"/>
              <a:t>の活用</a:t>
            </a:r>
            <a:endParaRPr kumimoji="1" lang="ja-JP" altLang="en-US"/>
          </a:p>
        </p:txBody>
      </p:sp>
      <p:grpSp>
        <p:nvGrpSpPr>
          <p:cNvPr id="3" name="グループ化 2"/>
          <p:cNvGrpSpPr/>
          <p:nvPr/>
        </p:nvGrpSpPr>
        <p:grpSpPr>
          <a:xfrm>
            <a:off x="827584" y="949163"/>
            <a:ext cx="3528392" cy="5504173"/>
            <a:chOff x="827584" y="949163"/>
            <a:chExt cx="3528392" cy="5504173"/>
          </a:xfrm>
        </p:grpSpPr>
        <p:sp>
          <p:nvSpPr>
            <p:cNvPr id="7" name="下矢印 6"/>
            <p:cNvSpPr/>
            <p:nvPr/>
          </p:nvSpPr>
          <p:spPr bwMode="auto">
            <a:xfrm>
              <a:off x="827584" y="949163"/>
              <a:ext cx="3528392" cy="3919997"/>
            </a:xfrm>
            <a:prstGeom prst="downArrow">
              <a:avLst>
                <a:gd name="adj1" fmla="val 50000"/>
                <a:gd name="adj2" fmla="val 9081"/>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 name="角丸四角形 8"/>
            <p:cNvSpPr/>
            <p:nvPr/>
          </p:nvSpPr>
          <p:spPr bwMode="auto">
            <a:xfrm>
              <a:off x="827584" y="4941168"/>
              <a:ext cx="3528392" cy="1512168"/>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mn-lt"/>
                  <a:ea typeface="+mn-ea"/>
                </a:rPr>
                <a:t>大規模分散処理</a:t>
              </a:r>
              <a:endParaRPr kumimoji="0" lang="en-US" altLang="ja-JP" sz="28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smtClean="0">
                  <a:ln>
                    <a:noFill/>
                  </a:ln>
                  <a:solidFill>
                    <a:schemeClr val="bg1"/>
                  </a:solidFill>
                  <a:effectLst/>
                  <a:latin typeface="+mn-lt"/>
                  <a:ea typeface="+mn-ea"/>
                </a:rPr>
                <a:t>(</a:t>
              </a:r>
              <a:r>
                <a:rPr kumimoji="0" lang="en-US" altLang="ja-JP" sz="2800" b="0" i="0" u="none" strike="noStrike" cap="none" normalizeH="0" dirty="0" err="1" smtClean="0">
                  <a:ln>
                    <a:noFill/>
                  </a:ln>
                  <a:solidFill>
                    <a:schemeClr val="bg1"/>
                  </a:solidFill>
                  <a:effectLst/>
                  <a:latin typeface="+mn-lt"/>
                  <a:ea typeface="+mn-ea"/>
                </a:rPr>
                <a:t>BigData</a:t>
              </a:r>
              <a:r>
                <a:rPr kumimoji="0" lang="ja-JP" altLang="en-US" sz="2800" b="0" i="0" u="none" strike="noStrike" cap="none" normalizeH="0" dirty="0" smtClean="0">
                  <a:ln>
                    <a:noFill/>
                  </a:ln>
                  <a:solidFill>
                    <a:schemeClr val="bg1"/>
                  </a:solidFill>
                  <a:effectLst/>
                  <a:latin typeface="+mn-lt"/>
                  <a:ea typeface="+mn-ea"/>
                </a:rPr>
                <a:t>処理</a:t>
              </a:r>
              <a:r>
                <a:rPr kumimoji="0" lang="en-US" altLang="ja-JP" sz="2800" dirty="0" smtClean="0">
                  <a:solidFill>
                    <a:schemeClr val="bg1"/>
                  </a:solidFill>
                  <a:latin typeface="+mn-lt"/>
                  <a:ea typeface="+mn-ea"/>
                </a:rPr>
                <a:t>)</a:t>
              </a:r>
              <a:endParaRPr kumimoji="0" lang="en-US" altLang="ja-JP" sz="2800" b="0" i="0" u="none" strike="noStrike" cap="none" normalizeH="0" dirty="0" smtClean="0">
                <a:ln>
                  <a:noFill/>
                </a:ln>
                <a:solidFill>
                  <a:schemeClr val="bg1"/>
                </a:solidFill>
                <a:effectLst/>
                <a:latin typeface="+mn-lt"/>
                <a:ea typeface="+mn-ea"/>
              </a:endParaRPr>
            </a:p>
          </p:txBody>
        </p:sp>
      </p:grpSp>
      <p:sp>
        <p:nvSpPr>
          <p:cNvPr id="16" name="角丸四角形 15"/>
          <p:cNvSpPr/>
          <p:nvPr/>
        </p:nvSpPr>
        <p:spPr bwMode="auto">
          <a:xfrm>
            <a:off x="5217063" y="4941168"/>
            <a:ext cx="3528392" cy="1512168"/>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lang="en-US" altLang="ja-JP" sz="2400" dirty="0" err="1" smtClean="0">
                <a:solidFill>
                  <a:schemeClr val="bg1"/>
                </a:solidFill>
              </a:rPr>
              <a:t>Hadoop</a:t>
            </a:r>
            <a:r>
              <a:rPr lang="ja-JP" altLang="en-US" sz="2400" dirty="0">
                <a:solidFill>
                  <a:schemeClr val="bg1"/>
                </a:solidFill>
              </a:rPr>
              <a:t>上で大規模</a:t>
            </a:r>
            <a:r>
              <a:rPr lang="ja-JP" altLang="en-US" sz="2400" dirty="0" smtClean="0">
                <a:solidFill>
                  <a:schemeClr val="bg1"/>
                </a:solidFill>
              </a:rPr>
              <a:t>な</a:t>
            </a:r>
            <a:r>
              <a:rPr lang="ja-JP" altLang="en-US" sz="2400" dirty="0">
                <a:solidFill>
                  <a:schemeClr val="bg1"/>
                </a:solidFill>
              </a:rPr>
              <a:t>分散</a:t>
            </a:r>
            <a:r>
              <a:rPr lang="ja-JP" altLang="en-US" sz="2400" dirty="0" smtClean="0">
                <a:solidFill>
                  <a:schemeClr val="bg1"/>
                </a:solidFill>
              </a:rPr>
              <a:t>バッチ</a:t>
            </a:r>
            <a:r>
              <a:rPr lang="ja-JP" altLang="en-US" sz="2400" dirty="0">
                <a:solidFill>
                  <a:schemeClr val="bg1"/>
                </a:solidFill>
              </a:rPr>
              <a:t>処理を行うためのフレームワーク</a:t>
            </a:r>
            <a:endParaRPr kumimoji="0" lang="en-US" altLang="ja-JP" sz="2400" b="0" i="0" u="none" strike="noStrike" cap="none" normalizeH="0" dirty="0" smtClean="0">
              <a:ln>
                <a:noFill/>
              </a:ln>
              <a:solidFill>
                <a:schemeClr val="bg1"/>
              </a:solidFill>
              <a:effectLst/>
              <a:latin typeface="+mn-lt"/>
              <a:ea typeface="+mn-ea"/>
            </a:endParaRPr>
          </a:p>
        </p:txBody>
      </p:sp>
      <p:sp>
        <p:nvSpPr>
          <p:cNvPr id="5" name="角丸四角形 4"/>
          <p:cNvSpPr/>
          <p:nvPr/>
        </p:nvSpPr>
        <p:spPr bwMode="auto">
          <a:xfrm>
            <a:off x="827584" y="2941746"/>
            <a:ext cx="3528392" cy="151216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HBase</a:t>
            </a:r>
            <a:endParaRPr kumimoji="0" lang="en-US" altLang="ja-JP" sz="2800" b="0" i="0" u="none" strike="noStrike" cap="none" normalizeH="0" dirty="0" smtClean="0">
              <a:ln>
                <a:noFill/>
              </a:ln>
              <a:solidFill>
                <a:schemeClr val="bg1"/>
              </a:solidFill>
              <a:effectLst/>
              <a:latin typeface="+mn-lt"/>
              <a:ea typeface="+mn-ea"/>
            </a:endParaRPr>
          </a:p>
        </p:txBody>
      </p:sp>
      <p:sp>
        <p:nvSpPr>
          <p:cNvPr id="6" name="角丸四角形 5"/>
          <p:cNvSpPr/>
          <p:nvPr/>
        </p:nvSpPr>
        <p:spPr bwMode="auto">
          <a:xfrm>
            <a:off x="827584" y="1268760"/>
            <a:ext cx="3528392" cy="1512168"/>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Hadoop</a:t>
            </a:r>
            <a:endParaRPr kumimoji="0" lang="ja-JP" altLang="en-US" sz="2800" b="0" i="0" u="none" strike="noStrike" cap="none" normalizeH="0" dirty="0" smtClean="0">
              <a:ln>
                <a:noFill/>
              </a:ln>
              <a:solidFill>
                <a:schemeClr val="bg1"/>
              </a:solidFill>
              <a:effectLst/>
              <a:latin typeface="+mn-lt"/>
              <a:ea typeface="+mn-ea"/>
            </a:endParaRPr>
          </a:p>
        </p:txBody>
      </p:sp>
      <p:pic>
        <p:nvPicPr>
          <p:cNvPr id="13" name="Picture 7" descr="C:\Users\Kambayashi\Documents\My Dropbox\asakusa-pre201102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098569"/>
            <a:ext cx="3528392" cy="119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8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351373" y="4569638"/>
            <a:ext cx="2500526" cy="1816866"/>
          </a:xfrm>
          <a:prstGeom prst="roundRect">
            <a:avLst>
              <a:gd name="adj" fmla="val 0"/>
            </a:avLst>
          </a:prstGeom>
          <a:noFill/>
          <a:ln>
            <a:solidFill>
              <a:srgbClr val="FF66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74" name="タイトル 1"/>
          <p:cNvSpPr>
            <a:spLocks noGrp="1"/>
          </p:cNvSpPr>
          <p:nvPr>
            <p:ph type="title"/>
          </p:nvPr>
        </p:nvSpPr>
        <p:spPr/>
        <p:txBody>
          <a:bodyPr/>
          <a:lstStyle/>
          <a:p>
            <a:pPr eaLnBrk="1" hangingPunct="1"/>
            <a:r>
              <a:rPr lang="en-US" altLang="ja-JP" smtClean="0"/>
              <a:t>Hadoop</a:t>
            </a:r>
            <a:r>
              <a:rPr lang="ja-JP" altLang="en-US" smtClean="0"/>
              <a:t>を業務システムで使うための</a:t>
            </a:r>
            <a:r>
              <a:rPr lang="en-US" altLang="ja-JP" smtClean="0"/>
              <a:t>Asakusa</a:t>
            </a:r>
            <a:endParaRPr lang="ja-JP" altLang="en-US" smtClean="0"/>
          </a:p>
        </p:txBody>
      </p:sp>
      <p:pic>
        <p:nvPicPr>
          <p:cNvPr id="3075" name="Picture 7" descr="C:\Users\Kambayashi\Documents\My Dropbox\asakusa-pre201102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992188"/>
            <a:ext cx="1871662"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正方形/長方形 2"/>
          <p:cNvSpPr>
            <a:spLocks noChangeArrowheads="1"/>
          </p:cNvSpPr>
          <p:nvPr/>
        </p:nvSpPr>
        <p:spPr bwMode="auto">
          <a:xfrm>
            <a:off x="282575" y="2628302"/>
            <a:ext cx="8537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dirty="0" smtClean="0">
                <a:latin typeface="+mn-lt"/>
                <a:ea typeface="+mn-ea"/>
              </a:rPr>
              <a:t>DAG (Directed</a:t>
            </a:r>
            <a:r>
              <a:rPr lang="ja-JP" altLang="en-US" sz="1600" dirty="0">
                <a:latin typeface="+mn-lt"/>
                <a:ea typeface="+mn-ea"/>
              </a:rPr>
              <a:t> </a:t>
            </a:r>
            <a:r>
              <a:rPr lang="en-US" altLang="ja-JP" sz="1600" dirty="0" smtClean="0">
                <a:latin typeface="+mn-lt"/>
                <a:ea typeface="+mn-ea"/>
              </a:rPr>
              <a:t>Acyclic Graph : </a:t>
            </a:r>
            <a:r>
              <a:rPr lang="ja-JP" altLang="en-US" sz="1600" dirty="0" smtClean="0">
                <a:latin typeface="+mn-lt"/>
                <a:ea typeface="+mn-ea"/>
              </a:rPr>
              <a:t>有効</a:t>
            </a:r>
            <a:r>
              <a:rPr lang="ja-JP" altLang="en-US" sz="1600" dirty="0">
                <a:latin typeface="+mn-lt"/>
                <a:ea typeface="+mn-ea"/>
              </a:rPr>
              <a:t>非循環</a:t>
            </a:r>
            <a:r>
              <a:rPr lang="ja-JP" altLang="en-US" sz="1600" dirty="0" smtClean="0">
                <a:latin typeface="+mn-lt"/>
                <a:ea typeface="+mn-ea"/>
              </a:rPr>
              <a:t>グラフ</a:t>
            </a:r>
            <a:r>
              <a:rPr lang="en-US" altLang="ja-JP" sz="1600" dirty="0" smtClean="0">
                <a:latin typeface="+mn-lt"/>
                <a:ea typeface="+mn-ea"/>
              </a:rPr>
              <a:t>) </a:t>
            </a:r>
            <a:r>
              <a:rPr lang="ja-JP" altLang="en-US" sz="1600" dirty="0" smtClean="0">
                <a:latin typeface="+mn-lt"/>
                <a:ea typeface="+mn-ea"/>
              </a:rPr>
              <a:t>を</a:t>
            </a:r>
            <a:r>
              <a:rPr lang="ja-JP" altLang="en-US" sz="1600" dirty="0">
                <a:latin typeface="+mn-lt"/>
                <a:ea typeface="+mn-ea"/>
              </a:rPr>
              <a:t>用いて設計します。　</a:t>
            </a:r>
            <a:endParaRPr lang="en-US" altLang="ja-JP" sz="1600" dirty="0">
              <a:latin typeface="+mn-lt"/>
              <a:ea typeface="+mn-ea"/>
            </a:endParaRPr>
          </a:p>
          <a:p>
            <a:pPr eaLnBrk="1" hangingPunct="1"/>
            <a:r>
              <a:rPr lang="en-US" altLang="ja-JP" sz="1600" dirty="0">
                <a:latin typeface="+mn-lt"/>
                <a:ea typeface="+mn-ea"/>
              </a:rPr>
              <a:t>3</a:t>
            </a:r>
            <a:r>
              <a:rPr lang="ja-JP" altLang="en-US" sz="1600" dirty="0">
                <a:latin typeface="+mn-lt"/>
                <a:ea typeface="+mn-ea"/>
              </a:rPr>
              <a:t>種類</a:t>
            </a:r>
            <a:r>
              <a:rPr lang="ja-JP" altLang="en-US" sz="1600" dirty="0" smtClean="0">
                <a:latin typeface="+mn-lt"/>
                <a:ea typeface="+mn-ea"/>
              </a:rPr>
              <a:t>の </a:t>
            </a:r>
            <a:r>
              <a:rPr lang="en-US" altLang="ja-JP" sz="1600" dirty="0" err="1" smtClean="0">
                <a:latin typeface="+mn-lt"/>
                <a:ea typeface="+mn-ea"/>
              </a:rPr>
              <a:t>Asakusa</a:t>
            </a:r>
            <a:r>
              <a:rPr lang="en-US" altLang="ja-JP" sz="1600" dirty="0" smtClean="0">
                <a:latin typeface="+mn-lt"/>
                <a:ea typeface="+mn-ea"/>
              </a:rPr>
              <a:t> DSL (Domain Specific Language) </a:t>
            </a:r>
            <a:r>
              <a:rPr lang="ja-JP" altLang="en-US" sz="1600" dirty="0" smtClean="0">
                <a:latin typeface="+mn-lt"/>
                <a:ea typeface="+mn-ea"/>
              </a:rPr>
              <a:t>を用いて </a:t>
            </a:r>
            <a:r>
              <a:rPr lang="en-US" altLang="ja-JP" sz="1600" dirty="0" smtClean="0">
                <a:latin typeface="+mn-lt"/>
                <a:ea typeface="+mn-ea"/>
              </a:rPr>
              <a:t>Java </a:t>
            </a:r>
            <a:r>
              <a:rPr lang="ja-JP" altLang="en-US" sz="1600" dirty="0" smtClean="0">
                <a:latin typeface="+mn-lt"/>
                <a:ea typeface="+mn-ea"/>
              </a:rPr>
              <a:t>で</a:t>
            </a:r>
            <a:r>
              <a:rPr lang="ja-JP" altLang="en-US" sz="1600" dirty="0">
                <a:latin typeface="+mn-lt"/>
                <a:ea typeface="+mn-ea"/>
              </a:rPr>
              <a:t>実装可能です。</a:t>
            </a:r>
          </a:p>
        </p:txBody>
      </p:sp>
      <p:sp>
        <p:nvSpPr>
          <p:cNvPr id="7" name="正方形/長方形 6"/>
          <p:cNvSpPr/>
          <p:nvPr/>
        </p:nvSpPr>
        <p:spPr bwMode="auto">
          <a:xfrm>
            <a:off x="282575" y="1915300"/>
            <a:ext cx="8569325" cy="570128"/>
          </a:xfrm>
          <a:prstGeom prst="rect">
            <a:avLst/>
          </a:prstGeom>
          <a:solidFill>
            <a:schemeClr val="accent5"/>
          </a:solidFill>
          <a:ln w="38100" cap="flat" cmpd="sng" algn="ctr">
            <a:noFill/>
            <a:prstDash val="solid"/>
            <a:round/>
            <a:headEnd type="none" w="med" len="med"/>
            <a:tailEnd type="none" w="med" len="med"/>
          </a:ln>
          <a:effectLst/>
        </p:spPr>
        <p:txBody>
          <a:bodyPr anchor="ctr"/>
          <a:lstStyle/>
          <a:p>
            <a:pPr>
              <a:defRPr/>
            </a:pPr>
            <a:r>
              <a:rPr lang="en-US" altLang="ja-JP" sz="2000" dirty="0">
                <a:solidFill>
                  <a:schemeClr val="bg1"/>
                </a:solidFill>
              </a:rPr>
              <a:t>Hadoop/</a:t>
            </a:r>
            <a:r>
              <a:rPr lang="en-US" altLang="ja-JP" sz="2000" dirty="0" err="1">
                <a:solidFill>
                  <a:schemeClr val="bg1"/>
                </a:solidFill>
              </a:rPr>
              <a:t>Mapreduce</a:t>
            </a:r>
            <a:r>
              <a:rPr lang="ja-JP" altLang="en-US" sz="2000" dirty="0">
                <a:solidFill>
                  <a:schemeClr val="bg1"/>
                </a:solidFill>
              </a:rPr>
              <a:t>を知らなくても設計や実装ができる</a:t>
            </a:r>
            <a:endParaRPr lang="en-US" altLang="ja-JP" sz="2000" dirty="0">
              <a:solidFill>
                <a:schemeClr val="bg1"/>
              </a:solidFill>
            </a:endParaRPr>
          </a:p>
        </p:txBody>
      </p:sp>
      <p:sp>
        <p:nvSpPr>
          <p:cNvPr id="12" name="正方形/長方形 11"/>
          <p:cNvSpPr/>
          <p:nvPr/>
        </p:nvSpPr>
        <p:spPr bwMode="auto">
          <a:xfrm>
            <a:off x="282574" y="3360736"/>
            <a:ext cx="8569325" cy="570129"/>
          </a:xfrm>
          <a:prstGeom prst="rect">
            <a:avLst/>
          </a:prstGeom>
          <a:solidFill>
            <a:schemeClr val="accent5"/>
          </a:solidFill>
          <a:ln w="38100" cap="flat" cmpd="sng" algn="ctr">
            <a:noFill/>
            <a:prstDash val="solid"/>
            <a:round/>
            <a:headEnd type="none" w="med" len="med"/>
            <a:tailEnd type="none" w="med" len="med"/>
          </a:ln>
          <a:effectLst/>
        </p:spPr>
        <p:txBody>
          <a:bodyPr anchor="ctr"/>
          <a:lstStyle/>
          <a:p>
            <a:pPr>
              <a:defRPr/>
            </a:pPr>
            <a:r>
              <a:rPr lang="ja-JP" altLang="en-US" sz="2000" dirty="0">
                <a:solidFill>
                  <a:schemeClr val="bg1"/>
                </a:solidFill>
              </a:rPr>
              <a:t>バッチ開発用フレームワークとしても高い生産性</a:t>
            </a:r>
            <a:endParaRPr lang="en-US" altLang="ja-JP" sz="2000" dirty="0">
              <a:solidFill>
                <a:schemeClr val="bg1"/>
              </a:solidFill>
            </a:endParaRPr>
          </a:p>
        </p:txBody>
      </p:sp>
      <p:sp>
        <p:nvSpPr>
          <p:cNvPr id="13" name="正方形/長方形 12"/>
          <p:cNvSpPr/>
          <p:nvPr/>
        </p:nvSpPr>
        <p:spPr bwMode="auto">
          <a:xfrm>
            <a:off x="282575" y="4569638"/>
            <a:ext cx="5816343" cy="570129"/>
          </a:xfrm>
          <a:prstGeom prst="rect">
            <a:avLst/>
          </a:prstGeom>
          <a:solidFill>
            <a:schemeClr val="accent5"/>
          </a:solidFill>
          <a:ln w="38100" cap="flat" cmpd="sng" algn="ctr">
            <a:noFill/>
            <a:prstDash val="solid"/>
            <a:round/>
            <a:headEnd type="none" w="med" len="med"/>
            <a:tailEnd type="none" w="med" len="med"/>
          </a:ln>
          <a:effectLst/>
        </p:spPr>
        <p:txBody>
          <a:bodyPr anchor="ctr"/>
          <a:lstStyle/>
          <a:p>
            <a:pPr>
              <a:defRPr/>
            </a:pPr>
            <a:r>
              <a:rPr lang="en-US" altLang="ja-JP" sz="2000" dirty="0">
                <a:solidFill>
                  <a:schemeClr val="bg1"/>
                </a:solidFill>
              </a:rPr>
              <a:t>Hadoop</a:t>
            </a:r>
            <a:r>
              <a:rPr lang="ja-JP" altLang="en-US" sz="2000" dirty="0">
                <a:solidFill>
                  <a:schemeClr val="bg1"/>
                </a:solidFill>
              </a:rPr>
              <a:t>の障害・運用方針</a:t>
            </a:r>
            <a:endParaRPr lang="en-US" altLang="ja-JP" sz="2000" dirty="0">
              <a:solidFill>
                <a:schemeClr val="bg1"/>
              </a:solidFill>
            </a:endParaRPr>
          </a:p>
        </p:txBody>
      </p:sp>
      <p:sp>
        <p:nvSpPr>
          <p:cNvPr id="3080" name="正方形/長方形 2"/>
          <p:cNvSpPr>
            <a:spLocks noChangeArrowheads="1"/>
          </p:cNvSpPr>
          <p:nvPr/>
        </p:nvSpPr>
        <p:spPr bwMode="auto">
          <a:xfrm>
            <a:off x="282575" y="4075328"/>
            <a:ext cx="8537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dirty="0" smtClean="0">
                <a:latin typeface="+mn-lt"/>
                <a:ea typeface="+mn-ea"/>
              </a:rPr>
              <a:t>DSL </a:t>
            </a:r>
            <a:r>
              <a:rPr lang="ja-JP" altLang="en-US" sz="1600" dirty="0" err="1" smtClean="0">
                <a:latin typeface="+mn-lt"/>
                <a:ea typeface="+mn-ea"/>
              </a:rPr>
              <a:t>で</a:t>
            </a:r>
            <a:r>
              <a:rPr lang="ja-JP" altLang="en-US" sz="1600" dirty="0" err="1">
                <a:latin typeface="+mn-lt"/>
                <a:ea typeface="+mn-ea"/>
              </a:rPr>
              <a:t>の</a:t>
            </a:r>
            <a:r>
              <a:rPr lang="ja-JP" altLang="en-US" sz="1600" dirty="0">
                <a:latin typeface="+mn-lt"/>
                <a:ea typeface="+mn-ea"/>
              </a:rPr>
              <a:t>開発により、バグが少なくなり、開発生産性が向上します。</a:t>
            </a:r>
            <a:endParaRPr lang="en-US" altLang="ja-JP" sz="1600" dirty="0">
              <a:latin typeface="+mn-lt"/>
              <a:ea typeface="+mn-ea"/>
            </a:endParaRPr>
          </a:p>
        </p:txBody>
      </p:sp>
      <p:sp>
        <p:nvSpPr>
          <p:cNvPr id="3081" name="正方形/長方形 2"/>
          <p:cNvSpPr>
            <a:spLocks noChangeArrowheads="1"/>
          </p:cNvSpPr>
          <p:nvPr/>
        </p:nvSpPr>
        <p:spPr bwMode="auto">
          <a:xfrm>
            <a:off x="282575" y="5309286"/>
            <a:ext cx="57845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dirty="0">
                <a:latin typeface="+mn-lt"/>
                <a:ea typeface="+mn-ea"/>
              </a:rPr>
              <a:t>RDBMS</a:t>
            </a:r>
            <a:r>
              <a:rPr lang="ja-JP" altLang="en-US" sz="1600" dirty="0">
                <a:latin typeface="+mn-lt"/>
                <a:ea typeface="+mn-ea"/>
              </a:rPr>
              <a:t>で、データの永続性を保ち、</a:t>
            </a:r>
            <a:r>
              <a:rPr lang="en-US" altLang="ja-JP" sz="1600" dirty="0">
                <a:latin typeface="+mn-lt"/>
                <a:ea typeface="+mn-ea"/>
              </a:rPr>
              <a:t>HDFS</a:t>
            </a:r>
            <a:r>
              <a:rPr lang="ja-JP" altLang="en-US" sz="1600" dirty="0">
                <a:latin typeface="+mn-lt"/>
                <a:ea typeface="+mn-ea"/>
              </a:rPr>
              <a:t>上のデータは</a:t>
            </a:r>
            <a:r>
              <a:rPr lang="en-US" altLang="ja-JP" sz="1600" dirty="0">
                <a:latin typeface="+mn-lt"/>
                <a:ea typeface="+mn-ea"/>
              </a:rPr>
              <a:t>Hadoop</a:t>
            </a:r>
            <a:r>
              <a:rPr lang="ja-JP" altLang="en-US" sz="1600" dirty="0">
                <a:latin typeface="+mn-lt"/>
                <a:ea typeface="+mn-ea"/>
              </a:rPr>
              <a:t>の</a:t>
            </a:r>
            <a:r>
              <a:rPr lang="en-US" altLang="ja-JP" sz="1600" dirty="0" err="1">
                <a:latin typeface="+mn-lt"/>
                <a:ea typeface="+mn-ea"/>
              </a:rPr>
              <a:t>MapReduce</a:t>
            </a:r>
            <a:r>
              <a:rPr lang="ja-JP" altLang="en-US" sz="1600" dirty="0" smtClean="0">
                <a:latin typeface="+mn-lt"/>
                <a:ea typeface="+mn-ea"/>
              </a:rPr>
              <a:t>を実行</a:t>
            </a:r>
            <a:r>
              <a:rPr lang="ja-JP" altLang="en-US" sz="1600" dirty="0">
                <a:latin typeface="+mn-lt"/>
                <a:ea typeface="+mn-ea"/>
              </a:rPr>
              <a:t>するキャッシュとして見なし、</a:t>
            </a:r>
            <a:r>
              <a:rPr lang="en-US" altLang="ja-JP" sz="1600" dirty="0">
                <a:latin typeface="+mn-lt"/>
                <a:ea typeface="+mn-ea"/>
              </a:rPr>
              <a:t>Hadoop</a:t>
            </a:r>
            <a:r>
              <a:rPr lang="ja-JP" altLang="en-US" sz="1600" dirty="0">
                <a:latin typeface="+mn-lt"/>
                <a:ea typeface="+mn-ea"/>
              </a:rPr>
              <a:t>で障害発生した場合は、</a:t>
            </a:r>
            <a:r>
              <a:rPr lang="en-US" altLang="ja-JP" sz="1600" dirty="0">
                <a:latin typeface="+mn-lt"/>
                <a:ea typeface="+mn-ea"/>
              </a:rPr>
              <a:t>HDFS</a:t>
            </a:r>
            <a:r>
              <a:rPr lang="ja-JP" altLang="en-US" sz="1600" dirty="0">
                <a:latin typeface="+mn-lt"/>
                <a:ea typeface="+mn-ea"/>
              </a:rPr>
              <a:t>を初期化</a:t>
            </a:r>
            <a:r>
              <a:rPr lang="ja-JP" altLang="en-US" sz="1600" dirty="0" smtClean="0">
                <a:latin typeface="+mn-lt"/>
                <a:ea typeface="+mn-ea"/>
              </a:rPr>
              <a:t>して再実行</a:t>
            </a:r>
            <a:r>
              <a:rPr lang="ja-JP" altLang="en-US" sz="1600" dirty="0">
                <a:latin typeface="+mn-lt"/>
                <a:ea typeface="+mn-ea"/>
              </a:rPr>
              <a:t>します。</a:t>
            </a:r>
          </a:p>
        </p:txBody>
      </p:sp>
      <p:sp>
        <p:nvSpPr>
          <p:cNvPr id="3082" name="正方形/長方形 9"/>
          <p:cNvSpPr>
            <a:spLocks noChangeArrowheads="1"/>
          </p:cNvSpPr>
          <p:nvPr/>
        </p:nvSpPr>
        <p:spPr bwMode="auto">
          <a:xfrm>
            <a:off x="2339975" y="1074738"/>
            <a:ext cx="6480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ＭＳ Ｐゴシック" pitchFamily="50" charset="-128"/>
              </a:defRPr>
            </a:lvl1pPr>
            <a:lvl2pPr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lvl="1" eaLnBrk="1" hangingPunct="1"/>
            <a:r>
              <a:rPr lang="ja-JP" altLang="en-US" sz="1400" b="1" dirty="0">
                <a:latin typeface="+mn-lt"/>
                <a:ea typeface="+mn-ea"/>
                <a:cs typeface="メイリオ" pitchFamily="50" charset="-128"/>
              </a:rPr>
              <a:t>上位の開発方法論から、実装フレームワーク、コンパイラ、データモデリング、</a:t>
            </a:r>
            <a:endParaRPr lang="en-US" altLang="ja-JP" sz="1400" b="1" dirty="0">
              <a:latin typeface="+mn-lt"/>
              <a:ea typeface="+mn-ea"/>
              <a:cs typeface="メイリオ" pitchFamily="50" charset="-128"/>
            </a:endParaRPr>
          </a:p>
          <a:p>
            <a:pPr marL="0" lvl="1" eaLnBrk="1" hangingPunct="1"/>
            <a:r>
              <a:rPr lang="ja-JP" altLang="en-US" sz="1400" b="1" dirty="0">
                <a:latin typeface="+mn-lt"/>
                <a:ea typeface="+mn-ea"/>
                <a:cs typeface="メイリオ" pitchFamily="50" charset="-128"/>
              </a:rPr>
              <a:t>テストツール・運用連携まで含む</a:t>
            </a:r>
            <a:r>
              <a:rPr lang="ja-JP" altLang="en-US" sz="1400" b="1" u="sng" dirty="0">
                <a:solidFill>
                  <a:srgbClr val="FF0000"/>
                </a:solidFill>
                <a:latin typeface="+mn-lt"/>
                <a:ea typeface="+mn-ea"/>
                <a:cs typeface="メイリオ" pitchFamily="50" charset="-128"/>
              </a:rPr>
              <a:t>「フル・スタック」</a:t>
            </a:r>
            <a:r>
              <a:rPr lang="ja-JP" altLang="en-US" sz="1400" b="1" dirty="0">
                <a:latin typeface="+mn-lt"/>
                <a:ea typeface="+mn-ea"/>
                <a:cs typeface="メイリオ" pitchFamily="50" charset="-128"/>
              </a:rPr>
              <a:t>のフレームワーク</a:t>
            </a:r>
            <a:endParaRPr lang="en-US" altLang="ja-JP" sz="1400" b="1" dirty="0">
              <a:latin typeface="+mn-lt"/>
              <a:ea typeface="+mn-ea"/>
              <a:cs typeface="メイリオ"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3436" y="5424128"/>
            <a:ext cx="167640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598" y="5752575"/>
            <a:ext cx="21240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角丸四角形 13"/>
          <p:cNvSpPr/>
          <p:nvPr/>
        </p:nvSpPr>
        <p:spPr>
          <a:xfrm>
            <a:off x="6351373" y="4571395"/>
            <a:ext cx="2500526" cy="568372"/>
          </a:xfrm>
          <a:prstGeom prst="roundRect">
            <a:avLst>
              <a:gd name="adj" fmla="val 0"/>
            </a:avLst>
          </a:prstGeom>
          <a:solidFill>
            <a:srgbClr val="FF6666"/>
          </a:solidFill>
          <a:ln>
            <a:solidFill>
              <a:srgbClr val="FF6666"/>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HG丸ｺﾞｼｯｸM-PRO" panose="020F0600000000000000" pitchFamily="50" charset="-128"/>
                <a:ea typeface="HG丸ｺﾞｼｯｸM-PRO" panose="020F0600000000000000" pitchFamily="50" charset="-128"/>
                <a:cs typeface="ＭＳ Ｐゴシック"/>
              </a:rPr>
              <a:t>導入例</a:t>
            </a:r>
            <a:endParaRPr kumimoji="1" lang="ja-JP" altLang="en-US" sz="2000" dirty="0">
              <a:solidFill>
                <a:srgbClr val="FFFFFF"/>
              </a:solidFill>
              <a:latin typeface="HG丸ｺﾞｼｯｸM-PRO" panose="020F0600000000000000" pitchFamily="50" charset="-128"/>
              <a:ea typeface="HG丸ｺﾞｼｯｸM-PRO" panose="020F0600000000000000" pitchFamily="50" charset="-128"/>
              <a:cs typeface="ＭＳ Ｐゴシック"/>
            </a:endParaRPr>
          </a:p>
        </p:txBody>
      </p:sp>
    </p:spTree>
    <p:extLst>
      <p:ext uri="{BB962C8B-B14F-4D97-AF65-F5344CB8AC3E}">
        <p14:creationId xmlns:p14="http://schemas.microsoft.com/office/powerpoint/2010/main" val="2757331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39552" y="1052736"/>
            <a:ext cx="2520280" cy="1352813"/>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Hadoop2</a:t>
            </a:r>
            <a:endParaRPr kumimoji="0" lang="ja-JP" altLang="en-US" sz="2800" dirty="0">
              <a:solidFill>
                <a:schemeClr val="bg1"/>
              </a:solidFill>
              <a:latin typeface="+mn-lt"/>
              <a:ea typeface="+mn-ea"/>
            </a:endParaRPr>
          </a:p>
        </p:txBody>
      </p:sp>
      <p:sp>
        <p:nvSpPr>
          <p:cNvPr id="4" name="正方形/長方形 3"/>
          <p:cNvSpPr/>
          <p:nvPr/>
        </p:nvSpPr>
        <p:spPr bwMode="auto">
          <a:xfrm>
            <a:off x="3177036" y="1052736"/>
            <a:ext cx="5499419" cy="135281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dirty="0" smtClean="0">
                <a:solidFill>
                  <a:schemeClr val="bg1"/>
                </a:solidFill>
                <a:latin typeface="+mn-lt"/>
                <a:ea typeface="+mn-ea"/>
              </a:rPr>
              <a:t>YARN (</a:t>
            </a:r>
            <a:r>
              <a:rPr kumimoji="0" lang="ja-JP" altLang="en-US" dirty="0" smtClean="0">
                <a:solidFill>
                  <a:schemeClr val="bg1"/>
                </a:solidFill>
                <a:latin typeface="+mn-lt"/>
                <a:ea typeface="+mn-ea"/>
              </a:rPr>
              <a:t>ジョブスケジューリング、リソース管理</a:t>
            </a:r>
            <a:r>
              <a:rPr kumimoji="0" lang="en-US" altLang="ja-JP" dirty="0" smtClean="0">
                <a:solidFill>
                  <a:schemeClr val="bg1"/>
                </a:solidFill>
                <a:latin typeface="+mn-lt"/>
                <a:ea typeface="+mn-ea"/>
              </a:rPr>
              <a:t>)</a:t>
            </a:r>
          </a:p>
          <a:p>
            <a:pPr>
              <a:spcBef>
                <a:spcPct val="20000"/>
              </a:spcBef>
            </a:pPr>
            <a:r>
              <a:rPr kumimoji="0" lang="ja-JP" altLang="en-US" dirty="0" smtClean="0">
                <a:solidFill>
                  <a:schemeClr val="bg1"/>
                </a:solidFill>
                <a:latin typeface="+mn-lt"/>
                <a:ea typeface="+mn-ea"/>
              </a:rPr>
              <a:t>・</a:t>
            </a:r>
            <a:r>
              <a:rPr kumimoji="0" lang="en-US" altLang="ja-JP" dirty="0" smtClean="0">
                <a:solidFill>
                  <a:schemeClr val="bg1"/>
                </a:solidFill>
                <a:latin typeface="+mn-lt"/>
                <a:ea typeface="+mn-ea"/>
              </a:rPr>
              <a:t>4,000</a:t>
            </a:r>
            <a:r>
              <a:rPr kumimoji="0" lang="ja-JP" altLang="en-US" dirty="0" smtClean="0">
                <a:solidFill>
                  <a:schemeClr val="bg1"/>
                </a:solidFill>
                <a:latin typeface="+mn-lt"/>
                <a:ea typeface="+mn-ea"/>
              </a:rPr>
              <a:t>ノードから</a:t>
            </a:r>
            <a:r>
              <a:rPr kumimoji="0" lang="en-US" altLang="ja-JP" dirty="0" smtClean="0">
                <a:solidFill>
                  <a:schemeClr val="bg1"/>
                </a:solidFill>
                <a:latin typeface="+mn-lt"/>
                <a:ea typeface="+mn-ea"/>
              </a:rPr>
              <a:t>1</a:t>
            </a:r>
            <a:r>
              <a:rPr kumimoji="0" lang="en-US" altLang="ja-JP" dirty="0">
                <a:solidFill>
                  <a:schemeClr val="bg1"/>
                </a:solidFill>
                <a:latin typeface="+mn-lt"/>
                <a:ea typeface="+mn-ea"/>
              </a:rPr>
              <a:t>0,000</a:t>
            </a:r>
            <a:r>
              <a:rPr kumimoji="0" lang="ja-JP" altLang="en-US" dirty="0" smtClean="0">
                <a:solidFill>
                  <a:schemeClr val="bg1"/>
                </a:solidFill>
                <a:latin typeface="+mn-lt"/>
                <a:ea typeface="+mn-ea"/>
              </a:rPr>
              <a:t>ノードへ</a:t>
            </a:r>
            <a:endParaRPr kumimoji="0" lang="en-US" altLang="ja-JP" dirty="0" smtClean="0">
              <a:solidFill>
                <a:schemeClr val="bg1"/>
              </a:solidFill>
              <a:latin typeface="+mn-lt"/>
              <a:ea typeface="+mn-ea"/>
            </a:endParaRPr>
          </a:p>
          <a:p>
            <a:pPr>
              <a:spcBef>
                <a:spcPct val="20000"/>
              </a:spcBef>
            </a:pPr>
            <a:r>
              <a:rPr kumimoji="0" lang="ja-JP" altLang="en-US" dirty="0" smtClean="0">
                <a:solidFill>
                  <a:schemeClr val="bg1"/>
                </a:solidFill>
                <a:latin typeface="+mn-lt"/>
                <a:ea typeface="+mn-ea"/>
              </a:rPr>
              <a:t>・</a:t>
            </a:r>
            <a:r>
              <a:rPr kumimoji="0" lang="en-US" altLang="ja-JP" dirty="0" err="1" smtClean="0">
                <a:solidFill>
                  <a:schemeClr val="bg1"/>
                </a:solidFill>
                <a:latin typeface="+mn-lt"/>
                <a:ea typeface="+mn-ea"/>
              </a:rPr>
              <a:t>MapReduce</a:t>
            </a:r>
            <a:r>
              <a:rPr kumimoji="0" lang="ja-JP" altLang="en-US" dirty="0" smtClean="0">
                <a:solidFill>
                  <a:schemeClr val="bg1"/>
                </a:solidFill>
                <a:latin typeface="+mn-lt"/>
                <a:ea typeface="+mn-ea"/>
              </a:rPr>
              <a:t>以外の環境もサポート</a:t>
            </a:r>
            <a:endParaRPr kumimoji="0" lang="en-US" altLang="ja-JP" dirty="0" smtClean="0">
              <a:solidFill>
                <a:schemeClr val="bg1"/>
              </a:solidFill>
              <a:latin typeface="+mn-lt"/>
              <a:ea typeface="+mn-ea"/>
            </a:endParaRPr>
          </a:p>
          <a:p>
            <a:pPr>
              <a:spcBef>
                <a:spcPct val="20000"/>
              </a:spcBef>
            </a:pPr>
            <a:r>
              <a:rPr kumimoji="0" lang="en-US" altLang="ja-JP" dirty="0" smtClean="0">
                <a:solidFill>
                  <a:schemeClr val="bg1"/>
                </a:solidFill>
                <a:latin typeface="+mn-lt"/>
                <a:ea typeface="+mn-ea"/>
              </a:rPr>
              <a:t>HA</a:t>
            </a:r>
            <a:r>
              <a:rPr kumimoji="0" lang="ja-JP" altLang="en-US" dirty="0" smtClean="0">
                <a:solidFill>
                  <a:schemeClr val="bg1"/>
                </a:solidFill>
                <a:latin typeface="+mn-lt"/>
                <a:ea typeface="+mn-ea"/>
              </a:rPr>
              <a:t>機能の追加</a:t>
            </a:r>
            <a:endParaRPr kumimoji="0" lang="ja-JP" altLang="en-US" dirty="0">
              <a:solidFill>
                <a:schemeClr val="bg1"/>
              </a:solidFill>
              <a:latin typeface="+mn-lt"/>
              <a:ea typeface="+mn-ea"/>
            </a:endParaRPr>
          </a:p>
        </p:txBody>
      </p:sp>
      <p:sp>
        <p:nvSpPr>
          <p:cNvPr id="5" name="正方形/長方形 4"/>
          <p:cNvSpPr/>
          <p:nvPr/>
        </p:nvSpPr>
        <p:spPr bwMode="auto">
          <a:xfrm>
            <a:off x="539551" y="2564904"/>
            <a:ext cx="2520280" cy="1352813"/>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Google</a:t>
            </a:r>
            <a:endParaRPr kumimoji="0" lang="ja-JP" altLang="en-US" sz="2800" dirty="0">
              <a:solidFill>
                <a:schemeClr val="bg1"/>
              </a:solidFill>
              <a:latin typeface="+mn-lt"/>
              <a:ea typeface="+mn-ea"/>
            </a:endParaRPr>
          </a:p>
        </p:txBody>
      </p:sp>
      <p:sp>
        <p:nvSpPr>
          <p:cNvPr id="6" name="正方形/長方形 5"/>
          <p:cNvSpPr/>
          <p:nvPr/>
        </p:nvSpPr>
        <p:spPr bwMode="auto">
          <a:xfrm>
            <a:off x="3177035" y="2564904"/>
            <a:ext cx="5499419" cy="135281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dirty="0" err="1" smtClean="0">
                <a:solidFill>
                  <a:schemeClr val="bg1"/>
                </a:solidFill>
                <a:latin typeface="+mn-lt"/>
                <a:ea typeface="+mn-ea"/>
              </a:rPr>
              <a:t>MapReduce</a:t>
            </a:r>
            <a:r>
              <a:rPr kumimoji="0" lang="ja-JP" altLang="en-US" dirty="0" smtClean="0">
                <a:solidFill>
                  <a:schemeClr val="bg1"/>
                </a:solidFill>
                <a:latin typeface="+mn-lt"/>
                <a:ea typeface="+mn-ea"/>
              </a:rPr>
              <a:t>を</a:t>
            </a:r>
            <a:r>
              <a:rPr kumimoji="0" lang="en-US" altLang="ja-JP" dirty="0" err="1" smtClean="0">
                <a:solidFill>
                  <a:schemeClr val="bg1"/>
                </a:solidFill>
                <a:latin typeface="+mn-lt"/>
                <a:ea typeface="+mn-ea"/>
              </a:rPr>
              <a:t>AppEngine</a:t>
            </a:r>
            <a:r>
              <a:rPr kumimoji="0" lang="ja-JP" altLang="en-US" dirty="0" smtClean="0">
                <a:solidFill>
                  <a:schemeClr val="bg1"/>
                </a:solidFill>
                <a:latin typeface="+mn-lt"/>
                <a:ea typeface="+mn-ea"/>
              </a:rPr>
              <a:t>で提供開始</a:t>
            </a:r>
            <a:endParaRPr kumimoji="0" lang="en-US" altLang="ja-JP" dirty="0" smtClean="0">
              <a:solidFill>
                <a:schemeClr val="bg1"/>
              </a:solidFill>
              <a:latin typeface="+mn-lt"/>
              <a:ea typeface="+mn-ea"/>
            </a:endParaRPr>
          </a:p>
          <a:p>
            <a:pPr>
              <a:spcBef>
                <a:spcPct val="20000"/>
              </a:spcBef>
            </a:pPr>
            <a:r>
              <a:rPr kumimoji="0" lang="ja-JP" altLang="en-US" dirty="0">
                <a:solidFill>
                  <a:schemeClr val="bg1"/>
                </a:solidFill>
                <a:latin typeface="+mn-lt"/>
                <a:ea typeface="+mn-ea"/>
              </a:rPr>
              <a:t>現在</a:t>
            </a:r>
            <a:r>
              <a:rPr kumimoji="0" lang="ja-JP" altLang="en-US" dirty="0" smtClean="0">
                <a:solidFill>
                  <a:schemeClr val="bg1"/>
                </a:solidFill>
                <a:latin typeface="+mn-lt"/>
                <a:ea typeface="+mn-ea"/>
              </a:rPr>
              <a:t>も継続して機能強化中</a:t>
            </a:r>
            <a:endParaRPr kumimoji="0" lang="en-US" altLang="ja-JP" dirty="0" smtClean="0">
              <a:solidFill>
                <a:schemeClr val="bg1"/>
              </a:solidFill>
              <a:latin typeface="+mn-lt"/>
              <a:ea typeface="+mn-ea"/>
            </a:endParaRPr>
          </a:p>
          <a:p>
            <a:pPr>
              <a:spcBef>
                <a:spcPct val="20000"/>
              </a:spcBef>
            </a:pPr>
            <a:r>
              <a:rPr kumimoji="0" lang="ja-JP" altLang="en-US" dirty="0" smtClean="0">
                <a:solidFill>
                  <a:schemeClr val="bg1"/>
                </a:solidFill>
                <a:latin typeface="+mn-lt"/>
                <a:ea typeface="+mn-ea"/>
              </a:rPr>
              <a:t>・マルチデータセンター対応</a:t>
            </a:r>
            <a:endParaRPr kumimoji="0" lang="en-US" altLang="ja-JP" dirty="0" smtClean="0">
              <a:solidFill>
                <a:schemeClr val="bg1"/>
              </a:solidFill>
              <a:latin typeface="+mn-lt"/>
              <a:ea typeface="+mn-ea"/>
            </a:endParaRPr>
          </a:p>
          <a:p>
            <a:pPr>
              <a:spcBef>
                <a:spcPct val="20000"/>
              </a:spcBef>
            </a:pPr>
            <a:r>
              <a:rPr kumimoji="0" lang="ja-JP" altLang="en-US" dirty="0" smtClean="0">
                <a:solidFill>
                  <a:schemeClr val="bg1"/>
                </a:solidFill>
                <a:latin typeface="+mn-lt"/>
                <a:ea typeface="+mn-ea"/>
              </a:rPr>
              <a:t>・</a:t>
            </a:r>
            <a:r>
              <a:rPr kumimoji="0" lang="en-US" altLang="ja-JP" dirty="0" smtClean="0">
                <a:solidFill>
                  <a:schemeClr val="bg1"/>
                </a:solidFill>
                <a:latin typeface="+mn-lt"/>
                <a:ea typeface="+mn-ea"/>
              </a:rPr>
              <a:t>10</a:t>
            </a:r>
            <a:r>
              <a:rPr kumimoji="0" lang="ja-JP" altLang="en-US" dirty="0" smtClean="0">
                <a:solidFill>
                  <a:schemeClr val="bg1"/>
                </a:solidFill>
                <a:latin typeface="+mn-lt"/>
                <a:ea typeface="+mn-ea"/>
              </a:rPr>
              <a:t>万台～</a:t>
            </a:r>
            <a:r>
              <a:rPr kumimoji="0" lang="en-US" altLang="ja-JP" dirty="0" smtClean="0">
                <a:solidFill>
                  <a:schemeClr val="bg1"/>
                </a:solidFill>
                <a:latin typeface="+mn-lt"/>
                <a:ea typeface="+mn-ea"/>
              </a:rPr>
              <a:t>1,000</a:t>
            </a:r>
            <a:r>
              <a:rPr kumimoji="0" lang="ja-JP" altLang="en-US" dirty="0" smtClean="0">
                <a:solidFill>
                  <a:schemeClr val="bg1"/>
                </a:solidFill>
                <a:latin typeface="+mn-lt"/>
                <a:ea typeface="+mn-ea"/>
              </a:rPr>
              <a:t>万台がゴール</a:t>
            </a:r>
            <a:endParaRPr kumimoji="0" lang="ja-JP" altLang="en-US" dirty="0">
              <a:solidFill>
                <a:schemeClr val="bg1"/>
              </a:solidFill>
              <a:latin typeface="+mn-lt"/>
              <a:ea typeface="+mn-ea"/>
            </a:endParaRPr>
          </a:p>
        </p:txBody>
      </p:sp>
      <p:sp>
        <p:nvSpPr>
          <p:cNvPr id="7" name="正方形/長方形 6"/>
          <p:cNvSpPr/>
          <p:nvPr/>
        </p:nvSpPr>
        <p:spPr bwMode="auto">
          <a:xfrm>
            <a:off x="539550" y="4085456"/>
            <a:ext cx="2520280" cy="71169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Amazon</a:t>
            </a:r>
            <a:endParaRPr kumimoji="0" lang="ja-JP" altLang="en-US" sz="2800" dirty="0">
              <a:solidFill>
                <a:schemeClr val="bg1"/>
              </a:solidFill>
              <a:latin typeface="+mn-lt"/>
              <a:ea typeface="+mn-ea"/>
            </a:endParaRPr>
          </a:p>
        </p:txBody>
      </p:sp>
      <p:sp>
        <p:nvSpPr>
          <p:cNvPr id="8" name="正方形/長方形 7"/>
          <p:cNvSpPr/>
          <p:nvPr/>
        </p:nvSpPr>
        <p:spPr bwMode="auto">
          <a:xfrm>
            <a:off x="3177034" y="4085456"/>
            <a:ext cx="5499419" cy="711696"/>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dirty="0">
                <a:solidFill>
                  <a:schemeClr val="bg1"/>
                </a:solidFill>
                <a:latin typeface="+mn-lt"/>
                <a:ea typeface="+mn-ea"/>
              </a:rPr>
              <a:t>Amazon Elastic </a:t>
            </a:r>
            <a:r>
              <a:rPr kumimoji="0" lang="en-US" altLang="ja-JP" dirty="0" err="1">
                <a:solidFill>
                  <a:schemeClr val="bg1"/>
                </a:solidFill>
                <a:latin typeface="+mn-lt"/>
                <a:ea typeface="+mn-ea"/>
              </a:rPr>
              <a:t>MapReduce</a:t>
            </a:r>
            <a:r>
              <a:rPr kumimoji="0" lang="ja-JP" altLang="en-US" dirty="0">
                <a:solidFill>
                  <a:schemeClr val="bg1"/>
                </a:solidFill>
                <a:latin typeface="+mn-lt"/>
                <a:ea typeface="+mn-ea"/>
              </a:rPr>
              <a:t>（</a:t>
            </a:r>
            <a:r>
              <a:rPr kumimoji="0" lang="en-US" altLang="ja-JP" dirty="0">
                <a:solidFill>
                  <a:schemeClr val="bg1"/>
                </a:solidFill>
                <a:latin typeface="+mn-lt"/>
                <a:ea typeface="+mn-ea"/>
              </a:rPr>
              <a:t>Amazon EMR</a:t>
            </a:r>
            <a:r>
              <a:rPr kumimoji="0" lang="ja-JP" altLang="en-US" dirty="0" smtClean="0">
                <a:solidFill>
                  <a:schemeClr val="bg1"/>
                </a:solidFill>
                <a:latin typeface="+mn-lt"/>
                <a:ea typeface="+mn-ea"/>
              </a:rPr>
              <a:t>）</a:t>
            </a:r>
            <a:endParaRPr kumimoji="0" lang="en-US" altLang="ja-JP" dirty="0" smtClean="0">
              <a:solidFill>
                <a:schemeClr val="bg1"/>
              </a:solidFill>
              <a:latin typeface="+mn-lt"/>
              <a:ea typeface="+mn-ea"/>
            </a:endParaRPr>
          </a:p>
          <a:p>
            <a:pPr>
              <a:spcBef>
                <a:spcPct val="20000"/>
              </a:spcBef>
            </a:pPr>
            <a:r>
              <a:rPr kumimoji="0" lang="ja-JP" altLang="en-US" dirty="0" smtClean="0">
                <a:solidFill>
                  <a:schemeClr val="bg1"/>
                </a:solidFill>
                <a:latin typeface="+mn-lt"/>
                <a:ea typeface="+mn-ea"/>
              </a:rPr>
              <a:t>・</a:t>
            </a:r>
            <a:r>
              <a:rPr kumimoji="0" lang="en-US" altLang="ja-JP" dirty="0" smtClean="0">
                <a:solidFill>
                  <a:schemeClr val="bg1"/>
                </a:solidFill>
                <a:latin typeface="+mn-lt"/>
                <a:ea typeface="+mn-ea"/>
              </a:rPr>
              <a:t>EC2</a:t>
            </a:r>
            <a:r>
              <a:rPr kumimoji="0" lang="ja-JP" altLang="en-US" dirty="0" smtClean="0">
                <a:solidFill>
                  <a:schemeClr val="bg1"/>
                </a:solidFill>
                <a:latin typeface="+mn-lt"/>
                <a:ea typeface="+mn-ea"/>
              </a:rPr>
              <a:t>インスタンス上で</a:t>
            </a:r>
            <a:r>
              <a:rPr kumimoji="0" lang="en-US" altLang="ja-JP" dirty="0" err="1" smtClean="0">
                <a:solidFill>
                  <a:schemeClr val="bg1"/>
                </a:solidFill>
                <a:latin typeface="+mn-lt"/>
                <a:ea typeface="+mn-ea"/>
              </a:rPr>
              <a:t>Hadoop</a:t>
            </a:r>
            <a:r>
              <a:rPr kumimoji="0" lang="ja-JP" altLang="en-US" dirty="0" smtClean="0">
                <a:solidFill>
                  <a:schemeClr val="bg1"/>
                </a:solidFill>
                <a:latin typeface="+mn-lt"/>
                <a:ea typeface="+mn-ea"/>
              </a:rPr>
              <a:t>をスピンアップ</a:t>
            </a:r>
            <a:endParaRPr kumimoji="0" lang="ja-JP" altLang="en-US" dirty="0">
              <a:solidFill>
                <a:schemeClr val="bg1"/>
              </a:solidFill>
              <a:latin typeface="+mn-lt"/>
              <a:ea typeface="+mn-ea"/>
            </a:endParaRPr>
          </a:p>
        </p:txBody>
      </p:sp>
      <p:sp>
        <p:nvSpPr>
          <p:cNvPr id="2" name="タイトル 1"/>
          <p:cNvSpPr>
            <a:spLocks noGrp="1"/>
          </p:cNvSpPr>
          <p:nvPr>
            <p:ph type="title"/>
          </p:nvPr>
        </p:nvSpPr>
        <p:spPr/>
        <p:txBody>
          <a:bodyPr/>
          <a:lstStyle/>
          <a:p>
            <a:r>
              <a:rPr lang="en-US" altLang="ja-JP" dirty="0" err="1" smtClean="0"/>
              <a:t>MapReduce</a:t>
            </a:r>
            <a:r>
              <a:rPr lang="ja-JP" altLang="en-US" dirty="0" smtClean="0"/>
              <a:t>の</a:t>
            </a:r>
            <a:r>
              <a:rPr lang="ja-JP" altLang="en-US" dirty="0"/>
              <a:t>動向</a:t>
            </a:r>
            <a:endParaRPr kumimoji="1" lang="ja-JP" altLang="en-US" dirty="0"/>
          </a:p>
        </p:txBody>
      </p:sp>
      <p:sp>
        <p:nvSpPr>
          <p:cNvPr id="9" name="正方形/長方形 8"/>
          <p:cNvSpPr/>
          <p:nvPr/>
        </p:nvSpPr>
        <p:spPr bwMode="auto">
          <a:xfrm>
            <a:off x="548862" y="4949552"/>
            <a:ext cx="2520280" cy="71169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Facebook</a:t>
            </a:r>
            <a:endParaRPr kumimoji="0" lang="ja-JP" altLang="en-US" sz="2800" dirty="0">
              <a:solidFill>
                <a:schemeClr val="bg1"/>
              </a:solidFill>
              <a:latin typeface="+mn-lt"/>
              <a:ea typeface="+mn-ea"/>
            </a:endParaRPr>
          </a:p>
        </p:txBody>
      </p:sp>
      <p:sp>
        <p:nvSpPr>
          <p:cNvPr id="10" name="正方形/長方形 9"/>
          <p:cNvSpPr/>
          <p:nvPr/>
        </p:nvSpPr>
        <p:spPr bwMode="auto">
          <a:xfrm>
            <a:off x="3186346" y="4949552"/>
            <a:ext cx="5499419" cy="711696"/>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dirty="0" smtClean="0">
                <a:solidFill>
                  <a:schemeClr val="bg1"/>
                </a:solidFill>
                <a:latin typeface="+mn-lt"/>
                <a:ea typeface="+mn-ea"/>
              </a:rPr>
              <a:t>HIVE/Presto</a:t>
            </a:r>
          </a:p>
          <a:p>
            <a:pPr>
              <a:spcBef>
                <a:spcPct val="20000"/>
              </a:spcBef>
            </a:pPr>
            <a:r>
              <a:rPr kumimoji="0" lang="ja-JP" altLang="en-US" dirty="0" smtClean="0">
                <a:solidFill>
                  <a:schemeClr val="bg1"/>
                </a:solidFill>
                <a:latin typeface="+mn-lt"/>
                <a:ea typeface="+mn-ea"/>
              </a:rPr>
              <a:t>・</a:t>
            </a:r>
            <a:r>
              <a:rPr kumimoji="0" lang="en-US" altLang="ja-JP" dirty="0" smtClean="0">
                <a:solidFill>
                  <a:schemeClr val="bg1"/>
                </a:solidFill>
                <a:latin typeface="+mn-lt"/>
                <a:ea typeface="+mn-ea"/>
              </a:rPr>
              <a:t>HDFS</a:t>
            </a:r>
            <a:r>
              <a:rPr kumimoji="0" lang="ja-JP" altLang="en-US" dirty="0" smtClean="0">
                <a:solidFill>
                  <a:schemeClr val="bg1"/>
                </a:solidFill>
                <a:latin typeface="+mn-lt"/>
                <a:ea typeface="+mn-ea"/>
              </a:rPr>
              <a:t>上のデータを</a:t>
            </a:r>
            <a:r>
              <a:rPr kumimoji="0" lang="en-US" altLang="ja-JP" dirty="0" smtClean="0">
                <a:solidFill>
                  <a:schemeClr val="bg1"/>
                </a:solidFill>
                <a:latin typeface="+mn-lt"/>
                <a:ea typeface="+mn-ea"/>
              </a:rPr>
              <a:t>SQL</a:t>
            </a:r>
            <a:r>
              <a:rPr kumimoji="0" lang="ja-JP" altLang="en-US" dirty="0" smtClean="0">
                <a:solidFill>
                  <a:schemeClr val="bg1"/>
                </a:solidFill>
                <a:latin typeface="+mn-lt"/>
                <a:ea typeface="+mn-ea"/>
              </a:rPr>
              <a:t>で操作</a:t>
            </a:r>
            <a:endParaRPr kumimoji="0" lang="ja-JP" altLang="en-US" dirty="0">
              <a:solidFill>
                <a:schemeClr val="bg1"/>
              </a:solidFill>
              <a:latin typeface="+mn-lt"/>
              <a:ea typeface="+mn-ea"/>
            </a:endParaRPr>
          </a:p>
        </p:txBody>
      </p:sp>
      <p:sp>
        <p:nvSpPr>
          <p:cNvPr id="11" name="正方形/長方形 10"/>
          <p:cNvSpPr/>
          <p:nvPr/>
        </p:nvSpPr>
        <p:spPr bwMode="auto">
          <a:xfrm>
            <a:off x="548862" y="5813648"/>
            <a:ext cx="2520280" cy="71169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Apache</a:t>
            </a:r>
            <a:endParaRPr kumimoji="0" lang="ja-JP" altLang="en-US" sz="2800" dirty="0">
              <a:solidFill>
                <a:schemeClr val="bg1"/>
              </a:solidFill>
              <a:latin typeface="+mn-lt"/>
              <a:ea typeface="+mn-ea"/>
            </a:endParaRPr>
          </a:p>
        </p:txBody>
      </p:sp>
      <p:sp>
        <p:nvSpPr>
          <p:cNvPr id="12" name="正方形/長方形 11"/>
          <p:cNvSpPr/>
          <p:nvPr/>
        </p:nvSpPr>
        <p:spPr bwMode="auto">
          <a:xfrm>
            <a:off x="3186346" y="5813648"/>
            <a:ext cx="5499419" cy="711696"/>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dirty="0">
                <a:solidFill>
                  <a:schemeClr val="bg1"/>
                </a:solidFill>
                <a:latin typeface="+mn-lt"/>
                <a:ea typeface="+mn-ea"/>
              </a:rPr>
              <a:t>Spark</a:t>
            </a:r>
            <a:endParaRPr kumimoji="0" lang="en-US" altLang="ja-JP" dirty="0" smtClean="0">
              <a:solidFill>
                <a:schemeClr val="bg1"/>
              </a:solidFill>
              <a:latin typeface="+mn-lt"/>
              <a:ea typeface="+mn-ea"/>
            </a:endParaRPr>
          </a:p>
          <a:p>
            <a:pPr>
              <a:spcBef>
                <a:spcPct val="20000"/>
              </a:spcBef>
            </a:pPr>
            <a:r>
              <a:rPr kumimoji="0" lang="ja-JP" altLang="en-US" dirty="0" smtClean="0">
                <a:solidFill>
                  <a:schemeClr val="bg1"/>
                </a:solidFill>
                <a:latin typeface="+mn-lt"/>
                <a:ea typeface="+mn-ea"/>
              </a:rPr>
              <a:t>・インメモリ型</a:t>
            </a:r>
            <a:r>
              <a:rPr kumimoji="0" lang="en-US" altLang="ja-JP" dirty="0" err="1" smtClean="0">
                <a:solidFill>
                  <a:schemeClr val="bg1"/>
                </a:solidFill>
                <a:latin typeface="+mn-lt"/>
                <a:ea typeface="+mn-ea"/>
              </a:rPr>
              <a:t>MapReduce</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308481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auto">
          <a:xfrm>
            <a:off x="683418" y="4221088"/>
            <a:ext cx="7776864" cy="208823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データベース管理システム </a:t>
            </a:r>
            <a:r>
              <a:rPr kumimoji="0" lang="en-US" altLang="ja-JP" sz="2400" dirty="0" smtClean="0">
                <a:solidFill>
                  <a:schemeClr val="bg1"/>
                </a:solidFill>
                <a:latin typeface="+mn-lt"/>
                <a:ea typeface="+mn-ea"/>
              </a:rPr>
              <a:t>(DBMS)</a:t>
            </a:r>
            <a:endParaRPr kumimoji="0" lang="ja-JP" altLang="en-US" sz="2400" dirty="0">
              <a:solidFill>
                <a:schemeClr val="bg1"/>
              </a:solidFill>
              <a:latin typeface="+mn-lt"/>
              <a:ea typeface="+mn-ea"/>
            </a:endParaRPr>
          </a:p>
        </p:txBody>
      </p:sp>
      <p:sp>
        <p:nvSpPr>
          <p:cNvPr id="2" name="タイトル 1"/>
          <p:cNvSpPr>
            <a:spLocks noGrp="1"/>
          </p:cNvSpPr>
          <p:nvPr>
            <p:ph type="title"/>
          </p:nvPr>
        </p:nvSpPr>
        <p:spPr/>
        <p:txBody>
          <a:bodyPr/>
          <a:lstStyle/>
          <a:p>
            <a:r>
              <a:rPr lang="ja-JP" altLang="en-US" dirty="0" smtClean="0"/>
              <a:t>紙からデジタルへ</a:t>
            </a:r>
            <a:endParaRPr kumimoji="1" lang="ja-JP" altLang="en-US" dirty="0"/>
          </a:p>
        </p:txBody>
      </p:sp>
      <p:sp>
        <p:nvSpPr>
          <p:cNvPr id="8" name="正方形/長方形 7"/>
          <p:cNvSpPr/>
          <p:nvPr/>
        </p:nvSpPr>
        <p:spPr bwMode="auto">
          <a:xfrm>
            <a:off x="683568" y="1052736"/>
            <a:ext cx="7776864" cy="136815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デジタルデータのメリット</a:t>
            </a:r>
            <a:endParaRPr kumimoji="0" lang="ja-JP" altLang="en-US" sz="2400" dirty="0">
              <a:solidFill>
                <a:schemeClr val="bg1"/>
              </a:solidFill>
              <a:latin typeface="+mn-lt"/>
              <a:ea typeface="+mn-ea"/>
            </a:endParaRPr>
          </a:p>
        </p:txBody>
      </p:sp>
      <p:sp>
        <p:nvSpPr>
          <p:cNvPr id="9" name="正方形/長方形 8"/>
          <p:cNvSpPr/>
          <p:nvPr/>
        </p:nvSpPr>
        <p:spPr bwMode="auto">
          <a:xfrm>
            <a:off x="935296" y="4797152"/>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smtClean="0">
                <a:solidFill>
                  <a:schemeClr val="bg1"/>
                </a:solidFill>
                <a:latin typeface="+mn-lt"/>
                <a:ea typeface="+mn-ea"/>
              </a:rPr>
              <a:t>データモデルの定義</a:t>
            </a:r>
            <a:endParaRPr kumimoji="0" lang="ja-JP" altLang="en-US" dirty="0">
              <a:solidFill>
                <a:schemeClr val="bg1"/>
              </a:solidFill>
              <a:latin typeface="+mn-lt"/>
              <a:ea typeface="+mn-ea"/>
            </a:endParaRPr>
          </a:p>
        </p:txBody>
      </p:sp>
      <p:sp>
        <p:nvSpPr>
          <p:cNvPr id="10" name="正方形/長方形 9"/>
          <p:cNvSpPr/>
          <p:nvPr/>
        </p:nvSpPr>
        <p:spPr bwMode="auto">
          <a:xfrm>
            <a:off x="3437649" y="4797152"/>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smtClean="0">
                <a:solidFill>
                  <a:schemeClr val="bg1"/>
                </a:solidFill>
                <a:latin typeface="+mn-lt"/>
                <a:ea typeface="+mn-ea"/>
              </a:rPr>
              <a:t>同時アクセス</a:t>
            </a:r>
            <a:endParaRPr kumimoji="0" lang="ja-JP" altLang="en-US" dirty="0">
              <a:solidFill>
                <a:schemeClr val="bg1"/>
              </a:solidFill>
              <a:latin typeface="+mn-lt"/>
              <a:ea typeface="+mn-ea"/>
            </a:endParaRPr>
          </a:p>
        </p:txBody>
      </p:sp>
      <p:sp>
        <p:nvSpPr>
          <p:cNvPr id="11" name="正方形/長方形 10"/>
          <p:cNvSpPr/>
          <p:nvPr/>
        </p:nvSpPr>
        <p:spPr bwMode="auto">
          <a:xfrm>
            <a:off x="5939852" y="4797152"/>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smtClean="0">
                <a:solidFill>
                  <a:schemeClr val="bg1"/>
                </a:solidFill>
                <a:latin typeface="+mn-lt"/>
                <a:ea typeface="+mn-ea"/>
              </a:rPr>
              <a:t>検索・更新</a:t>
            </a:r>
            <a:endParaRPr kumimoji="0" lang="ja-JP" altLang="en-US" dirty="0">
              <a:solidFill>
                <a:schemeClr val="bg1"/>
              </a:solidFill>
              <a:latin typeface="+mn-lt"/>
              <a:ea typeface="+mn-ea"/>
            </a:endParaRPr>
          </a:p>
        </p:txBody>
      </p:sp>
      <p:sp>
        <p:nvSpPr>
          <p:cNvPr id="13" name="正方形/長方形 12"/>
          <p:cNvSpPr/>
          <p:nvPr/>
        </p:nvSpPr>
        <p:spPr bwMode="auto">
          <a:xfrm>
            <a:off x="683568" y="2544628"/>
            <a:ext cx="7776864" cy="956379"/>
          </a:xfrm>
          <a:prstGeom prst="rect">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デジタルデータの業務活用</a:t>
            </a:r>
            <a:endParaRPr kumimoji="0" lang="en-US" altLang="ja-JP" sz="2400" dirty="0" smtClean="0">
              <a:solidFill>
                <a:schemeClr val="bg1"/>
              </a:solidFill>
              <a:latin typeface="+mn-lt"/>
              <a:ea typeface="+mn-ea"/>
            </a:endParaRPr>
          </a:p>
          <a:p>
            <a:pPr algn="ctr">
              <a:spcBef>
                <a:spcPct val="20000"/>
              </a:spcBef>
            </a:pPr>
            <a:r>
              <a:rPr kumimoji="0" lang="ja-JP" altLang="en-US" sz="2400" dirty="0" smtClean="0">
                <a:solidFill>
                  <a:schemeClr val="bg1"/>
                </a:solidFill>
                <a:latin typeface="+mn-lt"/>
                <a:ea typeface="+mn-ea"/>
              </a:rPr>
              <a:t>＝複数のユーザーやシステムでデータを利用・処理</a:t>
            </a:r>
            <a:endParaRPr kumimoji="0" lang="ja-JP" altLang="en-US" sz="2400" dirty="0">
              <a:solidFill>
                <a:schemeClr val="bg1"/>
              </a:solidFill>
              <a:latin typeface="+mn-lt"/>
              <a:ea typeface="+mn-ea"/>
            </a:endParaRPr>
          </a:p>
        </p:txBody>
      </p:sp>
      <p:sp>
        <p:nvSpPr>
          <p:cNvPr id="15" name="正方形/長方形 14"/>
          <p:cNvSpPr/>
          <p:nvPr/>
        </p:nvSpPr>
        <p:spPr bwMode="auto">
          <a:xfrm>
            <a:off x="941314" y="5546747"/>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600" dirty="0" smtClean="0">
                <a:solidFill>
                  <a:schemeClr val="bg1"/>
                </a:solidFill>
                <a:latin typeface="+mn-lt"/>
                <a:ea typeface="+mn-ea"/>
              </a:rPr>
              <a:t>データの一貫性を保証</a:t>
            </a:r>
            <a:endParaRPr kumimoji="0" lang="ja-JP" altLang="en-US" sz="1600" dirty="0">
              <a:solidFill>
                <a:schemeClr val="bg1"/>
              </a:solidFill>
              <a:latin typeface="+mn-lt"/>
              <a:ea typeface="+mn-ea"/>
            </a:endParaRPr>
          </a:p>
        </p:txBody>
      </p:sp>
      <p:sp>
        <p:nvSpPr>
          <p:cNvPr id="16" name="正方形/長方形 15"/>
          <p:cNvSpPr/>
          <p:nvPr/>
        </p:nvSpPr>
        <p:spPr bwMode="auto">
          <a:xfrm>
            <a:off x="3437799" y="5546747"/>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smtClean="0">
                <a:solidFill>
                  <a:schemeClr val="bg1"/>
                </a:solidFill>
                <a:latin typeface="+mn-lt"/>
                <a:ea typeface="+mn-ea"/>
              </a:rPr>
              <a:t>アクセス制御</a:t>
            </a:r>
            <a:endParaRPr kumimoji="0" lang="ja-JP" altLang="en-US" dirty="0">
              <a:solidFill>
                <a:schemeClr val="bg1"/>
              </a:solidFill>
              <a:latin typeface="+mn-lt"/>
              <a:ea typeface="+mn-ea"/>
            </a:endParaRPr>
          </a:p>
        </p:txBody>
      </p:sp>
      <p:sp>
        <p:nvSpPr>
          <p:cNvPr id="17" name="正方形/長方形 16"/>
          <p:cNvSpPr/>
          <p:nvPr/>
        </p:nvSpPr>
        <p:spPr bwMode="auto">
          <a:xfrm>
            <a:off x="5940002" y="5546747"/>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smtClean="0">
                <a:solidFill>
                  <a:schemeClr val="bg1"/>
                </a:solidFill>
                <a:latin typeface="+mn-lt"/>
                <a:ea typeface="+mn-ea"/>
              </a:rPr>
              <a:t>対障害性</a:t>
            </a:r>
            <a:endParaRPr kumimoji="0" lang="ja-JP" altLang="en-US" dirty="0">
              <a:solidFill>
                <a:schemeClr val="bg1"/>
              </a:solidFill>
              <a:latin typeface="+mn-lt"/>
              <a:ea typeface="+mn-ea"/>
            </a:endParaRPr>
          </a:p>
        </p:txBody>
      </p:sp>
      <p:sp>
        <p:nvSpPr>
          <p:cNvPr id="18" name="正方形/長方形 17"/>
          <p:cNvSpPr/>
          <p:nvPr/>
        </p:nvSpPr>
        <p:spPr bwMode="auto">
          <a:xfrm>
            <a:off x="935296" y="1628800"/>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高速処理</a:t>
            </a:r>
            <a:endParaRPr kumimoji="0" lang="ja-JP" altLang="en-US" sz="2400" dirty="0">
              <a:solidFill>
                <a:schemeClr val="bg1"/>
              </a:solidFill>
              <a:latin typeface="+mn-lt"/>
              <a:ea typeface="+mn-ea"/>
            </a:endParaRPr>
          </a:p>
        </p:txBody>
      </p:sp>
      <p:sp>
        <p:nvSpPr>
          <p:cNvPr id="19" name="正方形/長方形 18"/>
          <p:cNvSpPr/>
          <p:nvPr/>
        </p:nvSpPr>
        <p:spPr bwMode="auto">
          <a:xfrm>
            <a:off x="3437649" y="1628800"/>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検索</a:t>
            </a:r>
            <a:endParaRPr kumimoji="0" lang="ja-JP" altLang="en-US" sz="2400" dirty="0">
              <a:solidFill>
                <a:schemeClr val="bg1"/>
              </a:solidFill>
              <a:latin typeface="+mn-lt"/>
              <a:ea typeface="+mn-ea"/>
            </a:endParaRPr>
          </a:p>
        </p:txBody>
      </p:sp>
      <p:sp>
        <p:nvSpPr>
          <p:cNvPr id="20" name="正方形/長方形 19"/>
          <p:cNvSpPr/>
          <p:nvPr/>
        </p:nvSpPr>
        <p:spPr bwMode="auto">
          <a:xfrm>
            <a:off x="5939852" y="1628800"/>
            <a:ext cx="2268402" cy="618557"/>
          </a:xfrm>
          <a:prstGeom prst="rect">
            <a:avLst/>
          </a:prstGeom>
          <a:solidFill>
            <a:schemeClr val="accent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再利用・複製</a:t>
            </a:r>
            <a:endParaRPr kumimoji="0" lang="ja-JP" altLang="en-US" sz="2400" dirty="0">
              <a:solidFill>
                <a:schemeClr val="bg1"/>
              </a:solidFill>
              <a:latin typeface="+mn-lt"/>
              <a:ea typeface="+mn-ea"/>
            </a:endParaRPr>
          </a:p>
        </p:txBody>
      </p:sp>
      <p:sp>
        <p:nvSpPr>
          <p:cNvPr id="3" name="下矢印 2"/>
          <p:cNvSpPr/>
          <p:nvPr/>
        </p:nvSpPr>
        <p:spPr bwMode="auto">
          <a:xfrm>
            <a:off x="3347864" y="3573015"/>
            <a:ext cx="2448272" cy="576065"/>
          </a:xfrm>
          <a:prstGeom prst="downArrow">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Tree>
    <p:extLst>
      <p:ext uri="{BB962C8B-B14F-4D97-AF65-F5344CB8AC3E}">
        <p14:creationId xmlns:p14="http://schemas.microsoft.com/office/powerpoint/2010/main" val="53153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P spid="11" grpId="0" animBg="1"/>
      <p:bldP spid="13" grpId="0" animBg="1"/>
      <p:bldP spid="15" grpId="0" animBg="1"/>
      <p:bldP spid="16" grpId="0" animBg="1"/>
      <p:bldP spid="17" grpId="0" animBg="1"/>
      <p:bldP spid="18" grpId="0" animBg="1"/>
      <p:bldP spid="19" grpId="0" animBg="1"/>
      <p:bldP spid="20"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Black" panose="020B0A04020102020204" pitchFamily="34" charset="0"/>
                <a:ea typeface="HGP創英角ｺﾞｼｯｸUB" pitchFamily="50" charset="-128"/>
                <a:cs typeface="Arial" pitchFamily="34" charset="0"/>
              </a:rPr>
              <a:t>捕捉資料</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763000" cy="533400"/>
          </a:xfrm>
        </p:spPr>
        <p:txBody>
          <a:bodyPr/>
          <a:lstStyle/>
          <a:p>
            <a:r>
              <a:rPr kumimoji="1" lang="ja-JP" altLang="en-US" dirty="0" smtClean="0"/>
              <a:t>ブリュワーの</a:t>
            </a:r>
            <a:r>
              <a:rPr kumimoji="1" lang="en-US" altLang="ja-JP" dirty="0" smtClean="0"/>
              <a:t>CAP</a:t>
            </a:r>
            <a:r>
              <a:rPr kumimoji="1" lang="ja-JP" altLang="en-US" dirty="0" smtClean="0"/>
              <a:t>定理　</a:t>
            </a:r>
            <a:r>
              <a:rPr kumimoji="1" lang="ja-JP" altLang="en-US" sz="1100" dirty="0" smtClean="0"/>
              <a:t>*</a:t>
            </a:r>
            <a:r>
              <a:rPr kumimoji="1" lang="en-US" altLang="ja-JP" sz="1100" dirty="0" smtClean="0"/>
              <a:t>CAP</a:t>
            </a:r>
            <a:r>
              <a:rPr kumimoji="1" lang="ja-JP" altLang="en-US" sz="1100" dirty="0" smtClean="0"/>
              <a:t>定理は特定の条件下でのみ成立するという議論も有り</a:t>
            </a:r>
            <a:endParaRPr kumimoji="1" lang="ja-JP" altLang="en-US" sz="1000" dirty="0"/>
          </a:p>
        </p:txBody>
      </p:sp>
      <p:grpSp>
        <p:nvGrpSpPr>
          <p:cNvPr id="7" name="グループ化 6"/>
          <p:cNvGrpSpPr/>
          <p:nvPr/>
        </p:nvGrpSpPr>
        <p:grpSpPr>
          <a:xfrm>
            <a:off x="1963340" y="1347937"/>
            <a:ext cx="5217319" cy="3990439"/>
            <a:chOff x="1963340" y="1347937"/>
            <a:chExt cx="5217319" cy="3990439"/>
          </a:xfrm>
        </p:grpSpPr>
        <p:sp>
          <p:nvSpPr>
            <p:cNvPr id="3" name="二等辺三角形 2"/>
            <p:cNvSpPr/>
            <p:nvPr/>
          </p:nvSpPr>
          <p:spPr bwMode="auto">
            <a:xfrm>
              <a:off x="1963340" y="1347937"/>
              <a:ext cx="5217319" cy="3962400"/>
            </a:xfrm>
            <a:prstGeom prst="triangle">
              <a:avLst/>
            </a:prstGeom>
            <a:solidFill>
              <a:srgbClr val="83A0CF"/>
            </a:solidFill>
            <a:ln>
              <a:noFill/>
              <a:headEnd type="none" w="med" len="med"/>
              <a:tailEnd type="none" w="med" len="med"/>
            </a:ln>
            <a:effectLst/>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endParaRPr>
            </a:p>
          </p:txBody>
        </p:sp>
        <p:sp>
          <p:nvSpPr>
            <p:cNvPr id="4" name="テキスト ボックス 3"/>
            <p:cNvSpPr txBox="1"/>
            <p:nvPr/>
          </p:nvSpPr>
          <p:spPr>
            <a:xfrm>
              <a:off x="4082697" y="1500337"/>
              <a:ext cx="942887" cy="1323439"/>
            </a:xfrm>
            <a:prstGeom prst="rect">
              <a:avLst/>
            </a:prstGeom>
            <a:noFill/>
          </p:spPr>
          <p:txBody>
            <a:bodyPr wrap="none" rtlCol="0">
              <a:spAutoFit/>
            </a:bodyPr>
            <a:lstStyle/>
            <a:p>
              <a:pPr algn="ctr"/>
              <a:r>
                <a:rPr kumimoji="1" lang="en-US" altLang="ja-JP" sz="8000" dirty="0" smtClean="0">
                  <a:solidFill>
                    <a:schemeClr val="bg1"/>
                  </a:solidFill>
                  <a:latin typeface="+mn-lt"/>
                  <a:ea typeface="+mn-ea"/>
                </a:rPr>
                <a:t>A</a:t>
              </a:r>
              <a:endParaRPr kumimoji="1" lang="ja-JP" altLang="en-US" sz="8000" dirty="0">
                <a:solidFill>
                  <a:schemeClr val="bg1"/>
                </a:solidFill>
                <a:latin typeface="+mn-lt"/>
                <a:ea typeface="+mn-ea"/>
              </a:endParaRPr>
            </a:p>
          </p:txBody>
        </p:sp>
        <p:sp>
          <p:nvSpPr>
            <p:cNvPr id="5" name="テキスト ボックス 4"/>
            <p:cNvSpPr txBox="1"/>
            <p:nvPr/>
          </p:nvSpPr>
          <p:spPr>
            <a:xfrm>
              <a:off x="2496740" y="4014937"/>
              <a:ext cx="1018227" cy="1323439"/>
            </a:xfrm>
            <a:prstGeom prst="rect">
              <a:avLst/>
            </a:prstGeom>
            <a:noFill/>
          </p:spPr>
          <p:txBody>
            <a:bodyPr wrap="none" rtlCol="0">
              <a:spAutoFit/>
            </a:bodyPr>
            <a:lstStyle/>
            <a:p>
              <a:r>
                <a:rPr kumimoji="1" lang="en-US" altLang="ja-JP" sz="8000" dirty="0" smtClean="0">
                  <a:solidFill>
                    <a:schemeClr val="bg1"/>
                  </a:solidFill>
                  <a:latin typeface="+mn-lt"/>
                  <a:ea typeface="+mn-ea"/>
                </a:rPr>
                <a:t>C</a:t>
              </a:r>
              <a:endParaRPr kumimoji="1" lang="ja-JP" altLang="en-US" sz="8000" dirty="0">
                <a:solidFill>
                  <a:schemeClr val="bg1"/>
                </a:solidFill>
                <a:latin typeface="+mn-lt"/>
                <a:ea typeface="+mn-ea"/>
              </a:endParaRPr>
            </a:p>
          </p:txBody>
        </p:sp>
        <p:sp>
          <p:nvSpPr>
            <p:cNvPr id="6" name="テキスト ボックス 5"/>
            <p:cNvSpPr txBox="1"/>
            <p:nvPr/>
          </p:nvSpPr>
          <p:spPr>
            <a:xfrm>
              <a:off x="5773340" y="4014937"/>
              <a:ext cx="792205" cy="1323439"/>
            </a:xfrm>
            <a:prstGeom prst="rect">
              <a:avLst/>
            </a:prstGeom>
            <a:noFill/>
          </p:spPr>
          <p:txBody>
            <a:bodyPr wrap="none" rtlCol="0">
              <a:spAutoFit/>
            </a:bodyPr>
            <a:lstStyle/>
            <a:p>
              <a:r>
                <a:rPr kumimoji="1" lang="en-US" altLang="ja-JP" sz="8000" dirty="0" smtClean="0">
                  <a:solidFill>
                    <a:schemeClr val="bg1"/>
                  </a:solidFill>
                  <a:latin typeface="+mn-lt"/>
                  <a:ea typeface="+mn-ea"/>
                </a:rPr>
                <a:t>P</a:t>
              </a:r>
              <a:endParaRPr kumimoji="1" lang="ja-JP" altLang="en-US" sz="8000" dirty="0">
                <a:solidFill>
                  <a:schemeClr val="bg1"/>
                </a:solidFill>
                <a:latin typeface="+mn-lt"/>
                <a:ea typeface="+mn-ea"/>
              </a:endParaRPr>
            </a:p>
          </p:txBody>
        </p:sp>
      </p:grpSp>
      <p:sp>
        <p:nvSpPr>
          <p:cNvPr id="9" name="角丸四角形 8"/>
          <p:cNvSpPr/>
          <p:nvPr/>
        </p:nvSpPr>
        <p:spPr bwMode="auto">
          <a:xfrm>
            <a:off x="1447800" y="2795737"/>
            <a:ext cx="2895600" cy="1295400"/>
          </a:xfrm>
          <a:prstGeom prst="roundRect">
            <a:avLst>
              <a:gd name="adj" fmla="val 0"/>
            </a:avLst>
          </a:prstGeom>
          <a:solidFill>
            <a:schemeClr val="accent1"/>
          </a:solidFill>
          <a:ln>
            <a:noFill/>
            <a:headEnd type="none" w="med" len="med"/>
            <a:tailEnd type="none" w="med" len="med"/>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dirty="0" smtClean="0">
                <a:solidFill>
                  <a:schemeClr val="bg1"/>
                </a:solidFill>
              </a:rPr>
              <a:t>C+A</a:t>
            </a:r>
          </a:p>
          <a:p>
            <a:pPr algn="ctr"/>
            <a:r>
              <a:rPr lang="ja-JP" altLang="en-US" sz="1400" dirty="0">
                <a:solidFill>
                  <a:schemeClr val="bg1"/>
                </a:solidFill>
              </a:rPr>
              <a:t>一貫性と可用性を選択する</a:t>
            </a:r>
            <a:r>
              <a:rPr lang="ja-JP" altLang="en-US" sz="1400" dirty="0" smtClean="0">
                <a:solidFill>
                  <a:schemeClr val="bg1"/>
                </a:solidFill>
              </a:rPr>
              <a:t>とネットワークの分断に対応できない</a:t>
            </a:r>
            <a:r>
              <a:rPr lang="en-US" altLang="ja-JP" sz="1400" dirty="0" smtClean="0">
                <a:solidFill>
                  <a:schemeClr val="bg1"/>
                </a:solidFill>
              </a:rPr>
              <a:t>(</a:t>
            </a:r>
            <a:r>
              <a:rPr lang="ja-JP" altLang="en-US" sz="1400" dirty="0" smtClean="0">
                <a:solidFill>
                  <a:schemeClr val="bg1"/>
                </a:solidFill>
              </a:rPr>
              <a:t>しづらい</a:t>
            </a:r>
            <a:r>
              <a:rPr lang="en-US" altLang="ja-JP" sz="1400" dirty="0" smtClean="0">
                <a:solidFill>
                  <a:schemeClr val="bg1"/>
                </a:solidFill>
              </a:rPr>
              <a:t>)</a:t>
            </a:r>
            <a:r>
              <a:rPr lang="ja-JP" altLang="en-US" sz="1400" dirty="0" err="1" smtClean="0">
                <a:solidFill>
                  <a:schemeClr val="bg1"/>
                </a:solidFill>
              </a:rPr>
              <a:t>。</a:t>
            </a:r>
            <a:endParaRPr lang="en-US" altLang="ja-JP" sz="1400" dirty="0" smtClean="0">
              <a:solidFill>
                <a:schemeClr val="bg1"/>
              </a:solidFill>
            </a:endParaRPr>
          </a:p>
        </p:txBody>
      </p:sp>
      <p:sp>
        <p:nvSpPr>
          <p:cNvPr id="10" name="角丸四角形 9"/>
          <p:cNvSpPr/>
          <p:nvPr/>
        </p:nvSpPr>
        <p:spPr bwMode="auto">
          <a:xfrm>
            <a:off x="4800600" y="2795737"/>
            <a:ext cx="2895600" cy="1295400"/>
          </a:xfrm>
          <a:prstGeom prst="roundRect">
            <a:avLst>
              <a:gd name="adj" fmla="val 0"/>
            </a:avLst>
          </a:prstGeom>
          <a:solidFill>
            <a:schemeClr val="accent1"/>
          </a:solidFill>
          <a:ln>
            <a:noFill/>
            <a:headEnd type="none" w="med" len="med"/>
            <a:tailEnd type="none" w="med" len="med"/>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dirty="0" smtClean="0">
                <a:solidFill>
                  <a:schemeClr val="bg1"/>
                </a:solidFill>
              </a:rPr>
              <a:t>A+P</a:t>
            </a:r>
          </a:p>
          <a:p>
            <a:pPr algn="ctr"/>
            <a:r>
              <a:rPr lang="ja-JP" altLang="en-US" sz="1400" dirty="0">
                <a:solidFill>
                  <a:schemeClr val="bg1"/>
                </a:solidFill>
              </a:rPr>
              <a:t>可用性とネットワーク分断耐性を選択すると、一貫性</a:t>
            </a:r>
            <a:r>
              <a:rPr lang="ja-JP" altLang="en-US" sz="1400" dirty="0" smtClean="0">
                <a:solidFill>
                  <a:schemeClr val="bg1"/>
                </a:solidFill>
              </a:rPr>
              <a:t>が</a:t>
            </a:r>
            <a:r>
              <a:rPr lang="en-US" altLang="ja-JP" sz="1400" dirty="0" smtClean="0">
                <a:solidFill>
                  <a:schemeClr val="bg1"/>
                </a:solidFill>
              </a:rPr>
              <a:t>(</a:t>
            </a:r>
            <a:r>
              <a:rPr lang="ja-JP" altLang="en-US" sz="1400" dirty="0" smtClean="0">
                <a:solidFill>
                  <a:schemeClr val="bg1"/>
                </a:solidFill>
              </a:rPr>
              <a:t>一時的に</a:t>
            </a:r>
            <a:r>
              <a:rPr lang="en-US" altLang="ja-JP" sz="1400" dirty="0" smtClean="0">
                <a:solidFill>
                  <a:schemeClr val="bg1"/>
                </a:solidFill>
              </a:rPr>
              <a:t>)</a:t>
            </a:r>
            <a:r>
              <a:rPr lang="ja-JP" altLang="en-US" sz="1400" dirty="0" smtClean="0">
                <a:solidFill>
                  <a:schemeClr val="bg1"/>
                </a:solidFill>
              </a:rPr>
              <a:t>失われる。</a:t>
            </a:r>
            <a:endParaRPr lang="ja-JP" altLang="en-US" sz="1400" dirty="0">
              <a:solidFill>
                <a:schemeClr val="bg1"/>
              </a:solidFill>
            </a:endParaRPr>
          </a:p>
        </p:txBody>
      </p:sp>
      <p:sp>
        <p:nvSpPr>
          <p:cNvPr id="11" name="角丸四角形 10"/>
          <p:cNvSpPr/>
          <p:nvPr/>
        </p:nvSpPr>
        <p:spPr bwMode="auto">
          <a:xfrm>
            <a:off x="3389313" y="4769223"/>
            <a:ext cx="2362200" cy="1295400"/>
          </a:xfrm>
          <a:prstGeom prst="roundRect">
            <a:avLst>
              <a:gd name="adj" fmla="val 0"/>
            </a:avLst>
          </a:prstGeom>
          <a:solidFill>
            <a:schemeClr val="accent1"/>
          </a:solidFill>
          <a:ln>
            <a:noFill/>
            <a:headEnd type="none" w="med" len="med"/>
            <a:tailEnd type="none" w="med" len="med"/>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dirty="0" smtClean="0">
                <a:solidFill>
                  <a:schemeClr val="bg1"/>
                </a:solidFill>
              </a:rPr>
              <a:t>C+P</a:t>
            </a: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rPr>
              <a:t>一貫性とネットワーク分断耐性を選択すると、可用性</a:t>
            </a:r>
            <a:r>
              <a:rPr lang="ja-JP" altLang="en-US" sz="1400" dirty="0" smtClean="0">
                <a:solidFill>
                  <a:schemeClr val="bg1"/>
                </a:solidFill>
              </a:rPr>
              <a:t>が</a:t>
            </a:r>
            <a:r>
              <a:rPr lang="en-US" altLang="ja-JP" sz="1400" dirty="0" smtClean="0">
                <a:solidFill>
                  <a:schemeClr val="bg1"/>
                </a:solidFill>
              </a:rPr>
              <a:t>(</a:t>
            </a:r>
            <a:r>
              <a:rPr lang="ja-JP" altLang="en-US" sz="1400" dirty="0" smtClean="0">
                <a:solidFill>
                  <a:schemeClr val="bg1"/>
                </a:solidFill>
              </a:rPr>
              <a:t>一時的に</a:t>
            </a:r>
            <a:r>
              <a:rPr lang="en-US" altLang="ja-JP" sz="1400" dirty="0" smtClean="0">
                <a:solidFill>
                  <a:schemeClr val="bg1"/>
                </a:solidFill>
              </a:rPr>
              <a:t>)</a:t>
            </a:r>
            <a:r>
              <a:rPr lang="ja-JP" altLang="en-US" sz="1400" dirty="0" smtClean="0">
                <a:solidFill>
                  <a:schemeClr val="bg1"/>
                </a:solidFill>
              </a:rPr>
              <a:t>失われる</a:t>
            </a:r>
            <a:r>
              <a:rPr lang="ja-JP" altLang="en-US" sz="1400" dirty="0">
                <a:solidFill>
                  <a:schemeClr val="bg1"/>
                </a:solidFill>
              </a:rPr>
              <a:t>。　</a:t>
            </a:r>
            <a:r>
              <a:rPr lang="ja-JP" altLang="en-US" sz="1600" dirty="0">
                <a:solidFill>
                  <a:schemeClr val="bg1"/>
                </a:solidFill>
              </a:rPr>
              <a:t>　</a:t>
            </a:r>
            <a:endParaRPr kumimoji="0" lang="en-US" altLang="ja-JP" sz="1600" kern="0" dirty="0">
              <a:solidFill>
                <a:schemeClr val="bg1"/>
              </a:solidFill>
            </a:endParaRPr>
          </a:p>
        </p:txBody>
      </p:sp>
      <p:sp>
        <p:nvSpPr>
          <p:cNvPr id="13" name="角丸四角形吹き出し 12"/>
          <p:cNvSpPr/>
          <p:nvPr/>
        </p:nvSpPr>
        <p:spPr bwMode="auto">
          <a:xfrm>
            <a:off x="5562600" y="1043137"/>
            <a:ext cx="3352800" cy="1066800"/>
          </a:xfrm>
          <a:prstGeom prst="wedgeRoundRectCallout">
            <a:avLst>
              <a:gd name="adj1" fmla="val -69419"/>
              <a:gd name="adj2" fmla="val 38305"/>
              <a:gd name="adj3" fmla="val 1666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altLang="ja-JP" sz="2400" b="0" i="0" u="none" strike="noStrike" kern="0" cap="none" spc="0" normalizeH="0" baseline="0" noProof="0" dirty="0">
                <a:ln>
                  <a:noFill/>
                </a:ln>
                <a:solidFill>
                  <a:schemeClr val="bg1"/>
                </a:solidFill>
                <a:effectLst/>
                <a:uLnTx/>
                <a:uFillTx/>
              </a:rPr>
              <a:t>Availability</a:t>
            </a:r>
            <a:r>
              <a:rPr kumimoji="0" lang="en-US" altLang="ja-JP" sz="2800" b="0" i="0" u="none" strike="noStrike" kern="0" cap="none" spc="0" normalizeH="0" baseline="0" noProof="0" dirty="0">
                <a:ln>
                  <a:noFill/>
                </a:ln>
                <a:solidFill>
                  <a:schemeClr val="bg1"/>
                </a:solidFill>
                <a:effectLst/>
                <a:uLnTx/>
                <a:uFillTx/>
              </a:rPr>
              <a:t> </a:t>
            </a:r>
            <a:endParaRPr kumimoji="0" lang="en-US" altLang="ja-JP" sz="2800" b="0" i="0" u="none" strike="noStrike" kern="0" cap="none" spc="0" normalizeH="0" baseline="0" noProof="0" dirty="0" smtClean="0">
              <a:ln>
                <a:noFill/>
              </a:ln>
              <a:solidFill>
                <a:schemeClr val="bg1"/>
              </a:solidFill>
              <a:effectLst/>
              <a:uLnTx/>
              <a:uFillTx/>
            </a:endParaRPr>
          </a:p>
          <a:p>
            <a:pPr marL="0" marR="0" lvl="0" indent="0" defTabSz="914400" eaLnBrk="1" fontAlgn="auto" latinLnBrk="0" hangingPunct="1">
              <a:lnSpc>
                <a:spcPct val="100000"/>
              </a:lnSpc>
              <a:spcBef>
                <a:spcPct val="20000"/>
              </a:spcBef>
              <a:spcAft>
                <a:spcPts val="0"/>
              </a:spcAft>
              <a:buClrTx/>
              <a:buSzTx/>
              <a:buFontTx/>
              <a:buNone/>
              <a:tabLst/>
              <a:defRPr/>
            </a:pPr>
            <a:r>
              <a:rPr kumimoji="0" lang="ja-JP" altLang="en-US" sz="1100" b="0" i="0" u="none" strike="noStrike" kern="0" cap="none" spc="0" normalizeH="0" baseline="0" noProof="0" dirty="0" smtClean="0">
                <a:ln>
                  <a:noFill/>
                </a:ln>
                <a:solidFill>
                  <a:schemeClr val="bg1"/>
                </a:solidFill>
                <a:effectLst/>
                <a:uLnTx/>
                <a:uFillTx/>
                <a:cs typeface="HGP創英角ｺﾞｼｯｸUB"/>
              </a:rPr>
              <a:t>可用性</a:t>
            </a:r>
            <a:r>
              <a:rPr kumimoji="0" lang="en-US" altLang="ja-JP" sz="1100" b="0" i="0" u="none" strike="noStrike" kern="0" cap="none" spc="0" normalizeH="0" baseline="0" noProof="0" dirty="0" smtClean="0">
                <a:ln>
                  <a:noFill/>
                </a:ln>
                <a:solidFill>
                  <a:schemeClr val="bg1"/>
                </a:solidFill>
                <a:effectLst/>
                <a:uLnTx/>
                <a:uFillTx/>
              </a:rPr>
              <a:t>:</a:t>
            </a:r>
            <a:r>
              <a:rPr kumimoji="0" lang="ja-JP" altLang="en-US" sz="1100" b="0" i="0" u="none" strike="noStrike" kern="0" cap="none" spc="0" normalizeH="0" baseline="0" noProof="0" dirty="0" smtClean="0">
                <a:ln>
                  <a:noFill/>
                </a:ln>
                <a:solidFill>
                  <a:schemeClr val="bg1"/>
                </a:solidFill>
                <a:effectLst/>
                <a:uLnTx/>
                <a:uFillTx/>
              </a:rPr>
              <a:t>クライアントが</a:t>
            </a:r>
            <a:r>
              <a:rPr kumimoji="0" lang="ja-JP" altLang="en-US" sz="1100" b="0" i="0" u="none" strike="noStrike" kern="0" cap="none" spc="0" normalizeH="0" baseline="0" noProof="0" dirty="0">
                <a:ln>
                  <a:noFill/>
                </a:ln>
                <a:solidFill>
                  <a:schemeClr val="bg1"/>
                </a:solidFill>
                <a:effectLst/>
                <a:uLnTx/>
                <a:uFillTx/>
              </a:rPr>
              <a:t>、 常にサービスに</a:t>
            </a:r>
            <a:r>
              <a:rPr kumimoji="0" lang="ja-JP" altLang="en-US" sz="1100" b="0" i="0" u="none" strike="noStrike" kern="0" cap="none" spc="0" normalizeH="0" baseline="0" noProof="0" dirty="0" smtClean="0">
                <a:ln>
                  <a:noFill/>
                </a:ln>
                <a:solidFill>
                  <a:schemeClr val="bg1"/>
                </a:solidFill>
                <a:effectLst/>
                <a:uLnTx/>
                <a:uFillTx/>
              </a:rPr>
              <a:t>アクセス </a:t>
            </a:r>
            <a:r>
              <a:rPr kumimoji="0" lang="en-US" altLang="ja-JP" sz="1100" b="0" i="0" u="none" strike="noStrike" kern="0" cap="none" spc="0" normalizeH="0" baseline="0" noProof="0" dirty="0" smtClean="0">
                <a:ln>
                  <a:noFill/>
                </a:ln>
                <a:solidFill>
                  <a:schemeClr val="bg1"/>
                </a:solidFill>
                <a:effectLst/>
                <a:uLnTx/>
                <a:uFillTx/>
              </a:rPr>
              <a:t>(</a:t>
            </a:r>
            <a:r>
              <a:rPr kumimoji="0" lang="ja-JP" altLang="en-US" sz="1100" b="0" i="0" u="none" strike="noStrike" kern="0" cap="none" spc="0" normalizeH="0" baseline="0" noProof="0" dirty="0">
                <a:ln>
                  <a:noFill/>
                </a:ln>
                <a:solidFill>
                  <a:schemeClr val="bg1"/>
                </a:solidFill>
                <a:effectLst/>
                <a:uLnTx/>
                <a:uFillTx/>
              </a:rPr>
              <a:t>読込みも、書込みも</a:t>
            </a:r>
            <a:r>
              <a:rPr kumimoji="0" lang="en-US" altLang="ja-JP" sz="1100" b="0" i="0" u="none" strike="noStrike" kern="0" cap="none" spc="0" normalizeH="0" baseline="0" noProof="0" dirty="0" smtClean="0">
                <a:ln>
                  <a:noFill/>
                </a:ln>
                <a:solidFill>
                  <a:schemeClr val="bg1"/>
                </a:solidFill>
                <a:effectLst/>
                <a:uLnTx/>
                <a:uFillTx/>
              </a:rPr>
              <a:t>) </a:t>
            </a:r>
            <a:r>
              <a:rPr kumimoji="0" lang="ja-JP" altLang="en-US" sz="1100" b="0" i="0" u="none" strike="noStrike" kern="0" cap="none" spc="0" normalizeH="0" baseline="0" noProof="0" dirty="0" smtClean="0">
                <a:ln>
                  <a:noFill/>
                </a:ln>
                <a:solidFill>
                  <a:schemeClr val="bg1"/>
                </a:solidFill>
                <a:effectLst/>
                <a:uLnTx/>
                <a:uFillTx/>
              </a:rPr>
              <a:t>できること</a:t>
            </a:r>
            <a:r>
              <a:rPr kumimoji="0" lang="ja-JP" altLang="en-US" sz="1100" b="0" i="0" u="none" strike="noStrike" kern="0" cap="none" spc="0" normalizeH="0" baseline="0" noProof="0" dirty="0">
                <a:ln>
                  <a:noFill/>
                </a:ln>
                <a:solidFill>
                  <a:schemeClr val="bg1"/>
                </a:solidFill>
                <a:effectLst/>
                <a:uLnTx/>
                <a:uFillTx/>
              </a:rPr>
              <a:t>を</a:t>
            </a:r>
            <a:r>
              <a:rPr kumimoji="0" lang="ja-JP" altLang="en-US" sz="1100" b="0" i="0" u="none" strike="noStrike" kern="0" cap="none" spc="0" normalizeH="0" baseline="0" noProof="0" dirty="0" smtClean="0">
                <a:ln>
                  <a:noFill/>
                </a:ln>
                <a:solidFill>
                  <a:schemeClr val="bg1"/>
                </a:solidFill>
                <a:effectLst/>
                <a:uLnTx/>
                <a:uFillTx/>
              </a:rPr>
              <a:t>保証</a:t>
            </a:r>
            <a:endParaRPr kumimoji="0" lang="en-US" altLang="ja-JP" sz="1100" b="0" i="0" u="none" strike="noStrike" kern="0" cap="none" spc="0" normalizeH="0" baseline="0" noProof="0" dirty="0" smtClean="0">
              <a:ln>
                <a:noFill/>
              </a:ln>
              <a:solidFill>
                <a:schemeClr val="bg1"/>
              </a:solidFill>
              <a:effectLst/>
              <a:uLnTx/>
              <a:uFillTx/>
            </a:endParaRPr>
          </a:p>
        </p:txBody>
      </p:sp>
      <p:sp>
        <p:nvSpPr>
          <p:cNvPr id="14" name="角丸四角形吹き出し 13"/>
          <p:cNvSpPr/>
          <p:nvPr/>
        </p:nvSpPr>
        <p:spPr bwMode="auto">
          <a:xfrm flipH="1">
            <a:off x="228600" y="5462737"/>
            <a:ext cx="2971800" cy="990599"/>
          </a:xfrm>
          <a:prstGeom prst="wedgeRoundRectCallout">
            <a:avLst>
              <a:gd name="adj1" fmla="val -32817"/>
              <a:gd name="adj2" fmla="val -85357"/>
              <a:gd name="adj3" fmla="val 1666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altLang="ja-JP" sz="2400" b="0" i="0" u="none" strike="noStrike" kern="0" cap="none" spc="0" normalizeH="0" baseline="0" noProof="0" dirty="0" smtClean="0">
                <a:ln>
                  <a:noFill/>
                </a:ln>
                <a:solidFill>
                  <a:schemeClr val="bg1"/>
                </a:solidFill>
                <a:effectLst/>
                <a:uLnTx/>
                <a:uFillTx/>
              </a:rPr>
              <a:t>Consistency</a:t>
            </a:r>
          </a:p>
          <a:p>
            <a:pPr marL="0" marR="0" lvl="0" indent="0" defTabSz="914400" eaLnBrk="1" fontAlgn="auto" latinLnBrk="0" hangingPunct="1">
              <a:lnSpc>
                <a:spcPct val="100000"/>
              </a:lnSpc>
              <a:spcBef>
                <a:spcPct val="20000"/>
              </a:spcBef>
              <a:spcAft>
                <a:spcPts val="0"/>
              </a:spcAft>
              <a:buClrTx/>
              <a:buSzTx/>
              <a:buFontTx/>
              <a:buNone/>
              <a:tabLst/>
              <a:defRPr/>
            </a:pPr>
            <a:r>
              <a:rPr kumimoji="0" lang="ja-JP" altLang="en-US" sz="1100" b="0" i="0" u="none" strike="noStrike" kern="0" cap="none" spc="0" normalizeH="0" baseline="0" noProof="0" dirty="0" smtClean="0">
                <a:ln>
                  <a:noFill/>
                </a:ln>
                <a:solidFill>
                  <a:schemeClr val="bg1"/>
                </a:solidFill>
                <a:effectLst/>
                <a:uLnTx/>
                <a:uFillTx/>
                <a:cs typeface="HGP創英角ｺﾞｼｯｸUB"/>
              </a:rPr>
              <a:t>一貫性</a:t>
            </a:r>
            <a:r>
              <a:rPr kumimoji="0" lang="en-US" altLang="ja-JP" sz="1100" b="0" i="0" u="none" strike="noStrike" kern="0" cap="none" spc="0" normalizeH="0" baseline="0" noProof="0" dirty="0" smtClean="0">
                <a:ln>
                  <a:noFill/>
                </a:ln>
                <a:solidFill>
                  <a:schemeClr val="bg1"/>
                </a:solidFill>
                <a:effectLst/>
                <a:uLnTx/>
                <a:uFillTx/>
              </a:rPr>
              <a:t>:</a:t>
            </a:r>
            <a:r>
              <a:rPr kumimoji="0" lang="ja-JP" altLang="en-US" sz="1100" b="0" i="0" u="none" strike="noStrike" kern="0" cap="none" spc="0" normalizeH="0" baseline="0" noProof="0" dirty="0" smtClean="0">
                <a:ln>
                  <a:noFill/>
                </a:ln>
                <a:solidFill>
                  <a:schemeClr val="bg1"/>
                </a:solidFill>
                <a:effectLst/>
                <a:uLnTx/>
                <a:uFillTx/>
              </a:rPr>
              <a:t>データ更新したら続いて</a:t>
            </a:r>
            <a:r>
              <a:rPr kumimoji="0" lang="ja-JP" altLang="en-US" sz="1100" b="0" i="0" u="none" strike="noStrike" kern="0" cap="none" spc="0" normalizeH="0" baseline="0" noProof="0" dirty="0">
                <a:ln>
                  <a:noFill/>
                </a:ln>
                <a:solidFill>
                  <a:schemeClr val="bg1"/>
                </a:solidFill>
                <a:effectLst/>
                <a:uLnTx/>
                <a:uFillTx/>
              </a:rPr>
              <a:t>アクセス</a:t>
            </a:r>
            <a:r>
              <a:rPr kumimoji="0" lang="ja-JP" altLang="en-US" sz="1100" b="0" i="0" u="none" strike="noStrike" kern="0" cap="none" spc="0" normalizeH="0" baseline="0" noProof="0" dirty="0" smtClean="0">
                <a:ln>
                  <a:noFill/>
                </a:ln>
                <a:solidFill>
                  <a:schemeClr val="bg1"/>
                </a:solidFill>
                <a:effectLst/>
                <a:uLnTx/>
                <a:uFillTx/>
              </a:rPr>
              <a:t>する全クライアント</a:t>
            </a:r>
            <a:r>
              <a:rPr kumimoji="0" lang="ja-JP" altLang="en-US" sz="1100" b="0" i="0" u="none" strike="noStrike" kern="0" cap="none" spc="0" normalizeH="0" baseline="0" noProof="0" dirty="0">
                <a:ln>
                  <a:noFill/>
                </a:ln>
                <a:solidFill>
                  <a:schemeClr val="bg1"/>
                </a:solidFill>
                <a:effectLst/>
                <a:uLnTx/>
                <a:uFillTx/>
              </a:rPr>
              <a:t>が必ず更新されたデータを取得できることを</a:t>
            </a:r>
            <a:r>
              <a:rPr kumimoji="0" lang="ja-JP" altLang="en-US" sz="1100" b="0" i="0" u="none" strike="noStrike" kern="0" cap="none" spc="0" normalizeH="0" baseline="0" noProof="0" dirty="0" smtClean="0">
                <a:ln>
                  <a:noFill/>
                </a:ln>
                <a:solidFill>
                  <a:schemeClr val="bg1"/>
                </a:solidFill>
                <a:effectLst/>
                <a:uLnTx/>
                <a:uFillTx/>
              </a:rPr>
              <a:t>保証</a:t>
            </a:r>
          </a:p>
        </p:txBody>
      </p:sp>
      <p:sp>
        <p:nvSpPr>
          <p:cNvPr id="15" name="角丸四角形吹き出し 14"/>
          <p:cNvSpPr/>
          <p:nvPr/>
        </p:nvSpPr>
        <p:spPr bwMode="auto">
          <a:xfrm>
            <a:off x="5943600" y="5462737"/>
            <a:ext cx="2957944" cy="987108"/>
          </a:xfrm>
          <a:prstGeom prst="wedgeRoundRectCallout">
            <a:avLst>
              <a:gd name="adj1" fmla="val -30122"/>
              <a:gd name="adj2" fmla="val -89532"/>
              <a:gd name="adj3" fmla="val 1666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chemeClr val="bg1"/>
                </a:solidFill>
                <a:effectLst/>
                <a:uLnTx/>
                <a:uFillTx/>
              </a:rPr>
              <a:t>Partition </a:t>
            </a:r>
            <a:r>
              <a:rPr kumimoji="0" lang="en-US" altLang="ja-JP" sz="2000" kern="0" dirty="0">
                <a:solidFill>
                  <a:schemeClr val="bg1"/>
                </a:solidFill>
              </a:rPr>
              <a:t>T</a:t>
            </a:r>
            <a:r>
              <a:rPr kumimoji="0" lang="en-US" altLang="ja-JP" sz="2000" b="0" i="0" u="none" strike="noStrike" kern="0" cap="none" spc="0" normalizeH="0" baseline="0" noProof="0" dirty="0" err="1" smtClean="0">
                <a:ln>
                  <a:noFill/>
                </a:ln>
                <a:solidFill>
                  <a:schemeClr val="bg1"/>
                </a:solidFill>
                <a:effectLst/>
                <a:uLnTx/>
                <a:uFillTx/>
              </a:rPr>
              <a:t>olerance</a:t>
            </a:r>
            <a:endParaRPr kumimoji="0" lang="en-US" altLang="ja-JP" sz="2000" b="0" i="0" u="none" strike="noStrike" kern="0" cap="none" spc="0" normalizeH="0" baseline="0" noProof="0" dirty="0" smtClean="0">
              <a:ln>
                <a:noFill/>
              </a:ln>
              <a:solidFill>
                <a:schemeClr val="bg1"/>
              </a:solidFill>
              <a:effectLst/>
              <a:uLnTx/>
              <a:uFillTx/>
            </a:endParaRPr>
          </a:p>
          <a:p>
            <a:pPr fontAlgn="auto">
              <a:spcBef>
                <a:spcPts val="0"/>
              </a:spcBef>
              <a:spcAft>
                <a:spcPts val="0"/>
              </a:spcAft>
              <a:defRPr/>
            </a:pPr>
            <a:r>
              <a:rPr kumimoji="0" lang="ja-JP" altLang="en-US" sz="1100" b="0" i="0" u="none" strike="noStrike" kern="0" cap="none" spc="0" normalizeH="0" baseline="0" noProof="0" dirty="0" smtClean="0">
                <a:ln>
                  <a:noFill/>
                </a:ln>
                <a:solidFill>
                  <a:schemeClr val="bg1"/>
                </a:solidFill>
                <a:effectLst/>
                <a:uLnTx/>
                <a:uFillTx/>
                <a:cs typeface="HGP創英角ｺﾞｼｯｸUB"/>
              </a:rPr>
              <a:t>ネットワーク分断耐性</a:t>
            </a:r>
            <a:r>
              <a:rPr kumimoji="0" lang="en-US" altLang="ja-JP" sz="1100" b="0" i="0" u="none" strike="noStrike" kern="0" cap="none" spc="0" normalizeH="0" baseline="0" noProof="0" dirty="0" smtClean="0">
                <a:ln>
                  <a:noFill/>
                </a:ln>
                <a:solidFill>
                  <a:schemeClr val="bg1"/>
                </a:solidFill>
                <a:effectLst/>
                <a:uLnTx/>
                <a:uFillTx/>
              </a:rPr>
              <a:t>:</a:t>
            </a:r>
            <a:r>
              <a:rPr kumimoji="0" lang="ja-JP" altLang="en-US" sz="1100" kern="0" dirty="0">
                <a:solidFill>
                  <a:schemeClr val="bg1"/>
                </a:solidFill>
              </a:rPr>
              <a:t>ノード </a:t>
            </a:r>
            <a:r>
              <a:rPr kumimoji="0" lang="en-US" altLang="ja-JP" sz="1100" kern="0" dirty="0">
                <a:solidFill>
                  <a:schemeClr val="bg1"/>
                </a:solidFill>
              </a:rPr>
              <a:t>(</a:t>
            </a:r>
            <a:r>
              <a:rPr kumimoji="0" lang="ja-JP" altLang="en-US" sz="1100" kern="0" dirty="0">
                <a:solidFill>
                  <a:schemeClr val="bg1"/>
                </a:solidFill>
              </a:rPr>
              <a:t>物理・仮想サーバ</a:t>
            </a:r>
            <a:r>
              <a:rPr kumimoji="0" lang="en-US" altLang="ja-JP" sz="1100" kern="0" dirty="0">
                <a:solidFill>
                  <a:schemeClr val="bg1"/>
                </a:solidFill>
              </a:rPr>
              <a:t>) </a:t>
            </a:r>
            <a:r>
              <a:rPr kumimoji="0" lang="ja-JP" altLang="en-US" sz="1100" kern="0" dirty="0">
                <a:solidFill>
                  <a:schemeClr val="bg1"/>
                </a:solidFill>
              </a:rPr>
              <a:t>がひとつ壊れたとしてもシステム全体が問題なく動作し続けることを保証</a:t>
            </a:r>
            <a:endParaRPr kumimoji="0" lang="en-US" altLang="ja-JP" sz="1100" kern="0" dirty="0">
              <a:solidFill>
                <a:schemeClr val="bg1"/>
              </a:solidFill>
            </a:endParaRPr>
          </a:p>
        </p:txBody>
      </p:sp>
      <p:sp>
        <p:nvSpPr>
          <p:cNvPr id="16" name="角丸四角形 15"/>
          <p:cNvSpPr/>
          <p:nvPr/>
        </p:nvSpPr>
        <p:spPr bwMode="auto">
          <a:xfrm>
            <a:off x="228600" y="1043137"/>
            <a:ext cx="3581400" cy="1066800"/>
          </a:xfrm>
          <a:prstGeom prst="roundRect">
            <a:avLst>
              <a:gd name="adj" fmla="val 0"/>
            </a:avLst>
          </a:prstGeom>
          <a:solidFill>
            <a:srgbClr val="C00000"/>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strike="noStrike" cap="none" normalizeH="0" baseline="0" dirty="0" smtClean="0">
                <a:ln>
                  <a:noFill/>
                </a:ln>
                <a:solidFill>
                  <a:schemeClr val="bg1"/>
                </a:solidFill>
                <a:effectLst/>
              </a:rPr>
              <a:t>分散システムにおいては、</a:t>
            </a:r>
            <a:endParaRPr kumimoji="0" lang="en-US" altLang="ja-JP" i="0" strike="noStrike" cap="none" normalizeH="0" baseline="0" dirty="0" smtClean="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smtClean="0">
                <a:solidFill>
                  <a:schemeClr val="bg1"/>
                </a:solidFill>
              </a:rPr>
              <a:t>CAP</a:t>
            </a:r>
            <a:r>
              <a:rPr kumimoji="0" lang="ja-JP" altLang="en-US" dirty="0" smtClean="0">
                <a:solidFill>
                  <a:schemeClr val="bg1"/>
                </a:solidFill>
              </a:rPr>
              <a:t>のうち同時に２つの要件しか満たすことができない</a:t>
            </a:r>
            <a:endParaRPr kumimoji="0" lang="ja-JP" altLang="en-US" i="0" strike="noStrike" cap="none" normalizeH="0" baseline="0" dirty="0" smtClean="0">
              <a:ln>
                <a:noFill/>
              </a:ln>
              <a:solidFill>
                <a:schemeClr val="bg1"/>
              </a:solidFill>
              <a:effectLst/>
            </a:endParaRPr>
          </a:p>
        </p:txBody>
      </p:sp>
      <p:sp>
        <p:nvSpPr>
          <p:cNvPr id="17" name="角丸四角形 16"/>
          <p:cNvSpPr/>
          <p:nvPr/>
        </p:nvSpPr>
        <p:spPr bwMode="auto">
          <a:xfrm>
            <a:off x="3563888" y="4193233"/>
            <a:ext cx="1998712" cy="483423"/>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トレードオフ</a:t>
            </a:r>
          </a:p>
        </p:txBody>
      </p:sp>
      <p:sp>
        <p:nvSpPr>
          <p:cNvPr id="8" name="角丸四角形吹き出し 7"/>
          <p:cNvSpPr/>
          <p:nvPr/>
        </p:nvSpPr>
        <p:spPr bwMode="auto">
          <a:xfrm>
            <a:off x="228600" y="4365104"/>
            <a:ext cx="1895128" cy="404119"/>
          </a:xfrm>
          <a:prstGeom prst="wedgeRoundRectCallout">
            <a:avLst>
              <a:gd name="adj1" fmla="val 34711"/>
              <a:gd name="adj2" fmla="val -113780"/>
              <a:gd name="adj3" fmla="val 16667"/>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latin typeface="+mn-lt"/>
                <a:ea typeface="+mn-ea"/>
              </a:rPr>
              <a:t>RDBMS</a:t>
            </a:r>
            <a:endParaRPr kumimoji="0" lang="ja-JP" altLang="en-US" sz="2000" dirty="0">
              <a:latin typeface="+mn-lt"/>
              <a:ea typeface="+mn-ea"/>
            </a:endParaRPr>
          </a:p>
        </p:txBody>
      </p:sp>
      <p:sp>
        <p:nvSpPr>
          <p:cNvPr id="18" name="角丸四角形吹き出し 17"/>
          <p:cNvSpPr/>
          <p:nvPr/>
        </p:nvSpPr>
        <p:spPr bwMode="auto">
          <a:xfrm>
            <a:off x="6990047" y="4365102"/>
            <a:ext cx="1895128" cy="404119"/>
          </a:xfrm>
          <a:prstGeom prst="wedgeRoundRectCallout">
            <a:avLst>
              <a:gd name="adj1" fmla="val -20833"/>
              <a:gd name="adj2" fmla="val -119041"/>
              <a:gd name="adj3" fmla="val 16667"/>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19" name="角丸四角形吹き出し 18"/>
          <p:cNvSpPr/>
          <p:nvPr/>
        </p:nvSpPr>
        <p:spPr bwMode="auto">
          <a:xfrm>
            <a:off x="6990047" y="4365103"/>
            <a:ext cx="1895128" cy="404119"/>
          </a:xfrm>
          <a:prstGeom prst="wedgeRoundRectCallout">
            <a:avLst>
              <a:gd name="adj1" fmla="val -113967"/>
              <a:gd name="adj2" fmla="val 165111"/>
              <a:gd name="adj3" fmla="val 16667"/>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smtClean="0">
                <a:latin typeface="+mn-lt"/>
                <a:ea typeface="+mn-ea"/>
              </a:rPr>
              <a:t>NoSQL</a:t>
            </a:r>
            <a:endParaRPr kumimoji="0" lang="ja-JP" altLang="en-US" sz="2000" dirty="0">
              <a:latin typeface="+mn-lt"/>
              <a:ea typeface="+mn-ea"/>
            </a:endParaRPr>
          </a:p>
        </p:txBody>
      </p:sp>
    </p:spTree>
    <p:extLst>
      <p:ext uri="{BB962C8B-B14F-4D97-AF65-F5344CB8AC3E}">
        <p14:creationId xmlns:p14="http://schemas.microsoft.com/office/powerpoint/2010/main" val="275651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5" grpId="0" animBg="1"/>
      <p:bldP spid="16" grpId="0" animBg="1"/>
      <p:bldP spid="17" grpId="0" animBg="1"/>
      <p:bldP spid="8" grpId="0" animBg="1"/>
      <p:bldP spid="18"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763000" cy="533400"/>
          </a:xfrm>
        </p:spPr>
        <p:txBody>
          <a:bodyPr/>
          <a:lstStyle/>
          <a:p>
            <a:r>
              <a:rPr kumimoji="1" lang="ja-JP" altLang="en-US" dirty="0" smtClean="0"/>
              <a:t>ブリュワーの</a:t>
            </a:r>
            <a:r>
              <a:rPr kumimoji="1" lang="en-US" altLang="ja-JP" dirty="0" smtClean="0"/>
              <a:t>CAP</a:t>
            </a:r>
            <a:r>
              <a:rPr kumimoji="1" lang="ja-JP" altLang="en-US" dirty="0" smtClean="0"/>
              <a:t>定理</a:t>
            </a:r>
            <a:endParaRPr kumimoji="1" lang="ja-JP" altLang="en-US" sz="1000" dirty="0"/>
          </a:p>
        </p:txBody>
      </p:sp>
      <p:sp>
        <p:nvSpPr>
          <p:cNvPr id="16" name="角丸四角形 15"/>
          <p:cNvSpPr/>
          <p:nvPr/>
        </p:nvSpPr>
        <p:spPr bwMode="auto">
          <a:xfrm>
            <a:off x="228600" y="1043137"/>
            <a:ext cx="8757186" cy="1017711"/>
          </a:xfrm>
          <a:prstGeom prst="roundRect">
            <a:avLst>
              <a:gd name="adj" fmla="val 0"/>
            </a:avLst>
          </a:prstGeom>
          <a:solidFill>
            <a:srgbClr val="FF6666"/>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strike="noStrike" cap="none" normalizeH="0" baseline="0" dirty="0" smtClean="0">
                <a:ln>
                  <a:noFill/>
                </a:ln>
                <a:solidFill>
                  <a:schemeClr val="bg1"/>
                </a:solidFill>
                <a:effectLst/>
              </a:rPr>
              <a:t>分散システムにおけるデータの複製においては、</a:t>
            </a:r>
            <a:r>
              <a:rPr kumimoji="0" lang="en-US" altLang="ja-JP" dirty="0" smtClean="0">
                <a:solidFill>
                  <a:schemeClr val="bg1"/>
                </a:solidFill>
              </a:rPr>
              <a:t>C</a:t>
            </a:r>
            <a:r>
              <a:rPr kumimoji="0" lang="ja-JP" altLang="en-US" dirty="0" smtClean="0">
                <a:solidFill>
                  <a:schemeClr val="bg1"/>
                </a:solidFill>
              </a:rPr>
              <a:t> </a:t>
            </a:r>
            <a:r>
              <a:rPr kumimoji="0" lang="en-US" altLang="ja-JP" dirty="0" smtClean="0">
                <a:solidFill>
                  <a:schemeClr val="bg1"/>
                </a:solidFill>
              </a:rPr>
              <a:t>(Consistency), A </a:t>
            </a:r>
            <a:r>
              <a:rPr kumimoji="0" lang="en-US" altLang="ja-JP" dirty="0">
                <a:solidFill>
                  <a:schemeClr val="bg1"/>
                </a:solidFill>
              </a:rPr>
              <a:t>(</a:t>
            </a:r>
            <a:r>
              <a:rPr kumimoji="0" lang="en-US" altLang="ja-JP" dirty="0" smtClean="0">
                <a:solidFill>
                  <a:schemeClr val="bg1"/>
                </a:solidFill>
              </a:rPr>
              <a:t>Availability), P (Partition Tolerance) </a:t>
            </a:r>
            <a:r>
              <a:rPr kumimoji="0" lang="ja-JP" altLang="en-US" dirty="0" smtClean="0">
                <a:solidFill>
                  <a:schemeClr val="bg1"/>
                </a:solidFill>
              </a:rPr>
              <a:t>のうち、同時に２つの要件しか満たすことができない</a:t>
            </a:r>
            <a:endParaRPr kumimoji="0" lang="ja-JP" altLang="en-US" i="0" strike="noStrike" cap="none" normalizeH="0" baseline="0" dirty="0" smtClean="0">
              <a:ln>
                <a:noFill/>
              </a:ln>
              <a:solidFill>
                <a:schemeClr val="bg1"/>
              </a:solidFill>
              <a:effectLst/>
            </a:endParaRPr>
          </a:p>
        </p:txBody>
      </p:sp>
      <p:sp>
        <p:nvSpPr>
          <p:cNvPr id="20" name="角丸四角形 19"/>
          <p:cNvSpPr/>
          <p:nvPr/>
        </p:nvSpPr>
        <p:spPr bwMode="auto">
          <a:xfrm>
            <a:off x="228599" y="2564904"/>
            <a:ext cx="8757187" cy="792088"/>
          </a:xfrm>
          <a:prstGeom prst="roundRect">
            <a:avLst>
              <a:gd name="adj" fmla="val 0"/>
            </a:avLst>
          </a:prstGeom>
          <a:solidFill>
            <a:schemeClr val="accent5"/>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i="0" strike="noStrike" cap="none" normalizeH="0" baseline="0" dirty="0" smtClean="0">
                <a:ln>
                  <a:noFill/>
                </a:ln>
                <a:solidFill>
                  <a:schemeClr val="bg1"/>
                </a:solidFill>
                <a:effectLst/>
              </a:rPr>
              <a:t>分散</a:t>
            </a:r>
            <a:r>
              <a:rPr kumimoji="0" lang="en-US" altLang="ja-JP" sz="1600" i="0" strike="noStrike" cap="none" normalizeH="0" baseline="0" dirty="0" smtClean="0">
                <a:ln>
                  <a:noFill/>
                </a:ln>
                <a:solidFill>
                  <a:schemeClr val="bg1"/>
                </a:solidFill>
                <a:effectLst/>
              </a:rPr>
              <a:t>DB</a:t>
            </a:r>
            <a:r>
              <a:rPr kumimoji="0" lang="ja-JP" altLang="en-US" sz="1600" i="0" strike="noStrike" cap="none" normalizeH="0" baseline="0" dirty="0" smtClean="0">
                <a:ln>
                  <a:noFill/>
                </a:ln>
                <a:solidFill>
                  <a:schemeClr val="bg1"/>
                </a:solidFill>
                <a:effectLst/>
              </a:rPr>
              <a:t>システムにおいて、ノード間の接続が失われた場合にも</a:t>
            </a:r>
            <a:r>
              <a:rPr kumimoji="0" lang="en-US" altLang="ja-JP" sz="1600" i="0" strike="noStrike" cap="none" normalizeH="0" baseline="0" dirty="0" smtClean="0">
                <a:ln>
                  <a:noFill/>
                </a:ln>
                <a:solidFill>
                  <a:schemeClr val="bg1"/>
                </a:solidFill>
                <a:effectLst/>
              </a:rPr>
              <a:t>DB</a:t>
            </a:r>
            <a:r>
              <a:rPr kumimoji="0" lang="ja-JP" altLang="en-US" sz="1600" i="0" strike="noStrike" cap="none" normalizeH="0" baseline="0" dirty="0" smtClean="0">
                <a:ln>
                  <a:noFill/>
                </a:ln>
                <a:solidFill>
                  <a:schemeClr val="bg1"/>
                </a:solidFill>
                <a:effectLst/>
              </a:rPr>
              <a:t>が動作し続けることを望む場合 </a:t>
            </a:r>
            <a:r>
              <a:rPr kumimoji="0" lang="en-US" altLang="ja-JP" sz="1600" dirty="0" smtClean="0">
                <a:solidFill>
                  <a:schemeClr val="bg1"/>
                </a:solidFill>
              </a:rPr>
              <a:t>(Partition Tolerance) </a:t>
            </a:r>
            <a:r>
              <a:rPr kumimoji="0" lang="ja-JP" altLang="en-US" sz="1600" i="0" strike="noStrike" cap="none" normalizeH="0" baseline="0" dirty="0" smtClean="0">
                <a:ln>
                  <a:noFill/>
                </a:ln>
                <a:solidFill>
                  <a:schemeClr val="bg1"/>
                </a:solidFill>
                <a:effectLst/>
              </a:rPr>
              <a:t>データの一貫性と可用性のどちらかをあきらめなければならない</a:t>
            </a:r>
          </a:p>
        </p:txBody>
      </p:sp>
      <p:sp>
        <p:nvSpPr>
          <p:cNvPr id="21" name="正方形/長方形 20"/>
          <p:cNvSpPr/>
          <p:nvPr/>
        </p:nvSpPr>
        <p:spPr bwMode="auto">
          <a:xfrm>
            <a:off x="239185" y="3500904"/>
            <a:ext cx="4321355" cy="151227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一貫性が一時的に失われることを許容</a:t>
            </a:r>
            <a:endParaRPr kumimoji="0" lang="en-US" altLang="ja-JP" dirty="0" smtClean="0">
              <a:solidFill>
                <a:schemeClr val="bg1"/>
              </a:solidFill>
              <a:latin typeface="+mn-lt"/>
              <a:ea typeface="+mn-ea"/>
            </a:endParaRPr>
          </a:p>
          <a:p>
            <a:pPr algn="ctr">
              <a:spcBef>
                <a:spcPct val="20000"/>
              </a:spcBef>
            </a:pPr>
            <a:endParaRPr kumimoji="0" lang="en-US" altLang="ja-JP" sz="1600" dirty="0" smtClean="0">
              <a:solidFill>
                <a:schemeClr val="bg1"/>
              </a:solidFill>
              <a:latin typeface="+mn-lt"/>
              <a:ea typeface="+mn-ea"/>
            </a:endParaRPr>
          </a:p>
          <a:p>
            <a:pPr algn="ctr">
              <a:spcBef>
                <a:spcPct val="20000"/>
              </a:spcBef>
            </a:pPr>
            <a:r>
              <a:rPr kumimoji="0" lang="ja-JP" altLang="en-US" sz="1600" i="1" dirty="0" smtClean="0">
                <a:solidFill>
                  <a:schemeClr val="bg1"/>
                </a:solidFill>
                <a:latin typeface="+mn-lt"/>
                <a:ea typeface="+mn-ea"/>
              </a:rPr>
              <a:t>「いいね！」がすぐに反映されないなど</a:t>
            </a:r>
            <a:endParaRPr kumimoji="0" lang="en-US" altLang="ja-JP" sz="1600" i="1" dirty="0" smtClean="0">
              <a:solidFill>
                <a:schemeClr val="bg1"/>
              </a:solidFill>
              <a:latin typeface="+mn-lt"/>
              <a:ea typeface="+mn-ea"/>
            </a:endParaRPr>
          </a:p>
          <a:p>
            <a:pPr algn="ctr">
              <a:spcBef>
                <a:spcPct val="20000"/>
              </a:spcBef>
            </a:pPr>
            <a:r>
              <a:rPr kumimoji="0" lang="en-US" altLang="ja-JP" dirty="0" smtClean="0">
                <a:solidFill>
                  <a:schemeClr val="bg1"/>
                </a:solidFill>
                <a:latin typeface="+mn-lt"/>
                <a:ea typeface="+mn-ea"/>
              </a:rPr>
              <a:t>- Eventually</a:t>
            </a:r>
            <a:r>
              <a:rPr kumimoji="0" lang="ja-JP" altLang="en-US" dirty="0" smtClean="0">
                <a:solidFill>
                  <a:schemeClr val="bg1"/>
                </a:solidFill>
                <a:latin typeface="+mn-lt"/>
                <a:ea typeface="+mn-ea"/>
              </a:rPr>
              <a:t> </a:t>
            </a:r>
            <a:r>
              <a:rPr kumimoji="0" lang="en-US" altLang="ja-JP" dirty="0" smtClean="0">
                <a:solidFill>
                  <a:schemeClr val="bg1"/>
                </a:solidFill>
                <a:latin typeface="+mn-lt"/>
                <a:ea typeface="+mn-ea"/>
              </a:rPr>
              <a:t>Consistent -</a:t>
            </a:r>
            <a:endParaRPr kumimoji="0" lang="ja-JP" altLang="en-US" dirty="0">
              <a:solidFill>
                <a:schemeClr val="bg1"/>
              </a:solidFill>
              <a:latin typeface="+mn-lt"/>
              <a:ea typeface="+mn-ea"/>
            </a:endParaRPr>
          </a:p>
        </p:txBody>
      </p:sp>
      <p:sp>
        <p:nvSpPr>
          <p:cNvPr id="22" name="正方形/長方形 21"/>
          <p:cNvSpPr/>
          <p:nvPr/>
        </p:nvSpPr>
        <p:spPr bwMode="auto">
          <a:xfrm>
            <a:off x="4664432" y="3500904"/>
            <a:ext cx="4321355" cy="151227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可用性</a:t>
            </a:r>
            <a:r>
              <a:rPr kumimoji="0" lang="ja-JP" altLang="en-US" dirty="0">
                <a:solidFill>
                  <a:schemeClr val="bg1"/>
                </a:solidFill>
              </a:rPr>
              <a:t>が一時的に失われることを</a:t>
            </a:r>
            <a:r>
              <a:rPr kumimoji="0" lang="ja-JP" altLang="en-US" dirty="0" smtClean="0">
                <a:solidFill>
                  <a:schemeClr val="bg1"/>
                </a:solidFill>
              </a:rPr>
              <a:t>許容</a:t>
            </a:r>
            <a:endParaRPr kumimoji="0" lang="en-US" altLang="ja-JP" dirty="0">
              <a:solidFill>
                <a:schemeClr val="bg1"/>
              </a:solidFill>
            </a:endParaRPr>
          </a:p>
          <a:p>
            <a:pPr algn="ctr">
              <a:spcBef>
                <a:spcPct val="20000"/>
              </a:spcBef>
            </a:pPr>
            <a:endParaRPr kumimoji="0" lang="en-US" altLang="ja-JP" sz="1600" dirty="0" smtClean="0">
              <a:solidFill>
                <a:schemeClr val="bg1"/>
              </a:solidFill>
              <a:latin typeface="+mn-lt"/>
              <a:ea typeface="+mn-ea"/>
            </a:endParaRPr>
          </a:p>
          <a:p>
            <a:pPr algn="ctr">
              <a:spcBef>
                <a:spcPct val="20000"/>
              </a:spcBef>
            </a:pPr>
            <a:r>
              <a:rPr kumimoji="0" lang="ja-JP" altLang="en-US" sz="1600" i="1" dirty="0">
                <a:solidFill>
                  <a:schemeClr val="bg1"/>
                </a:solidFill>
                <a:latin typeface="+mn-lt"/>
                <a:ea typeface="+mn-ea"/>
              </a:rPr>
              <a:t>サービス</a:t>
            </a:r>
            <a:r>
              <a:rPr kumimoji="0" lang="ja-JP" altLang="en-US" sz="1600" i="1" dirty="0" smtClean="0">
                <a:solidFill>
                  <a:schemeClr val="bg1"/>
                </a:solidFill>
                <a:latin typeface="+mn-lt"/>
                <a:ea typeface="+mn-ea"/>
              </a:rPr>
              <a:t>が一時的に使えないことがあるなど</a:t>
            </a:r>
            <a:endParaRPr kumimoji="0" lang="en-US" altLang="ja-JP" sz="1600" i="1" dirty="0" smtClean="0">
              <a:solidFill>
                <a:schemeClr val="bg1"/>
              </a:solidFill>
              <a:latin typeface="+mn-lt"/>
              <a:ea typeface="+mn-ea"/>
            </a:endParaRPr>
          </a:p>
          <a:p>
            <a:pPr algn="ctr">
              <a:spcBef>
                <a:spcPct val="20000"/>
              </a:spcBef>
            </a:pPr>
            <a:r>
              <a:rPr kumimoji="0" lang="en-US" altLang="ja-JP" dirty="0" smtClean="0">
                <a:solidFill>
                  <a:schemeClr val="bg1"/>
                </a:solidFill>
                <a:latin typeface="+mn-lt"/>
                <a:ea typeface="+mn-ea"/>
              </a:rPr>
              <a:t>- Basically Available -</a:t>
            </a:r>
            <a:endParaRPr kumimoji="0" lang="ja-JP" altLang="en-US" dirty="0">
              <a:solidFill>
                <a:schemeClr val="bg1"/>
              </a:solidFill>
              <a:latin typeface="+mn-lt"/>
              <a:ea typeface="+mn-ea"/>
            </a:endParaRPr>
          </a:p>
        </p:txBody>
      </p:sp>
      <p:sp>
        <p:nvSpPr>
          <p:cNvPr id="23" name="角丸四角形 22"/>
          <p:cNvSpPr/>
          <p:nvPr/>
        </p:nvSpPr>
        <p:spPr bwMode="auto">
          <a:xfrm>
            <a:off x="239185" y="5157192"/>
            <a:ext cx="8757186" cy="1224136"/>
          </a:xfrm>
          <a:prstGeom prst="roundRect">
            <a:avLst>
              <a:gd name="adj" fmla="val 0"/>
            </a:avLst>
          </a:prstGeom>
          <a:solidFill>
            <a:schemeClr val="accent6"/>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i="0" strike="noStrike" cap="none" normalizeH="0" baseline="0" dirty="0" smtClean="0">
                <a:ln>
                  <a:noFill/>
                </a:ln>
                <a:solidFill>
                  <a:schemeClr val="bg1"/>
                </a:solidFill>
                <a:effectLst/>
              </a:rPr>
              <a:t>P</a:t>
            </a:r>
            <a:r>
              <a:rPr kumimoji="0" lang="ja-JP" altLang="en-US" sz="2000" i="0" strike="noStrike" cap="none" normalizeH="0" baseline="0" dirty="0" smtClean="0">
                <a:ln>
                  <a:noFill/>
                </a:ln>
                <a:solidFill>
                  <a:schemeClr val="bg1"/>
                </a:solidFill>
                <a:effectLst/>
              </a:rPr>
              <a:t>を諦める </a:t>
            </a:r>
            <a:r>
              <a:rPr kumimoji="0" lang="en-US" altLang="ja-JP" sz="2000" i="0" strike="noStrike" cap="none" normalizeH="0" baseline="0" dirty="0" smtClean="0">
                <a:ln>
                  <a:noFill/>
                </a:ln>
                <a:solidFill>
                  <a:schemeClr val="bg1"/>
                </a:solidFill>
                <a:effectLst/>
              </a:rPr>
              <a:t>(</a:t>
            </a:r>
            <a:r>
              <a:rPr kumimoji="0" lang="ja-JP" altLang="en-US" sz="2000" i="0" strike="noStrike" cap="none" normalizeH="0" baseline="0" dirty="0" smtClean="0">
                <a:ln>
                  <a:noFill/>
                </a:ln>
                <a:solidFill>
                  <a:schemeClr val="bg1"/>
                </a:solidFill>
                <a:effectLst/>
              </a:rPr>
              <a:t>分散させない</a:t>
            </a:r>
            <a:r>
              <a:rPr kumimoji="0" lang="en-US" altLang="ja-JP" sz="2000" i="0" strike="noStrike" cap="none" normalizeH="0" baseline="0" dirty="0" smtClean="0">
                <a:ln>
                  <a:noFill/>
                </a:ln>
                <a:solidFill>
                  <a:schemeClr val="bg1"/>
                </a:solidFill>
                <a:effectLst/>
              </a:rPr>
              <a:t>)</a:t>
            </a:r>
            <a:r>
              <a:rPr kumimoji="0" lang="en-US" altLang="ja-JP" sz="2000" i="0" strike="noStrike" cap="none" normalizeH="0" dirty="0" smtClean="0">
                <a:ln>
                  <a:noFill/>
                </a:ln>
                <a:solidFill>
                  <a:schemeClr val="bg1"/>
                </a:solidFill>
                <a:effectLst/>
              </a:rPr>
              <a:t> </a:t>
            </a:r>
            <a:r>
              <a:rPr kumimoji="0" lang="ja-JP" altLang="en-US" sz="2000" i="0" strike="noStrike" cap="none" normalizeH="0" dirty="0" smtClean="0">
                <a:ln>
                  <a:noFill/>
                </a:ln>
                <a:solidFill>
                  <a:schemeClr val="bg1"/>
                </a:solidFill>
                <a:effectLst/>
              </a:rPr>
              <a:t>場合</a:t>
            </a:r>
            <a:r>
              <a:rPr kumimoji="0" lang="ja-JP" altLang="en-US" sz="2000" i="0" strike="noStrike" cap="none" normalizeH="0" baseline="0" dirty="0" smtClean="0">
                <a:ln>
                  <a:noFill/>
                </a:ln>
                <a:solidFill>
                  <a:schemeClr val="bg1"/>
                </a:solidFill>
                <a:effectLst/>
              </a:rPr>
              <a:t> </a:t>
            </a:r>
            <a:r>
              <a:rPr kumimoji="0" lang="ja-JP" altLang="en-US" sz="2000" dirty="0" smtClean="0">
                <a:solidFill>
                  <a:schemeClr val="bg1"/>
                </a:solidFill>
              </a:rPr>
              <a:t>には、データの一貫性と可用性を同時に達成できる</a:t>
            </a:r>
            <a:endParaRPr kumimoji="0" lang="en-US" altLang="ja-JP" sz="2000" dirty="0" smtClean="0">
              <a:solidFill>
                <a:schemeClr val="bg1"/>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chemeClr val="bg1"/>
                </a:solidFill>
              </a:rPr>
              <a:t>- ACID (RDBMS) -</a:t>
            </a:r>
            <a:endParaRPr kumimoji="0" lang="ja-JP" altLang="en-US" sz="2000" i="0" strike="noStrike" cap="none" normalizeH="0" baseline="0" dirty="0" smtClean="0">
              <a:ln>
                <a:noFill/>
              </a:ln>
              <a:solidFill>
                <a:schemeClr val="bg1"/>
              </a:solidFill>
              <a:effectLst/>
            </a:endParaRPr>
          </a:p>
        </p:txBody>
      </p:sp>
      <p:sp>
        <p:nvSpPr>
          <p:cNvPr id="12" name="下矢印 11"/>
          <p:cNvSpPr/>
          <p:nvPr/>
        </p:nvSpPr>
        <p:spPr bwMode="auto">
          <a:xfrm>
            <a:off x="3527073" y="1988840"/>
            <a:ext cx="2160240" cy="648072"/>
          </a:xfrm>
          <a:prstGeom prst="down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Tree>
    <p:extLst>
      <p:ext uri="{BB962C8B-B14F-4D97-AF65-F5344CB8AC3E}">
        <p14:creationId xmlns:p14="http://schemas.microsoft.com/office/powerpoint/2010/main" val="204466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22" grpId="0" animBg="1"/>
      <p:bldP spid="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何を重視するか？</a:t>
            </a:r>
            <a:endParaRPr kumimoji="1" lang="ja-JP" altLang="en-US" dirty="0"/>
          </a:p>
        </p:txBody>
      </p:sp>
      <p:sp>
        <p:nvSpPr>
          <p:cNvPr id="3" name="正方形/長方形 2"/>
          <p:cNvSpPr/>
          <p:nvPr/>
        </p:nvSpPr>
        <p:spPr bwMode="auto">
          <a:xfrm>
            <a:off x="467544" y="2844552"/>
            <a:ext cx="8280920"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A+P</a:t>
            </a:r>
            <a:r>
              <a:rPr kumimoji="0" lang="ja-JP" altLang="en-US" sz="2000" dirty="0" smtClean="0">
                <a:solidFill>
                  <a:schemeClr val="bg1"/>
                </a:solidFill>
                <a:latin typeface="+mn-lt"/>
                <a:ea typeface="+mn-ea"/>
              </a:rPr>
              <a:t>の例</a:t>
            </a:r>
            <a:endParaRPr kumimoji="0" lang="ja-JP" altLang="en-US" sz="2000" dirty="0">
              <a:solidFill>
                <a:schemeClr val="bg1"/>
              </a:solidFill>
              <a:latin typeface="+mn-lt"/>
              <a:ea typeface="+mn-ea"/>
            </a:endParaRPr>
          </a:p>
        </p:txBody>
      </p:sp>
      <p:sp>
        <p:nvSpPr>
          <p:cNvPr id="4" name="正方形/長方形 3"/>
          <p:cNvSpPr/>
          <p:nvPr/>
        </p:nvSpPr>
        <p:spPr bwMode="auto">
          <a:xfrm>
            <a:off x="5794680" y="3501008"/>
            <a:ext cx="2952328" cy="9997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Facebook Cassandra</a:t>
            </a:r>
          </a:p>
          <a:p>
            <a:pPr algn="ctr">
              <a:spcBef>
                <a:spcPct val="20000"/>
              </a:spcBef>
            </a:pPr>
            <a:r>
              <a:rPr kumimoji="0" lang="en-US" altLang="ja-JP" sz="2000" dirty="0" smtClean="0">
                <a:solidFill>
                  <a:schemeClr val="bg1"/>
                </a:solidFill>
                <a:latin typeface="+mn-lt"/>
                <a:ea typeface="+mn-ea"/>
              </a:rPr>
              <a:t>Amazon Dynamo </a:t>
            </a:r>
            <a:r>
              <a:rPr kumimoji="0" lang="ja-JP" altLang="en-US" sz="2000" dirty="0" smtClean="0">
                <a:solidFill>
                  <a:schemeClr val="bg1"/>
                </a:solidFill>
                <a:latin typeface="+mn-lt"/>
                <a:ea typeface="+mn-ea"/>
              </a:rPr>
              <a:t>など</a:t>
            </a:r>
            <a:endParaRPr kumimoji="0" lang="ja-JP" altLang="en-US" sz="2000" dirty="0">
              <a:solidFill>
                <a:schemeClr val="bg1"/>
              </a:solidFill>
              <a:latin typeface="+mn-lt"/>
              <a:ea typeface="+mn-ea"/>
            </a:endParaRPr>
          </a:p>
        </p:txBody>
      </p:sp>
      <p:sp>
        <p:nvSpPr>
          <p:cNvPr id="5" name="正方形/長方形 4"/>
          <p:cNvSpPr/>
          <p:nvPr/>
        </p:nvSpPr>
        <p:spPr bwMode="auto">
          <a:xfrm>
            <a:off x="467544" y="3500905"/>
            <a:ext cx="5256584" cy="9997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一貫性が一時的に失われる</a:t>
            </a:r>
            <a:endParaRPr kumimoji="0" lang="en-US" altLang="ja-JP" dirty="0" smtClean="0">
              <a:solidFill>
                <a:schemeClr val="bg1"/>
              </a:solidFill>
              <a:latin typeface="+mn-lt"/>
              <a:ea typeface="+mn-ea"/>
            </a:endParaRPr>
          </a:p>
          <a:p>
            <a:pPr algn="ctr">
              <a:spcBef>
                <a:spcPct val="20000"/>
              </a:spcBef>
            </a:pPr>
            <a:r>
              <a:rPr kumimoji="0" lang="ja-JP" altLang="en-US" i="1" dirty="0" smtClean="0">
                <a:solidFill>
                  <a:schemeClr val="bg1"/>
                </a:solidFill>
                <a:latin typeface="+mn-lt"/>
                <a:ea typeface="+mn-ea"/>
              </a:rPr>
              <a:t>「いいね！」がすぐに反映されないなど</a:t>
            </a:r>
            <a:endParaRPr kumimoji="0" lang="en-US" altLang="ja-JP" i="1" dirty="0" smtClean="0">
              <a:solidFill>
                <a:schemeClr val="bg1"/>
              </a:solidFill>
              <a:latin typeface="+mn-lt"/>
              <a:ea typeface="+mn-ea"/>
            </a:endParaRPr>
          </a:p>
          <a:p>
            <a:pPr algn="ctr">
              <a:spcBef>
                <a:spcPct val="20000"/>
              </a:spcBef>
            </a:pPr>
            <a:r>
              <a:rPr kumimoji="0" lang="en-US" altLang="ja-JP" dirty="0" smtClean="0">
                <a:solidFill>
                  <a:schemeClr val="bg1"/>
                </a:solidFill>
                <a:latin typeface="+mn-lt"/>
                <a:ea typeface="+mn-ea"/>
              </a:rPr>
              <a:t>- Eventually</a:t>
            </a:r>
            <a:r>
              <a:rPr kumimoji="0" lang="ja-JP" altLang="en-US" dirty="0" smtClean="0">
                <a:solidFill>
                  <a:schemeClr val="bg1"/>
                </a:solidFill>
                <a:latin typeface="+mn-lt"/>
                <a:ea typeface="+mn-ea"/>
              </a:rPr>
              <a:t> </a:t>
            </a:r>
            <a:r>
              <a:rPr kumimoji="0" lang="en-US" altLang="ja-JP" dirty="0" smtClean="0">
                <a:solidFill>
                  <a:schemeClr val="bg1"/>
                </a:solidFill>
                <a:latin typeface="+mn-lt"/>
                <a:ea typeface="+mn-ea"/>
              </a:rPr>
              <a:t>Consistent -</a:t>
            </a:r>
            <a:endParaRPr kumimoji="0" lang="ja-JP" altLang="en-US" dirty="0">
              <a:solidFill>
                <a:schemeClr val="bg1"/>
              </a:solidFill>
              <a:latin typeface="+mn-lt"/>
              <a:ea typeface="+mn-ea"/>
            </a:endParaRPr>
          </a:p>
        </p:txBody>
      </p:sp>
      <p:sp>
        <p:nvSpPr>
          <p:cNvPr id="6" name="正方形/長方形 5"/>
          <p:cNvSpPr/>
          <p:nvPr/>
        </p:nvSpPr>
        <p:spPr bwMode="auto">
          <a:xfrm>
            <a:off x="467544" y="4644752"/>
            <a:ext cx="8280920"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C+P</a:t>
            </a:r>
            <a:r>
              <a:rPr kumimoji="0" lang="ja-JP" altLang="en-US" sz="2000" dirty="0" smtClean="0">
                <a:solidFill>
                  <a:schemeClr val="bg1"/>
                </a:solidFill>
                <a:latin typeface="+mn-lt"/>
                <a:ea typeface="+mn-ea"/>
              </a:rPr>
              <a:t>の例</a:t>
            </a:r>
            <a:endParaRPr kumimoji="0" lang="ja-JP" altLang="en-US" sz="2000" dirty="0">
              <a:solidFill>
                <a:schemeClr val="bg1"/>
              </a:solidFill>
              <a:latin typeface="+mn-lt"/>
              <a:ea typeface="+mn-ea"/>
            </a:endParaRPr>
          </a:p>
        </p:txBody>
      </p:sp>
      <p:sp>
        <p:nvSpPr>
          <p:cNvPr id="7" name="正方形/長方形 6"/>
          <p:cNvSpPr/>
          <p:nvPr/>
        </p:nvSpPr>
        <p:spPr bwMode="auto">
          <a:xfrm>
            <a:off x="5794680" y="5301208"/>
            <a:ext cx="2952328" cy="9997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Google </a:t>
            </a:r>
            <a:r>
              <a:rPr kumimoji="0" lang="en-US" altLang="ja-JP" sz="2000" dirty="0" err="1" smtClean="0">
                <a:solidFill>
                  <a:schemeClr val="bg1"/>
                </a:solidFill>
                <a:latin typeface="+mn-lt"/>
                <a:ea typeface="+mn-ea"/>
              </a:rPr>
              <a:t>BigTable</a:t>
            </a:r>
            <a:endParaRPr kumimoji="0" lang="en-US" altLang="ja-JP" sz="2000" dirty="0" smtClean="0">
              <a:solidFill>
                <a:schemeClr val="bg1"/>
              </a:solidFill>
              <a:latin typeface="+mn-lt"/>
              <a:ea typeface="+mn-ea"/>
            </a:endParaRPr>
          </a:p>
          <a:p>
            <a:pPr algn="ctr">
              <a:spcBef>
                <a:spcPct val="20000"/>
              </a:spcBef>
            </a:pPr>
            <a:r>
              <a:rPr kumimoji="0" lang="en-US" altLang="ja-JP" sz="2000" dirty="0" smtClean="0">
                <a:solidFill>
                  <a:schemeClr val="bg1"/>
                </a:solidFill>
                <a:latin typeface="+mn-lt"/>
                <a:ea typeface="+mn-ea"/>
              </a:rPr>
              <a:t>Hadoop </a:t>
            </a:r>
            <a:r>
              <a:rPr kumimoji="0" lang="en-US" altLang="ja-JP" sz="2000" dirty="0" err="1" smtClean="0">
                <a:solidFill>
                  <a:schemeClr val="bg1"/>
                </a:solidFill>
                <a:latin typeface="+mn-lt"/>
                <a:ea typeface="+mn-ea"/>
              </a:rPr>
              <a:t>Hbase</a:t>
            </a:r>
            <a:r>
              <a:rPr kumimoji="0" lang="ja-JP" altLang="en-US" sz="2000" dirty="0" smtClean="0">
                <a:solidFill>
                  <a:schemeClr val="bg1"/>
                </a:solidFill>
                <a:latin typeface="+mn-lt"/>
                <a:ea typeface="+mn-ea"/>
              </a:rPr>
              <a:t>など</a:t>
            </a:r>
            <a:endParaRPr kumimoji="0" lang="ja-JP" altLang="en-US" sz="2000" dirty="0">
              <a:solidFill>
                <a:schemeClr val="bg1"/>
              </a:solidFill>
              <a:latin typeface="+mn-lt"/>
              <a:ea typeface="+mn-ea"/>
            </a:endParaRPr>
          </a:p>
        </p:txBody>
      </p:sp>
      <p:sp>
        <p:nvSpPr>
          <p:cNvPr id="8" name="正方形/長方形 7"/>
          <p:cNvSpPr/>
          <p:nvPr/>
        </p:nvSpPr>
        <p:spPr bwMode="auto">
          <a:xfrm>
            <a:off x="467544" y="5301105"/>
            <a:ext cx="5256584" cy="9997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可用性</a:t>
            </a:r>
            <a:r>
              <a:rPr kumimoji="0" lang="ja-JP" altLang="en-US" dirty="0" smtClean="0">
                <a:solidFill>
                  <a:schemeClr val="bg1"/>
                </a:solidFill>
                <a:latin typeface="+mn-lt"/>
                <a:ea typeface="+mn-ea"/>
              </a:rPr>
              <a:t>が失われる場合がある</a:t>
            </a:r>
            <a:endParaRPr kumimoji="0" lang="en-US" altLang="ja-JP" dirty="0" smtClean="0">
              <a:solidFill>
                <a:schemeClr val="bg1"/>
              </a:solidFill>
              <a:latin typeface="+mn-lt"/>
              <a:ea typeface="+mn-ea"/>
            </a:endParaRPr>
          </a:p>
          <a:p>
            <a:pPr algn="ctr">
              <a:spcBef>
                <a:spcPct val="20000"/>
              </a:spcBef>
            </a:pPr>
            <a:r>
              <a:rPr kumimoji="0" lang="ja-JP" altLang="en-US" i="1" dirty="0">
                <a:solidFill>
                  <a:schemeClr val="bg1"/>
                </a:solidFill>
                <a:latin typeface="+mn-lt"/>
                <a:ea typeface="+mn-ea"/>
              </a:rPr>
              <a:t>サービス</a:t>
            </a:r>
            <a:r>
              <a:rPr kumimoji="0" lang="ja-JP" altLang="en-US" i="1" dirty="0" smtClean="0">
                <a:solidFill>
                  <a:schemeClr val="bg1"/>
                </a:solidFill>
                <a:latin typeface="+mn-lt"/>
                <a:ea typeface="+mn-ea"/>
              </a:rPr>
              <a:t>が一時的に使えないことがあるなど</a:t>
            </a:r>
            <a:endParaRPr kumimoji="0" lang="en-US" altLang="ja-JP" i="1" dirty="0" smtClean="0">
              <a:solidFill>
                <a:schemeClr val="bg1"/>
              </a:solidFill>
              <a:latin typeface="+mn-lt"/>
              <a:ea typeface="+mn-ea"/>
            </a:endParaRPr>
          </a:p>
          <a:p>
            <a:pPr algn="ctr">
              <a:spcBef>
                <a:spcPct val="20000"/>
              </a:spcBef>
            </a:pPr>
            <a:r>
              <a:rPr kumimoji="0" lang="en-US" altLang="ja-JP" dirty="0" smtClean="0">
                <a:solidFill>
                  <a:schemeClr val="bg1"/>
                </a:solidFill>
                <a:latin typeface="+mn-lt"/>
                <a:ea typeface="+mn-ea"/>
              </a:rPr>
              <a:t>- Basically Available -</a:t>
            </a:r>
            <a:endParaRPr kumimoji="0" lang="ja-JP" altLang="en-US" dirty="0">
              <a:solidFill>
                <a:schemeClr val="bg1"/>
              </a:solidFill>
              <a:latin typeface="+mn-lt"/>
              <a:ea typeface="+mn-ea"/>
            </a:endParaRPr>
          </a:p>
        </p:txBody>
      </p:sp>
      <p:sp>
        <p:nvSpPr>
          <p:cNvPr id="9" name="正方形/長方形 8"/>
          <p:cNvSpPr/>
          <p:nvPr/>
        </p:nvSpPr>
        <p:spPr bwMode="auto">
          <a:xfrm>
            <a:off x="469000" y="1044352"/>
            <a:ext cx="8279464"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C+A</a:t>
            </a:r>
            <a:r>
              <a:rPr kumimoji="0" lang="ja-JP" altLang="en-US" sz="2000" dirty="0" smtClean="0">
                <a:solidFill>
                  <a:schemeClr val="bg1"/>
                </a:solidFill>
                <a:latin typeface="+mn-lt"/>
                <a:ea typeface="+mn-ea"/>
              </a:rPr>
              <a:t>を重視する例</a:t>
            </a:r>
            <a:endParaRPr kumimoji="0" lang="ja-JP" altLang="en-US" sz="2000" dirty="0">
              <a:solidFill>
                <a:schemeClr val="bg1"/>
              </a:solidFill>
              <a:latin typeface="+mn-lt"/>
              <a:ea typeface="+mn-ea"/>
            </a:endParaRPr>
          </a:p>
        </p:txBody>
      </p:sp>
      <p:sp>
        <p:nvSpPr>
          <p:cNvPr id="10" name="正方形/長方形 9"/>
          <p:cNvSpPr/>
          <p:nvPr/>
        </p:nvSpPr>
        <p:spPr bwMode="auto">
          <a:xfrm>
            <a:off x="5796136" y="1700808"/>
            <a:ext cx="2952328" cy="9997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Oracle</a:t>
            </a:r>
          </a:p>
          <a:p>
            <a:pPr algn="ctr">
              <a:spcBef>
                <a:spcPct val="20000"/>
              </a:spcBef>
            </a:pPr>
            <a:r>
              <a:rPr kumimoji="0" lang="en-US" altLang="ja-JP" sz="2000" dirty="0" smtClean="0">
                <a:solidFill>
                  <a:schemeClr val="bg1"/>
                </a:solidFill>
                <a:latin typeface="+mn-lt"/>
                <a:ea typeface="+mn-ea"/>
              </a:rPr>
              <a:t>MySQL</a:t>
            </a:r>
            <a:r>
              <a:rPr kumimoji="0" lang="ja-JP" altLang="en-US" sz="2000" dirty="0" smtClean="0">
                <a:solidFill>
                  <a:schemeClr val="bg1"/>
                </a:solidFill>
                <a:latin typeface="+mn-lt"/>
                <a:ea typeface="+mn-ea"/>
              </a:rPr>
              <a:t>など</a:t>
            </a:r>
            <a:endParaRPr kumimoji="0" lang="en-US" altLang="ja-JP" sz="2000" dirty="0" smtClean="0">
              <a:solidFill>
                <a:schemeClr val="bg1"/>
              </a:solidFill>
              <a:latin typeface="+mn-lt"/>
              <a:ea typeface="+mn-ea"/>
            </a:endParaRPr>
          </a:p>
        </p:txBody>
      </p:sp>
      <p:sp>
        <p:nvSpPr>
          <p:cNvPr id="11" name="正方形/長方形 10"/>
          <p:cNvSpPr/>
          <p:nvPr/>
        </p:nvSpPr>
        <p:spPr bwMode="auto">
          <a:xfrm>
            <a:off x="469000" y="1700705"/>
            <a:ext cx="5256584" cy="9997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ネットワークの分断に弱い</a:t>
            </a:r>
            <a:endParaRPr kumimoji="0" lang="en-US" altLang="ja-JP" dirty="0" smtClean="0">
              <a:solidFill>
                <a:schemeClr val="bg1"/>
              </a:solidFill>
              <a:latin typeface="+mn-lt"/>
              <a:ea typeface="+mn-ea"/>
            </a:endParaRPr>
          </a:p>
          <a:p>
            <a:pPr algn="ctr">
              <a:spcBef>
                <a:spcPct val="20000"/>
              </a:spcBef>
            </a:pPr>
            <a:r>
              <a:rPr kumimoji="0" lang="ja-JP" altLang="en-US" dirty="0" smtClean="0">
                <a:solidFill>
                  <a:schemeClr val="bg1"/>
                </a:solidFill>
                <a:latin typeface="+mn-lt"/>
                <a:ea typeface="+mn-ea"/>
              </a:rPr>
              <a:t>整合性を保つ仕組みが必要</a:t>
            </a:r>
            <a:endParaRPr kumimoji="0" lang="en-US" altLang="ja-JP" dirty="0" smtClean="0">
              <a:solidFill>
                <a:schemeClr val="bg1"/>
              </a:solidFill>
              <a:latin typeface="+mn-lt"/>
              <a:ea typeface="+mn-ea"/>
            </a:endParaRPr>
          </a:p>
          <a:p>
            <a:pPr algn="ctr">
              <a:spcBef>
                <a:spcPct val="20000"/>
              </a:spcBef>
            </a:pPr>
            <a:r>
              <a:rPr kumimoji="0" lang="en-US" altLang="ja-JP" dirty="0" smtClean="0">
                <a:solidFill>
                  <a:schemeClr val="bg1"/>
                </a:solidFill>
                <a:latin typeface="+mn-lt"/>
                <a:ea typeface="+mn-ea"/>
              </a:rPr>
              <a:t>- ACID -</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313406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452563"/>
            <a:ext cx="834390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2"/>
          <p:cNvSpPr>
            <a:spLocks noGrp="1"/>
          </p:cNvSpPr>
          <p:nvPr>
            <p:ph type="title"/>
          </p:nvPr>
        </p:nvSpPr>
        <p:spPr/>
        <p:txBody>
          <a:bodyPr/>
          <a:lstStyle/>
          <a:p>
            <a:r>
              <a:rPr kumimoji="1" lang="ja-JP" altLang="en-US" dirty="0" smtClean="0"/>
              <a:t>特許問題</a:t>
            </a:r>
            <a:endParaRPr kumimoji="1" lang="ja-JP" altLang="en-US" dirty="0"/>
          </a:p>
        </p:txBody>
      </p:sp>
    </p:spTree>
    <p:extLst>
      <p:ext uri="{BB962C8B-B14F-4D97-AF65-F5344CB8AC3E}">
        <p14:creationId xmlns:p14="http://schemas.microsoft.com/office/powerpoint/2010/main" val="12610254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 y="838200"/>
            <a:ext cx="8645525"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タイトル 1"/>
          <p:cNvSpPr>
            <a:spLocks noGrp="1"/>
          </p:cNvSpPr>
          <p:nvPr>
            <p:ph type="title"/>
          </p:nvPr>
        </p:nvSpPr>
        <p:spPr/>
        <p:txBody>
          <a:bodyPr/>
          <a:lstStyle/>
          <a:p>
            <a:r>
              <a:rPr lang="ja-JP" altLang="en-US" dirty="0" smtClean="0">
                <a:latin typeface="+mn-lt"/>
                <a:ea typeface="+mn-ea"/>
              </a:rPr>
              <a:t>「それ以外」のデータが急増</a:t>
            </a:r>
            <a:endParaRPr lang="ja-JP" altLang="en-US" dirty="0">
              <a:latin typeface="+mn-lt"/>
              <a:ea typeface="+mn-ea"/>
            </a:endParaRPr>
          </a:p>
        </p:txBody>
      </p:sp>
      <p:grpSp>
        <p:nvGrpSpPr>
          <p:cNvPr id="3" name="図形グループ 2"/>
          <p:cNvGrpSpPr/>
          <p:nvPr/>
        </p:nvGrpSpPr>
        <p:grpSpPr>
          <a:xfrm>
            <a:off x="2057400" y="1524000"/>
            <a:ext cx="6400800" cy="3505200"/>
            <a:chOff x="2057400" y="1524000"/>
            <a:chExt cx="6400800" cy="3505200"/>
          </a:xfrm>
        </p:grpSpPr>
        <p:sp>
          <p:nvSpPr>
            <p:cNvPr id="11" name="角丸四角形 10"/>
            <p:cNvSpPr/>
            <p:nvPr/>
          </p:nvSpPr>
          <p:spPr bwMode="auto">
            <a:xfrm>
              <a:off x="2057400" y="1524000"/>
              <a:ext cx="6400800" cy="3505200"/>
            </a:xfrm>
            <a:prstGeom prst="roundRect">
              <a:avLst>
                <a:gd name="adj" fmla="val 7607"/>
              </a:avLst>
            </a:prstGeom>
            <a:solidFill>
              <a:srgbClr val="FF9900">
                <a:alpha val="55000"/>
              </a:srgbClr>
            </a:solidFill>
            <a:ln>
              <a:solidFill>
                <a:srgbClr val="FFFFFF"/>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nchor="ctr"/>
            <a:lstStyle/>
            <a:p>
              <a:pPr>
                <a:spcBef>
                  <a:spcPct val="20000"/>
                </a:spcBef>
                <a:defRPr/>
              </a:pPr>
              <a:endParaRPr kumimoji="0" lang="ja-JP" altLang="en-US" dirty="0">
                <a:solidFill>
                  <a:srgbClr val="484848"/>
                </a:solidFill>
              </a:endParaRPr>
            </a:p>
          </p:txBody>
        </p:sp>
        <p:sp>
          <p:nvSpPr>
            <p:cNvPr id="10" name="テキスト ボックス 9"/>
            <p:cNvSpPr txBox="1"/>
            <p:nvPr/>
          </p:nvSpPr>
          <p:spPr>
            <a:xfrm>
              <a:off x="2057400" y="2684520"/>
              <a:ext cx="6400800" cy="1101840"/>
            </a:xfrm>
            <a:prstGeom prst="rect">
              <a:avLst/>
            </a:prstGeom>
            <a:noFill/>
          </p:spPr>
          <p:txBody>
            <a:bodyPr>
              <a:spAutoFit/>
            </a:bodyPr>
            <a:lstStyle/>
            <a:p>
              <a:pPr algn="ctr">
                <a:spcBef>
                  <a:spcPct val="20000"/>
                </a:spcBef>
                <a:defRPr/>
              </a:pPr>
              <a:r>
                <a:rPr lang="ja-JP" altLang="en-US" sz="3200" dirty="0">
                  <a:solidFill>
                    <a:schemeClr val="bg1"/>
                  </a:solidFill>
                  <a:effectLst>
                    <a:glow rad="63500">
                      <a:schemeClr val="accent2">
                        <a:satMod val="175000"/>
                        <a:alpha val="40000"/>
                      </a:schemeClr>
                    </a:glow>
                  </a:effectLst>
                  <a:latin typeface="+mn-lt"/>
                  <a:ea typeface="+mn-ea"/>
                  <a:cs typeface="Arial"/>
                </a:rPr>
                <a:t>リレーショナルデータベース</a:t>
              </a:r>
              <a:r>
                <a:rPr lang="ja-JP" altLang="en-US" sz="2800" dirty="0">
                  <a:solidFill>
                    <a:schemeClr val="bg1"/>
                  </a:solidFill>
                  <a:effectLst>
                    <a:glow rad="63500">
                      <a:schemeClr val="accent2">
                        <a:satMod val="175000"/>
                        <a:alpha val="40000"/>
                      </a:schemeClr>
                    </a:glow>
                  </a:effectLst>
                  <a:latin typeface="+mn-lt"/>
                  <a:ea typeface="+mn-ea"/>
                  <a:cs typeface="Arial"/>
                </a:rPr>
                <a:t>では</a:t>
              </a:r>
            </a:p>
            <a:p>
              <a:pPr algn="ctr">
                <a:spcBef>
                  <a:spcPct val="20000"/>
                </a:spcBef>
                <a:defRPr/>
              </a:pPr>
              <a:r>
                <a:rPr lang="ja-JP" altLang="en-US" sz="2800" dirty="0" smtClean="0">
                  <a:solidFill>
                    <a:schemeClr val="bg1"/>
                  </a:solidFill>
                  <a:effectLst>
                    <a:glow rad="63500">
                      <a:schemeClr val="accent2">
                        <a:satMod val="175000"/>
                        <a:alpha val="40000"/>
                      </a:schemeClr>
                    </a:glow>
                  </a:effectLst>
                  <a:latin typeface="+mn-lt"/>
                  <a:ea typeface="+mn-ea"/>
                  <a:cs typeface="Arial"/>
                </a:rPr>
                <a:t>効率的に扱えない</a:t>
              </a:r>
              <a:r>
                <a:rPr lang="ja-JP" altLang="en-US" sz="2800" dirty="0">
                  <a:solidFill>
                    <a:schemeClr val="bg1"/>
                  </a:solidFill>
                  <a:effectLst>
                    <a:glow rad="63500">
                      <a:schemeClr val="accent2">
                        <a:satMod val="175000"/>
                        <a:alpha val="40000"/>
                      </a:schemeClr>
                    </a:glow>
                  </a:effectLst>
                  <a:latin typeface="+mn-lt"/>
                  <a:ea typeface="+mn-ea"/>
                  <a:cs typeface="Arial"/>
                </a:rPr>
                <a:t>領域</a:t>
              </a:r>
            </a:p>
          </p:txBody>
        </p:sp>
      </p:grpSp>
      <p:grpSp>
        <p:nvGrpSpPr>
          <p:cNvPr id="2" name="図形グループ 1"/>
          <p:cNvGrpSpPr/>
          <p:nvPr/>
        </p:nvGrpSpPr>
        <p:grpSpPr>
          <a:xfrm>
            <a:off x="762000" y="3810000"/>
            <a:ext cx="2474913" cy="1905000"/>
            <a:chOff x="762000" y="3810000"/>
            <a:chExt cx="2474913" cy="1905000"/>
          </a:xfrm>
        </p:grpSpPr>
        <p:sp>
          <p:nvSpPr>
            <p:cNvPr id="8" name="角丸四角形 7"/>
            <p:cNvSpPr/>
            <p:nvPr/>
          </p:nvSpPr>
          <p:spPr bwMode="auto">
            <a:xfrm>
              <a:off x="762000" y="3810000"/>
              <a:ext cx="2474913" cy="1905000"/>
            </a:xfrm>
            <a:prstGeom prst="roundRect">
              <a:avLst/>
            </a:prstGeom>
            <a:solidFill>
              <a:schemeClr val="accent6">
                <a:lumMod val="40000"/>
                <a:lumOff val="60000"/>
                <a:alpha val="55000"/>
              </a:schemeClr>
            </a:solidFill>
            <a:ln>
              <a:solidFill>
                <a:srgbClr val="FFFFFF"/>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nchor="ctr"/>
            <a:lstStyle/>
            <a:p>
              <a:pPr>
                <a:spcBef>
                  <a:spcPct val="20000"/>
                </a:spcBef>
                <a:defRPr/>
              </a:pPr>
              <a:endParaRPr kumimoji="0" lang="ja-JP" altLang="en-US" sz="1400" dirty="0">
                <a:solidFill>
                  <a:srgbClr val="484848"/>
                </a:solidFill>
              </a:endParaRPr>
            </a:p>
          </p:txBody>
        </p:sp>
        <p:pic>
          <p:nvPicPr>
            <p:cNvPr id="9" name="図 8"/>
            <p:cNvPicPr>
              <a:picLocks noChangeAspect="1"/>
            </p:cNvPicPr>
            <p:nvPr/>
          </p:nvPicPr>
          <p:blipFill>
            <a:blip r:embed="rId4"/>
            <a:stretch>
              <a:fillRect/>
            </a:stretch>
          </p:blipFill>
          <p:spPr>
            <a:xfrm>
              <a:off x="1295400" y="4191000"/>
              <a:ext cx="1371600" cy="1206500"/>
            </a:xfrm>
            <a:prstGeom prst="rect">
              <a:avLst/>
            </a:prstGeom>
            <a:ln>
              <a:noFill/>
            </a:ln>
            <a:effectLst>
              <a:outerShdw blurRad="292100" dist="139700" dir="2700000" algn="tl" rotWithShape="0">
                <a:srgbClr val="333333">
                  <a:alpha val="65000"/>
                </a:srgbClr>
              </a:outerShdw>
            </a:effectLst>
          </p:spPr>
        </p:pic>
        <p:sp>
          <p:nvSpPr>
            <p:cNvPr id="9232" name="テキスト ボックス 15"/>
            <p:cNvSpPr txBox="1">
              <a:spLocks noChangeArrowheads="1"/>
            </p:cNvSpPr>
            <p:nvPr/>
          </p:nvSpPr>
          <p:spPr bwMode="auto">
            <a:xfrm>
              <a:off x="1295400" y="4624388"/>
              <a:ext cx="13716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a:solidFill>
                    <a:srgbClr val="0000FF"/>
                  </a:solidFill>
                  <a:latin typeface="+mn-lt"/>
                  <a:ea typeface="+mn-ea"/>
                  <a:cs typeface="HGP創英角ｺﾞｼｯｸUB" charset="0"/>
                </a:rPr>
                <a:t>リレーショナル</a:t>
              </a:r>
            </a:p>
            <a:p>
              <a:pPr algn="ctr"/>
              <a:r>
                <a:rPr lang="ja-JP" altLang="en-US">
                  <a:solidFill>
                    <a:srgbClr val="0000FF"/>
                  </a:solidFill>
                  <a:latin typeface="+mn-lt"/>
                  <a:ea typeface="+mn-ea"/>
                  <a:cs typeface="HGP創英角ｺﾞｼｯｸUB" charset="0"/>
                </a:rPr>
                <a:t>データベース</a:t>
              </a:r>
            </a:p>
          </p:txBody>
        </p:sp>
      </p:grpSp>
    </p:spTree>
    <p:extLst>
      <p:ext uri="{BB962C8B-B14F-4D97-AF65-F5344CB8AC3E}">
        <p14:creationId xmlns:p14="http://schemas.microsoft.com/office/powerpoint/2010/main" val="907270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508104" y="1052736"/>
            <a:ext cx="2304256" cy="5400600"/>
          </a:xfrm>
          <a:prstGeom prst="rect">
            <a:avLst/>
          </a:prstGeom>
          <a:solidFill>
            <a:schemeClr val="accent6">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2" name="タイトル 1"/>
          <p:cNvSpPr>
            <a:spLocks noGrp="1"/>
          </p:cNvSpPr>
          <p:nvPr>
            <p:ph type="title"/>
          </p:nvPr>
        </p:nvSpPr>
        <p:spPr/>
        <p:txBody>
          <a:bodyPr/>
          <a:lstStyle/>
          <a:p>
            <a:r>
              <a:rPr lang="ja-JP" altLang="en-US" dirty="0"/>
              <a:t>デジタルデータベース</a:t>
            </a:r>
            <a:r>
              <a:rPr lang="ja-JP" altLang="en-US" dirty="0" smtClean="0"/>
              <a:t>の</a:t>
            </a:r>
            <a:r>
              <a:rPr lang="ja-JP" altLang="en-US" dirty="0"/>
              <a:t>データ構造</a:t>
            </a:r>
            <a:endParaRPr kumimoji="1" lang="ja-JP" altLang="en-US" dirty="0"/>
          </a:p>
        </p:txBody>
      </p:sp>
      <p:sp>
        <p:nvSpPr>
          <p:cNvPr id="26" name="テキスト ボックス 146"/>
          <p:cNvSpPr txBox="1">
            <a:spLocks noChangeArrowheads="1"/>
          </p:cNvSpPr>
          <p:nvPr/>
        </p:nvSpPr>
        <p:spPr bwMode="auto">
          <a:xfrm>
            <a:off x="928182" y="1124804"/>
            <a:ext cx="18774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2000" dirty="0">
                <a:solidFill>
                  <a:schemeClr val="tx2"/>
                </a:solidFill>
                <a:latin typeface="HGP創英角ｺﾞｼｯｸUB" charset="0"/>
                <a:ea typeface="HGP創英角ｺﾞｼｯｸUB" charset="0"/>
                <a:cs typeface="HGP創英角ｺﾞｼｯｸUB" charset="0"/>
              </a:rPr>
              <a:t>ツリー</a:t>
            </a:r>
            <a:r>
              <a:rPr lang="ja-JP" altLang="en-US" sz="2000" dirty="0" smtClean="0">
                <a:solidFill>
                  <a:schemeClr val="tx2"/>
                </a:solidFill>
                <a:latin typeface="HGP創英角ｺﾞｼｯｸUB" charset="0"/>
                <a:ea typeface="HGP創英角ｺﾞｼｯｸUB" charset="0"/>
                <a:cs typeface="HGP創英角ｺﾞｼｯｸUB" charset="0"/>
              </a:rPr>
              <a:t>構造</a:t>
            </a:r>
            <a:endParaRPr lang="en-US" altLang="ja-JP" sz="2000" dirty="0" smtClean="0">
              <a:solidFill>
                <a:schemeClr val="tx2"/>
              </a:solidFill>
              <a:latin typeface="HGP創英角ｺﾞｼｯｸUB" charset="0"/>
              <a:ea typeface="HGP創英角ｺﾞｼｯｸUB" charset="0"/>
              <a:cs typeface="HGP創英角ｺﾞｼｯｸUB" charset="0"/>
            </a:endParaRPr>
          </a:p>
          <a:p>
            <a:pPr algn="ctr"/>
            <a:r>
              <a:rPr lang="en-US" altLang="ja-JP" sz="2000" dirty="0" smtClean="0">
                <a:solidFill>
                  <a:schemeClr val="tx2"/>
                </a:solidFill>
                <a:latin typeface="HGP創英角ｺﾞｼｯｸUB" charset="0"/>
                <a:ea typeface="HGP創英角ｺﾞｼｯｸUB" charset="0"/>
                <a:cs typeface="HGP創英角ｺﾞｼｯｸUB" charset="0"/>
              </a:rPr>
              <a:t>(1960</a:t>
            </a:r>
            <a:r>
              <a:rPr lang="ja-JP" altLang="en-US" sz="2000" dirty="0" smtClean="0">
                <a:solidFill>
                  <a:schemeClr val="tx2"/>
                </a:solidFill>
                <a:latin typeface="HGP創英角ｺﾞｼｯｸUB" charset="0"/>
                <a:ea typeface="HGP創英角ｺﾞｼｯｸUB" charset="0"/>
                <a:cs typeface="HGP創英角ｺﾞｼｯｸUB" charset="0"/>
              </a:rPr>
              <a:t>年代～</a:t>
            </a:r>
            <a:r>
              <a:rPr lang="en-US" altLang="ja-JP" sz="2000" dirty="0" smtClean="0">
                <a:solidFill>
                  <a:schemeClr val="tx2"/>
                </a:solidFill>
                <a:latin typeface="HGP創英角ｺﾞｼｯｸUB" charset="0"/>
                <a:ea typeface="HGP創英角ｺﾞｼｯｸUB" charset="0"/>
                <a:cs typeface="HGP創英角ｺﾞｼｯｸUB" charset="0"/>
              </a:rPr>
              <a:t>)</a:t>
            </a:r>
            <a:endParaRPr lang="ja-JP" altLang="en-US" sz="2000" dirty="0">
              <a:solidFill>
                <a:schemeClr val="tx2"/>
              </a:solidFill>
              <a:latin typeface="HGP創英角ｺﾞｼｯｸUB" charset="0"/>
              <a:ea typeface="HGP創英角ｺﾞｼｯｸUB" charset="0"/>
              <a:cs typeface="HGP創英角ｺﾞｼｯｸUB" charset="0"/>
            </a:endParaRPr>
          </a:p>
        </p:txBody>
      </p:sp>
      <p:sp>
        <p:nvSpPr>
          <p:cNvPr id="44" name="テキスト ボックス 146"/>
          <p:cNvSpPr txBox="1">
            <a:spLocks noChangeArrowheads="1"/>
          </p:cNvSpPr>
          <p:nvPr/>
        </p:nvSpPr>
        <p:spPr bwMode="auto">
          <a:xfrm>
            <a:off x="3203848" y="1124804"/>
            <a:ext cx="19175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2000" dirty="0">
                <a:solidFill>
                  <a:schemeClr val="tx2"/>
                </a:solidFill>
                <a:latin typeface="HGP創英角ｺﾞｼｯｸUB" charset="0"/>
                <a:ea typeface="HGP創英角ｺﾞｼｯｸUB" charset="0"/>
                <a:cs typeface="HGP創英角ｺﾞｼｯｸUB" charset="0"/>
              </a:rPr>
              <a:t>ネットワーク</a:t>
            </a:r>
            <a:r>
              <a:rPr lang="ja-JP" altLang="en-US" sz="2000" dirty="0" smtClean="0">
                <a:solidFill>
                  <a:schemeClr val="tx2"/>
                </a:solidFill>
                <a:latin typeface="HGP創英角ｺﾞｼｯｸUB" charset="0"/>
                <a:ea typeface="HGP創英角ｺﾞｼｯｸUB" charset="0"/>
                <a:cs typeface="HGP創英角ｺﾞｼｯｸUB" charset="0"/>
              </a:rPr>
              <a:t>構造</a:t>
            </a:r>
            <a:endParaRPr lang="en-US" altLang="ja-JP" sz="2000" dirty="0" smtClean="0">
              <a:solidFill>
                <a:schemeClr val="tx2"/>
              </a:solidFill>
              <a:latin typeface="HGP創英角ｺﾞｼｯｸUB" charset="0"/>
              <a:ea typeface="HGP創英角ｺﾞｼｯｸUB" charset="0"/>
              <a:cs typeface="HGP創英角ｺﾞｼｯｸUB" charset="0"/>
            </a:endParaRPr>
          </a:p>
          <a:p>
            <a:pPr algn="ctr"/>
            <a:r>
              <a:rPr lang="en-US" altLang="ja-JP" sz="2000" dirty="0" smtClean="0">
                <a:solidFill>
                  <a:schemeClr val="tx2"/>
                </a:solidFill>
                <a:latin typeface="HGP創英角ｺﾞｼｯｸUB" charset="0"/>
                <a:ea typeface="HGP創英角ｺﾞｼｯｸUB" charset="0"/>
                <a:cs typeface="HGP創英角ｺﾞｼｯｸUB" charset="0"/>
              </a:rPr>
              <a:t>(1960</a:t>
            </a:r>
            <a:r>
              <a:rPr lang="ja-JP" altLang="en-US" sz="2000" dirty="0" smtClean="0">
                <a:solidFill>
                  <a:schemeClr val="tx2"/>
                </a:solidFill>
                <a:latin typeface="HGP創英角ｺﾞｼｯｸUB" charset="0"/>
                <a:ea typeface="HGP創英角ｺﾞｼｯｸUB" charset="0"/>
                <a:cs typeface="HGP創英角ｺﾞｼｯｸUB" charset="0"/>
              </a:rPr>
              <a:t>年代～</a:t>
            </a:r>
            <a:r>
              <a:rPr lang="en-US" altLang="ja-JP" sz="2000" dirty="0" smtClean="0">
                <a:solidFill>
                  <a:schemeClr val="tx2"/>
                </a:solidFill>
                <a:latin typeface="HGP創英角ｺﾞｼｯｸUB" charset="0"/>
                <a:ea typeface="HGP創英角ｺﾞｼｯｸUB" charset="0"/>
                <a:cs typeface="HGP創英角ｺﾞｼｯｸUB" charset="0"/>
              </a:rPr>
              <a:t>)</a:t>
            </a:r>
            <a:endParaRPr lang="ja-JP" altLang="en-US" sz="2000" dirty="0">
              <a:solidFill>
                <a:schemeClr val="tx2"/>
              </a:solidFill>
              <a:latin typeface="HGP創英角ｺﾞｼｯｸUB" charset="0"/>
              <a:ea typeface="HGP創英角ｺﾞｼｯｸUB" charset="0"/>
              <a:cs typeface="HGP創英角ｺﾞｼｯｸUB" charset="0"/>
            </a:endParaRPr>
          </a:p>
        </p:txBody>
      </p:sp>
      <p:grpSp>
        <p:nvGrpSpPr>
          <p:cNvPr id="83" name="グループ化 82"/>
          <p:cNvGrpSpPr/>
          <p:nvPr/>
        </p:nvGrpSpPr>
        <p:grpSpPr>
          <a:xfrm>
            <a:off x="990600" y="2005502"/>
            <a:ext cx="1752600" cy="1230255"/>
            <a:chOff x="990600" y="2100097"/>
            <a:chExt cx="1752600" cy="1230255"/>
          </a:xfrm>
        </p:grpSpPr>
        <p:cxnSp>
          <p:nvCxnSpPr>
            <p:cNvPr id="61" name="直線コネクタ 60"/>
            <p:cNvCxnSpPr/>
            <p:nvPr/>
          </p:nvCxnSpPr>
          <p:spPr bwMode="auto">
            <a:xfrm>
              <a:off x="1866899" y="2252497"/>
              <a:ext cx="5664" cy="72970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2" name="直線コネクタ 61"/>
            <p:cNvCxnSpPr/>
            <p:nvPr/>
          </p:nvCxnSpPr>
          <p:spPr bwMode="auto">
            <a:xfrm>
              <a:off x="1264508" y="2457275"/>
              <a:ext cx="0" cy="5266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4" name="直線コネクタ 63"/>
            <p:cNvCxnSpPr/>
            <p:nvPr/>
          </p:nvCxnSpPr>
          <p:spPr bwMode="auto">
            <a:xfrm>
              <a:off x="2490916" y="2457275"/>
              <a:ext cx="0" cy="5266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5" name="直線コネクタ 64"/>
            <p:cNvCxnSpPr/>
            <p:nvPr/>
          </p:nvCxnSpPr>
          <p:spPr bwMode="auto">
            <a:xfrm>
              <a:off x="1106959"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6" name="直線コネクタ 65"/>
            <p:cNvCxnSpPr/>
            <p:nvPr/>
          </p:nvCxnSpPr>
          <p:spPr bwMode="auto">
            <a:xfrm>
              <a:off x="1409700" y="2983880"/>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7" name="直線コネクタ 66"/>
            <p:cNvCxnSpPr/>
            <p:nvPr/>
          </p:nvCxnSpPr>
          <p:spPr bwMode="auto">
            <a:xfrm>
              <a:off x="1714500"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8" name="直線コネクタ 67"/>
            <p:cNvCxnSpPr/>
            <p:nvPr/>
          </p:nvCxnSpPr>
          <p:spPr bwMode="auto">
            <a:xfrm>
              <a:off x="2019300"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9" name="直線コネクタ 68"/>
            <p:cNvCxnSpPr/>
            <p:nvPr/>
          </p:nvCxnSpPr>
          <p:spPr bwMode="auto">
            <a:xfrm>
              <a:off x="2324100" y="2990024"/>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0" name="直線コネクタ 69"/>
            <p:cNvCxnSpPr/>
            <p:nvPr/>
          </p:nvCxnSpPr>
          <p:spPr bwMode="auto">
            <a:xfrm>
              <a:off x="2628900" y="2983879"/>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3" name="直線コネクタ 72"/>
            <p:cNvCxnSpPr/>
            <p:nvPr/>
          </p:nvCxnSpPr>
          <p:spPr bwMode="auto">
            <a:xfrm>
              <a:off x="1264508" y="2457275"/>
              <a:ext cx="1226408"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6" name="直線コネクタ 75"/>
            <p:cNvCxnSpPr/>
            <p:nvPr/>
          </p:nvCxnSpPr>
          <p:spPr bwMode="auto">
            <a:xfrm>
              <a:off x="1111079" y="2982197"/>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8" name="直線コネクタ 77"/>
            <p:cNvCxnSpPr/>
            <p:nvPr/>
          </p:nvCxnSpPr>
          <p:spPr bwMode="auto">
            <a:xfrm>
              <a:off x="1725827" y="2983038"/>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9" name="直線コネクタ 78"/>
            <p:cNvCxnSpPr/>
            <p:nvPr/>
          </p:nvCxnSpPr>
          <p:spPr bwMode="auto">
            <a:xfrm>
              <a:off x="2324100" y="2985692"/>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7" name="正方形/長方形 6"/>
            <p:cNvSpPr/>
            <p:nvPr/>
          </p:nvSpPr>
          <p:spPr bwMode="auto">
            <a:xfrm>
              <a:off x="1752599" y="2100097"/>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8" name="正方形/長方形 7"/>
            <p:cNvSpPr/>
            <p:nvPr/>
          </p:nvSpPr>
          <p:spPr bwMode="auto">
            <a:xfrm>
              <a:off x="1138881"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9" name="正方形/長方形 8"/>
            <p:cNvSpPr/>
            <p:nvPr/>
          </p:nvSpPr>
          <p:spPr bwMode="auto">
            <a:xfrm>
              <a:off x="2376616"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 name="正方形/長方形 9"/>
            <p:cNvSpPr/>
            <p:nvPr/>
          </p:nvSpPr>
          <p:spPr bwMode="auto">
            <a:xfrm>
              <a:off x="1752600" y="2640638"/>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1" name="正方形/長方形 10"/>
            <p:cNvSpPr/>
            <p:nvPr/>
          </p:nvSpPr>
          <p:spPr bwMode="auto">
            <a:xfrm>
              <a:off x="9906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2" name="正方形/長方形 11"/>
            <p:cNvSpPr/>
            <p:nvPr/>
          </p:nvSpPr>
          <p:spPr bwMode="auto">
            <a:xfrm>
              <a:off x="16002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3" name="正方形/長方形 12"/>
            <p:cNvSpPr/>
            <p:nvPr/>
          </p:nvSpPr>
          <p:spPr bwMode="auto">
            <a:xfrm>
              <a:off x="12954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4" name="正方形/長方形 13"/>
            <p:cNvSpPr/>
            <p:nvPr/>
          </p:nvSpPr>
          <p:spPr bwMode="auto">
            <a:xfrm>
              <a:off x="19050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5" name="正方形/長方形 14"/>
            <p:cNvSpPr/>
            <p:nvPr/>
          </p:nvSpPr>
          <p:spPr bwMode="auto">
            <a:xfrm>
              <a:off x="22098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6" name="正方形/長方形 15"/>
            <p:cNvSpPr/>
            <p:nvPr/>
          </p:nvSpPr>
          <p:spPr bwMode="auto">
            <a:xfrm>
              <a:off x="25146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grpSp>
      <p:grpSp>
        <p:nvGrpSpPr>
          <p:cNvPr id="123" name="グループ化 122"/>
          <p:cNvGrpSpPr/>
          <p:nvPr/>
        </p:nvGrpSpPr>
        <p:grpSpPr>
          <a:xfrm>
            <a:off x="3286305" y="2005502"/>
            <a:ext cx="1752600" cy="1230255"/>
            <a:chOff x="3695699" y="2100097"/>
            <a:chExt cx="1752600" cy="1230255"/>
          </a:xfrm>
        </p:grpSpPr>
        <p:cxnSp>
          <p:nvCxnSpPr>
            <p:cNvPr id="85" name="直線コネクタ 84"/>
            <p:cNvCxnSpPr/>
            <p:nvPr/>
          </p:nvCxnSpPr>
          <p:spPr bwMode="auto">
            <a:xfrm>
              <a:off x="4571998" y="2252497"/>
              <a:ext cx="5664" cy="72970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6" name="直線コネクタ 85"/>
            <p:cNvCxnSpPr/>
            <p:nvPr/>
          </p:nvCxnSpPr>
          <p:spPr bwMode="auto">
            <a:xfrm>
              <a:off x="3969607" y="2139039"/>
              <a:ext cx="184" cy="581539"/>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7" name="直線コネクタ 86"/>
            <p:cNvCxnSpPr/>
            <p:nvPr/>
          </p:nvCxnSpPr>
          <p:spPr bwMode="auto">
            <a:xfrm>
              <a:off x="5196015" y="2457275"/>
              <a:ext cx="0" cy="5266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8" name="直線コネクタ 87"/>
            <p:cNvCxnSpPr/>
            <p:nvPr/>
          </p:nvCxnSpPr>
          <p:spPr bwMode="auto">
            <a:xfrm flipH="1">
              <a:off x="3812058" y="2803746"/>
              <a:ext cx="157549" cy="3742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9" name="直線コネクタ 88"/>
            <p:cNvCxnSpPr/>
            <p:nvPr/>
          </p:nvCxnSpPr>
          <p:spPr bwMode="auto">
            <a:xfrm>
              <a:off x="3969607" y="2803746"/>
              <a:ext cx="145192" cy="374205"/>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0" name="直線コネクタ 89"/>
            <p:cNvCxnSpPr/>
            <p:nvPr/>
          </p:nvCxnSpPr>
          <p:spPr bwMode="auto">
            <a:xfrm>
              <a:off x="4419599"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1" name="直線コネクタ 90"/>
            <p:cNvCxnSpPr/>
            <p:nvPr/>
          </p:nvCxnSpPr>
          <p:spPr bwMode="auto">
            <a:xfrm>
              <a:off x="4724399"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2" name="直線コネクタ 91"/>
            <p:cNvCxnSpPr/>
            <p:nvPr/>
          </p:nvCxnSpPr>
          <p:spPr bwMode="auto">
            <a:xfrm>
              <a:off x="5029199" y="2990024"/>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3" name="直線コネクタ 92"/>
            <p:cNvCxnSpPr/>
            <p:nvPr/>
          </p:nvCxnSpPr>
          <p:spPr bwMode="auto">
            <a:xfrm>
              <a:off x="5333999" y="2983879"/>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4" name="直線コネクタ 93"/>
            <p:cNvCxnSpPr/>
            <p:nvPr/>
          </p:nvCxnSpPr>
          <p:spPr bwMode="auto">
            <a:xfrm>
              <a:off x="4572000" y="2457275"/>
              <a:ext cx="624015"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6" name="直線コネクタ 95"/>
            <p:cNvCxnSpPr/>
            <p:nvPr/>
          </p:nvCxnSpPr>
          <p:spPr bwMode="auto">
            <a:xfrm>
              <a:off x="4430926" y="2983038"/>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7" name="直線コネクタ 96"/>
            <p:cNvCxnSpPr/>
            <p:nvPr/>
          </p:nvCxnSpPr>
          <p:spPr bwMode="auto">
            <a:xfrm>
              <a:off x="5029199" y="2985692"/>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111" name="直線コネクタ 110"/>
            <p:cNvCxnSpPr/>
            <p:nvPr/>
          </p:nvCxnSpPr>
          <p:spPr bwMode="auto">
            <a:xfrm>
              <a:off x="3969607" y="2252497"/>
              <a:ext cx="608055" cy="38814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121" name="直線コネクタ 120"/>
            <p:cNvCxnSpPr/>
            <p:nvPr/>
          </p:nvCxnSpPr>
          <p:spPr bwMode="auto">
            <a:xfrm>
              <a:off x="3969791" y="2809890"/>
              <a:ext cx="449808" cy="368060"/>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98" name="正方形/長方形 97"/>
            <p:cNvSpPr/>
            <p:nvPr/>
          </p:nvSpPr>
          <p:spPr bwMode="auto">
            <a:xfrm>
              <a:off x="4457698" y="2100097"/>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99" name="正方形/長方形 98"/>
            <p:cNvSpPr/>
            <p:nvPr/>
          </p:nvSpPr>
          <p:spPr bwMode="auto">
            <a:xfrm>
              <a:off x="3843980"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0" name="正方形/長方形 99"/>
            <p:cNvSpPr/>
            <p:nvPr/>
          </p:nvSpPr>
          <p:spPr bwMode="auto">
            <a:xfrm>
              <a:off x="5081715"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1" name="正方形/長方形 100"/>
            <p:cNvSpPr/>
            <p:nvPr/>
          </p:nvSpPr>
          <p:spPr bwMode="auto">
            <a:xfrm>
              <a:off x="4457699" y="2640638"/>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2" name="正方形/長方形 101"/>
            <p:cNvSpPr/>
            <p:nvPr/>
          </p:nvSpPr>
          <p:spPr bwMode="auto">
            <a:xfrm>
              <a:off x="36956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3" name="正方形/長方形 102"/>
            <p:cNvSpPr/>
            <p:nvPr/>
          </p:nvSpPr>
          <p:spPr bwMode="auto">
            <a:xfrm>
              <a:off x="43052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4" name="正方形/長方形 103"/>
            <p:cNvSpPr/>
            <p:nvPr/>
          </p:nvSpPr>
          <p:spPr bwMode="auto">
            <a:xfrm>
              <a:off x="40004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5" name="正方形/長方形 104"/>
            <p:cNvSpPr/>
            <p:nvPr/>
          </p:nvSpPr>
          <p:spPr bwMode="auto">
            <a:xfrm>
              <a:off x="46100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6" name="正方形/長方形 105"/>
            <p:cNvSpPr/>
            <p:nvPr/>
          </p:nvSpPr>
          <p:spPr bwMode="auto">
            <a:xfrm>
              <a:off x="49148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7" name="正方形/長方形 106"/>
            <p:cNvSpPr/>
            <p:nvPr/>
          </p:nvSpPr>
          <p:spPr bwMode="auto">
            <a:xfrm>
              <a:off x="52196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8" name="正方形/長方形 107"/>
            <p:cNvSpPr/>
            <p:nvPr/>
          </p:nvSpPr>
          <p:spPr bwMode="auto">
            <a:xfrm>
              <a:off x="3855307" y="2100097"/>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grpSp>
      <p:graphicFrame>
        <p:nvGraphicFramePr>
          <p:cNvPr id="124" name="表 123"/>
          <p:cNvGraphicFramePr>
            <a:graphicFrameLocks noGrp="1"/>
          </p:cNvGraphicFramePr>
          <p:nvPr>
            <p:extLst>
              <p:ext uri="{D42A27DB-BD31-4B8C-83A1-F6EECF244321}">
                <p14:modId xmlns:p14="http://schemas.microsoft.com/office/powerpoint/2010/main" val="3235657016"/>
              </p:ext>
            </p:extLst>
          </p:nvPr>
        </p:nvGraphicFramePr>
        <p:xfrm>
          <a:off x="5724128" y="1966252"/>
          <a:ext cx="1872208" cy="1269505"/>
        </p:xfrm>
        <a:graphic>
          <a:graphicData uri="http://schemas.openxmlformats.org/drawingml/2006/table">
            <a:tbl>
              <a:tblPr firstRow="1" bandCol="1">
                <a:tableStyleId>{21E4AEA4-8DFA-4A89-87EB-49C32662AFE0}</a:tableStyleId>
              </a:tblPr>
              <a:tblGrid>
                <a:gridCol w="468052"/>
                <a:gridCol w="468052"/>
                <a:gridCol w="468052"/>
                <a:gridCol w="468052"/>
              </a:tblGrid>
              <a:tr h="253901">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dirty="0"/>
                    </a:p>
                  </a:txBody>
                  <a:tcPr/>
                </a:tc>
                <a:tc>
                  <a:txBody>
                    <a:bodyPr/>
                    <a:lstStyle/>
                    <a:p>
                      <a:endParaRPr kumimoji="1" lang="ja-JP" altLang="en-US" sz="100"/>
                    </a:p>
                  </a:txBody>
                  <a:tcPr/>
                </a:tc>
              </a:tr>
              <a:tr h="253901">
                <a:tc>
                  <a:txBody>
                    <a:bodyPr/>
                    <a:lstStyle/>
                    <a:p>
                      <a:endParaRPr kumimoji="1" lang="ja-JP" altLang="en-US" sz="100" dirty="0"/>
                    </a:p>
                  </a:txBody>
                  <a:tcPr/>
                </a:tc>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a:p>
                  </a:txBody>
                  <a:tcPr/>
                </a:tc>
              </a:tr>
              <a:tr h="253901">
                <a:tc>
                  <a:txBody>
                    <a:bodyPr/>
                    <a:lstStyle/>
                    <a:p>
                      <a:endParaRPr kumimoji="1" lang="ja-JP" altLang="en-US" sz="100" dirty="0"/>
                    </a:p>
                  </a:txBody>
                  <a:tcPr/>
                </a:tc>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dirty="0"/>
                    </a:p>
                  </a:txBody>
                  <a:tcPr/>
                </a:tc>
              </a:tr>
              <a:tr h="253901">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dirty="0"/>
                    </a:p>
                  </a:txBody>
                  <a:tcPr/>
                </a:tc>
                <a:tc>
                  <a:txBody>
                    <a:bodyPr/>
                    <a:lstStyle/>
                    <a:p>
                      <a:endParaRPr kumimoji="1" lang="ja-JP" altLang="en-US" sz="100"/>
                    </a:p>
                  </a:txBody>
                  <a:tcPr/>
                </a:tc>
              </a:tr>
              <a:tr h="253901">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a:p>
                  </a:txBody>
                  <a:tcPr/>
                </a:tc>
                <a:tc>
                  <a:txBody>
                    <a:bodyPr/>
                    <a:lstStyle/>
                    <a:p>
                      <a:endParaRPr kumimoji="1" lang="ja-JP" altLang="en-US" sz="100" dirty="0"/>
                    </a:p>
                  </a:txBody>
                  <a:tcPr/>
                </a:tc>
              </a:tr>
            </a:tbl>
          </a:graphicData>
        </a:graphic>
      </p:graphicFrame>
      <p:sp>
        <p:nvSpPr>
          <p:cNvPr id="125" name="テキスト ボックス 146"/>
          <p:cNvSpPr txBox="1">
            <a:spLocks noChangeArrowheads="1"/>
          </p:cNvSpPr>
          <p:nvPr/>
        </p:nvSpPr>
        <p:spPr bwMode="auto">
          <a:xfrm>
            <a:off x="5580112" y="1124744"/>
            <a:ext cx="21371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2000" dirty="0" smtClean="0">
                <a:solidFill>
                  <a:schemeClr val="tx2"/>
                </a:solidFill>
                <a:latin typeface="HGP創英角ｺﾞｼｯｸUB" charset="0"/>
                <a:ea typeface="HGP創英角ｺﾞｼｯｸUB" charset="0"/>
                <a:cs typeface="HGP創英角ｺﾞｼｯｸUB" charset="0"/>
              </a:rPr>
              <a:t>リレーショナル構造</a:t>
            </a:r>
            <a:endParaRPr lang="en-US" altLang="ja-JP" sz="2000" dirty="0" smtClean="0">
              <a:solidFill>
                <a:schemeClr val="tx2"/>
              </a:solidFill>
              <a:latin typeface="HGP創英角ｺﾞｼｯｸUB" charset="0"/>
              <a:ea typeface="HGP創英角ｺﾞｼｯｸUB" charset="0"/>
              <a:cs typeface="HGP創英角ｺﾞｼｯｸUB" charset="0"/>
            </a:endParaRPr>
          </a:p>
          <a:p>
            <a:pPr algn="ctr"/>
            <a:r>
              <a:rPr lang="en-US" altLang="ja-JP" sz="2000" dirty="0" smtClean="0">
                <a:solidFill>
                  <a:schemeClr val="tx2"/>
                </a:solidFill>
                <a:latin typeface="HGP創英角ｺﾞｼｯｸUB" charset="0"/>
                <a:ea typeface="HGP創英角ｺﾞｼｯｸUB" charset="0"/>
                <a:cs typeface="HGP創英角ｺﾞｼｯｸUB" charset="0"/>
              </a:rPr>
              <a:t>(1970</a:t>
            </a:r>
            <a:r>
              <a:rPr lang="ja-JP" altLang="en-US" sz="2000" dirty="0" smtClean="0">
                <a:solidFill>
                  <a:schemeClr val="tx2"/>
                </a:solidFill>
                <a:latin typeface="HGP創英角ｺﾞｼｯｸUB" charset="0"/>
                <a:ea typeface="HGP創英角ｺﾞｼｯｸUB" charset="0"/>
                <a:cs typeface="HGP創英角ｺﾞｼｯｸUB" charset="0"/>
              </a:rPr>
              <a:t>年代～</a:t>
            </a:r>
            <a:r>
              <a:rPr lang="en-US" altLang="ja-JP" sz="2000" dirty="0" smtClean="0">
                <a:solidFill>
                  <a:schemeClr val="tx2"/>
                </a:solidFill>
                <a:latin typeface="HGP創英角ｺﾞｼｯｸUB" charset="0"/>
                <a:ea typeface="HGP創英角ｺﾞｼｯｸUB" charset="0"/>
                <a:cs typeface="HGP創英角ｺﾞｼｯｸUB" charset="0"/>
              </a:rPr>
              <a:t>)</a:t>
            </a:r>
            <a:endParaRPr lang="ja-JP" altLang="en-US" sz="2000" dirty="0">
              <a:solidFill>
                <a:schemeClr val="tx2"/>
              </a:solidFill>
              <a:latin typeface="HGP創英角ｺﾞｼｯｸUB" charset="0"/>
              <a:ea typeface="HGP創英角ｺﾞｼｯｸUB" charset="0"/>
              <a:cs typeface="HGP創英角ｺﾞｼｯｸUB" charset="0"/>
            </a:endParaRPr>
          </a:p>
        </p:txBody>
      </p:sp>
      <p:sp>
        <p:nvSpPr>
          <p:cNvPr id="126" name="正方形/長方形 125"/>
          <p:cNvSpPr/>
          <p:nvPr/>
        </p:nvSpPr>
        <p:spPr bwMode="auto">
          <a:xfrm>
            <a:off x="990600" y="3501008"/>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木構造</a:t>
            </a:r>
            <a:endParaRPr kumimoji="0" lang="ja-JP" altLang="en-US" sz="1400" dirty="0">
              <a:solidFill>
                <a:schemeClr val="bg1"/>
              </a:solidFill>
              <a:latin typeface="+mn-lt"/>
              <a:ea typeface="+mn-ea"/>
            </a:endParaRPr>
          </a:p>
        </p:txBody>
      </p:sp>
      <p:sp>
        <p:nvSpPr>
          <p:cNvPr id="127" name="正方形/長方形 126"/>
          <p:cNvSpPr/>
          <p:nvPr/>
        </p:nvSpPr>
        <p:spPr bwMode="auto">
          <a:xfrm>
            <a:off x="990599" y="4074418"/>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データ構造に制限</a:t>
            </a:r>
            <a:endParaRPr kumimoji="0" lang="ja-JP" altLang="en-US" sz="1400" dirty="0">
              <a:solidFill>
                <a:schemeClr val="bg1"/>
              </a:solidFill>
              <a:latin typeface="+mn-lt"/>
              <a:ea typeface="+mn-ea"/>
            </a:endParaRPr>
          </a:p>
        </p:txBody>
      </p:sp>
      <p:sp>
        <p:nvSpPr>
          <p:cNvPr id="128" name="正方形/長方形 127"/>
          <p:cNvSpPr/>
          <p:nvPr/>
        </p:nvSpPr>
        <p:spPr bwMode="auto">
          <a:xfrm>
            <a:off x="3291968" y="3501008"/>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木</a:t>
            </a:r>
            <a:r>
              <a:rPr kumimoji="0" lang="ja-JP" altLang="en-US" sz="1400" dirty="0" smtClean="0">
                <a:solidFill>
                  <a:schemeClr val="bg1"/>
                </a:solidFill>
                <a:latin typeface="+mn-lt"/>
                <a:ea typeface="+mn-ea"/>
              </a:rPr>
              <a:t>構造を拡張</a:t>
            </a:r>
            <a:endParaRPr kumimoji="0" lang="ja-JP" altLang="en-US" sz="1400" dirty="0">
              <a:solidFill>
                <a:schemeClr val="bg1"/>
              </a:solidFill>
              <a:latin typeface="+mn-lt"/>
              <a:ea typeface="+mn-ea"/>
            </a:endParaRPr>
          </a:p>
        </p:txBody>
      </p:sp>
      <p:sp>
        <p:nvSpPr>
          <p:cNvPr id="129" name="正方形/長方形 128"/>
          <p:cNvSpPr/>
          <p:nvPr/>
        </p:nvSpPr>
        <p:spPr bwMode="auto">
          <a:xfrm>
            <a:off x="5772374" y="3501008"/>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表構造</a:t>
            </a:r>
            <a:endParaRPr kumimoji="0" lang="ja-JP" altLang="en-US" sz="1400" dirty="0">
              <a:solidFill>
                <a:schemeClr val="bg1"/>
              </a:solidFill>
              <a:latin typeface="+mn-lt"/>
              <a:ea typeface="+mn-ea"/>
            </a:endParaRPr>
          </a:p>
        </p:txBody>
      </p:sp>
      <p:sp>
        <p:nvSpPr>
          <p:cNvPr id="130" name="正方形/長方形 129"/>
          <p:cNvSpPr/>
          <p:nvPr/>
        </p:nvSpPr>
        <p:spPr bwMode="auto">
          <a:xfrm>
            <a:off x="1001412" y="4650482"/>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開発生産性が低い</a:t>
            </a:r>
            <a:endParaRPr kumimoji="0" lang="ja-JP" altLang="en-US" sz="1400" dirty="0">
              <a:solidFill>
                <a:schemeClr val="bg1"/>
              </a:solidFill>
              <a:latin typeface="+mn-lt"/>
              <a:ea typeface="+mn-ea"/>
            </a:endParaRPr>
          </a:p>
        </p:txBody>
      </p:sp>
      <p:sp>
        <p:nvSpPr>
          <p:cNvPr id="131" name="正方形/長方形 130"/>
          <p:cNvSpPr/>
          <p:nvPr/>
        </p:nvSpPr>
        <p:spPr bwMode="auto">
          <a:xfrm>
            <a:off x="3291968" y="4074418"/>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柔軟なデータ構造</a:t>
            </a:r>
            <a:endParaRPr kumimoji="0" lang="ja-JP" altLang="en-US" sz="1400" dirty="0">
              <a:solidFill>
                <a:schemeClr val="bg1"/>
              </a:solidFill>
              <a:latin typeface="+mn-lt"/>
              <a:ea typeface="+mn-ea"/>
            </a:endParaRPr>
          </a:p>
        </p:txBody>
      </p:sp>
      <p:sp>
        <p:nvSpPr>
          <p:cNvPr id="132" name="正方形/長方形 131"/>
          <p:cNvSpPr/>
          <p:nvPr/>
        </p:nvSpPr>
        <p:spPr bwMode="auto">
          <a:xfrm>
            <a:off x="3302781" y="4650482"/>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開発生産性が低い</a:t>
            </a:r>
          </a:p>
        </p:txBody>
      </p:sp>
      <p:sp>
        <p:nvSpPr>
          <p:cNvPr id="133" name="正方形/長方形 132"/>
          <p:cNvSpPr/>
          <p:nvPr/>
        </p:nvSpPr>
        <p:spPr bwMode="auto">
          <a:xfrm>
            <a:off x="5772374" y="4074418"/>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非常に柔軟なデータ構造</a:t>
            </a:r>
            <a:endParaRPr kumimoji="0" lang="ja-JP" altLang="en-US" sz="1400" dirty="0">
              <a:solidFill>
                <a:schemeClr val="bg1"/>
              </a:solidFill>
              <a:latin typeface="+mn-lt"/>
              <a:ea typeface="+mn-ea"/>
            </a:endParaRPr>
          </a:p>
        </p:txBody>
      </p:sp>
      <p:sp>
        <p:nvSpPr>
          <p:cNvPr id="134" name="正方形/長方形 133"/>
          <p:cNvSpPr/>
          <p:nvPr/>
        </p:nvSpPr>
        <p:spPr bwMode="auto">
          <a:xfrm>
            <a:off x="5783187" y="4650482"/>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開発生産性が高い</a:t>
            </a:r>
            <a:endParaRPr kumimoji="0" lang="ja-JP" altLang="en-US" sz="1400" dirty="0">
              <a:solidFill>
                <a:schemeClr val="bg1"/>
              </a:solidFill>
              <a:latin typeface="+mn-lt"/>
              <a:ea typeface="+mn-ea"/>
            </a:endParaRPr>
          </a:p>
        </p:txBody>
      </p:sp>
      <p:sp>
        <p:nvSpPr>
          <p:cNvPr id="135" name="正方形/長方形 134"/>
          <p:cNvSpPr/>
          <p:nvPr/>
        </p:nvSpPr>
        <p:spPr bwMode="auto">
          <a:xfrm>
            <a:off x="5783187" y="5226546"/>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一定のリソースが必要</a:t>
            </a:r>
            <a:endParaRPr kumimoji="0" lang="ja-JP" altLang="en-US" sz="1400" dirty="0">
              <a:solidFill>
                <a:schemeClr val="bg1"/>
              </a:solidFill>
              <a:latin typeface="+mn-lt"/>
              <a:ea typeface="+mn-ea"/>
            </a:endParaRPr>
          </a:p>
        </p:txBody>
      </p:sp>
      <p:sp>
        <p:nvSpPr>
          <p:cNvPr id="136" name="正方形/長方形 135"/>
          <p:cNvSpPr/>
          <p:nvPr/>
        </p:nvSpPr>
        <p:spPr bwMode="auto">
          <a:xfrm>
            <a:off x="5783187" y="5802610"/>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smtClean="0">
                <a:solidFill>
                  <a:schemeClr val="bg1"/>
                </a:solidFill>
                <a:latin typeface="+mn-lt"/>
                <a:ea typeface="+mn-ea"/>
              </a:rPr>
              <a:t>SQL</a:t>
            </a:r>
            <a:r>
              <a:rPr kumimoji="0" lang="ja-JP" altLang="en-US" sz="1400" dirty="0" smtClean="0">
                <a:solidFill>
                  <a:schemeClr val="bg1"/>
                </a:solidFill>
                <a:latin typeface="+mn-lt"/>
                <a:ea typeface="+mn-ea"/>
              </a:rPr>
              <a:t>言語の整備</a:t>
            </a:r>
            <a:endParaRPr kumimoji="0" lang="ja-JP" altLang="en-US" sz="1400" dirty="0">
              <a:solidFill>
                <a:schemeClr val="bg1"/>
              </a:solidFill>
              <a:latin typeface="+mn-lt"/>
              <a:ea typeface="+mn-ea"/>
            </a:endParaRPr>
          </a:p>
        </p:txBody>
      </p:sp>
      <p:sp>
        <p:nvSpPr>
          <p:cNvPr id="71" name="正方形/長方形 70"/>
          <p:cNvSpPr/>
          <p:nvPr/>
        </p:nvSpPr>
        <p:spPr bwMode="auto">
          <a:xfrm>
            <a:off x="990599" y="5226546"/>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リソース</a:t>
            </a:r>
            <a:r>
              <a:rPr kumimoji="0" lang="ja-JP" altLang="en-US" sz="1400" dirty="0" smtClean="0">
                <a:solidFill>
                  <a:schemeClr val="bg1"/>
                </a:solidFill>
                <a:latin typeface="+mn-lt"/>
                <a:ea typeface="+mn-ea"/>
              </a:rPr>
              <a:t>をそれほど必要としない</a:t>
            </a:r>
            <a:endParaRPr kumimoji="0" lang="ja-JP" altLang="en-US" sz="1400" dirty="0">
              <a:solidFill>
                <a:schemeClr val="bg1"/>
              </a:solidFill>
              <a:latin typeface="+mn-lt"/>
              <a:ea typeface="+mn-ea"/>
            </a:endParaRPr>
          </a:p>
        </p:txBody>
      </p:sp>
      <p:sp>
        <p:nvSpPr>
          <p:cNvPr id="72" name="正方形/長方形 71"/>
          <p:cNvSpPr/>
          <p:nvPr/>
        </p:nvSpPr>
        <p:spPr bwMode="auto">
          <a:xfrm>
            <a:off x="3291968" y="5226546"/>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リソースをそれほど必要としない</a:t>
            </a:r>
          </a:p>
        </p:txBody>
      </p:sp>
      <p:sp>
        <p:nvSpPr>
          <p:cNvPr id="74" name="正方形/長方形 73"/>
          <p:cNvSpPr/>
          <p:nvPr/>
        </p:nvSpPr>
        <p:spPr bwMode="auto">
          <a:xfrm>
            <a:off x="984935" y="5802610"/>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大規模</a:t>
            </a:r>
            <a:r>
              <a:rPr kumimoji="0" lang="ja-JP" altLang="en-US" sz="1400" dirty="0" smtClean="0">
                <a:solidFill>
                  <a:schemeClr val="bg1"/>
                </a:solidFill>
                <a:latin typeface="+mn-lt"/>
                <a:ea typeface="+mn-ea"/>
              </a:rPr>
              <a:t>データの高速</a:t>
            </a:r>
            <a:r>
              <a:rPr kumimoji="0" lang="ja-JP" altLang="en-US" sz="1400" dirty="0">
                <a:solidFill>
                  <a:schemeClr val="bg1"/>
                </a:solidFill>
                <a:latin typeface="+mn-lt"/>
                <a:ea typeface="+mn-ea"/>
              </a:rPr>
              <a:t>処理</a:t>
            </a:r>
          </a:p>
        </p:txBody>
      </p:sp>
      <p:sp>
        <p:nvSpPr>
          <p:cNvPr id="75" name="正方形/長方形 74"/>
          <p:cNvSpPr/>
          <p:nvPr/>
        </p:nvSpPr>
        <p:spPr bwMode="auto">
          <a:xfrm>
            <a:off x="3286304" y="5802610"/>
            <a:ext cx="1752600" cy="501402"/>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smtClean="0">
                <a:solidFill>
                  <a:schemeClr val="bg1"/>
                </a:solidFill>
                <a:latin typeface="+mn-lt"/>
                <a:ea typeface="+mn-ea"/>
              </a:rPr>
              <a:t>CODASYL</a:t>
            </a:r>
            <a:r>
              <a:rPr kumimoji="0" lang="ja-JP" altLang="en-US" sz="1400" dirty="0" smtClean="0">
                <a:solidFill>
                  <a:schemeClr val="bg1"/>
                </a:solidFill>
                <a:latin typeface="+mn-lt"/>
                <a:ea typeface="+mn-ea"/>
              </a:rPr>
              <a:t>規格</a:t>
            </a:r>
            <a:endParaRPr kumimoji="0" lang="ja-JP" altLang="en-US" sz="1400" dirty="0">
              <a:solidFill>
                <a:schemeClr val="bg1"/>
              </a:solidFill>
              <a:latin typeface="+mn-lt"/>
              <a:ea typeface="+mn-ea"/>
            </a:endParaRPr>
          </a:p>
        </p:txBody>
      </p:sp>
      <p:sp>
        <p:nvSpPr>
          <p:cNvPr id="4" name="角丸四角形吹き出し 3"/>
          <p:cNvSpPr/>
          <p:nvPr/>
        </p:nvSpPr>
        <p:spPr bwMode="auto">
          <a:xfrm>
            <a:off x="99956" y="1052736"/>
            <a:ext cx="877431" cy="720080"/>
          </a:xfrm>
          <a:prstGeom prst="wedgeRoundRectCallout">
            <a:avLst>
              <a:gd name="adj1" fmla="val 74458"/>
              <a:gd name="adj2" fmla="val 109047"/>
              <a:gd name="adj3" fmla="val 16667"/>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smtClean="0">
                <a:solidFill>
                  <a:schemeClr val="bg1"/>
                </a:solidFill>
                <a:latin typeface="+mn-lt"/>
                <a:ea typeface="+mn-ea"/>
              </a:rPr>
              <a:t>HTML</a:t>
            </a:r>
          </a:p>
          <a:p>
            <a:pPr algn="ctr">
              <a:spcBef>
                <a:spcPct val="20000"/>
              </a:spcBef>
            </a:pPr>
            <a:r>
              <a:rPr kumimoji="0" lang="en-US" altLang="ja-JP" dirty="0" smtClean="0">
                <a:solidFill>
                  <a:schemeClr val="bg1"/>
                </a:solidFill>
                <a:latin typeface="+mn-lt"/>
                <a:ea typeface="+mn-ea"/>
              </a:rPr>
              <a:t>XML</a:t>
            </a:r>
            <a:endParaRPr kumimoji="0" lang="ja-JP" altLang="en-US" dirty="0">
              <a:solidFill>
                <a:schemeClr val="bg1"/>
              </a:solidFill>
              <a:latin typeface="+mn-lt"/>
              <a:ea typeface="+mn-ea"/>
            </a:endParaRPr>
          </a:p>
        </p:txBody>
      </p:sp>
      <p:sp>
        <p:nvSpPr>
          <p:cNvPr id="77" name="角丸四角形吹き出し 76"/>
          <p:cNvSpPr/>
          <p:nvPr/>
        </p:nvSpPr>
        <p:spPr bwMode="auto">
          <a:xfrm>
            <a:off x="7884368" y="2952617"/>
            <a:ext cx="1181894" cy="952766"/>
          </a:xfrm>
          <a:prstGeom prst="wedgeRoundRectCallout">
            <a:avLst>
              <a:gd name="adj1" fmla="val -74122"/>
              <a:gd name="adj2" fmla="val -183389"/>
              <a:gd name="adj3" fmla="val 16667"/>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a:solidFill>
                  <a:schemeClr val="bg1"/>
                </a:solidFill>
                <a:latin typeface="+mn-lt"/>
                <a:ea typeface="+mn-ea"/>
              </a:rPr>
              <a:t>1980</a:t>
            </a:r>
            <a:r>
              <a:rPr kumimoji="0" lang="ja-JP" altLang="en-US" dirty="0">
                <a:solidFill>
                  <a:schemeClr val="bg1"/>
                </a:solidFill>
                <a:latin typeface="+mn-lt"/>
                <a:ea typeface="+mn-ea"/>
              </a:rPr>
              <a:t>年代以降主流に</a:t>
            </a:r>
          </a:p>
        </p:txBody>
      </p:sp>
    </p:spTree>
    <p:extLst>
      <p:ext uri="{BB962C8B-B14F-4D97-AF65-F5344CB8AC3E}">
        <p14:creationId xmlns:p14="http://schemas.microsoft.com/office/powerpoint/2010/main" val="319453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ppt_x"/>
                                          </p:val>
                                        </p:tav>
                                        <p:tav tm="100000">
                                          <p:val>
                                            <p:strVal val="#ppt_x"/>
                                          </p:val>
                                        </p:tav>
                                      </p:tavLst>
                                    </p:anim>
                                    <p:anim calcmode="lin" valueType="num">
                                      <p:cBhvr additive="base">
                                        <p:cTn id="12" dur="5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6"/>
                                        </p:tgtEl>
                                        <p:attrNameLst>
                                          <p:attrName>style.visibility</p:attrName>
                                        </p:attrNameLst>
                                      </p:cBhvr>
                                      <p:to>
                                        <p:strVal val="visible"/>
                                      </p:to>
                                    </p:set>
                                    <p:anim calcmode="lin" valueType="num">
                                      <p:cBhvr additive="base">
                                        <p:cTn id="15" dur="500" fill="hold"/>
                                        <p:tgtEl>
                                          <p:spTgt spid="126"/>
                                        </p:tgtEl>
                                        <p:attrNameLst>
                                          <p:attrName>ppt_x</p:attrName>
                                        </p:attrNameLst>
                                      </p:cBhvr>
                                      <p:tavLst>
                                        <p:tav tm="0">
                                          <p:val>
                                            <p:strVal val="#ppt_x"/>
                                          </p:val>
                                        </p:tav>
                                        <p:tav tm="100000">
                                          <p:val>
                                            <p:strVal val="#ppt_x"/>
                                          </p:val>
                                        </p:tav>
                                      </p:tavLst>
                                    </p:anim>
                                    <p:anim calcmode="lin" valueType="num">
                                      <p:cBhvr additive="base">
                                        <p:cTn id="16" dur="500" fill="hold"/>
                                        <p:tgtEl>
                                          <p:spTgt spid="1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500" fill="hold"/>
                                        <p:tgtEl>
                                          <p:spTgt spid="127"/>
                                        </p:tgtEl>
                                        <p:attrNameLst>
                                          <p:attrName>ppt_x</p:attrName>
                                        </p:attrNameLst>
                                      </p:cBhvr>
                                      <p:tavLst>
                                        <p:tav tm="0">
                                          <p:val>
                                            <p:strVal val="#ppt_x"/>
                                          </p:val>
                                        </p:tav>
                                        <p:tav tm="100000">
                                          <p:val>
                                            <p:strVal val="#ppt_x"/>
                                          </p:val>
                                        </p:tav>
                                      </p:tavLst>
                                    </p:anim>
                                    <p:anim calcmode="lin" valueType="num">
                                      <p:cBhvr additive="base">
                                        <p:cTn id="20" dur="500" fill="hold"/>
                                        <p:tgtEl>
                                          <p:spTgt spid="1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500" fill="hold"/>
                                        <p:tgtEl>
                                          <p:spTgt spid="130"/>
                                        </p:tgtEl>
                                        <p:attrNameLst>
                                          <p:attrName>ppt_x</p:attrName>
                                        </p:attrNameLst>
                                      </p:cBhvr>
                                      <p:tavLst>
                                        <p:tav tm="0">
                                          <p:val>
                                            <p:strVal val="#ppt_x"/>
                                          </p:val>
                                        </p:tav>
                                        <p:tav tm="100000">
                                          <p:val>
                                            <p:strVal val="#ppt_x"/>
                                          </p:val>
                                        </p:tav>
                                      </p:tavLst>
                                    </p:anim>
                                    <p:anim calcmode="lin" valueType="num">
                                      <p:cBhvr additive="base">
                                        <p:cTn id="24" dur="5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500" fill="hold"/>
                                        <p:tgtEl>
                                          <p:spTgt spid="71"/>
                                        </p:tgtEl>
                                        <p:attrNameLst>
                                          <p:attrName>ppt_x</p:attrName>
                                        </p:attrNameLst>
                                      </p:cBhvr>
                                      <p:tavLst>
                                        <p:tav tm="0">
                                          <p:val>
                                            <p:strVal val="#ppt_x"/>
                                          </p:val>
                                        </p:tav>
                                        <p:tav tm="100000">
                                          <p:val>
                                            <p:strVal val="#ppt_x"/>
                                          </p:val>
                                        </p:tav>
                                      </p:tavLst>
                                    </p:anim>
                                    <p:anim calcmode="lin" valueType="num">
                                      <p:cBhvr additive="base">
                                        <p:cTn id="28" dur="500" fill="hold"/>
                                        <p:tgtEl>
                                          <p:spTgt spid="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3"/>
                                        </p:tgtEl>
                                        <p:attrNameLst>
                                          <p:attrName>style.visibility</p:attrName>
                                        </p:attrNameLst>
                                      </p:cBhvr>
                                      <p:to>
                                        <p:strVal val="visible"/>
                                      </p:to>
                                    </p:set>
                                    <p:anim calcmode="lin" valueType="num">
                                      <p:cBhvr additive="base">
                                        <p:cTn id="41" dur="500" fill="hold"/>
                                        <p:tgtEl>
                                          <p:spTgt spid="123"/>
                                        </p:tgtEl>
                                        <p:attrNameLst>
                                          <p:attrName>ppt_x</p:attrName>
                                        </p:attrNameLst>
                                      </p:cBhvr>
                                      <p:tavLst>
                                        <p:tav tm="0">
                                          <p:val>
                                            <p:strVal val="#ppt_x"/>
                                          </p:val>
                                        </p:tav>
                                        <p:tav tm="100000">
                                          <p:val>
                                            <p:strVal val="#ppt_x"/>
                                          </p:val>
                                        </p:tav>
                                      </p:tavLst>
                                    </p:anim>
                                    <p:anim calcmode="lin" valueType="num">
                                      <p:cBhvr additive="base">
                                        <p:cTn id="42" dur="500" fill="hold"/>
                                        <p:tgtEl>
                                          <p:spTgt spid="1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8"/>
                                        </p:tgtEl>
                                        <p:attrNameLst>
                                          <p:attrName>style.visibility</p:attrName>
                                        </p:attrNameLst>
                                      </p:cBhvr>
                                      <p:to>
                                        <p:strVal val="visible"/>
                                      </p:to>
                                    </p:set>
                                    <p:anim calcmode="lin" valueType="num">
                                      <p:cBhvr additive="base">
                                        <p:cTn id="45" dur="500" fill="hold"/>
                                        <p:tgtEl>
                                          <p:spTgt spid="128"/>
                                        </p:tgtEl>
                                        <p:attrNameLst>
                                          <p:attrName>ppt_x</p:attrName>
                                        </p:attrNameLst>
                                      </p:cBhvr>
                                      <p:tavLst>
                                        <p:tav tm="0">
                                          <p:val>
                                            <p:strVal val="#ppt_x"/>
                                          </p:val>
                                        </p:tav>
                                        <p:tav tm="100000">
                                          <p:val>
                                            <p:strVal val="#ppt_x"/>
                                          </p:val>
                                        </p:tav>
                                      </p:tavLst>
                                    </p:anim>
                                    <p:anim calcmode="lin" valueType="num">
                                      <p:cBhvr additive="base">
                                        <p:cTn id="46" dur="500" fill="hold"/>
                                        <p:tgtEl>
                                          <p:spTgt spid="12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1"/>
                                        </p:tgtEl>
                                        <p:attrNameLst>
                                          <p:attrName>style.visibility</p:attrName>
                                        </p:attrNameLst>
                                      </p:cBhvr>
                                      <p:to>
                                        <p:strVal val="visible"/>
                                      </p:to>
                                    </p:set>
                                    <p:anim calcmode="lin" valueType="num">
                                      <p:cBhvr additive="base">
                                        <p:cTn id="49" dur="500" fill="hold"/>
                                        <p:tgtEl>
                                          <p:spTgt spid="131"/>
                                        </p:tgtEl>
                                        <p:attrNameLst>
                                          <p:attrName>ppt_x</p:attrName>
                                        </p:attrNameLst>
                                      </p:cBhvr>
                                      <p:tavLst>
                                        <p:tav tm="0">
                                          <p:val>
                                            <p:strVal val="#ppt_x"/>
                                          </p:val>
                                        </p:tav>
                                        <p:tav tm="100000">
                                          <p:val>
                                            <p:strVal val="#ppt_x"/>
                                          </p:val>
                                        </p:tav>
                                      </p:tavLst>
                                    </p:anim>
                                    <p:anim calcmode="lin" valueType="num">
                                      <p:cBhvr additive="base">
                                        <p:cTn id="50" dur="500" fill="hold"/>
                                        <p:tgtEl>
                                          <p:spTgt spid="13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2"/>
                                        </p:tgtEl>
                                        <p:attrNameLst>
                                          <p:attrName>style.visibility</p:attrName>
                                        </p:attrNameLst>
                                      </p:cBhvr>
                                      <p:to>
                                        <p:strVal val="visible"/>
                                      </p:to>
                                    </p:set>
                                    <p:anim calcmode="lin" valueType="num">
                                      <p:cBhvr additive="base">
                                        <p:cTn id="53" dur="500" fill="hold"/>
                                        <p:tgtEl>
                                          <p:spTgt spid="132"/>
                                        </p:tgtEl>
                                        <p:attrNameLst>
                                          <p:attrName>ppt_x</p:attrName>
                                        </p:attrNameLst>
                                      </p:cBhvr>
                                      <p:tavLst>
                                        <p:tav tm="0">
                                          <p:val>
                                            <p:strVal val="#ppt_x"/>
                                          </p:val>
                                        </p:tav>
                                        <p:tav tm="100000">
                                          <p:val>
                                            <p:strVal val="#ppt_x"/>
                                          </p:val>
                                        </p:tav>
                                      </p:tavLst>
                                    </p:anim>
                                    <p:anim calcmode="lin" valueType="num">
                                      <p:cBhvr additive="base">
                                        <p:cTn id="54" dur="500" fill="hold"/>
                                        <p:tgtEl>
                                          <p:spTgt spid="13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additive="base">
                                        <p:cTn id="57" dur="500" fill="hold"/>
                                        <p:tgtEl>
                                          <p:spTgt spid="72"/>
                                        </p:tgtEl>
                                        <p:attrNameLst>
                                          <p:attrName>ppt_x</p:attrName>
                                        </p:attrNameLst>
                                      </p:cBhvr>
                                      <p:tavLst>
                                        <p:tav tm="0">
                                          <p:val>
                                            <p:strVal val="#ppt_x"/>
                                          </p:val>
                                        </p:tav>
                                        <p:tav tm="100000">
                                          <p:val>
                                            <p:strVal val="#ppt_x"/>
                                          </p:val>
                                        </p:tav>
                                      </p:tavLst>
                                    </p:anim>
                                    <p:anim calcmode="lin" valueType="num">
                                      <p:cBhvr additive="base">
                                        <p:cTn id="58" dur="500" fill="hold"/>
                                        <p:tgtEl>
                                          <p:spTgt spid="7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4"/>
                                        </p:tgtEl>
                                        <p:attrNameLst>
                                          <p:attrName>style.visibility</p:attrName>
                                        </p:attrNameLst>
                                      </p:cBhvr>
                                      <p:to>
                                        <p:strVal val="visible"/>
                                      </p:to>
                                    </p:set>
                                    <p:anim calcmode="lin" valueType="num">
                                      <p:cBhvr additive="base">
                                        <p:cTn id="67" dur="500" fill="hold"/>
                                        <p:tgtEl>
                                          <p:spTgt spid="124"/>
                                        </p:tgtEl>
                                        <p:attrNameLst>
                                          <p:attrName>ppt_x</p:attrName>
                                        </p:attrNameLst>
                                      </p:cBhvr>
                                      <p:tavLst>
                                        <p:tav tm="0">
                                          <p:val>
                                            <p:strVal val="#ppt_x"/>
                                          </p:val>
                                        </p:tav>
                                        <p:tav tm="100000">
                                          <p:val>
                                            <p:strVal val="#ppt_x"/>
                                          </p:val>
                                        </p:tav>
                                      </p:tavLst>
                                    </p:anim>
                                    <p:anim calcmode="lin" valueType="num">
                                      <p:cBhvr additive="base">
                                        <p:cTn id="68" dur="500" fill="hold"/>
                                        <p:tgtEl>
                                          <p:spTgt spid="12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5"/>
                                        </p:tgtEl>
                                        <p:attrNameLst>
                                          <p:attrName>style.visibility</p:attrName>
                                        </p:attrNameLst>
                                      </p:cBhvr>
                                      <p:to>
                                        <p:strVal val="visible"/>
                                      </p:to>
                                    </p:set>
                                    <p:anim calcmode="lin" valueType="num">
                                      <p:cBhvr additive="base">
                                        <p:cTn id="71" dur="500" fill="hold"/>
                                        <p:tgtEl>
                                          <p:spTgt spid="125"/>
                                        </p:tgtEl>
                                        <p:attrNameLst>
                                          <p:attrName>ppt_x</p:attrName>
                                        </p:attrNameLst>
                                      </p:cBhvr>
                                      <p:tavLst>
                                        <p:tav tm="0">
                                          <p:val>
                                            <p:strVal val="#ppt_x"/>
                                          </p:val>
                                        </p:tav>
                                        <p:tav tm="100000">
                                          <p:val>
                                            <p:strVal val="#ppt_x"/>
                                          </p:val>
                                        </p:tav>
                                      </p:tavLst>
                                    </p:anim>
                                    <p:anim calcmode="lin" valueType="num">
                                      <p:cBhvr additive="base">
                                        <p:cTn id="72" dur="500" fill="hold"/>
                                        <p:tgtEl>
                                          <p:spTgt spid="12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9"/>
                                        </p:tgtEl>
                                        <p:attrNameLst>
                                          <p:attrName>style.visibility</p:attrName>
                                        </p:attrNameLst>
                                      </p:cBhvr>
                                      <p:to>
                                        <p:strVal val="visible"/>
                                      </p:to>
                                    </p:set>
                                    <p:anim calcmode="lin" valueType="num">
                                      <p:cBhvr additive="base">
                                        <p:cTn id="75" dur="500" fill="hold"/>
                                        <p:tgtEl>
                                          <p:spTgt spid="129"/>
                                        </p:tgtEl>
                                        <p:attrNameLst>
                                          <p:attrName>ppt_x</p:attrName>
                                        </p:attrNameLst>
                                      </p:cBhvr>
                                      <p:tavLst>
                                        <p:tav tm="0">
                                          <p:val>
                                            <p:strVal val="#ppt_x"/>
                                          </p:val>
                                        </p:tav>
                                        <p:tav tm="100000">
                                          <p:val>
                                            <p:strVal val="#ppt_x"/>
                                          </p:val>
                                        </p:tav>
                                      </p:tavLst>
                                    </p:anim>
                                    <p:anim calcmode="lin" valueType="num">
                                      <p:cBhvr additive="base">
                                        <p:cTn id="76" dur="500" fill="hold"/>
                                        <p:tgtEl>
                                          <p:spTgt spid="1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
                                        </p:tgtEl>
                                        <p:attrNameLst>
                                          <p:attrName>style.visibility</p:attrName>
                                        </p:attrNameLst>
                                      </p:cBhvr>
                                      <p:to>
                                        <p:strVal val="visible"/>
                                      </p:to>
                                    </p:set>
                                    <p:anim calcmode="lin" valueType="num">
                                      <p:cBhvr additive="base">
                                        <p:cTn id="79" dur="500" fill="hold"/>
                                        <p:tgtEl>
                                          <p:spTgt spid="133"/>
                                        </p:tgtEl>
                                        <p:attrNameLst>
                                          <p:attrName>ppt_x</p:attrName>
                                        </p:attrNameLst>
                                      </p:cBhvr>
                                      <p:tavLst>
                                        <p:tav tm="0">
                                          <p:val>
                                            <p:strVal val="#ppt_x"/>
                                          </p:val>
                                        </p:tav>
                                        <p:tav tm="100000">
                                          <p:val>
                                            <p:strVal val="#ppt_x"/>
                                          </p:val>
                                        </p:tav>
                                      </p:tavLst>
                                    </p:anim>
                                    <p:anim calcmode="lin" valueType="num">
                                      <p:cBhvr additive="base">
                                        <p:cTn id="80" dur="500" fill="hold"/>
                                        <p:tgtEl>
                                          <p:spTgt spid="1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4"/>
                                        </p:tgtEl>
                                        <p:attrNameLst>
                                          <p:attrName>style.visibility</p:attrName>
                                        </p:attrNameLst>
                                      </p:cBhvr>
                                      <p:to>
                                        <p:strVal val="visible"/>
                                      </p:to>
                                    </p:set>
                                    <p:anim calcmode="lin" valueType="num">
                                      <p:cBhvr additive="base">
                                        <p:cTn id="83" dur="500" fill="hold"/>
                                        <p:tgtEl>
                                          <p:spTgt spid="134"/>
                                        </p:tgtEl>
                                        <p:attrNameLst>
                                          <p:attrName>ppt_x</p:attrName>
                                        </p:attrNameLst>
                                      </p:cBhvr>
                                      <p:tavLst>
                                        <p:tav tm="0">
                                          <p:val>
                                            <p:strVal val="#ppt_x"/>
                                          </p:val>
                                        </p:tav>
                                        <p:tav tm="100000">
                                          <p:val>
                                            <p:strVal val="#ppt_x"/>
                                          </p:val>
                                        </p:tav>
                                      </p:tavLst>
                                    </p:anim>
                                    <p:anim calcmode="lin" valueType="num">
                                      <p:cBhvr additive="base">
                                        <p:cTn id="84" dur="500" fill="hold"/>
                                        <p:tgtEl>
                                          <p:spTgt spid="13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5"/>
                                        </p:tgtEl>
                                        <p:attrNameLst>
                                          <p:attrName>style.visibility</p:attrName>
                                        </p:attrNameLst>
                                      </p:cBhvr>
                                      <p:to>
                                        <p:strVal val="visible"/>
                                      </p:to>
                                    </p:set>
                                    <p:anim calcmode="lin" valueType="num">
                                      <p:cBhvr additive="base">
                                        <p:cTn id="87" dur="500" fill="hold"/>
                                        <p:tgtEl>
                                          <p:spTgt spid="135"/>
                                        </p:tgtEl>
                                        <p:attrNameLst>
                                          <p:attrName>ppt_x</p:attrName>
                                        </p:attrNameLst>
                                      </p:cBhvr>
                                      <p:tavLst>
                                        <p:tav tm="0">
                                          <p:val>
                                            <p:strVal val="#ppt_x"/>
                                          </p:val>
                                        </p:tav>
                                        <p:tav tm="100000">
                                          <p:val>
                                            <p:strVal val="#ppt_x"/>
                                          </p:val>
                                        </p:tav>
                                      </p:tavLst>
                                    </p:anim>
                                    <p:anim calcmode="lin" valueType="num">
                                      <p:cBhvr additive="base">
                                        <p:cTn id="88" dur="500" fill="hold"/>
                                        <p:tgtEl>
                                          <p:spTgt spid="13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6"/>
                                        </p:tgtEl>
                                        <p:attrNameLst>
                                          <p:attrName>style.visibility</p:attrName>
                                        </p:attrNameLst>
                                      </p:cBhvr>
                                      <p:to>
                                        <p:strVal val="visible"/>
                                      </p:to>
                                    </p:set>
                                    <p:anim calcmode="lin" valueType="num">
                                      <p:cBhvr additive="base">
                                        <p:cTn id="91" dur="500" fill="hold"/>
                                        <p:tgtEl>
                                          <p:spTgt spid="136"/>
                                        </p:tgtEl>
                                        <p:attrNameLst>
                                          <p:attrName>ppt_x</p:attrName>
                                        </p:attrNameLst>
                                      </p:cBhvr>
                                      <p:tavLst>
                                        <p:tav tm="0">
                                          <p:val>
                                            <p:strVal val="#ppt_x"/>
                                          </p:val>
                                        </p:tav>
                                        <p:tav tm="100000">
                                          <p:val>
                                            <p:strVal val="#ppt_x"/>
                                          </p:val>
                                        </p:tav>
                                      </p:tavLst>
                                    </p:anim>
                                    <p:anim calcmode="lin" valueType="num">
                                      <p:cBhvr additive="base">
                                        <p:cTn id="92"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500"/>
                                        <p:tgtEl>
                                          <p:spTgt spid="3"/>
                                        </p:tgtEl>
                                      </p:cBhvr>
                                    </p:animEffect>
                                  </p:childTnLst>
                                </p:cTn>
                              </p:par>
                            </p:childTnLst>
                          </p:cTn>
                        </p:par>
                        <p:par>
                          <p:cTn id="98" fill="hold">
                            <p:stCondLst>
                              <p:cond delay="500"/>
                            </p:stCondLst>
                            <p:childTnLst>
                              <p:par>
                                <p:cTn id="99" presetID="22" presetClass="entr" presetSubtype="1"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wipe(up)">
                                      <p:cBhvr>
                                        <p:cTn id="101" dur="500"/>
                                        <p:tgtEl>
                                          <p:spTgt spid="7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fade">
                                      <p:cBhvr>
                                        <p:cTn id="10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P spid="44" grpId="0"/>
      <p:bldP spid="125" grpId="0"/>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71" grpId="0" animBg="1"/>
      <p:bldP spid="72" grpId="0" animBg="1"/>
      <p:bldP spid="74" grpId="0" animBg="1"/>
      <p:bldP spid="75" grpId="0" animBg="1"/>
      <p:bldP spid="4" grpId="0" animBg="1"/>
      <p:bldP spid="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リレーショナルデータベース </a:t>
            </a:r>
            <a:r>
              <a:rPr kumimoji="1" lang="en-US" altLang="ja-JP" dirty="0" smtClean="0"/>
              <a:t>(RDBMS)</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169354711"/>
              </p:ext>
            </p:extLst>
          </p:nvPr>
        </p:nvGraphicFramePr>
        <p:xfrm>
          <a:off x="683567" y="2132856"/>
          <a:ext cx="4200128" cy="1455935"/>
        </p:xfrm>
        <a:graphic>
          <a:graphicData uri="http://schemas.openxmlformats.org/drawingml/2006/table">
            <a:tbl>
              <a:tblPr firstRow="1" bandCol="1">
                <a:tableStyleId>{5A111915-BE36-4E01-A7E5-04B1672EAD32}</a:tableStyleId>
              </a:tblPr>
              <a:tblGrid>
                <a:gridCol w="1050032"/>
                <a:gridCol w="1050032"/>
                <a:gridCol w="1050032"/>
                <a:gridCol w="1050032"/>
              </a:tblGrid>
              <a:tr h="291187">
                <a:tc>
                  <a:txBody>
                    <a:bodyPr/>
                    <a:lstStyle/>
                    <a:p>
                      <a:pPr algn="ctr"/>
                      <a:r>
                        <a:rPr kumimoji="1" lang="ja-JP" altLang="en-US" sz="1200" dirty="0" smtClean="0"/>
                        <a:t>社員番号</a:t>
                      </a:r>
                      <a:endParaRPr kumimoji="1" lang="ja-JP" altLang="en-US" sz="1200" dirty="0"/>
                    </a:p>
                  </a:txBody>
                  <a:tcPr/>
                </a:tc>
                <a:tc>
                  <a:txBody>
                    <a:bodyPr/>
                    <a:lstStyle/>
                    <a:p>
                      <a:pPr algn="ctr"/>
                      <a:r>
                        <a:rPr kumimoji="1" lang="ja-JP" altLang="en-US" sz="1200" dirty="0" smtClean="0"/>
                        <a:t>氏名</a:t>
                      </a:r>
                      <a:endParaRPr kumimoji="1" lang="ja-JP" altLang="en-US" sz="1200" dirty="0"/>
                    </a:p>
                  </a:txBody>
                  <a:tcPr/>
                </a:tc>
                <a:tc>
                  <a:txBody>
                    <a:bodyPr/>
                    <a:lstStyle/>
                    <a:p>
                      <a:pPr algn="ctr"/>
                      <a:r>
                        <a:rPr kumimoji="1" lang="ja-JP" altLang="en-US" sz="1200" dirty="0" smtClean="0"/>
                        <a:t>住所コード</a:t>
                      </a:r>
                      <a:endParaRPr kumimoji="1" lang="ja-JP" altLang="en-US" sz="1200" dirty="0"/>
                    </a:p>
                  </a:txBody>
                  <a:tcPr/>
                </a:tc>
                <a:tc>
                  <a:txBody>
                    <a:bodyPr/>
                    <a:lstStyle/>
                    <a:p>
                      <a:pPr algn="ctr"/>
                      <a:r>
                        <a:rPr kumimoji="1" lang="ja-JP" altLang="en-US" sz="1200" dirty="0" smtClean="0"/>
                        <a:t>通勤手段</a:t>
                      </a:r>
                      <a:endParaRPr kumimoji="1" lang="ja-JP" altLang="en-US" sz="1200" dirty="0"/>
                    </a:p>
                  </a:txBody>
                  <a:tcPr/>
                </a:tc>
              </a:tr>
              <a:tr h="291187">
                <a:tc>
                  <a:txBody>
                    <a:bodyPr/>
                    <a:lstStyle/>
                    <a:p>
                      <a:pPr algn="ctr"/>
                      <a:r>
                        <a:rPr kumimoji="1" lang="en-US" altLang="ja-JP" sz="1200" dirty="0" smtClean="0"/>
                        <a:t>S001</a:t>
                      </a:r>
                      <a:endParaRPr kumimoji="1" lang="ja-JP" altLang="en-US" sz="1200" dirty="0"/>
                    </a:p>
                  </a:txBody>
                  <a:tcPr/>
                </a:tc>
                <a:tc>
                  <a:txBody>
                    <a:bodyPr/>
                    <a:lstStyle/>
                    <a:p>
                      <a:pPr algn="ctr"/>
                      <a:r>
                        <a:rPr kumimoji="1" lang="ja-JP" altLang="en-US" sz="1200" dirty="0" smtClean="0"/>
                        <a:t>大越　章司</a:t>
                      </a:r>
                      <a:endParaRPr kumimoji="1" lang="ja-JP" altLang="en-US" sz="1200" dirty="0"/>
                    </a:p>
                  </a:txBody>
                  <a:tcPr/>
                </a:tc>
                <a:tc>
                  <a:txBody>
                    <a:bodyPr/>
                    <a:lstStyle/>
                    <a:p>
                      <a:pPr algn="ctr"/>
                      <a:r>
                        <a:rPr kumimoji="1" lang="en-US" altLang="ja-JP" sz="1200" dirty="0" smtClean="0"/>
                        <a:t>J101</a:t>
                      </a:r>
                      <a:endParaRPr kumimoji="1" lang="ja-JP" altLang="en-US" sz="1200" dirty="0"/>
                    </a:p>
                  </a:txBody>
                  <a:tcPr/>
                </a:tc>
                <a:tc>
                  <a:txBody>
                    <a:bodyPr/>
                    <a:lstStyle/>
                    <a:p>
                      <a:pPr algn="ctr"/>
                      <a:r>
                        <a:rPr kumimoji="1" lang="ja-JP" altLang="en-US" sz="1200" dirty="0" smtClean="0"/>
                        <a:t>鉄道</a:t>
                      </a:r>
                      <a:endParaRPr kumimoji="1" lang="ja-JP" altLang="en-US" sz="1200" dirty="0"/>
                    </a:p>
                  </a:txBody>
                  <a:tcPr/>
                </a:tc>
              </a:tr>
              <a:tr h="291187">
                <a:tc>
                  <a:txBody>
                    <a:bodyPr/>
                    <a:lstStyle/>
                    <a:p>
                      <a:pPr algn="ctr"/>
                      <a:r>
                        <a:rPr kumimoji="1" lang="en-US" altLang="ja-JP" sz="1200" dirty="0" smtClean="0"/>
                        <a:t>S002</a:t>
                      </a:r>
                      <a:endParaRPr kumimoji="1" lang="ja-JP" altLang="en-US" sz="1200" dirty="0"/>
                    </a:p>
                  </a:txBody>
                  <a:tcPr/>
                </a:tc>
                <a:tc>
                  <a:txBody>
                    <a:bodyPr/>
                    <a:lstStyle/>
                    <a:p>
                      <a:pPr algn="ctr"/>
                      <a:r>
                        <a:rPr kumimoji="1" lang="ja-JP" altLang="en-US" sz="1200" dirty="0" smtClean="0"/>
                        <a:t>斎藤　昌義</a:t>
                      </a:r>
                      <a:endParaRPr kumimoji="1" lang="ja-JP" altLang="en-US" sz="1200" dirty="0"/>
                    </a:p>
                  </a:txBody>
                  <a:tcPr/>
                </a:tc>
                <a:tc>
                  <a:txBody>
                    <a:bodyPr/>
                    <a:lstStyle/>
                    <a:p>
                      <a:pPr algn="ctr"/>
                      <a:r>
                        <a:rPr kumimoji="1" lang="en-US" altLang="ja-JP" sz="1200" dirty="0" smtClean="0"/>
                        <a:t>J302</a:t>
                      </a:r>
                      <a:endParaRPr kumimoji="1" lang="ja-JP" altLang="en-US" sz="1200" dirty="0"/>
                    </a:p>
                  </a:txBody>
                  <a:tcPr/>
                </a:tc>
                <a:tc>
                  <a:txBody>
                    <a:bodyPr/>
                    <a:lstStyle/>
                    <a:p>
                      <a:pPr algn="ctr"/>
                      <a:r>
                        <a:rPr kumimoji="1" lang="ja-JP" altLang="en-US" sz="1200" dirty="0" smtClean="0"/>
                        <a:t>鉄道</a:t>
                      </a:r>
                      <a:endParaRPr kumimoji="1" lang="ja-JP" altLang="en-US" sz="1200" dirty="0"/>
                    </a:p>
                  </a:txBody>
                  <a:tcPr/>
                </a:tc>
              </a:tr>
              <a:tr h="291187">
                <a:tc>
                  <a:txBody>
                    <a:bodyPr/>
                    <a:lstStyle/>
                    <a:p>
                      <a:pPr algn="ctr"/>
                      <a:r>
                        <a:rPr kumimoji="1" lang="en-US" altLang="ja-JP" sz="1200" dirty="0" smtClean="0"/>
                        <a:t>S003</a:t>
                      </a:r>
                      <a:endParaRPr kumimoji="1" lang="ja-JP" altLang="en-US" sz="1200" dirty="0"/>
                    </a:p>
                  </a:txBody>
                  <a:tcPr/>
                </a:tc>
                <a:tc>
                  <a:txBody>
                    <a:bodyPr/>
                    <a:lstStyle/>
                    <a:p>
                      <a:pPr algn="ctr"/>
                      <a:r>
                        <a:rPr kumimoji="1" lang="ja-JP" altLang="en-US" sz="1200" dirty="0" smtClean="0"/>
                        <a:t>山田　太郎</a:t>
                      </a:r>
                      <a:endParaRPr kumimoji="1" lang="ja-JP" altLang="en-US" sz="1200" dirty="0"/>
                    </a:p>
                  </a:txBody>
                  <a:tcPr/>
                </a:tc>
                <a:tc>
                  <a:txBody>
                    <a:bodyPr/>
                    <a:lstStyle/>
                    <a:p>
                      <a:pPr algn="ctr"/>
                      <a:r>
                        <a:rPr kumimoji="1" lang="en-US" altLang="ja-JP" sz="1200" dirty="0" smtClean="0"/>
                        <a:t>J201</a:t>
                      </a:r>
                      <a:endParaRPr kumimoji="1" lang="ja-JP" altLang="en-US" sz="1200" dirty="0"/>
                    </a:p>
                  </a:txBody>
                  <a:tcPr/>
                </a:tc>
                <a:tc>
                  <a:txBody>
                    <a:bodyPr/>
                    <a:lstStyle/>
                    <a:p>
                      <a:pPr algn="ctr"/>
                      <a:r>
                        <a:rPr kumimoji="1" lang="ja-JP" altLang="en-US" sz="1200" dirty="0" smtClean="0"/>
                        <a:t>バス</a:t>
                      </a:r>
                      <a:endParaRPr kumimoji="1" lang="ja-JP" altLang="en-US" sz="1200" dirty="0"/>
                    </a:p>
                  </a:txBody>
                  <a:tcPr/>
                </a:tc>
              </a:tr>
              <a:tr h="291187">
                <a:tc>
                  <a:txBody>
                    <a:bodyPr/>
                    <a:lstStyle/>
                    <a:p>
                      <a:pPr algn="ctr"/>
                      <a:r>
                        <a:rPr kumimoji="1" lang="en-US" altLang="ja-JP" sz="1200" dirty="0" smtClean="0"/>
                        <a:t>S004</a:t>
                      </a:r>
                      <a:endParaRPr kumimoji="1" lang="ja-JP" altLang="en-US" sz="1200" dirty="0"/>
                    </a:p>
                  </a:txBody>
                  <a:tcPr/>
                </a:tc>
                <a:tc>
                  <a:txBody>
                    <a:bodyPr/>
                    <a:lstStyle/>
                    <a:p>
                      <a:pPr algn="ctr"/>
                      <a:r>
                        <a:rPr kumimoji="1" lang="ja-JP" altLang="en-US" sz="1200" dirty="0" smtClean="0"/>
                        <a:t>山本　次郎</a:t>
                      </a:r>
                      <a:endParaRPr kumimoji="1" lang="ja-JP" altLang="en-US" sz="1200" dirty="0"/>
                    </a:p>
                  </a:txBody>
                  <a:tcPr/>
                </a:tc>
                <a:tc>
                  <a:txBody>
                    <a:bodyPr/>
                    <a:lstStyle/>
                    <a:p>
                      <a:pPr algn="ctr"/>
                      <a:r>
                        <a:rPr kumimoji="1" lang="en-US" altLang="ja-JP" sz="1200" dirty="0" smtClean="0"/>
                        <a:t>J401</a:t>
                      </a:r>
                      <a:endParaRPr kumimoji="1" lang="ja-JP" altLang="en-US" sz="1200" dirty="0"/>
                    </a:p>
                  </a:txBody>
                  <a:tcPr/>
                </a:tc>
                <a:tc>
                  <a:txBody>
                    <a:bodyPr/>
                    <a:lstStyle/>
                    <a:p>
                      <a:pPr algn="ctr"/>
                      <a:r>
                        <a:rPr kumimoji="1" lang="ja-JP" altLang="en-US" sz="1200" dirty="0" smtClean="0"/>
                        <a:t>鉄道</a:t>
                      </a:r>
                      <a:endParaRPr kumimoji="1" lang="ja-JP" altLang="en-US" sz="1200" dirty="0"/>
                    </a:p>
                  </a:txBody>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789812875"/>
              </p:ext>
            </p:extLst>
          </p:nvPr>
        </p:nvGraphicFramePr>
        <p:xfrm>
          <a:off x="5148063" y="2132856"/>
          <a:ext cx="3312369" cy="1455935"/>
        </p:xfrm>
        <a:graphic>
          <a:graphicData uri="http://schemas.openxmlformats.org/drawingml/2006/table">
            <a:tbl>
              <a:tblPr firstRow="1" bandCol="1">
                <a:tableStyleId>{5A111915-BE36-4E01-A7E5-04B1672EAD32}</a:tableStyleId>
              </a:tblPr>
              <a:tblGrid>
                <a:gridCol w="1104123"/>
                <a:gridCol w="1104123"/>
                <a:gridCol w="1104123"/>
              </a:tblGrid>
              <a:tr h="291187">
                <a:tc>
                  <a:txBody>
                    <a:bodyPr/>
                    <a:lstStyle/>
                    <a:p>
                      <a:pPr algn="ctr"/>
                      <a:r>
                        <a:rPr kumimoji="1" lang="ja-JP" altLang="en-US" sz="1200" dirty="0" smtClean="0"/>
                        <a:t>住所コード</a:t>
                      </a:r>
                      <a:endParaRPr kumimoji="1" lang="ja-JP" altLang="en-US" sz="1200" dirty="0"/>
                    </a:p>
                  </a:txBody>
                  <a:tcPr/>
                </a:tc>
                <a:tc>
                  <a:txBody>
                    <a:bodyPr/>
                    <a:lstStyle/>
                    <a:p>
                      <a:pPr algn="ctr"/>
                      <a:r>
                        <a:rPr kumimoji="1" lang="ja-JP" altLang="en-US" sz="1200" dirty="0" smtClean="0"/>
                        <a:t>乗車駅</a:t>
                      </a:r>
                      <a:endParaRPr kumimoji="1" lang="ja-JP" altLang="en-US" sz="1200" dirty="0"/>
                    </a:p>
                  </a:txBody>
                  <a:tcPr/>
                </a:tc>
                <a:tc>
                  <a:txBody>
                    <a:bodyPr/>
                    <a:lstStyle/>
                    <a:p>
                      <a:pPr algn="ctr"/>
                      <a:r>
                        <a:rPr kumimoji="1" lang="ja-JP" altLang="en-US" sz="1200" dirty="0" smtClean="0"/>
                        <a:t>通勤手当</a:t>
                      </a:r>
                      <a:endParaRPr kumimoji="1" lang="ja-JP" altLang="en-US" sz="1200" dirty="0"/>
                    </a:p>
                  </a:txBody>
                  <a:tcPr/>
                </a:tc>
              </a:tr>
              <a:tr h="291187">
                <a:tc>
                  <a:txBody>
                    <a:bodyPr/>
                    <a:lstStyle/>
                    <a:p>
                      <a:pPr algn="ctr"/>
                      <a:r>
                        <a:rPr kumimoji="1" lang="en-US" altLang="ja-JP" sz="1200" dirty="0" smtClean="0"/>
                        <a:t>J101</a:t>
                      </a:r>
                      <a:endParaRPr kumimoji="1" lang="ja-JP" altLang="en-US" sz="1200" dirty="0"/>
                    </a:p>
                  </a:txBody>
                  <a:tcPr/>
                </a:tc>
                <a:tc>
                  <a:txBody>
                    <a:bodyPr/>
                    <a:lstStyle/>
                    <a:p>
                      <a:pPr algn="ctr"/>
                      <a:r>
                        <a:rPr kumimoji="1" lang="ja-JP" altLang="en-US" sz="1200" dirty="0" smtClean="0"/>
                        <a:t>柏</a:t>
                      </a:r>
                      <a:endParaRPr kumimoji="1" lang="ja-JP" altLang="en-US" sz="1200" dirty="0"/>
                    </a:p>
                  </a:txBody>
                  <a:tcPr/>
                </a:tc>
                <a:tc>
                  <a:txBody>
                    <a:bodyPr/>
                    <a:lstStyle/>
                    <a:p>
                      <a:pPr algn="ctr"/>
                      <a:r>
                        <a:rPr kumimoji="1" lang="en-US" altLang="ja-JP" sz="1200" dirty="0" smtClean="0"/>
                        <a:t>\38,000</a:t>
                      </a:r>
                    </a:p>
                  </a:txBody>
                  <a:tcPr/>
                </a:tc>
              </a:tr>
              <a:tr h="291187">
                <a:tc>
                  <a:txBody>
                    <a:bodyPr/>
                    <a:lstStyle/>
                    <a:p>
                      <a:pPr algn="ctr"/>
                      <a:r>
                        <a:rPr kumimoji="1" lang="en-US" altLang="ja-JP" sz="1200" dirty="0" smtClean="0"/>
                        <a:t>J201</a:t>
                      </a:r>
                      <a:endParaRPr kumimoji="1" lang="ja-JP" altLang="en-US" sz="1200" dirty="0"/>
                    </a:p>
                  </a:txBody>
                  <a:tcPr/>
                </a:tc>
                <a:tc>
                  <a:txBody>
                    <a:bodyPr/>
                    <a:lstStyle/>
                    <a:p>
                      <a:pPr algn="ctr"/>
                      <a:r>
                        <a:rPr kumimoji="1" lang="ja-JP" altLang="en-US" sz="1200" dirty="0" smtClean="0"/>
                        <a:t>浅草</a:t>
                      </a:r>
                      <a:endParaRPr kumimoji="1" lang="ja-JP" altLang="en-US" sz="1200" dirty="0"/>
                    </a:p>
                  </a:txBody>
                  <a:tcPr/>
                </a:tc>
                <a:tc>
                  <a:txBody>
                    <a:bodyPr/>
                    <a:lstStyle/>
                    <a:p>
                      <a:pPr algn="ctr"/>
                      <a:r>
                        <a:rPr kumimoji="1" lang="en-US" altLang="ja-JP" sz="1200" dirty="0" smtClean="0"/>
                        <a:t>\12,000</a:t>
                      </a:r>
                      <a:endParaRPr kumimoji="1" lang="ja-JP" altLang="en-US" sz="1200" dirty="0"/>
                    </a:p>
                  </a:txBody>
                  <a:tcPr/>
                </a:tc>
              </a:tr>
              <a:tr h="291187">
                <a:tc>
                  <a:txBody>
                    <a:bodyPr/>
                    <a:lstStyle/>
                    <a:p>
                      <a:pPr algn="ctr"/>
                      <a:r>
                        <a:rPr kumimoji="1" lang="en-US" altLang="ja-JP" sz="1200" dirty="0" smtClean="0"/>
                        <a:t>J302</a:t>
                      </a:r>
                      <a:endParaRPr kumimoji="1" lang="ja-JP" altLang="en-US" sz="1200" dirty="0"/>
                    </a:p>
                  </a:txBody>
                  <a:tcPr/>
                </a:tc>
                <a:tc>
                  <a:txBody>
                    <a:bodyPr/>
                    <a:lstStyle/>
                    <a:p>
                      <a:pPr algn="ctr"/>
                      <a:r>
                        <a:rPr kumimoji="1" lang="ja-JP" altLang="en-US" sz="1200" dirty="0" smtClean="0"/>
                        <a:t>国立</a:t>
                      </a:r>
                      <a:endParaRPr kumimoji="1" lang="ja-JP" altLang="en-US" sz="1200" dirty="0"/>
                    </a:p>
                  </a:txBody>
                  <a:tcPr/>
                </a:tc>
                <a:tc>
                  <a:txBody>
                    <a:bodyPr/>
                    <a:lstStyle/>
                    <a:p>
                      <a:pPr algn="ctr"/>
                      <a:r>
                        <a:rPr kumimoji="1" lang="en-US" altLang="ja-JP" sz="1200" dirty="0" smtClean="0"/>
                        <a:t>\34,000</a:t>
                      </a:r>
                      <a:endParaRPr kumimoji="1" lang="ja-JP" altLang="en-US" sz="1200" dirty="0"/>
                    </a:p>
                  </a:txBody>
                  <a:tcPr/>
                </a:tc>
              </a:tr>
              <a:tr h="291187">
                <a:tc>
                  <a:txBody>
                    <a:bodyPr/>
                    <a:lstStyle/>
                    <a:p>
                      <a:pPr algn="ctr"/>
                      <a:r>
                        <a:rPr kumimoji="1" lang="en-US" altLang="ja-JP" sz="1200" dirty="0" smtClean="0"/>
                        <a:t>J401</a:t>
                      </a:r>
                      <a:endParaRPr kumimoji="1" lang="ja-JP" altLang="en-US" sz="1200" dirty="0"/>
                    </a:p>
                  </a:txBody>
                  <a:tcPr/>
                </a:tc>
                <a:tc>
                  <a:txBody>
                    <a:bodyPr/>
                    <a:lstStyle/>
                    <a:p>
                      <a:pPr algn="ctr"/>
                      <a:r>
                        <a:rPr kumimoji="1" lang="ja-JP" altLang="en-US" sz="1200" dirty="0" smtClean="0"/>
                        <a:t>横浜</a:t>
                      </a:r>
                      <a:endParaRPr kumimoji="1" lang="ja-JP" altLang="en-US" sz="1200" dirty="0"/>
                    </a:p>
                  </a:txBody>
                  <a:tcPr/>
                </a:tc>
                <a:tc>
                  <a:txBody>
                    <a:bodyPr/>
                    <a:lstStyle/>
                    <a:p>
                      <a:pPr algn="ctr"/>
                      <a:r>
                        <a:rPr kumimoji="1" lang="en-US" altLang="ja-JP" sz="1200" dirty="0" smtClean="0"/>
                        <a:t>\43,000</a:t>
                      </a:r>
                      <a:endParaRPr kumimoji="1" lang="ja-JP" altLang="en-US" sz="1200" dirty="0"/>
                    </a:p>
                  </a:txBody>
                  <a:tcPr/>
                </a:tc>
              </a:tr>
            </a:tbl>
          </a:graphicData>
        </a:graphic>
      </p:graphicFrame>
      <p:sp>
        <p:nvSpPr>
          <p:cNvPr id="6" name="テキスト ボックス 5"/>
          <p:cNvSpPr txBox="1"/>
          <p:nvPr/>
        </p:nvSpPr>
        <p:spPr>
          <a:xfrm>
            <a:off x="683566" y="1844824"/>
            <a:ext cx="954107" cy="276999"/>
          </a:xfrm>
          <a:prstGeom prst="rect">
            <a:avLst/>
          </a:prstGeom>
          <a:noFill/>
        </p:spPr>
        <p:txBody>
          <a:bodyPr wrap="none" rtlCol="0">
            <a:spAutoFit/>
          </a:bodyPr>
          <a:lstStyle/>
          <a:p>
            <a:r>
              <a:rPr kumimoji="1" lang="ja-JP" altLang="en-US" sz="1200" dirty="0" smtClean="0">
                <a:solidFill>
                  <a:schemeClr val="accent4"/>
                </a:solidFill>
                <a:latin typeface="+mn-lt"/>
                <a:ea typeface="+mn-ea"/>
              </a:rPr>
              <a:t>社員通勤表</a:t>
            </a:r>
          </a:p>
        </p:txBody>
      </p:sp>
      <p:sp>
        <p:nvSpPr>
          <p:cNvPr id="7" name="テキスト ボックス 6"/>
          <p:cNvSpPr txBox="1"/>
          <p:nvPr/>
        </p:nvSpPr>
        <p:spPr>
          <a:xfrm>
            <a:off x="5148063" y="1871513"/>
            <a:ext cx="954107" cy="276999"/>
          </a:xfrm>
          <a:prstGeom prst="rect">
            <a:avLst/>
          </a:prstGeom>
          <a:noFill/>
        </p:spPr>
        <p:txBody>
          <a:bodyPr wrap="none" rtlCol="0">
            <a:spAutoFit/>
          </a:bodyPr>
          <a:lstStyle/>
          <a:p>
            <a:r>
              <a:rPr kumimoji="1" lang="ja-JP" altLang="en-US" sz="1200" dirty="0" smtClean="0">
                <a:solidFill>
                  <a:schemeClr val="accent4"/>
                </a:solidFill>
                <a:latin typeface="+mn-lt"/>
                <a:ea typeface="+mn-ea"/>
              </a:rPr>
              <a:t>通勤手当表</a:t>
            </a:r>
          </a:p>
        </p:txBody>
      </p:sp>
      <p:grpSp>
        <p:nvGrpSpPr>
          <p:cNvPr id="33" name="グループ化 32"/>
          <p:cNvGrpSpPr/>
          <p:nvPr/>
        </p:nvGrpSpPr>
        <p:grpSpPr>
          <a:xfrm>
            <a:off x="2843807" y="2121822"/>
            <a:ext cx="3312368" cy="1523202"/>
            <a:chOff x="2843807" y="2121822"/>
            <a:chExt cx="3312368" cy="1523202"/>
          </a:xfrm>
        </p:grpSpPr>
        <p:sp>
          <p:nvSpPr>
            <p:cNvPr id="8" name="正方形/長方形 7"/>
            <p:cNvSpPr/>
            <p:nvPr/>
          </p:nvSpPr>
          <p:spPr bwMode="auto">
            <a:xfrm>
              <a:off x="2843807" y="2121822"/>
              <a:ext cx="936104" cy="1523201"/>
            </a:xfrm>
            <a:prstGeom prst="rect">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endParaRPr kumimoji="0" lang="ja-JP" altLang="en-US" sz="2000" dirty="0">
                <a:latin typeface="+mn-lt"/>
                <a:ea typeface="+mn-ea"/>
              </a:endParaRPr>
            </a:p>
          </p:txBody>
        </p:sp>
        <p:sp>
          <p:nvSpPr>
            <p:cNvPr id="9" name="正方形/長方形 8"/>
            <p:cNvSpPr/>
            <p:nvPr/>
          </p:nvSpPr>
          <p:spPr bwMode="auto">
            <a:xfrm>
              <a:off x="5220071" y="2121823"/>
              <a:ext cx="936104" cy="1523201"/>
            </a:xfrm>
            <a:prstGeom prst="rect">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endParaRPr kumimoji="0" lang="ja-JP" altLang="en-US" sz="2000" dirty="0">
                <a:latin typeface="+mn-lt"/>
                <a:ea typeface="+mn-ea"/>
              </a:endParaRPr>
            </a:p>
          </p:txBody>
        </p:sp>
        <p:cxnSp>
          <p:nvCxnSpPr>
            <p:cNvPr id="11" name="カギ線コネクタ 10"/>
            <p:cNvCxnSpPr>
              <a:stCxn id="8" idx="2"/>
              <a:endCxn id="9" idx="2"/>
            </p:cNvCxnSpPr>
            <p:nvPr/>
          </p:nvCxnSpPr>
          <p:spPr bwMode="auto">
            <a:xfrm rot="16200000" flipH="1">
              <a:off x="4499991" y="2456891"/>
              <a:ext cx="1" cy="2376264"/>
            </a:xfrm>
            <a:prstGeom prst="bentConnector3">
              <a:avLst>
                <a:gd name="adj1" fmla="val 22860100000"/>
              </a:avLst>
            </a:prstGeom>
            <a:solidFill>
              <a:schemeClr val="bg1"/>
            </a:solidFill>
            <a:ln w="38100" cap="flat" cmpd="sng" algn="ctr">
              <a:solidFill>
                <a:srgbClr val="C00000"/>
              </a:solidFill>
              <a:prstDash val="solid"/>
              <a:round/>
              <a:headEnd type="none" w="med" len="med"/>
              <a:tailEnd type="none" w="med" len="med"/>
            </a:ln>
            <a:effectLst/>
          </p:spPr>
        </p:cxnSp>
      </p:grpSp>
      <p:sp>
        <p:nvSpPr>
          <p:cNvPr id="13" name="フリーフォーム 12"/>
          <p:cNvSpPr/>
          <p:nvPr/>
        </p:nvSpPr>
        <p:spPr bwMode="auto">
          <a:xfrm>
            <a:off x="2251322" y="2856359"/>
            <a:ext cx="5276850" cy="923925"/>
          </a:xfrm>
          <a:custGeom>
            <a:avLst/>
            <a:gdLst>
              <a:gd name="connsiteX0" fmla="*/ 0 w 5276850"/>
              <a:gd name="connsiteY0" fmla="*/ 9525 h 923925"/>
              <a:gd name="connsiteX1" fmla="*/ 857250 w 5276850"/>
              <a:gd name="connsiteY1" fmla="*/ 0 h 923925"/>
              <a:gd name="connsiteX2" fmla="*/ 866775 w 5276850"/>
              <a:gd name="connsiteY2" fmla="*/ 923925 h 923925"/>
              <a:gd name="connsiteX3" fmla="*/ 3219450 w 5276850"/>
              <a:gd name="connsiteY3" fmla="*/ 914400 h 923925"/>
              <a:gd name="connsiteX4" fmla="*/ 3209925 w 5276850"/>
              <a:gd name="connsiteY4" fmla="*/ 304800 h 923925"/>
              <a:gd name="connsiteX5" fmla="*/ 5276850 w 5276850"/>
              <a:gd name="connsiteY5" fmla="*/ 29527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6850" h="923925">
                <a:moveTo>
                  <a:pt x="0" y="9525"/>
                </a:moveTo>
                <a:lnTo>
                  <a:pt x="857250" y="0"/>
                </a:lnTo>
                <a:lnTo>
                  <a:pt x="866775" y="923925"/>
                </a:lnTo>
                <a:lnTo>
                  <a:pt x="3219450" y="914400"/>
                </a:lnTo>
                <a:lnTo>
                  <a:pt x="3209925" y="304800"/>
                </a:lnTo>
                <a:lnTo>
                  <a:pt x="5276850" y="295275"/>
                </a:lnTo>
              </a:path>
            </a:pathLst>
          </a:custGeom>
          <a:noFill/>
          <a:ln w="381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角丸四角形吹き出し 13"/>
          <p:cNvSpPr/>
          <p:nvPr/>
        </p:nvSpPr>
        <p:spPr bwMode="auto">
          <a:xfrm>
            <a:off x="674750" y="1124744"/>
            <a:ext cx="4197105" cy="576064"/>
          </a:xfrm>
          <a:prstGeom prst="wedgeRoundRectCallout">
            <a:avLst>
              <a:gd name="adj1" fmla="val -3860"/>
              <a:gd name="adj2" fmla="val 108604"/>
              <a:gd name="adj3" fmla="val 16667"/>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endParaRPr kumimoji="0" lang="ja-JP" altLang="en-US" sz="2000" dirty="0">
              <a:solidFill>
                <a:schemeClr val="bg1"/>
              </a:solidFill>
              <a:latin typeface="+mn-lt"/>
              <a:ea typeface="+mn-ea"/>
            </a:endParaRPr>
          </a:p>
        </p:txBody>
      </p:sp>
      <p:sp>
        <p:nvSpPr>
          <p:cNvPr id="15" name="角丸四角形吹き出し 14"/>
          <p:cNvSpPr/>
          <p:nvPr/>
        </p:nvSpPr>
        <p:spPr bwMode="auto">
          <a:xfrm>
            <a:off x="665749" y="1124744"/>
            <a:ext cx="4197105" cy="576064"/>
          </a:xfrm>
          <a:prstGeom prst="wedgeRoundRectCallout">
            <a:avLst>
              <a:gd name="adj1" fmla="val 56444"/>
              <a:gd name="adj2" fmla="val 116372"/>
              <a:gd name="adj3" fmla="val 16667"/>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000" dirty="0" smtClean="0">
                <a:solidFill>
                  <a:schemeClr val="bg1"/>
                </a:solidFill>
                <a:latin typeface="+mn-lt"/>
                <a:ea typeface="+mn-ea"/>
              </a:rPr>
              <a:t>テーブル </a:t>
            </a:r>
            <a:r>
              <a:rPr kumimoji="0" lang="en-US" altLang="ja-JP" sz="2000" dirty="0" smtClean="0">
                <a:solidFill>
                  <a:schemeClr val="bg1"/>
                </a:solidFill>
                <a:latin typeface="+mn-lt"/>
                <a:ea typeface="+mn-ea"/>
              </a:rPr>
              <a:t>(</a:t>
            </a:r>
            <a:r>
              <a:rPr kumimoji="0" lang="ja-JP" altLang="en-US" sz="2000" dirty="0" smtClean="0">
                <a:solidFill>
                  <a:schemeClr val="bg1"/>
                </a:solidFill>
                <a:latin typeface="+mn-lt"/>
                <a:ea typeface="+mn-ea"/>
              </a:rPr>
              <a:t>リレーション</a:t>
            </a:r>
            <a:r>
              <a:rPr kumimoji="0" lang="en-US" altLang="ja-JP" sz="2000" dirty="0" smtClean="0">
                <a:solidFill>
                  <a:schemeClr val="bg1"/>
                </a:solidFill>
                <a:latin typeface="+mn-lt"/>
                <a:ea typeface="+mn-ea"/>
              </a:rPr>
              <a:t>)</a:t>
            </a:r>
            <a:endParaRPr kumimoji="0" lang="ja-JP" altLang="en-US" sz="2000"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2331108053"/>
              </p:ext>
            </p:extLst>
          </p:nvPr>
        </p:nvGraphicFramePr>
        <p:xfrm>
          <a:off x="705346" y="5141134"/>
          <a:ext cx="3312369" cy="1164748"/>
        </p:xfrm>
        <a:graphic>
          <a:graphicData uri="http://schemas.openxmlformats.org/drawingml/2006/table">
            <a:tbl>
              <a:tblPr firstRow="1" bandCol="1">
                <a:tableStyleId>{5A111915-BE36-4E01-A7E5-04B1672EAD32}</a:tableStyleId>
              </a:tblPr>
              <a:tblGrid>
                <a:gridCol w="1104123"/>
                <a:gridCol w="1104123"/>
                <a:gridCol w="1104123"/>
              </a:tblGrid>
              <a:tr h="291187">
                <a:tc>
                  <a:txBody>
                    <a:bodyPr/>
                    <a:lstStyle/>
                    <a:p>
                      <a:pPr algn="ctr"/>
                      <a:r>
                        <a:rPr kumimoji="1" lang="ja-JP" altLang="en-US" sz="1200" dirty="0" smtClean="0"/>
                        <a:t>社員番号</a:t>
                      </a:r>
                      <a:endParaRPr kumimoji="1" lang="ja-JP" altLang="en-US" sz="1200" dirty="0"/>
                    </a:p>
                  </a:txBody>
                  <a:tcPr/>
                </a:tc>
                <a:tc>
                  <a:txBody>
                    <a:bodyPr/>
                    <a:lstStyle/>
                    <a:p>
                      <a:pPr algn="ctr"/>
                      <a:r>
                        <a:rPr kumimoji="1" lang="ja-JP" altLang="en-US" sz="1200" dirty="0" smtClean="0"/>
                        <a:t>氏名</a:t>
                      </a:r>
                      <a:endParaRPr kumimoji="1" lang="ja-JP" altLang="en-US" sz="1200" dirty="0"/>
                    </a:p>
                  </a:txBody>
                  <a:tcPr/>
                </a:tc>
                <a:tc>
                  <a:txBody>
                    <a:bodyPr/>
                    <a:lstStyle/>
                    <a:p>
                      <a:pPr algn="ctr"/>
                      <a:r>
                        <a:rPr kumimoji="1" lang="ja-JP" altLang="en-US" sz="1200" dirty="0" smtClean="0"/>
                        <a:t>通勤手当</a:t>
                      </a:r>
                      <a:endParaRPr kumimoji="1" lang="ja-JP" altLang="en-US" sz="1200" dirty="0"/>
                    </a:p>
                  </a:txBody>
                  <a:tcPr/>
                </a:tc>
              </a:tr>
              <a:tr h="291187">
                <a:tc>
                  <a:txBody>
                    <a:bodyPr/>
                    <a:lstStyle/>
                    <a:p>
                      <a:pPr algn="ctr"/>
                      <a:r>
                        <a:rPr kumimoji="1" lang="en-US" altLang="ja-JP" sz="1200" dirty="0" smtClean="0"/>
                        <a:t>S001</a:t>
                      </a:r>
                      <a:endParaRPr kumimoji="1" lang="ja-JP" altLang="en-US" sz="1200" dirty="0"/>
                    </a:p>
                  </a:txBody>
                  <a:tcPr/>
                </a:tc>
                <a:tc>
                  <a:txBody>
                    <a:bodyPr/>
                    <a:lstStyle/>
                    <a:p>
                      <a:pPr algn="ctr"/>
                      <a:r>
                        <a:rPr kumimoji="1" lang="ja-JP" altLang="en-US" sz="1200" dirty="0" smtClean="0"/>
                        <a:t>大越　章司</a:t>
                      </a:r>
                      <a:endParaRPr kumimoji="1" lang="ja-JP" altLang="en-US" sz="1200" dirty="0"/>
                    </a:p>
                  </a:txBody>
                  <a:tcPr/>
                </a:tc>
                <a:tc>
                  <a:txBody>
                    <a:bodyPr/>
                    <a:lstStyle/>
                    <a:p>
                      <a:pPr algn="ctr"/>
                      <a:r>
                        <a:rPr kumimoji="1" lang="en-US" altLang="ja-JP" sz="1200" dirty="0" smtClean="0"/>
                        <a:t>\38,000</a:t>
                      </a:r>
                    </a:p>
                  </a:txBody>
                  <a:tcPr/>
                </a:tc>
              </a:tr>
              <a:tr h="291187">
                <a:tc>
                  <a:txBody>
                    <a:bodyPr/>
                    <a:lstStyle/>
                    <a:p>
                      <a:pPr algn="ctr"/>
                      <a:r>
                        <a:rPr kumimoji="1" lang="en-US" altLang="ja-JP" sz="1200" dirty="0" smtClean="0"/>
                        <a:t>S002</a:t>
                      </a:r>
                      <a:endParaRPr kumimoji="1" lang="ja-JP" altLang="en-US" sz="1200" dirty="0"/>
                    </a:p>
                  </a:txBody>
                  <a:tcPr/>
                </a:tc>
                <a:tc>
                  <a:txBody>
                    <a:bodyPr/>
                    <a:lstStyle/>
                    <a:p>
                      <a:pPr algn="ctr"/>
                      <a:r>
                        <a:rPr kumimoji="1" lang="ja-JP" altLang="en-US" sz="1200" dirty="0" smtClean="0"/>
                        <a:t>斎藤　昌義</a:t>
                      </a:r>
                      <a:endParaRPr kumimoji="1" lang="ja-JP" altLang="en-US" sz="1200" dirty="0"/>
                    </a:p>
                  </a:txBody>
                  <a:tcPr/>
                </a:tc>
                <a:tc>
                  <a:txBody>
                    <a:bodyPr/>
                    <a:lstStyle/>
                    <a:p>
                      <a:pPr algn="ctr"/>
                      <a:r>
                        <a:rPr kumimoji="1" lang="en-US" altLang="ja-JP" sz="1200" dirty="0" smtClean="0"/>
                        <a:t>\34,000</a:t>
                      </a:r>
                      <a:endParaRPr kumimoji="1" lang="ja-JP" altLang="en-US" sz="1200" dirty="0"/>
                    </a:p>
                  </a:txBody>
                  <a:tcPr/>
                </a:tc>
              </a:tr>
              <a:tr h="291187">
                <a:tc>
                  <a:txBody>
                    <a:bodyPr/>
                    <a:lstStyle/>
                    <a:p>
                      <a:pPr algn="ctr"/>
                      <a:r>
                        <a:rPr kumimoji="1" lang="en-US" altLang="ja-JP" sz="1200" dirty="0" smtClean="0"/>
                        <a:t>S004</a:t>
                      </a:r>
                      <a:endParaRPr kumimoji="1" lang="ja-JP" altLang="en-US" sz="1200" dirty="0"/>
                    </a:p>
                  </a:txBody>
                  <a:tcPr/>
                </a:tc>
                <a:tc>
                  <a:txBody>
                    <a:bodyPr/>
                    <a:lstStyle/>
                    <a:p>
                      <a:pPr algn="ctr"/>
                      <a:r>
                        <a:rPr kumimoji="1" lang="ja-JP" altLang="en-US" sz="1200" dirty="0" smtClean="0"/>
                        <a:t>山本　次郎</a:t>
                      </a:r>
                      <a:endParaRPr kumimoji="1" lang="ja-JP" altLang="en-US" sz="1200" dirty="0"/>
                    </a:p>
                  </a:txBody>
                  <a:tcPr/>
                </a:tc>
                <a:tc>
                  <a:txBody>
                    <a:bodyPr/>
                    <a:lstStyle/>
                    <a:p>
                      <a:pPr algn="ctr"/>
                      <a:r>
                        <a:rPr kumimoji="1" lang="en-US" altLang="ja-JP" sz="1200" dirty="0" smtClean="0"/>
                        <a:t>\43,000</a:t>
                      </a:r>
                      <a:endParaRPr kumimoji="1" lang="ja-JP" altLang="en-US" sz="1200" dirty="0"/>
                    </a:p>
                  </a:txBody>
                  <a:tcPr/>
                </a:tc>
              </a:tr>
            </a:tbl>
          </a:graphicData>
        </a:graphic>
      </p:graphicFrame>
      <p:sp>
        <p:nvSpPr>
          <p:cNvPr id="17" name="テキスト ボックス 16"/>
          <p:cNvSpPr txBox="1"/>
          <p:nvPr/>
        </p:nvSpPr>
        <p:spPr>
          <a:xfrm>
            <a:off x="705346" y="4879791"/>
            <a:ext cx="1877437" cy="276999"/>
          </a:xfrm>
          <a:prstGeom prst="rect">
            <a:avLst/>
          </a:prstGeom>
          <a:noFill/>
        </p:spPr>
        <p:txBody>
          <a:bodyPr wrap="none" rtlCol="0">
            <a:spAutoFit/>
          </a:bodyPr>
          <a:lstStyle/>
          <a:p>
            <a:r>
              <a:rPr kumimoji="1" lang="ja-JP" altLang="en-US" sz="1200" dirty="0" smtClean="0">
                <a:solidFill>
                  <a:schemeClr val="accent5"/>
                </a:solidFill>
                <a:latin typeface="+mn-lt"/>
                <a:ea typeface="+mn-ea"/>
              </a:rPr>
              <a:t>鉄道通勤者の通勤手当表</a:t>
            </a:r>
          </a:p>
        </p:txBody>
      </p:sp>
      <p:sp>
        <p:nvSpPr>
          <p:cNvPr id="19" name="テキスト ボックス 18"/>
          <p:cNvSpPr txBox="1"/>
          <p:nvPr/>
        </p:nvSpPr>
        <p:spPr>
          <a:xfrm>
            <a:off x="3252071" y="3883715"/>
            <a:ext cx="2492990" cy="276999"/>
          </a:xfrm>
          <a:prstGeom prst="rect">
            <a:avLst/>
          </a:prstGeom>
          <a:noFill/>
        </p:spPr>
        <p:txBody>
          <a:bodyPr wrap="none" rtlCol="0">
            <a:spAutoFit/>
          </a:bodyPr>
          <a:lstStyle/>
          <a:p>
            <a:r>
              <a:rPr kumimoji="1" lang="ja-JP" altLang="en-US" sz="1200" dirty="0" smtClean="0">
                <a:solidFill>
                  <a:srgbClr val="C00000"/>
                </a:solidFill>
                <a:latin typeface="+mn-lt"/>
                <a:ea typeface="+mn-ea"/>
              </a:rPr>
              <a:t>関連づけ（リレーションシップ）</a:t>
            </a:r>
          </a:p>
        </p:txBody>
      </p:sp>
      <p:sp>
        <p:nvSpPr>
          <p:cNvPr id="20" name="正方形/長方形 19"/>
          <p:cNvSpPr/>
          <p:nvPr/>
        </p:nvSpPr>
        <p:spPr bwMode="auto">
          <a:xfrm>
            <a:off x="5148063" y="1124744"/>
            <a:ext cx="3312369" cy="576064"/>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000" dirty="0">
                <a:solidFill>
                  <a:schemeClr val="bg1"/>
                </a:solidFill>
                <a:latin typeface="+mn-lt"/>
                <a:ea typeface="+mn-ea"/>
              </a:rPr>
              <a:t>IBM</a:t>
            </a:r>
            <a:r>
              <a:rPr kumimoji="0" lang="ja-JP" altLang="en-US" sz="1000" dirty="0">
                <a:solidFill>
                  <a:schemeClr val="bg1"/>
                </a:solidFill>
                <a:latin typeface="+mn-lt"/>
                <a:ea typeface="+mn-ea"/>
              </a:rPr>
              <a:t>のエドガー・</a:t>
            </a:r>
            <a:r>
              <a:rPr kumimoji="0" lang="en-US" altLang="ja-JP" sz="1000" dirty="0">
                <a:solidFill>
                  <a:schemeClr val="bg1"/>
                </a:solidFill>
                <a:latin typeface="+mn-lt"/>
                <a:ea typeface="+mn-ea"/>
              </a:rPr>
              <a:t>F</a:t>
            </a:r>
            <a:r>
              <a:rPr kumimoji="0" lang="ja-JP" altLang="en-US" sz="1000" dirty="0">
                <a:solidFill>
                  <a:schemeClr val="bg1"/>
                </a:solidFill>
                <a:latin typeface="+mn-lt"/>
                <a:ea typeface="+mn-ea"/>
              </a:rPr>
              <a:t>・コッドが</a:t>
            </a:r>
            <a:r>
              <a:rPr kumimoji="0" lang="en-US" altLang="ja-JP" sz="1000" dirty="0">
                <a:solidFill>
                  <a:schemeClr val="bg1"/>
                </a:solidFill>
                <a:latin typeface="+mn-lt"/>
                <a:ea typeface="+mn-ea"/>
              </a:rPr>
              <a:t>1969</a:t>
            </a:r>
            <a:r>
              <a:rPr kumimoji="0" lang="ja-JP" altLang="en-US" sz="1000" dirty="0">
                <a:solidFill>
                  <a:schemeClr val="bg1"/>
                </a:solidFill>
                <a:latin typeface="+mn-lt"/>
                <a:ea typeface="+mn-ea"/>
              </a:rPr>
              <a:t>年に発表したデータ関係モデルについての論文が元になっている</a:t>
            </a:r>
          </a:p>
        </p:txBody>
      </p:sp>
      <p:sp>
        <p:nvSpPr>
          <p:cNvPr id="21" name="正方形/長方形 20"/>
          <p:cNvSpPr/>
          <p:nvPr/>
        </p:nvSpPr>
        <p:spPr bwMode="auto">
          <a:xfrm>
            <a:off x="5148063" y="4412776"/>
            <a:ext cx="3312369" cy="59065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基本構造は「行」と「列」からなるテーブル</a:t>
            </a:r>
          </a:p>
        </p:txBody>
      </p:sp>
      <p:sp>
        <p:nvSpPr>
          <p:cNvPr id="22" name="正方形/長方形 21"/>
          <p:cNvSpPr/>
          <p:nvPr/>
        </p:nvSpPr>
        <p:spPr bwMode="auto">
          <a:xfrm>
            <a:off x="5148063" y="5075436"/>
            <a:ext cx="3312369" cy="59065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複数のテーブルを関連付けすることができる</a:t>
            </a:r>
          </a:p>
        </p:txBody>
      </p:sp>
      <p:sp>
        <p:nvSpPr>
          <p:cNvPr id="23" name="正方形/長方形 22"/>
          <p:cNvSpPr/>
          <p:nvPr/>
        </p:nvSpPr>
        <p:spPr bwMode="auto">
          <a:xfrm>
            <a:off x="5148061" y="5723508"/>
            <a:ext cx="3312371" cy="59065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テーブルを横断してデータを検索したり操作できる</a:t>
            </a:r>
          </a:p>
        </p:txBody>
      </p:sp>
      <p:cxnSp>
        <p:nvCxnSpPr>
          <p:cNvPr id="10" name="直線矢印コネクタ 9"/>
          <p:cNvCxnSpPr/>
          <p:nvPr/>
        </p:nvCxnSpPr>
        <p:spPr bwMode="auto">
          <a:xfrm>
            <a:off x="2251322" y="3645024"/>
            <a:ext cx="376462" cy="1373266"/>
          </a:xfrm>
          <a:prstGeom prst="straightConnector1">
            <a:avLst/>
          </a:prstGeom>
          <a:solidFill>
            <a:schemeClr val="bg1"/>
          </a:solidFill>
          <a:ln w="38100" cap="flat" cmpd="sng" algn="ctr">
            <a:solidFill>
              <a:srgbClr val="4168A7"/>
            </a:solidFill>
            <a:prstDash val="solid"/>
            <a:round/>
            <a:headEnd type="none" w="med" len="med"/>
            <a:tailEnd type="arrow"/>
          </a:ln>
          <a:effectLst/>
        </p:spPr>
      </p:cxnSp>
      <p:cxnSp>
        <p:nvCxnSpPr>
          <p:cNvPr id="25" name="直線矢印コネクタ 24"/>
          <p:cNvCxnSpPr/>
          <p:nvPr/>
        </p:nvCxnSpPr>
        <p:spPr bwMode="auto">
          <a:xfrm flipH="1">
            <a:off x="3311859" y="3645024"/>
            <a:ext cx="3852429" cy="1373266"/>
          </a:xfrm>
          <a:prstGeom prst="straightConnector1">
            <a:avLst/>
          </a:prstGeom>
          <a:solidFill>
            <a:schemeClr val="bg1"/>
          </a:solidFill>
          <a:ln w="38100" cap="flat" cmpd="sng" algn="ctr">
            <a:solidFill>
              <a:srgbClr val="4168A7"/>
            </a:solidFill>
            <a:prstDash val="solid"/>
            <a:round/>
            <a:headEnd type="none" w="med" len="med"/>
            <a:tailEnd type="arrow"/>
          </a:ln>
          <a:effectLst/>
        </p:spPr>
      </p:cxnSp>
      <p:sp>
        <p:nvSpPr>
          <p:cNvPr id="24" name="正方形/長方形 23"/>
          <p:cNvSpPr/>
          <p:nvPr/>
        </p:nvSpPr>
        <p:spPr bwMode="auto">
          <a:xfrm>
            <a:off x="665748" y="4165622"/>
            <a:ext cx="4197106" cy="494308"/>
          </a:xfrm>
          <a:prstGeom prst="rect">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複数のテーブルから見たい列と行を取り出して新たなテーブルを作成（クエリー）</a:t>
            </a:r>
            <a:endParaRPr kumimoji="0" lang="ja-JP" altLang="en-US" sz="1400" dirty="0">
              <a:solidFill>
                <a:schemeClr val="bg1"/>
              </a:solidFill>
              <a:latin typeface="+mn-lt"/>
              <a:ea typeface="+mn-ea"/>
            </a:endParaRPr>
          </a:p>
        </p:txBody>
      </p:sp>
    </p:spTree>
    <p:extLst>
      <p:ext uri="{BB962C8B-B14F-4D97-AF65-F5344CB8AC3E}">
        <p14:creationId xmlns:p14="http://schemas.microsoft.com/office/powerpoint/2010/main" val="398058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up)">
                                      <p:cBhvr>
                                        <p:cTn id="62" dur="500"/>
                                        <p:tgtEl>
                                          <p:spTgt spid="10"/>
                                        </p:tgtEl>
                                      </p:cBhvr>
                                    </p:animEffect>
                                  </p:childTnLst>
                                </p:cTn>
                              </p:par>
                              <p:par>
                                <p:cTn id="63" presetID="22" presetClass="entr" presetSubtype="1"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animBg="1"/>
      <p:bldP spid="14" grpId="0" animBg="1"/>
      <p:bldP spid="15" grpId="0" animBg="1"/>
      <p:bldP spid="17" grpId="0"/>
      <p:bldP spid="19" grpId="0"/>
      <p:bldP spid="20"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RDBMS</a:t>
            </a:r>
            <a:r>
              <a:rPr lang="ja-JP" altLang="en-US" sz="2400" dirty="0" smtClean="0">
                <a:solidFill>
                  <a:schemeClr val="bg1"/>
                </a:solidFill>
                <a:latin typeface="Arial Black" panose="020B0A04020102020204" pitchFamily="34" charset="0"/>
                <a:ea typeface="HGP創英角ｺﾞｼｯｸUB" pitchFamily="50" charset="-128"/>
                <a:cs typeface="Arial" pitchFamily="34" charset="0"/>
              </a:rPr>
              <a:t>の</a:t>
            </a:r>
            <a:endParaRPr lang="en-US" altLang="ja-JP" sz="2400" dirty="0" smtClean="0">
              <a:solidFill>
                <a:schemeClr val="bg1"/>
              </a:solidFill>
              <a:latin typeface="Arial Black" panose="020B0A04020102020204" pitchFamily="34" charset="0"/>
              <a:ea typeface="HGP創英角ｺﾞｼｯｸUB" pitchFamily="50" charset="-128"/>
              <a:cs typeface="Arial" pitchFamily="34" charset="0"/>
            </a:endParaRPr>
          </a:p>
          <a:p>
            <a:pPr algn="r"/>
            <a:r>
              <a:rPr lang="en-US" altLang="ja-JP" sz="2400" dirty="0" smtClean="0">
                <a:solidFill>
                  <a:schemeClr val="bg1"/>
                </a:solidFill>
                <a:latin typeface="Arial Black" panose="020B0A04020102020204" pitchFamily="34" charset="0"/>
                <a:ea typeface="HGP創英角ｺﾞｼｯｸUB" pitchFamily="50" charset="-128"/>
                <a:cs typeface="Arial" pitchFamily="34" charset="0"/>
              </a:rPr>
              <a:t>ACID</a:t>
            </a:r>
            <a:r>
              <a:rPr lang="ja-JP" altLang="en-US" sz="2400" dirty="0" smtClean="0">
                <a:solidFill>
                  <a:schemeClr val="bg1"/>
                </a:solidFill>
                <a:latin typeface="Arial Black" panose="020B0A04020102020204" pitchFamily="34" charset="0"/>
                <a:ea typeface="HGP創英角ｺﾞｼｯｸUB" pitchFamily="50" charset="-128"/>
                <a:cs typeface="Arial" pitchFamily="34" charset="0"/>
              </a:rPr>
              <a:t>特性と高速化</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0306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a:t>
            </a:r>
            <a:r>
              <a:rPr kumimoji="1" lang="ja-JP" altLang="en-US" dirty="0" smtClean="0"/>
              <a:t>が追求してきた</a:t>
            </a:r>
            <a:r>
              <a:rPr kumimoji="1" lang="en-US" altLang="ja-JP" dirty="0" smtClean="0"/>
              <a:t>ACID</a:t>
            </a:r>
            <a:r>
              <a:rPr kumimoji="1" lang="ja-JP" altLang="en-US" dirty="0" smtClean="0"/>
              <a:t>特性</a:t>
            </a:r>
            <a:endParaRPr kumimoji="1" lang="ja-JP" altLang="en-US" dirty="0"/>
          </a:p>
        </p:txBody>
      </p:sp>
      <p:sp>
        <p:nvSpPr>
          <p:cNvPr id="3" name="角丸四角形 2"/>
          <p:cNvSpPr/>
          <p:nvPr/>
        </p:nvSpPr>
        <p:spPr bwMode="auto">
          <a:xfrm>
            <a:off x="467544" y="1412776"/>
            <a:ext cx="8136904" cy="2304256"/>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FF9933"/>
                </a:solidFill>
                <a:effectLst/>
                <a:latin typeface="+mn-lt"/>
                <a:ea typeface="+mn-ea"/>
              </a:rPr>
              <a:t>ACID</a:t>
            </a: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9933"/>
                </a:solidFill>
                <a:effectLst/>
                <a:latin typeface="+mn-lt"/>
                <a:ea typeface="+mn-ea"/>
              </a:rPr>
              <a:t>A</a:t>
            </a:r>
            <a:r>
              <a:rPr kumimoji="0" lang="en-US" altLang="ja-JP" sz="2000" b="0" i="0" u="none" strike="noStrike" cap="none" normalizeH="0" dirty="0" smtClean="0">
                <a:ln>
                  <a:noFill/>
                </a:ln>
                <a:solidFill>
                  <a:schemeClr val="bg1"/>
                </a:solidFill>
                <a:effectLst/>
                <a:latin typeface="+mn-lt"/>
                <a:ea typeface="+mn-ea"/>
              </a:rPr>
              <a:t>tomicity	</a:t>
            </a:r>
            <a:r>
              <a:rPr kumimoji="0" lang="ja-JP" altLang="en-US" sz="2000" b="0" i="0" u="none" strike="noStrike" cap="none" normalizeH="0" dirty="0" smtClean="0">
                <a:ln>
                  <a:noFill/>
                </a:ln>
                <a:solidFill>
                  <a:schemeClr val="bg1"/>
                </a:solidFill>
                <a:effectLst/>
                <a:latin typeface="+mn-lt"/>
                <a:ea typeface="+mn-ea"/>
              </a:rPr>
              <a:t>処理を一部残すなど、中途半端な状態を許さない</a:t>
            </a:r>
            <a:endParaRPr kumimoji="0" lang="en-US" altLang="ja-JP" sz="2000" b="0" i="0" u="none" strike="noStrike" cap="none" normalizeH="0" dirty="0" smtClean="0">
              <a:ln>
                <a:noFill/>
              </a:ln>
              <a:solidFill>
                <a:schemeClr val="bg1"/>
              </a:solidFill>
              <a:effectLst/>
              <a:latin typeface="+mn-lt"/>
              <a:ea typeface="+mn-ea"/>
            </a:endParaRP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rgbClr val="FF9933"/>
                </a:solidFill>
                <a:latin typeface="+mn-lt"/>
                <a:ea typeface="+mn-ea"/>
              </a:rPr>
              <a:t>C</a:t>
            </a:r>
            <a:r>
              <a:rPr kumimoji="0" lang="en-US" altLang="ja-JP" sz="2000" dirty="0" smtClean="0">
                <a:solidFill>
                  <a:schemeClr val="bg1"/>
                </a:solidFill>
                <a:latin typeface="+mn-lt"/>
                <a:ea typeface="+mn-ea"/>
              </a:rPr>
              <a:t>onsistency	</a:t>
            </a:r>
            <a:r>
              <a:rPr kumimoji="0" lang="ja-JP" altLang="en-US" sz="2000" dirty="0" smtClean="0">
                <a:solidFill>
                  <a:schemeClr val="bg1"/>
                </a:solidFill>
                <a:latin typeface="+mn-lt"/>
                <a:ea typeface="+mn-ea"/>
              </a:rPr>
              <a:t>データの整合性を保証</a:t>
            </a:r>
            <a:endParaRPr kumimoji="0" lang="en-US" altLang="ja-JP" sz="2000" dirty="0" smtClean="0">
              <a:solidFill>
                <a:schemeClr val="bg1"/>
              </a:solidFill>
              <a:latin typeface="+mn-lt"/>
              <a:ea typeface="+mn-ea"/>
            </a:endParaRP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9933"/>
                </a:solidFill>
                <a:effectLst/>
                <a:latin typeface="+mn-lt"/>
                <a:ea typeface="+mn-ea"/>
              </a:rPr>
              <a:t>I</a:t>
            </a:r>
            <a:r>
              <a:rPr kumimoji="0" lang="en-US" altLang="ja-JP" sz="2000" b="0" i="0" u="none" strike="noStrike" cap="none" normalizeH="0" dirty="0" smtClean="0">
                <a:ln>
                  <a:noFill/>
                </a:ln>
                <a:solidFill>
                  <a:schemeClr val="bg1"/>
                </a:solidFill>
                <a:effectLst/>
                <a:latin typeface="+mn-lt"/>
                <a:ea typeface="+mn-ea"/>
              </a:rPr>
              <a:t>solation	</a:t>
            </a:r>
            <a:r>
              <a:rPr kumimoji="0" lang="ja-JP" altLang="en-US" sz="2000" b="0" i="0" u="none" strike="noStrike" cap="none" normalizeH="0" dirty="0" smtClean="0">
                <a:ln>
                  <a:noFill/>
                </a:ln>
                <a:solidFill>
                  <a:schemeClr val="bg1"/>
                </a:solidFill>
                <a:effectLst/>
                <a:latin typeface="+mn-lt"/>
                <a:ea typeface="+mn-ea"/>
              </a:rPr>
              <a:t>一連の処理を他の処理から隔離</a:t>
            </a:r>
            <a:endParaRPr kumimoji="0" lang="en-US" altLang="ja-JP" sz="2000" b="0" i="0" u="none" strike="noStrike" cap="none" normalizeH="0" dirty="0" smtClean="0">
              <a:ln>
                <a:noFill/>
              </a:ln>
              <a:solidFill>
                <a:schemeClr val="bg1"/>
              </a:solidFill>
              <a:effectLst/>
              <a:latin typeface="+mn-lt"/>
              <a:ea typeface="+mn-ea"/>
            </a:endParaRP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rgbClr val="FF9933"/>
                </a:solidFill>
                <a:latin typeface="+mn-lt"/>
                <a:ea typeface="+mn-ea"/>
              </a:rPr>
              <a:t>D</a:t>
            </a:r>
            <a:r>
              <a:rPr kumimoji="0" lang="en-US" altLang="ja-JP" sz="2000" dirty="0" smtClean="0">
                <a:solidFill>
                  <a:schemeClr val="bg1"/>
                </a:solidFill>
                <a:latin typeface="+mn-lt"/>
                <a:ea typeface="+mn-ea"/>
              </a:rPr>
              <a:t>urability	</a:t>
            </a:r>
            <a:r>
              <a:rPr kumimoji="0" lang="ja-JP" altLang="en-US" sz="2000" dirty="0" smtClean="0">
                <a:solidFill>
                  <a:schemeClr val="bg1"/>
                </a:solidFill>
                <a:latin typeface="+mn-lt"/>
                <a:ea typeface="+mn-ea"/>
              </a:rPr>
              <a:t>処理が完了した時点で結果は保存され失われない</a:t>
            </a:r>
            <a:endParaRPr kumimoji="0" lang="ja-JP" altLang="en-US" sz="2000" b="0" i="0" u="none" strike="noStrike" cap="none" normalizeH="0" dirty="0" smtClean="0">
              <a:ln>
                <a:noFill/>
              </a:ln>
              <a:solidFill>
                <a:schemeClr val="bg1"/>
              </a:solidFill>
              <a:effectLst/>
              <a:latin typeface="+mn-lt"/>
              <a:ea typeface="+mn-ea"/>
            </a:endParaRPr>
          </a:p>
        </p:txBody>
      </p:sp>
      <p:sp>
        <p:nvSpPr>
          <p:cNvPr id="27" name="角丸四角形 26"/>
          <p:cNvSpPr/>
          <p:nvPr/>
        </p:nvSpPr>
        <p:spPr bwMode="auto">
          <a:xfrm>
            <a:off x="467544" y="3861048"/>
            <a:ext cx="8136904" cy="100811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複数のユーザが同時に同一のデータを参照・更新した場合でも、矛盾なく正常に処理を</a:t>
            </a:r>
            <a:r>
              <a:rPr kumimoji="0" lang="ja-JP" altLang="en-US" sz="2400" dirty="0" smtClean="0">
                <a:solidFill>
                  <a:schemeClr val="bg1"/>
                </a:solidFill>
                <a:latin typeface="+mn-lt"/>
                <a:ea typeface="+mn-ea"/>
              </a:rPr>
              <a:t>こなす</a:t>
            </a:r>
            <a:r>
              <a:rPr kumimoji="0" lang="ja-JP" altLang="en-US" sz="2400" dirty="0">
                <a:solidFill>
                  <a:schemeClr val="bg1"/>
                </a:solidFill>
                <a:latin typeface="+mn-lt"/>
                <a:ea typeface="+mn-ea"/>
              </a:rPr>
              <a:t>こと</a:t>
            </a:r>
            <a:r>
              <a:rPr kumimoji="0" lang="ja-JP" altLang="en-US" sz="2400" dirty="0" smtClean="0">
                <a:solidFill>
                  <a:schemeClr val="bg1"/>
                </a:solidFill>
                <a:latin typeface="+mn-lt"/>
                <a:ea typeface="+mn-ea"/>
              </a:rPr>
              <a:t>ができる</a:t>
            </a:r>
            <a:endParaRPr kumimoji="0" lang="en-US" altLang="ja-JP" sz="2400" dirty="0" smtClean="0">
              <a:solidFill>
                <a:schemeClr val="bg1"/>
              </a:solidFill>
              <a:latin typeface="+mn-lt"/>
              <a:ea typeface="+mn-ea"/>
            </a:endParaRPr>
          </a:p>
        </p:txBody>
      </p:sp>
      <p:sp>
        <p:nvSpPr>
          <p:cNvPr id="5" name="角丸四角形 4"/>
          <p:cNvSpPr/>
          <p:nvPr/>
        </p:nvSpPr>
        <p:spPr bwMode="auto">
          <a:xfrm>
            <a:off x="467544" y="5013176"/>
            <a:ext cx="8136904" cy="1008112"/>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どの時点でもデータは絶対に正しいことを保証</a:t>
            </a:r>
            <a:endParaRPr kumimoji="0" lang="en-US" altLang="ja-JP" sz="2400" dirty="0" smtClean="0">
              <a:solidFill>
                <a:schemeClr val="bg1"/>
              </a:solidFill>
              <a:latin typeface="+mn-lt"/>
              <a:ea typeface="+mn-ea"/>
            </a:endParaRPr>
          </a:p>
          <a:p>
            <a:pPr algn="ctr">
              <a:spcBef>
                <a:spcPct val="20000"/>
              </a:spcBef>
            </a:pPr>
            <a:r>
              <a:rPr kumimoji="0" lang="ja-JP" altLang="en-US" sz="2400" dirty="0" smtClean="0">
                <a:solidFill>
                  <a:schemeClr val="bg1"/>
                </a:solidFill>
                <a:latin typeface="+mn-lt"/>
                <a:ea typeface="+mn-ea"/>
              </a:rPr>
              <a:t>→金融取引などの「トランザクション」処理に必須</a:t>
            </a:r>
            <a:endParaRPr kumimoji="0" lang="ja-JP" altLang="en-US" sz="2400" dirty="0">
              <a:solidFill>
                <a:schemeClr val="bg1"/>
              </a:solidFill>
              <a:latin typeface="+mn-lt"/>
              <a:ea typeface="+mn-ea"/>
            </a:endParaRPr>
          </a:p>
        </p:txBody>
      </p:sp>
    </p:spTree>
    <p:extLst>
      <p:ext uri="{BB962C8B-B14F-4D97-AF65-F5344CB8AC3E}">
        <p14:creationId xmlns:p14="http://schemas.microsoft.com/office/powerpoint/2010/main" val="423190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bwMode="auto">
          <a:xfrm>
            <a:off x="2843808" y="3645024"/>
            <a:ext cx="3024336" cy="2808312"/>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dirty="0" smtClean="0">
              <a:ln>
                <a:noFill/>
              </a:ln>
              <a:solidFill>
                <a:schemeClr val="bg1"/>
              </a:solidFill>
              <a:effectLst/>
              <a:latin typeface="+mn-ea"/>
              <a:ea typeface="+mn-ea"/>
            </a:endParaRPr>
          </a:p>
        </p:txBody>
      </p:sp>
      <p:sp>
        <p:nvSpPr>
          <p:cNvPr id="2" name="タイトル 1"/>
          <p:cNvSpPr>
            <a:spLocks noGrp="1"/>
          </p:cNvSpPr>
          <p:nvPr>
            <p:ph type="title"/>
          </p:nvPr>
        </p:nvSpPr>
        <p:spPr/>
        <p:txBody>
          <a:bodyPr/>
          <a:lstStyle/>
          <a:p>
            <a:r>
              <a:rPr lang="en-US" altLang="ja-JP" smtClean="0"/>
              <a:t>ACID</a:t>
            </a:r>
            <a:r>
              <a:rPr lang="ja-JP" altLang="en-US" smtClean="0"/>
              <a:t>を実現するための機能の例 </a:t>
            </a:r>
            <a:r>
              <a:rPr lang="en-US" altLang="ja-JP" smtClean="0"/>
              <a:t>(1)</a:t>
            </a:r>
            <a:endParaRPr lang="ja-JP" altLang="en-US" dirty="0"/>
          </a:p>
        </p:txBody>
      </p:sp>
      <p:pic>
        <p:nvPicPr>
          <p:cNvPr id="3"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286" y="1654301"/>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j04339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1654301"/>
            <a:ext cx="79898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9"/>
          <p:cNvSpPr>
            <a:spLocks noChangeArrowheads="1"/>
          </p:cNvSpPr>
          <p:nvPr/>
        </p:nvSpPr>
        <p:spPr bwMode="auto">
          <a:xfrm>
            <a:off x="3250766" y="1124744"/>
            <a:ext cx="2286000" cy="2209800"/>
          </a:xfrm>
          <a:prstGeom prst="can">
            <a:avLst>
              <a:gd name="adj" fmla="val 32143"/>
            </a:avLst>
          </a:prstGeom>
          <a:solidFill>
            <a:srgbClr val="FFC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12" name="Text Box 12"/>
          <p:cNvSpPr txBox="1">
            <a:spLocks noChangeArrowheads="1"/>
          </p:cNvSpPr>
          <p:nvPr/>
        </p:nvSpPr>
        <p:spPr bwMode="auto">
          <a:xfrm>
            <a:off x="3659181" y="1264510"/>
            <a:ext cx="1519967"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2000" dirty="0" smtClean="0">
                <a:solidFill>
                  <a:schemeClr val="accent1"/>
                </a:solidFill>
                <a:latin typeface="Arial" pitchFamily="34" charset="0"/>
                <a:ea typeface="HGP創英角ｺﾞｼｯｸUB" pitchFamily="50" charset="-128"/>
                <a:cs typeface="Arial" pitchFamily="34" charset="0"/>
              </a:rPr>
              <a:t>データベース</a:t>
            </a:r>
            <a:endParaRPr lang="ja-JP" altLang="en-US" sz="2000" dirty="0">
              <a:solidFill>
                <a:schemeClr val="accent1"/>
              </a:solidFill>
              <a:latin typeface="Arial" pitchFamily="34" charset="0"/>
              <a:ea typeface="HGP創英角ｺﾞｼｯｸUB" pitchFamily="50" charset="-128"/>
              <a:cs typeface="Arial" pitchFamily="34" charset="0"/>
            </a:endParaRPr>
          </a:p>
        </p:txBody>
      </p:sp>
      <p:graphicFrame>
        <p:nvGraphicFramePr>
          <p:cNvPr id="13" name="表 12"/>
          <p:cNvGraphicFramePr>
            <a:graphicFrameLocks noGrp="1"/>
          </p:cNvGraphicFramePr>
          <p:nvPr>
            <p:extLst>
              <p:ext uri="{D42A27DB-BD31-4B8C-83A1-F6EECF244321}">
                <p14:modId xmlns:p14="http://schemas.microsoft.com/office/powerpoint/2010/main" val="3085384680"/>
              </p:ext>
            </p:extLst>
          </p:nvPr>
        </p:nvGraphicFramePr>
        <p:xfrm>
          <a:off x="3659181" y="1944298"/>
          <a:ext cx="1519970" cy="1150163"/>
        </p:xfrm>
        <a:graphic>
          <a:graphicData uri="http://schemas.openxmlformats.org/drawingml/2006/table">
            <a:tbl>
              <a:tblPr firstRow="1" bandRow="1">
                <a:tableStyleId>{5C22544A-7EE6-4342-B048-85BDC9FD1C3A}</a:tableStyleId>
              </a:tblPr>
              <a:tblGrid>
                <a:gridCol w="303994"/>
                <a:gridCol w="303994"/>
                <a:gridCol w="303994"/>
                <a:gridCol w="303994"/>
                <a:gridCol w="303994"/>
              </a:tblGrid>
              <a:tr h="286187">
                <a:tc>
                  <a:txBody>
                    <a:bodyPr/>
                    <a:lstStyle/>
                    <a:p>
                      <a:endParaRPr kumimoji="1" lang="ja-JP" altLang="en-US" sz="800" dirty="0"/>
                    </a:p>
                  </a:txBody>
                  <a:tcPr/>
                </a:tc>
                <a:tc>
                  <a:txBody>
                    <a:bodyPr/>
                    <a:lstStyle/>
                    <a:p>
                      <a:endParaRPr kumimoji="1" lang="ja-JP" altLang="en-US" sz="800" dirty="0"/>
                    </a:p>
                  </a:txBody>
                  <a:tcPr/>
                </a:tc>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tr>
              <a:tr h="31417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dirty="0"/>
                    </a:p>
                  </a:txBody>
                  <a:tcPr/>
                </a:tc>
                <a:tc>
                  <a:txBody>
                    <a:bodyPr/>
                    <a:lstStyle/>
                    <a:p>
                      <a:endParaRPr kumimoji="1" lang="ja-JP" altLang="en-US" sz="800" dirty="0"/>
                    </a:p>
                  </a:txBody>
                  <a:tcPr/>
                </a:tc>
              </a:tr>
            </a:tbl>
          </a:graphicData>
        </a:graphic>
      </p:graphicFrame>
      <p:sp>
        <p:nvSpPr>
          <p:cNvPr id="14" name="Text Box 12"/>
          <p:cNvSpPr txBox="1">
            <a:spLocks noChangeArrowheads="1"/>
          </p:cNvSpPr>
          <p:nvPr/>
        </p:nvSpPr>
        <p:spPr bwMode="auto">
          <a:xfrm>
            <a:off x="3733970" y="2374477"/>
            <a:ext cx="131959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1600" dirty="0" smtClean="0">
                <a:solidFill>
                  <a:srgbClr val="0070C0"/>
                </a:solidFill>
                <a:latin typeface="Arial" pitchFamily="34" charset="0"/>
                <a:ea typeface="HGP創英角ｺﾞｼｯｸUB" pitchFamily="50" charset="-128"/>
                <a:cs typeface="Arial" pitchFamily="34" charset="0"/>
              </a:rPr>
              <a:t>表（テーブル）</a:t>
            </a:r>
            <a:endParaRPr lang="ja-JP" altLang="en-US" sz="1600" dirty="0">
              <a:solidFill>
                <a:srgbClr val="0070C0"/>
              </a:solidFill>
              <a:latin typeface="Arial" pitchFamily="34" charset="0"/>
              <a:ea typeface="HGP創英角ｺﾞｼｯｸUB" pitchFamily="50" charset="-128"/>
              <a:cs typeface="Arial" pitchFamily="34" charset="0"/>
            </a:endParaRPr>
          </a:p>
        </p:txBody>
      </p:sp>
      <p:sp>
        <p:nvSpPr>
          <p:cNvPr id="16" name="正方形/長方形 15"/>
          <p:cNvSpPr/>
          <p:nvPr/>
        </p:nvSpPr>
        <p:spPr bwMode="auto">
          <a:xfrm>
            <a:off x="4572000" y="2806429"/>
            <a:ext cx="288032" cy="28803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 name="右矢印 16"/>
          <p:cNvSpPr/>
          <p:nvPr/>
        </p:nvSpPr>
        <p:spPr bwMode="auto">
          <a:xfrm>
            <a:off x="2051720" y="1869073"/>
            <a:ext cx="533400" cy="560176"/>
          </a:xfrm>
          <a:prstGeom prst="rightArrow">
            <a:avLst/>
          </a:prstGeom>
          <a:solidFill>
            <a:schemeClr val="accent5"/>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 name="右矢印 17"/>
          <p:cNvSpPr/>
          <p:nvPr/>
        </p:nvSpPr>
        <p:spPr bwMode="auto">
          <a:xfrm rot="10800000">
            <a:off x="6156176" y="1814301"/>
            <a:ext cx="533400" cy="560176"/>
          </a:xfrm>
          <a:prstGeom prst="rightArrow">
            <a:avLst/>
          </a:prstGeom>
          <a:solidFill>
            <a:schemeClr val="accent5"/>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24" name="グループ化 23"/>
          <p:cNvGrpSpPr/>
          <p:nvPr/>
        </p:nvGrpSpPr>
        <p:grpSpPr>
          <a:xfrm>
            <a:off x="4535996" y="2770425"/>
            <a:ext cx="360040" cy="360040"/>
            <a:chOff x="1835696" y="5085184"/>
            <a:chExt cx="360040" cy="360040"/>
          </a:xfrm>
        </p:grpSpPr>
        <p:cxnSp>
          <p:nvCxnSpPr>
            <p:cNvPr id="21" name="直線コネクタ 20"/>
            <p:cNvCxnSpPr/>
            <p:nvPr/>
          </p:nvCxnSpPr>
          <p:spPr bwMode="auto">
            <a:xfrm>
              <a:off x="1835696" y="5085184"/>
              <a:ext cx="360040" cy="360040"/>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22" name="直線コネクタ 21"/>
            <p:cNvCxnSpPr/>
            <p:nvPr/>
          </p:nvCxnSpPr>
          <p:spPr bwMode="auto">
            <a:xfrm flipV="1">
              <a:off x="1835696" y="5093568"/>
              <a:ext cx="360040" cy="351656"/>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pic>
        <p:nvPicPr>
          <p:cNvPr id="25"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286" y="485695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j04339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4856957"/>
            <a:ext cx="79898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AutoShape 9"/>
          <p:cNvSpPr>
            <a:spLocks noChangeArrowheads="1"/>
          </p:cNvSpPr>
          <p:nvPr/>
        </p:nvSpPr>
        <p:spPr bwMode="auto">
          <a:xfrm>
            <a:off x="3250766" y="4077072"/>
            <a:ext cx="2286000" cy="2209800"/>
          </a:xfrm>
          <a:prstGeom prst="can">
            <a:avLst>
              <a:gd name="adj" fmla="val 32143"/>
            </a:avLst>
          </a:prstGeom>
          <a:solidFill>
            <a:srgbClr val="FFC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28" name="Text Box 12"/>
          <p:cNvSpPr txBox="1">
            <a:spLocks noChangeArrowheads="1"/>
          </p:cNvSpPr>
          <p:nvPr/>
        </p:nvSpPr>
        <p:spPr bwMode="auto">
          <a:xfrm>
            <a:off x="3659182" y="4293096"/>
            <a:ext cx="1519967"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2000" dirty="0" smtClean="0">
                <a:solidFill>
                  <a:schemeClr val="accent1"/>
                </a:solidFill>
                <a:latin typeface="Arial" pitchFamily="34" charset="0"/>
                <a:ea typeface="HGP創英角ｺﾞｼｯｸUB" pitchFamily="50" charset="-128"/>
                <a:cs typeface="Arial" pitchFamily="34" charset="0"/>
              </a:rPr>
              <a:t>データベース</a:t>
            </a:r>
            <a:endParaRPr lang="ja-JP" altLang="en-US" sz="2000" dirty="0">
              <a:solidFill>
                <a:schemeClr val="accent1"/>
              </a:solidFill>
              <a:latin typeface="Arial" pitchFamily="34" charset="0"/>
              <a:ea typeface="HGP創英角ｺﾞｼｯｸUB" pitchFamily="50" charset="-128"/>
              <a:cs typeface="Arial" pitchFamily="34" charset="0"/>
            </a:endParaRPr>
          </a:p>
        </p:txBody>
      </p:sp>
      <p:graphicFrame>
        <p:nvGraphicFramePr>
          <p:cNvPr id="29" name="表 28"/>
          <p:cNvGraphicFramePr>
            <a:graphicFrameLocks noGrp="1"/>
          </p:cNvGraphicFramePr>
          <p:nvPr>
            <p:extLst>
              <p:ext uri="{D42A27DB-BD31-4B8C-83A1-F6EECF244321}">
                <p14:modId xmlns:p14="http://schemas.microsoft.com/office/powerpoint/2010/main" val="701983714"/>
              </p:ext>
            </p:extLst>
          </p:nvPr>
        </p:nvGraphicFramePr>
        <p:xfrm>
          <a:off x="3659181" y="4896626"/>
          <a:ext cx="1519970" cy="1150163"/>
        </p:xfrm>
        <a:graphic>
          <a:graphicData uri="http://schemas.openxmlformats.org/drawingml/2006/table">
            <a:tbl>
              <a:tblPr firstRow="1" bandRow="1">
                <a:tableStyleId>{5C22544A-7EE6-4342-B048-85BDC9FD1C3A}</a:tableStyleId>
              </a:tblPr>
              <a:tblGrid>
                <a:gridCol w="303994"/>
                <a:gridCol w="303994"/>
                <a:gridCol w="303994"/>
                <a:gridCol w="303994"/>
                <a:gridCol w="303994"/>
              </a:tblGrid>
              <a:tr h="286187">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tr>
              <a:tr h="31417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dirty="0"/>
                    </a:p>
                  </a:txBody>
                  <a:tcPr/>
                </a:tc>
                <a:tc>
                  <a:txBody>
                    <a:bodyPr/>
                    <a:lstStyle/>
                    <a:p>
                      <a:endParaRPr kumimoji="1" lang="ja-JP" altLang="en-US" sz="800" dirty="0"/>
                    </a:p>
                  </a:txBody>
                  <a:tcPr/>
                </a:tc>
              </a:tr>
            </a:tbl>
          </a:graphicData>
        </a:graphic>
      </p:graphicFrame>
      <p:sp>
        <p:nvSpPr>
          <p:cNvPr id="30" name="Text Box 12"/>
          <p:cNvSpPr txBox="1">
            <a:spLocks noChangeArrowheads="1"/>
          </p:cNvSpPr>
          <p:nvPr/>
        </p:nvSpPr>
        <p:spPr bwMode="auto">
          <a:xfrm>
            <a:off x="3733970" y="5326805"/>
            <a:ext cx="131959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1600" dirty="0" smtClean="0">
                <a:solidFill>
                  <a:srgbClr val="0070C0"/>
                </a:solidFill>
                <a:latin typeface="Arial" pitchFamily="34" charset="0"/>
                <a:ea typeface="HGP創英角ｺﾞｼｯｸUB" pitchFamily="50" charset="-128"/>
                <a:cs typeface="Arial" pitchFamily="34" charset="0"/>
              </a:rPr>
              <a:t>表（テーブル）</a:t>
            </a:r>
            <a:endParaRPr lang="ja-JP" altLang="en-US" sz="1600" dirty="0">
              <a:solidFill>
                <a:srgbClr val="0070C0"/>
              </a:solidFill>
              <a:latin typeface="Arial" pitchFamily="34" charset="0"/>
              <a:ea typeface="HGP創英角ｺﾞｼｯｸUB" pitchFamily="50" charset="-128"/>
              <a:cs typeface="Arial" pitchFamily="34" charset="0"/>
            </a:endParaRPr>
          </a:p>
        </p:txBody>
      </p:sp>
      <p:sp>
        <p:nvSpPr>
          <p:cNvPr id="31" name="正方形/長方形 30"/>
          <p:cNvSpPr/>
          <p:nvPr/>
        </p:nvSpPr>
        <p:spPr bwMode="auto">
          <a:xfrm>
            <a:off x="4572000" y="5758757"/>
            <a:ext cx="288032" cy="28803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右矢印 31"/>
          <p:cNvSpPr/>
          <p:nvPr/>
        </p:nvSpPr>
        <p:spPr bwMode="auto">
          <a:xfrm>
            <a:off x="2051720" y="5071729"/>
            <a:ext cx="533400" cy="560176"/>
          </a:xfrm>
          <a:prstGeom prst="rightArrow">
            <a:avLst/>
          </a:prstGeom>
          <a:solidFill>
            <a:srgbClr val="33CC3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右矢印 32"/>
          <p:cNvSpPr/>
          <p:nvPr/>
        </p:nvSpPr>
        <p:spPr bwMode="auto">
          <a:xfrm rot="10800000">
            <a:off x="6156176" y="5016957"/>
            <a:ext cx="533400" cy="560176"/>
          </a:xfrm>
          <a:prstGeom prst="rightArrow">
            <a:avLst/>
          </a:prstGeom>
          <a:solidFill>
            <a:srgbClr val="33CC3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テキスト ボックス 37"/>
          <p:cNvSpPr txBox="1"/>
          <p:nvPr/>
        </p:nvSpPr>
        <p:spPr>
          <a:xfrm>
            <a:off x="3993406" y="3707740"/>
            <a:ext cx="809837" cy="369332"/>
          </a:xfrm>
          <a:prstGeom prst="rect">
            <a:avLst/>
          </a:prstGeom>
          <a:noFill/>
        </p:spPr>
        <p:txBody>
          <a:bodyPr wrap="none" rtlCol="0">
            <a:spAutoFit/>
          </a:bodyPr>
          <a:lstStyle/>
          <a:p>
            <a:r>
              <a:rPr kumimoji="1" lang="en-US" altLang="ja-JP" b="1" dirty="0" smtClean="0">
                <a:solidFill>
                  <a:schemeClr val="bg1"/>
                </a:solidFill>
              </a:rPr>
              <a:t>DBMS</a:t>
            </a:r>
            <a:endParaRPr kumimoji="1" lang="ja-JP" altLang="en-US" b="1" dirty="0">
              <a:solidFill>
                <a:schemeClr val="bg1"/>
              </a:solidFill>
            </a:endParaRPr>
          </a:p>
        </p:txBody>
      </p:sp>
      <p:grpSp>
        <p:nvGrpSpPr>
          <p:cNvPr id="39" name="グループ化 38"/>
          <p:cNvGrpSpPr/>
          <p:nvPr/>
        </p:nvGrpSpPr>
        <p:grpSpPr>
          <a:xfrm>
            <a:off x="6242855" y="5117025"/>
            <a:ext cx="360040" cy="360040"/>
            <a:chOff x="1835696" y="5085184"/>
            <a:chExt cx="360040" cy="360040"/>
          </a:xfrm>
        </p:grpSpPr>
        <p:cxnSp>
          <p:nvCxnSpPr>
            <p:cNvPr id="40" name="直線コネクタ 39"/>
            <p:cNvCxnSpPr/>
            <p:nvPr/>
          </p:nvCxnSpPr>
          <p:spPr bwMode="auto">
            <a:xfrm>
              <a:off x="1835696" y="5085184"/>
              <a:ext cx="360040" cy="360040"/>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41" name="直線コネクタ 40"/>
            <p:cNvCxnSpPr/>
            <p:nvPr/>
          </p:nvCxnSpPr>
          <p:spPr bwMode="auto">
            <a:xfrm flipV="1">
              <a:off x="1835696" y="5093568"/>
              <a:ext cx="360040" cy="351656"/>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sp>
        <p:nvSpPr>
          <p:cNvPr id="42" name="正方形/長方形 41"/>
          <p:cNvSpPr/>
          <p:nvPr/>
        </p:nvSpPr>
        <p:spPr bwMode="auto">
          <a:xfrm>
            <a:off x="6012160" y="4743479"/>
            <a:ext cx="936104" cy="1002931"/>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正方形/長方形 42"/>
          <p:cNvSpPr/>
          <p:nvPr/>
        </p:nvSpPr>
        <p:spPr bwMode="auto">
          <a:xfrm>
            <a:off x="1850368" y="4874341"/>
            <a:ext cx="936104" cy="1002931"/>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右矢印 43"/>
          <p:cNvSpPr/>
          <p:nvPr/>
        </p:nvSpPr>
        <p:spPr bwMode="auto">
          <a:xfrm rot="10800000">
            <a:off x="6156176" y="4957869"/>
            <a:ext cx="533400" cy="560176"/>
          </a:xfrm>
          <a:prstGeom prst="rightArrow">
            <a:avLst/>
          </a:prstGeom>
          <a:solidFill>
            <a:schemeClr val="accent5"/>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円/楕円 44"/>
          <p:cNvSpPr/>
          <p:nvPr/>
        </p:nvSpPr>
        <p:spPr bwMode="auto">
          <a:xfrm>
            <a:off x="4481990" y="5665359"/>
            <a:ext cx="468052" cy="478555"/>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角丸四角形 45"/>
          <p:cNvSpPr/>
          <p:nvPr/>
        </p:nvSpPr>
        <p:spPr bwMode="auto">
          <a:xfrm>
            <a:off x="171661" y="2708920"/>
            <a:ext cx="2614811" cy="1872208"/>
          </a:xfrm>
          <a:prstGeom prst="roundRect">
            <a:avLst>
              <a:gd name="adj" fmla="val 0"/>
            </a:avLst>
          </a:prstGeom>
          <a:solidFill>
            <a:srgbClr val="FF6666"/>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排他制御</a:t>
            </a:r>
            <a:r>
              <a:rPr kumimoji="0" lang="en-US" altLang="ja-JP" sz="2000" b="0" i="0" u="none" strike="noStrike" cap="none" normalizeH="0" dirty="0" smtClean="0">
                <a:ln>
                  <a:noFill/>
                </a:ln>
                <a:solidFill>
                  <a:schemeClr val="bg1"/>
                </a:solidFill>
                <a:effectLst/>
                <a:latin typeface="+mn-lt"/>
                <a:ea typeface="+mn-ea"/>
              </a:rPr>
              <a:t>(</a:t>
            </a:r>
            <a:r>
              <a:rPr kumimoji="0" lang="ja-JP" altLang="en-US" sz="2000" b="0" i="0" u="none" strike="noStrike" cap="none" normalizeH="0" dirty="0" smtClean="0">
                <a:ln>
                  <a:noFill/>
                </a:ln>
                <a:solidFill>
                  <a:schemeClr val="bg1"/>
                </a:solidFill>
                <a:effectLst/>
                <a:latin typeface="+mn-lt"/>
                <a:ea typeface="+mn-ea"/>
              </a:rPr>
              <a:t>ロック</a:t>
            </a:r>
            <a:r>
              <a:rPr kumimoji="0" lang="en-US" altLang="ja-JP" sz="2000" b="0" i="0" u="none" strike="noStrike" cap="none" normalizeH="0" dirty="0" smtClean="0">
                <a:ln>
                  <a:noFill/>
                </a:ln>
                <a:solidFill>
                  <a:schemeClr val="bg1"/>
                </a:solidFill>
                <a:effectLst/>
                <a:latin typeface="+mn-lt"/>
                <a:ea typeface="+mn-ea"/>
              </a:rPr>
              <a:t>)</a:t>
            </a:r>
          </a:p>
          <a:p>
            <a:pPr marR="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dirty="0" smtClean="0">
                <a:ln>
                  <a:noFill/>
                </a:ln>
                <a:solidFill>
                  <a:schemeClr val="bg1"/>
                </a:solidFill>
                <a:effectLst/>
                <a:latin typeface="+mn-lt"/>
                <a:ea typeface="+mn-ea"/>
              </a:rPr>
              <a:t>一つのプロセス</a:t>
            </a:r>
            <a:r>
              <a:rPr kumimoji="0" lang="en-US" altLang="ja-JP" sz="1100" b="0" i="0" u="none" strike="noStrike" cap="none" normalizeH="0" dirty="0" smtClean="0">
                <a:ln>
                  <a:noFill/>
                </a:ln>
                <a:solidFill>
                  <a:schemeClr val="bg1"/>
                </a:solidFill>
                <a:effectLst/>
                <a:latin typeface="+mn-lt"/>
                <a:ea typeface="+mn-ea"/>
              </a:rPr>
              <a:t>/</a:t>
            </a:r>
            <a:r>
              <a:rPr kumimoji="0" lang="ja-JP" altLang="en-US" sz="1100" b="0" i="0" u="none" strike="noStrike" cap="none" normalizeH="0" dirty="0" smtClean="0">
                <a:ln>
                  <a:noFill/>
                </a:ln>
                <a:solidFill>
                  <a:schemeClr val="bg1"/>
                </a:solidFill>
                <a:effectLst/>
                <a:latin typeface="+mn-lt"/>
                <a:ea typeface="+mn-ea"/>
              </a:rPr>
              <a:t>トランザクションがあるデータの更新を行っている間、処理が完了するまで他のプロセス</a:t>
            </a:r>
            <a:r>
              <a:rPr kumimoji="0" lang="en-US" altLang="ja-JP" sz="1100" b="0" i="0" u="none" strike="noStrike" cap="none" normalizeH="0" dirty="0" smtClean="0">
                <a:ln>
                  <a:noFill/>
                </a:ln>
                <a:solidFill>
                  <a:schemeClr val="bg1"/>
                </a:solidFill>
                <a:effectLst/>
                <a:latin typeface="+mn-lt"/>
                <a:ea typeface="+mn-ea"/>
              </a:rPr>
              <a:t>/</a:t>
            </a:r>
            <a:r>
              <a:rPr kumimoji="0" lang="ja-JP" altLang="en-US" sz="1100" b="0" i="0" u="none" strike="noStrike" cap="none" normalizeH="0" dirty="0" smtClean="0">
                <a:ln>
                  <a:noFill/>
                </a:ln>
                <a:solidFill>
                  <a:schemeClr val="bg1"/>
                </a:solidFill>
                <a:effectLst/>
                <a:latin typeface="+mn-lt"/>
                <a:ea typeface="+mn-ea"/>
              </a:rPr>
              <a:t>トランザクションはそのデータにアクセスすることはできないようにする仕組み。</a:t>
            </a:r>
            <a:endParaRPr kumimoji="0" lang="en-US" altLang="ja-JP" sz="1100" b="0" i="0" u="none" strike="noStrike" cap="none" normalizeH="0" dirty="0" smtClean="0">
              <a:ln>
                <a:noFill/>
              </a:ln>
              <a:solidFill>
                <a:schemeClr val="bg1"/>
              </a:solidFill>
              <a:effectLst/>
              <a:latin typeface="+mn-lt"/>
              <a:ea typeface="+mn-ea"/>
            </a:endParaRPr>
          </a:p>
          <a:p>
            <a:pPr marR="0" algn="ctr" defTabSz="914400" rtl="0" eaLnBrk="1" fontAlgn="base" latinLnBrk="0" hangingPunct="1">
              <a:lnSpc>
                <a:spcPct val="100000"/>
              </a:lnSpc>
              <a:spcBef>
                <a:spcPct val="20000"/>
              </a:spcBef>
              <a:spcAft>
                <a:spcPct val="0"/>
              </a:spcAft>
              <a:buClrTx/>
              <a:buSzTx/>
              <a:buFontTx/>
              <a:buNone/>
              <a:tabLst/>
            </a:pPr>
            <a:endParaRPr kumimoji="0" lang="en-US" altLang="ja-JP" sz="1100" dirty="0" smtClean="0">
              <a:solidFill>
                <a:schemeClr val="bg1"/>
              </a:solidFill>
              <a:latin typeface="+mn-lt"/>
              <a:ea typeface="+mn-ea"/>
            </a:endParaRPr>
          </a:p>
          <a:p>
            <a:pPr marR="0" algn="ctr" defTabSz="914400" rtl="0" eaLnBrk="1" fontAlgn="base" latinLnBrk="0" hangingPunct="1">
              <a:lnSpc>
                <a:spcPct val="100000"/>
              </a:lnSpc>
              <a:spcBef>
                <a:spcPct val="20000"/>
              </a:spcBef>
              <a:spcAft>
                <a:spcPct val="0"/>
              </a:spcAft>
              <a:buClrTx/>
              <a:buSzTx/>
              <a:buFontTx/>
              <a:buNone/>
              <a:tabLst/>
            </a:pPr>
            <a:r>
              <a:rPr kumimoji="0" lang="ja-JP" altLang="en-US" sz="1100" dirty="0" smtClean="0">
                <a:solidFill>
                  <a:schemeClr val="bg1"/>
                </a:solidFill>
                <a:latin typeface="+mn-lt"/>
                <a:ea typeface="+mn-ea"/>
              </a:rPr>
              <a:t>→処理のオーバーヘッドとなる</a:t>
            </a:r>
            <a:endParaRPr kumimoji="0" lang="ja-JP" altLang="en-US" sz="1100" b="0" i="0" u="none" strike="noStrike" cap="none" normalizeH="0" dirty="0" smtClean="0">
              <a:ln>
                <a:noFill/>
              </a:ln>
              <a:solidFill>
                <a:schemeClr val="bg1"/>
              </a:solidFill>
              <a:effectLst/>
              <a:latin typeface="+mn-lt"/>
              <a:ea typeface="+mn-ea"/>
            </a:endParaRPr>
          </a:p>
        </p:txBody>
      </p:sp>
      <p:sp>
        <p:nvSpPr>
          <p:cNvPr id="47" name="角丸四角形吹き出し 46"/>
          <p:cNvSpPr/>
          <p:nvPr/>
        </p:nvSpPr>
        <p:spPr bwMode="auto">
          <a:xfrm>
            <a:off x="6242433" y="3645024"/>
            <a:ext cx="1489645" cy="706398"/>
          </a:xfrm>
          <a:prstGeom prst="wedgeRoundRectCallout">
            <a:avLst>
              <a:gd name="adj1" fmla="val -30050"/>
              <a:gd name="adj2" fmla="val 129675"/>
              <a:gd name="adj3" fmla="val 16667"/>
            </a:avLst>
          </a:prstGeom>
          <a:solidFill>
            <a:schemeClr val="accent5"/>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j-ea"/>
                <a:ea typeface="+mj-ea"/>
              </a:rPr>
              <a:t>データベース言語</a:t>
            </a:r>
            <a:endParaRPr kumimoji="0" lang="en-US" altLang="ja-JP" sz="1200" b="0" i="0" u="none" strike="noStrike" cap="none" normalizeH="0" baseline="0" dirty="0" smtClean="0">
              <a:ln>
                <a:noFill/>
              </a:ln>
              <a:solidFill>
                <a:schemeClr val="bg1"/>
              </a:solidFill>
              <a:effectLst/>
              <a:latin typeface="+mj-ea"/>
              <a:ea typeface="+mj-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j-ea"/>
                <a:ea typeface="+mj-ea"/>
              </a:rPr>
              <a:t>問い合わせ言語</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48" name="角丸四角形 47"/>
          <p:cNvSpPr/>
          <p:nvPr/>
        </p:nvSpPr>
        <p:spPr bwMode="auto">
          <a:xfrm>
            <a:off x="7812360" y="3645024"/>
            <a:ext cx="958627" cy="706398"/>
          </a:xfrm>
          <a:prstGeom prst="roundRect">
            <a:avLst>
              <a:gd name="adj" fmla="val 0"/>
            </a:avLst>
          </a:prstGeom>
          <a:solidFill>
            <a:schemeClr val="accent5"/>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1100" b="0" i="0" u="none" strike="noStrike" cap="none" normalizeH="0" dirty="0" smtClean="0">
                <a:ln>
                  <a:noFill/>
                </a:ln>
                <a:solidFill>
                  <a:schemeClr val="bg1"/>
                </a:solidFill>
                <a:effectLst/>
                <a:latin typeface="+mn-ea"/>
                <a:ea typeface="+mn-ea"/>
              </a:rPr>
              <a:t>SQL</a:t>
            </a: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1100" dirty="0" err="1" smtClean="0">
                <a:solidFill>
                  <a:schemeClr val="bg1"/>
                </a:solidFill>
                <a:latin typeface="+mn-ea"/>
                <a:ea typeface="+mn-ea"/>
              </a:rPr>
              <a:t>Xquery</a:t>
            </a:r>
            <a:r>
              <a:rPr kumimoji="0" lang="ja-JP" altLang="en-US" sz="1100" dirty="0">
                <a:solidFill>
                  <a:schemeClr val="bg1"/>
                </a:solidFill>
                <a:latin typeface="+mn-ea"/>
                <a:ea typeface="+mn-ea"/>
              </a:rPr>
              <a:t>等</a:t>
            </a:r>
            <a:endParaRPr kumimoji="0" lang="ja-JP" altLang="en-US" sz="1100" b="0" i="0" u="none" strike="noStrike" cap="none" normalizeH="0" dirty="0" smtClean="0">
              <a:ln>
                <a:noFill/>
              </a:ln>
              <a:solidFill>
                <a:schemeClr val="bg1"/>
              </a:solidFill>
              <a:effectLst/>
              <a:latin typeface="+mn-ea"/>
              <a:ea typeface="+mn-ea"/>
            </a:endParaRPr>
          </a:p>
        </p:txBody>
      </p:sp>
    </p:spTree>
    <p:extLst>
      <p:ext uri="{BB962C8B-B14F-4D97-AF65-F5344CB8AC3E}">
        <p14:creationId xmlns:p14="http://schemas.microsoft.com/office/powerpoint/2010/main" val="267194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Effect transition="in" filter="fade">
                                      <p:cBhvr>
                                        <p:cTn id="68" dur="500"/>
                                        <p:tgtEl>
                                          <p:spTgt spid="38"/>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left)">
                                      <p:cBhvr>
                                        <p:cTn id="78" dur="500"/>
                                        <p:tgtEl>
                                          <p:spTgt spid="32"/>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wipe(right)">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fltVal val="0"/>
                                          </p:val>
                                        </p:tav>
                                        <p:tav tm="100000">
                                          <p:val>
                                            <p:strVal val="#ppt_w"/>
                                          </p:val>
                                        </p:tav>
                                      </p:tavLst>
                                    </p:anim>
                                    <p:anim calcmode="lin" valueType="num">
                                      <p:cBhvr>
                                        <p:cTn id="87" dur="500" fill="hold"/>
                                        <p:tgtEl>
                                          <p:spTgt spid="39"/>
                                        </p:tgtEl>
                                        <p:attrNameLst>
                                          <p:attrName>ppt_h</p:attrName>
                                        </p:attrNameLst>
                                      </p:cBhvr>
                                      <p:tavLst>
                                        <p:tav tm="0">
                                          <p:val>
                                            <p:fltVal val="0"/>
                                          </p:val>
                                        </p:tav>
                                        <p:tav tm="100000">
                                          <p:val>
                                            <p:strVal val="#ppt_h"/>
                                          </p:val>
                                        </p:tav>
                                      </p:tavLst>
                                    </p:anim>
                                    <p:animEffect transition="in" filter="fade">
                                      <p:cBhvr>
                                        <p:cTn id="88" dur="5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500"/>
                                        <p:tgtEl>
                                          <p:spTgt spid="43"/>
                                        </p:tgtEl>
                                      </p:cBhvr>
                                    </p:animEffect>
                                  </p:childTnLst>
                                </p:cTn>
                              </p:par>
                            </p:childTnLst>
                          </p:cTn>
                        </p:par>
                        <p:par>
                          <p:cTn id="99" fill="hold">
                            <p:stCondLst>
                              <p:cond delay="500"/>
                            </p:stCondLst>
                            <p:childTnLst>
                              <p:par>
                                <p:cTn id="100" presetID="22" presetClass="entr" presetSubtype="2"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right)">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p:cTn id="114" dur="500" fill="hold"/>
                                        <p:tgtEl>
                                          <p:spTgt spid="46"/>
                                        </p:tgtEl>
                                        <p:attrNameLst>
                                          <p:attrName>ppt_w</p:attrName>
                                        </p:attrNameLst>
                                      </p:cBhvr>
                                      <p:tavLst>
                                        <p:tav tm="0">
                                          <p:val>
                                            <p:fltVal val="0"/>
                                          </p:val>
                                        </p:tav>
                                        <p:tav tm="100000">
                                          <p:val>
                                            <p:strVal val="#ppt_w"/>
                                          </p:val>
                                        </p:tav>
                                      </p:tavLst>
                                    </p:anim>
                                    <p:anim calcmode="lin" valueType="num">
                                      <p:cBhvr>
                                        <p:cTn id="115" dur="500" fill="hold"/>
                                        <p:tgtEl>
                                          <p:spTgt spid="46"/>
                                        </p:tgtEl>
                                        <p:attrNameLst>
                                          <p:attrName>ppt_h</p:attrName>
                                        </p:attrNameLst>
                                      </p:cBhvr>
                                      <p:tavLst>
                                        <p:tav tm="0">
                                          <p:val>
                                            <p:fltVal val="0"/>
                                          </p:val>
                                        </p:tav>
                                        <p:tav tm="100000">
                                          <p:val>
                                            <p:strVal val="#ppt_h"/>
                                          </p:val>
                                        </p:tav>
                                      </p:tavLst>
                                    </p:anim>
                                    <p:animEffect transition="in" filter="fade">
                                      <p:cBhvr>
                                        <p:cTn id="116" dur="500"/>
                                        <p:tgtEl>
                                          <p:spTgt spid="46"/>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500" fill="hold"/>
                                        <p:tgtEl>
                                          <p:spTgt spid="47"/>
                                        </p:tgtEl>
                                        <p:attrNameLst>
                                          <p:attrName>ppt_w</p:attrName>
                                        </p:attrNameLst>
                                      </p:cBhvr>
                                      <p:tavLst>
                                        <p:tav tm="0">
                                          <p:val>
                                            <p:fltVal val="0"/>
                                          </p:val>
                                        </p:tav>
                                        <p:tav tm="100000">
                                          <p:val>
                                            <p:strVal val="#ppt_w"/>
                                          </p:val>
                                        </p:tav>
                                      </p:tavLst>
                                    </p:anim>
                                    <p:anim calcmode="lin" valueType="num">
                                      <p:cBhvr>
                                        <p:cTn id="122" dur="500" fill="hold"/>
                                        <p:tgtEl>
                                          <p:spTgt spid="47"/>
                                        </p:tgtEl>
                                        <p:attrNameLst>
                                          <p:attrName>ppt_h</p:attrName>
                                        </p:attrNameLst>
                                      </p:cBhvr>
                                      <p:tavLst>
                                        <p:tav tm="0">
                                          <p:val>
                                            <p:fltVal val="0"/>
                                          </p:val>
                                        </p:tav>
                                        <p:tav tm="100000">
                                          <p:val>
                                            <p:strVal val="#ppt_h"/>
                                          </p:val>
                                        </p:tav>
                                      </p:tavLst>
                                    </p:anim>
                                    <p:animEffect transition="in" filter="fade">
                                      <p:cBhvr>
                                        <p:cTn id="123" dur="500"/>
                                        <p:tgtEl>
                                          <p:spTgt spid="47"/>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p:cTn id="128" dur="500" fill="hold"/>
                                        <p:tgtEl>
                                          <p:spTgt spid="48"/>
                                        </p:tgtEl>
                                        <p:attrNameLst>
                                          <p:attrName>ppt_w</p:attrName>
                                        </p:attrNameLst>
                                      </p:cBhvr>
                                      <p:tavLst>
                                        <p:tav tm="0">
                                          <p:val>
                                            <p:fltVal val="0"/>
                                          </p:val>
                                        </p:tav>
                                        <p:tav tm="100000">
                                          <p:val>
                                            <p:strVal val="#ppt_w"/>
                                          </p:val>
                                        </p:tav>
                                      </p:tavLst>
                                    </p:anim>
                                    <p:anim calcmode="lin" valueType="num">
                                      <p:cBhvr>
                                        <p:cTn id="129" dur="500" fill="hold"/>
                                        <p:tgtEl>
                                          <p:spTgt spid="48"/>
                                        </p:tgtEl>
                                        <p:attrNameLst>
                                          <p:attrName>ppt_h</p:attrName>
                                        </p:attrNameLst>
                                      </p:cBhvr>
                                      <p:tavLst>
                                        <p:tav tm="0">
                                          <p:val>
                                            <p:fltVal val="0"/>
                                          </p:val>
                                        </p:tav>
                                        <p:tav tm="100000">
                                          <p:val>
                                            <p:strVal val="#ppt_h"/>
                                          </p:val>
                                        </p:tav>
                                      </p:tavLst>
                                    </p:anim>
                                    <p:animEffect transition="in" filter="fade">
                                      <p:cBhvr>
                                        <p:cTn id="1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6" grpId="0" animBg="1"/>
      <p:bldP spid="17" grpId="0" animBg="1"/>
      <p:bldP spid="18" grpId="0" animBg="1"/>
      <p:bldP spid="27" grpId="0" animBg="1"/>
      <p:bldP spid="28" grpId="0"/>
      <p:bldP spid="30" grpId="0"/>
      <p:bldP spid="31" grpId="0" animBg="1"/>
      <p:bldP spid="32" grpId="0" animBg="1"/>
      <p:bldP spid="33" grpId="0" animBg="1"/>
      <p:bldP spid="38" grpId="0"/>
      <p:bldP spid="42" grpId="0" animBg="1"/>
      <p:bldP spid="43" grpId="0" animBg="1"/>
      <p:bldP spid="44" grpId="0" animBg="1"/>
      <p:bldP spid="45" grpId="0" animBg="1"/>
      <p:bldP spid="46" grpId="0" animBg="1"/>
      <p:bldP spid="47" grpId="0" animBg="1"/>
      <p:bldP spid="48"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3371</TotalTime>
  <Words>8760</Words>
  <Application>Microsoft Office PowerPoint</Application>
  <PresentationFormat>画面に合わせる (4:3)</PresentationFormat>
  <Paragraphs>934</Paragraphs>
  <Slides>45</Slides>
  <Notes>39</Notes>
  <HiddenSlides>0</HiddenSlides>
  <MMClips>0</MMClips>
  <ScaleCrop>false</ScaleCrop>
  <HeadingPairs>
    <vt:vector size="4" baseType="variant">
      <vt:variant>
        <vt:lpstr>テーマ</vt:lpstr>
      </vt:variant>
      <vt:variant>
        <vt:i4>1</vt:i4>
      </vt:variant>
      <vt:variant>
        <vt:lpstr>スライド タイトル</vt:lpstr>
      </vt:variant>
      <vt:variant>
        <vt:i4>45</vt:i4>
      </vt:variant>
    </vt:vector>
  </HeadingPairs>
  <TitlesOfParts>
    <vt:vector size="46" baseType="lpstr">
      <vt:lpstr>NC標準テンプレート</vt:lpstr>
      <vt:lpstr>PowerPoint プレゼンテーション</vt:lpstr>
      <vt:lpstr>PowerPoint プレゼンテーション</vt:lpstr>
      <vt:lpstr>データベースとは？</vt:lpstr>
      <vt:lpstr>紙からデジタルへ</vt:lpstr>
      <vt:lpstr>デジタルデータベースのデータ構造</vt:lpstr>
      <vt:lpstr>リレーショナルデータベース (RDBMS)</vt:lpstr>
      <vt:lpstr>PowerPoint プレゼンテーション</vt:lpstr>
      <vt:lpstr>RDBMSが追求してきたACID特性</vt:lpstr>
      <vt:lpstr>ACIDを実現するための機能の例 (1)</vt:lpstr>
      <vt:lpstr>ACIDを実現するための機能の例 (2)</vt:lpstr>
      <vt:lpstr>高速化への要求と取り組み</vt:lpstr>
      <vt:lpstr>コンピュータシステムの処理能力を上げる方法</vt:lpstr>
      <vt:lpstr>RDBMSの高速化と問題点</vt:lpstr>
      <vt:lpstr>PowerPoint プレゼンテーション</vt:lpstr>
      <vt:lpstr>列指向(カラム指向/カラム型) RDBMS</vt:lpstr>
      <vt:lpstr>列指向RDBMSの得意分野　～　集計</vt:lpstr>
      <vt:lpstr>列指向RDBMSの得意分野　～　分析</vt:lpstr>
      <vt:lpstr>列指向RDBMSの不得意分野　～　挿入</vt:lpstr>
      <vt:lpstr>PowerPoint プレゼンテーション</vt:lpstr>
      <vt:lpstr>構造化データと非構造化データ</vt:lpstr>
      <vt:lpstr>PowerPoint プレゼンテーション</vt:lpstr>
      <vt:lpstr>桁違いの処理能力を要求 = Webサービス</vt:lpstr>
      <vt:lpstr>RDBMSとKey Value Store (KVS)</vt:lpstr>
      <vt:lpstr>Google BigTable</vt:lpstr>
      <vt:lpstr>ACIDからBASEへ</vt:lpstr>
      <vt:lpstr>実際のシステムは適材適所で</vt:lpstr>
      <vt:lpstr>PowerPoint プレゼンテーション</vt:lpstr>
      <vt:lpstr>ドキュメント指向DB</vt:lpstr>
      <vt:lpstr>PowerPoint プレゼンテーション</vt:lpstr>
      <vt:lpstr>RDBMS + NoSQL = NewSQL</vt:lpstr>
      <vt:lpstr>RDBMSとNoSQLの「良いとこ取り」</vt:lpstr>
      <vt:lpstr>Oracle 12c</vt:lpstr>
      <vt:lpstr>PowerPoint プレゼンテーション</vt:lpstr>
      <vt:lpstr>GoogleのBigTableとMapReduce</vt:lpstr>
      <vt:lpstr>大規模分散処理システム　Hadoop</vt:lpstr>
      <vt:lpstr>Hadoopの業務データ・バッチ処理への適用</vt:lpstr>
      <vt:lpstr>Hadoopの活用</vt:lpstr>
      <vt:lpstr>Hadoopを業務システムで使うためのAsakusa</vt:lpstr>
      <vt:lpstr>MapReduceの動向</vt:lpstr>
      <vt:lpstr>PowerPoint プレゼンテーション</vt:lpstr>
      <vt:lpstr>ブリュワーのCAP定理　*CAP定理は特定の条件下でのみ成立するという議論も有り</vt:lpstr>
      <vt:lpstr>ブリュワーのCAP定理</vt:lpstr>
      <vt:lpstr>何を重視するか？</vt:lpstr>
      <vt:lpstr>特許問題</vt:lpstr>
      <vt:lpstr>「それ以外」のデータが急増</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Windows ユーザー</cp:lastModifiedBy>
  <cp:revision>390</cp:revision>
  <dcterms:created xsi:type="dcterms:W3CDTF">2014-04-30T01:58:06Z</dcterms:created>
  <dcterms:modified xsi:type="dcterms:W3CDTF">2014-11-12T06:19:54Z</dcterms:modified>
</cp:coreProperties>
</file>