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503" r:id="rId2"/>
    <p:sldId id="565" r:id="rId3"/>
    <p:sldId id="559" r:id="rId4"/>
    <p:sldId id="558" r:id="rId5"/>
    <p:sldId id="560" r:id="rId6"/>
    <p:sldId id="567" r:id="rId7"/>
    <p:sldId id="562" r:id="rId8"/>
    <p:sldId id="561" r:id="rId9"/>
    <p:sldId id="555" r:id="rId10"/>
    <p:sldId id="566" r:id="rId11"/>
    <p:sldId id="563" r:id="rId12"/>
    <p:sldId id="564" r:id="rId13"/>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57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FF6666"/>
    <a:srgbClr val="FFFBD2"/>
    <a:srgbClr val="FFFFFF"/>
    <a:srgbClr val="CC0000"/>
    <a:srgbClr val="33ACBD"/>
    <a:srgbClr val="E6D6A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85" autoAdjust="0"/>
    <p:restoredTop sz="88594" autoAdjust="0"/>
  </p:normalViewPr>
  <p:slideViewPr>
    <p:cSldViewPr snapToGrid="0" snapToObjects="1" showGuides="1">
      <p:cViewPr varScale="1">
        <p:scale>
          <a:sx n="90" d="100"/>
          <a:sy n="90" d="100"/>
        </p:scale>
        <p:origin x="1314" y="66"/>
      </p:cViewPr>
      <p:guideLst>
        <p:guide orient="horz"/>
        <p:guide pos="5759"/>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CD77F9-30DB-4EA9-B491-204EFB1AE8DD}" type="doc">
      <dgm:prSet loTypeId="urn:microsoft.com/office/officeart/2005/8/layout/radial5" loCatId="cycle" qsTypeId="urn:microsoft.com/office/officeart/2005/8/quickstyle/simple1" qsCatId="simple" csTypeId="urn:microsoft.com/office/officeart/2005/8/colors/colorful1" csCatId="colorful" phldr="1"/>
      <dgm:spPr/>
      <dgm:t>
        <a:bodyPr/>
        <a:lstStyle/>
        <a:p>
          <a:endParaRPr kumimoji="1" lang="ja-JP" altLang="en-US"/>
        </a:p>
      </dgm:t>
    </dgm:pt>
    <dgm:pt modelId="{9E646800-70AD-484E-A0BE-1872255ECDB9}">
      <dgm:prSet phldrT="[テキスト]"/>
      <dgm:spPr/>
      <dgm:t>
        <a:bodyPr/>
        <a:lstStyle/>
        <a:p>
          <a:r>
            <a:rPr kumimoji="1" lang="en-US" altLang="ja-JP" dirty="0" smtClean="0"/>
            <a:t>5G</a:t>
          </a:r>
          <a:endParaRPr kumimoji="1" lang="ja-JP" altLang="en-US" dirty="0"/>
        </a:p>
      </dgm:t>
    </dgm:pt>
    <dgm:pt modelId="{1368E569-D9A4-433F-8A4E-DE0B74E9E75B}" type="parTrans" cxnId="{CECA6251-076F-4DD2-B9D8-489F9963CE8F}">
      <dgm:prSet/>
      <dgm:spPr/>
      <dgm:t>
        <a:bodyPr/>
        <a:lstStyle/>
        <a:p>
          <a:endParaRPr kumimoji="1" lang="ja-JP" altLang="en-US"/>
        </a:p>
      </dgm:t>
    </dgm:pt>
    <dgm:pt modelId="{D9210027-FED4-473C-98F5-A4DA6FB3DD6C}" type="sibTrans" cxnId="{CECA6251-076F-4DD2-B9D8-489F9963CE8F}">
      <dgm:prSet/>
      <dgm:spPr/>
      <dgm:t>
        <a:bodyPr/>
        <a:lstStyle/>
        <a:p>
          <a:endParaRPr kumimoji="1" lang="ja-JP" altLang="en-US"/>
        </a:p>
      </dgm:t>
    </dgm:pt>
    <dgm:pt modelId="{DBF5040E-CE73-4194-A85D-12E51E3B0F8D}">
      <dgm:prSet phldrT="[テキスト]" custT="1"/>
      <dgm:spPr/>
      <dgm:t>
        <a:bodyPr/>
        <a:lstStyle/>
        <a:p>
          <a:r>
            <a:rPr kumimoji="1" lang="ja-JP" altLang="en-US" sz="1800" dirty="0" smtClean="0"/>
            <a:t>大容量化</a:t>
          </a:r>
          <a:endParaRPr kumimoji="1" lang="ja-JP" altLang="en-US" sz="1800" dirty="0"/>
        </a:p>
      </dgm:t>
    </dgm:pt>
    <dgm:pt modelId="{1D277317-FDAC-43AB-A56A-15306E1DC9B2}" type="parTrans" cxnId="{038F2A5F-CB71-4FE9-8BB4-84384009959F}">
      <dgm:prSet/>
      <dgm:spPr/>
      <dgm:t>
        <a:bodyPr/>
        <a:lstStyle/>
        <a:p>
          <a:endParaRPr kumimoji="1" lang="ja-JP" altLang="en-US"/>
        </a:p>
      </dgm:t>
    </dgm:pt>
    <dgm:pt modelId="{E0E4F03B-4004-4E85-A54F-3435A2028523}" type="sibTrans" cxnId="{038F2A5F-CB71-4FE9-8BB4-84384009959F}">
      <dgm:prSet/>
      <dgm:spPr/>
      <dgm:t>
        <a:bodyPr/>
        <a:lstStyle/>
        <a:p>
          <a:endParaRPr kumimoji="1" lang="ja-JP" altLang="en-US"/>
        </a:p>
      </dgm:t>
    </dgm:pt>
    <dgm:pt modelId="{E35B4E70-F43B-420C-8C47-9C655B2C3057}">
      <dgm:prSet phldrT="[テキスト]" custT="1"/>
      <dgm:spPr/>
      <dgm:t>
        <a:bodyPr/>
        <a:lstStyle/>
        <a:p>
          <a:r>
            <a:rPr kumimoji="1" lang="ja-JP" altLang="en-US" sz="1800" dirty="0" smtClean="0"/>
            <a:t>高速化</a:t>
          </a:r>
          <a:endParaRPr kumimoji="1" lang="ja-JP" altLang="en-US" sz="1800" dirty="0"/>
        </a:p>
      </dgm:t>
    </dgm:pt>
    <dgm:pt modelId="{C490653B-A4B1-49AE-94DD-8F7EAB371FFF}" type="parTrans" cxnId="{C7EF5A84-3ED4-4612-A3A9-5DF3DC0AC5DB}">
      <dgm:prSet/>
      <dgm:spPr/>
      <dgm:t>
        <a:bodyPr/>
        <a:lstStyle/>
        <a:p>
          <a:endParaRPr kumimoji="1" lang="ja-JP" altLang="en-US"/>
        </a:p>
      </dgm:t>
    </dgm:pt>
    <dgm:pt modelId="{7A9234E0-F70C-42D4-AEBF-014C9D0C68B5}" type="sibTrans" cxnId="{C7EF5A84-3ED4-4612-A3A9-5DF3DC0AC5DB}">
      <dgm:prSet/>
      <dgm:spPr/>
      <dgm:t>
        <a:bodyPr/>
        <a:lstStyle/>
        <a:p>
          <a:endParaRPr kumimoji="1" lang="ja-JP" altLang="en-US"/>
        </a:p>
      </dgm:t>
    </dgm:pt>
    <dgm:pt modelId="{BB2BED60-5674-4167-AB8F-B9246C3463CA}">
      <dgm:prSet phldrT="[テキスト]" custT="1"/>
      <dgm:spPr/>
      <dgm:t>
        <a:bodyPr/>
        <a:lstStyle/>
        <a:p>
          <a:r>
            <a:rPr kumimoji="1" lang="ja-JP" altLang="en-US" sz="1800" dirty="0" smtClean="0"/>
            <a:t>同時接続</a:t>
          </a:r>
          <a:endParaRPr kumimoji="1" lang="ja-JP" altLang="en-US" sz="1800" dirty="0"/>
        </a:p>
      </dgm:t>
    </dgm:pt>
    <dgm:pt modelId="{3AD65BB6-0204-45CD-96A3-1A64B5CAE0E6}" type="parTrans" cxnId="{53B0EC82-E04F-4278-95B0-46C485D95DCE}">
      <dgm:prSet/>
      <dgm:spPr/>
      <dgm:t>
        <a:bodyPr/>
        <a:lstStyle/>
        <a:p>
          <a:endParaRPr kumimoji="1" lang="ja-JP" altLang="en-US"/>
        </a:p>
      </dgm:t>
    </dgm:pt>
    <dgm:pt modelId="{166D22E7-7AFF-4042-AB8A-1DCA9EAA6BC9}" type="sibTrans" cxnId="{53B0EC82-E04F-4278-95B0-46C485D95DCE}">
      <dgm:prSet/>
      <dgm:spPr/>
      <dgm:t>
        <a:bodyPr/>
        <a:lstStyle/>
        <a:p>
          <a:endParaRPr kumimoji="1" lang="ja-JP" altLang="en-US"/>
        </a:p>
      </dgm:t>
    </dgm:pt>
    <dgm:pt modelId="{3E4B2410-E290-4FAA-99ED-E067198F9F82}">
      <dgm:prSet phldrT="[テキスト]" custT="1"/>
      <dgm:spPr/>
      <dgm:t>
        <a:bodyPr/>
        <a:lstStyle/>
        <a:p>
          <a:r>
            <a:rPr kumimoji="1" lang="ja-JP" altLang="en-US" sz="1800" dirty="0" smtClean="0"/>
            <a:t>低コスト</a:t>
          </a:r>
          <a:endParaRPr kumimoji="1" lang="en-US" altLang="ja-JP" sz="1800" dirty="0" smtClean="0"/>
        </a:p>
        <a:p>
          <a:r>
            <a:rPr kumimoji="1" lang="ja-JP" altLang="en-US" sz="1800" dirty="0" smtClean="0"/>
            <a:t>省電力</a:t>
          </a:r>
          <a:endParaRPr kumimoji="1" lang="ja-JP" altLang="en-US" sz="1800" dirty="0"/>
        </a:p>
      </dgm:t>
    </dgm:pt>
    <dgm:pt modelId="{79684C03-7B97-4E14-B100-FDC8FB0E3264}" type="parTrans" cxnId="{96D0788A-5138-4981-B357-1F0FF88BA246}">
      <dgm:prSet/>
      <dgm:spPr/>
      <dgm:t>
        <a:bodyPr/>
        <a:lstStyle/>
        <a:p>
          <a:endParaRPr kumimoji="1" lang="ja-JP" altLang="en-US"/>
        </a:p>
      </dgm:t>
    </dgm:pt>
    <dgm:pt modelId="{8C15808A-CCBD-4329-AEE9-BEA63B92CC0A}" type="sibTrans" cxnId="{96D0788A-5138-4981-B357-1F0FF88BA246}">
      <dgm:prSet/>
      <dgm:spPr/>
      <dgm:t>
        <a:bodyPr/>
        <a:lstStyle/>
        <a:p>
          <a:endParaRPr kumimoji="1" lang="ja-JP" altLang="en-US"/>
        </a:p>
      </dgm:t>
    </dgm:pt>
    <dgm:pt modelId="{9DFB6F0C-7D85-40DA-B0B0-9EB3E49685E1}">
      <dgm:prSet phldrT="[テキスト]" custT="1"/>
      <dgm:spPr/>
      <dgm:t>
        <a:bodyPr/>
        <a:lstStyle/>
        <a:p>
          <a:r>
            <a:rPr kumimoji="1" lang="ja-JP" altLang="en-US" sz="1800" smtClean="0"/>
            <a:t>低遅延化</a:t>
          </a:r>
          <a:endParaRPr kumimoji="1" lang="ja-JP" altLang="en-US" sz="1800" dirty="0"/>
        </a:p>
      </dgm:t>
    </dgm:pt>
    <dgm:pt modelId="{AAACD468-D307-453B-91C1-C0DF374EFBEE}" type="parTrans" cxnId="{7086B6FD-B8FD-42E8-9F37-745C5EDFCF1C}">
      <dgm:prSet/>
      <dgm:spPr/>
      <dgm:t>
        <a:bodyPr/>
        <a:lstStyle/>
        <a:p>
          <a:endParaRPr kumimoji="1" lang="ja-JP" altLang="en-US"/>
        </a:p>
      </dgm:t>
    </dgm:pt>
    <dgm:pt modelId="{A63534A3-8F01-4A48-9BD4-178C0C11E8A3}" type="sibTrans" cxnId="{7086B6FD-B8FD-42E8-9F37-745C5EDFCF1C}">
      <dgm:prSet/>
      <dgm:spPr/>
      <dgm:t>
        <a:bodyPr/>
        <a:lstStyle/>
        <a:p>
          <a:endParaRPr kumimoji="1" lang="ja-JP" altLang="en-US"/>
        </a:p>
      </dgm:t>
    </dgm:pt>
    <dgm:pt modelId="{3406163C-5BEF-43A0-9431-2B0911B2A970}" type="pres">
      <dgm:prSet presAssocID="{ABCD77F9-30DB-4EA9-B491-204EFB1AE8DD}" presName="Name0" presStyleCnt="0">
        <dgm:presLayoutVars>
          <dgm:chMax val="1"/>
          <dgm:dir/>
          <dgm:animLvl val="ctr"/>
          <dgm:resizeHandles val="exact"/>
        </dgm:presLayoutVars>
      </dgm:prSet>
      <dgm:spPr/>
      <dgm:t>
        <a:bodyPr/>
        <a:lstStyle/>
        <a:p>
          <a:endParaRPr kumimoji="1" lang="ja-JP" altLang="en-US"/>
        </a:p>
      </dgm:t>
    </dgm:pt>
    <dgm:pt modelId="{55E2810D-C1E3-4E4D-9DAE-5C98A59509A3}" type="pres">
      <dgm:prSet presAssocID="{9E646800-70AD-484E-A0BE-1872255ECDB9}" presName="centerShape" presStyleLbl="node0" presStyleIdx="0" presStyleCnt="1"/>
      <dgm:spPr/>
      <dgm:t>
        <a:bodyPr/>
        <a:lstStyle/>
        <a:p>
          <a:endParaRPr kumimoji="1" lang="ja-JP" altLang="en-US"/>
        </a:p>
      </dgm:t>
    </dgm:pt>
    <dgm:pt modelId="{480FF981-741F-47BB-94FE-F55CA62C0C22}" type="pres">
      <dgm:prSet presAssocID="{1D277317-FDAC-43AB-A56A-15306E1DC9B2}" presName="parTrans" presStyleLbl="sibTrans2D1" presStyleIdx="0" presStyleCnt="5"/>
      <dgm:spPr/>
      <dgm:t>
        <a:bodyPr/>
        <a:lstStyle/>
        <a:p>
          <a:endParaRPr kumimoji="1" lang="ja-JP" altLang="en-US"/>
        </a:p>
      </dgm:t>
    </dgm:pt>
    <dgm:pt modelId="{D4B59A90-48D8-44A3-9990-8D9627429A5B}" type="pres">
      <dgm:prSet presAssocID="{1D277317-FDAC-43AB-A56A-15306E1DC9B2}" presName="connectorText" presStyleLbl="sibTrans2D1" presStyleIdx="0" presStyleCnt="5"/>
      <dgm:spPr/>
      <dgm:t>
        <a:bodyPr/>
        <a:lstStyle/>
        <a:p>
          <a:endParaRPr kumimoji="1" lang="ja-JP" altLang="en-US"/>
        </a:p>
      </dgm:t>
    </dgm:pt>
    <dgm:pt modelId="{84D02362-9143-4FBD-ABCF-07B4FC821032}" type="pres">
      <dgm:prSet presAssocID="{DBF5040E-CE73-4194-A85D-12E51E3B0F8D}" presName="node" presStyleLbl="node1" presStyleIdx="0" presStyleCnt="5">
        <dgm:presLayoutVars>
          <dgm:bulletEnabled val="1"/>
        </dgm:presLayoutVars>
      </dgm:prSet>
      <dgm:spPr/>
      <dgm:t>
        <a:bodyPr/>
        <a:lstStyle/>
        <a:p>
          <a:endParaRPr kumimoji="1" lang="ja-JP" altLang="en-US"/>
        </a:p>
      </dgm:t>
    </dgm:pt>
    <dgm:pt modelId="{A34F7975-7A86-4751-A4E3-1699A37153E5}" type="pres">
      <dgm:prSet presAssocID="{C490653B-A4B1-49AE-94DD-8F7EAB371FFF}" presName="parTrans" presStyleLbl="sibTrans2D1" presStyleIdx="1" presStyleCnt="5"/>
      <dgm:spPr/>
      <dgm:t>
        <a:bodyPr/>
        <a:lstStyle/>
        <a:p>
          <a:endParaRPr kumimoji="1" lang="ja-JP" altLang="en-US"/>
        </a:p>
      </dgm:t>
    </dgm:pt>
    <dgm:pt modelId="{88E9989F-F34F-4F8D-A159-47ED22CD6536}" type="pres">
      <dgm:prSet presAssocID="{C490653B-A4B1-49AE-94DD-8F7EAB371FFF}" presName="connectorText" presStyleLbl="sibTrans2D1" presStyleIdx="1" presStyleCnt="5"/>
      <dgm:spPr/>
      <dgm:t>
        <a:bodyPr/>
        <a:lstStyle/>
        <a:p>
          <a:endParaRPr kumimoji="1" lang="ja-JP" altLang="en-US"/>
        </a:p>
      </dgm:t>
    </dgm:pt>
    <dgm:pt modelId="{B27D54CE-E72A-477A-9F07-24F4711B1D59}" type="pres">
      <dgm:prSet presAssocID="{E35B4E70-F43B-420C-8C47-9C655B2C3057}" presName="node" presStyleLbl="node1" presStyleIdx="1" presStyleCnt="5">
        <dgm:presLayoutVars>
          <dgm:bulletEnabled val="1"/>
        </dgm:presLayoutVars>
      </dgm:prSet>
      <dgm:spPr/>
      <dgm:t>
        <a:bodyPr/>
        <a:lstStyle/>
        <a:p>
          <a:endParaRPr kumimoji="1" lang="ja-JP" altLang="en-US"/>
        </a:p>
      </dgm:t>
    </dgm:pt>
    <dgm:pt modelId="{7A385EB3-F7EA-4033-B40B-25B5F771F843}" type="pres">
      <dgm:prSet presAssocID="{3AD65BB6-0204-45CD-96A3-1A64B5CAE0E6}" presName="parTrans" presStyleLbl="sibTrans2D1" presStyleIdx="2" presStyleCnt="5"/>
      <dgm:spPr/>
      <dgm:t>
        <a:bodyPr/>
        <a:lstStyle/>
        <a:p>
          <a:endParaRPr kumimoji="1" lang="ja-JP" altLang="en-US"/>
        </a:p>
      </dgm:t>
    </dgm:pt>
    <dgm:pt modelId="{6FC9C4E5-76E1-4822-B771-3851A8EF505A}" type="pres">
      <dgm:prSet presAssocID="{3AD65BB6-0204-45CD-96A3-1A64B5CAE0E6}" presName="connectorText" presStyleLbl="sibTrans2D1" presStyleIdx="2" presStyleCnt="5"/>
      <dgm:spPr/>
      <dgm:t>
        <a:bodyPr/>
        <a:lstStyle/>
        <a:p>
          <a:endParaRPr kumimoji="1" lang="ja-JP" altLang="en-US"/>
        </a:p>
      </dgm:t>
    </dgm:pt>
    <dgm:pt modelId="{47BAE574-6408-48FD-BD03-2CA6E01F470B}" type="pres">
      <dgm:prSet presAssocID="{BB2BED60-5674-4167-AB8F-B9246C3463CA}" presName="node" presStyleLbl="node1" presStyleIdx="2" presStyleCnt="5">
        <dgm:presLayoutVars>
          <dgm:bulletEnabled val="1"/>
        </dgm:presLayoutVars>
      </dgm:prSet>
      <dgm:spPr/>
      <dgm:t>
        <a:bodyPr/>
        <a:lstStyle/>
        <a:p>
          <a:endParaRPr kumimoji="1" lang="ja-JP" altLang="en-US"/>
        </a:p>
      </dgm:t>
    </dgm:pt>
    <dgm:pt modelId="{8B190193-1720-409C-A050-82602E697269}" type="pres">
      <dgm:prSet presAssocID="{AAACD468-D307-453B-91C1-C0DF374EFBEE}" presName="parTrans" presStyleLbl="sibTrans2D1" presStyleIdx="3" presStyleCnt="5"/>
      <dgm:spPr/>
      <dgm:t>
        <a:bodyPr/>
        <a:lstStyle/>
        <a:p>
          <a:endParaRPr kumimoji="1" lang="ja-JP" altLang="en-US"/>
        </a:p>
      </dgm:t>
    </dgm:pt>
    <dgm:pt modelId="{A35CE03B-6CE8-44F6-8705-15C016285ACD}" type="pres">
      <dgm:prSet presAssocID="{AAACD468-D307-453B-91C1-C0DF374EFBEE}" presName="connectorText" presStyleLbl="sibTrans2D1" presStyleIdx="3" presStyleCnt="5"/>
      <dgm:spPr/>
      <dgm:t>
        <a:bodyPr/>
        <a:lstStyle/>
        <a:p>
          <a:endParaRPr kumimoji="1" lang="ja-JP" altLang="en-US"/>
        </a:p>
      </dgm:t>
    </dgm:pt>
    <dgm:pt modelId="{64B0AFB0-DBC0-4499-8CFB-B7B8B3228777}" type="pres">
      <dgm:prSet presAssocID="{9DFB6F0C-7D85-40DA-B0B0-9EB3E49685E1}" presName="node" presStyleLbl="node1" presStyleIdx="3" presStyleCnt="5">
        <dgm:presLayoutVars>
          <dgm:bulletEnabled val="1"/>
        </dgm:presLayoutVars>
      </dgm:prSet>
      <dgm:spPr/>
      <dgm:t>
        <a:bodyPr/>
        <a:lstStyle/>
        <a:p>
          <a:endParaRPr kumimoji="1" lang="ja-JP" altLang="en-US"/>
        </a:p>
      </dgm:t>
    </dgm:pt>
    <dgm:pt modelId="{4F97416B-66F7-4D75-BE7A-A3F55CF45010}" type="pres">
      <dgm:prSet presAssocID="{79684C03-7B97-4E14-B100-FDC8FB0E3264}" presName="parTrans" presStyleLbl="sibTrans2D1" presStyleIdx="4" presStyleCnt="5"/>
      <dgm:spPr/>
      <dgm:t>
        <a:bodyPr/>
        <a:lstStyle/>
        <a:p>
          <a:endParaRPr kumimoji="1" lang="ja-JP" altLang="en-US"/>
        </a:p>
      </dgm:t>
    </dgm:pt>
    <dgm:pt modelId="{AD6D1D0B-4CB2-46D6-8CD4-B4F547745E32}" type="pres">
      <dgm:prSet presAssocID="{79684C03-7B97-4E14-B100-FDC8FB0E3264}" presName="connectorText" presStyleLbl="sibTrans2D1" presStyleIdx="4" presStyleCnt="5"/>
      <dgm:spPr/>
      <dgm:t>
        <a:bodyPr/>
        <a:lstStyle/>
        <a:p>
          <a:endParaRPr kumimoji="1" lang="ja-JP" altLang="en-US"/>
        </a:p>
      </dgm:t>
    </dgm:pt>
    <dgm:pt modelId="{14544CC7-56DB-4A81-A7A1-8B74BAEAEF42}" type="pres">
      <dgm:prSet presAssocID="{3E4B2410-E290-4FAA-99ED-E067198F9F82}" presName="node" presStyleLbl="node1" presStyleIdx="4" presStyleCnt="5">
        <dgm:presLayoutVars>
          <dgm:bulletEnabled val="1"/>
        </dgm:presLayoutVars>
      </dgm:prSet>
      <dgm:spPr/>
      <dgm:t>
        <a:bodyPr/>
        <a:lstStyle/>
        <a:p>
          <a:endParaRPr kumimoji="1" lang="ja-JP" altLang="en-US"/>
        </a:p>
      </dgm:t>
    </dgm:pt>
  </dgm:ptLst>
  <dgm:cxnLst>
    <dgm:cxn modelId="{038F2A5F-CB71-4FE9-8BB4-84384009959F}" srcId="{9E646800-70AD-484E-A0BE-1872255ECDB9}" destId="{DBF5040E-CE73-4194-A85D-12E51E3B0F8D}" srcOrd="0" destOrd="0" parTransId="{1D277317-FDAC-43AB-A56A-15306E1DC9B2}" sibTransId="{E0E4F03B-4004-4E85-A54F-3435A2028523}"/>
    <dgm:cxn modelId="{464E3409-66F0-4850-9DB7-111E5F2B5968}" type="presOf" srcId="{DBF5040E-CE73-4194-A85D-12E51E3B0F8D}" destId="{84D02362-9143-4FBD-ABCF-07B4FC821032}" srcOrd="0" destOrd="0" presId="urn:microsoft.com/office/officeart/2005/8/layout/radial5"/>
    <dgm:cxn modelId="{7086B6FD-B8FD-42E8-9F37-745C5EDFCF1C}" srcId="{9E646800-70AD-484E-A0BE-1872255ECDB9}" destId="{9DFB6F0C-7D85-40DA-B0B0-9EB3E49685E1}" srcOrd="3" destOrd="0" parTransId="{AAACD468-D307-453B-91C1-C0DF374EFBEE}" sibTransId="{A63534A3-8F01-4A48-9BD4-178C0C11E8A3}"/>
    <dgm:cxn modelId="{96D0788A-5138-4981-B357-1F0FF88BA246}" srcId="{9E646800-70AD-484E-A0BE-1872255ECDB9}" destId="{3E4B2410-E290-4FAA-99ED-E067198F9F82}" srcOrd="4" destOrd="0" parTransId="{79684C03-7B97-4E14-B100-FDC8FB0E3264}" sibTransId="{8C15808A-CCBD-4329-AEE9-BEA63B92CC0A}"/>
    <dgm:cxn modelId="{C7EF5A84-3ED4-4612-A3A9-5DF3DC0AC5DB}" srcId="{9E646800-70AD-484E-A0BE-1872255ECDB9}" destId="{E35B4E70-F43B-420C-8C47-9C655B2C3057}" srcOrd="1" destOrd="0" parTransId="{C490653B-A4B1-49AE-94DD-8F7EAB371FFF}" sibTransId="{7A9234E0-F70C-42D4-AEBF-014C9D0C68B5}"/>
    <dgm:cxn modelId="{139EC70A-C5E6-404F-B5DD-D853F6B1D6D1}" type="presOf" srcId="{9DFB6F0C-7D85-40DA-B0B0-9EB3E49685E1}" destId="{64B0AFB0-DBC0-4499-8CFB-B7B8B3228777}" srcOrd="0" destOrd="0" presId="urn:microsoft.com/office/officeart/2005/8/layout/radial5"/>
    <dgm:cxn modelId="{FAAD9DA7-219D-40E6-8BB6-DFDC23473D01}" type="presOf" srcId="{AAACD468-D307-453B-91C1-C0DF374EFBEE}" destId="{A35CE03B-6CE8-44F6-8705-15C016285ACD}" srcOrd="1" destOrd="0" presId="urn:microsoft.com/office/officeart/2005/8/layout/radial5"/>
    <dgm:cxn modelId="{FC09ED38-B311-41DB-A213-F7EDF7A4945F}" type="presOf" srcId="{1D277317-FDAC-43AB-A56A-15306E1DC9B2}" destId="{480FF981-741F-47BB-94FE-F55CA62C0C22}" srcOrd="0" destOrd="0" presId="urn:microsoft.com/office/officeart/2005/8/layout/radial5"/>
    <dgm:cxn modelId="{66E6EDD0-DB04-4C5E-BE40-AEE00E84A132}" type="presOf" srcId="{3AD65BB6-0204-45CD-96A3-1A64B5CAE0E6}" destId="{7A385EB3-F7EA-4033-B40B-25B5F771F843}" srcOrd="0" destOrd="0" presId="urn:microsoft.com/office/officeart/2005/8/layout/radial5"/>
    <dgm:cxn modelId="{1B8F6219-2270-41DA-A7FB-233D9A698298}" type="presOf" srcId="{3E4B2410-E290-4FAA-99ED-E067198F9F82}" destId="{14544CC7-56DB-4A81-A7A1-8B74BAEAEF42}" srcOrd="0" destOrd="0" presId="urn:microsoft.com/office/officeart/2005/8/layout/radial5"/>
    <dgm:cxn modelId="{A94967FF-8200-4487-8BE2-1F100EA3467F}" type="presOf" srcId="{9E646800-70AD-484E-A0BE-1872255ECDB9}" destId="{55E2810D-C1E3-4E4D-9DAE-5C98A59509A3}" srcOrd="0" destOrd="0" presId="urn:microsoft.com/office/officeart/2005/8/layout/radial5"/>
    <dgm:cxn modelId="{CCA06538-E66C-4F2A-AC4F-812D90604CDA}" type="presOf" srcId="{1D277317-FDAC-43AB-A56A-15306E1DC9B2}" destId="{D4B59A90-48D8-44A3-9990-8D9627429A5B}" srcOrd="1" destOrd="0" presId="urn:microsoft.com/office/officeart/2005/8/layout/radial5"/>
    <dgm:cxn modelId="{66508C1E-02E4-4ECD-9A23-F640EE95C06C}" type="presOf" srcId="{E35B4E70-F43B-420C-8C47-9C655B2C3057}" destId="{B27D54CE-E72A-477A-9F07-24F4711B1D59}" srcOrd="0" destOrd="0" presId="urn:microsoft.com/office/officeart/2005/8/layout/radial5"/>
    <dgm:cxn modelId="{F8EDA18D-8FA1-449E-8298-1512457C6C8E}" type="presOf" srcId="{BB2BED60-5674-4167-AB8F-B9246C3463CA}" destId="{47BAE574-6408-48FD-BD03-2CA6E01F470B}" srcOrd="0" destOrd="0" presId="urn:microsoft.com/office/officeart/2005/8/layout/radial5"/>
    <dgm:cxn modelId="{23326085-57C1-4C9B-A296-52ADF84FB329}" type="presOf" srcId="{ABCD77F9-30DB-4EA9-B491-204EFB1AE8DD}" destId="{3406163C-5BEF-43A0-9431-2B0911B2A970}" srcOrd="0" destOrd="0" presId="urn:microsoft.com/office/officeart/2005/8/layout/radial5"/>
    <dgm:cxn modelId="{CECA6251-076F-4DD2-B9D8-489F9963CE8F}" srcId="{ABCD77F9-30DB-4EA9-B491-204EFB1AE8DD}" destId="{9E646800-70AD-484E-A0BE-1872255ECDB9}" srcOrd="0" destOrd="0" parTransId="{1368E569-D9A4-433F-8A4E-DE0B74E9E75B}" sibTransId="{D9210027-FED4-473C-98F5-A4DA6FB3DD6C}"/>
    <dgm:cxn modelId="{032F0D9A-5D47-4C65-A3A6-01043779FACB}" type="presOf" srcId="{C490653B-A4B1-49AE-94DD-8F7EAB371FFF}" destId="{A34F7975-7A86-4751-A4E3-1699A37153E5}" srcOrd="0" destOrd="0" presId="urn:microsoft.com/office/officeart/2005/8/layout/radial5"/>
    <dgm:cxn modelId="{ABE59891-C3BC-4391-BB8E-7E0EC08CBC42}" type="presOf" srcId="{79684C03-7B97-4E14-B100-FDC8FB0E3264}" destId="{AD6D1D0B-4CB2-46D6-8CD4-B4F547745E32}" srcOrd="1" destOrd="0" presId="urn:microsoft.com/office/officeart/2005/8/layout/radial5"/>
    <dgm:cxn modelId="{F9F6A703-E4DD-4232-ACC2-C1AD17A05093}" type="presOf" srcId="{C490653B-A4B1-49AE-94DD-8F7EAB371FFF}" destId="{88E9989F-F34F-4F8D-A159-47ED22CD6536}" srcOrd="1" destOrd="0" presId="urn:microsoft.com/office/officeart/2005/8/layout/radial5"/>
    <dgm:cxn modelId="{A59C0DCA-501A-4D25-AD43-1693697B521A}" type="presOf" srcId="{79684C03-7B97-4E14-B100-FDC8FB0E3264}" destId="{4F97416B-66F7-4D75-BE7A-A3F55CF45010}" srcOrd="0" destOrd="0" presId="urn:microsoft.com/office/officeart/2005/8/layout/radial5"/>
    <dgm:cxn modelId="{DBC773ED-180A-49BA-A336-3C0509287664}" type="presOf" srcId="{AAACD468-D307-453B-91C1-C0DF374EFBEE}" destId="{8B190193-1720-409C-A050-82602E697269}" srcOrd="0" destOrd="0" presId="urn:microsoft.com/office/officeart/2005/8/layout/radial5"/>
    <dgm:cxn modelId="{53B0EC82-E04F-4278-95B0-46C485D95DCE}" srcId="{9E646800-70AD-484E-A0BE-1872255ECDB9}" destId="{BB2BED60-5674-4167-AB8F-B9246C3463CA}" srcOrd="2" destOrd="0" parTransId="{3AD65BB6-0204-45CD-96A3-1A64B5CAE0E6}" sibTransId="{166D22E7-7AFF-4042-AB8A-1DCA9EAA6BC9}"/>
    <dgm:cxn modelId="{1BCDF895-FF0D-40DB-B1D4-D89E60D493E4}" type="presOf" srcId="{3AD65BB6-0204-45CD-96A3-1A64B5CAE0E6}" destId="{6FC9C4E5-76E1-4822-B771-3851A8EF505A}" srcOrd="1" destOrd="0" presId="urn:microsoft.com/office/officeart/2005/8/layout/radial5"/>
    <dgm:cxn modelId="{11F9E035-F68B-4D9A-AC8B-E9EB1E3C5F56}" type="presParOf" srcId="{3406163C-5BEF-43A0-9431-2B0911B2A970}" destId="{55E2810D-C1E3-4E4D-9DAE-5C98A59509A3}" srcOrd="0" destOrd="0" presId="urn:microsoft.com/office/officeart/2005/8/layout/radial5"/>
    <dgm:cxn modelId="{66A46726-5B3B-40F9-BFE1-B26C129C32EF}" type="presParOf" srcId="{3406163C-5BEF-43A0-9431-2B0911B2A970}" destId="{480FF981-741F-47BB-94FE-F55CA62C0C22}" srcOrd="1" destOrd="0" presId="urn:microsoft.com/office/officeart/2005/8/layout/radial5"/>
    <dgm:cxn modelId="{36C6E054-0886-4296-9261-DD2A85EE883A}" type="presParOf" srcId="{480FF981-741F-47BB-94FE-F55CA62C0C22}" destId="{D4B59A90-48D8-44A3-9990-8D9627429A5B}" srcOrd="0" destOrd="0" presId="urn:microsoft.com/office/officeart/2005/8/layout/radial5"/>
    <dgm:cxn modelId="{07F27710-7620-49E7-95E6-5FAF12A15235}" type="presParOf" srcId="{3406163C-5BEF-43A0-9431-2B0911B2A970}" destId="{84D02362-9143-4FBD-ABCF-07B4FC821032}" srcOrd="2" destOrd="0" presId="urn:microsoft.com/office/officeart/2005/8/layout/radial5"/>
    <dgm:cxn modelId="{828BC821-EC70-406F-89BF-C6A3EB69A456}" type="presParOf" srcId="{3406163C-5BEF-43A0-9431-2B0911B2A970}" destId="{A34F7975-7A86-4751-A4E3-1699A37153E5}" srcOrd="3" destOrd="0" presId="urn:microsoft.com/office/officeart/2005/8/layout/radial5"/>
    <dgm:cxn modelId="{AD5CA975-F4A9-46F5-80CC-54250BF2A6C0}" type="presParOf" srcId="{A34F7975-7A86-4751-A4E3-1699A37153E5}" destId="{88E9989F-F34F-4F8D-A159-47ED22CD6536}" srcOrd="0" destOrd="0" presId="urn:microsoft.com/office/officeart/2005/8/layout/radial5"/>
    <dgm:cxn modelId="{B94C6CAA-BE94-4BD7-B6A1-74BE3E1C411F}" type="presParOf" srcId="{3406163C-5BEF-43A0-9431-2B0911B2A970}" destId="{B27D54CE-E72A-477A-9F07-24F4711B1D59}" srcOrd="4" destOrd="0" presId="urn:microsoft.com/office/officeart/2005/8/layout/radial5"/>
    <dgm:cxn modelId="{3EE8FCE7-40A6-4369-8B4D-D2522836DFED}" type="presParOf" srcId="{3406163C-5BEF-43A0-9431-2B0911B2A970}" destId="{7A385EB3-F7EA-4033-B40B-25B5F771F843}" srcOrd="5" destOrd="0" presId="urn:microsoft.com/office/officeart/2005/8/layout/radial5"/>
    <dgm:cxn modelId="{422A8864-4E4A-424F-BE6F-978E61F1AA98}" type="presParOf" srcId="{7A385EB3-F7EA-4033-B40B-25B5F771F843}" destId="{6FC9C4E5-76E1-4822-B771-3851A8EF505A}" srcOrd="0" destOrd="0" presId="urn:microsoft.com/office/officeart/2005/8/layout/radial5"/>
    <dgm:cxn modelId="{70EECDDF-6541-405B-8E59-CA5F9E26EEE4}" type="presParOf" srcId="{3406163C-5BEF-43A0-9431-2B0911B2A970}" destId="{47BAE574-6408-48FD-BD03-2CA6E01F470B}" srcOrd="6" destOrd="0" presId="urn:microsoft.com/office/officeart/2005/8/layout/radial5"/>
    <dgm:cxn modelId="{61EFAC94-6601-45F9-9EA8-96647F92E3EB}" type="presParOf" srcId="{3406163C-5BEF-43A0-9431-2B0911B2A970}" destId="{8B190193-1720-409C-A050-82602E697269}" srcOrd="7" destOrd="0" presId="urn:microsoft.com/office/officeart/2005/8/layout/radial5"/>
    <dgm:cxn modelId="{5E1C5980-EB56-4A68-BD12-EA69185BBE55}" type="presParOf" srcId="{8B190193-1720-409C-A050-82602E697269}" destId="{A35CE03B-6CE8-44F6-8705-15C016285ACD}" srcOrd="0" destOrd="0" presId="urn:microsoft.com/office/officeart/2005/8/layout/radial5"/>
    <dgm:cxn modelId="{69D6F249-2E77-495D-967F-D19F84F3A576}" type="presParOf" srcId="{3406163C-5BEF-43A0-9431-2B0911B2A970}" destId="{64B0AFB0-DBC0-4499-8CFB-B7B8B3228777}" srcOrd="8" destOrd="0" presId="urn:microsoft.com/office/officeart/2005/8/layout/radial5"/>
    <dgm:cxn modelId="{10477DD1-9651-4484-AF4D-90EF71B54E59}" type="presParOf" srcId="{3406163C-5BEF-43A0-9431-2B0911B2A970}" destId="{4F97416B-66F7-4D75-BE7A-A3F55CF45010}" srcOrd="9" destOrd="0" presId="urn:microsoft.com/office/officeart/2005/8/layout/radial5"/>
    <dgm:cxn modelId="{4F59EB00-3ABD-4DCF-865A-45FA6993BCD8}" type="presParOf" srcId="{4F97416B-66F7-4D75-BE7A-A3F55CF45010}" destId="{AD6D1D0B-4CB2-46D6-8CD4-B4F547745E32}" srcOrd="0" destOrd="0" presId="urn:microsoft.com/office/officeart/2005/8/layout/radial5"/>
    <dgm:cxn modelId="{0351625A-4991-4B74-8A93-92AB2C2FC683}" type="presParOf" srcId="{3406163C-5BEF-43A0-9431-2B0911B2A970}" destId="{14544CC7-56DB-4A81-A7A1-8B74BAEAEF42}" srcOrd="10"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E2810D-C1E3-4E4D-9DAE-5C98A59509A3}">
      <dsp:nvSpPr>
        <dsp:cNvPr id="0" name=""/>
        <dsp:cNvSpPr/>
      </dsp:nvSpPr>
      <dsp:spPr>
        <a:xfrm>
          <a:off x="3186722" y="2075695"/>
          <a:ext cx="1480234" cy="148023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lvl="0" algn="ctr" defTabSz="2222500">
            <a:lnSpc>
              <a:spcPct val="90000"/>
            </a:lnSpc>
            <a:spcBef>
              <a:spcPct val="0"/>
            </a:spcBef>
            <a:spcAft>
              <a:spcPct val="35000"/>
            </a:spcAft>
          </a:pPr>
          <a:r>
            <a:rPr kumimoji="1" lang="en-US" altLang="ja-JP" sz="5000" kern="1200" dirty="0" smtClean="0"/>
            <a:t>5G</a:t>
          </a:r>
          <a:endParaRPr kumimoji="1" lang="ja-JP" altLang="en-US" sz="5000" kern="1200" dirty="0"/>
        </a:p>
      </dsp:txBody>
      <dsp:txXfrm>
        <a:off x="3403497" y="2292470"/>
        <a:ext cx="1046684" cy="1046684"/>
      </dsp:txXfrm>
    </dsp:sp>
    <dsp:sp modelId="{480FF981-741F-47BB-94FE-F55CA62C0C22}">
      <dsp:nvSpPr>
        <dsp:cNvPr id="0" name=""/>
        <dsp:cNvSpPr/>
      </dsp:nvSpPr>
      <dsp:spPr>
        <a:xfrm rot="16200000">
          <a:off x="3769854" y="1536741"/>
          <a:ext cx="313971" cy="503279"/>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kumimoji="1" lang="ja-JP" altLang="en-US" sz="2100" kern="1200"/>
        </a:p>
      </dsp:txBody>
      <dsp:txXfrm>
        <a:off x="3816950" y="1684493"/>
        <a:ext cx="219780" cy="301967"/>
      </dsp:txXfrm>
    </dsp:sp>
    <dsp:sp modelId="{84D02362-9143-4FBD-ABCF-07B4FC821032}">
      <dsp:nvSpPr>
        <dsp:cNvPr id="0" name=""/>
        <dsp:cNvSpPr/>
      </dsp:nvSpPr>
      <dsp:spPr>
        <a:xfrm>
          <a:off x="3186722" y="3062"/>
          <a:ext cx="1480234" cy="1480234"/>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kumimoji="1" lang="ja-JP" altLang="en-US" sz="1800" kern="1200" dirty="0" smtClean="0"/>
            <a:t>大容量化</a:t>
          </a:r>
          <a:endParaRPr kumimoji="1" lang="ja-JP" altLang="en-US" sz="1800" kern="1200" dirty="0"/>
        </a:p>
      </dsp:txBody>
      <dsp:txXfrm>
        <a:off x="3403497" y="219837"/>
        <a:ext cx="1046684" cy="1046684"/>
      </dsp:txXfrm>
    </dsp:sp>
    <dsp:sp modelId="{A34F7975-7A86-4751-A4E3-1699A37153E5}">
      <dsp:nvSpPr>
        <dsp:cNvPr id="0" name=""/>
        <dsp:cNvSpPr/>
      </dsp:nvSpPr>
      <dsp:spPr>
        <a:xfrm rot="20520000">
          <a:off x="4746998" y="2246678"/>
          <a:ext cx="313971" cy="503279"/>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kumimoji="1" lang="ja-JP" altLang="en-US" sz="2100" kern="1200"/>
        </a:p>
      </dsp:txBody>
      <dsp:txXfrm>
        <a:off x="4749303" y="2361887"/>
        <a:ext cx="219780" cy="301967"/>
      </dsp:txXfrm>
    </dsp:sp>
    <dsp:sp modelId="{B27D54CE-E72A-477A-9F07-24F4711B1D59}">
      <dsp:nvSpPr>
        <dsp:cNvPr id="0" name=""/>
        <dsp:cNvSpPr/>
      </dsp:nvSpPr>
      <dsp:spPr>
        <a:xfrm>
          <a:off x="5157913" y="1435216"/>
          <a:ext cx="1480234" cy="1480234"/>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kumimoji="1" lang="ja-JP" altLang="en-US" sz="1800" kern="1200" dirty="0" smtClean="0"/>
            <a:t>高速化</a:t>
          </a:r>
          <a:endParaRPr kumimoji="1" lang="ja-JP" altLang="en-US" sz="1800" kern="1200" dirty="0"/>
        </a:p>
      </dsp:txBody>
      <dsp:txXfrm>
        <a:off x="5374688" y="1651991"/>
        <a:ext cx="1046684" cy="1046684"/>
      </dsp:txXfrm>
    </dsp:sp>
    <dsp:sp modelId="{7A385EB3-F7EA-4033-B40B-25B5F771F843}">
      <dsp:nvSpPr>
        <dsp:cNvPr id="0" name=""/>
        <dsp:cNvSpPr/>
      </dsp:nvSpPr>
      <dsp:spPr>
        <a:xfrm rot="3240000">
          <a:off x="4373762" y="3395381"/>
          <a:ext cx="313971" cy="503279"/>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kumimoji="1" lang="ja-JP" altLang="en-US" sz="2100" kern="1200"/>
        </a:p>
      </dsp:txBody>
      <dsp:txXfrm>
        <a:off x="4393175" y="3457936"/>
        <a:ext cx="219780" cy="301967"/>
      </dsp:txXfrm>
    </dsp:sp>
    <dsp:sp modelId="{47BAE574-6408-48FD-BD03-2CA6E01F470B}">
      <dsp:nvSpPr>
        <dsp:cNvPr id="0" name=""/>
        <dsp:cNvSpPr/>
      </dsp:nvSpPr>
      <dsp:spPr>
        <a:xfrm>
          <a:off x="4404985" y="3752490"/>
          <a:ext cx="1480234" cy="1480234"/>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kumimoji="1" lang="ja-JP" altLang="en-US" sz="1800" kern="1200" dirty="0" smtClean="0"/>
            <a:t>同時接続</a:t>
          </a:r>
          <a:endParaRPr kumimoji="1" lang="ja-JP" altLang="en-US" sz="1800" kern="1200" dirty="0"/>
        </a:p>
      </dsp:txBody>
      <dsp:txXfrm>
        <a:off x="4621760" y="3969265"/>
        <a:ext cx="1046684" cy="1046684"/>
      </dsp:txXfrm>
    </dsp:sp>
    <dsp:sp modelId="{8B190193-1720-409C-A050-82602E697269}">
      <dsp:nvSpPr>
        <dsp:cNvPr id="0" name=""/>
        <dsp:cNvSpPr/>
      </dsp:nvSpPr>
      <dsp:spPr>
        <a:xfrm rot="7560000">
          <a:off x="3165945" y="3395381"/>
          <a:ext cx="313971" cy="503279"/>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kumimoji="1" lang="ja-JP" altLang="en-US" sz="2100" kern="1200"/>
        </a:p>
      </dsp:txBody>
      <dsp:txXfrm rot="10800000">
        <a:off x="3240723" y="3457936"/>
        <a:ext cx="219780" cy="301967"/>
      </dsp:txXfrm>
    </dsp:sp>
    <dsp:sp modelId="{64B0AFB0-DBC0-4499-8CFB-B7B8B3228777}">
      <dsp:nvSpPr>
        <dsp:cNvPr id="0" name=""/>
        <dsp:cNvSpPr/>
      </dsp:nvSpPr>
      <dsp:spPr>
        <a:xfrm>
          <a:off x="1968459" y="3752490"/>
          <a:ext cx="1480234" cy="1480234"/>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kumimoji="1" lang="ja-JP" altLang="en-US" sz="1800" kern="1200" smtClean="0"/>
            <a:t>低遅延化</a:t>
          </a:r>
          <a:endParaRPr kumimoji="1" lang="ja-JP" altLang="en-US" sz="1800" kern="1200" dirty="0"/>
        </a:p>
      </dsp:txBody>
      <dsp:txXfrm>
        <a:off x="2185234" y="3969265"/>
        <a:ext cx="1046684" cy="1046684"/>
      </dsp:txXfrm>
    </dsp:sp>
    <dsp:sp modelId="{4F97416B-66F7-4D75-BE7A-A3F55CF45010}">
      <dsp:nvSpPr>
        <dsp:cNvPr id="0" name=""/>
        <dsp:cNvSpPr/>
      </dsp:nvSpPr>
      <dsp:spPr>
        <a:xfrm rot="11880000">
          <a:off x="2792710" y="2246678"/>
          <a:ext cx="313971" cy="503279"/>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kumimoji="1" lang="ja-JP" altLang="en-US" sz="2100" kern="1200"/>
        </a:p>
      </dsp:txBody>
      <dsp:txXfrm rot="10800000">
        <a:off x="2884596" y="2361887"/>
        <a:ext cx="219780" cy="301967"/>
      </dsp:txXfrm>
    </dsp:sp>
    <dsp:sp modelId="{14544CC7-56DB-4A81-A7A1-8B74BAEAEF42}">
      <dsp:nvSpPr>
        <dsp:cNvPr id="0" name=""/>
        <dsp:cNvSpPr/>
      </dsp:nvSpPr>
      <dsp:spPr>
        <a:xfrm>
          <a:off x="1215531" y="1435216"/>
          <a:ext cx="1480234" cy="1480234"/>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kumimoji="1" lang="ja-JP" altLang="en-US" sz="1800" kern="1200" dirty="0" smtClean="0"/>
            <a:t>低コスト</a:t>
          </a:r>
          <a:endParaRPr kumimoji="1" lang="en-US" altLang="ja-JP" sz="1800" kern="1200" dirty="0" smtClean="0"/>
        </a:p>
        <a:p>
          <a:pPr lvl="0" algn="ctr" defTabSz="800100">
            <a:lnSpc>
              <a:spcPct val="90000"/>
            </a:lnSpc>
            <a:spcBef>
              <a:spcPct val="0"/>
            </a:spcBef>
            <a:spcAft>
              <a:spcPct val="35000"/>
            </a:spcAft>
          </a:pPr>
          <a:r>
            <a:rPr kumimoji="1" lang="ja-JP" altLang="en-US" sz="1800" kern="1200" dirty="0" smtClean="0"/>
            <a:t>省電力</a:t>
          </a:r>
          <a:endParaRPr kumimoji="1" lang="ja-JP" altLang="en-US" sz="1800" kern="1200" dirty="0"/>
        </a:p>
      </dsp:txBody>
      <dsp:txXfrm>
        <a:off x="1432306" y="1651991"/>
        <a:ext cx="1046684" cy="1046684"/>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D4C644C-156B-6340-9050-F628BC6F59EE}" type="datetimeFigureOut">
              <a:rPr kumimoji="1" lang="ja-JP" altLang="en-US" smtClean="0"/>
              <a:t>2015/10/20</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267304-EC16-1948-B4EC-4AA6AD4FDF0F}" type="slidenum">
              <a:rPr kumimoji="1" lang="ja-JP" altLang="en-US" smtClean="0"/>
              <a:t>‹#›</a:t>
            </a:fld>
            <a:endParaRPr kumimoji="1" lang="ja-JP" altLang="en-US"/>
          </a:p>
        </p:txBody>
      </p:sp>
    </p:spTree>
    <p:extLst>
      <p:ext uri="{BB962C8B-B14F-4D97-AF65-F5344CB8AC3E}">
        <p14:creationId xmlns:p14="http://schemas.microsoft.com/office/powerpoint/2010/main" val="40415579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022579-AF1B-0D4E-847B-7B03C1E89BF0}" type="datetimeFigureOut">
              <a:rPr kumimoji="1" lang="ja-JP" altLang="en-US" smtClean="0"/>
              <a:t>2015/10/20</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6A5AFC-0313-244E-A5A2-5096E4321F46}" type="slidenum">
              <a:rPr kumimoji="1" lang="ja-JP" altLang="en-US" smtClean="0"/>
              <a:t>‹#›</a:t>
            </a:fld>
            <a:endParaRPr kumimoji="1" lang="ja-JP" altLang="en-US"/>
          </a:p>
        </p:txBody>
      </p:sp>
    </p:spTree>
    <p:extLst>
      <p:ext uri="{BB962C8B-B14F-4D97-AF65-F5344CB8AC3E}">
        <p14:creationId xmlns:p14="http://schemas.microsoft.com/office/powerpoint/2010/main" val="31312904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ドコモ</a:t>
            </a:r>
            <a:r>
              <a:rPr kumimoji="1" lang="en-US" altLang="ja-JP" sz="1200" kern="1200" dirty="0" smtClean="0">
                <a:solidFill>
                  <a:schemeClr val="tx1"/>
                </a:solidFill>
                <a:effectLst/>
                <a:latin typeface="+mn-lt"/>
                <a:ea typeface="+mn-ea"/>
                <a:cs typeface="+mn-cs"/>
              </a:rPr>
              <a:t>5G</a:t>
            </a:r>
            <a:r>
              <a:rPr kumimoji="1" lang="ja-JP" altLang="en-US" sz="1200" kern="1200" dirty="0" smtClean="0">
                <a:solidFill>
                  <a:schemeClr val="tx1"/>
                </a:solidFill>
                <a:effectLst/>
                <a:latin typeface="+mn-lt"/>
                <a:ea typeface="+mn-ea"/>
                <a:cs typeface="+mn-cs"/>
              </a:rPr>
              <a:t>ホワイトペーパー</a:t>
            </a:r>
            <a:endParaRPr kumimoji="1" lang="en-US" altLang="ja-JP" dirty="0" smtClean="0"/>
          </a:p>
          <a:p>
            <a:r>
              <a:rPr kumimoji="1" lang="en-US" altLang="ja-JP" dirty="0" smtClean="0"/>
              <a:t>https://www.nttdocomo.co.jp/binary/pdf/corporate/technology/whitepaper_5g/DOCOMO_5G_White_PaperJP_20141006.pdf</a:t>
            </a:r>
            <a:endParaRPr kumimoji="1" lang="ja-JP" altLang="en-US" dirty="0" smtClean="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a:t>
            </a:fld>
            <a:endParaRPr kumimoji="1" lang="ja-JP" altLang="en-US"/>
          </a:p>
        </p:txBody>
      </p:sp>
    </p:spTree>
    <p:extLst>
      <p:ext uri="{BB962C8B-B14F-4D97-AF65-F5344CB8AC3E}">
        <p14:creationId xmlns:p14="http://schemas.microsoft.com/office/powerpoint/2010/main" val="2378911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http://</a:t>
            </a:r>
            <a:r>
              <a:rPr kumimoji="1" lang="en-US" altLang="ja-JP" dirty="0" err="1" smtClean="0"/>
              <a:t>japan.cnet.com</a:t>
            </a:r>
            <a:r>
              <a:rPr kumimoji="1" lang="en-US" altLang="ja-JP" dirty="0" smtClean="0"/>
              <a:t>/</a:t>
            </a:r>
            <a:r>
              <a:rPr kumimoji="1" lang="en-US" altLang="ja-JP" dirty="0" err="1" smtClean="0"/>
              <a:t>sp</a:t>
            </a:r>
            <a:r>
              <a:rPr kumimoji="1" lang="en-US" altLang="ja-JP" dirty="0" smtClean="0"/>
              <a:t>/target2020/35067215/2/</a:t>
            </a: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12</a:t>
            </a:fld>
            <a:endParaRPr kumimoji="1" lang="ja-JP" altLang="en-US"/>
          </a:p>
        </p:txBody>
      </p:sp>
    </p:spTree>
    <p:extLst>
      <p:ext uri="{BB962C8B-B14F-4D97-AF65-F5344CB8AC3E}">
        <p14:creationId xmlns:p14="http://schemas.microsoft.com/office/powerpoint/2010/main" val="1163759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a:t>
            </a:fld>
            <a:endParaRPr kumimoji="1" lang="ja-JP" altLang="en-US"/>
          </a:p>
        </p:txBody>
      </p:sp>
    </p:spTree>
    <p:extLst>
      <p:ext uri="{BB962C8B-B14F-4D97-AF65-F5344CB8AC3E}">
        <p14:creationId xmlns:p14="http://schemas.microsoft.com/office/powerpoint/2010/main" val="273689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1G</a:t>
            </a:r>
          </a:p>
          <a:p>
            <a:r>
              <a:rPr kumimoji="1" lang="en-US" altLang="ja-JP" dirty="0" smtClean="0"/>
              <a:t>1981</a:t>
            </a:r>
            <a:r>
              <a:rPr kumimoji="1" lang="ja-JP" altLang="en-US" dirty="0" smtClean="0"/>
              <a:t>年に欧州で</a:t>
            </a:r>
            <a:r>
              <a:rPr kumimoji="1" lang="en-US" altLang="ja-JP" dirty="0" smtClean="0"/>
              <a:t>NMT</a:t>
            </a:r>
            <a:r>
              <a:rPr kumimoji="1" lang="ja-JP" altLang="en-US" dirty="0" smtClean="0"/>
              <a:t>のサービスが開始</a:t>
            </a:r>
            <a:endParaRPr kumimoji="1" lang="en-US" altLang="ja-JP" dirty="0" smtClean="0"/>
          </a:p>
          <a:p>
            <a:endParaRPr kumimoji="1" lang="en-US" altLang="ja-JP" dirty="0" smtClean="0"/>
          </a:p>
          <a:p>
            <a:r>
              <a:rPr kumimoji="1" lang="en-US" altLang="ja-JP" dirty="0" smtClean="0"/>
              <a:t>2G</a:t>
            </a:r>
            <a:r>
              <a:rPr kumimoji="1" lang="ja-JP" altLang="en-US" dirty="0" smtClean="0"/>
              <a:t>（デジタル）</a:t>
            </a:r>
            <a:endParaRPr kumimoji="1" lang="en-US" altLang="ja-JP" dirty="0" smtClean="0"/>
          </a:p>
          <a:p>
            <a:r>
              <a:rPr kumimoji="1" lang="en-US" altLang="ja-JP" dirty="0" smtClean="0"/>
              <a:t>1992</a:t>
            </a:r>
            <a:r>
              <a:rPr kumimoji="1" lang="ja-JP" altLang="en-US" dirty="0" smtClean="0"/>
              <a:t>年ドイツで</a:t>
            </a:r>
            <a:r>
              <a:rPr kumimoji="1" lang="en-US" altLang="ja-JP" dirty="0" smtClean="0"/>
              <a:t>GSM</a:t>
            </a:r>
            <a:r>
              <a:rPr kumimoji="1" lang="ja-JP" altLang="en-US" dirty="0" smtClean="0"/>
              <a:t>のサービス開始</a:t>
            </a:r>
            <a:endParaRPr kumimoji="1" lang="en-US" altLang="ja-JP" dirty="0" smtClean="0"/>
          </a:p>
          <a:p>
            <a:r>
              <a:rPr kumimoji="1" lang="en-US" altLang="ja-JP" dirty="0" smtClean="0"/>
              <a:t>1993</a:t>
            </a:r>
            <a:r>
              <a:rPr kumimoji="1" lang="ja-JP" altLang="en-US" dirty="0" smtClean="0"/>
              <a:t>年ドコモが</a:t>
            </a:r>
            <a:r>
              <a:rPr kumimoji="1" lang="en-US" altLang="ja-JP" dirty="0" smtClean="0"/>
              <a:t>PDC</a:t>
            </a:r>
            <a:r>
              <a:rPr kumimoji="1" lang="ja-JP" altLang="en-US" dirty="0" smtClean="0"/>
              <a:t>サービスを開始　回線交換で</a:t>
            </a:r>
            <a:r>
              <a:rPr kumimoji="1" lang="en-US" altLang="ja-JP" dirty="0" smtClean="0"/>
              <a:t>9.6kbps</a:t>
            </a:r>
            <a:r>
              <a:rPr kumimoji="1" lang="ja-JP" altLang="en-US" dirty="0" err="1" smtClean="0"/>
              <a:t>、</a:t>
            </a:r>
            <a:r>
              <a:rPr kumimoji="1" lang="ja-JP" altLang="en-US" dirty="0" smtClean="0"/>
              <a:t>パケットで</a:t>
            </a:r>
            <a:r>
              <a:rPr kumimoji="1" lang="en-US" altLang="ja-JP" dirty="0" smtClean="0"/>
              <a:t>28.9kbps</a:t>
            </a:r>
          </a:p>
          <a:p>
            <a:r>
              <a:rPr kumimoji="1" lang="ja-JP" altLang="en-US" dirty="0" smtClean="0"/>
              <a:t>後に</a:t>
            </a:r>
            <a:r>
              <a:rPr kumimoji="1" lang="en-US" altLang="ja-JP" dirty="0" smtClean="0"/>
              <a:t>EDGE Evolution</a:t>
            </a:r>
            <a:r>
              <a:rPr kumimoji="1" lang="ja-JP" altLang="en-US" dirty="0" smtClean="0"/>
              <a:t>で</a:t>
            </a:r>
            <a:r>
              <a:rPr kumimoji="1" lang="en-US" altLang="ja-JP" dirty="0" smtClean="0"/>
              <a:t>1Mbps</a:t>
            </a:r>
            <a:r>
              <a:rPr kumimoji="1" lang="ja-JP" altLang="en-US" dirty="0" smtClean="0"/>
              <a:t>を達成</a:t>
            </a:r>
            <a:r>
              <a:rPr kumimoji="1" lang="en-US" altLang="ja-JP" dirty="0" smtClean="0"/>
              <a:t>(2009</a:t>
            </a:r>
            <a:r>
              <a:rPr kumimoji="1" lang="ja-JP" altLang="en-US" dirty="0" smtClean="0"/>
              <a:t>年</a:t>
            </a:r>
            <a:r>
              <a:rPr kumimoji="1" lang="en-US" altLang="ja-JP" dirty="0" smtClean="0"/>
              <a:t>?)</a:t>
            </a:r>
          </a:p>
          <a:p>
            <a:endParaRPr kumimoji="1" lang="en-US" altLang="ja-JP" dirty="0" smtClean="0"/>
          </a:p>
          <a:p>
            <a:r>
              <a:rPr kumimoji="1" lang="en-US" altLang="ja-JP" dirty="0" smtClean="0"/>
              <a:t>3G</a:t>
            </a:r>
          </a:p>
          <a:p>
            <a:r>
              <a:rPr kumimoji="1" lang="en-US" altLang="ja-JP" dirty="0" smtClean="0"/>
              <a:t>2001</a:t>
            </a:r>
            <a:r>
              <a:rPr kumimoji="1" lang="ja-JP" altLang="en-US" dirty="0" smtClean="0"/>
              <a:t>年ドコモが</a:t>
            </a:r>
            <a:r>
              <a:rPr kumimoji="1" lang="en-US" altLang="ja-JP" dirty="0" smtClean="0"/>
              <a:t>FOMA</a:t>
            </a:r>
            <a:r>
              <a:rPr kumimoji="1" lang="ja-JP" altLang="en-US" dirty="0" smtClean="0"/>
              <a:t>を開始　当初下り</a:t>
            </a:r>
            <a:r>
              <a:rPr kumimoji="1" lang="en-US" altLang="ja-JP" dirty="0" smtClean="0"/>
              <a:t>7.2Mbps</a:t>
            </a:r>
            <a:r>
              <a:rPr kumimoji="1" lang="ja-JP" altLang="en-US" dirty="0" err="1" smtClean="0"/>
              <a:t>、</a:t>
            </a:r>
            <a:r>
              <a:rPr kumimoji="1" lang="ja-JP" altLang="en-US" dirty="0" smtClean="0"/>
              <a:t>後に</a:t>
            </a:r>
            <a:r>
              <a:rPr kumimoji="1" lang="en-US" altLang="ja-JP" dirty="0" smtClean="0"/>
              <a:t>FOMA </a:t>
            </a:r>
            <a:r>
              <a:rPr kumimoji="1" lang="en-US" altLang="ja-JP" dirty="0" err="1" smtClean="0"/>
              <a:t>HighSpeed</a:t>
            </a:r>
            <a:r>
              <a:rPr kumimoji="1" lang="ja-JP" altLang="en-US" baseline="0" dirty="0" smtClean="0"/>
              <a:t> </a:t>
            </a:r>
            <a:r>
              <a:rPr kumimoji="1" lang="en-US" altLang="ja-JP" baseline="0" dirty="0" smtClean="0"/>
              <a:t>(HSDPA)</a:t>
            </a:r>
            <a:r>
              <a:rPr kumimoji="1" lang="ja-JP" altLang="en-US" baseline="0" dirty="0" smtClean="0"/>
              <a:t>で</a:t>
            </a:r>
            <a:r>
              <a:rPr kumimoji="1" lang="en-US" altLang="ja-JP" baseline="0" dirty="0" smtClean="0"/>
              <a:t>14Mbps</a:t>
            </a:r>
          </a:p>
          <a:p>
            <a:r>
              <a:rPr kumimoji="1" lang="en-US" altLang="ja-JP" baseline="0" dirty="0" smtClean="0"/>
              <a:t>HSDPA</a:t>
            </a:r>
            <a:r>
              <a:rPr kumimoji="1" lang="ja-JP" altLang="en-US" baseline="0" dirty="0" smtClean="0"/>
              <a:t>を</a:t>
            </a:r>
            <a:r>
              <a:rPr kumimoji="1" lang="en-US" altLang="ja-JP" baseline="0" dirty="0" smtClean="0"/>
              <a:t>3.5G</a:t>
            </a:r>
            <a:r>
              <a:rPr kumimoji="1" lang="ja-JP" altLang="en-US" baseline="0" dirty="0" smtClean="0"/>
              <a:t>と呼ぶこともある</a:t>
            </a:r>
            <a:endParaRPr kumimoji="1" lang="en-US" altLang="ja-JP" baseline="0" dirty="0" smtClean="0"/>
          </a:p>
          <a:p>
            <a:endParaRPr kumimoji="1" lang="en-US" altLang="ja-JP" baseline="0" dirty="0" smtClean="0"/>
          </a:p>
          <a:p>
            <a:r>
              <a:rPr kumimoji="1" lang="en-US" altLang="ja-JP" dirty="0" smtClean="0"/>
              <a:t>4G</a:t>
            </a:r>
          </a:p>
          <a:p>
            <a:r>
              <a:rPr kumimoji="1" lang="ja-JP" altLang="en-US" dirty="0" smtClean="0"/>
              <a:t>当初</a:t>
            </a:r>
            <a:r>
              <a:rPr kumimoji="1" lang="en-US" altLang="ja-JP" dirty="0" smtClean="0"/>
              <a:t>3.9G</a:t>
            </a:r>
            <a:r>
              <a:rPr kumimoji="1" lang="ja-JP" altLang="en-US" dirty="0" smtClean="0"/>
              <a:t>と呼ばれていたが、</a:t>
            </a:r>
            <a:r>
              <a:rPr kumimoji="1" lang="en-US" altLang="ja-JP" dirty="0" smtClean="0"/>
              <a:t>4G</a:t>
            </a:r>
            <a:r>
              <a:rPr kumimoji="1" lang="ja-JP" altLang="en-US" dirty="0" smtClean="0"/>
              <a:t>に変更</a:t>
            </a:r>
            <a:endParaRPr kumimoji="1" lang="en-US" altLang="ja-JP" dirty="0" smtClean="0"/>
          </a:p>
          <a:p>
            <a:r>
              <a:rPr kumimoji="1" lang="en-US" altLang="ja-JP" dirty="0" smtClean="0"/>
              <a:t>2010</a:t>
            </a:r>
            <a:r>
              <a:rPr kumimoji="1" lang="ja-JP" altLang="en-US" dirty="0" smtClean="0"/>
              <a:t>年ドコモが</a:t>
            </a:r>
            <a:r>
              <a:rPr kumimoji="1" lang="en-US" altLang="ja-JP" dirty="0" smtClean="0"/>
              <a:t>Xi</a:t>
            </a:r>
            <a:r>
              <a:rPr kumimoji="1" lang="ja-JP" altLang="en-US" dirty="0" smtClean="0"/>
              <a:t>サービスを開始　当初下り</a:t>
            </a:r>
            <a:r>
              <a:rPr kumimoji="1" lang="en-US" altLang="ja-JP" dirty="0" smtClean="0"/>
              <a:t>75Mbps</a:t>
            </a:r>
            <a:r>
              <a:rPr kumimoji="1" lang="ja-JP" altLang="en-US" dirty="0" err="1" smtClean="0"/>
              <a:t>、</a:t>
            </a:r>
            <a:r>
              <a:rPr kumimoji="1" lang="en-US" altLang="ja-JP" dirty="0" smtClean="0"/>
              <a:t>2</a:t>
            </a:r>
            <a:r>
              <a:rPr kumimoji="1" lang="ja-JP" altLang="en-US" dirty="0" smtClean="0"/>
              <a:t>年後に</a:t>
            </a:r>
            <a:r>
              <a:rPr kumimoji="1" lang="en-US" altLang="ja-JP" dirty="0" smtClean="0"/>
              <a:t>112.5Mbps</a:t>
            </a:r>
          </a:p>
          <a:p>
            <a:r>
              <a:rPr kumimoji="1" lang="en-US" altLang="ja-JP" dirty="0" smtClean="0"/>
              <a:t>2015</a:t>
            </a:r>
            <a:r>
              <a:rPr kumimoji="1" lang="ja-JP" altLang="en-US" dirty="0" smtClean="0"/>
              <a:t>年に</a:t>
            </a:r>
            <a:r>
              <a:rPr kumimoji="1" lang="en-US" altLang="ja-JP" dirty="0" smtClean="0"/>
              <a:t>Career Aggregation</a:t>
            </a:r>
            <a:r>
              <a:rPr kumimoji="1" lang="ja-JP" altLang="en-US" dirty="0" smtClean="0"/>
              <a:t>による</a:t>
            </a:r>
            <a:r>
              <a:rPr kumimoji="1" lang="en-US" altLang="ja-JP" dirty="0" smtClean="0"/>
              <a:t>225Mbps</a:t>
            </a:r>
            <a:r>
              <a:rPr kumimoji="1" lang="ja-JP" altLang="en-US" dirty="0" smtClean="0"/>
              <a:t>サービスを開始</a:t>
            </a:r>
            <a:endParaRPr kumimoji="1" lang="en-US" altLang="ja-JP" dirty="0" smtClean="0"/>
          </a:p>
          <a:p>
            <a:endParaRPr kumimoji="1" lang="en-US" altLang="ja-JP" dirty="0" smtClean="0"/>
          </a:p>
          <a:p>
            <a:r>
              <a:rPr kumimoji="1" lang="en-US" altLang="ja-JP" dirty="0" smtClean="0"/>
              <a:t>5G</a:t>
            </a:r>
          </a:p>
          <a:p>
            <a:r>
              <a:rPr kumimoji="1" lang="en-US" altLang="ja-JP" dirty="0" smtClean="0"/>
              <a:t>2020</a:t>
            </a:r>
            <a:r>
              <a:rPr kumimoji="1" lang="ja-JP" altLang="en-US" dirty="0" smtClean="0"/>
              <a:t>年のサービス開始を目標</a:t>
            </a:r>
            <a:endParaRPr kumimoji="1" lang="en-US" altLang="ja-JP" dirty="0" smtClean="0"/>
          </a:p>
          <a:p>
            <a:r>
              <a:rPr kumimoji="1" lang="en-US" altLang="ja-JP" dirty="0" smtClean="0"/>
              <a:t>1Gbps (</a:t>
            </a:r>
            <a:r>
              <a:rPr kumimoji="1" lang="ja-JP" altLang="en-US" dirty="0" smtClean="0"/>
              <a:t>屋内では</a:t>
            </a:r>
            <a:r>
              <a:rPr kumimoji="1" lang="en-US" altLang="ja-JP" dirty="0" smtClean="0"/>
              <a:t>10Gbps)</a:t>
            </a:r>
          </a:p>
          <a:p>
            <a:endParaRPr kumimoji="1" lang="en-US" altLang="ja-JP" dirty="0" smtClean="0"/>
          </a:p>
          <a:p>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4</a:t>
            </a:fld>
            <a:endParaRPr kumimoji="1" lang="ja-JP" altLang="en-US"/>
          </a:p>
        </p:txBody>
      </p:sp>
    </p:spTree>
    <p:extLst>
      <p:ext uri="{BB962C8B-B14F-4D97-AF65-F5344CB8AC3E}">
        <p14:creationId xmlns:p14="http://schemas.microsoft.com/office/powerpoint/2010/main" val="3063191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dirty="0" smtClean="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5</a:t>
            </a:fld>
            <a:endParaRPr kumimoji="1" lang="ja-JP" altLang="en-US"/>
          </a:p>
        </p:txBody>
      </p:sp>
    </p:spTree>
    <p:extLst>
      <p:ext uri="{BB962C8B-B14F-4D97-AF65-F5344CB8AC3E}">
        <p14:creationId xmlns:p14="http://schemas.microsoft.com/office/powerpoint/2010/main" val="89646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【図解】コレ１枚で分かる未来のオフィス・インフラ</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2020</a:t>
            </a:r>
            <a:r>
              <a:rPr kumimoji="1" lang="ja-JP" altLang="ja-JP" sz="1200" kern="1200" dirty="0" smtClean="0">
                <a:solidFill>
                  <a:schemeClr val="tx1"/>
                </a:solidFill>
                <a:effectLst/>
                <a:latin typeface="+mn-lt"/>
                <a:ea typeface="+mn-ea"/>
                <a:cs typeface="+mn-cs"/>
              </a:rPr>
              <a:t>年、モバイル・ネットワークの通信速度は、最大で</a:t>
            </a:r>
            <a:r>
              <a:rPr kumimoji="1" lang="en-US" altLang="ja-JP" sz="1200" kern="1200" dirty="0" smtClean="0">
                <a:solidFill>
                  <a:schemeClr val="tx1"/>
                </a:solidFill>
                <a:effectLst/>
                <a:latin typeface="+mn-lt"/>
                <a:ea typeface="+mn-ea"/>
                <a:cs typeface="+mn-cs"/>
              </a:rPr>
              <a:t>10Gb</a:t>
            </a:r>
            <a:r>
              <a:rPr kumimoji="1" lang="ja-JP" altLang="ja-JP" sz="1200" kern="1200" dirty="0" smtClean="0">
                <a:solidFill>
                  <a:schemeClr val="tx1"/>
                </a:solidFill>
                <a:effectLst/>
                <a:latin typeface="+mn-lt"/>
                <a:ea typeface="+mn-ea"/>
                <a:cs typeface="+mn-cs"/>
              </a:rPr>
              <a:t>、通信環境が悪い場合でも</a:t>
            </a:r>
            <a:r>
              <a:rPr kumimoji="1" lang="en-US" altLang="ja-JP" sz="1200" kern="1200" dirty="0" smtClean="0">
                <a:solidFill>
                  <a:schemeClr val="tx1"/>
                </a:solidFill>
                <a:effectLst/>
                <a:latin typeface="+mn-lt"/>
                <a:ea typeface="+mn-ea"/>
                <a:cs typeface="+mn-cs"/>
              </a:rPr>
              <a:t>100Mb</a:t>
            </a:r>
            <a:r>
              <a:rPr kumimoji="1" lang="ja-JP" altLang="ja-JP" sz="1200" kern="1200" dirty="0" smtClean="0">
                <a:solidFill>
                  <a:schemeClr val="tx1"/>
                </a:solidFill>
                <a:effectLst/>
                <a:latin typeface="+mn-lt"/>
                <a:ea typeface="+mn-ea"/>
                <a:cs typeface="+mn-cs"/>
              </a:rPr>
              <a:t>を確保できる</a:t>
            </a:r>
            <a:r>
              <a:rPr kumimoji="1" lang="en-US" altLang="ja-JP" sz="1200" kern="1200" dirty="0" smtClean="0">
                <a:solidFill>
                  <a:schemeClr val="tx1"/>
                </a:solidFill>
                <a:effectLst/>
                <a:latin typeface="+mn-lt"/>
                <a:ea typeface="+mn-ea"/>
                <a:cs typeface="+mn-cs"/>
              </a:rPr>
              <a:t>5G</a:t>
            </a:r>
            <a:r>
              <a:rPr kumimoji="1" lang="ja-JP" altLang="ja-JP" sz="1200" kern="1200" dirty="0" smtClean="0">
                <a:solidFill>
                  <a:schemeClr val="tx1"/>
                </a:solidFill>
                <a:effectLst/>
                <a:latin typeface="+mn-lt"/>
                <a:ea typeface="+mn-ea"/>
                <a:cs typeface="+mn-cs"/>
              </a:rPr>
              <a:t>（第５世代）通信が実用化しているでしょう。セキュリティも強化され、応答時間に影響する遅延時間も大幅に短縮されます。現在の通信規格である</a:t>
            </a:r>
            <a:r>
              <a:rPr kumimoji="1" lang="en-US" altLang="ja-JP" sz="1200" kern="1200" dirty="0" smtClean="0">
                <a:solidFill>
                  <a:schemeClr val="tx1"/>
                </a:solidFill>
                <a:effectLst/>
                <a:latin typeface="+mn-lt"/>
                <a:ea typeface="+mn-ea"/>
                <a:cs typeface="+mn-cs"/>
              </a:rPr>
              <a:t>4G</a:t>
            </a:r>
            <a:r>
              <a:rPr kumimoji="1" lang="ja-JP" altLang="ja-JP" sz="1200" kern="1200" dirty="0" smtClean="0">
                <a:solidFill>
                  <a:schemeClr val="tx1"/>
                </a:solidFill>
                <a:effectLst/>
                <a:latin typeface="+mn-lt"/>
                <a:ea typeface="+mn-ea"/>
                <a:cs typeface="+mn-cs"/>
              </a:rPr>
              <a:t>（第４世代）の通信速度は、最大で</a:t>
            </a:r>
            <a:r>
              <a:rPr kumimoji="1" lang="en-US" altLang="ja-JP" sz="1200" kern="1200" dirty="0" smtClean="0">
                <a:solidFill>
                  <a:schemeClr val="tx1"/>
                </a:solidFill>
                <a:effectLst/>
                <a:latin typeface="+mn-lt"/>
                <a:ea typeface="+mn-ea"/>
                <a:cs typeface="+mn-cs"/>
              </a:rPr>
              <a:t>100Mb</a:t>
            </a:r>
            <a:r>
              <a:rPr kumimoji="1" lang="ja-JP" altLang="ja-JP" sz="1200" kern="1200" dirty="0" smtClean="0">
                <a:solidFill>
                  <a:schemeClr val="tx1"/>
                </a:solidFill>
                <a:effectLst/>
                <a:latin typeface="+mn-lt"/>
                <a:ea typeface="+mn-ea"/>
                <a:cs typeface="+mn-cs"/>
              </a:rPr>
              <a:t>、その</a:t>
            </a:r>
            <a:r>
              <a:rPr kumimoji="1" lang="en-US" altLang="ja-JP" sz="1200" kern="1200" dirty="0" smtClean="0">
                <a:solidFill>
                  <a:schemeClr val="tx1"/>
                </a:solidFill>
                <a:effectLst/>
                <a:latin typeface="+mn-lt"/>
                <a:ea typeface="+mn-ea"/>
                <a:cs typeface="+mn-cs"/>
              </a:rPr>
              <a:t>100</a:t>
            </a:r>
            <a:r>
              <a:rPr kumimoji="1" lang="ja-JP" altLang="ja-JP" sz="1200" kern="1200" dirty="0" smtClean="0">
                <a:solidFill>
                  <a:schemeClr val="tx1"/>
                </a:solidFill>
                <a:effectLst/>
                <a:latin typeface="+mn-lt"/>
                <a:ea typeface="+mn-ea"/>
                <a:cs typeface="+mn-cs"/>
              </a:rPr>
              <a:t>倍の通信速度が実現しています。企業内のネットワークと遜色のない使い勝手を手に入れることができます。</a:t>
            </a:r>
          </a:p>
          <a:p>
            <a:r>
              <a:rPr kumimoji="1" lang="ja-JP" altLang="ja-JP" sz="1200" kern="1200" dirty="0" smtClean="0">
                <a:solidFill>
                  <a:schemeClr val="tx1"/>
                </a:solidFill>
                <a:effectLst/>
                <a:latin typeface="+mn-lt"/>
                <a:ea typeface="+mn-ea"/>
                <a:cs typeface="+mn-cs"/>
              </a:rPr>
              <a:t>企業は、クラウド上に自社専用のサーバーや仮想データセンターを持ち、業務で使うアプリーションは、そこで稼働します。また、</a:t>
            </a:r>
            <a:r>
              <a:rPr kumimoji="1" lang="en-US" altLang="ja-JP" sz="1200" kern="1200" dirty="0" err="1" smtClean="0">
                <a:solidFill>
                  <a:schemeClr val="tx1"/>
                </a:solidFill>
                <a:effectLst/>
                <a:latin typeface="+mn-lt"/>
                <a:ea typeface="+mn-ea"/>
                <a:cs typeface="+mn-cs"/>
              </a:rPr>
              <a:t>SaaS</a:t>
            </a:r>
            <a:r>
              <a:rPr kumimoji="1" lang="ja-JP" altLang="ja-JP" sz="1200" kern="1200" dirty="0" smtClean="0">
                <a:solidFill>
                  <a:schemeClr val="tx1"/>
                </a:solidFill>
                <a:effectLst/>
                <a:latin typeface="+mn-lt"/>
                <a:ea typeface="+mn-ea"/>
                <a:cs typeface="+mn-cs"/>
              </a:rPr>
              <a:t>の利用が拡大し、</a:t>
            </a:r>
            <a:r>
              <a:rPr kumimoji="1" lang="en-US" altLang="ja-JP" sz="1200" kern="1200" dirty="0" smtClean="0">
                <a:solidFill>
                  <a:schemeClr val="tx1"/>
                </a:solidFill>
                <a:effectLst/>
                <a:latin typeface="+mn-lt"/>
                <a:ea typeface="+mn-ea"/>
                <a:cs typeface="+mn-cs"/>
              </a:rPr>
              <a:t>ERP</a:t>
            </a:r>
            <a:r>
              <a:rPr kumimoji="1" lang="ja-JP" altLang="ja-JP" sz="1200" kern="1200" dirty="0" smtClean="0">
                <a:solidFill>
                  <a:schemeClr val="tx1"/>
                </a:solidFill>
                <a:effectLst/>
                <a:latin typeface="+mn-lt"/>
                <a:ea typeface="+mn-ea"/>
                <a:cs typeface="+mn-cs"/>
              </a:rPr>
              <a:t>などの基幹業務での利用も拡大しています。これにより、導入や運用管理に関わる負担を大幅に削減すると共に、常に新しいテクノロジーを使い、変化への即応力を高めてゆくことが可能となります。アプリケーション開発は、</a:t>
            </a:r>
            <a:r>
              <a:rPr kumimoji="1" lang="en-US" altLang="ja-JP" sz="1200" kern="1200" dirty="0" err="1" smtClean="0">
                <a:solidFill>
                  <a:schemeClr val="tx1"/>
                </a:solidFill>
                <a:effectLst/>
                <a:latin typeface="+mn-lt"/>
                <a:ea typeface="+mn-ea"/>
                <a:cs typeface="+mn-cs"/>
              </a:rPr>
              <a:t>SaaS</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API</a:t>
            </a:r>
            <a:r>
              <a:rPr kumimoji="1" lang="ja-JP" altLang="ja-JP" sz="1200" kern="1200" dirty="0" smtClean="0">
                <a:solidFill>
                  <a:schemeClr val="tx1"/>
                </a:solidFill>
                <a:effectLst/>
                <a:latin typeface="+mn-lt"/>
                <a:ea typeface="+mn-ea"/>
                <a:cs typeface="+mn-cs"/>
              </a:rPr>
              <a:t>（アプリケーション・プログラムを他のプログラムから操作、利用する仕組み）と</a:t>
            </a:r>
            <a:r>
              <a:rPr kumimoji="1" lang="en-US" altLang="ja-JP" sz="1200" kern="1200" dirty="0" err="1" smtClean="0">
                <a:solidFill>
                  <a:schemeClr val="tx1"/>
                </a:solidFill>
                <a:effectLst/>
                <a:latin typeface="+mn-lt"/>
                <a:ea typeface="+mn-ea"/>
                <a:cs typeface="+mn-cs"/>
              </a:rPr>
              <a:t>PaaS</a:t>
            </a:r>
            <a:r>
              <a:rPr kumimoji="1" lang="ja-JP" altLang="ja-JP" sz="1200" kern="1200" dirty="0" smtClean="0">
                <a:solidFill>
                  <a:schemeClr val="tx1"/>
                </a:solidFill>
                <a:effectLst/>
                <a:latin typeface="+mn-lt"/>
                <a:ea typeface="+mn-ea"/>
                <a:cs typeface="+mn-cs"/>
              </a:rPr>
              <a:t>上の様々な機能モジュールを組み合わせて開発することが当たり前になっているかもしれません。</a:t>
            </a:r>
          </a:p>
          <a:p>
            <a:r>
              <a:rPr kumimoji="1" lang="ja-JP" altLang="ja-JP" sz="1200" kern="1200" dirty="0" smtClean="0">
                <a:solidFill>
                  <a:schemeClr val="tx1"/>
                </a:solidFill>
                <a:effectLst/>
                <a:latin typeface="+mn-lt"/>
                <a:ea typeface="+mn-ea"/>
                <a:cs typeface="+mn-cs"/>
              </a:rPr>
              <a:t>私たちは、クライアント・デバイスから、</a:t>
            </a:r>
            <a:r>
              <a:rPr kumimoji="1" lang="en-US" altLang="ja-JP" sz="1200" kern="1200" dirty="0" smtClean="0">
                <a:solidFill>
                  <a:schemeClr val="tx1"/>
                </a:solidFill>
                <a:effectLst/>
                <a:latin typeface="+mn-lt"/>
                <a:ea typeface="+mn-ea"/>
                <a:cs typeface="+mn-cs"/>
              </a:rPr>
              <a:t>5G</a:t>
            </a:r>
            <a:r>
              <a:rPr kumimoji="1" lang="ja-JP" altLang="ja-JP" sz="1200" kern="1200" dirty="0" smtClean="0">
                <a:solidFill>
                  <a:schemeClr val="tx1"/>
                </a:solidFill>
                <a:effectLst/>
                <a:latin typeface="+mn-lt"/>
                <a:ea typeface="+mn-ea"/>
                <a:cs typeface="+mn-cs"/>
              </a:rPr>
              <a:t>ネットワークを介して、クラウドにアクセスします。クラウドには、自分のパーソナル・デスクトップやデータ・スペースが置かれ、クライアント・デバイスは、それにアクセスするための通信機能と表示や入出力装置としての役割を果たします。ノート</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型やタブレット型、スマートフォン型など、使う場所や目的に応じて、使い分けることになるでしょう。そこにプログラムやデータを保管することはありません。クラウド上のパーソナル・デスクトップは、クラウド上の様々なサービスとシームレスに連動し、多様なサービスと膨大なデータを駆使した仕事の進め方が当たり前となっています。</a:t>
            </a:r>
          </a:p>
          <a:p>
            <a:r>
              <a:rPr kumimoji="1" lang="ja-JP" altLang="ja-JP" sz="1200" kern="1200" dirty="0" smtClean="0">
                <a:solidFill>
                  <a:schemeClr val="tx1"/>
                </a:solidFill>
                <a:effectLst/>
                <a:latin typeface="+mn-lt"/>
                <a:ea typeface="+mn-ea"/>
                <a:cs typeface="+mn-cs"/>
              </a:rPr>
              <a:t>クライアント・デバイスは、ペンやノートと同じように、自分の嗜好に合わせたものを個人で所有することが当たり前になるかもしれません。それは、ワークスタイルやライフスタイルの多様化がすすむためです。例えば、</a:t>
            </a:r>
            <a:r>
              <a:rPr kumimoji="1" lang="en-US" altLang="ja-JP" sz="1200" kern="1200" dirty="0" smtClean="0">
                <a:solidFill>
                  <a:schemeClr val="tx1"/>
                </a:solidFill>
                <a:effectLst/>
                <a:latin typeface="+mn-lt"/>
                <a:ea typeface="+mn-ea"/>
                <a:cs typeface="+mn-cs"/>
              </a:rPr>
              <a:t>5G</a:t>
            </a:r>
            <a:r>
              <a:rPr kumimoji="1" lang="ja-JP" altLang="ja-JP" sz="1200" kern="1200" dirty="0" smtClean="0">
                <a:solidFill>
                  <a:schemeClr val="tx1"/>
                </a:solidFill>
                <a:effectLst/>
                <a:latin typeface="+mn-lt"/>
                <a:ea typeface="+mn-ea"/>
                <a:cs typeface="+mn-cs"/>
              </a:rPr>
              <a:t>通信を介してやクラウド上のサービスを快適に使えるようになれば、自宅や外出先でもオフィスと遜色なく仕事ができるようになります。また、「</a:t>
            </a:r>
            <a:r>
              <a:rPr kumimoji="1" lang="en-US" altLang="ja-JP" sz="1200" kern="1200" dirty="0" smtClean="0">
                <a:solidFill>
                  <a:schemeClr val="tx1"/>
                </a:solidFill>
                <a:effectLst/>
                <a:latin typeface="+mn-lt"/>
                <a:ea typeface="+mn-ea"/>
                <a:cs typeface="+mn-cs"/>
              </a:rPr>
              <a:t>Web</a:t>
            </a:r>
            <a:r>
              <a:rPr kumimoji="1" lang="ja-JP" altLang="ja-JP" sz="1200" kern="1200" dirty="0" smtClean="0">
                <a:solidFill>
                  <a:schemeClr val="tx1"/>
                </a:solidFill>
                <a:effectLst/>
                <a:latin typeface="+mn-lt"/>
                <a:ea typeface="+mn-ea"/>
                <a:cs typeface="+mn-cs"/>
              </a:rPr>
              <a:t>会議」サービスを使えば、打ち合わせも可能です。さらに、非営利組織や地域コミュニティ、他の業務との副業も許容されるようになるでしょう。そうなれば、それぞれの組織の仮想データセンターやクラウド・サービスへのアクセスが必要となります。そうなると、特定の会社が支給するデバイスという考え方は、おかしな話になります。</a:t>
            </a:r>
          </a:p>
          <a:p>
            <a:r>
              <a:rPr kumimoji="1" lang="ja-JP" altLang="ja-JP" sz="1200" kern="1200" dirty="0" smtClean="0">
                <a:solidFill>
                  <a:schemeClr val="tx1"/>
                </a:solidFill>
                <a:effectLst/>
                <a:latin typeface="+mn-lt"/>
                <a:ea typeface="+mn-ea"/>
                <a:cs typeface="+mn-cs"/>
              </a:rPr>
              <a:t>つまり、「会社の仕事ではなく自分の仕事のひとつとして会社の仕事が存在する」と言った新しい労働についての考え方への転換が行われることを意味します。そのとき、クライアント・デバイスは、「自分の仕事の道具」として存在することになります。</a:t>
            </a:r>
          </a:p>
          <a:p>
            <a:r>
              <a:rPr kumimoji="1" lang="ja-JP" altLang="ja-JP" sz="1200" kern="1200" dirty="0" smtClean="0">
                <a:solidFill>
                  <a:schemeClr val="tx1"/>
                </a:solidFill>
                <a:effectLst/>
                <a:latin typeface="+mn-lt"/>
                <a:ea typeface="+mn-ea"/>
                <a:cs typeface="+mn-cs"/>
              </a:rPr>
              <a:t>こうなると、企業内のシステム・インフラは、必要ありません。社内のネットワーク、自社所有のサーバーやストレージは、資産を増やし運用管理負担をもたらすやっかいな存在となっているかもしれません。</a:t>
            </a:r>
          </a:p>
          <a:p>
            <a:r>
              <a:rPr kumimoji="1" lang="ja-JP" altLang="ja-JP" sz="1200" kern="1200" dirty="0" smtClean="0">
                <a:solidFill>
                  <a:schemeClr val="tx1"/>
                </a:solidFill>
                <a:effectLst/>
                <a:latin typeface="+mn-lt"/>
                <a:ea typeface="+mn-ea"/>
                <a:cs typeface="+mn-cs"/>
              </a:rPr>
              <a:t>インフラ構築の需要は、クラウド・サービスを提供する事業者からは継続するでしょう。しかし、ユーザー企業からの需要は、なくなってしまうかもしれません。一方で、このような新しい時代のインフラをどのように使いこなすか、そのためのビジネス・プロセスやワークスタイル、そして、システム環境の整備や設定といった上流のニーズは、ますます重要となります。インフラ・ビジネスは、そんな大きな転換を求められてゆくかもしれません。</a:t>
            </a:r>
          </a:p>
          <a:p>
            <a:r>
              <a:rPr kumimoji="1" lang="en-US" altLang="ja-JP" sz="1200" kern="1200" dirty="0" smtClean="0">
                <a:solidFill>
                  <a:schemeClr val="tx1"/>
                </a:solidFill>
                <a:effectLst/>
                <a:latin typeface="+mn-lt"/>
                <a:ea typeface="+mn-ea"/>
                <a:cs typeface="+mn-cs"/>
              </a:rPr>
              <a:t> </a:t>
            </a:r>
            <a:endParaRPr kumimoji="1" lang="ja-JP" altLang="ja-JP" sz="1200" kern="120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6</a:t>
            </a:fld>
            <a:endParaRPr kumimoji="1" lang="ja-JP" altLang="en-US"/>
          </a:p>
        </p:txBody>
      </p:sp>
    </p:spTree>
    <p:extLst>
      <p:ext uri="{BB962C8B-B14F-4D97-AF65-F5344CB8AC3E}">
        <p14:creationId xmlns:p14="http://schemas.microsoft.com/office/powerpoint/2010/main" val="2465513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http://www.tele.soumu.go.jp/j/adm/freq/search/myuse/summary/index.htm</a:t>
            </a: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7</a:t>
            </a:fld>
            <a:endParaRPr kumimoji="1" lang="ja-JP" altLang="en-US"/>
          </a:p>
        </p:txBody>
      </p:sp>
    </p:spTree>
    <p:extLst>
      <p:ext uri="{BB962C8B-B14F-4D97-AF65-F5344CB8AC3E}">
        <p14:creationId xmlns:p14="http://schemas.microsoft.com/office/powerpoint/2010/main" val="4136380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a:p>
            <a:r>
              <a:rPr kumimoji="1" lang="en-US" altLang="ja-JP" dirty="0" smtClean="0"/>
              <a:t>http://www.tele.soumu.go.jp/resource/search/myuse/usecondition/wagakuni.pdf</a:t>
            </a: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8</a:t>
            </a:fld>
            <a:endParaRPr kumimoji="1" lang="ja-JP" altLang="en-US"/>
          </a:p>
        </p:txBody>
      </p:sp>
    </p:spTree>
    <p:extLst>
      <p:ext uri="{BB962C8B-B14F-4D97-AF65-F5344CB8AC3E}">
        <p14:creationId xmlns:p14="http://schemas.microsoft.com/office/powerpoint/2010/main" val="2458167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http://mcpc2.com/mcpc2_study/%E7%84%A1%E7%B7%9A%E3%82%A2%E3%82%AF%E3%82%BB%E3%82%B9%E3%83%8D%E3%83%83%E3%83%88%E3%83%AF%E3%83%BC%E3%82%AF%E6%8A%80%E8%A1%93/%E7%84%A1%E7%B7%9A%E3%82%A2%E3%82%AF%E3%82%BB%E3%82%B9%E3%83%8D%E3%83%83%E3%83%88%E3%83%AF%E3%83%BC%E3%82%AF%E3%81%AE%E6%A7%8B%E6%88%90/</a:t>
            </a:r>
            <a:endParaRPr kumimoji="1" lang="ja-JP" altLang="en-US" dirty="0" smtClean="0"/>
          </a:p>
          <a:p>
            <a:endParaRPr kumimoji="1" lang="ja-JP" altLang="en-US" dirty="0" smtClean="0"/>
          </a:p>
          <a:p>
            <a:r>
              <a:rPr kumimoji="1" lang="ja-JP" altLang="en-US" dirty="0" smtClean="0"/>
              <a:t>繁華街では出力や指向性を調整して基地局の数を増やし、同時接続ユーザー数を増やす</a:t>
            </a:r>
          </a:p>
          <a:p>
            <a:r>
              <a:rPr kumimoji="1" lang="ja-JP" altLang="en-US" dirty="0" smtClean="0"/>
              <a:t>屋内用にフェムトセルというのもある</a:t>
            </a: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9</a:t>
            </a:fld>
            <a:endParaRPr kumimoji="1" lang="ja-JP" altLang="en-US"/>
          </a:p>
        </p:txBody>
      </p:sp>
    </p:spTree>
    <p:extLst>
      <p:ext uri="{BB962C8B-B14F-4D97-AF65-F5344CB8AC3E}">
        <p14:creationId xmlns:p14="http://schemas.microsoft.com/office/powerpoint/2010/main" val="3727647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http://japan.cnet.com/sp/target2020/35067215/2/</a:t>
            </a: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11</a:t>
            </a:fld>
            <a:endParaRPr kumimoji="1" lang="ja-JP" altLang="en-US"/>
          </a:p>
        </p:txBody>
      </p:sp>
    </p:spTree>
    <p:extLst>
      <p:ext uri="{BB962C8B-B14F-4D97-AF65-F5344CB8AC3E}">
        <p14:creationId xmlns:p14="http://schemas.microsoft.com/office/powerpoint/2010/main" val="19975729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正方形/長方形 6"/>
          <p:cNvSpPr/>
          <p:nvPr userDrawn="1"/>
        </p:nvSpPr>
        <p:spPr>
          <a:xfrm>
            <a:off x="0" y="0"/>
            <a:ext cx="9144000" cy="685800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9" name="正方形/長方形 8"/>
          <p:cNvSpPr/>
          <p:nvPr userDrawn="1"/>
        </p:nvSpPr>
        <p:spPr>
          <a:xfrm flipV="1">
            <a:off x="685800" y="2276971"/>
            <a:ext cx="7772400" cy="93308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 name="タイトル 1"/>
          <p:cNvSpPr>
            <a:spLocks noGrp="1"/>
          </p:cNvSpPr>
          <p:nvPr>
            <p:ph type="ctrTitle"/>
          </p:nvPr>
        </p:nvSpPr>
        <p:spPr>
          <a:xfrm>
            <a:off x="685800" y="2276971"/>
            <a:ext cx="7772400" cy="933083"/>
          </a:xfrm>
        </p:spPr>
        <p:txBody>
          <a:bodyPr/>
          <a:lstStyle>
            <a:lvl1pPr algn="r">
              <a:defRPr sz="3600">
                <a:solidFill>
                  <a:schemeClr val="bg1"/>
                </a:solidFill>
              </a:defRPr>
            </a:lvl1pPr>
          </a:lstStyle>
          <a:p>
            <a:r>
              <a:rPr kumimoji="1" lang="ja-JP" altLang="en-US" smtClean="0"/>
              <a:t>マスター タイトルの書式設定</a:t>
            </a:r>
            <a:endParaRPr kumimoji="1" lang="ja-JP" altLang="en-US" dirty="0"/>
          </a:p>
        </p:txBody>
      </p:sp>
      <p:sp>
        <p:nvSpPr>
          <p:cNvPr id="3" name="サブタイトル 2"/>
          <p:cNvSpPr>
            <a:spLocks noGrp="1"/>
          </p:cNvSpPr>
          <p:nvPr>
            <p:ph type="subTitle" idx="1"/>
          </p:nvPr>
        </p:nvSpPr>
        <p:spPr>
          <a:xfrm>
            <a:off x="685800" y="3886200"/>
            <a:ext cx="7772400" cy="566005"/>
          </a:xfrm>
        </p:spPr>
        <p:txBody>
          <a:bodyPr>
            <a:normAutofit/>
          </a:bodyPr>
          <a:lstStyle>
            <a:lvl1pPr marL="0" indent="0" algn="r">
              <a:buNone/>
              <a:defRPr sz="24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dirty="0"/>
          </a:p>
        </p:txBody>
      </p:sp>
      <p:sp>
        <p:nvSpPr>
          <p:cNvPr id="10" name="正方形/長方形 9"/>
          <p:cNvSpPr/>
          <p:nvPr userDrawn="1"/>
        </p:nvSpPr>
        <p:spPr>
          <a:xfrm flipV="1">
            <a:off x="0" y="-1"/>
            <a:ext cx="244235" cy="237265"/>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3" name="正方形/長方形 12"/>
          <p:cNvSpPr/>
          <p:nvPr userDrawn="1"/>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6" name="正方形/長方形 15"/>
          <p:cNvSpPr/>
          <p:nvPr userDrawn="1"/>
        </p:nvSpPr>
        <p:spPr>
          <a:xfrm flipV="1">
            <a:off x="244236" y="0"/>
            <a:ext cx="244235" cy="237265"/>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8" name="図 17"/>
          <p:cNvPicPr>
            <a:picLocks noChangeAspect="1"/>
          </p:cNvPicPr>
          <p:nvPr userDrawn="1"/>
        </p:nvPicPr>
        <p:blipFill>
          <a:blip r:embed="rId2"/>
          <a:stretch>
            <a:fillRect/>
          </a:stretch>
        </p:blipFill>
        <p:spPr>
          <a:xfrm>
            <a:off x="99885" y="6717943"/>
            <a:ext cx="639634" cy="95299"/>
          </a:xfrm>
          <a:prstGeom prst="rect">
            <a:avLst/>
          </a:prstGeom>
        </p:spPr>
      </p:pic>
      <p:pic>
        <p:nvPicPr>
          <p:cNvPr id="19" name="図 18"/>
          <p:cNvPicPr>
            <a:picLocks noChangeAspect="1"/>
          </p:cNvPicPr>
          <p:nvPr userDrawn="1"/>
        </p:nvPicPr>
        <p:blipFill>
          <a:blip r:embed="rId3"/>
          <a:stretch>
            <a:fillRect/>
          </a:stretch>
        </p:blipFill>
        <p:spPr>
          <a:xfrm>
            <a:off x="742723" y="6719347"/>
            <a:ext cx="401579" cy="103634"/>
          </a:xfrm>
          <a:prstGeom prst="rect">
            <a:avLst/>
          </a:prstGeom>
        </p:spPr>
      </p:pic>
      <p:sp>
        <p:nvSpPr>
          <p:cNvPr id="22" name="正方形/長方形 21"/>
          <p:cNvSpPr/>
          <p:nvPr userDrawn="1"/>
        </p:nvSpPr>
        <p:spPr>
          <a:xfrm flipH="1" flipV="1">
            <a:off x="9059333" y="-2"/>
            <a:ext cx="97309" cy="6858002"/>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1" name="正方形/長方形 20"/>
          <p:cNvSpPr/>
          <p:nvPr userDrawn="1"/>
        </p:nvSpPr>
        <p:spPr>
          <a:xfrm flipV="1">
            <a:off x="9059334" y="6662710"/>
            <a:ext cx="97896"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8" name="図 7" descr="単独LOGO01.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70204" y="5560175"/>
            <a:ext cx="987996" cy="1082996"/>
          </a:xfrm>
          <a:prstGeom prst="rect">
            <a:avLst/>
          </a:prstGeom>
        </p:spPr>
      </p:pic>
    </p:spTree>
    <p:extLst>
      <p:ext uri="{BB962C8B-B14F-4D97-AF65-F5344CB8AC3E}">
        <p14:creationId xmlns:p14="http://schemas.microsoft.com/office/powerpoint/2010/main" val="423721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907437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a:xfrm>
            <a:off x="0" y="6658020"/>
            <a:ext cx="1095570" cy="199979"/>
          </a:xfrm>
          <a:prstGeom prst="rect">
            <a:avLst/>
          </a:prstGeom>
        </p:spPr>
        <p:txBody>
          <a:bodyPr/>
          <a:lstStyle/>
          <a:p>
            <a:endParaRPr kumimoji="1" lang="ja-JP" altLang="en-US" dirty="0"/>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717974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Tree>
    <p:extLst>
      <p:ext uri="{BB962C8B-B14F-4D97-AF65-F5344CB8AC3E}">
        <p14:creationId xmlns:p14="http://schemas.microsoft.com/office/powerpoint/2010/main" val="2386068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67214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4007100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8" name="フッター プレースホルダー 7"/>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815828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Tree>
    <p:extLst>
      <p:ext uri="{BB962C8B-B14F-4D97-AF65-F5344CB8AC3E}">
        <p14:creationId xmlns:p14="http://schemas.microsoft.com/office/powerpoint/2010/main" val="2959072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3683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122703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プレースホルダーまでドラッグするかアイコンをクリックして図を追加</a:t>
            </a:r>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56711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686800" cy="416221"/>
          </a:xfrm>
          <a:prstGeom prst="rect">
            <a:avLst/>
          </a:prstGeom>
        </p:spPr>
        <p:txBody>
          <a:bodyPr vert="horz" lIns="91440" tIns="45720" rIns="91440" bIns="45720" rtlCol="0" anchor="ctr">
            <a:no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57200" y="976974"/>
            <a:ext cx="8229600" cy="5149190"/>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pic>
        <p:nvPicPr>
          <p:cNvPr id="12" name="図 11"/>
          <p:cNvPicPr>
            <a:picLocks noChangeAspect="1"/>
          </p:cNvPicPr>
          <p:nvPr/>
        </p:nvPicPr>
        <p:blipFill>
          <a:blip r:embed="rId13"/>
          <a:stretch>
            <a:fillRect/>
          </a:stretch>
        </p:blipFill>
        <p:spPr>
          <a:xfrm>
            <a:off x="7974619" y="6708204"/>
            <a:ext cx="639634" cy="95299"/>
          </a:xfrm>
          <a:prstGeom prst="rect">
            <a:avLst/>
          </a:prstGeom>
        </p:spPr>
      </p:pic>
      <p:sp>
        <p:nvSpPr>
          <p:cNvPr id="16" name="正方形/長方形 15"/>
          <p:cNvSpPr/>
          <p:nvPr/>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9" name="正方形/長方形 18"/>
          <p:cNvSpPr/>
          <p:nvPr/>
        </p:nvSpPr>
        <p:spPr>
          <a:xfrm flipV="1">
            <a:off x="9065846" y="6662710"/>
            <a:ext cx="91383"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cxnSp>
        <p:nvCxnSpPr>
          <p:cNvPr id="5" name="直線コネクタ 4"/>
          <p:cNvCxnSpPr/>
          <p:nvPr/>
        </p:nvCxnSpPr>
        <p:spPr>
          <a:xfrm>
            <a:off x="457200" y="703900"/>
            <a:ext cx="8686800" cy="6498"/>
          </a:xfrm>
          <a:prstGeom prst="line">
            <a:avLst/>
          </a:prstGeom>
          <a:ln w="12700" cmpd="sng">
            <a:solidFill>
              <a:srgbClr val="33ACBD"/>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0" y="703900"/>
            <a:ext cx="457200" cy="0"/>
          </a:xfrm>
          <a:prstGeom prst="line">
            <a:avLst/>
          </a:prstGeom>
          <a:ln w="12700" cmpd="sng">
            <a:solidFill>
              <a:srgbClr val="CC0000"/>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p:cNvSpPr>
            <a:spLocks noGrp="1"/>
          </p:cNvSpPr>
          <p:nvPr>
            <p:ph type="sldNum" sz="quarter" idx="4"/>
          </p:nvPr>
        </p:nvSpPr>
        <p:spPr>
          <a:xfrm>
            <a:off x="6932246" y="6651702"/>
            <a:ext cx="2133600" cy="217800"/>
          </a:xfrm>
          <a:prstGeom prst="rect">
            <a:avLst/>
          </a:prstGeom>
        </p:spPr>
        <p:txBody>
          <a:bodyPr vert="horz" lIns="91440" tIns="45720" rIns="91440" bIns="45720" rtlCol="0" anchor="ctr"/>
          <a:lstStyle>
            <a:lvl1pPr algn="r">
              <a:defRPr sz="1000">
                <a:solidFill>
                  <a:schemeClr val="bg1"/>
                </a:solidFill>
                <a:latin typeface="American Typewriter"/>
                <a:cs typeface="American Typewriter"/>
              </a:defRPr>
            </a:lvl1pPr>
          </a:lstStyle>
          <a:p>
            <a:fld id="{8FF8CC5D-A65D-5946-99B5-645367A967AD}" type="slidenum">
              <a:rPr lang="ja-JP" altLang="en-US" smtClean="0"/>
              <a:pPr/>
              <a:t>‹#›</a:t>
            </a:fld>
            <a:endParaRPr lang="ja-JP" altLang="en-US" dirty="0"/>
          </a:p>
        </p:txBody>
      </p:sp>
    </p:spTree>
    <p:extLst>
      <p:ext uri="{BB962C8B-B14F-4D97-AF65-F5344CB8AC3E}">
        <p14:creationId xmlns:p14="http://schemas.microsoft.com/office/powerpoint/2010/main" val="2776234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kumimoji="1" sz="2800" kern="1200">
          <a:solidFill>
            <a:srgbClr val="7F7F7F"/>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830355" y="2775338"/>
            <a:ext cx="7499634"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2800" dirty="0" smtClean="0">
                <a:solidFill>
                  <a:srgbClr val="FFFFFF"/>
                </a:solidFill>
                <a:latin typeface="+mj-lt"/>
                <a:ea typeface="+mj-ea"/>
                <a:cs typeface="Arial"/>
              </a:rPr>
              <a:t>5G</a:t>
            </a:r>
            <a:endParaRPr lang="en-US" altLang="ja-JP" sz="2800" dirty="0">
              <a:solidFill>
                <a:srgbClr val="FFFFFF"/>
              </a:solidFill>
              <a:effectLst/>
              <a:latin typeface="+mj-lt"/>
              <a:ea typeface="+mj-ea"/>
              <a:cs typeface="Arial"/>
            </a:endParaRPr>
          </a:p>
        </p:txBody>
      </p:sp>
      <p:sp>
        <p:nvSpPr>
          <p:cNvPr id="7" name="正方形/長方形 6"/>
          <p:cNvSpPr/>
          <p:nvPr/>
        </p:nvSpPr>
        <p:spPr>
          <a:xfrm>
            <a:off x="830354" y="2775338"/>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pic>
        <p:nvPicPr>
          <p:cNvPr id="8" name="図 7" descr="単独LOGO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9918" y="960284"/>
            <a:ext cx="488658" cy="535644"/>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804" y="948576"/>
            <a:ext cx="1199293" cy="547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テキスト ボックス 1"/>
          <p:cNvSpPr txBox="1"/>
          <p:nvPr/>
        </p:nvSpPr>
        <p:spPr>
          <a:xfrm>
            <a:off x="3793523" y="5715176"/>
            <a:ext cx="4536465" cy="646331"/>
          </a:xfrm>
          <a:prstGeom prst="rect">
            <a:avLst/>
          </a:prstGeom>
          <a:noFill/>
        </p:spPr>
        <p:txBody>
          <a:bodyPr wrap="square" rtlCol="0">
            <a:spAutoFit/>
          </a:bodyPr>
          <a:lstStyle/>
          <a:p>
            <a:pPr algn="r"/>
            <a:r>
              <a:rPr kumimoji="1" lang="ja-JP" altLang="en-US" sz="1200" dirty="0" smtClean="0">
                <a:latin typeface="Century Gothic" panose="020B0502020202020204" pitchFamily="34" charset="0"/>
                <a:ea typeface="HG丸ｺﾞｼｯｸM-PRO" panose="020F0600000000000000" pitchFamily="50" charset="-128"/>
              </a:rPr>
              <a:t>株式会社アプライド・マーケティング</a:t>
            </a:r>
            <a:endParaRPr kumimoji="1" lang="en-US" altLang="ja-JP" sz="1200" dirty="0" smtClean="0">
              <a:latin typeface="Century Gothic" panose="020B0502020202020204" pitchFamily="34" charset="0"/>
              <a:ea typeface="HG丸ｺﾞｼｯｸM-PRO" panose="020F0600000000000000" pitchFamily="50" charset="-128"/>
            </a:endParaRPr>
          </a:p>
          <a:p>
            <a:pPr algn="r"/>
            <a:r>
              <a:rPr lang="ja-JP" altLang="en-US" sz="1200" dirty="0" smtClean="0">
                <a:latin typeface="Century Gothic" panose="020B0502020202020204" pitchFamily="34" charset="0"/>
                <a:ea typeface="HG丸ｺﾞｼｯｸM-PRO" panose="020F0600000000000000" pitchFamily="50" charset="-128"/>
              </a:rPr>
              <a:t>大越 章司</a:t>
            </a:r>
            <a:endParaRPr lang="en-US" altLang="ja-JP" sz="1200" dirty="0" smtClean="0">
              <a:latin typeface="Century Gothic" panose="020B0502020202020204" pitchFamily="34" charset="0"/>
              <a:ea typeface="HG丸ｺﾞｼｯｸM-PRO" panose="020F0600000000000000" pitchFamily="50" charset="-128"/>
            </a:endParaRPr>
          </a:p>
          <a:p>
            <a:pPr algn="r"/>
            <a:r>
              <a:rPr lang="en-US" altLang="ja-JP" sz="1200" dirty="0" smtClean="0">
                <a:latin typeface="Century Gothic" panose="020B0502020202020204" pitchFamily="34" charset="0"/>
                <a:ea typeface="HG丸ｺﾞｼｯｸM-PRO" panose="020F0600000000000000" pitchFamily="50" charset="-128"/>
              </a:rPr>
              <a:t>shoji@appliedmarketing.co.jp</a:t>
            </a:r>
          </a:p>
        </p:txBody>
      </p:sp>
    </p:spTree>
    <p:extLst>
      <p:ext uri="{BB962C8B-B14F-4D97-AF65-F5344CB8AC3E}">
        <p14:creationId xmlns:p14="http://schemas.microsoft.com/office/powerpoint/2010/main" val="16038775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5G</a:t>
            </a:r>
            <a:r>
              <a:rPr kumimoji="1" lang="ja-JP" altLang="en-US" dirty="0" smtClean="0"/>
              <a:t>の高速化手法</a:t>
            </a:r>
            <a:endParaRPr kumimoji="1" lang="ja-JP" altLang="en-US" dirty="0"/>
          </a:p>
        </p:txBody>
      </p:sp>
      <p:pic>
        <p:nvPicPr>
          <p:cNvPr id="4" name="図 3"/>
          <p:cNvPicPr>
            <a:picLocks noChangeAspect="1"/>
          </p:cNvPicPr>
          <p:nvPr/>
        </p:nvPicPr>
        <p:blipFill>
          <a:blip r:embed="rId2"/>
          <a:stretch>
            <a:fillRect/>
          </a:stretch>
        </p:blipFill>
        <p:spPr>
          <a:xfrm>
            <a:off x="419100" y="1204912"/>
            <a:ext cx="8305800" cy="4448175"/>
          </a:xfrm>
          <a:prstGeom prst="rect">
            <a:avLst/>
          </a:prstGeom>
        </p:spPr>
      </p:pic>
    </p:spTree>
    <p:extLst>
      <p:ext uri="{BB962C8B-B14F-4D97-AF65-F5344CB8AC3E}">
        <p14:creationId xmlns:p14="http://schemas.microsoft.com/office/powerpoint/2010/main" val="19118086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en-US" altLang="ja-JP" dirty="0" smtClean="0"/>
              <a:t>5G</a:t>
            </a:r>
            <a:r>
              <a:rPr kumimoji="1" lang="ja-JP" altLang="en-US" dirty="0" smtClean="0"/>
              <a:t>は普及するのか</a:t>
            </a:r>
            <a:r>
              <a:rPr kumimoji="1" lang="en-US" altLang="ja-JP" dirty="0" smtClean="0"/>
              <a:t>?</a:t>
            </a:r>
            <a:endParaRPr kumimoji="1" lang="ja-JP" altLang="en-US" dirty="0"/>
          </a:p>
        </p:txBody>
      </p:sp>
      <p:sp>
        <p:nvSpPr>
          <p:cNvPr id="4" name="コンテンツ プレースホルダー 3"/>
          <p:cNvSpPr>
            <a:spLocks noGrp="1"/>
          </p:cNvSpPr>
          <p:nvPr>
            <p:ph idx="1"/>
          </p:nvPr>
        </p:nvSpPr>
        <p:spPr/>
        <p:txBody>
          <a:bodyPr>
            <a:normAutofit/>
          </a:bodyPr>
          <a:lstStyle/>
          <a:p>
            <a:r>
              <a:rPr kumimoji="1" lang="ja-JP" altLang="en-US" sz="2800" dirty="0" smtClean="0"/>
              <a:t>世界ではまだ</a:t>
            </a:r>
            <a:r>
              <a:rPr kumimoji="1" lang="en-US" altLang="ja-JP" sz="2800" dirty="0" smtClean="0"/>
              <a:t>2G/3G</a:t>
            </a:r>
            <a:r>
              <a:rPr kumimoji="1" lang="ja-JP" altLang="en-US" sz="2800" dirty="0" smtClean="0"/>
              <a:t>が主流</a:t>
            </a:r>
            <a:endParaRPr kumimoji="1" lang="en-US" altLang="ja-JP" sz="2800" dirty="0" smtClean="0"/>
          </a:p>
          <a:p>
            <a:r>
              <a:rPr kumimoji="1" lang="ja-JP" altLang="en-US" sz="2800" dirty="0" smtClean="0"/>
              <a:t>先進国でもやっと</a:t>
            </a:r>
            <a:r>
              <a:rPr kumimoji="1" lang="en-US" altLang="ja-JP" sz="2800" dirty="0" smtClean="0"/>
              <a:t>4G</a:t>
            </a:r>
            <a:r>
              <a:rPr kumimoji="1" lang="ja-JP" altLang="en-US" sz="2800" dirty="0" smtClean="0"/>
              <a:t>の普及が始まったところ</a:t>
            </a:r>
            <a:endParaRPr kumimoji="1" lang="en-US" altLang="ja-JP" sz="2800" dirty="0" smtClean="0"/>
          </a:p>
          <a:p>
            <a:r>
              <a:rPr kumimoji="1" lang="en-US" altLang="ja-JP" sz="2800" dirty="0" smtClean="0"/>
              <a:t>5G</a:t>
            </a:r>
            <a:r>
              <a:rPr kumimoji="1" lang="ja-JP" altLang="en-US" sz="2800" dirty="0" smtClean="0"/>
              <a:t>に積極的なのは日本と韓国</a:t>
            </a:r>
            <a:endParaRPr kumimoji="1" lang="en-US" altLang="ja-JP" sz="2800" dirty="0" smtClean="0"/>
          </a:p>
          <a:p>
            <a:r>
              <a:rPr kumimoji="1" lang="ja-JP" altLang="en-US" sz="2800" dirty="0" smtClean="0"/>
              <a:t>基地局などがコスト高になる</a:t>
            </a:r>
            <a:endParaRPr kumimoji="1" lang="en-US" altLang="ja-JP" sz="2800" dirty="0" smtClean="0"/>
          </a:p>
          <a:p>
            <a:endParaRPr lang="en-US" altLang="ja-JP" sz="2800" dirty="0"/>
          </a:p>
          <a:p>
            <a:r>
              <a:rPr kumimoji="1" lang="ja-JP" altLang="en-US" sz="2800" dirty="0" smtClean="0"/>
              <a:t>オリンピックを</a:t>
            </a:r>
            <a:r>
              <a:rPr kumimoji="1" lang="en-US" altLang="ja-JP" sz="2800" dirty="0" smtClean="0"/>
              <a:t>4K</a:t>
            </a:r>
            <a:r>
              <a:rPr kumimoji="1" lang="ja-JP" altLang="en-US" sz="2800" dirty="0" smtClean="0"/>
              <a:t>配信</a:t>
            </a:r>
            <a:r>
              <a:rPr kumimoji="1" lang="en-US" altLang="ja-JP" sz="2800" dirty="0" smtClean="0"/>
              <a:t>!?</a:t>
            </a:r>
            <a:endParaRPr kumimoji="1" lang="ja-JP" altLang="en-US" sz="2800" dirty="0"/>
          </a:p>
        </p:txBody>
      </p:sp>
    </p:spTree>
    <p:extLst>
      <p:ext uri="{BB962C8B-B14F-4D97-AF65-F5344CB8AC3E}">
        <p14:creationId xmlns:p14="http://schemas.microsoft.com/office/powerpoint/2010/main" val="7849662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それでも何故</a:t>
            </a:r>
            <a:r>
              <a:rPr kumimoji="1" lang="en-US" altLang="ja-JP" dirty="0" err="1" smtClean="0"/>
              <a:t>docomo</a:t>
            </a:r>
            <a:r>
              <a:rPr kumimoji="1" lang="ja-JP" altLang="en-US" dirty="0" smtClean="0"/>
              <a:t>は</a:t>
            </a:r>
            <a:r>
              <a:rPr kumimoji="1" lang="en-US" altLang="ja-JP" dirty="0" smtClean="0"/>
              <a:t>5G</a:t>
            </a:r>
            <a:r>
              <a:rPr kumimoji="1" lang="ja-JP" altLang="en-US" dirty="0" smtClean="0"/>
              <a:t>を目指すのか</a:t>
            </a:r>
            <a:r>
              <a:rPr kumimoji="1" lang="en-US" altLang="ja-JP" dirty="0" smtClean="0"/>
              <a:t>?</a:t>
            </a:r>
            <a:endParaRPr kumimoji="1" lang="ja-JP" altLang="en-US" dirty="0"/>
          </a:p>
        </p:txBody>
      </p:sp>
      <p:pic>
        <p:nvPicPr>
          <p:cNvPr id="4" name="図 3"/>
          <p:cNvPicPr>
            <a:picLocks noChangeAspect="1"/>
          </p:cNvPicPr>
          <p:nvPr/>
        </p:nvPicPr>
        <p:blipFill>
          <a:blip r:embed="rId3"/>
          <a:stretch>
            <a:fillRect/>
          </a:stretch>
        </p:blipFill>
        <p:spPr>
          <a:xfrm>
            <a:off x="317500" y="1097074"/>
            <a:ext cx="8509000" cy="2298700"/>
          </a:xfrm>
          <a:prstGeom prst="rect">
            <a:avLst/>
          </a:prstGeom>
        </p:spPr>
      </p:pic>
      <p:sp>
        <p:nvSpPr>
          <p:cNvPr id="5" name="角丸四角形 4"/>
          <p:cNvSpPr/>
          <p:nvPr/>
        </p:nvSpPr>
        <p:spPr>
          <a:xfrm>
            <a:off x="589547" y="3669637"/>
            <a:ext cx="7964906" cy="2225842"/>
          </a:xfrm>
          <a:prstGeom prst="round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2800" dirty="0">
                <a:solidFill>
                  <a:schemeClr val="bg1"/>
                </a:solidFill>
              </a:rPr>
              <a:t>「</a:t>
            </a:r>
            <a:r>
              <a:rPr lang="en-US" altLang="ja-JP" sz="2800" dirty="0">
                <a:solidFill>
                  <a:schemeClr val="bg1"/>
                </a:solidFill>
              </a:rPr>
              <a:t>3G</a:t>
            </a:r>
            <a:r>
              <a:rPr lang="ja-JP" altLang="en-US" sz="2800" dirty="0">
                <a:solidFill>
                  <a:schemeClr val="bg1"/>
                </a:solidFill>
              </a:rPr>
              <a:t>、</a:t>
            </a:r>
            <a:r>
              <a:rPr lang="en-US" altLang="ja-JP" sz="2800" dirty="0">
                <a:solidFill>
                  <a:schemeClr val="bg1"/>
                </a:solidFill>
              </a:rPr>
              <a:t>4G</a:t>
            </a:r>
            <a:r>
              <a:rPr lang="ja-JP" altLang="en-US" sz="2800" dirty="0">
                <a:solidFill>
                  <a:schemeClr val="bg1"/>
                </a:solidFill>
              </a:rPr>
              <a:t>の頃はサービスをあまり考えず、太くて速い“土管”を作ることが第一の使命だった。だが</a:t>
            </a:r>
            <a:r>
              <a:rPr lang="en-US" altLang="ja-JP" sz="2800" dirty="0">
                <a:solidFill>
                  <a:schemeClr val="bg1"/>
                </a:solidFill>
              </a:rPr>
              <a:t>5G</a:t>
            </a:r>
            <a:r>
              <a:rPr lang="ja-JP" altLang="en-US" sz="2800" dirty="0">
                <a:solidFill>
                  <a:schemeClr val="bg1"/>
                </a:solidFill>
              </a:rPr>
              <a:t>になると、土管だけでは語りつくせないサービスが必要になってくる」</a:t>
            </a:r>
            <a:endParaRPr lang="en-US" altLang="ja-JP" sz="2800" dirty="0">
              <a:solidFill>
                <a:schemeClr val="bg1"/>
              </a:solidFill>
            </a:endParaRPr>
          </a:p>
        </p:txBody>
      </p:sp>
    </p:spTree>
    <p:extLst>
      <p:ext uri="{BB962C8B-B14F-4D97-AF65-F5344CB8AC3E}">
        <p14:creationId xmlns:p14="http://schemas.microsoft.com/office/powerpoint/2010/main" val="22558795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3" name="図 2"/>
          <p:cNvPicPr>
            <a:picLocks noChangeAspect="1"/>
          </p:cNvPicPr>
          <p:nvPr/>
        </p:nvPicPr>
        <p:blipFill>
          <a:blip r:embed="rId3"/>
          <a:stretch>
            <a:fillRect/>
          </a:stretch>
        </p:blipFill>
        <p:spPr>
          <a:xfrm>
            <a:off x="2962275" y="1290637"/>
            <a:ext cx="3219450" cy="4276725"/>
          </a:xfrm>
          <a:prstGeom prst="rect">
            <a:avLst/>
          </a:prstGeom>
        </p:spPr>
      </p:pic>
    </p:spTree>
    <p:extLst>
      <p:ext uri="{BB962C8B-B14F-4D97-AF65-F5344CB8AC3E}">
        <p14:creationId xmlns:p14="http://schemas.microsoft.com/office/powerpoint/2010/main" val="4069826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これからの移動体通信への要求</a:t>
            </a:r>
            <a:endParaRPr kumimoji="1" lang="ja-JP" altLang="en-US" dirty="0"/>
          </a:p>
        </p:txBody>
      </p:sp>
      <p:sp>
        <p:nvSpPr>
          <p:cNvPr id="4" name="角丸四角形 3"/>
          <p:cNvSpPr/>
          <p:nvPr/>
        </p:nvSpPr>
        <p:spPr>
          <a:xfrm>
            <a:off x="457200" y="1173105"/>
            <a:ext cx="4015717" cy="806447"/>
          </a:xfrm>
          <a:prstGeom prst="round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solidFill>
                  <a:srgbClr val="FFFFFF"/>
                </a:solidFill>
                <a:latin typeface="+mj-lt"/>
                <a:ea typeface="+mj-ea"/>
                <a:cs typeface="ＭＳ Ｐゴシック"/>
              </a:rPr>
              <a:t>全てが無線で繋がる</a:t>
            </a:r>
          </a:p>
        </p:txBody>
      </p:sp>
      <p:sp>
        <p:nvSpPr>
          <p:cNvPr id="5" name="角丸四角形 4"/>
          <p:cNvSpPr/>
          <p:nvPr/>
        </p:nvSpPr>
        <p:spPr>
          <a:xfrm>
            <a:off x="4625317" y="1173105"/>
            <a:ext cx="4015717" cy="806447"/>
          </a:xfrm>
          <a:prstGeom prst="round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solidFill>
                  <a:srgbClr val="FFFFFF"/>
                </a:solidFill>
                <a:latin typeface="+mj-lt"/>
                <a:ea typeface="+mj-ea"/>
                <a:cs typeface="ＭＳ Ｐゴシック"/>
              </a:rPr>
              <a:t>サービスの多様化・高度化</a:t>
            </a:r>
          </a:p>
        </p:txBody>
      </p:sp>
      <p:sp>
        <p:nvSpPr>
          <p:cNvPr id="6" name="角丸四角形 5"/>
          <p:cNvSpPr/>
          <p:nvPr/>
        </p:nvSpPr>
        <p:spPr>
          <a:xfrm>
            <a:off x="457200" y="2153168"/>
            <a:ext cx="4015717" cy="806447"/>
          </a:xfrm>
          <a:prstGeom prst="roundRect">
            <a:avLst/>
          </a:prstGeom>
          <a:solidFill>
            <a:schemeClr val="tx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smtClean="0">
                <a:solidFill>
                  <a:srgbClr val="FFFFFF"/>
                </a:solidFill>
                <a:latin typeface="+mj-lt"/>
                <a:ea typeface="+mj-ea"/>
                <a:cs typeface="ＭＳ Ｐゴシック"/>
              </a:rPr>
              <a:t>Internet of Things</a:t>
            </a:r>
            <a:endParaRPr kumimoji="1" lang="ja-JP" altLang="en-US" sz="2400" dirty="0" smtClean="0">
              <a:solidFill>
                <a:srgbClr val="FFFFFF"/>
              </a:solidFill>
              <a:latin typeface="+mj-lt"/>
              <a:ea typeface="+mj-ea"/>
              <a:cs typeface="ＭＳ Ｐゴシック"/>
            </a:endParaRPr>
          </a:p>
        </p:txBody>
      </p:sp>
      <p:sp>
        <p:nvSpPr>
          <p:cNvPr id="7" name="角丸四角形 6"/>
          <p:cNvSpPr/>
          <p:nvPr/>
        </p:nvSpPr>
        <p:spPr>
          <a:xfrm>
            <a:off x="4625317" y="2153168"/>
            <a:ext cx="4015717" cy="806447"/>
          </a:xfrm>
          <a:prstGeom prst="roundRect">
            <a:avLst/>
          </a:prstGeom>
          <a:solidFill>
            <a:schemeClr val="tx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smtClean="0">
                <a:solidFill>
                  <a:srgbClr val="FFFFFF"/>
                </a:solidFill>
                <a:latin typeface="+mj-lt"/>
                <a:ea typeface="+mj-ea"/>
                <a:cs typeface="ＭＳ Ｐゴシック"/>
              </a:rPr>
              <a:t>4K/8K Video Streaming</a:t>
            </a:r>
            <a:endParaRPr kumimoji="1" lang="ja-JP" altLang="en-US" sz="2400" dirty="0" smtClean="0">
              <a:solidFill>
                <a:srgbClr val="FFFFFF"/>
              </a:solidFill>
              <a:latin typeface="+mj-lt"/>
              <a:ea typeface="+mj-ea"/>
              <a:cs typeface="ＭＳ Ｐゴシック"/>
            </a:endParaRPr>
          </a:p>
        </p:txBody>
      </p:sp>
      <p:sp>
        <p:nvSpPr>
          <p:cNvPr id="8" name="角丸四角形 7"/>
          <p:cNvSpPr/>
          <p:nvPr/>
        </p:nvSpPr>
        <p:spPr>
          <a:xfrm>
            <a:off x="457200" y="3133231"/>
            <a:ext cx="4015717" cy="806447"/>
          </a:xfrm>
          <a:prstGeom prst="roundRect">
            <a:avLst/>
          </a:prstGeom>
          <a:solidFill>
            <a:schemeClr val="tx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smtClean="0">
                <a:solidFill>
                  <a:srgbClr val="FFFFFF"/>
                </a:solidFill>
                <a:latin typeface="+mj-lt"/>
                <a:ea typeface="+mj-ea"/>
                <a:cs typeface="ＭＳ Ｐゴシック"/>
              </a:rPr>
              <a:t>Machine to Machine</a:t>
            </a:r>
            <a:endParaRPr kumimoji="1" lang="ja-JP" altLang="en-US" sz="2400" dirty="0" smtClean="0">
              <a:solidFill>
                <a:srgbClr val="FFFFFF"/>
              </a:solidFill>
              <a:latin typeface="+mj-lt"/>
              <a:ea typeface="+mj-ea"/>
              <a:cs typeface="ＭＳ Ｐゴシック"/>
            </a:endParaRPr>
          </a:p>
        </p:txBody>
      </p:sp>
      <p:sp>
        <p:nvSpPr>
          <p:cNvPr id="9" name="角丸四角形 8"/>
          <p:cNvSpPr/>
          <p:nvPr/>
        </p:nvSpPr>
        <p:spPr>
          <a:xfrm>
            <a:off x="4625317" y="3133231"/>
            <a:ext cx="4015717" cy="806447"/>
          </a:xfrm>
          <a:prstGeom prst="roundRect">
            <a:avLst/>
          </a:prstGeom>
          <a:solidFill>
            <a:schemeClr val="tx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smtClean="0">
                <a:solidFill>
                  <a:srgbClr val="FFFFFF"/>
                </a:solidFill>
                <a:latin typeface="+mj-lt"/>
                <a:ea typeface="+mj-ea"/>
                <a:cs typeface="ＭＳ Ｐゴシック"/>
              </a:rPr>
              <a:t>SNS/UGM/UGC</a:t>
            </a:r>
            <a:endParaRPr kumimoji="1" lang="ja-JP" altLang="en-US" sz="2400" dirty="0" smtClean="0">
              <a:solidFill>
                <a:srgbClr val="FFFFFF"/>
              </a:solidFill>
              <a:latin typeface="+mj-lt"/>
              <a:ea typeface="+mj-ea"/>
              <a:cs typeface="ＭＳ Ｐゴシック"/>
            </a:endParaRPr>
          </a:p>
        </p:txBody>
      </p:sp>
      <p:sp>
        <p:nvSpPr>
          <p:cNvPr id="10" name="角丸四角形 9"/>
          <p:cNvSpPr/>
          <p:nvPr/>
        </p:nvSpPr>
        <p:spPr>
          <a:xfrm>
            <a:off x="457200" y="4113294"/>
            <a:ext cx="4015717" cy="806447"/>
          </a:xfrm>
          <a:prstGeom prst="roundRect">
            <a:avLst/>
          </a:prstGeom>
          <a:solidFill>
            <a:schemeClr val="tx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smtClean="0">
                <a:solidFill>
                  <a:srgbClr val="FFFFFF"/>
                </a:solidFill>
                <a:latin typeface="+mj-lt"/>
                <a:ea typeface="+mj-ea"/>
                <a:cs typeface="ＭＳ Ｐゴシック"/>
              </a:rPr>
              <a:t>Wearable/Health</a:t>
            </a:r>
            <a:endParaRPr kumimoji="1" lang="ja-JP" altLang="en-US" sz="2400" dirty="0" smtClean="0">
              <a:solidFill>
                <a:srgbClr val="FFFFFF"/>
              </a:solidFill>
              <a:latin typeface="+mj-lt"/>
              <a:ea typeface="+mj-ea"/>
              <a:cs typeface="ＭＳ Ｐゴシック"/>
            </a:endParaRPr>
          </a:p>
        </p:txBody>
      </p:sp>
      <p:sp>
        <p:nvSpPr>
          <p:cNvPr id="11" name="角丸四角形 10"/>
          <p:cNvSpPr/>
          <p:nvPr/>
        </p:nvSpPr>
        <p:spPr>
          <a:xfrm>
            <a:off x="4625317" y="4113294"/>
            <a:ext cx="4015717" cy="806447"/>
          </a:xfrm>
          <a:prstGeom prst="roundRect">
            <a:avLst/>
          </a:prstGeom>
          <a:solidFill>
            <a:schemeClr val="tx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smtClean="0">
                <a:solidFill>
                  <a:srgbClr val="FFFFFF"/>
                </a:solidFill>
                <a:latin typeface="+mj-lt"/>
                <a:ea typeface="+mj-ea"/>
                <a:cs typeface="ＭＳ Ｐゴシック"/>
              </a:rPr>
              <a:t>AR/VR</a:t>
            </a:r>
            <a:endParaRPr kumimoji="1" lang="ja-JP" altLang="en-US" sz="2400" dirty="0" smtClean="0">
              <a:solidFill>
                <a:srgbClr val="FFFFFF"/>
              </a:solidFill>
              <a:latin typeface="+mj-lt"/>
              <a:ea typeface="+mj-ea"/>
              <a:cs typeface="ＭＳ Ｐゴシック"/>
            </a:endParaRPr>
          </a:p>
        </p:txBody>
      </p:sp>
      <p:sp>
        <p:nvSpPr>
          <p:cNvPr id="12" name="角丸四角形 11"/>
          <p:cNvSpPr/>
          <p:nvPr/>
        </p:nvSpPr>
        <p:spPr>
          <a:xfrm>
            <a:off x="457200" y="5093357"/>
            <a:ext cx="4015717" cy="1280754"/>
          </a:xfrm>
          <a:prstGeom prst="roundRect">
            <a:avLst>
              <a:gd name="adj" fmla="val 9208"/>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solidFill>
                  <a:srgbClr val="FFFFFF"/>
                </a:solidFill>
                <a:latin typeface="+mj-lt"/>
                <a:ea typeface="+mj-ea"/>
                <a:cs typeface="ＭＳ Ｐゴシック"/>
              </a:rPr>
              <a:t>大量のデバイスを接続</a:t>
            </a:r>
          </a:p>
        </p:txBody>
      </p:sp>
      <p:sp>
        <p:nvSpPr>
          <p:cNvPr id="13" name="角丸四角形 12"/>
          <p:cNvSpPr/>
          <p:nvPr/>
        </p:nvSpPr>
        <p:spPr>
          <a:xfrm>
            <a:off x="4625317" y="5093357"/>
            <a:ext cx="4015717" cy="1280754"/>
          </a:xfrm>
          <a:prstGeom prst="roundRect">
            <a:avLst>
              <a:gd name="adj" fmla="val 9208"/>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solidFill>
                  <a:srgbClr val="FFFFFF"/>
                </a:solidFill>
                <a:latin typeface="+mj-lt"/>
                <a:ea typeface="+mj-ea"/>
                <a:cs typeface="ＭＳ Ｐゴシック"/>
              </a:rPr>
              <a:t>トラフィックの増大</a:t>
            </a:r>
            <a:endParaRPr kumimoji="1" lang="en-US" altLang="ja-JP" sz="2400" dirty="0" smtClean="0">
              <a:solidFill>
                <a:srgbClr val="FFFFFF"/>
              </a:solidFill>
              <a:latin typeface="+mj-lt"/>
              <a:ea typeface="+mj-ea"/>
              <a:cs typeface="ＭＳ Ｐゴシック"/>
            </a:endParaRPr>
          </a:p>
          <a:p>
            <a:pPr algn="ctr"/>
            <a:r>
              <a:rPr kumimoji="1" lang="ja-JP" altLang="en-US" sz="2400" dirty="0" smtClean="0">
                <a:solidFill>
                  <a:srgbClr val="FFFFFF"/>
                </a:solidFill>
                <a:latin typeface="+mj-lt"/>
                <a:ea typeface="+mj-ea"/>
                <a:cs typeface="ＭＳ Ｐゴシック"/>
              </a:rPr>
              <a:t>高レスポンス</a:t>
            </a:r>
          </a:p>
        </p:txBody>
      </p:sp>
    </p:spTree>
    <p:extLst>
      <p:ext uri="{BB962C8B-B14F-4D97-AF65-F5344CB8AC3E}">
        <p14:creationId xmlns:p14="http://schemas.microsoft.com/office/powerpoint/2010/main" val="4239477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Effect transition="in" filter="fade">
                                      <p:cBhvr>
                                        <p:cTn id="31" dur="500"/>
                                        <p:tgtEl>
                                          <p:spTgt spid="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ppt_w</p:attrName>
                                        </p:attrNameLst>
                                      </p:cBhvr>
                                      <p:tavLst>
                                        <p:tav tm="0">
                                          <p:val>
                                            <p:fltVal val="0"/>
                                          </p:val>
                                        </p:tav>
                                        <p:tav tm="100000">
                                          <p:val>
                                            <p:strVal val="#ppt_w"/>
                                          </p:val>
                                        </p:tav>
                                      </p:tavLst>
                                    </p:anim>
                                    <p:anim calcmode="lin" valueType="num">
                                      <p:cBhvr>
                                        <p:cTn id="40" dur="500" fill="hold"/>
                                        <p:tgtEl>
                                          <p:spTgt spid="10"/>
                                        </p:tgtEl>
                                        <p:attrNameLst>
                                          <p:attrName>ppt_h</p:attrName>
                                        </p:attrNameLst>
                                      </p:cBhvr>
                                      <p:tavLst>
                                        <p:tav tm="0">
                                          <p:val>
                                            <p:fltVal val="0"/>
                                          </p:val>
                                        </p:tav>
                                        <p:tav tm="100000">
                                          <p:val>
                                            <p:strVal val="#ppt_h"/>
                                          </p:val>
                                        </p:tav>
                                      </p:tavLst>
                                    </p:anim>
                                    <p:animEffect transition="in" filter="fade">
                                      <p:cBhvr>
                                        <p:cTn id="41" dur="500"/>
                                        <p:tgtEl>
                                          <p:spTgt spid="1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500" fill="hold"/>
                                        <p:tgtEl>
                                          <p:spTgt spid="11"/>
                                        </p:tgtEl>
                                        <p:attrNameLst>
                                          <p:attrName>ppt_w</p:attrName>
                                        </p:attrNameLst>
                                      </p:cBhvr>
                                      <p:tavLst>
                                        <p:tav tm="0">
                                          <p:val>
                                            <p:fltVal val="0"/>
                                          </p:val>
                                        </p:tav>
                                        <p:tav tm="100000">
                                          <p:val>
                                            <p:strVal val="#ppt_w"/>
                                          </p:val>
                                        </p:tav>
                                      </p:tavLst>
                                    </p:anim>
                                    <p:anim calcmode="lin" valueType="num">
                                      <p:cBhvr>
                                        <p:cTn id="45" dur="500" fill="hold"/>
                                        <p:tgtEl>
                                          <p:spTgt spid="11"/>
                                        </p:tgtEl>
                                        <p:attrNameLst>
                                          <p:attrName>ppt_h</p:attrName>
                                        </p:attrNameLst>
                                      </p:cBhvr>
                                      <p:tavLst>
                                        <p:tav tm="0">
                                          <p:val>
                                            <p:fltVal val="0"/>
                                          </p:val>
                                        </p:tav>
                                        <p:tav tm="100000">
                                          <p:val>
                                            <p:strVal val="#ppt_h"/>
                                          </p:val>
                                        </p:tav>
                                      </p:tavLst>
                                    </p:anim>
                                    <p:animEffect transition="in" filter="fade">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500" fill="hold"/>
                                        <p:tgtEl>
                                          <p:spTgt spid="12"/>
                                        </p:tgtEl>
                                        <p:attrNameLst>
                                          <p:attrName>ppt_w</p:attrName>
                                        </p:attrNameLst>
                                      </p:cBhvr>
                                      <p:tavLst>
                                        <p:tav tm="0">
                                          <p:val>
                                            <p:fltVal val="0"/>
                                          </p:val>
                                        </p:tav>
                                        <p:tav tm="100000">
                                          <p:val>
                                            <p:strVal val="#ppt_w"/>
                                          </p:val>
                                        </p:tav>
                                      </p:tavLst>
                                    </p:anim>
                                    <p:anim calcmode="lin" valueType="num">
                                      <p:cBhvr>
                                        <p:cTn id="52" dur="500" fill="hold"/>
                                        <p:tgtEl>
                                          <p:spTgt spid="12"/>
                                        </p:tgtEl>
                                        <p:attrNameLst>
                                          <p:attrName>ppt_h</p:attrName>
                                        </p:attrNameLst>
                                      </p:cBhvr>
                                      <p:tavLst>
                                        <p:tav tm="0">
                                          <p:val>
                                            <p:fltVal val="0"/>
                                          </p:val>
                                        </p:tav>
                                        <p:tav tm="100000">
                                          <p:val>
                                            <p:strVal val="#ppt_h"/>
                                          </p:val>
                                        </p:tav>
                                      </p:tavLst>
                                    </p:anim>
                                    <p:animEffect transition="in" filter="fade">
                                      <p:cBhvr>
                                        <p:cTn id="53" dur="500"/>
                                        <p:tgtEl>
                                          <p:spTgt spid="12"/>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データ伝送速度の高速化の歴史</a:t>
            </a:r>
            <a:endParaRPr kumimoji="1" lang="ja-JP" altLang="en-US" dirty="0"/>
          </a:p>
        </p:txBody>
      </p:sp>
      <p:cxnSp>
        <p:nvCxnSpPr>
          <p:cNvPr id="10" name="直線矢印コネクタ 9"/>
          <p:cNvCxnSpPr/>
          <p:nvPr/>
        </p:nvCxnSpPr>
        <p:spPr>
          <a:xfrm>
            <a:off x="764275" y="5581936"/>
            <a:ext cx="786111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直線矢印コネクタ 11"/>
          <p:cNvCxnSpPr/>
          <p:nvPr/>
        </p:nvCxnSpPr>
        <p:spPr>
          <a:xfrm flipV="1">
            <a:off x="764275" y="1351130"/>
            <a:ext cx="0" cy="423080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テキスト ボックス 12"/>
          <p:cNvSpPr txBox="1"/>
          <p:nvPr/>
        </p:nvSpPr>
        <p:spPr>
          <a:xfrm>
            <a:off x="611188" y="5718987"/>
            <a:ext cx="1556836" cy="646331"/>
          </a:xfrm>
          <a:prstGeom prst="rect">
            <a:avLst/>
          </a:prstGeom>
          <a:noFill/>
        </p:spPr>
        <p:txBody>
          <a:bodyPr wrap="none" rtlCol="0">
            <a:spAutoFit/>
          </a:bodyPr>
          <a:lstStyle/>
          <a:p>
            <a:pPr algn="ctr"/>
            <a:r>
              <a:rPr kumimoji="1" lang="en-US" altLang="ja-JP" dirty="0" smtClean="0">
                <a:solidFill>
                  <a:schemeClr val="tx2"/>
                </a:solidFill>
              </a:rPr>
              <a:t>1981</a:t>
            </a:r>
          </a:p>
          <a:p>
            <a:pPr algn="ctr"/>
            <a:r>
              <a:rPr kumimoji="1" lang="en-US" altLang="ja-JP" dirty="0" smtClean="0">
                <a:solidFill>
                  <a:schemeClr val="tx2"/>
                </a:solidFill>
              </a:rPr>
              <a:t>1G (analog)</a:t>
            </a:r>
          </a:p>
        </p:txBody>
      </p:sp>
      <p:sp>
        <p:nvSpPr>
          <p:cNvPr id="14" name="テキスト ボックス 13"/>
          <p:cNvSpPr txBox="1"/>
          <p:nvPr/>
        </p:nvSpPr>
        <p:spPr>
          <a:xfrm>
            <a:off x="2323111" y="5718987"/>
            <a:ext cx="1438214" cy="646331"/>
          </a:xfrm>
          <a:prstGeom prst="rect">
            <a:avLst/>
          </a:prstGeom>
          <a:noFill/>
        </p:spPr>
        <p:txBody>
          <a:bodyPr wrap="none" rtlCol="0">
            <a:spAutoFit/>
          </a:bodyPr>
          <a:lstStyle/>
          <a:p>
            <a:pPr algn="ctr"/>
            <a:r>
              <a:rPr kumimoji="1" lang="en-US" altLang="ja-JP" dirty="0" smtClean="0">
                <a:solidFill>
                  <a:schemeClr val="tx2"/>
                </a:solidFill>
              </a:rPr>
              <a:t>1992</a:t>
            </a:r>
          </a:p>
          <a:p>
            <a:pPr algn="ctr"/>
            <a:r>
              <a:rPr kumimoji="1" lang="en-US" altLang="ja-JP" dirty="0" smtClean="0">
                <a:solidFill>
                  <a:schemeClr val="tx2"/>
                </a:solidFill>
              </a:rPr>
              <a:t>2G (digital)</a:t>
            </a:r>
          </a:p>
        </p:txBody>
      </p:sp>
      <p:sp>
        <p:nvSpPr>
          <p:cNvPr id="15" name="テキスト ボックス 14"/>
          <p:cNvSpPr txBox="1"/>
          <p:nvPr/>
        </p:nvSpPr>
        <p:spPr>
          <a:xfrm>
            <a:off x="4346015" y="5718987"/>
            <a:ext cx="697627" cy="646331"/>
          </a:xfrm>
          <a:prstGeom prst="rect">
            <a:avLst/>
          </a:prstGeom>
          <a:noFill/>
        </p:spPr>
        <p:txBody>
          <a:bodyPr wrap="none" rtlCol="0">
            <a:spAutoFit/>
          </a:bodyPr>
          <a:lstStyle/>
          <a:p>
            <a:pPr algn="ctr"/>
            <a:r>
              <a:rPr kumimoji="1" lang="en-US" altLang="ja-JP" dirty="0" smtClean="0">
                <a:solidFill>
                  <a:schemeClr val="tx2"/>
                </a:solidFill>
              </a:rPr>
              <a:t>2001</a:t>
            </a:r>
          </a:p>
          <a:p>
            <a:pPr algn="ctr"/>
            <a:r>
              <a:rPr kumimoji="1" lang="en-US" altLang="ja-JP" dirty="0" smtClean="0">
                <a:solidFill>
                  <a:schemeClr val="tx2"/>
                </a:solidFill>
              </a:rPr>
              <a:t>3G</a:t>
            </a:r>
          </a:p>
        </p:txBody>
      </p:sp>
      <p:sp>
        <p:nvSpPr>
          <p:cNvPr id="16" name="テキスト ボックス 15"/>
          <p:cNvSpPr txBox="1"/>
          <p:nvPr/>
        </p:nvSpPr>
        <p:spPr>
          <a:xfrm>
            <a:off x="5998627" y="5718987"/>
            <a:ext cx="697627" cy="646331"/>
          </a:xfrm>
          <a:prstGeom prst="rect">
            <a:avLst/>
          </a:prstGeom>
          <a:noFill/>
        </p:spPr>
        <p:txBody>
          <a:bodyPr wrap="none" rtlCol="0">
            <a:spAutoFit/>
          </a:bodyPr>
          <a:lstStyle/>
          <a:p>
            <a:pPr algn="ctr"/>
            <a:r>
              <a:rPr kumimoji="1" lang="en-US" altLang="ja-JP" dirty="0" smtClean="0">
                <a:solidFill>
                  <a:schemeClr val="tx2"/>
                </a:solidFill>
              </a:rPr>
              <a:t>2010</a:t>
            </a:r>
          </a:p>
          <a:p>
            <a:pPr algn="ctr"/>
            <a:r>
              <a:rPr kumimoji="1" lang="en-US" altLang="ja-JP" dirty="0" smtClean="0">
                <a:solidFill>
                  <a:schemeClr val="tx2"/>
                </a:solidFill>
              </a:rPr>
              <a:t>4G</a:t>
            </a:r>
          </a:p>
        </p:txBody>
      </p:sp>
      <p:sp>
        <p:nvSpPr>
          <p:cNvPr id="17" name="テキスト ボックス 16"/>
          <p:cNvSpPr txBox="1"/>
          <p:nvPr/>
        </p:nvSpPr>
        <p:spPr>
          <a:xfrm>
            <a:off x="7651239" y="5718987"/>
            <a:ext cx="697627" cy="646331"/>
          </a:xfrm>
          <a:prstGeom prst="rect">
            <a:avLst/>
          </a:prstGeom>
          <a:noFill/>
        </p:spPr>
        <p:txBody>
          <a:bodyPr wrap="none" rtlCol="0">
            <a:spAutoFit/>
          </a:bodyPr>
          <a:lstStyle/>
          <a:p>
            <a:pPr algn="ctr"/>
            <a:r>
              <a:rPr kumimoji="1" lang="en-US" altLang="ja-JP" dirty="0" smtClean="0">
                <a:solidFill>
                  <a:schemeClr val="tx2"/>
                </a:solidFill>
              </a:rPr>
              <a:t>2020</a:t>
            </a:r>
          </a:p>
          <a:p>
            <a:pPr algn="ctr"/>
            <a:r>
              <a:rPr kumimoji="1" lang="en-US" altLang="ja-JP" dirty="0" smtClean="0">
                <a:solidFill>
                  <a:schemeClr val="tx2"/>
                </a:solidFill>
              </a:rPr>
              <a:t>5G</a:t>
            </a:r>
          </a:p>
        </p:txBody>
      </p:sp>
      <p:sp>
        <p:nvSpPr>
          <p:cNvPr id="18" name="上下矢印 17"/>
          <p:cNvSpPr/>
          <p:nvPr/>
        </p:nvSpPr>
        <p:spPr>
          <a:xfrm>
            <a:off x="7708947" y="1255595"/>
            <a:ext cx="582211" cy="818865"/>
          </a:xfrm>
          <a:prstGeom prst="up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800" dirty="0" smtClean="0">
              <a:solidFill>
                <a:srgbClr val="FFFFFF"/>
              </a:solidFill>
              <a:latin typeface="+mj-lt"/>
              <a:ea typeface="+mj-ea"/>
              <a:cs typeface="ＭＳ Ｐゴシック"/>
            </a:endParaRPr>
          </a:p>
        </p:txBody>
      </p:sp>
      <p:cxnSp>
        <p:nvCxnSpPr>
          <p:cNvPr id="20" name="直線コネクタ 19"/>
          <p:cNvCxnSpPr/>
          <p:nvPr/>
        </p:nvCxnSpPr>
        <p:spPr>
          <a:xfrm>
            <a:off x="764275" y="2115404"/>
            <a:ext cx="7861110" cy="0"/>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21" name="直線コネクタ 20"/>
          <p:cNvCxnSpPr/>
          <p:nvPr/>
        </p:nvCxnSpPr>
        <p:spPr>
          <a:xfrm>
            <a:off x="764275" y="3266364"/>
            <a:ext cx="7861110" cy="0"/>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22" name="直線コネクタ 21"/>
          <p:cNvCxnSpPr/>
          <p:nvPr/>
        </p:nvCxnSpPr>
        <p:spPr>
          <a:xfrm>
            <a:off x="764275" y="4467367"/>
            <a:ext cx="7861110" cy="0"/>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sp>
        <p:nvSpPr>
          <p:cNvPr id="23" name="テキスト ボックス 22"/>
          <p:cNvSpPr txBox="1"/>
          <p:nvPr/>
        </p:nvSpPr>
        <p:spPr>
          <a:xfrm>
            <a:off x="155140" y="1961515"/>
            <a:ext cx="514885" cy="369332"/>
          </a:xfrm>
          <a:prstGeom prst="rect">
            <a:avLst/>
          </a:prstGeom>
          <a:noFill/>
        </p:spPr>
        <p:txBody>
          <a:bodyPr wrap="none" rtlCol="0">
            <a:spAutoFit/>
          </a:bodyPr>
          <a:lstStyle/>
          <a:p>
            <a:pPr algn="ctr"/>
            <a:r>
              <a:rPr kumimoji="1" lang="en-US" altLang="ja-JP" dirty="0" smtClean="0">
                <a:solidFill>
                  <a:schemeClr val="tx2"/>
                </a:solidFill>
              </a:rPr>
              <a:t>1G</a:t>
            </a:r>
          </a:p>
        </p:txBody>
      </p:sp>
      <p:sp>
        <p:nvSpPr>
          <p:cNvPr id="24" name="テキスト ボックス 23"/>
          <p:cNvSpPr txBox="1"/>
          <p:nvPr/>
        </p:nvSpPr>
        <p:spPr>
          <a:xfrm>
            <a:off x="24177" y="3112475"/>
            <a:ext cx="780983" cy="369332"/>
          </a:xfrm>
          <a:prstGeom prst="rect">
            <a:avLst/>
          </a:prstGeom>
          <a:noFill/>
        </p:spPr>
        <p:txBody>
          <a:bodyPr wrap="none" rtlCol="0">
            <a:spAutoFit/>
          </a:bodyPr>
          <a:lstStyle/>
          <a:p>
            <a:pPr algn="ctr"/>
            <a:r>
              <a:rPr kumimoji="1" lang="en-US" altLang="ja-JP" dirty="0" smtClean="0">
                <a:solidFill>
                  <a:schemeClr val="tx2"/>
                </a:solidFill>
              </a:rPr>
              <a:t>100M</a:t>
            </a:r>
          </a:p>
        </p:txBody>
      </p:sp>
      <p:sp>
        <p:nvSpPr>
          <p:cNvPr id="25" name="テキスト ボックス 24"/>
          <p:cNvSpPr txBox="1"/>
          <p:nvPr/>
        </p:nvSpPr>
        <p:spPr>
          <a:xfrm>
            <a:off x="88297" y="4313478"/>
            <a:ext cx="652743" cy="369332"/>
          </a:xfrm>
          <a:prstGeom prst="rect">
            <a:avLst/>
          </a:prstGeom>
          <a:noFill/>
        </p:spPr>
        <p:txBody>
          <a:bodyPr wrap="none" rtlCol="0">
            <a:spAutoFit/>
          </a:bodyPr>
          <a:lstStyle/>
          <a:p>
            <a:pPr algn="ctr"/>
            <a:r>
              <a:rPr kumimoji="1" lang="en-US" altLang="ja-JP" dirty="0" smtClean="0">
                <a:solidFill>
                  <a:schemeClr val="tx2"/>
                </a:solidFill>
              </a:rPr>
              <a:t>10M</a:t>
            </a:r>
          </a:p>
        </p:txBody>
      </p:sp>
      <p:sp>
        <p:nvSpPr>
          <p:cNvPr id="26" name="上下矢印 25"/>
          <p:cNvSpPr/>
          <p:nvPr/>
        </p:nvSpPr>
        <p:spPr>
          <a:xfrm>
            <a:off x="2751112" y="5336275"/>
            <a:ext cx="582211" cy="175906"/>
          </a:xfrm>
          <a:prstGeom prst="upDownArrow">
            <a:avLst>
              <a:gd name="adj1" fmla="val 50000"/>
              <a:gd name="adj2" fmla="val 21871"/>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800" dirty="0" smtClean="0">
              <a:solidFill>
                <a:srgbClr val="FFFFFF"/>
              </a:solidFill>
              <a:latin typeface="+mj-lt"/>
              <a:ea typeface="+mj-ea"/>
              <a:cs typeface="ＭＳ Ｐゴシック"/>
            </a:endParaRPr>
          </a:p>
        </p:txBody>
      </p:sp>
      <p:sp>
        <p:nvSpPr>
          <p:cNvPr id="28" name="上下矢印 27"/>
          <p:cNvSpPr/>
          <p:nvPr/>
        </p:nvSpPr>
        <p:spPr>
          <a:xfrm>
            <a:off x="6061074" y="2856930"/>
            <a:ext cx="582211" cy="818865"/>
          </a:xfrm>
          <a:prstGeom prst="up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800" dirty="0" smtClean="0">
              <a:solidFill>
                <a:srgbClr val="FFFFFF"/>
              </a:solidFill>
              <a:latin typeface="+mj-lt"/>
              <a:ea typeface="+mj-ea"/>
              <a:cs typeface="ＭＳ Ｐゴシック"/>
            </a:endParaRPr>
          </a:p>
        </p:txBody>
      </p:sp>
      <p:grpSp>
        <p:nvGrpSpPr>
          <p:cNvPr id="36" name="グループ化 35"/>
          <p:cNvGrpSpPr/>
          <p:nvPr/>
        </p:nvGrpSpPr>
        <p:grpSpPr>
          <a:xfrm>
            <a:off x="4231390" y="1665027"/>
            <a:ext cx="2847116" cy="2665290"/>
            <a:chOff x="4231390" y="1665027"/>
            <a:chExt cx="2847116" cy="2665290"/>
          </a:xfrm>
        </p:grpSpPr>
        <p:cxnSp>
          <p:nvCxnSpPr>
            <p:cNvPr id="30" name="直線コネクタ 29"/>
            <p:cNvCxnSpPr/>
            <p:nvPr/>
          </p:nvCxnSpPr>
          <p:spPr>
            <a:xfrm flipV="1">
              <a:off x="4231390" y="3920884"/>
              <a:ext cx="812252" cy="409433"/>
            </a:xfrm>
            <a:prstGeom prst="line">
              <a:avLst/>
            </a:prstGeom>
            <a:ln w="38100">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32" name="直線コネクタ 31"/>
            <p:cNvCxnSpPr/>
            <p:nvPr/>
          </p:nvCxnSpPr>
          <p:spPr>
            <a:xfrm flipV="1">
              <a:off x="5043642" y="2984703"/>
              <a:ext cx="1017432" cy="936182"/>
            </a:xfrm>
            <a:prstGeom prst="line">
              <a:avLst/>
            </a:prstGeom>
            <a:ln w="38100">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34" name="直線コネクタ 33"/>
            <p:cNvCxnSpPr/>
            <p:nvPr/>
          </p:nvCxnSpPr>
          <p:spPr>
            <a:xfrm flipV="1">
              <a:off x="6061074" y="1665027"/>
              <a:ext cx="1017432" cy="1316606"/>
            </a:xfrm>
            <a:prstGeom prst="line">
              <a:avLst/>
            </a:prstGeom>
            <a:ln w="38100">
              <a:solidFill>
                <a:schemeClr val="accent3"/>
              </a:solidFill>
            </a:ln>
          </p:spPr>
          <p:style>
            <a:lnRef idx="2">
              <a:schemeClr val="accent1"/>
            </a:lnRef>
            <a:fillRef idx="0">
              <a:schemeClr val="accent1"/>
            </a:fillRef>
            <a:effectRef idx="1">
              <a:schemeClr val="accent1"/>
            </a:effectRef>
            <a:fontRef idx="minor">
              <a:schemeClr val="tx1"/>
            </a:fontRef>
          </p:style>
        </p:cxnSp>
      </p:grpSp>
      <p:sp>
        <p:nvSpPr>
          <p:cNvPr id="27" name="上下矢印 26"/>
          <p:cNvSpPr/>
          <p:nvPr/>
        </p:nvSpPr>
        <p:spPr>
          <a:xfrm>
            <a:off x="4403723" y="4057934"/>
            <a:ext cx="582211" cy="818865"/>
          </a:xfrm>
          <a:prstGeom prst="up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800" dirty="0" smtClean="0">
              <a:solidFill>
                <a:srgbClr val="FFFFFF"/>
              </a:solidFill>
              <a:latin typeface="+mj-lt"/>
              <a:ea typeface="+mj-ea"/>
              <a:cs typeface="ＭＳ Ｐゴシック"/>
            </a:endParaRPr>
          </a:p>
        </p:txBody>
      </p:sp>
      <p:sp>
        <p:nvSpPr>
          <p:cNvPr id="37" name="テキスト ボックス 36"/>
          <p:cNvSpPr txBox="1"/>
          <p:nvPr/>
        </p:nvSpPr>
        <p:spPr>
          <a:xfrm>
            <a:off x="6085188" y="1579215"/>
            <a:ext cx="611066" cy="369332"/>
          </a:xfrm>
          <a:prstGeom prst="rect">
            <a:avLst/>
          </a:prstGeom>
          <a:noFill/>
        </p:spPr>
        <p:txBody>
          <a:bodyPr wrap="none" rtlCol="0">
            <a:spAutoFit/>
          </a:bodyPr>
          <a:lstStyle/>
          <a:p>
            <a:pPr algn="ctr"/>
            <a:r>
              <a:rPr kumimoji="1" lang="en-US" altLang="ja-JP" dirty="0" err="1" smtClean="0">
                <a:solidFill>
                  <a:schemeClr val="accent3"/>
                </a:solidFill>
              </a:rPr>
              <a:t>WiFi</a:t>
            </a:r>
            <a:endParaRPr kumimoji="1" lang="en-US" altLang="ja-JP" dirty="0" smtClean="0">
              <a:solidFill>
                <a:schemeClr val="accent3"/>
              </a:solidFill>
            </a:endParaRPr>
          </a:p>
        </p:txBody>
      </p:sp>
    </p:spTree>
    <p:extLst>
      <p:ext uri="{BB962C8B-B14F-4D97-AF65-F5344CB8AC3E}">
        <p14:creationId xmlns:p14="http://schemas.microsoft.com/office/powerpoint/2010/main" val="2938877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outHorizontal)">
                                      <p:cBhvr>
                                        <p:cTn id="7" dur="500"/>
                                        <p:tgtEl>
                                          <p:spTgt spid="26"/>
                                        </p:tgtEl>
                                      </p:cBhvr>
                                    </p:animEffect>
                                  </p:childTnLst>
                                </p:cTn>
                              </p:par>
                            </p:childTnLst>
                          </p:cTn>
                        </p:par>
                        <p:par>
                          <p:cTn id="8" fill="hold">
                            <p:stCondLst>
                              <p:cond delay="500"/>
                            </p:stCondLst>
                            <p:childTnLst>
                              <p:par>
                                <p:cTn id="9" presetID="16" presetClass="entr" presetSubtype="42"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barn(outHorizontal)">
                                      <p:cBhvr>
                                        <p:cTn id="11" dur="500"/>
                                        <p:tgtEl>
                                          <p:spTgt spid="27"/>
                                        </p:tgtEl>
                                      </p:cBhvr>
                                    </p:animEffect>
                                  </p:childTnLst>
                                </p:cTn>
                              </p:par>
                            </p:childTnLst>
                          </p:cTn>
                        </p:par>
                        <p:par>
                          <p:cTn id="12" fill="hold">
                            <p:stCondLst>
                              <p:cond delay="1000"/>
                            </p:stCondLst>
                            <p:childTnLst>
                              <p:par>
                                <p:cTn id="13" presetID="16" presetClass="entr" presetSubtype="42"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barn(outHorizontal)">
                                      <p:cBhvr>
                                        <p:cTn id="15" dur="5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42"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arn(outHorizontal)">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left)">
                                      <p:cBhvr>
                                        <p:cTn id="25" dur="500"/>
                                        <p:tgtEl>
                                          <p:spTgt spid="36"/>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6" grpId="0" animBg="1"/>
      <p:bldP spid="28" grpId="0" animBg="1"/>
      <p:bldP spid="27" grpId="0" animBg="1"/>
      <p:bldP spid="3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5G</a:t>
            </a:r>
            <a:r>
              <a:rPr kumimoji="1" lang="ja-JP" altLang="en-US" dirty="0" smtClean="0"/>
              <a:t>の要件 </a:t>
            </a:r>
            <a:r>
              <a:rPr kumimoji="1" lang="en-US" altLang="ja-JP" dirty="0" smtClean="0"/>
              <a:t>(</a:t>
            </a:r>
            <a:r>
              <a:rPr lang="ja-JP" altLang="en-US" dirty="0"/>
              <a:t>ドコモ</a:t>
            </a:r>
            <a:r>
              <a:rPr lang="en-US" altLang="ja-JP" dirty="0"/>
              <a:t>5G</a:t>
            </a:r>
            <a:r>
              <a:rPr lang="ja-JP" altLang="en-US" dirty="0"/>
              <a:t>ホワイトペーパー</a:t>
            </a:r>
            <a:r>
              <a:rPr lang="ja-JP" altLang="en-US" dirty="0" smtClean="0"/>
              <a:t>より</a:t>
            </a:r>
            <a:r>
              <a:rPr kumimoji="1" lang="en-US" altLang="ja-JP" dirty="0" smtClean="0"/>
              <a:t>)</a:t>
            </a:r>
            <a:endParaRPr kumimoji="1" lang="ja-JP" altLang="en-US" dirty="0"/>
          </a:p>
        </p:txBody>
      </p:sp>
      <p:graphicFrame>
        <p:nvGraphicFramePr>
          <p:cNvPr id="4" name="図表 3"/>
          <p:cNvGraphicFramePr/>
          <p:nvPr>
            <p:extLst>
              <p:ext uri="{D42A27DB-BD31-4B8C-83A1-F6EECF244321}">
                <p14:modId xmlns:p14="http://schemas.microsoft.com/office/powerpoint/2010/main" val="369080292"/>
              </p:ext>
            </p:extLst>
          </p:nvPr>
        </p:nvGraphicFramePr>
        <p:xfrm>
          <a:off x="-31199" y="980439"/>
          <a:ext cx="7853680" cy="52357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テキスト ボックス 4"/>
          <p:cNvSpPr txBox="1"/>
          <p:nvPr/>
        </p:nvSpPr>
        <p:spPr>
          <a:xfrm>
            <a:off x="4724976" y="1339702"/>
            <a:ext cx="2243470" cy="646331"/>
          </a:xfrm>
          <a:prstGeom prst="rect">
            <a:avLst/>
          </a:prstGeom>
          <a:noFill/>
        </p:spPr>
        <p:txBody>
          <a:bodyPr wrap="square" rtlCol="0">
            <a:spAutoFit/>
          </a:bodyPr>
          <a:lstStyle/>
          <a:p>
            <a:r>
              <a:rPr kumimoji="1" lang="ja-JP" altLang="en-US" dirty="0" smtClean="0"/>
              <a:t>単位面積当たり</a:t>
            </a:r>
            <a:r>
              <a:rPr kumimoji="1" lang="en-US" altLang="ja-JP" dirty="0" smtClean="0"/>
              <a:t>1,000</a:t>
            </a:r>
            <a:r>
              <a:rPr kumimoji="1" lang="ja-JP" altLang="en-US" dirty="0" smtClean="0"/>
              <a:t>倍の大容量</a:t>
            </a:r>
            <a:endParaRPr kumimoji="1" lang="ja-JP" altLang="en-US" dirty="0"/>
          </a:p>
        </p:txBody>
      </p:sp>
      <p:sp>
        <p:nvSpPr>
          <p:cNvPr id="6" name="テキスト ボックス 5"/>
          <p:cNvSpPr txBox="1"/>
          <p:nvPr/>
        </p:nvSpPr>
        <p:spPr>
          <a:xfrm>
            <a:off x="6700746" y="2720966"/>
            <a:ext cx="2243470" cy="923330"/>
          </a:xfrm>
          <a:prstGeom prst="rect">
            <a:avLst/>
          </a:prstGeom>
          <a:noFill/>
        </p:spPr>
        <p:txBody>
          <a:bodyPr wrap="square" rtlCol="0">
            <a:spAutoFit/>
          </a:bodyPr>
          <a:lstStyle/>
          <a:p>
            <a:r>
              <a:rPr kumimoji="1" lang="en-US" altLang="ja-JP" dirty="0" smtClean="0"/>
              <a:t>LTE</a:t>
            </a:r>
            <a:r>
              <a:rPr kumimoji="1" lang="ja-JP" altLang="en-US" dirty="0" smtClean="0"/>
              <a:t>の</a:t>
            </a:r>
            <a:r>
              <a:rPr kumimoji="1" lang="en-US" altLang="ja-JP" dirty="0" smtClean="0"/>
              <a:t>100</a:t>
            </a:r>
            <a:r>
              <a:rPr kumimoji="1" lang="ja-JP" altLang="en-US" dirty="0" smtClean="0"/>
              <a:t>倍程度のユーザー体感データ伝送速度</a:t>
            </a:r>
            <a:endParaRPr kumimoji="1" lang="ja-JP" altLang="en-US" dirty="0"/>
          </a:p>
        </p:txBody>
      </p:sp>
      <p:sp>
        <p:nvSpPr>
          <p:cNvPr id="7" name="テキスト ボックス 6"/>
          <p:cNvSpPr txBox="1"/>
          <p:nvPr/>
        </p:nvSpPr>
        <p:spPr>
          <a:xfrm>
            <a:off x="363086" y="5189656"/>
            <a:ext cx="1465703" cy="646331"/>
          </a:xfrm>
          <a:prstGeom prst="rect">
            <a:avLst/>
          </a:prstGeom>
          <a:noFill/>
        </p:spPr>
        <p:txBody>
          <a:bodyPr wrap="square" rtlCol="0">
            <a:spAutoFit/>
          </a:bodyPr>
          <a:lstStyle/>
          <a:p>
            <a:pPr algn="r"/>
            <a:r>
              <a:rPr kumimoji="1" lang="en-US" altLang="ja-JP" dirty="0" smtClean="0"/>
              <a:t>1ms</a:t>
            </a:r>
            <a:r>
              <a:rPr kumimoji="1" lang="ja-JP" altLang="en-US" dirty="0" smtClean="0"/>
              <a:t>以下の低遅延時間</a:t>
            </a:r>
            <a:endParaRPr kumimoji="1" lang="ja-JP" altLang="en-US" dirty="0"/>
          </a:p>
        </p:txBody>
      </p:sp>
      <p:sp>
        <p:nvSpPr>
          <p:cNvPr id="8" name="テキスト ボックス 7"/>
          <p:cNvSpPr txBox="1"/>
          <p:nvPr/>
        </p:nvSpPr>
        <p:spPr>
          <a:xfrm>
            <a:off x="6092682" y="5189656"/>
            <a:ext cx="2243470" cy="646331"/>
          </a:xfrm>
          <a:prstGeom prst="rect">
            <a:avLst/>
          </a:prstGeom>
          <a:noFill/>
        </p:spPr>
        <p:txBody>
          <a:bodyPr wrap="square" rtlCol="0">
            <a:spAutoFit/>
          </a:bodyPr>
          <a:lstStyle/>
          <a:p>
            <a:r>
              <a:rPr kumimoji="1" lang="en-US" altLang="ja-JP" dirty="0" smtClean="0"/>
              <a:t>LTE</a:t>
            </a:r>
            <a:r>
              <a:rPr kumimoji="1" lang="ja-JP" altLang="en-US" dirty="0" smtClean="0"/>
              <a:t>の</a:t>
            </a:r>
            <a:r>
              <a:rPr kumimoji="1" lang="en-US" altLang="ja-JP" dirty="0" smtClean="0"/>
              <a:t>100</a:t>
            </a:r>
            <a:r>
              <a:rPr kumimoji="1" lang="ja-JP" altLang="en-US" dirty="0" smtClean="0"/>
              <a:t>倍以上の同時接続数</a:t>
            </a:r>
            <a:endParaRPr kumimoji="1" lang="ja-JP" altLang="en-US" dirty="0"/>
          </a:p>
        </p:txBody>
      </p:sp>
    </p:spTree>
    <p:extLst>
      <p:ext uri="{BB962C8B-B14F-4D97-AF65-F5344CB8AC3E}">
        <p14:creationId xmlns:p14="http://schemas.microsoft.com/office/powerpoint/2010/main" val="36444623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角丸四角形 65"/>
          <p:cNvSpPr/>
          <p:nvPr/>
        </p:nvSpPr>
        <p:spPr>
          <a:xfrm>
            <a:off x="4815279" y="1771207"/>
            <a:ext cx="3896179" cy="1936189"/>
          </a:xfrm>
          <a:prstGeom prst="roundRect">
            <a:avLst>
              <a:gd name="adj" fmla="val 0"/>
            </a:avLst>
          </a:prstGeom>
          <a:solidFill>
            <a:srgbClr val="33ACBD">
              <a:alpha val="59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dirty="0">
              <a:solidFill>
                <a:srgbClr val="FFFFFF"/>
              </a:solidFill>
              <a:latin typeface="メイリオ"/>
              <a:ea typeface="メイリオ"/>
              <a:cs typeface="メイリオ"/>
            </a:endParaRPr>
          </a:p>
        </p:txBody>
      </p:sp>
      <p:sp>
        <p:nvSpPr>
          <p:cNvPr id="149" name="片側の 2 つの角を切り取った四角形 148"/>
          <p:cNvSpPr/>
          <p:nvPr/>
        </p:nvSpPr>
        <p:spPr>
          <a:xfrm>
            <a:off x="6464300" y="4929818"/>
            <a:ext cx="1274724" cy="1222258"/>
          </a:xfrm>
          <a:prstGeom prst="snip2SameRect">
            <a:avLst>
              <a:gd name="adj1" fmla="val 0"/>
              <a:gd name="adj2" fmla="val 0"/>
            </a:avLst>
          </a:prstGeom>
          <a:solidFill>
            <a:srgbClr val="0000FF">
              <a:alpha val="35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50" name="片側の 2 つの角を切り取った四角形 149"/>
          <p:cNvSpPr/>
          <p:nvPr/>
        </p:nvSpPr>
        <p:spPr>
          <a:xfrm>
            <a:off x="4990768" y="4909202"/>
            <a:ext cx="754746" cy="1222258"/>
          </a:xfrm>
          <a:prstGeom prst="snip2SameRect">
            <a:avLst>
              <a:gd name="adj1" fmla="val 50000"/>
              <a:gd name="adj2" fmla="val 0"/>
            </a:avLst>
          </a:prstGeom>
          <a:solidFill>
            <a:schemeClr val="accent6">
              <a:lumMod val="50000"/>
              <a:alpha val="47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40" name="片側の 2 つの角を切り取った四角形 139"/>
          <p:cNvSpPr/>
          <p:nvPr/>
        </p:nvSpPr>
        <p:spPr>
          <a:xfrm flipV="1">
            <a:off x="5936030" y="5869310"/>
            <a:ext cx="378647" cy="282765"/>
          </a:xfrm>
          <a:prstGeom prst="snip2Same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41" name="右大かっこ 140"/>
          <p:cNvSpPr/>
          <p:nvPr/>
        </p:nvSpPr>
        <p:spPr>
          <a:xfrm>
            <a:off x="6321090" y="5934491"/>
            <a:ext cx="103436" cy="130365"/>
          </a:xfrm>
          <a:prstGeom prst="rightBracket">
            <a:avLst/>
          </a:prstGeom>
          <a:solidFill>
            <a:schemeClr val="bg1">
              <a:lumMod val="65000"/>
            </a:schemeClr>
          </a:solidFill>
          <a:ln>
            <a:no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latin typeface="メイリオ"/>
              <a:ea typeface="メイリオ"/>
              <a:cs typeface="メイリオ"/>
            </a:endParaRPr>
          </a:p>
        </p:txBody>
      </p:sp>
      <p:sp>
        <p:nvSpPr>
          <p:cNvPr id="4" name="正方形/長方形 3"/>
          <p:cNvSpPr/>
          <p:nvPr/>
        </p:nvSpPr>
        <p:spPr>
          <a:xfrm>
            <a:off x="345488" y="3637570"/>
            <a:ext cx="3911600" cy="2526818"/>
          </a:xfrm>
          <a:prstGeom prst="rect">
            <a:avLst/>
          </a:prstGeom>
          <a:solidFill>
            <a:srgbClr val="0000FF">
              <a:alpha val="35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200" dirty="0">
              <a:solidFill>
                <a:srgbClr val="FFFFFF"/>
              </a:solidFill>
              <a:latin typeface="メイリオ"/>
              <a:ea typeface="メイリオ"/>
              <a:cs typeface="メイリオ"/>
            </a:endParaRPr>
          </a:p>
        </p:txBody>
      </p:sp>
      <p:sp>
        <p:nvSpPr>
          <p:cNvPr id="2" name="タイトル 1"/>
          <p:cNvSpPr>
            <a:spLocks noGrp="1"/>
          </p:cNvSpPr>
          <p:nvPr>
            <p:ph type="title"/>
          </p:nvPr>
        </p:nvSpPr>
        <p:spPr/>
        <p:txBody>
          <a:bodyPr/>
          <a:lstStyle/>
          <a:p>
            <a:r>
              <a:rPr kumimoji="1" lang="ja-JP" altLang="en-US" dirty="0" smtClean="0"/>
              <a:t>これからのオフィス・インフラ</a:t>
            </a:r>
            <a:endParaRPr kumimoji="1" lang="ja-JP" altLang="en-US" dirty="0"/>
          </a:p>
        </p:txBody>
      </p:sp>
      <p:grpSp>
        <p:nvGrpSpPr>
          <p:cNvPr id="5" name="図形グループ 4"/>
          <p:cNvGrpSpPr/>
          <p:nvPr/>
        </p:nvGrpSpPr>
        <p:grpSpPr>
          <a:xfrm>
            <a:off x="7900325" y="5132501"/>
            <a:ext cx="452632" cy="369857"/>
            <a:chOff x="-62676" y="3965594"/>
            <a:chExt cx="679541" cy="593816"/>
          </a:xfrm>
        </p:grpSpPr>
        <p:sp>
          <p:nvSpPr>
            <p:cNvPr id="6" name="角丸四角形 5"/>
            <p:cNvSpPr/>
            <p:nvPr/>
          </p:nvSpPr>
          <p:spPr>
            <a:xfrm>
              <a:off x="-37276" y="4051300"/>
              <a:ext cx="627392" cy="489060"/>
            </a:xfrm>
            <a:prstGeom prst="roundRect">
              <a:avLst/>
            </a:prstGeom>
            <a:solidFill>
              <a:srgbClr val="FFFF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pic>
          <p:nvPicPr>
            <p:cNvPr id="7" name="図 6"/>
            <p:cNvPicPr>
              <a:picLocks noChangeAspect="1"/>
            </p:cNvPicPr>
            <p:nvPr/>
          </p:nvPicPr>
          <p:blipFill>
            <a:blip r:embed="rId3">
              <a:clrChange>
                <a:clrFrom>
                  <a:srgbClr val="FFFFFF"/>
                </a:clrFrom>
                <a:clrTo>
                  <a:srgbClr val="FFFFFF">
                    <a:alpha val="0"/>
                  </a:srgbClr>
                </a:clrTo>
              </a:clrChange>
            </a:blip>
            <a:stretch>
              <a:fillRect/>
            </a:stretch>
          </p:blipFill>
          <p:spPr>
            <a:xfrm>
              <a:off x="-62676" y="3965594"/>
              <a:ext cx="679541" cy="593816"/>
            </a:xfrm>
            <a:prstGeom prst="rect">
              <a:avLst/>
            </a:prstGeom>
          </p:spPr>
        </p:pic>
      </p:grpSp>
      <p:grpSp>
        <p:nvGrpSpPr>
          <p:cNvPr id="8" name="図形グループ 7"/>
          <p:cNvGrpSpPr/>
          <p:nvPr/>
        </p:nvGrpSpPr>
        <p:grpSpPr>
          <a:xfrm>
            <a:off x="8371579" y="5103192"/>
            <a:ext cx="237248" cy="390909"/>
            <a:chOff x="1140657" y="4229811"/>
            <a:chExt cx="341289" cy="550466"/>
          </a:xfrm>
        </p:grpSpPr>
        <p:sp>
          <p:nvSpPr>
            <p:cNvPr id="9" name="角丸四角形 8"/>
            <p:cNvSpPr/>
            <p:nvPr/>
          </p:nvSpPr>
          <p:spPr>
            <a:xfrm flipH="1">
              <a:off x="1170206" y="4324018"/>
              <a:ext cx="264893" cy="394032"/>
            </a:xfrm>
            <a:prstGeom prst="round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pic>
          <p:nvPicPr>
            <p:cNvPr id="10" name="図 9"/>
            <p:cNvPicPr>
              <a:picLocks noChangeAspect="1"/>
            </p:cNvPicPr>
            <p:nvPr/>
          </p:nvPicPr>
          <p:blipFill>
            <a:blip r:embed="rId4">
              <a:clrChange>
                <a:clrFrom>
                  <a:srgbClr val="FFFFFF"/>
                </a:clrFrom>
                <a:clrTo>
                  <a:srgbClr val="FFFFFF">
                    <a:alpha val="0"/>
                  </a:srgbClr>
                </a:clrTo>
              </a:clrChange>
            </a:blip>
            <a:stretch>
              <a:fillRect/>
            </a:stretch>
          </p:blipFill>
          <p:spPr>
            <a:xfrm>
              <a:off x="1140657" y="4229811"/>
              <a:ext cx="341289" cy="550466"/>
            </a:xfrm>
            <a:prstGeom prst="rect">
              <a:avLst/>
            </a:prstGeom>
          </p:spPr>
        </p:pic>
      </p:grpSp>
      <p:grpSp>
        <p:nvGrpSpPr>
          <p:cNvPr id="11" name="図形グループ 10"/>
          <p:cNvGrpSpPr/>
          <p:nvPr/>
        </p:nvGrpSpPr>
        <p:grpSpPr>
          <a:xfrm>
            <a:off x="5103991" y="5076029"/>
            <a:ext cx="517785" cy="587435"/>
            <a:chOff x="2667295" y="1059799"/>
            <a:chExt cx="681672" cy="722281"/>
          </a:xfrm>
        </p:grpSpPr>
        <p:sp>
          <p:nvSpPr>
            <p:cNvPr id="12" name="角丸四角形 11"/>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13" name="図 12"/>
            <p:cNvPicPr>
              <a:picLocks noChangeAspect="1"/>
            </p:cNvPicPr>
            <p:nvPr/>
          </p:nvPicPr>
          <p:blipFill>
            <a:blip r:embed="rId5">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14" name="図形グループ 13"/>
          <p:cNvGrpSpPr/>
          <p:nvPr/>
        </p:nvGrpSpPr>
        <p:grpSpPr>
          <a:xfrm>
            <a:off x="4825258" y="4241576"/>
            <a:ext cx="517785" cy="587435"/>
            <a:chOff x="2667295" y="1059799"/>
            <a:chExt cx="681672" cy="722281"/>
          </a:xfrm>
        </p:grpSpPr>
        <p:sp>
          <p:nvSpPr>
            <p:cNvPr id="15" name="角丸四角形 14"/>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16" name="図 15"/>
            <p:cNvPicPr>
              <a:picLocks noChangeAspect="1"/>
            </p:cNvPicPr>
            <p:nvPr/>
          </p:nvPicPr>
          <p:blipFill>
            <a:blip r:embed="rId5">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32" name="図形グループ 31"/>
          <p:cNvGrpSpPr/>
          <p:nvPr/>
        </p:nvGrpSpPr>
        <p:grpSpPr>
          <a:xfrm>
            <a:off x="8268920" y="4256443"/>
            <a:ext cx="452632" cy="369857"/>
            <a:chOff x="-62676" y="3965594"/>
            <a:chExt cx="679541" cy="593816"/>
          </a:xfrm>
        </p:grpSpPr>
        <p:sp>
          <p:nvSpPr>
            <p:cNvPr id="33" name="角丸四角形 32"/>
            <p:cNvSpPr/>
            <p:nvPr/>
          </p:nvSpPr>
          <p:spPr>
            <a:xfrm>
              <a:off x="-37276" y="4051300"/>
              <a:ext cx="627392" cy="489060"/>
            </a:xfrm>
            <a:prstGeom prst="roundRect">
              <a:avLst/>
            </a:prstGeom>
            <a:solidFill>
              <a:srgbClr val="FFFF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pic>
          <p:nvPicPr>
            <p:cNvPr id="34" name="図 33"/>
            <p:cNvPicPr>
              <a:picLocks noChangeAspect="1"/>
            </p:cNvPicPr>
            <p:nvPr/>
          </p:nvPicPr>
          <p:blipFill>
            <a:blip r:embed="rId3">
              <a:clrChange>
                <a:clrFrom>
                  <a:srgbClr val="FFFFFF"/>
                </a:clrFrom>
                <a:clrTo>
                  <a:srgbClr val="FFFFFF">
                    <a:alpha val="0"/>
                  </a:srgbClr>
                </a:clrTo>
              </a:clrChange>
            </a:blip>
            <a:stretch>
              <a:fillRect/>
            </a:stretch>
          </p:blipFill>
          <p:spPr>
            <a:xfrm>
              <a:off x="-62676" y="3965594"/>
              <a:ext cx="679541" cy="593816"/>
            </a:xfrm>
            <a:prstGeom prst="rect">
              <a:avLst/>
            </a:prstGeom>
          </p:spPr>
        </p:pic>
      </p:grpSp>
      <p:grpSp>
        <p:nvGrpSpPr>
          <p:cNvPr id="35" name="図形グループ 34"/>
          <p:cNvGrpSpPr/>
          <p:nvPr/>
        </p:nvGrpSpPr>
        <p:grpSpPr>
          <a:xfrm>
            <a:off x="5298122" y="5305958"/>
            <a:ext cx="265954" cy="577851"/>
            <a:chOff x="1946324" y="4125162"/>
            <a:chExt cx="969964" cy="2007872"/>
          </a:xfrm>
        </p:grpSpPr>
        <p:sp>
          <p:nvSpPr>
            <p:cNvPr id="36" name="円/楕円 3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37" name="フローチャート: 論理積ゲート 3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38" name="図形グループ 37"/>
          <p:cNvGrpSpPr/>
          <p:nvPr/>
        </p:nvGrpSpPr>
        <p:grpSpPr>
          <a:xfrm>
            <a:off x="4914294" y="4459422"/>
            <a:ext cx="265954" cy="577851"/>
            <a:chOff x="1946324" y="4125162"/>
            <a:chExt cx="969964" cy="2007872"/>
          </a:xfrm>
        </p:grpSpPr>
        <p:sp>
          <p:nvSpPr>
            <p:cNvPr id="39" name="円/楕円 3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40" name="フローチャート: 論理積ゲート 3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44" name="図形グループ 43"/>
          <p:cNvGrpSpPr/>
          <p:nvPr/>
        </p:nvGrpSpPr>
        <p:grpSpPr>
          <a:xfrm>
            <a:off x="8443873" y="4442239"/>
            <a:ext cx="265954" cy="577851"/>
            <a:chOff x="1946324" y="4125162"/>
            <a:chExt cx="969964" cy="2007872"/>
          </a:xfrm>
        </p:grpSpPr>
        <p:sp>
          <p:nvSpPr>
            <p:cNvPr id="45" name="円/楕円 4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46" name="フローチャート: 論理積ゲート 4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47" name="図形グループ 46"/>
          <p:cNvGrpSpPr/>
          <p:nvPr/>
        </p:nvGrpSpPr>
        <p:grpSpPr>
          <a:xfrm>
            <a:off x="7939688" y="5317431"/>
            <a:ext cx="265954" cy="577850"/>
            <a:chOff x="1946324" y="4125162"/>
            <a:chExt cx="969964" cy="2007867"/>
          </a:xfrm>
        </p:grpSpPr>
        <p:sp>
          <p:nvSpPr>
            <p:cNvPr id="48" name="円/楕円 47"/>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49" name="フローチャート: 論理積ゲート 48"/>
            <p:cNvSpPr/>
            <p:nvPr/>
          </p:nvSpPr>
          <p:spPr>
            <a:xfrm rot="16200000">
              <a:off x="1887745" y="5104486"/>
              <a:ext cx="1087122" cy="969964"/>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50" name="図形グループ 49"/>
          <p:cNvGrpSpPr/>
          <p:nvPr/>
        </p:nvGrpSpPr>
        <p:grpSpPr>
          <a:xfrm>
            <a:off x="8309461" y="5321038"/>
            <a:ext cx="265954" cy="577851"/>
            <a:chOff x="1946324" y="4125162"/>
            <a:chExt cx="969964" cy="2007872"/>
          </a:xfrm>
        </p:grpSpPr>
        <p:sp>
          <p:nvSpPr>
            <p:cNvPr id="51" name="円/楕円 5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52" name="フローチャート: 論理積ゲート 5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3" name="スライド番号プレースホルダー 2"/>
          <p:cNvSpPr>
            <a:spLocks noGrp="1"/>
          </p:cNvSpPr>
          <p:nvPr>
            <p:ph type="sldNum" sz="quarter" idx="4294967295"/>
          </p:nvPr>
        </p:nvSpPr>
        <p:spPr>
          <a:xfrm>
            <a:off x="6957020" y="6640200"/>
            <a:ext cx="2133600" cy="217800"/>
          </a:xfrm>
          <a:prstGeom prst="rect">
            <a:avLst/>
          </a:prstGeom>
        </p:spPr>
        <p:txBody>
          <a:bodyPr/>
          <a:lstStyle/>
          <a:p>
            <a:fld id="{8FF8CC5D-A65D-5946-99B5-645367A967AD}" type="slidenum">
              <a:rPr kumimoji="1" lang="ja-JP" altLang="en-US" smtClean="0"/>
              <a:t>6</a:t>
            </a:fld>
            <a:endParaRPr kumimoji="1" lang="ja-JP" altLang="en-US"/>
          </a:p>
        </p:txBody>
      </p:sp>
      <p:grpSp>
        <p:nvGrpSpPr>
          <p:cNvPr id="143" name="図形グループ 142"/>
          <p:cNvGrpSpPr/>
          <p:nvPr/>
        </p:nvGrpSpPr>
        <p:grpSpPr>
          <a:xfrm>
            <a:off x="6560122" y="5076029"/>
            <a:ext cx="517785" cy="587435"/>
            <a:chOff x="2667295" y="1059799"/>
            <a:chExt cx="681672" cy="722281"/>
          </a:xfrm>
        </p:grpSpPr>
        <p:sp>
          <p:nvSpPr>
            <p:cNvPr id="144" name="角丸四角形 143"/>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145" name="図 144"/>
            <p:cNvPicPr>
              <a:picLocks noChangeAspect="1"/>
            </p:cNvPicPr>
            <p:nvPr/>
          </p:nvPicPr>
          <p:blipFill>
            <a:blip r:embed="rId5">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146" name="図形グループ 145"/>
          <p:cNvGrpSpPr/>
          <p:nvPr/>
        </p:nvGrpSpPr>
        <p:grpSpPr>
          <a:xfrm>
            <a:off x="6741553" y="5305958"/>
            <a:ext cx="265954" cy="577851"/>
            <a:chOff x="1946324" y="4125162"/>
            <a:chExt cx="969964" cy="2007872"/>
          </a:xfrm>
        </p:grpSpPr>
        <p:sp>
          <p:nvSpPr>
            <p:cNvPr id="147" name="円/楕円 14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48" name="フローチャート: 論理積ゲート 14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151" name="図形グループ 150"/>
          <p:cNvGrpSpPr/>
          <p:nvPr/>
        </p:nvGrpSpPr>
        <p:grpSpPr>
          <a:xfrm>
            <a:off x="5807719" y="5121029"/>
            <a:ext cx="452632" cy="369857"/>
            <a:chOff x="-62676" y="3965594"/>
            <a:chExt cx="679541" cy="593816"/>
          </a:xfrm>
        </p:grpSpPr>
        <p:sp>
          <p:nvSpPr>
            <p:cNvPr id="152" name="角丸四角形 151"/>
            <p:cNvSpPr/>
            <p:nvPr/>
          </p:nvSpPr>
          <p:spPr>
            <a:xfrm>
              <a:off x="-37276" y="4051300"/>
              <a:ext cx="627392" cy="489060"/>
            </a:xfrm>
            <a:prstGeom prst="roundRect">
              <a:avLst/>
            </a:prstGeom>
            <a:solidFill>
              <a:srgbClr val="FFFF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pic>
          <p:nvPicPr>
            <p:cNvPr id="153" name="図 152"/>
            <p:cNvPicPr>
              <a:picLocks noChangeAspect="1"/>
            </p:cNvPicPr>
            <p:nvPr/>
          </p:nvPicPr>
          <p:blipFill>
            <a:blip r:embed="rId3">
              <a:clrChange>
                <a:clrFrom>
                  <a:srgbClr val="FFFFFF"/>
                </a:clrFrom>
                <a:clrTo>
                  <a:srgbClr val="FFFFFF">
                    <a:alpha val="0"/>
                  </a:srgbClr>
                </a:clrTo>
              </a:clrChange>
            </a:blip>
            <a:stretch>
              <a:fillRect/>
            </a:stretch>
          </p:blipFill>
          <p:spPr>
            <a:xfrm>
              <a:off x="-62676" y="3965594"/>
              <a:ext cx="679541" cy="593816"/>
            </a:xfrm>
            <a:prstGeom prst="rect">
              <a:avLst/>
            </a:prstGeom>
          </p:spPr>
        </p:pic>
      </p:grpSp>
      <p:grpSp>
        <p:nvGrpSpPr>
          <p:cNvPr id="154" name="図形グループ 153"/>
          <p:cNvGrpSpPr/>
          <p:nvPr/>
        </p:nvGrpSpPr>
        <p:grpSpPr>
          <a:xfrm>
            <a:off x="5847082" y="5305959"/>
            <a:ext cx="265954" cy="577850"/>
            <a:chOff x="1946324" y="4125162"/>
            <a:chExt cx="969964" cy="2007867"/>
          </a:xfrm>
        </p:grpSpPr>
        <p:sp>
          <p:nvSpPr>
            <p:cNvPr id="155" name="円/楕円 15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56" name="フローチャート: 論理積ゲート 155"/>
            <p:cNvSpPr/>
            <p:nvPr/>
          </p:nvSpPr>
          <p:spPr>
            <a:xfrm rot="16200000">
              <a:off x="1887745" y="5104486"/>
              <a:ext cx="1087122" cy="969964"/>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158" name="テキスト ボックス 157"/>
          <p:cNvSpPr txBox="1"/>
          <p:nvPr/>
        </p:nvSpPr>
        <p:spPr>
          <a:xfrm>
            <a:off x="4990768" y="5887389"/>
            <a:ext cx="754746" cy="276999"/>
          </a:xfrm>
          <a:prstGeom prst="rect">
            <a:avLst/>
          </a:prstGeom>
          <a:noFill/>
        </p:spPr>
        <p:txBody>
          <a:bodyPr wrap="square" rtlCol="0">
            <a:spAutoFit/>
          </a:bodyPr>
          <a:lstStyle/>
          <a:p>
            <a:pPr algn="ctr"/>
            <a:r>
              <a:rPr kumimoji="1" lang="ja-JP" altLang="en-US" sz="1200" dirty="0" smtClean="0">
                <a:solidFill>
                  <a:schemeClr val="bg1"/>
                </a:solidFill>
                <a:latin typeface="メイリオ"/>
                <a:ea typeface="メイリオ"/>
                <a:cs typeface="メイリオ"/>
              </a:rPr>
              <a:t>自宅</a:t>
            </a:r>
            <a:endParaRPr kumimoji="1" lang="ja-JP" altLang="en-US" sz="1200" dirty="0">
              <a:solidFill>
                <a:schemeClr val="bg1"/>
              </a:solidFill>
              <a:latin typeface="メイリオ"/>
              <a:ea typeface="メイリオ"/>
              <a:cs typeface="メイリオ"/>
            </a:endParaRPr>
          </a:p>
        </p:txBody>
      </p:sp>
      <p:sp>
        <p:nvSpPr>
          <p:cNvPr id="159" name="テキスト ボックス 158"/>
          <p:cNvSpPr txBox="1"/>
          <p:nvPr/>
        </p:nvSpPr>
        <p:spPr>
          <a:xfrm>
            <a:off x="5669780" y="5887389"/>
            <a:ext cx="754746" cy="276999"/>
          </a:xfrm>
          <a:prstGeom prst="rect">
            <a:avLst/>
          </a:prstGeom>
          <a:noFill/>
        </p:spPr>
        <p:txBody>
          <a:bodyPr wrap="square" rtlCol="0">
            <a:spAutoFit/>
          </a:bodyPr>
          <a:lstStyle/>
          <a:p>
            <a:pPr algn="ctr"/>
            <a:r>
              <a:rPr kumimoji="1" lang="ja-JP" altLang="en-US" sz="1200" dirty="0" smtClean="0">
                <a:solidFill>
                  <a:schemeClr val="tx1">
                    <a:lumMod val="95000"/>
                    <a:lumOff val="5000"/>
                  </a:schemeClr>
                </a:solidFill>
                <a:latin typeface="メイリオ"/>
                <a:ea typeface="メイリオ"/>
                <a:cs typeface="メイリオ"/>
              </a:rPr>
              <a:t>カフェ</a:t>
            </a:r>
            <a:endParaRPr kumimoji="1" lang="ja-JP" altLang="en-US" sz="1200" dirty="0">
              <a:solidFill>
                <a:schemeClr val="tx1">
                  <a:lumMod val="95000"/>
                  <a:lumOff val="5000"/>
                </a:schemeClr>
              </a:solidFill>
              <a:latin typeface="メイリオ"/>
              <a:ea typeface="メイリオ"/>
              <a:cs typeface="メイリオ"/>
            </a:endParaRPr>
          </a:p>
        </p:txBody>
      </p:sp>
      <p:sp>
        <p:nvSpPr>
          <p:cNvPr id="160" name="テキスト ボックス 159"/>
          <p:cNvSpPr txBox="1"/>
          <p:nvPr/>
        </p:nvSpPr>
        <p:spPr>
          <a:xfrm>
            <a:off x="6464300" y="5887389"/>
            <a:ext cx="1274724" cy="276999"/>
          </a:xfrm>
          <a:prstGeom prst="rect">
            <a:avLst/>
          </a:prstGeom>
          <a:noFill/>
        </p:spPr>
        <p:txBody>
          <a:bodyPr wrap="square" rtlCol="0">
            <a:spAutoFit/>
          </a:bodyPr>
          <a:lstStyle/>
          <a:p>
            <a:pPr algn="ctr"/>
            <a:r>
              <a:rPr kumimoji="1" lang="ja-JP" altLang="en-US" sz="1200" dirty="0" smtClean="0">
                <a:solidFill>
                  <a:schemeClr val="bg1"/>
                </a:solidFill>
                <a:latin typeface="メイリオ"/>
                <a:ea typeface="メイリオ"/>
                <a:cs typeface="メイリオ"/>
              </a:rPr>
              <a:t>オフィス</a:t>
            </a:r>
            <a:endParaRPr kumimoji="1" lang="ja-JP" altLang="en-US" sz="1200" dirty="0">
              <a:solidFill>
                <a:schemeClr val="bg1"/>
              </a:solidFill>
              <a:latin typeface="メイリオ"/>
              <a:ea typeface="メイリオ"/>
              <a:cs typeface="メイリオ"/>
            </a:endParaRPr>
          </a:p>
        </p:txBody>
      </p:sp>
      <p:sp>
        <p:nvSpPr>
          <p:cNvPr id="166" name="正方形/長方形 165"/>
          <p:cNvSpPr/>
          <p:nvPr/>
        </p:nvSpPr>
        <p:spPr>
          <a:xfrm>
            <a:off x="6223035" y="2269428"/>
            <a:ext cx="1112146" cy="611033"/>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00" dirty="0">
                <a:solidFill>
                  <a:srgbClr val="FFFFFF"/>
                </a:solidFill>
                <a:latin typeface="メイリオ"/>
                <a:ea typeface="メイリオ"/>
                <a:cs typeface="メイリオ"/>
              </a:rPr>
              <a:t>仮想</a:t>
            </a:r>
            <a:endParaRPr lang="en-US" altLang="ja-JP" sz="1000" dirty="0">
              <a:solidFill>
                <a:srgbClr val="FFFFFF"/>
              </a:solidFill>
              <a:latin typeface="メイリオ"/>
              <a:ea typeface="メイリオ"/>
              <a:cs typeface="メイリオ"/>
            </a:endParaRPr>
          </a:p>
          <a:p>
            <a:pPr algn="ctr"/>
            <a:r>
              <a:rPr lang="ja-JP" altLang="en-US" sz="1000" dirty="0" smtClean="0">
                <a:solidFill>
                  <a:srgbClr val="FFFFFF"/>
                </a:solidFill>
                <a:latin typeface="メイリオ"/>
                <a:ea typeface="メイリオ"/>
                <a:cs typeface="メイリオ"/>
              </a:rPr>
              <a:t>データセンター</a:t>
            </a:r>
            <a:endParaRPr lang="en-US" altLang="ja-JP" sz="1000" dirty="0" smtClean="0">
              <a:solidFill>
                <a:srgbClr val="FFFFFF"/>
              </a:solidFill>
              <a:latin typeface="メイリオ"/>
              <a:ea typeface="メイリオ"/>
              <a:cs typeface="メイリオ"/>
            </a:endParaRPr>
          </a:p>
          <a:p>
            <a:pPr algn="ctr"/>
            <a:r>
              <a:rPr lang="ja-JP" altLang="en-US" sz="800" dirty="0" smtClean="0">
                <a:solidFill>
                  <a:srgbClr val="FFFFFF"/>
                </a:solidFill>
                <a:latin typeface="メイリオ"/>
                <a:ea typeface="メイリオ"/>
                <a:cs typeface="メイリオ"/>
              </a:rPr>
              <a:t>（</a:t>
            </a:r>
            <a:r>
              <a:rPr lang="en-US" altLang="ja-JP" sz="800" dirty="0" smtClean="0">
                <a:solidFill>
                  <a:srgbClr val="FFFFFF"/>
                </a:solidFill>
                <a:latin typeface="メイリオ"/>
                <a:ea typeface="メイリオ"/>
                <a:cs typeface="メイリオ"/>
              </a:rPr>
              <a:t>NPO</a:t>
            </a:r>
            <a:r>
              <a:rPr lang="ja-JP" altLang="en-US" sz="800" dirty="0" smtClean="0">
                <a:solidFill>
                  <a:srgbClr val="FFFFFF"/>
                </a:solidFill>
                <a:latin typeface="メイリオ"/>
                <a:ea typeface="メイリオ"/>
                <a:cs typeface="メイリオ"/>
              </a:rPr>
              <a:t>やコミュニティ）</a:t>
            </a:r>
            <a:endParaRPr lang="en-US" altLang="ja-JP" sz="800" dirty="0">
              <a:solidFill>
                <a:srgbClr val="FFFFFF"/>
              </a:solidFill>
              <a:latin typeface="メイリオ"/>
              <a:ea typeface="メイリオ"/>
              <a:cs typeface="メイリオ"/>
            </a:endParaRPr>
          </a:p>
        </p:txBody>
      </p:sp>
      <p:sp>
        <p:nvSpPr>
          <p:cNvPr id="170" name="テキスト ボックス 169"/>
          <p:cNvSpPr txBox="1"/>
          <p:nvPr/>
        </p:nvSpPr>
        <p:spPr>
          <a:xfrm>
            <a:off x="379103" y="1115795"/>
            <a:ext cx="3877985" cy="461665"/>
          </a:xfrm>
          <a:prstGeom prst="rect">
            <a:avLst/>
          </a:prstGeom>
          <a:noFill/>
        </p:spPr>
        <p:txBody>
          <a:bodyPr wrap="none" rtlCol="0">
            <a:spAutoFit/>
          </a:bodyPr>
          <a:lstStyle/>
          <a:p>
            <a:pPr algn="ctr"/>
            <a:r>
              <a:rPr kumimoji="1" lang="ja-JP" altLang="en-US" sz="2400" dirty="0" smtClean="0">
                <a:solidFill>
                  <a:schemeClr val="tx1">
                    <a:lumMod val="50000"/>
                    <a:lumOff val="50000"/>
                  </a:schemeClr>
                </a:solidFill>
                <a:latin typeface="メイリオ"/>
                <a:ea typeface="メイリオ"/>
                <a:cs typeface="メイリオ"/>
              </a:rPr>
              <a:t>従来のオフィス・インフラ</a:t>
            </a:r>
            <a:endParaRPr kumimoji="1" lang="ja-JP" altLang="en-US" sz="2400" dirty="0">
              <a:solidFill>
                <a:schemeClr val="tx1">
                  <a:lumMod val="50000"/>
                  <a:lumOff val="50000"/>
                </a:schemeClr>
              </a:solidFill>
              <a:latin typeface="メイリオ"/>
              <a:ea typeface="メイリオ"/>
              <a:cs typeface="メイリオ"/>
            </a:endParaRPr>
          </a:p>
        </p:txBody>
      </p:sp>
      <p:sp>
        <p:nvSpPr>
          <p:cNvPr id="171" name="テキスト ボックス 170"/>
          <p:cNvSpPr txBox="1"/>
          <p:nvPr/>
        </p:nvSpPr>
        <p:spPr>
          <a:xfrm>
            <a:off x="4833473" y="1115795"/>
            <a:ext cx="3877985" cy="461665"/>
          </a:xfrm>
          <a:prstGeom prst="rect">
            <a:avLst/>
          </a:prstGeom>
          <a:noFill/>
        </p:spPr>
        <p:txBody>
          <a:bodyPr wrap="none" rtlCol="0">
            <a:spAutoFit/>
          </a:bodyPr>
          <a:lstStyle/>
          <a:p>
            <a:pPr algn="ctr"/>
            <a:r>
              <a:rPr kumimoji="1" lang="ja-JP" altLang="en-US" sz="2400" dirty="0" smtClean="0">
                <a:solidFill>
                  <a:srgbClr val="0000FF"/>
                </a:solidFill>
                <a:latin typeface="メイリオ"/>
                <a:ea typeface="メイリオ"/>
                <a:cs typeface="メイリオ"/>
              </a:rPr>
              <a:t>新しいオフィス・インフラ</a:t>
            </a:r>
            <a:endParaRPr kumimoji="1" lang="ja-JP" altLang="en-US" sz="2400" dirty="0">
              <a:solidFill>
                <a:srgbClr val="0000FF"/>
              </a:solidFill>
              <a:latin typeface="メイリオ"/>
              <a:ea typeface="メイリオ"/>
              <a:cs typeface="メイリオ"/>
            </a:endParaRPr>
          </a:p>
        </p:txBody>
      </p:sp>
      <p:grpSp>
        <p:nvGrpSpPr>
          <p:cNvPr id="172" name="図形グループ 171"/>
          <p:cNvGrpSpPr/>
          <p:nvPr/>
        </p:nvGrpSpPr>
        <p:grpSpPr>
          <a:xfrm>
            <a:off x="7101036" y="5083956"/>
            <a:ext cx="517785" cy="587435"/>
            <a:chOff x="2667295" y="1059799"/>
            <a:chExt cx="681672" cy="722281"/>
          </a:xfrm>
        </p:grpSpPr>
        <p:sp>
          <p:nvSpPr>
            <p:cNvPr id="173" name="角丸四角形 172"/>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174" name="図 173"/>
            <p:cNvPicPr>
              <a:picLocks noChangeAspect="1"/>
            </p:cNvPicPr>
            <p:nvPr/>
          </p:nvPicPr>
          <p:blipFill>
            <a:blip r:embed="rId5">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175" name="図形グループ 174"/>
          <p:cNvGrpSpPr/>
          <p:nvPr/>
        </p:nvGrpSpPr>
        <p:grpSpPr>
          <a:xfrm>
            <a:off x="7190072" y="5301802"/>
            <a:ext cx="265954" cy="577851"/>
            <a:chOff x="1946324" y="4125162"/>
            <a:chExt cx="969964" cy="2007872"/>
          </a:xfrm>
        </p:grpSpPr>
        <p:sp>
          <p:nvSpPr>
            <p:cNvPr id="176" name="円/楕円 17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77" name="フローチャート: 論理積ゲート 17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137" name="太陽 136"/>
          <p:cNvSpPr/>
          <p:nvPr/>
        </p:nvSpPr>
        <p:spPr>
          <a:xfrm>
            <a:off x="8315738" y="5700246"/>
            <a:ext cx="471978" cy="464892"/>
          </a:xfrm>
          <a:prstGeom prst="sun">
            <a:avLst/>
          </a:prstGeom>
          <a:solidFill>
            <a:srgbClr val="FFFF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61" name="テキスト ボックス 160"/>
          <p:cNvSpPr txBox="1"/>
          <p:nvPr/>
        </p:nvSpPr>
        <p:spPr>
          <a:xfrm>
            <a:off x="7774800" y="5898890"/>
            <a:ext cx="754746" cy="276999"/>
          </a:xfrm>
          <a:prstGeom prst="rect">
            <a:avLst/>
          </a:prstGeom>
          <a:noFill/>
        </p:spPr>
        <p:txBody>
          <a:bodyPr wrap="square" rtlCol="0">
            <a:spAutoFit/>
          </a:bodyPr>
          <a:lstStyle/>
          <a:p>
            <a:pPr algn="ctr"/>
            <a:r>
              <a:rPr kumimoji="1" lang="ja-JP" altLang="en-US" sz="1200" dirty="0" smtClean="0">
                <a:solidFill>
                  <a:srgbClr val="0000FF"/>
                </a:solidFill>
                <a:latin typeface="メイリオ"/>
                <a:ea typeface="メイリオ"/>
                <a:cs typeface="メイリオ"/>
              </a:rPr>
              <a:t>外出先</a:t>
            </a:r>
            <a:endParaRPr kumimoji="1" lang="ja-JP" altLang="en-US" sz="1200" dirty="0">
              <a:solidFill>
                <a:srgbClr val="0000FF"/>
              </a:solidFill>
              <a:latin typeface="メイリオ"/>
              <a:ea typeface="メイリオ"/>
              <a:cs typeface="メイリオ"/>
            </a:endParaRPr>
          </a:p>
        </p:txBody>
      </p:sp>
      <p:pic>
        <p:nvPicPr>
          <p:cNvPr id="157" name="図 156" descr="radio-45967_640.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78492" y="3941549"/>
            <a:ext cx="811580" cy="908061"/>
          </a:xfrm>
          <a:prstGeom prst="rect">
            <a:avLst/>
          </a:prstGeom>
        </p:spPr>
      </p:pic>
      <p:sp>
        <p:nvSpPr>
          <p:cNvPr id="17" name="テキスト ボックス 16"/>
          <p:cNvSpPr txBox="1"/>
          <p:nvPr/>
        </p:nvSpPr>
        <p:spPr>
          <a:xfrm>
            <a:off x="5847082" y="3713633"/>
            <a:ext cx="1881081" cy="369332"/>
          </a:xfrm>
          <a:prstGeom prst="rect">
            <a:avLst/>
          </a:prstGeom>
          <a:noFill/>
        </p:spPr>
        <p:txBody>
          <a:bodyPr wrap="none" rtlCol="0">
            <a:spAutoFit/>
          </a:bodyPr>
          <a:lstStyle/>
          <a:p>
            <a:r>
              <a:rPr lang="en-US" altLang="ja-JP" dirty="0" smtClean="0">
                <a:solidFill>
                  <a:srgbClr val="0000FF"/>
                </a:solidFill>
                <a:latin typeface="メイリオ"/>
                <a:ea typeface="メイリオ"/>
                <a:cs typeface="メイリオ"/>
              </a:rPr>
              <a:t>5G</a:t>
            </a:r>
            <a:r>
              <a:rPr lang="ja-JP" altLang="en-US" dirty="0" smtClean="0">
                <a:solidFill>
                  <a:srgbClr val="0000FF"/>
                </a:solidFill>
                <a:latin typeface="メイリオ"/>
                <a:ea typeface="メイリオ"/>
                <a:cs typeface="メイリオ"/>
              </a:rPr>
              <a:t>ネットワーク</a:t>
            </a:r>
            <a:endParaRPr kumimoji="1" lang="ja-JP" altLang="en-US" dirty="0">
              <a:solidFill>
                <a:srgbClr val="0000FF"/>
              </a:solidFill>
              <a:latin typeface="メイリオ"/>
              <a:ea typeface="メイリオ"/>
              <a:cs typeface="メイリオ"/>
            </a:endParaRPr>
          </a:p>
        </p:txBody>
      </p:sp>
      <p:sp>
        <p:nvSpPr>
          <p:cNvPr id="179" name="正方形/長方形 178"/>
          <p:cNvSpPr/>
          <p:nvPr/>
        </p:nvSpPr>
        <p:spPr>
          <a:xfrm>
            <a:off x="5009170" y="2269428"/>
            <a:ext cx="1112146" cy="611033"/>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メイリオ"/>
                <a:ea typeface="メイリオ"/>
                <a:cs typeface="メイリオ"/>
              </a:rPr>
              <a:t>仮想</a:t>
            </a:r>
            <a:endParaRPr kumimoji="1" lang="en-US" altLang="ja-JP" sz="1000" dirty="0" smtClean="0">
              <a:solidFill>
                <a:srgbClr val="FFFFFF"/>
              </a:solidFill>
              <a:latin typeface="メイリオ"/>
              <a:ea typeface="メイリオ"/>
              <a:cs typeface="メイリオ"/>
            </a:endParaRPr>
          </a:p>
          <a:p>
            <a:pPr algn="ctr"/>
            <a:r>
              <a:rPr kumimoji="1" lang="ja-JP" altLang="en-US" sz="1000" dirty="0" smtClean="0">
                <a:solidFill>
                  <a:srgbClr val="FFFFFF"/>
                </a:solidFill>
                <a:latin typeface="メイリオ"/>
                <a:ea typeface="メイリオ"/>
                <a:cs typeface="メイリオ"/>
              </a:rPr>
              <a:t>データセンター</a:t>
            </a:r>
            <a:endParaRPr kumimoji="1" lang="en-US" altLang="ja-JP" sz="1000" dirty="0" smtClean="0">
              <a:solidFill>
                <a:srgbClr val="FFFFFF"/>
              </a:solidFill>
              <a:latin typeface="メイリオ"/>
              <a:ea typeface="メイリオ"/>
              <a:cs typeface="メイリオ"/>
            </a:endParaRPr>
          </a:p>
          <a:p>
            <a:pPr algn="ctr"/>
            <a:r>
              <a:rPr lang="ja-JP" altLang="en-US" sz="800" dirty="0" smtClean="0">
                <a:solidFill>
                  <a:srgbClr val="FFFFFF"/>
                </a:solidFill>
                <a:latin typeface="メイリオ"/>
                <a:ea typeface="メイリオ"/>
                <a:cs typeface="メイリオ"/>
              </a:rPr>
              <a:t>（所属する企業）</a:t>
            </a:r>
            <a:endParaRPr kumimoji="1" lang="en-US" altLang="ja-JP" sz="800" dirty="0" smtClean="0">
              <a:solidFill>
                <a:srgbClr val="FFFFFF"/>
              </a:solidFill>
              <a:latin typeface="メイリオ"/>
              <a:ea typeface="メイリオ"/>
              <a:cs typeface="メイリオ"/>
            </a:endParaRPr>
          </a:p>
        </p:txBody>
      </p:sp>
      <p:sp>
        <p:nvSpPr>
          <p:cNvPr id="184" name="正方形/長方形 183"/>
          <p:cNvSpPr/>
          <p:nvPr/>
        </p:nvSpPr>
        <p:spPr>
          <a:xfrm>
            <a:off x="7426799" y="2269428"/>
            <a:ext cx="1112146" cy="611033"/>
          </a:xfrm>
          <a:prstGeom prst="rect">
            <a:avLst/>
          </a:prstGeom>
          <a:solidFill>
            <a:srgbClr val="E46C0A"/>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00" dirty="0" err="1" smtClean="0">
                <a:solidFill>
                  <a:srgbClr val="FFFFFF"/>
                </a:solidFill>
                <a:latin typeface="メイリオ"/>
                <a:ea typeface="メイリオ"/>
                <a:cs typeface="メイリオ"/>
              </a:rPr>
              <a:t>SaaS</a:t>
            </a:r>
            <a:r>
              <a:rPr lang="en-US" altLang="ja-JP" sz="1000" dirty="0" smtClean="0">
                <a:solidFill>
                  <a:srgbClr val="FFFFFF"/>
                </a:solidFill>
                <a:latin typeface="メイリオ"/>
                <a:ea typeface="メイリオ"/>
                <a:cs typeface="メイリオ"/>
              </a:rPr>
              <a:t>/</a:t>
            </a:r>
            <a:r>
              <a:rPr lang="en-US" altLang="ja-JP" sz="1000" dirty="0" err="1" smtClean="0">
                <a:solidFill>
                  <a:srgbClr val="FFFFFF"/>
                </a:solidFill>
                <a:latin typeface="メイリオ"/>
                <a:ea typeface="メイリオ"/>
                <a:cs typeface="メイリオ"/>
              </a:rPr>
              <a:t>PaaS</a:t>
            </a:r>
            <a:r>
              <a:rPr lang="ja-JP" altLang="en-US" sz="1000" dirty="0" smtClean="0">
                <a:solidFill>
                  <a:srgbClr val="FFFFFF"/>
                </a:solidFill>
                <a:latin typeface="メイリオ"/>
                <a:ea typeface="メイリオ"/>
                <a:cs typeface="メイリオ"/>
              </a:rPr>
              <a:t>など</a:t>
            </a:r>
            <a:endParaRPr lang="en-US" altLang="ja-JP" sz="1000" dirty="0" smtClean="0">
              <a:solidFill>
                <a:srgbClr val="FFFFFF"/>
              </a:solidFill>
              <a:latin typeface="メイリオ"/>
              <a:ea typeface="メイリオ"/>
              <a:cs typeface="メイリオ"/>
            </a:endParaRPr>
          </a:p>
        </p:txBody>
      </p:sp>
      <p:sp>
        <p:nvSpPr>
          <p:cNvPr id="185" name="正方形/長方形 184"/>
          <p:cNvSpPr/>
          <p:nvPr/>
        </p:nvSpPr>
        <p:spPr>
          <a:xfrm>
            <a:off x="5000889" y="2964476"/>
            <a:ext cx="3575372" cy="580387"/>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en-US" altLang="ja-JP" sz="1400" dirty="0">
                <a:solidFill>
                  <a:srgbClr val="FFFFFF"/>
                </a:solidFill>
                <a:latin typeface="メイリオ"/>
                <a:ea typeface="メイリオ"/>
                <a:cs typeface="メイリオ"/>
              </a:rPr>
              <a:t> </a:t>
            </a:r>
            <a:r>
              <a:rPr kumimoji="1" lang="ja-JP" altLang="en-US" sz="1400" dirty="0" smtClean="0">
                <a:solidFill>
                  <a:srgbClr val="FFFFFF"/>
                </a:solidFill>
                <a:latin typeface="メイリオ"/>
                <a:ea typeface="メイリオ"/>
                <a:cs typeface="メイリオ"/>
              </a:rPr>
              <a:t>パーソナル・デスクトップ</a:t>
            </a:r>
            <a:endParaRPr kumimoji="1" lang="en-US" altLang="ja-JP" sz="1400" dirty="0" smtClean="0">
              <a:solidFill>
                <a:srgbClr val="FFFFFF"/>
              </a:solidFill>
              <a:latin typeface="メイリオ"/>
              <a:ea typeface="メイリオ"/>
              <a:cs typeface="メイリオ"/>
            </a:endParaRPr>
          </a:p>
        </p:txBody>
      </p:sp>
      <p:sp>
        <p:nvSpPr>
          <p:cNvPr id="186" name="円柱 185"/>
          <p:cNvSpPr/>
          <p:nvPr/>
        </p:nvSpPr>
        <p:spPr>
          <a:xfrm>
            <a:off x="7426799" y="3017791"/>
            <a:ext cx="1093443" cy="456574"/>
          </a:xfrm>
          <a:prstGeom prst="can">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メイリオ"/>
                <a:ea typeface="メイリオ"/>
                <a:cs typeface="メイリオ"/>
              </a:rPr>
              <a:t>パーソナル</a:t>
            </a:r>
            <a:endParaRPr kumimoji="1" lang="en-US" altLang="ja-JP" sz="1000" dirty="0" smtClean="0">
              <a:solidFill>
                <a:srgbClr val="FFFFFF"/>
              </a:solidFill>
              <a:latin typeface="メイリオ"/>
              <a:ea typeface="メイリオ"/>
              <a:cs typeface="メイリオ"/>
            </a:endParaRPr>
          </a:p>
          <a:p>
            <a:pPr algn="ctr"/>
            <a:r>
              <a:rPr kumimoji="1" lang="ja-JP" altLang="en-US" sz="1000" dirty="0" smtClean="0">
                <a:solidFill>
                  <a:srgbClr val="FFFFFF"/>
                </a:solidFill>
                <a:latin typeface="メイリオ"/>
                <a:ea typeface="メイリオ"/>
                <a:cs typeface="メイリオ"/>
              </a:rPr>
              <a:t>ストレージ</a:t>
            </a:r>
            <a:endParaRPr kumimoji="1" lang="ja-JP" altLang="en-US" sz="1000" dirty="0">
              <a:solidFill>
                <a:srgbClr val="FFFFFF"/>
              </a:solidFill>
              <a:latin typeface="メイリオ"/>
              <a:ea typeface="メイリオ"/>
              <a:cs typeface="メイリオ"/>
            </a:endParaRPr>
          </a:p>
        </p:txBody>
      </p:sp>
      <p:grpSp>
        <p:nvGrpSpPr>
          <p:cNvPr id="199" name="図形グループ 198"/>
          <p:cNvGrpSpPr/>
          <p:nvPr/>
        </p:nvGrpSpPr>
        <p:grpSpPr>
          <a:xfrm>
            <a:off x="1223822" y="5032403"/>
            <a:ext cx="517785" cy="587435"/>
            <a:chOff x="2667295" y="1059799"/>
            <a:chExt cx="681672" cy="722281"/>
          </a:xfrm>
        </p:grpSpPr>
        <p:sp>
          <p:nvSpPr>
            <p:cNvPr id="200" name="角丸四角形 199"/>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201" name="図 200"/>
            <p:cNvPicPr>
              <a:picLocks noChangeAspect="1"/>
            </p:cNvPicPr>
            <p:nvPr/>
          </p:nvPicPr>
          <p:blipFill>
            <a:blip r:embed="rId5">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202" name="図形グループ 201"/>
          <p:cNvGrpSpPr/>
          <p:nvPr/>
        </p:nvGrpSpPr>
        <p:grpSpPr>
          <a:xfrm>
            <a:off x="1405253" y="5262332"/>
            <a:ext cx="265954" cy="577851"/>
            <a:chOff x="1946324" y="4125162"/>
            <a:chExt cx="969964" cy="2007872"/>
          </a:xfrm>
        </p:grpSpPr>
        <p:sp>
          <p:nvSpPr>
            <p:cNvPr id="203" name="円/楕円 20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204" name="フローチャート: 論理積ゲート 20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205" name="図形グループ 204"/>
          <p:cNvGrpSpPr/>
          <p:nvPr/>
        </p:nvGrpSpPr>
        <p:grpSpPr>
          <a:xfrm>
            <a:off x="1764736" y="5040330"/>
            <a:ext cx="517785" cy="587435"/>
            <a:chOff x="2667295" y="1059799"/>
            <a:chExt cx="681672" cy="722281"/>
          </a:xfrm>
        </p:grpSpPr>
        <p:sp>
          <p:nvSpPr>
            <p:cNvPr id="206" name="角丸四角形 205"/>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207" name="図 206"/>
            <p:cNvPicPr>
              <a:picLocks noChangeAspect="1"/>
            </p:cNvPicPr>
            <p:nvPr/>
          </p:nvPicPr>
          <p:blipFill>
            <a:blip r:embed="rId5">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208" name="図形グループ 207"/>
          <p:cNvGrpSpPr/>
          <p:nvPr/>
        </p:nvGrpSpPr>
        <p:grpSpPr>
          <a:xfrm>
            <a:off x="1853772" y="5258176"/>
            <a:ext cx="265954" cy="577851"/>
            <a:chOff x="1946324" y="4125162"/>
            <a:chExt cx="969964" cy="2007872"/>
          </a:xfrm>
        </p:grpSpPr>
        <p:sp>
          <p:nvSpPr>
            <p:cNvPr id="209" name="円/楕円 20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210" name="フローチャート: 論理積ゲート 20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225" name="角丸四角形 224"/>
          <p:cNvSpPr/>
          <p:nvPr/>
        </p:nvSpPr>
        <p:spPr>
          <a:xfrm>
            <a:off x="345488" y="1783520"/>
            <a:ext cx="3911600" cy="1234271"/>
          </a:xfrm>
          <a:prstGeom prst="roundRect">
            <a:avLst>
              <a:gd name="adj" fmla="val 0"/>
            </a:avLst>
          </a:prstGeom>
          <a:solidFill>
            <a:srgbClr val="33ACBD">
              <a:alpha val="59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dirty="0">
              <a:solidFill>
                <a:srgbClr val="FFFFFF"/>
              </a:solidFill>
              <a:latin typeface="メイリオ"/>
              <a:ea typeface="メイリオ"/>
              <a:cs typeface="メイリオ"/>
            </a:endParaRPr>
          </a:p>
        </p:txBody>
      </p:sp>
      <p:sp>
        <p:nvSpPr>
          <p:cNvPr id="226" name="円柱 225"/>
          <p:cNvSpPr/>
          <p:nvPr/>
        </p:nvSpPr>
        <p:spPr>
          <a:xfrm>
            <a:off x="2994069" y="3781805"/>
            <a:ext cx="1093443" cy="589845"/>
          </a:xfrm>
          <a:prstGeom prst="can">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メイリオ"/>
                <a:ea typeface="メイリオ"/>
                <a:cs typeface="メイリオ"/>
              </a:rPr>
              <a:t>コーポレイト</a:t>
            </a:r>
            <a:endParaRPr kumimoji="1" lang="en-US" altLang="ja-JP" sz="1000" dirty="0" smtClean="0">
              <a:solidFill>
                <a:srgbClr val="FFFFFF"/>
              </a:solidFill>
              <a:latin typeface="メイリオ"/>
              <a:ea typeface="メイリオ"/>
              <a:cs typeface="メイリオ"/>
            </a:endParaRPr>
          </a:p>
          <a:p>
            <a:pPr algn="ctr"/>
            <a:r>
              <a:rPr kumimoji="1" lang="ja-JP" altLang="en-US" sz="1000" dirty="0" smtClean="0">
                <a:solidFill>
                  <a:srgbClr val="FFFFFF"/>
                </a:solidFill>
                <a:latin typeface="メイリオ"/>
                <a:ea typeface="メイリオ"/>
                <a:cs typeface="メイリオ"/>
              </a:rPr>
              <a:t>ストレージ</a:t>
            </a:r>
            <a:endParaRPr kumimoji="1" lang="ja-JP" altLang="en-US" sz="1000" dirty="0">
              <a:solidFill>
                <a:srgbClr val="FFFFFF"/>
              </a:solidFill>
              <a:latin typeface="メイリオ"/>
              <a:ea typeface="メイリオ"/>
              <a:cs typeface="メイリオ"/>
            </a:endParaRPr>
          </a:p>
        </p:txBody>
      </p:sp>
      <p:grpSp>
        <p:nvGrpSpPr>
          <p:cNvPr id="228" name="図形グループ 227"/>
          <p:cNvGrpSpPr/>
          <p:nvPr/>
        </p:nvGrpSpPr>
        <p:grpSpPr>
          <a:xfrm>
            <a:off x="1957272" y="3785874"/>
            <a:ext cx="317500" cy="157483"/>
            <a:chOff x="6769100" y="1390650"/>
            <a:chExt cx="317500" cy="157483"/>
          </a:xfrm>
        </p:grpSpPr>
        <p:sp>
          <p:nvSpPr>
            <p:cNvPr id="229" name="正方形/長方形 22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0" name="円/楕円 22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31" name="直線コネクタ 230"/>
            <p:cNvCxnSpPr>
              <a:stCxn id="230" idx="6"/>
              <a:endCxn id="22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32" name="図形グループ 231"/>
          <p:cNvGrpSpPr/>
          <p:nvPr/>
        </p:nvGrpSpPr>
        <p:grpSpPr>
          <a:xfrm>
            <a:off x="1957272" y="3979336"/>
            <a:ext cx="317500" cy="157483"/>
            <a:chOff x="6769100" y="1390650"/>
            <a:chExt cx="317500" cy="157483"/>
          </a:xfrm>
        </p:grpSpPr>
        <p:sp>
          <p:nvSpPr>
            <p:cNvPr id="233" name="正方形/長方形 23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4" name="円/楕円 23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35" name="直線コネクタ 234"/>
            <p:cNvCxnSpPr>
              <a:stCxn id="234" idx="6"/>
              <a:endCxn id="23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36" name="図形グループ 235"/>
          <p:cNvGrpSpPr/>
          <p:nvPr/>
        </p:nvGrpSpPr>
        <p:grpSpPr>
          <a:xfrm>
            <a:off x="1957272" y="4160929"/>
            <a:ext cx="317500" cy="157483"/>
            <a:chOff x="6769100" y="1390650"/>
            <a:chExt cx="317500" cy="157483"/>
          </a:xfrm>
        </p:grpSpPr>
        <p:sp>
          <p:nvSpPr>
            <p:cNvPr id="237" name="正方形/長方形 23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8" name="円/楕円 23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39" name="直線コネクタ 238"/>
            <p:cNvCxnSpPr>
              <a:stCxn id="238" idx="6"/>
              <a:endCxn id="23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48" name="フローチャート: 磁気ディスク 247"/>
          <p:cNvSpPr/>
          <p:nvPr/>
        </p:nvSpPr>
        <p:spPr>
          <a:xfrm>
            <a:off x="2387974" y="4063994"/>
            <a:ext cx="374652" cy="254418"/>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49" name="フローチャート: 磁気ディスク 248"/>
          <p:cNvSpPr/>
          <p:nvPr/>
        </p:nvSpPr>
        <p:spPr>
          <a:xfrm>
            <a:off x="2387974" y="3797300"/>
            <a:ext cx="374652" cy="254418"/>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250" name="図形グループ 249"/>
          <p:cNvGrpSpPr/>
          <p:nvPr/>
        </p:nvGrpSpPr>
        <p:grpSpPr>
          <a:xfrm>
            <a:off x="633724" y="5027320"/>
            <a:ext cx="517785" cy="587435"/>
            <a:chOff x="2667295" y="1059799"/>
            <a:chExt cx="681672" cy="722281"/>
          </a:xfrm>
        </p:grpSpPr>
        <p:sp>
          <p:nvSpPr>
            <p:cNvPr id="251" name="角丸四角形 250"/>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252" name="図 251"/>
            <p:cNvPicPr>
              <a:picLocks noChangeAspect="1"/>
            </p:cNvPicPr>
            <p:nvPr/>
          </p:nvPicPr>
          <p:blipFill>
            <a:blip r:embed="rId5">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253" name="図形グループ 252"/>
          <p:cNvGrpSpPr/>
          <p:nvPr/>
        </p:nvGrpSpPr>
        <p:grpSpPr>
          <a:xfrm>
            <a:off x="722760" y="5245166"/>
            <a:ext cx="265954" cy="577851"/>
            <a:chOff x="1946324" y="4125162"/>
            <a:chExt cx="969964" cy="2007872"/>
          </a:xfrm>
        </p:grpSpPr>
        <p:sp>
          <p:nvSpPr>
            <p:cNvPr id="254" name="円/楕円 25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255" name="フローチャート: 論理積ゲート 254"/>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262" name="テキスト ボックス 261"/>
          <p:cNvSpPr txBox="1"/>
          <p:nvPr/>
        </p:nvSpPr>
        <p:spPr>
          <a:xfrm>
            <a:off x="4821901" y="1825501"/>
            <a:ext cx="3904977" cy="338554"/>
          </a:xfrm>
          <a:prstGeom prst="rect">
            <a:avLst/>
          </a:prstGeom>
          <a:noFill/>
        </p:spPr>
        <p:txBody>
          <a:bodyPr wrap="square" rtlCol="0">
            <a:spAutoFit/>
          </a:bodyPr>
          <a:lstStyle/>
          <a:p>
            <a:pPr algn="ctr"/>
            <a:r>
              <a:rPr kumimoji="1" lang="ja-JP" altLang="en-US" sz="1600" dirty="0" smtClean="0">
                <a:solidFill>
                  <a:schemeClr val="bg1"/>
                </a:solidFill>
                <a:latin typeface="メイリオ"/>
                <a:ea typeface="メイリオ"/>
                <a:cs typeface="メイリオ"/>
              </a:rPr>
              <a:t>クラウド・コンピューティング</a:t>
            </a:r>
            <a:endParaRPr kumimoji="1" lang="ja-JP" altLang="en-US" sz="1600" dirty="0">
              <a:solidFill>
                <a:schemeClr val="bg1"/>
              </a:solidFill>
              <a:latin typeface="メイリオ"/>
              <a:ea typeface="メイリオ"/>
              <a:cs typeface="メイリオ"/>
            </a:endParaRPr>
          </a:p>
        </p:txBody>
      </p:sp>
      <p:sp>
        <p:nvSpPr>
          <p:cNvPr id="263" name="テキスト ボックス 262"/>
          <p:cNvSpPr txBox="1"/>
          <p:nvPr/>
        </p:nvSpPr>
        <p:spPr>
          <a:xfrm>
            <a:off x="352111" y="1825501"/>
            <a:ext cx="3904977" cy="338554"/>
          </a:xfrm>
          <a:prstGeom prst="rect">
            <a:avLst/>
          </a:prstGeom>
          <a:noFill/>
        </p:spPr>
        <p:txBody>
          <a:bodyPr wrap="square" rtlCol="0">
            <a:spAutoFit/>
          </a:bodyPr>
          <a:lstStyle/>
          <a:p>
            <a:pPr algn="ctr"/>
            <a:r>
              <a:rPr kumimoji="1" lang="ja-JP" altLang="en-US" sz="1600" dirty="0" smtClean="0">
                <a:solidFill>
                  <a:schemeClr val="bg1"/>
                </a:solidFill>
                <a:latin typeface="メイリオ"/>
                <a:ea typeface="メイリオ"/>
                <a:cs typeface="メイリオ"/>
              </a:rPr>
              <a:t>クラウド・コンピューティング</a:t>
            </a:r>
            <a:endParaRPr kumimoji="1" lang="ja-JP" altLang="en-US" sz="1600" dirty="0">
              <a:solidFill>
                <a:schemeClr val="bg1"/>
              </a:solidFill>
              <a:latin typeface="メイリオ"/>
              <a:ea typeface="メイリオ"/>
              <a:cs typeface="メイリオ"/>
            </a:endParaRPr>
          </a:p>
        </p:txBody>
      </p:sp>
      <p:sp>
        <p:nvSpPr>
          <p:cNvPr id="264" name="正方形/長方形 263"/>
          <p:cNvSpPr/>
          <p:nvPr/>
        </p:nvSpPr>
        <p:spPr>
          <a:xfrm>
            <a:off x="559060" y="2269428"/>
            <a:ext cx="1112146" cy="611033"/>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dirty="0" err="1" smtClean="0">
                <a:solidFill>
                  <a:srgbClr val="FFFFFF"/>
                </a:solidFill>
                <a:latin typeface="メイリオ"/>
                <a:ea typeface="メイリオ"/>
                <a:cs typeface="メイリオ"/>
              </a:rPr>
              <a:t>SaaS</a:t>
            </a:r>
            <a:endParaRPr kumimoji="1" lang="en-US" altLang="ja-JP" sz="1000" dirty="0" smtClean="0">
              <a:solidFill>
                <a:srgbClr val="FFFFFF"/>
              </a:solidFill>
              <a:latin typeface="メイリオ"/>
              <a:ea typeface="メイリオ"/>
              <a:cs typeface="メイリオ"/>
            </a:endParaRPr>
          </a:p>
          <a:p>
            <a:pPr algn="ctr"/>
            <a:r>
              <a:rPr kumimoji="1" lang="ja-JP" altLang="en-US" sz="800" dirty="0" smtClean="0">
                <a:solidFill>
                  <a:srgbClr val="FFFFFF"/>
                </a:solidFill>
                <a:latin typeface="メイリオ"/>
                <a:ea typeface="メイリオ"/>
                <a:cs typeface="メイリオ"/>
              </a:rPr>
              <a:t>コミュニケーション</a:t>
            </a:r>
            <a:endParaRPr kumimoji="1" lang="en-US" altLang="ja-JP" sz="800" dirty="0" smtClean="0">
              <a:solidFill>
                <a:srgbClr val="FFFFFF"/>
              </a:solidFill>
              <a:latin typeface="メイリオ"/>
              <a:ea typeface="メイリオ"/>
              <a:cs typeface="メイリオ"/>
            </a:endParaRPr>
          </a:p>
          <a:p>
            <a:pPr algn="ctr"/>
            <a:r>
              <a:rPr lang="ja-JP" altLang="en-US" sz="800" dirty="0" smtClean="0">
                <a:solidFill>
                  <a:srgbClr val="FFFFFF"/>
                </a:solidFill>
                <a:latin typeface="メイリオ"/>
                <a:ea typeface="メイリオ"/>
                <a:cs typeface="メイリオ"/>
              </a:rPr>
              <a:t>コラボレーション</a:t>
            </a:r>
            <a:endParaRPr kumimoji="1" lang="en-US" altLang="ja-JP" sz="800" dirty="0" smtClean="0">
              <a:solidFill>
                <a:srgbClr val="FFFFFF"/>
              </a:solidFill>
              <a:latin typeface="メイリオ"/>
              <a:ea typeface="メイリオ"/>
              <a:cs typeface="メイリオ"/>
            </a:endParaRPr>
          </a:p>
        </p:txBody>
      </p:sp>
      <p:sp>
        <p:nvSpPr>
          <p:cNvPr id="265" name="正方形/長方形 264"/>
          <p:cNvSpPr/>
          <p:nvPr/>
        </p:nvSpPr>
        <p:spPr>
          <a:xfrm>
            <a:off x="1777568" y="2269428"/>
            <a:ext cx="1112146" cy="611033"/>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00" dirty="0" err="1" smtClean="0">
                <a:solidFill>
                  <a:srgbClr val="FFFFFF"/>
                </a:solidFill>
                <a:latin typeface="メイリオ"/>
                <a:ea typeface="メイリオ"/>
                <a:cs typeface="メイリオ"/>
              </a:rPr>
              <a:t>SaaS</a:t>
            </a:r>
            <a:r>
              <a:rPr lang="en-US" altLang="ja-JP" sz="1000" dirty="0" smtClean="0">
                <a:solidFill>
                  <a:srgbClr val="FFFFFF"/>
                </a:solidFill>
                <a:latin typeface="メイリオ"/>
                <a:ea typeface="メイリオ"/>
                <a:cs typeface="メイリオ"/>
              </a:rPr>
              <a:t>/</a:t>
            </a:r>
            <a:r>
              <a:rPr lang="en-US" altLang="ja-JP" sz="1000" dirty="0" err="1" smtClean="0">
                <a:solidFill>
                  <a:srgbClr val="FFFFFF"/>
                </a:solidFill>
                <a:latin typeface="メイリオ"/>
                <a:ea typeface="メイリオ"/>
                <a:cs typeface="メイリオ"/>
              </a:rPr>
              <a:t>PaaS</a:t>
            </a:r>
            <a:r>
              <a:rPr lang="ja-JP" altLang="en-US" sz="1000" dirty="0" smtClean="0">
                <a:solidFill>
                  <a:srgbClr val="FFFFFF"/>
                </a:solidFill>
                <a:latin typeface="メイリオ"/>
                <a:ea typeface="メイリオ"/>
                <a:cs typeface="メイリオ"/>
              </a:rPr>
              <a:t>など</a:t>
            </a:r>
            <a:endParaRPr lang="en-US" altLang="ja-JP" sz="1000" dirty="0" smtClean="0">
              <a:solidFill>
                <a:srgbClr val="FFFFFF"/>
              </a:solidFill>
              <a:latin typeface="メイリオ"/>
              <a:ea typeface="メイリオ"/>
              <a:cs typeface="メイリオ"/>
            </a:endParaRPr>
          </a:p>
        </p:txBody>
      </p:sp>
      <p:sp>
        <p:nvSpPr>
          <p:cNvPr id="266" name="円柱 265"/>
          <p:cNvSpPr/>
          <p:nvPr/>
        </p:nvSpPr>
        <p:spPr>
          <a:xfrm>
            <a:off x="2998812" y="2269428"/>
            <a:ext cx="1093443" cy="589845"/>
          </a:xfrm>
          <a:prstGeom prst="can">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メイリオ"/>
                <a:ea typeface="メイリオ"/>
                <a:cs typeface="メイリオ"/>
              </a:rPr>
              <a:t>コーポレイト</a:t>
            </a:r>
            <a:endParaRPr kumimoji="1" lang="en-US" altLang="ja-JP" sz="1000" dirty="0" smtClean="0">
              <a:solidFill>
                <a:srgbClr val="FFFFFF"/>
              </a:solidFill>
              <a:latin typeface="メイリオ"/>
              <a:ea typeface="メイリオ"/>
              <a:cs typeface="メイリオ"/>
            </a:endParaRPr>
          </a:p>
          <a:p>
            <a:pPr algn="ctr"/>
            <a:r>
              <a:rPr kumimoji="1" lang="ja-JP" altLang="en-US" sz="1000" dirty="0" smtClean="0">
                <a:solidFill>
                  <a:srgbClr val="FFFFFF"/>
                </a:solidFill>
                <a:latin typeface="メイリオ"/>
                <a:ea typeface="メイリオ"/>
                <a:cs typeface="メイリオ"/>
              </a:rPr>
              <a:t>ストレージ</a:t>
            </a:r>
            <a:endParaRPr kumimoji="1" lang="ja-JP" altLang="en-US" sz="1000" dirty="0">
              <a:solidFill>
                <a:srgbClr val="FFFFFF"/>
              </a:solidFill>
              <a:latin typeface="メイリオ"/>
              <a:ea typeface="メイリオ"/>
              <a:cs typeface="メイリオ"/>
            </a:endParaRPr>
          </a:p>
        </p:txBody>
      </p:sp>
      <p:cxnSp>
        <p:nvCxnSpPr>
          <p:cNvPr id="26" name="直線コネクタ 25"/>
          <p:cNvCxnSpPr/>
          <p:nvPr/>
        </p:nvCxnSpPr>
        <p:spPr>
          <a:xfrm>
            <a:off x="951633" y="3493439"/>
            <a:ext cx="1" cy="1033844"/>
          </a:xfrm>
          <a:prstGeom prst="line">
            <a:avLst/>
          </a:prstGeom>
          <a:ln w="57150" cmpd="sng">
            <a:solidFill>
              <a:srgbClr val="0000FF"/>
            </a:solidFill>
          </a:ln>
        </p:spPr>
        <p:style>
          <a:lnRef idx="2">
            <a:schemeClr val="accent1"/>
          </a:lnRef>
          <a:fillRef idx="0">
            <a:schemeClr val="accent1"/>
          </a:fillRef>
          <a:effectRef idx="1">
            <a:schemeClr val="accent1"/>
          </a:effectRef>
          <a:fontRef idx="minor">
            <a:schemeClr val="tx1"/>
          </a:fontRef>
        </p:style>
      </p:cxnSp>
      <p:sp>
        <p:nvSpPr>
          <p:cNvPr id="24" name="正方形/長方形 23"/>
          <p:cNvSpPr/>
          <p:nvPr/>
        </p:nvSpPr>
        <p:spPr>
          <a:xfrm>
            <a:off x="559060" y="3817624"/>
            <a:ext cx="771529" cy="500788"/>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ネットワーク</a:t>
            </a:r>
            <a:endParaRPr kumimoji="1" lang="en-US" altLang="ja-JP" sz="800" dirty="0" smtClean="0">
              <a:solidFill>
                <a:srgbClr val="FFFFFF"/>
              </a:solidFill>
              <a:latin typeface="ＭＳ Ｐゴシック"/>
              <a:ea typeface="ＭＳ Ｐゴシック"/>
              <a:cs typeface="ＭＳ Ｐゴシック"/>
            </a:endParaRPr>
          </a:p>
          <a:p>
            <a:pPr algn="ctr"/>
            <a:r>
              <a:rPr lang="ja-JP" altLang="en-US" sz="800" dirty="0" smtClean="0">
                <a:solidFill>
                  <a:srgbClr val="FFFFFF"/>
                </a:solidFill>
                <a:latin typeface="ＭＳ Ｐゴシック"/>
                <a:ea typeface="ＭＳ Ｐゴシック"/>
                <a:cs typeface="ＭＳ Ｐゴシック"/>
              </a:rPr>
              <a:t>機器</a:t>
            </a:r>
            <a:endParaRPr kumimoji="1" lang="ja-JP" altLang="en-US" sz="800" dirty="0">
              <a:solidFill>
                <a:srgbClr val="FFFFFF"/>
              </a:solidFill>
              <a:latin typeface="ＭＳ Ｐゴシック"/>
              <a:ea typeface="ＭＳ Ｐゴシック"/>
              <a:cs typeface="ＭＳ Ｐゴシック"/>
            </a:endParaRPr>
          </a:p>
        </p:txBody>
      </p:sp>
      <p:sp>
        <p:nvSpPr>
          <p:cNvPr id="18" name="角丸四角形 17"/>
          <p:cNvSpPr/>
          <p:nvPr/>
        </p:nvSpPr>
        <p:spPr>
          <a:xfrm>
            <a:off x="611841" y="4527283"/>
            <a:ext cx="3485636" cy="359882"/>
          </a:xfrm>
          <a:prstGeom prst="round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smtClean="0">
                <a:solidFill>
                  <a:srgbClr val="FFFFFF"/>
                </a:solidFill>
                <a:latin typeface="メイリオ"/>
                <a:ea typeface="メイリオ"/>
                <a:cs typeface="メイリオ"/>
              </a:rPr>
              <a:t>LAN</a:t>
            </a:r>
            <a:endParaRPr kumimoji="1" lang="ja-JP" altLang="en-US" sz="2000" dirty="0">
              <a:solidFill>
                <a:srgbClr val="FFFFFF"/>
              </a:solidFill>
              <a:latin typeface="メイリオ"/>
              <a:ea typeface="メイリオ"/>
              <a:cs typeface="メイリオ"/>
            </a:endParaRPr>
          </a:p>
        </p:txBody>
      </p:sp>
      <p:sp>
        <p:nvSpPr>
          <p:cNvPr id="267" name="角丸四角形 266"/>
          <p:cNvSpPr/>
          <p:nvPr/>
        </p:nvSpPr>
        <p:spPr>
          <a:xfrm>
            <a:off x="577683" y="3151338"/>
            <a:ext cx="3485636" cy="359882"/>
          </a:xfrm>
          <a:prstGeom prst="round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メイリオ"/>
                <a:ea typeface="メイリオ"/>
                <a:cs typeface="メイリオ"/>
              </a:rPr>
              <a:t>インターネット</a:t>
            </a:r>
            <a:r>
              <a:rPr lang="ja-JP" altLang="en-US" dirty="0" smtClean="0">
                <a:solidFill>
                  <a:srgbClr val="FFFFFF"/>
                </a:solidFill>
                <a:latin typeface="メイリオ"/>
                <a:ea typeface="メイリオ"/>
                <a:cs typeface="メイリオ"/>
              </a:rPr>
              <a:t>／専用線</a:t>
            </a:r>
            <a:endParaRPr kumimoji="1" lang="ja-JP" altLang="en-US" dirty="0">
              <a:solidFill>
                <a:srgbClr val="FFFFFF"/>
              </a:solidFill>
              <a:latin typeface="メイリオ"/>
              <a:ea typeface="メイリオ"/>
              <a:cs typeface="メイリオ"/>
            </a:endParaRPr>
          </a:p>
        </p:txBody>
      </p:sp>
      <p:sp>
        <p:nvSpPr>
          <p:cNvPr id="19" name="正方形/長方形 18"/>
          <p:cNvSpPr/>
          <p:nvPr/>
        </p:nvSpPr>
        <p:spPr>
          <a:xfrm>
            <a:off x="2610393" y="5213492"/>
            <a:ext cx="1481862" cy="851363"/>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5" name="正方形/長方形 134"/>
          <p:cNvSpPr/>
          <p:nvPr/>
        </p:nvSpPr>
        <p:spPr>
          <a:xfrm>
            <a:off x="3391429" y="5301802"/>
            <a:ext cx="658378" cy="179483"/>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smtClean="0">
                <a:solidFill>
                  <a:srgbClr val="FFFFFF"/>
                </a:solidFill>
                <a:latin typeface="ＭＳ Ｐゴシック"/>
                <a:ea typeface="ＭＳ Ｐゴシック"/>
                <a:cs typeface="ＭＳ Ｐゴシック"/>
              </a:rPr>
              <a:t>プログラム</a:t>
            </a:r>
            <a:endParaRPr kumimoji="1" lang="ja-JP" altLang="en-US" sz="800" dirty="0">
              <a:solidFill>
                <a:srgbClr val="FFFFFF"/>
              </a:solidFill>
              <a:latin typeface="ＭＳ Ｐゴシック"/>
              <a:ea typeface="ＭＳ Ｐゴシック"/>
              <a:cs typeface="ＭＳ Ｐゴシック"/>
            </a:endParaRPr>
          </a:p>
        </p:txBody>
      </p:sp>
      <p:sp>
        <p:nvSpPr>
          <p:cNvPr id="136" name="正方形/長方形 135"/>
          <p:cNvSpPr/>
          <p:nvPr/>
        </p:nvSpPr>
        <p:spPr>
          <a:xfrm>
            <a:off x="3391429" y="5546857"/>
            <a:ext cx="658378" cy="179483"/>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smtClean="0">
                <a:solidFill>
                  <a:srgbClr val="FFFFFF"/>
                </a:solidFill>
                <a:latin typeface="ＭＳ Ｐゴシック"/>
                <a:ea typeface="ＭＳ Ｐゴシック"/>
                <a:cs typeface="ＭＳ Ｐゴシック"/>
              </a:rPr>
              <a:t>プログラム</a:t>
            </a:r>
            <a:endParaRPr kumimoji="1" lang="ja-JP" altLang="en-US" sz="800" dirty="0">
              <a:solidFill>
                <a:srgbClr val="FFFFFF"/>
              </a:solidFill>
              <a:latin typeface="ＭＳ Ｐゴシック"/>
              <a:ea typeface="ＭＳ Ｐゴシック"/>
              <a:cs typeface="ＭＳ Ｐゴシック"/>
            </a:endParaRPr>
          </a:p>
        </p:txBody>
      </p:sp>
      <p:sp>
        <p:nvSpPr>
          <p:cNvPr id="138" name="正方形/長方形 137"/>
          <p:cNvSpPr/>
          <p:nvPr/>
        </p:nvSpPr>
        <p:spPr>
          <a:xfrm>
            <a:off x="3391429" y="5788880"/>
            <a:ext cx="658378" cy="179483"/>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smtClean="0">
                <a:solidFill>
                  <a:srgbClr val="FFFFFF"/>
                </a:solidFill>
                <a:latin typeface="ＭＳ Ｐゴシック"/>
                <a:ea typeface="ＭＳ Ｐゴシック"/>
                <a:cs typeface="ＭＳ Ｐゴシック"/>
              </a:rPr>
              <a:t>プログラム</a:t>
            </a:r>
            <a:endParaRPr kumimoji="1" lang="ja-JP" altLang="en-US" sz="800" dirty="0">
              <a:solidFill>
                <a:srgbClr val="FFFFFF"/>
              </a:solidFill>
              <a:latin typeface="ＭＳ Ｐゴシック"/>
              <a:ea typeface="ＭＳ Ｐゴシック"/>
              <a:cs typeface="ＭＳ Ｐゴシック"/>
            </a:endParaRPr>
          </a:p>
        </p:txBody>
      </p:sp>
      <p:sp>
        <p:nvSpPr>
          <p:cNvPr id="168" name="テキスト ボックス 167"/>
          <p:cNvSpPr txBox="1"/>
          <p:nvPr/>
        </p:nvSpPr>
        <p:spPr>
          <a:xfrm>
            <a:off x="379103" y="5895281"/>
            <a:ext cx="800219" cy="276999"/>
          </a:xfrm>
          <a:prstGeom prst="rect">
            <a:avLst/>
          </a:prstGeom>
          <a:noFill/>
        </p:spPr>
        <p:txBody>
          <a:bodyPr wrap="none" rtlCol="0">
            <a:spAutoFit/>
          </a:bodyPr>
          <a:lstStyle/>
          <a:p>
            <a:r>
              <a:rPr kumimoji="1" lang="ja-JP" altLang="en-US" sz="1200" dirty="0" smtClean="0">
                <a:solidFill>
                  <a:schemeClr val="bg1"/>
                </a:solidFill>
                <a:latin typeface="メイリオ"/>
                <a:ea typeface="メイリオ"/>
                <a:cs typeface="メイリオ"/>
              </a:rPr>
              <a:t>オフィス</a:t>
            </a:r>
            <a:endParaRPr kumimoji="1" lang="ja-JP" altLang="en-US" sz="1200" dirty="0">
              <a:solidFill>
                <a:schemeClr val="bg1"/>
              </a:solidFill>
              <a:latin typeface="メイリオ"/>
              <a:ea typeface="メイリオ"/>
              <a:cs typeface="メイリオ"/>
            </a:endParaRPr>
          </a:p>
        </p:txBody>
      </p:sp>
      <p:sp>
        <p:nvSpPr>
          <p:cNvPr id="139" name="円柱 138"/>
          <p:cNvSpPr/>
          <p:nvPr/>
        </p:nvSpPr>
        <p:spPr>
          <a:xfrm>
            <a:off x="2762626" y="5301803"/>
            <a:ext cx="557429" cy="678536"/>
          </a:xfrm>
          <a:prstGeom prst="can">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メイリオ"/>
              <a:ea typeface="メイリオ"/>
              <a:cs typeface="メイリオ"/>
            </a:endParaRPr>
          </a:p>
        </p:txBody>
      </p:sp>
      <p:grpSp>
        <p:nvGrpSpPr>
          <p:cNvPr id="213" name="図形グループ 212"/>
          <p:cNvGrpSpPr/>
          <p:nvPr/>
        </p:nvGrpSpPr>
        <p:grpSpPr>
          <a:xfrm>
            <a:off x="2428962" y="5032403"/>
            <a:ext cx="517785" cy="587435"/>
            <a:chOff x="2667295" y="1059799"/>
            <a:chExt cx="681672" cy="722281"/>
          </a:xfrm>
        </p:grpSpPr>
        <p:sp>
          <p:nvSpPr>
            <p:cNvPr id="214" name="角丸四角形 213"/>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215" name="図 214"/>
            <p:cNvPicPr>
              <a:picLocks noChangeAspect="1"/>
            </p:cNvPicPr>
            <p:nvPr/>
          </p:nvPicPr>
          <p:blipFill>
            <a:blip r:embed="rId5">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216" name="図形グループ 215"/>
          <p:cNvGrpSpPr/>
          <p:nvPr/>
        </p:nvGrpSpPr>
        <p:grpSpPr>
          <a:xfrm>
            <a:off x="2610393" y="5262332"/>
            <a:ext cx="265954" cy="577851"/>
            <a:chOff x="1946324" y="4125162"/>
            <a:chExt cx="969964" cy="2007872"/>
          </a:xfrm>
        </p:grpSpPr>
        <p:sp>
          <p:nvSpPr>
            <p:cNvPr id="217" name="円/楕円 21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218" name="フローチャート: 論理積ゲート 21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23" name="テキスト ボックス 22"/>
          <p:cNvSpPr txBox="1"/>
          <p:nvPr/>
        </p:nvSpPr>
        <p:spPr>
          <a:xfrm>
            <a:off x="7101036" y="4468153"/>
            <a:ext cx="1075685" cy="461665"/>
          </a:xfrm>
          <a:prstGeom prst="rect">
            <a:avLst/>
          </a:prstGeom>
          <a:noFill/>
        </p:spPr>
        <p:txBody>
          <a:bodyPr wrap="none" rtlCol="0">
            <a:spAutoFit/>
          </a:bodyPr>
          <a:lstStyle/>
          <a:p>
            <a:r>
              <a:rPr kumimoji="1" lang="ja-JP" altLang="en-US" sz="800" dirty="0" smtClean="0">
                <a:latin typeface="メイリオ"/>
                <a:ea typeface="メイリオ"/>
                <a:cs typeface="メイリオ"/>
              </a:rPr>
              <a:t>通信速度：</a:t>
            </a:r>
            <a:r>
              <a:rPr kumimoji="1" lang="en-US" altLang="ja-JP" sz="800" dirty="0" smtClean="0">
                <a:latin typeface="メイリオ"/>
                <a:ea typeface="メイリオ"/>
                <a:cs typeface="メイリオ"/>
              </a:rPr>
              <a:t>10Gbps</a:t>
            </a:r>
          </a:p>
          <a:p>
            <a:r>
              <a:rPr lang="ja-JP" altLang="en-US" sz="800" dirty="0" smtClean="0">
                <a:latin typeface="メイリオ"/>
                <a:ea typeface="メイリオ"/>
                <a:cs typeface="メイリオ"/>
              </a:rPr>
              <a:t>遅延時間：</a:t>
            </a:r>
            <a:r>
              <a:rPr lang="en-US" altLang="ja-JP" sz="800" dirty="0" smtClean="0">
                <a:latin typeface="メイリオ"/>
                <a:ea typeface="メイリオ"/>
                <a:cs typeface="メイリオ"/>
              </a:rPr>
              <a:t>5ms</a:t>
            </a:r>
          </a:p>
          <a:p>
            <a:r>
              <a:rPr kumimoji="1" lang="ja-JP" altLang="en-US" sz="800" dirty="0" smtClean="0">
                <a:latin typeface="メイリオ"/>
                <a:ea typeface="メイリオ"/>
                <a:cs typeface="メイリオ"/>
              </a:rPr>
              <a:t>信頼性：</a:t>
            </a:r>
            <a:r>
              <a:rPr kumimoji="1" lang="en-US" altLang="ja-JP" sz="800" dirty="0" smtClean="0">
                <a:latin typeface="メイリオ"/>
                <a:ea typeface="メイリオ"/>
                <a:cs typeface="メイリオ"/>
              </a:rPr>
              <a:t>99.999%</a:t>
            </a:r>
            <a:endParaRPr kumimoji="1" lang="ja-JP" altLang="en-US" sz="800" dirty="0">
              <a:latin typeface="メイリオ"/>
              <a:ea typeface="メイリオ"/>
              <a:cs typeface="メイリオ"/>
            </a:endParaRPr>
          </a:p>
        </p:txBody>
      </p:sp>
    </p:spTree>
    <p:extLst>
      <p:ext uri="{BB962C8B-B14F-4D97-AF65-F5344CB8AC3E}">
        <p14:creationId xmlns:p14="http://schemas.microsoft.com/office/powerpoint/2010/main" val="33670836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2400" dirty="0" smtClean="0"/>
              <a:t>周波数帯ごとの主な用途 </a:t>
            </a:r>
            <a:r>
              <a:rPr kumimoji="1" lang="en-US" altLang="ja-JP" sz="2400" dirty="0" smtClean="0"/>
              <a:t>(</a:t>
            </a:r>
            <a:r>
              <a:rPr kumimoji="1" lang="ja-JP" altLang="en-US" sz="2400" dirty="0" smtClean="0"/>
              <a:t>総務省</a:t>
            </a:r>
            <a:r>
              <a:rPr kumimoji="1" lang="en-US" altLang="ja-JP" sz="2400" dirty="0" smtClean="0"/>
              <a:t>:</a:t>
            </a:r>
            <a:r>
              <a:rPr kumimoji="1" lang="ja-JP" altLang="en-US" sz="2400" dirty="0" smtClean="0"/>
              <a:t>電波利用ホームページ</a:t>
            </a:r>
            <a:r>
              <a:rPr kumimoji="1" lang="en-US" altLang="ja-JP" sz="2400" dirty="0" smtClean="0"/>
              <a:t>)</a:t>
            </a:r>
            <a:endParaRPr kumimoji="1" lang="ja-JP" altLang="en-US" sz="2400" dirty="0"/>
          </a:p>
        </p:txBody>
      </p:sp>
      <p:pic>
        <p:nvPicPr>
          <p:cNvPr id="1026" name="Picture 2" descr="http://www.tele.soumu.go.jp/j/adm/freq/search/myuse/summary/__icsFiles/artimage/2014/02/07/c_summary2/eqsp0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588" y="1262616"/>
            <a:ext cx="7442437" cy="5074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23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400" dirty="0" smtClean="0"/>
              <a:t>電波使用状況 </a:t>
            </a:r>
            <a:r>
              <a:rPr lang="en-US" altLang="ja-JP" sz="2400" dirty="0" smtClean="0"/>
              <a:t>(</a:t>
            </a:r>
            <a:r>
              <a:rPr lang="ja-JP" altLang="en-US" sz="2400" dirty="0"/>
              <a:t>総務省</a:t>
            </a:r>
            <a:r>
              <a:rPr lang="en-US" altLang="ja-JP" sz="2400" dirty="0"/>
              <a:t>:</a:t>
            </a:r>
            <a:r>
              <a:rPr lang="ja-JP" altLang="en-US" sz="2400" dirty="0"/>
              <a:t>電波利用ホームページ</a:t>
            </a:r>
            <a:r>
              <a:rPr lang="en-US" altLang="ja-JP" sz="2400" dirty="0"/>
              <a:t>)</a:t>
            </a:r>
            <a:endParaRPr kumimoji="1" lang="ja-JP" altLang="en-US" sz="2400" dirty="0"/>
          </a:p>
        </p:txBody>
      </p:sp>
      <p:pic>
        <p:nvPicPr>
          <p:cNvPr id="4" name="図 3"/>
          <p:cNvPicPr>
            <a:picLocks noChangeAspect="1"/>
          </p:cNvPicPr>
          <p:nvPr/>
        </p:nvPicPr>
        <p:blipFill>
          <a:blip r:embed="rId3"/>
          <a:stretch>
            <a:fillRect/>
          </a:stretch>
        </p:blipFill>
        <p:spPr>
          <a:xfrm>
            <a:off x="457200" y="828394"/>
            <a:ext cx="8155172" cy="5699727"/>
          </a:xfrm>
          <a:prstGeom prst="rect">
            <a:avLst/>
          </a:prstGeom>
        </p:spPr>
      </p:pic>
      <p:sp>
        <p:nvSpPr>
          <p:cNvPr id="5" name="正方形/長方形 4"/>
          <p:cNvSpPr/>
          <p:nvPr/>
        </p:nvSpPr>
        <p:spPr>
          <a:xfrm>
            <a:off x="2551814" y="4316819"/>
            <a:ext cx="850605" cy="531628"/>
          </a:xfrm>
          <a:prstGeom prst="rect">
            <a:avLst/>
          </a:prstGeom>
          <a:noFill/>
          <a:ln w="57150">
            <a:solidFill>
              <a:srgbClr val="C0000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800" dirty="0" smtClean="0">
              <a:solidFill>
                <a:srgbClr val="FFFFFF"/>
              </a:solidFill>
              <a:latin typeface="+mj-lt"/>
              <a:ea typeface="+mj-ea"/>
              <a:cs typeface="ＭＳ Ｐゴシック"/>
            </a:endParaRPr>
          </a:p>
        </p:txBody>
      </p:sp>
      <p:sp>
        <p:nvSpPr>
          <p:cNvPr id="6" name="正方形/長方形 5"/>
          <p:cNvSpPr/>
          <p:nvPr/>
        </p:nvSpPr>
        <p:spPr>
          <a:xfrm>
            <a:off x="5071730" y="4316819"/>
            <a:ext cx="1382233" cy="531628"/>
          </a:xfrm>
          <a:prstGeom prst="rect">
            <a:avLst/>
          </a:prstGeom>
          <a:noFill/>
          <a:ln w="57150">
            <a:solidFill>
              <a:srgbClr val="C0000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800" dirty="0" smtClean="0">
              <a:solidFill>
                <a:srgbClr val="FFFFFF"/>
              </a:solidFill>
              <a:latin typeface="+mj-lt"/>
              <a:ea typeface="+mj-ea"/>
              <a:cs typeface="ＭＳ Ｐゴシック"/>
            </a:endParaRPr>
          </a:p>
        </p:txBody>
      </p:sp>
    </p:spTree>
    <p:extLst>
      <p:ext uri="{BB962C8B-B14F-4D97-AF65-F5344CB8AC3E}">
        <p14:creationId xmlns:p14="http://schemas.microsoft.com/office/powerpoint/2010/main" val="3757802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Celular</a:t>
            </a:r>
            <a:r>
              <a:rPr kumimoji="1" lang="ja-JP" altLang="en-US" dirty="0" smtClean="0"/>
              <a:t>方式とは</a:t>
            </a:r>
            <a:endParaRPr kumimoji="1" lang="ja-JP" altLang="en-US" dirty="0"/>
          </a:p>
        </p:txBody>
      </p:sp>
      <p:grpSp>
        <p:nvGrpSpPr>
          <p:cNvPr id="54" name="グループ化 53"/>
          <p:cNvGrpSpPr/>
          <p:nvPr/>
        </p:nvGrpSpPr>
        <p:grpSpPr>
          <a:xfrm>
            <a:off x="5278370" y="1847901"/>
            <a:ext cx="3244272" cy="2188699"/>
            <a:chOff x="5278370" y="1847901"/>
            <a:chExt cx="3244272" cy="2188699"/>
          </a:xfrm>
        </p:grpSpPr>
        <p:grpSp>
          <p:nvGrpSpPr>
            <p:cNvPr id="16" name="グループ化 15"/>
            <p:cNvGrpSpPr/>
            <p:nvPr/>
          </p:nvGrpSpPr>
          <p:grpSpPr>
            <a:xfrm>
              <a:off x="5278370" y="2398340"/>
              <a:ext cx="1261872" cy="1087821"/>
              <a:chOff x="1527048" y="1856232"/>
              <a:chExt cx="1261872" cy="1087821"/>
            </a:xfrm>
          </p:grpSpPr>
          <p:sp>
            <p:nvSpPr>
              <p:cNvPr id="4" name="六角形 3"/>
              <p:cNvSpPr/>
              <p:nvPr/>
            </p:nvSpPr>
            <p:spPr>
              <a:xfrm>
                <a:off x="1527048" y="1856232"/>
                <a:ext cx="1261872" cy="1087821"/>
              </a:xfrm>
              <a:prstGeom prst="hexagon">
                <a:avLst/>
              </a:prstGeom>
              <a:solidFill>
                <a:schemeClr val="bg1"/>
              </a:solidFill>
              <a:ln>
                <a:solidFill>
                  <a:schemeClr val="accent1"/>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800" dirty="0" smtClean="0">
                  <a:solidFill>
                    <a:srgbClr val="FFFFFF"/>
                  </a:solidFill>
                  <a:latin typeface="+mj-lt"/>
                  <a:ea typeface="+mj-ea"/>
                  <a:cs typeface="ＭＳ Ｐゴシック"/>
                </a:endParaRPr>
              </a:p>
            </p:txBody>
          </p:sp>
          <p:grpSp>
            <p:nvGrpSpPr>
              <p:cNvPr id="15" name="グループ化 14"/>
              <p:cNvGrpSpPr/>
              <p:nvPr/>
            </p:nvGrpSpPr>
            <p:grpSpPr>
              <a:xfrm>
                <a:off x="1972562" y="2141355"/>
                <a:ext cx="370844" cy="517574"/>
                <a:chOff x="3483162" y="2033602"/>
                <a:chExt cx="370844" cy="517574"/>
              </a:xfrm>
            </p:grpSpPr>
            <p:sp>
              <p:nvSpPr>
                <p:cNvPr id="5" name="二等辺三角形 4"/>
                <p:cNvSpPr/>
                <p:nvPr/>
              </p:nvSpPr>
              <p:spPr>
                <a:xfrm>
                  <a:off x="3538728" y="2039112"/>
                  <a:ext cx="246888" cy="512064"/>
                </a:xfrm>
                <a:prstGeom prst="triangle">
                  <a:avLst/>
                </a:prstGeom>
                <a:solidFill>
                  <a:schemeClr val="accent2"/>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800" dirty="0" smtClean="0">
                    <a:solidFill>
                      <a:srgbClr val="FFFFFF"/>
                    </a:solidFill>
                    <a:latin typeface="+mj-lt"/>
                    <a:ea typeface="+mj-ea"/>
                    <a:cs typeface="ＭＳ Ｐゴシック"/>
                  </a:endParaRPr>
                </a:p>
              </p:txBody>
            </p:sp>
            <p:cxnSp>
              <p:nvCxnSpPr>
                <p:cNvPr id="7" name="直線コネクタ 6"/>
                <p:cNvCxnSpPr/>
                <p:nvPr/>
              </p:nvCxnSpPr>
              <p:spPr>
                <a:xfrm>
                  <a:off x="3588327" y="2111434"/>
                  <a:ext cx="152400"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8" name="直線コネクタ 7"/>
                <p:cNvCxnSpPr/>
                <p:nvPr/>
              </p:nvCxnSpPr>
              <p:spPr>
                <a:xfrm>
                  <a:off x="3588327" y="2161310"/>
                  <a:ext cx="152400"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grpSp>
              <p:nvGrpSpPr>
                <p:cNvPr id="11" name="グループ化 10"/>
                <p:cNvGrpSpPr/>
                <p:nvPr/>
              </p:nvGrpSpPr>
              <p:grpSpPr>
                <a:xfrm rot="2700000">
                  <a:off x="3654501" y="2034971"/>
                  <a:ext cx="199505" cy="199505"/>
                  <a:chOff x="3690851" y="1740131"/>
                  <a:chExt cx="199505" cy="199505"/>
                </a:xfrm>
              </p:grpSpPr>
              <p:sp>
                <p:nvSpPr>
                  <p:cNvPr id="9" name="円弧 8"/>
                  <p:cNvSpPr/>
                  <p:nvPr/>
                </p:nvSpPr>
                <p:spPr>
                  <a:xfrm>
                    <a:off x="3740727" y="1784466"/>
                    <a:ext cx="99753" cy="99753"/>
                  </a:xfrm>
                  <a:prstGeom prst="arc">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0" name="円弧 9"/>
                  <p:cNvSpPr/>
                  <p:nvPr/>
                </p:nvSpPr>
                <p:spPr>
                  <a:xfrm>
                    <a:off x="3690851" y="1740131"/>
                    <a:ext cx="199505" cy="199505"/>
                  </a:xfrm>
                  <a:prstGeom prst="arc">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grpSp>
              <p:nvGrpSpPr>
                <p:cNvPr id="12" name="グループ化 11"/>
                <p:cNvGrpSpPr/>
                <p:nvPr/>
              </p:nvGrpSpPr>
              <p:grpSpPr>
                <a:xfrm rot="13500000">
                  <a:off x="3483162" y="2033602"/>
                  <a:ext cx="199505" cy="199505"/>
                  <a:chOff x="3690851" y="1740131"/>
                  <a:chExt cx="199505" cy="199505"/>
                </a:xfrm>
              </p:grpSpPr>
              <p:sp>
                <p:nvSpPr>
                  <p:cNvPr id="13" name="円弧 12"/>
                  <p:cNvSpPr/>
                  <p:nvPr/>
                </p:nvSpPr>
                <p:spPr>
                  <a:xfrm>
                    <a:off x="3740727" y="1784466"/>
                    <a:ext cx="99753" cy="99753"/>
                  </a:xfrm>
                  <a:prstGeom prst="arc">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4" name="円弧 13"/>
                  <p:cNvSpPr/>
                  <p:nvPr/>
                </p:nvSpPr>
                <p:spPr>
                  <a:xfrm>
                    <a:off x="3690851" y="1740131"/>
                    <a:ext cx="199505" cy="199505"/>
                  </a:xfrm>
                  <a:prstGeom prst="arc">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grpSp>
        </p:grpSp>
        <p:grpSp>
          <p:nvGrpSpPr>
            <p:cNvPr id="17" name="グループ化 16"/>
            <p:cNvGrpSpPr/>
            <p:nvPr/>
          </p:nvGrpSpPr>
          <p:grpSpPr>
            <a:xfrm>
              <a:off x="6261632" y="1847901"/>
              <a:ext cx="1261872" cy="1087821"/>
              <a:chOff x="1527048" y="1856232"/>
              <a:chExt cx="1261872" cy="1087821"/>
            </a:xfrm>
          </p:grpSpPr>
          <p:sp>
            <p:nvSpPr>
              <p:cNvPr id="18" name="六角形 17"/>
              <p:cNvSpPr/>
              <p:nvPr/>
            </p:nvSpPr>
            <p:spPr>
              <a:xfrm>
                <a:off x="1527048" y="1856232"/>
                <a:ext cx="1261872" cy="1087821"/>
              </a:xfrm>
              <a:prstGeom prst="hexagon">
                <a:avLst/>
              </a:prstGeom>
              <a:solidFill>
                <a:schemeClr val="bg1"/>
              </a:solidFill>
              <a:ln>
                <a:solidFill>
                  <a:schemeClr val="accent1"/>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800" dirty="0" smtClean="0">
                  <a:solidFill>
                    <a:srgbClr val="FFFFFF"/>
                  </a:solidFill>
                  <a:latin typeface="+mj-lt"/>
                  <a:ea typeface="+mj-ea"/>
                  <a:cs typeface="ＭＳ Ｐゴシック"/>
                </a:endParaRPr>
              </a:p>
            </p:txBody>
          </p:sp>
          <p:grpSp>
            <p:nvGrpSpPr>
              <p:cNvPr id="19" name="グループ化 18"/>
              <p:cNvGrpSpPr/>
              <p:nvPr/>
            </p:nvGrpSpPr>
            <p:grpSpPr>
              <a:xfrm>
                <a:off x="1972562" y="2141355"/>
                <a:ext cx="370844" cy="517574"/>
                <a:chOff x="3483162" y="2033602"/>
                <a:chExt cx="370844" cy="517574"/>
              </a:xfrm>
            </p:grpSpPr>
            <p:sp>
              <p:nvSpPr>
                <p:cNvPr id="20" name="二等辺三角形 19"/>
                <p:cNvSpPr/>
                <p:nvPr/>
              </p:nvSpPr>
              <p:spPr>
                <a:xfrm>
                  <a:off x="3538728" y="2039112"/>
                  <a:ext cx="246888" cy="512064"/>
                </a:xfrm>
                <a:prstGeom prst="triangle">
                  <a:avLst/>
                </a:prstGeom>
                <a:solidFill>
                  <a:schemeClr val="accent2"/>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800" dirty="0" smtClean="0">
                    <a:solidFill>
                      <a:srgbClr val="FFFFFF"/>
                    </a:solidFill>
                    <a:latin typeface="+mj-lt"/>
                    <a:ea typeface="+mj-ea"/>
                    <a:cs typeface="ＭＳ Ｐゴシック"/>
                  </a:endParaRPr>
                </a:p>
              </p:txBody>
            </p:sp>
            <p:cxnSp>
              <p:nvCxnSpPr>
                <p:cNvPr id="21" name="直線コネクタ 20"/>
                <p:cNvCxnSpPr/>
                <p:nvPr/>
              </p:nvCxnSpPr>
              <p:spPr>
                <a:xfrm>
                  <a:off x="3588327" y="2111434"/>
                  <a:ext cx="152400"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2" name="直線コネクタ 21"/>
                <p:cNvCxnSpPr/>
                <p:nvPr/>
              </p:nvCxnSpPr>
              <p:spPr>
                <a:xfrm>
                  <a:off x="3588327" y="2161310"/>
                  <a:ext cx="152400"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grpSp>
              <p:nvGrpSpPr>
                <p:cNvPr id="23" name="グループ化 22"/>
                <p:cNvGrpSpPr/>
                <p:nvPr/>
              </p:nvGrpSpPr>
              <p:grpSpPr>
                <a:xfrm rot="2700000">
                  <a:off x="3654501" y="2034971"/>
                  <a:ext cx="199505" cy="199505"/>
                  <a:chOff x="3690851" y="1740131"/>
                  <a:chExt cx="199505" cy="199505"/>
                </a:xfrm>
              </p:grpSpPr>
              <p:sp>
                <p:nvSpPr>
                  <p:cNvPr id="27" name="円弧 26"/>
                  <p:cNvSpPr/>
                  <p:nvPr/>
                </p:nvSpPr>
                <p:spPr>
                  <a:xfrm>
                    <a:off x="3740727" y="1784466"/>
                    <a:ext cx="99753" cy="99753"/>
                  </a:xfrm>
                  <a:prstGeom prst="arc">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28" name="円弧 27"/>
                  <p:cNvSpPr/>
                  <p:nvPr/>
                </p:nvSpPr>
                <p:spPr>
                  <a:xfrm>
                    <a:off x="3690851" y="1740131"/>
                    <a:ext cx="199505" cy="199505"/>
                  </a:xfrm>
                  <a:prstGeom prst="arc">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grpSp>
              <p:nvGrpSpPr>
                <p:cNvPr id="24" name="グループ化 23"/>
                <p:cNvGrpSpPr/>
                <p:nvPr/>
              </p:nvGrpSpPr>
              <p:grpSpPr>
                <a:xfrm rot="13500000">
                  <a:off x="3483162" y="2033602"/>
                  <a:ext cx="199505" cy="199505"/>
                  <a:chOff x="3690851" y="1740131"/>
                  <a:chExt cx="199505" cy="199505"/>
                </a:xfrm>
              </p:grpSpPr>
              <p:sp>
                <p:nvSpPr>
                  <p:cNvPr id="25" name="円弧 24"/>
                  <p:cNvSpPr/>
                  <p:nvPr/>
                </p:nvSpPr>
                <p:spPr>
                  <a:xfrm>
                    <a:off x="3740727" y="1784466"/>
                    <a:ext cx="99753" cy="99753"/>
                  </a:xfrm>
                  <a:prstGeom prst="arc">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26" name="円弧 25"/>
                  <p:cNvSpPr/>
                  <p:nvPr/>
                </p:nvSpPr>
                <p:spPr>
                  <a:xfrm>
                    <a:off x="3690851" y="1740131"/>
                    <a:ext cx="199505" cy="199505"/>
                  </a:xfrm>
                  <a:prstGeom prst="arc">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grpSp>
        </p:grpSp>
        <p:grpSp>
          <p:nvGrpSpPr>
            <p:cNvPr id="29" name="グループ化 28"/>
            <p:cNvGrpSpPr/>
            <p:nvPr/>
          </p:nvGrpSpPr>
          <p:grpSpPr>
            <a:xfrm>
              <a:off x="6261632" y="2948779"/>
              <a:ext cx="1261872" cy="1087821"/>
              <a:chOff x="1527048" y="1856232"/>
              <a:chExt cx="1261872" cy="1087821"/>
            </a:xfrm>
          </p:grpSpPr>
          <p:sp>
            <p:nvSpPr>
              <p:cNvPr id="30" name="六角形 29"/>
              <p:cNvSpPr/>
              <p:nvPr/>
            </p:nvSpPr>
            <p:spPr>
              <a:xfrm>
                <a:off x="1527048" y="1856232"/>
                <a:ext cx="1261872" cy="1087821"/>
              </a:xfrm>
              <a:prstGeom prst="hexagon">
                <a:avLst/>
              </a:prstGeom>
              <a:solidFill>
                <a:schemeClr val="bg1"/>
              </a:solidFill>
              <a:ln>
                <a:solidFill>
                  <a:schemeClr val="accent1"/>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800" dirty="0" smtClean="0">
                  <a:solidFill>
                    <a:srgbClr val="FFFFFF"/>
                  </a:solidFill>
                  <a:latin typeface="+mj-lt"/>
                  <a:ea typeface="+mj-ea"/>
                  <a:cs typeface="ＭＳ Ｐゴシック"/>
                </a:endParaRPr>
              </a:p>
            </p:txBody>
          </p:sp>
          <p:grpSp>
            <p:nvGrpSpPr>
              <p:cNvPr id="31" name="グループ化 30"/>
              <p:cNvGrpSpPr/>
              <p:nvPr/>
            </p:nvGrpSpPr>
            <p:grpSpPr>
              <a:xfrm>
                <a:off x="1972562" y="2141355"/>
                <a:ext cx="370844" cy="517574"/>
                <a:chOff x="3483162" y="2033602"/>
                <a:chExt cx="370844" cy="517574"/>
              </a:xfrm>
            </p:grpSpPr>
            <p:sp>
              <p:nvSpPr>
                <p:cNvPr id="32" name="二等辺三角形 31"/>
                <p:cNvSpPr/>
                <p:nvPr/>
              </p:nvSpPr>
              <p:spPr>
                <a:xfrm>
                  <a:off x="3538728" y="2039112"/>
                  <a:ext cx="246888" cy="512064"/>
                </a:xfrm>
                <a:prstGeom prst="triangle">
                  <a:avLst/>
                </a:prstGeom>
                <a:solidFill>
                  <a:schemeClr val="accent2"/>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800" dirty="0" smtClean="0">
                    <a:solidFill>
                      <a:srgbClr val="FFFFFF"/>
                    </a:solidFill>
                    <a:latin typeface="+mj-lt"/>
                    <a:ea typeface="+mj-ea"/>
                    <a:cs typeface="ＭＳ Ｐゴシック"/>
                  </a:endParaRPr>
                </a:p>
              </p:txBody>
            </p:sp>
            <p:cxnSp>
              <p:nvCxnSpPr>
                <p:cNvPr id="33" name="直線コネクタ 32"/>
                <p:cNvCxnSpPr/>
                <p:nvPr/>
              </p:nvCxnSpPr>
              <p:spPr>
                <a:xfrm>
                  <a:off x="3588327" y="2111434"/>
                  <a:ext cx="152400"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34" name="直線コネクタ 33"/>
                <p:cNvCxnSpPr/>
                <p:nvPr/>
              </p:nvCxnSpPr>
              <p:spPr>
                <a:xfrm>
                  <a:off x="3588327" y="2161310"/>
                  <a:ext cx="152400"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grpSp>
              <p:nvGrpSpPr>
                <p:cNvPr id="35" name="グループ化 34"/>
                <p:cNvGrpSpPr/>
                <p:nvPr/>
              </p:nvGrpSpPr>
              <p:grpSpPr>
                <a:xfrm rot="2700000">
                  <a:off x="3654501" y="2034971"/>
                  <a:ext cx="199505" cy="199505"/>
                  <a:chOff x="3690851" y="1740131"/>
                  <a:chExt cx="199505" cy="199505"/>
                </a:xfrm>
              </p:grpSpPr>
              <p:sp>
                <p:nvSpPr>
                  <p:cNvPr id="39" name="円弧 38"/>
                  <p:cNvSpPr/>
                  <p:nvPr/>
                </p:nvSpPr>
                <p:spPr>
                  <a:xfrm>
                    <a:off x="3740727" y="1784466"/>
                    <a:ext cx="99753" cy="99753"/>
                  </a:xfrm>
                  <a:prstGeom prst="arc">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40" name="円弧 39"/>
                  <p:cNvSpPr/>
                  <p:nvPr/>
                </p:nvSpPr>
                <p:spPr>
                  <a:xfrm>
                    <a:off x="3690851" y="1740131"/>
                    <a:ext cx="199505" cy="199505"/>
                  </a:xfrm>
                  <a:prstGeom prst="arc">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grpSp>
              <p:nvGrpSpPr>
                <p:cNvPr id="36" name="グループ化 35"/>
                <p:cNvGrpSpPr/>
                <p:nvPr/>
              </p:nvGrpSpPr>
              <p:grpSpPr>
                <a:xfrm rot="13500000">
                  <a:off x="3483162" y="2033602"/>
                  <a:ext cx="199505" cy="199505"/>
                  <a:chOff x="3690851" y="1740131"/>
                  <a:chExt cx="199505" cy="199505"/>
                </a:xfrm>
              </p:grpSpPr>
              <p:sp>
                <p:nvSpPr>
                  <p:cNvPr id="37" name="円弧 36"/>
                  <p:cNvSpPr/>
                  <p:nvPr/>
                </p:nvSpPr>
                <p:spPr>
                  <a:xfrm>
                    <a:off x="3740727" y="1784466"/>
                    <a:ext cx="99753" cy="99753"/>
                  </a:xfrm>
                  <a:prstGeom prst="arc">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38" name="円弧 37"/>
                  <p:cNvSpPr/>
                  <p:nvPr/>
                </p:nvSpPr>
                <p:spPr>
                  <a:xfrm>
                    <a:off x="3690851" y="1740131"/>
                    <a:ext cx="199505" cy="199505"/>
                  </a:xfrm>
                  <a:prstGeom prst="arc">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grpSp>
        </p:grpSp>
        <p:grpSp>
          <p:nvGrpSpPr>
            <p:cNvPr id="41" name="グループ化 40"/>
            <p:cNvGrpSpPr/>
            <p:nvPr/>
          </p:nvGrpSpPr>
          <p:grpSpPr>
            <a:xfrm>
              <a:off x="7260770" y="2391811"/>
              <a:ext cx="1261872" cy="1087821"/>
              <a:chOff x="1527048" y="1856232"/>
              <a:chExt cx="1261872" cy="1087821"/>
            </a:xfrm>
          </p:grpSpPr>
          <p:sp>
            <p:nvSpPr>
              <p:cNvPr id="42" name="六角形 41"/>
              <p:cNvSpPr/>
              <p:nvPr/>
            </p:nvSpPr>
            <p:spPr>
              <a:xfrm>
                <a:off x="1527048" y="1856232"/>
                <a:ext cx="1261872" cy="1087821"/>
              </a:xfrm>
              <a:prstGeom prst="hexagon">
                <a:avLst/>
              </a:prstGeom>
              <a:solidFill>
                <a:schemeClr val="bg1"/>
              </a:solidFill>
              <a:ln>
                <a:solidFill>
                  <a:schemeClr val="accent1"/>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800" dirty="0" smtClean="0">
                  <a:solidFill>
                    <a:srgbClr val="FFFFFF"/>
                  </a:solidFill>
                  <a:latin typeface="+mj-lt"/>
                  <a:ea typeface="+mj-ea"/>
                  <a:cs typeface="ＭＳ Ｐゴシック"/>
                </a:endParaRPr>
              </a:p>
            </p:txBody>
          </p:sp>
          <p:grpSp>
            <p:nvGrpSpPr>
              <p:cNvPr id="43" name="グループ化 42"/>
              <p:cNvGrpSpPr/>
              <p:nvPr/>
            </p:nvGrpSpPr>
            <p:grpSpPr>
              <a:xfrm>
                <a:off x="1972562" y="2141355"/>
                <a:ext cx="370844" cy="517574"/>
                <a:chOff x="3483162" y="2033602"/>
                <a:chExt cx="370844" cy="517574"/>
              </a:xfrm>
            </p:grpSpPr>
            <p:sp>
              <p:nvSpPr>
                <p:cNvPr id="44" name="二等辺三角形 43"/>
                <p:cNvSpPr/>
                <p:nvPr/>
              </p:nvSpPr>
              <p:spPr>
                <a:xfrm>
                  <a:off x="3538728" y="2039112"/>
                  <a:ext cx="246888" cy="512064"/>
                </a:xfrm>
                <a:prstGeom prst="triangle">
                  <a:avLst/>
                </a:prstGeom>
                <a:solidFill>
                  <a:schemeClr val="accent2"/>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800" dirty="0" smtClean="0">
                    <a:solidFill>
                      <a:srgbClr val="FFFFFF"/>
                    </a:solidFill>
                    <a:latin typeface="+mj-lt"/>
                    <a:ea typeface="+mj-ea"/>
                    <a:cs typeface="ＭＳ Ｐゴシック"/>
                  </a:endParaRPr>
                </a:p>
              </p:txBody>
            </p:sp>
            <p:cxnSp>
              <p:nvCxnSpPr>
                <p:cNvPr id="45" name="直線コネクタ 44"/>
                <p:cNvCxnSpPr/>
                <p:nvPr/>
              </p:nvCxnSpPr>
              <p:spPr>
                <a:xfrm>
                  <a:off x="3588327" y="2111434"/>
                  <a:ext cx="152400"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46" name="直線コネクタ 45"/>
                <p:cNvCxnSpPr/>
                <p:nvPr/>
              </p:nvCxnSpPr>
              <p:spPr>
                <a:xfrm>
                  <a:off x="3588327" y="2161310"/>
                  <a:ext cx="152400"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grpSp>
              <p:nvGrpSpPr>
                <p:cNvPr id="47" name="グループ化 46"/>
                <p:cNvGrpSpPr/>
                <p:nvPr/>
              </p:nvGrpSpPr>
              <p:grpSpPr>
                <a:xfrm rot="2700000">
                  <a:off x="3654501" y="2034971"/>
                  <a:ext cx="199505" cy="199505"/>
                  <a:chOff x="3690851" y="1740131"/>
                  <a:chExt cx="199505" cy="199505"/>
                </a:xfrm>
              </p:grpSpPr>
              <p:sp>
                <p:nvSpPr>
                  <p:cNvPr id="51" name="円弧 50"/>
                  <p:cNvSpPr/>
                  <p:nvPr/>
                </p:nvSpPr>
                <p:spPr>
                  <a:xfrm>
                    <a:off x="3740727" y="1784466"/>
                    <a:ext cx="99753" cy="99753"/>
                  </a:xfrm>
                  <a:prstGeom prst="arc">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52" name="円弧 51"/>
                  <p:cNvSpPr/>
                  <p:nvPr/>
                </p:nvSpPr>
                <p:spPr>
                  <a:xfrm>
                    <a:off x="3690851" y="1740131"/>
                    <a:ext cx="199505" cy="199505"/>
                  </a:xfrm>
                  <a:prstGeom prst="arc">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grpSp>
              <p:nvGrpSpPr>
                <p:cNvPr id="48" name="グループ化 47"/>
                <p:cNvGrpSpPr/>
                <p:nvPr/>
              </p:nvGrpSpPr>
              <p:grpSpPr>
                <a:xfrm rot="13500000">
                  <a:off x="3483162" y="2033602"/>
                  <a:ext cx="199505" cy="199505"/>
                  <a:chOff x="3690851" y="1740131"/>
                  <a:chExt cx="199505" cy="199505"/>
                </a:xfrm>
              </p:grpSpPr>
              <p:sp>
                <p:nvSpPr>
                  <p:cNvPr id="49" name="円弧 48"/>
                  <p:cNvSpPr/>
                  <p:nvPr/>
                </p:nvSpPr>
                <p:spPr>
                  <a:xfrm>
                    <a:off x="3740727" y="1784466"/>
                    <a:ext cx="99753" cy="99753"/>
                  </a:xfrm>
                  <a:prstGeom prst="arc">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50" name="円弧 49"/>
                  <p:cNvSpPr/>
                  <p:nvPr/>
                </p:nvSpPr>
                <p:spPr>
                  <a:xfrm>
                    <a:off x="3690851" y="1740131"/>
                    <a:ext cx="199505" cy="199505"/>
                  </a:xfrm>
                  <a:prstGeom prst="arc">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grpSp>
        </p:grpSp>
      </p:grpSp>
      <p:grpSp>
        <p:nvGrpSpPr>
          <p:cNvPr id="66" name="グループ化 65"/>
          <p:cNvGrpSpPr/>
          <p:nvPr/>
        </p:nvGrpSpPr>
        <p:grpSpPr>
          <a:xfrm>
            <a:off x="492227" y="1381123"/>
            <a:ext cx="4279011" cy="3135312"/>
            <a:chOff x="93656" y="3633480"/>
            <a:chExt cx="4279011" cy="3135312"/>
          </a:xfrm>
        </p:grpSpPr>
        <p:sp>
          <p:nvSpPr>
            <p:cNvPr id="53" name="円/楕円 52"/>
            <p:cNvSpPr/>
            <p:nvPr/>
          </p:nvSpPr>
          <p:spPr>
            <a:xfrm>
              <a:off x="93656" y="3633480"/>
              <a:ext cx="4279011" cy="3135312"/>
            </a:xfrm>
            <a:prstGeom prst="ellipse">
              <a:avLst/>
            </a:prstGeom>
            <a:solidFill>
              <a:schemeClr val="accent1">
                <a:lumMod val="20000"/>
                <a:lumOff val="8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800" dirty="0" smtClean="0">
                <a:solidFill>
                  <a:srgbClr val="FFFFFF"/>
                </a:solidFill>
                <a:latin typeface="+mj-lt"/>
                <a:ea typeface="+mj-ea"/>
                <a:cs typeface="ＭＳ Ｐゴシック"/>
              </a:endParaRPr>
            </a:p>
          </p:txBody>
        </p:sp>
        <p:grpSp>
          <p:nvGrpSpPr>
            <p:cNvPr id="56" name="グループ化 55"/>
            <p:cNvGrpSpPr/>
            <p:nvPr/>
          </p:nvGrpSpPr>
          <p:grpSpPr>
            <a:xfrm>
              <a:off x="2047739" y="4947859"/>
              <a:ext cx="370844" cy="543152"/>
              <a:chOff x="3483162" y="2033602"/>
              <a:chExt cx="370844" cy="543152"/>
            </a:xfrm>
          </p:grpSpPr>
          <p:sp>
            <p:nvSpPr>
              <p:cNvPr id="57" name="二等辺三角形 56"/>
              <p:cNvSpPr/>
              <p:nvPr/>
            </p:nvSpPr>
            <p:spPr>
              <a:xfrm>
                <a:off x="3538727" y="2039111"/>
                <a:ext cx="259221" cy="537643"/>
              </a:xfrm>
              <a:prstGeom prst="triangle">
                <a:avLst/>
              </a:prstGeom>
              <a:solidFill>
                <a:schemeClr val="accent2"/>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800" dirty="0" smtClean="0">
                  <a:solidFill>
                    <a:srgbClr val="FFFFFF"/>
                  </a:solidFill>
                  <a:latin typeface="+mj-lt"/>
                  <a:ea typeface="+mj-ea"/>
                  <a:cs typeface="ＭＳ Ｐゴシック"/>
                </a:endParaRPr>
              </a:p>
            </p:txBody>
          </p:sp>
          <p:cxnSp>
            <p:nvCxnSpPr>
              <p:cNvPr id="58" name="直線コネクタ 57"/>
              <p:cNvCxnSpPr/>
              <p:nvPr/>
            </p:nvCxnSpPr>
            <p:spPr>
              <a:xfrm>
                <a:off x="3588327" y="2111434"/>
                <a:ext cx="152400"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59" name="直線コネクタ 58"/>
              <p:cNvCxnSpPr/>
              <p:nvPr/>
            </p:nvCxnSpPr>
            <p:spPr>
              <a:xfrm>
                <a:off x="3588327" y="2161310"/>
                <a:ext cx="152400"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grpSp>
            <p:nvGrpSpPr>
              <p:cNvPr id="60" name="グループ化 59"/>
              <p:cNvGrpSpPr/>
              <p:nvPr/>
            </p:nvGrpSpPr>
            <p:grpSpPr>
              <a:xfrm rot="2700000">
                <a:off x="3654501" y="2034971"/>
                <a:ext cx="199505" cy="199505"/>
                <a:chOff x="3690851" y="1740131"/>
                <a:chExt cx="199505" cy="199505"/>
              </a:xfrm>
            </p:grpSpPr>
            <p:sp>
              <p:nvSpPr>
                <p:cNvPr id="64" name="円弧 63"/>
                <p:cNvSpPr/>
                <p:nvPr/>
              </p:nvSpPr>
              <p:spPr>
                <a:xfrm>
                  <a:off x="3740727" y="1784466"/>
                  <a:ext cx="99753" cy="99753"/>
                </a:xfrm>
                <a:prstGeom prst="arc">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65" name="円弧 64"/>
                <p:cNvSpPr/>
                <p:nvPr/>
              </p:nvSpPr>
              <p:spPr>
                <a:xfrm>
                  <a:off x="3690851" y="1740131"/>
                  <a:ext cx="199505" cy="199505"/>
                </a:xfrm>
                <a:prstGeom prst="arc">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grpSp>
            <p:nvGrpSpPr>
              <p:cNvPr id="61" name="グループ化 60"/>
              <p:cNvGrpSpPr/>
              <p:nvPr/>
            </p:nvGrpSpPr>
            <p:grpSpPr>
              <a:xfrm rot="13500000">
                <a:off x="3483162" y="2033602"/>
                <a:ext cx="199505" cy="199505"/>
                <a:chOff x="3690851" y="1740131"/>
                <a:chExt cx="199505" cy="199505"/>
              </a:xfrm>
            </p:grpSpPr>
            <p:sp>
              <p:nvSpPr>
                <p:cNvPr id="62" name="円弧 61"/>
                <p:cNvSpPr/>
                <p:nvPr/>
              </p:nvSpPr>
              <p:spPr>
                <a:xfrm>
                  <a:off x="3740727" y="1784466"/>
                  <a:ext cx="99753" cy="99753"/>
                </a:xfrm>
                <a:prstGeom prst="arc">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63" name="円弧 62"/>
                <p:cNvSpPr/>
                <p:nvPr/>
              </p:nvSpPr>
              <p:spPr>
                <a:xfrm>
                  <a:off x="3690851" y="1740131"/>
                  <a:ext cx="199505" cy="199505"/>
                </a:xfrm>
                <a:prstGeom prst="arc">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grpSp>
      </p:grpSp>
      <p:sp>
        <p:nvSpPr>
          <p:cNvPr id="3" name="左右矢印 2"/>
          <p:cNvSpPr/>
          <p:nvPr/>
        </p:nvSpPr>
        <p:spPr>
          <a:xfrm>
            <a:off x="6261632" y="4417505"/>
            <a:ext cx="1261872" cy="438337"/>
          </a:xfrm>
          <a:prstGeom prst="leftRightArrow">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800" dirty="0" smtClean="0">
              <a:solidFill>
                <a:srgbClr val="FFFFFF"/>
              </a:solidFill>
              <a:latin typeface="+mj-lt"/>
              <a:ea typeface="+mj-ea"/>
              <a:cs typeface="ＭＳ Ｐゴシック"/>
            </a:endParaRPr>
          </a:p>
        </p:txBody>
      </p:sp>
      <p:sp>
        <p:nvSpPr>
          <p:cNvPr id="6" name="テキスト ボックス 5"/>
          <p:cNvSpPr txBox="1"/>
          <p:nvPr/>
        </p:nvSpPr>
        <p:spPr>
          <a:xfrm>
            <a:off x="6339371" y="4888680"/>
            <a:ext cx="1106393" cy="369332"/>
          </a:xfrm>
          <a:prstGeom prst="rect">
            <a:avLst/>
          </a:prstGeom>
          <a:noFill/>
        </p:spPr>
        <p:txBody>
          <a:bodyPr wrap="none" rtlCol="0">
            <a:spAutoFit/>
          </a:bodyPr>
          <a:lstStyle/>
          <a:p>
            <a:pPr algn="ctr"/>
            <a:r>
              <a:rPr kumimoji="1" lang="en-US" altLang="ja-JP" dirty="0" smtClean="0"/>
              <a:t>1</a:t>
            </a:r>
            <a:r>
              <a:rPr kumimoji="1" lang="ja-JP" altLang="en-US" dirty="0" smtClean="0"/>
              <a:t>～数</a:t>
            </a:r>
            <a:r>
              <a:rPr kumimoji="1" lang="en-US" altLang="ja-JP" dirty="0" smtClean="0"/>
              <a:t>km</a:t>
            </a:r>
            <a:endParaRPr kumimoji="1" lang="ja-JP" altLang="en-US" dirty="0"/>
          </a:p>
        </p:txBody>
      </p:sp>
      <p:sp>
        <p:nvSpPr>
          <p:cNvPr id="67" name="テキスト ボックス 66"/>
          <p:cNvSpPr txBox="1"/>
          <p:nvPr/>
        </p:nvSpPr>
        <p:spPr>
          <a:xfrm>
            <a:off x="919516" y="4856414"/>
            <a:ext cx="3416320" cy="646331"/>
          </a:xfrm>
          <a:prstGeom prst="rect">
            <a:avLst/>
          </a:prstGeom>
          <a:noFill/>
        </p:spPr>
        <p:txBody>
          <a:bodyPr wrap="none" rtlCol="0">
            <a:spAutoFit/>
          </a:bodyPr>
          <a:lstStyle/>
          <a:p>
            <a:pPr algn="ctr"/>
            <a:r>
              <a:rPr kumimoji="1" lang="ja-JP" altLang="en-US" dirty="0" smtClean="0"/>
              <a:t>電波の利用効率が低い</a:t>
            </a:r>
            <a:endParaRPr kumimoji="1" lang="en-US" altLang="ja-JP" dirty="0" smtClean="0"/>
          </a:p>
          <a:p>
            <a:pPr algn="ctr"/>
            <a:r>
              <a:rPr kumimoji="1" lang="ja-JP" altLang="en-US" dirty="0" smtClean="0"/>
              <a:t>デバイスの出力には限りが有る</a:t>
            </a:r>
            <a:endParaRPr kumimoji="1" lang="ja-JP" altLang="en-US" dirty="0"/>
          </a:p>
        </p:txBody>
      </p:sp>
    </p:spTree>
    <p:extLst>
      <p:ext uri="{BB962C8B-B14F-4D97-AF65-F5344CB8AC3E}">
        <p14:creationId xmlns:p14="http://schemas.microsoft.com/office/powerpoint/2010/main" val="194430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p:cTn id="7" dur="500" fill="hold"/>
                                        <p:tgtEl>
                                          <p:spTgt spid="66"/>
                                        </p:tgtEl>
                                        <p:attrNameLst>
                                          <p:attrName>ppt_w</p:attrName>
                                        </p:attrNameLst>
                                      </p:cBhvr>
                                      <p:tavLst>
                                        <p:tav tm="0">
                                          <p:val>
                                            <p:fltVal val="0"/>
                                          </p:val>
                                        </p:tav>
                                        <p:tav tm="100000">
                                          <p:val>
                                            <p:strVal val="#ppt_w"/>
                                          </p:val>
                                        </p:tav>
                                      </p:tavLst>
                                    </p:anim>
                                    <p:anim calcmode="lin" valueType="num">
                                      <p:cBhvr>
                                        <p:cTn id="8" dur="500" fill="hold"/>
                                        <p:tgtEl>
                                          <p:spTgt spid="66"/>
                                        </p:tgtEl>
                                        <p:attrNameLst>
                                          <p:attrName>ppt_h</p:attrName>
                                        </p:attrNameLst>
                                      </p:cBhvr>
                                      <p:tavLst>
                                        <p:tav tm="0">
                                          <p:val>
                                            <p:fltVal val="0"/>
                                          </p:val>
                                        </p:tav>
                                        <p:tav tm="100000">
                                          <p:val>
                                            <p:strVal val="#ppt_h"/>
                                          </p:val>
                                        </p:tav>
                                      </p:tavLst>
                                    </p:anim>
                                    <p:animEffect transition="in" filter="fade">
                                      <p:cBhvr>
                                        <p:cTn id="9" dur="500"/>
                                        <p:tgtEl>
                                          <p:spTgt spid="6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7"/>
                                        </p:tgtEl>
                                        <p:attrNameLst>
                                          <p:attrName>style.visibility</p:attrName>
                                        </p:attrNameLst>
                                      </p:cBhvr>
                                      <p:to>
                                        <p:strVal val="visible"/>
                                      </p:to>
                                    </p:set>
                                    <p:anim calcmode="lin" valueType="num">
                                      <p:cBhvr>
                                        <p:cTn id="12" dur="500" fill="hold"/>
                                        <p:tgtEl>
                                          <p:spTgt spid="67"/>
                                        </p:tgtEl>
                                        <p:attrNameLst>
                                          <p:attrName>ppt_w</p:attrName>
                                        </p:attrNameLst>
                                      </p:cBhvr>
                                      <p:tavLst>
                                        <p:tav tm="0">
                                          <p:val>
                                            <p:fltVal val="0"/>
                                          </p:val>
                                        </p:tav>
                                        <p:tav tm="100000">
                                          <p:val>
                                            <p:strVal val="#ppt_w"/>
                                          </p:val>
                                        </p:tav>
                                      </p:tavLst>
                                    </p:anim>
                                    <p:anim calcmode="lin" valueType="num">
                                      <p:cBhvr>
                                        <p:cTn id="13" dur="500" fill="hold"/>
                                        <p:tgtEl>
                                          <p:spTgt spid="67"/>
                                        </p:tgtEl>
                                        <p:attrNameLst>
                                          <p:attrName>ppt_h</p:attrName>
                                        </p:attrNameLst>
                                      </p:cBhvr>
                                      <p:tavLst>
                                        <p:tav tm="0">
                                          <p:val>
                                            <p:fltVal val="0"/>
                                          </p:val>
                                        </p:tav>
                                        <p:tav tm="100000">
                                          <p:val>
                                            <p:strVal val="#ppt_h"/>
                                          </p:val>
                                        </p:tav>
                                      </p:tavLst>
                                    </p:anim>
                                    <p:animEffect transition="in" filter="fade">
                                      <p:cBhvr>
                                        <p:cTn id="14" dur="500"/>
                                        <p:tgtEl>
                                          <p:spTgt spid="6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37"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barn(outVertical)">
                                      <p:cBhvr>
                                        <p:cTn id="26" dur="500"/>
                                        <p:tgtEl>
                                          <p:spTgt spid="3"/>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outVertical)">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67" grpId="0"/>
    </p:bldLst>
  </p:timing>
</p:sld>
</file>

<file path=ppt/theme/theme1.xml><?xml version="1.0" encoding="utf-8"?>
<a:theme xmlns:a="http://schemas.openxmlformats.org/drawingml/2006/main" name="NC標準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Century Gothic"/>
        <a:ea typeface="HG丸ｺﾞｼｯｸM-PRO"/>
        <a:cs typeface=""/>
      </a:majorFont>
      <a:minorFont>
        <a:latin typeface="Century Gothic"/>
        <a:ea typeface="HG丸ｺﾞｼｯｸM-PRO"/>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3ACBD"/>
        </a:solidFill>
        <a:ln>
          <a:noFill/>
        </a:ln>
        <a:effectLst>
          <a:outerShdw blurRad="50800" dist="38100" dir="2700000" algn="tl" rotWithShape="0">
            <a:prstClr val="black">
              <a:alpha val="40000"/>
            </a:prstClr>
          </a:outerShdw>
        </a:effectLst>
      </a:spPr>
      <a:bodyPr rtlCol="0" anchor="ctr"/>
      <a:lstStyle>
        <a:defPPr algn="ctr">
          <a:defRPr kumimoji="1" sz="2800" dirty="0" smtClean="0">
            <a:solidFill>
              <a:srgbClr val="FFFFFF"/>
            </a:solidFill>
            <a:latin typeface="+mj-lt"/>
            <a:ea typeface="+mj-ea"/>
            <a:cs typeface="ＭＳ Ｐゴシック"/>
          </a:defRPr>
        </a:defPPr>
      </a:lstStyle>
      <a:style>
        <a:lnRef idx="2">
          <a:schemeClr val="dk1"/>
        </a:lnRef>
        <a:fillRef idx="1">
          <a:schemeClr val="lt1"/>
        </a:fillRef>
        <a:effectRef idx="0">
          <a:schemeClr val="dk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NC標準テンプレート.potx</Template>
  <TotalTime>3780</TotalTime>
  <Words>459</Words>
  <Application>Microsoft Office PowerPoint</Application>
  <PresentationFormat>画面に合わせる (4:3)</PresentationFormat>
  <Paragraphs>151</Paragraphs>
  <Slides>12</Slides>
  <Notes>10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12</vt:i4>
      </vt:variant>
    </vt:vector>
  </HeadingPairs>
  <TitlesOfParts>
    <vt:vector size="21" baseType="lpstr">
      <vt:lpstr>American Typewriter</vt:lpstr>
      <vt:lpstr>HGP創英角ｺﾞｼｯｸUB</vt:lpstr>
      <vt:lpstr>HG丸ｺﾞｼｯｸM-PRO</vt:lpstr>
      <vt:lpstr>ＭＳ Ｐゴシック</vt:lpstr>
      <vt:lpstr>メイリオ</vt:lpstr>
      <vt:lpstr>Arial</vt:lpstr>
      <vt:lpstr>Calibri</vt:lpstr>
      <vt:lpstr>Century Gothic</vt:lpstr>
      <vt:lpstr>NC標準テンプレート</vt:lpstr>
      <vt:lpstr>PowerPoint プレゼンテーション</vt:lpstr>
      <vt:lpstr>PowerPoint プレゼンテーション</vt:lpstr>
      <vt:lpstr>これからの移動体通信への要求</vt:lpstr>
      <vt:lpstr>データ伝送速度の高速化の歴史</vt:lpstr>
      <vt:lpstr>5Gの要件 (ドコモ5Gホワイトペーパーより)</vt:lpstr>
      <vt:lpstr>これからのオフィス・インフラ</vt:lpstr>
      <vt:lpstr>周波数帯ごとの主な用途 (総務省:電波利用ホームページ)</vt:lpstr>
      <vt:lpstr>電波使用状況 (総務省:電波利用ホームページ)</vt:lpstr>
      <vt:lpstr>Celular方式とは</vt:lpstr>
      <vt:lpstr>5Gの高速化手法</vt:lpstr>
      <vt:lpstr>5Gは普及するのか?</vt:lpstr>
      <vt:lpstr>それでも何故docomoは5Gを目指すのか?</vt:lpstr>
    </vt:vector>
  </TitlesOfParts>
  <Company>NetCommerce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斎藤 昌義</dc:creator>
  <cp:lastModifiedBy>大越章司</cp:lastModifiedBy>
  <cp:revision>488</cp:revision>
  <dcterms:created xsi:type="dcterms:W3CDTF">2014-04-30T01:58:06Z</dcterms:created>
  <dcterms:modified xsi:type="dcterms:W3CDTF">2015-10-20T09:43:05Z</dcterms:modified>
</cp:coreProperties>
</file>