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3" r:id="rId2"/>
    <p:sldId id="594" r:id="rId3"/>
    <p:sldId id="601" r:id="rId4"/>
    <p:sldId id="602" r:id="rId5"/>
    <p:sldId id="596" r:id="rId6"/>
    <p:sldId id="597" r:id="rId7"/>
    <p:sldId id="598" r:id="rId8"/>
    <p:sldId id="599" r:id="rId9"/>
    <p:sldId id="600" r:id="rId10"/>
    <p:sldId id="603" r:id="rId11"/>
    <p:sldId id="595" r:id="rId12"/>
    <p:sldId id="584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08" autoAdjust="0"/>
  </p:normalViewPr>
  <p:slideViewPr>
    <p:cSldViewPr snapToGrid="0" snapToObjects="1" showGuides="1">
      <p:cViewPr varScale="1">
        <p:scale>
          <a:sx n="76" d="100"/>
          <a:sy n="76" d="100"/>
        </p:scale>
        <p:origin x="830" y="45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2015/12/10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2015/12/10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/>
              <a:t>https://www.nri.com/jp/news/2015/151202_1.aspx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83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http://wired.jp/2015/12/01/vol20-editors-letter-ai/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1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http://internet.watch.impress.co.jp/docs/special/fukui/20151201_732993.html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28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http://www.itmedia.co.jp/news/articles/1511/10/news055.html</a:t>
            </a:r>
          </a:p>
          <a:p>
            <a:r>
              <a:rPr kumimoji="1" lang="en-US" altLang="ja-JP" dirty="0" smtClean="0"/>
              <a:t>http://www.itmedia.co.jp/news/articles/1512/03/news079.html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75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732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http://techable.jp/archives/34020?utm_source=dlvr.it&amp;utm_medium=facebook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66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1709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73892"/>
            <a:ext cx="8229600" cy="495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864541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864541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アップデート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" name="図 7" descr="単独LOGO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8" y="960284"/>
            <a:ext cx="488658" cy="5356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4" y="948576"/>
            <a:ext cx="1199293" cy="54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動力は電波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084467"/>
            <a:ext cx="62293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Flash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Animate</a:t>
            </a:r>
            <a:r>
              <a:rPr kumimoji="1" lang="ja-JP" altLang="en-US" dirty="0" smtClean="0"/>
              <a:t>へ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5" y="1175216"/>
            <a:ext cx="7162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List of mergers and acquisitions by Google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5" y="1045646"/>
            <a:ext cx="7816795" cy="50263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5" y="3549446"/>
            <a:ext cx="8198703" cy="29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日本の労働人口の</a:t>
            </a:r>
            <a:r>
              <a:rPr lang="en-US" altLang="ja-JP" sz="2400" dirty="0"/>
              <a:t>49</a:t>
            </a:r>
            <a:r>
              <a:rPr lang="ja-JP" altLang="en-US" sz="2400" dirty="0"/>
              <a:t>％が人工知能やロボット等で代替可能</a:t>
            </a:r>
            <a:r>
              <a:rPr lang="ja-JP" altLang="en-US" sz="2400" dirty="0" smtClean="0"/>
              <a:t>に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1628775"/>
            <a:ext cx="6067425" cy="3600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41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現在の人工知能研究は、まだ「梯子の</a:t>
            </a:r>
            <a:r>
              <a:rPr lang="en-US" altLang="ja-JP" dirty="0"/>
              <a:t>1</a:t>
            </a:r>
            <a:r>
              <a:rPr lang="ja-JP" altLang="en-US" dirty="0" smtClean="0"/>
              <a:t>段目」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76425"/>
            <a:ext cx="6134100" cy="31051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07653"/>
            <a:ext cx="3629025" cy="75247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910349" y="3824748"/>
            <a:ext cx="5427406" cy="2448233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グーグルが</a:t>
            </a:r>
            <a:r>
              <a:rPr lang="en-US" altLang="ja-JP" dirty="0">
                <a:solidFill>
                  <a:schemeClr val="bg1"/>
                </a:solidFill>
              </a:rPr>
              <a:t>4</a:t>
            </a:r>
            <a:r>
              <a:rPr lang="ja-JP" altLang="en-US" dirty="0">
                <a:solidFill>
                  <a:schemeClr val="bg1"/>
                </a:solidFill>
              </a:rPr>
              <a:t>億ドルの大枚をはたいて買収した天才集団「</a:t>
            </a:r>
            <a:r>
              <a:rPr lang="en-US" altLang="ja-JP" dirty="0">
                <a:solidFill>
                  <a:schemeClr val="bg1"/>
                </a:solidFill>
              </a:rPr>
              <a:t>DeepMind</a:t>
            </a:r>
            <a:r>
              <a:rPr lang="ja-JP" altLang="en-US" dirty="0">
                <a:solidFill>
                  <a:schemeClr val="bg1"/>
                </a:solidFill>
              </a:rPr>
              <a:t>」の創業メンバー</a:t>
            </a:r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lang="ja-JP" altLang="en-US" dirty="0">
                <a:solidFill>
                  <a:schemeClr val="bg1"/>
                </a:solidFill>
              </a:rPr>
              <a:t>人の出自から思想に迫ったストーリーのなかで、</a:t>
            </a:r>
            <a:r>
              <a:rPr lang="en-US" altLang="ja-JP" dirty="0">
                <a:solidFill>
                  <a:schemeClr val="bg1"/>
                </a:solidFill>
              </a:rPr>
              <a:t>CEO</a:t>
            </a:r>
            <a:r>
              <a:rPr lang="ja-JP" altLang="en-US" dirty="0">
                <a:solidFill>
                  <a:schemeClr val="bg1"/>
                </a:solidFill>
              </a:rPr>
              <a:t>のデミス・ハサビスは、現在の人工知能研究は、まだ「</a:t>
            </a:r>
            <a:r>
              <a:rPr lang="ja-JP" altLang="en-US" dirty="0">
                <a:solidFill>
                  <a:srgbClr val="FFFF00"/>
                </a:solidFill>
              </a:rPr>
              <a:t>梯子の</a:t>
            </a:r>
            <a:r>
              <a:rPr lang="en-US" altLang="ja-JP" dirty="0">
                <a:solidFill>
                  <a:srgbClr val="FFFF00"/>
                </a:solidFill>
              </a:rPr>
              <a:t>1</a:t>
            </a:r>
            <a:r>
              <a:rPr lang="ja-JP" altLang="en-US" dirty="0">
                <a:solidFill>
                  <a:srgbClr val="FFFF00"/>
                </a:solidFill>
              </a:rPr>
              <a:t>段目を上ったところ</a:t>
            </a:r>
            <a:r>
              <a:rPr lang="ja-JP" altLang="en-US" dirty="0">
                <a:solidFill>
                  <a:schemeClr val="bg1"/>
                </a:solidFill>
              </a:rPr>
              <a:t>」でしかない、と語り、しかも「その梯子が全部で何段あるのか」もわからないと語っている。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AI</a:t>
            </a:r>
            <a:r>
              <a:rPr kumimoji="1" lang="ja-JP" altLang="en-US" dirty="0" err="1" smtClean="0"/>
              <a:t>にも</a:t>
            </a:r>
            <a:r>
              <a:rPr kumimoji="1" lang="ja-JP" altLang="en-US" dirty="0" smtClean="0"/>
              <a:t>創作はできる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9900"/>
            <a:ext cx="7324725" cy="388620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177909" y="4104001"/>
            <a:ext cx="5329084" cy="2168982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確かに創作という作業の本質が「感性とひらめき」なら、恐らくコンピュータは苦手な分野だ</a:t>
            </a:r>
            <a:r>
              <a:rPr lang="ja-JP" altLang="en-US" sz="1600" dirty="0" smtClean="0">
                <a:solidFill>
                  <a:schemeClr val="bg1"/>
                </a:solidFill>
              </a:rPr>
              <a:t>。</a:t>
            </a:r>
            <a:endParaRPr lang="ja-JP" altLang="en-US" sz="1600" dirty="0">
              <a:solidFill>
                <a:schemeClr val="bg1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　しかし、スティーブ・ジョブズの意見は違う。彼に言わせれば「</a:t>
            </a:r>
            <a:r>
              <a:rPr lang="ja-JP" altLang="en-US" sz="1600" dirty="0">
                <a:solidFill>
                  <a:srgbClr val="FFFF00"/>
                </a:solidFill>
              </a:rPr>
              <a:t>創作とは物事の結び付けだ</a:t>
            </a:r>
            <a:r>
              <a:rPr lang="ja-JP" altLang="en-US" sz="1600" dirty="0">
                <a:solidFill>
                  <a:schemeClr val="bg1"/>
                </a:solidFill>
              </a:rPr>
              <a:t>」となる。つまりは</a:t>
            </a:r>
            <a:r>
              <a:rPr lang="en-US" altLang="ja-JP" sz="1600" dirty="0">
                <a:solidFill>
                  <a:schemeClr val="bg1"/>
                </a:solidFill>
              </a:rPr>
              <a:t>99</a:t>
            </a:r>
            <a:r>
              <a:rPr lang="ja-JP" altLang="en-US" sz="1600" dirty="0">
                <a:solidFill>
                  <a:schemeClr val="bg1"/>
                </a:solidFill>
              </a:rPr>
              <a:t>を集めて</a:t>
            </a:r>
            <a:r>
              <a:rPr lang="en-US" altLang="ja-JP" sz="1600" dirty="0">
                <a:solidFill>
                  <a:schemeClr val="bg1"/>
                </a:solidFill>
              </a:rPr>
              <a:t>100</a:t>
            </a:r>
            <a:r>
              <a:rPr lang="ja-JP" altLang="en-US" sz="1600" dirty="0">
                <a:solidFill>
                  <a:schemeClr val="bg1"/>
                </a:solidFill>
              </a:rPr>
              <a:t>にする作業。ならば、コンピュータはお手の物だろう。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5" y="1082239"/>
            <a:ext cx="5071590" cy="40921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979" y="1730351"/>
            <a:ext cx="4393944" cy="48081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34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</a:t>
            </a:r>
            <a:r>
              <a:rPr lang="ja-JP" altLang="en-US" dirty="0" smtClean="0"/>
              <a:t>が</a:t>
            </a:r>
            <a:r>
              <a:rPr lang="en-US" altLang="ja-JP" dirty="0" smtClean="0"/>
              <a:t>Altera</a:t>
            </a:r>
            <a:r>
              <a:rPr lang="ja-JP" altLang="en-US" dirty="0" smtClean="0"/>
              <a:t>を買収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9450"/>
            <a:ext cx="5934792" cy="504242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891199" y="1189450"/>
            <a:ext cx="3048685" cy="127959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データセンターやモノのインターネット（</a:t>
            </a:r>
            <a:r>
              <a:rPr lang="en-US" altLang="ja-JP" sz="1600" dirty="0" err="1">
                <a:solidFill>
                  <a:schemeClr val="bg1"/>
                </a:solidFill>
                <a:latin typeface="+mj-ea"/>
                <a:ea typeface="+mj-ea"/>
              </a:rPr>
              <a:t>IoT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）市場のニーズに応じた新たなレベルの製品を提供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91199" y="2623957"/>
            <a:ext cx="3048685" cy="127959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Altera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の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FPGA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製品を「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Intel Xeon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」プロセッサと組み合わせ、高度にカスタマイズした統合製品を販売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91199" y="4070221"/>
            <a:ext cx="3048685" cy="127959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Intel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の製造モデルを活かし、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Altera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製品の設計および生産面の改善を図る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891199" y="5502219"/>
            <a:ext cx="3048685" cy="729654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FPGA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はプログラマブルな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= Software Defined </a:t>
            </a:r>
            <a:r>
              <a:rPr lang="ja-JP" altLang="en-US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な</a:t>
            </a:r>
            <a:r>
              <a:rPr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 LSI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406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06" y="3336465"/>
            <a:ext cx="921145" cy="6908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汎用プロセッサと特定用途プロセッサ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76" y="1503911"/>
            <a:ext cx="1083710" cy="9653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7" y="1503911"/>
            <a:ext cx="1020109" cy="9671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100" y="4685374"/>
            <a:ext cx="1782552" cy="133519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64624" y="1293408"/>
            <a:ext cx="587944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汎用プロセッサ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63228" y="2986141"/>
            <a:ext cx="587944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汎用プロセッサ＋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アクセラレータ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63228" y="4685374"/>
            <a:ext cx="587944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特定用途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プロセッサ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45446" y="1293408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汎用性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高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245446" y="2986141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汎用性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低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245446" y="4680127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汎用性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低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689163" y="1298655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処理速度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中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689163" y="2991388"/>
            <a:ext cx="1339200" cy="1340440"/>
          </a:xfrm>
          <a:prstGeom prst="round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処理速度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高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689163" y="4685374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処理速度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0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超高</a:t>
            </a:r>
            <a:endParaRPr kumimoji="1" lang="ja-JP" altLang="en-US" sz="40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161183" y="1293408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開発難易度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難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161183" y="2986141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開発難易度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易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161183" y="4680127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開発難易度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難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642802" y="1298655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ボリューム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多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642802" y="2991388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ボリューム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中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642802" y="4685374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ボリューム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少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00" y="3178376"/>
            <a:ext cx="1083710" cy="965321"/>
          </a:xfrm>
          <a:prstGeom prst="rect">
            <a:avLst/>
          </a:prstGeom>
        </p:spPr>
      </p:pic>
      <p:sp>
        <p:nvSpPr>
          <p:cNvPr id="24" name="加算記号 23"/>
          <p:cNvSpPr/>
          <p:nvPr/>
        </p:nvSpPr>
        <p:spPr>
          <a:xfrm>
            <a:off x="2122774" y="3516061"/>
            <a:ext cx="293956" cy="293956"/>
          </a:xfrm>
          <a:prstGeom prst="mathPlus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03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通常の</a:t>
            </a:r>
            <a:r>
              <a:rPr kumimoji="1" lang="en-US" altLang="ja-JP" dirty="0" smtClean="0"/>
              <a:t>LSI</a:t>
            </a:r>
            <a:r>
              <a:rPr kumimoji="1" lang="ja-JP" altLang="en-US" dirty="0" smtClean="0"/>
              <a:t>設計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77199" y="1709923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オーダーメイド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7199" y="2369591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論理回路を使って一から論理設計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77199" y="3029259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設計データを元に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を製造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7199" y="3688927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設計期間・製造コストがかかる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7199" y="4348595"/>
            <a:ext cx="2549459" cy="579037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チップ利用効率、性能が高い</a:t>
            </a:r>
            <a:endParaRPr lang="ja-JP" altLang="en-US" sz="1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244142" y="5198046"/>
            <a:ext cx="1207600" cy="1205622"/>
            <a:chOff x="1081817" y="1309360"/>
            <a:chExt cx="2645748" cy="2641414"/>
          </a:xfrm>
        </p:grpSpPr>
        <p:sp>
          <p:nvSpPr>
            <p:cNvPr id="7" name="正方形/長方形 6"/>
            <p:cNvSpPr/>
            <p:nvPr/>
          </p:nvSpPr>
          <p:spPr>
            <a:xfrm>
              <a:off x="1081817" y="1587366"/>
              <a:ext cx="2645748" cy="2116485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324098" y="1309360"/>
              <a:ext cx="2156531" cy="2641414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234682" y="1462675"/>
              <a:ext cx="2358881" cy="23588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410" y="2098630"/>
              <a:ext cx="2015424" cy="981873"/>
            </a:xfrm>
            <a:prstGeom prst="rect">
              <a:avLst/>
            </a:prstGeom>
          </p:spPr>
        </p:pic>
      </p:grpSp>
      <p:sp>
        <p:nvSpPr>
          <p:cNvPr id="14" name="正方形/長方形 13"/>
          <p:cNvSpPr/>
          <p:nvPr/>
        </p:nvSpPr>
        <p:spPr>
          <a:xfrm>
            <a:off x="3279058" y="1709923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レディメイド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79058" y="2369591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あらかじめ用意された論理回路を接続して</a:t>
            </a:r>
            <a:r>
              <a:rPr lang="en-US" altLang="ja-JP" sz="1200" dirty="0">
                <a:solidFill>
                  <a:schemeClr val="bg1"/>
                </a:solidFill>
                <a:latin typeface="+mj-ea"/>
                <a:cs typeface="ＭＳ Ｐゴシック"/>
              </a:rPr>
              <a:t>LSI</a:t>
            </a:r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を設計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279058" y="3029259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設計データを元に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を製造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79058" y="3688927"/>
            <a:ext cx="2549459" cy="579037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設計期間を短縮できる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279058" y="4348595"/>
            <a:ext cx="2549459" cy="579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半導体製造にかかる期間とコストは変わらない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980917" y="1709923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レディメイド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980917" y="2369591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あらかじめ用意された論理回路を接続して</a:t>
            </a:r>
            <a:r>
              <a:rPr lang="en-US" altLang="ja-JP" sz="1200" dirty="0">
                <a:solidFill>
                  <a:schemeClr val="bg1"/>
                </a:solidFill>
                <a:latin typeface="+mj-ea"/>
                <a:cs typeface="ＭＳ Ｐゴシック"/>
              </a:rPr>
              <a:t>LSI</a:t>
            </a:r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を設計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980917" y="3029259"/>
            <a:ext cx="2549459" cy="57903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設計データを現場で</a:t>
            </a:r>
            <a:r>
              <a:rPr lang="en-US" altLang="ja-JP" sz="1200" dirty="0">
                <a:solidFill>
                  <a:schemeClr val="bg1"/>
                </a:solidFill>
                <a:latin typeface="+mj-ea"/>
                <a:cs typeface="ＭＳ Ｐゴシック"/>
              </a:rPr>
              <a:t>FPGA</a:t>
            </a:r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に読み込ませる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980917" y="3688927"/>
            <a:ext cx="2549459" cy="579037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設計期間、半導体製造にかかる期間を短縮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980917" y="4348595"/>
            <a:ext cx="2549459" cy="579037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+mj-ea"/>
                <a:cs typeface="ＭＳ Ｐゴシック"/>
              </a:rPr>
              <a:t>現場で回路を書き換えることが可能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947910" y="5193900"/>
            <a:ext cx="1211753" cy="1209768"/>
            <a:chOff x="1081817" y="1309360"/>
            <a:chExt cx="2645748" cy="2641414"/>
          </a:xfrm>
        </p:grpSpPr>
        <p:sp>
          <p:nvSpPr>
            <p:cNvPr id="24" name="正方形/長方形 23"/>
            <p:cNvSpPr/>
            <p:nvPr/>
          </p:nvSpPr>
          <p:spPr>
            <a:xfrm>
              <a:off x="1081817" y="1587366"/>
              <a:ext cx="2645748" cy="2116485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324098" y="1309360"/>
              <a:ext cx="2156531" cy="2641414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234682" y="1462675"/>
              <a:ext cx="2358881" cy="23588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4098" y="1932258"/>
              <a:ext cx="2156531" cy="1266962"/>
            </a:xfrm>
            <a:prstGeom prst="rect">
              <a:avLst/>
            </a:prstGeom>
          </p:spPr>
        </p:pic>
        <p:sp>
          <p:nvSpPr>
            <p:cNvPr id="28" name="フリーフォーム 27"/>
            <p:cNvSpPr/>
            <p:nvPr/>
          </p:nvSpPr>
          <p:spPr>
            <a:xfrm>
              <a:off x="1599208" y="2234068"/>
              <a:ext cx="1552172" cy="787803"/>
            </a:xfrm>
            <a:custGeom>
              <a:avLst/>
              <a:gdLst>
                <a:gd name="connsiteX0" fmla="*/ 0 w 1552172"/>
                <a:gd name="connsiteY0" fmla="*/ 0 h 787803"/>
                <a:gd name="connsiteX1" fmla="*/ 811363 w 1552172"/>
                <a:gd name="connsiteY1" fmla="*/ 0 h 787803"/>
                <a:gd name="connsiteX2" fmla="*/ 811363 w 1552172"/>
                <a:gd name="connsiteY2" fmla="*/ 787803 h 787803"/>
                <a:gd name="connsiteX3" fmla="*/ 1552172 w 1552172"/>
                <a:gd name="connsiteY3" fmla="*/ 776044 h 787803"/>
                <a:gd name="connsiteX4" fmla="*/ 1552172 w 1552172"/>
                <a:gd name="connsiteY4" fmla="*/ 776044 h 787803"/>
                <a:gd name="connsiteX5" fmla="*/ 1552172 w 1552172"/>
                <a:gd name="connsiteY5" fmla="*/ 776044 h 78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172" h="787803">
                  <a:moveTo>
                    <a:pt x="0" y="0"/>
                  </a:moveTo>
                  <a:lnTo>
                    <a:pt x="811363" y="0"/>
                  </a:lnTo>
                  <a:lnTo>
                    <a:pt x="811363" y="787803"/>
                  </a:lnTo>
                  <a:lnTo>
                    <a:pt x="1552172" y="776044"/>
                  </a:lnTo>
                  <a:lnTo>
                    <a:pt x="1552172" y="776044"/>
                  </a:lnTo>
                  <a:lnTo>
                    <a:pt x="1552172" y="776044"/>
                  </a:lnTo>
                </a:path>
              </a:pathLst>
            </a:custGeom>
            <a:ln w="762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6655831" y="5187773"/>
            <a:ext cx="1211753" cy="1209768"/>
            <a:chOff x="1081817" y="1309360"/>
            <a:chExt cx="2645748" cy="2641414"/>
          </a:xfrm>
        </p:grpSpPr>
        <p:sp>
          <p:nvSpPr>
            <p:cNvPr id="30" name="正方形/長方形 29"/>
            <p:cNvSpPr/>
            <p:nvPr/>
          </p:nvSpPr>
          <p:spPr>
            <a:xfrm>
              <a:off x="1081817" y="1587366"/>
              <a:ext cx="2645748" cy="2116485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324098" y="1309360"/>
              <a:ext cx="2156531" cy="2641414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234682" y="1462675"/>
              <a:ext cx="2358881" cy="23588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4098" y="1932258"/>
              <a:ext cx="2156531" cy="1266962"/>
            </a:xfrm>
            <a:prstGeom prst="rect">
              <a:avLst/>
            </a:prstGeom>
          </p:spPr>
        </p:pic>
        <p:sp>
          <p:nvSpPr>
            <p:cNvPr id="34" name="フリーフォーム 33"/>
            <p:cNvSpPr/>
            <p:nvPr/>
          </p:nvSpPr>
          <p:spPr>
            <a:xfrm>
              <a:off x="1599208" y="2234068"/>
              <a:ext cx="1552172" cy="787803"/>
            </a:xfrm>
            <a:custGeom>
              <a:avLst/>
              <a:gdLst>
                <a:gd name="connsiteX0" fmla="*/ 0 w 1552172"/>
                <a:gd name="connsiteY0" fmla="*/ 0 h 787803"/>
                <a:gd name="connsiteX1" fmla="*/ 811363 w 1552172"/>
                <a:gd name="connsiteY1" fmla="*/ 0 h 787803"/>
                <a:gd name="connsiteX2" fmla="*/ 811363 w 1552172"/>
                <a:gd name="connsiteY2" fmla="*/ 787803 h 787803"/>
                <a:gd name="connsiteX3" fmla="*/ 1552172 w 1552172"/>
                <a:gd name="connsiteY3" fmla="*/ 776044 h 787803"/>
                <a:gd name="connsiteX4" fmla="*/ 1552172 w 1552172"/>
                <a:gd name="connsiteY4" fmla="*/ 776044 h 787803"/>
                <a:gd name="connsiteX5" fmla="*/ 1552172 w 1552172"/>
                <a:gd name="connsiteY5" fmla="*/ 776044 h 78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172" h="787803">
                  <a:moveTo>
                    <a:pt x="0" y="0"/>
                  </a:moveTo>
                  <a:lnTo>
                    <a:pt x="811363" y="0"/>
                  </a:lnTo>
                  <a:lnTo>
                    <a:pt x="811363" y="787803"/>
                  </a:lnTo>
                  <a:lnTo>
                    <a:pt x="1552172" y="776044"/>
                  </a:lnTo>
                  <a:lnTo>
                    <a:pt x="1552172" y="776044"/>
                  </a:lnTo>
                  <a:lnTo>
                    <a:pt x="1552172" y="776044"/>
                  </a:lnTo>
                </a:path>
              </a:pathLst>
            </a:custGeom>
            <a:ln w="762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577199" y="1223913"/>
            <a:ext cx="254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通常の</a:t>
            </a:r>
            <a:r>
              <a:rPr kumimoji="1" lang="en-US" altLang="ja-JP" dirty="0" smtClean="0"/>
              <a:t>LSI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79058" y="1220007"/>
            <a:ext cx="254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ASIC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980917" y="1223913"/>
            <a:ext cx="254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FPGA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62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</a:t>
            </a:r>
            <a:r>
              <a:rPr lang="ja-JP" altLang="en-US" dirty="0" smtClean="0"/>
              <a:t>が</a:t>
            </a:r>
            <a:r>
              <a:rPr lang="en-US" altLang="ja-JP" dirty="0" smtClean="0"/>
              <a:t>FPGA</a:t>
            </a:r>
            <a:r>
              <a:rPr lang="ja-JP" altLang="en-US" dirty="0" smtClean="0"/>
              <a:t>を採用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226" y="784925"/>
            <a:ext cx="5625631" cy="572626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202698" y="633972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http://</a:t>
            </a:r>
            <a:r>
              <a:rPr lang="en-US" altLang="ja-JP" sz="1100" dirty="0" err="1"/>
              <a:t>itpro.nikkeibp.co.jp</a:t>
            </a:r>
            <a:r>
              <a:rPr lang="en-US" altLang="ja-JP" sz="1100" dirty="0"/>
              <a:t>/article/NEWS/20140620/565626/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619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ctr">
        <a:noAutofit/>
      </a:bodyPr>
      <a:lstStyle>
        <a:defPPr>
          <a:defRPr sz="1600">
            <a:solidFill>
              <a:schemeClr val="bg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4931</TotalTime>
  <Words>445</Words>
  <Application>Microsoft Office PowerPoint</Application>
  <PresentationFormat>画面に合わせる (4:3)</PresentationFormat>
  <Paragraphs>96</Paragraphs>
  <Slides>12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HGP創英角ｺﾞｼｯｸUB</vt:lpstr>
      <vt:lpstr>HG丸ｺﾞｼｯｸM-PRO</vt:lpstr>
      <vt:lpstr>ＭＳ Ｐゴシック</vt:lpstr>
      <vt:lpstr>Arial</vt:lpstr>
      <vt:lpstr>Calibri</vt:lpstr>
      <vt:lpstr>Century Gothic</vt:lpstr>
      <vt:lpstr>NC標準テンプレート</vt:lpstr>
      <vt:lpstr>PowerPoint プレゼンテーション</vt:lpstr>
      <vt:lpstr>日本の労働人口の49％が人工知能やロボット等で代替可能に</vt:lpstr>
      <vt:lpstr>現在の人工知能研究は、まだ「梯子の1段目」</vt:lpstr>
      <vt:lpstr>AIにも創作はできる?</vt:lpstr>
      <vt:lpstr>PowerPoint プレゼンテーション</vt:lpstr>
      <vt:lpstr>IntelがAlteraを買収</vt:lpstr>
      <vt:lpstr>汎用プロセッサと特定用途プロセッサ</vt:lpstr>
      <vt:lpstr>通常のLSI設計</vt:lpstr>
      <vt:lpstr>MicrosoftがFPGAを採用</vt:lpstr>
      <vt:lpstr>動力は電波</vt:lpstr>
      <vt:lpstr>FlashからAnimateへ</vt:lpstr>
      <vt:lpstr>List of mergers and acquisitions by Google</vt:lpstr>
    </vt:vector>
  </TitlesOfParts>
  <Company>NetCommerce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480</cp:revision>
  <dcterms:created xsi:type="dcterms:W3CDTF">2014-04-30T01:58:06Z</dcterms:created>
  <dcterms:modified xsi:type="dcterms:W3CDTF">2015-12-10T03:23:30Z</dcterms:modified>
</cp:coreProperties>
</file>