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719" r:id="rId2"/>
    <p:sldId id="755" r:id="rId3"/>
    <p:sldId id="822" r:id="rId4"/>
    <p:sldId id="823" r:id="rId5"/>
    <p:sldId id="824" r:id="rId6"/>
    <p:sldId id="807" r:id="rId7"/>
    <p:sldId id="758" r:id="rId8"/>
    <p:sldId id="763" r:id="rId9"/>
    <p:sldId id="805" r:id="rId10"/>
    <p:sldId id="818" r:id="rId11"/>
    <p:sldId id="815" r:id="rId12"/>
    <p:sldId id="756" r:id="rId13"/>
    <p:sldId id="759" r:id="rId14"/>
    <p:sldId id="761" r:id="rId15"/>
    <p:sldId id="764" r:id="rId16"/>
    <p:sldId id="798" r:id="rId17"/>
    <p:sldId id="800" r:id="rId18"/>
    <p:sldId id="721" r:id="rId19"/>
    <p:sldId id="579" r:id="rId20"/>
    <p:sldId id="781" r:id="rId21"/>
    <p:sldId id="782" r:id="rId22"/>
    <p:sldId id="427" r:id="rId23"/>
    <p:sldId id="789" r:id="rId24"/>
    <p:sldId id="790" r:id="rId25"/>
    <p:sldId id="820" r:id="rId26"/>
    <p:sldId id="821" r:id="rId27"/>
    <p:sldId id="731" r:id="rId28"/>
    <p:sldId id="773" r:id="rId29"/>
    <p:sldId id="774" r:id="rId30"/>
    <p:sldId id="775" r:id="rId31"/>
    <p:sldId id="776" r:id="rId32"/>
    <p:sldId id="802" r:id="rId33"/>
    <p:sldId id="778" r:id="rId34"/>
    <p:sldId id="741" r:id="rId35"/>
    <p:sldId id="819" r:id="rId36"/>
    <p:sldId id="742" r:id="rId37"/>
    <p:sldId id="718" r:id="rId3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66"/>
    <a:srgbClr val="FF8000"/>
    <a:srgbClr val="00B050"/>
    <a:srgbClr val="0070C0"/>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625" autoAdjust="0"/>
  </p:normalViewPr>
  <p:slideViewPr>
    <p:cSldViewPr snapToGrid="0" snapToObjects="1" showGuides="1">
      <p:cViewPr varScale="1">
        <p:scale>
          <a:sx n="70" d="100"/>
          <a:sy n="70" d="100"/>
        </p:scale>
        <p:origin x="1672" y="184"/>
      </p:cViewPr>
      <p:guideLst>
        <p:guide orient="horz" pos="96"/>
        <p:guide pos="2881"/>
      </p:guideLst>
    </p:cSldViewPr>
  </p:slideViewPr>
  <p:notesTextViewPr>
    <p:cViewPr>
      <p:scale>
        <a:sx n="100" d="100"/>
        <a:sy n="100" d="100"/>
      </p:scale>
      <p:origin x="0" y="0"/>
    </p:cViewPr>
  </p:notesTextViewPr>
  <p:sorterViewPr>
    <p:cViewPr>
      <p:scale>
        <a:sx n="200" d="100"/>
        <a:sy n="200" d="100"/>
      </p:scale>
      <p:origin x="0" y="1676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6;&#12441;&#12540;&#12479;&#65288;&#24066;&#22580;&#35215;&#27169;&#12289;&#19990;&#30028;&#12398;IT&#20154;&#2644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7;&#12540;&#12479;&#65288;&#24066;&#22580;&#35215;&#27169;&#12289;&#19990;&#30028;&#12398;IT&#20154;&#2644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メイリオ"/>
              <a:ea typeface="メイリオ"/>
              <a:cs typeface="メイリオ"/>
            </a:defRPr>
          </a:pPr>
          <a:endParaRPr lang="ja-JP"/>
        </a:p>
      </c:txPr>
    </c:title>
    <c:autoTitleDeleted val="0"/>
    <c:plotArea>
      <c:layout/>
      <c:barChart>
        <c:barDir val="col"/>
        <c:grouping val="clustered"/>
        <c:varyColors val="0"/>
        <c:ser>
          <c:idx val="0"/>
          <c:order val="0"/>
          <c:tx>
            <c:strRef>
              <c:f>成長を続けたSI産業!$B$4</c:f>
              <c:strCache>
                <c:ptCount val="1"/>
                <c:pt idx="0">
                  <c:v>売上高（兆円）</c:v>
                </c:pt>
              </c:strCache>
            </c:strRef>
          </c:tx>
          <c:spPr>
            <a:ln w="15875"/>
          </c:spPr>
          <c:invertIfNegative val="0"/>
          <c:cat>
            <c:numRef>
              <c:f>成長を続けたSI産業!$A$5:$A$42</c:f>
              <c:numCache>
                <c:formatCode>General</c:formatCode>
                <c:ptCount val="3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numCache>
            </c:numRef>
          </c:cat>
          <c:val>
            <c:numRef>
              <c:f>成長を続けたSI産業!$B$5:$B$42</c:f>
              <c:numCache>
                <c:formatCode>General</c:formatCode>
                <c:ptCount val="38"/>
                <c:pt idx="0">
                  <c:v>0.6</c:v>
                </c:pt>
                <c:pt idx="1">
                  <c:v>0.7</c:v>
                </c:pt>
                <c:pt idx="2">
                  <c:v>0.8</c:v>
                </c:pt>
                <c:pt idx="3">
                  <c:v>0.9</c:v>
                </c:pt>
                <c:pt idx="4">
                  <c:v>1.0</c:v>
                </c:pt>
                <c:pt idx="5">
                  <c:v>1.1</c:v>
                </c:pt>
                <c:pt idx="6">
                  <c:v>1.2</c:v>
                </c:pt>
                <c:pt idx="7">
                  <c:v>1.3</c:v>
                </c:pt>
                <c:pt idx="8">
                  <c:v>1.4</c:v>
                </c:pt>
                <c:pt idx="9">
                  <c:v>1.5</c:v>
                </c:pt>
                <c:pt idx="10">
                  <c:v>1.6</c:v>
                </c:pt>
                <c:pt idx="11">
                  <c:v>1.7</c:v>
                </c:pt>
                <c:pt idx="12">
                  <c:v>1.8</c:v>
                </c:pt>
                <c:pt idx="13">
                  <c:v>1.9</c:v>
                </c:pt>
                <c:pt idx="14">
                  <c:v>2.0</c:v>
                </c:pt>
                <c:pt idx="15">
                  <c:v>3.0</c:v>
                </c:pt>
                <c:pt idx="16">
                  <c:v>4.0</c:v>
                </c:pt>
                <c:pt idx="17">
                  <c:v>5.0</c:v>
                </c:pt>
                <c:pt idx="18">
                  <c:v>6.5</c:v>
                </c:pt>
                <c:pt idx="19">
                  <c:v>6.5</c:v>
                </c:pt>
                <c:pt idx="20">
                  <c:v>6.0</c:v>
                </c:pt>
                <c:pt idx="21">
                  <c:v>5.0</c:v>
                </c:pt>
                <c:pt idx="22">
                  <c:v>6.0</c:v>
                </c:pt>
                <c:pt idx="23">
                  <c:v>6.5</c:v>
                </c:pt>
                <c:pt idx="24">
                  <c:v>7.0</c:v>
                </c:pt>
                <c:pt idx="25">
                  <c:v>10.0</c:v>
                </c:pt>
                <c:pt idx="26">
                  <c:v>10.5</c:v>
                </c:pt>
                <c:pt idx="27">
                  <c:v>11.0</c:v>
                </c:pt>
                <c:pt idx="28">
                  <c:v>12.5</c:v>
                </c:pt>
                <c:pt idx="29">
                  <c:v>13.0</c:v>
                </c:pt>
                <c:pt idx="30">
                  <c:v>13.5</c:v>
                </c:pt>
                <c:pt idx="31">
                  <c:v>14.0</c:v>
                </c:pt>
                <c:pt idx="32">
                  <c:v>15.0</c:v>
                </c:pt>
                <c:pt idx="33">
                  <c:v>19.0</c:v>
                </c:pt>
                <c:pt idx="34">
                  <c:v>19.0</c:v>
                </c:pt>
                <c:pt idx="35">
                  <c:v>20.5</c:v>
                </c:pt>
                <c:pt idx="36">
                  <c:v>22.0</c:v>
                </c:pt>
                <c:pt idx="37">
                  <c:v>19.0</c:v>
                </c:pt>
              </c:numCache>
            </c:numRef>
          </c:val>
        </c:ser>
        <c:dLbls>
          <c:showLegendKey val="0"/>
          <c:showVal val="0"/>
          <c:showCatName val="0"/>
          <c:showSerName val="0"/>
          <c:showPercent val="0"/>
          <c:showBubbleSize val="0"/>
        </c:dLbls>
        <c:gapWidth val="150"/>
        <c:axId val="-2105097232"/>
        <c:axId val="-2105041904"/>
      </c:barChart>
      <c:catAx>
        <c:axId val="-2105097232"/>
        <c:scaling>
          <c:orientation val="minMax"/>
        </c:scaling>
        <c:delete val="0"/>
        <c:axPos val="b"/>
        <c:numFmt formatCode="General" sourceLinked="1"/>
        <c:majorTickMark val="out"/>
        <c:minorTickMark val="none"/>
        <c:tickLblPos val="nextTo"/>
        <c:crossAx val="-2105041904"/>
        <c:crosses val="autoZero"/>
        <c:auto val="1"/>
        <c:lblAlgn val="ctr"/>
        <c:lblOffset val="100"/>
        <c:tickLblSkip val="4"/>
        <c:noMultiLvlLbl val="0"/>
      </c:catAx>
      <c:valAx>
        <c:axId val="-2105041904"/>
        <c:scaling>
          <c:orientation val="minMax"/>
        </c:scaling>
        <c:delete val="0"/>
        <c:axPos val="l"/>
        <c:majorGridlines/>
        <c:numFmt formatCode="General" sourceLinked="1"/>
        <c:majorTickMark val="out"/>
        <c:minorTickMark val="none"/>
        <c:tickLblPos val="nextTo"/>
        <c:crossAx val="-210509723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ltLang="en-US" dirty="0"/>
              <a:t>情報サービス産業・</a:t>
            </a:r>
            <a:r>
              <a:rPr lang="ja-JP" altLang="en-US" dirty="0" smtClean="0"/>
              <a:t>売上高</a:t>
            </a:r>
            <a:endParaRPr lang="ja-JP" altLang="en-US" dirty="0"/>
          </a:p>
        </c:rich>
      </c:tx>
      <c:layout/>
      <c:overlay val="0"/>
    </c:title>
    <c:autoTitleDeleted val="0"/>
    <c:plotArea>
      <c:layout/>
      <c:barChart>
        <c:barDir val="col"/>
        <c:grouping val="clustered"/>
        <c:varyColors val="0"/>
        <c:ser>
          <c:idx val="0"/>
          <c:order val="0"/>
          <c:tx>
            <c:strRef>
              <c:f>SI業界の打ち上げ!$F$3</c:f>
              <c:strCache>
                <c:ptCount val="1"/>
                <c:pt idx="0">
                  <c:v>売上</c:v>
                </c:pt>
              </c:strCache>
            </c:strRef>
          </c:tx>
          <c:invertIfNegative val="0"/>
          <c:cat>
            <c:numRef>
              <c:f>SI業界の打ち上げ!$E$4:$E$9</c:f>
              <c:numCache>
                <c:formatCode>General</c:formatCode>
                <c:ptCount val="6"/>
                <c:pt idx="0">
                  <c:v>2009.0</c:v>
                </c:pt>
                <c:pt idx="1">
                  <c:v>2010.0</c:v>
                </c:pt>
                <c:pt idx="2">
                  <c:v>2011.0</c:v>
                </c:pt>
                <c:pt idx="3">
                  <c:v>2012.0</c:v>
                </c:pt>
                <c:pt idx="4">
                  <c:v>2013.0</c:v>
                </c:pt>
                <c:pt idx="5">
                  <c:v>2014.0</c:v>
                </c:pt>
              </c:numCache>
            </c:numRef>
          </c:cat>
          <c:val>
            <c:numRef>
              <c:f>SI業界の打ち上げ!$F$4:$F$9</c:f>
              <c:numCache>
                <c:formatCode>#,##0,</c:formatCode>
                <c:ptCount val="6"/>
                <c:pt idx="0">
                  <c:v>9.978282E7</c:v>
                </c:pt>
                <c:pt idx="1">
                  <c:v>9.654985E7</c:v>
                </c:pt>
                <c:pt idx="2">
                  <c:v>9.514708E7</c:v>
                </c:pt>
                <c:pt idx="3">
                  <c:v>9.742393E7</c:v>
                </c:pt>
                <c:pt idx="4">
                  <c:v>9.890192E7</c:v>
                </c:pt>
                <c:pt idx="5">
                  <c:v>1.018215E8</c:v>
                </c:pt>
              </c:numCache>
            </c:numRef>
          </c:val>
        </c:ser>
        <c:dLbls>
          <c:showLegendKey val="0"/>
          <c:showVal val="0"/>
          <c:showCatName val="0"/>
          <c:showSerName val="0"/>
          <c:showPercent val="0"/>
          <c:showBubbleSize val="0"/>
        </c:dLbls>
        <c:gapWidth val="150"/>
        <c:axId val="-2105535136"/>
        <c:axId val="-2105540240"/>
      </c:barChart>
      <c:catAx>
        <c:axId val="-2105535136"/>
        <c:scaling>
          <c:orientation val="minMax"/>
        </c:scaling>
        <c:delete val="0"/>
        <c:axPos val="b"/>
        <c:numFmt formatCode="General" sourceLinked="1"/>
        <c:majorTickMark val="out"/>
        <c:minorTickMark val="none"/>
        <c:tickLblPos val="nextTo"/>
        <c:crossAx val="-2105540240"/>
        <c:crossesAt val="1.0E6"/>
        <c:auto val="1"/>
        <c:lblAlgn val="ctr"/>
        <c:lblOffset val="100"/>
        <c:noMultiLvlLbl val="0"/>
      </c:catAx>
      <c:valAx>
        <c:axId val="-2105540240"/>
        <c:scaling>
          <c:orientation val="minMax"/>
          <c:min val="1.0E7"/>
        </c:scaling>
        <c:delete val="0"/>
        <c:axPos val="l"/>
        <c:majorGridlines/>
        <c:numFmt formatCode="#,##0," sourceLinked="1"/>
        <c:majorTickMark val="out"/>
        <c:minorTickMark val="none"/>
        <c:tickLblPos val="nextTo"/>
        <c:crossAx val="-2105535136"/>
        <c:crosses val="autoZero"/>
        <c:crossBetween val="between"/>
        <c:majorUnit val="2.0E7"/>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2015/12/10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2015/12/10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【図解】コレ１枚でわかる今年のビジネス・トレンド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ビジネスからデジタル・ビジネスへ</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数多くのセンサーが組み込まれネットにつながるスマートフォンやウェアラブルは、私たちの日々の活動をデジタル・データ化するデバイスとして、既に広く使われるようになりました。また、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の普及は、さらに広範な私たちの日常や社会活動のデジタル・データ化を加速してゆくことになるでしょう。</a:t>
            </a:r>
          </a:p>
          <a:p>
            <a:r>
              <a:rPr kumimoji="1" lang="ja-JP" altLang="ja-JP" sz="1200" kern="1200" dirty="0" smtClean="0">
                <a:solidFill>
                  <a:schemeClr val="tx1"/>
                </a:solidFill>
                <a:effectLst/>
                <a:latin typeface="+mn-lt"/>
                <a:ea typeface="+mn-ea"/>
                <a:cs typeface="+mn-cs"/>
              </a:rPr>
              <a:t>ソーシャルメディアもまた、そこでやり取りされる会話や画像、動画は人工知能によって解析され、世の中の話題や商品・サービスについての評価、人と人のつながりがデジタル・データ化しています。</a:t>
            </a:r>
          </a:p>
          <a:p>
            <a:r>
              <a:rPr kumimoji="1" lang="ja-JP" altLang="ja-JP" sz="1200" kern="1200" dirty="0" smtClean="0">
                <a:solidFill>
                  <a:schemeClr val="tx1"/>
                </a:solidFill>
                <a:effectLst/>
                <a:latin typeface="+mn-lt"/>
                <a:ea typeface="+mn-ea"/>
                <a:cs typeface="+mn-cs"/>
              </a:rPr>
              <a:t>気がつけば、私たちの現実社会は、ことごとくデジタル・データでネットにつながり、多くの恩恵を得る一方で、様々に利用される時代を迎えています。</a:t>
            </a:r>
          </a:p>
          <a:p>
            <a:r>
              <a:rPr kumimoji="1" lang="ja-JP" altLang="ja-JP" sz="1200" kern="1200" dirty="0" smtClean="0">
                <a:solidFill>
                  <a:schemeClr val="tx1"/>
                </a:solidFill>
                <a:effectLst/>
                <a:latin typeface="+mn-lt"/>
                <a:ea typeface="+mn-ea"/>
                <a:cs typeface="+mn-cs"/>
              </a:rPr>
              <a:t>また、自律走行車やロボット、</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プリンティングの普及は、機械と人間との新しい係わりを生みだそうとしています。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このようなテクノロジーのトレンドは、私たちの日常に様々な変化をもたらし、社会、経済に関わる活動もまた変化します。</a:t>
            </a:r>
          </a:p>
          <a:p>
            <a:r>
              <a:rPr kumimoji="1" lang="ja-JP" altLang="ja-JP" sz="1200" kern="1200" dirty="0" smtClean="0">
                <a:solidFill>
                  <a:schemeClr val="tx1"/>
                </a:solidFill>
                <a:effectLst/>
                <a:latin typeface="+mn-lt"/>
                <a:ea typeface="+mn-ea"/>
                <a:cs typeface="+mn-cs"/>
              </a:rPr>
              <a:t>私たちは、これまで「情報（</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）」を処理し、それを受け渡すテクノロジーに牽引され、生産性や利便性を高めてきました。しかし、これからは、より広範な生活や社会の活動をデジタル（</a:t>
            </a:r>
            <a:r>
              <a:rPr kumimoji="1" lang="en-US" altLang="ja-JP" sz="1200" kern="1200" dirty="0" smtClean="0">
                <a:solidFill>
                  <a:schemeClr val="tx1"/>
                </a:solidFill>
                <a:effectLst/>
                <a:latin typeface="+mn-lt"/>
                <a:ea typeface="+mn-ea"/>
                <a:cs typeface="+mn-cs"/>
              </a:rPr>
              <a:t>Digital</a:t>
            </a:r>
            <a:r>
              <a:rPr kumimoji="1" lang="ja-JP" altLang="ja-JP" sz="1200" kern="1200" dirty="0" smtClean="0">
                <a:solidFill>
                  <a:schemeClr val="tx1"/>
                </a:solidFill>
                <a:effectLst/>
                <a:latin typeface="+mn-lt"/>
                <a:ea typeface="+mn-ea"/>
                <a:cs typeface="+mn-cs"/>
              </a:rPr>
              <a:t>）化するテクノロジーが、「人間しかできなかったこと」を代替し、「人間にできなかったこと」をも可能にする時代を迎えようとしています。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時代の大きな節目に立たされているのです。ならば、より視野を広げ、これからのビジネスを捉えてゆくために、あえてデジタル・ビジネスという言葉を使ってみてもいいかもしれません。</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ビジネスという言葉が、時代にそぐわないという訳ではありません。ただ、これまで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システムを作り、それを使わせる」ビジネスとしての歴史を歩んできました。その既成概念を取り払い、「デジタルの価値を活かす」ビジネスへと、自らの役割を再定義してみてはいかがでしょうか。そのような意味から、デジタル・ビジネスという言葉をあえて使ってみてはどうかという提案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ビジネスを牽引する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デジタル・テクノロジーに支えられたこれからのビジネスは、「オープン化」、「スマート化」、「サービス化」といった</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つのドライビング・フォースに牽引されてゆきます。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オープン化</a:t>
            </a:r>
          </a:p>
          <a:p>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Open Source Software</a:t>
            </a:r>
            <a:r>
              <a:rPr kumimoji="1" lang="ja-JP" altLang="ja-JP" sz="1200" kern="1200" dirty="0" smtClean="0">
                <a:solidFill>
                  <a:schemeClr val="tx1"/>
                </a:solidFill>
                <a:effectLst/>
                <a:latin typeface="+mn-lt"/>
                <a:ea typeface="+mn-ea"/>
                <a:cs typeface="+mn-cs"/>
              </a:rPr>
              <a:t>）に牽引され、ソフトウェアに留まらず、データやハードウェアのオープン化を加速します。さらには、モバイルやウェアラブルのさらなる普及、</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登場、ソーシャルメディアの一層の活用は、人のつながりや世の中のできごとをこれまでにも増してデジタル・データ化し、さらにはオープン化してゆくことになるでしょう。そして、デジタルに支えられた社会インフラは、ますますオープンになり、私たちの日常や社会に深く関わ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人工知能（</a:t>
            </a:r>
            <a:r>
              <a:rPr kumimoji="1" lang="en-US" altLang="ja-JP" sz="1200" kern="1200" dirty="0" smtClean="0">
                <a:solidFill>
                  <a:schemeClr val="tx1"/>
                </a:solidFill>
                <a:effectLst/>
                <a:latin typeface="+mn-lt"/>
                <a:ea typeface="+mn-ea"/>
                <a:cs typeface="+mn-cs"/>
              </a:rPr>
              <a:t>AI: Artificial Intelligence</a:t>
            </a:r>
            <a:r>
              <a:rPr kumimoji="1" lang="ja-JP" altLang="ja-JP" sz="1200" kern="1200" dirty="0" smtClean="0">
                <a:solidFill>
                  <a:schemeClr val="tx1"/>
                </a:solidFill>
                <a:effectLst/>
                <a:latin typeface="+mn-lt"/>
                <a:ea typeface="+mn-ea"/>
                <a:cs typeface="+mn-cs"/>
              </a:rPr>
              <a:t>）に牽引され、ロボットやスマート・アシスタントなど、新しい人と機械との関係が生まれます。また、こちらの意向や行動を先読みして仕事をしてくれるコンテキスト・テクノロジーの進化は、利便性や生産性だけではない、新しい機械の活用のあり方を産み出す力と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クラウド・コンピューティングに牽引され、インフラ、プラットフォーム、アプリケーションの全てのレイヤーでサービス化が促進されます。ビジネスもまたモノを扱うことからサービスを扱うことへと重心を移してゆきます。例えば、センサーやカメラが組み込まれた冷蔵庫がネットにつながり、人工知能が、入っているものを常時把握できるしくみが実現すれば、冷蔵庫という「モノ」は無料で提供され、食品の自動配達や食材・レシピの提供という「サービス」で儲けるビジネスが登場するかもしれません。このように、モノはサービスを構成する一部と成り、サービスがビジネスの主体となる時代がますます拡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テクノロジーのトレンドを支えるキーワード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ではどのようなテクノロジーのキーワードがこのトレンドを支えてゆくのでしょうか。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インフラを構成するシステム資源が仮想化できるようになると、ソフトウェアへの設定だけで、システム全体を構成、管理、制御できるようになります。この考え方が「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）と呼び、</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）と呼んで、それぞれの思惑を込めて使い分けています。</a:t>
            </a:r>
          </a:p>
          <a:p>
            <a:r>
              <a:rPr kumimoji="1" lang="en-US" altLang="ja-JP" sz="1200" kern="1200" dirty="0" smtClean="0">
                <a:solidFill>
                  <a:schemeClr val="tx1"/>
                </a:solidFill>
                <a:effectLst/>
                <a:latin typeface="+mn-lt"/>
                <a:ea typeface="+mn-ea"/>
                <a:cs typeface="+mn-cs"/>
              </a:rPr>
              <a:t> 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を、「リソース・プール」と呼びます。このリソース・プールから、利用者は必要な機器構成や機能をソフトウェアへの設定だけで、取り出し組合せて利用したり、構成変更や追加、削除したりといったことができるようになります。物理的な導入・据え付けやネットワーク接続といった作業は必要ありません。今後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利用は、このような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によって構築された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インフラの上で展開されてゆくことになります。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コンテナ型仮想化（</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Windows Azure</a:t>
            </a:r>
            <a:r>
              <a:rPr kumimoji="1" lang="ja-JP" altLang="ja-JP" sz="1200" kern="1200" dirty="0" smtClean="0">
                <a:solidFill>
                  <a:schemeClr val="tx1"/>
                </a:solidFill>
                <a:effectLst/>
                <a:latin typeface="+mn-lt"/>
                <a:ea typeface="+mn-ea"/>
                <a:cs typeface="+mn-cs"/>
              </a:rPr>
              <a:t>での</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のサポートを表明しており、今後重要な役割を担うことになりそうです。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もハイパーバイザ型サーバー仮想化と同様に、物理的なサーバーのシステム資源を見かけ上分割して、個別独立したシステムとして提供するために使われます。しかし、サーバー仮想化で使われているハイパーバイザではなく「コンテナ」と言われる別の方法を使います。</a:t>
            </a:r>
          </a:p>
          <a:p>
            <a:r>
              <a:rPr kumimoji="1" lang="ja-JP" altLang="ja-JP" sz="1200" kern="1200" dirty="0" smtClean="0">
                <a:solidFill>
                  <a:schemeClr val="tx1"/>
                </a:solidFill>
                <a:effectLst/>
                <a:latin typeface="+mn-lt"/>
                <a:ea typeface="+mn-ea"/>
                <a:cs typeface="+mn-cs"/>
              </a:rPr>
              <a:t>コンテナ型は、ハイパーバイザ型に比べ、システム資源へのオーバーヘッドが少ないため、同じの性能のハードウェアであっても、より多くの仮想化されたシステム資源を作ることができます。また、ハイパーバイザ型で仮想サーバーを提供しているクラウド・サービス（</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ひとつの仮想サーバー上にさらに仮想サーバーを重ねて稼働させる（二重の仮想化）をサポートしていないケースがほとんどです。しかし、コンテナ型仮想化では、その制約をうけません。また、コンテナ単位で</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間を移動させることも容易で、セキュリティや可用性の必要から異なる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を組み合わせて使うような場合に重宝です。さらに、コンテナは、それを起動させるためにハイパーバイザ型のように仮想マシンと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を起動させる手間がかからないため、極めて高速です。</a:t>
            </a:r>
          </a:p>
          <a:p>
            <a:r>
              <a:rPr kumimoji="1" lang="ja-JP" altLang="ja-JP" sz="1200" kern="1200" dirty="0" smtClean="0">
                <a:solidFill>
                  <a:schemeClr val="tx1"/>
                </a:solidFill>
                <a:effectLst/>
                <a:latin typeface="+mn-lt"/>
                <a:ea typeface="+mn-ea"/>
                <a:cs typeface="+mn-cs"/>
              </a:rPr>
              <a:t>このような軽量かつ可搬性の高さは、仮想化の新しい選択肢として注目されることになるでしょう。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新しいハードウェア・テクノロジー（ベアメタル、</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仮想化されたサーバーは、管理の利便性をもたらす反面、性能の安定を確保することは難しくなります。特にバッチ処理など処理の終了が性能に左右されるアプリケーションにとっては課題です。</a:t>
            </a:r>
          </a:p>
          <a:p>
            <a:r>
              <a:rPr kumimoji="1" lang="ja-JP" altLang="ja-JP" sz="1200" kern="1200" dirty="0" smtClean="0">
                <a:solidFill>
                  <a:schemeClr val="tx1"/>
                </a:solidFill>
                <a:effectLst/>
                <a:latin typeface="+mn-lt"/>
                <a:ea typeface="+mn-ea"/>
                <a:cs typeface="+mn-cs"/>
              </a:rPr>
              <a:t>そこで注目されるのがベアメタルです。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で利用するサーバーを仮想マシンとしてではなく、物理マシンとして調達する仕組みで、</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はこれをひとつの特徴としていています。物理サーバーを調達できるといっても、それらは全てソフトウェア的な設定作業、つまり「セルフサービス・ポータル」や</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から利用でき、物理的作業を伴わない点に於いては、仮想サーバーを扱うのと違いはありません。</a:t>
            </a:r>
          </a:p>
          <a:p>
            <a:r>
              <a:rPr kumimoji="1" lang="ja-JP" altLang="ja-JP" sz="1200" kern="1200" dirty="0" smtClean="0">
                <a:solidFill>
                  <a:schemeClr val="tx1"/>
                </a:solidFill>
                <a:effectLst/>
                <a:latin typeface="+mn-lt"/>
                <a:ea typeface="+mn-ea"/>
                <a:cs typeface="+mn-cs"/>
              </a:rPr>
              <a:t>もうひとつ注目すべきは、</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ストレージ、あるいは、フラッシュストレージの動向です。ストレージと言えば、モータードライブを必要とする</a:t>
            </a:r>
            <a:r>
              <a:rPr kumimoji="1" lang="en-US" altLang="ja-JP" sz="1200" kern="1200" dirty="0" smtClean="0">
                <a:solidFill>
                  <a:schemeClr val="tx1"/>
                </a:solidFill>
                <a:effectLst/>
                <a:latin typeface="+mn-lt"/>
                <a:ea typeface="+mn-ea"/>
                <a:cs typeface="+mn-cs"/>
              </a:rPr>
              <a:t>HDD</a:t>
            </a:r>
            <a:r>
              <a:rPr kumimoji="1" lang="ja-JP" altLang="ja-JP" sz="1200" kern="1200" dirty="0" smtClean="0">
                <a:solidFill>
                  <a:schemeClr val="tx1"/>
                </a:solidFill>
                <a:effectLst/>
                <a:latin typeface="+mn-lt"/>
                <a:ea typeface="+mn-ea"/>
                <a:cs typeface="+mn-cs"/>
              </a:rPr>
              <a:t>が主に使われています。しかし、高速化、高密度化、低消費電力化では限界が見えています。これをブレークスルーするのが不揮発性半導体記憶素子を使ったフラッシュストレージです。</a:t>
            </a:r>
          </a:p>
          <a:p>
            <a:r>
              <a:rPr kumimoji="1" lang="ja-JP" altLang="ja-JP" sz="1200" kern="1200" dirty="0" smtClean="0">
                <a:solidFill>
                  <a:schemeClr val="tx1"/>
                </a:solidFill>
                <a:effectLst/>
                <a:latin typeface="+mn-lt"/>
                <a:ea typeface="+mn-ea"/>
                <a:cs typeface="+mn-cs"/>
              </a:rPr>
              <a:t>これまでは、比較的高価であったために用途も限定されてきましたが、低価格が急速に進み、</a:t>
            </a:r>
            <a:r>
              <a:rPr kumimoji="1" lang="en-US" altLang="ja-JP" sz="1200" kern="1200" dirty="0" smtClean="0">
                <a:solidFill>
                  <a:schemeClr val="tx1"/>
                </a:solidFill>
                <a:effectLst/>
                <a:latin typeface="+mn-lt"/>
                <a:ea typeface="+mn-ea"/>
                <a:cs typeface="+mn-cs"/>
              </a:rPr>
              <a:t>MySQL</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PostgreSQL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MongoDB</a:t>
            </a:r>
            <a:r>
              <a:rPr kumimoji="1" lang="ja-JP" altLang="ja-JP" sz="1200" kern="1200" dirty="0" smtClean="0">
                <a:solidFill>
                  <a:schemeClr val="tx1"/>
                </a:solidFill>
                <a:effectLst/>
                <a:latin typeface="+mn-lt"/>
                <a:ea typeface="+mn-ea"/>
                <a:cs typeface="+mn-cs"/>
              </a:rPr>
              <a:t>といった</a:t>
            </a:r>
            <a:r>
              <a:rPr kumimoji="1" lang="en-US" altLang="ja-JP" sz="1200" kern="1200" dirty="0" smtClean="0">
                <a:solidFill>
                  <a:schemeClr val="tx1"/>
                </a:solidFill>
                <a:effectLst/>
                <a:latin typeface="+mn-lt"/>
                <a:ea typeface="+mn-ea"/>
                <a:cs typeface="+mn-cs"/>
              </a:rPr>
              <a:t>IOPS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Input/Output</a:t>
            </a:r>
            <a:r>
              <a:rPr kumimoji="1" lang="en-US" altLang="ja-JP" sz="1200" kern="1200" dirty="0" smtClean="0">
                <a:solidFill>
                  <a:schemeClr val="tx1"/>
                </a:solidFill>
                <a:effectLst/>
                <a:latin typeface="+mn-lt"/>
                <a:ea typeface="+mn-ea"/>
                <a:cs typeface="+mn-cs"/>
              </a:rPr>
              <a:t> per second</a:t>
            </a:r>
            <a:r>
              <a:rPr kumimoji="1" lang="ja-JP" altLang="ja-JP" sz="1200" kern="1200" dirty="0" smtClean="0">
                <a:solidFill>
                  <a:schemeClr val="tx1"/>
                </a:solidFill>
                <a:effectLst/>
                <a:latin typeface="+mn-lt"/>
                <a:ea typeface="+mn-ea"/>
                <a:cs typeface="+mn-cs"/>
              </a:rPr>
              <a:t>）の大きいデータベースのストレージに利用することなどの需要の高まりと共に注目されています。</a:t>
            </a:r>
          </a:p>
          <a:p>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など、主要なクラウド事業者も相次いで</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ベースのストレージ・サービスを提供し始めています。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IaaS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IT</a:t>
            </a:r>
            <a:r>
              <a:rPr kumimoji="1" lang="ja-JP" altLang="ja-JP" sz="1200" kern="1200" dirty="0" smtClean="0">
                <a:solidFill>
                  <a:schemeClr val="tx1"/>
                </a:solidFill>
                <a:effectLst/>
                <a:latin typeface="+mn-lt"/>
                <a:ea typeface="+mn-ea"/>
                <a:cs typeface="+mn-cs"/>
              </a:rPr>
              <a:t>インフラを提供するクラウド・サービスが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です。このサービス領域はコンテナ型仮想化、ベアメタル、フラッシュストレージなどを取り込んで差別化を図りつつありますが、コモディティ化がすすみつつあり、価格競争の様相を呈しつつあります。</a:t>
            </a:r>
          </a:p>
          <a:p>
            <a:r>
              <a:rPr kumimoji="1" lang="ja-JP" altLang="ja-JP" sz="1200" kern="1200" dirty="0" smtClean="0">
                <a:solidFill>
                  <a:schemeClr val="tx1"/>
                </a:solidFill>
                <a:effectLst/>
                <a:latin typeface="+mn-lt"/>
                <a:ea typeface="+mn-ea"/>
                <a:cs typeface="+mn-cs"/>
              </a:rPr>
              <a:t>また、性能が高まり、価格も低下し続けることから、</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インフラを自ら所有する必然性は低下してゆきます。そのため、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インフラは所有から使用への流れがますます加速してゆくことになるでしょう。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とビックデータ</a:t>
            </a:r>
          </a:p>
          <a:p>
            <a:r>
              <a:rPr kumimoji="1" lang="ja-JP" altLang="ja-JP" sz="1200" kern="1200" dirty="0" smtClean="0">
                <a:solidFill>
                  <a:schemeClr val="tx1"/>
                </a:solidFill>
                <a:effectLst/>
                <a:latin typeface="+mn-lt"/>
                <a:ea typeface="+mn-ea"/>
                <a:cs typeface="+mn-cs"/>
              </a:rPr>
              <a:t>私たちの日常は様々な「モノ」に囲まれています。</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ウェアラブルと呼ばれる身につけるデバイス、家電製品や住宅、自動車や鉄道などの生活に欠かせない設備、道路に設置された機器や気象・環境観測機器、工場で働く産業用ロボットや工作機械などが、私たちの日常を支えています。これらが、いまインターネットにつながろうとしているのです。</a:t>
            </a:r>
          </a:p>
          <a:p>
            <a:r>
              <a:rPr kumimoji="1" lang="ja-JP" altLang="ja-JP" sz="1200" kern="1200" dirty="0" smtClean="0">
                <a:solidFill>
                  <a:schemeClr val="tx1"/>
                </a:solidFill>
                <a:effectLst/>
                <a:latin typeface="+mn-lt"/>
                <a:ea typeface="+mn-ea"/>
                <a:cs typeface="+mn-cs"/>
              </a:rPr>
              <a:t>インターネットにつながるモノの数は、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億個あったそうですが、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億個以上になるとか</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億個になるとか言われています。いずれにしても膨大な数のデバイスやモノが、インターネットにつながろうとしています。</a:t>
            </a:r>
          </a:p>
          <a:p>
            <a:r>
              <a:rPr kumimoji="1" lang="ja-JP" altLang="ja-JP" sz="1200" kern="1200" dirty="0" smtClean="0">
                <a:solidFill>
                  <a:schemeClr val="tx1"/>
                </a:solidFill>
                <a:effectLst/>
                <a:latin typeface="+mn-lt"/>
                <a:ea typeface="+mn-ea"/>
                <a:cs typeface="+mn-cs"/>
              </a:rPr>
              <a:t>既に私たちは、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やスマートフォンで文字や写真、音声といったデータを生みだし、そこに組み込まれた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私たちの動作や行動をデータ化しています。また、モノに組み込まれたセンサーが、その動きや周辺の状況をデータ化しています。私たちの日常生活や社会活動が広範にデータ化され、インターネットを介して、集められる時代を迎えようとしています。このような仕組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膨大な数のデバイスやモノから生みだされ急速な勢いで増え続けるデータは、「ビッグデータ」と呼ばれており、そこには現実世界に関わる様々なデータが集められているのです。これを統計手法や人工知能を使って分析し、わかりやすい表現で「見える化」することで、様々な知見やノウハウを取り出すことができます。</a:t>
            </a:r>
          </a:p>
          <a:p>
            <a:r>
              <a:rPr kumimoji="1" lang="ja-JP" altLang="ja-JP" sz="1200" kern="1200" dirty="0" smtClean="0">
                <a:solidFill>
                  <a:schemeClr val="tx1"/>
                </a:solidFill>
                <a:effectLst/>
                <a:latin typeface="+mn-lt"/>
                <a:ea typeface="+mn-ea"/>
                <a:cs typeface="+mn-cs"/>
              </a:rPr>
              <a:t>このような一連の仕組みは、もはや一企業が所有できるものではありません。クラウド・サービスの中に組み込まれ、サービスとして提供されてゆくでしょう。また、それを支えるテクノロジーは</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に牽引されています。データの一部はオープンデータとして提供されるようになります。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PaaS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ソフトウェアやデータは、今後サービスとして利用されるようになります。当然、それらを使用する開発、実行基盤もまたサービスとして提供されるようになります。それが、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が価格競争で利益を確保できなくなりつつある中、主要なクラウド・サービス・プロバイダーは、</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に収益基盤を移しつつあります。</a:t>
            </a:r>
            <a:r>
              <a:rPr kumimoji="1" lang="en-US" altLang="ja-JP" sz="1200" kern="1200" dirty="0" smtClean="0">
                <a:solidFill>
                  <a:schemeClr val="tx1"/>
                </a:solidFill>
                <a:effectLst/>
                <a:latin typeface="+mn-lt"/>
                <a:ea typeface="+mn-ea"/>
                <a:cs typeface="+mn-cs"/>
              </a:rPr>
              <a:t>AWS Elastic Beanstalk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 Blue Mix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HP </a:t>
            </a:r>
            <a:r>
              <a:rPr kumimoji="1" lang="en-US" altLang="ja-JP" sz="1200" kern="1200" dirty="0" err="1" smtClean="0">
                <a:solidFill>
                  <a:schemeClr val="tx1"/>
                </a:solidFill>
                <a:effectLst/>
                <a:latin typeface="+mn-lt"/>
                <a:ea typeface="+mn-ea"/>
                <a:cs typeface="+mn-cs"/>
              </a:rPr>
              <a:t>Helion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Azure App Service</a:t>
            </a:r>
            <a:r>
              <a:rPr kumimoji="1" lang="ja-JP" altLang="ja-JP" sz="1200" kern="1200" dirty="0" smtClean="0">
                <a:solidFill>
                  <a:schemeClr val="tx1"/>
                </a:solidFill>
                <a:effectLst/>
                <a:latin typeface="+mn-lt"/>
                <a:ea typeface="+mn-ea"/>
                <a:cs typeface="+mn-cs"/>
              </a:rPr>
              <a:t>などがこれに相当します。クラウド・サービスは、開発、実行基盤としての利便性や機能の充実を競う時代へと移り始めています。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SaaS</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から</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へとクラウド・サービスの収益基盤は、より上位のレイヤーにシフトしつつあります。この傾向は、さらに上位の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へとシフトすることになるでしょう。上位のビジネス・プロセスにて差別化を進めることで競争優位を継続的、固定的に維持しようという戦略をとるものと考えられます。</a:t>
            </a:r>
          </a:p>
          <a:p>
            <a:r>
              <a:rPr kumimoji="1" lang="ja-JP" altLang="ja-JP" sz="1200" kern="1200" dirty="0" smtClean="0">
                <a:solidFill>
                  <a:schemeClr val="tx1"/>
                </a:solidFill>
                <a:effectLst/>
                <a:latin typeface="+mn-lt"/>
                <a:ea typeface="+mn-ea"/>
                <a:cs typeface="+mn-cs"/>
              </a:rPr>
              <a:t>主要なクラウド・サービス・プロバイダーが、マーケットプレイスに積極的なのはこのような背景があります。</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AppExchange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AWS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Microsoft Azure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Cloud Marketplace</a:t>
            </a:r>
            <a:r>
              <a:rPr kumimoji="1" lang="ja-JP" altLang="ja-JP" sz="1200" kern="1200" dirty="0" smtClean="0">
                <a:solidFill>
                  <a:schemeClr val="tx1"/>
                </a:solidFill>
                <a:effectLst/>
                <a:latin typeface="+mn-lt"/>
                <a:ea typeface="+mn-ea"/>
                <a:cs typeface="+mn-cs"/>
              </a:rPr>
              <a:t>などがこの動きに対応しています。また、</a:t>
            </a:r>
            <a:r>
              <a:rPr kumimoji="1" lang="en-US" altLang="ja-JP" sz="1200" kern="1200" dirty="0" smtClean="0">
                <a:solidFill>
                  <a:schemeClr val="tx1"/>
                </a:solidFill>
                <a:effectLst/>
                <a:latin typeface="+mn-lt"/>
                <a:ea typeface="+mn-ea"/>
                <a:cs typeface="+mn-cs"/>
              </a:rPr>
              <a:t>Oracle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ビジネスの拡大、</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Success Factors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Concur</a:t>
            </a:r>
            <a:r>
              <a:rPr kumimoji="1" lang="ja-JP" altLang="ja-JP" sz="1200" kern="1200" dirty="0" smtClean="0">
                <a:solidFill>
                  <a:schemeClr val="tx1"/>
                </a:solidFill>
                <a:effectLst/>
                <a:latin typeface="+mn-lt"/>
                <a:ea typeface="+mn-ea"/>
                <a:cs typeface="+mn-cs"/>
              </a:rPr>
              <a:t>などの一連の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サービス事業者の買収もまた同様です。</a:t>
            </a:r>
          </a:p>
          <a:p>
            <a:r>
              <a:rPr kumimoji="1" lang="ja-JP" altLang="ja-JP" sz="1200" kern="1200" dirty="0" smtClean="0">
                <a:solidFill>
                  <a:schemeClr val="tx1"/>
                </a:solidFill>
                <a:effectLst/>
                <a:latin typeface="+mn-lt"/>
                <a:ea typeface="+mn-ea"/>
                <a:cs typeface="+mn-cs"/>
              </a:rPr>
              <a:t>これによって、</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も含めた上位レイヤーにおいて、エコシステムを働かせ、サービス全体の魅力を高め、顧客を囲い込もうという戦略であり、今後はこの領域での各社の競争が激しさを増すことになるでしょう。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ソーシャルとウェアラブル・モバイル</a:t>
            </a:r>
          </a:p>
          <a:p>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が、人のつながりを大きく変えることになりました。面識のあるなしにかかわらず、関心や興味、感性で共感しあえる人たちが、ソーシャルメディアで知り合い、つながり、地域を越えて言葉や写真、動画を共有し、連絡を取り合える仕組みが出現したのです。既に、</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のユーザー数は、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千万人、</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13</a:t>
            </a:r>
            <a:r>
              <a:rPr kumimoji="1" lang="ja-JP" altLang="ja-JP" sz="1200" kern="1200" dirty="0" smtClean="0">
                <a:solidFill>
                  <a:schemeClr val="tx1"/>
                </a:solidFill>
                <a:effectLst/>
                <a:latin typeface="+mn-lt"/>
                <a:ea typeface="+mn-ea"/>
                <a:cs typeface="+mn-cs"/>
              </a:rPr>
              <a:t>億人を越えています。このような、これまでの人類史上なかった世界規模での人のつながりは、ビジネスばかりでなく、価値観や文化、思想や政治、経済に大きな影響力を持つようになったのです。</a:t>
            </a:r>
          </a:p>
          <a:p>
            <a:r>
              <a:rPr kumimoji="1" lang="ja-JP" altLang="ja-JP" sz="1200" kern="1200" dirty="0" smtClean="0">
                <a:solidFill>
                  <a:schemeClr val="tx1"/>
                </a:solidFill>
                <a:effectLst/>
                <a:latin typeface="+mn-lt"/>
                <a:ea typeface="+mn-ea"/>
                <a:cs typeface="+mn-cs"/>
              </a:rPr>
              <a:t>これを別のとらえ方をすれば、人のつながり、世の中の話題や関心事、商品やサービスの評価や批判などをデジタル・データ化するプラットフォームであると言うことです。モバイルやウェアラブルも多くのセンサーを組み込んだネットワークにつながるデバイスであり、人間の行動をデジタル・データ化するプラットフォームです。さら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の普及とともに、これらは現実社会をデジタル・データ化する仕組みとして、ますます大きな役割を担うことになるでしょう。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ロボットとスマート・アシスタント</a:t>
            </a:r>
          </a:p>
          <a:p>
            <a:r>
              <a:rPr kumimoji="1" lang="ja-JP" altLang="ja-JP" sz="1200" kern="1200" dirty="0" smtClean="0">
                <a:solidFill>
                  <a:schemeClr val="tx1"/>
                </a:solidFill>
                <a:effectLst/>
                <a:latin typeface="+mn-lt"/>
                <a:ea typeface="+mn-ea"/>
                <a:cs typeface="+mn-cs"/>
              </a:rPr>
              <a:t>ロボットやスマート・アシスタントなどのスマートマシンは、人と機械との係わり方を大きく変えてしまいます。例えば、話しかけるだけで仕事をこなしてくれる。こちらの意向や行動を先読みして仕事をしてくれる。安全快適にヒトやモノを輸送してくれる。このような快適な未来を実現してくれます。</a:t>
            </a:r>
          </a:p>
          <a:p>
            <a:r>
              <a:rPr kumimoji="1" lang="ja-JP" altLang="ja-JP" sz="1200" kern="1200" dirty="0" smtClean="0">
                <a:solidFill>
                  <a:schemeClr val="tx1"/>
                </a:solidFill>
                <a:effectLst/>
                <a:latin typeface="+mn-lt"/>
                <a:ea typeface="+mn-ea"/>
                <a:cs typeface="+mn-cs"/>
              </a:rPr>
              <a:t>一方、これまで人間にしかできないと考えられていたことを代替できるようになれば雇用を奪ってしまうかもしれません。そうなれば、私たちの生活はどうなってしまうのでしょうか。政治や経済にも大きな影響をあたえることに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活動の生産性を高め利便性をもたらすものとして、私たちに大きな恩恵をもたらしてきました。スマートマシンもまた、そういう常識の延長線上に生まれてきたものです。しかし、その進化の行き着く先は、本来主体であるはずの人間をも代替してしまうかもしれないのです。</a:t>
            </a:r>
          </a:p>
          <a:p>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世紀半ばから</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世紀にかけて起こった「産業革命」も、</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自動化」も、人間の労働のあり方を変えてきたことにおいては、変わりがないという考えもあります。しかし、スマートマシンがこれらと根本的に違うのは、人間にしかできなかった知的な活動が機械に置き換わることです。「産業革命」も「自動化」も、その意味に於いては、人間が主導権を握り、コントロールできたのです。これこそが、スマートマシンが画期的であり、破壊的である所以なのです。</a:t>
            </a:r>
          </a:p>
          <a:p>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に当てはめてみれば、システムの運用や開発の多くは、スマートマシンに置き換えられてゆくでしょう。そうなれば、これまでの人月積算を前提とした収益構造は成り立たなくなります。この進化の潮流に抗うことはできません。ならば、このスマートマシンをうまく使いこなし、より付加価値の高いビジネスへと自らの役割を変えてゆくしかないのです。</a:t>
            </a:r>
          </a:p>
          <a:p>
            <a:r>
              <a:rPr kumimoji="1" lang="ja-JP" altLang="ja-JP" sz="1200" kern="1200" dirty="0" smtClean="0">
                <a:solidFill>
                  <a:schemeClr val="tx1"/>
                </a:solidFill>
                <a:effectLst/>
                <a:latin typeface="+mn-lt"/>
                <a:ea typeface="+mn-ea"/>
                <a:cs typeface="+mn-cs"/>
              </a:rPr>
              <a:t>このテクノロジーは、これからのビジネスに広く影響を与え、ビジネスのこれまでの常識を大きく変えてゆくことになるでしょう。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コンテキスト・テクノロジー</a:t>
            </a:r>
          </a:p>
          <a:p>
            <a:r>
              <a:rPr kumimoji="1" lang="ja-JP" altLang="ja-JP" sz="1200" kern="1200" dirty="0" smtClean="0">
                <a:solidFill>
                  <a:schemeClr val="tx1"/>
                </a:solidFill>
                <a:effectLst/>
                <a:latin typeface="+mn-lt"/>
                <a:ea typeface="+mn-ea"/>
                <a:cs typeface="+mn-cs"/>
              </a:rPr>
              <a:t>「ドアノブに手をかけるとウェアラブルとの通信でロックが解除される。寒い冬の夜、帰宅時間にあわせて室温は自分好みになっていた。ドアを開けると明かりが灯り、お気に入りの曲が流れ始める。風呂も適温だ。帰宅時間は、スマートフォンの</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電車の運行情報などから予測されていた。お好みの室温や帰宅したらすぐ風呂に入ることなどは、室温を調整するサーモスタットや給湯器がいつの間にか覚えてしまった。一息ついて、テレビをつけると、自分の好みに合った番組が録画されていて、そのリストが表示される。さあ、どの番組から見ることにしよ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テキスト・テクノロジーが実現しようとしている未来です。コンテキストとは、「文脈」、「背景」、「脈絡」を意味し、コンピュータがユーザーの事情や背景を知り、必要とするサービスを的確に予測したり、判断したりできるようになるでしょう。</a:t>
            </a:r>
          </a:p>
          <a:p>
            <a:r>
              <a:rPr kumimoji="1" lang="ja-JP" altLang="ja-JP" sz="1200" kern="1200" dirty="0" smtClean="0">
                <a:solidFill>
                  <a:schemeClr val="tx1"/>
                </a:solidFill>
                <a:effectLst/>
                <a:latin typeface="+mn-lt"/>
                <a:ea typeface="+mn-ea"/>
                <a:cs typeface="+mn-cs"/>
              </a:rPr>
              <a:t>この動きは、ウェアラブルや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で加速するでしょう。コンピュータはもはや受け身の機械ではなく、個人を識別し、その人が無意識に望んでいるものさえも予測し、手助けするアシスタントになろうとしています。また、ロボットやスマート・アシスタントによって、機械は日常の中により深く組み込まれてゆきます。</a:t>
            </a:r>
          </a:p>
          <a:p>
            <a:r>
              <a:rPr kumimoji="1" lang="ja-JP" altLang="ja-JP" sz="1200" kern="1200" dirty="0" smtClean="0">
                <a:solidFill>
                  <a:schemeClr val="tx1"/>
                </a:solidFill>
                <a:effectLst/>
                <a:latin typeface="+mn-lt"/>
                <a:ea typeface="+mn-ea"/>
                <a:cs typeface="+mn-cs"/>
              </a:rPr>
              <a:t>一方で、メールで打ち合わせ日程のやり取りをしていた相手が、予定を早めて前日のフライトでこちらに到着することまで、コンピュータが気を利かせて知らせてくれたとしたらどうでしょうか。もしかしたら、秘密の恋人と会うためにこっそりと日程を繰り上げてきているのかもしれません。</a:t>
            </a:r>
          </a:p>
          <a:p>
            <a:r>
              <a:rPr kumimoji="1" lang="ja-JP" altLang="ja-JP" sz="1200" kern="1200" dirty="0" smtClean="0">
                <a:solidFill>
                  <a:schemeClr val="tx1"/>
                </a:solidFill>
                <a:effectLst/>
                <a:latin typeface="+mn-lt"/>
                <a:ea typeface="+mn-ea"/>
                <a:cs typeface="+mn-cs"/>
              </a:rPr>
              <a:t>コンテキスト・テクノロジーは、生活を便利にし、快適にしてくれそうです。しかし、その一方で、プライバシーをどこまで提供するかは、悩ましいことです。沈黙する権利、情報を削除する権利などが正しく行使され、自らの意志でプライバシーを管理できるリテラシーが求めら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きなパラダイム・シフトがすすんでいます。もはや過去の延長線上に未来はないことをしっかりと受け止めなくてはなりません。私たちは、そういう時代の流れを正しく読み取り、ビジネスとしての可能性を模索してゆくことが、求めら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91600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0177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　</a:t>
            </a:r>
            <a:r>
              <a:rPr lang="ja-JP" altLang="en-US" dirty="0" smtClean="0"/>
              <a:t> </a:t>
            </a:r>
            <a:r>
              <a:rPr kumimoji="1" lang="ja-JP" altLang="en-US" sz="1200" b="0" i="0" u="none" strike="noStrike" kern="1200" dirty="0" smtClean="0">
                <a:solidFill>
                  <a:schemeClr val="tx1"/>
                </a:solidFill>
                <a:effectLst/>
                <a:latin typeface="+mn-lt"/>
                <a:ea typeface="+mn-ea"/>
                <a:cs typeface="+mn-cs"/>
              </a:rPr>
              <a:t>売上</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2009</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9978282</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2010</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9654985</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2011</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9514708</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2012</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9742393</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2013</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9890192</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2014</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10182150</a:t>
            </a:r>
            <a:r>
              <a:rPr lang="ja-JP" altLang="en-US" dirty="0" smtClean="0"/>
              <a:t> </a:t>
            </a:r>
            <a:endParaRPr lang="en-US" altLang="ja-JP" dirty="0" smtClean="0"/>
          </a:p>
          <a:p>
            <a:endParaRPr kumimoji="1" lang="en-US" altLang="ja-JP" dirty="0" smtClean="0"/>
          </a:p>
          <a:p>
            <a:r>
              <a:rPr kumimoji="1" lang="ja-JP" altLang="en-US" dirty="0" smtClean="0"/>
              <a:t>出典</a:t>
            </a:r>
            <a:r>
              <a:rPr kumimoji="1" lang="en-US" altLang="ja-JP" dirty="0" smtClean="0"/>
              <a:t>:</a:t>
            </a:r>
            <a:r>
              <a:rPr kumimoji="1" lang="ja-JP" altLang="en-US" dirty="0" smtClean="0"/>
              <a:t>経済産業省・特定サービス産業実態調査 から筆者がゲーム業界を削除した指標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68410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4578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841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先週は、ポスト</a:t>
            </a:r>
            <a:r>
              <a:rPr kumimoji="1" lang="en-US" altLang="ja-JP" dirty="0" smtClean="0"/>
              <a:t>SI</a:t>
            </a:r>
            <a:r>
              <a:rPr kumimoji="1" lang="ja-JP" altLang="en-US" dirty="0" smtClean="0"/>
              <a:t>ビジネスが、直面している厳しい現実について考えてみましたが、受託開発・保守、運用に関わる請負や準委任、派遣といった人月積算を前提とした従来型</a:t>
            </a:r>
            <a:r>
              <a:rPr kumimoji="1" lang="en-US" altLang="ja-JP" dirty="0" smtClean="0"/>
              <a:t>SI</a:t>
            </a:r>
            <a:r>
              <a:rPr kumimoji="1" lang="ja-JP" altLang="en-US" dirty="0" smtClean="0"/>
              <a:t>ビジネスは、なくなることはないでしょう。</a:t>
            </a:r>
          </a:p>
          <a:p>
            <a:endParaRPr kumimoji="1" lang="ja-JP" altLang="en-US" dirty="0" smtClean="0"/>
          </a:p>
          <a:p>
            <a:r>
              <a:rPr kumimoji="1" lang="ja-JP" altLang="en-US" dirty="0" smtClean="0"/>
              <a:t>スクリーンショット </a:t>
            </a:r>
            <a:r>
              <a:rPr kumimoji="1" lang="en-US" altLang="ja-JP" dirty="0" smtClean="0"/>
              <a:t>2015-08-01 14.09.40</a:t>
            </a:r>
          </a:p>
          <a:p>
            <a:endParaRPr kumimoji="1" lang="en-US" altLang="ja-JP" dirty="0" smtClean="0"/>
          </a:p>
          <a:p>
            <a:r>
              <a:rPr kumimoji="1" lang="ja-JP" altLang="en-US" dirty="0" smtClean="0"/>
              <a:t>例えば、次のような業務は、今後とも継続すると考えています。</a:t>
            </a:r>
          </a:p>
          <a:p>
            <a:endParaRPr kumimoji="1" lang="ja-JP" altLang="en-US" dirty="0" smtClean="0"/>
          </a:p>
          <a:p>
            <a:r>
              <a:rPr kumimoji="1" lang="ja-JP" altLang="en-US" dirty="0" smtClean="0"/>
              <a:t>既存システムの保守や周辺機能の追加開発</a:t>
            </a:r>
          </a:p>
          <a:p>
            <a:r>
              <a:rPr kumimoji="1" lang="ja-JP" altLang="en-US" dirty="0" smtClean="0"/>
              <a:t>ユーザー企業の独自システムに関する運用管理</a:t>
            </a:r>
          </a:p>
          <a:p>
            <a:r>
              <a:rPr kumimoji="1" lang="ja-JP" altLang="en-US" dirty="0" smtClean="0"/>
              <a:t>特定業務・技術スキルを持つ個人に依存した業務</a:t>
            </a:r>
          </a:p>
          <a:p>
            <a:r>
              <a:rPr kumimoji="1" lang="ja-JP" altLang="en-US" dirty="0" smtClean="0"/>
              <a:t>しかし、「既存システム」は、いずれは、新しいテクノロジーや開発・運用の考え方を採用したシステムへと置き換わってゆくことは避けられません。また、「独自システム」の運用は、オンプレミスからパブリック・クラウドへ、そして、人工知能を使った自律的な運用管理システムに徐々に移行してゆきます。さらに、「個人に依存した業務」も需要が保証されるものではなく、なによりもビジネスの規模を確保することができません。</a:t>
            </a:r>
          </a:p>
          <a:p>
            <a:endParaRPr kumimoji="1" lang="ja-JP" altLang="en-US" dirty="0" smtClean="0"/>
          </a:p>
          <a:p>
            <a:r>
              <a:rPr kumimoji="1" lang="ja-JP" altLang="en-US" dirty="0" smtClean="0"/>
              <a:t>直ちになくなることはないにしても、需要の減少に加え、先週も述べたように生産年齢人口の減少やエンジニアの高齢化により利益確保は、ますます難しくなります。</a:t>
            </a:r>
          </a:p>
          <a:p>
            <a:endParaRPr kumimoji="1" lang="ja-JP" altLang="en-US" dirty="0" smtClean="0"/>
          </a:p>
          <a:p>
            <a:r>
              <a:rPr kumimoji="1" lang="ja-JP" altLang="en-US" dirty="0" smtClean="0"/>
              <a:t>それでもビジネスとして大きな割合を占める受託開発で延命を図ろうとすれば、「常駐型」を減らし「持ち帰り型」を増やしてゆくことが、有効かもしれません。持ち帰り型受託開発にすれば、ニアショアやオフショアなどの遠隔地の人材を活用でき、自社要員を増やすことなく、需要に対応することが容易になります。また、まだ今後の拡大が期待できる新興国などの海外市場進出のためにも役立ちます。</a:t>
            </a:r>
          </a:p>
          <a:p>
            <a:endParaRPr kumimoji="1" lang="ja-JP" altLang="en-US" dirty="0" smtClean="0"/>
          </a:p>
          <a:p>
            <a:r>
              <a:rPr kumimoji="1" lang="ja-JP" altLang="en-US" dirty="0" smtClean="0"/>
              <a:t>ただ、「持ち帰り型」への転換は、お客様との仕様確定のやり方や進捗状況の共有の仕方を見直さなければなりません。さらに、自社内に開発環境を整えることも必要になります。しかし、他のプロジェクトに従事している社員の支援を得たり、複数プロジェクトを兼務したりさせることもでき、エンジニア一人当り生産性を向上させることができます。さらに、開発したプログラムを他プロジェクトで再利用することや、独自の開発手法やツールを工夫し開発生産性を高めることで利益率を高める余地を残します。</a:t>
            </a:r>
          </a:p>
          <a:p>
            <a:endParaRPr kumimoji="1" lang="ja-JP" altLang="en-US" dirty="0" smtClean="0"/>
          </a:p>
          <a:p>
            <a:r>
              <a:rPr kumimoji="1" lang="ja-JP" altLang="en-US" dirty="0" smtClean="0"/>
              <a:t>クラウドや</a:t>
            </a:r>
            <a:r>
              <a:rPr kumimoji="1" lang="en-US" altLang="ja-JP" dirty="0" smtClean="0"/>
              <a:t>OSS</a:t>
            </a:r>
            <a:r>
              <a:rPr kumimoji="1" lang="ja-JP" altLang="en-US" dirty="0" smtClean="0"/>
              <a:t>の普及により、開発環境の整備には、従来ほどコストは掛からなくなりました。これらをうまく生かすことで、むしろ積極的に持ち帰り型への転換をすすめコスト競争力を高めることができるでしょう。</a:t>
            </a:r>
          </a:p>
          <a:p>
            <a:endParaRPr kumimoji="1" lang="ja-JP" altLang="en-US" dirty="0" smtClean="0"/>
          </a:p>
          <a:p>
            <a:r>
              <a:rPr kumimoji="1" lang="ja-JP" altLang="en-US" dirty="0" smtClean="0"/>
              <a:t>しかし、従来型の受託開発需要そのものが、今後減ってゆくことは覚悟しなければなりません。従って、従来型での需要が確保できるうちに、ポスト</a:t>
            </a:r>
            <a:r>
              <a:rPr kumimoji="1" lang="en-US" altLang="ja-JP" dirty="0" smtClean="0"/>
              <a:t>SI</a:t>
            </a:r>
            <a:r>
              <a:rPr kumimoji="1" lang="ja-JP" altLang="en-US" dirty="0" smtClean="0"/>
              <a:t>ビジネスへの筋道を作らなければならないことに変わりはありません。</a:t>
            </a:r>
          </a:p>
          <a:p>
            <a:endParaRPr kumimoji="1" lang="ja-JP" altLang="en-US" dirty="0" smtClean="0"/>
          </a:p>
          <a:p>
            <a:r>
              <a:rPr kumimoji="1" lang="ja-JP" altLang="en-US" dirty="0" smtClean="0"/>
              <a:t>また、企業個別のインフラおよびプラットフォームの構築や運用管理については、相当厳しいものになることを覚悟しておく必要があるでしょう。</a:t>
            </a:r>
          </a:p>
          <a:p>
            <a:endParaRPr kumimoji="1" lang="ja-JP" altLang="en-US" dirty="0" smtClean="0"/>
          </a:p>
          <a:p>
            <a:r>
              <a:rPr kumimoji="1" lang="ja-JP" altLang="en-US" dirty="0" smtClean="0"/>
              <a:t>当面は、これまで企業は、独自にシステム環境を築き上げてきました。これらを維持するための運用やサポートの需要は当面継続するでしょう。また、独自システムへのこだわりから、独自のプライベート・クラウドを構築し、パブリック・クラウドとの連携環境である「ハイブリッド・クラウド」の需要も生まれてくると考えています。しかし、これは、パブリック・クラウドへの全面的なシフトの過渡期的な需要であり、中長期的には、パブリック・クラウドへのシフトが進んでゆくものと思われます。</a:t>
            </a:r>
          </a:p>
          <a:p>
            <a:endParaRPr kumimoji="1" lang="ja-JP" altLang="en-US" dirty="0" smtClean="0"/>
          </a:p>
          <a:p>
            <a:r>
              <a:rPr kumimoji="1" lang="ja-JP" altLang="en-US" dirty="0" smtClean="0"/>
              <a:t>スクリーンショット </a:t>
            </a:r>
            <a:r>
              <a:rPr kumimoji="1" lang="en-US" altLang="ja-JP" dirty="0" smtClean="0"/>
              <a:t>2015-08-01 14.10.17</a:t>
            </a:r>
          </a:p>
          <a:p>
            <a:endParaRPr kumimoji="1" lang="en-US" altLang="ja-JP" dirty="0" smtClean="0"/>
          </a:p>
          <a:p>
            <a:r>
              <a:rPr kumimoji="1" lang="ja-JP" altLang="en-US" dirty="0" smtClean="0"/>
              <a:t>例えば、</a:t>
            </a:r>
            <a:r>
              <a:rPr kumimoji="1" lang="en-US" altLang="ja-JP" dirty="0" smtClean="0"/>
              <a:t>2020</a:t>
            </a:r>
            <a:r>
              <a:rPr kumimoji="1" lang="ja-JP" altLang="en-US" dirty="0" smtClean="0"/>
              <a:t>年、モバイル・ネットワークの通信速度は、最大で</a:t>
            </a:r>
            <a:r>
              <a:rPr kumimoji="1" lang="en-US" altLang="ja-JP" dirty="0" smtClean="0"/>
              <a:t>10Gb</a:t>
            </a:r>
            <a:r>
              <a:rPr kumimoji="1" lang="ja-JP" altLang="en-US" dirty="0" smtClean="0"/>
              <a:t>、通信環境が悪い場合でも</a:t>
            </a:r>
            <a:r>
              <a:rPr kumimoji="1" lang="en-US" altLang="ja-JP" dirty="0" smtClean="0"/>
              <a:t>100Mb</a:t>
            </a:r>
            <a:r>
              <a:rPr kumimoji="1" lang="ja-JP" altLang="en-US" dirty="0" smtClean="0"/>
              <a:t>を確保できる</a:t>
            </a:r>
            <a:r>
              <a:rPr kumimoji="1" lang="en-US" altLang="ja-JP" dirty="0" smtClean="0"/>
              <a:t>5G</a:t>
            </a:r>
            <a:r>
              <a:rPr kumimoji="1" lang="ja-JP" altLang="en-US" dirty="0" smtClean="0"/>
              <a:t>（第５世代）通信が実用化しているでしょう。セキュリティも強化され、応答時間に影響する遅延時間も大幅に短縮されます。現在の通信規格である</a:t>
            </a:r>
            <a:r>
              <a:rPr kumimoji="1" lang="en-US" altLang="ja-JP" dirty="0" smtClean="0"/>
              <a:t>4G</a:t>
            </a:r>
            <a:r>
              <a:rPr kumimoji="1" lang="ja-JP" altLang="en-US" dirty="0" smtClean="0"/>
              <a:t>（第４世代）の通信速度は、最大で</a:t>
            </a:r>
            <a:r>
              <a:rPr kumimoji="1" lang="en-US" altLang="ja-JP" dirty="0" smtClean="0"/>
              <a:t>100Mb</a:t>
            </a:r>
            <a:r>
              <a:rPr kumimoji="1" lang="ja-JP" altLang="en-US" dirty="0" smtClean="0"/>
              <a:t>、その</a:t>
            </a:r>
            <a:r>
              <a:rPr kumimoji="1" lang="en-US" altLang="ja-JP" dirty="0" smtClean="0"/>
              <a:t>100</a:t>
            </a:r>
            <a:r>
              <a:rPr kumimoji="1" lang="ja-JP" altLang="en-US" dirty="0" smtClean="0"/>
              <a:t>倍の通信速度が実現しています。企業内のネットワークと遜色のない使い勝手を手に入れることができます。</a:t>
            </a:r>
          </a:p>
          <a:p>
            <a:endParaRPr kumimoji="1" lang="ja-JP" altLang="en-US" dirty="0" smtClean="0"/>
          </a:p>
          <a:p>
            <a:r>
              <a:rPr kumimoji="1" lang="ja-JP" altLang="en-US" dirty="0" smtClean="0"/>
              <a:t>企業は、クラウド上に自社専用のサーバーや仮想データセンターを持ち、業務で使うアプリーションは、そこで稼働します。ユーザーは、クライアント・デバイスから、</a:t>
            </a:r>
            <a:r>
              <a:rPr kumimoji="1" lang="en-US" altLang="ja-JP" dirty="0" smtClean="0"/>
              <a:t>5G</a:t>
            </a:r>
            <a:r>
              <a:rPr kumimoji="1" lang="ja-JP" altLang="en-US" dirty="0" smtClean="0"/>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a:t>
            </a:r>
          </a:p>
          <a:p>
            <a:endParaRPr kumimoji="1" lang="ja-JP" altLang="en-US" dirty="0" smtClean="0"/>
          </a:p>
          <a:p>
            <a:r>
              <a:rPr kumimoji="1" lang="ja-JP" altLang="en-US" dirty="0" smtClean="0"/>
              <a:t>ノート</a:t>
            </a:r>
            <a:r>
              <a:rPr kumimoji="1" lang="en-US" altLang="ja-JP" dirty="0" smtClean="0"/>
              <a:t>PC</a:t>
            </a:r>
            <a:r>
              <a:rPr kumimoji="1" lang="ja-JP" altLang="en-US" dirty="0" smtClean="0"/>
              <a:t>型やタブレット型、スマートフォン型など、使う場所や目的に応じて、使い分けることになるでしょう。そこにプログラムやデータを保管することはありません。</a:t>
            </a:r>
          </a:p>
          <a:p>
            <a:endParaRPr kumimoji="1" lang="ja-JP" altLang="en-US" dirty="0" smtClean="0"/>
          </a:p>
          <a:p>
            <a:r>
              <a:rPr kumimoji="1" lang="ja-JP" altLang="en-US" dirty="0" smtClean="0"/>
              <a:t>こうなると、企業内のインフラは、必要ありません。逆に、社内の自社ネットワーク、自社所有のサーバーやストレージは、資産を増やし運用管理負担をもたらすやっかいな存在となっているかもしれません。</a:t>
            </a:r>
          </a:p>
          <a:p>
            <a:endParaRPr kumimoji="1" lang="ja-JP" altLang="en-US" dirty="0" smtClean="0"/>
          </a:p>
          <a:p>
            <a:r>
              <a:rPr kumimoji="1" lang="ja-JP" altLang="en-US" dirty="0" smtClean="0"/>
              <a:t>ユーザー企業のインフラ構築の需要は、なくならないまでも相当厳しくなることを覚悟しておく必要があります。しかし、自らがクラウド事業者になろうとしても、圧倒的な資金力と技術力を持つ大手クラウド事業者と真っ向勝負することは、現実的ではありません。</a:t>
            </a:r>
          </a:p>
          <a:p>
            <a:endParaRPr kumimoji="1" lang="ja-JP" altLang="en-US" dirty="0" smtClean="0"/>
          </a:p>
          <a:p>
            <a:r>
              <a:rPr kumimoji="1" lang="ja-JP" altLang="en-US" dirty="0" smtClean="0"/>
              <a:t>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ることになります。</a:t>
            </a:r>
          </a:p>
          <a:p>
            <a:endParaRPr kumimoji="1" lang="ja-JP" altLang="en-US" dirty="0" smtClean="0"/>
          </a:p>
          <a:p>
            <a:r>
              <a:rPr kumimoji="1" lang="ja-JP" altLang="en-US" dirty="0" smtClean="0"/>
              <a:t>それでは、ポスト</a:t>
            </a:r>
            <a:r>
              <a:rPr kumimoji="1" lang="en-US" altLang="ja-JP" dirty="0" smtClean="0"/>
              <a:t>SI</a:t>
            </a:r>
            <a:r>
              <a:rPr kumimoji="1" lang="ja-JP" altLang="en-US" smtClean="0"/>
              <a:t>に向けて、どのようなシナリオを描けば良いのでしょうか。次週は、この点について、具体的に考えてゆこうと思います。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19792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9670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6334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netcommerce.co.jp/blog"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hyperlink" Target="http://amzn.to/1AQtPXz"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ti.go.jp" TargetMode="Externa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最新の</a:t>
            </a:r>
            <a:r>
              <a:rPr kumimoji="1" lang="en-US" altLang="ja-JP" dirty="0" smtClean="0"/>
              <a:t>IT</a:t>
            </a:r>
            <a:r>
              <a:rPr kumimoji="1" lang="ja-JP" altLang="en-US" dirty="0" smtClean="0"/>
              <a:t>トレンドとビジネス戦略</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ja-JP" altLang="en-US" dirty="0" smtClean="0"/>
              <a:t>ビジネス戦略編</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lang="en-US" altLang="ja-JP" dirty="0" smtClean="0"/>
              <a:t>12</a:t>
            </a:r>
            <a:r>
              <a:rPr kumimoji="1" lang="ja-JP" altLang="en-US" dirty="0" smtClean="0"/>
              <a:t>月版</a:t>
            </a:r>
            <a:endParaRPr kumimoji="1" lang="ja-JP" altLang="en-US" dirty="0"/>
          </a:p>
        </p:txBody>
      </p:sp>
    </p:spTree>
    <p:extLst>
      <p:ext uri="{BB962C8B-B14F-4D97-AF65-F5344CB8AC3E}">
        <p14:creationId xmlns:p14="http://schemas.microsoft.com/office/powerpoint/2010/main" val="34141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520700" y="1343025"/>
          <a:ext cx="8102600"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0"/>
          <p:cNvSpPr>
            <a:spLocks noGrp="1"/>
          </p:cNvSpPr>
          <p:nvPr>
            <p:ph type="title"/>
          </p:nvPr>
        </p:nvSpPr>
        <p:spPr/>
        <p:txBody>
          <a:bodyPr/>
          <a:lstStyle/>
          <a:p>
            <a:r>
              <a:rPr lang="en-US" altLang="en-US" dirty="0">
                <a:latin typeface="MS PGothic" charset="-128"/>
                <a:ea typeface="MS PGothic" charset="-128"/>
                <a:cs typeface="MS PGothic" charset="-128"/>
              </a:rPr>
              <a:t>情報処理サー</a:t>
            </a:r>
            <a:r>
              <a:rPr lang="en-US" altLang="en-US" dirty="0" smtClean="0">
                <a:latin typeface="MS PGothic" charset="-128"/>
                <a:ea typeface="MS PGothic" charset="-128"/>
                <a:cs typeface="MS PGothic" charset="-128"/>
              </a:rPr>
              <a:t>ビス産業の売上高</a:t>
            </a:r>
            <a:endParaRPr kumimoji="1" lang="ja-JP" altLang="en-US" dirty="0">
              <a:latin typeface="MS PGothic" charset="-128"/>
              <a:ea typeface="MS PGothic" charset="-128"/>
              <a:cs typeface="MS PGothic" charset="-128"/>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テキスト ボックス 4"/>
          <p:cNvSpPr txBox="1"/>
          <p:nvPr/>
        </p:nvSpPr>
        <p:spPr>
          <a:xfrm>
            <a:off x="3816225" y="5731236"/>
            <a:ext cx="4807075" cy="246221"/>
          </a:xfrm>
          <a:prstGeom prst="rect">
            <a:avLst/>
          </a:prstGeom>
          <a:noFill/>
        </p:spPr>
        <p:txBody>
          <a:bodyPr wrap="none" rtlCol="0">
            <a:spAutoFit/>
          </a:bodyPr>
          <a:lstStyle/>
          <a:p>
            <a:r>
              <a:rPr lang="ja-JP" altLang="en-US" sz="1000" dirty="0"/>
              <a:t>出典</a:t>
            </a:r>
            <a:r>
              <a:rPr lang="en-US" altLang="ja-JP" sz="1000" dirty="0"/>
              <a:t>:</a:t>
            </a:r>
            <a:r>
              <a:rPr lang="ja-JP" altLang="en-US" sz="1000" dirty="0"/>
              <a:t>経済産業省・特定サービス産業実態調査 から筆者がゲーム業界を削除した指標</a:t>
            </a:r>
            <a:endParaRPr kumimoji="1" lang="ja-JP" altLang="en-US" sz="1000" dirty="0"/>
          </a:p>
        </p:txBody>
      </p:sp>
      <p:sp>
        <p:nvSpPr>
          <p:cNvPr id="7" name="テキスト ボックス 6"/>
          <p:cNvSpPr txBox="1"/>
          <p:nvPr/>
        </p:nvSpPr>
        <p:spPr>
          <a:xfrm>
            <a:off x="4653188" y="1944539"/>
            <a:ext cx="2031325"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特需による需要の嵩上げ？</a:t>
            </a:r>
            <a:endParaRPr kumimoji="1" lang="ja-JP" altLang="en-US" sz="1200" dirty="0">
              <a:solidFill>
                <a:srgbClr val="FF6600"/>
              </a:solidFill>
              <a:latin typeface="メイリオ"/>
              <a:ea typeface="メイリオ"/>
              <a:cs typeface="メイリオ"/>
            </a:endParaRPr>
          </a:p>
        </p:txBody>
      </p:sp>
      <p:sp>
        <p:nvSpPr>
          <p:cNvPr id="6" name="正方形/長方形 5"/>
          <p:cNvSpPr/>
          <p:nvPr/>
        </p:nvSpPr>
        <p:spPr>
          <a:xfrm>
            <a:off x="4653188" y="1948694"/>
            <a:ext cx="3470503" cy="562311"/>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 name="テキスト ボックス 2"/>
          <p:cNvSpPr txBox="1"/>
          <p:nvPr/>
        </p:nvSpPr>
        <p:spPr>
          <a:xfrm>
            <a:off x="174239" y="1374775"/>
            <a:ext cx="954107" cy="276999"/>
          </a:xfrm>
          <a:prstGeom prst="rect">
            <a:avLst/>
          </a:prstGeom>
          <a:noFill/>
        </p:spPr>
        <p:txBody>
          <a:bodyPr wrap="none" rtlCol="0">
            <a:spAutoFit/>
          </a:bodyPr>
          <a:lstStyle/>
          <a:p>
            <a:r>
              <a:rPr lang="ja-JP" altLang="en-US" sz="1200" dirty="0" smtClean="0"/>
              <a:t>単位（億円）</a:t>
            </a:r>
            <a:endParaRPr kumimoji="1" lang="ja-JP" altLang="en-US" sz="1200" dirty="0"/>
          </a:p>
        </p:txBody>
      </p:sp>
      <p:sp>
        <p:nvSpPr>
          <p:cNvPr id="10" name="テキスト ボックス 9"/>
          <p:cNvSpPr txBox="1"/>
          <p:nvPr/>
        </p:nvSpPr>
        <p:spPr>
          <a:xfrm>
            <a:off x="7819639" y="5237976"/>
            <a:ext cx="800219" cy="276999"/>
          </a:xfrm>
          <a:prstGeom prst="rect">
            <a:avLst/>
          </a:prstGeom>
          <a:noFill/>
        </p:spPr>
        <p:txBody>
          <a:bodyPr wrap="none" rtlCol="0">
            <a:spAutoFit/>
          </a:bodyPr>
          <a:lstStyle/>
          <a:p>
            <a:r>
              <a:rPr lang="ja-JP" altLang="en-US" sz="1200" dirty="0" smtClean="0"/>
              <a:t>単位（年）</a:t>
            </a:r>
            <a:endParaRPr kumimoji="1" lang="ja-JP" altLang="en-US" sz="1200" dirty="0"/>
          </a:p>
        </p:txBody>
      </p:sp>
    </p:spTree>
    <p:extLst>
      <p:ext uri="{BB962C8B-B14F-4D97-AF65-F5344CB8AC3E}">
        <p14:creationId xmlns:p14="http://schemas.microsoft.com/office/powerpoint/2010/main" val="54633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graphicFrame>
        <p:nvGraphicFramePr>
          <p:cNvPr id="4" name="コンテンツ プレースホルダ 4"/>
          <p:cNvGraphicFramePr>
            <a:graphicFrameLocks/>
          </p:cNvGraphicFramePr>
          <p:nvPr>
            <p:extLst/>
          </p:nvPr>
        </p:nvGraphicFramePr>
        <p:xfrm>
          <a:off x="145685" y="802886"/>
          <a:ext cx="8892481" cy="5502108"/>
        </p:xfrm>
        <a:graphic>
          <a:graphicData uri="http://schemas.openxmlformats.org/drawingml/2006/table">
            <a:tbl>
              <a:tblPr firstRow="1" bandRow="1">
                <a:tableStyleId>{5940675A-B579-460E-94D1-54222C63F5DA}</a:tableStyleId>
              </a:tblPr>
              <a:tblGrid>
                <a:gridCol w="1819008"/>
                <a:gridCol w="1479400"/>
                <a:gridCol w="930321"/>
                <a:gridCol w="2198939"/>
                <a:gridCol w="2464813"/>
              </a:tblGrid>
              <a:tr h="419859">
                <a:tc>
                  <a:txBody>
                    <a:bodyPr/>
                    <a:lstStyle/>
                    <a:p>
                      <a:r>
                        <a:rPr kumimoji="1" lang="ja-JP" altLang="en-US" sz="1400" dirty="0" smtClean="0">
                          <a:solidFill>
                            <a:schemeClr val="bg1"/>
                          </a:solidFill>
                        </a:rPr>
                        <a:t>企業名</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範囲</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時期</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ポイント</a:t>
                      </a:r>
                      <a:endParaRPr kumimoji="1" lang="ja-JP" altLang="en-US" sz="1400" dirty="0">
                        <a:solidFill>
                          <a:schemeClr val="bg1"/>
                        </a:solidFill>
                      </a:endParaRPr>
                    </a:p>
                  </a:txBody>
                  <a:tcPr>
                    <a:solidFill>
                      <a:schemeClr val="accent1"/>
                    </a:solidFill>
                  </a:tcPr>
                </a:tc>
                <a:tc>
                  <a:txBody>
                    <a:bodyPr/>
                    <a:lstStyle/>
                    <a:p>
                      <a:r>
                        <a:rPr kumimoji="1" lang="en-US" altLang="ja-JP" sz="1200" dirty="0" smtClean="0">
                          <a:solidFill>
                            <a:schemeClr val="bg1"/>
                          </a:solidFill>
                        </a:rPr>
                        <a:t>URL</a:t>
                      </a:r>
                      <a:endParaRPr kumimoji="1" lang="ja-JP" altLang="en-US" sz="1200" dirty="0">
                        <a:solidFill>
                          <a:schemeClr val="bg1"/>
                        </a:solidFill>
                      </a:endParaRPr>
                    </a:p>
                  </a:txBody>
                  <a:tcPr>
                    <a:solidFill>
                      <a:schemeClr val="accent1"/>
                    </a:solidFill>
                  </a:tcPr>
                </a:tc>
              </a:tr>
              <a:tr h="517635">
                <a:tc>
                  <a:txBody>
                    <a:bodyPr/>
                    <a:lstStyle/>
                    <a:p>
                      <a:r>
                        <a:rPr kumimoji="1" lang="ja-JP" altLang="en-US" sz="1400" dirty="0" smtClean="0"/>
                        <a:t>ローソン</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基本的に</a:t>
                      </a:r>
                      <a:r>
                        <a:rPr kumimoji="1" lang="en-US" altLang="ja-JP" sz="1400" dirty="0" smtClean="0"/>
                        <a:t>AWS</a:t>
                      </a:r>
                      <a:r>
                        <a:rPr kumimoji="1" lang="ja-JP" altLang="en-US" sz="1400" dirty="0" smtClean="0"/>
                        <a:t>へ全面移行</a:t>
                      </a:r>
                      <a:endParaRPr kumimoji="1" lang="ja-JP" altLang="en-US" sz="1400" dirty="0"/>
                    </a:p>
                  </a:txBody>
                  <a:tcPr/>
                </a:tc>
                <a:tc>
                  <a:txBody>
                    <a:bodyPr/>
                    <a:lstStyle/>
                    <a:p>
                      <a:r>
                        <a:rPr kumimoji="1" lang="en-US" altLang="ja-JP" sz="800" dirty="0" smtClean="0"/>
                        <a:t>http://</a:t>
                      </a:r>
                      <a:r>
                        <a:rPr kumimoji="1" lang="en-US" altLang="ja-JP" sz="800" dirty="0" err="1" smtClean="0"/>
                        <a:t>www.sbbit.jp</a:t>
                      </a:r>
                      <a:r>
                        <a:rPr kumimoji="1" lang="en-US" altLang="ja-JP" sz="800" dirty="0" smtClean="0"/>
                        <a:t>/article/cont1/29793</a:t>
                      </a:r>
                      <a:endParaRPr kumimoji="1" lang="ja-JP" altLang="en-US" sz="800" dirty="0"/>
                    </a:p>
                  </a:txBody>
                  <a:tcPr/>
                </a:tc>
              </a:tr>
              <a:tr h="517635">
                <a:tc>
                  <a:txBody>
                    <a:bodyPr/>
                    <a:lstStyle/>
                    <a:p>
                      <a:r>
                        <a:rPr kumimoji="1" lang="ja-JP" altLang="en-US" sz="1400" dirty="0" smtClean="0"/>
                        <a:t>日通</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2014</a:t>
                      </a:r>
                      <a:r>
                        <a:rPr kumimoji="1" lang="ja-JP" altLang="en-US" sz="1400" dirty="0" smtClean="0"/>
                        <a:t>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基本的に</a:t>
                      </a:r>
                      <a:r>
                        <a:rPr kumimoji="1" lang="en-US" altLang="ja-JP" sz="1400" dirty="0" smtClean="0"/>
                        <a:t>AWS</a:t>
                      </a:r>
                      <a:r>
                        <a:rPr kumimoji="1" lang="ja-JP" altLang="en-US" sz="1400" dirty="0" smtClean="0"/>
                        <a:t>へ全面移行</a:t>
                      </a:r>
                    </a:p>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http://</a:t>
                      </a:r>
                      <a:r>
                        <a:rPr kumimoji="1" lang="en-US" altLang="ja-JP" sz="800" dirty="0" err="1" smtClean="0"/>
                        <a:t>www.itmedia.co.jp</a:t>
                      </a:r>
                      <a:r>
                        <a:rPr kumimoji="1" lang="en-US" altLang="ja-JP" sz="800" dirty="0" smtClean="0"/>
                        <a:t>/enterprise/articles/1407/24/news047.html</a:t>
                      </a:r>
                      <a:endParaRPr kumimoji="1" lang="ja-JP" altLang="en-US" sz="800" dirty="0" smtClean="0"/>
                    </a:p>
                  </a:txBody>
                  <a:tcPr/>
                </a:tc>
              </a:tr>
              <a:tr h="517635">
                <a:tc>
                  <a:txBody>
                    <a:bodyPr/>
                    <a:lstStyle/>
                    <a:p>
                      <a:r>
                        <a:rPr kumimoji="1" lang="ja-JP" altLang="en-US" sz="1400" dirty="0" smtClean="0"/>
                        <a:t>ガリバーインターナショナル</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中古車システム全面移行</a:t>
                      </a:r>
                      <a:endParaRPr kumimoji="1" lang="ja-JP" altLang="en-US" sz="1400" dirty="0"/>
                    </a:p>
                  </a:txBody>
                  <a:tcPr/>
                </a:tc>
                <a:tc>
                  <a:txBody>
                    <a:bodyPr/>
                    <a:lstStyle/>
                    <a:p>
                      <a:r>
                        <a:rPr kumimoji="1" lang="en-US" altLang="ja-JP" sz="800" dirty="0" smtClean="0"/>
                        <a:t>http://aws.amazon.com/jp/solutions/case-studies/gulliver/</a:t>
                      </a:r>
                      <a:endParaRPr kumimoji="1" lang="ja-JP" altLang="en-US" sz="800" dirty="0"/>
                    </a:p>
                  </a:txBody>
                  <a:tcPr/>
                </a:tc>
              </a:tr>
              <a:tr h="517635">
                <a:tc>
                  <a:txBody>
                    <a:bodyPr/>
                    <a:lstStyle/>
                    <a:p>
                      <a:r>
                        <a:rPr kumimoji="1" lang="ja-JP" altLang="en-US" sz="1400" dirty="0" smtClean="0"/>
                        <a:t>ミサワホーム</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基本的に</a:t>
                      </a:r>
                      <a:r>
                        <a:rPr kumimoji="1" lang="en-US" altLang="ja-JP" sz="1400" dirty="0" smtClean="0"/>
                        <a:t>AWS</a:t>
                      </a:r>
                      <a:r>
                        <a:rPr kumimoji="1" lang="ja-JP" altLang="en-US" sz="1400" dirty="0" smtClean="0"/>
                        <a:t>へ全面移行</a:t>
                      </a:r>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misawa</a:t>
                      </a:r>
                      <a:r>
                        <a:rPr kumimoji="1" lang="en-US" altLang="ja-JP" sz="800" dirty="0" smtClean="0"/>
                        <a:t>/</a:t>
                      </a:r>
                      <a:endParaRPr kumimoji="1" lang="ja-JP" altLang="en-US" sz="800" dirty="0"/>
                    </a:p>
                  </a:txBody>
                  <a:tcPr/>
                </a:tc>
              </a:tr>
              <a:tr h="487472">
                <a:tc>
                  <a:txBody>
                    <a:bodyPr/>
                    <a:lstStyle/>
                    <a:p>
                      <a:r>
                        <a:rPr kumimoji="1" lang="en-US" altLang="ja-JP" sz="1400" dirty="0" smtClean="0"/>
                        <a:t>HOYA</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2013</a:t>
                      </a:r>
                      <a:r>
                        <a:rPr kumimoji="1" lang="ja-JP" altLang="en-US" sz="1400" dirty="0" smtClean="0"/>
                        <a:t>年</a:t>
                      </a:r>
                    </a:p>
                    <a:p>
                      <a:endParaRPr kumimoji="1" lang="ja-JP" altLang="en-US" sz="1400" dirty="0"/>
                    </a:p>
                  </a:txBody>
                  <a:tcPr/>
                </a:tc>
                <a:tc>
                  <a:txBody>
                    <a:bodyPr/>
                    <a:lstStyle/>
                    <a:p>
                      <a:r>
                        <a:rPr kumimoji="1" lang="en-US" altLang="ja-JP" sz="1400" dirty="0" smtClean="0"/>
                        <a:t>SAP</a:t>
                      </a:r>
                      <a:r>
                        <a:rPr kumimoji="1" lang="ja-JP" altLang="en-US" sz="1400" dirty="0" smtClean="0"/>
                        <a:t>を</a:t>
                      </a:r>
                      <a:r>
                        <a:rPr kumimoji="1" lang="en-US" altLang="ja-JP" sz="1400" dirty="0" smtClean="0"/>
                        <a:t>AWS</a:t>
                      </a:r>
                      <a:r>
                        <a:rPr kumimoji="1" lang="ja-JP" altLang="en-US" sz="1400" dirty="0" smtClean="0"/>
                        <a:t>へ移行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hoya</a:t>
                      </a:r>
                      <a:r>
                        <a:rPr kumimoji="1" lang="en-US" altLang="ja-JP" sz="800" dirty="0" smtClean="0"/>
                        <a:t>/</a:t>
                      </a:r>
                      <a:endParaRPr kumimoji="1" lang="ja-JP" altLang="en-US" sz="800" dirty="0"/>
                    </a:p>
                  </a:txBody>
                  <a:tcPr/>
                </a:tc>
              </a:tr>
              <a:tr h="487472">
                <a:tc>
                  <a:txBody>
                    <a:bodyPr/>
                    <a:lstStyle/>
                    <a:p>
                      <a:r>
                        <a:rPr kumimoji="1" lang="ja-JP" altLang="en-US" sz="1400" dirty="0" smtClean="0"/>
                        <a:t>ソニー銀行</a:t>
                      </a:r>
                      <a:endParaRPr kumimoji="1" lang="ja-JP" altLang="en-US" sz="1400" dirty="0"/>
                    </a:p>
                  </a:txBody>
                  <a:tcPr/>
                </a:tc>
                <a:tc>
                  <a:txBody>
                    <a:bodyPr/>
                    <a:lstStyle/>
                    <a:p>
                      <a:r>
                        <a:rPr kumimoji="1" lang="ja-JP" altLang="en-US" sz="1400" dirty="0" smtClean="0"/>
                        <a:t>バックオフィスシステム</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銀行業務の一部も</a:t>
                      </a:r>
                      <a:r>
                        <a:rPr kumimoji="1" lang="en-US" altLang="ja-JP" sz="1400" dirty="0" smtClean="0"/>
                        <a:t>AWS</a:t>
                      </a:r>
                      <a:r>
                        <a:rPr kumimoji="1" lang="ja-JP" altLang="en-US" sz="1400" dirty="0" smtClean="0"/>
                        <a:t>へ移行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sonybank</a:t>
                      </a:r>
                      <a:r>
                        <a:rPr kumimoji="1" lang="en-US" altLang="ja-JP" sz="800" dirty="0" smtClean="0"/>
                        <a:t>/</a:t>
                      </a:r>
                      <a:endParaRPr kumimoji="1" lang="ja-JP" altLang="en-US" sz="800" dirty="0"/>
                    </a:p>
                  </a:txBody>
                  <a:tcPr/>
                </a:tc>
              </a:tr>
              <a:tr h="517635">
                <a:tc>
                  <a:txBody>
                    <a:bodyPr/>
                    <a:lstStyle/>
                    <a:p>
                      <a:r>
                        <a:rPr kumimoji="1" lang="ja-JP" altLang="en-US" sz="1400" dirty="0" smtClean="0"/>
                        <a:t>丸紅</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プライベートゥラウドを全面</a:t>
                      </a:r>
                      <a:r>
                        <a:rPr kumimoji="1" lang="en-US" altLang="ja-JP" sz="1400" dirty="0" smtClean="0"/>
                        <a:t>AWS</a:t>
                      </a:r>
                      <a:r>
                        <a:rPr kumimoji="1" lang="ja-JP" altLang="en-US" sz="1400" dirty="0" smtClean="0"/>
                        <a:t>へ</a:t>
                      </a:r>
                      <a:endParaRPr kumimoji="1" lang="ja-JP" altLang="en-US" sz="1400" dirty="0"/>
                    </a:p>
                  </a:txBody>
                  <a:tcPr/>
                </a:tc>
                <a:tc>
                  <a:txBody>
                    <a:bodyPr/>
                    <a:lstStyle/>
                    <a:p>
                      <a:r>
                        <a:rPr kumimoji="1" lang="en-US" altLang="ja-JP" sz="800" dirty="0" smtClean="0"/>
                        <a:t>http://itpro.nikkeibp.co.jp/article/COLUMN/20140214/536786/?ST=cloud</a:t>
                      </a:r>
                      <a:endParaRPr kumimoji="1" lang="ja-JP" altLang="en-US" sz="800" dirty="0"/>
                    </a:p>
                  </a:txBody>
                  <a:tcPr/>
                </a:tc>
              </a:tr>
              <a:tr h="419859">
                <a:tc>
                  <a:txBody>
                    <a:bodyPr/>
                    <a:lstStyle/>
                    <a:p>
                      <a:r>
                        <a:rPr kumimoji="1" lang="ja-JP" altLang="en-US" sz="1400" dirty="0" smtClean="0"/>
                        <a:t>クックパッド</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r>
                        <a:rPr kumimoji="1" lang="en-US" altLang="ja-JP" sz="1400" dirty="0" smtClean="0"/>
                        <a:t>2011</a:t>
                      </a:r>
                      <a:r>
                        <a:rPr kumimoji="1" lang="ja-JP" altLang="en-US" sz="1400" dirty="0" smtClean="0"/>
                        <a:t>年</a:t>
                      </a:r>
                      <a:endParaRPr kumimoji="1" lang="ja-JP" altLang="en-US" sz="1400" dirty="0"/>
                    </a:p>
                  </a:txBody>
                  <a:tcPr/>
                </a:tc>
                <a:tc>
                  <a:txBody>
                    <a:bodyPr/>
                    <a:lstStyle/>
                    <a:p>
                      <a:r>
                        <a:rPr kumimoji="1" lang="en-US" altLang="ja-JP" sz="1400" dirty="0" smtClean="0"/>
                        <a:t>AWS</a:t>
                      </a:r>
                      <a:r>
                        <a:rPr kumimoji="1" lang="ja-JP" altLang="en-US" sz="1400" dirty="0" smtClean="0"/>
                        <a:t>へ全面移行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cookpad</a:t>
                      </a:r>
                      <a:r>
                        <a:rPr kumimoji="1" lang="en-US" altLang="ja-JP" sz="800" dirty="0" smtClean="0"/>
                        <a:t>/</a:t>
                      </a:r>
                      <a:endParaRPr kumimoji="1" lang="ja-JP" altLang="en-US" sz="800" dirty="0"/>
                    </a:p>
                  </a:txBody>
                  <a:tcPr/>
                </a:tc>
              </a:tr>
              <a:tr h="487472">
                <a:tc>
                  <a:txBody>
                    <a:bodyPr/>
                    <a:lstStyle/>
                    <a:p>
                      <a:r>
                        <a:rPr kumimoji="1" lang="ja-JP" altLang="en-US" sz="1400" dirty="0" smtClean="0"/>
                        <a:t>東京証券取引所</a:t>
                      </a:r>
                      <a:endParaRPr kumimoji="1" lang="ja-JP" altLang="en-US" sz="1400" dirty="0"/>
                    </a:p>
                  </a:txBody>
                  <a:tcPr/>
                </a:tc>
                <a:tc>
                  <a:txBody>
                    <a:bodyPr/>
                    <a:lstStyle/>
                    <a:p>
                      <a:r>
                        <a:rPr kumimoji="1" lang="ja-JP" altLang="en-US" sz="1400" dirty="0" smtClean="0"/>
                        <a:t>運用機能サービス監視機能</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開発環境も含めコスト削減</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tokyostockexchange</a:t>
                      </a:r>
                      <a:r>
                        <a:rPr kumimoji="1" lang="en-US" altLang="ja-JP" sz="800" dirty="0" smtClean="0"/>
                        <a:t>/</a:t>
                      </a:r>
                      <a:endParaRPr kumimoji="1" lang="ja-JP" altLang="en-US" sz="800" dirty="0"/>
                    </a:p>
                  </a:txBody>
                  <a:tcPr/>
                </a:tc>
              </a:tr>
              <a:tr h="487472">
                <a:tc>
                  <a:txBody>
                    <a:bodyPr/>
                    <a:lstStyle/>
                    <a:p>
                      <a:r>
                        <a:rPr kumimoji="1" lang="ja-JP" altLang="en-US" sz="1400" dirty="0" smtClean="0"/>
                        <a:t>マネックス証券</a:t>
                      </a:r>
                      <a:endParaRPr kumimoji="1" lang="ja-JP" altLang="en-US" sz="1400" dirty="0"/>
                    </a:p>
                  </a:txBody>
                  <a:tcPr/>
                </a:tc>
                <a:tc>
                  <a:txBody>
                    <a:bodyPr/>
                    <a:lstStyle/>
                    <a:p>
                      <a:r>
                        <a:rPr kumimoji="1" lang="ja-JP" altLang="en-US" sz="1400" dirty="0" smtClean="0"/>
                        <a:t>投資信託検索・情報提供サイト</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複数</a:t>
                      </a:r>
                      <a:r>
                        <a:rPr kumimoji="1" lang="en-US" altLang="ja-JP" sz="1400" dirty="0" smtClean="0"/>
                        <a:t>DC</a:t>
                      </a:r>
                      <a:r>
                        <a:rPr kumimoji="1" lang="ja-JP" altLang="en-US" sz="1400" dirty="0" smtClean="0"/>
                        <a:t>での高い可溶性を実現</a:t>
                      </a:r>
                      <a:endParaRPr kumimoji="1" lang="ja-JP" altLang="en-US" sz="1400" dirty="0"/>
                    </a:p>
                  </a:txBody>
                  <a:tcPr/>
                </a:tc>
                <a:tc>
                  <a:txBody>
                    <a:bodyPr/>
                    <a:lstStyle/>
                    <a:p>
                      <a:r>
                        <a:rPr kumimoji="1" lang="en-US" altLang="ja-JP" sz="800" dirty="0" err="1" smtClean="0"/>
                        <a:t>jhttps</a:t>
                      </a:r>
                      <a:r>
                        <a:rPr kumimoji="1" lang="en-US" altLang="ja-JP" sz="800" dirty="0" smtClean="0"/>
                        <a:t>://</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monex</a:t>
                      </a:r>
                      <a:r>
                        <a:rPr kumimoji="1" lang="en-US" altLang="ja-JP" sz="800" dirty="0" smtClean="0"/>
                        <a:t>/</a:t>
                      </a:r>
                      <a:endParaRPr kumimoji="1" lang="ja-JP" altLang="en-US" sz="800" dirty="0"/>
                    </a:p>
                  </a:txBody>
                  <a:tcPr/>
                </a:tc>
              </a:tr>
            </a:tbl>
          </a:graphicData>
        </a:graphic>
      </p:graphicFrame>
      <p:sp>
        <p:nvSpPr>
          <p:cNvPr id="5"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AWS</a:t>
            </a:r>
            <a:r>
              <a:rPr lang="ja-JP" altLang="en-US" dirty="0" smtClean="0"/>
              <a:t>導入企業</a:t>
            </a:r>
            <a:endParaRPr lang="ja-JP" altLang="ja-JP" dirty="0"/>
          </a:p>
        </p:txBody>
      </p:sp>
    </p:spTree>
    <p:extLst>
      <p:ext uri="{BB962C8B-B14F-4D97-AF65-F5344CB8AC3E}">
        <p14:creationId xmlns:p14="http://schemas.microsoft.com/office/powerpoint/2010/main" val="71339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ビジネスのが直面する現実</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98401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702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19721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7200" y="3614616"/>
            <a:ext cx="8071635" cy="28931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4295" y="3619145"/>
            <a:ext cx="2004923" cy="2893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lang="en-US" altLang="ja-JP" sz="1600" dirty="0" smtClean="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56518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kumimoji="1" lang="ja-JP" altLang="en-US" dirty="0" smtClean="0"/>
              <a:t>求められるスキルと現実との不整合：</a:t>
            </a:r>
            <a:r>
              <a:rPr kumimoji="1" lang="en-US" altLang="ja-JP" dirty="0" smtClean="0"/>
              <a:t>2015</a:t>
            </a:r>
            <a:r>
              <a:rPr kumimoji="1" lang="ja-JP" altLang="en-US" dirty="0" smtClean="0"/>
              <a:t>年問題の本質</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3" name="正方形/長方形 2"/>
          <p:cNvSpPr/>
          <p:nvPr/>
        </p:nvSpPr>
        <p:spPr>
          <a:xfrm>
            <a:off x="565212" y="3619145"/>
            <a:ext cx="7964006" cy="2893100"/>
          </a:xfrm>
          <a:prstGeom prst="rect">
            <a:avLst/>
          </a:prstGeom>
        </p:spPr>
        <p:txBody>
          <a:bodyPr wrap="square">
            <a:spAutoFit/>
          </a:bodyPr>
          <a:lstStyle/>
          <a:p>
            <a:r>
              <a:rPr lang="ja-JP" altLang="en-US" sz="1400" dirty="0" smtClean="0">
                <a:solidFill>
                  <a:srgbClr val="800000"/>
                </a:solidFill>
              </a:rPr>
              <a:t>マイナンバー</a:t>
            </a:r>
            <a:r>
              <a:rPr lang="ja-JP" altLang="en-US" sz="1400" dirty="0">
                <a:solidFill>
                  <a:srgbClr val="800000"/>
                </a:solidFill>
              </a:rPr>
              <a:t>制度（社会保障と税の共通番号制度）</a:t>
            </a:r>
          </a:p>
          <a:p>
            <a:pPr marL="360363" lvl="1" indent="-171450">
              <a:buFont typeface="Wingdings" charset="2"/>
              <a:buChar char="l"/>
            </a:pPr>
            <a:r>
              <a:rPr lang="en-US" altLang="ja-JP" sz="1050" dirty="0" smtClean="0"/>
              <a:t>2015</a:t>
            </a:r>
            <a:r>
              <a:rPr lang="ja-JP" altLang="en-US" sz="1050" dirty="0" smtClean="0"/>
              <a:t>年</a:t>
            </a:r>
            <a:r>
              <a:rPr lang="en-US" altLang="ja-JP" sz="1050" dirty="0" smtClean="0"/>
              <a:t>10</a:t>
            </a:r>
            <a:r>
              <a:rPr lang="ja-JP" altLang="en-US" sz="1050" dirty="0" smtClean="0"/>
              <a:t>月番号配布。</a:t>
            </a:r>
            <a:r>
              <a:rPr lang="en-US" altLang="ja-JP" sz="1050" dirty="0" smtClean="0"/>
              <a:t>2016</a:t>
            </a:r>
            <a:r>
              <a:rPr lang="ja-JP" altLang="en-US" sz="1050" dirty="0"/>
              <a:t>年</a:t>
            </a:r>
            <a:r>
              <a:rPr lang="en-US" altLang="ja-JP" sz="1050" dirty="0"/>
              <a:t>1</a:t>
            </a:r>
            <a:r>
              <a:rPr lang="ja-JP" altLang="en-US" sz="1050" dirty="0"/>
              <a:t>月に運用開始</a:t>
            </a:r>
            <a:r>
              <a:rPr lang="ja-JP" altLang="en-US" sz="1050" dirty="0" smtClean="0"/>
              <a:t>。</a:t>
            </a:r>
            <a:endParaRPr lang="en-US" altLang="ja-JP" sz="1050" dirty="0" smtClean="0"/>
          </a:p>
          <a:p>
            <a:pPr marL="360363" lvl="1" indent="-171450">
              <a:buFont typeface="Wingdings" charset="2"/>
              <a:buChar char="l"/>
            </a:pPr>
            <a:r>
              <a:rPr lang="en-US" altLang="ja-JP" sz="1050" dirty="0" smtClean="0"/>
              <a:t>2015</a:t>
            </a:r>
            <a:r>
              <a:rPr lang="ja-JP" altLang="en-US" sz="1050" dirty="0" smtClean="0"/>
              <a:t>年、</a:t>
            </a:r>
            <a:r>
              <a:rPr lang="ja-JP" altLang="en-US" sz="1050" dirty="0"/>
              <a:t>全国の地方自治体や政府機関のシステム改修が集中</a:t>
            </a:r>
            <a:r>
              <a:rPr lang="ja-JP" altLang="en-US" sz="1050" dirty="0" smtClean="0"/>
              <a:t>。</a:t>
            </a:r>
            <a:endParaRPr lang="en-US" altLang="ja-JP" sz="1050" dirty="0" smtClean="0"/>
          </a:p>
          <a:p>
            <a:pPr marL="360363" lvl="1" indent="-171450">
              <a:buFont typeface="Wingdings" charset="2"/>
              <a:buChar char="l"/>
            </a:pPr>
            <a:r>
              <a:rPr lang="ja-JP" altLang="en-US" sz="1050" dirty="0" smtClean="0"/>
              <a:t>銀行</a:t>
            </a:r>
            <a:r>
              <a:rPr lang="ja-JP" altLang="en-US" sz="1050" dirty="0"/>
              <a:t>預金や医療に関する情報もマイナンバーに紐付けされ、企業も従業員の給与支払い</a:t>
            </a:r>
            <a:r>
              <a:rPr lang="ja-JP" altLang="en-US" sz="1050" dirty="0" smtClean="0"/>
              <a:t>など</a:t>
            </a:r>
            <a:endParaRPr lang="en-US" altLang="ja-JP" sz="1050" dirty="0" smtClean="0"/>
          </a:p>
          <a:p>
            <a:pPr marL="188913" lvl="1"/>
            <a:r>
              <a:rPr lang="ja-JP" altLang="ja-JP" sz="1050" dirty="0" smtClean="0"/>
              <a:t>　</a:t>
            </a:r>
            <a:r>
              <a:rPr lang="ja-JP" altLang="en-US" sz="1050" dirty="0" smtClean="0"/>
              <a:t>　の</a:t>
            </a:r>
            <a:r>
              <a:rPr lang="ja-JP" altLang="en-US" sz="1050" dirty="0"/>
              <a:t>システムを改修が必要。</a:t>
            </a:r>
          </a:p>
          <a:p>
            <a:r>
              <a:rPr lang="ja-JP" altLang="en-US" sz="1400" dirty="0" smtClean="0">
                <a:solidFill>
                  <a:srgbClr val="800000"/>
                </a:solidFill>
              </a:rPr>
              <a:t>電力</a:t>
            </a:r>
            <a:r>
              <a:rPr lang="ja-JP" altLang="en-US" sz="1400" dirty="0">
                <a:solidFill>
                  <a:srgbClr val="800000"/>
                </a:solidFill>
              </a:rPr>
              <a:t>小売り自由化</a:t>
            </a:r>
          </a:p>
          <a:p>
            <a:pPr marL="360363" lvl="1" indent="-171450">
              <a:buFont typeface="Wingdings" charset="2"/>
              <a:buChar char="l"/>
            </a:pPr>
            <a:r>
              <a:rPr lang="en-US" altLang="ja-JP" sz="1050" dirty="0"/>
              <a:t>2016</a:t>
            </a:r>
            <a:r>
              <a:rPr lang="ja-JP" altLang="en-US" sz="1050" dirty="0"/>
              <a:t>年</a:t>
            </a:r>
            <a:r>
              <a:rPr lang="en-US" altLang="ja-JP" sz="1050" dirty="0"/>
              <a:t>4</a:t>
            </a:r>
            <a:r>
              <a:rPr lang="ja-JP" altLang="en-US" sz="1050" dirty="0"/>
              <a:t>月から施行。</a:t>
            </a:r>
            <a:endParaRPr lang="en-US" altLang="ja-JP" sz="1050" dirty="0"/>
          </a:p>
          <a:p>
            <a:pPr marL="360363" lvl="1" indent="-171450">
              <a:buFont typeface="Wingdings" charset="2"/>
              <a:buChar char="l"/>
            </a:pPr>
            <a:r>
              <a:rPr lang="ja-JP" altLang="en-US" sz="1050" dirty="0"/>
              <a:t>新電力会社は、料金計算や顧客管理などのシステムを新規開発。</a:t>
            </a:r>
            <a:endParaRPr lang="en-US" altLang="ja-JP" sz="1050" dirty="0"/>
          </a:p>
          <a:p>
            <a:pPr marL="360363" lvl="1" indent="-171450">
              <a:buFont typeface="Wingdings" charset="2"/>
              <a:buChar char="l"/>
            </a:pPr>
            <a:r>
              <a:rPr lang="ja-JP" altLang="en-US" sz="1050" dirty="0"/>
              <a:t>電力会社から送配電部門を切り離す「発送電分離」など電力改革に伴う</a:t>
            </a:r>
            <a:r>
              <a:rPr lang="en-US" altLang="ja-JP" sz="1050" dirty="0"/>
              <a:t>IT</a:t>
            </a:r>
            <a:r>
              <a:rPr lang="ja-JP" altLang="en-US" sz="1050" dirty="0"/>
              <a:t>需要は</a:t>
            </a:r>
            <a:r>
              <a:rPr lang="en-US" altLang="ja-JP" sz="1050" dirty="0"/>
              <a:t>1</a:t>
            </a:r>
            <a:r>
              <a:rPr lang="ja-JP" altLang="en-US" sz="1050" dirty="0"/>
              <a:t>兆円規模。</a:t>
            </a:r>
          </a:p>
          <a:p>
            <a:r>
              <a:rPr lang="ja-JP" altLang="en-US" sz="1400" dirty="0" smtClean="0">
                <a:solidFill>
                  <a:srgbClr val="800000"/>
                </a:solidFill>
              </a:rPr>
              <a:t>日本</a:t>
            </a:r>
            <a:r>
              <a:rPr lang="ja-JP" altLang="en-US" sz="1400" dirty="0">
                <a:solidFill>
                  <a:srgbClr val="800000"/>
                </a:solidFill>
              </a:rPr>
              <a:t>郵政グループシステム刷新</a:t>
            </a:r>
          </a:p>
          <a:p>
            <a:pPr marL="360363" lvl="1" indent="-171450">
              <a:buFont typeface="Wingdings" charset="2"/>
              <a:buChar char="l"/>
            </a:pPr>
            <a:r>
              <a:rPr lang="en-US" altLang="ja-JP" sz="1050" dirty="0"/>
              <a:t>2014</a:t>
            </a:r>
            <a:r>
              <a:rPr lang="ja-JP" altLang="en-US" sz="1050" dirty="0"/>
              <a:t>年度から</a:t>
            </a:r>
            <a:r>
              <a:rPr lang="en-US" altLang="ja-JP" sz="1050" dirty="0"/>
              <a:t>2016</a:t>
            </a:r>
            <a:r>
              <a:rPr lang="ja-JP" altLang="en-US" sz="1050" dirty="0"/>
              <a:t>年度までに</a:t>
            </a:r>
            <a:r>
              <a:rPr lang="en-US" altLang="ja-JP" sz="1050" dirty="0"/>
              <a:t>4900</a:t>
            </a:r>
            <a:r>
              <a:rPr lang="ja-JP" altLang="en-US" sz="1050" dirty="0"/>
              <a:t>億円を投じてシステムを刷新。</a:t>
            </a:r>
            <a:endParaRPr lang="en-US" altLang="ja-JP" sz="1050" dirty="0"/>
          </a:p>
          <a:p>
            <a:pPr marL="360363" lvl="1" indent="-171450">
              <a:buFont typeface="Wingdings" charset="2"/>
              <a:buChar char="l"/>
            </a:pPr>
            <a:r>
              <a:rPr lang="ja-JP" altLang="en-US" sz="1050" dirty="0"/>
              <a:t>ピーク時には</a:t>
            </a:r>
            <a:r>
              <a:rPr lang="en-US" altLang="ja-JP" sz="1050" dirty="0"/>
              <a:t>1</a:t>
            </a:r>
            <a:r>
              <a:rPr lang="ja-JP" altLang="en-US" sz="1050" dirty="0"/>
              <a:t>万人の開発要員が必要。</a:t>
            </a:r>
          </a:p>
          <a:p>
            <a:r>
              <a:rPr lang="ja-JP" altLang="en-US" sz="1400" dirty="0" smtClean="0">
                <a:solidFill>
                  <a:srgbClr val="800000"/>
                </a:solidFill>
              </a:rPr>
              <a:t>みずほ</a:t>
            </a:r>
            <a:r>
              <a:rPr lang="ja-JP" altLang="en-US" sz="1400" dirty="0">
                <a:solidFill>
                  <a:srgbClr val="800000"/>
                </a:solidFill>
              </a:rPr>
              <a:t>銀行勘定系システム刷新</a:t>
            </a:r>
          </a:p>
          <a:p>
            <a:pPr marL="360363" lvl="1" indent="-171450">
              <a:buFont typeface="Wingdings" charset="2"/>
              <a:buChar char="l"/>
            </a:pPr>
            <a:r>
              <a:rPr lang="en-US" altLang="ja-JP" sz="1050" dirty="0"/>
              <a:t>2017</a:t>
            </a:r>
            <a:r>
              <a:rPr lang="ja-JP" altLang="en-US" sz="1050" dirty="0"/>
              <a:t>年</a:t>
            </a:r>
            <a:r>
              <a:rPr lang="en-US" altLang="ja-JP" sz="1050" dirty="0"/>
              <a:t>1</a:t>
            </a:r>
            <a:r>
              <a:rPr lang="ja-JP" altLang="en-US" sz="1050" dirty="0"/>
              <a:t>月に運用開始。</a:t>
            </a:r>
            <a:endParaRPr lang="en-US" altLang="ja-JP" sz="1050" dirty="0"/>
          </a:p>
          <a:p>
            <a:pPr marL="360363" lvl="1" indent="-171450">
              <a:buFont typeface="Wingdings" charset="2"/>
              <a:buChar char="l"/>
            </a:pPr>
            <a:r>
              <a:rPr lang="ja-JP" altLang="en-US" sz="1050" dirty="0"/>
              <a:t>投資規模</a:t>
            </a:r>
            <a:r>
              <a:rPr lang="en-US" altLang="ja-JP" sz="1050" dirty="0"/>
              <a:t>3000</a:t>
            </a:r>
            <a:r>
              <a:rPr lang="ja-JP" altLang="en-US" sz="1050" dirty="0"/>
              <a:t>億円以上、ピーク時</a:t>
            </a:r>
            <a:r>
              <a:rPr lang="en-US" altLang="ja-JP" sz="1050" dirty="0"/>
              <a:t>8000</a:t>
            </a:r>
            <a:r>
              <a:rPr lang="ja-JP" altLang="en-US" sz="1050" dirty="0"/>
              <a:t>人規模の開発体制。</a:t>
            </a:r>
            <a:endParaRPr lang="en-US" altLang="ja-JP" sz="1050" dirty="0"/>
          </a:p>
          <a:p>
            <a:pPr marL="360363" lvl="1" indent="-171450">
              <a:buFont typeface="Wingdings" charset="2"/>
              <a:buChar char="l"/>
            </a:pPr>
            <a:r>
              <a:rPr lang="en-US" altLang="ja-JP" sz="1050" dirty="0"/>
              <a:t>2015</a:t>
            </a:r>
            <a:r>
              <a:rPr lang="ja-JP" altLang="en-US" sz="1050" dirty="0"/>
              <a:t>年は開発とテストの作業が集中</a:t>
            </a:r>
            <a:r>
              <a:rPr lang="ja-JP" altLang="en-US" sz="1050" dirty="0" smtClean="0"/>
              <a:t>。</a:t>
            </a:r>
            <a:endParaRPr lang="ja-JP" altLang="en-US" sz="1050" dirty="0"/>
          </a:p>
        </p:txBody>
      </p:sp>
      <p:sp>
        <p:nvSpPr>
          <p:cNvPr id="5" name="ホームベース 4"/>
          <p:cNvSpPr/>
          <p:nvPr/>
        </p:nvSpPr>
        <p:spPr>
          <a:xfrm>
            <a:off x="6349240" y="89243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89243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89243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36581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45535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45535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68875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68875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01358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21266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66309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39104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05638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27606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51564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64909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12341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198519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16622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294365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89243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946" y="5128053"/>
            <a:ext cx="919892" cy="384434"/>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59885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609728" y="3112460"/>
            <a:ext cx="3998234" cy="266558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シチズン・インテグレーターとの競合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正方形/長方形 3"/>
          <p:cNvSpPr/>
          <p:nvPr/>
        </p:nvSpPr>
        <p:spPr>
          <a:xfrm>
            <a:off x="627174" y="1003513"/>
            <a:ext cx="7886712" cy="71343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ビジネス・ロジック</a:t>
            </a:r>
            <a:endParaRPr kumimoji="1" lang="en-US" altLang="ja-JP" sz="2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業務アプリケーションの開発対象</a:t>
            </a:r>
            <a:endParaRPr kumimoji="1" lang="ja-JP" altLang="en-US" sz="1400" dirty="0">
              <a:solidFill>
                <a:srgbClr val="FFFFFF"/>
              </a:solidFill>
              <a:latin typeface="メイリオ"/>
              <a:ea typeface="メイリオ"/>
              <a:cs typeface="メイリオ"/>
            </a:endParaRPr>
          </a:p>
        </p:txBody>
      </p:sp>
      <p:sp>
        <p:nvSpPr>
          <p:cNvPr id="6" name="正方形/長方形 5"/>
          <p:cNvSpPr/>
          <p:nvPr/>
        </p:nvSpPr>
        <p:spPr>
          <a:xfrm>
            <a:off x="630232" y="2798863"/>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プロフェッショナル・デベロッパー</a:t>
            </a:r>
            <a:endParaRPr kumimoji="1" lang="en-US" altLang="ja-JP" sz="1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が使うための開発ツール</a:t>
            </a:r>
            <a:endParaRPr kumimoji="1" lang="ja-JP" altLang="en-US" sz="1400" dirty="0">
              <a:solidFill>
                <a:srgbClr val="FFFFFF"/>
              </a:solidFill>
              <a:latin typeface="メイリオ"/>
              <a:ea typeface="メイリオ"/>
              <a:cs typeface="メイリオ"/>
            </a:endParaRPr>
          </a:p>
        </p:txBody>
      </p:sp>
      <p:sp>
        <p:nvSpPr>
          <p:cNvPr id="7" name="正方形/長方形 6"/>
          <p:cNvSpPr/>
          <p:nvPr/>
        </p:nvSpPr>
        <p:spPr>
          <a:xfrm>
            <a:off x="4706862" y="2798863"/>
            <a:ext cx="3807024" cy="7134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シチズン・デベロッパー</a:t>
            </a:r>
            <a:endParaRPr kumimoji="1" lang="en-US" altLang="ja-JP" sz="1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が使うための開発ツール</a:t>
            </a:r>
            <a:endParaRPr kumimoji="1" lang="ja-JP" altLang="en-US" sz="1400" dirty="0">
              <a:solidFill>
                <a:srgbClr val="FFFFFF"/>
              </a:solidFill>
              <a:latin typeface="メイリオ"/>
              <a:ea typeface="メイリオ"/>
              <a:cs typeface="メイリオ"/>
            </a:endParaRPr>
          </a:p>
        </p:txBody>
      </p:sp>
      <p:sp>
        <p:nvSpPr>
          <p:cNvPr id="8" name="正方形/長方形 7"/>
          <p:cNvSpPr/>
          <p:nvPr/>
        </p:nvSpPr>
        <p:spPr>
          <a:xfrm>
            <a:off x="627174" y="3582858"/>
            <a:ext cx="7886712" cy="1371991"/>
          </a:xfrm>
          <a:prstGeom prst="rect">
            <a:avLst/>
          </a:prstGeom>
          <a:gradFill flip="none" rotWithShape="1">
            <a:gsLst>
              <a:gs pos="0">
                <a:srgbClr val="800000"/>
              </a:gs>
              <a:gs pos="78000">
                <a:schemeClr val="accent6">
                  <a:lumMod val="60000"/>
                  <a:lumOff val="40000"/>
                </a:schemeClr>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高度な</a:t>
            </a:r>
            <a:r>
              <a:rPr kumimoji="1" lang="en-US" altLang="ja-JP" sz="2400" dirty="0" smtClean="0">
                <a:solidFill>
                  <a:srgbClr val="FFFFFF"/>
                </a:solidFill>
                <a:latin typeface="メイリオ"/>
                <a:ea typeface="メイリオ"/>
                <a:cs typeface="メイリオ"/>
              </a:rPr>
              <a:t>IT</a:t>
            </a:r>
            <a:r>
              <a:rPr kumimoji="1" lang="ja-JP" altLang="en-US" sz="2400" dirty="0" smtClean="0">
                <a:solidFill>
                  <a:srgbClr val="FFFFFF"/>
                </a:solidFill>
                <a:latin typeface="メイリオ"/>
                <a:ea typeface="メイリオ"/>
                <a:cs typeface="メイリオ"/>
              </a:rPr>
              <a:t>知識やスキル</a:t>
            </a:r>
            <a:endParaRPr kumimoji="1" lang="en-US" altLang="ja-JP" sz="2400" dirty="0" smtClean="0">
              <a:solidFill>
                <a:srgbClr val="FFFFFF"/>
              </a:solidFill>
              <a:latin typeface="メイリオ"/>
              <a:ea typeface="メイリオ"/>
              <a:cs typeface="メイリオ"/>
            </a:endParaRPr>
          </a:p>
          <a:p>
            <a:pPr marL="2571750" lvl="5" indent="-285750">
              <a:buFont typeface="Wingdings" charset="2"/>
              <a:buChar char="ü"/>
            </a:pPr>
            <a:r>
              <a:rPr kumimoji="1" lang="ja-JP" altLang="en-US" sz="1400" dirty="0" smtClean="0">
                <a:solidFill>
                  <a:srgbClr val="FFFFFF"/>
                </a:solidFill>
                <a:latin typeface="メイリオ"/>
                <a:ea typeface="メイリオ"/>
                <a:cs typeface="メイリオ"/>
              </a:rPr>
              <a:t>プログラミング・</a:t>
            </a:r>
            <a:r>
              <a:rPr lang="ja-JP" altLang="en-US" sz="1400" dirty="0" smtClean="0">
                <a:solidFill>
                  <a:srgbClr val="FFFFFF"/>
                </a:solidFill>
                <a:latin typeface="メイリオ"/>
                <a:ea typeface="メイリオ"/>
                <a:cs typeface="メイリオ"/>
              </a:rPr>
              <a:t>テスト</a:t>
            </a:r>
            <a:endParaRPr lang="en-US" altLang="ja-JP" sz="1400" dirty="0" smtClean="0">
              <a:solidFill>
                <a:srgbClr val="FFFFFF"/>
              </a:solidFill>
              <a:latin typeface="メイリオ"/>
              <a:ea typeface="メイリオ"/>
              <a:cs typeface="メイリオ"/>
            </a:endParaRPr>
          </a:p>
          <a:p>
            <a:pPr marL="2571750" lvl="5" indent="-285750">
              <a:buFont typeface="Wingdings" charset="2"/>
              <a:buChar char="ü"/>
            </a:pPr>
            <a:r>
              <a:rPr kumimoji="1" lang="ja-JP" altLang="en-US" sz="1400" dirty="0" smtClean="0">
                <a:solidFill>
                  <a:srgbClr val="FFFFFF"/>
                </a:solidFill>
                <a:latin typeface="メイリオ"/>
                <a:ea typeface="メイリオ"/>
                <a:cs typeface="メイリオ"/>
              </a:rPr>
              <a:t>システムインフラの構築</a:t>
            </a:r>
            <a:endParaRPr kumimoji="1" lang="en-US" altLang="ja-JP" sz="1400" dirty="0" smtClean="0">
              <a:solidFill>
                <a:srgbClr val="FFFFFF"/>
              </a:solidFill>
              <a:latin typeface="メイリオ"/>
              <a:ea typeface="メイリオ"/>
              <a:cs typeface="メイリオ"/>
            </a:endParaRPr>
          </a:p>
          <a:p>
            <a:pPr marL="2571750" lvl="5" indent="-285750">
              <a:buFont typeface="Wingdings" charset="2"/>
              <a:buChar char="ü"/>
            </a:pPr>
            <a:r>
              <a:rPr lang="ja-JP" altLang="en-US" sz="1400" dirty="0" smtClean="0">
                <a:solidFill>
                  <a:srgbClr val="FFFFFF"/>
                </a:solidFill>
                <a:latin typeface="メイリオ"/>
                <a:ea typeface="メイリオ"/>
                <a:cs typeface="メイリオ"/>
              </a:rPr>
              <a:t>システムインフラの運用管理　など</a:t>
            </a:r>
            <a:endParaRPr kumimoji="1" lang="ja-JP" altLang="en-US" sz="1400" dirty="0">
              <a:solidFill>
                <a:srgbClr val="FFFFFF"/>
              </a:solidFill>
              <a:latin typeface="メイリオ"/>
              <a:ea typeface="メイリオ"/>
              <a:cs typeface="メイリオ"/>
            </a:endParaRPr>
          </a:p>
        </p:txBody>
      </p:sp>
      <p:sp>
        <p:nvSpPr>
          <p:cNvPr id="11" name="テキスト ボックス 10"/>
          <p:cNvSpPr txBox="1"/>
          <p:nvPr/>
        </p:nvSpPr>
        <p:spPr>
          <a:xfrm>
            <a:off x="4997052" y="5017568"/>
            <a:ext cx="3262432"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2000" dirty="0" smtClean="0">
                <a:solidFill>
                  <a:srgbClr val="FFFFFF"/>
                </a:solidFill>
                <a:latin typeface="メイリオ"/>
                <a:ea typeface="メイリオ"/>
                <a:cs typeface="メイリオ"/>
              </a:rPr>
              <a:t>クラウドや人工知能などの</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イノベーション</a:t>
            </a:r>
            <a:endParaRPr kumimoji="1" lang="ja-JP" altLang="en-US" sz="2000" dirty="0">
              <a:solidFill>
                <a:srgbClr val="FFFFFF"/>
              </a:solidFill>
              <a:latin typeface="メイリオ"/>
              <a:ea typeface="メイリオ"/>
              <a:cs typeface="メイリオ"/>
            </a:endParaRPr>
          </a:p>
        </p:txBody>
      </p:sp>
      <p:sp>
        <p:nvSpPr>
          <p:cNvPr id="12" name="正方形/長方形 11"/>
          <p:cNvSpPr/>
          <p:nvPr/>
        </p:nvSpPr>
        <p:spPr>
          <a:xfrm>
            <a:off x="630232" y="2007028"/>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ニーズ把握・要件定義</a:t>
            </a:r>
            <a:endParaRPr kumimoji="1" lang="ja-JP" altLang="en-US" sz="2000" dirty="0">
              <a:solidFill>
                <a:srgbClr val="FFFFFF"/>
              </a:solidFill>
              <a:latin typeface="メイリオ"/>
              <a:ea typeface="メイリオ"/>
              <a:cs typeface="メイリオ"/>
            </a:endParaRPr>
          </a:p>
        </p:txBody>
      </p:sp>
      <p:sp>
        <p:nvSpPr>
          <p:cNvPr id="13" name="正方形/長方形 12"/>
          <p:cNvSpPr/>
          <p:nvPr/>
        </p:nvSpPr>
        <p:spPr>
          <a:xfrm>
            <a:off x="4706862" y="2007028"/>
            <a:ext cx="3807024" cy="71343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accent2">
                    <a:lumMod val="75000"/>
                  </a:schemeClr>
                </a:solidFill>
                <a:latin typeface="メイリオ"/>
                <a:ea typeface="メイリオ"/>
                <a:cs typeface="メイリオ"/>
              </a:rPr>
              <a:t>ニーズや要件は</a:t>
            </a:r>
            <a:r>
              <a:rPr lang="ja-JP" altLang="en-US" sz="1400" dirty="0" smtClean="0">
                <a:solidFill>
                  <a:schemeClr val="accent2">
                    <a:lumMod val="75000"/>
                  </a:schemeClr>
                </a:solidFill>
                <a:latin typeface="メイリオ"/>
                <a:ea typeface="メイリオ"/>
                <a:cs typeface="メイリオ"/>
              </a:rPr>
              <a:t>、ユーザーである</a:t>
            </a:r>
            <a:endParaRPr lang="en-US" altLang="ja-JP" sz="1400" dirty="0" smtClean="0">
              <a:solidFill>
                <a:schemeClr val="accent2">
                  <a:lumMod val="75000"/>
                </a:schemeClr>
              </a:solidFill>
              <a:latin typeface="メイリオ"/>
              <a:ea typeface="メイリオ"/>
              <a:cs typeface="メイリオ"/>
            </a:endParaRPr>
          </a:p>
          <a:p>
            <a:pPr algn="ctr"/>
            <a:r>
              <a:rPr lang="ja-JP" altLang="en-US" sz="1400" dirty="0" smtClean="0">
                <a:solidFill>
                  <a:schemeClr val="accent2">
                    <a:lumMod val="75000"/>
                  </a:schemeClr>
                </a:solidFill>
                <a:latin typeface="メイリオ"/>
                <a:ea typeface="メイリオ"/>
                <a:cs typeface="メイリオ"/>
              </a:rPr>
              <a:t>シチズンデベロッパーが把握</a:t>
            </a:r>
            <a:endParaRPr kumimoji="1" lang="ja-JP" altLang="en-US" sz="1400" dirty="0">
              <a:solidFill>
                <a:schemeClr val="accent2">
                  <a:lumMod val="75000"/>
                </a:schemeClr>
              </a:solidFill>
              <a:latin typeface="メイリオ"/>
              <a:ea typeface="メイリオ"/>
              <a:cs typeface="メイリオ"/>
            </a:endParaRPr>
          </a:p>
        </p:txBody>
      </p:sp>
      <p:sp>
        <p:nvSpPr>
          <p:cNvPr id="14" name="正方形/長方形 13"/>
          <p:cNvSpPr/>
          <p:nvPr/>
        </p:nvSpPr>
        <p:spPr>
          <a:xfrm>
            <a:off x="630232" y="5064609"/>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高度な専門知識や開発経験</a:t>
            </a:r>
            <a:endParaRPr kumimoji="1" lang="ja-JP" altLang="en-US" sz="2000" dirty="0">
              <a:solidFill>
                <a:srgbClr val="FFFFFF"/>
              </a:solidFill>
              <a:latin typeface="メイリオ"/>
              <a:ea typeface="メイリオ"/>
              <a:cs typeface="メイリオ"/>
            </a:endParaRPr>
          </a:p>
        </p:txBody>
      </p:sp>
      <p:sp>
        <p:nvSpPr>
          <p:cNvPr id="15" name="下矢印 14"/>
          <p:cNvSpPr/>
          <p:nvPr/>
        </p:nvSpPr>
        <p:spPr>
          <a:xfrm>
            <a:off x="2179428" y="1646391"/>
            <a:ext cx="752609" cy="360638"/>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下矢印 15"/>
          <p:cNvSpPr/>
          <p:nvPr/>
        </p:nvSpPr>
        <p:spPr>
          <a:xfrm>
            <a:off x="6248219" y="1646390"/>
            <a:ext cx="752609" cy="360638"/>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713412" y="5840764"/>
            <a:ext cx="211672" cy="454719"/>
            <a:chOff x="626312" y="838875"/>
            <a:chExt cx="603656" cy="1238713"/>
          </a:xfrm>
        </p:grpSpPr>
        <p:sp>
          <p:nvSpPr>
            <p:cNvPr id="17" name="円/楕円 16"/>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 name="テキスト ボックス 19"/>
          <p:cNvSpPr txBox="1"/>
          <p:nvPr/>
        </p:nvSpPr>
        <p:spPr>
          <a:xfrm>
            <a:off x="987798" y="5938338"/>
            <a:ext cx="3467616" cy="338554"/>
          </a:xfrm>
          <a:prstGeom prst="rect">
            <a:avLst/>
          </a:prstGeom>
          <a:noFill/>
        </p:spPr>
        <p:txBody>
          <a:bodyPr wrap="none" rtlCol="0">
            <a:spAutoFit/>
          </a:bodyPr>
          <a:lstStyle/>
          <a:p>
            <a:r>
              <a:rPr kumimoji="1" lang="ja-JP" altLang="en-US" sz="1600" dirty="0" smtClean="0">
                <a:latin typeface="メイリオ"/>
                <a:ea typeface="メイリオ"/>
                <a:cs typeface="メイリオ"/>
              </a:rPr>
              <a:t>プロフェッショナル・デベロッパー</a:t>
            </a:r>
            <a:endParaRPr kumimoji="1" lang="ja-JP" altLang="en-US" sz="1600" dirty="0">
              <a:latin typeface="メイリオ"/>
              <a:ea typeface="メイリオ"/>
              <a:cs typeface="メイリオ"/>
            </a:endParaRPr>
          </a:p>
        </p:txBody>
      </p:sp>
      <p:grpSp>
        <p:nvGrpSpPr>
          <p:cNvPr id="21" name="図形グループ 20"/>
          <p:cNvGrpSpPr/>
          <p:nvPr/>
        </p:nvGrpSpPr>
        <p:grpSpPr>
          <a:xfrm>
            <a:off x="4609728" y="5828577"/>
            <a:ext cx="211672" cy="454719"/>
            <a:chOff x="626312" y="838875"/>
            <a:chExt cx="603656" cy="1238713"/>
          </a:xfrm>
        </p:grpSpPr>
        <p:sp>
          <p:nvSpPr>
            <p:cNvPr id="22" name="円/楕円 2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 name="テキスト ボックス 23"/>
          <p:cNvSpPr txBox="1"/>
          <p:nvPr/>
        </p:nvSpPr>
        <p:spPr>
          <a:xfrm>
            <a:off x="4946834" y="5926151"/>
            <a:ext cx="3467616" cy="338554"/>
          </a:xfrm>
          <a:prstGeom prst="rect">
            <a:avLst/>
          </a:prstGeom>
          <a:noFill/>
        </p:spPr>
        <p:txBody>
          <a:bodyPr wrap="none" rtlCol="0">
            <a:spAutoFit/>
          </a:bodyPr>
          <a:lstStyle/>
          <a:p>
            <a:r>
              <a:rPr kumimoji="1" lang="ja-JP" altLang="en-US" sz="1600" dirty="0" smtClean="0">
                <a:latin typeface="メイリオ"/>
                <a:ea typeface="メイリオ"/>
                <a:cs typeface="メイリオ"/>
              </a:rPr>
              <a:t>シチズン（一般人）・デベロッパー</a:t>
            </a:r>
            <a:endParaRPr kumimoji="1" lang="ja-JP" altLang="en-US" sz="1600" dirty="0">
              <a:latin typeface="メイリオ"/>
              <a:ea typeface="メイリオ"/>
              <a:cs typeface="メイリオ"/>
            </a:endParaRPr>
          </a:p>
        </p:txBody>
      </p:sp>
    </p:spTree>
    <p:extLst>
      <p:ext uri="{BB962C8B-B14F-4D97-AF65-F5344CB8AC3E}">
        <p14:creationId xmlns:p14="http://schemas.microsoft.com/office/powerpoint/2010/main" val="283631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51454" y="1607191"/>
            <a:ext cx="2412120" cy="9094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航空会社</a:t>
            </a:r>
            <a:endParaRPr kumimoji="1" lang="ja-JP" altLang="en-US" sz="24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異業種との競合</a:t>
            </a:r>
            <a:endParaRPr kumimoji="1" lang="ja-JP" altLang="en-US" dirty="0"/>
          </a:p>
        </p:txBody>
      </p:sp>
      <p:sp>
        <p:nvSpPr>
          <p:cNvPr id="3" name="スライド番号プレースホルダー 2"/>
          <p:cNvSpPr>
            <a:spLocks noGrp="1"/>
          </p:cNvSpPr>
          <p:nvPr>
            <p:ph type="sldNum" sz="quarter" idx="12"/>
          </p:nvPr>
        </p:nvSpPr>
        <p:spPr>
          <a:xfrm>
            <a:off x="6917916" y="6662961"/>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17</a:t>
            </a:fld>
            <a:endParaRPr kumimoji="1" lang="ja-JP" altLang="en-US"/>
          </a:p>
        </p:txBody>
      </p:sp>
      <p:sp>
        <p:nvSpPr>
          <p:cNvPr id="8" name="ホームベース 7"/>
          <p:cNvSpPr/>
          <p:nvPr/>
        </p:nvSpPr>
        <p:spPr>
          <a:xfrm>
            <a:off x="2775242" y="1607191"/>
            <a:ext cx="3075126" cy="909435"/>
          </a:xfrm>
          <a:prstGeom prst="homePlat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ja-JP" sz="1600" dirty="0">
                <a:solidFill>
                  <a:srgbClr val="FFFFFF"/>
                </a:solidFill>
                <a:latin typeface="メイリオ"/>
                <a:ea typeface="メイリオ"/>
                <a:cs typeface="メイリオ"/>
              </a:rPr>
              <a:t>空港から空港へヒトやモノを移送すること </a:t>
            </a:r>
            <a:endParaRPr lang="ja-JP" altLang="en-US" sz="1600" dirty="0">
              <a:solidFill>
                <a:srgbClr val="FFFFFF"/>
              </a:solidFill>
              <a:latin typeface="メイリオ"/>
              <a:ea typeface="メイリオ"/>
              <a:cs typeface="メイリオ"/>
            </a:endParaRPr>
          </a:p>
        </p:txBody>
      </p:sp>
      <p:sp>
        <p:nvSpPr>
          <p:cNvPr id="9" name="ホームベース 8"/>
          <p:cNvSpPr/>
          <p:nvPr/>
        </p:nvSpPr>
        <p:spPr>
          <a:xfrm>
            <a:off x="2775242" y="2626385"/>
            <a:ext cx="3075126" cy="909435"/>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地理的に遠く離れた場所にヒトやモノを移送すること</a:t>
            </a:r>
            <a:endParaRPr kumimoji="1" lang="ja-JP" altLang="en-US" sz="1600" dirty="0">
              <a:solidFill>
                <a:srgbClr val="FFFFFF"/>
              </a:solidFill>
              <a:latin typeface="メイリオ"/>
              <a:ea typeface="メイリオ"/>
              <a:cs typeface="メイリオ"/>
            </a:endParaRPr>
          </a:p>
        </p:txBody>
      </p:sp>
      <p:sp>
        <p:nvSpPr>
          <p:cNvPr id="12" name="ホームベース 11"/>
          <p:cNvSpPr/>
          <p:nvPr/>
        </p:nvSpPr>
        <p:spPr>
          <a:xfrm>
            <a:off x="2775242" y="3645579"/>
            <a:ext cx="3075126" cy="909435"/>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地理的に遠く離れた場所にいるヒトとコミュニケーションすること</a:t>
            </a:r>
            <a:endParaRPr kumimoji="1" lang="ja-JP" altLang="en-US" sz="1600" dirty="0">
              <a:solidFill>
                <a:srgbClr val="FFFFFF"/>
              </a:solidFill>
              <a:latin typeface="メイリオ"/>
              <a:ea typeface="メイリオ"/>
              <a:cs typeface="メイリオ"/>
            </a:endParaRPr>
          </a:p>
        </p:txBody>
      </p:sp>
      <p:sp>
        <p:nvSpPr>
          <p:cNvPr id="13" name="ホームベース 12"/>
          <p:cNvSpPr/>
          <p:nvPr/>
        </p:nvSpPr>
        <p:spPr>
          <a:xfrm>
            <a:off x="2775242" y="4664773"/>
            <a:ext cx="3075126" cy="909435"/>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地理的に遠く離れた場所にあるものを手に入れること</a:t>
            </a:r>
            <a:endParaRPr kumimoji="1" lang="ja-JP" altLang="en-US" sz="1600" dirty="0">
              <a:solidFill>
                <a:srgbClr val="FFFFFF"/>
              </a:solidFill>
              <a:latin typeface="メイリオ"/>
              <a:ea typeface="メイリオ"/>
              <a:cs typeface="メイリオ"/>
            </a:endParaRPr>
          </a:p>
        </p:txBody>
      </p:sp>
      <p:sp>
        <p:nvSpPr>
          <p:cNvPr id="14" name="正方形/長方形 13"/>
          <p:cNvSpPr/>
          <p:nvPr/>
        </p:nvSpPr>
        <p:spPr>
          <a:xfrm>
            <a:off x="5850367" y="1607191"/>
            <a:ext cx="2807812" cy="42022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他の航空会社</a:t>
            </a: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kumimoji="1" lang="ja-JP" altLang="en-US" sz="1600" dirty="0">
              <a:solidFill>
                <a:srgbClr val="FFFFFF"/>
              </a:solidFill>
              <a:latin typeface="メイリオ"/>
              <a:ea typeface="メイリオ"/>
              <a:cs typeface="メイリオ"/>
            </a:endParaRPr>
          </a:p>
        </p:txBody>
      </p:sp>
      <p:sp>
        <p:nvSpPr>
          <p:cNvPr id="15" name="正方形/長方形 14"/>
          <p:cNvSpPr/>
          <p:nvPr/>
        </p:nvSpPr>
        <p:spPr>
          <a:xfrm>
            <a:off x="5973827" y="2626385"/>
            <a:ext cx="2814444" cy="31046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高速鉄道や</a:t>
            </a: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長距離高速バス</a:t>
            </a: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p:txBody>
      </p:sp>
      <p:sp>
        <p:nvSpPr>
          <p:cNvPr id="16" name="正方形/長方形 15"/>
          <p:cNvSpPr/>
          <p:nvPr/>
        </p:nvSpPr>
        <p:spPr>
          <a:xfrm>
            <a:off x="6028705" y="3645579"/>
            <a:ext cx="2759566" cy="201486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メイリオ"/>
                <a:ea typeface="メイリオ"/>
                <a:cs typeface="メイリオ"/>
              </a:rPr>
              <a:t>テレビ</a:t>
            </a:r>
            <a:r>
              <a:rPr lang="ja-JP" altLang="en-US" sz="1600" dirty="0">
                <a:solidFill>
                  <a:srgbClr val="FFFFFF"/>
                </a:solidFill>
                <a:latin typeface="メイリオ"/>
                <a:ea typeface="メイリオ"/>
                <a:cs typeface="メイリオ"/>
              </a:rPr>
              <a:t>会議</a:t>
            </a:r>
            <a:endParaRPr lang="en-US" altLang="ja-JP" sz="1600" dirty="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システム</a:t>
            </a: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p:txBody>
      </p:sp>
      <p:sp>
        <p:nvSpPr>
          <p:cNvPr id="17" name="正方形/長方形 16"/>
          <p:cNvSpPr/>
          <p:nvPr/>
        </p:nvSpPr>
        <p:spPr>
          <a:xfrm>
            <a:off x="6091422" y="4664773"/>
            <a:ext cx="2767410" cy="909435"/>
          </a:xfrm>
          <a:prstGeom prst="rect">
            <a:avLst/>
          </a:prstGeom>
          <a:solidFill>
            <a:srgbClr val="37609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インターネット通販や</a:t>
            </a:r>
            <a:endParaRPr kumimoji="1" lang="en-US" altLang="ja-JP" sz="1600" dirty="0" smtClean="0">
              <a:solidFill>
                <a:srgbClr val="FFFFFF"/>
              </a:solidFill>
              <a:latin typeface="メイリオ"/>
              <a:ea typeface="メイリオ"/>
              <a:cs typeface="メイリオ"/>
            </a:endParaRPr>
          </a:p>
          <a:p>
            <a:pPr algn="ctr"/>
            <a:r>
              <a:rPr kumimoji="1" lang="en-US" altLang="ja-JP" sz="1600" dirty="0" smtClean="0">
                <a:solidFill>
                  <a:srgbClr val="FFFFFF"/>
                </a:solidFill>
                <a:latin typeface="メイリオ"/>
                <a:ea typeface="メイリオ"/>
                <a:cs typeface="メイリオ"/>
              </a:rPr>
              <a:t>3D</a:t>
            </a:r>
            <a:r>
              <a:rPr kumimoji="1" lang="ja-JP" altLang="en-US" sz="1600" dirty="0" smtClean="0">
                <a:solidFill>
                  <a:srgbClr val="FFFFFF"/>
                </a:solidFill>
                <a:latin typeface="メイリオ"/>
                <a:ea typeface="メイリオ"/>
                <a:cs typeface="メイリオ"/>
              </a:rPr>
              <a:t>プリンター</a:t>
            </a:r>
            <a:endParaRPr kumimoji="1" lang="ja-JP" altLang="en-US" sz="1600" dirty="0">
              <a:solidFill>
                <a:srgbClr val="FFFFFF"/>
              </a:solidFill>
              <a:latin typeface="メイリオ"/>
              <a:ea typeface="メイリオ"/>
              <a:cs typeface="メイリオ"/>
            </a:endParaRPr>
          </a:p>
        </p:txBody>
      </p:sp>
      <p:sp>
        <p:nvSpPr>
          <p:cNvPr id="18" name="正方形/長方形 17"/>
          <p:cNvSpPr/>
          <p:nvPr/>
        </p:nvSpPr>
        <p:spPr>
          <a:xfrm>
            <a:off x="151454" y="2713838"/>
            <a:ext cx="2412120" cy="1200329"/>
          </a:xfrm>
          <a:prstGeom prst="rect">
            <a:avLst/>
          </a:prstGeom>
        </p:spPr>
        <p:txBody>
          <a:bodyPr wrap="square">
            <a:spAutoFit/>
          </a:bodyPr>
          <a:lstStyle/>
          <a:p>
            <a:r>
              <a:rPr lang="ja-JP" altLang="ja-JP" dirty="0">
                <a:solidFill>
                  <a:srgbClr val="800000"/>
                </a:solidFill>
                <a:latin typeface="メイリオ"/>
                <a:ea typeface="メイリオ"/>
                <a:cs typeface="メイリオ"/>
              </a:rPr>
              <a:t>テクノロジーの進化と共に新たな</a:t>
            </a:r>
            <a:r>
              <a:rPr lang="ja-JP" altLang="ja-JP" dirty="0" smtClean="0">
                <a:solidFill>
                  <a:srgbClr val="800000"/>
                </a:solidFill>
                <a:latin typeface="メイリオ"/>
                <a:ea typeface="メイリオ"/>
                <a:cs typeface="メイリオ"/>
              </a:rPr>
              <a:t>競合</a:t>
            </a:r>
            <a:r>
              <a:rPr lang="ja-JP" altLang="en-US" dirty="0" smtClean="0">
                <a:solidFill>
                  <a:srgbClr val="800000"/>
                </a:solidFill>
                <a:latin typeface="メイリオ"/>
                <a:ea typeface="メイリオ"/>
                <a:cs typeface="メイリオ"/>
              </a:rPr>
              <a:t>が登場し、</a:t>
            </a:r>
            <a:r>
              <a:rPr lang="ja-JP" altLang="ja-JP" dirty="0" smtClean="0">
                <a:solidFill>
                  <a:srgbClr val="800000"/>
                </a:solidFill>
                <a:latin typeface="メイリオ"/>
                <a:ea typeface="メイリオ"/>
                <a:cs typeface="メイリオ"/>
              </a:rPr>
              <a:t>市場</a:t>
            </a:r>
            <a:r>
              <a:rPr lang="ja-JP" altLang="ja-JP" dirty="0">
                <a:solidFill>
                  <a:srgbClr val="800000"/>
                </a:solidFill>
                <a:latin typeface="メイリオ"/>
                <a:ea typeface="メイリオ"/>
                <a:cs typeface="メイリオ"/>
              </a:rPr>
              <a:t>を奪い合うことになる </a:t>
            </a:r>
            <a:endParaRPr lang="ja-JP" altLang="en-US" dirty="0">
              <a:solidFill>
                <a:srgbClr val="800000"/>
              </a:solidFill>
              <a:latin typeface="メイリオ"/>
              <a:ea typeface="メイリオ"/>
              <a:cs typeface="メイリオ"/>
            </a:endParaRPr>
          </a:p>
        </p:txBody>
      </p:sp>
      <p:sp>
        <p:nvSpPr>
          <p:cNvPr id="19" name="正方形/長方形 18"/>
          <p:cNvSpPr/>
          <p:nvPr/>
        </p:nvSpPr>
        <p:spPr>
          <a:xfrm>
            <a:off x="2775242" y="1158906"/>
            <a:ext cx="2626294" cy="369332"/>
          </a:xfrm>
          <a:prstGeom prst="rect">
            <a:avLst/>
          </a:prstGeom>
        </p:spPr>
        <p:txBody>
          <a:bodyPr wrap="square">
            <a:spAutoFit/>
          </a:bodyPr>
          <a:lstStyle/>
          <a:p>
            <a:pPr algn="ctr"/>
            <a:r>
              <a:rPr lang="ja-JP" altLang="ja-JP" dirty="0">
                <a:solidFill>
                  <a:srgbClr val="0000FF"/>
                </a:solidFill>
                <a:latin typeface="メイリオ"/>
                <a:ea typeface="メイリオ"/>
                <a:cs typeface="メイリオ"/>
              </a:rPr>
              <a:t>お客様に提供する価値 </a:t>
            </a:r>
            <a:endParaRPr lang="ja-JP" altLang="en-US" dirty="0">
              <a:solidFill>
                <a:srgbClr val="0000FF"/>
              </a:solidFill>
              <a:latin typeface="メイリオ"/>
              <a:ea typeface="メイリオ"/>
              <a:cs typeface="メイリオ"/>
            </a:endParaRPr>
          </a:p>
        </p:txBody>
      </p:sp>
      <p:sp>
        <p:nvSpPr>
          <p:cNvPr id="20" name="正方形/長方形 19"/>
          <p:cNvSpPr/>
          <p:nvPr/>
        </p:nvSpPr>
        <p:spPr>
          <a:xfrm>
            <a:off x="5850366" y="1158906"/>
            <a:ext cx="3008465" cy="369332"/>
          </a:xfrm>
          <a:prstGeom prst="rect">
            <a:avLst/>
          </a:prstGeom>
        </p:spPr>
        <p:txBody>
          <a:bodyPr wrap="square">
            <a:spAutoFit/>
          </a:bodyPr>
          <a:lstStyle/>
          <a:p>
            <a:pPr algn="ctr"/>
            <a:r>
              <a:rPr lang="ja-JP" altLang="en-US" dirty="0" smtClean="0">
                <a:solidFill>
                  <a:srgbClr val="0000FF"/>
                </a:solidFill>
                <a:latin typeface="メイリオ"/>
                <a:ea typeface="メイリオ"/>
                <a:cs typeface="メイリオ"/>
              </a:rPr>
              <a:t>競　合</a:t>
            </a:r>
            <a:endParaRPr lang="ja-JP" altLang="en-US"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308433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0357821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28653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直角三角形 61"/>
          <p:cNvSpPr/>
          <p:nvPr/>
        </p:nvSpPr>
        <p:spPr>
          <a:xfrm>
            <a:off x="244062" y="3714213"/>
            <a:ext cx="2654500" cy="2695206"/>
          </a:xfrm>
          <a:prstGeom prst="rtTriangle">
            <a:avLst/>
          </a:prstGeom>
          <a:solidFill>
            <a:schemeClr val="accent6">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2015</a:t>
            </a:r>
            <a:endParaRPr kumimoji="1" lang="ja-JP" altLang="en-US" sz="2400" dirty="0">
              <a:solidFill>
                <a:schemeClr val="tx1">
                  <a:lumMod val="50000"/>
                  <a:lumOff val="50000"/>
                </a:schemeClr>
              </a:solidFill>
              <a:latin typeface="メイリオ"/>
              <a:ea typeface="メイリオ"/>
              <a:cs typeface="メイリオ"/>
            </a:endParaRPr>
          </a:p>
        </p:txBody>
      </p:sp>
      <p:sp>
        <p:nvSpPr>
          <p:cNvPr id="65" name="直角三角形 64"/>
          <p:cNvSpPr/>
          <p:nvPr/>
        </p:nvSpPr>
        <p:spPr>
          <a:xfrm rot="10800000">
            <a:off x="240370" y="3721599"/>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6" name="直角三角形 65"/>
          <p:cNvSpPr/>
          <p:nvPr/>
        </p:nvSpPr>
        <p:spPr>
          <a:xfrm rot="10800000">
            <a:off x="1573157" y="5065508"/>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0" name="正方形/長方形 69"/>
          <p:cNvSpPr/>
          <p:nvPr/>
        </p:nvSpPr>
        <p:spPr>
          <a:xfrm>
            <a:off x="1579670" y="3721598"/>
            <a:ext cx="1336480" cy="1358677"/>
          </a:xfrm>
          <a:prstGeom prst="rect">
            <a:avLst/>
          </a:prstGeom>
          <a:solidFill>
            <a:schemeClr val="accent3">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8" name="正方形/長方形 57"/>
          <p:cNvSpPr/>
          <p:nvPr/>
        </p:nvSpPr>
        <p:spPr>
          <a:xfrm>
            <a:off x="244014" y="2399839"/>
            <a:ext cx="2654548" cy="1314375"/>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9" name="正方形/長方形 58"/>
          <p:cNvSpPr/>
          <p:nvPr/>
        </p:nvSpPr>
        <p:spPr>
          <a:xfrm>
            <a:off x="2917020" y="3721599"/>
            <a:ext cx="1314328" cy="2687820"/>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7" name="直角三角形 66"/>
          <p:cNvSpPr/>
          <p:nvPr/>
        </p:nvSpPr>
        <p:spPr>
          <a:xfrm rot="5400000">
            <a:off x="3587057" y="4380632"/>
            <a:ext cx="2661929" cy="1369754"/>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8" name="直角三角形 67"/>
          <p:cNvSpPr/>
          <p:nvPr/>
        </p:nvSpPr>
        <p:spPr>
          <a:xfrm rot="16200000">
            <a:off x="892893" y="386793"/>
            <a:ext cx="1347555" cy="2674851"/>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5" name="直角三角形 54"/>
          <p:cNvSpPr/>
          <p:nvPr/>
        </p:nvSpPr>
        <p:spPr>
          <a:xfrm rot="5400000">
            <a:off x="907662" y="381254"/>
            <a:ext cx="1347555" cy="2674851"/>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7" name="直角三角形 56"/>
          <p:cNvSpPr/>
          <p:nvPr/>
        </p:nvSpPr>
        <p:spPr>
          <a:xfrm rot="16200000">
            <a:off x="3579723" y="4389812"/>
            <a:ext cx="2661929" cy="1369756"/>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0" name="正方形/長方形 49"/>
          <p:cNvSpPr/>
          <p:nvPr/>
        </p:nvSpPr>
        <p:spPr>
          <a:xfrm>
            <a:off x="2215554" y="3049643"/>
            <a:ext cx="1336480" cy="1358677"/>
          </a:xfrm>
          <a:prstGeom prst="rect">
            <a:avLst/>
          </a:prstGeom>
          <a:solidFill>
            <a:srgbClr val="008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5" name="直線矢印コネクタ 74"/>
          <p:cNvCxnSpPr/>
          <p:nvPr/>
        </p:nvCxnSpPr>
        <p:spPr>
          <a:xfrm flipH="1" flipV="1">
            <a:off x="472914" y="1044903"/>
            <a:ext cx="46" cy="4220038"/>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a:off x="1375413" y="6200933"/>
            <a:ext cx="4234870" cy="1"/>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724010" y="1242637"/>
            <a:ext cx="651403" cy="369332"/>
          </a:xfrm>
          <a:prstGeom prst="rect">
            <a:avLst/>
          </a:prstGeom>
          <a:noFill/>
          <a:ln>
            <a:noFill/>
          </a:ln>
        </p:spPr>
        <p:txBody>
          <a:bodyPr wrap="none" rtlCol="0">
            <a:spAutoFit/>
          </a:bodyPr>
          <a:lstStyle/>
          <a:p>
            <a:r>
              <a:rPr lang="en-US" altLang="ja-JP" dirty="0" smtClean="0">
                <a:solidFill>
                  <a:srgbClr val="FFFFFF"/>
                </a:solidFill>
                <a:latin typeface="メイリオ"/>
                <a:ea typeface="メイリオ"/>
                <a:cs typeface="メイリオ"/>
              </a:rPr>
              <a:t>OSS</a:t>
            </a:r>
            <a:endParaRPr kumimoji="1" lang="ja-JP" altLang="en-US" dirty="0">
              <a:solidFill>
                <a:srgbClr val="FFFFFF"/>
              </a:solidFill>
              <a:latin typeface="メイリオ"/>
              <a:ea typeface="メイリオ"/>
              <a:cs typeface="メイリオ"/>
            </a:endParaRPr>
          </a:p>
        </p:txBody>
      </p:sp>
      <p:sp>
        <p:nvSpPr>
          <p:cNvPr id="84" name="テキスト ボックス 83"/>
          <p:cNvSpPr txBox="1"/>
          <p:nvPr/>
        </p:nvSpPr>
        <p:spPr>
          <a:xfrm>
            <a:off x="4480135" y="5687938"/>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クラウド</a:t>
            </a:r>
            <a:endParaRPr kumimoji="1" lang="ja-JP" altLang="en-US" dirty="0">
              <a:solidFill>
                <a:srgbClr val="FFFFFF"/>
              </a:solidFill>
              <a:latin typeface="メイリオ"/>
              <a:ea typeface="メイリオ"/>
              <a:cs typeface="メイリオ"/>
            </a:endParaRPr>
          </a:p>
        </p:txBody>
      </p:sp>
      <p:sp>
        <p:nvSpPr>
          <p:cNvPr id="89" name="テキスト ボックス 88"/>
          <p:cNvSpPr txBox="1"/>
          <p:nvPr/>
        </p:nvSpPr>
        <p:spPr>
          <a:xfrm>
            <a:off x="590583" y="2864977"/>
            <a:ext cx="1569660"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ビッグデータ</a:t>
            </a:r>
            <a:endParaRPr kumimoji="1" lang="ja-JP" altLang="en-US" dirty="0">
              <a:solidFill>
                <a:srgbClr val="FFFFFF"/>
              </a:solidFill>
              <a:latin typeface="メイリオ"/>
              <a:ea typeface="メイリオ"/>
              <a:cs typeface="メイリオ"/>
            </a:endParaRPr>
          </a:p>
        </p:txBody>
      </p:sp>
      <p:sp>
        <p:nvSpPr>
          <p:cNvPr id="90" name="テキスト ボックス 89"/>
          <p:cNvSpPr txBox="1"/>
          <p:nvPr/>
        </p:nvSpPr>
        <p:spPr>
          <a:xfrm>
            <a:off x="3286314" y="4895609"/>
            <a:ext cx="569387" cy="369332"/>
          </a:xfrm>
          <a:prstGeom prst="rect">
            <a:avLst/>
          </a:prstGeom>
          <a:noFill/>
          <a:ln>
            <a:noFill/>
          </a:ln>
        </p:spPr>
        <p:txBody>
          <a:bodyPr wrap="none" rtlCol="0">
            <a:spAutoFit/>
          </a:bodyPr>
          <a:lstStyle/>
          <a:p>
            <a:r>
              <a:rPr kumimoji="1" lang="en-US" altLang="ja-JP" dirty="0" err="1" smtClean="0">
                <a:solidFill>
                  <a:srgbClr val="FFFFFF"/>
                </a:solidFill>
                <a:latin typeface="メイリオ"/>
                <a:ea typeface="メイリオ"/>
                <a:cs typeface="メイリオ"/>
              </a:rPr>
              <a:t>IoT</a:t>
            </a:r>
            <a:endParaRPr kumimoji="1" lang="ja-JP" altLang="en-US" dirty="0">
              <a:solidFill>
                <a:srgbClr val="FFFFFF"/>
              </a:solidFill>
              <a:latin typeface="メイリオ"/>
              <a:ea typeface="メイリオ"/>
              <a:cs typeface="メイリオ"/>
            </a:endParaRPr>
          </a:p>
        </p:txBody>
      </p:sp>
      <p:sp>
        <p:nvSpPr>
          <p:cNvPr id="91" name="テキスト ボックス 90"/>
          <p:cNvSpPr txBox="1"/>
          <p:nvPr/>
        </p:nvSpPr>
        <p:spPr>
          <a:xfrm>
            <a:off x="1396961" y="1901044"/>
            <a:ext cx="1338828"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ソーシャル</a:t>
            </a:r>
            <a:endParaRPr kumimoji="1" lang="ja-JP" altLang="en-US" dirty="0">
              <a:solidFill>
                <a:srgbClr val="FFFFFF"/>
              </a:solidFill>
              <a:latin typeface="メイリオ"/>
              <a:ea typeface="メイリオ"/>
              <a:cs typeface="メイリオ"/>
            </a:endParaRPr>
          </a:p>
        </p:txBody>
      </p:sp>
      <p:sp>
        <p:nvSpPr>
          <p:cNvPr id="94" name="テキスト ボックス 93"/>
          <p:cNvSpPr txBox="1"/>
          <p:nvPr/>
        </p:nvSpPr>
        <p:spPr>
          <a:xfrm>
            <a:off x="4240576" y="4042334"/>
            <a:ext cx="1107996" cy="461665"/>
          </a:xfrm>
          <a:prstGeom prst="rect">
            <a:avLst/>
          </a:prstGeom>
          <a:noFill/>
          <a:ln>
            <a:noFill/>
          </a:ln>
        </p:spPr>
        <p:txBody>
          <a:bodyPr wrap="none" rtlCol="0">
            <a:spAutoFit/>
          </a:bodyPr>
          <a:lstStyle/>
          <a:p>
            <a:r>
              <a:rPr lang="ja-JP" altLang="en-US" sz="1200" dirty="0">
                <a:solidFill>
                  <a:srgbClr val="FFFFFF"/>
                </a:solidFill>
                <a:latin typeface="メイリオ"/>
                <a:ea typeface="メイリオ"/>
                <a:cs typeface="メイリオ"/>
              </a:rPr>
              <a:t>ウエアラブル</a:t>
            </a:r>
          </a:p>
          <a:p>
            <a:pPr algn="ctr"/>
            <a:r>
              <a:rPr kumimoji="1" lang="ja-JP" altLang="en-US" sz="1200" dirty="0" smtClean="0">
                <a:solidFill>
                  <a:srgbClr val="FFFFFF"/>
                </a:solidFill>
                <a:latin typeface="メイリオ"/>
                <a:ea typeface="メイリオ"/>
                <a:cs typeface="メイリオ"/>
              </a:rPr>
              <a:t>モバイル</a:t>
            </a:r>
            <a:endParaRPr kumimoji="1" lang="en-US" altLang="ja-JP" sz="1200" dirty="0" smtClean="0">
              <a:solidFill>
                <a:srgbClr val="FFFFFF"/>
              </a:solidFill>
              <a:latin typeface="メイリオ"/>
              <a:ea typeface="メイリオ"/>
              <a:cs typeface="メイリオ"/>
            </a:endParaRPr>
          </a:p>
        </p:txBody>
      </p:sp>
      <p:sp>
        <p:nvSpPr>
          <p:cNvPr id="95" name="テキスト ボックス 94"/>
          <p:cNvSpPr txBox="1"/>
          <p:nvPr/>
        </p:nvSpPr>
        <p:spPr>
          <a:xfrm>
            <a:off x="280377" y="4408320"/>
            <a:ext cx="562586" cy="369332"/>
          </a:xfrm>
          <a:prstGeom prst="rect">
            <a:avLst/>
          </a:prstGeom>
          <a:noFill/>
          <a:ln>
            <a:noFill/>
          </a:ln>
        </p:spPr>
        <p:txBody>
          <a:bodyPr wrap="none" rtlCol="0">
            <a:spAutoFit/>
          </a:bodyPr>
          <a:lstStyle/>
          <a:p>
            <a:pPr algn="r"/>
            <a:r>
              <a:rPr lang="en-US" altLang="ja-JP" dirty="0" err="1" smtClean="0">
                <a:solidFill>
                  <a:srgbClr val="FFFFFF"/>
                </a:solidFill>
                <a:latin typeface="メイリオ"/>
                <a:ea typeface="メイリオ"/>
                <a:cs typeface="メイリオ"/>
              </a:rPr>
              <a:t>SDi</a:t>
            </a:r>
            <a:endParaRPr lang="en-US" altLang="ja-JP" dirty="0" smtClean="0">
              <a:solidFill>
                <a:srgbClr val="FFFFFF"/>
              </a:solidFill>
              <a:latin typeface="メイリオ"/>
              <a:ea typeface="メイリオ"/>
              <a:cs typeface="メイリオ"/>
            </a:endParaRPr>
          </a:p>
        </p:txBody>
      </p:sp>
      <p:sp>
        <p:nvSpPr>
          <p:cNvPr id="96" name="テキスト ボックス 95"/>
          <p:cNvSpPr txBox="1"/>
          <p:nvPr/>
        </p:nvSpPr>
        <p:spPr>
          <a:xfrm>
            <a:off x="724010" y="3811501"/>
            <a:ext cx="800219" cy="461665"/>
          </a:xfrm>
          <a:prstGeom prst="rect">
            <a:avLst/>
          </a:prstGeom>
          <a:noFill/>
          <a:ln>
            <a:noFill/>
          </a:ln>
        </p:spPr>
        <p:txBody>
          <a:bodyPr wrap="none" rtlCol="0">
            <a:spAutoFit/>
          </a:bodyPr>
          <a:lstStyle/>
          <a:p>
            <a:pPr algn="r"/>
            <a:r>
              <a:rPr kumimoji="1" lang="ja-JP" altLang="en-US" sz="1200" dirty="0" smtClean="0">
                <a:solidFill>
                  <a:srgbClr val="FFFFFF"/>
                </a:solidFill>
                <a:latin typeface="メイリオ"/>
                <a:ea typeface="メイリオ"/>
                <a:cs typeface="メイリオ"/>
              </a:rPr>
              <a:t>コンテナ</a:t>
            </a:r>
            <a:endParaRPr kumimoji="1" lang="en-US" altLang="ja-JP" sz="1200" dirty="0" smtClean="0">
              <a:solidFill>
                <a:srgbClr val="FFFFFF"/>
              </a:solidFill>
              <a:latin typeface="メイリオ"/>
              <a:ea typeface="メイリオ"/>
              <a:cs typeface="メイリオ"/>
            </a:endParaRPr>
          </a:p>
          <a:p>
            <a:pPr algn="r"/>
            <a:r>
              <a:rPr kumimoji="1" lang="ja-JP" altLang="en-US" sz="1200" dirty="0" smtClean="0">
                <a:solidFill>
                  <a:srgbClr val="FFFFFF"/>
                </a:solidFill>
                <a:latin typeface="メイリオ"/>
                <a:ea typeface="メイリオ"/>
                <a:cs typeface="メイリオ"/>
              </a:rPr>
              <a:t>仮想化</a:t>
            </a:r>
            <a:endParaRPr kumimoji="1" lang="ja-JP" altLang="en-US" sz="800" dirty="0">
              <a:solidFill>
                <a:srgbClr val="FFFFFF"/>
              </a:solidFill>
              <a:latin typeface="メイリオ"/>
              <a:ea typeface="メイリオ"/>
              <a:cs typeface="メイリオ"/>
            </a:endParaRPr>
          </a:p>
        </p:txBody>
      </p:sp>
      <p:sp>
        <p:nvSpPr>
          <p:cNvPr id="97" name="テキスト ボックス 96"/>
          <p:cNvSpPr txBox="1"/>
          <p:nvPr/>
        </p:nvSpPr>
        <p:spPr>
          <a:xfrm>
            <a:off x="1802377" y="5109813"/>
            <a:ext cx="1107808" cy="646331"/>
          </a:xfrm>
          <a:prstGeom prst="rect">
            <a:avLst/>
          </a:prstGeom>
          <a:noFill/>
          <a:ln>
            <a:noFill/>
          </a:ln>
        </p:spPr>
        <p:txBody>
          <a:bodyPr wrap="square" rtlCol="0">
            <a:spAutoFit/>
          </a:bodyPr>
          <a:lstStyle/>
          <a:p>
            <a:pPr algn="r"/>
            <a:r>
              <a:rPr kumimoji="1" lang="ja-JP" altLang="en-US" sz="1000" dirty="0" smtClean="0">
                <a:solidFill>
                  <a:srgbClr val="FFFFFF"/>
                </a:solidFill>
                <a:latin typeface="メイリオ"/>
                <a:ea typeface="メイリオ"/>
                <a:cs typeface="メイリオ"/>
              </a:rPr>
              <a:t>新ハードウェア</a:t>
            </a:r>
            <a:endParaRPr kumimoji="1" lang="en-US" altLang="ja-JP" sz="1000" dirty="0" smtClean="0">
              <a:solidFill>
                <a:srgbClr val="FFFFFF"/>
              </a:solidFill>
              <a:latin typeface="メイリオ"/>
              <a:ea typeface="メイリオ"/>
              <a:cs typeface="メイリオ"/>
            </a:endParaRPr>
          </a:p>
          <a:p>
            <a:pPr algn="r"/>
            <a:r>
              <a:rPr lang="ja-JP" altLang="en-US" sz="1000" dirty="0" smtClean="0">
                <a:solidFill>
                  <a:srgbClr val="FFFFFF"/>
                </a:solidFill>
                <a:latin typeface="メイリオ"/>
                <a:ea typeface="メイリオ"/>
                <a:cs typeface="メイリオ"/>
              </a:rPr>
              <a:t>テクノロジー</a:t>
            </a:r>
            <a:endParaRPr lang="en-US" altLang="ja-JP" sz="1000" dirty="0" smtClean="0">
              <a:solidFill>
                <a:srgbClr val="FFFFFF"/>
              </a:solidFill>
              <a:latin typeface="メイリオ"/>
              <a:ea typeface="メイリオ"/>
              <a:cs typeface="メイリオ"/>
            </a:endParaRPr>
          </a:p>
          <a:p>
            <a:pPr algn="r"/>
            <a:r>
              <a:rPr lang="ja-JP" altLang="en-US" sz="800" dirty="0" smtClean="0">
                <a:solidFill>
                  <a:srgbClr val="FFFFFF"/>
                </a:solidFill>
                <a:latin typeface="メイリオ"/>
                <a:ea typeface="メイリオ"/>
                <a:cs typeface="メイリオ"/>
              </a:rPr>
              <a:t>ベアメタル</a:t>
            </a:r>
            <a:endParaRPr lang="en-US" altLang="ja-JP" sz="800" dirty="0" smtClean="0">
              <a:solidFill>
                <a:srgbClr val="FFFFFF"/>
              </a:solidFill>
              <a:latin typeface="メイリオ"/>
              <a:ea typeface="メイリオ"/>
              <a:cs typeface="メイリオ"/>
            </a:endParaRPr>
          </a:p>
          <a:p>
            <a:pPr algn="r"/>
            <a:r>
              <a:rPr kumimoji="1" lang="en-US" altLang="ja-JP" sz="800" dirty="0" smtClean="0">
                <a:solidFill>
                  <a:srgbClr val="FFFFFF"/>
                </a:solidFill>
                <a:latin typeface="メイリオ"/>
                <a:ea typeface="メイリオ"/>
                <a:cs typeface="メイリオ"/>
              </a:rPr>
              <a:t>SSD </a:t>
            </a:r>
            <a:r>
              <a:rPr kumimoji="1" lang="ja-JP" altLang="en-US" sz="800" dirty="0" smtClean="0">
                <a:solidFill>
                  <a:srgbClr val="FFFFFF"/>
                </a:solidFill>
                <a:latin typeface="メイリオ"/>
                <a:ea typeface="メイリオ"/>
                <a:cs typeface="メイリオ"/>
              </a:rPr>
              <a:t>など</a:t>
            </a:r>
            <a:endParaRPr kumimoji="1" lang="en-US" altLang="ja-JP" sz="800" dirty="0" smtClean="0">
              <a:solidFill>
                <a:srgbClr val="FFFFFF"/>
              </a:solidFill>
              <a:latin typeface="メイリオ"/>
              <a:ea typeface="メイリオ"/>
              <a:cs typeface="メイリオ"/>
            </a:endParaRPr>
          </a:p>
        </p:txBody>
      </p:sp>
      <p:sp>
        <p:nvSpPr>
          <p:cNvPr id="98" name="テキスト ボックス 97"/>
          <p:cNvSpPr txBox="1"/>
          <p:nvPr/>
        </p:nvSpPr>
        <p:spPr>
          <a:xfrm>
            <a:off x="291403" y="4741721"/>
            <a:ext cx="1056700" cy="338554"/>
          </a:xfrm>
          <a:prstGeom prst="rect">
            <a:avLst/>
          </a:prstGeom>
          <a:noFill/>
          <a:ln>
            <a:noFill/>
          </a:ln>
        </p:spPr>
        <p:txBody>
          <a:bodyPr wrap="none" rtlCol="0">
            <a:spAutoFit/>
          </a:bodyPr>
          <a:lstStyle/>
          <a:p>
            <a:r>
              <a:rPr lang="en-US" altLang="ja-JP" sz="800" dirty="0" smtClean="0">
                <a:solidFill>
                  <a:srgbClr val="FFFFFF"/>
                </a:solidFill>
                <a:latin typeface="メイリオ"/>
                <a:ea typeface="メイリオ"/>
                <a:cs typeface="メイリオ"/>
              </a:rPr>
              <a:t>Software Defined </a:t>
            </a:r>
          </a:p>
          <a:p>
            <a:r>
              <a:rPr lang="en-US" altLang="ja-JP" sz="800" dirty="0" smtClean="0">
                <a:solidFill>
                  <a:srgbClr val="FFFFFF"/>
                </a:solidFill>
                <a:latin typeface="メイリオ"/>
                <a:ea typeface="メイリオ"/>
                <a:cs typeface="メイリオ"/>
              </a:rPr>
              <a:t>Infrastructure</a:t>
            </a:r>
          </a:p>
        </p:txBody>
      </p:sp>
      <p:sp>
        <p:nvSpPr>
          <p:cNvPr id="105" name="テキスト ボックス 104"/>
          <p:cNvSpPr txBox="1"/>
          <p:nvPr/>
        </p:nvSpPr>
        <p:spPr>
          <a:xfrm>
            <a:off x="1470335" y="5733391"/>
            <a:ext cx="800219" cy="584776"/>
          </a:xfrm>
          <a:prstGeom prst="rect">
            <a:avLst/>
          </a:prstGeom>
          <a:noFill/>
          <a:ln>
            <a:noFill/>
          </a:ln>
        </p:spPr>
        <p:txBody>
          <a:bodyPr wrap="none" rtlCol="0">
            <a:spAutoFit/>
          </a:bodyPr>
          <a:lstStyle/>
          <a:p>
            <a:r>
              <a:rPr lang="ja-JP" altLang="en-US" sz="800" dirty="0" smtClean="0">
                <a:solidFill>
                  <a:srgbClr val="FFFFFF"/>
                </a:solidFill>
                <a:latin typeface="メイリオ"/>
                <a:ea typeface="メイリオ"/>
                <a:cs typeface="メイリオ"/>
              </a:rPr>
              <a:t>ソフトウェア</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によって</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定義された</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システム基盤</a:t>
            </a:r>
            <a:endParaRPr lang="en-US" altLang="ja-JP" sz="800" dirty="0" smtClean="0">
              <a:solidFill>
                <a:srgbClr val="FFFFFF"/>
              </a:solidFill>
              <a:latin typeface="メイリオ"/>
              <a:ea typeface="メイリオ"/>
              <a:cs typeface="メイリオ"/>
            </a:endParaRPr>
          </a:p>
        </p:txBody>
      </p:sp>
      <p:sp>
        <p:nvSpPr>
          <p:cNvPr id="49" name="正方形/長方形 48"/>
          <p:cNvSpPr/>
          <p:nvPr/>
        </p:nvSpPr>
        <p:spPr>
          <a:xfrm>
            <a:off x="2898562" y="2392457"/>
            <a:ext cx="1340171" cy="1336525"/>
          </a:xfrm>
          <a:prstGeom prst="rect">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0" name="正方形/長方形 59"/>
          <p:cNvSpPr/>
          <p:nvPr/>
        </p:nvSpPr>
        <p:spPr>
          <a:xfrm>
            <a:off x="2904096" y="1041161"/>
            <a:ext cx="1336480" cy="1358677"/>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1" name="正方形/長方形 60"/>
          <p:cNvSpPr/>
          <p:nvPr/>
        </p:nvSpPr>
        <p:spPr>
          <a:xfrm>
            <a:off x="4240576" y="2407223"/>
            <a:ext cx="1362323" cy="1321760"/>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3" name="直角三角形 62"/>
          <p:cNvSpPr/>
          <p:nvPr/>
        </p:nvSpPr>
        <p:spPr>
          <a:xfrm>
            <a:off x="4240576" y="1052285"/>
            <a:ext cx="1347555" cy="1351294"/>
          </a:xfrm>
          <a:prstGeom prst="rtTriangle">
            <a:avLst/>
          </a:prstGeom>
          <a:solidFill>
            <a:srgbClr val="0000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92" name="テキスト ボックス 91"/>
          <p:cNvSpPr txBox="1"/>
          <p:nvPr/>
        </p:nvSpPr>
        <p:spPr>
          <a:xfrm>
            <a:off x="2998036" y="1483677"/>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ロボット</a:t>
            </a:r>
            <a:endParaRPr kumimoji="1" lang="ja-JP" altLang="en-US" dirty="0">
              <a:solidFill>
                <a:srgbClr val="FFFFFF"/>
              </a:solidFill>
              <a:latin typeface="メイリオ"/>
              <a:ea typeface="メイリオ"/>
              <a:cs typeface="メイリオ"/>
            </a:endParaRPr>
          </a:p>
        </p:txBody>
      </p:sp>
      <p:sp>
        <p:nvSpPr>
          <p:cNvPr id="93" name="テキスト ボックス 92"/>
          <p:cNvSpPr txBox="1"/>
          <p:nvPr/>
        </p:nvSpPr>
        <p:spPr>
          <a:xfrm>
            <a:off x="4358661" y="2772644"/>
            <a:ext cx="1107996" cy="553998"/>
          </a:xfrm>
          <a:prstGeom prst="rect">
            <a:avLst/>
          </a:prstGeom>
          <a:noFill/>
          <a:ln>
            <a:noFill/>
          </a:ln>
        </p:spPr>
        <p:txBody>
          <a:bodyPr wrap="none" rtlCol="0">
            <a:spAutoFit/>
          </a:bodyPr>
          <a:lstStyle/>
          <a:p>
            <a:pPr algn="ctr"/>
            <a:r>
              <a:rPr kumimoji="1" lang="ja-JP" altLang="en-US" dirty="0" smtClean="0">
                <a:solidFill>
                  <a:srgbClr val="FFFFFF"/>
                </a:solidFill>
                <a:latin typeface="メイリオ"/>
                <a:ea typeface="メイリオ"/>
                <a:cs typeface="メイリオ"/>
              </a:rPr>
              <a:t>スマート</a:t>
            </a:r>
            <a:endParaRPr kumimoji="1" lang="en-US" altLang="ja-JP"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アシスタント</a:t>
            </a:r>
            <a:endParaRPr kumimoji="1" lang="ja-JP" altLang="en-US" sz="1200" dirty="0">
              <a:solidFill>
                <a:srgbClr val="FFFFFF"/>
              </a:solidFill>
              <a:latin typeface="メイリオ"/>
              <a:ea typeface="メイリオ"/>
              <a:cs typeface="メイリオ"/>
            </a:endParaRPr>
          </a:p>
        </p:txBody>
      </p:sp>
      <p:sp>
        <p:nvSpPr>
          <p:cNvPr id="106" name="テキスト ボックス 105"/>
          <p:cNvSpPr txBox="1"/>
          <p:nvPr/>
        </p:nvSpPr>
        <p:spPr>
          <a:xfrm>
            <a:off x="229244" y="76234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オープン化</a:t>
            </a:r>
            <a:endParaRPr kumimoji="1" lang="ja-JP" altLang="en-US" sz="1200" dirty="0">
              <a:solidFill>
                <a:srgbClr val="FF6600"/>
              </a:solidFill>
              <a:latin typeface="メイリオ"/>
              <a:ea typeface="メイリオ"/>
              <a:cs typeface="メイリオ"/>
            </a:endParaRPr>
          </a:p>
        </p:txBody>
      </p:sp>
      <p:sp>
        <p:nvSpPr>
          <p:cNvPr id="107" name="テキスト ボックス 106"/>
          <p:cNvSpPr txBox="1"/>
          <p:nvPr/>
        </p:nvSpPr>
        <p:spPr>
          <a:xfrm>
            <a:off x="4634024" y="76145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スマート化</a:t>
            </a:r>
            <a:endParaRPr kumimoji="1" lang="ja-JP" altLang="en-US" sz="1200" dirty="0">
              <a:solidFill>
                <a:srgbClr val="FF6600"/>
              </a:solidFill>
              <a:latin typeface="メイリオ"/>
              <a:ea typeface="メイリオ"/>
              <a:cs typeface="メイリオ"/>
            </a:endParaRPr>
          </a:p>
        </p:txBody>
      </p:sp>
      <p:sp>
        <p:nvSpPr>
          <p:cNvPr id="108" name="テキスト ボックス 107"/>
          <p:cNvSpPr txBox="1"/>
          <p:nvPr/>
        </p:nvSpPr>
        <p:spPr>
          <a:xfrm>
            <a:off x="4648792" y="6416802"/>
            <a:ext cx="954107" cy="276999"/>
          </a:xfrm>
          <a:prstGeom prst="rect">
            <a:avLst/>
          </a:prstGeom>
          <a:noFill/>
        </p:spPr>
        <p:txBody>
          <a:bodyPr wrap="none" rtlCol="0">
            <a:spAutoFit/>
          </a:bodyPr>
          <a:lstStyle/>
          <a:p>
            <a:r>
              <a:rPr lang="ja-JP" altLang="en-US" sz="1200" dirty="0" smtClean="0">
                <a:solidFill>
                  <a:srgbClr val="FF6600"/>
                </a:solidFill>
                <a:latin typeface="メイリオ"/>
                <a:ea typeface="メイリオ"/>
                <a:cs typeface="メイリオ"/>
              </a:rPr>
              <a:t>サービス</a:t>
            </a:r>
            <a:r>
              <a:rPr kumimoji="1" lang="ja-JP" altLang="en-US" sz="1200" dirty="0" smtClean="0">
                <a:solidFill>
                  <a:srgbClr val="FF6600"/>
                </a:solidFill>
                <a:latin typeface="メイリオ"/>
                <a:ea typeface="メイリオ"/>
                <a:cs typeface="メイリオ"/>
              </a:rPr>
              <a:t>化</a:t>
            </a:r>
            <a:endParaRPr kumimoji="1" lang="ja-JP" altLang="en-US" sz="1200" dirty="0">
              <a:solidFill>
                <a:srgbClr val="FF6600"/>
              </a:solidFill>
              <a:latin typeface="メイリオ"/>
              <a:ea typeface="メイリオ"/>
              <a:cs typeface="メイリオ"/>
            </a:endParaRPr>
          </a:p>
        </p:txBody>
      </p:sp>
      <p:sp>
        <p:nvSpPr>
          <p:cNvPr id="109" name="テキスト ボックス 108"/>
          <p:cNvSpPr txBox="1"/>
          <p:nvPr/>
        </p:nvSpPr>
        <p:spPr>
          <a:xfrm>
            <a:off x="5985105" y="3426277"/>
            <a:ext cx="2820228" cy="3046988"/>
          </a:xfrm>
          <a:prstGeom prst="rect">
            <a:avLst/>
          </a:prstGeom>
          <a:noFill/>
        </p:spPr>
        <p:txBody>
          <a:bodyPr wrap="square" rtlCol="0">
            <a:spAutoFit/>
          </a:bodyPr>
          <a:lstStyle/>
          <a:p>
            <a:r>
              <a:rPr kumimoji="1" lang="ja-JP" altLang="en-US" sz="1600" dirty="0" smtClean="0">
                <a:solidFill>
                  <a:schemeClr val="tx1">
                    <a:lumMod val="50000"/>
                    <a:lumOff val="50000"/>
                  </a:schemeClr>
                </a:solidFill>
                <a:latin typeface="メイリオ"/>
                <a:ea typeface="メイリオ"/>
                <a:cs typeface="メイリオ"/>
              </a:rPr>
              <a:t>ビジネスを牽引する</a:t>
            </a:r>
            <a:r>
              <a:rPr kumimoji="1" lang="en-US" altLang="ja-JP" sz="1600" dirty="0" smtClean="0">
                <a:solidFill>
                  <a:schemeClr val="tx1">
                    <a:lumMod val="50000"/>
                    <a:lumOff val="50000"/>
                  </a:schemeClr>
                </a:solidFill>
                <a:latin typeface="メイリオ"/>
                <a:ea typeface="メイリオ"/>
                <a:cs typeface="メイリオ"/>
              </a:rPr>
              <a:t>3</a:t>
            </a:r>
            <a:r>
              <a:rPr kumimoji="1" lang="ja-JP" altLang="en-US" sz="1600" dirty="0" smtClean="0">
                <a:solidFill>
                  <a:schemeClr val="tx1">
                    <a:lumMod val="50000"/>
                    <a:lumOff val="50000"/>
                  </a:schemeClr>
                </a:solidFill>
                <a:latin typeface="メイリオ"/>
                <a:ea typeface="メイリオ"/>
                <a:cs typeface="メイリオ"/>
              </a:rPr>
              <a:t>つの</a:t>
            </a:r>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sz="1600" dirty="0" smtClean="0">
                <a:solidFill>
                  <a:schemeClr val="tx1">
                    <a:lumMod val="50000"/>
                    <a:lumOff val="50000"/>
                  </a:schemeClr>
                </a:solidFill>
                <a:latin typeface="メイリオ"/>
                <a:ea typeface="メイリオ"/>
                <a:cs typeface="メイリオ"/>
              </a:rPr>
              <a:t>ドライビング・フォース</a:t>
            </a:r>
            <a:endParaRPr kumimoji="1" lang="en-US" altLang="ja-JP" sz="1600" dirty="0" smtClean="0">
              <a:solidFill>
                <a:schemeClr val="tx1">
                  <a:lumMod val="50000"/>
                  <a:lumOff val="50000"/>
                </a:schemeClr>
              </a:solidFill>
              <a:latin typeface="メイリオ"/>
              <a:ea typeface="メイリオ"/>
              <a:cs typeface="メイリオ"/>
            </a:endParaRPr>
          </a:p>
          <a:p>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オープン化</a:t>
            </a:r>
            <a:endParaRPr kumimoji="1" lang="en-US" altLang="ja-JP" b="1" dirty="0" smtClean="0">
              <a:solidFill>
                <a:schemeClr val="tx1">
                  <a:lumMod val="50000"/>
                  <a:lumOff val="50000"/>
                </a:schemeClr>
              </a:solidFill>
              <a:latin typeface="メイリオ"/>
              <a:ea typeface="メイリオ"/>
              <a:cs typeface="メイリオ"/>
            </a:endParaRPr>
          </a:p>
          <a:p>
            <a:r>
              <a:rPr kumimoji="1" lang="en-US" altLang="ja-JP" sz="1000" dirty="0" smtClean="0">
                <a:solidFill>
                  <a:schemeClr val="tx1">
                    <a:lumMod val="50000"/>
                    <a:lumOff val="50000"/>
                  </a:schemeClr>
                </a:solidFill>
                <a:latin typeface="メイリオ"/>
                <a:ea typeface="メイリオ"/>
                <a:cs typeface="メイリオ"/>
              </a:rPr>
              <a:t>OSS</a:t>
            </a:r>
            <a:r>
              <a:rPr kumimoji="1" lang="ja-JP" altLang="en-US" sz="1000" dirty="0" smtClean="0">
                <a:solidFill>
                  <a:schemeClr val="tx1">
                    <a:lumMod val="50000"/>
                    <a:lumOff val="50000"/>
                  </a:schemeClr>
                </a:solidFill>
                <a:latin typeface="メイリオ"/>
                <a:ea typeface="メイリオ"/>
                <a:cs typeface="メイリオ"/>
              </a:rPr>
              <a:t>（</a:t>
            </a:r>
            <a:r>
              <a:rPr kumimoji="1" lang="en-US" altLang="ja-JP" sz="1000" dirty="0" smtClean="0">
                <a:solidFill>
                  <a:schemeClr val="tx1">
                    <a:lumMod val="50000"/>
                    <a:lumOff val="50000"/>
                  </a:schemeClr>
                </a:solidFill>
                <a:latin typeface="メイリオ"/>
                <a:ea typeface="メイリオ"/>
                <a:cs typeface="メイリオ"/>
              </a:rPr>
              <a:t>Open Source Software</a:t>
            </a:r>
            <a:r>
              <a:rPr kumimoji="1" lang="ja-JP" altLang="en-US" sz="1000" dirty="0" smtClean="0">
                <a:solidFill>
                  <a:schemeClr val="tx1">
                    <a:lumMod val="50000"/>
                    <a:lumOff val="50000"/>
                  </a:schemeClr>
                </a:solidFill>
                <a:latin typeface="メイリオ"/>
                <a:ea typeface="メイリオ"/>
                <a:cs typeface="メイリオ"/>
              </a:rPr>
              <a:t>）に牽引され</a:t>
            </a:r>
            <a:r>
              <a:rPr lang="ja-JP" altLang="en-US" sz="1000" dirty="0" smtClean="0">
                <a:solidFill>
                  <a:schemeClr val="tx1">
                    <a:lumMod val="50000"/>
                    <a:lumOff val="50000"/>
                  </a:schemeClr>
                </a:solidFill>
                <a:latin typeface="メイリオ"/>
                <a:ea typeface="メイリオ"/>
                <a:cs typeface="メイリオ"/>
              </a:rPr>
              <a:t>、データ、ハードウェア、人のつながりなどがオープン化する。</a:t>
            </a:r>
            <a:endParaRPr lang="en-US" altLang="ja-JP" sz="1000" dirty="0" smtClean="0">
              <a:solidFill>
                <a:schemeClr val="tx1">
                  <a:lumMod val="50000"/>
                  <a:lumOff val="50000"/>
                </a:schemeClr>
              </a:solidFill>
              <a:latin typeface="メイリオ"/>
              <a:ea typeface="メイリオ"/>
              <a:cs typeface="メイリオ"/>
            </a:endParaRPr>
          </a:p>
          <a:p>
            <a:r>
              <a:rPr lang="ja-JP" altLang="en-US" b="1" dirty="0" smtClean="0">
                <a:solidFill>
                  <a:schemeClr val="tx1">
                    <a:lumMod val="50000"/>
                    <a:lumOff val="50000"/>
                  </a:schemeClr>
                </a:solidFill>
                <a:latin typeface="メイリオ"/>
                <a:ea typeface="メイリオ"/>
                <a:cs typeface="メイリオ"/>
              </a:rPr>
              <a:t>スマート化</a:t>
            </a:r>
            <a:endParaRPr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人工知能（</a:t>
            </a:r>
            <a:r>
              <a:rPr lang="en-US" altLang="ja-JP" sz="1000" dirty="0" smtClean="0">
                <a:solidFill>
                  <a:schemeClr val="tx1">
                    <a:lumMod val="50000"/>
                    <a:lumOff val="50000"/>
                  </a:schemeClr>
                </a:solidFill>
                <a:latin typeface="メイリオ"/>
                <a:ea typeface="メイリオ"/>
                <a:cs typeface="メイリオ"/>
              </a:rPr>
              <a:t>AI: Artificial Intelligence</a:t>
            </a:r>
            <a:r>
              <a:rPr lang="ja-JP" altLang="en-US" sz="1000" dirty="0" smtClean="0">
                <a:solidFill>
                  <a:schemeClr val="tx1">
                    <a:lumMod val="50000"/>
                    <a:lumOff val="50000"/>
                  </a:schemeClr>
                </a:solidFill>
                <a:latin typeface="メイリオ"/>
                <a:ea typeface="メイリオ"/>
                <a:cs typeface="メイリオ"/>
              </a:rPr>
              <a:t>）に牽引され、新しい人と機械との関係が模索される。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サービス化</a:t>
            </a:r>
            <a:endParaRPr kumimoji="1"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クラウド・コンピューティングに牽引され、インフラ、プラットフォーム、アプリケーションの全てのレイヤーでサービス化が促進される。</a:t>
            </a:r>
            <a:endParaRPr kumimoji="1" lang="ja-JP" altLang="en-US" sz="1000" dirty="0">
              <a:solidFill>
                <a:schemeClr val="tx1">
                  <a:lumMod val="50000"/>
                  <a:lumOff val="50000"/>
                </a:schemeClr>
              </a:solidFill>
              <a:latin typeface="メイリオ"/>
              <a:ea typeface="メイリオ"/>
              <a:cs typeface="メイリオ"/>
            </a:endParaRPr>
          </a:p>
        </p:txBody>
      </p:sp>
      <p:sp>
        <p:nvSpPr>
          <p:cNvPr id="110" name="テキスト ボックス 109"/>
          <p:cNvSpPr txBox="1"/>
          <p:nvPr/>
        </p:nvSpPr>
        <p:spPr>
          <a:xfrm>
            <a:off x="5985105" y="1033779"/>
            <a:ext cx="2820228" cy="1938992"/>
          </a:xfrm>
          <a:prstGeom prst="rect">
            <a:avLst/>
          </a:prstGeom>
          <a:noFill/>
        </p:spPr>
        <p:txBody>
          <a:bodyPr wrap="square" rtlCol="0">
            <a:spAutoFit/>
          </a:bodyPr>
          <a:lstStyle/>
          <a:p>
            <a:pPr algn="ctr"/>
            <a:r>
              <a:rPr kumimoji="1" lang="en-US" altLang="ja-JP" sz="2000" b="1" dirty="0" smtClean="0">
                <a:solidFill>
                  <a:schemeClr val="tx1">
                    <a:lumMod val="50000"/>
                    <a:lumOff val="50000"/>
                  </a:schemeClr>
                </a:solidFill>
                <a:latin typeface="メイリオ"/>
                <a:ea typeface="メイリオ"/>
                <a:cs typeface="メイリオ"/>
              </a:rPr>
              <a:t>IT</a:t>
            </a:r>
            <a:r>
              <a:rPr kumimoji="1" lang="ja-JP" altLang="en-US" sz="2000" b="1" dirty="0" smtClean="0">
                <a:solidFill>
                  <a:schemeClr val="tx1">
                    <a:lumMod val="50000"/>
                    <a:lumOff val="50000"/>
                  </a:schemeClr>
                </a:solidFill>
                <a:latin typeface="メイリオ"/>
                <a:ea typeface="メイリオ"/>
                <a:cs typeface="メイリオ"/>
              </a:rPr>
              <a:t>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から</a:t>
            </a:r>
            <a:r>
              <a:rPr kumimoji="1" lang="en-US" altLang="ja-JP" sz="1200" b="1" dirty="0" smtClean="0">
                <a:solidFill>
                  <a:schemeClr val="tx1">
                    <a:lumMod val="50000"/>
                    <a:lumOff val="50000"/>
                  </a:schemeClr>
                </a:solidFill>
                <a:latin typeface="メイリオ"/>
                <a:ea typeface="メイリオ"/>
                <a:cs typeface="メイリオ"/>
              </a:rPr>
              <a:t> </a:t>
            </a:r>
          </a:p>
          <a:p>
            <a:pPr algn="ctr"/>
            <a:r>
              <a:rPr kumimoji="1" lang="ja-JP" altLang="en-US" sz="2000" b="1" dirty="0" smtClean="0">
                <a:solidFill>
                  <a:schemeClr val="tx1">
                    <a:lumMod val="50000"/>
                    <a:lumOff val="50000"/>
                  </a:schemeClr>
                </a:solidFill>
                <a:latin typeface="メイリオ"/>
                <a:ea typeface="メイリオ"/>
                <a:cs typeface="メイリオ"/>
              </a:rPr>
              <a:t>デジタル・ビジネス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へ</a:t>
            </a:r>
            <a:endParaRPr kumimoji="1" lang="en-US" altLang="ja-JP" sz="1200" b="1" dirty="0" smtClean="0">
              <a:solidFill>
                <a:schemeClr val="tx1">
                  <a:lumMod val="50000"/>
                  <a:lumOff val="50000"/>
                </a:schemeClr>
              </a:solidFill>
              <a:latin typeface="メイリオ"/>
              <a:ea typeface="メイリオ"/>
              <a:cs typeface="メイリオ"/>
            </a:endParaRPr>
          </a:p>
          <a:p>
            <a:endParaRPr lang="en-US" altLang="ja-JP" sz="1000" dirty="0" smtClean="0">
              <a:solidFill>
                <a:schemeClr val="tx1">
                  <a:lumMod val="50000"/>
                  <a:lumOff val="50000"/>
                </a:schemeClr>
              </a:solidFill>
              <a:latin typeface="メイリオ"/>
              <a:ea typeface="メイリオ"/>
              <a:cs typeface="メイリオ"/>
            </a:endParaRPr>
          </a:p>
          <a:p>
            <a:r>
              <a:rPr lang="en-US" altLang="ja-JP" sz="1000" dirty="0" err="1" smtClean="0">
                <a:solidFill>
                  <a:schemeClr val="tx1">
                    <a:lumMod val="50000"/>
                    <a:lumOff val="50000"/>
                  </a:schemeClr>
                </a:solidFill>
                <a:latin typeface="メイリオ"/>
                <a:ea typeface="メイリオ"/>
                <a:cs typeface="メイリオ"/>
              </a:rPr>
              <a:t>IoT</a:t>
            </a:r>
            <a:r>
              <a:rPr lang="ja-JP" altLang="en-US" sz="1000" dirty="0" smtClean="0">
                <a:solidFill>
                  <a:schemeClr val="tx1">
                    <a:lumMod val="50000"/>
                    <a:lumOff val="50000"/>
                  </a:schemeClr>
                </a:solidFill>
                <a:latin typeface="メイリオ"/>
                <a:ea typeface="メイリオ"/>
                <a:cs typeface="メイリオ"/>
              </a:rPr>
              <a:t>の普及は現実社会のデジタル・データ化を加速する。また、ロボットや</a:t>
            </a:r>
            <a:r>
              <a:rPr lang="en-US" altLang="ja-JP" sz="1000" dirty="0" smtClean="0">
                <a:solidFill>
                  <a:schemeClr val="tx1">
                    <a:lumMod val="50000"/>
                    <a:lumOff val="50000"/>
                  </a:schemeClr>
                </a:solidFill>
                <a:latin typeface="メイリオ"/>
                <a:ea typeface="メイリオ"/>
                <a:cs typeface="メイリオ"/>
              </a:rPr>
              <a:t>3D</a:t>
            </a:r>
            <a:r>
              <a:rPr lang="ja-JP" altLang="en-US" sz="1000" dirty="0" smtClean="0">
                <a:solidFill>
                  <a:schemeClr val="tx1">
                    <a:lumMod val="50000"/>
                    <a:lumOff val="50000"/>
                  </a:schemeClr>
                </a:solidFill>
                <a:latin typeface="メイリオ"/>
                <a:ea typeface="メイリオ"/>
                <a:cs typeface="メイリオ"/>
              </a:rPr>
              <a:t>プリンティングの登場は、「情報」の受け渡しを越えた機械</a:t>
            </a:r>
            <a:r>
              <a:rPr lang="ja-JP" altLang="en-US" sz="1000" dirty="0">
                <a:solidFill>
                  <a:schemeClr val="tx1">
                    <a:lumMod val="50000"/>
                    <a:lumOff val="50000"/>
                  </a:schemeClr>
                </a:solidFill>
                <a:latin typeface="メイリオ"/>
                <a:ea typeface="メイリオ"/>
                <a:cs typeface="メイリオ"/>
              </a:rPr>
              <a:t>と人間と</a:t>
            </a:r>
            <a:r>
              <a:rPr lang="ja-JP" altLang="en-US" sz="1000" dirty="0" smtClean="0">
                <a:solidFill>
                  <a:schemeClr val="tx1">
                    <a:lumMod val="50000"/>
                    <a:lumOff val="50000"/>
                  </a:schemeClr>
                </a:solidFill>
                <a:latin typeface="メイリオ"/>
                <a:ea typeface="メイリオ"/>
                <a:cs typeface="メイリオ"/>
              </a:rPr>
              <a:t>の新しい係わりを生みだしている。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sz="1000" dirty="0" smtClean="0">
                <a:solidFill>
                  <a:schemeClr val="tx1">
                    <a:lumMod val="50000"/>
                    <a:lumOff val="50000"/>
                  </a:schemeClr>
                </a:solidFill>
                <a:latin typeface="メイリオ"/>
                <a:ea typeface="メイリオ"/>
                <a:cs typeface="メイリオ"/>
              </a:rPr>
              <a:t>日常生活や社会、経済に関わる活動は、これまでにも増して「デジタル」が広範に支える時代を迎えようとしている。</a:t>
            </a:r>
            <a:endParaRPr kumimoji="1" lang="en-US" altLang="ja-JP" sz="1000" dirty="0" smtClean="0">
              <a:solidFill>
                <a:schemeClr val="tx1">
                  <a:lumMod val="50000"/>
                  <a:lumOff val="50000"/>
                </a:schemeClr>
              </a:solidFill>
              <a:latin typeface="メイリオ"/>
              <a:ea typeface="メイリオ"/>
              <a:cs typeface="メイリオ"/>
            </a:endParaRPr>
          </a:p>
        </p:txBody>
      </p:sp>
      <p:sp>
        <p:nvSpPr>
          <p:cNvPr id="111" name="二等辺三角形 110"/>
          <p:cNvSpPr/>
          <p:nvPr/>
        </p:nvSpPr>
        <p:spPr>
          <a:xfrm rot="10800000">
            <a:off x="5985105" y="2982434"/>
            <a:ext cx="2820228" cy="481517"/>
          </a:xfrm>
          <a:prstGeom prst="triangle">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直角三角形 52"/>
          <p:cNvSpPr/>
          <p:nvPr/>
        </p:nvSpPr>
        <p:spPr>
          <a:xfrm rot="10800000">
            <a:off x="4232318" y="1038449"/>
            <a:ext cx="1368835" cy="1368773"/>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3" name="直線矢印コネクタ 72"/>
          <p:cNvCxnSpPr>
            <a:endCxn id="53" idx="2"/>
          </p:cNvCxnSpPr>
          <p:nvPr/>
        </p:nvCxnSpPr>
        <p:spPr>
          <a:xfrm flipV="1">
            <a:off x="1388439" y="1038449"/>
            <a:ext cx="4212714" cy="4226494"/>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244061" y="5168885"/>
            <a:ext cx="1226274" cy="1224742"/>
          </a:xfrm>
          <a:prstGeom prst="rect">
            <a:avLst/>
          </a:prstGeom>
          <a:solidFill>
            <a:srgbClr val="FF66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1" name="テキスト ボックス 70"/>
          <p:cNvSpPr txBox="1"/>
          <p:nvPr/>
        </p:nvSpPr>
        <p:spPr>
          <a:xfrm>
            <a:off x="288965" y="5264941"/>
            <a:ext cx="1107996" cy="1046440"/>
          </a:xfrm>
          <a:prstGeom prst="rect">
            <a:avLst/>
          </a:prstGeom>
          <a:noFill/>
          <a:ln>
            <a:noFill/>
          </a:ln>
        </p:spPr>
        <p:txBody>
          <a:bodyPr wrap="none" rtlCol="0">
            <a:spAutoFit/>
          </a:bodyPr>
          <a:lstStyle/>
          <a:p>
            <a:r>
              <a:rPr kumimoji="1" lang="en-US" altLang="ja-JP" sz="2400" dirty="0" smtClean="0">
                <a:solidFill>
                  <a:schemeClr val="bg1"/>
                </a:solidFill>
                <a:latin typeface="メイリオ"/>
                <a:ea typeface="メイリオ"/>
                <a:cs typeface="メイリオ"/>
              </a:rPr>
              <a:t>IT</a:t>
            </a:r>
            <a:r>
              <a:rPr kumimoji="1" lang="ja-JP" altLang="en-US" sz="1200" dirty="0" smtClean="0">
                <a:solidFill>
                  <a:schemeClr val="bg1"/>
                </a:solidFill>
                <a:latin typeface="メイリオ"/>
                <a:ea typeface="メイリオ"/>
                <a:cs typeface="メイリオ"/>
              </a:rPr>
              <a:t>から</a:t>
            </a:r>
            <a:endParaRPr kumimoji="1" lang="en-US" altLang="ja-JP" sz="1200" dirty="0" smtClean="0">
              <a:solidFill>
                <a:schemeClr val="bg1"/>
              </a:solidFill>
              <a:latin typeface="メイリオ"/>
              <a:ea typeface="メイリオ"/>
              <a:cs typeface="メイリオ"/>
            </a:endParaRPr>
          </a:p>
          <a:p>
            <a:r>
              <a:rPr lang="en-US" altLang="ja-JP" sz="600" dirty="0" smtClean="0">
                <a:solidFill>
                  <a:schemeClr val="bg1"/>
                </a:solidFill>
                <a:latin typeface="メイリオ"/>
                <a:ea typeface="メイリオ"/>
                <a:cs typeface="メイリオ"/>
              </a:rPr>
              <a:t>Information Technology</a:t>
            </a:r>
            <a:endParaRPr kumimoji="1" lang="en-US" altLang="ja-JP" sz="600" dirty="0" smtClean="0">
              <a:solidFill>
                <a:schemeClr val="bg1"/>
              </a:solidFill>
              <a:latin typeface="メイリオ"/>
              <a:ea typeface="メイリオ"/>
              <a:cs typeface="メイリオ"/>
            </a:endParaRPr>
          </a:p>
          <a:p>
            <a:r>
              <a:rPr lang="en-US" altLang="ja-JP" sz="2400" dirty="0" smtClean="0">
                <a:solidFill>
                  <a:schemeClr val="bg1"/>
                </a:solidFill>
                <a:latin typeface="メイリオ"/>
                <a:ea typeface="メイリオ"/>
                <a:cs typeface="メイリオ"/>
              </a:rPr>
              <a:t>DT</a:t>
            </a:r>
            <a:r>
              <a:rPr lang="ja-JP" altLang="en-US" sz="1200" dirty="0" smtClean="0">
                <a:solidFill>
                  <a:schemeClr val="bg1"/>
                </a:solidFill>
                <a:latin typeface="メイリオ"/>
                <a:ea typeface="メイリオ"/>
                <a:cs typeface="メイリオ"/>
              </a:rPr>
              <a:t>へ</a:t>
            </a:r>
            <a:endParaRPr lang="en-US" altLang="ja-JP" sz="600" dirty="0" smtClean="0">
              <a:solidFill>
                <a:schemeClr val="bg1"/>
              </a:solidFill>
              <a:latin typeface="メイリオ"/>
              <a:ea typeface="メイリオ"/>
              <a:cs typeface="メイリオ"/>
            </a:endParaRPr>
          </a:p>
          <a:p>
            <a:r>
              <a:rPr kumimoji="1" lang="en-US" altLang="ja-JP" sz="600" dirty="0" smtClean="0">
                <a:solidFill>
                  <a:schemeClr val="bg1"/>
                </a:solidFill>
                <a:latin typeface="メイリオ"/>
                <a:ea typeface="メイリオ"/>
                <a:cs typeface="メイリオ"/>
              </a:rPr>
              <a:t>Digital Technology  </a:t>
            </a:r>
            <a:endParaRPr kumimoji="1" lang="ja-JP" altLang="en-US" sz="600" dirty="0">
              <a:solidFill>
                <a:schemeClr val="bg1"/>
              </a:solidFill>
              <a:latin typeface="メイリオ"/>
              <a:ea typeface="メイリオ"/>
              <a:cs typeface="メイリオ"/>
            </a:endParaRPr>
          </a:p>
        </p:txBody>
      </p:sp>
      <p:sp>
        <p:nvSpPr>
          <p:cNvPr id="86" name="テキスト ボックス 85"/>
          <p:cNvSpPr txBox="1"/>
          <p:nvPr/>
        </p:nvSpPr>
        <p:spPr>
          <a:xfrm>
            <a:off x="3179275" y="2853862"/>
            <a:ext cx="74551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SaaS</a:t>
            </a:r>
            <a:endParaRPr kumimoji="1" lang="ja-JP" altLang="en-US" dirty="0">
              <a:solidFill>
                <a:schemeClr val="bg1"/>
              </a:solidFill>
              <a:latin typeface="メイリオ"/>
              <a:ea typeface="メイリオ"/>
              <a:cs typeface="メイリオ"/>
            </a:endParaRPr>
          </a:p>
        </p:txBody>
      </p:sp>
      <p:sp>
        <p:nvSpPr>
          <p:cNvPr id="87" name="テキスト ボックス 86"/>
          <p:cNvSpPr txBox="1"/>
          <p:nvPr/>
        </p:nvSpPr>
        <p:spPr>
          <a:xfrm>
            <a:off x="2325172" y="3811501"/>
            <a:ext cx="73097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PaaS</a:t>
            </a:r>
            <a:endParaRPr kumimoji="1" lang="ja-JP" altLang="en-US" dirty="0">
              <a:solidFill>
                <a:schemeClr val="bg1"/>
              </a:solidFill>
              <a:latin typeface="メイリオ"/>
              <a:ea typeface="メイリオ"/>
              <a:cs typeface="メイリオ"/>
            </a:endParaRPr>
          </a:p>
        </p:txBody>
      </p:sp>
      <p:sp>
        <p:nvSpPr>
          <p:cNvPr id="88" name="テキスト ボックス 87"/>
          <p:cNvSpPr txBox="1"/>
          <p:nvPr/>
        </p:nvSpPr>
        <p:spPr>
          <a:xfrm>
            <a:off x="1700694" y="4440885"/>
            <a:ext cx="68814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IaaS</a:t>
            </a:r>
            <a:endParaRPr kumimoji="1" lang="ja-JP" altLang="en-US" dirty="0">
              <a:solidFill>
                <a:schemeClr val="bg1"/>
              </a:solidFill>
              <a:latin typeface="メイリオ"/>
              <a:ea typeface="メイリオ"/>
              <a:cs typeface="メイリオ"/>
            </a:endParaRPr>
          </a:p>
        </p:txBody>
      </p:sp>
      <p:sp>
        <p:nvSpPr>
          <p:cNvPr id="82" name="テキスト ボックス 81"/>
          <p:cNvSpPr txBox="1"/>
          <p:nvPr/>
        </p:nvSpPr>
        <p:spPr>
          <a:xfrm>
            <a:off x="4571007" y="1039339"/>
            <a:ext cx="1107996" cy="923330"/>
          </a:xfrm>
          <a:prstGeom prst="rect">
            <a:avLst/>
          </a:prstGeom>
          <a:noFill/>
          <a:ln>
            <a:noFill/>
          </a:ln>
        </p:spPr>
        <p:txBody>
          <a:bodyPr wrap="none" rtlCol="0">
            <a:spAutoFit/>
          </a:bodyPr>
          <a:lstStyle/>
          <a:p>
            <a:r>
              <a:rPr lang="ja-JP" altLang="en-US" dirty="0" smtClean="0">
                <a:solidFill>
                  <a:srgbClr val="FFFFFF"/>
                </a:solidFill>
                <a:latin typeface="メイリオ"/>
                <a:ea typeface="メイリオ"/>
                <a:cs typeface="メイリオ"/>
              </a:rPr>
              <a:t>人工</a:t>
            </a:r>
            <a:endParaRPr lang="en-US" altLang="ja-JP" dirty="0" smtClean="0">
              <a:solidFill>
                <a:srgbClr val="FFFFFF"/>
              </a:solidFill>
              <a:latin typeface="メイリオ"/>
              <a:ea typeface="メイリオ"/>
              <a:cs typeface="メイリオ"/>
            </a:endParaRPr>
          </a:p>
          <a:p>
            <a:endParaRPr lang="en-US" altLang="ja-JP" dirty="0" smtClean="0">
              <a:solidFill>
                <a:srgbClr val="FFFFFF"/>
              </a:solidFill>
              <a:latin typeface="メイリオ"/>
              <a:ea typeface="メイリオ"/>
              <a:cs typeface="メイリオ"/>
            </a:endParaRPr>
          </a:p>
          <a:p>
            <a:r>
              <a:rPr lang="ja-JP" altLang="ja-JP" dirty="0">
                <a:solidFill>
                  <a:srgbClr val="FFFFFF"/>
                </a:solidFill>
                <a:latin typeface="メイリオ"/>
                <a:ea typeface="メイリオ"/>
                <a:cs typeface="メイリオ"/>
              </a:rPr>
              <a:t>　</a:t>
            </a:r>
            <a:r>
              <a:rPr lang="ja-JP" altLang="en-US" dirty="0" smtClean="0">
                <a:solidFill>
                  <a:srgbClr val="FFFFFF"/>
                </a:solidFill>
                <a:latin typeface="メイリオ"/>
                <a:ea typeface="メイリオ"/>
                <a:cs typeface="メイリオ"/>
              </a:rPr>
              <a:t>　知能</a:t>
            </a:r>
            <a:endParaRPr kumimoji="1" lang="ja-JP" altLang="en-US" dirty="0">
              <a:solidFill>
                <a:srgbClr val="FFFFFF"/>
              </a:solidFill>
              <a:latin typeface="メイリオ"/>
              <a:ea typeface="メイリオ"/>
              <a:cs typeface="メイリオ"/>
            </a:endParaRPr>
          </a:p>
        </p:txBody>
      </p:sp>
      <p:sp>
        <p:nvSpPr>
          <p:cNvPr id="85" name="テキスト ボックス 84"/>
          <p:cNvSpPr txBox="1"/>
          <p:nvPr/>
        </p:nvSpPr>
        <p:spPr>
          <a:xfrm>
            <a:off x="4225809" y="1842301"/>
            <a:ext cx="954107" cy="400110"/>
          </a:xfrm>
          <a:prstGeom prst="rect">
            <a:avLst/>
          </a:prstGeom>
          <a:noFill/>
          <a:ln>
            <a:noFill/>
          </a:ln>
        </p:spPr>
        <p:txBody>
          <a:bodyPr wrap="none" rtlCol="0">
            <a:spAutoFit/>
          </a:bodyPr>
          <a:lstStyle/>
          <a:p>
            <a:r>
              <a:rPr kumimoji="1" lang="ja-JP" altLang="en-US" sz="1000" dirty="0" smtClean="0">
                <a:solidFill>
                  <a:schemeClr val="bg1"/>
                </a:solidFill>
                <a:latin typeface="メイリオ"/>
                <a:ea typeface="メイリオ"/>
                <a:cs typeface="メイリオ"/>
              </a:rPr>
              <a:t>コンテクスト</a:t>
            </a:r>
            <a:endParaRPr kumimoji="1" lang="en-US" altLang="ja-JP" sz="1000" dirty="0" smtClean="0">
              <a:solidFill>
                <a:schemeClr val="bg1"/>
              </a:solidFill>
              <a:latin typeface="メイリオ"/>
              <a:ea typeface="メイリオ"/>
              <a:cs typeface="メイリオ"/>
            </a:endParaRPr>
          </a:p>
          <a:p>
            <a:r>
              <a:rPr lang="ja-JP" altLang="en-US" sz="1000" dirty="0" smtClean="0">
                <a:solidFill>
                  <a:schemeClr val="bg1"/>
                </a:solidFill>
                <a:latin typeface="メイリオ"/>
                <a:ea typeface="メイリオ"/>
                <a:cs typeface="メイリオ"/>
              </a:rPr>
              <a:t>テクノロジー</a:t>
            </a:r>
            <a:endParaRPr kumimoji="1" lang="ja-JP" altLang="en-US" sz="10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56502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761197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smtClean="0"/>
              <a:t>SI</a:t>
            </a:r>
            <a:r>
              <a:rPr lang="ja-JP" altLang="en-US" dirty="0" smtClean="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718750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新規事業の起ち上げ</a:t>
            </a:r>
            <a:endParaRPr lang="en-US" altLang="ja-JP" sz="2400" dirty="0" smtClean="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99060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16771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上矢印 23"/>
          <p:cNvSpPr/>
          <p:nvPr/>
        </p:nvSpPr>
        <p:spPr>
          <a:xfrm flipV="1">
            <a:off x="6615152" y="2080381"/>
            <a:ext cx="840092" cy="3294802"/>
          </a:xfrm>
          <a:prstGeom prst="upArrow">
            <a:avLst>
              <a:gd name="adj1" fmla="val 50000"/>
              <a:gd name="adj2" fmla="val 33593"/>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25" name="上矢印 24"/>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26" name="正方形/長方形 25"/>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7" name="正方形/長方形 26"/>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5" name="正方形/長方形 4"/>
          <p:cNvSpPr/>
          <p:nvPr/>
        </p:nvSpPr>
        <p:spPr>
          <a:xfrm>
            <a:off x="803191" y="2487613"/>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大きな市場（</a:t>
            </a:r>
            <a:r>
              <a:rPr lang="en-US" altLang="ja-JP" sz="1400" dirty="0" smtClean="0">
                <a:solidFill>
                  <a:srgbClr val="FFFFFF"/>
                </a:solidFill>
                <a:latin typeface="メイリオ"/>
                <a:ea typeface="メイリオ"/>
                <a:cs typeface="メイリオ"/>
              </a:rPr>
              <a:t>5000</a:t>
            </a:r>
            <a:r>
              <a:rPr lang="ja-JP" altLang="en-US" sz="1400" dirty="0" smtClean="0">
                <a:solidFill>
                  <a:srgbClr val="FFFFFF"/>
                </a:solidFill>
                <a:latin typeface="メイリオ"/>
                <a:ea typeface="メイリオ"/>
                <a:cs typeface="メイリオ"/>
              </a:rPr>
              <a:t>億円の</a:t>
            </a:r>
            <a:r>
              <a:rPr lang="en-US" altLang="ja-JP" sz="1400" dirty="0" smtClean="0">
                <a:solidFill>
                  <a:srgbClr val="FFFFFF"/>
                </a:solidFill>
                <a:latin typeface="メイリオ"/>
                <a:ea typeface="メイリオ"/>
                <a:cs typeface="メイリオ"/>
              </a:rPr>
              <a:t>5%</a:t>
            </a:r>
            <a:r>
              <a:rPr lang="ja-JP" altLang="en-US" sz="1400" dirty="0" smtClean="0">
                <a:solidFill>
                  <a:srgbClr val="FFFFFF"/>
                </a:solidFill>
                <a:latin typeface="メイリオ"/>
                <a:ea typeface="メイリオ"/>
                <a:cs typeface="メイリオ"/>
              </a:rPr>
              <a:t>）だが・・・</a:t>
            </a:r>
            <a:endParaRPr lang="en-US" altLang="ja-JP" sz="1400"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誰がどのように使ってくれるか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具体的にイメージできない</a:t>
            </a:r>
            <a:endParaRPr kumimoji="1" lang="en-US" altLang="ja-JP" dirty="0" smtClean="0">
              <a:solidFill>
                <a:srgbClr val="FFFFFF"/>
              </a:solidFill>
              <a:latin typeface="メイリオ"/>
              <a:ea typeface="メイリオ"/>
              <a:cs typeface="メイリオ"/>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sp>
        <p:nvSpPr>
          <p:cNvPr id="14" name="正方形/長方形 13"/>
          <p:cNvSpPr/>
          <p:nvPr/>
        </p:nvSpPr>
        <p:spPr>
          <a:xfrm>
            <a:off x="4649544" y="2487613"/>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市場は小さいが・・・</a:t>
            </a:r>
            <a:endParaRPr kumimoji="1" lang="en-US" altLang="ja-JP" sz="1400"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誰がどのように使ってくれるか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具体的にイメージできる</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sp>
        <p:nvSpPr>
          <p:cNvPr id="2" name="テキスト ボックス 1"/>
          <p:cNvSpPr txBox="1"/>
          <p:nvPr/>
        </p:nvSpPr>
        <p:spPr>
          <a:xfrm>
            <a:off x="5242070" y="1934948"/>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ニーズ起点</a:t>
            </a:r>
            <a:endParaRPr kumimoji="1" lang="ja-JP" altLang="en-US" sz="3200" b="1" dirty="0">
              <a:solidFill>
                <a:srgbClr val="FF8000"/>
              </a:solidFill>
              <a:latin typeface="メイリオ"/>
              <a:ea typeface="メイリオ"/>
              <a:cs typeface="メイリオ"/>
            </a:endParaRPr>
          </a:p>
        </p:txBody>
      </p:sp>
      <p:sp>
        <p:nvSpPr>
          <p:cNvPr id="19" name="テキスト ボックス 18"/>
          <p:cNvSpPr txBox="1"/>
          <p:nvPr/>
        </p:nvSpPr>
        <p:spPr>
          <a:xfrm>
            <a:off x="1541751" y="4916990"/>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シーズ起点</a:t>
            </a:r>
            <a:endParaRPr kumimoji="1" lang="ja-JP" altLang="en-US" sz="3200" b="1" dirty="0">
              <a:solidFill>
                <a:srgbClr val="FF8000"/>
              </a:solidFill>
              <a:latin typeface="メイリオ"/>
              <a:ea typeface="メイリオ"/>
              <a:cs typeface="メイリオ"/>
            </a:endParaRPr>
          </a:p>
        </p:txBody>
      </p:sp>
      <p:sp>
        <p:nvSpPr>
          <p:cNvPr id="16" name="正方形/長方形 15"/>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sp>
        <p:nvSpPr>
          <p:cNvPr id="22" name="正方形/長方形 21"/>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23" name="正方形/長方形 22"/>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21" name="円/楕円 20"/>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2639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顧客価値と競争優位（１）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円/楕円 3"/>
          <p:cNvSpPr/>
          <p:nvPr/>
        </p:nvSpPr>
        <p:spPr>
          <a:xfrm>
            <a:off x="254000" y="2654300"/>
            <a:ext cx="5384800" cy="3429000"/>
          </a:xfrm>
          <a:prstGeom prst="ellipse">
            <a:avLst/>
          </a:prstGeom>
          <a:solidFill>
            <a:srgbClr val="00B050">
              <a:alpha val="6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517900" y="2654300"/>
            <a:ext cx="5384800" cy="3429000"/>
          </a:xfrm>
          <a:prstGeom prst="ellipse">
            <a:avLst/>
          </a:prstGeom>
          <a:solidFill>
            <a:srgbClr val="0070C0">
              <a:alpha val="5568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408623" y="3953301"/>
            <a:ext cx="2954655" cy="830997"/>
          </a:xfrm>
          <a:prstGeom prst="rect">
            <a:avLst/>
          </a:prstGeom>
          <a:noFill/>
        </p:spPr>
        <p:txBody>
          <a:bodyPr wrap="none" rtlCol="0">
            <a:spAutoFit/>
          </a:bodyPr>
          <a:lstStyle/>
          <a:p>
            <a:r>
              <a:rPr kumimoji="1" lang="ja-JP" altLang="en-US" sz="2400" dirty="0" smtClean="0">
                <a:solidFill>
                  <a:schemeClr val="bg1"/>
                </a:solidFill>
                <a:latin typeface="Meiryo" charset="-128"/>
                <a:ea typeface="Meiryo" charset="-128"/>
                <a:cs typeface="Meiryo" charset="-128"/>
              </a:rPr>
              <a:t>お客様が</a:t>
            </a:r>
          </a:p>
          <a:p>
            <a:r>
              <a:rPr kumimoji="1" lang="ja-JP" altLang="en-US" sz="2400" dirty="0" smtClean="0">
                <a:solidFill>
                  <a:schemeClr val="bg1"/>
                </a:solidFill>
                <a:latin typeface="Meiryo" charset="-128"/>
                <a:ea typeface="Meiryo" charset="-128"/>
                <a:cs typeface="Meiryo" charset="-128"/>
              </a:rPr>
              <a:t>必要としていること</a:t>
            </a:r>
            <a:endParaRPr kumimoji="1" lang="ja-JP" altLang="en-US" sz="2400" dirty="0">
              <a:solidFill>
                <a:schemeClr val="bg1"/>
              </a:solidFill>
              <a:latin typeface="Meiryo" charset="-128"/>
              <a:ea typeface="Meiryo" charset="-128"/>
              <a:cs typeface="Meiryo" charset="-128"/>
            </a:endParaRPr>
          </a:p>
        </p:txBody>
      </p:sp>
      <p:sp>
        <p:nvSpPr>
          <p:cNvPr id="7" name="テキスト ボックス 6"/>
          <p:cNvSpPr txBox="1"/>
          <p:nvPr/>
        </p:nvSpPr>
        <p:spPr>
          <a:xfrm>
            <a:off x="6101199" y="3956902"/>
            <a:ext cx="2339102" cy="830997"/>
          </a:xfrm>
          <a:prstGeom prst="rect">
            <a:avLst/>
          </a:prstGeom>
          <a:noFill/>
        </p:spPr>
        <p:txBody>
          <a:bodyPr wrap="none" rtlCol="0">
            <a:spAutoFit/>
          </a:bodyPr>
          <a:lstStyle/>
          <a:p>
            <a:pPr algn="r"/>
            <a:r>
              <a:rPr kumimoji="1" lang="ja-JP" altLang="en-US" sz="2400" dirty="0" smtClean="0">
                <a:solidFill>
                  <a:schemeClr val="bg1"/>
                </a:solidFill>
                <a:latin typeface="Meiryo" charset="-128"/>
                <a:ea typeface="Meiryo" charset="-128"/>
                <a:cs typeface="Meiryo" charset="-128"/>
              </a:rPr>
              <a:t>自分たちが</a:t>
            </a:r>
          </a:p>
          <a:p>
            <a:pPr algn="r"/>
            <a:r>
              <a:rPr kumimoji="1" lang="ja-JP" altLang="en-US" sz="2400" dirty="0" smtClean="0">
                <a:solidFill>
                  <a:schemeClr val="bg1"/>
                </a:solidFill>
                <a:latin typeface="Meiryo" charset="-128"/>
                <a:ea typeface="Meiryo" charset="-128"/>
                <a:cs typeface="Meiryo" charset="-128"/>
              </a:rPr>
              <a:t>提供できること</a:t>
            </a:r>
            <a:endParaRPr kumimoji="1" lang="ja-JP" altLang="en-US" sz="2400" dirty="0">
              <a:solidFill>
                <a:schemeClr val="bg1"/>
              </a:solidFill>
              <a:latin typeface="Meiryo" charset="-128"/>
              <a:ea typeface="Meiryo" charset="-128"/>
              <a:cs typeface="Meiryo" charset="-128"/>
            </a:endParaRPr>
          </a:p>
        </p:txBody>
      </p:sp>
      <p:sp>
        <p:nvSpPr>
          <p:cNvPr id="8" name="テキスト ボックス 7"/>
          <p:cNvSpPr txBox="1"/>
          <p:nvPr/>
        </p:nvSpPr>
        <p:spPr>
          <a:xfrm>
            <a:off x="3900230" y="4137966"/>
            <a:ext cx="1415772" cy="461665"/>
          </a:xfrm>
          <a:prstGeom prst="rect">
            <a:avLst/>
          </a:prstGeom>
          <a:noFill/>
        </p:spPr>
        <p:txBody>
          <a:bodyPr wrap="none" rtlCol="0">
            <a:spAutoFit/>
          </a:bodyPr>
          <a:lstStyle/>
          <a:p>
            <a:r>
              <a:rPr kumimoji="1" lang="ja-JP" altLang="en-US" sz="2400" b="1" smtClean="0">
                <a:solidFill>
                  <a:schemeClr val="bg1"/>
                </a:solidFill>
                <a:latin typeface="Meiryo" charset="-128"/>
                <a:ea typeface="Meiryo" charset="-128"/>
                <a:cs typeface="Meiryo" charset="-128"/>
              </a:rPr>
              <a:t>顧客価値</a:t>
            </a:r>
            <a:endParaRPr kumimoji="1" lang="ja-JP" altLang="en-US" sz="2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561885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顧客価値と競争優位（２）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4" name="円/楕円 3"/>
          <p:cNvSpPr/>
          <p:nvPr/>
        </p:nvSpPr>
        <p:spPr>
          <a:xfrm>
            <a:off x="254000" y="2654300"/>
            <a:ext cx="5384800" cy="3429000"/>
          </a:xfrm>
          <a:prstGeom prst="ellipse">
            <a:avLst/>
          </a:prstGeom>
          <a:solidFill>
            <a:srgbClr val="00B050">
              <a:alpha val="6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517900" y="2654300"/>
            <a:ext cx="5384800" cy="3429000"/>
          </a:xfrm>
          <a:prstGeom prst="ellipse">
            <a:avLst/>
          </a:prstGeom>
          <a:solidFill>
            <a:srgbClr val="0070C0">
              <a:alpha val="5568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408623" y="3953301"/>
            <a:ext cx="2954655" cy="830997"/>
          </a:xfrm>
          <a:prstGeom prst="rect">
            <a:avLst/>
          </a:prstGeom>
          <a:noFill/>
        </p:spPr>
        <p:txBody>
          <a:bodyPr wrap="none" rtlCol="0">
            <a:spAutoFit/>
          </a:bodyPr>
          <a:lstStyle/>
          <a:p>
            <a:r>
              <a:rPr kumimoji="1" lang="ja-JP" altLang="en-US" sz="2400" dirty="0" smtClean="0">
                <a:solidFill>
                  <a:schemeClr val="bg1"/>
                </a:solidFill>
                <a:latin typeface="Meiryo" charset="-128"/>
                <a:ea typeface="Meiryo" charset="-128"/>
                <a:cs typeface="Meiryo" charset="-128"/>
              </a:rPr>
              <a:t>お客様が</a:t>
            </a:r>
          </a:p>
          <a:p>
            <a:r>
              <a:rPr kumimoji="1" lang="ja-JP" altLang="en-US" sz="2400" dirty="0" smtClean="0">
                <a:solidFill>
                  <a:schemeClr val="bg1"/>
                </a:solidFill>
                <a:latin typeface="Meiryo" charset="-128"/>
                <a:ea typeface="Meiryo" charset="-128"/>
                <a:cs typeface="Meiryo" charset="-128"/>
              </a:rPr>
              <a:t>必要としていること</a:t>
            </a:r>
            <a:endParaRPr kumimoji="1" lang="ja-JP" altLang="en-US" sz="2400" dirty="0">
              <a:solidFill>
                <a:schemeClr val="bg1"/>
              </a:solidFill>
              <a:latin typeface="Meiryo" charset="-128"/>
              <a:ea typeface="Meiryo" charset="-128"/>
              <a:cs typeface="Meiryo" charset="-128"/>
            </a:endParaRPr>
          </a:p>
        </p:txBody>
      </p:sp>
      <p:sp>
        <p:nvSpPr>
          <p:cNvPr id="7" name="テキスト ボックス 6"/>
          <p:cNvSpPr txBox="1"/>
          <p:nvPr/>
        </p:nvSpPr>
        <p:spPr>
          <a:xfrm>
            <a:off x="6101199" y="3956902"/>
            <a:ext cx="2339102" cy="830997"/>
          </a:xfrm>
          <a:prstGeom prst="rect">
            <a:avLst/>
          </a:prstGeom>
          <a:noFill/>
        </p:spPr>
        <p:txBody>
          <a:bodyPr wrap="none" rtlCol="0">
            <a:spAutoFit/>
          </a:bodyPr>
          <a:lstStyle/>
          <a:p>
            <a:pPr algn="r"/>
            <a:r>
              <a:rPr kumimoji="1" lang="ja-JP" altLang="en-US" sz="2400" dirty="0" smtClean="0">
                <a:solidFill>
                  <a:schemeClr val="bg1"/>
                </a:solidFill>
                <a:latin typeface="Meiryo" charset="-128"/>
                <a:ea typeface="Meiryo" charset="-128"/>
                <a:cs typeface="Meiryo" charset="-128"/>
              </a:rPr>
              <a:t>自分たちが</a:t>
            </a:r>
          </a:p>
          <a:p>
            <a:pPr algn="r"/>
            <a:r>
              <a:rPr kumimoji="1" lang="ja-JP" altLang="en-US" sz="2400" dirty="0" smtClean="0">
                <a:solidFill>
                  <a:schemeClr val="bg1"/>
                </a:solidFill>
                <a:latin typeface="Meiryo" charset="-128"/>
                <a:ea typeface="Meiryo" charset="-128"/>
                <a:cs typeface="Meiryo" charset="-128"/>
              </a:rPr>
              <a:t>提供できること</a:t>
            </a:r>
            <a:endParaRPr kumimoji="1" lang="ja-JP" altLang="en-US" sz="2400" dirty="0">
              <a:solidFill>
                <a:schemeClr val="bg1"/>
              </a:solidFill>
              <a:latin typeface="Meiryo" charset="-128"/>
              <a:ea typeface="Meiryo" charset="-128"/>
              <a:cs typeface="Meiryo" charset="-128"/>
            </a:endParaRPr>
          </a:p>
        </p:txBody>
      </p:sp>
      <p:sp>
        <p:nvSpPr>
          <p:cNvPr id="9" name="円/楕円 8"/>
          <p:cNvSpPr/>
          <p:nvPr/>
        </p:nvSpPr>
        <p:spPr>
          <a:xfrm>
            <a:off x="1870988" y="1173802"/>
            <a:ext cx="5384800" cy="3429000"/>
          </a:xfrm>
          <a:prstGeom prst="ellipse">
            <a:avLst/>
          </a:prstGeom>
          <a:solidFill>
            <a:schemeClr val="accent6">
              <a:lumMod val="75000"/>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3393837" y="1816963"/>
            <a:ext cx="2339102" cy="830997"/>
          </a:xfrm>
          <a:prstGeom prst="rect">
            <a:avLst/>
          </a:prstGeom>
          <a:noFill/>
        </p:spPr>
        <p:txBody>
          <a:bodyPr wrap="none" rtlCol="0">
            <a:spAutoFit/>
          </a:bodyPr>
          <a:lstStyle/>
          <a:p>
            <a:pPr algn="ctr"/>
            <a:r>
              <a:rPr kumimoji="1" lang="ja-JP" altLang="en-US" sz="2400" smtClean="0">
                <a:solidFill>
                  <a:schemeClr val="bg1"/>
                </a:solidFill>
                <a:latin typeface="Meiryo" charset="-128"/>
                <a:ea typeface="Meiryo" charset="-128"/>
                <a:cs typeface="Meiryo" charset="-128"/>
              </a:rPr>
              <a:t>競合他社が</a:t>
            </a:r>
          </a:p>
          <a:p>
            <a:pPr algn="ctr"/>
            <a:r>
              <a:rPr kumimoji="1" lang="ja-JP" altLang="en-US" sz="2400" dirty="0" smtClean="0">
                <a:solidFill>
                  <a:schemeClr val="bg1"/>
                </a:solidFill>
                <a:latin typeface="Meiryo" charset="-128"/>
                <a:ea typeface="Meiryo" charset="-128"/>
                <a:cs typeface="Meiryo" charset="-128"/>
              </a:rPr>
              <a:t>提供できること</a:t>
            </a:r>
            <a:endParaRPr kumimoji="1" lang="ja-JP" altLang="en-US" sz="2400" dirty="0">
              <a:solidFill>
                <a:schemeClr val="bg1"/>
              </a:solidFill>
              <a:latin typeface="Meiryo" charset="-128"/>
              <a:ea typeface="Meiryo" charset="-128"/>
              <a:cs typeface="Meiryo" charset="-128"/>
            </a:endParaRPr>
          </a:p>
        </p:txBody>
      </p:sp>
      <p:sp>
        <p:nvSpPr>
          <p:cNvPr id="11" name="テキスト ボックス 10"/>
          <p:cNvSpPr txBox="1"/>
          <p:nvPr/>
        </p:nvSpPr>
        <p:spPr>
          <a:xfrm>
            <a:off x="3900230" y="4137966"/>
            <a:ext cx="1415772" cy="461665"/>
          </a:xfrm>
          <a:prstGeom prst="rect">
            <a:avLst/>
          </a:prstGeom>
          <a:noFill/>
        </p:spPr>
        <p:txBody>
          <a:bodyPr wrap="none" rtlCol="0">
            <a:spAutoFit/>
          </a:bodyPr>
          <a:lstStyle/>
          <a:p>
            <a:r>
              <a:rPr kumimoji="1" lang="ja-JP" altLang="en-US" sz="2400" b="1" smtClean="0">
                <a:solidFill>
                  <a:schemeClr val="bg1"/>
                </a:solidFill>
                <a:latin typeface="Meiryo" charset="-128"/>
                <a:ea typeface="Meiryo" charset="-128"/>
                <a:cs typeface="Meiryo" charset="-128"/>
              </a:rPr>
              <a:t>顧客価値</a:t>
            </a:r>
            <a:endParaRPr kumimoji="1" lang="ja-JP" altLang="en-US" sz="2400" b="1" dirty="0">
              <a:solidFill>
                <a:schemeClr val="bg1"/>
              </a:solidFill>
              <a:latin typeface="Meiryo" charset="-128"/>
              <a:ea typeface="Meiryo" charset="-128"/>
              <a:cs typeface="Meiryo" charset="-128"/>
            </a:endParaRPr>
          </a:p>
        </p:txBody>
      </p:sp>
      <p:sp>
        <p:nvSpPr>
          <p:cNvPr id="14" name="四角形吹き出し 13"/>
          <p:cNvSpPr/>
          <p:nvPr/>
        </p:nvSpPr>
        <p:spPr>
          <a:xfrm>
            <a:off x="3167876" y="5670547"/>
            <a:ext cx="1801416" cy="825500"/>
          </a:xfrm>
          <a:prstGeom prst="wedgeRectCallout">
            <a:avLst>
              <a:gd name="adj1" fmla="val 28517"/>
              <a:gd name="adj2" fmla="val -114422"/>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smtClean="0">
                <a:solidFill>
                  <a:srgbClr val="FFFFFF"/>
                </a:solidFill>
                <a:latin typeface="Meiryo" charset="-128"/>
                <a:ea typeface="Meiryo" charset="-128"/>
                <a:cs typeface="Meiryo" charset="-128"/>
              </a:rPr>
              <a:t>競争優位</a:t>
            </a:r>
            <a:endParaRPr kumimoji="1" lang="ja-JP" altLang="en-US" sz="2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925199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77190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1</a:t>
            </a:r>
            <a:r>
              <a:rPr lang="ja-JP" altLang="en-US" dirty="0" smtClean="0"/>
              <a:t>）</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269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2</a:t>
            </a:r>
            <a:r>
              <a:rPr lang="ja-JP" altLang="en-US" dirty="0" smtClean="0"/>
              <a:t>）</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業務の現場に近く、日本語やビジネス文化や常識が分かる。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9423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p:nvPr/>
        </p:nvGrpSpPr>
        <p:grpSpPr>
          <a:xfrm>
            <a:off x="457200" y="1108038"/>
            <a:ext cx="8170433" cy="5088367"/>
            <a:chOff x="457200" y="1108038"/>
            <a:chExt cx="8170433" cy="5088367"/>
          </a:xfrm>
        </p:grpSpPr>
        <p:sp>
          <p:nvSpPr>
            <p:cNvPr id="6" name="正方形/長方形 5"/>
            <p:cNvSpPr/>
            <p:nvPr/>
          </p:nvSpPr>
          <p:spPr>
            <a:xfrm>
              <a:off x="457200" y="1108038"/>
              <a:ext cx="8170433" cy="508836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4693023" y="4367606"/>
              <a:ext cx="3668358" cy="163516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データを</a:t>
              </a:r>
              <a:r>
                <a:rPr kumimoji="1" lang="ja-JP" altLang="en-US" sz="2400" b="1" dirty="0" smtClean="0">
                  <a:solidFill>
                    <a:srgbClr val="FFFF00"/>
                  </a:solidFill>
                  <a:latin typeface="Meiryo" charset="-128"/>
                  <a:ea typeface="Meiryo" charset="-128"/>
                  <a:cs typeface="Meiryo" charset="-128"/>
                </a:rPr>
                <a:t>活かす</a:t>
              </a:r>
              <a:r>
                <a:rPr kumimoji="1" lang="ja-JP" altLang="en-US" sz="2400" dirty="0" smtClean="0">
                  <a:solidFill>
                    <a:srgbClr val="FFFFFF"/>
                  </a:solidFill>
                  <a:latin typeface="Meiryo" charset="-128"/>
                  <a:ea typeface="Meiryo" charset="-128"/>
                  <a:cs typeface="Meiryo" charset="-128"/>
                </a:rPr>
                <a:t>ビジネス</a:t>
              </a:r>
            </a:p>
            <a:p>
              <a:pPr marL="285750" indent="-285750">
                <a:buFont typeface="Wingdings" charset="2"/>
                <a:buChar char="ü"/>
              </a:pPr>
              <a:r>
                <a:rPr kumimoji="1" lang="ja-JP" altLang="en-US" dirty="0" smtClean="0">
                  <a:solidFill>
                    <a:srgbClr val="FFFFFF"/>
                  </a:solidFill>
                  <a:latin typeface="Meiryo" charset="-128"/>
                  <a:ea typeface="Meiryo" charset="-128"/>
                  <a:cs typeface="Meiryo" charset="-128"/>
                </a:rPr>
                <a:t>データ収集プラットフォーム</a:t>
              </a:r>
            </a:p>
            <a:p>
              <a:pPr marL="285750" indent="-285750">
                <a:buFont typeface="Wingdings" charset="2"/>
                <a:buChar char="ü"/>
              </a:pPr>
              <a:r>
                <a:rPr kumimoji="1" lang="ja-JP" altLang="en-US" dirty="0" smtClean="0">
                  <a:solidFill>
                    <a:srgbClr val="FFFFFF"/>
                  </a:solidFill>
                  <a:latin typeface="Meiryo" charset="-128"/>
                  <a:ea typeface="Meiryo" charset="-128"/>
                  <a:cs typeface="Meiryo" charset="-128"/>
                </a:rPr>
                <a:t>データ解析</a:t>
              </a:r>
            </a:p>
            <a:p>
              <a:pPr marL="285750" indent="-285750">
                <a:buFont typeface="Wingdings" charset="2"/>
                <a:buChar char="ü"/>
              </a:pPr>
              <a:r>
                <a:rPr kumimoji="1" lang="ja-JP" altLang="en-US" dirty="0" smtClean="0">
                  <a:solidFill>
                    <a:srgbClr val="FFFFFF"/>
                  </a:solidFill>
                  <a:latin typeface="Meiryo" charset="-128"/>
                  <a:ea typeface="Meiryo" charset="-128"/>
                  <a:cs typeface="Meiryo" charset="-128"/>
                </a:rPr>
                <a:t>データを活かしたビジネス</a:t>
              </a:r>
              <a:endParaRPr kumimoji="1" lang="ja-JP" altLang="en-US" dirty="0">
                <a:solidFill>
                  <a:srgbClr val="FFFFFF"/>
                </a:solidFill>
                <a:latin typeface="Meiryo" charset="-128"/>
                <a:ea typeface="Meiryo" charset="-128"/>
                <a:cs typeface="Meiryo" charset="-128"/>
              </a:endParaRPr>
            </a:p>
          </p:txBody>
        </p:sp>
        <p:sp>
          <p:nvSpPr>
            <p:cNvPr id="7" name="ストライプ矢印 6"/>
            <p:cNvSpPr/>
            <p:nvPr/>
          </p:nvSpPr>
          <p:spPr>
            <a:xfrm rot="2808751">
              <a:off x="4088241" y="3081495"/>
              <a:ext cx="1424718" cy="1179568"/>
            </a:xfrm>
            <a:prstGeom prst="stripedRigh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kumimoji="1" lang="ja-JP" altLang="en-US" smtClean="0"/>
              <a:t>ビジネスをシフトさせる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570156" y="1237129"/>
            <a:ext cx="3668358" cy="163516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データを</a:t>
            </a:r>
            <a:r>
              <a:rPr kumimoji="1" lang="ja-JP" altLang="en-US" sz="2400" b="1" dirty="0" smtClean="0">
                <a:solidFill>
                  <a:srgbClr val="FFFF00"/>
                </a:solidFill>
                <a:latin typeface="Meiryo" charset="-128"/>
                <a:ea typeface="Meiryo" charset="-128"/>
                <a:cs typeface="Meiryo" charset="-128"/>
              </a:rPr>
              <a:t>作る</a:t>
            </a:r>
            <a:r>
              <a:rPr kumimoji="1" lang="ja-JP" altLang="en-US" sz="2400" dirty="0" smtClean="0">
                <a:solidFill>
                  <a:srgbClr val="FFFFFF"/>
                </a:solidFill>
                <a:latin typeface="Meiryo" charset="-128"/>
                <a:ea typeface="Meiryo" charset="-128"/>
                <a:cs typeface="Meiryo" charset="-128"/>
              </a:rPr>
              <a:t>ビジネス</a:t>
            </a:r>
          </a:p>
          <a:p>
            <a:pPr marL="742950" lvl="1" indent="-285750">
              <a:buFont typeface="Wingdings" charset="2"/>
              <a:buChar char="ü"/>
            </a:pPr>
            <a:r>
              <a:rPr kumimoji="1" lang="ja-JP" altLang="en-US" dirty="0" smtClean="0">
                <a:solidFill>
                  <a:srgbClr val="FFFFFF"/>
                </a:solidFill>
                <a:latin typeface="Meiryo" charset="-128"/>
                <a:ea typeface="Meiryo" charset="-128"/>
                <a:cs typeface="Meiryo" charset="-128"/>
              </a:rPr>
              <a:t>情報システムの開発</a:t>
            </a:r>
          </a:p>
          <a:p>
            <a:pPr marL="742950" lvl="1" indent="-285750">
              <a:buFont typeface="Wingdings" charset="2"/>
              <a:buChar char="ü"/>
            </a:pPr>
            <a:r>
              <a:rPr kumimoji="1" lang="ja-JP" altLang="en-US" dirty="0" smtClean="0">
                <a:solidFill>
                  <a:srgbClr val="FFFFFF"/>
                </a:solidFill>
                <a:latin typeface="Meiryo" charset="-128"/>
                <a:ea typeface="Meiryo" charset="-128"/>
                <a:cs typeface="Meiryo" charset="-128"/>
              </a:rPr>
              <a:t>インフラの構築</a:t>
            </a:r>
          </a:p>
          <a:p>
            <a:pPr marL="742950" lvl="1" indent="-285750">
              <a:buFont typeface="Wingdings" charset="2"/>
              <a:buChar char="ü"/>
            </a:pPr>
            <a:r>
              <a:rPr kumimoji="1" lang="ja-JP" altLang="en-US" dirty="0" smtClean="0">
                <a:solidFill>
                  <a:srgbClr val="FFFFFF"/>
                </a:solidFill>
                <a:latin typeface="Meiryo" charset="-128"/>
                <a:ea typeface="Meiryo" charset="-128"/>
                <a:cs typeface="Meiryo" charset="-128"/>
              </a:rPr>
              <a:t>デバイスの販売</a:t>
            </a:r>
            <a:endParaRPr kumimoji="1" lang="ja-JP" altLang="en-US"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904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a:t>
            </a:r>
            <a:r>
              <a:rPr lang="en-US" altLang="ja-JP" dirty="0" smtClean="0"/>
              <a:t>3</a:t>
            </a:r>
            <a:r>
              <a:rPr lang="ja-JP" altLang="en-US" dirty="0" smtClean="0"/>
              <a:t>）</a:t>
            </a:r>
            <a:endParaRPr kumimoji="1" lang="ja-JP" altLang="en-US" dirty="0"/>
          </a:p>
        </p:txBody>
      </p:sp>
      <p:grpSp>
        <p:nvGrpSpPr>
          <p:cNvPr id="4" name="図形グループ 3"/>
          <p:cNvGrpSpPr/>
          <p:nvPr/>
        </p:nvGrpSpPr>
        <p:grpSpPr>
          <a:xfrm>
            <a:off x="336151" y="892432"/>
            <a:ext cx="4239339" cy="2828326"/>
            <a:chOff x="336151" y="892432"/>
            <a:chExt cx="4239339" cy="2828326"/>
          </a:xfrm>
        </p:grpSpPr>
        <p:sp>
          <p:nvSpPr>
            <p:cNvPr id="17" name="正方形/長方形 16"/>
            <p:cNvSpPr/>
            <p:nvPr/>
          </p:nvSpPr>
          <p:spPr>
            <a:xfrm>
              <a:off x="336151" y="892432"/>
              <a:ext cx="4221893" cy="28283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ja-JP" altLang="en-US" sz="2000" u="sng" dirty="0" smtClean="0">
                  <a:solidFill>
                    <a:srgbClr val="FFFFFF"/>
                  </a:solidFill>
                  <a:latin typeface="ＭＳ Ｐゴシック"/>
                  <a:cs typeface="ＭＳ Ｐゴシック"/>
                </a:rPr>
                <a:t>生き残れないエンジニア</a:t>
              </a:r>
              <a:endParaRPr lang="en-US" altLang="ja-JP" sz="2000" u="sng" dirty="0" smtClean="0">
                <a:solidFill>
                  <a:srgbClr val="FFFFFF"/>
                </a:solidFill>
                <a:latin typeface="ＭＳ Ｐゴシック"/>
                <a:cs typeface="ＭＳ Ｐゴシック"/>
              </a:endParaRPr>
            </a:p>
            <a:p>
              <a:pPr>
                <a:spcBef>
                  <a:spcPts val="600"/>
                </a:spcBef>
              </a:pP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r>
                <a:rPr lang="ja-JP" altLang="en-US" sz="1200" dirty="0" smtClean="0">
                  <a:solidFill>
                    <a:srgbClr val="FFFFFF"/>
                  </a:solidFill>
                  <a:latin typeface="ＭＳ Ｐゴシック"/>
                  <a:cs typeface="ＭＳ Ｐゴシック"/>
                </a:rPr>
                <a:t>特定会社</a:t>
              </a:r>
              <a:r>
                <a:rPr lang="ja-JP" altLang="en-US" sz="1200" dirty="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特定フレームワーク</a:t>
              </a:r>
              <a:r>
                <a:rPr lang="ja-JP" altLang="en-US" sz="1200" dirty="0">
                  <a:solidFill>
                    <a:srgbClr val="FFFFFF"/>
                  </a:solidFill>
                  <a:latin typeface="ＭＳ Ｐゴシック"/>
                  <a:cs typeface="ＭＳ Ｐゴシック"/>
                </a:rPr>
                <a:t>に最適化したエンジニア</a:t>
              </a: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0</a:t>
              </a:r>
              <a:r>
                <a:rPr lang="ja-JP" altLang="en-US" sz="1200" dirty="0">
                  <a:solidFill>
                    <a:srgbClr val="FFFFFF"/>
                  </a:solidFill>
                  <a:latin typeface="ＭＳ Ｐゴシック"/>
                  <a:cs typeface="ＭＳ Ｐゴシック"/>
                </a:rPr>
                <a:t>からプログラムが書けないコピペ中心のエンジニア</a:t>
              </a:r>
            </a:p>
            <a:p>
              <a:pPr marL="285750" indent="-285750">
                <a:spcBef>
                  <a:spcPts val="600"/>
                </a:spcBef>
                <a:buFont typeface="Wingdings" charset="2"/>
                <a:buChar char="ü"/>
              </a:pPr>
              <a:r>
                <a:rPr lang="en-US" altLang="ja-JP" sz="1200" dirty="0" err="1">
                  <a:solidFill>
                    <a:srgbClr val="FFFFFF"/>
                  </a:solidFill>
                  <a:latin typeface="ＭＳ Ｐゴシック"/>
                  <a:cs typeface="ＭＳ Ｐゴシック"/>
                </a:rPr>
                <a:t>SIer</a:t>
              </a:r>
              <a:r>
                <a:rPr lang="ja-JP" altLang="en-US" sz="1200" dirty="0">
                  <a:solidFill>
                    <a:srgbClr val="FFFFFF"/>
                  </a:solidFill>
                  <a:latin typeface="ＭＳ Ｐゴシック"/>
                  <a:cs typeface="ＭＳ Ｐゴシック"/>
                </a:rPr>
                <a:t>、受託側で分業化された中で、設計にタッチせずに開発を続けているエンジニア</a:t>
              </a:r>
            </a:p>
            <a:p>
              <a:pPr marL="285750" indent="-285750">
                <a:spcBef>
                  <a:spcPts val="600"/>
                </a:spcBef>
                <a:buFont typeface="Wingdings" charset="2"/>
                <a:buChar char="ü"/>
              </a:pPr>
              <a:r>
                <a:rPr lang="ja-JP" altLang="en-US" sz="1200" dirty="0">
                  <a:solidFill>
                    <a:srgbClr val="FFFFFF"/>
                  </a:solidFill>
                  <a:latin typeface="ＭＳ Ｐゴシック"/>
                  <a:cs typeface="ＭＳ Ｐゴシック"/>
                </a:rPr>
                <a:t>家に帰ったらプログラミングは一切しない</a:t>
              </a:r>
              <a:r>
                <a:rPr lang="ja-JP" altLang="en-US" sz="1200" dirty="0" smtClean="0">
                  <a:solidFill>
                    <a:srgbClr val="FFFFFF"/>
                  </a:solidFill>
                  <a:latin typeface="ＭＳ Ｐゴシック"/>
                  <a:cs typeface="ＭＳ Ｐゴシック"/>
                </a:rPr>
                <a:t>、サラリーマンエンジニア</a:t>
              </a:r>
              <a:endParaRPr lang="ja-JP" altLang="en-US" sz="1200" dirty="0">
                <a:solidFill>
                  <a:srgbClr val="FFFFFF"/>
                </a:solidFill>
                <a:latin typeface="ＭＳ Ｐゴシック"/>
                <a:cs typeface="ＭＳ Ｐゴシック"/>
              </a:endParaRPr>
            </a:p>
            <a:p>
              <a:pPr marL="285750" indent="-285750">
                <a:spcBef>
                  <a:spcPts val="600"/>
                </a:spcBef>
                <a:buFont typeface="Wingdings" charset="2"/>
                <a:buChar char="ü"/>
              </a:pPr>
              <a:r>
                <a:rPr lang="en-US" altLang="ja-JP" sz="1200" dirty="0">
                  <a:solidFill>
                    <a:srgbClr val="FFFFFF"/>
                  </a:solidFill>
                  <a:latin typeface="ＭＳ Ｐゴシック"/>
                  <a:cs typeface="ＭＳ Ｐゴシック"/>
                </a:rPr>
                <a:t>1</a:t>
              </a:r>
              <a:r>
                <a:rPr lang="ja-JP" altLang="en-US" sz="1200" dirty="0">
                  <a:solidFill>
                    <a:srgbClr val="FFFFFF"/>
                  </a:solidFill>
                  <a:latin typeface="ＭＳ Ｐゴシック"/>
                  <a:cs typeface="ＭＳ Ｐゴシック"/>
                </a:rPr>
                <a:t>つの専門領域しか持っていない</a:t>
              </a:r>
              <a:r>
                <a:rPr lang="ja-JP" altLang="en-US" sz="1200" dirty="0" smtClean="0">
                  <a:solidFill>
                    <a:srgbClr val="FFFFFF"/>
                  </a:solidFill>
                  <a:latin typeface="ＭＳ Ｐゴシック"/>
                  <a:cs typeface="ＭＳ Ｐゴシック"/>
                </a:rPr>
                <a:t>エンジニア</a:t>
              </a:r>
              <a:endParaRPr lang="en-US" altLang="ja-JP" sz="1200" dirty="0" smtClean="0">
                <a:solidFill>
                  <a:srgbClr val="FFFFFF"/>
                </a:solidFill>
                <a:latin typeface="ＭＳ Ｐゴシック"/>
                <a:cs typeface="ＭＳ Ｐゴシック"/>
              </a:endParaRPr>
            </a:p>
            <a:p>
              <a:pPr marL="285750" indent="-285750">
                <a:spcBef>
                  <a:spcPts val="600"/>
                </a:spcBef>
                <a:buFont typeface="Wingdings" charset="2"/>
                <a:buChar char="ü"/>
              </a:pPr>
              <a:endParaRPr lang="en-US" altLang="ja-JP" sz="1200" dirty="0">
                <a:solidFill>
                  <a:srgbClr val="FFFFFF"/>
                </a:solidFill>
                <a:latin typeface="ＭＳ Ｐゴシック"/>
                <a:ea typeface="ＭＳ Ｐゴシック"/>
                <a:cs typeface="ＭＳ Ｐゴシック"/>
              </a:endParaRPr>
            </a:p>
            <a:p>
              <a:pPr>
                <a:spcBef>
                  <a:spcPts val="600"/>
                </a:spcBef>
              </a:pPr>
              <a:endParaRPr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3596" y="3307659"/>
              <a:ext cx="4221894" cy="400110"/>
            </a:xfrm>
            <a:prstGeom prst="rect">
              <a:avLst/>
            </a:prstGeom>
          </p:spPr>
          <p:txBody>
            <a:bodyPr wrap="square">
              <a:spAutoFit/>
            </a:bodyPr>
            <a:lstStyle/>
            <a:p>
              <a:pPr algn="r"/>
              <a:r>
                <a:rPr lang="en-US" altLang="ja-JP" sz="1200" dirty="0">
                  <a:solidFill>
                    <a:schemeClr val="bg1"/>
                  </a:solidFill>
                </a:rPr>
                <a:t>『2015</a:t>
              </a:r>
              <a:r>
                <a:rPr lang="ja-JP" altLang="en-US" sz="1200" dirty="0">
                  <a:solidFill>
                    <a:schemeClr val="bg1"/>
                  </a:solidFill>
                </a:rPr>
                <a:t>年、こんなエンジニアは生き残れない</a:t>
              </a:r>
              <a:r>
                <a:rPr lang="en-US" altLang="ja-JP" sz="1200" dirty="0" smtClean="0">
                  <a:solidFill>
                    <a:schemeClr val="bg1"/>
                  </a:solidFill>
                </a:rPr>
                <a:t>』</a:t>
              </a:r>
            </a:p>
            <a:p>
              <a:pPr algn="r"/>
              <a:r>
                <a:rPr lang="en-US" altLang="ja-JP" sz="800" dirty="0" smtClean="0">
                  <a:solidFill>
                    <a:schemeClr val="bg1"/>
                  </a:solidFill>
                </a:rPr>
                <a:t>http</a:t>
              </a:r>
              <a:r>
                <a:rPr lang="en-US" altLang="ja-JP" sz="800" dirty="0">
                  <a:solidFill>
                    <a:schemeClr val="bg1"/>
                  </a:solidFill>
                </a:rPr>
                <a:t>://</a:t>
              </a:r>
              <a:r>
                <a:rPr lang="en-US" altLang="ja-JP" sz="800" dirty="0" err="1">
                  <a:solidFill>
                    <a:schemeClr val="bg1"/>
                  </a:solidFill>
                </a:rPr>
                <a:t>business.nikkeibp.co.jp</a:t>
              </a:r>
              <a:r>
                <a:rPr lang="en-US" altLang="ja-JP" sz="800" dirty="0">
                  <a:solidFill>
                    <a:schemeClr val="bg1"/>
                  </a:solidFill>
                </a:rPr>
                <a:t>/article/report/20150107/275927/?P=1</a:t>
              </a:r>
              <a:endParaRPr lang="ja-JP" altLang="en-US" sz="800" dirty="0">
                <a:solidFill>
                  <a:schemeClr val="bg1"/>
                </a:solidFill>
              </a:endParaRPr>
            </a:p>
          </p:txBody>
        </p:sp>
      </p:grpSp>
      <p:sp>
        <p:nvSpPr>
          <p:cNvPr id="18" name="正方形/長方形 17"/>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33" name="正方形/長方形 32"/>
          <p:cNvSpPr/>
          <p:nvPr/>
        </p:nvSpPr>
        <p:spPr>
          <a:xfrm>
            <a:off x="336151" y="3792833"/>
            <a:ext cx="8478676" cy="5045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IT</a:t>
            </a:r>
            <a:r>
              <a:rPr kumimoji="1" lang="ja-JP" altLang="en-US" dirty="0" smtClean="0">
                <a:solidFill>
                  <a:srgbClr val="FFFFFF"/>
                </a:solidFill>
                <a:latin typeface="ＭＳ Ｐゴシック"/>
                <a:ea typeface="ＭＳ Ｐゴシック"/>
                <a:cs typeface="ＭＳ Ｐゴシック"/>
              </a:rPr>
              <a:t>イノベーションは破壊を促す。会社は守ってくれない。自律できる能力を手に入れろ。</a:t>
            </a:r>
            <a:endParaRPr kumimoji="1" lang="ja-JP" altLang="en-US" dirty="0">
              <a:solidFill>
                <a:srgbClr val="FFFFFF"/>
              </a:solidFill>
              <a:latin typeface="ＭＳ Ｐゴシック"/>
              <a:ea typeface="ＭＳ Ｐゴシック"/>
              <a:cs typeface="ＭＳ Ｐゴシック"/>
            </a:endParaRPr>
          </a:p>
        </p:txBody>
      </p:sp>
      <p:sp>
        <p:nvSpPr>
          <p:cNvPr id="34" name="正方形/長方形 33"/>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353596" y="5703332"/>
            <a:ext cx="8478676" cy="825160"/>
            <a:chOff x="353596" y="5703332"/>
            <a:chExt cx="8478676" cy="825160"/>
          </a:xfrm>
        </p:grpSpPr>
        <p:grpSp>
          <p:nvGrpSpPr>
            <p:cNvPr id="36" name="図形グループ 35"/>
            <p:cNvGrpSpPr/>
            <p:nvPr/>
          </p:nvGrpSpPr>
          <p:grpSpPr>
            <a:xfrm>
              <a:off x="353596" y="6027356"/>
              <a:ext cx="8478676" cy="501136"/>
              <a:chOff x="336151" y="4928977"/>
              <a:chExt cx="8478676" cy="501136"/>
            </a:xfrm>
          </p:grpSpPr>
          <p:sp>
            <p:nvSpPr>
              <p:cNvPr id="38" name="正方形/長方形 37"/>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9" name="右矢印 38"/>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7" name="二等辺三角形 36"/>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353596" y="4935842"/>
            <a:ext cx="8478676" cy="700218"/>
            <a:chOff x="353596" y="5842004"/>
            <a:chExt cx="8478676" cy="700218"/>
          </a:xfrm>
        </p:grpSpPr>
        <p:sp>
          <p:nvSpPr>
            <p:cNvPr id="41" name="正方形/長方形 40"/>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2" name="正方形/長方形 4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3" name="正方形/長方形 4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4" name="正方形/長方形 4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grpSp>
        <p:nvGrpSpPr>
          <p:cNvPr id="5" name="図形グループ 4"/>
          <p:cNvGrpSpPr/>
          <p:nvPr/>
        </p:nvGrpSpPr>
        <p:grpSpPr>
          <a:xfrm>
            <a:off x="4482755" y="892432"/>
            <a:ext cx="4332072" cy="2828326"/>
            <a:chOff x="4482755" y="892432"/>
            <a:chExt cx="4332072" cy="2828326"/>
          </a:xfrm>
        </p:grpSpPr>
        <p:sp>
          <p:nvSpPr>
            <p:cNvPr id="24" name="正方形/長方形 23"/>
            <p:cNvSpPr/>
            <p:nvPr/>
          </p:nvSpPr>
          <p:spPr>
            <a:xfrm>
              <a:off x="4592934" y="892432"/>
              <a:ext cx="4221893" cy="282832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自己規定を外す</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「自分は</a:t>
              </a:r>
              <a:r>
                <a:rPr lang="en-US" altLang="ja-JP" sz="1600" dirty="0" smtClean="0">
                  <a:solidFill>
                    <a:srgbClr val="FFFFFF"/>
                  </a:solidFill>
                  <a:latin typeface="ＭＳ Ｐゴシック"/>
                  <a:ea typeface="ＭＳ Ｐゴシック"/>
                  <a:cs typeface="ＭＳ Ｐゴシック"/>
                </a:rPr>
                <a:t>××</a:t>
              </a:r>
              <a:r>
                <a:rPr lang="ja-JP" altLang="en-US" sz="1600" dirty="0" smtClean="0">
                  <a:solidFill>
                    <a:srgbClr val="FFFFFF"/>
                  </a:solidFill>
                  <a:latin typeface="ＭＳ Ｐゴシック"/>
                  <a:ea typeface="ＭＳ Ｐゴシック"/>
                  <a:cs typeface="ＭＳ Ｐゴシック"/>
                </a:rPr>
                <a:t>の専門家」、「専門を極める」から、いろいろな技術に取り組んでみる。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コミュニティに参加し発信する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自らがコミュニティのエコシステムの一部となって発信することで知識を手に入れる。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好奇心を持ち学び続ける</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特定の知識やスキルにとらわれず、常に新しいスキルに挑戦し、革新を続ける。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625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a:t>
            </a:r>
            <a:r>
              <a:rPr lang="en-US" altLang="ja-JP" dirty="0" smtClean="0"/>
              <a:t>1</a:t>
            </a:r>
            <a:r>
              <a:rPr lang="ja-JP" altLang="en-US" dirty="0" smtClean="0"/>
              <a:t>）</a:t>
            </a:r>
            <a:r>
              <a:rPr lang="en-US" altLang="ja-JP" dirty="0" smtClean="0"/>
              <a:t> </a:t>
            </a:r>
            <a:r>
              <a:rPr lang="ja-JP" altLang="en-US" dirty="0" smtClean="0"/>
              <a:t>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ja-JP" altLang="en-US" sz="1600" dirty="0" smtClean="0">
                <a:solidFill>
                  <a:schemeClr val="tx1">
                    <a:lumMod val="50000"/>
                    <a:lumOff val="50000"/>
                  </a:schemeClr>
                </a:solidFill>
              </a:rPr>
              <a:t>ひとつ</a:t>
            </a:r>
            <a:r>
              <a:rPr lang="ja-JP" altLang="en-US" sz="1600" dirty="0">
                <a:solidFill>
                  <a:schemeClr val="tx1">
                    <a:lumMod val="50000"/>
                    <a:lumOff val="50000"/>
                  </a:schemeClr>
                </a:solidFill>
              </a:rPr>
              <a:t>の商材に固執し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テクノロジーを俯瞰し、自分達の商材をその中に位置付けて説明できない営業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やたら難しい言葉を駆使し、お客様に分かる言葉で説明しない営業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a:solidFill>
                  <a:schemeClr val="tx1">
                    <a:lumMod val="50000"/>
                    <a:lumOff val="50000"/>
                  </a:schemeClr>
                </a:solidFill>
              </a:rPr>
              <a:t>を言えない営業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605957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人材育成：営業（２）</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1" y="3892668"/>
            <a:ext cx="2037730"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組合せ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559118" y="2664981"/>
            <a:ext cx="1901372"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組合せ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199257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a:t>
            </a:r>
            <a:r>
              <a:rPr lang="en-US" altLang="ja-JP" dirty="0" smtClean="0"/>
              <a:t>3</a:t>
            </a:r>
            <a:r>
              <a:rPr lang="ja-JP" altLang="en-US" dirty="0" smtClean="0"/>
              <a:t>）</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顧客に新しい気付きやビジョンを与えられること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課題解決やニーズを満たすためのテクノロジーやプロセスの組合せの適応性や優位性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最適な組合せの設計と提案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426815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7" name="正方形/長方形 6"/>
          <p:cNvSpPr/>
          <p:nvPr/>
        </p:nvSpPr>
        <p:spPr>
          <a:xfrm>
            <a:off x="1377949" y="4626607"/>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682139"/>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636511"/>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797645"/>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527" y="1239724"/>
            <a:ext cx="2802365" cy="3075662"/>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6710762" y="4788542"/>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562" y="1254414"/>
            <a:ext cx="2285403" cy="3060971"/>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6652127" y="4636511"/>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2785801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新しい書籍</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93127"/>
            <a:ext cx="3386282" cy="4756304"/>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5563839" y="6165900"/>
            <a:ext cx="1859805" cy="400110"/>
          </a:xfrm>
          <a:prstGeom prst="rect">
            <a:avLst/>
          </a:prstGeom>
          <a:noFill/>
        </p:spPr>
        <p:txBody>
          <a:bodyPr wrap="none" rtlCol="0">
            <a:spAutoFit/>
          </a:bodyPr>
          <a:lstStyle/>
          <a:p>
            <a:pPr algn="ctr"/>
            <a:r>
              <a:rPr kumimoji="1" lang="en-US" altLang="ja-JP" sz="2000" b="1" dirty="0" smtClean="0">
                <a:solidFill>
                  <a:srgbClr val="C00000"/>
                </a:solidFill>
              </a:rPr>
              <a:t>2016</a:t>
            </a:r>
            <a:r>
              <a:rPr kumimoji="1" lang="ja-JP" altLang="en-US" sz="2000" b="1" dirty="0" smtClean="0">
                <a:solidFill>
                  <a:srgbClr val="C00000"/>
                </a:solidFill>
              </a:rPr>
              <a:t>年</a:t>
            </a:r>
            <a:r>
              <a:rPr kumimoji="1" lang="en-US" altLang="ja-JP" sz="2000" b="1" dirty="0" smtClean="0">
                <a:solidFill>
                  <a:srgbClr val="C00000"/>
                </a:solidFill>
              </a:rPr>
              <a:t>1</a:t>
            </a:r>
            <a:r>
              <a:rPr kumimoji="1" lang="ja-JP" altLang="en-US" sz="2000" b="1" dirty="0" smtClean="0">
                <a:solidFill>
                  <a:srgbClr val="C00000"/>
                </a:solidFill>
              </a:rPr>
              <a:t>月発売</a:t>
            </a:r>
            <a:endParaRPr kumimoji="1" lang="ja-JP" altLang="en-US" sz="2000" b="1" dirty="0">
              <a:solidFill>
                <a:srgbClr val="C00000"/>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93127"/>
            <a:ext cx="3243421" cy="475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11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最新の</a:t>
            </a:r>
            <a:r>
              <a:rPr kumimoji="1" lang="en-US" altLang="ja-JP" dirty="0" smtClean="0"/>
              <a:t>IT</a:t>
            </a:r>
            <a:r>
              <a:rPr kumimoji="1" lang="ja-JP" altLang="en-US" dirty="0" smtClean="0"/>
              <a:t>トレンドを図解で俯瞰する</a:t>
            </a:r>
            <a:endParaRPr kumimoji="1" lang="ja-JP" altLang="en-US" dirty="0"/>
          </a:p>
        </p:txBody>
      </p:sp>
      <p:sp>
        <p:nvSpPr>
          <p:cNvPr id="3" name="スライド番号プレースホルダー 2"/>
          <p:cNvSpPr>
            <a:spLocks noGrp="1"/>
          </p:cNvSpPr>
          <p:nvPr>
            <p:ph type="sldNum" sz="quarter" idx="12"/>
          </p:nvPr>
        </p:nvSpPr>
        <p:spPr>
          <a:xfrm>
            <a:off x="6932246" y="6847097"/>
            <a:ext cx="2133600" cy="217800"/>
          </a:xfrm>
        </p:spPr>
        <p:txBody>
          <a:bodyPr/>
          <a:lstStyle/>
          <a:p>
            <a:fld id="{8FF8CC5D-A65D-5946-99B5-645367A967AD}" type="slidenum">
              <a:rPr kumimoji="1" lang="ja-JP" altLang="en-US" smtClean="0"/>
              <a:t>36</a:t>
            </a:fld>
            <a:endParaRPr kumimoji="1" lang="ja-JP" altLang="en-US"/>
          </a:p>
        </p:txBody>
      </p:sp>
      <p:pic>
        <p:nvPicPr>
          <p:cNvPr id="4" name="図 3" descr="Top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2313"/>
            <a:ext cx="2831070" cy="3494389"/>
          </a:xfrm>
          <a:prstGeom prst="rect">
            <a:avLst/>
          </a:prstGeom>
          <a:ln>
            <a:noFill/>
          </a:ln>
          <a:effectLst>
            <a:outerShdw blurRad="292100" dist="139700" dir="2700000" algn="tl" rotWithShape="0">
              <a:srgbClr val="333333">
                <a:alpha val="65000"/>
              </a:srgbClr>
            </a:outerShdw>
          </a:effectLst>
        </p:spPr>
      </p:pic>
      <p:pic>
        <p:nvPicPr>
          <p:cNvPr id="5" name="図 4" descr="Sample1_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158" y="1012313"/>
            <a:ext cx="2250714" cy="1645789"/>
          </a:xfrm>
          <a:prstGeom prst="rect">
            <a:avLst/>
          </a:prstGeom>
          <a:ln>
            <a:noFill/>
          </a:ln>
          <a:effectLst>
            <a:outerShdw blurRad="292100" dist="139700" dir="2700000" algn="tl" rotWithShape="0">
              <a:srgbClr val="333333">
                <a:alpha val="65000"/>
              </a:srgbClr>
            </a:outerShdw>
          </a:effectLst>
        </p:spPr>
      </p:pic>
      <p:pic>
        <p:nvPicPr>
          <p:cNvPr id="6" name="図 5" descr="Sample1_F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00" y="1012315"/>
            <a:ext cx="2255907" cy="1645789"/>
          </a:xfrm>
          <a:prstGeom prst="rect">
            <a:avLst/>
          </a:prstGeom>
          <a:ln>
            <a:noFill/>
          </a:ln>
          <a:effectLst>
            <a:outerShdw blurRad="292100" dist="139700" dir="2700000" algn="tl" rotWithShape="0">
              <a:srgbClr val="333333">
                <a:alpha val="65000"/>
              </a:srgbClr>
            </a:outerShdw>
          </a:effectLst>
        </p:spPr>
      </p:pic>
      <p:pic>
        <p:nvPicPr>
          <p:cNvPr id="10" name="図 9" descr="Sample3_SmartMachi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58" y="2857435"/>
            <a:ext cx="2254381" cy="1650594"/>
          </a:xfrm>
          <a:prstGeom prst="rect">
            <a:avLst/>
          </a:prstGeom>
          <a:ln>
            <a:noFill/>
          </a:ln>
          <a:effectLst>
            <a:outerShdw blurRad="292100" dist="139700" dir="2700000" algn="tl" rotWithShape="0">
              <a:srgbClr val="333333">
                <a:alpha val="65000"/>
              </a:srgbClr>
            </a:outerShdw>
          </a:effectLst>
        </p:spPr>
      </p:pic>
      <p:pic>
        <p:nvPicPr>
          <p:cNvPr id="7" name="図 6" descr="Sample2_Fi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70" y="2857437"/>
            <a:ext cx="2374538" cy="1645789"/>
          </a:xfrm>
          <a:prstGeom prst="rect">
            <a:avLst/>
          </a:prstGeom>
          <a:ln>
            <a:noFill/>
          </a:ln>
          <a:effectLst>
            <a:outerShdw blurRad="292100" dist="139700" dir="2700000" algn="tl" rotWithShape="0">
              <a:srgbClr val="333333">
                <a:alpha val="65000"/>
              </a:srgbClr>
            </a:outerShdw>
          </a:effectLst>
        </p:spPr>
      </p:pic>
      <p:pic>
        <p:nvPicPr>
          <p:cNvPr id="9" name="図 8" descr="Sample2_ITinf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58" y="4696193"/>
            <a:ext cx="2252124" cy="1647149"/>
          </a:xfrm>
          <a:prstGeom prst="rect">
            <a:avLst/>
          </a:prstGeom>
          <a:ln>
            <a:noFill/>
          </a:ln>
          <a:effectLst>
            <a:outerShdw blurRad="292100" dist="139700" dir="2700000" algn="tl" rotWithShape="0">
              <a:srgbClr val="333333">
                <a:alpha val="65000"/>
              </a:srgbClr>
            </a:outerShdw>
          </a:effectLst>
        </p:spPr>
      </p:pic>
      <p:pic>
        <p:nvPicPr>
          <p:cNvPr id="11" name="図 10" descr="Sample3_Fi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7770" y="4696195"/>
            <a:ext cx="2374538" cy="1647149"/>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84431" y="4696193"/>
            <a:ext cx="3329461" cy="1800493"/>
          </a:xfrm>
          <a:prstGeom prst="rect">
            <a:avLst/>
          </a:prstGeom>
          <a:noFill/>
        </p:spPr>
        <p:txBody>
          <a:bodyPr wrap="square" rtlCol="0">
            <a:spAutoFit/>
          </a:bodyPr>
          <a:lstStyle/>
          <a:p>
            <a:pPr marL="285750" indent="-285750">
              <a:buFont typeface="Wingdings" charset="2"/>
              <a:buChar char="l"/>
            </a:pPr>
            <a:r>
              <a:rPr kumimoji="1" lang="ja-JP" altLang="en-US" sz="1200" dirty="0" smtClean="0">
                <a:solidFill>
                  <a:srgbClr val="3366FF"/>
                </a:solidFill>
              </a:rPr>
              <a:t>ネットをながめても、</a:t>
            </a:r>
            <a:r>
              <a:rPr lang="ja-JP" altLang="en-US" sz="1200" dirty="0" smtClean="0">
                <a:solidFill>
                  <a:srgbClr val="3366FF"/>
                </a:solidFill>
              </a:rPr>
              <a:t>テクノロジーのトレンド、意味や価値は見えてきません。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難しい技術用語を並べられていても、専門知識がなければ理解できません。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製品説明をつなぎ合わせても、テクノロジーの背景や本質は、分かりません。</a:t>
            </a:r>
            <a:endParaRPr lang="en-US" altLang="ja-JP" sz="900" dirty="0" smtClean="0">
              <a:solidFill>
                <a:srgbClr val="3366FF"/>
              </a:solidFill>
            </a:endParaRPr>
          </a:p>
          <a:p>
            <a:endParaRPr lang="en-US" altLang="ja-JP" sz="900" dirty="0">
              <a:solidFill>
                <a:srgbClr val="3366FF"/>
              </a:solidFill>
            </a:endParaRPr>
          </a:p>
          <a:p>
            <a:r>
              <a:rPr lang="ja-JP" altLang="en-US" sz="900" dirty="0" smtClean="0">
                <a:solidFill>
                  <a:schemeClr val="tx1">
                    <a:lumMod val="50000"/>
                    <a:lumOff val="50000"/>
                  </a:schemeClr>
                </a:solidFill>
              </a:rPr>
              <a:t>本書は、約</a:t>
            </a:r>
            <a:r>
              <a:rPr lang="en-US" altLang="ja-JP" sz="900" dirty="0" smtClean="0">
                <a:solidFill>
                  <a:schemeClr val="tx1">
                    <a:lumMod val="50000"/>
                    <a:lumOff val="50000"/>
                  </a:schemeClr>
                </a:solidFill>
              </a:rPr>
              <a:t>100</a:t>
            </a:r>
            <a:r>
              <a:rPr lang="ja-JP" altLang="en-US" sz="900" dirty="0" smtClean="0">
                <a:solidFill>
                  <a:schemeClr val="tx1">
                    <a:lumMod val="50000"/>
                    <a:lumOff val="50000"/>
                  </a:schemeClr>
                </a:solidFill>
              </a:rPr>
              <a:t>枚の</a:t>
            </a:r>
            <a:r>
              <a:rPr lang="ja-JP" altLang="en-US" sz="900" dirty="0">
                <a:solidFill>
                  <a:schemeClr val="tx1">
                    <a:lumMod val="50000"/>
                    <a:lumOff val="50000"/>
                  </a:schemeClr>
                </a:solidFill>
              </a:rPr>
              <a:t>わかりやすい</a:t>
            </a:r>
            <a:r>
              <a:rPr lang="ja-JP" altLang="en-US" sz="900" dirty="0" smtClean="0">
                <a:solidFill>
                  <a:schemeClr val="tx1">
                    <a:lumMod val="50000"/>
                    <a:lumOff val="50000"/>
                  </a:schemeClr>
                </a:solidFill>
              </a:rPr>
              <a:t>図表と平易な解説で、そんなお悩みを解決します。さらに、本書に掲載されている全ての図表は、ロイヤリティ・フリーのパワーポイントでダウンロードできます。</a:t>
            </a:r>
            <a:endParaRPr kumimoji="1" lang="ja-JP" altLang="en-US" sz="900" dirty="0">
              <a:solidFill>
                <a:schemeClr val="tx1">
                  <a:lumMod val="50000"/>
                  <a:lumOff val="50000"/>
                </a:schemeClr>
              </a:solidFill>
            </a:endParaRPr>
          </a:p>
        </p:txBody>
      </p:sp>
      <p:sp>
        <p:nvSpPr>
          <p:cNvPr id="8" name="正方形/長方形 7"/>
          <p:cNvSpPr/>
          <p:nvPr/>
        </p:nvSpPr>
        <p:spPr>
          <a:xfrm>
            <a:off x="2085693" y="4524908"/>
            <a:ext cx="1205278" cy="215444"/>
          </a:xfrm>
          <a:prstGeom prst="rect">
            <a:avLst/>
          </a:prstGeom>
        </p:spPr>
        <p:txBody>
          <a:bodyPr wrap="none">
            <a:spAutoFit/>
          </a:bodyPr>
          <a:lstStyle/>
          <a:p>
            <a:pPr algn="r"/>
            <a:r>
              <a:rPr lang="en-US" altLang="ja-JP" sz="800" dirty="0"/>
              <a:t>http://</a:t>
            </a:r>
            <a:r>
              <a:rPr lang="en-US" altLang="ja-JP" sz="800" dirty="0" err="1"/>
              <a:t>amzn.to</a:t>
            </a:r>
            <a:r>
              <a:rPr lang="en-US" altLang="ja-JP" sz="800" dirty="0"/>
              <a:t>/1AQtPXz</a:t>
            </a:r>
            <a:endParaRPr lang="ja-JP" altLang="en-US" sz="800" dirty="0"/>
          </a:p>
        </p:txBody>
      </p:sp>
    </p:spTree>
    <p:extLst>
      <p:ext uri="{BB962C8B-B14F-4D97-AF65-F5344CB8AC3E}">
        <p14:creationId xmlns:p14="http://schemas.microsoft.com/office/powerpoint/2010/main" val="121433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ハブ型社会からメッシュ型社会へ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6" name="円/楕円 5"/>
          <p:cNvSpPr/>
          <p:nvPr/>
        </p:nvSpPr>
        <p:spPr>
          <a:xfrm>
            <a:off x="2131620" y="113086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円/楕円 6"/>
          <p:cNvSpPr/>
          <p:nvPr/>
        </p:nvSpPr>
        <p:spPr>
          <a:xfrm>
            <a:off x="1039420" y="1858356"/>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1039420" y="292254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2131620" y="3673965"/>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円/楕円 9"/>
          <p:cNvSpPr/>
          <p:nvPr/>
        </p:nvSpPr>
        <p:spPr>
          <a:xfrm>
            <a:off x="3179371" y="2919451"/>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円/楕円 10"/>
          <p:cNvSpPr/>
          <p:nvPr/>
        </p:nvSpPr>
        <p:spPr>
          <a:xfrm>
            <a:off x="3179371" y="180396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矢印コネクタ 13"/>
          <p:cNvCxnSpPr>
            <a:stCxn id="7" idx="7"/>
            <a:endCxn id="6" idx="2"/>
          </p:cNvCxnSpPr>
          <p:nvPr/>
        </p:nvCxnSpPr>
        <p:spPr>
          <a:xfrm flipV="1">
            <a:off x="1335717" y="1295968"/>
            <a:ext cx="795903" cy="610745"/>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7" idx="4"/>
            <a:endCxn id="8" idx="0"/>
          </p:cNvCxnSpPr>
          <p:nvPr/>
        </p:nvCxnSpPr>
        <p:spPr>
          <a:xfrm>
            <a:off x="1212987" y="2188556"/>
            <a:ext cx="0" cy="733992"/>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a:stCxn id="11" idx="1"/>
            <a:endCxn id="6" idx="6"/>
          </p:cNvCxnSpPr>
          <p:nvPr/>
        </p:nvCxnSpPr>
        <p:spPr>
          <a:xfrm flipH="1" flipV="1">
            <a:off x="2478754" y="1295968"/>
            <a:ext cx="751454" cy="55635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10" idx="0"/>
            <a:endCxn id="11" idx="4"/>
          </p:cNvCxnSpPr>
          <p:nvPr/>
        </p:nvCxnSpPr>
        <p:spPr>
          <a:xfrm flipV="1">
            <a:off x="3352938" y="2134168"/>
            <a:ext cx="0" cy="785283"/>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10" idx="3"/>
          </p:cNvCxnSpPr>
          <p:nvPr/>
        </p:nvCxnSpPr>
        <p:spPr>
          <a:xfrm flipH="1">
            <a:off x="2432187" y="3201294"/>
            <a:ext cx="798021" cy="556520"/>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8" idx="5"/>
            <a:endCxn id="9" idx="1"/>
          </p:cNvCxnSpPr>
          <p:nvPr/>
        </p:nvCxnSpPr>
        <p:spPr>
          <a:xfrm>
            <a:off x="1335717" y="3204391"/>
            <a:ext cx="846740" cy="51793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1"/>
            <a:endCxn id="6" idx="5"/>
          </p:cNvCxnSpPr>
          <p:nvPr/>
        </p:nvCxnSpPr>
        <p:spPr>
          <a:xfrm flipH="1" flipV="1">
            <a:off x="2427917" y="1412711"/>
            <a:ext cx="802291" cy="15550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9" idx="0"/>
            <a:endCxn id="6" idx="4"/>
          </p:cNvCxnSpPr>
          <p:nvPr/>
        </p:nvCxnSpPr>
        <p:spPr>
          <a:xfrm flipV="1">
            <a:off x="2305187" y="1461068"/>
            <a:ext cx="0" cy="22128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8" idx="7"/>
            <a:endCxn id="6" idx="3"/>
          </p:cNvCxnSpPr>
          <p:nvPr/>
        </p:nvCxnSpPr>
        <p:spPr>
          <a:xfrm flipV="1">
            <a:off x="1335717" y="1412711"/>
            <a:ext cx="846740" cy="1558194"/>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7" idx="6"/>
            <a:endCxn id="11" idx="2"/>
          </p:cNvCxnSpPr>
          <p:nvPr/>
        </p:nvCxnSpPr>
        <p:spPr>
          <a:xfrm flipV="1">
            <a:off x="1386554" y="1969068"/>
            <a:ext cx="1792817" cy="54388"/>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a:off x="1335717" y="2127320"/>
            <a:ext cx="1830975" cy="869788"/>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1271159" y="2158604"/>
            <a:ext cx="957792" cy="151536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V="1">
            <a:off x="2375037" y="2140199"/>
            <a:ext cx="899620" cy="153075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a:stCxn id="8" idx="6"/>
            <a:endCxn id="11" idx="3"/>
          </p:cNvCxnSpPr>
          <p:nvPr/>
        </p:nvCxnSpPr>
        <p:spPr>
          <a:xfrm flipV="1">
            <a:off x="1386554" y="2085811"/>
            <a:ext cx="1843654" cy="100183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V="1">
            <a:off x="1386554" y="3096851"/>
            <a:ext cx="1792817" cy="30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6" name="円/楕円 75"/>
          <p:cNvSpPr/>
          <p:nvPr/>
        </p:nvSpPr>
        <p:spPr>
          <a:xfrm>
            <a:off x="6716058" y="113086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5623858" y="1858356"/>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5623858" y="292254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円/楕円 78"/>
          <p:cNvSpPr/>
          <p:nvPr/>
        </p:nvSpPr>
        <p:spPr>
          <a:xfrm>
            <a:off x="6716058" y="3673965"/>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7763809" y="2919451"/>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7763809" y="1848810"/>
            <a:ext cx="347134" cy="3302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矢印コネクタ 81"/>
          <p:cNvCxnSpPr>
            <a:stCxn id="83" idx="0"/>
          </p:cNvCxnSpPr>
          <p:nvPr/>
        </p:nvCxnSpPr>
        <p:spPr>
          <a:xfrm flipV="1">
            <a:off x="6876945" y="1461069"/>
            <a:ext cx="0" cy="853183"/>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円/楕円 82"/>
          <p:cNvSpPr/>
          <p:nvPr/>
        </p:nvSpPr>
        <p:spPr>
          <a:xfrm>
            <a:off x="6629295" y="2314252"/>
            <a:ext cx="495300" cy="4826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矢印コネクタ 85"/>
          <p:cNvCxnSpPr>
            <a:stCxn id="79" idx="0"/>
            <a:endCxn id="83" idx="4"/>
          </p:cNvCxnSpPr>
          <p:nvPr/>
        </p:nvCxnSpPr>
        <p:spPr>
          <a:xfrm flipH="1" flipV="1">
            <a:off x="6876945" y="2796852"/>
            <a:ext cx="12680" cy="877113"/>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83" idx="3"/>
            <a:endCxn id="78" idx="6"/>
          </p:cNvCxnSpPr>
          <p:nvPr/>
        </p:nvCxnSpPr>
        <p:spPr>
          <a:xfrm flipH="1">
            <a:off x="5970992" y="2726177"/>
            <a:ext cx="730838" cy="36147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3" idx="1"/>
          </p:cNvCxnSpPr>
          <p:nvPr/>
        </p:nvCxnSpPr>
        <p:spPr>
          <a:xfrm flipH="1" flipV="1">
            <a:off x="5959861" y="2023456"/>
            <a:ext cx="741969" cy="36147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stCxn id="83" idx="7"/>
            <a:endCxn id="81" idx="2"/>
          </p:cNvCxnSpPr>
          <p:nvPr/>
        </p:nvCxnSpPr>
        <p:spPr>
          <a:xfrm flipV="1">
            <a:off x="7052060" y="2013910"/>
            <a:ext cx="711749" cy="37101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83" idx="5"/>
            <a:endCxn id="80" idx="2"/>
          </p:cNvCxnSpPr>
          <p:nvPr/>
        </p:nvCxnSpPr>
        <p:spPr>
          <a:xfrm>
            <a:off x="7052060" y="2726177"/>
            <a:ext cx="711749" cy="358374"/>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5" name="左矢印 104"/>
          <p:cNvSpPr/>
          <p:nvPr/>
        </p:nvSpPr>
        <p:spPr>
          <a:xfrm>
            <a:off x="3906838" y="1773659"/>
            <a:ext cx="1333500" cy="158771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1315172" y="4473739"/>
            <a:ext cx="1980030" cy="400110"/>
          </a:xfrm>
          <a:prstGeom prst="rect">
            <a:avLst/>
          </a:prstGeom>
        </p:spPr>
        <p:txBody>
          <a:bodyPr wrap="none">
            <a:spAutoFit/>
          </a:bodyPr>
          <a:lstStyle/>
          <a:p>
            <a:pPr algn="ctr"/>
            <a:r>
              <a:rPr lang="ja-JP" altLang="en-US" sz="2000" dirty="0" smtClean="0">
                <a:solidFill>
                  <a:schemeClr val="tx1">
                    <a:lumMod val="50000"/>
                    <a:lumOff val="50000"/>
                  </a:schemeClr>
                </a:solidFill>
                <a:latin typeface="Meiryo" charset="-128"/>
                <a:ea typeface="Meiryo" charset="-128"/>
                <a:cs typeface="Meiryo" charset="-128"/>
              </a:rPr>
              <a:t>メッシュ型社会</a:t>
            </a:r>
            <a:endParaRPr lang="ja-JP" altLang="en-US" sz="2000" dirty="0">
              <a:solidFill>
                <a:schemeClr val="tx1">
                  <a:lumMod val="50000"/>
                  <a:lumOff val="50000"/>
                </a:schemeClr>
              </a:solidFill>
              <a:latin typeface="Meiryo" charset="-128"/>
              <a:ea typeface="Meiryo" charset="-128"/>
              <a:cs typeface="Meiryo" charset="-128"/>
            </a:endParaRPr>
          </a:p>
        </p:txBody>
      </p:sp>
      <p:sp>
        <p:nvSpPr>
          <p:cNvPr id="107" name="正方形/長方形 106"/>
          <p:cNvSpPr/>
          <p:nvPr/>
        </p:nvSpPr>
        <p:spPr>
          <a:xfrm>
            <a:off x="6143411" y="4473739"/>
            <a:ext cx="1467068" cy="400110"/>
          </a:xfrm>
          <a:prstGeom prst="rect">
            <a:avLst/>
          </a:prstGeom>
        </p:spPr>
        <p:txBody>
          <a:bodyPr wrap="none">
            <a:spAutoFit/>
          </a:bodyPr>
          <a:lstStyle/>
          <a:p>
            <a:pPr algn="ctr"/>
            <a:r>
              <a:rPr lang="ja-JP" altLang="en-US" sz="2000" dirty="0">
                <a:solidFill>
                  <a:schemeClr val="tx1">
                    <a:lumMod val="50000"/>
                    <a:lumOff val="50000"/>
                  </a:schemeClr>
                </a:solidFill>
                <a:latin typeface="Meiryo" charset="-128"/>
                <a:ea typeface="Meiryo" charset="-128"/>
                <a:cs typeface="Meiryo" charset="-128"/>
              </a:rPr>
              <a:t>ハブ型</a:t>
            </a:r>
            <a:r>
              <a:rPr lang="ja-JP" altLang="en-US" sz="2000" dirty="0" smtClean="0">
                <a:solidFill>
                  <a:schemeClr val="tx1">
                    <a:lumMod val="50000"/>
                    <a:lumOff val="50000"/>
                  </a:schemeClr>
                </a:solidFill>
                <a:latin typeface="Meiryo" charset="-128"/>
                <a:ea typeface="Meiryo" charset="-128"/>
                <a:cs typeface="Meiryo" charset="-128"/>
              </a:rPr>
              <a:t>社会</a:t>
            </a:r>
            <a:endParaRPr lang="ja-JP" altLang="en-US" sz="2000" dirty="0">
              <a:solidFill>
                <a:schemeClr val="tx1">
                  <a:lumMod val="50000"/>
                  <a:lumOff val="50000"/>
                </a:schemeClr>
              </a:solidFill>
              <a:latin typeface="Meiryo" charset="-128"/>
              <a:ea typeface="Meiryo" charset="-128"/>
              <a:cs typeface="Meiryo" charset="-128"/>
            </a:endParaRPr>
          </a:p>
        </p:txBody>
      </p:sp>
      <p:sp>
        <p:nvSpPr>
          <p:cNvPr id="108" name="テキスト ボックス 107"/>
          <p:cNvSpPr txBox="1"/>
          <p:nvPr/>
        </p:nvSpPr>
        <p:spPr>
          <a:xfrm>
            <a:off x="4844976" y="4888881"/>
            <a:ext cx="4063933" cy="738664"/>
          </a:xfrm>
          <a:prstGeom prst="rect">
            <a:avLst/>
          </a:prstGeom>
          <a:noFill/>
        </p:spPr>
        <p:txBody>
          <a:bodyPr wrap="none" rtlCol="0">
            <a:spAutoFit/>
          </a:bodyPr>
          <a:lstStyle/>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情報の非対称性・権力の偏在</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情報伝達に伴うタイムラグの拡大</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仲介を伴うことによる情報伝達コストの増加</a:t>
            </a:r>
            <a:endParaRPr kumimoji="1" lang="ja-JP" altLang="en-US" sz="1400" dirty="0">
              <a:solidFill>
                <a:schemeClr val="tx1">
                  <a:lumMod val="50000"/>
                  <a:lumOff val="50000"/>
                </a:schemeClr>
              </a:solidFill>
              <a:latin typeface="Meiryo" charset="-128"/>
              <a:ea typeface="Meiryo" charset="-128"/>
              <a:cs typeface="Meiryo" charset="-128"/>
            </a:endParaRPr>
          </a:p>
        </p:txBody>
      </p:sp>
      <p:sp>
        <p:nvSpPr>
          <p:cNvPr id="110" name="円/楕円 109"/>
          <p:cNvSpPr/>
          <p:nvPr/>
        </p:nvSpPr>
        <p:spPr>
          <a:xfrm>
            <a:off x="7822288" y="1161952"/>
            <a:ext cx="230176" cy="2262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円/楕円 110"/>
          <p:cNvSpPr/>
          <p:nvPr/>
        </p:nvSpPr>
        <p:spPr>
          <a:xfrm>
            <a:off x="8398465" y="1482960"/>
            <a:ext cx="230176" cy="2262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2" name="直線矢印コネクタ 111"/>
          <p:cNvCxnSpPr>
            <a:stCxn id="81" idx="0"/>
            <a:endCxn id="110" idx="4"/>
          </p:cNvCxnSpPr>
          <p:nvPr/>
        </p:nvCxnSpPr>
        <p:spPr>
          <a:xfrm flipV="1">
            <a:off x="7937376" y="1388246"/>
            <a:ext cx="0" cy="460564"/>
          </a:xfrm>
          <a:prstGeom prst="straightConnector1">
            <a:avLst/>
          </a:prstGeom>
          <a:ln w="19050">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81" idx="7"/>
            <a:endCxn id="111" idx="3"/>
          </p:cNvCxnSpPr>
          <p:nvPr/>
        </p:nvCxnSpPr>
        <p:spPr>
          <a:xfrm flipV="1">
            <a:off x="8060106" y="1676114"/>
            <a:ext cx="372067" cy="221053"/>
          </a:xfrm>
          <a:prstGeom prst="straightConnector1">
            <a:avLst/>
          </a:prstGeom>
          <a:ln w="19050">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2" name="円/楕円 121"/>
          <p:cNvSpPr/>
          <p:nvPr/>
        </p:nvSpPr>
        <p:spPr>
          <a:xfrm>
            <a:off x="7822288" y="2555545"/>
            <a:ext cx="230176" cy="2262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円/楕円 122"/>
          <p:cNvSpPr/>
          <p:nvPr/>
        </p:nvSpPr>
        <p:spPr>
          <a:xfrm>
            <a:off x="8398464" y="2201105"/>
            <a:ext cx="230176" cy="2262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4" name="直線矢印コネクタ 123"/>
          <p:cNvCxnSpPr>
            <a:stCxn id="122" idx="0"/>
            <a:endCxn id="81" idx="4"/>
          </p:cNvCxnSpPr>
          <p:nvPr/>
        </p:nvCxnSpPr>
        <p:spPr>
          <a:xfrm flipV="1">
            <a:off x="7937376" y="2179010"/>
            <a:ext cx="0" cy="376535"/>
          </a:xfrm>
          <a:prstGeom prst="straightConnector1">
            <a:avLst/>
          </a:prstGeom>
          <a:ln w="19050">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5" name="直線矢印コネクタ 124"/>
          <p:cNvCxnSpPr>
            <a:stCxn id="81" idx="5"/>
            <a:endCxn id="123" idx="1"/>
          </p:cNvCxnSpPr>
          <p:nvPr/>
        </p:nvCxnSpPr>
        <p:spPr>
          <a:xfrm>
            <a:off x="8060106" y="2130653"/>
            <a:ext cx="372066" cy="103592"/>
          </a:xfrm>
          <a:prstGeom prst="straightConnector1">
            <a:avLst/>
          </a:prstGeom>
          <a:ln w="19050">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1" name="テキスト ボックス 130"/>
          <p:cNvSpPr txBox="1"/>
          <p:nvPr/>
        </p:nvSpPr>
        <p:spPr>
          <a:xfrm>
            <a:off x="362988" y="4895038"/>
            <a:ext cx="3884397" cy="738664"/>
          </a:xfrm>
          <a:prstGeom prst="rect">
            <a:avLst/>
          </a:prstGeom>
          <a:noFill/>
        </p:spPr>
        <p:txBody>
          <a:bodyPr wrap="none" rtlCol="0">
            <a:spAutoFit/>
          </a:bodyPr>
          <a:lstStyle/>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情報の双方向性・権力の分散</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情報伝達に伴うタイムラグが発生せず</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仲介を無くすことで情報伝達コストが低減</a:t>
            </a:r>
            <a:endParaRPr kumimoji="1" lang="ja-JP" altLang="en-US" sz="1400" dirty="0">
              <a:solidFill>
                <a:schemeClr val="tx1">
                  <a:lumMod val="50000"/>
                  <a:lumOff val="50000"/>
                </a:schemeClr>
              </a:solidFill>
              <a:latin typeface="Meiryo" charset="-128"/>
              <a:ea typeface="Meiryo" charset="-128"/>
              <a:cs typeface="Meiryo" charset="-128"/>
            </a:endParaRPr>
          </a:p>
        </p:txBody>
      </p:sp>
      <p:sp>
        <p:nvSpPr>
          <p:cNvPr id="132" name="テキスト ボックス 131"/>
          <p:cNvSpPr txBox="1"/>
          <p:nvPr/>
        </p:nvSpPr>
        <p:spPr>
          <a:xfrm>
            <a:off x="827859" y="5635243"/>
            <a:ext cx="2954655" cy="369332"/>
          </a:xfrm>
          <a:prstGeom prst="rect">
            <a:avLst/>
          </a:prstGeom>
          <a:noFill/>
        </p:spPr>
        <p:txBody>
          <a:bodyPr wrap="none" rtlCol="0">
            <a:spAutoFit/>
          </a:bodyPr>
          <a:lstStyle/>
          <a:p>
            <a:pPr algn="ctr"/>
            <a:r>
              <a:rPr kumimoji="1" lang="ja-JP" altLang="en-US" b="1" dirty="0" smtClean="0">
                <a:solidFill>
                  <a:schemeClr val="tx1">
                    <a:lumMod val="50000"/>
                    <a:lumOff val="50000"/>
                  </a:schemeClr>
                </a:solidFill>
                <a:latin typeface="Meiryo" charset="-128"/>
                <a:ea typeface="Meiryo" charset="-128"/>
                <a:cs typeface="Meiryo" charset="-128"/>
              </a:rPr>
              <a:t>シェアリング・エコノミー</a:t>
            </a:r>
            <a:endParaRPr kumimoji="1" lang="ja-JP" altLang="en-US" b="1" dirty="0">
              <a:solidFill>
                <a:schemeClr val="tx1">
                  <a:lumMod val="50000"/>
                  <a:lumOff val="50000"/>
                </a:schemeClr>
              </a:solidFill>
              <a:latin typeface="Meiryo" charset="-128"/>
              <a:ea typeface="Meiryo" charset="-128"/>
              <a:cs typeface="Meiryo" charset="-128"/>
            </a:endParaRPr>
          </a:p>
        </p:txBody>
      </p:sp>
      <p:sp>
        <p:nvSpPr>
          <p:cNvPr id="133" name="円/楕円 132"/>
          <p:cNvSpPr/>
          <p:nvPr/>
        </p:nvSpPr>
        <p:spPr>
          <a:xfrm>
            <a:off x="7215305" y="1479877"/>
            <a:ext cx="230176" cy="226294"/>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4" name="直線矢印コネクタ 133"/>
          <p:cNvCxnSpPr>
            <a:stCxn id="81" idx="1"/>
            <a:endCxn id="133" idx="5"/>
          </p:cNvCxnSpPr>
          <p:nvPr/>
        </p:nvCxnSpPr>
        <p:spPr>
          <a:xfrm flipH="1" flipV="1">
            <a:off x="7411773" y="1673031"/>
            <a:ext cx="402873" cy="224136"/>
          </a:xfrm>
          <a:prstGeom prst="straightConnector1">
            <a:avLst/>
          </a:prstGeom>
          <a:ln w="19050">
            <a:solidFill>
              <a:schemeClr val="accent5">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1" name="テキスト ボックス 140"/>
          <p:cNvSpPr txBox="1"/>
          <p:nvPr/>
        </p:nvSpPr>
        <p:spPr>
          <a:xfrm>
            <a:off x="5399617" y="5659090"/>
            <a:ext cx="2954655" cy="369332"/>
          </a:xfrm>
          <a:prstGeom prst="rect">
            <a:avLst/>
          </a:prstGeom>
          <a:noFill/>
        </p:spPr>
        <p:txBody>
          <a:bodyPr wrap="none" rtlCol="0">
            <a:spAutoFit/>
          </a:bodyPr>
          <a:lstStyle/>
          <a:p>
            <a:pPr algn="ctr"/>
            <a:r>
              <a:rPr kumimoji="1" lang="ja-JP" altLang="en-US" b="1" dirty="0" smtClean="0">
                <a:solidFill>
                  <a:schemeClr val="tx1">
                    <a:lumMod val="50000"/>
                    <a:lumOff val="50000"/>
                  </a:schemeClr>
                </a:solidFill>
                <a:latin typeface="Meiryo" charset="-128"/>
                <a:ea typeface="Meiryo" charset="-128"/>
                <a:cs typeface="Meiryo" charset="-128"/>
              </a:rPr>
              <a:t>ホスティング・エコノミー</a:t>
            </a:r>
            <a:endParaRPr kumimoji="1" lang="ja-JP" altLang="en-US" b="1" dirty="0">
              <a:solidFill>
                <a:schemeClr val="tx1">
                  <a:lumMod val="50000"/>
                  <a:lumOff val="50000"/>
                </a:schemeClr>
              </a:solidFill>
              <a:latin typeface="Meiryo" charset="-128"/>
              <a:ea typeface="Meiryo" charset="-128"/>
              <a:cs typeface="Meiryo" charset="-128"/>
            </a:endParaRPr>
          </a:p>
        </p:txBody>
      </p:sp>
      <p:sp>
        <p:nvSpPr>
          <p:cNvPr id="142" name="テキスト ボックス 141"/>
          <p:cNvSpPr txBox="1"/>
          <p:nvPr/>
        </p:nvSpPr>
        <p:spPr>
          <a:xfrm>
            <a:off x="856930" y="6000337"/>
            <a:ext cx="2852063" cy="338554"/>
          </a:xfrm>
          <a:prstGeom prst="rect">
            <a:avLst/>
          </a:prstGeom>
          <a:noFill/>
        </p:spPr>
        <p:txBody>
          <a:bodyPr wrap="none" rtlCol="0">
            <a:spAutoFit/>
          </a:bodyPr>
          <a:lstStyle/>
          <a:p>
            <a:pPr algn="ctr"/>
            <a:r>
              <a:rPr kumimoji="1" lang="ja-JP" altLang="en-US" sz="1600" dirty="0" smtClean="0">
                <a:solidFill>
                  <a:schemeClr val="tx1">
                    <a:lumMod val="50000"/>
                    <a:lumOff val="50000"/>
                  </a:schemeClr>
                </a:solidFill>
                <a:latin typeface="Meiryo" charset="-128"/>
                <a:ea typeface="Meiryo" charset="-128"/>
                <a:cs typeface="Meiryo" charset="-128"/>
              </a:rPr>
              <a:t>安い社会コストとフラット化</a:t>
            </a:r>
            <a:endParaRPr kumimoji="1" lang="ja-JP" altLang="en-US" sz="1600" dirty="0">
              <a:solidFill>
                <a:schemeClr val="tx1">
                  <a:lumMod val="50000"/>
                  <a:lumOff val="50000"/>
                </a:schemeClr>
              </a:solidFill>
              <a:latin typeface="Meiryo" charset="-128"/>
              <a:ea typeface="Meiryo" charset="-128"/>
              <a:cs typeface="Meiryo" charset="-128"/>
            </a:endParaRPr>
          </a:p>
        </p:txBody>
      </p:sp>
      <p:sp>
        <p:nvSpPr>
          <p:cNvPr id="143" name="テキスト ボックス 142"/>
          <p:cNvSpPr txBox="1"/>
          <p:nvPr/>
        </p:nvSpPr>
        <p:spPr>
          <a:xfrm>
            <a:off x="5668779" y="6000337"/>
            <a:ext cx="2441694" cy="338554"/>
          </a:xfrm>
          <a:prstGeom prst="rect">
            <a:avLst/>
          </a:prstGeom>
          <a:noFill/>
        </p:spPr>
        <p:txBody>
          <a:bodyPr wrap="none" rtlCol="0">
            <a:spAutoFit/>
          </a:bodyPr>
          <a:lstStyle/>
          <a:p>
            <a:pPr algn="ctr"/>
            <a:r>
              <a:rPr kumimoji="1" lang="ja-JP" altLang="en-US" sz="1600" dirty="0" smtClean="0">
                <a:solidFill>
                  <a:schemeClr val="tx1">
                    <a:lumMod val="50000"/>
                    <a:lumOff val="50000"/>
                  </a:schemeClr>
                </a:solidFill>
                <a:latin typeface="Meiryo" charset="-128"/>
                <a:ea typeface="Meiryo" charset="-128"/>
                <a:cs typeface="Meiryo" charset="-128"/>
              </a:rPr>
              <a:t>高い社会コストと階級化</a:t>
            </a:r>
            <a:endParaRPr kumimoji="1" lang="ja-JP" altLang="en-US" sz="16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49163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590" y="370662"/>
            <a:ext cx="3251200" cy="3251200"/>
          </a:xfrm>
          <a:prstGeom prst="rect">
            <a:avLst/>
          </a:prstGeom>
          <a:effectLst>
            <a:outerShdw blurRad="50800" dist="76200" dir="2700000" algn="tl" rotWithShape="0">
              <a:prstClr val="black">
                <a:alpha val="40000"/>
              </a:prstClr>
            </a:outerShdw>
          </a:effectLst>
        </p:spPr>
      </p:pic>
      <p:sp>
        <p:nvSpPr>
          <p:cNvPr id="12" name="上矢印 11"/>
          <p:cNvSpPr/>
          <p:nvPr/>
        </p:nvSpPr>
        <p:spPr>
          <a:xfrm>
            <a:off x="6056493" y="2377729"/>
            <a:ext cx="1679331" cy="3255973"/>
          </a:xfrm>
          <a:prstGeom prst="upArrow">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ハブ型社会からメッシュ型社会へ</a:t>
            </a:r>
            <a:endParaRPr kumimoji="1" lang="ja-JP" altLang="en-US" dirty="0"/>
          </a:p>
        </p:txBody>
      </p:sp>
      <p:sp>
        <p:nvSpPr>
          <p:cNvPr id="6" name="円/楕円 5"/>
          <p:cNvSpPr/>
          <p:nvPr/>
        </p:nvSpPr>
        <p:spPr>
          <a:xfrm>
            <a:off x="2131620" y="113086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円/楕円 6"/>
          <p:cNvSpPr/>
          <p:nvPr/>
        </p:nvSpPr>
        <p:spPr>
          <a:xfrm>
            <a:off x="1039420" y="1858356"/>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1039420" y="292254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2131620" y="3673965"/>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円/楕円 9"/>
          <p:cNvSpPr/>
          <p:nvPr/>
        </p:nvSpPr>
        <p:spPr>
          <a:xfrm>
            <a:off x="3179371" y="2919451"/>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円/楕円 10"/>
          <p:cNvSpPr/>
          <p:nvPr/>
        </p:nvSpPr>
        <p:spPr>
          <a:xfrm>
            <a:off x="3179371" y="1803968"/>
            <a:ext cx="347134" cy="33020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矢印コネクタ 13"/>
          <p:cNvCxnSpPr>
            <a:stCxn id="7" idx="7"/>
            <a:endCxn id="6" idx="2"/>
          </p:cNvCxnSpPr>
          <p:nvPr/>
        </p:nvCxnSpPr>
        <p:spPr>
          <a:xfrm flipV="1">
            <a:off x="1335717" y="1295968"/>
            <a:ext cx="795903" cy="610745"/>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7" idx="4"/>
            <a:endCxn id="8" idx="0"/>
          </p:cNvCxnSpPr>
          <p:nvPr/>
        </p:nvCxnSpPr>
        <p:spPr>
          <a:xfrm>
            <a:off x="1212987" y="2188556"/>
            <a:ext cx="0" cy="733992"/>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a:stCxn id="11" idx="1"/>
            <a:endCxn id="6" idx="6"/>
          </p:cNvCxnSpPr>
          <p:nvPr/>
        </p:nvCxnSpPr>
        <p:spPr>
          <a:xfrm flipH="1" flipV="1">
            <a:off x="2478754" y="1295968"/>
            <a:ext cx="751454" cy="55635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10" idx="0"/>
            <a:endCxn id="11" idx="4"/>
          </p:cNvCxnSpPr>
          <p:nvPr/>
        </p:nvCxnSpPr>
        <p:spPr>
          <a:xfrm flipV="1">
            <a:off x="3352938" y="2134168"/>
            <a:ext cx="0" cy="785283"/>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10" idx="3"/>
          </p:cNvCxnSpPr>
          <p:nvPr/>
        </p:nvCxnSpPr>
        <p:spPr>
          <a:xfrm flipH="1">
            <a:off x="2432187" y="3201294"/>
            <a:ext cx="798021" cy="556520"/>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8" idx="5"/>
            <a:endCxn id="9" idx="1"/>
          </p:cNvCxnSpPr>
          <p:nvPr/>
        </p:nvCxnSpPr>
        <p:spPr>
          <a:xfrm>
            <a:off x="1335717" y="3204391"/>
            <a:ext cx="846740" cy="51793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1"/>
            <a:endCxn id="6" idx="5"/>
          </p:cNvCxnSpPr>
          <p:nvPr/>
        </p:nvCxnSpPr>
        <p:spPr>
          <a:xfrm flipH="1" flipV="1">
            <a:off x="2427917" y="1412711"/>
            <a:ext cx="802291" cy="15550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9" idx="0"/>
            <a:endCxn id="6" idx="4"/>
          </p:cNvCxnSpPr>
          <p:nvPr/>
        </p:nvCxnSpPr>
        <p:spPr>
          <a:xfrm flipV="1">
            <a:off x="2305187" y="1461068"/>
            <a:ext cx="0" cy="22128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8" idx="7"/>
            <a:endCxn id="6" idx="3"/>
          </p:cNvCxnSpPr>
          <p:nvPr/>
        </p:nvCxnSpPr>
        <p:spPr>
          <a:xfrm flipV="1">
            <a:off x="1335717" y="1412711"/>
            <a:ext cx="846740" cy="1558194"/>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7" idx="6"/>
            <a:endCxn id="11" idx="2"/>
          </p:cNvCxnSpPr>
          <p:nvPr/>
        </p:nvCxnSpPr>
        <p:spPr>
          <a:xfrm flipV="1">
            <a:off x="1386554" y="1969068"/>
            <a:ext cx="1792817" cy="54388"/>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a:off x="1335717" y="2127320"/>
            <a:ext cx="1830975" cy="869788"/>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1271159" y="2158604"/>
            <a:ext cx="957792" cy="151536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V="1">
            <a:off x="2375037" y="2140199"/>
            <a:ext cx="899620" cy="1530751"/>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a:stCxn id="8" idx="6"/>
            <a:endCxn id="11" idx="3"/>
          </p:cNvCxnSpPr>
          <p:nvPr/>
        </p:nvCxnSpPr>
        <p:spPr>
          <a:xfrm flipV="1">
            <a:off x="1386554" y="2085811"/>
            <a:ext cx="1843654" cy="100183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V="1">
            <a:off x="1386554" y="3096851"/>
            <a:ext cx="1792817" cy="3097"/>
          </a:xfrm>
          <a:prstGeom prst="straightConnector1">
            <a:avLst/>
          </a:prstGeom>
          <a:ln w="57150">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6" name="正方形/長方形 105"/>
          <p:cNvSpPr/>
          <p:nvPr/>
        </p:nvSpPr>
        <p:spPr>
          <a:xfrm>
            <a:off x="1315172" y="4473739"/>
            <a:ext cx="1980030" cy="400110"/>
          </a:xfrm>
          <a:prstGeom prst="rect">
            <a:avLst/>
          </a:prstGeom>
        </p:spPr>
        <p:txBody>
          <a:bodyPr wrap="none">
            <a:spAutoFit/>
          </a:bodyPr>
          <a:lstStyle/>
          <a:p>
            <a:pPr algn="ctr"/>
            <a:r>
              <a:rPr lang="ja-JP" altLang="en-US" sz="2000" dirty="0" smtClean="0">
                <a:solidFill>
                  <a:schemeClr val="tx1">
                    <a:lumMod val="50000"/>
                    <a:lumOff val="50000"/>
                  </a:schemeClr>
                </a:solidFill>
                <a:latin typeface="Meiryo" charset="-128"/>
                <a:ea typeface="Meiryo" charset="-128"/>
                <a:cs typeface="Meiryo" charset="-128"/>
              </a:rPr>
              <a:t>メッシュ型社会</a:t>
            </a:r>
            <a:endParaRPr lang="ja-JP" altLang="en-US" sz="2000" dirty="0">
              <a:solidFill>
                <a:schemeClr val="tx1">
                  <a:lumMod val="50000"/>
                  <a:lumOff val="50000"/>
                </a:schemeClr>
              </a:solidFill>
              <a:latin typeface="Meiryo" charset="-128"/>
              <a:ea typeface="Meiryo" charset="-128"/>
              <a:cs typeface="Meiryo" charset="-128"/>
            </a:endParaRPr>
          </a:p>
        </p:txBody>
      </p:sp>
      <p:sp>
        <p:nvSpPr>
          <p:cNvPr id="131" name="テキスト ボックス 130"/>
          <p:cNvSpPr txBox="1"/>
          <p:nvPr/>
        </p:nvSpPr>
        <p:spPr>
          <a:xfrm>
            <a:off x="362988" y="4895038"/>
            <a:ext cx="3884397" cy="738664"/>
          </a:xfrm>
          <a:prstGeom prst="rect">
            <a:avLst/>
          </a:prstGeom>
          <a:noFill/>
        </p:spPr>
        <p:txBody>
          <a:bodyPr wrap="none" rtlCol="0">
            <a:spAutoFit/>
          </a:bodyPr>
          <a:lstStyle/>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情報の双方向性・権力の分散</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情報伝達に伴うタイムラグが発生せず</a:t>
            </a:r>
          </a:p>
          <a:p>
            <a:pPr marL="285750" indent="-285750">
              <a:buFont typeface="Wingdings" charset="2"/>
              <a:buChar char="l"/>
            </a:pPr>
            <a:r>
              <a:rPr kumimoji="1" lang="ja-JP" altLang="en-US" sz="1400" dirty="0" smtClean="0">
                <a:solidFill>
                  <a:schemeClr val="tx1">
                    <a:lumMod val="50000"/>
                    <a:lumOff val="50000"/>
                  </a:schemeClr>
                </a:solidFill>
                <a:latin typeface="Meiryo" charset="-128"/>
                <a:ea typeface="Meiryo" charset="-128"/>
                <a:cs typeface="Meiryo" charset="-128"/>
              </a:rPr>
              <a:t>仲介を無くすことで情報伝達コストが低減</a:t>
            </a:r>
            <a:endParaRPr kumimoji="1" lang="ja-JP" altLang="en-US" sz="1400" dirty="0">
              <a:solidFill>
                <a:schemeClr val="tx1">
                  <a:lumMod val="50000"/>
                  <a:lumOff val="50000"/>
                </a:schemeClr>
              </a:solidFill>
              <a:latin typeface="Meiryo" charset="-128"/>
              <a:ea typeface="Meiryo" charset="-128"/>
              <a:cs typeface="Meiryo" charset="-128"/>
            </a:endParaRPr>
          </a:p>
        </p:txBody>
      </p:sp>
      <p:sp>
        <p:nvSpPr>
          <p:cNvPr id="132" name="テキスト ボックス 131"/>
          <p:cNvSpPr txBox="1"/>
          <p:nvPr/>
        </p:nvSpPr>
        <p:spPr>
          <a:xfrm>
            <a:off x="827859" y="5635243"/>
            <a:ext cx="2954655" cy="369332"/>
          </a:xfrm>
          <a:prstGeom prst="rect">
            <a:avLst/>
          </a:prstGeom>
          <a:noFill/>
        </p:spPr>
        <p:txBody>
          <a:bodyPr wrap="none" rtlCol="0">
            <a:spAutoFit/>
          </a:bodyPr>
          <a:lstStyle/>
          <a:p>
            <a:pPr algn="ctr"/>
            <a:r>
              <a:rPr kumimoji="1" lang="ja-JP" altLang="en-US" b="1" dirty="0" smtClean="0">
                <a:solidFill>
                  <a:schemeClr val="tx1">
                    <a:lumMod val="50000"/>
                    <a:lumOff val="50000"/>
                  </a:schemeClr>
                </a:solidFill>
                <a:latin typeface="Meiryo" charset="-128"/>
                <a:ea typeface="Meiryo" charset="-128"/>
                <a:cs typeface="Meiryo" charset="-128"/>
              </a:rPr>
              <a:t>シェアリング・エコノミー</a:t>
            </a:r>
            <a:endParaRPr kumimoji="1" lang="ja-JP" altLang="en-US" b="1" dirty="0">
              <a:solidFill>
                <a:schemeClr val="tx1">
                  <a:lumMod val="50000"/>
                  <a:lumOff val="50000"/>
                </a:schemeClr>
              </a:solidFill>
              <a:latin typeface="Meiryo" charset="-128"/>
              <a:ea typeface="Meiryo" charset="-128"/>
              <a:cs typeface="Meiryo" charset="-128"/>
            </a:endParaRPr>
          </a:p>
        </p:txBody>
      </p:sp>
      <p:sp>
        <p:nvSpPr>
          <p:cNvPr id="142" name="テキスト ボックス 141"/>
          <p:cNvSpPr txBox="1"/>
          <p:nvPr/>
        </p:nvSpPr>
        <p:spPr>
          <a:xfrm>
            <a:off x="856930" y="6000337"/>
            <a:ext cx="2852063" cy="338554"/>
          </a:xfrm>
          <a:prstGeom prst="rect">
            <a:avLst/>
          </a:prstGeom>
          <a:noFill/>
        </p:spPr>
        <p:txBody>
          <a:bodyPr wrap="none" rtlCol="0">
            <a:spAutoFit/>
          </a:bodyPr>
          <a:lstStyle/>
          <a:p>
            <a:pPr algn="ctr"/>
            <a:r>
              <a:rPr kumimoji="1" lang="ja-JP" altLang="en-US" sz="1600" dirty="0" smtClean="0">
                <a:solidFill>
                  <a:schemeClr val="tx1">
                    <a:lumMod val="50000"/>
                    <a:lumOff val="50000"/>
                  </a:schemeClr>
                </a:solidFill>
                <a:latin typeface="Meiryo" charset="-128"/>
                <a:ea typeface="Meiryo" charset="-128"/>
                <a:cs typeface="Meiryo" charset="-128"/>
              </a:rPr>
              <a:t>安い社会コストとフラット化</a:t>
            </a:r>
            <a:endParaRPr kumimoji="1" lang="ja-JP" altLang="en-US" sz="1600" dirty="0">
              <a:solidFill>
                <a:schemeClr val="tx1">
                  <a:lumMod val="50000"/>
                  <a:lumOff val="50000"/>
                </a:schemeClr>
              </a:solidFill>
              <a:latin typeface="Meiryo" charset="-128"/>
              <a:ea typeface="Meiryo" charset="-128"/>
              <a:cs typeface="Meiryo" charset="-128"/>
            </a:endParaRPr>
          </a:p>
        </p:txBody>
      </p:sp>
      <p:sp>
        <p:nvSpPr>
          <p:cNvPr id="4" name="ホームベース 3"/>
          <p:cNvSpPr/>
          <p:nvPr/>
        </p:nvSpPr>
        <p:spPr>
          <a:xfrm flipH="1">
            <a:off x="5137858" y="3396772"/>
            <a:ext cx="3373931" cy="631306"/>
          </a:xfrm>
          <a:prstGeom prst="homePlate">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インターネット</a:t>
            </a:r>
            <a:endParaRPr kumimoji="1" lang="ja-JP" altLang="en-US" sz="2400" dirty="0">
              <a:solidFill>
                <a:srgbClr val="FFFFFF"/>
              </a:solidFill>
              <a:latin typeface="Meiryo" charset="-128"/>
              <a:ea typeface="Meiryo" charset="-128"/>
              <a:cs typeface="Meiryo" charset="-128"/>
            </a:endParaRPr>
          </a:p>
        </p:txBody>
      </p:sp>
      <p:sp>
        <p:nvSpPr>
          <p:cNvPr id="58" name="ホームベース 57"/>
          <p:cNvSpPr/>
          <p:nvPr/>
        </p:nvSpPr>
        <p:spPr>
          <a:xfrm flipH="1">
            <a:off x="5137858" y="4079060"/>
            <a:ext cx="3373931" cy="631306"/>
          </a:xfrm>
          <a:prstGeom prst="homePlate">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ソーシャル</a:t>
            </a:r>
            <a:endParaRPr kumimoji="1" lang="ja-JP" altLang="en-US" sz="2400" dirty="0">
              <a:solidFill>
                <a:srgbClr val="FFFFFF"/>
              </a:solidFill>
              <a:latin typeface="Meiryo" charset="-128"/>
              <a:ea typeface="Meiryo" charset="-128"/>
              <a:cs typeface="Meiryo" charset="-128"/>
            </a:endParaRPr>
          </a:p>
        </p:txBody>
      </p:sp>
      <p:sp>
        <p:nvSpPr>
          <p:cNvPr id="60" name="ホームベース 59"/>
          <p:cNvSpPr/>
          <p:nvPr/>
        </p:nvSpPr>
        <p:spPr>
          <a:xfrm flipH="1">
            <a:off x="5137858" y="4763795"/>
            <a:ext cx="3373931" cy="631306"/>
          </a:xfrm>
          <a:prstGeom prst="homePlate">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FFFFFF"/>
                </a:solidFill>
                <a:latin typeface="Meiryo" charset="-128"/>
                <a:ea typeface="Meiryo" charset="-128"/>
                <a:cs typeface="Meiryo" charset="-128"/>
              </a:rPr>
              <a:t>IoT</a:t>
            </a:r>
            <a:endParaRPr kumimoji="1" lang="ja-JP" altLang="en-US" sz="2400" dirty="0">
              <a:solidFill>
                <a:srgbClr val="FFFFFF"/>
              </a:solidFill>
              <a:latin typeface="Meiryo" charset="-128"/>
              <a:ea typeface="Meiryo" charset="-128"/>
              <a:cs typeface="Meiryo" charset="-128"/>
            </a:endParaRPr>
          </a:p>
        </p:txBody>
      </p:sp>
      <p:sp>
        <p:nvSpPr>
          <p:cNvPr id="13" name="テキスト ボックス 12"/>
          <p:cNvSpPr txBox="1"/>
          <p:nvPr/>
        </p:nvSpPr>
        <p:spPr>
          <a:xfrm>
            <a:off x="5746251" y="1802417"/>
            <a:ext cx="2236510" cy="707886"/>
          </a:xfrm>
          <a:prstGeom prst="rect">
            <a:avLst/>
          </a:prstGeom>
          <a:noFill/>
        </p:spPr>
        <p:txBody>
          <a:bodyPr wrap="none" rtlCol="0">
            <a:spAutoFit/>
          </a:bodyPr>
          <a:lstStyle/>
          <a:p>
            <a:r>
              <a:rPr kumimoji="1" lang="ja-JP" altLang="en-US" sz="4000" b="1" smtClean="0">
                <a:solidFill>
                  <a:schemeClr val="bg1"/>
                </a:solidFill>
                <a:latin typeface="Meiryo" charset="-128"/>
                <a:ea typeface="Meiryo" charset="-128"/>
                <a:cs typeface="Meiryo" charset="-128"/>
              </a:rPr>
              <a:t>クラウド</a:t>
            </a:r>
            <a:endParaRPr kumimoji="1" lang="ja-JP" altLang="en-US" sz="4000" b="1">
              <a:solidFill>
                <a:schemeClr val="bg1"/>
              </a:solidFill>
              <a:latin typeface="Meiryo" charset="-128"/>
              <a:ea typeface="Meiryo" charset="-128"/>
              <a:cs typeface="Meiryo" charset="-128"/>
            </a:endParaRPr>
          </a:p>
        </p:txBody>
      </p:sp>
      <p:sp>
        <p:nvSpPr>
          <p:cNvPr id="63" name="テキスト ボックス 62"/>
          <p:cNvSpPr txBox="1"/>
          <p:nvPr/>
        </p:nvSpPr>
        <p:spPr>
          <a:xfrm>
            <a:off x="5767935" y="5742519"/>
            <a:ext cx="2236510" cy="707886"/>
          </a:xfrm>
          <a:prstGeom prst="rect">
            <a:avLst/>
          </a:prstGeom>
          <a:noFill/>
        </p:spPr>
        <p:txBody>
          <a:bodyPr wrap="none" rtlCol="0">
            <a:spAutoFit/>
          </a:bodyPr>
          <a:lstStyle/>
          <a:p>
            <a:r>
              <a:rPr kumimoji="1" lang="ja-JP" altLang="en-US" sz="4000" b="1" smtClean="0">
                <a:solidFill>
                  <a:srgbClr val="C00000"/>
                </a:solidFill>
                <a:latin typeface="Meiryo" charset="-128"/>
                <a:ea typeface="Meiryo" charset="-128"/>
                <a:cs typeface="Meiryo" charset="-128"/>
              </a:rPr>
              <a:t>オープン</a:t>
            </a:r>
            <a:endParaRPr kumimoji="1" lang="ja-JP" altLang="en-US" sz="4000" b="1"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99421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ビジネスの現実と課題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53807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kumimoji="1" lang="en-US" altLang="ja-JP" dirty="0" smtClean="0"/>
              <a:t>SI</a:t>
            </a:r>
            <a:r>
              <a:rPr kumimoji="1" lang="ja-JP" altLang="en-US" dirty="0" smtClean="0"/>
              <a:t>ビジネスの構造的不幸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納得頂くまで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誰が、何に、どう使うかが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0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従来型ＳＩ</a:t>
            </a:r>
            <a:r>
              <a:rPr kumimoji="1" lang="ja-JP" altLang="en-US" dirty="0" smtClean="0"/>
              <a:t>事業の構造的限界</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grpSp>
        <p:nvGrpSpPr>
          <p:cNvPr id="21" name="図形グループ 20"/>
          <p:cNvGrpSpPr/>
          <p:nvPr/>
        </p:nvGrpSpPr>
        <p:grpSpPr>
          <a:xfrm>
            <a:off x="1798638" y="901700"/>
            <a:ext cx="5543550" cy="1892300"/>
            <a:chOff x="1798638" y="901700"/>
            <a:chExt cx="5543550" cy="1892300"/>
          </a:xfrm>
        </p:grpSpPr>
        <p:sp>
          <p:nvSpPr>
            <p:cNvPr id="4" name="正方形/長方形 3"/>
            <p:cNvSpPr/>
            <p:nvPr/>
          </p:nvSpPr>
          <p:spPr>
            <a:xfrm>
              <a:off x="1798638" y="901700"/>
              <a:ext cx="5543550" cy="4064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クラウドや人工知能などのイノベーション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5" name="正方形/長方形 4"/>
            <p:cNvSpPr/>
            <p:nvPr/>
          </p:nvSpPr>
          <p:spPr>
            <a:xfrm>
              <a:off x="1798638"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SaaS</a:t>
              </a:r>
              <a:r>
                <a:rPr kumimoji="1" lang="ja-JP" altLang="en-US" sz="1200" dirty="0" smtClean="0">
                  <a:solidFill>
                    <a:srgbClr val="FFFFFF"/>
                  </a:solidFill>
                  <a:latin typeface="ＭＳ Ｐゴシック"/>
                  <a:ea typeface="ＭＳ Ｐゴシック"/>
                  <a:cs typeface="ＭＳ Ｐゴシック"/>
                </a:rPr>
                <a:t>適用領域の拡大</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736182"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SDI(Software Defined Infra.)</a:t>
              </a:r>
            </a:p>
            <a:p>
              <a:pPr algn="ctr"/>
              <a:r>
                <a:rPr kumimoji="1" lang="en-US" altLang="ja-JP" sz="1000" dirty="0" smtClean="0">
                  <a:solidFill>
                    <a:srgbClr val="FFFFFF"/>
                  </a:solidFill>
                  <a:latin typeface="ＭＳ Ｐゴシック"/>
                  <a:ea typeface="ＭＳ Ｐゴシック"/>
                  <a:cs typeface="ＭＳ Ｐゴシック"/>
                </a:rPr>
                <a:t>Infrastructure as a Code</a:t>
              </a:r>
              <a:endParaRPr kumimoji="1" lang="ja-JP" altLang="en-US" sz="1000" dirty="0">
                <a:solidFill>
                  <a:srgbClr val="FFFFFF"/>
                </a:solidFill>
                <a:latin typeface="ＭＳ Ｐゴシック"/>
                <a:ea typeface="ＭＳ Ｐゴシック"/>
                <a:cs typeface="ＭＳ Ｐゴシック"/>
              </a:endParaRPr>
            </a:p>
          </p:txBody>
        </p:sp>
        <p:sp>
          <p:nvSpPr>
            <p:cNvPr id="7" name="正方形/長方形 6"/>
            <p:cNvSpPr/>
            <p:nvPr/>
          </p:nvSpPr>
          <p:spPr>
            <a:xfrm>
              <a:off x="5673726"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運用の自動化・自律化</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5673726"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798638"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受託開発業務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736182"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インフラ販売</a:t>
              </a:r>
              <a:r>
                <a:rPr lang="ja-JP" altLang="en-US" sz="1200" dirty="0" smtClean="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構築</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業務の減少</a:t>
              </a:r>
              <a:endParaRPr kumimoji="1" lang="ja-JP" altLang="en-US" sz="1200" dirty="0">
                <a:solidFill>
                  <a:srgbClr val="FFFFFF"/>
                </a:solidFill>
                <a:latin typeface="ＭＳ Ｐゴシック"/>
                <a:ea typeface="ＭＳ Ｐゴシック"/>
                <a:cs typeface="ＭＳ Ｐゴシック"/>
              </a:endParaRPr>
            </a:p>
          </p:txBody>
        </p:sp>
        <p:cxnSp>
          <p:nvCxnSpPr>
            <p:cNvPr id="22" name="直線矢印コネクタ 21"/>
            <p:cNvCxnSpPr>
              <a:stCxn id="4" idx="2"/>
              <a:endCxn id="5" idx="0"/>
            </p:cNvCxnSpPr>
            <p:nvPr/>
          </p:nvCxnSpPr>
          <p:spPr>
            <a:xfrm flipH="1">
              <a:off x="2632869"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4" idx="2"/>
              <a:endCxn id="6" idx="0"/>
            </p:cNvCxnSpPr>
            <p:nvPr/>
          </p:nvCxnSpPr>
          <p:spPr>
            <a:xfrm>
              <a:off x="4570413" y="1308100"/>
              <a:ext cx="0"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4" idx="2"/>
              <a:endCxn id="7" idx="0"/>
            </p:cNvCxnSpPr>
            <p:nvPr/>
          </p:nvCxnSpPr>
          <p:spPr>
            <a:xfrm>
              <a:off x="4570413"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6" idx="2"/>
              <a:endCxn id="10" idx="0"/>
            </p:cNvCxnSpPr>
            <p:nvPr/>
          </p:nvCxnSpPr>
          <p:spPr>
            <a:xfrm>
              <a:off x="4570413"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5" idx="2"/>
              <a:endCxn id="9" idx="0"/>
            </p:cNvCxnSpPr>
            <p:nvPr/>
          </p:nvCxnSpPr>
          <p:spPr>
            <a:xfrm>
              <a:off x="2632869"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7" idx="2"/>
              <a:endCxn id="8" idx="0"/>
            </p:cNvCxnSpPr>
            <p:nvPr/>
          </p:nvCxnSpPr>
          <p:spPr>
            <a:xfrm>
              <a:off x="6507957"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798638" y="4629150"/>
            <a:ext cx="5543550" cy="1841500"/>
            <a:chOff x="1798638" y="4629150"/>
            <a:chExt cx="5543550" cy="1841500"/>
          </a:xfrm>
        </p:grpSpPr>
        <p:sp>
          <p:nvSpPr>
            <p:cNvPr id="11" name="正方形/長方形 10"/>
            <p:cNvSpPr/>
            <p:nvPr/>
          </p:nvSpPr>
          <p:spPr>
            <a:xfrm>
              <a:off x="5673726"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ライセンス販売</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673726"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OSS</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736182"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DevOps</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98638"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アジャイル開発</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798638" y="6064250"/>
              <a:ext cx="5543550" cy="4064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ビジネス・スピードの加速</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3736182"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開発・運用方法</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の変革</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798638"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既存開発スキル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の限界</a:t>
              </a:r>
              <a:endParaRPr kumimoji="1" lang="ja-JP" altLang="en-US" sz="1200" dirty="0">
                <a:solidFill>
                  <a:srgbClr val="FFFFFF"/>
                </a:solidFill>
                <a:latin typeface="ＭＳ Ｐゴシック"/>
                <a:ea typeface="ＭＳ Ｐゴシック"/>
                <a:cs typeface="ＭＳ Ｐゴシック"/>
              </a:endParaRPr>
            </a:p>
          </p:txBody>
        </p:sp>
        <p:cxnSp>
          <p:nvCxnSpPr>
            <p:cNvPr id="67" name="直線矢印コネクタ 66"/>
            <p:cNvCxnSpPr>
              <a:stCxn id="13" idx="0"/>
              <a:endCxn id="16" idx="2"/>
            </p:cNvCxnSpPr>
            <p:nvPr/>
          </p:nvCxnSpPr>
          <p:spPr>
            <a:xfrm flipV="1">
              <a:off x="4570413"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14" idx="0"/>
              <a:endCxn id="17" idx="2"/>
            </p:cNvCxnSpPr>
            <p:nvPr/>
          </p:nvCxnSpPr>
          <p:spPr>
            <a:xfrm flipV="1">
              <a:off x="2632869"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2" idx="0"/>
              <a:endCxn id="11" idx="2"/>
            </p:cNvCxnSpPr>
            <p:nvPr/>
          </p:nvCxnSpPr>
          <p:spPr>
            <a:xfrm flipV="1">
              <a:off x="6507957"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15" idx="0"/>
              <a:endCxn id="13" idx="2"/>
            </p:cNvCxnSpPr>
            <p:nvPr/>
          </p:nvCxnSpPr>
          <p:spPr>
            <a:xfrm flipV="1">
              <a:off x="4570413" y="5664200"/>
              <a:ext cx="0"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15" idx="0"/>
              <a:endCxn id="14" idx="2"/>
            </p:cNvCxnSpPr>
            <p:nvPr/>
          </p:nvCxnSpPr>
          <p:spPr>
            <a:xfrm flipH="1" flipV="1">
              <a:off x="2632869"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5" idx="0"/>
              <a:endCxn id="12" idx="2"/>
            </p:cNvCxnSpPr>
            <p:nvPr/>
          </p:nvCxnSpPr>
          <p:spPr>
            <a:xfrm flipV="1">
              <a:off x="4570413"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5" name="図形グループ 24"/>
          <p:cNvGrpSpPr/>
          <p:nvPr/>
        </p:nvGrpSpPr>
        <p:grpSpPr>
          <a:xfrm>
            <a:off x="1422400" y="2794000"/>
            <a:ext cx="6292850" cy="1835150"/>
            <a:chOff x="1422400" y="2794000"/>
            <a:chExt cx="6292850" cy="1835150"/>
          </a:xfrm>
        </p:grpSpPr>
        <p:sp>
          <p:nvSpPr>
            <p:cNvPr id="30" name="正方形/長方形 29"/>
            <p:cNvSpPr/>
            <p:nvPr/>
          </p:nvSpPr>
          <p:spPr>
            <a:xfrm>
              <a:off x="1422400" y="3257550"/>
              <a:ext cx="6292850" cy="9525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797050"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既存収益モデル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の崩壊</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734594"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既存スキル・人材</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の不適合</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672138"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採用できる</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若者人材の減少</a:t>
              </a:r>
              <a:endParaRPr kumimoji="1" lang="ja-JP" altLang="en-US" sz="1200" dirty="0">
                <a:solidFill>
                  <a:srgbClr val="FFFFFF"/>
                </a:solidFill>
                <a:latin typeface="ＭＳ Ｐゴシック"/>
                <a:ea typeface="ＭＳ Ｐゴシック"/>
                <a:cs typeface="ＭＳ Ｐゴシック"/>
              </a:endParaRPr>
            </a:p>
          </p:txBody>
        </p:sp>
        <p:cxnSp>
          <p:nvCxnSpPr>
            <p:cNvPr id="34" name="直線矢印コネクタ 33"/>
            <p:cNvCxnSpPr>
              <a:stCxn id="9" idx="2"/>
              <a:endCxn id="30" idx="0"/>
            </p:cNvCxnSpPr>
            <p:nvPr/>
          </p:nvCxnSpPr>
          <p:spPr>
            <a:xfrm>
              <a:off x="2632869" y="2794000"/>
              <a:ext cx="1935956"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2"/>
              <a:endCxn id="30" idx="0"/>
            </p:cNvCxnSpPr>
            <p:nvPr/>
          </p:nvCxnSpPr>
          <p:spPr>
            <a:xfrm flipH="1">
              <a:off x="4568825" y="2794000"/>
              <a:ext cx="1588"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8" idx="2"/>
              <a:endCxn id="30" idx="0"/>
            </p:cNvCxnSpPr>
            <p:nvPr/>
          </p:nvCxnSpPr>
          <p:spPr>
            <a:xfrm flipH="1">
              <a:off x="4568825" y="2794000"/>
              <a:ext cx="1939132"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6" idx="0"/>
              <a:endCxn id="30" idx="2"/>
            </p:cNvCxnSpPr>
            <p:nvPr/>
          </p:nvCxnSpPr>
          <p:spPr>
            <a:xfrm flipH="1" flipV="1">
              <a:off x="4568825" y="4210050"/>
              <a:ext cx="1588"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17" idx="0"/>
              <a:endCxn id="30" idx="2"/>
            </p:cNvCxnSpPr>
            <p:nvPr/>
          </p:nvCxnSpPr>
          <p:spPr>
            <a:xfrm flipV="1">
              <a:off x="2632869" y="4210050"/>
              <a:ext cx="1935956"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11" idx="0"/>
              <a:endCxn id="30" idx="2"/>
            </p:cNvCxnSpPr>
            <p:nvPr/>
          </p:nvCxnSpPr>
          <p:spPr>
            <a:xfrm flipH="1" flipV="1">
              <a:off x="4568825" y="4210050"/>
              <a:ext cx="1939132"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2813505" y="3264932"/>
              <a:ext cx="3513815"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dirty="0" smtClean="0">
                  <a:solidFill>
                    <a:srgbClr val="FF6600"/>
                  </a:solidFill>
                </a:rPr>
                <a:t>これまでの</a:t>
              </a:r>
              <a:r>
                <a:rPr kumimoji="1" lang="en-US" altLang="ja-JP" dirty="0" smtClean="0">
                  <a:solidFill>
                    <a:srgbClr val="FF6600"/>
                  </a:solidFill>
                </a:rPr>
                <a:t>SI</a:t>
              </a:r>
              <a:r>
                <a:rPr kumimoji="1" lang="ja-JP" altLang="en-US" dirty="0" smtClean="0">
                  <a:solidFill>
                    <a:srgbClr val="FF6600"/>
                  </a:solidFill>
                </a:rPr>
                <a:t>事業が難しくなる理由</a:t>
              </a:r>
              <a:endParaRPr kumimoji="1" lang="ja-JP" altLang="en-US" dirty="0">
                <a:solidFill>
                  <a:srgbClr val="FF6600"/>
                </a:solidFill>
              </a:endParaRPr>
            </a:p>
          </p:txBody>
        </p:sp>
      </p:grpSp>
    </p:spTree>
    <p:extLst>
      <p:ext uri="{BB962C8B-B14F-4D97-AF65-F5344CB8AC3E}">
        <p14:creationId xmlns:p14="http://schemas.microsoft.com/office/powerpoint/2010/main" val="15146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3" name="タイトル 1"/>
          <p:cNvSpPr txBox="1">
            <a:spLocks/>
          </p:cNvSpPr>
          <p:nvPr/>
        </p:nvSpPr>
        <p:spPr>
          <a:xfrm>
            <a:off x="457200" y="214874"/>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成長を続けてきた</a:t>
            </a:r>
            <a:r>
              <a:rPr lang="en-US" altLang="ja-JP" dirty="0" smtClean="0"/>
              <a:t>SI</a:t>
            </a:r>
            <a:r>
              <a:rPr lang="ja-JP" altLang="en-US" dirty="0" smtClean="0"/>
              <a:t>産業</a:t>
            </a:r>
            <a:endParaRPr lang="ja-JP" altLang="ja-JP" dirty="0"/>
          </a:p>
        </p:txBody>
      </p:sp>
      <p:sp>
        <p:nvSpPr>
          <p:cNvPr id="6" name="テキスト ボックス 5"/>
          <p:cNvSpPr txBox="1"/>
          <p:nvPr/>
        </p:nvSpPr>
        <p:spPr>
          <a:xfrm>
            <a:off x="4126254" y="6149648"/>
            <a:ext cx="4603068" cy="246221"/>
          </a:xfrm>
          <a:prstGeom prst="rect">
            <a:avLst/>
          </a:prstGeom>
          <a:noFill/>
        </p:spPr>
        <p:txBody>
          <a:bodyPr wrap="none" rtlCol="0">
            <a:spAutoFit/>
          </a:bodyPr>
          <a:lstStyle/>
          <a:p>
            <a:r>
              <a:rPr lang="ja-JP" altLang="ja-JP" sz="1000" dirty="0">
                <a:latin typeface="メイリオ"/>
                <a:ea typeface="メイリオ"/>
                <a:cs typeface="メイリオ"/>
              </a:rPr>
              <a:t>出典</a:t>
            </a:r>
            <a:r>
              <a:rPr lang="ja-JP" altLang="ja-JP" sz="1000" dirty="0" smtClean="0">
                <a:latin typeface="メイリオ"/>
                <a:ea typeface="メイリオ"/>
                <a:cs typeface="メイリオ"/>
              </a:rPr>
              <a:t>：</a:t>
            </a:r>
            <a:r>
              <a:rPr lang="ja-JP" altLang="en-US" sz="1000" dirty="0">
                <a:latin typeface="メイリオ"/>
                <a:ea typeface="メイリオ"/>
                <a:cs typeface="メイリオ"/>
              </a:rPr>
              <a:t>経済産業省・特定サービス産業実態調査 （</a:t>
            </a:r>
            <a:r>
              <a:rPr lang="en-US" altLang="ja-JP" sz="1000" dirty="0">
                <a:latin typeface="メイリオ"/>
                <a:ea typeface="メイリオ"/>
                <a:cs typeface="メイリオ"/>
                <a:hlinkClick r:id="rId2"/>
              </a:rPr>
              <a:t>http://www.meti.go.jp</a:t>
            </a:r>
            <a:r>
              <a:rPr lang="ja-JP" altLang="en-US" sz="1000" dirty="0" smtClean="0">
                <a:latin typeface="メイリオ"/>
                <a:ea typeface="メイリオ"/>
                <a:cs typeface="メイリオ"/>
              </a:rPr>
              <a:t>）</a:t>
            </a:r>
            <a:endParaRPr kumimoji="1" lang="ja-JP" altLang="en-US" sz="1000" dirty="0">
              <a:latin typeface="メイリオ"/>
              <a:ea typeface="メイリオ"/>
              <a:cs typeface="メイリオ"/>
            </a:endParaRPr>
          </a:p>
        </p:txBody>
      </p:sp>
      <p:graphicFrame>
        <p:nvGraphicFramePr>
          <p:cNvPr id="8" name="グラフ 7"/>
          <p:cNvGraphicFramePr>
            <a:graphicFrameLocks/>
          </p:cNvGraphicFramePr>
          <p:nvPr>
            <p:extLst>
              <p:ext uri="{D42A27DB-BD31-4B8C-83A1-F6EECF244321}">
                <p14:modId xmlns:p14="http://schemas.microsoft.com/office/powerpoint/2010/main" val="2593707568"/>
              </p:ext>
            </p:extLst>
          </p:nvPr>
        </p:nvGraphicFramePr>
        <p:xfrm>
          <a:off x="307552" y="806824"/>
          <a:ext cx="8627272" cy="5219714"/>
        </p:xfrm>
        <a:graphic>
          <a:graphicData uri="http://schemas.openxmlformats.org/drawingml/2006/chart">
            <c:chart xmlns:c="http://schemas.openxmlformats.org/drawingml/2006/chart" xmlns:r="http://schemas.openxmlformats.org/officeDocument/2006/relationships" r:id="rId3"/>
          </a:graphicData>
        </a:graphic>
      </p:graphicFrame>
      <p:sp>
        <p:nvSpPr>
          <p:cNvPr id="9" name="四角形吹き出し 8"/>
          <p:cNvSpPr/>
          <p:nvPr/>
        </p:nvSpPr>
        <p:spPr>
          <a:xfrm>
            <a:off x="869435" y="4057051"/>
            <a:ext cx="940915" cy="490533"/>
          </a:xfrm>
          <a:prstGeom prst="wedgeRectCallout">
            <a:avLst>
              <a:gd name="adj1" fmla="val 29786"/>
              <a:gd name="adj2" fmla="val 17828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情報処理</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黎明期</a:t>
            </a:r>
            <a:endParaRPr kumimoji="1" lang="ja-JP" altLang="en-US" sz="1050" dirty="0">
              <a:solidFill>
                <a:srgbClr val="FFFFFF"/>
              </a:solidFill>
              <a:latin typeface="メイリオ"/>
              <a:ea typeface="メイリオ"/>
              <a:cs typeface="メイリオ"/>
            </a:endParaRPr>
          </a:p>
        </p:txBody>
      </p:sp>
      <p:sp>
        <p:nvSpPr>
          <p:cNvPr id="10" name="四角形吹き出し 9"/>
          <p:cNvSpPr/>
          <p:nvPr/>
        </p:nvSpPr>
        <p:spPr>
          <a:xfrm>
            <a:off x="2209213" y="3811784"/>
            <a:ext cx="940915" cy="490533"/>
          </a:xfrm>
          <a:prstGeom prst="wedgeRectCallout">
            <a:avLst>
              <a:gd name="adj1" fmla="val -15027"/>
              <a:gd name="adj2" fmla="val 221045"/>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ソフトウェア開発の始まり</a:t>
            </a:r>
            <a:endParaRPr kumimoji="1" lang="ja-JP" altLang="en-US" sz="1050" dirty="0">
              <a:solidFill>
                <a:srgbClr val="FFFFFF"/>
              </a:solidFill>
              <a:latin typeface="メイリオ"/>
              <a:ea typeface="メイリオ"/>
              <a:cs typeface="メイリオ"/>
            </a:endParaRPr>
          </a:p>
        </p:txBody>
      </p:sp>
      <p:sp>
        <p:nvSpPr>
          <p:cNvPr id="11" name="四角形吹き出し 10"/>
          <p:cNvSpPr/>
          <p:nvPr/>
        </p:nvSpPr>
        <p:spPr>
          <a:xfrm>
            <a:off x="3378093" y="3559660"/>
            <a:ext cx="940915" cy="490533"/>
          </a:xfrm>
          <a:prstGeom prst="wedgeRectCallout">
            <a:avLst>
              <a:gd name="adj1" fmla="val 34331"/>
              <a:gd name="adj2" fmla="val 191278"/>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メイリオ"/>
                <a:ea typeface="メイリオ"/>
                <a:cs typeface="メイリオ"/>
              </a:rPr>
              <a:t>SI</a:t>
            </a:r>
            <a:r>
              <a:rPr kumimoji="1" lang="ja-JP" altLang="en-US" sz="1050" dirty="0" smtClean="0">
                <a:solidFill>
                  <a:srgbClr val="FFFFFF"/>
                </a:solidFill>
                <a:latin typeface="メイリオ"/>
                <a:ea typeface="メイリオ"/>
                <a:cs typeface="メイリオ"/>
              </a:rPr>
              <a:t>事業者</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勃興期</a:t>
            </a:r>
            <a:endParaRPr kumimoji="1" lang="ja-JP" altLang="en-US" sz="1050" dirty="0">
              <a:solidFill>
                <a:srgbClr val="FFFFFF"/>
              </a:solidFill>
              <a:latin typeface="メイリオ"/>
              <a:ea typeface="メイリオ"/>
              <a:cs typeface="メイリオ"/>
            </a:endParaRPr>
          </a:p>
        </p:txBody>
      </p:sp>
      <p:sp>
        <p:nvSpPr>
          <p:cNvPr id="12" name="四角形吹き出し 11"/>
          <p:cNvSpPr/>
          <p:nvPr/>
        </p:nvSpPr>
        <p:spPr>
          <a:xfrm>
            <a:off x="4568154" y="2930564"/>
            <a:ext cx="940915" cy="490533"/>
          </a:xfrm>
          <a:prstGeom prst="wedgeRectCallout">
            <a:avLst>
              <a:gd name="adj1" fmla="val -1754"/>
              <a:gd name="adj2" fmla="val 25733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クラサバ</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時代</a:t>
            </a:r>
            <a:endParaRPr kumimoji="1" lang="ja-JP" altLang="en-US" sz="1050" dirty="0">
              <a:solidFill>
                <a:srgbClr val="FFFFFF"/>
              </a:solidFill>
              <a:latin typeface="メイリオ"/>
              <a:ea typeface="メイリオ"/>
              <a:cs typeface="メイリオ"/>
            </a:endParaRPr>
          </a:p>
        </p:txBody>
      </p:sp>
      <p:sp>
        <p:nvSpPr>
          <p:cNvPr id="13" name="四角形吹き出し 12"/>
          <p:cNvSpPr/>
          <p:nvPr/>
        </p:nvSpPr>
        <p:spPr>
          <a:xfrm>
            <a:off x="5742199" y="2286466"/>
            <a:ext cx="940915" cy="490533"/>
          </a:xfrm>
          <a:prstGeom prst="wedgeRectCallout">
            <a:avLst>
              <a:gd name="adj1" fmla="val -1754"/>
              <a:gd name="adj2" fmla="val 267958"/>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smtClean="0">
                <a:solidFill>
                  <a:srgbClr val="FFFFFF"/>
                </a:solidFill>
                <a:latin typeface="メイリオ"/>
                <a:ea typeface="メイリオ"/>
                <a:cs typeface="メイリオ"/>
              </a:rPr>
              <a:t>パッケージシステム全盛期</a:t>
            </a:r>
            <a:endParaRPr kumimoji="1" lang="ja-JP" altLang="en-US" sz="1050" dirty="0">
              <a:solidFill>
                <a:srgbClr val="FFFFFF"/>
              </a:solidFill>
              <a:latin typeface="メイリオ"/>
              <a:ea typeface="メイリオ"/>
              <a:cs typeface="メイリオ"/>
            </a:endParaRPr>
          </a:p>
        </p:txBody>
      </p:sp>
      <p:sp>
        <p:nvSpPr>
          <p:cNvPr id="14" name="四角形吹き出し 13"/>
          <p:cNvSpPr/>
          <p:nvPr/>
        </p:nvSpPr>
        <p:spPr>
          <a:xfrm>
            <a:off x="6821436" y="1795933"/>
            <a:ext cx="940915" cy="490533"/>
          </a:xfrm>
          <a:prstGeom prst="wedgeRectCallout">
            <a:avLst>
              <a:gd name="adj1" fmla="val -37343"/>
              <a:gd name="adj2" fmla="val 25520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インターネット・</a:t>
            </a:r>
            <a:r>
              <a:rPr kumimoji="1" lang="en-US" altLang="ja-JP" sz="1050" dirty="0" smtClean="0">
                <a:solidFill>
                  <a:srgbClr val="FFFFFF"/>
                </a:solidFill>
                <a:latin typeface="メイリオ"/>
                <a:ea typeface="メイリオ"/>
                <a:cs typeface="メイリオ"/>
              </a:rPr>
              <a:t>Web</a:t>
            </a:r>
            <a:r>
              <a:rPr kumimoji="1" lang="ja-JP" altLang="en-US" sz="1050" dirty="0" smtClean="0">
                <a:solidFill>
                  <a:srgbClr val="FFFFFF"/>
                </a:solidFill>
                <a:latin typeface="メイリオ"/>
                <a:ea typeface="メイリオ"/>
                <a:cs typeface="メイリオ"/>
              </a:rPr>
              <a:t>の時代</a:t>
            </a:r>
            <a:endParaRPr kumimoji="1" lang="en-US" altLang="ja-JP" sz="1050" dirty="0" smtClean="0">
              <a:solidFill>
                <a:srgbClr val="FFFFFF"/>
              </a:solidFill>
              <a:latin typeface="メイリオ"/>
              <a:ea typeface="メイリオ"/>
              <a:cs typeface="メイリオ"/>
            </a:endParaRPr>
          </a:p>
        </p:txBody>
      </p:sp>
      <p:sp>
        <p:nvSpPr>
          <p:cNvPr id="15" name="四角形吹き出し 14"/>
          <p:cNvSpPr/>
          <p:nvPr/>
        </p:nvSpPr>
        <p:spPr>
          <a:xfrm>
            <a:off x="7668588" y="1032329"/>
            <a:ext cx="940915" cy="490533"/>
          </a:xfrm>
          <a:prstGeom prst="wedgeRectCallout">
            <a:avLst>
              <a:gd name="adj1" fmla="val -28140"/>
              <a:gd name="adj2" fmla="val 204565"/>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クラウドの世界</a:t>
            </a:r>
            <a:endParaRPr kumimoji="1" lang="ja-JP" altLang="en-US" sz="105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56592019"/>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12022</TotalTime>
  <Words>4193</Words>
  <Application>Microsoft Macintosh PowerPoint</Application>
  <PresentationFormat>画面に合わせる (4:3)</PresentationFormat>
  <Paragraphs>841</Paragraphs>
  <Slides>37</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37</vt:i4>
      </vt:variant>
    </vt:vector>
  </HeadingPairs>
  <TitlesOfParts>
    <vt:vector size="50" baseType="lpstr">
      <vt:lpstr>American Typewriter</vt:lpstr>
      <vt:lpstr>Arial Black</vt:lpstr>
      <vt:lpstr>Calibri</vt:lpstr>
      <vt:lpstr>ＤＦＰ太丸ゴシック体</vt:lpstr>
      <vt:lpstr>HGP創英角ｺﾞｼｯｸUB</vt:lpstr>
      <vt:lpstr>HG丸ｺﾞｼｯｸM-PRO</vt:lpstr>
      <vt:lpstr>Meiryo</vt:lpstr>
      <vt:lpstr>MS PGothic</vt:lpstr>
      <vt:lpstr>ＭＳ Ｐゴシック</vt:lpstr>
      <vt:lpstr>Wingdings</vt:lpstr>
      <vt:lpstr>メイリオ</vt:lpstr>
      <vt:lpstr>Arial</vt:lpstr>
      <vt:lpstr>NC標準テンプレート</vt:lpstr>
      <vt:lpstr>最新のITトレンドとビジネス戦略</vt:lpstr>
      <vt:lpstr>ビジネスの変革を牽引するビジネス・トレンド　2015</vt:lpstr>
      <vt:lpstr>ビジネスをシフトさせる</vt:lpstr>
      <vt:lpstr>ハブ型社会からメッシュ型社会へ</vt:lpstr>
      <vt:lpstr>ハブ型社会からメッシュ型社会へ</vt:lpstr>
      <vt:lpstr>PowerPoint プレゼンテーション</vt:lpstr>
      <vt:lpstr>SIビジネスの構造的不幸:ゴールの不一致と相互不信</vt:lpstr>
      <vt:lpstr>従来型ＳＩ事業の構造的限界</vt:lpstr>
      <vt:lpstr>PowerPoint プレゼンテーション</vt:lpstr>
      <vt:lpstr>情報処理サービス産業の売上高</vt:lpstr>
      <vt:lpstr>PowerPoint プレゼンテーション</vt:lpstr>
      <vt:lpstr>PowerPoint プレゼンテーション</vt:lpstr>
      <vt:lpstr>工数の喪失：ITに求められる価値のパラダイムシフト</vt:lpstr>
      <vt:lpstr>PowerPoint プレゼンテーション</vt:lpstr>
      <vt:lpstr>求められるスキルと現実との不整合：2015年問題の本質</vt:lpstr>
      <vt:lpstr>シチズン・インテグレーターとの競合</vt:lpstr>
      <vt:lpstr>異業種との競合</vt:lpstr>
      <vt:lpstr>PowerPoint プレゼンテーション</vt:lpstr>
      <vt:lpstr>従来型SIビジネスの因数分解</vt:lpstr>
      <vt:lpstr>ポストSIビジネスの位置付け</vt:lpstr>
      <vt:lpstr>ポストSIの４つの戦略と９つのシナリオ</vt:lpstr>
      <vt:lpstr>PowerPoint プレゼンテーション</vt:lpstr>
      <vt:lpstr>PowerPoint プレゼンテーション</vt:lpstr>
      <vt:lpstr>PowerPoint プレゼンテーション</vt:lpstr>
      <vt:lpstr>顧客価値と競争優位（１）</vt:lpstr>
      <vt:lpstr>顧客価値と競争優位（２）</vt:lpstr>
      <vt:lpstr>PowerPoint プレゼンテーション</vt:lpstr>
      <vt:lpstr>人材育成：エンジニア（1）</vt:lpstr>
      <vt:lpstr>人材育成：エンジニア（2）</vt:lpstr>
      <vt:lpstr>人材育成：エンジニア（3）</vt:lpstr>
      <vt:lpstr>人材育成：営業（1） 生き残れない営業</vt:lpstr>
      <vt:lpstr>人材育成：営業（２）</vt:lpstr>
      <vt:lpstr>人材育成：営業（3）</vt:lpstr>
      <vt:lpstr>関連情報</vt:lpstr>
      <vt:lpstr>新しい書籍</vt:lpstr>
      <vt:lpstr>最新のITトレンドを図解で俯瞰する</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343</cp:revision>
  <cp:lastPrinted>2015-11-03T02:49:19Z</cp:lastPrinted>
  <dcterms:created xsi:type="dcterms:W3CDTF">2014-04-30T01:58:06Z</dcterms:created>
  <dcterms:modified xsi:type="dcterms:W3CDTF">2015-12-10T09:42:16Z</dcterms:modified>
</cp:coreProperties>
</file>