
<file path=[Content_Types].xml><?xml version="1.0" encoding="utf-8"?>
<Types xmlns="http://schemas.openxmlformats.org/package/2006/content-types">
  <Default Extension="xml" ContentType="application/xml"/>
  <Default Extension="jpeg" ContentType="image/jpeg"/>
  <Default Extension="tiff" ContentType="image/tiff"/>
  <Default Extension="jpg" ContentType="image/jpeg"/>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503" r:id="rId2"/>
    <p:sldId id="513" r:id="rId3"/>
    <p:sldId id="576" r:id="rId4"/>
    <p:sldId id="597" r:id="rId5"/>
    <p:sldId id="573" r:id="rId6"/>
    <p:sldId id="519" r:id="rId7"/>
    <p:sldId id="506" r:id="rId8"/>
    <p:sldId id="507" r:id="rId9"/>
    <p:sldId id="525" r:id="rId10"/>
    <p:sldId id="514" r:id="rId11"/>
    <p:sldId id="521" r:id="rId12"/>
    <p:sldId id="516" r:id="rId13"/>
    <p:sldId id="530" r:id="rId14"/>
    <p:sldId id="430" r:id="rId15"/>
    <p:sldId id="431" r:id="rId16"/>
    <p:sldId id="432" r:id="rId17"/>
    <p:sldId id="433" r:id="rId18"/>
    <p:sldId id="517" r:id="rId19"/>
    <p:sldId id="453" r:id="rId20"/>
    <p:sldId id="520" r:id="rId21"/>
    <p:sldId id="440" r:id="rId22"/>
    <p:sldId id="552" r:id="rId23"/>
    <p:sldId id="553" r:id="rId24"/>
    <p:sldId id="619" r:id="rId25"/>
    <p:sldId id="529" r:id="rId26"/>
    <p:sldId id="585" r:id="rId27"/>
    <p:sldId id="551" r:id="rId28"/>
    <p:sldId id="527" r:id="rId29"/>
    <p:sldId id="593" r:id="rId30"/>
    <p:sldId id="528" r:id="rId31"/>
    <p:sldId id="599" r:id="rId32"/>
    <p:sldId id="620" r:id="rId33"/>
    <p:sldId id="601" r:id="rId34"/>
    <p:sldId id="554" r:id="rId35"/>
    <p:sldId id="610" r:id="rId36"/>
    <p:sldId id="611" r:id="rId37"/>
    <p:sldId id="594" r:id="rId38"/>
    <p:sldId id="557" r:id="rId39"/>
    <p:sldId id="518" r:id="rId40"/>
    <p:sldId id="523" r:id="rId41"/>
    <p:sldId id="524" r:id="rId42"/>
    <p:sldId id="602" r:id="rId43"/>
    <p:sldId id="603" r:id="rId44"/>
    <p:sldId id="604" r:id="rId45"/>
    <p:sldId id="605" r:id="rId46"/>
    <p:sldId id="606" r:id="rId47"/>
    <p:sldId id="607" r:id="rId48"/>
    <p:sldId id="628" r:id="rId4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6666"/>
    <a:srgbClr val="9DFFFF"/>
    <a:srgbClr val="FFFF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63"/>
    <p:restoredTop sz="88164" autoAdjust="0"/>
  </p:normalViewPr>
  <p:slideViewPr>
    <p:cSldViewPr snapToGrid="0" snapToObjects="1" showGuides="1">
      <p:cViewPr varScale="1">
        <p:scale>
          <a:sx n="106" d="100"/>
          <a:sy n="106" d="100"/>
        </p:scale>
        <p:origin x="1464" y="176"/>
      </p:cViewPr>
      <p:guideLst>
        <p:guide orient="horz"/>
        <p:guide pos="5759"/>
      </p:guideLst>
    </p:cSldViewPr>
  </p:slideViewPr>
  <p:notesTextViewPr>
    <p:cViewPr>
      <p:scale>
        <a:sx n="100" d="100"/>
        <a:sy n="100" d="100"/>
      </p:scale>
      <p:origin x="0" y="0"/>
    </p:cViewPr>
  </p:notesTextViewPr>
  <p:sorterViewPr>
    <p:cViewPr varScale="1">
      <p:scale>
        <a:sx n="1" d="1"/>
        <a:sy n="1" d="1"/>
      </p:scale>
      <p:origin x="0" y="-130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D77F9-30DB-4EA9-B491-204EFB1AE8DD}"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kumimoji="1" lang="ja-JP" altLang="en-US"/>
        </a:p>
      </dgm:t>
    </dgm:pt>
    <dgm:pt modelId="{9E646800-70AD-484E-A0BE-1872255ECDB9}">
      <dgm:prSet phldrT="[テキスト]"/>
      <dgm:spPr/>
      <dgm:t>
        <a:bodyPr/>
        <a:lstStyle/>
        <a:p>
          <a:r>
            <a:rPr kumimoji="1" lang="en-US" altLang="ja-JP" dirty="0" smtClean="0"/>
            <a:t>5G</a:t>
          </a:r>
          <a:endParaRPr kumimoji="1" lang="ja-JP" altLang="en-US" dirty="0"/>
        </a:p>
      </dgm:t>
    </dgm:pt>
    <dgm:pt modelId="{1368E569-D9A4-433F-8A4E-DE0B74E9E75B}" type="parTrans" cxnId="{CECA6251-076F-4DD2-B9D8-489F9963CE8F}">
      <dgm:prSet/>
      <dgm:spPr/>
      <dgm:t>
        <a:bodyPr/>
        <a:lstStyle/>
        <a:p>
          <a:endParaRPr kumimoji="1" lang="ja-JP" altLang="en-US"/>
        </a:p>
      </dgm:t>
    </dgm:pt>
    <dgm:pt modelId="{D9210027-FED4-473C-98F5-A4DA6FB3DD6C}" type="sibTrans" cxnId="{CECA6251-076F-4DD2-B9D8-489F9963CE8F}">
      <dgm:prSet/>
      <dgm:spPr/>
      <dgm:t>
        <a:bodyPr/>
        <a:lstStyle/>
        <a:p>
          <a:endParaRPr kumimoji="1" lang="ja-JP" altLang="en-US"/>
        </a:p>
      </dgm:t>
    </dgm:pt>
    <dgm:pt modelId="{DBF5040E-CE73-4194-A85D-12E51E3B0F8D}">
      <dgm:prSet phldrT="[テキスト]" custT="1"/>
      <dgm:spPr/>
      <dgm:t>
        <a:bodyPr/>
        <a:lstStyle/>
        <a:p>
          <a:r>
            <a:rPr kumimoji="1" lang="ja-JP" altLang="en-US" sz="1800" dirty="0" smtClean="0"/>
            <a:t>大容量化</a:t>
          </a:r>
          <a:endParaRPr kumimoji="1" lang="ja-JP" altLang="en-US" sz="1800" dirty="0"/>
        </a:p>
      </dgm:t>
    </dgm:pt>
    <dgm:pt modelId="{1D277317-FDAC-43AB-A56A-15306E1DC9B2}" type="parTrans" cxnId="{038F2A5F-CB71-4FE9-8BB4-84384009959F}">
      <dgm:prSet/>
      <dgm:spPr/>
      <dgm:t>
        <a:bodyPr/>
        <a:lstStyle/>
        <a:p>
          <a:endParaRPr kumimoji="1" lang="ja-JP" altLang="en-US"/>
        </a:p>
      </dgm:t>
    </dgm:pt>
    <dgm:pt modelId="{E0E4F03B-4004-4E85-A54F-3435A2028523}" type="sibTrans" cxnId="{038F2A5F-CB71-4FE9-8BB4-84384009959F}">
      <dgm:prSet/>
      <dgm:spPr/>
      <dgm:t>
        <a:bodyPr/>
        <a:lstStyle/>
        <a:p>
          <a:endParaRPr kumimoji="1" lang="ja-JP" altLang="en-US"/>
        </a:p>
      </dgm:t>
    </dgm:pt>
    <dgm:pt modelId="{E35B4E70-F43B-420C-8C47-9C655B2C3057}">
      <dgm:prSet phldrT="[テキスト]" custT="1"/>
      <dgm:spPr/>
      <dgm:t>
        <a:bodyPr/>
        <a:lstStyle/>
        <a:p>
          <a:r>
            <a:rPr kumimoji="1" lang="ja-JP" altLang="en-US" sz="1800" dirty="0" smtClean="0"/>
            <a:t>高速化</a:t>
          </a:r>
          <a:endParaRPr kumimoji="1" lang="ja-JP" altLang="en-US" sz="1800" dirty="0"/>
        </a:p>
      </dgm:t>
    </dgm:pt>
    <dgm:pt modelId="{C490653B-A4B1-49AE-94DD-8F7EAB371FFF}" type="parTrans" cxnId="{C7EF5A84-3ED4-4612-A3A9-5DF3DC0AC5DB}">
      <dgm:prSet/>
      <dgm:spPr/>
      <dgm:t>
        <a:bodyPr/>
        <a:lstStyle/>
        <a:p>
          <a:endParaRPr kumimoji="1" lang="ja-JP" altLang="en-US"/>
        </a:p>
      </dgm:t>
    </dgm:pt>
    <dgm:pt modelId="{7A9234E0-F70C-42D4-AEBF-014C9D0C68B5}" type="sibTrans" cxnId="{C7EF5A84-3ED4-4612-A3A9-5DF3DC0AC5DB}">
      <dgm:prSet/>
      <dgm:spPr/>
      <dgm:t>
        <a:bodyPr/>
        <a:lstStyle/>
        <a:p>
          <a:endParaRPr kumimoji="1" lang="ja-JP" altLang="en-US"/>
        </a:p>
      </dgm:t>
    </dgm:pt>
    <dgm:pt modelId="{BB2BED60-5674-4167-AB8F-B9246C3463CA}">
      <dgm:prSet phldrT="[テキスト]" custT="1"/>
      <dgm:spPr/>
      <dgm:t>
        <a:bodyPr/>
        <a:lstStyle/>
        <a:p>
          <a:r>
            <a:rPr kumimoji="1" lang="ja-JP" altLang="en-US" sz="1800" dirty="0" smtClean="0"/>
            <a:t>同時接続</a:t>
          </a:r>
          <a:endParaRPr kumimoji="1" lang="ja-JP" altLang="en-US" sz="1800" dirty="0"/>
        </a:p>
      </dgm:t>
    </dgm:pt>
    <dgm:pt modelId="{3AD65BB6-0204-45CD-96A3-1A64B5CAE0E6}" type="parTrans" cxnId="{53B0EC82-E04F-4278-95B0-46C485D95DCE}">
      <dgm:prSet/>
      <dgm:spPr/>
      <dgm:t>
        <a:bodyPr/>
        <a:lstStyle/>
        <a:p>
          <a:endParaRPr kumimoji="1" lang="ja-JP" altLang="en-US"/>
        </a:p>
      </dgm:t>
    </dgm:pt>
    <dgm:pt modelId="{166D22E7-7AFF-4042-AB8A-1DCA9EAA6BC9}" type="sibTrans" cxnId="{53B0EC82-E04F-4278-95B0-46C485D95DCE}">
      <dgm:prSet/>
      <dgm:spPr/>
      <dgm:t>
        <a:bodyPr/>
        <a:lstStyle/>
        <a:p>
          <a:endParaRPr kumimoji="1" lang="ja-JP" altLang="en-US"/>
        </a:p>
      </dgm:t>
    </dgm:pt>
    <dgm:pt modelId="{3E4B2410-E290-4FAA-99ED-E067198F9F82}">
      <dgm:prSet phldrT="[テキスト]" custT="1"/>
      <dgm:spPr/>
      <dgm:t>
        <a:bodyPr/>
        <a:lstStyle/>
        <a:p>
          <a:r>
            <a:rPr kumimoji="1" lang="ja-JP" altLang="en-US" sz="1800" dirty="0" smtClean="0"/>
            <a:t>低コスト</a:t>
          </a:r>
          <a:endParaRPr kumimoji="1" lang="en-US" altLang="ja-JP" sz="1800" dirty="0" smtClean="0"/>
        </a:p>
        <a:p>
          <a:r>
            <a:rPr kumimoji="1" lang="ja-JP" altLang="en-US" sz="1800" dirty="0" smtClean="0"/>
            <a:t>省電力</a:t>
          </a:r>
          <a:endParaRPr kumimoji="1" lang="ja-JP" altLang="en-US" sz="1800" dirty="0"/>
        </a:p>
      </dgm:t>
    </dgm:pt>
    <dgm:pt modelId="{79684C03-7B97-4E14-B100-FDC8FB0E3264}" type="parTrans" cxnId="{96D0788A-5138-4981-B357-1F0FF88BA246}">
      <dgm:prSet/>
      <dgm:spPr/>
      <dgm:t>
        <a:bodyPr/>
        <a:lstStyle/>
        <a:p>
          <a:endParaRPr kumimoji="1" lang="ja-JP" altLang="en-US"/>
        </a:p>
      </dgm:t>
    </dgm:pt>
    <dgm:pt modelId="{8C15808A-CCBD-4329-AEE9-BEA63B92CC0A}" type="sibTrans" cxnId="{96D0788A-5138-4981-B357-1F0FF88BA246}">
      <dgm:prSet/>
      <dgm:spPr/>
      <dgm:t>
        <a:bodyPr/>
        <a:lstStyle/>
        <a:p>
          <a:endParaRPr kumimoji="1" lang="ja-JP" altLang="en-US"/>
        </a:p>
      </dgm:t>
    </dgm:pt>
    <dgm:pt modelId="{9DFB6F0C-7D85-40DA-B0B0-9EB3E49685E1}">
      <dgm:prSet phldrT="[テキスト]" custT="1"/>
      <dgm:spPr/>
      <dgm:t>
        <a:bodyPr/>
        <a:lstStyle/>
        <a:p>
          <a:r>
            <a:rPr kumimoji="1" lang="ja-JP" altLang="en-US" sz="1800" smtClean="0"/>
            <a:t>低遅延化</a:t>
          </a:r>
          <a:endParaRPr kumimoji="1" lang="ja-JP" altLang="en-US" sz="1800" dirty="0"/>
        </a:p>
      </dgm:t>
    </dgm:pt>
    <dgm:pt modelId="{AAACD468-D307-453B-91C1-C0DF374EFBEE}" type="parTrans" cxnId="{7086B6FD-B8FD-42E8-9F37-745C5EDFCF1C}">
      <dgm:prSet/>
      <dgm:spPr/>
      <dgm:t>
        <a:bodyPr/>
        <a:lstStyle/>
        <a:p>
          <a:endParaRPr kumimoji="1" lang="ja-JP" altLang="en-US"/>
        </a:p>
      </dgm:t>
    </dgm:pt>
    <dgm:pt modelId="{A63534A3-8F01-4A48-9BD4-178C0C11E8A3}" type="sibTrans" cxnId="{7086B6FD-B8FD-42E8-9F37-745C5EDFCF1C}">
      <dgm:prSet/>
      <dgm:spPr/>
      <dgm:t>
        <a:bodyPr/>
        <a:lstStyle/>
        <a:p>
          <a:endParaRPr kumimoji="1" lang="ja-JP" altLang="en-US"/>
        </a:p>
      </dgm:t>
    </dgm:pt>
    <dgm:pt modelId="{3406163C-5BEF-43A0-9431-2B0911B2A970}" type="pres">
      <dgm:prSet presAssocID="{ABCD77F9-30DB-4EA9-B491-204EFB1AE8DD}" presName="Name0" presStyleCnt="0">
        <dgm:presLayoutVars>
          <dgm:chMax val="1"/>
          <dgm:dir/>
          <dgm:animLvl val="ctr"/>
          <dgm:resizeHandles val="exact"/>
        </dgm:presLayoutVars>
      </dgm:prSet>
      <dgm:spPr/>
      <dgm:t>
        <a:bodyPr/>
        <a:lstStyle/>
        <a:p>
          <a:endParaRPr kumimoji="1" lang="ja-JP" altLang="en-US"/>
        </a:p>
      </dgm:t>
    </dgm:pt>
    <dgm:pt modelId="{55E2810D-C1E3-4E4D-9DAE-5C98A59509A3}" type="pres">
      <dgm:prSet presAssocID="{9E646800-70AD-484E-A0BE-1872255ECDB9}" presName="centerShape" presStyleLbl="node0" presStyleIdx="0" presStyleCnt="1"/>
      <dgm:spPr/>
      <dgm:t>
        <a:bodyPr/>
        <a:lstStyle/>
        <a:p>
          <a:endParaRPr kumimoji="1" lang="ja-JP" altLang="en-US"/>
        </a:p>
      </dgm:t>
    </dgm:pt>
    <dgm:pt modelId="{480FF981-741F-47BB-94FE-F55CA62C0C22}" type="pres">
      <dgm:prSet presAssocID="{1D277317-FDAC-43AB-A56A-15306E1DC9B2}" presName="parTrans" presStyleLbl="sibTrans2D1" presStyleIdx="0" presStyleCnt="5"/>
      <dgm:spPr/>
      <dgm:t>
        <a:bodyPr/>
        <a:lstStyle/>
        <a:p>
          <a:endParaRPr kumimoji="1" lang="ja-JP" altLang="en-US"/>
        </a:p>
      </dgm:t>
    </dgm:pt>
    <dgm:pt modelId="{D4B59A90-48D8-44A3-9990-8D9627429A5B}" type="pres">
      <dgm:prSet presAssocID="{1D277317-FDAC-43AB-A56A-15306E1DC9B2}" presName="connectorText" presStyleLbl="sibTrans2D1" presStyleIdx="0" presStyleCnt="5"/>
      <dgm:spPr/>
      <dgm:t>
        <a:bodyPr/>
        <a:lstStyle/>
        <a:p>
          <a:endParaRPr kumimoji="1" lang="ja-JP" altLang="en-US"/>
        </a:p>
      </dgm:t>
    </dgm:pt>
    <dgm:pt modelId="{84D02362-9143-4FBD-ABCF-07B4FC821032}" type="pres">
      <dgm:prSet presAssocID="{DBF5040E-CE73-4194-A85D-12E51E3B0F8D}" presName="node" presStyleLbl="node1" presStyleIdx="0" presStyleCnt="5">
        <dgm:presLayoutVars>
          <dgm:bulletEnabled val="1"/>
        </dgm:presLayoutVars>
      </dgm:prSet>
      <dgm:spPr/>
      <dgm:t>
        <a:bodyPr/>
        <a:lstStyle/>
        <a:p>
          <a:endParaRPr kumimoji="1" lang="ja-JP" altLang="en-US"/>
        </a:p>
      </dgm:t>
    </dgm:pt>
    <dgm:pt modelId="{A34F7975-7A86-4751-A4E3-1699A37153E5}" type="pres">
      <dgm:prSet presAssocID="{C490653B-A4B1-49AE-94DD-8F7EAB371FFF}" presName="parTrans" presStyleLbl="sibTrans2D1" presStyleIdx="1" presStyleCnt="5"/>
      <dgm:spPr/>
      <dgm:t>
        <a:bodyPr/>
        <a:lstStyle/>
        <a:p>
          <a:endParaRPr kumimoji="1" lang="ja-JP" altLang="en-US"/>
        </a:p>
      </dgm:t>
    </dgm:pt>
    <dgm:pt modelId="{88E9989F-F34F-4F8D-A159-47ED22CD6536}" type="pres">
      <dgm:prSet presAssocID="{C490653B-A4B1-49AE-94DD-8F7EAB371FFF}" presName="connectorText" presStyleLbl="sibTrans2D1" presStyleIdx="1" presStyleCnt="5"/>
      <dgm:spPr/>
      <dgm:t>
        <a:bodyPr/>
        <a:lstStyle/>
        <a:p>
          <a:endParaRPr kumimoji="1" lang="ja-JP" altLang="en-US"/>
        </a:p>
      </dgm:t>
    </dgm:pt>
    <dgm:pt modelId="{B27D54CE-E72A-477A-9F07-24F4711B1D59}" type="pres">
      <dgm:prSet presAssocID="{E35B4E70-F43B-420C-8C47-9C655B2C3057}" presName="node" presStyleLbl="node1" presStyleIdx="1" presStyleCnt="5">
        <dgm:presLayoutVars>
          <dgm:bulletEnabled val="1"/>
        </dgm:presLayoutVars>
      </dgm:prSet>
      <dgm:spPr/>
      <dgm:t>
        <a:bodyPr/>
        <a:lstStyle/>
        <a:p>
          <a:endParaRPr kumimoji="1" lang="ja-JP" altLang="en-US"/>
        </a:p>
      </dgm:t>
    </dgm:pt>
    <dgm:pt modelId="{7A385EB3-F7EA-4033-B40B-25B5F771F843}" type="pres">
      <dgm:prSet presAssocID="{3AD65BB6-0204-45CD-96A3-1A64B5CAE0E6}" presName="parTrans" presStyleLbl="sibTrans2D1" presStyleIdx="2" presStyleCnt="5"/>
      <dgm:spPr/>
      <dgm:t>
        <a:bodyPr/>
        <a:lstStyle/>
        <a:p>
          <a:endParaRPr kumimoji="1" lang="ja-JP" altLang="en-US"/>
        </a:p>
      </dgm:t>
    </dgm:pt>
    <dgm:pt modelId="{6FC9C4E5-76E1-4822-B771-3851A8EF505A}" type="pres">
      <dgm:prSet presAssocID="{3AD65BB6-0204-45CD-96A3-1A64B5CAE0E6}" presName="connectorText" presStyleLbl="sibTrans2D1" presStyleIdx="2" presStyleCnt="5"/>
      <dgm:spPr/>
      <dgm:t>
        <a:bodyPr/>
        <a:lstStyle/>
        <a:p>
          <a:endParaRPr kumimoji="1" lang="ja-JP" altLang="en-US"/>
        </a:p>
      </dgm:t>
    </dgm:pt>
    <dgm:pt modelId="{47BAE574-6408-48FD-BD03-2CA6E01F470B}" type="pres">
      <dgm:prSet presAssocID="{BB2BED60-5674-4167-AB8F-B9246C3463CA}" presName="node" presStyleLbl="node1" presStyleIdx="2" presStyleCnt="5">
        <dgm:presLayoutVars>
          <dgm:bulletEnabled val="1"/>
        </dgm:presLayoutVars>
      </dgm:prSet>
      <dgm:spPr/>
      <dgm:t>
        <a:bodyPr/>
        <a:lstStyle/>
        <a:p>
          <a:endParaRPr kumimoji="1" lang="ja-JP" altLang="en-US"/>
        </a:p>
      </dgm:t>
    </dgm:pt>
    <dgm:pt modelId="{8B190193-1720-409C-A050-82602E697269}" type="pres">
      <dgm:prSet presAssocID="{AAACD468-D307-453B-91C1-C0DF374EFBEE}" presName="parTrans" presStyleLbl="sibTrans2D1" presStyleIdx="3" presStyleCnt="5"/>
      <dgm:spPr/>
      <dgm:t>
        <a:bodyPr/>
        <a:lstStyle/>
        <a:p>
          <a:endParaRPr kumimoji="1" lang="ja-JP" altLang="en-US"/>
        </a:p>
      </dgm:t>
    </dgm:pt>
    <dgm:pt modelId="{A35CE03B-6CE8-44F6-8705-15C016285ACD}" type="pres">
      <dgm:prSet presAssocID="{AAACD468-D307-453B-91C1-C0DF374EFBEE}" presName="connectorText" presStyleLbl="sibTrans2D1" presStyleIdx="3" presStyleCnt="5"/>
      <dgm:spPr/>
      <dgm:t>
        <a:bodyPr/>
        <a:lstStyle/>
        <a:p>
          <a:endParaRPr kumimoji="1" lang="ja-JP" altLang="en-US"/>
        </a:p>
      </dgm:t>
    </dgm:pt>
    <dgm:pt modelId="{64B0AFB0-DBC0-4499-8CFB-B7B8B3228777}" type="pres">
      <dgm:prSet presAssocID="{9DFB6F0C-7D85-40DA-B0B0-9EB3E49685E1}" presName="node" presStyleLbl="node1" presStyleIdx="3" presStyleCnt="5">
        <dgm:presLayoutVars>
          <dgm:bulletEnabled val="1"/>
        </dgm:presLayoutVars>
      </dgm:prSet>
      <dgm:spPr/>
      <dgm:t>
        <a:bodyPr/>
        <a:lstStyle/>
        <a:p>
          <a:endParaRPr kumimoji="1" lang="ja-JP" altLang="en-US"/>
        </a:p>
      </dgm:t>
    </dgm:pt>
    <dgm:pt modelId="{4F97416B-66F7-4D75-BE7A-A3F55CF45010}" type="pres">
      <dgm:prSet presAssocID="{79684C03-7B97-4E14-B100-FDC8FB0E3264}" presName="parTrans" presStyleLbl="sibTrans2D1" presStyleIdx="4" presStyleCnt="5"/>
      <dgm:spPr/>
      <dgm:t>
        <a:bodyPr/>
        <a:lstStyle/>
        <a:p>
          <a:endParaRPr kumimoji="1" lang="ja-JP" altLang="en-US"/>
        </a:p>
      </dgm:t>
    </dgm:pt>
    <dgm:pt modelId="{AD6D1D0B-4CB2-46D6-8CD4-B4F547745E32}" type="pres">
      <dgm:prSet presAssocID="{79684C03-7B97-4E14-B100-FDC8FB0E3264}" presName="connectorText" presStyleLbl="sibTrans2D1" presStyleIdx="4" presStyleCnt="5"/>
      <dgm:spPr/>
      <dgm:t>
        <a:bodyPr/>
        <a:lstStyle/>
        <a:p>
          <a:endParaRPr kumimoji="1" lang="ja-JP" altLang="en-US"/>
        </a:p>
      </dgm:t>
    </dgm:pt>
    <dgm:pt modelId="{14544CC7-56DB-4A81-A7A1-8B74BAEAEF42}" type="pres">
      <dgm:prSet presAssocID="{3E4B2410-E290-4FAA-99ED-E067198F9F82}" presName="node" presStyleLbl="node1" presStyleIdx="4" presStyleCnt="5">
        <dgm:presLayoutVars>
          <dgm:bulletEnabled val="1"/>
        </dgm:presLayoutVars>
      </dgm:prSet>
      <dgm:spPr/>
      <dgm:t>
        <a:bodyPr/>
        <a:lstStyle/>
        <a:p>
          <a:endParaRPr kumimoji="1" lang="ja-JP" altLang="en-US"/>
        </a:p>
      </dgm:t>
    </dgm:pt>
  </dgm:ptLst>
  <dgm:cxnLst>
    <dgm:cxn modelId="{038F2A5F-CB71-4FE9-8BB4-84384009959F}" srcId="{9E646800-70AD-484E-A0BE-1872255ECDB9}" destId="{DBF5040E-CE73-4194-A85D-12E51E3B0F8D}" srcOrd="0" destOrd="0" parTransId="{1D277317-FDAC-43AB-A56A-15306E1DC9B2}" sibTransId="{E0E4F03B-4004-4E85-A54F-3435A2028523}"/>
    <dgm:cxn modelId="{464E3409-66F0-4850-9DB7-111E5F2B5968}" type="presOf" srcId="{DBF5040E-CE73-4194-A85D-12E51E3B0F8D}" destId="{84D02362-9143-4FBD-ABCF-07B4FC821032}" srcOrd="0" destOrd="0" presId="urn:microsoft.com/office/officeart/2005/8/layout/radial5"/>
    <dgm:cxn modelId="{7086B6FD-B8FD-42E8-9F37-745C5EDFCF1C}" srcId="{9E646800-70AD-484E-A0BE-1872255ECDB9}" destId="{9DFB6F0C-7D85-40DA-B0B0-9EB3E49685E1}" srcOrd="3" destOrd="0" parTransId="{AAACD468-D307-453B-91C1-C0DF374EFBEE}" sibTransId="{A63534A3-8F01-4A48-9BD4-178C0C11E8A3}"/>
    <dgm:cxn modelId="{96D0788A-5138-4981-B357-1F0FF88BA246}" srcId="{9E646800-70AD-484E-A0BE-1872255ECDB9}" destId="{3E4B2410-E290-4FAA-99ED-E067198F9F82}" srcOrd="4" destOrd="0" parTransId="{79684C03-7B97-4E14-B100-FDC8FB0E3264}" sibTransId="{8C15808A-CCBD-4329-AEE9-BEA63B92CC0A}"/>
    <dgm:cxn modelId="{C7EF5A84-3ED4-4612-A3A9-5DF3DC0AC5DB}" srcId="{9E646800-70AD-484E-A0BE-1872255ECDB9}" destId="{E35B4E70-F43B-420C-8C47-9C655B2C3057}" srcOrd="1" destOrd="0" parTransId="{C490653B-A4B1-49AE-94DD-8F7EAB371FFF}" sibTransId="{7A9234E0-F70C-42D4-AEBF-014C9D0C68B5}"/>
    <dgm:cxn modelId="{139EC70A-C5E6-404F-B5DD-D853F6B1D6D1}" type="presOf" srcId="{9DFB6F0C-7D85-40DA-B0B0-9EB3E49685E1}" destId="{64B0AFB0-DBC0-4499-8CFB-B7B8B3228777}" srcOrd="0" destOrd="0" presId="urn:microsoft.com/office/officeart/2005/8/layout/radial5"/>
    <dgm:cxn modelId="{FAAD9DA7-219D-40E6-8BB6-DFDC23473D01}" type="presOf" srcId="{AAACD468-D307-453B-91C1-C0DF374EFBEE}" destId="{A35CE03B-6CE8-44F6-8705-15C016285ACD}" srcOrd="1" destOrd="0" presId="urn:microsoft.com/office/officeart/2005/8/layout/radial5"/>
    <dgm:cxn modelId="{FC09ED38-B311-41DB-A213-F7EDF7A4945F}" type="presOf" srcId="{1D277317-FDAC-43AB-A56A-15306E1DC9B2}" destId="{480FF981-741F-47BB-94FE-F55CA62C0C22}" srcOrd="0" destOrd="0" presId="urn:microsoft.com/office/officeart/2005/8/layout/radial5"/>
    <dgm:cxn modelId="{66E6EDD0-DB04-4C5E-BE40-AEE00E84A132}" type="presOf" srcId="{3AD65BB6-0204-45CD-96A3-1A64B5CAE0E6}" destId="{7A385EB3-F7EA-4033-B40B-25B5F771F843}" srcOrd="0" destOrd="0" presId="urn:microsoft.com/office/officeart/2005/8/layout/radial5"/>
    <dgm:cxn modelId="{1B8F6219-2270-41DA-A7FB-233D9A698298}" type="presOf" srcId="{3E4B2410-E290-4FAA-99ED-E067198F9F82}" destId="{14544CC7-56DB-4A81-A7A1-8B74BAEAEF42}" srcOrd="0" destOrd="0" presId="urn:microsoft.com/office/officeart/2005/8/layout/radial5"/>
    <dgm:cxn modelId="{A94967FF-8200-4487-8BE2-1F100EA3467F}" type="presOf" srcId="{9E646800-70AD-484E-A0BE-1872255ECDB9}" destId="{55E2810D-C1E3-4E4D-9DAE-5C98A59509A3}" srcOrd="0" destOrd="0" presId="urn:microsoft.com/office/officeart/2005/8/layout/radial5"/>
    <dgm:cxn modelId="{CCA06538-E66C-4F2A-AC4F-812D90604CDA}" type="presOf" srcId="{1D277317-FDAC-43AB-A56A-15306E1DC9B2}" destId="{D4B59A90-48D8-44A3-9990-8D9627429A5B}" srcOrd="1" destOrd="0" presId="urn:microsoft.com/office/officeart/2005/8/layout/radial5"/>
    <dgm:cxn modelId="{66508C1E-02E4-4ECD-9A23-F640EE95C06C}" type="presOf" srcId="{E35B4E70-F43B-420C-8C47-9C655B2C3057}" destId="{B27D54CE-E72A-477A-9F07-24F4711B1D59}" srcOrd="0" destOrd="0" presId="urn:microsoft.com/office/officeart/2005/8/layout/radial5"/>
    <dgm:cxn modelId="{F8EDA18D-8FA1-449E-8298-1512457C6C8E}" type="presOf" srcId="{BB2BED60-5674-4167-AB8F-B9246C3463CA}" destId="{47BAE574-6408-48FD-BD03-2CA6E01F470B}" srcOrd="0" destOrd="0" presId="urn:microsoft.com/office/officeart/2005/8/layout/radial5"/>
    <dgm:cxn modelId="{23326085-57C1-4C9B-A296-52ADF84FB329}" type="presOf" srcId="{ABCD77F9-30DB-4EA9-B491-204EFB1AE8DD}" destId="{3406163C-5BEF-43A0-9431-2B0911B2A970}" srcOrd="0" destOrd="0" presId="urn:microsoft.com/office/officeart/2005/8/layout/radial5"/>
    <dgm:cxn modelId="{CECA6251-076F-4DD2-B9D8-489F9963CE8F}" srcId="{ABCD77F9-30DB-4EA9-B491-204EFB1AE8DD}" destId="{9E646800-70AD-484E-A0BE-1872255ECDB9}" srcOrd="0" destOrd="0" parTransId="{1368E569-D9A4-433F-8A4E-DE0B74E9E75B}" sibTransId="{D9210027-FED4-473C-98F5-A4DA6FB3DD6C}"/>
    <dgm:cxn modelId="{032F0D9A-5D47-4C65-A3A6-01043779FACB}" type="presOf" srcId="{C490653B-A4B1-49AE-94DD-8F7EAB371FFF}" destId="{A34F7975-7A86-4751-A4E3-1699A37153E5}" srcOrd="0" destOrd="0" presId="urn:microsoft.com/office/officeart/2005/8/layout/radial5"/>
    <dgm:cxn modelId="{ABE59891-C3BC-4391-BB8E-7E0EC08CBC42}" type="presOf" srcId="{79684C03-7B97-4E14-B100-FDC8FB0E3264}" destId="{AD6D1D0B-4CB2-46D6-8CD4-B4F547745E32}" srcOrd="1" destOrd="0" presId="urn:microsoft.com/office/officeart/2005/8/layout/radial5"/>
    <dgm:cxn modelId="{F9F6A703-E4DD-4232-ACC2-C1AD17A05093}" type="presOf" srcId="{C490653B-A4B1-49AE-94DD-8F7EAB371FFF}" destId="{88E9989F-F34F-4F8D-A159-47ED22CD6536}" srcOrd="1" destOrd="0" presId="urn:microsoft.com/office/officeart/2005/8/layout/radial5"/>
    <dgm:cxn modelId="{A59C0DCA-501A-4D25-AD43-1693697B521A}" type="presOf" srcId="{79684C03-7B97-4E14-B100-FDC8FB0E3264}" destId="{4F97416B-66F7-4D75-BE7A-A3F55CF45010}" srcOrd="0" destOrd="0" presId="urn:microsoft.com/office/officeart/2005/8/layout/radial5"/>
    <dgm:cxn modelId="{DBC773ED-180A-49BA-A336-3C0509287664}" type="presOf" srcId="{AAACD468-D307-453B-91C1-C0DF374EFBEE}" destId="{8B190193-1720-409C-A050-82602E697269}" srcOrd="0" destOrd="0" presId="urn:microsoft.com/office/officeart/2005/8/layout/radial5"/>
    <dgm:cxn modelId="{53B0EC82-E04F-4278-95B0-46C485D95DCE}" srcId="{9E646800-70AD-484E-A0BE-1872255ECDB9}" destId="{BB2BED60-5674-4167-AB8F-B9246C3463CA}" srcOrd="2" destOrd="0" parTransId="{3AD65BB6-0204-45CD-96A3-1A64B5CAE0E6}" sibTransId="{166D22E7-7AFF-4042-AB8A-1DCA9EAA6BC9}"/>
    <dgm:cxn modelId="{1BCDF895-FF0D-40DB-B1D4-D89E60D493E4}" type="presOf" srcId="{3AD65BB6-0204-45CD-96A3-1A64B5CAE0E6}" destId="{6FC9C4E5-76E1-4822-B771-3851A8EF505A}" srcOrd="1" destOrd="0" presId="urn:microsoft.com/office/officeart/2005/8/layout/radial5"/>
    <dgm:cxn modelId="{11F9E035-F68B-4D9A-AC8B-E9EB1E3C5F56}" type="presParOf" srcId="{3406163C-5BEF-43A0-9431-2B0911B2A970}" destId="{55E2810D-C1E3-4E4D-9DAE-5C98A59509A3}" srcOrd="0" destOrd="0" presId="urn:microsoft.com/office/officeart/2005/8/layout/radial5"/>
    <dgm:cxn modelId="{66A46726-5B3B-40F9-BFE1-B26C129C32EF}" type="presParOf" srcId="{3406163C-5BEF-43A0-9431-2B0911B2A970}" destId="{480FF981-741F-47BB-94FE-F55CA62C0C22}" srcOrd="1" destOrd="0" presId="urn:microsoft.com/office/officeart/2005/8/layout/radial5"/>
    <dgm:cxn modelId="{36C6E054-0886-4296-9261-DD2A85EE883A}" type="presParOf" srcId="{480FF981-741F-47BB-94FE-F55CA62C0C22}" destId="{D4B59A90-48D8-44A3-9990-8D9627429A5B}" srcOrd="0" destOrd="0" presId="urn:microsoft.com/office/officeart/2005/8/layout/radial5"/>
    <dgm:cxn modelId="{07F27710-7620-49E7-95E6-5FAF12A15235}" type="presParOf" srcId="{3406163C-5BEF-43A0-9431-2B0911B2A970}" destId="{84D02362-9143-4FBD-ABCF-07B4FC821032}" srcOrd="2" destOrd="0" presId="urn:microsoft.com/office/officeart/2005/8/layout/radial5"/>
    <dgm:cxn modelId="{828BC821-EC70-406F-89BF-C6A3EB69A456}" type="presParOf" srcId="{3406163C-5BEF-43A0-9431-2B0911B2A970}" destId="{A34F7975-7A86-4751-A4E3-1699A37153E5}" srcOrd="3" destOrd="0" presId="urn:microsoft.com/office/officeart/2005/8/layout/radial5"/>
    <dgm:cxn modelId="{AD5CA975-F4A9-46F5-80CC-54250BF2A6C0}" type="presParOf" srcId="{A34F7975-7A86-4751-A4E3-1699A37153E5}" destId="{88E9989F-F34F-4F8D-A159-47ED22CD6536}" srcOrd="0" destOrd="0" presId="urn:microsoft.com/office/officeart/2005/8/layout/radial5"/>
    <dgm:cxn modelId="{B94C6CAA-BE94-4BD7-B6A1-74BE3E1C411F}" type="presParOf" srcId="{3406163C-5BEF-43A0-9431-2B0911B2A970}" destId="{B27D54CE-E72A-477A-9F07-24F4711B1D59}" srcOrd="4" destOrd="0" presId="urn:microsoft.com/office/officeart/2005/8/layout/radial5"/>
    <dgm:cxn modelId="{3EE8FCE7-40A6-4369-8B4D-D2522836DFED}" type="presParOf" srcId="{3406163C-5BEF-43A0-9431-2B0911B2A970}" destId="{7A385EB3-F7EA-4033-B40B-25B5F771F843}" srcOrd="5" destOrd="0" presId="urn:microsoft.com/office/officeart/2005/8/layout/radial5"/>
    <dgm:cxn modelId="{422A8864-4E4A-424F-BE6F-978E61F1AA98}" type="presParOf" srcId="{7A385EB3-F7EA-4033-B40B-25B5F771F843}" destId="{6FC9C4E5-76E1-4822-B771-3851A8EF505A}" srcOrd="0" destOrd="0" presId="urn:microsoft.com/office/officeart/2005/8/layout/radial5"/>
    <dgm:cxn modelId="{70EECDDF-6541-405B-8E59-CA5F9E26EEE4}" type="presParOf" srcId="{3406163C-5BEF-43A0-9431-2B0911B2A970}" destId="{47BAE574-6408-48FD-BD03-2CA6E01F470B}" srcOrd="6" destOrd="0" presId="urn:microsoft.com/office/officeart/2005/8/layout/radial5"/>
    <dgm:cxn modelId="{61EFAC94-6601-45F9-9EA8-96647F92E3EB}" type="presParOf" srcId="{3406163C-5BEF-43A0-9431-2B0911B2A970}" destId="{8B190193-1720-409C-A050-82602E697269}" srcOrd="7" destOrd="0" presId="urn:microsoft.com/office/officeart/2005/8/layout/radial5"/>
    <dgm:cxn modelId="{5E1C5980-EB56-4A68-BD12-EA69185BBE55}" type="presParOf" srcId="{8B190193-1720-409C-A050-82602E697269}" destId="{A35CE03B-6CE8-44F6-8705-15C016285ACD}" srcOrd="0" destOrd="0" presId="urn:microsoft.com/office/officeart/2005/8/layout/radial5"/>
    <dgm:cxn modelId="{69D6F249-2E77-495D-967F-D19F84F3A576}" type="presParOf" srcId="{3406163C-5BEF-43A0-9431-2B0911B2A970}" destId="{64B0AFB0-DBC0-4499-8CFB-B7B8B3228777}" srcOrd="8" destOrd="0" presId="urn:microsoft.com/office/officeart/2005/8/layout/radial5"/>
    <dgm:cxn modelId="{10477DD1-9651-4484-AF4D-90EF71B54E59}" type="presParOf" srcId="{3406163C-5BEF-43A0-9431-2B0911B2A970}" destId="{4F97416B-66F7-4D75-BE7A-A3F55CF45010}" srcOrd="9" destOrd="0" presId="urn:microsoft.com/office/officeart/2005/8/layout/radial5"/>
    <dgm:cxn modelId="{4F59EB00-3ABD-4DCF-865A-45FA6993BCD8}" type="presParOf" srcId="{4F97416B-66F7-4D75-BE7A-A3F55CF45010}" destId="{AD6D1D0B-4CB2-46D6-8CD4-B4F547745E32}" srcOrd="0" destOrd="0" presId="urn:microsoft.com/office/officeart/2005/8/layout/radial5"/>
    <dgm:cxn modelId="{0351625A-4991-4B74-8A93-92AB2C2FC683}" type="presParOf" srcId="{3406163C-5BEF-43A0-9431-2B0911B2A970}" destId="{14544CC7-56DB-4A81-A7A1-8B74BAEAEF42}"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2810D-C1E3-4E4D-9DAE-5C98A59509A3}">
      <dsp:nvSpPr>
        <dsp:cNvPr id="0" name=""/>
        <dsp:cNvSpPr/>
      </dsp:nvSpPr>
      <dsp:spPr>
        <a:xfrm>
          <a:off x="3186722" y="2075695"/>
          <a:ext cx="1480234" cy="14802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kumimoji="1" lang="en-US" altLang="ja-JP" sz="6100" kern="1200" dirty="0" smtClean="0"/>
            <a:t>5G</a:t>
          </a:r>
          <a:endParaRPr kumimoji="1" lang="ja-JP" altLang="en-US" sz="6100" kern="1200" dirty="0"/>
        </a:p>
      </dsp:txBody>
      <dsp:txXfrm>
        <a:off x="3403497" y="2292470"/>
        <a:ext cx="1046684" cy="1046684"/>
      </dsp:txXfrm>
    </dsp:sp>
    <dsp:sp modelId="{480FF981-741F-47BB-94FE-F55CA62C0C22}">
      <dsp:nvSpPr>
        <dsp:cNvPr id="0" name=""/>
        <dsp:cNvSpPr/>
      </dsp:nvSpPr>
      <dsp:spPr>
        <a:xfrm rot="16200000">
          <a:off x="3769854" y="1536741"/>
          <a:ext cx="313971" cy="5032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3816950" y="1684493"/>
        <a:ext cx="219780" cy="301967"/>
      </dsp:txXfrm>
    </dsp:sp>
    <dsp:sp modelId="{84D02362-9143-4FBD-ABCF-07B4FC821032}">
      <dsp:nvSpPr>
        <dsp:cNvPr id="0" name=""/>
        <dsp:cNvSpPr/>
      </dsp:nvSpPr>
      <dsp:spPr>
        <a:xfrm>
          <a:off x="3186722" y="3062"/>
          <a:ext cx="1480234" cy="148023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大容量化</a:t>
          </a:r>
          <a:endParaRPr kumimoji="1" lang="ja-JP" altLang="en-US" sz="1800" kern="1200" dirty="0"/>
        </a:p>
      </dsp:txBody>
      <dsp:txXfrm>
        <a:off x="3403497" y="219837"/>
        <a:ext cx="1046684" cy="1046684"/>
      </dsp:txXfrm>
    </dsp:sp>
    <dsp:sp modelId="{A34F7975-7A86-4751-A4E3-1699A37153E5}">
      <dsp:nvSpPr>
        <dsp:cNvPr id="0" name=""/>
        <dsp:cNvSpPr/>
      </dsp:nvSpPr>
      <dsp:spPr>
        <a:xfrm rot="20520000">
          <a:off x="4746998" y="2246678"/>
          <a:ext cx="313971" cy="5032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749303" y="2361887"/>
        <a:ext cx="219780" cy="301967"/>
      </dsp:txXfrm>
    </dsp:sp>
    <dsp:sp modelId="{B27D54CE-E72A-477A-9F07-24F4711B1D59}">
      <dsp:nvSpPr>
        <dsp:cNvPr id="0" name=""/>
        <dsp:cNvSpPr/>
      </dsp:nvSpPr>
      <dsp:spPr>
        <a:xfrm>
          <a:off x="5157913" y="1435216"/>
          <a:ext cx="1480234" cy="148023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高速化</a:t>
          </a:r>
          <a:endParaRPr kumimoji="1" lang="ja-JP" altLang="en-US" sz="1800" kern="1200" dirty="0"/>
        </a:p>
      </dsp:txBody>
      <dsp:txXfrm>
        <a:off x="5374688" y="1651991"/>
        <a:ext cx="1046684" cy="1046684"/>
      </dsp:txXfrm>
    </dsp:sp>
    <dsp:sp modelId="{7A385EB3-F7EA-4033-B40B-25B5F771F843}">
      <dsp:nvSpPr>
        <dsp:cNvPr id="0" name=""/>
        <dsp:cNvSpPr/>
      </dsp:nvSpPr>
      <dsp:spPr>
        <a:xfrm rot="3240000">
          <a:off x="4373762" y="3395381"/>
          <a:ext cx="313971" cy="5032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a:off x="4393175" y="3457936"/>
        <a:ext cx="219780" cy="301967"/>
      </dsp:txXfrm>
    </dsp:sp>
    <dsp:sp modelId="{47BAE574-6408-48FD-BD03-2CA6E01F470B}">
      <dsp:nvSpPr>
        <dsp:cNvPr id="0" name=""/>
        <dsp:cNvSpPr/>
      </dsp:nvSpPr>
      <dsp:spPr>
        <a:xfrm>
          <a:off x="4404985" y="3752490"/>
          <a:ext cx="1480234" cy="148023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同時接続</a:t>
          </a:r>
          <a:endParaRPr kumimoji="1" lang="ja-JP" altLang="en-US" sz="1800" kern="1200" dirty="0"/>
        </a:p>
      </dsp:txBody>
      <dsp:txXfrm>
        <a:off x="4621760" y="3969265"/>
        <a:ext cx="1046684" cy="1046684"/>
      </dsp:txXfrm>
    </dsp:sp>
    <dsp:sp modelId="{8B190193-1720-409C-A050-82602E697269}">
      <dsp:nvSpPr>
        <dsp:cNvPr id="0" name=""/>
        <dsp:cNvSpPr/>
      </dsp:nvSpPr>
      <dsp:spPr>
        <a:xfrm rot="7560000">
          <a:off x="3165945" y="3395381"/>
          <a:ext cx="313971" cy="5032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3240723" y="3457936"/>
        <a:ext cx="219780" cy="301967"/>
      </dsp:txXfrm>
    </dsp:sp>
    <dsp:sp modelId="{64B0AFB0-DBC0-4499-8CFB-B7B8B3228777}">
      <dsp:nvSpPr>
        <dsp:cNvPr id="0" name=""/>
        <dsp:cNvSpPr/>
      </dsp:nvSpPr>
      <dsp:spPr>
        <a:xfrm>
          <a:off x="1968459" y="3752490"/>
          <a:ext cx="1480234" cy="14802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smtClean="0"/>
            <a:t>低遅延化</a:t>
          </a:r>
          <a:endParaRPr kumimoji="1" lang="ja-JP" altLang="en-US" sz="1800" kern="1200" dirty="0"/>
        </a:p>
      </dsp:txBody>
      <dsp:txXfrm>
        <a:off x="2185234" y="3969265"/>
        <a:ext cx="1046684" cy="1046684"/>
      </dsp:txXfrm>
    </dsp:sp>
    <dsp:sp modelId="{4F97416B-66F7-4D75-BE7A-A3F55CF45010}">
      <dsp:nvSpPr>
        <dsp:cNvPr id="0" name=""/>
        <dsp:cNvSpPr/>
      </dsp:nvSpPr>
      <dsp:spPr>
        <a:xfrm rot="11880000">
          <a:off x="2792710" y="2246678"/>
          <a:ext cx="313971" cy="50327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kumimoji="1" lang="ja-JP" altLang="en-US" sz="2100" kern="1200"/>
        </a:p>
      </dsp:txBody>
      <dsp:txXfrm rot="10800000">
        <a:off x="2884596" y="2361887"/>
        <a:ext cx="219780" cy="301967"/>
      </dsp:txXfrm>
    </dsp:sp>
    <dsp:sp modelId="{14544CC7-56DB-4A81-A7A1-8B74BAEAEF42}">
      <dsp:nvSpPr>
        <dsp:cNvPr id="0" name=""/>
        <dsp:cNvSpPr/>
      </dsp:nvSpPr>
      <dsp:spPr>
        <a:xfrm>
          <a:off x="1215531" y="1435216"/>
          <a:ext cx="1480234" cy="14802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低コスト</a:t>
          </a:r>
          <a:endParaRPr kumimoji="1" lang="en-US" altLang="ja-JP" sz="1800" kern="1200" dirty="0" smtClean="0"/>
        </a:p>
        <a:p>
          <a:pPr lvl="0" algn="ctr" defTabSz="800100">
            <a:lnSpc>
              <a:spcPct val="90000"/>
            </a:lnSpc>
            <a:spcBef>
              <a:spcPct val="0"/>
            </a:spcBef>
            <a:spcAft>
              <a:spcPct val="35000"/>
            </a:spcAft>
          </a:pPr>
          <a:r>
            <a:rPr kumimoji="1" lang="ja-JP" altLang="en-US" sz="1800" kern="1200" dirty="0" smtClean="0"/>
            <a:t>省電力</a:t>
          </a:r>
          <a:endParaRPr kumimoji="1" lang="ja-JP" altLang="en-US" sz="1800" kern="1200" dirty="0"/>
        </a:p>
      </dsp:txBody>
      <dsp:txXfrm>
        <a:off x="1432306" y="1651991"/>
        <a:ext cx="1046684" cy="104668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2016/2/17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2016/2/17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クラウドとモバイル・デバイスは、それらが生まれた時から切っても切れない関係にありました。</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シュミット氏が「クラウド・コンピューティング」という言葉をはじめて使ったとき、「手元にあるあらゆる端末」からアクセスでき、それに必要なのは「ブラウザとインターネットへのアクセス」だと述べていましたが、これが、現在のモバイル・デバイスの基本的な設計思想に引き継がれています。</a:t>
            </a:r>
          </a:p>
          <a:p>
            <a:r>
              <a:rPr kumimoji="1" lang="ja-JP" altLang="ja-JP" sz="1200" kern="1200" dirty="0" smtClean="0">
                <a:solidFill>
                  <a:schemeClr val="tx1"/>
                </a:solidFill>
                <a:effectLst/>
                <a:latin typeface="+mn-lt"/>
                <a:ea typeface="+mn-ea"/>
                <a:cs typeface="+mn-cs"/>
              </a:rPr>
              <a:t>この言葉が意味するところは、デバイスの大きさや基本ソフトの種類 （</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Mac</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など）に関係なく、</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ブラウザさえ搭載されていれば、等しくクラウド・サービスを受けられるということです。</a:t>
            </a:r>
          </a:p>
          <a:p>
            <a:r>
              <a:rPr kumimoji="1" lang="ja-JP" altLang="ja-JP" sz="1200" kern="1200" dirty="0" smtClean="0">
                <a:solidFill>
                  <a:schemeClr val="tx1"/>
                </a:solidFill>
                <a:effectLst/>
                <a:latin typeface="+mn-lt"/>
                <a:ea typeface="+mn-ea"/>
                <a:cs typeface="+mn-cs"/>
              </a:rPr>
              <a:t>クラウドを利用するクライアントとして重要なのはブラウザが使えることであって、ハードウェアや基本ソフトでは無いということなのです。つまり、モバイル・デバイスは、「クラウドの持つ機能や性能を、ブラウザを介して利用するためのデバイス」として誕生したのです。</a:t>
            </a:r>
          </a:p>
          <a:p>
            <a:r>
              <a:rPr kumimoji="1" lang="ja-JP" altLang="ja-JP" sz="1200" kern="1200" dirty="0" smtClean="0">
                <a:solidFill>
                  <a:schemeClr val="tx1"/>
                </a:solidFill>
                <a:effectLst/>
                <a:latin typeface="+mn-lt"/>
                <a:ea typeface="+mn-ea"/>
                <a:cs typeface="+mn-cs"/>
              </a:rPr>
              <a:t>このように、クラウドの誕生時点でクライアントはブラウザを使うことが想定されていましたが、クラウドがブラウザをクライアントとして選んだというよりも、ブラウザの技術革新がクラウド誕生のきっかけになったという見方もできます。この点については後述します。</a:t>
            </a:r>
          </a:p>
          <a:p>
            <a:r>
              <a:rPr kumimoji="1" lang="ja-JP" altLang="ja-JP" sz="1200" kern="1200" dirty="0" smtClean="0">
                <a:solidFill>
                  <a:schemeClr val="tx1"/>
                </a:solidFill>
                <a:effectLst/>
                <a:latin typeface="+mn-lt"/>
                <a:ea typeface="+mn-ea"/>
                <a:cs typeface="+mn-cs"/>
              </a:rPr>
              <a:t>そして、シュミット氏はアプリケーションを動かす環境</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プラットフォーム</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が大きく変わることを示唆していました。この言葉の意味をきちんと理解するためには、当時のクライアントがどのようなものであったの</a:t>
            </a:r>
            <a:r>
              <a:rPr kumimoji="1" lang="ja-JP" altLang="ja-JP" sz="1200" kern="1200" dirty="0" err="1" smtClean="0">
                <a:solidFill>
                  <a:schemeClr val="tx1"/>
                </a:solidFill>
                <a:effectLst/>
                <a:latin typeface="+mn-lt"/>
                <a:ea typeface="+mn-ea"/>
                <a:cs typeface="+mn-cs"/>
              </a:rPr>
              <a:t>か</a:t>
            </a:r>
            <a:r>
              <a:rPr kumimoji="1" lang="ja-JP" altLang="ja-JP" sz="1200" kern="1200" dirty="0" smtClean="0">
                <a:solidFill>
                  <a:schemeClr val="tx1"/>
                </a:solidFill>
                <a:effectLst/>
                <a:latin typeface="+mn-lt"/>
                <a:ea typeface="+mn-ea"/>
                <a:cs typeface="+mn-cs"/>
              </a:rPr>
              <a:t>、それがどのようにクラウドにシフトしていったのかを整理しておかなければなりません。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137050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改めて、クライアント・プラットフォームの歴史を振り返ってみましょう。</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クライアント・サーバー</a:t>
            </a:r>
          </a:p>
          <a:p>
            <a:r>
              <a:rPr kumimoji="1" lang="ja-JP" altLang="ja-JP" sz="1200" kern="1200" dirty="0" smtClean="0">
                <a:solidFill>
                  <a:schemeClr val="tx1"/>
                </a:solidFill>
                <a:effectLst/>
                <a:latin typeface="+mn-lt"/>
                <a:ea typeface="+mn-ea"/>
                <a:cs typeface="+mn-cs"/>
              </a:rPr>
              <a:t>メインフレームの時代、クライアントは、文字しか表示・入力できないものでした。パソコンの出現は、この操作をパソコンに肩代わりさせ、表現力と操作性を高め、大きな処理やデータ管理を強力なサーバーに任せ、連携・役割分担して使う「クライアント・サーバー」を誕生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Web</a:t>
            </a:r>
            <a:r>
              <a:rPr kumimoji="1" lang="ja-JP" altLang="ja-JP" sz="1200" b="1" kern="1200" dirty="0" smtClean="0">
                <a:solidFill>
                  <a:schemeClr val="tx1"/>
                </a:solidFill>
                <a:effectLst/>
                <a:latin typeface="+mn-lt"/>
                <a:ea typeface="+mn-ea"/>
                <a:cs typeface="+mn-cs"/>
              </a:rPr>
              <a:t>システム</a:t>
            </a:r>
          </a:p>
          <a:p>
            <a:r>
              <a:rPr kumimoji="1" lang="ja-JP" altLang="ja-JP" sz="1200" kern="1200" dirty="0" smtClean="0">
                <a:solidFill>
                  <a:schemeClr val="tx1"/>
                </a:solidFill>
                <a:effectLst/>
                <a:latin typeface="+mn-lt"/>
                <a:ea typeface="+mn-ea"/>
                <a:cs typeface="+mn-cs"/>
              </a:rPr>
              <a:t>「クライアント・サーバー」は、表現力と操作性を向上させた一方で、業務ごとにクライアント用のソフトウェアを開発・導入、トラブル対応、バージョンアップなどの運用管理負担は大幅に増やしました。</a:t>
            </a:r>
          </a:p>
          <a:p>
            <a:r>
              <a:rPr kumimoji="1" lang="ja-JP" altLang="ja-JP" sz="1200" kern="1200" dirty="0" smtClean="0">
                <a:solidFill>
                  <a:schemeClr val="tx1"/>
                </a:solidFill>
                <a:effectLst/>
                <a:latin typeface="+mn-lt"/>
                <a:ea typeface="+mn-ea"/>
                <a:cs typeface="+mn-cs"/>
              </a:rPr>
              <a:t>そこに登場したのが「</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システム」です。</a:t>
            </a:r>
            <a:r>
              <a:rPr kumimoji="1" lang="en-US" altLang="ja-JP" sz="1200" kern="1200" dirty="0" smtClean="0">
                <a:solidFill>
                  <a:schemeClr val="tx1"/>
                </a:solidFill>
                <a:effectLst/>
                <a:latin typeface="+mn-lt"/>
                <a:ea typeface="+mn-ea"/>
                <a:cs typeface="+mn-cs"/>
              </a:rPr>
              <a:t>1995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Windows95</a:t>
            </a:r>
            <a:r>
              <a:rPr kumimoji="1" lang="ja-JP" altLang="ja-JP" sz="1200" kern="1200" dirty="0" smtClean="0">
                <a:solidFill>
                  <a:schemeClr val="tx1"/>
                </a:solidFill>
                <a:effectLst/>
                <a:latin typeface="+mn-lt"/>
                <a:ea typeface="+mn-ea"/>
                <a:cs typeface="+mn-cs"/>
              </a:rPr>
              <a:t>以降、パソコンに標準装備されたブラウザで業務システムを利用しようというものです。これにより、業務個別のプログラムを開発しなくても高い表現力や操作性を実現できると期待されたのですが、当時のブラウザでは機能が足りず、使い勝手が良くなかったことから、あまり広がりませんでした。ただ、ブラウザは様々なデバイスで動作するため、</a:t>
            </a:r>
            <a:r>
              <a:rPr kumimoji="1" lang="en-US" altLang="ja-JP" sz="1200" kern="1200" dirty="0" smtClean="0">
                <a:solidFill>
                  <a:schemeClr val="tx1"/>
                </a:solidFill>
                <a:effectLst/>
                <a:latin typeface="+mn-lt"/>
                <a:ea typeface="+mn-ea"/>
                <a:cs typeface="+mn-cs"/>
              </a:rPr>
              <a:t>Windows</a:t>
            </a:r>
            <a:r>
              <a:rPr kumimoji="1" lang="ja-JP" altLang="ja-JP" sz="1200" kern="1200" dirty="0" err="1" smtClean="0">
                <a:solidFill>
                  <a:schemeClr val="tx1"/>
                </a:solidFill>
                <a:effectLst/>
                <a:latin typeface="+mn-lt"/>
                <a:ea typeface="+mn-ea"/>
                <a:cs typeface="+mn-cs"/>
              </a:rPr>
              <a:t>への</a:t>
            </a:r>
            <a:r>
              <a:rPr kumimoji="1" lang="ja-JP" altLang="ja-JP" sz="1200" kern="1200" dirty="0" smtClean="0">
                <a:solidFill>
                  <a:schemeClr val="tx1"/>
                </a:solidFill>
                <a:effectLst/>
                <a:latin typeface="+mn-lt"/>
                <a:ea typeface="+mn-ea"/>
                <a:cs typeface="+mn-cs"/>
              </a:rPr>
              <a:t>ベンダーロックインを回避できる可能性もありました。この考え方は後のクラウドに繋がる重要な発想となったのです。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RIC</a:t>
            </a:r>
            <a:r>
              <a:rPr kumimoji="1" lang="ja-JP" altLang="ja-JP" sz="1200" b="1" kern="1200" dirty="0" smtClean="0">
                <a:solidFill>
                  <a:schemeClr val="tx1"/>
                </a:solidFill>
                <a:effectLst/>
                <a:latin typeface="+mn-lt"/>
                <a:ea typeface="+mn-ea"/>
                <a:cs typeface="+mn-cs"/>
              </a:rPr>
              <a:t>と</a:t>
            </a:r>
            <a:r>
              <a:rPr kumimoji="1" lang="en-US" altLang="ja-JP" sz="1200" b="1" kern="1200" dirty="0" smtClean="0">
                <a:solidFill>
                  <a:schemeClr val="tx1"/>
                </a:solidFill>
                <a:effectLst/>
                <a:latin typeface="+mn-lt"/>
                <a:ea typeface="+mn-ea"/>
                <a:cs typeface="+mn-cs"/>
              </a:rPr>
              <a:t>RIA</a:t>
            </a:r>
            <a:endParaRPr kumimoji="1" lang="ja-JP" altLang="ja-JP" sz="1200" b="1"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次に登場したのが、「プラグイン」の利用です。プラグインとは、標準のブラウザではできない機能を、ブラウザにプログラムを組み込むことで実現する仕組みです。例えば、アニメーションやビデオ、高機能な入力フォームを実現する</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はその代表です。</a:t>
            </a:r>
          </a:p>
          <a:p>
            <a:r>
              <a:rPr kumimoji="1" lang="ja-JP" altLang="ja-JP" sz="1200" kern="1200" dirty="0" smtClean="0">
                <a:solidFill>
                  <a:schemeClr val="tx1"/>
                </a:solidFill>
                <a:effectLst/>
                <a:latin typeface="+mn-lt"/>
                <a:ea typeface="+mn-ea"/>
                <a:cs typeface="+mn-cs"/>
              </a:rPr>
              <a:t>このようなブラウザは</a:t>
            </a:r>
            <a:r>
              <a:rPr kumimoji="1" lang="en-US" altLang="ja-JP" sz="1200" kern="1200" dirty="0" smtClean="0">
                <a:solidFill>
                  <a:schemeClr val="tx1"/>
                </a:solidFill>
                <a:effectLst/>
                <a:latin typeface="+mn-lt"/>
                <a:ea typeface="+mn-ea"/>
                <a:cs typeface="+mn-cs"/>
              </a:rPr>
              <a:t>RIC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Client</a:t>
            </a:r>
            <a:r>
              <a:rPr kumimoji="1" lang="ja-JP" altLang="ja-JP" sz="1200" kern="1200" dirty="0" smtClean="0">
                <a:solidFill>
                  <a:schemeClr val="tx1"/>
                </a:solidFill>
                <a:effectLst/>
                <a:latin typeface="+mn-lt"/>
                <a:ea typeface="+mn-ea"/>
                <a:cs typeface="+mn-cs"/>
              </a:rPr>
              <a:t>）、それを使ったアプリケーションは</a:t>
            </a:r>
            <a:r>
              <a:rPr kumimoji="1" lang="en-US" altLang="ja-JP" sz="1200" kern="1200" dirty="0" smtClean="0">
                <a:solidFill>
                  <a:schemeClr val="tx1"/>
                </a:solidFill>
                <a:effectLst/>
                <a:latin typeface="+mn-lt"/>
                <a:ea typeface="+mn-ea"/>
                <a:cs typeface="+mn-cs"/>
              </a:rPr>
              <a:t>RIA</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Rich Internet Application</a:t>
            </a:r>
            <a:r>
              <a:rPr kumimoji="1" lang="ja-JP" altLang="ja-JP" sz="1200" kern="1200" dirty="0" smtClean="0">
                <a:solidFill>
                  <a:schemeClr val="tx1"/>
                </a:solidFill>
                <a:effectLst/>
                <a:latin typeface="+mn-lt"/>
                <a:ea typeface="+mn-ea"/>
                <a:cs typeface="+mn-cs"/>
              </a:rPr>
              <a:t>）と言われ、表現力と操作性も高まり、利用者も増えてゆきました。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403443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2000</a:t>
            </a:r>
            <a:r>
              <a:rPr kumimoji="1" lang="ja-JP" altLang="ja-JP" sz="1200" kern="1200" dirty="0" smtClean="0">
                <a:solidFill>
                  <a:schemeClr val="tx1"/>
                </a:solidFill>
                <a:effectLst/>
                <a:latin typeface="+mn-lt"/>
                <a:ea typeface="+mn-ea"/>
                <a:cs typeface="+mn-cs"/>
              </a:rPr>
              <a:t>年代初頭、既にパソコンへの普及率が</a:t>
            </a:r>
            <a:r>
              <a:rPr kumimoji="1" lang="en-US" altLang="ja-JP" sz="1200" kern="1200" dirty="0" smtClean="0">
                <a:solidFill>
                  <a:schemeClr val="tx1"/>
                </a:solidFill>
                <a:effectLst/>
                <a:latin typeface="+mn-lt"/>
                <a:ea typeface="+mn-ea"/>
                <a:cs typeface="+mn-cs"/>
              </a:rPr>
              <a:t>97%</a:t>
            </a:r>
            <a:r>
              <a:rPr kumimoji="1" lang="ja-JP" altLang="ja-JP" sz="1200" kern="1200" dirty="0" smtClean="0">
                <a:solidFill>
                  <a:schemeClr val="tx1"/>
                </a:solidFill>
                <a:effectLst/>
                <a:latin typeface="+mn-lt"/>
                <a:ea typeface="+mn-ea"/>
                <a:cs typeface="+mn-cs"/>
              </a:rPr>
              <a:t>に達しており、事実上の「標準」の地位を確立していました。 そのため、ブラウザさえ使えればハードウェアや基本ソフトウェアの種類を問わない</a:t>
            </a:r>
            <a:r>
              <a:rPr kumimoji="1" lang="en-US" altLang="ja-JP" sz="1200" kern="1200" dirty="0" smtClean="0">
                <a:solidFill>
                  <a:schemeClr val="tx1"/>
                </a:solidFill>
                <a:effectLst/>
                <a:latin typeface="+mn-lt"/>
                <a:ea typeface="+mn-ea"/>
                <a:cs typeface="+mn-cs"/>
              </a:rPr>
              <a:t>Flash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に代わるクライアントとして期待されたのです。</a:t>
            </a:r>
          </a:p>
          <a:p>
            <a:r>
              <a:rPr kumimoji="1" lang="ja-JP" altLang="ja-JP"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は無料とは言え</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社の製品です。</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が標準となれば、新たなベンダーロックインが発生します。そこで、プラグインを使わずにブラウザの機能を強化する方法が模索されました。</a:t>
            </a:r>
          </a:p>
          <a:p>
            <a:r>
              <a:rPr kumimoji="1" lang="ja-JP" altLang="ja-JP" sz="1200" kern="1200" dirty="0" smtClean="0">
                <a:solidFill>
                  <a:schemeClr val="tx1"/>
                </a:solidFill>
                <a:effectLst/>
                <a:latin typeface="+mn-lt"/>
                <a:ea typeface="+mn-ea"/>
                <a:cs typeface="+mn-cs"/>
              </a:rPr>
              <a:t>そこに出現したのが「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Asynchronous JavaScript + XML: </a:t>
            </a:r>
            <a:r>
              <a:rPr kumimoji="1" lang="ja-JP" altLang="ja-JP" sz="1200" kern="1200" dirty="0" smtClean="0">
                <a:solidFill>
                  <a:schemeClr val="tx1"/>
                </a:solidFill>
                <a:effectLst/>
                <a:latin typeface="+mn-lt"/>
                <a:ea typeface="+mn-ea"/>
                <a:cs typeface="+mn-cs"/>
              </a:rPr>
              <a:t>エイジャックス）」です。</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は、ブラウザの標準機能だけで、高い表現力や操作性を実現しました。</a:t>
            </a:r>
          </a:p>
          <a:p>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を採用した最初のサービスは、</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年に公開された</a:t>
            </a:r>
            <a:r>
              <a:rPr kumimoji="1" lang="en-US" altLang="ja-JP" sz="1200" kern="1200" dirty="0" smtClean="0">
                <a:solidFill>
                  <a:schemeClr val="tx1"/>
                </a:solidFill>
                <a:effectLst/>
                <a:latin typeface="+mn-lt"/>
                <a:ea typeface="+mn-ea"/>
                <a:cs typeface="+mn-cs"/>
              </a:rPr>
              <a:t> Google Maps </a:t>
            </a:r>
            <a:r>
              <a:rPr kumimoji="1" lang="ja-JP" altLang="ja-JP" sz="1200" kern="1200" dirty="0" smtClean="0">
                <a:solidFill>
                  <a:schemeClr val="tx1"/>
                </a:solidFill>
                <a:effectLst/>
                <a:latin typeface="+mn-lt"/>
                <a:ea typeface="+mn-ea"/>
                <a:cs typeface="+mn-cs"/>
              </a:rPr>
              <a:t>です。それまでの地図サイトは、移動や拡大縮小のたび地図画像を書き換えていたため、ぎこちない動きになっていました。しかし、</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はマウスの操作だけで、なめらかな移動や拡大縮小ができたのです。</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のアプリケーションや</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を組み込んだブラウザであれば、こういったこともできましたが、当時ブラウザ単体でこれだけのことができるとは誰も想像していなかったため、大きな驚きを持って迎えられたのです。</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年に、この技術に対して</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という名前が付けられました。</a:t>
            </a:r>
          </a:p>
          <a:p>
            <a:r>
              <a:rPr kumimoji="1" lang="ja-JP" altLang="ja-JP" sz="1200" kern="1200" dirty="0" smtClean="0">
                <a:solidFill>
                  <a:schemeClr val="tx1"/>
                </a:solidFill>
                <a:effectLst/>
                <a:latin typeface="+mn-lt"/>
                <a:ea typeface="+mn-ea"/>
                <a:cs typeface="+mn-cs"/>
              </a:rPr>
              <a:t>これ以降、</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ブラウザは、情報の表示だけでは無く、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アプリケーションに匹敵する高度な操作性を実現できるという認識が高まり、</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システムを再度見直すきっかけとなったのです。</a:t>
            </a:r>
          </a:p>
          <a:p>
            <a:r>
              <a:rPr kumimoji="1" lang="ja-JP" altLang="ja-JP" sz="1200" kern="1200" dirty="0" smtClean="0">
                <a:solidFill>
                  <a:schemeClr val="tx1"/>
                </a:solidFill>
                <a:effectLst/>
                <a:latin typeface="+mn-lt"/>
                <a:ea typeface="+mn-ea"/>
                <a:cs typeface="+mn-cs"/>
              </a:rPr>
              <a:t>このことは、情報システムのクライアントとして不動の地位を確立していた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パソコンの位置づけも大きく変えることを意味しました。プログラムやサービスを</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ベースで作ることができれば、クライアントは</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パソコンで無くても良いことになるからです。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02338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さて、皆さんは</a:t>
            </a:r>
            <a:r>
              <a:rPr kumimoji="1" lang="en-US" altLang="ja-JP" dirty="0" smtClean="0"/>
              <a:t>Web2.0</a:t>
            </a:r>
            <a:r>
              <a:rPr kumimoji="1" lang="ja-JP" altLang="en-US" dirty="0" smtClean="0"/>
              <a:t>というのをご存じでしょうか？若い方はご存じないかもしれませんが、</a:t>
            </a:r>
            <a:r>
              <a:rPr kumimoji="1" lang="en-US" altLang="ja-JP" dirty="0" smtClean="0"/>
              <a:t>2005</a:t>
            </a:r>
            <a:r>
              <a:rPr kumimoji="1" lang="ja-JP" altLang="en-US" dirty="0" smtClean="0"/>
              <a:t>年頃に一大ブームを巻き起こしたＷｅｂの技術革新です。</a:t>
            </a:r>
            <a:endParaRPr kumimoji="1" lang="en-US" altLang="ja-JP" dirty="0" smtClean="0"/>
          </a:p>
          <a:p>
            <a:endParaRPr kumimoji="1" lang="en-US" altLang="ja-JP" dirty="0" smtClean="0"/>
          </a:p>
          <a:p>
            <a:r>
              <a:rPr kumimoji="1" lang="ja-JP" altLang="en-US" dirty="0" smtClean="0"/>
              <a:t>それまで一方通行的で動きに乏しかった</a:t>
            </a:r>
            <a:r>
              <a:rPr kumimoji="1" lang="en-US" altLang="ja-JP" dirty="0" smtClean="0"/>
              <a:t>Web</a:t>
            </a:r>
            <a:r>
              <a:rPr kumimoji="1" lang="ja-JP" altLang="en-US" dirty="0" smtClean="0"/>
              <a:t>サイトが、いきなり動的でインタラクティブなものになり、利便性が劇的に向上しました。</a:t>
            </a:r>
            <a:r>
              <a:rPr kumimoji="1" lang="en-US" altLang="ja-JP" dirty="0" smtClean="0"/>
              <a:t>Web</a:t>
            </a:r>
            <a:r>
              <a:rPr kumimoji="1" lang="ja-JP" altLang="en-US" dirty="0" smtClean="0"/>
              <a:t>がプラットフォーム化し、ユーザーが情報を発信する新しい使い方が可能になりました。これを可能にしたのが、</a:t>
            </a:r>
            <a:r>
              <a:rPr kumimoji="1" lang="en-US" altLang="ja-JP" dirty="0" smtClean="0"/>
              <a:t>Ajax</a:t>
            </a:r>
            <a:r>
              <a:rPr kumimoji="1" lang="ja-JP" altLang="en-US" dirty="0" err="1" smtClean="0"/>
              <a:t>だったのです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13</a:t>
            </a:fld>
            <a:endParaRPr lang="ja-JP" altLang="en-US"/>
          </a:p>
        </p:txBody>
      </p:sp>
    </p:spTree>
    <p:extLst>
      <p:ext uri="{BB962C8B-B14F-4D97-AF65-F5344CB8AC3E}">
        <p14:creationId xmlns:p14="http://schemas.microsoft.com/office/powerpoint/2010/main" val="57433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54" tIns="47227" rIns="94454" bIns="47227" anchor="b"/>
          <a:lstStyle/>
          <a:p>
            <a:pPr algn="r" defTabSz="943869"/>
            <a:fld id="{2D48A9BA-2689-43A1-BD0A-A3B307D39728}" type="slidenum">
              <a:rPr kumimoji="0" lang="ja-JP" altLang="en-US" sz="1300">
                <a:ea typeface="ＭＳ Ｐゴシック" charset="-128"/>
              </a:rPr>
              <a:pPr algn="r" defTabSz="943869"/>
              <a:t>14</a:t>
            </a:fld>
            <a:endParaRPr kumimoji="0" lang="en-US" altLang="ja-JP" sz="1300">
              <a:ea typeface="ＭＳ Ｐゴシック" charset="-128"/>
            </a:endParaRPr>
          </a:p>
        </p:txBody>
      </p:sp>
      <p:sp>
        <p:nvSpPr>
          <p:cNvPr id="64514" name="スライド イメージ プレースホルダ 1"/>
          <p:cNvSpPr>
            <a:spLocks noGrp="1" noRot="1" noChangeAspect="1" noTextEdit="1"/>
          </p:cNvSpPr>
          <p:nvPr>
            <p:ph type="sldImg"/>
          </p:nvPr>
        </p:nvSpPr>
        <p:spPr>
          <a:xfrm>
            <a:off x="1146175" y="687388"/>
            <a:ext cx="4567238" cy="3425825"/>
          </a:xfrm>
          <a:ln/>
        </p:spPr>
      </p:sp>
      <p:sp>
        <p:nvSpPr>
          <p:cNvPr id="64515" name="ノート プレースホルダ 2"/>
          <p:cNvSpPr>
            <a:spLocks noGrp="1"/>
          </p:cNvSpPr>
          <p:nvPr>
            <p:ph type="body" idx="1"/>
          </p:nvPr>
        </p:nvSpPr>
        <p:spPr>
          <a:xfrm>
            <a:off x="685959" y="4343111"/>
            <a:ext cx="5486084" cy="4114220"/>
          </a:xfrm>
          <a:noFill/>
          <a:ln/>
        </p:spPr>
        <p:txBody>
          <a:bodyPr lIns="91420" tIns="45711" rIns="91420" bIns="45711"/>
          <a:lstStyle/>
          <a:p>
            <a:pPr eaLnBrk="1" hangingPunct="1">
              <a:spcBef>
                <a:spcPct val="0"/>
              </a:spcBef>
            </a:pPr>
            <a:r>
              <a:rPr lang="en-US" altLang="ja-JP" dirty="0" smtClean="0"/>
              <a:t>Web2.0</a:t>
            </a:r>
            <a:r>
              <a:rPr lang="ja-JP" altLang="en-US" dirty="0" smtClean="0"/>
              <a:t>の原動力となった技術のひとつが、</a:t>
            </a:r>
            <a:r>
              <a:rPr lang="en-US" altLang="ja-JP" dirty="0" smtClean="0"/>
              <a:t>Ajax</a:t>
            </a:r>
            <a:r>
              <a:rPr lang="ja-JP" altLang="en-US" dirty="0" smtClean="0"/>
              <a:t>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は、</a:t>
            </a:r>
            <a:r>
              <a:rPr lang="en-US" altLang="ja-JP" dirty="0" smtClean="0"/>
              <a:t>Asynchronous JavaScript + XML</a:t>
            </a:r>
            <a:r>
              <a:rPr lang="ja-JP" altLang="en-US" dirty="0" smtClean="0"/>
              <a:t>を縮めたものです。</a:t>
            </a:r>
            <a:r>
              <a:rPr lang="en-US" altLang="ja-JP" dirty="0" smtClean="0"/>
              <a:t>2004</a:t>
            </a:r>
            <a:r>
              <a:rPr lang="ja-JP" altLang="en-US" dirty="0" smtClean="0"/>
              <a:t>年に提供が開始された</a:t>
            </a:r>
            <a:r>
              <a:rPr lang="en-US" altLang="ja-JP" dirty="0" smtClean="0"/>
              <a:t>Google Maps</a:t>
            </a:r>
            <a:r>
              <a:rPr lang="ja-JP" altLang="en-US" dirty="0" smtClean="0"/>
              <a:t>で使われた機能に対して</a:t>
            </a:r>
            <a:r>
              <a:rPr lang="en-US" altLang="ja-JP" dirty="0" smtClean="0"/>
              <a:t>2005</a:t>
            </a:r>
            <a:r>
              <a:rPr lang="ja-JP" altLang="en-US" dirty="0" smtClean="0"/>
              <a:t>年、命名されました。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JavaScript</a:t>
            </a:r>
            <a:r>
              <a:rPr lang="ja-JP" altLang="en-US" dirty="0" smtClean="0"/>
              <a:t>はサーバーからダウンロードされブラウザ上で実行されるスクリプト言語で、元々</a:t>
            </a:r>
            <a:r>
              <a:rPr lang="en-US" altLang="ja-JP" dirty="0" smtClean="0"/>
              <a:t>Web</a:t>
            </a:r>
            <a:r>
              <a:rPr lang="ja-JP" altLang="en-US" dirty="0" smtClean="0"/>
              <a:t>ブラウザに内蔵されていたものです。これを非同期に使うことによって、使い勝手を向上させます。</a:t>
            </a:r>
            <a:endParaRPr lang="en-US" altLang="ja-JP" dirty="0" smtClean="0"/>
          </a:p>
          <a:p>
            <a:pPr eaLnBrk="1" hangingPunct="1">
              <a:spcBef>
                <a:spcPct val="0"/>
              </a:spcBef>
            </a:pPr>
            <a:r>
              <a:rPr lang="en-US" altLang="ja-JP" dirty="0" smtClean="0"/>
              <a:t>XML</a:t>
            </a:r>
            <a:r>
              <a:rPr lang="ja-JP" altLang="en-US" dirty="0" smtClean="0"/>
              <a:t>は</a:t>
            </a:r>
            <a:r>
              <a:rPr lang="en-US" altLang="ja-JP" dirty="0" smtClean="0"/>
              <a:t>HTML</a:t>
            </a:r>
            <a:r>
              <a:rPr lang="ja-JP" altLang="en-US" dirty="0" smtClean="0"/>
              <a:t>と同様のマークアップ言語で、様々な機能を必要に応じて拡張できるという特徴を持っています。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技術的な詳細は省きますが、要するに、これらの技術の組合せによって、</a:t>
            </a:r>
            <a:r>
              <a:rPr lang="en-US" altLang="ja-JP" dirty="0" smtClean="0"/>
              <a:t>Flash</a:t>
            </a:r>
            <a:r>
              <a:rPr lang="ja-JP" altLang="en-US" dirty="0" smtClean="0"/>
              <a:t>などのプラグインを使わずにネイティブアプリケーション並の高度な</a:t>
            </a:r>
            <a:r>
              <a:rPr lang="en-US" altLang="ja-JP" dirty="0" smtClean="0"/>
              <a:t>UI</a:t>
            </a:r>
            <a:r>
              <a:rPr lang="ja-JP" altLang="en-US" dirty="0" smtClean="0"/>
              <a:t>を実現することができるのです。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ところで、よく間違われるのですが、プログラミング言語の</a:t>
            </a:r>
            <a:r>
              <a:rPr lang="en-US" altLang="ja-JP" dirty="0" smtClean="0"/>
              <a:t>Java</a:t>
            </a:r>
            <a:r>
              <a:rPr lang="ja-JP" altLang="en-US" dirty="0" smtClean="0"/>
              <a:t>と</a:t>
            </a:r>
            <a:r>
              <a:rPr lang="en-US" altLang="ja-JP" dirty="0" smtClean="0"/>
              <a:t>JavaScript</a:t>
            </a:r>
            <a:r>
              <a:rPr lang="ja-JP" altLang="en-US" dirty="0" smtClean="0"/>
              <a:t>は、全く違う物です。元々は</a:t>
            </a:r>
            <a:r>
              <a:rPr lang="en-US" altLang="ja-JP" dirty="0" err="1" smtClean="0"/>
              <a:t>NetScape</a:t>
            </a:r>
            <a:r>
              <a:rPr lang="ja-JP" altLang="en-US" dirty="0" smtClean="0"/>
              <a:t>のエンジニアが開発し、</a:t>
            </a:r>
            <a:r>
              <a:rPr lang="en-US" altLang="ja-JP" dirty="0" smtClean="0"/>
              <a:t>Java</a:t>
            </a:r>
            <a:r>
              <a:rPr lang="ja-JP" altLang="en-US" dirty="0" smtClean="0"/>
              <a:t>の知名度にあやかるために名前だけ似せたと言われています。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現在は国際規格となり、正式には</a:t>
            </a:r>
            <a:r>
              <a:rPr lang="en-US" altLang="ja-JP" dirty="0" smtClean="0"/>
              <a:t>ECMAScript</a:t>
            </a:r>
            <a:r>
              <a:rPr lang="ja-JP" altLang="en-US" dirty="0" smtClean="0"/>
              <a:t>と呼ばれます。</a:t>
            </a:r>
          </a:p>
        </p:txBody>
      </p:sp>
      <p:sp>
        <p:nvSpPr>
          <p:cNvPr id="64516" name="スライド番号プレースホルダ 3"/>
          <p:cNvSpPr txBox="1">
            <a:spLocks noGrp="1"/>
          </p:cNvSpPr>
          <p:nvPr/>
        </p:nvSpPr>
        <p:spPr bwMode="auto">
          <a:xfrm>
            <a:off x="3883409" y="8683323"/>
            <a:ext cx="2973011" cy="459229"/>
          </a:xfrm>
          <a:prstGeom prst="rect">
            <a:avLst/>
          </a:prstGeom>
          <a:noFill/>
          <a:ln w="9525">
            <a:noFill/>
            <a:miter lim="800000"/>
            <a:headEnd/>
            <a:tailEnd/>
          </a:ln>
        </p:spPr>
        <p:txBody>
          <a:bodyPr lIns="91420" tIns="45711" rIns="91420" bIns="45711" anchor="b"/>
          <a:lstStyle/>
          <a:p>
            <a:pPr algn="r" defTabSz="905059"/>
            <a:fld id="{9200E267-B13C-4FA2-B019-75E5F1AB75C4}" type="slidenum">
              <a:rPr lang="ja-JP" altLang="en-US" sz="1300">
                <a:ea typeface="ＭＳ Ｐゴシック" charset="-128"/>
              </a:rPr>
              <a:pPr algn="r" defTabSz="905059"/>
              <a:t>14</a:t>
            </a:fld>
            <a:endParaRPr lang="en-US" altLang="ja-JP" sz="1300">
              <a:ea typeface="ＭＳ Ｐゴシック" charset="-128"/>
            </a:endParaRPr>
          </a:p>
        </p:txBody>
      </p:sp>
    </p:spTree>
    <p:extLst>
      <p:ext uri="{BB962C8B-B14F-4D97-AF65-F5344CB8AC3E}">
        <p14:creationId xmlns:p14="http://schemas.microsoft.com/office/powerpoint/2010/main" val="368970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説明だけではわかりにくいと思いますので、具体的な例をひとつ見ていただきましょう。</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Web2.0</a:t>
            </a:r>
            <a:r>
              <a:rPr lang="ja-JP" altLang="en-US" dirty="0" smtClean="0"/>
              <a:t>以前の地図サイトです。当時の地図サイトを覚えている方はおわかりでしょうが、通信速度が遅いこともあって、今と比べると非常に使いにくいものでした。例えば、今九段下あたりが中心に表示されていて、もう少し北東の方を見たい、と言う場合には、見たい方向の矢印を押すと・・</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いったん全画面を消して、その後ゆっくりと全画面を書き換える、ということになります。今では、こんな地図サイトはありませんよね？</a:t>
            </a:r>
          </a:p>
        </p:txBody>
      </p:sp>
      <p:sp>
        <p:nvSpPr>
          <p:cNvPr id="28676"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0D39BBE0-0E23-4D83-BB3A-D0CAA8FBA511}" type="slidenum">
              <a:rPr lang="ja-JP" altLang="en-US" smtClean="0"/>
              <a:pPr eaLnBrk="1" hangingPunct="1"/>
              <a:t>15</a:t>
            </a:fld>
            <a:endParaRPr lang="ja-JP" altLang="en-US" smtClean="0"/>
          </a:p>
        </p:txBody>
      </p:sp>
    </p:spTree>
    <p:extLst>
      <p:ext uri="{BB962C8B-B14F-4D97-AF65-F5344CB8AC3E}">
        <p14:creationId xmlns:p14="http://schemas.microsoft.com/office/powerpoint/2010/main" val="161248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699"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そこへ表われたのが</a:t>
            </a:r>
            <a:r>
              <a:rPr lang="en-US" altLang="ja-JP" dirty="0" smtClean="0"/>
              <a:t>Google Maps</a:t>
            </a:r>
            <a:r>
              <a:rPr lang="ja-JP" altLang="en-US" dirty="0" smtClean="0"/>
              <a:t>でした。</a:t>
            </a:r>
            <a:r>
              <a:rPr lang="en-US" altLang="ja-JP" dirty="0" smtClean="0"/>
              <a:t>Google Maps</a:t>
            </a:r>
            <a:r>
              <a:rPr lang="ja-JP" altLang="en-US" dirty="0" smtClean="0"/>
              <a:t>では、見たい方向にマウスを持って行き、</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ドラッグすることによって、インタラクティブに地図を動かすことができます。これが、</a:t>
            </a:r>
            <a:r>
              <a:rPr lang="en-US" altLang="ja-JP" dirty="0" smtClean="0"/>
              <a:t>Ajax</a:t>
            </a:r>
            <a:r>
              <a:rPr lang="ja-JP" altLang="en-US" dirty="0" smtClean="0"/>
              <a:t>で可能になったのです。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もちろん、当時でも</a:t>
            </a:r>
            <a:r>
              <a:rPr lang="en-US" altLang="ja-JP" dirty="0" smtClean="0"/>
              <a:t>Flash</a:t>
            </a:r>
            <a:r>
              <a:rPr lang="ja-JP" altLang="en-US" dirty="0" smtClean="0"/>
              <a:t>を使ったり、</a:t>
            </a:r>
            <a:r>
              <a:rPr lang="en-US" altLang="ja-JP" dirty="0" smtClean="0"/>
              <a:t>PC</a:t>
            </a:r>
            <a:r>
              <a:rPr lang="ja-JP" altLang="en-US" dirty="0" smtClean="0"/>
              <a:t>用の地図アプリを使えばこういうことはできたのですが、プラグイン無しのブラウザ単体で実現したことが凄かったのです。当時の</a:t>
            </a:r>
            <a:r>
              <a:rPr lang="en-US" altLang="ja-JP" dirty="0" smtClean="0"/>
              <a:t>Web</a:t>
            </a:r>
            <a:r>
              <a:rPr lang="ja-JP" altLang="en-US" dirty="0" smtClean="0"/>
              <a:t>デザイナやエンジニアは、ブラウザだけでここまでできるのか、と驚愕したわけです。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仕組みとしては、最初の地図を表示したあと、</a:t>
            </a:r>
            <a:r>
              <a:rPr lang="en-US" altLang="ja-JP" dirty="0" smtClean="0"/>
              <a:t>XML</a:t>
            </a:r>
            <a:r>
              <a:rPr lang="ja-JP" altLang="en-US" dirty="0" smtClean="0"/>
              <a:t>と</a:t>
            </a:r>
            <a:r>
              <a:rPr lang="en-US" altLang="ja-JP" dirty="0" smtClean="0"/>
              <a:t>JavaScript</a:t>
            </a:r>
            <a:r>
              <a:rPr lang="ja-JP" altLang="en-US" dirty="0" smtClean="0"/>
              <a:t>の組合せで非同期通信を行い、バックグラウンドで周りの地図を読み込んでしまいます。地図を表示したユーザーは、高い確率でその周辺を見ようとするだろうというのが理由です。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ユーザーが読込の指示をしなくてもブラウザが勝手に先行して読みこむのが「非同期」通信で、これによって、周辺の地図を見たくなったときに待ち時間無しに表示できるのです。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そして、マウスのドラッグを検知した場合、</a:t>
            </a:r>
            <a:r>
              <a:rPr lang="en-US" altLang="ja-JP" dirty="0" smtClean="0"/>
              <a:t>DHTML</a:t>
            </a:r>
            <a:r>
              <a:rPr lang="ja-JP" altLang="en-US" dirty="0" smtClean="0"/>
              <a:t>を使って画面の一部分のみを書き換えて表示します。これで、待ち時間無しに直感的な操作が可能になるわけです。</a:t>
            </a:r>
            <a:endParaRPr lang="en-US" altLang="ja-JP" dirty="0" smtClean="0"/>
          </a:p>
          <a:p>
            <a:pPr eaLnBrk="1" hangingPunct="1">
              <a:spcBef>
                <a:spcPct val="0"/>
              </a:spcBef>
            </a:pPr>
            <a:endParaRPr lang="ja-JP" altLang="en-US" dirty="0" smtClean="0"/>
          </a:p>
        </p:txBody>
      </p:sp>
      <p:sp>
        <p:nvSpPr>
          <p:cNvPr id="29700"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9FC7955-3FA5-41F7-AE7F-24FB1F034614}" type="slidenum">
              <a:rPr lang="ja-JP" altLang="en-US" smtClean="0"/>
              <a:pPr eaLnBrk="1" hangingPunct="1"/>
              <a:t>16</a:t>
            </a:fld>
            <a:endParaRPr lang="ja-JP" altLang="en-US" smtClean="0"/>
          </a:p>
        </p:txBody>
      </p:sp>
    </p:spTree>
    <p:extLst>
      <p:ext uri="{BB962C8B-B14F-4D97-AF65-F5344CB8AC3E}">
        <p14:creationId xmlns:p14="http://schemas.microsoft.com/office/powerpoint/2010/main" val="378406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ブラウザ単体で高度な</a:t>
            </a:r>
            <a:r>
              <a:rPr lang="en-US" altLang="ja-JP" dirty="0" smtClean="0"/>
              <a:t>UI</a:t>
            </a:r>
            <a:r>
              <a:rPr lang="ja-JP" altLang="en-US" dirty="0" smtClean="0"/>
              <a:t>を実現した</a:t>
            </a:r>
            <a:r>
              <a:rPr lang="en-US" altLang="ja-JP" dirty="0" smtClean="0"/>
              <a:t>Ajax</a:t>
            </a:r>
            <a:r>
              <a:rPr lang="ja-JP" altLang="en-US" dirty="0" smtClean="0"/>
              <a:t>ですが、その最大の特徴は、新しい技術をなんら必要としなかった、というところにありました。</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を構成する技術である</a:t>
            </a:r>
            <a:r>
              <a:rPr lang="en-US" altLang="ja-JP" dirty="0" smtClean="0"/>
              <a:t>JavaScript</a:t>
            </a:r>
            <a:r>
              <a:rPr lang="ja-JP" altLang="en-US" dirty="0" err="1" smtClean="0"/>
              <a:t>、</a:t>
            </a:r>
            <a:r>
              <a:rPr lang="en-US" altLang="ja-JP" dirty="0" smtClean="0"/>
              <a:t>DHTML</a:t>
            </a:r>
            <a:r>
              <a:rPr lang="ja-JP" altLang="en-US" dirty="0" err="1" smtClean="0"/>
              <a:t>、</a:t>
            </a:r>
            <a:r>
              <a:rPr lang="en-US" altLang="ja-JP" dirty="0" smtClean="0"/>
              <a:t>XML</a:t>
            </a:r>
            <a:r>
              <a:rPr lang="ja-JP" altLang="en-US" dirty="0" smtClean="0"/>
              <a:t>は、</a:t>
            </a:r>
            <a:r>
              <a:rPr lang="en-US" altLang="ja-JP" dirty="0" smtClean="0"/>
              <a:t>1990</a:t>
            </a:r>
            <a:r>
              <a:rPr lang="ja-JP" altLang="en-US" dirty="0" smtClean="0"/>
              <a:t>年代にすでにブラウザに組込まれていたのです。しかし、これらの機能は有効に利用されずに放置されていました。</a:t>
            </a:r>
            <a:r>
              <a:rPr lang="en-US" altLang="ja-JP" dirty="0" smtClean="0"/>
              <a:t>JavaScript</a:t>
            </a:r>
            <a:r>
              <a:rPr lang="ja-JP" altLang="en-US" dirty="0" smtClean="0"/>
              <a:t>に至っては、セキュリティ上のリスクがあるため、機能をオフにしておくことが推奨されていたほどです。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ですから、</a:t>
            </a:r>
            <a:r>
              <a:rPr lang="en-US" altLang="ja-JP" dirty="0" smtClean="0"/>
              <a:t>Ajax</a:t>
            </a:r>
            <a:r>
              <a:rPr lang="ja-JP" altLang="en-US" dirty="0" smtClean="0"/>
              <a:t>は新規に開発されたものではなく、もともとあった機能を組み合わせて新しい使い方を「発見」したものである、ということができます。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つまり、サーバー側で</a:t>
            </a:r>
            <a:r>
              <a:rPr lang="en-US" altLang="ja-JP" dirty="0" smtClean="0"/>
              <a:t>Ajax</a:t>
            </a:r>
            <a:r>
              <a:rPr lang="ja-JP" altLang="en-US" dirty="0" smtClean="0"/>
              <a:t>を意識した開発を行う事によって、クライアント側に何ら手を加えること無く、この新しいユーザーエクスペリエンスを実現することができたのです。世界中の</a:t>
            </a:r>
            <a:r>
              <a:rPr lang="en-US" altLang="ja-JP" dirty="0" smtClean="0"/>
              <a:t>PC</a:t>
            </a:r>
            <a:r>
              <a:rPr lang="ja-JP" altLang="en-US" dirty="0" smtClean="0"/>
              <a:t>が</a:t>
            </a:r>
            <a:r>
              <a:rPr lang="en-US" altLang="ja-JP" dirty="0" smtClean="0"/>
              <a:t>Ajax</a:t>
            </a:r>
            <a:r>
              <a:rPr lang="ja-JP" altLang="en-US" dirty="0" smtClean="0"/>
              <a:t>レディな状態になっているということで、これは非常に大きなメリットです。</a:t>
            </a:r>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の発見は、</a:t>
            </a:r>
            <a:r>
              <a:rPr lang="en-US" altLang="ja-JP" dirty="0" smtClean="0"/>
              <a:t>Web</a:t>
            </a:r>
            <a:r>
              <a:rPr lang="ja-JP" altLang="en-US" dirty="0" smtClean="0"/>
              <a:t>の世界を一変させました。それまで静的で動きに乏しかった</a:t>
            </a:r>
            <a:r>
              <a:rPr lang="en-US" altLang="ja-JP" dirty="0" smtClean="0"/>
              <a:t>Web</a:t>
            </a:r>
            <a:r>
              <a:rPr lang="ja-JP" altLang="en-US" dirty="0" smtClean="0"/>
              <a:t>サイトが、どんどん書き換えられ、高度な</a:t>
            </a:r>
            <a:r>
              <a:rPr lang="en-US" altLang="ja-JP" dirty="0" smtClean="0"/>
              <a:t>UI</a:t>
            </a:r>
            <a:r>
              <a:rPr lang="ja-JP" altLang="en-US" dirty="0" smtClean="0"/>
              <a:t>を備えていったのです。それが</a:t>
            </a:r>
            <a:r>
              <a:rPr lang="en-US" altLang="ja-JP" dirty="0" smtClean="0"/>
              <a:t>Web2.0</a:t>
            </a:r>
            <a:r>
              <a:rPr lang="ja-JP" altLang="en-US" dirty="0" smtClean="0"/>
              <a:t>という大きな流れになったのでした。</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標準の</a:t>
            </a:r>
            <a:r>
              <a:rPr lang="en-US" altLang="ja-JP" dirty="0" smtClean="0"/>
              <a:t>Web </a:t>
            </a:r>
            <a:r>
              <a:rPr lang="ja-JP" altLang="en-US" dirty="0" smtClean="0"/>
              <a:t>ブラウザだけで独立アプリ並みの操作性を実現できるということは、クライアント側にファットクライアントやブラウザプラグインを用意しなくとも高度な対話型のシステムを構築可能だということです。それまで</a:t>
            </a:r>
            <a:r>
              <a:rPr lang="en-US" altLang="ja-JP" dirty="0" smtClean="0"/>
              <a:t>Flash</a:t>
            </a:r>
            <a:r>
              <a:rPr lang="ja-JP" altLang="en-US" dirty="0" smtClean="0"/>
              <a:t>の採用に躊躇していたベンダーも、安心して採用することができます。追加のコストもかかりません。良いことずくめです。</a:t>
            </a:r>
            <a:endParaRPr lang="en-US" altLang="ja-JP" dirty="0" smtClean="0"/>
          </a:p>
          <a:p>
            <a:pPr eaLnBrk="1" hangingPunct="1">
              <a:spcBef>
                <a:spcPct val="0"/>
              </a:spcBef>
            </a:pPr>
            <a:endParaRPr lang="en-US" altLang="ja-JP" dirty="0" smtClean="0"/>
          </a:p>
          <a:p>
            <a:pPr eaLnBrk="1" hangingPunct="1">
              <a:spcBef>
                <a:spcPct val="0"/>
              </a:spcBef>
            </a:pPr>
            <a:r>
              <a:rPr lang="ja-JP" altLang="en-US" dirty="0" smtClean="0"/>
              <a:t>この後、</a:t>
            </a:r>
            <a:r>
              <a:rPr lang="en-US" altLang="ja-JP" dirty="0" smtClean="0"/>
              <a:t>Web</a:t>
            </a:r>
            <a:r>
              <a:rPr lang="ja-JP" altLang="en-US" dirty="0" smtClean="0"/>
              <a:t>システムや</a:t>
            </a:r>
            <a:r>
              <a:rPr lang="en-US" altLang="ja-JP" dirty="0" smtClean="0"/>
              <a:t>Web</a:t>
            </a:r>
            <a:r>
              <a:rPr lang="ja-JP" altLang="en-US" dirty="0" smtClean="0"/>
              <a:t>アプリ・サービスが</a:t>
            </a:r>
            <a:r>
              <a:rPr lang="en-US" altLang="ja-JP" dirty="0" smtClean="0"/>
              <a:t>Ajax</a:t>
            </a:r>
            <a:r>
              <a:rPr lang="ja-JP" altLang="en-US" dirty="0" smtClean="0"/>
              <a:t>ベースで開発されるようになり、それまでとは比べものにならない高度な</a:t>
            </a:r>
            <a:r>
              <a:rPr lang="en-US" altLang="ja-JP" dirty="0" smtClean="0"/>
              <a:t>UI</a:t>
            </a:r>
            <a:r>
              <a:rPr lang="ja-JP" altLang="en-US" dirty="0" smtClean="0"/>
              <a:t>を備えるようになりました。</a:t>
            </a:r>
            <a:endParaRPr lang="en-US" altLang="ja-JP" dirty="0" smtClean="0"/>
          </a:p>
          <a:p>
            <a:pPr eaLnBrk="1" hangingPunct="1">
              <a:spcBef>
                <a:spcPct val="0"/>
              </a:spcBef>
            </a:pPr>
            <a:r>
              <a:rPr lang="ja-JP" altLang="en-US" dirty="0" smtClean="0"/>
              <a:t>そしてこれがきっかけとなって、クライアントはもうブラウザだけで良い、インターネット上に巨大なサーバーを置いて、ブラウザからサービスを利用すれば良いではないか、という考えが生まれたと考えられます。クラウドの誕生で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Google Maps</a:t>
            </a:r>
            <a:r>
              <a:rPr lang="ja-JP" altLang="en-US" dirty="0" smtClean="0"/>
              <a:t>が発表されたのが</a:t>
            </a:r>
            <a:r>
              <a:rPr lang="en-US" altLang="ja-JP" dirty="0" smtClean="0"/>
              <a:t>2004</a:t>
            </a:r>
            <a:r>
              <a:rPr lang="ja-JP" altLang="en-US" dirty="0" smtClean="0"/>
              <a:t>年、</a:t>
            </a:r>
            <a:r>
              <a:rPr lang="en-US" altLang="ja-JP" dirty="0" smtClean="0"/>
              <a:t>Ajax</a:t>
            </a:r>
            <a:r>
              <a:rPr lang="ja-JP" altLang="en-US" dirty="0" smtClean="0"/>
              <a:t>が命名され、</a:t>
            </a:r>
            <a:r>
              <a:rPr lang="en-US" altLang="ja-JP" dirty="0" smtClean="0"/>
              <a:t>Web2.0</a:t>
            </a:r>
            <a:r>
              <a:rPr lang="ja-JP" altLang="en-US" dirty="0" smtClean="0"/>
              <a:t>がブレイクしたのが</a:t>
            </a:r>
            <a:r>
              <a:rPr lang="en-US" altLang="ja-JP" dirty="0" smtClean="0"/>
              <a:t>2005</a:t>
            </a:r>
            <a:r>
              <a:rPr lang="ja-JP" altLang="en-US" dirty="0" smtClean="0"/>
              <a:t>年でした。そして</a:t>
            </a:r>
            <a:r>
              <a:rPr lang="en-US" altLang="ja-JP" dirty="0" smtClean="0"/>
              <a:t>2006</a:t>
            </a:r>
            <a:r>
              <a:rPr lang="ja-JP" altLang="en-US" dirty="0" smtClean="0"/>
              <a:t>年、シュミットが初めて「クラウド」に言及したのです。この瞬間に、今のクラウドへのレールが敷かれたということができます。</a:t>
            </a:r>
            <a:endParaRPr lang="en-US" altLang="ja-JP" dirty="0" smtClean="0"/>
          </a:p>
          <a:p>
            <a:pPr eaLnBrk="1" hangingPunct="1">
              <a:spcBef>
                <a:spcPct val="0"/>
              </a:spcBef>
            </a:pPr>
            <a:endParaRPr lang="en-US" altLang="ja-JP" dirty="0" smtClean="0"/>
          </a:p>
          <a:p>
            <a:pPr eaLnBrk="1" hangingPunct="1">
              <a:spcBef>
                <a:spcPct val="0"/>
              </a:spcBef>
            </a:pPr>
            <a:r>
              <a:rPr lang="en-US" altLang="ja-JP" dirty="0" smtClean="0"/>
              <a:t>Ajax</a:t>
            </a:r>
            <a:r>
              <a:rPr lang="ja-JP" altLang="en-US" dirty="0" smtClean="0"/>
              <a:t>を快適に利用するためには、ブラウザの速度が非常に重要になります。</a:t>
            </a:r>
          </a:p>
        </p:txBody>
      </p:sp>
      <p:sp>
        <p:nvSpPr>
          <p:cNvPr id="32772"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ADC9AFFD-E4D5-4137-9012-FEC50CB25E28}" type="slidenum">
              <a:rPr lang="ja-JP" altLang="en-US" smtClean="0"/>
              <a:pPr eaLnBrk="1" hangingPunct="1"/>
              <a:t>17</a:t>
            </a:fld>
            <a:endParaRPr lang="ja-JP" altLang="en-US" smtClean="0"/>
          </a:p>
        </p:txBody>
      </p:sp>
    </p:spTree>
    <p:extLst>
      <p:ext uri="{BB962C8B-B14F-4D97-AF65-F5344CB8AC3E}">
        <p14:creationId xmlns:p14="http://schemas.microsoft.com/office/powerpoint/2010/main" val="2539256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そんな中、</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使用時の快適さを大きく左右する</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の実行速度が注目されるようになりました。</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当時、ブラウザの主流は、</a:t>
            </a:r>
            <a:r>
              <a:rPr kumimoji="1" lang="en-US" altLang="ja-JP" sz="1200" kern="1200" dirty="0" err="1" smtClean="0">
                <a:solidFill>
                  <a:schemeClr val="tx1"/>
                </a:solidFill>
                <a:effectLst/>
                <a:latin typeface="+mn-lt"/>
                <a:ea typeface="+mn-ea"/>
                <a:cs typeface="+mn-cs"/>
              </a:rPr>
              <a:t>WindowsXP</a:t>
            </a:r>
            <a:r>
              <a:rPr kumimoji="1" lang="ja-JP" altLang="ja-JP" sz="1200" kern="1200" dirty="0" smtClean="0">
                <a:solidFill>
                  <a:schemeClr val="tx1"/>
                </a:solidFill>
                <a:effectLst/>
                <a:latin typeface="+mn-lt"/>
                <a:ea typeface="+mn-ea"/>
                <a:cs typeface="+mn-cs"/>
              </a:rPr>
              <a:t>で動く</a:t>
            </a:r>
            <a:r>
              <a:rPr kumimoji="1" lang="en-US" altLang="ja-JP" sz="1200" kern="1200" dirty="0" smtClean="0">
                <a:solidFill>
                  <a:schemeClr val="tx1"/>
                </a:solidFill>
                <a:effectLst/>
                <a:latin typeface="+mn-lt"/>
                <a:ea typeface="+mn-ea"/>
                <a:cs typeface="+mn-cs"/>
              </a:rPr>
              <a:t>Internet Explorer 6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）でしたが、</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年にリリースされた</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では、</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の動作は遅く、快適さを実現できなかったのです。このため</a:t>
            </a:r>
            <a:r>
              <a:rPr kumimoji="1" lang="en-US" altLang="ja-JP" sz="1200" kern="1200" dirty="0" smtClean="0">
                <a:solidFill>
                  <a:schemeClr val="tx1"/>
                </a:solidFill>
                <a:effectLst/>
                <a:latin typeface="+mn-lt"/>
                <a:ea typeface="+mn-ea"/>
                <a:cs typeface="+mn-cs"/>
              </a:rPr>
              <a:t>IE6</a:t>
            </a:r>
            <a:r>
              <a:rPr kumimoji="1" lang="ja-JP" altLang="ja-JP" sz="1200" kern="1200" dirty="0" smtClean="0">
                <a:solidFill>
                  <a:schemeClr val="tx1"/>
                </a:solidFill>
                <a:effectLst/>
                <a:latin typeface="+mn-lt"/>
                <a:ea typeface="+mn-ea"/>
                <a:cs typeface="+mn-cs"/>
              </a:rPr>
              <a:t>以外のブラウザは、競って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の高速化を進め、</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の速度向上、つまりは表現力と操作性を向上させ、自分達のブラウザで使えるサービスが快適に利用できるように進化させたのです。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2008</a:t>
            </a:r>
            <a:r>
              <a:rPr kumimoji="1" lang="ja-JP" altLang="ja-JP" sz="1200" kern="1200" dirty="0" smtClean="0">
                <a:solidFill>
                  <a:schemeClr val="tx1"/>
                </a:solidFill>
                <a:effectLst/>
                <a:latin typeface="+mn-lt"/>
                <a:ea typeface="+mn-ea"/>
                <a:cs typeface="+mn-cs"/>
              </a:rPr>
              <a:t>年には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ブラウザを発表しこれに参戦、</a:t>
            </a:r>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の高速化競争がさらに加速しました。このような一連の取り組みにより、インターネット上のサービス、すなわちクラウド・サービスを快適に使える環境が、整いはじめたのです。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このような状況の中、</a:t>
            </a:r>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年に発売された</a:t>
            </a:r>
            <a:r>
              <a:rPr kumimoji="1" lang="en-US" altLang="ja-JP" sz="1200" kern="1200" dirty="0" smtClean="0">
                <a:solidFill>
                  <a:schemeClr val="tx1"/>
                </a:solidFill>
                <a:effectLst/>
                <a:latin typeface="+mn-lt"/>
                <a:ea typeface="+mn-ea"/>
                <a:cs typeface="+mn-cs"/>
              </a:rPr>
              <a:t>iPhone</a:t>
            </a:r>
            <a:r>
              <a:rPr kumimoji="1" lang="ja-JP" altLang="ja-JP" sz="1200" kern="1200" dirty="0" err="1" smtClean="0">
                <a:solidFill>
                  <a:schemeClr val="tx1"/>
                </a:solidFill>
                <a:effectLst/>
                <a:latin typeface="+mn-lt"/>
                <a:ea typeface="+mn-ea"/>
                <a:cs typeface="+mn-cs"/>
              </a:rPr>
              <a:t>にも</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が完全に動くブラウザ</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が、搭載されました。それ以前にも携帯デバイスで動くブラウザはありましたが、</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を動かすには機能が不完全だったのです。しかし、</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以降のモバイル・デバイスには、標準で</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対応のブラウザが組み込まれるようになったのです。</a:t>
            </a:r>
          </a:p>
          <a:p>
            <a:r>
              <a:rPr kumimoji="1" lang="ja-JP" altLang="ja-JP" sz="1200" kern="1200" dirty="0" smtClean="0">
                <a:solidFill>
                  <a:schemeClr val="tx1"/>
                </a:solidFill>
                <a:effectLst/>
                <a:latin typeface="+mn-lt"/>
                <a:ea typeface="+mn-ea"/>
                <a:cs typeface="+mn-cs"/>
              </a:rPr>
              <a:t>これにより、モバイル・デバイスは、自身の能力の限界を超え、クラウドの膨大な処理能力と記憶容量を快適に利用できるようになり、その存在価値を高めていったのです。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661852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335711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の出現は、これまでの常識を大きく変える出来事でしたが、</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を超える機能は実現できませんでした。それは、</a:t>
            </a:r>
            <a:r>
              <a:rPr kumimoji="1" lang="en-US" altLang="ja-JP" sz="1200" kern="1200" dirty="0" smtClean="0">
                <a:solidFill>
                  <a:schemeClr val="tx1"/>
                </a:solidFill>
                <a:effectLst/>
                <a:latin typeface="+mn-lt"/>
                <a:ea typeface="+mn-ea"/>
                <a:cs typeface="+mn-cs"/>
              </a:rPr>
              <a:t>Ajax</a:t>
            </a:r>
            <a:r>
              <a:rPr kumimoji="1" lang="ja-JP" altLang="ja-JP" sz="1200" kern="1200" dirty="0" smtClean="0">
                <a:solidFill>
                  <a:schemeClr val="tx1"/>
                </a:solidFill>
                <a:effectLst/>
                <a:latin typeface="+mn-lt"/>
                <a:ea typeface="+mn-ea"/>
                <a:cs typeface="+mn-cs"/>
              </a:rPr>
              <a:t>の動作を記述する言語</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HyperText</a:t>
            </a:r>
            <a:r>
              <a:rPr kumimoji="1" lang="en-US" altLang="ja-JP" sz="1200" kern="1200" dirty="0" smtClean="0">
                <a:solidFill>
                  <a:schemeClr val="tx1"/>
                </a:solidFill>
                <a:effectLst/>
                <a:latin typeface="+mn-lt"/>
                <a:ea typeface="+mn-ea"/>
                <a:cs typeface="+mn-cs"/>
              </a:rPr>
              <a:t> Markup Language</a:t>
            </a:r>
            <a:r>
              <a:rPr kumimoji="1" lang="ja-JP" altLang="ja-JP" sz="1200" kern="1200" dirty="0" smtClean="0">
                <a:solidFill>
                  <a:schemeClr val="tx1"/>
                </a:solidFill>
                <a:effectLst/>
                <a:latin typeface="+mn-lt"/>
                <a:ea typeface="+mn-ea"/>
                <a:cs typeface="+mn-cs"/>
              </a:rPr>
              <a:t>：ブラウザの表示方法や動作を記述する言語）に制約があったからです。それも仕方がないことで、</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年に制定された当時の</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は、高速ネットワーク、動画再生、高度な対話機能など想像もつかない時代で、そのような使い方を想定しなかったからです。</a:t>
            </a:r>
          </a:p>
          <a:p>
            <a:endParaRPr kumimoji="1" lang="en-US" altLang="ja-JP" dirty="0" smtClean="0"/>
          </a:p>
          <a:p>
            <a:r>
              <a:rPr kumimoji="1" lang="en-US" altLang="ja-JP" dirty="0" smtClean="0"/>
              <a:t>Ajax</a:t>
            </a:r>
            <a:r>
              <a:rPr kumimoji="1" lang="ja-JP" altLang="en-US" dirty="0" smtClean="0"/>
              <a:t>をさらに使いやすくするため、</a:t>
            </a:r>
            <a:r>
              <a:rPr kumimoji="1" lang="en-US" altLang="ja-JP" dirty="0" smtClean="0"/>
              <a:t>HTML</a:t>
            </a:r>
            <a:r>
              <a:rPr kumimoji="1" lang="ja-JP" altLang="en-US" dirty="0" smtClean="0"/>
              <a:t>を強化しようという取り組みが行われてきました。この</a:t>
            </a:r>
            <a:r>
              <a:rPr kumimoji="1" lang="en-US" altLang="ja-JP" dirty="0" smtClean="0"/>
              <a:t>HTML</a:t>
            </a:r>
            <a:r>
              <a:rPr kumimoji="1" lang="ja-JP" altLang="en-US" dirty="0" smtClean="0"/>
              <a:t>の最新バージョンである</a:t>
            </a:r>
            <a:r>
              <a:rPr kumimoji="1" lang="en-US" altLang="ja-JP" dirty="0" smtClean="0"/>
              <a:t>HTML5</a:t>
            </a:r>
            <a:r>
              <a:rPr kumimoji="1" lang="ja-JP" altLang="en-US" dirty="0" smtClean="0"/>
              <a:t>は、今年（</a:t>
            </a:r>
            <a:r>
              <a:rPr kumimoji="1" lang="en-US" altLang="ja-JP" dirty="0" smtClean="0"/>
              <a:t>2014</a:t>
            </a:r>
            <a:r>
              <a:rPr kumimoji="1" lang="ja-JP" altLang="en-US" dirty="0" smtClean="0"/>
              <a:t>年）中に勧告（最終決定）される予定です。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7573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14400" eaLnBrk="0" hangingPunct="0">
              <a:defRPr sz="1300">
                <a:solidFill>
                  <a:srgbClr val="484848"/>
                </a:solidFill>
                <a:latin typeface="Arial" charset="0"/>
                <a:ea typeface="HG丸ｺﾞｼｯｸM-PRO" pitchFamily="50" charset="-128"/>
              </a:defRPr>
            </a:lvl1pPr>
            <a:lvl2pPr marL="709684" indent="-272956" defTabSz="914400" eaLnBrk="0" hangingPunct="0">
              <a:defRPr sz="1300">
                <a:solidFill>
                  <a:srgbClr val="484848"/>
                </a:solidFill>
                <a:latin typeface="Arial" charset="0"/>
                <a:ea typeface="HG丸ｺﾞｼｯｸM-PRO" pitchFamily="50" charset="-128"/>
              </a:defRPr>
            </a:lvl2pPr>
            <a:lvl3pPr marL="1091822" indent="-218364" defTabSz="914400" eaLnBrk="0" hangingPunct="0">
              <a:defRPr sz="1300">
                <a:solidFill>
                  <a:srgbClr val="484848"/>
                </a:solidFill>
                <a:latin typeface="Arial" charset="0"/>
                <a:ea typeface="HG丸ｺﾞｼｯｸM-PRO" pitchFamily="50" charset="-128"/>
              </a:defRPr>
            </a:lvl3pPr>
            <a:lvl4pPr marL="1528552" indent="-218364" defTabSz="914400" eaLnBrk="0" hangingPunct="0">
              <a:defRPr sz="1300">
                <a:solidFill>
                  <a:srgbClr val="484848"/>
                </a:solidFill>
                <a:latin typeface="Arial" charset="0"/>
                <a:ea typeface="HG丸ｺﾞｼｯｸM-PRO" pitchFamily="50" charset="-128"/>
              </a:defRPr>
            </a:lvl4pPr>
            <a:lvl5pPr marL="1965280" indent="-218364" defTabSz="914400" eaLnBrk="0" hangingPunct="0">
              <a:defRPr sz="1300">
                <a:solidFill>
                  <a:srgbClr val="484848"/>
                </a:solidFill>
                <a:latin typeface="Arial" charset="0"/>
                <a:ea typeface="HG丸ｺﾞｼｯｸM-PRO" pitchFamily="50" charset="-128"/>
              </a:defRPr>
            </a:lvl5pPr>
            <a:lvl6pPr marL="2402009"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6pPr>
            <a:lvl7pPr marL="2838736"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7pPr>
            <a:lvl8pPr marL="3275467"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8pPr>
            <a:lvl9pPr marL="3712195" indent="-218364" defTabSz="914400" eaLnBrk="0" fontAlgn="base" hangingPunct="0">
              <a:spcBef>
                <a:spcPct val="20000"/>
              </a:spcBef>
              <a:spcAft>
                <a:spcPct val="0"/>
              </a:spcAft>
              <a:defRPr sz="1300">
                <a:solidFill>
                  <a:srgbClr val="484848"/>
                </a:solidFill>
                <a:latin typeface="Arial" charset="0"/>
                <a:ea typeface="HG丸ｺﾞｼｯｸM-PRO" pitchFamily="50" charset="-128"/>
              </a:defRPr>
            </a:lvl9pPr>
          </a:lstStyle>
          <a:p>
            <a:pPr eaLnBrk="1" hangingPunct="1"/>
            <a:fld id="{9B7374D8-E40D-48C9-91BB-3982210BAA48}" type="slidenum">
              <a:rPr lang="ja-JP" altLang="en-US" sz="1200">
                <a:solidFill>
                  <a:prstClr val="black"/>
                </a:solidFill>
                <a:ea typeface="ＭＳ Ｐゴシック" pitchFamily="50" charset="-128"/>
              </a:rPr>
              <a:pPr eaLnBrk="1" hangingPunct="1"/>
              <a:t>3</a:t>
            </a:fld>
            <a:endParaRPr lang="en-US" altLang="ja-JP" sz="1200" dirty="0">
              <a:solidFill>
                <a:prstClr val="black"/>
              </a:solidFill>
              <a:ea typeface="ＭＳ Ｐゴシック" pitchFamily="50" charset="-128"/>
            </a:endParaRPr>
          </a:p>
        </p:txBody>
      </p:sp>
      <p:sp>
        <p:nvSpPr>
          <p:cNvPr id="81923" name="Rectangle 2"/>
          <p:cNvSpPr>
            <a:spLocks noGrp="1" noRot="1" noChangeAspect="1" noChangeArrowheads="1" noTextEdit="1"/>
          </p:cNvSpPr>
          <p:nvPr>
            <p:ph type="sldImg"/>
          </p:nvPr>
        </p:nvSpPr>
        <p:spPr>
          <a:xfrm>
            <a:off x="1143000" y="685800"/>
            <a:ext cx="4575175" cy="3430588"/>
          </a:xfrm>
          <a:ln/>
        </p:spPr>
      </p:sp>
      <p:sp>
        <p:nvSpPr>
          <p:cNvPr id="81924" name="Rectangle 3"/>
          <p:cNvSpPr>
            <a:spLocks noGrp="1" noChangeArrowheads="1"/>
          </p:cNvSpPr>
          <p:nvPr>
            <p:ph type="body" idx="1"/>
          </p:nvPr>
        </p:nvSpPr>
        <p:spPr>
          <a:xfrm>
            <a:off x="915040" y="4343441"/>
            <a:ext cx="5027920" cy="4115603"/>
          </a:xfrm>
          <a:noFill/>
        </p:spPr>
        <p:txBody>
          <a:bodyPr/>
          <a:lstStyle/>
          <a:p>
            <a:pPr eaLnBrk="1" hangingPunct="1"/>
            <a:r>
              <a:rPr lang="ja-JP" altLang="en-US" dirty="0" smtClean="0"/>
              <a:t>エリック・シュミットがクラウドについてスピーチしたのは</a:t>
            </a:r>
            <a:r>
              <a:rPr lang="en-US" altLang="ja-JP" dirty="0" smtClean="0"/>
              <a:t>2006</a:t>
            </a:r>
            <a:r>
              <a:rPr lang="ja-JP" altLang="en-US" dirty="0" smtClean="0"/>
              <a:t>年です。シュミットはこのころ</a:t>
            </a:r>
            <a:r>
              <a:rPr lang="en-US" altLang="ja-JP" dirty="0" smtClean="0"/>
              <a:t>Apple</a:t>
            </a:r>
            <a:r>
              <a:rPr lang="ja-JP" altLang="en-US" dirty="0" smtClean="0"/>
              <a:t>の社外取締役をしており、</a:t>
            </a:r>
            <a:r>
              <a:rPr lang="en-US" altLang="ja-JP" dirty="0" smtClean="0"/>
              <a:t>iPhone</a:t>
            </a:r>
            <a:r>
              <a:rPr lang="ja-JP" altLang="en-US" dirty="0" smtClean="0"/>
              <a:t>の開発について詳細を知る立場にありました。また、</a:t>
            </a:r>
            <a:r>
              <a:rPr lang="en-US" altLang="ja-JP" dirty="0" smtClean="0"/>
              <a:t>Google</a:t>
            </a:r>
            <a:r>
              <a:rPr lang="ja-JP" altLang="en-US" dirty="0" smtClean="0"/>
              <a:t>が</a:t>
            </a:r>
            <a:r>
              <a:rPr lang="en-US" altLang="ja-JP" dirty="0" smtClean="0"/>
              <a:t>Android</a:t>
            </a:r>
            <a:r>
              <a:rPr lang="ja-JP" altLang="en-US" dirty="0" smtClean="0"/>
              <a:t>社を買収したのは</a:t>
            </a:r>
            <a:r>
              <a:rPr lang="en-US" altLang="ja-JP" dirty="0" smtClean="0"/>
              <a:t>2005</a:t>
            </a:r>
            <a:r>
              <a:rPr lang="ja-JP" altLang="en-US" dirty="0" smtClean="0"/>
              <a:t>年です。</a:t>
            </a:r>
            <a:endParaRPr lang="en-US" altLang="ja-JP" dirty="0" smtClean="0"/>
          </a:p>
          <a:p>
            <a:pPr eaLnBrk="1" hangingPunct="1"/>
            <a:r>
              <a:rPr lang="ja-JP" altLang="en-US" dirty="0" smtClean="0"/>
              <a:t>シュミットの頭の中に、クラウド用のクライアントとして、</a:t>
            </a:r>
            <a:r>
              <a:rPr lang="en-US" altLang="ja-JP" dirty="0" smtClean="0"/>
              <a:t>iPhone</a:t>
            </a:r>
            <a:r>
              <a:rPr lang="ja-JP" altLang="en-US" dirty="0" smtClean="0"/>
              <a:t>や</a:t>
            </a:r>
            <a:r>
              <a:rPr lang="en-US" altLang="ja-JP" dirty="0" smtClean="0"/>
              <a:t>Android</a:t>
            </a:r>
            <a:r>
              <a:rPr lang="ja-JP" altLang="en-US" dirty="0" err="1" smtClean="0"/>
              <a:t>のような</a:t>
            </a:r>
            <a:r>
              <a:rPr lang="ja-JP" altLang="en-US" dirty="0" smtClean="0"/>
              <a:t>新世代のスマートフォンがあったことは間違いないでしょう。</a:t>
            </a:r>
          </a:p>
        </p:txBody>
      </p:sp>
    </p:spTree>
    <p:extLst>
      <p:ext uri="{BB962C8B-B14F-4D97-AF65-F5344CB8AC3E}">
        <p14:creationId xmlns:p14="http://schemas.microsoft.com/office/powerpoint/2010/main" val="399553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ja-JP" altLang="en-US" dirty="0" smtClean="0"/>
              <a:t>そもそも</a:t>
            </a:r>
            <a:r>
              <a:rPr kumimoji="1" lang="en-US" altLang="ja-JP" dirty="0" smtClean="0"/>
              <a:t>Web</a:t>
            </a:r>
            <a:r>
              <a:rPr kumimoji="1" lang="ja-JP" altLang="en-US" dirty="0" smtClean="0"/>
              <a:t>ブラウザは、インターネット上の情報を探しやすくするために開発された物で、</a:t>
            </a:r>
            <a:r>
              <a:rPr kumimoji="1" lang="en-US" altLang="ja-JP" dirty="0" smtClean="0"/>
              <a:t>HTML</a:t>
            </a:r>
            <a:r>
              <a:rPr kumimoji="1" lang="ja-JP" altLang="en-US" dirty="0" smtClean="0"/>
              <a:t>は基本的には文字情報や静止画を取り扱うための言語でした。様々な拡張が行われましたが、基本的に静的なコンテンツを扱うという構造はあまり変わっていません。</a:t>
            </a:r>
            <a:r>
              <a:rPr kumimoji="1" lang="en-US" altLang="ja-JP" dirty="0" smtClean="0"/>
              <a:t>1999</a:t>
            </a:r>
            <a:r>
              <a:rPr kumimoji="1" lang="ja-JP" altLang="en-US" dirty="0" smtClean="0"/>
              <a:t>年当時は回線も遅く、動画やアニメーションなどを扱う必要もあまり無かったのです。</a:t>
            </a:r>
            <a:endParaRPr kumimoji="1" lang="en-US" altLang="ja-JP" dirty="0" smtClean="0"/>
          </a:p>
          <a:p>
            <a:endParaRPr kumimoji="1" lang="en-US" altLang="ja-JP" dirty="0" smtClean="0"/>
          </a:p>
          <a:p>
            <a:r>
              <a:rPr kumimoji="1" lang="en-US" altLang="ja-JP" dirty="0" smtClean="0"/>
              <a:t>HTML</a:t>
            </a:r>
            <a:r>
              <a:rPr kumimoji="1" lang="ja-JP" altLang="en-US" dirty="0" smtClean="0"/>
              <a:t>が進化しなかった分、</a:t>
            </a:r>
            <a:r>
              <a:rPr kumimoji="1" lang="en-US" altLang="ja-JP" dirty="0" smtClean="0"/>
              <a:t>Flash</a:t>
            </a:r>
            <a:r>
              <a:rPr kumimoji="1" lang="ja-JP" altLang="en-US" dirty="0" smtClean="0"/>
              <a:t>などのプラグインによって機能を拡張するアプローチがとられました。</a:t>
            </a:r>
            <a:endParaRPr kumimoji="1" lang="en-US" altLang="ja-JP" dirty="0" smtClean="0"/>
          </a:p>
          <a:p>
            <a:endParaRPr kumimoji="1" lang="en-US" altLang="ja-JP" dirty="0" smtClean="0"/>
          </a:p>
          <a:p>
            <a:r>
              <a:rPr kumimoji="1" lang="ja-JP" altLang="en-US" dirty="0" smtClean="0"/>
              <a:t>一方で</a:t>
            </a:r>
            <a:r>
              <a:rPr kumimoji="1" lang="en-US" altLang="ja-JP" dirty="0" smtClean="0"/>
              <a:t>Microsoft</a:t>
            </a:r>
            <a:r>
              <a:rPr kumimoji="1" lang="ja-JP" altLang="en-US" dirty="0" smtClean="0"/>
              <a:t>と</a:t>
            </a:r>
            <a:r>
              <a:rPr kumimoji="1" lang="en-US" altLang="ja-JP" dirty="0" err="1" smtClean="0"/>
              <a:t>NetScape</a:t>
            </a:r>
            <a:r>
              <a:rPr kumimoji="1" lang="ja-JP" altLang="en-US" dirty="0" smtClean="0"/>
              <a:t>は、ブラウザ戦争の過程で独自の機能拡張を繰り返し、ブラウザ間の互換性に悪い影響を与えました。</a:t>
            </a:r>
            <a:endParaRPr kumimoji="1" lang="en-US" altLang="ja-JP" dirty="0" smtClean="0"/>
          </a:p>
          <a:p>
            <a:endParaRPr kumimoji="1" lang="en-US" altLang="ja-JP" dirty="0" smtClean="0"/>
          </a:p>
          <a:p>
            <a:r>
              <a:rPr kumimoji="1" lang="ja-JP" altLang="en-US" dirty="0" smtClean="0"/>
              <a:t>様々な機能拡張に加えて、</a:t>
            </a:r>
            <a:r>
              <a:rPr kumimoji="1" lang="en-US" altLang="ja-JP" dirty="0" smtClean="0"/>
              <a:t>HTML</a:t>
            </a:r>
            <a:r>
              <a:rPr kumimoji="1" lang="ja-JP" altLang="en-US" dirty="0" smtClean="0"/>
              <a:t>を独自に拡張するというアプローチもとりましたが、これは本当はルール違反だったのです。</a:t>
            </a:r>
            <a:endParaRPr kumimoji="1" lang="en-US" altLang="ja-JP" dirty="0" smtClean="0"/>
          </a:p>
          <a:p>
            <a:r>
              <a:rPr kumimoji="1" lang="ja-JP" altLang="en-US" dirty="0" smtClean="0"/>
              <a:t>インターネットや</a:t>
            </a:r>
            <a:r>
              <a:rPr kumimoji="1" lang="en-US" altLang="ja-JP" dirty="0" smtClean="0"/>
              <a:t>HTML</a:t>
            </a:r>
            <a:r>
              <a:rPr kumimoji="1" lang="ja-JP" altLang="en-US" dirty="0" smtClean="0"/>
              <a:t>の仕様は、インターネットコミュニティの場で議論された後に</a:t>
            </a:r>
            <a:r>
              <a:rPr kumimoji="1" lang="en-US" altLang="ja-JP" dirty="0" smtClean="0"/>
              <a:t>W3C</a:t>
            </a:r>
            <a:r>
              <a:rPr kumimoji="1" lang="ja-JP" altLang="en-US" dirty="0" smtClean="0"/>
              <a:t>という公的な機関が勧告を行ってはじめて正式な規格になるというのが決まりであり、一企業が勝手に機能を追加してはいけないのです。両社はそれを行わず、インターネットコミュニティから批判を浴びました。</a:t>
            </a:r>
            <a:endParaRPr kumimoji="1" lang="en-US" altLang="ja-JP" dirty="0" smtClean="0"/>
          </a:p>
          <a:p>
            <a:endParaRPr kumimoji="1" lang="en-US" altLang="ja-JP" dirty="0" smtClean="0"/>
          </a:p>
          <a:p>
            <a:r>
              <a:rPr kumimoji="1" lang="ja-JP" altLang="en-US" dirty="0" smtClean="0"/>
              <a:t>（但し、このような行動にも理由はあります。標準化の作業は時間がかかり、スピーディな機能拡張ができないのです。この後お話ししますが、</a:t>
            </a:r>
            <a:r>
              <a:rPr kumimoji="1" lang="en-US" altLang="ja-JP" dirty="0" smtClean="0"/>
              <a:t>HTML5</a:t>
            </a:r>
            <a:r>
              <a:rPr kumimoji="1" lang="ja-JP" altLang="en-US" dirty="0" smtClean="0"/>
              <a:t>は標準化作業に手間取っています。また、</a:t>
            </a:r>
            <a:r>
              <a:rPr kumimoji="1" lang="en-US" altLang="ja-JP" dirty="0" err="1" smtClean="0"/>
              <a:t>NetScape</a:t>
            </a:r>
            <a:r>
              <a:rPr kumimoji="1" lang="ja-JP" altLang="en-US" dirty="0" smtClean="0"/>
              <a:t>も様々な機能拡張を行いましたが、それは</a:t>
            </a:r>
            <a:r>
              <a:rPr kumimoji="1" lang="en-US" altLang="ja-JP" dirty="0" smtClean="0"/>
              <a:t>HTML</a:t>
            </a:r>
            <a:r>
              <a:rPr kumimoji="1" lang="ja-JP" altLang="en-US" dirty="0" smtClean="0"/>
              <a:t>に関わる部分では無く、</a:t>
            </a:r>
            <a:r>
              <a:rPr kumimoji="1" lang="en-US" altLang="ja-JP" dirty="0" smtClean="0"/>
              <a:t>UI</a:t>
            </a:r>
            <a:r>
              <a:rPr kumimoji="1" lang="ja-JP" altLang="en-US" dirty="0" smtClean="0"/>
              <a:t>やスクリプトなどの部分でした。）</a:t>
            </a:r>
            <a:endParaRPr kumimoji="1" lang="en-US" altLang="ja-JP" dirty="0" smtClean="0"/>
          </a:p>
          <a:p>
            <a:endParaRPr kumimoji="1" lang="en-US" altLang="ja-JP" dirty="0" smtClean="0"/>
          </a:p>
          <a:p>
            <a:r>
              <a:rPr kumimoji="1" lang="ja-JP" altLang="en-US" dirty="0" smtClean="0"/>
              <a:t>当時は</a:t>
            </a:r>
            <a:r>
              <a:rPr kumimoji="1" lang="en-US" altLang="ja-JP" dirty="0" smtClean="0"/>
              <a:t>IE</a:t>
            </a:r>
            <a:r>
              <a:rPr kumimoji="1" lang="ja-JP" altLang="en-US" dirty="0" smtClean="0"/>
              <a:t>のシェアが高かった（というかほぼ独占状態）ため、結果として</a:t>
            </a:r>
            <a:r>
              <a:rPr kumimoji="1" lang="en-US" altLang="ja-JP" dirty="0" smtClean="0"/>
              <a:t>Microsoft</a:t>
            </a:r>
            <a:r>
              <a:rPr kumimoji="1" lang="ja-JP" altLang="en-US" dirty="0" smtClean="0"/>
              <a:t>の独自仕様が標準化してしまい、それに合わせて開発された</a:t>
            </a:r>
            <a:r>
              <a:rPr kumimoji="1" lang="en-US" altLang="ja-JP" dirty="0" smtClean="0"/>
              <a:t>Web</a:t>
            </a:r>
            <a:r>
              <a:rPr kumimoji="1" lang="ja-JP" altLang="en-US" dirty="0" smtClean="0"/>
              <a:t>サイトでは、</a:t>
            </a:r>
            <a:r>
              <a:rPr kumimoji="1" lang="en-US" altLang="ja-JP" dirty="0" smtClean="0"/>
              <a:t>IE</a:t>
            </a:r>
            <a:r>
              <a:rPr kumimoji="1" lang="ja-JP" altLang="en-US" dirty="0" smtClean="0"/>
              <a:t>以外のブラウザでは表示が乱れるなどの問題が起きました。</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この様な中、</a:t>
            </a:r>
            <a:r>
              <a:rPr lang="en-US" altLang="ja-JP" sz="1200" dirty="0" smtClean="0"/>
              <a:t>HTML</a:t>
            </a:r>
            <a:r>
              <a:rPr lang="ja-JP" altLang="en-US" sz="1200" dirty="0" smtClean="0"/>
              <a:t>が拡張されない状況を不満とした</a:t>
            </a:r>
            <a:r>
              <a:rPr lang="en-US" altLang="ja-JP" sz="1200" dirty="0" smtClean="0"/>
              <a:t>Apple</a:t>
            </a:r>
            <a:r>
              <a:rPr lang="ja-JP" altLang="en-US" sz="1200" dirty="0" err="1" smtClean="0"/>
              <a:t>、</a:t>
            </a:r>
            <a:r>
              <a:rPr lang="en-US" altLang="ja-JP" sz="1200" dirty="0" smtClean="0"/>
              <a:t>Mozilla</a:t>
            </a:r>
            <a:r>
              <a:rPr lang="ja-JP" altLang="en-US" sz="1200" dirty="0" err="1" smtClean="0"/>
              <a:t>、</a:t>
            </a:r>
            <a:r>
              <a:rPr lang="en-US" altLang="ja-JP" sz="1200" dirty="0" smtClean="0"/>
              <a:t>Opera</a:t>
            </a:r>
            <a:r>
              <a:rPr lang="ja-JP" altLang="en-US" sz="1200" dirty="0" smtClean="0"/>
              <a:t>が</a:t>
            </a:r>
            <a:r>
              <a:rPr lang="en-US" altLang="ja-JP" sz="1200" dirty="0" smtClean="0"/>
              <a:t>WHAT</a:t>
            </a:r>
            <a:r>
              <a:rPr lang="ja-JP" altLang="en-US" sz="1200" dirty="0" smtClean="0"/>
              <a:t> </a:t>
            </a:r>
            <a:r>
              <a:rPr lang="en-US" altLang="ja-JP" sz="1200" dirty="0" smtClean="0"/>
              <a:t>WG</a:t>
            </a:r>
            <a:r>
              <a:rPr lang="ja-JP" altLang="en-US" sz="1200" dirty="0" smtClean="0"/>
              <a:t>を立ち上げ、</a:t>
            </a:r>
            <a:r>
              <a:rPr lang="en-US" altLang="ja-JP" sz="1200" dirty="0" smtClean="0"/>
              <a:t>HTML</a:t>
            </a:r>
            <a:r>
              <a:rPr lang="ja-JP" altLang="en-US" sz="1200" dirty="0" smtClean="0"/>
              <a:t>を独自に拡張し始めたのです。</a:t>
            </a:r>
            <a:r>
              <a:rPr lang="en-US" altLang="ja-JP" sz="1200" dirty="0" smtClean="0"/>
              <a:t>2004</a:t>
            </a:r>
            <a:r>
              <a:rPr lang="ja-JP" altLang="en-US" sz="1200" dirty="0" smtClean="0"/>
              <a:t>年のことです。</a:t>
            </a:r>
            <a:r>
              <a:rPr lang="en-US" altLang="ja-JP" sz="1200" dirty="0" smtClean="0"/>
              <a:t>2004</a:t>
            </a:r>
            <a:r>
              <a:rPr lang="ja-JP" altLang="en-US" sz="1200" dirty="0" smtClean="0"/>
              <a:t>年と言えば、先ほどの</a:t>
            </a:r>
            <a:r>
              <a:rPr lang="en-US" altLang="ja-JP" sz="1200" dirty="0" smtClean="0"/>
              <a:t>Ajax</a:t>
            </a:r>
            <a:r>
              <a:rPr lang="ja-JP" altLang="en-US" sz="1200" dirty="0" smtClean="0"/>
              <a:t>が生まれた年です。</a:t>
            </a:r>
            <a:r>
              <a:rPr lang="en-US" altLang="ja-JP" sz="1200" dirty="0" smtClean="0"/>
              <a:t>2004-5</a:t>
            </a:r>
            <a:r>
              <a:rPr lang="ja-JP" altLang="en-US" sz="1200" dirty="0" smtClean="0"/>
              <a:t>年というのは非常に重要な転換期であったことがわかります。</a:t>
            </a:r>
            <a:endParaRPr lang="en-US" altLang="ja-JP" sz="1200" dirty="0" smtClean="0"/>
          </a:p>
          <a:p>
            <a:r>
              <a:rPr kumimoji="1" lang="ja-JP" altLang="en-US" dirty="0" smtClean="0"/>
              <a:t>この</a:t>
            </a:r>
            <a:r>
              <a:rPr kumimoji="1" lang="en-US" altLang="ja-JP" dirty="0" smtClean="0"/>
              <a:t>WHAT WG</a:t>
            </a:r>
            <a:r>
              <a:rPr kumimoji="1" lang="ja-JP" altLang="en-US" dirty="0" err="1" smtClean="0"/>
              <a:t>には</a:t>
            </a:r>
            <a:r>
              <a:rPr kumimoji="1" lang="ja-JP" altLang="en-US" dirty="0" smtClean="0"/>
              <a:t>その後</a:t>
            </a:r>
            <a:r>
              <a:rPr kumimoji="1" lang="en-US" altLang="ja-JP" dirty="0" smtClean="0"/>
              <a:t>Google</a:t>
            </a:r>
            <a:r>
              <a:rPr kumimoji="1" lang="ja-JP" altLang="en-US" dirty="0" smtClean="0"/>
              <a:t>なども参加して作業を加速させます。狙いは、</a:t>
            </a:r>
            <a:r>
              <a:rPr kumimoji="1" lang="en-US" altLang="ja-JP" dirty="0" smtClean="0"/>
              <a:t>HTML</a:t>
            </a:r>
            <a:r>
              <a:rPr kumimoji="1" lang="ja-JP" altLang="en-US" dirty="0" smtClean="0"/>
              <a:t>と</a:t>
            </a:r>
            <a:r>
              <a:rPr kumimoji="1" lang="en-US" altLang="ja-JP" dirty="0" smtClean="0"/>
              <a:t>JavaScript</a:t>
            </a:r>
            <a:r>
              <a:rPr kumimoji="1" lang="ja-JP" altLang="en-US" dirty="0" smtClean="0"/>
              <a:t>を拡張して</a:t>
            </a:r>
            <a:r>
              <a:rPr kumimoji="1" lang="en-US" altLang="ja-JP" dirty="0" smtClean="0"/>
              <a:t>Flash</a:t>
            </a:r>
            <a:r>
              <a:rPr kumimoji="1" lang="ja-JP" altLang="en-US" dirty="0" smtClean="0"/>
              <a:t>を凌ぐ機能を実装することでした。</a:t>
            </a:r>
            <a:endParaRPr kumimoji="1" lang="en-US" altLang="ja-JP" dirty="0" smtClean="0"/>
          </a:p>
          <a:p>
            <a:endParaRPr kumimoji="1" lang="en-US" altLang="ja-JP" dirty="0" smtClean="0"/>
          </a:p>
          <a:p>
            <a:r>
              <a:rPr kumimoji="1" lang="en-US" altLang="ja-JP" dirty="0" smtClean="0"/>
              <a:t>2007</a:t>
            </a:r>
            <a:r>
              <a:rPr kumimoji="1" lang="ja-JP" altLang="en-US" dirty="0" smtClean="0"/>
              <a:t>年、</a:t>
            </a:r>
            <a:r>
              <a:rPr kumimoji="1" lang="en-US" altLang="ja-JP" dirty="0" smtClean="0"/>
              <a:t>WHAT WG</a:t>
            </a:r>
            <a:r>
              <a:rPr kumimoji="1" lang="ja-JP" altLang="en-US" dirty="0" smtClean="0"/>
              <a:t>は、それまでの開発成果を</a:t>
            </a:r>
            <a:r>
              <a:rPr kumimoji="1" lang="en-US" altLang="ja-JP" dirty="0" smtClean="0"/>
              <a:t>W3C</a:t>
            </a:r>
            <a:r>
              <a:rPr kumimoji="1" lang="ja-JP" altLang="en-US" dirty="0" smtClean="0"/>
              <a:t>に譲渡してこれを</a:t>
            </a:r>
            <a:r>
              <a:rPr kumimoji="1" lang="en-US" altLang="ja-JP" dirty="0" smtClean="0"/>
              <a:t>HTML5</a:t>
            </a:r>
            <a:r>
              <a:rPr kumimoji="1" lang="ja-JP" altLang="en-US" dirty="0" smtClean="0"/>
              <a:t>として勧告するよう交渉します。これにより、止まっていた</a:t>
            </a:r>
            <a:r>
              <a:rPr kumimoji="1" lang="en-US" altLang="ja-JP" dirty="0" smtClean="0"/>
              <a:t>HTML</a:t>
            </a:r>
            <a:r>
              <a:rPr kumimoji="1" lang="ja-JP" altLang="en-US" dirty="0" smtClean="0"/>
              <a:t>の拡張が進み始めたのです。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21</a:t>
            </a:fld>
            <a:endParaRPr lang="ja-JP" altLang="en-US"/>
          </a:p>
        </p:txBody>
      </p:sp>
    </p:spTree>
    <p:extLst>
      <p:ext uri="{BB962C8B-B14F-4D97-AF65-F5344CB8AC3E}">
        <p14:creationId xmlns:p14="http://schemas.microsoft.com/office/powerpoint/2010/main" val="405060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初頭、文字や写真のような動きのない情報を、インターネットを介して交換するための手段として登場したのがウェブです。しかし、現在では、動画再生やビデオ会議、ゲームなど動きのある対話型のアプリケーションが動作するプラットフォームとして利用されています。</a:t>
            </a:r>
          </a:p>
          <a:p>
            <a:r>
              <a:rPr kumimoji="1" lang="ja-JP" altLang="ja-JP" sz="1200" kern="1200" dirty="0" smtClean="0">
                <a:solidFill>
                  <a:schemeClr val="tx1"/>
                </a:solidFill>
                <a:effectLst/>
                <a:latin typeface="+mn-lt"/>
                <a:ea typeface="+mn-ea"/>
                <a:cs typeface="+mn-cs"/>
              </a:rPr>
              <a:t>この仕組みを実現しているのが、情報を送り出すウェブサーバーと、その情報を表示するブラウザ、そして、情報をやり取りする手順である通信プロトコルです。この組合せは、ひとつではありません。例えば、ブラウザだけ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Internet Explorer</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Mozila</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FireFox</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Safari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などがあります。ウェブサーバーや通信プロトコルにもいろいろなものがあります。このように異なるソフトウェアを使ってもお互いに情報のやり取りができ同様の表現にできるのは、情報の構造やブラウザへ表示方法を指定する</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（ハイパーテキストマークアップ言語）が標準化され、共通に利用できるからです。</a:t>
            </a:r>
          </a:p>
          <a:p>
            <a:r>
              <a:rPr kumimoji="1" lang="ja-JP" altLang="ja-JP" sz="1200" kern="1200" dirty="0" smtClean="0">
                <a:solidFill>
                  <a:schemeClr val="tx1"/>
                </a:solidFill>
                <a:effectLst/>
                <a:latin typeface="+mn-lt"/>
                <a:ea typeface="+mn-ea"/>
                <a:cs typeface="+mn-cs"/>
              </a:rPr>
              <a:t>しかし、この</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1997</a:t>
            </a:r>
            <a:r>
              <a:rPr kumimoji="1" lang="ja-JP" altLang="ja-JP" sz="1200" kern="1200" dirty="0" smtClean="0">
                <a:solidFill>
                  <a:schemeClr val="tx1"/>
                </a:solidFill>
                <a:effectLst/>
                <a:latin typeface="+mn-lt"/>
                <a:ea typeface="+mn-ea"/>
                <a:cs typeface="+mn-cs"/>
              </a:rPr>
              <a:t>年にバージョン</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）が定められ、</a:t>
            </a:r>
            <a:r>
              <a:rPr kumimoji="1" lang="en-US" altLang="ja-JP" sz="1200" kern="1200" dirty="0" smtClean="0">
                <a:solidFill>
                  <a:schemeClr val="tx1"/>
                </a:solidFill>
                <a:effectLst/>
                <a:latin typeface="+mn-lt"/>
                <a:ea typeface="+mn-ea"/>
                <a:cs typeface="+mn-cs"/>
              </a:rPr>
              <a:t>1999</a:t>
            </a:r>
            <a:r>
              <a:rPr kumimoji="1" lang="ja-JP" altLang="ja-JP" sz="1200" kern="1200" dirty="0" smtClean="0">
                <a:solidFill>
                  <a:schemeClr val="tx1"/>
                </a:solidFill>
                <a:effectLst/>
                <a:latin typeface="+mn-lt"/>
                <a:ea typeface="+mn-ea"/>
                <a:cs typeface="+mn-cs"/>
              </a:rPr>
              <a:t>年に</a:t>
            </a:r>
            <a:r>
              <a:rPr kumimoji="1" lang="en-US" altLang="ja-JP" sz="1200" kern="1200" dirty="0" smtClean="0">
                <a:solidFill>
                  <a:schemeClr val="tx1"/>
                </a:solidFill>
                <a:effectLst/>
                <a:latin typeface="+mn-lt"/>
                <a:ea typeface="+mn-ea"/>
                <a:cs typeface="+mn-cs"/>
              </a:rPr>
              <a:t>4.01</a:t>
            </a:r>
            <a:r>
              <a:rPr kumimoji="1" lang="ja-JP" altLang="ja-JP" sz="1200" kern="1200" dirty="0" smtClean="0">
                <a:solidFill>
                  <a:schemeClr val="tx1"/>
                </a:solidFill>
                <a:effectLst/>
                <a:latin typeface="+mn-lt"/>
                <a:ea typeface="+mn-ea"/>
                <a:cs typeface="+mn-cs"/>
              </a:rPr>
              <a:t>にマイナー・バージョンアップされて以降、大きな改訂もないままに今日まで使われてきました。その間、ネットワークの高速化やコンピュータの性能向上、</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やセンサーが組み込まれたスマートフォンの出現など、当時とは利用環境が、大きく変わってしまいました。</a:t>
            </a:r>
          </a:p>
          <a:p>
            <a:r>
              <a:rPr kumimoji="1" lang="ja-JP" altLang="ja-JP" sz="1200" kern="1200" dirty="0" smtClean="0">
                <a:solidFill>
                  <a:schemeClr val="tx1"/>
                </a:solidFill>
                <a:effectLst/>
                <a:latin typeface="+mn-lt"/>
                <a:ea typeface="+mn-ea"/>
                <a:cs typeface="+mn-cs"/>
              </a:rPr>
              <a:t>この状況に対応するために、</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はそのままに、動画や音声を再生するなどの</a:t>
            </a:r>
            <a:r>
              <a:rPr kumimoji="1" lang="en-US" altLang="ja-JP" sz="1200" kern="1200" dirty="0" smtClean="0">
                <a:solidFill>
                  <a:schemeClr val="tx1"/>
                </a:solidFill>
                <a:effectLst/>
                <a:latin typeface="+mn-lt"/>
                <a:ea typeface="+mn-ea"/>
                <a:cs typeface="+mn-cs"/>
              </a:rPr>
              <a:t>HTML4</a:t>
            </a:r>
            <a:r>
              <a:rPr kumimoji="1" lang="ja-JP" altLang="ja-JP" sz="1200" kern="1200" dirty="0" smtClean="0">
                <a:solidFill>
                  <a:schemeClr val="tx1"/>
                </a:solidFill>
                <a:effectLst/>
                <a:latin typeface="+mn-lt"/>
                <a:ea typeface="+mn-ea"/>
                <a:cs typeface="+mn-cs"/>
              </a:rPr>
              <a:t>には含まれない機能をプラグイン（</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など）といわれるソフトウェアを追加して補完してきたのです。しかし、このような対処ではもはや限界が見えてきました。そこで、時代にふさわしい改訂が求められるようになり、次代を担う</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を定める取り組みが生まれたのです。</a:t>
            </a:r>
          </a:p>
          <a:p>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15</a:t>
            </a:r>
            <a:r>
              <a:rPr kumimoji="1" lang="ja-JP" altLang="ja-JP" sz="1200" kern="1200" dirty="0" smtClean="0">
                <a:solidFill>
                  <a:schemeClr val="tx1"/>
                </a:solidFill>
                <a:effectLst/>
                <a:latin typeface="+mn-lt"/>
                <a:ea typeface="+mn-ea"/>
                <a:cs typeface="+mn-cs"/>
              </a:rPr>
              <a:t>年の歳月を経て新しいバージョンとして</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より正式に勧告されました。今後は、この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を基盤として新たな取り組みが進められることになります。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22</a:t>
            </a:fld>
            <a:endParaRPr kumimoji="1" lang="ja-JP" altLang="en-US"/>
          </a:p>
        </p:txBody>
      </p:sp>
    </p:spTree>
    <p:extLst>
      <p:ext uri="{BB962C8B-B14F-4D97-AF65-F5344CB8AC3E}">
        <p14:creationId xmlns:p14="http://schemas.microsoft.com/office/powerpoint/2010/main" val="117604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には、狭義と広義の意味があります。狭義には、ウェブの標準化団体「</a:t>
            </a:r>
            <a:r>
              <a:rPr kumimoji="1" lang="en-US" altLang="ja-JP" sz="1200" kern="1200" dirty="0" smtClean="0">
                <a:solidFill>
                  <a:schemeClr val="tx1"/>
                </a:solidFill>
                <a:effectLst/>
                <a:latin typeface="+mn-lt"/>
                <a:ea typeface="+mn-ea"/>
                <a:cs typeface="+mn-cs"/>
              </a:rPr>
              <a:t>W3C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World Wide Web </a:t>
            </a:r>
            <a:r>
              <a:rPr kumimoji="1" lang="en-US" altLang="ja-JP" sz="1200" b="1" kern="1200" dirty="0" smtClean="0">
                <a:solidFill>
                  <a:schemeClr val="tx1"/>
                </a:solidFill>
                <a:effectLst/>
                <a:latin typeface="+mn-lt"/>
                <a:ea typeface="+mn-ea"/>
                <a:cs typeface="+mn-cs"/>
              </a:rPr>
              <a:t>Consortium</a:t>
            </a:r>
            <a:r>
              <a:rPr kumimoji="1" lang="ja-JP" altLang="ja-JP" sz="1200" kern="1200" dirty="0" smtClean="0">
                <a:solidFill>
                  <a:schemeClr val="tx1"/>
                </a:solidFill>
                <a:effectLst/>
                <a:latin typeface="+mn-lt"/>
                <a:ea typeface="+mn-ea"/>
                <a:cs typeface="+mn-cs"/>
              </a:rPr>
              <a:t>）」が規格を策定した次世代のマークアップ言語そのものを指しています。ブラウザで表示する内容の構成やレイアウトの指定、動画や音声、</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次元グラフィックスの取り扱いなどを定めています。広義には、これに加えて、ネットワークに接続されていないときにもデータを加工・編集するためのオフラインストレージ、スマートフォンなどのハードウェアに内蔵され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やセンサーをブラウザで扱うためのデバイス連携、豊かな表現を実現する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グラフィックスなど、ブラウザ上で高度で複雑なアプリケーションを動かすための機能の扱いまで含めています。つまり、次世代のアプリケーション・プラットフォームを実現するための方法や手順を標準化したものという意味で使われます。</a:t>
            </a:r>
          </a:p>
          <a:p>
            <a:r>
              <a:rPr kumimoji="1" lang="ja-JP" altLang="ja-JP" sz="1200" kern="1200" dirty="0" smtClean="0">
                <a:solidFill>
                  <a:schemeClr val="tx1"/>
                </a:solidFill>
                <a:effectLst/>
                <a:latin typeface="+mn-lt"/>
                <a:ea typeface="+mn-ea"/>
                <a:cs typeface="+mn-cs"/>
              </a:rPr>
              <a:t>広義の意味での</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レイアウトを制御する</a:t>
            </a:r>
            <a:r>
              <a:rPr kumimoji="1" lang="en-US" altLang="ja-JP" sz="1200" kern="1200" dirty="0" smtClean="0">
                <a:solidFill>
                  <a:schemeClr val="tx1"/>
                </a:solidFill>
                <a:effectLst/>
                <a:latin typeface="+mn-lt"/>
                <a:ea typeface="+mn-ea"/>
                <a:cs typeface="+mn-cs"/>
              </a:rPr>
              <a:t>CSS3</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JavaScript</a:t>
            </a:r>
            <a:r>
              <a:rPr kumimoji="1" lang="ja-JP" altLang="en-US" sz="1200" kern="1200" dirty="0" smtClean="0">
                <a:solidFill>
                  <a:schemeClr val="tx1"/>
                </a:solidFill>
                <a:effectLst/>
                <a:latin typeface="+mn-lt"/>
                <a:ea typeface="+mn-ea"/>
                <a:cs typeface="+mn-cs"/>
              </a:rPr>
              <a:t>の新バージョンである</a:t>
            </a:r>
            <a:r>
              <a:rPr kumimoji="1" lang="en-US" altLang="ja-JP" sz="1200" kern="1200" dirty="0" smtClean="0">
                <a:solidFill>
                  <a:schemeClr val="tx1"/>
                </a:solidFill>
                <a:effectLst/>
                <a:latin typeface="+mn-lt"/>
                <a:ea typeface="+mn-ea"/>
                <a:cs typeface="+mn-cs"/>
              </a:rPr>
              <a:t>ECMAscript6</a:t>
            </a:r>
            <a:r>
              <a:rPr kumimoji="1" lang="ja-JP" altLang="en-US" sz="1200" kern="1200" dirty="0" smtClean="0">
                <a:solidFill>
                  <a:schemeClr val="tx1"/>
                </a:solidFill>
                <a:effectLst/>
                <a:latin typeface="+mn-lt"/>
                <a:ea typeface="+mn-ea"/>
                <a:cs typeface="+mn-cs"/>
              </a:rPr>
              <a:t>も含まれ、</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の機能が大幅に拡充されており、</a:t>
            </a:r>
            <a:r>
              <a:rPr kumimoji="1" lang="ja-JP" altLang="ja-JP" sz="1200" kern="1200" dirty="0" smtClean="0">
                <a:solidFill>
                  <a:schemeClr val="tx1"/>
                </a:solidFill>
                <a:effectLst/>
                <a:latin typeface="+mn-lt"/>
                <a:ea typeface="+mn-ea"/>
                <a:cs typeface="+mn-cs"/>
              </a:rPr>
              <a:t>従来プラグインで実現していた機能の多くが含まれています。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のゴールのひとつはここにありました。つまり、特定のメーカーが提供する技術に頼るのではなく、誰もが自由に利用できるオープンな標準として実現することです。</a:t>
            </a:r>
          </a:p>
          <a:p>
            <a:r>
              <a:rPr kumimoji="1" lang="ja-JP" altLang="ja-JP" sz="1200" kern="1200" dirty="0" smtClean="0">
                <a:solidFill>
                  <a:schemeClr val="tx1"/>
                </a:solidFill>
                <a:effectLst/>
                <a:latin typeface="+mn-lt"/>
                <a:ea typeface="+mn-ea"/>
                <a:cs typeface="+mn-cs"/>
              </a:rPr>
              <a:t>実際、</a:t>
            </a:r>
            <a:r>
              <a:rPr kumimoji="1" lang="en-US" altLang="ja-JP" sz="1200" kern="1200" dirty="0" smtClean="0">
                <a:solidFill>
                  <a:schemeClr val="tx1"/>
                </a:solidFill>
                <a:effectLst/>
                <a:latin typeface="+mn-lt"/>
                <a:ea typeface="+mn-ea"/>
                <a:cs typeface="+mn-cs"/>
              </a:rPr>
              <a:t>2010</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a:t>
            </a:r>
            <a:r>
              <a:rPr kumimoji="1" lang="en-US" altLang="ja-JP" sz="1200" kern="1200" dirty="0" smtClean="0">
                <a:solidFill>
                  <a:schemeClr val="tx1"/>
                </a:solidFill>
                <a:effectLst/>
                <a:latin typeface="+mn-lt"/>
                <a:ea typeface="+mn-ea"/>
                <a:cs typeface="+mn-cs"/>
              </a:rPr>
              <a:t>Adobe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（当時のウェブにおける動画や音声を利用するための事実上の標準となっていたプラグイン）をサポートしないという発表はオープンではないことの課題を露呈しました。その後、</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iPad</a:t>
            </a:r>
            <a:r>
              <a:rPr kumimoji="1" lang="ja-JP" altLang="ja-JP" sz="1200" kern="1200" dirty="0" smtClean="0">
                <a:solidFill>
                  <a:schemeClr val="tx1"/>
                </a:solidFill>
                <a:effectLst/>
                <a:latin typeface="+mn-lt"/>
                <a:ea typeface="+mn-ea"/>
                <a:cs typeface="+mn-cs"/>
              </a:rPr>
              <a:t>が広く使われるようになり、</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による動画や音声の配信が一気に普及したのです。</a:t>
            </a:r>
          </a:p>
          <a:p>
            <a:r>
              <a:rPr kumimoji="1" lang="ja-JP" altLang="ja-JP" sz="1200" kern="1200" dirty="0" smtClean="0">
                <a:solidFill>
                  <a:schemeClr val="tx1"/>
                </a:solidFill>
                <a:effectLst/>
                <a:latin typeface="+mn-lt"/>
                <a:ea typeface="+mn-ea"/>
                <a:cs typeface="+mn-cs"/>
              </a:rPr>
              <a:t>現在では、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はウェブだけでなく、スマートフォン向けアプリケーションや企業向けシステムなどの開発にも利用されるようになり、マルチデバイス時代のアプリケーション技術として普及しつつあります。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397623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03" name="ノート プレースホル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smtClean="0"/>
              <a:t>HTML5(WHAT WG)</a:t>
            </a:r>
            <a:r>
              <a:rPr lang="ja-JP" altLang="en-US" dirty="0" smtClean="0"/>
              <a:t>が目指したゴールは、主に２つあります。ひとつは、ブラウザ間の互換性を確保すること。当時、同じサイトでも</a:t>
            </a:r>
            <a:r>
              <a:rPr lang="en-US" altLang="ja-JP" dirty="0" smtClean="0"/>
              <a:t>IE</a:t>
            </a:r>
            <a:r>
              <a:rPr lang="ja-JP" altLang="en-US" dirty="0" smtClean="0"/>
              <a:t>と</a:t>
            </a:r>
            <a:r>
              <a:rPr lang="en-US" altLang="ja-JP" dirty="0" smtClean="0"/>
              <a:t>Firefox</a:t>
            </a:r>
            <a:r>
              <a:rPr lang="ja-JP" altLang="en-US" dirty="0" smtClean="0"/>
              <a:t>では表示が異なったり、レイアウトが乱れたりすることがよくありました。「このサイトは</a:t>
            </a:r>
            <a:r>
              <a:rPr lang="en-US" altLang="ja-JP" dirty="0" smtClean="0"/>
              <a:t>IE</a:t>
            </a:r>
            <a:r>
              <a:rPr lang="ja-JP" altLang="en-US" dirty="0" smtClean="0"/>
              <a:t>で見て下さい」のような注意書きがサイトに掲載されたりもしました。</a:t>
            </a:r>
            <a:endParaRPr lang="en-US" altLang="ja-JP" dirty="0" smtClean="0"/>
          </a:p>
          <a:p>
            <a:r>
              <a:rPr lang="ja-JP" altLang="en-US" dirty="0" smtClean="0"/>
              <a:t>これは、各ブラウザの独自仕様の問題もありますが、そもそもの</a:t>
            </a:r>
            <a:r>
              <a:rPr lang="en-US" altLang="ja-JP" dirty="0" smtClean="0"/>
              <a:t>HTML4.01</a:t>
            </a:r>
            <a:r>
              <a:rPr lang="ja-JP" altLang="en-US" dirty="0" smtClean="0"/>
              <a:t>の仕様に厳密さが欠けていたためでもあります。新しい</a:t>
            </a:r>
            <a:r>
              <a:rPr lang="en-US" altLang="ja-JP" dirty="0" smtClean="0"/>
              <a:t>HTML</a:t>
            </a:r>
            <a:r>
              <a:rPr lang="ja-JP" altLang="en-US" dirty="0" smtClean="0"/>
              <a:t>では、ブラウザによる解釈の違いを極力減らすよう、仕様が作られています。</a:t>
            </a:r>
            <a:endParaRPr lang="en-US" altLang="ja-JP" dirty="0" smtClean="0"/>
          </a:p>
          <a:p>
            <a:r>
              <a:rPr lang="ja-JP" altLang="en-US" dirty="0" smtClean="0"/>
              <a:t>もう一つは、先ほどもお話ししたように、</a:t>
            </a:r>
            <a:r>
              <a:rPr lang="en-US" altLang="ja-JP" dirty="0" smtClean="0"/>
              <a:t>Web</a:t>
            </a:r>
            <a:r>
              <a:rPr lang="ja-JP" altLang="en-US" dirty="0" smtClean="0"/>
              <a:t>アプリ・</a:t>
            </a:r>
            <a:r>
              <a:rPr lang="en-US" altLang="ja-JP" dirty="0" smtClean="0"/>
              <a:t>Web</a:t>
            </a:r>
            <a:r>
              <a:rPr lang="ja-JP" altLang="en-US" dirty="0" smtClean="0"/>
              <a:t>サービスを快適に利用できるよう新しい機能や要素を追加する、ということです。これには、企業用のアプリケーションで重要になる入力フォームの利便性を上げるための拡張、ブラウザ内でのドラッグ＆ドロップを可能にする拡張、ネットワークに接続されていなくても</a:t>
            </a:r>
            <a:r>
              <a:rPr lang="en-US" altLang="ja-JP" dirty="0" smtClean="0"/>
              <a:t>Web</a:t>
            </a:r>
            <a:r>
              <a:rPr lang="ja-JP" altLang="en-US" dirty="0" smtClean="0"/>
              <a:t>アプリを使うことができるよう、データをキャッシュしたり、クライアントサイドに記憶領域を持ったりできるような拡張が含まれています。</a:t>
            </a:r>
            <a:endParaRPr lang="en-US" altLang="ja-JP" dirty="0" smtClean="0"/>
          </a:p>
          <a:p>
            <a:r>
              <a:rPr lang="ja-JP" altLang="en-US" dirty="0" smtClean="0"/>
              <a:t>また、</a:t>
            </a:r>
            <a:r>
              <a:rPr lang="en-US" altLang="ja-JP" dirty="0" smtClean="0"/>
              <a:t>Flash</a:t>
            </a:r>
            <a:r>
              <a:rPr lang="ja-JP" altLang="en-US" dirty="0" smtClean="0"/>
              <a:t>に代わるベクターグラフィックスの技術、</a:t>
            </a:r>
            <a:r>
              <a:rPr lang="en-US" altLang="ja-JP" dirty="0" smtClean="0"/>
              <a:t>3</a:t>
            </a:r>
            <a:r>
              <a:rPr lang="ja-JP" altLang="en-US" dirty="0" smtClean="0"/>
              <a:t>次元グラフィックス、オーディオ・ビデオの取扱いなどができるようになります。モバイルデバイスで必須の位置情報を</a:t>
            </a:r>
            <a:r>
              <a:rPr lang="en-US" altLang="ja-JP" dirty="0" smtClean="0"/>
              <a:t>HTML</a:t>
            </a:r>
            <a:r>
              <a:rPr lang="ja-JP" altLang="en-US" dirty="0" smtClean="0"/>
              <a:t>内で取り扱えるようにもなります。</a:t>
            </a:r>
            <a:endParaRPr lang="en-US" altLang="ja-JP" dirty="0" smtClean="0"/>
          </a:p>
          <a:p>
            <a:endParaRPr lang="en-US" altLang="ja-JP" dirty="0" smtClean="0"/>
          </a:p>
          <a:p>
            <a:r>
              <a:rPr lang="ja-JP" altLang="en-US" dirty="0" smtClean="0"/>
              <a:t>全体として、クラウド環境において</a:t>
            </a:r>
            <a:r>
              <a:rPr lang="en-US" altLang="ja-JP" dirty="0" smtClean="0"/>
              <a:t>Web</a:t>
            </a:r>
            <a:r>
              <a:rPr lang="ja-JP" altLang="en-US" dirty="0" smtClean="0"/>
              <a:t>アプリ・</a:t>
            </a:r>
            <a:r>
              <a:rPr lang="en-US" altLang="ja-JP" dirty="0" smtClean="0"/>
              <a:t>Web</a:t>
            </a:r>
            <a:r>
              <a:rPr lang="ja-JP" altLang="en-US" dirty="0" smtClean="0"/>
              <a:t>サービスをもっと快適に、もっと便利に、誰もが、どこからでも、どのようなデバイスからでも利用できるように、という狙いが貫かれています。</a:t>
            </a:r>
          </a:p>
        </p:txBody>
      </p:sp>
      <p:sp>
        <p:nvSpPr>
          <p:cNvPr id="102404"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58F8247-DD47-4F4E-A39E-E167BD40ECDB}" type="slidenum">
              <a:rPr lang="ja-JP" altLang="en-US" smtClean="0"/>
              <a:pPr eaLnBrk="1" hangingPunct="1"/>
              <a:t>24</a:t>
            </a:fld>
            <a:endParaRPr lang="ja-JP" altLang="en-US" smtClean="0"/>
          </a:p>
        </p:txBody>
      </p:sp>
    </p:spTree>
    <p:extLst>
      <p:ext uri="{BB962C8B-B14F-4D97-AF65-F5344CB8AC3E}">
        <p14:creationId xmlns:p14="http://schemas.microsoft.com/office/powerpoint/2010/main" val="459081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666449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モバイル・デバイスが「持ち歩くデバイス」ならば、ウェアラブル・デバイスは「身につけるデバイス」です。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身につけることで、人とデバイスとの距離は限りなくゼロになります。これは、モバイル・デバイスではできなかったことです。ここにあらたな用途を生みだす可能性が生まれてきたのです。</a:t>
            </a:r>
          </a:p>
          <a:p>
            <a:r>
              <a:rPr kumimoji="1" lang="ja-JP" altLang="en-US" sz="1200" kern="1200" dirty="0" smtClean="0">
                <a:solidFill>
                  <a:schemeClr val="tx1"/>
                </a:solidFill>
                <a:effectLst/>
                <a:latin typeface="+mn-lt"/>
                <a:ea typeface="+mn-ea"/>
                <a:cs typeface="+mn-cs"/>
              </a:rPr>
              <a:t>この動きの先に、</a:t>
            </a:r>
            <a:r>
              <a:rPr kumimoji="1" lang="en-US" altLang="ja-JP" sz="1200" kern="1200" dirty="0" err="1" smtClean="0">
                <a:solidFill>
                  <a:schemeClr val="tx1"/>
                </a:solidFill>
                <a:effectLst/>
                <a:latin typeface="+mn-lt"/>
                <a:ea typeface="+mn-ea"/>
                <a:cs typeface="+mn-cs"/>
              </a:rPr>
              <a:t>IoT</a:t>
            </a:r>
            <a:r>
              <a:rPr kumimoji="1" lang="ja-JP" altLang="en-US" sz="1200" kern="1200" dirty="0" smtClean="0">
                <a:solidFill>
                  <a:schemeClr val="tx1"/>
                </a:solidFill>
                <a:effectLst/>
                <a:latin typeface="+mn-lt"/>
                <a:ea typeface="+mn-ea"/>
                <a:cs typeface="+mn-cs"/>
              </a:rPr>
              <a:t>があります。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261357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身につけるデバイスの歴史は意外に古く、</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年代には「身につけるコンピュータ</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ウェアラブル・コンピュータ</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の研究がスタートしていました。当時はウェアラブルといっても、巨大なパソコンを背負うような無理矢理なものでしたが、</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には腰にぶらさげられる程度にまで小型化されました。これを使ってマニュアルや設計図を保存し、作業現場で利用する使い方も模索されましたが、当時はそれ以上の発展は見られず、静かにブームは去ってしまったの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ウェアラブルがここ数年、再び脚光を浴びているようになったのは、その当時の問題点を解決するめどがたったからです。</a:t>
            </a:r>
          </a:p>
          <a:p>
            <a:pPr lvl="0"/>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・ハードウェア技術の進歩による</a:t>
            </a:r>
            <a:r>
              <a:rPr kumimoji="1" lang="ja-JP" altLang="ja-JP" sz="1200" kern="1200" dirty="0" smtClean="0">
                <a:solidFill>
                  <a:schemeClr val="tx1"/>
                </a:solidFill>
                <a:effectLst/>
                <a:latin typeface="+mn-lt"/>
                <a:ea typeface="+mn-ea"/>
                <a:cs typeface="+mn-cs"/>
              </a:rPr>
              <a:t>デバイスの小型化</a:t>
            </a:r>
            <a:r>
              <a:rPr kumimoji="1" lang="ja-JP" altLang="en-US" sz="1200" kern="1200" dirty="0" smtClean="0">
                <a:solidFill>
                  <a:schemeClr val="tx1"/>
                </a:solidFill>
                <a:effectLst/>
                <a:latin typeface="+mn-lt"/>
                <a:ea typeface="+mn-ea"/>
                <a:cs typeface="+mn-cs"/>
              </a:rPr>
              <a:t>・高機能化・省電力化</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・様々な種類のセンサーが開発されたこと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・モバイル通信ネットワークが整備され、世界中どこでも使えるようになったこと</a:t>
            </a:r>
            <a:endParaRPr kumimoji="1" lang="ja-JP"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・入力方法の進化</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・通信ブリッジとしてのスマホの普及</a:t>
            </a:r>
            <a:endParaRPr kumimoji="1" lang="en-US" altLang="ja-JP" sz="1200" kern="1200" dirty="0" smtClean="0">
              <a:solidFill>
                <a:schemeClr val="tx1"/>
              </a:solidFill>
              <a:effectLst/>
              <a:latin typeface="+mn-lt"/>
              <a:ea typeface="+mn-ea"/>
              <a:cs typeface="+mn-cs"/>
            </a:endParaRPr>
          </a:p>
          <a:p>
            <a:pPr lvl="0"/>
            <a:r>
              <a:rPr kumimoji="1" lang="ja-JP" altLang="en-US" sz="1200" kern="1200" dirty="0" smtClean="0">
                <a:solidFill>
                  <a:schemeClr val="tx1"/>
                </a:solidFill>
                <a:effectLst/>
                <a:latin typeface="+mn-lt"/>
                <a:ea typeface="+mn-ea"/>
                <a:cs typeface="+mn-cs"/>
              </a:rPr>
              <a:t>・バックエンドコンピューティングリソースとしてのクラウド</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技術革新によって小型軽量化が可能になり、バッテリーの持続時間も延びました。また、</a:t>
            </a:r>
            <a:r>
              <a:rPr kumimoji="1" lang="en-US" altLang="ja-JP" sz="1200" kern="1200" dirty="0" smtClean="0">
                <a:solidFill>
                  <a:schemeClr val="tx1"/>
                </a:solidFill>
                <a:effectLst/>
                <a:latin typeface="+mn-lt"/>
                <a:ea typeface="+mn-ea"/>
                <a:cs typeface="+mn-cs"/>
              </a:rPr>
              <a:t>Bluetooth</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NFC</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Near Feld Connection</a:t>
            </a:r>
            <a:r>
              <a:rPr kumimoji="1" lang="ja-JP" altLang="ja-JP" sz="1200" kern="1200" dirty="0" smtClean="0">
                <a:solidFill>
                  <a:schemeClr val="tx1"/>
                </a:solidFill>
                <a:effectLst/>
                <a:latin typeface="+mn-lt"/>
                <a:ea typeface="+mn-ea"/>
                <a:cs typeface="+mn-cs"/>
              </a:rPr>
              <a:t>）といった低消費電力の近接通信技術が使えるようになり、普段持ち歩くスマートフォンを介してインターネットに接続できるようになりました。さらには、クラウドと一体に使うことで、単体では実現できない膨大な処理能力と記憶容量を手に入れることができました。また、タッチパネルや音声入力、ジェスチャ操作なども実用化され、</a:t>
            </a:r>
            <a:r>
              <a:rPr kumimoji="1" lang="ja-JP" altLang="en-US" sz="1200" kern="1200" dirty="0" smtClean="0">
                <a:solidFill>
                  <a:schemeClr val="tx1"/>
                </a:solidFill>
                <a:effectLst/>
                <a:latin typeface="+mn-lt"/>
                <a:ea typeface="+mn-ea"/>
                <a:cs typeface="+mn-cs"/>
              </a:rPr>
              <a:t>小さな画面</a:t>
            </a:r>
            <a:r>
              <a:rPr kumimoji="1" lang="ja-JP" altLang="ja-JP" sz="1200" kern="1200" dirty="0" smtClean="0">
                <a:solidFill>
                  <a:schemeClr val="tx1"/>
                </a:solidFill>
                <a:effectLst/>
                <a:latin typeface="+mn-lt"/>
                <a:ea typeface="+mn-ea"/>
                <a:cs typeface="+mn-cs"/>
              </a:rPr>
              <a:t>であってもデータ入力や操作が確実にできるようになったことも普及に弾みをつけています。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27</a:t>
            </a:fld>
            <a:endParaRPr kumimoji="1" lang="ja-JP" altLang="en-US"/>
          </a:p>
        </p:txBody>
      </p:sp>
    </p:spTree>
    <p:extLst>
      <p:ext uri="{BB962C8B-B14F-4D97-AF65-F5344CB8AC3E}">
        <p14:creationId xmlns:p14="http://schemas.microsoft.com/office/powerpoint/2010/main" val="279097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身につけるデバイスと言っても、人はそれほど多くのものを身につけているわけではありません。一般的には、衣服、眼鏡、時計くらいで、ウェアラブル・デバイスもこれらを代替するものが大半です。変わったところでは、靴に取り付けランニングの距離やスピードを、ゴルフ・クラブに取り付けてスイングの状態を、テニス・ラケットのグリップ・エンドに取り付けてスイングや身体の動きを取得するといったアクティビティ・トラッカーも広い意味ではウェアラブル・デバイスと言えるかもしれません。これらデータは、スマートフォンのアプリや、その先につながるクラウド・サービスに送られ様々な機能を提供します。</a:t>
            </a:r>
          </a:p>
          <a:p>
            <a:r>
              <a:rPr kumimoji="1" lang="ja-JP" altLang="ja-JP" sz="1200" kern="1200" dirty="0" smtClean="0">
                <a:solidFill>
                  <a:schemeClr val="tx1"/>
                </a:solidFill>
                <a:effectLst/>
                <a:latin typeface="+mn-lt"/>
                <a:ea typeface="+mn-ea"/>
                <a:cs typeface="+mn-cs"/>
              </a:rPr>
              <a:t>ウェアラブルは、本格的な活用が始まったばかりです。現在はスマートフォンに着信した電話やメールを音や振動で通知したり、音声認識を使って簡単なメッセージを返信したりする機能が主流ですが、それに留まらない大きな可能性を秘めています。</a:t>
            </a:r>
          </a:p>
          <a:p>
            <a:r>
              <a:rPr kumimoji="1" lang="ja-JP" altLang="ja-JP" sz="1200" kern="1200" dirty="0" smtClean="0">
                <a:solidFill>
                  <a:schemeClr val="tx1"/>
                </a:solidFill>
                <a:effectLst/>
                <a:latin typeface="+mn-lt"/>
                <a:ea typeface="+mn-ea"/>
                <a:cs typeface="+mn-cs"/>
              </a:rPr>
              <a:t>特に、今後の新しい使い方として注目されているのが、生体情報の利用です。脈拍や血圧、発汗量などを収集して健康管理や予防医療に役立てる取り組みが始まっています。</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は、コンタクトレンズ型の血糖値センサーを開発し、コンタクトレンズ・メーカーと一緒になって、その実用化を進めています。</a:t>
            </a:r>
          </a:p>
          <a:p>
            <a:r>
              <a:rPr kumimoji="1" lang="ja-JP" altLang="ja-JP" sz="1200" kern="1200" dirty="0" smtClean="0">
                <a:solidFill>
                  <a:schemeClr val="tx1"/>
                </a:solidFill>
                <a:effectLst/>
                <a:latin typeface="+mn-lt"/>
                <a:ea typeface="+mn-ea"/>
                <a:cs typeface="+mn-cs"/>
              </a:rPr>
              <a:t>一方で、新しいデバイス故の問題点も指摘されています。カメラ機能を持った眼鏡型デバイスをかけた人が、プライバシーへの配慮からレストランへの入店を断られるといったことや、生体情報といったセンシティブな情報をどう取り扱うかも気になるところです。新しいデバイスであるが故のルールの整備やコンセンサスの醸成は、今後の課題と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28</a:t>
            </a:fld>
            <a:endParaRPr kumimoji="1" lang="ja-JP" altLang="en-US"/>
          </a:p>
        </p:txBody>
      </p:sp>
    </p:spTree>
    <p:extLst>
      <p:ext uri="{BB962C8B-B14F-4D97-AF65-F5344CB8AC3E}">
        <p14:creationId xmlns:p14="http://schemas.microsoft.com/office/powerpoint/2010/main" val="541773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http://www.itmedia.co.jp/news/articles/1510/09/news061.html</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389151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持ち歩くことで得られるデータと身体に密着させることで得られるデータは、同じものではありません。例えば、持ち歩くモバイルでは、位置や方向、動きや速度など、人の動きに関わるデータです。一方、身につけるウェアラブルは、体温や発汗量、心拍や脈拍、脳波や眼球の動きなど、身体の内部の状態をうかがい知るデータ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らデータは、計算能力や記憶容量の限られているデバイスで処理するのではなく、インターネットを介して、クラウドに送られます。ここには、他の多くのデバイスからもデータが集められています。この膨大なデータは、数多くのセンサーから生成されるもの、動画や写真、位置情報や生体情報など、多様な形式のデータです。それらが、途切れることなく急速な勢いで送り込まれてきます。このようなデータの塊が、「ビッグデータ」です。</a:t>
            </a:r>
          </a:p>
          <a:p>
            <a:r>
              <a:rPr kumimoji="1" lang="ja-JP" altLang="ja-JP" sz="1200" kern="1200" dirty="0" smtClean="0">
                <a:solidFill>
                  <a:schemeClr val="tx1"/>
                </a:solidFill>
                <a:effectLst/>
                <a:latin typeface="+mn-lt"/>
                <a:ea typeface="+mn-ea"/>
                <a:cs typeface="+mn-cs"/>
              </a:rPr>
              <a:t>ビッグデータは、単なるユーザーひとりひとりの個別データの保管場所ではありません。そこには、多くの利用者の類似性や関係性、規則性や法則性といった情報が含まれているのです。これらを統計解析や人工知能の技術を使い、分析・解析することで、そこに内在する洞察や知見、ノウハウを発見することができます。このような仕組みは、「アナリティクス」と呼ばれています。</a:t>
            </a:r>
          </a:p>
          <a:p>
            <a:r>
              <a:rPr kumimoji="1" lang="ja-JP" altLang="ja-JP" sz="1200" kern="1200" dirty="0" smtClean="0">
                <a:solidFill>
                  <a:schemeClr val="tx1"/>
                </a:solidFill>
                <a:effectLst/>
                <a:latin typeface="+mn-lt"/>
                <a:ea typeface="+mn-ea"/>
                <a:cs typeface="+mn-cs"/>
              </a:rPr>
              <a:t>「アナリティクス」によって得られた情報は、再びモバイルやウェアラブルにフィードバックされます。例えば、健康管理のアドバイス、運動量の目標設定、目的地に向かうための手段や時間、あるいは、ユーザーひとりひとりの身体特性に応じた健康食品の広告、その人の行動パターンや居住地からおすすめのレストランを紹介すると言ったことにも使われるでしょう。</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30</a:t>
            </a:fld>
            <a:endParaRPr kumimoji="1" lang="ja-JP" altLang="en-US"/>
          </a:p>
        </p:txBody>
      </p:sp>
    </p:spTree>
    <p:extLst>
      <p:ext uri="{BB962C8B-B14F-4D97-AF65-F5344CB8AC3E}">
        <p14:creationId xmlns:p14="http://schemas.microsoft.com/office/powerpoint/2010/main" val="301072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クラウドの先駆けと言われる</a:t>
            </a:r>
            <a:r>
              <a:rPr kumimoji="1" lang="en-US" altLang="ja-JP" dirty="0" smtClean="0"/>
              <a:t>Salesforce</a:t>
            </a:r>
            <a:r>
              <a:rPr kumimoji="1" lang="ja-JP" altLang="en-US" dirty="0" smtClean="0"/>
              <a:t>が創業したのが</a:t>
            </a:r>
            <a:r>
              <a:rPr kumimoji="1" lang="en-US" altLang="ja-JP" dirty="0" smtClean="0"/>
              <a:t>1999</a:t>
            </a:r>
            <a:r>
              <a:rPr kumimoji="1" lang="ja-JP" altLang="en-US" dirty="0" smtClean="0"/>
              <a:t>年、</a:t>
            </a:r>
            <a:r>
              <a:rPr kumimoji="1" lang="en-US" altLang="ja-JP" dirty="0" smtClean="0"/>
              <a:t>AWS</a:t>
            </a:r>
            <a:r>
              <a:rPr kumimoji="1" lang="ja-JP" altLang="en-US" dirty="0" smtClean="0"/>
              <a:t>がサービスを開始したのは</a:t>
            </a:r>
            <a:r>
              <a:rPr kumimoji="1" lang="en-US" altLang="ja-JP" dirty="0" smtClean="0"/>
              <a:t>2006</a:t>
            </a:r>
            <a:r>
              <a:rPr kumimoji="1" lang="ja-JP" altLang="en-US" dirty="0" smtClean="0"/>
              <a:t>年です。</a:t>
            </a:r>
            <a:endParaRPr kumimoji="1" lang="en-US" altLang="ja-JP" dirty="0" smtClean="0"/>
          </a:p>
          <a:p>
            <a:r>
              <a:rPr kumimoji="1" lang="ja-JP" altLang="en-US" dirty="0" smtClean="0"/>
              <a:t>しかし、その前にもネットワーク越しにサーバーを利用することは広く行われていました。クラウド以前と以後では何が違うのでしょうか？</a:t>
            </a:r>
            <a:endParaRPr kumimoji="1" lang="en-US" altLang="ja-JP" dirty="0" smtClean="0"/>
          </a:p>
          <a:p>
            <a:endParaRPr kumimoji="1" lang="en-US" altLang="ja-JP" dirty="0" smtClean="0"/>
          </a:p>
          <a:p>
            <a:r>
              <a:rPr kumimoji="1" lang="ja-JP" altLang="en-US" dirty="0" smtClean="0"/>
              <a:t>それは、サーバー側のアプリケーションを「サービス」として実装し、汎用のクライアントからアクセスする、という点です。</a:t>
            </a:r>
            <a:endParaRPr kumimoji="1" lang="en-US" altLang="ja-JP" dirty="0" smtClean="0"/>
          </a:p>
          <a:p>
            <a:r>
              <a:rPr kumimoji="1" lang="ja-JP" altLang="en-US" dirty="0" smtClean="0"/>
              <a:t>サービスとは、一定の機能を提供するプログラムモジュールですが、</a:t>
            </a:r>
            <a:r>
              <a:rPr kumimoji="1" lang="en-US" altLang="ja-JP" dirty="0" smtClean="0"/>
              <a:t>CPU</a:t>
            </a:r>
            <a:r>
              <a:rPr kumimoji="1" lang="ja-JP" altLang="en-US" dirty="0" smtClean="0"/>
              <a:t>や</a:t>
            </a:r>
            <a:r>
              <a:rPr kumimoji="1" lang="en-US" altLang="ja-JP" dirty="0" smtClean="0"/>
              <a:t>OS</a:t>
            </a:r>
            <a:r>
              <a:rPr kumimoji="1" lang="ja-JP" altLang="en-US" dirty="0" smtClean="0"/>
              <a:t>からは独立しています。それまでのクライアントサーバーシステムは、全ての単一の（あるいは選択肢の非常に限定された）技術の上に実装されていました。クラウドは、特定の技術からコンピューティングを切り離し、自由を与えたのです。</a:t>
            </a:r>
            <a:endParaRPr kumimoji="1" lang="en-US" altLang="ja-JP" dirty="0" smtClean="0"/>
          </a:p>
          <a:p>
            <a:endParaRPr kumimoji="1" lang="en-US" altLang="ja-JP" dirty="0" smtClean="0"/>
          </a:p>
          <a:p>
            <a:r>
              <a:rPr kumimoji="1" lang="ja-JP" altLang="en-US" dirty="0" smtClean="0"/>
              <a:t>オープンな規格に基づいた</a:t>
            </a:r>
            <a:r>
              <a:rPr kumimoji="1" lang="en-US" altLang="ja-JP" dirty="0" smtClean="0"/>
              <a:t>Web</a:t>
            </a:r>
            <a:r>
              <a:rPr kumimoji="1" lang="ja-JP" altLang="en-US" dirty="0" smtClean="0"/>
              <a:t>ブラウザを使い、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1937364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dirty="0" smtClean="0"/>
          </a:p>
        </p:txBody>
      </p:sp>
    </p:spTree>
    <p:extLst>
      <p:ext uri="{BB962C8B-B14F-4D97-AF65-F5344CB8AC3E}">
        <p14:creationId xmlns:p14="http://schemas.microsoft.com/office/powerpoint/2010/main" val="1106565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3409" y="8683323"/>
            <a:ext cx="2973011" cy="459229"/>
          </a:xfrm>
          <a:prstGeom prst="rect">
            <a:avLst/>
          </a:prstGeom>
          <a:noFill/>
          <a:ln w="9525">
            <a:noFill/>
            <a:miter lim="800000"/>
            <a:headEnd/>
            <a:tailEnd/>
          </a:ln>
        </p:spPr>
        <p:txBody>
          <a:bodyPr lIns="94447" tIns="47223" rIns="94447" bIns="47223" anchor="b"/>
          <a:lstStyle/>
          <a:p>
            <a:pPr algn="r" defTabSz="909645"/>
            <a:fld id="{7BFCBB4C-A883-4786-941D-2D57D0135022}" type="slidenum">
              <a:rPr lang="ja-JP" altLang="en-US">
                <a:solidFill>
                  <a:schemeClr val="tx1"/>
                </a:solidFill>
                <a:latin typeface="Times New Roman" pitchFamily="18" charset="0"/>
                <a:ea typeface="ＭＳ Ｐゴシック" charset="-128"/>
              </a:rPr>
              <a:pPr algn="r" defTabSz="909645"/>
              <a:t>32</a:t>
            </a:fld>
            <a:endParaRPr lang="en-US" altLang="ja-JP">
              <a:solidFill>
                <a:schemeClr val="tx1"/>
              </a:solidFill>
              <a:latin typeface="Times New Roman" pitchFamily="18" charset="0"/>
              <a:ea typeface="ＭＳ Ｐゴシック" charset="-128"/>
            </a:endParaRPr>
          </a:p>
        </p:txBody>
      </p:sp>
      <p:sp>
        <p:nvSpPr>
          <p:cNvPr id="74754" name="スライド イメージ プレースホルダ 1"/>
          <p:cNvSpPr>
            <a:spLocks noGrp="1" noRot="1" noChangeAspect="1" noTextEdit="1"/>
          </p:cNvSpPr>
          <p:nvPr>
            <p:ph type="sldImg"/>
          </p:nvPr>
        </p:nvSpPr>
        <p:spPr>
          <a:ln/>
        </p:spPr>
      </p:sp>
      <p:sp>
        <p:nvSpPr>
          <p:cNvPr id="74755" name="ノート プレースホルダ 2"/>
          <p:cNvSpPr>
            <a:spLocks noGrp="1"/>
          </p:cNvSpPr>
          <p:nvPr>
            <p:ph type="body" idx="1"/>
          </p:nvPr>
        </p:nvSpPr>
        <p:spPr>
          <a:noFill/>
          <a:ln/>
        </p:spPr>
        <p:txBody>
          <a:bodyPr lIns="91392" tIns="45696" rIns="91392" bIns="45696"/>
          <a:lstStyle/>
          <a:p>
            <a:pPr>
              <a:spcBef>
                <a:spcPct val="0"/>
              </a:spcBef>
            </a:pPr>
            <a:r>
              <a:rPr lang="ja-JP" altLang="en-US" dirty="0" smtClean="0"/>
              <a:t>一貫して</a:t>
            </a:r>
            <a:r>
              <a:rPr lang="en-US" altLang="ja-JP" dirty="0" smtClean="0"/>
              <a:t>HTML5</a:t>
            </a:r>
            <a:r>
              <a:rPr lang="ja-JP" altLang="en-US" dirty="0" smtClean="0"/>
              <a:t>を推進しようとしているのが、</a:t>
            </a:r>
            <a:r>
              <a:rPr lang="en-US" altLang="ja-JP" dirty="0" smtClean="0"/>
              <a:t>Google</a:t>
            </a:r>
            <a:r>
              <a:rPr lang="ja-JP" altLang="en-US" dirty="0" smtClean="0"/>
              <a:t>です。クラウドの名付け親であり、</a:t>
            </a:r>
            <a:r>
              <a:rPr lang="en-US" altLang="ja-JP" dirty="0" smtClean="0"/>
              <a:t>Web</a:t>
            </a:r>
            <a:r>
              <a:rPr lang="ja-JP" altLang="en-US" dirty="0" smtClean="0"/>
              <a:t>ブラウザを標準のアクセス手段と位置づけた</a:t>
            </a:r>
            <a:r>
              <a:rPr lang="en-US" altLang="ja-JP" dirty="0" smtClean="0"/>
              <a:t>Google</a:t>
            </a:r>
            <a:r>
              <a:rPr lang="ja-JP" altLang="en-US" dirty="0" smtClean="0"/>
              <a:t>は、ぶれることなく、</a:t>
            </a:r>
            <a:r>
              <a:rPr lang="en-US" altLang="ja-JP" dirty="0" smtClean="0"/>
              <a:t>HTML5</a:t>
            </a:r>
            <a:r>
              <a:rPr lang="ja-JP" altLang="en-US" dirty="0" smtClean="0"/>
              <a:t>を推進する立場に立ち続けています。</a:t>
            </a:r>
            <a:endParaRPr lang="en-US" altLang="ja-JP" dirty="0" smtClean="0"/>
          </a:p>
          <a:p>
            <a:pPr>
              <a:spcBef>
                <a:spcPct val="0"/>
              </a:spcBef>
            </a:pPr>
            <a:endParaRPr lang="en-US" altLang="ja-JP" dirty="0" smtClean="0"/>
          </a:p>
          <a:p>
            <a:pPr>
              <a:spcBef>
                <a:spcPct val="0"/>
              </a:spcBef>
            </a:pPr>
            <a:r>
              <a:rPr lang="ja-JP" altLang="en-US" dirty="0" smtClean="0"/>
              <a:t>自社技術のプラットフォーム化を目ざす</a:t>
            </a:r>
            <a:r>
              <a:rPr lang="en-US" altLang="ja-JP" dirty="0" smtClean="0"/>
              <a:t>Microsoft</a:t>
            </a:r>
            <a:r>
              <a:rPr lang="ja-JP" altLang="en-US" dirty="0" smtClean="0"/>
              <a:t>や</a:t>
            </a:r>
            <a:r>
              <a:rPr lang="en-US" altLang="ja-JP" dirty="0" smtClean="0"/>
              <a:t>Apple</a:t>
            </a:r>
            <a:r>
              <a:rPr lang="ja-JP" altLang="en-US" dirty="0" smtClean="0"/>
              <a:t>と違い、</a:t>
            </a:r>
            <a:r>
              <a:rPr lang="en-US" altLang="ja-JP" dirty="0" smtClean="0"/>
              <a:t>Google</a:t>
            </a:r>
            <a:r>
              <a:rPr lang="ja-JP" altLang="en-US" dirty="0" smtClean="0"/>
              <a:t>はプラットフォームなど欲しくないのです。</a:t>
            </a:r>
            <a:r>
              <a:rPr lang="en-US" altLang="ja-JP" dirty="0" smtClean="0"/>
              <a:t>Web</a:t>
            </a:r>
            <a:r>
              <a:rPr lang="ja-JP" altLang="en-US" dirty="0" smtClean="0"/>
              <a:t>にアクセスする人が増加し、広告費が入ってくれば良いのです。そのためには、つまらないごたごたで</a:t>
            </a:r>
            <a:r>
              <a:rPr lang="en-US" altLang="ja-JP" dirty="0" smtClean="0"/>
              <a:t>HTML5</a:t>
            </a:r>
            <a:r>
              <a:rPr lang="ja-JP" altLang="en-US" dirty="0" smtClean="0"/>
              <a:t>の浸透が遅れる方が困るのです。早く全てのデバイスが</a:t>
            </a:r>
            <a:r>
              <a:rPr lang="en-US" altLang="ja-JP" dirty="0" smtClean="0"/>
              <a:t>HTML5</a:t>
            </a:r>
            <a:r>
              <a:rPr lang="ja-JP" altLang="en-US" dirty="0" smtClean="0"/>
              <a:t>に移行し、</a:t>
            </a:r>
            <a:r>
              <a:rPr lang="en-US" altLang="ja-JP" dirty="0" smtClean="0"/>
              <a:t>Web</a:t>
            </a:r>
            <a:r>
              <a:rPr lang="ja-JP" altLang="en-US" dirty="0" smtClean="0"/>
              <a:t>サービスを利用するようになれば、</a:t>
            </a:r>
            <a:r>
              <a:rPr lang="en-US" altLang="ja-JP" dirty="0" smtClean="0"/>
              <a:t>Google</a:t>
            </a:r>
            <a:r>
              <a:rPr lang="ja-JP" altLang="en-US" dirty="0" smtClean="0"/>
              <a:t>の収益に直結します。</a:t>
            </a:r>
            <a:endParaRPr lang="en-US" altLang="ja-JP" dirty="0" smtClean="0"/>
          </a:p>
          <a:p>
            <a:pPr>
              <a:spcBef>
                <a:spcPct val="0"/>
              </a:spcBef>
            </a:pPr>
            <a:endParaRPr lang="en-US" altLang="ja-JP" dirty="0" smtClean="0"/>
          </a:p>
          <a:p>
            <a:pPr>
              <a:spcBef>
                <a:spcPct val="0"/>
              </a:spcBef>
            </a:pPr>
            <a:r>
              <a:rPr lang="en-US" altLang="ja-JP" dirty="0" smtClean="0"/>
              <a:t>Google</a:t>
            </a:r>
            <a:r>
              <a:rPr lang="ja-JP" altLang="en-US" dirty="0" smtClean="0"/>
              <a:t>はこのためにこそ、自社ブラウザである</a:t>
            </a:r>
            <a:r>
              <a:rPr lang="en-US" altLang="ja-JP" dirty="0" smtClean="0"/>
              <a:t>Chrome</a:t>
            </a:r>
            <a:r>
              <a:rPr lang="ja-JP" altLang="en-US" dirty="0" err="1" smtClean="0"/>
              <a:t>を開</a:t>
            </a:r>
            <a:r>
              <a:rPr lang="ja-JP" altLang="en-US" dirty="0" smtClean="0"/>
              <a:t>発し続けているということができます。</a:t>
            </a:r>
            <a:r>
              <a:rPr lang="en-US" altLang="ja-JP" dirty="0" smtClean="0"/>
              <a:t>HTML5</a:t>
            </a:r>
            <a:r>
              <a:rPr lang="ja-JP" altLang="en-US" dirty="0" smtClean="0"/>
              <a:t>の潜在能力を引き出せるブラウザを一日も早く完成させ、ユーザーに届けることが、</a:t>
            </a:r>
            <a:r>
              <a:rPr lang="en-US" altLang="ja-JP" dirty="0" smtClean="0"/>
              <a:t>Google</a:t>
            </a:r>
            <a:r>
              <a:rPr lang="ja-JP" altLang="en-US" dirty="0" smtClean="0"/>
              <a:t>のビジネスモデルに合致するからです。</a:t>
            </a:r>
            <a:endParaRPr lang="en-US" altLang="ja-JP" dirty="0" smtClean="0"/>
          </a:p>
        </p:txBody>
      </p:sp>
      <p:sp>
        <p:nvSpPr>
          <p:cNvPr id="74756" name="スライド番号プレースホルダ 3"/>
          <p:cNvSpPr txBox="1">
            <a:spLocks noGrp="1"/>
          </p:cNvSpPr>
          <p:nvPr/>
        </p:nvSpPr>
        <p:spPr bwMode="auto">
          <a:xfrm>
            <a:off x="3883409" y="8684773"/>
            <a:ext cx="2973011" cy="457780"/>
          </a:xfrm>
          <a:prstGeom prst="rect">
            <a:avLst/>
          </a:prstGeom>
          <a:noFill/>
          <a:ln w="9525">
            <a:noFill/>
            <a:miter lim="800000"/>
            <a:headEnd/>
            <a:tailEnd/>
          </a:ln>
        </p:spPr>
        <p:txBody>
          <a:bodyPr lIns="91392" tIns="45696" rIns="91392" bIns="45696" anchor="b"/>
          <a:lstStyle/>
          <a:p>
            <a:pPr algn="r" defTabSz="904989"/>
            <a:fld id="{F739DED2-1609-4C3A-A60D-404EAC0F51CB}" type="slidenum">
              <a:rPr lang="ja-JP" altLang="en-US">
                <a:solidFill>
                  <a:schemeClr val="tx1"/>
                </a:solidFill>
                <a:ea typeface="ＭＳ Ｐゴシック" charset="-128"/>
              </a:rPr>
              <a:pPr algn="r" defTabSz="904989"/>
              <a:t>32</a:t>
            </a:fld>
            <a:endParaRPr lang="en-US" altLang="ja-JP">
              <a:solidFill>
                <a:schemeClr val="tx1"/>
              </a:solidFill>
              <a:ea typeface="ＭＳ Ｐゴシック" charset="-128"/>
            </a:endParaRPr>
          </a:p>
        </p:txBody>
      </p:sp>
    </p:spTree>
    <p:extLst>
      <p:ext uri="{BB962C8B-B14F-4D97-AF65-F5344CB8AC3E}">
        <p14:creationId xmlns:p14="http://schemas.microsoft.com/office/powerpoint/2010/main" val="2626775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Google</a:t>
            </a:r>
            <a:r>
              <a:rPr kumimoji="1" lang="ja-JP" altLang="en-US" dirty="0" smtClean="0"/>
              <a:t>は</a:t>
            </a:r>
            <a:r>
              <a:rPr kumimoji="1" lang="en-US" altLang="ja-JP" dirty="0" smtClean="0"/>
              <a:t>Android</a:t>
            </a:r>
            <a:r>
              <a:rPr kumimoji="1" lang="ja-JP" altLang="en-US" dirty="0" smtClean="0"/>
              <a:t>を自社で開発してハードウェアメーカーに無料で提供していますが、これも同じ戦略です。</a:t>
            </a:r>
            <a:endParaRPr kumimoji="1" lang="en-US" altLang="ja-JP" dirty="0" smtClean="0"/>
          </a:p>
          <a:p>
            <a:endParaRPr kumimoji="1" lang="en-US" altLang="ja-JP" dirty="0" smtClean="0"/>
          </a:p>
          <a:p>
            <a:r>
              <a:rPr kumimoji="1" lang="en-US" altLang="ja-JP" dirty="0" smtClean="0"/>
              <a:t>Android</a:t>
            </a:r>
            <a:r>
              <a:rPr kumimoji="1" lang="ja-JP" altLang="en-US" dirty="0" smtClean="0"/>
              <a:t>に組込まれているブラウザは</a:t>
            </a:r>
            <a:r>
              <a:rPr kumimoji="1" lang="en-US" altLang="ja-JP" dirty="0" smtClean="0"/>
              <a:t>Chrome</a:t>
            </a:r>
            <a:r>
              <a:rPr kumimoji="1" lang="ja-JP" altLang="en-US" dirty="0" smtClean="0"/>
              <a:t>ベースであり、デフォルトの検索エンジンはもちろん</a:t>
            </a:r>
            <a:r>
              <a:rPr kumimoji="1" lang="en-US" altLang="ja-JP" dirty="0" smtClean="0"/>
              <a:t>Google</a:t>
            </a:r>
            <a:r>
              <a:rPr kumimoji="1" lang="ja-JP" altLang="en-US" dirty="0" smtClean="0"/>
              <a:t>です。</a:t>
            </a:r>
            <a:r>
              <a:rPr kumimoji="1" lang="en-US" altLang="ja-JP" dirty="0" smtClean="0"/>
              <a:t>Android</a:t>
            </a:r>
            <a:r>
              <a:rPr kumimoji="1" lang="ja-JP" altLang="en-US" dirty="0" smtClean="0"/>
              <a:t>端末が世界に広まれば広まるほど、</a:t>
            </a:r>
            <a:r>
              <a:rPr kumimoji="1" lang="en-US" altLang="ja-JP" dirty="0" smtClean="0"/>
              <a:t>Google</a:t>
            </a:r>
            <a:r>
              <a:rPr kumimoji="1" lang="ja-JP" altLang="en-US" dirty="0" smtClean="0"/>
              <a:t>の顧客が増えるのです。</a:t>
            </a:r>
            <a:r>
              <a:rPr kumimoji="1" lang="en-US" altLang="ja-JP" dirty="0" smtClean="0"/>
              <a:t>Google</a:t>
            </a:r>
            <a:r>
              <a:rPr kumimoji="1" lang="ja-JP" altLang="en-US" dirty="0" smtClean="0"/>
              <a:t>は</a:t>
            </a:r>
            <a:r>
              <a:rPr kumimoji="1" lang="en-US" altLang="ja-JP" dirty="0" smtClean="0"/>
              <a:t>Android</a:t>
            </a:r>
            <a:r>
              <a:rPr kumimoji="1" lang="ja-JP" altLang="en-US" dirty="0" smtClean="0"/>
              <a:t>を無償で提供しても、それを補って余りある収益をモバイル広告から得ているのです。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33</a:t>
            </a:fld>
            <a:endParaRPr lang="ja-JP" altLang="en-US"/>
          </a:p>
        </p:txBody>
      </p:sp>
    </p:spTree>
    <p:extLst>
      <p:ext uri="{BB962C8B-B14F-4D97-AF65-F5344CB8AC3E}">
        <p14:creationId xmlns:p14="http://schemas.microsoft.com/office/powerpoint/2010/main" val="1300457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err="1" smtClean="0">
                <a:solidFill>
                  <a:schemeClr val="tx1"/>
                </a:solidFill>
                <a:effectLst/>
                <a:latin typeface="+mn-lt"/>
                <a:ea typeface="+mn-ea"/>
                <a:cs typeface="+mn-cs"/>
              </a:rPr>
              <a:t>Chromebook</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今、</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という新しいタイプのノート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が、注目されています。米</a:t>
            </a:r>
            <a:r>
              <a:rPr kumimoji="1" lang="en-US" altLang="ja-JP" sz="1200" kern="1200" dirty="0" smtClean="0">
                <a:solidFill>
                  <a:schemeClr val="tx1"/>
                </a:solidFill>
                <a:effectLst/>
                <a:latin typeface="+mn-lt"/>
                <a:ea typeface="+mn-ea"/>
                <a:cs typeface="+mn-cs"/>
              </a:rPr>
              <a:t>Gartner </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2015</a:t>
            </a:r>
            <a:r>
              <a:rPr kumimoji="1" lang="ja-JP" altLang="ja-JP" sz="1200" kern="1200" dirty="0" smtClean="0">
                <a:solidFill>
                  <a:schemeClr val="tx1"/>
                </a:solidFill>
                <a:effectLst/>
                <a:latin typeface="+mn-lt"/>
                <a:ea typeface="+mn-ea"/>
                <a:cs typeface="+mn-cs"/>
              </a:rPr>
              <a:t>年、全世界の</a:t>
            </a:r>
            <a:r>
              <a:rPr kumimoji="1" lang="en-US" altLang="ja-JP" sz="1200" kern="1200" dirty="0" smtClean="0">
                <a:solidFill>
                  <a:schemeClr val="tx1"/>
                </a:solidFill>
                <a:effectLst/>
                <a:latin typeface="+mn-lt"/>
                <a:ea typeface="+mn-ea"/>
                <a:cs typeface="+mn-cs"/>
              </a:rPr>
              <a:t> </a:t>
            </a:r>
            <a:r>
              <a:rPr kumimoji="1" lang="en-US" altLang="ja-JP" sz="1200" kern="1200" dirty="0" err="1" smtClean="0">
                <a:solidFill>
                  <a:schemeClr val="tx1"/>
                </a:solidFill>
                <a:effectLst/>
                <a:latin typeface="+mn-lt"/>
                <a:ea typeface="+mn-ea"/>
                <a:cs typeface="+mn-cs"/>
              </a:rPr>
              <a:t>Chromebook</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の販売台数は、</a:t>
            </a:r>
            <a:r>
              <a:rPr kumimoji="1" lang="en-US" altLang="ja-JP" sz="1200" kern="1200" dirty="0" smtClean="0">
                <a:solidFill>
                  <a:schemeClr val="tx1"/>
                </a:solidFill>
                <a:effectLst/>
                <a:latin typeface="+mn-lt"/>
                <a:ea typeface="+mn-ea"/>
                <a:cs typeface="+mn-cs"/>
              </a:rPr>
              <a:t>730</a:t>
            </a:r>
            <a:r>
              <a:rPr kumimoji="1" lang="ja-JP" altLang="ja-JP" sz="1200" kern="1200" dirty="0" smtClean="0">
                <a:solidFill>
                  <a:schemeClr val="tx1"/>
                </a:solidFill>
                <a:effectLst/>
                <a:latin typeface="+mn-lt"/>
                <a:ea typeface="+mn-ea"/>
                <a:cs typeface="+mn-cs"/>
              </a:rPr>
              <a:t>万台に達し、</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やタブレットが、二桁を超えて大幅な減少している中、</a:t>
            </a:r>
            <a:r>
              <a:rPr kumimoji="1" lang="en-US" altLang="ja-JP" sz="1200" kern="1200" dirty="0" smtClean="0">
                <a:solidFill>
                  <a:schemeClr val="tx1"/>
                </a:solidFill>
                <a:effectLst/>
                <a:latin typeface="+mn-lt"/>
                <a:ea typeface="+mn-ea"/>
                <a:cs typeface="+mn-cs"/>
              </a:rPr>
              <a:t>2014</a:t>
            </a:r>
            <a:r>
              <a:rPr kumimoji="1" lang="ja-JP" altLang="ja-JP" sz="1200" kern="1200" dirty="0" smtClean="0">
                <a:solidFill>
                  <a:schemeClr val="tx1"/>
                </a:solidFill>
                <a:effectLst/>
                <a:latin typeface="+mn-lt"/>
                <a:ea typeface="+mn-ea"/>
                <a:cs typeface="+mn-cs"/>
              </a:rPr>
              <a:t>年に比べ</a:t>
            </a:r>
            <a:r>
              <a:rPr kumimoji="1" lang="en-US" altLang="ja-JP" sz="1200" kern="1200" dirty="0" smtClean="0">
                <a:solidFill>
                  <a:schemeClr val="tx1"/>
                </a:solidFill>
                <a:effectLst/>
                <a:latin typeface="+mn-lt"/>
                <a:ea typeface="+mn-ea"/>
                <a:cs typeface="+mn-cs"/>
              </a:rPr>
              <a:t>27%</a:t>
            </a:r>
            <a:r>
              <a:rPr kumimoji="1" lang="ja-JP" altLang="ja-JP" sz="1200" kern="1200" dirty="0" smtClean="0">
                <a:solidFill>
                  <a:schemeClr val="tx1"/>
                </a:solidFill>
                <a:effectLst/>
                <a:latin typeface="+mn-lt"/>
                <a:ea typeface="+mn-ea"/>
                <a:cs typeface="+mn-cs"/>
              </a:rPr>
              <a:t>の成長になると予測しています。</a:t>
            </a:r>
          </a:p>
          <a:p>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とは、</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が開発した</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ブラウザを動かすことに特化した基本ソフト</a:t>
            </a:r>
            <a:r>
              <a:rPr kumimoji="1" lang="en-US" altLang="ja-JP" sz="1200" kern="1200" dirty="0" smtClean="0">
                <a:solidFill>
                  <a:schemeClr val="tx1"/>
                </a:solidFill>
                <a:effectLst/>
                <a:latin typeface="+mn-lt"/>
                <a:ea typeface="+mn-ea"/>
                <a:cs typeface="+mn-cs"/>
              </a:rPr>
              <a:t>Chrome OS</a:t>
            </a:r>
            <a:r>
              <a:rPr kumimoji="1" lang="ja-JP" altLang="ja-JP" sz="1200" kern="1200" dirty="0" smtClean="0">
                <a:solidFill>
                  <a:schemeClr val="tx1"/>
                </a:solidFill>
                <a:effectLst/>
                <a:latin typeface="+mn-lt"/>
                <a:ea typeface="+mn-ea"/>
                <a:cs typeface="+mn-cs"/>
              </a:rPr>
              <a:t>を搭載したノート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のことです。</a:t>
            </a:r>
          </a:p>
          <a:p>
            <a:r>
              <a:rPr kumimoji="1" lang="ja-JP" altLang="ja-JP" sz="1200" kern="1200" dirty="0" smtClean="0">
                <a:solidFill>
                  <a:schemeClr val="tx1"/>
                </a:solidFill>
                <a:effectLst/>
                <a:latin typeface="+mn-lt"/>
                <a:ea typeface="+mn-ea"/>
                <a:cs typeface="+mn-cs"/>
              </a:rPr>
              <a:t>ブラウザしか動かないというシンプルな機能に特化することで、高速な</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や大量のメモリが不要となりました。また、アプリを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にインストールせず、ブラウザを介して、クラウド・サービスとして利用するため、プログラムやデータを</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保管する必要はなく、大容量のストレージもいりません。同時にデータ流出の危険も減り、バックアップも不要です。さらに、機能がシンプルなために、脆弱性が少なくウイルスに狙われる危険も減り安全性も高まります。また、ユーザーが使えるアプリケーションの選択やデータの範囲などの権限設定も管理者が、一括して管理画面から行うことができるなど、</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を個別に配布することに比べ、運用管理負担を大幅に削減することができます。</a:t>
            </a:r>
          </a:p>
          <a:p>
            <a:r>
              <a:rPr kumimoji="1" lang="ja-JP" altLang="ja-JP" sz="1200" kern="1200" dirty="0" smtClean="0">
                <a:solidFill>
                  <a:schemeClr val="tx1"/>
                </a:solidFill>
                <a:effectLst/>
                <a:latin typeface="+mn-lt"/>
                <a:ea typeface="+mn-ea"/>
                <a:cs typeface="+mn-cs"/>
              </a:rPr>
              <a:t>これまで「何でもできる」ことを追求し開発されてきた</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などの汎用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には、快適に動かすためには高性能なハードウェアが必要でしたが、あえて機能を絞り込むことによって、軽量で安価なノート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を実現したのです。</a:t>
            </a:r>
          </a:p>
          <a:p>
            <a:r>
              <a:rPr kumimoji="1" lang="ja-JP" altLang="ja-JP" sz="1200" kern="1200" dirty="0" smtClean="0">
                <a:solidFill>
                  <a:schemeClr val="tx1"/>
                </a:solidFill>
                <a:effectLst/>
                <a:latin typeface="+mn-lt"/>
                <a:ea typeface="+mn-ea"/>
                <a:cs typeface="+mn-cs"/>
              </a:rPr>
              <a:t>かつて、メール、表計算や文書作成などは、</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に導入されたアプリに頼っていましたが、今ではブラウザを介してクラウドで利用できるようになっています。その他の業務アプリケーションもクラウドで利用できるものが増えています。</a:t>
            </a:r>
          </a:p>
          <a:p>
            <a:r>
              <a:rPr kumimoji="1" lang="ja-JP" altLang="ja-JP" sz="1200" kern="1200" dirty="0" smtClean="0">
                <a:solidFill>
                  <a:schemeClr val="tx1"/>
                </a:solidFill>
                <a:effectLst/>
                <a:latin typeface="+mn-lt"/>
                <a:ea typeface="+mn-ea"/>
                <a:cs typeface="+mn-cs"/>
              </a:rPr>
              <a:t>多くの</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ユーザーを抱える企業や教育機関は、セキュリティ上の心配が少なく、運用管理側の負担も少ない</a:t>
            </a:r>
            <a:r>
              <a:rPr kumimoji="1" lang="en-US" altLang="ja-JP" sz="1200" kern="1200" dirty="0" err="1"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に注目しています。まだ</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でなければできないことや使い勝手で、従来型のノート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が必要だとの声も少なくはありませんが、ネットワーク環境やクラウド・サービスの充実とともに、新たな選択肢としてその地位を確立してゆくことになるでしょう。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34</a:t>
            </a:fld>
            <a:endParaRPr kumimoji="1" lang="ja-JP" altLang="en-US"/>
          </a:p>
        </p:txBody>
      </p:sp>
    </p:spTree>
    <p:extLst>
      <p:ext uri="{BB962C8B-B14F-4D97-AF65-F5344CB8AC3E}">
        <p14:creationId xmlns:p14="http://schemas.microsoft.com/office/powerpoint/2010/main" val="818633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smtClean="0"/>
              <a:t>もちろんマイクロソフトも、手をこまねいていたわけではありません。</a:t>
            </a:r>
            <a:r>
              <a:rPr kumimoji="1" lang="en-US" altLang="ja-JP" dirty="0" smtClean="0"/>
              <a:t>Yahoo!</a:t>
            </a:r>
            <a:r>
              <a:rPr kumimoji="1" lang="ja-JP" altLang="en-US" dirty="0" smtClean="0"/>
              <a:t>を買収しようとしたのは、</a:t>
            </a:r>
            <a:r>
              <a:rPr kumimoji="1" lang="en-US" altLang="ja-JP" dirty="0" smtClean="0"/>
              <a:t>Google</a:t>
            </a:r>
            <a:r>
              <a:rPr kumimoji="1" lang="ja-JP" altLang="en-US" dirty="0" smtClean="0"/>
              <a:t>に対抗できる検索エンジンを手に入れて、</a:t>
            </a:r>
            <a:r>
              <a:rPr kumimoji="1" lang="en-US" altLang="ja-JP" dirty="0" smtClean="0"/>
              <a:t>Google</a:t>
            </a:r>
            <a:r>
              <a:rPr kumimoji="1" lang="ja-JP" altLang="en-US" dirty="0" smtClean="0"/>
              <a:t>と同じビジネスモデルを手に入れたかったからでしょう。</a:t>
            </a:r>
            <a:endParaRPr kumimoji="1" lang="en-US" altLang="ja-JP" dirty="0" smtClean="0"/>
          </a:p>
          <a:p>
            <a:r>
              <a:rPr kumimoji="1" lang="ja-JP" altLang="en-US" dirty="0" smtClean="0"/>
              <a:t>クラウドサービスにも参入し、モバイルデバイスで圧倒的なシェアを誇る</a:t>
            </a:r>
            <a:r>
              <a:rPr kumimoji="1" lang="en-US" altLang="ja-JP" dirty="0" smtClean="0"/>
              <a:t>ARM</a:t>
            </a:r>
            <a:r>
              <a:rPr kumimoji="1" lang="ja-JP" altLang="en-US" dirty="0" smtClean="0"/>
              <a:t>への</a:t>
            </a:r>
            <a:r>
              <a:rPr kumimoji="1" lang="en-US" altLang="ja-JP" dirty="0" smtClean="0"/>
              <a:t>Windows</a:t>
            </a:r>
            <a:r>
              <a:rPr kumimoji="1" lang="ja-JP" altLang="en-US" dirty="0" smtClean="0"/>
              <a:t>移植も発表しました。翌年には（ゲームを除く）初めての自社製ハードウェアである</a:t>
            </a:r>
            <a:r>
              <a:rPr kumimoji="1" lang="en-US" altLang="ja-JP" dirty="0" smtClean="0"/>
              <a:t>Surface</a:t>
            </a:r>
            <a:r>
              <a:rPr kumimoji="1" lang="ja-JP" altLang="en-US" dirty="0" smtClean="0"/>
              <a:t>を発表しました。</a:t>
            </a:r>
            <a:endParaRPr kumimoji="1" lang="en-US" altLang="ja-JP" dirty="0" smtClean="0"/>
          </a:p>
          <a:p>
            <a:endParaRPr kumimoji="1" lang="en-US" altLang="ja-JP" dirty="0" smtClean="0"/>
          </a:p>
          <a:p>
            <a:r>
              <a:rPr kumimoji="1" lang="ja-JP" altLang="en-US" dirty="0" smtClean="0"/>
              <a:t>マイクロソフトはそれまで、</a:t>
            </a:r>
            <a:r>
              <a:rPr kumimoji="1" lang="en-US" altLang="ja-JP" dirty="0" smtClean="0"/>
              <a:t>PC</a:t>
            </a:r>
            <a:r>
              <a:rPr kumimoji="1" lang="ja-JP" altLang="en-US" dirty="0" smtClean="0"/>
              <a:t>のハードウェアはパートナー企業に任せるという方針をとってきました。しかし、ソフト、ハード、サービスを一体開発して、シームレスなユーザーエクスペリエンスを提供する</a:t>
            </a:r>
            <a:r>
              <a:rPr kumimoji="1" lang="en-US" altLang="ja-JP" dirty="0" smtClean="0"/>
              <a:t>Apple</a:t>
            </a:r>
            <a:r>
              <a:rPr kumimoji="1" lang="ja-JP" altLang="en-US" dirty="0" smtClean="0"/>
              <a:t>に対抗するためには、自社でコントロールできるハードウェアがどうしても必要であると言うことを認識したのではないかと考えられます。</a:t>
            </a:r>
            <a:endParaRPr kumimoji="1" lang="en-US" altLang="ja-JP" dirty="0" smtClean="0"/>
          </a:p>
          <a:p>
            <a:endParaRPr kumimoji="1" lang="en-US" altLang="ja-JP" dirty="0" smtClean="0"/>
          </a:p>
          <a:p>
            <a:r>
              <a:rPr kumimoji="1" lang="en-US" altLang="ja-JP" dirty="0" smtClean="0"/>
              <a:t>Google</a:t>
            </a:r>
            <a:r>
              <a:rPr kumimoji="1" lang="ja-JP" altLang="en-US" dirty="0" smtClean="0"/>
              <a:t>も、</a:t>
            </a:r>
            <a:r>
              <a:rPr kumimoji="1" lang="en-US" altLang="ja-JP" dirty="0" smtClean="0"/>
              <a:t>Android</a:t>
            </a:r>
            <a:r>
              <a:rPr kumimoji="1" lang="ja-JP" altLang="en-US" dirty="0" smtClean="0"/>
              <a:t>デバイスの標準を示すために</a:t>
            </a:r>
            <a:r>
              <a:rPr kumimoji="1" lang="en-US" altLang="ja-JP" dirty="0" smtClean="0"/>
              <a:t>Google Phone</a:t>
            </a:r>
            <a:r>
              <a:rPr kumimoji="1" lang="ja-JP" altLang="en-US" dirty="0" smtClean="0"/>
              <a:t>を出したことがあります。</a:t>
            </a:r>
            <a:r>
              <a:rPr kumimoji="1" lang="en-US" altLang="ja-JP" dirty="0" smtClean="0"/>
              <a:t>Microsoft</a:t>
            </a:r>
            <a:r>
              <a:rPr kumimoji="1" lang="ja-JP" altLang="en-US" dirty="0" smtClean="0"/>
              <a:t>も</a:t>
            </a:r>
            <a:r>
              <a:rPr kumimoji="1" lang="en-US" altLang="ja-JP" dirty="0" smtClean="0"/>
              <a:t>Google</a:t>
            </a:r>
            <a:r>
              <a:rPr kumimoji="1" lang="ja-JP" altLang="en-US" dirty="0" smtClean="0"/>
              <a:t>も、</a:t>
            </a:r>
            <a:r>
              <a:rPr kumimoji="1" lang="en-US" altLang="ja-JP" dirty="0" smtClean="0"/>
              <a:t>Apple</a:t>
            </a:r>
            <a:r>
              <a:rPr kumimoji="1" lang="ja-JP" altLang="en-US" dirty="0" smtClean="0"/>
              <a:t>的なビジネスモデルを模索しているのです。</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smtClean="0"/>
              <a:t>しかし、なかなか成果は上がらず、</a:t>
            </a:r>
            <a:r>
              <a:rPr kumimoji="1" lang="en-US" altLang="ja-JP" dirty="0" smtClean="0"/>
              <a:t>2013</a:t>
            </a:r>
            <a:r>
              <a:rPr kumimoji="1" lang="ja-JP" altLang="en-US" dirty="0" smtClean="0"/>
              <a:t>年、ついにバルマーが引退を発表しました。引退発表の時の言葉が、</a:t>
            </a:r>
            <a:r>
              <a:rPr kumimoji="0" lang="ja-JP" altLang="en-US" sz="1200" b="0" i="0" u="none" strike="noStrike" cap="none" normalizeH="0" dirty="0" smtClean="0">
                <a:ln>
                  <a:noFill/>
                </a:ln>
                <a:solidFill>
                  <a:schemeClr val="bg1"/>
                </a:solidFill>
                <a:effectLst/>
                <a:latin typeface="+mn-lt"/>
                <a:ea typeface="+mn-ea"/>
              </a:rPr>
              <a:t>「デバイスとサービスの会社を目指す」</a:t>
            </a:r>
            <a:r>
              <a:rPr kumimoji="1" lang="ja-JP" altLang="en-US" sz="1200" b="0" i="0" u="none" strike="noStrike" cap="none" normalizeH="0" dirty="0" smtClean="0">
                <a:ln>
                  <a:noFill/>
                </a:ln>
                <a:solidFill>
                  <a:schemeClr val="tx1"/>
                </a:solidFill>
                <a:effectLst/>
                <a:latin typeface="+mn-lt"/>
                <a:ea typeface="+mn-ea"/>
              </a:rPr>
              <a:t>でした。ビジネスモデルを転換し、</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smtClean="0">
                <a:ln>
                  <a:noFill/>
                </a:ln>
                <a:solidFill>
                  <a:schemeClr val="tx1"/>
                </a:solidFill>
                <a:effectLst/>
                <a:latin typeface="+mn-lt"/>
                <a:ea typeface="+mn-ea"/>
              </a:rPr>
              <a:t>や</a:t>
            </a:r>
            <a:r>
              <a:rPr kumimoji="1" lang="en-US" altLang="ja-JP" sz="1200" b="0" i="0" u="none" strike="noStrike" cap="none" normalizeH="0" dirty="0" smtClean="0">
                <a:ln>
                  <a:noFill/>
                </a:ln>
                <a:solidFill>
                  <a:schemeClr val="tx1"/>
                </a:solidFill>
                <a:effectLst/>
                <a:latin typeface="+mn-lt"/>
                <a:ea typeface="+mn-ea"/>
              </a:rPr>
              <a:t>Google</a:t>
            </a:r>
            <a:r>
              <a:rPr kumimoji="1" lang="ja-JP" altLang="en-US" sz="1200" b="0" i="0" u="none" strike="noStrike" cap="none" normalizeH="0" dirty="0" smtClean="0">
                <a:ln>
                  <a:noFill/>
                </a:ln>
                <a:solidFill>
                  <a:schemeClr val="tx1"/>
                </a:solidFill>
                <a:effectLst/>
                <a:latin typeface="+mn-lt"/>
                <a:ea typeface="+mn-ea"/>
              </a:rPr>
              <a:t>と同じ土俵に立たなければ、闘えないということを言っているのではないでしょうか？</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Nokia</a:t>
            </a:r>
            <a:r>
              <a:rPr kumimoji="1" lang="ja-JP" altLang="en-US" sz="1200" b="0" i="0" u="none" strike="noStrike" cap="none" normalizeH="0" dirty="0" smtClean="0">
                <a:ln>
                  <a:noFill/>
                </a:ln>
                <a:solidFill>
                  <a:schemeClr val="tx1"/>
                </a:solidFill>
                <a:effectLst/>
                <a:latin typeface="+mn-lt"/>
                <a:ea typeface="+mn-ea"/>
              </a:rPr>
              <a:t>の携帯事業を買収したのも、自社で全てをコントロールできるデバイスを手に入れて</a:t>
            </a:r>
            <a:r>
              <a:rPr kumimoji="1" lang="en-US" altLang="ja-JP" sz="1200" b="0" i="0" u="none" strike="noStrike" cap="none" normalizeH="0" dirty="0" smtClean="0">
                <a:ln>
                  <a:noFill/>
                </a:ln>
                <a:solidFill>
                  <a:schemeClr val="tx1"/>
                </a:solidFill>
                <a:effectLst/>
                <a:latin typeface="+mn-lt"/>
                <a:ea typeface="+mn-ea"/>
              </a:rPr>
              <a:t>Apple</a:t>
            </a:r>
            <a:r>
              <a:rPr kumimoji="1" lang="ja-JP" altLang="en-US" sz="1200" b="0" i="0" u="none" strike="noStrike" cap="none" normalizeH="0" dirty="0" err="1" smtClean="0">
                <a:ln>
                  <a:noFill/>
                </a:ln>
                <a:solidFill>
                  <a:schemeClr val="tx1"/>
                </a:solidFill>
                <a:effectLst/>
                <a:latin typeface="+mn-lt"/>
                <a:ea typeface="+mn-ea"/>
              </a:rPr>
              <a:t>のような</a:t>
            </a:r>
            <a:r>
              <a:rPr kumimoji="1" lang="ja-JP" altLang="en-US" sz="1200" b="0" i="0" u="none" strike="noStrike" cap="none" normalizeH="0" dirty="0" smtClean="0">
                <a:ln>
                  <a:noFill/>
                </a:ln>
                <a:solidFill>
                  <a:schemeClr val="tx1"/>
                </a:solidFill>
                <a:effectLst/>
                <a:latin typeface="+mn-lt"/>
                <a:ea typeface="+mn-ea"/>
              </a:rPr>
              <a:t>究極のユーザーエクスペリエンスを目指したものでしょう。</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しかし、ナデラ</a:t>
            </a:r>
            <a:r>
              <a:rPr kumimoji="1" lang="en-US" altLang="ja-JP" sz="1200" b="0" i="0" u="none" strike="noStrike" cap="none" normalizeH="0" dirty="0" smtClean="0">
                <a:ln>
                  <a:noFill/>
                </a:ln>
                <a:solidFill>
                  <a:schemeClr val="tx1"/>
                </a:solidFill>
                <a:effectLst/>
                <a:latin typeface="+mn-lt"/>
                <a:ea typeface="+mn-ea"/>
              </a:rPr>
              <a:t>CEO</a:t>
            </a:r>
            <a:r>
              <a:rPr kumimoji="1" lang="ja-JP" altLang="en-US" sz="1200" b="0" i="0" u="none" strike="noStrike" cap="none" normalizeH="0" dirty="0" smtClean="0">
                <a:ln>
                  <a:noFill/>
                </a:ln>
                <a:solidFill>
                  <a:schemeClr val="tx1"/>
                </a:solidFill>
                <a:effectLst/>
                <a:latin typeface="+mn-lt"/>
                <a:ea typeface="+mn-ea"/>
              </a:rPr>
              <a:t>は</a:t>
            </a:r>
            <a:r>
              <a:rPr kumimoji="1" lang="en-US" altLang="ja-JP" sz="1200" b="0" i="0" u="none" strike="noStrike" cap="none" normalizeH="0" dirty="0" smtClean="0">
                <a:ln>
                  <a:noFill/>
                </a:ln>
                <a:solidFill>
                  <a:schemeClr val="tx1"/>
                </a:solidFill>
                <a:effectLst/>
                <a:latin typeface="+mn-lt"/>
                <a:ea typeface="+mn-ea"/>
              </a:rPr>
              <a:t>2014</a:t>
            </a:r>
            <a:r>
              <a:rPr kumimoji="1" lang="ja-JP" altLang="en-US" sz="1200" b="0" i="0" u="none" strike="noStrike" cap="none" normalizeH="0" dirty="0" smtClean="0">
                <a:ln>
                  <a:noFill/>
                </a:ln>
                <a:solidFill>
                  <a:schemeClr val="tx1"/>
                </a:solidFill>
                <a:effectLst/>
                <a:latin typeface="+mn-lt"/>
                <a:ea typeface="+mn-ea"/>
              </a:rPr>
              <a:t>年に就任以降、矢継ぎ早に新しい戦略を打ち出しました。</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2014</a:t>
            </a:r>
            <a:r>
              <a:rPr kumimoji="1" lang="ja-JP" altLang="en-US" sz="1200" b="0" i="0" u="none" strike="noStrike" cap="none" normalizeH="0" dirty="0" smtClean="0">
                <a:ln>
                  <a:noFill/>
                </a:ln>
                <a:solidFill>
                  <a:schemeClr val="tx1"/>
                </a:solidFill>
                <a:effectLst/>
                <a:latin typeface="+mn-lt"/>
                <a:ea typeface="+mn-ea"/>
              </a:rPr>
              <a:t>年</a:t>
            </a:r>
            <a:r>
              <a:rPr kumimoji="1" lang="en-US" altLang="ja-JP" sz="1200" b="0" i="0" u="none" strike="noStrike" cap="none" normalizeH="0" dirty="0" smtClean="0">
                <a:ln>
                  <a:noFill/>
                </a:ln>
                <a:solidFill>
                  <a:schemeClr val="tx1"/>
                </a:solidFill>
                <a:effectLst/>
                <a:latin typeface="+mn-lt"/>
                <a:ea typeface="+mn-ea"/>
              </a:rPr>
              <a:t>10</a:t>
            </a:r>
            <a:r>
              <a:rPr kumimoji="1" lang="ja-JP" altLang="en-US" sz="1200" b="0" i="0" u="none" strike="noStrike" cap="none" normalizeH="0" dirty="0" smtClean="0">
                <a:ln>
                  <a:noFill/>
                </a:ln>
                <a:solidFill>
                  <a:schemeClr val="tx1"/>
                </a:solidFill>
                <a:effectLst/>
                <a:latin typeface="+mn-lt"/>
                <a:ea typeface="+mn-ea"/>
              </a:rPr>
              <a:t>月のイベントで、</a:t>
            </a:r>
            <a:r>
              <a:rPr kumimoji="1" lang="en-US" altLang="ja-JP" sz="1200" b="0" i="0" u="none" strike="noStrike" cap="none" normalizeH="0" dirty="0" smtClean="0">
                <a:ln>
                  <a:noFill/>
                </a:ln>
                <a:solidFill>
                  <a:schemeClr val="tx1"/>
                </a:solidFill>
                <a:effectLst/>
                <a:latin typeface="+mn-lt"/>
                <a:ea typeface="+mn-ea"/>
              </a:rPr>
              <a:t>Microsoft</a:t>
            </a:r>
            <a:r>
              <a:rPr kumimoji="1" lang="ja-JP" altLang="en-US" sz="1200" b="0" i="0" u="none" strike="noStrike" cap="none" normalizeH="0" dirty="0" smtClean="0">
                <a:ln>
                  <a:noFill/>
                </a:ln>
                <a:solidFill>
                  <a:schemeClr val="tx1"/>
                </a:solidFill>
                <a:effectLst/>
                <a:latin typeface="+mn-lt"/>
                <a:ea typeface="+mn-ea"/>
              </a:rPr>
              <a:t>の新戦略は</a:t>
            </a:r>
            <a:r>
              <a:rPr kumimoji="0" lang="ja-JP" altLang="en-US" sz="1200" dirty="0" smtClean="0">
                <a:solidFill>
                  <a:schemeClr val="bg1"/>
                </a:solidFill>
              </a:rPr>
              <a:t>「プロダクティビティソリューション」と「プラットフォーム」であると述べたのです。</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http://</a:t>
            </a:r>
            <a:r>
              <a:rPr kumimoji="1" lang="en-US" altLang="ja-JP" sz="1200" b="0" i="0" u="none" strike="noStrike" cap="none" normalizeH="0" dirty="0" err="1" smtClean="0">
                <a:ln>
                  <a:noFill/>
                </a:ln>
                <a:solidFill>
                  <a:schemeClr val="tx1"/>
                </a:solidFill>
                <a:effectLst/>
                <a:latin typeface="+mn-lt"/>
                <a:ea typeface="+mn-ea"/>
              </a:rPr>
              <a:t>www.atmarkit.co.jp</a:t>
            </a:r>
            <a:r>
              <a:rPr kumimoji="1" lang="en-US" altLang="ja-JP" sz="1200" b="0" i="0" u="none" strike="noStrike" cap="none" normalizeH="0" dirty="0" smtClean="0">
                <a:ln>
                  <a:noFill/>
                </a:ln>
                <a:solidFill>
                  <a:schemeClr val="tx1"/>
                </a:solidFill>
                <a:effectLst/>
                <a:latin typeface="+mn-lt"/>
                <a:ea typeface="+mn-ea"/>
              </a:rPr>
              <a:t>/</a:t>
            </a:r>
            <a:r>
              <a:rPr kumimoji="1" lang="en-US" altLang="ja-JP" sz="1200" b="0" i="0" u="none" strike="noStrike" cap="none" normalizeH="0" dirty="0" err="1" smtClean="0">
                <a:ln>
                  <a:noFill/>
                </a:ln>
                <a:solidFill>
                  <a:schemeClr val="tx1"/>
                </a:solidFill>
                <a:effectLst/>
                <a:latin typeface="+mn-lt"/>
                <a:ea typeface="+mn-ea"/>
              </a:rPr>
              <a:t>ait</a:t>
            </a:r>
            <a:r>
              <a:rPr kumimoji="1" lang="en-US" altLang="ja-JP" sz="1200" b="0" i="0" u="none" strike="noStrike" cap="none" normalizeH="0" dirty="0" smtClean="0">
                <a:ln>
                  <a:noFill/>
                </a:ln>
                <a:solidFill>
                  <a:schemeClr val="tx1"/>
                </a:solidFill>
                <a:effectLst/>
                <a:latin typeface="+mn-lt"/>
                <a:ea typeface="+mn-ea"/>
              </a:rPr>
              <a:t>/articles/1410/14/news098.html</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35</a:t>
            </a:fld>
            <a:endParaRPr lang="ja-JP" altLang="en-US"/>
          </a:p>
        </p:txBody>
      </p:sp>
    </p:spTree>
    <p:extLst>
      <p:ext uri="{BB962C8B-B14F-4D97-AF65-F5344CB8AC3E}">
        <p14:creationId xmlns:p14="http://schemas.microsoft.com/office/powerpoint/2010/main" val="1016190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ナデラ氏が新</a:t>
            </a:r>
            <a:r>
              <a:rPr kumimoji="1" lang="en-US" altLang="ja-JP" sz="1200" b="0" i="0" u="none" strike="noStrike" cap="none" normalizeH="0" dirty="0" smtClean="0">
                <a:ln>
                  <a:noFill/>
                </a:ln>
                <a:solidFill>
                  <a:schemeClr val="tx1"/>
                </a:solidFill>
                <a:effectLst/>
                <a:latin typeface="+mn-lt"/>
                <a:ea typeface="+mn-ea"/>
              </a:rPr>
              <a:t>CEO</a:t>
            </a:r>
            <a:r>
              <a:rPr kumimoji="1" lang="ja-JP" altLang="en-US" sz="1200" b="0" i="0" u="none" strike="noStrike" cap="none" normalizeH="0" dirty="0" smtClean="0">
                <a:ln>
                  <a:noFill/>
                </a:ln>
                <a:solidFill>
                  <a:schemeClr val="tx1"/>
                </a:solidFill>
                <a:effectLst/>
                <a:latin typeface="+mn-lt"/>
                <a:ea typeface="+mn-ea"/>
              </a:rPr>
              <a:t>となった</a:t>
            </a:r>
            <a:r>
              <a:rPr kumimoji="1" lang="en-US" altLang="ja-JP" sz="1200" b="0" i="0" u="none" strike="noStrike" cap="none" normalizeH="0" dirty="0" smtClean="0">
                <a:ln>
                  <a:noFill/>
                </a:ln>
                <a:solidFill>
                  <a:schemeClr val="tx1"/>
                </a:solidFill>
                <a:effectLst/>
                <a:latin typeface="+mn-lt"/>
                <a:ea typeface="+mn-ea"/>
              </a:rPr>
              <a:t>2014</a:t>
            </a:r>
            <a:r>
              <a:rPr kumimoji="1" lang="ja-JP" altLang="en-US" sz="1200" b="0" i="0" u="none" strike="noStrike" cap="none" normalizeH="0" dirty="0" smtClean="0">
                <a:ln>
                  <a:noFill/>
                </a:ln>
                <a:solidFill>
                  <a:schemeClr val="tx1"/>
                </a:solidFill>
                <a:effectLst/>
                <a:latin typeface="+mn-lt"/>
                <a:ea typeface="+mn-ea"/>
              </a:rPr>
              <a:t>年、大きな動きが次々に出ました。まず、</a:t>
            </a:r>
            <a:r>
              <a:rPr kumimoji="1" lang="en-US" altLang="ja-JP" sz="1200" b="0" i="0" u="none" strike="noStrike" cap="none" normalizeH="0" dirty="0" smtClean="0">
                <a:ln>
                  <a:noFill/>
                </a:ln>
                <a:solidFill>
                  <a:schemeClr val="tx1"/>
                </a:solidFill>
                <a:effectLst/>
                <a:latin typeface="+mn-lt"/>
                <a:ea typeface="+mn-ea"/>
              </a:rPr>
              <a:t>Office</a:t>
            </a:r>
            <a:r>
              <a:rPr kumimoji="1" lang="ja-JP" altLang="en-US" sz="1200" b="0" i="0" u="none" strike="noStrike" cap="none" normalizeH="0" dirty="0" smtClean="0">
                <a:ln>
                  <a:noFill/>
                </a:ln>
                <a:solidFill>
                  <a:schemeClr val="tx1"/>
                </a:solidFill>
                <a:effectLst/>
                <a:latin typeface="+mn-lt"/>
                <a:ea typeface="+mn-ea"/>
              </a:rPr>
              <a:t>を</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以外のプラットフォームにも提供しはじめたこと。</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そして続いて、小型タブレット向けの</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を無償で提供するという発表を行いました。やはり、無料と有料では勝負にならなかったのです。遅すぎた決断と言えますが、正しい方向でしょう。その後、</a:t>
            </a:r>
            <a:r>
              <a:rPr kumimoji="1" lang="en-US" altLang="ja-JP" sz="1200" b="0" i="0" u="none" strike="noStrike" cap="none" normalizeH="0" dirty="0" smtClean="0">
                <a:ln>
                  <a:noFill/>
                </a:ln>
                <a:solidFill>
                  <a:schemeClr val="tx1"/>
                </a:solidFill>
                <a:effectLst/>
                <a:latin typeface="+mn-lt"/>
                <a:ea typeface="+mn-ea"/>
              </a:rPr>
              <a:t>Windows10</a:t>
            </a:r>
            <a:r>
              <a:rPr kumimoji="1" lang="ja-JP" altLang="en-US" sz="1200" b="0" i="0" u="none" strike="noStrike" cap="none" normalizeH="0" dirty="0" smtClean="0">
                <a:ln>
                  <a:noFill/>
                </a:ln>
                <a:solidFill>
                  <a:schemeClr val="tx1"/>
                </a:solidFill>
                <a:effectLst/>
                <a:latin typeface="+mn-lt"/>
                <a:ea typeface="+mn-ea"/>
              </a:rPr>
              <a:t>へのアップグレードも期間限定で無償化しました。</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OS</a:t>
            </a:r>
            <a:r>
              <a:rPr kumimoji="1" lang="ja-JP" altLang="en-US" sz="1200" b="0" i="0" u="none" strike="noStrike" cap="none" normalizeH="0" dirty="0" smtClean="0">
                <a:ln>
                  <a:noFill/>
                </a:ln>
                <a:solidFill>
                  <a:schemeClr val="tx1"/>
                </a:solidFill>
                <a:effectLst/>
                <a:latin typeface="+mn-lt"/>
                <a:ea typeface="+mn-ea"/>
              </a:rPr>
              <a:t>自体から収益を上げるのではなく、プラットフォームとエコシステムから収益を上げようという戦略です。</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b="0" i="0" u="none" strike="noStrike" cap="none" normalizeH="0" dirty="0" smtClean="0">
                <a:ln>
                  <a:noFill/>
                </a:ln>
                <a:solidFill>
                  <a:schemeClr val="tx1"/>
                </a:solidFill>
                <a:effectLst/>
                <a:latin typeface="+mn-lt"/>
                <a:ea typeface="+mn-ea"/>
              </a:rPr>
              <a:t>Office</a:t>
            </a:r>
            <a:r>
              <a:rPr kumimoji="1" lang="ja-JP" altLang="en-US" sz="1200" b="0" i="0" u="none" strike="noStrike" cap="none" normalizeH="0" dirty="0" smtClean="0">
                <a:ln>
                  <a:noFill/>
                </a:ln>
                <a:solidFill>
                  <a:schemeClr val="tx1"/>
                </a:solidFill>
                <a:effectLst/>
                <a:latin typeface="+mn-lt"/>
                <a:ea typeface="+mn-ea"/>
              </a:rPr>
              <a:t>は今や</a:t>
            </a:r>
            <a:r>
              <a:rPr kumimoji="1" lang="en-US" altLang="ja-JP" sz="1200" b="0" i="0" u="none" strike="noStrike" cap="none" normalizeH="0" dirty="0" smtClean="0">
                <a:ln>
                  <a:noFill/>
                </a:ln>
                <a:solidFill>
                  <a:schemeClr val="tx1"/>
                </a:solidFill>
                <a:effectLst/>
                <a:latin typeface="+mn-lt"/>
                <a:ea typeface="+mn-ea"/>
              </a:rPr>
              <a:t>Microsoft</a:t>
            </a:r>
            <a:r>
              <a:rPr kumimoji="1" lang="ja-JP" altLang="en-US" sz="1200" b="0" i="0" u="none" strike="noStrike" cap="none" normalizeH="0" dirty="0" smtClean="0">
                <a:ln>
                  <a:noFill/>
                </a:ln>
                <a:solidFill>
                  <a:schemeClr val="tx1"/>
                </a:solidFill>
                <a:effectLst/>
                <a:latin typeface="+mn-lt"/>
                <a:ea typeface="+mn-ea"/>
              </a:rPr>
              <a:t>の最大の資産です。</a:t>
            </a:r>
            <a:r>
              <a:rPr kumimoji="1" lang="en-US" altLang="ja-JP" sz="1200" b="0" i="0" u="none" strike="noStrike" cap="none" normalizeH="0" dirty="0" smtClean="0">
                <a:ln>
                  <a:noFill/>
                </a:ln>
                <a:solidFill>
                  <a:schemeClr val="tx1"/>
                </a:solidFill>
                <a:effectLst/>
                <a:latin typeface="+mn-lt"/>
                <a:ea typeface="+mn-ea"/>
              </a:rPr>
              <a:t>OS</a:t>
            </a:r>
            <a:r>
              <a:rPr kumimoji="1" lang="ja-JP" altLang="en-US" sz="1200" b="0" i="0" u="none" strike="noStrike" cap="none" normalizeH="0" dirty="0" smtClean="0">
                <a:ln>
                  <a:noFill/>
                </a:ln>
                <a:solidFill>
                  <a:schemeClr val="tx1"/>
                </a:solidFill>
                <a:effectLst/>
                <a:latin typeface="+mn-lt"/>
                <a:ea typeface="+mn-ea"/>
              </a:rPr>
              <a:t>よりも代替が効きにくいため、</a:t>
            </a:r>
            <a:r>
              <a:rPr kumimoji="1" lang="en-US" altLang="ja-JP" sz="1200" b="0" i="0" u="none" strike="noStrike" cap="none" normalizeH="0" dirty="0" smtClean="0">
                <a:ln>
                  <a:noFill/>
                </a:ln>
                <a:solidFill>
                  <a:schemeClr val="tx1"/>
                </a:solidFill>
                <a:effectLst/>
                <a:latin typeface="+mn-lt"/>
                <a:ea typeface="+mn-ea"/>
              </a:rPr>
              <a:t>Microsoft</a:t>
            </a:r>
            <a:r>
              <a:rPr kumimoji="1" lang="ja-JP" altLang="en-US" sz="1200" b="0" i="0" u="none" strike="noStrike" cap="none" normalizeH="0" dirty="0" smtClean="0">
                <a:ln>
                  <a:noFill/>
                </a:ln>
                <a:solidFill>
                  <a:schemeClr val="tx1"/>
                </a:solidFill>
                <a:effectLst/>
                <a:latin typeface="+mn-lt"/>
                <a:ea typeface="+mn-ea"/>
              </a:rPr>
              <a:t>はこれを戦略の中心のひとつに据えています。まず、</a:t>
            </a:r>
            <a:r>
              <a:rPr kumimoji="1" lang="en-US" altLang="ja-JP" sz="1200" b="0" i="0" u="none" strike="noStrike" cap="none" normalizeH="0" dirty="0" smtClean="0">
                <a:ln>
                  <a:noFill/>
                </a:ln>
                <a:solidFill>
                  <a:schemeClr val="tx1"/>
                </a:solidFill>
                <a:effectLst/>
                <a:latin typeface="+mn-lt"/>
                <a:ea typeface="+mn-ea"/>
              </a:rPr>
              <a:t>Windows</a:t>
            </a:r>
            <a:r>
              <a:rPr kumimoji="1" lang="ja-JP" altLang="en-US" sz="1200" b="0" i="0" u="none" strike="noStrike" cap="none" normalizeH="0" dirty="0" smtClean="0">
                <a:ln>
                  <a:noFill/>
                </a:ln>
                <a:solidFill>
                  <a:schemeClr val="tx1"/>
                </a:solidFill>
                <a:effectLst/>
                <a:latin typeface="+mn-lt"/>
                <a:ea typeface="+mn-ea"/>
              </a:rPr>
              <a:t>以外のプラットフォームへの展開を急ぎ、モバイルデバイスや</a:t>
            </a:r>
            <a:r>
              <a:rPr kumimoji="1" lang="en-US" altLang="ja-JP" sz="1200" b="0" i="0" u="none" strike="noStrike" cap="none" normalizeH="0" dirty="0" smtClean="0">
                <a:ln>
                  <a:noFill/>
                </a:ln>
                <a:solidFill>
                  <a:schemeClr val="tx1"/>
                </a:solidFill>
                <a:effectLst/>
                <a:latin typeface="+mn-lt"/>
                <a:ea typeface="+mn-ea"/>
              </a:rPr>
              <a:t>Mac</a:t>
            </a:r>
            <a:r>
              <a:rPr kumimoji="1" lang="ja-JP" altLang="en-US" sz="1200" b="0" i="0" u="none" strike="noStrike" cap="none" normalizeH="0" dirty="0" smtClean="0">
                <a:ln>
                  <a:noFill/>
                </a:ln>
                <a:solidFill>
                  <a:schemeClr val="tx1"/>
                </a:solidFill>
                <a:effectLst/>
                <a:latin typeface="+mn-lt"/>
                <a:ea typeface="+mn-ea"/>
              </a:rPr>
              <a:t>、そしてクラウドでも使えるようにしました。</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b="0" i="0" u="none" strike="noStrike" cap="none" normalizeH="0" dirty="0" smtClean="0">
                <a:ln>
                  <a:noFill/>
                </a:ln>
                <a:solidFill>
                  <a:schemeClr val="tx1"/>
                </a:solidFill>
                <a:effectLst/>
                <a:latin typeface="+mn-lt"/>
                <a:ea typeface="+mn-ea"/>
              </a:rPr>
              <a:t>クラウドへの資源の集中も行っています。クラウドで使いにくい</a:t>
            </a:r>
            <a:r>
              <a:rPr kumimoji="1" lang="en-US" altLang="ja-JP" sz="1200" b="0" i="0" u="none" strike="noStrike" cap="none" normalizeH="0" dirty="0" smtClean="0">
                <a:ln>
                  <a:noFill/>
                </a:ln>
                <a:solidFill>
                  <a:schemeClr val="tx1"/>
                </a:solidFill>
                <a:effectLst/>
                <a:latin typeface="+mn-lt"/>
                <a:ea typeface="+mn-ea"/>
              </a:rPr>
              <a:t>Internet</a:t>
            </a:r>
            <a:r>
              <a:rPr kumimoji="1" lang="ja-JP" altLang="en-US" sz="1200" b="0" i="0" u="none" strike="noStrike" cap="none" normalizeH="0" dirty="0" smtClean="0">
                <a:ln>
                  <a:noFill/>
                </a:ln>
                <a:solidFill>
                  <a:schemeClr val="tx1"/>
                </a:solidFill>
                <a:effectLst/>
                <a:latin typeface="+mn-lt"/>
                <a:ea typeface="+mn-ea"/>
              </a:rPr>
              <a:t> </a:t>
            </a:r>
            <a:r>
              <a:rPr kumimoji="1" lang="en-US" altLang="ja-JP" sz="1200" b="0" i="0" u="none" strike="noStrike" cap="none" normalizeH="0" dirty="0" smtClean="0">
                <a:ln>
                  <a:noFill/>
                </a:ln>
                <a:solidFill>
                  <a:schemeClr val="tx1"/>
                </a:solidFill>
                <a:effectLst/>
                <a:latin typeface="+mn-lt"/>
                <a:ea typeface="+mn-ea"/>
              </a:rPr>
              <a:t>Explorer</a:t>
            </a:r>
            <a:r>
              <a:rPr kumimoji="1" lang="ja-JP" altLang="en-US" sz="1200" b="0" i="0" u="none" strike="noStrike" cap="none" normalizeH="0" dirty="0" smtClean="0">
                <a:ln>
                  <a:noFill/>
                </a:ln>
                <a:solidFill>
                  <a:schemeClr val="tx1"/>
                </a:solidFill>
                <a:effectLst/>
                <a:latin typeface="+mn-lt"/>
                <a:ea typeface="+mn-ea"/>
              </a:rPr>
              <a:t>を捨て、全く新しいブラウザ「</a:t>
            </a:r>
            <a:r>
              <a:rPr kumimoji="1" lang="en-US" altLang="ja-JP" sz="1200" b="0" i="0" u="none" strike="noStrike" cap="none" normalizeH="0" dirty="0" smtClean="0">
                <a:ln>
                  <a:noFill/>
                </a:ln>
                <a:solidFill>
                  <a:schemeClr val="tx1"/>
                </a:solidFill>
                <a:effectLst/>
                <a:latin typeface="+mn-lt"/>
                <a:ea typeface="+mn-ea"/>
              </a:rPr>
              <a:t>Edge</a:t>
            </a:r>
            <a:r>
              <a:rPr kumimoji="1" lang="ja-JP" altLang="en-US" sz="1200" b="0" i="0" u="none" strike="noStrike" cap="none" normalizeH="0" dirty="0" smtClean="0">
                <a:ln>
                  <a:noFill/>
                </a:ln>
                <a:solidFill>
                  <a:schemeClr val="tx1"/>
                </a:solidFill>
                <a:effectLst/>
                <a:latin typeface="+mn-lt"/>
                <a:ea typeface="+mn-ea"/>
              </a:rPr>
              <a:t>」をリリースしました。</a:t>
            </a:r>
            <a:r>
              <a:rPr kumimoji="1" lang="en-US" altLang="ja-JP" sz="1200" b="0" i="0" u="none" strike="noStrike" cap="none" normalizeH="0" dirty="0" smtClean="0">
                <a:ln>
                  <a:noFill/>
                </a:ln>
                <a:solidFill>
                  <a:schemeClr val="tx1"/>
                </a:solidFill>
                <a:effectLst/>
                <a:latin typeface="+mn-lt"/>
                <a:ea typeface="+mn-ea"/>
              </a:rPr>
              <a:t>Windwos10</a:t>
            </a:r>
            <a:r>
              <a:rPr kumimoji="1" lang="ja-JP" altLang="en-US" sz="1200" b="0" i="0" u="none" strike="noStrike" cap="none" normalizeH="0" dirty="0" smtClean="0">
                <a:ln>
                  <a:noFill/>
                </a:ln>
                <a:solidFill>
                  <a:schemeClr val="tx1"/>
                </a:solidFill>
                <a:effectLst/>
                <a:latin typeface="+mn-lt"/>
                <a:ea typeface="+mn-ea"/>
              </a:rPr>
              <a:t>移行はこのブラウザが標準となります。</a:t>
            </a:r>
            <a:r>
              <a:rPr kumimoji="1" lang="en-US" altLang="ja-JP" sz="1200" b="0" i="0" u="none" strike="noStrike" cap="none" normalizeH="0" dirty="0" smtClean="0">
                <a:ln>
                  <a:noFill/>
                </a:ln>
                <a:solidFill>
                  <a:schemeClr val="tx1"/>
                </a:solidFill>
                <a:effectLst/>
                <a:latin typeface="+mn-lt"/>
                <a:ea typeface="+mn-ea"/>
              </a:rPr>
              <a:t>IE</a:t>
            </a:r>
            <a:r>
              <a:rPr kumimoji="1" lang="ja-JP" altLang="en-US" sz="1200" b="0" i="0" u="none" strike="noStrike" cap="none" normalizeH="0" dirty="0" smtClean="0">
                <a:ln>
                  <a:noFill/>
                </a:ln>
                <a:solidFill>
                  <a:schemeClr val="tx1"/>
                </a:solidFill>
                <a:effectLst/>
                <a:latin typeface="+mn-lt"/>
                <a:ea typeface="+mn-ea"/>
              </a:rPr>
              <a:t>は</a:t>
            </a:r>
            <a:r>
              <a:rPr kumimoji="1" lang="en-US" altLang="ja-JP" sz="1200" b="0" i="0" u="none" strike="noStrike" cap="none" normalizeH="0" dirty="0" smtClean="0">
                <a:ln>
                  <a:noFill/>
                </a:ln>
                <a:solidFill>
                  <a:schemeClr val="tx1"/>
                </a:solidFill>
                <a:effectLst/>
                <a:latin typeface="+mn-lt"/>
                <a:ea typeface="+mn-ea"/>
              </a:rPr>
              <a:t>Microsoft</a:t>
            </a:r>
            <a:r>
              <a:rPr kumimoji="1" lang="ja-JP" altLang="en-US" sz="1200" b="0" i="0" u="none" strike="noStrike" cap="none" normalizeH="0" dirty="0" smtClean="0">
                <a:ln>
                  <a:noFill/>
                </a:ln>
                <a:solidFill>
                  <a:schemeClr val="tx1"/>
                </a:solidFill>
                <a:effectLst/>
                <a:latin typeface="+mn-lt"/>
                <a:ea typeface="+mn-ea"/>
              </a:rPr>
              <a:t>が自社への囲い込みのために拡張を繰り返したブラウザであり、独自の機能が沢山盛り込まれていました。</a:t>
            </a:r>
            <a:endParaRPr kumimoji="1" lang="en-US" altLang="ja-JP" sz="1200" b="0" i="0" u="none" strike="noStrike" cap="none" normalizeH="0" dirty="0" smtClean="0">
              <a:ln>
                <a:noFill/>
              </a:ln>
              <a:solidFill>
                <a:schemeClr val="tx1"/>
              </a:solidFill>
              <a:effectLst/>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smtClean="0"/>
          </a:p>
          <a:p>
            <a:r>
              <a:rPr kumimoji="1" lang="ja-JP" altLang="en-US" dirty="0" smtClean="0"/>
              <a:t>魅力的なプラットフォームとするためには、自社製品を囲い込むためのプラットフォームではなく、様々な技術を広く取り込んだプラットフォームを構築する必要があります。</a:t>
            </a:r>
            <a:endParaRPr kumimoji="1" lang="en-US" altLang="ja-JP" dirty="0" smtClean="0"/>
          </a:p>
          <a:p>
            <a:r>
              <a:rPr kumimoji="1" lang="ja-JP" altLang="en-US" dirty="0" smtClean="0"/>
              <a:t>まず</a:t>
            </a:r>
            <a:r>
              <a:rPr kumimoji="1" lang="en-US" altLang="ja-JP" dirty="0" smtClean="0"/>
              <a:t>Microsoft</a:t>
            </a:r>
            <a:r>
              <a:rPr kumimoji="1" lang="ja-JP" altLang="en-US" dirty="0" smtClean="0"/>
              <a:t>は、それまで最大の敵であった</a:t>
            </a:r>
            <a:r>
              <a:rPr kumimoji="1" lang="en-US" altLang="ja-JP" dirty="0" smtClean="0"/>
              <a:t>Linux</a:t>
            </a:r>
            <a:r>
              <a:rPr kumimoji="1" lang="ja-JP" altLang="en-US" dirty="0" smtClean="0"/>
              <a:t>を取り込みます。</a:t>
            </a:r>
            <a:r>
              <a:rPr kumimoji="1" lang="en-US" altLang="ja-JP" dirty="0" smtClean="0"/>
              <a:t>Azure</a:t>
            </a:r>
            <a:r>
              <a:rPr kumimoji="1" lang="ja-JP" altLang="en-US" dirty="0" smtClean="0"/>
              <a:t>で</a:t>
            </a:r>
            <a:r>
              <a:rPr kumimoji="1" lang="en-US" altLang="ja-JP" dirty="0" smtClean="0"/>
              <a:t>Linux</a:t>
            </a:r>
            <a:r>
              <a:rPr kumimoji="1" lang="ja-JP" altLang="en-US" dirty="0" smtClean="0"/>
              <a:t>を動作させると共に、共同でソリューションを展開するなどの発表を行いました。</a:t>
            </a:r>
            <a:endParaRPr kumimoji="1" lang="en-US" altLang="ja-JP" dirty="0" smtClean="0"/>
          </a:p>
          <a:p>
            <a:endParaRPr kumimoji="1" lang="en-US" altLang="ja-JP" dirty="0" smtClean="0"/>
          </a:p>
          <a:p>
            <a:r>
              <a:rPr kumimoji="1" lang="ja-JP" altLang="en-US" dirty="0" smtClean="0"/>
              <a:t>また、オープンソースソフトウェアを積極的に取り入れています。こうして「何にでも対応できる使い勝手の良いプラットフォームを構築し、</a:t>
            </a:r>
            <a:r>
              <a:rPr kumimoji="1" lang="en-US" altLang="ja-JP" dirty="0" smtClean="0"/>
              <a:t>Microsoft</a:t>
            </a:r>
            <a:r>
              <a:rPr kumimoji="1" lang="ja-JP" altLang="en-US" dirty="0" smtClean="0"/>
              <a:t>の技術の上で様々なソリューションを提供できるようにしようとしています。</a:t>
            </a:r>
            <a:endParaRPr kumimoji="1" lang="en-US" altLang="ja-JP" dirty="0" smtClean="0"/>
          </a:p>
          <a:p>
            <a:endParaRPr kumimoji="1" lang="en-US" altLang="ja-JP" dirty="0" smtClean="0"/>
          </a:p>
          <a:p>
            <a:r>
              <a:rPr kumimoji="1" lang="ja-JP" altLang="en-US" dirty="0" smtClean="0"/>
              <a:t>さらに、</a:t>
            </a:r>
            <a:r>
              <a:rPr kumimoji="1" lang="en-US" altLang="ja-JP" dirty="0" smtClean="0"/>
              <a:t>Microsoft</a:t>
            </a:r>
            <a:r>
              <a:rPr kumimoji="1" lang="ja-JP" altLang="en-US" dirty="0" smtClean="0"/>
              <a:t>のクラウド技術である</a:t>
            </a:r>
            <a:r>
              <a:rPr kumimoji="1" lang="en-US" altLang="ja-JP" dirty="0" err="1" smtClean="0"/>
              <a:t>.Net</a:t>
            </a:r>
            <a:r>
              <a:rPr kumimoji="1" lang="ja-JP" altLang="en-US" dirty="0" smtClean="0"/>
              <a:t>をオープンソースとして公開し、</a:t>
            </a:r>
            <a:r>
              <a:rPr kumimoji="1" lang="en-US" altLang="ja-JP" dirty="0" smtClean="0"/>
              <a:t>Microsoft</a:t>
            </a:r>
            <a:r>
              <a:rPr kumimoji="1" lang="ja-JP" altLang="en-US" dirty="0" smtClean="0"/>
              <a:t>の技術を広めようとしています。</a:t>
            </a:r>
            <a:endParaRPr kumimoji="1" lang="en-US" altLang="ja-JP" dirty="0" smtClean="0"/>
          </a:p>
          <a:p>
            <a:r>
              <a:rPr kumimoji="1" lang="ja-JP" altLang="en-US" dirty="0" smtClean="0"/>
              <a:t>また、</a:t>
            </a:r>
            <a:r>
              <a:rPr kumimoji="1" lang="en-US" altLang="ja-JP" dirty="0" smtClean="0"/>
              <a:t>Microsoft</a:t>
            </a:r>
            <a:r>
              <a:rPr kumimoji="1" lang="ja-JP" altLang="en-US" dirty="0" smtClean="0"/>
              <a:t>の開発環境である</a:t>
            </a:r>
            <a:r>
              <a:rPr kumimoji="1" lang="en-US" altLang="ja-JP" dirty="0" smtClean="0"/>
              <a:t>Visual Studio</a:t>
            </a:r>
            <a:r>
              <a:rPr kumimoji="1" lang="ja-JP" altLang="en-US" dirty="0" smtClean="0"/>
              <a:t>もオープンソース化され、</a:t>
            </a:r>
            <a:r>
              <a:rPr kumimoji="1" lang="en-US" altLang="ja-JP" dirty="0" smtClean="0"/>
              <a:t>Linux</a:t>
            </a:r>
            <a:r>
              <a:rPr kumimoji="1" lang="ja-JP" altLang="en-US" dirty="0" smtClean="0"/>
              <a:t>や</a:t>
            </a:r>
            <a:r>
              <a:rPr kumimoji="1" lang="en-US" altLang="ja-JP" dirty="0" smtClean="0"/>
              <a:t>Mac</a:t>
            </a:r>
            <a:r>
              <a:rPr kumimoji="1" lang="ja-JP" altLang="en-US" dirty="0" smtClean="0"/>
              <a:t>のソフトウェアの開発に対応しました。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402335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Apple</a:t>
            </a:r>
            <a:r>
              <a:rPr kumimoji="1" lang="ja-JP" altLang="en-US" dirty="0" smtClean="0"/>
              <a:t>は、</a:t>
            </a:r>
            <a:r>
              <a:rPr kumimoji="1" lang="en-US" altLang="ja-JP" dirty="0" smtClean="0"/>
              <a:t>iPhone</a:t>
            </a:r>
            <a:r>
              <a:rPr kumimoji="1" lang="ja-JP" altLang="en-US" dirty="0" smtClean="0"/>
              <a:t>をデータの「ハブ」として、その周りに様々なエコシステムを構築しようとしています。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2947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814978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JavaScript</a:t>
            </a:r>
            <a:r>
              <a:rPr kumimoji="1" lang="ja-JP" altLang="ja-JP" sz="1200" kern="1200" dirty="0" smtClean="0">
                <a:solidFill>
                  <a:schemeClr val="tx1"/>
                </a:solidFill>
                <a:effectLst/>
                <a:latin typeface="+mn-lt"/>
                <a:ea typeface="+mn-ea"/>
                <a:cs typeface="+mn-cs"/>
              </a:rPr>
              <a:t>の高速化と並行して</a:t>
            </a:r>
            <a:r>
              <a:rPr kumimoji="1" lang="en-US" altLang="ja-JP" sz="1200" kern="1200" dirty="0" smtClean="0">
                <a:solidFill>
                  <a:schemeClr val="tx1"/>
                </a:solidFill>
                <a:effectLst/>
                <a:latin typeface="+mn-lt"/>
                <a:ea typeface="+mn-ea"/>
                <a:cs typeface="+mn-cs"/>
              </a:rPr>
              <a:t>HTML</a:t>
            </a:r>
            <a:r>
              <a:rPr kumimoji="1" lang="ja-JP" altLang="ja-JP" sz="1200" kern="1200" dirty="0" smtClean="0">
                <a:solidFill>
                  <a:schemeClr val="tx1"/>
                </a:solidFill>
                <a:effectLst/>
                <a:latin typeface="+mn-lt"/>
                <a:ea typeface="+mn-ea"/>
                <a:cs typeface="+mn-cs"/>
              </a:rPr>
              <a:t>の仕様も時代に即したものにする取り組みが始まりました。</a:t>
            </a:r>
            <a:r>
              <a:rPr kumimoji="1" lang="en-US" altLang="ja-JP" sz="1200" kern="1200" dirty="0" smtClean="0">
                <a:solidFill>
                  <a:schemeClr val="tx1"/>
                </a:solidFill>
                <a:effectLst/>
                <a:latin typeface="+mn-lt"/>
                <a:ea typeface="+mn-ea"/>
                <a:cs typeface="+mn-cs"/>
              </a:rPr>
              <a:t>HTML 4.01</a:t>
            </a:r>
            <a:r>
              <a:rPr kumimoji="1" lang="ja-JP" altLang="ja-JP" sz="1200" kern="1200" dirty="0" smtClean="0">
                <a:solidFill>
                  <a:schemeClr val="tx1"/>
                </a:solidFill>
                <a:effectLst/>
                <a:latin typeface="+mn-lt"/>
                <a:ea typeface="+mn-ea"/>
                <a:cs typeface="+mn-cs"/>
              </a:rPr>
              <a:t>に替わる</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です。これによって、</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でなければできなかった高い表現力や操作性を</a:t>
            </a:r>
            <a:r>
              <a:rPr kumimoji="1" lang="en-US" altLang="ja-JP" sz="1200" kern="1200" dirty="0" smtClean="0">
                <a:solidFill>
                  <a:schemeClr val="tx1"/>
                </a:solidFill>
                <a:effectLst/>
                <a:latin typeface="+mn-lt"/>
                <a:ea typeface="+mn-ea"/>
                <a:cs typeface="+mn-cs"/>
              </a:rPr>
              <a:t>Ajax</a:t>
            </a:r>
            <a:r>
              <a:rPr kumimoji="1" lang="ja-JP" altLang="ja-JP" sz="1200" kern="1200" dirty="0" err="1" smtClean="0">
                <a:solidFill>
                  <a:schemeClr val="tx1"/>
                </a:solidFill>
                <a:effectLst/>
                <a:latin typeface="+mn-lt"/>
                <a:ea typeface="+mn-ea"/>
                <a:cs typeface="+mn-cs"/>
              </a:rPr>
              <a:t>にも</a:t>
            </a:r>
            <a:r>
              <a:rPr kumimoji="1" lang="ja-JP" altLang="ja-JP" sz="1200" kern="1200" dirty="0" smtClean="0">
                <a:solidFill>
                  <a:schemeClr val="tx1"/>
                </a:solidFill>
                <a:effectLst/>
                <a:latin typeface="+mn-lt"/>
                <a:ea typeface="+mn-ea"/>
                <a:cs typeface="+mn-cs"/>
              </a:rPr>
              <a:t>持たせようというのです。</a:t>
            </a:r>
          </a:p>
          <a:p>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とは本来言語仕様のバージョンを示す言葉です。しかし、今では、ブラウザでアプリケーションを動作させる次世代の標準技術の総称としても使われるようになっています。</a:t>
            </a:r>
          </a:p>
          <a:p>
            <a:r>
              <a:rPr kumimoji="1" lang="ja-JP" altLang="ja-JP" sz="1200" kern="1200" dirty="0" smtClean="0">
                <a:solidFill>
                  <a:schemeClr val="tx1"/>
                </a:solidFill>
                <a:effectLst/>
                <a:latin typeface="+mn-lt"/>
                <a:ea typeface="+mn-ea"/>
                <a:cs typeface="+mn-cs"/>
              </a:rPr>
              <a:t>この動きを加速したことのひとつに、</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が発売当初から</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をサポートせず</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を使用する方針を打ち出したことがあります。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のシェアが拡大し、</a:t>
            </a:r>
            <a:r>
              <a:rPr kumimoji="1" lang="en-US" altLang="ja-JP" sz="1200" kern="1200" dirty="0" smtClean="0">
                <a:solidFill>
                  <a:schemeClr val="tx1"/>
                </a:solidFill>
                <a:effectLst/>
                <a:latin typeface="+mn-lt"/>
                <a:ea typeface="+mn-ea"/>
                <a:cs typeface="+mn-cs"/>
              </a:rPr>
              <a:t>Flash</a:t>
            </a:r>
            <a:r>
              <a:rPr kumimoji="1" lang="ja-JP" altLang="ja-JP" sz="1200" kern="1200" dirty="0" smtClean="0">
                <a:solidFill>
                  <a:schemeClr val="tx1"/>
                </a:solidFill>
                <a:effectLst/>
                <a:latin typeface="+mn-lt"/>
                <a:ea typeface="+mn-ea"/>
                <a:cs typeface="+mn-cs"/>
              </a:rPr>
              <a:t>ではプラットフォームに依存しないプログラムが書けなくなりました。こうして、新しいクライアント・プラットフォームとして、</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が最有力となったのです。</a:t>
            </a:r>
          </a:p>
          <a:p>
            <a:r>
              <a:rPr kumimoji="1" lang="ja-JP" altLang="ja-JP" sz="1200" kern="1200" dirty="0" smtClean="0">
                <a:solidFill>
                  <a:schemeClr val="tx1"/>
                </a:solidFill>
                <a:effectLst/>
                <a:latin typeface="+mn-lt"/>
                <a:ea typeface="+mn-ea"/>
                <a:cs typeface="+mn-cs"/>
              </a:rPr>
              <a:t>ところが</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にも、大きな問題点が残っています。それは、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の仕様が確定していないことで、ブラウザ間の互換性に支障をきたしているのです。また、</a:t>
            </a:r>
            <a:r>
              <a:rPr kumimoji="1" lang="en-US" altLang="ja-JP" sz="1200" kern="1200" dirty="0" smtClean="0">
                <a:solidFill>
                  <a:schemeClr val="tx1"/>
                </a:solidFill>
                <a:effectLst/>
                <a:latin typeface="+mn-lt"/>
                <a:ea typeface="+mn-ea"/>
                <a:cs typeface="+mn-cs"/>
              </a:rPr>
              <a:t>Android</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などのデバイスに依存したプログラム（ネイティブアプリ）に比べると足りない機能があり、性能が充分に出ない場合もあり、ネイティブアプリも広く使われています。</a:t>
            </a:r>
          </a:p>
          <a:p>
            <a:r>
              <a:rPr kumimoji="1" lang="ja-JP" altLang="ja-JP" sz="1200" kern="1200" dirty="0" smtClean="0">
                <a:solidFill>
                  <a:schemeClr val="tx1"/>
                </a:solidFill>
                <a:effectLst/>
                <a:latin typeface="+mn-lt"/>
                <a:ea typeface="+mn-ea"/>
                <a:cs typeface="+mn-cs"/>
              </a:rPr>
              <a:t>ネイティブアプリのほうが、画面設計が簡単でパフォーマンスも出しやすいのですが、プラットフォーム毎に作る必要があり、マルチプラットフォームの理想からは後退してしまいます。このような状況は、いずれ解消される可能性はありますが、</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などはネイティブアプリを増やして自社プラットフォームへの囲い込みを行う姿勢を見せており、ベンダー毎の思惑が入り乱れている状況となっています。最近では</a:t>
            </a:r>
            <a:r>
              <a:rPr kumimoji="1" lang="en-US" altLang="ja-JP" sz="1200" kern="1200" dirty="0" smtClean="0">
                <a:solidFill>
                  <a:schemeClr val="tx1"/>
                </a:solidFill>
                <a:effectLst/>
                <a:latin typeface="+mn-lt"/>
                <a:ea typeface="+mn-ea"/>
                <a:cs typeface="+mn-cs"/>
              </a:rPr>
              <a:t>HTML 5</a:t>
            </a:r>
            <a:r>
              <a:rPr kumimoji="1" lang="ja-JP" altLang="ja-JP" sz="1200" kern="1200" dirty="0" smtClean="0">
                <a:solidFill>
                  <a:schemeClr val="tx1"/>
                </a:solidFill>
                <a:effectLst/>
                <a:latin typeface="+mn-lt"/>
                <a:ea typeface="+mn-ea"/>
                <a:cs typeface="+mn-cs"/>
              </a:rPr>
              <a:t>で記述したプログラムをネイティブアプリに変換するツールも提供され、過渡期ゆえの混乱も見受けられます。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1898117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smtClean="0">
                <a:solidFill>
                  <a:schemeClr val="tx1"/>
                </a:solidFill>
                <a:effectLst/>
                <a:latin typeface="+mn-lt"/>
                <a:ea typeface="+mn-ea"/>
                <a:cs typeface="+mn-cs"/>
              </a:rPr>
              <a:t>これまで見てきたように、</a:t>
            </a:r>
            <a:r>
              <a:rPr kumimoji="1" lang="ja-JP" altLang="en-US" sz="1200" kern="1200" dirty="0" smtClean="0">
                <a:solidFill>
                  <a:schemeClr val="tx1"/>
                </a:solidFill>
                <a:effectLst/>
                <a:latin typeface="+mn-lt"/>
                <a:ea typeface="+mn-ea"/>
                <a:cs typeface="+mn-cs"/>
              </a:rPr>
              <a:t>いったん</a:t>
            </a:r>
            <a:r>
              <a:rPr kumimoji="1" lang="en-US" altLang="ja-JP" sz="1200" kern="1200" dirty="0" smtClean="0">
                <a:solidFill>
                  <a:schemeClr val="tx1"/>
                </a:solidFill>
                <a:effectLst/>
                <a:latin typeface="+mn-lt"/>
                <a:ea typeface="+mn-ea"/>
                <a:cs typeface="+mn-cs"/>
              </a:rPr>
              <a:t>HTML5</a:t>
            </a:r>
            <a:r>
              <a:rPr kumimoji="1" lang="ja-JP" altLang="en-US" sz="1200" kern="1200" dirty="0" smtClean="0">
                <a:solidFill>
                  <a:schemeClr val="tx1"/>
                </a:solidFill>
                <a:effectLst/>
                <a:latin typeface="+mn-lt"/>
                <a:ea typeface="+mn-ea"/>
                <a:cs typeface="+mn-cs"/>
              </a:rPr>
              <a:t>でまとまりかけた次世代のクライアントプラットフォームは、複雑な動きを見せはじめました。オープン技術に異常に固執する</a:t>
            </a:r>
            <a:r>
              <a:rPr kumimoji="1" lang="en-US" altLang="ja-JP" sz="1200" kern="1200" dirty="0" smtClean="0">
                <a:solidFill>
                  <a:schemeClr val="tx1"/>
                </a:solidFill>
                <a:effectLst/>
                <a:latin typeface="+mn-lt"/>
                <a:ea typeface="+mn-ea"/>
                <a:cs typeface="+mn-cs"/>
              </a:rPr>
              <a:t>Google</a:t>
            </a:r>
            <a:r>
              <a:rPr kumimoji="1" lang="ja-JP" altLang="en-US" sz="1200" kern="1200" dirty="0" smtClean="0">
                <a:solidFill>
                  <a:schemeClr val="tx1"/>
                </a:solidFill>
                <a:effectLst/>
                <a:latin typeface="+mn-lt"/>
                <a:ea typeface="+mn-ea"/>
                <a:cs typeface="+mn-cs"/>
              </a:rPr>
              <a:t>と違い、</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も、本音は自社プラットフォームを標準にしたいのです。そのほうが、顧客の囲い込みができ、莫大な利益が得られるからです。</a:t>
            </a:r>
            <a:r>
              <a:rPr kumimoji="1" lang="en-US" altLang="ja-JP" sz="1200" kern="1200" dirty="0" smtClean="0">
                <a:solidFill>
                  <a:schemeClr val="tx1"/>
                </a:solidFill>
                <a:effectLst/>
                <a:latin typeface="+mn-lt"/>
                <a:ea typeface="+mn-ea"/>
                <a:cs typeface="+mn-cs"/>
              </a:rPr>
              <a:t>Wintel</a:t>
            </a:r>
            <a:r>
              <a:rPr kumimoji="1" lang="ja-JP" altLang="en-US" sz="1200" kern="1200" dirty="0" smtClean="0">
                <a:solidFill>
                  <a:schemeClr val="tx1"/>
                </a:solidFill>
                <a:effectLst/>
                <a:latin typeface="+mn-lt"/>
                <a:ea typeface="+mn-ea"/>
                <a:cs typeface="+mn-cs"/>
              </a:rPr>
              <a:t>が利益を独占していた時代を思い出して下さい。</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社とも、</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とモバイル、ウェアラブル、テレビなどの家電を全てカバーできる新しいプラットフォームを提供しようという方向性は同じですが、この</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社の具体的な戦略は微妙に異なっています。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まず、</a:t>
            </a:r>
            <a:r>
              <a:rPr kumimoji="1" lang="en-US" altLang="ja-JP" sz="1200" kern="1200" dirty="0" smtClean="0">
                <a:solidFill>
                  <a:schemeClr val="tx1"/>
                </a:solidFill>
                <a:effectLst/>
                <a:latin typeface="+mn-lt"/>
                <a:ea typeface="+mn-ea"/>
                <a:cs typeface="+mn-cs"/>
              </a:rPr>
              <a:t>Apple</a:t>
            </a:r>
            <a:r>
              <a:rPr kumimoji="1" lang="ja-JP" altLang="ja-JP" sz="1200" kern="1200" dirty="0" err="1" smtClean="0">
                <a:solidFill>
                  <a:schemeClr val="tx1"/>
                </a:solidFill>
                <a:effectLst/>
                <a:latin typeface="+mn-lt"/>
                <a:ea typeface="+mn-ea"/>
                <a:cs typeface="+mn-cs"/>
              </a:rPr>
              <a:t>には</a:t>
            </a:r>
            <a:r>
              <a:rPr kumimoji="1" lang="ja-JP" altLang="ja-JP" sz="1200" kern="1200" dirty="0" smtClean="0">
                <a:solidFill>
                  <a:schemeClr val="tx1"/>
                </a:solidFill>
                <a:effectLst/>
                <a:latin typeface="+mn-lt"/>
                <a:ea typeface="+mn-ea"/>
                <a:cs typeface="+mn-cs"/>
              </a:rPr>
              <a:t>現在、</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用の</a:t>
            </a:r>
            <a:r>
              <a:rPr kumimoji="1" lang="en-US" altLang="ja-JP" sz="1200" kern="1200" dirty="0" err="1" smtClean="0">
                <a:solidFill>
                  <a:schemeClr val="tx1"/>
                </a:solidFill>
                <a:effectLst/>
                <a:latin typeface="+mn-lt"/>
                <a:ea typeface="+mn-ea"/>
                <a:cs typeface="+mn-cs"/>
              </a:rPr>
              <a:t>MacOS</a:t>
            </a:r>
            <a:r>
              <a:rPr kumimoji="1" lang="en-US" altLang="ja-JP" sz="1200" kern="1200" dirty="0" smtClean="0">
                <a:solidFill>
                  <a:schemeClr val="tx1"/>
                </a:solidFill>
                <a:effectLst/>
                <a:latin typeface="+mn-lt"/>
                <a:ea typeface="+mn-ea"/>
                <a:cs typeface="+mn-cs"/>
              </a:rPr>
              <a:t> X</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iPhone/iPad</a:t>
            </a:r>
            <a:r>
              <a:rPr kumimoji="1" lang="ja-JP" altLang="ja-JP" sz="1200" kern="1200" dirty="0" smtClean="0">
                <a:solidFill>
                  <a:schemeClr val="tx1"/>
                </a:solidFill>
                <a:effectLst/>
                <a:latin typeface="+mn-lt"/>
                <a:ea typeface="+mn-ea"/>
                <a:cs typeface="+mn-cs"/>
              </a:rPr>
              <a:t>用の</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があります。今後ウェアラブルや家電向けには</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が対応していくようですが、</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を統</a:t>
            </a:r>
            <a:r>
              <a:rPr kumimoji="1" lang="ja-JP" altLang="ja-JP" sz="1200" kern="1200" dirty="0" smtClean="0">
                <a:solidFill>
                  <a:schemeClr val="tx1"/>
                </a:solidFill>
                <a:effectLst/>
                <a:latin typeface="+mn-lt"/>
                <a:ea typeface="+mn-ea"/>
                <a:cs typeface="+mn-cs"/>
              </a:rPr>
              <a:t>合する計画はありません。つまり、ソフトウェアの提供者は</a:t>
            </a:r>
            <a:r>
              <a:rPr kumimoji="1" lang="en-US" altLang="ja-JP" sz="1200" kern="1200" dirty="0" err="1" smtClean="0">
                <a:solidFill>
                  <a:schemeClr val="tx1"/>
                </a:solidFill>
                <a:effectLst/>
                <a:latin typeface="+mn-lt"/>
                <a:ea typeface="+mn-ea"/>
                <a:cs typeface="+mn-cs"/>
              </a:rPr>
              <a:t>MacOS</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iOS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用にソフトウェアを開発する必要があるのます。一方で</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は、先頃発表された「</a:t>
            </a:r>
            <a:r>
              <a:rPr kumimoji="1" lang="en-US" altLang="ja-JP" sz="1200" kern="1200" dirty="0" smtClean="0">
                <a:solidFill>
                  <a:schemeClr val="tx1"/>
                </a:solidFill>
                <a:effectLst/>
                <a:latin typeface="+mn-lt"/>
                <a:ea typeface="+mn-ea"/>
                <a:cs typeface="+mn-cs"/>
              </a:rPr>
              <a:t>Continuity</a:t>
            </a:r>
            <a:r>
              <a:rPr kumimoji="1" lang="ja-JP" altLang="ja-JP" sz="1200" kern="1200" dirty="0" smtClean="0">
                <a:solidFill>
                  <a:schemeClr val="tx1"/>
                </a:solidFill>
                <a:effectLst/>
                <a:latin typeface="+mn-lt"/>
                <a:ea typeface="+mn-ea"/>
                <a:cs typeface="+mn-cs"/>
              </a:rPr>
              <a:t>」という技術で、デバイスを跨いで情報を共有し、連携を強化していく戦略です。</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で見ていた動画の続きを</a:t>
            </a:r>
            <a:r>
              <a:rPr kumimoji="1" lang="en-US" altLang="ja-JP" sz="1200" kern="1200" dirty="0" smtClean="0">
                <a:solidFill>
                  <a:schemeClr val="tx1"/>
                </a:solidFill>
                <a:effectLst/>
                <a:latin typeface="+mn-lt"/>
                <a:ea typeface="+mn-ea"/>
                <a:cs typeface="+mn-cs"/>
              </a:rPr>
              <a:t>Macintosh</a:t>
            </a:r>
            <a:r>
              <a:rPr kumimoji="1" lang="ja-JP" altLang="ja-JP" sz="1200" kern="1200" dirty="0" smtClean="0">
                <a:solidFill>
                  <a:schemeClr val="tx1"/>
                </a:solidFill>
                <a:effectLst/>
                <a:latin typeface="+mn-lt"/>
                <a:ea typeface="+mn-ea"/>
                <a:cs typeface="+mn-cs"/>
              </a:rPr>
              <a:t>あるいは</a:t>
            </a:r>
            <a:r>
              <a:rPr kumimoji="1" lang="en-US" altLang="ja-JP" sz="1200" kern="1200" dirty="0" err="1" smtClean="0">
                <a:solidFill>
                  <a:schemeClr val="tx1"/>
                </a:solidFill>
                <a:effectLst/>
                <a:latin typeface="+mn-lt"/>
                <a:ea typeface="+mn-ea"/>
                <a:cs typeface="+mn-cs"/>
              </a:rPr>
              <a:t>AppleTV</a:t>
            </a:r>
            <a:r>
              <a:rPr kumimoji="1" lang="ja-JP" altLang="ja-JP" sz="1200" kern="1200" dirty="0" smtClean="0">
                <a:solidFill>
                  <a:schemeClr val="tx1"/>
                </a:solidFill>
                <a:effectLst/>
                <a:latin typeface="+mn-lt"/>
                <a:ea typeface="+mn-ea"/>
                <a:cs typeface="+mn-cs"/>
              </a:rPr>
              <a:t>で見る、といったことが可能になるのです。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もまた、デバイス毎に専用の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を用意する戦略ですが、</a:t>
            </a:r>
            <a:r>
              <a:rPr kumimoji="1" lang="ja-JP" altLang="en-US" sz="1200" kern="1200" dirty="0" smtClean="0">
                <a:solidFill>
                  <a:schemeClr val="tx1"/>
                </a:solidFill>
                <a:effectLst/>
                <a:latin typeface="+mn-lt"/>
                <a:ea typeface="+mn-ea"/>
                <a:cs typeface="+mn-cs"/>
              </a:rPr>
              <a:t>現在全ての</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でカーネルを共通化しようとしています。これにより、各</a:t>
            </a:r>
            <a:r>
              <a:rPr kumimoji="1" lang="en-US" altLang="ja-JP" sz="1200" kern="1200" dirty="0" smtClean="0">
                <a:solidFill>
                  <a:schemeClr val="tx1"/>
                </a:solidFill>
                <a:effectLst/>
                <a:latin typeface="+mn-lt"/>
                <a:ea typeface="+mn-ea"/>
                <a:cs typeface="+mn-cs"/>
              </a:rPr>
              <a:t>OS</a:t>
            </a:r>
            <a:r>
              <a:rPr kumimoji="1" lang="ja-JP" altLang="en-US" sz="1200" kern="1200" dirty="0" smtClean="0">
                <a:solidFill>
                  <a:schemeClr val="tx1"/>
                </a:solidFill>
                <a:effectLst/>
                <a:latin typeface="+mn-lt"/>
                <a:ea typeface="+mn-ea"/>
                <a:cs typeface="+mn-cs"/>
              </a:rPr>
              <a:t>間の互換性を高めることができます。その上で、一つのソースコードから</a:t>
            </a:r>
            <a:r>
              <a:rPr kumimoji="1" lang="ja-JP" altLang="ja-JP" sz="1200" kern="1200" dirty="0" smtClean="0">
                <a:solidFill>
                  <a:schemeClr val="tx1"/>
                </a:solidFill>
                <a:effectLst/>
                <a:latin typeface="+mn-lt"/>
                <a:ea typeface="+mn-ea"/>
                <a:cs typeface="+mn-cs"/>
              </a:rPr>
              <a:t>全ての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で動作する「ユニバーサル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アプリ」</a:t>
            </a:r>
            <a:r>
              <a:rPr kumimoji="1" lang="ja-JP" altLang="en-US" sz="1200" kern="1200" dirty="0" smtClean="0">
                <a:solidFill>
                  <a:schemeClr val="tx1"/>
                </a:solidFill>
                <a:effectLst/>
                <a:latin typeface="+mn-lt"/>
                <a:ea typeface="+mn-ea"/>
                <a:cs typeface="+mn-cs"/>
              </a:rPr>
              <a:t>の利用が</a:t>
            </a:r>
            <a:r>
              <a:rPr kumimoji="1" lang="ja-JP" altLang="ja-JP" sz="1200" kern="1200" dirty="0" smtClean="0">
                <a:solidFill>
                  <a:schemeClr val="tx1"/>
                </a:solidFill>
                <a:effectLst/>
                <a:latin typeface="+mn-lt"/>
                <a:ea typeface="+mn-ea"/>
                <a:cs typeface="+mn-cs"/>
              </a:rPr>
              <a:t>可能になります。一度開発すれば、様々なデバイスで動作させることができます。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ブラウザをクライアント環境として使い、様々な機能を</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サービスとして利用する戦略です。どんなデバイスでも、</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ブラウザさえあれば同じサービスを利用できるのです。</a:t>
            </a:r>
            <a:r>
              <a:rPr kumimoji="1" lang="en-US" altLang="ja-JP" sz="1200" kern="1200" dirty="0" smtClean="0">
                <a:solidFill>
                  <a:schemeClr val="tx1"/>
                </a:solidFill>
                <a:effectLst/>
                <a:latin typeface="+mn-lt"/>
                <a:ea typeface="+mn-ea"/>
                <a:cs typeface="+mn-cs"/>
              </a:rPr>
              <a:t>Chrome</a:t>
            </a:r>
            <a:r>
              <a:rPr kumimoji="1" lang="ja-JP" altLang="ja-JP" sz="1200" kern="1200" dirty="0" smtClean="0">
                <a:solidFill>
                  <a:schemeClr val="tx1"/>
                </a:solidFill>
                <a:effectLst/>
                <a:latin typeface="+mn-lt"/>
                <a:ea typeface="+mn-ea"/>
                <a:cs typeface="+mn-cs"/>
              </a:rPr>
              <a:t>しか動かない</a:t>
            </a:r>
            <a:r>
              <a:rPr kumimoji="1" lang="en-US" altLang="ja-JP" sz="1200" kern="1200" dirty="0" smtClean="0">
                <a:solidFill>
                  <a:schemeClr val="tx1"/>
                </a:solidFill>
                <a:effectLst/>
                <a:latin typeface="+mn-lt"/>
                <a:ea typeface="+mn-ea"/>
                <a:cs typeface="+mn-cs"/>
              </a:rPr>
              <a:t>Chromebook</a:t>
            </a:r>
            <a:r>
              <a:rPr kumimoji="1" lang="ja-JP" altLang="ja-JP" sz="1200" kern="1200" dirty="0" smtClean="0">
                <a:solidFill>
                  <a:schemeClr val="tx1"/>
                </a:solidFill>
                <a:effectLst/>
                <a:latin typeface="+mn-lt"/>
                <a:ea typeface="+mn-ea"/>
                <a:cs typeface="+mn-cs"/>
              </a:rPr>
              <a:t>は、この戦略を最もシンプルに実現した製品と言えるでしょう。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3</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戦略は、各々にメリット・デメリットがあります。</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のやり方では、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毎に専用のアプリが必要になります。開発コストがかかりますが、その分、各々のデバイスの特徴を</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引き出すことができ、使い勝手の良いアプリケーションを開発できます。</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の方法では、アプリケーションを一回書けばすべてのデバイスで動かすことができますが、それでも</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のデバイスでしか使えません。</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のプラットフォームは、</a:t>
            </a:r>
            <a:r>
              <a:rPr kumimoji="1" lang="en-US" altLang="ja-JP" sz="1200" kern="1200" dirty="0" smtClean="0">
                <a:solidFill>
                  <a:schemeClr val="tx1"/>
                </a:solidFill>
                <a:effectLst/>
                <a:latin typeface="+mn-lt"/>
                <a:ea typeface="+mn-ea"/>
                <a:cs typeface="+mn-cs"/>
              </a:rPr>
              <a:t>Apple</a:t>
            </a:r>
            <a:r>
              <a:rPr kumimoji="1" lang="ja-JP" altLang="ja-JP" sz="1200" kern="1200" dirty="0" smtClean="0">
                <a:solidFill>
                  <a:schemeClr val="tx1"/>
                </a:solidFill>
                <a:effectLst/>
                <a:latin typeface="+mn-lt"/>
                <a:ea typeface="+mn-ea"/>
                <a:cs typeface="+mn-cs"/>
              </a:rPr>
              <a:t>と</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のデバイスでしか利用できないのです。これでは、ソフトウェア開発者は二の足を踏まざるをえません。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40</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PC</a:t>
            </a:r>
            <a:r>
              <a:rPr kumimoji="1" lang="ja-JP" altLang="en-US" dirty="0" smtClean="0"/>
              <a:t>とスマホ</a:t>
            </a:r>
            <a:r>
              <a:rPr kumimoji="1" lang="en-US" altLang="ja-JP" dirty="0" smtClean="0"/>
              <a:t>/</a:t>
            </a:r>
            <a:r>
              <a:rPr kumimoji="1" lang="ja-JP" altLang="en-US" dirty="0" smtClean="0"/>
              <a:t>タブレットの出荷台数の推移です。この種の調査はいろいろありますから、少しずつデータが違う場合も多いのですが、概ね「</a:t>
            </a:r>
            <a:r>
              <a:rPr kumimoji="1" lang="en-US" altLang="ja-JP" dirty="0" smtClean="0"/>
              <a:t>PC</a:t>
            </a:r>
            <a:r>
              <a:rPr kumimoji="1" lang="ja-JP" altLang="en-US" dirty="0" smtClean="0"/>
              <a:t>は横ばい、スマホ</a:t>
            </a:r>
            <a:r>
              <a:rPr kumimoji="1" lang="en-US" altLang="ja-JP" dirty="0" smtClean="0"/>
              <a:t>/</a:t>
            </a:r>
            <a:r>
              <a:rPr kumimoji="1" lang="ja-JP" altLang="en-US" dirty="0" smtClean="0"/>
              <a:t>タブレットが急増」という傾向は変わらないでしょう。</a:t>
            </a:r>
            <a:endParaRPr kumimoji="1" lang="en-US" altLang="ja-JP" dirty="0" smtClean="0"/>
          </a:p>
          <a:p>
            <a:endParaRPr kumimoji="1" lang="en-US" altLang="ja-JP" dirty="0" smtClean="0"/>
          </a:p>
          <a:p>
            <a:r>
              <a:rPr kumimoji="1" lang="ja-JP" altLang="en-US" dirty="0" smtClean="0"/>
              <a:t>スマホ</a:t>
            </a:r>
            <a:r>
              <a:rPr kumimoji="1" lang="en-US" altLang="ja-JP" dirty="0" smtClean="0"/>
              <a:t>/</a:t>
            </a:r>
            <a:r>
              <a:rPr kumimoji="1" lang="ja-JP" altLang="en-US" dirty="0" smtClean="0"/>
              <a:t>タブレット躍進の原因が何かというと、これは</a:t>
            </a:r>
            <a:r>
              <a:rPr kumimoji="1" lang="en-US" altLang="ja-JP" dirty="0" smtClean="0"/>
              <a:t>2007</a:t>
            </a:r>
            <a:r>
              <a:rPr kumimoji="1" lang="ja-JP" altLang="en-US" dirty="0" smtClean="0"/>
              <a:t>年の</a:t>
            </a:r>
            <a:r>
              <a:rPr kumimoji="1" lang="en-US" altLang="ja-JP" dirty="0" smtClean="0"/>
              <a:t>iPhone</a:t>
            </a:r>
            <a:r>
              <a:rPr kumimoji="1" lang="ja-JP" altLang="en-US" dirty="0" smtClean="0"/>
              <a:t>発売と言うことになるでしょう。</a:t>
            </a:r>
            <a:r>
              <a:rPr kumimoji="1" lang="en-US" altLang="ja-JP" dirty="0" smtClean="0"/>
              <a:t>iPhone</a:t>
            </a:r>
            <a:r>
              <a:rPr kumimoji="1" lang="ja-JP" altLang="en-US" dirty="0" smtClean="0"/>
              <a:t>は、始めてフル機能の</a:t>
            </a:r>
            <a:r>
              <a:rPr kumimoji="1" lang="en-US" altLang="ja-JP" dirty="0" smtClean="0"/>
              <a:t>Web</a:t>
            </a:r>
            <a:r>
              <a:rPr kumimoji="1" lang="ja-JP" altLang="en-US" dirty="0" smtClean="0"/>
              <a:t>ブラウザーを搭載したスマートフォンであり、初のモバイルクラウドクライアントだったのです。</a:t>
            </a:r>
            <a:endParaRPr kumimoji="1" lang="en-US" altLang="ja-JP" dirty="0" smtClean="0"/>
          </a:p>
          <a:p>
            <a:r>
              <a:rPr kumimoji="1" lang="en-US" altLang="ja-JP" dirty="0" smtClean="0"/>
              <a:t>2008</a:t>
            </a:r>
            <a:r>
              <a:rPr kumimoji="1" lang="ja-JP" altLang="en-US" dirty="0" smtClean="0"/>
              <a:t>年に発売された</a:t>
            </a:r>
            <a:r>
              <a:rPr kumimoji="1" lang="en-US" altLang="ja-JP" dirty="0" smtClean="0"/>
              <a:t>Android</a:t>
            </a:r>
            <a:r>
              <a:rPr kumimoji="1" lang="ja-JP" altLang="en-US" dirty="0" smtClean="0"/>
              <a:t>とシェアを分け合い、いまや年間</a:t>
            </a:r>
            <a:r>
              <a:rPr kumimoji="1" lang="en-US" altLang="ja-JP" dirty="0" smtClean="0"/>
              <a:t>10</a:t>
            </a:r>
            <a:r>
              <a:rPr kumimoji="1" lang="ja-JP" altLang="en-US" dirty="0" smtClean="0"/>
              <a:t>億台を超える出荷台数を誇ります。タブレットは、</a:t>
            </a:r>
            <a:r>
              <a:rPr kumimoji="1" lang="en-US" altLang="ja-JP" dirty="0" smtClean="0"/>
              <a:t>2010</a:t>
            </a:r>
            <a:r>
              <a:rPr kumimoji="1" lang="ja-JP" altLang="en-US" dirty="0" smtClean="0"/>
              <a:t>年に</a:t>
            </a:r>
            <a:r>
              <a:rPr kumimoji="1" lang="en-US" altLang="ja-JP" dirty="0" smtClean="0"/>
              <a:t>Apple</a:t>
            </a:r>
            <a:r>
              <a:rPr kumimoji="1" lang="ja-JP" altLang="en-US" dirty="0" smtClean="0"/>
              <a:t>が発売した</a:t>
            </a:r>
            <a:r>
              <a:rPr kumimoji="1" lang="en-US" altLang="ja-JP" dirty="0" smtClean="0"/>
              <a:t>iPad</a:t>
            </a:r>
            <a:r>
              <a:rPr kumimoji="1" lang="ja-JP" altLang="en-US" dirty="0" smtClean="0"/>
              <a:t>が最初です。</a:t>
            </a:r>
            <a:endParaRPr kumimoji="1" lang="en-US" altLang="ja-JP" dirty="0" smtClean="0"/>
          </a:p>
          <a:p>
            <a:endParaRPr kumimoji="1" lang="en-US" altLang="ja-JP" dirty="0" smtClean="0"/>
          </a:p>
          <a:p>
            <a:r>
              <a:rPr kumimoji="1" lang="ja-JP" altLang="en-US" dirty="0" smtClean="0"/>
              <a:t>ただ、日本人として覚えておきたいのは、日本には</a:t>
            </a:r>
            <a:r>
              <a:rPr kumimoji="1" lang="en-US" altLang="ja-JP" dirty="0" smtClean="0"/>
              <a:t>iPhone</a:t>
            </a:r>
            <a:r>
              <a:rPr kumimoji="1" lang="ja-JP" altLang="en-US" dirty="0" smtClean="0"/>
              <a:t>以前にスマホと呼べるデバイス（ガラケー）が存在してたことです。</a:t>
            </a:r>
            <a:r>
              <a:rPr kumimoji="1" lang="en-US" altLang="ja-JP" dirty="0" smtClean="0"/>
              <a:t>Apple</a:t>
            </a:r>
            <a:r>
              <a:rPr kumimoji="1" lang="ja-JP" altLang="en-US" dirty="0" smtClean="0"/>
              <a:t>も</a:t>
            </a:r>
            <a:r>
              <a:rPr kumimoji="1" lang="en-US" altLang="ja-JP" dirty="0" smtClean="0"/>
              <a:t>iPhone</a:t>
            </a:r>
            <a:r>
              <a:rPr kumimoji="1" lang="ja-JP" altLang="en-US" dirty="0" smtClean="0"/>
              <a:t>の開発に際しては日本のケータイを研究したと言われています。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967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しかし、</a:t>
            </a:r>
            <a:r>
              <a:rPr kumimoji="1" lang="en-US" altLang="ja-JP" sz="1200" kern="1200" dirty="0" smtClean="0">
                <a:solidFill>
                  <a:schemeClr val="tx1"/>
                </a:solidFill>
                <a:effectLst/>
                <a:latin typeface="+mn-lt"/>
                <a:ea typeface="+mn-ea"/>
                <a:cs typeface="+mn-cs"/>
              </a:rPr>
              <a:t>Apple</a:t>
            </a:r>
            <a:r>
              <a:rPr kumimoji="1" lang="ja-JP" altLang="en-US" sz="1200" kern="1200" dirty="0" smtClean="0">
                <a:solidFill>
                  <a:schemeClr val="tx1"/>
                </a:solidFill>
                <a:effectLst/>
                <a:latin typeface="+mn-lt"/>
                <a:ea typeface="+mn-ea"/>
                <a:cs typeface="+mn-cs"/>
              </a:rPr>
              <a:t>も</a:t>
            </a:r>
            <a:r>
              <a:rPr kumimoji="1" lang="en-US" altLang="ja-JP" sz="1200" kern="1200" dirty="0" smtClean="0">
                <a:solidFill>
                  <a:schemeClr val="tx1"/>
                </a:solidFill>
                <a:effectLst/>
                <a:latin typeface="+mn-lt"/>
                <a:ea typeface="+mn-ea"/>
                <a:cs typeface="+mn-cs"/>
              </a:rPr>
              <a:t>Microsoft</a:t>
            </a:r>
            <a:r>
              <a:rPr kumimoji="1" lang="ja-JP" altLang="en-US" sz="1200" kern="1200" dirty="0" smtClean="0">
                <a:solidFill>
                  <a:schemeClr val="tx1"/>
                </a:solidFill>
                <a:effectLst/>
                <a:latin typeface="+mn-lt"/>
                <a:ea typeface="+mn-ea"/>
                <a:cs typeface="+mn-cs"/>
              </a:rPr>
              <a:t>も、アプリとして</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ブラウザが用意されています。これを使えば、</a:t>
            </a:r>
            <a:r>
              <a:rPr kumimoji="1" lang="en-US" altLang="ja-JP" sz="1200" kern="1200" dirty="0" smtClean="0">
                <a:solidFill>
                  <a:schemeClr val="tx1"/>
                </a:solidFill>
                <a:effectLst/>
                <a:latin typeface="+mn-lt"/>
                <a:ea typeface="+mn-ea"/>
                <a:cs typeface="+mn-cs"/>
              </a:rPr>
              <a:t>Web</a:t>
            </a:r>
            <a:r>
              <a:rPr kumimoji="1" lang="ja-JP" altLang="en-US" sz="1200" kern="1200" smtClean="0">
                <a:solidFill>
                  <a:schemeClr val="tx1"/>
                </a:solidFill>
                <a:effectLst/>
                <a:latin typeface="+mn-lt"/>
                <a:ea typeface="+mn-ea"/>
                <a:cs typeface="+mn-cs"/>
              </a:rPr>
              <a:t>サービスは使うことができます。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が目指す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をベースとした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サービスなら、ブラウザさえあれば実行できますから、デバイスを選びません。</a:t>
            </a:r>
            <a:r>
              <a:rPr kumimoji="1" lang="en-US" altLang="ja-JP" sz="1200" kern="1200" dirty="0" smtClean="0">
                <a:solidFill>
                  <a:schemeClr val="tx1"/>
                </a:solidFill>
                <a:effectLst/>
                <a:latin typeface="+mn-lt"/>
                <a:ea typeface="+mn-ea"/>
                <a:cs typeface="+mn-cs"/>
              </a:rPr>
              <a:t>Mac</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iOS</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のデバイスでも動かすことができます。</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はまだ機能が充実しておらず、専用アプリに負ける部分もありますが、サービスによっては今でも充分に利用可能です。長期的に見た場合には、ベンダーを問わずに利用できる</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サービスにはメリットが大きいと考えられます。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ソフトウェアを開発する企業は、今、どのクライアントが次の市場を制覇するかを見極めようとしています。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41</a:t>
            </a:fld>
            <a:endParaRPr kumimoji="1" lang="ja-JP" altLang="en-US"/>
          </a:p>
        </p:txBody>
      </p:sp>
    </p:spTree>
    <p:extLst>
      <p:ext uri="{BB962C8B-B14F-4D97-AF65-F5344CB8AC3E}">
        <p14:creationId xmlns:p14="http://schemas.microsoft.com/office/powerpoint/2010/main" val="3963293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256196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ドコモ</a:t>
            </a:r>
            <a:r>
              <a:rPr kumimoji="1" lang="en-US" altLang="ja-JP" sz="1200" kern="1200" dirty="0" smtClean="0">
                <a:solidFill>
                  <a:schemeClr val="tx1"/>
                </a:solidFill>
                <a:effectLst/>
                <a:latin typeface="+mn-lt"/>
                <a:ea typeface="+mn-ea"/>
                <a:cs typeface="+mn-cs"/>
              </a:rPr>
              <a:t>5G</a:t>
            </a:r>
            <a:r>
              <a:rPr kumimoji="1" lang="ja-JP" altLang="en-US" sz="1200" kern="1200" dirty="0" smtClean="0">
                <a:solidFill>
                  <a:schemeClr val="tx1"/>
                </a:solidFill>
                <a:effectLst/>
                <a:latin typeface="+mn-lt"/>
                <a:ea typeface="+mn-ea"/>
                <a:cs typeface="+mn-cs"/>
              </a:rPr>
              <a:t>ホワイトペーパー</a:t>
            </a:r>
            <a:endParaRPr kumimoji="1" lang="en-US" altLang="ja-JP" dirty="0" smtClean="0"/>
          </a:p>
          <a:p>
            <a:r>
              <a:rPr kumimoji="1" lang="en-US" altLang="ja-JP" dirty="0" smtClean="0"/>
              <a:t>https://www.nttdocomo.co.jp/binary/pdf/corporate/technology/whitepaper_5g/DOCOMO_5G_White_PaperJP_20141006.pdf</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43</a:t>
            </a:fld>
            <a:endParaRPr kumimoji="1" lang="ja-JP" altLang="en-US"/>
          </a:p>
        </p:txBody>
      </p:sp>
    </p:spTree>
    <p:extLst>
      <p:ext uri="{BB962C8B-B14F-4D97-AF65-F5344CB8AC3E}">
        <p14:creationId xmlns:p14="http://schemas.microsoft.com/office/powerpoint/2010/main" val="3783203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44</a:t>
            </a:fld>
            <a:endParaRPr kumimoji="1" lang="ja-JP" altLang="en-US"/>
          </a:p>
        </p:txBody>
      </p:sp>
    </p:spTree>
    <p:extLst>
      <p:ext uri="{BB962C8B-B14F-4D97-AF65-F5344CB8AC3E}">
        <p14:creationId xmlns:p14="http://schemas.microsoft.com/office/powerpoint/2010/main" val="898510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1G</a:t>
            </a:r>
          </a:p>
          <a:p>
            <a:r>
              <a:rPr kumimoji="1" lang="en-US" altLang="ja-JP" dirty="0" smtClean="0"/>
              <a:t>1981</a:t>
            </a:r>
            <a:r>
              <a:rPr kumimoji="1" lang="ja-JP" altLang="en-US" dirty="0" smtClean="0"/>
              <a:t>年に欧州で</a:t>
            </a:r>
            <a:r>
              <a:rPr kumimoji="1" lang="en-US" altLang="ja-JP" dirty="0" smtClean="0"/>
              <a:t>NMT</a:t>
            </a:r>
            <a:r>
              <a:rPr kumimoji="1" lang="ja-JP" altLang="en-US" dirty="0" smtClean="0"/>
              <a:t>のサービスが開始</a:t>
            </a:r>
            <a:endParaRPr kumimoji="1" lang="en-US" altLang="ja-JP" dirty="0" smtClean="0"/>
          </a:p>
          <a:p>
            <a:endParaRPr kumimoji="1" lang="en-US" altLang="ja-JP" dirty="0" smtClean="0"/>
          </a:p>
          <a:p>
            <a:r>
              <a:rPr kumimoji="1" lang="en-US" altLang="ja-JP" dirty="0" smtClean="0"/>
              <a:t>2G</a:t>
            </a:r>
            <a:r>
              <a:rPr kumimoji="1" lang="ja-JP" altLang="en-US" dirty="0" smtClean="0"/>
              <a:t>（デジタル）</a:t>
            </a:r>
            <a:endParaRPr kumimoji="1" lang="en-US" altLang="ja-JP" dirty="0" smtClean="0"/>
          </a:p>
          <a:p>
            <a:r>
              <a:rPr kumimoji="1" lang="en-US" altLang="ja-JP" dirty="0" smtClean="0"/>
              <a:t>1992</a:t>
            </a:r>
            <a:r>
              <a:rPr kumimoji="1" lang="ja-JP" altLang="en-US" dirty="0" smtClean="0"/>
              <a:t>年ドイツで</a:t>
            </a:r>
            <a:r>
              <a:rPr kumimoji="1" lang="en-US" altLang="ja-JP" dirty="0" smtClean="0"/>
              <a:t>GSM</a:t>
            </a:r>
            <a:r>
              <a:rPr kumimoji="1" lang="ja-JP" altLang="en-US" dirty="0" smtClean="0"/>
              <a:t>のサービス開始</a:t>
            </a:r>
            <a:endParaRPr kumimoji="1" lang="en-US" altLang="ja-JP" dirty="0" smtClean="0"/>
          </a:p>
          <a:p>
            <a:r>
              <a:rPr kumimoji="1" lang="en-US" altLang="ja-JP" dirty="0" smtClean="0"/>
              <a:t>1993</a:t>
            </a:r>
            <a:r>
              <a:rPr kumimoji="1" lang="ja-JP" altLang="en-US" dirty="0" smtClean="0"/>
              <a:t>年ドコモが</a:t>
            </a:r>
            <a:r>
              <a:rPr kumimoji="1" lang="en-US" altLang="ja-JP" dirty="0" smtClean="0"/>
              <a:t>PDC</a:t>
            </a:r>
            <a:r>
              <a:rPr kumimoji="1" lang="ja-JP" altLang="en-US" dirty="0" smtClean="0"/>
              <a:t>サービスを開始　回線交換で</a:t>
            </a:r>
            <a:r>
              <a:rPr kumimoji="1" lang="en-US" altLang="ja-JP" dirty="0" smtClean="0"/>
              <a:t>9.6kbps</a:t>
            </a:r>
            <a:r>
              <a:rPr kumimoji="1" lang="ja-JP" altLang="en-US" dirty="0" err="1" smtClean="0"/>
              <a:t>、</a:t>
            </a:r>
            <a:r>
              <a:rPr kumimoji="1" lang="ja-JP" altLang="en-US" dirty="0" smtClean="0"/>
              <a:t>パケットで</a:t>
            </a:r>
            <a:r>
              <a:rPr kumimoji="1" lang="en-US" altLang="ja-JP" dirty="0" smtClean="0"/>
              <a:t>28.9kbps</a:t>
            </a:r>
          </a:p>
          <a:p>
            <a:r>
              <a:rPr kumimoji="1" lang="ja-JP" altLang="en-US" dirty="0" smtClean="0"/>
              <a:t>後に</a:t>
            </a:r>
            <a:r>
              <a:rPr kumimoji="1" lang="en-US" altLang="ja-JP" dirty="0" smtClean="0"/>
              <a:t>EDGE Evolution</a:t>
            </a:r>
            <a:r>
              <a:rPr kumimoji="1" lang="ja-JP" altLang="en-US" dirty="0" smtClean="0"/>
              <a:t>で</a:t>
            </a:r>
            <a:r>
              <a:rPr kumimoji="1" lang="en-US" altLang="ja-JP" dirty="0" smtClean="0"/>
              <a:t>1Mbps</a:t>
            </a:r>
            <a:r>
              <a:rPr kumimoji="1" lang="ja-JP" altLang="en-US" dirty="0" smtClean="0"/>
              <a:t>を達成</a:t>
            </a:r>
            <a:r>
              <a:rPr kumimoji="1" lang="en-US" altLang="ja-JP" dirty="0" smtClean="0"/>
              <a:t>(2009</a:t>
            </a:r>
            <a:r>
              <a:rPr kumimoji="1" lang="ja-JP" altLang="en-US" dirty="0" smtClean="0"/>
              <a:t>年</a:t>
            </a:r>
            <a:r>
              <a:rPr kumimoji="1" lang="en-US" altLang="ja-JP" dirty="0" smtClean="0"/>
              <a:t>?)</a:t>
            </a:r>
          </a:p>
          <a:p>
            <a:endParaRPr kumimoji="1" lang="en-US" altLang="ja-JP" dirty="0" smtClean="0"/>
          </a:p>
          <a:p>
            <a:r>
              <a:rPr kumimoji="1" lang="en-US" altLang="ja-JP" dirty="0" smtClean="0"/>
              <a:t>3G</a:t>
            </a:r>
          </a:p>
          <a:p>
            <a:r>
              <a:rPr kumimoji="1" lang="en-US" altLang="ja-JP" dirty="0" smtClean="0"/>
              <a:t>2001</a:t>
            </a:r>
            <a:r>
              <a:rPr kumimoji="1" lang="ja-JP" altLang="en-US" dirty="0" smtClean="0"/>
              <a:t>年ドコモが</a:t>
            </a:r>
            <a:r>
              <a:rPr kumimoji="1" lang="en-US" altLang="ja-JP" dirty="0" smtClean="0"/>
              <a:t>FOMA</a:t>
            </a:r>
            <a:r>
              <a:rPr kumimoji="1" lang="ja-JP" altLang="en-US" dirty="0" smtClean="0"/>
              <a:t>を開始　当初下り</a:t>
            </a:r>
            <a:r>
              <a:rPr kumimoji="1" lang="en-US" altLang="ja-JP" dirty="0" smtClean="0"/>
              <a:t>7.2Mbps</a:t>
            </a:r>
            <a:r>
              <a:rPr kumimoji="1" lang="ja-JP" altLang="en-US" dirty="0" err="1" smtClean="0"/>
              <a:t>、</a:t>
            </a:r>
            <a:r>
              <a:rPr kumimoji="1" lang="ja-JP" altLang="en-US" dirty="0" smtClean="0"/>
              <a:t>後に</a:t>
            </a:r>
            <a:r>
              <a:rPr kumimoji="1" lang="en-US" altLang="ja-JP" dirty="0" smtClean="0"/>
              <a:t>FOMA </a:t>
            </a:r>
            <a:r>
              <a:rPr kumimoji="1" lang="en-US" altLang="ja-JP" dirty="0" err="1" smtClean="0"/>
              <a:t>HighSpeed</a:t>
            </a:r>
            <a:r>
              <a:rPr kumimoji="1" lang="ja-JP" altLang="en-US" baseline="0" dirty="0" smtClean="0"/>
              <a:t> </a:t>
            </a:r>
            <a:r>
              <a:rPr kumimoji="1" lang="en-US" altLang="ja-JP" baseline="0" dirty="0" smtClean="0"/>
              <a:t>(HSDPA)</a:t>
            </a:r>
            <a:r>
              <a:rPr kumimoji="1" lang="ja-JP" altLang="en-US" baseline="0" dirty="0" smtClean="0"/>
              <a:t>で</a:t>
            </a:r>
            <a:r>
              <a:rPr kumimoji="1" lang="en-US" altLang="ja-JP" baseline="0" dirty="0" smtClean="0"/>
              <a:t>14Mbps</a:t>
            </a:r>
          </a:p>
          <a:p>
            <a:r>
              <a:rPr kumimoji="1" lang="en-US" altLang="ja-JP" baseline="0" dirty="0" smtClean="0"/>
              <a:t>HSDPA</a:t>
            </a:r>
            <a:r>
              <a:rPr kumimoji="1" lang="ja-JP" altLang="en-US" baseline="0" dirty="0" smtClean="0"/>
              <a:t>を</a:t>
            </a:r>
            <a:r>
              <a:rPr kumimoji="1" lang="en-US" altLang="ja-JP" baseline="0" dirty="0" smtClean="0"/>
              <a:t>3.5G</a:t>
            </a:r>
            <a:r>
              <a:rPr kumimoji="1" lang="ja-JP" altLang="en-US" baseline="0" dirty="0" smtClean="0"/>
              <a:t>と呼ぶこともある</a:t>
            </a:r>
            <a:endParaRPr kumimoji="1" lang="en-US" altLang="ja-JP" baseline="0" dirty="0" smtClean="0"/>
          </a:p>
          <a:p>
            <a:endParaRPr kumimoji="1" lang="en-US" altLang="ja-JP" baseline="0" dirty="0" smtClean="0"/>
          </a:p>
          <a:p>
            <a:r>
              <a:rPr kumimoji="1" lang="en-US" altLang="ja-JP" dirty="0" smtClean="0"/>
              <a:t>4G</a:t>
            </a:r>
          </a:p>
          <a:p>
            <a:r>
              <a:rPr kumimoji="1" lang="ja-JP" altLang="en-US" dirty="0" smtClean="0"/>
              <a:t>当初</a:t>
            </a:r>
            <a:r>
              <a:rPr kumimoji="1" lang="en-US" altLang="ja-JP" dirty="0" smtClean="0"/>
              <a:t>3.9G</a:t>
            </a:r>
            <a:r>
              <a:rPr kumimoji="1" lang="ja-JP" altLang="en-US" dirty="0" smtClean="0"/>
              <a:t>と呼ばれていたが、</a:t>
            </a:r>
            <a:r>
              <a:rPr kumimoji="1" lang="en-US" altLang="ja-JP" dirty="0" smtClean="0"/>
              <a:t>4G</a:t>
            </a:r>
            <a:r>
              <a:rPr kumimoji="1" lang="ja-JP" altLang="en-US" dirty="0" smtClean="0"/>
              <a:t>に変更</a:t>
            </a:r>
            <a:endParaRPr kumimoji="1" lang="en-US" altLang="ja-JP" dirty="0" smtClean="0"/>
          </a:p>
          <a:p>
            <a:r>
              <a:rPr kumimoji="1" lang="en-US" altLang="ja-JP" dirty="0" smtClean="0"/>
              <a:t>2010</a:t>
            </a:r>
            <a:r>
              <a:rPr kumimoji="1" lang="ja-JP" altLang="en-US" dirty="0" smtClean="0"/>
              <a:t>年ドコモが</a:t>
            </a:r>
            <a:r>
              <a:rPr kumimoji="1" lang="en-US" altLang="ja-JP" dirty="0" smtClean="0"/>
              <a:t>Xi</a:t>
            </a:r>
            <a:r>
              <a:rPr kumimoji="1" lang="ja-JP" altLang="en-US" dirty="0" smtClean="0"/>
              <a:t>サービスを開始　当初下り</a:t>
            </a:r>
            <a:r>
              <a:rPr kumimoji="1" lang="en-US" altLang="ja-JP" dirty="0" smtClean="0"/>
              <a:t>75Mbps</a:t>
            </a:r>
            <a:r>
              <a:rPr kumimoji="1" lang="ja-JP" altLang="en-US" dirty="0" err="1" smtClean="0"/>
              <a:t>、</a:t>
            </a:r>
            <a:r>
              <a:rPr kumimoji="1" lang="en-US" altLang="ja-JP" dirty="0" smtClean="0"/>
              <a:t>2</a:t>
            </a:r>
            <a:r>
              <a:rPr kumimoji="1" lang="ja-JP" altLang="en-US" dirty="0" smtClean="0"/>
              <a:t>年後に</a:t>
            </a:r>
            <a:r>
              <a:rPr kumimoji="1" lang="en-US" altLang="ja-JP" dirty="0" smtClean="0"/>
              <a:t>112.5Mbps</a:t>
            </a:r>
          </a:p>
          <a:p>
            <a:r>
              <a:rPr kumimoji="1" lang="en-US" altLang="ja-JP" dirty="0" smtClean="0"/>
              <a:t>2015</a:t>
            </a:r>
            <a:r>
              <a:rPr kumimoji="1" lang="ja-JP" altLang="en-US" dirty="0" smtClean="0"/>
              <a:t>年に</a:t>
            </a:r>
            <a:r>
              <a:rPr kumimoji="1" lang="en-US" altLang="ja-JP" dirty="0" smtClean="0"/>
              <a:t>Career Aggregation</a:t>
            </a:r>
            <a:r>
              <a:rPr kumimoji="1" lang="ja-JP" altLang="en-US" dirty="0" smtClean="0"/>
              <a:t>による</a:t>
            </a:r>
            <a:r>
              <a:rPr kumimoji="1" lang="en-US" altLang="ja-JP" dirty="0" smtClean="0"/>
              <a:t>225Mbps</a:t>
            </a:r>
            <a:r>
              <a:rPr kumimoji="1" lang="ja-JP" altLang="en-US" dirty="0" smtClean="0"/>
              <a:t>サービスを開始 </a:t>
            </a:r>
            <a:r>
              <a:rPr kumimoji="1" lang="en-US" altLang="ja-JP" dirty="0" smtClean="0"/>
              <a:t>(LTE</a:t>
            </a:r>
            <a:r>
              <a:rPr kumimoji="1" lang="ja-JP" altLang="en-US" dirty="0" smtClean="0"/>
              <a:t> </a:t>
            </a:r>
            <a:r>
              <a:rPr kumimoji="1" lang="en-US" altLang="ja-JP" dirty="0" smtClean="0"/>
              <a:t>Advanced)</a:t>
            </a:r>
          </a:p>
          <a:p>
            <a:endParaRPr kumimoji="1" lang="en-US" altLang="ja-JP" dirty="0" smtClean="0"/>
          </a:p>
          <a:p>
            <a:r>
              <a:rPr kumimoji="1" lang="en-US" altLang="ja-JP" dirty="0" smtClean="0"/>
              <a:t>5G</a:t>
            </a:r>
          </a:p>
          <a:p>
            <a:r>
              <a:rPr kumimoji="1" lang="en-US" altLang="ja-JP" dirty="0" smtClean="0"/>
              <a:t>2020</a:t>
            </a:r>
            <a:r>
              <a:rPr kumimoji="1" lang="ja-JP" altLang="en-US" dirty="0" smtClean="0"/>
              <a:t>年のサービス開始を目標</a:t>
            </a:r>
            <a:endParaRPr kumimoji="1" lang="en-US" altLang="ja-JP" dirty="0" smtClean="0"/>
          </a:p>
          <a:p>
            <a:r>
              <a:rPr kumimoji="1" lang="en-US" altLang="ja-JP" dirty="0" smtClean="0"/>
              <a:t>1Gbps (</a:t>
            </a:r>
            <a:r>
              <a:rPr kumimoji="1" lang="ja-JP" altLang="en-US" dirty="0" smtClean="0"/>
              <a:t>屋内では</a:t>
            </a:r>
            <a:r>
              <a:rPr kumimoji="1" lang="en-US" altLang="ja-JP" dirty="0" smtClean="0"/>
              <a:t>10Gbps)</a:t>
            </a:r>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1976874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46</a:t>
            </a:fld>
            <a:endParaRPr kumimoji="1" lang="ja-JP" altLang="en-US"/>
          </a:p>
        </p:txBody>
      </p:sp>
    </p:spTree>
    <p:extLst>
      <p:ext uri="{BB962C8B-B14F-4D97-AF65-F5344CB8AC3E}">
        <p14:creationId xmlns:p14="http://schemas.microsoft.com/office/powerpoint/2010/main" val="4241563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【図解】コレ１枚で分かる未来のオフィス・インフラ</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2020</a:t>
            </a:r>
            <a:r>
              <a:rPr kumimoji="1" lang="ja-JP" altLang="ja-JP" sz="1200" kern="1200" dirty="0" smtClean="0">
                <a:solidFill>
                  <a:schemeClr val="tx1"/>
                </a:solidFill>
                <a:effectLst/>
                <a:latin typeface="+mn-lt"/>
                <a:ea typeface="+mn-ea"/>
                <a:cs typeface="+mn-cs"/>
              </a:rPr>
              <a:t>年、モバイル・ネットワークの通信速度は、最大で</a:t>
            </a:r>
            <a:r>
              <a:rPr kumimoji="1" lang="en-US" altLang="ja-JP" sz="1200" kern="1200" dirty="0" smtClean="0">
                <a:solidFill>
                  <a:schemeClr val="tx1"/>
                </a:solidFill>
                <a:effectLst/>
                <a:latin typeface="+mn-lt"/>
                <a:ea typeface="+mn-ea"/>
                <a:cs typeface="+mn-cs"/>
              </a:rPr>
              <a:t>10Gb</a:t>
            </a:r>
            <a:r>
              <a:rPr kumimoji="1" lang="ja-JP" altLang="ja-JP" sz="1200" kern="1200" dirty="0" smtClean="0">
                <a:solidFill>
                  <a:schemeClr val="tx1"/>
                </a:solidFill>
                <a:effectLst/>
                <a:latin typeface="+mn-lt"/>
                <a:ea typeface="+mn-ea"/>
                <a:cs typeface="+mn-cs"/>
              </a:rPr>
              <a:t>、通信環境が悪い場合でも</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を確保できる</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（第５世代）通信が実用化しているでしょう。セキュリティも強化され、応答時間に影響する遅延時間も大幅に短縮されます。現在の通信規格である</a:t>
            </a:r>
            <a:r>
              <a:rPr kumimoji="1" lang="en-US" altLang="ja-JP" sz="1200" kern="1200" dirty="0" smtClean="0">
                <a:solidFill>
                  <a:schemeClr val="tx1"/>
                </a:solidFill>
                <a:effectLst/>
                <a:latin typeface="+mn-lt"/>
                <a:ea typeface="+mn-ea"/>
                <a:cs typeface="+mn-cs"/>
              </a:rPr>
              <a:t>4G</a:t>
            </a:r>
            <a:r>
              <a:rPr kumimoji="1" lang="ja-JP" altLang="ja-JP" sz="1200" kern="1200" dirty="0" smtClean="0">
                <a:solidFill>
                  <a:schemeClr val="tx1"/>
                </a:solidFill>
                <a:effectLst/>
                <a:latin typeface="+mn-lt"/>
                <a:ea typeface="+mn-ea"/>
                <a:cs typeface="+mn-cs"/>
              </a:rPr>
              <a:t>（第４世代）の通信速度は、最大で</a:t>
            </a:r>
            <a:r>
              <a:rPr kumimoji="1" lang="en-US" altLang="ja-JP" sz="1200" kern="1200" dirty="0" smtClean="0">
                <a:solidFill>
                  <a:schemeClr val="tx1"/>
                </a:solidFill>
                <a:effectLst/>
                <a:latin typeface="+mn-lt"/>
                <a:ea typeface="+mn-ea"/>
                <a:cs typeface="+mn-cs"/>
              </a:rPr>
              <a:t>100Mb</a:t>
            </a:r>
            <a:r>
              <a:rPr kumimoji="1" lang="ja-JP" altLang="ja-JP" sz="1200" kern="1200" dirty="0" smtClean="0">
                <a:solidFill>
                  <a:schemeClr val="tx1"/>
                </a:solidFill>
                <a:effectLst/>
                <a:latin typeface="+mn-lt"/>
                <a:ea typeface="+mn-ea"/>
                <a:cs typeface="+mn-cs"/>
              </a:rPr>
              <a:t>、その</a:t>
            </a:r>
            <a:r>
              <a:rPr kumimoji="1" lang="en-US" altLang="ja-JP" sz="1200" kern="1200" dirty="0" smtClean="0">
                <a:solidFill>
                  <a:schemeClr val="tx1"/>
                </a:solidFill>
                <a:effectLst/>
                <a:latin typeface="+mn-lt"/>
                <a:ea typeface="+mn-ea"/>
                <a:cs typeface="+mn-cs"/>
              </a:rPr>
              <a:t>100</a:t>
            </a:r>
            <a:r>
              <a:rPr kumimoji="1" lang="ja-JP" altLang="ja-JP" sz="1200" kern="1200" dirty="0" smtClean="0">
                <a:solidFill>
                  <a:schemeClr val="tx1"/>
                </a:solidFill>
                <a:effectLst/>
                <a:latin typeface="+mn-lt"/>
                <a:ea typeface="+mn-ea"/>
                <a:cs typeface="+mn-cs"/>
              </a:rPr>
              <a:t>倍の通信速度が実現しています。企業内のネットワークと遜色のない使い勝手を手に入れることができます。</a:t>
            </a:r>
          </a:p>
          <a:p>
            <a:r>
              <a:rPr kumimoji="1" lang="ja-JP" altLang="ja-JP" sz="1200" kern="1200" dirty="0" smtClean="0">
                <a:solidFill>
                  <a:schemeClr val="tx1"/>
                </a:solidFill>
                <a:effectLst/>
                <a:latin typeface="+mn-lt"/>
                <a:ea typeface="+mn-ea"/>
                <a:cs typeface="+mn-cs"/>
              </a:rPr>
              <a:t>企業は、クラウド上に自社専用のサーバーや仮想データセンターを持ち、業務で使うアプリーションは、そこで稼働します。また、</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の利用が拡大し、</a:t>
            </a:r>
            <a:r>
              <a:rPr kumimoji="1" lang="en-US" altLang="ja-JP" sz="1200" kern="1200" dirty="0" smtClean="0">
                <a:solidFill>
                  <a:schemeClr val="tx1"/>
                </a:solidFill>
                <a:effectLst/>
                <a:latin typeface="+mn-lt"/>
                <a:ea typeface="+mn-ea"/>
                <a:cs typeface="+mn-cs"/>
              </a:rPr>
              <a:t>ERP</a:t>
            </a:r>
            <a:r>
              <a:rPr kumimoji="1" lang="ja-JP" altLang="ja-JP" sz="1200" kern="1200" dirty="0" smtClean="0">
                <a:solidFill>
                  <a:schemeClr val="tx1"/>
                </a:solidFill>
                <a:effectLst/>
                <a:latin typeface="+mn-lt"/>
                <a:ea typeface="+mn-ea"/>
                <a:cs typeface="+mn-cs"/>
              </a:rPr>
              <a:t>などの基幹業務での利用も拡大しています。これにより、導入や運用管理に関わる負担を大幅に削減すると共に、常に新しいテクノロジーを使い、変化への即応力を高めてゆくことが可能となります。アプリケーション開発は、</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API</a:t>
            </a:r>
            <a:r>
              <a:rPr kumimoji="1" lang="ja-JP" altLang="ja-JP" sz="1200" kern="1200" dirty="0" smtClean="0">
                <a:solidFill>
                  <a:schemeClr val="tx1"/>
                </a:solidFill>
                <a:effectLst/>
                <a:latin typeface="+mn-lt"/>
                <a:ea typeface="+mn-ea"/>
                <a:cs typeface="+mn-cs"/>
              </a:rPr>
              <a:t>（アプリケーション・プログラムを他のプログラムから操作、利用する仕組み）と</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上の様々な機能モジュールを組み合わせて開発することが当たり前になっているかもしれません。</a:t>
            </a:r>
          </a:p>
          <a:p>
            <a:r>
              <a:rPr kumimoji="1" lang="ja-JP" altLang="ja-JP" sz="1200" kern="1200" dirty="0" smtClean="0">
                <a:solidFill>
                  <a:schemeClr val="tx1"/>
                </a:solidFill>
                <a:effectLst/>
                <a:latin typeface="+mn-lt"/>
                <a:ea typeface="+mn-ea"/>
                <a:cs typeface="+mn-cs"/>
              </a:rPr>
              <a:t>私たちは、クライアント・デバイスから、</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ネットワークを介して、クラウドにアクセスします。クラウドには、自分のパーソナル・デスクトップやデータ・スペースが置かれ、クライアント・デバイスは、それにアクセスするための通信機能と表示や入出力装置としての役割を果たします。ノート</a:t>
            </a:r>
            <a:r>
              <a:rPr kumimoji="1" lang="en-US" altLang="ja-JP" sz="1200" kern="1200" dirty="0" smtClean="0">
                <a:solidFill>
                  <a:schemeClr val="tx1"/>
                </a:solidFill>
                <a:effectLst/>
                <a:latin typeface="+mn-lt"/>
                <a:ea typeface="+mn-ea"/>
                <a:cs typeface="+mn-cs"/>
              </a:rPr>
              <a:t>PC</a:t>
            </a:r>
            <a:r>
              <a:rPr kumimoji="1" lang="ja-JP" altLang="ja-JP" sz="1200" kern="1200" dirty="0" smtClean="0">
                <a:solidFill>
                  <a:schemeClr val="tx1"/>
                </a:solidFill>
                <a:effectLst/>
                <a:latin typeface="+mn-lt"/>
                <a:ea typeface="+mn-ea"/>
                <a:cs typeface="+mn-cs"/>
              </a:rPr>
              <a:t>型やタブレット型、スマートフォン型など、使う場所や目的に応じて、使い分けることになるでしょう。そこにプログラムやデータを保管することはありません。クラウド上のパーソナル・デスクトップは、クラウド上の様々なサービスとシームレスに連動し、多様なサービスと膨大なデータを駆使した仕事の進め方が当たり前となっています。</a:t>
            </a:r>
          </a:p>
          <a:p>
            <a:r>
              <a:rPr kumimoji="1" lang="ja-JP" altLang="ja-JP" sz="1200" kern="1200" dirty="0" smtClean="0">
                <a:solidFill>
                  <a:schemeClr val="tx1"/>
                </a:solidFill>
                <a:effectLst/>
                <a:latin typeface="+mn-lt"/>
                <a:ea typeface="+mn-ea"/>
                <a:cs typeface="+mn-cs"/>
              </a:rPr>
              <a:t>クライアント・デバイスは、ペンやノートと同じように、自分の嗜好に合わせたものを個人で所有することが当たり前になるかもしれません。それは、ワークスタイルやライフスタイルの多様化がすすむためです。例えば、</a:t>
            </a:r>
            <a:r>
              <a:rPr kumimoji="1" lang="en-US" altLang="ja-JP" sz="1200" kern="1200" dirty="0" smtClean="0">
                <a:solidFill>
                  <a:schemeClr val="tx1"/>
                </a:solidFill>
                <a:effectLst/>
                <a:latin typeface="+mn-lt"/>
                <a:ea typeface="+mn-ea"/>
                <a:cs typeface="+mn-cs"/>
              </a:rPr>
              <a:t>5G</a:t>
            </a:r>
            <a:r>
              <a:rPr kumimoji="1" lang="ja-JP" altLang="ja-JP" sz="1200" kern="1200" dirty="0" smtClean="0">
                <a:solidFill>
                  <a:schemeClr val="tx1"/>
                </a:solidFill>
                <a:effectLst/>
                <a:latin typeface="+mn-lt"/>
                <a:ea typeface="+mn-ea"/>
                <a:cs typeface="+mn-cs"/>
              </a:rPr>
              <a:t>通信を介してやクラウド上のサービスを快適に使えるようになれば、自宅や外出先でもオフィスと遜色なく仕事ができるようになります。また、「</a:t>
            </a:r>
            <a:r>
              <a:rPr kumimoji="1" lang="en-US" altLang="ja-JP" sz="1200" kern="1200" dirty="0" smtClean="0">
                <a:solidFill>
                  <a:schemeClr val="tx1"/>
                </a:solidFill>
                <a:effectLst/>
                <a:latin typeface="+mn-lt"/>
                <a:ea typeface="+mn-ea"/>
                <a:cs typeface="+mn-cs"/>
              </a:rPr>
              <a:t>Web</a:t>
            </a:r>
            <a:r>
              <a:rPr kumimoji="1" lang="ja-JP" altLang="ja-JP" sz="1200" kern="1200" dirty="0" smtClean="0">
                <a:solidFill>
                  <a:schemeClr val="tx1"/>
                </a:solidFill>
                <a:effectLst/>
                <a:latin typeface="+mn-lt"/>
                <a:ea typeface="+mn-ea"/>
                <a:cs typeface="+mn-cs"/>
              </a:rPr>
              <a:t>会議」サービスを使えば、打ち合わせも可能です。さらに、非営利組織や地域コミュニティ、他の業務との副業も許容されるようになるでしょう。そうなれば、それぞれの組織の仮想データセンターやクラウド・サービスへのアクセスが必要となります。そうなると、特定の会社が支給するデバイスという考え方は、おかしな話になります。</a:t>
            </a:r>
          </a:p>
          <a:p>
            <a:r>
              <a:rPr kumimoji="1" lang="ja-JP" altLang="ja-JP" sz="1200" kern="1200" dirty="0" smtClean="0">
                <a:solidFill>
                  <a:schemeClr val="tx1"/>
                </a:solidFill>
                <a:effectLst/>
                <a:latin typeface="+mn-lt"/>
                <a:ea typeface="+mn-ea"/>
                <a:cs typeface="+mn-cs"/>
              </a:rPr>
              <a:t>つまり、「会社の仕事ではなく自分の仕事のひとつとして会社の仕事が存在する」と言った新しい労働についての考え方への転換が行われることを意味します。そのとき、クライアント・デバイスは、「自分の仕事の道具」として存在することになります。</a:t>
            </a:r>
          </a:p>
          <a:p>
            <a:r>
              <a:rPr kumimoji="1" lang="ja-JP" altLang="ja-JP" sz="1200" kern="1200" dirty="0" smtClean="0">
                <a:solidFill>
                  <a:schemeClr val="tx1"/>
                </a:solidFill>
                <a:effectLst/>
                <a:latin typeface="+mn-lt"/>
                <a:ea typeface="+mn-ea"/>
                <a:cs typeface="+mn-cs"/>
              </a:rPr>
              <a:t>こうなると、企業内のシステム・インフラは、必要ありません。社内のネットワーク、自社所有のサーバーやストレージは、資産を増やし運用管理負担をもたらすやっかいな存在となっているかもしれません。</a:t>
            </a:r>
          </a:p>
          <a:p>
            <a:r>
              <a:rPr kumimoji="1" lang="ja-JP" altLang="ja-JP" sz="1200" kern="1200" dirty="0" smtClean="0">
                <a:solidFill>
                  <a:schemeClr val="tx1"/>
                </a:solidFill>
                <a:effectLst/>
                <a:latin typeface="+mn-lt"/>
                <a:ea typeface="+mn-ea"/>
                <a:cs typeface="+mn-cs"/>
              </a:rPr>
              <a:t>インフラ構築の需要は、クラウド・サービスを提供する事業者からは継続するでしょう。しかし、ユーザー企業からの需要は、なくなってしまうかもしれません。一方で、このような新しい時代のインフラをどのように使いこなすか、そのためのビジネス・プロセスやワークスタイル、そして、システム環境の整備や設定といった上流のニーズは、ますます重要となります。インフラ・ビジネスは、そんな大きな転換を求められてゆくかもしれません。</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47</a:t>
            </a:fld>
            <a:endParaRPr kumimoji="1" lang="ja-JP" altLang="en-US"/>
          </a:p>
        </p:txBody>
      </p:sp>
    </p:spTree>
    <p:extLst>
      <p:ext uri="{BB962C8B-B14F-4D97-AF65-F5344CB8AC3E}">
        <p14:creationId xmlns:p14="http://schemas.microsoft.com/office/powerpoint/2010/main" val="1301520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WiFi</a:t>
            </a:r>
            <a:r>
              <a:rPr kumimoji="1" lang="ja-JP" altLang="en-US" dirty="0" smtClean="0"/>
              <a:t>の分野でも、新しい通信規格の開発が進んでいます。</a:t>
            </a:r>
            <a:endParaRPr kumimoji="1" lang="en-US" altLang="ja-JP" dirty="0" smtClean="0"/>
          </a:p>
          <a:p>
            <a:endParaRPr kumimoji="1" lang="en-US" altLang="ja-JP" dirty="0" smtClean="0"/>
          </a:p>
          <a:p>
            <a:r>
              <a:rPr kumimoji="1" lang="en-US" altLang="ja-JP" dirty="0" smtClean="0"/>
              <a:t>http://</a:t>
            </a:r>
            <a:r>
              <a:rPr kumimoji="1" lang="en-US" altLang="ja-JP" dirty="0" err="1" smtClean="0"/>
              <a:t>japanese.engadget.com</a:t>
            </a:r>
            <a:r>
              <a:rPr kumimoji="1" lang="en-US" altLang="ja-JP" dirty="0" smtClean="0"/>
              <a:t>/2016/01/05/802-11ah-wi-fi-halow-900mhz-iot/</a:t>
            </a:r>
          </a:p>
          <a:p>
            <a:endParaRPr kumimoji="1" lang="en-US" altLang="ja-JP" dirty="0" smtClean="0"/>
          </a:p>
          <a:p>
            <a:r>
              <a:rPr kumimoji="1" lang="en-US" altLang="ja-JP" sz="1200" kern="1200" dirty="0" smtClean="0">
                <a:solidFill>
                  <a:schemeClr val="tx1"/>
                </a:solidFill>
                <a:latin typeface="+mn-lt"/>
                <a:ea typeface="+mn-ea"/>
                <a:cs typeface="+mn-cs"/>
              </a:rPr>
              <a:t>802.11ah</a:t>
            </a:r>
            <a:r>
              <a:rPr kumimoji="1" lang="ja-JP" altLang="en-US" sz="1200" kern="1200" dirty="0" smtClean="0">
                <a:solidFill>
                  <a:schemeClr val="tx1"/>
                </a:solidFill>
                <a:latin typeface="+mn-lt"/>
                <a:ea typeface="+mn-ea"/>
                <a:cs typeface="+mn-cs"/>
              </a:rPr>
              <a:t>の特徴は、従来の</a:t>
            </a:r>
            <a:r>
              <a:rPr kumimoji="1" lang="en-US" altLang="ja-JP" sz="1200" kern="1200" dirty="0" err="1" smtClean="0">
                <a:solidFill>
                  <a:schemeClr val="tx1"/>
                </a:solidFill>
                <a:latin typeface="+mn-lt"/>
                <a:ea typeface="+mn-ea"/>
                <a:cs typeface="+mn-cs"/>
              </a:rPr>
              <a:t>WiFi</a:t>
            </a:r>
            <a:r>
              <a:rPr kumimoji="1" lang="ja-JP" altLang="en-US" sz="1200" kern="1200" dirty="0" smtClean="0">
                <a:solidFill>
                  <a:schemeClr val="tx1"/>
                </a:solidFill>
                <a:latin typeface="+mn-lt"/>
                <a:ea typeface="+mn-ea"/>
                <a:cs typeface="+mn-cs"/>
              </a:rPr>
              <a:t>よりも広い通信範囲と届きやすさ、消費電力の低さ、ひとつのアクセスポイントに数千の機器が接続できる利用効率の高さなど。スマートホームや産業向けセンサ、ウェアラブル機器など、いわゆる</a:t>
            </a:r>
            <a:r>
              <a:rPr kumimoji="1" lang="en-US" altLang="ja-JP" sz="1200" kern="1200" dirty="0" err="1" smtClean="0">
                <a:solidFill>
                  <a:schemeClr val="tx1"/>
                </a:solidFill>
                <a:latin typeface="+mn-lt"/>
                <a:ea typeface="+mn-ea"/>
                <a:cs typeface="+mn-cs"/>
              </a:rPr>
              <a:t>IoT</a:t>
            </a:r>
            <a:r>
              <a:rPr kumimoji="1" lang="ja-JP" altLang="en-US" sz="1200" kern="1200" dirty="0" smtClean="0">
                <a:solidFill>
                  <a:schemeClr val="tx1"/>
                </a:solidFill>
                <a:latin typeface="+mn-lt"/>
                <a:ea typeface="+mn-ea"/>
                <a:cs typeface="+mn-cs"/>
              </a:rPr>
              <a:t>分野を狙った</a:t>
            </a:r>
            <a:r>
              <a:rPr kumimoji="1" lang="en-US" altLang="ja-JP" sz="1200" kern="1200" dirty="0" err="1" smtClean="0">
                <a:solidFill>
                  <a:schemeClr val="tx1"/>
                </a:solidFill>
                <a:latin typeface="+mn-lt"/>
                <a:ea typeface="+mn-ea"/>
                <a:cs typeface="+mn-cs"/>
              </a:rPr>
              <a:t>WiFi</a:t>
            </a:r>
            <a:r>
              <a:rPr kumimoji="1" lang="ja-JP" altLang="en-US" sz="1200" kern="1200" dirty="0" smtClean="0">
                <a:solidFill>
                  <a:schemeClr val="tx1"/>
                </a:solidFill>
                <a:latin typeface="+mn-lt"/>
                <a:ea typeface="+mn-ea"/>
                <a:cs typeface="+mn-cs"/>
              </a:rPr>
              <a:t>規格です。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最大到達距離は</a:t>
            </a:r>
            <a:r>
              <a:rPr kumimoji="1" lang="en-US" altLang="ja-JP" sz="1200" kern="1200" dirty="0" smtClean="0">
                <a:solidFill>
                  <a:schemeClr val="tx1"/>
                </a:solidFill>
                <a:latin typeface="+mn-lt"/>
                <a:ea typeface="+mn-ea"/>
                <a:cs typeface="+mn-cs"/>
              </a:rPr>
              <a:t>1km</a:t>
            </a:r>
            <a:r>
              <a:rPr kumimoji="1" lang="ja-JP" altLang="en-US" sz="1200" kern="1200" dirty="0" smtClean="0">
                <a:solidFill>
                  <a:schemeClr val="tx1"/>
                </a:solidFill>
                <a:latin typeface="+mn-lt"/>
                <a:ea typeface="+mn-ea"/>
                <a:cs typeface="+mn-cs"/>
              </a:rPr>
              <a:t>、最大速度は</a:t>
            </a:r>
            <a:r>
              <a:rPr kumimoji="1" lang="it-IT" altLang="ja-JP" sz="1200" kern="1200" dirty="0" smtClean="0">
                <a:solidFill>
                  <a:schemeClr val="tx1"/>
                </a:solidFill>
                <a:latin typeface="+mn-lt"/>
                <a:ea typeface="+mn-ea"/>
                <a:cs typeface="+mn-cs"/>
              </a:rPr>
              <a:t>7.8Mbps</a:t>
            </a:r>
            <a:r>
              <a:rPr kumimoji="1" lang="ja-JP" altLang="en-US" sz="1200" kern="1200" dirty="0" smtClean="0">
                <a:solidFill>
                  <a:schemeClr val="tx1"/>
                </a:solidFill>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48</a:t>
            </a:fld>
            <a:endParaRPr kumimoji="1" lang="ja-JP" altLang="en-US"/>
          </a:p>
        </p:txBody>
      </p:sp>
    </p:spTree>
    <p:extLst>
      <p:ext uri="{BB962C8B-B14F-4D97-AF65-F5344CB8AC3E}">
        <p14:creationId xmlns:p14="http://schemas.microsoft.com/office/powerpoint/2010/main" val="200057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出現は、これまでの人間とコンピュータの関係を一変させました。クラウドと共に発展してきたモバイル・デバイスは、従来では考えられなかったほどの膨大な処理能力と記憶容量を背景に、誰もが簡単に使える高度な操作性や表現力も兼ね備えています。これに、ウェアラブル・デバイスが加わることで、</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利用の裾野は大きく広がり、新たな用途や新しいビジネスの可能性が生まれつつあります。</a:t>
            </a:r>
          </a:p>
          <a:p>
            <a:r>
              <a:rPr kumimoji="1" lang="ja-JP" altLang="ja-JP" sz="1200" kern="1200" dirty="0" smtClean="0">
                <a:solidFill>
                  <a:schemeClr val="tx1"/>
                </a:solidFill>
                <a:effectLst/>
                <a:latin typeface="+mn-lt"/>
                <a:ea typeface="+mn-ea"/>
                <a:cs typeface="+mn-cs"/>
              </a:rPr>
              <a:t>モバイル・デバイスが進化するにつれ、パソコンでしかできないことはどんどん減り、モバイルでもできることが増えています。今では、位置情報の活用や</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の発信、センサーとしての活用など、パソコンではできないことが、逆にどんどん増えています。</a:t>
            </a:r>
          </a:p>
          <a:p>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パソコンへのベンダーロックインから逃れたクライアント・プラットフォームは、やがては</a:t>
            </a:r>
            <a:r>
              <a:rPr kumimoji="1" lang="en-US" altLang="ja-JP" sz="1200" kern="1200" dirty="0" smtClean="0">
                <a:solidFill>
                  <a:schemeClr val="tx1"/>
                </a:solidFill>
                <a:effectLst/>
                <a:latin typeface="+mn-lt"/>
                <a:ea typeface="+mn-ea"/>
                <a:cs typeface="+mn-cs"/>
              </a:rPr>
              <a:t>HTML5</a:t>
            </a:r>
            <a:r>
              <a:rPr kumimoji="1" lang="ja-JP" altLang="ja-JP" sz="1200" kern="1200" dirty="0" smtClean="0">
                <a:solidFill>
                  <a:schemeClr val="tx1"/>
                </a:solidFill>
                <a:effectLst/>
                <a:latin typeface="+mn-lt"/>
                <a:ea typeface="+mn-ea"/>
                <a:cs typeface="+mn-cs"/>
              </a:rPr>
              <a:t>に収束していくでしょう。そうなると、これからのクラウド・サービスは、パソコンベースでは無く、新たなクライアント・プラットフォーム＝モバイルを前提に構築されていきます。これがモバイルシフトの動きです。</a:t>
            </a:r>
          </a:p>
          <a:p>
            <a:r>
              <a:rPr kumimoji="1" lang="ja-JP" altLang="ja-JP" sz="1200" kern="1200" dirty="0" smtClean="0">
                <a:solidFill>
                  <a:schemeClr val="tx1"/>
                </a:solidFill>
                <a:effectLst/>
                <a:latin typeface="+mn-lt"/>
                <a:ea typeface="+mn-ea"/>
                <a:cs typeface="+mn-cs"/>
              </a:rPr>
              <a:t>その結果、新規のサービスを設計する場合には、まずモバイルでの活用を最初に考えるべきであるという認識が広がっています。モバイルの方が、ユーザー数が多いことに加え、最初からモバイル・デバイスの小さな画面に収まるように画面や操作方法を設計しておけば、大画面のデバイスにも容易に対応できるからです。これがモバイルファースト（モバイルを最初に）です。</a:t>
            </a:r>
          </a:p>
          <a:p>
            <a:r>
              <a:rPr kumimoji="1" lang="ja-JP" altLang="ja-JP" sz="1200" kern="1200" dirty="0" smtClean="0">
                <a:solidFill>
                  <a:schemeClr val="tx1"/>
                </a:solidFill>
                <a:effectLst/>
                <a:latin typeface="+mn-lt"/>
                <a:ea typeface="+mn-ea"/>
                <a:cs typeface="+mn-cs"/>
              </a:rPr>
              <a:t>企業情報システムにも、この波は押し寄せています。これまでと同様に</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主体のシステムでは、ユーザーが納得してくれないかも知れません。時代は、そんな選択を迫っているのです。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93043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モバイルが、パソコンと異なる大きな特徴のひとつに位置情報を使えることがあります。例えば、モバイルの代表格であるスマートフォンには、位置情報を取得する</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Global Positioning Systems</a:t>
            </a:r>
            <a:r>
              <a:rPr kumimoji="1" lang="ja-JP" altLang="ja-JP" sz="1200" kern="1200" dirty="0" smtClean="0">
                <a:solidFill>
                  <a:schemeClr val="tx1"/>
                </a:solidFill>
                <a:effectLst/>
                <a:latin typeface="+mn-lt"/>
                <a:ea typeface="+mn-ea"/>
                <a:cs typeface="+mn-cs"/>
              </a:rPr>
              <a:t>）機能が組み込まれています。また、常に携帯し常にインターネットに繋がっています。据え付けタイプのパソコンでは、このようなサービスを利用することはできません。また、持ち運びができるノートパソコンも</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機能を搭載しているものはほとんどなく、簡単には使えません。</a:t>
            </a:r>
          </a:p>
          <a:p>
            <a:r>
              <a:rPr kumimoji="1" lang="ja-JP" altLang="ja-JP" sz="1200" kern="1200" dirty="0" smtClean="0">
                <a:solidFill>
                  <a:schemeClr val="tx1"/>
                </a:solidFill>
                <a:effectLst/>
                <a:latin typeface="+mn-lt"/>
                <a:ea typeface="+mn-ea"/>
                <a:cs typeface="+mn-cs"/>
              </a:rPr>
              <a:t>例えば、昔は、地図は書店で購入するものでしたが、今ではスマートフォンで地図を閲覧できるようになりました。また、</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とスマートフォンに内蔵されたコンパス機能を利用して、自分の現在位置やどちらを向いているかを知ることができます。</a:t>
            </a:r>
          </a:p>
          <a:p>
            <a:r>
              <a:rPr kumimoji="1" lang="ja-JP" altLang="ja-JP" sz="1200" kern="1200" dirty="0" smtClean="0">
                <a:solidFill>
                  <a:schemeClr val="tx1"/>
                </a:solidFill>
                <a:effectLst/>
                <a:latin typeface="+mn-lt"/>
                <a:ea typeface="+mn-ea"/>
                <a:cs typeface="+mn-cs"/>
              </a:rPr>
              <a:t>これら機能を利用して、待ち合わせの相手とお互いに自分の位置情報を知らせあって行き違いにならないようにすることもできるようになりました。また、周辺のお勧めのお店を探すことや、知らない土地でタクシー会社に自分の位置情報を知らせ、確実に向かえに来てくれるサービスも登場しています。</a:t>
            </a:r>
          </a:p>
          <a:p>
            <a:r>
              <a:rPr kumimoji="1" lang="ja-JP" altLang="ja-JP" sz="1200" kern="1200" dirty="0" smtClean="0">
                <a:solidFill>
                  <a:schemeClr val="tx1"/>
                </a:solidFill>
                <a:effectLst/>
                <a:latin typeface="+mn-lt"/>
                <a:ea typeface="+mn-ea"/>
                <a:cs typeface="+mn-cs"/>
              </a:rPr>
              <a:t>最近では、カーナビも、スマートフォンやタブレットで使えるようになりました。インターネットにつながっているので、移動先でお勧めレストランが紹介され割引クーポンを受け取ることもできます。また、その時々の催しの紹介、レストランや宿泊施設の予約、観光ツアーの予約などもできるようになりました。</a:t>
            </a:r>
          </a:p>
          <a:p>
            <a:r>
              <a:rPr kumimoji="1" lang="ja-JP" altLang="ja-JP" sz="1200" kern="1200" dirty="0" smtClean="0">
                <a:solidFill>
                  <a:schemeClr val="tx1"/>
                </a:solidFill>
                <a:effectLst/>
                <a:latin typeface="+mn-lt"/>
                <a:ea typeface="+mn-ea"/>
                <a:cs typeface="+mn-cs"/>
              </a:rPr>
              <a:t>また、代表的な地図サービスである</a:t>
            </a:r>
            <a:r>
              <a:rPr kumimoji="1" lang="en-US" altLang="ja-JP" sz="1200" kern="1200" dirty="0" smtClean="0">
                <a:solidFill>
                  <a:schemeClr val="tx1"/>
                </a:solidFill>
                <a:effectLst/>
                <a:latin typeface="+mn-lt"/>
                <a:ea typeface="+mn-ea"/>
                <a:cs typeface="+mn-cs"/>
              </a:rPr>
              <a:t>Google Maps</a:t>
            </a:r>
            <a:r>
              <a:rPr kumimoji="1" lang="ja-JP" altLang="ja-JP" sz="1200" kern="1200" dirty="0" smtClean="0">
                <a:solidFill>
                  <a:schemeClr val="tx1"/>
                </a:solidFill>
                <a:effectLst/>
                <a:latin typeface="+mn-lt"/>
                <a:ea typeface="+mn-ea"/>
                <a:cs typeface="+mn-cs"/>
              </a:rPr>
              <a:t>では、膨大な数のスマートフォン・ユーザーの位置情報と移動履歴を匿名で取得し、それを解析することで、道路の渋滞状況を地図上に表示してくれるサービスも提供しています。</a:t>
            </a:r>
          </a:p>
          <a:p>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54440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外出先で何かを見つけたり思いついたりすると、すぐに投稿し、いろいろな人に知らせることができるのも、モバイルの使い方です。このように、一般の人が情報を発信できる仕組みは、</a:t>
            </a:r>
            <a:r>
              <a:rPr kumimoji="1" lang="en-US" altLang="ja-JP" sz="1200" kern="1200" dirty="0" smtClean="0">
                <a:solidFill>
                  <a:schemeClr val="tx1"/>
                </a:solidFill>
                <a:effectLst/>
                <a:latin typeface="+mn-lt"/>
                <a:ea typeface="+mn-ea"/>
                <a:cs typeface="+mn-cs"/>
              </a:rPr>
              <a:t>UGM </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User Generated Media</a:t>
            </a:r>
            <a:r>
              <a:rPr kumimoji="1" lang="ja-JP" altLang="ja-JP" sz="1200" kern="1200" dirty="0" smtClean="0">
                <a:solidFill>
                  <a:schemeClr val="tx1"/>
                </a:solidFill>
                <a:effectLst/>
                <a:latin typeface="+mn-lt"/>
                <a:ea typeface="+mn-ea"/>
                <a:cs typeface="+mn-cs"/>
              </a:rPr>
              <a:t>）と呼ばれています。</a:t>
            </a:r>
          </a:p>
          <a:p>
            <a:r>
              <a:rPr kumimoji="1" lang="ja-JP" altLang="ja-JP" sz="1200" kern="1200" dirty="0" smtClean="0">
                <a:solidFill>
                  <a:schemeClr val="tx1"/>
                </a:solidFill>
                <a:effectLst/>
                <a:latin typeface="+mn-lt"/>
                <a:ea typeface="+mn-ea"/>
                <a:cs typeface="+mn-cs"/>
              </a:rPr>
              <a:t>インターネットが普及しはじめた頃、企業などがホームページで情報を一方的に発信するのが一般的でした。しかし、ブログや口コミサイトなどが登場し、だれもが情報を投稿し公開できるようになったのです。さらに、発信した情報にコメントをつける仕組みが登場しました。このような、一方的な発信から双方にやり取りができる仕組みへの進化は、当時</a:t>
            </a:r>
            <a:r>
              <a:rPr kumimoji="1" lang="en-US" altLang="ja-JP" sz="1200" kern="1200" dirty="0" smtClean="0">
                <a:solidFill>
                  <a:schemeClr val="tx1"/>
                </a:solidFill>
                <a:effectLst/>
                <a:latin typeface="+mn-lt"/>
                <a:ea typeface="+mn-ea"/>
                <a:cs typeface="+mn-cs"/>
              </a:rPr>
              <a:t>Web2.0</a:t>
            </a:r>
            <a:r>
              <a:rPr kumimoji="1" lang="ja-JP" altLang="ja-JP" sz="1200" kern="1200" dirty="0" smtClean="0">
                <a:solidFill>
                  <a:schemeClr val="tx1"/>
                </a:solidFill>
                <a:effectLst/>
                <a:latin typeface="+mn-lt"/>
                <a:ea typeface="+mn-ea"/>
                <a:cs typeface="+mn-cs"/>
              </a:rPr>
              <a:t>と言われていました。</a:t>
            </a:r>
            <a:r>
              <a:rPr kumimoji="1" lang="en-US" altLang="ja-JP" sz="1200" kern="1200" dirty="0" smtClean="0">
                <a:solidFill>
                  <a:schemeClr val="tx1"/>
                </a:solidFill>
                <a:effectLst/>
                <a:latin typeface="+mn-lt"/>
                <a:ea typeface="+mn-ea"/>
                <a:cs typeface="+mn-cs"/>
              </a:rPr>
              <a:t>2001</a:t>
            </a:r>
            <a:r>
              <a:rPr kumimoji="1" lang="ja-JP" altLang="ja-JP" sz="1200" kern="1200" dirty="0" smtClean="0">
                <a:solidFill>
                  <a:schemeClr val="tx1"/>
                </a:solidFill>
                <a:effectLst/>
                <a:latin typeface="+mn-lt"/>
                <a:ea typeface="+mn-ea"/>
                <a:cs typeface="+mn-cs"/>
              </a:rPr>
              <a:t>年から運営され世界中のボランティアが運営している百科事典</a:t>
            </a:r>
            <a:r>
              <a:rPr kumimoji="1" lang="en-US" altLang="ja-JP" sz="1200" kern="1200" dirty="0" smtClean="0">
                <a:solidFill>
                  <a:schemeClr val="tx1"/>
                </a:solidFill>
                <a:effectLst/>
                <a:latin typeface="+mn-lt"/>
                <a:ea typeface="+mn-ea"/>
                <a:cs typeface="+mn-cs"/>
              </a:rPr>
              <a:t>Wikipedia</a:t>
            </a:r>
            <a:r>
              <a:rPr kumimoji="1" lang="ja-JP" altLang="ja-JP" sz="1200" kern="1200" dirty="0" smtClean="0">
                <a:solidFill>
                  <a:schemeClr val="tx1"/>
                </a:solidFill>
                <a:effectLst/>
                <a:latin typeface="+mn-lt"/>
                <a:ea typeface="+mn-ea"/>
                <a:cs typeface="+mn-cs"/>
              </a:rPr>
              <a:t>は、こんな</a:t>
            </a:r>
            <a:r>
              <a:rPr kumimoji="1" lang="en-US" altLang="ja-JP" sz="1200" kern="1200" dirty="0" smtClean="0">
                <a:solidFill>
                  <a:schemeClr val="tx1"/>
                </a:solidFill>
                <a:effectLst/>
                <a:latin typeface="+mn-lt"/>
                <a:ea typeface="+mn-ea"/>
                <a:cs typeface="+mn-cs"/>
              </a:rPr>
              <a:t>UGM</a:t>
            </a:r>
            <a:r>
              <a:rPr kumimoji="1" lang="ja-JP" altLang="ja-JP" sz="1200" kern="1200" dirty="0" smtClean="0">
                <a:solidFill>
                  <a:schemeClr val="tx1"/>
                </a:solidFill>
                <a:effectLst/>
                <a:latin typeface="+mn-lt"/>
                <a:ea typeface="+mn-ea"/>
                <a:cs typeface="+mn-cs"/>
              </a:rPr>
              <a:t>の先駆け的存在です。</a:t>
            </a:r>
          </a:p>
          <a:p>
            <a:r>
              <a:rPr kumimoji="1" lang="ja-JP" altLang="ja-JP" sz="1200" kern="1200" dirty="0" smtClean="0">
                <a:solidFill>
                  <a:schemeClr val="tx1"/>
                </a:solidFill>
                <a:effectLst/>
                <a:latin typeface="+mn-lt"/>
                <a:ea typeface="+mn-ea"/>
                <a:cs typeface="+mn-cs"/>
              </a:rPr>
              <a:t>さらに、</a:t>
            </a:r>
            <a:r>
              <a:rPr kumimoji="1" lang="en-US" altLang="ja-JP" sz="1200" kern="1200" dirty="0" smtClean="0">
                <a:solidFill>
                  <a:schemeClr val="tx1"/>
                </a:solidFill>
                <a:effectLst/>
                <a:latin typeface="+mn-lt"/>
                <a:ea typeface="+mn-ea"/>
                <a:cs typeface="+mn-cs"/>
              </a:rPr>
              <a:t>2004</a:t>
            </a:r>
            <a:r>
              <a:rPr kumimoji="1" lang="ja-JP" altLang="ja-JP" sz="1200" kern="1200" dirty="0" smtClean="0">
                <a:solidFill>
                  <a:schemeClr val="tx1"/>
                </a:solidFill>
                <a:effectLst/>
                <a:latin typeface="+mn-lt"/>
                <a:ea typeface="+mn-ea"/>
                <a:cs typeface="+mn-cs"/>
              </a:rPr>
              <a:t>年には</a:t>
            </a:r>
            <a:r>
              <a:rPr kumimoji="1" lang="en-US" altLang="ja-JP" sz="1200" kern="1200" dirty="0" err="1" smtClean="0">
                <a:solidFill>
                  <a:schemeClr val="tx1"/>
                </a:solidFill>
                <a:effectLst/>
                <a:latin typeface="+mn-lt"/>
                <a:ea typeface="+mn-ea"/>
                <a:cs typeface="+mn-cs"/>
              </a:rPr>
              <a:t>Mixi</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2005</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Facebook</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Twitter</a:t>
            </a:r>
            <a:r>
              <a:rPr kumimoji="1" lang="ja-JP" altLang="ja-JP" sz="1200" kern="1200" dirty="0" smtClean="0">
                <a:solidFill>
                  <a:schemeClr val="tx1"/>
                </a:solidFill>
                <a:effectLst/>
                <a:latin typeface="+mn-lt"/>
                <a:ea typeface="+mn-ea"/>
                <a:cs typeface="+mn-cs"/>
              </a:rPr>
              <a:t>など、</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Social Media Service</a:t>
            </a:r>
            <a:r>
              <a:rPr kumimoji="1" lang="ja-JP" altLang="ja-JP" sz="1200" kern="1200" dirty="0" smtClean="0">
                <a:solidFill>
                  <a:schemeClr val="tx1"/>
                </a:solidFill>
                <a:effectLst/>
                <a:latin typeface="+mn-lt"/>
                <a:ea typeface="+mn-ea"/>
                <a:cs typeface="+mn-cs"/>
              </a:rPr>
              <a:t>）といわれるサービスが誕生しています。</a:t>
            </a:r>
          </a:p>
          <a:p>
            <a:r>
              <a:rPr kumimoji="1" lang="en-US" altLang="ja-JP" sz="1200" kern="1200" dirty="0" smtClean="0">
                <a:solidFill>
                  <a:schemeClr val="tx1"/>
                </a:solidFill>
                <a:effectLst/>
                <a:latin typeface="+mn-lt"/>
                <a:ea typeface="+mn-ea"/>
                <a:cs typeface="+mn-cs"/>
              </a:rPr>
              <a:t>2007</a:t>
            </a:r>
            <a:r>
              <a:rPr kumimoji="1" lang="ja-JP" altLang="ja-JP"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iPhone</a:t>
            </a:r>
            <a:r>
              <a:rPr kumimoji="1" lang="ja-JP" altLang="ja-JP" sz="1200" kern="1200" dirty="0" smtClean="0">
                <a:solidFill>
                  <a:schemeClr val="tx1"/>
                </a:solidFill>
                <a:effectLst/>
                <a:latin typeface="+mn-lt"/>
                <a:ea typeface="+mn-ea"/>
                <a:cs typeface="+mn-cs"/>
              </a:rPr>
              <a:t>発売は、この</a:t>
            </a:r>
            <a:r>
              <a:rPr kumimoji="1" lang="en-US" altLang="ja-JP" sz="1200" kern="1200" dirty="0" smtClean="0">
                <a:solidFill>
                  <a:schemeClr val="tx1"/>
                </a:solidFill>
                <a:effectLst/>
                <a:latin typeface="+mn-lt"/>
                <a:ea typeface="+mn-ea"/>
                <a:cs typeface="+mn-cs"/>
              </a:rPr>
              <a:t>SNS</a:t>
            </a:r>
            <a:r>
              <a:rPr kumimoji="1" lang="ja-JP" altLang="ja-JP" sz="1200" kern="1200" dirty="0" smtClean="0">
                <a:solidFill>
                  <a:schemeClr val="tx1"/>
                </a:solidFill>
                <a:effectLst/>
                <a:latin typeface="+mn-lt"/>
                <a:ea typeface="+mn-ea"/>
                <a:cs typeface="+mn-cs"/>
              </a:rPr>
              <a:t>の普及を加速度的に拡大させました。直感的な操作、内蔵されたカメラで写真や動画を撮影し、その場で投稿でき、</a:t>
            </a:r>
            <a:r>
              <a:rPr kumimoji="1" lang="en-US" altLang="ja-JP" sz="1200" kern="1200" dirty="0" smtClean="0">
                <a:solidFill>
                  <a:schemeClr val="tx1"/>
                </a:solidFill>
                <a:effectLst/>
                <a:latin typeface="+mn-lt"/>
                <a:ea typeface="+mn-ea"/>
                <a:cs typeface="+mn-cs"/>
              </a:rPr>
              <a:t>GPS</a:t>
            </a:r>
            <a:r>
              <a:rPr kumimoji="1" lang="ja-JP" altLang="ja-JP" sz="1200" kern="1200" dirty="0" smtClean="0">
                <a:solidFill>
                  <a:schemeClr val="tx1"/>
                </a:solidFill>
                <a:effectLst/>
                <a:latin typeface="+mn-lt"/>
                <a:ea typeface="+mn-ea"/>
                <a:cs typeface="+mn-cs"/>
              </a:rPr>
              <a:t>を使って位置情報を付け加えることもできます。</a:t>
            </a:r>
          </a:p>
          <a:p>
            <a:r>
              <a:rPr kumimoji="1" lang="ja-JP" altLang="ja-JP" sz="1200" kern="1200" dirty="0" smtClean="0">
                <a:solidFill>
                  <a:schemeClr val="tx1"/>
                </a:solidFill>
                <a:effectLst/>
                <a:latin typeface="+mn-lt"/>
                <a:ea typeface="+mn-ea"/>
                <a:cs typeface="+mn-cs"/>
              </a:rPr>
              <a:t>ライブ感あふれる情報を誰もが簡単に発信でき、また、友達に知らせることや共有することができるようになりました。</a:t>
            </a:r>
          </a:p>
          <a:p>
            <a:r>
              <a:rPr kumimoji="1" lang="ja-JP" altLang="ja-JP" sz="1200" kern="1200" dirty="0" smtClean="0">
                <a:solidFill>
                  <a:schemeClr val="tx1"/>
                </a:solidFill>
                <a:effectLst/>
                <a:latin typeface="+mn-lt"/>
                <a:ea typeface="+mn-ea"/>
                <a:cs typeface="+mn-cs"/>
              </a:rPr>
              <a:t>こうして投稿された膨大な情報は、ビッグデータとなります。こうなると、もはや「投稿された個別情報」ではありません。商品やサービスについての評判、人と人のつながり、地域の話題など、ビジネスに直結する情報の源泉です。このような情報をうまく活かして、広告や宣伝、マーケティング、ビジネス戦略などに結びつけてゆこうという取り組みが始まりつつ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これについては、</a:t>
            </a:r>
            <a:r>
              <a:rPr kumimoji="1" lang="ja-JP" altLang="en-US" sz="1200" kern="1200" dirty="0" smtClean="0">
                <a:solidFill>
                  <a:schemeClr val="tx1"/>
                </a:solidFill>
                <a:effectLst/>
                <a:latin typeface="+mn-lt"/>
                <a:ea typeface="+mn-ea"/>
                <a:cs typeface="+mn-cs"/>
              </a:rPr>
              <a:t>塾の別の回で</a:t>
            </a:r>
            <a:r>
              <a:rPr kumimoji="1" lang="ja-JP" altLang="ja-JP" sz="1200" kern="1200" dirty="0" smtClean="0">
                <a:solidFill>
                  <a:schemeClr val="tx1"/>
                </a:solidFill>
                <a:effectLst/>
                <a:latin typeface="+mn-lt"/>
                <a:ea typeface="+mn-ea"/>
                <a:cs typeface="+mn-cs"/>
              </a:rPr>
              <a:t>詳しく紹介させて頂きます。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283001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97104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モバイル・デバイスの登場以前、</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パソコンが一般的でした。パソコン市場の</a:t>
            </a:r>
            <a:r>
              <a:rPr kumimoji="1" lang="en-US" altLang="ja-JP" sz="1200" kern="1200" dirty="0" smtClean="0">
                <a:solidFill>
                  <a:schemeClr val="tx1"/>
                </a:solidFill>
                <a:effectLst/>
                <a:latin typeface="+mn-lt"/>
                <a:ea typeface="+mn-ea"/>
                <a:cs typeface="+mn-cs"/>
              </a:rPr>
              <a:t>90%</a:t>
            </a:r>
            <a:r>
              <a:rPr kumimoji="1" lang="ja-JP" altLang="ja-JP" sz="1200" kern="1200" dirty="0" smtClean="0">
                <a:solidFill>
                  <a:schemeClr val="tx1"/>
                </a:solidFill>
                <a:effectLst/>
                <a:latin typeface="+mn-lt"/>
                <a:ea typeface="+mn-ea"/>
                <a:cs typeface="+mn-cs"/>
              </a:rPr>
              <a:t>以上が</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パソコンだった時期もあります。なぜ、それほどにシェアが高まったのでしょうか？ そして、なぜ今、モバイル・デバイスへの移行が始まったのでしょうか？ </a:t>
            </a:r>
          </a:p>
          <a:p>
            <a:r>
              <a:rPr kumimoji="1" lang="ja-JP" altLang="ja-JP" sz="1200" kern="1200" dirty="0" smtClean="0">
                <a:solidFill>
                  <a:schemeClr val="tx1"/>
                </a:solidFill>
                <a:effectLst/>
                <a:latin typeface="+mn-lt"/>
                <a:ea typeface="+mn-ea"/>
                <a:cs typeface="+mn-cs"/>
              </a:rPr>
              <a:t>初期のパソコンが登場した</a:t>
            </a:r>
            <a:r>
              <a:rPr kumimoji="1" lang="en-US" altLang="ja-JP" sz="1200" kern="1200" dirty="0" smtClean="0">
                <a:solidFill>
                  <a:schemeClr val="tx1"/>
                </a:solidFill>
                <a:effectLst/>
                <a:latin typeface="+mn-lt"/>
                <a:ea typeface="+mn-ea"/>
                <a:cs typeface="+mn-cs"/>
              </a:rPr>
              <a:t>1980</a:t>
            </a:r>
            <a:r>
              <a:rPr kumimoji="1" lang="ja-JP" altLang="ja-JP" sz="1200" kern="1200" dirty="0" smtClean="0">
                <a:solidFill>
                  <a:schemeClr val="tx1"/>
                </a:solidFill>
                <a:effectLst/>
                <a:latin typeface="+mn-lt"/>
                <a:ea typeface="+mn-ea"/>
                <a:cs typeface="+mn-cs"/>
              </a:rPr>
              <a:t>年代には、様々な企業がパソコンを開発・販売していました。なかでも企業ユーザーに信頼されていたのが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製品でした。その後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互換機の参入により価格が下落、そのシェアを伸ばしたのです。互換機のシェアが高くなると、そのためのアプリケーション・ソフトが数多く開発されるようになり、さらに互換機のシェアがさらに伸びるという循環が生まれました。</a:t>
            </a:r>
          </a:p>
          <a:p>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製品および互換機には、</a:t>
            </a:r>
            <a:r>
              <a:rPr kumimoji="1" lang="en-US" altLang="ja-JP" sz="1200" kern="1200" dirty="0" smtClean="0">
                <a:solidFill>
                  <a:schemeClr val="tx1"/>
                </a:solidFill>
                <a:effectLst/>
                <a:latin typeface="+mn-lt"/>
                <a:ea typeface="+mn-ea"/>
                <a:cs typeface="+mn-cs"/>
              </a:rPr>
              <a:t>Intel</a:t>
            </a:r>
            <a:r>
              <a:rPr kumimoji="1" lang="ja-JP" altLang="ja-JP" sz="1200" kern="1200" dirty="0" smtClean="0">
                <a:solidFill>
                  <a:schemeClr val="tx1"/>
                </a:solidFill>
                <a:effectLst/>
                <a:latin typeface="+mn-lt"/>
                <a:ea typeface="+mn-ea"/>
                <a:cs typeface="+mn-cs"/>
              </a:rPr>
              <a:t>のプロセッサーが使われていました。そして、</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は、これらのパソコンで動く</a:t>
            </a:r>
            <a:r>
              <a:rPr kumimoji="1" lang="en-US" altLang="ja-JP" sz="1200" kern="1200" dirty="0" smtClean="0">
                <a:solidFill>
                  <a:schemeClr val="tx1"/>
                </a:solidFill>
                <a:effectLst/>
                <a:latin typeface="+mn-lt"/>
                <a:ea typeface="+mn-ea"/>
                <a:cs typeface="+mn-cs"/>
              </a:rPr>
              <a:t>Windows</a:t>
            </a:r>
            <a:r>
              <a:rPr kumimoji="1" lang="ja-JP" altLang="ja-JP" sz="1200" kern="1200" dirty="0" smtClean="0">
                <a:solidFill>
                  <a:schemeClr val="tx1"/>
                </a:solidFill>
                <a:effectLst/>
                <a:latin typeface="+mn-lt"/>
                <a:ea typeface="+mn-ea"/>
                <a:cs typeface="+mn-cs"/>
              </a:rPr>
              <a:t>を開発し、この組合せ（</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と呼ばれることがあります）が標準的なクライアントになったのです。このような、ハードウェアと基本ソフトの組合せを「プラットフォーム」と呼びます。</a:t>
            </a:r>
          </a:p>
          <a:p>
            <a:r>
              <a:rPr kumimoji="1" lang="ja-JP" altLang="ja-JP" sz="1200" kern="1200" dirty="0" smtClean="0">
                <a:solidFill>
                  <a:schemeClr val="tx1"/>
                </a:solidFill>
                <a:effectLst/>
                <a:latin typeface="+mn-lt"/>
                <a:ea typeface="+mn-ea"/>
                <a:cs typeface="+mn-cs"/>
              </a:rPr>
              <a:t>一方、ソフトウェアを開発する側にとっては、いくつもの異なるプラットフォームが混在している環境は、それぞれに別々のソフトを開発しなければならず、手間もコストも掛かります。そのため、最もシェアの大きい</a:t>
            </a:r>
            <a:r>
              <a:rPr kumimoji="1" lang="en-US" altLang="ja-JP" sz="1200" kern="1200" dirty="0" smtClean="0">
                <a:solidFill>
                  <a:schemeClr val="tx1"/>
                </a:solidFill>
                <a:effectLst/>
                <a:latin typeface="+mn-lt"/>
                <a:ea typeface="+mn-ea"/>
                <a:cs typeface="+mn-cs"/>
              </a:rPr>
              <a:t>Wintel</a:t>
            </a:r>
            <a:r>
              <a:rPr kumimoji="1" lang="ja-JP" altLang="ja-JP" sz="1200" kern="1200" dirty="0" err="1" smtClean="0">
                <a:solidFill>
                  <a:schemeClr val="tx1"/>
                </a:solidFill>
                <a:effectLst/>
                <a:latin typeface="+mn-lt"/>
                <a:ea typeface="+mn-ea"/>
                <a:cs typeface="+mn-cs"/>
              </a:rPr>
              <a:t>での</a:t>
            </a:r>
            <a:r>
              <a:rPr kumimoji="1" lang="ja-JP" altLang="ja-JP" sz="1200" kern="1200" dirty="0" smtClean="0">
                <a:solidFill>
                  <a:schemeClr val="tx1"/>
                </a:solidFill>
                <a:effectLst/>
                <a:latin typeface="+mn-lt"/>
                <a:ea typeface="+mn-ea"/>
                <a:cs typeface="+mn-cs"/>
              </a:rPr>
              <a:t>開発が増えて、さらにシェアを拡大していったのです。</a:t>
            </a:r>
          </a:p>
          <a:p>
            <a:r>
              <a:rPr kumimoji="1" lang="ja-JP" altLang="ja-JP" sz="1200" kern="1200" dirty="0" smtClean="0">
                <a:solidFill>
                  <a:schemeClr val="tx1"/>
                </a:solidFill>
                <a:effectLst/>
                <a:latin typeface="+mn-lt"/>
                <a:ea typeface="+mn-ea"/>
                <a:cs typeface="+mn-cs"/>
              </a:rPr>
              <a:t>しかし、この結果、ユーザーも開発ベンダーも</a:t>
            </a:r>
            <a:r>
              <a:rPr kumimoji="1" lang="en-US" altLang="ja-JP" sz="1200" kern="1200" dirty="0" smtClean="0">
                <a:solidFill>
                  <a:schemeClr val="tx1"/>
                </a:solidFill>
                <a:effectLst/>
                <a:latin typeface="+mn-lt"/>
                <a:ea typeface="+mn-ea"/>
                <a:cs typeface="+mn-cs"/>
              </a:rPr>
              <a:t>Wintel</a:t>
            </a:r>
            <a:r>
              <a:rPr kumimoji="1" lang="ja-JP" altLang="ja-JP" sz="1200" kern="1200" dirty="0" smtClean="0">
                <a:solidFill>
                  <a:schemeClr val="tx1"/>
                </a:solidFill>
                <a:effectLst/>
                <a:latin typeface="+mn-lt"/>
                <a:ea typeface="+mn-ea"/>
                <a:cs typeface="+mn-cs"/>
              </a:rPr>
              <a:t>から逃れられなくなりました。これを「ベンダーロックイン」と言います。ベンダーロックインは、ベンダーの裁量を許し、ユーザーの選択肢を狭め、高コスト化や技術の停滞をもたらす恐れがあります。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そのため、特定のプラットフォームに依存しないアプリケーションの実行環境が模索されてきました。</a:t>
            </a:r>
            <a:r>
              <a:rPr kumimoji="1" lang="en-US" altLang="ja-JP" sz="1200" kern="1200" dirty="0" smtClean="0">
                <a:solidFill>
                  <a:schemeClr val="tx1"/>
                </a:solidFill>
                <a:effectLst/>
                <a:latin typeface="+mn-lt"/>
                <a:ea typeface="+mn-ea"/>
                <a:cs typeface="+mn-cs"/>
              </a:rPr>
              <a:t>Java</a:t>
            </a:r>
            <a:r>
              <a:rPr kumimoji="1" lang="ja-JP" altLang="en-US" sz="1200" kern="1200" dirty="0" smtClean="0">
                <a:solidFill>
                  <a:schemeClr val="tx1"/>
                </a:solidFill>
                <a:effectLst/>
                <a:latin typeface="+mn-lt"/>
                <a:ea typeface="+mn-ea"/>
                <a:cs typeface="+mn-cs"/>
              </a:rPr>
              <a:t>などがよく知られていますが、互換性の制限やパフォーマンスの問題などでクライアント用にはあまり普及していません。それに代わり、ブラウザをベースにした抽象化層が注目されてきました。</a:t>
            </a:r>
            <a:r>
              <a:rPr kumimoji="1" lang="en-US" altLang="ja-JP" sz="1200" kern="1200" dirty="0" smtClean="0">
                <a:solidFill>
                  <a:schemeClr val="tx1"/>
                </a:solidFill>
                <a:effectLst/>
                <a:latin typeface="+mn-lt"/>
                <a:ea typeface="+mn-ea"/>
                <a:cs typeface="+mn-cs"/>
              </a:rPr>
              <a:t>Flash</a:t>
            </a:r>
            <a:r>
              <a:rPr kumimoji="1" lang="ja-JP" altLang="en-US"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Ajax</a:t>
            </a:r>
            <a:r>
              <a:rPr kumimoji="1" lang="ja-JP" altLang="en-US" sz="1200" kern="1200" dirty="0" smtClean="0">
                <a:solidFill>
                  <a:schemeClr val="tx1"/>
                </a:solidFill>
                <a:effectLst/>
                <a:latin typeface="+mn-lt"/>
                <a:ea typeface="+mn-ea"/>
                <a:cs typeface="+mn-cs"/>
              </a:rPr>
              <a:t>等の</a:t>
            </a:r>
            <a:r>
              <a:rPr kumimoji="1" lang="en-US" altLang="ja-JP" sz="1200" kern="1200" dirty="0" smtClean="0">
                <a:solidFill>
                  <a:schemeClr val="tx1"/>
                </a:solidFill>
                <a:effectLst/>
                <a:latin typeface="+mn-lt"/>
                <a:ea typeface="+mn-ea"/>
                <a:cs typeface="+mn-cs"/>
              </a:rPr>
              <a:t>RIA</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339250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7.wmf"/></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png"/><Relationship Id="rId6" Type="http://schemas.openxmlformats.org/officeDocument/2006/relationships/image" Target="../media/image41.jpg"/><Relationship Id="rId7" Type="http://schemas.openxmlformats.org/officeDocument/2006/relationships/image" Target="../media/image42.jp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wmf"/><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6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1.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62.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8.PNG"/><Relationship Id="rId5"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HGP創英角ｺﾞｼｯｸUB" pitchFamily="50" charset="-128"/>
                <a:cs typeface="Arial"/>
              </a:rPr>
              <a:t>クラウドクライアントとモバイルデバイス</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1993" y="5556998"/>
            <a:ext cx="987996" cy="108299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630" y="5545290"/>
            <a:ext cx="2398587" cy="10947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87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1071550" y="1845739"/>
            <a:ext cx="6832722" cy="714376"/>
            <a:chOff x="1071550" y="1845739"/>
            <a:chExt cx="6832722" cy="714376"/>
          </a:xfrm>
        </p:grpSpPr>
        <p:sp>
          <p:nvSpPr>
            <p:cNvPr id="4" name="正方形/長方形 3"/>
            <p:cNvSpPr>
              <a:spLocks noChangeArrowheads="1"/>
            </p:cNvSpPr>
            <p:nvPr/>
          </p:nvSpPr>
          <p:spPr bwMode="auto">
            <a:xfrm>
              <a:off x="1071550" y="2202927"/>
              <a:ext cx="4991733"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5" name="正方形/長方形 10"/>
            <p:cNvSpPr>
              <a:spLocks noChangeArrowheads="1"/>
            </p:cNvSpPr>
            <p:nvPr/>
          </p:nvSpPr>
          <p:spPr bwMode="auto">
            <a:xfrm>
              <a:off x="6063295" y="2212975"/>
              <a:ext cx="1840977" cy="347140"/>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Mac</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1071550" y="1845739"/>
              <a:ext cx="2920493"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7" name="正方形/長方形 6"/>
            <p:cNvSpPr>
              <a:spLocks noChangeArrowheads="1"/>
            </p:cNvSpPr>
            <p:nvPr/>
          </p:nvSpPr>
          <p:spPr bwMode="auto">
            <a:xfrm>
              <a:off x="3992043" y="1845739"/>
              <a:ext cx="2071240"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dirty="0">
                  <a:solidFill>
                    <a:schemeClr val="bg1"/>
                  </a:solidFill>
                  <a:latin typeface="+mn-lt"/>
                  <a:ea typeface="+mn-ea"/>
                </a:rPr>
                <a:t>Linux</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6063284" y="1850203"/>
              <a:ext cx="1840988"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smtClean="0">
                  <a:solidFill>
                    <a:schemeClr val="bg1"/>
                  </a:solidFill>
                  <a:latin typeface="+mn-lt"/>
                  <a:ea typeface="+mn-ea"/>
                </a:rPr>
                <a:t>MacOS</a:t>
              </a:r>
              <a:endParaRPr kumimoji="0" lang="ja-JP" altLang="en-US" sz="1400" dirty="0">
                <a:solidFill>
                  <a:schemeClr val="bg1"/>
                </a:solidFill>
                <a:latin typeface="+mn-lt"/>
                <a:ea typeface="+mn-ea"/>
              </a:endParaRPr>
            </a:p>
          </p:txBody>
        </p:sp>
      </p:grpSp>
      <p:sp>
        <p:nvSpPr>
          <p:cNvPr id="9" name="下矢印吹き出し 8"/>
          <p:cNvSpPr/>
          <p:nvPr/>
        </p:nvSpPr>
        <p:spPr bwMode="auto">
          <a:xfrm>
            <a:off x="4026337"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4383524"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2143111"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 name="下矢印吹き出し 11"/>
          <p:cNvSpPr/>
          <p:nvPr/>
        </p:nvSpPr>
        <p:spPr bwMode="auto">
          <a:xfrm>
            <a:off x="2500297"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 name="下矢印吹き出し 12"/>
          <p:cNvSpPr/>
          <p:nvPr/>
        </p:nvSpPr>
        <p:spPr bwMode="auto">
          <a:xfrm>
            <a:off x="2857484"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6148873"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6506060" y="141711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1071539"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1428726"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785913" y="1417113"/>
            <a:ext cx="285749" cy="500063"/>
          </a:xfrm>
          <a:prstGeom prst="downArrowCallout">
            <a:avLst>
              <a:gd name="adj1" fmla="val 50000"/>
              <a:gd name="adj2" fmla="val 25000"/>
              <a:gd name="adj3" fmla="val 34143"/>
              <a:gd name="adj4" fmla="val 82116"/>
            </a:avLst>
          </a:prstGeom>
          <a:solidFill>
            <a:schemeClr val="accent1">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下矢印吹き出し 18"/>
          <p:cNvSpPr/>
          <p:nvPr/>
        </p:nvSpPr>
        <p:spPr bwMode="auto">
          <a:xfrm>
            <a:off x="6915042"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下矢印吹き出し 19"/>
          <p:cNvSpPr/>
          <p:nvPr/>
        </p:nvSpPr>
        <p:spPr bwMode="auto">
          <a:xfrm>
            <a:off x="7272229" y="1402593"/>
            <a:ext cx="285749" cy="500063"/>
          </a:xfrm>
          <a:prstGeom prst="downArrowCallout">
            <a:avLst>
              <a:gd name="adj1" fmla="val 50000"/>
              <a:gd name="adj2" fmla="val 25000"/>
              <a:gd name="adj3" fmla="val 34143"/>
              <a:gd name="adj4" fmla="val 82116"/>
            </a:avLst>
          </a:prstGeom>
          <a:solidFill>
            <a:schemeClr val="accent5">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1" name="下矢印吹き出し 20"/>
          <p:cNvSpPr/>
          <p:nvPr/>
        </p:nvSpPr>
        <p:spPr bwMode="auto">
          <a:xfrm>
            <a:off x="4770076"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下矢印吹き出し 21"/>
          <p:cNvSpPr/>
          <p:nvPr/>
        </p:nvSpPr>
        <p:spPr bwMode="auto">
          <a:xfrm>
            <a:off x="5127263" y="1417113"/>
            <a:ext cx="285749" cy="500063"/>
          </a:xfrm>
          <a:prstGeom prst="downArrowCallout">
            <a:avLst>
              <a:gd name="adj1" fmla="val 50000"/>
              <a:gd name="adj2" fmla="val 25000"/>
              <a:gd name="adj3" fmla="val 34143"/>
              <a:gd name="adj4" fmla="val 82116"/>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3" name="AutoShape 3"/>
          <p:cNvSpPr>
            <a:spLocks noChangeArrowheads="1"/>
          </p:cNvSpPr>
          <p:nvPr/>
        </p:nvSpPr>
        <p:spPr bwMode="auto">
          <a:xfrm>
            <a:off x="1084061" y="2644127"/>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ea typeface="+mn-ea"/>
                <a:cs typeface="Arial" charset="0"/>
              </a:rPr>
              <a:t>クライアント毎に専用のプログラム </a:t>
            </a:r>
            <a:r>
              <a:rPr kumimoji="0" lang="en-US" altLang="ja-JP" sz="1200" dirty="0" smtClean="0">
                <a:solidFill>
                  <a:srgbClr val="FFFFFF"/>
                </a:solidFill>
                <a:latin typeface="+mn-ea"/>
                <a:ea typeface="+mn-ea"/>
                <a:cs typeface="Arial" charset="0"/>
              </a:rPr>
              <a:t>(</a:t>
            </a:r>
            <a:r>
              <a:rPr kumimoji="0" lang="ja-JP" altLang="en-US" sz="1200" dirty="0">
                <a:solidFill>
                  <a:srgbClr val="FFFFFF"/>
                </a:solidFill>
                <a:latin typeface="+mn-ea"/>
                <a:ea typeface="+mn-ea"/>
                <a:cs typeface="Arial" charset="0"/>
              </a:rPr>
              <a:t>ネイティブアプリ</a:t>
            </a:r>
            <a:r>
              <a:rPr kumimoji="0" lang="en-US" altLang="ja-JP" sz="1200" dirty="0" smtClean="0">
                <a:solidFill>
                  <a:srgbClr val="FFFFFF"/>
                </a:solidFill>
                <a:latin typeface="+mn-ea"/>
                <a:ea typeface="+mn-ea"/>
                <a:cs typeface="Arial" charset="0"/>
              </a:rPr>
              <a:t>) </a:t>
            </a:r>
            <a:r>
              <a:rPr kumimoji="0" lang="ja-JP" altLang="en-US" sz="1200" dirty="0" smtClean="0">
                <a:solidFill>
                  <a:srgbClr val="FFFFFF"/>
                </a:solidFill>
                <a:latin typeface="+mn-ea"/>
                <a:ea typeface="+mn-ea"/>
                <a:cs typeface="Arial" charset="0"/>
              </a:rPr>
              <a:t>を用意する必要があり、開発効率が良くない</a:t>
            </a:r>
            <a:endParaRPr kumimoji="0" lang="ja-JP" altLang="en-US" sz="1200" dirty="0">
              <a:solidFill>
                <a:srgbClr val="FFFFFF"/>
              </a:solidFill>
              <a:latin typeface="+mn-ea"/>
              <a:ea typeface="+mn-ea"/>
              <a:cs typeface="Arial" charset="0"/>
            </a:endParaRPr>
          </a:p>
        </p:txBody>
      </p:sp>
      <p:sp>
        <p:nvSpPr>
          <p:cNvPr id="2" name="タイトル 1"/>
          <p:cNvSpPr>
            <a:spLocks noGrp="1"/>
          </p:cNvSpPr>
          <p:nvPr>
            <p:ph type="title"/>
          </p:nvPr>
        </p:nvSpPr>
        <p:spPr/>
        <p:txBody>
          <a:bodyPr/>
          <a:lstStyle/>
          <a:p>
            <a:r>
              <a:rPr lang="ja-JP" altLang="ja-JP" dirty="0"/>
              <a:t>クライアント・</a:t>
            </a:r>
            <a:r>
              <a:rPr lang="ja-JP" altLang="ja-JP" dirty="0" smtClean="0"/>
              <a:t>プラットフォーム</a:t>
            </a:r>
            <a:endParaRPr kumimoji="1" lang="ja-JP" altLang="en-US" dirty="0"/>
          </a:p>
        </p:txBody>
      </p:sp>
      <p:grpSp>
        <p:nvGrpSpPr>
          <p:cNvPr id="68" name="グループ化 67"/>
          <p:cNvGrpSpPr/>
          <p:nvPr/>
        </p:nvGrpSpPr>
        <p:grpSpPr>
          <a:xfrm>
            <a:off x="1085880" y="4342871"/>
            <a:ext cx="6841132" cy="1071564"/>
            <a:chOff x="1085880" y="4342871"/>
            <a:chExt cx="6841132" cy="1071564"/>
          </a:xfrm>
        </p:grpSpPr>
        <p:sp>
          <p:nvSpPr>
            <p:cNvPr id="45" name="正方形/長方形 2"/>
            <p:cNvSpPr>
              <a:spLocks noChangeArrowheads="1"/>
            </p:cNvSpPr>
            <p:nvPr/>
          </p:nvSpPr>
          <p:spPr bwMode="auto">
            <a:xfrm>
              <a:off x="1085880" y="5057247"/>
              <a:ext cx="6200690" cy="357188"/>
            </a:xfrm>
            <a:prstGeom prst="rect">
              <a:avLst/>
            </a:prstGeom>
            <a:solidFill>
              <a:schemeClr val="accent4">
                <a:lumMod val="75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PC/AT</a:t>
              </a:r>
              <a:endParaRPr kumimoji="0" lang="ja-JP" altLang="en-US" sz="1400">
                <a:solidFill>
                  <a:schemeClr val="bg1"/>
                </a:solidFill>
                <a:latin typeface="+mn-lt"/>
                <a:ea typeface="+mn-ea"/>
              </a:endParaRPr>
            </a:p>
          </p:txBody>
        </p:sp>
        <p:sp>
          <p:nvSpPr>
            <p:cNvPr id="46" name="正方形/長方形 10"/>
            <p:cNvSpPr>
              <a:spLocks noChangeArrowheads="1"/>
            </p:cNvSpPr>
            <p:nvPr/>
          </p:nvSpPr>
          <p:spPr bwMode="auto">
            <a:xfrm>
              <a:off x="7286581" y="5057247"/>
              <a:ext cx="640431" cy="357188"/>
            </a:xfrm>
            <a:prstGeom prst="rect">
              <a:avLst/>
            </a:prstGeom>
            <a:solidFill>
              <a:schemeClr val="accent5"/>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Mac</a:t>
              </a:r>
              <a:endParaRPr kumimoji="0" lang="ja-JP" altLang="en-US" sz="1100" dirty="0">
                <a:solidFill>
                  <a:schemeClr val="bg1"/>
                </a:solidFill>
                <a:latin typeface="+mn-lt"/>
                <a:ea typeface="+mn-ea"/>
              </a:endParaRPr>
            </a:p>
          </p:txBody>
        </p:sp>
        <p:sp>
          <p:nvSpPr>
            <p:cNvPr id="47" name="正方形/長方形 2"/>
            <p:cNvSpPr>
              <a:spLocks noChangeArrowheads="1"/>
            </p:cNvSpPr>
            <p:nvPr/>
          </p:nvSpPr>
          <p:spPr bwMode="auto">
            <a:xfrm>
              <a:off x="1085880" y="4700059"/>
              <a:ext cx="5720270" cy="357188"/>
            </a:xfrm>
            <a:prstGeom prst="rect">
              <a:avLst/>
            </a:prstGeom>
            <a:solidFill>
              <a:srgbClr val="4168A7"/>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400">
                  <a:solidFill>
                    <a:schemeClr val="bg1"/>
                  </a:solidFill>
                  <a:latin typeface="+mn-lt"/>
                  <a:ea typeface="+mn-ea"/>
                </a:rPr>
                <a:t>Windows</a:t>
              </a:r>
              <a:endParaRPr kumimoji="0" lang="ja-JP" altLang="en-US" sz="1400">
                <a:solidFill>
                  <a:schemeClr val="bg1"/>
                </a:solidFill>
                <a:latin typeface="+mn-lt"/>
                <a:ea typeface="+mn-ea"/>
              </a:endParaRPr>
            </a:p>
          </p:txBody>
        </p:sp>
        <p:sp>
          <p:nvSpPr>
            <p:cNvPr id="48" name="正方形/長方形 6"/>
            <p:cNvSpPr>
              <a:spLocks noChangeArrowheads="1"/>
            </p:cNvSpPr>
            <p:nvPr/>
          </p:nvSpPr>
          <p:spPr bwMode="auto">
            <a:xfrm>
              <a:off x="6806150" y="4700059"/>
              <a:ext cx="506656" cy="357188"/>
            </a:xfrm>
            <a:prstGeom prst="rect">
              <a:avLst/>
            </a:prstGeom>
            <a:solidFill>
              <a:srgbClr val="FF9933"/>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dirty="0">
                  <a:solidFill>
                    <a:schemeClr val="bg1"/>
                  </a:solidFill>
                  <a:latin typeface="+mn-lt"/>
                  <a:ea typeface="+mn-ea"/>
                </a:rPr>
                <a:t>Linux</a:t>
              </a:r>
              <a:endParaRPr kumimoji="0" lang="ja-JP" altLang="en-US" sz="1100" dirty="0">
                <a:solidFill>
                  <a:schemeClr val="bg1"/>
                </a:solidFill>
                <a:latin typeface="+mn-lt"/>
                <a:ea typeface="+mn-ea"/>
              </a:endParaRPr>
            </a:p>
          </p:txBody>
        </p:sp>
        <p:sp>
          <p:nvSpPr>
            <p:cNvPr id="49" name="正方形/長方形 10"/>
            <p:cNvSpPr>
              <a:spLocks noChangeArrowheads="1"/>
            </p:cNvSpPr>
            <p:nvPr/>
          </p:nvSpPr>
          <p:spPr bwMode="auto">
            <a:xfrm>
              <a:off x="7286570" y="4700059"/>
              <a:ext cx="640431" cy="362772"/>
            </a:xfrm>
            <a:prstGeom prst="rect">
              <a:avLst/>
            </a:prstGeom>
            <a:solidFill>
              <a:schemeClr val="accent1">
                <a:lumMod val="50000"/>
              </a:schemeClr>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en-US" altLang="ja-JP" sz="1100" smtClean="0">
                  <a:solidFill>
                    <a:schemeClr val="bg1"/>
                  </a:solidFill>
                  <a:latin typeface="+mn-lt"/>
                  <a:ea typeface="+mn-ea"/>
                </a:rPr>
                <a:t>MacOS</a:t>
              </a:r>
              <a:endParaRPr kumimoji="0" lang="ja-JP" altLang="en-US" sz="1100" dirty="0">
                <a:solidFill>
                  <a:schemeClr val="bg1"/>
                </a:solidFill>
                <a:latin typeface="+mn-lt"/>
                <a:ea typeface="+mn-ea"/>
              </a:endParaRPr>
            </a:p>
          </p:txBody>
        </p:sp>
        <p:sp>
          <p:nvSpPr>
            <p:cNvPr id="66" name="正方形/長方形 2"/>
            <p:cNvSpPr>
              <a:spLocks noChangeArrowheads="1"/>
            </p:cNvSpPr>
            <p:nvPr/>
          </p:nvSpPr>
          <p:spPr bwMode="auto">
            <a:xfrm>
              <a:off x="1085880" y="4342871"/>
              <a:ext cx="6818392" cy="357188"/>
            </a:xfrm>
            <a:prstGeom prst="rect">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kumimoji="0" lang="ja-JP" altLang="en-US" sz="1400" dirty="0" smtClean="0">
                  <a:solidFill>
                    <a:schemeClr val="bg1"/>
                  </a:solidFill>
                  <a:latin typeface="+mn-lt"/>
                  <a:ea typeface="+mn-ea"/>
                </a:rPr>
                <a:t>プラットフォームを抽象化する層</a:t>
              </a:r>
              <a:endParaRPr kumimoji="0" lang="ja-JP" altLang="en-US" sz="1400" dirty="0">
                <a:solidFill>
                  <a:schemeClr val="bg1"/>
                </a:solidFill>
                <a:latin typeface="+mn-lt"/>
                <a:ea typeface="+mn-ea"/>
              </a:endParaRPr>
            </a:p>
          </p:txBody>
        </p:sp>
      </p:grpSp>
      <p:sp>
        <p:nvSpPr>
          <p:cNvPr id="50" name="下矢印吹き出し 49"/>
          <p:cNvSpPr/>
          <p:nvPr/>
        </p:nvSpPr>
        <p:spPr bwMode="auto">
          <a:xfrm>
            <a:off x="2176554"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1" name="下矢印吹き出し 50"/>
          <p:cNvSpPr/>
          <p:nvPr/>
        </p:nvSpPr>
        <p:spPr bwMode="auto">
          <a:xfrm>
            <a:off x="2533740"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890927"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110498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46216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5" name="下矢印吹き出し 54"/>
          <p:cNvSpPr/>
          <p:nvPr/>
        </p:nvSpPr>
        <p:spPr bwMode="auto">
          <a:xfrm>
            <a:off x="181935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6" name="下矢印吹き出し 55"/>
          <p:cNvSpPr/>
          <p:nvPr/>
        </p:nvSpPr>
        <p:spPr bwMode="auto">
          <a:xfrm>
            <a:off x="3243671"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7" name="下矢印吹き出し 56"/>
          <p:cNvSpPr/>
          <p:nvPr/>
        </p:nvSpPr>
        <p:spPr bwMode="auto">
          <a:xfrm>
            <a:off x="360085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3943765"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30095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4653696"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5010883"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2" name="下矢印吹き出し 61"/>
          <p:cNvSpPr/>
          <p:nvPr/>
        </p:nvSpPr>
        <p:spPr bwMode="auto">
          <a:xfrm>
            <a:off x="5386818"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3" name="下矢印吹き出し 62"/>
          <p:cNvSpPr/>
          <p:nvPr/>
        </p:nvSpPr>
        <p:spPr bwMode="auto">
          <a:xfrm>
            <a:off x="5739562"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4" name="下矢印吹き出し 63"/>
          <p:cNvSpPr/>
          <p:nvPr/>
        </p:nvSpPr>
        <p:spPr bwMode="auto">
          <a:xfrm>
            <a:off x="6096749" y="3908661"/>
            <a:ext cx="285749" cy="500063"/>
          </a:xfrm>
          <a:prstGeom prst="downArrowCallout">
            <a:avLst>
              <a:gd name="adj1" fmla="val 50000"/>
              <a:gd name="adj2" fmla="val 25000"/>
              <a:gd name="adj3" fmla="val 34143"/>
              <a:gd name="adj4" fmla="val 82116"/>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7" name="AutoShape 3"/>
          <p:cNvSpPr>
            <a:spLocks noChangeArrowheads="1"/>
          </p:cNvSpPr>
          <p:nvPr/>
        </p:nvSpPr>
        <p:spPr bwMode="auto">
          <a:xfrm>
            <a:off x="1104993" y="5502773"/>
            <a:ext cx="6820211" cy="331869"/>
          </a:xfrm>
          <a:prstGeom prst="wedgeRoundRectCallout">
            <a:avLst>
              <a:gd name="adj1" fmla="val -9206"/>
              <a:gd name="adj2" fmla="val -84334"/>
              <a:gd name="adj3" fmla="val 16667"/>
            </a:avLst>
          </a:prstGeom>
          <a:solidFill>
            <a:schemeClr val="accent6">
              <a:lumMod val="75000"/>
            </a:schemeClr>
          </a:solidFill>
          <a:ln w="25400" algn="ctr">
            <a:noFill/>
            <a:miter lim="800000"/>
            <a:headEnd/>
            <a:tailEnd/>
          </a:ln>
          <a:effectLst>
            <a:outerShdw blurRad="50800" dist="38100" dir="2700000" algn="tl" rotWithShape="0">
              <a:prstClr val="black">
                <a:alpha val="40000"/>
              </a:prstClr>
            </a:outerShdw>
          </a:effectLst>
        </p:spPr>
        <p:txBody>
          <a:bodyPr anchor="ctr"/>
          <a:lstStyle/>
          <a:p>
            <a:pPr algn="ctr">
              <a:spcBef>
                <a:spcPct val="20000"/>
              </a:spcBef>
            </a:pPr>
            <a:r>
              <a:rPr kumimoji="0" lang="ja-JP" altLang="en-US" sz="1200" dirty="0" smtClean="0">
                <a:solidFill>
                  <a:srgbClr val="FFFFFF"/>
                </a:solidFill>
                <a:latin typeface="+mn-ea"/>
                <a:cs typeface="Arial" charset="0"/>
              </a:rPr>
              <a:t>ひとつのプログラムコードで全てのプラットフォームに対応、コストを最少化して売上を最大化できる</a:t>
            </a:r>
            <a:endParaRPr kumimoji="0" lang="ja-JP" altLang="en-US" sz="1200" dirty="0">
              <a:solidFill>
                <a:srgbClr val="FFFFFF"/>
              </a:solidFill>
              <a:latin typeface="+mn-ea"/>
              <a:ea typeface="+mn-ea"/>
              <a:cs typeface="Arial" charset="0"/>
            </a:endParaRPr>
          </a:p>
        </p:txBody>
      </p:sp>
    </p:spTree>
    <p:extLst>
      <p:ext uri="{BB962C8B-B14F-4D97-AF65-F5344CB8AC3E}">
        <p14:creationId xmlns:p14="http://schemas.microsoft.com/office/powerpoint/2010/main" val="2454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par>
                                <p:cTn id="56" presetID="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0-#ppt_h/2"/>
                                          </p:val>
                                        </p:tav>
                                        <p:tav tm="100000">
                                          <p:val>
                                            <p:strVal val="#ppt_y"/>
                                          </p:val>
                                        </p:tav>
                                      </p:tavLst>
                                    </p:anim>
                                  </p:childTnLst>
                                </p:cTn>
                              </p:par>
                              <p:par>
                                <p:cTn id="60" presetID="2" presetClass="entr" presetSubtype="1"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0-#ppt_h/2"/>
                                          </p:val>
                                        </p:tav>
                                        <p:tav tm="100000">
                                          <p:val>
                                            <p:strVal val="#ppt_y"/>
                                          </p:val>
                                        </p:tav>
                                      </p:tavLst>
                                    </p:anim>
                                  </p:childTnLst>
                                </p:cTn>
                              </p:par>
                              <p:par>
                                <p:cTn id="64" presetID="2" presetClass="entr" presetSubtype="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1" fill="hold" grpId="0" nodeType="click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additive="base">
                                        <p:cTn id="84" dur="500" fill="hold"/>
                                        <p:tgtEl>
                                          <p:spTgt spid="50"/>
                                        </p:tgtEl>
                                        <p:attrNameLst>
                                          <p:attrName>ppt_x</p:attrName>
                                        </p:attrNameLst>
                                      </p:cBhvr>
                                      <p:tavLst>
                                        <p:tav tm="0">
                                          <p:val>
                                            <p:strVal val="#ppt_x"/>
                                          </p:val>
                                        </p:tav>
                                        <p:tav tm="100000">
                                          <p:val>
                                            <p:strVal val="#ppt_x"/>
                                          </p:val>
                                        </p:tav>
                                      </p:tavLst>
                                    </p:anim>
                                    <p:anim calcmode="lin" valueType="num">
                                      <p:cBhvr additive="base">
                                        <p:cTn id="85" dur="500" fill="hold"/>
                                        <p:tgtEl>
                                          <p:spTgt spid="50"/>
                                        </p:tgtEl>
                                        <p:attrNameLst>
                                          <p:attrName>ppt_y</p:attrName>
                                        </p:attrNameLst>
                                      </p:cBhvr>
                                      <p:tavLst>
                                        <p:tav tm="0">
                                          <p:val>
                                            <p:strVal val="0-#ppt_h/2"/>
                                          </p:val>
                                        </p:tav>
                                        <p:tav tm="100000">
                                          <p:val>
                                            <p:strVal val="#ppt_y"/>
                                          </p:val>
                                        </p:tav>
                                      </p:tavLst>
                                    </p:anim>
                                  </p:childTnLst>
                                </p:cTn>
                              </p:par>
                              <p:par>
                                <p:cTn id="86" presetID="2" presetClass="entr" presetSubtype="1"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 calcmode="lin" valueType="num">
                                      <p:cBhvr additive="base">
                                        <p:cTn id="88" dur="500" fill="hold"/>
                                        <p:tgtEl>
                                          <p:spTgt spid="51"/>
                                        </p:tgtEl>
                                        <p:attrNameLst>
                                          <p:attrName>ppt_x</p:attrName>
                                        </p:attrNameLst>
                                      </p:cBhvr>
                                      <p:tavLst>
                                        <p:tav tm="0">
                                          <p:val>
                                            <p:strVal val="#ppt_x"/>
                                          </p:val>
                                        </p:tav>
                                        <p:tav tm="100000">
                                          <p:val>
                                            <p:strVal val="#ppt_x"/>
                                          </p:val>
                                        </p:tav>
                                      </p:tavLst>
                                    </p:anim>
                                    <p:anim calcmode="lin" valueType="num">
                                      <p:cBhvr additive="base">
                                        <p:cTn id="89" dur="500" fill="hold"/>
                                        <p:tgtEl>
                                          <p:spTgt spid="51"/>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ppt_x"/>
                                          </p:val>
                                        </p:tav>
                                        <p:tav tm="100000">
                                          <p:val>
                                            <p:strVal val="#ppt_x"/>
                                          </p:val>
                                        </p:tav>
                                      </p:tavLst>
                                    </p:anim>
                                    <p:anim calcmode="lin" valueType="num">
                                      <p:cBhvr additive="base">
                                        <p:cTn id="93" dur="500" fill="hold"/>
                                        <p:tgtEl>
                                          <p:spTgt spid="52"/>
                                        </p:tgtEl>
                                        <p:attrNameLst>
                                          <p:attrName>ppt_y</p:attrName>
                                        </p:attrNameLst>
                                      </p:cBhvr>
                                      <p:tavLst>
                                        <p:tav tm="0">
                                          <p:val>
                                            <p:strVal val="0-#ppt_h/2"/>
                                          </p:val>
                                        </p:tav>
                                        <p:tav tm="100000">
                                          <p:val>
                                            <p:strVal val="#ppt_y"/>
                                          </p:val>
                                        </p:tav>
                                      </p:tavLst>
                                    </p:anim>
                                  </p:childTnLst>
                                </p:cTn>
                              </p:par>
                              <p:par>
                                <p:cTn id="94" presetID="2" presetClass="entr" presetSubtype="1"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0-#ppt_h/2"/>
                                          </p:val>
                                        </p:tav>
                                        <p:tav tm="100000">
                                          <p:val>
                                            <p:strVal val="#ppt_y"/>
                                          </p:val>
                                        </p:tav>
                                      </p:tavLst>
                                    </p:anim>
                                  </p:childTnLst>
                                </p:cTn>
                              </p:par>
                              <p:par>
                                <p:cTn id="98" presetID="2" presetClass="entr" presetSubtype="1" fill="hold" grpId="0" nodeType="with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additive="base">
                                        <p:cTn id="100" dur="500" fill="hold"/>
                                        <p:tgtEl>
                                          <p:spTgt spid="54"/>
                                        </p:tgtEl>
                                        <p:attrNameLst>
                                          <p:attrName>ppt_x</p:attrName>
                                        </p:attrNameLst>
                                      </p:cBhvr>
                                      <p:tavLst>
                                        <p:tav tm="0">
                                          <p:val>
                                            <p:strVal val="#ppt_x"/>
                                          </p:val>
                                        </p:tav>
                                        <p:tav tm="100000">
                                          <p:val>
                                            <p:strVal val="#ppt_x"/>
                                          </p:val>
                                        </p:tav>
                                      </p:tavLst>
                                    </p:anim>
                                    <p:anim calcmode="lin" valueType="num">
                                      <p:cBhvr additive="base">
                                        <p:cTn id="101" dur="500" fill="hold"/>
                                        <p:tgtEl>
                                          <p:spTgt spid="54"/>
                                        </p:tgtEl>
                                        <p:attrNameLst>
                                          <p:attrName>ppt_y</p:attrName>
                                        </p:attrNameLst>
                                      </p:cBhvr>
                                      <p:tavLst>
                                        <p:tav tm="0">
                                          <p:val>
                                            <p:strVal val="0-#ppt_h/2"/>
                                          </p:val>
                                        </p:tav>
                                        <p:tav tm="100000">
                                          <p:val>
                                            <p:strVal val="#ppt_y"/>
                                          </p:val>
                                        </p:tav>
                                      </p:tavLst>
                                    </p:anim>
                                  </p:childTnLst>
                                </p:cTn>
                              </p:par>
                              <p:par>
                                <p:cTn id="102" presetID="2" presetClass="entr" presetSubtype="1" fill="hold" grpId="0" nodeType="withEffect">
                                  <p:stCondLst>
                                    <p:cond delay="0"/>
                                  </p:stCondLst>
                                  <p:childTnLst>
                                    <p:set>
                                      <p:cBhvr>
                                        <p:cTn id="103" dur="1" fill="hold">
                                          <p:stCondLst>
                                            <p:cond delay="0"/>
                                          </p:stCondLst>
                                        </p:cTn>
                                        <p:tgtEl>
                                          <p:spTgt spid="55"/>
                                        </p:tgtEl>
                                        <p:attrNameLst>
                                          <p:attrName>style.visibility</p:attrName>
                                        </p:attrNameLst>
                                      </p:cBhvr>
                                      <p:to>
                                        <p:strVal val="visible"/>
                                      </p:to>
                                    </p:set>
                                    <p:anim calcmode="lin" valueType="num">
                                      <p:cBhvr additive="base">
                                        <p:cTn id="104" dur="500" fill="hold"/>
                                        <p:tgtEl>
                                          <p:spTgt spid="55"/>
                                        </p:tgtEl>
                                        <p:attrNameLst>
                                          <p:attrName>ppt_x</p:attrName>
                                        </p:attrNameLst>
                                      </p:cBhvr>
                                      <p:tavLst>
                                        <p:tav tm="0">
                                          <p:val>
                                            <p:strVal val="#ppt_x"/>
                                          </p:val>
                                        </p:tav>
                                        <p:tav tm="100000">
                                          <p:val>
                                            <p:strVal val="#ppt_x"/>
                                          </p:val>
                                        </p:tav>
                                      </p:tavLst>
                                    </p:anim>
                                    <p:anim calcmode="lin" valueType="num">
                                      <p:cBhvr additive="base">
                                        <p:cTn id="105" dur="500" fill="hold"/>
                                        <p:tgtEl>
                                          <p:spTgt spid="55"/>
                                        </p:tgtEl>
                                        <p:attrNameLst>
                                          <p:attrName>ppt_y</p:attrName>
                                        </p:attrNameLst>
                                      </p:cBhvr>
                                      <p:tavLst>
                                        <p:tav tm="0">
                                          <p:val>
                                            <p:strVal val="0-#ppt_h/2"/>
                                          </p:val>
                                        </p:tav>
                                        <p:tav tm="100000">
                                          <p:val>
                                            <p:strVal val="#ppt_y"/>
                                          </p:val>
                                        </p:tav>
                                      </p:tavLst>
                                    </p:anim>
                                  </p:childTnLst>
                                </p:cTn>
                              </p:par>
                              <p:par>
                                <p:cTn id="106" presetID="2" presetClass="entr" presetSubtype="1"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additive="base">
                                        <p:cTn id="108" dur="500" fill="hold"/>
                                        <p:tgtEl>
                                          <p:spTgt spid="56"/>
                                        </p:tgtEl>
                                        <p:attrNameLst>
                                          <p:attrName>ppt_x</p:attrName>
                                        </p:attrNameLst>
                                      </p:cBhvr>
                                      <p:tavLst>
                                        <p:tav tm="0">
                                          <p:val>
                                            <p:strVal val="#ppt_x"/>
                                          </p:val>
                                        </p:tav>
                                        <p:tav tm="100000">
                                          <p:val>
                                            <p:strVal val="#ppt_x"/>
                                          </p:val>
                                        </p:tav>
                                      </p:tavLst>
                                    </p:anim>
                                    <p:anim calcmode="lin" valueType="num">
                                      <p:cBhvr additive="base">
                                        <p:cTn id="109" dur="500" fill="hold"/>
                                        <p:tgtEl>
                                          <p:spTgt spid="56"/>
                                        </p:tgtEl>
                                        <p:attrNameLst>
                                          <p:attrName>ppt_y</p:attrName>
                                        </p:attrNameLst>
                                      </p:cBhvr>
                                      <p:tavLst>
                                        <p:tav tm="0">
                                          <p:val>
                                            <p:strVal val="0-#ppt_h/2"/>
                                          </p:val>
                                        </p:tav>
                                        <p:tav tm="100000">
                                          <p:val>
                                            <p:strVal val="#ppt_y"/>
                                          </p:val>
                                        </p:tav>
                                      </p:tavLst>
                                    </p:anim>
                                  </p:childTnLst>
                                </p:cTn>
                              </p:par>
                              <p:par>
                                <p:cTn id="110" presetID="2" presetClass="entr" presetSubtype="1" fill="hold" grpId="0" nodeType="withEffect">
                                  <p:stCondLst>
                                    <p:cond delay="0"/>
                                  </p:stCondLst>
                                  <p:childTnLst>
                                    <p:set>
                                      <p:cBhvr>
                                        <p:cTn id="111" dur="1" fill="hold">
                                          <p:stCondLst>
                                            <p:cond delay="0"/>
                                          </p:stCondLst>
                                        </p:cTn>
                                        <p:tgtEl>
                                          <p:spTgt spid="57"/>
                                        </p:tgtEl>
                                        <p:attrNameLst>
                                          <p:attrName>style.visibility</p:attrName>
                                        </p:attrNameLst>
                                      </p:cBhvr>
                                      <p:to>
                                        <p:strVal val="visible"/>
                                      </p:to>
                                    </p:set>
                                    <p:anim calcmode="lin" valueType="num">
                                      <p:cBhvr additive="base">
                                        <p:cTn id="112" dur="500" fill="hold"/>
                                        <p:tgtEl>
                                          <p:spTgt spid="57"/>
                                        </p:tgtEl>
                                        <p:attrNameLst>
                                          <p:attrName>ppt_x</p:attrName>
                                        </p:attrNameLst>
                                      </p:cBhvr>
                                      <p:tavLst>
                                        <p:tav tm="0">
                                          <p:val>
                                            <p:strVal val="#ppt_x"/>
                                          </p:val>
                                        </p:tav>
                                        <p:tav tm="100000">
                                          <p:val>
                                            <p:strVal val="#ppt_x"/>
                                          </p:val>
                                        </p:tav>
                                      </p:tavLst>
                                    </p:anim>
                                    <p:anim calcmode="lin" valueType="num">
                                      <p:cBhvr additive="base">
                                        <p:cTn id="113" dur="500" fill="hold"/>
                                        <p:tgtEl>
                                          <p:spTgt spid="57"/>
                                        </p:tgtEl>
                                        <p:attrNameLst>
                                          <p:attrName>ppt_y</p:attrName>
                                        </p:attrNameLst>
                                      </p:cBhvr>
                                      <p:tavLst>
                                        <p:tav tm="0">
                                          <p:val>
                                            <p:strVal val="0-#ppt_h/2"/>
                                          </p:val>
                                        </p:tav>
                                        <p:tav tm="100000">
                                          <p:val>
                                            <p:strVal val="#ppt_y"/>
                                          </p:val>
                                        </p:tav>
                                      </p:tavLst>
                                    </p:anim>
                                  </p:childTnLst>
                                </p:cTn>
                              </p:par>
                              <p:par>
                                <p:cTn id="114" presetID="2" presetClass="entr" presetSubtype="1"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 calcmode="lin" valueType="num">
                                      <p:cBhvr additive="base">
                                        <p:cTn id="116" dur="500" fill="hold"/>
                                        <p:tgtEl>
                                          <p:spTgt spid="58"/>
                                        </p:tgtEl>
                                        <p:attrNameLst>
                                          <p:attrName>ppt_x</p:attrName>
                                        </p:attrNameLst>
                                      </p:cBhvr>
                                      <p:tavLst>
                                        <p:tav tm="0">
                                          <p:val>
                                            <p:strVal val="#ppt_x"/>
                                          </p:val>
                                        </p:tav>
                                        <p:tav tm="100000">
                                          <p:val>
                                            <p:strVal val="#ppt_x"/>
                                          </p:val>
                                        </p:tav>
                                      </p:tavLst>
                                    </p:anim>
                                    <p:anim calcmode="lin" valueType="num">
                                      <p:cBhvr additive="base">
                                        <p:cTn id="117" dur="500" fill="hold"/>
                                        <p:tgtEl>
                                          <p:spTgt spid="58"/>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 calcmode="lin" valueType="num">
                                      <p:cBhvr additive="base">
                                        <p:cTn id="120" dur="500" fill="hold"/>
                                        <p:tgtEl>
                                          <p:spTgt spid="59"/>
                                        </p:tgtEl>
                                        <p:attrNameLst>
                                          <p:attrName>ppt_x</p:attrName>
                                        </p:attrNameLst>
                                      </p:cBhvr>
                                      <p:tavLst>
                                        <p:tav tm="0">
                                          <p:val>
                                            <p:strVal val="#ppt_x"/>
                                          </p:val>
                                        </p:tav>
                                        <p:tav tm="100000">
                                          <p:val>
                                            <p:strVal val="#ppt_x"/>
                                          </p:val>
                                        </p:tav>
                                      </p:tavLst>
                                    </p:anim>
                                    <p:anim calcmode="lin" valueType="num">
                                      <p:cBhvr additive="base">
                                        <p:cTn id="121" dur="500" fill="hold"/>
                                        <p:tgtEl>
                                          <p:spTgt spid="5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 calcmode="lin" valueType="num">
                                      <p:cBhvr additive="base">
                                        <p:cTn id="124" dur="500" fill="hold"/>
                                        <p:tgtEl>
                                          <p:spTgt spid="60"/>
                                        </p:tgtEl>
                                        <p:attrNameLst>
                                          <p:attrName>ppt_x</p:attrName>
                                        </p:attrNameLst>
                                      </p:cBhvr>
                                      <p:tavLst>
                                        <p:tav tm="0">
                                          <p:val>
                                            <p:strVal val="#ppt_x"/>
                                          </p:val>
                                        </p:tav>
                                        <p:tav tm="100000">
                                          <p:val>
                                            <p:strVal val="#ppt_x"/>
                                          </p:val>
                                        </p:tav>
                                      </p:tavLst>
                                    </p:anim>
                                    <p:anim calcmode="lin" valueType="num">
                                      <p:cBhvr additive="base">
                                        <p:cTn id="125" dur="500" fill="hold"/>
                                        <p:tgtEl>
                                          <p:spTgt spid="6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additive="base">
                                        <p:cTn id="128" dur="500" fill="hold"/>
                                        <p:tgtEl>
                                          <p:spTgt spid="61"/>
                                        </p:tgtEl>
                                        <p:attrNameLst>
                                          <p:attrName>ppt_x</p:attrName>
                                        </p:attrNameLst>
                                      </p:cBhvr>
                                      <p:tavLst>
                                        <p:tav tm="0">
                                          <p:val>
                                            <p:strVal val="#ppt_x"/>
                                          </p:val>
                                        </p:tav>
                                        <p:tav tm="100000">
                                          <p:val>
                                            <p:strVal val="#ppt_x"/>
                                          </p:val>
                                        </p:tav>
                                      </p:tavLst>
                                    </p:anim>
                                    <p:anim calcmode="lin" valueType="num">
                                      <p:cBhvr additive="base">
                                        <p:cTn id="129" dur="500" fill="hold"/>
                                        <p:tgtEl>
                                          <p:spTgt spid="6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0"/>
                                  </p:stCondLst>
                                  <p:childTnLst>
                                    <p:set>
                                      <p:cBhvr>
                                        <p:cTn id="131" dur="1" fill="hold">
                                          <p:stCondLst>
                                            <p:cond delay="0"/>
                                          </p:stCondLst>
                                        </p:cTn>
                                        <p:tgtEl>
                                          <p:spTgt spid="62"/>
                                        </p:tgtEl>
                                        <p:attrNameLst>
                                          <p:attrName>style.visibility</p:attrName>
                                        </p:attrNameLst>
                                      </p:cBhvr>
                                      <p:to>
                                        <p:strVal val="visible"/>
                                      </p:to>
                                    </p:set>
                                    <p:anim calcmode="lin" valueType="num">
                                      <p:cBhvr additive="base">
                                        <p:cTn id="132" dur="500" fill="hold"/>
                                        <p:tgtEl>
                                          <p:spTgt spid="62"/>
                                        </p:tgtEl>
                                        <p:attrNameLst>
                                          <p:attrName>ppt_x</p:attrName>
                                        </p:attrNameLst>
                                      </p:cBhvr>
                                      <p:tavLst>
                                        <p:tav tm="0">
                                          <p:val>
                                            <p:strVal val="#ppt_x"/>
                                          </p:val>
                                        </p:tav>
                                        <p:tav tm="100000">
                                          <p:val>
                                            <p:strVal val="#ppt_x"/>
                                          </p:val>
                                        </p:tav>
                                      </p:tavLst>
                                    </p:anim>
                                    <p:anim calcmode="lin" valueType="num">
                                      <p:cBhvr additive="base">
                                        <p:cTn id="133" dur="500" fill="hold"/>
                                        <p:tgtEl>
                                          <p:spTgt spid="6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63"/>
                                        </p:tgtEl>
                                        <p:attrNameLst>
                                          <p:attrName>style.visibility</p:attrName>
                                        </p:attrNameLst>
                                      </p:cBhvr>
                                      <p:to>
                                        <p:strVal val="visible"/>
                                      </p:to>
                                    </p:set>
                                    <p:anim calcmode="lin" valueType="num">
                                      <p:cBhvr additive="base">
                                        <p:cTn id="136" dur="500" fill="hold"/>
                                        <p:tgtEl>
                                          <p:spTgt spid="63"/>
                                        </p:tgtEl>
                                        <p:attrNameLst>
                                          <p:attrName>ppt_x</p:attrName>
                                        </p:attrNameLst>
                                      </p:cBhvr>
                                      <p:tavLst>
                                        <p:tav tm="0">
                                          <p:val>
                                            <p:strVal val="#ppt_x"/>
                                          </p:val>
                                        </p:tav>
                                        <p:tav tm="100000">
                                          <p:val>
                                            <p:strVal val="#ppt_x"/>
                                          </p:val>
                                        </p:tav>
                                      </p:tavLst>
                                    </p:anim>
                                    <p:anim calcmode="lin" valueType="num">
                                      <p:cBhvr additive="base">
                                        <p:cTn id="137" dur="500" fill="hold"/>
                                        <p:tgtEl>
                                          <p:spTgt spid="6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0"/>
                                  </p:stCondLst>
                                  <p:childTnLst>
                                    <p:set>
                                      <p:cBhvr>
                                        <p:cTn id="139" dur="1" fill="hold">
                                          <p:stCondLst>
                                            <p:cond delay="0"/>
                                          </p:stCondLst>
                                        </p:cTn>
                                        <p:tgtEl>
                                          <p:spTgt spid="64"/>
                                        </p:tgtEl>
                                        <p:attrNameLst>
                                          <p:attrName>style.visibility</p:attrName>
                                        </p:attrNameLst>
                                      </p:cBhvr>
                                      <p:to>
                                        <p:strVal val="visible"/>
                                      </p:to>
                                    </p:set>
                                    <p:anim calcmode="lin" valueType="num">
                                      <p:cBhvr additive="base">
                                        <p:cTn id="140" dur="500" fill="hold"/>
                                        <p:tgtEl>
                                          <p:spTgt spid="64"/>
                                        </p:tgtEl>
                                        <p:attrNameLst>
                                          <p:attrName>ppt_x</p:attrName>
                                        </p:attrNameLst>
                                      </p:cBhvr>
                                      <p:tavLst>
                                        <p:tav tm="0">
                                          <p:val>
                                            <p:strVal val="#ppt_x"/>
                                          </p:val>
                                        </p:tav>
                                        <p:tav tm="100000">
                                          <p:val>
                                            <p:strVal val="#ppt_x"/>
                                          </p:val>
                                        </p:tav>
                                      </p:tavLst>
                                    </p:anim>
                                    <p:anim calcmode="lin" valueType="num">
                                      <p:cBhvr additive="base">
                                        <p:cTn id="141"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6022999" y="977282"/>
            <a:ext cx="2762250"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3189288" y="977282"/>
            <a:ext cx="2762250" cy="5302250"/>
          </a:xfrm>
          <a:prstGeom prst="rect">
            <a:avLst/>
          </a:prstGeom>
          <a:solidFill>
            <a:srgbClr val="EBF1DE"/>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380974" y="977282"/>
            <a:ext cx="2762250"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kumimoji="1" lang="ja-JP" altLang="en-US" dirty="0" smtClean="0"/>
              <a:t>サーバーとクライアントの関係の変遷</a:t>
            </a:r>
            <a:endParaRPr kumimoji="1" lang="ja-JP" altLang="en-US" dirty="0"/>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6972702" y="4295851"/>
            <a:ext cx="679541" cy="593816"/>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6306786" y="4305375"/>
            <a:ext cx="341289" cy="550466"/>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7863175" y="4293260"/>
            <a:ext cx="681672" cy="722281"/>
          </a:xfrm>
          <a:prstGeom prst="rect">
            <a:avLst/>
          </a:prstGeom>
        </p:spPr>
      </p:pic>
      <p:grpSp>
        <p:nvGrpSpPr>
          <p:cNvPr id="23" name="図形グループ 22"/>
          <p:cNvGrpSpPr/>
          <p:nvPr/>
        </p:nvGrpSpPr>
        <p:grpSpPr>
          <a:xfrm>
            <a:off x="850354" y="4345455"/>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018985" y="4281768"/>
            <a:ext cx="685680" cy="766399"/>
            <a:chOff x="2381979" y="4922695"/>
            <a:chExt cx="685680" cy="766399"/>
          </a:xfrm>
        </p:grpSpPr>
        <p:pic>
          <p:nvPicPr>
            <p:cNvPr id="24" name="図 23"/>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正方形/長方形 34"/>
          <p:cNvSpPr/>
          <p:nvPr/>
        </p:nvSpPr>
        <p:spPr>
          <a:xfrm>
            <a:off x="555176" y="3352800"/>
            <a:ext cx="2461764" cy="709475"/>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endParaRPr kumimoji="1" lang="en-US" altLang="ja-JP" sz="1400" dirty="0" smtClean="0">
              <a:solidFill>
                <a:srgbClr val="FFFFFF"/>
              </a:solidFill>
              <a:latin typeface="ＭＳ Ｐゴシック"/>
              <a:ea typeface="ＭＳ Ｐゴシック"/>
              <a:cs typeface="ＭＳ Ｐゴシック"/>
            </a:endParaRPr>
          </a:p>
          <a:p>
            <a:pPr algn="ctr"/>
            <a:endParaRPr lang="en-US" altLang="ja-JP" sz="1400" dirty="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Windows</a:t>
            </a:r>
          </a:p>
          <a:p>
            <a:pPr algn="ctr"/>
            <a:endParaRPr lang="en-US" altLang="ja-JP" sz="1400" dirty="0">
              <a:solidFill>
                <a:srgbClr val="FFFFFF"/>
              </a:solidFill>
              <a:latin typeface="ＭＳ Ｐゴシック"/>
              <a:ea typeface="ＭＳ Ｐゴシック"/>
              <a:cs typeface="ＭＳ Ｐゴシック"/>
            </a:endParaRPr>
          </a:p>
          <a:p>
            <a:pPr algn="ctr"/>
            <a:endParaRPr kumimoji="1" lang="ja-JP" altLang="en-US" sz="1400" dirty="0">
              <a:solidFill>
                <a:srgbClr val="FFFFFF"/>
              </a:solidFill>
              <a:latin typeface="ＭＳ Ｐゴシック"/>
              <a:ea typeface="ＭＳ Ｐゴシック"/>
              <a:cs typeface="ＭＳ Ｐゴシック"/>
            </a:endParaRPr>
          </a:p>
        </p:txBody>
      </p:sp>
      <p:sp>
        <p:nvSpPr>
          <p:cNvPr id="77" name="テキスト ボックス 76"/>
          <p:cNvSpPr txBox="1"/>
          <p:nvPr/>
        </p:nvSpPr>
        <p:spPr>
          <a:xfrm>
            <a:off x="489010" y="1036989"/>
            <a:ext cx="2444900" cy="400110"/>
          </a:xfrm>
          <a:prstGeom prst="rect">
            <a:avLst/>
          </a:prstGeom>
          <a:noFill/>
        </p:spPr>
        <p:txBody>
          <a:bodyPr wrap="none" rtlCol="0">
            <a:spAutoFit/>
          </a:bodyPr>
          <a:lstStyle/>
          <a:p>
            <a:pPr algn="ctr"/>
            <a:r>
              <a:rPr kumimoji="1" lang="ja-JP" altLang="en-US" sz="2000" dirty="0" smtClean="0">
                <a:solidFill>
                  <a:srgbClr val="800000"/>
                </a:solidFill>
                <a:latin typeface="Arial Black"/>
                <a:ea typeface="HGP創英角ｺﾞｼｯｸUB"/>
                <a:cs typeface="Arial Black"/>
              </a:rPr>
              <a:t>クライアント・サーバー</a:t>
            </a:r>
            <a:endParaRPr kumimoji="1" lang="ja-JP" altLang="en-US" sz="2000" dirty="0">
              <a:solidFill>
                <a:srgbClr val="800000"/>
              </a:solidFill>
              <a:latin typeface="Arial Black"/>
              <a:ea typeface="HGP創英角ｺﾞｼｯｸUB"/>
              <a:cs typeface="Arial Black"/>
            </a:endParaRPr>
          </a:p>
        </p:txBody>
      </p:sp>
      <p:sp>
        <p:nvSpPr>
          <p:cNvPr id="42" name="テキスト ボックス 41"/>
          <p:cNvSpPr txBox="1"/>
          <p:nvPr/>
        </p:nvSpPr>
        <p:spPr>
          <a:xfrm>
            <a:off x="3739009" y="1036989"/>
            <a:ext cx="1662810" cy="400110"/>
          </a:xfrm>
          <a:prstGeom prst="rect">
            <a:avLst/>
          </a:prstGeom>
          <a:noFill/>
        </p:spPr>
        <p:txBody>
          <a:bodyPr wrap="none" rtlCol="0">
            <a:spAutoFit/>
          </a:bodyPr>
          <a:lstStyle/>
          <a:p>
            <a:pPr algn="ctr"/>
            <a:r>
              <a:rPr kumimoji="1" lang="en-US" altLang="ja-JP" sz="2000" dirty="0" smtClean="0">
                <a:solidFill>
                  <a:srgbClr val="008000"/>
                </a:solidFill>
                <a:latin typeface="Arial Black"/>
                <a:ea typeface="HGP創英角ｺﾞｼｯｸUB"/>
                <a:cs typeface="Arial Black"/>
              </a:rPr>
              <a:t>Web</a:t>
            </a:r>
            <a:r>
              <a:rPr kumimoji="1" lang="ja-JP" altLang="en-US" sz="2000" dirty="0" smtClean="0">
                <a:solidFill>
                  <a:srgbClr val="008000"/>
                </a:solidFill>
                <a:latin typeface="Arial Black"/>
                <a:ea typeface="HGP創英角ｺﾞｼｯｸUB"/>
                <a:cs typeface="Arial Black"/>
              </a:rPr>
              <a:t>システム</a:t>
            </a:r>
            <a:endParaRPr kumimoji="1" lang="ja-JP" altLang="en-US" sz="2000" dirty="0">
              <a:solidFill>
                <a:srgbClr val="008000"/>
              </a:solidFill>
              <a:latin typeface="Arial Black"/>
              <a:ea typeface="HGP創英角ｺﾞｼｯｸUB"/>
              <a:cs typeface="Arial Black"/>
            </a:endParaRPr>
          </a:p>
        </p:txBody>
      </p:sp>
      <p:sp>
        <p:nvSpPr>
          <p:cNvPr id="43" name="テキスト ボックス 42"/>
          <p:cNvSpPr txBox="1"/>
          <p:nvPr/>
        </p:nvSpPr>
        <p:spPr>
          <a:xfrm>
            <a:off x="6764252" y="1036989"/>
            <a:ext cx="1253543" cy="400110"/>
          </a:xfrm>
          <a:prstGeom prst="rect">
            <a:avLst/>
          </a:prstGeom>
          <a:noFill/>
        </p:spPr>
        <p:txBody>
          <a:bodyPr wrap="none" rtlCol="0">
            <a:spAutoFit/>
          </a:bodyPr>
          <a:lstStyle/>
          <a:p>
            <a:pPr algn="ctr"/>
            <a:r>
              <a:rPr kumimoji="1" lang="en-US" altLang="ja-JP" sz="2000" dirty="0" smtClean="0">
                <a:solidFill>
                  <a:srgbClr val="0000FF"/>
                </a:solidFill>
                <a:latin typeface="Arial Black"/>
                <a:ea typeface="HGP創英角ｺﾞｼｯｸUB"/>
                <a:cs typeface="Arial Black"/>
              </a:rPr>
              <a:t>RIC/RIA</a:t>
            </a:r>
            <a:endParaRPr kumimoji="1" lang="ja-JP" altLang="en-US" sz="2000" dirty="0">
              <a:solidFill>
                <a:srgbClr val="0000FF"/>
              </a:solidFill>
              <a:latin typeface="Arial Black"/>
              <a:ea typeface="HGP創英角ｺﾞｼｯｸUB"/>
              <a:cs typeface="Arial Black"/>
            </a:endParaRPr>
          </a:p>
        </p:txBody>
      </p:sp>
      <p:sp>
        <p:nvSpPr>
          <p:cNvPr id="45" name="正方形/長方形 44"/>
          <p:cNvSpPr/>
          <p:nvPr/>
        </p:nvSpPr>
        <p:spPr>
          <a:xfrm>
            <a:off x="3348026"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endParaRPr kumimoji="1" lang="ja-JP" altLang="en-US" sz="1400" dirty="0">
              <a:solidFill>
                <a:srgbClr val="FFFFFF"/>
              </a:solidFill>
              <a:latin typeface="ＭＳ Ｐゴシック"/>
              <a:ea typeface="ＭＳ Ｐゴシック"/>
              <a:cs typeface="ＭＳ Ｐゴシック"/>
            </a:endParaRPr>
          </a:p>
        </p:txBody>
      </p:sp>
      <p:sp>
        <p:nvSpPr>
          <p:cNvPr id="46" name="正方形/長方形 45"/>
          <p:cNvSpPr/>
          <p:nvPr/>
        </p:nvSpPr>
        <p:spPr>
          <a:xfrm>
            <a:off x="6172200" y="3352800"/>
            <a:ext cx="2461764" cy="709475"/>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 + </a:t>
            </a:r>
            <a:r>
              <a:rPr lang="ja-JP" altLang="en-US" sz="1400" dirty="0" smtClean="0">
                <a:solidFill>
                  <a:srgbClr val="FFFFFF"/>
                </a:solidFill>
                <a:latin typeface="ＭＳ Ｐゴシック"/>
                <a:ea typeface="ＭＳ Ｐゴシック"/>
                <a:cs typeface="ＭＳ Ｐゴシック"/>
              </a:rPr>
              <a:t>プラグイン</a:t>
            </a:r>
            <a:endParaRPr kumimoji="1" lang="ja-JP" altLang="en-US" sz="1400" dirty="0">
              <a:solidFill>
                <a:srgbClr val="FFFFFF"/>
              </a:solidFill>
              <a:latin typeface="ＭＳ Ｐゴシック"/>
              <a:ea typeface="ＭＳ Ｐゴシック"/>
              <a:cs typeface="ＭＳ Ｐゴシック"/>
            </a:endParaRPr>
          </a:p>
        </p:txBody>
      </p:sp>
      <p:sp>
        <p:nvSpPr>
          <p:cNvPr id="51" name="正方形/長方形 50"/>
          <p:cNvSpPr/>
          <p:nvPr/>
        </p:nvSpPr>
        <p:spPr>
          <a:xfrm>
            <a:off x="6172201" y="1606550"/>
            <a:ext cx="2461764" cy="140266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2" name="正方形/長方形 51"/>
          <p:cNvSpPr/>
          <p:nvPr/>
        </p:nvSpPr>
        <p:spPr>
          <a:xfrm>
            <a:off x="6261579" y="255228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5" name="正方形/長方形 54"/>
          <p:cNvSpPr/>
          <p:nvPr/>
        </p:nvSpPr>
        <p:spPr>
          <a:xfrm>
            <a:off x="3348026" y="1603520"/>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56" name="正方形/長方形 55"/>
          <p:cNvSpPr/>
          <p:nvPr/>
        </p:nvSpPr>
        <p:spPr>
          <a:xfrm>
            <a:off x="3443754" y="2549254"/>
            <a:ext cx="2275336" cy="268948"/>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t>Web</a:t>
            </a:r>
            <a:r>
              <a:rPr kumimoji="1" lang="ja-JP" altLang="en-US" sz="1600" dirty="0" smtClean="0"/>
              <a:t>サーバー</a:t>
            </a:r>
            <a:endParaRPr kumimoji="1" lang="ja-JP" altLang="en-US" sz="1600" dirty="0"/>
          </a:p>
        </p:txBody>
      </p:sp>
      <p:sp>
        <p:nvSpPr>
          <p:cNvPr id="58" name="正方形/長方形 57"/>
          <p:cNvSpPr/>
          <p:nvPr/>
        </p:nvSpPr>
        <p:spPr>
          <a:xfrm>
            <a:off x="555176" y="1602832"/>
            <a:ext cx="2461764" cy="14063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dirty="0" smtClean="0">
                <a:solidFill>
                  <a:schemeClr val="tx2"/>
                </a:solidFill>
              </a:rPr>
              <a:t>サーバー</a:t>
            </a:r>
            <a:endParaRPr kumimoji="1" lang="ja-JP" altLang="en-US" dirty="0">
              <a:solidFill>
                <a:schemeClr val="tx2"/>
              </a:solidFill>
            </a:endParaRPr>
          </a:p>
        </p:txBody>
      </p:sp>
      <p:sp>
        <p:nvSpPr>
          <p:cNvPr id="60" name="正方形/長方形 59"/>
          <p:cNvSpPr/>
          <p:nvPr/>
        </p:nvSpPr>
        <p:spPr>
          <a:xfrm>
            <a:off x="658574"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2" name="正方形/長方形 61"/>
          <p:cNvSpPr/>
          <p:nvPr/>
        </p:nvSpPr>
        <p:spPr>
          <a:xfrm>
            <a:off x="1450643"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3" name="正方形/長方形 62"/>
          <p:cNvSpPr/>
          <p:nvPr/>
        </p:nvSpPr>
        <p:spPr>
          <a:xfrm>
            <a:off x="2263060" y="3448050"/>
            <a:ext cx="673365" cy="2857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4" name="正方形/長方形 63"/>
          <p:cNvSpPr/>
          <p:nvPr/>
        </p:nvSpPr>
        <p:spPr>
          <a:xfrm>
            <a:off x="658574"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5" name="正方形/長方形 64"/>
          <p:cNvSpPr/>
          <p:nvPr/>
        </p:nvSpPr>
        <p:spPr>
          <a:xfrm>
            <a:off x="1450643"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7" name="正方形/長方形 66"/>
          <p:cNvSpPr/>
          <p:nvPr/>
        </p:nvSpPr>
        <p:spPr>
          <a:xfrm>
            <a:off x="2263060" y="2179882"/>
            <a:ext cx="673365" cy="64135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8" name="正方形/長方形 67"/>
          <p:cNvSpPr/>
          <p:nvPr/>
        </p:nvSpPr>
        <p:spPr>
          <a:xfrm>
            <a:off x="3441239"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69" name="正方形/長方形 68"/>
          <p:cNvSpPr/>
          <p:nvPr/>
        </p:nvSpPr>
        <p:spPr>
          <a:xfrm>
            <a:off x="4233308"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0" name="正方形/長方形 69"/>
          <p:cNvSpPr/>
          <p:nvPr/>
        </p:nvSpPr>
        <p:spPr>
          <a:xfrm>
            <a:off x="5045725" y="2179882"/>
            <a:ext cx="673365" cy="29977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1" name="正方形/長方形 70"/>
          <p:cNvSpPr/>
          <p:nvPr/>
        </p:nvSpPr>
        <p:spPr>
          <a:xfrm>
            <a:off x="6259064"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2" name="正方形/長方形 71"/>
          <p:cNvSpPr/>
          <p:nvPr/>
        </p:nvSpPr>
        <p:spPr>
          <a:xfrm>
            <a:off x="7051133"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sp>
        <p:nvSpPr>
          <p:cNvPr id="73" name="正方形/長方形 72"/>
          <p:cNvSpPr/>
          <p:nvPr/>
        </p:nvSpPr>
        <p:spPr>
          <a:xfrm>
            <a:off x="7863550" y="2179882"/>
            <a:ext cx="673365" cy="299770"/>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業務個別</a:t>
            </a:r>
            <a:endParaRPr kumimoji="1" lang="en-US" altLang="ja-JP" sz="800" dirty="0" smtClean="0"/>
          </a:p>
          <a:p>
            <a:pPr algn="ctr"/>
            <a:r>
              <a:rPr lang="ja-JP" altLang="en-US" sz="800" dirty="0" smtClean="0"/>
              <a:t>プログラム</a:t>
            </a:r>
            <a:endParaRPr kumimoji="1" lang="ja-JP" altLang="en-US" sz="800" dirty="0"/>
          </a:p>
        </p:txBody>
      </p:sp>
      <p:cxnSp>
        <p:nvCxnSpPr>
          <p:cNvPr id="49" name="直線矢印コネクタ 48"/>
          <p:cNvCxnSpPr>
            <a:stCxn id="64" idx="2"/>
            <a:endCxn id="60" idx="0"/>
          </p:cNvCxnSpPr>
          <p:nvPr/>
        </p:nvCxnSpPr>
        <p:spPr>
          <a:xfrm>
            <a:off x="995257"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65" idx="2"/>
            <a:endCxn id="62" idx="0"/>
          </p:cNvCxnSpPr>
          <p:nvPr/>
        </p:nvCxnSpPr>
        <p:spPr>
          <a:xfrm>
            <a:off x="1787326"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56" idx="2"/>
            <a:endCxn id="45" idx="0"/>
          </p:cNvCxnSpPr>
          <p:nvPr/>
        </p:nvCxnSpPr>
        <p:spPr>
          <a:xfrm flipH="1">
            <a:off x="4578908" y="2818202"/>
            <a:ext cx="2514" cy="53459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67" idx="2"/>
            <a:endCxn id="63" idx="0"/>
          </p:cNvCxnSpPr>
          <p:nvPr/>
        </p:nvCxnSpPr>
        <p:spPr>
          <a:xfrm>
            <a:off x="2599743" y="2821232"/>
            <a:ext cx="0" cy="62681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80" name="図形グループ 79"/>
          <p:cNvGrpSpPr/>
          <p:nvPr/>
        </p:nvGrpSpPr>
        <p:grpSpPr>
          <a:xfrm>
            <a:off x="3648966" y="4345455"/>
            <a:ext cx="960184" cy="932098"/>
            <a:chOff x="1084515" y="4732057"/>
            <a:chExt cx="960184" cy="932098"/>
          </a:xfrm>
        </p:grpSpPr>
        <p:grpSp>
          <p:nvGrpSpPr>
            <p:cNvPr id="81" name="図形グループ 80"/>
            <p:cNvGrpSpPr/>
            <p:nvPr/>
          </p:nvGrpSpPr>
          <p:grpSpPr>
            <a:xfrm>
              <a:off x="1084515" y="4879904"/>
              <a:ext cx="681672" cy="784251"/>
              <a:chOff x="2405315" y="4754508"/>
              <a:chExt cx="681672" cy="784251"/>
            </a:xfrm>
          </p:grpSpPr>
          <p:pic>
            <p:nvPicPr>
              <p:cNvPr id="86" name="図 85"/>
              <p:cNvPicPr>
                <a:picLocks noChangeAspect="1"/>
              </p:cNvPicPr>
              <p:nvPr/>
            </p:nvPicPr>
            <p:blipFill>
              <a:blip r:embed="rId5">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87" name="正方形/長方形 86"/>
              <p:cNvSpPr/>
              <p:nvPr/>
            </p:nvSpPr>
            <p:spPr>
              <a:xfrm>
                <a:off x="2405315" y="4754508"/>
                <a:ext cx="681672" cy="566792"/>
              </a:xfrm>
              <a:prstGeom prst="rect">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82" name="図 81"/>
            <p:cNvPicPr>
              <a:picLocks noChangeAspect="1"/>
            </p:cNvPicPr>
            <p:nvPr/>
          </p:nvPicPr>
          <p:blipFill>
            <a:blip r:embed="rId3">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83" name="台形 82"/>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角丸四角形 84"/>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4817597" y="4281768"/>
            <a:ext cx="685680" cy="766399"/>
            <a:chOff x="2381979" y="4922695"/>
            <a:chExt cx="685680" cy="766399"/>
          </a:xfrm>
        </p:grpSpPr>
        <p:pic>
          <p:nvPicPr>
            <p:cNvPr id="89" name="図 88"/>
            <p:cNvPicPr>
              <a:picLocks noChangeAspect="1"/>
            </p:cNvPicPr>
            <p:nvPr/>
          </p:nvPicPr>
          <p:blipFill>
            <a:blip r:embed="rId5">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90" name="角丸四角形 89"/>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1" name="直線矢印コネクタ 60"/>
          <p:cNvCxnSpPr>
            <a:stCxn id="52" idx="2"/>
            <a:endCxn id="46" idx="0"/>
          </p:cNvCxnSpPr>
          <p:nvPr/>
        </p:nvCxnSpPr>
        <p:spPr>
          <a:xfrm>
            <a:off x="7399247" y="2821232"/>
            <a:ext cx="3835" cy="531568"/>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1" name="正方形/長方形 90"/>
          <p:cNvSpPr/>
          <p:nvPr/>
        </p:nvSpPr>
        <p:spPr>
          <a:xfrm>
            <a:off x="555177" y="5387259"/>
            <a:ext cx="2461764" cy="72008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管理コスト</a:t>
            </a:r>
            <a:r>
              <a:rPr lang="ja-JP" altLang="en-US" sz="1200" dirty="0" smtClean="0"/>
              <a:t>の増大</a:t>
            </a:r>
            <a:endParaRPr lang="en-US" altLang="ja-JP" sz="1200" dirty="0" smtClean="0"/>
          </a:p>
          <a:p>
            <a:pPr algn="ctr"/>
            <a:r>
              <a:rPr kumimoji="1" lang="ja-JP" altLang="en-US" sz="1200" dirty="0"/>
              <a:t>ベンダーロックイン</a:t>
            </a:r>
            <a:endParaRPr kumimoji="1" lang="en-US" altLang="ja-JP" sz="1200" dirty="0" smtClean="0"/>
          </a:p>
        </p:txBody>
      </p:sp>
      <p:sp>
        <p:nvSpPr>
          <p:cNvPr id="92" name="正方形/長方形 91"/>
          <p:cNvSpPr/>
          <p:nvPr/>
        </p:nvSpPr>
        <p:spPr>
          <a:xfrm>
            <a:off x="3343806" y="5387259"/>
            <a:ext cx="2465984" cy="72008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ブラウザの機能不足</a:t>
            </a:r>
            <a:endParaRPr kumimoji="1" lang="en-US" altLang="ja-JP" sz="1200" dirty="0" smtClean="0"/>
          </a:p>
          <a:p>
            <a:pPr algn="ctr"/>
            <a:r>
              <a:rPr lang="ja-JP" altLang="en-US" sz="1200" dirty="0"/>
              <a:t>マルチプラットフォーム対応</a:t>
            </a:r>
            <a:endParaRPr kumimoji="1" lang="en-US" altLang="ja-JP" sz="1200" dirty="0" smtClean="0"/>
          </a:p>
        </p:txBody>
      </p:sp>
      <p:sp>
        <p:nvSpPr>
          <p:cNvPr id="93" name="正方形/長方形 92"/>
          <p:cNvSpPr/>
          <p:nvPr/>
        </p:nvSpPr>
        <p:spPr>
          <a:xfrm>
            <a:off x="6168365" y="5387259"/>
            <a:ext cx="2465600" cy="72008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プラグインによる</a:t>
            </a:r>
            <a:endParaRPr lang="en-US" altLang="ja-JP" sz="1200" dirty="0" smtClean="0"/>
          </a:p>
          <a:p>
            <a:pPr algn="ctr"/>
            <a:r>
              <a:rPr lang="ja-JP" altLang="en-US" sz="1200" dirty="0" smtClean="0"/>
              <a:t>ブラウザの機能強化</a:t>
            </a:r>
            <a:endParaRPr lang="en-US" altLang="ja-JP" sz="1200" dirty="0" smtClean="0"/>
          </a:p>
          <a:p>
            <a:pPr algn="ctr"/>
            <a:r>
              <a:rPr kumimoji="1" lang="ja-JP" altLang="en-US" sz="1200" dirty="0"/>
              <a:t>マルチプラットフォーム対応</a:t>
            </a:r>
            <a:endParaRPr kumimoji="1" lang="en-US" altLang="ja-JP" sz="1200" dirty="0" smtClean="0"/>
          </a:p>
        </p:txBody>
      </p:sp>
    </p:spTree>
    <p:extLst>
      <p:ext uri="{BB962C8B-B14F-4D97-AF65-F5344CB8AC3E}">
        <p14:creationId xmlns:p14="http://schemas.microsoft.com/office/powerpoint/2010/main" val="2363730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sp>
        <p:nvSpPr>
          <p:cNvPr id="34" name="タイトル 33"/>
          <p:cNvSpPr>
            <a:spLocks noGrp="1"/>
          </p:cNvSpPr>
          <p:nvPr>
            <p:ph type="title"/>
          </p:nvPr>
        </p:nvSpPr>
        <p:spPr/>
        <p:txBody>
          <a:bodyPr/>
          <a:lstStyle/>
          <a:p>
            <a:r>
              <a:rPr kumimoji="1" lang="en-US" altLang="ja-JP" dirty="0" smtClean="0"/>
              <a:t>Ajax</a:t>
            </a:r>
            <a:r>
              <a:rPr kumimoji="1" lang="ja-JP" altLang="en-US" dirty="0" smtClean="0"/>
              <a:t>の登場</a:t>
            </a:r>
            <a:endParaRPr kumimoji="1" lang="ja-JP" altLang="en-US" dirty="0"/>
          </a:p>
        </p:txBody>
      </p:sp>
      <p:grpSp>
        <p:nvGrpSpPr>
          <p:cNvPr id="4" name="グループ化 3"/>
          <p:cNvGrpSpPr/>
          <p:nvPr/>
        </p:nvGrpSpPr>
        <p:grpSpPr>
          <a:xfrm>
            <a:off x="5826637" y="3058651"/>
            <a:ext cx="2344777" cy="1668222"/>
            <a:chOff x="5826637" y="3058651"/>
            <a:chExt cx="2344777" cy="1668222"/>
          </a:xfrm>
        </p:grpSpPr>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 name="テキスト ボックス 2"/>
            <p:cNvSpPr txBox="1"/>
            <p:nvPr/>
          </p:nvSpPr>
          <p:spPr>
            <a:xfrm>
              <a:off x="6869455" y="4357541"/>
              <a:ext cx="1301959" cy="369332"/>
            </a:xfrm>
            <a:prstGeom prst="rect">
              <a:avLst/>
            </a:prstGeom>
            <a:noFill/>
          </p:spPr>
          <p:txBody>
            <a:bodyPr wrap="none" rtlCol="0">
              <a:spAutoFit/>
            </a:bodyPr>
            <a:lstStyle/>
            <a:p>
              <a:r>
                <a:rPr kumimoji="1" lang="en-US" altLang="ja-JP" dirty="0" smtClean="0"/>
                <a:t>2004-5</a:t>
              </a:r>
              <a:r>
                <a:rPr kumimoji="1" lang="ja-JP" altLang="en-US" dirty="0" smtClean="0"/>
                <a:t>年頃</a:t>
              </a:r>
              <a:endParaRPr kumimoji="1" lang="ja-JP" altLang="en-US" dirty="0"/>
            </a:p>
          </p:txBody>
        </p:sp>
      </p:grpSp>
    </p:spTree>
    <p:extLst>
      <p:ext uri="{BB962C8B-B14F-4D97-AF65-F5344CB8AC3E}">
        <p14:creationId xmlns:p14="http://schemas.microsoft.com/office/powerpoint/2010/main" val="10636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latin typeface="+mn-lt"/>
                <a:ea typeface="+mn-ea"/>
              </a:rPr>
              <a:t>Web2.0 (2005</a:t>
            </a:r>
            <a:r>
              <a:rPr lang="ja-JP" altLang="en-US" smtClean="0">
                <a:latin typeface="+mn-lt"/>
                <a:ea typeface="+mn-ea"/>
              </a:rPr>
              <a:t>年頃</a:t>
            </a:r>
            <a:r>
              <a:rPr lang="en-US" altLang="ja-JP" smtClean="0">
                <a:latin typeface="+mn-lt"/>
                <a:ea typeface="+mn-ea"/>
              </a:rPr>
              <a:t>)</a:t>
            </a:r>
            <a:endParaRPr lang="ja-JP" altLang="en-US">
              <a:latin typeface="+mn-lt"/>
              <a:ea typeface="+mn-ea"/>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988840"/>
            <a:ext cx="57150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235" y="4858595"/>
            <a:ext cx="2662237" cy="1428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963" y="4025821"/>
            <a:ext cx="1545092" cy="22620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3497" y="1340278"/>
            <a:ext cx="2466975"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383" y="3302868"/>
            <a:ext cx="1493239" cy="1638300"/>
          </a:xfrm>
          <a:prstGeom prst="rect">
            <a:avLst/>
          </a:prstGeom>
          <a:solidFill>
            <a:srgbClr val="CC3300"/>
          </a:solidFill>
          <a:ln>
            <a:noFill/>
          </a:ln>
          <a:effectLs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1340769"/>
            <a:ext cx="1970789" cy="5900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963" y="1340769"/>
            <a:ext cx="3248481" cy="21602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角丸四角形 2"/>
          <p:cNvSpPr/>
          <p:nvPr/>
        </p:nvSpPr>
        <p:spPr bwMode="auto">
          <a:xfrm>
            <a:off x="467544" y="318419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dirty="0" smtClean="0">
                <a:ln>
                  <a:noFill/>
                </a:ln>
                <a:solidFill>
                  <a:schemeClr val="bg1"/>
                </a:solidFill>
                <a:effectLst/>
                <a:latin typeface="+mn-lt"/>
                <a:ea typeface="+mn-ea"/>
              </a:rPr>
              <a:t>Web</a:t>
            </a:r>
            <a:r>
              <a:rPr kumimoji="0" lang="ja-JP" altLang="en-US" sz="2400" i="0" u="none" strike="noStrike" cap="none" normalizeH="0" dirty="0" smtClean="0">
                <a:ln>
                  <a:noFill/>
                </a:ln>
                <a:solidFill>
                  <a:schemeClr val="bg1"/>
                </a:solidFill>
                <a:effectLst/>
                <a:latin typeface="+mn-lt"/>
                <a:ea typeface="+mn-ea"/>
              </a:rPr>
              <a:t>の操作性</a:t>
            </a:r>
            <a:r>
              <a:rPr kumimoji="0" lang="en-US" altLang="ja-JP" sz="2400" i="0" u="none" strike="noStrike" cap="none" normalizeH="0" dirty="0" smtClean="0">
                <a:ln>
                  <a:noFill/>
                </a:ln>
                <a:solidFill>
                  <a:schemeClr val="bg1"/>
                </a:solidFill>
                <a:effectLst/>
                <a:latin typeface="+mn-lt"/>
                <a:ea typeface="+mn-ea"/>
              </a:rPr>
              <a:t>/</a:t>
            </a:r>
            <a:r>
              <a:rPr kumimoji="0" lang="ja-JP" altLang="en-US" sz="2400" i="0" u="none" strike="noStrike" cap="none" normalizeH="0" dirty="0" smtClean="0">
                <a:ln>
                  <a:noFill/>
                </a:ln>
                <a:solidFill>
                  <a:schemeClr val="bg1"/>
                </a:solidFill>
                <a:effectLst/>
                <a:latin typeface="+mn-lt"/>
                <a:ea typeface="+mn-ea"/>
              </a:rPr>
              <a:t>ユーザーエクスペリエンスを劇的に改善</a:t>
            </a:r>
          </a:p>
        </p:txBody>
      </p:sp>
      <p:sp>
        <p:nvSpPr>
          <p:cNvPr id="11" name="角丸四角形 10"/>
          <p:cNvSpPr/>
          <p:nvPr/>
        </p:nvSpPr>
        <p:spPr bwMode="auto">
          <a:xfrm>
            <a:off x="467544" y="390427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a:solidFill>
                  <a:schemeClr val="bg1"/>
                </a:solidFill>
              </a:rPr>
              <a:t>ブラウザ</a:t>
            </a:r>
            <a:r>
              <a:rPr kumimoji="0" lang="ja-JP" altLang="en-US" sz="2400" i="0" u="none" strike="noStrike" cap="none" normalizeH="0" dirty="0" smtClean="0">
                <a:ln>
                  <a:noFill/>
                </a:ln>
                <a:solidFill>
                  <a:schemeClr val="bg1"/>
                </a:solidFill>
                <a:effectLst/>
                <a:latin typeface="+mn-lt"/>
                <a:ea typeface="+mn-ea"/>
              </a:rPr>
              <a:t>をプラットフォーム化できる可能性を示した</a:t>
            </a:r>
          </a:p>
        </p:txBody>
      </p:sp>
      <p:sp>
        <p:nvSpPr>
          <p:cNvPr id="12" name="角丸四角形 11"/>
          <p:cNvSpPr/>
          <p:nvPr/>
        </p:nvSpPr>
        <p:spPr bwMode="auto">
          <a:xfrm>
            <a:off x="467544" y="2464110"/>
            <a:ext cx="8280920" cy="654132"/>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i="0" u="none" strike="noStrike" cap="none" normalizeH="0" smtClean="0">
                <a:ln>
                  <a:noFill/>
                </a:ln>
                <a:solidFill>
                  <a:schemeClr val="bg1"/>
                </a:solidFill>
                <a:effectLst/>
                <a:latin typeface="+mn-lt"/>
                <a:ea typeface="+mn-ea"/>
              </a:rPr>
              <a:t>Web2.0 = </a:t>
            </a:r>
            <a:r>
              <a:rPr kumimoji="0" lang="ja-JP" altLang="en-US" sz="2400" i="0" u="none" strike="noStrike" cap="none" normalizeH="0" smtClean="0">
                <a:ln>
                  <a:noFill/>
                </a:ln>
                <a:solidFill>
                  <a:schemeClr val="bg1"/>
                </a:solidFill>
                <a:effectLst/>
                <a:latin typeface="+mn-lt"/>
                <a:ea typeface="+mn-ea"/>
              </a:rPr>
              <a:t>「</a:t>
            </a:r>
            <a:r>
              <a:rPr kumimoji="0" lang="en-US" altLang="ja-JP" sz="2400" i="0" u="none" strike="noStrike" cap="none" normalizeH="0" smtClean="0">
                <a:ln>
                  <a:noFill/>
                </a:ln>
                <a:solidFill>
                  <a:schemeClr val="bg1"/>
                </a:solidFill>
                <a:effectLst/>
                <a:latin typeface="+mn-lt"/>
                <a:ea typeface="+mn-ea"/>
              </a:rPr>
              <a:t>Web</a:t>
            </a:r>
            <a:r>
              <a:rPr kumimoji="0" lang="ja-JP" altLang="en-US" sz="2400" i="0" u="none" strike="noStrike" cap="none" normalizeH="0" smtClean="0">
                <a:ln>
                  <a:noFill/>
                </a:ln>
                <a:solidFill>
                  <a:schemeClr val="bg1"/>
                </a:solidFill>
                <a:effectLst/>
                <a:latin typeface="+mn-lt"/>
                <a:ea typeface="+mn-ea"/>
              </a:rPr>
              <a:t>新時代」</a:t>
            </a:r>
          </a:p>
        </p:txBody>
      </p:sp>
    </p:spTree>
    <p:extLst>
      <p:ext uri="{BB962C8B-B14F-4D97-AF65-F5344CB8AC3E}">
        <p14:creationId xmlns:p14="http://schemas.microsoft.com/office/powerpoint/2010/main" val="3899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p:cTn id="13" dur="500" fill="hold"/>
                                        <p:tgtEl>
                                          <p:spTgt spid="1027"/>
                                        </p:tgtEl>
                                        <p:attrNameLst>
                                          <p:attrName>ppt_w</p:attrName>
                                        </p:attrNameLst>
                                      </p:cBhvr>
                                      <p:tavLst>
                                        <p:tav tm="0">
                                          <p:val>
                                            <p:fltVal val="0"/>
                                          </p:val>
                                        </p:tav>
                                        <p:tav tm="100000">
                                          <p:val>
                                            <p:strVal val="#ppt_w"/>
                                          </p:val>
                                        </p:tav>
                                      </p:tavLst>
                                    </p:anim>
                                    <p:anim calcmode="lin" valueType="num">
                                      <p:cBhvr>
                                        <p:cTn id="14" dur="500" fill="hold"/>
                                        <p:tgtEl>
                                          <p:spTgt spid="1027"/>
                                        </p:tgtEl>
                                        <p:attrNameLst>
                                          <p:attrName>ppt_h</p:attrName>
                                        </p:attrNameLst>
                                      </p:cBhvr>
                                      <p:tavLst>
                                        <p:tav tm="0">
                                          <p:val>
                                            <p:fltVal val="0"/>
                                          </p:val>
                                        </p:tav>
                                        <p:tav tm="100000">
                                          <p:val>
                                            <p:strVal val="#ppt_h"/>
                                          </p:val>
                                        </p:tav>
                                      </p:tavLst>
                                    </p:anim>
                                    <p:animEffect transition="in" filter="fade">
                                      <p:cBhvr>
                                        <p:cTn id="15" dur="500"/>
                                        <p:tgtEl>
                                          <p:spTgt spid="102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 calcmode="lin" valueType="num">
                                      <p:cBhvr>
                                        <p:cTn id="25" dur="500" fill="hold"/>
                                        <p:tgtEl>
                                          <p:spTgt spid="1030"/>
                                        </p:tgtEl>
                                        <p:attrNameLst>
                                          <p:attrName>ppt_w</p:attrName>
                                        </p:attrNameLst>
                                      </p:cBhvr>
                                      <p:tavLst>
                                        <p:tav tm="0">
                                          <p:val>
                                            <p:fltVal val="0"/>
                                          </p:val>
                                        </p:tav>
                                        <p:tav tm="100000">
                                          <p:val>
                                            <p:strVal val="#ppt_w"/>
                                          </p:val>
                                        </p:tav>
                                      </p:tavLst>
                                    </p:anim>
                                    <p:anim calcmode="lin" valueType="num">
                                      <p:cBhvr>
                                        <p:cTn id="26" dur="500" fill="hold"/>
                                        <p:tgtEl>
                                          <p:spTgt spid="1030"/>
                                        </p:tgtEl>
                                        <p:attrNameLst>
                                          <p:attrName>ppt_h</p:attrName>
                                        </p:attrNameLst>
                                      </p:cBhvr>
                                      <p:tavLst>
                                        <p:tav tm="0">
                                          <p:val>
                                            <p:fltVal val="0"/>
                                          </p:val>
                                        </p:tav>
                                        <p:tav tm="100000">
                                          <p:val>
                                            <p:strVal val="#ppt_h"/>
                                          </p:val>
                                        </p:tav>
                                      </p:tavLst>
                                    </p:anim>
                                    <p:animEffect transition="in" filter="fade">
                                      <p:cBhvr>
                                        <p:cTn id="27" dur="500"/>
                                        <p:tgtEl>
                                          <p:spTgt spid="10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p:cTn id="31" dur="500" fill="hold"/>
                                        <p:tgtEl>
                                          <p:spTgt spid="1032"/>
                                        </p:tgtEl>
                                        <p:attrNameLst>
                                          <p:attrName>ppt_w</p:attrName>
                                        </p:attrNameLst>
                                      </p:cBhvr>
                                      <p:tavLst>
                                        <p:tav tm="0">
                                          <p:val>
                                            <p:fltVal val="0"/>
                                          </p:val>
                                        </p:tav>
                                        <p:tav tm="100000">
                                          <p:val>
                                            <p:strVal val="#ppt_w"/>
                                          </p:val>
                                        </p:tav>
                                      </p:tavLst>
                                    </p:anim>
                                    <p:anim calcmode="lin" valueType="num">
                                      <p:cBhvr>
                                        <p:cTn id="32" dur="500" fill="hold"/>
                                        <p:tgtEl>
                                          <p:spTgt spid="1032"/>
                                        </p:tgtEl>
                                        <p:attrNameLst>
                                          <p:attrName>ppt_h</p:attrName>
                                        </p:attrNameLst>
                                      </p:cBhvr>
                                      <p:tavLst>
                                        <p:tav tm="0">
                                          <p:val>
                                            <p:fltVal val="0"/>
                                          </p:val>
                                        </p:tav>
                                        <p:tav tm="100000">
                                          <p:val>
                                            <p:strVal val="#ppt_h"/>
                                          </p:val>
                                        </p:tav>
                                      </p:tavLst>
                                    </p:anim>
                                    <p:animEffect transition="in" filter="fade">
                                      <p:cBhvr>
                                        <p:cTn id="33" dur="500"/>
                                        <p:tgtEl>
                                          <p:spTgt spid="103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031"/>
                                        </p:tgtEl>
                                        <p:attrNameLst>
                                          <p:attrName>style.visibility</p:attrName>
                                        </p:attrNameLst>
                                      </p:cBhvr>
                                      <p:to>
                                        <p:strVal val="visible"/>
                                      </p:to>
                                    </p:set>
                                    <p:anim calcmode="lin" valueType="num">
                                      <p:cBhvr>
                                        <p:cTn id="37" dur="500" fill="hold"/>
                                        <p:tgtEl>
                                          <p:spTgt spid="1031"/>
                                        </p:tgtEl>
                                        <p:attrNameLst>
                                          <p:attrName>ppt_w</p:attrName>
                                        </p:attrNameLst>
                                      </p:cBhvr>
                                      <p:tavLst>
                                        <p:tav tm="0">
                                          <p:val>
                                            <p:fltVal val="0"/>
                                          </p:val>
                                        </p:tav>
                                        <p:tav tm="100000">
                                          <p:val>
                                            <p:strVal val="#ppt_w"/>
                                          </p:val>
                                        </p:tav>
                                      </p:tavLst>
                                    </p:anim>
                                    <p:anim calcmode="lin" valueType="num">
                                      <p:cBhvr>
                                        <p:cTn id="38" dur="500" fill="hold"/>
                                        <p:tgtEl>
                                          <p:spTgt spid="1031"/>
                                        </p:tgtEl>
                                        <p:attrNameLst>
                                          <p:attrName>ppt_h</p:attrName>
                                        </p:attrNameLst>
                                      </p:cBhvr>
                                      <p:tavLst>
                                        <p:tav tm="0">
                                          <p:val>
                                            <p:fltVal val="0"/>
                                          </p:val>
                                        </p:tav>
                                        <p:tav tm="100000">
                                          <p:val>
                                            <p:strVal val="#ppt_h"/>
                                          </p:val>
                                        </p:tav>
                                      </p:tavLst>
                                    </p:anim>
                                    <p:animEffect transition="in" filter="fade">
                                      <p:cBhvr>
                                        <p:cTn id="39" dur="500"/>
                                        <p:tgtEl>
                                          <p:spTgt spid="1031"/>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 calcmode="lin" valueType="num">
                                      <p:cBhvr>
                                        <p:cTn id="43" dur="500" fill="hold"/>
                                        <p:tgtEl>
                                          <p:spTgt spid="1029"/>
                                        </p:tgtEl>
                                        <p:attrNameLst>
                                          <p:attrName>ppt_w</p:attrName>
                                        </p:attrNameLst>
                                      </p:cBhvr>
                                      <p:tavLst>
                                        <p:tav tm="0">
                                          <p:val>
                                            <p:fltVal val="0"/>
                                          </p:val>
                                        </p:tav>
                                        <p:tav tm="100000">
                                          <p:val>
                                            <p:strVal val="#ppt_w"/>
                                          </p:val>
                                        </p:tav>
                                      </p:tavLst>
                                    </p:anim>
                                    <p:anim calcmode="lin" valueType="num">
                                      <p:cBhvr>
                                        <p:cTn id="44" dur="500" fill="hold"/>
                                        <p:tgtEl>
                                          <p:spTgt spid="1029"/>
                                        </p:tgtEl>
                                        <p:attrNameLst>
                                          <p:attrName>ppt_h</p:attrName>
                                        </p:attrNameLst>
                                      </p:cBhvr>
                                      <p:tavLst>
                                        <p:tav tm="0">
                                          <p:val>
                                            <p:fltVal val="0"/>
                                          </p:val>
                                        </p:tav>
                                        <p:tav tm="100000">
                                          <p:val>
                                            <p:strVal val="#ppt_h"/>
                                          </p:val>
                                        </p:tav>
                                      </p:tavLst>
                                    </p:anim>
                                    <p:animEffect transition="in" filter="fade">
                                      <p:cBhvr>
                                        <p:cTn id="45" dur="500"/>
                                        <p:tgtEl>
                                          <p:spTgt spid="10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pPr eaLnBrk="1" hangingPunct="1"/>
            <a:r>
              <a:rPr lang="en-US" altLang="ja-JP" sz="2800" dirty="0" smtClean="0">
                <a:latin typeface="+mn-lt"/>
                <a:ea typeface="+mn-ea"/>
              </a:rPr>
              <a:t>Ajax</a:t>
            </a:r>
            <a:r>
              <a:rPr lang="ja-JP" altLang="en-US" sz="2800" dirty="0" smtClean="0">
                <a:latin typeface="+mn-lt"/>
                <a:ea typeface="+mn-ea"/>
              </a:rPr>
              <a:t> </a:t>
            </a:r>
            <a:r>
              <a:rPr lang="en-US" altLang="ja-JP" sz="2800" dirty="0" smtClean="0">
                <a:latin typeface="+mn-lt"/>
                <a:ea typeface="+mn-ea"/>
              </a:rPr>
              <a:t>(</a:t>
            </a:r>
            <a:r>
              <a:rPr lang="ja-JP" altLang="en-US" sz="2800" dirty="0" smtClean="0">
                <a:latin typeface="+mn-lt"/>
                <a:ea typeface="+mn-ea"/>
              </a:rPr>
              <a:t>エイジャックス</a:t>
            </a:r>
            <a:r>
              <a:rPr lang="en-US" altLang="ja-JP" sz="2800" dirty="0" smtClean="0">
                <a:latin typeface="+mn-lt"/>
                <a:ea typeface="+mn-ea"/>
              </a:rPr>
              <a:t>)</a:t>
            </a:r>
            <a:r>
              <a:rPr lang="ja-JP" altLang="en-US" sz="2800" dirty="0" smtClean="0">
                <a:latin typeface="+mn-lt"/>
                <a:ea typeface="+mn-ea"/>
              </a:rPr>
              <a:t> とは</a:t>
            </a:r>
          </a:p>
        </p:txBody>
      </p:sp>
      <p:grpSp>
        <p:nvGrpSpPr>
          <p:cNvPr id="747549" name="Group 29"/>
          <p:cNvGrpSpPr>
            <a:grpSpLocks/>
          </p:cNvGrpSpPr>
          <p:nvPr/>
        </p:nvGrpSpPr>
        <p:grpSpPr bwMode="auto">
          <a:xfrm>
            <a:off x="685800" y="1751013"/>
            <a:ext cx="7754938" cy="2651126"/>
            <a:chOff x="432" y="1103"/>
            <a:chExt cx="4885" cy="1670"/>
          </a:xfrm>
        </p:grpSpPr>
        <p:cxnSp>
          <p:nvCxnSpPr>
            <p:cNvPr id="5" name="直線コネクタ 4"/>
            <p:cNvCxnSpPr/>
            <p:nvPr/>
          </p:nvCxnSpPr>
          <p:spPr>
            <a:xfrm>
              <a:off x="432" y="1104"/>
              <a:ext cx="129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 name="直線コネクタ 5"/>
            <p:cNvCxnSpPr/>
            <p:nvPr/>
          </p:nvCxnSpPr>
          <p:spPr>
            <a:xfrm rot="5400000" flipH="1" flipV="1">
              <a:off x="1039" y="1217"/>
              <a:ext cx="225"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45" y="1357"/>
              <a:ext cx="1440" cy="31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ja-JP" altLang="en-US" sz="1800" smtClean="0">
                  <a:solidFill>
                    <a:schemeClr val="bg1"/>
                  </a:solidFill>
                  <a:latin typeface="+mn-lt"/>
                </a:rPr>
                <a:t>非同期の</a:t>
              </a:r>
            </a:p>
          </p:txBody>
        </p:sp>
        <p:cxnSp>
          <p:nvCxnSpPr>
            <p:cNvPr id="14" name="直線コネクタ 13"/>
            <p:cNvCxnSpPr/>
            <p:nvPr/>
          </p:nvCxnSpPr>
          <p:spPr>
            <a:xfrm>
              <a:off x="1805" y="1103"/>
              <a:ext cx="92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1821" y="1779"/>
              <a:ext cx="1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45" y="1738"/>
              <a:ext cx="2569" cy="10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rPr>
                <a:t>JavaScript</a:t>
              </a:r>
            </a:p>
            <a:p>
              <a:pPr algn="ctr">
                <a:defRPr/>
              </a:pPr>
              <a:r>
                <a:rPr lang="ja-JP" altLang="en-US" sz="1800" dirty="0" smtClean="0">
                  <a:solidFill>
                    <a:schemeClr val="bg1"/>
                  </a:solidFill>
                  <a:latin typeface="+mn-lt"/>
                </a:rPr>
                <a:t>サーバーからダウンロードされ</a:t>
              </a:r>
            </a:p>
            <a:p>
              <a:pPr algn="ctr">
                <a:defRPr/>
              </a:pPr>
              <a:r>
                <a:rPr lang="ja-JP" altLang="en-US" sz="1800" dirty="0" smtClean="0">
                  <a:solidFill>
                    <a:schemeClr val="bg1"/>
                  </a:solidFill>
                  <a:latin typeface="+mn-lt"/>
                </a:rPr>
                <a:t>ブラウザ上で実行される</a:t>
              </a:r>
            </a:p>
            <a:p>
              <a:pPr algn="ctr">
                <a:defRPr/>
              </a:pPr>
              <a:r>
                <a:rPr lang="ja-JP" altLang="en-US" sz="1800" dirty="0" smtClean="0">
                  <a:solidFill>
                    <a:schemeClr val="bg1"/>
                  </a:solidFill>
                  <a:latin typeface="+mn-lt"/>
                </a:rPr>
                <a:t>スクリプト言語</a:t>
              </a:r>
            </a:p>
          </p:txBody>
        </p:sp>
        <p:cxnSp>
          <p:nvCxnSpPr>
            <p:cNvPr id="21" name="直線コネクタ 20"/>
            <p:cNvCxnSpPr/>
            <p:nvPr/>
          </p:nvCxnSpPr>
          <p:spPr>
            <a:xfrm>
              <a:off x="2964" y="1104"/>
              <a:ext cx="4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flipH="1" flipV="1">
              <a:off x="2936" y="1416"/>
              <a:ext cx="624"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3089" y="1739"/>
              <a:ext cx="2228" cy="102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000" dirty="0" err="1" smtClean="0">
                  <a:solidFill>
                    <a:schemeClr val="bg1"/>
                  </a:solidFill>
                  <a:latin typeface="+mn-lt"/>
                </a:rPr>
                <a:t>eXtensible</a:t>
              </a:r>
              <a:r>
                <a:rPr lang="ja-JP" altLang="en-US" sz="2000" dirty="0" smtClean="0">
                  <a:solidFill>
                    <a:schemeClr val="bg1"/>
                  </a:solidFill>
                  <a:latin typeface="+mn-lt"/>
                </a:rPr>
                <a:t> </a:t>
              </a:r>
              <a:r>
                <a:rPr lang="en-US" altLang="ja-JP" sz="2000" dirty="0" smtClean="0">
                  <a:solidFill>
                    <a:schemeClr val="bg1"/>
                  </a:solidFill>
                  <a:latin typeface="+mn-lt"/>
                </a:rPr>
                <a:t>Markup</a:t>
              </a:r>
              <a:r>
                <a:rPr lang="ja-JP" altLang="en-US" sz="2000" dirty="0" smtClean="0">
                  <a:solidFill>
                    <a:schemeClr val="bg1"/>
                  </a:solidFill>
                  <a:latin typeface="+mn-lt"/>
                </a:rPr>
                <a:t> </a:t>
              </a:r>
              <a:r>
                <a:rPr lang="en-US" altLang="ja-JP" sz="2000" dirty="0" smtClean="0">
                  <a:solidFill>
                    <a:schemeClr val="bg1"/>
                  </a:solidFill>
                  <a:latin typeface="+mn-lt"/>
                </a:rPr>
                <a:t>Language</a:t>
              </a:r>
            </a:p>
            <a:p>
              <a:pPr algn="ctr">
                <a:defRPr/>
              </a:pPr>
              <a:r>
                <a:rPr lang="ja-JP" altLang="en-US" sz="1800" dirty="0" smtClean="0">
                  <a:solidFill>
                    <a:schemeClr val="bg1"/>
                  </a:solidFill>
                  <a:latin typeface="+mn-lt"/>
                </a:rPr>
                <a:t>ユーザー独自の拡張が可能なマークアップ言語</a:t>
              </a:r>
            </a:p>
          </p:txBody>
        </p:sp>
      </p:grpSp>
      <p:sp>
        <p:nvSpPr>
          <p:cNvPr id="63491" name="Rectangle 25"/>
          <p:cNvSpPr>
            <a:spLocks noChangeArrowheads="1"/>
          </p:cNvSpPr>
          <p:nvPr/>
        </p:nvSpPr>
        <p:spPr bwMode="auto">
          <a:xfrm>
            <a:off x="611560" y="1196975"/>
            <a:ext cx="6728060" cy="523220"/>
          </a:xfrm>
          <a:prstGeom prst="rect">
            <a:avLst/>
          </a:prstGeom>
          <a:noFill/>
          <a:ln w="9525">
            <a:noFill/>
            <a:miter lim="800000"/>
            <a:headEnd/>
            <a:tailEnd/>
          </a:ln>
        </p:spPr>
        <p:txBody>
          <a:bodyPr wrap="none">
            <a:spAutoFit/>
          </a:bodyPr>
          <a:lstStyle/>
          <a:p>
            <a:r>
              <a:rPr lang="en-US" altLang="ja-JP" sz="2800" dirty="0">
                <a:solidFill>
                  <a:schemeClr val="accent1"/>
                </a:solidFill>
                <a:latin typeface="+mn-lt"/>
                <a:ea typeface="+mn-ea"/>
              </a:rPr>
              <a:t>Asynchronous  JavaScript  + XML</a:t>
            </a:r>
            <a:r>
              <a:rPr lang="ja-JP" altLang="en-US" sz="2800" dirty="0">
                <a:solidFill>
                  <a:schemeClr val="accent1"/>
                </a:solidFill>
                <a:latin typeface="+mn-lt"/>
                <a:ea typeface="+mn-ea"/>
              </a:rPr>
              <a:t> </a:t>
            </a:r>
            <a:r>
              <a:rPr lang="en-US" altLang="ja-JP" sz="2800" dirty="0">
                <a:solidFill>
                  <a:schemeClr val="accent1"/>
                </a:solidFill>
                <a:latin typeface="+mn-lt"/>
                <a:ea typeface="+mn-ea"/>
              </a:rPr>
              <a:t>= Ajax</a:t>
            </a:r>
            <a:endParaRPr lang="ja-JP" altLang="en-US" sz="2800" dirty="0">
              <a:solidFill>
                <a:schemeClr val="accent1"/>
              </a:solidFill>
              <a:latin typeface="+mn-lt"/>
              <a:ea typeface="+mn-ea"/>
            </a:endParaRPr>
          </a:p>
        </p:txBody>
      </p:sp>
      <p:sp>
        <p:nvSpPr>
          <p:cNvPr id="6" name="角丸四角形 5"/>
          <p:cNvSpPr/>
          <p:nvPr/>
        </p:nvSpPr>
        <p:spPr>
          <a:xfrm>
            <a:off x="727647" y="4509120"/>
            <a:ext cx="7703923" cy="1643063"/>
          </a:xfrm>
          <a:prstGeom prst="roundRect">
            <a:avLst>
              <a:gd name="adj" fmla="val 0"/>
            </a:avLst>
          </a:prstGeom>
          <a:solidFill>
            <a:schemeClr val="accent3"/>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ja-JP" sz="2400" dirty="0" smtClean="0">
                <a:solidFill>
                  <a:schemeClr val="bg1"/>
                </a:solidFill>
                <a:latin typeface="+mn-lt"/>
                <a:cs typeface="Arial" pitchFamily="34" charset="0"/>
              </a:rPr>
              <a:t>Flash</a:t>
            </a:r>
            <a:r>
              <a:rPr lang="ja-JP" altLang="en-US" sz="2400" dirty="0" smtClean="0">
                <a:solidFill>
                  <a:schemeClr val="bg1"/>
                </a:solidFill>
                <a:latin typeface="+mn-lt"/>
                <a:cs typeface="Arial" pitchFamily="34" charset="0"/>
              </a:rPr>
              <a:t>などのプラグインを使わず、</a:t>
            </a:r>
            <a:endParaRPr lang="en-US" altLang="ja-JP" sz="2400" dirty="0" smtClean="0">
              <a:solidFill>
                <a:schemeClr val="bg1"/>
              </a:solidFill>
              <a:latin typeface="+mn-lt"/>
              <a:cs typeface="Arial" pitchFamily="34" charset="0"/>
            </a:endParaRPr>
          </a:p>
          <a:p>
            <a:pPr algn="ctr">
              <a:defRPr/>
            </a:pPr>
            <a:r>
              <a:rPr lang="en-US" altLang="ja-JP" sz="2400" dirty="0" smtClean="0">
                <a:solidFill>
                  <a:schemeClr val="bg1"/>
                </a:solidFill>
                <a:latin typeface="+mn-lt"/>
                <a:cs typeface="Arial" pitchFamily="34" charset="0"/>
              </a:rPr>
              <a:t>Web</a:t>
            </a:r>
            <a:r>
              <a:rPr lang="ja-JP" altLang="en-US" sz="2400" dirty="0" smtClean="0">
                <a:solidFill>
                  <a:schemeClr val="bg1"/>
                </a:solidFill>
                <a:latin typeface="+mn-lt"/>
                <a:cs typeface="Arial" pitchFamily="34" charset="0"/>
              </a:rPr>
              <a:t> ブラウザ単独で、</a:t>
            </a:r>
            <a:r>
              <a:rPr lang="en-US" altLang="ja-JP" sz="2400" dirty="0" smtClean="0">
                <a:solidFill>
                  <a:schemeClr val="bg1"/>
                </a:solidFill>
                <a:latin typeface="+mn-lt"/>
                <a:cs typeface="Arial" pitchFamily="34" charset="0"/>
              </a:rPr>
              <a:t>PC</a:t>
            </a:r>
            <a:r>
              <a:rPr lang="ja-JP" altLang="en-US" sz="2400" dirty="0" smtClean="0">
                <a:solidFill>
                  <a:schemeClr val="bg1"/>
                </a:solidFill>
                <a:latin typeface="+mn-lt"/>
                <a:cs typeface="Arial" pitchFamily="34" charset="0"/>
              </a:rPr>
              <a:t>にインストールされた</a:t>
            </a:r>
          </a:p>
          <a:p>
            <a:pPr algn="ctr">
              <a:defRPr/>
            </a:pPr>
            <a:r>
              <a:rPr lang="ja-JP" altLang="en-US" sz="2400" dirty="0" smtClean="0">
                <a:solidFill>
                  <a:schemeClr val="bg1"/>
                </a:solidFill>
                <a:latin typeface="+mn-lt"/>
                <a:cs typeface="Arial" pitchFamily="34" charset="0"/>
              </a:rPr>
              <a:t>アプリケーション並みの操作性を実現</a:t>
            </a:r>
          </a:p>
        </p:txBody>
      </p:sp>
      <p:sp>
        <p:nvSpPr>
          <p:cNvPr id="3" name="テキスト ボックス 2"/>
          <p:cNvSpPr txBox="1"/>
          <p:nvPr/>
        </p:nvSpPr>
        <p:spPr>
          <a:xfrm>
            <a:off x="5940152" y="6237312"/>
            <a:ext cx="2624436" cy="276999"/>
          </a:xfrm>
          <a:prstGeom prst="rect">
            <a:avLst/>
          </a:prstGeom>
          <a:noFill/>
        </p:spPr>
        <p:txBody>
          <a:bodyPr wrap="none" rtlCol="0">
            <a:spAutoFit/>
          </a:bodyPr>
          <a:lstStyle/>
          <a:p>
            <a:r>
              <a:rPr kumimoji="1" lang="ja-JP" altLang="en-US" sz="1200">
                <a:latin typeface="+mn-lt"/>
                <a:ea typeface="+mn-ea"/>
              </a:rPr>
              <a:t>＊</a:t>
            </a:r>
            <a:r>
              <a:rPr kumimoji="1" lang="en-US" altLang="ja-JP" sz="1200">
                <a:latin typeface="+mn-lt"/>
                <a:ea typeface="+mn-ea"/>
              </a:rPr>
              <a:t>Java</a:t>
            </a:r>
            <a:r>
              <a:rPr kumimoji="1" lang="ja-JP" altLang="en-US" sz="1200">
                <a:latin typeface="+mn-lt"/>
                <a:ea typeface="+mn-ea"/>
              </a:rPr>
              <a:t>と</a:t>
            </a:r>
            <a:r>
              <a:rPr kumimoji="1" lang="en-US" altLang="ja-JP" sz="1200">
                <a:latin typeface="+mn-lt"/>
                <a:ea typeface="+mn-ea"/>
              </a:rPr>
              <a:t>JavaScript</a:t>
            </a:r>
            <a:r>
              <a:rPr kumimoji="1" lang="ja-JP" altLang="en-US" sz="1200">
                <a:latin typeface="+mn-lt"/>
                <a:ea typeface="+mn-ea"/>
              </a:rPr>
              <a:t>は違うものです</a:t>
            </a:r>
            <a:endParaRPr kumimoji="1" lang="en-US" altLang="ja-JP" sz="1200">
              <a:latin typeface="+mn-lt"/>
              <a:ea typeface="+mn-ea"/>
            </a:endParaRPr>
          </a:p>
        </p:txBody>
      </p:sp>
    </p:spTree>
    <p:extLst>
      <p:ext uri="{BB962C8B-B14F-4D97-AF65-F5344CB8AC3E}">
        <p14:creationId xmlns:p14="http://schemas.microsoft.com/office/powerpoint/2010/main" val="78340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47549"/>
                                        </p:tgtEl>
                                        <p:attrNameLst>
                                          <p:attrName>style.visibility</p:attrName>
                                        </p:attrNameLst>
                                      </p:cBhvr>
                                      <p:to>
                                        <p:strVal val="visible"/>
                                      </p:to>
                                    </p:set>
                                    <p:animEffect transition="in" filter="wipe(up)">
                                      <p:cBhvr>
                                        <p:cTn id="7" dur="500"/>
                                        <p:tgtEl>
                                          <p:spTgt spid="7475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r>
              <a:rPr lang="ja-JP" altLang="en-US" smtClean="0">
                <a:latin typeface="Arial" charset="0"/>
              </a:rPr>
              <a:t>昔の地図サイト</a:t>
            </a:r>
          </a:p>
        </p:txBody>
      </p:sp>
      <p:pic>
        <p:nvPicPr>
          <p:cNvPr id="44035" name="Picture 3"/>
          <p:cNvPicPr>
            <a:picLocks noChangeAspect="1" noChangeArrowheads="1"/>
          </p:cNvPicPr>
          <p:nvPr/>
        </p:nvPicPr>
        <p:blipFill>
          <a:blip r:embed="rId3"/>
          <a:srcRect/>
          <a:stretch>
            <a:fillRect/>
          </a:stretch>
        </p:blipFill>
        <p:spPr bwMode="auto">
          <a:xfrm>
            <a:off x="457200" y="1074820"/>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5" name="正方形/長方形 4"/>
          <p:cNvSpPr/>
          <p:nvPr/>
        </p:nvSpPr>
        <p:spPr bwMode="auto">
          <a:xfrm>
            <a:off x="467544" y="1412776"/>
            <a:ext cx="1440160" cy="57606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正方形/長方形 5"/>
          <p:cNvSpPr/>
          <p:nvPr/>
        </p:nvSpPr>
        <p:spPr bwMode="auto">
          <a:xfrm>
            <a:off x="467544" y="2348880"/>
            <a:ext cx="2592288" cy="1224136"/>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四方向矢印 9"/>
          <p:cNvSpPr/>
          <p:nvPr/>
        </p:nvSpPr>
        <p:spPr bwMode="auto">
          <a:xfrm>
            <a:off x="8117177" y="5539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3" name="図形グループ 2"/>
          <p:cNvGrpSpPr/>
          <p:nvPr/>
        </p:nvGrpSpPr>
        <p:grpSpPr>
          <a:xfrm>
            <a:off x="457200" y="1074820"/>
            <a:ext cx="8343900" cy="5114925"/>
            <a:chOff x="-913192" y="690859"/>
            <a:chExt cx="8343900" cy="5114925"/>
          </a:xfrm>
        </p:grpSpPr>
        <p:pic>
          <p:nvPicPr>
            <p:cNvPr id="44036" name="Picture 4"/>
            <p:cNvPicPr>
              <a:picLocks noChangeAspect="1" noChangeArrowheads="1"/>
            </p:cNvPicPr>
            <p:nvPr/>
          </p:nvPicPr>
          <p:blipFill>
            <a:blip r:embed="rId4"/>
            <a:srcRect/>
            <a:stretch>
              <a:fillRect/>
            </a:stretch>
          </p:blipFill>
          <p:spPr bwMode="auto">
            <a:xfrm>
              <a:off x="-913192" y="690859"/>
              <a:ext cx="8343900" cy="51149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11" name="四方向矢印 10"/>
            <p:cNvSpPr/>
            <p:nvPr/>
          </p:nvSpPr>
          <p:spPr bwMode="auto">
            <a:xfrm>
              <a:off x="6745577" y="5158084"/>
              <a:ext cx="609600" cy="533400"/>
            </a:xfrm>
            <a:prstGeom prst="quadArrow">
              <a:avLst/>
            </a:prstGeom>
            <a:solidFill>
              <a:srgbClr val="CC33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正方形/長方形 1"/>
          <p:cNvSpPr/>
          <p:nvPr/>
        </p:nvSpPr>
        <p:spPr>
          <a:xfrm>
            <a:off x="467544" y="1412776"/>
            <a:ext cx="159411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4016" y="2312069"/>
            <a:ext cx="2602632" cy="94553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1358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7458075" cy="592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71563"/>
            <a:ext cx="8353425"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1989138"/>
            <a:ext cx="3643312" cy="439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8" name="正方形/長方形 7"/>
          <p:cNvSpPr>
            <a:spLocks noChangeArrowheads="1"/>
          </p:cNvSpPr>
          <p:nvPr/>
        </p:nvSpPr>
        <p:spPr bwMode="auto">
          <a:xfrm>
            <a:off x="0" y="1"/>
            <a:ext cx="9144000" cy="838200"/>
          </a:xfrm>
          <a:prstGeom prst="rect">
            <a:avLst/>
          </a:prstGeom>
          <a:solidFill>
            <a:schemeClr val="bg1"/>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199" name="正方形/長方形 8"/>
          <p:cNvSpPr>
            <a:spLocks noChangeArrowheads="1"/>
          </p:cNvSpPr>
          <p:nvPr/>
        </p:nvSpPr>
        <p:spPr bwMode="auto">
          <a:xfrm>
            <a:off x="8643938" y="1071563"/>
            <a:ext cx="500062" cy="5500687"/>
          </a:xfrm>
          <a:prstGeom prst="rect">
            <a:avLst/>
          </a:prstGeom>
          <a:solidFill>
            <a:schemeClr val="bg1"/>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8200" name="正方形/長方形 10"/>
          <p:cNvSpPr>
            <a:spLocks noChangeArrowheads="1"/>
          </p:cNvSpPr>
          <p:nvPr/>
        </p:nvSpPr>
        <p:spPr bwMode="auto">
          <a:xfrm>
            <a:off x="0" y="5929313"/>
            <a:ext cx="9144000" cy="714375"/>
          </a:xfrm>
          <a:prstGeom prst="rect">
            <a:avLst/>
          </a:prstGeom>
          <a:solidFill>
            <a:schemeClr val="bg1"/>
          </a:solidFill>
          <a:ln>
            <a:noFill/>
          </a:ln>
          <a:extLst>
            <a:ext uri="{91240B29-F687-4f45-9708-019B960494DF}">
              <a14:hiddenLine xmlns="" xmlns:a14="http://schemas.microsoft.com/office/drawing/2010/main" w="38100" algn="ctr">
                <a:solidFill>
                  <a:srgbClr val="000000"/>
                </a:solidFill>
                <a:round/>
                <a:headEnd/>
                <a:tailEnd/>
              </a14:hiddenLine>
            </a:ext>
          </a:extLst>
        </p:spPr>
        <p:txBody>
          <a:bodyPr anchor="ctr"/>
          <a:lstStyle/>
          <a:p>
            <a:pPr>
              <a:spcBef>
                <a:spcPct val="20000"/>
              </a:spcBef>
            </a:pPr>
            <a:endParaRPr kumimoji="0" lang="ja-JP" altLang="en-US" sz="1400">
              <a:solidFill>
                <a:srgbClr val="484848"/>
              </a:solidFill>
              <a:ea typeface="HG丸ｺﾞｼｯｸM-PRO" pitchFamily="50" charset="-128"/>
            </a:endParaRPr>
          </a:p>
        </p:txBody>
      </p:sp>
      <p:sp>
        <p:nvSpPr>
          <p:cNvPr id="12" name="Rectangle 16"/>
          <p:cNvSpPr>
            <a:spLocks noChangeArrowheads="1"/>
          </p:cNvSpPr>
          <p:nvPr/>
        </p:nvSpPr>
        <p:spPr bwMode="auto">
          <a:xfrm>
            <a:off x="0" y="-1"/>
            <a:ext cx="9144000" cy="1071563"/>
          </a:xfrm>
          <a:prstGeom prst="rect">
            <a:avLst/>
          </a:prstGeom>
          <a:solidFill>
            <a:srgbClr val="FFFFFF"/>
          </a:solidFill>
          <a:ln>
            <a:noFill/>
          </a:ln>
          <a:extLst/>
        </p:spPr>
        <p:txBody>
          <a:bodyPr wrap="none" anchor="ctr"/>
          <a:lstStyle/>
          <a:p>
            <a:endParaRPr lang="ja-JP" altLang="en-US">
              <a:solidFill>
                <a:schemeClr val="bg1"/>
              </a:solidFill>
            </a:endParaRPr>
          </a:p>
        </p:txBody>
      </p:sp>
      <p:sp>
        <p:nvSpPr>
          <p:cNvPr id="8194" name="タイトル 1"/>
          <p:cNvSpPr>
            <a:spLocks noGrp="1"/>
          </p:cNvSpPr>
          <p:nvPr>
            <p:ph type="title"/>
          </p:nvPr>
        </p:nvSpPr>
        <p:spPr/>
        <p:txBody>
          <a:bodyPr/>
          <a:lstStyle/>
          <a:p>
            <a:r>
              <a:rPr lang="en-US" altLang="ja-JP" dirty="0" smtClean="0"/>
              <a:t>Ajax</a:t>
            </a:r>
            <a:r>
              <a:rPr lang="ja-JP" altLang="en-US" dirty="0" smtClean="0"/>
              <a:t> を使った地図サイト</a:t>
            </a:r>
          </a:p>
        </p:txBody>
      </p:sp>
      <p:sp>
        <p:nvSpPr>
          <p:cNvPr id="2" name="正方形/長方形 1"/>
          <p:cNvSpPr/>
          <p:nvPr/>
        </p:nvSpPr>
        <p:spPr>
          <a:xfrm>
            <a:off x="357188" y="1071562"/>
            <a:ext cx="8353425" cy="5110670"/>
          </a:xfrm>
          <a:prstGeom prst="rect">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80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5E-6 4.91329E-6 L -0.10938 0.09942 " pathEditMode="relative" rAng="0" ptsTypes="AA">
                                      <p:cBhvr>
                                        <p:cTn id="6" dur="2000" fill="hold"/>
                                        <p:tgtEl>
                                          <p:spTgt spid="45060"/>
                                        </p:tgtEl>
                                        <p:attrNameLst>
                                          <p:attrName>ppt_x</p:attrName>
                                          <p:attrName>ppt_y</p:attrName>
                                        </p:attrNameLst>
                                      </p:cBhvr>
                                      <p:rCtr x="-5469" y="49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3"/>
          <p:cNvSpPr>
            <a:spLocks noGrp="1"/>
          </p:cNvSpPr>
          <p:nvPr>
            <p:ph type="title"/>
          </p:nvPr>
        </p:nvSpPr>
        <p:spPr/>
        <p:txBody>
          <a:bodyPr/>
          <a:lstStyle/>
          <a:p>
            <a:r>
              <a:rPr lang="en-US" altLang="ja-JP" smtClean="0">
                <a:latin typeface="Arial" charset="0"/>
              </a:rPr>
              <a:t>Ajax</a:t>
            </a:r>
            <a:r>
              <a:rPr lang="ja-JP" altLang="en-US" smtClean="0">
                <a:latin typeface="Arial" charset="0"/>
              </a:rPr>
              <a:t> の意義</a:t>
            </a:r>
          </a:p>
        </p:txBody>
      </p:sp>
      <p:pic>
        <p:nvPicPr>
          <p:cNvPr id="11267" name="Picture 4" descr="j02525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3929063"/>
            <a:ext cx="1671638" cy="176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角丸四角形 5"/>
          <p:cNvSpPr/>
          <p:nvPr/>
        </p:nvSpPr>
        <p:spPr>
          <a:xfrm>
            <a:off x="285750" y="1285875"/>
            <a:ext cx="3214688" cy="1643063"/>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mj-lt"/>
                <a:ea typeface="+mj-ea"/>
              </a:rPr>
              <a:t>標準の</a:t>
            </a:r>
            <a:r>
              <a:rPr lang="en-US" altLang="ja-JP" sz="2400" dirty="0" smtClean="0">
                <a:solidFill>
                  <a:schemeClr val="bg1"/>
                </a:solidFill>
                <a:latin typeface="+mj-lt"/>
                <a:ea typeface="+mj-ea"/>
              </a:rPr>
              <a:t>Web</a:t>
            </a:r>
            <a:r>
              <a:rPr lang="ja-JP" altLang="en-US" sz="2400" dirty="0" smtClean="0">
                <a:solidFill>
                  <a:schemeClr val="bg1"/>
                </a:solidFill>
                <a:latin typeface="+mj-lt"/>
                <a:ea typeface="+mj-ea"/>
              </a:rPr>
              <a:t> ブラウザで独立</a:t>
            </a:r>
            <a:r>
              <a:rPr lang="ja-JP" altLang="en-US" sz="2400" dirty="0">
                <a:solidFill>
                  <a:schemeClr val="bg1"/>
                </a:solidFill>
                <a:latin typeface="+mj-lt"/>
                <a:ea typeface="+mj-ea"/>
              </a:rPr>
              <a:t>アプリ並み</a:t>
            </a:r>
            <a:r>
              <a:rPr lang="ja-JP" altLang="en-US" sz="2400" dirty="0" smtClean="0">
                <a:solidFill>
                  <a:schemeClr val="bg1"/>
                </a:solidFill>
                <a:latin typeface="+mj-lt"/>
                <a:ea typeface="+mj-ea"/>
              </a:rPr>
              <a:t>の操作性</a:t>
            </a:r>
            <a:r>
              <a:rPr lang="ja-JP" altLang="en-US" sz="2400" dirty="0">
                <a:solidFill>
                  <a:schemeClr val="bg1"/>
                </a:solidFill>
                <a:latin typeface="+mj-lt"/>
                <a:ea typeface="+mj-ea"/>
              </a:rPr>
              <a:t>を実現できる</a:t>
            </a:r>
          </a:p>
        </p:txBody>
      </p:sp>
      <p:grpSp>
        <p:nvGrpSpPr>
          <p:cNvPr id="2" name="グループ化 14"/>
          <p:cNvGrpSpPr>
            <a:grpSpLocks/>
          </p:cNvGrpSpPr>
          <p:nvPr/>
        </p:nvGrpSpPr>
        <p:grpSpPr bwMode="auto">
          <a:xfrm>
            <a:off x="3500439" y="1285875"/>
            <a:ext cx="5357812" cy="1643063"/>
            <a:chOff x="3500431" y="1285860"/>
            <a:chExt cx="5357849" cy="1643074"/>
          </a:xfrm>
        </p:grpSpPr>
        <p:sp>
          <p:nvSpPr>
            <p:cNvPr id="7" name="角丸四角形 6"/>
            <p:cNvSpPr/>
            <p:nvPr/>
          </p:nvSpPr>
          <p:spPr>
            <a:xfrm>
              <a:off x="4000496" y="1285860"/>
              <a:ext cx="4857784" cy="1643074"/>
            </a:xfrm>
            <a:prstGeom prst="roundRect">
              <a:avLst>
                <a:gd name="adj" fmla="val 0"/>
              </a:avLst>
            </a:prstGeom>
            <a:solidFill>
              <a:schemeClr val="accent6">
                <a:lumMod val="75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mj-lt"/>
                  <a:ea typeface="+mj-ea"/>
                </a:rPr>
                <a:t>クライアントアプリやプラグイン無しで高度な対話型のシステムを構築可能</a:t>
              </a:r>
            </a:p>
            <a:p>
              <a:pPr algn="ctr">
                <a:defRPr/>
              </a:pPr>
              <a:r>
                <a:rPr lang="en-US" altLang="ja-JP" sz="2000" dirty="0" smtClean="0">
                  <a:solidFill>
                    <a:schemeClr val="bg1"/>
                  </a:solidFill>
                  <a:latin typeface="+mj-lt"/>
                  <a:ea typeface="+mj-ea"/>
                </a:rPr>
                <a:t>(</a:t>
              </a:r>
              <a:r>
                <a:rPr lang="ja-JP" altLang="en-US" sz="2000" dirty="0" smtClean="0">
                  <a:solidFill>
                    <a:schemeClr val="bg1"/>
                  </a:solidFill>
                  <a:latin typeface="+mj-lt"/>
                  <a:ea typeface="+mj-ea"/>
                </a:rPr>
                <a:t>＝特定の企業の技術に頼らない</a:t>
              </a:r>
              <a:r>
                <a:rPr lang="en-US" altLang="ja-JP" sz="2000" dirty="0" smtClean="0">
                  <a:solidFill>
                    <a:schemeClr val="bg1"/>
                  </a:solidFill>
                  <a:latin typeface="+mj-lt"/>
                  <a:ea typeface="+mj-ea"/>
                </a:rPr>
                <a:t>)</a:t>
              </a:r>
              <a:endParaRPr lang="ja-JP" altLang="en-US" sz="2000" dirty="0">
                <a:solidFill>
                  <a:schemeClr val="bg1"/>
                </a:solidFill>
                <a:latin typeface="+mj-lt"/>
                <a:ea typeface="+mj-ea"/>
              </a:endParaRPr>
            </a:p>
          </p:txBody>
        </p:sp>
        <p:sp>
          <p:nvSpPr>
            <p:cNvPr id="8" name="右矢印 7"/>
            <p:cNvSpPr/>
            <p:nvPr/>
          </p:nvSpPr>
          <p:spPr bwMode="auto">
            <a:xfrm>
              <a:off x="3500431" y="1643050"/>
              <a:ext cx="500065" cy="928693"/>
            </a:xfrm>
            <a:prstGeom prst="rightArrow">
              <a:avLst/>
            </a:prstGeom>
            <a:solidFill>
              <a:schemeClr val="accent4"/>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grpSp>
        <p:nvGrpSpPr>
          <p:cNvPr id="3" name="グループ化 14"/>
          <p:cNvGrpSpPr>
            <a:grpSpLocks/>
          </p:cNvGrpSpPr>
          <p:nvPr/>
        </p:nvGrpSpPr>
        <p:grpSpPr bwMode="auto">
          <a:xfrm>
            <a:off x="4000500" y="2928938"/>
            <a:ext cx="4857750" cy="2071687"/>
            <a:chOff x="4000500" y="2928938"/>
            <a:chExt cx="4857750" cy="2071687"/>
          </a:xfrm>
        </p:grpSpPr>
        <p:sp>
          <p:nvSpPr>
            <p:cNvPr id="11" name="角丸四角形 10"/>
            <p:cNvSpPr/>
            <p:nvPr/>
          </p:nvSpPr>
          <p:spPr bwMode="auto">
            <a:xfrm>
              <a:off x="4000500" y="4429125"/>
              <a:ext cx="4857750" cy="571500"/>
            </a:xfrm>
            <a:prstGeom prst="roundRect">
              <a:avLst>
                <a:gd name="adj" fmla="val 0"/>
              </a:avLst>
            </a:prstGeom>
            <a:solidFill>
              <a:srgbClr val="00B050"/>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bg1"/>
                  </a:solidFill>
                  <a:latin typeface="+mj-lt"/>
                  <a:ea typeface="+mj-ea"/>
                </a:rPr>
                <a:t>クラウド </a:t>
              </a:r>
              <a:r>
                <a:rPr lang="ja-JP" altLang="en-US" sz="2000" dirty="0" smtClean="0">
                  <a:solidFill>
                    <a:schemeClr val="bg1"/>
                  </a:solidFill>
                  <a:latin typeface="+mj-lt"/>
                  <a:ea typeface="+mj-ea"/>
                </a:rPr>
                <a:t>コンピューティングへのシフト</a:t>
              </a:r>
              <a:endParaRPr lang="ja-JP" altLang="en-US" sz="2000" dirty="0">
                <a:solidFill>
                  <a:schemeClr val="bg1"/>
                </a:solidFill>
                <a:latin typeface="+mj-lt"/>
                <a:ea typeface="+mj-ea"/>
              </a:endParaRPr>
            </a:p>
          </p:txBody>
        </p:sp>
        <p:sp>
          <p:nvSpPr>
            <p:cNvPr id="9" name="右矢印 8"/>
            <p:cNvSpPr/>
            <p:nvPr/>
          </p:nvSpPr>
          <p:spPr bwMode="auto">
            <a:xfrm rot="5400000">
              <a:off x="5679280" y="2607470"/>
              <a:ext cx="1500189" cy="2143125"/>
            </a:xfrm>
            <a:prstGeom prst="rightArrow">
              <a:avLst>
                <a:gd name="adj1" fmla="val 50000"/>
                <a:gd name="adj2" fmla="val 23286"/>
              </a:avLst>
            </a:prstGeom>
            <a:solidFill>
              <a:srgbClr val="00B050"/>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j-lt"/>
                <a:ea typeface="+mj-ea"/>
              </a:endParaRPr>
            </a:p>
          </p:txBody>
        </p:sp>
      </p:grpSp>
      <p:sp>
        <p:nvSpPr>
          <p:cNvPr id="10" name="角丸四角形 9"/>
          <p:cNvSpPr/>
          <p:nvPr/>
        </p:nvSpPr>
        <p:spPr bwMode="auto">
          <a:xfrm>
            <a:off x="4000500" y="3214686"/>
            <a:ext cx="4857750" cy="785818"/>
          </a:xfrm>
          <a:prstGeom prst="roundRect">
            <a:avLst>
              <a:gd name="adj" fmla="val 0"/>
            </a:avLst>
          </a:prstGeom>
          <a:solidFill>
            <a:schemeClr val="accent4"/>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システム</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アプリ</a:t>
            </a:r>
            <a:r>
              <a:rPr lang="en-US" altLang="ja-JP" sz="2000" dirty="0" smtClean="0">
                <a:solidFill>
                  <a:schemeClr val="bg1"/>
                </a:solidFill>
                <a:latin typeface="+mj-lt"/>
                <a:ea typeface="+mj-ea"/>
              </a:rPr>
              <a:t>/Web</a:t>
            </a:r>
            <a:r>
              <a:rPr lang="ja-JP" altLang="en-US" sz="2000" dirty="0" smtClean="0">
                <a:solidFill>
                  <a:schemeClr val="bg1"/>
                </a:solidFill>
                <a:latin typeface="+mj-lt"/>
                <a:ea typeface="+mj-ea"/>
              </a:rPr>
              <a:t>サービスの</a:t>
            </a:r>
            <a:r>
              <a:rPr lang="en-US" altLang="ja-JP" sz="2000" dirty="0" smtClean="0">
                <a:solidFill>
                  <a:schemeClr val="bg1"/>
                </a:solidFill>
                <a:latin typeface="+mj-lt"/>
                <a:ea typeface="+mj-ea"/>
              </a:rPr>
              <a:t>UI</a:t>
            </a:r>
            <a:r>
              <a:rPr lang="ja-JP" altLang="en-US" sz="2000" dirty="0" smtClean="0">
                <a:solidFill>
                  <a:schemeClr val="bg1"/>
                </a:solidFill>
                <a:latin typeface="+mj-lt"/>
                <a:ea typeface="+mj-ea"/>
              </a:rPr>
              <a:t>を劇的に改善</a:t>
            </a:r>
            <a:endParaRPr lang="ja-JP" altLang="en-US" sz="2000" dirty="0">
              <a:solidFill>
                <a:schemeClr val="bg1"/>
              </a:solidFill>
              <a:latin typeface="+mj-lt"/>
              <a:ea typeface="+mj-ea"/>
            </a:endParaRPr>
          </a:p>
        </p:txBody>
      </p:sp>
      <p:grpSp>
        <p:nvGrpSpPr>
          <p:cNvPr id="4" name="グループ化 16"/>
          <p:cNvGrpSpPr>
            <a:grpSpLocks/>
          </p:cNvGrpSpPr>
          <p:nvPr/>
        </p:nvGrpSpPr>
        <p:grpSpPr bwMode="auto">
          <a:xfrm>
            <a:off x="4000500" y="5000622"/>
            <a:ext cx="4857750" cy="1143001"/>
            <a:chOff x="4000496" y="5000633"/>
            <a:chExt cx="4857756" cy="1142992"/>
          </a:xfrm>
        </p:grpSpPr>
        <p:sp>
          <p:nvSpPr>
            <p:cNvPr id="13" name="正方形/長方形 12"/>
            <p:cNvSpPr/>
            <p:nvPr/>
          </p:nvSpPr>
          <p:spPr bwMode="auto">
            <a:xfrm>
              <a:off x="4000496" y="5395919"/>
              <a:ext cx="4857756" cy="747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latin typeface="+mj-lt"/>
                  <a:ea typeface="+mj-ea"/>
                </a:rPr>
                <a:t>クラウドのクライアントとしての</a:t>
              </a:r>
              <a:endParaRPr lang="en-US" altLang="ja-JP" dirty="0">
                <a:solidFill>
                  <a:schemeClr val="bg1"/>
                </a:solidFill>
                <a:latin typeface="+mj-lt"/>
                <a:ea typeface="+mj-ea"/>
              </a:endParaRPr>
            </a:p>
            <a:p>
              <a:pPr algn="ctr">
                <a:defRPr/>
              </a:pPr>
              <a:r>
                <a:rPr lang="en-US" altLang="ja-JP" dirty="0">
                  <a:solidFill>
                    <a:schemeClr val="bg1"/>
                  </a:solidFill>
                  <a:latin typeface="+mj-lt"/>
                  <a:ea typeface="+mj-ea"/>
                </a:rPr>
                <a:t>Web</a:t>
              </a:r>
              <a:r>
                <a:rPr lang="ja-JP" altLang="en-US" dirty="0">
                  <a:solidFill>
                    <a:schemeClr val="bg1"/>
                  </a:solidFill>
                  <a:latin typeface="+mj-lt"/>
                  <a:ea typeface="+mj-ea"/>
                </a:rPr>
                <a:t> ブラウザーの重要性が増大</a:t>
              </a:r>
            </a:p>
          </p:txBody>
        </p:sp>
        <p:sp>
          <p:nvSpPr>
            <p:cNvPr id="12297" name="下矢印 9"/>
            <p:cNvSpPr>
              <a:spLocks noChangeArrowheads="1"/>
            </p:cNvSpPr>
            <p:nvPr/>
          </p:nvSpPr>
          <p:spPr bwMode="auto">
            <a:xfrm>
              <a:off x="5286380" y="5000633"/>
              <a:ext cx="2286016" cy="395286"/>
            </a:xfrm>
            <a:prstGeom prst="downArrow">
              <a:avLst>
                <a:gd name="adj1" fmla="val 50000"/>
                <a:gd name="adj2" fmla="val 50000"/>
              </a:avLst>
            </a:prstGeom>
            <a:solidFill>
              <a:schemeClr val="accent3"/>
            </a:solidFill>
            <a:ln w="38100" algn="ctr">
              <a:noFill/>
              <a:round/>
              <a:headEnd/>
              <a:tailEnd/>
            </a:ln>
          </p:spPr>
          <p:txBody>
            <a:bodyPr anchor="ctr"/>
            <a:lstStyle/>
            <a:p>
              <a:pPr>
                <a:spcBef>
                  <a:spcPct val="20000"/>
                </a:spcBef>
                <a:defRPr/>
              </a:pPr>
              <a:endParaRPr kumimoji="0" lang="ja-JP" altLang="en-US" sz="1100">
                <a:solidFill>
                  <a:srgbClr val="484848"/>
                </a:solidFill>
                <a:latin typeface="+mj-lt"/>
                <a:ea typeface="+mj-ea"/>
              </a:endParaRPr>
            </a:p>
          </p:txBody>
        </p:sp>
      </p:grpSp>
    </p:spTree>
    <p:extLst>
      <p:ext uri="{BB962C8B-B14F-4D97-AF65-F5344CB8AC3E}">
        <p14:creationId xmlns:p14="http://schemas.microsoft.com/office/powerpoint/2010/main" val="549140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532793" y="4310329"/>
            <a:ext cx="8075240" cy="773191"/>
          </a:xfrm>
          <a:prstGeom prst="rect">
            <a:avLst/>
          </a:prstGeom>
          <a:solidFill>
            <a:schemeClr val="accent4"/>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JavaScript</a:t>
            </a:r>
            <a:r>
              <a:rPr kumimoji="0" lang="ja-JP" altLang="en-US" sz="3200" dirty="0">
                <a:solidFill>
                  <a:schemeClr val="bg1"/>
                </a:solidFill>
                <a:latin typeface="+mn-lt"/>
                <a:ea typeface="+mn-ea"/>
              </a:rPr>
              <a:t>実行速度</a:t>
            </a:r>
            <a:r>
              <a:rPr kumimoji="0" lang="ja-JP" altLang="en-US" sz="3200" dirty="0" smtClean="0">
                <a:solidFill>
                  <a:schemeClr val="bg1"/>
                </a:solidFill>
                <a:latin typeface="+mn-lt"/>
                <a:ea typeface="+mn-ea"/>
              </a:rPr>
              <a:t>の向上</a:t>
            </a:r>
            <a:endParaRPr kumimoji="0" lang="ja-JP" altLang="en-US" sz="32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532793" y="157141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Mozilla Firefox</a:t>
            </a:r>
            <a:endParaRPr kumimoji="0" lang="ja-JP" altLang="en-US" sz="3200" b="0" i="0" u="none" strike="noStrike" cap="none" normalizeH="0" dirty="0" smtClean="0">
              <a:ln>
                <a:noFill/>
              </a:ln>
              <a:solidFill>
                <a:srgbClr val="3366FF"/>
              </a:solidFill>
              <a:effectLst/>
              <a:latin typeface="+mn-lt"/>
              <a:ea typeface="+mn-ea"/>
            </a:endParaRPr>
          </a:p>
        </p:txBody>
      </p:sp>
      <p:sp>
        <p:nvSpPr>
          <p:cNvPr id="15" name="正方形/長方形 14"/>
          <p:cNvSpPr/>
          <p:nvPr/>
        </p:nvSpPr>
        <p:spPr bwMode="auto">
          <a:xfrm>
            <a:off x="532793" y="2234186"/>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Apple Safari</a:t>
            </a:r>
            <a:endParaRPr kumimoji="0" lang="ja-JP" altLang="en-US" sz="3200" b="0" i="0" u="none" strike="noStrike" cap="none" normalizeH="0" dirty="0" smtClean="0">
              <a:ln>
                <a:noFill/>
              </a:ln>
              <a:solidFill>
                <a:srgbClr val="3366FF"/>
              </a:solidFill>
              <a:effectLst/>
              <a:latin typeface="+mn-lt"/>
              <a:ea typeface="+mn-ea"/>
            </a:endParaRPr>
          </a:p>
        </p:txBody>
      </p:sp>
      <p:sp>
        <p:nvSpPr>
          <p:cNvPr id="16" name="正方形/長方形 15"/>
          <p:cNvSpPr/>
          <p:nvPr/>
        </p:nvSpPr>
        <p:spPr bwMode="auto">
          <a:xfrm>
            <a:off x="532793" y="2896955"/>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Google Chrome</a:t>
            </a:r>
            <a:endParaRPr kumimoji="0" lang="ja-JP" altLang="en-US" sz="3200" b="0" i="0" u="none" strike="noStrike" cap="none" normalizeH="0" dirty="0" smtClean="0">
              <a:ln>
                <a:noFill/>
              </a:ln>
              <a:solidFill>
                <a:srgbClr val="3366FF"/>
              </a:solidFill>
              <a:effectLst/>
              <a:latin typeface="+mn-lt"/>
              <a:ea typeface="+mn-ea"/>
            </a:endParaRPr>
          </a:p>
        </p:txBody>
      </p:sp>
      <p:sp>
        <p:nvSpPr>
          <p:cNvPr id="17" name="正方形/長方形 16"/>
          <p:cNvSpPr/>
          <p:nvPr/>
        </p:nvSpPr>
        <p:spPr bwMode="auto">
          <a:xfrm>
            <a:off x="532793" y="3559724"/>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3366FF"/>
                </a:solidFill>
                <a:effectLst/>
                <a:latin typeface="+mn-lt"/>
                <a:ea typeface="+mn-ea"/>
              </a:rPr>
              <a:t>  Opera Software OPERA</a:t>
            </a:r>
            <a:endParaRPr kumimoji="0" lang="ja-JP" altLang="en-US" sz="3200" b="0" i="0" u="none" strike="noStrike" cap="none" normalizeH="0" dirty="0" smtClean="0">
              <a:ln>
                <a:noFill/>
              </a:ln>
              <a:solidFill>
                <a:srgbClr val="3366FF"/>
              </a:solidFill>
              <a:effectLst/>
              <a:latin typeface="+mn-lt"/>
              <a:ea typeface="+mn-ea"/>
            </a:endParaRPr>
          </a:p>
        </p:txBody>
      </p:sp>
      <p:sp>
        <p:nvSpPr>
          <p:cNvPr id="18" name="正方形/長方形 17"/>
          <p:cNvSpPr/>
          <p:nvPr/>
        </p:nvSpPr>
        <p:spPr bwMode="auto">
          <a:xfrm>
            <a:off x="532793" y="908647"/>
            <a:ext cx="8075240" cy="573273"/>
          </a:xfrm>
          <a:prstGeom prst="rect">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defTabSz="914400" fontAlgn="base">
              <a:spcBef>
                <a:spcPct val="20000"/>
              </a:spcBef>
              <a:spcAft>
                <a:spcPct val="0"/>
              </a:spcAft>
            </a:pPr>
            <a:r>
              <a:rPr lang="en-US" altLang="ja-JP" sz="3200" dirty="0" smtClean="0">
                <a:solidFill>
                  <a:srgbClr val="3366FF"/>
                </a:solidFill>
              </a:rPr>
              <a:t>  Microsoft Internet Explorer</a:t>
            </a:r>
            <a:endParaRPr lang="en-US" altLang="ja-JP" sz="3200" dirty="0">
              <a:solidFill>
                <a:srgbClr val="3366FF"/>
              </a:solidFill>
            </a:endParaRPr>
          </a:p>
        </p:txBody>
      </p:sp>
      <p:grpSp>
        <p:nvGrpSpPr>
          <p:cNvPr id="4" name="グループ化 3"/>
          <p:cNvGrpSpPr/>
          <p:nvPr/>
        </p:nvGrpSpPr>
        <p:grpSpPr>
          <a:xfrm>
            <a:off x="532793" y="5042497"/>
            <a:ext cx="8075240" cy="1358900"/>
            <a:chOff x="532793" y="5042497"/>
            <a:chExt cx="8075240" cy="1358900"/>
          </a:xfrm>
        </p:grpSpPr>
        <p:sp>
          <p:nvSpPr>
            <p:cNvPr id="12" name="正方形/長方形 11"/>
            <p:cNvSpPr/>
            <p:nvPr/>
          </p:nvSpPr>
          <p:spPr bwMode="auto">
            <a:xfrm>
              <a:off x="532793" y="5628206"/>
              <a:ext cx="8075240" cy="773191"/>
            </a:xfrm>
            <a:prstGeom prst="rect">
              <a:avLst/>
            </a:prstGeom>
            <a:solidFill>
              <a:schemeClr val="accent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dirty="0" smtClean="0">
                  <a:solidFill>
                    <a:schemeClr val="bg1"/>
                  </a:solidFill>
                  <a:latin typeface="+mn-lt"/>
                  <a:ea typeface="+mn-ea"/>
                </a:rPr>
                <a:t>Ajax</a:t>
              </a:r>
              <a:r>
                <a:rPr kumimoji="0" lang="ja-JP" altLang="en-US" sz="3200" dirty="0" smtClean="0">
                  <a:solidFill>
                    <a:schemeClr val="bg1"/>
                  </a:solidFill>
                  <a:latin typeface="+mn-lt"/>
                  <a:ea typeface="+mn-ea"/>
                </a:rPr>
                <a:t>の操作性と</a:t>
              </a:r>
              <a:r>
                <a:rPr kumimoji="0" lang="ja-JP" altLang="en-US" sz="3200" b="0" i="0" u="none" strike="noStrike" cap="none" normalizeH="0" dirty="0" smtClean="0">
                  <a:ln>
                    <a:noFill/>
                  </a:ln>
                  <a:solidFill>
                    <a:schemeClr val="bg1"/>
                  </a:solidFill>
                  <a:effectLst/>
                  <a:latin typeface="+mn-lt"/>
                  <a:ea typeface="+mn-ea"/>
                </a:rPr>
                <a:t>快適さを向上</a:t>
              </a:r>
            </a:p>
          </p:txBody>
        </p:sp>
        <p:sp>
          <p:nvSpPr>
            <p:cNvPr id="13" name="下矢印 12"/>
            <p:cNvSpPr/>
            <p:nvPr/>
          </p:nvSpPr>
          <p:spPr bwMode="auto">
            <a:xfrm>
              <a:off x="3341105" y="5042497"/>
              <a:ext cx="2448272" cy="641350"/>
            </a:xfrm>
            <a:prstGeom prst="downArrow">
              <a:avLst/>
            </a:prstGeom>
            <a:solidFill>
              <a:schemeClr val="accent6">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pic>
        <p:nvPicPr>
          <p:cNvPr id="2" name="図 1" descr="firefox-256.jpg"/>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88812" y="1613070"/>
            <a:ext cx="480820" cy="480820"/>
          </a:xfrm>
          <a:prstGeom prst="rect">
            <a:avLst/>
          </a:prstGeom>
        </p:spPr>
      </p:pic>
      <p:pic>
        <p:nvPicPr>
          <p:cNvPr id="3" name="図 2" descr="download-internet-explore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812" y="993163"/>
            <a:ext cx="480820" cy="423484"/>
          </a:xfrm>
          <a:prstGeom prst="rect">
            <a:avLst/>
          </a:prstGeom>
        </p:spPr>
      </p:pic>
      <p:pic>
        <p:nvPicPr>
          <p:cNvPr id="19" name="図 18" descr="safari-logo-lg.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8812" y="2265445"/>
            <a:ext cx="491145" cy="542014"/>
          </a:xfrm>
          <a:prstGeom prst="rect">
            <a:avLst/>
          </a:prstGeom>
        </p:spPr>
      </p:pic>
      <p:pic>
        <p:nvPicPr>
          <p:cNvPr id="20" name="図 19" descr="url.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39302" y="3606867"/>
            <a:ext cx="476780" cy="476780"/>
          </a:xfrm>
          <a:prstGeom prst="rect">
            <a:avLst/>
          </a:prstGeom>
        </p:spPr>
      </p:pic>
      <p:pic>
        <p:nvPicPr>
          <p:cNvPr id="21" name="図 20" descr="chrome-logo-2011-04-27.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2455" y="2928706"/>
            <a:ext cx="1028700" cy="514350"/>
          </a:xfrm>
          <a:prstGeom prst="rect">
            <a:avLst/>
          </a:prstGeom>
        </p:spPr>
      </p:pic>
      <p:sp>
        <p:nvSpPr>
          <p:cNvPr id="22" name="タイトル 21"/>
          <p:cNvSpPr>
            <a:spLocks noGrp="1"/>
          </p:cNvSpPr>
          <p:nvPr>
            <p:ph type="title"/>
          </p:nvPr>
        </p:nvSpPr>
        <p:spPr/>
        <p:txBody>
          <a:bodyPr/>
          <a:lstStyle/>
          <a:p>
            <a:r>
              <a:rPr kumimoji="1" lang="ja-JP" altLang="en-US" dirty="0" smtClean="0"/>
              <a:t>ブラウザーの進化と</a:t>
            </a:r>
            <a:r>
              <a:rPr kumimoji="1" lang="en-US" altLang="ja-JP" dirty="0" smtClean="0"/>
              <a:t>Ajax</a:t>
            </a:r>
            <a:endParaRPr kumimoji="1" lang="ja-JP" altLang="en-US" dirty="0"/>
          </a:p>
        </p:txBody>
      </p:sp>
    </p:spTree>
    <p:extLst>
      <p:ext uri="{BB962C8B-B14F-4D97-AF65-F5344CB8AC3E}">
        <p14:creationId xmlns:p14="http://schemas.microsoft.com/office/powerpoint/2010/main" val="9282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ppt_w</p:attrName>
                                        </p:attrNameLst>
                                      </p:cBhvr>
                                      <p:tavLst>
                                        <p:tav tm="0">
                                          <p:val>
                                            <p:fltVal val="0"/>
                                          </p:val>
                                        </p:tav>
                                        <p:tav tm="100000">
                                          <p:val>
                                            <p:strVal val="#ppt_w"/>
                                          </p:val>
                                        </p:tav>
                                      </p:tavLst>
                                    </p:anim>
                                    <p:anim calcmode="lin" valueType="num">
                                      <p:cBhvr>
                                        <p:cTn id="60" dur="500" fill="hold"/>
                                        <p:tgtEl>
                                          <p:spTgt spid="10"/>
                                        </p:tgtEl>
                                        <p:attrNameLst>
                                          <p:attrName>ppt_h</p:attrName>
                                        </p:attrNameLst>
                                      </p:cBhvr>
                                      <p:tavLst>
                                        <p:tav tm="0">
                                          <p:val>
                                            <p:fltVal val="0"/>
                                          </p:val>
                                        </p:tav>
                                        <p:tav tm="100000">
                                          <p:val>
                                            <p:strVal val="#ppt_h"/>
                                          </p:val>
                                        </p:tav>
                                      </p:tavLst>
                                    </p:anim>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latin typeface="Arial"/>
                <a:ea typeface="HGP創英角ｺﾞｼｯｸUB" pitchFamily="50" charset="-128"/>
                <a:cs typeface="Arial"/>
              </a:rPr>
              <a:t>HTML5</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58780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クラウドへの移行＝新しいクライアントへの移行</a:t>
            </a:r>
            <a:endParaRPr kumimoji="1" lang="ja-JP" altLang="en-US" dirty="0"/>
          </a:p>
        </p:txBody>
      </p:sp>
      <p:grpSp>
        <p:nvGrpSpPr>
          <p:cNvPr id="4" name="グループ化 3"/>
          <p:cNvGrpSpPr/>
          <p:nvPr/>
        </p:nvGrpSpPr>
        <p:grpSpPr>
          <a:xfrm>
            <a:off x="904876" y="955675"/>
            <a:ext cx="3633787" cy="5302250"/>
            <a:chOff x="904876" y="955675"/>
            <a:chExt cx="3633787" cy="5302250"/>
          </a:xfrm>
        </p:grpSpPr>
        <p:sp>
          <p:nvSpPr>
            <p:cNvPr id="34" name="正方形/長方形 33"/>
            <p:cNvSpPr/>
            <p:nvPr/>
          </p:nvSpPr>
          <p:spPr>
            <a:xfrm>
              <a:off x="904876" y="955675"/>
              <a:ext cx="3633787" cy="5302250"/>
            </a:xfrm>
            <a:prstGeom prst="rect">
              <a:avLst/>
            </a:prstGeom>
            <a:solidFill>
              <a:srgbClr val="FFFBD2"/>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1574629" y="4847634"/>
              <a:ext cx="960184" cy="932098"/>
              <a:chOff x="1084515" y="4732057"/>
              <a:chExt cx="960184" cy="932098"/>
            </a:xfrm>
          </p:grpSpPr>
          <p:grpSp>
            <p:nvGrpSpPr>
              <p:cNvPr id="18" name="図形グループ 17"/>
              <p:cNvGrpSpPr/>
              <p:nvPr/>
            </p:nvGrpSpPr>
            <p:grpSpPr>
              <a:xfrm>
                <a:off x="1084515" y="4879904"/>
                <a:ext cx="681672" cy="784251"/>
                <a:chOff x="2405315" y="4754508"/>
                <a:chExt cx="681672" cy="784251"/>
              </a:xfrm>
            </p:grpSpPr>
            <p:pic>
              <p:nvPicPr>
                <p:cNvPr id="11" name="図 10"/>
                <p:cNvPicPr>
                  <a:picLocks noChangeAspect="1"/>
                </p:cNvPicPr>
                <p:nvPr/>
              </p:nvPicPr>
              <p:blipFill>
                <a:blip r:embed="rId3">
                  <a:clrChange>
                    <a:clrFrom>
                      <a:srgbClr val="FFFFFF"/>
                    </a:clrFrom>
                    <a:clrTo>
                      <a:srgbClr val="FFFFFF">
                        <a:alpha val="0"/>
                      </a:srgbClr>
                    </a:clrTo>
                  </a:clrChange>
                </a:blip>
                <a:stretch>
                  <a:fillRect/>
                </a:stretch>
              </p:blipFill>
              <p:spPr>
                <a:xfrm>
                  <a:off x="2405315" y="4816478"/>
                  <a:ext cx="681672" cy="722281"/>
                </a:xfrm>
                <a:prstGeom prst="rect">
                  <a:avLst/>
                </a:prstGeom>
              </p:spPr>
            </p:pic>
            <p:sp>
              <p:nvSpPr>
                <p:cNvPr id="17" name="正方形/長方形 16"/>
                <p:cNvSpPr/>
                <p:nvPr/>
              </p:nvSpPr>
              <p:spPr>
                <a:xfrm>
                  <a:off x="2405315" y="4754508"/>
                  <a:ext cx="681672" cy="566792"/>
                </a:xfrm>
                <a:prstGeom prst="rect">
                  <a:avLst/>
                </a:prstGeom>
                <a:solidFill>
                  <a:srgbClr val="FFFBD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15" name="図 14"/>
              <p:cNvPicPr>
                <a:picLocks noChangeAspect="1"/>
              </p:cNvPicPr>
              <p:nvPr/>
            </p:nvPicPr>
            <p:blipFill>
              <a:blip r:embed="rId4">
                <a:clrChange>
                  <a:clrFrom>
                    <a:srgbClr val="FFFFFF"/>
                  </a:clrFrom>
                  <a:clrTo>
                    <a:srgbClr val="FFFFFF">
                      <a:alpha val="0"/>
                    </a:srgbClr>
                  </a:clrTo>
                </a:clrChange>
              </a:blip>
              <a:stretch>
                <a:fillRect/>
              </a:stretch>
            </p:blipFill>
            <p:spPr>
              <a:xfrm rot="10800000">
                <a:off x="1086645" y="4732057"/>
                <a:ext cx="679541" cy="593816"/>
              </a:xfrm>
              <a:prstGeom prst="rect">
                <a:avLst/>
              </a:prstGeom>
            </p:spPr>
          </p:pic>
          <p:sp>
            <p:nvSpPr>
              <p:cNvPr id="20" name="台形 19"/>
              <p:cNvSpPr/>
              <p:nvPr/>
            </p:nvSpPr>
            <p:spPr>
              <a:xfrm>
                <a:off x="1250950" y="5212971"/>
                <a:ext cx="361950" cy="196850"/>
              </a:xfrm>
              <a:prstGeom prst="trapezoid">
                <a:avLst/>
              </a:prstGeom>
              <a:solidFill>
                <a:schemeClr val="tx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1766186" y="4732057"/>
                <a:ext cx="278513" cy="677761"/>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1836037" y="4802575"/>
                <a:ext cx="45719" cy="243557"/>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 name="図形グループ 1"/>
            <p:cNvGrpSpPr/>
            <p:nvPr/>
          </p:nvGrpSpPr>
          <p:grpSpPr>
            <a:xfrm>
              <a:off x="2997260" y="4801304"/>
              <a:ext cx="685680" cy="766399"/>
              <a:chOff x="2381979" y="4922695"/>
              <a:chExt cx="685680" cy="766399"/>
            </a:xfrm>
          </p:grpSpPr>
          <p:pic>
            <p:nvPicPr>
              <p:cNvPr id="24" name="図 23"/>
              <p:cNvPicPr>
                <a:picLocks noChangeAspect="1"/>
              </p:cNvPicPr>
              <p:nvPr/>
            </p:nvPicPr>
            <p:blipFill>
              <a:blip r:embed="rId3">
                <a:clrChange>
                  <a:clrFrom>
                    <a:srgbClr val="FFFFFF"/>
                  </a:clrFrom>
                  <a:clrTo>
                    <a:srgbClr val="FFFFFF">
                      <a:alpha val="0"/>
                    </a:srgbClr>
                  </a:clrTo>
                </a:clrChange>
              </a:blip>
              <a:stretch>
                <a:fillRect/>
              </a:stretch>
            </p:blipFill>
            <p:spPr>
              <a:xfrm>
                <a:off x="2381979" y="4922695"/>
                <a:ext cx="685680" cy="726528"/>
              </a:xfrm>
              <a:prstGeom prst="rect">
                <a:avLst/>
              </a:prstGeom>
            </p:spPr>
          </p:pic>
          <p:sp>
            <p:nvSpPr>
              <p:cNvPr id="28" name="角丸四角形 27"/>
              <p:cNvSpPr/>
              <p:nvPr/>
            </p:nvSpPr>
            <p:spPr>
              <a:xfrm>
                <a:off x="2394679" y="5560455"/>
                <a:ext cx="662622" cy="128639"/>
              </a:xfrm>
              <a:prstGeom prst="roundRect">
                <a:avLst/>
              </a:prstGeom>
              <a:solidFill>
                <a:srgbClr val="00000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40" name="図 39"/>
            <p:cNvPicPr>
              <a:picLocks noChangeAspect="1"/>
            </p:cNvPicPr>
            <p:nvPr/>
          </p:nvPicPr>
          <p:blipFill>
            <a:blip r:embed="rId5">
              <a:clrChange>
                <a:clrFrom>
                  <a:srgbClr val="FEFEFE"/>
                </a:clrFrom>
                <a:clrTo>
                  <a:srgbClr val="FEFEFE">
                    <a:alpha val="0"/>
                  </a:srgbClr>
                </a:clrTo>
              </a:clrChange>
            </a:blip>
            <a:stretch>
              <a:fillRect/>
            </a:stretch>
          </p:blipFill>
          <p:spPr>
            <a:xfrm>
              <a:off x="2236144" y="1751174"/>
              <a:ext cx="1021406" cy="895433"/>
            </a:xfrm>
            <a:prstGeom prst="rect">
              <a:avLst/>
            </a:prstGeom>
          </p:spPr>
        </p:pic>
        <p:cxnSp>
          <p:nvCxnSpPr>
            <p:cNvPr id="49" name="直線矢印コネクタ 48"/>
            <p:cNvCxnSpPr>
              <a:endCxn id="15" idx="2"/>
            </p:cNvCxnSpPr>
            <p:nvPr/>
          </p:nvCxnSpPr>
          <p:spPr>
            <a:xfrm flipH="1">
              <a:off x="1916529" y="2646607"/>
              <a:ext cx="722678" cy="220102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40" idx="2"/>
              <a:endCxn id="24" idx="0"/>
            </p:cNvCxnSpPr>
            <p:nvPr/>
          </p:nvCxnSpPr>
          <p:spPr>
            <a:xfrm>
              <a:off x="2746847" y="2646607"/>
              <a:ext cx="593253" cy="2154697"/>
            </a:xfrm>
            <a:prstGeom prst="straightConnector1">
              <a:avLst/>
            </a:prstGeom>
            <a:ln>
              <a:solidFill>
                <a:schemeClr val="accent5">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1279076" y="3978275"/>
              <a:ext cx="2943674" cy="4205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1279076" y="3013075"/>
              <a:ext cx="2943674" cy="469900"/>
            </a:xfrm>
            <a:prstGeom prst="roundRect">
              <a:avLst>
                <a:gd name="adj" fmla="val 45045"/>
              </a:avLst>
            </a:prstGeom>
            <a:solidFill>
              <a:schemeClr val="accent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自社ネットワーク</a:t>
              </a:r>
              <a:endParaRPr kumimoji="1" lang="ja-JP" altLang="en-US" sz="1200" dirty="0">
                <a:solidFill>
                  <a:srgbClr val="FFFFFF"/>
                </a:solidFill>
                <a:latin typeface="ＭＳ Ｐゴシック"/>
                <a:ea typeface="ＭＳ Ｐゴシック"/>
                <a:cs typeface="ＭＳ Ｐゴシック"/>
              </a:endParaRPr>
            </a:p>
          </p:txBody>
        </p:sp>
        <p:sp>
          <p:nvSpPr>
            <p:cNvPr id="76" name="テキスト ボックス 75"/>
            <p:cNvSpPr txBox="1"/>
            <p:nvPr/>
          </p:nvSpPr>
          <p:spPr>
            <a:xfrm>
              <a:off x="2274882" y="2232824"/>
              <a:ext cx="888785" cy="307777"/>
            </a:xfrm>
            <a:prstGeom prst="rect">
              <a:avLst/>
            </a:prstGeom>
            <a:noFill/>
          </p:spPr>
          <p:txBody>
            <a:bodyPr wrap="none" rtlCol="0">
              <a:spAutoFit/>
            </a:bodyPr>
            <a:lstStyle/>
            <a:p>
              <a:r>
                <a:rPr kumimoji="1" lang="ja-JP" altLang="en-US" sz="1400" dirty="0" smtClean="0">
                  <a:solidFill>
                    <a:schemeClr val="bg1"/>
                  </a:solidFill>
                </a:rPr>
                <a:t>サーバー</a:t>
              </a:r>
              <a:endParaRPr kumimoji="1" lang="ja-JP" altLang="en-US" sz="1400" dirty="0">
                <a:solidFill>
                  <a:schemeClr val="bg1"/>
                </a:solidFill>
              </a:endParaRPr>
            </a:p>
          </p:txBody>
        </p:sp>
        <p:sp>
          <p:nvSpPr>
            <p:cNvPr id="77" name="テキスト ボックス 76"/>
            <p:cNvSpPr txBox="1"/>
            <p:nvPr/>
          </p:nvSpPr>
          <p:spPr>
            <a:xfrm>
              <a:off x="1502373" y="1028082"/>
              <a:ext cx="2444900" cy="400110"/>
            </a:xfrm>
            <a:prstGeom prst="rect">
              <a:avLst/>
            </a:prstGeom>
            <a:noFill/>
          </p:spPr>
          <p:txBody>
            <a:bodyPr wrap="none" rtlCol="0">
              <a:spAutoFit/>
            </a:bodyPr>
            <a:lstStyle/>
            <a:p>
              <a:pPr algn="ctr"/>
              <a:r>
                <a:rPr kumimoji="1" lang="ja-JP" altLang="en-US" sz="2000" dirty="0" smtClean="0">
                  <a:solidFill>
                    <a:srgbClr val="800000"/>
                  </a:solidFill>
                  <a:latin typeface="HGP創英角ｺﾞｼｯｸUB"/>
                  <a:ea typeface="HGP創英角ｺﾞｼｯｸUB"/>
                  <a:cs typeface="HGP創英角ｺﾞｼｯｸUB"/>
                </a:rPr>
                <a:t>クライアント・サーバー</a:t>
              </a:r>
              <a:endParaRPr kumimoji="1" lang="ja-JP" altLang="en-US" sz="2000" dirty="0">
                <a:solidFill>
                  <a:srgbClr val="800000"/>
                </a:solidFill>
                <a:latin typeface="HGP創英角ｺﾞｼｯｸUB"/>
                <a:ea typeface="HGP創英角ｺﾞｼｯｸUB"/>
                <a:cs typeface="HGP創英角ｺﾞｼｯｸUB"/>
              </a:endParaRPr>
            </a:p>
          </p:txBody>
        </p:sp>
      </p:grpSp>
      <p:grpSp>
        <p:nvGrpSpPr>
          <p:cNvPr id="5" name="グループ化 4"/>
          <p:cNvGrpSpPr/>
          <p:nvPr/>
        </p:nvGrpSpPr>
        <p:grpSpPr>
          <a:xfrm>
            <a:off x="4561716" y="955675"/>
            <a:ext cx="3633787" cy="5302250"/>
            <a:chOff x="4561716" y="955675"/>
            <a:chExt cx="3633787" cy="5302250"/>
          </a:xfrm>
        </p:grpSpPr>
        <p:sp>
          <p:nvSpPr>
            <p:cNvPr id="54" name="正方形/長方形 53"/>
            <p:cNvSpPr/>
            <p:nvPr/>
          </p:nvSpPr>
          <p:spPr>
            <a:xfrm>
              <a:off x="4561716" y="955675"/>
              <a:ext cx="3633787" cy="5302250"/>
            </a:xfrm>
            <a:prstGeom prst="rect">
              <a:avLst/>
            </a:prstGeom>
            <a:solidFill>
              <a:srgbClr val="9DFFFF"/>
            </a:solidFill>
            <a:ln w="1905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FFFFF"/>
                </a:clrFrom>
                <a:clrTo>
                  <a:srgbClr val="FFFFFF">
                    <a:alpha val="0"/>
                  </a:srgbClr>
                </a:clrTo>
              </a:clrChange>
            </a:blip>
            <a:stretch>
              <a:fillRect/>
            </a:stretch>
          </p:blipFill>
          <p:spPr>
            <a:xfrm>
              <a:off x="6022999" y="4819676"/>
              <a:ext cx="679541" cy="593816"/>
            </a:xfrm>
            <a:prstGeom prst="rect">
              <a:avLst/>
            </a:prstGeom>
          </p:spPr>
        </p:pic>
        <p:pic>
          <p:nvPicPr>
            <p:cNvPr id="13" name="図 12"/>
            <p:cNvPicPr>
              <a:picLocks noChangeAspect="1"/>
            </p:cNvPicPr>
            <p:nvPr/>
          </p:nvPicPr>
          <p:blipFill>
            <a:blip r:embed="rId6">
              <a:clrChange>
                <a:clrFrom>
                  <a:srgbClr val="FFFFFF"/>
                </a:clrFrom>
                <a:clrTo>
                  <a:srgbClr val="FFFFFF">
                    <a:alpha val="0"/>
                  </a:srgbClr>
                </a:clrTo>
              </a:clrChange>
            </a:blip>
            <a:stretch>
              <a:fillRect/>
            </a:stretch>
          </p:blipFill>
          <p:spPr>
            <a:xfrm>
              <a:off x="5242783" y="4863026"/>
              <a:ext cx="341289" cy="550466"/>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149410" y="4839992"/>
              <a:ext cx="681672" cy="722281"/>
            </a:xfrm>
            <a:prstGeom prst="rect">
              <a:avLst/>
            </a:prstGeom>
          </p:spPr>
        </p:pic>
        <p:pic>
          <p:nvPicPr>
            <p:cNvPr id="39" name="図 38" descr="MC900441809.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128" y="1289692"/>
              <a:ext cx="2055118" cy="2055118"/>
            </a:xfrm>
            <a:prstGeom prst="rect">
              <a:avLst/>
            </a:prstGeom>
          </p:spPr>
        </p:pic>
        <p:cxnSp>
          <p:nvCxnSpPr>
            <p:cNvPr id="57" name="直線矢印コネクタ 56"/>
            <p:cNvCxnSpPr>
              <a:endCxn id="14" idx="0"/>
            </p:cNvCxnSpPr>
            <p:nvPr/>
          </p:nvCxnSpPr>
          <p:spPr>
            <a:xfrm>
              <a:off x="6534150" y="2809875"/>
              <a:ext cx="956096" cy="2030117"/>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endCxn id="12" idx="0"/>
            </p:cNvCxnSpPr>
            <p:nvPr/>
          </p:nvCxnSpPr>
          <p:spPr>
            <a:xfrm>
              <a:off x="6362770" y="2809875"/>
              <a:ext cx="0" cy="200980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endCxn id="13" idx="0"/>
            </p:cNvCxnSpPr>
            <p:nvPr/>
          </p:nvCxnSpPr>
          <p:spPr>
            <a:xfrm flipH="1">
              <a:off x="5413428" y="2809875"/>
              <a:ext cx="758772" cy="2053151"/>
            </a:xfrm>
            <a:prstGeom prst="straightConnector1">
              <a:avLst/>
            </a:prstGeom>
            <a:ln>
              <a:solidFill>
                <a:srgbClr val="0000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 name="正方形/長方形 35"/>
            <p:cNvSpPr/>
            <p:nvPr/>
          </p:nvSpPr>
          <p:spPr>
            <a:xfrm>
              <a:off x="4950049" y="3978275"/>
              <a:ext cx="2943673" cy="4205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a:t>
              </a: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3013075"/>
              <a:ext cx="2943674" cy="469900"/>
            </a:xfrm>
            <a:prstGeom prst="roundRect">
              <a:avLst>
                <a:gd name="adj" fmla="val 50000"/>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インターネット</a:t>
              </a:r>
              <a:endParaRPr kumimoji="1" lang="ja-JP" altLang="en-US" sz="1200" dirty="0">
                <a:solidFill>
                  <a:srgbClr val="FFFFFF"/>
                </a:solidFill>
                <a:latin typeface="ＭＳ Ｐゴシック"/>
                <a:ea typeface="ＭＳ Ｐゴシック"/>
                <a:cs typeface="ＭＳ Ｐゴシック"/>
              </a:endParaRPr>
            </a:p>
          </p:txBody>
        </p:sp>
        <p:sp>
          <p:nvSpPr>
            <p:cNvPr id="75" name="テキスト ボックス 74"/>
            <p:cNvSpPr txBox="1"/>
            <p:nvPr/>
          </p:nvSpPr>
          <p:spPr>
            <a:xfrm>
              <a:off x="5809790" y="2328418"/>
              <a:ext cx="774571" cy="307777"/>
            </a:xfrm>
            <a:prstGeom prst="rect">
              <a:avLst/>
            </a:prstGeom>
            <a:noFill/>
          </p:spPr>
          <p:txBody>
            <a:bodyPr wrap="none" rtlCol="0">
              <a:spAutoFit/>
            </a:bodyPr>
            <a:lstStyle/>
            <a:p>
              <a:r>
                <a:rPr kumimoji="1" lang="ja-JP" altLang="en-US" sz="1400" dirty="0" smtClean="0">
                  <a:solidFill>
                    <a:schemeClr val="bg1"/>
                  </a:solidFill>
                </a:rPr>
                <a:t>クラウド</a:t>
              </a:r>
              <a:endParaRPr kumimoji="1" lang="ja-JP" altLang="en-US" sz="1400" dirty="0">
                <a:solidFill>
                  <a:schemeClr val="bg1"/>
                </a:solidFill>
              </a:endParaRPr>
            </a:p>
          </p:txBody>
        </p:sp>
        <p:sp>
          <p:nvSpPr>
            <p:cNvPr id="78" name="テキスト ボックス 77"/>
            <p:cNvSpPr txBox="1"/>
            <p:nvPr/>
          </p:nvSpPr>
          <p:spPr>
            <a:xfrm>
              <a:off x="5914651" y="1036989"/>
              <a:ext cx="1005403" cy="400110"/>
            </a:xfrm>
            <a:prstGeom prst="rect">
              <a:avLst/>
            </a:prstGeom>
            <a:noFill/>
          </p:spPr>
          <p:txBody>
            <a:bodyPr wrap="none" rtlCol="0">
              <a:spAutoFit/>
            </a:bodyPr>
            <a:lstStyle/>
            <a:p>
              <a:pPr algn="ctr"/>
              <a:r>
                <a:rPr kumimoji="1" lang="ja-JP" altLang="en-US" sz="2000" dirty="0" smtClean="0">
                  <a:solidFill>
                    <a:srgbClr val="0000FF"/>
                  </a:solidFill>
                  <a:latin typeface="HGP創英角ｺﾞｼｯｸUB"/>
                  <a:ea typeface="HGP創英角ｺﾞｼｯｸUB"/>
                  <a:cs typeface="HGP創英角ｺﾞｼｯｸUB"/>
                </a:rPr>
                <a:t>クラウド</a:t>
              </a:r>
              <a:endParaRPr kumimoji="1" lang="ja-JP" altLang="en-US" sz="2000" dirty="0">
                <a:solidFill>
                  <a:srgbClr val="0000FF"/>
                </a:solidFill>
                <a:latin typeface="HGP創英角ｺﾞｼｯｸUB"/>
                <a:ea typeface="HGP創英角ｺﾞｼｯｸUB"/>
                <a:cs typeface="HGP創英角ｺﾞｼｯｸUB"/>
              </a:endParaRPr>
            </a:p>
          </p:txBody>
        </p:sp>
      </p:grpSp>
      <p:grpSp>
        <p:nvGrpSpPr>
          <p:cNvPr id="41" name="図形グループ 23"/>
          <p:cNvGrpSpPr/>
          <p:nvPr/>
        </p:nvGrpSpPr>
        <p:grpSpPr>
          <a:xfrm>
            <a:off x="5113166" y="5540375"/>
            <a:ext cx="190500" cy="461296"/>
            <a:chOff x="5110844" y="4960817"/>
            <a:chExt cx="190500" cy="385884"/>
          </a:xfrm>
        </p:grpSpPr>
        <p:sp>
          <p:nvSpPr>
            <p:cNvPr id="43" name="正方形/長方形 42"/>
            <p:cNvSpPr/>
            <p:nvPr/>
          </p:nvSpPr>
          <p:spPr>
            <a:xfrm>
              <a:off x="5156200" y="4960817"/>
              <a:ext cx="107950" cy="385884"/>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角丸四角形 43"/>
            <p:cNvSpPr/>
            <p:nvPr/>
          </p:nvSpPr>
          <p:spPr>
            <a:xfrm>
              <a:off x="5110844" y="5076201"/>
              <a:ext cx="190500" cy="158750"/>
            </a:xfrm>
            <a:prstGeom prst="roundRect">
              <a:avLst/>
            </a:prstGeom>
            <a:solidFill>
              <a:srgbClr val="9DFFFF"/>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27"/>
          <p:cNvGrpSpPr/>
          <p:nvPr/>
        </p:nvGrpSpPr>
        <p:grpSpPr>
          <a:xfrm>
            <a:off x="5469447" y="5601932"/>
            <a:ext cx="441102" cy="177800"/>
            <a:chOff x="4715098" y="3962400"/>
            <a:chExt cx="441102" cy="177800"/>
          </a:xfrm>
        </p:grpSpPr>
        <p:sp>
          <p:nvSpPr>
            <p:cNvPr id="46" name="角丸四角形 4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角丸四角形 46"/>
            <p:cNvSpPr/>
            <p:nvPr/>
          </p:nvSpPr>
          <p:spPr>
            <a:xfrm>
              <a:off x="4735624" y="4019550"/>
              <a:ext cx="168051" cy="120650"/>
            </a:xfrm>
            <a:prstGeom prst="roundRect">
              <a:avLst/>
            </a:prstGeom>
            <a:solidFill>
              <a:srgbClr val="9DFFFF"/>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角丸四角形 47"/>
            <p:cNvSpPr/>
            <p:nvPr/>
          </p:nvSpPr>
          <p:spPr>
            <a:xfrm>
              <a:off x="4950049" y="4019550"/>
              <a:ext cx="168051" cy="120650"/>
            </a:xfrm>
            <a:prstGeom prst="roundRect">
              <a:avLst/>
            </a:prstGeom>
            <a:solidFill>
              <a:srgbClr val="9DFFFF"/>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406611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1+#ppt_w/2"/>
                                          </p:val>
                                        </p:tav>
                                        <p:tav tm="100000">
                                          <p:val>
                                            <p:strVal val="#ppt_x"/>
                                          </p:val>
                                        </p:tav>
                                      </p:tavLst>
                                    </p:anim>
                                    <p:anim calcmode="lin" valueType="num">
                                      <p:cBhvr additive="base">
                                        <p:cTn id="2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矢印コネクタ 4"/>
          <p:cNvCxnSpPr>
            <a:cxnSpLocks noChangeShapeType="1"/>
          </p:cNvCxnSpPr>
          <p:nvPr/>
        </p:nvCxnSpPr>
        <p:spPr bwMode="auto">
          <a:xfrm>
            <a:off x="277740" y="6130463"/>
            <a:ext cx="8643937" cy="1588"/>
          </a:xfrm>
          <a:prstGeom prst="straightConnector1">
            <a:avLst/>
          </a:prstGeom>
          <a:noFill/>
          <a:ln w="38100" cap="rnd" algn="ctr">
            <a:solidFill>
              <a:srgbClr val="800000"/>
            </a:solidFill>
            <a:round/>
            <a:headEnd type="none"/>
            <a:tailEnd type="triangle" w="med" len="med"/>
          </a:ln>
          <a:extLst>
            <a:ext uri="{909E8E84-426E-40dd-AFC4-6F175D3DCCD1}">
              <a14:hiddenFill xmlns="" xmlns:a14="http://schemas.microsoft.com/office/drawing/2010/main">
                <a:noFill/>
              </a14:hiddenFill>
            </a:ext>
          </a:extLst>
        </p:spPr>
      </p:cxnSp>
      <p:cxnSp>
        <p:nvCxnSpPr>
          <p:cNvPr id="6" name="直線矢印コネクタ 5"/>
          <p:cNvCxnSpPr>
            <a:cxnSpLocks noChangeShapeType="1"/>
          </p:cNvCxnSpPr>
          <p:nvPr/>
        </p:nvCxnSpPr>
        <p:spPr bwMode="auto">
          <a:xfrm flipV="1">
            <a:off x="277740" y="960487"/>
            <a:ext cx="1588" cy="5169976"/>
          </a:xfrm>
          <a:prstGeom prst="straightConnector1">
            <a:avLst/>
          </a:prstGeom>
          <a:noFill/>
          <a:ln w="38100" cap="rnd" algn="ctr">
            <a:solidFill>
              <a:srgbClr val="33ACBD"/>
            </a:solidFill>
            <a:round/>
            <a:headEnd type="none"/>
            <a:tailEnd type="triangle" w="med" len="med"/>
          </a:ln>
          <a:extLst>
            <a:ext uri="{909E8E84-426E-40dd-AFC4-6F175D3DCCD1}">
              <a14:hiddenFill xmlns="" xmlns:a14="http://schemas.microsoft.com/office/drawing/2010/main">
                <a:noFill/>
              </a14:hiddenFill>
            </a:ext>
          </a:extLst>
        </p:spPr>
      </p:cxnSp>
      <p:sp>
        <p:nvSpPr>
          <p:cNvPr id="7" name="テキスト ボックス 26"/>
          <p:cNvSpPr txBox="1">
            <a:spLocks noChangeArrowheads="1"/>
          </p:cNvSpPr>
          <p:nvPr/>
        </p:nvSpPr>
        <p:spPr bwMode="auto">
          <a:xfrm>
            <a:off x="3420990" y="6130463"/>
            <a:ext cx="9412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1990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8" name="テキスト ボックス 27"/>
          <p:cNvSpPr txBox="1">
            <a:spLocks noChangeArrowheads="1"/>
          </p:cNvSpPr>
          <p:nvPr/>
        </p:nvSpPr>
        <p:spPr bwMode="auto">
          <a:xfrm>
            <a:off x="6278490" y="6130463"/>
            <a:ext cx="94128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en-US" altLang="ja-JP" sz="1600" dirty="0">
                <a:solidFill>
                  <a:srgbClr val="800000"/>
                </a:solidFill>
                <a:latin typeface="Arial Black"/>
                <a:ea typeface="HGP創英角ｺﾞｼｯｸUB"/>
                <a:cs typeface="Arial Black"/>
              </a:rPr>
              <a:t>2000</a:t>
            </a:r>
            <a:r>
              <a:rPr lang="ja-JP" altLang="en-US" sz="1600" dirty="0">
                <a:solidFill>
                  <a:srgbClr val="800000"/>
                </a:solidFill>
                <a:latin typeface="Arial Black"/>
                <a:ea typeface="HGP創英角ｺﾞｼｯｸUB"/>
                <a:cs typeface="Arial Black"/>
              </a:rPr>
              <a:t>年</a:t>
            </a:r>
            <a:endParaRPr lang="en-US" altLang="ja-JP" sz="1600" dirty="0">
              <a:solidFill>
                <a:srgbClr val="800000"/>
              </a:solidFill>
              <a:latin typeface="Arial Black"/>
              <a:ea typeface="HGP創英角ｺﾞｼｯｸUB"/>
              <a:cs typeface="Arial Black"/>
            </a:endParaRPr>
          </a:p>
        </p:txBody>
      </p:sp>
      <p:sp>
        <p:nvSpPr>
          <p:cNvPr id="9" name="テキスト ボックス 34"/>
          <p:cNvSpPr txBox="1">
            <a:spLocks noChangeArrowheads="1"/>
          </p:cNvSpPr>
          <p:nvPr/>
        </p:nvSpPr>
        <p:spPr bwMode="auto">
          <a:xfrm>
            <a:off x="349177" y="960487"/>
            <a:ext cx="177484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1600" dirty="0">
                <a:solidFill>
                  <a:srgbClr val="33ACBD"/>
                </a:solidFill>
                <a:latin typeface="HGP創英角ｺﾞｼｯｸUB"/>
                <a:ea typeface="HGP創英角ｺﾞｼｯｸUB"/>
                <a:cs typeface="HGP創英角ｺﾞｼｯｸUB"/>
              </a:rPr>
              <a:t>クライアントの機能</a:t>
            </a:r>
            <a:endParaRPr lang="en-US" altLang="ja-JP" sz="1600" dirty="0">
              <a:solidFill>
                <a:srgbClr val="33ACBD"/>
              </a:solidFill>
              <a:latin typeface="HGP創英角ｺﾞｼｯｸUB"/>
              <a:ea typeface="HGP創英角ｺﾞｼｯｸUB"/>
              <a:cs typeface="HGP創英角ｺﾞｼｯｸUB"/>
            </a:endParaRPr>
          </a:p>
        </p:txBody>
      </p:sp>
      <p:sp>
        <p:nvSpPr>
          <p:cNvPr id="12" name="Oval 15"/>
          <p:cNvSpPr>
            <a:spLocks noChangeArrowheads="1"/>
          </p:cNvSpPr>
          <p:nvPr/>
        </p:nvSpPr>
        <p:spPr bwMode="auto">
          <a:xfrm>
            <a:off x="563490" y="4344526"/>
            <a:ext cx="1169987" cy="1195387"/>
          </a:xfrm>
          <a:prstGeom prst="ellipse">
            <a:avLst/>
          </a:prstGeom>
          <a:solidFill>
            <a:srgbClr val="7F7F7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端末</a:t>
            </a:r>
            <a:endParaRPr lang="ja-JP" altLang="en-US" sz="1400" dirty="0">
              <a:solidFill>
                <a:schemeClr val="bg1"/>
              </a:solidFill>
              <a:latin typeface="Century Gothic" pitchFamily="34" charset="0"/>
              <a:ea typeface="HG丸ｺﾞｼｯｸM-PRO" pitchFamily="50" charset="-128"/>
            </a:endParaRPr>
          </a:p>
        </p:txBody>
      </p:sp>
      <p:sp>
        <p:nvSpPr>
          <p:cNvPr id="15" name="角丸四角形 14"/>
          <p:cNvSpPr/>
          <p:nvPr/>
        </p:nvSpPr>
        <p:spPr>
          <a:xfrm>
            <a:off x="2920927" y="5657388"/>
            <a:ext cx="1931665" cy="357188"/>
          </a:xfrm>
          <a:prstGeom prst="roundRect">
            <a:avLst>
              <a:gd name="adj" fmla="val 0"/>
            </a:avLst>
          </a:prstGeom>
          <a:solidFill>
            <a:schemeClr val="accent4">
              <a:lumMod val="75000"/>
            </a:schemeClr>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bg1"/>
                </a:solidFill>
              </a:rPr>
              <a:t>クライアント</a:t>
            </a:r>
            <a:r>
              <a:rPr lang="en-US" altLang="ja-JP" sz="1200" dirty="0">
                <a:solidFill>
                  <a:schemeClr val="bg1"/>
                </a:solidFill>
              </a:rPr>
              <a:t>/</a:t>
            </a:r>
            <a:r>
              <a:rPr lang="ja-JP" altLang="en-US" sz="1200" dirty="0">
                <a:solidFill>
                  <a:schemeClr val="bg1"/>
                </a:solidFill>
              </a:rPr>
              <a:t>サーバー</a:t>
            </a:r>
          </a:p>
        </p:txBody>
      </p:sp>
      <p:sp>
        <p:nvSpPr>
          <p:cNvPr id="16" name="角丸四角形 15"/>
          <p:cNvSpPr/>
          <p:nvPr/>
        </p:nvSpPr>
        <p:spPr>
          <a:xfrm>
            <a:off x="349177" y="5657388"/>
            <a:ext cx="2500313" cy="357188"/>
          </a:xfrm>
          <a:prstGeom prst="roundRect">
            <a:avLst>
              <a:gd name="adj" fmla="val 0"/>
            </a:avLst>
          </a:prstGeom>
          <a:solidFill>
            <a:schemeClr val="tx1">
              <a:lumMod val="50000"/>
              <a:lumOff val="50000"/>
            </a:schemeClr>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1200" dirty="0">
                <a:solidFill>
                  <a:schemeClr val="bg1"/>
                </a:solidFill>
              </a:rPr>
              <a:t>メインフレーム</a:t>
            </a:r>
          </a:p>
        </p:txBody>
      </p:sp>
      <p:sp>
        <p:nvSpPr>
          <p:cNvPr id="17" name="角丸四角形 16"/>
          <p:cNvSpPr/>
          <p:nvPr/>
        </p:nvSpPr>
        <p:spPr>
          <a:xfrm>
            <a:off x="6618215" y="5657388"/>
            <a:ext cx="2132085" cy="35718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dirty="0" smtClean="0">
                <a:solidFill>
                  <a:schemeClr val="bg1"/>
                </a:solidFill>
              </a:rPr>
              <a:t>RIC/RIA</a:t>
            </a:r>
            <a:r>
              <a:rPr lang="ja-JP" altLang="en-US" sz="1200" dirty="0" smtClean="0">
                <a:solidFill>
                  <a:schemeClr val="bg1"/>
                </a:solidFill>
              </a:rPr>
              <a:t>とクラウド</a:t>
            </a:r>
            <a:endParaRPr lang="ja-JP" altLang="en-US" sz="1200" dirty="0">
              <a:solidFill>
                <a:schemeClr val="bg1"/>
              </a:solidFill>
            </a:endParaRPr>
          </a:p>
        </p:txBody>
      </p:sp>
      <p:sp>
        <p:nvSpPr>
          <p:cNvPr id="19" name="Oval 14"/>
          <p:cNvSpPr>
            <a:spLocks noChangeArrowheads="1"/>
          </p:cNvSpPr>
          <p:nvPr/>
        </p:nvSpPr>
        <p:spPr bwMode="auto">
          <a:xfrm>
            <a:off x="3363567" y="2272838"/>
            <a:ext cx="1169987" cy="1195388"/>
          </a:xfrm>
          <a:prstGeom prst="ellipse">
            <a:avLst/>
          </a:prstGeom>
          <a:solidFill>
            <a:schemeClr val="accent4"/>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クライアント</a:t>
            </a:r>
            <a:endParaRPr lang="ja-JP" altLang="en-US" sz="1400" dirty="0">
              <a:solidFill>
                <a:schemeClr val="bg1"/>
              </a:solidFill>
              <a:latin typeface="Century Gothic" pitchFamily="34" charset="0"/>
              <a:ea typeface="HG丸ｺﾞｼｯｸM-PRO" pitchFamily="50" charset="-128"/>
            </a:endParaRPr>
          </a:p>
        </p:txBody>
      </p:sp>
      <p:sp>
        <p:nvSpPr>
          <p:cNvPr id="20" name="AutoShape 16"/>
          <p:cNvSpPr>
            <a:spLocks noChangeArrowheads="1"/>
          </p:cNvSpPr>
          <p:nvPr/>
        </p:nvSpPr>
        <p:spPr bwMode="auto">
          <a:xfrm rot="19411340">
            <a:off x="1417151" y="3634796"/>
            <a:ext cx="2209384" cy="482600"/>
          </a:xfrm>
          <a:prstGeom prst="rightArrow">
            <a:avLst>
              <a:gd name="adj1" fmla="val 59324"/>
              <a:gd name="adj2" fmla="val 69930"/>
            </a:avLst>
          </a:prstGeom>
          <a:solidFill>
            <a:schemeClr val="bg1">
              <a:lumMod val="5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2" name="Oval 13"/>
          <p:cNvSpPr>
            <a:spLocks noChangeArrowheads="1"/>
          </p:cNvSpPr>
          <p:nvPr/>
        </p:nvSpPr>
        <p:spPr bwMode="auto">
          <a:xfrm>
            <a:off x="4608550" y="3844463"/>
            <a:ext cx="1169988" cy="1195388"/>
          </a:xfrm>
          <a:prstGeom prst="ellipse">
            <a:avLst/>
          </a:prstGeom>
          <a:solidFill>
            <a:schemeClr val="accent3">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1400" dirty="0" smtClean="0">
                <a:solidFill>
                  <a:schemeClr val="bg1"/>
                </a:solidFill>
                <a:latin typeface="Century Gothic" pitchFamily="34" charset="0"/>
                <a:ea typeface="HG丸ｺﾞｼｯｸM-PRO" pitchFamily="50" charset="-128"/>
              </a:rPr>
              <a:t>ブラウザ</a:t>
            </a:r>
            <a:endParaRPr lang="ja-JP" altLang="en-US" sz="1400" dirty="0">
              <a:solidFill>
                <a:schemeClr val="bg1"/>
              </a:solidFill>
              <a:latin typeface="Century Gothic" pitchFamily="34" charset="0"/>
              <a:ea typeface="HG丸ｺﾞｼｯｸM-PRO" pitchFamily="50" charset="-128"/>
            </a:endParaRPr>
          </a:p>
        </p:txBody>
      </p:sp>
      <p:sp>
        <p:nvSpPr>
          <p:cNvPr id="23" name="AutoShape 16"/>
          <p:cNvSpPr>
            <a:spLocks noChangeArrowheads="1"/>
          </p:cNvSpPr>
          <p:nvPr/>
        </p:nvSpPr>
        <p:spPr bwMode="auto">
          <a:xfrm rot="2856712">
            <a:off x="4238798" y="3407840"/>
            <a:ext cx="683481" cy="482600"/>
          </a:xfrm>
          <a:prstGeom prst="rightArrow">
            <a:avLst>
              <a:gd name="adj1" fmla="val 59324"/>
              <a:gd name="adj2" fmla="val 45182"/>
            </a:avLst>
          </a:prstGeom>
          <a:solidFill>
            <a:schemeClr val="accent4">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5" name="Oval 12"/>
          <p:cNvSpPr>
            <a:spLocks noChangeArrowheads="1"/>
          </p:cNvSpPr>
          <p:nvPr/>
        </p:nvSpPr>
        <p:spPr bwMode="auto">
          <a:xfrm>
            <a:off x="6149629" y="1558463"/>
            <a:ext cx="1169988" cy="1195388"/>
          </a:xfrm>
          <a:prstGeom prst="ellipse">
            <a:avLst/>
          </a:prstGeom>
          <a:solidFill>
            <a:srgbClr val="008000"/>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1400" dirty="0">
                <a:solidFill>
                  <a:schemeClr val="bg1"/>
                </a:solidFill>
                <a:latin typeface="Century Gothic" pitchFamily="34" charset="0"/>
                <a:ea typeface="HG丸ｺﾞｼｯｸM-PRO" pitchFamily="50" charset="-128"/>
              </a:rPr>
              <a:t>Flash</a:t>
            </a:r>
            <a:r>
              <a:rPr lang="ja-JP" altLang="en-US" sz="1400" dirty="0" smtClean="0">
                <a:solidFill>
                  <a:schemeClr val="bg1"/>
                </a:solidFill>
                <a:latin typeface="Century Gothic" pitchFamily="34" charset="0"/>
                <a:ea typeface="HG丸ｺﾞｼｯｸM-PRO" pitchFamily="50" charset="-128"/>
              </a:rPr>
              <a:t>などの</a:t>
            </a:r>
            <a:endParaRPr lang="en-US" altLang="ja-JP" sz="1400" dirty="0" smtClean="0">
              <a:solidFill>
                <a:schemeClr val="bg1"/>
              </a:solidFill>
              <a:latin typeface="Century Gothic" pitchFamily="34" charset="0"/>
              <a:ea typeface="HG丸ｺﾞｼｯｸM-PRO" pitchFamily="50" charset="-128"/>
            </a:endParaRPr>
          </a:p>
          <a:p>
            <a:pPr algn="ctr">
              <a:defRPr/>
            </a:pPr>
            <a:r>
              <a:rPr lang="ja-JP" altLang="en-US" sz="1400" dirty="0">
                <a:solidFill>
                  <a:schemeClr val="bg1"/>
                </a:solidFill>
                <a:latin typeface="Century Gothic" pitchFamily="34" charset="0"/>
                <a:ea typeface="HG丸ｺﾞｼｯｸM-PRO" pitchFamily="50" charset="-128"/>
              </a:rPr>
              <a:t>プラグイン</a:t>
            </a:r>
          </a:p>
        </p:txBody>
      </p:sp>
      <p:sp>
        <p:nvSpPr>
          <p:cNvPr id="26" name="AutoShape 16"/>
          <p:cNvSpPr>
            <a:spLocks noChangeArrowheads="1"/>
          </p:cNvSpPr>
          <p:nvPr/>
        </p:nvSpPr>
        <p:spPr bwMode="auto">
          <a:xfrm rot="18420845">
            <a:off x="5268835" y="3047943"/>
            <a:ext cx="1385132" cy="482600"/>
          </a:xfrm>
          <a:prstGeom prst="rightArrow">
            <a:avLst>
              <a:gd name="adj1" fmla="val 59324"/>
              <a:gd name="adj2" fmla="val 45189"/>
            </a:avLst>
          </a:prstGeom>
          <a:solidFill>
            <a:schemeClr val="accent3">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28" name="Oval 11"/>
          <p:cNvSpPr>
            <a:spLocks noChangeArrowheads="1"/>
          </p:cNvSpPr>
          <p:nvPr/>
        </p:nvSpPr>
        <p:spPr bwMode="auto">
          <a:xfrm>
            <a:off x="6935442" y="3058651"/>
            <a:ext cx="1169987" cy="1195387"/>
          </a:xfrm>
          <a:prstGeom prst="ellipse">
            <a:avLst/>
          </a:pr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en-US" altLang="ja-JP" sz="3200" dirty="0" smtClean="0">
                <a:solidFill>
                  <a:schemeClr val="bg1"/>
                </a:solidFill>
                <a:latin typeface="Century Gothic" pitchFamily="34" charset="0"/>
                <a:ea typeface="HG丸ｺﾞｼｯｸM-PRO" pitchFamily="50" charset="-128"/>
              </a:rPr>
              <a:t>Ajax</a:t>
            </a:r>
            <a:endParaRPr lang="ja-JP" altLang="en-US" sz="3200" dirty="0">
              <a:solidFill>
                <a:schemeClr val="bg1"/>
              </a:solidFill>
              <a:latin typeface="Century Gothic" pitchFamily="34" charset="0"/>
              <a:ea typeface="HG丸ｺﾞｼｯｸM-PRO" pitchFamily="50" charset="-128"/>
            </a:endParaRPr>
          </a:p>
        </p:txBody>
      </p:sp>
      <p:sp>
        <p:nvSpPr>
          <p:cNvPr id="29" name="AutoShape 16"/>
          <p:cNvSpPr>
            <a:spLocks noChangeArrowheads="1"/>
          </p:cNvSpPr>
          <p:nvPr/>
        </p:nvSpPr>
        <p:spPr bwMode="auto">
          <a:xfrm rot="20368471">
            <a:off x="5826637" y="3817628"/>
            <a:ext cx="1150117" cy="482600"/>
          </a:xfrm>
          <a:prstGeom prst="rightArrow">
            <a:avLst>
              <a:gd name="adj1" fmla="val 59324"/>
              <a:gd name="adj2" fmla="val 45182"/>
            </a:avLst>
          </a:prstGeom>
          <a:solidFill>
            <a:schemeClr val="accent6">
              <a:lumMod val="60000"/>
              <a:lumOff val="40000"/>
            </a:schemeClr>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sp>
        <p:nvSpPr>
          <p:cNvPr id="30" name="角丸四角形 29"/>
          <p:cNvSpPr/>
          <p:nvPr/>
        </p:nvSpPr>
        <p:spPr>
          <a:xfrm>
            <a:off x="4920619" y="5657388"/>
            <a:ext cx="1643622" cy="357188"/>
          </a:xfrm>
          <a:prstGeom prst="roundRect">
            <a:avLst>
              <a:gd name="adj" fmla="val 0"/>
            </a:avLst>
          </a:prstGeom>
          <a:solidFill>
            <a:srgbClr val="008000"/>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200" smtClean="0">
                <a:solidFill>
                  <a:schemeClr val="bg1"/>
                </a:solidFill>
              </a:rPr>
              <a:t>Web</a:t>
            </a:r>
            <a:r>
              <a:rPr lang="ja-JP" altLang="en-US" sz="1200" smtClean="0">
                <a:solidFill>
                  <a:schemeClr val="bg1"/>
                </a:solidFill>
              </a:rPr>
              <a:t>システム</a:t>
            </a:r>
            <a:endParaRPr lang="ja-JP" altLang="en-US" sz="1200" dirty="0">
              <a:solidFill>
                <a:schemeClr val="bg1"/>
              </a:solidFill>
            </a:endParaRPr>
          </a:p>
        </p:txBody>
      </p:sp>
      <p:grpSp>
        <p:nvGrpSpPr>
          <p:cNvPr id="3" name="グループ化 2"/>
          <p:cNvGrpSpPr/>
          <p:nvPr/>
        </p:nvGrpSpPr>
        <p:grpSpPr>
          <a:xfrm>
            <a:off x="7715177" y="1129764"/>
            <a:ext cx="1085923" cy="2014528"/>
            <a:chOff x="7715177" y="1129764"/>
            <a:chExt cx="1085923" cy="2014528"/>
          </a:xfrm>
        </p:grpSpPr>
        <p:sp>
          <p:nvSpPr>
            <p:cNvPr id="32" name="AutoShape 16"/>
            <p:cNvSpPr>
              <a:spLocks noChangeArrowheads="1"/>
            </p:cNvSpPr>
            <p:nvPr/>
          </p:nvSpPr>
          <p:spPr bwMode="auto">
            <a:xfrm rot="17674926">
              <a:off x="7568855" y="2437493"/>
              <a:ext cx="930999" cy="482600"/>
            </a:xfrm>
            <a:prstGeom prst="rightArrow">
              <a:avLst>
                <a:gd name="adj1" fmla="val 59324"/>
                <a:gd name="adj2" fmla="val 45182"/>
              </a:avLst>
            </a:prstGeom>
            <a:solidFill>
              <a:srgbClr val="FF6600"/>
            </a:solidFill>
            <a:ln w="28575">
              <a:no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Century Gothic" pitchFamily="34" charset="0"/>
                <a:ea typeface="HG丸ｺﾞｼｯｸM-PRO" pitchFamily="50" charset="-128"/>
              </a:endParaRPr>
            </a:p>
          </p:txBody>
        </p:sp>
        <p:pic>
          <p:nvPicPr>
            <p:cNvPr id="2" name="図 1" descr="20110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177" y="1129764"/>
              <a:ext cx="1085923" cy="1085923"/>
            </a:xfrm>
            <a:prstGeom prst="rect">
              <a:avLst/>
            </a:prstGeom>
            <a:ln>
              <a:noFill/>
            </a:ln>
            <a:effectLst>
              <a:outerShdw blurRad="292100" dist="139700" dir="2700000" algn="tl" rotWithShape="0">
                <a:srgbClr val="333333">
                  <a:alpha val="65000"/>
                </a:srgbClr>
              </a:outerShdw>
            </a:effectLst>
          </p:spPr>
        </p:pic>
      </p:grpSp>
      <p:sp>
        <p:nvSpPr>
          <p:cNvPr id="34" name="タイトル 33"/>
          <p:cNvSpPr>
            <a:spLocks noGrp="1"/>
          </p:cNvSpPr>
          <p:nvPr>
            <p:ph type="title"/>
          </p:nvPr>
        </p:nvSpPr>
        <p:spPr/>
        <p:txBody>
          <a:bodyPr/>
          <a:lstStyle/>
          <a:p>
            <a:r>
              <a:rPr kumimoji="1" lang="en-US" altLang="ja-JP" dirty="0" smtClean="0"/>
              <a:t>Ajax</a:t>
            </a:r>
            <a:r>
              <a:rPr lang="ja-JP" altLang="en-US" dirty="0"/>
              <a:t>から</a:t>
            </a:r>
            <a:r>
              <a:rPr lang="en-US" altLang="ja-JP" dirty="0"/>
              <a:t>HTML5</a:t>
            </a:r>
            <a:r>
              <a:rPr lang="ja-JP" altLang="en-US" dirty="0"/>
              <a:t>へ</a:t>
            </a:r>
            <a:endParaRPr kumimoji="1" lang="ja-JP" altLang="en-US" dirty="0"/>
          </a:p>
        </p:txBody>
      </p:sp>
    </p:spTree>
    <p:extLst>
      <p:ext uri="{BB962C8B-B14F-4D97-AF65-F5344CB8AC3E}">
        <p14:creationId xmlns:p14="http://schemas.microsoft.com/office/powerpoint/2010/main" val="31458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a:t>
            </a:r>
            <a:r>
              <a:rPr kumimoji="1" lang="ja-JP" altLang="en-US" dirty="0" smtClean="0"/>
              <a:t>の歴史と現状</a:t>
            </a:r>
            <a:endParaRPr kumimoji="1" lang="ja-JP" altLang="en-US" dirty="0"/>
          </a:p>
        </p:txBody>
      </p:sp>
      <p:sp>
        <p:nvSpPr>
          <p:cNvPr id="4" name="正方形/長方形 3"/>
          <p:cNvSpPr/>
          <p:nvPr/>
        </p:nvSpPr>
        <p:spPr bwMode="auto">
          <a:xfrm>
            <a:off x="467987" y="1124744"/>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1.0 (1993</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467987" y="1634817"/>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2.0 (1995</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467544" y="2141240"/>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3.2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467987" y="2636912"/>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 (1997</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7544" y="3140968"/>
            <a:ext cx="1944216"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4.01 (1999</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467544" y="5949280"/>
            <a:ext cx="1944216"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HTML 5 (2014</a:t>
            </a:r>
            <a:r>
              <a:rPr kumimoji="0" lang="ja-JP" altLang="en-US" sz="1400" b="0" i="0" u="none" strike="noStrike" cap="none" normalizeH="0" dirty="0" smtClean="0">
                <a:ln>
                  <a:noFill/>
                </a:ln>
                <a:solidFill>
                  <a:schemeClr val="bg1"/>
                </a:solidFill>
                <a:effectLst/>
                <a:latin typeface="+mn-lt"/>
                <a:ea typeface="+mn-ea"/>
              </a:rPr>
              <a:t>年</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2492595" y="1124744"/>
            <a:ext cx="6184304" cy="94212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は元々インターネット上の情報をレイアウトして見つけやすいようにするために考案されたもので、静的なコンテンツを前提にしている。</a:t>
            </a:r>
          </a:p>
        </p:txBody>
      </p:sp>
      <p:sp>
        <p:nvSpPr>
          <p:cNvPr id="12" name="正方形/長方形 11"/>
          <p:cNvSpPr/>
          <p:nvPr/>
        </p:nvSpPr>
        <p:spPr bwMode="auto">
          <a:xfrm>
            <a:off x="2492595" y="2141240"/>
            <a:ext cx="6184304" cy="92772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HTML </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1999</a:t>
            </a:r>
            <a:r>
              <a:rPr kumimoji="0" lang="ja-JP" altLang="en-US" sz="2000" b="0" i="0" u="none" strike="noStrike" cap="none" normalizeH="0" dirty="0" smtClean="0">
                <a:ln>
                  <a:noFill/>
                </a:ln>
                <a:solidFill>
                  <a:schemeClr val="bg1"/>
                </a:solidFill>
                <a:effectLst/>
                <a:latin typeface="+mn-lt"/>
                <a:ea typeface="+mn-ea"/>
              </a:rPr>
              <a:t>年の</a:t>
            </a:r>
            <a:r>
              <a:rPr kumimoji="0" lang="en-US" altLang="ja-JP" sz="2000" b="0" i="0" u="none" strike="noStrike" cap="none" normalizeH="0" dirty="0" smtClean="0">
                <a:ln>
                  <a:noFill/>
                </a:ln>
                <a:solidFill>
                  <a:schemeClr val="bg1"/>
                </a:solidFill>
                <a:effectLst/>
                <a:latin typeface="+mn-lt"/>
                <a:ea typeface="+mn-ea"/>
              </a:rPr>
              <a:t>4.01</a:t>
            </a:r>
            <a:r>
              <a:rPr kumimoji="0" lang="ja-JP" altLang="en-US" sz="2000" b="0" i="0" u="none" strike="noStrike" cap="none" normalizeH="0" dirty="0" smtClean="0">
                <a:ln>
                  <a:noFill/>
                </a:ln>
                <a:solidFill>
                  <a:schemeClr val="bg1"/>
                </a:solidFill>
                <a:effectLst/>
                <a:latin typeface="+mn-lt"/>
                <a:ea typeface="+mn-ea"/>
              </a:rPr>
              <a:t>以降アップデートされておらず、マルチメディアや</a:t>
            </a:r>
            <a:r>
              <a:rPr kumimoji="0" lang="en-US" altLang="ja-JP" sz="2000" b="0" i="0" u="none" strike="noStrike" cap="none" normalizeH="0" dirty="0" smtClean="0">
                <a:ln>
                  <a:noFill/>
                </a:ln>
                <a:solidFill>
                  <a:schemeClr val="bg1"/>
                </a:solidFill>
                <a:effectLst/>
                <a:latin typeface="+mn-lt"/>
                <a:ea typeface="+mn-ea"/>
              </a:rPr>
              <a:t>Web</a:t>
            </a:r>
            <a:r>
              <a:rPr kumimoji="0" lang="ja-JP" altLang="en-US" sz="2000" dirty="0">
                <a:solidFill>
                  <a:schemeClr val="bg1"/>
                </a:solidFill>
                <a:latin typeface="+mn-lt"/>
                <a:ea typeface="+mn-ea"/>
              </a:rPr>
              <a:t>アプリケーションへ</a:t>
            </a:r>
            <a:r>
              <a:rPr kumimoji="0" lang="ja-JP" altLang="en-US" sz="2000" dirty="0" smtClean="0">
                <a:solidFill>
                  <a:schemeClr val="bg1"/>
                </a:solidFill>
                <a:latin typeface="+mn-lt"/>
                <a:ea typeface="+mn-ea"/>
              </a:rPr>
              <a:t>の対応が難しい状態が続いてきた。</a:t>
            </a:r>
            <a:endParaRPr kumimoji="0" lang="ja-JP" altLang="en-US" sz="2000" b="0" i="0" u="none" strike="noStrike" cap="none" normalizeH="0" dirty="0" smtClean="0">
              <a:ln>
                <a:noFill/>
              </a:ln>
              <a:solidFill>
                <a:schemeClr val="bg1"/>
              </a:solidFill>
              <a:effectLst/>
              <a:latin typeface="+mn-lt"/>
              <a:ea typeface="+mn-ea"/>
            </a:endParaRPr>
          </a:p>
        </p:txBody>
      </p:sp>
      <p:sp>
        <p:nvSpPr>
          <p:cNvPr id="13" name="正方形/長方形 12"/>
          <p:cNvSpPr/>
          <p:nvPr/>
        </p:nvSpPr>
        <p:spPr bwMode="auto">
          <a:xfrm>
            <a:off x="2492595" y="3135731"/>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このためプラグインを使ってブラウザの機能を拡張する方法</a:t>
            </a:r>
            <a:r>
              <a:rPr kumimoji="0" lang="ja-JP" altLang="en-US" sz="2000" dirty="0" smtClean="0">
                <a:solidFill>
                  <a:schemeClr val="bg1"/>
                </a:solidFill>
                <a:latin typeface="+mn-lt"/>
                <a:ea typeface="+mn-ea"/>
              </a:rPr>
              <a:t>がとられ、</a:t>
            </a:r>
            <a:r>
              <a:rPr kumimoji="0" lang="en-US" altLang="ja-JP" sz="2000" dirty="0" smtClean="0">
                <a:solidFill>
                  <a:schemeClr val="bg1"/>
                </a:solidFill>
                <a:latin typeface="+mn-lt"/>
                <a:ea typeface="+mn-ea"/>
              </a:rPr>
              <a:t>Flash</a:t>
            </a:r>
            <a:r>
              <a:rPr kumimoji="0" lang="ja-JP" altLang="en-US" sz="2000" dirty="0" smtClean="0">
                <a:solidFill>
                  <a:schemeClr val="bg1"/>
                </a:solidFill>
                <a:latin typeface="+mn-lt"/>
                <a:ea typeface="+mn-ea"/>
              </a:rPr>
              <a:t>などが普及した</a:t>
            </a:r>
            <a:r>
              <a:rPr kumimoji="0" lang="ja-JP" altLang="en-US" sz="2000" b="0" i="0" u="none" strike="noStrike" cap="none" normalizeH="0" dirty="0" smtClean="0">
                <a:ln>
                  <a:noFill/>
                </a:ln>
                <a:solidFill>
                  <a:schemeClr val="bg1"/>
                </a:solidFill>
                <a:effectLst/>
                <a:latin typeface="+mn-lt"/>
                <a:ea typeface="+mn-ea"/>
              </a:rPr>
              <a:t>。</a:t>
            </a:r>
          </a:p>
        </p:txBody>
      </p:sp>
      <p:sp>
        <p:nvSpPr>
          <p:cNvPr id="14" name="正方形/長方形 13"/>
          <p:cNvSpPr/>
          <p:nvPr/>
        </p:nvSpPr>
        <p:spPr bwMode="auto">
          <a:xfrm>
            <a:off x="2492595" y="3998776"/>
            <a:ext cx="6184304" cy="101649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Microsoft</a:t>
            </a:r>
            <a:r>
              <a:rPr kumimoji="0" lang="ja-JP" altLang="en-US" sz="2000" b="0" i="0" u="none" strike="noStrike" cap="none" normalizeH="0" dirty="0" smtClean="0">
                <a:ln>
                  <a:noFill/>
                </a:ln>
                <a:solidFill>
                  <a:schemeClr val="bg1"/>
                </a:solidFill>
                <a:effectLst/>
                <a:latin typeface="+mn-lt"/>
                <a:ea typeface="+mn-ea"/>
              </a:rPr>
              <a:t>は</a:t>
            </a:r>
            <a:r>
              <a:rPr kumimoji="0" lang="en-US" altLang="ja-JP" sz="2000" b="0" i="0" u="none" strike="noStrike" cap="none" normalizeH="0" dirty="0" smtClean="0">
                <a:ln>
                  <a:noFill/>
                </a:ln>
                <a:solidFill>
                  <a:schemeClr val="bg1"/>
                </a:solidFill>
                <a:effectLst/>
                <a:latin typeface="+mn-lt"/>
                <a:ea typeface="+mn-ea"/>
              </a:rPr>
              <a:t>IE5/6</a:t>
            </a:r>
            <a:r>
              <a:rPr kumimoji="0" lang="ja-JP" altLang="en-US" sz="2000" dirty="0" smtClean="0">
                <a:solidFill>
                  <a:schemeClr val="bg1"/>
                </a:solidFill>
                <a:latin typeface="+mn-lt"/>
                <a:ea typeface="+mn-ea"/>
              </a:rPr>
              <a:t>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に独自の拡張を行い、</a:t>
            </a:r>
            <a:r>
              <a:rPr kumimoji="0" lang="ja-JP" altLang="en-US" sz="2000" dirty="0">
                <a:solidFill>
                  <a:schemeClr val="bg1"/>
                </a:solidFill>
                <a:latin typeface="+mn-lt"/>
                <a:ea typeface="+mn-ea"/>
              </a:rPr>
              <a:t>ブラウザの機能</a:t>
            </a:r>
            <a:r>
              <a:rPr kumimoji="0" lang="ja-JP" altLang="en-US" sz="2000" dirty="0" smtClean="0">
                <a:solidFill>
                  <a:schemeClr val="bg1"/>
                </a:solidFill>
                <a:latin typeface="+mn-lt"/>
                <a:ea typeface="+mn-ea"/>
              </a:rPr>
              <a:t>を拡張したが、インターネットコミュニティからは反発を受けた。</a:t>
            </a:r>
            <a:endParaRPr kumimoji="0" lang="ja-JP" altLang="en-US" sz="2000" b="0" i="0" u="none" strike="noStrike" cap="none" normalizeH="0" dirty="0" smtClean="0">
              <a:ln>
                <a:noFill/>
              </a:ln>
              <a:solidFill>
                <a:schemeClr val="bg1"/>
              </a:solidFill>
              <a:effectLst/>
              <a:latin typeface="+mn-lt"/>
              <a:ea typeface="+mn-ea"/>
            </a:endParaRPr>
          </a:p>
        </p:txBody>
      </p:sp>
      <p:cxnSp>
        <p:nvCxnSpPr>
          <p:cNvPr id="16" name="直線矢印コネクタ 15"/>
          <p:cNvCxnSpPr/>
          <p:nvPr/>
        </p:nvCxnSpPr>
        <p:spPr bwMode="auto">
          <a:xfrm>
            <a:off x="1439652" y="3645024"/>
            <a:ext cx="0" cy="2232248"/>
          </a:xfrm>
          <a:prstGeom prst="straightConnector1">
            <a:avLst/>
          </a:prstGeom>
          <a:solidFill>
            <a:schemeClr val="bg1"/>
          </a:solidFill>
          <a:ln w="38100" cap="flat" cmpd="sng" algn="ctr">
            <a:solidFill>
              <a:schemeClr val="accent3"/>
            </a:solidFill>
            <a:prstDash val="sysDash"/>
            <a:round/>
            <a:headEnd type="none" w="med" len="med"/>
            <a:tailEnd type="arrow"/>
          </a:ln>
          <a:effectLst/>
        </p:spPr>
      </p:cxnSp>
      <p:sp>
        <p:nvSpPr>
          <p:cNvPr id="17" name="正方形/長方形 16"/>
          <p:cNvSpPr/>
          <p:nvPr/>
        </p:nvSpPr>
        <p:spPr bwMode="auto">
          <a:xfrm>
            <a:off x="2492595" y="5949280"/>
            <a:ext cx="6184304" cy="43204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15</a:t>
            </a:r>
            <a:r>
              <a:rPr kumimoji="0" lang="ja-JP" altLang="en-US" sz="2000" b="0" i="0" u="none" strike="noStrike" cap="none" normalizeH="0" dirty="0" smtClean="0">
                <a:ln>
                  <a:noFill/>
                </a:ln>
                <a:solidFill>
                  <a:schemeClr val="bg1"/>
                </a:solidFill>
                <a:effectLst/>
                <a:latin typeface="+mn-lt"/>
                <a:ea typeface="+mn-ea"/>
              </a:rPr>
              <a:t>年ぶりの新バージョン</a:t>
            </a:r>
          </a:p>
        </p:txBody>
      </p:sp>
      <p:sp>
        <p:nvSpPr>
          <p:cNvPr id="19" name="正方形/長方形 18"/>
          <p:cNvSpPr/>
          <p:nvPr/>
        </p:nvSpPr>
        <p:spPr bwMode="auto">
          <a:xfrm>
            <a:off x="2492595" y="5085184"/>
            <a:ext cx="6184304" cy="7920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a:solidFill>
                  <a:schemeClr val="bg1"/>
                </a:solidFill>
                <a:latin typeface="+mn-lt"/>
                <a:ea typeface="+mn-ea"/>
              </a:rPr>
              <a:t>民間</a:t>
            </a:r>
            <a:r>
              <a:rPr kumimoji="0" lang="ja-JP" altLang="en-US" sz="2000" dirty="0" smtClean="0">
                <a:solidFill>
                  <a:schemeClr val="bg1"/>
                </a:solidFill>
                <a:latin typeface="+mn-lt"/>
                <a:ea typeface="+mn-ea"/>
              </a:rPr>
              <a:t>ベンダーが共同で</a:t>
            </a:r>
            <a:r>
              <a:rPr kumimoji="0" lang="en-US" altLang="ja-JP" sz="2000" dirty="0" smtClean="0">
                <a:solidFill>
                  <a:schemeClr val="bg1"/>
                </a:solidFill>
                <a:latin typeface="+mn-lt"/>
                <a:ea typeface="+mn-ea"/>
              </a:rPr>
              <a:t>HTML</a:t>
            </a:r>
            <a:r>
              <a:rPr kumimoji="0" lang="ja-JP" altLang="en-US" sz="2000" dirty="0" smtClean="0">
                <a:solidFill>
                  <a:schemeClr val="bg1"/>
                </a:solidFill>
                <a:latin typeface="+mn-lt"/>
                <a:ea typeface="+mn-ea"/>
              </a:rPr>
              <a:t>の拡張を行い、</a:t>
            </a:r>
            <a:r>
              <a:rPr kumimoji="0" lang="en-US" altLang="ja-JP" sz="2000" dirty="0">
                <a:solidFill>
                  <a:schemeClr val="bg1"/>
                </a:solidFill>
              </a:rPr>
              <a:t> W3C</a:t>
            </a:r>
            <a:r>
              <a:rPr kumimoji="0" lang="ja-JP" altLang="en-US" sz="2000" dirty="0">
                <a:solidFill>
                  <a:schemeClr val="bg1"/>
                </a:solidFill>
              </a:rPr>
              <a:t>に</a:t>
            </a:r>
            <a:r>
              <a:rPr kumimoji="0" lang="en-US" altLang="ja-JP" sz="2000" dirty="0" smtClean="0">
                <a:solidFill>
                  <a:schemeClr val="bg1"/>
                </a:solidFill>
                <a:latin typeface="+mn-lt"/>
                <a:ea typeface="+mn-ea"/>
              </a:rPr>
              <a:t>HTML5</a:t>
            </a:r>
            <a:r>
              <a:rPr kumimoji="0" lang="ja-JP" altLang="en-US" sz="2000" dirty="0" smtClean="0">
                <a:solidFill>
                  <a:schemeClr val="bg1"/>
                </a:solidFill>
                <a:latin typeface="+mn-lt"/>
                <a:ea typeface="+mn-ea"/>
              </a:rPr>
              <a:t>として採用</a:t>
            </a:r>
            <a:r>
              <a:rPr kumimoji="0" lang="ja-JP" altLang="en-US" sz="2000" dirty="0">
                <a:solidFill>
                  <a:schemeClr val="bg1"/>
                </a:solidFill>
                <a:latin typeface="+mn-lt"/>
                <a:ea typeface="+mn-ea"/>
              </a:rPr>
              <a:t>するよう</a:t>
            </a:r>
            <a:r>
              <a:rPr kumimoji="0" lang="ja-JP" altLang="en-US" sz="2000" dirty="0" smtClean="0">
                <a:solidFill>
                  <a:schemeClr val="bg1"/>
                </a:solidFill>
                <a:latin typeface="+mn-lt"/>
                <a:ea typeface="+mn-ea"/>
              </a:rPr>
              <a:t>働きかけた。</a:t>
            </a:r>
            <a:r>
              <a:rPr kumimoji="0" lang="en-US" altLang="ja-JP" sz="2000" dirty="0" smtClean="0">
                <a:solidFill>
                  <a:schemeClr val="bg1"/>
                </a:solidFill>
                <a:latin typeface="+mn-lt"/>
                <a:ea typeface="+mn-ea"/>
              </a:rPr>
              <a:t>(WHATWG)</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0994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3000"/>
                                        <p:tgtEl>
                                          <p:spTgt spid="16"/>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HTML5</a:t>
            </a:r>
            <a:r>
              <a:rPr kumimoji="1" lang="ja-JP" altLang="en-US" dirty="0" smtClean="0"/>
              <a:t>（１）</a:t>
            </a:r>
            <a:endParaRPr kumimoji="1" lang="ja-JP" altLang="en-US" dirty="0"/>
          </a:p>
        </p:txBody>
      </p:sp>
      <p:pic>
        <p:nvPicPr>
          <p:cNvPr id="5" name="図 4" descr="Illustration+of+a+stormy+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72" y="1008358"/>
            <a:ext cx="5233691" cy="5233691"/>
          </a:xfrm>
          <a:prstGeom prst="rect">
            <a:avLst/>
          </a:prstGeom>
        </p:spPr>
      </p:pic>
      <p:sp>
        <p:nvSpPr>
          <p:cNvPr id="6" name="正方形/長方形 5"/>
          <p:cNvSpPr/>
          <p:nvPr/>
        </p:nvSpPr>
        <p:spPr>
          <a:xfrm>
            <a:off x="648494" y="2800350"/>
            <a:ext cx="2484437" cy="6096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648494" y="5092700"/>
            <a:ext cx="2484437" cy="60960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6010276" y="2800350"/>
            <a:ext cx="2484437" cy="6096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ウェブサーバー</a:t>
            </a:r>
            <a:endParaRPr kumimoji="1" lang="ja-JP" altLang="en-US" sz="2000" dirty="0">
              <a:solidFill>
                <a:srgbClr val="FFFFFF"/>
              </a:solidFill>
              <a:latin typeface="ＭＳ Ｐゴシック"/>
              <a:ea typeface="ＭＳ Ｐゴシック"/>
              <a:cs typeface="ＭＳ Ｐゴシック"/>
            </a:endParaRPr>
          </a:p>
        </p:txBody>
      </p:sp>
      <p:sp>
        <p:nvSpPr>
          <p:cNvPr id="10" name="正方形/長方形 9"/>
          <p:cNvSpPr/>
          <p:nvPr/>
        </p:nvSpPr>
        <p:spPr>
          <a:xfrm>
            <a:off x="6010276" y="5092700"/>
            <a:ext cx="2484437" cy="609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ブラウザー</a:t>
            </a:r>
            <a:endParaRPr kumimoji="1" lang="ja-JP" altLang="en-US" sz="2000" dirty="0">
              <a:solidFill>
                <a:srgbClr val="FFFFFF"/>
              </a:solidFill>
              <a:latin typeface="ＭＳ Ｐゴシック"/>
              <a:ea typeface="ＭＳ Ｐゴシック"/>
              <a:cs typeface="ＭＳ Ｐゴシック"/>
            </a:endParaRPr>
          </a:p>
        </p:txBody>
      </p:sp>
      <p:sp>
        <p:nvSpPr>
          <p:cNvPr id="12" name="上下矢印 11"/>
          <p:cNvSpPr/>
          <p:nvPr/>
        </p:nvSpPr>
        <p:spPr>
          <a:xfrm>
            <a:off x="1458913" y="3308350"/>
            <a:ext cx="863600" cy="1911350"/>
          </a:xfrm>
          <a:prstGeom prst="up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3" name="上下矢印 12"/>
          <p:cNvSpPr/>
          <p:nvPr/>
        </p:nvSpPr>
        <p:spPr>
          <a:xfrm>
            <a:off x="6829059" y="3308350"/>
            <a:ext cx="863600" cy="1911350"/>
          </a:xfrm>
          <a:prstGeom prst="upDown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dirty="0" smtClean="0">
                <a:solidFill>
                  <a:srgbClr val="FFFFFF"/>
                </a:solidFill>
                <a:latin typeface="ＭＳ Ｐゴシック"/>
                <a:ea typeface="ＭＳ Ｐゴシック"/>
                <a:cs typeface="ＭＳ Ｐゴシック"/>
              </a:rPr>
              <a:t>通信プロトコル</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2322513" y="3898900"/>
            <a:ext cx="1563687" cy="7874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HTML4</a:t>
            </a:r>
          </a:p>
          <a:p>
            <a:pPr algn="ctr"/>
            <a:r>
              <a:rPr lang="ja-JP" altLang="ja-JP" sz="1000" dirty="0" smtClean="0">
                <a:solidFill>
                  <a:schemeClr val="bg1"/>
                </a:solidFill>
              </a:rPr>
              <a:t>文字</a:t>
            </a:r>
            <a:r>
              <a:rPr lang="ja-JP" altLang="ja-JP" sz="1000" dirty="0">
                <a:solidFill>
                  <a:schemeClr val="bg1"/>
                </a:solidFill>
              </a:rPr>
              <a:t>や写真のよう</a:t>
            </a:r>
            <a:r>
              <a:rPr lang="ja-JP" altLang="ja-JP" sz="1000" dirty="0" smtClean="0">
                <a:solidFill>
                  <a:schemeClr val="bg1"/>
                </a:solidFill>
              </a:rPr>
              <a:t>な</a:t>
            </a:r>
            <a:endParaRPr lang="en-US" altLang="ja-JP" sz="1000" dirty="0" smtClean="0">
              <a:solidFill>
                <a:schemeClr val="bg1"/>
              </a:solidFill>
            </a:endParaRPr>
          </a:p>
          <a:p>
            <a:pPr algn="ctr"/>
            <a:r>
              <a:rPr lang="ja-JP" altLang="ja-JP" sz="1000" dirty="0" smtClean="0">
                <a:solidFill>
                  <a:schemeClr val="bg1"/>
                </a:solidFill>
              </a:rPr>
              <a:t>動き</a:t>
            </a:r>
            <a:r>
              <a:rPr lang="ja-JP" altLang="ja-JP" sz="1000" dirty="0">
                <a:solidFill>
                  <a:schemeClr val="bg1"/>
                </a:solidFill>
              </a:rPr>
              <a:t>のない</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5" name="正方形/長方形 14"/>
          <p:cNvSpPr/>
          <p:nvPr/>
        </p:nvSpPr>
        <p:spPr>
          <a:xfrm>
            <a:off x="5343526" y="3898900"/>
            <a:ext cx="1563687" cy="787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chemeClr val="bg1"/>
                </a:solidFill>
                <a:latin typeface="ＭＳ Ｐゴシック"/>
                <a:ea typeface="ＭＳ Ｐゴシック"/>
                <a:cs typeface="ＭＳ Ｐゴシック"/>
              </a:rPr>
              <a:t>HTML5</a:t>
            </a:r>
          </a:p>
          <a:p>
            <a:pPr algn="ctr"/>
            <a:r>
              <a:rPr lang="ja-JP" altLang="en-US" sz="1000" dirty="0" smtClean="0">
                <a:solidFill>
                  <a:schemeClr val="bg1"/>
                </a:solidFill>
              </a:rPr>
              <a:t>動画や音声など</a:t>
            </a:r>
            <a:endParaRPr lang="en-US" altLang="ja-JP" sz="1000" dirty="0" smtClean="0">
              <a:solidFill>
                <a:schemeClr val="bg1"/>
              </a:solidFill>
            </a:endParaRPr>
          </a:p>
          <a:p>
            <a:pPr algn="ctr"/>
            <a:r>
              <a:rPr lang="ja-JP" altLang="en-US" sz="1000" dirty="0" smtClean="0">
                <a:solidFill>
                  <a:schemeClr val="bg1"/>
                </a:solidFill>
              </a:rPr>
              <a:t>次代に即した</a:t>
            </a:r>
            <a:r>
              <a:rPr lang="ja-JP" altLang="ja-JP" sz="1000" dirty="0" smtClean="0">
                <a:solidFill>
                  <a:schemeClr val="bg1"/>
                </a:solidFill>
              </a:rPr>
              <a:t>情報</a:t>
            </a:r>
            <a:r>
              <a:rPr lang="ja-JP" altLang="en-US" sz="1000" dirty="0" smtClean="0">
                <a:solidFill>
                  <a:schemeClr val="bg1"/>
                </a:solidFill>
                <a:latin typeface="ＭＳ Ｐゴシック"/>
                <a:ea typeface="ＭＳ Ｐゴシック"/>
                <a:cs typeface="ＭＳ Ｐゴシック"/>
              </a:rPr>
              <a:t>を対象</a:t>
            </a:r>
            <a:endParaRPr lang="en-US" altLang="ja-JP" sz="1000" dirty="0" smtClean="0">
              <a:solidFill>
                <a:schemeClr val="bg1"/>
              </a:solidFill>
              <a:latin typeface="ＭＳ Ｐゴシック"/>
              <a:ea typeface="ＭＳ Ｐゴシック"/>
              <a:cs typeface="ＭＳ Ｐゴシック"/>
            </a:endParaRPr>
          </a:p>
        </p:txBody>
      </p:sp>
      <p:sp>
        <p:nvSpPr>
          <p:cNvPr id="16" name="右矢印 15"/>
          <p:cNvSpPr/>
          <p:nvPr/>
        </p:nvSpPr>
        <p:spPr>
          <a:xfrm>
            <a:off x="3968750" y="3898900"/>
            <a:ext cx="1374776" cy="78740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現状に即した</a:t>
            </a:r>
          </a:p>
          <a:p>
            <a:pPr algn="ctr"/>
            <a:r>
              <a:rPr kumimoji="1" lang="ja-JP" altLang="en-US" sz="1000" dirty="0" smtClean="0">
                <a:solidFill>
                  <a:srgbClr val="FFFFFF"/>
                </a:solidFill>
                <a:latin typeface="ＭＳ Ｐゴシック"/>
                <a:ea typeface="ＭＳ Ｐゴシック"/>
                <a:cs typeface="ＭＳ Ｐゴシック"/>
              </a:rPr>
              <a:t>大幅な改訂</a:t>
            </a:r>
            <a:endParaRPr kumimoji="1" lang="en-US" altLang="ja-JP" sz="1000" dirty="0" smtClean="0">
              <a:solidFill>
                <a:srgbClr val="FFFFFF"/>
              </a:solidFill>
              <a:latin typeface="ＭＳ Ｐゴシック"/>
              <a:ea typeface="ＭＳ Ｐゴシック"/>
              <a:cs typeface="ＭＳ Ｐゴシック"/>
            </a:endParaRPr>
          </a:p>
        </p:txBody>
      </p:sp>
      <p:sp>
        <p:nvSpPr>
          <p:cNvPr id="17" name="加算記号 16"/>
          <p:cNvSpPr/>
          <p:nvPr/>
        </p:nvSpPr>
        <p:spPr>
          <a:xfrm>
            <a:off x="3155950" y="4730750"/>
            <a:ext cx="533400" cy="577850"/>
          </a:xfrm>
          <a:prstGeom prst="mathPlus">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p:cNvSpPr txBox="1"/>
          <p:nvPr/>
        </p:nvSpPr>
        <p:spPr>
          <a:xfrm>
            <a:off x="3536950" y="2507218"/>
            <a:ext cx="2159365" cy="1015663"/>
          </a:xfrm>
          <a:prstGeom prst="rect">
            <a:avLst/>
          </a:prstGeom>
          <a:noFill/>
        </p:spPr>
        <p:txBody>
          <a:bodyPr wrap="none" rtlCol="0">
            <a:spAutoFit/>
          </a:bodyPr>
          <a:lstStyle/>
          <a:p>
            <a:pPr algn="ctr"/>
            <a:r>
              <a:rPr lang="ja-JP" altLang="en-US" sz="6000" dirty="0" smtClean="0">
                <a:solidFill>
                  <a:srgbClr val="404040"/>
                </a:solidFill>
              </a:rPr>
              <a:t>ウェブ</a:t>
            </a:r>
            <a:endParaRPr kumimoji="1" lang="ja-JP" altLang="en-US" sz="6000" dirty="0">
              <a:solidFill>
                <a:srgbClr val="404040"/>
              </a:solidFill>
            </a:endParaRPr>
          </a:p>
        </p:txBody>
      </p:sp>
      <p:sp>
        <p:nvSpPr>
          <p:cNvPr id="22" name="正方形/長方形 21"/>
          <p:cNvSpPr/>
          <p:nvPr/>
        </p:nvSpPr>
        <p:spPr>
          <a:xfrm>
            <a:off x="3689350" y="4794250"/>
            <a:ext cx="1439861" cy="4445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chemeClr val="bg1"/>
                </a:solidFill>
                <a:latin typeface="HGP創英角ｺﾞｼｯｸUB"/>
                <a:ea typeface="HGP創英角ｺﾞｼｯｸUB"/>
                <a:cs typeface="HGP創英角ｺﾞｼｯｸUB"/>
              </a:rPr>
              <a:t>プラグイン・ソフトウェア</a:t>
            </a:r>
            <a:endParaRPr lang="en-US" altLang="ja-JP" sz="1000" dirty="0" smtClean="0">
              <a:solidFill>
                <a:schemeClr val="bg1"/>
              </a:solidFill>
              <a:latin typeface="HGP創英角ｺﾞｼｯｸUB"/>
              <a:ea typeface="HGP創英角ｺﾞｼｯｸUB"/>
              <a:cs typeface="HGP創英角ｺﾞｼｯｸUB"/>
            </a:endParaRPr>
          </a:p>
          <a:p>
            <a:pPr algn="ctr"/>
            <a:r>
              <a:rPr lang="en-US" altLang="ja-JP" sz="1000" dirty="0" smtClean="0">
                <a:solidFill>
                  <a:schemeClr val="bg1"/>
                </a:solidFill>
                <a:latin typeface="ＭＳ Ｐゴシック"/>
                <a:ea typeface="ＭＳ Ｐゴシック"/>
                <a:cs typeface="ＭＳ Ｐゴシック"/>
              </a:rPr>
              <a:t>Flash</a:t>
            </a:r>
            <a:r>
              <a:rPr lang="ja-JP" altLang="en-US" sz="1000" dirty="0" smtClean="0">
                <a:solidFill>
                  <a:schemeClr val="bg1"/>
                </a:solidFill>
                <a:latin typeface="ＭＳ Ｐゴシック"/>
                <a:ea typeface="ＭＳ Ｐゴシック"/>
                <a:cs typeface="ＭＳ Ｐゴシック"/>
              </a:rPr>
              <a:t>、</a:t>
            </a:r>
            <a:r>
              <a:rPr lang="en-US" altLang="ja-JP" sz="1000" dirty="0" smtClean="0">
                <a:solidFill>
                  <a:schemeClr val="bg1"/>
                </a:solidFill>
                <a:latin typeface="ＭＳ Ｐゴシック"/>
                <a:ea typeface="ＭＳ Ｐゴシック"/>
                <a:cs typeface="ＭＳ Ｐゴシック"/>
              </a:rPr>
              <a:t>Silverlight</a:t>
            </a:r>
            <a:r>
              <a:rPr lang="ja-JP" altLang="en-US" sz="1000" dirty="0" smtClean="0">
                <a:solidFill>
                  <a:schemeClr val="bg1"/>
                </a:solidFill>
                <a:latin typeface="ＭＳ Ｐゴシック"/>
                <a:ea typeface="ＭＳ Ｐゴシック"/>
                <a:cs typeface="ＭＳ Ｐゴシック"/>
              </a:rPr>
              <a:t>など</a:t>
            </a:r>
            <a:endParaRPr lang="en-US" altLang="ja-JP" sz="1000" dirty="0" smtClean="0">
              <a:solidFill>
                <a:schemeClr val="bg1"/>
              </a:solidFill>
              <a:latin typeface="ＭＳ Ｐゴシック"/>
              <a:ea typeface="ＭＳ Ｐゴシック"/>
              <a:cs typeface="ＭＳ Ｐゴシック"/>
            </a:endParaRPr>
          </a:p>
        </p:txBody>
      </p:sp>
      <p:sp>
        <p:nvSpPr>
          <p:cNvPr id="25" name="テキスト ボックス 24"/>
          <p:cNvSpPr txBox="1"/>
          <p:nvPr/>
        </p:nvSpPr>
        <p:spPr>
          <a:xfrm>
            <a:off x="3689350" y="5255062"/>
            <a:ext cx="1439861" cy="338554"/>
          </a:xfrm>
          <a:prstGeom prst="rect">
            <a:avLst/>
          </a:prstGeom>
          <a:noFill/>
        </p:spPr>
        <p:txBody>
          <a:bodyPr wrap="square" rtlCol="0">
            <a:spAutoFit/>
          </a:bodyPr>
          <a:lstStyle/>
          <a:p>
            <a:pPr algn="ctr"/>
            <a:r>
              <a:rPr kumimoji="1" lang="ja-JP" altLang="en-US" sz="1600" dirty="0" smtClean="0">
                <a:solidFill>
                  <a:srgbClr val="FF0000"/>
                </a:solidFill>
                <a:latin typeface="HGP創英角ｺﾞｼｯｸUB"/>
                <a:ea typeface="HGP創英角ｺﾞｼｯｸUB"/>
                <a:cs typeface="HGP創英角ｺﾞｼｯｸUB"/>
              </a:rPr>
              <a:t>もはや限界！</a:t>
            </a:r>
            <a:endParaRPr kumimoji="1" lang="ja-JP" altLang="en-US" sz="1600" dirty="0">
              <a:solidFill>
                <a:srgbClr val="FF0000"/>
              </a:solidFill>
              <a:latin typeface="HGP創英角ｺﾞｼｯｸUB"/>
              <a:ea typeface="HGP創英角ｺﾞｼｯｸUB"/>
              <a:cs typeface="HGP創英角ｺﾞｼｯｸUB"/>
            </a:endParaRPr>
          </a:p>
        </p:txBody>
      </p:sp>
      <p:sp>
        <p:nvSpPr>
          <p:cNvPr id="26" name="テキスト ボックス 25"/>
          <p:cNvSpPr txBox="1"/>
          <p:nvPr/>
        </p:nvSpPr>
        <p:spPr>
          <a:xfrm>
            <a:off x="2322513" y="3529568"/>
            <a:ext cx="1114307" cy="369332"/>
          </a:xfrm>
          <a:prstGeom prst="rect">
            <a:avLst/>
          </a:prstGeom>
          <a:noFill/>
        </p:spPr>
        <p:txBody>
          <a:bodyPr wrap="none" rtlCol="0">
            <a:spAutoFit/>
          </a:bodyPr>
          <a:lstStyle/>
          <a:p>
            <a:r>
              <a:rPr lang="en-US" altLang="ja-JP" dirty="0" smtClean="0">
                <a:solidFill>
                  <a:schemeClr val="tx1">
                    <a:lumMod val="75000"/>
                    <a:lumOff val="25000"/>
                  </a:schemeClr>
                </a:solidFill>
              </a:rPr>
              <a:t>1997</a:t>
            </a:r>
            <a:r>
              <a:rPr lang="ja-JP" altLang="en-US" dirty="0" smtClean="0">
                <a:solidFill>
                  <a:schemeClr val="tx1">
                    <a:lumMod val="75000"/>
                    <a:lumOff val="25000"/>
                  </a:schemeClr>
                </a:solidFill>
              </a:rPr>
              <a:t>年</a:t>
            </a:r>
            <a:r>
              <a:rPr lang="en-US" altLang="ja-JP" dirty="0" smtClean="0">
                <a:solidFill>
                  <a:schemeClr val="tx1">
                    <a:lumMod val="75000"/>
                    <a:lumOff val="25000"/>
                  </a:schemeClr>
                </a:solidFill>
              </a:rPr>
              <a:t>〜</a:t>
            </a:r>
            <a:endParaRPr kumimoji="1" lang="ja-JP" altLang="en-US" dirty="0">
              <a:solidFill>
                <a:schemeClr val="tx1">
                  <a:lumMod val="75000"/>
                  <a:lumOff val="25000"/>
                </a:schemeClr>
              </a:solidFill>
            </a:endParaRPr>
          </a:p>
        </p:txBody>
      </p:sp>
      <p:sp>
        <p:nvSpPr>
          <p:cNvPr id="27" name="テキスト ボックス 26"/>
          <p:cNvSpPr txBox="1"/>
          <p:nvPr/>
        </p:nvSpPr>
        <p:spPr>
          <a:xfrm>
            <a:off x="6010276" y="3515499"/>
            <a:ext cx="883475" cy="369332"/>
          </a:xfrm>
          <a:prstGeom prst="rect">
            <a:avLst/>
          </a:prstGeom>
          <a:noFill/>
        </p:spPr>
        <p:txBody>
          <a:bodyPr wrap="none" rtlCol="0">
            <a:spAutoFit/>
          </a:bodyPr>
          <a:lstStyle/>
          <a:p>
            <a:r>
              <a:rPr lang="en-US" altLang="ja-JP" dirty="0" smtClean="0">
                <a:solidFill>
                  <a:srgbClr val="0000FF"/>
                </a:solidFill>
              </a:rPr>
              <a:t>2014〜</a:t>
            </a:r>
            <a:endParaRPr kumimoji="1" lang="ja-JP" altLang="en-US" dirty="0">
              <a:solidFill>
                <a:srgbClr val="0000FF"/>
              </a:solidFill>
            </a:endParaRPr>
          </a:p>
        </p:txBody>
      </p:sp>
    </p:spTree>
    <p:extLst>
      <p:ext uri="{BB962C8B-B14F-4D97-AF65-F5344CB8AC3E}">
        <p14:creationId xmlns:p14="http://schemas.microsoft.com/office/powerpoint/2010/main" val="161487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1600200" y="1470025"/>
            <a:ext cx="5975349" cy="3994150"/>
          </a:xfrm>
          <a:prstGeom prst="roundRect">
            <a:avLst>
              <a:gd name="adj" fmla="val 7605"/>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en-US" altLang="ja-JP" dirty="0" smtClean="0"/>
              <a:t>HTML5</a:t>
            </a:r>
            <a:r>
              <a:rPr kumimoji="1" lang="ja-JP" altLang="en-US" dirty="0" smtClean="0"/>
              <a:t>（</a:t>
            </a:r>
            <a:r>
              <a:rPr lang="ja-JP" altLang="en-US" dirty="0" smtClean="0"/>
              <a:t>２</a:t>
            </a:r>
            <a:r>
              <a:rPr kumimoji="1" lang="ja-JP" altLang="en-US" dirty="0" smtClean="0"/>
              <a:t>）</a:t>
            </a:r>
            <a:endParaRPr kumimoji="1" lang="ja-JP" altLang="en-US" dirty="0"/>
          </a:p>
        </p:txBody>
      </p:sp>
      <p:sp>
        <p:nvSpPr>
          <p:cNvPr id="4" name="角丸四角形 3"/>
          <p:cNvSpPr/>
          <p:nvPr/>
        </p:nvSpPr>
        <p:spPr>
          <a:xfrm>
            <a:off x="3081338" y="2593192"/>
            <a:ext cx="2978150" cy="1756558"/>
          </a:xfrm>
          <a:prstGeom prst="roundRect">
            <a:avLst>
              <a:gd name="adj" fmla="val 30117"/>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ＭＳ Ｐゴシック"/>
                <a:ea typeface="ＭＳ Ｐゴシック"/>
                <a:cs typeface="ＭＳ Ｐゴシック"/>
              </a:rPr>
              <a:t>狭義の</a:t>
            </a:r>
            <a:r>
              <a:rPr lang="en-US" altLang="ja-JP" sz="3200" dirty="0" smtClean="0">
                <a:solidFill>
                  <a:srgbClr val="FFFFFF"/>
                </a:solidFill>
                <a:latin typeface="ＭＳ Ｐゴシック"/>
                <a:ea typeface="ＭＳ Ｐゴシック"/>
                <a:cs typeface="ＭＳ Ｐゴシック"/>
              </a:rPr>
              <a:t>HTML5</a:t>
            </a:r>
          </a:p>
          <a:p>
            <a:pPr algn="ct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ウェブ</a:t>
            </a:r>
            <a:r>
              <a:rPr lang="ja-JP" altLang="en-US" sz="1200" dirty="0">
                <a:solidFill>
                  <a:srgbClr val="FFFFFF"/>
                </a:solidFill>
                <a:latin typeface="ＭＳ Ｐゴシック"/>
                <a:cs typeface="ＭＳ Ｐゴシック"/>
              </a:rPr>
              <a:t>の標準化団体</a:t>
            </a:r>
            <a:r>
              <a:rPr lang="en-US" altLang="ja-JP" sz="1200" dirty="0" smtClean="0">
                <a:solidFill>
                  <a:srgbClr val="FFFFFF"/>
                </a:solidFill>
                <a:latin typeface="ＭＳ Ｐゴシック"/>
                <a:cs typeface="ＭＳ Ｐゴシック"/>
              </a:rPr>
              <a:t>W3C</a:t>
            </a:r>
          </a:p>
          <a:p>
            <a:pPr algn="ctr"/>
            <a:r>
              <a:rPr lang="ja-JP" altLang="en-US" sz="1200" dirty="0" smtClean="0">
                <a:solidFill>
                  <a:srgbClr val="FFFFFF"/>
                </a:solidFill>
                <a:latin typeface="ＭＳ Ｐゴシック"/>
                <a:cs typeface="ＭＳ Ｐゴシック"/>
              </a:rPr>
              <a:t>が</a:t>
            </a:r>
            <a:r>
              <a:rPr lang="ja-JP" altLang="en-US" sz="1200" dirty="0">
                <a:solidFill>
                  <a:srgbClr val="FFFFFF"/>
                </a:solidFill>
                <a:latin typeface="ＭＳ Ｐゴシック"/>
                <a:cs typeface="ＭＳ Ｐゴシック"/>
              </a:rPr>
              <a:t>規格を策定</a:t>
            </a:r>
            <a:r>
              <a:rPr lang="ja-JP" altLang="en-US" sz="1200" dirty="0" smtClean="0">
                <a:solidFill>
                  <a:srgbClr val="FFFFFF"/>
                </a:solidFill>
                <a:latin typeface="ＭＳ Ｐゴシック"/>
                <a:cs typeface="ＭＳ Ｐゴシック"/>
              </a:rPr>
              <a:t>した</a:t>
            </a:r>
            <a:endParaRPr lang="en-US" altLang="ja-JP" sz="1200" dirty="0" smtClean="0">
              <a:solidFill>
                <a:srgbClr val="FFFFFF"/>
              </a:solidFill>
              <a:latin typeface="ＭＳ Ｐゴシック"/>
              <a:cs typeface="ＭＳ Ｐゴシック"/>
            </a:endParaRPr>
          </a:p>
          <a:p>
            <a:pPr algn="ctr"/>
            <a:r>
              <a:rPr lang="ja-JP" altLang="en-US" sz="1200" dirty="0" smtClean="0">
                <a:solidFill>
                  <a:srgbClr val="FFFFFF"/>
                </a:solidFill>
                <a:latin typeface="ＭＳ Ｐゴシック"/>
                <a:cs typeface="ＭＳ Ｐゴシック"/>
              </a:rPr>
              <a:t>次</a:t>
            </a:r>
            <a:r>
              <a:rPr lang="ja-JP" altLang="en-US" sz="1200" dirty="0">
                <a:solidFill>
                  <a:srgbClr val="FFFFFF"/>
                </a:solidFill>
                <a:latin typeface="ＭＳ Ｐゴシック"/>
                <a:cs typeface="ＭＳ Ｐゴシック"/>
              </a:rPr>
              <a:t>世代のマークアップ</a:t>
            </a:r>
            <a:r>
              <a:rPr lang="ja-JP" altLang="en-US" sz="1200" dirty="0" smtClean="0">
                <a:solidFill>
                  <a:srgbClr val="FFFFFF"/>
                </a:solidFill>
                <a:latin typeface="ＭＳ Ｐゴシック"/>
                <a:cs typeface="ＭＳ Ｐゴシック"/>
              </a:rPr>
              <a:t>言語</a:t>
            </a:r>
            <a:endParaRPr lang="en-US" altLang="ja-JP" sz="1200" dirty="0" smtClean="0">
              <a:solidFill>
                <a:srgbClr val="FFFFFF"/>
              </a:solidFill>
              <a:latin typeface="ＭＳ Ｐゴシック"/>
              <a:ea typeface="ＭＳ Ｐゴシック"/>
              <a:cs typeface="ＭＳ Ｐゴシック"/>
            </a:endParaRPr>
          </a:p>
        </p:txBody>
      </p:sp>
      <p:sp>
        <p:nvSpPr>
          <p:cNvPr id="24" name="角丸四角形 23"/>
          <p:cNvSpPr/>
          <p:nvPr/>
        </p:nvSpPr>
        <p:spPr>
          <a:xfrm>
            <a:off x="1762126"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通信</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プロトコル</a:t>
            </a:r>
            <a:endParaRPr kumimoji="1" lang="ja-JP" altLang="en-US" sz="1600" dirty="0">
              <a:solidFill>
                <a:srgbClr val="FFFFFF"/>
              </a:solidFill>
              <a:latin typeface="ＭＳ Ｐゴシック"/>
              <a:ea typeface="ＭＳ Ｐゴシック"/>
              <a:cs typeface="ＭＳ Ｐゴシック"/>
            </a:endParaRPr>
          </a:p>
        </p:txBody>
      </p:sp>
      <p:sp>
        <p:nvSpPr>
          <p:cNvPr id="28" name="角丸四角形 27"/>
          <p:cNvSpPr/>
          <p:nvPr/>
        </p:nvSpPr>
        <p:spPr>
          <a:xfrm>
            <a:off x="6097588" y="1589892"/>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デバイス</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600" dirty="0" smtClean="0">
                <a:solidFill>
                  <a:srgbClr val="FFFFFF"/>
                </a:solidFill>
                <a:latin typeface="ＭＳ Ｐゴシック"/>
                <a:ea typeface="ＭＳ Ｐゴシック"/>
                <a:cs typeface="ＭＳ Ｐゴシック"/>
              </a:rPr>
              <a:t>連携</a:t>
            </a:r>
            <a:endParaRPr kumimoji="1" lang="ja-JP" altLang="en-US" sz="1600" dirty="0">
              <a:solidFill>
                <a:srgbClr val="FFFFFF"/>
              </a:solidFill>
              <a:latin typeface="ＭＳ Ｐゴシック"/>
              <a:ea typeface="ＭＳ Ｐゴシック"/>
              <a:cs typeface="ＭＳ Ｐゴシック"/>
            </a:endParaRPr>
          </a:p>
        </p:txBody>
      </p:sp>
      <p:sp>
        <p:nvSpPr>
          <p:cNvPr id="29" name="角丸四角形 28"/>
          <p:cNvSpPr/>
          <p:nvPr/>
        </p:nvSpPr>
        <p:spPr>
          <a:xfrm>
            <a:off x="1762126"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solidFill>
                  <a:srgbClr val="FFFFFF"/>
                </a:solidFill>
                <a:latin typeface="ＭＳ Ｐゴシック"/>
                <a:ea typeface="ＭＳ Ｐゴシック"/>
                <a:cs typeface="ＭＳ Ｐゴシック"/>
              </a:rPr>
              <a:t>CSS3</a:t>
            </a:r>
            <a:endParaRPr kumimoji="1" lang="ja-JP" altLang="en-US" sz="1600" dirty="0">
              <a:solidFill>
                <a:srgbClr val="FFFFFF"/>
              </a:solidFill>
              <a:latin typeface="ＭＳ Ｐゴシック"/>
              <a:ea typeface="ＭＳ Ｐゴシック"/>
              <a:cs typeface="ＭＳ Ｐゴシック"/>
            </a:endParaRPr>
          </a:p>
        </p:txBody>
      </p:sp>
      <p:sp>
        <p:nvSpPr>
          <p:cNvPr id="30" name="角丸四角形 29"/>
          <p:cNvSpPr/>
          <p:nvPr/>
        </p:nvSpPr>
        <p:spPr>
          <a:xfrm>
            <a:off x="6097588" y="4094967"/>
            <a:ext cx="1319212" cy="1229508"/>
          </a:xfrm>
          <a:prstGeom prst="round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ＭＳ Ｐゴシック"/>
                <a:ea typeface="ＭＳ Ｐゴシック"/>
                <a:cs typeface="ＭＳ Ｐゴシック"/>
              </a:rPr>
              <a:t>ECMAscript6</a:t>
            </a:r>
          </a:p>
          <a:p>
            <a:pPr algn="ctr"/>
            <a:r>
              <a:rPr lang="en-US" altLang="ja-JP" sz="1400" dirty="0" smtClean="0">
                <a:solidFill>
                  <a:srgbClr val="FFFFFF"/>
                </a:solidFill>
                <a:latin typeface="ＭＳ Ｐゴシック"/>
                <a:ea typeface="ＭＳ Ｐゴシック"/>
                <a:cs typeface="ＭＳ Ｐゴシック"/>
              </a:rPr>
              <a:t>(JavaScript)</a:t>
            </a:r>
            <a:endParaRPr kumimoji="1" lang="ja-JP" altLang="en-US" sz="14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157205" y="1716772"/>
            <a:ext cx="2826415" cy="769441"/>
          </a:xfrm>
          <a:prstGeom prst="rect">
            <a:avLst/>
          </a:prstGeom>
          <a:noFill/>
        </p:spPr>
        <p:txBody>
          <a:bodyPr wrap="none" rtlCol="0">
            <a:spAutoFit/>
          </a:bodyPr>
          <a:lstStyle/>
          <a:p>
            <a:pPr algn="ctr"/>
            <a:r>
              <a:rPr lang="ja-JP" altLang="en-US" sz="3200" dirty="0" smtClean="0">
                <a:solidFill>
                  <a:schemeClr val="bg1"/>
                </a:solidFill>
              </a:rPr>
              <a:t>広義の</a:t>
            </a:r>
            <a:r>
              <a:rPr lang="en-US" altLang="ja-JP" sz="3200" dirty="0" smtClean="0">
                <a:solidFill>
                  <a:schemeClr val="bg1"/>
                </a:solidFill>
              </a:rPr>
              <a:t>HTML5</a:t>
            </a:r>
          </a:p>
          <a:p>
            <a:pPr algn="ctr"/>
            <a:r>
              <a:rPr lang="ja-JP" altLang="ja-JP" sz="1200" dirty="0">
                <a:solidFill>
                  <a:schemeClr val="bg1"/>
                </a:solidFill>
              </a:rPr>
              <a:t>次</a:t>
            </a:r>
            <a:r>
              <a:rPr lang="ja-JP" altLang="ja-JP" sz="1200" dirty="0" smtClean="0">
                <a:solidFill>
                  <a:schemeClr val="bg1"/>
                </a:solidFill>
              </a:rPr>
              <a:t>世代アプリケーション</a:t>
            </a:r>
            <a:r>
              <a:rPr lang="ja-JP" altLang="ja-JP" sz="1200" dirty="0">
                <a:solidFill>
                  <a:schemeClr val="bg1"/>
                </a:solidFill>
              </a:rPr>
              <a:t>・プラットフォーム </a:t>
            </a:r>
            <a:endParaRPr kumimoji="1" lang="ja-JP" altLang="en-US" sz="1200" dirty="0">
              <a:solidFill>
                <a:schemeClr val="bg1"/>
              </a:solidFill>
            </a:endParaRPr>
          </a:p>
        </p:txBody>
      </p:sp>
    </p:spTree>
    <p:extLst>
      <p:ext uri="{BB962C8B-B14F-4D97-AF65-F5344CB8AC3E}">
        <p14:creationId xmlns:p14="http://schemas.microsoft.com/office/powerpoint/2010/main" val="987303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2"/>
          <p:cNvSpPr>
            <a:spLocks noGrp="1"/>
          </p:cNvSpPr>
          <p:nvPr>
            <p:ph type="title"/>
          </p:nvPr>
        </p:nvSpPr>
        <p:spPr/>
        <p:txBody>
          <a:bodyPr/>
          <a:lstStyle/>
          <a:p>
            <a:r>
              <a:rPr lang="en-US" altLang="ja-JP" dirty="0" smtClean="0"/>
              <a:t>HTML5</a:t>
            </a:r>
            <a:r>
              <a:rPr lang="ja-JP" altLang="en-US" dirty="0" smtClean="0"/>
              <a:t>が目指したこと</a:t>
            </a:r>
          </a:p>
        </p:txBody>
      </p:sp>
      <p:sp>
        <p:nvSpPr>
          <p:cNvPr id="4" name="角丸四角形 3"/>
          <p:cNvSpPr/>
          <p:nvPr/>
        </p:nvSpPr>
        <p:spPr>
          <a:xfrm>
            <a:off x="571500" y="1136730"/>
            <a:ext cx="7786688" cy="642937"/>
          </a:xfrm>
          <a:prstGeom prst="roundRect">
            <a:avLst>
              <a:gd name="adj" fmla="val 7657"/>
            </a:avLst>
          </a:prstGeom>
          <a:solidFill>
            <a:schemeClr val="accent5"/>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a:solidFill>
                  <a:schemeClr val="bg1"/>
                </a:solidFill>
              </a:rPr>
              <a:t>ブラウザ間</a:t>
            </a:r>
            <a:r>
              <a:rPr lang="ja-JP" altLang="en-US" sz="2800" smtClean="0">
                <a:solidFill>
                  <a:schemeClr val="bg1"/>
                </a:solidFill>
              </a:rPr>
              <a:t>の互換性・相互</a:t>
            </a:r>
            <a:r>
              <a:rPr lang="ja-JP" altLang="en-US" sz="2800" dirty="0">
                <a:solidFill>
                  <a:schemeClr val="bg1"/>
                </a:solidFill>
              </a:rPr>
              <a:t>運用性の確保</a:t>
            </a:r>
            <a:endParaRPr lang="en-US" altLang="ja-JP" sz="2800" dirty="0">
              <a:solidFill>
                <a:schemeClr val="bg1"/>
              </a:solidFill>
            </a:endParaRPr>
          </a:p>
        </p:txBody>
      </p:sp>
      <p:sp>
        <p:nvSpPr>
          <p:cNvPr id="5" name="角丸四角形 4"/>
          <p:cNvSpPr/>
          <p:nvPr/>
        </p:nvSpPr>
        <p:spPr>
          <a:xfrm>
            <a:off x="571500" y="1851105"/>
            <a:ext cx="7786688" cy="785807"/>
          </a:xfrm>
          <a:prstGeom prst="roundRect">
            <a:avLst>
              <a:gd name="adj" fmla="val 7657"/>
            </a:avLst>
          </a:prstGeom>
          <a:solidFill>
            <a:schemeClr val="tx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bg1"/>
                </a:solidFill>
              </a:rPr>
              <a:t>Web</a:t>
            </a:r>
            <a:r>
              <a:rPr lang="ja-JP" altLang="en-US" sz="2400" dirty="0">
                <a:solidFill>
                  <a:schemeClr val="bg1"/>
                </a:solidFill>
              </a:rPr>
              <a:t>アプリケーションの開発を容易にするための新機能や新しい要素を</a:t>
            </a:r>
            <a:r>
              <a:rPr lang="ja-JP" altLang="en-US" sz="2400" dirty="0" smtClean="0">
                <a:solidFill>
                  <a:schemeClr val="bg1"/>
                </a:solidFill>
              </a:rPr>
              <a:t>追加 </a:t>
            </a:r>
            <a:r>
              <a:rPr lang="en-US" altLang="ja-JP" sz="2400" dirty="0" smtClean="0">
                <a:solidFill>
                  <a:schemeClr val="bg1"/>
                </a:solidFill>
              </a:rPr>
              <a:t>(</a:t>
            </a:r>
            <a:r>
              <a:rPr lang="ja-JP" altLang="en-US" sz="2400" dirty="0" smtClean="0">
                <a:solidFill>
                  <a:schemeClr val="bg1"/>
                </a:solidFill>
              </a:rPr>
              <a:t>クラウド対応</a:t>
            </a:r>
            <a:r>
              <a:rPr lang="en-US" altLang="ja-JP" sz="2400" dirty="0" smtClean="0">
                <a:solidFill>
                  <a:schemeClr val="bg1"/>
                </a:solidFill>
              </a:rPr>
              <a:t>)</a:t>
            </a:r>
            <a:endParaRPr lang="en-US" altLang="ja-JP" sz="2400" dirty="0">
              <a:solidFill>
                <a:schemeClr val="bg1"/>
              </a:solidFill>
            </a:endParaRPr>
          </a:p>
        </p:txBody>
      </p:sp>
      <p:sp>
        <p:nvSpPr>
          <p:cNvPr id="6" name="角丸四角形 5"/>
          <p:cNvSpPr/>
          <p:nvPr/>
        </p:nvSpPr>
        <p:spPr>
          <a:xfrm>
            <a:off x="571500"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フォームの拡張</a:t>
            </a:r>
            <a:endParaRPr lang="en-US" altLang="ja-JP" dirty="0">
              <a:solidFill>
                <a:schemeClr val="bg1"/>
              </a:solidFill>
            </a:endParaRPr>
          </a:p>
        </p:txBody>
      </p:sp>
      <p:sp>
        <p:nvSpPr>
          <p:cNvPr id="7" name="角丸四角形 6"/>
          <p:cNvSpPr/>
          <p:nvPr/>
        </p:nvSpPr>
        <p:spPr>
          <a:xfrm>
            <a:off x="4500563" y="271350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a:solidFill>
                  <a:schemeClr val="bg1"/>
                </a:solidFill>
              </a:rPr>
              <a:t>ドラッグ＆ドロップ</a:t>
            </a:r>
            <a:endParaRPr lang="en-US" altLang="ja-JP" dirty="0">
              <a:solidFill>
                <a:schemeClr val="bg1"/>
              </a:solidFill>
            </a:endParaRPr>
          </a:p>
        </p:txBody>
      </p:sp>
      <p:sp>
        <p:nvSpPr>
          <p:cNvPr id="8" name="角丸四角形 7"/>
          <p:cNvSpPr/>
          <p:nvPr/>
        </p:nvSpPr>
        <p:spPr>
          <a:xfrm>
            <a:off x="571500"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クライアントサイドストレージ</a:t>
            </a:r>
            <a:endParaRPr lang="en-US" altLang="ja-JP" dirty="0">
              <a:solidFill>
                <a:schemeClr val="bg1"/>
              </a:solidFill>
            </a:endParaRPr>
          </a:p>
        </p:txBody>
      </p:sp>
      <p:sp>
        <p:nvSpPr>
          <p:cNvPr id="9" name="角丸四角形 8"/>
          <p:cNvSpPr/>
          <p:nvPr/>
        </p:nvSpPr>
        <p:spPr>
          <a:xfrm>
            <a:off x="4500563" y="342787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sz="1600" dirty="0">
                <a:solidFill>
                  <a:schemeClr val="bg1"/>
                </a:solidFill>
              </a:rPr>
              <a:t>オフラインキャッシュ</a:t>
            </a:r>
            <a:endParaRPr lang="en-US" altLang="ja-JP" sz="1600" dirty="0">
              <a:solidFill>
                <a:schemeClr val="bg1"/>
              </a:solidFill>
            </a:endParaRPr>
          </a:p>
          <a:p>
            <a:pPr marL="0" lvl="2" algn="ctr">
              <a:defRPr/>
            </a:pPr>
            <a:r>
              <a:rPr lang="ja-JP" altLang="en-US" sz="1600" dirty="0">
                <a:solidFill>
                  <a:schemeClr val="bg1"/>
                </a:solidFill>
              </a:rPr>
              <a:t>（オフライン</a:t>
            </a:r>
            <a:r>
              <a:rPr lang="en-US" altLang="ja-JP" sz="1600" dirty="0">
                <a:solidFill>
                  <a:schemeClr val="bg1"/>
                </a:solidFill>
              </a:rPr>
              <a:t>Web</a:t>
            </a:r>
            <a:r>
              <a:rPr lang="ja-JP" altLang="en-US" sz="1600" dirty="0">
                <a:solidFill>
                  <a:schemeClr val="bg1"/>
                </a:solidFill>
              </a:rPr>
              <a:t>アプリケーション）</a:t>
            </a:r>
            <a:endParaRPr lang="en-US" altLang="ja-JP" sz="1600" dirty="0">
              <a:solidFill>
                <a:schemeClr val="bg1"/>
              </a:solidFill>
            </a:endParaRPr>
          </a:p>
        </p:txBody>
      </p:sp>
      <p:sp>
        <p:nvSpPr>
          <p:cNvPr id="10" name="角丸四角形 9"/>
          <p:cNvSpPr/>
          <p:nvPr/>
        </p:nvSpPr>
        <p:spPr>
          <a:xfrm>
            <a:off x="571500"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ベクターグラフィックス</a:t>
            </a:r>
            <a:endParaRPr lang="en-US" altLang="ja-JP" dirty="0">
              <a:solidFill>
                <a:schemeClr val="bg1"/>
              </a:solidFill>
            </a:endParaRPr>
          </a:p>
        </p:txBody>
      </p:sp>
      <p:sp>
        <p:nvSpPr>
          <p:cNvPr id="11" name="角丸四角形 10"/>
          <p:cNvSpPr/>
          <p:nvPr/>
        </p:nvSpPr>
        <p:spPr>
          <a:xfrm>
            <a:off x="4500563" y="4142250"/>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en-US" altLang="ja-JP" dirty="0">
                <a:solidFill>
                  <a:schemeClr val="bg1"/>
                </a:solidFill>
              </a:rPr>
              <a:t>3</a:t>
            </a:r>
            <a:r>
              <a:rPr lang="ja-JP" altLang="en-US" dirty="0">
                <a:solidFill>
                  <a:schemeClr val="bg1"/>
                </a:solidFill>
              </a:rPr>
              <a:t>次元グラフィックス</a:t>
            </a:r>
            <a:endParaRPr lang="en-US" altLang="ja-JP" dirty="0">
              <a:solidFill>
                <a:schemeClr val="bg1"/>
              </a:solidFill>
            </a:endParaRPr>
          </a:p>
        </p:txBody>
      </p:sp>
      <p:sp>
        <p:nvSpPr>
          <p:cNvPr id="12" name="角丸四角形 11"/>
          <p:cNvSpPr/>
          <p:nvPr/>
        </p:nvSpPr>
        <p:spPr>
          <a:xfrm>
            <a:off x="571500"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bg1"/>
                </a:solidFill>
              </a:rPr>
              <a:t>オーディオ・ビデオ</a:t>
            </a:r>
            <a:endParaRPr lang="en-US" altLang="ja-JP" dirty="0">
              <a:solidFill>
                <a:schemeClr val="bg1"/>
              </a:solidFill>
            </a:endParaRPr>
          </a:p>
        </p:txBody>
      </p:sp>
      <p:sp>
        <p:nvSpPr>
          <p:cNvPr id="13" name="角丸四角形 12"/>
          <p:cNvSpPr/>
          <p:nvPr/>
        </p:nvSpPr>
        <p:spPr>
          <a:xfrm>
            <a:off x="4500563" y="4856625"/>
            <a:ext cx="3857625" cy="642937"/>
          </a:xfrm>
          <a:prstGeom prst="roundRect">
            <a:avLst>
              <a:gd name="adj" fmla="val 7657"/>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defRPr/>
            </a:pPr>
            <a:r>
              <a:rPr lang="ja-JP" altLang="en-US" dirty="0">
                <a:solidFill>
                  <a:schemeClr val="bg1"/>
                </a:solidFill>
              </a:rPr>
              <a:t>位置情報</a:t>
            </a:r>
            <a:endParaRPr lang="en-US" altLang="ja-JP" dirty="0">
              <a:solidFill>
                <a:schemeClr val="bg1"/>
              </a:solidFill>
            </a:endParaRPr>
          </a:p>
        </p:txBody>
      </p:sp>
      <p:sp>
        <p:nvSpPr>
          <p:cNvPr id="6157" name="角丸四角形 14"/>
          <p:cNvSpPr>
            <a:spLocks noChangeArrowheads="1"/>
          </p:cNvSpPr>
          <p:nvPr/>
        </p:nvSpPr>
        <p:spPr bwMode="auto">
          <a:xfrm>
            <a:off x="571500" y="5589240"/>
            <a:ext cx="7786688" cy="738906"/>
          </a:xfrm>
          <a:prstGeom prst="roundRect">
            <a:avLst>
              <a:gd name="adj" fmla="val 10444"/>
            </a:avLst>
          </a:prstGeom>
          <a:solidFill>
            <a:srgbClr val="FF6666"/>
          </a:solidFill>
          <a:ln w="38100" algn="ctr">
            <a:noFill/>
            <a:round/>
            <a:headEnd/>
            <a:tailEnd/>
          </a:ln>
        </p:spPr>
        <p:txBody>
          <a:bodyPr anchor="ctr"/>
          <a:lstStyle/>
          <a:p>
            <a:pPr algn="ctr">
              <a:spcBef>
                <a:spcPct val="20000"/>
              </a:spcBef>
              <a:defRPr/>
            </a:pPr>
            <a:r>
              <a:rPr kumimoji="0" lang="ja-JP" altLang="en-US" sz="2400" dirty="0">
                <a:solidFill>
                  <a:schemeClr val="bg1"/>
                </a:solidFill>
                <a:latin typeface="+mn-lt"/>
                <a:ea typeface="+mn-ea"/>
              </a:rPr>
              <a:t>これまでプラグインなどを必要としていた処理が</a:t>
            </a:r>
            <a:r>
              <a:rPr kumimoji="0" lang="en-US" altLang="ja-JP" sz="2400" dirty="0" err="1" smtClean="0">
                <a:solidFill>
                  <a:schemeClr val="bg1"/>
                </a:solidFill>
                <a:latin typeface="+mn-lt"/>
                <a:ea typeface="+mn-ea"/>
              </a:rPr>
              <a:t>HTML5</a:t>
            </a:r>
            <a:r>
              <a:rPr kumimoji="0" lang="ja-JP" altLang="en-US" sz="2400" dirty="0" smtClean="0">
                <a:solidFill>
                  <a:schemeClr val="bg1"/>
                </a:solidFill>
                <a:latin typeface="+mn-lt"/>
                <a:ea typeface="+mn-ea"/>
              </a:rPr>
              <a:t>で実現できる</a:t>
            </a:r>
            <a:endParaRPr kumimoji="0" lang="en-US" altLang="ja-JP" sz="2400" dirty="0">
              <a:solidFill>
                <a:schemeClr val="bg1"/>
              </a:solidFill>
              <a:latin typeface="+mn-lt"/>
              <a:ea typeface="+mn-ea"/>
            </a:endParaRPr>
          </a:p>
        </p:txBody>
      </p:sp>
    </p:spTree>
    <p:extLst>
      <p:ext uri="{BB962C8B-B14F-4D97-AF65-F5344CB8AC3E}">
        <p14:creationId xmlns:p14="http://schemas.microsoft.com/office/powerpoint/2010/main" val="1068122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nodeType="clickEffect">
                                  <p:stCondLst>
                                    <p:cond delay="0"/>
                                  </p:stCondLst>
                                  <p:childTnLst>
                                    <p:set>
                                      <p:cBhvr>
                                        <p:cTn id="52" dur="1" fill="hold">
                                          <p:stCondLst>
                                            <p:cond delay="0"/>
                                          </p:stCondLst>
                                        </p:cTn>
                                        <p:tgtEl>
                                          <p:spTgt spid="6157"/>
                                        </p:tgtEl>
                                        <p:attrNameLst>
                                          <p:attrName>style.visibility</p:attrName>
                                        </p:attrNameLst>
                                      </p:cBhvr>
                                      <p:to>
                                        <p:strVal val="visible"/>
                                      </p:to>
                                    </p:set>
                                    <p:anim calcmode="lin" valueType="num">
                                      <p:cBhvr>
                                        <p:cTn id="53" dur="500" fill="hold"/>
                                        <p:tgtEl>
                                          <p:spTgt spid="6157"/>
                                        </p:tgtEl>
                                        <p:attrNameLst>
                                          <p:attrName>ppt_w</p:attrName>
                                        </p:attrNameLst>
                                      </p:cBhvr>
                                      <p:tavLst>
                                        <p:tav tm="0">
                                          <p:val>
                                            <p:fltVal val="0"/>
                                          </p:val>
                                        </p:tav>
                                        <p:tav tm="100000">
                                          <p:val>
                                            <p:strVal val="#ppt_w"/>
                                          </p:val>
                                        </p:tav>
                                      </p:tavLst>
                                    </p:anim>
                                    <p:anim calcmode="lin" valueType="num">
                                      <p:cBhvr>
                                        <p:cTn id="54" dur="500" fill="hold"/>
                                        <p:tgtEl>
                                          <p:spTgt spid="61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ウェアラブルから</a:t>
            </a:r>
            <a:r>
              <a:rPr lang="en-US" altLang="ja-JP" sz="2400" dirty="0" err="1" smtClean="0">
                <a:solidFill>
                  <a:srgbClr val="FFFFFF"/>
                </a:solidFill>
                <a:effectLst/>
                <a:latin typeface="Arial"/>
                <a:ea typeface="HGP創英角ｺﾞｼｯｸUB" pitchFamily="50" charset="-128"/>
                <a:cs typeface="Arial"/>
              </a:rPr>
              <a:t>IoT</a:t>
            </a:r>
            <a:r>
              <a:rPr lang="ja-JP" altLang="en-US" sz="2400" dirty="0" smtClean="0">
                <a:solidFill>
                  <a:srgbClr val="FFFFFF"/>
                </a:solidFill>
                <a:effectLst/>
                <a:latin typeface="Arial"/>
                <a:ea typeface="HGP創英角ｺﾞｼｯｸUB" pitchFamily="50" charset="-128"/>
                <a:cs typeface="Arial"/>
              </a:rPr>
              <a:t>へ</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75423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角丸四角形 52"/>
          <p:cNvSpPr/>
          <p:nvPr/>
        </p:nvSpPr>
        <p:spPr>
          <a:xfrm>
            <a:off x="211371" y="3336492"/>
            <a:ext cx="2134640" cy="1528967"/>
          </a:xfrm>
          <a:prstGeom prst="roundRect">
            <a:avLst>
              <a:gd name="adj" fmla="val 4706"/>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800" dirty="0" smtClean="0">
                <a:solidFill>
                  <a:srgbClr val="FFFFFF"/>
                </a:solidFill>
                <a:latin typeface="ＭＳ Ｐゴシック"/>
                <a:ea typeface="ＭＳ Ｐゴシック"/>
                <a:cs typeface="ＭＳ Ｐゴシック"/>
              </a:rPr>
              <a:t>→ </a:t>
            </a:r>
            <a:r>
              <a:rPr kumimoji="1" lang="en-US" altLang="ja-JP" sz="2800" dirty="0" err="1" smtClean="0">
                <a:solidFill>
                  <a:srgbClr val="FFFFFF"/>
                </a:solidFill>
                <a:latin typeface="ＭＳ Ｐゴシック"/>
                <a:ea typeface="ＭＳ Ｐゴシック"/>
                <a:cs typeface="ＭＳ Ｐゴシック"/>
              </a:rPr>
              <a:t>IoT</a:t>
            </a:r>
            <a:endParaRPr kumimoji="1" lang="ja-JP" altLang="en-US" sz="28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ウェアラブルと</a:t>
            </a:r>
            <a:r>
              <a:rPr kumimoji="1" lang="en-US" altLang="ja-JP" dirty="0" err="1" smtClean="0"/>
              <a:t>IoT</a:t>
            </a:r>
            <a:endParaRPr kumimoji="1" lang="ja-JP" altLang="en-US" dirty="0"/>
          </a:p>
        </p:txBody>
      </p:sp>
      <p:grpSp>
        <p:nvGrpSpPr>
          <p:cNvPr id="4" name="グループ化 3"/>
          <p:cNvGrpSpPr/>
          <p:nvPr/>
        </p:nvGrpSpPr>
        <p:grpSpPr>
          <a:xfrm>
            <a:off x="1384300" y="1220306"/>
            <a:ext cx="6437351" cy="4804271"/>
            <a:chOff x="1384300" y="1220306"/>
            <a:chExt cx="6437351" cy="4804271"/>
          </a:xfrm>
        </p:grpSpPr>
        <p:sp>
          <p:nvSpPr>
            <p:cNvPr id="47" name="直角三角形 46"/>
            <p:cNvSpPr/>
            <p:nvPr/>
          </p:nvSpPr>
          <p:spPr>
            <a:xfrm flipH="1" flipV="1">
              <a:off x="5034002" y="1460959"/>
              <a:ext cx="2401847" cy="4207208"/>
            </a:xfrm>
            <a:prstGeom prst="rtTriangle">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1645486" y="1277456"/>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フローチャート: 論理積ゲート 24"/>
            <p:cNvSpPr/>
            <p:nvPr/>
          </p:nvSpPr>
          <p:spPr>
            <a:xfrm rot="16200000">
              <a:off x="1586908" y="2256785"/>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フローチャート: 論理積ゲート 26"/>
            <p:cNvSpPr/>
            <p:nvPr/>
          </p:nvSpPr>
          <p:spPr>
            <a:xfrm>
              <a:off x="2396412" y="2294609"/>
              <a:ext cx="765137" cy="405090"/>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8" name="図形グループ 27"/>
            <p:cNvGrpSpPr/>
            <p:nvPr/>
          </p:nvGrpSpPr>
          <p:grpSpPr>
            <a:xfrm>
              <a:off x="2678154" y="2294609"/>
              <a:ext cx="190500" cy="405090"/>
              <a:chOff x="5118100" y="4941610"/>
              <a:chExt cx="190500" cy="405090"/>
            </a:xfrm>
          </p:grpSpPr>
          <p:sp>
            <p:nvSpPr>
              <p:cNvPr id="29" name="正方形/長方形 28"/>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32" name="図 31"/>
            <p:cNvPicPr>
              <a:picLocks noChangeAspect="1"/>
            </p:cNvPicPr>
            <p:nvPr/>
          </p:nvPicPr>
          <p:blipFill>
            <a:blip r:embed="rId3">
              <a:clrChange>
                <a:clrFrom>
                  <a:srgbClr val="FFFFFF"/>
                </a:clrFrom>
                <a:clrTo>
                  <a:srgbClr val="FFFFFF">
                    <a:alpha val="0"/>
                  </a:srgbClr>
                </a:clrTo>
              </a:clrChange>
            </a:blip>
            <a:stretch>
              <a:fillRect/>
            </a:stretch>
          </p:blipFill>
          <p:spPr>
            <a:xfrm>
              <a:off x="4195794" y="3583100"/>
              <a:ext cx="679541" cy="593816"/>
            </a:xfrm>
            <a:prstGeom prst="rect">
              <a:avLst/>
            </a:prstGeom>
          </p:spPr>
        </p:pic>
        <p:pic>
          <p:nvPicPr>
            <p:cNvPr id="33" name="図 32"/>
            <p:cNvPicPr>
              <a:picLocks noChangeAspect="1"/>
            </p:cNvPicPr>
            <p:nvPr/>
          </p:nvPicPr>
          <p:blipFill>
            <a:blip r:embed="rId4">
              <a:clrChange>
                <a:clrFrom>
                  <a:srgbClr val="FFFFFF"/>
                </a:clrFrom>
                <a:clrTo>
                  <a:srgbClr val="FFFFFF">
                    <a:alpha val="0"/>
                  </a:srgbClr>
                </a:clrTo>
              </a:clrChange>
            </a:blip>
            <a:stretch>
              <a:fillRect/>
            </a:stretch>
          </p:blipFill>
          <p:spPr>
            <a:xfrm>
              <a:off x="3788723" y="3583100"/>
              <a:ext cx="368166" cy="593816"/>
            </a:xfrm>
            <a:prstGeom prst="rect">
              <a:avLst/>
            </a:prstGeom>
          </p:spPr>
        </p:pic>
        <p:pic>
          <p:nvPicPr>
            <p:cNvPr id="34" name="図 33"/>
            <p:cNvPicPr>
              <a:picLocks noChangeAspect="1"/>
            </p:cNvPicPr>
            <p:nvPr/>
          </p:nvPicPr>
          <p:blipFill>
            <a:blip r:embed="rId5">
              <a:clrChange>
                <a:clrFrom>
                  <a:srgbClr val="FFFFFF"/>
                </a:clrFrom>
                <a:clrTo>
                  <a:srgbClr val="FFFFFF">
                    <a:alpha val="0"/>
                  </a:srgbClr>
                </a:clrTo>
              </a:clrChange>
            </a:blip>
            <a:stretch>
              <a:fillRect/>
            </a:stretch>
          </p:blipFill>
          <p:spPr>
            <a:xfrm>
              <a:off x="5140407" y="5185880"/>
              <a:ext cx="681672" cy="722281"/>
            </a:xfrm>
            <a:prstGeom prst="rect">
              <a:avLst/>
            </a:prstGeom>
          </p:spPr>
        </p:pic>
        <p:grpSp>
          <p:nvGrpSpPr>
            <p:cNvPr id="35" name="図形グループ 34"/>
            <p:cNvGrpSpPr/>
            <p:nvPr/>
          </p:nvGrpSpPr>
          <p:grpSpPr>
            <a:xfrm>
              <a:off x="2275152" y="1601149"/>
              <a:ext cx="441102" cy="177800"/>
              <a:chOff x="4715098" y="3962400"/>
              <a:chExt cx="441102" cy="177800"/>
            </a:xfrm>
          </p:grpSpPr>
          <p:sp>
            <p:nvSpPr>
              <p:cNvPr id="36" name="角丸四角形 35"/>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角丸四角形 36"/>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左右矢印 38"/>
            <p:cNvSpPr/>
            <p:nvPr/>
          </p:nvSpPr>
          <p:spPr>
            <a:xfrm>
              <a:off x="2824204" y="3640878"/>
              <a:ext cx="870744"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左右矢印 39"/>
            <p:cNvSpPr/>
            <p:nvPr/>
          </p:nvSpPr>
          <p:spPr>
            <a:xfrm>
              <a:off x="2868655" y="5307027"/>
              <a:ext cx="2165349" cy="479988"/>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1384300" y="2839556"/>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1384300" y="4475177"/>
              <a:ext cx="6437351" cy="1549400"/>
            </a:xfrm>
            <a:prstGeom prst="roundRect">
              <a:avLst/>
            </a:prstGeom>
            <a:noFill/>
            <a:ln>
              <a:solidFill>
                <a:schemeClr val="bg1">
                  <a:lumMod val="6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角丸四角形 2"/>
            <p:cNvSpPr/>
            <p:nvPr/>
          </p:nvSpPr>
          <p:spPr>
            <a:xfrm>
              <a:off x="1384300" y="1220306"/>
              <a:ext cx="6437351" cy="1549400"/>
            </a:xfrm>
            <a:prstGeom prst="roundRect">
              <a:avLst/>
            </a:prstGeom>
            <a:noFill/>
            <a:ln>
              <a:solidFill>
                <a:srgbClr val="FF6600"/>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p:cNvSpPr txBox="1"/>
            <p:nvPr/>
          </p:nvSpPr>
          <p:spPr>
            <a:xfrm>
              <a:off x="3161550" y="2076679"/>
              <a:ext cx="1782572" cy="369332"/>
            </a:xfrm>
            <a:prstGeom prst="rect">
              <a:avLst/>
            </a:prstGeom>
            <a:noFill/>
          </p:spPr>
          <p:txBody>
            <a:bodyPr wrap="none" rtlCol="0">
              <a:spAutoFit/>
            </a:bodyPr>
            <a:lstStyle/>
            <a:p>
              <a:r>
                <a:rPr lang="en-US" altLang="ja-JP" dirty="0" smtClean="0">
                  <a:solidFill>
                    <a:srgbClr val="0000FF"/>
                  </a:solidFill>
                  <a:latin typeface="Arial Black"/>
                  <a:ea typeface="HGP創英角ｺﾞｼｯｸUB"/>
                  <a:cs typeface="Arial Black"/>
                </a:rPr>
                <a:t>0 </a:t>
              </a:r>
              <a:r>
                <a:rPr lang="ja-JP" altLang="en-US" dirty="0" smtClean="0">
                  <a:solidFill>
                    <a:srgbClr val="0000FF"/>
                  </a:solidFill>
                  <a:latin typeface="Arial Black"/>
                  <a:ea typeface="HGP創英角ｺﾞｼｯｸUB"/>
                  <a:cs typeface="Arial Black"/>
                </a:rPr>
                <a:t>（</a:t>
              </a:r>
              <a:r>
                <a:rPr lang="ja-JP" altLang="en-US" dirty="0" smtClean="0">
                  <a:solidFill>
                    <a:srgbClr val="0000FF"/>
                  </a:solidFill>
                  <a:latin typeface="HGP創英角ｺﾞｼｯｸUB"/>
                  <a:ea typeface="HGP創英角ｺﾞｼｯｸUB"/>
                  <a:cs typeface="HGP創英角ｺﾞｼｯｸUB"/>
                </a:rPr>
                <a:t>ゼロ）</a:t>
              </a:r>
              <a:r>
                <a:rPr lang="en-US" altLang="ja-JP" dirty="0" smtClean="0">
                  <a:solidFill>
                    <a:srgbClr val="0000FF"/>
                  </a:solidFill>
                  <a:latin typeface="HGP創英角ｺﾞｼｯｸUB"/>
                  <a:ea typeface="HGP創英角ｺﾞｼｯｸUB"/>
                  <a:cs typeface="HGP創英角ｺﾞｼｯｸUB"/>
                </a:rPr>
                <a:t> </a:t>
              </a:r>
              <a:r>
                <a:rPr lang="ja-JP" altLang="en-US" dirty="0" smtClean="0">
                  <a:solidFill>
                    <a:srgbClr val="0000FF"/>
                  </a:solidFill>
                  <a:latin typeface="HGP創英角ｺﾞｼｯｸUB"/>
                  <a:ea typeface="HGP創英角ｺﾞｼｯｸUB"/>
                  <a:cs typeface="HGP創英角ｺﾞｼｯｸUB"/>
                </a:rPr>
                <a:t>フィート</a:t>
              </a:r>
              <a:endParaRPr kumimoji="1" lang="ja-JP" altLang="en-US" dirty="0">
                <a:solidFill>
                  <a:srgbClr val="0000FF"/>
                </a:solidFill>
                <a:latin typeface="HGP創英角ｺﾞｼｯｸUB"/>
                <a:ea typeface="HGP創英角ｺﾞｼｯｸUB"/>
                <a:cs typeface="HGP創英角ｺﾞｼｯｸUB"/>
              </a:endParaRPr>
            </a:p>
          </p:txBody>
        </p:sp>
        <p:sp>
          <p:nvSpPr>
            <p:cNvPr id="45" name="テキスト ボックス 44"/>
            <p:cNvSpPr txBox="1"/>
            <p:nvPr/>
          </p:nvSpPr>
          <p:spPr>
            <a:xfrm>
              <a:off x="5034004" y="358310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1</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kumimoji="1" lang="en-US" altLang="ja-JP" dirty="0" smtClean="0">
                  <a:latin typeface="HGP創英角ｺﾞｼｯｸUB"/>
                  <a:ea typeface="HGP創英角ｺﾞｼｯｸUB"/>
                  <a:cs typeface="HGP創英角ｺﾞｼｯｸUB"/>
                </a:rPr>
                <a:t>30cm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6" name="テキスト ボックス 45"/>
            <p:cNvSpPr txBox="1"/>
            <p:nvPr/>
          </p:nvSpPr>
          <p:spPr>
            <a:xfrm>
              <a:off x="6042588" y="5236430"/>
              <a:ext cx="1008584" cy="646331"/>
            </a:xfrm>
            <a:prstGeom prst="rect">
              <a:avLst/>
            </a:prstGeom>
            <a:noFill/>
          </p:spPr>
          <p:txBody>
            <a:bodyPr wrap="none" rtlCol="0">
              <a:spAutoFit/>
            </a:bodyPr>
            <a:lstStyle/>
            <a:p>
              <a:r>
                <a:rPr lang="en-US" altLang="ja-JP" dirty="0" smtClean="0">
                  <a:latin typeface="Arial Black"/>
                  <a:ea typeface="HGP創英角ｺﾞｼｯｸUB"/>
                  <a:cs typeface="Arial Black"/>
                </a:rPr>
                <a:t>2</a:t>
              </a:r>
              <a:r>
                <a:rPr lang="ja-JP" altLang="en-US" dirty="0" smtClean="0">
                  <a:latin typeface="HGP創英角ｺﾞｼｯｸUB"/>
                  <a:ea typeface="HGP創英角ｺﾞｼｯｸUB"/>
                  <a:cs typeface="HGP創英角ｺﾞｼｯｸUB"/>
                </a:rPr>
                <a:t>フィート</a:t>
              </a:r>
              <a:endParaRPr lang="en-US" altLang="ja-JP" dirty="0" smtClean="0">
                <a:latin typeface="HGP創英角ｺﾞｼｯｸUB"/>
                <a:ea typeface="HGP創英角ｺﾞｼｯｸUB"/>
                <a:cs typeface="HGP創英角ｺﾞｼｯｸUB"/>
              </a:endParaRPr>
            </a:p>
            <a:p>
              <a:r>
                <a:rPr kumimoji="1" lang="ja-JP" altLang="en-US" dirty="0" smtClean="0">
                  <a:latin typeface="HGP創英角ｺﾞｼｯｸUB"/>
                  <a:ea typeface="HGP創英角ｺﾞｼｯｸUB"/>
                  <a:cs typeface="HGP創英角ｺﾞｼｯｸUB"/>
                </a:rPr>
                <a:t>（</a:t>
              </a:r>
              <a:r>
                <a:rPr lang="en-US" altLang="ja-JP" dirty="0">
                  <a:latin typeface="HGP創英角ｺﾞｼｯｸUB"/>
                  <a:ea typeface="HGP創英角ｺﾞｼｯｸUB"/>
                  <a:cs typeface="HGP創英角ｺﾞｼｯｸUB"/>
                </a:rPr>
                <a:t>6</a:t>
              </a:r>
              <a:r>
                <a:rPr kumimoji="1" lang="en-US" altLang="ja-JP" dirty="0" smtClean="0">
                  <a:latin typeface="HGP創英角ｺﾞｼｯｸUB"/>
                  <a:ea typeface="HGP創英角ｺﾞｼｯｸUB"/>
                  <a:cs typeface="HGP創英角ｺﾞｼｯｸUB"/>
                </a:rPr>
                <a:t>0cm</a:t>
              </a:r>
              <a:r>
                <a:rPr kumimoji="1" lang="ja-JP" altLang="en-US" dirty="0" smtClean="0">
                  <a:latin typeface="HGP創英角ｺﾞｼｯｸUB"/>
                  <a:ea typeface="HGP創英角ｺﾞｼｯｸUB"/>
                  <a:cs typeface="HGP創英角ｺﾞｼｯｸUB"/>
                </a:rPr>
                <a:t>）</a:t>
              </a:r>
              <a:endParaRPr kumimoji="1" lang="ja-JP" altLang="en-US" dirty="0">
                <a:latin typeface="HGP創英角ｺﾞｼｯｸUB"/>
                <a:ea typeface="HGP創英角ｺﾞｼｯｸUB"/>
                <a:cs typeface="HGP創英角ｺﾞｼｯｸUB"/>
              </a:endParaRPr>
            </a:p>
          </p:txBody>
        </p:sp>
        <p:sp>
          <p:nvSpPr>
            <p:cNvPr id="48" name="テキスト ボックス 47"/>
            <p:cNvSpPr txBox="1"/>
            <p:nvPr/>
          </p:nvSpPr>
          <p:spPr>
            <a:xfrm>
              <a:off x="5263459" y="1555945"/>
              <a:ext cx="2172390" cy="738664"/>
            </a:xfrm>
            <a:prstGeom prst="rect">
              <a:avLst/>
            </a:prstGeom>
            <a:noFill/>
          </p:spPr>
          <p:txBody>
            <a:bodyPr wrap="none" rtlCol="0">
              <a:spAutoFit/>
            </a:bodyPr>
            <a:lstStyle/>
            <a:p>
              <a:pPr algn="r"/>
              <a:r>
                <a:rPr kumimoji="1" lang="ja-JP" altLang="en-US" sz="1400" dirty="0" smtClean="0">
                  <a:solidFill>
                    <a:schemeClr val="bg1"/>
                  </a:solidFill>
                </a:rPr>
                <a:t>ラスト・ワン（１）・フィートを</a:t>
              </a:r>
              <a:endParaRPr kumimoji="1" lang="en-US" altLang="ja-JP" sz="1400" dirty="0" smtClean="0">
                <a:solidFill>
                  <a:schemeClr val="bg1"/>
                </a:solidFill>
              </a:endParaRPr>
            </a:p>
            <a:p>
              <a:pPr algn="r"/>
              <a:r>
                <a:rPr kumimoji="1" lang="ja-JP" altLang="en-US" sz="1400" dirty="0" smtClean="0">
                  <a:solidFill>
                    <a:schemeClr val="bg1"/>
                  </a:solidFill>
                </a:rPr>
                <a:t>乗り越えることで</a:t>
              </a:r>
              <a:r>
                <a:rPr lang="ja-JP" altLang="en-US" sz="1400" dirty="0" smtClean="0">
                  <a:solidFill>
                    <a:schemeClr val="bg1"/>
                  </a:solidFill>
                </a:rPr>
                <a:t>生まれる</a:t>
              </a:r>
              <a:endParaRPr lang="en-US" altLang="ja-JP" sz="1400" dirty="0" smtClean="0">
                <a:solidFill>
                  <a:schemeClr val="bg1"/>
                </a:solidFill>
              </a:endParaRPr>
            </a:p>
            <a:p>
              <a:pPr algn="r"/>
              <a:r>
                <a:rPr lang="ja-JP" altLang="en-US" sz="1400" dirty="0" smtClean="0">
                  <a:solidFill>
                    <a:schemeClr val="bg1"/>
                  </a:solidFill>
                </a:rPr>
                <a:t>新しい可能性</a:t>
              </a:r>
              <a:endParaRPr kumimoji="1" lang="en-US" altLang="ja-JP" sz="1400" dirty="0" smtClean="0">
                <a:solidFill>
                  <a:schemeClr val="bg1"/>
                </a:solidFill>
              </a:endParaRPr>
            </a:p>
          </p:txBody>
        </p:sp>
        <p:sp>
          <p:nvSpPr>
            <p:cNvPr id="49" name="テキスト ボックス 48"/>
            <p:cNvSpPr txBox="1"/>
            <p:nvPr/>
          </p:nvSpPr>
          <p:spPr>
            <a:xfrm>
              <a:off x="3161549" y="1460959"/>
              <a:ext cx="1415772" cy="369332"/>
            </a:xfrm>
            <a:prstGeom prst="rect">
              <a:avLst/>
            </a:prstGeom>
            <a:noFill/>
          </p:spPr>
          <p:txBody>
            <a:bodyPr wrap="none" rtlCol="0">
              <a:spAutoFit/>
            </a:bodyPr>
            <a:lstStyle/>
            <a:p>
              <a:r>
                <a:rPr kumimoji="1" lang="ja-JP" altLang="en-US" dirty="0" smtClean="0">
                  <a:solidFill>
                    <a:srgbClr val="0000FF"/>
                  </a:solidFill>
                  <a:latin typeface="HGP創英角ｺﾞｼｯｸUB"/>
                  <a:ea typeface="HGP創英角ｺﾞｼｯｸUB"/>
                  <a:cs typeface="HGP創英角ｺﾞｼｯｸUB"/>
                </a:rPr>
                <a:t>ウエアラブル</a:t>
              </a:r>
              <a:endParaRPr kumimoji="1" lang="ja-JP" altLang="en-US" dirty="0">
                <a:solidFill>
                  <a:srgbClr val="0000FF"/>
                </a:solidFill>
                <a:latin typeface="HGP創英角ｺﾞｼｯｸUB"/>
                <a:ea typeface="HGP創英角ｺﾞｼｯｸUB"/>
                <a:cs typeface="HGP創英角ｺﾞｼｯｸUB"/>
              </a:endParaRPr>
            </a:p>
          </p:txBody>
        </p:sp>
        <p:sp>
          <p:nvSpPr>
            <p:cNvPr id="50" name="テキスト ボックス 49"/>
            <p:cNvSpPr txBox="1"/>
            <p:nvPr/>
          </p:nvSpPr>
          <p:spPr>
            <a:xfrm>
              <a:off x="3161550" y="3054809"/>
              <a:ext cx="1005403"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モバイル</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sp>
          <p:nvSpPr>
            <p:cNvPr id="51" name="テキスト ボックス 50"/>
            <p:cNvSpPr txBox="1"/>
            <p:nvPr/>
          </p:nvSpPr>
          <p:spPr>
            <a:xfrm>
              <a:off x="3161550" y="4718509"/>
              <a:ext cx="1326004" cy="369332"/>
            </a:xfrm>
            <a:prstGeom prst="rect">
              <a:avLst/>
            </a:prstGeom>
            <a:noFill/>
          </p:spPr>
          <p:txBody>
            <a:bodyPr wrap="none" rtlCol="0">
              <a:spAutoFit/>
            </a:bodyPr>
            <a:lstStyle/>
            <a:p>
              <a:r>
                <a:rPr kumimoji="1" lang="ja-JP" altLang="en-US" dirty="0" smtClean="0">
                  <a:solidFill>
                    <a:schemeClr val="tx1">
                      <a:lumMod val="50000"/>
                      <a:lumOff val="50000"/>
                    </a:schemeClr>
                  </a:solidFill>
                  <a:latin typeface="HGP創英角ｺﾞｼｯｸUB"/>
                  <a:ea typeface="HGP創英角ｺﾞｼｯｸUB"/>
                  <a:cs typeface="HGP創英角ｺﾞｼｯｸUB"/>
                </a:rPr>
                <a:t>デスクトップ</a:t>
              </a:r>
              <a:endParaRPr kumimoji="1" lang="ja-JP" altLang="en-US" dirty="0">
                <a:solidFill>
                  <a:schemeClr val="tx1">
                    <a:lumMod val="50000"/>
                    <a:lumOff val="50000"/>
                  </a:schemeClr>
                </a:solidFill>
                <a:latin typeface="HGP創英角ｺﾞｼｯｸUB"/>
                <a:ea typeface="HGP創英角ｺﾞｼｯｸUB"/>
                <a:cs typeface="HGP創英角ｺﾞｼｯｸUB"/>
              </a:endParaRPr>
            </a:p>
          </p:txBody>
        </p:sp>
      </p:grpSp>
      <p:sp>
        <p:nvSpPr>
          <p:cNvPr id="5" name="曲折矢印 4"/>
          <p:cNvSpPr/>
          <p:nvPr/>
        </p:nvSpPr>
        <p:spPr>
          <a:xfrm rot="16200000" flipH="1">
            <a:off x="1516302" y="1447292"/>
            <a:ext cx="429557" cy="1385530"/>
          </a:xfrm>
          <a:prstGeom prst="bentArrow">
            <a:avLst>
              <a:gd name="adj1" fmla="val 48763"/>
              <a:gd name="adj2" fmla="val 50000"/>
              <a:gd name="adj3" fmla="val 27970"/>
              <a:gd name="adj4" fmla="val 45730"/>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p:cNvSpPr/>
          <p:nvPr/>
        </p:nvSpPr>
        <p:spPr>
          <a:xfrm>
            <a:off x="211371" y="2452422"/>
            <a:ext cx="2134640" cy="432708"/>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さらなる小型化</a:t>
            </a:r>
            <a:endParaRPr kumimoji="1" lang="ja-JP" altLang="en-US" sz="1200" dirty="0">
              <a:solidFill>
                <a:srgbClr val="FFFFFF"/>
              </a:solidFill>
              <a:latin typeface="ＭＳ Ｐゴシック"/>
              <a:ea typeface="ＭＳ Ｐゴシック"/>
              <a:cs typeface="ＭＳ Ｐゴシック"/>
            </a:endParaRPr>
          </a:p>
        </p:txBody>
      </p:sp>
      <p:sp>
        <p:nvSpPr>
          <p:cNvPr id="8" name="下矢印 7"/>
          <p:cNvSpPr/>
          <p:nvPr/>
        </p:nvSpPr>
        <p:spPr>
          <a:xfrm>
            <a:off x="1038315" y="2982717"/>
            <a:ext cx="463580" cy="215565"/>
          </a:xfrm>
          <a:prstGeom prst="downArrow">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角丸四角形 42"/>
          <p:cNvSpPr/>
          <p:nvPr/>
        </p:nvSpPr>
        <p:spPr>
          <a:xfrm>
            <a:off x="337151" y="3470907"/>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体内へ</a:t>
            </a:r>
            <a:endParaRPr kumimoji="1" lang="ja-JP" altLang="en-US" sz="1200" dirty="0">
              <a:solidFill>
                <a:srgbClr val="FFFFFF"/>
              </a:solidFill>
              <a:latin typeface="ＭＳ Ｐゴシック"/>
              <a:ea typeface="ＭＳ Ｐゴシック"/>
              <a:cs typeface="ＭＳ Ｐゴシック"/>
            </a:endParaRPr>
          </a:p>
        </p:txBody>
      </p:sp>
      <p:sp>
        <p:nvSpPr>
          <p:cNvPr id="52" name="角丸四角形 51"/>
          <p:cNvSpPr/>
          <p:nvPr/>
        </p:nvSpPr>
        <p:spPr>
          <a:xfrm>
            <a:off x="337151" y="3885376"/>
            <a:ext cx="1865908" cy="344055"/>
          </a:xfrm>
          <a:prstGeom prst="roundRect">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モノに内蔵</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63414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38889E-6 -7.40741E-7 L 0.12934 0.00255 " pathEditMode="relative" rAng="0" ptsTypes="AA">
                                      <p:cBhvr>
                                        <p:cTn id="6" dur="2000" fill="hold"/>
                                        <p:tgtEl>
                                          <p:spTgt spid="4"/>
                                        </p:tgtEl>
                                        <p:attrNameLst>
                                          <p:attrName>ppt_x</p:attrName>
                                          <p:attrName>ppt_y</p:attrName>
                                        </p:attrNameLst>
                                      </p:cBhvr>
                                      <p:rCtr x="6458" y="116"/>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 grpId="0" animBg="1"/>
      <p:bldP spid="6" grpId="0" animBg="1"/>
      <p:bldP spid="8" grpId="0" animBg="1"/>
      <p:bldP spid="43"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ウェアラブルデバイスの進化</a:t>
            </a:r>
            <a:endParaRPr kumimoji="1" lang="ja-JP" altLang="en-US" dirty="0"/>
          </a:p>
        </p:txBody>
      </p:sp>
      <p:sp>
        <p:nvSpPr>
          <p:cNvPr id="2" name="スライド番号プレースホルダー 1"/>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27</a:t>
            </a:fld>
            <a:endParaRPr kumimoji="1" lang="ja-JP" altLang="en-US"/>
          </a:p>
        </p:txBody>
      </p:sp>
      <p:grpSp>
        <p:nvGrpSpPr>
          <p:cNvPr id="4" name="図形グループ 3"/>
          <p:cNvGrpSpPr/>
          <p:nvPr/>
        </p:nvGrpSpPr>
        <p:grpSpPr>
          <a:xfrm>
            <a:off x="554805" y="1064475"/>
            <a:ext cx="8166900" cy="2975078"/>
            <a:chOff x="554805" y="1064475"/>
            <a:chExt cx="8166900" cy="297507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30" y="1555685"/>
              <a:ext cx="2619375"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3647" y="2220278"/>
              <a:ext cx="2514600" cy="1819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05" y="1064475"/>
              <a:ext cx="1924050" cy="23812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右矢印 5"/>
            <p:cNvSpPr/>
            <p:nvPr/>
          </p:nvSpPr>
          <p:spPr>
            <a:xfrm>
              <a:off x="4690334" y="1709737"/>
              <a:ext cx="946673" cy="1416172"/>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6" name="角丸四角形 14"/>
          <p:cNvSpPr>
            <a:spLocks noChangeArrowheads="1"/>
          </p:cNvSpPr>
          <p:nvPr/>
        </p:nvSpPr>
        <p:spPr bwMode="auto">
          <a:xfrm>
            <a:off x="6057571"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モバイル通信ネットワークの進化</a:t>
            </a:r>
            <a:endParaRPr lang="en-US" altLang="ja-JP" sz="1400" dirty="0">
              <a:solidFill>
                <a:schemeClr val="bg1"/>
              </a:solidFill>
            </a:endParaRPr>
          </a:p>
        </p:txBody>
      </p:sp>
      <p:sp>
        <p:nvSpPr>
          <p:cNvPr id="17" name="角丸四角形 14"/>
          <p:cNvSpPr>
            <a:spLocks noChangeArrowheads="1"/>
          </p:cNvSpPr>
          <p:nvPr/>
        </p:nvSpPr>
        <p:spPr bwMode="auto">
          <a:xfrm>
            <a:off x="554804"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en-US" altLang="ja-JP" sz="1400" dirty="0" smtClean="0">
                <a:solidFill>
                  <a:schemeClr val="bg1"/>
                </a:solidFill>
              </a:rPr>
              <a:t>HW</a:t>
            </a:r>
            <a:r>
              <a:rPr lang="ja-JP" altLang="en-US" sz="1400" dirty="0" smtClean="0">
                <a:solidFill>
                  <a:schemeClr val="bg1"/>
                </a:solidFill>
              </a:rPr>
              <a:t>技術</a:t>
            </a:r>
            <a:r>
              <a:rPr lang="ja-JP" altLang="en-US" sz="1400" dirty="0">
                <a:solidFill>
                  <a:schemeClr val="bg1"/>
                </a:solidFill>
              </a:rPr>
              <a:t>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小型化・高機能化・省電力化）</a:t>
            </a:r>
            <a:endParaRPr lang="en-US" altLang="ja-JP" sz="1400" dirty="0">
              <a:solidFill>
                <a:schemeClr val="bg1"/>
              </a:solidFill>
            </a:endParaRPr>
          </a:p>
        </p:txBody>
      </p:sp>
      <p:sp>
        <p:nvSpPr>
          <p:cNvPr id="18" name="角丸四角形 14"/>
          <p:cNvSpPr>
            <a:spLocks noChangeArrowheads="1"/>
          </p:cNvSpPr>
          <p:nvPr/>
        </p:nvSpPr>
        <p:spPr bwMode="auto">
          <a:xfrm>
            <a:off x="3306188" y="4471674"/>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センサー技術の進化</a:t>
            </a:r>
            <a:endParaRPr lang="en-US" altLang="ja-JP" sz="1400" dirty="0">
              <a:solidFill>
                <a:schemeClr val="bg1"/>
              </a:solidFill>
            </a:endParaRPr>
          </a:p>
        </p:txBody>
      </p:sp>
      <p:sp>
        <p:nvSpPr>
          <p:cNvPr id="19" name="角丸四角形 14"/>
          <p:cNvSpPr>
            <a:spLocks noChangeArrowheads="1"/>
          </p:cNvSpPr>
          <p:nvPr/>
        </p:nvSpPr>
        <p:spPr bwMode="auto">
          <a:xfrm>
            <a:off x="6057570"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クラウドの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バックエンド処理）</a:t>
            </a:r>
            <a:endParaRPr lang="en-US" altLang="ja-JP" sz="1400" dirty="0">
              <a:solidFill>
                <a:schemeClr val="bg1"/>
              </a:solidFill>
            </a:endParaRPr>
          </a:p>
        </p:txBody>
      </p:sp>
      <p:sp>
        <p:nvSpPr>
          <p:cNvPr id="20" name="角丸四角形 14"/>
          <p:cNvSpPr>
            <a:spLocks noChangeArrowheads="1"/>
          </p:cNvSpPr>
          <p:nvPr/>
        </p:nvSpPr>
        <p:spPr bwMode="auto">
          <a:xfrm>
            <a:off x="554803"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r>
              <a:rPr lang="ja-JP" altLang="en-US" sz="1400" dirty="0">
                <a:solidFill>
                  <a:schemeClr val="bg1"/>
                </a:solidFill>
              </a:rPr>
              <a:t>入力方法の</a:t>
            </a:r>
            <a:r>
              <a:rPr lang="ja-JP" altLang="en-US" sz="1400" dirty="0" smtClean="0">
                <a:solidFill>
                  <a:schemeClr val="bg1"/>
                </a:solidFill>
              </a:rPr>
              <a:t>進化</a:t>
            </a:r>
            <a:endParaRPr lang="en-US" altLang="ja-JP" sz="1400" dirty="0" smtClean="0">
              <a:solidFill>
                <a:schemeClr val="bg1"/>
              </a:solidFill>
            </a:endParaRPr>
          </a:p>
          <a:p>
            <a:pPr algn="ctr"/>
            <a:r>
              <a:rPr lang="ja-JP" altLang="en-US" sz="1400" dirty="0" smtClean="0">
                <a:solidFill>
                  <a:schemeClr val="bg1"/>
                </a:solidFill>
              </a:rPr>
              <a:t>（</a:t>
            </a:r>
            <a:r>
              <a:rPr lang="ja-JP" altLang="en-US" sz="1400" dirty="0">
                <a:solidFill>
                  <a:schemeClr val="bg1"/>
                </a:solidFill>
              </a:rPr>
              <a:t>音声認識、タッチスクリーン）</a:t>
            </a:r>
            <a:endParaRPr lang="en-US" altLang="ja-JP" sz="1400" dirty="0">
              <a:solidFill>
                <a:schemeClr val="bg1"/>
              </a:solidFill>
            </a:endParaRPr>
          </a:p>
        </p:txBody>
      </p:sp>
      <p:sp>
        <p:nvSpPr>
          <p:cNvPr id="21" name="角丸四角形 14"/>
          <p:cNvSpPr>
            <a:spLocks noChangeArrowheads="1"/>
          </p:cNvSpPr>
          <p:nvPr/>
        </p:nvSpPr>
        <p:spPr bwMode="auto">
          <a:xfrm>
            <a:off x="3306187" y="5497237"/>
            <a:ext cx="2640181" cy="917905"/>
          </a:xfrm>
          <a:prstGeom prst="roundRect">
            <a:avLst>
              <a:gd name="adj" fmla="val 0"/>
            </a:avLst>
          </a:prstGeom>
          <a:solidFill>
            <a:srgbClr val="FF6666"/>
          </a:solidFill>
          <a:ln w="38100" algn="ctr">
            <a:noFill/>
            <a:round/>
            <a:headEnd/>
            <a:tailEnd/>
          </a:ln>
          <a:effectLst>
            <a:outerShdw blurRad="50800" dist="38100" dir="2700000" algn="tl" rotWithShape="0">
              <a:prstClr val="black">
                <a:alpha val="40000"/>
              </a:prstClr>
            </a:outerShdw>
          </a:effectLst>
        </p:spPr>
        <p:txBody>
          <a:bodyPr anchor="ctr"/>
          <a:lstStyle/>
          <a:p>
            <a:pPr algn="ctr">
              <a:spcBef>
                <a:spcPct val="20000"/>
              </a:spcBef>
              <a:defRPr/>
            </a:pPr>
            <a:r>
              <a:rPr lang="ja-JP" altLang="en-US" sz="1400" dirty="0">
                <a:solidFill>
                  <a:schemeClr val="bg1"/>
                </a:solidFill>
              </a:rPr>
              <a:t>スマートフォンの</a:t>
            </a:r>
            <a:r>
              <a:rPr lang="ja-JP" altLang="en-US" sz="1400" dirty="0" smtClean="0">
                <a:solidFill>
                  <a:schemeClr val="bg1"/>
                </a:solidFill>
              </a:rPr>
              <a:t>普及</a:t>
            </a:r>
            <a:endParaRPr lang="en-US" altLang="ja-JP" sz="1400" dirty="0" smtClean="0">
              <a:solidFill>
                <a:schemeClr val="bg1"/>
              </a:solidFill>
            </a:endParaRPr>
          </a:p>
          <a:p>
            <a:pPr algn="ctr">
              <a:spcBef>
                <a:spcPct val="20000"/>
              </a:spcBef>
              <a:defRPr/>
            </a:pPr>
            <a:r>
              <a:rPr lang="ja-JP" altLang="en-US" sz="1400" dirty="0" smtClean="0">
                <a:solidFill>
                  <a:schemeClr val="bg1"/>
                </a:solidFill>
              </a:rPr>
              <a:t>（</a:t>
            </a:r>
            <a:r>
              <a:rPr lang="ja-JP" altLang="en-US" sz="1400" dirty="0">
                <a:solidFill>
                  <a:schemeClr val="bg1"/>
                </a:solidFill>
              </a:rPr>
              <a:t>通信中継デバイスとして）</a:t>
            </a:r>
            <a:endParaRPr kumimoji="0" lang="en-US" altLang="ja-JP" sz="1400" dirty="0">
              <a:solidFill>
                <a:schemeClr val="bg1"/>
              </a:solidFill>
            </a:endParaRPr>
          </a:p>
        </p:txBody>
      </p:sp>
    </p:spTree>
    <p:extLst>
      <p:ext uri="{BB962C8B-B14F-4D97-AF65-F5344CB8AC3E}">
        <p14:creationId xmlns:p14="http://schemas.microsoft.com/office/powerpoint/2010/main" val="28609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7" grpId="1" animBg="1"/>
      <p:bldP spid="18" grpId="1" animBg="1"/>
      <p:bldP spid="19" grpId="1" animBg="1"/>
      <p:bldP spid="20" grpId="1" animBg="1"/>
      <p:bldP spid="2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36580" y="3503524"/>
            <a:ext cx="2120900" cy="132590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6262037" y="197810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眼鏡</a:t>
            </a:r>
            <a:endParaRPr kumimoji="1" lang="ja-JP" altLang="en-US" sz="1600" dirty="0">
              <a:solidFill>
                <a:srgbClr val="FFFFFF"/>
              </a:solidFill>
              <a:latin typeface="ＭＳ Ｐゴシック"/>
              <a:ea typeface="ＭＳ Ｐゴシック"/>
              <a:cs typeface="ＭＳ Ｐゴシック"/>
            </a:endParaRPr>
          </a:p>
        </p:txBody>
      </p:sp>
      <p:sp>
        <p:nvSpPr>
          <p:cNvPr id="13" name="角丸四角形 12"/>
          <p:cNvSpPr/>
          <p:nvPr/>
        </p:nvSpPr>
        <p:spPr>
          <a:xfrm>
            <a:off x="6262033" y="3387396"/>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腕時計</a:t>
            </a:r>
            <a:endParaRPr kumimoji="1" lang="ja-JP" altLang="en-US" sz="1600" dirty="0">
              <a:solidFill>
                <a:srgbClr val="FFFFFF"/>
              </a:solidFill>
              <a:latin typeface="ＭＳ Ｐゴシック"/>
              <a:ea typeface="ＭＳ Ｐゴシック"/>
              <a:cs typeface="ＭＳ Ｐゴシック"/>
            </a:endParaRPr>
          </a:p>
        </p:txBody>
      </p:sp>
      <p:sp>
        <p:nvSpPr>
          <p:cNvPr id="14" name="角丸四角形 13"/>
          <p:cNvSpPr/>
          <p:nvPr/>
        </p:nvSpPr>
        <p:spPr>
          <a:xfrm>
            <a:off x="6262033" y="386538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指輪</a:t>
            </a:r>
            <a:endParaRPr kumimoji="1" lang="ja-JP" altLang="en-US" sz="1600" dirty="0">
              <a:solidFill>
                <a:srgbClr val="FFFFFF"/>
              </a:solidFill>
              <a:latin typeface="ＭＳ Ｐゴシック"/>
              <a:ea typeface="ＭＳ Ｐゴシック"/>
              <a:cs typeface="ＭＳ Ｐゴシック"/>
            </a:endParaRPr>
          </a:p>
        </p:txBody>
      </p:sp>
      <p:sp>
        <p:nvSpPr>
          <p:cNvPr id="15" name="角丸四角形 14"/>
          <p:cNvSpPr/>
          <p:nvPr/>
        </p:nvSpPr>
        <p:spPr>
          <a:xfrm>
            <a:off x="6262038" y="4358499"/>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ベルト</a:t>
            </a:r>
            <a:endParaRPr kumimoji="1" lang="ja-JP" altLang="en-US" sz="1600" dirty="0">
              <a:solidFill>
                <a:srgbClr val="FFFFFF"/>
              </a:solidFill>
              <a:latin typeface="ＭＳ Ｐゴシック"/>
              <a:ea typeface="ＭＳ Ｐゴシック"/>
              <a:cs typeface="ＭＳ Ｐゴシック"/>
            </a:endParaRPr>
          </a:p>
        </p:txBody>
      </p:sp>
      <p:sp>
        <p:nvSpPr>
          <p:cNvPr id="16" name="角丸四角形 15"/>
          <p:cNvSpPr/>
          <p:nvPr/>
        </p:nvSpPr>
        <p:spPr>
          <a:xfrm>
            <a:off x="6262033" y="48332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靴</a:t>
            </a:r>
            <a:endParaRPr kumimoji="1" lang="ja-JP" altLang="en-US" sz="1600" dirty="0">
              <a:solidFill>
                <a:srgbClr val="FFFFFF"/>
              </a:solidFill>
              <a:latin typeface="ＭＳ Ｐゴシック"/>
              <a:ea typeface="ＭＳ Ｐゴシック"/>
              <a:cs typeface="ＭＳ Ｐゴシック"/>
            </a:endParaRPr>
          </a:p>
        </p:txBody>
      </p:sp>
      <p:sp>
        <p:nvSpPr>
          <p:cNvPr id="17" name="角丸四角形 16"/>
          <p:cNvSpPr/>
          <p:nvPr/>
        </p:nvSpPr>
        <p:spPr>
          <a:xfrm>
            <a:off x="6262038" y="1498067"/>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帽子</a:t>
            </a:r>
            <a:endParaRPr kumimoji="1" lang="ja-JP" altLang="en-US" sz="1600" dirty="0">
              <a:solidFill>
                <a:srgbClr val="FFFFFF"/>
              </a:solidFill>
              <a:latin typeface="ＭＳ Ｐゴシック"/>
              <a:ea typeface="ＭＳ Ｐゴシック"/>
              <a:cs typeface="ＭＳ Ｐゴシック"/>
            </a:endParaRPr>
          </a:p>
        </p:txBody>
      </p:sp>
      <p:sp>
        <p:nvSpPr>
          <p:cNvPr id="18" name="角丸四角形 17"/>
          <p:cNvSpPr/>
          <p:nvPr/>
        </p:nvSpPr>
        <p:spPr>
          <a:xfrm>
            <a:off x="6262035" y="2921072"/>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衣服</a:t>
            </a:r>
            <a:endParaRPr kumimoji="1" lang="ja-JP" altLang="en-US" sz="1600" dirty="0">
              <a:solidFill>
                <a:srgbClr val="FFFFFF"/>
              </a:solidFill>
              <a:latin typeface="ＭＳ Ｐゴシック"/>
              <a:ea typeface="ＭＳ Ｐゴシック"/>
              <a:cs typeface="ＭＳ Ｐゴシック"/>
            </a:endParaRPr>
          </a:p>
        </p:txBody>
      </p:sp>
      <p:sp>
        <p:nvSpPr>
          <p:cNvPr id="19" name="角丸四角形 18"/>
          <p:cNvSpPr/>
          <p:nvPr/>
        </p:nvSpPr>
        <p:spPr>
          <a:xfrm>
            <a:off x="6262038" y="2453444"/>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コンタクトレンズ</a:t>
            </a:r>
            <a:endParaRPr kumimoji="1" lang="ja-JP" altLang="en-US" sz="1600" dirty="0">
              <a:solidFill>
                <a:srgbClr val="FFFFFF"/>
              </a:solidFill>
              <a:latin typeface="ＭＳ Ｐゴシック"/>
              <a:ea typeface="ＭＳ Ｐゴシック"/>
              <a:cs typeface="ＭＳ Ｐゴシック"/>
            </a:endParaRPr>
          </a:p>
        </p:txBody>
      </p:sp>
      <p:grpSp>
        <p:nvGrpSpPr>
          <p:cNvPr id="6" name="グループ化 5"/>
          <p:cNvGrpSpPr/>
          <p:nvPr/>
        </p:nvGrpSpPr>
        <p:grpSpPr>
          <a:xfrm>
            <a:off x="3165642" y="951827"/>
            <a:ext cx="2919663" cy="3465100"/>
            <a:chOff x="3165642" y="951827"/>
            <a:chExt cx="2919663" cy="3465100"/>
          </a:xfrm>
        </p:grpSpPr>
        <p:sp>
          <p:nvSpPr>
            <p:cNvPr id="4" name="角丸四角形 3"/>
            <p:cNvSpPr/>
            <p:nvPr/>
          </p:nvSpPr>
          <p:spPr>
            <a:xfrm>
              <a:off x="3165642" y="951827"/>
              <a:ext cx="2919663" cy="3465100"/>
            </a:xfrm>
            <a:prstGeom prst="roundRect">
              <a:avLst>
                <a:gd name="adj" fmla="val 4030"/>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t" anchorCtr="1"/>
            <a:lstStyle/>
            <a:p>
              <a:pPr algn="ctr"/>
              <a:r>
                <a:rPr kumimoji="1" lang="ja-JP" altLang="en-US" sz="2000" dirty="0" smtClean="0">
                  <a:solidFill>
                    <a:srgbClr val="FFFFFF"/>
                  </a:solidFill>
                  <a:latin typeface="ＭＳ Ｐゴシック"/>
                  <a:ea typeface="ＭＳ Ｐゴシック"/>
                  <a:cs typeface="ＭＳ Ｐゴシック"/>
                </a:rPr>
                <a:t>パーソナルアシスタンス</a:t>
              </a:r>
              <a:endParaRPr kumimoji="1" lang="ja-JP" altLang="en-US" sz="2000" dirty="0">
                <a:solidFill>
                  <a:srgbClr val="FFFFFF"/>
                </a:solidFill>
                <a:latin typeface="ＭＳ Ｐゴシック"/>
                <a:ea typeface="ＭＳ Ｐゴシック"/>
                <a:cs typeface="ＭＳ Ｐゴシック"/>
              </a:endParaRPr>
            </a:p>
          </p:txBody>
        </p:sp>
        <p:sp>
          <p:nvSpPr>
            <p:cNvPr id="20" name="右矢印 19"/>
            <p:cNvSpPr/>
            <p:nvPr/>
          </p:nvSpPr>
          <p:spPr>
            <a:xfrm>
              <a:off x="3425318" y="1384978"/>
              <a:ext cx="2333296" cy="1342181"/>
            </a:xfrm>
            <a:prstGeom prst="rightArrow">
              <a:avLst>
                <a:gd name="adj1" fmla="val 66210"/>
                <a:gd name="adj2" fmla="val 31396"/>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cs typeface="ＭＳ Ｐゴシック"/>
                </a:rPr>
                <a:t>操作</a:t>
              </a:r>
              <a:r>
                <a:rPr kumimoji="1"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　</a:t>
              </a:r>
              <a:endParaRPr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・音声入力、</a:t>
              </a:r>
              <a:r>
                <a:rPr kumimoji="1" lang="ja-JP" altLang="en-US" sz="1200" dirty="0" smtClean="0">
                  <a:solidFill>
                    <a:srgbClr val="FFFFFF"/>
                  </a:solidFill>
                  <a:latin typeface="ＭＳ Ｐゴシック"/>
                  <a:ea typeface="ＭＳ Ｐゴシック"/>
                  <a:cs typeface="ＭＳ Ｐゴシック"/>
                </a:rPr>
                <a:t>ジェスチャ</a:t>
              </a:r>
              <a:endParaRPr lang="en-US" altLang="ja-JP" sz="1200" dirty="0">
                <a:solidFill>
                  <a:srgbClr val="FFFFFF"/>
                </a:solidFill>
                <a:latin typeface="ＭＳ Ｐゴシック"/>
                <a:ea typeface="ＭＳ Ｐゴシック"/>
                <a:cs typeface="ＭＳ Ｐゴシック"/>
              </a:endParaRPr>
            </a:p>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a:t>
              </a:r>
              <a:r>
                <a:rPr kumimoji="1" lang="en-US" altLang="ja-JP" sz="1200" dirty="0" smtClean="0">
                  <a:solidFill>
                    <a:srgbClr val="FFFFFF"/>
                  </a:solidFill>
                  <a:latin typeface="ＭＳ Ｐゴシック"/>
                  <a:ea typeface="ＭＳ Ｐゴシック"/>
                  <a:cs typeface="ＭＳ Ｐゴシック"/>
                </a:rPr>
                <a:t>】</a:t>
              </a:r>
            </a:p>
            <a:p>
              <a:r>
                <a:rPr lang="ja-JP" altLang="en-US" sz="1200" dirty="0" smtClean="0">
                  <a:solidFill>
                    <a:srgbClr val="FFFFFF"/>
                  </a:solidFill>
                  <a:latin typeface="ＭＳ Ｐゴシック"/>
                  <a:ea typeface="ＭＳ Ｐゴシック"/>
                  <a:cs typeface="ＭＳ Ｐゴシック"/>
                </a:rPr>
                <a:t>・通知、情報フィードバック</a:t>
              </a:r>
              <a:endParaRPr kumimoji="1" lang="en-US" altLang="ja-JP" sz="1200" dirty="0" smtClean="0">
                <a:solidFill>
                  <a:srgbClr val="FFFFFF"/>
                </a:solidFill>
                <a:latin typeface="ＭＳ Ｐゴシック"/>
                <a:ea typeface="ＭＳ Ｐゴシック"/>
                <a:cs typeface="ＭＳ Ｐゴシック"/>
              </a:endParaRPr>
            </a:p>
          </p:txBody>
        </p:sp>
        <p:sp>
          <p:nvSpPr>
            <p:cNvPr id="21" name="左矢印 20"/>
            <p:cNvSpPr/>
            <p:nvPr/>
          </p:nvSpPr>
          <p:spPr>
            <a:xfrm>
              <a:off x="3425318" y="2568150"/>
              <a:ext cx="2333296" cy="1759674"/>
            </a:xfrm>
            <a:prstGeom prst="leftArrow">
              <a:avLst>
                <a:gd name="adj1" fmla="val 76316"/>
                <a:gd name="adj2" fmla="val 2505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200" dirty="0" smtClean="0">
                  <a:solidFill>
                    <a:srgbClr val="FFFFFF"/>
                  </a:solidFill>
                  <a:latin typeface="ＭＳ Ｐゴシック"/>
                  <a:ea typeface="ＭＳ Ｐゴシック"/>
                  <a:cs typeface="ＭＳ Ｐゴシック"/>
                </a:rPr>
                <a:t>【</a:t>
              </a:r>
              <a:r>
                <a:rPr lang="ja-JP" altLang="en-US" sz="1200" dirty="0">
                  <a:solidFill>
                    <a:srgbClr val="FFFFFF"/>
                  </a:solidFill>
                  <a:latin typeface="ＭＳ Ｐゴシック"/>
                  <a:ea typeface="ＭＳ Ｐゴシック"/>
                  <a:cs typeface="ＭＳ Ｐゴシック"/>
                </a:rPr>
                <a:t>情報提供</a:t>
              </a:r>
              <a:r>
                <a:rPr kumimoji="1" lang="en-US" altLang="ja-JP" sz="1200" dirty="0" smtClean="0">
                  <a:solidFill>
                    <a:srgbClr val="FFFFFF"/>
                  </a:solidFill>
                  <a:latin typeface="ＭＳ Ｐゴシック"/>
                  <a:ea typeface="ＭＳ Ｐゴシック"/>
                  <a:cs typeface="ＭＳ Ｐゴシック"/>
                </a:rPr>
                <a:t>】</a:t>
              </a:r>
            </a:p>
            <a:p>
              <a:r>
                <a:rPr kumimoji="1" lang="ja-JP" altLang="en-US" sz="1200" dirty="0" smtClean="0">
                  <a:solidFill>
                    <a:srgbClr val="FFFFFF"/>
                  </a:solidFill>
                  <a:latin typeface="ＭＳ Ｐゴシック"/>
                  <a:ea typeface="ＭＳ Ｐゴシック"/>
                  <a:cs typeface="ＭＳ Ｐゴシック"/>
                </a:rPr>
                <a:t>着信、メール、メッセージ</a:t>
              </a:r>
              <a:endParaRPr kumimoji="1" lang="en-US" altLang="ja-JP" sz="1200" dirty="0" smtClean="0">
                <a:solidFill>
                  <a:srgbClr val="FFFFFF"/>
                </a:solidFill>
                <a:latin typeface="ＭＳ Ｐゴシック"/>
                <a:ea typeface="ＭＳ Ｐゴシック"/>
                <a:cs typeface="ＭＳ Ｐゴシック"/>
              </a:endParaRPr>
            </a:p>
            <a:p>
              <a:r>
                <a:rPr lang="en-US" altLang="ja-JP" sz="1200" dirty="0" smtClean="0">
                  <a:solidFill>
                    <a:srgbClr val="FFFFFF"/>
                  </a:solidFill>
                  <a:latin typeface="ＭＳ Ｐゴシック"/>
                  <a:ea typeface="ＭＳ Ｐゴシック"/>
                  <a:cs typeface="ＭＳ Ｐゴシック"/>
                </a:rPr>
                <a:t>【</a:t>
              </a:r>
              <a:r>
                <a:rPr lang="ja-JP" altLang="en-US" sz="1200" dirty="0" smtClean="0">
                  <a:solidFill>
                    <a:srgbClr val="FFFFFF"/>
                  </a:solidFill>
                  <a:latin typeface="ＭＳ Ｐゴシック"/>
                  <a:ea typeface="ＭＳ Ｐゴシック"/>
                  <a:cs typeface="ＭＳ Ｐゴシック"/>
                </a:rPr>
                <a:t>音声</a:t>
              </a:r>
              <a:r>
                <a:rPr lang="ja-JP" altLang="en-US" sz="1200" dirty="0">
                  <a:solidFill>
                    <a:srgbClr val="FFFFFF"/>
                  </a:solidFill>
                  <a:latin typeface="ＭＳ Ｐゴシック"/>
                  <a:ea typeface="ＭＳ Ｐゴシック"/>
                  <a:cs typeface="ＭＳ Ｐゴシック"/>
                </a:rPr>
                <a:t>インターフェース</a:t>
              </a:r>
              <a:r>
                <a:rPr lang="en-US" altLang="ja-JP" sz="1200" dirty="0" smtClean="0">
                  <a:solidFill>
                    <a:srgbClr val="FFFFFF"/>
                  </a:solidFill>
                  <a:latin typeface="ＭＳ Ｐゴシック"/>
                  <a:ea typeface="ＭＳ Ｐゴシック"/>
                  <a:cs typeface="ＭＳ Ｐゴシック"/>
                </a:rPr>
                <a:t>】</a:t>
              </a:r>
              <a:endParaRPr kumimoji="1" lang="en-US" altLang="ja-JP" sz="1200" dirty="0" smtClean="0">
                <a:solidFill>
                  <a:srgbClr val="FFFFFF"/>
                </a:solidFill>
                <a:latin typeface="ＭＳ Ｐゴシック"/>
                <a:ea typeface="ＭＳ Ｐゴシック"/>
                <a:cs typeface="ＭＳ Ｐゴシック"/>
              </a:endParaRPr>
            </a:p>
            <a:p>
              <a:r>
                <a:rPr lang="ja-JP" altLang="en-US" sz="1200" dirty="0" smtClean="0">
                  <a:solidFill>
                    <a:srgbClr val="FFFFFF"/>
                  </a:solidFill>
                  <a:latin typeface="ＭＳ Ｐゴシック"/>
                  <a:cs typeface="ＭＳ Ｐゴシック"/>
                </a:rPr>
                <a:t>通話・音楽再生</a:t>
              </a:r>
              <a:endParaRPr lang="en-US" altLang="ja-JP" sz="1200" dirty="0" smtClean="0">
                <a:solidFill>
                  <a:srgbClr val="FFFFFF"/>
                </a:solidFill>
                <a:latin typeface="ＭＳ Ｐゴシック"/>
                <a:cs typeface="ＭＳ Ｐゴシック"/>
              </a:endParaRPr>
            </a:p>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情報表示</a:t>
              </a:r>
              <a:r>
                <a:rPr lang="en-US" altLang="ja-JP" sz="1200" dirty="0" smtClean="0">
                  <a:solidFill>
                    <a:srgbClr val="FFFFFF"/>
                  </a:solidFill>
                  <a:latin typeface="ＭＳ Ｐゴシック"/>
                  <a:cs typeface="ＭＳ Ｐゴシック"/>
                </a:rPr>
                <a:t>】</a:t>
              </a:r>
            </a:p>
            <a:p>
              <a:r>
                <a:rPr lang="ja-JP" altLang="en-US" sz="1200" dirty="0" smtClean="0">
                  <a:solidFill>
                    <a:srgbClr val="FFFFFF"/>
                  </a:solidFill>
                  <a:latin typeface="ＭＳ Ｐゴシック"/>
                  <a:cs typeface="ＭＳ Ｐゴシック"/>
                </a:rPr>
                <a:t>ナビ、チケット</a:t>
              </a:r>
              <a:endParaRPr lang="en-US" altLang="ja-JP" sz="1200" dirty="0" smtClean="0">
                <a:solidFill>
                  <a:srgbClr val="FFFFFF"/>
                </a:solidFill>
                <a:latin typeface="ＭＳ Ｐゴシック"/>
                <a:cs typeface="ＭＳ Ｐゴシック"/>
              </a:endParaRPr>
            </a:p>
          </p:txBody>
        </p:sp>
      </p:grpSp>
      <p:grpSp>
        <p:nvGrpSpPr>
          <p:cNvPr id="2" name="図形グループ 1"/>
          <p:cNvGrpSpPr/>
          <p:nvPr/>
        </p:nvGrpSpPr>
        <p:grpSpPr>
          <a:xfrm>
            <a:off x="1253344" y="1785523"/>
            <a:ext cx="710585" cy="1470946"/>
            <a:chOff x="1305189" y="2570455"/>
            <a:chExt cx="969964" cy="2007872"/>
          </a:xfrm>
        </p:grpSpPr>
        <p:sp>
          <p:nvSpPr>
            <p:cNvPr id="22" name="円/楕円 2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角丸四角形 32"/>
          <p:cNvSpPr/>
          <p:nvPr/>
        </p:nvSpPr>
        <p:spPr>
          <a:xfrm>
            <a:off x="6262038" y="5315883"/>
            <a:ext cx="2069961" cy="422031"/>
          </a:xfrm>
          <a:prstGeom prst="roundRect">
            <a:avLst>
              <a:gd name="adj" fmla="val 0"/>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a:t>
            </a:r>
            <a:endParaRPr kumimoji="1" lang="en-US" altLang="ja-JP" sz="1600" dirty="0" smtClean="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948078" y="3564366"/>
            <a:ext cx="1697901" cy="1200328"/>
          </a:xfrm>
          <a:prstGeom prst="rect">
            <a:avLst/>
          </a:prstGeom>
          <a:noFill/>
        </p:spPr>
        <p:txBody>
          <a:bodyPr wrap="none" rtlCol="0">
            <a:spAutoFit/>
          </a:bodyPr>
          <a:lstStyle/>
          <a:p>
            <a:pPr marL="285750" indent="-285750">
              <a:buFont typeface="Wingdings" charset="2"/>
              <a:buChar char="v"/>
            </a:pPr>
            <a:r>
              <a:rPr kumimoji="1" lang="ja-JP" altLang="en-US" sz="2400" dirty="0" smtClean="0">
                <a:solidFill>
                  <a:srgbClr val="0000FF"/>
                </a:solidFill>
              </a:rPr>
              <a:t>身体密着</a:t>
            </a:r>
            <a:endParaRPr kumimoji="1" lang="en-US" altLang="ja-JP" sz="2400" dirty="0" smtClean="0">
              <a:solidFill>
                <a:srgbClr val="0000FF"/>
              </a:solidFill>
            </a:endParaRPr>
          </a:p>
          <a:p>
            <a:pPr marL="285750" indent="-285750">
              <a:buFont typeface="Wingdings" charset="2"/>
              <a:buChar char="v"/>
            </a:pPr>
            <a:r>
              <a:rPr lang="ja-JP" altLang="en-US" sz="2400" dirty="0" smtClean="0">
                <a:solidFill>
                  <a:srgbClr val="0000FF"/>
                </a:solidFill>
              </a:rPr>
              <a:t>常時携帯</a:t>
            </a:r>
            <a:endParaRPr lang="en-US" altLang="ja-JP" sz="2400" dirty="0" smtClean="0">
              <a:solidFill>
                <a:srgbClr val="0000FF"/>
              </a:solidFill>
            </a:endParaRPr>
          </a:p>
          <a:p>
            <a:pPr marL="285750" indent="-285750">
              <a:buFont typeface="Wingdings" charset="2"/>
              <a:buChar char="v"/>
            </a:pPr>
            <a:r>
              <a:rPr kumimoji="1" lang="ja-JP" altLang="en-US" sz="2400" dirty="0" smtClean="0">
                <a:solidFill>
                  <a:srgbClr val="0000FF"/>
                </a:solidFill>
              </a:rPr>
              <a:t>常時接続</a:t>
            </a:r>
            <a:endParaRPr kumimoji="1" lang="ja-JP" altLang="en-US" sz="2400" dirty="0">
              <a:solidFill>
                <a:srgbClr val="0000FF"/>
              </a:solidFill>
            </a:endParaRPr>
          </a:p>
        </p:txBody>
      </p:sp>
      <p:sp>
        <p:nvSpPr>
          <p:cNvPr id="35" name="タイトル 34"/>
          <p:cNvSpPr>
            <a:spLocks noGrp="1"/>
          </p:cNvSpPr>
          <p:nvPr>
            <p:ph type="title"/>
          </p:nvPr>
        </p:nvSpPr>
        <p:spPr/>
        <p:txBody>
          <a:bodyPr/>
          <a:lstStyle/>
          <a:p>
            <a:r>
              <a:rPr kumimoji="1" lang="ja-JP" altLang="en-US" dirty="0" smtClean="0"/>
              <a:t>ウェアラブル・デバイスの種類と使われ方</a:t>
            </a:r>
            <a:endParaRPr kumimoji="1" lang="ja-JP" altLang="en-US" dirty="0"/>
          </a:p>
        </p:txBody>
      </p:sp>
      <p:grpSp>
        <p:nvGrpSpPr>
          <p:cNvPr id="7" name="グループ化 6"/>
          <p:cNvGrpSpPr/>
          <p:nvPr/>
        </p:nvGrpSpPr>
        <p:grpSpPr>
          <a:xfrm>
            <a:off x="834189" y="4481095"/>
            <a:ext cx="5251116" cy="1892968"/>
            <a:chOff x="834189" y="4481095"/>
            <a:chExt cx="5251116" cy="1892968"/>
          </a:xfrm>
        </p:grpSpPr>
        <p:sp>
          <p:nvSpPr>
            <p:cNvPr id="25" name="角丸四角形 24"/>
            <p:cNvSpPr/>
            <p:nvPr/>
          </p:nvSpPr>
          <p:spPr>
            <a:xfrm>
              <a:off x="3165642" y="4481095"/>
              <a:ext cx="2919663" cy="1892968"/>
            </a:xfrm>
            <a:prstGeom prst="roundRect">
              <a:avLst>
                <a:gd name="adj" fmla="val 7876"/>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b" anchorCtr="1"/>
            <a:lstStyle/>
            <a:p>
              <a:pPr algn="ctr"/>
              <a:r>
                <a:rPr kumimoji="1" lang="ja-JP" altLang="en-US" sz="2000" dirty="0" smtClean="0">
                  <a:solidFill>
                    <a:srgbClr val="FFFFFF"/>
                  </a:solidFill>
                  <a:latin typeface="ＭＳ Ｐゴシック"/>
                  <a:ea typeface="ＭＳ Ｐゴシック"/>
                  <a:cs typeface="ＭＳ Ｐゴシック"/>
                </a:rPr>
                <a:t>医療・健康</a:t>
              </a:r>
              <a:endParaRPr kumimoji="1" lang="ja-JP" altLang="en-US" sz="2000" dirty="0">
                <a:solidFill>
                  <a:srgbClr val="FFFFFF"/>
                </a:solidFill>
                <a:latin typeface="ＭＳ Ｐゴシック"/>
                <a:ea typeface="ＭＳ Ｐゴシック"/>
                <a:cs typeface="ＭＳ Ｐゴシック"/>
              </a:endParaRPr>
            </a:p>
          </p:txBody>
        </p:sp>
        <p:sp>
          <p:nvSpPr>
            <p:cNvPr id="24" name="左矢印 23"/>
            <p:cNvSpPr/>
            <p:nvPr/>
          </p:nvSpPr>
          <p:spPr>
            <a:xfrm>
              <a:off x="3425318" y="4572751"/>
              <a:ext cx="2333296" cy="1346786"/>
            </a:xfrm>
            <a:prstGeom prst="leftArrow">
              <a:avLst>
                <a:gd name="adj1" fmla="val 70708"/>
                <a:gd name="adj2" fmla="val 3283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ＭＳ Ｐゴシック"/>
                  <a:cs typeface="ＭＳ Ｐゴシック"/>
                </a:rPr>
                <a:t>【</a:t>
              </a:r>
              <a:r>
                <a:rPr lang="ja-JP" altLang="en-US" sz="1200" dirty="0" smtClean="0">
                  <a:solidFill>
                    <a:srgbClr val="FFFFFF"/>
                  </a:solidFill>
                  <a:latin typeface="ＭＳ Ｐゴシック"/>
                  <a:cs typeface="ＭＳ Ｐゴシック"/>
                </a:rPr>
                <a:t>生体情報</a:t>
              </a:r>
              <a:r>
                <a:rPr lang="en-US" altLang="ja-JP" sz="1200" dirty="0" smtClean="0">
                  <a:solidFill>
                    <a:srgbClr val="FFFFFF"/>
                  </a:solidFill>
                  <a:latin typeface="ＭＳ Ｐゴシック"/>
                  <a:cs typeface="ＭＳ Ｐゴシック"/>
                </a:rPr>
                <a:t>】</a:t>
              </a:r>
              <a:endParaRPr lang="ja-JP" altLang="en-US" sz="1200" dirty="0">
                <a:solidFill>
                  <a:srgbClr val="FFFFFF"/>
                </a:solidFill>
                <a:latin typeface="ＭＳ Ｐゴシック"/>
                <a:cs typeface="ＭＳ Ｐゴシック"/>
              </a:endParaRPr>
            </a:p>
            <a:p>
              <a:r>
                <a:rPr lang="ja-JP" altLang="en-US" sz="1200" dirty="0" smtClean="0">
                  <a:solidFill>
                    <a:srgbClr val="FFFFFF"/>
                  </a:solidFill>
                  <a:latin typeface="ＭＳ Ｐゴシック"/>
                  <a:ea typeface="ＭＳ Ｐゴシック"/>
                  <a:cs typeface="ＭＳ Ｐゴシック"/>
                </a:rPr>
                <a:t>血圧・心拍・体温・脳波・呼吸・睡眠状態・血糖値・会話量・活動量・紫外線量</a:t>
              </a:r>
              <a:endParaRPr lang="en-US" altLang="ja-JP" sz="1200" dirty="0" smtClean="0">
                <a:solidFill>
                  <a:srgbClr val="FFFFFF"/>
                </a:solidFill>
                <a:latin typeface="ＭＳ Ｐゴシック"/>
                <a:ea typeface="ＭＳ Ｐゴシック"/>
                <a:cs typeface="ＭＳ Ｐゴシック"/>
              </a:endParaRPr>
            </a:p>
          </p:txBody>
        </p:sp>
        <p:pic>
          <p:nvPicPr>
            <p:cNvPr id="26" name="図 25"/>
            <p:cNvPicPr>
              <a:picLocks noChangeAspect="1"/>
            </p:cNvPicPr>
            <p:nvPr/>
          </p:nvPicPr>
          <p:blipFill>
            <a:blip r:embed="rId3">
              <a:clrChange>
                <a:clrFrom>
                  <a:srgbClr val="FFFFFF"/>
                </a:clrFrom>
                <a:clrTo>
                  <a:srgbClr val="FFFFFF">
                    <a:alpha val="0"/>
                  </a:srgbClr>
                </a:clrTo>
              </a:clrChange>
            </a:blip>
            <a:stretch>
              <a:fillRect/>
            </a:stretch>
          </p:blipFill>
          <p:spPr>
            <a:xfrm>
              <a:off x="2485755" y="5229990"/>
              <a:ext cx="368166" cy="593816"/>
            </a:xfrm>
            <a:prstGeom prst="rect">
              <a:avLst/>
            </a:prstGeom>
          </p:spPr>
        </p:pic>
        <p:sp>
          <p:nvSpPr>
            <p:cNvPr id="5" name="雲 4"/>
            <p:cNvSpPr/>
            <p:nvPr/>
          </p:nvSpPr>
          <p:spPr>
            <a:xfrm>
              <a:off x="834189" y="5181600"/>
              <a:ext cx="1374274" cy="786063"/>
            </a:xfrm>
            <a:prstGeom prst="cloud">
              <a:avLst/>
            </a:prstGeom>
            <a:solidFill>
              <a:schemeClr val="bg1">
                <a:lumMod val="9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pic>
        <p:nvPicPr>
          <p:cNvPr id="27" name="図 26"/>
          <p:cNvPicPr>
            <a:picLocks noChangeAspect="1"/>
          </p:cNvPicPr>
          <p:nvPr/>
        </p:nvPicPr>
        <p:blipFill>
          <a:blip r:embed="rId3">
            <a:clrChange>
              <a:clrFrom>
                <a:srgbClr val="FFFFFF"/>
              </a:clrFrom>
              <a:clrTo>
                <a:srgbClr val="FFFFFF">
                  <a:alpha val="0"/>
                </a:srgbClr>
              </a:clrTo>
            </a:clrChange>
          </a:blip>
          <a:stretch>
            <a:fillRect/>
          </a:stretch>
        </p:blipFill>
        <p:spPr>
          <a:xfrm>
            <a:off x="2483555" y="2509143"/>
            <a:ext cx="368166" cy="593816"/>
          </a:xfrm>
          <a:prstGeom prst="rect">
            <a:avLst/>
          </a:prstGeom>
        </p:spPr>
      </p:pic>
    </p:spTree>
    <p:extLst>
      <p:ext uri="{BB962C8B-B14F-4D97-AF65-F5344CB8AC3E}">
        <p14:creationId xmlns:p14="http://schemas.microsoft.com/office/powerpoint/2010/main" val="65195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医療・健康分野での活用</a:t>
            </a:r>
            <a:endParaRPr kumimoji="1" lang="ja-JP" altLang="en-US" dirty="0"/>
          </a:p>
        </p:txBody>
      </p:sp>
      <p:pic>
        <p:nvPicPr>
          <p:cNvPr id="4" name="図 3"/>
          <p:cNvPicPr>
            <a:picLocks noChangeAspect="1"/>
          </p:cNvPicPr>
          <p:nvPr/>
        </p:nvPicPr>
        <p:blipFill>
          <a:blip r:embed="rId3"/>
          <a:stretch>
            <a:fillRect/>
          </a:stretch>
        </p:blipFill>
        <p:spPr>
          <a:xfrm>
            <a:off x="457201" y="793944"/>
            <a:ext cx="4660231" cy="5602750"/>
          </a:xfrm>
          <a:prstGeom prst="rect">
            <a:avLst/>
          </a:prstGeom>
        </p:spPr>
      </p:pic>
      <p:sp>
        <p:nvSpPr>
          <p:cNvPr id="5" name="正方形/長方形 4"/>
          <p:cNvSpPr/>
          <p:nvPr/>
        </p:nvSpPr>
        <p:spPr>
          <a:xfrm>
            <a:off x="5406189" y="1427747"/>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現場作業員の健康管理</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5406189" y="2425031"/>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タクシーの安全運転支援</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5406189" y="3422315"/>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高齢者の見守り</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5406189" y="4419599"/>
            <a:ext cx="3203074" cy="91974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ストレス管理</a:t>
            </a:r>
            <a:endParaRPr kumimoji="1" lang="ja-JP" altLang="en-US" sz="2000" dirty="0">
              <a:solidFill>
                <a:srgbClr val="FFFFFF"/>
              </a:solidFill>
              <a:latin typeface="ＭＳ Ｐゴシック"/>
              <a:ea typeface="ＭＳ Ｐゴシック"/>
              <a:cs typeface="ＭＳ Ｐゴシック"/>
            </a:endParaRPr>
          </a:p>
        </p:txBody>
      </p:sp>
      <p:sp>
        <p:nvSpPr>
          <p:cNvPr id="9" name="正方形/長方形 8"/>
          <p:cNvSpPr/>
          <p:nvPr/>
        </p:nvSpPr>
        <p:spPr>
          <a:xfrm>
            <a:off x="5406189" y="5416883"/>
            <a:ext cx="3203074" cy="919747"/>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ビッグデータ解析</a:t>
            </a:r>
            <a:endParaRPr kumimoji="1" lang="ja-JP" altLang="en-US" sz="20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87705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eric-schmi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39800"/>
            <a:ext cx="4327408" cy="2336800"/>
          </a:xfrm>
          <a:prstGeom prst="rect">
            <a:avLst/>
          </a:prstGeom>
          <a:ln>
            <a:noFill/>
          </a:ln>
          <a:effectLst>
            <a:softEdge rad="112500"/>
          </a:effectLst>
        </p:spPr>
      </p:pic>
      <p:grpSp>
        <p:nvGrpSpPr>
          <p:cNvPr id="628738" name="Group 2"/>
          <p:cNvGrpSpPr>
            <a:grpSpLocks/>
          </p:cNvGrpSpPr>
          <p:nvPr/>
        </p:nvGrpSpPr>
        <p:grpSpPr bwMode="auto">
          <a:xfrm>
            <a:off x="685800" y="3403600"/>
            <a:ext cx="7488238" cy="3257550"/>
            <a:chOff x="432" y="2039"/>
            <a:chExt cx="4717" cy="2052"/>
          </a:xfrm>
        </p:grpSpPr>
        <p:sp>
          <p:nvSpPr>
            <p:cNvPr id="15379" name="Line 3"/>
            <p:cNvSpPr>
              <a:spLocks noChangeShapeType="1"/>
            </p:cNvSpPr>
            <p:nvPr/>
          </p:nvSpPr>
          <p:spPr bwMode="auto">
            <a:xfrm>
              <a:off x="432" y="3082"/>
              <a:ext cx="4717" cy="0"/>
            </a:xfrm>
            <a:prstGeom prst="line">
              <a:avLst/>
            </a:prstGeom>
            <a:noFill/>
            <a:ln w="38100">
              <a:solidFill>
                <a:schemeClr val="bg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0" name="AutoShape 4"/>
            <p:cNvSpPr>
              <a:spLocks noChangeArrowheads="1"/>
            </p:cNvSpPr>
            <p:nvPr/>
          </p:nvSpPr>
          <p:spPr bwMode="auto">
            <a:xfrm>
              <a:off x="886"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1" name="AutoShape 5"/>
            <p:cNvSpPr>
              <a:spLocks noChangeArrowheads="1"/>
            </p:cNvSpPr>
            <p:nvPr/>
          </p:nvSpPr>
          <p:spPr bwMode="auto">
            <a:xfrm>
              <a:off x="2518"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2" name="AutoShape 6"/>
            <p:cNvSpPr>
              <a:spLocks noChangeArrowheads="1"/>
            </p:cNvSpPr>
            <p:nvPr/>
          </p:nvSpPr>
          <p:spPr bwMode="auto">
            <a:xfrm>
              <a:off x="1204"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3" name="AutoShape 7"/>
            <p:cNvSpPr>
              <a:spLocks noChangeArrowheads="1"/>
            </p:cNvSpPr>
            <p:nvPr/>
          </p:nvSpPr>
          <p:spPr bwMode="auto">
            <a:xfrm>
              <a:off x="2201"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4" name="AutoShape 8"/>
            <p:cNvSpPr>
              <a:spLocks noChangeArrowheads="1"/>
            </p:cNvSpPr>
            <p:nvPr/>
          </p:nvSpPr>
          <p:spPr bwMode="auto">
            <a:xfrm>
              <a:off x="3153"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5" name="AutoShape 9"/>
            <p:cNvSpPr>
              <a:spLocks noChangeArrowheads="1"/>
            </p:cNvSpPr>
            <p:nvPr/>
          </p:nvSpPr>
          <p:spPr bwMode="auto">
            <a:xfrm>
              <a:off x="2836" y="2039"/>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6" name="AutoShape 10"/>
            <p:cNvSpPr>
              <a:spLocks noChangeArrowheads="1"/>
            </p:cNvSpPr>
            <p:nvPr/>
          </p:nvSpPr>
          <p:spPr bwMode="auto">
            <a:xfrm>
              <a:off x="1521"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7" name="AutoShape 11"/>
            <p:cNvSpPr>
              <a:spLocks noChangeArrowheads="1"/>
            </p:cNvSpPr>
            <p:nvPr/>
          </p:nvSpPr>
          <p:spPr bwMode="auto">
            <a:xfrm>
              <a:off x="1839" y="2039"/>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8" name="AutoShape 12"/>
            <p:cNvSpPr>
              <a:spLocks noChangeArrowheads="1"/>
            </p:cNvSpPr>
            <p:nvPr/>
          </p:nvSpPr>
          <p:spPr bwMode="auto">
            <a:xfrm>
              <a:off x="2246"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89" name="AutoShape 13"/>
            <p:cNvSpPr>
              <a:spLocks noChangeArrowheads="1"/>
            </p:cNvSpPr>
            <p:nvPr/>
          </p:nvSpPr>
          <p:spPr bwMode="auto">
            <a:xfrm>
              <a:off x="3878"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0" name="AutoShape 14"/>
            <p:cNvSpPr>
              <a:spLocks noChangeArrowheads="1"/>
            </p:cNvSpPr>
            <p:nvPr/>
          </p:nvSpPr>
          <p:spPr bwMode="auto">
            <a:xfrm>
              <a:off x="2564"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1" name="AutoShape 15"/>
            <p:cNvSpPr>
              <a:spLocks noChangeArrowheads="1"/>
            </p:cNvSpPr>
            <p:nvPr/>
          </p:nvSpPr>
          <p:spPr bwMode="auto">
            <a:xfrm>
              <a:off x="3561"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2" name="AutoShape 16"/>
            <p:cNvSpPr>
              <a:spLocks noChangeArrowheads="1"/>
            </p:cNvSpPr>
            <p:nvPr/>
          </p:nvSpPr>
          <p:spPr bwMode="auto">
            <a:xfrm>
              <a:off x="4513"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3" name="AutoShape 17"/>
            <p:cNvSpPr>
              <a:spLocks noChangeArrowheads="1"/>
            </p:cNvSpPr>
            <p:nvPr/>
          </p:nvSpPr>
          <p:spPr bwMode="auto">
            <a:xfrm>
              <a:off x="4196" y="222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4" name="AutoShape 18"/>
            <p:cNvSpPr>
              <a:spLocks noChangeArrowheads="1"/>
            </p:cNvSpPr>
            <p:nvPr/>
          </p:nvSpPr>
          <p:spPr bwMode="auto">
            <a:xfrm>
              <a:off x="2881"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5" name="AutoShape 19"/>
            <p:cNvSpPr>
              <a:spLocks noChangeArrowheads="1"/>
            </p:cNvSpPr>
            <p:nvPr/>
          </p:nvSpPr>
          <p:spPr bwMode="auto">
            <a:xfrm>
              <a:off x="3199" y="222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6" name="AutoShape 20"/>
            <p:cNvSpPr>
              <a:spLocks noChangeArrowheads="1"/>
            </p:cNvSpPr>
            <p:nvPr/>
          </p:nvSpPr>
          <p:spPr bwMode="auto">
            <a:xfrm>
              <a:off x="1658"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7" name="AutoShape 21"/>
            <p:cNvSpPr>
              <a:spLocks noChangeArrowheads="1"/>
            </p:cNvSpPr>
            <p:nvPr/>
          </p:nvSpPr>
          <p:spPr bwMode="auto">
            <a:xfrm>
              <a:off x="3290"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8" name="AutoShape 22"/>
            <p:cNvSpPr>
              <a:spLocks noChangeArrowheads="1"/>
            </p:cNvSpPr>
            <p:nvPr/>
          </p:nvSpPr>
          <p:spPr bwMode="auto">
            <a:xfrm>
              <a:off x="1976"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399" name="AutoShape 23"/>
            <p:cNvSpPr>
              <a:spLocks noChangeArrowheads="1"/>
            </p:cNvSpPr>
            <p:nvPr/>
          </p:nvSpPr>
          <p:spPr bwMode="auto">
            <a:xfrm>
              <a:off x="2973"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0" name="AutoShape 24"/>
            <p:cNvSpPr>
              <a:spLocks noChangeArrowheads="1"/>
            </p:cNvSpPr>
            <p:nvPr/>
          </p:nvSpPr>
          <p:spPr bwMode="auto">
            <a:xfrm>
              <a:off x="3925"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1" name="AutoShape 25"/>
            <p:cNvSpPr>
              <a:spLocks noChangeArrowheads="1"/>
            </p:cNvSpPr>
            <p:nvPr/>
          </p:nvSpPr>
          <p:spPr bwMode="auto">
            <a:xfrm>
              <a:off x="3608" y="2490"/>
              <a:ext cx="272" cy="454"/>
            </a:xfrm>
            <a:prstGeom prst="can">
              <a:avLst>
                <a:gd name="adj" fmla="val 41728"/>
              </a:avLst>
            </a:prstGeom>
            <a:solidFill>
              <a:srgbClr val="9999FF"/>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2" name="AutoShape 26"/>
            <p:cNvSpPr>
              <a:spLocks noChangeArrowheads="1"/>
            </p:cNvSpPr>
            <p:nvPr/>
          </p:nvSpPr>
          <p:spPr bwMode="auto">
            <a:xfrm>
              <a:off x="2293"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sp>
          <p:nvSpPr>
            <p:cNvPr id="15403" name="AutoShape 27"/>
            <p:cNvSpPr>
              <a:spLocks noChangeArrowheads="1"/>
            </p:cNvSpPr>
            <p:nvPr/>
          </p:nvSpPr>
          <p:spPr bwMode="auto">
            <a:xfrm>
              <a:off x="2611" y="2490"/>
              <a:ext cx="272" cy="455"/>
            </a:xfrm>
            <a:prstGeom prst="cube">
              <a:avLst>
                <a:gd name="adj" fmla="val 25000"/>
              </a:avLst>
            </a:prstGeom>
            <a:solidFill>
              <a:srgbClr val="9999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sz="1200">
                <a:solidFill>
                  <a:srgbClr val="484848"/>
                </a:solidFill>
                <a:latin typeface="Arial" pitchFamily="34" charset="0"/>
                <a:ea typeface="HGP創英角ｺﾞｼｯｸUB" pitchFamily="50" charset="-128"/>
                <a:cs typeface="Arial" pitchFamily="34" charset="0"/>
              </a:endParaRPr>
            </a:p>
          </p:txBody>
        </p:sp>
        <p:pic>
          <p:nvPicPr>
            <p:cNvPr id="15404" name="Cloud"/>
            <p:cNvPicPr>
              <a:picLocks noChangeAspect="1" noEditPoints="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2581"/>
              <a:ext cx="3946" cy="1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5"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 y="3306"/>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6" name="Picture 7" descr="j04339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6" y="3443"/>
              <a:ext cx="637" cy="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07" name="Picture 8" descr="j04339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3408"/>
              <a:ext cx="683" cy="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08" name="Text Box 32"/>
            <p:cNvSpPr txBox="1">
              <a:spLocks noChangeArrowheads="1"/>
            </p:cNvSpPr>
            <p:nvPr/>
          </p:nvSpPr>
          <p:spPr bwMode="auto">
            <a:xfrm>
              <a:off x="2069" y="2856"/>
              <a:ext cx="1383" cy="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algn="ctr" eaLnBrk="1" hangingPunct="1"/>
              <a:r>
                <a:rPr lang="ja-JP" altLang="en-US" sz="32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ネットワーク</a:t>
              </a:r>
            </a:p>
            <a:p>
              <a:pPr algn="ctr" eaLnBrk="1" hangingPunct="1"/>
              <a:r>
                <a:rPr lang="ja-JP" altLang="en-US" sz="2400" dirty="0">
                  <a:solidFill>
                    <a:srgbClr val="FFFFFF"/>
                  </a:solidFill>
                  <a:effectLst>
                    <a:glow rad="139700">
                      <a:schemeClr val="accent4">
                        <a:satMod val="175000"/>
                        <a:alpha val="40000"/>
                      </a:schemeClr>
                    </a:glow>
                  </a:effectLst>
                  <a:latin typeface="Arial" pitchFamily="34" charset="0"/>
                  <a:ea typeface="HGP創英角ｺﾞｼｯｸUB" pitchFamily="50" charset="-128"/>
                  <a:cs typeface="Arial" pitchFamily="34" charset="0"/>
                </a:rPr>
                <a:t>（インターネット）</a:t>
              </a:r>
            </a:p>
          </p:txBody>
        </p:sp>
        <p:sp>
          <p:nvSpPr>
            <p:cNvPr id="15409" name="Text Box 33"/>
            <p:cNvSpPr txBox="1">
              <a:spLocks noChangeArrowheads="1"/>
            </p:cNvSpPr>
            <p:nvPr/>
          </p:nvSpPr>
          <p:spPr bwMode="auto">
            <a:xfrm>
              <a:off x="1731" y="2251"/>
              <a:ext cx="1643"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巨大</a:t>
              </a:r>
              <a:r>
                <a:rPr lang="ja-JP" altLang="en-US" dirty="0" smtClean="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なコンピューター</a:t>
              </a:r>
              <a:r>
                <a:rPr lang="ja-JP" altLang="en-US" dirty="0">
                  <a:solidFill>
                    <a:schemeClr val="bg1"/>
                  </a:solidFill>
                  <a:effectLst>
                    <a:glow rad="101600">
                      <a:schemeClr val="accent4">
                        <a:satMod val="175000"/>
                        <a:alpha val="40000"/>
                      </a:schemeClr>
                    </a:glow>
                  </a:effectLst>
                  <a:latin typeface="Arial" pitchFamily="34" charset="0"/>
                  <a:ea typeface="HGP創英角ｺﾞｼｯｸUB" pitchFamily="50" charset="-128"/>
                  <a:cs typeface="Arial" pitchFamily="34" charset="0"/>
                </a:rPr>
                <a:t>・システム群</a:t>
              </a:r>
            </a:p>
          </p:txBody>
        </p:sp>
        <p:sp>
          <p:nvSpPr>
            <p:cNvPr id="15410" name="AutoShape 34"/>
            <p:cNvSpPr>
              <a:spLocks noChangeArrowheads="1"/>
            </p:cNvSpPr>
            <p:nvPr/>
          </p:nvSpPr>
          <p:spPr bwMode="auto">
            <a:xfrm>
              <a:off x="432" y="2039"/>
              <a:ext cx="363" cy="771"/>
            </a:xfrm>
            <a:prstGeom prst="upArrow">
              <a:avLst>
                <a:gd name="adj1" fmla="val 68593"/>
                <a:gd name="adj2" fmla="val 55095"/>
              </a:avLst>
            </a:prstGeom>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向こう側</a:t>
              </a:r>
            </a:p>
          </p:txBody>
        </p:sp>
        <p:sp>
          <p:nvSpPr>
            <p:cNvPr id="15411" name="AutoShape 35"/>
            <p:cNvSpPr>
              <a:spLocks noChangeArrowheads="1"/>
            </p:cNvSpPr>
            <p:nvPr/>
          </p:nvSpPr>
          <p:spPr bwMode="auto">
            <a:xfrm>
              <a:off x="432" y="3265"/>
              <a:ext cx="363" cy="772"/>
            </a:xfrm>
            <a:prstGeom prst="downArrow">
              <a:avLst>
                <a:gd name="adj1" fmla="val 68593"/>
                <a:gd name="adj2" fmla="val 51238"/>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vert="eaVert" wrap="none" anchor="ctr"/>
            <a:lstStyle/>
            <a:p>
              <a:pPr algn="ctr"/>
              <a:r>
                <a:rPr lang="ja-JP" altLang="en-US" sz="1600">
                  <a:solidFill>
                    <a:srgbClr val="FFFFFF"/>
                  </a:solidFill>
                  <a:ea typeface="HGP創英角ｺﾞｼｯｸUB" pitchFamily="50" charset="-128"/>
                  <a:cs typeface="Arial" pitchFamily="34" charset="0"/>
                </a:rPr>
                <a:t>こちら側</a:t>
              </a:r>
            </a:p>
          </p:txBody>
        </p:sp>
        <p:pic>
          <p:nvPicPr>
            <p:cNvPr id="15412" name="Picture 36" descr="MCj042420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4" y="3312"/>
              <a:ext cx="277" cy="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413" name="Picture 37" descr="MCj0432629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2" y="3360"/>
              <a:ext cx="432"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63" name="Rectangle 38"/>
          <p:cNvSpPr>
            <a:spLocks noGrp="1" noChangeArrowheads="1"/>
          </p:cNvSpPr>
          <p:nvPr>
            <p:ph type="title"/>
          </p:nvPr>
        </p:nvSpPr>
        <p:spPr/>
        <p:txBody>
          <a:bodyPr/>
          <a:lstStyle/>
          <a:p>
            <a:pPr eaLnBrk="1" hangingPunct="1"/>
            <a:r>
              <a:rPr lang="ja-JP" altLang="en-US" sz="2800" dirty="0" smtClean="0"/>
              <a:t>クラウド・コンピューティングの起源と</a:t>
            </a:r>
            <a:r>
              <a:rPr lang="en-US" altLang="ja-JP" sz="2800" dirty="0" smtClean="0"/>
              <a:t>Google</a:t>
            </a:r>
            <a:r>
              <a:rPr lang="ja-JP" altLang="en-US" sz="2800" dirty="0" smtClean="0"/>
              <a:t>の定義</a:t>
            </a:r>
          </a:p>
        </p:txBody>
      </p:sp>
      <p:sp>
        <p:nvSpPr>
          <p:cNvPr id="628775" name="AutoShape 39"/>
          <p:cNvSpPr>
            <a:spLocks noChangeArrowheads="1"/>
          </p:cNvSpPr>
          <p:nvPr/>
        </p:nvSpPr>
        <p:spPr bwMode="auto">
          <a:xfrm>
            <a:off x="5480050" y="5156078"/>
            <a:ext cx="3215563" cy="306467"/>
          </a:xfrm>
          <a:prstGeom prst="wedgeRoundRectCallout">
            <a:avLst>
              <a:gd name="adj1" fmla="val -37036"/>
              <a:gd name="adj2" fmla="val 104252"/>
              <a:gd name="adj3" fmla="val 16667"/>
            </a:avLst>
          </a:prstGeom>
          <a:solidFill>
            <a:srgbClr val="008000"/>
          </a:solidFill>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利用する側：自分</a:t>
            </a:r>
            <a:r>
              <a:rPr lang="ja-JP" altLang="en-US" sz="1200" dirty="0">
                <a:solidFill>
                  <a:srgbClr val="FFFFFF"/>
                </a:solidFill>
                <a:ea typeface="HGP創英角ｺﾞｼｯｸUB" pitchFamily="50" charset="-128"/>
                <a:cs typeface="Arial" pitchFamily="34" charset="0"/>
              </a:rPr>
              <a:t>専用</a:t>
            </a:r>
            <a:r>
              <a:rPr lang="ja-JP" altLang="en-US" sz="1200" dirty="0" smtClean="0">
                <a:solidFill>
                  <a:srgbClr val="FFFFFF"/>
                </a:solidFill>
                <a:ea typeface="HGP創英角ｺﾞｼｯｸUB" pitchFamily="50" charset="-128"/>
                <a:cs typeface="Arial" pitchFamily="34" charset="0"/>
              </a:rPr>
              <a:t>のシステム</a:t>
            </a:r>
            <a:endParaRPr lang="ja-JP" altLang="en-US" sz="1200" dirty="0">
              <a:solidFill>
                <a:srgbClr val="FFFFFF"/>
              </a:solidFill>
              <a:ea typeface="HGP創英角ｺﾞｼｯｸUB" pitchFamily="50" charset="-128"/>
              <a:cs typeface="Arial" pitchFamily="34" charset="0"/>
            </a:endParaRPr>
          </a:p>
        </p:txBody>
      </p:sp>
      <p:sp>
        <p:nvSpPr>
          <p:cNvPr id="628779" name="AutoShape 43"/>
          <p:cNvSpPr>
            <a:spLocks noChangeArrowheads="1"/>
          </p:cNvSpPr>
          <p:nvPr/>
        </p:nvSpPr>
        <p:spPr bwMode="auto">
          <a:xfrm>
            <a:off x="5480050" y="3352800"/>
            <a:ext cx="3206749" cy="306467"/>
          </a:xfrm>
          <a:prstGeom prst="wedgeRoundRectCallout">
            <a:avLst>
              <a:gd name="adj1" fmla="val -32680"/>
              <a:gd name="adj2" fmla="val 124108"/>
              <a:gd name="adj3" fmla="val 16667"/>
            </a:avLst>
          </a:prstGeom>
          <a:ln>
            <a:headEnd/>
            <a:tailEnd/>
          </a:ln>
          <a:extLst/>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dirty="0" smtClean="0">
                <a:solidFill>
                  <a:srgbClr val="FFFFFF"/>
                </a:solidFill>
                <a:ea typeface="HGP創英角ｺﾞｼｯｸUB" pitchFamily="50" charset="-128"/>
                <a:cs typeface="Arial" pitchFamily="34" charset="0"/>
              </a:rPr>
              <a:t>提供する側：世界中</a:t>
            </a:r>
            <a:r>
              <a:rPr lang="ja-JP" altLang="en-US" sz="1200" dirty="0">
                <a:solidFill>
                  <a:srgbClr val="FFFFFF"/>
                </a:solidFill>
                <a:ea typeface="HGP創英角ｺﾞｼｯｸUB" pitchFamily="50" charset="-128"/>
                <a:cs typeface="Arial" pitchFamily="34" charset="0"/>
              </a:rPr>
              <a:t>の複数拠点に分散</a:t>
            </a:r>
            <a:r>
              <a:rPr lang="ja-JP" altLang="en-US" sz="1200" dirty="0" smtClean="0">
                <a:solidFill>
                  <a:srgbClr val="FFFFFF"/>
                </a:solidFill>
                <a:ea typeface="HGP創英角ｺﾞｼｯｸUB" pitchFamily="50" charset="-128"/>
                <a:cs typeface="Arial" pitchFamily="34" charset="0"/>
              </a:rPr>
              <a:t>配置</a:t>
            </a:r>
            <a:endParaRPr lang="ja-JP" altLang="en-US" sz="1200" dirty="0">
              <a:solidFill>
                <a:srgbClr val="FFFFFF"/>
              </a:solidFill>
              <a:ea typeface="HGP創英角ｺﾞｼｯｸUB" pitchFamily="50" charset="-128"/>
              <a:cs typeface="Arial" pitchFamily="34" charset="0"/>
            </a:endParaRPr>
          </a:p>
        </p:txBody>
      </p:sp>
      <p:sp>
        <p:nvSpPr>
          <p:cNvPr id="47" name="スライド番号プレースホルダー 2"/>
          <p:cNvSpPr txBox="1">
            <a:spLocks/>
          </p:cNvSpPr>
          <p:nvPr/>
        </p:nvSpPr>
        <p:spPr bwMode="auto">
          <a:xfrm>
            <a:off x="0" y="6400800"/>
            <a:ext cx="1905000" cy="457200"/>
          </a:xfrm>
          <a:prstGeom prst="rect">
            <a:avLst/>
          </a:prstGeom>
          <a:noFill/>
          <a:ln w="9525">
            <a:noFill/>
            <a:miter lim="800000"/>
            <a:headEnd/>
            <a:tailEnd/>
          </a:ln>
        </p:spPr>
        <p:txBody>
          <a:bodyPr/>
          <a:lstStyle/>
          <a:p>
            <a:fld id="{3F26FB40-5F71-4876-A9E8-317E2CF79CAD}" type="slidenum">
              <a:rPr lang="ja-JP" altLang="en-US"/>
              <a:pPr/>
              <a:t>3</a:t>
            </a:fld>
            <a:endParaRPr lang="en-US" altLang="ja-JP" dirty="0"/>
          </a:p>
        </p:txBody>
      </p:sp>
      <p:sp>
        <p:nvSpPr>
          <p:cNvPr id="15378" name="Text Box 42"/>
          <p:cNvSpPr txBox="1">
            <a:spLocks noChangeArrowheads="1"/>
          </p:cNvSpPr>
          <p:nvPr/>
        </p:nvSpPr>
        <p:spPr bwMode="auto">
          <a:xfrm>
            <a:off x="1988344" y="1057738"/>
            <a:ext cx="7079456" cy="1532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lgn="ctr">
                <a:solidFill>
                  <a:srgbClr val="4168A7"/>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1400">
                <a:solidFill>
                  <a:srgbClr val="484848"/>
                </a:solidFill>
                <a:latin typeface="Arial" charset="0"/>
                <a:ea typeface="HG丸ｺﾞｼｯｸM-PRO" pitchFamily="50" charset="-128"/>
              </a:defRPr>
            </a:lvl1pPr>
            <a:lvl2pPr marL="742950" indent="-285750" eaLnBrk="0" hangingPunct="0">
              <a:defRPr sz="1400">
                <a:solidFill>
                  <a:srgbClr val="484848"/>
                </a:solidFill>
                <a:latin typeface="Arial" charset="0"/>
                <a:ea typeface="HG丸ｺﾞｼｯｸM-PRO" pitchFamily="50" charset="-128"/>
              </a:defRPr>
            </a:lvl2pPr>
            <a:lvl3pPr marL="1143000" indent="-228600" eaLnBrk="0" hangingPunct="0">
              <a:defRPr sz="1400">
                <a:solidFill>
                  <a:srgbClr val="484848"/>
                </a:solidFill>
                <a:latin typeface="Arial" charset="0"/>
                <a:ea typeface="HG丸ｺﾞｼｯｸM-PRO" pitchFamily="50" charset="-128"/>
              </a:defRPr>
            </a:lvl3pPr>
            <a:lvl4pPr marL="1600200" indent="-228600" eaLnBrk="0" hangingPunct="0">
              <a:defRPr sz="1400">
                <a:solidFill>
                  <a:srgbClr val="484848"/>
                </a:solidFill>
                <a:latin typeface="Arial" charset="0"/>
                <a:ea typeface="HG丸ｺﾞｼｯｸM-PRO" pitchFamily="50" charset="-128"/>
              </a:defRPr>
            </a:lvl4pPr>
            <a:lvl5pPr marL="2057400" indent="-228600" eaLnBrk="0" hangingPunct="0">
              <a:defRPr sz="14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4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4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4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400">
                <a:solidFill>
                  <a:srgbClr val="484848"/>
                </a:solidFill>
                <a:latin typeface="Arial" charset="0"/>
                <a:ea typeface="HG丸ｺﾞｼｯｸM-PRO" pitchFamily="50" charset="-128"/>
              </a:defRPr>
            </a:lvl9pPr>
          </a:lstStyle>
          <a:p>
            <a:pPr eaLnBrk="1" hangingPunct="1">
              <a:lnSpc>
                <a:spcPct val="120000"/>
              </a:lnSpc>
            </a:pPr>
            <a:r>
              <a:rPr lang="en-US" altLang="ja-JP" b="1" dirty="0">
                <a:effectLst>
                  <a:glow rad="101600">
                    <a:schemeClr val="bg1">
                      <a:alpha val="75000"/>
                    </a:schemeClr>
                  </a:glow>
                </a:effectLst>
                <a:latin typeface="Arial"/>
                <a:ea typeface="ＤＦＰ太丸ゴシック体"/>
                <a:cs typeface="Arial"/>
              </a:rPr>
              <a:t>Google CEO </a:t>
            </a:r>
            <a:r>
              <a:rPr lang="ja-JP" altLang="en-US" b="1" dirty="0">
                <a:effectLst>
                  <a:glow rad="101600">
                    <a:schemeClr val="bg1">
                      <a:alpha val="75000"/>
                    </a:schemeClr>
                  </a:glow>
                </a:effectLst>
                <a:latin typeface="+mj-ea"/>
                <a:ea typeface="+mj-ea"/>
                <a:cs typeface="Arial"/>
              </a:rPr>
              <a:t>エリック・シュミット</a:t>
            </a:r>
            <a:r>
              <a:rPr lang="ja-JP" altLang="en-US" sz="800" dirty="0">
                <a:effectLst>
                  <a:glow rad="101600">
                    <a:schemeClr val="bg1">
                      <a:alpha val="75000"/>
                    </a:schemeClr>
                  </a:glow>
                </a:effectLst>
                <a:latin typeface="+mj-ea"/>
                <a:ea typeface="+mj-ea"/>
                <a:cs typeface="Arial"/>
              </a:rPr>
              <a:t>　</a:t>
            </a:r>
            <a:r>
              <a:rPr lang="en-US" altLang="ja-JP" sz="800" dirty="0" smtClean="0">
                <a:effectLst>
                  <a:glow rad="101600">
                    <a:schemeClr val="bg1">
                      <a:alpha val="75000"/>
                    </a:schemeClr>
                  </a:glow>
                </a:effectLst>
                <a:latin typeface="+mj-ea"/>
                <a:ea typeface="+mj-ea"/>
                <a:cs typeface="Arial"/>
              </a:rPr>
              <a:t>6.Mar.2006, “Search Engine Strategies Conference @ San </a:t>
            </a:r>
            <a:r>
              <a:rPr lang="en-US" altLang="ja-JP" sz="800" dirty="0">
                <a:effectLst>
                  <a:glow rad="101600">
                    <a:schemeClr val="bg1">
                      <a:alpha val="75000"/>
                    </a:schemeClr>
                  </a:glow>
                </a:effectLst>
                <a:latin typeface="+mj-ea"/>
                <a:ea typeface="+mj-ea"/>
                <a:cs typeface="Arial"/>
              </a:rPr>
              <a:t>Jose, </a:t>
            </a:r>
            <a:r>
              <a:rPr lang="en-US" altLang="ja-JP" sz="800" dirty="0" smtClean="0">
                <a:effectLst>
                  <a:glow rad="101600">
                    <a:schemeClr val="bg1">
                      <a:alpha val="75000"/>
                    </a:schemeClr>
                  </a:glow>
                </a:effectLst>
                <a:latin typeface="+mj-ea"/>
                <a:ea typeface="+mj-ea"/>
                <a:cs typeface="Arial"/>
              </a:rPr>
              <a:t>CA</a:t>
            </a:r>
          </a:p>
          <a:p>
            <a:pPr eaLnBrk="1" hangingPunct="1">
              <a:lnSpc>
                <a:spcPct val="120000"/>
              </a:lnSpc>
            </a:pPr>
            <a:r>
              <a:rPr lang="en-US" altLang="ja-JP" sz="800" dirty="0" smtClean="0">
                <a:effectLst>
                  <a:glow rad="101600">
                    <a:schemeClr val="bg1">
                      <a:alpha val="75000"/>
                    </a:schemeClr>
                  </a:glow>
                </a:effectLst>
                <a:latin typeface="Arial"/>
                <a:ea typeface="ＤＦＰ太丸ゴシック体"/>
                <a:cs typeface="Arial"/>
              </a:rPr>
              <a:t> </a:t>
            </a:r>
          </a:p>
          <a:p>
            <a:pPr eaLnBrk="1" hangingPunct="1">
              <a:lnSpc>
                <a:spcPct val="120000"/>
              </a:lnSpc>
              <a:spcBef>
                <a:spcPts val="0"/>
              </a:spcBef>
            </a:pPr>
            <a:r>
              <a:rPr lang="ja-JP" altLang="en-US" dirty="0" smtClean="0">
                <a:effectLst>
                  <a:glow rad="101600">
                    <a:schemeClr val="bg1">
                      <a:alpha val="75000"/>
                    </a:schemeClr>
                  </a:glow>
                </a:effectLst>
                <a:latin typeface="+mj-ea"/>
                <a:ea typeface="+mj-ea"/>
                <a:cs typeface="Arial"/>
              </a:rPr>
              <a:t>データ</a:t>
            </a:r>
            <a:r>
              <a:rPr lang="ja-JP" altLang="en-US" dirty="0">
                <a:effectLst>
                  <a:glow rad="101600">
                    <a:schemeClr val="bg1">
                      <a:alpha val="75000"/>
                    </a:schemeClr>
                  </a:glow>
                </a:effectLst>
                <a:latin typeface="+mj-ea"/>
                <a:ea typeface="+mj-ea"/>
                <a:cs typeface="Arial"/>
              </a:rPr>
              <a:t>もプログラムも、サーバー群の上に置いて</a:t>
            </a:r>
            <a:r>
              <a:rPr lang="ja-JP" altLang="en-US" dirty="0" smtClean="0">
                <a:effectLst>
                  <a:glow rad="101600">
                    <a:schemeClr val="bg1">
                      <a:alpha val="75000"/>
                    </a:schemeClr>
                  </a:glow>
                </a:effectLst>
                <a:latin typeface="+mj-ea"/>
                <a:ea typeface="+mj-ea"/>
                <a:cs typeface="Arial"/>
              </a:rPr>
              <a:t>おこう・・・そう</a:t>
            </a:r>
            <a:r>
              <a:rPr lang="ja-JP" altLang="en-US" dirty="0">
                <a:effectLst>
                  <a:glow rad="101600">
                    <a:schemeClr val="bg1">
                      <a:alpha val="75000"/>
                    </a:schemeClr>
                  </a:glow>
                </a:effectLst>
                <a:latin typeface="+mj-ea"/>
                <a:ea typeface="+mj-ea"/>
                <a:cs typeface="Arial"/>
              </a:rPr>
              <a:t>いったものは、どこ</a:t>
            </a:r>
            <a:r>
              <a:rPr lang="ja-JP" altLang="en-US" dirty="0" smtClean="0">
                <a:effectLst>
                  <a:glow rad="101600">
                    <a:schemeClr val="bg1">
                      <a:alpha val="75000"/>
                    </a:schemeClr>
                  </a:glow>
                </a:effectLst>
                <a:latin typeface="+mj-ea"/>
                <a:ea typeface="+mj-ea"/>
                <a:cs typeface="Arial"/>
              </a:rPr>
              <a:t>か “</a:t>
            </a:r>
            <a:r>
              <a:rPr lang="ja-JP" altLang="en-US" b="1" dirty="0">
                <a:solidFill>
                  <a:srgbClr val="FF6600"/>
                </a:solidFill>
                <a:effectLst>
                  <a:glow rad="101600">
                    <a:schemeClr val="bg1">
                      <a:alpha val="75000"/>
                    </a:schemeClr>
                  </a:glow>
                </a:effectLst>
                <a:latin typeface="+mj-ea"/>
                <a:ea typeface="+mj-ea"/>
                <a:cs typeface="Arial"/>
              </a:rPr>
              <a:t>雲（クラウド）</a:t>
            </a:r>
            <a:r>
              <a:rPr lang="ja-JP" altLang="en-US" dirty="0">
                <a:effectLst>
                  <a:glow rad="101600">
                    <a:schemeClr val="bg1">
                      <a:alpha val="75000"/>
                    </a:schemeClr>
                  </a:glow>
                </a:effectLst>
                <a:latin typeface="+mj-ea"/>
                <a:ea typeface="+mj-ea"/>
                <a:cs typeface="Arial"/>
              </a:rPr>
              <a:t>”の中にあればいい。必要なのは</a:t>
            </a:r>
            <a:r>
              <a:rPr lang="ja-JP" altLang="en-US" dirty="0">
                <a:solidFill>
                  <a:srgbClr val="FF6600"/>
                </a:solidFill>
                <a:effectLst>
                  <a:glow rad="101600">
                    <a:schemeClr val="bg1">
                      <a:alpha val="75000"/>
                    </a:schemeClr>
                  </a:glow>
                </a:effectLst>
                <a:latin typeface="+mj-ea"/>
                <a:ea typeface="+mj-ea"/>
                <a:cs typeface="Arial"/>
              </a:rPr>
              <a:t>ブラウザーとインターネットへのアクセス</a:t>
            </a:r>
            <a:r>
              <a:rPr lang="ja-JP" altLang="en-US" dirty="0">
                <a:effectLst>
                  <a:glow rad="101600">
                    <a:schemeClr val="bg1">
                      <a:alpha val="75000"/>
                    </a:schemeClr>
                  </a:glow>
                </a:effectLst>
                <a:latin typeface="+mj-ea"/>
                <a:ea typeface="+mj-ea"/>
                <a:cs typeface="Arial"/>
              </a:rPr>
              <a:t>。パソコン、マック、携帯電話、ブラックベリー、とにかく手元にある</a:t>
            </a:r>
            <a:r>
              <a:rPr lang="ja-JP" altLang="en-US" dirty="0">
                <a:solidFill>
                  <a:srgbClr val="FF6600"/>
                </a:solidFill>
                <a:effectLst>
                  <a:glow rad="101600">
                    <a:schemeClr val="bg1">
                      <a:alpha val="75000"/>
                    </a:schemeClr>
                  </a:glow>
                </a:effectLst>
                <a:latin typeface="+mj-ea"/>
                <a:ea typeface="+mj-ea"/>
                <a:cs typeface="Arial"/>
              </a:rPr>
              <a:t>どんな端末から</a:t>
            </a:r>
            <a:r>
              <a:rPr lang="ja-JP" altLang="en-US" dirty="0" smtClean="0">
                <a:solidFill>
                  <a:srgbClr val="FF6600"/>
                </a:solidFill>
                <a:effectLst>
                  <a:glow rad="101600">
                    <a:schemeClr val="bg1">
                      <a:alpha val="75000"/>
                    </a:schemeClr>
                  </a:glow>
                </a:effectLst>
                <a:latin typeface="+mj-ea"/>
                <a:ea typeface="+mj-ea"/>
                <a:cs typeface="Arial"/>
              </a:rPr>
              <a:t>でも</a:t>
            </a:r>
            <a:r>
              <a:rPr lang="ja-JP" altLang="en-US" dirty="0" smtClean="0">
                <a:effectLst>
                  <a:glow rad="101600">
                    <a:schemeClr val="bg1">
                      <a:alpha val="75000"/>
                    </a:schemeClr>
                  </a:glow>
                </a:effectLst>
                <a:latin typeface="+mj-ea"/>
                <a:ea typeface="+mj-ea"/>
                <a:cs typeface="Arial"/>
              </a:rPr>
              <a:t>使える・・・データ</a:t>
            </a:r>
            <a:r>
              <a:rPr lang="ja-JP" altLang="en-US" dirty="0">
                <a:effectLst>
                  <a:glow rad="101600">
                    <a:schemeClr val="bg1">
                      <a:alpha val="75000"/>
                    </a:schemeClr>
                  </a:glow>
                </a:effectLst>
                <a:latin typeface="+mj-ea"/>
                <a:ea typeface="+mj-ea"/>
                <a:cs typeface="Arial"/>
              </a:rPr>
              <a:t>もデータ処理も、その他あれやこれやもみんな</a:t>
            </a:r>
            <a:r>
              <a:rPr lang="ja-JP" altLang="en-US" dirty="0" smtClean="0">
                <a:effectLst>
                  <a:glow rad="101600">
                    <a:schemeClr val="bg1">
                      <a:alpha val="75000"/>
                    </a:schemeClr>
                  </a:glow>
                </a:effectLst>
                <a:latin typeface="+mj-ea"/>
                <a:ea typeface="+mj-ea"/>
                <a:cs typeface="Arial"/>
              </a:rPr>
              <a:t>サーバーに、だ。</a:t>
            </a:r>
            <a:endParaRPr lang="ja-JP" altLang="en-US" sz="1200" dirty="0">
              <a:effectLst>
                <a:glow rad="101600">
                  <a:schemeClr val="bg1">
                    <a:alpha val="75000"/>
                  </a:schemeClr>
                </a:glow>
              </a:effectLst>
              <a:latin typeface="+mj-ea"/>
              <a:ea typeface="+mj-ea"/>
              <a:cs typeface="Arial"/>
            </a:endParaRPr>
          </a:p>
        </p:txBody>
      </p:sp>
      <p:sp>
        <p:nvSpPr>
          <p:cNvPr id="2" name="正方形/長方形 1"/>
          <p:cNvSpPr/>
          <p:nvPr/>
        </p:nvSpPr>
        <p:spPr>
          <a:xfrm>
            <a:off x="6354749" y="6397467"/>
            <a:ext cx="2789251" cy="230832"/>
          </a:xfrm>
          <a:prstGeom prst="rect">
            <a:avLst/>
          </a:prstGeom>
        </p:spPr>
        <p:txBody>
          <a:bodyPr wrap="none">
            <a:spAutoFit/>
          </a:bodyPr>
          <a:lstStyle/>
          <a:p>
            <a:r>
              <a:rPr lang="en-US" altLang="ja-JP" sz="900" dirty="0">
                <a:solidFill>
                  <a:schemeClr val="accent6">
                    <a:lumMod val="60000"/>
                    <a:lumOff val="40000"/>
                  </a:schemeClr>
                </a:solidFill>
              </a:rPr>
              <a:t>http://</a:t>
            </a:r>
            <a:r>
              <a:rPr lang="en-US" altLang="ja-JP" sz="900" dirty="0" err="1">
                <a:solidFill>
                  <a:schemeClr val="accent6">
                    <a:lumMod val="60000"/>
                    <a:lumOff val="40000"/>
                  </a:schemeClr>
                </a:solidFill>
              </a:rPr>
              <a:t>www.google.com</a:t>
            </a:r>
            <a:r>
              <a:rPr lang="en-US" altLang="ja-JP" sz="900" dirty="0">
                <a:solidFill>
                  <a:schemeClr val="accent6">
                    <a:lumMod val="60000"/>
                    <a:lumOff val="40000"/>
                  </a:schemeClr>
                </a:solidFill>
              </a:rPr>
              <a:t>/press/podium/ses2006.html</a:t>
            </a:r>
            <a:endParaRPr lang="ja-JP" altLang="en-US" sz="900" dirty="0">
              <a:solidFill>
                <a:schemeClr val="accent6">
                  <a:lumMod val="60000"/>
                  <a:lumOff val="40000"/>
                </a:schemeClr>
              </a:solidFill>
            </a:endParaRPr>
          </a:p>
        </p:txBody>
      </p:sp>
    </p:spTree>
    <p:extLst>
      <p:ext uri="{BB962C8B-B14F-4D97-AF65-F5344CB8AC3E}">
        <p14:creationId xmlns:p14="http://schemas.microsoft.com/office/powerpoint/2010/main" val="3565722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61307" y="3015763"/>
            <a:ext cx="7160293" cy="1677255"/>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957006" y="3190472"/>
            <a:ext cx="341289" cy="550466"/>
          </a:xfrm>
          <a:prstGeom prst="rect">
            <a:avLst/>
          </a:prstGeom>
        </p:spPr>
      </p:pic>
      <p:sp>
        <p:nvSpPr>
          <p:cNvPr id="8" name="角丸四角形 7"/>
          <p:cNvSpPr/>
          <p:nvPr/>
        </p:nvSpPr>
        <p:spPr>
          <a:xfrm>
            <a:off x="4663330"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9" name="角丸四角形 8"/>
          <p:cNvSpPr/>
          <p:nvPr/>
        </p:nvSpPr>
        <p:spPr>
          <a:xfrm>
            <a:off x="6138767"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温度センサ</a:t>
            </a:r>
            <a:endParaRPr kumimoji="1" lang="ja-JP" altLang="en-US" sz="1200" dirty="0">
              <a:solidFill>
                <a:srgbClr val="FFFFFF"/>
              </a:solidFill>
              <a:latin typeface="ＭＳ Ｐゴシック"/>
              <a:ea typeface="ＭＳ Ｐゴシック"/>
              <a:cs typeface="ＭＳ Ｐゴシック"/>
            </a:endParaRPr>
          </a:p>
        </p:txBody>
      </p:sp>
      <p:sp>
        <p:nvSpPr>
          <p:cNvPr id="10" name="角丸四角形 9"/>
          <p:cNvSpPr/>
          <p:nvPr/>
        </p:nvSpPr>
        <p:spPr>
          <a:xfrm>
            <a:off x="6138767"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GPS</a:t>
            </a:r>
            <a:endParaRPr kumimoji="1" lang="ja-JP" altLang="en-US" sz="1200" dirty="0">
              <a:solidFill>
                <a:srgbClr val="FFFFFF"/>
              </a:solidFill>
              <a:latin typeface="ＭＳ Ｐゴシック"/>
              <a:ea typeface="ＭＳ Ｐゴシック"/>
              <a:cs typeface="ＭＳ Ｐゴシック"/>
            </a:endParaRPr>
          </a:p>
        </p:txBody>
      </p:sp>
      <p:sp>
        <p:nvSpPr>
          <p:cNvPr id="11" name="角丸四角形 10"/>
          <p:cNvSpPr/>
          <p:nvPr/>
        </p:nvSpPr>
        <p:spPr>
          <a:xfrm>
            <a:off x="4663330"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ジャイロセンサ</a:t>
            </a: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4663330"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照度センサ</a:t>
            </a:r>
            <a:endParaRPr kumimoji="1" lang="ja-JP" altLang="en-US" sz="1200" dirty="0">
              <a:solidFill>
                <a:srgbClr val="FFFFFF"/>
              </a:solidFill>
              <a:latin typeface="ＭＳ Ｐゴシック"/>
              <a:ea typeface="ＭＳ Ｐゴシック"/>
              <a:cs typeface="ＭＳ Ｐゴシック"/>
            </a:endParaRPr>
          </a:p>
        </p:txBody>
      </p:sp>
      <p:sp>
        <p:nvSpPr>
          <p:cNvPr id="13" name="角丸四角形 12"/>
          <p:cNvSpPr/>
          <p:nvPr/>
        </p:nvSpPr>
        <p:spPr>
          <a:xfrm>
            <a:off x="6138767"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地磁気センサ</a:t>
            </a: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3187972" y="3147122"/>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圧力センサ</a:t>
            </a:r>
            <a:endParaRPr kumimoji="1" lang="ja-JP" altLang="en-US" sz="1200" dirty="0">
              <a:solidFill>
                <a:srgbClr val="FFFFFF"/>
              </a:solidFill>
              <a:latin typeface="ＭＳ Ｐゴシック"/>
              <a:ea typeface="ＭＳ Ｐゴシック"/>
              <a:cs typeface="ＭＳ Ｐゴシック"/>
            </a:endParaRPr>
          </a:p>
        </p:txBody>
      </p:sp>
      <p:sp>
        <p:nvSpPr>
          <p:cNvPr id="15" name="角丸四角形 14"/>
          <p:cNvSpPr/>
          <p:nvPr/>
        </p:nvSpPr>
        <p:spPr>
          <a:xfrm>
            <a:off x="3187971" y="36174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近接センサ</a:t>
            </a:r>
            <a:endParaRPr kumimoji="1" lang="ja-JP" altLang="en-US" sz="1200" dirty="0">
              <a:solidFill>
                <a:srgbClr val="FFFFFF"/>
              </a:solidFill>
              <a:latin typeface="ＭＳ Ｐゴシック"/>
              <a:ea typeface="ＭＳ Ｐゴシック"/>
              <a:cs typeface="ＭＳ Ｐゴシック"/>
            </a:endParaRPr>
          </a:p>
        </p:txBody>
      </p:sp>
      <p:sp>
        <p:nvSpPr>
          <p:cNvPr id="16" name="角丸四角形 15"/>
          <p:cNvSpPr/>
          <p:nvPr/>
        </p:nvSpPr>
        <p:spPr>
          <a:xfrm>
            <a:off x="3187972" y="409364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カメラ</a:t>
            </a:r>
            <a:endParaRPr kumimoji="1" lang="ja-JP" altLang="en-US" sz="1200" dirty="0">
              <a:solidFill>
                <a:srgbClr val="FFFFFF"/>
              </a:solidFill>
              <a:latin typeface="ＭＳ Ｐゴシック"/>
              <a:ea typeface="ＭＳ Ｐゴシック"/>
              <a:cs typeface="ＭＳ Ｐゴシック"/>
            </a:endParaRPr>
          </a:p>
        </p:txBody>
      </p:sp>
      <p:sp>
        <p:nvSpPr>
          <p:cNvPr id="18" name="U ターン矢印 17"/>
          <p:cNvSpPr/>
          <p:nvPr/>
        </p:nvSpPr>
        <p:spPr>
          <a:xfrm rot="5400000">
            <a:off x="6898425" y="2330665"/>
            <a:ext cx="2681402"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1" name="図 20"/>
          <p:cNvPicPr>
            <a:picLocks noChangeAspect="1"/>
          </p:cNvPicPr>
          <p:nvPr/>
        </p:nvPicPr>
        <p:blipFill>
          <a:blip r:embed="rId4">
            <a:clrChange>
              <a:clrFrom>
                <a:srgbClr val="FFFFFF"/>
              </a:clrFrom>
              <a:clrTo>
                <a:srgbClr val="FFFFFF">
                  <a:alpha val="0"/>
                </a:srgbClr>
              </a:clrTo>
            </a:clrChange>
          </a:blip>
          <a:stretch>
            <a:fillRect/>
          </a:stretch>
        </p:blipFill>
        <p:spPr>
          <a:xfrm>
            <a:off x="1032123" y="3147122"/>
            <a:ext cx="679541" cy="593816"/>
          </a:xfrm>
          <a:prstGeom prst="rect">
            <a:avLst/>
          </a:prstGeom>
        </p:spPr>
      </p:pic>
      <p:sp>
        <p:nvSpPr>
          <p:cNvPr id="22" name="角丸四角形 21"/>
          <p:cNvSpPr/>
          <p:nvPr/>
        </p:nvSpPr>
        <p:spPr>
          <a:xfrm>
            <a:off x="561307" y="4774713"/>
            <a:ext cx="7160293" cy="1677255"/>
          </a:xfrm>
          <a:prstGeom prst="roundRect">
            <a:avLst>
              <a:gd name="adj" fmla="val 0"/>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角丸四角形 22"/>
          <p:cNvSpPr/>
          <p:nvPr/>
        </p:nvSpPr>
        <p:spPr>
          <a:xfrm>
            <a:off x="4663331"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脳波センサ</a:t>
            </a:r>
            <a:endParaRPr kumimoji="1" lang="ja-JP" altLang="en-US" sz="1200" dirty="0">
              <a:solidFill>
                <a:srgbClr val="FFFFFF"/>
              </a:solidFill>
              <a:latin typeface="ＭＳ Ｐゴシック"/>
              <a:ea typeface="ＭＳ Ｐゴシック"/>
              <a:cs typeface="ＭＳ Ｐゴシック"/>
            </a:endParaRPr>
          </a:p>
        </p:txBody>
      </p:sp>
      <p:sp>
        <p:nvSpPr>
          <p:cNvPr id="24" name="角丸四角形 23"/>
          <p:cNvSpPr/>
          <p:nvPr/>
        </p:nvSpPr>
        <p:spPr>
          <a:xfrm>
            <a:off x="6138768" y="54017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加速度センサ</a:t>
            </a: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6138768" y="5877991"/>
            <a:ext cx="1419893" cy="401934"/>
          </a:xfrm>
          <a:prstGeom prst="roundRect">
            <a:avLst>
              <a:gd name="adj"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cs typeface="ＭＳ Ｐゴシック"/>
              </a:rPr>
              <a:t>カメラ</a:t>
            </a:r>
            <a:endParaRPr lang="ja-JP" altLang="en-US" sz="1200" dirty="0">
              <a:solidFill>
                <a:srgbClr val="FFFFFF"/>
              </a:solidFill>
              <a:latin typeface="ＭＳ Ｐゴシック"/>
              <a:cs typeface="ＭＳ Ｐゴシック"/>
            </a:endParaRPr>
          </a:p>
        </p:txBody>
      </p:sp>
      <p:sp>
        <p:nvSpPr>
          <p:cNvPr id="26" name="角丸四角形 25"/>
          <p:cNvSpPr/>
          <p:nvPr/>
        </p:nvSpPr>
        <p:spPr>
          <a:xfrm>
            <a:off x="4663331"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眼球運動センサ</a:t>
            </a:r>
            <a:endParaRPr kumimoji="1" lang="ja-JP" altLang="en-US" sz="1200" dirty="0">
              <a:solidFill>
                <a:srgbClr val="FFFFFF"/>
              </a:solidFill>
              <a:latin typeface="ＭＳ Ｐゴシック"/>
              <a:ea typeface="ＭＳ Ｐゴシック"/>
              <a:cs typeface="ＭＳ Ｐゴシック"/>
            </a:endParaRPr>
          </a:p>
        </p:txBody>
      </p:sp>
      <p:sp>
        <p:nvSpPr>
          <p:cNvPr id="27" name="角丸四角形 26"/>
          <p:cNvSpPr/>
          <p:nvPr/>
        </p:nvSpPr>
        <p:spPr>
          <a:xfrm>
            <a:off x="4663331"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血圧センサ</a:t>
            </a:r>
            <a:endParaRPr kumimoji="1" lang="ja-JP" altLang="en-US" sz="1200" dirty="0">
              <a:solidFill>
                <a:srgbClr val="FFFFFF"/>
              </a:solidFill>
              <a:latin typeface="ＭＳ Ｐゴシック"/>
              <a:ea typeface="ＭＳ Ｐゴシック"/>
              <a:cs typeface="ＭＳ Ｐゴシック"/>
            </a:endParaRPr>
          </a:p>
        </p:txBody>
      </p:sp>
      <p:sp>
        <p:nvSpPr>
          <p:cNvPr id="28" name="角丸四角形 27"/>
          <p:cNvSpPr/>
          <p:nvPr/>
        </p:nvSpPr>
        <p:spPr>
          <a:xfrm>
            <a:off x="6138768"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血糖値センサ</a:t>
            </a: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3187973" y="4931472"/>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心拍センサ</a:t>
            </a: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3187972" y="54017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発汗</a:t>
            </a:r>
            <a:r>
              <a:rPr kumimoji="1" lang="ja-JP" altLang="en-US" sz="1200" dirty="0" smtClean="0">
                <a:solidFill>
                  <a:srgbClr val="FFFFFF"/>
                </a:solidFill>
                <a:latin typeface="ＭＳ Ｐゴシック"/>
                <a:ea typeface="ＭＳ Ｐゴシック"/>
                <a:cs typeface="ＭＳ Ｐゴシック"/>
              </a:rPr>
              <a:t>センサ</a:t>
            </a:r>
            <a:endParaRPr kumimoji="1" lang="ja-JP" altLang="en-US" sz="1200" dirty="0">
              <a:solidFill>
                <a:srgbClr val="FFFFFF"/>
              </a:solidFill>
              <a:latin typeface="ＭＳ Ｐゴシック"/>
              <a:ea typeface="ＭＳ Ｐゴシック"/>
              <a:cs typeface="ＭＳ Ｐゴシック"/>
            </a:endParaRPr>
          </a:p>
        </p:txBody>
      </p:sp>
      <p:sp>
        <p:nvSpPr>
          <p:cNvPr id="31" name="角丸四角形 30"/>
          <p:cNvSpPr/>
          <p:nvPr/>
        </p:nvSpPr>
        <p:spPr>
          <a:xfrm>
            <a:off x="3187973" y="5877991"/>
            <a:ext cx="1419893" cy="401934"/>
          </a:xfrm>
          <a:prstGeom prst="roundRect">
            <a:avLst>
              <a:gd name="adj" fmla="val 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体温センサ</a:t>
            </a:r>
            <a:endParaRPr kumimoji="1" lang="ja-JP" altLang="en-US" sz="1200" dirty="0">
              <a:solidFill>
                <a:srgbClr val="FFFFFF"/>
              </a:solidFill>
              <a:latin typeface="ＭＳ Ｐゴシック"/>
              <a:ea typeface="ＭＳ Ｐゴシック"/>
              <a:cs typeface="ＭＳ Ｐゴシック"/>
            </a:endParaRPr>
          </a:p>
        </p:txBody>
      </p:sp>
      <p:grpSp>
        <p:nvGrpSpPr>
          <p:cNvPr id="35" name="図形グループ 34"/>
          <p:cNvGrpSpPr/>
          <p:nvPr/>
        </p:nvGrpSpPr>
        <p:grpSpPr>
          <a:xfrm>
            <a:off x="2042988" y="4981314"/>
            <a:ext cx="190500" cy="405090"/>
            <a:chOff x="5118100" y="4941610"/>
            <a:chExt cx="190500" cy="405090"/>
          </a:xfrm>
        </p:grpSpPr>
        <p:sp>
          <p:nvSpPr>
            <p:cNvPr id="36" name="正方形/長方形 35"/>
            <p:cNvSpPr/>
            <p:nvPr/>
          </p:nvSpPr>
          <p:spPr>
            <a:xfrm>
              <a:off x="5156200" y="4941610"/>
              <a:ext cx="107950" cy="8441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5156200" y="5184777"/>
              <a:ext cx="107950" cy="161923"/>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角丸四角形 37"/>
            <p:cNvSpPr/>
            <p:nvPr/>
          </p:nvSpPr>
          <p:spPr>
            <a:xfrm>
              <a:off x="5118100" y="5026028"/>
              <a:ext cx="190500" cy="15875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a:off x="1144535" y="5111131"/>
            <a:ext cx="441102" cy="177800"/>
            <a:chOff x="4715098" y="3962400"/>
            <a:chExt cx="441102" cy="177800"/>
          </a:xfrm>
        </p:grpSpPr>
        <p:sp>
          <p:nvSpPr>
            <p:cNvPr id="40" name="角丸四角形 39"/>
            <p:cNvSpPr/>
            <p:nvPr/>
          </p:nvSpPr>
          <p:spPr>
            <a:xfrm>
              <a:off x="4715098" y="3962400"/>
              <a:ext cx="441102" cy="58091"/>
            </a:xfrm>
            <a:prstGeom prst="round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角丸四角形 40"/>
            <p:cNvSpPr/>
            <p:nvPr/>
          </p:nvSpPr>
          <p:spPr>
            <a:xfrm>
              <a:off x="4735624"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角丸四角形 41"/>
            <p:cNvSpPr/>
            <p:nvPr/>
          </p:nvSpPr>
          <p:spPr>
            <a:xfrm>
              <a:off x="4950049" y="4019550"/>
              <a:ext cx="168051" cy="120650"/>
            </a:xfrm>
            <a:prstGeom prst="roundRect">
              <a:avLst/>
            </a:prstGeom>
            <a:solidFill>
              <a:schemeClr val="bg1"/>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テキスト ボックス 1"/>
          <p:cNvSpPr txBox="1"/>
          <p:nvPr/>
        </p:nvSpPr>
        <p:spPr>
          <a:xfrm>
            <a:off x="949713" y="3740937"/>
            <a:ext cx="1269097" cy="830997"/>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モバイル</a:t>
            </a:r>
            <a:endParaRPr kumimoji="1"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3" name="テキスト ボックス 42"/>
          <p:cNvSpPr txBox="1"/>
          <p:nvPr/>
        </p:nvSpPr>
        <p:spPr>
          <a:xfrm>
            <a:off x="949713" y="5403679"/>
            <a:ext cx="1770437" cy="830997"/>
          </a:xfrm>
          <a:prstGeom prst="rect">
            <a:avLst/>
          </a:prstGeom>
          <a:noFill/>
        </p:spPr>
        <p:txBody>
          <a:bodyPr wrap="none" rtlCol="0">
            <a:spAutoFit/>
          </a:bodyPr>
          <a:lstStyle/>
          <a:p>
            <a:r>
              <a:rPr lang="ja-JP" altLang="en-US" sz="2400" dirty="0" smtClean="0">
                <a:latin typeface="HGP創英角ｺﾞｼｯｸUB"/>
                <a:ea typeface="HGP創英角ｺﾞｼｯｸUB"/>
                <a:cs typeface="HGP創英角ｺﾞｼｯｸUB"/>
              </a:rPr>
              <a:t>ウェアラブル</a:t>
            </a:r>
            <a:endParaRPr lang="en-US" altLang="ja-JP" sz="2400" dirty="0" smtClean="0">
              <a:latin typeface="HGP創英角ｺﾞｼｯｸUB"/>
              <a:ea typeface="HGP創英角ｺﾞｼｯｸUB"/>
              <a:cs typeface="HGP創英角ｺﾞｼｯｸUB"/>
            </a:endParaRPr>
          </a:p>
          <a:p>
            <a:r>
              <a:rPr lang="ja-JP" altLang="en-US" sz="2400" dirty="0" smtClean="0">
                <a:latin typeface="HGP創英角ｺﾞｼｯｸUB"/>
                <a:ea typeface="HGP創英角ｺﾞｼｯｸUB"/>
                <a:cs typeface="HGP創英角ｺﾞｼｯｸUB"/>
              </a:rPr>
              <a:t>デバイス</a:t>
            </a:r>
            <a:endParaRPr kumimoji="1" lang="ja-JP" altLang="en-US" sz="2400" dirty="0">
              <a:latin typeface="HGP創英角ｺﾞｼｯｸUB"/>
              <a:ea typeface="HGP創英角ｺﾞｼｯｸUB"/>
              <a:cs typeface="HGP創英角ｺﾞｼｯｸUB"/>
            </a:endParaRPr>
          </a:p>
        </p:txBody>
      </p:sp>
      <p:sp>
        <p:nvSpPr>
          <p:cNvPr id="44" name="角丸四角形 43"/>
          <p:cNvSpPr/>
          <p:nvPr/>
        </p:nvSpPr>
        <p:spPr>
          <a:xfrm>
            <a:off x="561307" y="2293525"/>
            <a:ext cx="7160293" cy="596364"/>
          </a:xfrm>
          <a:prstGeom prst="roundRect">
            <a:avLst>
              <a:gd name="adj" fmla="val 5000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rgbClr val="FFFFFF"/>
                </a:solidFill>
                <a:latin typeface="HGP創英角ｺﾞｼｯｸUB"/>
                <a:ea typeface="HGP創英角ｺﾞｼｯｸUB"/>
                <a:cs typeface="HGP創英角ｺﾞｼｯｸUB"/>
              </a:rPr>
              <a:t>インターネット</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45" name="角丸四角形 44"/>
          <p:cNvSpPr/>
          <p:nvPr/>
        </p:nvSpPr>
        <p:spPr>
          <a:xfrm>
            <a:off x="561307" y="921654"/>
            <a:ext cx="7160293" cy="1244064"/>
          </a:xfrm>
          <a:prstGeom prst="roundRect">
            <a:avLst>
              <a:gd name="adj" fmla="val 0"/>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 name="グループ化 19"/>
          <p:cNvGrpSpPr/>
          <p:nvPr/>
        </p:nvGrpSpPr>
        <p:grpSpPr>
          <a:xfrm>
            <a:off x="2370251" y="989754"/>
            <a:ext cx="1956725" cy="1106341"/>
            <a:chOff x="2209610" y="989754"/>
            <a:chExt cx="1956725" cy="1106341"/>
          </a:xfrm>
        </p:grpSpPr>
        <p:sp>
          <p:nvSpPr>
            <p:cNvPr id="46" name="フローチャート: 磁気ディスク 45"/>
            <p:cNvSpPr/>
            <p:nvPr/>
          </p:nvSpPr>
          <p:spPr>
            <a:xfrm>
              <a:off x="2209610" y="998838"/>
              <a:ext cx="1956725" cy="1097257"/>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7" name="図 46"/>
            <p:cNvPicPr>
              <a:picLocks noChangeAspect="1"/>
            </p:cNvPicPr>
            <p:nvPr/>
          </p:nvPicPr>
          <p:blipFill>
            <a:blip r:embed="rId5">
              <a:clrChange>
                <a:clrFrom>
                  <a:srgbClr val="FEFEFE"/>
                </a:clrFrom>
                <a:clrTo>
                  <a:srgbClr val="FEFEFE">
                    <a:alpha val="0"/>
                  </a:srgbClr>
                </a:clrTo>
              </a:clrChange>
            </a:blip>
            <a:stretch>
              <a:fillRect/>
            </a:stretch>
          </p:blipFill>
          <p:spPr>
            <a:xfrm>
              <a:off x="3503847" y="1319600"/>
              <a:ext cx="428498" cy="351820"/>
            </a:xfrm>
            <a:prstGeom prst="rect">
              <a:avLst/>
            </a:prstGeom>
          </p:spPr>
        </p:pic>
        <p:pic>
          <p:nvPicPr>
            <p:cNvPr id="48" name="図 47"/>
            <p:cNvPicPr>
              <a:picLocks noChangeAspect="1"/>
            </p:cNvPicPr>
            <p:nvPr/>
          </p:nvPicPr>
          <p:blipFill>
            <a:blip r:embed="rId6">
              <a:clrChange>
                <a:clrFrom>
                  <a:srgbClr val="FEFEFE"/>
                </a:clrFrom>
                <a:clrTo>
                  <a:srgbClr val="FEFEFE">
                    <a:alpha val="0"/>
                  </a:srgbClr>
                </a:clrTo>
              </a:clrChange>
            </a:blip>
            <a:stretch>
              <a:fillRect/>
            </a:stretch>
          </p:blipFill>
          <p:spPr>
            <a:xfrm>
              <a:off x="3557973" y="1654306"/>
              <a:ext cx="374372" cy="360841"/>
            </a:xfrm>
            <a:prstGeom prst="rect">
              <a:avLst/>
            </a:prstGeom>
          </p:spPr>
        </p:pic>
        <p:pic>
          <p:nvPicPr>
            <p:cNvPr id="49" name="図 48"/>
            <p:cNvPicPr>
              <a:picLocks noChangeAspect="1"/>
            </p:cNvPicPr>
            <p:nvPr/>
          </p:nvPicPr>
          <p:blipFill>
            <a:blip r:embed="rId7">
              <a:clrChange>
                <a:clrFrom>
                  <a:srgbClr val="FEFEFE"/>
                </a:clrFrom>
                <a:clrTo>
                  <a:srgbClr val="FEFEFE">
                    <a:alpha val="0"/>
                  </a:srgbClr>
                </a:clrTo>
              </a:clrChange>
            </a:blip>
            <a:stretch>
              <a:fillRect/>
            </a:stretch>
          </p:blipFill>
          <p:spPr>
            <a:xfrm>
              <a:off x="2353516" y="1359086"/>
              <a:ext cx="460071" cy="333777"/>
            </a:xfrm>
            <a:prstGeom prst="rect">
              <a:avLst/>
            </a:prstGeom>
          </p:spPr>
        </p:pic>
        <p:pic>
          <p:nvPicPr>
            <p:cNvPr id="50" name="図 49"/>
            <p:cNvPicPr>
              <a:picLocks noChangeAspect="1"/>
            </p:cNvPicPr>
            <p:nvPr/>
          </p:nvPicPr>
          <p:blipFill>
            <a:blip r:embed="rId8">
              <a:clrChange>
                <a:clrFrom>
                  <a:srgbClr val="FEFEFE"/>
                </a:clrFrom>
                <a:clrTo>
                  <a:srgbClr val="FEFEFE">
                    <a:alpha val="0"/>
                  </a:srgbClr>
                </a:clrTo>
              </a:clrChange>
            </a:blip>
            <a:stretch>
              <a:fillRect/>
            </a:stretch>
          </p:blipFill>
          <p:spPr>
            <a:xfrm>
              <a:off x="2448427" y="1683526"/>
              <a:ext cx="401435" cy="360841"/>
            </a:xfrm>
            <a:prstGeom prst="rect">
              <a:avLst/>
            </a:prstGeom>
          </p:spPr>
        </p:pic>
        <p:pic>
          <p:nvPicPr>
            <p:cNvPr id="51" name="図 50"/>
            <p:cNvPicPr>
              <a:picLocks noChangeAspect="1"/>
            </p:cNvPicPr>
            <p:nvPr/>
          </p:nvPicPr>
          <p:blipFill>
            <a:blip r:embed="rId9">
              <a:clrChange>
                <a:clrFrom>
                  <a:srgbClr val="FEFEFE"/>
                </a:clrFrom>
                <a:clrTo>
                  <a:srgbClr val="FEFEFE">
                    <a:alpha val="0"/>
                  </a:srgbClr>
                </a:clrTo>
              </a:clrChange>
            </a:blip>
            <a:stretch>
              <a:fillRect/>
            </a:stretch>
          </p:blipFill>
          <p:spPr>
            <a:xfrm>
              <a:off x="2989758" y="1498698"/>
              <a:ext cx="353820" cy="374038"/>
            </a:xfrm>
            <a:prstGeom prst="rect">
              <a:avLst/>
            </a:prstGeom>
          </p:spPr>
        </p:pic>
        <p:sp>
          <p:nvSpPr>
            <p:cNvPr id="52" name="テキスト ボックス 51"/>
            <p:cNvSpPr txBox="1"/>
            <p:nvPr/>
          </p:nvSpPr>
          <p:spPr>
            <a:xfrm>
              <a:off x="2448427" y="989754"/>
              <a:ext cx="1506542" cy="369332"/>
            </a:xfrm>
            <a:prstGeom prst="rect">
              <a:avLst/>
            </a:prstGeom>
            <a:noFill/>
          </p:spPr>
          <p:txBody>
            <a:bodyPr wrap="none" rtlCol="0">
              <a:spAutoFit/>
            </a:bodyPr>
            <a:lstStyle/>
            <a:p>
              <a:pPr algn="ctr"/>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sp>
        <p:nvSpPr>
          <p:cNvPr id="53" name="角丸四角形 52"/>
          <p:cNvSpPr/>
          <p:nvPr/>
        </p:nvSpPr>
        <p:spPr>
          <a:xfrm>
            <a:off x="4903902" y="1093855"/>
            <a:ext cx="2581943" cy="887839"/>
          </a:xfrm>
          <a:prstGeom prst="roundRect">
            <a:avLst>
              <a:gd name="adj" fmla="val 0"/>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アナリティクス</a:t>
            </a:r>
            <a:endParaRPr kumimoji="1" lang="en-US" altLang="ja-JP" sz="2400" dirty="0" smtClean="0">
              <a:solidFill>
                <a:srgbClr val="FFFFFF"/>
              </a:solidFill>
              <a:latin typeface="ＭＳ Ｐゴシック"/>
              <a:ea typeface="ＭＳ Ｐゴシック"/>
              <a:cs typeface="ＭＳ Ｐゴシック"/>
            </a:endParaRPr>
          </a:p>
          <a:p>
            <a:pPr algn="ctr"/>
            <a:r>
              <a:rPr kumimoji="1" lang="ja-JP" altLang="en-US" sz="1000" dirty="0" smtClean="0">
                <a:solidFill>
                  <a:srgbClr val="FFFFFF"/>
                </a:solidFill>
                <a:latin typeface="ＭＳ Ｐゴシック"/>
                <a:ea typeface="ＭＳ Ｐゴシック"/>
                <a:cs typeface="ＭＳ Ｐゴシック"/>
              </a:rPr>
              <a:t>洞察、知見、ノウハウの発見・抽出</a:t>
            </a:r>
            <a:endParaRPr kumimoji="1" lang="ja-JP" altLang="en-US" sz="1000" dirty="0">
              <a:solidFill>
                <a:srgbClr val="FFFFFF"/>
              </a:solidFill>
              <a:latin typeface="ＭＳ Ｐゴシック"/>
              <a:ea typeface="ＭＳ Ｐゴシック"/>
              <a:cs typeface="ＭＳ Ｐゴシック"/>
            </a:endParaRPr>
          </a:p>
        </p:txBody>
      </p:sp>
      <p:sp>
        <p:nvSpPr>
          <p:cNvPr id="3" name="右矢印 2"/>
          <p:cNvSpPr/>
          <p:nvPr/>
        </p:nvSpPr>
        <p:spPr>
          <a:xfrm>
            <a:off x="4448432" y="1286395"/>
            <a:ext cx="434931" cy="502758"/>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U ターン矢印 53"/>
          <p:cNvSpPr/>
          <p:nvPr/>
        </p:nvSpPr>
        <p:spPr>
          <a:xfrm rot="5400000">
            <a:off x="6043383" y="3185707"/>
            <a:ext cx="4391486" cy="844550"/>
          </a:xfrm>
          <a:prstGeom prst="uturnArrow">
            <a:avLst>
              <a:gd name="adj1" fmla="val 29120"/>
              <a:gd name="adj2" fmla="val 25000"/>
              <a:gd name="adj3" fmla="val 25000"/>
              <a:gd name="adj4" fmla="val 43750"/>
              <a:gd name="adj5" fmla="val 100000"/>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上矢印 4"/>
          <p:cNvSpPr/>
          <p:nvPr/>
        </p:nvSpPr>
        <p:spPr>
          <a:xfrm>
            <a:off x="2533078" y="441937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p:cNvSpPr/>
          <p:nvPr/>
        </p:nvSpPr>
        <p:spPr>
          <a:xfrm>
            <a:off x="2533078" y="2711225"/>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p:cNvSpPr/>
          <p:nvPr/>
        </p:nvSpPr>
        <p:spPr>
          <a:xfrm>
            <a:off x="2533078" y="2007608"/>
            <a:ext cx="535445" cy="435897"/>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タイトル 6"/>
          <p:cNvSpPr>
            <a:spLocks noGrp="1"/>
          </p:cNvSpPr>
          <p:nvPr>
            <p:ph type="title"/>
          </p:nvPr>
        </p:nvSpPr>
        <p:spPr/>
        <p:txBody>
          <a:bodyPr/>
          <a:lstStyle/>
          <a:p>
            <a:r>
              <a:rPr kumimoji="1" lang="ja-JP" altLang="en-US" dirty="0" smtClean="0"/>
              <a:t>モバイル・ウェアラブル</a:t>
            </a:r>
            <a:r>
              <a:rPr lang="ja-JP" altLang="en-US" dirty="0" smtClean="0"/>
              <a:t>とクラウドとの関係</a:t>
            </a:r>
            <a:endParaRPr kumimoji="1" lang="ja-JP" altLang="en-US" dirty="0"/>
          </a:p>
        </p:txBody>
      </p:sp>
      <p:sp>
        <p:nvSpPr>
          <p:cNvPr id="17" name="テキスト ボックス 16"/>
          <p:cNvSpPr txBox="1"/>
          <p:nvPr/>
        </p:nvSpPr>
        <p:spPr>
          <a:xfrm>
            <a:off x="949713" y="1280485"/>
            <a:ext cx="1172116" cy="461665"/>
          </a:xfrm>
          <a:prstGeom prst="rect">
            <a:avLst/>
          </a:prstGeom>
          <a:noFill/>
        </p:spPr>
        <p:txBody>
          <a:bodyPr wrap="none" rtlCol="0">
            <a:spAutoFit/>
          </a:bodyPr>
          <a:lstStyle/>
          <a:p>
            <a:r>
              <a:rPr kumimoji="1" lang="ja-JP" altLang="en-US" sz="2400" dirty="0" smtClean="0">
                <a:latin typeface="HGP創英角ｺﾞｼｯｸUB"/>
                <a:ea typeface="HGP創英角ｺﾞｼｯｸUB"/>
                <a:cs typeface="HGP創英角ｺﾞｼｯｸUB"/>
              </a:rPr>
              <a:t>クラウド</a:t>
            </a:r>
            <a:endParaRPr kumimoji="1" lang="ja-JP" altLang="en-US" sz="2400" dirty="0">
              <a:latin typeface="HGP創英角ｺﾞｼｯｸUB"/>
              <a:ea typeface="HGP創英角ｺﾞｼｯｸUB"/>
              <a:cs typeface="HGP創英角ｺﾞｼｯｸUB"/>
            </a:endParaRPr>
          </a:p>
        </p:txBody>
      </p:sp>
      <p:sp>
        <p:nvSpPr>
          <p:cNvPr id="19" name="右矢印吹き出し 18"/>
          <p:cNvSpPr/>
          <p:nvPr/>
        </p:nvSpPr>
        <p:spPr>
          <a:xfrm>
            <a:off x="894843" y="4497407"/>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近接通信</a:t>
            </a:r>
            <a:endParaRPr lang="en-US" altLang="ja-JP" sz="1200" dirty="0" smtClean="0">
              <a:solidFill>
                <a:schemeClr val="bg1"/>
              </a:solidFill>
              <a:latin typeface="ＭＳ Ｐゴシック"/>
              <a:ea typeface="ＭＳ Ｐゴシック"/>
              <a:cs typeface="ＭＳ Ｐゴシック"/>
            </a:endParaRPr>
          </a:p>
          <a:p>
            <a:pPr algn="ctr"/>
            <a:r>
              <a:rPr kumimoji="1" lang="en-US" altLang="ja-JP" sz="800" dirty="0" smtClean="0">
                <a:solidFill>
                  <a:schemeClr val="bg1"/>
                </a:solidFill>
                <a:latin typeface="ＭＳ Ｐゴシック"/>
                <a:ea typeface="ＭＳ Ｐゴシック"/>
                <a:cs typeface="ＭＳ Ｐゴシック"/>
              </a:rPr>
              <a:t>Bluetooth</a:t>
            </a:r>
            <a:r>
              <a:rPr kumimoji="1" lang="ja-JP" altLang="en-US" sz="800" dirty="0" smtClean="0">
                <a:solidFill>
                  <a:schemeClr val="bg1"/>
                </a:solidFill>
                <a:latin typeface="ＭＳ Ｐゴシック"/>
                <a:ea typeface="ＭＳ Ｐゴシック"/>
                <a:cs typeface="ＭＳ Ｐゴシック"/>
              </a:rPr>
              <a:t>や</a:t>
            </a:r>
            <a:r>
              <a:rPr kumimoji="1" lang="en-US" altLang="ja-JP" sz="800" dirty="0" smtClean="0">
                <a:solidFill>
                  <a:schemeClr val="bg1"/>
                </a:solidFill>
                <a:latin typeface="ＭＳ Ｐゴシック"/>
                <a:ea typeface="ＭＳ Ｐゴシック"/>
                <a:cs typeface="ＭＳ Ｐゴシック"/>
              </a:rPr>
              <a:t>NFC</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57" name="右矢印吹き出し 56"/>
          <p:cNvSpPr/>
          <p:nvPr/>
        </p:nvSpPr>
        <p:spPr>
          <a:xfrm>
            <a:off x="889000" y="2755901"/>
            <a:ext cx="1644078" cy="391222"/>
          </a:xfrm>
          <a:prstGeom prst="rightArrowCallout">
            <a:avLst>
              <a:gd name="adj1" fmla="val 46194"/>
              <a:gd name="adj2" fmla="val 44428"/>
              <a:gd name="adj3" fmla="val 25000"/>
              <a:gd name="adj4" fmla="val 89988"/>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chemeClr val="bg1"/>
                </a:solidFill>
                <a:latin typeface="ＭＳ Ｐゴシック"/>
                <a:ea typeface="ＭＳ Ｐゴシック"/>
                <a:cs typeface="ＭＳ Ｐゴシック"/>
              </a:rPr>
              <a:t>モバイル通信</a:t>
            </a:r>
            <a:endParaRPr lang="en-US" altLang="ja-JP" sz="1200" dirty="0" smtClean="0">
              <a:solidFill>
                <a:schemeClr val="bg1"/>
              </a:solidFill>
              <a:latin typeface="ＭＳ Ｐゴシック"/>
              <a:ea typeface="ＭＳ Ｐゴシック"/>
              <a:cs typeface="ＭＳ Ｐゴシック"/>
            </a:endParaRPr>
          </a:p>
          <a:p>
            <a:pPr algn="ctr"/>
            <a:r>
              <a:rPr lang="ja-JP" altLang="en-US" sz="800" dirty="0" smtClean="0">
                <a:solidFill>
                  <a:schemeClr val="bg1"/>
                </a:solidFill>
                <a:latin typeface="ＭＳ Ｐゴシック"/>
                <a:ea typeface="ＭＳ Ｐゴシック"/>
                <a:cs typeface="ＭＳ Ｐゴシック"/>
              </a:rPr>
              <a:t>携帯電話網</a:t>
            </a:r>
            <a:r>
              <a:rPr kumimoji="1" lang="ja-JP" altLang="en-US" sz="800" dirty="0" smtClean="0">
                <a:solidFill>
                  <a:schemeClr val="bg1"/>
                </a:solidFill>
                <a:latin typeface="ＭＳ Ｐゴシック"/>
                <a:ea typeface="ＭＳ Ｐゴシック"/>
                <a:cs typeface="ＭＳ Ｐゴシック"/>
              </a:rPr>
              <a:t>や</a:t>
            </a:r>
            <a:r>
              <a:rPr lang="en-US" altLang="ja-JP" sz="800" dirty="0" err="1" smtClean="0">
                <a:solidFill>
                  <a:schemeClr val="bg1"/>
                </a:solidFill>
                <a:latin typeface="ＭＳ Ｐゴシック"/>
                <a:ea typeface="ＭＳ Ｐゴシック"/>
                <a:cs typeface="ＭＳ Ｐゴシック"/>
              </a:rPr>
              <a:t>WiFi</a:t>
            </a:r>
            <a:r>
              <a:rPr kumimoji="1" lang="ja-JP" altLang="en-US" sz="800" dirty="0" smtClean="0">
                <a:solidFill>
                  <a:schemeClr val="bg1"/>
                </a:solidFill>
                <a:latin typeface="ＭＳ Ｐゴシック"/>
                <a:ea typeface="ＭＳ Ｐゴシック"/>
                <a:cs typeface="ＭＳ Ｐゴシック"/>
              </a:rPr>
              <a:t>など</a:t>
            </a:r>
            <a:endParaRPr kumimoji="1" lang="ja-JP" altLang="en-US" sz="800" dirty="0">
              <a:solidFill>
                <a:schemeClr val="bg1"/>
              </a:solidFill>
              <a:latin typeface="ＭＳ Ｐゴシック"/>
              <a:ea typeface="ＭＳ Ｐゴシック"/>
              <a:cs typeface="ＭＳ Ｐゴシック"/>
            </a:endParaRPr>
          </a:p>
        </p:txBody>
      </p:sp>
      <p:sp>
        <p:nvSpPr>
          <p:cNvPr id="32" name="下矢印 31"/>
          <p:cNvSpPr/>
          <p:nvPr/>
        </p:nvSpPr>
        <p:spPr>
          <a:xfrm>
            <a:off x="1055387" y="6279925"/>
            <a:ext cx="1327149" cy="676929"/>
          </a:xfrm>
          <a:prstGeom prst="downArrow">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err="1" smtClean="0">
                <a:solidFill>
                  <a:srgbClr val="FFFFFF"/>
                </a:solidFill>
                <a:latin typeface="+mj-lt"/>
                <a:ea typeface="ＭＳ Ｐゴシック"/>
                <a:cs typeface="ＭＳ Ｐゴシック"/>
              </a:rPr>
              <a:t>IoT</a:t>
            </a:r>
            <a:endParaRPr kumimoji="1" lang="ja-JP" altLang="en-US" sz="2800" dirty="0">
              <a:solidFill>
                <a:srgbClr val="FFFFFF"/>
              </a:solidFill>
              <a:latin typeface="+mj-lt"/>
              <a:ea typeface="ＭＳ Ｐゴシック"/>
              <a:cs typeface="ＭＳ Ｐゴシック"/>
            </a:endParaRPr>
          </a:p>
        </p:txBody>
      </p:sp>
    </p:spTree>
    <p:extLst>
      <p:ext uri="{BB962C8B-B14F-4D97-AF65-F5344CB8AC3E}">
        <p14:creationId xmlns:p14="http://schemas.microsoft.com/office/powerpoint/2010/main" val="15699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rPr>
              <a:t>各社のクライアント戦略</a:t>
            </a:r>
            <a:endParaRPr lang="ja-JP" altLang="en-US" sz="2400" dirty="0" smtClean="0">
              <a:solidFill>
                <a:schemeClr val="bg1"/>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364245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3"/>
          <p:cNvSpPr>
            <a:spLocks noGrp="1"/>
          </p:cNvSpPr>
          <p:nvPr>
            <p:ph type="title" idx="4294967295"/>
          </p:nvPr>
        </p:nvSpPr>
        <p:spPr>
          <a:xfrm>
            <a:off x="250825" y="304800"/>
            <a:ext cx="8131175" cy="423863"/>
          </a:xfrm>
        </p:spPr>
        <p:txBody>
          <a:bodyPr/>
          <a:lstStyle/>
          <a:p>
            <a:r>
              <a:rPr lang="en-US" altLang="ja-JP" sz="2800" dirty="0" smtClean="0">
                <a:latin typeface="+mn-lt"/>
                <a:ea typeface="+mn-ea"/>
              </a:rPr>
              <a:t>Google</a:t>
            </a:r>
            <a:r>
              <a:rPr lang="ja-JP" altLang="en-US" sz="2800" dirty="0" smtClean="0">
                <a:latin typeface="+mn-lt"/>
                <a:ea typeface="+mn-ea"/>
              </a:rPr>
              <a:t> が狙うもの</a:t>
            </a:r>
          </a:p>
        </p:txBody>
      </p:sp>
      <p:grpSp>
        <p:nvGrpSpPr>
          <p:cNvPr id="2" name="グループ化 17"/>
          <p:cNvGrpSpPr>
            <a:grpSpLocks/>
          </p:cNvGrpSpPr>
          <p:nvPr/>
        </p:nvGrpSpPr>
        <p:grpSpPr bwMode="auto">
          <a:xfrm>
            <a:off x="457200" y="1365250"/>
            <a:ext cx="4419600" cy="1524000"/>
            <a:chOff x="457200" y="1066800"/>
            <a:chExt cx="4419600" cy="1524000"/>
          </a:xfrm>
          <a:solidFill>
            <a:schemeClr val="bg1">
              <a:lumMod val="95000"/>
            </a:schemeClr>
          </a:solidFill>
        </p:grpSpPr>
        <p:sp>
          <p:nvSpPr>
            <p:cNvPr id="16396" name="AutoShape 51"/>
            <p:cNvSpPr>
              <a:spLocks noChangeArrowheads="1"/>
            </p:cNvSpPr>
            <p:nvPr/>
          </p:nvSpPr>
          <p:spPr bwMode="auto">
            <a:xfrm>
              <a:off x="457200" y="1066800"/>
              <a:ext cx="4419600" cy="1524000"/>
            </a:xfrm>
            <a:prstGeom prst="roundRect">
              <a:avLst>
                <a:gd name="adj" fmla="val 4069"/>
              </a:avLst>
            </a:prstGeom>
            <a:solidFill>
              <a:schemeClr val="bg1">
                <a:lumMod val="95000"/>
              </a:schemeClr>
            </a:solidFill>
            <a:ln w="38100" algn="ctr">
              <a:noFill/>
              <a:round/>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16397" name="Text Box 46"/>
            <p:cNvSpPr txBox="1">
              <a:spLocks noChangeArrowheads="1"/>
            </p:cNvSpPr>
            <p:nvPr/>
          </p:nvSpPr>
          <p:spPr bwMode="auto">
            <a:xfrm>
              <a:off x="457200" y="1143000"/>
              <a:ext cx="4419600" cy="1348061"/>
            </a:xfrm>
            <a:prstGeom prst="rect">
              <a:avLst/>
            </a:prstGeom>
            <a:noFill/>
            <a:ln w="38100" algn="ctr">
              <a:noFill/>
              <a:miter lim="800000"/>
              <a:headEnd/>
              <a:tailEnd/>
            </a:ln>
          </p:spPr>
          <p:txBody>
            <a:bodyPr>
              <a:spAutoFit/>
            </a:bodyPr>
            <a:lstStyle/>
            <a:p>
              <a:pPr>
                <a:lnSpc>
                  <a:spcPct val="120000"/>
                </a:lnSpc>
                <a:defRPr/>
              </a:pPr>
              <a:r>
                <a:rPr lang="ja-JP" altLang="en-US" sz="1400" dirty="0">
                  <a:solidFill>
                    <a:schemeClr val="tx1"/>
                  </a:solidFill>
                  <a:latin typeface="+mn-lt"/>
                  <a:ea typeface="+mn-ea"/>
                  <a:cs typeface="Arial" pitchFamily="34" charset="0"/>
                </a:rPr>
                <a:t>「新しいコンピューティング・サービスは、どこかの雲の中にあるサーバーから始まる。ＰＣ、Ｍａｃ、携帯電話など、どのようなデバイスからでも</a:t>
              </a:r>
              <a:r>
                <a:rPr lang="ja-JP" altLang="en-US" sz="1400" b="1" u="sng" dirty="0">
                  <a:solidFill>
                    <a:srgbClr val="C00000"/>
                  </a:solidFill>
                  <a:latin typeface="+mn-lt"/>
                  <a:ea typeface="+mn-ea"/>
                  <a:cs typeface="Arial" pitchFamily="34" charset="0"/>
                </a:rPr>
                <a:t>適切なアクセス手段</a:t>
              </a:r>
              <a:r>
                <a:rPr lang="ja-JP" altLang="en-US" sz="1400" dirty="0">
                  <a:solidFill>
                    <a:schemeClr val="tx1"/>
                  </a:solidFill>
                  <a:latin typeface="+mn-lt"/>
                  <a:ea typeface="+mn-ea"/>
                  <a:cs typeface="Arial" pitchFamily="34" charset="0"/>
                </a:rPr>
                <a:t>があれば利用できる。」　</a:t>
              </a:r>
            </a:p>
            <a:p>
              <a:pPr>
                <a:lnSpc>
                  <a:spcPct val="120000"/>
                </a:lnSpc>
                <a:defRPr/>
              </a:pPr>
              <a:r>
                <a:rPr lang="en-US" altLang="ja-JP" sz="1050" dirty="0">
                  <a:solidFill>
                    <a:schemeClr val="tx1"/>
                  </a:solidFill>
                  <a:latin typeface="+mn-lt"/>
                  <a:ea typeface="+mn-ea"/>
                  <a:cs typeface="Arial" pitchFamily="34" charset="0"/>
                </a:rPr>
                <a:t>Google CEO </a:t>
              </a:r>
              <a:r>
                <a:rPr lang="ja-JP" altLang="en-US" sz="1050" dirty="0">
                  <a:solidFill>
                    <a:schemeClr val="tx1"/>
                  </a:solidFill>
                  <a:latin typeface="+mn-lt"/>
                  <a:ea typeface="+mn-ea"/>
                  <a:cs typeface="Arial" pitchFamily="34" charset="0"/>
                </a:rPr>
                <a:t>エリック・シュミット　</a:t>
              </a:r>
              <a:r>
                <a:rPr lang="en-US" altLang="ja-JP" sz="1050" dirty="0">
                  <a:solidFill>
                    <a:schemeClr val="tx1"/>
                  </a:solidFill>
                  <a:latin typeface="+mn-lt"/>
                  <a:ea typeface="+mn-ea"/>
                  <a:cs typeface="Arial" pitchFamily="34" charset="0"/>
                </a:rPr>
                <a:t>2006</a:t>
              </a:r>
              <a:r>
                <a:rPr lang="ja-JP" altLang="en-US" sz="1050" dirty="0">
                  <a:solidFill>
                    <a:schemeClr val="tx1"/>
                  </a:solidFill>
                  <a:latin typeface="+mn-lt"/>
                  <a:ea typeface="+mn-ea"/>
                  <a:cs typeface="Arial" pitchFamily="34" charset="0"/>
                </a:rPr>
                <a:t>年</a:t>
              </a:r>
              <a:r>
                <a:rPr lang="en-US" altLang="ja-JP" sz="1050" dirty="0">
                  <a:solidFill>
                    <a:schemeClr val="tx1"/>
                  </a:solidFill>
                  <a:latin typeface="+mn-lt"/>
                  <a:ea typeface="+mn-ea"/>
                  <a:cs typeface="Arial" pitchFamily="34" charset="0"/>
                </a:rPr>
                <a:t>8</a:t>
              </a:r>
              <a:r>
                <a:rPr lang="ja-JP" altLang="en-US" sz="1050" dirty="0">
                  <a:solidFill>
                    <a:schemeClr val="tx1"/>
                  </a:solidFill>
                  <a:latin typeface="+mn-lt"/>
                  <a:ea typeface="+mn-ea"/>
                  <a:cs typeface="Arial" pitchFamily="34" charset="0"/>
                </a:rPr>
                <a:t>月のスピーチ</a:t>
              </a:r>
            </a:p>
          </p:txBody>
        </p:sp>
      </p:grpSp>
      <p:grpSp>
        <p:nvGrpSpPr>
          <p:cNvPr id="3" name="グループ化 18"/>
          <p:cNvGrpSpPr>
            <a:grpSpLocks/>
          </p:cNvGrpSpPr>
          <p:nvPr/>
        </p:nvGrpSpPr>
        <p:grpSpPr bwMode="auto">
          <a:xfrm>
            <a:off x="4800600" y="1370013"/>
            <a:ext cx="3927475" cy="1524000"/>
            <a:chOff x="4800600" y="1071546"/>
            <a:chExt cx="3927178" cy="1524000"/>
          </a:xfrm>
        </p:grpSpPr>
        <p:sp>
          <p:nvSpPr>
            <p:cNvPr id="16393" name="AutoShape 51"/>
            <p:cNvSpPr>
              <a:spLocks noChangeArrowheads="1"/>
            </p:cNvSpPr>
            <p:nvPr/>
          </p:nvSpPr>
          <p:spPr bwMode="auto">
            <a:xfrm>
              <a:off x="5072066" y="1071546"/>
              <a:ext cx="3643338" cy="1524000"/>
            </a:xfrm>
            <a:prstGeom prst="roundRect">
              <a:avLst>
                <a:gd name="adj" fmla="val 4069"/>
              </a:avLst>
            </a:prstGeom>
            <a:solidFill>
              <a:srgbClr val="C00000"/>
            </a:solidFill>
            <a:ln w="38100" algn="ctr">
              <a:noFill/>
              <a:round/>
              <a:headEnd/>
              <a:tailEnd/>
            </a:ln>
          </p:spPr>
          <p:txBody>
            <a:bodyPr wrap="none" anchor="ctr"/>
            <a:lstStyle/>
            <a:p>
              <a:pPr>
                <a:defRPr/>
              </a:pPr>
              <a:endParaRPr lang="ja-JP" altLang="en-US" sz="1800">
                <a:solidFill>
                  <a:schemeClr val="bg1"/>
                </a:solidFill>
                <a:latin typeface="+mn-lt"/>
                <a:ea typeface="+mn-ea"/>
                <a:cs typeface="Arial" pitchFamily="34" charset="0"/>
              </a:endParaRPr>
            </a:p>
          </p:txBody>
        </p:sp>
        <p:sp>
          <p:nvSpPr>
            <p:cNvPr id="16394" name="AutoShape 54"/>
            <p:cNvSpPr>
              <a:spLocks noChangeArrowheads="1"/>
            </p:cNvSpPr>
            <p:nvPr/>
          </p:nvSpPr>
          <p:spPr bwMode="auto">
            <a:xfrm>
              <a:off x="4800600" y="1600200"/>
              <a:ext cx="381000" cy="457200"/>
            </a:xfrm>
            <a:prstGeom prst="rightArrow">
              <a:avLst>
                <a:gd name="adj1" fmla="val 54167"/>
                <a:gd name="adj2" fmla="val 43333"/>
              </a:avLst>
            </a:prstGeom>
            <a:solidFill>
              <a:schemeClr val="accent2">
                <a:lumMod val="60000"/>
                <a:lumOff val="40000"/>
              </a:schemeClr>
            </a:solidFill>
            <a:ln w="19050" algn="ctr">
              <a:noFill/>
              <a:miter lim="800000"/>
              <a:headEnd/>
              <a:tailEnd/>
            </a:ln>
          </p:spPr>
          <p:txBody>
            <a:bodyPr wrap="none" anchor="ctr"/>
            <a:lstStyle/>
            <a:p>
              <a:pPr>
                <a:defRPr/>
              </a:pPr>
              <a:endParaRPr lang="ja-JP" altLang="en-US" sz="1800">
                <a:solidFill>
                  <a:schemeClr val="tx1"/>
                </a:solidFill>
                <a:latin typeface="+mn-lt"/>
                <a:ea typeface="+mn-ea"/>
                <a:cs typeface="Arial" pitchFamily="34" charset="0"/>
              </a:endParaRPr>
            </a:p>
          </p:txBody>
        </p:sp>
        <p:sp>
          <p:nvSpPr>
            <p:cNvPr id="73753" name="Text Box 46"/>
            <p:cNvSpPr txBox="1">
              <a:spLocks noChangeArrowheads="1"/>
            </p:cNvSpPr>
            <p:nvPr/>
          </p:nvSpPr>
          <p:spPr bwMode="auto">
            <a:xfrm>
              <a:off x="5085201" y="1291030"/>
              <a:ext cx="3642577" cy="991553"/>
            </a:xfrm>
            <a:prstGeom prst="rect">
              <a:avLst/>
            </a:prstGeom>
            <a:noFill/>
            <a:ln w="9525">
              <a:noFill/>
              <a:miter lim="800000"/>
              <a:headEnd/>
              <a:tailEnd/>
            </a:ln>
          </p:spPr>
          <p:txBody>
            <a:bodyPr>
              <a:spAutoFit/>
            </a:bodyPr>
            <a:lstStyle/>
            <a:p>
              <a:pPr algn="ctr">
                <a:lnSpc>
                  <a:spcPct val="120000"/>
                </a:lnSpc>
              </a:pPr>
              <a:r>
                <a:rPr lang="ja-JP" altLang="en-US" sz="2000">
                  <a:solidFill>
                    <a:schemeClr val="bg1"/>
                  </a:solidFill>
                  <a:latin typeface="+mn-lt"/>
                  <a:ea typeface="+mn-ea"/>
                  <a:cs typeface="Arial" charset="0"/>
                </a:rPr>
                <a:t>適切なアクセス手段</a:t>
              </a:r>
              <a:endParaRPr lang="en-US" altLang="ja-JP" sz="1400">
                <a:solidFill>
                  <a:schemeClr val="bg1"/>
                </a:solidFill>
                <a:latin typeface="+mn-lt"/>
                <a:ea typeface="+mn-ea"/>
                <a:cs typeface="Arial" charset="0"/>
              </a:endParaRPr>
            </a:p>
            <a:p>
              <a:pPr algn="ctr">
                <a:lnSpc>
                  <a:spcPct val="120000"/>
                </a:lnSpc>
              </a:pPr>
              <a:r>
                <a:rPr lang="ja-JP" altLang="en-US" sz="1400">
                  <a:solidFill>
                    <a:schemeClr val="bg1"/>
                  </a:solidFill>
                  <a:latin typeface="+mn-lt"/>
                  <a:ea typeface="+mn-ea"/>
                  <a:cs typeface="Arial" charset="0"/>
                </a:rPr>
                <a:t>　</a:t>
              </a:r>
              <a:r>
                <a:rPr lang="en-US" altLang="ja-JP" sz="3200">
                  <a:solidFill>
                    <a:schemeClr val="bg1"/>
                  </a:solidFill>
                  <a:latin typeface="+mn-lt"/>
                  <a:ea typeface="+mn-ea"/>
                  <a:cs typeface="Arial" charset="0"/>
                </a:rPr>
                <a:t>Web</a:t>
              </a:r>
              <a:r>
                <a:rPr lang="ja-JP" altLang="en-US" sz="3200">
                  <a:solidFill>
                    <a:schemeClr val="bg1"/>
                  </a:solidFill>
                  <a:latin typeface="+mn-lt"/>
                  <a:ea typeface="+mn-ea"/>
                  <a:cs typeface="Arial" charset="0"/>
                </a:rPr>
                <a:t> ブラウザー</a:t>
              </a:r>
              <a:endParaRPr lang="en-US" altLang="ja-JP" sz="3200">
                <a:solidFill>
                  <a:schemeClr val="bg1"/>
                </a:solidFill>
                <a:latin typeface="+mn-lt"/>
                <a:ea typeface="+mn-ea"/>
                <a:cs typeface="Arial" charset="0"/>
              </a:endParaRPr>
            </a:p>
          </p:txBody>
        </p:sp>
      </p:grpSp>
      <p:sp>
        <p:nvSpPr>
          <p:cNvPr id="20" name="角丸四角形 19"/>
          <p:cNvSpPr/>
          <p:nvPr/>
        </p:nvSpPr>
        <p:spPr>
          <a:xfrm>
            <a:off x="500063" y="3084513"/>
            <a:ext cx="8215312" cy="928689"/>
          </a:xfrm>
          <a:prstGeom prst="roundRect">
            <a:avLst>
              <a:gd name="adj" fmla="val 7657"/>
            </a:avLst>
          </a:prstGeom>
          <a:solidFill>
            <a:schemeClr val="accent4"/>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2008</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Google</a:t>
            </a: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Chrome</a:t>
            </a:r>
            <a:r>
              <a:rPr lang="ja-JP" altLang="en-US" sz="2800" smtClean="0">
                <a:solidFill>
                  <a:schemeClr val="bg1"/>
                </a:solidFill>
                <a:latin typeface="+mn-lt"/>
                <a:ea typeface="+mn-ea"/>
                <a:cs typeface="Arial" pitchFamily="34" charset="0"/>
              </a:rPr>
              <a:t> を発表</a:t>
            </a:r>
            <a:endParaRPr lang="en-US" altLang="ja-JP" sz="2800" smtClean="0">
              <a:solidFill>
                <a:schemeClr val="bg1"/>
              </a:solidFill>
              <a:latin typeface="+mn-lt"/>
              <a:ea typeface="+mn-ea"/>
              <a:cs typeface="Arial" pitchFamily="34" charset="0"/>
            </a:endParaRPr>
          </a:p>
          <a:p>
            <a:pPr>
              <a:defRPr/>
            </a:pPr>
            <a:r>
              <a:rPr lang="ja-JP" altLang="en-US" sz="2800" smtClean="0">
                <a:solidFill>
                  <a:schemeClr val="bg1"/>
                </a:solidFill>
                <a:latin typeface="+mn-lt"/>
                <a:ea typeface="+mn-ea"/>
                <a:cs typeface="Arial" pitchFamily="34" charset="0"/>
              </a:rPr>
              <a:t>　</a:t>
            </a:r>
            <a:r>
              <a:rPr lang="en-US" altLang="ja-JP" sz="2800" smtClean="0">
                <a:solidFill>
                  <a:schemeClr val="bg1"/>
                </a:solidFill>
                <a:latin typeface="+mn-lt"/>
                <a:ea typeface="+mn-ea"/>
                <a:cs typeface="Arial" pitchFamily="34" charset="0"/>
              </a:rPr>
              <a:t>2009</a:t>
            </a:r>
            <a:r>
              <a:rPr lang="ja-JP" altLang="en-US" sz="2800" smtClean="0">
                <a:solidFill>
                  <a:schemeClr val="bg1"/>
                </a:solidFill>
                <a:latin typeface="+mn-lt"/>
                <a:ea typeface="+mn-ea"/>
                <a:cs typeface="Arial" pitchFamily="34" charset="0"/>
              </a:rPr>
              <a:t>年、</a:t>
            </a:r>
            <a:r>
              <a:rPr lang="en-US" altLang="ja-JP" sz="2800" smtClean="0">
                <a:solidFill>
                  <a:schemeClr val="bg1"/>
                </a:solidFill>
                <a:latin typeface="+mn-lt"/>
                <a:ea typeface="+mn-ea"/>
                <a:cs typeface="Arial" pitchFamily="34" charset="0"/>
              </a:rPr>
              <a:t>Chrome OS</a:t>
            </a:r>
            <a:r>
              <a:rPr lang="ja-JP" altLang="en-US" sz="2800" smtClean="0">
                <a:solidFill>
                  <a:schemeClr val="bg1"/>
                </a:solidFill>
                <a:latin typeface="+mn-lt"/>
                <a:ea typeface="+mn-ea"/>
                <a:cs typeface="Arial" pitchFamily="34" charset="0"/>
              </a:rPr>
              <a:t>を発表</a:t>
            </a:r>
          </a:p>
        </p:txBody>
      </p:sp>
      <p:sp>
        <p:nvSpPr>
          <p:cNvPr id="21" name="角丸四角形 20"/>
          <p:cNvSpPr/>
          <p:nvPr/>
        </p:nvSpPr>
        <p:spPr>
          <a:xfrm>
            <a:off x="500063"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a:solidFill>
                  <a:srgbClr val="0070C0"/>
                </a:solidFill>
                <a:cs typeface="Arial" pitchFamily="34" charset="0"/>
              </a:rPr>
              <a:t>マルチプラットフォーム対応</a:t>
            </a:r>
            <a:endParaRPr lang="en-US" altLang="ja-JP" sz="1600" dirty="0">
              <a:solidFill>
                <a:srgbClr val="0070C0"/>
              </a:solidFill>
              <a:cs typeface="Arial" pitchFamily="34" charset="0"/>
            </a:endParaRPr>
          </a:p>
        </p:txBody>
      </p:sp>
      <p:sp>
        <p:nvSpPr>
          <p:cNvPr id="22" name="角丸四角形 21"/>
          <p:cNvSpPr/>
          <p:nvPr/>
        </p:nvSpPr>
        <p:spPr>
          <a:xfrm>
            <a:off x="4643438" y="4156078"/>
            <a:ext cx="4071937" cy="571505"/>
          </a:xfrm>
          <a:prstGeom prst="roundRect">
            <a:avLst>
              <a:gd name="adj" fmla="val 7657"/>
            </a:avLst>
          </a:prstGeom>
          <a:solidFill>
            <a:schemeClr val="accent2">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rgbClr val="0070C0"/>
                </a:solidFill>
                <a:cs typeface="Arial" pitchFamily="34" charset="0"/>
              </a:rPr>
              <a:t>最速の </a:t>
            </a:r>
            <a:r>
              <a:rPr lang="en-US" altLang="ja-JP" sz="1600" dirty="0">
                <a:solidFill>
                  <a:srgbClr val="0070C0"/>
                </a:solidFill>
                <a:cs typeface="Arial" pitchFamily="34" charset="0"/>
              </a:rPr>
              <a:t>JavaScript</a:t>
            </a:r>
            <a:r>
              <a:rPr lang="ja-JP" altLang="en-US" sz="1600" dirty="0">
                <a:solidFill>
                  <a:srgbClr val="0070C0"/>
                </a:solidFill>
                <a:cs typeface="Arial" pitchFamily="34" charset="0"/>
              </a:rPr>
              <a:t> 実行速度</a:t>
            </a:r>
          </a:p>
        </p:txBody>
      </p:sp>
      <p:sp>
        <p:nvSpPr>
          <p:cNvPr id="16" name="角丸四角形 15"/>
          <p:cNvSpPr/>
          <p:nvPr/>
        </p:nvSpPr>
        <p:spPr>
          <a:xfrm>
            <a:off x="500063" y="4941888"/>
            <a:ext cx="8215312" cy="1143000"/>
          </a:xfrm>
          <a:prstGeom prst="roundRect">
            <a:avLst>
              <a:gd name="adj" fmla="val 7657"/>
            </a:avLst>
          </a:prstGeom>
          <a:solidFill>
            <a:srgbClr val="FFE4C9"/>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l">
              <a:defRPr kumimoji="1" sz="2400">
                <a:solidFill>
                  <a:schemeClr val="tx1"/>
                </a:solidFill>
                <a:latin typeface="Times New Roman" pitchFamily="18" charset="0"/>
                <a:ea typeface="ＭＳ Ｐゴシック" pitchFamily="50" charset="-128"/>
              </a:defRPr>
            </a:lvl1pPr>
            <a:lvl2pPr marL="742950" indent="-285750" algn="l">
              <a:defRPr kumimoji="1" sz="2400">
                <a:solidFill>
                  <a:schemeClr val="tx1"/>
                </a:solidFill>
                <a:latin typeface="Times New Roman" pitchFamily="18" charset="0"/>
                <a:ea typeface="ＭＳ Ｐゴシック" pitchFamily="50" charset="-128"/>
              </a:defRPr>
            </a:lvl2pPr>
            <a:lvl3pPr marL="1143000" indent="-228600" algn="l">
              <a:defRPr kumimoji="1" sz="2400">
                <a:solidFill>
                  <a:schemeClr val="tx1"/>
                </a:solidFill>
                <a:latin typeface="Times New Roman" pitchFamily="18" charset="0"/>
                <a:ea typeface="ＭＳ Ｐゴシック" pitchFamily="50" charset="-128"/>
              </a:defRPr>
            </a:lvl3pPr>
            <a:lvl4pPr marL="1600200" indent="-228600" algn="l">
              <a:defRPr kumimoji="1" sz="2400">
                <a:solidFill>
                  <a:schemeClr val="tx1"/>
                </a:solidFill>
                <a:latin typeface="Times New Roman" pitchFamily="18" charset="0"/>
                <a:ea typeface="ＭＳ Ｐゴシック" pitchFamily="50" charset="-128"/>
              </a:defRPr>
            </a:lvl4pPr>
            <a:lvl5pPr marL="2057400" indent="-228600" algn="l">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defRPr/>
            </a:pPr>
            <a:r>
              <a:rPr lang="ja-JP" altLang="en-US" sz="2800" dirty="0" smtClean="0">
                <a:solidFill>
                  <a:srgbClr val="C00000"/>
                </a:solidFill>
                <a:latin typeface="+mn-lt"/>
                <a:ea typeface="+mn-ea"/>
                <a:cs typeface="Arial" pitchFamily="34" charset="0"/>
              </a:rPr>
              <a:t>クライアントを標準化し</a:t>
            </a:r>
            <a:endParaRPr lang="en-US" altLang="ja-JP" sz="2800" dirty="0" smtClean="0">
              <a:solidFill>
                <a:srgbClr val="C00000"/>
              </a:solidFill>
              <a:latin typeface="+mn-lt"/>
              <a:ea typeface="+mn-ea"/>
              <a:cs typeface="Arial" pitchFamily="34" charset="0"/>
            </a:endParaRPr>
          </a:p>
          <a:p>
            <a:pPr>
              <a:defRPr/>
            </a:pPr>
            <a:r>
              <a:rPr lang="ja-JP" altLang="en-US" sz="2800" dirty="0" smtClean="0">
                <a:solidFill>
                  <a:srgbClr val="C00000"/>
                </a:solidFill>
                <a:latin typeface="+mn-lt"/>
                <a:ea typeface="+mn-ea"/>
                <a:cs typeface="Arial" pitchFamily="34" charset="0"/>
              </a:rPr>
              <a:t>インターネットの利用を加速させる</a:t>
            </a:r>
          </a:p>
        </p:txBody>
      </p:sp>
      <p:sp>
        <p:nvSpPr>
          <p:cNvPr id="1643544" name="AutoShape 24"/>
          <p:cNvSpPr>
            <a:spLocks noChangeArrowheads="1"/>
          </p:cNvSpPr>
          <p:nvPr/>
        </p:nvSpPr>
        <p:spPr bwMode="auto">
          <a:xfrm>
            <a:off x="6543157" y="3203575"/>
            <a:ext cx="2024063" cy="674688"/>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r>
              <a:rPr lang="ja-JP" altLang="en-US" sz="2400" dirty="0" smtClean="0">
                <a:solidFill>
                  <a:srgbClr val="FF0000"/>
                </a:solidFill>
                <a:latin typeface="+mn-lt"/>
                <a:ea typeface="+mn-ea"/>
                <a:cs typeface="Arial" charset="0"/>
              </a:rPr>
              <a:t>無 料</a:t>
            </a:r>
            <a:endParaRPr lang="ja-JP" altLang="en-US" sz="2400" dirty="0">
              <a:solidFill>
                <a:srgbClr val="FF0000"/>
              </a:solidFill>
              <a:latin typeface="+mn-lt"/>
              <a:ea typeface="+mn-ea"/>
              <a:cs typeface="Arial" charset="0"/>
            </a:endParaRPr>
          </a:p>
        </p:txBody>
      </p:sp>
      <p:sp>
        <p:nvSpPr>
          <p:cNvPr id="1643545" name="AutoShape 25"/>
          <p:cNvSpPr>
            <a:spLocks noChangeArrowheads="1"/>
          </p:cNvSpPr>
          <p:nvPr/>
        </p:nvSpPr>
        <p:spPr bwMode="auto">
          <a:xfrm>
            <a:off x="6507163" y="5049838"/>
            <a:ext cx="2024062" cy="944562"/>
          </a:xfrm>
          <a:prstGeom prst="star16">
            <a:avLst>
              <a:gd name="adj" fmla="val 37500"/>
            </a:avLst>
          </a:prstGeom>
          <a:gradFill rotWithShape="1">
            <a:gsLst>
              <a:gs pos="0">
                <a:srgbClr val="FFFFFF"/>
              </a:gs>
              <a:gs pos="100000">
                <a:srgbClr val="FFFF00"/>
              </a:gs>
            </a:gsLst>
            <a:path path="shape">
              <a:fillToRect l="50000" t="50000" r="50000" b="50000"/>
            </a:path>
          </a:gradFill>
          <a:ln w="28575" cap="sq" algn="ctr">
            <a:solidFill>
              <a:srgbClr val="FF9900"/>
            </a:solidFill>
            <a:miter lim="800000"/>
            <a:headEnd/>
            <a:tailEnd/>
          </a:ln>
        </p:spPr>
        <p:txBody>
          <a:bodyPr wrap="none" anchor="ctr"/>
          <a:lstStyle/>
          <a:p>
            <a:pPr algn="ctr">
              <a:lnSpc>
                <a:spcPct val="90000"/>
              </a:lnSpc>
            </a:pPr>
            <a:r>
              <a:rPr lang="ja-JP" altLang="en-US" sz="2000" dirty="0" smtClean="0">
                <a:solidFill>
                  <a:srgbClr val="FF0000"/>
                </a:solidFill>
                <a:latin typeface="+mn-lt"/>
                <a:ea typeface="+mn-ea"/>
                <a:cs typeface="Arial" charset="0"/>
              </a:rPr>
              <a:t>広告収入</a:t>
            </a:r>
            <a:endParaRPr lang="ja-JP" altLang="en-US" sz="2000" dirty="0">
              <a:solidFill>
                <a:srgbClr val="FF0000"/>
              </a:solidFill>
              <a:latin typeface="+mn-lt"/>
              <a:ea typeface="+mn-ea"/>
              <a:cs typeface="Arial" charset="0"/>
            </a:endParaRPr>
          </a:p>
        </p:txBody>
      </p:sp>
    </p:spTree>
    <p:extLst>
      <p:ext uri="{BB962C8B-B14F-4D97-AF65-F5344CB8AC3E}">
        <p14:creationId xmlns:p14="http://schemas.microsoft.com/office/powerpoint/2010/main" val="12015189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up)">
                                      <p:cBhvr>
                                        <p:cTn id="20" dur="500"/>
                                        <p:tgtEl>
                                          <p:spTgt spid="21"/>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43544"/>
                                        </p:tgtEl>
                                        <p:attrNameLst>
                                          <p:attrName>style.visibility</p:attrName>
                                        </p:attrNameLst>
                                      </p:cBhvr>
                                      <p:to>
                                        <p:strVal val="visible"/>
                                      </p:to>
                                    </p:set>
                                    <p:anim calcmode="lin" valueType="num">
                                      <p:cBhvr>
                                        <p:cTn id="35" dur="500" fill="hold"/>
                                        <p:tgtEl>
                                          <p:spTgt spid="1643544"/>
                                        </p:tgtEl>
                                        <p:attrNameLst>
                                          <p:attrName>ppt_w</p:attrName>
                                        </p:attrNameLst>
                                      </p:cBhvr>
                                      <p:tavLst>
                                        <p:tav tm="0">
                                          <p:val>
                                            <p:fltVal val="0"/>
                                          </p:val>
                                        </p:tav>
                                        <p:tav tm="100000">
                                          <p:val>
                                            <p:strVal val="#ppt_w"/>
                                          </p:val>
                                        </p:tav>
                                      </p:tavLst>
                                    </p:anim>
                                    <p:anim calcmode="lin" valueType="num">
                                      <p:cBhvr>
                                        <p:cTn id="36" dur="500" fill="hold"/>
                                        <p:tgtEl>
                                          <p:spTgt spid="16435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3545"/>
                                        </p:tgtEl>
                                        <p:attrNameLst>
                                          <p:attrName>style.visibility</p:attrName>
                                        </p:attrNameLst>
                                      </p:cBhvr>
                                      <p:to>
                                        <p:strVal val="visible"/>
                                      </p:to>
                                    </p:set>
                                    <p:anim calcmode="lin" valueType="num">
                                      <p:cBhvr>
                                        <p:cTn id="41" dur="500" fill="hold"/>
                                        <p:tgtEl>
                                          <p:spTgt spid="1643545"/>
                                        </p:tgtEl>
                                        <p:attrNameLst>
                                          <p:attrName>ppt_w</p:attrName>
                                        </p:attrNameLst>
                                      </p:cBhvr>
                                      <p:tavLst>
                                        <p:tav tm="0">
                                          <p:val>
                                            <p:fltVal val="0"/>
                                          </p:val>
                                        </p:tav>
                                        <p:tav tm="100000">
                                          <p:val>
                                            <p:strVal val="#ppt_w"/>
                                          </p:val>
                                        </p:tav>
                                      </p:tavLst>
                                    </p:anim>
                                    <p:anim calcmode="lin" valueType="num">
                                      <p:cBhvr>
                                        <p:cTn id="42" dur="500" fill="hold"/>
                                        <p:tgtEl>
                                          <p:spTgt spid="1643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544" grpId="0" animBg="1"/>
      <p:bldP spid="16435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Google</a:t>
            </a:r>
            <a:r>
              <a:rPr kumimoji="1" lang="ja-JP" altLang="en-US" dirty="0" smtClean="0"/>
              <a:t>が</a:t>
            </a:r>
            <a:r>
              <a:rPr kumimoji="1" lang="en-US" altLang="ja-JP" dirty="0" smtClean="0"/>
              <a:t>Android</a:t>
            </a:r>
            <a:r>
              <a:rPr lang="ja-JP" altLang="en-US" dirty="0" smtClean="0"/>
              <a:t>を無料で配布</a:t>
            </a:r>
            <a:r>
              <a:rPr kumimoji="1" lang="ja-JP" altLang="en-US" dirty="0" smtClean="0"/>
              <a:t>する理由</a:t>
            </a:r>
            <a:endParaRPr kumimoji="1" lang="ja-JP" altLang="en-US" dirty="0"/>
          </a:p>
        </p:txBody>
      </p:sp>
      <p:pic>
        <p:nvPicPr>
          <p:cNvPr id="2050" name="Picture 2" descr="C:\Users\SHOJIO~1\AppData\Local\Temp\ScreenC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440487" cy="3457575"/>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3347864" y="3573016"/>
            <a:ext cx="5544616" cy="1440160"/>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en-US" altLang="ja-JP" sz="1400" dirty="0">
                <a:solidFill>
                  <a:schemeClr val="bg1"/>
                </a:solidFill>
              </a:rPr>
              <a:t>Google</a:t>
            </a:r>
            <a:r>
              <a:rPr lang="ja-JP" altLang="en-US" sz="1400" dirty="0">
                <a:solidFill>
                  <a:schemeClr val="bg1"/>
                </a:solidFill>
              </a:rPr>
              <a:t>は</a:t>
            </a:r>
            <a:r>
              <a:rPr lang="en-US" altLang="ja-JP" sz="1400" dirty="0">
                <a:solidFill>
                  <a:schemeClr val="bg1"/>
                </a:solidFill>
              </a:rPr>
              <a:t>Android</a:t>
            </a:r>
            <a:r>
              <a:rPr lang="ja-JP" altLang="en-US" sz="1400" dirty="0">
                <a:solidFill>
                  <a:schemeClr val="bg1"/>
                </a:solidFill>
              </a:rPr>
              <a:t>を無償でハードメーカーに配布しているが、既に同</a:t>
            </a:r>
            <a:r>
              <a:rPr lang="en-US" altLang="ja-JP" sz="1400" dirty="0">
                <a:solidFill>
                  <a:schemeClr val="bg1"/>
                </a:solidFill>
              </a:rPr>
              <a:t>OS</a:t>
            </a:r>
            <a:r>
              <a:rPr lang="ja-JP" altLang="en-US" sz="1400" dirty="0">
                <a:solidFill>
                  <a:schemeClr val="bg1"/>
                </a:solidFill>
              </a:rPr>
              <a:t>から開発コストをカバーできるほどの売り上げを得ていると、同社のエ リック・シュミット</a:t>
            </a:r>
            <a:r>
              <a:rPr lang="en-US" altLang="ja-JP" sz="1400" dirty="0">
                <a:solidFill>
                  <a:schemeClr val="bg1"/>
                </a:solidFill>
              </a:rPr>
              <a:t>CEO</a:t>
            </a:r>
            <a:r>
              <a:rPr lang="ja-JP" altLang="en-US" sz="1400" dirty="0">
                <a:solidFill>
                  <a:schemeClr val="bg1"/>
                </a:solidFill>
              </a:rPr>
              <a:t>が明らかにした。</a:t>
            </a:r>
            <a:r>
              <a:rPr lang="en-US" altLang="ja-JP" sz="1400" dirty="0">
                <a:solidFill>
                  <a:schemeClr val="bg1"/>
                </a:solidFill>
              </a:rPr>
              <a:t>Android</a:t>
            </a:r>
            <a:r>
              <a:rPr lang="ja-JP" altLang="en-US" sz="1400" dirty="0">
                <a:solidFill>
                  <a:schemeClr val="bg1"/>
                </a:solidFill>
              </a:rPr>
              <a:t>によってモバイルインターネットの利用者が増え、それが</a:t>
            </a:r>
            <a:r>
              <a:rPr lang="en-US" altLang="ja-JP" sz="1400" dirty="0">
                <a:solidFill>
                  <a:schemeClr val="bg1"/>
                </a:solidFill>
              </a:rPr>
              <a:t>Google</a:t>
            </a:r>
            <a:r>
              <a:rPr lang="ja-JP" altLang="en-US" sz="1400" dirty="0" err="1">
                <a:solidFill>
                  <a:schemeClr val="bg1"/>
                </a:solidFill>
              </a:rPr>
              <a:t>の広告収入増に</a:t>
            </a:r>
            <a:r>
              <a:rPr lang="ja-JP" altLang="en-US" sz="1400" dirty="0">
                <a:solidFill>
                  <a:schemeClr val="bg1"/>
                </a:solidFill>
              </a:rPr>
              <a:t>つながったた めという</a:t>
            </a:r>
            <a:r>
              <a:rPr lang="ja-JP" altLang="en-US" sz="1400" dirty="0" smtClean="0">
                <a:solidFill>
                  <a:schemeClr val="bg1"/>
                </a:solidFill>
              </a:rPr>
              <a:t>。</a:t>
            </a:r>
            <a:endParaRPr lang="en-US" altLang="ja-JP" sz="1400" dirty="0" smtClean="0">
              <a:solidFill>
                <a:schemeClr val="bg1"/>
              </a:solidFill>
            </a:endParaRPr>
          </a:p>
          <a:p>
            <a:pPr>
              <a:spcBef>
                <a:spcPct val="20000"/>
              </a:spcBef>
            </a:pPr>
            <a:r>
              <a:rPr kumimoji="0" lang="en-US" altLang="ja-JP" sz="1000" dirty="0">
                <a:solidFill>
                  <a:schemeClr val="bg1"/>
                </a:solidFill>
                <a:latin typeface="+mn-lt"/>
                <a:ea typeface="+mn-ea"/>
              </a:rPr>
              <a:t>http://www.itmedia.co.jp/news/articles/1010/08/news076.html</a:t>
            </a:r>
            <a:endParaRPr kumimoji="0" lang="ja-JP" altLang="en-US" sz="10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3347864" y="5085184"/>
            <a:ext cx="5544616" cy="1296144"/>
          </a:xfrm>
          <a:prstGeom prst="rect">
            <a:avLst/>
          </a:prstGeom>
          <a:solidFill>
            <a:schemeClr val="accent6">
              <a:lumMod val="75000"/>
            </a:schemeClr>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lang="ja-JP" altLang="en-US" sz="1400" dirty="0">
                <a:solidFill>
                  <a:schemeClr val="bg1"/>
                </a:solidFill>
              </a:rPr>
              <a:t>同氏は、世界中の</a:t>
            </a:r>
            <a:r>
              <a:rPr lang="en-US" altLang="ja-JP" sz="1400" dirty="0">
                <a:solidFill>
                  <a:schemeClr val="bg1"/>
                </a:solidFill>
              </a:rPr>
              <a:t>Android</a:t>
            </a:r>
            <a:r>
              <a:rPr lang="ja-JP" altLang="en-US" sz="1400" dirty="0">
                <a:solidFill>
                  <a:schemeClr val="bg1"/>
                </a:solidFill>
              </a:rPr>
              <a:t>ユーザーが</a:t>
            </a:r>
            <a:r>
              <a:rPr lang="en-US" altLang="ja-JP" sz="1400" dirty="0">
                <a:solidFill>
                  <a:schemeClr val="bg1"/>
                </a:solidFill>
              </a:rPr>
              <a:t>10</a:t>
            </a:r>
            <a:r>
              <a:rPr lang="ja-JP" altLang="en-US" sz="1400" dirty="0">
                <a:solidFill>
                  <a:schemeClr val="bg1"/>
                </a:solidFill>
              </a:rPr>
              <a:t>億人に達した時、仮に一人あたり年間</a:t>
            </a:r>
            <a:r>
              <a:rPr lang="en-US" altLang="ja-JP" sz="1400" dirty="0">
                <a:solidFill>
                  <a:schemeClr val="bg1"/>
                </a:solidFill>
              </a:rPr>
              <a:t>10</a:t>
            </a:r>
            <a:r>
              <a:rPr lang="ja-JP" altLang="en-US" sz="1400" dirty="0">
                <a:solidFill>
                  <a:schemeClr val="bg1"/>
                </a:solidFill>
              </a:rPr>
              <a:t>ドル（約</a:t>
            </a:r>
            <a:r>
              <a:rPr lang="en-US" altLang="ja-JP" sz="1400" dirty="0">
                <a:solidFill>
                  <a:schemeClr val="bg1"/>
                </a:solidFill>
              </a:rPr>
              <a:t>1000</a:t>
            </a:r>
            <a:r>
              <a:rPr lang="ja-JP" altLang="en-US" sz="1400" dirty="0">
                <a:solidFill>
                  <a:schemeClr val="bg1"/>
                </a:solidFill>
              </a:rPr>
              <a:t>円）の広告収益が見込めるとすると、</a:t>
            </a:r>
            <a:r>
              <a:rPr lang="en-US" altLang="ja-JP" sz="1400" dirty="0">
                <a:solidFill>
                  <a:schemeClr val="bg1"/>
                </a:solidFill>
              </a:rPr>
              <a:t>100</a:t>
            </a:r>
            <a:r>
              <a:rPr lang="ja-JP" altLang="en-US" sz="1400" dirty="0">
                <a:solidFill>
                  <a:schemeClr val="bg1"/>
                </a:solidFill>
              </a:rPr>
              <a:t>億ドル （約</a:t>
            </a:r>
            <a:r>
              <a:rPr lang="en-US" altLang="ja-JP" sz="1400" dirty="0">
                <a:solidFill>
                  <a:schemeClr val="bg1"/>
                </a:solidFill>
              </a:rPr>
              <a:t>1</a:t>
            </a:r>
            <a:r>
              <a:rPr lang="ja-JP" altLang="en-US" sz="1400" dirty="0">
                <a:solidFill>
                  <a:schemeClr val="bg1"/>
                </a:solidFill>
              </a:rPr>
              <a:t>兆円）の収益になるだろうとも語っている。これは年商約</a:t>
            </a:r>
            <a:r>
              <a:rPr lang="en-US" altLang="ja-JP" sz="1400" dirty="0">
                <a:solidFill>
                  <a:schemeClr val="bg1"/>
                </a:solidFill>
              </a:rPr>
              <a:t>210</a:t>
            </a:r>
            <a:r>
              <a:rPr lang="ja-JP" altLang="en-US" sz="1400" dirty="0">
                <a:solidFill>
                  <a:schemeClr val="bg1"/>
                </a:solidFill>
              </a:rPr>
              <a:t>億ドル（約</a:t>
            </a:r>
            <a:r>
              <a:rPr lang="en-US" altLang="ja-JP" sz="1400" dirty="0">
                <a:solidFill>
                  <a:schemeClr val="bg1"/>
                </a:solidFill>
              </a:rPr>
              <a:t>2</a:t>
            </a:r>
            <a:r>
              <a:rPr lang="ja-JP" altLang="en-US" sz="1400" dirty="0">
                <a:solidFill>
                  <a:schemeClr val="bg1"/>
                </a:solidFill>
              </a:rPr>
              <a:t>兆</a:t>
            </a:r>
            <a:r>
              <a:rPr lang="en-US" altLang="ja-JP" sz="1400" dirty="0">
                <a:solidFill>
                  <a:schemeClr val="bg1"/>
                </a:solidFill>
              </a:rPr>
              <a:t>1</a:t>
            </a:r>
            <a:r>
              <a:rPr lang="ja-JP" altLang="en-US" sz="1400" dirty="0">
                <a:solidFill>
                  <a:schemeClr val="bg1"/>
                </a:solidFill>
              </a:rPr>
              <a:t>千万円）のグーグルにとっても十分大きな収益源になるだろう。（</a:t>
            </a:r>
            <a:r>
              <a:rPr lang="en-US" altLang="ja-JP" sz="1400" dirty="0">
                <a:solidFill>
                  <a:schemeClr val="bg1"/>
                </a:solidFill>
              </a:rPr>
              <a:t>※</a:t>
            </a:r>
            <a:r>
              <a:rPr lang="ja-JP" altLang="en-US" sz="1400" dirty="0">
                <a:solidFill>
                  <a:schemeClr val="bg1"/>
                </a:solidFill>
              </a:rPr>
              <a:t>為 替</a:t>
            </a:r>
            <a:r>
              <a:rPr lang="en-US" altLang="ja-JP" sz="1400" dirty="0">
                <a:solidFill>
                  <a:schemeClr val="bg1"/>
                </a:solidFill>
              </a:rPr>
              <a:t>1</a:t>
            </a:r>
            <a:r>
              <a:rPr lang="ja-JP" altLang="en-US" sz="1400" dirty="0">
                <a:solidFill>
                  <a:schemeClr val="bg1"/>
                </a:solidFill>
              </a:rPr>
              <a:t>ドル</a:t>
            </a:r>
            <a:r>
              <a:rPr lang="en-US" altLang="ja-JP" sz="1400" dirty="0">
                <a:solidFill>
                  <a:schemeClr val="bg1"/>
                </a:solidFill>
              </a:rPr>
              <a:t>100</a:t>
            </a:r>
            <a:r>
              <a:rPr lang="ja-JP" altLang="en-US" sz="1400" dirty="0">
                <a:solidFill>
                  <a:schemeClr val="bg1"/>
                </a:solidFill>
              </a:rPr>
              <a:t>円計算の場合）</a:t>
            </a:r>
            <a:br>
              <a:rPr lang="ja-JP" altLang="en-US" sz="1400" dirty="0">
                <a:solidFill>
                  <a:schemeClr val="bg1"/>
                </a:solidFill>
              </a:rPr>
            </a:br>
            <a:r>
              <a:rPr lang="en-US" altLang="ja-JP" sz="1000" dirty="0">
                <a:solidFill>
                  <a:schemeClr val="bg1"/>
                </a:solidFill>
              </a:rPr>
              <a:t>http://octoba.net/archives/20101008-android-news.html</a:t>
            </a:r>
            <a:endParaRPr kumimoji="0" lang="ja-JP" altLang="en-US" sz="1000" b="0" i="0" u="none" strike="noStrike" cap="none" normalizeH="0" dirty="0" smtClean="0">
              <a:ln>
                <a:noFill/>
              </a:ln>
              <a:solidFill>
                <a:schemeClr val="bg1"/>
              </a:solidFill>
              <a:effectLst/>
            </a:endParaRPr>
          </a:p>
        </p:txBody>
      </p:sp>
    </p:spTree>
    <p:extLst>
      <p:ext uri="{BB962C8B-B14F-4D97-AF65-F5344CB8AC3E}">
        <p14:creationId xmlns:p14="http://schemas.microsoft.com/office/powerpoint/2010/main" val="385785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990600" y="985089"/>
            <a:ext cx="7156450" cy="1805736"/>
          </a:xfrm>
          <a:prstGeom prst="rect">
            <a:avLst/>
          </a:prstGeom>
          <a:solidFill>
            <a:srgbClr val="9999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5137945" y="1123950"/>
            <a:ext cx="2674415" cy="1506736"/>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990600" y="3658438"/>
            <a:ext cx="3441700" cy="235501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864678" y="4233113"/>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705350" y="3658438"/>
            <a:ext cx="3441700" cy="2355011"/>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角丸四角形 11"/>
          <p:cNvSpPr/>
          <p:nvPr/>
        </p:nvSpPr>
        <p:spPr>
          <a:xfrm>
            <a:off x="7700328" y="5583759"/>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角丸四角形 10"/>
          <p:cNvSpPr/>
          <p:nvPr/>
        </p:nvSpPr>
        <p:spPr>
          <a:xfrm>
            <a:off x="840542" y="5588839"/>
            <a:ext cx="611822" cy="406400"/>
          </a:xfrm>
          <a:prstGeom prst="roundRect">
            <a:avLst>
              <a:gd name="adj" fmla="val 6877"/>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en-US" altLang="ja-JP" dirty="0" err="1" smtClean="0"/>
              <a:t>Chromebook</a:t>
            </a:r>
            <a:endParaRPr kumimoji="1" lang="ja-JP" altLang="en-US" dirty="0"/>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643178" y="5523849"/>
            <a:ext cx="681672" cy="722281"/>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808792" y="5519602"/>
            <a:ext cx="685680" cy="726528"/>
          </a:xfrm>
          <a:prstGeom prst="rect">
            <a:avLst/>
          </a:prstGeom>
        </p:spPr>
      </p:pic>
      <p:pic>
        <p:nvPicPr>
          <p:cNvPr id="7" name="図 6"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92" y="420298"/>
            <a:ext cx="1853764" cy="1853764"/>
          </a:xfrm>
          <a:prstGeom prst="rect">
            <a:avLst/>
          </a:prstGeom>
        </p:spPr>
      </p:pic>
      <p:sp>
        <p:nvSpPr>
          <p:cNvPr id="8" name="角丸四角形 7"/>
          <p:cNvSpPr/>
          <p:nvPr/>
        </p:nvSpPr>
        <p:spPr>
          <a:xfrm>
            <a:off x="990600" y="2867864"/>
            <a:ext cx="7156450" cy="732586"/>
          </a:xfrm>
          <a:prstGeom prst="roundRect">
            <a:avLst/>
          </a:prstGeom>
          <a:solidFill>
            <a:schemeClr val="tx2">
              <a:lumMod val="60000"/>
              <a:lumOff val="40000"/>
              <a:alpha val="59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solidFill>
                  <a:srgbClr val="FFFFFF"/>
                </a:solidFill>
                <a:latin typeface="ＭＳ Ｐゴシック"/>
                <a:ea typeface="ＭＳ Ｐゴシック"/>
                <a:cs typeface="ＭＳ Ｐゴシック"/>
              </a:rPr>
              <a:t>　　　インターネット</a:t>
            </a:r>
            <a:endParaRPr kumimoji="1" lang="ja-JP" altLang="en-US" dirty="0">
              <a:solidFill>
                <a:srgbClr val="FFFFFF"/>
              </a:solidFill>
              <a:latin typeface="ＭＳ Ｐゴシック"/>
              <a:ea typeface="ＭＳ Ｐゴシック"/>
              <a:cs typeface="ＭＳ Ｐゴシック"/>
            </a:endParaRPr>
          </a:p>
        </p:txBody>
      </p:sp>
      <p:sp>
        <p:nvSpPr>
          <p:cNvPr id="13" name="円柱 12"/>
          <p:cNvSpPr/>
          <p:nvPr/>
        </p:nvSpPr>
        <p:spPr>
          <a:xfrm>
            <a:off x="1073150" y="4233113"/>
            <a:ext cx="646431" cy="1019175"/>
          </a:xfrm>
          <a:prstGeom prst="can">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93230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2662556" y="428073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16" name="正方形/長方形 15"/>
          <p:cNvSpPr/>
          <p:nvPr/>
        </p:nvSpPr>
        <p:spPr>
          <a:xfrm>
            <a:off x="193230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17" name="正方形/長方形 16"/>
          <p:cNvSpPr/>
          <p:nvPr/>
        </p:nvSpPr>
        <p:spPr>
          <a:xfrm>
            <a:off x="2662556" y="4642689"/>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19" name="正方形/長方形 18"/>
          <p:cNvSpPr/>
          <p:nvPr/>
        </p:nvSpPr>
        <p:spPr>
          <a:xfrm>
            <a:off x="3478689" y="4233113"/>
            <a:ext cx="858361"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ブラウザ</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864678"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0731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4768850" y="5347539"/>
            <a:ext cx="2472372" cy="404078"/>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画面表示・入出力操作</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4768850" y="3753690"/>
            <a:ext cx="3263900" cy="36195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通信</a:t>
            </a: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4768850" y="4233113"/>
            <a:ext cx="3263900" cy="1019175"/>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864678" y="4949889"/>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27" name="正方形/長方形 26"/>
          <p:cNvSpPr/>
          <p:nvPr/>
        </p:nvSpPr>
        <p:spPr>
          <a:xfrm>
            <a:off x="6101397" y="1430286"/>
            <a:ext cx="1538922" cy="101917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5309869" y="1430286"/>
            <a:ext cx="646431" cy="1019175"/>
          </a:xfrm>
          <a:prstGeom prst="can">
            <a:avLst/>
          </a:prstGeom>
          <a:solidFill>
            <a:srgbClr val="984807"/>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16902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30" name="正方形/長方形 29"/>
          <p:cNvSpPr/>
          <p:nvPr/>
        </p:nvSpPr>
        <p:spPr>
          <a:xfrm>
            <a:off x="6899275" y="147791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31" name="正方形/長方形 30"/>
          <p:cNvSpPr/>
          <p:nvPr/>
        </p:nvSpPr>
        <p:spPr>
          <a:xfrm>
            <a:off x="616902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6899275" y="1839862"/>
            <a:ext cx="683894" cy="317500"/>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33" name="テキスト ボックス 32"/>
          <p:cNvSpPr txBox="1"/>
          <p:nvPr/>
        </p:nvSpPr>
        <p:spPr>
          <a:xfrm>
            <a:off x="6101397" y="2147062"/>
            <a:ext cx="1538922" cy="276999"/>
          </a:xfrm>
          <a:prstGeom prst="rect">
            <a:avLst/>
          </a:prstGeom>
          <a:noFill/>
        </p:spPr>
        <p:txBody>
          <a:bodyPr wrap="square" rtlCol="0">
            <a:spAutoFit/>
          </a:bodyPr>
          <a:lstStyle/>
          <a:p>
            <a:pPr algn="ctr"/>
            <a:r>
              <a:rPr kumimoji="1" lang="ja-JP" altLang="en-US" sz="1200" dirty="0" smtClean="0">
                <a:solidFill>
                  <a:srgbClr val="FFFFFF"/>
                </a:solidFill>
              </a:rPr>
              <a:t>オフィス・アプリ</a:t>
            </a:r>
            <a:endParaRPr kumimoji="1" lang="ja-JP" altLang="en-US" sz="1200" dirty="0">
              <a:solidFill>
                <a:srgbClr val="FFFFFF"/>
              </a:solidFill>
            </a:endParaRPr>
          </a:p>
        </p:txBody>
      </p:sp>
      <p:sp>
        <p:nvSpPr>
          <p:cNvPr id="34" name="正方形/長方形 33"/>
          <p:cNvSpPr/>
          <p:nvPr/>
        </p:nvSpPr>
        <p:spPr>
          <a:xfrm>
            <a:off x="13831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22277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307863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935889" y="1546374"/>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3831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22277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307863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3935889" y="2130572"/>
            <a:ext cx="769461" cy="460376"/>
          </a:xfrm>
          <a:prstGeom prst="rect">
            <a:avLst/>
          </a:prstGeom>
          <a:solidFill>
            <a:srgbClr val="0000FF">
              <a:alpha val="68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テキスト ボックス 41"/>
          <p:cNvSpPr txBox="1"/>
          <p:nvPr/>
        </p:nvSpPr>
        <p:spPr>
          <a:xfrm>
            <a:off x="1864678" y="1016247"/>
            <a:ext cx="2335495" cy="461665"/>
          </a:xfrm>
          <a:prstGeom prst="rect">
            <a:avLst/>
          </a:prstGeom>
          <a:noFill/>
        </p:spPr>
        <p:txBody>
          <a:bodyPr wrap="none" rtlCol="0">
            <a:spAutoFit/>
          </a:bodyPr>
          <a:lstStyle/>
          <a:p>
            <a:r>
              <a:rPr kumimoji="1" lang="ja-JP" altLang="en-US" sz="2400" dirty="0" smtClean="0">
                <a:solidFill>
                  <a:srgbClr val="FFFFFF"/>
                </a:solidFill>
              </a:rPr>
              <a:t>クラウドサービス</a:t>
            </a:r>
            <a:endParaRPr kumimoji="1" lang="ja-JP" altLang="en-US" sz="2400" dirty="0">
              <a:solidFill>
                <a:srgbClr val="FFFFFF"/>
              </a:solidFill>
            </a:endParaRPr>
          </a:p>
        </p:txBody>
      </p:sp>
      <p:sp>
        <p:nvSpPr>
          <p:cNvPr id="43" name="上下矢印 42"/>
          <p:cNvSpPr/>
          <p:nvPr/>
        </p:nvSpPr>
        <p:spPr>
          <a:xfrm>
            <a:off x="3715545"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上下矢印 43"/>
          <p:cNvSpPr/>
          <p:nvPr/>
        </p:nvSpPr>
        <p:spPr>
          <a:xfrm>
            <a:off x="4935142" y="2730500"/>
            <a:ext cx="405605" cy="1613739"/>
          </a:xfrm>
          <a:prstGeom prst="upDown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5137944" y="1123950"/>
            <a:ext cx="2674415" cy="276999"/>
          </a:xfrm>
          <a:prstGeom prst="rect">
            <a:avLst/>
          </a:prstGeom>
          <a:noFill/>
        </p:spPr>
        <p:txBody>
          <a:bodyPr wrap="square" rtlCol="0">
            <a:spAutoFit/>
          </a:bodyPr>
          <a:lstStyle/>
          <a:p>
            <a:pPr algn="ctr"/>
            <a:r>
              <a:rPr kumimoji="1" lang="en-US" altLang="ja-JP" sz="1200" dirty="0" smtClean="0"/>
              <a:t>Google Apps for work</a:t>
            </a:r>
            <a:r>
              <a:rPr kumimoji="1" lang="ja-JP" altLang="en-US" sz="1200" dirty="0" smtClean="0"/>
              <a:t>など</a:t>
            </a:r>
            <a:endParaRPr kumimoji="1" lang="ja-JP" altLang="en-US" sz="1200" dirty="0"/>
          </a:p>
        </p:txBody>
      </p:sp>
      <p:sp>
        <p:nvSpPr>
          <p:cNvPr id="47" name="正方形/長方形 46"/>
          <p:cNvSpPr/>
          <p:nvPr/>
        </p:nvSpPr>
        <p:spPr>
          <a:xfrm>
            <a:off x="4781550" y="4622801"/>
            <a:ext cx="748923" cy="276999"/>
          </a:xfrm>
          <a:prstGeom prst="rect">
            <a:avLst/>
          </a:prstGeom>
        </p:spPr>
        <p:txBody>
          <a:bodyPr wrap="none">
            <a:spAutoFit/>
          </a:bodyPr>
          <a:lstStyle/>
          <a:p>
            <a:pPr lvl="0" algn="ctr"/>
            <a:r>
              <a:rPr lang="ja-JP" altLang="en-US" sz="1200" dirty="0">
                <a:solidFill>
                  <a:srgbClr val="FFFFFF"/>
                </a:solidFill>
                <a:latin typeface="ＭＳ Ｐゴシック"/>
                <a:cs typeface="ＭＳ Ｐゴシック"/>
              </a:rPr>
              <a:t>ブラウザ</a:t>
            </a:r>
          </a:p>
        </p:txBody>
      </p:sp>
      <p:cxnSp>
        <p:nvCxnSpPr>
          <p:cNvPr id="53" name="直線矢印コネクタ 52"/>
          <p:cNvCxnSpPr/>
          <p:nvPr/>
        </p:nvCxnSpPr>
        <p:spPr>
          <a:xfrm flipV="1">
            <a:off x="7583169"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p:nvPr/>
        </p:nvCxnSpPr>
        <p:spPr>
          <a:xfrm flipV="1">
            <a:off x="6169025" y="2147062"/>
            <a:ext cx="0" cy="2239148"/>
          </a:xfrm>
          <a:prstGeom prst="straightConnector1">
            <a:avLst/>
          </a:prstGeom>
          <a:ln w="12700" cmpd="sng">
            <a:solidFill>
              <a:schemeClr val="bg1"/>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616902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文書作成</a:t>
            </a:r>
            <a:endParaRPr kumimoji="1" lang="ja-JP" altLang="en-US" sz="800" dirty="0">
              <a:solidFill>
                <a:srgbClr val="FFFFFF"/>
              </a:solidFill>
              <a:latin typeface="ＭＳ Ｐゴシック"/>
              <a:ea typeface="ＭＳ Ｐゴシック"/>
              <a:cs typeface="ＭＳ Ｐゴシック"/>
            </a:endParaRPr>
          </a:p>
        </p:txBody>
      </p:sp>
      <p:sp>
        <p:nvSpPr>
          <p:cNvPr id="49" name="正方形/長方形 48"/>
          <p:cNvSpPr/>
          <p:nvPr/>
        </p:nvSpPr>
        <p:spPr>
          <a:xfrm>
            <a:off x="6899275" y="437351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表計算</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616902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プレゼン</a:t>
            </a:r>
            <a:endParaRPr kumimoji="1" lang="ja-JP" altLang="en-US" sz="800" dirty="0">
              <a:solidFill>
                <a:srgbClr val="FFFFFF"/>
              </a:solidFill>
              <a:latin typeface="ＭＳ Ｐゴシック"/>
              <a:ea typeface="ＭＳ Ｐゴシック"/>
              <a:cs typeface="ＭＳ Ｐゴシック"/>
            </a:endParaRPr>
          </a:p>
        </p:txBody>
      </p:sp>
      <p:sp>
        <p:nvSpPr>
          <p:cNvPr id="51" name="正方形/長方形 50"/>
          <p:cNvSpPr/>
          <p:nvPr/>
        </p:nvSpPr>
        <p:spPr>
          <a:xfrm>
            <a:off x="6899275" y="4735462"/>
            <a:ext cx="683894" cy="317500"/>
          </a:xfrm>
          <a:prstGeom prst="rect">
            <a:avLst/>
          </a:prstGeom>
          <a:solidFill>
            <a:srgbClr val="000090"/>
          </a:solidFill>
          <a:ln w="19050" cmpd="sng">
            <a:solidFill>
              <a:schemeClr val="bg1"/>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a:t>
            </a:r>
            <a:endParaRPr kumimoji="1" lang="ja-JP" altLang="en-US" sz="800" dirty="0">
              <a:solidFill>
                <a:srgbClr val="FFFFFF"/>
              </a:solidFill>
              <a:latin typeface="ＭＳ Ｐゴシック"/>
              <a:ea typeface="ＭＳ Ｐゴシック"/>
              <a:cs typeface="ＭＳ Ｐゴシック"/>
            </a:endParaRPr>
          </a:p>
        </p:txBody>
      </p:sp>
      <p:sp>
        <p:nvSpPr>
          <p:cNvPr id="66" name="上下矢印 65"/>
          <p:cNvSpPr/>
          <p:nvPr/>
        </p:nvSpPr>
        <p:spPr>
          <a:xfrm>
            <a:off x="5905500" y="5162550"/>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上下矢印 66"/>
          <p:cNvSpPr/>
          <p:nvPr/>
        </p:nvSpPr>
        <p:spPr>
          <a:xfrm>
            <a:off x="3810685"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上下矢印 67"/>
          <p:cNvSpPr/>
          <p:nvPr/>
        </p:nvSpPr>
        <p:spPr>
          <a:xfrm>
            <a:off x="2550052" y="5176978"/>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上下矢印 68"/>
          <p:cNvSpPr/>
          <p:nvPr/>
        </p:nvSpPr>
        <p:spPr>
          <a:xfrm rot="5400000">
            <a:off x="5927000" y="1867704"/>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上下矢印 69"/>
          <p:cNvSpPr/>
          <p:nvPr/>
        </p:nvSpPr>
        <p:spPr>
          <a:xfrm rot="5400000">
            <a:off x="1683931" y="4661445"/>
            <a:ext cx="180557" cy="252692"/>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上下矢印 70"/>
          <p:cNvSpPr/>
          <p:nvPr/>
        </p:nvSpPr>
        <p:spPr>
          <a:xfrm rot="5400000">
            <a:off x="1574542" y="5395124"/>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上下矢印 71"/>
          <p:cNvSpPr/>
          <p:nvPr/>
        </p:nvSpPr>
        <p:spPr>
          <a:xfrm rot="5400000">
            <a:off x="7366097" y="5395123"/>
            <a:ext cx="180557" cy="532430"/>
          </a:xfrm>
          <a:prstGeom prst="upDownArrow">
            <a:avLst/>
          </a:prstGeom>
          <a:solidFill>
            <a:srgbClr val="FF6666"/>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p:cNvSpPr txBox="1"/>
          <p:nvPr/>
        </p:nvSpPr>
        <p:spPr>
          <a:xfrm>
            <a:off x="2122344" y="5738918"/>
            <a:ext cx="2214706" cy="307777"/>
          </a:xfrm>
          <a:prstGeom prst="rect">
            <a:avLst/>
          </a:prstGeom>
          <a:noFill/>
        </p:spPr>
        <p:txBody>
          <a:bodyPr wrap="none" rtlCol="0">
            <a:spAutoFit/>
          </a:bodyPr>
          <a:lstStyle/>
          <a:p>
            <a:r>
              <a:rPr kumimoji="1" lang="en-US" altLang="ja-JP" sz="1400" dirty="0" smtClean="0"/>
              <a:t>PC / Windows</a:t>
            </a:r>
            <a:r>
              <a:rPr lang="ja-JP" altLang="en-US" sz="1400" dirty="0" smtClean="0"/>
              <a:t>・</a:t>
            </a:r>
            <a:r>
              <a:rPr lang="en-US" altLang="ja-JP" sz="1400" dirty="0" smtClean="0"/>
              <a:t>Mac OS </a:t>
            </a:r>
            <a:r>
              <a:rPr lang="ja-JP" altLang="en-US" sz="1400" dirty="0" smtClean="0"/>
              <a:t>など</a:t>
            </a:r>
            <a:endParaRPr kumimoji="1" lang="ja-JP" altLang="en-US" sz="1400" dirty="0"/>
          </a:p>
        </p:txBody>
      </p:sp>
      <p:sp>
        <p:nvSpPr>
          <p:cNvPr id="74" name="テキスト ボックス 73"/>
          <p:cNvSpPr txBox="1"/>
          <p:nvPr/>
        </p:nvSpPr>
        <p:spPr>
          <a:xfrm>
            <a:off x="4740677" y="5738917"/>
            <a:ext cx="2102584" cy="307777"/>
          </a:xfrm>
          <a:prstGeom prst="rect">
            <a:avLst/>
          </a:prstGeom>
          <a:noFill/>
        </p:spPr>
        <p:txBody>
          <a:bodyPr wrap="none" rtlCol="0">
            <a:spAutoFit/>
          </a:bodyPr>
          <a:lstStyle/>
          <a:p>
            <a:r>
              <a:rPr kumimoji="1" lang="en-US" altLang="ja-JP" sz="1400" dirty="0" err="1" smtClean="0">
                <a:solidFill>
                  <a:srgbClr val="0000FF"/>
                </a:solidFill>
              </a:rPr>
              <a:t>Chromebook</a:t>
            </a:r>
            <a:r>
              <a:rPr lang="en-US" altLang="ja-JP" sz="1400" dirty="0">
                <a:solidFill>
                  <a:srgbClr val="0000FF"/>
                </a:solidFill>
              </a:rPr>
              <a:t> </a:t>
            </a:r>
            <a:r>
              <a:rPr kumimoji="1" lang="en-US" altLang="ja-JP" sz="1400" dirty="0" smtClean="0">
                <a:solidFill>
                  <a:srgbClr val="0000FF"/>
                </a:solidFill>
              </a:rPr>
              <a:t>/ Chrome OS </a:t>
            </a:r>
            <a:endParaRPr kumimoji="1" lang="ja-JP" altLang="en-US" sz="1400" dirty="0">
              <a:solidFill>
                <a:srgbClr val="0000FF"/>
              </a:solidFill>
            </a:endParaRPr>
          </a:p>
        </p:txBody>
      </p:sp>
    </p:spTree>
    <p:extLst>
      <p:ext uri="{BB962C8B-B14F-4D97-AF65-F5344CB8AC3E}">
        <p14:creationId xmlns:p14="http://schemas.microsoft.com/office/powerpoint/2010/main" val="3221320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bwMode="auto">
          <a:xfrm>
            <a:off x="791579" y="3562937"/>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「デバイスとサービスの会社を目指す」</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a:solidFill>
                  <a:schemeClr val="bg1"/>
                </a:solidFill>
                <a:latin typeface="+mn-lt"/>
                <a:ea typeface="+mn-ea"/>
              </a:rPr>
              <a:t>→</a:t>
            </a:r>
            <a:r>
              <a:rPr kumimoji="0" lang="ja-JP" altLang="en-US" sz="2000" b="0" i="0" u="none" strike="noStrike" cap="none" normalizeH="0" dirty="0" smtClean="0">
                <a:ln>
                  <a:noFill/>
                </a:ln>
                <a:solidFill>
                  <a:schemeClr val="bg1"/>
                </a:solidFill>
                <a:effectLst/>
                <a:latin typeface="+mn-lt"/>
                <a:ea typeface="+mn-ea"/>
              </a:rPr>
              <a:t>ソフト会社のままでは</a:t>
            </a:r>
            <a:r>
              <a:rPr kumimoji="0" lang="en-US" altLang="ja-JP" sz="2000" b="0" i="0" u="none" strike="noStrike" cap="none" normalizeH="0" dirty="0" smtClean="0">
                <a:ln>
                  <a:noFill/>
                </a:ln>
                <a:solidFill>
                  <a:schemeClr val="bg1"/>
                </a:solidFill>
                <a:effectLst/>
                <a:latin typeface="+mn-lt"/>
                <a:ea typeface="+mn-ea"/>
              </a:rPr>
              <a:t>Apple/Google</a:t>
            </a:r>
            <a:r>
              <a:rPr kumimoji="0" lang="ja-JP" altLang="en-US" sz="2000" b="0" i="0" u="none" strike="noStrike" cap="none" normalizeH="0" dirty="0" smtClean="0">
                <a:ln>
                  <a:noFill/>
                </a:ln>
                <a:solidFill>
                  <a:schemeClr val="bg1"/>
                </a:solidFill>
                <a:effectLst/>
                <a:latin typeface="+mn-lt"/>
                <a:ea typeface="+mn-ea"/>
              </a:rPr>
              <a:t>と闘えない</a:t>
            </a:r>
          </a:p>
        </p:txBody>
      </p:sp>
      <p:sp>
        <p:nvSpPr>
          <p:cNvPr id="6" name="角丸四角形 5"/>
          <p:cNvSpPr/>
          <p:nvPr/>
        </p:nvSpPr>
        <p:spPr bwMode="auto">
          <a:xfrm>
            <a:off x="780326" y="467928"/>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2008</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2767387" y="467928"/>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買収提案</a:t>
            </a:r>
            <a:endParaRPr kumimoji="0" lang="ja-JP" altLang="en-US" sz="2400" b="0" i="0" u="none" strike="noStrike" cap="none" normalizeH="0" dirty="0" smtClean="0">
              <a:ln>
                <a:noFill/>
              </a:ln>
              <a:solidFill>
                <a:schemeClr val="bg1"/>
              </a:solidFill>
              <a:effectLst/>
              <a:latin typeface="+mn-lt"/>
              <a:ea typeface="+mn-ea"/>
            </a:endParaRPr>
          </a:p>
        </p:txBody>
      </p:sp>
      <p:sp>
        <p:nvSpPr>
          <p:cNvPr id="8" name="角丸四角形 7"/>
          <p:cNvSpPr/>
          <p:nvPr/>
        </p:nvSpPr>
        <p:spPr bwMode="auto">
          <a:xfrm>
            <a:off x="780326" y="989937"/>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2009</a:t>
            </a:r>
            <a:endParaRPr kumimoji="0" lang="ja-JP" altLang="en-US" sz="24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2767387" y="989937"/>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Yahoo</a:t>
            </a:r>
            <a:r>
              <a:rPr kumimoji="0" lang="en-US" altLang="ja-JP" sz="2400" dirty="0" smtClean="0">
                <a:solidFill>
                  <a:schemeClr val="bg1"/>
                </a:solidFill>
                <a:latin typeface="+mn-lt"/>
                <a:ea typeface="+mn-ea"/>
              </a:rPr>
              <a:t>!</a:t>
            </a:r>
            <a:r>
              <a:rPr kumimoji="0" lang="ja-JP" altLang="en-US" sz="2400" dirty="0" smtClean="0">
                <a:solidFill>
                  <a:schemeClr val="bg1"/>
                </a:solidFill>
                <a:latin typeface="+mn-lt"/>
                <a:ea typeface="+mn-ea"/>
              </a:rPr>
              <a:t>と提携</a:t>
            </a:r>
            <a:endParaRPr kumimoji="0" lang="ja-JP" altLang="en-US" sz="2400" b="0" i="0" u="none" strike="noStrike" cap="none" normalizeH="0" dirty="0" smtClean="0">
              <a:ln>
                <a:noFill/>
              </a:ln>
              <a:solidFill>
                <a:schemeClr val="bg1"/>
              </a:solidFill>
              <a:effectLst/>
              <a:latin typeface="+mn-lt"/>
              <a:ea typeface="+mn-ea"/>
            </a:endParaRPr>
          </a:p>
        </p:txBody>
      </p:sp>
      <p:sp>
        <p:nvSpPr>
          <p:cNvPr id="10" name="角丸四角形 9"/>
          <p:cNvSpPr/>
          <p:nvPr/>
        </p:nvSpPr>
        <p:spPr bwMode="auto">
          <a:xfrm>
            <a:off x="780326" y="1991005"/>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2011</a:t>
            </a:r>
            <a:endParaRPr kumimoji="0" lang="ja-JP" altLang="en-US" sz="2400" b="0" i="0" u="none" strike="noStrike" cap="none" normalizeH="0" dirty="0" smtClean="0">
              <a:ln>
                <a:noFill/>
              </a:ln>
              <a:solidFill>
                <a:schemeClr val="bg1"/>
              </a:solidFill>
              <a:effectLst/>
              <a:latin typeface="+mn-lt"/>
              <a:ea typeface="+mn-ea"/>
            </a:endParaRPr>
          </a:p>
        </p:txBody>
      </p:sp>
      <p:sp>
        <p:nvSpPr>
          <p:cNvPr id="11" name="角丸四角形 10"/>
          <p:cNvSpPr/>
          <p:nvPr/>
        </p:nvSpPr>
        <p:spPr bwMode="auto">
          <a:xfrm>
            <a:off x="2767387" y="1991005"/>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a:t>
            </a:r>
            <a:r>
              <a:rPr kumimoji="0" lang="ja-JP" altLang="en-US" sz="2400" b="0" i="0" u="none" strike="noStrike" cap="none" normalizeH="0" dirty="0" smtClean="0">
                <a:ln>
                  <a:noFill/>
                </a:ln>
                <a:solidFill>
                  <a:schemeClr val="bg1"/>
                </a:solidFill>
                <a:effectLst/>
                <a:latin typeface="+mn-lt"/>
                <a:ea typeface="+mn-ea"/>
              </a:rPr>
              <a:t>の</a:t>
            </a:r>
            <a:r>
              <a:rPr kumimoji="0" lang="en-US" altLang="ja-JP" sz="2400" b="0" i="0" u="none" strike="noStrike" cap="none" normalizeH="0" dirty="0" smtClean="0">
                <a:ln>
                  <a:noFill/>
                </a:ln>
                <a:solidFill>
                  <a:schemeClr val="bg1"/>
                </a:solidFill>
                <a:effectLst/>
                <a:latin typeface="+mn-lt"/>
                <a:ea typeface="+mn-ea"/>
              </a:rPr>
              <a:t>ARM</a:t>
            </a:r>
            <a:r>
              <a:rPr kumimoji="0" lang="ja-JP" altLang="en-US" sz="2400" dirty="0">
                <a:solidFill>
                  <a:schemeClr val="bg1"/>
                </a:solidFill>
                <a:latin typeface="+mn-lt"/>
                <a:ea typeface="+mn-ea"/>
              </a:rPr>
              <a:t>サポート</a:t>
            </a:r>
            <a:r>
              <a:rPr kumimoji="0" lang="ja-JP" altLang="en-US" sz="2400" dirty="0" smtClean="0">
                <a:solidFill>
                  <a:schemeClr val="bg1"/>
                </a:solidFill>
                <a:latin typeface="+mn-lt"/>
                <a:ea typeface="+mn-ea"/>
              </a:rPr>
              <a:t>を発表</a:t>
            </a:r>
            <a:endParaRPr kumimoji="0" lang="ja-JP" altLang="en-US" sz="2400" b="0" i="0" u="none" strike="noStrike" cap="none" normalizeH="0" dirty="0" smtClean="0">
              <a:ln>
                <a:noFill/>
              </a:ln>
              <a:solidFill>
                <a:schemeClr val="bg1"/>
              </a:solidFill>
              <a:effectLst/>
              <a:latin typeface="+mn-lt"/>
              <a:ea typeface="+mn-ea"/>
            </a:endParaRPr>
          </a:p>
        </p:txBody>
      </p:sp>
      <p:sp>
        <p:nvSpPr>
          <p:cNvPr id="12" name="角丸四角形 11"/>
          <p:cNvSpPr/>
          <p:nvPr/>
        </p:nvSpPr>
        <p:spPr bwMode="auto">
          <a:xfrm>
            <a:off x="780326" y="24950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2012</a:t>
            </a:r>
            <a:endParaRPr kumimoji="0" lang="ja-JP" altLang="en-US" sz="2400" b="0" i="0" u="none" strike="noStrike" cap="none" normalizeH="0" dirty="0" smtClean="0">
              <a:ln>
                <a:noFill/>
              </a:ln>
              <a:solidFill>
                <a:schemeClr val="bg1"/>
              </a:solidFill>
              <a:effectLst/>
              <a:latin typeface="+mn-lt"/>
              <a:ea typeface="+mn-ea"/>
            </a:endParaRPr>
          </a:p>
        </p:txBody>
      </p:sp>
      <p:sp>
        <p:nvSpPr>
          <p:cNvPr id="13" name="角丸四角形 12"/>
          <p:cNvSpPr/>
          <p:nvPr/>
        </p:nvSpPr>
        <p:spPr bwMode="auto">
          <a:xfrm>
            <a:off x="2767387" y="249243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Windows8, RT, Surface</a:t>
            </a:r>
            <a:r>
              <a:rPr kumimoji="0" lang="ja-JP" altLang="en-US" sz="2400" b="0" i="0" u="none" strike="noStrike" cap="none" normalizeH="0" dirty="0" smtClean="0">
                <a:ln>
                  <a:noFill/>
                </a:ln>
                <a:solidFill>
                  <a:schemeClr val="bg1"/>
                </a:solidFill>
                <a:effectLst/>
                <a:latin typeface="+mn-lt"/>
                <a:ea typeface="+mn-ea"/>
              </a:rPr>
              <a:t>出荷開始</a:t>
            </a:r>
          </a:p>
        </p:txBody>
      </p:sp>
      <p:sp>
        <p:nvSpPr>
          <p:cNvPr id="14" name="角丸四角形 13"/>
          <p:cNvSpPr/>
          <p:nvPr/>
        </p:nvSpPr>
        <p:spPr bwMode="auto">
          <a:xfrm>
            <a:off x="780326" y="3014161"/>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5" name="角丸四角形 14"/>
          <p:cNvSpPr/>
          <p:nvPr/>
        </p:nvSpPr>
        <p:spPr bwMode="auto">
          <a:xfrm>
            <a:off x="2767387" y="3014161"/>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組織改革</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a:solidFill>
                  <a:schemeClr val="bg1"/>
                </a:solidFill>
                <a:latin typeface="+mn-lt"/>
                <a:ea typeface="+mn-ea"/>
              </a:rPr>
              <a:t> </a:t>
            </a:r>
            <a:r>
              <a:rPr kumimoji="0" lang="ja-JP" altLang="en-US" sz="2400" dirty="0" smtClean="0">
                <a:solidFill>
                  <a:schemeClr val="bg1"/>
                </a:solidFill>
                <a:latin typeface="+mn-lt"/>
                <a:ea typeface="+mn-ea"/>
              </a:rPr>
              <a:t>バルマーの引退発表</a:t>
            </a:r>
            <a:endParaRPr kumimoji="0" lang="ja-JP" altLang="en-US" sz="2400" b="0" i="0" u="none" strike="noStrike" cap="none" normalizeH="0" dirty="0" smtClean="0">
              <a:ln>
                <a:noFill/>
              </a:ln>
              <a:solidFill>
                <a:schemeClr val="bg1"/>
              </a:solidFill>
              <a:effectLst/>
              <a:latin typeface="+mn-lt"/>
              <a:ea typeface="+mn-ea"/>
            </a:endParaRPr>
          </a:p>
        </p:txBody>
      </p:sp>
      <p:sp>
        <p:nvSpPr>
          <p:cNvPr id="16" name="角丸四角形 15"/>
          <p:cNvSpPr/>
          <p:nvPr/>
        </p:nvSpPr>
        <p:spPr bwMode="auto">
          <a:xfrm>
            <a:off x="780326" y="1493993"/>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2010</a:t>
            </a:r>
            <a:endParaRPr kumimoji="0" lang="ja-JP" altLang="en-US" sz="2400" b="0" i="0" u="none" strike="noStrike" cap="none" normalizeH="0" dirty="0" smtClean="0">
              <a:ln>
                <a:noFill/>
              </a:ln>
              <a:solidFill>
                <a:schemeClr val="bg1"/>
              </a:solidFill>
              <a:effectLst/>
              <a:latin typeface="+mn-lt"/>
              <a:ea typeface="+mn-ea"/>
            </a:endParaRPr>
          </a:p>
        </p:txBody>
      </p:sp>
      <p:sp>
        <p:nvSpPr>
          <p:cNvPr id="17" name="角丸四角形 16"/>
          <p:cNvSpPr/>
          <p:nvPr/>
        </p:nvSpPr>
        <p:spPr bwMode="auto">
          <a:xfrm>
            <a:off x="2767387" y="1493993"/>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Azure</a:t>
            </a:r>
            <a:r>
              <a:rPr kumimoji="0" lang="ja-JP" altLang="en-US" sz="2400" b="0" i="0" u="none" strike="noStrike" cap="none" normalizeH="0" dirty="0" smtClean="0">
                <a:ln>
                  <a:noFill/>
                </a:ln>
                <a:solidFill>
                  <a:schemeClr val="bg1"/>
                </a:solidFill>
                <a:effectLst/>
                <a:latin typeface="+mn-lt"/>
                <a:ea typeface="+mn-ea"/>
              </a:rPr>
              <a:t>サービス開始</a:t>
            </a:r>
          </a:p>
        </p:txBody>
      </p:sp>
      <p:sp>
        <p:nvSpPr>
          <p:cNvPr id="18" name="角丸四角形 17"/>
          <p:cNvSpPr/>
          <p:nvPr/>
        </p:nvSpPr>
        <p:spPr bwMode="auto">
          <a:xfrm>
            <a:off x="779681" y="4500376"/>
            <a:ext cx="1908000" cy="432000"/>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2013</a:t>
            </a:r>
            <a:endParaRPr kumimoji="0" lang="ja-JP" altLang="en-US" sz="2400" b="0" i="0" u="none" strike="noStrike" cap="none" normalizeH="0" dirty="0" smtClean="0">
              <a:ln>
                <a:noFill/>
              </a:ln>
              <a:solidFill>
                <a:schemeClr val="bg1"/>
              </a:solidFill>
              <a:effectLst/>
              <a:latin typeface="+mn-lt"/>
              <a:ea typeface="+mn-ea"/>
            </a:endParaRPr>
          </a:p>
        </p:txBody>
      </p:sp>
      <p:sp>
        <p:nvSpPr>
          <p:cNvPr id="19" name="角丸四角形 18"/>
          <p:cNvSpPr/>
          <p:nvPr/>
        </p:nvSpPr>
        <p:spPr bwMode="auto">
          <a:xfrm>
            <a:off x="2766742" y="4500376"/>
            <a:ext cx="5580000" cy="43200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Nokia</a:t>
            </a:r>
            <a:r>
              <a:rPr kumimoji="0" lang="ja-JP" altLang="en-US" sz="2400" b="0" i="0" u="none" strike="noStrike" cap="none" normalizeH="0" dirty="0" smtClean="0">
                <a:ln>
                  <a:noFill/>
                </a:ln>
                <a:solidFill>
                  <a:schemeClr val="bg1"/>
                </a:solidFill>
                <a:effectLst/>
                <a:latin typeface="+mn-lt"/>
                <a:ea typeface="+mn-ea"/>
              </a:rPr>
              <a:t>の携帯事業を買収</a:t>
            </a:r>
          </a:p>
        </p:txBody>
      </p:sp>
      <p:sp>
        <p:nvSpPr>
          <p:cNvPr id="20" name="角丸四角形 19"/>
          <p:cNvSpPr/>
          <p:nvPr/>
        </p:nvSpPr>
        <p:spPr bwMode="auto">
          <a:xfrm>
            <a:off x="779681" y="5033199"/>
            <a:ext cx="1908000" cy="39304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2014</a:t>
            </a:r>
            <a:endParaRPr kumimoji="0" lang="ja-JP" altLang="en-US" sz="2400" b="0" i="0" u="none" strike="noStrike" cap="none" normalizeH="0" dirty="0" smtClean="0">
              <a:ln>
                <a:noFill/>
              </a:ln>
              <a:solidFill>
                <a:schemeClr val="bg1"/>
              </a:solidFill>
              <a:effectLst/>
              <a:latin typeface="+mn-lt"/>
              <a:ea typeface="+mn-ea"/>
            </a:endParaRPr>
          </a:p>
        </p:txBody>
      </p:sp>
      <p:sp>
        <p:nvSpPr>
          <p:cNvPr id="21" name="角丸四角形 20"/>
          <p:cNvSpPr/>
          <p:nvPr/>
        </p:nvSpPr>
        <p:spPr bwMode="auto">
          <a:xfrm>
            <a:off x="2766742" y="5033199"/>
            <a:ext cx="5580000" cy="393044"/>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400" dirty="0" smtClean="0">
                <a:solidFill>
                  <a:schemeClr val="bg1"/>
                </a:solidFill>
              </a:rPr>
              <a:t>新</a:t>
            </a:r>
            <a:r>
              <a:rPr kumimoji="0" lang="en-US" altLang="ja-JP" sz="2400" dirty="0" smtClean="0">
                <a:solidFill>
                  <a:schemeClr val="bg1"/>
                </a:solidFill>
              </a:rPr>
              <a:t>CEO</a:t>
            </a:r>
            <a:r>
              <a:rPr kumimoji="0" lang="ja-JP" altLang="en-US" sz="2400" dirty="0" smtClean="0">
                <a:solidFill>
                  <a:schemeClr val="bg1"/>
                </a:solidFill>
              </a:rPr>
              <a:t>にサティア・ナデラを指名</a:t>
            </a:r>
            <a:endParaRPr kumimoji="0" lang="ja-JP" altLang="en-US" sz="2400" b="0" i="0" u="none" strike="noStrike" cap="none" normalizeH="0" dirty="0" smtClean="0">
              <a:ln>
                <a:noFill/>
              </a:ln>
              <a:solidFill>
                <a:schemeClr val="bg1"/>
              </a:solidFill>
              <a:effectLst/>
              <a:latin typeface="+mn-lt"/>
              <a:ea typeface="+mn-ea"/>
            </a:endParaRPr>
          </a:p>
        </p:txBody>
      </p:sp>
      <p:sp>
        <p:nvSpPr>
          <p:cNvPr id="22" name="角丸四角形 21"/>
          <p:cNvSpPr/>
          <p:nvPr/>
        </p:nvSpPr>
        <p:spPr bwMode="auto">
          <a:xfrm>
            <a:off x="791579" y="5530881"/>
            <a:ext cx="7555163" cy="836712"/>
          </a:xfrm>
          <a:prstGeom prst="roundRect">
            <a:avLst>
              <a:gd name="adj" fmla="val 0"/>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en-US" sz="2000" dirty="0" smtClean="0">
                <a:solidFill>
                  <a:schemeClr val="bg1"/>
                </a:solidFill>
              </a:rPr>
              <a:t>「</a:t>
            </a:r>
            <a:r>
              <a:rPr kumimoji="0" lang="ja-JP" altLang="en-US" sz="2000" dirty="0">
                <a:solidFill>
                  <a:schemeClr val="bg1"/>
                </a:solidFill>
              </a:rPr>
              <a:t>プロダクティビティソリューション」と「プラットフォーム</a:t>
            </a:r>
            <a:r>
              <a:rPr kumimoji="0" lang="ja-JP" altLang="en-US" sz="2000" dirty="0" smtClean="0">
                <a:solidFill>
                  <a:schemeClr val="bg1"/>
                </a:solidFill>
              </a:rPr>
              <a:t>」の</a:t>
            </a:r>
            <a:r>
              <a:rPr kumimoji="0" lang="en-US" altLang="ja-JP" sz="2000" dirty="0">
                <a:solidFill>
                  <a:schemeClr val="bg1"/>
                </a:solidFill>
              </a:rPr>
              <a:t>2</a:t>
            </a:r>
            <a:r>
              <a:rPr kumimoji="0" lang="ja-JP" altLang="en-US" sz="2000" dirty="0" smtClean="0">
                <a:solidFill>
                  <a:schemeClr val="bg1"/>
                </a:solidFill>
              </a:rPr>
              <a:t>つが</a:t>
            </a:r>
            <a:endParaRPr kumimoji="0" lang="en-US" altLang="ja-JP" sz="2000" dirty="0" smtClean="0">
              <a:solidFill>
                <a:schemeClr val="bg1"/>
              </a:solidFill>
            </a:endParaRPr>
          </a:p>
          <a:p>
            <a:pPr algn="ctr" defTabSz="914400" fontAlgn="base">
              <a:spcBef>
                <a:spcPct val="20000"/>
              </a:spcBef>
              <a:spcAft>
                <a:spcPct val="0"/>
              </a:spcAft>
            </a:pPr>
            <a:r>
              <a:rPr kumimoji="0" lang="ja-JP" altLang="en-US" sz="2000" dirty="0" smtClean="0">
                <a:solidFill>
                  <a:schemeClr val="bg1"/>
                </a:solidFill>
              </a:rPr>
              <a:t>マイクロソフト</a:t>
            </a:r>
            <a:r>
              <a:rPr kumimoji="0" lang="ja-JP" altLang="en-US" sz="2000" dirty="0">
                <a:solidFill>
                  <a:schemeClr val="bg1"/>
                </a:solidFill>
              </a:rPr>
              <a:t>の新たな</a:t>
            </a:r>
            <a:r>
              <a:rPr kumimoji="0" lang="ja-JP" altLang="en-US" sz="2000" dirty="0" smtClean="0">
                <a:solidFill>
                  <a:schemeClr val="bg1"/>
                </a:solidFill>
              </a:rPr>
              <a:t>コア </a:t>
            </a:r>
            <a:r>
              <a:rPr kumimoji="0" lang="en-US" altLang="ja-JP" sz="2000" dirty="0" smtClean="0">
                <a:solidFill>
                  <a:schemeClr val="bg1"/>
                </a:solidFill>
              </a:rPr>
              <a:t>(2014.10)</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92739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0-#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0-#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n-lt"/>
                <a:ea typeface="+mn-ea"/>
              </a:rPr>
              <a:t>2014</a:t>
            </a:r>
            <a:r>
              <a:rPr kumimoji="1" lang="ja-JP" altLang="en-US" dirty="0" smtClean="0">
                <a:latin typeface="+mn-lt"/>
                <a:ea typeface="+mn-ea"/>
              </a:rPr>
              <a:t>年以降の</a:t>
            </a:r>
            <a:r>
              <a:rPr kumimoji="1" lang="en-US" altLang="ja-JP" dirty="0" smtClean="0">
                <a:latin typeface="+mn-lt"/>
                <a:ea typeface="+mn-ea"/>
              </a:rPr>
              <a:t>Microsoft</a:t>
            </a:r>
            <a:r>
              <a:rPr kumimoji="1" lang="ja-JP" altLang="en-US" dirty="0" smtClean="0">
                <a:latin typeface="+mn-lt"/>
                <a:ea typeface="+mn-ea"/>
              </a:rPr>
              <a:t>の新戦略</a:t>
            </a:r>
            <a:endParaRPr kumimoji="1" lang="ja-JP" altLang="en-US" dirty="0">
              <a:latin typeface="+mn-lt"/>
              <a:ea typeface="+mn-ea"/>
            </a:endParaRPr>
          </a:p>
        </p:txBody>
      </p:sp>
      <p:sp>
        <p:nvSpPr>
          <p:cNvPr id="4" name="正方形/長方形 3"/>
          <p:cNvSpPr/>
          <p:nvPr/>
        </p:nvSpPr>
        <p:spPr bwMode="auto">
          <a:xfrm>
            <a:off x="2668431" y="491221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Microsoft</a:t>
            </a:r>
            <a:r>
              <a:rPr kumimoji="0" lang="ja-JP" altLang="en-US" sz="2000" dirty="0" smtClean="0">
                <a:solidFill>
                  <a:schemeClr val="bg1"/>
                </a:solidFill>
                <a:latin typeface="+mn-lt"/>
                <a:ea typeface="+mn-ea"/>
              </a:rPr>
              <a:t>技術の</a:t>
            </a:r>
            <a:r>
              <a:rPr kumimoji="0" lang="ja-JP" altLang="en-US" sz="2000" dirty="0" smtClean="0">
                <a:solidFill>
                  <a:schemeClr val="bg1"/>
                </a:solidFill>
              </a:rPr>
              <a:t>オープンソース化 </a:t>
            </a:r>
            <a:r>
              <a:rPr kumimoji="0" lang="en-US" altLang="ja-JP" dirty="0" smtClean="0">
                <a:solidFill>
                  <a:schemeClr val="bg1"/>
                </a:solidFill>
              </a:rPr>
              <a:t>(</a:t>
            </a:r>
            <a:r>
              <a:rPr kumimoji="0" lang="en-US" altLang="ja-JP" dirty="0" err="1" smtClean="0">
                <a:solidFill>
                  <a:schemeClr val="bg1"/>
                </a:solidFill>
              </a:rPr>
              <a:t>.Net</a:t>
            </a:r>
            <a:r>
              <a:rPr kumimoji="0" lang="ja-JP" altLang="en-US" dirty="0" err="1" smtClean="0">
                <a:solidFill>
                  <a:schemeClr val="bg1"/>
                </a:solidFill>
              </a:rPr>
              <a:t>、</a:t>
            </a:r>
            <a:r>
              <a:rPr kumimoji="0" lang="en-US" altLang="ja-JP" dirty="0" err="1" smtClean="0">
                <a:solidFill>
                  <a:schemeClr val="bg1"/>
                </a:solidFill>
              </a:rPr>
              <a:t>VisualStudio</a:t>
            </a:r>
            <a:r>
              <a:rPr kumimoji="0" lang="en-US" altLang="ja-JP" dirty="0" smtClean="0">
                <a:solidFill>
                  <a:schemeClr val="bg1"/>
                </a:solidFill>
              </a:rPr>
              <a:t>)</a:t>
            </a:r>
            <a:endParaRPr kumimoji="0" lang="en-US" altLang="ja-JP" sz="2000" dirty="0">
              <a:solidFill>
                <a:schemeClr val="bg1"/>
              </a:solidFill>
              <a:latin typeface="+mn-lt"/>
              <a:ea typeface="+mn-ea"/>
            </a:endParaRPr>
          </a:p>
        </p:txBody>
      </p:sp>
      <p:sp>
        <p:nvSpPr>
          <p:cNvPr id="6" name="正方形/長方形 5"/>
          <p:cNvSpPr/>
          <p:nvPr/>
        </p:nvSpPr>
        <p:spPr bwMode="auto">
          <a:xfrm>
            <a:off x="2668431" y="3409229"/>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rPr>
              <a:t>Windows10 </a:t>
            </a:r>
            <a:r>
              <a:rPr kumimoji="0" lang="ja-JP" altLang="en-US" sz="2000" dirty="0" smtClean="0">
                <a:solidFill>
                  <a:schemeClr val="bg1"/>
                </a:solidFill>
              </a:rPr>
              <a:t>への</a:t>
            </a:r>
            <a:r>
              <a:rPr kumimoji="0" lang="en-US" altLang="ja-JP" sz="2000" dirty="0" smtClean="0">
                <a:solidFill>
                  <a:schemeClr val="bg1"/>
                </a:solidFill>
              </a:rPr>
              <a:t>Android/iOS</a:t>
            </a:r>
            <a:r>
              <a:rPr kumimoji="0" lang="ja-JP" altLang="en-US" sz="2000" dirty="0" smtClean="0">
                <a:solidFill>
                  <a:schemeClr val="bg1"/>
                </a:solidFill>
              </a:rPr>
              <a:t>アプリの移植支援</a:t>
            </a:r>
            <a:endParaRPr kumimoji="0" lang="en-US" altLang="ja-JP" sz="2000" dirty="0">
              <a:solidFill>
                <a:schemeClr val="bg1"/>
              </a:solidFill>
            </a:endParaRPr>
          </a:p>
        </p:txBody>
      </p:sp>
      <p:sp>
        <p:nvSpPr>
          <p:cNvPr id="8" name="正方形/長方形 7"/>
          <p:cNvSpPr/>
          <p:nvPr/>
        </p:nvSpPr>
        <p:spPr bwMode="auto">
          <a:xfrm>
            <a:off x="2668433" y="239367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chemeClr val="bg1"/>
                </a:solidFill>
              </a:rPr>
              <a:t>広告モデルの強化 </a:t>
            </a:r>
            <a:r>
              <a:rPr kumimoji="0" lang="en-US" altLang="ja-JP" sz="2000" dirty="0" smtClean="0">
                <a:solidFill>
                  <a:schemeClr val="bg1"/>
                </a:solidFill>
              </a:rPr>
              <a:t>(</a:t>
            </a:r>
            <a:r>
              <a:rPr kumimoji="0" lang="en-US" altLang="ja-JP" sz="2000" dirty="0" err="1" smtClean="0">
                <a:solidFill>
                  <a:schemeClr val="bg1"/>
                </a:solidFill>
              </a:rPr>
              <a:t>WIndows8.1</a:t>
            </a:r>
            <a:r>
              <a:rPr kumimoji="0" lang="en-US" altLang="ja-JP" sz="2000" dirty="0" smtClean="0">
                <a:solidFill>
                  <a:schemeClr val="bg1"/>
                </a:solidFill>
              </a:rPr>
              <a:t> </a:t>
            </a:r>
            <a:r>
              <a:rPr kumimoji="0" lang="en-US" altLang="ja-JP" sz="2000" dirty="0">
                <a:solidFill>
                  <a:schemeClr val="bg1"/>
                </a:solidFill>
              </a:rPr>
              <a:t>with </a:t>
            </a:r>
            <a:r>
              <a:rPr kumimoji="0" lang="en-US" altLang="ja-JP" sz="2000" dirty="0" smtClean="0">
                <a:solidFill>
                  <a:schemeClr val="bg1"/>
                </a:solidFill>
              </a:rPr>
              <a:t>Bing)</a:t>
            </a:r>
            <a:endParaRPr kumimoji="0" lang="en-US" altLang="ja-JP" sz="2000" dirty="0">
              <a:solidFill>
                <a:schemeClr val="bg1"/>
              </a:solidFill>
              <a:latin typeface="+mn-lt"/>
              <a:ea typeface="+mn-ea"/>
            </a:endParaRPr>
          </a:p>
        </p:txBody>
      </p:sp>
      <p:sp>
        <p:nvSpPr>
          <p:cNvPr id="10" name="正方形/長方形 9"/>
          <p:cNvSpPr/>
          <p:nvPr/>
        </p:nvSpPr>
        <p:spPr bwMode="auto">
          <a:xfrm>
            <a:off x="2669281" y="1900829"/>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chemeClr val="bg1"/>
                </a:solidFill>
                <a:latin typeface="+mn-lt"/>
                <a:ea typeface="+mn-ea"/>
              </a:rPr>
              <a:t>ハードウェア事業の強化 </a:t>
            </a:r>
            <a:r>
              <a:rPr kumimoji="0" lang="en-US" altLang="ja-JP" sz="2000" dirty="0" smtClean="0">
                <a:solidFill>
                  <a:schemeClr val="bg1"/>
                </a:solidFill>
                <a:latin typeface="+mn-lt"/>
                <a:ea typeface="+mn-ea"/>
              </a:rPr>
              <a:t>(</a:t>
            </a:r>
            <a:r>
              <a:rPr kumimoji="0" lang="en-US" altLang="ja-JP" sz="2000" dirty="0" err="1" smtClean="0">
                <a:solidFill>
                  <a:schemeClr val="bg1"/>
                </a:solidFill>
                <a:latin typeface="+mn-lt"/>
                <a:ea typeface="+mn-ea"/>
              </a:rPr>
              <a:t>Surface3</a:t>
            </a:r>
            <a:r>
              <a:rPr kumimoji="0" lang="en-US" altLang="ja-JP" sz="2000" dirty="0" smtClean="0">
                <a:solidFill>
                  <a:schemeClr val="bg1"/>
                </a:solidFill>
                <a:latin typeface="+mn-lt"/>
                <a:ea typeface="+mn-ea"/>
              </a:rPr>
              <a:t>)</a:t>
            </a:r>
            <a:endParaRPr kumimoji="0" lang="en-US" altLang="ja-JP" sz="2000" dirty="0">
              <a:solidFill>
                <a:schemeClr val="bg1"/>
              </a:solidFill>
              <a:latin typeface="+mn-lt"/>
              <a:ea typeface="+mn-ea"/>
            </a:endParaRPr>
          </a:p>
        </p:txBody>
      </p:sp>
      <p:sp>
        <p:nvSpPr>
          <p:cNvPr id="12" name="正方形/長方形 11"/>
          <p:cNvSpPr/>
          <p:nvPr/>
        </p:nvSpPr>
        <p:spPr bwMode="auto">
          <a:xfrm>
            <a:off x="2669281" y="1409874"/>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rPr>
              <a:t>Windows</a:t>
            </a:r>
            <a:r>
              <a:rPr kumimoji="0" lang="ja-JP" altLang="en-US" sz="2000" dirty="0">
                <a:solidFill>
                  <a:schemeClr val="bg1"/>
                </a:solidFill>
              </a:rPr>
              <a:t>の</a:t>
            </a:r>
            <a:r>
              <a:rPr kumimoji="0" lang="ja-JP" altLang="en-US" sz="2000" dirty="0" smtClean="0">
                <a:solidFill>
                  <a:schemeClr val="bg1"/>
                </a:solidFill>
              </a:rPr>
              <a:t>無償化 </a:t>
            </a:r>
            <a:r>
              <a:rPr kumimoji="0" lang="en-US" altLang="ja-JP" sz="1400" dirty="0" smtClean="0">
                <a:solidFill>
                  <a:schemeClr val="bg1"/>
                </a:solidFill>
              </a:rPr>
              <a:t>(</a:t>
            </a:r>
            <a:r>
              <a:rPr kumimoji="0" lang="ja-JP" altLang="en-US" sz="1400" dirty="0" smtClean="0">
                <a:solidFill>
                  <a:schemeClr val="bg1"/>
                </a:solidFill>
              </a:rPr>
              <a:t>小型デバイス、</a:t>
            </a:r>
            <a:r>
              <a:rPr kumimoji="0" lang="en-US" altLang="ja-JP" sz="1400" dirty="0" err="1" smtClean="0">
                <a:solidFill>
                  <a:schemeClr val="bg1"/>
                </a:solidFill>
              </a:rPr>
              <a:t>Win10</a:t>
            </a:r>
            <a:r>
              <a:rPr kumimoji="0" lang="ja-JP" altLang="en-US" sz="1400" dirty="0" smtClean="0">
                <a:solidFill>
                  <a:schemeClr val="bg1"/>
                </a:solidFill>
              </a:rPr>
              <a:t>アップグレード</a:t>
            </a:r>
            <a:r>
              <a:rPr kumimoji="0" lang="en-US" altLang="ja-JP" sz="1400" dirty="0" smtClean="0">
                <a:solidFill>
                  <a:schemeClr val="bg1"/>
                </a:solidFill>
              </a:rPr>
              <a:t>)</a:t>
            </a:r>
            <a:endParaRPr kumimoji="0" lang="en-US" altLang="ja-JP" sz="2000" dirty="0">
              <a:solidFill>
                <a:schemeClr val="bg1"/>
              </a:solidFill>
            </a:endParaRPr>
          </a:p>
        </p:txBody>
      </p:sp>
      <p:sp>
        <p:nvSpPr>
          <p:cNvPr id="16" name="正方形/長方形 15"/>
          <p:cNvSpPr/>
          <p:nvPr/>
        </p:nvSpPr>
        <p:spPr bwMode="auto">
          <a:xfrm>
            <a:off x="2668431" y="3914147"/>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a:solidFill>
                  <a:schemeClr val="bg1"/>
                </a:solidFill>
              </a:rPr>
              <a:t>Web</a:t>
            </a:r>
            <a:r>
              <a:rPr kumimoji="0" lang="ja-JP" altLang="en-US" sz="2000" dirty="0">
                <a:solidFill>
                  <a:schemeClr val="bg1"/>
                </a:solidFill>
              </a:rPr>
              <a:t>標準を採用した新ブラウザ</a:t>
            </a:r>
            <a:r>
              <a:rPr kumimoji="0" lang="en-US" altLang="ja-JP" sz="2000" dirty="0">
                <a:solidFill>
                  <a:schemeClr val="bg1"/>
                </a:solidFill>
              </a:rPr>
              <a:t>Edge</a:t>
            </a:r>
          </a:p>
        </p:txBody>
      </p:sp>
      <p:sp>
        <p:nvSpPr>
          <p:cNvPr id="18" name="正方形/長方形 17"/>
          <p:cNvSpPr/>
          <p:nvPr/>
        </p:nvSpPr>
        <p:spPr bwMode="auto">
          <a:xfrm>
            <a:off x="2668431" y="2904311"/>
            <a:ext cx="5704507" cy="4234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chemeClr val="bg1"/>
                </a:solidFill>
                <a:latin typeface="+mn-lt"/>
                <a:ea typeface="+mn-ea"/>
              </a:rPr>
              <a:t>差別化としての</a:t>
            </a:r>
            <a:r>
              <a:rPr kumimoji="0" lang="en-US" altLang="ja-JP" sz="2000" dirty="0" smtClean="0">
                <a:solidFill>
                  <a:schemeClr val="bg1"/>
                </a:solidFill>
                <a:latin typeface="+mn-lt"/>
                <a:ea typeface="+mn-ea"/>
              </a:rPr>
              <a:t>Office </a:t>
            </a:r>
            <a:r>
              <a:rPr kumimoji="0" lang="en-US" altLang="ja-JP" dirty="0" smtClean="0">
                <a:solidFill>
                  <a:schemeClr val="bg1"/>
                </a:solidFill>
                <a:latin typeface="+mn-lt"/>
                <a:ea typeface="+mn-ea"/>
              </a:rPr>
              <a:t>(</a:t>
            </a:r>
            <a:r>
              <a:rPr kumimoji="0" lang="en-US" altLang="ja-JP" dirty="0" err="1" smtClean="0">
                <a:solidFill>
                  <a:schemeClr val="bg1"/>
                </a:solidFill>
                <a:latin typeface="+mn-lt"/>
                <a:ea typeface="+mn-ea"/>
              </a:rPr>
              <a:t>Office365</a:t>
            </a:r>
            <a:r>
              <a:rPr kumimoji="0" lang="ja-JP" altLang="en-US" dirty="0" err="1" smtClean="0">
                <a:solidFill>
                  <a:schemeClr val="bg1"/>
                </a:solidFill>
                <a:latin typeface="+mn-lt"/>
                <a:ea typeface="+mn-ea"/>
              </a:rPr>
              <a:t>、</a:t>
            </a:r>
            <a:r>
              <a:rPr kumimoji="0" lang="ja-JP" altLang="en-US" dirty="0" smtClean="0">
                <a:solidFill>
                  <a:schemeClr val="bg1"/>
                </a:solidFill>
                <a:latin typeface="+mn-lt"/>
                <a:ea typeface="+mn-ea"/>
              </a:rPr>
              <a:t>マルチデバイス対応</a:t>
            </a:r>
            <a:r>
              <a:rPr kumimoji="0" lang="en-US" altLang="ja-JP" dirty="0" smtClean="0">
                <a:solidFill>
                  <a:schemeClr val="bg1"/>
                </a:solidFill>
                <a:latin typeface="+mn-lt"/>
                <a:ea typeface="+mn-ea"/>
              </a:rPr>
              <a:t>)</a:t>
            </a:r>
            <a:endParaRPr kumimoji="0" lang="en-US" altLang="ja-JP" sz="2000" dirty="0">
              <a:solidFill>
                <a:schemeClr val="bg1"/>
              </a:solidFill>
              <a:latin typeface="+mn-lt"/>
              <a:ea typeface="+mn-ea"/>
            </a:endParaRPr>
          </a:p>
        </p:txBody>
      </p:sp>
      <p:sp>
        <p:nvSpPr>
          <p:cNvPr id="26" name="正方形/長方形 25"/>
          <p:cNvSpPr/>
          <p:nvPr/>
        </p:nvSpPr>
        <p:spPr bwMode="auto">
          <a:xfrm>
            <a:off x="570881" y="1409874"/>
            <a:ext cx="2038865" cy="142044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err="1">
                <a:solidFill>
                  <a:schemeClr val="bg1"/>
                </a:solidFill>
              </a:rPr>
              <a:t>BusinessModel</a:t>
            </a:r>
            <a:endParaRPr kumimoji="0" lang="ja-JP" altLang="en-US" sz="1600" dirty="0">
              <a:solidFill>
                <a:schemeClr val="bg1"/>
              </a:solidFill>
            </a:endParaRPr>
          </a:p>
        </p:txBody>
      </p:sp>
      <p:sp>
        <p:nvSpPr>
          <p:cNvPr id="27" name="正方形/長方形 26"/>
          <p:cNvSpPr/>
          <p:nvPr/>
        </p:nvSpPr>
        <p:spPr bwMode="auto">
          <a:xfrm>
            <a:off x="570882" y="2904311"/>
            <a:ext cx="2038864" cy="14332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en-US" altLang="ja-JP" sz="1600" dirty="0" smtClean="0">
                <a:solidFill>
                  <a:schemeClr val="bg1"/>
                </a:solidFill>
              </a:rPr>
              <a:t>Cloud</a:t>
            </a:r>
          </a:p>
          <a:p>
            <a:pPr algn="ctr" defTabSz="914400" fontAlgn="base">
              <a:spcBef>
                <a:spcPct val="20000"/>
              </a:spcBef>
              <a:spcAft>
                <a:spcPct val="0"/>
              </a:spcAft>
            </a:pPr>
            <a:r>
              <a:rPr kumimoji="0" lang="en-US" altLang="ja-JP" sz="1600" dirty="0" err="1" smtClean="0">
                <a:solidFill>
                  <a:schemeClr val="bg1"/>
                </a:solidFill>
              </a:rPr>
              <a:t>MultiPlatform</a:t>
            </a:r>
            <a:endParaRPr kumimoji="0" lang="en-US" altLang="ja-JP" sz="1600" dirty="0">
              <a:solidFill>
                <a:schemeClr val="bg1"/>
              </a:solidFill>
            </a:endParaRPr>
          </a:p>
        </p:txBody>
      </p:sp>
      <p:sp>
        <p:nvSpPr>
          <p:cNvPr id="32" name="正方形/長方形 31"/>
          <p:cNvSpPr/>
          <p:nvPr/>
        </p:nvSpPr>
        <p:spPr bwMode="auto">
          <a:xfrm>
            <a:off x="570882" y="4411564"/>
            <a:ext cx="2038865" cy="142799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dirty="0" err="1" smtClean="0">
                <a:ln>
                  <a:noFill/>
                </a:ln>
                <a:solidFill>
                  <a:schemeClr val="bg1"/>
                </a:solidFill>
                <a:effectLst/>
                <a:latin typeface="+mn-lt"/>
                <a:ea typeface="+mn-ea"/>
              </a:rPr>
              <a:t>OpenSource</a:t>
            </a:r>
            <a:endParaRPr kumimoji="0" lang="ja-JP" altLang="en-US" sz="1600" b="0" i="0" u="none" strike="noStrike" cap="none" normalizeH="0" dirty="0" smtClean="0">
              <a:ln>
                <a:noFill/>
              </a:ln>
              <a:solidFill>
                <a:schemeClr val="bg1"/>
              </a:solidFill>
              <a:effectLst/>
              <a:latin typeface="+mn-lt"/>
              <a:ea typeface="+mn-ea"/>
            </a:endParaRPr>
          </a:p>
        </p:txBody>
      </p:sp>
      <p:sp>
        <p:nvSpPr>
          <p:cNvPr id="36" name="正方形/長方形 35"/>
          <p:cNvSpPr/>
          <p:nvPr/>
        </p:nvSpPr>
        <p:spPr bwMode="auto">
          <a:xfrm>
            <a:off x="2667582" y="5416127"/>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rPr>
              <a:t>Azure</a:t>
            </a:r>
            <a:r>
              <a:rPr kumimoji="0" lang="ja-JP" altLang="en-US" sz="2000" dirty="0" err="1" smtClean="0">
                <a:solidFill>
                  <a:schemeClr val="bg1"/>
                </a:solidFill>
              </a:rPr>
              <a:t>での</a:t>
            </a:r>
            <a:r>
              <a:rPr kumimoji="0" lang="en-US" altLang="ja-JP" sz="2000" dirty="0" smtClean="0">
                <a:solidFill>
                  <a:schemeClr val="bg1"/>
                </a:solidFill>
              </a:rPr>
              <a:t>OSS</a:t>
            </a:r>
            <a:r>
              <a:rPr kumimoji="0" lang="ja-JP" altLang="en-US" sz="2000" dirty="0" smtClean="0">
                <a:solidFill>
                  <a:schemeClr val="bg1"/>
                </a:solidFill>
              </a:rPr>
              <a:t>サポート </a:t>
            </a:r>
            <a:r>
              <a:rPr kumimoji="0" lang="en-US" altLang="ja-JP" sz="2000" dirty="0" smtClean="0">
                <a:solidFill>
                  <a:schemeClr val="bg1"/>
                </a:solidFill>
              </a:rPr>
              <a:t>(Hadoop, Docker)</a:t>
            </a:r>
            <a:endParaRPr kumimoji="0" lang="en-US" altLang="ja-JP" sz="2000" dirty="0">
              <a:solidFill>
                <a:schemeClr val="bg1"/>
              </a:solidFill>
              <a:latin typeface="+mn-lt"/>
              <a:ea typeface="+mn-ea"/>
            </a:endParaRPr>
          </a:p>
        </p:txBody>
      </p:sp>
      <p:sp>
        <p:nvSpPr>
          <p:cNvPr id="41" name="正方形/長方形 40"/>
          <p:cNvSpPr/>
          <p:nvPr/>
        </p:nvSpPr>
        <p:spPr bwMode="auto">
          <a:xfrm>
            <a:off x="2667581" y="4411564"/>
            <a:ext cx="5704507" cy="4234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000" dirty="0" smtClean="0">
                <a:solidFill>
                  <a:schemeClr val="bg1"/>
                </a:solidFill>
                <a:latin typeface="+mn-lt"/>
                <a:ea typeface="+mn-ea"/>
              </a:rPr>
              <a:t>Linux</a:t>
            </a:r>
            <a:r>
              <a:rPr kumimoji="0" lang="ja-JP" altLang="en-US" sz="2000" dirty="0" smtClean="0">
                <a:solidFill>
                  <a:schemeClr val="bg1"/>
                </a:solidFill>
                <a:latin typeface="+mn-lt"/>
                <a:ea typeface="+mn-ea"/>
              </a:rPr>
              <a:t>との歴史的和解</a:t>
            </a:r>
            <a:endParaRPr kumimoji="0" lang="en-US" altLang="ja-JP" sz="2000" dirty="0">
              <a:solidFill>
                <a:schemeClr val="bg1"/>
              </a:solidFill>
              <a:latin typeface="+mn-lt"/>
              <a:ea typeface="+mn-ea"/>
            </a:endParaRPr>
          </a:p>
        </p:txBody>
      </p:sp>
    </p:spTree>
    <p:extLst>
      <p:ext uri="{BB962C8B-B14F-4D97-AF65-F5344CB8AC3E}">
        <p14:creationId xmlns:p14="http://schemas.microsoft.com/office/powerpoint/2010/main" val="1088506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apple.com/jp/pr/products/images/iPhone6s_2Up_HeroFish_PR_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38" y="2629824"/>
            <a:ext cx="2459358" cy="196477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smtClean="0"/>
              <a:t>Apple</a:t>
            </a:r>
            <a:r>
              <a:rPr kumimoji="1" lang="ja-JP" altLang="en-US" dirty="0" smtClean="0"/>
              <a:t>のプラットフォーム戦略</a:t>
            </a:r>
            <a:endParaRPr kumimoji="1" lang="ja-JP" altLang="en-US" dirty="0"/>
          </a:p>
        </p:txBody>
      </p:sp>
      <p:pic>
        <p:nvPicPr>
          <p:cNvPr id="3" name="図 2"/>
          <p:cNvPicPr>
            <a:picLocks noChangeAspect="1"/>
          </p:cNvPicPr>
          <p:nvPr/>
        </p:nvPicPr>
        <p:blipFill>
          <a:blip r:embed="rId4"/>
          <a:stretch>
            <a:fillRect/>
          </a:stretch>
        </p:blipFill>
        <p:spPr>
          <a:xfrm>
            <a:off x="1118055" y="4361471"/>
            <a:ext cx="1746675" cy="1470223"/>
          </a:xfrm>
          <a:prstGeom prst="rect">
            <a:avLst/>
          </a:prstGeom>
        </p:spPr>
      </p:pic>
      <p:pic>
        <p:nvPicPr>
          <p:cNvPr id="6" name="図 5"/>
          <p:cNvPicPr>
            <a:picLocks noChangeAspect="1"/>
          </p:cNvPicPr>
          <p:nvPr/>
        </p:nvPicPr>
        <p:blipFill>
          <a:blip r:embed="rId5"/>
          <a:stretch>
            <a:fillRect/>
          </a:stretch>
        </p:blipFill>
        <p:spPr>
          <a:xfrm>
            <a:off x="6184858" y="1137310"/>
            <a:ext cx="2244322" cy="2244322"/>
          </a:xfrm>
          <a:prstGeom prst="rect">
            <a:avLst/>
          </a:prstGeom>
        </p:spPr>
      </p:pic>
      <p:pic>
        <p:nvPicPr>
          <p:cNvPr id="7" name="図 6"/>
          <p:cNvPicPr>
            <a:picLocks noChangeAspect="1"/>
          </p:cNvPicPr>
          <p:nvPr/>
        </p:nvPicPr>
        <p:blipFill>
          <a:blip r:embed="rId6"/>
          <a:stretch>
            <a:fillRect/>
          </a:stretch>
        </p:blipFill>
        <p:spPr>
          <a:xfrm>
            <a:off x="457200" y="1326626"/>
            <a:ext cx="2964820" cy="1774223"/>
          </a:xfrm>
          <a:prstGeom prst="rect">
            <a:avLst/>
          </a:prstGeom>
        </p:spPr>
      </p:pic>
      <p:pic>
        <p:nvPicPr>
          <p:cNvPr id="8" name="図 7"/>
          <p:cNvPicPr>
            <a:picLocks noChangeAspect="1"/>
          </p:cNvPicPr>
          <p:nvPr/>
        </p:nvPicPr>
        <p:blipFill>
          <a:blip r:embed="rId7"/>
          <a:stretch>
            <a:fillRect/>
          </a:stretch>
        </p:blipFill>
        <p:spPr>
          <a:xfrm>
            <a:off x="6254451" y="4594601"/>
            <a:ext cx="2012424" cy="1003961"/>
          </a:xfrm>
          <a:prstGeom prst="rect">
            <a:avLst/>
          </a:prstGeom>
        </p:spPr>
      </p:pic>
      <p:pic>
        <p:nvPicPr>
          <p:cNvPr id="9" name="図 8"/>
          <p:cNvPicPr>
            <a:picLocks noChangeAspect="1"/>
          </p:cNvPicPr>
          <p:nvPr/>
        </p:nvPicPr>
        <p:blipFill>
          <a:blip r:embed="rId8"/>
          <a:stretch>
            <a:fillRect/>
          </a:stretch>
        </p:blipFill>
        <p:spPr>
          <a:xfrm>
            <a:off x="3980019" y="5062637"/>
            <a:ext cx="939397" cy="1135345"/>
          </a:xfrm>
          <a:prstGeom prst="rect">
            <a:avLst/>
          </a:prstGeom>
        </p:spPr>
      </p:pic>
    </p:spTree>
    <p:extLst>
      <p:ext uri="{BB962C8B-B14F-4D97-AF65-F5344CB8AC3E}">
        <p14:creationId xmlns:p14="http://schemas.microsoft.com/office/powerpoint/2010/main" val="27750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latin typeface="Arial"/>
                <a:ea typeface="HGP創英角ｺﾞｼｯｸUB" pitchFamily="50" charset="-128"/>
                <a:cs typeface="Arial"/>
              </a:rPr>
              <a:t>これからのクライアント</a:t>
            </a:r>
            <a:endParaRPr lang="en-US" altLang="ja-JP" sz="2400" dirty="0" smtClean="0">
              <a:solidFill>
                <a:srgbClr val="FFFFFF"/>
              </a:solidFill>
              <a:latin typeface="Arial"/>
              <a:ea typeface="HGP創英角ｺﾞｼｯｸUB" pitchFamily="50" charset="-128"/>
              <a:cs typeface="Arial"/>
            </a:endParaRPr>
          </a:p>
          <a:p>
            <a:pPr algn="r"/>
            <a:r>
              <a:rPr lang="ja-JP" altLang="en-US" sz="2400" dirty="0" smtClean="0">
                <a:solidFill>
                  <a:srgbClr val="FFFFFF"/>
                </a:solidFill>
                <a:latin typeface="Arial"/>
                <a:ea typeface="HGP創英角ｺﾞｼｯｸUB" pitchFamily="50" charset="-128"/>
                <a:cs typeface="Arial"/>
              </a:rPr>
              <a:t>プラットフォーム</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280964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966192201"/>
              </p:ext>
            </p:extLst>
          </p:nvPr>
        </p:nvGraphicFramePr>
        <p:xfrm>
          <a:off x="403555" y="1458394"/>
          <a:ext cx="8388849" cy="4176812"/>
        </p:xfrm>
        <a:graphic>
          <a:graphicData uri="http://schemas.openxmlformats.org/drawingml/2006/table">
            <a:tbl>
              <a:tblPr firstRow="1" bandRow="1">
                <a:tableStyleId>{7DF18680-E054-41AD-8BC1-D1AEF772440D}</a:tableStyleId>
              </a:tblPr>
              <a:tblGrid>
                <a:gridCol w="4480417">
                  <a:extLst>
                    <a:ext uri="{9D8B030D-6E8A-4147-A177-3AD203B41FA5}">
                      <a16:colId xmlns:a16="http://schemas.microsoft.com/office/drawing/2014/main" xmlns="" val="20000"/>
                    </a:ext>
                  </a:extLst>
                </a:gridCol>
                <a:gridCol w="2043953">
                  <a:extLst>
                    <a:ext uri="{9D8B030D-6E8A-4147-A177-3AD203B41FA5}">
                      <a16:colId xmlns:a16="http://schemas.microsoft.com/office/drawing/2014/main" xmlns="" val="20001"/>
                    </a:ext>
                  </a:extLst>
                </a:gridCol>
                <a:gridCol w="1864479">
                  <a:extLst>
                    <a:ext uri="{9D8B030D-6E8A-4147-A177-3AD203B41FA5}">
                      <a16:colId xmlns:a16="http://schemas.microsoft.com/office/drawing/2014/main" xmlns="" val="20002"/>
                    </a:ext>
                  </a:extLst>
                </a:gridCol>
              </a:tblGrid>
              <a:tr h="413279">
                <a:tc>
                  <a:txBody>
                    <a:bodyPr/>
                    <a:lstStyle/>
                    <a:p>
                      <a:endParaRPr kumimoji="1" lang="ja-JP" altLang="en-US" sz="2800" dirty="0"/>
                    </a:p>
                  </a:txBody>
                  <a:tcPr/>
                </a:tc>
                <a:tc>
                  <a:txBody>
                    <a:bodyPr/>
                    <a:lstStyle/>
                    <a:p>
                      <a:pPr algn="ctr"/>
                      <a:r>
                        <a:rPr kumimoji="1" lang="en-US" altLang="ja-JP" sz="2800" dirty="0" smtClean="0"/>
                        <a:t>HTML5</a:t>
                      </a:r>
                      <a:endParaRPr kumimoji="1" lang="ja-JP" altLang="en-US" sz="2800" dirty="0"/>
                    </a:p>
                  </a:txBody>
                  <a:tcPr/>
                </a:tc>
                <a:tc>
                  <a:txBody>
                    <a:bodyPr/>
                    <a:lstStyle/>
                    <a:p>
                      <a:pPr algn="ctr"/>
                      <a:r>
                        <a:rPr kumimoji="1" lang="ja-JP" altLang="en-US" sz="2800" dirty="0" smtClean="0"/>
                        <a:t>ネイティブ</a:t>
                      </a:r>
                      <a:endParaRPr kumimoji="1" lang="ja-JP" altLang="en-US" sz="2800" dirty="0"/>
                    </a:p>
                  </a:txBody>
                  <a:tcPr/>
                </a:tc>
                <a:extLst>
                  <a:ext uri="{0D108BD9-81ED-4DB2-BD59-A6C34878D82A}">
                    <a16:rowId xmlns:a16="http://schemas.microsoft.com/office/drawing/2014/main" xmlns="" val="10000"/>
                  </a:ext>
                </a:extLst>
              </a:tr>
              <a:tr h="413279">
                <a:tc>
                  <a:txBody>
                    <a:bodyPr/>
                    <a:lstStyle/>
                    <a:p>
                      <a:r>
                        <a:rPr kumimoji="1" lang="ja-JP" altLang="en-US" sz="2800" dirty="0" smtClean="0"/>
                        <a:t>開発コスト</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1"/>
                  </a:ext>
                </a:extLst>
              </a:tr>
              <a:tr h="549692">
                <a:tc>
                  <a:txBody>
                    <a:bodyPr/>
                    <a:lstStyle/>
                    <a:p>
                      <a:r>
                        <a:rPr kumimoji="1" lang="ja-JP" altLang="en-US" sz="2800" dirty="0" smtClean="0"/>
                        <a:t>マルチプラットフォーム対応</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2"/>
                  </a:ext>
                </a:extLst>
              </a:tr>
              <a:tr h="413279">
                <a:tc>
                  <a:txBody>
                    <a:bodyPr/>
                    <a:lstStyle/>
                    <a:p>
                      <a:r>
                        <a:rPr kumimoji="1" lang="en-US" altLang="ja-JP" sz="2800" dirty="0" smtClean="0"/>
                        <a:t>UX/UI</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3"/>
                  </a:ext>
                </a:extLst>
              </a:tr>
              <a:tr h="413279">
                <a:tc>
                  <a:txBody>
                    <a:bodyPr/>
                    <a:lstStyle/>
                    <a:p>
                      <a:r>
                        <a:rPr kumimoji="1" lang="ja-JP" altLang="en-US" sz="2800" dirty="0" smtClean="0"/>
                        <a:t>機能・速度</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4"/>
                  </a:ext>
                </a:extLst>
              </a:tr>
              <a:tr h="413279">
                <a:tc>
                  <a:txBody>
                    <a:bodyPr/>
                    <a:lstStyle/>
                    <a:p>
                      <a:r>
                        <a:rPr kumimoji="1" lang="ja-JP" altLang="en-US" sz="2800" dirty="0" smtClean="0"/>
                        <a:t>アプリ配信の容易さ</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5"/>
                  </a:ext>
                </a:extLst>
              </a:tr>
              <a:tr h="413279">
                <a:tc>
                  <a:txBody>
                    <a:bodyPr/>
                    <a:lstStyle/>
                    <a:p>
                      <a:r>
                        <a:rPr kumimoji="1" lang="ja-JP" altLang="en-US" sz="2800" dirty="0" smtClean="0"/>
                        <a:t>収益化</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6"/>
                  </a:ext>
                </a:extLst>
              </a:tr>
              <a:tr h="413279">
                <a:tc>
                  <a:txBody>
                    <a:bodyPr/>
                    <a:lstStyle/>
                    <a:p>
                      <a:r>
                        <a:rPr kumimoji="1" lang="ja-JP" altLang="en-US" sz="2800" dirty="0" smtClean="0"/>
                        <a:t>ユーザーの囲い込み</a:t>
                      </a:r>
                      <a:endParaRPr kumimoji="1" lang="ja-JP" altLang="en-US" sz="2800" dirty="0"/>
                    </a:p>
                  </a:txBody>
                  <a:tcPr/>
                </a:tc>
                <a:tc>
                  <a:txBody>
                    <a:bodyPr/>
                    <a:lstStyle/>
                    <a:p>
                      <a:pPr algn="ctr"/>
                      <a:r>
                        <a:rPr kumimoji="1" lang="en-US" altLang="ja-JP" sz="2800" dirty="0" smtClean="0"/>
                        <a:t>×</a:t>
                      </a:r>
                      <a:endParaRPr kumimoji="1" lang="ja-JP" altLang="en-US" sz="2800" dirty="0"/>
                    </a:p>
                  </a:txBody>
                  <a:tcPr/>
                </a:tc>
                <a:tc>
                  <a:txBody>
                    <a:bodyPr/>
                    <a:lstStyle/>
                    <a:p>
                      <a:pPr algn="ctr"/>
                      <a:r>
                        <a:rPr kumimoji="1" lang="ja-JP" altLang="en-US" sz="2800" dirty="0" smtClean="0"/>
                        <a:t>◎</a:t>
                      </a:r>
                      <a:endParaRPr kumimoji="1" lang="ja-JP" altLang="en-US" sz="2800" dirty="0"/>
                    </a:p>
                  </a:txBody>
                  <a:tcPr/>
                </a:tc>
                <a:extLst>
                  <a:ext uri="{0D108BD9-81ED-4DB2-BD59-A6C34878D82A}">
                    <a16:rowId xmlns:a16="http://schemas.microsoft.com/office/drawing/2014/main" xmlns="" val="10007"/>
                  </a:ext>
                </a:extLst>
              </a:tr>
            </a:tbl>
          </a:graphicData>
        </a:graphic>
      </p:graphicFrame>
      <p:sp>
        <p:nvSpPr>
          <p:cNvPr id="4" name="タイトル 3"/>
          <p:cNvSpPr>
            <a:spLocks noGrp="1"/>
          </p:cNvSpPr>
          <p:nvPr>
            <p:ph type="title"/>
          </p:nvPr>
        </p:nvSpPr>
        <p:spPr/>
        <p:txBody>
          <a:bodyPr/>
          <a:lstStyle/>
          <a:p>
            <a:r>
              <a:rPr lang="en-US" altLang="ja-JP" dirty="0"/>
              <a:t>Web</a:t>
            </a:r>
            <a:r>
              <a:rPr lang="ja-JP" altLang="ja-JP" dirty="0"/>
              <a:t>アプリと</a:t>
            </a:r>
            <a:r>
              <a:rPr lang="ja-JP" altLang="ja-JP" dirty="0" smtClean="0"/>
              <a:t>ネイティブアプリ</a:t>
            </a:r>
            <a:endParaRPr kumimoji="1" lang="ja-JP" altLang="en-US" dirty="0"/>
          </a:p>
        </p:txBody>
      </p:sp>
    </p:spTree>
    <p:extLst>
      <p:ext uri="{BB962C8B-B14F-4D97-AF65-F5344CB8AC3E}">
        <p14:creationId xmlns:p14="http://schemas.microsoft.com/office/powerpoint/2010/main" val="618602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63615" y="3936179"/>
            <a:ext cx="8075059" cy="266916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dirty="0" smtClean="0">
                <a:solidFill>
                  <a:srgbClr val="FFFFFF"/>
                </a:solidFill>
                <a:latin typeface="ＭＳ Ｐゴシック"/>
                <a:ea typeface="ＭＳ Ｐゴシック"/>
                <a:cs typeface="ＭＳ Ｐゴシック"/>
              </a:rPr>
              <a:t>クライアントに与えた影響</a:t>
            </a:r>
            <a:endParaRPr kumimoji="1" lang="ja-JP" altLang="en-US" dirty="0">
              <a:solidFill>
                <a:srgbClr val="FFFFFF"/>
              </a:solidFill>
              <a:latin typeface="ＭＳ Ｐゴシック"/>
              <a:ea typeface="ＭＳ Ｐゴシック"/>
              <a:cs typeface="ＭＳ Ｐゴシック"/>
            </a:endParaRPr>
          </a:p>
        </p:txBody>
      </p:sp>
      <p:sp>
        <p:nvSpPr>
          <p:cNvPr id="28" name="正方形/長方形 27"/>
          <p:cNvSpPr/>
          <p:nvPr/>
        </p:nvSpPr>
        <p:spPr>
          <a:xfrm>
            <a:off x="563615" y="806105"/>
            <a:ext cx="8075059" cy="3068052"/>
          </a:xfrm>
          <a:prstGeom prst="rect">
            <a:avLst/>
          </a:prstGeom>
          <a:solidFill>
            <a:schemeClr val="tx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nchorCtr="0"/>
          <a:lstStyle/>
          <a:p>
            <a:pPr algn="ctr"/>
            <a:r>
              <a:rPr kumimoji="1" lang="ja-JP" altLang="en-US" smtClean="0">
                <a:solidFill>
                  <a:srgbClr val="FFFFFF"/>
                </a:solidFill>
                <a:latin typeface="ＭＳ Ｐゴシック"/>
                <a:ea typeface="ＭＳ Ｐゴシック"/>
                <a:cs typeface="ＭＳ Ｐゴシック"/>
              </a:rPr>
              <a:t>クラウドの技術的特徴</a:t>
            </a:r>
            <a:endParaRPr kumimoji="1" lang="ja-JP" altLang="en-US"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クラウドの技術的特徴とクライアント</a:t>
            </a:r>
            <a:endParaRPr kumimoji="1" lang="ja-JP" altLang="en-US" dirty="0"/>
          </a:p>
        </p:txBody>
      </p:sp>
      <p:sp>
        <p:nvSpPr>
          <p:cNvPr id="4" name="正方形/長方形 3"/>
          <p:cNvSpPr/>
          <p:nvPr/>
        </p:nvSpPr>
        <p:spPr>
          <a:xfrm>
            <a:off x="651846"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サービス化</a:t>
            </a:r>
            <a:endParaRPr kumimoji="1" lang="ja-JP" altLang="en-US" dirty="0">
              <a:solidFill>
                <a:srgbClr val="FFFFFF"/>
              </a:solidFill>
              <a:latin typeface="ＭＳ Ｐゴシック"/>
              <a:ea typeface="ＭＳ Ｐゴシック"/>
              <a:cs typeface="ＭＳ Ｐゴシック"/>
            </a:endParaRPr>
          </a:p>
        </p:txBody>
      </p:sp>
      <p:sp>
        <p:nvSpPr>
          <p:cNvPr id="5" name="正方形/長方形 4"/>
          <p:cNvSpPr/>
          <p:nvPr/>
        </p:nvSpPr>
        <p:spPr>
          <a:xfrm>
            <a:off x="3314304"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脱プロプライエタリ</a:t>
            </a:r>
            <a:endParaRPr kumimoji="1" lang="ja-JP" altLang="en-US" dirty="0">
              <a:solidFill>
                <a:srgbClr val="FFFFFF"/>
              </a:solidFill>
              <a:latin typeface="ＭＳ Ｐゴシック"/>
              <a:ea typeface="ＭＳ Ｐゴシック"/>
              <a:cs typeface="ＭＳ Ｐゴシック"/>
            </a:endParaRPr>
          </a:p>
        </p:txBody>
      </p:sp>
      <p:sp>
        <p:nvSpPr>
          <p:cNvPr id="6" name="正方形/長方形 5"/>
          <p:cNvSpPr/>
          <p:nvPr/>
        </p:nvSpPr>
        <p:spPr>
          <a:xfrm>
            <a:off x="5976762" y="1269479"/>
            <a:ext cx="2568163" cy="57604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標準化・オープン化</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p:cNvSpPr/>
          <p:nvPr/>
        </p:nvSpPr>
        <p:spPr>
          <a:xfrm>
            <a:off x="651848"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機能をサービスとして提供</a:t>
            </a:r>
            <a:endParaRPr kumimoji="1" lang="ja-JP" altLang="en-US" sz="1400" dirty="0">
              <a:solidFill>
                <a:srgbClr val="FFFFFF"/>
              </a:solidFill>
              <a:latin typeface="ＭＳ Ｐゴシック"/>
              <a:ea typeface="ＭＳ Ｐゴシック"/>
              <a:cs typeface="ＭＳ Ｐゴシック"/>
            </a:endParaRPr>
          </a:p>
        </p:txBody>
      </p:sp>
      <p:sp>
        <p:nvSpPr>
          <p:cNvPr id="8" name="正方形/長方形 7"/>
          <p:cNvSpPr/>
          <p:nvPr/>
        </p:nvSpPr>
        <p:spPr>
          <a:xfrm>
            <a:off x="3314306"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特定の企業に依存しない</a:t>
            </a:r>
            <a:endParaRPr kumimoji="1" lang="en-US" altLang="ja-JP" sz="1400" dirty="0" smtClean="0">
              <a:solidFill>
                <a:srgbClr val="FFFFFF"/>
              </a:solidFill>
              <a:latin typeface="ＭＳ Ｐゴシック"/>
              <a:ea typeface="ＭＳ Ｐゴシック"/>
              <a:cs typeface="ＭＳ Ｐゴシック"/>
            </a:endParaRPr>
          </a:p>
          <a:p>
            <a:pPr algn="ctr"/>
            <a:r>
              <a:rPr kumimoji="1" lang="ja-JP" altLang="en-US" sz="1400" dirty="0" smtClean="0">
                <a:solidFill>
                  <a:srgbClr val="FFFFFF"/>
                </a:solidFill>
                <a:latin typeface="ＭＳ Ｐゴシック"/>
                <a:ea typeface="ＭＳ Ｐゴシック"/>
                <a:cs typeface="ＭＳ Ｐゴシック"/>
              </a:rPr>
              <a:t>技術の採用</a:t>
            </a:r>
            <a:endParaRPr kumimoji="1" lang="ja-JP" altLang="en-US" sz="1400" dirty="0">
              <a:solidFill>
                <a:srgbClr val="FFFFFF"/>
              </a:solidFill>
              <a:latin typeface="ＭＳ Ｐゴシック"/>
              <a:ea typeface="ＭＳ Ｐゴシック"/>
              <a:cs typeface="ＭＳ Ｐゴシック"/>
            </a:endParaRPr>
          </a:p>
        </p:txBody>
      </p:sp>
      <p:sp>
        <p:nvSpPr>
          <p:cNvPr id="9" name="正方形/長方形 8"/>
          <p:cNvSpPr/>
          <p:nvPr/>
        </p:nvSpPr>
        <p:spPr>
          <a:xfrm>
            <a:off x="5976764" y="1910987"/>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標準化による</a:t>
            </a:r>
            <a:r>
              <a:rPr lang="ja-JP" altLang="en-US" sz="1400" dirty="0" smtClean="0">
                <a:solidFill>
                  <a:srgbClr val="FFFFFF"/>
                </a:solidFill>
                <a:latin typeface="ＭＳ Ｐゴシック"/>
                <a:ea typeface="ＭＳ Ｐゴシック"/>
                <a:cs typeface="ＭＳ Ｐゴシック"/>
              </a:rPr>
              <a:t>相互接続性</a:t>
            </a:r>
            <a:r>
              <a:rPr lang="en-US" altLang="ja-JP" sz="1400" dirty="0" smtClean="0">
                <a:solidFill>
                  <a:srgbClr val="FFFFFF"/>
                </a:solidFill>
                <a:latin typeface="ＭＳ Ｐゴシック"/>
                <a:ea typeface="ＭＳ Ｐゴシック"/>
                <a:cs typeface="ＭＳ Ｐゴシック"/>
              </a:rPr>
              <a:t>/</a:t>
            </a:r>
          </a:p>
          <a:p>
            <a:pPr algn="ctr"/>
            <a:r>
              <a:rPr lang="ja-JP" altLang="en-US" sz="1400" dirty="0" smtClean="0">
                <a:solidFill>
                  <a:srgbClr val="FFFFFF"/>
                </a:solidFill>
                <a:latin typeface="ＭＳ Ｐゴシック"/>
                <a:ea typeface="ＭＳ Ｐゴシック"/>
                <a:cs typeface="ＭＳ Ｐゴシック"/>
              </a:rPr>
              <a:t>運用性</a:t>
            </a:r>
            <a:r>
              <a:rPr lang="ja-JP" altLang="en-US" sz="1400" dirty="0">
                <a:solidFill>
                  <a:srgbClr val="FFFFFF"/>
                </a:solidFill>
                <a:latin typeface="ＭＳ Ｐゴシック"/>
                <a:ea typeface="ＭＳ Ｐゴシック"/>
                <a:cs typeface="ＭＳ Ｐゴシック"/>
              </a:rPr>
              <a:t>の確保</a:t>
            </a:r>
          </a:p>
        </p:txBody>
      </p:sp>
      <p:sp>
        <p:nvSpPr>
          <p:cNvPr id="10" name="正方形/長方形 9"/>
          <p:cNvSpPr/>
          <p:nvPr/>
        </p:nvSpPr>
        <p:spPr>
          <a:xfrm>
            <a:off x="651846"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大半の処理をサーバー</a:t>
            </a:r>
            <a:endParaRPr kumimoji="1" lang="en-US" altLang="ja-JP" sz="1400" dirty="0" smtClean="0">
              <a:solidFill>
                <a:srgbClr val="FFFFFF"/>
              </a:solidFill>
              <a:latin typeface="ＭＳ Ｐゴシック"/>
              <a:ea typeface="ＭＳ Ｐゴシック"/>
              <a:cs typeface="ＭＳ Ｐゴシック"/>
            </a:endParaRPr>
          </a:p>
          <a:p>
            <a:pPr algn="ctr"/>
            <a:r>
              <a:rPr kumimoji="1" lang="en-US" altLang="ja-JP" sz="1400" dirty="0" smtClean="0">
                <a:solidFill>
                  <a:srgbClr val="FFFFFF"/>
                </a:solidFill>
                <a:latin typeface="ＭＳ Ｐゴシック"/>
                <a:ea typeface="ＭＳ Ｐゴシック"/>
                <a:cs typeface="ＭＳ Ｐゴシック"/>
              </a:rPr>
              <a:t>(</a:t>
            </a:r>
            <a:r>
              <a:rPr kumimoji="1" lang="ja-JP" altLang="en-US" sz="1400" dirty="0" smtClean="0">
                <a:solidFill>
                  <a:srgbClr val="FFFFFF"/>
                </a:solidFill>
                <a:latin typeface="ＭＳ Ｐゴシック"/>
                <a:ea typeface="ＭＳ Ｐゴシック"/>
                <a:cs typeface="ＭＳ Ｐゴシック"/>
              </a:rPr>
              <a:t>クラウド</a:t>
            </a:r>
            <a:r>
              <a:rPr kumimoji="1" lang="en-US" altLang="ja-JP" sz="1400" dirty="0" smtClean="0">
                <a:solidFill>
                  <a:srgbClr val="FFFFFF"/>
                </a:solidFill>
                <a:latin typeface="ＭＳ Ｐゴシック"/>
                <a:ea typeface="ＭＳ Ｐゴシック"/>
                <a:cs typeface="ＭＳ Ｐゴシック"/>
              </a:rPr>
              <a:t>)</a:t>
            </a:r>
            <a:r>
              <a:rPr kumimoji="1" lang="ja-JP" altLang="en-US" sz="1400" dirty="0" smtClean="0">
                <a:solidFill>
                  <a:srgbClr val="FFFFFF"/>
                </a:solidFill>
                <a:latin typeface="ＭＳ Ｐゴシック"/>
                <a:ea typeface="ＭＳ Ｐゴシック"/>
                <a:cs typeface="ＭＳ Ｐゴシック"/>
              </a:rPr>
              <a:t>側で処理</a:t>
            </a:r>
            <a:endParaRPr kumimoji="1" lang="ja-JP" altLang="en-US" sz="1400" dirty="0">
              <a:solidFill>
                <a:srgbClr val="FFFFFF"/>
              </a:solidFill>
              <a:latin typeface="ＭＳ Ｐゴシック"/>
              <a:ea typeface="ＭＳ Ｐゴシック"/>
              <a:cs typeface="ＭＳ Ｐゴシック"/>
            </a:endParaRPr>
          </a:p>
        </p:txBody>
      </p:sp>
      <p:sp>
        <p:nvSpPr>
          <p:cNvPr id="11" name="正方形/長方形 10"/>
          <p:cNvSpPr/>
          <p:nvPr/>
        </p:nvSpPr>
        <p:spPr>
          <a:xfrm>
            <a:off x="3314304"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汎用クライアント </a:t>
            </a:r>
            <a:r>
              <a:rPr lang="en-US" altLang="ja-JP" sz="1400" dirty="0">
                <a:solidFill>
                  <a:srgbClr val="FFFFFF"/>
                </a:solidFill>
                <a:latin typeface="ＭＳ Ｐゴシック"/>
                <a:ea typeface="ＭＳ Ｐゴシック"/>
                <a:cs typeface="ＭＳ Ｐゴシック"/>
              </a:rPr>
              <a:t>(</a:t>
            </a:r>
            <a:r>
              <a:rPr lang="ja-JP" altLang="en-US" sz="1400" dirty="0">
                <a:solidFill>
                  <a:srgbClr val="FFFFFF"/>
                </a:solidFill>
                <a:latin typeface="ＭＳ Ｐゴシック"/>
                <a:ea typeface="ＭＳ Ｐゴシック"/>
                <a:cs typeface="ＭＳ Ｐゴシック"/>
              </a:rPr>
              <a:t>ブラウザー</a:t>
            </a:r>
            <a:r>
              <a:rPr lang="en-US" altLang="ja-JP" sz="1400" dirty="0" smtClean="0">
                <a:solidFill>
                  <a:srgbClr val="FFFFFF"/>
                </a:solidFill>
                <a:latin typeface="ＭＳ Ｐゴシック"/>
                <a:ea typeface="ＭＳ Ｐゴシック"/>
                <a:cs typeface="ＭＳ Ｐゴシック"/>
              </a:rPr>
              <a:t>)</a:t>
            </a:r>
          </a:p>
          <a:p>
            <a:pPr algn="ctr"/>
            <a:r>
              <a:rPr lang="ja-JP" altLang="en-US" sz="1400" dirty="0" smtClean="0">
                <a:solidFill>
                  <a:srgbClr val="FFFFFF"/>
                </a:solidFill>
                <a:latin typeface="ＭＳ Ｐゴシック"/>
                <a:ea typeface="ＭＳ Ｐゴシック"/>
                <a:cs typeface="ＭＳ Ｐゴシック"/>
              </a:rPr>
              <a:t>の利用</a:t>
            </a:r>
            <a:endParaRPr lang="ja-JP" altLang="en-US" sz="1400" dirty="0">
              <a:solidFill>
                <a:srgbClr val="FFFFFF"/>
              </a:solidFill>
              <a:latin typeface="ＭＳ Ｐゴシック"/>
              <a:ea typeface="ＭＳ Ｐゴシック"/>
              <a:cs typeface="ＭＳ Ｐゴシック"/>
            </a:endParaRPr>
          </a:p>
        </p:txBody>
      </p:sp>
      <p:sp>
        <p:nvSpPr>
          <p:cNvPr id="12" name="正方形/長方形 11"/>
          <p:cNvSpPr/>
          <p:nvPr/>
        </p:nvSpPr>
        <p:spPr>
          <a:xfrm>
            <a:off x="5976762" y="2552495"/>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オープン化の徹底に</a:t>
            </a:r>
            <a:r>
              <a:rPr lang="ja-JP" altLang="en-US" sz="1400" dirty="0" smtClean="0">
                <a:solidFill>
                  <a:srgbClr val="FFFFFF"/>
                </a:solidFill>
                <a:latin typeface="ＭＳ Ｐゴシック"/>
                <a:ea typeface="ＭＳ Ｐゴシック"/>
                <a:cs typeface="ＭＳ Ｐゴシック"/>
              </a:rPr>
              <a:t>よる</a:t>
            </a:r>
            <a:endParaRPr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独自</a:t>
            </a:r>
            <a:r>
              <a:rPr lang="ja-JP" altLang="en-US" sz="1400" dirty="0">
                <a:solidFill>
                  <a:srgbClr val="FFFFFF"/>
                </a:solidFill>
                <a:latin typeface="ＭＳ Ｐゴシック"/>
                <a:ea typeface="ＭＳ Ｐゴシック"/>
                <a:cs typeface="ＭＳ Ｐゴシック"/>
              </a:rPr>
              <a:t>技術の排除</a:t>
            </a:r>
          </a:p>
        </p:txBody>
      </p:sp>
      <p:sp>
        <p:nvSpPr>
          <p:cNvPr id="13" name="正方形/長方形 12"/>
          <p:cNvSpPr/>
          <p:nvPr/>
        </p:nvSpPr>
        <p:spPr>
          <a:xfrm>
            <a:off x="651846" y="3196989"/>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柔軟性・スケーラビリティ</a:t>
            </a:r>
            <a:endParaRPr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の向上</a:t>
            </a:r>
            <a:endParaRPr lang="ja-JP" altLang="en-US" sz="1400" dirty="0">
              <a:solidFill>
                <a:srgbClr val="FFFFFF"/>
              </a:solidFill>
              <a:latin typeface="ＭＳ Ｐゴシック"/>
              <a:ea typeface="ＭＳ Ｐゴシック"/>
              <a:cs typeface="ＭＳ Ｐゴシック"/>
            </a:endParaRPr>
          </a:p>
        </p:txBody>
      </p:sp>
      <p:sp>
        <p:nvSpPr>
          <p:cNvPr id="14" name="正方形/長方形 13"/>
          <p:cNvSpPr/>
          <p:nvPr/>
        </p:nvSpPr>
        <p:spPr>
          <a:xfrm>
            <a:off x="3314304" y="3194003"/>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使用技術は</a:t>
            </a:r>
            <a:r>
              <a:rPr lang="ja-JP" altLang="en-US" sz="1400" dirty="0" smtClean="0">
                <a:solidFill>
                  <a:srgbClr val="FFFFFF"/>
                </a:solidFill>
                <a:latin typeface="ＭＳ Ｐゴシック"/>
                <a:ea typeface="ＭＳ Ｐゴシック"/>
                <a:cs typeface="ＭＳ Ｐゴシック"/>
              </a:rPr>
              <a:t>全て</a:t>
            </a:r>
            <a:endParaRPr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インターネット</a:t>
            </a:r>
            <a:r>
              <a:rPr lang="ja-JP" altLang="en-US" sz="1400" dirty="0">
                <a:solidFill>
                  <a:srgbClr val="FFFFFF"/>
                </a:solidFill>
                <a:latin typeface="ＭＳ Ｐゴシック"/>
                <a:ea typeface="ＭＳ Ｐゴシック"/>
                <a:cs typeface="ＭＳ Ｐゴシック"/>
              </a:rPr>
              <a:t>標準</a:t>
            </a:r>
          </a:p>
        </p:txBody>
      </p:sp>
      <p:sp>
        <p:nvSpPr>
          <p:cNvPr id="15" name="正方形/長方形 14"/>
          <p:cNvSpPr/>
          <p:nvPr/>
        </p:nvSpPr>
        <p:spPr>
          <a:xfrm>
            <a:off x="5976762" y="3194002"/>
            <a:ext cx="2568163" cy="579485"/>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ＭＳ Ｐゴシック"/>
                <a:ea typeface="ＭＳ Ｐゴシック"/>
                <a:cs typeface="ＭＳ Ｐゴシック"/>
              </a:rPr>
              <a:t>様々なネットワークを介して</a:t>
            </a:r>
            <a:endParaRPr lang="en-US" altLang="ja-JP" sz="1400" dirty="0" smtClean="0">
              <a:solidFill>
                <a:srgbClr val="FFFFFF"/>
              </a:solidFill>
              <a:latin typeface="ＭＳ Ｐゴシック"/>
              <a:ea typeface="ＭＳ Ｐゴシック"/>
              <a:cs typeface="ＭＳ Ｐゴシック"/>
            </a:endParaRPr>
          </a:p>
          <a:p>
            <a:pPr algn="ctr"/>
            <a:r>
              <a:rPr lang="ja-JP" altLang="en-US" sz="1400" dirty="0" smtClean="0">
                <a:solidFill>
                  <a:srgbClr val="FFFFFF"/>
                </a:solidFill>
                <a:latin typeface="ＭＳ Ｐゴシック"/>
                <a:ea typeface="ＭＳ Ｐゴシック"/>
                <a:cs typeface="ＭＳ Ｐゴシック"/>
              </a:rPr>
              <a:t>クライアントと接続</a:t>
            </a:r>
            <a:endParaRPr lang="ja-JP" altLang="en-US" sz="1400" dirty="0">
              <a:solidFill>
                <a:srgbClr val="FFFFFF"/>
              </a:solidFill>
              <a:latin typeface="ＭＳ Ｐゴシック"/>
              <a:ea typeface="ＭＳ Ｐゴシック"/>
              <a:cs typeface="ＭＳ Ｐゴシック"/>
            </a:endParaRPr>
          </a:p>
        </p:txBody>
      </p:sp>
      <p:sp>
        <p:nvSpPr>
          <p:cNvPr id="16" name="正方形/長方形 15"/>
          <p:cNvSpPr/>
          <p:nvPr/>
        </p:nvSpPr>
        <p:spPr>
          <a:xfrm>
            <a:off x="651845" y="4369220"/>
            <a:ext cx="3896091"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PC</a:t>
            </a:r>
            <a:endParaRPr kumimoji="1" lang="ja-JP" altLang="en-US" dirty="0">
              <a:solidFill>
                <a:srgbClr val="FFFFFF"/>
              </a:solidFill>
              <a:latin typeface="ＭＳ Ｐゴシック"/>
              <a:ea typeface="ＭＳ Ｐゴシック"/>
              <a:cs typeface="ＭＳ Ｐゴシック"/>
            </a:endParaRPr>
          </a:p>
        </p:txBody>
      </p:sp>
      <p:sp>
        <p:nvSpPr>
          <p:cNvPr id="18" name="正方形/長方形 17"/>
          <p:cNvSpPr/>
          <p:nvPr/>
        </p:nvSpPr>
        <p:spPr>
          <a:xfrm>
            <a:off x="4644189" y="4369220"/>
            <a:ext cx="3900736" cy="44051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スマホ・タブレット</a:t>
            </a:r>
            <a:endParaRPr kumimoji="1" lang="ja-JP" altLang="en-US" dirty="0">
              <a:solidFill>
                <a:srgbClr val="FFFFFF"/>
              </a:solidFill>
              <a:latin typeface="ＭＳ Ｐゴシック"/>
              <a:ea typeface="ＭＳ Ｐゴシック"/>
              <a:cs typeface="ＭＳ Ｐゴシック"/>
            </a:endParaRPr>
          </a:p>
        </p:txBody>
      </p:sp>
      <p:sp>
        <p:nvSpPr>
          <p:cNvPr id="19" name="正方形/長方形 18"/>
          <p:cNvSpPr/>
          <p:nvPr/>
        </p:nvSpPr>
        <p:spPr>
          <a:xfrm>
            <a:off x="651844" y="4875201"/>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1999</a:t>
            </a:r>
            <a:r>
              <a:rPr kumimoji="1" lang="ja-JP" altLang="en-US" dirty="0" smtClean="0">
                <a:solidFill>
                  <a:srgbClr val="FFFFFF"/>
                </a:solidFill>
                <a:latin typeface="ＭＳ Ｐゴシック"/>
                <a:ea typeface="ＭＳ Ｐゴシック"/>
                <a:cs typeface="ＭＳ Ｐゴシック"/>
              </a:rPr>
              <a:t>年～</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4644188" y="4875201"/>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2007</a:t>
            </a:r>
            <a:r>
              <a:rPr kumimoji="1" lang="ja-JP" altLang="en-US" dirty="0" smtClean="0">
                <a:solidFill>
                  <a:srgbClr val="FFFFFF"/>
                </a:solidFill>
                <a:latin typeface="ＭＳ Ｐゴシック"/>
                <a:ea typeface="ＭＳ Ｐゴシック"/>
                <a:cs typeface="ＭＳ Ｐゴシック"/>
              </a:rPr>
              <a:t>年～</a:t>
            </a:r>
            <a:endParaRPr kumimoji="1" lang="ja-JP" altLang="en-US" dirty="0">
              <a:solidFill>
                <a:srgbClr val="FFFFFF"/>
              </a:solidFill>
              <a:latin typeface="ＭＳ Ｐゴシック"/>
              <a:ea typeface="ＭＳ Ｐゴシック"/>
              <a:cs typeface="ＭＳ Ｐゴシック"/>
            </a:endParaRPr>
          </a:p>
        </p:txBody>
      </p:sp>
      <p:sp>
        <p:nvSpPr>
          <p:cNvPr id="22" name="正方形/長方形 21"/>
          <p:cNvSpPr/>
          <p:nvPr/>
        </p:nvSpPr>
        <p:spPr>
          <a:xfrm>
            <a:off x="651843" y="5360281"/>
            <a:ext cx="3896091"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クライアントサーバーから</a:t>
            </a:r>
            <a:endParaRPr kumimoji="1" lang="en-US" altLang="ja-JP" dirty="0" smtClean="0">
              <a:solidFill>
                <a:srgbClr val="FFFFFF"/>
              </a:solidFill>
              <a:latin typeface="ＭＳ Ｐゴシック"/>
              <a:ea typeface="ＭＳ Ｐゴシック"/>
              <a:cs typeface="ＭＳ Ｐゴシック"/>
            </a:endParaRPr>
          </a:p>
          <a:p>
            <a:pPr algn="ctr"/>
            <a:r>
              <a:rPr kumimoji="1" lang="ja-JP" altLang="en-US" dirty="0" smtClean="0">
                <a:solidFill>
                  <a:srgbClr val="FFFFFF"/>
                </a:solidFill>
                <a:latin typeface="ＭＳ Ｐゴシック"/>
                <a:ea typeface="ＭＳ Ｐゴシック"/>
                <a:cs typeface="ＭＳ Ｐゴシック"/>
              </a:rPr>
              <a:t>クラウドへ移行</a:t>
            </a:r>
            <a:endParaRPr kumimoji="1" lang="ja-JP" altLang="en-US" dirty="0">
              <a:solidFill>
                <a:srgbClr val="FFFFFF"/>
              </a:solidFill>
              <a:latin typeface="ＭＳ Ｐゴシック"/>
              <a:ea typeface="ＭＳ Ｐゴシック"/>
              <a:cs typeface="ＭＳ Ｐゴシック"/>
            </a:endParaRPr>
          </a:p>
        </p:txBody>
      </p:sp>
      <p:sp>
        <p:nvSpPr>
          <p:cNvPr id="24" name="正方形/長方形 23"/>
          <p:cNvSpPr/>
          <p:nvPr/>
        </p:nvSpPr>
        <p:spPr>
          <a:xfrm>
            <a:off x="4644187" y="5360281"/>
            <a:ext cx="3900736" cy="641508"/>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最初からクラウド対応</a:t>
            </a:r>
          </a:p>
        </p:txBody>
      </p:sp>
      <p:sp>
        <p:nvSpPr>
          <p:cNvPr id="25" name="正方形/長方形 24"/>
          <p:cNvSpPr/>
          <p:nvPr/>
        </p:nvSpPr>
        <p:spPr>
          <a:xfrm>
            <a:off x="651844" y="6067253"/>
            <a:ext cx="3896091"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Windows</a:t>
            </a:r>
            <a:r>
              <a:rPr kumimoji="1" lang="ja-JP" altLang="en-US" dirty="0" smtClean="0">
                <a:solidFill>
                  <a:srgbClr val="FFFFFF"/>
                </a:solidFill>
                <a:latin typeface="ＭＳ Ｐゴシック"/>
                <a:ea typeface="ＭＳ Ｐゴシック"/>
                <a:cs typeface="ＭＳ Ｐゴシック"/>
              </a:rPr>
              <a:t> </a:t>
            </a:r>
            <a:r>
              <a:rPr kumimoji="1" lang="en-US" altLang="ja-JP" dirty="0" smtClean="0">
                <a:solidFill>
                  <a:srgbClr val="FFFFFF"/>
                </a:solidFill>
                <a:latin typeface="ＭＳ Ｐゴシック"/>
                <a:ea typeface="ＭＳ Ｐゴシック"/>
                <a:cs typeface="ＭＳ Ｐゴシック"/>
              </a:rPr>
              <a:t>+</a:t>
            </a:r>
            <a:r>
              <a:rPr kumimoji="1" lang="ja-JP" altLang="en-US" dirty="0" smtClean="0">
                <a:solidFill>
                  <a:srgbClr val="FFFFFF"/>
                </a:solidFill>
                <a:latin typeface="ＭＳ Ｐゴシック"/>
                <a:ea typeface="ＭＳ Ｐゴシック"/>
                <a:cs typeface="ＭＳ Ｐゴシック"/>
              </a:rPr>
              <a:t> ブラウザー</a:t>
            </a:r>
            <a:endParaRPr kumimoji="1" lang="ja-JP" altLang="en-US" dirty="0">
              <a:solidFill>
                <a:srgbClr val="FFFFFF"/>
              </a:solidFill>
              <a:latin typeface="ＭＳ Ｐゴシック"/>
              <a:ea typeface="ＭＳ Ｐゴシック"/>
              <a:cs typeface="ＭＳ Ｐゴシック"/>
            </a:endParaRPr>
          </a:p>
        </p:txBody>
      </p:sp>
      <p:sp>
        <p:nvSpPr>
          <p:cNvPr id="27" name="正方形/長方形 26"/>
          <p:cNvSpPr/>
          <p:nvPr/>
        </p:nvSpPr>
        <p:spPr>
          <a:xfrm>
            <a:off x="4644188" y="6067253"/>
            <a:ext cx="3900736" cy="419616"/>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フル機能ブラウザー</a:t>
            </a:r>
            <a:endParaRPr kumimoji="1" lang="ja-JP" altLang="en-US"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38942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p:cTn id="94" dur="500" fill="hold"/>
                                        <p:tgtEl>
                                          <p:spTgt spid="21"/>
                                        </p:tgtEl>
                                        <p:attrNameLst>
                                          <p:attrName>ppt_w</p:attrName>
                                        </p:attrNameLst>
                                      </p:cBhvr>
                                      <p:tavLst>
                                        <p:tav tm="0">
                                          <p:val>
                                            <p:fltVal val="0"/>
                                          </p:val>
                                        </p:tav>
                                        <p:tav tm="100000">
                                          <p:val>
                                            <p:strVal val="#ppt_w"/>
                                          </p:val>
                                        </p:tav>
                                      </p:tavLst>
                                    </p:anim>
                                    <p:anim calcmode="lin" valueType="num">
                                      <p:cBhvr>
                                        <p:cTn id="95" dur="500" fill="hold"/>
                                        <p:tgtEl>
                                          <p:spTgt spid="21"/>
                                        </p:tgtEl>
                                        <p:attrNameLst>
                                          <p:attrName>ppt_h</p:attrName>
                                        </p:attrNameLst>
                                      </p:cBhvr>
                                      <p:tavLst>
                                        <p:tav tm="0">
                                          <p:val>
                                            <p:fltVal val="0"/>
                                          </p:val>
                                        </p:tav>
                                        <p:tav tm="100000">
                                          <p:val>
                                            <p:strVal val="#ppt_h"/>
                                          </p:val>
                                        </p:tav>
                                      </p:tavLst>
                                    </p:anim>
                                    <p:animEffect transition="in" filter="fade">
                                      <p:cBhvr>
                                        <p:cTn id="96" dur="500"/>
                                        <p:tgtEl>
                                          <p:spTgt spid="2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anim calcmode="lin" valueType="num">
                                      <p:cBhvr>
                                        <p:cTn id="99" dur="500" fill="hold"/>
                                        <p:tgtEl>
                                          <p:spTgt spid="22"/>
                                        </p:tgtEl>
                                        <p:attrNameLst>
                                          <p:attrName>ppt_w</p:attrName>
                                        </p:attrNameLst>
                                      </p:cBhvr>
                                      <p:tavLst>
                                        <p:tav tm="0">
                                          <p:val>
                                            <p:fltVal val="0"/>
                                          </p:val>
                                        </p:tav>
                                        <p:tav tm="100000">
                                          <p:val>
                                            <p:strVal val="#ppt_w"/>
                                          </p:val>
                                        </p:tav>
                                      </p:tavLst>
                                    </p:anim>
                                    <p:anim calcmode="lin" valueType="num">
                                      <p:cBhvr>
                                        <p:cTn id="100" dur="500" fill="hold"/>
                                        <p:tgtEl>
                                          <p:spTgt spid="22"/>
                                        </p:tgtEl>
                                        <p:attrNameLst>
                                          <p:attrName>ppt_h</p:attrName>
                                        </p:attrNameLst>
                                      </p:cBhvr>
                                      <p:tavLst>
                                        <p:tav tm="0">
                                          <p:val>
                                            <p:fltVal val="0"/>
                                          </p:val>
                                        </p:tav>
                                        <p:tav tm="100000">
                                          <p:val>
                                            <p:strVal val="#ppt_h"/>
                                          </p:val>
                                        </p:tav>
                                      </p:tavLst>
                                    </p:anim>
                                    <p:animEffect transition="in" filter="fade">
                                      <p:cBhvr>
                                        <p:cTn id="101" dur="500"/>
                                        <p:tgtEl>
                                          <p:spTgt spid="2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ppt_w</p:attrName>
                                        </p:attrNameLst>
                                      </p:cBhvr>
                                      <p:tavLst>
                                        <p:tav tm="0">
                                          <p:val>
                                            <p:fltVal val="0"/>
                                          </p:val>
                                        </p:tav>
                                        <p:tav tm="100000">
                                          <p:val>
                                            <p:strVal val="#ppt_w"/>
                                          </p:val>
                                        </p:tav>
                                      </p:tavLst>
                                    </p:anim>
                                    <p:anim calcmode="lin" valueType="num">
                                      <p:cBhvr>
                                        <p:cTn id="110" dur="500" fill="hold"/>
                                        <p:tgtEl>
                                          <p:spTgt spid="25"/>
                                        </p:tgtEl>
                                        <p:attrNameLst>
                                          <p:attrName>ppt_h</p:attrName>
                                        </p:attrNameLst>
                                      </p:cBhvr>
                                      <p:tavLst>
                                        <p:tav tm="0">
                                          <p:val>
                                            <p:fltVal val="0"/>
                                          </p:val>
                                        </p:tav>
                                        <p:tav tm="100000">
                                          <p:val>
                                            <p:strVal val="#ppt_h"/>
                                          </p:val>
                                        </p:tav>
                                      </p:tavLst>
                                    </p:anim>
                                    <p:animEffect transition="in" filter="fade">
                                      <p:cBhvr>
                                        <p:cTn id="111" dur="500"/>
                                        <p:tgtEl>
                                          <p:spTgt spid="25"/>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 calcmode="lin" valueType="num">
                                      <p:cBhvr>
                                        <p:cTn id="114" dur="500" fill="hold"/>
                                        <p:tgtEl>
                                          <p:spTgt spid="27"/>
                                        </p:tgtEl>
                                        <p:attrNameLst>
                                          <p:attrName>ppt_w</p:attrName>
                                        </p:attrNameLst>
                                      </p:cBhvr>
                                      <p:tavLst>
                                        <p:tav tm="0">
                                          <p:val>
                                            <p:fltVal val="0"/>
                                          </p:val>
                                        </p:tav>
                                        <p:tav tm="100000">
                                          <p:val>
                                            <p:strVal val="#ppt_w"/>
                                          </p:val>
                                        </p:tav>
                                      </p:tavLst>
                                    </p:anim>
                                    <p:anim calcmode="lin" valueType="num">
                                      <p:cBhvr>
                                        <p:cTn id="115" dur="500" fill="hold"/>
                                        <p:tgtEl>
                                          <p:spTgt spid="27"/>
                                        </p:tgtEl>
                                        <p:attrNameLst>
                                          <p:attrName>ppt_h</p:attrName>
                                        </p:attrNameLst>
                                      </p:cBhvr>
                                      <p:tavLst>
                                        <p:tav tm="0">
                                          <p:val>
                                            <p:fltVal val="0"/>
                                          </p:val>
                                        </p:tav>
                                        <p:tav tm="100000">
                                          <p:val>
                                            <p:strVal val="#ppt_h"/>
                                          </p:val>
                                        </p:tav>
                                      </p:tavLst>
                                    </p:anim>
                                    <p:animEffect transition="in" filter="fade">
                                      <p:cBhvr>
                                        <p:cTn id="1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1" grpId="0" animBg="1"/>
      <p:bldP spid="22" grpId="0" animBg="1"/>
      <p:bldP spid="24" grpId="0" animBg="1"/>
      <p:bldP spid="25"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065" y="3401393"/>
            <a:ext cx="4638675" cy="981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7" name="正方形/長方形 10"/>
          <p:cNvSpPr>
            <a:spLocks noChangeArrowheads="1"/>
          </p:cNvSpPr>
          <p:nvPr/>
        </p:nvSpPr>
        <p:spPr bwMode="auto">
          <a:xfrm>
            <a:off x="3735059" y="3829908"/>
            <a:ext cx="1601098" cy="711644"/>
          </a:xfrm>
          <a:prstGeom prst="rect">
            <a:avLst/>
          </a:prstGeom>
          <a:solidFill>
            <a:schemeClr val="accent4">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tx1"/>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rgbClr val="C00000"/>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88" name="正方形/長方形 10"/>
          <p:cNvSpPr>
            <a:spLocks noChangeArrowheads="1"/>
          </p:cNvSpPr>
          <p:nvPr/>
        </p:nvSpPr>
        <p:spPr bwMode="auto">
          <a:xfrm>
            <a:off x="468049" y="3837437"/>
            <a:ext cx="6832219" cy="716375"/>
          </a:xfrm>
          <a:prstGeom prst="rect">
            <a:avLst/>
          </a:prstGeom>
          <a:solidFill>
            <a:schemeClr val="tx2">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pic>
        <p:nvPicPr>
          <p:cNvPr id="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37" y="5265874"/>
            <a:ext cx="3619500" cy="12668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622" y="1060430"/>
            <a:ext cx="28575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正方形/長方形 3"/>
          <p:cNvSpPr>
            <a:spLocks noChangeArrowheads="1"/>
          </p:cNvSpPr>
          <p:nvPr/>
        </p:nvSpPr>
        <p:spPr bwMode="auto">
          <a:xfrm>
            <a:off x="467556" y="1960623"/>
            <a:ext cx="2920492" cy="357188"/>
          </a:xfrm>
          <a:prstGeom prst="rect">
            <a:avLst/>
          </a:prstGeom>
          <a:solidFill>
            <a:schemeClr val="accent1"/>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accent4"/>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accent5">
              <a:lumMod val="7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accent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7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6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tx1">
              <a:lumMod val="50000"/>
              <a:lumOff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89" name="正方形/長方形 88"/>
          <p:cNvSpPr>
            <a:spLocks noChangeArrowheads="1"/>
          </p:cNvSpPr>
          <p:nvPr/>
        </p:nvSpPr>
        <p:spPr bwMode="auto">
          <a:xfrm>
            <a:off x="467556" y="5720693"/>
            <a:ext cx="6832722" cy="357188"/>
          </a:xfrm>
          <a:prstGeom prst="rect">
            <a:avLst/>
          </a:prstGeom>
          <a:solidFill>
            <a:schemeClr val="accent6">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accent5"/>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accent1">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accent5">
              <a:lumMod val="60000"/>
              <a:lumOff val="40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731064" y="1661479"/>
            <a:ext cx="809837" cy="230832"/>
          </a:xfrm>
          <a:prstGeom prst="rect">
            <a:avLst/>
          </a:prstGeom>
          <a:solidFill>
            <a:srgbClr val="FFFFFF">
              <a:alpha val="50196"/>
            </a:srgb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rgbClr val="FFFFFF">
              <a:alpha val="50196"/>
            </a:srgb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rgbClr val="FFFFFF">
              <a:alpha val="50196"/>
            </a:srgb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rgbClr val="FFFFFF">
              <a:alpha val="50196"/>
            </a:srgb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rgbClr val="FFFFFF">
              <a:alpha val="50196"/>
            </a:srgb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rgbClr val="FFFFFF">
              <a:alpha val="50196"/>
            </a:srgb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grpSp>
        <p:nvGrpSpPr>
          <p:cNvPr id="33" name="グループ化 32"/>
          <p:cNvGrpSpPr/>
          <p:nvPr/>
        </p:nvGrpSpPr>
        <p:grpSpPr>
          <a:xfrm>
            <a:off x="467544" y="3106390"/>
            <a:ext cx="6832724" cy="803626"/>
            <a:chOff x="467544" y="3106390"/>
            <a:chExt cx="6832724" cy="803626"/>
          </a:xfrm>
        </p:grpSpPr>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accent2"/>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sp>
        <p:nvSpPr>
          <p:cNvPr id="30" name="タイトル 29"/>
          <p:cNvSpPr>
            <a:spLocks noGrp="1"/>
          </p:cNvSpPr>
          <p:nvPr>
            <p:ph type="title"/>
          </p:nvPr>
        </p:nvSpPr>
        <p:spPr/>
        <p:txBody>
          <a:bodyPr/>
          <a:lstStyle/>
          <a:p>
            <a:r>
              <a:rPr lang="ja-JP" altLang="en-US" dirty="0"/>
              <a:t>各社が目指すクライアントプラットフォーム</a:t>
            </a:r>
            <a:endParaRPr kumimoji="1" lang="ja-JP" altLang="en-US" dirty="0"/>
          </a:p>
        </p:txBody>
      </p:sp>
      <p:grpSp>
        <p:nvGrpSpPr>
          <p:cNvPr id="32" name="グループ化 31"/>
          <p:cNvGrpSpPr/>
          <p:nvPr/>
        </p:nvGrpSpPr>
        <p:grpSpPr>
          <a:xfrm>
            <a:off x="467544" y="1154846"/>
            <a:ext cx="6832724" cy="378846"/>
            <a:chOff x="467544" y="1154846"/>
            <a:chExt cx="6832724" cy="378846"/>
          </a:xfrm>
        </p:grpSpPr>
        <p:sp>
          <p:nvSpPr>
            <p:cNvPr id="45" name="正方形/長方形 10"/>
            <p:cNvSpPr>
              <a:spLocks noChangeArrowheads="1"/>
            </p:cNvSpPr>
            <p:nvPr/>
          </p:nvSpPr>
          <p:spPr bwMode="auto">
            <a:xfrm>
              <a:off x="467544" y="1154846"/>
              <a:ext cx="6832724" cy="220586"/>
            </a:xfrm>
            <a:prstGeom prst="rect">
              <a:avLst/>
            </a:prstGeom>
            <a:solidFill>
              <a:schemeClr val="accent2"/>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p:cNvSpPr/>
          <p:nvPr/>
        </p:nvSpPr>
        <p:spPr>
          <a:xfrm>
            <a:off x="7406105" y="1154846"/>
            <a:ext cx="1588169" cy="1505784"/>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プラットフォーム毎の</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ネイティブアプリ</a:t>
            </a:r>
            <a:endParaRPr kumimoji="1" lang="en-US" altLang="ja-JP" sz="1200" dirty="0" smtClean="0">
              <a:solidFill>
                <a:srgbClr val="FFFFFF"/>
              </a:solidFill>
              <a:latin typeface="ＭＳ Ｐゴシック"/>
              <a:ea typeface="ＭＳ Ｐゴシック"/>
              <a:cs typeface="ＭＳ Ｐゴシック"/>
            </a:endParaRPr>
          </a:p>
          <a:p>
            <a:pPr algn="ctr"/>
            <a:endParaRPr lang="en-US" altLang="ja-JP" sz="1200" dirty="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データと</a:t>
            </a:r>
            <a:r>
              <a:rPr kumimoji="1" lang="en-US" altLang="ja-JP" sz="1200" dirty="0" smtClean="0">
                <a:solidFill>
                  <a:srgbClr val="FFFFFF"/>
                </a:solidFill>
                <a:latin typeface="ＭＳ Ｐゴシック"/>
                <a:ea typeface="ＭＳ Ｐゴシック"/>
                <a:cs typeface="ＭＳ Ｐゴシック"/>
              </a:rPr>
              <a:t>UX</a:t>
            </a:r>
            <a:r>
              <a:rPr kumimoji="1" lang="ja-JP" altLang="en-US" sz="1200" dirty="0" smtClean="0">
                <a:solidFill>
                  <a:srgbClr val="FFFFFF"/>
                </a:solidFill>
                <a:latin typeface="ＭＳ Ｐゴシック"/>
                <a:ea typeface="ＭＳ Ｐゴシック"/>
                <a:cs typeface="ＭＳ Ｐゴシック"/>
              </a:rPr>
              <a:t>を共有</a:t>
            </a: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7413971" y="3106390"/>
            <a:ext cx="1588169" cy="180356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Windows</a:t>
            </a:r>
            <a:r>
              <a:rPr kumimoji="1" lang="ja-JP" altLang="en-US" sz="1200" dirty="0" smtClean="0">
                <a:solidFill>
                  <a:srgbClr val="FFFFFF"/>
                </a:solidFill>
                <a:latin typeface="ＭＳ Ｐゴシック"/>
                <a:ea typeface="ＭＳ Ｐゴシック"/>
                <a:cs typeface="ＭＳ Ｐゴシック"/>
              </a:rPr>
              <a:t>プラットフォーム共通の</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ネイティブアプリ</a:t>
            </a:r>
            <a:endParaRPr kumimoji="1" lang="en-US" altLang="ja-JP" sz="1200" dirty="0" smtClean="0">
              <a:solidFill>
                <a:srgbClr val="FFFFFF"/>
              </a:solidFill>
              <a:latin typeface="ＭＳ Ｐゴシック"/>
              <a:ea typeface="ＭＳ Ｐゴシック"/>
              <a:cs typeface="ＭＳ Ｐゴシック"/>
            </a:endParaRPr>
          </a:p>
        </p:txBody>
      </p:sp>
      <p:sp>
        <p:nvSpPr>
          <p:cNvPr id="95" name="正方形/長方形 94"/>
          <p:cNvSpPr/>
          <p:nvPr/>
        </p:nvSpPr>
        <p:spPr>
          <a:xfrm>
            <a:off x="7413971" y="5288646"/>
            <a:ext cx="1588169" cy="1146423"/>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Web (HTML5) </a:t>
            </a: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249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1"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additive="base">
                                        <p:cTn id="79" dur="500" fill="hold"/>
                                        <p:tgtEl>
                                          <p:spTgt spid="108"/>
                                        </p:tgtEl>
                                        <p:attrNameLst>
                                          <p:attrName>ppt_x</p:attrName>
                                        </p:attrNameLst>
                                      </p:cBhvr>
                                      <p:tavLst>
                                        <p:tav tm="0">
                                          <p:val>
                                            <p:strVal val="#ppt_x"/>
                                          </p:val>
                                        </p:tav>
                                        <p:tav tm="100000">
                                          <p:val>
                                            <p:strVal val="#ppt_x"/>
                                          </p:val>
                                        </p:tav>
                                      </p:tavLst>
                                    </p:anim>
                                    <p:anim calcmode="lin" valueType="num">
                                      <p:cBhvr additive="base">
                                        <p:cTn id="8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7"/>
                                        </p:tgtEl>
                                        <p:attrNameLst>
                                          <p:attrName>style.visibility</p:attrName>
                                        </p:attrNameLst>
                                      </p:cBhvr>
                                      <p:to>
                                        <p:strVal val="visible"/>
                                      </p:to>
                                    </p:set>
                                    <p:anim calcmode="lin" valueType="num">
                                      <p:cBhvr>
                                        <p:cTn id="110" dur="500" fill="hold"/>
                                        <p:tgtEl>
                                          <p:spTgt spid="77"/>
                                        </p:tgtEl>
                                        <p:attrNameLst>
                                          <p:attrName>ppt_w</p:attrName>
                                        </p:attrNameLst>
                                      </p:cBhvr>
                                      <p:tavLst>
                                        <p:tav tm="0">
                                          <p:val>
                                            <p:fltVal val="0"/>
                                          </p:val>
                                        </p:tav>
                                        <p:tav tm="100000">
                                          <p:val>
                                            <p:strVal val="#ppt_w"/>
                                          </p:val>
                                        </p:tav>
                                      </p:tavLst>
                                    </p:anim>
                                    <p:anim calcmode="lin" valueType="num">
                                      <p:cBhvr>
                                        <p:cTn id="111" dur="500" fill="hold"/>
                                        <p:tgtEl>
                                          <p:spTgt spid="77"/>
                                        </p:tgtEl>
                                        <p:attrNameLst>
                                          <p:attrName>ppt_h</p:attrName>
                                        </p:attrNameLst>
                                      </p:cBhvr>
                                      <p:tavLst>
                                        <p:tav tm="0">
                                          <p:val>
                                            <p:fltVal val="0"/>
                                          </p:val>
                                        </p:tav>
                                        <p:tav tm="100000">
                                          <p:val>
                                            <p:strVal val="#ppt_h"/>
                                          </p:val>
                                        </p:tav>
                                      </p:tavLst>
                                    </p:anim>
                                    <p:animEffect transition="in" filter="fade">
                                      <p:cBhvr>
                                        <p:cTn id="112" dur="500"/>
                                        <p:tgtEl>
                                          <p:spTgt spid="7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 calcmode="lin" valueType="num">
                                      <p:cBhvr>
                                        <p:cTn id="115" dur="500" fill="hold"/>
                                        <p:tgtEl>
                                          <p:spTgt spid="78"/>
                                        </p:tgtEl>
                                        <p:attrNameLst>
                                          <p:attrName>ppt_w</p:attrName>
                                        </p:attrNameLst>
                                      </p:cBhvr>
                                      <p:tavLst>
                                        <p:tav tm="0">
                                          <p:val>
                                            <p:fltVal val="0"/>
                                          </p:val>
                                        </p:tav>
                                        <p:tav tm="100000">
                                          <p:val>
                                            <p:strVal val="#ppt_w"/>
                                          </p:val>
                                        </p:tav>
                                      </p:tavLst>
                                    </p:anim>
                                    <p:anim calcmode="lin" valueType="num">
                                      <p:cBhvr>
                                        <p:cTn id="116" dur="500" fill="hold"/>
                                        <p:tgtEl>
                                          <p:spTgt spid="78"/>
                                        </p:tgtEl>
                                        <p:attrNameLst>
                                          <p:attrName>ppt_h</p:attrName>
                                        </p:attrNameLst>
                                      </p:cBhvr>
                                      <p:tavLst>
                                        <p:tav tm="0">
                                          <p:val>
                                            <p:fltVal val="0"/>
                                          </p:val>
                                        </p:tav>
                                        <p:tav tm="100000">
                                          <p:val>
                                            <p:strVal val="#ppt_h"/>
                                          </p:val>
                                        </p:tav>
                                      </p:tavLst>
                                    </p:anim>
                                    <p:animEffect transition="in" filter="fade">
                                      <p:cBhvr>
                                        <p:cTn id="117" dur="500"/>
                                        <p:tgtEl>
                                          <p:spTgt spid="78"/>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 calcmode="lin" valueType="num">
                                      <p:cBhvr>
                                        <p:cTn id="120" dur="500" fill="hold"/>
                                        <p:tgtEl>
                                          <p:spTgt spid="47"/>
                                        </p:tgtEl>
                                        <p:attrNameLst>
                                          <p:attrName>ppt_w</p:attrName>
                                        </p:attrNameLst>
                                      </p:cBhvr>
                                      <p:tavLst>
                                        <p:tav tm="0">
                                          <p:val>
                                            <p:fltVal val="0"/>
                                          </p:val>
                                        </p:tav>
                                        <p:tav tm="100000">
                                          <p:val>
                                            <p:strVal val="#ppt_w"/>
                                          </p:val>
                                        </p:tav>
                                      </p:tavLst>
                                    </p:anim>
                                    <p:anim calcmode="lin" valueType="num">
                                      <p:cBhvr>
                                        <p:cTn id="121" dur="500" fill="hold"/>
                                        <p:tgtEl>
                                          <p:spTgt spid="47"/>
                                        </p:tgtEl>
                                        <p:attrNameLst>
                                          <p:attrName>ppt_h</p:attrName>
                                        </p:attrNameLst>
                                      </p:cBhvr>
                                      <p:tavLst>
                                        <p:tav tm="0">
                                          <p:val>
                                            <p:fltVal val="0"/>
                                          </p:val>
                                        </p:tav>
                                        <p:tav tm="100000">
                                          <p:val>
                                            <p:strVal val="#ppt_h"/>
                                          </p:val>
                                        </p:tav>
                                      </p:tavLst>
                                    </p:anim>
                                    <p:animEffect transition="in" filter="fade">
                                      <p:cBhvr>
                                        <p:cTn id="122" dur="500"/>
                                        <p:tgtEl>
                                          <p:spTgt spid="4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 calcmode="lin" valueType="num">
                                      <p:cBhvr>
                                        <p:cTn id="125" dur="500" fill="hold"/>
                                        <p:tgtEl>
                                          <p:spTgt spid="48"/>
                                        </p:tgtEl>
                                        <p:attrNameLst>
                                          <p:attrName>ppt_w</p:attrName>
                                        </p:attrNameLst>
                                      </p:cBhvr>
                                      <p:tavLst>
                                        <p:tav tm="0">
                                          <p:val>
                                            <p:fltVal val="0"/>
                                          </p:val>
                                        </p:tav>
                                        <p:tav tm="100000">
                                          <p:val>
                                            <p:strVal val="#ppt_w"/>
                                          </p:val>
                                        </p:tav>
                                      </p:tavLst>
                                    </p:anim>
                                    <p:anim calcmode="lin" valueType="num">
                                      <p:cBhvr>
                                        <p:cTn id="126" dur="500" fill="hold"/>
                                        <p:tgtEl>
                                          <p:spTgt spid="48"/>
                                        </p:tgtEl>
                                        <p:attrNameLst>
                                          <p:attrName>ppt_h</p:attrName>
                                        </p:attrNameLst>
                                      </p:cBhvr>
                                      <p:tavLst>
                                        <p:tav tm="0">
                                          <p:val>
                                            <p:fltVal val="0"/>
                                          </p:val>
                                        </p:tav>
                                        <p:tav tm="100000">
                                          <p:val>
                                            <p:strVal val="#ppt_h"/>
                                          </p:val>
                                        </p:tav>
                                      </p:tavLst>
                                    </p:anim>
                                    <p:animEffect transition="in" filter="fade">
                                      <p:cBhvr>
                                        <p:cTn id="127" dur="500"/>
                                        <p:tgtEl>
                                          <p:spTgt spid="48"/>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9"/>
                                        </p:tgtEl>
                                        <p:attrNameLst>
                                          <p:attrName>style.visibility</p:attrName>
                                        </p:attrNameLst>
                                      </p:cBhvr>
                                      <p:to>
                                        <p:strVal val="visible"/>
                                      </p:to>
                                    </p:set>
                                    <p:anim calcmode="lin" valueType="num">
                                      <p:cBhvr>
                                        <p:cTn id="130" dur="500" fill="hold"/>
                                        <p:tgtEl>
                                          <p:spTgt spid="49"/>
                                        </p:tgtEl>
                                        <p:attrNameLst>
                                          <p:attrName>ppt_w</p:attrName>
                                        </p:attrNameLst>
                                      </p:cBhvr>
                                      <p:tavLst>
                                        <p:tav tm="0">
                                          <p:val>
                                            <p:fltVal val="0"/>
                                          </p:val>
                                        </p:tav>
                                        <p:tav tm="100000">
                                          <p:val>
                                            <p:strVal val="#ppt_w"/>
                                          </p:val>
                                        </p:tav>
                                      </p:tavLst>
                                    </p:anim>
                                    <p:anim calcmode="lin" valueType="num">
                                      <p:cBhvr>
                                        <p:cTn id="131" dur="500" fill="hold"/>
                                        <p:tgtEl>
                                          <p:spTgt spid="49"/>
                                        </p:tgtEl>
                                        <p:attrNameLst>
                                          <p:attrName>ppt_h</p:attrName>
                                        </p:attrNameLst>
                                      </p:cBhvr>
                                      <p:tavLst>
                                        <p:tav tm="0">
                                          <p:val>
                                            <p:fltVal val="0"/>
                                          </p:val>
                                        </p:tav>
                                        <p:tav tm="100000">
                                          <p:val>
                                            <p:strVal val="#ppt_h"/>
                                          </p:val>
                                        </p:tav>
                                      </p:tavLst>
                                    </p:anim>
                                    <p:animEffect transition="in" filter="fade">
                                      <p:cBhvr>
                                        <p:cTn id="132" dur="500"/>
                                        <p:tgtEl>
                                          <p:spTgt spid="4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 calcmode="lin" valueType="num">
                                      <p:cBhvr>
                                        <p:cTn id="135" dur="500" fill="hold"/>
                                        <p:tgtEl>
                                          <p:spTgt spid="50"/>
                                        </p:tgtEl>
                                        <p:attrNameLst>
                                          <p:attrName>ppt_w</p:attrName>
                                        </p:attrNameLst>
                                      </p:cBhvr>
                                      <p:tavLst>
                                        <p:tav tm="0">
                                          <p:val>
                                            <p:fltVal val="0"/>
                                          </p:val>
                                        </p:tav>
                                        <p:tav tm="100000">
                                          <p:val>
                                            <p:strVal val="#ppt_w"/>
                                          </p:val>
                                        </p:tav>
                                      </p:tavLst>
                                    </p:anim>
                                    <p:anim calcmode="lin" valueType="num">
                                      <p:cBhvr>
                                        <p:cTn id="136" dur="500" fill="hold"/>
                                        <p:tgtEl>
                                          <p:spTgt spid="50"/>
                                        </p:tgtEl>
                                        <p:attrNameLst>
                                          <p:attrName>ppt_h</p:attrName>
                                        </p:attrNameLst>
                                      </p:cBhvr>
                                      <p:tavLst>
                                        <p:tav tm="0">
                                          <p:val>
                                            <p:fltVal val="0"/>
                                          </p:val>
                                        </p:tav>
                                        <p:tav tm="100000">
                                          <p:val>
                                            <p:strVal val="#ppt_h"/>
                                          </p:val>
                                        </p:tav>
                                      </p:tavLst>
                                    </p:anim>
                                    <p:animEffect transition="in" filter="fade">
                                      <p:cBhvr>
                                        <p:cTn id="137" dur="500"/>
                                        <p:tgtEl>
                                          <p:spTgt spid="50"/>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grpId="0" nodeType="click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additive="base">
                                        <p:cTn id="142" dur="500" fill="hold"/>
                                        <p:tgtEl>
                                          <p:spTgt spid="54"/>
                                        </p:tgtEl>
                                        <p:attrNameLst>
                                          <p:attrName>ppt_x</p:attrName>
                                        </p:attrNameLst>
                                      </p:cBhvr>
                                      <p:tavLst>
                                        <p:tav tm="0">
                                          <p:val>
                                            <p:strVal val="#ppt_x"/>
                                          </p:val>
                                        </p:tav>
                                        <p:tav tm="100000">
                                          <p:val>
                                            <p:strVal val="#ppt_x"/>
                                          </p:val>
                                        </p:tav>
                                      </p:tavLst>
                                    </p:anim>
                                    <p:anim calcmode="lin" valueType="num">
                                      <p:cBhvr additive="base">
                                        <p:cTn id="143" dur="500" fill="hold"/>
                                        <p:tgtEl>
                                          <p:spTgt spid="54"/>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59"/>
                                        </p:tgtEl>
                                        <p:attrNameLst>
                                          <p:attrName>style.visibility</p:attrName>
                                        </p:attrNameLst>
                                      </p:cBhvr>
                                      <p:to>
                                        <p:strVal val="visible"/>
                                      </p:to>
                                    </p:set>
                                    <p:anim calcmode="lin" valueType="num">
                                      <p:cBhvr additive="base">
                                        <p:cTn id="146" dur="500" fill="hold"/>
                                        <p:tgtEl>
                                          <p:spTgt spid="59"/>
                                        </p:tgtEl>
                                        <p:attrNameLst>
                                          <p:attrName>ppt_x</p:attrName>
                                        </p:attrNameLst>
                                      </p:cBhvr>
                                      <p:tavLst>
                                        <p:tav tm="0">
                                          <p:val>
                                            <p:strVal val="#ppt_x"/>
                                          </p:val>
                                        </p:tav>
                                        <p:tav tm="100000">
                                          <p:val>
                                            <p:strVal val="#ppt_x"/>
                                          </p:val>
                                        </p:tav>
                                      </p:tavLst>
                                    </p:anim>
                                    <p:anim calcmode="lin" valueType="num">
                                      <p:cBhvr additive="base">
                                        <p:cTn id="147" dur="500" fill="hold"/>
                                        <p:tgtEl>
                                          <p:spTgt spid="59"/>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60"/>
                                        </p:tgtEl>
                                        <p:attrNameLst>
                                          <p:attrName>style.visibility</p:attrName>
                                        </p:attrNameLst>
                                      </p:cBhvr>
                                      <p:to>
                                        <p:strVal val="visible"/>
                                      </p:to>
                                    </p:set>
                                    <p:anim calcmode="lin" valueType="num">
                                      <p:cBhvr additive="base">
                                        <p:cTn id="150" dur="500" fill="hold"/>
                                        <p:tgtEl>
                                          <p:spTgt spid="60"/>
                                        </p:tgtEl>
                                        <p:attrNameLst>
                                          <p:attrName>ppt_x</p:attrName>
                                        </p:attrNameLst>
                                      </p:cBhvr>
                                      <p:tavLst>
                                        <p:tav tm="0">
                                          <p:val>
                                            <p:strVal val="#ppt_x"/>
                                          </p:val>
                                        </p:tav>
                                        <p:tav tm="100000">
                                          <p:val>
                                            <p:strVal val="#ppt_x"/>
                                          </p:val>
                                        </p:tav>
                                      </p:tavLst>
                                    </p:anim>
                                    <p:anim calcmode="lin" valueType="num">
                                      <p:cBhvr additive="base">
                                        <p:cTn id="151" dur="500" fill="hold"/>
                                        <p:tgtEl>
                                          <p:spTgt spid="60"/>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61"/>
                                        </p:tgtEl>
                                        <p:attrNameLst>
                                          <p:attrName>style.visibility</p:attrName>
                                        </p:attrNameLst>
                                      </p:cBhvr>
                                      <p:to>
                                        <p:strVal val="visible"/>
                                      </p:to>
                                    </p:set>
                                    <p:anim calcmode="lin" valueType="num">
                                      <p:cBhvr additive="base">
                                        <p:cTn id="154" dur="500" fill="hold"/>
                                        <p:tgtEl>
                                          <p:spTgt spid="61"/>
                                        </p:tgtEl>
                                        <p:attrNameLst>
                                          <p:attrName>ppt_x</p:attrName>
                                        </p:attrNameLst>
                                      </p:cBhvr>
                                      <p:tavLst>
                                        <p:tav tm="0">
                                          <p:val>
                                            <p:strVal val="#ppt_x"/>
                                          </p:val>
                                        </p:tav>
                                        <p:tav tm="100000">
                                          <p:val>
                                            <p:strVal val="#ppt_x"/>
                                          </p:val>
                                        </p:tav>
                                      </p:tavLst>
                                    </p:anim>
                                    <p:anim calcmode="lin" valueType="num">
                                      <p:cBhvr additive="base">
                                        <p:cTn id="155" dur="500" fill="hold"/>
                                        <p:tgtEl>
                                          <p:spTgt spid="61"/>
                                        </p:tgtEl>
                                        <p:attrNameLst>
                                          <p:attrName>ppt_y</p:attrName>
                                        </p:attrNameLst>
                                      </p:cBhvr>
                                      <p:tavLst>
                                        <p:tav tm="0">
                                          <p:val>
                                            <p:strVal val="0-#ppt_h/2"/>
                                          </p:val>
                                        </p:tav>
                                        <p:tav tm="100000">
                                          <p:val>
                                            <p:strVal val="#ppt_y"/>
                                          </p:val>
                                        </p:tav>
                                      </p:tavLst>
                                    </p:anim>
                                  </p:childTnLst>
                                </p:cTn>
                              </p:par>
                              <p:par>
                                <p:cTn id="156" presetID="2" presetClass="entr" presetSubtype="1" fill="hold" grpId="0" nodeType="withEffect">
                                  <p:stCondLst>
                                    <p:cond delay="0"/>
                                  </p:stCondLst>
                                  <p:childTnLst>
                                    <p:set>
                                      <p:cBhvr>
                                        <p:cTn id="157" dur="1" fill="hold">
                                          <p:stCondLst>
                                            <p:cond delay="0"/>
                                          </p:stCondLst>
                                        </p:cTn>
                                        <p:tgtEl>
                                          <p:spTgt spid="109"/>
                                        </p:tgtEl>
                                        <p:attrNameLst>
                                          <p:attrName>style.visibility</p:attrName>
                                        </p:attrNameLst>
                                      </p:cBhvr>
                                      <p:to>
                                        <p:strVal val="visible"/>
                                      </p:to>
                                    </p:set>
                                    <p:anim calcmode="lin" valueType="num">
                                      <p:cBhvr additive="base">
                                        <p:cTn id="158" dur="500" fill="hold"/>
                                        <p:tgtEl>
                                          <p:spTgt spid="109"/>
                                        </p:tgtEl>
                                        <p:attrNameLst>
                                          <p:attrName>ppt_x</p:attrName>
                                        </p:attrNameLst>
                                      </p:cBhvr>
                                      <p:tavLst>
                                        <p:tav tm="0">
                                          <p:val>
                                            <p:strVal val="#ppt_x"/>
                                          </p:val>
                                        </p:tav>
                                        <p:tav tm="100000">
                                          <p:val>
                                            <p:strVal val="#ppt_x"/>
                                          </p:val>
                                        </p:tav>
                                      </p:tavLst>
                                    </p:anim>
                                    <p:anim calcmode="lin" valueType="num">
                                      <p:cBhvr additive="base">
                                        <p:cTn id="159" dur="500" fill="hold"/>
                                        <p:tgtEl>
                                          <p:spTgt spid="109"/>
                                        </p:tgtEl>
                                        <p:attrNameLst>
                                          <p:attrName>ppt_y</p:attrName>
                                        </p:attrNameLst>
                                      </p:cBhvr>
                                      <p:tavLst>
                                        <p:tav tm="0">
                                          <p:val>
                                            <p:strVal val="0-#ppt_h/2"/>
                                          </p:val>
                                        </p:tav>
                                        <p:tav tm="100000">
                                          <p:val>
                                            <p:strVal val="#ppt_y"/>
                                          </p:val>
                                        </p:tav>
                                      </p:tavLst>
                                    </p:anim>
                                  </p:childTnLst>
                                </p:cTn>
                              </p:par>
                              <p:par>
                                <p:cTn id="160" presetID="2" presetClass="entr" presetSubtype="1" fill="hold" grpId="0" nodeType="with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additive="base">
                                        <p:cTn id="162" dur="500" fill="hold"/>
                                        <p:tgtEl>
                                          <p:spTgt spid="52"/>
                                        </p:tgtEl>
                                        <p:attrNameLst>
                                          <p:attrName>ppt_x</p:attrName>
                                        </p:attrNameLst>
                                      </p:cBhvr>
                                      <p:tavLst>
                                        <p:tav tm="0">
                                          <p:val>
                                            <p:strVal val="#ppt_x"/>
                                          </p:val>
                                        </p:tav>
                                        <p:tav tm="100000">
                                          <p:val>
                                            <p:strVal val="#ppt_x"/>
                                          </p:val>
                                        </p:tav>
                                      </p:tavLst>
                                    </p:anim>
                                    <p:anim calcmode="lin" valueType="num">
                                      <p:cBhvr additive="base">
                                        <p:cTn id="163" dur="500" fill="hold"/>
                                        <p:tgtEl>
                                          <p:spTgt spid="52"/>
                                        </p:tgtEl>
                                        <p:attrNameLst>
                                          <p:attrName>ppt_y</p:attrName>
                                        </p:attrNameLst>
                                      </p:cBhvr>
                                      <p:tavLst>
                                        <p:tav tm="0">
                                          <p:val>
                                            <p:strVal val="0-#ppt_h/2"/>
                                          </p:val>
                                        </p:tav>
                                        <p:tav tm="100000">
                                          <p:val>
                                            <p:strVal val="#ppt_y"/>
                                          </p:val>
                                        </p:tav>
                                      </p:tavLst>
                                    </p:anim>
                                  </p:childTnLst>
                                </p:cTn>
                              </p:par>
                              <p:par>
                                <p:cTn id="164" presetID="2" presetClass="entr" presetSubtype="1" fill="hold" grpId="0" nodeType="withEffect">
                                  <p:stCondLst>
                                    <p:cond delay="0"/>
                                  </p:stCondLst>
                                  <p:childTnLst>
                                    <p:set>
                                      <p:cBhvr>
                                        <p:cTn id="165" dur="1" fill="hold">
                                          <p:stCondLst>
                                            <p:cond delay="0"/>
                                          </p:stCondLst>
                                        </p:cTn>
                                        <p:tgtEl>
                                          <p:spTgt spid="53"/>
                                        </p:tgtEl>
                                        <p:attrNameLst>
                                          <p:attrName>style.visibility</p:attrName>
                                        </p:attrNameLst>
                                      </p:cBhvr>
                                      <p:to>
                                        <p:strVal val="visible"/>
                                      </p:to>
                                    </p:set>
                                    <p:anim calcmode="lin" valueType="num">
                                      <p:cBhvr additive="base">
                                        <p:cTn id="166" dur="500" fill="hold"/>
                                        <p:tgtEl>
                                          <p:spTgt spid="53"/>
                                        </p:tgtEl>
                                        <p:attrNameLst>
                                          <p:attrName>ppt_x</p:attrName>
                                        </p:attrNameLst>
                                      </p:cBhvr>
                                      <p:tavLst>
                                        <p:tav tm="0">
                                          <p:val>
                                            <p:strVal val="#ppt_x"/>
                                          </p:val>
                                        </p:tav>
                                        <p:tav tm="100000">
                                          <p:val>
                                            <p:strVal val="#ppt_x"/>
                                          </p:val>
                                        </p:tav>
                                      </p:tavLst>
                                    </p:anim>
                                    <p:anim calcmode="lin" valueType="num">
                                      <p:cBhvr additive="base">
                                        <p:cTn id="167" dur="500" fill="hold"/>
                                        <p:tgtEl>
                                          <p:spTgt spid="53"/>
                                        </p:tgtEl>
                                        <p:attrNameLst>
                                          <p:attrName>ppt_y</p:attrName>
                                        </p:attrNameLst>
                                      </p:cBhvr>
                                      <p:tavLst>
                                        <p:tav tm="0">
                                          <p:val>
                                            <p:strVal val="0-#ppt_h/2"/>
                                          </p:val>
                                        </p:tav>
                                        <p:tav tm="100000">
                                          <p:val>
                                            <p:strVal val="#ppt_y"/>
                                          </p:val>
                                        </p:tav>
                                      </p:tavLst>
                                    </p:anim>
                                  </p:childTnLst>
                                </p:cTn>
                              </p:par>
                              <p:par>
                                <p:cTn id="168" presetID="2" presetClass="entr" presetSubtype="1" fill="hold" grpId="0" nodeType="withEffect">
                                  <p:stCondLst>
                                    <p:cond delay="0"/>
                                  </p:stCondLst>
                                  <p:childTnLst>
                                    <p:set>
                                      <p:cBhvr>
                                        <p:cTn id="169" dur="1" fill="hold">
                                          <p:stCondLst>
                                            <p:cond delay="0"/>
                                          </p:stCondLst>
                                        </p:cTn>
                                        <p:tgtEl>
                                          <p:spTgt spid="110"/>
                                        </p:tgtEl>
                                        <p:attrNameLst>
                                          <p:attrName>style.visibility</p:attrName>
                                        </p:attrNameLst>
                                      </p:cBhvr>
                                      <p:to>
                                        <p:strVal val="visible"/>
                                      </p:to>
                                    </p:set>
                                    <p:anim calcmode="lin" valueType="num">
                                      <p:cBhvr additive="base">
                                        <p:cTn id="170" dur="500" fill="hold"/>
                                        <p:tgtEl>
                                          <p:spTgt spid="110"/>
                                        </p:tgtEl>
                                        <p:attrNameLst>
                                          <p:attrName>ppt_x</p:attrName>
                                        </p:attrNameLst>
                                      </p:cBhvr>
                                      <p:tavLst>
                                        <p:tav tm="0">
                                          <p:val>
                                            <p:strVal val="#ppt_x"/>
                                          </p:val>
                                        </p:tav>
                                        <p:tav tm="100000">
                                          <p:val>
                                            <p:strVal val="#ppt_x"/>
                                          </p:val>
                                        </p:tav>
                                      </p:tavLst>
                                    </p:anim>
                                    <p:anim calcmode="lin" valueType="num">
                                      <p:cBhvr additive="base">
                                        <p:cTn id="171" dur="500" fill="hold"/>
                                        <p:tgtEl>
                                          <p:spTgt spid="110"/>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 calcmode="lin" valueType="num">
                                      <p:cBhvr additive="base">
                                        <p:cTn id="174" dur="500" fill="hold"/>
                                        <p:tgtEl>
                                          <p:spTgt spid="57"/>
                                        </p:tgtEl>
                                        <p:attrNameLst>
                                          <p:attrName>ppt_x</p:attrName>
                                        </p:attrNameLst>
                                      </p:cBhvr>
                                      <p:tavLst>
                                        <p:tav tm="0">
                                          <p:val>
                                            <p:strVal val="#ppt_x"/>
                                          </p:val>
                                        </p:tav>
                                        <p:tav tm="100000">
                                          <p:val>
                                            <p:strVal val="#ppt_x"/>
                                          </p:val>
                                        </p:tav>
                                      </p:tavLst>
                                    </p:anim>
                                    <p:anim calcmode="lin" valueType="num">
                                      <p:cBhvr additive="base">
                                        <p:cTn id="175" dur="500" fill="hold"/>
                                        <p:tgtEl>
                                          <p:spTgt spid="57"/>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additive="base">
                                        <p:cTn id="178" dur="500" fill="hold"/>
                                        <p:tgtEl>
                                          <p:spTgt spid="58"/>
                                        </p:tgtEl>
                                        <p:attrNameLst>
                                          <p:attrName>ppt_x</p:attrName>
                                        </p:attrNameLst>
                                      </p:cBhvr>
                                      <p:tavLst>
                                        <p:tav tm="0">
                                          <p:val>
                                            <p:strVal val="#ppt_x"/>
                                          </p:val>
                                        </p:tav>
                                        <p:tav tm="100000">
                                          <p:val>
                                            <p:strVal val="#ppt_x"/>
                                          </p:val>
                                        </p:tav>
                                      </p:tavLst>
                                    </p:anim>
                                    <p:anim calcmode="lin" valueType="num">
                                      <p:cBhvr additive="base">
                                        <p:cTn id="179" dur="500" fill="hold"/>
                                        <p:tgtEl>
                                          <p:spTgt spid="58"/>
                                        </p:tgtEl>
                                        <p:attrNameLst>
                                          <p:attrName>ppt_y</p:attrName>
                                        </p:attrNameLst>
                                      </p:cBhvr>
                                      <p:tavLst>
                                        <p:tav tm="0">
                                          <p:val>
                                            <p:strVal val="0-#ppt_h/2"/>
                                          </p:val>
                                        </p:tav>
                                        <p:tav tm="100000">
                                          <p:val>
                                            <p:strVal val="#ppt_y"/>
                                          </p:val>
                                        </p:tav>
                                      </p:tavLst>
                                    </p:anim>
                                  </p:childTnLst>
                                </p:cTn>
                              </p:par>
                              <p:par>
                                <p:cTn id="180" presetID="2" presetClass="entr" presetSubtype="1" fill="hold" grpId="0" nodeType="withEffect">
                                  <p:stCondLst>
                                    <p:cond delay="0"/>
                                  </p:stCondLst>
                                  <p:childTnLst>
                                    <p:set>
                                      <p:cBhvr>
                                        <p:cTn id="181" dur="1" fill="hold">
                                          <p:stCondLst>
                                            <p:cond delay="0"/>
                                          </p:stCondLst>
                                        </p:cTn>
                                        <p:tgtEl>
                                          <p:spTgt spid="111"/>
                                        </p:tgtEl>
                                        <p:attrNameLst>
                                          <p:attrName>style.visibility</p:attrName>
                                        </p:attrNameLst>
                                      </p:cBhvr>
                                      <p:to>
                                        <p:strVal val="visible"/>
                                      </p:to>
                                    </p:set>
                                    <p:anim calcmode="lin" valueType="num">
                                      <p:cBhvr additive="base">
                                        <p:cTn id="182" dur="500" fill="hold"/>
                                        <p:tgtEl>
                                          <p:spTgt spid="111"/>
                                        </p:tgtEl>
                                        <p:attrNameLst>
                                          <p:attrName>ppt_x</p:attrName>
                                        </p:attrNameLst>
                                      </p:cBhvr>
                                      <p:tavLst>
                                        <p:tav tm="0">
                                          <p:val>
                                            <p:strVal val="#ppt_x"/>
                                          </p:val>
                                        </p:tav>
                                        <p:tav tm="100000">
                                          <p:val>
                                            <p:strVal val="#ppt_x"/>
                                          </p:val>
                                        </p:tav>
                                      </p:tavLst>
                                    </p:anim>
                                    <p:anim calcmode="lin" valueType="num">
                                      <p:cBhvr additive="base">
                                        <p:cTn id="183" dur="500" fill="hold"/>
                                        <p:tgtEl>
                                          <p:spTgt spid="111"/>
                                        </p:tgtEl>
                                        <p:attrNameLst>
                                          <p:attrName>ppt_y</p:attrName>
                                        </p:attrNameLst>
                                      </p:cBhvr>
                                      <p:tavLst>
                                        <p:tav tm="0">
                                          <p:val>
                                            <p:strVal val="0-#ppt_h/2"/>
                                          </p:val>
                                        </p:tav>
                                        <p:tav tm="100000">
                                          <p:val>
                                            <p:strVal val="#ppt_y"/>
                                          </p:val>
                                        </p:tav>
                                      </p:tavLst>
                                    </p:anim>
                                  </p:childTnLst>
                                </p:cTn>
                              </p:par>
                              <p:par>
                                <p:cTn id="184" presetID="2" presetClass="entr" presetSubtype="1" fill="hold" grpId="0"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additive="base">
                                        <p:cTn id="186" dur="500" fill="hold"/>
                                        <p:tgtEl>
                                          <p:spTgt spid="70"/>
                                        </p:tgtEl>
                                        <p:attrNameLst>
                                          <p:attrName>ppt_x</p:attrName>
                                        </p:attrNameLst>
                                      </p:cBhvr>
                                      <p:tavLst>
                                        <p:tav tm="0">
                                          <p:val>
                                            <p:strVal val="#ppt_x"/>
                                          </p:val>
                                        </p:tav>
                                        <p:tav tm="100000">
                                          <p:val>
                                            <p:strVal val="#ppt_x"/>
                                          </p:val>
                                        </p:tav>
                                      </p:tavLst>
                                    </p:anim>
                                    <p:anim calcmode="lin" valueType="num">
                                      <p:cBhvr additive="base">
                                        <p:cTn id="187" dur="500" fill="hold"/>
                                        <p:tgtEl>
                                          <p:spTgt spid="70"/>
                                        </p:tgtEl>
                                        <p:attrNameLst>
                                          <p:attrName>ppt_y</p:attrName>
                                        </p:attrNameLst>
                                      </p:cBhvr>
                                      <p:tavLst>
                                        <p:tav tm="0">
                                          <p:val>
                                            <p:strVal val="0-#ppt_h/2"/>
                                          </p:val>
                                        </p:tav>
                                        <p:tav tm="100000">
                                          <p:val>
                                            <p:strVal val="#ppt_y"/>
                                          </p:val>
                                        </p:tav>
                                      </p:tavLst>
                                    </p:anim>
                                  </p:childTnLst>
                                </p:cTn>
                              </p:par>
                              <p:par>
                                <p:cTn id="188" presetID="2" presetClass="entr" presetSubtype="1" fill="hold" grpId="0" nodeType="withEffect">
                                  <p:stCondLst>
                                    <p:cond delay="0"/>
                                  </p:stCondLst>
                                  <p:childTnLst>
                                    <p:set>
                                      <p:cBhvr>
                                        <p:cTn id="189" dur="1" fill="hold">
                                          <p:stCondLst>
                                            <p:cond delay="0"/>
                                          </p:stCondLst>
                                        </p:cTn>
                                        <p:tgtEl>
                                          <p:spTgt spid="71"/>
                                        </p:tgtEl>
                                        <p:attrNameLst>
                                          <p:attrName>style.visibility</p:attrName>
                                        </p:attrNameLst>
                                      </p:cBhvr>
                                      <p:to>
                                        <p:strVal val="visible"/>
                                      </p:to>
                                    </p:set>
                                    <p:anim calcmode="lin" valueType="num">
                                      <p:cBhvr additive="base">
                                        <p:cTn id="190" dur="500" fill="hold"/>
                                        <p:tgtEl>
                                          <p:spTgt spid="71"/>
                                        </p:tgtEl>
                                        <p:attrNameLst>
                                          <p:attrName>ppt_x</p:attrName>
                                        </p:attrNameLst>
                                      </p:cBhvr>
                                      <p:tavLst>
                                        <p:tav tm="0">
                                          <p:val>
                                            <p:strVal val="#ppt_x"/>
                                          </p:val>
                                        </p:tav>
                                        <p:tav tm="100000">
                                          <p:val>
                                            <p:strVal val="#ppt_x"/>
                                          </p:val>
                                        </p:tav>
                                      </p:tavLst>
                                    </p:anim>
                                    <p:anim calcmode="lin" valueType="num">
                                      <p:cBhvr additive="base">
                                        <p:cTn id="191" dur="500" fill="hold"/>
                                        <p:tgtEl>
                                          <p:spTgt spid="71"/>
                                        </p:tgtEl>
                                        <p:attrNameLst>
                                          <p:attrName>ppt_y</p:attrName>
                                        </p:attrNameLst>
                                      </p:cBhvr>
                                      <p:tavLst>
                                        <p:tav tm="0">
                                          <p:val>
                                            <p:strVal val="0-#ppt_h/2"/>
                                          </p:val>
                                        </p:tav>
                                        <p:tav tm="100000">
                                          <p:val>
                                            <p:strVal val="#ppt_y"/>
                                          </p:val>
                                        </p:tav>
                                      </p:tavLst>
                                    </p:anim>
                                  </p:childTnLst>
                                </p:cTn>
                              </p:par>
                              <p:par>
                                <p:cTn id="192" presetID="2" presetClass="entr" presetSubtype="1" fill="hold" grpId="0" nodeType="withEffect">
                                  <p:stCondLst>
                                    <p:cond delay="0"/>
                                  </p:stCondLst>
                                  <p:childTnLst>
                                    <p:set>
                                      <p:cBhvr>
                                        <p:cTn id="193" dur="1" fill="hold">
                                          <p:stCondLst>
                                            <p:cond delay="0"/>
                                          </p:stCondLst>
                                        </p:cTn>
                                        <p:tgtEl>
                                          <p:spTgt spid="79"/>
                                        </p:tgtEl>
                                        <p:attrNameLst>
                                          <p:attrName>style.visibility</p:attrName>
                                        </p:attrNameLst>
                                      </p:cBhvr>
                                      <p:to>
                                        <p:strVal val="visible"/>
                                      </p:to>
                                    </p:set>
                                    <p:anim calcmode="lin" valueType="num">
                                      <p:cBhvr additive="base">
                                        <p:cTn id="194" dur="500" fill="hold"/>
                                        <p:tgtEl>
                                          <p:spTgt spid="79"/>
                                        </p:tgtEl>
                                        <p:attrNameLst>
                                          <p:attrName>ppt_x</p:attrName>
                                        </p:attrNameLst>
                                      </p:cBhvr>
                                      <p:tavLst>
                                        <p:tav tm="0">
                                          <p:val>
                                            <p:strVal val="#ppt_x"/>
                                          </p:val>
                                        </p:tav>
                                        <p:tav tm="100000">
                                          <p:val>
                                            <p:strVal val="#ppt_x"/>
                                          </p:val>
                                        </p:tav>
                                      </p:tavLst>
                                    </p:anim>
                                    <p:anim calcmode="lin" valueType="num">
                                      <p:cBhvr additive="base">
                                        <p:cTn id="195" dur="5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2" presetClass="entr" presetSubtype="8" fill="hold" grpId="0" nodeType="clickEffect">
                                  <p:stCondLst>
                                    <p:cond delay="0"/>
                                  </p:stCondLst>
                                  <p:childTnLst>
                                    <p:set>
                                      <p:cBhvr>
                                        <p:cTn id="199" dur="1" fill="hold">
                                          <p:stCondLst>
                                            <p:cond delay="0"/>
                                          </p:stCondLst>
                                        </p:cTn>
                                        <p:tgtEl>
                                          <p:spTgt spid="66"/>
                                        </p:tgtEl>
                                        <p:attrNameLst>
                                          <p:attrName>style.visibility</p:attrName>
                                        </p:attrNameLst>
                                      </p:cBhvr>
                                      <p:to>
                                        <p:strVal val="visible"/>
                                      </p:to>
                                    </p:set>
                                    <p:anim calcmode="lin" valueType="num">
                                      <p:cBhvr additive="base">
                                        <p:cTn id="200" dur="500" fill="hold"/>
                                        <p:tgtEl>
                                          <p:spTgt spid="66"/>
                                        </p:tgtEl>
                                        <p:attrNameLst>
                                          <p:attrName>ppt_x</p:attrName>
                                        </p:attrNameLst>
                                      </p:cBhvr>
                                      <p:tavLst>
                                        <p:tav tm="0">
                                          <p:val>
                                            <p:strVal val="0-#ppt_w/2"/>
                                          </p:val>
                                        </p:tav>
                                        <p:tav tm="100000">
                                          <p:val>
                                            <p:strVal val="#ppt_x"/>
                                          </p:val>
                                        </p:tav>
                                      </p:tavLst>
                                    </p:anim>
                                    <p:anim calcmode="lin" valueType="num">
                                      <p:cBhvr additive="base">
                                        <p:cTn id="201"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presetID="22" presetClass="entr" presetSubtype="1"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up)">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grpId="0" nodeType="clickEffect">
                                  <p:stCondLst>
                                    <p:cond delay="0"/>
                                  </p:stCondLst>
                                  <p:childTnLst>
                                    <p:set>
                                      <p:cBhvr>
                                        <p:cTn id="210" dur="1" fill="hold">
                                          <p:stCondLst>
                                            <p:cond delay="0"/>
                                          </p:stCondLst>
                                        </p:cTn>
                                        <p:tgtEl>
                                          <p:spTgt spid="88"/>
                                        </p:tgtEl>
                                        <p:attrNameLst>
                                          <p:attrName>style.visibility</p:attrName>
                                        </p:attrNameLst>
                                      </p:cBhvr>
                                      <p:to>
                                        <p:strVal val="visible"/>
                                      </p:to>
                                    </p:set>
                                    <p:anim calcmode="lin" valueType="num">
                                      <p:cBhvr additive="base">
                                        <p:cTn id="211" dur="500" fill="hold"/>
                                        <p:tgtEl>
                                          <p:spTgt spid="88"/>
                                        </p:tgtEl>
                                        <p:attrNameLst>
                                          <p:attrName>ppt_x</p:attrName>
                                        </p:attrNameLst>
                                      </p:cBhvr>
                                      <p:tavLst>
                                        <p:tav tm="0">
                                          <p:val>
                                            <p:strVal val="0-#ppt_w/2"/>
                                          </p:val>
                                        </p:tav>
                                        <p:tav tm="100000">
                                          <p:val>
                                            <p:strVal val="#ppt_x"/>
                                          </p:val>
                                        </p:tav>
                                      </p:tavLst>
                                    </p:anim>
                                    <p:anim calcmode="lin" valueType="num">
                                      <p:cBhvr additive="base">
                                        <p:cTn id="212"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grpId="0" nodeType="clickEffect">
                                  <p:stCondLst>
                                    <p:cond delay="0"/>
                                  </p:stCondLst>
                                  <p:childTnLst>
                                    <p:set>
                                      <p:cBhvr>
                                        <p:cTn id="216" dur="1" fill="hold">
                                          <p:stCondLst>
                                            <p:cond delay="0"/>
                                          </p:stCondLst>
                                        </p:cTn>
                                        <p:tgtEl>
                                          <p:spTgt spid="89"/>
                                        </p:tgtEl>
                                        <p:attrNameLst>
                                          <p:attrName>style.visibility</p:attrName>
                                        </p:attrNameLst>
                                      </p:cBhvr>
                                      <p:to>
                                        <p:strVal val="visible"/>
                                      </p:to>
                                    </p:set>
                                    <p:anim calcmode="lin" valueType="num">
                                      <p:cBhvr>
                                        <p:cTn id="217" dur="500" fill="hold"/>
                                        <p:tgtEl>
                                          <p:spTgt spid="89"/>
                                        </p:tgtEl>
                                        <p:attrNameLst>
                                          <p:attrName>ppt_w</p:attrName>
                                        </p:attrNameLst>
                                      </p:cBhvr>
                                      <p:tavLst>
                                        <p:tav tm="0">
                                          <p:val>
                                            <p:fltVal val="0"/>
                                          </p:val>
                                        </p:tav>
                                        <p:tav tm="100000">
                                          <p:val>
                                            <p:strVal val="#ppt_w"/>
                                          </p:val>
                                        </p:tav>
                                      </p:tavLst>
                                    </p:anim>
                                    <p:anim calcmode="lin" valueType="num">
                                      <p:cBhvr>
                                        <p:cTn id="218" dur="500" fill="hold"/>
                                        <p:tgtEl>
                                          <p:spTgt spid="89"/>
                                        </p:tgtEl>
                                        <p:attrNameLst>
                                          <p:attrName>ppt_h</p:attrName>
                                        </p:attrNameLst>
                                      </p:cBhvr>
                                      <p:tavLst>
                                        <p:tav tm="0">
                                          <p:val>
                                            <p:fltVal val="0"/>
                                          </p:val>
                                        </p:tav>
                                        <p:tav tm="100000">
                                          <p:val>
                                            <p:strVal val="#ppt_h"/>
                                          </p:val>
                                        </p:tav>
                                      </p:tavLst>
                                    </p:anim>
                                    <p:animEffect transition="in" filter="fade">
                                      <p:cBhvr>
                                        <p:cTn id="219" dur="500"/>
                                        <p:tgtEl>
                                          <p:spTgt spid="89"/>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1"/>
                                        </p:tgtEl>
                                        <p:attrNameLst>
                                          <p:attrName>style.visibility</p:attrName>
                                        </p:attrNameLst>
                                      </p:cBhvr>
                                      <p:to>
                                        <p:strVal val="visible"/>
                                      </p:to>
                                    </p:set>
                                    <p:anim calcmode="lin" valueType="num">
                                      <p:cBhvr>
                                        <p:cTn id="222" dur="500" fill="hold"/>
                                        <p:tgtEl>
                                          <p:spTgt spid="91"/>
                                        </p:tgtEl>
                                        <p:attrNameLst>
                                          <p:attrName>ppt_w</p:attrName>
                                        </p:attrNameLst>
                                      </p:cBhvr>
                                      <p:tavLst>
                                        <p:tav tm="0">
                                          <p:val>
                                            <p:fltVal val="0"/>
                                          </p:val>
                                        </p:tav>
                                        <p:tav tm="100000">
                                          <p:val>
                                            <p:strVal val="#ppt_w"/>
                                          </p:val>
                                        </p:tav>
                                      </p:tavLst>
                                    </p:anim>
                                    <p:anim calcmode="lin" valueType="num">
                                      <p:cBhvr>
                                        <p:cTn id="223" dur="500" fill="hold"/>
                                        <p:tgtEl>
                                          <p:spTgt spid="91"/>
                                        </p:tgtEl>
                                        <p:attrNameLst>
                                          <p:attrName>ppt_h</p:attrName>
                                        </p:attrNameLst>
                                      </p:cBhvr>
                                      <p:tavLst>
                                        <p:tav tm="0">
                                          <p:val>
                                            <p:fltVal val="0"/>
                                          </p:val>
                                        </p:tav>
                                        <p:tav tm="100000">
                                          <p:val>
                                            <p:strVal val="#ppt_h"/>
                                          </p:val>
                                        </p:tav>
                                      </p:tavLst>
                                    </p:anim>
                                    <p:animEffect transition="in" filter="fade">
                                      <p:cBhvr>
                                        <p:cTn id="224" dur="500"/>
                                        <p:tgtEl>
                                          <p:spTgt spid="9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2"/>
                                        </p:tgtEl>
                                        <p:attrNameLst>
                                          <p:attrName>style.visibility</p:attrName>
                                        </p:attrNameLst>
                                      </p:cBhvr>
                                      <p:to>
                                        <p:strVal val="visible"/>
                                      </p:to>
                                    </p:set>
                                    <p:anim calcmode="lin" valueType="num">
                                      <p:cBhvr>
                                        <p:cTn id="227" dur="500" fill="hold"/>
                                        <p:tgtEl>
                                          <p:spTgt spid="92"/>
                                        </p:tgtEl>
                                        <p:attrNameLst>
                                          <p:attrName>ppt_w</p:attrName>
                                        </p:attrNameLst>
                                      </p:cBhvr>
                                      <p:tavLst>
                                        <p:tav tm="0">
                                          <p:val>
                                            <p:fltVal val="0"/>
                                          </p:val>
                                        </p:tav>
                                        <p:tav tm="100000">
                                          <p:val>
                                            <p:strVal val="#ppt_w"/>
                                          </p:val>
                                        </p:tav>
                                      </p:tavLst>
                                    </p:anim>
                                    <p:anim calcmode="lin" valueType="num">
                                      <p:cBhvr>
                                        <p:cTn id="228" dur="500" fill="hold"/>
                                        <p:tgtEl>
                                          <p:spTgt spid="92"/>
                                        </p:tgtEl>
                                        <p:attrNameLst>
                                          <p:attrName>ppt_h</p:attrName>
                                        </p:attrNameLst>
                                      </p:cBhvr>
                                      <p:tavLst>
                                        <p:tav tm="0">
                                          <p:val>
                                            <p:fltVal val="0"/>
                                          </p:val>
                                        </p:tav>
                                        <p:tav tm="100000">
                                          <p:val>
                                            <p:strVal val="#ppt_h"/>
                                          </p:val>
                                        </p:tav>
                                      </p:tavLst>
                                    </p:anim>
                                    <p:animEffect transition="in" filter="fade">
                                      <p:cBhvr>
                                        <p:cTn id="229" dur="500"/>
                                        <p:tgtEl>
                                          <p:spTgt spid="9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93"/>
                                        </p:tgtEl>
                                        <p:attrNameLst>
                                          <p:attrName>style.visibility</p:attrName>
                                        </p:attrNameLst>
                                      </p:cBhvr>
                                      <p:to>
                                        <p:strVal val="visible"/>
                                      </p:to>
                                    </p:set>
                                    <p:anim calcmode="lin" valueType="num">
                                      <p:cBhvr>
                                        <p:cTn id="232" dur="500" fill="hold"/>
                                        <p:tgtEl>
                                          <p:spTgt spid="93"/>
                                        </p:tgtEl>
                                        <p:attrNameLst>
                                          <p:attrName>ppt_w</p:attrName>
                                        </p:attrNameLst>
                                      </p:cBhvr>
                                      <p:tavLst>
                                        <p:tav tm="0">
                                          <p:val>
                                            <p:fltVal val="0"/>
                                          </p:val>
                                        </p:tav>
                                        <p:tav tm="100000">
                                          <p:val>
                                            <p:strVal val="#ppt_w"/>
                                          </p:val>
                                        </p:tav>
                                      </p:tavLst>
                                    </p:anim>
                                    <p:anim calcmode="lin" valueType="num">
                                      <p:cBhvr>
                                        <p:cTn id="233" dur="500" fill="hold"/>
                                        <p:tgtEl>
                                          <p:spTgt spid="93"/>
                                        </p:tgtEl>
                                        <p:attrNameLst>
                                          <p:attrName>ppt_h</p:attrName>
                                        </p:attrNameLst>
                                      </p:cBhvr>
                                      <p:tavLst>
                                        <p:tav tm="0">
                                          <p:val>
                                            <p:fltVal val="0"/>
                                          </p:val>
                                        </p:tav>
                                        <p:tav tm="100000">
                                          <p:val>
                                            <p:strVal val="#ppt_h"/>
                                          </p:val>
                                        </p:tav>
                                      </p:tavLst>
                                    </p:anim>
                                    <p:animEffect transition="in" filter="fade">
                                      <p:cBhvr>
                                        <p:cTn id="234" dur="500"/>
                                        <p:tgtEl>
                                          <p:spTgt spid="93"/>
                                        </p:tgtEl>
                                      </p:cBhvr>
                                    </p:animEffect>
                                  </p:childTnLst>
                                </p:cTn>
                              </p:par>
                            </p:childTnLst>
                          </p:cTn>
                        </p:par>
                      </p:childTnLst>
                    </p:cTn>
                  </p:par>
                  <p:par>
                    <p:cTn id="235" fill="hold">
                      <p:stCondLst>
                        <p:cond delay="indefinite"/>
                      </p:stCondLst>
                      <p:childTnLst>
                        <p:par>
                          <p:cTn id="236" fill="hold">
                            <p:stCondLst>
                              <p:cond delay="0"/>
                            </p:stCondLst>
                            <p:childTnLst>
                              <p:par>
                                <p:cTn id="237" presetID="2" presetClass="entr" presetSubtype="1" fill="hold" grpId="0" nodeType="clickEffect">
                                  <p:stCondLst>
                                    <p:cond delay="0"/>
                                  </p:stCondLst>
                                  <p:childTnLst>
                                    <p:set>
                                      <p:cBhvr>
                                        <p:cTn id="238" dur="1" fill="hold">
                                          <p:stCondLst>
                                            <p:cond delay="0"/>
                                          </p:stCondLst>
                                        </p:cTn>
                                        <p:tgtEl>
                                          <p:spTgt spid="96"/>
                                        </p:tgtEl>
                                        <p:attrNameLst>
                                          <p:attrName>style.visibility</p:attrName>
                                        </p:attrNameLst>
                                      </p:cBhvr>
                                      <p:to>
                                        <p:strVal val="visible"/>
                                      </p:to>
                                    </p:set>
                                    <p:anim calcmode="lin" valueType="num">
                                      <p:cBhvr additive="base">
                                        <p:cTn id="239" dur="500" fill="hold"/>
                                        <p:tgtEl>
                                          <p:spTgt spid="96"/>
                                        </p:tgtEl>
                                        <p:attrNameLst>
                                          <p:attrName>ppt_x</p:attrName>
                                        </p:attrNameLst>
                                      </p:cBhvr>
                                      <p:tavLst>
                                        <p:tav tm="0">
                                          <p:val>
                                            <p:strVal val="#ppt_x"/>
                                          </p:val>
                                        </p:tav>
                                        <p:tav tm="100000">
                                          <p:val>
                                            <p:strVal val="#ppt_x"/>
                                          </p:val>
                                        </p:tav>
                                      </p:tavLst>
                                    </p:anim>
                                    <p:anim calcmode="lin" valueType="num">
                                      <p:cBhvr additive="base">
                                        <p:cTn id="240" dur="500" fill="hold"/>
                                        <p:tgtEl>
                                          <p:spTgt spid="96"/>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 calcmode="lin" valueType="num">
                                      <p:cBhvr additive="base">
                                        <p:cTn id="243" dur="500" fill="hold"/>
                                        <p:tgtEl>
                                          <p:spTgt spid="97"/>
                                        </p:tgtEl>
                                        <p:attrNameLst>
                                          <p:attrName>ppt_x</p:attrName>
                                        </p:attrNameLst>
                                      </p:cBhvr>
                                      <p:tavLst>
                                        <p:tav tm="0">
                                          <p:val>
                                            <p:strVal val="#ppt_x"/>
                                          </p:val>
                                        </p:tav>
                                        <p:tav tm="100000">
                                          <p:val>
                                            <p:strVal val="#ppt_x"/>
                                          </p:val>
                                        </p:tav>
                                      </p:tavLst>
                                    </p:anim>
                                    <p:anim calcmode="lin" valueType="num">
                                      <p:cBhvr additive="base">
                                        <p:cTn id="244" dur="500" fill="hold"/>
                                        <p:tgtEl>
                                          <p:spTgt spid="97"/>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98"/>
                                        </p:tgtEl>
                                        <p:attrNameLst>
                                          <p:attrName>style.visibility</p:attrName>
                                        </p:attrNameLst>
                                      </p:cBhvr>
                                      <p:to>
                                        <p:strVal val="visible"/>
                                      </p:to>
                                    </p:set>
                                    <p:anim calcmode="lin" valueType="num">
                                      <p:cBhvr additive="base">
                                        <p:cTn id="247" dur="500" fill="hold"/>
                                        <p:tgtEl>
                                          <p:spTgt spid="98"/>
                                        </p:tgtEl>
                                        <p:attrNameLst>
                                          <p:attrName>ppt_x</p:attrName>
                                        </p:attrNameLst>
                                      </p:cBhvr>
                                      <p:tavLst>
                                        <p:tav tm="0">
                                          <p:val>
                                            <p:strVal val="#ppt_x"/>
                                          </p:val>
                                        </p:tav>
                                        <p:tav tm="100000">
                                          <p:val>
                                            <p:strVal val="#ppt_x"/>
                                          </p:val>
                                        </p:tav>
                                      </p:tavLst>
                                    </p:anim>
                                    <p:anim calcmode="lin" valueType="num">
                                      <p:cBhvr additive="base">
                                        <p:cTn id="248" dur="500" fill="hold"/>
                                        <p:tgtEl>
                                          <p:spTgt spid="98"/>
                                        </p:tgtEl>
                                        <p:attrNameLst>
                                          <p:attrName>ppt_y</p:attrName>
                                        </p:attrNameLst>
                                      </p:cBhvr>
                                      <p:tavLst>
                                        <p:tav tm="0">
                                          <p:val>
                                            <p:strVal val="0-#ppt_h/2"/>
                                          </p:val>
                                        </p:tav>
                                        <p:tav tm="100000">
                                          <p:val>
                                            <p:strVal val="#ppt_y"/>
                                          </p:val>
                                        </p:tav>
                                      </p:tavLst>
                                    </p:anim>
                                  </p:childTnLst>
                                </p:cTn>
                              </p:par>
                              <p:par>
                                <p:cTn id="249" presetID="2" presetClass="entr" presetSubtype="1" fill="hold" grpId="0" nodeType="withEffect">
                                  <p:stCondLst>
                                    <p:cond delay="0"/>
                                  </p:stCondLst>
                                  <p:childTnLst>
                                    <p:set>
                                      <p:cBhvr>
                                        <p:cTn id="250" dur="1" fill="hold">
                                          <p:stCondLst>
                                            <p:cond delay="0"/>
                                          </p:stCondLst>
                                        </p:cTn>
                                        <p:tgtEl>
                                          <p:spTgt spid="101"/>
                                        </p:tgtEl>
                                        <p:attrNameLst>
                                          <p:attrName>style.visibility</p:attrName>
                                        </p:attrNameLst>
                                      </p:cBhvr>
                                      <p:to>
                                        <p:strVal val="visible"/>
                                      </p:to>
                                    </p:set>
                                    <p:anim calcmode="lin" valueType="num">
                                      <p:cBhvr additive="base">
                                        <p:cTn id="251" dur="500" fill="hold"/>
                                        <p:tgtEl>
                                          <p:spTgt spid="101"/>
                                        </p:tgtEl>
                                        <p:attrNameLst>
                                          <p:attrName>ppt_x</p:attrName>
                                        </p:attrNameLst>
                                      </p:cBhvr>
                                      <p:tavLst>
                                        <p:tav tm="0">
                                          <p:val>
                                            <p:strVal val="#ppt_x"/>
                                          </p:val>
                                        </p:tav>
                                        <p:tav tm="100000">
                                          <p:val>
                                            <p:strVal val="#ppt_x"/>
                                          </p:val>
                                        </p:tav>
                                      </p:tavLst>
                                    </p:anim>
                                    <p:anim calcmode="lin" valueType="num">
                                      <p:cBhvr additive="base">
                                        <p:cTn id="252" dur="500" fill="hold"/>
                                        <p:tgtEl>
                                          <p:spTgt spid="101"/>
                                        </p:tgtEl>
                                        <p:attrNameLst>
                                          <p:attrName>ppt_y</p:attrName>
                                        </p:attrNameLst>
                                      </p:cBhvr>
                                      <p:tavLst>
                                        <p:tav tm="0">
                                          <p:val>
                                            <p:strVal val="0-#ppt_h/2"/>
                                          </p:val>
                                        </p:tav>
                                        <p:tav tm="100000">
                                          <p:val>
                                            <p:strVal val="#ppt_y"/>
                                          </p:val>
                                        </p:tav>
                                      </p:tavLst>
                                    </p:anim>
                                  </p:childTnLst>
                                </p:cTn>
                              </p:par>
                              <p:par>
                                <p:cTn id="253" presetID="2" presetClass="entr" presetSubtype="1" fill="hold" grpId="0" nodeType="withEffect">
                                  <p:stCondLst>
                                    <p:cond delay="0"/>
                                  </p:stCondLst>
                                  <p:childTnLst>
                                    <p:set>
                                      <p:cBhvr>
                                        <p:cTn id="254" dur="1" fill="hold">
                                          <p:stCondLst>
                                            <p:cond delay="0"/>
                                          </p:stCondLst>
                                        </p:cTn>
                                        <p:tgtEl>
                                          <p:spTgt spid="102"/>
                                        </p:tgtEl>
                                        <p:attrNameLst>
                                          <p:attrName>style.visibility</p:attrName>
                                        </p:attrNameLst>
                                      </p:cBhvr>
                                      <p:to>
                                        <p:strVal val="visible"/>
                                      </p:to>
                                    </p:set>
                                    <p:anim calcmode="lin" valueType="num">
                                      <p:cBhvr additive="base">
                                        <p:cTn id="255" dur="500" fill="hold"/>
                                        <p:tgtEl>
                                          <p:spTgt spid="102"/>
                                        </p:tgtEl>
                                        <p:attrNameLst>
                                          <p:attrName>ppt_x</p:attrName>
                                        </p:attrNameLst>
                                      </p:cBhvr>
                                      <p:tavLst>
                                        <p:tav tm="0">
                                          <p:val>
                                            <p:strVal val="#ppt_x"/>
                                          </p:val>
                                        </p:tav>
                                        <p:tav tm="100000">
                                          <p:val>
                                            <p:strVal val="#ppt_x"/>
                                          </p:val>
                                        </p:tav>
                                      </p:tavLst>
                                    </p:anim>
                                    <p:anim calcmode="lin" valueType="num">
                                      <p:cBhvr additive="base">
                                        <p:cTn id="256" dur="500" fill="hold"/>
                                        <p:tgtEl>
                                          <p:spTgt spid="102"/>
                                        </p:tgtEl>
                                        <p:attrNameLst>
                                          <p:attrName>ppt_y</p:attrName>
                                        </p:attrNameLst>
                                      </p:cBhvr>
                                      <p:tavLst>
                                        <p:tav tm="0">
                                          <p:val>
                                            <p:strVal val="0-#ppt_h/2"/>
                                          </p:val>
                                        </p:tav>
                                        <p:tav tm="100000">
                                          <p:val>
                                            <p:strVal val="#ppt_y"/>
                                          </p:val>
                                        </p:tav>
                                      </p:tavLst>
                                    </p:anim>
                                  </p:childTnLst>
                                </p:cTn>
                              </p:par>
                              <p:par>
                                <p:cTn id="257" presetID="2" presetClass="entr" presetSubtype="1" fill="hold" grpId="0" nodeType="withEffect">
                                  <p:stCondLst>
                                    <p:cond delay="0"/>
                                  </p:stCondLst>
                                  <p:childTnLst>
                                    <p:set>
                                      <p:cBhvr>
                                        <p:cTn id="258" dur="1" fill="hold">
                                          <p:stCondLst>
                                            <p:cond delay="0"/>
                                          </p:stCondLst>
                                        </p:cTn>
                                        <p:tgtEl>
                                          <p:spTgt spid="103"/>
                                        </p:tgtEl>
                                        <p:attrNameLst>
                                          <p:attrName>style.visibility</p:attrName>
                                        </p:attrNameLst>
                                      </p:cBhvr>
                                      <p:to>
                                        <p:strVal val="visible"/>
                                      </p:to>
                                    </p:set>
                                    <p:anim calcmode="lin" valueType="num">
                                      <p:cBhvr additive="base">
                                        <p:cTn id="259" dur="500" fill="hold"/>
                                        <p:tgtEl>
                                          <p:spTgt spid="103"/>
                                        </p:tgtEl>
                                        <p:attrNameLst>
                                          <p:attrName>ppt_x</p:attrName>
                                        </p:attrNameLst>
                                      </p:cBhvr>
                                      <p:tavLst>
                                        <p:tav tm="0">
                                          <p:val>
                                            <p:strVal val="#ppt_x"/>
                                          </p:val>
                                        </p:tav>
                                        <p:tav tm="100000">
                                          <p:val>
                                            <p:strVal val="#ppt_x"/>
                                          </p:val>
                                        </p:tav>
                                      </p:tavLst>
                                    </p:anim>
                                    <p:anim calcmode="lin" valueType="num">
                                      <p:cBhvr additive="base">
                                        <p:cTn id="260" dur="500" fill="hold"/>
                                        <p:tgtEl>
                                          <p:spTgt spid="103"/>
                                        </p:tgtEl>
                                        <p:attrNameLst>
                                          <p:attrName>ppt_y</p:attrName>
                                        </p:attrNameLst>
                                      </p:cBhvr>
                                      <p:tavLst>
                                        <p:tav tm="0">
                                          <p:val>
                                            <p:strVal val="0-#ppt_h/2"/>
                                          </p:val>
                                        </p:tav>
                                        <p:tav tm="100000">
                                          <p:val>
                                            <p:strVal val="#ppt_y"/>
                                          </p:val>
                                        </p:tav>
                                      </p:tavLst>
                                    </p:anim>
                                  </p:childTnLst>
                                </p:cTn>
                              </p:par>
                              <p:par>
                                <p:cTn id="261" presetID="2" presetClass="entr" presetSubtype="1" fill="hold" grpId="0" nodeType="withEffect">
                                  <p:stCondLst>
                                    <p:cond delay="0"/>
                                  </p:stCondLst>
                                  <p:childTnLst>
                                    <p:set>
                                      <p:cBhvr>
                                        <p:cTn id="262" dur="1" fill="hold">
                                          <p:stCondLst>
                                            <p:cond delay="0"/>
                                          </p:stCondLst>
                                        </p:cTn>
                                        <p:tgtEl>
                                          <p:spTgt spid="113"/>
                                        </p:tgtEl>
                                        <p:attrNameLst>
                                          <p:attrName>style.visibility</p:attrName>
                                        </p:attrNameLst>
                                      </p:cBhvr>
                                      <p:to>
                                        <p:strVal val="visible"/>
                                      </p:to>
                                    </p:set>
                                    <p:anim calcmode="lin" valueType="num">
                                      <p:cBhvr additive="base">
                                        <p:cTn id="263" dur="500" fill="hold"/>
                                        <p:tgtEl>
                                          <p:spTgt spid="113"/>
                                        </p:tgtEl>
                                        <p:attrNameLst>
                                          <p:attrName>ppt_x</p:attrName>
                                        </p:attrNameLst>
                                      </p:cBhvr>
                                      <p:tavLst>
                                        <p:tav tm="0">
                                          <p:val>
                                            <p:strVal val="#ppt_x"/>
                                          </p:val>
                                        </p:tav>
                                        <p:tav tm="100000">
                                          <p:val>
                                            <p:strVal val="#ppt_x"/>
                                          </p:val>
                                        </p:tav>
                                      </p:tavLst>
                                    </p:anim>
                                    <p:anim calcmode="lin" valueType="num">
                                      <p:cBhvr additive="base">
                                        <p:cTn id="264" dur="500" fill="hold"/>
                                        <p:tgtEl>
                                          <p:spTgt spid="113"/>
                                        </p:tgtEl>
                                        <p:attrNameLst>
                                          <p:attrName>ppt_y</p:attrName>
                                        </p:attrNameLst>
                                      </p:cBhvr>
                                      <p:tavLst>
                                        <p:tav tm="0">
                                          <p:val>
                                            <p:strVal val="0-#ppt_h/2"/>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53" presetClass="entr" presetSubtype="16" fill="hold" grpId="0" nodeType="clickEffect">
                                  <p:stCondLst>
                                    <p:cond delay="0"/>
                                  </p:stCondLst>
                                  <p:childTnLst>
                                    <p:set>
                                      <p:cBhvr>
                                        <p:cTn id="268" dur="1" fill="hold">
                                          <p:stCondLst>
                                            <p:cond delay="0"/>
                                          </p:stCondLst>
                                        </p:cTn>
                                        <p:tgtEl>
                                          <p:spTgt spid="12"/>
                                        </p:tgtEl>
                                        <p:attrNameLst>
                                          <p:attrName>style.visibility</p:attrName>
                                        </p:attrNameLst>
                                      </p:cBhvr>
                                      <p:to>
                                        <p:strVal val="visible"/>
                                      </p:to>
                                    </p:set>
                                    <p:anim calcmode="lin" valueType="num">
                                      <p:cBhvr>
                                        <p:cTn id="269" dur="500" fill="hold"/>
                                        <p:tgtEl>
                                          <p:spTgt spid="12"/>
                                        </p:tgtEl>
                                        <p:attrNameLst>
                                          <p:attrName>ppt_w</p:attrName>
                                        </p:attrNameLst>
                                      </p:cBhvr>
                                      <p:tavLst>
                                        <p:tav tm="0">
                                          <p:val>
                                            <p:fltVal val="0"/>
                                          </p:val>
                                        </p:tav>
                                        <p:tav tm="100000">
                                          <p:val>
                                            <p:strVal val="#ppt_w"/>
                                          </p:val>
                                        </p:tav>
                                      </p:tavLst>
                                    </p:anim>
                                    <p:anim calcmode="lin" valueType="num">
                                      <p:cBhvr>
                                        <p:cTn id="270" dur="500" fill="hold"/>
                                        <p:tgtEl>
                                          <p:spTgt spid="12"/>
                                        </p:tgtEl>
                                        <p:attrNameLst>
                                          <p:attrName>ppt_h</p:attrName>
                                        </p:attrNameLst>
                                      </p:cBhvr>
                                      <p:tavLst>
                                        <p:tav tm="0">
                                          <p:val>
                                            <p:fltVal val="0"/>
                                          </p:val>
                                        </p:tav>
                                        <p:tav tm="100000">
                                          <p:val>
                                            <p:strVal val="#ppt_h"/>
                                          </p:val>
                                        </p:tav>
                                      </p:tavLst>
                                    </p:anim>
                                    <p:animEffect transition="in" filter="fade">
                                      <p:cBhvr>
                                        <p:cTn id="271" dur="500"/>
                                        <p:tgtEl>
                                          <p:spTgt spid="12"/>
                                        </p:tgtEl>
                                      </p:cBhvr>
                                    </p:animEffect>
                                  </p:childTnLst>
                                </p:cTn>
                              </p:par>
                              <p:par>
                                <p:cTn id="272" presetID="53" presetClass="entr" presetSubtype="16" fill="hold" grpId="0" nodeType="withEffect">
                                  <p:stCondLst>
                                    <p:cond delay="0"/>
                                  </p:stCondLst>
                                  <p:childTnLst>
                                    <p:set>
                                      <p:cBhvr>
                                        <p:cTn id="273" dur="1" fill="hold">
                                          <p:stCondLst>
                                            <p:cond delay="0"/>
                                          </p:stCondLst>
                                        </p:cTn>
                                        <p:tgtEl>
                                          <p:spTgt spid="94"/>
                                        </p:tgtEl>
                                        <p:attrNameLst>
                                          <p:attrName>style.visibility</p:attrName>
                                        </p:attrNameLst>
                                      </p:cBhvr>
                                      <p:to>
                                        <p:strVal val="visible"/>
                                      </p:to>
                                    </p:set>
                                    <p:anim calcmode="lin" valueType="num">
                                      <p:cBhvr>
                                        <p:cTn id="274" dur="500" fill="hold"/>
                                        <p:tgtEl>
                                          <p:spTgt spid="94"/>
                                        </p:tgtEl>
                                        <p:attrNameLst>
                                          <p:attrName>ppt_w</p:attrName>
                                        </p:attrNameLst>
                                      </p:cBhvr>
                                      <p:tavLst>
                                        <p:tav tm="0">
                                          <p:val>
                                            <p:fltVal val="0"/>
                                          </p:val>
                                        </p:tav>
                                        <p:tav tm="100000">
                                          <p:val>
                                            <p:strVal val="#ppt_w"/>
                                          </p:val>
                                        </p:tav>
                                      </p:tavLst>
                                    </p:anim>
                                    <p:anim calcmode="lin" valueType="num">
                                      <p:cBhvr>
                                        <p:cTn id="275" dur="500" fill="hold"/>
                                        <p:tgtEl>
                                          <p:spTgt spid="94"/>
                                        </p:tgtEl>
                                        <p:attrNameLst>
                                          <p:attrName>ppt_h</p:attrName>
                                        </p:attrNameLst>
                                      </p:cBhvr>
                                      <p:tavLst>
                                        <p:tav tm="0">
                                          <p:val>
                                            <p:fltVal val="0"/>
                                          </p:val>
                                        </p:tav>
                                        <p:tav tm="100000">
                                          <p:val>
                                            <p:strVal val="#ppt_h"/>
                                          </p:val>
                                        </p:tav>
                                      </p:tavLst>
                                    </p:anim>
                                    <p:animEffect transition="in" filter="fade">
                                      <p:cBhvr>
                                        <p:cTn id="276" dur="500"/>
                                        <p:tgtEl>
                                          <p:spTgt spid="94"/>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95"/>
                                        </p:tgtEl>
                                        <p:attrNameLst>
                                          <p:attrName>style.visibility</p:attrName>
                                        </p:attrNameLst>
                                      </p:cBhvr>
                                      <p:to>
                                        <p:strVal val="visible"/>
                                      </p:to>
                                    </p:set>
                                    <p:anim calcmode="lin" valueType="num">
                                      <p:cBhvr>
                                        <p:cTn id="279" dur="500" fill="hold"/>
                                        <p:tgtEl>
                                          <p:spTgt spid="95"/>
                                        </p:tgtEl>
                                        <p:attrNameLst>
                                          <p:attrName>ppt_w</p:attrName>
                                        </p:attrNameLst>
                                      </p:cBhvr>
                                      <p:tavLst>
                                        <p:tav tm="0">
                                          <p:val>
                                            <p:fltVal val="0"/>
                                          </p:val>
                                        </p:tav>
                                        <p:tav tm="100000">
                                          <p:val>
                                            <p:strVal val="#ppt_w"/>
                                          </p:val>
                                        </p:tav>
                                      </p:tavLst>
                                    </p:anim>
                                    <p:anim calcmode="lin" valueType="num">
                                      <p:cBhvr>
                                        <p:cTn id="280" dur="500" fill="hold"/>
                                        <p:tgtEl>
                                          <p:spTgt spid="95"/>
                                        </p:tgtEl>
                                        <p:attrNameLst>
                                          <p:attrName>ppt_h</p:attrName>
                                        </p:attrNameLst>
                                      </p:cBhvr>
                                      <p:tavLst>
                                        <p:tav tm="0">
                                          <p:val>
                                            <p:fltVal val="0"/>
                                          </p:val>
                                        </p:tav>
                                        <p:tav tm="100000">
                                          <p:val>
                                            <p:strVal val="#ppt_h"/>
                                          </p:val>
                                        </p:tav>
                                      </p:tavLst>
                                    </p:anim>
                                    <p:animEffect transition="in" filter="fade">
                                      <p:cBhvr>
                                        <p:cTn id="28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P spid="47" grpId="0" animBg="1"/>
      <p:bldP spid="48" grpId="0" animBg="1"/>
      <p:bldP spid="66" grpId="0" animBg="1"/>
      <p:bldP spid="88" grpId="0" animBg="1"/>
      <p:bldP spid="4" grpId="0" animBg="1"/>
      <p:bldP spid="5" grpId="0" animBg="1"/>
      <p:bldP spid="6" grpId="0" animBg="1"/>
      <p:bldP spid="7" grpId="0" animBg="1"/>
      <p:bldP spid="8" grpId="0" animBg="1"/>
      <p:bldP spid="46" grpId="0" animBg="1"/>
      <p:bldP spid="51" grpId="0" animBg="1"/>
      <p:bldP spid="69" grpId="0" animBg="1"/>
      <p:bldP spid="78" grpId="0" animBg="1"/>
      <p:bldP spid="9" grpId="0" animBg="1"/>
      <p:bldP spid="10" grpId="0" animBg="1"/>
      <p:bldP spid="11" grpId="0" animBg="1"/>
      <p:bldP spid="14" grpId="0" animBg="1"/>
      <p:bldP spid="15" grpId="0" animBg="1"/>
      <p:bldP spid="16" grpId="0" animBg="1"/>
      <p:bldP spid="17" grpId="0" animBg="1"/>
      <p:bldP spid="18" grpId="0" animBg="1"/>
      <p:bldP spid="49" grpId="0" animBg="1"/>
      <p:bldP spid="50" grpId="0" animBg="1"/>
      <p:bldP spid="57" grpId="0" animBg="1"/>
      <p:bldP spid="58" grpId="0" animBg="1"/>
      <p:bldP spid="70" grpId="0" animBg="1"/>
      <p:bldP spid="71" grpId="0" animBg="1"/>
      <p:bldP spid="79" grpId="0" animBg="1"/>
      <p:bldP spid="52" grpId="0" animBg="1"/>
      <p:bldP spid="53" grpId="0" animBg="1"/>
      <p:bldP spid="54" grpId="0" animBg="1"/>
      <p:bldP spid="59" grpId="0" animBg="1"/>
      <p:bldP spid="60" grpId="0" animBg="1"/>
      <p:bldP spid="61" grpId="0" animBg="1"/>
      <p:bldP spid="89" grpId="0" animBg="1"/>
      <p:bldP spid="91" grpId="0" animBg="1"/>
      <p:bldP spid="92" grpId="0" animBg="1"/>
      <p:bldP spid="93" grpId="0" animBg="1"/>
      <p:bldP spid="96" grpId="0" animBg="1"/>
      <p:bldP spid="97" grpId="0" animBg="1"/>
      <p:bldP spid="98" grpId="0" animBg="1"/>
      <p:bldP spid="101" grpId="0" animBg="1"/>
      <p:bldP spid="102" grpId="0" animBg="1"/>
      <p:bldP spid="103" grpId="0" animBg="1"/>
      <p:bldP spid="2" grpId="0" animBg="1"/>
      <p:bldP spid="90" grpId="0" animBg="1"/>
      <p:bldP spid="108" grpId="0" animBg="1"/>
      <p:bldP spid="109" grpId="0" animBg="1"/>
      <p:bldP spid="110" grpId="0" animBg="1"/>
      <p:bldP spid="111" grpId="0" animBg="1"/>
      <p:bldP spid="113" grpId="0" animBg="1"/>
      <p:bldP spid="12" grpId="0" animBg="1"/>
      <p:bldP spid="94" grpId="0" animBg="1"/>
      <p:bldP spid="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10"/>
          <p:cNvSpPr>
            <a:spLocks noChangeArrowheads="1"/>
          </p:cNvSpPr>
          <p:nvPr/>
        </p:nvSpPr>
        <p:spPr bwMode="auto">
          <a:xfrm>
            <a:off x="3735059" y="3829908"/>
            <a:ext cx="1601098" cy="71164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Windows Phone</a:t>
            </a:r>
          </a:p>
          <a:p>
            <a:pPr algn="ctr">
              <a:spcBef>
                <a:spcPct val="20000"/>
              </a:spcBef>
              <a:defRPr/>
            </a:pPr>
            <a:endParaRPr kumimoji="0" lang="ja-JP" altLang="en-US" sz="1400" dirty="0">
              <a:solidFill>
                <a:schemeClr val="bg1"/>
              </a:solidFill>
              <a:latin typeface="+mn-lt"/>
              <a:ea typeface="+mn-ea"/>
            </a:endParaRPr>
          </a:p>
        </p:txBody>
      </p:sp>
      <p:sp>
        <p:nvSpPr>
          <p:cNvPr id="68" name="正方形/長方形 10"/>
          <p:cNvSpPr>
            <a:spLocks noChangeArrowheads="1"/>
          </p:cNvSpPr>
          <p:nvPr/>
        </p:nvSpPr>
        <p:spPr bwMode="auto">
          <a:xfrm>
            <a:off x="5336156" y="3829818"/>
            <a:ext cx="1112464"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rPr>
              <a:t>Xbox OS</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77" name="正方形/長方形 10"/>
          <p:cNvSpPr>
            <a:spLocks noChangeArrowheads="1"/>
          </p:cNvSpPr>
          <p:nvPr/>
        </p:nvSpPr>
        <p:spPr bwMode="auto">
          <a:xfrm>
            <a:off x="6448621" y="3829818"/>
            <a:ext cx="851657" cy="72294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t>
            </a:r>
          </a:p>
          <a:p>
            <a:pPr algn="ctr">
              <a:spcBef>
                <a:spcPct val="20000"/>
              </a:spcBef>
              <a:defRPr/>
            </a:pPr>
            <a:endParaRPr kumimoji="0" lang="ja-JP" altLang="en-US" sz="1400" dirty="0">
              <a:solidFill>
                <a:schemeClr val="bg1"/>
              </a:solidFill>
              <a:latin typeface="+mn-lt"/>
              <a:ea typeface="+mn-ea"/>
            </a:endParaRPr>
          </a:p>
        </p:txBody>
      </p:sp>
      <p:sp>
        <p:nvSpPr>
          <p:cNvPr id="47" name="正方形/長方形 46"/>
          <p:cNvSpPr>
            <a:spLocks noChangeArrowheads="1"/>
          </p:cNvSpPr>
          <p:nvPr/>
        </p:nvSpPr>
        <p:spPr bwMode="auto">
          <a:xfrm>
            <a:off x="467556" y="3829907"/>
            <a:ext cx="2132297"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a:t>
            </a:r>
          </a:p>
          <a:p>
            <a:pPr algn="ctr">
              <a:spcBef>
                <a:spcPct val="20000"/>
              </a:spcBef>
              <a:defRPr/>
            </a:pPr>
            <a:endParaRPr kumimoji="0" lang="ja-JP" altLang="en-US" sz="1400" dirty="0">
              <a:solidFill>
                <a:schemeClr val="bg1"/>
              </a:solidFill>
              <a:latin typeface="+mn-lt"/>
              <a:ea typeface="+mn-ea"/>
            </a:endParaRPr>
          </a:p>
        </p:txBody>
      </p:sp>
      <p:sp>
        <p:nvSpPr>
          <p:cNvPr id="48" name="正方形/長方形 10"/>
          <p:cNvSpPr>
            <a:spLocks noChangeArrowheads="1"/>
          </p:cNvSpPr>
          <p:nvPr/>
        </p:nvSpPr>
        <p:spPr bwMode="auto">
          <a:xfrm>
            <a:off x="2599853" y="3829907"/>
            <a:ext cx="1135220" cy="71722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WindowsRT</a:t>
            </a:r>
            <a:endParaRPr kumimoji="0" lang="en-US" altLang="ja-JP" sz="1400" dirty="0" smtClean="0">
              <a:solidFill>
                <a:schemeClr val="bg1"/>
              </a:solidFill>
              <a:latin typeface="+mn-lt"/>
              <a:ea typeface="+mn-ea"/>
            </a:endParaRPr>
          </a:p>
          <a:p>
            <a:pPr algn="ctr">
              <a:spcBef>
                <a:spcPct val="20000"/>
              </a:spcBef>
              <a:defRPr/>
            </a:pPr>
            <a:endParaRPr kumimoji="0" lang="ja-JP" altLang="en-US" sz="1400" dirty="0">
              <a:solidFill>
                <a:schemeClr val="bg1"/>
              </a:solidFill>
              <a:latin typeface="+mn-lt"/>
              <a:ea typeface="+mn-ea"/>
            </a:endParaRPr>
          </a:p>
        </p:txBody>
      </p:sp>
      <p:sp>
        <p:nvSpPr>
          <p:cNvPr id="66" name="正方形/長方形 10"/>
          <p:cNvSpPr>
            <a:spLocks noChangeArrowheads="1"/>
          </p:cNvSpPr>
          <p:nvPr/>
        </p:nvSpPr>
        <p:spPr bwMode="auto">
          <a:xfrm>
            <a:off x="550379" y="4228803"/>
            <a:ext cx="6657986"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 Kernel</a:t>
            </a:r>
            <a:endParaRPr kumimoji="0" lang="ja-JP" altLang="en-US" sz="1400" dirty="0">
              <a:solidFill>
                <a:schemeClr val="bg1"/>
              </a:solidFill>
              <a:latin typeface="+mn-lt"/>
              <a:ea typeface="+mn-ea"/>
            </a:endParaRPr>
          </a:p>
        </p:txBody>
      </p:sp>
      <p:sp>
        <p:nvSpPr>
          <p:cNvPr id="134" name="正方形/長方形 10"/>
          <p:cNvSpPr>
            <a:spLocks noChangeArrowheads="1"/>
          </p:cNvSpPr>
          <p:nvPr/>
        </p:nvSpPr>
        <p:spPr bwMode="auto">
          <a:xfrm>
            <a:off x="468049" y="3837437"/>
            <a:ext cx="6832219" cy="716375"/>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Windows10</a:t>
            </a:r>
            <a:endParaRPr kumimoji="0" lang="ja-JP" altLang="en-US" sz="1400" dirty="0">
              <a:solidFill>
                <a:schemeClr val="bg1"/>
              </a:solidFill>
              <a:latin typeface="+mn-lt"/>
              <a:ea typeface="+mn-ea"/>
            </a:endParaRPr>
          </a:p>
        </p:txBody>
      </p:sp>
      <p:cxnSp>
        <p:nvCxnSpPr>
          <p:cNvPr id="86" name="直線コネクタ 85"/>
          <p:cNvCxnSpPr/>
          <p:nvPr/>
        </p:nvCxnSpPr>
        <p:spPr>
          <a:xfrm flipH="1" flipV="1">
            <a:off x="1682073" y="138226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flipV="1">
            <a:off x="3923011"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H="1" flipV="1">
            <a:off x="6045547" y="1371243"/>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a:spLocks noChangeArrowheads="1"/>
          </p:cNvSpPr>
          <p:nvPr/>
        </p:nvSpPr>
        <p:spPr bwMode="auto">
          <a:xfrm>
            <a:off x="467556" y="1960623"/>
            <a:ext cx="292049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 OS</a:t>
            </a:r>
            <a:endParaRPr kumimoji="0" lang="ja-JP" altLang="en-US" sz="1400" dirty="0">
              <a:solidFill>
                <a:schemeClr val="bg1"/>
              </a:solidFill>
              <a:latin typeface="+mn-lt"/>
              <a:ea typeface="+mn-ea"/>
            </a:endParaRPr>
          </a:p>
        </p:txBody>
      </p:sp>
      <p:sp>
        <p:nvSpPr>
          <p:cNvPr id="5" name="正方形/長方形 10"/>
          <p:cNvSpPr>
            <a:spLocks noChangeArrowheads="1"/>
          </p:cNvSpPr>
          <p:nvPr/>
        </p:nvSpPr>
        <p:spPr bwMode="auto">
          <a:xfrm>
            <a:off x="3388048" y="1960623"/>
            <a:ext cx="207126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iOS</a:t>
            </a:r>
            <a:endParaRPr kumimoji="0" lang="ja-JP" altLang="en-US" sz="1400" dirty="0">
              <a:solidFill>
                <a:schemeClr val="bg1"/>
              </a:solidFill>
              <a:latin typeface="+mn-lt"/>
              <a:ea typeface="+mn-ea"/>
            </a:endParaRPr>
          </a:p>
        </p:txBody>
      </p:sp>
      <p:sp>
        <p:nvSpPr>
          <p:cNvPr id="6" name="正方形/長方形 2"/>
          <p:cNvSpPr>
            <a:spLocks noChangeArrowheads="1"/>
          </p:cNvSpPr>
          <p:nvPr/>
        </p:nvSpPr>
        <p:spPr bwMode="auto">
          <a:xfrm>
            <a:off x="467555" y="231781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Macintosh</a:t>
            </a:r>
            <a:endParaRPr kumimoji="0" lang="ja-JP" altLang="en-US" sz="1400" dirty="0">
              <a:solidFill>
                <a:schemeClr val="bg1"/>
              </a:solidFill>
              <a:latin typeface="+mn-lt"/>
              <a:ea typeface="+mn-ea"/>
            </a:endParaRPr>
          </a:p>
        </p:txBody>
      </p:sp>
      <p:sp>
        <p:nvSpPr>
          <p:cNvPr id="7" name="正方形/長方形 6"/>
          <p:cNvSpPr>
            <a:spLocks noChangeArrowheads="1"/>
          </p:cNvSpPr>
          <p:nvPr/>
        </p:nvSpPr>
        <p:spPr bwMode="auto">
          <a:xfrm>
            <a:off x="3388048" y="231781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iPhone/iPad</a:t>
            </a:r>
            <a:endParaRPr kumimoji="0" lang="ja-JP" altLang="en-US" sz="1400" dirty="0">
              <a:solidFill>
                <a:schemeClr val="bg1"/>
              </a:solidFill>
              <a:latin typeface="+mn-lt"/>
              <a:ea typeface="+mn-ea"/>
            </a:endParaRPr>
          </a:p>
        </p:txBody>
      </p:sp>
      <p:sp>
        <p:nvSpPr>
          <p:cNvPr id="8" name="正方形/長方形 10"/>
          <p:cNvSpPr>
            <a:spLocks noChangeArrowheads="1"/>
          </p:cNvSpPr>
          <p:nvPr/>
        </p:nvSpPr>
        <p:spPr bwMode="auto">
          <a:xfrm>
            <a:off x="5459289" y="231222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err="1" smtClean="0">
                <a:solidFill>
                  <a:schemeClr val="bg1"/>
                </a:solidFill>
                <a:latin typeface="+mn-lt"/>
                <a:ea typeface="+mn-ea"/>
              </a:rPr>
              <a:t>AppleTV</a:t>
            </a:r>
            <a:endParaRPr kumimoji="0" lang="ja-JP" altLang="en-US" sz="1400" dirty="0">
              <a:solidFill>
                <a:schemeClr val="bg1"/>
              </a:solidFill>
              <a:latin typeface="+mn-lt"/>
              <a:ea typeface="+mn-ea"/>
            </a:endParaRPr>
          </a:p>
        </p:txBody>
      </p:sp>
      <p:sp>
        <p:nvSpPr>
          <p:cNvPr id="46" name="正方形/長方形 10"/>
          <p:cNvSpPr>
            <a:spLocks noChangeArrowheads="1"/>
          </p:cNvSpPr>
          <p:nvPr/>
        </p:nvSpPr>
        <p:spPr bwMode="auto">
          <a:xfrm>
            <a:off x="5459312" y="1960623"/>
            <a:ext cx="1840966" cy="351604"/>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200" dirty="0" err="1" smtClean="0">
                <a:solidFill>
                  <a:schemeClr val="bg1"/>
                </a:solidFill>
              </a:rPr>
              <a:t>AppleTV</a:t>
            </a:r>
            <a:r>
              <a:rPr kumimoji="0" lang="en-US" altLang="ja-JP" sz="1200" dirty="0" smtClean="0">
                <a:solidFill>
                  <a:schemeClr val="bg1"/>
                </a:solidFill>
              </a:rPr>
              <a:t> Software (iOS)</a:t>
            </a:r>
            <a:endParaRPr kumimoji="0" lang="ja-JP" altLang="en-US" sz="1200" dirty="0">
              <a:solidFill>
                <a:schemeClr val="bg1"/>
              </a:solidFill>
            </a:endParaRPr>
          </a:p>
        </p:txBody>
      </p:sp>
      <p:sp>
        <p:nvSpPr>
          <p:cNvPr id="51" name="正方形/長方形 10"/>
          <p:cNvSpPr>
            <a:spLocks noChangeArrowheads="1"/>
          </p:cNvSpPr>
          <p:nvPr/>
        </p:nvSpPr>
        <p:spPr bwMode="auto">
          <a:xfrm>
            <a:off x="3735036" y="4541551"/>
            <a:ext cx="1601117"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Smart Phone</a:t>
            </a:r>
            <a:endParaRPr kumimoji="0" lang="ja-JP" altLang="en-US" sz="1400" dirty="0">
              <a:solidFill>
                <a:schemeClr val="bg1"/>
              </a:solidFill>
              <a:latin typeface="+mn-lt"/>
              <a:ea typeface="+mn-ea"/>
            </a:endParaRPr>
          </a:p>
        </p:txBody>
      </p:sp>
      <p:sp>
        <p:nvSpPr>
          <p:cNvPr id="69" name="正方形/長方形 68"/>
          <p:cNvSpPr>
            <a:spLocks noChangeArrowheads="1"/>
          </p:cNvSpPr>
          <p:nvPr/>
        </p:nvSpPr>
        <p:spPr bwMode="auto">
          <a:xfrm>
            <a:off x="5336156" y="4552764"/>
            <a:ext cx="1112451"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Xbox</a:t>
            </a:r>
            <a:endParaRPr kumimoji="0" lang="ja-JP" altLang="en-US" sz="1400" dirty="0">
              <a:solidFill>
                <a:schemeClr val="bg1"/>
              </a:solidFill>
              <a:latin typeface="+mn-lt"/>
              <a:ea typeface="+mn-ea"/>
            </a:endParaRPr>
          </a:p>
        </p:txBody>
      </p:sp>
      <p:sp>
        <p:nvSpPr>
          <p:cNvPr id="78" name="正方形/長方形 77"/>
          <p:cNvSpPr>
            <a:spLocks noChangeArrowheads="1"/>
          </p:cNvSpPr>
          <p:nvPr/>
        </p:nvSpPr>
        <p:spPr bwMode="auto">
          <a:xfrm>
            <a:off x="6448621" y="4552764"/>
            <a:ext cx="85164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TV</a:t>
            </a:r>
            <a:endParaRPr kumimoji="0" lang="ja-JP" altLang="en-US" sz="1400" dirty="0">
              <a:solidFill>
                <a:schemeClr val="bg1"/>
              </a:solidFill>
              <a:latin typeface="+mn-lt"/>
              <a:ea typeface="+mn-ea"/>
            </a:endParaRPr>
          </a:p>
        </p:txBody>
      </p:sp>
      <p:sp>
        <p:nvSpPr>
          <p:cNvPr id="9" name="下矢印吹き出し 8"/>
          <p:cNvSpPr/>
          <p:nvPr/>
        </p:nvSpPr>
        <p:spPr bwMode="auto">
          <a:xfrm>
            <a:off x="3422342"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 name="下矢印吹き出し 9"/>
          <p:cNvSpPr/>
          <p:nvPr/>
        </p:nvSpPr>
        <p:spPr bwMode="auto">
          <a:xfrm>
            <a:off x="3779529"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 name="下矢印吹き出し 10"/>
          <p:cNvSpPr/>
          <p:nvPr/>
        </p:nvSpPr>
        <p:spPr bwMode="auto">
          <a:xfrm>
            <a:off x="1539116"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 name="下矢印吹き出し 13"/>
          <p:cNvSpPr/>
          <p:nvPr/>
        </p:nvSpPr>
        <p:spPr bwMode="auto">
          <a:xfrm>
            <a:off x="554487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5" name="下矢印吹き出し 14"/>
          <p:cNvSpPr/>
          <p:nvPr/>
        </p:nvSpPr>
        <p:spPr bwMode="auto">
          <a:xfrm>
            <a:off x="5902065"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6" name="下矢印吹き出し 15"/>
          <p:cNvSpPr/>
          <p:nvPr/>
        </p:nvSpPr>
        <p:spPr bwMode="auto">
          <a:xfrm>
            <a:off x="467544"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下矢印吹き出し 16"/>
          <p:cNvSpPr/>
          <p:nvPr/>
        </p:nvSpPr>
        <p:spPr bwMode="auto">
          <a:xfrm>
            <a:off x="824731"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下矢印吹き出し 17"/>
          <p:cNvSpPr/>
          <p:nvPr/>
        </p:nvSpPr>
        <p:spPr bwMode="auto">
          <a:xfrm>
            <a:off x="1181918" y="1526864"/>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45" name="正方形/長方形 10"/>
          <p:cNvSpPr>
            <a:spLocks noChangeArrowheads="1"/>
          </p:cNvSpPr>
          <p:nvPr/>
        </p:nvSpPr>
        <p:spPr bwMode="auto">
          <a:xfrm>
            <a:off x="467544" y="1154846"/>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Continuity</a:t>
            </a:r>
            <a:endParaRPr kumimoji="0" lang="ja-JP" altLang="en-US" sz="1400" dirty="0">
              <a:solidFill>
                <a:schemeClr val="bg1"/>
              </a:solidFill>
              <a:latin typeface="+mn-lt"/>
              <a:ea typeface="+mn-ea"/>
            </a:endParaRPr>
          </a:p>
        </p:txBody>
      </p:sp>
      <p:sp>
        <p:nvSpPr>
          <p:cNvPr id="49" name="正方形/長方形 2"/>
          <p:cNvSpPr>
            <a:spLocks noChangeArrowheads="1"/>
          </p:cNvSpPr>
          <p:nvPr/>
        </p:nvSpPr>
        <p:spPr bwMode="auto">
          <a:xfrm>
            <a:off x="467556" y="4547135"/>
            <a:ext cx="2132298"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a:solidFill>
                  <a:schemeClr val="bg1"/>
                </a:solidFill>
              </a:rPr>
              <a:t>PC</a:t>
            </a:r>
            <a:endParaRPr kumimoji="0" lang="ja-JP" altLang="en-US" sz="1400" dirty="0">
              <a:solidFill>
                <a:schemeClr val="bg1"/>
              </a:solidFill>
              <a:latin typeface="+mn-lt"/>
              <a:ea typeface="+mn-ea"/>
            </a:endParaRPr>
          </a:p>
        </p:txBody>
      </p:sp>
      <p:sp>
        <p:nvSpPr>
          <p:cNvPr id="50" name="正方形/長方形 49"/>
          <p:cNvSpPr>
            <a:spLocks noChangeArrowheads="1"/>
          </p:cNvSpPr>
          <p:nvPr/>
        </p:nvSpPr>
        <p:spPr bwMode="auto">
          <a:xfrm>
            <a:off x="2599852" y="4547135"/>
            <a:ext cx="1135207"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ARM Tablet</a:t>
            </a:r>
            <a:endParaRPr kumimoji="0" lang="ja-JP" altLang="en-US" sz="1400" dirty="0">
              <a:solidFill>
                <a:schemeClr val="bg1"/>
              </a:solidFill>
              <a:latin typeface="+mn-lt"/>
              <a:ea typeface="+mn-ea"/>
            </a:endParaRPr>
          </a:p>
        </p:txBody>
      </p:sp>
      <p:sp>
        <p:nvSpPr>
          <p:cNvPr id="57" name="下矢印吹き出し 56"/>
          <p:cNvSpPr/>
          <p:nvPr/>
        </p:nvSpPr>
        <p:spPr bwMode="auto">
          <a:xfrm>
            <a:off x="3820625"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8" name="下矢印吹き出し 57"/>
          <p:cNvSpPr/>
          <p:nvPr/>
        </p:nvSpPr>
        <p:spPr bwMode="auto">
          <a:xfrm>
            <a:off x="4177812"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0" name="下矢印吹き出し 69"/>
          <p:cNvSpPr/>
          <p:nvPr/>
        </p:nvSpPr>
        <p:spPr bwMode="auto">
          <a:xfrm>
            <a:off x="5370450"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1" name="下矢印吹き出し 70"/>
          <p:cNvSpPr/>
          <p:nvPr/>
        </p:nvSpPr>
        <p:spPr bwMode="auto">
          <a:xfrm>
            <a:off x="5727637"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79" name="下矢印吹き出し 78"/>
          <p:cNvSpPr/>
          <p:nvPr/>
        </p:nvSpPr>
        <p:spPr bwMode="auto">
          <a:xfrm>
            <a:off x="6482914"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2" name="下矢印吹き出し 51"/>
          <p:cNvSpPr/>
          <p:nvPr/>
        </p:nvSpPr>
        <p:spPr bwMode="auto">
          <a:xfrm>
            <a:off x="263414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3" name="下矢印吹き出し 52"/>
          <p:cNvSpPr/>
          <p:nvPr/>
        </p:nvSpPr>
        <p:spPr bwMode="auto">
          <a:xfrm>
            <a:off x="2991333"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4" name="下矢印吹き出し 53"/>
          <p:cNvSpPr/>
          <p:nvPr/>
        </p:nvSpPr>
        <p:spPr bwMode="auto">
          <a:xfrm>
            <a:off x="1539116"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59" name="下矢印吹き出し 58"/>
          <p:cNvSpPr/>
          <p:nvPr/>
        </p:nvSpPr>
        <p:spPr bwMode="auto">
          <a:xfrm>
            <a:off x="467544"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下矢印吹き出し 59"/>
          <p:cNvSpPr/>
          <p:nvPr/>
        </p:nvSpPr>
        <p:spPr bwMode="auto">
          <a:xfrm>
            <a:off x="824731"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1" name="下矢印吹き出し 60"/>
          <p:cNvSpPr/>
          <p:nvPr/>
        </p:nvSpPr>
        <p:spPr bwMode="auto">
          <a:xfrm>
            <a:off x="1181918" y="340413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3" name="直線コネクタ 2"/>
          <p:cNvCxnSpPr>
            <a:stCxn id="16" idx="0"/>
          </p:cNvCxnSpPr>
          <p:nvPr/>
        </p:nvCxnSpPr>
        <p:spPr>
          <a:xfrm flipH="1" flipV="1">
            <a:off x="610418"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967605" y="1375431"/>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flipV="1">
            <a:off x="1324791" y="1375432"/>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3564548"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flipV="1">
            <a:off x="5687752" y="137640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a:spLocks noChangeArrowheads="1"/>
          </p:cNvSpPr>
          <p:nvPr/>
        </p:nvSpPr>
        <p:spPr bwMode="auto">
          <a:xfrm>
            <a:off x="467556" y="5720693"/>
            <a:ext cx="6832722"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a:t>
            </a:r>
            <a:endParaRPr kumimoji="0" lang="ja-JP" altLang="en-US" sz="1400" dirty="0">
              <a:solidFill>
                <a:schemeClr val="bg1"/>
              </a:solidFill>
              <a:latin typeface="+mn-lt"/>
              <a:ea typeface="+mn-ea"/>
            </a:endParaRPr>
          </a:p>
        </p:txBody>
      </p:sp>
      <p:sp>
        <p:nvSpPr>
          <p:cNvPr id="91" name="正方形/長方形 2"/>
          <p:cNvSpPr>
            <a:spLocks noChangeArrowheads="1"/>
          </p:cNvSpPr>
          <p:nvPr/>
        </p:nvSpPr>
        <p:spPr bwMode="auto">
          <a:xfrm>
            <a:off x="467555" y="6077881"/>
            <a:ext cx="2920493"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Windows/Mac/Linux</a:t>
            </a:r>
            <a:endParaRPr kumimoji="0" lang="ja-JP" altLang="en-US" sz="1400" dirty="0">
              <a:solidFill>
                <a:schemeClr val="bg1"/>
              </a:solidFill>
              <a:latin typeface="+mn-lt"/>
              <a:ea typeface="+mn-ea"/>
            </a:endParaRPr>
          </a:p>
        </p:txBody>
      </p:sp>
      <p:sp>
        <p:nvSpPr>
          <p:cNvPr id="92" name="正方形/長方形 91"/>
          <p:cNvSpPr>
            <a:spLocks noChangeArrowheads="1"/>
          </p:cNvSpPr>
          <p:nvPr/>
        </p:nvSpPr>
        <p:spPr bwMode="auto">
          <a:xfrm>
            <a:off x="3388048" y="6077881"/>
            <a:ext cx="2071240" cy="357188"/>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Android</a:t>
            </a:r>
            <a:endParaRPr kumimoji="0" lang="ja-JP" altLang="en-US" sz="1400" dirty="0">
              <a:solidFill>
                <a:schemeClr val="bg1"/>
              </a:solidFill>
              <a:latin typeface="+mn-lt"/>
              <a:ea typeface="+mn-ea"/>
            </a:endParaRPr>
          </a:p>
        </p:txBody>
      </p:sp>
      <p:sp>
        <p:nvSpPr>
          <p:cNvPr id="93" name="正方形/長方形 10"/>
          <p:cNvSpPr>
            <a:spLocks noChangeArrowheads="1"/>
          </p:cNvSpPr>
          <p:nvPr/>
        </p:nvSpPr>
        <p:spPr bwMode="auto">
          <a:xfrm>
            <a:off x="5459289" y="6072297"/>
            <a:ext cx="1840988" cy="362772"/>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en-US" altLang="ja-JP" sz="1400" dirty="0" smtClean="0">
                <a:solidFill>
                  <a:schemeClr val="bg1"/>
                </a:solidFill>
                <a:latin typeface="+mn-lt"/>
                <a:ea typeface="+mn-ea"/>
              </a:rPr>
              <a:t>Chromebook</a:t>
            </a:r>
            <a:endParaRPr kumimoji="0" lang="ja-JP" altLang="en-US" sz="1400" dirty="0">
              <a:solidFill>
                <a:schemeClr val="bg1"/>
              </a:solidFill>
              <a:latin typeface="+mn-lt"/>
              <a:ea typeface="+mn-ea"/>
            </a:endParaRPr>
          </a:p>
        </p:txBody>
      </p:sp>
      <p:sp>
        <p:nvSpPr>
          <p:cNvPr id="96" name="下矢印吹き出し 95"/>
          <p:cNvSpPr/>
          <p:nvPr/>
        </p:nvSpPr>
        <p:spPr bwMode="auto">
          <a:xfrm>
            <a:off x="1539116"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7" name="下矢印吹き出し 96"/>
          <p:cNvSpPr/>
          <p:nvPr/>
        </p:nvSpPr>
        <p:spPr bwMode="auto">
          <a:xfrm>
            <a:off x="1896302"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98" name="下矢印吹き出し 97"/>
          <p:cNvSpPr/>
          <p:nvPr/>
        </p:nvSpPr>
        <p:spPr bwMode="auto">
          <a:xfrm>
            <a:off x="2253489"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1" name="下矢印吹き出し 100"/>
          <p:cNvSpPr/>
          <p:nvPr/>
        </p:nvSpPr>
        <p:spPr bwMode="auto">
          <a:xfrm>
            <a:off x="467544"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2" name="下矢印吹き出し 101"/>
          <p:cNvSpPr/>
          <p:nvPr/>
        </p:nvSpPr>
        <p:spPr bwMode="auto">
          <a:xfrm>
            <a:off x="824731"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3" name="下矢印吹き出し 102"/>
          <p:cNvSpPr/>
          <p:nvPr/>
        </p:nvSpPr>
        <p:spPr bwMode="auto">
          <a:xfrm>
            <a:off x="1181918" y="5288646"/>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3" name="テキスト ボックス 112"/>
          <p:cNvSpPr txBox="1"/>
          <p:nvPr/>
        </p:nvSpPr>
        <p:spPr>
          <a:xfrm>
            <a:off x="878378" y="5417847"/>
            <a:ext cx="1265090" cy="230832"/>
          </a:xfrm>
          <a:prstGeom prst="rect">
            <a:avLst/>
          </a:prstGeom>
          <a:solidFill>
            <a:srgbClr val="FFFFFF">
              <a:alpha val="50196"/>
            </a:srgbClr>
          </a:solidFill>
        </p:spPr>
        <p:txBody>
          <a:bodyPr wrap="none" rtlCol="0">
            <a:spAutoFit/>
          </a:bodyPr>
          <a:lstStyle/>
          <a:p>
            <a:pPr algn="ctr"/>
            <a:r>
              <a:rPr lang="en-US" altLang="ja-JP" sz="900" dirty="0" smtClean="0"/>
              <a:t>Web</a:t>
            </a:r>
            <a:r>
              <a:rPr lang="ja-JP" altLang="en-US" sz="900" dirty="0" smtClean="0"/>
              <a:t>サービス </a:t>
            </a:r>
            <a:r>
              <a:rPr lang="en-US" altLang="ja-JP" sz="900" dirty="0" smtClean="0"/>
              <a:t>(HTML5)</a:t>
            </a:r>
            <a:endParaRPr kumimoji="1" lang="ja-JP" altLang="en-US" sz="900" dirty="0"/>
          </a:p>
        </p:txBody>
      </p:sp>
      <p:sp>
        <p:nvSpPr>
          <p:cNvPr id="114" name="下矢印吹き出し 113"/>
          <p:cNvSpPr/>
          <p:nvPr/>
        </p:nvSpPr>
        <p:spPr bwMode="auto">
          <a:xfrm>
            <a:off x="1900765" y="340976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5" name="下矢印吹き出し 114"/>
          <p:cNvSpPr/>
          <p:nvPr/>
        </p:nvSpPr>
        <p:spPr bwMode="auto">
          <a:xfrm>
            <a:off x="3350126"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6" name="下矢印吹き出し 115"/>
          <p:cNvSpPr/>
          <p:nvPr/>
        </p:nvSpPr>
        <p:spPr bwMode="auto">
          <a:xfrm>
            <a:off x="4534155" y="3404132"/>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7" name="下矢印吹き出し 116"/>
          <p:cNvSpPr/>
          <p:nvPr/>
        </p:nvSpPr>
        <p:spPr bwMode="auto">
          <a:xfrm>
            <a:off x="6083462" y="3404131"/>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18" name="下矢印吹き出し 117"/>
          <p:cNvSpPr/>
          <p:nvPr/>
        </p:nvSpPr>
        <p:spPr bwMode="auto">
          <a:xfrm>
            <a:off x="6863872" y="3409953"/>
            <a:ext cx="285749" cy="500063"/>
          </a:xfrm>
          <a:prstGeom prst="downArrowCallout">
            <a:avLst>
              <a:gd name="adj1" fmla="val 50000"/>
              <a:gd name="adj2" fmla="val 25000"/>
              <a:gd name="adj3" fmla="val 34143"/>
              <a:gd name="adj4" fmla="val 82116"/>
            </a:avLst>
          </a:prstGeom>
          <a:solidFill>
            <a:schemeClr val="bg1">
              <a:lumMod val="8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cxnSp>
        <p:nvCxnSpPr>
          <p:cNvPr id="119" name="直線コネクタ 118"/>
          <p:cNvCxnSpPr/>
          <p:nvPr/>
        </p:nvCxnSpPr>
        <p:spPr>
          <a:xfrm flipH="1" flipV="1">
            <a:off x="2043639" y="328020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flipH="1" flipV="1">
            <a:off x="3503572"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4673909" y="3263158"/>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flipH="1" flipV="1">
            <a:off x="6226335" y="3326976"/>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flipH="1" flipV="1">
            <a:off x="7006745" y="3254920"/>
            <a:ext cx="1" cy="15143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1" name="正方形/長方形 10"/>
          <p:cNvSpPr>
            <a:spLocks noChangeArrowheads="1"/>
          </p:cNvSpPr>
          <p:nvPr/>
        </p:nvSpPr>
        <p:spPr bwMode="auto">
          <a:xfrm>
            <a:off x="467544" y="3106390"/>
            <a:ext cx="6832724" cy="220586"/>
          </a:xfrm>
          <a:prstGeom prst="rect">
            <a:avLst/>
          </a:prstGeom>
          <a:solidFill>
            <a:schemeClr val="bg1">
              <a:lumMod val="85000"/>
            </a:schemeClr>
          </a:solidFill>
          <a:ln w="38100" algn="ctr">
            <a:noFill/>
            <a:round/>
            <a:headEnd/>
            <a:tailEnd/>
          </a:ln>
        </p:spPr>
        <p:txBody>
          <a:bodyPr anchor="ctr"/>
          <a:lstStyle/>
          <a:p>
            <a:pPr algn="ctr">
              <a:spcBef>
                <a:spcPct val="20000"/>
              </a:spcBef>
              <a:defRPr/>
            </a:pPr>
            <a:r>
              <a:rPr kumimoji="0" lang="ja-JP" altLang="en-US" sz="1400" dirty="0" smtClean="0">
                <a:solidFill>
                  <a:schemeClr val="bg1"/>
                </a:solidFill>
                <a:latin typeface="+mn-lt"/>
                <a:ea typeface="+mn-ea"/>
              </a:rPr>
              <a:t>ユニバーサル</a:t>
            </a:r>
            <a:r>
              <a:rPr kumimoji="0" lang="en-US" altLang="ja-JP" sz="1400" dirty="0" smtClean="0">
                <a:solidFill>
                  <a:schemeClr val="bg1"/>
                </a:solidFill>
                <a:latin typeface="+mn-lt"/>
                <a:ea typeface="+mn-ea"/>
              </a:rPr>
              <a:t>Windows</a:t>
            </a:r>
            <a:r>
              <a:rPr kumimoji="0" lang="ja-JP" altLang="en-US" sz="1400" dirty="0" smtClean="0">
                <a:solidFill>
                  <a:schemeClr val="bg1"/>
                </a:solidFill>
                <a:latin typeface="+mn-lt"/>
                <a:ea typeface="+mn-ea"/>
              </a:rPr>
              <a:t>アプリ</a:t>
            </a:r>
            <a:endParaRPr kumimoji="0" lang="ja-JP" altLang="en-US" sz="1400" dirty="0">
              <a:solidFill>
                <a:schemeClr val="bg1"/>
              </a:solidFill>
              <a:latin typeface="+mn-lt"/>
              <a:ea typeface="+mn-ea"/>
            </a:endParaRPr>
          </a:p>
        </p:txBody>
      </p:sp>
      <p:grpSp>
        <p:nvGrpSpPr>
          <p:cNvPr id="12" name="グループ化 11"/>
          <p:cNvGrpSpPr/>
          <p:nvPr/>
        </p:nvGrpSpPr>
        <p:grpSpPr>
          <a:xfrm>
            <a:off x="1672335" y="965880"/>
            <a:ext cx="6510356" cy="4521427"/>
            <a:chOff x="1672335" y="965880"/>
            <a:chExt cx="6510356" cy="4521427"/>
          </a:xfrm>
        </p:grpSpPr>
        <p:cxnSp>
          <p:nvCxnSpPr>
            <p:cNvPr id="80" name="直線コネクタ 79"/>
            <p:cNvCxnSpPr/>
            <p:nvPr/>
          </p:nvCxnSpPr>
          <p:spPr>
            <a:xfrm>
              <a:off x="2758775" y="5487307"/>
              <a:ext cx="541362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182691" y="983395"/>
              <a:ext cx="0" cy="4503912"/>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V="1">
              <a:off x="5867198" y="2962894"/>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4325432"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flipV="1">
              <a:off x="3134207" y="2954656"/>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1682626" y="2949697"/>
              <a:ext cx="0" cy="451696"/>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6050378" y="973347"/>
              <a:ext cx="0" cy="543469"/>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flipV="1">
              <a:off x="3933087" y="973347"/>
              <a:ext cx="0" cy="543470"/>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V="1">
              <a:off x="1682626" y="973347"/>
              <a:ext cx="0" cy="558608"/>
            </a:xfrm>
            <a:prstGeom prst="line">
              <a:avLst/>
            </a:prstGeom>
            <a:ln w="38100" cap="rnd">
              <a:solidFill>
                <a:schemeClr val="accent6">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1682626" y="965880"/>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1672335" y="2942562"/>
              <a:ext cx="6500065" cy="0"/>
            </a:xfrm>
            <a:prstGeom prst="line">
              <a:avLst/>
            </a:prstGeom>
            <a:ln w="381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29"/>
          <p:cNvSpPr>
            <a:spLocks noGrp="1"/>
          </p:cNvSpPr>
          <p:nvPr>
            <p:ph type="title"/>
          </p:nvPr>
        </p:nvSpPr>
        <p:spPr/>
        <p:txBody>
          <a:bodyPr/>
          <a:lstStyle/>
          <a:p>
            <a:r>
              <a:rPr kumimoji="1" lang="ja-JP" altLang="en-US" dirty="0" smtClean="0"/>
              <a:t>各社が目指すクライアントプラットフォーム</a:t>
            </a:r>
            <a:endParaRPr kumimoji="1" lang="ja-JP" altLang="en-US" dirty="0"/>
          </a:p>
        </p:txBody>
      </p:sp>
      <p:sp>
        <p:nvSpPr>
          <p:cNvPr id="125" name="下矢印吹き出し 124"/>
          <p:cNvSpPr/>
          <p:nvPr/>
        </p:nvSpPr>
        <p:spPr bwMode="auto">
          <a:xfrm>
            <a:off x="3780665"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6" name="下矢印吹き出し 125"/>
          <p:cNvSpPr/>
          <p:nvPr/>
        </p:nvSpPr>
        <p:spPr bwMode="auto">
          <a:xfrm>
            <a:off x="1540252"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27" name="下矢印吹き出し 126"/>
          <p:cNvSpPr/>
          <p:nvPr/>
        </p:nvSpPr>
        <p:spPr bwMode="auto">
          <a:xfrm>
            <a:off x="5907503" y="1531955"/>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0" name="下矢印吹き出し 129"/>
          <p:cNvSpPr/>
          <p:nvPr/>
        </p:nvSpPr>
        <p:spPr bwMode="auto">
          <a:xfrm>
            <a:off x="4178948"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1" name="下矢印吹き出し 130"/>
          <p:cNvSpPr/>
          <p:nvPr/>
        </p:nvSpPr>
        <p:spPr bwMode="auto">
          <a:xfrm>
            <a:off x="5728773" y="3414853"/>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2" name="下矢印吹き出し 131"/>
          <p:cNvSpPr/>
          <p:nvPr/>
        </p:nvSpPr>
        <p:spPr bwMode="auto">
          <a:xfrm>
            <a:off x="2992469"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33" name="下矢印吹き出し 132"/>
          <p:cNvSpPr/>
          <p:nvPr/>
        </p:nvSpPr>
        <p:spPr bwMode="auto">
          <a:xfrm>
            <a:off x="1540252" y="3409224"/>
            <a:ext cx="285749" cy="500063"/>
          </a:xfrm>
          <a:prstGeom prst="downArrowCallout">
            <a:avLst>
              <a:gd name="adj1" fmla="val 50000"/>
              <a:gd name="adj2" fmla="val 25000"/>
              <a:gd name="adj3" fmla="val 34143"/>
              <a:gd name="adj4" fmla="val 82116"/>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00" name="正方形/長方形 99"/>
          <p:cNvSpPr/>
          <p:nvPr/>
        </p:nvSpPr>
        <p:spPr>
          <a:xfrm>
            <a:off x="7376999" y="5074333"/>
            <a:ext cx="1736218" cy="7143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Web</a:t>
            </a:r>
            <a:r>
              <a:rPr kumimoji="1" lang="ja-JP" altLang="en-US" sz="1100" dirty="0" smtClean="0"/>
              <a:t>サービスなら、</a:t>
            </a:r>
            <a:r>
              <a:rPr kumimoji="1" lang="en-US" altLang="ja-JP" sz="1100" dirty="0" smtClean="0"/>
              <a:t>Web</a:t>
            </a:r>
            <a:r>
              <a:rPr kumimoji="1" lang="ja-JP" altLang="en-US" sz="1100" dirty="0" smtClean="0"/>
              <a:t>ブラウザさえあればあらゆるデバイスに対応可能</a:t>
            </a:r>
            <a:endParaRPr kumimoji="1" lang="ja-JP" altLang="en-US" sz="1100" dirty="0"/>
          </a:p>
        </p:txBody>
      </p:sp>
      <p:sp>
        <p:nvSpPr>
          <p:cNvPr id="2" name="テキスト ボックス 1"/>
          <p:cNvSpPr txBox="1"/>
          <p:nvPr/>
        </p:nvSpPr>
        <p:spPr>
          <a:xfrm>
            <a:off x="731064" y="1661479"/>
            <a:ext cx="809837" cy="230832"/>
          </a:xfrm>
          <a:prstGeom prst="rect">
            <a:avLst/>
          </a:prstGeom>
          <a:solidFill>
            <a:schemeClr val="bg1">
              <a:lumMod val="85000"/>
              <a:alpha val="50000"/>
            </a:schemeClr>
          </a:solidFill>
        </p:spPr>
        <p:txBody>
          <a:bodyPr wrap="none" rtlCol="0">
            <a:spAutoFit/>
          </a:bodyPr>
          <a:lstStyle/>
          <a:p>
            <a:pPr algn="ctr"/>
            <a:r>
              <a:rPr kumimoji="1" lang="en-US" altLang="ja-JP" sz="900" dirty="0" err="1" smtClean="0"/>
              <a:t>MacOS</a:t>
            </a:r>
            <a:r>
              <a:rPr kumimoji="1" lang="ja-JP" altLang="en-US" sz="900" dirty="0" smtClean="0"/>
              <a:t>アプリ</a:t>
            </a:r>
            <a:endParaRPr kumimoji="1" lang="ja-JP" altLang="en-US" sz="900" dirty="0"/>
          </a:p>
        </p:txBody>
      </p:sp>
      <p:sp>
        <p:nvSpPr>
          <p:cNvPr id="90" name="テキスト ボックス 89"/>
          <p:cNvSpPr txBox="1"/>
          <p:nvPr/>
        </p:nvSpPr>
        <p:spPr>
          <a:xfrm>
            <a:off x="3426074" y="1661479"/>
            <a:ext cx="63511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iOS</a:t>
            </a:r>
            <a:r>
              <a:rPr kumimoji="1" lang="ja-JP" altLang="en-US" sz="900" dirty="0" smtClean="0"/>
              <a:t>アプリ</a:t>
            </a:r>
            <a:endParaRPr kumimoji="1" lang="ja-JP" altLang="en-US" sz="900" dirty="0"/>
          </a:p>
        </p:txBody>
      </p:sp>
      <p:sp>
        <p:nvSpPr>
          <p:cNvPr id="108" name="テキスト ボックス 107"/>
          <p:cNvSpPr txBox="1"/>
          <p:nvPr/>
        </p:nvSpPr>
        <p:spPr>
          <a:xfrm>
            <a:off x="5570590" y="1661479"/>
            <a:ext cx="599844"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TV</a:t>
            </a:r>
            <a:r>
              <a:rPr kumimoji="1" lang="ja-JP" altLang="en-US" sz="900" dirty="0" smtClean="0"/>
              <a:t>アプリ</a:t>
            </a:r>
            <a:endParaRPr kumimoji="1" lang="ja-JP" altLang="en-US" sz="900" dirty="0"/>
          </a:p>
        </p:txBody>
      </p:sp>
      <p:sp>
        <p:nvSpPr>
          <p:cNvPr id="109" name="テキスト ボックス 108"/>
          <p:cNvSpPr txBox="1"/>
          <p:nvPr/>
        </p:nvSpPr>
        <p:spPr>
          <a:xfrm>
            <a:off x="677362" y="3544377"/>
            <a:ext cx="917239" cy="230832"/>
          </a:xfrm>
          <a:prstGeom prst="rect">
            <a:avLst/>
          </a:prstGeom>
          <a:solidFill>
            <a:schemeClr val="bg1">
              <a:lumMod val="85000"/>
              <a:alpha val="50000"/>
            </a:schemeClr>
          </a:solidFill>
        </p:spPr>
        <p:txBody>
          <a:bodyPr wrap="none" rtlCol="0">
            <a:spAutoFit/>
          </a:bodyPr>
          <a:lstStyle/>
          <a:p>
            <a:pPr algn="ctr"/>
            <a:r>
              <a:rPr lang="en-US" altLang="ja-JP" sz="900" dirty="0"/>
              <a:t>Windows</a:t>
            </a:r>
            <a:r>
              <a:rPr kumimoji="1" lang="ja-JP" altLang="en-US" sz="900" dirty="0" smtClean="0"/>
              <a:t>アプリ</a:t>
            </a:r>
            <a:endParaRPr kumimoji="1" lang="ja-JP" altLang="en-US" sz="900" dirty="0"/>
          </a:p>
        </p:txBody>
      </p:sp>
      <p:sp>
        <p:nvSpPr>
          <p:cNvPr id="110" name="テキスト ボックス 109"/>
          <p:cNvSpPr txBox="1"/>
          <p:nvPr/>
        </p:nvSpPr>
        <p:spPr>
          <a:xfrm>
            <a:off x="2653381" y="3538748"/>
            <a:ext cx="596638" cy="230832"/>
          </a:xfrm>
          <a:prstGeom prst="rect">
            <a:avLst/>
          </a:prstGeom>
          <a:solidFill>
            <a:schemeClr val="bg1">
              <a:lumMod val="85000"/>
              <a:alpha val="50000"/>
            </a:schemeClr>
          </a:solidFill>
        </p:spPr>
        <p:txBody>
          <a:bodyPr wrap="none" rtlCol="0">
            <a:spAutoFit/>
          </a:bodyPr>
          <a:lstStyle/>
          <a:p>
            <a:pPr algn="ctr"/>
            <a:r>
              <a:rPr lang="en-US" altLang="ja-JP" sz="900" dirty="0" smtClean="0"/>
              <a:t>RT</a:t>
            </a:r>
            <a:r>
              <a:rPr kumimoji="1" lang="ja-JP" altLang="en-US" sz="900" dirty="0" smtClean="0"/>
              <a:t>アプリ</a:t>
            </a:r>
            <a:endParaRPr kumimoji="1" lang="ja-JP" altLang="en-US" sz="900" dirty="0"/>
          </a:p>
        </p:txBody>
      </p:sp>
      <p:sp>
        <p:nvSpPr>
          <p:cNvPr id="111" name="テキスト ボックス 110"/>
          <p:cNvSpPr txBox="1"/>
          <p:nvPr/>
        </p:nvSpPr>
        <p:spPr>
          <a:xfrm>
            <a:off x="3828609" y="3538748"/>
            <a:ext cx="639920" cy="230832"/>
          </a:xfrm>
          <a:prstGeom prst="rect">
            <a:avLst/>
          </a:prstGeom>
          <a:solidFill>
            <a:schemeClr val="bg1">
              <a:lumMod val="85000"/>
              <a:alpha val="50000"/>
            </a:schemeClr>
          </a:solidFill>
        </p:spPr>
        <p:txBody>
          <a:bodyPr wrap="none" rtlCol="0">
            <a:spAutoFit/>
          </a:bodyPr>
          <a:lstStyle/>
          <a:p>
            <a:pPr algn="ctr"/>
            <a:r>
              <a:rPr kumimoji="1" lang="en-US" altLang="ja-JP" sz="900" dirty="0" smtClean="0"/>
              <a:t>WP</a:t>
            </a:r>
            <a:r>
              <a:rPr kumimoji="1" lang="ja-JP" altLang="en-US" sz="900" dirty="0" smtClean="0"/>
              <a:t>アプリ</a:t>
            </a:r>
            <a:endParaRPr kumimoji="1" lang="ja-JP" altLang="en-US" sz="900" dirty="0"/>
          </a:p>
        </p:txBody>
      </p:sp>
    </p:spTree>
    <p:extLst>
      <p:ext uri="{BB962C8B-B14F-4D97-AF65-F5344CB8AC3E}">
        <p14:creationId xmlns:p14="http://schemas.microsoft.com/office/powerpoint/2010/main" val="37510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0-#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fill="hold"/>
                                        <p:tgtEl>
                                          <p:spTgt spid="133"/>
                                        </p:tgtEl>
                                        <p:attrNameLst>
                                          <p:attrName>ppt_x</p:attrName>
                                        </p:attrNameLst>
                                      </p:cBhvr>
                                      <p:tavLst>
                                        <p:tav tm="0">
                                          <p:val>
                                            <p:strVal val="#ppt_x"/>
                                          </p:val>
                                        </p:tav>
                                        <p:tav tm="100000">
                                          <p:val>
                                            <p:strVal val="#ppt_x"/>
                                          </p:val>
                                        </p:tav>
                                      </p:tavLst>
                                    </p:anim>
                                    <p:anim calcmode="lin" valueType="num">
                                      <p:cBhvr additive="base">
                                        <p:cTn id="17" dur="500" fill="hold"/>
                                        <p:tgtEl>
                                          <p:spTgt spid="13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500" fill="hold"/>
                                        <p:tgtEl>
                                          <p:spTgt spid="132"/>
                                        </p:tgtEl>
                                        <p:attrNameLst>
                                          <p:attrName>ppt_x</p:attrName>
                                        </p:attrNameLst>
                                      </p:cBhvr>
                                      <p:tavLst>
                                        <p:tav tm="0">
                                          <p:val>
                                            <p:strVal val="#ppt_x"/>
                                          </p:val>
                                        </p:tav>
                                        <p:tav tm="100000">
                                          <p:val>
                                            <p:strVal val="#ppt_x"/>
                                          </p:val>
                                        </p:tav>
                                      </p:tavLst>
                                    </p:anim>
                                    <p:anim calcmode="lin" valueType="num">
                                      <p:cBhvr additive="base">
                                        <p:cTn id="21" dur="500" fill="hold"/>
                                        <p:tgtEl>
                                          <p:spTgt spid="132"/>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ppt_x"/>
                                          </p:val>
                                        </p:tav>
                                        <p:tav tm="100000">
                                          <p:val>
                                            <p:strVal val="#ppt_x"/>
                                          </p:val>
                                        </p:tav>
                                      </p:tavLst>
                                    </p:anim>
                                    <p:anim calcmode="lin" valueType="num">
                                      <p:cBhvr additive="base">
                                        <p:cTn id="25" dur="500" fill="hold"/>
                                        <p:tgtEl>
                                          <p:spTgt spid="13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31"/>
                                        </p:tgtEl>
                                        <p:attrNameLst>
                                          <p:attrName>style.visibility</p:attrName>
                                        </p:attrNameLst>
                                      </p:cBhvr>
                                      <p:to>
                                        <p:strVal val="visible"/>
                                      </p:to>
                                    </p:set>
                                    <p:anim calcmode="lin" valueType="num">
                                      <p:cBhvr additive="base">
                                        <p:cTn id="28" dur="500" fill="hold"/>
                                        <p:tgtEl>
                                          <p:spTgt spid="131"/>
                                        </p:tgtEl>
                                        <p:attrNameLst>
                                          <p:attrName>ppt_x</p:attrName>
                                        </p:attrNameLst>
                                      </p:cBhvr>
                                      <p:tavLst>
                                        <p:tav tm="0">
                                          <p:val>
                                            <p:strVal val="#ppt_x"/>
                                          </p:val>
                                        </p:tav>
                                        <p:tav tm="100000">
                                          <p:val>
                                            <p:strVal val="#ppt_x"/>
                                          </p:val>
                                        </p:tav>
                                      </p:tavLst>
                                    </p:anim>
                                    <p:anim calcmode="lin" valueType="num">
                                      <p:cBhvr additive="base">
                                        <p:cTn id="29" dur="500" fill="hold"/>
                                        <p:tgtEl>
                                          <p:spTgt spid="131"/>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additive="base">
                                        <p:cTn id="32" dur="500" fill="hold"/>
                                        <p:tgtEl>
                                          <p:spTgt spid="127"/>
                                        </p:tgtEl>
                                        <p:attrNameLst>
                                          <p:attrName>ppt_x</p:attrName>
                                        </p:attrNameLst>
                                      </p:cBhvr>
                                      <p:tavLst>
                                        <p:tav tm="0">
                                          <p:val>
                                            <p:strVal val="#ppt_x"/>
                                          </p:val>
                                        </p:tav>
                                        <p:tav tm="100000">
                                          <p:val>
                                            <p:strVal val="#ppt_x"/>
                                          </p:val>
                                        </p:tav>
                                      </p:tavLst>
                                    </p:anim>
                                    <p:anim calcmode="lin" valueType="num">
                                      <p:cBhvr additive="base">
                                        <p:cTn id="33" dur="500" fill="hold"/>
                                        <p:tgtEl>
                                          <p:spTgt spid="127"/>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 calcmode="lin" valueType="num">
                                      <p:cBhvr additive="base">
                                        <p:cTn id="36" dur="500" fill="hold"/>
                                        <p:tgtEl>
                                          <p:spTgt spid="125"/>
                                        </p:tgtEl>
                                        <p:attrNameLst>
                                          <p:attrName>ppt_x</p:attrName>
                                        </p:attrNameLst>
                                      </p:cBhvr>
                                      <p:tavLst>
                                        <p:tav tm="0">
                                          <p:val>
                                            <p:strVal val="#ppt_x"/>
                                          </p:val>
                                        </p:tav>
                                        <p:tav tm="100000">
                                          <p:val>
                                            <p:strVal val="#ppt_x"/>
                                          </p:val>
                                        </p:tav>
                                      </p:tavLst>
                                    </p:anim>
                                    <p:anim calcmode="lin" valueType="num">
                                      <p:cBhvr additive="base">
                                        <p:cTn id="37" dur="500" fill="hold"/>
                                        <p:tgtEl>
                                          <p:spTgt spid="125"/>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p:cTn id="41" dur="500" fill="hold"/>
                                        <p:tgtEl>
                                          <p:spTgt spid="100"/>
                                        </p:tgtEl>
                                        <p:attrNameLst>
                                          <p:attrName>ppt_w</p:attrName>
                                        </p:attrNameLst>
                                      </p:cBhvr>
                                      <p:tavLst>
                                        <p:tav tm="0">
                                          <p:val>
                                            <p:fltVal val="0"/>
                                          </p:val>
                                        </p:tav>
                                        <p:tav tm="100000">
                                          <p:val>
                                            <p:strVal val="#ppt_w"/>
                                          </p:val>
                                        </p:tav>
                                      </p:tavLst>
                                    </p:anim>
                                    <p:anim calcmode="lin" valueType="num">
                                      <p:cBhvr>
                                        <p:cTn id="42" dur="500" fill="hold"/>
                                        <p:tgtEl>
                                          <p:spTgt spid="100"/>
                                        </p:tgtEl>
                                        <p:attrNameLst>
                                          <p:attrName>ppt_h</p:attrName>
                                        </p:attrNameLst>
                                      </p:cBhvr>
                                      <p:tavLst>
                                        <p:tav tm="0">
                                          <p:val>
                                            <p:fltVal val="0"/>
                                          </p:val>
                                        </p:tav>
                                        <p:tav tm="100000">
                                          <p:val>
                                            <p:strVal val="#ppt_h"/>
                                          </p:val>
                                        </p:tav>
                                      </p:tavLst>
                                    </p:anim>
                                    <p:animEffect transition="in" filter="fade">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animBg="1"/>
      <p:bldP spid="127" grpId="0" animBg="1"/>
      <p:bldP spid="130" grpId="0" animBg="1"/>
      <p:bldP spid="131" grpId="0" animBg="1"/>
      <p:bldP spid="132" grpId="0" animBg="1"/>
      <p:bldP spid="133" grpId="0" animBg="1"/>
      <p:bldP spid="10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err="1" smtClean="0">
                <a:solidFill>
                  <a:srgbClr val="FFFFFF"/>
                </a:solidFill>
                <a:latin typeface="Arial"/>
                <a:ea typeface="HGP創英角ｺﾞｼｯｸUB" pitchFamily="50" charset="-128"/>
                <a:cs typeface="Arial"/>
              </a:rPr>
              <a:t>5G</a:t>
            </a:r>
            <a:endParaRPr lang="ja-JP" altLang="en-US" sz="2400" dirty="0" smtClean="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7390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a:stretch>
            <a:fillRect/>
          </a:stretch>
        </p:blipFill>
        <p:spPr>
          <a:xfrm>
            <a:off x="2962275" y="1290637"/>
            <a:ext cx="3219450" cy="4276725"/>
          </a:xfrm>
          <a:prstGeom prst="rect">
            <a:avLst/>
          </a:prstGeom>
        </p:spPr>
      </p:pic>
    </p:spTree>
    <p:extLst>
      <p:ext uri="{BB962C8B-B14F-4D97-AF65-F5344CB8AC3E}">
        <p14:creationId xmlns:p14="http://schemas.microsoft.com/office/powerpoint/2010/main" val="15802342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これからの移動体通信への要求</a:t>
            </a:r>
            <a:endParaRPr kumimoji="1" lang="ja-JP" altLang="en-US" dirty="0"/>
          </a:p>
        </p:txBody>
      </p:sp>
      <p:sp>
        <p:nvSpPr>
          <p:cNvPr id="4" name="角丸四角形 3"/>
          <p:cNvSpPr/>
          <p:nvPr/>
        </p:nvSpPr>
        <p:spPr>
          <a:xfrm>
            <a:off x="457200"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全てが無線で繋がる</a:t>
            </a:r>
          </a:p>
        </p:txBody>
      </p:sp>
      <p:sp>
        <p:nvSpPr>
          <p:cNvPr id="5" name="角丸四角形 4"/>
          <p:cNvSpPr/>
          <p:nvPr/>
        </p:nvSpPr>
        <p:spPr>
          <a:xfrm>
            <a:off x="4625317" y="1173105"/>
            <a:ext cx="4015717" cy="806447"/>
          </a:xfrm>
          <a:prstGeom prst="round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サービスの多様化・高度化</a:t>
            </a:r>
          </a:p>
        </p:txBody>
      </p:sp>
      <p:sp>
        <p:nvSpPr>
          <p:cNvPr id="6" name="角丸四角形 5"/>
          <p:cNvSpPr/>
          <p:nvPr/>
        </p:nvSpPr>
        <p:spPr>
          <a:xfrm>
            <a:off x="457200"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Internet of Things</a:t>
            </a:r>
            <a:endParaRPr kumimoji="1" lang="ja-JP" altLang="en-US" sz="2400" dirty="0" smtClean="0">
              <a:solidFill>
                <a:srgbClr val="FFFFFF"/>
              </a:solidFill>
              <a:latin typeface="+mj-lt"/>
              <a:ea typeface="+mj-ea"/>
              <a:cs typeface="ＭＳ Ｐゴシック"/>
            </a:endParaRPr>
          </a:p>
        </p:txBody>
      </p:sp>
      <p:sp>
        <p:nvSpPr>
          <p:cNvPr id="7" name="角丸四角形 6"/>
          <p:cNvSpPr/>
          <p:nvPr/>
        </p:nvSpPr>
        <p:spPr>
          <a:xfrm>
            <a:off x="4625317" y="2153168"/>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4K/8K Video Streaming</a:t>
            </a:r>
            <a:endParaRPr kumimoji="1" lang="ja-JP" altLang="en-US" sz="2400" dirty="0" smtClean="0">
              <a:solidFill>
                <a:srgbClr val="FFFFFF"/>
              </a:solidFill>
              <a:latin typeface="+mj-lt"/>
              <a:ea typeface="+mj-ea"/>
              <a:cs typeface="ＭＳ Ｐゴシック"/>
            </a:endParaRPr>
          </a:p>
        </p:txBody>
      </p:sp>
      <p:sp>
        <p:nvSpPr>
          <p:cNvPr id="8" name="角丸四角形 7"/>
          <p:cNvSpPr/>
          <p:nvPr/>
        </p:nvSpPr>
        <p:spPr>
          <a:xfrm>
            <a:off x="457200"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Machine to Machine</a:t>
            </a:r>
            <a:endParaRPr kumimoji="1" lang="ja-JP" altLang="en-US" sz="2400" dirty="0" smtClean="0">
              <a:solidFill>
                <a:srgbClr val="FFFFFF"/>
              </a:solidFill>
              <a:latin typeface="+mj-lt"/>
              <a:ea typeface="+mj-ea"/>
              <a:cs typeface="ＭＳ Ｐゴシック"/>
            </a:endParaRPr>
          </a:p>
        </p:txBody>
      </p:sp>
      <p:sp>
        <p:nvSpPr>
          <p:cNvPr id="9" name="角丸四角形 8"/>
          <p:cNvSpPr/>
          <p:nvPr/>
        </p:nvSpPr>
        <p:spPr>
          <a:xfrm>
            <a:off x="4625317" y="3133231"/>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SNS/UGM/UGC</a:t>
            </a:r>
            <a:endParaRPr kumimoji="1" lang="ja-JP" altLang="en-US" sz="2400" dirty="0" smtClean="0">
              <a:solidFill>
                <a:srgbClr val="FFFFFF"/>
              </a:solidFill>
              <a:latin typeface="+mj-lt"/>
              <a:ea typeface="+mj-ea"/>
              <a:cs typeface="ＭＳ Ｐゴシック"/>
            </a:endParaRPr>
          </a:p>
        </p:txBody>
      </p:sp>
      <p:sp>
        <p:nvSpPr>
          <p:cNvPr id="10" name="角丸四角形 9"/>
          <p:cNvSpPr/>
          <p:nvPr/>
        </p:nvSpPr>
        <p:spPr>
          <a:xfrm>
            <a:off x="457200"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Wearable/Health</a:t>
            </a:r>
            <a:endParaRPr kumimoji="1" lang="ja-JP" altLang="en-US" sz="2400" dirty="0" smtClean="0">
              <a:solidFill>
                <a:srgbClr val="FFFFFF"/>
              </a:solidFill>
              <a:latin typeface="+mj-lt"/>
              <a:ea typeface="+mj-ea"/>
              <a:cs typeface="ＭＳ Ｐゴシック"/>
            </a:endParaRPr>
          </a:p>
        </p:txBody>
      </p:sp>
      <p:sp>
        <p:nvSpPr>
          <p:cNvPr id="11" name="角丸四角形 10"/>
          <p:cNvSpPr/>
          <p:nvPr/>
        </p:nvSpPr>
        <p:spPr>
          <a:xfrm>
            <a:off x="4625317" y="4113294"/>
            <a:ext cx="4015717" cy="80644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j-lt"/>
                <a:ea typeface="+mj-ea"/>
                <a:cs typeface="ＭＳ Ｐゴシック"/>
              </a:rPr>
              <a:t>AR/VR</a:t>
            </a:r>
            <a:endParaRPr kumimoji="1" lang="ja-JP" altLang="en-US" sz="2400" dirty="0" smtClean="0">
              <a:solidFill>
                <a:srgbClr val="FFFFFF"/>
              </a:solidFill>
              <a:latin typeface="+mj-lt"/>
              <a:ea typeface="+mj-ea"/>
              <a:cs typeface="ＭＳ Ｐゴシック"/>
            </a:endParaRPr>
          </a:p>
        </p:txBody>
      </p:sp>
      <p:sp>
        <p:nvSpPr>
          <p:cNvPr id="12" name="角丸四角形 11"/>
          <p:cNvSpPr/>
          <p:nvPr/>
        </p:nvSpPr>
        <p:spPr>
          <a:xfrm>
            <a:off x="457200"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大量のデバイスを接続</a:t>
            </a:r>
          </a:p>
        </p:txBody>
      </p:sp>
      <p:sp>
        <p:nvSpPr>
          <p:cNvPr id="13" name="角丸四角形 12"/>
          <p:cNvSpPr/>
          <p:nvPr/>
        </p:nvSpPr>
        <p:spPr>
          <a:xfrm>
            <a:off x="4625317" y="5093357"/>
            <a:ext cx="4015717" cy="1280754"/>
          </a:xfrm>
          <a:prstGeom prst="roundRect">
            <a:avLst>
              <a:gd name="adj" fmla="val 9208"/>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j-lt"/>
                <a:ea typeface="+mj-ea"/>
                <a:cs typeface="ＭＳ Ｐゴシック"/>
              </a:rPr>
              <a:t>トラフィックの増大</a:t>
            </a:r>
            <a:endParaRPr kumimoji="1" lang="en-US" altLang="ja-JP" sz="2400" dirty="0" smtClean="0">
              <a:solidFill>
                <a:srgbClr val="FFFFFF"/>
              </a:solidFill>
              <a:latin typeface="+mj-lt"/>
              <a:ea typeface="+mj-ea"/>
              <a:cs typeface="ＭＳ Ｐゴシック"/>
            </a:endParaRPr>
          </a:p>
          <a:p>
            <a:pPr algn="ctr"/>
            <a:r>
              <a:rPr kumimoji="1" lang="ja-JP" altLang="en-US" sz="2400" dirty="0" smtClean="0">
                <a:solidFill>
                  <a:srgbClr val="FFFFFF"/>
                </a:solidFill>
                <a:latin typeface="+mj-lt"/>
                <a:ea typeface="+mj-ea"/>
                <a:cs typeface="ＭＳ Ｐゴシック"/>
              </a:rPr>
              <a:t>高レスポンス</a:t>
            </a:r>
          </a:p>
        </p:txBody>
      </p:sp>
    </p:spTree>
    <p:extLst>
      <p:ext uri="{BB962C8B-B14F-4D97-AF65-F5344CB8AC3E}">
        <p14:creationId xmlns:p14="http://schemas.microsoft.com/office/powerpoint/2010/main" val="35098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データ伝送速度の高速化の歴史</a:t>
            </a:r>
            <a:endParaRPr kumimoji="1" lang="ja-JP" altLang="en-US" dirty="0"/>
          </a:p>
        </p:txBody>
      </p:sp>
      <p:cxnSp>
        <p:nvCxnSpPr>
          <p:cNvPr id="10" name="直線矢印コネクタ 9"/>
          <p:cNvCxnSpPr/>
          <p:nvPr/>
        </p:nvCxnSpPr>
        <p:spPr>
          <a:xfrm>
            <a:off x="764275" y="5581936"/>
            <a:ext cx="786111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flipV="1">
            <a:off x="764275" y="1351130"/>
            <a:ext cx="0" cy="4230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611188" y="5718987"/>
            <a:ext cx="1556836" cy="646331"/>
          </a:xfrm>
          <a:prstGeom prst="rect">
            <a:avLst/>
          </a:prstGeom>
          <a:noFill/>
        </p:spPr>
        <p:txBody>
          <a:bodyPr wrap="none" rtlCol="0">
            <a:spAutoFit/>
          </a:bodyPr>
          <a:lstStyle/>
          <a:p>
            <a:pPr algn="ctr"/>
            <a:r>
              <a:rPr kumimoji="1" lang="en-US" altLang="ja-JP" dirty="0" smtClean="0">
                <a:solidFill>
                  <a:schemeClr val="tx2"/>
                </a:solidFill>
              </a:rPr>
              <a:t>1981</a:t>
            </a:r>
          </a:p>
          <a:p>
            <a:pPr algn="ctr"/>
            <a:r>
              <a:rPr kumimoji="1" lang="en-US" altLang="ja-JP" dirty="0" smtClean="0">
                <a:solidFill>
                  <a:schemeClr val="tx2"/>
                </a:solidFill>
              </a:rPr>
              <a:t>1G (analog)</a:t>
            </a:r>
          </a:p>
        </p:txBody>
      </p:sp>
      <p:sp>
        <p:nvSpPr>
          <p:cNvPr id="14" name="テキスト ボックス 13"/>
          <p:cNvSpPr txBox="1"/>
          <p:nvPr/>
        </p:nvSpPr>
        <p:spPr>
          <a:xfrm>
            <a:off x="2323111" y="5718987"/>
            <a:ext cx="1438214" cy="646331"/>
          </a:xfrm>
          <a:prstGeom prst="rect">
            <a:avLst/>
          </a:prstGeom>
          <a:noFill/>
        </p:spPr>
        <p:txBody>
          <a:bodyPr wrap="none" rtlCol="0">
            <a:spAutoFit/>
          </a:bodyPr>
          <a:lstStyle/>
          <a:p>
            <a:pPr algn="ctr"/>
            <a:r>
              <a:rPr kumimoji="1" lang="en-US" altLang="ja-JP" dirty="0" smtClean="0">
                <a:solidFill>
                  <a:schemeClr val="tx2"/>
                </a:solidFill>
              </a:rPr>
              <a:t>1992</a:t>
            </a:r>
          </a:p>
          <a:p>
            <a:pPr algn="ctr"/>
            <a:r>
              <a:rPr kumimoji="1" lang="en-US" altLang="ja-JP" dirty="0" smtClean="0">
                <a:solidFill>
                  <a:schemeClr val="tx2"/>
                </a:solidFill>
              </a:rPr>
              <a:t>2G (digital)</a:t>
            </a:r>
          </a:p>
        </p:txBody>
      </p:sp>
      <p:sp>
        <p:nvSpPr>
          <p:cNvPr id="15" name="テキスト ボックス 14"/>
          <p:cNvSpPr txBox="1"/>
          <p:nvPr/>
        </p:nvSpPr>
        <p:spPr>
          <a:xfrm>
            <a:off x="4346015" y="5718987"/>
            <a:ext cx="697627" cy="646331"/>
          </a:xfrm>
          <a:prstGeom prst="rect">
            <a:avLst/>
          </a:prstGeom>
          <a:noFill/>
        </p:spPr>
        <p:txBody>
          <a:bodyPr wrap="none" rtlCol="0">
            <a:spAutoFit/>
          </a:bodyPr>
          <a:lstStyle/>
          <a:p>
            <a:pPr algn="ctr"/>
            <a:r>
              <a:rPr kumimoji="1" lang="en-US" altLang="ja-JP" dirty="0" smtClean="0">
                <a:solidFill>
                  <a:schemeClr val="tx2"/>
                </a:solidFill>
              </a:rPr>
              <a:t>2001</a:t>
            </a:r>
          </a:p>
          <a:p>
            <a:pPr algn="ctr"/>
            <a:r>
              <a:rPr kumimoji="1" lang="en-US" altLang="ja-JP" dirty="0" smtClean="0">
                <a:solidFill>
                  <a:schemeClr val="tx2"/>
                </a:solidFill>
              </a:rPr>
              <a:t>3G</a:t>
            </a:r>
          </a:p>
        </p:txBody>
      </p:sp>
      <p:sp>
        <p:nvSpPr>
          <p:cNvPr id="16" name="テキスト ボックス 15"/>
          <p:cNvSpPr txBox="1"/>
          <p:nvPr/>
        </p:nvSpPr>
        <p:spPr>
          <a:xfrm>
            <a:off x="5998627" y="5718987"/>
            <a:ext cx="697627" cy="646331"/>
          </a:xfrm>
          <a:prstGeom prst="rect">
            <a:avLst/>
          </a:prstGeom>
          <a:noFill/>
        </p:spPr>
        <p:txBody>
          <a:bodyPr wrap="none" rtlCol="0">
            <a:spAutoFit/>
          </a:bodyPr>
          <a:lstStyle/>
          <a:p>
            <a:pPr algn="ctr"/>
            <a:r>
              <a:rPr kumimoji="1" lang="en-US" altLang="ja-JP" dirty="0" smtClean="0">
                <a:solidFill>
                  <a:schemeClr val="tx2"/>
                </a:solidFill>
              </a:rPr>
              <a:t>2010</a:t>
            </a:r>
          </a:p>
          <a:p>
            <a:pPr algn="ctr"/>
            <a:r>
              <a:rPr kumimoji="1" lang="en-US" altLang="ja-JP" dirty="0" smtClean="0">
                <a:solidFill>
                  <a:schemeClr val="tx2"/>
                </a:solidFill>
              </a:rPr>
              <a:t>4G</a:t>
            </a:r>
          </a:p>
        </p:txBody>
      </p:sp>
      <p:sp>
        <p:nvSpPr>
          <p:cNvPr id="17" name="テキスト ボックス 16"/>
          <p:cNvSpPr txBox="1"/>
          <p:nvPr/>
        </p:nvSpPr>
        <p:spPr>
          <a:xfrm>
            <a:off x="7651239" y="5718987"/>
            <a:ext cx="697627" cy="646331"/>
          </a:xfrm>
          <a:prstGeom prst="rect">
            <a:avLst/>
          </a:prstGeom>
          <a:noFill/>
        </p:spPr>
        <p:txBody>
          <a:bodyPr wrap="none" rtlCol="0">
            <a:spAutoFit/>
          </a:bodyPr>
          <a:lstStyle/>
          <a:p>
            <a:pPr algn="ctr"/>
            <a:r>
              <a:rPr kumimoji="1" lang="en-US" altLang="ja-JP" dirty="0" smtClean="0">
                <a:solidFill>
                  <a:schemeClr val="tx2"/>
                </a:solidFill>
              </a:rPr>
              <a:t>2020</a:t>
            </a:r>
          </a:p>
          <a:p>
            <a:pPr algn="ctr"/>
            <a:r>
              <a:rPr kumimoji="1" lang="en-US" altLang="ja-JP" dirty="0" smtClean="0">
                <a:solidFill>
                  <a:schemeClr val="tx2"/>
                </a:solidFill>
              </a:rPr>
              <a:t>5G</a:t>
            </a:r>
          </a:p>
        </p:txBody>
      </p:sp>
      <p:sp>
        <p:nvSpPr>
          <p:cNvPr id="18" name="上下矢印 17"/>
          <p:cNvSpPr/>
          <p:nvPr/>
        </p:nvSpPr>
        <p:spPr>
          <a:xfrm>
            <a:off x="7708947" y="1255595"/>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cxnSp>
        <p:nvCxnSpPr>
          <p:cNvPr id="20" name="直線コネクタ 19"/>
          <p:cNvCxnSpPr/>
          <p:nvPr/>
        </p:nvCxnSpPr>
        <p:spPr>
          <a:xfrm>
            <a:off x="764275" y="211540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764275" y="3266364"/>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764275" y="4467367"/>
            <a:ext cx="786111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155140" y="1961515"/>
            <a:ext cx="514885" cy="369332"/>
          </a:xfrm>
          <a:prstGeom prst="rect">
            <a:avLst/>
          </a:prstGeom>
          <a:noFill/>
        </p:spPr>
        <p:txBody>
          <a:bodyPr wrap="none" rtlCol="0">
            <a:spAutoFit/>
          </a:bodyPr>
          <a:lstStyle/>
          <a:p>
            <a:pPr algn="ctr"/>
            <a:r>
              <a:rPr kumimoji="1" lang="en-US" altLang="ja-JP" dirty="0" smtClean="0">
                <a:solidFill>
                  <a:schemeClr val="tx2"/>
                </a:solidFill>
              </a:rPr>
              <a:t>1G</a:t>
            </a:r>
          </a:p>
        </p:txBody>
      </p:sp>
      <p:sp>
        <p:nvSpPr>
          <p:cNvPr id="24" name="テキスト ボックス 23"/>
          <p:cNvSpPr txBox="1"/>
          <p:nvPr/>
        </p:nvSpPr>
        <p:spPr>
          <a:xfrm>
            <a:off x="24177" y="3112475"/>
            <a:ext cx="780983" cy="369332"/>
          </a:xfrm>
          <a:prstGeom prst="rect">
            <a:avLst/>
          </a:prstGeom>
          <a:noFill/>
        </p:spPr>
        <p:txBody>
          <a:bodyPr wrap="none" rtlCol="0">
            <a:spAutoFit/>
          </a:bodyPr>
          <a:lstStyle/>
          <a:p>
            <a:pPr algn="ctr"/>
            <a:r>
              <a:rPr kumimoji="1" lang="en-US" altLang="ja-JP" dirty="0" smtClean="0">
                <a:solidFill>
                  <a:schemeClr val="tx2"/>
                </a:solidFill>
              </a:rPr>
              <a:t>100M</a:t>
            </a:r>
          </a:p>
        </p:txBody>
      </p:sp>
      <p:sp>
        <p:nvSpPr>
          <p:cNvPr id="25" name="テキスト ボックス 24"/>
          <p:cNvSpPr txBox="1"/>
          <p:nvPr/>
        </p:nvSpPr>
        <p:spPr>
          <a:xfrm>
            <a:off x="88297" y="4313478"/>
            <a:ext cx="652743" cy="369332"/>
          </a:xfrm>
          <a:prstGeom prst="rect">
            <a:avLst/>
          </a:prstGeom>
          <a:noFill/>
        </p:spPr>
        <p:txBody>
          <a:bodyPr wrap="none" rtlCol="0">
            <a:spAutoFit/>
          </a:bodyPr>
          <a:lstStyle/>
          <a:p>
            <a:pPr algn="ctr"/>
            <a:r>
              <a:rPr kumimoji="1" lang="en-US" altLang="ja-JP" dirty="0" smtClean="0">
                <a:solidFill>
                  <a:schemeClr val="tx2"/>
                </a:solidFill>
              </a:rPr>
              <a:t>10M</a:t>
            </a:r>
          </a:p>
        </p:txBody>
      </p:sp>
      <p:sp>
        <p:nvSpPr>
          <p:cNvPr id="26" name="上下矢印 25"/>
          <p:cNvSpPr/>
          <p:nvPr/>
        </p:nvSpPr>
        <p:spPr>
          <a:xfrm>
            <a:off x="2751112" y="5336275"/>
            <a:ext cx="582211" cy="175906"/>
          </a:xfrm>
          <a:prstGeom prst="upDownArrow">
            <a:avLst>
              <a:gd name="adj1" fmla="val 50000"/>
              <a:gd name="adj2" fmla="val 21871"/>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28" name="上下矢印 27"/>
          <p:cNvSpPr/>
          <p:nvPr/>
        </p:nvSpPr>
        <p:spPr>
          <a:xfrm>
            <a:off x="6061074" y="2856930"/>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grpSp>
        <p:nvGrpSpPr>
          <p:cNvPr id="36" name="グループ化 35"/>
          <p:cNvGrpSpPr/>
          <p:nvPr/>
        </p:nvGrpSpPr>
        <p:grpSpPr>
          <a:xfrm>
            <a:off x="4231390" y="1665027"/>
            <a:ext cx="2847116" cy="2665290"/>
            <a:chOff x="4231390" y="1665027"/>
            <a:chExt cx="2847116" cy="2665290"/>
          </a:xfrm>
        </p:grpSpPr>
        <p:cxnSp>
          <p:nvCxnSpPr>
            <p:cNvPr id="30" name="直線コネクタ 29"/>
            <p:cNvCxnSpPr/>
            <p:nvPr/>
          </p:nvCxnSpPr>
          <p:spPr>
            <a:xfrm flipV="1">
              <a:off x="4231390" y="3920884"/>
              <a:ext cx="812252" cy="409433"/>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5043642" y="2984703"/>
              <a:ext cx="1017432" cy="936182"/>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V="1">
              <a:off x="6061074" y="1665027"/>
              <a:ext cx="1017432" cy="1316606"/>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7" name="上下矢印 26"/>
          <p:cNvSpPr/>
          <p:nvPr/>
        </p:nvSpPr>
        <p:spPr>
          <a:xfrm>
            <a:off x="4403723" y="4057934"/>
            <a:ext cx="582211" cy="81886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800" dirty="0" smtClean="0">
              <a:solidFill>
                <a:srgbClr val="FFFFFF"/>
              </a:solidFill>
              <a:latin typeface="+mj-lt"/>
              <a:ea typeface="+mj-ea"/>
              <a:cs typeface="ＭＳ Ｐゴシック"/>
            </a:endParaRPr>
          </a:p>
        </p:txBody>
      </p:sp>
      <p:sp>
        <p:nvSpPr>
          <p:cNvPr id="37" name="テキスト ボックス 36"/>
          <p:cNvSpPr txBox="1"/>
          <p:nvPr/>
        </p:nvSpPr>
        <p:spPr>
          <a:xfrm>
            <a:off x="6085188" y="1579215"/>
            <a:ext cx="611066" cy="369332"/>
          </a:xfrm>
          <a:prstGeom prst="rect">
            <a:avLst/>
          </a:prstGeom>
          <a:noFill/>
        </p:spPr>
        <p:txBody>
          <a:bodyPr wrap="none" rtlCol="0">
            <a:spAutoFit/>
          </a:bodyPr>
          <a:lstStyle/>
          <a:p>
            <a:pPr algn="ctr"/>
            <a:r>
              <a:rPr kumimoji="1" lang="en-US" altLang="ja-JP" dirty="0" err="1" smtClean="0">
                <a:solidFill>
                  <a:schemeClr val="accent3"/>
                </a:solidFill>
              </a:rPr>
              <a:t>WiFi</a:t>
            </a:r>
            <a:endParaRPr kumimoji="1" lang="en-US" altLang="ja-JP" dirty="0" smtClean="0">
              <a:solidFill>
                <a:schemeClr val="accent3"/>
              </a:solidFill>
            </a:endParaRPr>
          </a:p>
        </p:txBody>
      </p:sp>
    </p:spTree>
    <p:extLst>
      <p:ext uri="{BB962C8B-B14F-4D97-AF65-F5344CB8AC3E}">
        <p14:creationId xmlns:p14="http://schemas.microsoft.com/office/powerpoint/2010/main" val="58040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Horizontal)">
                                      <p:cBhvr>
                                        <p:cTn id="7" dur="500"/>
                                        <p:tgtEl>
                                          <p:spTgt spid="2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outHorizontal)">
                                      <p:cBhvr>
                                        <p:cTn id="11" dur="500"/>
                                        <p:tgtEl>
                                          <p:spTgt spid="27"/>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Horizontal)">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28" grpId="0" animBg="1"/>
      <p:bldP spid="27" grpId="0" animBg="1"/>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5G</a:t>
            </a:r>
            <a:r>
              <a:rPr kumimoji="1" lang="ja-JP" altLang="en-US" dirty="0" smtClean="0"/>
              <a:t>の要件 </a:t>
            </a:r>
            <a:r>
              <a:rPr kumimoji="1" lang="en-US" altLang="ja-JP" dirty="0" smtClean="0"/>
              <a:t>(</a:t>
            </a:r>
            <a:r>
              <a:rPr lang="ja-JP" altLang="en-US" dirty="0"/>
              <a:t>ドコモ</a:t>
            </a:r>
            <a:r>
              <a:rPr lang="en-US" altLang="ja-JP" dirty="0"/>
              <a:t>5G</a:t>
            </a:r>
            <a:r>
              <a:rPr lang="ja-JP" altLang="en-US" dirty="0"/>
              <a:t>ホワイトペーパー</a:t>
            </a:r>
            <a:r>
              <a:rPr lang="ja-JP" altLang="en-US" dirty="0" smtClean="0"/>
              <a:t>より</a:t>
            </a:r>
            <a:r>
              <a:rPr kumimoji="1" lang="en-US" altLang="ja-JP" dirty="0" smtClean="0"/>
              <a:t>)</a:t>
            </a:r>
            <a:endParaRPr kumimoji="1" lang="ja-JP" altLang="en-US" dirty="0"/>
          </a:p>
        </p:txBody>
      </p:sp>
      <p:graphicFrame>
        <p:nvGraphicFramePr>
          <p:cNvPr id="4" name="図表 3"/>
          <p:cNvGraphicFramePr/>
          <p:nvPr>
            <p:extLst/>
          </p:nvPr>
        </p:nvGraphicFramePr>
        <p:xfrm>
          <a:off x="-31199" y="980439"/>
          <a:ext cx="7853680" cy="5235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4724976" y="1339702"/>
            <a:ext cx="2243470" cy="646331"/>
          </a:xfrm>
          <a:prstGeom prst="rect">
            <a:avLst/>
          </a:prstGeom>
          <a:noFill/>
        </p:spPr>
        <p:txBody>
          <a:bodyPr wrap="square" rtlCol="0">
            <a:spAutoFit/>
          </a:bodyPr>
          <a:lstStyle/>
          <a:p>
            <a:r>
              <a:rPr kumimoji="1" lang="ja-JP" altLang="en-US" dirty="0" smtClean="0"/>
              <a:t>単位面積当たり</a:t>
            </a:r>
            <a:r>
              <a:rPr kumimoji="1" lang="en-US" altLang="ja-JP" dirty="0" smtClean="0"/>
              <a:t>1,000</a:t>
            </a:r>
            <a:r>
              <a:rPr kumimoji="1" lang="ja-JP" altLang="en-US" dirty="0" smtClean="0"/>
              <a:t>倍の大容量</a:t>
            </a:r>
            <a:endParaRPr kumimoji="1" lang="ja-JP" altLang="en-US" dirty="0"/>
          </a:p>
        </p:txBody>
      </p:sp>
      <p:sp>
        <p:nvSpPr>
          <p:cNvPr id="6" name="テキスト ボックス 5"/>
          <p:cNvSpPr txBox="1"/>
          <p:nvPr/>
        </p:nvSpPr>
        <p:spPr>
          <a:xfrm>
            <a:off x="6700746" y="2720966"/>
            <a:ext cx="2243470" cy="923330"/>
          </a:xfrm>
          <a:prstGeom prst="rect">
            <a:avLst/>
          </a:prstGeom>
          <a:noFill/>
        </p:spPr>
        <p:txBody>
          <a:bodyPr wrap="square" rtlCol="0">
            <a:spAutoFit/>
          </a:bodyPr>
          <a:lstStyle/>
          <a:p>
            <a:r>
              <a:rPr kumimoji="1" lang="en-US" altLang="ja-JP" dirty="0" smtClean="0"/>
              <a:t>LTE</a:t>
            </a:r>
            <a:r>
              <a:rPr kumimoji="1" lang="ja-JP" altLang="en-US" dirty="0" smtClean="0"/>
              <a:t>の</a:t>
            </a:r>
            <a:r>
              <a:rPr kumimoji="1" lang="en-US" altLang="ja-JP" dirty="0" smtClean="0"/>
              <a:t>100</a:t>
            </a:r>
            <a:r>
              <a:rPr kumimoji="1" lang="ja-JP" altLang="en-US" dirty="0" smtClean="0"/>
              <a:t>倍程度のユーザー体感データ伝送速度</a:t>
            </a:r>
            <a:endParaRPr kumimoji="1" lang="ja-JP" altLang="en-US" dirty="0"/>
          </a:p>
        </p:txBody>
      </p:sp>
      <p:sp>
        <p:nvSpPr>
          <p:cNvPr id="7" name="テキスト ボックス 6"/>
          <p:cNvSpPr txBox="1"/>
          <p:nvPr/>
        </p:nvSpPr>
        <p:spPr>
          <a:xfrm>
            <a:off x="363086" y="5189656"/>
            <a:ext cx="1465703" cy="646331"/>
          </a:xfrm>
          <a:prstGeom prst="rect">
            <a:avLst/>
          </a:prstGeom>
          <a:noFill/>
        </p:spPr>
        <p:txBody>
          <a:bodyPr wrap="square" rtlCol="0">
            <a:spAutoFit/>
          </a:bodyPr>
          <a:lstStyle/>
          <a:p>
            <a:pPr algn="r"/>
            <a:r>
              <a:rPr kumimoji="1" lang="en-US" altLang="ja-JP" dirty="0" smtClean="0"/>
              <a:t>1ms</a:t>
            </a:r>
            <a:r>
              <a:rPr kumimoji="1" lang="ja-JP" altLang="en-US" dirty="0" smtClean="0"/>
              <a:t>以下の低遅延時間</a:t>
            </a:r>
            <a:endParaRPr kumimoji="1" lang="ja-JP" altLang="en-US" dirty="0"/>
          </a:p>
        </p:txBody>
      </p:sp>
      <p:sp>
        <p:nvSpPr>
          <p:cNvPr id="8" name="テキスト ボックス 7"/>
          <p:cNvSpPr txBox="1"/>
          <p:nvPr/>
        </p:nvSpPr>
        <p:spPr>
          <a:xfrm>
            <a:off x="6092682" y="5189656"/>
            <a:ext cx="2243470" cy="646331"/>
          </a:xfrm>
          <a:prstGeom prst="rect">
            <a:avLst/>
          </a:prstGeom>
          <a:noFill/>
        </p:spPr>
        <p:txBody>
          <a:bodyPr wrap="square" rtlCol="0">
            <a:spAutoFit/>
          </a:bodyPr>
          <a:lstStyle/>
          <a:p>
            <a:r>
              <a:rPr kumimoji="1" lang="en-US" altLang="ja-JP" dirty="0" smtClean="0"/>
              <a:t>LTE</a:t>
            </a:r>
            <a:r>
              <a:rPr kumimoji="1" lang="ja-JP" altLang="en-US" dirty="0" smtClean="0"/>
              <a:t>の</a:t>
            </a:r>
            <a:r>
              <a:rPr kumimoji="1" lang="en-US" altLang="ja-JP" dirty="0" smtClean="0"/>
              <a:t>100</a:t>
            </a:r>
            <a:r>
              <a:rPr kumimoji="1" lang="ja-JP" altLang="en-US" dirty="0" smtClean="0"/>
              <a:t>倍以上の同時接続数</a:t>
            </a:r>
            <a:endParaRPr kumimoji="1" lang="ja-JP" altLang="en-US" dirty="0"/>
          </a:p>
        </p:txBody>
      </p:sp>
    </p:spTree>
    <p:extLst>
      <p:ext uri="{BB962C8B-B14F-4D97-AF65-F5344CB8AC3E}">
        <p14:creationId xmlns:p14="http://schemas.microsoft.com/office/powerpoint/2010/main" val="19557232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角丸四角形 65"/>
          <p:cNvSpPr/>
          <p:nvPr/>
        </p:nvSpPr>
        <p:spPr>
          <a:xfrm>
            <a:off x="4815279" y="1771207"/>
            <a:ext cx="3896179" cy="1936189"/>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149" name="片側の 2 つの角を切り取った四角形 148"/>
          <p:cNvSpPr/>
          <p:nvPr/>
        </p:nvSpPr>
        <p:spPr>
          <a:xfrm>
            <a:off x="6464300" y="4929818"/>
            <a:ext cx="1274724" cy="1222258"/>
          </a:xfrm>
          <a:prstGeom prst="snip2SameRect">
            <a:avLst>
              <a:gd name="adj1" fmla="val 0"/>
              <a:gd name="adj2" fmla="val 0"/>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0" name="片側の 2 つの角を切り取った四角形 149"/>
          <p:cNvSpPr/>
          <p:nvPr/>
        </p:nvSpPr>
        <p:spPr>
          <a:xfrm>
            <a:off x="4990768" y="4909202"/>
            <a:ext cx="754746" cy="1222258"/>
          </a:xfrm>
          <a:prstGeom prst="snip2SameRect">
            <a:avLst>
              <a:gd name="adj1" fmla="val 50000"/>
              <a:gd name="adj2" fmla="val 0"/>
            </a:avLst>
          </a:prstGeom>
          <a:solidFill>
            <a:schemeClr val="accent6">
              <a:lumMod val="50000"/>
              <a:alpha val="47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0" name="片側の 2 つの角を切り取った四角形 139"/>
          <p:cNvSpPr/>
          <p:nvPr/>
        </p:nvSpPr>
        <p:spPr>
          <a:xfrm flipV="1">
            <a:off x="5936030" y="5869310"/>
            <a:ext cx="378647" cy="282765"/>
          </a:xfrm>
          <a:prstGeom prst="snip2Same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1" name="右大かっこ 140"/>
          <p:cNvSpPr/>
          <p:nvPr/>
        </p:nvSpPr>
        <p:spPr>
          <a:xfrm>
            <a:off x="6321090" y="5934491"/>
            <a:ext cx="103436" cy="130365"/>
          </a:xfrm>
          <a:prstGeom prst="rightBracket">
            <a:avLst/>
          </a:prstGeom>
          <a:solidFill>
            <a:schemeClr val="bg1">
              <a:lumMod val="65000"/>
            </a:scheme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latin typeface="メイリオ"/>
              <a:ea typeface="メイリオ"/>
              <a:cs typeface="メイリオ"/>
            </a:endParaRPr>
          </a:p>
        </p:txBody>
      </p:sp>
      <p:sp>
        <p:nvSpPr>
          <p:cNvPr id="4" name="正方形/長方形 3"/>
          <p:cNvSpPr/>
          <p:nvPr/>
        </p:nvSpPr>
        <p:spPr>
          <a:xfrm>
            <a:off x="345488" y="3637570"/>
            <a:ext cx="3911600" cy="2526818"/>
          </a:xfrm>
          <a:prstGeom prst="rect">
            <a:avLst/>
          </a:prstGeom>
          <a:solidFill>
            <a:srgbClr val="0000FF">
              <a:alpha val="3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メイリオ"/>
              <a:ea typeface="メイリオ"/>
              <a:cs typeface="メイリオ"/>
            </a:endParaRPr>
          </a:p>
        </p:txBody>
      </p:sp>
      <p:sp>
        <p:nvSpPr>
          <p:cNvPr id="2" name="タイトル 1"/>
          <p:cNvSpPr>
            <a:spLocks noGrp="1"/>
          </p:cNvSpPr>
          <p:nvPr>
            <p:ph type="title"/>
          </p:nvPr>
        </p:nvSpPr>
        <p:spPr/>
        <p:txBody>
          <a:bodyPr/>
          <a:lstStyle/>
          <a:p>
            <a:r>
              <a:rPr kumimoji="1" lang="ja-JP" altLang="en-US" dirty="0" smtClean="0"/>
              <a:t>未来のオフィス・インフラ</a:t>
            </a:r>
            <a:endParaRPr kumimoji="1" lang="ja-JP" altLang="en-US" dirty="0"/>
          </a:p>
        </p:txBody>
      </p:sp>
      <p:grpSp>
        <p:nvGrpSpPr>
          <p:cNvPr id="5" name="図形グループ 4"/>
          <p:cNvGrpSpPr/>
          <p:nvPr/>
        </p:nvGrpSpPr>
        <p:grpSpPr>
          <a:xfrm>
            <a:off x="7900325" y="5132501"/>
            <a:ext cx="452632" cy="369857"/>
            <a:chOff x="-62676" y="3965594"/>
            <a:chExt cx="679541" cy="593816"/>
          </a:xfrm>
        </p:grpSpPr>
        <p:sp>
          <p:nvSpPr>
            <p:cNvPr id="6" name="角丸四角形 5"/>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7" name="図 6"/>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8" name="図形グループ 7"/>
          <p:cNvGrpSpPr/>
          <p:nvPr/>
        </p:nvGrpSpPr>
        <p:grpSpPr>
          <a:xfrm>
            <a:off x="8371579" y="5103192"/>
            <a:ext cx="237248" cy="390909"/>
            <a:chOff x="1140657" y="4229811"/>
            <a:chExt cx="341289" cy="550466"/>
          </a:xfrm>
        </p:grpSpPr>
        <p:sp>
          <p:nvSpPr>
            <p:cNvPr id="9" name="角丸四角形 8"/>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0" name="図 9"/>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11" name="図形グループ 10"/>
          <p:cNvGrpSpPr/>
          <p:nvPr/>
        </p:nvGrpSpPr>
        <p:grpSpPr>
          <a:xfrm>
            <a:off x="5103991" y="5076029"/>
            <a:ext cx="517785" cy="587435"/>
            <a:chOff x="2667295" y="1059799"/>
            <a:chExt cx="681672" cy="722281"/>
          </a:xfrm>
        </p:grpSpPr>
        <p:sp>
          <p:nvSpPr>
            <p:cNvPr id="12" name="角丸四角形 11"/>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3" name="図 12"/>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 name="図形グループ 13"/>
          <p:cNvGrpSpPr/>
          <p:nvPr/>
        </p:nvGrpSpPr>
        <p:grpSpPr>
          <a:xfrm>
            <a:off x="4825258" y="4241576"/>
            <a:ext cx="517785" cy="587435"/>
            <a:chOff x="2667295" y="1059799"/>
            <a:chExt cx="681672" cy="722281"/>
          </a:xfrm>
        </p:grpSpPr>
        <p:sp>
          <p:nvSpPr>
            <p:cNvPr id="15" name="角丸四角形 14"/>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6" name="図 15"/>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32" name="図形グループ 31"/>
          <p:cNvGrpSpPr/>
          <p:nvPr/>
        </p:nvGrpSpPr>
        <p:grpSpPr>
          <a:xfrm>
            <a:off x="8268920" y="4256443"/>
            <a:ext cx="452632" cy="369857"/>
            <a:chOff x="-62676" y="3965594"/>
            <a:chExt cx="679541" cy="593816"/>
          </a:xfrm>
        </p:grpSpPr>
        <p:sp>
          <p:nvSpPr>
            <p:cNvPr id="33" name="角丸四角形 32"/>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35" name="図形グループ 34"/>
          <p:cNvGrpSpPr/>
          <p:nvPr/>
        </p:nvGrpSpPr>
        <p:grpSpPr>
          <a:xfrm>
            <a:off x="5298122" y="5305958"/>
            <a:ext cx="265954" cy="577851"/>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38" name="図形グループ 37"/>
          <p:cNvGrpSpPr/>
          <p:nvPr/>
        </p:nvGrpSpPr>
        <p:grpSpPr>
          <a:xfrm>
            <a:off x="4914294" y="4459422"/>
            <a:ext cx="265954" cy="577851"/>
            <a:chOff x="1946324" y="4125162"/>
            <a:chExt cx="969964" cy="2007872"/>
          </a:xfrm>
        </p:grpSpPr>
        <p:sp>
          <p:nvSpPr>
            <p:cNvPr id="39" name="円/楕円 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0" name="フローチャート: 論理積ゲート 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4" name="図形グループ 43"/>
          <p:cNvGrpSpPr/>
          <p:nvPr/>
        </p:nvGrpSpPr>
        <p:grpSpPr>
          <a:xfrm>
            <a:off x="8443873" y="4442239"/>
            <a:ext cx="265954" cy="57785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47" name="図形グループ 46"/>
          <p:cNvGrpSpPr/>
          <p:nvPr/>
        </p:nvGrpSpPr>
        <p:grpSpPr>
          <a:xfrm>
            <a:off x="7939688" y="5317431"/>
            <a:ext cx="265954" cy="577850"/>
            <a:chOff x="1946324" y="4125162"/>
            <a:chExt cx="969964" cy="2007867"/>
          </a:xfrm>
        </p:grpSpPr>
        <p:sp>
          <p:nvSpPr>
            <p:cNvPr id="48" name="円/楕円 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49" name="フローチャート: 論理積ゲート 48"/>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50" name="図形グループ 49"/>
          <p:cNvGrpSpPr/>
          <p:nvPr/>
        </p:nvGrpSpPr>
        <p:grpSpPr>
          <a:xfrm>
            <a:off x="8309461" y="5321038"/>
            <a:ext cx="265954" cy="577851"/>
            <a:chOff x="1946324" y="4125162"/>
            <a:chExt cx="969964" cy="2007872"/>
          </a:xfrm>
        </p:grpSpPr>
        <p:sp>
          <p:nvSpPr>
            <p:cNvPr id="51" name="円/楕円 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52" name="フローチャート: 論理積ゲート 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3" name="図形グループ 142"/>
          <p:cNvGrpSpPr/>
          <p:nvPr/>
        </p:nvGrpSpPr>
        <p:grpSpPr>
          <a:xfrm>
            <a:off x="6560122" y="5076029"/>
            <a:ext cx="517785" cy="587435"/>
            <a:chOff x="2667295" y="1059799"/>
            <a:chExt cx="681672" cy="722281"/>
          </a:xfrm>
        </p:grpSpPr>
        <p:sp>
          <p:nvSpPr>
            <p:cNvPr id="144" name="角丸四角形 14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5" name="図 14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6" name="図形グループ 145"/>
          <p:cNvGrpSpPr/>
          <p:nvPr/>
        </p:nvGrpSpPr>
        <p:grpSpPr>
          <a:xfrm>
            <a:off x="6741553" y="5305958"/>
            <a:ext cx="265954" cy="577851"/>
            <a:chOff x="1946324" y="4125162"/>
            <a:chExt cx="969964" cy="2007872"/>
          </a:xfrm>
        </p:grpSpPr>
        <p:sp>
          <p:nvSpPr>
            <p:cNvPr id="147" name="円/楕円 1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8" name="フローチャート: 論理積ゲート 1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1" name="図形グループ 150"/>
          <p:cNvGrpSpPr/>
          <p:nvPr/>
        </p:nvGrpSpPr>
        <p:grpSpPr>
          <a:xfrm>
            <a:off x="5807719" y="5121029"/>
            <a:ext cx="452632" cy="369857"/>
            <a:chOff x="-62676" y="3965594"/>
            <a:chExt cx="679541" cy="593816"/>
          </a:xfrm>
        </p:grpSpPr>
        <p:sp>
          <p:nvSpPr>
            <p:cNvPr id="152" name="角丸四角形 151"/>
            <p:cNvSpPr/>
            <p:nvPr/>
          </p:nvSpPr>
          <p:spPr>
            <a:xfrm>
              <a:off x="-37276" y="4051300"/>
              <a:ext cx="627392" cy="489060"/>
            </a:xfrm>
            <a:prstGeom prst="roundRect">
              <a:avLst/>
            </a:prstGeom>
            <a:solidFill>
              <a:srgbClr val="FFFF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pic>
          <p:nvPicPr>
            <p:cNvPr id="153" name="図 152"/>
            <p:cNvPicPr>
              <a:picLocks noChangeAspect="1"/>
            </p:cNvPicPr>
            <p:nvPr/>
          </p:nvPicPr>
          <p:blipFill>
            <a:blip r:embed="rId3">
              <a:clrChange>
                <a:clrFrom>
                  <a:srgbClr val="FFFFFF"/>
                </a:clrFrom>
                <a:clrTo>
                  <a:srgbClr val="FFFFFF">
                    <a:alpha val="0"/>
                  </a:srgbClr>
                </a:clrTo>
              </a:clrChange>
            </a:blip>
            <a:stretch>
              <a:fillRect/>
            </a:stretch>
          </p:blipFill>
          <p:spPr>
            <a:xfrm>
              <a:off x="-62676" y="3965594"/>
              <a:ext cx="679541" cy="593816"/>
            </a:xfrm>
            <a:prstGeom prst="rect">
              <a:avLst/>
            </a:prstGeom>
          </p:spPr>
        </p:pic>
      </p:grpSp>
      <p:grpSp>
        <p:nvGrpSpPr>
          <p:cNvPr id="154" name="図形グループ 153"/>
          <p:cNvGrpSpPr/>
          <p:nvPr/>
        </p:nvGrpSpPr>
        <p:grpSpPr>
          <a:xfrm>
            <a:off x="5847082" y="5305959"/>
            <a:ext cx="265954" cy="577850"/>
            <a:chOff x="1946324" y="4125162"/>
            <a:chExt cx="969964" cy="2007867"/>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6" name="フローチャート: 論理積ゲート 155"/>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58" name="テキスト ボックス 157"/>
          <p:cNvSpPr txBox="1"/>
          <p:nvPr/>
        </p:nvSpPr>
        <p:spPr>
          <a:xfrm>
            <a:off x="4990768" y="5887389"/>
            <a:ext cx="754746"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自宅</a:t>
            </a:r>
            <a:endParaRPr kumimoji="1" lang="ja-JP" altLang="en-US" sz="1200" dirty="0">
              <a:solidFill>
                <a:schemeClr val="bg1"/>
              </a:solidFill>
              <a:latin typeface="メイリオ"/>
              <a:ea typeface="メイリオ"/>
              <a:cs typeface="メイリオ"/>
            </a:endParaRPr>
          </a:p>
        </p:txBody>
      </p:sp>
      <p:sp>
        <p:nvSpPr>
          <p:cNvPr id="159" name="テキスト ボックス 158"/>
          <p:cNvSpPr txBox="1"/>
          <p:nvPr/>
        </p:nvSpPr>
        <p:spPr>
          <a:xfrm>
            <a:off x="5669780" y="5887389"/>
            <a:ext cx="754746" cy="276999"/>
          </a:xfrm>
          <a:prstGeom prst="rect">
            <a:avLst/>
          </a:prstGeom>
          <a:noFill/>
        </p:spPr>
        <p:txBody>
          <a:bodyPr wrap="square" rtlCol="0">
            <a:spAutoFit/>
          </a:bodyPr>
          <a:lstStyle/>
          <a:p>
            <a:pPr algn="ctr"/>
            <a:r>
              <a:rPr kumimoji="1" lang="ja-JP" altLang="en-US" sz="1200" dirty="0" smtClean="0">
                <a:solidFill>
                  <a:schemeClr val="tx1">
                    <a:lumMod val="95000"/>
                    <a:lumOff val="5000"/>
                  </a:schemeClr>
                </a:solidFill>
                <a:latin typeface="メイリオ"/>
                <a:ea typeface="メイリオ"/>
                <a:cs typeface="メイリオ"/>
              </a:rPr>
              <a:t>カフェ</a:t>
            </a:r>
            <a:endParaRPr kumimoji="1" lang="ja-JP" altLang="en-US" sz="1200" dirty="0">
              <a:solidFill>
                <a:schemeClr val="tx1">
                  <a:lumMod val="95000"/>
                  <a:lumOff val="5000"/>
                </a:schemeClr>
              </a:solidFill>
              <a:latin typeface="メイリオ"/>
              <a:ea typeface="メイリオ"/>
              <a:cs typeface="メイリオ"/>
            </a:endParaRPr>
          </a:p>
        </p:txBody>
      </p:sp>
      <p:sp>
        <p:nvSpPr>
          <p:cNvPr id="160" name="テキスト ボックス 159"/>
          <p:cNvSpPr txBox="1"/>
          <p:nvPr/>
        </p:nvSpPr>
        <p:spPr>
          <a:xfrm>
            <a:off x="6464300" y="5887389"/>
            <a:ext cx="1274724" cy="276999"/>
          </a:xfrm>
          <a:prstGeom prst="rect">
            <a:avLst/>
          </a:prstGeom>
          <a:noFill/>
        </p:spPr>
        <p:txBody>
          <a:bodyPr wrap="square" rtlCol="0">
            <a:spAutoFit/>
          </a:bodyPr>
          <a:lstStyle/>
          <a:p>
            <a:pPr algn="ctr"/>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66" name="正方形/長方形 165"/>
          <p:cNvSpPr/>
          <p:nvPr/>
        </p:nvSpPr>
        <p:spPr>
          <a:xfrm>
            <a:off x="6223035" y="2269428"/>
            <a:ext cx="1112146" cy="61103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solidFill>
                  <a:srgbClr val="FFFFFF"/>
                </a:solidFill>
                <a:latin typeface="メイリオ"/>
                <a:ea typeface="メイリオ"/>
                <a:cs typeface="メイリオ"/>
              </a:rPr>
              <a:t>仮想</a:t>
            </a:r>
            <a:endParaRPr lang="en-US" altLang="ja-JP" sz="1000" dirty="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データセンター</a:t>
            </a:r>
            <a:endParaRPr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a:t>
            </a:r>
            <a:r>
              <a:rPr lang="en-US" altLang="ja-JP" sz="800" dirty="0" smtClean="0">
                <a:solidFill>
                  <a:srgbClr val="FFFFFF"/>
                </a:solidFill>
                <a:latin typeface="メイリオ"/>
                <a:ea typeface="メイリオ"/>
                <a:cs typeface="メイリオ"/>
              </a:rPr>
              <a:t>NPO</a:t>
            </a:r>
            <a:r>
              <a:rPr lang="ja-JP" altLang="en-US" sz="800" dirty="0" smtClean="0">
                <a:solidFill>
                  <a:srgbClr val="FFFFFF"/>
                </a:solidFill>
                <a:latin typeface="メイリオ"/>
                <a:ea typeface="メイリオ"/>
                <a:cs typeface="メイリオ"/>
              </a:rPr>
              <a:t>やコミュニティ）</a:t>
            </a:r>
            <a:endParaRPr lang="en-US" altLang="ja-JP" sz="800" dirty="0">
              <a:solidFill>
                <a:srgbClr val="FFFFFF"/>
              </a:solidFill>
              <a:latin typeface="メイリオ"/>
              <a:ea typeface="メイリオ"/>
              <a:cs typeface="メイリオ"/>
            </a:endParaRPr>
          </a:p>
        </p:txBody>
      </p:sp>
      <p:sp>
        <p:nvSpPr>
          <p:cNvPr id="170" name="テキスト ボックス 169"/>
          <p:cNvSpPr txBox="1"/>
          <p:nvPr/>
        </p:nvSpPr>
        <p:spPr>
          <a:xfrm>
            <a:off x="379103" y="1115795"/>
            <a:ext cx="3877985" cy="461665"/>
          </a:xfrm>
          <a:prstGeom prst="rect">
            <a:avLst/>
          </a:prstGeom>
          <a:noFill/>
        </p:spPr>
        <p:txBody>
          <a:bodyPr wrap="none" rtlCol="0">
            <a:spAutoFit/>
          </a:bodyPr>
          <a:lstStyle/>
          <a:p>
            <a:pPr algn="ctr"/>
            <a:r>
              <a:rPr kumimoji="1" lang="ja-JP" altLang="en-US" sz="2400" dirty="0" smtClean="0">
                <a:solidFill>
                  <a:schemeClr val="tx1">
                    <a:lumMod val="50000"/>
                    <a:lumOff val="50000"/>
                  </a:schemeClr>
                </a:solidFill>
                <a:latin typeface="メイリオ"/>
                <a:ea typeface="メイリオ"/>
                <a:cs typeface="メイリオ"/>
              </a:rPr>
              <a:t>従来のオフィス・インフラ</a:t>
            </a:r>
            <a:endParaRPr kumimoji="1" lang="ja-JP" altLang="en-US" sz="2400" dirty="0">
              <a:solidFill>
                <a:schemeClr val="tx1">
                  <a:lumMod val="50000"/>
                  <a:lumOff val="50000"/>
                </a:schemeClr>
              </a:solidFill>
              <a:latin typeface="メイリオ"/>
              <a:ea typeface="メイリオ"/>
              <a:cs typeface="メイリオ"/>
            </a:endParaRPr>
          </a:p>
        </p:txBody>
      </p:sp>
      <p:sp>
        <p:nvSpPr>
          <p:cNvPr id="171" name="テキスト ボックス 170"/>
          <p:cNvSpPr txBox="1"/>
          <p:nvPr/>
        </p:nvSpPr>
        <p:spPr>
          <a:xfrm>
            <a:off x="4833473" y="1115795"/>
            <a:ext cx="3877985" cy="461665"/>
          </a:xfrm>
          <a:prstGeom prst="rect">
            <a:avLst/>
          </a:prstGeom>
          <a:noFill/>
        </p:spPr>
        <p:txBody>
          <a:bodyPr wrap="none" rtlCol="0">
            <a:spAutoFit/>
          </a:bodyPr>
          <a:lstStyle/>
          <a:p>
            <a:pPr algn="ctr"/>
            <a:r>
              <a:rPr kumimoji="1" lang="ja-JP" altLang="en-US" sz="2400" dirty="0" smtClean="0">
                <a:solidFill>
                  <a:srgbClr val="0000FF"/>
                </a:solidFill>
                <a:latin typeface="メイリオ"/>
                <a:ea typeface="メイリオ"/>
                <a:cs typeface="メイリオ"/>
              </a:rPr>
              <a:t>新しいオフィス・インフラ</a:t>
            </a:r>
            <a:endParaRPr kumimoji="1" lang="ja-JP" altLang="en-US" sz="2400" dirty="0">
              <a:solidFill>
                <a:srgbClr val="0000FF"/>
              </a:solidFill>
              <a:latin typeface="メイリオ"/>
              <a:ea typeface="メイリオ"/>
              <a:cs typeface="メイリオ"/>
            </a:endParaRPr>
          </a:p>
        </p:txBody>
      </p:sp>
      <p:grpSp>
        <p:nvGrpSpPr>
          <p:cNvPr id="172" name="図形グループ 171"/>
          <p:cNvGrpSpPr/>
          <p:nvPr/>
        </p:nvGrpSpPr>
        <p:grpSpPr>
          <a:xfrm>
            <a:off x="7101036" y="5083956"/>
            <a:ext cx="517785" cy="587435"/>
            <a:chOff x="2667295" y="1059799"/>
            <a:chExt cx="681672" cy="722281"/>
          </a:xfrm>
        </p:grpSpPr>
        <p:sp>
          <p:nvSpPr>
            <p:cNvPr id="173" name="角丸四角形 17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74" name="図 17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75" name="図形グループ 174"/>
          <p:cNvGrpSpPr/>
          <p:nvPr/>
        </p:nvGrpSpPr>
        <p:grpSpPr>
          <a:xfrm>
            <a:off x="7190072" y="5301802"/>
            <a:ext cx="265954" cy="577851"/>
            <a:chOff x="1946324" y="4125162"/>
            <a:chExt cx="969964" cy="2007872"/>
          </a:xfrm>
        </p:grpSpPr>
        <p:sp>
          <p:nvSpPr>
            <p:cNvPr id="176" name="円/楕円 1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7" name="フローチャート: 論理積ゲート 1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137" name="太陽 136"/>
          <p:cNvSpPr/>
          <p:nvPr/>
        </p:nvSpPr>
        <p:spPr>
          <a:xfrm>
            <a:off x="8315738" y="5700246"/>
            <a:ext cx="471978" cy="464892"/>
          </a:xfrm>
          <a:prstGeom prst="sun">
            <a:avLst/>
          </a:prstGeom>
          <a:solidFill>
            <a:srgbClr val="FFFF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1" name="テキスト ボックス 160"/>
          <p:cNvSpPr txBox="1"/>
          <p:nvPr/>
        </p:nvSpPr>
        <p:spPr>
          <a:xfrm>
            <a:off x="7774800" y="5898890"/>
            <a:ext cx="754746" cy="276999"/>
          </a:xfrm>
          <a:prstGeom prst="rect">
            <a:avLst/>
          </a:prstGeom>
          <a:noFill/>
        </p:spPr>
        <p:txBody>
          <a:bodyPr wrap="square" rtlCol="0">
            <a:spAutoFit/>
          </a:bodyPr>
          <a:lstStyle/>
          <a:p>
            <a:pPr algn="ctr"/>
            <a:r>
              <a:rPr kumimoji="1" lang="ja-JP" altLang="en-US" sz="1200" dirty="0" smtClean="0">
                <a:solidFill>
                  <a:srgbClr val="0000FF"/>
                </a:solidFill>
                <a:latin typeface="メイリオ"/>
                <a:ea typeface="メイリオ"/>
                <a:cs typeface="メイリオ"/>
              </a:rPr>
              <a:t>外出先</a:t>
            </a:r>
            <a:endParaRPr kumimoji="1" lang="ja-JP" altLang="en-US" sz="1200" dirty="0">
              <a:solidFill>
                <a:srgbClr val="0000FF"/>
              </a:solidFill>
              <a:latin typeface="メイリオ"/>
              <a:ea typeface="メイリオ"/>
              <a:cs typeface="メイリオ"/>
            </a:endParaRPr>
          </a:p>
        </p:txBody>
      </p:sp>
      <p:pic>
        <p:nvPicPr>
          <p:cNvPr id="157" name="図 156" descr="radio-45967_6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492" y="3941549"/>
            <a:ext cx="811580" cy="908061"/>
          </a:xfrm>
          <a:prstGeom prst="rect">
            <a:avLst/>
          </a:prstGeom>
        </p:spPr>
      </p:pic>
      <p:sp>
        <p:nvSpPr>
          <p:cNvPr id="17" name="テキスト ボックス 16"/>
          <p:cNvSpPr txBox="1"/>
          <p:nvPr/>
        </p:nvSpPr>
        <p:spPr>
          <a:xfrm>
            <a:off x="5847082" y="3713633"/>
            <a:ext cx="1881081" cy="369332"/>
          </a:xfrm>
          <a:prstGeom prst="rect">
            <a:avLst/>
          </a:prstGeom>
          <a:noFill/>
        </p:spPr>
        <p:txBody>
          <a:bodyPr wrap="none" rtlCol="0">
            <a:spAutoFit/>
          </a:bodyPr>
          <a:lstStyle/>
          <a:p>
            <a:r>
              <a:rPr lang="en-US" altLang="ja-JP" dirty="0" smtClean="0">
                <a:solidFill>
                  <a:srgbClr val="0000FF"/>
                </a:solidFill>
                <a:latin typeface="メイリオ"/>
                <a:ea typeface="メイリオ"/>
                <a:cs typeface="メイリオ"/>
              </a:rPr>
              <a:t>5G</a:t>
            </a:r>
            <a:r>
              <a:rPr lang="ja-JP" altLang="en-US" dirty="0" smtClean="0">
                <a:solidFill>
                  <a:srgbClr val="0000FF"/>
                </a:solidFill>
                <a:latin typeface="メイリオ"/>
                <a:ea typeface="メイリオ"/>
                <a:cs typeface="メイリオ"/>
              </a:rPr>
              <a:t>ネットワーク</a:t>
            </a:r>
            <a:endParaRPr kumimoji="1" lang="ja-JP" altLang="en-US" dirty="0">
              <a:solidFill>
                <a:srgbClr val="0000FF"/>
              </a:solidFill>
              <a:latin typeface="メイリオ"/>
              <a:ea typeface="メイリオ"/>
              <a:cs typeface="メイリオ"/>
            </a:endParaRPr>
          </a:p>
        </p:txBody>
      </p:sp>
      <p:sp>
        <p:nvSpPr>
          <p:cNvPr id="179" name="正方形/長方形 178"/>
          <p:cNvSpPr/>
          <p:nvPr/>
        </p:nvSpPr>
        <p:spPr>
          <a:xfrm>
            <a:off x="5009170" y="2269428"/>
            <a:ext cx="1112146" cy="611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仮想</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データセンター</a:t>
            </a:r>
            <a:endParaRPr kumimoji="1" lang="en-US" altLang="ja-JP" sz="10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（所属する企業）</a:t>
            </a:r>
            <a:endParaRPr kumimoji="1" lang="en-US" altLang="ja-JP" sz="800" dirty="0" smtClean="0">
              <a:solidFill>
                <a:srgbClr val="FFFFFF"/>
              </a:solidFill>
              <a:latin typeface="メイリオ"/>
              <a:ea typeface="メイリオ"/>
              <a:cs typeface="メイリオ"/>
            </a:endParaRPr>
          </a:p>
        </p:txBody>
      </p:sp>
      <p:sp>
        <p:nvSpPr>
          <p:cNvPr id="184" name="正方形/長方形 183"/>
          <p:cNvSpPr/>
          <p:nvPr/>
        </p:nvSpPr>
        <p:spPr>
          <a:xfrm>
            <a:off x="7426799" y="2269428"/>
            <a:ext cx="1112146" cy="611033"/>
          </a:xfrm>
          <a:prstGeom prst="rect">
            <a:avLst/>
          </a:prstGeom>
          <a:solidFill>
            <a:srgbClr val="E46C0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185" name="正方形/長方形 184"/>
          <p:cNvSpPr/>
          <p:nvPr/>
        </p:nvSpPr>
        <p:spPr>
          <a:xfrm>
            <a:off x="5000889" y="2964476"/>
            <a:ext cx="3575372" cy="580387"/>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a:solidFill>
                  <a:srgbClr val="FFFFFF"/>
                </a:solidFill>
                <a:latin typeface="メイリオ"/>
                <a:ea typeface="メイリオ"/>
                <a:cs typeface="メイリオ"/>
              </a:rPr>
              <a:t> </a:t>
            </a:r>
            <a:r>
              <a:rPr kumimoji="1" lang="ja-JP" altLang="en-US" sz="1400" dirty="0" smtClean="0">
                <a:solidFill>
                  <a:srgbClr val="FFFFFF"/>
                </a:solidFill>
                <a:latin typeface="メイリオ"/>
                <a:ea typeface="メイリオ"/>
                <a:cs typeface="メイリオ"/>
              </a:rPr>
              <a:t>パーソナル・デスクトップ</a:t>
            </a:r>
            <a:endParaRPr kumimoji="1" lang="en-US" altLang="ja-JP" sz="1400" dirty="0" smtClean="0">
              <a:solidFill>
                <a:srgbClr val="FFFFFF"/>
              </a:solidFill>
              <a:latin typeface="メイリオ"/>
              <a:ea typeface="メイリオ"/>
              <a:cs typeface="メイリオ"/>
            </a:endParaRPr>
          </a:p>
        </p:txBody>
      </p:sp>
      <p:sp>
        <p:nvSpPr>
          <p:cNvPr id="186" name="円柱 185"/>
          <p:cNvSpPr/>
          <p:nvPr/>
        </p:nvSpPr>
        <p:spPr>
          <a:xfrm>
            <a:off x="7426799" y="3017791"/>
            <a:ext cx="1093443" cy="456574"/>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パーソナル</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199" name="図形グループ 198"/>
          <p:cNvGrpSpPr/>
          <p:nvPr/>
        </p:nvGrpSpPr>
        <p:grpSpPr>
          <a:xfrm>
            <a:off x="1223822" y="5032403"/>
            <a:ext cx="517785" cy="587435"/>
            <a:chOff x="2667295" y="1059799"/>
            <a:chExt cx="681672" cy="722281"/>
          </a:xfrm>
        </p:grpSpPr>
        <p:sp>
          <p:nvSpPr>
            <p:cNvPr id="200" name="角丸四角形 199"/>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1" name="図 200"/>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2" name="図形グループ 201"/>
          <p:cNvGrpSpPr/>
          <p:nvPr/>
        </p:nvGrpSpPr>
        <p:grpSpPr>
          <a:xfrm>
            <a:off x="1405253" y="5262332"/>
            <a:ext cx="265954" cy="577851"/>
            <a:chOff x="1946324" y="4125162"/>
            <a:chExt cx="969964" cy="2007872"/>
          </a:xfrm>
        </p:grpSpPr>
        <p:sp>
          <p:nvSpPr>
            <p:cNvPr id="203" name="円/楕円 2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04" name="フローチャート: 論理積ゲート 2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205" name="図形グループ 204"/>
          <p:cNvGrpSpPr/>
          <p:nvPr/>
        </p:nvGrpSpPr>
        <p:grpSpPr>
          <a:xfrm>
            <a:off x="1764736" y="5040330"/>
            <a:ext cx="517785" cy="587435"/>
            <a:chOff x="2667295" y="1059799"/>
            <a:chExt cx="681672" cy="722281"/>
          </a:xfrm>
        </p:grpSpPr>
        <p:sp>
          <p:nvSpPr>
            <p:cNvPr id="206" name="角丸四角形 205"/>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07" name="図 206"/>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08" name="図形グループ 207"/>
          <p:cNvGrpSpPr/>
          <p:nvPr/>
        </p:nvGrpSpPr>
        <p:grpSpPr>
          <a:xfrm>
            <a:off x="1853772" y="5258176"/>
            <a:ext cx="265954" cy="577851"/>
            <a:chOff x="1946324" y="4125162"/>
            <a:chExt cx="969964" cy="2007872"/>
          </a:xfrm>
        </p:grpSpPr>
        <p:sp>
          <p:nvSpPr>
            <p:cNvPr id="209" name="円/楕円 2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0" name="フローチャート: 論理積ゲート 2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25" name="角丸四角形 224"/>
          <p:cNvSpPr/>
          <p:nvPr/>
        </p:nvSpPr>
        <p:spPr>
          <a:xfrm>
            <a:off x="345488" y="1783520"/>
            <a:ext cx="3911600" cy="1234271"/>
          </a:xfrm>
          <a:prstGeom prst="roundRect">
            <a:avLst>
              <a:gd name="adj" fmla="val 0"/>
            </a:avLst>
          </a:prstGeom>
          <a:solidFill>
            <a:srgbClr val="33ACBD">
              <a:alpha val="59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FFFFFF"/>
              </a:solidFill>
              <a:latin typeface="メイリオ"/>
              <a:ea typeface="メイリオ"/>
              <a:cs typeface="メイリオ"/>
            </a:endParaRPr>
          </a:p>
        </p:txBody>
      </p:sp>
      <p:sp>
        <p:nvSpPr>
          <p:cNvPr id="226" name="円柱 225"/>
          <p:cNvSpPr/>
          <p:nvPr/>
        </p:nvSpPr>
        <p:spPr>
          <a:xfrm>
            <a:off x="2994069" y="3781805"/>
            <a:ext cx="1093443" cy="589845"/>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grpSp>
        <p:nvGrpSpPr>
          <p:cNvPr id="228" name="図形グループ 227"/>
          <p:cNvGrpSpPr/>
          <p:nvPr/>
        </p:nvGrpSpPr>
        <p:grpSpPr>
          <a:xfrm>
            <a:off x="1957272" y="3785874"/>
            <a:ext cx="317500" cy="157483"/>
            <a:chOff x="6769100" y="1390650"/>
            <a:chExt cx="317500" cy="157483"/>
          </a:xfrm>
        </p:grpSpPr>
        <p:sp>
          <p:nvSpPr>
            <p:cNvPr id="229" name="正方形/長方形 22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0" name="円/楕円 22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1" name="直線コネクタ 230"/>
            <p:cNvCxnSpPr>
              <a:stCxn id="230" idx="6"/>
              <a:endCxn id="22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2" name="図形グループ 231"/>
          <p:cNvGrpSpPr/>
          <p:nvPr/>
        </p:nvGrpSpPr>
        <p:grpSpPr>
          <a:xfrm>
            <a:off x="1957272" y="3979336"/>
            <a:ext cx="317500" cy="157483"/>
            <a:chOff x="6769100" y="1390650"/>
            <a:chExt cx="317500" cy="157483"/>
          </a:xfrm>
        </p:grpSpPr>
        <p:sp>
          <p:nvSpPr>
            <p:cNvPr id="233" name="正方形/長方形 23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4" name="円/楕円 23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5" name="直線コネクタ 234"/>
            <p:cNvCxnSpPr>
              <a:stCxn id="234" idx="6"/>
              <a:endCxn id="23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6" name="図形グループ 235"/>
          <p:cNvGrpSpPr/>
          <p:nvPr/>
        </p:nvGrpSpPr>
        <p:grpSpPr>
          <a:xfrm>
            <a:off x="1957272" y="4160929"/>
            <a:ext cx="317500" cy="157483"/>
            <a:chOff x="6769100" y="1390650"/>
            <a:chExt cx="317500" cy="157483"/>
          </a:xfrm>
        </p:grpSpPr>
        <p:sp>
          <p:nvSpPr>
            <p:cNvPr id="237" name="正方形/長方形 2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8" name="円/楕円 2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9" name="直線コネクタ 238"/>
            <p:cNvCxnSpPr>
              <a:stCxn id="238" idx="6"/>
              <a:endCxn id="23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48" name="フローチャート: 磁気ディスク 247"/>
          <p:cNvSpPr/>
          <p:nvPr/>
        </p:nvSpPr>
        <p:spPr>
          <a:xfrm>
            <a:off x="2387974" y="4063994"/>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フローチャート: 磁気ディスク 248"/>
          <p:cNvSpPr/>
          <p:nvPr/>
        </p:nvSpPr>
        <p:spPr>
          <a:xfrm>
            <a:off x="2387974" y="3797300"/>
            <a:ext cx="374652" cy="25441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50" name="図形グループ 249"/>
          <p:cNvGrpSpPr/>
          <p:nvPr/>
        </p:nvGrpSpPr>
        <p:grpSpPr>
          <a:xfrm>
            <a:off x="633724" y="5027320"/>
            <a:ext cx="517785" cy="587435"/>
            <a:chOff x="2667295" y="1059799"/>
            <a:chExt cx="681672" cy="722281"/>
          </a:xfrm>
        </p:grpSpPr>
        <p:sp>
          <p:nvSpPr>
            <p:cNvPr id="251" name="角丸四角形 25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52" name="図 25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53" name="図形グループ 252"/>
          <p:cNvGrpSpPr/>
          <p:nvPr/>
        </p:nvGrpSpPr>
        <p:grpSpPr>
          <a:xfrm>
            <a:off x="722760" y="5245166"/>
            <a:ext cx="265954" cy="577851"/>
            <a:chOff x="1946324" y="4125162"/>
            <a:chExt cx="969964" cy="2007872"/>
          </a:xfrm>
        </p:grpSpPr>
        <p:sp>
          <p:nvSpPr>
            <p:cNvPr id="254" name="円/楕円 2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55" name="フローチャート: 論理積ゲート 2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62" name="テキスト ボックス 261"/>
          <p:cNvSpPr txBox="1"/>
          <p:nvPr/>
        </p:nvSpPr>
        <p:spPr>
          <a:xfrm>
            <a:off x="482190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3" name="テキスト ボックス 262"/>
          <p:cNvSpPr txBox="1"/>
          <p:nvPr/>
        </p:nvSpPr>
        <p:spPr>
          <a:xfrm>
            <a:off x="352111" y="1825501"/>
            <a:ext cx="3904977" cy="338554"/>
          </a:xfrm>
          <a:prstGeom prst="rect">
            <a:avLst/>
          </a:prstGeom>
          <a:noFill/>
        </p:spPr>
        <p:txBody>
          <a:bodyPr wrap="square" rtlCol="0">
            <a:spAutoFit/>
          </a:bodyPr>
          <a:lstStyle/>
          <a:p>
            <a:pPr algn="ctr"/>
            <a:r>
              <a:rPr kumimoji="1" lang="ja-JP" altLang="en-US" sz="1600" dirty="0" smtClean="0">
                <a:solidFill>
                  <a:schemeClr val="bg1"/>
                </a:solidFill>
                <a:latin typeface="メイリオ"/>
                <a:ea typeface="メイリオ"/>
                <a:cs typeface="メイリオ"/>
              </a:rPr>
              <a:t>クラウド・コンピューティング</a:t>
            </a:r>
            <a:endParaRPr kumimoji="1" lang="ja-JP" altLang="en-US" sz="1600" dirty="0">
              <a:solidFill>
                <a:schemeClr val="bg1"/>
              </a:solidFill>
              <a:latin typeface="メイリオ"/>
              <a:ea typeface="メイリオ"/>
              <a:cs typeface="メイリオ"/>
            </a:endParaRPr>
          </a:p>
        </p:txBody>
      </p:sp>
      <p:sp>
        <p:nvSpPr>
          <p:cNvPr id="264" name="正方形/長方形 263"/>
          <p:cNvSpPr/>
          <p:nvPr/>
        </p:nvSpPr>
        <p:spPr>
          <a:xfrm>
            <a:off x="559060" y="2269428"/>
            <a:ext cx="1112146" cy="6110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メイリオ"/>
                <a:ea typeface="メイリオ"/>
                <a:cs typeface="メイリオ"/>
              </a:rPr>
              <a:t>SaaS</a:t>
            </a:r>
            <a:endParaRPr kumimoji="1" lang="en-US" altLang="ja-JP" sz="1000" dirty="0" smtClean="0">
              <a:solidFill>
                <a:srgbClr val="FFFFFF"/>
              </a:solidFill>
              <a:latin typeface="メイリオ"/>
              <a:ea typeface="メイリオ"/>
              <a:cs typeface="メイリオ"/>
            </a:endParaRPr>
          </a:p>
          <a:p>
            <a:pPr algn="ctr"/>
            <a:r>
              <a:rPr kumimoji="1" lang="ja-JP" altLang="en-US" sz="800" dirty="0" smtClean="0">
                <a:solidFill>
                  <a:srgbClr val="FFFFFF"/>
                </a:solidFill>
                <a:latin typeface="メイリオ"/>
                <a:ea typeface="メイリオ"/>
                <a:cs typeface="メイリオ"/>
              </a:rPr>
              <a:t>コミュニケーション</a:t>
            </a:r>
            <a:endParaRPr kumimoji="1" lang="en-US" altLang="ja-JP" sz="800" dirty="0" smtClean="0">
              <a:solidFill>
                <a:srgbClr val="FFFFFF"/>
              </a:solidFill>
              <a:latin typeface="メイリオ"/>
              <a:ea typeface="メイリオ"/>
              <a:cs typeface="メイリオ"/>
            </a:endParaRPr>
          </a:p>
          <a:p>
            <a:pPr algn="ctr"/>
            <a:r>
              <a:rPr lang="ja-JP" altLang="en-US" sz="800" dirty="0" smtClean="0">
                <a:solidFill>
                  <a:srgbClr val="FFFFFF"/>
                </a:solidFill>
                <a:latin typeface="メイリオ"/>
                <a:ea typeface="メイリオ"/>
                <a:cs typeface="メイリオ"/>
              </a:rPr>
              <a:t>コラボレーション</a:t>
            </a:r>
            <a:endParaRPr kumimoji="1" lang="en-US" altLang="ja-JP" sz="800" dirty="0" smtClean="0">
              <a:solidFill>
                <a:srgbClr val="FFFFFF"/>
              </a:solidFill>
              <a:latin typeface="メイリオ"/>
              <a:ea typeface="メイリオ"/>
              <a:cs typeface="メイリオ"/>
            </a:endParaRPr>
          </a:p>
        </p:txBody>
      </p:sp>
      <p:sp>
        <p:nvSpPr>
          <p:cNvPr id="265" name="正方形/長方形 264"/>
          <p:cNvSpPr/>
          <p:nvPr/>
        </p:nvSpPr>
        <p:spPr>
          <a:xfrm>
            <a:off x="1777568" y="2269428"/>
            <a:ext cx="1112146" cy="61103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dirty="0" err="1" smtClean="0">
                <a:solidFill>
                  <a:srgbClr val="FFFFFF"/>
                </a:solidFill>
                <a:latin typeface="メイリオ"/>
                <a:ea typeface="メイリオ"/>
                <a:cs typeface="メイリオ"/>
              </a:rPr>
              <a:t>SaaS</a:t>
            </a:r>
            <a:r>
              <a:rPr lang="en-US" altLang="ja-JP" sz="1000" dirty="0" smtClean="0">
                <a:solidFill>
                  <a:srgbClr val="FFFFFF"/>
                </a:solidFill>
                <a:latin typeface="メイリオ"/>
                <a:ea typeface="メイリオ"/>
                <a:cs typeface="メイリオ"/>
              </a:rPr>
              <a:t>/</a:t>
            </a:r>
            <a:r>
              <a:rPr lang="en-US" altLang="ja-JP" sz="1000" dirty="0" err="1" smtClean="0">
                <a:solidFill>
                  <a:srgbClr val="FFFFFF"/>
                </a:solidFill>
                <a:latin typeface="メイリオ"/>
                <a:ea typeface="メイリオ"/>
                <a:cs typeface="メイリオ"/>
              </a:rPr>
              <a:t>PaaS</a:t>
            </a:r>
            <a:r>
              <a:rPr lang="ja-JP" altLang="en-US" sz="1000" dirty="0" smtClean="0">
                <a:solidFill>
                  <a:srgbClr val="FFFFFF"/>
                </a:solidFill>
                <a:latin typeface="メイリオ"/>
                <a:ea typeface="メイリオ"/>
                <a:cs typeface="メイリオ"/>
              </a:rPr>
              <a:t>など</a:t>
            </a:r>
            <a:endParaRPr lang="en-US" altLang="ja-JP" sz="1000" dirty="0" smtClean="0">
              <a:solidFill>
                <a:srgbClr val="FFFFFF"/>
              </a:solidFill>
              <a:latin typeface="メイリオ"/>
              <a:ea typeface="メイリオ"/>
              <a:cs typeface="メイリオ"/>
            </a:endParaRPr>
          </a:p>
        </p:txBody>
      </p:sp>
      <p:sp>
        <p:nvSpPr>
          <p:cNvPr id="266" name="円柱 265"/>
          <p:cNvSpPr/>
          <p:nvPr/>
        </p:nvSpPr>
        <p:spPr>
          <a:xfrm>
            <a:off x="2998812" y="2269428"/>
            <a:ext cx="1093443" cy="589845"/>
          </a:xfrm>
          <a:prstGeom prst="can">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メイリオ"/>
                <a:ea typeface="メイリオ"/>
                <a:cs typeface="メイリオ"/>
              </a:rPr>
              <a:t>コーポレイト</a:t>
            </a:r>
            <a:endParaRPr kumimoji="1" lang="en-US" altLang="ja-JP" sz="1000" dirty="0" smtClean="0">
              <a:solidFill>
                <a:srgbClr val="FFFFFF"/>
              </a:solidFill>
              <a:latin typeface="メイリオ"/>
              <a:ea typeface="メイリオ"/>
              <a:cs typeface="メイリオ"/>
            </a:endParaRPr>
          </a:p>
          <a:p>
            <a:pPr algn="ctr"/>
            <a:r>
              <a:rPr kumimoji="1" lang="ja-JP" altLang="en-US" sz="1000" dirty="0" smtClean="0">
                <a:solidFill>
                  <a:srgbClr val="FFFFFF"/>
                </a:solidFill>
                <a:latin typeface="メイリオ"/>
                <a:ea typeface="メイリオ"/>
                <a:cs typeface="メイリオ"/>
              </a:rPr>
              <a:t>ストレージ</a:t>
            </a:r>
            <a:endParaRPr kumimoji="1" lang="ja-JP" altLang="en-US" sz="1000" dirty="0">
              <a:solidFill>
                <a:srgbClr val="FFFFFF"/>
              </a:solidFill>
              <a:latin typeface="メイリオ"/>
              <a:ea typeface="メイリオ"/>
              <a:cs typeface="メイリオ"/>
            </a:endParaRPr>
          </a:p>
        </p:txBody>
      </p:sp>
      <p:cxnSp>
        <p:nvCxnSpPr>
          <p:cNvPr id="26" name="直線コネクタ 25"/>
          <p:cNvCxnSpPr/>
          <p:nvPr/>
        </p:nvCxnSpPr>
        <p:spPr>
          <a:xfrm>
            <a:off x="951633" y="3493439"/>
            <a:ext cx="1" cy="1033844"/>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24" name="正方形/長方形 23"/>
          <p:cNvSpPr/>
          <p:nvPr/>
        </p:nvSpPr>
        <p:spPr>
          <a:xfrm>
            <a:off x="559060" y="3817624"/>
            <a:ext cx="771529" cy="500788"/>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ネットワーク</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機器</a:t>
            </a:r>
            <a:endParaRPr kumimoji="1" lang="ja-JP" altLang="en-US" sz="800" dirty="0">
              <a:solidFill>
                <a:srgbClr val="FFFFFF"/>
              </a:solidFill>
              <a:latin typeface="ＭＳ Ｐゴシック"/>
              <a:ea typeface="ＭＳ Ｐゴシック"/>
              <a:cs typeface="ＭＳ Ｐゴシック"/>
            </a:endParaRPr>
          </a:p>
        </p:txBody>
      </p:sp>
      <p:sp>
        <p:nvSpPr>
          <p:cNvPr id="18" name="角丸四角形 17"/>
          <p:cNvSpPr/>
          <p:nvPr/>
        </p:nvSpPr>
        <p:spPr>
          <a:xfrm>
            <a:off x="611841" y="4527283"/>
            <a:ext cx="3485636" cy="359882"/>
          </a:xfrm>
          <a:prstGeom prst="round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メイリオ"/>
                <a:ea typeface="メイリオ"/>
                <a:cs typeface="メイリオ"/>
              </a:rPr>
              <a:t>LAN</a:t>
            </a:r>
            <a:endParaRPr kumimoji="1" lang="ja-JP" altLang="en-US" sz="2000" dirty="0">
              <a:solidFill>
                <a:srgbClr val="FFFFFF"/>
              </a:solidFill>
              <a:latin typeface="メイリオ"/>
              <a:ea typeface="メイリオ"/>
              <a:cs typeface="メイリオ"/>
            </a:endParaRPr>
          </a:p>
        </p:txBody>
      </p:sp>
      <p:sp>
        <p:nvSpPr>
          <p:cNvPr id="267" name="角丸四角形 266"/>
          <p:cNvSpPr/>
          <p:nvPr/>
        </p:nvSpPr>
        <p:spPr>
          <a:xfrm>
            <a:off x="577683" y="3151338"/>
            <a:ext cx="3485636" cy="359882"/>
          </a:xfrm>
          <a:prstGeom prst="round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インターネット</a:t>
            </a:r>
            <a:r>
              <a:rPr lang="ja-JP" altLang="en-US" dirty="0" smtClean="0">
                <a:solidFill>
                  <a:srgbClr val="FFFFFF"/>
                </a:solidFill>
                <a:latin typeface="メイリオ"/>
                <a:ea typeface="メイリオ"/>
                <a:cs typeface="メイリオ"/>
              </a:rPr>
              <a:t>／専用線</a:t>
            </a:r>
            <a:endParaRPr kumimoji="1" lang="ja-JP" altLang="en-US" dirty="0">
              <a:solidFill>
                <a:srgbClr val="FFFFFF"/>
              </a:solidFill>
              <a:latin typeface="メイリオ"/>
              <a:ea typeface="メイリオ"/>
              <a:cs typeface="メイリオ"/>
            </a:endParaRPr>
          </a:p>
        </p:txBody>
      </p:sp>
      <p:sp>
        <p:nvSpPr>
          <p:cNvPr id="19" name="正方形/長方形 18"/>
          <p:cNvSpPr/>
          <p:nvPr/>
        </p:nvSpPr>
        <p:spPr>
          <a:xfrm>
            <a:off x="2610393" y="5213492"/>
            <a:ext cx="1481862" cy="85136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391429" y="5301802"/>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6" name="正方形/長方形 135"/>
          <p:cNvSpPr/>
          <p:nvPr/>
        </p:nvSpPr>
        <p:spPr>
          <a:xfrm>
            <a:off x="3391429" y="5546857"/>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38" name="正方形/長方形 137"/>
          <p:cNvSpPr/>
          <p:nvPr/>
        </p:nvSpPr>
        <p:spPr>
          <a:xfrm>
            <a:off x="3391429" y="5788880"/>
            <a:ext cx="658378" cy="179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プログラム</a:t>
            </a:r>
            <a:endParaRPr kumimoji="1" lang="ja-JP" altLang="en-US" sz="800" dirty="0">
              <a:solidFill>
                <a:srgbClr val="FFFFFF"/>
              </a:solidFill>
              <a:latin typeface="ＭＳ Ｐゴシック"/>
              <a:ea typeface="ＭＳ Ｐゴシック"/>
              <a:cs typeface="ＭＳ Ｐゴシック"/>
            </a:endParaRPr>
          </a:p>
        </p:txBody>
      </p:sp>
      <p:sp>
        <p:nvSpPr>
          <p:cNvPr id="168" name="テキスト ボックス 167"/>
          <p:cNvSpPr txBox="1"/>
          <p:nvPr/>
        </p:nvSpPr>
        <p:spPr>
          <a:xfrm>
            <a:off x="379103" y="5895281"/>
            <a:ext cx="800219" cy="276999"/>
          </a:xfrm>
          <a:prstGeom prst="rect">
            <a:avLst/>
          </a:prstGeom>
          <a:noFill/>
        </p:spPr>
        <p:txBody>
          <a:bodyPr wrap="none" rtlCol="0">
            <a:spAutoFit/>
          </a:bodyPr>
          <a:lstStyle/>
          <a:p>
            <a:r>
              <a:rPr kumimoji="1" lang="ja-JP" altLang="en-US" sz="1200" dirty="0" smtClean="0">
                <a:solidFill>
                  <a:schemeClr val="bg1"/>
                </a:solidFill>
                <a:latin typeface="メイリオ"/>
                <a:ea typeface="メイリオ"/>
                <a:cs typeface="メイリオ"/>
              </a:rPr>
              <a:t>オフィス</a:t>
            </a:r>
            <a:endParaRPr kumimoji="1" lang="ja-JP" altLang="en-US" sz="1200" dirty="0">
              <a:solidFill>
                <a:schemeClr val="bg1"/>
              </a:solidFill>
              <a:latin typeface="メイリオ"/>
              <a:ea typeface="メイリオ"/>
              <a:cs typeface="メイリオ"/>
            </a:endParaRPr>
          </a:p>
        </p:txBody>
      </p:sp>
      <p:sp>
        <p:nvSpPr>
          <p:cNvPr id="139" name="円柱 138"/>
          <p:cNvSpPr/>
          <p:nvPr/>
        </p:nvSpPr>
        <p:spPr>
          <a:xfrm>
            <a:off x="2762626" y="5301803"/>
            <a:ext cx="557429" cy="678536"/>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メイリオ"/>
              <a:ea typeface="メイリオ"/>
              <a:cs typeface="メイリオ"/>
            </a:endParaRPr>
          </a:p>
        </p:txBody>
      </p:sp>
      <p:grpSp>
        <p:nvGrpSpPr>
          <p:cNvPr id="213" name="図形グループ 212"/>
          <p:cNvGrpSpPr/>
          <p:nvPr/>
        </p:nvGrpSpPr>
        <p:grpSpPr>
          <a:xfrm>
            <a:off x="2428962" y="5032403"/>
            <a:ext cx="517785" cy="587435"/>
            <a:chOff x="2667295" y="1059799"/>
            <a:chExt cx="681672" cy="722281"/>
          </a:xfrm>
        </p:grpSpPr>
        <p:sp>
          <p:nvSpPr>
            <p:cNvPr id="214" name="角丸四角形 213"/>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215" name="図 214"/>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216" name="図形グループ 215"/>
          <p:cNvGrpSpPr/>
          <p:nvPr/>
        </p:nvGrpSpPr>
        <p:grpSpPr>
          <a:xfrm>
            <a:off x="2610393" y="5262332"/>
            <a:ext cx="265954" cy="577851"/>
            <a:chOff x="1946324" y="4125162"/>
            <a:chExt cx="969964" cy="2007872"/>
          </a:xfrm>
        </p:grpSpPr>
        <p:sp>
          <p:nvSpPr>
            <p:cNvPr id="217" name="円/楕円 2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218" name="フローチャート: 論理積ゲート 2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23" name="テキスト ボックス 22"/>
          <p:cNvSpPr txBox="1"/>
          <p:nvPr/>
        </p:nvSpPr>
        <p:spPr>
          <a:xfrm>
            <a:off x="7101036" y="4468153"/>
            <a:ext cx="1075685" cy="461665"/>
          </a:xfrm>
          <a:prstGeom prst="rect">
            <a:avLst/>
          </a:prstGeom>
          <a:noFill/>
        </p:spPr>
        <p:txBody>
          <a:bodyPr wrap="none" rtlCol="0">
            <a:spAutoFit/>
          </a:bodyPr>
          <a:lstStyle/>
          <a:p>
            <a:r>
              <a:rPr kumimoji="1" lang="ja-JP" altLang="en-US" sz="800" dirty="0" smtClean="0">
                <a:latin typeface="メイリオ"/>
                <a:ea typeface="メイリオ"/>
                <a:cs typeface="メイリオ"/>
              </a:rPr>
              <a:t>通信速度：</a:t>
            </a:r>
            <a:r>
              <a:rPr kumimoji="1" lang="en-US" altLang="ja-JP" sz="800" dirty="0" smtClean="0">
                <a:latin typeface="メイリオ"/>
                <a:ea typeface="メイリオ"/>
                <a:cs typeface="メイリオ"/>
              </a:rPr>
              <a:t>10Gbps</a:t>
            </a:r>
          </a:p>
          <a:p>
            <a:r>
              <a:rPr lang="ja-JP" altLang="en-US" sz="800" dirty="0" smtClean="0">
                <a:latin typeface="メイリオ"/>
                <a:ea typeface="メイリオ"/>
                <a:cs typeface="メイリオ"/>
              </a:rPr>
              <a:t>遅延時間：</a:t>
            </a:r>
            <a:r>
              <a:rPr lang="en-US" altLang="ja-JP" sz="800" dirty="0" smtClean="0">
                <a:latin typeface="メイリオ"/>
                <a:ea typeface="メイリオ"/>
                <a:cs typeface="メイリオ"/>
              </a:rPr>
              <a:t>5ms</a:t>
            </a:r>
          </a:p>
          <a:p>
            <a:r>
              <a:rPr kumimoji="1" lang="ja-JP" altLang="en-US" sz="800" dirty="0" smtClean="0">
                <a:latin typeface="メイリオ"/>
                <a:ea typeface="メイリオ"/>
                <a:cs typeface="メイリオ"/>
              </a:rPr>
              <a:t>信頼性：</a:t>
            </a:r>
            <a:r>
              <a:rPr kumimoji="1" lang="en-US" altLang="ja-JP" sz="800" dirty="0" smtClean="0">
                <a:latin typeface="メイリオ"/>
                <a:ea typeface="メイリオ"/>
                <a:cs typeface="メイリオ"/>
              </a:rPr>
              <a:t>99.999%</a:t>
            </a:r>
            <a:endParaRPr kumimoji="1" lang="ja-JP" altLang="en-US" sz="800" dirty="0">
              <a:latin typeface="メイリオ"/>
              <a:ea typeface="メイリオ"/>
              <a:cs typeface="メイリオ"/>
            </a:endParaRPr>
          </a:p>
        </p:txBody>
      </p:sp>
    </p:spTree>
    <p:extLst>
      <p:ext uri="{BB962C8B-B14F-4D97-AF65-F5344CB8AC3E}">
        <p14:creationId xmlns:p14="http://schemas.microsoft.com/office/powerpoint/2010/main" val="6322101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5G</a:t>
            </a:r>
            <a:r>
              <a:rPr lang="ja-JP" altLang="en-US" dirty="0" smtClean="0"/>
              <a:t>以外の通信規格</a:t>
            </a:r>
            <a:endParaRPr kumimoji="1" lang="ja-JP" altLang="en-US" dirty="0"/>
          </a:p>
        </p:txBody>
      </p:sp>
      <p:pic>
        <p:nvPicPr>
          <p:cNvPr id="3" name="図 2"/>
          <p:cNvPicPr>
            <a:picLocks noChangeAspect="1"/>
          </p:cNvPicPr>
          <p:nvPr/>
        </p:nvPicPr>
        <p:blipFill>
          <a:blip r:embed="rId3"/>
          <a:stretch>
            <a:fillRect/>
          </a:stretch>
        </p:blipFill>
        <p:spPr>
          <a:xfrm>
            <a:off x="151062" y="1295400"/>
            <a:ext cx="8890000" cy="3810000"/>
          </a:xfrm>
          <a:prstGeom prst="rect">
            <a:avLst/>
          </a:prstGeom>
        </p:spPr>
      </p:pic>
      <p:sp>
        <p:nvSpPr>
          <p:cNvPr id="4" name="正方形/長方形 3"/>
          <p:cNvSpPr/>
          <p:nvPr/>
        </p:nvSpPr>
        <p:spPr bwMode="auto">
          <a:xfrm>
            <a:off x="1743809" y="5445247"/>
            <a:ext cx="5704507" cy="423428"/>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rPr>
              <a:t>IEEE</a:t>
            </a:r>
            <a:r>
              <a:rPr kumimoji="0" lang="ja-JP" altLang="en-US" sz="2000" dirty="0" smtClean="0">
                <a:solidFill>
                  <a:schemeClr val="bg1"/>
                </a:solidFill>
              </a:rPr>
              <a:t> </a:t>
            </a:r>
            <a:r>
              <a:rPr kumimoji="0" lang="en-US" altLang="ja-JP" sz="2000" dirty="0" smtClean="0">
                <a:solidFill>
                  <a:schemeClr val="bg1"/>
                </a:solidFill>
              </a:rPr>
              <a:t>802.11</a:t>
            </a:r>
            <a:r>
              <a:rPr kumimoji="0" lang="ja-JP" altLang="en-US" sz="2000" dirty="0" smtClean="0">
                <a:solidFill>
                  <a:schemeClr val="bg1"/>
                </a:solidFill>
              </a:rPr>
              <a:t> </a:t>
            </a:r>
            <a:r>
              <a:rPr kumimoji="0" lang="en-US" altLang="ja-JP" sz="2000" dirty="0" smtClean="0">
                <a:solidFill>
                  <a:schemeClr val="bg1"/>
                </a:solidFill>
              </a:rPr>
              <a:t>ah</a:t>
            </a:r>
            <a:endParaRPr kumimoji="0" lang="en-US" altLang="ja-JP" sz="2000" dirty="0">
              <a:solidFill>
                <a:schemeClr val="bg1"/>
              </a:solidFill>
            </a:endParaRPr>
          </a:p>
        </p:txBody>
      </p:sp>
    </p:spTree>
    <p:extLst>
      <p:ext uri="{BB962C8B-B14F-4D97-AF65-F5344CB8AC3E}">
        <p14:creationId xmlns:p14="http://schemas.microsoft.com/office/powerpoint/2010/main" val="155356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クライアントは</a:t>
            </a:r>
            <a:r>
              <a:rPr kumimoji="1" lang="en-US" altLang="ja-JP" dirty="0" smtClean="0"/>
              <a:t>PC</a:t>
            </a:r>
            <a:r>
              <a:rPr kumimoji="1" lang="ja-JP" altLang="en-US" dirty="0" smtClean="0"/>
              <a:t>からモバイルデバイスへ</a:t>
            </a:r>
            <a:endParaRPr kumimoji="1" lang="ja-JP" altLang="en-US" dirty="0"/>
          </a:p>
        </p:txBody>
      </p:sp>
      <p:pic>
        <p:nvPicPr>
          <p:cNvPr id="4" name="図 3"/>
          <p:cNvPicPr>
            <a:picLocks noChangeAspect="1"/>
          </p:cNvPicPr>
          <p:nvPr/>
        </p:nvPicPr>
        <p:blipFill>
          <a:blip r:embed="rId3"/>
          <a:stretch>
            <a:fillRect/>
          </a:stretch>
        </p:blipFill>
        <p:spPr>
          <a:xfrm>
            <a:off x="1545974" y="826287"/>
            <a:ext cx="6363232" cy="4772424"/>
          </a:xfrm>
          <a:prstGeom prst="rect">
            <a:avLst/>
          </a:prstGeom>
        </p:spPr>
      </p:pic>
      <p:sp>
        <p:nvSpPr>
          <p:cNvPr id="5" name="正方形/長方形 4"/>
          <p:cNvSpPr/>
          <p:nvPr/>
        </p:nvSpPr>
        <p:spPr>
          <a:xfrm>
            <a:off x="5599105" y="6437274"/>
            <a:ext cx="3544895" cy="276999"/>
          </a:xfrm>
          <a:prstGeom prst="rect">
            <a:avLst/>
          </a:prstGeom>
        </p:spPr>
        <p:txBody>
          <a:bodyPr wrap="square">
            <a:spAutoFit/>
          </a:bodyPr>
          <a:lstStyle/>
          <a:p>
            <a:r>
              <a:rPr lang="ja-JP" altLang="en-US" sz="1200" dirty="0"/>
              <a:t>http://appmarketinglabo.net/metaps-ecseminar/</a:t>
            </a:r>
          </a:p>
        </p:txBody>
      </p:sp>
      <p:sp>
        <p:nvSpPr>
          <p:cNvPr id="9" name="角丸四角形吹き出し 8"/>
          <p:cNvSpPr/>
          <p:nvPr/>
        </p:nvSpPr>
        <p:spPr>
          <a:xfrm>
            <a:off x="1545974" y="5779858"/>
            <a:ext cx="2060590" cy="586918"/>
          </a:xfrm>
          <a:prstGeom prst="wedgeRoundRectCallout">
            <a:avLst>
              <a:gd name="adj1" fmla="val 108699"/>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2007</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iPhone</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0" name="角丸四角形吹き出し 9"/>
          <p:cNvSpPr/>
          <p:nvPr/>
        </p:nvSpPr>
        <p:spPr>
          <a:xfrm>
            <a:off x="3697295" y="5779858"/>
            <a:ext cx="2060590" cy="586918"/>
          </a:xfrm>
          <a:prstGeom prst="wedgeRoundRectCallout">
            <a:avLst>
              <a:gd name="adj1" fmla="val 19741"/>
              <a:gd name="adj2" fmla="val -149690"/>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2008</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Android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11" name="角丸四角形吹き出し 10"/>
          <p:cNvSpPr/>
          <p:nvPr/>
        </p:nvSpPr>
        <p:spPr>
          <a:xfrm>
            <a:off x="5848616" y="5779290"/>
            <a:ext cx="2060590" cy="586918"/>
          </a:xfrm>
          <a:prstGeom prst="wedgeRoundRectCallout">
            <a:avLst>
              <a:gd name="adj1" fmla="val -53530"/>
              <a:gd name="adj2" fmla="val -148241"/>
              <a:gd name="adj3" fmla="val 16667"/>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solidFill>
                  <a:srgbClr val="FFFFFF"/>
                </a:solidFill>
                <a:latin typeface="ＭＳ Ｐゴシック"/>
                <a:ea typeface="ＭＳ Ｐゴシック"/>
                <a:cs typeface="ＭＳ Ｐゴシック"/>
              </a:rPr>
              <a:t>2010</a:t>
            </a:r>
            <a:r>
              <a:rPr kumimoji="1" lang="ja-JP" altLang="en-US" dirty="0" smtClean="0">
                <a:solidFill>
                  <a:srgbClr val="FFFFFF"/>
                </a:solidFill>
                <a:latin typeface="ＭＳ Ｐゴシック"/>
                <a:ea typeface="ＭＳ Ｐゴシック"/>
                <a:cs typeface="ＭＳ Ｐゴシック"/>
              </a:rPr>
              <a:t>年</a:t>
            </a:r>
            <a:endParaRPr kumimoji="1" lang="en-US" altLang="ja-JP" dirty="0" smtClean="0">
              <a:solidFill>
                <a:srgbClr val="FFFFFF"/>
              </a:solidFill>
              <a:latin typeface="ＭＳ Ｐゴシック"/>
              <a:ea typeface="ＭＳ Ｐゴシック"/>
              <a:cs typeface="ＭＳ Ｐゴシック"/>
            </a:endParaRPr>
          </a:p>
          <a:p>
            <a:pPr algn="ctr"/>
            <a:r>
              <a:rPr kumimoji="1" lang="en-US" altLang="ja-JP" dirty="0" smtClean="0">
                <a:solidFill>
                  <a:srgbClr val="FFFFFF"/>
                </a:solidFill>
                <a:latin typeface="ＭＳ Ｐゴシック"/>
                <a:ea typeface="ＭＳ Ｐゴシック"/>
                <a:cs typeface="ＭＳ Ｐゴシック"/>
              </a:rPr>
              <a:t>iPad</a:t>
            </a:r>
            <a:r>
              <a:rPr kumimoji="1" lang="ja-JP" altLang="en-US" dirty="0" smtClean="0">
                <a:solidFill>
                  <a:srgbClr val="FFFFFF"/>
                </a:solidFill>
                <a:latin typeface="ＭＳ Ｐゴシック"/>
                <a:ea typeface="ＭＳ Ｐゴシック"/>
                <a:cs typeface="ＭＳ Ｐゴシック"/>
              </a:rPr>
              <a:t>発売</a:t>
            </a:r>
            <a:endParaRPr kumimoji="1" lang="ja-JP" altLang="en-US" dirty="0">
              <a:solidFill>
                <a:srgbClr val="FFFFFF"/>
              </a:solidFill>
              <a:latin typeface="ＭＳ Ｐゴシック"/>
              <a:ea typeface="ＭＳ Ｐゴシック"/>
              <a:cs typeface="ＭＳ Ｐゴシック"/>
            </a:endParaRPr>
          </a:p>
        </p:txBody>
      </p:sp>
      <p:sp>
        <p:nvSpPr>
          <p:cNvPr id="3" name="左右矢印 2"/>
          <p:cNvSpPr/>
          <p:nvPr/>
        </p:nvSpPr>
        <p:spPr>
          <a:xfrm>
            <a:off x="2268000" y="4442400"/>
            <a:ext cx="2563200" cy="489600"/>
          </a:xfrm>
          <a:prstGeom prst="leftRightArrow">
            <a:avLst/>
          </a:prstGeom>
          <a:solidFill>
            <a:srgbClr val="FF66FF"/>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ガラケー</a:t>
            </a: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67833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80128" y="1029097"/>
            <a:ext cx="3917437" cy="2513806"/>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smtClean="0">
              <a:solidFill>
                <a:schemeClr val="bg1"/>
              </a:solidFill>
              <a:latin typeface="Arial Black"/>
              <a:cs typeface="Arial Black"/>
            </a:endParaRPr>
          </a:p>
          <a:p>
            <a:pPr algn="ctr">
              <a:defRPr/>
            </a:pPr>
            <a:endParaRPr lang="en-US" altLang="ja-JP" sz="3200" dirty="0">
              <a:solidFill>
                <a:schemeClr val="bg1"/>
              </a:solidFill>
              <a:latin typeface="Arial Black"/>
              <a:cs typeface="Arial Black"/>
            </a:endParaRPr>
          </a:p>
          <a:p>
            <a:pPr algn="ctr">
              <a:defRPr/>
            </a:pPr>
            <a:r>
              <a:rPr lang="en-US" altLang="ja-JP" sz="3200" dirty="0" smtClean="0">
                <a:solidFill>
                  <a:schemeClr val="bg1"/>
                </a:solidFill>
                <a:latin typeface="Arial Black"/>
                <a:cs typeface="Arial Black"/>
              </a:rPr>
              <a:t>PC</a:t>
            </a:r>
            <a:endParaRPr lang="en-US" altLang="ja-JP" sz="3200" dirty="0">
              <a:solidFill>
                <a:schemeClr val="bg1"/>
              </a:solidFill>
              <a:latin typeface="Arial Black"/>
              <a:cs typeface="Arial Black"/>
            </a:endParaRPr>
          </a:p>
        </p:txBody>
      </p:sp>
      <p:sp>
        <p:nvSpPr>
          <p:cNvPr id="9" name="角丸四角形 8"/>
          <p:cNvSpPr/>
          <p:nvPr/>
        </p:nvSpPr>
        <p:spPr>
          <a:xfrm>
            <a:off x="4608035" y="1029097"/>
            <a:ext cx="3924404" cy="2513806"/>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dirty="0">
              <a:solidFill>
                <a:schemeClr val="bg1"/>
              </a:solidFill>
              <a:latin typeface="Arial Black"/>
              <a:cs typeface="Arial Black"/>
            </a:endParaRPr>
          </a:p>
          <a:p>
            <a:pPr algn="ctr">
              <a:defRPr/>
            </a:pPr>
            <a:endParaRPr lang="en-US" altLang="ja-JP" sz="3200" dirty="0" smtClean="0">
              <a:solidFill>
                <a:schemeClr val="bg1"/>
              </a:solidFill>
              <a:latin typeface="Arial Black"/>
              <a:cs typeface="Arial Black"/>
            </a:endParaRPr>
          </a:p>
          <a:p>
            <a:pPr algn="ctr">
              <a:defRPr/>
            </a:pPr>
            <a:r>
              <a:rPr lang="ja-JP" altLang="en-US" sz="3200" dirty="0" smtClean="0">
                <a:solidFill>
                  <a:schemeClr val="bg1"/>
                </a:solidFill>
                <a:latin typeface="Arial Black"/>
                <a:cs typeface="Arial Black"/>
              </a:rPr>
              <a:t>モバイル</a:t>
            </a:r>
            <a:endParaRPr lang="en-US" altLang="ja-JP" sz="3200" dirty="0" smtClean="0">
              <a:solidFill>
                <a:schemeClr val="bg1"/>
              </a:solidFill>
              <a:latin typeface="Arial Black"/>
              <a:cs typeface="Arial Black"/>
            </a:endParaRPr>
          </a:p>
          <a:p>
            <a:pPr algn="ctr">
              <a:defRPr/>
            </a:pPr>
            <a:r>
              <a:rPr lang="en-US" altLang="ja-JP" sz="2000" dirty="0" smtClean="0">
                <a:solidFill>
                  <a:schemeClr val="bg1"/>
                </a:solidFill>
                <a:latin typeface="Arial Black"/>
                <a:cs typeface="Arial Black"/>
              </a:rPr>
              <a:t>+</a:t>
            </a:r>
            <a:r>
              <a:rPr lang="ja-JP" altLang="en-US" sz="2000" dirty="0" smtClean="0">
                <a:solidFill>
                  <a:schemeClr val="bg1"/>
                </a:solidFill>
                <a:latin typeface="Arial Black"/>
                <a:cs typeface="Arial Black"/>
              </a:rPr>
              <a:t>ウェアラブル</a:t>
            </a:r>
            <a:endParaRPr lang="en-US" altLang="ja-JP" sz="2000" dirty="0">
              <a:solidFill>
                <a:schemeClr val="bg1"/>
              </a:solidFill>
              <a:latin typeface="Arial Black"/>
              <a:cs typeface="Arial Black"/>
            </a:endParaRPr>
          </a:p>
        </p:txBody>
      </p:sp>
      <p:sp>
        <p:nvSpPr>
          <p:cNvPr id="10" name="角丸四角形 9"/>
          <p:cNvSpPr/>
          <p:nvPr/>
        </p:nvSpPr>
        <p:spPr>
          <a:xfrm>
            <a:off x="657670" y="1110233"/>
            <a:ext cx="1391365" cy="1080120"/>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モバイル</a:t>
            </a:r>
            <a:endParaRPr lang="en-US" altLang="ja-JP" sz="2000" dirty="0">
              <a:solidFill>
                <a:schemeClr val="bg1"/>
              </a:solidFill>
              <a:latin typeface="Arial Black"/>
              <a:cs typeface="Arial Black"/>
            </a:endParaRPr>
          </a:p>
        </p:txBody>
      </p:sp>
      <p:sp>
        <p:nvSpPr>
          <p:cNvPr id="13" name="角丸四角形 12"/>
          <p:cNvSpPr/>
          <p:nvPr/>
        </p:nvSpPr>
        <p:spPr>
          <a:xfrm>
            <a:off x="5953767" y="4701505"/>
            <a:ext cx="2578672"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どこでも</a:t>
            </a:r>
            <a:endParaRPr lang="en-US" altLang="ja-JP" sz="2000" dirty="0">
              <a:solidFill>
                <a:schemeClr val="bg1"/>
              </a:solidFill>
              <a:latin typeface="Arial Black"/>
              <a:cs typeface="Arial Black"/>
            </a:endParaRPr>
          </a:p>
        </p:txBody>
      </p:sp>
      <p:sp>
        <p:nvSpPr>
          <p:cNvPr id="14" name="角丸四角形 13"/>
          <p:cNvSpPr/>
          <p:nvPr/>
        </p:nvSpPr>
        <p:spPr>
          <a:xfrm>
            <a:off x="3251943"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いつでも</a:t>
            </a:r>
            <a:endParaRPr lang="en-US" altLang="ja-JP" sz="2000" dirty="0">
              <a:solidFill>
                <a:schemeClr val="bg1"/>
              </a:solidFill>
              <a:latin typeface="Arial Black"/>
              <a:cs typeface="Arial Black"/>
            </a:endParaRPr>
          </a:p>
        </p:txBody>
      </p:sp>
      <p:sp>
        <p:nvSpPr>
          <p:cNvPr id="15" name="角丸四角形 14"/>
          <p:cNvSpPr/>
          <p:nvPr/>
        </p:nvSpPr>
        <p:spPr>
          <a:xfrm>
            <a:off x="572244" y="4701505"/>
            <a:ext cx="2561481" cy="432048"/>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latin typeface="Arial Black"/>
                <a:cs typeface="Arial Black"/>
              </a:rPr>
              <a:t>位置情報・センサー</a:t>
            </a:r>
            <a:endParaRPr lang="en-US" altLang="ja-JP" sz="2000" dirty="0">
              <a:solidFill>
                <a:schemeClr val="bg1"/>
              </a:solidFill>
              <a:latin typeface="Arial Black"/>
              <a:cs typeface="Arial Black"/>
            </a:endParaRPr>
          </a:p>
        </p:txBody>
      </p:sp>
      <p:sp>
        <p:nvSpPr>
          <p:cNvPr id="20" name="角丸四角形 19"/>
          <p:cNvSpPr/>
          <p:nvPr/>
        </p:nvSpPr>
        <p:spPr>
          <a:xfrm>
            <a:off x="7052963" y="1110233"/>
            <a:ext cx="1391365" cy="1080120"/>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000" dirty="0" smtClean="0">
                <a:solidFill>
                  <a:schemeClr val="bg1"/>
                </a:solidFill>
                <a:latin typeface="Arial Black"/>
                <a:cs typeface="Arial Black"/>
              </a:rPr>
              <a:t>PC</a:t>
            </a:r>
            <a:endParaRPr lang="en-US" altLang="ja-JP" sz="2000" dirty="0">
              <a:solidFill>
                <a:schemeClr val="bg1"/>
              </a:solidFill>
              <a:latin typeface="Arial Black"/>
              <a:cs typeface="Arial Black"/>
            </a:endParaRPr>
          </a:p>
        </p:txBody>
      </p:sp>
      <p:sp>
        <p:nvSpPr>
          <p:cNvPr id="21" name="右矢印 20"/>
          <p:cNvSpPr/>
          <p:nvPr/>
        </p:nvSpPr>
        <p:spPr bwMode="auto">
          <a:xfrm>
            <a:off x="4437467" y="19263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nvGrpSpPr>
          <p:cNvPr id="4" name="図形グループ 3"/>
          <p:cNvGrpSpPr/>
          <p:nvPr/>
        </p:nvGrpSpPr>
        <p:grpSpPr>
          <a:xfrm>
            <a:off x="580129" y="5205561"/>
            <a:ext cx="7952310" cy="1008112"/>
            <a:chOff x="580129" y="5205561"/>
            <a:chExt cx="7952310" cy="1008112"/>
          </a:xfrm>
        </p:grpSpPr>
        <p:sp>
          <p:nvSpPr>
            <p:cNvPr id="17" name="角丸四角形 16"/>
            <p:cNvSpPr/>
            <p:nvPr/>
          </p:nvSpPr>
          <p:spPr>
            <a:xfrm>
              <a:off x="580129" y="5205561"/>
              <a:ext cx="3917436" cy="1008112"/>
            </a:xfrm>
            <a:prstGeom prst="roundRect">
              <a:avLst>
                <a:gd name="adj" fmla="val 0"/>
              </a:avLst>
            </a:prstGeom>
            <a:solidFill>
              <a:schemeClr val="tx2">
                <a:lumMod val="60000"/>
                <a:lumOff val="40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bg1"/>
                  </a:solidFill>
                  <a:latin typeface="Arial Black"/>
                  <a:cs typeface="Arial Black"/>
                </a:rPr>
                <a:t>モバイル・デバイスの利用</a:t>
              </a:r>
              <a:endParaRPr lang="en-US" altLang="ja-JP" sz="2400" dirty="0" smtClean="0">
                <a:solidFill>
                  <a:schemeClr val="bg1"/>
                </a:solidFill>
                <a:latin typeface="Arial Black"/>
                <a:cs typeface="Arial Black"/>
              </a:endParaRPr>
            </a:p>
            <a:p>
              <a:pPr algn="ctr">
                <a:defRPr/>
              </a:pPr>
              <a:r>
                <a:rPr lang="ja-JP" altLang="en-US" sz="2400" dirty="0" smtClean="0">
                  <a:solidFill>
                    <a:schemeClr val="bg1"/>
                  </a:solidFill>
                  <a:latin typeface="Arial Black"/>
                  <a:cs typeface="Arial Black"/>
                </a:rPr>
                <a:t>を前提とした設計</a:t>
              </a:r>
              <a:endParaRPr lang="en-US" altLang="ja-JP" sz="2400" dirty="0">
                <a:solidFill>
                  <a:schemeClr val="bg1"/>
                </a:solidFill>
                <a:latin typeface="Arial Black"/>
                <a:cs typeface="Arial Black"/>
              </a:endParaRPr>
            </a:p>
          </p:txBody>
        </p:sp>
        <p:sp>
          <p:nvSpPr>
            <p:cNvPr id="18" name="角丸四角形 17"/>
            <p:cNvSpPr/>
            <p:nvPr/>
          </p:nvSpPr>
          <p:spPr>
            <a:xfrm>
              <a:off x="4608034" y="5205561"/>
              <a:ext cx="3924405" cy="1008112"/>
            </a:xfrm>
            <a:prstGeom prst="roundRect">
              <a:avLst>
                <a:gd name="adj" fmla="val 0"/>
              </a:avLst>
            </a:prstGeom>
            <a:solidFill>
              <a:schemeClr val="accent6">
                <a:lumMod val="75000"/>
              </a:schemeClr>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solidFill>
                    <a:schemeClr val="bg1"/>
                  </a:solidFill>
                  <a:latin typeface="Arial Black"/>
                  <a:cs typeface="Arial Black"/>
                </a:rPr>
                <a:t>モバイルファースト</a:t>
              </a:r>
              <a:endParaRPr lang="en-US" altLang="ja-JP" sz="2800" dirty="0" smtClean="0">
                <a:solidFill>
                  <a:schemeClr val="bg1"/>
                </a:solidFill>
                <a:latin typeface="Arial Black"/>
                <a:cs typeface="Arial Black"/>
              </a:endParaRPr>
            </a:p>
            <a:p>
              <a:pPr algn="ctr">
                <a:defRPr/>
              </a:pPr>
              <a:r>
                <a:rPr lang="ja-JP" altLang="en-US" sz="2800" dirty="0">
                  <a:solidFill>
                    <a:schemeClr val="bg1"/>
                  </a:solidFill>
                  <a:latin typeface="Arial Black"/>
                  <a:cs typeface="Arial Black"/>
                </a:rPr>
                <a:t>モバイルシフト</a:t>
              </a:r>
              <a:endParaRPr lang="en-US" altLang="ja-JP" sz="2800" dirty="0">
                <a:solidFill>
                  <a:schemeClr val="bg1"/>
                </a:solidFill>
                <a:latin typeface="Arial Black"/>
                <a:cs typeface="Arial Black"/>
              </a:endParaRPr>
            </a:p>
          </p:txBody>
        </p:sp>
        <p:sp>
          <p:nvSpPr>
            <p:cNvPr id="23" name="右矢印 22"/>
            <p:cNvSpPr/>
            <p:nvPr/>
          </p:nvSpPr>
          <p:spPr bwMode="auto">
            <a:xfrm>
              <a:off x="4410003" y="5253781"/>
              <a:ext cx="341135" cy="896392"/>
            </a:xfrm>
            <a:prstGeom prst="rightArrow">
              <a:avLst/>
            </a:prstGeom>
            <a:solidFill>
              <a:srgbClr val="FF6FC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Arial Black"/>
                <a:ea typeface="+mn-ea"/>
                <a:cs typeface="Arial Black"/>
              </a:endParaRPr>
            </a:p>
          </p:txBody>
        </p:sp>
      </p:grpSp>
      <p:grpSp>
        <p:nvGrpSpPr>
          <p:cNvPr id="6" name="グループ化 5"/>
          <p:cNvGrpSpPr/>
          <p:nvPr/>
        </p:nvGrpSpPr>
        <p:grpSpPr>
          <a:xfrm>
            <a:off x="573160" y="3621385"/>
            <a:ext cx="3924404" cy="1008112"/>
            <a:chOff x="573160" y="3621385"/>
            <a:chExt cx="3924404" cy="1008112"/>
          </a:xfrm>
        </p:grpSpPr>
        <p:sp>
          <p:nvSpPr>
            <p:cNvPr id="7" name="角丸四角形 6"/>
            <p:cNvSpPr/>
            <p:nvPr/>
          </p:nvSpPr>
          <p:spPr>
            <a:xfrm>
              <a:off x="573160" y="3621385"/>
              <a:ext cx="3924404" cy="1008112"/>
            </a:xfrm>
            <a:prstGeom prst="roundRect">
              <a:avLst>
                <a:gd name="adj" fmla="val 0"/>
              </a:avLst>
            </a:prstGeom>
            <a:solidFill>
              <a:srgbClr val="3366FF"/>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smtClean="0">
                  <a:solidFill>
                    <a:schemeClr val="bg1"/>
                  </a:solidFill>
                  <a:latin typeface="Arial Black"/>
                  <a:cs typeface="Arial Black"/>
                </a:rPr>
                <a:t>PC</a:t>
              </a:r>
              <a:r>
                <a:rPr lang="ja-JP" altLang="en-US" dirty="0" smtClean="0">
                  <a:solidFill>
                    <a:schemeClr val="bg1"/>
                  </a:solidFill>
                  <a:latin typeface="Arial Black"/>
                  <a:cs typeface="Arial Black"/>
                </a:rPr>
                <a:t>でなければできないこと</a:t>
              </a:r>
              <a:endParaRPr lang="en-US" altLang="ja-JP" dirty="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縮小</a:t>
              </a:r>
              <a:endParaRPr lang="en-US" altLang="ja-JP" sz="4000" dirty="0">
                <a:solidFill>
                  <a:schemeClr val="bg1"/>
                </a:solidFill>
                <a:latin typeface="Arial Black"/>
                <a:cs typeface="Arial Black"/>
              </a:endParaRPr>
            </a:p>
          </p:txBody>
        </p:sp>
        <p:sp>
          <p:nvSpPr>
            <p:cNvPr id="2" name="右矢印 1"/>
            <p:cNvSpPr/>
            <p:nvPr/>
          </p:nvSpPr>
          <p:spPr>
            <a:xfrm rot="2673971">
              <a:off x="662097"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右矢印 23"/>
            <p:cNvSpPr/>
            <p:nvPr/>
          </p:nvSpPr>
          <p:spPr>
            <a:xfrm rot="18926029" flipV="1">
              <a:off x="662096"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右矢印 24"/>
            <p:cNvSpPr/>
            <p:nvPr/>
          </p:nvSpPr>
          <p:spPr>
            <a:xfrm rot="18926029" flipH="1">
              <a:off x="4195880" y="3646407"/>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右矢印 25"/>
            <p:cNvSpPr/>
            <p:nvPr/>
          </p:nvSpPr>
          <p:spPr>
            <a:xfrm rot="2673971" flipH="1" flipV="1">
              <a:off x="4195879" y="4261575"/>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グループ化 7"/>
          <p:cNvGrpSpPr/>
          <p:nvPr/>
        </p:nvGrpSpPr>
        <p:grpSpPr>
          <a:xfrm>
            <a:off x="4608034" y="3621385"/>
            <a:ext cx="3924404" cy="1008112"/>
            <a:chOff x="4608034" y="3621385"/>
            <a:chExt cx="3924404" cy="1008112"/>
          </a:xfrm>
        </p:grpSpPr>
        <p:sp>
          <p:nvSpPr>
            <p:cNvPr id="12" name="角丸四角形 11"/>
            <p:cNvSpPr/>
            <p:nvPr/>
          </p:nvSpPr>
          <p:spPr>
            <a:xfrm>
              <a:off x="4608034" y="3621385"/>
              <a:ext cx="3924404" cy="1008112"/>
            </a:xfrm>
            <a:prstGeom prst="roundRect">
              <a:avLst>
                <a:gd name="adj" fmla="val 0"/>
              </a:avLst>
            </a:prstGeom>
            <a:solidFill>
              <a:srgbClr val="FF6600"/>
            </a:solidFill>
            <a:ln>
              <a:noFill/>
              <a:prstDash val="solid"/>
            </a:ln>
            <a:effectLst>
              <a:outerShdw blurRad="50800" dist="38100" dir="2700000" algn="tl" rotWithShape="0">
                <a:prstClr val="black">
                  <a:alpha val="4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bg1"/>
                  </a:solidFill>
                  <a:latin typeface="Arial Black"/>
                  <a:cs typeface="Arial Black"/>
                </a:rPr>
                <a:t>モバイルでなければできないこと</a:t>
              </a:r>
              <a:endParaRPr lang="en-US" altLang="ja-JP" dirty="0" smtClean="0">
                <a:solidFill>
                  <a:schemeClr val="bg1"/>
                </a:solidFill>
                <a:latin typeface="Arial Black"/>
                <a:cs typeface="Arial Black"/>
              </a:endParaRPr>
            </a:p>
            <a:p>
              <a:pPr algn="ctr">
                <a:defRPr/>
              </a:pPr>
              <a:r>
                <a:rPr lang="ja-JP" altLang="en-US" sz="4000" dirty="0" smtClean="0">
                  <a:solidFill>
                    <a:schemeClr val="bg1"/>
                  </a:solidFill>
                  <a:latin typeface="Arial Black"/>
                  <a:cs typeface="Arial Black"/>
                </a:rPr>
                <a:t>増加</a:t>
              </a:r>
              <a:endParaRPr lang="en-US" altLang="ja-JP" sz="4000" dirty="0">
                <a:solidFill>
                  <a:schemeClr val="bg1"/>
                </a:solidFill>
                <a:latin typeface="Arial Black"/>
                <a:cs typeface="Arial Black"/>
              </a:endParaRPr>
            </a:p>
          </p:txBody>
        </p:sp>
        <p:sp>
          <p:nvSpPr>
            <p:cNvPr id="27" name="右矢印 26"/>
            <p:cNvSpPr/>
            <p:nvPr/>
          </p:nvSpPr>
          <p:spPr>
            <a:xfrm rot="2673971" flipH="1" flipV="1">
              <a:off x="4697892"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右矢印 27"/>
            <p:cNvSpPr/>
            <p:nvPr/>
          </p:nvSpPr>
          <p:spPr>
            <a:xfrm rot="18926029" flipH="1">
              <a:off x="4697891"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右矢印 28"/>
            <p:cNvSpPr/>
            <p:nvPr/>
          </p:nvSpPr>
          <p:spPr>
            <a:xfrm rot="18926029" flipV="1">
              <a:off x="8231675" y="3646408"/>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右矢印 29"/>
            <p:cNvSpPr/>
            <p:nvPr/>
          </p:nvSpPr>
          <p:spPr>
            <a:xfrm rot="2673971">
              <a:off x="8231674" y="4261576"/>
              <a:ext cx="211829" cy="342900"/>
            </a:xfrm>
            <a:prstGeom prst="right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 name="タイトル 2"/>
          <p:cNvSpPr>
            <a:spLocks noGrp="1"/>
          </p:cNvSpPr>
          <p:nvPr>
            <p:ph type="title"/>
          </p:nvPr>
        </p:nvSpPr>
        <p:spPr/>
        <p:txBody>
          <a:bodyPr/>
          <a:lstStyle/>
          <a:p>
            <a:r>
              <a:rPr kumimoji="1" lang="ja-JP" altLang="en-US" dirty="0" smtClean="0"/>
              <a:t>モバイルファースト・モバイルシフトの波</a:t>
            </a:r>
            <a:endParaRPr kumimoji="1" lang="ja-JP" altLang="en-US" dirty="0"/>
          </a:p>
        </p:txBody>
      </p:sp>
    </p:spTree>
    <p:extLst>
      <p:ext uri="{BB962C8B-B14F-4D97-AF65-F5344CB8AC3E}">
        <p14:creationId xmlns:p14="http://schemas.microsoft.com/office/powerpoint/2010/main" val="40114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9" descr="C:\Users\Shoji Okoshi\AppData\Local\Microsoft\Windows\Temporary Internet Files\Content.IE5\LL9Y74CK\MC9004343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651" y="4000500"/>
            <a:ext cx="7186168" cy="2185105"/>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グループ化 13"/>
          <p:cNvGrpSpPr/>
          <p:nvPr/>
        </p:nvGrpSpPr>
        <p:grpSpPr>
          <a:xfrm>
            <a:off x="4053319" y="846180"/>
            <a:ext cx="4145500" cy="2805166"/>
            <a:chOff x="4053319" y="846180"/>
            <a:chExt cx="4145500" cy="2805166"/>
          </a:xfrm>
        </p:grpSpPr>
        <p:pic>
          <p:nvPicPr>
            <p:cNvPr id="6" name="図 5" descr="MC9004418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701" y="846180"/>
              <a:ext cx="2055118" cy="2055118"/>
            </a:xfrm>
            <a:prstGeom prst="rect">
              <a:avLst/>
            </a:prstGeom>
          </p:spPr>
        </p:pic>
        <p:sp>
          <p:nvSpPr>
            <p:cNvPr id="8" name="左右矢印 7"/>
            <p:cNvSpPr/>
            <p:nvPr/>
          </p:nvSpPr>
          <p:spPr>
            <a:xfrm rot="8281530">
              <a:off x="4053319" y="2989232"/>
              <a:ext cx="2475381"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5888242" y="1092269"/>
              <a:ext cx="938077" cy="369332"/>
            </a:xfrm>
            <a:prstGeom prst="rect">
              <a:avLst/>
            </a:prstGeom>
            <a:noFill/>
          </p:spPr>
          <p:txBody>
            <a:bodyPr wrap="none" rtlCol="0">
              <a:spAutoFit/>
            </a:bodyPr>
            <a:lstStyle/>
            <a:p>
              <a:r>
                <a:rPr kumimoji="1" lang="ja-JP" altLang="en-US" dirty="0" smtClean="0"/>
                <a:t>クラウド</a:t>
              </a:r>
              <a:endParaRPr kumimoji="1" lang="ja-JP" altLang="en-US" dirty="0"/>
            </a:p>
          </p:txBody>
        </p:sp>
        <p:sp>
          <p:nvSpPr>
            <p:cNvPr id="12" name="テキスト ボックス 11"/>
            <p:cNvSpPr txBox="1"/>
            <p:nvPr/>
          </p:nvSpPr>
          <p:spPr>
            <a:xfrm>
              <a:off x="5439859" y="3282014"/>
              <a:ext cx="1265090" cy="369332"/>
            </a:xfrm>
            <a:prstGeom prst="rect">
              <a:avLst/>
            </a:prstGeom>
            <a:noFill/>
          </p:spPr>
          <p:txBody>
            <a:bodyPr wrap="none" rtlCol="0">
              <a:spAutoFit/>
            </a:bodyPr>
            <a:lstStyle/>
            <a:p>
              <a:r>
                <a:rPr kumimoji="1" lang="ja-JP" altLang="en-US" dirty="0" smtClean="0"/>
                <a:t>地図データ</a:t>
              </a:r>
              <a:endParaRPr kumimoji="1" lang="ja-JP" altLang="en-US" dirty="0"/>
            </a:p>
          </p:txBody>
        </p:sp>
      </p:grpSp>
      <p:grpSp>
        <p:nvGrpSpPr>
          <p:cNvPr id="3" name="グループ化 2"/>
          <p:cNvGrpSpPr/>
          <p:nvPr/>
        </p:nvGrpSpPr>
        <p:grpSpPr>
          <a:xfrm>
            <a:off x="1012651" y="1092269"/>
            <a:ext cx="3212087" cy="3238555"/>
            <a:chOff x="1012651" y="1092269"/>
            <a:chExt cx="3212087" cy="3238555"/>
          </a:xfrm>
        </p:grpSpPr>
        <p:pic>
          <p:nvPicPr>
            <p:cNvPr id="5" name="Picture 108" descr="C:\Users\Shoji Okoshi\AppData\Local\Microsoft\Windows\Temporary Internet Files\Content.IE5\C4GRY3M6\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39" y="1437679"/>
              <a:ext cx="1233987" cy="123398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左右矢印 6"/>
            <p:cNvSpPr/>
            <p:nvPr/>
          </p:nvSpPr>
          <p:spPr>
            <a:xfrm rot="3144600">
              <a:off x="1893838" y="2950750"/>
              <a:ext cx="2323189" cy="436960"/>
            </a:xfrm>
            <a:prstGeom prst="leftRightArrow">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1012651" y="1092269"/>
              <a:ext cx="3212087" cy="369332"/>
            </a:xfrm>
            <a:prstGeom prst="rect">
              <a:avLst/>
            </a:prstGeom>
            <a:noFill/>
          </p:spPr>
          <p:txBody>
            <a:bodyPr wrap="none" rtlCol="0">
              <a:spAutoFit/>
            </a:bodyPr>
            <a:lstStyle/>
            <a:p>
              <a:r>
                <a:rPr kumimoji="1" lang="en-US" altLang="ja-JP" dirty="0" smtClean="0"/>
                <a:t>GPS</a:t>
              </a:r>
              <a:r>
                <a:rPr kumimoji="1" lang="ja-JP" altLang="en-US" dirty="0" smtClean="0"/>
                <a:t>（</a:t>
              </a:r>
              <a:r>
                <a:rPr kumimoji="1" lang="en-US" altLang="ja-JP" dirty="0" smtClean="0"/>
                <a:t>Global Positioning System</a:t>
              </a:r>
              <a:r>
                <a:rPr kumimoji="1" lang="ja-JP" altLang="en-US" dirty="0" smtClean="0"/>
                <a:t>）</a:t>
              </a:r>
              <a:endParaRPr kumimoji="1" lang="ja-JP" altLang="en-US" dirty="0"/>
            </a:p>
          </p:txBody>
        </p:sp>
        <p:sp>
          <p:nvSpPr>
            <p:cNvPr id="13" name="テキスト ボックス 12"/>
            <p:cNvSpPr txBox="1"/>
            <p:nvPr/>
          </p:nvSpPr>
          <p:spPr>
            <a:xfrm>
              <a:off x="3049538" y="2601816"/>
              <a:ext cx="1107996" cy="369332"/>
            </a:xfrm>
            <a:prstGeom prst="rect">
              <a:avLst/>
            </a:prstGeom>
            <a:noFill/>
          </p:spPr>
          <p:txBody>
            <a:bodyPr wrap="none" rtlCol="0">
              <a:spAutoFit/>
            </a:bodyPr>
            <a:lstStyle/>
            <a:p>
              <a:r>
                <a:rPr kumimoji="1" lang="ja-JP" altLang="en-US" dirty="0" smtClean="0"/>
                <a:t>位置情報</a:t>
              </a:r>
              <a:endParaRPr kumimoji="1" lang="ja-JP" altLang="en-US" dirty="0"/>
            </a:p>
          </p:txBody>
        </p:sp>
      </p:grpSp>
      <p:sp>
        <p:nvSpPr>
          <p:cNvPr id="2" name="タイトル 1"/>
          <p:cNvSpPr>
            <a:spLocks noGrp="1"/>
          </p:cNvSpPr>
          <p:nvPr>
            <p:ph type="title"/>
          </p:nvPr>
        </p:nvSpPr>
        <p:spPr/>
        <p:txBody>
          <a:bodyPr/>
          <a:lstStyle/>
          <a:p>
            <a:r>
              <a:rPr lang="ja-JP" altLang="en-US" dirty="0"/>
              <a:t>モバイルデバイスが変えた</a:t>
            </a:r>
            <a:r>
              <a:rPr lang="en-US" altLang="ja-JP" dirty="0"/>
              <a:t>IT</a:t>
            </a:r>
            <a:r>
              <a:rPr lang="ja-JP" altLang="en-US" dirty="0"/>
              <a:t>利用シーン</a:t>
            </a:r>
            <a:endParaRPr kumimoji="1" lang="ja-JP" altLang="en-US" dirty="0"/>
          </a:p>
        </p:txBody>
      </p:sp>
      <p:sp>
        <p:nvSpPr>
          <p:cNvPr id="9" name="Freeform 84"/>
          <p:cNvSpPr>
            <a:spLocks/>
          </p:cNvSpPr>
          <p:nvPr/>
        </p:nvSpPr>
        <p:spPr bwMode="auto">
          <a:xfrm>
            <a:off x="4005134" y="3233733"/>
            <a:ext cx="2138567" cy="2951871"/>
          </a:xfrm>
          <a:custGeom>
            <a:avLst/>
            <a:gdLst>
              <a:gd name="T0" fmla="*/ 442 w 1320"/>
              <a:gd name="T1" fmla="*/ 1166 h 1822"/>
              <a:gd name="T2" fmla="*/ 446 w 1320"/>
              <a:gd name="T3" fmla="*/ 1288 h 1822"/>
              <a:gd name="T4" fmla="*/ 440 w 1320"/>
              <a:gd name="T5" fmla="*/ 1332 h 1822"/>
              <a:gd name="T6" fmla="*/ 442 w 1320"/>
              <a:gd name="T7" fmla="*/ 1630 h 1822"/>
              <a:gd name="T8" fmla="*/ 446 w 1320"/>
              <a:gd name="T9" fmla="*/ 1652 h 1822"/>
              <a:gd name="T10" fmla="*/ 456 w 1320"/>
              <a:gd name="T11" fmla="*/ 1656 h 1822"/>
              <a:gd name="T12" fmla="*/ 458 w 1320"/>
              <a:gd name="T13" fmla="*/ 1822 h 1822"/>
              <a:gd name="T14" fmla="*/ 1318 w 1320"/>
              <a:gd name="T15" fmla="*/ 1816 h 1822"/>
              <a:gd name="T16" fmla="*/ 1308 w 1320"/>
              <a:gd name="T17" fmla="*/ 1676 h 1822"/>
              <a:gd name="T18" fmla="*/ 1282 w 1320"/>
              <a:gd name="T19" fmla="*/ 1644 h 1822"/>
              <a:gd name="T20" fmla="*/ 1168 w 1320"/>
              <a:gd name="T21" fmla="*/ 1608 h 1822"/>
              <a:gd name="T22" fmla="*/ 1084 w 1320"/>
              <a:gd name="T23" fmla="*/ 1638 h 1822"/>
              <a:gd name="T24" fmla="*/ 1096 w 1320"/>
              <a:gd name="T25" fmla="*/ 1606 h 1822"/>
              <a:gd name="T26" fmla="*/ 1112 w 1320"/>
              <a:gd name="T27" fmla="*/ 1536 h 1822"/>
              <a:gd name="T28" fmla="*/ 1132 w 1320"/>
              <a:gd name="T29" fmla="*/ 1334 h 1822"/>
              <a:gd name="T30" fmla="*/ 1144 w 1320"/>
              <a:gd name="T31" fmla="*/ 1112 h 1822"/>
              <a:gd name="T32" fmla="*/ 1130 w 1320"/>
              <a:gd name="T33" fmla="*/ 878 h 1822"/>
              <a:gd name="T34" fmla="*/ 1106 w 1320"/>
              <a:gd name="T35" fmla="*/ 734 h 1822"/>
              <a:gd name="T36" fmla="*/ 1046 w 1320"/>
              <a:gd name="T37" fmla="*/ 560 h 1822"/>
              <a:gd name="T38" fmla="*/ 830 w 1320"/>
              <a:gd name="T39" fmla="*/ 436 h 1822"/>
              <a:gd name="T40" fmla="*/ 758 w 1320"/>
              <a:gd name="T41" fmla="*/ 380 h 1822"/>
              <a:gd name="T42" fmla="*/ 758 w 1320"/>
              <a:gd name="T43" fmla="*/ 368 h 1822"/>
              <a:gd name="T44" fmla="*/ 744 w 1320"/>
              <a:gd name="T45" fmla="*/ 314 h 1822"/>
              <a:gd name="T46" fmla="*/ 748 w 1320"/>
              <a:gd name="T47" fmla="*/ 242 h 1822"/>
              <a:gd name="T48" fmla="*/ 740 w 1320"/>
              <a:gd name="T49" fmla="*/ 92 h 1822"/>
              <a:gd name="T50" fmla="*/ 660 w 1320"/>
              <a:gd name="T51" fmla="*/ 16 h 1822"/>
              <a:gd name="T52" fmla="*/ 590 w 1320"/>
              <a:gd name="T53" fmla="*/ 0 h 1822"/>
              <a:gd name="T54" fmla="*/ 504 w 1320"/>
              <a:gd name="T55" fmla="*/ 22 h 1822"/>
              <a:gd name="T56" fmla="*/ 436 w 1320"/>
              <a:gd name="T57" fmla="*/ 62 h 1822"/>
              <a:gd name="T58" fmla="*/ 396 w 1320"/>
              <a:gd name="T59" fmla="*/ 96 h 1822"/>
              <a:gd name="T60" fmla="*/ 394 w 1320"/>
              <a:gd name="T61" fmla="*/ 130 h 1822"/>
              <a:gd name="T62" fmla="*/ 420 w 1320"/>
              <a:gd name="T63" fmla="*/ 228 h 1822"/>
              <a:gd name="T64" fmla="*/ 442 w 1320"/>
              <a:gd name="T65" fmla="*/ 256 h 1822"/>
              <a:gd name="T66" fmla="*/ 434 w 1320"/>
              <a:gd name="T67" fmla="*/ 310 h 1822"/>
              <a:gd name="T68" fmla="*/ 446 w 1320"/>
              <a:gd name="T69" fmla="*/ 336 h 1822"/>
              <a:gd name="T70" fmla="*/ 470 w 1320"/>
              <a:gd name="T71" fmla="*/ 348 h 1822"/>
              <a:gd name="T72" fmla="*/ 492 w 1320"/>
              <a:gd name="T73" fmla="*/ 408 h 1822"/>
              <a:gd name="T74" fmla="*/ 562 w 1320"/>
              <a:gd name="T75" fmla="*/ 436 h 1822"/>
              <a:gd name="T76" fmla="*/ 582 w 1320"/>
              <a:gd name="T77" fmla="*/ 470 h 1822"/>
              <a:gd name="T78" fmla="*/ 464 w 1320"/>
              <a:gd name="T79" fmla="*/ 604 h 1822"/>
              <a:gd name="T80" fmla="*/ 396 w 1320"/>
              <a:gd name="T81" fmla="*/ 806 h 1822"/>
              <a:gd name="T82" fmla="*/ 372 w 1320"/>
              <a:gd name="T83" fmla="*/ 810 h 1822"/>
              <a:gd name="T84" fmla="*/ 260 w 1320"/>
              <a:gd name="T85" fmla="*/ 732 h 1822"/>
              <a:gd name="T86" fmla="*/ 198 w 1320"/>
              <a:gd name="T87" fmla="*/ 668 h 1822"/>
              <a:gd name="T88" fmla="*/ 132 w 1320"/>
              <a:gd name="T89" fmla="*/ 668 h 1822"/>
              <a:gd name="T90" fmla="*/ 84 w 1320"/>
              <a:gd name="T91" fmla="*/ 662 h 1822"/>
              <a:gd name="T92" fmla="*/ 10 w 1320"/>
              <a:gd name="T93" fmla="*/ 590 h 1822"/>
              <a:gd name="T94" fmla="*/ 42 w 1320"/>
              <a:gd name="T95" fmla="*/ 648 h 1822"/>
              <a:gd name="T96" fmla="*/ 36 w 1320"/>
              <a:gd name="T97" fmla="*/ 662 h 1822"/>
              <a:gd name="T98" fmla="*/ 50 w 1320"/>
              <a:gd name="T99" fmla="*/ 698 h 1822"/>
              <a:gd name="T100" fmla="*/ 64 w 1320"/>
              <a:gd name="T101" fmla="*/ 730 h 1822"/>
              <a:gd name="T102" fmla="*/ 88 w 1320"/>
              <a:gd name="T103" fmla="*/ 760 h 1822"/>
              <a:gd name="T104" fmla="*/ 102 w 1320"/>
              <a:gd name="T105" fmla="*/ 790 h 1822"/>
              <a:gd name="T106" fmla="*/ 124 w 1320"/>
              <a:gd name="T107" fmla="*/ 820 h 1822"/>
              <a:gd name="T108" fmla="*/ 158 w 1320"/>
              <a:gd name="T109" fmla="*/ 844 h 1822"/>
              <a:gd name="T110" fmla="*/ 436 w 1320"/>
              <a:gd name="T111" fmla="*/ 1016 h 1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0" h="1822">
                <a:moveTo>
                  <a:pt x="436" y="1016"/>
                </a:moveTo>
                <a:lnTo>
                  <a:pt x="436" y="1016"/>
                </a:lnTo>
                <a:lnTo>
                  <a:pt x="442" y="1020"/>
                </a:lnTo>
                <a:lnTo>
                  <a:pt x="444" y="1026"/>
                </a:lnTo>
                <a:lnTo>
                  <a:pt x="442" y="1166"/>
                </a:lnTo>
                <a:lnTo>
                  <a:pt x="442" y="1166"/>
                </a:lnTo>
                <a:lnTo>
                  <a:pt x="442" y="1182"/>
                </a:lnTo>
                <a:lnTo>
                  <a:pt x="444" y="1224"/>
                </a:lnTo>
                <a:lnTo>
                  <a:pt x="444" y="1224"/>
                </a:lnTo>
                <a:lnTo>
                  <a:pt x="444" y="1240"/>
                </a:lnTo>
                <a:lnTo>
                  <a:pt x="446" y="1288"/>
                </a:lnTo>
                <a:lnTo>
                  <a:pt x="446" y="1288"/>
                </a:lnTo>
                <a:lnTo>
                  <a:pt x="446" y="1296"/>
                </a:lnTo>
                <a:lnTo>
                  <a:pt x="444" y="1304"/>
                </a:lnTo>
                <a:lnTo>
                  <a:pt x="438" y="1318"/>
                </a:lnTo>
                <a:lnTo>
                  <a:pt x="438" y="1318"/>
                </a:lnTo>
                <a:lnTo>
                  <a:pt x="438" y="1326"/>
                </a:lnTo>
                <a:lnTo>
                  <a:pt x="440" y="1332"/>
                </a:lnTo>
                <a:lnTo>
                  <a:pt x="440" y="1334"/>
                </a:lnTo>
                <a:lnTo>
                  <a:pt x="440" y="1334"/>
                </a:lnTo>
                <a:lnTo>
                  <a:pt x="442" y="1342"/>
                </a:lnTo>
                <a:lnTo>
                  <a:pt x="444" y="1350"/>
                </a:lnTo>
                <a:lnTo>
                  <a:pt x="442" y="1630"/>
                </a:lnTo>
                <a:lnTo>
                  <a:pt x="442" y="1630"/>
                </a:lnTo>
                <a:lnTo>
                  <a:pt x="442" y="1646"/>
                </a:lnTo>
                <a:lnTo>
                  <a:pt x="442" y="1646"/>
                </a:lnTo>
                <a:lnTo>
                  <a:pt x="442" y="1646"/>
                </a:lnTo>
                <a:lnTo>
                  <a:pt x="442" y="1648"/>
                </a:lnTo>
                <a:lnTo>
                  <a:pt x="444" y="1650"/>
                </a:lnTo>
                <a:lnTo>
                  <a:pt x="446" y="1652"/>
                </a:lnTo>
                <a:lnTo>
                  <a:pt x="450" y="1652"/>
                </a:lnTo>
                <a:lnTo>
                  <a:pt x="450" y="1652"/>
                </a:lnTo>
                <a:lnTo>
                  <a:pt x="450" y="1652"/>
                </a:lnTo>
                <a:lnTo>
                  <a:pt x="452" y="1652"/>
                </a:lnTo>
                <a:lnTo>
                  <a:pt x="454" y="1654"/>
                </a:lnTo>
                <a:lnTo>
                  <a:pt x="456" y="1656"/>
                </a:lnTo>
                <a:lnTo>
                  <a:pt x="456" y="1658"/>
                </a:lnTo>
                <a:lnTo>
                  <a:pt x="454" y="1814"/>
                </a:lnTo>
                <a:lnTo>
                  <a:pt x="454" y="1814"/>
                </a:lnTo>
                <a:lnTo>
                  <a:pt x="454" y="1816"/>
                </a:lnTo>
                <a:lnTo>
                  <a:pt x="456" y="1820"/>
                </a:lnTo>
                <a:lnTo>
                  <a:pt x="458" y="1822"/>
                </a:lnTo>
                <a:lnTo>
                  <a:pt x="460" y="1822"/>
                </a:lnTo>
                <a:lnTo>
                  <a:pt x="1312" y="1822"/>
                </a:lnTo>
                <a:lnTo>
                  <a:pt x="1312" y="1822"/>
                </a:lnTo>
                <a:lnTo>
                  <a:pt x="1314" y="1822"/>
                </a:lnTo>
                <a:lnTo>
                  <a:pt x="1318" y="1820"/>
                </a:lnTo>
                <a:lnTo>
                  <a:pt x="1318" y="1816"/>
                </a:lnTo>
                <a:lnTo>
                  <a:pt x="1320" y="1814"/>
                </a:lnTo>
                <a:lnTo>
                  <a:pt x="1320" y="1814"/>
                </a:lnTo>
                <a:lnTo>
                  <a:pt x="1318" y="1766"/>
                </a:lnTo>
                <a:lnTo>
                  <a:pt x="1314" y="1702"/>
                </a:lnTo>
                <a:lnTo>
                  <a:pt x="1314" y="1702"/>
                </a:lnTo>
                <a:lnTo>
                  <a:pt x="1308" y="1676"/>
                </a:lnTo>
                <a:lnTo>
                  <a:pt x="1302" y="1660"/>
                </a:lnTo>
                <a:lnTo>
                  <a:pt x="1298" y="1654"/>
                </a:lnTo>
                <a:lnTo>
                  <a:pt x="1296" y="1652"/>
                </a:lnTo>
                <a:lnTo>
                  <a:pt x="1296" y="1652"/>
                </a:lnTo>
                <a:lnTo>
                  <a:pt x="1282" y="1644"/>
                </a:lnTo>
                <a:lnTo>
                  <a:pt x="1282" y="1644"/>
                </a:lnTo>
                <a:lnTo>
                  <a:pt x="1204" y="1608"/>
                </a:lnTo>
                <a:lnTo>
                  <a:pt x="1204" y="1608"/>
                </a:lnTo>
                <a:lnTo>
                  <a:pt x="1198" y="1606"/>
                </a:lnTo>
                <a:lnTo>
                  <a:pt x="1192" y="1604"/>
                </a:lnTo>
                <a:lnTo>
                  <a:pt x="1180" y="1606"/>
                </a:lnTo>
                <a:lnTo>
                  <a:pt x="1168" y="1608"/>
                </a:lnTo>
                <a:lnTo>
                  <a:pt x="1168" y="1608"/>
                </a:lnTo>
                <a:lnTo>
                  <a:pt x="1154" y="1614"/>
                </a:lnTo>
                <a:lnTo>
                  <a:pt x="1088" y="1638"/>
                </a:lnTo>
                <a:lnTo>
                  <a:pt x="1088" y="1638"/>
                </a:lnTo>
                <a:lnTo>
                  <a:pt x="1086" y="1638"/>
                </a:lnTo>
                <a:lnTo>
                  <a:pt x="1084" y="1638"/>
                </a:lnTo>
                <a:lnTo>
                  <a:pt x="1082" y="1636"/>
                </a:lnTo>
                <a:lnTo>
                  <a:pt x="1084" y="1632"/>
                </a:lnTo>
                <a:lnTo>
                  <a:pt x="1088" y="1616"/>
                </a:lnTo>
                <a:lnTo>
                  <a:pt x="1088" y="1616"/>
                </a:lnTo>
                <a:lnTo>
                  <a:pt x="1090" y="1610"/>
                </a:lnTo>
                <a:lnTo>
                  <a:pt x="1096" y="1606"/>
                </a:lnTo>
                <a:lnTo>
                  <a:pt x="1096" y="1606"/>
                </a:lnTo>
                <a:lnTo>
                  <a:pt x="1100" y="1602"/>
                </a:lnTo>
                <a:lnTo>
                  <a:pt x="1104" y="1596"/>
                </a:lnTo>
                <a:lnTo>
                  <a:pt x="1110" y="1552"/>
                </a:lnTo>
                <a:lnTo>
                  <a:pt x="1110" y="1552"/>
                </a:lnTo>
                <a:lnTo>
                  <a:pt x="1112" y="1536"/>
                </a:lnTo>
                <a:lnTo>
                  <a:pt x="1122" y="1496"/>
                </a:lnTo>
                <a:lnTo>
                  <a:pt x="1122" y="1496"/>
                </a:lnTo>
                <a:lnTo>
                  <a:pt x="1124" y="1480"/>
                </a:lnTo>
                <a:lnTo>
                  <a:pt x="1132" y="1350"/>
                </a:lnTo>
                <a:lnTo>
                  <a:pt x="1132" y="1350"/>
                </a:lnTo>
                <a:lnTo>
                  <a:pt x="1132" y="1334"/>
                </a:lnTo>
                <a:lnTo>
                  <a:pt x="1146" y="1232"/>
                </a:lnTo>
                <a:lnTo>
                  <a:pt x="1146" y="1232"/>
                </a:lnTo>
                <a:lnTo>
                  <a:pt x="1148" y="1216"/>
                </a:lnTo>
                <a:lnTo>
                  <a:pt x="1146" y="1128"/>
                </a:lnTo>
                <a:lnTo>
                  <a:pt x="1146" y="1128"/>
                </a:lnTo>
                <a:lnTo>
                  <a:pt x="1144" y="1112"/>
                </a:lnTo>
                <a:lnTo>
                  <a:pt x="1140" y="990"/>
                </a:lnTo>
                <a:lnTo>
                  <a:pt x="1140" y="990"/>
                </a:lnTo>
                <a:lnTo>
                  <a:pt x="1140" y="974"/>
                </a:lnTo>
                <a:lnTo>
                  <a:pt x="1132" y="894"/>
                </a:lnTo>
                <a:lnTo>
                  <a:pt x="1132" y="894"/>
                </a:lnTo>
                <a:lnTo>
                  <a:pt x="1130" y="878"/>
                </a:lnTo>
                <a:lnTo>
                  <a:pt x="1110" y="782"/>
                </a:lnTo>
                <a:lnTo>
                  <a:pt x="1110" y="782"/>
                </a:lnTo>
                <a:lnTo>
                  <a:pt x="1108" y="766"/>
                </a:lnTo>
                <a:lnTo>
                  <a:pt x="1108" y="750"/>
                </a:lnTo>
                <a:lnTo>
                  <a:pt x="1108" y="750"/>
                </a:lnTo>
                <a:lnTo>
                  <a:pt x="1106" y="734"/>
                </a:lnTo>
                <a:lnTo>
                  <a:pt x="1106" y="734"/>
                </a:lnTo>
                <a:lnTo>
                  <a:pt x="1082" y="664"/>
                </a:lnTo>
                <a:lnTo>
                  <a:pt x="1054" y="576"/>
                </a:lnTo>
                <a:lnTo>
                  <a:pt x="1054" y="576"/>
                </a:lnTo>
                <a:lnTo>
                  <a:pt x="1052" y="568"/>
                </a:lnTo>
                <a:lnTo>
                  <a:pt x="1046" y="560"/>
                </a:lnTo>
                <a:lnTo>
                  <a:pt x="1030" y="542"/>
                </a:lnTo>
                <a:lnTo>
                  <a:pt x="1010" y="526"/>
                </a:lnTo>
                <a:lnTo>
                  <a:pt x="1010" y="526"/>
                </a:lnTo>
                <a:lnTo>
                  <a:pt x="996" y="516"/>
                </a:lnTo>
                <a:lnTo>
                  <a:pt x="830" y="436"/>
                </a:lnTo>
                <a:lnTo>
                  <a:pt x="830" y="436"/>
                </a:lnTo>
                <a:lnTo>
                  <a:pt x="824" y="432"/>
                </a:lnTo>
                <a:lnTo>
                  <a:pt x="818" y="426"/>
                </a:lnTo>
                <a:lnTo>
                  <a:pt x="776" y="384"/>
                </a:lnTo>
                <a:lnTo>
                  <a:pt x="776" y="384"/>
                </a:lnTo>
                <a:lnTo>
                  <a:pt x="770" y="382"/>
                </a:lnTo>
                <a:lnTo>
                  <a:pt x="758" y="380"/>
                </a:lnTo>
                <a:lnTo>
                  <a:pt x="750" y="376"/>
                </a:lnTo>
                <a:lnTo>
                  <a:pt x="750" y="376"/>
                </a:lnTo>
                <a:lnTo>
                  <a:pt x="752" y="374"/>
                </a:lnTo>
                <a:lnTo>
                  <a:pt x="752" y="374"/>
                </a:lnTo>
                <a:lnTo>
                  <a:pt x="756" y="370"/>
                </a:lnTo>
                <a:lnTo>
                  <a:pt x="758" y="368"/>
                </a:lnTo>
                <a:lnTo>
                  <a:pt x="758" y="366"/>
                </a:lnTo>
                <a:lnTo>
                  <a:pt x="758" y="354"/>
                </a:lnTo>
                <a:lnTo>
                  <a:pt x="758" y="354"/>
                </a:lnTo>
                <a:lnTo>
                  <a:pt x="750" y="340"/>
                </a:lnTo>
                <a:lnTo>
                  <a:pt x="744" y="314"/>
                </a:lnTo>
                <a:lnTo>
                  <a:pt x="744" y="314"/>
                </a:lnTo>
                <a:lnTo>
                  <a:pt x="740" y="298"/>
                </a:lnTo>
                <a:lnTo>
                  <a:pt x="738" y="282"/>
                </a:lnTo>
                <a:lnTo>
                  <a:pt x="738" y="282"/>
                </a:lnTo>
                <a:lnTo>
                  <a:pt x="738" y="276"/>
                </a:lnTo>
                <a:lnTo>
                  <a:pt x="740" y="268"/>
                </a:lnTo>
                <a:lnTo>
                  <a:pt x="748" y="242"/>
                </a:lnTo>
                <a:lnTo>
                  <a:pt x="748" y="242"/>
                </a:lnTo>
                <a:lnTo>
                  <a:pt x="750" y="226"/>
                </a:lnTo>
                <a:lnTo>
                  <a:pt x="752" y="122"/>
                </a:lnTo>
                <a:lnTo>
                  <a:pt x="752" y="122"/>
                </a:lnTo>
                <a:lnTo>
                  <a:pt x="748" y="108"/>
                </a:lnTo>
                <a:lnTo>
                  <a:pt x="740" y="92"/>
                </a:lnTo>
                <a:lnTo>
                  <a:pt x="740" y="92"/>
                </a:lnTo>
                <a:lnTo>
                  <a:pt x="732" y="80"/>
                </a:lnTo>
                <a:lnTo>
                  <a:pt x="674" y="20"/>
                </a:lnTo>
                <a:lnTo>
                  <a:pt x="674" y="20"/>
                </a:lnTo>
                <a:lnTo>
                  <a:pt x="668" y="18"/>
                </a:lnTo>
                <a:lnTo>
                  <a:pt x="660" y="16"/>
                </a:lnTo>
                <a:lnTo>
                  <a:pt x="638" y="14"/>
                </a:lnTo>
                <a:lnTo>
                  <a:pt x="638" y="14"/>
                </a:lnTo>
                <a:lnTo>
                  <a:pt x="624" y="10"/>
                </a:lnTo>
                <a:lnTo>
                  <a:pt x="598" y="0"/>
                </a:lnTo>
                <a:lnTo>
                  <a:pt x="598" y="0"/>
                </a:lnTo>
                <a:lnTo>
                  <a:pt x="590" y="0"/>
                </a:lnTo>
                <a:lnTo>
                  <a:pt x="582" y="0"/>
                </a:lnTo>
                <a:lnTo>
                  <a:pt x="552" y="10"/>
                </a:lnTo>
                <a:lnTo>
                  <a:pt x="552" y="10"/>
                </a:lnTo>
                <a:lnTo>
                  <a:pt x="538" y="16"/>
                </a:lnTo>
                <a:lnTo>
                  <a:pt x="504" y="22"/>
                </a:lnTo>
                <a:lnTo>
                  <a:pt x="504" y="22"/>
                </a:lnTo>
                <a:lnTo>
                  <a:pt x="498" y="26"/>
                </a:lnTo>
                <a:lnTo>
                  <a:pt x="492" y="30"/>
                </a:lnTo>
                <a:lnTo>
                  <a:pt x="448" y="56"/>
                </a:lnTo>
                <a:lnTo>
                  <a:pt x="448" y="56"/>
                </a:lnTo>
                <a:lnTo>
                  <a:pt x="444" y="60"/>
                </a:lnTo>
                <a:lnTo>
                  <a:pt x="436" y="62"/>
                </a:lnTo>
                <a:lnTo>
                  <a:pt x="424" y="64"/>
                </a:lnTo>
                <a:lnTo>
                  <a:pt x="406" y="86"/>
                </a:lnTo>
                <a:lnTo>
                  <a:pt x="406" y="86"/>
                </a:lnTo>
                <a:lnTo>
                  <a:pt x="400" y="90"/>
                </a:lnTo>
                <a:lnTo>
                  <a:pt x="396" y="96"/>
                </a:lnTo>
                <a:lnTo>
                  <a:pt x="396" y="96"/>
                </a:lnTo>
                <a:lnTo>
                  <a:pt x="396" y="96"/>
                </a:lnTo>
                <a:lnTo>
                  <a:pt x="394" y="102"/>
                </a:lnTo>
                <a:lnTo>
                  <a:pt x="392" y="108"/>
                </a:lnTo>
                <a:lnTo>
                  <a:pt x="390" y="118"/>
                </a:lnTo>
                <a:lnTo>
                  <a:pt x="392" y="124"/>
                </a:lnTo>
                <a:lnTo>
                  <a:pt x="394" y="130"/>
                </a:lnTo>
                <a:lnTo>
                  <a:pt x="416" y="136"/>
                </a:lnTo>
                <a:lnTo>
                  <a:pt x="416" y="136"/>
                </a:lnTo>
                <a:lnTo>
                  <a:pt x="418" y="142"/>
                </a:lnTo>
                <a:lnTo>
                  <a:pt x="420" y="150"/>
                </a:lnTo>
                <a:lnTo>
                  <a:pt x="420" y="228"/>
                </a:lnTo>
                <a:lnTo>
                  <a:pt x="420" y="228"/>
                </a:lnTo>
                <a:lnTo>
                  <a:pt x="422" y="234"/>
                </a:lnTo>
                <a:lnTo>
                  <a:pt x="426" y="240"/>
                </a:lnTo>
                <a:lnTo>
                  <a:pt x="432" y="244"/>
                </a:lnTo>
                <a:lnTo>
                  <a:pt x="432" y="244"/>
                </a:lnTo>
                <a:lnTo>
                  <a:pt x="438" y="250"/>
                </a:lnTo>
                <a:lnTo>
                  <a:pt x="442" y="256"/>
                </a:lnTo>
                <a:lnTo>
                  <a:pt x="442" y="258"/>
                </a:lnTo>
                <a:lnTo>
                  <a:pt x="442" y="258"/>
                </a:lnTo>
                <a:lnTo>
                  <a:pt x="444" y="264"/>
                </a:lnTo>
                <a:lnTo>
                  <a:pt x="444" y="272"/>
                </a:lnTo>
                <a:lnTo>
                  <a:pt x="434" y="310"/>
                </a:lnTo>
                <a:lnTo>
                  <a:pt x="434" y="310"/>
                </a:lnTo>
                <a:lnTo>
                  <a:pt x="432" y="318"/>
                </a:lnTo>
                <a:lnTo>
                  <a:pt x="434" y="324"/>
                </a:lnTo>
                <a:lnTo>
                  <a:pt x="436" y="328"/>
                </a:lnTo>
                <a:lnTo>
                  <a:pt x="436" y="328"/>
                </a:lnTo>
                <a:lnTo>
                  <a:pt x="440" y="334"/>
                </a:lnTo>
                <a:lnTo>
                  <a:pt x="446" y="336"/>
                </a:lnTo>
                <a:lnTo>
                  <a:pt x="454" y="336"/>
                </a:lnTo>
                <a:lnTo>
                  <a:pt x="454" y="336"/>
                </a:lnTo>
                <a:lnTo>
                  <a:pt x="458" y="338"/>
                </a:lnTo>
                <a:lnTo>
                  <a:pt x="464" y="342"/>
                </a:lnTo>
                <a:lnTo>
                  <a:pt x="470" y="348"/>
                </a:lnTo>
                <a:lnTo>
                  <a:pt x="470" y="348"/>
                </a:lnTo>
                <a:lnTo>
                  <a:pt x="476" y="376"/>
                </a:lnTo>
                <a:lnTo>
                  <a:pt x="476" y="376"/>
                </a:lnTo>
                <a:lnTo>
                  <a:pt x="482" y="386"/>
                </a:lnTo>
                <a:lnTo>
                  <a:pt x="488" y="398"/>
                </a:lnTo>
                <a:lnTo>
                  <a:pt x="492" y="408"/>
                </a:lnTo>
                <a:lnTo>
                  <a:pt x="492" y="408"/>
                </a:lnTo>
                <a:lnTo>
                  <a:pt x="500" y="422"/>
                </a:lnTo>
                <a:lnTo>
                  <a:pt x="506" y="432"/>
                </a:lnTo>
                <a:lnTo>
                  <a:pt x="506" y="432"/>
                </a:lnTo>
                <a:lnTo>
                  <a:pt x="512" y="436"/>
                </a:lnTo>
                <a:lnTo>
                  <a:pt x="518" y="438"/>
                </a:lnTo>
                <a:lnTo>
                  <a:pt x="562" y="436"/>
                </a:lnTo>
                <a:lnTo>
                  <a:pt x="562" y="436"/>
                </a:lnTo>
                <a:lnTo>
                  <a:pt x="568" y="438"/>
                </a:lnTo>
                <a:lnTo>
                  <a:pt x="572" y="442"/>
                </a:lnTo>
                <a:lnTo>
                  <a:pt x="578" y="456"/>
                </a:lnTo>
                <a:lnTo>
                  <a:pt x="578" y="456"/>
                </a:lnTo>
                <a:lnTo>
                  <a:pt x="582" y="470"/>
                </a:lnTo>
                <a:lnTo>
                  <a:pt x="582" y="472"/>
                </a:lnTo>
                <a:lnTo>
                  <a:pt x="580" y="472"/>
                </a:lnTo>
                <a:lnTo>
                  <a:pt x="482" y="548"/>
                </a:lnTo>
                <a:lnTo>
                  <a:pt x="482" y="548"/>
                </a:lnTo>
                <a:lnTo>
                  <a:pt x="476" y="562"/>
                </a:lnTo>
                <a:lnTo>
                  <a:pt x="464" y="604"/>
                </a:lnTo>
                <a:lnTo>
                  <a:pt x="464" y="604"/>
                </a:lnTo>
                <a:lnTo>
                  <a:pt x="460" y="618"/>
                </a:lnTo>
                <a:lnTo>
                  <a:pt x="404" y="774"/>
                </a:lnTo>
                <a:lnTo>
                  <a:pt x="404" y="774"/>
                </a:lnTo>
                <a:lnTo>
                  <a:pt x="400" y="790"/>
                </a:lnTo>
                <a:lnTo>
                  <a:pt x="396" y="806"/>
                </a:lnTo>
                <a:lnTo>
                  <a:pt x="396" y="806"/>
                </a:lnTo>
                <a:lnTo>
                  <a:pt x="392" y="812"/>
                </a:lnTo>
                <a:lnTo>
                  <a:pt x="386" y="814"/>
                </a:lnTo>
                <a:lnTo>
                  <a:pt x="386" y="814"/>
                </a:lnTo>
                <a:lnTo>
                  <a:pt x="380" y="812"/>
                </a:lnTo>
                <a:lnTo>
                  <a:pt x="372" y="810"/>
                </a:lnTo>
                <a:lnTo>
                  <a:pt x="346" y="796"/>
                </a:lnTo>
                <a:lnTo>
                  <a:pt x="346" y="796"/>
                </a:lnTo>
                <a:lnTo>
                  <a:pt x="334" y="788"/>
                </a:lnTo>
                <a:lnTo>
                  <a:pt x="268" y="740"/>
                </a:lnTo>
                <a:lnTo>
                  <a:pt x="268" y="740"/>
                </a:lnTo>
                <a:lnTo>
                  <a:pt x="260" y="732"/>
                </a:lnTo>
                <a:lnTo>
                  <a:pt x="260" y="732"/>
                </a:lnTo>
                <a:lnTo>
                  <a:pt x="252" y="722"/>
                </a:lnTo>
                <a:lnTo>
                  <a:pt x="212" y="674"/>
                </a:lnTo>
                <a:lnTo>
                  <a:pt x="212" y="674"/>
                </a:lnTo>
                <a:lnTo>
                  <a:pt x="206" y="670"/>
                </a:lnTo>
                <a:lnTo>
                  <a:pt x="198" y="668"/>
                </a:lnTo>
                <a:lnTo>
                  <a:pt x="166" y="660"/>
                </a:lnTo>
                <a:lnTo>
                  <a:pt x="166" y="660"/>
                </a:lnTo>
                <a:lnTo>
                  <a:pt x="158" y="660"/>
                </a:lnTo>
                <a:lnTo>
                  <a:pt x="150" y="662"/>
                </a:lnTo>
                <a:lnTo>
                  <a:pt x="132" y="668"/>
                </a:lnTo>
                <a:lnTo>
                  <a:pt x="132" y="668"/>
                </a:lnTo>
                <a:lnTo>
                  <a:pt x="124" y="668"/>
                </a:lnTo>
                <a:lnTo>
                  <a:pt x="116" y="670"/>
                </a:lnTo>
                <a:lnTo>
                  <a:pt x="98" y="668"/>
                </a:lnTo>
                <a:lnTo>
                  <a:pt x="98" y="668"/>
                </a:lnTo>
                <a:lnTo>
                  <a:pt x="90" y="666"/>
                </a:lnTo>
                <a:lnTo>
                  <a:pt x="84" y="662"/>
                </a:lnTo>
                <a:lnTo>
                  <a:pt x="20" y="590"/>
                </a:lnTo>
                <a:lnTo>
                  <a:pt x="20" y="590"/>
                </a:lnTo>
                <a:lnTo>
                  <a:pt x="18" y="588"/>
                </a:lnTo>
                <a:lnTo>
                  <a:pt x="14" y="588"/>
                </a:lnTo>
                <a:lnTo>
                  <a:pt x="12" y="588"/>
                </a:lnTo>
                <a:lnTo>
                  <a:pt x="10" y="590"/>
                </a:lnTo>
                <a:lnTo>
                  <a:pt x="0" y="592"/>
                </a:lnTo>
                <a:lnTo>
                  <a:pt x="0" y="592"/>
                </a:lnTo>
                <a:lnTo>
                  <a:pt x="2" y="600"/>
                </a:lnTo>
                <a:lnTo>
                  <a:pt x="6" y="606"/>
                </a:lnTo>
                <a:lnTo>
                  <a:pt x="42" y="648"/>
                </a:lnTo>
                <a:lnTo>
                  <a:pt x="42" y="648"/>
                </a:lnTo>
                <a:lnTo>
                  <a:pt x="42" y="650"/>
                </a:lnTo>
                <a:lnTo>
                  <a:pt x="44" y="654"/>
                </a:lnTo>
                <a:lnTo>
                  <a:pt x="42" y="656"/>
                </a:lnTo>
                <a:lnTo>
                  <a:pt x="40" y="658"/>
                </a:lnTo>
                <a:lnTo>
                  <a:pt x="40" y="658"/>
                </a:lnTo>
                <a:lnTo>
                  <a:pt x="36" y="662"/>
                </a:lnTo>
                <a:lnTo>
                  <a:pt x="34" y="670"/>
                </a:lnTo>
                <a:lnTo>
                  <a:pt x="34" y="672"/>
                </a:lnTo>
                <a:lnTo>
                  <a:pt x="34" y="672"/>
                </a:lnTo>
                <a:lnTo>
                  <a:pt x="34" y="680"/>
                </a:lnTo>
                <a:lnTo>
                  <a:pt x="38" y="686"/>
                </a:lnTo>
                <a:lnTo>
                  <a:pt x="50" y="698"/>
                </a:lnTo>
                <a:lnTo>
                  <a:pt x="50" y="698"/>
                </a:lnTo>
                <a:lnTo>
                  <a:pt x="54" y="704"/>
                </a:lnTo>
                <a:lnTo>
                  <a:pt x="56" y="712"/>
                </a:lnTo>
                <a:lnTo>
                  <a:pt x="50" y="722"/>
                </a:lnTo>
                <a:lnTo>
                  <a:pt x="50" y="722"/>
                </a:lnTo>
                <a:lnTo>
                  <a:pt x="64" y="730"/>
                </a:lnTo>
                <a:lnTo>
                  <a:pt x="80" y="742"/>
                </a:lnTo>
                <a:lnTo>
                  <a:pt x="80" y="742"/>
                </a:lnTo>
                <a:lnTo>
                  <a:pt x="84" y="748"/>
                </a:lnTo>
                <a:lnTo>
                  <a:pt x="88" y="754"/>
                </a:lnTo>
                <a:lnTo>
                  <a:pt x="88" y="760"/>
                </a:lnTo>
                <a:lnTo>
                  <a:pt x="88" y="760"/>
                </a:lnTo>
                <a:lnTo>
                  <a:pt x="90" y="768"/>
                </a:lnTo>
                <a:lnTo>
                  <a:pt x="94" y="774"/>
                </a:lnTo>
                <a:lnTo>
                  <a:pt x="94" y="776"/>
                </a:lnTo>
                <a:lnTo>
                  <a:pt x="94" y="776"/>
                </a:lnTo>
                <a:lnTo>
                  <a:pt x="98" y="782"/>
                </a:lnTo>
                <a:lnTo>
                  <a:pt x="102" y="790"/>
                </a:lnTo>
                <a:lnTo>
                  <a:pt x="104" y="798"/>
                </a:lnTo>
                <a:lnTo>
                  <a:pt x="104" y="798"/>
                </a:lnTo>
                <a:lnTo>
                  <a:pt x="106" y="804"/>
                </a:lnTo>
                <a:lnTo>
                  <a:pt x="112" y="810"/>
                </a:lnTo>
                <a:lnTo>
                  <a:pt x="112" y="810"/>
                </a:lnTo>
                <a:lnTo>
                  <a:pt x="124" y="820"/>
                </a:lnTo>
                <a:lnTo>
                  <a:pt x="126" y="822"/>
                </a:lnTo>
                <a:lnTo>
                  <a:pt x="126" y="822"/>
                </a:lnTo>
                <a:lnTo>
                  <a:pt x="138" y="830"/>
                </a:lnTo>
                <a:lnTo>
                  <a:pt x="154" y="840"/>
                </a:lnTo>
                <a:lnTo>
                  <a:pt x="154" y="840"/>
                </a:lnTo>
                <a:lnTo>
                  <a:pt x="158" y="844"/>
                </a:lnTo>
                <a:lnTo>
                  <a:pt x="160" y="850"/>
                </a:lnTo>
                <a:lnTo>
                  <a:pt x="152" y="902"/>
                </a:lnTo>
                <a:lnTo>
                  <a:pt x="152" y="902"/>
                </a:lnTo>
                <a:lnTo>
                  <a:pt x="154" y="908"/>
                </a:lnTo>
                <a:lnTo>
                  <a:pt x="158" y="912"/>
                </a:lnTo>
                <a:lnTo>
                  <a:pt x="436" y="10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4141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1568450" y="1250950"/>
            <a:ext cx="6007100" cy="26924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ユーザーからの簡便な情報発信と共有</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8</a:t>
            </a:fld>
            <a:endParaRPr kumimoji="1" lang="ja-JP" altLang="en-US"/>
          </a:p>
        </p:txBody>
      </p:sp>
      <p:pic>
        <p:nvPicPr>
          <p:cNvPr id="4" name="図 3" descr="SocialMediaIconcollage-1024x69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28" y="3041062"/>
            <a:ext cx="3092924" cy="2093160"/>
          </a:xfrm>
          <a:prstGeom prst="ellipse">
            <a:avLst/>
          </a:prstGeom>
          <a:ln>
            <a:noFill/>
          </a:ln>
          <a:effectLst>
            <a:softEdge rad="112500"/>
          </a:effectLst>
        </p:spPr>
      </p:pic>
      <p:grpSp>
        <p:nvGrpSpPr>
          <p:cNvPr id="5" name="グループ化 4"/>
          <p:cNvGrpSpPr/>
          <p:nvPr/>
        </p:nvGrpSpPr>
        <p:grpSpPr>
          <a:xfrm>
            <a:off x="3023951" y="939800"/>
            <a:ext cx="3092924" cy="1809750"/>
            <a:chOff x="3023951" y="939800"/>
            <a:chExt cx="3092924" cy="1809750"/>
          </a:xfrm>
        </p:grpSpPr>
        <p:sp>
          <p:nvSpPr>
            <p:cNvPr id="17" name="フローチャート: 磁気ディスク 16"/>
            <p:cNvSpPr/>
            <p:nvPr/>
          </p:nvSpPr>
          <p:spPr>
            <a:xfrm>
              <a:off x="3023951" y="939800"/>
              <a:ext cx="3092924" cy="1809750"/>
            </a:xfrm>
            <a:prstGeom prst="flowChartMagneticDisk">
              <a:avLst/>
            </a:prstGeom>
            <a:solidFill>
              <a:srgbClr val="FFFBD2"/>
            </a:solidFill>
            <a:ln w="9525" cmpd="sng">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4">
              <a:clrChange>
                <a:clrFrom>
                  <a:srgbClr val="FEFEFE"/>
                </a:clrFrom>
                <a:clrTo>
                  <a:srgbClr val="FEFEFE">
                    <a:alpha val="0"/>
                  </a:srgbClr>
                </a:clrTo>
              </a:clrChange>
            </a:blip>
            <a:stretch>
              <a:fillRect/>
            </a:stretch>
          </p:blipFill>
          <p:spPr>
            <a:xfrm>
              <a:off x="4977280" y="2128630"/>
              <a:ext cx="625872" cy="513874"/>
            </a:xfrm>
            <a:prstGeom prst="rect">
              <a:avLst/>
            </a:prstGeom>
          </p:spPr>
        </p:pic>
        <p:pic>
          <p:nvPicPr>
            <p:cNvPr id="13" name="図 12"/>
            <p:cNvPicPr>
              <a:picLocks noChangeAspect="1"/>
            </p:cNvPicPr>
            <p:nvPr/>
          </p:nvPicPr>
          <p:blipFill>
            <a:blip r:embed="rId5">
              <a:clrChange>
                <a:clrFrom>
                  <a:srgbClr val="FEFEFE"/>
                </a:clrFrom>
                <a:clrTo>
                  <a:srgbClr val="FEFEFE">
                    <a:alpha val="0"/>
                  </a:srgbClr>
                </a:clrTo>
              </a:clrChange>
            </a:blip>
            <a:stretch>
              <a:fillRect/>
            </a:stretch>
          </p:blipFill>
          <p:spPr>
            <a:xfrm>
              <a:off x="5056338" y="1510007"/>
              <a:ext cx="546814" cy="527050"/>
            </a:xfrm>
            <a:prstGeom prst="rect">
              <a:avLst/>
            </a:prstGeom>
          </p:spPr>
        </p:pic>
        <p:pic>
          <p:nvPicPr>
            <p:cNvPr id="14" name="図 13"/>
            <p:cNvPicPr>
              <a:picLocks noChangeAspect="1"/>
            </p:cNvPicPr>
            <p:nvPr/>
          </p:nvPicPr>
          <p:blipFill>
            <a:blip r:embed="rId6">
              <a:clrChange>
                <a:clrFrom>
                  <a:srgbClr val="FEFEFE"/>
                </a:clrFrom>
                <a:clrTo>
                  <a:srgbClr val="FEFEFE">
                    <a:alpha val="0"/>
                  </a:srgbClr>
                </a:clrTo>
              </a:clrChange>
            </a:blip>
            <a:stretch>
              <a:fillRect/>
            </a:stretch>
          </p:blipFill>
          <p:spPr>
            <a:xfrm>
              <a:off x="3462387" y="1510007"/>
              <a:ext cx="671988" cy="487521"/>
            </a:xfrm>
            <a:prstGeom prst="rect">
              <a:avLst/>
            </a:prstGeom>
          </p:spPr>
        </p:pic>
        <p:pic>
          <p:nvPicPr>
            <p:cNvPr id="15" name="図 14"/>
            <p:cNvPicPr>
              <a:picLocks noChangeAspect="1"/>
            </p:cNvPicPr>
            <p:nvPr/>
          </p:nvPicPr>
          <p:blipFill>
            <a:blip r:embed="rId7">
              <a:clrChange>
                <a:clrFrom>
                  <a:srgbClr val="FEFEFE"/>
                </a:clrFrom>
                <a:clrTo>
                  <a:srgbClr val="FEFEFE">
                    <a:alpha val="0"/>
                  </a:srgbClr>
                </a:clrTo>
              </a:clrChange>
            </a:blip>
            <a:stretch>
              <a:fillRect/>
            </a:stretch>
          </p:blipFill>
          <p:spPr>
            <a:xfrm>
              <a:off x="3548032" y="2115454"/>
              <a:ext cx="586343" cy="527050"/>
            </a:xfrm>
            <a:prstGeom prst="rect">
              <a:avLst/>
            </a:prstGeom>
          </p:spPr>
        </p:pic>
        <p:pic>
          <p:nvPicPr>
            <p:cNvPr id="16" name="図 15"/>
            <p:cNvPicPr>
              <a:picLocks noChangeAspect="1"/>
            </p:cNvPicPr>
            <p:nvPr/>
          </p:nvPicPr>
          <p:blipFill>
            <a:blip r:embed="rId8">
              <a:clrChange>
                <a:clrFrom>
                  <a:srgbClr val="FEFEFE"/>
                </a:clrFrom>
                <a:clrTo>
                  <a:srgbClr val="FEFEFE">
                    <a:alpha val="0"/>
                  </a:srgbClr>
                </a:clrTo>
              </a:clrChange>
            </a:blip>
            <a:stretch>
              <a:fillRect/>
            </a:stretch>
          </p:blipFill>
          <p:spPr>
            <a:xfrm>
              <a:off x="4312015" y="1832653"/>
              <a:ext cx="516795" cy="546326"/>
            </a:xfrm>
            <a:prstGeom prst="rect">
              <a:avLst/>
            </a:prstGeom>
          </p:spPr>
        </p:pic>
        <p:sp>
          <p:nvSpPr>
            <p:cNvPr id="18" name="テキスト ボックス 17"/>
            <p:cNvSpPr txBox="1"/>
            <p:nvPr/>
          </p:nvSpPr>
          <p:spPr>
            <a:xfrm>
              <a:off x="3817142" y="1054100"/>
              <a:ext cx="1506542" cy="369332"/>
            </a:xfrm>
            <a:prstGeom prst="rect">
              <a:avLst/>
            </a:prstGeom>
            <a:noFill/>
          </p:spPr>
          <p:txBody>
            <a:bodyPr wrap="none" rtlCol="0">
              <a:spAutoFit/>
            </a:bodyPr>
            <a:lstStyle/>
            <a:p>
              <a:r>
                <a:rPr kumimoji="1" lang="ja-JP" altLang="en-US" dirty="0" smtClean="0">
                  <a:latin typeface="HGP創英角ｺﾞｼｯｸUB"/>
                  <a:ea typeface="HGP創英角ｺﾞｼｯｸUB"/>
                  <a:cs typeface="HGP創英角ｺﾞｼｯｸUB"/>
                </a:rPr>
                <a:t>ビッグ・データ</a:t>
              </a:r>
              <a:endParaRPr kumimoji="1" lang="ja-JP" altLang="en-US" dirty="0">
                <a:latin typeface="HGP創英角ｺﾞｼｯｸUB"/>
                <a:ea typeface="HGP創英角ｺﾞｼｯｸUB"/>
                <a:cs typeface="HGP創英角ｺﾞｼｯｸUB"/>
              </a:endParaRPr>
            </a:p>
          </p:txBody>
        </p:sp>
      </p:grpSp>
      <p:pic>
        <p:nvPicPr>
          <p:cNvPr id="19" name="図 18"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22022">
            <a:off x="2583755" y="2363777"/>
            <a:ext cx="1310410" cy="1310410"/>
          </a:xfrm>
          <a:prstGeom prst="rect">
            <a:avLst/>
          </a:prstGeom>
          <a:effectLst>
            <a:outerShdw blurRad="50800" dist="38100" dir="2700000" algn="tl" rotWithShape="0">
              <a:prstClr val="black">
                <a:alpha val="40000"/>
              </a:prstClr>
            </a:outerShdw>
          </a:effectLst>
        </p:spPr>
      </p:pic>
      <p:pic>
        <p:nvPicPr>
          <p:cNvPr id="20" name="図 19" descr="arrow-58-512.png"/>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4277978" flipH="1">
            <a:off x="5231821" y="2363777"/>
            <a:ext cx="1310410" cy="1310410"/>
          </a:xfrm>
          <a:prstGeom prst="rect">
            <a:avLst/>
          </a:prstGeom>
          <a:effectLst>
            <a:outerShdw blurRad="50800" dist="38100" dir="2700000" algn="tl" rotWithShape="0">
              <a:prstClr val="black">
                <a:alpha val="40000"/>
              </a:prstClr>
            </a:outerShdw>
          </a:effectLst>
        </p:spPr>
      </p:pic>
      <p:pic>
        <p:nvPicPr>
          <p:cNvPr id="21" name="図 20"/>
          <p:cNvPicPr>
            <a:picLocks noChangeAspect="1"/>
          </p:cNvPicPr>
          <p:nvPr/>
        </p:nvPicPr>
        <p:blipFill>
          <a:blip r:embed="rId10">
            <a:clrChange>
              <a:clrFrom>
                <a:srgbClr val="FFFFFF"/>
              </a:clrFrom>
              <a:clrTo>
                <a:srgbClr val="FFFFFF">
                  <a:alpha val="0"/>
                </a:srgbClr>
              </a:clrTo>
            </a:clrChange>
          </a:blip>
          <a:stretch>
            <a:fillRect/>
          </a:stretch>
        </p:blipFill>
        <p:spPr>
          <a:xfrm>
            <a:off x="5477555" y="5341407"/>
            <a:ext cx="341289" cy="550466"/>
          </a:xfrm>
          <a:prstGeom prst="rect">
            <a:avLst/>
          </a:prstGeom>
        </p:spPr>
      </p:pic>
      <p:grpSp>
        <p:nvGrpSpPr>
          <p:cNvPr id="31" name="図形グループ 30"/>
          <p:cNvGrpSpPr/>
          <p:nvPr/>
        </p:nvGrpSpPr>
        <p:grpSpPr>
          <a:xfrm>
            <a:off x="2604090" y="5107964"/>
            <a:ext cx="530176" cy="1101571"/>
            <a:chOff x="1946324" y="4125162"/>
            <a:chExt cx="969964" cy="2007872"/>
          </a:xfrm>
        </p:grpSpPr>
        <p:sp>
          <p:nvSpPr>
            <p:cNvPr id="22" name="円/楕円 2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フローチャート: 論理積ゲート 2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5" name="フローチャート: 論理積ゲート 24"/>
          <p:cNvSpPr/>
          <p:nvPr/>
        </p:nvSpPr>
        <p:spPr>
          <a:xfrm>
            <a:off x="3066039" y="5752530"/>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2" name="図形グループ 31"/>
          <p:cNvGrpSpPr/>
          <p:nvPr/>
        </p:nvGrpSpPr>
        <p:grpSpPr>
          <a:xfrm>
            <a:off x="6003123" y="5106785"/>
            <a:ext cx="530176" cy="1101571"/>
            <a:chOff x="1946324" y="4125162"/>
            <a:chExt cx="969964" cy="2007872"/>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フローチャート: 論理積ゲート 3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5" name="フローチャート: 論理積ゲート 34"/>
          <p:cNvSpPr/>
          <p:nvPr/>
        </p:nvSpPr>
        <p:spPr>
          <a:xfrm flipH="1">
            <a:off x="5717928" y="5751351"/>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0" name="図 39"/>
          <p:cNvPicPr>
            <a:picLocks noChangeAspect="1"/>
          </p:cNvPicPr>
          <p:nvPr/>
        </p:nvPicPr>
        <p:blipFill>
          <a:blip r:embed="rId11">
            <a:clrChange>
              <a:clrFrom>
                <a:srgbClr val="FFFFFF"/>
              </a:clrFrom>
              <a:clrTo>
                <a:srgbClr val="FFFFFF">
                  <a:alpha val="0"/>
                </a:srgbClr>
              </a:clrTo>
            </a:clrChange>
          </a:blip>
          <a:stretch>
            <a:fillRect/>
          </a:stretch>
        </p:blipFill>
        <p:spPr>
          <a:xfrm>
            <a:off x="4229577" y="5204963"/>
            <a:ext cx="681672" cy="722281"/>
          </a:xfrm>
          <a:prstGeom prst="rect">
            <a:avLst/>
          </a:prstGeom>
        </p:spPr>
      </p:pic>
      <p:grpSp>
        <p:nvGrpSpPr>
          <p:cNvPr id="41" name="図形グループ 40"/>
          <p:cNvGrpSpPr/>
          <p:nvPr/>
        </p:nvGrpSpPr>
        <p:grpSpPr>
          <a:xfrm>
            <a:off x="4341655" y="5433908"/>
            <a:ext cx="457516" cy="941963"/>
            <a:chOff x="1946324" y="4125162"/>
            <a:chExt cx="969964" cy="2007872"/>
          </a:xfrm>
        </p:grpSpPr>
        <p:sp>
          <p:nvSpPr>
            <p:cNvPr id="42" name="円/楕円 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フローチャート: 論理積ゲート 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6717711" y="4032651"/>
            <a:ext cx="530176" cy="1101571"/>
            <a:chOff x="1946324" y="4125162"/>
            <a:chExt cx="969964" cy="2007872"/>
          </a:xfrm>
        </p:grpSpPr>
        <p:sp>
          <p:nvSpPr>
            <p:cNvPr id="45" name="円/楕円 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フローチャート: 論理積ゲート 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7" name="フローチャート: 論理積ゲート 46"/>
          <p:cNvSpPr/>
          <p:nvPr/>
        </p:nvSpPr>
        <p:spPr>
          <a:xfrm>
            <a:off x="2426066"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2" name="図 51"/>
          <p:cNvPicPr>
            <a:picLocks noChangeAspect="1"/>
          </p:cNvPicPr>
          <p:nvPr/>
        </p:nvPicPr>
        <p:blipFill>
          <a:blip r:embed="rId10">
            <a:clrChange>
              <a:clrFrom>
                <a:srgbClr val="FFFFFF"/>
              </a:clrFrom>
              <a:clrTo>
                <a:srgbClr val="FFFFFF">
                  <a:alpha val="0"/>
                </a:srgbClr>
              </a:clrTo>
            </a:clrChange>
          </a:blip>
          <a:stretch>
            <a:fillRect/>
          </a:stretch>
        </p:blipFill>
        <p:spPr>
          <a:xfrm>
            <a:off x="2574610" y="4188721"/>
            <a:ext cx="341289" cy="550466"/>
          </a:xfrm>
          <a:prstGeom prst="rect">
            <a:avLst/>
          </a:prstGeom>
        </p:spPr>
      </p:pic>
      <p:grpSp>
        <p:nvGrpSpPr>
          <p:cNvPr id="53" name="図形グループ 52"/>
          <p:cNvGrpSpPr/>
          <p:nvPr/>
        </p:nvGrpSpPr>
        <p:grpSpPr>
          <a:xfrm>
            <a:off x="1958335" y="4027942"/>
            <a:ext cx="530176" cy="1101571"/>
            <a:chOff x="1946324" y="4125162"/>
            <a:chExt cx="969964" cy="2007872"/>
          </a:xfrm>
        </p:grpSpPr>
        <p:sp>
          <p:nvSpPr>
            <p:cNvPr id="54" name="円/楕円 5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フローチャート: 論理積ゲート 5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フローチャート: 論理積ゲート 55"/>
          <p:cNvSpPr/>
          <p:nvPr/>
        </p:nvSpPr>
        <p:spPr>
          <a:xfrm flipH="1">
            <a:off x="6420102" y="4677217"/>
            <a:ext cx="373808" cy="243167"/>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テキスト ボックス 57"/>
          <p:cNvSpPr txBox="1"/>
          <p:nvPr/>
        </p:nvSpPr>
        <p:spPr>
          <a:xfrm>
            <a:off x="1727352" y="1423432"/>
            <a:ext cx="1188547" cy="461665"/>
          </a:xfrm>
          <a:prstGeom prst="rect">
            <a:avLst/>
          </a:prstGeom>
          <a:noFill/>
        </p:spPr>
        <p:txBody>
          <a:bodyPr wrap="none" rtlCol="0">
            <a:spAutoFit/>
          </a:bodyPr>
          <a:lstStyle/>
          <a:p>
            <a:pPr algn="ctr"/>
            <a:r>
              <a:rPr kumimoji="1" lang="ja-JP" altLang="en-US" sz="2400" dirty="0" smtClean="0">
                <a:solidFill>
                  <a:srgbClr val="3366FF"/>
                </a:solidFill>
                <a:latin typeface="HGP創英角ｺﾞｼｯｸUB"/>
                <a:ea typeface="HGP創英角ｺﾞｼｯｸUB"/>
                <a:cs typeface="HGP創英角ｺﾞｼｯｸUB"/>
              </a:rPr>
              <a:t>クラウド</a:t>
            </a:r>
            <a:endParaRPr kumimoji="1" lang="ja-JP" altLang="en-US" sz="2400" dirty="0">
              <a:solidFill>
                <a:srgbClr val="3366FF"/>
              </a:solidFill>
              <a:latin typeface="HGP創英角ｺﾞｼｯｸUB"/>
              <a:ea typeface="HGP創英角ｺﾞｼｯｸUB"/>
              <a:cs typeface="HGP創英角ｺﾞｼｯｸUB"/>
            </a:endParaRPr>
          </a:p>
        </p:txBody>
      </p:sp>
      <p:sp>
        <p:nvSpPr>
          <p:cNvPr id="59" name="テキスト ボックス 58"/>
          <p:cNvSpPr txBox="1"/>
          <p:nvPr/>
        </p:nvSpPr>
        <p:spPr>
          <a:xfrm>
            <a:off x="1710375" y="3033271"/>
            <a:ext cx="122251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UGM</a:t>
            </a:r>
          </a:p>
          <a:p>
            <a:pPr algn="ctr"/>
            <a:r>
              <a:rPr lang="en-US" altLang="ja-JP" sz="800" dirty="0">
                <a:solidFill>
                  <a:srgbClr val="3366FF"/>
                </a:solidFill>
                <a:latin typeface="Arial"/>
                <a:ea typeface="HGP創英角ｺﾞｼｯｸUB"/>
                <a:cs typeface="Arial"/>
              </a:rPr>
              <a:t>U</a:t>
            </a:r>
            <a:r>
              <a:rPr lang="en-US" altLang="ja-JP" sz="800" dirty="0" smtClean="0">
                <a:solidFill>
                  <a:srgbClr val="3366FF"/>
                </a:solidFill>
                <a:latin typeface="Arial"/>
                <a:ea typeface="HGP創英角ｺﾞｼｯｸUB"/>
                <a:cs typeface="Arial"/>
              </a:rPr>
              <a:t>ser Generated Media </a:t>
            </a:r>
            <a:endParaRPr kumimoji="1" lang="ja-JP" altLang="en-US" sz="800" dirty="0">
              <a:solidFill>
                <a:srgbClr val="3366FF"/>
              </a:solidFill>
              <a:latin typeface="Arial"/>
              <a:ea typeface="HGP創英角ｺﾞｼｯｸUB"/>
              <a:cs typeface="Arial"/>
            </a:endParaRPr>
          </a:p>
        </p:txBody>
      </p:sp>
      <p:sp>
        <p:nvSpPr>
          <p:cNvPr id="60" name="テキスト ボックス 59"/>
          <p:cNvSpPr txBox="1"/>
          <p:nvPr/>
        </p:nvSpPr>
        <p:spPr>
          <a:xfrm>
            <a:off x="6169380" y="3033271"/>
            <a:ext cx="1249060" cy="646331"/>
          </a:xfrm>
          <a:prstGeom prst="rect">
            <a:avLst/>
          </a:prstGeom>
          <a:noFill/>
        </p:spPr>
        <p:txBody>
          <a:bodyPr wrap="none" rtlCol="0">
            <a:spAutoFit/>
          </a:bodyPr>
          <a:lstStyle/>
          <a:p>
            <a:pPr algn="ctr"/>
            <a:r>
              <a:rPr kumimoji="1" lang="en-US" altLang="ja-JP" sz="2800" dirty="0" smtClean="0">
                <a:solidFill>
                  <a:srgbClr val="3366FF"/>
                </a:solidFill>
                <a:latin typeface="Arial Black"/>
                <a:ea typeface="HGP創英角ｺﾞｼｯｸUB"/>
                <a:cs typeface="Arial Black"/>
              </a:rPr>
              <a:t>SNS</a:t>
            </a:r>
          </a:p>
          <a:p>
            <a:pPr algn="ctr"/>
            <a:r>
              <a:rPr lang="en-US" altLang="ja-JP" sz="800" dirty="0" smtClean="0">
                <a:solidFill>
                  <a:srgbClr val="3366FF"/>
                </a:solidFill>
                <a:latin typeface="Arial"/>
                <a:ea typeface="HGP創英角ｺﾞｼｯｸUB"/>
                <a:cs typeface="Arial"/>
              </a:rPr>
              <a:t>Social Network Service </a:t>
            </a:r>
            <a:endParaRPr kumimoji="1" lang="ja-JP" altLang="en-US" sz="800" dirty="0">
              <a:solidFill>
                <a:srgbClr val="3366FF"/>
              </a:solidFill>
              <a:latin typeface="Arial"/>
              <a:ea typeface="HGP創英角ｺﾞｼｯｸUB"/>
              <a:cs typeface="Arial"/>
            </a:endParaRPr>
          </a:p>
        </p:txBody>
      </p:sp>
      <p:pic>
        <p:nvPicPr>
          <p:cNvPr id="61" name="図 60"/>
          <p:cNvPicPr>
            <a:picLocks noChangeAspect="1"/>
          </p:cNvPicPr>
          <p:nvPr/>
        </p:nvPicPr>
        <p:blipFill>
          <a:blip r:embed="rId12">
            <a:clrChange>
              <a:clrFrom>
                <a:srgbClr val="FFFFFF"/>
              </a:clrFrom>
              <a:clrTo>
                <a:srgbClr val="FFFFFF">
                  <a:alpha val="0"/>
                </a:srgbClr>
              </a:clrTo>
            </a:clrChange>
          </a:blip>
          <a:stretch>
            <a:fillRect/>
          </a:stretch>
        </p:blipFill>
        <p:spPr>
          <a:xfrm>
            <a:off x="3208261" y="5222720"/>
            <a:ext cx="679541" cy="593816"/>
          </a:xfrm>
          <a:prstGeom prst="rect">
            <a:avLst/>
          </a:prstGeom>
        </p:spPr>
      </p:pic>
      <p:pic>
        <p:nvPicPr>
          <p:cNvPr id="62" name="図 61"/>
          <p:cNvPicPr>
            <a:picLocks noChangeAspect="1"/>
          </p:cNvPicPr>
          <p:nvPr/>
        </p:nvPicPr>
        <p:blipFill>
          <a:blip r:embed="rId12">
            <a:clrChange>
              <a:clrFrom>
                <a:srgbClr val="FFFFFF"/>
              </a:clrFrom>
              <a:clrTo>
                <a:srgbClr val="FFFFFF">
                  <a:alpha val="0"/>
                </a:srgbClr>
              </a:clrTo>
            </a:clrChange>
          </a:blip>
          <a:stretch>
            <a:fillRect/>
          </a:stretch>
        </p:blipFill>
        <p:spPr>
          <a:xfrm>
            <a:off x="6003123" y="4146428"/>
            <a:ext cx="679541" cy="593816"/>
          </a:xfrm>
          <a:prstGeom prst="rect">
            <a:avLst/>
          </a:prstGeom>
        </p:spPr>
      </p:pic>
    </p:spTree>
    <p:extLst>
      <p:ext uri="{BB962C8B-B14F-4D97-AF65-F5344CB8AC3E}">
        <p14:creationId xmlns:p14="http://schemas.microsoft.com/office/powerpoint/2010/main" val="72281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Arial"/>
                <a:ea typeface="HGP創英角ｺﾞｼｯｸUB" pitchFamily="50" charset="-128"/>
                <a:cs typeface="Arial"/>
              </a:rPr>
              <a:t>クライアント・プラットフォーム</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4113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4353</TotalTime>
  <Words>11118</Words>
  <Application>Microsoft Macintosh PowerPoint</Application>
  <PresentationFormat>画面に合わせる (4:3)</PresentationFormat>
  <Paragraphs>978</Paragraphs>
  <Slides>48</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48</vt:i4>
      </vt:variant>
    </vt:vector>
  </HeadingPairs>
  <TitlesOfParts>
    <vt:vector size="60" baseType="lpstr">
      <vt:lpstr>Arial</vt:lpstr>
      <vt:lpstr>Arial Black</vt:lpstr>
      <vt:lpstr>Calibri</vt:lpstr>
      <vt:lpstr>Century Gothic</vt:lpstr>
      <vt:lpstr>ＤＦＰ太丸ゴシック体</vt:lpstr>
      <vt:lpstr>HGP創英角ｺﾞｼｯｸUB</vt:lpstr>
      <vt:lpstr>HG丸ｺﾞｼｯｸM-PRO</vt:lpstr>
      <vt:lpstr>ＭＳ Ｐゴシック</vt:lpstr>
      <vt:lpstr>Times New Roman</vt:lpstr>
      <vt:lpstr>Wingdings</vt:lpstr>
      <vt:lpstr>メイリオ</vt:lpstr>
      <vt:lpstr>NC標準テンプレート</vt:lpstr>
      <vt:lpstr>PowerPoint プレゼンテーション</vt:lpstr>
      <vt:lpstr>クラウドへの移行＝新しいクライアントへの移行</vt:lpstr>
      <vt:lpstr>クラウド・コンピューティングの起源とGoogleの定義</vt:lpstr>
      <vt:lpstr>クラウドの技術的特徴とクライアント</vt:lpstr>
      <vt:lpstr>クライアントはPCからモバイルデバイスへ</vt:lpstr>
      <vt:lpstr>モバイルファースト・モバイルシフトの波</vt:lpstr>
      <vt:lpstr>モバイルデバイスが変えたIT利用シーン</vt:lpstr>
      <vt:lpstr>ユーザーからの簡便な情報発信と共有</vt:lpstr>
      <vt:lpstr>PowerPoint プレゼンテーション</vt:lpstr>
      <vt:lpstr>クライアント・プラットフォーム</vt:lpstr>
      <vt:lpstr>サーバーとクライアントの関係の変遷</vt:lpstr>
      <vt:lpstr>Ajaxの登場</vt:lpstr>
      <vt:lpstr>Web2.0 (2005年頃)</vt:lpstr>
      <vt:lpstr>Ajax (エイジャックス) とは</vt:lpstr>
      <vt:lpstr>昔の地図サイト</vt:lpstr>
      <vt:lpstr>Ajax を使った地図サイト</vt:lpstr>
      <vt:lpstr>Ajax の意義</vt:lpstr>
      <vt:lpstr>ブラウザーの進化とAjax</vt:lpstr>
      <vt:lpstr>PowerPoint プレゼンテーション</vt:lpstr>
      <vt:lpstr>AjaxからHTML5へ</vt:lpstr>
      <vt:lpstr>HTMLの歴史と現状</vt:lpstr>
      <vt:lpstr>HTML5（１）</vt:lpstr>
      <vt:lpstr>HTML5（２）</vt:lpstr>
      <vt:lpstr>HTML5が目指したこと</vt:lpstr>
      <vt:lpstr>PowerPoint プレゼンテーション</vt:lpstr>
      <vt:lpstr>ウェアラブルとIoT</vt:lpstr>
      <vt:lpstr>ウェアラブルデバイスの進化</vt:lpstr>
      <vt:lpstr>ウェアラブル・デバイスの種類と使われ方</vt:lpstr>
      <vt:lpstr>医療・健康分野での活用</vt:lpstr>
      <vt:lpstr>モバイル・ウェアラブルとクラウドとの関係</vt:lpstr>
      <vt:lpstr>PowerPoint プレゼンテーション</vt:lpstr>
      <vt:lpstr>Google が狙うもの</vt:lpstr>
      <vt:lpstr>GoogleがAndroidを無料で配布する理由</vt:lpstr>
      <vt:lpstr>Chromebook</vt:lpstr>
      <vt:lpstr>PowerPoint プレゼンテーション</vt:lpstr>
      <vt:lpstr>2014年以降のMicrosoftの新戦略</vt:lpstr>
      <vt:lpstr>Appleのプラットフォーム戦略</vt:lpstr>
      <vt:lpstr>PowerPoint プレゼンテーション</vt:lpstr>
      <vt:lpstr>Webアプリとネイティブアプリ</vt:lpstr>
      <vt:lpstr>各社が目指すクライアントプラットフォーム</vt:lpstr>
      <vt:lpstr>各社が目指すクライアントプラットフォーム</vt:lpstr>
      <vt:lpstr>PowerPoint プレゼンテーション</vt:lpstr>
      <vt:lpstr>PowerPoint プレゼンテーション</vt:lpstr>
      <vt:lpstr>これからの移動体通信への要求</vt:lpstr>
      <vt:lpstr>データ伝送速度の高速化の歴史</vt:lpstr>
      <vt:lpstr>5Gの要件 (ドコモ5Gホワイトペーパーより)</vt:lpstr>
      <vt:lpstr>未来のオフィス・インフラ</vt:lpstr>
      <vt:lpstr>5G以外の通信規格</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399</cp:revision>
  <dcterms:created xsi:type="dcterms:W3CDTF">2014-04-30T01:58:06Z</dcterms:created>
  <dcterms:modified xsi:type="dcterms:W3CDTF">2016-02-17T06:38:34Z</dcterms:modified>
</cp:coreProperties>
</file>