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1201" r:id="rId2"/>
    <p:sldId id="1202" r:id="rId3"/>
    <p:sldId id="1203" r:id="rId4"/>
    <p:sldId id="1204" r:id="rId5"/>
    <p:sldId id="1249" r:id="rId6"/>
    <p:sldId id="1250" r:id="rId7"/>
    <p:sldId id="1251" r:id="rId8"/>
    <p:sldId id="1252" r:id="rId9"/>
    <p:sldId id="1253" r:id="rId10"/>
    <p:sldId id="1254" r:id="rId11"/>
    <p:sldId id="1255" r:id="rId12"/>
    <p:sldId id="1256" r:id="rId13"/>
    <p:sldId id="1257" r:id="rId14"/>
    <p:sldId id="1258" r:id="rId15"/>
    <p:sldId id="1259" r:id="rId16"/>
    <p:sldId id="1260" r:id="rId17"/>
    <p:sldId id="1220" r:id="rId18"/>
    <p:sldId id="1222" r:id="rId19"/>
    <p:sldId id="1223" r:id="rId20"/>
    <p:sldId id="1224" r:id="rId21"/>
    <p:sldId id="1225" r:id="rId22"/>
    <p:sldId id="1226" r:id="rId23"/>
    <p:sldId id="1227" r:id="rId24"/>
    <p:sldId id="1228" r:id="rId25"/>
    <p:sldId id="1229" r:id="rId26"/>
    <p:sldId id="1230" r:id="rId27"/>
    <p:sldId id="1231" r:id="rId28"/>
    <p:sldId id="1232" r:id="rId29"/>
    <p:sldId id="1233" r:id="rId30"/>
    <p:sldId id="1234" r:id="rId31"/>
    <p:sldId id="1235" r:id="rId32"/>
    <p:sldId id="1236" r:id="rId33"/>
    <p:sldId id="1237" r:id="rId34"/>
    <p:sldId id="1238" r:id="rId35"/>
    <p:sldId id="1239" r:id="rId36"/>
    <p:sldId id="1240" r:id="rId37"/>
    <p:sldId id="1241" r:id="rId38"/>
    <p:sldId id="1244" r:id="rId39"/>
    <p:sldId id="1245" r:id="rId40"/>
    <p:sldId id="1246" r:id="rId41"/>
    <p:sldId id="1247" r:id="rId42"/>
    <p:sldId id="1248" r:id="rId43"/>
    <p:sldId id="715" r:id="rId4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1"/>
    <a:srgbClr val="FF6666"/>
    <a:srgbClr val="FFFBD2"/>
    <a:srgbClr val="0432FF"/>
    <a:srgbClr val="66CC00"/>
    <a:srgbClr val="80FF00"/>
    <a:srgbClr val="FFFFFF"/>
    <a:srgbClr val="66FFCC"/>
    <a:srgbClr val="66FF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93"/>
    <p:restoredTop sz="94181" autoAdjust="0"/>
  </p:normalViewPr>
  <p:slideViewPr>
    <p:cSldViewPr snapToObjects="1" showGuides="1">
      <p:cViewPr varScale="1">
        <p:scale>
          <a:sx n="69" d="100"/>
          <a:sy n="69" d="100"/>
        </p:scale>
        <p:origin x="1640" y="176"/>
      </p:cViewPr>
      <p:guideLst>
        <p:guide orient="horz" pos="527"/>
        <p:guide pos="2880"/>
      </p:guideLst>
    </p:cSldViewPr>
  </p:slideViewPr>
  <p:notesTextViewPr>
    <p:cViewPr>
      <p:scale>
        <a:sx n="100" d="100"/>
        <a:sy n="100" d="100"/>
      </p:scale>
      <p:origin x="0" y="0"/>
    </p:cViewPr>
  </p:notesTextViewPr>
  <p:sorterViewPr>
    <p:cViewPr>
      <p:scale>
        <a:sx n="158" d="100"/>
        <a:sy n="158" d="100"/>
      </p:scale>
      <p:origin x="0" y="99376"/>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2016/6/1</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2016/6/1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429572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14</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86815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15</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78526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16</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663492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047661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121127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24</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smtClean="0">
                <a:solidFill>
                  <a:schemeClr val="tx1"/>
                </a:solidFill>
                <a:effectLst/>
                <a:latin typeface="+mn-lt"/>
                <a:ea typeface="+mn-ea"/>
                <a:cs typeface="+mn-cs"/>
              </a:rPr>
              <a:t>「サーバー仮想化」の他にもシステム資源を仮想化する技術があります。</a:t>
            </a:r>
          </a:p>
          <a:p>
            <a:r>
              <a:rPr kumimoji="1" lang="ja-JP" altLang="ja-JP" sz="1200" kern="1200" dirty="0" smtClean="0">
                <a:solidFill>
                  <a:schemeClr val="tx1"/>
                </a:solidFill>
                <a:effectLst/>
                <a:latin typeface="+mn-lt"/>
                <a:ea typeface="+mn-ea"/>
                <a:cs typeface="+mn-cs"/>
              </a:rPr>
              <a:t>「デスクトップ仮想化」では、ユーザーの使用する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を共用コンピュータであるサーバーの上に「仮想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」として動かし、そのディスプレイ、キーボード、マウスをネットワーク越しに使えるようにします。ユーザーは手元の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を操作しながらも、実はサーバー上の仮想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のプロセッサーやストレージを使っているのです。このためディスプレイ、キーボード、マウスそしてネットワーク接続などの必要最低限の機能に限定した</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シンクライアント」から使うこともできます。ちなみに「クライアント」とは、「サーバーから提供されるサービスを利用する」コンピュータという意味ですが、ここでは、「一時点でひとりのユーザーが占有して使用するコンピュータ」と理解しておけば良いでしょう。</a:t>
            </a:r>
          </a:p>
          <a:p>
            <a:r>
              <a:rPr kumimoji="1" lang="ja-JP" altLang="ja-JP" sz="1200" kern="1200" dirty="0" smtClean="0">
                <a:solidFill>
                  <a:schemeClr val="tx1"/>
                </a:solidFill>
                <a:effectLst/>
                <a:latin typeface="+mn-lt"/>
                <a:ea typeface="+mn-ea"/>
                <a:cs typeface="+mn-cs"/>
              </a:rPr>
              <a:t>「アプリケーション仮想化」では、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Word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Excel</a:t>
            </a:r>
            <a:r>
              <a:rPr kumimoji="1" lang="ja-JP" altLang="ja-JP" sz="1200" kern="1200" dirty="0" smtClean="0">
                <a:solidFill>
                  <a:schemeClr val="tx1"/>
                </a:solidFill>
                <a:effectLst/>
                <a:latin typeface="+mn-lt"/>
                <a:ea typeface="+mn-ea"/>
                <a:cs typeface="+mn-cs"/>
              </a:rPr>
              <a:t>といった、本来ユーザー</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上で稼働するアプリケーション・プログラムをサーバー上で動かし、ネットワークを介して複数のユーザーで共同使用するものです。デスクトップ仮想化と同様にシンクライアントを使うこともできます。</a:t>
            </a:r>
          </a:p>
          <a:p>
            <a:r>
              <a:rPr kumimoji="1" lang="ja-JP" altLang="ja-JP" sz="1200" kern="1200" dirty="0" smtClean="0">
                <a:solidFill>
                  <a:schemeClr val="tx1"/>
                </a:solidFill>
                <a:effectLst/>
                <a:latin typeface="+mn-lt"/>
                <a:ea typeface="+mn-ea"/>
                <a:cs typeface="+mn-cs"/>
              </a:rPr>
              <a:t>「クライアント仮想化」では、一台の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といった異なる</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を同時に稼働させます。</a:t>
            </a:r>
          </a:p>
          <a:p>
            <a:r>
              <a:rPr kumimoji="1" lang="ja-JP" altLang="ja-JP" sz="1200" kern="1200" dirty="0" smtClean="0">
                <a:solidFill>
                  <a:schemeClr val="tx1"/>
                </a:solidFill>
                <a:effectLst/>
                <a:latin typeface="+mn-lt"/>
                <a:ea typeface="+mn-ea"/>
                <a:cs typeface="+mn-cs"/>
              </a:rPr>
              <a:t>「ストレージ仮想化」では、ストレージ（記憶装置）といわれるデータやプログラムを格納しておく装置を複数のコンピュータで共用し、利用効率や利便性を高めるものです。</a:t>
            </a:r>
          </a:p>
          <a:p>
            <a:r>
              <a:rPr kumimoji="1" lang="ja-JP" altLang="ja-JP" sz="1200" kern="1200" dirty="0" smtClean="0">
                <a:solidFill>
                  <a:schemeClr val="tx1"/>
                </a:solidFill>
                <a:effectLst/>
                <a:latin typeface="+mn-lt"/>
                <a:ea typeface="+mn-ea"/>
                <a:cs typeface="+mn-cs"/>
              </a:rPr>
              <a:t>「ネットワーク仮想化」では、ネットワークの接続ルートやルーターやスイッチと言われるネットワーク機器の構成をソフトウェアの設定だけで調達、変更できるようにします。</a:t>
            </a:r>
          </a:p>
          <a:p>
            <a:r>
              <a:rPr kumimoji="1" lang="ja-JP" altLang="ja-JP" sz="1200" kern="1200" dirty="0" smtClean="0">
                <a:solidFill>
                  <a:schemeClr val="tx1"/>
                </a:solidFill>
                <a:effectLst/>
                <a:latin typeface="+mn-lt"/>
                <a:ea typeface="+mn-ea"/>
                <a:cs typeface="+mn-cs"/>
              </a:rPr>
              <a:t>それでは、それらについて見てゆくことにしましょう。</a:t>
            </a:r>
          </a:p>
          <a:p>
            <a:endParaRPr lang="ja-JP" altLang="en-US" dirty="0"/>
          </a:p>
        </p:txBody>
      </p:sp>
    </p:spTree>
    <p:extLst>
      <p:ext uri="{BB962C8B-B14F-4D97-AF65-F5344CB8AC3E}">
        <p14:creationId xmlns:p14="http://schemas.microsoft.com/office/powerpoint/2010/main" val="79951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サーバーとして使われるコンピュータは、プロセッサー、メモリ、ストレージといったハードウェアによって構成されています。</a:t>
            </a:r>
          </a:p>
          <a:p>
            <a:r>
              <a:rPr kumimoji="1" lang="ja-JP" altLang="ja-JP" sz="1200" kern="1200" dirty="0" smtClean="0">
                <a:solidFill>
                  <a:schemeClr val="tx1"/>
                </a:solidFill>
                <a:effectLst/>
                <a:latin typeface="+mn-lt"/>
                <a:ea typeface="+mn-ea"/>
                <a:cs typeface="+mn-cs"/>
              </a:rPr>
              <a:t>このハードウェアをオペレーティング・システム（</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言われるソフトウェアが制御し、業務を処理するアプリケーションやデータを管理するデータベース、通信制御やユーザー管理を行うシステムなど、様々なプログラムに、ハードウェア資源を適宜割り当て、ユーザーの求める処理を効率よく確実に実行させるように機能します。こ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a:t>
            </a:r>
            <a:r>
              <a:rPr kumimoji="1" lang="en-US" altLang="ja-JP" sz="1200" kern="1200" dirty="0" smtClean="0">
                <a:solidFill>
                  <a:schemeClr val="tx1"/>
                </a:solidFill>
                <a:effectLst/>
                <a:latin typeface="+mn-lt"/>
                <a:ea typeface="+mn-ea"/>
                <a:cs typeface="+mn-cs"/>
              </a:rPr>
              <a:t>Windows Server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などがあります。</a:t>
            </a:r>
          </a:p>
          <a:p>
            <a:r>
              <a:rPr kumimoji="1" lang="ja-JP" altLang="ja-JP" sz="1200" kern="1200" dirty="0" smtClean="0">
                <a:solidFill>
                  <a:schemeClr val="tx1"/>
                </a:solidFill>
                <a:effectLst/>
                <a:latin typeface="+mn-lt"/>
                <a:ea typeface="+mn-ea"/>
                <a:cs typeface="+mn-cs"/>
              </a:rPr>
              <a:t>「サーバー仮想化」は、このハードウェアに搭載されているプロセッサーやメモリの使用時間やストレージの容量を細かく分割して複数のユーザーに割り当てます。ユーザーは、割り当てられたシステム資源をそれぞれ占有使用することができます。このような仕組みにより、物理的には一台のハードウェアであるにもかかわらず、自分専用の個別のサーバーがユーザー毎に提供されているように見せかけることができるのです。この見かけ上のひとつひとつのサーバーを「仮想サーバー」または、「仮想マシン」と言い、これを実現するソフトウェアは、ハイパーバイザー（</a:t>
            </a:r>
            <a:r>
              <a:rPr kumimoji="1" lang="en-US" altLang="ja-JP" sz="1200" kern="1200" dirty="0" smtClean="0">
                <a:solidFill>
                  <a:schemeClr val="tx1"/>
                </a:solidFill>
                <a:effectLst/>
                <a:latin typeface="+mn-lt"/>
                <a:ea typeface="+mn-ea"/>
                <a:cs typeface="+mn-cs"/>
              </a:rPr>
              <a:t>Hypervisor</a:t>
            </a:r>
            <a:r>
              <a:rPr kumimoji="1" lang="ja-JP" altLang="ja-JP" sz="1200" kern="1200" dirty="0" smtClean="0">
                <a:solidFill>
                  <a:schemeClr val="tx1"/>
                </a:solidFill>
                <a:effectLst/>
                <a:latin typeface="+mn-lt"/>
                <a:ea typeface="+mn-ea"/>
                <a:cs typeface="+mn-cs"/>
              </a:rPr>
              <a:t>）と呼ばれています。</a:t>
            </a:r>
            <a:r>
              <a:rPr kumimoji="1" lang="en-US" altLang="ja-JP" sz="1200" kern="1200" dirty="0" smtClean="0">
                <a:solidFill>
                  <a:schemeClr val="tx1"/>
                </a:solidFill>
                <a:effectLst/>
                <a:latin typeface="+mn-lt"/>
                <a:ea typeface="+mn-ea"/>
                <a:cs typeface="+mn-cs"/>
              </a:rPr>
              <a:t>VMware </a:t>
            </a:r>
            <a:r>
              <a:rPr kumimoji="1" lang="en-US" altLang="ja-JP" sz="1200" kern="1200" dirty="0" err="1" smtClean="0">
                <a:solidFill>
                  <a:schemeClr val="tx1"/>
                </a:solidFill>
                <a:effectLst/>
                <a:latin typeface="+mn-lt"/>
                <a:ea typeface="+mn-ea"/>
                <a:cs typeface="+mn-cs"/>
              </a:rPr>
              <a:t>vSphere</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Microsoft Hyper-V</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Citrix </a:t>
            </a:r>
            <a:r>
              <a:rPr kumimoji="1" lang="en-US" altLang="ja-JP" sz="1200" kern="1200" dirty="0" err="1" smtClean="0">
                <a:solidFill>
                  <a:schemeClr val="tx1"/>
                </a:solidFill>
                <a:effectLst/>
                <a:latin typeface="+mn-lt"/>
                <a:ea typeface="+mn-ea"/>
                <a:cs typeface="+mn-cs"/>
              </a:rPr>
              <a:t>Xen</a:t>
            </a:r>
            <a:r>
              <a:rPr kumimoji="1" lang="en-US" altLang="ja-JP" sz="1200" kern="1200" dirty="0" smtClean="0">
                <a:solidFill>
                  <a:schemeClr val="tx1"/>
                </a:solidFill>
                <a:effectLst/>
                <a:latin typeface="+mn-lt"/>
                <a:ea typeface="+mn-ea"/>
                <a:cs typeface="+mn-cs"/>
              </a:rPr>
              <a:t> Server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に組み込まれている</a:t>
            </a:r>
            <a:r>
              <a:rPr kumimoji="1" lang="en-US" altLang="ja-JP" sz="1200" kern="1200" dirty="0" smtClean="0">
                <a:solidFill>
                  <a:schemeClr val="tx1"/>
                </a:solidFill>
                <a:effectLst/>
                <a:latin typeface="+mn-lt"/>
                <a:ea typeface="+mn-ea"/>
                <a:cs typeface="+mn-cs"/>
              </a:rPr>
              <a:t>KVM</a:t>
            </a:r>
            <a:r>
              <a:rPr kumimoji="1" lang="ja-JP" altLang="ja-JP" sz="1200" kern="1200" dirty="0" smtClean="0">
                <a:solidFill>
                  <a:schemeClr val="tx1"/>
                </a:solidFill>
                <a:effectLst/>
                <a:latin typeface="+mn-lt"/>
                <a:ea typeface="+mn-ea"/>
                <a:cs typeface="+mn-cs"/>
              </a:rPr>
              <a:t>といった製品が広く使われています。</a:t>
            </a:r>
          </a:p>
          <a:p>
            <a:r>
              <a:rPr kumimoji="1" lang="ja-JP" altLang="ja-JP" sz="1200" kern="1200" dirty="0" smtClean="0">
                <a:solidFill>
                  <a:schemeClr val="tx1"/>
                </a:solidFill>
                <a:effectLst/>
                <a:latin typeface="+mn-lt"/>
                <a:ea typeface="+mn-ea"/>
                <a:cs typeface="+mn-cs"/>
              </a:rPr>
              <a:t>仮想サーバーは、実際の物理的なサーバーと同様に振る舞い、機能します。ですから、サーバー毎に独立した</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載せ、個別にアプリケーションを実行させることができます。ユーザーは、まるで専用のハードウェアを与えられたような自由度と利便性を享受しつつ、全体としては、ハードウェアの使用効率を高めることができ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479577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仮想化」の手段として、広く使われているのが、ハイパーバイザを使った仮想化です。ハイパーバイザとは、仮想化を実現するソフトウェアのことで、ハードウェアに搭載されているプロセッサーやメモリの使用時間やストレージの容量を細かく分割して複数のユーザーに割り当てる機能を持っています。ユーザーは、割り当てられたシステム資源をそれぞれ占有使用することで、物理的には一台のハードウェアであるにもかかわらず、自分専用の個別サーバーが割り当てられているように見せかけることができるのです。この見かけ上のひとつひとつのサーバーを「仮想サーバー」または、「仮想マシン」と言い、それを実現するソフトウェアには、</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ESXi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Citrix</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Xen</a:t>
            </a:r>
            <a:r>
              <a:rPr kumimoji="1" lang="en-US" altLang="ja-JP" sz="1200" kern="1200" dirty="0" smtClean="0">
                <a:solidFill>
                  <a:schemeClr val="tx1"/>
                </a:solidFill>
                <a:effectLst/>
                <a:latin typeface="+mn-lt"/>
                <a:ea typeface="+mn-ea"/>
                <a:cs typeface="+mn-cs"/>
              </a:rPr>
              <a:t> Server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Hyper-V</a:t>
            </a:r>
            <a:r>
              <a:rPr kumimoji="1" lang="ja-JP" altLang="ja-JP" sz="1200" kern="1200" dirty="0" smtClean="0">
                <a:solidFill>
                  <a:schemeClr val="tx1"/>
                </a:solidFill>
                <a:effectLst/>
                <a:latin typeface="+mn-lt"/>
                <a:ea typeface="+mn-ea"/>
                <a:cs typeface="+mn-cs"/>
              </a:rPr>
              <a:t>などがあります。</a:t>
            </a:r>
          </a:p>
          <a:p>
            <a:r>
              <a:rPr kumimoji="1" lang="ja-JP" altLang="ja-JP" sz="1200" kern="1200" dirty="0" smtClean="0">
                <a:solidFill>
                  <a:schemeClr val="tx1"/>
                </a:solidFill>
                <a:effectLst/>
                <a:latin typeface="+mn-lt"/>
                <a:ea typeface="+mn-ea"/>
                <a:cs typeface="+mn-cs"/>
              </a:rPr>
              <a:t>「サーバー仮想化」を実現するもうひとつのやり方として、コンテナを使う方法があります。この方法は、ひとつの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コンテナと言われる「独立したサーバーと同様の振る舞いをする区画」を複数作り、それを個別のユーザーやサービスに割り当てます。利用するユーザーやサービスから見れば、あたかも独立した個別サーバーのように、別々のサーバーが動いているように見える点は、ハイパーバイザを使う場合と同様です。しかし、同じ</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上で実現するので、全てのコンテナは同じ</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しか使えません。ハイパーバイザならそれより一段下のレベル、つまりハードウェアのサーバーと同じ振る舞いをする仮想サーバーを実現しますので、仮想サーバー毎に別々の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を稼働させることができますので、この点は異なります。</a:t>
            </a:r>
          </a:p>
          <a:p>
            <a:r>
              <a:rPr kumimoji="1" lang="ja-JP" altLang="ja-JP" sz="1200" kern="1200" dirty="0" smtClean="0">
                <a:solidFill>
                  <a:schemeClr val="tx1"/>
                </a:solidFill>
                <a:effectLst/>
                <a:latin typeface="+mn-lt"/>
                <a:ea typeface="+mn-ea"/>
                <a:cs typeface="+mn-cs"/>
              </a:rPr>
              <a:t>その一方で、コンテナは、ハイパーバイザのように、個別に</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メモリ、ストレージなどを割り当てる必要がないためシステム資源のオーバーヘッド（仮想化のために割り当てられる資源や能力）が少なくてすみます。そのため、同じ性能のハードウェアであれば、より多くのコンテナを作ることができます。また、コンテナは、それを起動させるためにハイパーバイザ型のように仮想マシン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を起動させる手間がかからないため、極めて高速で起動できます。さらにハイパーバイザのように仮想マシンごとに</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を用意する必要がないのでディスク使用量も少なくて済みます。</a:t>
            </a:r>
          </a:p>
          <a:p>
            <a:r>
              <a:rPr kumimoji="1" lang="ja-JP" altLang="ja-JP" sz="1200" kern="1200" dirty="0" smtClean="0">
                <a:solidFill>
                  <a:schemeClr val="tx1"/>
                </a:solidFill>
                <a:effectLst/>
                <a:latin typeface="+mn-lt"/>
                <a:ea typeface="+mn-ea"/>
                <a:cs typeface="+mn-cs"/>
              </a:rPr>
              <a:t>ひとつのコンテナは、</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から見るとひとつのプロセスとみなされます。プロセスとは、プログラムが動いている状態のことです。そのため、他のサーバーにコンテナを移動させて動かすに当たっても、</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上で動くプログラムを移動させるのと同様に、元となるハードウェアの機能や設定に影響を受けることが少なくてすみます。ハイパーバイザでは、元となるハードウェアの機能や構成に依存し、設定情報も引き継がなくてはなりませんが、コンテナは、その必要がなく、マルチ・クラウドやハイブリッド・クラウドのように、異なるクラウドやサーバー間で実行環境を移動させることも容易です。</a:t>
            </a:r>
          </a:p>
          <a:p>
            <a:r>
              <a:rPr kumimoji="1" lang="ja-JP" altLang="ja-JP" sz="1200" kern="1200" dirty="0" smtClean="0">
                <a:solidFill>
                  <a:schemeClr val="tx1"/>
                </a:solidFill>
                <a:effectLst/>
                <a:latin typeface="+mn-lt"/>
                <a:ea typeface="+mn-ea"/>
                <a:cs typeface="+mn-cs"/>
              </a:rPr>
              <a:t>このようなコンテナを実現するソフトウェアを「コンテナ管理ソフトウェア」と言います。そのひとつとして、</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が注目されています。</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とは、</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社が提供する</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用のコンテナ管理ソフトウェアです。</a:t>
            </a:r>
          </a:p>
          <a:p>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が注目されるようになったのは、そのコンテナを生成する設定を「</a:t>
            </a:r>
            <a:r>
              <a:rPr kumimoji="1" lang="en-US" altLang="ja-JP" sz="1200" kern="1200" dirty="0" err="1" smtClean="0">
                <a:solidFill>
                  <a:schemeClr val="tx1"/>
                </a:solidFill>
                <a:effectLst/>
                <a:latin typeface="+mn-lt"/>
                <a:ea typeface="+mn-ea"/>
                <a:cs typeface="+mn-cs"/>
              </a:rPr>
              <a:t>Dockerfile</a:t>
            </a:r>
            <a:r>
              <a:rPr kumimoji="1" lang="ja-JP" altLang="ja-JP" sz="1200" kern="1200" dirty="0" smtClean="0">
                <a:solidFill>
                  <a:schemeClr val="tx1"/>
                </a:solidFill>
                <a:effectLst/>
                <a:latin typeface="+mn-lt"/>
                <a:ea typeface="+mn-ea"/>
                <a:cs typeface="+mn-cs"/>
              </a:rPr>
              <a:t>」として公開し、それを他のユーザーと共有できる仕組みを設けた点にあります。これによって、他のユーザーが作ったソフトウェアとそれを動かすソフトウェア構築プロセスをそのままに他のサーバーで実行し、同じコンテナを労せずして自分のサーバー上で実現して、ソフトウェアをインストールできるようになったことです。そのためハイブリッド・クラウドやマルチ・クラウドといった利用形態に於いては、大変便利な仕組みです。</a:t>
            </a:r>
          </a:p>
          <a:p>
            <a:r>
              <a:rPr kumimoji="1" lang="ja-JP" altLang="ja-JP" sz="1200" kern="1200" dirty="0" smtClean="0">
                <a:solidFill>
                  <a:schemeClr val="tx1"/>
                </a:solidFill>
                <a:effectLst/>
                <a:latin typeface="+mn-lt"/>
                <a:ea typeface="+mn-ea"/>
                <a:cs typeface="+mn-cs"/>
              </a:rPr>
              <a:t>そのため、</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などのクラウド・サービス・プロバイダーをはじめ、</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Dell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RedHat</a:t>
            </a:r>
            <a:r>
              <a:rPr kumimoji="1" lang="ja-JP" altLang="ja-JP" sz="1200" kern="1200" dirty="0" smtClean="0">
                <a:solidFill>
                  <a:schemeClr val="tx1"/>
                </a:solidFill>
                <a:effectLst/>
                <a:latin typeface="+mn-lt"/>
                <a:ea typeface="+mn-ea"/>
                <a:cs typeface="+mn-cs"/>
              </a:rPr>
              <a:t>などの大手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ベンダーが採用を表明しています。また、</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も自社のクラウド・サービスである</a:t>
            </a:r>
            <a:r>
              <a:rPr kumimoji="1" lang="en-US" altLang="ja-JP" sz="1200" kern="1200" dirty="0" smtClean="0">
                <a:solidFill>
                  <a:schemeClr val="tx1"/>
                </a:solidFill>
                <a:effectLst/>
                <a:latin typeface="+mn-lt"/>
                <a:ea typeface="+mn-ea"/>
                <a:cs typeface="+mn-cs"/>
              </a:rPr>
              <a:t>Windows Azure Platform</a:t>
            </a:r>
            <a:r>
              <a:rPr kumimoji="1" lang="ja-JP" altLang="ja-JP" sz="1200" kern="1200" dirty="0" smtClean="0">
                <a:solidFill>
                  <a:schemeClr val="tx1"/>
                </a:solidFill>
                <a:effectLst/>
                <a:latin typeface="+mn-lt"/>
                <a:ea typeface="+mn-ea"/>
                <a:cs typeface="+mn-cs"/>
              </a:rPr>
              <a:t>や次期</a:t>
            </a:r>
            <a:r>
              <a:rPr kumimoji="1" lang="en-US" altLang="ja-JP" sz="1200" kern="1200" dirty="0" smtClean="0">
                <a:solidFill>
                  <a:schemeClr val="tx1"/>
                </a:solidFill>
                <a:effectLst/>
                <a:latin typeface="+mn-lt"/>
                <a:ea typeface="+mn-ea"/>
                <a:cs typeface="+mn-cs"/>
              </a:rPr>
              <a:t>Windows Server</a:t>
            </a:r>
            <a:r>
              <a:rPr kumimoji="1" lang="ja-JP" altLang="ja-JP" sz="1200" kern="1200" smtClean="0">
                <a:solidFill>
                  <a:schemeClr val="tx1"/>
                </a:solidFill>
                <a:effectLst/>
                <a:latin typeface="+mn-lt"/>
                <a:ea typeface="+mn-ea"/>
                <a:cs typeface="+mn-cs"/>
              </a:rPr>
              <a:t>での採用を表明しており、コンテナ型仮想化として広く普及してゆくものと思われます。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784371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【図解】コレ１枚で分かる「デスクトップの仮想化」と「アプリケーションの仮想化」</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「デスクトップ仮想化」は、サーバー仮想化と同様の技術で、サーバー上にユーザー個別の「仮想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」を稼働させ、ネットワークを介して、その「仮想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」の画面を手元のディスプレイに転送・表示させ、キーボード、マウスなどの入出力装置を利用させる技術です。「</a:t>
            </a:r>
            <a:r>
              <a:rPr kumimoji="1" lang="en-US" altLang="ja-JP" sz="1200" kern="1200" dirty="0" smtClean="0">
                <a:solidFill>
                  <a:schemeClr val="tx1"/>
                </a:solidFill>
                <a:effectLst/>
                <a:latin typeface="+mn-lt"/>
                <a:ea typeface="+mn-ea"/>
                <a:cs typeface="+mn-cs"/>
              </a:rPr>
              <a:t>VDI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Virtual Desktop Infrastructure</a:t>
            </a:r>
            <a:r>
              <a:rPr kumimoji="1" lang="ja-JP" altLang="ja-JP" sz="1200" kern="1200" dirty="0" smtClean="0">
                <a:solidFill>
                  <a:schemeClr val="tx1"/>
                </a:solidFill>
                <a:effectLst/>
                <a:latin typeface="+mn-lt"/>
                <a:ea typeface="+mn-ea"/>
                <a:cs typeface="+mn-cs"/>
              </a:rPr>
              <a:t>）」とも呼ばれています。ちなみに「デスクトップ」とは、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画面のことです。</a:t>
            </a:r>
          </a:p>
          <a:p>
            <a:r>
              <a:rPr kumimoji="1" lang="ja-JP" altLang="ja-JP" sz="1200" kern="1200" dirty="0" smtClean="0">
                <a:solidFill>
                  <a:schemeClr val="tx1"/>
                </a:solidFill>
                <a:effectLst/>
                <a:latin typeface="+mn-lt"/>
                <a:ea typeface="+mn-ea"/>
                <a:cs typeface="+mn-cs"/>
              </a:rPr>
              <a:t>例えば、仮想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で、普通の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と同様に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を動かし、</a:t>
            </a:r>
            <a:r>
              <a:rPr kumimoji="1" lang="en-US" altLang="ja-JP" sz="1200" kern="1200" dirty="0" smtClean="0">
                <a:solidFill>
                  <a:schemeClr val="tx1"/>
                </a:solidFill>
                <a:effectLst/>
                <a:latin typeface="+mn-lt"/>
                <a:ea typeface="+mn-ea"/>
                <a:cs typeface="+mn-cs"/>
              </a:rPr>
              <a:t>Word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Excel</a:t>
            </a:r>
            <a:r>
              <a:rPr kumimoji="1" lang="ja-JP" altLang="ja-JP" sz="1200" kern="1200" dirty="0" smtClean="0">
                <a:solidFill>
                  <a:schemeClr val="tx1"/>
                </a:solidFill>
                <a:effectLst/>
                <a:latin typeface="+mn-lt"/>
                <a:ea typeface="+mn-ea"/>
                <a:cs typeface="+mn-cs"/>
              </a:rPr>
              <a:t>を使い、作成した文書や表は、自分の仮想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に割り当てられたストレージに保存します。ユーザーは、手元にある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のディスプレイ、キーボード、マウスを操作しますが、実際に使うプロセッサーやストレージは、サーバーのものです。</a:t>
            </a:r>
          </a:p>
          <a:p>
            <a:r>
              <a:rPr kumimoji="1" lang="ja-JP" altLang="ja-JP" sz="1200" kern="1200" dirty="0" smtClean="0">
                <a:solidFill>
                  <a:schemeClr val="tx1"/>
                </a:solidFill>
                <a:effectLst/>
                <a:latin typeface="+mn-lt"/>
                <a:ea typeface="+mn-ea"/>
                <a:cs typeface="+mn-cs"/>
              </a:rPr>
              <a:t>一方、「アプリケーション仮想化」は、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全機能ではなく、特定のアプリケーションだけをサーバーで動かし、ネットワーク越しに複数ユーザーで共用する技術です。さらに、ネットワークがつながっていないときでも操作を継続できるようにしたソフトウェアも登場していま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Explorer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でなければ動かないアプリケーションがあり、同時に最新</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も利用したいとき、</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を「アプリケーション仮想化」で使用し、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では最新</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を動かせば対処できます。また、コンプライアンス上データやアプリケーションを持ち出せないアプリケーションの場合に、自社のデータセンターに設置されているサーバーでこれを動かし、その操作を外部から行うといった使い方もできます。</a:t>
            </a:r>
          </a:p>
          <a:p>
            <a:r>
              <a:rPr kumimoji="1" lang="ja-JP" altLang="ja-JP" sz="1200" kern="1200" dirty="0" smtClean="0">
                <a:solidFill>
                  <a:schemeClr val="tx1"/>
                </a:solidFill>
                <a:effectLst/>
                <a:latin typeface="+mn-lt"/>
                <a:ea typeface="+mn-ea"/>
                <a:cs typeface="+mn-cs"/>
              </a:rPr>
              <a:t>どちらも管理されたデータセンターに設置されたサーバーで動かすため、データの持ち出しは困難です。また、盗難や置き忘れで手持ちの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がなくなってしまっても、管理者が、その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から仮想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へのアクセスを遮断してしまえば使えなくなります。さらに、忘れがちなバックアップやセキュリティ対策など、運用管理者が、サーバーに対して一括でできることから、安全安心の担保、運用管理負担の軽減にも役立ちます。</a:t>
            </a:r>
          </a:p>
          <a:p>
            <a:r>
              <a:rPr kumimoji="1" lang="ja-JP" altLang="ja-JP" sz="1200" kern="1200" dirty="0" smtClean="0">
                <a:solidFill>
                  <a:schemeClr val="tx1"/>
                </a:solidFill>
                <a:effectLst/>
                <a:latin typeface="+mn-lt"/>
                <a:ea typeface="+mn-ea"/>
                <a:cs typeface="+mn-cs"/>
              </a:rPr>
              <a:t>また、自宅で仕事をする場合、自宅の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からネットワークを介して会社で使っている仮想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のデスクトップを呼び出せば同じ環境をそのまま使えます。これは、災害や事故で</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が破損してしまっても使えることから、事業継続の観点からも注目されています。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236596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「デスクトップ仮想化」と「アプリケーション仮装化」は、手元の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側に</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やアプリケーションを導入する必要はありません。ならば、ネットワークに接続でき、画面表示や入出力操作の機能を動かすことができるだけの必要最小限のメモリやプロセッサでも十分です。また、プログラムや作成した文書や表などのデータ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側に保管する必要がないので、ストレージも不要です。</a:t>
            </a:r>
          </a:p>
          <a:p>
            <a:r>
              <a:rPr kumimoji="1" lang="ja-JP" altLang="ja-JP" sz="1200" kern="1200" dirty="0" smtClean="0">
                <a:solidFill>
                  <a:schemeClr val="tx1"/>
                </a:solidFill>
                <a:effectLst/>
                <a:latin typeface="+mn-lt"/>
                <a:ea typeface="+mn-ea"/>
                <a:cs typeface="+mn-cs"/>
              </a:rPr>
              <a:t>そこで、「デスクトップ仮想化」と「アプリケーション仮装化」の使用を前提に機能を最小限に絞ったクライアント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が作られました。これをシンクライアント（</a:t>
            </a:r>
            <a:r>
              <a:rPr kumimoji="1" lang="en-US" altLang="ja-JP" sz="1200" kern="1200" dirty="0" smtClean="0">
                <a:solidFill>
                  <a:schemeClr val="tx1"/>
                </a:solidFill>
                <a:effectLst/>
                <a:latin typeface="+mn-lt"/>
                <a:ea typeface="+mn-ea"/>
                <a:cs typeface="+mn-cs"/>
              </a:rPr>
              <a:t>Thin Client</a:t>
            </a:r>
            <a:r>
              <a:rPr kumimoji="1" lang="ja-JP" altLang="ja-JP" sz="1200" kern="1200" dirty="0" smtClean="0">
                <a:solidFill>
                  <a:schemeClr val="tx1"/>
                </a:solidFill>
                <a:effectLst/>
                <a:latin typeface="+mn-lt"/>
                <a:ea typeface="+mn-ea"/>
                <a:cs typeface="+mn-cs"/>
              </a:rPr>
              <a:t>）と言います。</a:t>
            </a:r>
            <a:r>
              <a:rPr kumimoji="1" lang="en-US" altLang="ja-JP" sz="1200" kern="1200" dirty="0" smtClean="0">
                <a:solidFill>
                  <a:schemeClr val="tx1"/>
                </a:solidFill>
                <a:effectLst/>
                <a:latin typeface="+mn-lt"/>
                <a:ea typeface="+mn-ea"/>
                <a:cs typeface="+mn-cs"/>
              </a:rPr>
              <a:t>Thin</a:t>
            </a:r>
            <a:r>
              <a:rPr kumimoji="1" lang="ja-JP" altLang="ja-JP" sz="1200" kern="1200" dirty="0" smtClean="0">
                <a:solidFill>
                  <a:schemeClr val="tx1"/>
                </a:solidFill>
                <a:effectLst/>
                <a:latin typeface="+mn-lt"/>
                <a:ea typeface="+mn-ea"/>
                <a:cs typeface="+mn-cs"/>
              </a:rPr>
              <a:t>とは、「やせた」という意味です。ちなみに、通常の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Fat</a:t>
            </a:r>
            <a:r>
              <a:rPr kumimoji="1" lang="ja-JP" altLang="ja-JP" sz="1200" kern="1200" dirty="0" smtClean="0">
                <a:solidFill>
                  <a:schemeClr val="tx1"/>
                </a:solidFill>
                <a:effectLst/>
                <a:latin typeface="+mn-lt"/>
                <a:ea typeface="+mn-ea"/>
                <a:cs typeface="+mn-cs"/>
              </a:rPr>
              <a:t>（太った）</a:t>
            </a:r>
            <a:r>
              <a:rPr kumimoji="1" lang="en-US" altLang="ja-JP" sz="1200" kern="1200" dirty="0" smtClean="0">
                <a:solidFill>
                  <a:schemeClr val="tx1"/>
                </a:solidFill>
                <a:effectLst/>
                <a:latin typeface="+mn-lt"/>
                <a:ea typeface="+mn-ea"/>
                <a:cs typeface="+mn-cs"/>
              </a:rPr>
              <a:t>Client</a:t>
            </a:r>
            <a:r>
              <a:rPr kumimoji="1" lang="ja-JP" altLang="ja-JP" sz="1200" kern="1200" dirty="0" smtClean="0">
                <a:solidFill>
                  <a:schemeClr val="tx1"/>
                </a:solidFill>
                <a:effectLst/>
                <a:latin typeface="+mn-lt"/>
                <a:ea typeface="+mn-ea"/>
                <a:cs typeface="+mn-cs"/>
              </a:rPr>
              <a:t>と呼ぶことがあります。</a:t>
            </a:r>
          </a:p>
          <a:p>
            <a:r>
              <a:rPr kumimoji="1" lang="ja-JP" altLang="ja-JP" sz="1200" kern="1200" dirty="0" smtClean="0">
                <a:solidFill>
                  <a:schemeClr val="tx1"/>
                </a:solidFill>
                <a:effectLst/>
                <a:latin typeface="+mn-lt"/>
                <a:ea typeface="+mn-ea"/>
                <a:cs typeface="+mn-cs"/>
              </a:rPr>
              <a:t>最近では、タブレットやスマートフォンのアプリで、シンクライアントの機能を実現しているものも登場しています。</a:t>
            </a:r>
          </a:p>
          <a:p>
            <a:r>
              <a:rPr kumimoji="1" lang="ja-JP" altLang="ja-JP" sz="1200" kern="1200" dirty="0" smtClean="0">
                <a:solidFill>
                  <a:schemeClr val="tx1"/>
                </a:solidFill>
                <a:effectLst/>
                <a:latin typeface="+mn-lt"/>
                <a:ea typeface="+mn-ea"/>
                <a:cs typeface="+mn-cs"/>
              </a:rPr>
              <a:t>シンクライアントは、高い処理能力や大容量のストレージを搭載した一般の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比べて大幅に安価です。また、ユーザー個別の設定やアプリケーション、データはサーバー側で管理していますので、仮に機械が故障しても、復旧作業を行わず取り替えるだけで使用を再開できるのでユーザーの管理負担は少なくてすみます。</a:t>
            </a:r>
          </a:p>
          <a:p>
            <a:r>
              <a:rPr kumimoji="1" lang="ja-JP" altLang="ja-JP" sz="1200" kern="1200" dirty="0" smtClean="0">
                <a:solidFill>
                  <a:schemeClr val="tx1"/>
                </a:solidFill>
                <a:effectLst/>
                <a:latin typeface="+mn-lt"/>
                <a:ea typeface="+mn-ea"/>
                <a:cs typeface="+mn-cs"/>
              </a:rPr>
              <a:t>また、シンクライアントにはデータは保管できませんから、サーバーに接続する手順が分からなければ、盗難に遭ってもデータが盗まれる危険はありません。セキュリティの観点からも安心です。</a:t>
            </a:r>
          </a:p>
          <a:p>
            <a:r>
              <a:rPr kumimoji="1" lang="ja-JP" altLang="ja-JP" sz="1200" kern="1200" dirty="0" smtClean="0">
                <a:solidFill>
                  <a:schemeClr val="tx1"/>
                </a:solidFill>
                <a:effectLst/>
                <a:latin typeface="+mn-lt"/>
                <a:ea typeface="+mn-ea"/>
                <a:cs typeface="+mn-cs"/>
              </a:rPr>
              <a:t>「シンクライアント」は、このような機能を絞り込んだ</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の名称として使われていますが、「シンクライアントが利用できる仮想化方式」すなわち、「デスクトップ仮想化」と「アプリケーション仮装化」の総称としても使われる場合があります。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28</a:t>
            </a:fld>
            <a:endParaRPr kumimoji="1" lang="ja-JP" altLang="en-US"/>
          </a:p>
        </p:txBody>
      </p:sp>
    </p:spTree>
    <p:extLst>
      <p:ext uri="{BB962C8B-B14F-4D97-AF65-F5344CB8AC3E}">
        <p14:creationId xmlns:p14="http://schemas.microsoft.com/office/powerpoint/2010/main" val="4285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日本語の「仮想」という言葉を聞くと、「虚像の」、「実態のない」という意味を思い浮かべてしまいます。ところが、この言葉の元となった英語の「</a:t>
            </a:r>
            <a:r>
              <a:rPr kumimoji="1" lang="en-US" altLang="ja-JP" sz="1200" kern="1200" dirty="0" smtClean="0">
                <a:solidFill>
                  <a:schemeClr val="tx1"/>
                </a:solidFill>
                <a:effectLst/>
                <a:latin typeface="+mn-lt"/>
                <a:ea typeface="+mn-ea"/>
                <a:cs typeface="+mn-cs"/>
              </a:rPr>
              <a:t>Virtual</a:t>
            </a:r>
            <a:r>
              <a:rPr kumimoji="1" lang="ja-JP" altLang="ja-JP" sz="1200" kern="1200" dirty="0" smtClean="0">
                <a:solidFill>
                  <a:schemeClr val="tx1"/>
                </a:solidFill>
                <a:effectLst/>
                <a:latin typeface="+mn-lt"/>
                <a:ea typeface="+mn-ea"/>
                <a:cs typeface="+mn-cs"/>
              </a:rPr>
              <a:t>」は、どうもそういう意味ではないらしいのです。調べてみると、「（表面または名目上はそうでないが）事実上の／実質上の／実際の」という意味があるようです。また、ラテン語の語源を見ると「力のある〜」と記されています。</a:t>
            </a:r>
          </a:p>
          <a:p>
            <a:r>
              <a:rPr kumimoji="1" lang="ja-JP" altLang="ja-JP" sz="1200" kern="1200" dirty="0" smtClean="0">
                <a:solidFill>
                  <a:schemeClr val="tx1"/>
                </a:solidFill>
                <a:effectLst/>
                <a:latin typeface="+mn-lt"/>
                <a:ea typeface="+mn-ea"/>
                <a:cs typeface="+mn-cs"/>
              </a:rPr>
              <a:t>辞書を引くと英語の文例には、次のような記述がありました。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was a virtual promise.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（約束ではないが）実際には約束も同然だった。</a:t>
            </a:r>
          </a:p>
          <a:p>
            <a:r>
              <a:rPr kumimoji="1" lang="en-US" altLang="ja-JP" sz="1200" kern="1200" dirty="0" smtClean="0">
                <a:solidFill>
                  <a:schemeClr val="tx1"/>
                </a:solidFill>
                <a:effectLst/>
                <a:latin typeface="+mn-lt"/>
                <a:ea typeface="+mn-ea"/>
                <a:cs typeface="+mn-cs"/>
              </a:rPr>
              <a:t>He was the virtual leader of the movement.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彼はその運動の事実上の指導者だった。</a:t>
            </a:r>
          </a:p>
          <a:p>
            <a:r>
              <a:rPr kumimoji="1" lang="en-US" altLang="ja-JP" sz="1200" kern="1200" dirty="0" smtClean="0">
                <a:solidFill>
                  <a:schemeClr val="tx1"/>
                </a:solidFill>
                <a:effectLst/>
                <a:latin typeface="+mn-lt"/>
                <a:ea typeface="+mn-ea"/>
                <a:cs typeface="+mn-cs"/>
              </a:rPr>
              <a:t>He was formally a general, but he was a virtual king of this country</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　彼は公式には「将軍」ではあったが、彼はこの国の実質的国王だった。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このように見ていくと、私たちが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の用語として使っている「仮想化＝</a:t>
            </a:r>
            <a:r>
              <a:rPr kumimoji="1" lang="en-US" altLang="ja-JP" sz="1200" kern="1200" dirty="0" smtClean="0">
                <a:solidFill>
                  <a:schemeClr val="tx1"/>
                </a:solidFill>
                <a:effectLst/>
                <a:latin typeface="+mn-lt"/>
                <a:ea typeface="+mn-ea"/>
                <a:cs typeface="+mn-cs"/>
              </a:rPr>
              <a:t>Virtualization</a:t>
            </a:r>
            <a:r>
              <a:rPr kumimoji="1" lang="ja-JP" altLang="ja-JP" sz="1200" kern="1200" dirty="0" smtClean="0">
                <a:solidFill>
                  <a:schemeClr val="tx1"/>
                </a:solidFill>
                <a:effectLst/>
                <a:latin typeface="+mn-lt"/>
                <a:ea typeface="+mn-ea"/>
                <a:cs typeface="+mn-cs"/>
              </a:rPr>
              <a:t>」は、次のような意味と理解するのが、自然かも知れません。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「物理的実態とは異なるが実質的機能を実現する仕組み」</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仮想化は決して、「虚像で実態のないシステムを作り出す仕組み」ではないのです。</a:t>
            </a:r>
          </a:p>
          <a:p>
            <a:r>
              <a:rPr kumimoji="1" lang="ja-JP" altLang="ja-JP" sz="1200" kern="1200" dirty="0" smtClean="0">
                <a:solidFill>
                  <a:schemeClr val="tx1"/>
                </a:solidFill>
                <a:effectLst/>
                <a:latin typeface="+mn-lt"/>
                <a:ea typeface="+mn-ea"/>
                <a:cs typeface="+mn-cs"/>
              </a:rPr>
              <a:t>つまり、サーバーやストレージ、ネットワークの物理的な構成や機能、性能とは異なる形態をしているが、実質的には、これと同様の役割を果たす仕組みを実現する技術と考える方が現実に即しています。</a:t>
            </a:r>
          </a:p>
          <a:p>
            <a:r>
              <a:rPr kumimoji="1" lang="ja-JP" altLang="ja-JP" sz="1200" kern="1200" dirty="0" smtClean="0">
                <a:solidFill>
                  <a:schemeClr val="tx1"/>
                </a:solidFill>
                <a:effectLst/>
                <a:latin typeface="+mn-lt"/>
                <a:ea typeface="+mn-ea"/>
                <a:cs typeface="+mn-cs"/>
              </a:rPr>
              <a:t>私たちは、物理的な実態がそこになければ、その存在を認めにくいものです。しかし、考えてみれば、物理的実態にかかわらず、必要な機器構成や機能、性能と同等のものが、実質的に使えるのならば十分です。</a:t>
            </a:r>
          </a:p>
          <a:p>
            <a:r>
              <a:rPr kumimoji="1" lang="ja-JP" altLang="ja-JP" sz="1200" kern="1200" dirty="0" smtClean="0">
                <a:solidFill>
                  <a:schemeClr val="tx1"/>
                </a:solidFill>
                <a:effectLst/>
                <a:latin typeface="+mn-lt"/>
                <a:ea typeface="+mn-ea"/>
                <a:cs typeface="+mn-cs"/>
              </a:rPr>
              <a:t>「仮想化」とは、まさに物理的なシステム資源とは異なるが「実質的」には、物理的なシステム資源と同等の扱いができるものを実現し、ユーザーに提供する仕組みなのです。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98695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err="1" smtClean="0">
                <a:solidFill>
                  <a:schemeClr val="tx1"/>
                </a:solidFill>
                <a:effectLst/>
                <a:latin typeface="+mn-lt"/>
                <a:ea typeface="+mn-ea"/>
                <a:cs typeface="+mn-cs"/>
              </a:rPr>
              <a:t>Chromebook</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という新しいタイプのノート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が、注目されています。米</a:t>
            </a:r>
            <a:r>
              <a:rPr kumimoji="1" lang="en-US" altLang="ja-JP" sz="1200" kern="1200" dirty="0" smtClean="0">
                <a:solidFill>
                  <a:schemeClr val="tx1"/>
                </a:solidFill>
                <a:effectLst/>
                <a:latin typeface="+mn-lt"/>
                <a:ea typeface="+mn-ea"/>
                <a:cs typeface="+mn-cs"/>
              </a:rPr>
              <a:t>Gartner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2015</a:t>
            </a:r>
            <a:r>
              <a:rPr kumimoji="1" lang="ja-JP" altLang="ja-JP" sz="1200" kern="1200" dirty="0" smtClean="0">
                <a:solidFill>
                  <a:schemeClr val="tx1"/>
                </a:solidFill>
                <a:effectLst/>
                <a:latin typeface="+mn-lt"/>
                <a:ea typeface="+mn-ea"/>
                <a:cs typeface="+mn-cs"/>
              </a:rPr>
              <a:t>年、全世界の</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Chromebook</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の販売台数は、</a:t>
            </a:r>
            <a:r>
              <a:rPr kumimoji="1" lang="en-US" altLang="ja-JP" sz="1200" kern="1200" dirty="0" smtClean="0">
                <a:solidFill>
                  <a:schemeClr val="tx1"/>
                </a:solidFill>
                <a:effectLst/>
                <a:latin typeface="+mn-lt"/>
                <a:ea typeface="+mn-ea"/>
                <a:cs typeface="+mn-cs"/>
              </a:rPr>
              <a:t>730</a:t>
            </a:r>
            <a:r>
              <a:rPr kumimoji="1" lang="ja-JP" altLang="ja-JP" sz="1200" kern="1200" dirty="0" smtClean="0">
                <a:solidFill>
                  <a:schemeClr val="tx1"/>
                </a:solidFill>
                <a:effectLst/>
                <a:latin typeface="+mn-lt"/>
                <a:ea typeface="+mn-ea"/>
                <a:cs typeface="+mn-cs"/>
              </a:rPr>
              <a:t>万台に達し、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やタブレットが、二桁を超えて大幅な減少している中、</a:t>
            </a:r>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年に比べ</a:t>
            </a:r>
            <a:r>
              <a:rPr kumimoji="1" lang="en-US" altLang="ja-JP" sz="1200" kern="1200" dirty="0" smtClean="0">
                <a:solidFill>
                  <a:schemeClr val="tx1"/>
                </a:solidFill>
                <a:effectLst/>
                <a:latin typeface="+mn-lt"/>
                <a:ea typeface="+mn-ea"/>
                <a:cs typeface="+mn-cs"/>
              </a:rPr>
              <a:t>27%</a:t>
            </a:r>
            <a:r>
              <a:rPr kumimoji="1" lang="ja-JP" altLang="ja-JP" sz="1200" kern="1200" dirty="0" smtClean="0">
                <a:solidFill>
                  <a:schemeClr val="tx1"/>
                </a:solidFill>
                <a:effectLst/>
                <a:latin typeface="+mn-lt"/>
                <a:ea typeface="+mn-ea"/>
                <a:cs typeface="+mn-cs"/>
              </a:rPr>
              <a:t>の成長になると予測しています。</a:t>
            </a:r>
          </a:p>
          <a:p>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とは、</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が開発した</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ブラウザを動かすことに特化した基本ソフト</a:t>
            </a:r>
            <a:r>
              <a:rPr kumimoji="1" lang="en-US" altLang="ja-JP" sz="1200" kern="1200" dirty="0" smtClean="0">
                <a:solidFill>
                  <a:schemeClr val="tx1"/>
                </a:solidFill>
                <a:effectLst/>
                <a:latin typeface="+mn-lt"/>
                <a:ea typeface="+mn-ea"/>
                <a:cs typeface="+mn-cs"/>
              </a:rPr>
              <a:t>Chrome OS</a:t>
            </a:r>
            <a:r>
              <a:rPr kumimoji="1" lang="ja-JP" altLang="ja-JP" sz="1200" kern="1200" dirty="0" smtClean="0">
                <a:solidFill>
                  <a:schemeClr val="tx1"/>
                </a:solidFill>
                <a:effectLst/>
                <a:latin typeface="+mn-lt"/>
                <a:ea typeface="+mn-ea"/>
                <a:cs typeface="+mn-cs"/>
              </a:rPr>
              <a:t>を搭載したノート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のことです。</a:t>
            </a:r>
          </a:p>
          <a:p>
            <a:r>
              <a:rPr kumimoji="1" lang="ja-JP" altLang="ja-JP" sz="1200" kern="1200" dirty="0" smtClean="0">
                <a:solidFill>
                  <a:schemeClr val="tx1"/>
                </a:solidFill>
                <a:effectLst/>
                <a:latin typeface="+mn-lt"/>
                <a:ea typeface="+mn-ea"/>
                <a:cs typeface="+mn-cs"/>
              </a:rPr>
              <a:t>ブラウザしか動かないというシンプルな機能に特化することで、高速な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や大量のメモリが不要となりました。また、アプリを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にインストールせず、ブラウザを介して、クラウド・サービスとして利用するため、プログラムやデータを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保管する必要はなく、大容量のストレージもいりません。同時にデータ流出の危険も減り、バックアップも不要です。さらに、機能がシンプルなために、脆弱性が少なくウイルスに狙われる危険も減り安全性も高まります。また、ユーザーが使えるアプリケーションの選択やデータの範囲などの権限設定も管理者が、一括して管理画面から行うことができるなど、</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を個別に配布することに比べ、運用管理負担を大幅に削減することができます。</a:t>
            </a:r>
          </a:p>
          <a:p>
            <a:r>
              <a:rPr kumimoji="1" lang="ja-JP" altLang="ja-JP" sz="1200" kern="1200" dirty="0" smtClean="0">
                <a:solidFill>
                  <a:schemeClr val="tx1"/>
                </a:solidFill>
                <a:effectLst/>
                <a:latin typeface="+mn-lt"/>
                <a:ea typeface="+mn-ea"/>
                <a:cs typeface="+mn-cs"/>
              </a:rPr>
              <a:t>これまで「何でもできる」ことを追求し開発されてきた</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などの汎用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には、快適に動かすためには高性能なハードウェアが必要でしたが、あえて機能を絞り込むことによって、軽量で安価なノート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を実現したのです。</a:t>
            </a:r>
          </a:p>
          <a:p>
            <a:r>
              <a:rPr kumimoji="1" lang="ja-JP" altLang="ja-JP" sz="1200" kern="1200" dirty="0" smtClean="0">
                <a:solidFill>
                  <a:schemeClr val="tx1"/>
                </a:solidFill>
                <a:effectLst/>
                <a:latin typeface="+mn-lt"/>
                <a:ea typeface="+mn-ea"/>
                <a:cs typeface="+mn-cs"/>
              </a:rPr>
              <a:t>かつて、メール、表計算や文書作成などは、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に導入されたアプリに頼っていましたが、今ではブラウザを介してクラウドで利用できるようになっています。その他の業務アプリケーションもクラウドで利用できるものが増えています。</a:t>
            </a:r>
          </a:p>
          <a:p>
            <a:r>
              <a:rPr kumimoji="1" lang="ja-JP" altLang="ja-JP" sz="1200" kern="1200" dirty="0" smtClean="0">
                <a:solidFill>
                  <a:schemeClr val="tx1"/>
                </a:solidFill>
                <a:effectLst/>
                <a:latin typeface="+mn-lt"/>
                <a:ea typeface="+mn-ea"/>
                <a:cs typeface="+mn-cs"/>
              </a:rPr>
              <a:t>多くの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ユーザーを抱える企業や教育機関は、セキュリティ上の心配が少なく、運用管理側の負担も少ない</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に注目しています。まだ</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でなければできないことや使い勝手で、従来型のノート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が必要だとの声も少なくはありませんが、ネットワーク環境やクラウド・サービスの充実とともに、新たな選択肢としてその地位を確立してゆくことになるでしょう。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1272504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クライアントの仮想化は、ひとつのクライアント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上に複数の異なるオペレーティング・システムを同時に稼働させる技術です。</a:t>
            </a:r>
          </a:p>
          <a:p>
            <a:r>
              <a:rPr kumimoji="1" lang="ja-JP" altLang="ja-JP" sz="1200" kern="1200" dirty="0" smtClean="0">
                <a:solidFill>
                  <a:schemeClr val="tx1"/>
                </a:solidFill>
                <a:effectLst/>
                <a:latin typeface="+mn-lt"/>
                <a:ea typeface="+mn-ea"/>
                <a:cs typeface="+mn-cs"/>
              </a:rPr>
              <a:t>本来、ひとりのユーザーに占有使用されるクライアント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に、複数の仮想マシンを動かし異なるオペレーティング・システムを稼働させるのは、プログラムやデータの互換性を確保するためです。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Window 7</a:t>
            </a:r>
            <a:r>
              <a:rPr kumimoji="1" lang="ja-JP" altLang="ja-JP" sz="1200" kern="1200" dirty="0" smtClean="0">
                <a:solidFill>
                  <a:schemeClr val="tx1"/>
                </a:solidFill>
                <a:effectLst/>
                <a:latin typeface="+mn-lt"/>
                <a:ea typeface="+mn-ea"/>
                <a:cs typeface="+mn-cs"/>
              </a:rPr>
              <a:t>と言われる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用のオペレーティング・システム上で、「</a:t>
            </a:r>
            <a:r>
              <a:rPr kumimoji="1" lang="en-US" altLang="ja-JP" sz="1200" kern="1200" dirty="0" smtClean="0">
                <a:solidFill>
                  <a:schemeClr val="tx1"/>
                </a:solidFill>
                <a:effectLst/>
                <a:latin typeface="+mn-lt"/>
                <a:ea typeface="+mn-ea"/>
                <a:cs typeface="+mn-cs"/>
              </a:rPr>
              <a:t>XP</a:t>
            </a:r>
            <a:r>
              <a:rPr kumimoji="1" lang="ja-JP" altLang="ja-JP" sz="1200" kern="1200" dirty="0" smtClean="0">
                <a:solidFill>
                  <a:schemeClr val="tx1"/>
                </a:solidFill>
                <a:effectLst/>
                <a:latin typeface="+mn-lt"/>
                <a:ea typeface="+mn-ea"/>
                <a:cs typeface="+mn-cs"/>
              </a:rPr>
              <a:t>モード」と呼ばれる仮想化の機能が動きます。この機能は</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の前のバージョンである</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を動かすことができる仮想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Windows7</a:t>
            </a:r>
            <a:r>
              <a:rPr kumimoji="1" lang="ja-JP" altLang="ja-JP" sz="1200" kern="1200" dirty="0" smtClean="0">
                <a:solidFill>
                  <a:schemeClr val="tx1"/>
                </a:solidFill>
                <a:effectLst/>
                <a:latin typeface="+mn-lt"/>
                <a:ea typeface="+mn-ea"/>
                <a:cs typeface="+mn-cs"/>
              </a:rPr>
              <a:t>の中に作ります。この上で、</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を動かせば、一台の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の上で、同時に</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を同時に稼働させることができます。</a:t>
            </a:r>
          </a:p>
          <a:p>
            <a:r>
              <a:rPr kumimoji="1" lang="ja-JP" altLang="ja-JP" sz="1200" kern="1200" dirty="0" smtClean="0">
                <a:solidFill>
                  <a:schemeClr val="tx1"/>
                </a:solidFill>
                <a:effectLst/>
                <a:latin typeface="+mn-lt"/>
                <a:ea typeface="+mn-ea"/>
                <a:cs typeface="+mn-cs"/>
              </a:rPr>
              <a:t>このようなことが必要になるのは、</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では動くが</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では動かないソフトウェアがあるからです。バージョンアップのためにこれを移行するとなると、プログラムの修正やテスト、購入したパッケージ・ソフトウェアであれば、バージョンアップしなければなりません。そのための作業の手間や費用は、台数が多ければ多いほど、大きな負担となります。しかし、この機能を使えば、</a:t>
            </a:r>
            <a:r>
              <a:rPr kumimoji="1" lang="en-US" altLang="ja-JP" sz="1200" kern="1200" dirty="0" smtClean="0">
                <a:solidFill>
                  <a:schemeClr val="tx1"/>
                </a:solidFill>
                <a:effectLst/>
                <a:latin typeface="+mn-lt"/>
                <a:ea typeface="+mn-ea"/>
                <a:cs typeface="+mn-cs"/>
              </a:rPr>
              <a:t>XP</a:t>
            </a:r>
            <a:r>
              <a:rPr kumimoji="1" lang="ja-JP" altLang="ja-JP" sz="1200" kern="1200" dirty="0" smtClean="0">
                <a:solidFill>
                  <a:schemeClr val="tx1"/>
                </a:solidFill>
                <a:effectLst/>
                <a:latin typeface="+mn-lt"/>
                <a:ea typeface="+mn-ea"/>
                <a:cs typeface="+mn-cs"/>
              </a:rPr>
              <a:t>用として開発、購入したソフトウェアを無駄にしないですむのです。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上で</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を動かすクライアント仮想化のソフトウェアもあります。これを使えば、一台の</a:t>
            </a:r>
            <a:r>
              <a:rPr kumimoji="1" lang="en-US" altLang="ja-JP" sz="1200" kern="1200" dirty="0" smtClean="0">
                <a:solidFill>
                  <a:schemeClr val="tx1"/>
                </a:solidFill>
                <a:effectLst/>
                <a:latin typeface="+mn-lt"/>
                <a:ea typeface="+mn-ea"/>
                <a:cs typeface="+mn-cs"/>
              </a:rPr>
              <a:t>Mac PC</a:t>
            </a:r>
            <a:r>
              <a:rPr kumimoji="1" lang="ja-JP" altLang="ja-JP"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を同時に動かすことができます。そのため、それぞれでしか動かないが、どちらも使いたいと言ったときに、ふたつの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を用意する必要はありません。また、データも相互にやりとりできますので、大変便利です。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1316085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3B3A2-CC8F-4783-9F1F-9F49AA25FA2F}" type="slidenum">
              <a:rPr lang="ja-JP" altLang="en-US"/>
              <a:pPr/>
              <a:t>31</a:t>
            </a:fld>
            <a:endParaRPr lang="en-US" altLang="ja-JP"/>
          </a:p>
        </p:txBody>
      </p:sp>
      <p:sp>
        <p:nvSpPr>
          <p:cNvPr id="780290" name="Rectangle 2"/>
          <p:cNvSpPr>
            <a:spLocks noGrp="1" noRot="1" noChangeAspect="1" noChangeArrowheads="1" noTextEdit="1"/>
          </p:cNvSpPr>
          <p:nvPr>
            <p:ph type="sldImg"/>
          </p:nvPr>
        </p:nvSpPr>
        <p:spPr>
          <a:xfrm>
            <a:off x="1141413" y="684213"/>
            <a:ext cx="4576762" cy="3432175"/>
          </a:xfrm>
          <a:ln/>
        </p:spPr>
      </p:sp>
      <p:sp>
        <p:nvSpPr>
          <p:cNvPr id="780291" name="Rectangle 3"/>
          <p:cNvSpPr>
            <a:spLocks noGrp="1" noChangeArrowheads="1"/>
          </p:cNvSpPr>
          <p:nvPr>
            <p:ph type="body" idx="1"/>
          </p:nvPr>
        </p:nvSpPr>
        <p:spPr>
          <a:xfrm>
            <a:off x="684681" y="4343437"/>
            <a:ext cx="5488640" cy="4115603"/>
          </a:xfrm>
        </p:spPr>
        <p:txBody>
          <a:bodyPr/>
          <a:lstStyle/>
          <a:p>
            <a:endParaRPr lang="ja-JP" altLang="en-US"/>
          </a:p>
        </p:txBody>
      </p:sp>
    </p:spTree>
    <p:extLst>
      <p:ext uri="{BB962C8B-B14F-4D97-AF65-F5344CB8AC3E}">
        <p14:creationId xmlns:p14="http://schemas.microsoft.com/office/powerpoint/2010/main" val="876090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【図解】コレ１枚で分かるストレージの仮想化</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ストレージ仮想化は、ハードウェアの物理的な制限・制約からの解放するために使われる技術です。</a:t>
            </a:r>
          </a:p>
          <a:p>
            <a:r>
              <a:rPr kumimoji="1" lang="ja-JP" altLang="ja-JP" sz="1200" kern="1200" dirty="0" smtClean="0">
                <a:solidFill>
                  <a:schemeClr val="tx1"/>
                </a:solidFill>
                <a:effectLst/>
                <a:latin typeface="+mn-lt"/>
                <a:ea typeface="+mn-ea"/>
                <a:cs typeface="+mn-cs"/>
              </a:rPr>
              <a:t>例えば、ストレージの容量は、使っている／いないに関わらず、「</a:t>
            </a:r>
            <a:r>
              <a:rPr kumimoji="1" lang="en-US" altLang="ja-JP" sz="1200" kern="1200" dirty="0" smtClean="0">
                <a:solidFill>
                  <a:schemeClr val="tx1"/>
                </a:solidFill>
                <a:effectLst/>
                <a:latin typeface="+mn-lt"/>
                <a:ea typeface="+mn-ea"/>
                <a:cs typeface="+mn-cs"/>
              </a:rPr>
              <a:t>128GB</a:t>
            </a:r>
            <a:r>
              <a:rPr kumimoji="1" lang="ja-JP" altLang="ja-JP" sz="1200" kern="1200" dirty="0" smtClean="0">
                <a:solidFill>
                  <a:schemeClr val="tx1"/>
                </a:solidFill>
                <a:effectLst/>
                <a:latin typeface="+mn-lt"/>
                <a:ea typeface="+mn-ea"/>
                <a:cs typeface="+mn-cs"/>
              </a:rPr>
              <a:t>」というように物理的に決まってしまいます。これをサーバー個別に割り当て、そこでしか使えないのでは、複数サーバーを使っている場合などは非効率です。そこで、複数ストレージをひとつにまとめ複数サーバーで共用し必要な容量だけを割り当てることで使用効率を高めることができます。</a:t>
            </a:r>
          </a:p>
          <a:p>
            <a:r>
              <a:rPr kumimoji="1" lang="ja-JP" altLang="ja-JP" sz="1200" kern="1200" dirty="0" smtClean="0">
                <a:solidFill>
                  <a:schemeClr val="tx1"/>
                </a:solidFill>
                <a:effectLst/>
                <a:latin typeface="+mn-lt"/>
                <a:ea typeface="+mn-ea"/>
                <a:cs typeface="+mn-cs"/>
              </a:rPr>
              <a:t>また、シンプロビジョニングや重複排除という技術で使用効率や利便性をさらに高めることができます。</a:t>
            </a:r>
          </a:p>
          <a:p>
            <a:r>
              <a:rPr kumimoji="1" lang="ja-JP" altLang="ja-JP" sz="1200" kern="1200" dirty="0" smtClean="0">
                <a:solidFill>
                  <a:schemeClr val="tx1"/>
                </a:solidFill>
                <a:effectLst/>
                <a:latin typeface="+mn-lt"/>
                <a:ea typeface="+mn-ea"/>
                <a:cs typeface="+mn-cs"/>
              </a:rPr>
              <a:t>シンプロビジョニングは、物理ストレージの容量を実際より多くあるようにサーバー上のアプリケーションに見せかける技術です。これまでなら、物理ストレージの容量が変われば、サーバーやアプリケーションへの設定変更が必要でした。しかし、この技術を使えば、サーバーやアプリケーションには、最初から大きな容量で設定しておき、実際にはその時点で使う容量だけを用意し、足らなくなった容量を物理的に補充するだけで設定の変更が不要になります。これにより容量を節約できると共に運用負担が軽減できます。</a:t>
            </a:r>
          </a:p>
          <a:p>
            <a:r>
              <a:rPr kumimoji="1" lang="ja-JP" altLang="ja-JP" sz="1200" kern="1200" dirty="0" smtClean="0">
                <a:solidFill>
                  <a:schemeClr val="tx1"/>
                </a:solidFill>
                <a:effectLst/>
                <a:latin typeface="+mn-lt"/>
                <a:ea typeface="+mn-ea"/>
                <a:cs typeface="+mn-cs"/>
              </a:rPr>
              <a:t>重複排除は、データの重複している部分を削減し、ストレージの使用効率を高める技術です。例えば、電子メールでファイルを添付して同時に複数の人に送信すると、同じファイルのコピーがいくつも作られてしまいます。この重複データを削除してデータ容量を削減する一方で、ユーザーには、これまでと変わらず複数のファイルがそこにあるように見せかけることができます。このように、ユーザーに意識させずストレージの容量を減らすことができるのです。</a:t>
            </a:r>
          </a:p>
          <a:p>
            <a:r>
              <a:rPr kumimoji="1" lang="ja-JP" altLang="ja-JP" sz="1200" kern="1200" dirty="0" smtClean="0">
                <a:solidFill>
                  <a:schemeClr val="tx1"/>
                </a:solidFill>
                <a:effectLst/>
                <a:latin typeface="+mn-lt"/>
                <a:ea typeface="+mn-ea"/>
                <a:cs typeface="+mn-cs"/>
              </a:rPr>
              <a:t>ビッグデータの時代となり、ストレージの需要が高まる中、効率よくストレージを利用し、運用や管理の負担を軽減することへの需要は、益々高まってくるでしょう。 </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2136871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33</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従来、ネットワークの構築は、異なる役割や機能を持つ多数の機器をケーブルで接続し、それぞれの機器に手間のかかる設定が必要でした。この常識を変えたのが、</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Networking</a:t>
            </a:r>
            <a:r>
              <a:rPr kumimoji="1" lang="ja-JP" altLang="ja-JP" sz="1200" kern="1200" dirty="0" smtClean="0">
                <a:solidFill>
                  <a:schemeClr val="tx1"/>
                </a:solidFill>
                <a:effectLst/>
                <a:latin typeface="+mn-lt"/>
                <a:ea typeface="+mn-ea"/>
                <a:cs typeface="+mn-cs"/>
              </a:rPr>
              <a:t>）です。</a:t>
            </a:r>
          </a:p>
          <a:p>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とは、ルーターやスイッチなどのネットワーク機器の構成や機能、ネットワーク接続ルートなどを、物理的な機器の導入や配線などの作業をしなくても、ソフトウェアへの設定だけで実現する技術の総称です。</a:t>
            </a:r>
          </a:p>
          <a:p>
            <a:r>
              <a:rPr kumimoji="1" lang="ja-JP" altLang="ja-JP" sz="1200" kern="1200" dirty="0" smtClean="0">
                <a:solidFill>
                  <a:schemeClr val="tx1"/>
                </a:solidFill>
                <a:effectLst/>
                <a:latin typeface="+mn-lt"/>
                <a:ea typeface="+mn-ea"/>
                <a:cs typeface="+mn-cs"/>
              </a:rPr>
              <a:t>例えば、異なる複数企業のシステム機器が混在して設置されているデータセンターの場合、従来であれば、独立性を保証するため各社毎に機器もネットワークも物理的に分離して別々に管理しなければなりませんでした。しかし、</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であれば、全てをひとつの物理的なネットワークでつなぎ、設定だけで分割して個別独立のネットワークに見せかけることができます。また、ルーターやスイッチ、ファイヤーウォールなどの機能や役割の違う物理的な機器が必要でしたが、物理的には同じ機器を使って、設定だけで必要とする機能構成を実現することもできます。このような仕組みを</a:t>
            </a:r>
            <a:r>
              <a:rPr kumimoji="1" lang="en-US" altLang="ja-JP" sz="1200" kern="1200" dirty="0" smtClean="0">
                <a:solidFill>
                  <a:schemeClr val="tx1"/>
                </a:solidFill>
                <a:effectLst/>
                <a:latin typeface="+mn-lt"/>
                <a:ea typeface="+mn-ea"/>
                <a:cs typeface="+mn-cs"/>
              </a:rPr>
              <a:t>NFV</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Network Functions Virtualization</a:t>
            </a:r>
            <a:r>
              <a:rPr kumimoji="1" lang="ja-JP" altLang="ja-JP" sz="1200" kern="1200" dirty="0" smtClean="0">
                <a:solidFill>
                  <a:schemeClr val="tx1"/>
                </a:solidFill>
                <a:effectLst/>
                <a:latin typeface="+mn-lt"/>
                <a:ea typeface="+mn-ea"/>
                <a:cs typeface="+mn-cs"/>
              </a:rPr>
              <a:t>：ネットワーク機能の仮想化）と言います。</a:t>
            </a:r>
          </a:p>
          <a:p>
            <a:r>
              <a:rPr kumimoji="1" lang="ja-JP" altLang="ja-JP" sz="1200" kern="1200" dirty="0" smtClean="0">
                <a:solidFill>
                  <a:schemeClr val="tx1"/>
                </a:solidFill>
                <a:effectLst/>
                <a:latin typeface="+mn-lt"/>
                <a:ea typeface="+mn-ea"/>
                <a:cs typeface="+mn-cs"/>
              </a:rPr>
              <a:t>また、ネットワーク全体を一元的に集中制御できるので、個々のネットワーク機器の設定に時間を取られません。</a:t>
            </a:r>
          </a:p>
          <a:p>
            <a:r>
              <a:rPr kumimoji="1" lang="ja-JP" altLang="ja-JP" sz="1200" kern="1200" dirty="0" smtClean="0">
                <a:solidFill>
                  <a:schemeClr val="tx1"/>
                </a:solidFill>
                <a:effectLst/>
                <a:latin typeface="+mn-lt"/>
                <a:ea typeface="+mn-ea"/>
                <a:cs typeface="+mn-cs"/>
              </a:rPr>
              <a:t>さらに、利用目的に応じた「ポリシー」に応じてネットワークの特性を自由に制御できるようになりました。ポリシーとは、どのように扱うかの方針や制約条件を体系的かつ具体的に定めた規範のことです。</a:t>
            </a:r>
          </a:p>
          <a:p>
            <a:r>
              <a:rPr kumimoji="1" lang="ja-JP" altLang="ja-JP" sz="1200" kern="1200" dirty="0" smtClean="0">
                <a:solidFill>
                  <a:schemeClr val="tx1"/>
                </a:solidFill>
                <a:effectLst/>
                <a:latin typeface="+mn-lt"/>
                <a:ea typeface="+mn-ea"/>
                <a:cs typeface="+mn-cs"/>
              </a:rPr>
              <a:t>例えば、セキュリティを高度に保ちたい、負荷分散を行いたい、音声や映像は途切れないように優先的に処理したいといった、アプリケーションに応じたポリシーを設定し、それに応じてネットワーク全体の挙動を制御できるようになったのです。</a:t>
            </a:r>
          </a:p>
          <a:p>
            <a:r>
              <a:rPr kumimoji="1" lang="ja-JP" altLang="ja-JP" sz="1200" kern="1200" dirty="0" smtClean="0">
                <a:solidFill>
                  <a:schemeClr val="tx1"/>
                </a:solidFill>
                <a:effectLst/>
                <a:latin typeface="+mn-lt"/>
                <a:ea typeface="+mn-ea"/>
                <a:cs typeface="+mn-cs"/>
              </a:rPr>
              <a:t>かつては、運用管理者が、アプリケーションのポリシーに応じて、手作業で個々のネットワーク機器の構成や設定を行っていました。しかし、</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に対応したハードウェアやソフトウェアの登場により、これらの作業をネットワーク全体に対して一括して、あるいは、アプリケーションからの要求に応じて自動的で対応できるようになったのです。</a:t>
            </a:r>
          </a:p>
          <a:p>
            <a:r>
              <a:rPr kumimoji="1" lang="ja-JP" altLang="ja-JP" sz="1200" kern="1200" dirty="0" smtClean="0">
                <a:solidFill>
                  <a:schemeClr val="tx1"/>
                </a:solidFill>
                <a:effectLst/>
                <a:latin typeface="+mn-lt"/>
                <a:ea typeface="+mn-ea"/>
                <a:cs typeface="+mn-cs"/>
              </a:rPr>
              <a:t>これにより、ネットワークの運用管理負担が軽減されると共に、アプリケーションの変更に即応できる柔軟なネットワークが実現したのです。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lang="ja-JP" altLang="en-US" dirty="0"/>
          </a:p>
        </p:txBody>
      </p:sp>
    </p:spTree>
    <p:extLst>
      <p:ext uri="{BB962C8B-B14F-4D97-AF65-F5344CB8AC3E}">
        <p14:creationId xmlns:p14="http://schemas.microsoft.com/office/powerpoint/2010/main" val="133306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47264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F13EE-CBD2-4D23-A6F4-85843E33E783}" type="slidenum">
              <a:rPr lang="ja-JP" altLang="en-US"/>
              <a:pPr/>
              <a:t>35</a:t>
            </a:fld>
            <a:endParaRPr lang="en-US" altLang="ja-JP"/>
          </a:p>
        </p:txBody>
      </p:sp>
      <p:sp>
        <p:nvSpPr>
          <p:cNvPr id="770050" name="Rectangle 2"/>
          <p:cNvSpPr>
            <a:spLocks noGrp="1" noRot="1" noChangeAspect="1" noChangeArrowheads="1" noTextEdit="1"/>
          </p:cNvSpPr>
          <p:nvPr>
            <p:ph type="sldImg"/>
          </p:nvPr>
        </p:nvSpPr>
        <p:spPr>
          <a:xfrm>
            <a:off x="1144588" y="684213"/>
            <a:ext cx="4575175" cy="3432175"/>
          </a:xfrm>
          <a:ln/>
        </p:spPr>
      </p:sp>
      <p:sp>
        <p:nvSpPr>
          <p:cNvPr id="770051" name="Rectangle 3"/>
          <p:cNvSpPr>
            <a:spLocks noGrp="1" noChangeArrowheads="1"/>
          </p:cNvSpPr>
          <p:nvPr>
            <p:ph type="body" idx="1"/>
          </p:nvPr>
        </p:nvSpPr>
        <p:spPr>
          <a:xfrm>
            <a:off x="915041" y="4343440"/>
            <a:ext cx="5027920" cy="4115603"/>
          </a:xfrm>
        </p:spPr>
        <p:txBody>
          <a:bodyPr/>
          <a:lstStyle/>
          <a:p>
            <a:endParaRPr lang="ja-JP" altLang="en-US"/>
          </a:p>
        </p:txBody>
      </p:sp>
    </p:spTree>
    <p:extLst>
      <p:ext uri="{BB962C8B-B14F-4D97-AF65-F5344CB8AC3E}">
        <p14:creationId xmlns:p14="http://schemas.microsoft.com/office/powerpoint/2010/main" val="1083763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「サーバー仮想化」によって、従来では考えられなかったことが可能になりました。</a:t>
            </a:r>
          </a:p>
          <a:p>
            <a:pPr lvl="0"/>
            <a:r>
              <a:rPr kumimoji="1" lang="ja-JP" altLang="ja-JP" sz="1200" kern="1200" dirty="0" smtClean="0">
                <a:solidFill>
                  <a:schemeClr val="tx1"/>
                </a:solidFill>
                <a:effectLst/>
                <a:latin typeface="+mn-lt"/>
                <a:ea typeface="+mn-ea"/>
                <a:cs typeface="+mn-cs"/>
              </a:rPr>
              <a:t>すぐに稼動</a:t>
            </a:r>
          </a:p>
          <a:p>
            <a:r>
              <a:rPr kumimoji="1" lang="ja-JP" altLang="ja-JP" sz="1200" kern="1200" dirty="0" smtClean="0">
                <a:solidFill>
                  <a:schemeClr val="tx1"/>
                </a:solidFill>
                <a:effectLst/>
                <a:latin typeface="+mn-lt"/>
                <a:ea typeface="+mn-ea"/>
                <a:cs typeface="+mn-cs"/>
              </a:rPr>
              <a:t>従来は、ハードウェアを調達した後、機器の据付・導入が必要でした。しかし、サーバー仮想化を使えば、ソフトウェアへの設定だけで、必要なシステム資源（プロセッサー、メモリ、ストレージなど）を割り当て、その資源相当の構成と能力を持った、見かけ上物理サーバーと同様に機能する「仮想サーバー」を稼働させることができます。これによりシステムの稼働に関わる作業時間は、大幅に短縮できます。</a:t>
            </a:r>
          </a:p>
          <a:p>
            <a:r>
              <a:rPr kumimoji="1" lang="ja-JP" altLang="ja-JP" sz="1200" kern="1200" dirty="0" smtClean="0">
                <a:solidFill>
                  <a:schemeClr val="tx1"/>
                </a:solidFill>
                <a:effectLst/>
                <a:latin typeface="+mn-lt"/>
                <a:ea typeface="+mn-ea"/>
                <a:cs typeface="+mn-cs"/>
              </a:rPr>
              <a:t>但し、仮想サーバーが、いくつでも簡単に作れるからと言って、それを動かすハードウェアの能力を超えて動かすことができない点は、注意が必要です。</a:t>
            </a:r>
          </a:p>
          <a:p>
            <a:pPr lvl="0"/>
            <a:r>
              <a:rPr kumimoji="1" lang="ja-JP" altLang="ja-JP" sz="1200" kern="1200" dirty="0" smtClean="0">
                <a:solidFill>
                  <a:schemeClr val="tx1"/>
                </a:solidFill>
                <a:effectLst/>
                <a:latin typeface="+mn-lt"/>
                <a:ea typeface="+mn-ea"/>
                <a:cs typeface="+mn-cs"/>
              </a:rPr>
              <a:t>複製が簡単</a:t>
            </a:r>
          </a:p>
          <a:p>
            <a:r>
              <a:rPr kumimoji="1" lang="ja-JP" altLang="ja-JP" sz="1200" kern="1200" dirty="0" smtClean="0">
                <a:solidFill>
                  <a:schemeClr val="tx1"/>
                </a:solidFill>
                <a:effectLst/>
                <a:latin typeface="+mn-lt"/>
                <a:ea typeface="+mn-ea"/>
                <a:cs typeface="+mn-cs"/>
              </a:rPr>
              <a:t>仮想サーバーの構成についての情報は、「設定ファイル」に書き込まれます。ハイパーバイザーは、この設定ファイルを読んでハードウェアから資源を割り当て、仮想サーバーを稼働させます。そのため、同じ構成であれば、この設定ファイルと仮想サーバーのデータをコピーするだけで、仮想サーバーを複製できます。あとは、ホスト名といわれるサーバーの名称や</a:t>
            </a:r>
            <a:r>
              <a:rPr kumimoji="1" lang="en-US" altLang="ja-JP" sz="1200" kern="1200" dirty="0" smtClean="0">
                <a:solidFill>
                  <a:schemeClr val="tx1"/>
                </a:solidFill>
                <a:effectLst/>
                <a:latin typeface="+mn-lt"/>
                <a:ea typeface="+mn-ea"/>
                <a:cs typeface="+mn-cs"/>
              </a:rPr>
              <a:t>IP</a:t>
            </a:r>
            <a:r>
              <a:rPr kumimoji="1" lang="ja-JP" altLang="ja-JP" sz="1200" kern="1200" dirty="0" smtClean="0">
                <a:solidFill>
                  <a:schemeClr val="tx1"/>
                </a:solidFill>
                <a:effectLst/>
                <a:latin typeface="+mn-lt"/>
                <a:ea typeface="+mn-ea"/>
                <a:cs typeface="+mn-cs"/>
              </a:rPr>
              <a:t>アドレスといわれるネットワーク上の住所を表す番号を変更するだけで、別のサーバーとして、すぐに利用できるようになります。</a:t>
            </a:r>
          </a:p>
          <a:p>
            <a:pPr lvl="0"/>
            <a:r>
              <a:rPr kumimoji="1" lang="ja-JP" altLang="ja-JP" sz="1200" kern="1200" dirty="0" smtClean="0">
                <a:solidFill>
                  <a:schemeClr val="tx1"/>
                </a:solidFill>
                <a:effectLst/>
                <a:latin typeface="+mn-lt"/>
                <a:ea typeface="+mn-ea"/>
                <a:cs typeface="+mn-cs"/>
              </a:rPr>
              <a:t>柔軟な構成変更</a:t>
            </a:r>
          </a:p>
          <a:p>
            <a:r>
              <a:rPr kumimoji="1" lang="ja-JP" altLang="ja-JP" sz="1200" kern="1200" smtClean="0">
                <a:solidFill>
                  <a:schemeClr val="tx1"/>
                </a:solidFill>
                <a:effectLst/>
                <a:latin typeface="+mn-lt"/>
                <a:ea typeface="+mn-ea"/>
                <a:cs typeface="+mn-cs"/>
              </a:rPr>
              <a:t>従来、システム構成を変更するためには、いったん電源を停止し、物理的な構成変更作業を行い再稼働させる必要がありました。しかし、サーバー仮想化を使えば、システム資源の増減は、仮想サーバーを稼動したままでも行うことができます。そのおかげで、サーバーへのアクセスが急増した時や構成変更が時でも、迅速・柔軟に対応することができ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1403801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サーバー仮想化は、調達や構成変更の利便性を高めただけではなく、障害や災害が発生したときの対処のためにも使われています。</a:t>
            </a:r>
          </a:p>
          <a:p>
            <a:pPr lvl="0"/>
            <a:r>
              <a:rPr kumimoji="1" lang="ja-JP" altLang="ja-JP" sz="1200" kern="1200" dirty="0" smtClean="0">
                <a:solidFill>
                  <a:schemeClr val="tx1"/>
                </a:solidFill>
                <a:effectLst/>
                <a:latin typeface="+mn-lt"/>
                <a:ea typeface="+mn-ea"/>
                <a:cs typeface="+mn-cs"/>
              </a:rPr>
              <a:t>停止時間の低減</a:t>
            </a:r>
          </a:p>
          <a:p>
            <a:r>
              <a:rPr kumimoji="1" lang="ja-JP" altLang="ja-JP" sz="1200" kern="1200" dirty="0" smtClean="0">
                <a:solidFill>
                  <a:schemeClr val="tx1"/>
                </a:solidFill>
                <a:effectLst/>
                <a:latin typeface="+mn-lt"/>
                <a:ea typeface="+mn-ea"/>
                <a:cs typeface="+mn-cs"/>
              </a:rPr>
              <a:t>仮想サーバーは設定ファイルをハイパーバイザーが読み込むことで稼働します。したがって、ある物理サーバーに障害が発生した時、他の物理サーバーで動くハイパーバイザーが、その設定ファイルを読み込むように設定しておけば、この物理サーバー上で仮想サーバーを再稼動させることができます。</a:t>
            </a:r>
          </a:p>
          <a:p>
            <a:r>
              <a:rPr kumimoji="1" lang="ja-JP" altLang="ja-JP" sz="1200" kern="1200" dirty="0" smtClean="0">
                <a:solidFill>
                  <a:schemeClr val="tx1"/>
                </a:solidFill>
                <a:effectLst/>
                <a:latin typeface="+mn-lt"/>
                <a:ea typeface="+mn-ea"/>
                <a:cs typeface="+mn-cs"/>
              </a:rPr>
              <a:t>従来は、サーバーの障害が発生すると、機械の復旧とデータ復元で半日～</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日の作業が必要でしたが、サーバー仮想化を使えば停止時間は、仮想サーバーを再起動するための数分程度となります。</a:t>
            </a:r>
          </a:p>
          <a:p>
            <a:r>
              <a:rPr kumimoji="1" lang="ja-JP" altLang="ja-JP" sz="1200" kern="1200" dirty="0" smtClean="0">
                <a:solidFill>
                  <a:schemeClr val="tx1"/>
                </a:solidFill>
                <a:effectLst/>
                <a:latin typeface="+mn-lt"/>
                <a:ea typeface="+mn-ea"/>
                <a:cs typeface="+mn-cs"/>
              </a:rPr>
              <a:t>また、仮想サーバーを稼動させたまま、他の物理サーバーへこれを移動させることもできるようになりました。この仕組みを「ライブマイグレーション」と言います。例えば、保守点検に際して物理サーバーを停止させても、利用者にそれを感じさせることなく作業することができます。</a:t>
            </a:r>
          </a:p>
          <a:p>
            <a:pPr lvl="0"/>
            <a:r>
              <a:rPr kumimoji="1" lang="ja-JP" altLang="ja-JP" sz="1200" kern="1200" dirty="0" smtClean="0">
                <a:solidFill>
                  <a:schemeClr val="tx1"/>
                </a:solidFill>
                <a:effectLst/>
                <a:latin typeface="+mn-lt"/>
                <a:ea typeface="+mn-ea"/>
                <a:cs typeface="+mn-cs"/>
              </a:rPr>
              <a:t>災害対策への対応</a:t>
            </a:r>
          </a:p>
          <a:p>
            <a:r>
              <a:rPr kumimoji="1" lang="ja-JP" altLang="ja-JP" sz="1200" kern="1200" dirty="0" smtClean="0">
                <a:solidFill>
                  <a:schemeClr val="tx1"/>
                </a:solidFill>
                <a:effectLst/>
                <a:latin typeface="+mn-lt"/>
                <a:ea typeface="+mn-ea"/>
                <a:cs typeface="+mn-cs"/>
              </a:rPr>
              <a:t>複数の地理的に離れた物理サーバー同士で、仮想サーバーのイメージ（設定ファイルとデータやアプリケーションを格納したファイル）をコピーしておくことで、一方が災害で機能しなくなったときに、もう一方で仮想サーバーを稼動させることができます。</a:t>
            </a:r>
          </a:p>
          <a:p>
            <a:r>
              <a:rPr kumimoji="1" lang="ja-JP" altLang="ja-JP" sz="1200" kern="1200" dirty="0" smtClean="0">
                <a:solidFill>
                  <a:schemeClr val="tx1"/>
                </a:solidFill>
                <a:effectLst/>
                <a:latin typeface="+mn-lt"/>
                <a:ea typeface="+mn-ea"/>
                <a:cs typeface="+mn-cs"/>
              </a:rPr>
              <a:t>従来、災害対策用には、普段は使わないが同等の構成を持つ機器をバックアップとして保持しなくてはならず非常に高いコストが掛かっていました。しかし普段は開発や優先度の低い業務で使っている物理サーバーを、災害時には優先度の高い仮想サーバー用に使えば、災害対策のためのコストを抑えることができるよう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37</a:t>
            </a:fld>
            <a:endParaRPr kumimoji="1" lang="ja-JP" altLang="en-US"/>
          </a:p>
        </p:txBody>
      </p:sp>
    </p:spTree>
    <p:extLst>
      <p:ext uri="{BB962C8B-B14F-4D97-AF65-F5344CB8AC3E}">
        <p14:creationId xmlns:p14="http://schemas.microsoft.com/office/powerpoint/2010/main" val="1192725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31441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【図解】コレ１枚で分かる仮想化の３タイプ</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仮想化とは、物理的な実態とは異なるものの、あたかもその物理的な実態がそこにあるかのように機能させるソフトウェア技術のことです。</a:t>
            </a:r>
          </a:p>
          <a:p>
            <a:r>
              <a:rPr kumimoji="1" lang="ja-JP" altLang="ja-JP" sz="1200" kern="1200" dirty="0" smtClean="0">
                <a:solidFill>
                  <a:schemeClr val="tx1"/>
                </a:solidFill>
                <a:effectLst/>
                <a:latin typeface="+mn-lt"/>
                <a:ea typeface="+mn-ea"/>
                <a:cs typeface="+mn-cs"/>
              </a:rPr>
              <a:t>仮想化には、次の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つのタイプがあります。</a:t>
            </a:r>
          </a:p>
          <a:p>
            <a:r>
              <a:rPr kumimoji="1" lang="ja-JP" altLang="ja-JP" sz="1200" kern="1200" dirty="0" smtClean="0">
                <a:solidFill>
                  <a:schemeClr val="tx1"/>
                </a:solidFill>
                <a:effectLst/>
                <a:latin typeface="+mn-lt"/>
                <a:ea typeface="+mn-ea"/>
                <a:cs typeface="+mn-cs"/>
              </a:rPr>
              <a:t>パーティショニング（分割）</a:t>
            </a:r>
          </a:p>
          <a:p>
            <a:r>
              <a:rPr kumimoji="1" lang="ja-JP" altLang="ja-JP" sz="1200" kern="1200" dirty="0" smtClean="0">
                <a:solidFill>
                  <a:schemeClr val="tx1"/>
                </a:solidFill>
                <a:effectLst/>
                <a:latin typeface="+mn-lt"/>
                <a:ea typeface="+mn-ea"/>
                <a:cs typeface="+mn-cs"/>
              </a:rPr>
              <a:t>ひとつのシステム資源を複数の独立した個別の資源として機能させます。　　　　　　　　　　　　　　　　　　　　　　　　　　　　　　　　　　　　　　　　　　　　　　　　　　　　　　　　　　　　　　　　　　例えば</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台のサーバーを、</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台の個別・独立したサーバーが存在しているかのように機能させる場合などです。</a:t>
            </a:r>
          </a:p>
          <a:p>
            <a:r>
              <a:rPr kumimoji="1" lang="ja-JP" altLang="ja-JP" sz="1200" kern="1200" dirty="0" smtClean="0">
                <a:solidFill>
                  <a:schemeClr val="tx1"/>
                </a:solidFill>
                <a:effectLst/>
                <a:latin typeface="+mn-lt"/>
                <a:ea typeface="+mn-ea"/>
                <a:cs typeface="+mn-cs"/>
              </a:rPr>
              <a:t>この方法を使えば、１ユーザーだけでは能力に余裕のある物理サーバー上に、見かけ上複数のサーバーを稼働させ、複数のユーザーが、それぞれを自分専用のサーバーとして扱うことができます。また、システム資源を余らせることなく有効活用することができます。</a:t>
            </a:r>
          </a:p>
          <a:p>
            <a:r>
              <a:rPr kumimoji="1" lang="ja-JP" altLang="ja-JP" sz="1200" kern="1200" dirty="0" smtClean="0">
                <a:solidFill>
                  <a:schemeClr val="tx1"/>
                </a:solidFill>
                <a:effectLst/>
                <a:latin typeface="+mn-lt"/>
                <a:ea typeface="+mn-ea"/>
                <a:cs typeface="+mn-cs"/>
              </a:rPr>
              <a:t>アグリゲーション（集約）</a:t>
            </a:r>
          </a:p>
          <a:p>
            <a:r>
              <a:rPr kumimoji="1" lang="ja-JP" altLang="ja-JP" sz="1200" kern="1200" dirty="0" smtClean="0">
                <a:solidFill>
                  <a:schemeClr val="tx1"/>
                </a:solidFill>
                <a:effectLst/>
                <a:latin typeface="+mn-lt"/>
                <a:ea typeface="+mn-ea"/>
                <a:cs typeface="+mn-cs"/>
              </a:rPr>
              <a:t>複数のシステム資源をひとつのシステム資源のように機能させます。例えば、複数の異なるストレージを</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の大きなストレージに見せかける場合などです。この機能を使わなければ、ユーザーは、複数の別々のストレージの存在を意識し、煩雑な操作や設定を行わなければなりません。しかし、この機能により、そんなことは気にすることなく、またメーカーや機種を意識することなく、１つのストレージとして扱えますので、使用上の利便性は大いに高まります。</a:t>
            </a:r>
          </a:p>
          <a:p>
            <a:r>
              <a:rPr kumimoji="1" lang="ja-JP" altLang="ja-JP" sz="1200" kern="1200" dirty="0" smtClean="0">
                <a:solidFill>
                  <a:schemeClr val="tx1"/>
                </a:solidFill>
                <a:effectLst/>
                <a:latin typeface="+mn-lt"/>
                <a:ea typeface="+mn-ea"/>
                <a:cs typeface="+mn-cs"/>
              </a:rPr>
              <a:t>エミュレーション（模倣）</a:t>
            </a:r>
          </a:p>
          <a:p>
            <a:r>
              <a:rPr kumimoji="1" lang="ja-JP" altLang="ja-JP" sz="1200" kern="1200" dirty="0" smtClean="0">
                <a:solidFill>
                  <a:schemeClr val="tx1"/>
                </a:solidFill>
                <a:effectLst/>
                <a:latin typeface="+mn-lt"/>
                <a:ea typeface="+mn-ea"/>
                <a:cs typeface="+mn-cs"/>
              </a:rPr>
              <a:t>あるシステム資源を異なるシステム資源として機能させます。例えば、</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で、スマートフォンの基本ソフトウェアが稼働し、スマートフォンに模した画面を表示させることができます。スマートフォンにはない、大きな画面とキーボードで同様の操作ができるようになり、アプリケーション開発やテストの利便性を高めることができます。</a:t>
            </a:r>
          </a:p>
          <a:p>
            <a:r>
              <a:rPr kumimoji="1" lang="ja-JP" altLang="ja-JP" sz="1200" kern="1200" dirty="0" smtClean="0">
                <a:solidFill>
                  <a:schemeClr val="tx1"/>
                </a:solidFill>
                <a:effectLst/>
                <a:latin typeface="+mn-lt"/>
                <a:ea typeface="+mn-ea"/>
                <a:cs typeface="+mn-cs"/>
              </a:rPr>
              <a:t>仮想化というと、「サーバー仮想化」つまり、「パーティショニング（分割）」についてだけ、語られることが少なくありませんが、それだけではありません。ユーザーにとっては、物理的な実態はどうであろうと、必要な機能が実現できればいいわけです。それをソフトウェアの設定だけで実現しようという技術の総称が仮想化というわけです。</a:t>
            </a:r>
          </a:p>
          <a:p>
            <a:r>
              <a:rPr kumimoji="1" lang="ja-JP" altLang="ja-JP" sz="1200" kern="1200" dirty="0" smtClean="0">
                <a:solidFill>
                  <a:schemeClr val="tx1"/>
                </a:solidFill>
                <a:effectLst/>
                <a:latin typeface="+mn-lt"/>
                <a:ea typeface="+mn-ea"/>
                <a:cs typeface="+mn-cs"/>
              </a:rPr>
              <a:t>以前紹介した、「</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Defined Infrastructure</a:t>
            </a:r>
            <a:r>
              <a:rPr kumimoji="1" lang="ja-JP" altLang="ja-JP" sz="1200" kern="1200" smtClean="0">
                <a:solidFill>
                  <a:schemeClr val="tx1"/>
                </a:solidFill>
                <a:effectLst/>
                <a:latin typeface="+mn-lt"/>
                <a:ea typeface="+mn-ea"/>
                <a:cs typeface="+mn-cs"/>
              </a:rPr>
              <a:t>）」もこの技術が土台にあります。つまり、物理的な実態は、インフラを構成するハードウェアの集まりである「リソース・プール」ですが、そこからソフトウェアの設定だけで必要なインフラ機能を取り出し、構築することができる仕組みです。仮想化を分割の仕組みと捉えると本質を見失いかねませんので、注意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575982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a:p>
            <a:r>
              <a:rPr kumimoji="1" lang="ja-JP" altLang="en-US" dirty="0" smtClean="0"/>
              <a:t>インターネットに繋げば、いつでも何処でも望む情報が手に入り、アプリケーション・サービスをうけられるようになりました。その結果、必要となるシステム資源は、質的にも量的にも従来とは桁違いの規模となり、これが継続的に増大する状況が生まれています。これを「</a:t>
            </a:r>
            <a:r>
              <a:rPr kumimoji="1" lang="en-US" altLang="ja-JP" dirty="0" smtClean="0"/>
              <a:t>Web</a:t>
            </a:r>
            <a:r>
              <a:rPr kumimoji="1" lang="ja-JP" altLang="en-US" dirty="0" smtClean="0"/>
              <a:t>スケール」と呼んでいます。パブリック・クラウドは、この</a:t>
            </a:r>
            <a:r>
              <a:rPr kumimoji="1" lang="en-US" altLang="ja-JP" dirty="0" smtClean="0"/>
              <a:t>Web</a:t>
            </a:r>
            <a:r>
              <a:rPr kumimoji="1" lang="ja-JP" altLang="en-US" dirty="0" smtClean="0"/>
              <a:t>スケールに対応しなければなりません。</a:t>
            </a:r>
          </a:p>
          <a:p>
            <a:endParaRPr kumimoji="1" lang="ja-JP" altLang="en-US" dirty="0" smtClean="0"/>
          </a:p>
          <a:p>
            <a:r>
              <a:rPr kumimoji="1" lang="ja-JP" altLang="en-US" dirty="0" smtClean="0"/>
              <a:t>そのためには、</a:t>
            </a:r>
            <a:r>
              <a:rPr kumimoji="1" lang="en-US" altLang="ja-JP" dirty="0" smtClean="0"/>
              <a:t>CPU</a:t>
            </a:r>
            <a:r>
              <a:rPr kumimoji="1" lang="ja-JP" altLang="en-US" dirty="0" smtClean="0"/>
              <a:t>やメモリ、ストレージなどのハードウェア能力をそれぞれ個別に増強する「スケールアップ」では、すぐに物理的な限界に達してしまいます。そこで、同様のハードウェアを並列に追加してゆき、全体の規模を拡大して、並列処理させることで能力を増強する「スケールアウト」での対応が、一般的です。スケールアウトにすれば、継続的な需要の増大に際しても、ハードウェアを追加してゆくことで、容易に能力を増強できるのです。</a:t>
            </a:r>
          </a:p>
          <a:p>
            <a:endParaRPr kumimoji="1" lang="ja-JP" altLang="en-US" dirty="0" smtClean="0"/>
          </a:p>
          <a:p>
            <a:r>
              <a:rPr kumimoji="1" lang="ja-JP" altLang="en-US" dirty="0" smtClean="0"/>
              <a:t>スクリーンショット </a:t>
            </a:r>
            <a:r>
              <a:rPr kumimoji="1" lang="en-US" altLang="ja-JP" dirty="0" smtClean="0"/>
              <a:t>2015-06-11 7.42.30.png</a:t>
            </a:r>
          </a:p>
          <a:p>
            <a:endParaRPr kumimoji="1" lang="en-US" altLang="ja-JP" dirty="0" smtClean="0"/>
          </a:p>
          <a:p>
            <a:r>
              <a:rPr kumimoji="1" lang="ja-JP" altLang="en-US" dirty="0" smtClean="0"/>
              <a:t>このようなスケールアウトの考え方をパブリック・クラウドではなく、プライベート・クラウドのインフラとして提供しようという製品が登場しています。これらは、「ハイパー・コンバージド・システム」と言われ、</a:t>
            </a:r>
            <a:r>
              <a:rPr kumimoji="1" lang="en-US" altLang="ja-JP" dirty="0" err="1" smtClean="0"/>
              <a:t>Nutanix</a:t>
            </a:r>
            <a:r>
              <a:rPr kumimoji="1" lang="ja-JP" altLang="en-US" dirty="0" smtClean="0"/>
              <a:t>、</a:t>
            </a:r>
            <a:r>
              <a:rPr kumimoji="1" lang="en-US" altLang="ja-JP" dirty="0" smtClean="0"/>
              <a:t>EVO:RAIL</a:t>
            </a:r>
            <a:r>
              <a:rPr kumimoji="1" lang="ja-JP" altLang="en-US" dirty="0" smtClean="0"/>
              <a:t>、</a:t>
            </a:r>
            <a:r>
              <a:rPr kumimoji="1" lang="en-US" altLang="ja-JP" dirty="0" err="1" smtClean="0"/>
              <a:t>Simplivity</a:t>
            </a:r>
            <a:r>
              <a:rPr kumimoji="1" lang="ja-JP" altLang="en-US" dirty="0" smtClean="0"/>
              <a:t>、</a:t>
            </a:r>
            <a:r>
              <a:rPr kumimoji="1" lang="en-US" altLang="ja-JP" dirty="0" smtClean="0"/>
              <a:t>VCE</a:t>
            </a:r>
            <a:r>
              <a:rPr kumimoji="1" lang="ja-JP" altLang="en-US" dirty="0" smtClean="0"/>
              <a:t>の</a:t>
            </a:r>
            <a:r>
              <a:rPr kumimoji="1" lang="en-US" altLang="ja-JP" dirty="0" err="1" smtClean="0"/>
              <a:t>VxRack</a:t>
            </a:r>
            <a:r>
              <a:rPr kumimoji="1" lang="ja-JP" altLang="en-US" dirty="0" smtClean="0"/>
              <a:t>などの製品が登場しています。これら製品は、サーバー、ネットワーク、ストレージで</a:t>
            </a:r>
            <a:r>
              <a:rPr kumimoji="1" lang="en-US" altLang="ja-JP" dirty="0" smtClean="0"/>
              <a:t>1</a:t>
            </a:r>
            <a:r>
              <a:rPr kumimoji="1" lang="ja-JP" altLang="en-US" dirty="0" smtClean="0"/>
              <a:t>単位の標準化されたモジュールで構成され、これを追加してゆくことで、すなわち、スケールアウトでシステムの能力を増強することができます。</a:t>
            </a:r>
          </a:p>
          <a:p>
            <a:endParaRPr kumimoji="1" lang="ja-JP" altLang="en-US" dirty="0" smtClean="0"/>
          </a:p>
          <a:p>
            <a:r>
              <a:rPr kumimoji="1" lang="ja-JP" altLang="en-US" dirty="0" smtClean="0"/>
              <a:t>これまでも、サーバー、ネットワーク、ストレージをひとつの筐体に収め、システムの接続や基本的な設定を予め済ませて出荷する「コンバージド・システム（垂直統合システム）」と言われる製品はありました。例えば、</a:t>
            </a:r>
            <a:r>
              <a:rPr kumimoji="1" lang="en-US" altLang="ja-JP" dirty="0" smtClean="0"/>
              <a:t>Oracle</a:t>
            </a:r>
            <a:r>
              <a:rPr kumimoji="1" lang="ja-JP" altLang="en-US" dirty="0" smtClean="0"/>
              <a:t>の </a:t>
            </a:r>
            <a:r>
              <a:rPr kumimoji="1" lang="en-US" altLang="ja-JP" dirty="0" err="1" smtClean="0"/>
              <a:t>Exalogic</a:t>
            </a:r>
            <a:r>
              <a:rPr kumimoji="1" lang="en-US" altLang="ja-JP" dirty="0" smtClean="0"/>
              <a:t> Elastic Cloud</a:t>
            </a:r>
            <a:r>
              <a:rPr kumimoji="1" lang="ja-JP" altLang="en-US" dirty="0" smtClean="0"/>
              <a:t>、</a:t>
            </a:r>
            <a:r>
              <a:rPr kumimoji="1" lang="en-US" altLang="ja-JP" dirty="0" smtClean="0"/>
              <a:t>IBM</a:t>
            </a:r>
            <a:r>
              <a:rPr kumimoji="1" lang="ja-JP" altLang="en-US" dirty="0" smtClean="0"/>
              <a:t>の</a:t>
            </a:r>
            <a:r>
              <a:rPr kumimoji="1" lang="en-US" altLang="ja-JP" dirty="0" err="1" smtClean="0"/>
              <a:t>PureFlex</a:t>
            </a:r>
            <a:r>
              <a:rPr kumimoji="1" lang="en-US" altLang="ja-JP" dirty="0" smtClean="0"/>
              <a:t> System</a:t>
            </a:r>
            <a:r>
              <a:rPr kumimoji="1" lang="ja-JP" altLang="en-US" dirty="0" smtClean="0"/>
              <a:t>、</a:t>
            </a:r>
            <a:r>
              <a:rPr kumimoji="1" lang="en-US" altLang="ja-JP" dirty="0" smtClean="0"/>
              <a:t>VCE</a:t>
            </a:r>
            <a:r>
              <a:rPr kumimoji="1" lang="ja-JP" altLang="en-US" dirty="0" smtClean="0"/>
              <a:t>の</a:t>
            </a:r>
            <a:r>
              <a:rPr kumimoji="1" lang="en-US" altLang="ja-JP" dirty="0" err="1" smtClean="0"/>
              <a:t>vBlock</a:t>
            </a:r>
            <a:r>
              <a:rPr kumimoji="1" lang="ja-JP" altLang="en-US" dirty="0" smtClean="0"/>
              <a:t>、</a:t>
            </a:r>
            <a:r>
              <a:rPr kumimoji="1" lang="en-US" altLang="ja-JP" dirty="0" smtClean="0"/>
              <a:t>HP </a:t>
            </a:r>
            <a:r>
              <a:rPr kumimoji="1" lang="ja-JP" altLang="en-US" dirty="0" smtClean="0"/>
              <a:t>の</a:t>
            </a:r>
            <a:r>
              <a:rPr kumimoji="1" lang="en-US" altLang="ja-JP" dirty="0" err="1" smtClean="0"/>
              <a:t>ConvergedSystem</a:t>
            </a:r>
            <a:r>
              <a:rPr kumimoji="1" lang="ja-JP" altLang="en-US" dirty="0" smtClean="0"/>
              <a:t>などがあります。</a:t>
            </a:r>
          </a:p>
          <a:p>
            <a:endParaRPr kumimoji="1" lang="ja-JP" altLang="en-US" dirty="0" smtClean="0"/>
          </a:p>
          <a:p>
            <a:r>
              <a:rPr kumimoji="1" lang="ja-JP" altLang="en-US" dirty="0" smtClean="0"/>
              <a:t>しかし、能力の拡張となると構成要素毎に個別対応しなければならず、しかも、接続や設定などが複雑になります。規模や構成を変えないことを前提に使うには、導入や設定、運用も容易なのですが、スケールアウトには簡単に対応できないものでした。</a:t>
            </a:r>
          </a:p>
          <a:p>
            <a:endParaRPr kumimoji="1" lang="ja-JP" altLang="en-US" dirty="0" smtClean="0"/>
          </a:p>
          <a:p>
            <a:r>
              <a:rPr kumimoji="1" lang="ja-JP" altLang="en-US" dirty="0" smtClean="0"/>
              <a:t>一方、「ハイパー・コンバージド・システム」は、標準化されたモジュールを追加することで、能力をスケールアウトに拡張でき、その構成や設定も自動で行われます。能力の拡張を迅速かつ段階的に行う必要があるインフラ用途として有効です。また構成や設定を全てソフトウェアで行える</a:t>
            </a:r>
            <a:r>
              <a:rPr kumimoji="1" lang="en-US" altLang="ja-JP" dirty="0" smtClean="0"/>
              <a:t>SDI</a:t>
            </a:r>
            <a:r>
              <a:rPr kumimoji="1" lang="ja-JP" altLang="en-US" dirty="0" smtClean="0"/>
              <a:t>（</a:t>
            </a:r>
            <a:r>
              <a:rPr kumimoji="1" lang="en-US" altLang="ja-JP" dirty="0" smtClean="0"/>
              <a:t>Software Defined Infrastructure</a:t>
            </a:r>
            <a:r>
              <a:rPr kumimoji="1" lang="ja-JP" altLang="en-US" dirty="0" smtClean="0"/>
              <a:t>）を構築する手段としても注目されています。</a:t>
            </a:r>
          </a:p>
          <a:p>
            <a:endParaRPr kumimoji="1" lang="ja-JP" altLang="en-US" dirty="0" smtClean="0"/>
          </a:p>
          <a:p>
            <a:r>
              <a:rPr kumimoji="1" lang="ja-JP" altLang="en-US" dirty="0" smtClean="0"/>
              <a:t>スクリーンショット </a:t>
            </a:r>
            <a:r>
              <a:rPr kumimoji="1" lang="en-US" altLang="ja-JP" dirty="0" smtClean="0"/>
              <a:t>2015-06-11 7.42.56.png</a:t>
            </a:r>
          </a:p>
          <a:p>
            <a:endParaRPr kumimoji="1" lang="en-US" altLang="ja-JP" dirty="0" smtClean="0"/>
          </a:p>
          <a:p>
            <a:r>
              <a:rPr kumimoji="1" lang="ja-JP" altLang="en-US" dirty="0" smtClean="0"/>
              <a:t>米</a:t>
            </a:r>
            <a:r>
              <a:rPr kumimoji="1" lang="en-US" altLang="ja-JP" dirty="0" smtClean="0"/>
              <a:t>Gartner</a:t>
            </a:r>
            <a:r>
              <a:rPr kumimoji="1" lang="ja-JP" altLang="en-US" dirty="0" smtClean="0"/>
              <a:t>は、「</a:t>
            </a:r>
            <a:r>
              <a:rPr kumimoji="1" lang="en-US" altLang="ja-JP" dirty="0" smtClean="0"/>
              <a:t>2015</a:t>
            </a:r>
            <a:r>
              <a:rPr kumimoji="1" lang="ja-JP" altLang="en-US" dirty="0" smtClean="0"/>
              <a:t>年の戦略的テクノロジ・トレンドのトップ</a:t>
            </a:r>
            <a:r>
              <a:rPr kumimoji="1" lang="en-US" altLang="ja-JP" dirty="0" smtClean="0"/>
              <a:t>10</a:t>
            </a:r>
            <a:r>
              <a:rPr kumimoji="1" lang="ja-JP" altLang="en-US" dirty="0" smtClean="0"/>
              <a:t>」に</a:t>
            </a:r>
            <a:r>
              <a:rPr kumimoji="1" lang="en-US" altLang="ja-JP" dirty="0" smtClean="0"/>
              <a:t>Web Scale IT</a:t>
            </a:r>
            <a:r>
              <a:rPr kumimoji="1" lang="ja-JP" altLang="en-US" dirty="0" smtClean="0"/>
              <a:t>として、これを取り上げ、注目しています。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40</a:t>
            </a:fld>
            <a:endParaRPr kumimoji="1" lang="ja-JP" altLang="en-US"/>
          </a:p>
        </p:txBody>
      </p:sp>
    </p:spTree>
    <p:extLst>
      <p:ext uri="{BB962C8B-B14F-4D97-AF65-F5344CB8AC3E}">
        <p14:creationId xmlns:p14="http://schemas.microsoft.com/office/powerpoint/2010/main" val="182331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仮想化の歴史は古く、</a:t>
            </a:r>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から使われています。当時コンピュータは大変高価でした。しかし、その機能と利便性が認められるようになると、利用したいと考えるユーザーが増えていきました。しかし、ユーザー毎に購入していては、お金が続きません。そこで、一台のコンピュータをあたかも複数の独立したコンピュータが存在しているかのように見せかけ、個別専用コンピュータのように使ってもらおうと生みだされたのが「仮想化」です。</a:t>
            </a:r>
          </a:p>
          <a:p>
            <a:r>
              <a:rPr kumimoji="1" lang="ja-JP" altLang="ja-JP" sz="1200" kern="1200" dirty="0" smtClean="0">
                <a:solidFill>
                  <a:schemeClr val="tx1"/>
                </a:solidFill>
                <a:effectLst/>
                <a:latin typeface="+mn-lt"/>
                <a:ea typeface="+mn-ea"/>
                <a:cs typeface="+mn-cs"/>
              </a:rPr>
              <a:t>その後、コンピュータは性能を高め価格は下がり続けます。そうなると、大型のコンピュータを複数のユーザーで使うよりも、それぞれに専用のコンピュータを購入する方が自由度も高く費用も少なくてすむようになりました。その結果、多数のコンピュータが導入されるようになったのです。</a:t>
            </a:r>
          </a:p>
          <a:p>
            <a:r>
              <a:rPr kumimoji="1" lang="ja-JP" altLang="ja-JP" sz="1200" kern="1200" dirty="0" smtClean="0">
                <a:solidFill>
                  <a:schemeClr val="tx1"/>
                </a:solidFill>
                <a:effectLst/>
                <a:latin typeface="+mn-lt"/>
                <a:ea typeface="+mn-ea"/>
                <a:cs typeface="+mn-cs"/>
              </a:rPr>
              <a:t>一方で、機能や役割の重複、管理も利用部門任せでガバナンスが効かない、会社全体として運用管理の負荷やコストが増大するなどの問題を抱えるようになりました。</a:t>
            </a:r>
          </a:p>
          <a:p>
            <a:r>
              <a:rPr kumimoji="1" lang="ja-JP" altLang="ja-JP" sz="1200" kern="1200" dirty="0" smtClean="0">
                <a:solidFill>
                  <a:schemeClr val="tx1"/>
                </a:solidFill>
                <a:effectLst/>
                <a:latin typeface="+mn-lt"/>
                <a:ea typeface="+mn-ea"/>
                <a:cs typeface="+mn-cs"/>
              </a:rPr>
              <a:t>この状況に対処するために、再び「仮想化」が注目されるようになりました。高性能で安くなったコンピュータと仮想化の技術を使えば、複数のコンピュータを集約し、物理的なコンピュータの台数を減らすことができます。これにより、コンピュータの購入台数を減らし、運用管理負担を軽減し、コストも削減できます。かつて高価なコンピュータを分割する手段として使われた仮想化は、集約の手段として使用されることになったのです。</a:t>
            </a:r>
          </a:p>
          <a:p>
            <a:r>
              <a:rPr kumimoji="1" lang="ja-JP" altLang="ja-JP" sz="1200" kern="1200" dirty="0" smtClean="0">
                <a:solidFill>
                  <a:schemeClr val="tx1"/>
                </a:solidFill>
                <a:effectLst/>
                <a:latin typeface="+mn-lt"/>
                <a:ea typeface="+mn-ea"/>
                <a:cs typeface="+mn-cs"/>
              </a:rPr>
              <a:t>このような仮想化を「サーバー仮想化」といいます。「サーバー」とは、本来「サービスを提供するもの」という意味ですが、ここでは、複数のユーザーが共用するコンピュータと理解しておいて下さい。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172556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14418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53376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61707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554552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1678048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1" Type="http://schemas.openxmlformats.org/officeDocument/2006/relationships/image" Target="../media/image20.tiff"/><Relationship Id="rId12" Type="http://schemas.openxmlformats.org/officeDocument/2006/relationships/image" Target="../media/image21.tiff"/><Relationship Id="rId13" Type="http://schemas.openxmlformats.org/officeDocument/2006/relationships/image" Target="../media/image22.tiff"/><Relationship Id="rId14" Type="http://schemas.openxmlformats.org/officeDocument/2006/relationships/image" Target="../media/image23.png"/><Relationship Id="rId15"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3.tiff"/><Relationship Id="rId5" Type="http://schemas.openxmlformats.org/officeDocument/2006/relationships/image" Target="../media/image14.tiff"/><Relationship Id="rId6" Type="http://schemas.openxmlformats.org/officeDocument/2006/relationships/image" Target="../media/image15.jpg"/><Relationship Id="rId7" Type="http://schemas.openxmlformats.org/officeDocument/2006/relationships/image" Target="../media/image16.tiff"/><Relationship Id="rId8" Type="http://schemas.openxmlformats.org/officeDocument/2006/relationships/image" Target="../media/image17.png"/><Relationship Id="rId9" Type="http://schemas.openxmlformats.org/officeDocument/2006/relationships/image" Target="../media/image18.jpg"/><Relationship Id="rId10"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26.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jpg"/><Relationship Id="rId6" Type="http://schemas.openxmlformats.org/officeDocument/2006/relationships/image" Target="../media/image32.jpg"/><Relationship Id="rId7" Type="http://schemas.openxmlformats.org/officeDocument/2006/relationships/image" Target="../media/image33.tiff"/><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jpg"/><Relationship Id="rId11" Type="http://schemas.openxmlformats.org/officeDocument/2006/relationships/image" Target="../media/image37.jpg"/><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0.gif"/><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image" Target="../media/image43.jpg"/><Relationship Id="rId5" Type="http://schemas.openxmlformats.org/officeDocument/2006/relationships/image" Target="../media/image44.jpg"/><Relationship Id="rId6"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4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9" Type="http://schemas.openxmlformats.org/officeDocument/2006/relationships/image" Target="../media/image52.jpg"/><Relationship Id="rId20" Type="http://schemas.openxmlformats.org/officeDocument/2006/relationships/image" Target="../media/image63.jpg"/><Relationship Id="rId21" Type="http://schemas.openxmlformats.org/officeDocument/2006/relationships/image" Target="../media/image64.jpg"/><Relationship Id="rId22" Type="http://schemas.openxmlformats.org/officeDocument/2006/relationships/image" Target="../media/image65.jpg"/><Relationship Id="rId23" Type="http://schemas.openxmlformats.org/officeDocument/2006/relationships/image" Target="../media/image66.jpg"/><Relationship Id="rId24" Type="http://schemas.openxmlformats.org/officeDocument/2006/relationships/image" Target="../media/image67.png"/><Relationship Id="rId10" Type="http://schemas.openxmlformats.org/officeDocument/2006/relationships/image" Target="../media/image53.jpg"/><Relationship Id="rId11" Type="http://schemas.openxmlformats.org/officeDocument/2006/relationships/image" Target="../media/image54.jpg"/><Relationship Id="rId12" Type="http://schemas.openxmlformats.org/officeDocument/2006/relationships/image" Target="../media/image55.png"/><Relationship Id="rId13" Type="http://schemas.openxmlformats.org/officeDocument/2006/relationships/image" Target="../media/image56.png"/><Relationship Id="rId14" Type="http://schemas.openxmlformats.org/officeDocument/2006/relationships/image" Target="../media/image57.png"/><Relationship Id="rId15" Type="http://schemas.openxmlformats.org/officeDocument/2006/relationships/image" Target="../media/image58.png"/><Relationship Id="rId16" Type="http://schemas.openxmlformats.org/officeDocument/2006/relationships/image" Target="../media/image59.png"/><Relationship Id="rId17" Type="http://schemas.openxmlformats.org/officeDocument/2006/relationships/image" Target="../media/image60.png"/><Relationship Id="rId18" Type="http://schemas.openxmlformats.org/officeDocument/2006/relationships/image" Target="../media/image61.jpg"/><Relationship Id="rId19" Type="http://schemas.openxmlformats.org/officeDocument/2006/relationships/image" Target="../media/image62.gif"/><Relationship Id="rId1" Type="http://schemas.openxmlformats.org/officeDocument/2006/relationships/slideLayout" Target="../slideLayouts/slideLayout6.xml"/><Relationship Id="rId2" Type="http://schemas.openxmlformats.org/officeDocument/2006/relationships/image" Target="../media/image45.jpg"/><Relationship Id="rId3" Type="http://schemas.openxmlformats.org/officeDocument/2006/relationships/image" Target="../media/image46.jpg"/><Relationship Id="rId4" Type="http://schemas.openxmlformats.org/officeDocument/2006/relationships/image" Target="../media/image47.png"/><Relationship Id="rId5" Type="http://schemas.openxmlformats.org/officeDocument/2006/relationships/image" Target="../media/image48.jpg"/><Relationship Id="rId6" Type="http://schemas.openxmlformats.org/officeDocument/2006/relationships/image" Target="../media/image49.jpg"/><Relationship Id="rId7" Type="http://schemas.openxmlformats.org/officeDocument/2006/relationships/image" Target="../media/image50.jpg"/><Relationship Id="rId8" Type="http://schemas.openxmlformats.org/officeDocument/2006/relationships/image" Target="../media/image51.jpg"/></Relationships>
</file>

<file path=ppt/slides/_rels/slide42.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image" Target="../media/image47.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59.png"/><Relationship Id="rId1" Type="http://schemas.openxmlformats.org/officeDocument/2006/relationships/slideLayout" Target="../slideLayouts/slideLayout6.xml"/><Relationship Id="rId2" Type="http://schemas.openxmlformats.org/officeDocument/2006/relationships/image" Target="../media/image4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hyperlink" Target="http://www.netcommerce.co.j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2800" dirty="0"/>
              <a:t>システムインフラと</a:t>
            </a:r>
            <a:r>
              <a:rPr lang="ja-JP" altLang="en-US" sz="2800" dirty="0" smtClean="0"/>
              <a:t>仮想化</a:t>
            </a:r>
            <a:r>
              <a:rPr lang="en-US" altLang="ja-JP" sz="2800" dirty="0" smtClean="0"/>
              <a:t>/SDI</a:t>
            </a:r>
            <a:endParaRPr kumimoji="1" lang="ja-JP" altLang="en-US" sz="2800" dirty="0"/>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ソリューション塾・第</a:t>
            </a:r>
            <a:r>
              <a:rPr kumimoji="1" lang="en-US" altLang="ja-JP" dirty="0" smtClean="0"/>
              <a:t>22</a:t>
            </a:r>
            <a:r>
              <a:rPr kumimoji="1" lang="ja-JP" altLang="en-US" dirty="0" smtClean="0"/>
              <a:t>期</a:t>
            </a:r>
            <a:endParaRPr kumimoji="1" lang="en-US" altLang="ja-JP" dirty="0" smtClean="0"/>
          </a:p>
          <a:p>
            <a:endParaRPr kumimoji="1" lang="en-US" altLang="ja-JP" dirty="0" smtClean="0"/>
          </a:p>
          <a:p>
            <a:r>
              <a:rPr kumimoji="1" lang="en-US" altLang="ja-JP" dirty="0" smtClean="0"/>
              <a:t>2016</a:t>
            </a:r>
            <a:r>
              <a:rPr kumimoji="1" lang="ja-JP" altLang="en-US" dirty="0" smtClean="0"/>
              <a:t>年</a:t>
            </a:r>
            <a:r>
              <a:rPr lang="en-US" altLang="ja-JP" dirty="0" smtClean="0"/>
              <a:t>6</a:t>
            </a:r>
            <a:r>
              <a:rPr kumimoji="1" lang="ja-JP" altLang="en-US" dirty="0" smtClean="0"/>
              <a:t>月</a:t>
            </a:r>
            <a:r>
              <a:rPr lang="en-US" altLang="ja-JP" dirty="0" smtClean="0"/>
              <a:t>1</a:t>
            </a:r>
            <a:r>
              <a:rPr lang="ja-JP" altLang="en-US" dirty="0" smtClean="0"/>
              <a:t>日</a:t>
            </a:r>
            <a:endParaRPr kumimoji="1" lang="ja-JP" altLang="en-US" dirty="0"/>
          </a:p>
        </p:txBody>
      </p:sp>
    </p:spTree>
    <p:extLst>
      <p:ext uri="{BB962C8B-B14F-4D97-AF65-F5344CB8AC3E}">
        <p14:creationId xmlns:p14="http://schemas.microsoft.com/office/powerpoint/2010/main" val="1488937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5" name="正方形/長方形 4"/>
          <p:cNvSpPr/>
          <p:nvPr/>
        </p:nvSpPr>
        <p:spPr>
          <a:xfrm>
            <a:off x="529308" y="1012591"/>
            <a:ext cx="8085383" cy="70375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smtClean="0">
                <a:solidFill>
                  <a:srgbClr val="FFFFFF"/>
                </a:solidFill>
                <a:latin typeface="Meiryo" charset="-128"/>
                <a:ea typeface="Meiryo" charset="-128"/>
                <a:cs typeface="Meiryo" charset="-128"/>
              </a:rPr>
              <a:t>ビジネス・スピードの加速</a:t>
            </a:r>
            <a:endParaRPr kumimoji="1" lang="ja-JP" altLang="en-US" sz="2800" b="1" dirty="0">
              <a:solidFill>
                <a:srgbClr val="FFFFFF"/>
              </a:solidFill>
              <a:latin typeface="Meiryo" charset="-128"/>
              <a:ea typeface="Meiryo" charset="-128"/>
              <a:cs typeface="Meiryo" charset="-128"/>
            </a:endParaRPr>
          </a:p>
        </p:txBody>
      </p:sp>
      <p:sp>
        <p:nvSpPr>
          <p:cNvPr id="259" name="正方形/長方形 258"/>
          <p:cNvSpPr/>
          <p:nvPr/>
        </p:nvSpPr>
        <p:spPr>
          <a:xfrm>
            <a:off x="2424080" y="2043592"/>
            <a:ext cx="6190611" cy="124650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アプリケーション開発・変更への迅速な対応</a:t>
            </a:r>
            <a:endParaRPr kumimoji="1" lang="en-US" altLang="ja-JP" b="1" dirty="0" smtClean="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lang="en-US" altLang="ja-JP" sz="1400" dirty="0" err="1" smtClean="0">
                <a:solidFill>
                  <a:srgbClr val="FFFFFF"/>
                </a:solidFill>
                <a:latin typeface="Meiryo" charset="-128"/>
                <a:ea typeface="Meiryo" charset="-128"/>
                <a:cs typeface="Meiryo" charset="-128"/>
              </a:rPr>
              <a:t>eXtreme</a:t>
            </a:r>
            <a:r>
              <a:rPr lang="en-US" altLang="ja-JP" sz="1400" dirty="0" smtClean="0">
                <a:solidFill>
                  <a:srgbClr val="FFFFFF"/>
                </a:solidFill>
                <a:latin typeface="Meiryo" charset="-128"/>
                <a:ea typeface="Meiryo" charset="-128"/>
                <a:cs typeface="Meiryo" charset="-128"/>
              </a:rPr>
              <a:t> </a:t>
            </a:r>
            <a:r>
              <a:rPr lang="en-US" altLang="ja-JP" sz="1400" dirty="0" err="1" smtClean="0">
                <a:solidFill>
                  <a:srgbClr val="FFFFFF"/>
                </a:solidFill>
                <a:latin typeface="Meiryo" charset="-128"/>
                <a:ea typeface="Meiryo" charset="-128"/>
                <a:cs typeface="Meiryo" charset="-128"/>
              </a:rPr>
              <a:t>Programing,Scrum,Test</a:t>
            </a:r>
            <a:r>
              <a:rPr lang="en-US" altLang="ja-JP" sz="1400" dirty="0" smtClean="0">
                <a:solidFill>
                  <a:srgbClr val="FFFFFF"/>
                </a:solidFill>
                <a:latin typeface="Meiryo" charset="-128"/>
                <a:ea typeface="Meiryo" charset="-128"/>
                <a:cs typeface="Meiryo" charset="-128"/>
              </a:rPr>
              <a:t> Driven Development</a:t>
            </a:r>
            <a:r>
              <a:rPr lang="ja-JP" altLang="en-US" sz="1400" dirty="0" smtClean="0">
                <a:solidFill>
                  <a:srgbClr val="FFFFFF"/>
                </a:solidFill>
                <a:latin typeface="Meiryo" charset="-128"/>
                <a:ea typeface="Meiryo" charset="-128"/>
                <a:cs typeface="Meiryo" charset="-128"/>
              </a:rPr>
              <a:t>　など</a:t>
            </a:r>
            <a:endParaRPr kumimoji="1" lang="ja-JP" altLang="en-US" sz="1400" dirty="0">
              <a:solidFill>
                <a:srgbClr val="FFFFFF"/>
              </a:solidFill>
              <a:latin typeface="Meiryo" charset="-128"/>
              <a:ea typeface="Meiryo" charset="-128"/>
              <a:cs typeface="Meiryo" charset="-128"/>
            </a:endParaRPr>
          </a:p>
        </p:txBody>
      </p:sp>
      <p:sp>
        <p:nvSpPr>
          <p:cNvPr id="260" name="正方形/長方形 259"/>
          <p:cNvSpPr/>
          <p:nvPr/>
        </p:nvSpPr>
        <p:spPr>
          <a:xfrm>
            <a:off x="2424080" y="3560770"/>
            <a:ext cx="6190611" cy="124650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本番環境への迅速な移行・継続的デリバリー</a:t>
            </a:r>
            <a:endParaRPr kumimoji="1" lang="en-US" altLang="ja-JP" b="1" dirty="0" smtClean="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kumimoji="1" lang="en-US" altLang="ja-JP" sz="1400" dirty="0" err="1" smtClean="0">
                <a:solidFill>
                  <a:srgbClr val="FFFFFF"/>
                </a:solidFill>
                <a:latin typeface="Meiryo" charset="-128"/>
                <a:ea typeface="Meiryo" charset="-128"/>
                <a:cs typeface="Meiryo" charset="-128"/>
              </a:rPr>
              <a:t>Chef,Jenkis,Hashicorp</a:t>
            </a:r>
            <a:r>
              <a:rPr kumimoji="1" lang="ja-JP" altLang="en-US" sz="1400" dirty="0" smtClean="0">
                <a:solidFill>
                  <a:srgbClr val="FFFFFF"/>
                </a:solidFill>
                <a:latin typeface="Meiryo" charset="-128"/>
                <a:ea typeface="Meiryo" charset="-128"/>
                <a:cs typeface="Meiryo" charset="-128"/>
              </a:rPr>
              <a:t>　</a:t>
            </a:r>
            <a:r>
              <a:rPr lang="ja-JP" altLang="en-US" sz="1400" dirty="0" smtClean="0">
                <a:solidFill>
                  <a:srgbClr val="FFFFFF"/>
                </a:solidFill>
                <a:latin typeface="Meiryo" charset="-128"/>
                <a:ea typeface="Meiryo" charset="-128"/>
                <a:cs typeface="Meiryo" charset="-128"/>
              </a:rPr>
              <a:t>など</a:t>
            </a:r>
            <a:endParaRPr kumimoji="1" lang="en-US" altLang="ja-JP" sz="1400" dirty="0" smtClean="0">
              <a:solidFill>
                <a:srgbClr val="FFFFFF"/>
              </a:solidFill>
              <a:latin typeface="Meiryo" charset="-128"/>
              <a:ea typeface="Meiryo" charset="-128"/>
              <a:cs typeface="Meiryo" charset="-128"/>
            </a:endParaRPr>
          </a:p>
          <a:p>
            <a:pPr algn="ctr"/>
            <a:endParaRPr kumimoji="1" lang="ja-JP" altLang="en-US" sz="1400" dirty="0">
              <a:solidFill>
                <a:srgbClr val="FFFFFF"/>
              </a:solidFill>
              <a:latin typeface="Meiryo" charset="-128"/>
              <a:ea typeface="Meiryo" charset="-128"/>
              <a:cs typeface="Meiryo" charset="-128"/>
            </a:endParaRPr>
          </a:p>
        </p:txBody>
      </p:sp>
      <p:sp>
        <p:nvSpPr>
          <p:cNvPr id="261" name="正方形/長方形 260"/>
          <p:cNvSpPr/>
          <p:nvPr/>
        </p:nvSpPr>
        <p:spPr>
          <a:xfrm>
            <a:off x="2424080" y="5077949"/>
            <a:ext cx="6190611" cy="124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インフラ環境の迅速な調達・構築・変更</a:t>
            </a:r>
            <a:endParaRPr kumimoji="1" lang="en-US" altLang="ja-JP" b="1" dirty="0" smtClean="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kumimoji="1" lang="en-US" altLang="ja-JP" sz="1400" dirty="0" err="1" smtClean="0">
                <a:solidFill>
                  <a:srgbClr val="FFFFFF"/>
                </a:solidFill>
                <a:latin typeface="Meiryo" charset="-128"/>
                <a:ea typeface="Meiryo" charset="-128"/>
                <a:cs typeface="Meiryo" charset="-128"/>
              </a:rPr>
              <a:t>OpenStack,</a:t>
            </a:r>
            <a:r>
              <a:rPr lang="en-US" altLang="ja-JP" sz="1400" dirty="0" err="1" smtClean="0">
                <a:solidFill>
                  <a:srgbClr val="FFFFFF"/>
                </a:solidFill>
                <a:latin typeface="Meiryo" charset="-128"/>
                <a:ea typeface="Meiryo" charset="-128"/>
                <a:cs typeface="Meiryo" charset="-128"/>
              </a:rPr>
              <a:t>vCloud</a:t>
            </a:r>
            <a:r>
              <a:rPr lang="en-US" altLang="ja-JP" sz="1400" dirty="0" smtClean="0">
                <a:solidFill>
                  <a:srgbClr val="FFFFFF"/>
                </a:solidFill>
                <a:latin typeface="Meiryo" charset="-128"/>
                <a:ea typeface="Meiryo" charset="-128"/>
                <a:cs typeface="Meiryo" charset="-128"/>
              </a:rPr>
              <a:t> </a:t>
            </a:r>
            <a:r>
              <a:rPr lang="en-US" altLang="ja-JP" sz="1400" dirty="0" err="1" smtClean="0">
                <a:solidFill>
                  <a:srgbClr val="FFFFFF"/>
                </a:solidFill>
                <a:latin typeface="Meiryo" charset="-128"/>
                <a:ea typeface="Meiryo" charset="-128"/>
                <a:cs typeface="Meiryo" charset="-128"/>
              </a:rPr>
              <a:t>Air,Azure</a:t>
            </a:r>
            <a:r>
              <a:rPr lang="en-US" altLang="ja-JP" sz="1400" dirty="0" smtClean="0">
                <a:solidFill>
                  <a:srgbClr val="FFFFFF"/>
                </a:solidFill>
                <a:latin typeface="Meiryo" charset="-128"/>
                <a:ea typeface="Meiryo" charset="-128"/>
                <a:cs typeface="Meiryo" charset="-128"/>
              </a:rPr>
              <a:t> Stack</a:t>
            </a:r>
            <a:r>
              <a:rPr lang="ja-JP" altLang="en-US" sz="1400" dirty="0" smtClean="0">
                <a:solidFill>
                  <a:srgbClr val="FFFFFF"/>
                </a:solidFill>
                <a:latin typeface="Meiryo" charset="-128"/>
                <a:ea typeface="Meiryo" charset="-128"/>
                <a:cs typeface="Meiryo" charset="-128"/>
              </a:rPr>
              <a:t>　など</a:t>
            </a:r>
            <a:endParaRPr kumimoji="1" lang="ja-JP" altLang="en-US" sz="1400" dirty="0">
              <a:solidFill>
                <a:srgbClr val="FFFFFF"/>
              </a:solidFill>
              <a:latin typeface="Meiryo" charset="-128"/>
              <a:ea typeface="Meiryo" charset="-128"/>
              <a:cs typeface="Meiryo" charset="-128"/>
            </a:endParaRPr>
          </a:p>
        </p:txBody>
      </p:sp>
      <p:sp>
        <p:nvSpPr>
          <p:cNvPr id="8" name="ホームベース 7"/>
          <p:cNvSpPr/>
          <p:nvPr/>
        </p:nvSpPr>
        <p:spPr>
          <a:xfrm>
            <a:off x="529308" y="2043592"/>
            <a:ext cx="2109564" cy="1246503"/>
          </a:xfrm>
          <a:prstGeom prst="homePlat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アジャイル開発</a:t>
            </a:r>
            <a:endParaRPr kumimoji="1" lang="en-US" altLang="ja-JP" sz="1600" b="1" dirty="0" smtClean="0">
              <a:solidFill>
                <a:srgbClr val="FFFFFF"/>
              </a:solidFill>
              <a:latin typeface="Meiryo" charset="-128"/>
              <a:ea typeface="Meiryo" charset="-128"/>
              <a:cs typeface="Meiryo" charset="-128"/>
            </a:endParaRPr>
          </a:p>
          <a:p>
            <a:pPr algn="ctr"/>
            <a:r>
              <a:rPr lang="en-US" altLang="ja-JP" sz="1000" dirty="0" smtClean="0">
                <a:solidFill>
                  <a:srgbClr val="FFFFFF"/>
                </a:solidFill>
                <a:latin typeface="Meiryo" charset="-128"/>
                <a:ea typeface="Meiryo" charset="-128"/>
                <a:cs typeface="Meiryo" charset="-128"/>
              </a:rPr>
              <a:t>Agile Development</a:t>
            </a:r>
            <a:endParaRPr kumimoji="1" lang="ja-JP" altLang="en-US" sz="1000" dirty="0">
              <a:solidFill>
                <a:srgbClr val="FFFFFF"/>
              </a:solidFill>
              <a:latin typeface="Meiryo" charset="-128"/>
              <a:ea typeface="Meiryo" charset="-128"/>
              <a:cs typeface="Meiryo" charset="-128"/>
            </a:endParaRPr>
          </a:p>
        </p:txBody>
      </p:sp>
      <p:sp>
        <p:nvSpPr>
          <p:cNvPr id="264" name="ホームベース 263"/>
          <p:cNvSpPr/>
          <p:nvPr/>
        </p:nvSpPr>
        <p:spPr>
          <a:xfrm>
            <a:off x="529308" y="3560769"/>
            <a:ext cx="2109564" cy="1246503"/>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smtClean="0">
                <a:solidFill>
                  <a:srgbClr val="FFFFFF"/>
                </a:solidFill>
                <a:latin typeface="Meiryo" charset="-128"/>
                <a:ea typeface="Meiryo" charset="-128"/>
                <a:cs typeface="Meiryo" charset="-128"/>
              </a:rPr>
              <a:t>DevOps</a:t>
            </a:r>
          </a:p>
          <a:p>
            <a:pPr algn="ctr"/>
            <a:r>
              <a:rPr lang="en-US" altLang="ja-JP" sz="1000" dirty="0" smtClean="0">
                <a:solidFill>
                  <a:srgbClr val="FFFFFF"/>
                </a:solidFill>
                <a:latin typeface="Meiryo" charset="-128"/>
                <a:ea typeface="Meiryo" charset="-128"/>
                <a:cs typeface="Meiryo" charset="-128"/>
              </a:rPr>
              <a:t>Development/Operation</a:t>
            </a:r>
            <a:endParaRPr kumimoji="1" lang="ja-JP" altLang="en-US" sz="1000" dirty="0">
              <a:solidFill>
                <a:srgbClr val="FFFFFF"/>
              </a:solidFill>
              <a:latin typeface="Meiryo" charset="-128"/>
              <a:ea typeface="Meiryo" charset="-128"/>
              <a:cs typeface="Meiryo" charset="-128"/>
            </a:endParaRPr>
          </a:p>
        </p:txBody>
      </p:sp>
      <p:sp>
        <p:nvSpPr>
          <p:cNvPr id="265" name="ホームベース 264"/>
          <p:cNvSpPr/>
          <p:nvPr/>
        </p:nvSpPr>
        <p:spPr>
          <a:xfrm>
            <a:off x="529308" y="5077950"/>
            <a:ext cx="2109564" cy="124650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smtClean="0">
                <a:solidFill>
                  <a:srgbClr val="FFFFFF"/>
                </a:solidFill>
                <a:latin typeface="Meiryo" charset="-128"/>
                <a:ea typeface="Meiryo" charset="-128"/>
                <a:cs typeface="Meiryo" charset="-128"/>
              </a:rPr>
              <a:t>SDI</a:t>
            </a:r>
          </a:p>
          <a:p>
            <a:pPr algn="ctr"/>
            <a:r>
              <a:rPr lang="en-US" altLang="ja-JP" sz="1000" dirty="0" smtClean="0">
                <a:solidFill>
                  <a:srgbClr val="FFFFFF"/>
                </a:solidFill>
                <a:latin typeface="Meiryo" charset="-128"/>
                <a:ea typeface="Meiryo" charset="-128"/>
                <a:cs typeface="Meiryo" charset="-128"/>
              </a:rPr>
              <a:t>Software Defined Infrastructure</a:t>
            </a:r>
            <a:endParaRPr kumimoji="1" lang="ja-JP" altLang="en-US" sz="1000" dirty="0">
              <a:solidFill>
                <a:srgbClr val="FFFFFF"/>
              </a:solidFill>
              <a:latin typeface="Meiryo" charset="-128"/>
              <a:ea typeface="Meiryo" charset="-128"/>
              <a:cs typeface="Meiryo" charset="-128"/>
            </a:endParaRPr>
          </a:p>
        </p:txBody>
      </p:sp>
      <p:sp>
        <p:nvSpPr>
          <p:cNvPr id="10" name="下矢印 9"/>
          <p:cNvSpPr/>
          <p:nvPr/>
        </p:nvSpPr>
        <p:spPr>
          <a:xfrm>
            <a:off x="4604985" y="3165043"/>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下矢印 267"/>
          <p:cNvSpPr/>
          <p:nvPr/>
        </p:nvSpPr>
        <p:spPr>
          <a:xfrm>
            <a:off x="4604985" y="4689493"/>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下矢印 268"/>
          <p:cNvSpPr/>
          <p:nvPr/>
        </p:nvSpPr>
        <p:spPr>
          <a:xfrm>
            <a:off x="4604985" y="1598561"/>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795628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正方形/長方形 539"/>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8" name="テキスト ボックス 697"/>
          <p:cNvSpPr txBox="1"/>
          <p:nvPr/>
        </p:nvSpPr>
        <p:spPr>
          <a:xfrm>
            <a:off x="2837050" y="6261460"/>
            <a:ext cx="3467616" cy="338554"/>
          </a:xfrm>
          <a:prstGeom prst="rect">
            <a:avLst/>
          </a:prstGeom>
          <a:noFill/>
        </p:spPr>
        <p:txBody>
          <a:bodyPr wrap="none" rtlCol="0">
            <a:spAutoFit/>
          </a:bodyPr>
          <a:lstStyle/>
          <a:p>
            <a:pPr algn="ctr"/>
            <a:r>
              <a:rPr lang="ja-JP" altLang="en-US" sz="1600" dirty="0" smtClean="0">
                <a:solidFill>
                  <a:schemeClr val="bg1"/>
                </a:solidFill>
                <a:latin typeface="Meiryo" charset="-128"/>
                <a:ea typeface="Meiryo" charset="-128"/>
                <a:cs typeface="Meiryo" charset="-128"/>
              </a:rPr>
              <a:t>物理的なシステム資源を個別に構築</a:t>
            </a:r>
            <a:endParaRPr kumimoji="1" lang="ja-JP" altLang="en-US" sz="1600" dirty="0">
              <a:solidFill>
                <a:schemeClr val="bg1"/>
              </a:solidFill>
              <a:latin typeface="Meiryo" charset="-128"/>
              <a:ea typeface="Meiryo" charset="-128"/>
              <a:cs typeface="Meiryo" charset="-128"/>
            </a:endParaRPr>
          </a:p>
        </p:txBody>
      </p:sp>
      <p:sp>
        <p:nvSpPr>
          <p:cNvPr id="422" name="角丸四角形 421"/>
          <p:cNvSpPr/>
          <p:nvPr/>
        </p:nvSpPr>
        <p:spPr>
          <a:xfrm>
            <a:off x="652439" y="3264125"/>
            <a:ext cx="7862911" cy="950588"/>
          </a:xfrm>
          <a:prstGeom prst="roundRect">
            <a:avLst>
              <a:gd name="adj" fmla="val 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a:t>
            </a:r>
            <a:r>
              <a:rPr lang="ja-JP" altLang="en-US" dirty="0" smtClean="0"/>
              <a:t>物理システム</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4" name="正方形/長方形 3"/>
          <p:cNvSpPr/>
          <p:nvPr/>
        </p:nvSpPr>
        <p:spPr>
          <a:xfrm>
            <a:off x="652439" y="875822"/>
            <a:ext cx="7862911" cy="369097"/>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smtClean="0">
                <a:solidFill>
                  <a:srgbClr val="FFFFFF"/>
                </a:solidFill>
                <a:latin typeface="HG丸ｺﾞｼｯｸM-PRO"/>
                <a:ea typeface="HG丸ｺﾞｼｯｸM-PRO"/>
                <a:cs typeface="HG丸ｺﾞｼｯｸM-PRO"/>
              </a:rPr>
              <a:t>ユーザーの要望に応じて物理資源を個別に調達・構成</a:t>
            </a:r>
            <a:endParaRPr kumimoji="0" lang="en-US" altLang="ja-JP" sz="1400" dirty="0">
              <a:solidFill>
                <a:srgbClr val="FFFFFF"/>
              </a:solidFill>
              <a:latin typeface="HG丸ｺﾞｼｯｸM-PRO"/>
              <a:ea typeface="HG丸ｺﾞｼｯｸM-PRO"/>
              <a:cs typeface="HG丸ｺﾞｼｯｸM-PRO"/>
            </a:endParaRPr>
          </a:p>
        </p:txBody>
      </p:sp>
      <p:sp>
        <p:nvSpPr>
          <p:cNvPr id="7" name="上矢印 6"/>
          <p:cNvSpPr/>
          <p:nvPr/>
        </p:nvSpPr>
        <p:spPr>
          <a:xfrm>
            <a:off x="1302134" y="293385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上矢印 403"/>
          <p:cNvSpPr/>
          <p:nvPr/>
        </p:nvSpPr>
        <p:spPr>
          <a:xfrm>
            <a:off x="3279561"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上矢印 404"/>
          <p:cNvSpPr/>
          <p:nvPr/>
        </p:nvSpPr>
        <p:spPr>
          <a:xfrm>
            <a:off x="5332577"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上矢印 405"/>
          <p:cNvSpPr/>
          <p:nvPr/>
        </p:nvSpPr>
        <p:spPr>
          <a:xfrm>
            <a:off x="7333177" y="2940087"/>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テキスト ボックス 435"/>
          <p:cNvSpPr txBox="1"/>
          <p:nvPr/>
        </p:nvSpPr>
        <p:spPr>
          <a:xfrm>
            <a:off x="1793438" y="3769477"/>
            <a:ext cx="5570756" cy="400110"/>
          </a:xfrm>
          <a:prstGeom prst="rect">
            <a:avLst/>
          </a:prstGeom>
          <a:noFill/>
        </p:spPr>
        <p:txBody>
          <a:bodyPr wrap="none" rtlCol="0">
            <a:spAutoFit/>
          </a:bodyPr>
          <a:lstStyle/>
          <a:p>
            <a:pPr algn="ctr"/>
            <a:r>
              <a:rPr lang="ja-JP" altLang="en-US" sz="2000" dirty="0" smtClean="0">
                <a:solidFill>
                  <a:schemeClr val="bg1"/>
                </a:solidFill>
                <a:latin typeface="Meiryo" charset="-128"/>
                <a:ea typeface="Meiryo" charset="-128"/>
                <a:cs typeface="Meiryo" charset="-128"/>
              </a:rPr>
              <a:t>運用管理者が個別にシステム資源を構成・調達</a:t>
            </a:r>
            <a:endParaRPr kumimoji="1" lang="ja-JP" altLang="en-US" sz="2000" dirty="0">
              <a:solidFill>
                <a:schemeClr val="bg1"/>
              </a:solidFill>
              <a:latin typeface="Meiryo" charset="-128"/>
              <a:ea typeface="Meiryo" charset="-128"/>
              <a:cs typeface="Meiryo" charset="-128"/>
            </a:endParaRPr>
          </a:p>
        </p:txBody>
      </p:sp>
      <p:grpSp>
        <p:nvGrpSpPr>
          <p:cNvPr id="430" name="図形グループ 429"/>
          <p:cNvGrpSpPr/>
          <p:nvPr/>
        </p:nvGrpSpPr>
        <p:grpSpPr>
          <a:xfrm>
            <a:off x="928028" y="3309893"/>
            <a:ext cx="370254" cy="367267"/>
            <a:chOff x="2667295" y="1059799"/>
            <a:chExt cx="681672" cy="722281"/>
          </a:xfrm>
        </p:grpSpPr>
        <p:sp>
          <p:nvSpPr>
            <p:cNvPr id="431" name="角丸四角形 4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32" name="図 43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33" name="図形グループ 432"/>
          <p:cNvGrpSpPr/>
          <p:nvPr/>
        </p:nvGrpSpPr>
        <p:grpSpPr>
          <a:xfrm>
            <a:off x="1039329" y="3401664"/>
            <a:ext cx="150692" cy="345179"/>
            <a:chOff x="1946324" y="4125162"/>
            <a:chExt cx="969964" cy="2007872"/>
          </a:xfrm>
        </p:grpSpPr>
        <p:sp>
          <p:nvSpPr>
            <p:cNvPr id="434" name="円/楕円 4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7" name="フローチャート: 論理積ゲート 4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7" name="図形グループ 446"/>
          <p:cNvGrpSpPr/>
          <p:nvPr/>
        </p:nvGrpSpPr>
        <p:grpSpPr>
          <a:xfrm>
            <a:off x="2904018" y="3309893"/>
            <a:ext cx="370254" cy="367267"/>
            <a:chOff x="2667295" y="1059799"/>
            <a:chExt cx="681672" cy="722281"/>
          </a:xfrm>
        </p:grpSpPr>
        <p:sp>
          <p:nvSpPr>
            <p:cNvPr id="448" name="角丸四角形 44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2" name="図 45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3" name="図形グループ 452"/>
          <p:cNvGrpSpPr/>
          <p:nvPr/>
        </p:nvGrpSpPr>
        <p:grpSpPr>
          <a:xfrm>
            <a:off x="3015319" y="3401664"/>
            <a:ext cx="150692" cy="345179"/>
            <a:chOff x="1946324" y="4125162"/>
            <a:chExt cx="969964" cy="2007872"/>
          </a:xfrm>
        </p:grpSpPr>
        <p:sp>
          <p:nvSpPr>
            <p:cNvPr id="454" name="円/楕円 4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5" name="フローチャート: 論理積ゲート 4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6" name="図形グループ 455"/>
          <p:cNvGrpSpPr/>
          <p:nvPr/>
        </p:nvGrpSpPr>
        <p:grpSpPr>
          <a:xfrm>
            <a:off x="4965967" y="3304167"/>
            <a:ext cx="370254" cy="367267"/>
            <a:chOff x="2667295" y="1059799"/>
            <a:chExt cx="681672" cy="722281"/>
          </a:xfrm>
        </p:grpSpPr>
        <p:sp>
          <p:nvSpPr>
            <p:cNvPr id="457" name="角丸四角形 45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8" name="図 45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9" name="図形グループ 458"/>
          <p:cNvGrpSpPr/>
          <p:nvPr/>
        </p:nvGrpSpPr>
        <p:grpSpPr>
          <a:xfrm>
            <a:off x="5077268" y="3395938"/>
            <a:ext cx="150692" cy="345179"/>
            <a:chOff x="1946324" y="4125162"/>
            <a:chExt cx="969964" cy="2007872"/>
          </a:xfrm>
        </p:grpSpPr>
        <p:sp>
          <p:nvSpPr>
            <p:cNvPr id="460" name="円/楕円 4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フローチャート: 論理積ゲート 4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2" name="図形グループ 461"/>
          <p:cNvGrpSpPr/>
          <p:nvPr/>
        </p:nvGrpSpPr>
        <p:grpSpPr>
          <a:xfrm>
            <a:off x="6941957" y="3304167"/>
            <a:ext cx="370254" cy="367267"/>
            <a:chOff x="2667295" y="1059799"/>
            <a:chExt cx="681672" cy="722281"/>
          </a:xfrm>
        </p:grpSpPr>
        <p:sp>
          <p:nvSpPr>
            <p:cNvPr id="463" name="角丸四角形 46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36" name="図 53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37" name="図形グループ 536"/>
          <p:cNvGrpSpPr/>
          <p:nvPr/>
        </p:nvGrpSpPr>
        <p:grpSpPr>
          <a:xfrm>
            <a:off x="7053258" y="3395938"/>
            <a:ext cx="150692" cy="345179"/>
            <a:chOff x="1946324" y="4125162"/>
            <a:chExt cx="969964" cy="2007872"/>
          </a:xfrm>
        </p:grpSpPr>
        <p:sp>
          <p:nvSpPr>
            <p:cNvPr id="538" name="円/楕円 5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フローチャート: 論理積ゲート 5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63" name="角丸四角形 762"/>
          <p:cNvSpPr/>
          <p:nvPr/>
        </p:nvSpPr>
        <p:spPr>
          <a:xfrm>
            <a:off x="1097643"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4" name="正方形/長方形 763"/>
          <p:cNvSpPr/>
          <p:nvPr/>
        </p:nvSpPr>
        <p:spPr>
          <a:xfrm>
            <a:off x="1792971" y="51729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65" name="正方形/長方形 764"/>
          <p:cNvSpPr/>
          <p:nvPr/>
        </p:nvSpPr>
        <p:spPr>
          <a:xfrm>
            <a:off x="1545589" y="52872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66" name="図形グループ 765"/>
          <p:cNvGrpSpPr/>
          <p:nvPr/>
        </p:nvGrpSpPr>
        <p:grpSpPr>
          <a:xfrm>
            <a:off x="1097643" y="5722707"/>
            <a:ext cx="317500" cy="157483"/>
            <a:chOff x="6769100" y="1390650"/>
            <a:chExt cx="317500" cy="157483"/>
          </a:xfrm>
        </p:grpSpPr>
        <p:sp>
          <p:nvSpPr>
            <p:cNvPr id="767" name="正方形/長方形 7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8" name="円/楕円 7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9" name="直線コネクタ 76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0" name="図形グループ 769"/>
          <p:cNvGrpSpPr/>
          <p:nvPr/>
        </p:nvGrpSpPr>
        <p:grpSpPr>
          <a:xfrm>
            <a:off x="1097643" y="5916169"/>
            <a:ext cx="317500" cy="157483"/>
            <a:chOff x="6769100" y="1390650"/>
            <a:chExt cx="317500" cy="157483"/>
          </a:xfrm>
        </p:grpSpPr>
        <p:sp>
          <p:nvSpPr>
            <p:cNvPr id="771" name="正方形/長方形 7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2" name="円/楕円 7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3" name="直線コネクタ 77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4" name="図形グループ 773"/>
          <p:cNvGrpSpPr/>
          <p:nvPr/>
        </p:nvGrpSpPr>
        <p:grpSpPr>
          <a:xfrm>
            <a:off x="1467897" y="5725248"/>
            <a:ext cx="317500" cy="157483"/>
            <a:chOff x="6769100" y="1390650"/>
            <a:chExt cx="317500" cy="157483"/>
          </a:xfrm>
        </p:grpSpPr>
        <p:sp>
          <p:nvSpPr>
            <p:cNvPr id="775" name="正方形/長方形 7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6" name="円/楕円 7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7" name="直線コネクタ 77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8" name="図形グループ 777"/>
          <p:cNvGrpSpPr/>
          <p:nvPr/>
        </p:nvGrpSpPr>
        <p:grpSpPr>
          <a:xfrm>
            <a:off x="1467897" y="5918710"/>
            <a:ext cx="317500" cy="157483"/>
            <a:chOff x="6769100" y="1390650"/>
            <a:chExt cx="317500" cy="157483"/>
          </a:xfrm>
        </p:grpSpPr>
        <p:sp>
          <p:nvSpPr>
            <p:cNvPr id="779" name="正方形/長方形 7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0" name="円/楕円 7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1" name="直線コネクタ 78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82" name="フローチャート: 磁気ディスク 781"/>
          <p:cNvSpPr/>
          <p:nvPr/>
        </p:nvSpPr>
        <p:spPr>
          <a:xfrm>
            <a:off x="1899370"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3" name="角丸四角形 782"/>
          <p:cNvSpPr/>
          <p:nvPr/>
        </p:nvSpPr>
        <p:spPr>
          <a:xfrm>
            <a:off x="3088368"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4" name="正方形/長方形 783"/>
          <p:cNvSpPr/>
          <p:nvPr/>
        </p:nvSpPr>
        <p:spPr>
          <a:xfrm>
            <a:off x="3335406" y="5289540"/>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5" name="正方形/長方形 784"/>
          <p:cNvSpPr/>
          <p:nvPr/>
        </p:nvSpPr>
        <p:spPr>
          <a:xfrm>
            <a:off x="3689052" y="52872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6" name="正方形/長方形 785"/>
          <p:cNvSpPr/>
          <p:nvPr/>
        </p:nvSpPr>
        <p:spPr>
          <a:xfrm>
            <a:off x="3543275" y="516489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87" name="図形グループ 786"/>
          <p:cNvGrpSpPr/>
          <p:nvPr/>
        </p:nvGrpSpPr>
        <p:grpSpPr>
          <a:xfrm>
            <a:off x="3088368" y="5722707"/>
            <a:ext cx="317500" cy="157483"/>
            <a:chOff x="6769100" y="1390650"/>
            <a:chExt cx="317500" cy="157483"/>
          </a:xfrm>
        </p:grpSpPr>
        <p:sp>
          <p:nvSpPr>
            <p:cNvPr id="788" name="正方形/長方形 7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9" name="円/楕円 7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0" name="直線コネクタ 78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91" name="図形グループ 790"/>
          <p:cNvGrpSpPr/>
          <p:nvPr/>
        </p:nvGrpSpPr>
        <p:grpSpPr>
          <a:xfrm>
            <a:off x="3088368" y="5916169"/>
            <a:ext cx="317500" cy="157483"/>
            <a:chOff x="6769100" y="1390650"/>
            <a:chExt cx="317500" cy="157483"/>
          </a:xfrm>
        </p:grpSpPr>
        <p:sp>
          <p:nvSpPr>
            <p:cNvPr id="792" name="正方形/長方形 7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3" name="円/楕円 7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4" name="直線コネクタ 79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95" name="フローチャート: 磁気ディスク 794"/>
          <p:cNvSpPr/>
          <p:nvPr/>
        </p:nvSpPr>
        <p:spPr>
          <a:xfrm>
            <a:off x="3890095"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96" name="角丸四角形 795"/>
          <p:cNvSpPr/>
          <p:nvPr/>
        </p:nvSpPr>
        <p:spPr>
          <a:xfrm>
            <a:off x="5107668" y="5070531"/>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7" name="正方形/長方形 796"/>
          <p:cNvSpPr/>
          <p:nvPr/>
        </p:nvSpPr>
        <p:spPr>
          <a:xfrm>
            <a:off x="5374640" y="519565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98" name="正方形/長方形 797"/>
          <p:cNvSpPr/>
          <p:nvPr/>
        </p:nvSpPr>
        <p:spPr>
          <a:xfrm>
            <a:off x="5769935" y="5197900"/>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99" name="図形グループ 798"/>
          <p:cNvGrpSpPr/>
          <p:nvPr/>
        </p:nvGrpSpPr>
        <p:grpSpPr>
          <a:xfrm>
            <a:off x="5107668" y="5716311"/>
            <a:ext cx="317500" cy="157483"/>
            <a:chOff x="6769100" y="1390650"/>
            <a:chExt cx="317500" cy="157483"/>
          </a:xfrm>
        </p:grpSpPr>
        <p:sp>
          <p:nvSpPr>
            <p:cNvPr id="800" name="正方形/長方形 7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1" name="円/楕円 8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02" name="直線コネクタ 8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3" name="図形グループ 802"/>
          <p:cNvGrpSpPr/>
          <p:nvPr/>
        </p:nvGrpSpPr>
        <p:grpSpPr>
          <a:xfrm>
            <a:off x="5107668" y="5909773"/>
            <a:ext cx="317500" cy="157483"/>
            <a:chOff x="6769100" y="1390650"/>
            <a:chExt cx="317500" cy="157483"/>
          </a:xfrm>
        </p:grpSpPr>
        <p:sp>
          <p:nvSpPr>
            <p:cNvPr id="804" name="正方形/長方形 8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5" name="円/楕円 8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06" name="直線コネクタ 8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7" name="フローチャート: 磁気ディスク 806"/>
          <p:cNvSpPr/>
          <p:nvPr/>
        </p:nvSpPr>
        <p:spPr>
          <a:xfrm>
            <a:off x="5909395" y="573684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08" name="角丸四角形 807"/>
          <p:cNvSpPr/>
          <p:nvPr/>
        </p:nvSpPr>
        <p:spPr>
          <a:xfrm>
            <a:off x="7142866"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9" name="正方形/長方形 808"/>
          <p:cNvSpPr/>
          <p:nvPr/>
        </p:nvSpPr>
        <p:spPr>
          <a:xfrm>
            <a:off x="7425528" y="52642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810" name="図形グループ 809"/>
          <p:cNvGrpSpPr/>
          <p:nvPr/>
        </p:nvGrpSpPr>
        <p:grpSpPr>
          <a:xfrm>
            <a:off x="7142866" y="5722707"/>
            <a:ext cx="317500" cy="157483"/>
            <a:chOff x="6769100" y="1390650"/>
            <a:chExt cx="317500" cy="157483"/>
          </a:xfrm>
        </p:grpSpPr>
        <p:sp>
          <p:nvSpPr>
            <p:cNvPr id="811" name="正方形/長方形 8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2" name="円/楕円 8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3" name="直線コネクタ 81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14" name="図形グループ 813"/>
          <p:cNvGrpSpPr/>
          <p:nvPr/>
        </p:nvGrpSpPr>
        <p:grpSpPr>
          <a:xfrm>
            <a:off x="7142866" y="5916169"/>
            <a:ext cx="317500" cy="157483"/>
            <a:chOff x="6769100" y="1390650"/>
            <a:chExt cx="317500" cy="157483"/>
          </a:xfrm>
        </p:grpSpPr>
        <p:sp>
          <p:nvSpPr>
            <p:cNvPr id="815" name="正方形/長方形 8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6" name="円/楕円 8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7" name="直線コネクタ 81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18" name="図形グループ 817"/>
          <p:cNvGrpSpPr/>
          <p:nvPr/>
        </p:nvGrpSpPr>
        <p:grpSpPr>
          <a:xfrm>
            <a:off x="7513120" y="5725248"/>
            <a:ext cx="317500" cy="157483"/>
            <a:chOff x="6769100" y="1390650"/>
            <a:chExt cx="317500" cy="157483"/>
          </a:xfrm>
        </p:grpSpPr>
        <p:sp>
          <p:nvSpPr>
            <p:cNvPr id="819" name="正方形/長方形 8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0" name="円/楕円 8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1" name="直線コネクタ 82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22" name="フローチャート: 磁気ディスク 821"/>
          <p:cNvSpPr/>
          <p:nvPr/>
        </p:nvSpPr>
        <p:spPr>
          <a:xfrm>
            <a:off x="7944593"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3" name="正方形/長方形 822"/>
          <p:cNvSpPr/>
          <p:nvPr/>
        </p:nvSpPr>
        <p:spPr>
          <a:xfrm>
            <a:off x="7869950" y="527919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4" name="正方形/長方形 823"/>
          <p:cNvSpPr/>
          <p:nvPr/>
        </p:nvSpPr>
        <p:spPr>
          <a:xfrm>
            <a:off x="1329417"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5" name="正方形/長方形 824"/>
          <p:cNvSpPr/>
          <p:nvPr/>
        </p:nvSpPr>
        <p:spPr>
          <a:xfrm>
            <a:off x="7374640"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6" name="正方形/長方形 825"/>
          <p:cNvSpPr/>
          <p:nvPr/>
        </p:nvSpPr>
        <p:spPr>
          <a:xfrm>
            <a:off x="7776252"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7" name="フローチャート: 磁気ディスク 826"/>
          <p:cNvSpPr/>
          <p:nvPr/>
        </p:nvSpPr>
        <p:spPr>
          <a:xfrm>
            <a:off x="3481184" y="573684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009700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正方形/長方形 539"/>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1" name="角丸四角形 540"/>
          <p:cNvSpPr/>
          <p:nvPr/>
        </p:nvSpPr>
        <p:spPr>
          <a:xfrm>
            <a:off x="4645352" y="5208382"/>
            <a:ext cx="3481169" cy="1022458"/>
          </a:xfrm>
          <a:prstGeom prst="roundRect">
            <a:avLst>
              <a:gd name="adj" fmla="val 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2" name="角丸四角形 541"/>
          <p:cNvSpPr/>
          <p:nvPr/>
        </p:nvSpPr>
        <p:spPr>
          <a:xfrm>
            <a:off x="1023144" y="5208382"/>
            <a:ext cx="3481169" cy="1022458"/>
          </a:xfrm>
          <a:prstGeom prst="roundRect">
            <a:avLst>
              <a:gd name="adj" fmla="val 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3" name="角丸四角形 542"/>
          <p:cNvSpPr/>
          <p:nvPr/>
        </p:nvSpPr>
        <p:spPr>
          <a:xfrm>
            <a:off x="1023144" y="4805404"/>
            <a:ext cx="7109705" cy="35327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9051"/>
              </a:solidFill>
              <a:latin typeface="ＭＳ Ｐゴシック"/>
              <a:ea typeface="ＭＳ Ｐゴシック"/>
              <a:cs typeface="ＭＳ Ｐゴシック"/>
            </a:endParaRPr>
          </a:p>
        </p:txBody>
      </p:sp>
      <p:sp>
        <p:nvSpPr>
          <p:cNvPr id="544" name="フローチャート: 磁気ディスク 543"/>
          <p:cNvSpPr/>
          <p:nvPr/>
        </p:nvSpPr>
        <p:spPr>
          <a:xfrm>
            <a:off x="4905134"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545" name="図形グループ 544"/>
          <p:cNvGrpSpPr/>
          <p:nvPr/>
        </p:nvGrpSpPr>
        <p:grpSpPr>
          <a:xfrm>
            <a:off x="1281263" y="5266032"/>
            <a:ext cx="317500" cy="157483"/>
            <a:chOff x="6769100" y="1390650"/>
            <a:chExt cx="317500" cy="157483"/>
          </a:xfrm>
        </p:grpSpPr>
        <p:sp>
          <p:nvSpPr>
            <p:cNvPr id="546" name="正方形/長方形 54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7" name="円/楕円 54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8" name="直線コネクタ 547"/>
            <p:cNvCxnSpPr>
              <a:stCxn id="639" idx="6"/>
              <a:endCxn id="63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9" name="図形グループ 548"/>
          <p:cNvGrpSpPr/>
          <p:nvPr/>
        </p:nvGrpSpPr>
        <p:grpSpPr>
          <a:xfrm>
            <a:off x="1281263" y="5459494"/>
            <a:ext cx="317500" cy="157483"/>
            <a:chOff x="6769100" y="1390650"/>
            <a:chExt cx="317500" cy="157483"/>
          </a:xfrm>
        </p:grpSpPr>
        <p:sp>
          <p:nvSpPr>
            <p:cNvPr id="550" name="正方形/長方形 54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1" name="円/楕円 55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2" name="直線コネクタ 551"/>
            <p:cNvCxnSpPr>
              <a:stCxn id="643" idx="6"/>
              <a:endCxn id="64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3" name="図形グループ 552"/>
          <p:cNvGrpSpPr/>
          <p:nvPr/>
        </p:nvGrpSpPr>
        <p:grpSpPr>
          <a:xfrm>
            <a:off x="1281263" y="5641087"/>
            <a:ext cx="317500" cy="157483"/>
            <a:chOff x="6769100" y="1390650"/>
            <a:chExt cx="317500" cy="157483"/>
          </a:xfrm>
        </p:grpSpPr>
        <p:sp>
          <p:nvSpPr>
            <p:cNvPr id="554" name="正方形/長方形 55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5" name="円/楕円 5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6" name="直線コネクタ 555"/>
            <p:cNvCxnSpPr>
              <a:stCxn id="647" idx="6"/>
              <a:endCxn id="64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7" name="図形グループ 556"/>
          <p:cNvGrpSpPr/>
          <p:nvPr/>
        </p:nvGrpSpPr>
        <p:grpSpPr>
          <a:xfrm>
            <a:off x="1281263" y="5816775"/>
            <a:ext cx="317500" cy="157483"/>
            <a:chOff x="6769100" y="1390650"/>
            <a:chExt cx="317500" cy="157483"/>
          </a:xfrm>
        </p:grpSpPr>
        <p:sp>
          <p:nvSpPr>
            <p:cNvPr id="558" name="正方形/長方形 5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9" name="円/楕円 5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0" name="直線コネクタ 559"/>
            <p:cNvCxnSpPr>
              <a:stCxn id="655" idx="6"/>
              <a:endCxn id="65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1" name="図形グループ 560"/>
          <p:cNvGrpSpPr/>
          <p:nvPr/>
        </p:nvGrpSpPr>
        <p:grpSpPr>
          <a:xfrm>
            <a:off x="1655913" y="5268573"/>
            <a:ext cx="317500" cy="157483"/>
            <a:chOff x="6769100" y="1390650"/>
            <a:chExt cx="317500" cy="157483"/>
          </a:xfrm>
        </p:grpSpPr>
        <p:sp>
          <p:nvSpPr>
            <p:cNvPr id="562" name="正方形/長方形 5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3" name="円/楕円 5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4" name="直線コネクタ 563"/>
            <p:cNvCxnSpPr>
              <a:stCxn id="659" idx="6"/>
              <a:endCxn id="6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5" name="図形グループ 564"/>
          <p:cNvGrpSpPr/>
          <p:nvPr/>
        </p:nvGrpSpPr>
        <p:grpSpPr>
          <a:xfrm>
            <a:off x="1655913" y="5462035"/>
            <a:ext cx="317500" cy="157483"/>
            <a:chOff x="6769100" y="1390650"/>
            <a:chExt cx="317500" cy="157483"/>
          </a:xfrm>
        </p:grpSpPr>
        <p:sp>
          <p:nvSpPr>
            <p:cNvPr id="566" name="正方形/長方形 56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7" name="円/楕円 5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8" name="直線コネクタ 567"/>
            <p:cNvCxnSpPr>
              <a:stCxn id="663" idx="6"/>
              <a:endCxn id="6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9" name="図形グループ 568"/>
          <p:cNvGrpSpPr/>
          <p:nvPr/>
        </p:nvGrpSpPr>
        <p:grpSpPr>
          <a:xfrm>
            <a:off x="1655913" y="5643628"/>
            <a:ext cx="317500" cy="157483"/>
            <a:chOff x="6769100" y="1390650"/>
            <a:chExt cx="317500" cy="157483"/>
          </a:xfrm>
        </p:grpSpPr>
        <p:sp>
          <p:nvSpPr>
            <p:cNvPr id="570" name="正方形/長方形 5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1" name="円/楕円 5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2" name="直線コネクタ 571"/>
            <p:cNvCxnSpPr>
              <a:stCxn id="667" idx="6"/>
              <a:endCxn id="66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3" name="図形グループ 572"/>
          <p:cNvGrpSpPr/>
          <p:nvPr/>
        </p:nvGrpSpPr>
        <p:grpSpPr>
          <a:xfrm>
            <a:off x="1655913" y="5819316"/>
            <a:ext cx="317500" cy="157483"/>
            <a:chOff x="6769100" y="1390650"/>
            <a:chExt cx="317500" cy="157483"/>
          </a:xfrm>
        </p:grpSpPr>
        <p:sp>
          <p:nvSpPr>
            <p:cNvPr id="574" name="正方形/長方形 5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5" name="円/楕円 5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6" name="直線コネクタ 575"/>
            <p:cNvCxnSpPr>
              <a:stCxn id="675" idx="6"/>
              <a:endCxn id="6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7" name="図形グループ 576"/>
          <p:cNvGrpSpPr/>
          <p:nvPr/>
        </p:nvGrpSpPr>
        <p:grpSpPr>
          <a:xfrm>
            <a:off x="2009559" y="5266032"/>
            <a:ext cx="317500" cy="157483"/>
            <a:chOff x="6769100" y="1390650"/>
            <a:chExt cx="317500" cy="157483"/>
          </a:xfrm>
        </p:grpSpPr>
        <p:sp>
          <p:nvSpPr>
            <p:cNvPr id="578" name="正方形/長方形 57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9" name="円/楕円 57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0" name="直線コネクタ 579"/>
            <p:cNvCxnSpPr>
              <a:stCxn id="679" idx="6"/>
              <a:endCxn id="67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1" name="図形グループ 580"/>
          <p:cNvGrpSpPr/>
          <p:nvPr/>
        </p:nvGrpSpPr>
        <p:grpSpPr>
          <a:xfrm>
            <a:off x="2009559" y="5459494"/>
            <a:ext cx="317500" cy="157483"/>
            <a:chOff x="6769100" y="1390650"/>
            <a:chExt cx="317500" cy="157483"/>
          </a:xfrm>
        </p:grpSpPr>
        <p:sp>
          <p:nvSpPr>
            <p:cNvPr id="582" name="正方形/長方形 58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3" name="円/楕円 58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4" name="直線コネクタ 583"/>
            <p:cNvCxnSpPr>
              <a:stCxn id="683" idx="6"/>
              <a:endCxn id="68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5" name="図形グループ 584"/>
          <p:cNvGrpSpPr/>
          <p:nvPr/>
        </p:nvGrpSpPr>
        <p:grpSpPr>
          <a:xfrm>
            <a:off x="2009559" y="5641087"/>
            <a:ext cx="317500" cy="157483"/>
            <a:chOff x="6769100" y="1390650"/>
            <a:chExt cx="317500" cy="157483"/>
          </a:xfrm>
        </p:grpSpPr>
        <p:sp>
          <p:nvSpPr>
            <p:cNvPr id="586" name="正方形/長方形 58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7" name="円/楕円 58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8" name="直線コネクタ 587"/>
            <p:cNvCxnSpPr>
              <a:stCxn id="687" idx="6"/>
              <a:endCxn id="68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9" name="図形グループ 588"/>
          <p:cNvGrpSpPr/>
          <p:nvPr/>
        </p:nvGrpSpPr>
        <p:grpSpPr>
          <a:xfrm>
            <a:off x="2009559" y="5816775"/>
            <a:ext cx="317500" cy="157483"/>
            <a:chOff x="6769100" y="1390650"/>
            <a:chExt cx="317500" cy="157483"/>
          </a:xfrm>
        </p:grpSpPr>
        <p:sp>
          <p:nvSpPr>
            <p:cNvPr id="590" name="正方形/長方形 58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1" name="円/楕円 59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2" name="直線コネクタ 591"/>
            <p:cNvCxnSpPr>
              <a:stCxn id="695" idx="6"/>
              <a:endCxn id="69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3" name="図形グループ 592"/>
          <p:cNvGrpSpPr/>
          <p:nvPr/>
        </p:nvGrpSpPr>
        <p:grpSpPr>
          <a:xfrm>
            <a:off x="2384209" y="5268573"/>
            <a:ext cx="317500" cy="157483"/>
            <a:chOff x="6769100" y="1390650"/>
            <a:chExt cx="317500" cy="157483"/>
          </a:xfrm>
        </p:grpSpPr>
        <p:sp>
          <p:nvSpPr>
            <p:cNvPr id="594" name="正方形/長方形 59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5" name="円/楕円 59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6" name="直線コネクタ 595"/>
            <p:cNvCxnSpPr>
              <a:stCxn id="699" idx="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7" name="図形グループ 596"/>
          <p:cNvGrpSpPr/>
          <p:nvPr/>
        </p:nvGrpSpPr>
        <p:grpSpPr>
          <a:xfrm>
            <a:off x="2384209" y="5462035"/>
            <a:ext cx="317500" cy="157483"/>
            <a:chOff x="6769100" y="1390650"/>
            <a:chExt cx="317500" cy="157483"/>
          </a:xfrm>
        </p:grpSpPr>
        <p:sp>
          <p:nvSpPr>
            <p:cNvPr id="598" name="正方形/長方形 59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9" name="円/楕円 59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0" name="直線コネクタ 59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1" name="図形グループ 600"/>
          <p:cNvGrpSpPr/>
          <p:nvPr/>
        </p:nvGrpSpPr>
        <p:grpSpPr>
          <a:xfrm>
            <a:off x="2384209" y="5643628"/>
            <a:ext cx="317500" cy="157483"/>
            <a:chOff x="6769100" y="1390650"/>
            <a:chExt cx="317500" cy="157483"/>
          </a:xfrm>
        </p:grpSpPr>
        <p:sp>
          <p:nvSpPr>
            <p:cNvPr id="602" name="正方形/長方形 60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3" name="円/楕円 60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4" name="直線コネクタ 60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5" name="図形グループ 604"/>
          <p:cNvGrpSpPr/>
          <p:nvPr/>
        </p:nvGrpSpPr>
        <p:grpSpPr>
          <a:xfrm>
            <a:off x="2384209" y="5819316"/>
            <a:ext cx="317500" cy="157483"/>
            <a:chOff x="6769100" y="1390650"/>
            <a:chExt cx="317500" cy="157483"/>
          </a:xfrm>
        </p:grpSpPr>
        <p:sp>
          <p:nvSpPr>
            <p:cNvPr id="606" name="正方形/長方形 60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7" name="円/楕円 60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8" name="直線コネクタ 60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9" name="図形グループ 608"/>
          <p:cNvGrpSpPr/>
          <p:nvPr/>
        </p:nvGrpSpPr>
        <p:grpSpPr>
          <a:xfrm>
            <a:off x="2749615" y="5268573"/>
            <a:ext cx="317500" cy="157483"/>
            <a:chOff x="6769100" y="1390650"/>
            <a:chExt cx="317500" cy="157483"/>
          </a:xfrm>
        </p:grpSpPr>
        <p:sp>
          <p:nvSpPr>
            <p:cNvPr id="610" name="正方形/長方形 60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1" name="円/楕円 61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2" name="直線コネクタ 61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13" name="図形グループ 612"/>
          <p:cNvGrpSpPr/>
          <p:nvPr/>
        </p:nvGrpSpPr>
        <p:grpSpPr>
          <a:xfrm>
            <a:off x="2749615" y="5462035"/>
            <a:ext cx="317500" cy="157483"/>
            <a:chOff x="6769100" y="1390650"/>
            <a:chExt cx="317500" cy="157483"/>
          </a:xfrm>
        </p:grpSpPr>
        <p:sp>
          <p:nvSpPr>
            <p:cNvPr id="614" name="正方形/長方形 61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5" name="円/楕円 61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6" name="直線コネクタ 61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17" name="図形グループ 616"/>
          <p:cNvGrpSpPr/>
          <p:nvPr/>
        </p:nvGrpSpPr>
        <p:grpSpPr>
          <a:xfrm>
            <a:off x="2749615" y="5643628"/>
            <a:ext cx="317500" cy="157483"/>
            <a:chOff x="6769100" y="1390650"/>
            <a:chExt cx="317500" cy="157483"/>
          </a:xfrm>
        </p:grpSpPr>
        <p:sp>
          <p:nvSpPr>
            <p:cNvPr id="618" name="正方形/長方形 61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9" name="円/楕円 61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0" name="直線コネクタ 61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1" name="図形グループ 620"/>
          <p:cNvGrpSpPr/>
          <p:nvPr/>
        </p:nvGrpSpPr>
        <p:grpSpPr>
          <a:xfrm>
            <a:off x="2749615" y="5819316"/>
            <a:ext cx="317500" cy="157483"/>
            <a:chOff x="6769100" y="1390650"/>
            <a:chExt cx="317500" cy="157483"/>
          </a:xfrm>
        </p:grpSpPr>
        <p:sp>
          <p:nvSpPr>
            <p:cNvPr id="622" name="正方形/長方形 62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3" name="円/楕円 62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4" name="直線コネクタ 62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5" name="図形グループ 624"/>
          <p:cNvGrpSpPr/>
          <p:nvPr/>
        </p:nvGrpSpPr>
        <p:grpSpPr>
          <a:xfrm>
            <a:off x="3119869" y="5271114"/>
            <a:ext cx="317500" cy="157483"/>
            <a:chOff x="6769100" y="1390650"/>
            <a:chExt cx="317500" cy="157483"/>
          </a:xfrm>
        </p:grpSpPr>
        <p:sp>
          <p:nvSpPr>
            <p:cNvPr id="626" name="正方形/長方形 62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7" name="円/楕円 62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8" name="直線コネクタ 62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9" name="図形グループ 628"/>
          <p:cNvGrpSpPr/>
          <p:nvPr/>
        </p:nvGrpSpPr>
        <p:grpSpPr>
          <a:xfrm>
            <a:off x="3119869" y="5464576"/>
            <a:ext cx="317500" cy="157483"/>
            <a:chOff x="6769100" y="1390650"/>
            <a:chExt cx="317500" cy="157483"/>
          </a:xfrm>
        </p:grpSpPr>
        <p:sp>
          <p:nvSpPr>
            <p:cNvPr id="630" name="正方形/長方形 62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1" name="円/楕円 63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2" name="直線コネクタ 63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3" name="図形グループ 632"/>
          <p:cNvGrpSpPr/>
          <p:nvPr/>
        </p:nvGrpSpPr>
        <p:grpSpPr>
          <a:xfrm>
            <a:off x="3119869" y="5646169"/>
            <a:ext cx="317500" cy="157483"/>
            <a:chOff x="6769100" y="1390650"/>
            <a:chExt cx="317500" cy="157483"/>
          </a:xfrm>
        </p:grpSpPr>
        <p:sp>
          <p:nvSpPr>
            <p:cNvPr id="634" name="正方形/長方形 63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5" name="円/楕円 63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6" name="直線コネクタ 63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7" name="図形グループ 636"/>
          <p:cNvGrpSpPr/>
          <p:nvPr/>
        </p:nvGrpSpPr>
        <p:grpSpPr>
          <a:xfrm>
            <a:off x="3119869" y="5821857"/>
            <a:ext cx="317500" cy="157483"/>
            <a:chOff x="6769100" y="1390650"/>
            <a:chExt cx="317500" cy="157483"/>
          </a:xfrm>
        </p:grpSpPr>
        <p:sp>
          <p:nvSpPr>
            <p:cNvPr id="638" name="正方形/長方形 63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9" name="円/楕円 63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0" name="直線コネクタ 63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1" name="図形グループ 640"/>
          <p:cNvGrpSpPr/>
          <p:nvPr/>
        </p:nvGrpSpPr>
        <p:grpSpPr>
          <a:xfrm>
            <a:off x="3494519" y="5273655"/>
            <a:ext cx="317500" cy="157483"/>
            <a:chOff x="6769100" y="1390650"/>
            <a:chExt cx="317500" cy="157483"/>
          </a:xfrm>
        </p:grpSpPr>
        <p:sp>
          <p:nvSpPr>
            <p:cNvPr id="642" name="正方形/長方形 64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3" name="円/楕円 64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4" name="直線コネクタ 64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5" name="図形グループ 644"/>
          <p:cNvGrpSpPr/>
          <p:nvPr/>
        </p:nvGrpSpPr>
        <p:grpSpPr>
          <a:xfrm>
            <a:off x="3494519" y="5467117"/>
            <a:ext cx="317500" cy="157483"/>
            <a:chOff x="6769100" y="1390650"/>
            <a:chExt cx="317500" cy="157483"/>
          </a:xfrm>
        </p:grpSpPr>
        <p:sp>
          <p:nvSpPr>
            <p:cNvPr id="646" name="正方形/長方形 64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7" name="円/楕円 64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8" name="直線コネクタ 64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9" name="図形グループ 648"/>
          <p:cNvGrpSpPr/>
          <p:nvPr/>
        </p:nvGrpSpPr>
        <p:grpSpPr>
          <a:xfrm>
            <a:off x="3494519" y="5648710"/>
            <a:ext cx="317500" cy="157483"/>
            <a:chOff x="6769100" y="1390650"/>
            <a:chExt cx="317500" cy="157483"/>
          </a:xfrm>
        </p:grpSpPr>
        <p:sp>
          <p:nvSpPr>
            <p:cNvPr id="650" name="正方形/長方形 64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1" name="円/楕円 65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2" name="直線コネクタ 65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53" name="図形グループ 652"/>
          <p:cNvGrpSpPr/>
          <p:nvPr/>
        </p:nvGrpSpPr>
        <p:grpSpPr>
          <a:xfrm>
            <a:off x="3494519" y="5824398"/>
            <a:ext cx="317500" cy="157483"/>
            <a:chOff x="6769100" y="1390650"/>
            <a:chExt cx="317500" cy="157483"/>
          </a:xfrm>
        </p:grpSpPr>
        <p:sp>
          <p:nvSpPr>
            <p:cNvPr id="654" name="正方形/長方形 65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5" name="円/楕円 6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6" name="直線コネクタ 65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57" name="図形グループ 656"/>
          <p:cNvGrpSpPr/>
          <p:nvPr/>
        </p:nvGrpSpPr>
        <p:grpSpPr>
          <a:xfrm>
            <a:off x="3848165" y="5271114"/>
            <a:ext cx="317500" cy="157483"/>
            <a:chOff x="6769100" y="1390650"/>
            <a:chExt cx="317500" cy="157483"/>
          </a:xfrm>
        </p:grpSpPr>
        <p:sp>
          <p:nvSpPr>
            <p:cNvPr id="658" name="正方形/長方形 6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9" name="円/楕円 6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0" name="直線コネクタ 65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1" name="図形グループ 660"/>
          <p:cNvGrpSpPr/>
          <p:nvPr/>
        </p:nvGrpSpPr>
        <p:grpSpPr>
          <a:xfrm>
            <a:off x="3848165" y="5464576"/>
            <a:ext cx="317500" cy="157483"/>
            <a:chOff x="6769100" y="1390650"/>
            <a:chExt cx="317500" cy="157483"/>
          </a:xfrm>
        </p:grpSpPr>
        <p:sp>
          <p:nvSpPr>
            <p:cNvPr id="662" name="正方形/長方形 6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3" name="円/楕円 6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4" name="直線コネクタ 66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5" name="図形グループ 664"/>
          <p:cNvGrpSpPr/>
          <p:nvPr/>
        </p:nvGrpSpPr>
        <p:grpSpPr>
          <a:xfrm>
            <a:off x="3848165" y="5646169"/>
            <a:ext cx="317500" cy="157483"/>
            <a:chOff x="6769100" y="1390650"/>
            <a:chExt cx="317500" cy="157483"/>
          </a:xfrm>
        </p:grpSpPr>
        <p:sp>
          <p:nvSpPr>
            <p:cNvPr id="666" name="正方形/長方形 66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7" name="円/楕円 6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8" name="直線コネクタ 66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9" name="図形グループ 668"/>
          <p:cNvGrpSpPr/>
          <p:nvPr/>
        </p:nvGrpSpPr>
        <p:grpSpPr>
          <a:xfrm>
            <a:off x="3848165" y="5821857"/>
            <a:ext cx="317500" cy="157483"/>
            <a:chOff x="6769100" y="1390650"/>
            <a:chExt cx="317500" cy="157483"/>
          </a:xfrm>
        </p:grpSpPr>
        <p:sp>
          <p:nvSpPr>
            <p:cNvPr id="670" name="正方形/長方形 6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1" name="円/楕円 6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2" name="直線コネクタ 67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73" name="フローチャート: 磁気ディスク 672"/>
          <p:cNvSpPr/>
          <p:nvPr/>
        </p:nvSpPr>
        <p:spPr>
          <a:xfrm>
            <a:off x="4905134"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4" name="フローチャート: 磁気ディスク 673"/>
          <p:cNvSpPr/>
          <p:nvPr/>
        </p:nvSpPr>
        <p:spPr>
          <a:xfrm>
            <a:off x="4905134"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5" name="フローチャート: 磁気ディスク 674"/>
          <p:cNvSpPr/>
          <p:nvPr/>
        </p:nvSpPr>
        <p:spPr>
          <a:xfrm>
            <a:off x="5325993"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6" name="フローチャート: 磁気ディスク 675"/>
          <p:cNvSpPr/>
          <p:nvPr/>
        </p:nvSpPr>
        <p:spPr>
          <a:xfrm>
            <a:off x="5325993"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7" name="フローチャート: 磁気ディスク 676"/>
          <p:cNvSpPr/>
          <p:nvPr/>
        </p:nvSpPr>
        <p:spPr>
          <a:xfrm>
            <a:off x="5325993"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8" name="フローチャート: 磁気ディスク 677"/>
          <p:cNvSpPr/>
          <p:nvPr/>
        </p:nvSpPr>
        <p:spPr>
          <a:xfrm>
            <a:off x="5759806"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9" name="フローチャート: 磁気ディスク 678"/>
          <p:cNvSpPr/>
          <p:nvPr/>
        </p:nvSpPr>
        <p:spPr>
          <a:xfrm>
            <a:off x="5759806"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0" name="フローチャート: 磁気ディスク 679"/>
          <p:cNvSpPr/>
          <p:nvPr/>
        </p:nvSpPr>
        <p:spPr>
          <a:xfrm>
            <a:off x="5759806"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1" name="フローチャート: 磁気ディスク 680"/>
          <p:cNvSpPr/>
          <p:nvPr/>
        </p:nvSpPr>
        <p:spPr>
          <a:xfrm>
            <a:off x="6180665"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2" name="フローチャート: 磁気ディスク 681"/>
          <p:cNvSpPr/>
          <p:nvPr/>
        </p:nvSpPr>
        <p:spPr>
          <a:xfrm>
            <a:off x="6180665"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3" name="フローチャート: 磁気ディスク 682"/>
          <p:cNvSpPr/>
          <p:nvPr/>
        </p:nvSpPr>
        <p:spPr>
          <a:xfrm>
            <a:off x="6180665"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4" name="フローチャート: 磁気ディスク 683"/>
          <p:cNvSpPr/>
          <p:nvPr/>
        </p:nvSpPr>
        <p:spPr>
          <a:xfrm>
            <a:off x="6606934"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5" name="フローチャート: 磁気ディスク 684"/>
          <p:cNvSpPr/>
          <p:nvPr/>
        </p:nvSpPr>
        <p:spPr>
          <a:xfrm>
            <a:off x="6606934"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6" name="フローチャート: 磁気ディスク 685"/>
          <p:cNvSpPr/>
          <p:nvPr/>
        </p:nvSpPr>
        <p:spPr>
          <a:xfrm>
            <a:off x="6606934"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7" name="フローチャート: 磁気ディスク 686"/>
          <p:cNvSpPr/>
          <p:nvPr/>
        </p:nvSpPr>
        <p:spPr>
          <a:xfrm>
            <a:off x="7027793"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8" name="フローチャート: 磁気ディスク 687"/>
          <p:cNvSpPr/>
          <p:nvPr/>
        </p:nvSpPr>
        <p:spPr>
          <a:xfrm>
            <a:off x="7027793"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9" name="フローチャート: 磁気ディスク 688"/>
          <p:cNvSpPr/>
          <p:nvPr/>
        </p:nvSpPr>
        <p:spPr>
          <a:xfrm>
            <a:off x="7027793"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0" name="フローチャート: 磁気ディスク 689"/>
          <p:cNvSpPr/>
          <p:nvPr/>
        </p:nvSpPr>
        <p:spPr>
          <a:xfrm>
            <a:off x="7461606"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1" name="フローチャート: 磁気ディスク 690"/>
          <p:cNvSpPr/>
          <p:nvPr/>
        </p:nvSpPr>
        <p:spPr>
          <a:xfrm>
            <a:off x="7461606"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2" name="フローチャート: 磁気ディスク 691"/>
          <p:cNvSpPr/>
          <p:nvPr/>
        </p:nvSpPr>
        <p:spPr>
          <a:xfrm>
            <a:off x="7461606"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3" name="正方形/長方形 692"/>
          <p:cNvSpPr/>
          <p:nvPr/>
        </p:nvSpPr>
        <p:spPr>
          <a:xfrm>
            <a:off x="500822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DMZ</a:t>
            </a:r>
            <a:endParaRPr kumimoji="1" lang="ja-JP" altLang="en-US" sz="800" dirty="0">
              <a:solidFill>
                <a:srgbClr val="FFFFFF"/>
              </a:solidFill>
              <a:latin typeface="ＭＳ Ｐゴシック"/>
              <a:ea typeface="ＭＳ Ｐゴシック"/>
              <a:cs typeface="ＭＳ Ｐゴシック"/>
            </a:endParaRPr>
          </a:p>
        </p:txBody>
      </p:sp>
      <p:sp>
        <p:nvSpPr>
          <p:cNvPr id="694" name="正方形/長方形 693"/>
          <p:cNvSpPr/>
          <p:nvPr/>
        </p:nvSpPr>
        <p:spPr>
          <a:xfrm>
            <a:off x="5863793"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FW</a:t>
            </a:r>
            <a:endParaRPr kumimoji="1" lang="ja-JP" altLang="en-US" sz="800" dirty="0">
              <a:solidFill>
                <a:srgbClr val="FFFFFF"/>
              </a:solidFill>
              <a:latin typeface="ＭＳ Ｐゴシック"/>
              <a:ea typeface="ＭＳ Ｐゴシック"/>
              <a:cs typeface="ＭＳ Ｐゴシック"/>
            </a:endParaRPr>
          </a:p>
        </p:txBody>
      </p:sp>
      <p:sp>
        <p:nvSpPr>
          <p:cNvPr id="695" name="正方形/長方形 694"/>
          <p:cNvSpPr/>
          <p:nvPr/>
        </p:nvSpPr>
        <p:spPr>
          <a:xfrm>
            <a:off x="2449007"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696" name="正方形/長方形 695"/>
          <p:cNvSpPr/>
          <p:nvPr/>
        </p:nvSpPr>
        <p:spPr>
          <a:xfrm>
            <a:off x="3299052"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697" name="正方形/長方形 696"/>
          <p:cNvSpPr/>
          <p:nvPr/>
        </p:nvSpPr>
        <p:spPr>
          <a:xfrm>
            <a:off x="415200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699" name="テキスト ボックス 698"/>
          <p:cNvSpPr txBox="1"/>
          <p:nvPr/>
        </p:nvSpPr>
        <p:spPr>
          <a:xfrm>
            <a:off x="1065210" y="4865536"/>
            <a:ext cx="1338828" cy="246221"/>
          </a:xfrm>
          <a:prstGeom prst="rect">
            <a:avLst/>
          </a:prstGeom>
          <a:noFill/>
        </p:spPr>
        <p:txBody>
          <a:bodyPr wrap="none" rtlCol="0">
            <a:spAutoFit/>
          </a:bodyPr>
          <a:lstStyle/>
          <a:p>
            <a:pPr algn="ctr"/>
            <a:r>
              <a:rPr lang="ja-JP" altLang="en-US" sz="1000" smtClean="0">
                <a:solidFill>
                  <a:srgbClr val="009051"/>
                </a:solidFill>
                <a:latin typeface="Meiryo" charset="-128"/>
                <a:ea typeface="Meiryo" charset="-128"/>
                <a:cs typeface="Meiryo" charset="-128"/>
              </a:rPr>
              <a:t>ネットワーク仮想化</a:t>
            </a:r>
            <a:endParaRPr kumimoji="1" lang="ja-JP" altLang="en-US" sz="1000" dirty="0">
              <a:solidFill>
                <a:srgbClr val="009051"/>
              </a:solidFill>
              <a:latin typeface="Meiryo" charset="-128"/>
              <a:ea typeface="Meiryo" charset="-128"/>
              <a:cs typeface="Meiryo" charset="-128"/>
            </a:endParaRPr>
          </a:p>
        </p:txBody>
      </p:sp>
      <p:sp>
        <p:nvSpPr>
          <p:cNvPr id="700" name="テキスト ボックス 699"/>
          <p:cNvSpPr txBox="1"/>
          <p:nvPr/>
        </p:nvSpPr>
        <p:spPr>
          <a:xfrm>
            <a:off x="2130554" y="6020821"/>
            <a:ext cx="1082349" cy="246221"/>
          </a:xfrm>
          <a:prstGeom prst="rect">
            <a:avLst/>
          </a:prstGeom>
          <a:noFill/>
        </p:spPr>
        <p:txBody>
          <a:bodyPr wrap="none" rtlCol="0">
            <a:spAutoFit/>
          </a:bodyPr>
          <a:lstStyle/>
          <a:p>
            <a:pPr algn="ctr"/>
            <a:r>
              <a:rPr lang="ja-JP" altLang="en-US" sz="1000" smtClean="0">
                <a:solidFill>
                  <a:schemeClr val="tx2">
                    <a:lumMod val="50000"/>
                  </a:schemeClr>
                </a:solidFill>
                <a:latin typeface="Meiryo" charset="-128"/>
                <a:ea typeface="Meiryo" charset="-128"/>
                <a:cs typeface="Meiryo" charset="-128"/>
              </a:rPr>
              <a:t>サーバー仮想化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701" name="テキスト ボックス 700"/>
          <p:cNvSpPr txBox="1"/>
          <p:nvPr/>
        </p:nvSpPr>
        <p:spPr>
          <a:xfrm>
            <a:off x="5785778" y="6020820"/>
            <a:ext cx="1210589" cy="246221"/>
          </a:xfrm>
          <a:prstGeom prst="rect">
            <a:avLst/>
          </a:prstGeom>
          <a:noFill/>
        </p:spPr>
        <p:txBody>
          <a:bodyPr wrap="none" rtlCol="0">
            <a:spAutoFit/>
          </a:bodyPr>
          <a:lstStyle/>
          <a:p>
            <a:pPr algn="ctr"/>
            <a:r>
              <a:rPr lang="ja-JP" altLang="en-US" sz="1000" dirty="0" smtClean="0">
                <a:solidFill>
                  <a:schemeClr val="tx2">
                    <a:lumMod val="50000"/>
                  </a:schemeClr>
                </a:solidFill>
                <a:latin typeface="Meiryo" charset="-128"/>
                <a:ea typeface="Meiryo" charset="-128"/>
                <a:cs typeface="Meiryo" charset="-128"/>
              </a:rPr>
              <a:t>ストレージ仮想化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422" name="角丸四角形 421"/>
          <p:cNvSpPr/>
          <p:nvPr/>
        </p:nvSpPr>
        <p:spPr>
          <a:xfrm>
            <a:off x="652439" y="3264125"/>
            <a:ext cx="7862911" cy="950588"/>
          </a:xfrm>
          <a:prstGeom prst="roundRect">
            <a:avLst>
              <a:gd name="adj" fmla="val 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a:t>
            </a:r>
            <a:r>
              <a:rPr lang="ja-JP" altLang="en-US" dirty="0" smtClean="0"/>
              <a:t>仮想システム</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4" name="正方形/長方形 3"/>
          <p:cNvSpPr/>
          <p:nvPr/>
        </p:nvSpPr>
        <p:spPr>
          <a:xfrm>
            <a:off x="652439" y="875822"/>
            <a:ext cx="7862911" cy="369097"/>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smtClean="0">
                <a:solidFill>
                  <a:srgbClr val="FFFFFF"/>
                </a:solidFill>
                <a:latin typeface="HG丸ｺﾞｼｯｸM-PRO"/>
                <a:ea typeface="HG丸ｺﾞｼｯｸM-PRO"/>
                <a:cs typeface="HG丸ｺﾞｼｯｸM-PRO"/>
              </a:rPr>
              <a:t>仮想化されたシステム資源から、ユーザーの要望に応じて運用管理者が個別に構成・調達</a:t>
            </a:r>
            <a:endParaRPr kumimoji="0" lang="en-US" altLang="ja-JP" sz="1400" dirty="0">
              <a:solidFill>
                <a:srgbClr val="FFFFFF"/>
              </a:solidFill>
              <a:latin typeface="HG丸ｺﾞｼｯｸM-PRO"/>
              <a:ea typeface="HG丸ｺﾞｼｯｸM-PRO"/>
              <a:cs typeface="HG丸ｺﾞｼｯｸM-PRO"/>
            </a:endParaRPr>
          </a:p>
        </p:txBody>
      </p:sp>
      <p:sp>
        <p:nvSpPr>
          <p:cNvPr id="7" name="上矢印 6"/>
          <p:cNvSpPr/>
          <p:nvPr/>
        </p:nvSpPr>
        <p:spPr>
          <a:xfrm>
            <a:off x="1302134" y="293385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上矢印 403"/>
          <p:cNvSpPr/>
          <p:nvPr/>
        </p:nvSpPr>
        <p:spPr>
          <a:xfrm>
            <a:off x="3279561"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上矢印 404"/>
          <p:cNvSpPr/>
          <p:nvPr/>
        </p:nvSpPr>
        <p:spPr>
          <a:xfrm>
            <a:off x="5332577"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上矢印 405"/>
          <p:cNvSpPr/>
          <p:nvPr/>
        </p:nvSpPr>
        <p:spPr>
          <a:xfrm>
            <a:off x="7333177" y="2940087"/>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テキスト ボックス 435"/>
          <p:cNvSpPr txBox="1"/>
          <p:nvPr/>
        </p:nvSpPr>
        <p:spPr>
          <a:xfrm>
            <a:off x="1793437" y="3769477"/>
            <a:ext cx="5570756" cy="400110"/>
          </a:xfrm>
          <a:prstGeom prst="rect">
            <a:avLst/>
          </a:prstGeom>
          <a:noFill/>
        </p:spPr>
        <p:txBody>
          <a:bodyPr wrap="none" rtlCol="0">
            <a:spAutoFit/>
          </a:bodyPr>
          <a:lstStyle/>
          <a:p>
            <a:pPr algn="ctr"/>
            <a:r>
              <a:rPr lang="ja-JP" altLang="en-US" sz="2000" dirty="0" smtClean="0">
                <a:solidFill>
                  <a:schemeClr val="bg1"/>
                </a:solidFill>
                <a:latin typeface="Meiryo" charset="-128"/>
                <a:ea typeface="Meiryo" charset="-128"/>
                <a:cs typeface="Meiryo" charset="-128"/>
              </a:rPr>
              <a:t>運用管理者が個別にシステム資源を構成・調達</a:t>
            </a:r>
            <a:endParaRPr kumimoji="1" lang="ja-JP" altLang="en-US" sz="2000" dirty="0">
              <a:solidFill>
                <a:schemeClr val="bg1"/>
              </a:solidFill>
              <a:latin typeface="Meiryo" charset="-128"/>
              <a:ea typeface="Meiryo" charset="-128"/>
              <a:cs typeface="Meiryo" charset="-128"/>
            </a:endParaRPr>
          </a:p>
        </p:txBody>
      </p:sp>
      <p:grpSp>
        <p:nvGrpSpPr>
          <p:cNvPr id="430" name="図形グループ 429"/>
          <p:cNvGrpSpPr/>
          <p:nvPr/>
        </p:nvGrpSpPr>
        <p:grpSpPr>
          <a:xfrm>
            <a:off x="928028" y="3309893"/>
            <a:ext cx="370254" cy="367267"/>
            <a:chOff x="2667295" y="1059799"/>
            <a:chExt cx="681672" cy="722281"/>
          </a:xfrm>
        </p:grpSpPr>
        <p:sp>
          <p:nvSpPr>
            <p:cNvPr id="431" name="角丸四角形 4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32" name="図 43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33" name="図形グループ 432"/>
          <p:cNvGrpSpPr/>
          <p:nvPr/>
        </p:nvGrpSpPr>
        <p:grpSpPr>
          <a:xfrm>
            <a:off x="1039329" y="3401664"/>
            <a:ext cx="150692" cy="345179"/>
            <a:chOff x="1946324" y="4125162"/>
            <a:chExt cx="969964" cy="2007872"/>
          </a:xfrm>
        </p:grpSpPr>
        <p:sp>
          <p:nvSpPr>
            <p:cNvPr id="434" name="円/楕円 4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7" name="フローチャート: 論理積ゲート 4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7" name="図形グループ 446"/>
          <p:cNvGrpSpPr/>
          <p:nvPr/>
        </p:nvGrpSpPr>
        <p:grpSpPr>
          <a:xfrm>
            <a:off x="2904018" y="3309893"/>
            <a:ext cx="370254" cy="367267"/>
            <a:chOff x="2667295" y="1059799"/>
            <a:chExt cx="681672" cy="722281"/>
          </a:xfrm>
        </p:grpSpPr>
        <p:sp>
          <p:nvSpPr>
            <p:cNvPr id="448" name="角丸四角形 44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2" name="図 45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3" name="図形グループ 452"/>
          <p:cNvGrpSpPr/>
          <p:nvPr/>
        </p:nvGrpSpPr>
        <p:grpSpPr>
          <a:xfrm>
            <a:off x="3015319" y="3401664"/>
            <a:ext cx="150692" cy="345179"/>
            <a:chOff x="1946324" y="4125162"/>
            <a:chExt cx="969964" cy="2007872"/>
          </a:xfrm>
        </p:grpSpPr>
        <p:sp>
          <p:nvSpPr>
            <p:cNvPr id="454" name="円/楕円 4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5" name="フローチャート: 論理積ゲート 4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6" name="図形グループ 455"/>
          <p:cNvGrpSpPr/>
          <p:nvPr/>
        </p:nvGrpSpPr>
        <p:grpSpPr>
          <a:xfrm>
            <a:off x="4965967" y="3304167"/>
            <a:ext cx="370254" cy="367267"/>
            <a:chOff x="2667295" y="1059799"/>
            <a:chExt cx="681672" cy="722281"/>
          </a:xfrm>
        </p:grpSpPr>
        <p:sp>
          <p:nvSpPr>
            <p:cNvPr id="457" name="角丸四角形 45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8" name="図 45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9" name="図形グループ 458"/>
          <p:cNvGrpSpPr/>
          <p:nvPr/>
        </p:nvGrpSpPr>
        <p:grpSpPr>
          <a:xfrm>
            <a:off x="5077268" y="3395938"/>
            <a:ext cx="150692" cy="345179"/>
            <a:chOff x="1946324" y="4125162"/>
            <a:chExt cx="969964" cy="2007872"/>
          </a:xfrm>
        </p:grpSpPr>
        <p:sp>
          <p:nvSpPr>
            <p:cNvPr id="460" name="円/楕円 4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フローチャート: 論理積ゲート 4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2" name="図形グループ 461"/>
          <p:cNvGrpSpPr/>
          <p:nvPr/>
        </p:nvGrpSpPr>
        <p:grpSpPr>
          <a:xfrm>
            <a:off x="6941957" y="3304167"/>
            <a:ext cx="370254" cy="367267"/>
            <a:chOff x="2667295" y="1059799"/>
            <a:chExt cx="681672" cy="722281"/>
          </a:xfrm>
        </p:grpSpPr>
        <p:sp>
          <p:nvSpPr>
            <p:cNvPr id="463" name="角丸四角形 46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36" name="図 53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37" name="図形グループ 536"/>
          <p:cNvGrpSpPr/>
          <p:nvPr/>
        </p:nvGrpSpPr>
        <p:grpSpPr>
          <a:xfrm>
            <a:off x="7053258" y="3395938"/>
            <a:ext cx="150692" cy="345179"/>
            <a:chOff x="1946324" y="4125162"/>
            <a:chExt cx="969964" cy="2007872"/>
          </a:xfrm>
        </p:grpSpPr>
        <p:sp>
          <p:nvSpPr>
            <p:cNvPr id="538" name="円/楕円 5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フローチャート: 論理積ゲート 5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4" name="テキスト ボックス 353"/>
          <p:cNvSpPr txBox="1"/>
          <p:nvPr/>
        </p:nvSpPr>
        <p:spPr>
          <a:xfrm>
            <a:off x="2016310" y="6261460"/>
            <a:ext cx="5109092" cy="338554"/>
          </a:xfrm>
          <a:prstGeom prst="rect">
            <a:avLst/>
          </a:prstGeom>
          <a:noFill/>
        </p:spPr>
        <p:txBody>
          <a:bodyPr wrap="none" rtlCol="0">
            <a:spAutoFit/>
          </a:bodyPr>
          <a:lstStyle/>
          <a:p>
            <a:pPr algn="ctr"/>
            <a:r>
              <a:rPr lang="ja-JP" altLang="en-US" sz="1600" dirty="0" smtClean="0">
                <a:solidFill>
                  <a:schemeClr val="bg1"/>
                </a:solidFill>
                <a:latin typeface="Meiryo" charset="-128"/>
                <a:ea typeface="Meiryo" charset="-128"/>
                <a:cs typeface="Meiryo" charset="-128"/>
              </a:rPr>
              <a:t>物理的なシステム資源をプール（リソース・プール）</a:t>
            </a:r>
            <a:endParaRPr kumimoji="1" lang="ja-JP" altLang="en-US" sz="16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056137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8" name="角丸四角形 447"/>
          <p:cNvSpPr/>
          <p:nvPr/>
        </p:nvSpPr>
        <p:spPr>
          <a:xfrm>
            <a:off x="4645352" y="5208382"/>
            <a:ext cx="3481169" cy="1022458"/>
          </a:xfrm>
          <a:prstGeom prst="roundRect">
            <a:avLst>
              <a:gd name="adj" fmla="val 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7" name="角丸四角形 446"/>
          <p:cNvSpPr/>
          <p:nvPr/>
        </p:nvSpPr>
        <p:spPr>
          <a:xfrm>
            <a:off x="1023144" y="5208382"/>
            <a:ext cx="3481169" cy="1022458"/>
          </a:xfrm>
          <a:prstGeom prst="roundRect">
            <a:avLst>
              <a:gd name="adj" fmla="val 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2" name="角丸四角形 421"/>
          <p:cNvSpPr/>
          <p:nvPr/>
        </p:nvSpPr>
        <p:spPr>
          <a:xfrm>
            <a:off x="652439" y="3264125"/>
            <a:ext cx="7862911" cy="950588"/>
          </a:xfrm>
          <a:prstGeom prst="roundRect">
            <a:avLst>
              <a:gd name="adj" fmla="val 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12" name="角丸四角形 11"/>
          <p:cNvSpPr/>
          <p:nvPr/>
        </p:nvSpPr>
        <p:spPr>
          <a:xfrm>
            <a:off x="1023144" y="4805404"/>
            <a:ext cx="7109705" cy="35327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9051"/>
              </a:solidFill>
              <a:latin typeface="ＭＳ Ｐゴシック"/>
              <a:ea typeface="ＭＳ Ｐゴシック"/>
              <a:cs typeface="ＭＳ Ｐゴシック"/>
            </a:endParaRPr>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 name="フローチャート: 磁気ディスク 77"/>
          <p:cNvSpPr/>
          <p:nvPr/>
        </p:nvSpPr>
        <p:spPr>
          <a:xfrm>
            <a:off x="4905134"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99" name="図形グループ 98"/>
          <p:cNvGrpSpPr/>
          <p:nvPr/>
        </p:nvGrpSpPr>
        <p:grpSpPr>
          <a:xfrm>
            <a:off x="1281263" y="5266032"/>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a:stCxn id="101" idx="6"/>
              <a:endCxn id="1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1281263" y="5459494"/>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1281263" y="5641087"/>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1281263" y="5816775"/>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a:stCxn id="117" idx="6"/>
              <a:endCxn id="1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1655913" y="5268573"/>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a:stCxn id="121" idx="6"/>
              <a:endCxn id="1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1655913" y="5462035"/>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a:stCxn id="125" idx="6"/>
              <a:endCxn id="1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7" name="図形グループ 126"/>
          <p:cNvGrpSpPr/>
          <p:nvPr/>
        </p:nvGrpSpPr>
        <p:grpSpPr>
          <a:xfrm>
            <a:off x="1655913" y="5643628"/>
            <a:ext cx="317500" cy="157483"/>
            <a:chOff x="6769100" y="1390650"/>
            <a:chExt cx="317500" cy="157483"/>
          </a:xfrm>
        </p:grpSpPr>
        <p:sp>
          <p:nvSpPr>
            <p:cNvPr id="128" name="正方形/長方形 1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円/楕円 1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0" name="直線コネクタ 129"/>
            <p:cNvCxnSpPr>
              <a:stCxn id="129" idx="6"/>
              <a:endCxn id="1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5" name="図形グループ 134"/>
          <p:cNvGrpSpPr/>
          <p:nvPr/>
        </p:nvGrpSpPr>
        <p:grpSpPr>
          <a:xfrm>
            <a:off x="1655913" y="5819316"/>
            <a:ext cx="317500" cy="157483"/>
            <a:chOff x="6769100" y="1390650"/>
            <a:chExt cx="317500" cy="157483"/>
          </a:xfrm>
        </p:grpSpPr>
        <p:sp>
          <p:nvSpPr>
            <p:cNvPr id="136" name="正方形/長方形 1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円/楕円 1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8" name="直線コネクタ 137"/>
            <p:cNvCxnSpPr>
              <a:stCxn id="137" idx="6"/>
              <a:endCxn id="1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9" name="図形グループ 138"/>
          <p:cNvGrpSpPr/>
          <p:nvPr/>
        </p:nvGrpSpPr>
        <p:grpSpPr>
          <a:xfrm>
            <a:off x="2009559" y="5266032"/>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2009559" y="5459494"/>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2009559" y="5641087"/>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2009559" y="5816775"/>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2384209" y="5268573"/>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2384209" y="5462035"/>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2384209" y="5643628"/>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2384209" y="5819316"/>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9" name="図形グループ 178"/>
          <p:cNvGrpSpPr/>
          <p:nvPr/>
        </p:nvGrpSpPr>
        <p:grpSpPr>
          <a:xfrm>
            <a:off x="2749615" y="5268573"/>
            <a:ext cx="317500" cy="157483"/>
            <a:chOff x="6769100" y="1390650"/>
            <a:chExt cx="317500" cy="157483"/>
          </a:xfrm>
        </p:grpSpPr>
        <p:sp>
          <p:nvSpPr>
            <p:cNvPr id="180" name="正方形/長方形 1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円/楕円 1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2" name="直線コネクタ 181"/>
            <p:cNvCxnSpPr>
              <a:stCxn id="181" idx="6"/>
              <a:endCxn id="1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3" name="図形グループ 182"/>
          <p:cNvGrpSpPr/>
          <p:nvPr/>
        </p:nvGrpSpPr>
        <p:grpSpPr>
          <a:xfrm>
            <a:off x="2749615" y="5462035"/>
            <a:ext cx="317500" cy="157483"/>
            <a:chOff x="6769100" y="1390650"/>
            <a:chExt cx="317500" cy="157483"/>
          </a:xfrm>
        </p:grpSpPr>
        <p:sp>
          <p:nvSpPr>
            <p:cNvPr id="184" name="正方形/長方形 1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円/楕円 1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6" name="直線コネクタ 185"/>
            <p:cNvCxnSpPr>
              <a:stCxn id="185" idx="6"/>
              <a:endCxn id="1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7" name="図形グループ 186"/>
          <p:cNvGrpSpPr/>
          <p:nvPr/>
        </p:nvGrpSpPr>
        <p:grpSpPr>
          <a:xfrm>
            <a:off x="2749615" y="5643628"/>
            <a:ext cx="317500" cy="157483"/>
            <a:chOff x="6769100" y="1390650"/>
            <a:chExt cx="317500" cy="157483"/>
          </a:xfrm>
        </p:grpSpPr>
        <p:sp>
          <p:nvSpPr>
            <p:cNvPr id="188" name="正方形/長方形 1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a:stCxn id="189" idx="6"/>
              <a:endCxn id="1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5" name="図形グループ 194"/>
          <p:cNvGrpSpPr/>
          <p:nvPr/>
        </p:nvGrpSpPr>
        <p:grpSpPr>
          <a:xfrm>
            <a:off x="2749615" y="5819316"/>
            <a:ext cx="317500" cy="157483"/>
            <a:chOff x="6769100" y="1390650"/>
            <a:chExt cx="317500" cy="157483"/>
          </a:xfrm>
        </p:grpSpPr>
        <p:sp>
          <p:nvSpPr>
            <p:cNvPr id="196" name="正方形/長方形 1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円/楕円 1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8" name="直線コネクタ 197"/>
            <p:cNvCxnSpPr>
              <a:stCxn id="197" idx="6"/>
              <a:endCxn id="1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9" name="図形グループ 198"/>
          <p:cNvGrpSpPr/>
          <p:nvPr/>
        </p:nvGrpSpPr>
        <p:grpSpPr>
          <a:xfrm>
            <a:off x="3119869" y="5271114"/>
            <a:ext cx="317500" cy="157483"/>
            <a:chOff x="6769100" y="1390650"/>
            <a:chExt cx="317500" cy="157483"/>
          </a:xfrm>
        </p:grpSpPr>
        <p:sp>
          <p:nvSpPr>
            <p:cNvPr id="200" name="正方形/長方形 1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a:stCxn id="201" idx="6"/>
              <a:endCxn id="2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3" name="図形グループ 202"/>
          <p:cNvGrpSpPr/>
          <p:nvPr/>
        </p:nvGrpSpPr>
        <p:grpSpPr>
          <a:xfrm>
            <a:off x="3119869" y="5464576"/>
            <a:ext cx="317500" cy="157483"/>
            <a:chOff x="6769100" y="1390650"/>
            <a:chExt cx="317500" cy="157483"/>
          </a:xfrm>
        </p:grpSpPr>
        <p:sp>
          <p:nvSpPr>
            <p:cNvPr id="204" name="正方形/長方形 2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円/楕円 2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6" name="直線コネクタ 205"/>
            <p:cNvCxnSpPr>
              <a:stCxn id="205" idx="6"/>
              <a:endCxn id="2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7" name="図形グループ 206"/>
          <p:cNvGrpSpPr/>
          <p:nvPr/>
        </p:nvGrpSpPr>
        <p:grpSpPr>
          <a:xfrm>
            <a:off x="3119869" y="5646169"/>
            <a:ext cx="317500" cy="157483"/>
            <a:chOff x="6769100" y="1390650"/>
            <a:chExt cx="317500" cy="157483"/>
          </a:xfrm>
        </p:grpSpPr>
        <p:sp>
          <p:nvSpPr>
            <p:cNvPr id="208" name="正方形/長方形 2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円/楕円 2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0" name="直線コネクタ 209"/>
            <p:cNvCxnSpPr>
              <a:stCxn id="209" idx="6"/>
              <a:endCxn id="2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5" name="図形グループ 214"/>
          <p:cNvGrpSpPr/>
          <p:nvPr/>
        </p:nvGrpSpPr>
        <p:grpSpPr>
          <a:xfrm>
            <a:off x="3119869" y="5821857"/>
            <a:ext cx="317500" cy="157483"/>
            <a:chOff x="6769100" y="1390650"/>
            <a:chExt cx="317500" cy="157483"/>
          </a:xfrm>
        </p:grpSpPr>
        <p:sp>
          <p:nvSpPr>
            <p:cNvPr id="216" name="正方形/長方形 2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円/楕円 2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8" name="直線コネクタ 217"/>
            <p:cNvCxnSpPr>
              <a:stCxn id="217" idx="6"/>
              <a:endCxn id="2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9" name="図形グループ 218"/>
          <p:cNvGrpSpPr/>
          <p:nvPr/>
        </p:nvGrpSpPr>
        <p:grpSpPr>
          <a:xfrm>
            <a:off x="3494519" y="5273655"/>
            <a:ext cx="317500" cy="157483"/>
            <a:chOff x="6769100" y="1390650"/>
            <a:chExt cx="317500" cy="157483"/>
          </a:xfrm>
        </p:grpSpPr>
        <p:sp>
          <p:nvSpPr>
            <p:cNvPr id="220" name="正方形/長方形 2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円/楕円 2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2" name="直線コネクタ 221"/>
            <p:cNvCxnSpPr>
              <a:stCxn id="221" idx="6"/>
              <a:endCxn id="2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3" name="図形グループ 222"/>
          <p:cNvGrpSpPr/>
          <p:nvPr/>
        </p:nvGrpSpPr>
        <p:grpSpPr>
          <a:xfrm>
            <a:off x="3494519" y="5467117"/>
            <a:ext cx="317500" cy="157483"/>
            <a:chOff x="6769100" y="1390650"/>
            <a:chExt cx="317500" cy="157483"/>
          </a:xfrm>
        </p:grpSpPr>
        <p:sp>
          <p:nvSpPr>
            <p:cNvPr id="224" name="正方形/長方形 2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円/楕円 2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6" name="直線コネクタ 225"/>
            <p:cNvCxnSpPr>
              <a:stCxn id="225" idx="6"/>
              <a:endCxn id="2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7" name="図形グループ 226"/>
          <p:cNvGrpSpPr/>
          <p:nvPr/>
        </p:nvGrpSpPr>
        <p:grpSpPr>
          <a:xfrm>
            <a:off x="3494519" y="5648710"/>
            <a:ext cx="317500" cy="157483"/>
            <a:chOff x="6769100" y="1390650"/>
            <a:chExt cx="317500" cy="157483"/>
          </a:xfrm>
        </p:grpSpPr>
        <p:sp>
          <p:nvSpPr>
            <p:cNvPr id="228" name="正方形/長方形 2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円/楕円 2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0" name="直線コネクタ 229"/>
            <p:cNvCxnSpPr>
              <a:stCxn id="229" idx="6"/>
              <a:endCxn id="2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5" name="図形グループ 234"/>
          <p:cNvGrpSpPr/>
          <p:nvPr/>
        </p:nvGrpSpPr>
        <p:grpSpPr>
          <a:xfrm>
            <a:off x="3494519" y="5824398"/>
            <a:ext cx="317500" cy="157483"/>
            <a:chOff x="6769100" y="1390650"/>
            <a:chExt cx="317500" cy="157483"/>
          </a:xfrm>
        </p:grpSpPr>
        <p:sp>
          <p:nvSpPr>
            <p:cNvPr id="236" name="正方形/長方形 2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円/楕円 2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8" name="直線コネクタ 237"/>
            <p:cNvCxnSpPr>
              <a:stCxn id="237" idx="6"/>
              <a:endCxn id="2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9" name="図形グループ 238"/>
          <p:cNvGrpSpPr/>
          <p:nvPr/>
        </p:nvGrpSpPr>
        <p:grpSpPr>
          <a:xfrm>
            <a:off x="3848165" y="5271114"/>
            <a:ext cx="317500" cy="157483"/>
            <a:chOff x="6769100" y="1390650"/>
            <a:chExt cx="317500" cy="157483"/>
          </a:xfrm>
        </p:grpSpPr>
        <p:sp>
          <p:nvSpPr>
            <p:cNvPr id="240" name="正方形/長方形 2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1" name="円/楕円 2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2" name="直線コネクタ 241"/>
            <p:cNvCxnSpPr>
              <a:stCxn id="241" idx="6"/>
              <a:endCxn id="2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3" name="図形グループ 242"/>
          <p:cNvGrpSpPr/>
          <p:nvPr/>
        </p:nvGrpSpPr>
        <p:grpSpPr>
          <a:xfrm>
            <a:off x="3848165" y="5464576"/>
            <a:ext cx="317500" cy="157483"/>
            <a:chOff x="6769100" y="1390650"/>
            <a:chExt cx="317500" cy="157483"/>
          </a:xfrm>
        </p:grpSpPr>
        <p:sp>
          <p:nvSpPr>
            <p:cNvPr id="244" name="正方形/長方形 2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5" name="円/楕円 2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6" name="直線コネクタ 245"/>
            <p:cNvCxnSpPr>
              <a:stCxn id="245" idx="6"/>
              <a:endCxn id="2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7" name="図形グループ 246"/>
          <p:cNvGrpSpPr/>
          <p:nvPr/>
        </p:nvGrpSpPr>
        <p:grpSpPr>
          <a:xfrm>
            <a:off x="3848165" y="5646169"/>
            <a:ext cx="317500" cy="157483"/>
            <a:chOff x="6769100" y="1390650"/>
            <a:chExt cx="317500" cy="157483"/>
          </a:xfrm>
        </p:grpSpPr>
        <p:sp>
          <p:nvSpPr>
            <p:cNvPr id="248" name="正方形/長方形 2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円/楕円 2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0" name="直線コネクタ 249"/>
            <p:cNvCxnSpPr>
              <a:stCxn id="249" idx="6"/>
              <a:endCxn id="2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5" name="図形グループ 254"/>
          <p:cNvGrpSpPr/>
          <p:nvPr/>
        </p:nvGrpSpPr>
        <p:grpSpPr>
          <a:xfrm>
            <a:off x="3848165" y="5821857"/>
            <a:ext cx="317500" cy="157483"/>
            <a:chOff x="6769100" y="1390650"/>
            <a:chExt cx="317500" cy="157483"/>
          </a:xfrm>
        </p:grpSpPr>
        <p:sp>
          <p:nvSpPr>
            <p:cNvPr id="256" name="正方形/長方形 2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円/楕円 2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8" name="直線コネクタ 257"/>
            <p:cNvCxnSpPr>
              <a:stCxn id="257" idx="6"/>
              <a:endCxn id="2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9" name="フローチャート: 磁気ディスク 278"/>
          <p:cNvSpPr/>
          <p:nvPr/>
        </p:nvSpPr>
        <p:spPr>
          <a:xfrm>
            <a:off x="4905134"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0" name="フローチャート: 磁気ディスク 279"/>
          <p:cNvSpPr/>
          <p:nvPr/>
        </p:nvSpPr>
        <p:spPr>
          <a:xfrm>
            <a:off x="4905134"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1" name="フローチャート: 磁気ディスク 280"/>
          <p:cNvSpPr/>
          <p:nvPr/>
        </p:nvSpPr>
        <p:spPr>
          <a:xfrm>
            <a:off x="5325993"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2" name="フローチャート: 磁気ディスク 281"/>
          <p:cNvSpPr/>
          <p:nvPr/>
        </p:nvSpPr>
        <p:spPr>
          <a:xfrm>
            <a:off x="5325993"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3" name="フローチャート: 磁気ディスク 282"/>
          <p:cNvSpPr/>
          <p:nvPr/>
        </p:nvSpPr>
        <p:spPr>
          <a:xfrm>
            <a:off x="5325993"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4" name="フローチャート: 磁気ディスク 283"/>
          <p:cNvSpPr/>
          <p:nvPr/>
        </p:nvSpPr>
        <p:spPr>
          <a:xfrm>
            <a:off x="5759806"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5" name="フローチャート: 磁気ディスク 284"/>
          <p:cNvSpPr/>
          <p:nvPr/>
        </p:nvSpPr>
        <p:spPr>
          <a:xfrm>
            <a:off x="5759806"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6" name="フローチャート: 磁気ディスク 285"/>
          <p:cNvSpPr/>
          <p:nvPr/>
        </p:nvSpPr>
        <p:spPr>
          <a:xfrm>
            <a:off x="5759806"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7" name="フローチャート: 磁気ディスク 286"/>
          <p:cNvSpPr/>
          <p:nvPr/>
        </p:nvSpPr>
        <p:spPr>
          <a:xfrm>
            <a:off x="6180665"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8" name="フローチャート: 磁気ディスク 287"/>
          <p:cNvSpPr/>
          <p:nvPr/>
        </p:nvSpPr>
        <p:spPr>
          <a:xfrm>
            <a:off x="6180665"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9" name="フローチャート: 磁気ディスク 288"/>
          <p:cNvSpPr/>
          <p:nvPr/>
        </p:nvSpPr>
        <p:spPr>
          <a:xfrm>
            <a:off x="6180665"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0" name="フローチャート: 磁気ディスク 289"/>
          <p:cNvSpPr/>
          <p:nvPr/>
        </p:nvSpPr>
        <p:spPr>
          <a:xfrm>
            <a:off x="6606934"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1" name="フローチャート: 磁気ディスク 290"/>
          <p:cNvSpPr/>
          <p:nvPr/>
        </p:nvSpPr>
        <p:spPr>
          <a:xfrm>
            <a:off x="6606934"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2" name="フローチャート: 磁気ディスク 291"/>
          <p:cNvSpPr/>
          <p:nvPr/>
        </p:nvSpPr>
        <p:spPr>
          <a:xfrm>
            <a:off x="6606934"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3" name="フローチャート: 磁気ディスク 292"/>
          <p:cNvSpPr/>
          <p:nvPr/>
        </p:nvSpPr>
        <p:spPr>
          <a:xfrm>
            <a:off x="7027793"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4" name="フローチャート: 磁気ディスク 293"/>
          <p:cNvSpPr/>
          <p:nvPr/>
        </p:nvSpPr>
        <p:spPr>
          <a:xfrm>
            <a:off x="7027793"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5" name="フローチャート: 磁気ディスク 294"/>
          <p:cNvSpPr/>
          <p:nvPr/>
        </p:nvSpPr>
        <p:spPr>
          <a:xfrm>
            <a:off x="7027793"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6" name="フローチャート: 磁気ディスク 295"/>
          <p:cNvSpPr/>
          <p:nvPr/>
        </p:nvSpPr>
        <p:spPr>
          <a:xfrm>
            <a:off x="7461606"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7" name="フローチャート: 磁気ディスク 296"/>
          <p:cNvSpPr/>
          <p:nvPr/>
        </p:nvSpPr>
        <p:spPr>
          <a:xfrm>
            <a:off x="7461606"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8" name="フローチャート: 磁気ディスク 297"/>
          <p:cNvSpPr/>
          <p:nvPr/>
        </p:nvSpPr>
        <p:spPr>
          <a:xfrm>
            <a:off x="7461606"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2" name="正方形/長方形 301"/>
          <p:cNvSpPr/>
          <p:nvPr/>
        </p:nvSpPr>
        <p:spPr>
          <a:xfrm>
            <a:off x="500822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DMZ</a:t>
            </a:r>
            <a:endParaRPr kumimoji="1" lang="ja-JP" altLang="en-US" sz="800" dirty="0">
              <a:solidFill>
                <a:srgbClr val="FFFFFF"/>
              </a:solidFill>
              <a:latin typeface="ＭＳ Ｐゴシック"/>
              <a:ea typeface="ＭＳ Ｐゴシック"/>
              <a:cs typeface="ＭＳ Ｐゴシック"/>
            </a:endParaRPr>
          </a:p>
        </p:txBody>
      </p:sp>
      <p:sp>
        <p:nvSpPr>
          <p:cNvPr id="303" name="正方形/長方形 302"/>
          <p:cNvSpPr/>
          <p:nvPr/>
        </p:nvSpPr>
        <p:spPr>
          <a:xfrm>
            <a:off x="5863793"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FW</a:t>
            </a:r>
            <a:endParaRPr kumimoji="1" lang="ja-JP" altLang="en-US" sz="800" dirty="0">
              <a:solidFill>
                <a:srgbClr val="FFFFFF"/>
              </a:solidFill>
              <a:latin typeface="ＭＳ Ｐゴシック"/>
              <a:ea typeface="ＭＳ Ｐゴシック"/>
              <a:cs typeface="ＭＳ Ｐゴシック"/>
            </a:endParaRPr>
          </a:p>
        </p:txBody>
      </p:sp>
      <p:sp>
        <p:nvSpPr>
          <p:cNvPr id="305" name="正方形/長方形 304"/>
          <p:cNvSpPr/>
          <p:nvPr/>
        </p:nvSpPr>
        <p:spPr>
          <a:xfrm>
            <a:off x="2449007"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306" name="正方形/長方形 305"/>
          <p:cNvSpPr/>
          <p:nvPr/>
        </p:nvSpPr>
        <p:spPr>
          <a:xfrm>
            <a:off x="3299052"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307" name="正方形/長方形 306"/>
          <p:cNvSpPr/>
          <p:nvPr/>
        </p:nvSpPr>
        <p:spPr>
          <a:xfrm>
            <a:off x="415200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5" name="テキスト ボックス 434"/>
          <p:cNvSpPr txBox="1"/>
          <p:nvPr/>
        </p:nvSpPr>
        <p:spPr>
          <a:xfrm>
            <a:off x="2016310" y="6261460"/>
            <a:ext cx="5109092" cy="338554"/>
          </a:xfrm>
          <a:prstGeom prst="rect">
            <a:avLst/>
          </a:prstGeom>
          <a:noFill/>
        </p:spPr>
        <p:txBody>
          <a:bodyPr wrap="none" rtlCol="0">
            <a:spAutoFit/>
          </a:bodyPr>
          <a:lstStyle/>
          <a:p>
            <a:pPr algn="ctr"/>
            <a:r>
              <a:rPr lang="ja-JP" altLang="en-US" sz="1600" dirty="0" smtClean="0">
                <a:solidFill>
                  <a:schemeClr val="bg1"/>
                </a:solidFill>
                <a:latin typeface="Meiryo" charset="-128"/>
                <a:ea typeface="Meiryo" charset="-128"/>
                <a:cs typeface="Meiryo" charset="-128"/>
              </a:rPr>
              <a:t>物理的なシステム資源をプール（リソース・プール）</a:t>
            </a:r>
            <a:endParaRPr kumimoji="1" lang="ja-JP" altLang="en-US" sz="1600" dirty="0">
              <a:solidFill>
                <a:schemeClr val="bg1"/>
              </a:solidFill>
              <a:latin typeface="Meiryo" charset="-128"/>
              <a:ea typeface="Meiryo" charset="-128"/>
              <a:cs typeface="Meiryo" charset="-128"/>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4" name="正方形/長方形 3"/>
          <p:cNvSpPr/>
          <p:nvPr/>
        </p:nvSpPr>
        <p:spPr>
          <a:xfrm>
            <a:off x="652439" y="875822"/>
            <a:ext cx="7862911" cy="36909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a:solidFill>
                  <a:srgbClr val="FFFFFF"/>
                </a:solidFill>
                <a:latin typeface="HG丸ｺﾞｼｯｸM-PRO"/>
                <a:ea typeface="HG丸ｺﾞｼｯｸM-PRO"/>
                <a:cs typeface="HG丸ｺﾞｼｯｸM-PRO"/>
              </a:rPr>
              <a:t>仮想化されたシステム資源から、ユーザーの要望に</a:t>
            </a:r>
            <a:r>
              <a:rPr kumimoji="0" lang="ja-JP" altLang="en-US" sz="1400" dirty="0" smtClean="0">
                <a:solidFill>
                  <a:srgbClr val="FFFFFF"/>
                </a:solidFill>
                <a:latin typeface="HG丸ｺﾞｼｯｸM-PRO"/>
                <a:ea typeface="HG丸ｺﾞｼｯｸM-PRO"/>
                <a:cs typeface="HG丸ｺﾞｼｯｸM-PRO"/>
              </a:rPr>
              <a:t>応じて自動で構成</a:t>
            </a:r>
            <a:r>
              <a:rPr kumimoji="0" lang="ja-JP" altLang="en-US" sz="1400" dirty="0">
                <a:solidFill>
                  <a:srgbClr val="FFFFFF"/>
                </a:solidFill>
                <a:latin typeface="HG丸ｺﾞｼｯｸM-PRO"/>
                <a:ea typeface="HG丸ｺﾞｼｯｸM-PRO"/>
                <a:cs typeface="HG丸ｺﾞｼｯｸM-PRO"/>
              </a:rPr>
              <a:t>・調達</a:t>
            </a:r>
            <a:endParaRPr kumimoji="0" lang="en-US" altLang="ja-JP" sz="1400" dirty="0">
              <a:solidFill>
                <a:srgbClr val="FFFFFF"/>
              </a:solidFill>
              <a:latin typeface="HG丸ｺﾞｼｯｸM-PRO"/>
              <a:ea typeface="HG丸ｺﾞｼｯｸM-PRO"/>
              <a:cs typeface="HG丸ｺﾞｼｯｸM-PRO"/>
            </a:endParaRPr>
          </a:p>
        </p:txBody>
      </p:sp>
      <p:sp>
        <p:nvSpPr>
          <p:cNvPr id="5" name="フローチャート: カード 4"/>
          <p:cNvSpPr/>
          <p:nvPr/>
        </p:nvSpPr>
        <p:spPr>
          <a:xfrm>
            <a:off x="1574845" y="2909191"/>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ポリシー</a:t>
            </a:r>
            <a:endParaRPr kumimoji="1" lang="en-US" altLang="ja-JP" sz="1200" dirty="0" smtClean="0">
              <a:solidFill>
                <a:srgbClr val="FFFFFF"/>
              </a:solidFill>
              <a:latin typeface="Meiryo" charset="-128"/>
              <a:ea typeface="Meiryo" charset="-128"/>
              <a:cs typeface="Meiryo" charset="-128"/>
            </a:endParaRPr>
          </a:p>
          <a:p>
            <a:pPr marL="171450" indent="-171450">
              <a:buFont typeface="Arial" charset="0"/>
              <a:buChar char="•"/>
            </a:pPr>
            <a:r>
              <a:rPr lang="ja-JP" altLang="en-US" sz="800" dirty="0" smtClean="0">
                <a:solidFill>
                  <a:srgbClr val="FFFFFF"/>
                </a:solidFill>
                <a:latin typeface="Meiryo" charset="-128"/>
                <a:ea typeface="Meiryo" charset="-128"/>
                <a:cs typeface="Meiryo" charset="-128"/>
              </a:rPr>
              <a:t>処理能力</a:t>
            </a:r>
            <a:endParaRPr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対障害性能</a:t>
            </a:r>
            <a:endParaRPr kumimoji="1"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セキュリティ</a:t>
            </a:r>
            <a:endParaRPr kumimoji="1" lang="ja-JP" altLang="en-US" sz="800" dirty="0">
              <a:solidFill>
                <a:srgbClr val="FFFFFF"/>
              </a:solidFill>
              <a:latin typeface="Meiryo" charset="-128"/>
              <a:ea typeface="Meiryo" charset="-128"/>
              <a:cs typeface="Meiryo" charset="-128"/>
            </a:endParaRPr>
          </a:p>
        </p:txBody>
      </p:sp>
      <p:sp>
        <p:nvSpPr>
          <p:cNvPr id="419" name="フローチャート: カード 418"/>
          <p:cNvSpPr/>
          <p:nvPr/>
        </p:nvSpPr>
        <p:spPr>
          <a:xfrm>
            <a:off x="3592229" y="2909857"/>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ポリシー</a:t>
            </a:r>
            <a:endParaRPr kumimoji="1" lang="en-US" altLang="ja-JP" sz="1200" dirty="0" smtClean="0">
              <a:solidFill>
                <a:srgbClr val="FFFFFF"/>
              </a:solidFill>
              <a:latin typeface="Meiryo" charset="-128"/>
              <a:ea typeface="Meiryo" charset="-128"/>
              <a:cs typeface="Meiryo" charset="-128"/>
            </a:endParaRPr>
          </a:p>
          <a:p>
            <a:pPr marL="171450" indent="-171450">
              <a:buFont typeface="Arial" charset="0"/>
              <a:buChar char="•"/>
            </a:pPr>
            <a:r>
              <a:rPr lang="ja-JP" altLang="en-US" sz="800" dirty="0" smtClean="0">
                <a:solidFill>
                  <a:srgbClr val="FFFFFF"/>
                </a:solidFill>
                <a:latin typeface="Meiryo" charset="-128"/>
                <a:ea typeface="Meiryo" charset="-128"/>
                <a:cs typeface="Meiryo" charset="-128"/>
              </a:rPr>
              <a:t>処理能力</a:t>
            </a:r>
            <a:endParaRPr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対障害性能</a:t>
            </a:r>
            <a:endParaRPr kumimoji="1"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セキュリティ</a:t>
            </a:r>
            <a:endParaRPr kumimoji="1" lang="ja-JP" altLang="en-US" sz="800" dirty="0">
              <a:solidFill>
                <a:srgbClr val="FFFFFF"/>
              </a:solidFill>
              <a:latin typeface="Meiryo" charset="-128"/>
              <a:ea typeface="Meiryo" charset="-128"/>
              <a:cs typeface="Meiryo" charset="-128"/>
            </a:endParaRPr>
          </a:p>
        </p:txBody>
      </p:sp>
      <p:sp>
        <p:nvSpPr>
          <p:cNvPr id="420" name="フローチャート: カード 419"/>
          <p:cNvSpPr/>
          <p:nvPr/>
        </p:nvSpPr>
        <p:spPr>
          <a:xfrm>
            <a:off x="5594107" y="2903195"/>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ポリシー</a:t>
            </a:r>
            <a:endParaRPr kumimoji="1" lang="en-US" altLang="ja-JP" sz="1200" dirty="0" smtClean="0">
              <a:solidFill>
                <a:srgbClr val="FFFFFF"/>
              </a:solidFill>
              <a:latin typeface="Meiryo" charset="-128"/>
              <a:ea typeface="Meiryo" charset="-128"/>
              <a:cs typeface="Meiryo" charset="-128"/>
            </a:endParaRPr>
          </a:p>
          <a:p>
            <a:pPr marL="171450" indent="-171450">
              <a:buFont typeface="Arial" charset="0"/>
              <a:buChar char="•"/>
            </a:pPr>
            <a:r>
              <a:rPr lang="ja-JP" altLang="en-US" sz="800" dirty="0" smtClean="0">
                <a:solidFill>
                  <a:srgbClr val="FFFFFF"/>
                </a:solidFill>
                <a:latin typeface="Meiryo" charset="-128"/>
                <a:ea typeface="Meiryo" charset="-128"/>
                <a:cs typeface="Meiryo" charset="-128"/>
              </a:rPr>
              <a:t>処理能力</a:t>
            </a:r>
            <a:endParaRPr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対障害性能</a:t>
            </a:r>
            <a:endParaRPr kumimoji="1"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セキュリティ</a:t>
            </a:r>
            <a:endParaRPr kumimoji="1" lang="ja-JP" altLang="en-US" sz="800" dirty="0">
              <a:solidFill>
                <a:srgbClr val="FFFFFF"/>
              </a:solidFill>
              <a:latin typeface="Meiryo" charset="-128"/>
              <a:ea typeface="Meiryo" charset="-128"/>
              <a:cs typeface="Meiryo" charset="-128"/>
            </a:endParaRPr>
          </a:p>
        </p:txBody>
      </p:sp>
      <p:sp>
        <p:nvSpPr>
          <p:cNvPr id="421" name="フローチャート: カード 420"/>
          <p:cNvSpPr/>
          <p:nvPr/>
        </p:nvSpPr>
        <p:spPr>
          <a:xfrm>
            <a:off x="7611491" y="2903861"/>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ポリシー</a:t>
            </a:r>
            <a:endParaRPr kumimoji="1" lang="en-US" altLang="ja-JP" sz="1200" dirty="0" smtClean="0">
              <a:solidFill>
                <a:srgbClr val="FFFFFF"/>
              </a:solidFill>
              <a:latin typeface="Meiryo" charset="-128"/>
              <a:ea typeface="Meiryo" charset="-128"/>
              <a:cs typeface="Meiryo" charset="-128"/>
            </a:endParaRPr>
          </a:p>
          <a:p>
            <a:pPr marL="171450" indent="-171450">
              <a:buFont typeface="Arial" charset="0"/>
              <a:buChar char="•"/>
            </a:pPr>
            <a:r>
              <a:rPr lang="ja-JP" altLang="en-US" sz="800" dirty="0" smtClean="0">
                <a:solidFill>
                  <a:srgbClr val="FFFFFF"/>
                </a:solidFill>
                <a:latin typeface="Meiryo" charset="-128"/>
                <a:ea typeface="Meiryo" charset="-128"/>
                <a:cs typeface="Meiryo" charset="-128"/>
              </a:rPr>
              <a:t>処理能力</a:t>
            </a:r>
            <a:endParaRPr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対障害性能</a:t>
            </a:r>
            <a:endParaRPr kumimoji="1"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セキュリティ</a:t>
            </a:r>
            <a:endParaRPr kumimoji="1" lang="ja-JP" altLang="en-US" sz="800" dirty="0">
              <a:solidFill>
                <a:srgbClr val="FFFFFF"/>
              </a:solidFill>
              <a:latin typeface="Meiryo" charset="-128"/>
              <a:ea typeface="Meiryo" charset="-128"/>
              <a:cs typeface="Meiryo" charset="-128"/>
            </a:endParaRPr>
          </a:p>
        </p:txBody>
      </p:sp>
      <p:sp>
        <p:nvSpPr>
          <p:cNvPr id="436" name="テキスト ボックス 435"/>
          <p:cNvSpPr txBox="1"/>
          <p:nvPr/>
        </p:nvSpPr>
        <p:spPr>
          <a:xfrm>
            <a:off x="2461083" y="3769477"/>
            <a:ext cx="4235455" cy="400110"/>
          </a:xfrm>
          <a:prstGeom prst="rect">
            <a:avLst/>
          </a:prstGeom>
          <a:noFill/>
        </p:spPr>
        <p:txBody>
          <a:bodyPr wrap="none" rtlCol="0">
            <a:spAutoFit/>
          </a:bodyPr>
          <a:lstStyle/>
          <a:p>
            <a:pPr algn="ctr"/>
            <a:r>
              <a:rPr lang="en-US" altLang="ja-JP" sz="2000" dirty="0" smtClean="0">
                <a:solidFill>
                  <a:schemeClr val="bg1"/>
                </a:solidFill>
                <a:latin typeface="Meiryo" charset="-128"/>
                <a:ea typeface="Meiryo" charset="-128"/>
                <a:cs typeface="Meiryo" charset="-128"/>
              </a:rPr>
              <a:t>SDI</a:t>
            </a:r>
            <a:r>
              <a:rPr lang="ja-JP" altLang="en-US" sz="2000" dirty="0" smtClean="0">
                <a:solidFill>
                  <a:schemeClr val="bg1"/>
                </a:solidFill>
                <a:latin typeface="Meiryo" charset="-128"/>
                <a:ea typeface="Meiryo" charset="-128"/>
                <a:cs typeface="Meiryo" charset="-128"/>
              </a:rPr>
              <a:t>を構築し運用するソフトウエア</a:t>
            </a:r>
            <a:endParaRPr kumimoji="1" lang="ja-JP" altLang="en-US" sz="2000" dirty="0">
              <a:solidFill>
                <a:schemeClr val="bg1"/>
              </a:solidFill>
              <a:latin typeface="Meiryo" charset="-128"/>
              <a:ea typeface="Meiryo" charset="-128"/>
              <a:cs typeface="Meiryo" charset="-128"/>
            </a:endParaRPr>
          </a:p>
        </p:txBody>
      </p:sp>
      <p:sp>
        <p:nvSpPr>
          <p:cNvPr id="7" name="上矢印 6"/>
          <p:cNvSpPr/>
          <p:nvPr/>
        </p:nvSpPr>
        <p:spPr>
          <a:xfrm>
            <a:off x="3330833" y="4135248"/>
            <a:ext cx="2464473" cy="616920"/>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6" name="テキスト ボックス 445"/>
          <p:cNvSpPr txBox="1"/>
          <p:nvPr/>
        </p:nvSpPr>
        <p:spPr>
          <a:xfrm>
            <a:off x="3781710" y="4330372"/>
            <a:ext cx="1620958" cy="469359"/>
          </a:xfrm>
          <a:prstGeom prst="rect">
            <a:avLst/>
          </a:prstGeom>
          <a:noFill/>
        </p:spPr>
        <p:txBody>
          <a:bodyPr wrap="none" rtlCol="0">
            <a:spAutoFit/>
          </a:bodyPr>
          <a:lstStyle/>
          <a:p>
            <a:pPr algn="ctr"/>
            <a:r>
              <a:rPr lang="ja-JP" altLang="en-US" sz="1400" b="1" dirty="0" smtClean="0">
                <a:solidFill>
                  <a:schemeClr val="bg1"/>
                </a:solidFill>
                <a:latin typeface="Meiryo" charset="-128"/>
                <a:ea typeface="Meiryo" charset="-128"/>
                <a:cs typeface="Meiryo" charset="-128"/>
              </a:rPr>
              <a:t>プロビジョニング</a:t>
            </a:r>
            <a:endParaRPr lang="en-US" altLang="ja-JP" sz="1400" b="1" dirty="0" smtClean="0">
              <a:solidFill>
                <a:schemeClr val="bg1"/>
              </a:solidFill>
              <a:latin typeface="Meiryo" charset="-128"/>
              <a:ea typeface="Meiryo" charset="-128"/>
              <a:cs typeface="Meiryo" charset="-128"/>
            </a:endParaRPr>
          </a:p>
          <a:p>
            <a:pPr algn="ctr"/>
            <a:r>
              <a:rPr kumimoji="1" lang="en-US" altLang="ja-JP" sz="1050" dirty="0" smtClean="0">
                <a:solidFill>
                  <a:schemeClr val="bg1"/>
                </a:solidFill>
                <a:latin typeface="Meiryo" charset="-128"/>
                <a:ea typeface="Meiryo" charset="-128"/>
                <a:cs typeface="Meiryo" charset="-128"/>
              </a:rPr>
              <a:t>Provisioning</a:t>
            </a:r>
            <a:endParaRPr kumimoji="1" lang="ja-JP" altLang="en-US" sz="1050" dirty="0">
              <a:solidFill>
                <a:schemeClr val="bg1"/>
              </a:solidFill>
              <a:latin typeface="Meiryo" charset="-128"/>
              <a:ea typeface="Meiryo" charset="-128"/>
              <a:cs typeface="Meiryo" charset="-128"/>
            </a:endParaRPr>
          </a:p>
        </p:txBody>
      </p:sp>
      <p:sp>
        <p:nvSpPr>
          <p:cNvPr id="452" name="テキスト ボックス 451"/>
          <p:cNvSpPr txBox="1"/>
          <p:nvPr/>
        </p:nvSpPr>
        <p:spPr>
          <a:xfrm>
            <a:off x="1065210" y="4865536"/>
            <a:ext cx="1338828" cy="246221"/>
          </a:xfrm>
          <a:prstGeom prst="rect">
            <a:avLst/>
          </a:prstGeom>
          <a:noFill/>
        </p:spPr>
        <p:txBody>
          <a:bodyPr wrap="none" rtlCol="0">
            <a:spAutoFit/>
          </a:bodyPr>
          <a:lstStyle/>
          <a:p>
            <a:pPr algn="ctr"/>
            <a:r>
              <a:rPr lang="ja-JP" altLang="en-US" sz="1000" smtClean="0">
                <a:solidFill>
                  <a:srgbClr val="009051"/>
                </a:solidFill>
                <a:latin typeface="Meiryo" charset="-128"/>
                <a:ea typeface="Meiryo" charset="-128"/>
                <a:cs typeface="Meiryo" charset="-128"/>
              </a:rPr>
              <a:t>ネットワーク仮想化</a:t>
            </a:r>
            <a:endParaRPr kumimoji="1" lang="ja-JP" altLang="en-US" sz="1000" dirty="0">
              <a:solidFill>
                <a:srgbClr val="009051"/>
              </a:solidFill>
              <a:latin typeface="Meiryo" charset="-128"/>
              <a:ea typeface="Meiryo" charset="-128"/>
              <a:cs typeface="Meiryo" charset="-128"/>
            </a:endParaRPr>
          </a:p>
        </p:txBody>
      </p:sp>
      <p:sp>
        <p:nvSpPr>
          <p:cNvPr id="453" name="テキスト ボックス 452"/>
          <p:cNvSpPr txBox="1"/>
          <p:nvPr/>
        </p:nvSpPr>
        <p:spPr>
          <a:xfrm>
            <a:off x="2130554" y="6020821"/>
            <a:ext cx="1082349" cy="246221"/>
          </a:xfrm>
          <a:prstGeom prst="rect">
            <a:avLst/>
          </a:prstGeom>
          <a:noFill/>
        </p:spPr>
        <p:txBody>
          <a:bodyPr wrap="none" rtlCol="0">
            <a:spAutoFit/>
          </a:bodyPr>
          <a:lstStyle/>
          <a:p>
            <a:pPr algn="ctr"/>
            <a:r>
              <a:rPr lang="ja-JP" altLang="en-US" sz="1000" smtClean="0">
                <a:solidFill>
                  <a:schemeClr val="tx2">
                    <a:lumMod val="50000"/>
                  </a:schemeClr>
                </a:solidFill>
                <a:latin typeface="Meiryo" charset="-128"/>
                <a:ea typeface="Meiryo" charset="-128"/>
                <a:cs typeface="Meiryo" charset="-128"/>
              </a:rPr>
              <a:t>サーバー仮想化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454" name="テキスト ボックス 453"/>
          <p:cNvSpPr txBox="1"/>
          <p:nvPr/>
        </p:nvSpPr>
        <p:spPr>
          <a:xfrm>
            <a:off x="5785778" y="6020820"/>
            <a:ext cx="1210589" cy="246221"/>
          </a:xfrm>
          <a:prstGeom prst="rect">
            <a:avLst/>
          </a:prstGeom>
          <a:noFill/>
        </p:spPr>
        <p:txBody>
          <a:bodyPr wrap="none" rtlCol="0">
            <a:spAutoFit/>
          </a:bodyPr>
          <a:lstStyle/>
          <a:p>
            <a:pPr algn="ctr"/>
            <a:r>
              <a:rPr lang="ja-JP" altLang="en-US" sz="1000" dirty="0" smtClean="0">
                <a:solidFill>
                  <a:schemeClr val="tx2">
                    <a:lumMod val="50000"/>
                  </a:schemeClr>
                </a:solidFill>
                <a:latin typeface="Meiryo" charset="-128"/>
                <a:ea typeface="Meiryo" charset="-128"/>
                <a:cs typeface="Meiryo" charset="-128"/>
              </a:rPr>
              <a:t>ストレージ仮想化</a:t>
            </a:r>
            <a:endParaRPr kumimoji="1" lang="ja-JP" altLang="en-US" sz="1000" dirty="0">
              <a:solidFill>
                <a:schemeClr val="tx2">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084255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bwMode="auto">
          <a:xfrm>
            <a:off x="2209800" y="3048000"/>
            <a:ext cx="67056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nvGrpSpPr>
          <p:cNvPr id="22" name="図形グループ 21"/>
          <p:cNvGrpSpPr/>
          <p:nvPr/>
        </p:nvGrpSpPr>
        <p:grpSpPr>
          <a:xfrm>
            <a:off x="228600" y="990600"/>
            <a:ext cx="8686800" cy="2667000"/>
            <a:chOff x="228600" y="990600"/>
            <a:chExt cx="8686800" cy="2667000"/>
          </a:xfrm>
        </p:grpSpPr>
        <p:grpSp>
          <p:nvGrpSpPr>
            <p:cNvPr id="20" name="図形グループ 19"/>
            <p:cNvGrpSpPr/>
            <p:nvPr/>
          </p:nvGrpSpPr>
          <p:grpSpPr>
            <a:xfrm>
              <a:off x="228600" y="990600"/>
              <a:ext cx="8686800" cy="2667000"/>
              <a:chOff x="228600" y="990600"/>
              <a:chExt cx="8686800" cy="2667000"/>
            </a:xfrm>
          </p:grpSpPr>
          <p:sp>
            <p:nvSpPr>
              <p:cNvPr id="14" name="角丸四角形 13"/>
              <p:cNvSpPr/>
              <p:nvPr/>
            </p:nvSpPr>
            <p:spPr bwMode="auto">
              <a:xfrm>
                <a:off x="2209800" y="990600"/>
                <a:ext cx="3352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91" name="角丸四角形 90"/>
              <p:cNvSpPr/>
              <p:nvPr/>
            </p:nvSpPr>
            <p:spPr bwMode="auto">
              <a:xfrm>
                <a:off x="685800" y="990600"/>
                <a:ext cx="1447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Meiryo" charset="-128"/>
                    <a:ea typeface="Meiryo" charset="-128"/>
                    <a:cs typeface="Meiryo" charset="-128"/>
                  </a:rPr>
                  <a:t>仮想マシン、ミドルウェア、アプリケーションの稼働状況を監視し、運用パターンに沿って設定を調整する</a:t>
                </a:r>
              </a:p>
            </p:txBody>
          </p:sp>
          <p:sp>
            <p:nvSpPr>
              <p:cNvPr id="1343"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8"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 name="テキスト ボックス 14"/>
              <p:cNvSpPr txBox="1"/>
              <p:nvPr/>
            </p:nvSpPr>
            <p:spPr>
              <a:xfrm>
                <a:off x="4436950" y="1809690"/>
                <a:ext cx="338554" cy="348813"/>
              </a:xfrm>
              <a:prstGeom prst="rect">
                <a:avLst/>
              </a:prstGeom>
              <a:noFill/>
            </p:spPr>
            <p:txBody>
              <a:bodyPr vert="eaVert" wrap="none" rtlCol="0">
                <a:spAutoFit/>
              </a:bodyPr>
              <a:lstStyle/>
              <a:p>
                <a:r>
                  <a:rPr kumimoji="1" lang="ja-JP" altLang="en-US" sz="1000" dirty="0" smtClean="0">
                    <a:solidFill>
                      <a:schemeClr val="bg1"/>
                    </a:solidFill>
                    <a:effectLst/>
                    <a:latin typeface="Meiryo" charset="-128"/>
                    <a:ea typeface="Meiryo" charset="-128"/>
                    <a:cs typeface="Meiryo" charset="-128"/>
                  </a:rPr>
                  <a:t>監視</a:t>
                </a:r>
                <a:endParaRPr kumimoji="1" lang="ja-JP" altLang="en-US" sz="1000" dirty="0">
                  <a:solidFill>
                    <a:schemeClr val="bg1"/>
                  </a:solidFill>
                  <a:effectLst/>
                  <a:latin typeface="Meiryo" charset="-128"/>
                  <a:ea typeface="Meiryo" charset="-128"/>
                  <a:cs typeface="Meiryo" charset="-128"/>
                </a:endParaRPr>
              </a:p>
            </p:txBody>
          </p:sp>
          <p:sp>
            <p:nvSpPr>
              <p:cNvPr id="73" name="テキスト ボックス 72"/>
              <p:cNvSpPr txBox="1"/>
              <p:nvPr/>
            </p:nvSpPr>
            <p:spPr>
              <a:xfrm>
                <a:off x="6543464" y="1815968"/>
                <a:ext cx="338554" cy="348813"/>
              </a:xfrm>
              <a:prstGeom prst="rect">
                <a:avLst/>
              </a:prstGeom>
              <a:noFill/>
            </p:spPr>
            <p:txBody>
              <a:bodyPr vert="eaVert" wrap="none" rtlCol="0">
                <a:spAutoFit/>
              </a:bodyPr>
              <a:lstStyle/>
              <a:p>
                <a:r>
                  <a:rPr kumimoji="1" lang="ja-JP" altLang="en-US" sz="1000" dirty="0" smtClean="0">
                    <a:solidFill>
                      <a:schemeClr val="bg1"/>
                    </a:solidFill>
                    <a:effectLst/>
                    <a:latin typeface="Meiryo" charset="-128"/>
                    <a:ea typeface="Meiryo" charset="-128"/>
                    <a:cs typeface="Meiryo" charset="-128"/>
                  </a:rPr>
                  <a:t>監視</a:t>
                </a:r>
                <a:endParaRPr kumimoji="1" lang="ja-JP" altLang="en-US" sz="1000" dirty="0">
                  <a:solidFill>
                    <a:schemeClr val="bg1"/>
                  </a:solidFill>
                  <a:effectLst/>
                  <a:latin typeface="Meiryo" charset="-128"/>
                  <a:ea typeface="Meiryo" charset="-128"/>
                  <a:cs typeface="Meiryo" charset="-128"/>
                </a:endParaRPr>
              </a:p>
            </p:txBody>
          </p:sp>
          <p:sp>
            <p:nvSpPr>
              <p:cNvPr id="5344" name="角丸四角形 5343"/>
              <p:cNvSpPr/>
              <p:nvPr/>
            </p:nvSpPr>
            <p:spPr bwMode="auto">
              <a:xfrm>
                <a:off x="2743200" y="1676400"/>
                <a:ext cx="1508128" cy="685800"/>
              </a:xfrm>
              <a:prstGeom prst="roundRect">
                <a:avLst>
                  <a:gd name="adj" fmla="val 0"/>
                </a:avLst>
              </a:prstGeom>
              <a:solidFill>
                <a:srgbClr val="0070C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コントローラー</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2306" name="角丸四角形 2305"/>
              <p:cNvSpPr/>
              <p:nvPr/>
            </p:nvSpPr>
            <p:spPr bwMode="auto">
              <a:xfrm>
                <a:off x="7010400" y="1676400"/>
                <a:ext cx="1524000" cy="685800"/>
              </a:xfrm>
              <a:prstGeom prst="roundRect">
                <a:avLst>
                  <a:gd name="adj" fmla="val 0"/>
                </a:avLst>
              </a:prstGeom>
              <a:solidFill>
                <a:srgbClr val="00B05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セルフ</a:t>
                </a:r>
                <a:r>
                  <a:rPr kumimoji="0" lang="en-US" altLang="ja-JP" sz="1200" b="0" i="0" u="none" strike="noStrike" cap="none" normalizeH="0" baseline="0" dirty="0" smtClean="0">
                    <a:ln>
                      <a:noFill/>
                    </a:ln>
                    <a:solidFill>
                      <a:schemeClr val="bg1"/>
                    </a:solidFill>
                    <a:effectLst/>
                    <a:latin typeface="Meiryo" charset="-128"/>
                    <a:ea typeface="Meiryo" charset="-128"/>
                    <a:cs typeface="Meiryo" charset="-128"/>
                  </a:rPr>
                  <a:t>･</a:t>
                </a: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サービス</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ポータル</a:t>
                </a:r>
              </a:p>
            </p:txBody>
          </p:sp>
          <p:sp>
            <p:nvSpPr>
              <p:cNvPr id="10" name="フローチャート: 書類 9"/>
              <p:cNvSpPr/>
              <p:nvPr/>
            </p:nvSpPr>
            <p:spPr bwMode="auto">
              <a:xfrm>
                <a:off x="2286000" y="19050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59" name="フローチャート: 書類 58"/>
              <p:cNvSpPr/>
              <p:nvPr/>
            </p:nvSpPr>
            <p:spPr bwMode="auto">
              <a:xfrm>
                <a:off x="2438400" y="17526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60" name="フローチャート: 書類 59"/>
              <p:cNvSpPr/>
              <p:nvPr/>
            </p:nvSpPr>
            <p:spPr bwMode="auto">
              <a:xfrm>
                <a:off x="2514600" y="20574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4038"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 name="角丸四角形 68"/>
              <p:cNvSpPr/>
              <p:nvPr/>
            </p:nvSpPr>
            <p:spPr bwMode="auto">
              <a:xfrm>
                <a:off x="4808536" y="2118628"/>
                <a:ext cx="1484319" cy="395972"/>
              </a:xfrm>
              <a:prstGeom prst="roundRect">
                <a:avLst>
                  <a:gd name="adj" fmla="val 0"/>
                </a:avLst>
              </a:prstGeom>
              <a:solidFill>
                <a:srgbClr val="FF6666"/>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仮想リソース</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70" name="角丸四角形 69"/>
              <p:cNvSpPr/>
              <p:nvPr/>
            </p:nvSpPr>
            <p:spPr bwMode="auto">
              <a:xfrm>
                <a:off x="4804568" y="1877474"/>
                <a:ext cx="1516064" cy="213628"/>
              </a:xfrm>
              <a:prstGeom prst="roundRect">
                <a:avLst>
                  <a:gd name="adj" fmla="val 0"/>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ミドルウェア</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71" name="角丸四角形 70"/>
              <p:cNvSpPr/>
              <p:nvPr/>
            </p:nvSpPr>
            <p:spPr bwMode="auto">
              <a:xfrm>
                <a:off x="4804568" y="1644184"/>
                <a:ext cx="1516064" cy="213628"/>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アプリケーション</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cxnSp>
            <p:nvCxnSpPr>
              <p:cNvPr id="17" name="直線矢印コネクタ 16"/>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直線矢印コネクタ 75"/>
              <p:cNvCxnSpPr>
                <a:stCxn id="2306" idx="2"/>
              </p:cNvCxnSpPr>
              <p:nvPr/>
            </p:nvCxnSpPr>
            <p:spPr bwMode="auto">
              <a:xfrm>
                <a:off x="7772400" y="2362200"/>
                <a:ext cx="9525" cy="12954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7" name="角丸四角形 66"/>
              <p:cNvSpPr/>
              <p:nvPr/>
            </p:nvSpPr>
            <p:spPr bwMode="auto">
              <a:xfrm>
                <a:off x="31242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68" name="角丸四角形 67"/>
              <p:cNvSpPr/>
              <p:nvPr/>
            </p:nvSpPr>
            <p:spPr bwMode="auto">
              <a:xfrm>
                <a:off x="73914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84" name="テキスト ボックス 83"/>
              <p:cNvSpPr txBox="1"/>
              <p:nvPr/>
            </p:nvSpPr>
            <p:spPr>
              <a:xfrm>
                <a:off x="7936880" y="1371600"/>
                <a:ext cx="954107" cy="276999"/>
              </a:xfrm>
              <a:prstGeom prst="rect">
                <a:avLst/>
              </a:prstGeom>
              <a:noFill/>
            </p:spPr>
            <p:txBody>
              <a:bodyPr wrap="none" rtlCol="0">
                <a:spAutoFit/>
              </a:bodyPr>
              <a:lstStyle/>
              <a:p>
                <a:pPr algn="ctr"/>
                <a:r>
                  <a:rPr kumimoji="1" lang="ja-JP" altLang="en-US" sz="1200" dirty="0" smtClean="0">
                    <a:solidFill>
                      <a:srgbClr val="0000FF"/>
                    </a:solidFill>
                    <a:latin typeface="Meiryo" charset="-128"/>
                    <a:ea typeface="Meiryo" charset="-128"/>
                    <a:cs typeface="Meiryo" charset="-128"/>
                  </a:rPr>
                  <a:t>運用管理者</a:t>
                </a:r>
                <a:endParaRPr kumimoji="1" lang="ja-JP" altLang="en-US" sz="1200" dirty="0">
                  <a:solidFill>
                    <a:srgbClr val="0000FF"/>
                  </a:solidFill>
                  <a:latin typeface="Meiryo" charset="-128"/>
                  <a:ea typeface="Meiryo" charset="-128"/>
                  <a:cs typeface="Meiryo" charset="-128"/>
                </a:endParaRPr>
              </a:p>
            </p:txBody>
          </p:sp>
        </p:grpSp>
        <p:sp>
          <p:nvSpPr>
            <p:cNvPr id="32" name="テキスト ボックス 31"/>
            <p:cNvSpPr txBox="1"/>
            <p:nvPr/>
          </p:nvSpPr>
          <p:spPr>
            <a:xfrm>
              <a:off x="2209055" y="1371600"/>
              <a:ext cx="1107997" cy="276999"/>
            </a:xfrm>
            <a:prstGeom prst="rect">
              <a:avLst/>
            </a:prstGeom>
            <a:noFill/>
          </p:spPr>
          <p:txBody>
            <a:bodyPr wrap="none" rtlCol="0">
              <a:spAutoFit/>
            </a:bodyPr>
            <a:lstStyle/>
            <a:p>
              <a:pPr algn="ctr"/>
              <a:r>
                <a:rPr kumimoji="1" lang="ja-JP" altLang="en-US" sz="1200" dirty="0" smtClean="0">
                  <a:solidFill>
                    <a:srgbClr val="0000FF"/>
                  </a:solidFill>
                  <a:latin typeface="Meiryo" charset="-128"/>
                  <a:ea typeface="Meiryo" charset="-128"/>
                  <a:cs typeface="Meiryo" charset="-128"/>
                </a:rPr>
                <a:t>運用パターン</a:t>
              </a:r>
              <a:endParaRPr kumimoji="1" lang="ja-JP" altLang="en-US" sz="1200" dirty="0">
                <a:solidFill>
                  <a:srgbClr val="0000FF"/>
                </a:solidFill>
                <a:latin typeface="Meiryo" charset="-128"/>
                <a:ea typeface="Meiryo" charset="-128"/>
                <a:cs typeface="Meiryo" charset="-128"/>
              </a:endParaRPr>
            </a:p>
          </p:txBody>
        </p:sp>
      </p:gr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Hiragino Kaku Gothic Pro W6" charset="-128"/>
                <a:ea typeface="Hiragino Kaku Gothic Pro W6" charset="-128"/>
                <a:cs typeface="Hiragino Kaku Gothic Pro W6" charset="-128"/>
              </a:rPr>
              <a:t>調達の自動化</a:t>
            </a:r>
            <a:endParaRPr lang="ja-JP" altLang="en-US" sz="2000" dirty="0">
              <a:solidFill>
                <a:srgbClr val="0000FF"/>
              </a:solidFill>
              <a:latin typeface="Hiragino Kaku Gothic Pro W6" charset="-128"/>
              <a:ea typeface="Hiragino Kaku Gothic Pro W6" charset="-128"/>
              <a:cs typeface="Hiragino Kaku Gothic Pro W6" charset="-128"/>
            </a:endParaRPr>
          </a:p>
        </p:txBody>
      </p:sp>
      <p:sp>
        <p:nvSpPr>
          <p:cNvPr id="92" name="角丸四角形 91"/>
          <p:cNvSpPr/>
          <p:nvPr/>
        </p:nvSpPr>
        <p:spPr bwMode="auto">
          <a:xfrm>
            <a:off x="685800" y="3048000"/>
            <a:ext cx="14478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0000FF"/>
                </a:solidFill>
                <a:effectLst/>
                <a:latin typeface="Meiryo" charset="-128"/>
                <a:ea typeface="Meiryo" charset="-128"/>
                <a:cs typeface="Meiryo" charset="-128"/>
              </a:rPr>
              <a:t>API</a:t>
            </a:r>
            <a:r>
              <a:rPr kumimoji="0" lang="ja-JP" altLang="en-US" sz="1200" b="0" i="0" u="none" strike="noStrike" cap="none" normalizeH="0" baseline="0" dirty="0" smtClean="0">
                <a:ln>
                  <a:noFill/>
                </a:ln>
                <a:solidFill>
                  <a:srgbClr val="0000FF"/>
                </a:solidFill>
                <a:effectLst/>
                <a:latin typeface="Meiryo" charset="-128"/>
                <a:ea typeface="Meiryo" charset="-128"/>
                <a:cs typeface="Meiryo" charset="-128"/>
              </a:rPr>
              <a:t>を介し、コントローラーやセルフポータルの操作に従って、プロビジョニングを行う</a:t>
            </a:r>
          </a:p>
        </p:txBody>
      </p:sp>
      <p:grpSp>
        <p:nvGrpSpPr>
          <p:cNvPr id="21" name="図形グループ 20"/>
          <p:cNvGrpSpPr/>
          <p:nvPr/>
        </p:nvGrpSpPr>
        <p:grpSpPr>
          <a:xfrm>
            <a:off x="5095647" y="836612"/>
            <a:ext cx="2209800" cy="763587"/>
            <a:chOff x="5105400" y="608012"/>
            <a:chExt cx="2209800" cy="763587"/>
          </a:xfrm>
        </p:grpSpPr>
        <p:sp>
          <p:nvSpPr>
            <p:cNvPr id="36" name="角丸四角形吹き出し 35"/>
            <p:cNvSpPr/>
            <p:nvPr/>
          </p:nvSpPr>
          <p:spPr bwMode="auto">
            <a:xfrm>
              <a:off x="5105400" y="608012"/>
              <a:ext cx="1822681" cy="763587"/>
            </a:xfrm>
            <a:prstGeom prst="wedgeRoundRectCallout">
              <a:avLst>
                <a:gd name="adj1" fmla="val -87566"/>
                <a:gd name="adj2" fmla="val 59300"/>
                <a:gd name="adj3" fmla="val 16667"/>
              </a:avLst>
            </a:prstGeom>
            <a:solidFill>
              <a:schemeClr val="accent5">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smtClean="0">
                  <a:ln>
                    <a:noFill/>
                  </a:ln>
                  <a:solidFill>
                    <a:schemeClr val="bg1"/>
                  </a:solidFill>
                  <a:effectLst/>
                  <a:latin typeface="Meiryo" charset="-128"/>
                  <a:ea typeface="Meiryo" charset="-128"/>
                  <a:cs typeface="Meiryo" charset="-128"/>
                </a:rPr>
                <a:t>ハード・ソフト構成の管理</a:t>
              </a:r>
              <a:endParaRPr kumimoji="0" lang="en-US" altLang="ja-JP" sz="600" b="0" i="0" u="none" strike="noStrike" cap="none" normalizeH="0" baseline="0" dirty="0" smtClean="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smtClean="0">
                  <a:ln>
                    <a:noFill/>
                  </a:ln>
                  <a:solidFill>
                    <a:schemeClr val="bg1"/>
                  </a:solidFill>
                  <a:effectLst/>
                  <a:latin typeface="Meiryo" charset="-128"/>
                  <a:ea typeface="Meiryo" charset="-128"/>
                  <a:cs typeface="Meiryo" charset="-128"/>
                </a:rPr>
                <a:t>システムの稼働監視</a:t>
              </a:r>
              <a:endParaRPr kumimoji="0" lang="en-US" altLang="ja-JP" sz="600" b="0" i="0" u="none" strike="noStrike" cap="none" normalizeH="0" baseline="0" dirty="0" smtClean="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smtClean="0">
                  <a:ln>
                    <a:noFill/>
                  </a:ln>
                  <a:solidFill>
                    <a:schemeClr val="bg1"/>
                  </a:solidFill>
                  <a:effectLst/>
                  <a:latin typeface="Meiryo" charset="-128"/>
                  <a:ea typeface="Meiryo" charset="-128"/>
                  <a:cs typeface="Meiryo" charset="-128"/>
                </a:rPr>
                <a:t>アラートから異常の兆候を検知</a:t>
              </a:r>
              <a:endParaRPr kumimoji="0" lang="en-US" altLang="ja-JP" sz="600" b="0" i="0" u="none" strike="noStrike" cap="none" normalizeH="0" baseline="0" dirty="0" smtClean="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smtClean="0">
                  <a:ln>
                    <a:noFill/>
                  </a:ln>
                  <a:solidFill>
                    <a:schemeClr val="bg1"/>
                  </a:solidFill>
                  <a:effectLst/>
                  <a:latin typeface="Meiryo" charset="-128"/>
                  <a:ea typeface="Meiryo" charset="-128"/>
                  <a:cs typeface="Meiryo" charset="-128"/>
                </a:rPr>
                <a:t>異常の原因を解析</a:t>
              </a:r>
              <a:endParaRPr kumimoji="0" lang="en-US" altLang="ja-JP" sz="600" b="0" i="0" u="none" strike="noStrike" cap="none" normalizeH="0" baseline="0" dirty="0" smtClean="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smtClean="0">
                  <a:solidFill>
                    <a:schemeClr val="bg1"/>
                  </a:solidFill>
                  <a:latin typeface="Meiryo" charset="-128"/>
                  <a:ea typeface="Meiryo" charset="-128"/>
                  <a:cs typeface="Meiryo" charset="-128"/>
                </a:rPr>
                <a:t>解決策の選定</a:t>
              </a:r>
              <a:endParaRPr lang="en-US" altLang="ja-JP" sz="600" dirty="0" smtClean="0">
                <a:solidFill>
                  <a:schemeClr val="bg1"/>
                </a:solidFill>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smtClean="0">
                  <a:solidFill>
                    <a:schemeClr val="bg1"/>
                  </a:solidFill>
                  <a:latin typeface="Meiryo" charset="-128"/>
                  <a:ea typeface="Meiryo" charset="-128"/>
                  <a:cs typeface="Meiryo" charset="-128"/>
                </a:rPr>
                <a:t>解決策適用による影響範囲を確認</a:t>
              </a:r>
              <a:endParaRPr lang="en-US" altLang="ja-JP" sz="600" dirty="0" smtClean="0">
                <a:solidFill>
                  <a:schemeClr val="bg1"/>
                </a:solidFill>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smtClean="0">
                  <a:solidFill>
                    <a:schemeClr val="bg1"/>
                  </a:solidFill>
                  <a:latin typeface="Meiryo" charset="-128"/>
                  <a:ea typeface="Meiryo" charset="-128"/>
                  <a:cs typeface="Meiryo" charset="-128"/>
                </a:rPr>
                <a:t>設定の変更やリソースの追加で対応</a:t>
              </a:r>
              <a:endParaRPr lang="en-US" altLang="ja-JP" sz="600" dirty="0" smtClean="0">
                <a:solidFill>
                  <a:schemeClr val="bg1"/>
                </a:solidFill>
                <a:latin typeface="Meiryo" charset="-128"/>
                <a:ea typeface="Meiryo" charset="-128"/>
                <a:cs typeface="Meiryo" charset="-128"/>
              </a:endParaRPr>
            </a:p>
          </p:txBody>
        </p:sp>
        <p:sp>
          <p:nvSpPr>
            <p:cNvPr id="97" name="フローチャート: 書類 96"/>
            <p:cNvSpPr/>
            <p:nvPr/>
          </p:nvSpPr>
          <p:spPr bwMode="auto">
            <a:xfrm>
              <a:off x="6629400" y="640780"/>
              <a:ext cx="685800" cy="4572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運用</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800" dirty="0" smtClean="0">
                  <a:solidFill>
                    <a:schemeClr val="bg1"/>
                  </a:solidFill>
                  <a:latin typeface="Meiryo" charset="-128"/>
                  <a:ea typeface="Meiryo" charset="-128"/>
                  <a:cs typeface="Meiryo" charset="-128"/>
                </a:rPr>
                <a:t>パターン</a:t>
              </a:r>
              <a:endParaRPr kumimoji="0" lang="ja-JP" altLang="en-US" sz="800" b="0" i="0" u="none" strike="noStrike" cap="none" normalizeH="0" baseline="0" dirty="0" smtClean="0">
                <a:ln>
                  <a:noFill/>
                </a:ln>
                <a:solidFill>
                  <a:schemeClr val="bg1"/>
                </a:solidFill>
                <a:effectLst/>
                <a:latin typeface="Meiryo" charset="-128"/>
                <a:ea typeface="Meiryo" charset="-128"/>
                <a:cs typeface="Meiryo" charset="-128"/>
              </a:endParaRPr>
            </a:p>
          </p:txBody>
        </p:sp>
      </p:gr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smtClean="0"/>
              <a:t>）</a:t>
            </a:r>
            <a:r>
              <a:rPr lang="en-US" altLang="ja-JP" dirty="0" smtClean="0"/>
              <a:t>/</a:t>
            </a:r>
            <a:r>
              <a:rPr lang="ja-JP" altLang="en-US" dirty="0" smtClean="0"/>
              <a:t>全体の仕組み</a:t>
            </a:r>
            <a:r>
              <a:rPr lang="en-US" altLang="ja-JP" dirty="0" smtClean="0"/>
              <a:t>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図形グループ 7"/>
          <p:cNvGrpSpPr/>
          <p:nvPr/>
        </p:nvGrpSpPr>
        <p:grpSpPr>
          <a:xfrm>
            <a:off x="4343400" y="2514600"/>
            <a:ext cx="2438400" cy="2286000"/>
            <a:chOff x="4343400" y="2514600"/>
            <a:chExt cx="2438400" cy="2286000"/>
          </a:xfrm>
          <a:effectLst>
            <a:outerShdw blurRad="50800" dist="76200" dir="2700000" algn="tl" rotWithShape="0">
              <a:prstClr val="black">
                <a:alpha val="40000"/>
              </a:prstClr>
            </a:outerShdw>
          </a:effectLst>
        </p:grpSpPr>
        <p:sp>
          <p:nvSpPr>
            <p:cNvPr id="30" name="上矢印 29"/>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1" name="テキスト ボックス 30"/>
            <p:cNvSpPr txBox="1"/>
            <p:nvPr/>
          </p:nvSpPr>
          <p:spPr>
            <a:xfrm>
              <a:off x="4724400" y="3048000"/>
              <a:ext cx="1620957" cy="307777"/>
            </a:xfrm>
            <a:prstGeom prst="rect">
              <a:avLst/>
            </a:prstGeom>
            <a:noFill/>
          </p:spPr>
          <p:txBody>
            <a:bodyPr wrap="none" rtlCol="0">
              <a:spAutoFit/>
            </a:bodyPr>
            <a:lstStyle/>
            <a:p>
              <a:pPr algn="ctr"/>
              <a:r>
                <a:rPr kumimoji="1" lang="ja-JP" altLang="en-US" sz="1400" dirty="0" smtClean="0">
                  <a:solidFill>
                    <a:srgbClr val="FFFFFF"/>
                  </a:solidFill>
                  <a:latin typeface="Meiryo" charset="-128"/>
                  <a:ea typeface="Meiryo" charset="-128"/>
                  <a:cs typeface="Meiryo" charset="-128"/>
                </a:rPr>
                <a:t>プロビジョニング</a:t>
              </a:r>
              <a:endParaRPr kumimoji="1" lang="ja-JP" altLang="en-US" sz="1400" dirty="0">
                <a:solidFill>
                  <a:srgbClr val="FFFFFF"/>
                </a:solidFill>
                <a:latin typeface="Meiryo" charset="-128"/>
                <a:ea typeface="Meiryo" charset="-128"/>
                <a:cs typeface="Meiryo" charset="-128"/>
              </a:endParaRPr>
            </a:p>
          </p:txBody>
        </p:sp>
      </p:grpSp>
      <p:sp>
        <p:nvSpPr>
          <p:cNvPr id="63" name="角丸四角形 62"/>
          <p:cNvSpPr/>
          <p:nvPr/>
        </p:nvSpPr>
        <p:spPr bwMode="auto">
          <a:xfrm>
            <a:off x="2209800" y="4800600"/>
            <a:ext cx="67056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nvGrpSpPr>
          <p:cNvPr id="11" name="図形グループ 10"/>
          <p:cNvGrpSpPr/>
          <p:nvPr/>
        </p:nvGrpSpPr>
        <p:grpSpPr>
          <a:xfrm>
            <a:off x="5116285" y="5501372"/>
            <a:ext cx="979715" cy="567186"/>
            <a:chOff x="2895600" y="4800600"/>
            <a:chExt cx="1499094" cy="762000"/>
          </a:xfrm>
        </p:grpSpPr>
        <p:pic>
          <p:nvPicPr>
            <p:cNvPr id="5338" name="図 533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5600" y="4800600"/>
              <a:ext cx="889494" cy="762000"/>
            </a:xfrm>
            <a:prstGeom prst="rect">
              <a:avLst/>
            </a:prstGeom>
          </p:spPr>
        </p:pic>
        <p:pic>
          <p:nvPicPr>
            <p:cNvPr id="5339" name="図 533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4800600"/>
              <a:ext cx="889494" cy="762000"/>
            </a:xfrm>
            <a:prstGeom prst="rect">
              <a:avLst/>
            </a:prstGeom>
          </p:spPr>
        </p:pic>
        <p:pic>
          <p:nvPicPr>
            <p:cNvPr id="5340" name="図 533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5200" y="4800600"/>
              <a:ext cx="889494" cy="762000"/>
            </a:xfrm>
            <a:prstGeom prst="rect">
              <a:avLst/>
            </a:prstGeom>
          </p:spPr>
        </p:pic>
      </p:grpSp>
      <p:pic>
        <p:nvPicPr>
          <p:cNvPr id="19" name="図 18"/>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4" name="図 3"/>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54" name="角丸四角形 53"/>
          <p:cNvSpPr/>
          <p:nvPr/>
        </p:nvSpPr>
        <p:spPr bwMode="auto">
          <a:xfrm>
            <a:off x="35052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55" name="角丸四角形 54"/>
          <p:cNvSpPr/>
          <p:nvPr/>
        </p:nvSpPr>
        <p:spPr bwMode="auto">
          <a:xfrm>
            <a:off x="49530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56" name="角丸四角形 55"/>
          <p:cNvSpPr/>
          <p:nvPr/>
        </p:nvSpPr>
        <p:spPr bwMode="auto">
          <a:xfrm>
            <a:off x="64008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Hiragino Kaku Gothic Pro W6" charset="-128"/>
                <a:ea typeface="Hiragino Kaku Gothic Pro W6" charset="-128"/>
                <a:cs typeface="Hiragino Kaku Gothic Pro W6" charset="-128"/>
              </a:rPr>
              <a:t>仮想化</a:t>
            </a:r>
            <a:endParaRPr lang="ja-JP" altLang="en-US" sz="2000" dirty="0">
              <a:solidFill>
                <a:schemeClr val="bg1"/>
              </a:solidFill>
              <a:latin typeface="Hiragino Kaku Gothic Pro W6" charset="-128"/>
              <a:ea typeface="Hiragino Kaku Gothic Pro W6" charset="-128"/>
              <a:cs typeface="Hiragino Kaku Gothic Pro W6" charset="-128"/>
            </a:endParaRPr>
          </a:p>
        </p:txBody>
      </p:sp>
      <p:sp>
        <p:nvSpPr>
          <p:cNvPr id="93" name="角丸四角形 92"/>
          <p:cNvSpPr/>
          <p:nvPr/>
        </p:nvSpPr>
        <p:spPr bwMode="auto">
          <a:xfrm>
            <a:off x="685800" y="4800600"/>
            <a:ext cx="14478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物理リソースを管理し、ソフトウェアによる定義に従って仮想リソースを提供する</a:t>
            </a:r>
          </a:p>
        </p:txBody>
      </p:sp>
      <p:sp>
        <p:nvSpPr>
          <p:cNvPr id="34" name="角丸四角形 33"/>
          <p:cNvSpPr/>
          <p:nvPr/>
        </p:nvSpPr>
        <p:spPr bwMode="auto">
          <a:xfrm>
            <a:off x="2743200" y="5334000"/>
            <a:ext cx="5638800" cy="990600"/>
          </a:xfrm>
          <a:prstGeom prst="roundRect">
            <a:avLst>
              <a:gd name="adj" fmla="val 0"/>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5" name="テキスト ボックス 34"/>
          <p:cNvSpPr txBox="1"/>
          <p:nvPr/>
        </p:nvSpPr>
        <p:spPr>
          <a:xfrm>
            <a:off x="2819400" y="5562600"/>
            <a:ext cx="800219" cy="461665"/>
          </a:xfrm>
          <a:prstGeom prst="rect">
            <a:avLst/>
          </a:prstGeom>
          <a:noFill/>
        </p:spPr>
        <p:txBody>
          <a:bodyPr wrap="none" rtlCol="0">
            <a:spAutoFit/>
          </a:bodyPr>
          <a:lstStyle/>
          <a:p>
            <a:pPr algn="r"/>
            <a:r>
              <a:rPr kumimoji="1" lang="ja-JP" altLang="en-US" sz="1200" dirty="0" smtClean="0">
                <a:solidFill>
                  <a:srgbClr val="FFFFFF"/>
                </a:solidFill>
                <a:latin typeface="Meiryo" charset="-128"/>
                <a:ea typeface="Meiryo" charset="-128"/>
                <a:cs typeface="Meiryo" charset="-128"/>
              </a:rPr>
              <a:t>リソース</a:t>
            </a:r>
            <a:endParaRPr kumimoji="1" lang="en-US" altLang="ja-JP" sz="1200" dirty="0" smtClean="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プール</a:t>
            </a:r>
            <a:endParaRPr kumimoji="1" lang="ja-JP" altLang="en-US" sz="1200" dirty="0">
              <a:solidFill>
                <a:srgbClr val="FFFFFF"/>
              </a:solidFill>
              <a:latin typeface="Meiryo" charset="-128"/>
              <a:ea typeface="Meiryo" charset="-128"/>
              <a:cs typeface="Meiryo" charset="-128"/>
            </a:endParaRPr>
          </a:p>
        </p:txBody>
      </p:sp>
      <p:grpSp>
        <p:nvGrpSpPr>
          <p:cNvPr id="9" name="図形グループ 8"/>
          <p:cNvGrpSpPr/>
          <p:nvPr/>
        </p:nvGrpSpPr>
        <p:grpSpPr>
          <a:xfrm>
            <a:off x="2743200" y="3657600"/>
            <a:ext cx="5638800" cy="1295400"/>
            <a:chOff x="2743200" y="3657600"/>
            <a:chExt cx="5638800" cy="1295400"/>
          </a:xfrm>
        </p:grpSpPr>
        <p:sp>
          <p:nvSpPr>
            <p:cNvPr id="5" name="角丸四角形 4"/>
            <p:cNvSpPr/>
            <p:nvPr/>
          </p:nvSpPr>
          <p:spPr bwMode="auto">
            <a:xfrm>
              <a:off x="2743200" y="3657600"/>
              <a:ext cx="5638800" cy="5334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7" name="正方形/長方形 6"/>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latin typeface="Meiryo" charset="-128"/>
                  <a:ea typeface="Meiryo" charset="-128"/>
                  <a:cs typeface="Meiryo" charset="-128"/>
                </a:rPr>
                <a:t>オーケストレーター</a:t>
              </a:r>
            </a:p>
          </p:txBody>
        </p:sp>
        <p:cxnSp>
          <p:nvCxnSpPr>
            <p:cNvPr id="77" name="直線矢印コネクタ 76"/>
            <p:cNvCxnSpPr>
              <a:endCxn id="54" idx="0"/>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9" name="直線矢印コネクタ 78"/>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0" name="直線矢印コネクタ 79"/>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4" name="角丸四角形 63"/>
            <p:cNvSpPr/>
            <p:nvPr/>
          </p:nvSpPr>
          <p:spPr bwMode="auto">
            <a:xfrm>
              <a:off x="37338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65" name="角丸四角形 64"/>
            <p:cNvSpPr/>
            <p:nvPr/>
          </p:nvSpPr>
          <p:spPr bwMode="auto">
            <a:xfrm>
              <a:off x="51816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66" name="角丸四角形 65"/>
            <p:cNvSpPr/>
            <p:nvPr/>
          </p:nvSpPr>
          <p:spPr bwMode="auto">
            <a:xfrm>
              <a:off x="66294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grpSp>
      <p:sp>
        <p:nvSpPr>
          <p:cNvPr id="28" name="角丸四角形 27"/>
          <p:cNvSpPr/>
          <p:nvPr/>
        </p:nvSpPr>
        <p:spPr bwMode="auto">
          <a:xfrm>
            <a:off x="3001964" y="3505200"/>
            <a:ext cx="4618036" cy="304800"/>
          </a:xfrm>
          <a:prstGeom prst="roundRect">
            <a:avLst>
              <a:gd name="adj" fmla="val 0"/>
            </a:avLst>
          </a:prstGeom>
          <a:solidFill>
            <a:schemeClr val="accent2"/>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Meiryo" charset="-128"/>
                <a:ea typeface="Meiryo" charset="-128"/>
                <a:cs typeface="Meiryo" charset="-128"/>
              </a:rPr>
              <a:t>API</a:t>
            </a:r>
            <a:endParaRPr kumimoji="0" lang="ja-JP" altLang="en-US" sz="1600" b="0" i="0" u="none" strike="noStrike" cap="none" normalizeH="0" baseline="0" dirty="0" smtClean="0">
              <a:ln>
                <a:noFill/>
              </a:ln>
              <a:solidFill>
                <a:schemeClr val="bg1"/>
              </a:solidFill>
              <a:effectLst/>
              <a:latin typeface="Meiryo" charset="-128"/>
              <a:ea typeface="Meiryo" charset="-128"/>
              <a:cs typeface="Meiryo" charset="-128"/>
            </a:endParaRPr>
          </a:p>
        </p:txBody>
      </p:sp>
    </p:spTree>
    <p:extLst>
      <p:ext uri="{BB962C8B-B14F-4D97-AF65-F5344CB8AC3E}">
        <p14:creationId xmlns:p14="http://schemas.microsoft.com/office/powerpoint/2010/main" val="61058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ppt_w</p:attrName>
                                        </p:attrNameLst>
                                      </p:cBhvr>
                                      <p:tavLst>
                                        <p:tav tm="0">
                                          <p:val>
                                            <p:fltVal val="0"/>
                                          </p:val>
                                        </p:tav>
                                        <p:tav tm="100000">
                                          <p:val>
                                            <p:strVal val="#ppt_w"/>
                                          </p:val>
                                        </p:tav>
                                      </p:tavLst>
                                    </p:anim>
                                    <p:anim calcmode="lin" valueType="num">
                                      <p:cBhvr>
                                        <p:cTn id="18" dur="500" fill="hold"/>
                                        <p:tgtEl>
                                          <p:spTgt spid="92"/>
                                        </p:tgtEl>
                                        <p:attrNameLst>
                                          <p:attrName>ppt_h</p:attrName>
                                        </p:attrNameLst>
                                      </p:cBhvr>
                                      <p:tavLst>
                                        <p:tav tm="0">
                                          <p:val>
                                            <p:fltVal val="0"/>
                                          </p:val>
                                        </p:tav>
                                        <p:tav tm="100000">
                                          <p:val>
                                            <p:strVal val="#ppt_h"/>
                                          </p:val>
                                        </p:tav>
                                      </p:tavLst>
                                    </p:anim>
                                    <p:animEffect transition="in" filter="fade">
                                      <p:cBhvr>
                                        <p:cTn id="19" dur="500"/>
                                        <p:tgtEl>
                                          <p:spTgt spid="9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92"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角丸四角形 153"/>
          <p:cNvSpPr/>
          <p:nvPr/>
        </p:nvSpPr>
        <p:spPr bwMode="auto">
          <a:xfrm>
            <a:off x="2209800" y="3048000"/>
            <a:ext cx="67056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5" name="角丸四角形 154"/>
          <p:cNvSpPr/>
          <p:nvPr/>
        </p:nvSpPr>
        <p:spPr bwMode="auto">
          <a:xfrm>
            <a:off x="2209800" y="990600"/>
            <a:ext cx="3352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6"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7"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8" name="テキスト ボックス 157"/>
          <p:cNvSpPr txBox="1"/>
          <p:nvPr/>
        </p:nvSpPr>
        <p:spPr>
          <a:xfrm>
            <a:off x="4436950" y="1809690"/>
            <a:ext cx="338554" cy="348813"/>
          </a:xfrm>
          <a:prstGeom prst="rect">
            <a:avLst/>
          </a:prstGeom>
          <a:noFill/>
        </p:spPr>
        <p:txBody>
          <a:bodyPr vert="eaVert" wrap="none" rtlCol="0">
            <a:spAutoFit/>
          </a:bodyPr>
          <a:lstStyle/>
          <a:p>
            <a:r>
              <a:rPr kumimoji="1" lang="ja-JP" altLang="en-US" sz="1000" dirty="0" smtClean="0">
                <a:solidFill>
                  <a:schemeClr val="bg1"/>
                </a:solidFill>
                <a:effectLst/>
                <a:latin typeface="Meiryo" charset="-128"/>
                <a:ea typeface="Meiryo" charset="-128"/>
                <a:cs typeface="Meiryo" charset="-128"/>
              </a:rPr>
              <a:t>監視</a:t>
            </a:r>
            <a:endParaRPr kumimoji="1" lang="ja-JP" altLang="en-US" sz="1000" dirty="0">
              <a:solidFill>
                <a:schemeClr val="bg1"/>
              </a:solidFill>
              <a:effectLst/>
              <a:latin typeface="Meiryo" charset="-128"/>
              <a:ea typeface="Meiryo" charset="-128"/>
              <a:cs typeface="Meiryo" charset="-128"/>
            </a:endParaRPr>
          </a:p>
        </p:txBody>
      </p:sp>
      <p:sp>
        <p:nvSpPr>
          <p:cNvPr id="159" name="テキスト ボックス 158"/>
          <p:cNvSpPr txBox="1"/>
          <p:nvPr/>
        </p:nvSpPr>
        <p:spPr>
          <a:xfrm>
            <a:off x="6543464" y="1815968"/>
            <a:ext cx="338554" cy="348813"/>
          </a:xfrm>
          <a:prstGeom prst="rect">
            <a:avLst/>
          </a:prstGeom>
          <a:noFill/>
        </p:spPr>
        <p:txBody>
          <a:bodyPr vert="eaVert" wrap="none" rtlCol="0">
            <a:spAutoFit/>
          </a:bodyPr>
          <a:lstStyle/>
          <a:p>
            <a:r>
              <a:rPr kumimoji="1" lang="ja-JP" altLang="en-US" sz="1000" dirty="0" smtClean="0">
                <a:solidFill>
                  <a:schemeClr val="bg1"/>
                </a:solidFill>
                <a:effectLst/>
                <a:latin typeface="Meiryo" charset="-128"/>
                <a:ea typeface="Meiryo" charset="-128"/>
                <a:cs typeface="Meiryo" charset="-128"/>
              </a:rPr>
              <a:t>監視</a:t>
            </a:r>
            <a:endParaRPr kumimoji="1" lang="ja-JP" altLang="en-US" sz="1000" dirty="0">
              <a:solidFill>
                <a:schemeClr val="bg1"/>
              </a:solidFill>
              <a:effectLst/>
              <a:latin typeface="Meiryo" charset="-128"/>
              <a:ea typeface="Meiryo" charset="-128"/>
              <a:cs typeface="Meiryo" charset="-128"/>
            </a:endParaRPr>
          </a:p>
        </p:txBody>
      </p:sp>
      <p:sp>
        <p:nvSpPr>
          <p:cNvPr id="160" name="角丸四角形 159"/>
          <p:cNvSpPr/>
          <p:nvPr/>
        </p:nvSpPr>
        <p:spPr bwMode="auto">
          <a:xfrm>
            <a:off x="2743200" y="1676400"/>
            <a:ext cx="1508128" cy="685800"/>
          </a:xfrm>
          <a:prstGeom prst="roundRect">
            <a:avLst>
              <a:gd name="adj" fmla="val 0"/>
            </a:avLst>
          </a:prstGeom>
          <a:solidFill>
            <a:srgbClr val="0070C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コントローラー</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1" name="角丸四角形 160"/>
          <p:cNvSpPr/>
          <p:nvPr/>
        </p:nvSpPr>
        <p:spPr bwMode="auto">
          <a:xfrm>
            <a:off x="7010400" y="1676400"/>
            <a:ext cx="1524000" cy="685800"/>
          </a:xfrm>
          <a:prstGeom prst="roundRect">
            <a:avLst>
              <a:gd name="adj" fmla="val 0"/>
            </a:avLst>
          </a:prstGeom>
          <a:solidFill>
            <a:srgbClr val="00B05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セルフ</a:t>
            </a:r>
            <a:r>
              <a:rPr kumimoji="0" lang="en-US" altLang="ja-JP" sz="1200" b="0" i="0" u="none" strike="noStrike" cap="none" normalizeH="0" baseline="0" dirty="0" smtClean="0">
                <a:ln>
                  <a:noFill/>
                </a:ln>
                <a:solidFill>
                  <a:schemeClr val="bg1"/>
                </a:solidFill>
                <a:effectLst/>
                <a:latin typeface="Meiryo" charset="-128"/>
                <a:ea typeface="Meiryo" charset="-128"/>
                <a:cs typeface="Meiryo" charset="-128"/>
              </a:rPr>
              <a:t>･</a:t>
            </a: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サービス</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ポータル</a:t>
            </a:r>
          </a:p>
        </p:txBody>
      </p:sp>
      <p:sp>
        <p:nvSpPr>
          <p:cNvPr id="162" name="フローチャート: 書類 161"/>
          <p:cNvSpPr/>
          <p:nvPr/>
        </p:nvSpPr>
        <p:spPr bwMode="auto">
          <a:xfrm>
            <a:off x="2286000" y="19050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63" name="フローチャート: 書類 162"/>
          <p:cNvSpPr/>
          <p:nvPr/>
        </p:nvSpPr>
        <p:spPr bwMode="auto">
          <a:xfrm>
            <a:off x="2438400" y="17526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64" name="フローチャート: 書類 163"/>
          <p:cNvSpPr/>
          <p:nvPr/>
        </p:nvSpPr>
        <p:spPr bwMode="auto">
          <a:xfrm>
            <a:off x="2514600" y="20574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165"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 name="角丸四角形 165"/>
          <p:cNvSpPr/>
          <p:nvPr/>
        </p:nvSpPr>
        <p:spPr bwMode="auto">
          <a:xfrm>
            <a:off x="4800601" y="1815969"/>
            <a:ext cx="1520031" cy="698632"/>
          </a:xfrm>
          <a:prstGeom prst="roundRect">
            <a:avLst>
              <a:gd name="adj" fmla="val 0"/>
            </a:avLst>
          </a:prstGeom>
          <a:solidFill>
            <a:srgbClr val="FF6666"/>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仮想リソース</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7" name="角丸四角形 166"/>
          <p:cNvSpPr/>
          <p:nvPr/>
        </p:nvSpPr>
        <p:spPr bwMode="auto">
          <a:xfrm>
            <a:off x="4804568" y="1554613"/>
            <a:ext cx="1516064" cy="213628"/>
          </a:xfrm>
          <a:prstGeom prst="roundRect">
            <a:avLst>
              <a:gd name="adj" fmla="val 0"/>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ミドルウェア</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8" name="角丸四角形 167"/>
          <p:cNvSpPr/>
          <p:nvPr/>
        </p:nvSpPr>
        <p:spPr bwMode="auto">
          <a:xfrm>
            <a:off x="4804568" y="1305682"/>
            <a:ext cx="1516064" cy="213628"/>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アプリケーション</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cxnSp>
        <p:nvCxnSpPr>
          <p:cNvPr id="169" name="直線矢印コネクタ 168"/>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0" name="直線矢印コネクタ 169"/>
          <p:cNvCxnSpPr/>
          <p:nvPr/>
        </p:nvCxnSpPr>
        <p:spPr bwMode="auto">
          <a:xfrm>
            <a:off x="7772400" y="2362200"/>
            <a:ext cx="9525" cy="12954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1" name="角丸四角形 170"/>
          <p:cNvSpPr/>
          <p:nvPr/>
        </p:nvSpPr>
        <p:spPr bwMode="auto">
          <a:xfrm>
            <a:off x="31242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72" name="角丸四角形 171"/>
          <p:cNvSpPr/>
          <p:nvPr/>
        </p:nvSpPr>
        <p:spPr bwMode="auto">
          <a:xfrm>
            <a:off x="73914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73" name="テキスト ボックス 172"/>
          <p:cNvSpPr txBox="1"/>
          <p:nvPr/>
        </p:nvSpPr>
        <p:spPr>
          <a:xfrm>
            <a:off x="7936880" y="1371600"/>
            <a:ext cx="954107" cy="276999"/>
          </a:xfrm>
          <a:prstGeom prst="rect">
            <a:avLst/>
          </a:prstGeom>
          <a:noFill/>
        </p:spPr>
        <p:txBody>
          <a:bodyPr wrap="none" rtlCol="0">
            <a:spAutoFit/>
          </a:bodyPr>
          <a:lstStyle/>
          <a:p>
            <a:pPr algn="ctr"/>
            <a:r>
              <a:rPr kumimoji="1" lang="ja-JP" altLang="en-US" sz="1200" dirty="0" smtClean="0">
                <a:solidFill>
                  <a:srgbClr val="0000FF"/>
                </a:solidFill>
                <a:latin typeface="Meiryo" charset="-128"/>
                <a:ea typeface="Meiryo" charset="-128"/>
                <a:cs typeface="Meiryo" charset="-128"/>
              </a:rPr>
              <a:t>運用管理者</a:t>
            </a:r>
            <a:endParaRPr kumimoji="1" lang="ja-JP" altLang="en-US" sz="1200" dirty="0">
              <a:solidFill>
                <a:srgbClr val="0000FF"/>
              </a:solidFill>
              <a:latin typeface="Meiryo" charset="-128"/>
              <a:ea typeface="Meiryo" charset="-128"/>
              <a:cs typeface="Meiryo" charset="-128"/>
            </a:endParaRPr>
          </a:p>
        </p:txBody>
      </p:sp>
      <p:sp>
        <p:nvSpPr>
          <p:cNvPr id="174" name="テキスト ボックス 173"/>
          <p:cNvSpPr txBox="1"/>
          <p:nvPr/>
        </p:nvSpPr>
        <p:spPr>
          <a:xfrm>
            <a:off x="2209055" y="1371600"/>
            <a:ext cx="1107997" cy="276999"/>
          </a:xfrm>
          <a:prstGeom prst="rect">
            <a:avLst/>
          </a:prstGeom>
          <a:noFill/>
        </p:spPr>
        <p:txBody>
          <a:bodyPr wrap="none" rtlCol="0">
            <a:spAutoFit/>
          </a:bodyPr>
          <a:lstStyle/>
          <a:p>
            <a:pPr algn="ctr"/>
            <a:r>
              <a:rPr kumimoji="1" lang="ja-JP" altLang="en-US" sz="1200" dirty="0" smtClean="0">
                <a:solidFill>
                  <a:srgbClr val="0000FF"/>
                </a:solidFill>
                <a:latin typeface="Meiryo" charset="-128"/>
                <a:ea typeface="Meiryo" charset="-128"/>
                <a:cs typeface="Meiryo" charset="-128"/>
              </a:rPr>
              <a:t>運用パターン</a:t>
            </a:r>
            <a:endParaRPr kumimoji="1" lang="ja-JP" altLang="en-US" sz="1200" dirty="0">
              <a:solidFill>
                <a:srgbClr val="0000FF"/>
              </a:solidFill>
              <a:latin typeface="Meiryo" charset="-128"/>
              <a:ea typeface="Meiryo" charset="-128"/>
              <a:cs typeface="Meiryo" charset="-128"/>
            </a:endParaRPr>
          </a:p>
        </p:txBody>
      </p:sp>
      <p:sp>
        <p:nvSpPr>
          <p:cNvPr id="175" name="上矢印 174"/>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76" name="テキスト ボックス 175"/>
          <p:cNvSpPr txBox="1"/>
          <p:nvPr/>
        </p:nvSpPr>
        <p:spPr>
          <a:xfrm>
            <a:off x="4724400" y="3048000"/>
            <a:ext cx="1620957" cy="307777"/>
          </a:xfrm>
          <a:prstGeom prst="rect">
            <a:avLst/>
          </a:prstGeom>
          <a:noFill/>
        </p:spPr>
        <p:txBody>
          <a:bodyPr wrap="none" rtlCol="0">
            <a:spAutoFit/>
          </a:bodyPr>
          <a:lstStyle/>
          <a:p>
            <a:pPr algn="ctr"/>
            <a:r>
              <a:rPr kumimoji="1" lang="ja-JP" altLang="en-US" sz="1400" dirty="0" smtClean="0">
                <a:solidFill>
                  <a:srgbClr val="FFFFFF"/>
                </a:solidFill>
                <a:latin typeface="Meiryo" charset="-128"/>
                <a:ea typeface="Meiryo" charset="-128"/>
                <a:cs typeface="Meiryo" charset="-128"/>
              </a:rPr>
              <a:t>プロビジョニング</a:t>
            </a:r>
            <a:endParaRPr kumimoji="1" lang="ja-JP" altLang="en-US" sz="1400" dirty="0">
              <a:solidFill>
                <a:srgbClr val="FFFFFF"/>
              </a:solidFill>
              <a:latin typeface="Meiryo" charset="-128"/>
              <a:ea typeface="Meiryo" charset="-128"/>
              <a:cs typeface="Meiryo" charset="-128"/>
            </a:endParaRPr>
          </a:p>
        </p:txBody>
      </p:sp>
      <p:sp>
        <p:nvSpPr>
          <p:cNvPr id="177" name="角丸四角形 176"/>
          <p:cNvSpPr/>
          <p:nvPr/>
        </p:nvSpPr>
        <p:spPr bwMode="auto">
          <a:xfrm>
            <a:off x="2209800" y="4800600"/>
            <a:ext cx="67056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178" name="図 17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6285" y="5501372"/>
            <a:ext cx="581318" cy="567186"/>
          </a:xfrm>
          <a:prstGeom prst="rect">
            <a:avLst/>
          </a:prstGeom>
        </p:spPr>
      </p:pic>
      <p:pic>
        <p:nvPicPr>
          <p:cNvPr id="179" name="図 17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15483" y="5501372"/>
            <a:ext cx="581318" cy="567186"/>
          </a:xfrm>
          <a:prstGeom prst="rect">
            <a:avLst/>
          </a:prstGeom>
        </p:spPr>
      </p:pic>
      <p:pic>
        <p:nvPicPr>
          <p:cNvPr id="180" name="図 17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4682" y="5501372"/>
            <a:ext cx="581318" cy="567186"/>
          </a:xfrm>
          <a:prstGeom prst="rect">
            <a:avLst/>
          </a:prstGeom>
        </p:spPr>
      </p:pic>
      <p:pic>
        <p:nvPicPr>
          <p:cNvPr id="181" name="図 180"/>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182" name="図 181"/>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183" name="角丸四角形 182"/>
          <p:cNvSpPr/>
          <p:nvPr/>
        </p:nvSpPr>
        <p:spPr bwMode="auto">
          <a:xfrm>
            <a:off x="35052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84" name="角丸四角形 183"/>
          <p:cNvSpPr/>
          <p:nvPr/>
        </p:nvSpPr>
        <p:spPr bwMode="auto">
          <a:xfrm>
            <a:off x="49530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85" name="角丸四角形 184"/>
          <p:cNvSpPr/>
          <p:nvPr/>
        </p:nvSpPr>
        <p:spPr bwMode="auto">
          <a:xfrm>
            <a:off x="64008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86" name="角丸四角形 185"/>
          <p:cNvSpPr/>
          <p:nvPr/>
        </p:nvSpPr>
        <p:spPr bwMode="auto">
          <a:xfrm>
            <a:off x="2743200" y="5334000"/>
            <a:ext cx="5638800" cy="990600"/>
          </a:xfrm>
          <a:prstGeom prst="roundRect">
            <a:avLst>
              <a:gd name="adj" fmla="val 0"/>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87" name="テキスト ボックス 186"/>
          <p:cNvSpPr txBox="1"/>
          <p:nvPr/>
        </p:nvSpPr>
        <p:spPr>
          <a:xfrm>
            <a:off x="2819400" y="5562600"/>
            <a:ext cx="800219" cy="461665"/>
          </a:xfrm>
          <a:prstGeom prst="rect">
            <a:avLst/>
          </a:prstGeom>
          <a:noFill/>
        </p:spPr>
        <p:txBody>
          <a:bodyPr wrap="none" rtlCol="0">
            <a:spAutoFit/>
          </a:bodyPr>
          <a:lstStyle/>
          <a:p>
            <a:pPr algn="r"/>
            <a:r>
              <a:rPr kumimoji="1" lang="ja-JP" altLang="en-US" sz="1200" dirty="0" smtClean="0">
                <a:solidFill>
                  <a:srgbClr val="FFFFFF"/>
                </a:solidFill>
                <a:latin typeface="Meiryo" charset="-128"/>
                <a:ea typeface="Meiryo" charset="-128"/>
                <a:cs typeface="Meiryo" charset="-128"/>
              </a:rPr>
              <a:t>リソース</a:t>
            </a:r>
            <a:endParaRPr kumimoji="1" lang="en-US" altLang="ja-JP" sz="1200" dirty="0" smtClean="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プール</a:t>
            </a:r>
            <a:endParaRPr kumimoji="1" lang="ja-JP" altLang="en-US" sz="1200" dirty="0">
              <a:solidFill>
                <a:srgbClr val="FFFFFF"/>
              </a:solidFill>
              <a:latin typeface="Meiryo" charset="-128"/>
              <a:ea typeface="Meiryo" charset="-128"/>
              <a:cs typeface="Meiryo" charset="-128"/>
            </a:endParaRPr>
          </a:p>
        </p:txBody>
      </p:sp>
      <p:sp>
        <p:nvSpPr>
          <p:cNvPr id="188" name="角丸四角形 187"/>
          <p:cNvSpPr/>
          <p:nvPr/>
        </p:nvSpPr>
        <p:spPr bwMode="auto">
          <a:xfrm>
            <a:off x="2743200" y="3657600"/>
            <a:ext cx="5638800" cy="5334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89" name="正方形/長方形 188"/>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latin typeface="Meiryo" charset="-128"/>
                <a:ea typeface="Meiryo" charset="-128"/>
                <a:cs typeface="Meiryo" charset="-128"/>
              </a:rPr>
              <a:t>オーケストレーター</a:t>
            </a:r>
          </a:p>
        </p:txBody>
      </p:sp>
      <p:cxnSp>
        <p:nvCxnSpPr>
          <p:cNvPr id="190" name="直線矢印コネクタ 189"/>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1" name="直線矢印コネクタ 190"/>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2" name="直線矢印コネクタ 191"/>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3" name="角丸四角形 192"/>
          <p:cNvSpPr/>
          <p:nvPr/>
        </p:nvSpPr>
        <p:spPr bwMode="auto">
          <a:xfrm>
            <a:off x="37338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94" name="角丸四角形 193"/>
          <p:cNvSpPr/>
          <p:nvPr/>
        </p:nvSpPr>
        <p:spPr bwMode="auto">
          <a:xfrm>
            <a:off x="51816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95" name="角丸四角形 194"/>
          <p:cNvSpPr/>
          <p:nvPr/>
        </p:nvSpPr>
        <p:spPr bwMode="auto">
          <a:xfrm>
            <a:off x="66294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96" name="角丸四角形 195"/>
          <p:cNvSpPr/>
          <p:nvPr/>
        </p:nvSpPr>
        <p:spPr bwMode="auto">
          <a:xfrm>
            <a:off x="3001964" y="3505200"/>
            <a:ext cx="4618036" cy="304800"/>
          </a:xfrm>
          <a:prstGeom prst="roundRect">
            <a:avLst>
              <a:gd name="adj" fmla="val 0"/>
            </a:avLst>
          </a:prstGeom>
          <a:solidFill>
            <a:schemeClr val="accent2"/>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Meiryo" charset="-128"/>
                <a:ea typeface="Meiryo" charset="-128"/>
                <a:cs typeface="Meiryo" charset="-128"/>
              </a:rPr>
              <a:t>API</a:t>
            </a:r>
            <a:endParaRPr kumimoji="0" lang="ja-JP" altLang="en-US" sz="16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Hiragino Kaku Gothic Pro W6" charset="-128"/>
                <a:ea typeface="Hiragino Kaku Gothic Pro W6" charset="-128"/>
                <a:cs typeface="Hiragino Kaku Gothic Pro W6" charset="-128"/>
              </a:rPr>
              <a:t>調達の自動化</a:t>
            </a:r>
            <a:endParaRPr lang="ja-JP" altLang="en-US" sz="2000" dirty="0">
              <a:solidFill>
                <a:srgbClr val="0000FF"/>
              </a:solidFill>
              <a:latin typeface="Hiragino Kaku Gothic Pro W6" charset="-128"/>
              <a:ea typeface="Hiragino Kaku Gothic Pro W6" charset="-128"/>
              <a:cs typeface="Hiragino Kaku Gothic Pro W6" charset="-128"/>
            </a:endParaRPr>
          </a:p>
        </p:txBody>
      </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smtClean="0"/>
              <a:t>）</a:t>
            </a:r>
            <a:r>
              <a:rPr lang="en-US" altLang="ja-JP" dirty="0" smtClean="0"/>
              <a:t>/SDI</a:t>
            </a:r>
            <a:r>
              <a:rPr lang="ja-JP" altLang="en-US" dirty="0" smtClean="0"/>
              <a:t>と</a:t>
            </a:r>
            <a:r>
              <a:rPr lang="en-US" altLang="ja-JP" dirty="0" smtClean="0"/>
              <a:t>IaaS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Hiragino Kaku Gothic Pro W6" charset="-128"/>
                <a:ea typeface="Hiragino Kaku Gothic Pro W6" charset="-128"/>
                <a:cs typeface="Hiragino Kaku Gothic Pro W6" charset="-128"/>
              </a:rPr>
              <a:t>仮想化</a:t>
            </a:r>
            <a:endParaRPr lang="ja-JP" altLang="en-US" sz="2000" dirty="0">
              <a:solidFill>
                <a:schemeClr val="bg1"/>
              </a:solidFill>
              <a:latin typeface="Hiragino Kaku Gothic Pro W6" charset="-128"/>
              <a:ea typeface="Hiragino Kaku Gothic Pro W6" charset="-128"/>
              <a:cs typeface="Hiragino Kaku Gothic Pro W6" charset="-128"/>
            </a:endParaRPr>
          </a:p>
        </p:txBody>
      </p:sp>
      <p:sp>
        <p:nvSpPr>
          <p:cNvPr id="74" name="角丸四角形 73"/>
          <p:cNvSpPr/>
          <p:nvPr/>
        </p:nvSpPr>
        <p:spPr bwMode="auto">
          <a:xfrm>
            <a:off x="781435" y="990600"/>
            <a:ext cx="1260093" cy="5410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75" name="角丸四角形 74"/>
          <p:cNvSpPr/>
          <p:nvPr/>
        </p:nvSpPr>
        <p:spPr bwMode="auto">
          <a:xfrm>
            <a:off x="990599" y="3048000"/>
            <a:ext cx="847725" cy="3352800"/>
          </a:xfrm>
          <a:prstGeom prst="roundRect">
            <a:avLst>
              <a:gd name="adj" fmla="val 0"/>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8" name="テキスト ボックス 77"/>
          <p:cNvSpPr txBox="1"/>
          <p:nvPr/>
        </p:nvSpPr>
        <p:spPr>
          <a:xfrm>
            <a:off x="1002381" y="1885890"/>
            <a:ext cx="812091" cy="400110"/>
          </a:xfrm>
          <a:prstGeom prst="rect">
            <a:avLst/>
          </a:prstGeom>
          <a:noFill/>
        </p:spPr>
        <p:txBody>
          <a:bodyPr wrap="none" rtlCol="0">
            <a:spAutoFit/>
          </a:bodyPr>
          <a:lstStyle/>
          <a:p>
            <a:pPr algn="ctr"/>
            <a:r>
              <a:rPr kumimoji="1" lang="en-US" altLang="ja-JP" sz="2000" dirty="0" err="1" smtClean="0">
                <a:solidFill>
                  <a:srgbClr val="FFFFFF"/>
                </a:solidFill>
              </a:rPr>
              <a:t>PaaS</a:t>
            </a:r>
            <a:endParaRPr kumimoji="1" lang="ja-JP" altLang="en-US" sz="2000" dirty="0">
              <a:solidFill>
                <a:srgbClr val="FFFFFF"/>
              </a:solidFill>
            </a:endParaRPr>
          </a:p>
        </p:txBody>
      </p:sp>
      <p:sp>
        <p:nvSpPr>
          <p:cNvPr id="82" name="角丸四角形 81"/>
          <p:cNvSpPr/>
          <p:nvPr/>
        </p:nvSpPr>
        <p:spPr bwMode="auto">
          <a:xfrm>
            <a:off x="914400" y="3007102"/>
            <a:ext cx="8057766" cy="3469897"/>
          </a:xfrm>
          <a:prstGeom prst="roundRect">
            <a:avLst>
              <a:gd name="adj" fmla="val 0"/>
            </a:avLst>
          </a:prstGeom>
          <a:noFill/>
          <a:ln w="19050" cap="flat" cmpd="sng" algn="ctr">
            <a:solidFill>
              <a:srgbClr val="FF66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Tree>
    <p:extLst>
      <p:ext uri="{BB962C8B-B14F-4D97-AF65-F5344CB8AC3E}">
        <p14:creationId xmlns:p14="http://schemas.microsoft.com/office/powerpoint/2010/main" val="1904889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4"/>
                                        </p:tgtEl>
                                        <p:attrNameLst>
                                          <p:attrName>style.visibility</p:attrName>
                                        </p:attrNameLst>
                                      </p:cBhvr>
                                      <p:to>
                                        <p:strVal val="visible"/>
                                      </p:to>
                                    </p:set>
                                    <p:anim calcmode="lin" valueType="num">
                                      <p:cBhvr>
                                        <p:cTn id="12" dur="500" fill="hold"/>
                                        <p:tgtEl>
                                          <p:spTgt spid="154"/>
                                        </p:tgtEl>
                                        <p:attrNameLst>
                                          <p:attrName>ppt_w</p:attrName>
                                        </p:attrNameLst>
                                      </p:cBhvr>
                                      <p:tavLst>
                                        <p:tav tm="0">
                                          <p:val>
                                            <p:fltVal val="0"/>
                                          </p:val>
                                        </p:tav>
                                        <p:tav tm="100000">
                                          <p:val>
                                            <p:strVal val="#ppt_w"/>
                                          </p:val>
                                        </p:tav>
                                      </p:tavLst>
                                    </p:anim>
                                    <p:anim calcmode="lin" valueType="num">
                                      <p:cBhvr>
                                        <p:cTn id="13" dur="500" fill="hold"/>
                                        <p:tgtEl>
                                          <p:spTgt spid="154"/>
                                        </p:tgtEl>
                                        <p:attrNameLst>
                                          <p:attrName>ppt_h</p:attrName>
                                        </p:attrNameLst>
                                      </p:cBhvr>
                                      <p:tavLst>
                                        <p:tav tm="0">
                                          <p:val>
                                            <p:fltVal val="0"/>
                                          </p:val>
                                        </p:tav>
                                        <p:tav tm="100000">
                                          <p:val>
                                            <p:strVal val="#ppt_h"/>
                                          </p:val>
                                        </p:tav>
                                      </p:tavLst>
                                    </p:anim>
                                    <p:animEffect transition="in" filter="fade">
                                      <p:cBhvr>
                                        <p:cTn id="14" dur="500"/>
                                        <p:tgtEl>
                                          <p:spTgt spid="154"/>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wipe(up)">
                                      <p:cBhvr>
                                        <p:cTn id="17"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96" grpId="0" animBg="1"/>
      <p:bldP spid="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Hiragino Kaku Gothic Pro W6" charset="-128"/>
                <a:ea typeface="Hiragino Kaku Gothic Pro W6" charset="-128"/>
                <a:cs typeface="Hiragino Kaku Gothic Pro W6" charset="-128"/>
              </a:rPr>
              <a:t>調達の自動化</a:t>
            </a:r>
            <a:endParaRPr lang="ja-JP" altLang="en-US" sz="2000" dirty="0">
              <a:solidFill>
                <a:srgbClr val="0000FF"/>
              </a:solidFill>
              <a:latin typeface="Hiragino Kaku Gothic Pro W6" charset="-128"/>
              <a:ea typeface="Hiragino Kaku Gothic Pro W6" charset="-128"/>
              <a:cs typeface="Hiragino Kaku Gothic Pro W6" charset="-128"/>
            </a:endParaRPr>
          </a:p>
        </p:txBody>
      </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smtClean="0"/>
              <a:t>）</a:t>
            </a:r>
            <a:r>
              <a:rPr lang="en-US" altLang="ja-JP" dirty="0" smtClean="0"/>
              <a:t>/</a:t>
            </a:r>
            <a:r>
              <a:rPr lang="ja-JP" altLang="en-US" dirty="0" smtClean="0"/>
              <a:t>製品とサービス</a:t>
            </a:r>
            <a:r>
              <a:rPr lang="en-US" altLang="ja-JP" dirty="0" smtClean="0"/>
              <a:t>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Hiragino Kaku Gothic Pro W6" charset="-128"/>
                <a:ea typeface="Hiragino Kaku Gothic Pro W6" charset="-128"/>
                <a:cs typeface="Hiragino Kaku Gothic Pro W6" charset="-128"/>
              </a:rPr>
              <a:t>仮想化</a:t>
            </a:r>
            <a:endParaRPr lang="ja-JP" altLang="en-US" sz="2000" dirty="0">
              <a:solidFill>
                <a:schemeClr val="bg1"/>
              </a:solidFill>
              <a:latin typeface="Hiragino Kaku Gothic Pro W6" charset="-128"/>
              <a:ea typeface="Hiragino Kaku Gothic Pro W6" charset="-128"/>
              <a:cs typeface="Hiragino Kaku Gothic Pro W6" charset="-128"/>
            </a:endParaRPr>
          </a:p>
        </p:txBody>
      </p:sp>
      <p:sp>
        <p:nvSpPr>
          <p:cNvPr id="58" name="角丸四角形 57"/>
          <p:cNvSpPr/>
          <p:nvPr/>
        </p:nvSpPr>
        <p:spPr bwMode="auto">
          <a:xfrm>
            <a:off x="781435" y="990600"/>
            <a:ext cx="1260093" cy="5410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59" name="角丸四角形 58"/>
          <p:cNvSpPr/>
          <p:nvPr/>
        </p:nvSpPr>
        <p:spPr bwMode="auto">
          <a:xfrm>
            <a:off x="990599" y="3048000"/>
            <a:ext cx="847725" cy="3352800"/>
          </a:xfrm>
          <a:prstGeom prst="roundRect">
            <a:avLst>
              <a:gd name="adj" fmla="val 0"/>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0" name="テキスト ボックス 59"/>
          <p:cNvSpPr txBox="1"/>
          <p:nvPr/>
        </p:nvSpPr>
        <p:spPr>
          <a:xfrm>
            <a:off x="1002381" y="1885890"/>
            <a:ext cx="812091" cy="400110"/>
          </a:xfrm>
          <a:prstGeom prst="rect">
            <a:avLst/>
          </a:prstGeom>
          <a:noFill/>
        </p:spPr>
        <p:txBody>
          <a:bodyPr wrap="none" rtlCol="0">
            <a:spAutoFit/>
          </a:bodyPr>
          <a:lstStyle/>
          <a:p>
            <a:pPr algn="ctr"/>
            <a:r>
              <a:rPr kumimoji="1" lang="en-US" altLang="ja-JP" sz="2000" dirty="0" err="1" smtClean="0">
                <a:solidFill>
                  <a:srgbClr val="FFFFFF"/>
                </a:solidFill>
              </a:rPr>
              <a:t>PaaS</a:t>
            </a:r>
            <a:endParaRPr kumimoji="1" lang="ja-JP" altLang="en-US" sz="2000" dirty="0">
              <a:solidFill>
                <a:srgbClr val="FFFFFF"/>
              </a:solidFill>
            </a:endParaRPr>
          </a:p>
        </p:txBody>
      </p:sp>
      <p:sp>
        <p:nvSpPr>
          <p:cNvPr id="61" name="角丸四角形 60"/>
          <p:cNvSpPr/>
          <p:nvPr/>
        </p:nvSpPr>
        <p:spPr bwMode="auto">
          <a:xfrm>
            <a:off x="2125422" y="982663"/>
            <a:ext cx="2391389" cy="5410200"/>
          </a:xfrm>
          <a:prstGeom prst="roundRect">
            <a:avLst>
              <a:gd name="adj" fmla="val 0"/>
            </a:avLst>
          </a:prstGeom>
          <a:solidFill>
            <a:schemeClr val="accent1">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62" name="角丸四角形 61"/>
          <p:cNvSpPr/>
          <p:nvPr/>
        </p:nvSpPr>
        <p:spPr bwMode="auto">
          <a:xfrm>
            <a:off x="2168888" y="3048000"/>
            <a:ext cx="2277558" cy="3352800"/>
          </a:xfrm>
          <a:prstGeom prst="roundRect">
            <a:avLst>
              <a:gd name="adj" fmla="val 0"/>
            </a:avLst>
          </a:prstGeom>
          <a:solidFill>
            <a:schemeClr val="accent5">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65" name="図 64"/>
          <p:cNvPicPr>
            <a:picLocks noChangeAspect="1"/>
          </p:cNvPicPr>
          <p:nvPr/>
        </p:nvPicPr>
        <p:blipFill>
          <a:blip r:embed="rId3">
            <a:clrChange>
              <a:clrFrom>
                <a:srgbClr val="FFFFFF"/>
              </a:clrFrom>
              <a:clrTo>
                <a:srgbClr val="FFFFFF">
                  <a:alpha val="0"/>
                </a:srgbClr>
              </a:clrTo>
            </a:clrChange>
          </a:blip>
          <a:stretch>
            <a:fillRect/>
          </a:stretch>
        </p:blipFill>
        <p:spPr>
          <a:xfrm>
            <a:off x="2178522" y="4382946"/>
            <a:ext cx="2160985" cy="1369338"/>
          </a:xfrm>
          <a:prstGeom prst="rect">
            <a:avLst/>
          </a:prstGeom>
        </p:spPr>
      </p:pic>
      <p:pic>
        <p:nvPicPr>
          <p:cNvPr id="6" name="図 5"/>
          <p:cNvPicPr>
            <a:picLocks noChangeAspect="1"/>
          </p:cNvPicPr>
          <p:nvPr/>
        </p:nvPicPr>
        <p:blipFill>
          <a:blip r:embed="rId4">
            <a:clrChange>
              <a:clrFrom>
                <a:srgbClr val="FFFFFF"/>
              </a:clrFrom>
              <a:clrTo>
                <a:srgbClr val="FFFFFF">
                  <a:alpha val="0"/>
                </a:srgbClr>
              </a:clrTo>
            </a:clrChange>
          </a:blip>
          <a:stretch>
            <a:fillRect/>
          </a:stretch>
        </p:blipFill>
        <p:spPr>
          <a:xfrm>
            <a:off x="2132216" y="3927435"/>
            <a:ext cx="2207291" cy="843317"/>
          </a:xfrm>
          <a:prstGeom prst="rect">
            <a:avLst/>
          </a:prstGeom>
        </p:spPr>
      </p:pic>
      <p:pic>
        <p:nvPicPr>
          <p:cNvPr id="7" name="図 6"/>
          <p:cNvPicPr>
            <a:picLocks noChangeAspect="1"/>
          </p:cNvPicPr>
          <p:nvPr/>
        </p:nvPicPr>
        <p:blipFill>
          <a:blip r:embed="rId5">
            <a:clrChange>
              <a:clrFrom>
                <a:srgbClr val="FFFFFF"/>
              </a:clrFrom>
              <a:clrTo>
                <a:srgbClr val="FFFFFF">
                  <a:alpha val="0"/>
                </a:srgbClr>
              </a:clrTo>
            </a:clrChange>
          </a:blip>
          <a:stretch>
            <a:fillRect/>
          </a:stretch>
        </p:blipFill>
        <p:spPr>
          <a:xfrm>
            <a:off x="2337332" y="3587886"/>
            <a:ext cx="1859366" cy="523084"/>
          </a:xfrm>
          <a:prstGeom prst="rect">
            <a:avLst/>
          </a:prstGeom>
        </p:spPr>
      </p:pic>
      <p:sp>
        <p:nvSpPr>
          <p:cNvPr id="8" name="テキスト ボックス 7"/>
          <p:cNvSpPr txBox="1"/>
          <p:nvPr/>
        </p:nvSpPr>
        <p:spPr>
          <a:xfrm>
            <a:off x="3660092" y="3921478"/>
            <a:ext cx="598241" cy="276999"/>
          </a:xfrm>
          <a:prstGeom prst="rect">
            <a:avLst/>
          </a:prstGeom>
          <a:noFill/>
        </p:spPr>
        <p:txBody>
          <a:bodyPr wrap="none" rtlCol="0">
            <a:spAutoFit/>
          </a:bodyPr>
          <a:lstStyle/>
          <a:p>
            <a:r>
              <a:rPr kumimoji="1" lang="en-US" altLang="ja-JP" sz="1200" smtClean="0">
                <a:solidFill>
                  <a:srgbClr val="0070C0"/>
                </a:solidFill>
                <a:latin typeface="Sathu" charset="-34"/>
                <a:ea typeface="Sathu" charset="-34"/>
                <a:cs typeface="Sathu" charset="-34"/>
              </a:rPr>
              <a:t>Stack</a:t>
            </a:r>
            <a:endParaRPr kumimoji="1" lang="ja-JP" altLang="en-US" sz="1200" dirty="0">
              <a:solidFill>
                <a:srgbClr val="0070C0"/>
              </a:solidFill>
              <a:latin typeface="Sathu" charset="-34"/>
              <a:ea typeface="Sathu" charset="-34"/>
              <a:cs typeface="Sathu" charset="-34"/>
            </a:endParaRPr>
          </a:p>
        </p:txBody>
      </p:sp>
      <p:sp>
        <p:nvSpPr>
          <p:cNvPr id="76" name="テキスト ボックス 75"/>
          <p:cNvSpPr txBox="1"/>
          <p:nvPr/>
        </p:nvSpPr>
        <p:spPr>
          <a:xfrm>
            <a:off x="3106335" y="4497721"/>
            <a:ext cx="1090363" cy="276999"/>
          </a:xfrm>
          <a:prstGeom prst="rect">
            <a:avLst/>
          </a:prstGeom>
          <a:noFill/>
        </p:spPr>
        <p:txBody>
          <a:bodyPr wrap="none" rtlCol="0">
            <a:spAutoFit/>
          </a:bodyPr>
          <a:lstStyle/>
          <a:p>
            <a:r>
              <a:rPr kumimoji="1" lang="en-US" altLang="ja-JP" sz="1200" dirty="0" err="1" smtClean="0">
                <a:solidFill>
                  <a:schemeClr val="accent1">
                    <a:lumMod val="75000"/>
                  </a:schemeClr>
                </a:solidFill>
                <a:latin typeface="Sathu" charset="-34"/>
                <a:ea typeface="Sathu" charset="-34"/>
                <a:cs typeface="Sathu" charset="-34"/>
              </a:rPr>
              <a:t>vCloud</a:t>
            </a:r>
            <a:r>
              <a:rPr kumimoji="1" lang="en-US" altLang="ja-JP" sz="1200" dirty="0" smtClean="0">
                <a:solidFill>
                  <a:schemeClr val="accent1">
                    <a:lumMod val="75000"/>
                  </a:schemeClr>
                </a:solidFill>
                <a:latin typeface="Sathu" charset="-34"/>
                <a:ea typeface="Sathu" charset="-34"/>
                <a:cs typeface="Sathu" charset="-34"/>
              </a:rPr>
              <a:t> Suite</a:t>
            </a:r>
            <a:endParaRPr kumimoji="1" lang="ja-JP" altLang="en-US" sz="1200" dirty="0">
              <a:solidFill>
                <a:schemeClr val="accent1">
                  <a:lumMod val="75000"/>
                </a:schemeClr>
              </a:solidFill>
              <a:latin typeface="Sathu" charset="-34"/>
              <a:ea typeface="Sathu" charset="-34"/>
              <a:cs typeface="Sathu" charset="-34"/>
            </a:endParaRPr>
          </a:p>
        </p:txBody>
      </p:sp>
      <p:pic>
        <p:nvPicPr>
          <p:cNvPr id="77" name="図 76" descr="imag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6115" y="1477791"/>
            <a:ext cx="934560" cy="934560"/>
          </a:xfrm>
          <a:prstGeom prst="rect">
            <a:avLst/>
          </a:prstGeom>
        </p:spPr>
      </p:pic>
      <p:pic>
        <p:nvPicPr>
          <p:cNvPr id="9" name="図 8"/>
          <p:cNvPicPr>
            <a:picLocks noChangeAspect="1"/>
          </p:cNvPicPr>
          <p:nvPr/>
        </p:nvPicPr>
        <p:blipFill>
          <a:blip r:embed="rId7">
            <a:clrChange>
              <a:clrFrom>
                <a:srgbClr val="FFFFFF"/>
              </a:clrFrom>
              <a:clrTo>
                <a:srgbClr val="FFFFFF">
                  <a:alpha val="0"/>
                </a:srgbClr>
              </a:clrTo>
            </a:clrChange>
          </a:blip>
          <a:stretch>
            <a:fillRect/>
          </a:stretch>
        </p:blipFill>
        <p:spPr>
          <a:xfrm>
            <a:off x="2352204" y="2417335"/>
            <a:ext cx="1443189" cy="520938"/>
          </a:xfrm>
          <a:prstGeom prst="rect">
            <a:avLst/>
          </a:prstGeom>
        </p:spPr>
      </p:pic>
      <p:sp>
        <p:nvSpPr>
          <p:cNvPr id="80" name="テキスト ボックス 79"/>
          <p:cNvSpPr txBox="1"/>
          <p:nvPr/>
        </p:nvSpPr>
        <p:spPr>
          <a:xfrm>
            <a:off x="3709054" y="2589656"/>
            <a:ext cx="508473" cy="246221"/>
          </a:xfrm>
          <a:prstGeom prst="rect">
            <a:avLst/>
          </a:prstGeom>
          <a:noFill/>
        </p:spPr>
        <p:txBody>
          <a:bodyPr wrap="none" rtlCol="0">
            <a:spAutoFit/>
          </a:bodyPr>
          <a:lstStyle/>
          <a:p>
            <a:r>
              <a:rPr kumimoji="1" lang="en-US" altLang="ja-JP" sz="1000" smtClean="0">
                <a:solidFill>
                  <a:schemeClr val="tx1">
                    <a:lumMod val="65000"/>
                    <a:lumOff val="35000"/>
                  </a:schemeClr>
                </a:solidFill>
                <a:latin typeface="Sathu" charset="-34"/>
                <a:ea typeface="Sathu" charset="-34"/>
                <a:cs typeface="Sathu" charset="-34"/>
              </a:rPr>
              <a:t>Local</a:t>
            </a:r>
            <a:endParaRPr kumimoji="1" lang="ja-JP" altLang="en-US" sz="1000" dirty="0">
              <a:solidFill>
                <a:schemeClr val="tx1">
                  <a:lumMod val="65000"/>
                  <a:lumOff val="35000"/>
                </a:schemeClr>
              </a:solidFill>
              <a:latin typeface="Sathu" charset="-34"/>
              <a:ea typeface="Sathu" charset="-34"/>
              <a:cs typeface="Sathu" charset="-34"/>
            </a:endParaRPr>
          </a:p>
        </p:txBody>
      </p:sp>
      <p:sp>
        <p:nvSpPr>
          <p:cNvPr id="83" name="角丸四角形 82"/>
          <p:cNvSpPr/>
          <p:nvPr/>
        </p:nvSpPr>
        <p:spPr bwMode="auto">
          <a:xfrm>
            <a:off x="4556102" y="990600"/>
            <a:ext cx="4287189" cy="5410200"/>
          </a:xfrm>
          <a:prstGeom prst="roundRect">
            <a:avLst>
              <a:gd name="adj" fmla="val 0"/>
            </a:avLst>
          </a:prstGeom>
          <a:solidFill>
            <a:schemeClr val="accent1">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84" name="角丸四角形 83"/>
          <p:cNvSpPr/>
          <p:nvPr/>
        </p:nvSpPr>
        <p:spPr bwMode="auto">
          <a:xfrm>
            <a:off x="4597963" y="3048000"/>
            <a:ext cx="2100103" cy="3352800"/>
          </a:xfrm>
          <a:prstGeom prst="roundRect">
            <a:avLst>
              <a:gd name="adj" fmla="val 0"/>
            </a:avLst>
          </a:prstGeom>
          <a:solidFill>
            <a:schemeClr val="accent5">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87" name="図 86"/>
          <p:cNvPicPr>
            <a:picLocks noChangeAspect="1"/>
          </p:cNvPicPr>
          <p:nvPr/>
        </p:nvPicPr>
        <p:blipFill>
          <a:blip r:embed="rId7">
            <a:clrChange>
              <a:clrFrom>
                <a:srgbClr val="FFFFFF"/>
              </a:clrFrom>
              <a:clrTo>
                <a:srgbClr val="FFFFFF">
                  <a:alpha val="0"/>
                </a:srgbClr>
              </a:clrTo>
            </a:clrChange>
          </a:blip>
          <a:stretch>
            <a:fillRect/>
          </a:stretch>
        </p:blipFill>
        <p:spPr>
          <a:xfrm>
            <a:off x="4725943" y="1879229"/>
            <a:ext cx="1891026" cy="682590"/>
          </a:xfrm>
          <a:prstGeom prst="rect">
            <a:avLst/>
          </a:prstGeom>
        </p:spPr>
      </p:pic>
      <p:pic>
        <p:nvPicPr>
          <p:cNvPr id="91" name="図 90"/>
          <p:cNvPicPr>
            <a:picLocks noChangeAspect="1"/>
          </p:cNvPicPr>
          <p:nvPr/>
        </p:nvPicPr>
        <p:blipFill>
          <a:blip r:embed="rId4">
            <a:clrChange>
              <a:clrFrom>
                <a:srgbClr val="FFFFFF"/>
              </a:clrFrom>
              <a:clrTo>
                <a:srgbClr val="FFFFFF">
                  <a:alpha val="0"/>
                </a:srgbClr>
              </a:clrTo>
            </a:clrChange>
          </a:blip>
          <a:stretch>
            <a:fillRect/>
          </a:stretch>
        </p:blipFill>
        <p:spPr>
          <a:xfrm>
            <a:off x="4542257" y="3932065"/>
            <a:ext cx="2207291" cy="843317"/>
          </a:xfrm>
          <a:prstGeom prst="rect">
            <a:avLst/>
          </a:prstGeom>
        </p:spPr>
      </p:pic>
      <p:sp>
        <p:nvSpPr>
          <p:cNvPr id="92" name="テキスト ボックス 91"/>
          <p:cNvSpPr txBox="1"/>
          <p:nvPr/>
        </p:nvSpPr>
        <p:spPr>
          <a:xfrm>
            <a:off x="5693632" y="4492844"/>
            <a:ext cx="922047" cy="276999"/>
          </a:xfrm>
          <a:prstGeom prst="rect">
            <a:avLst/>
          </a:prstGeom>
          <a:noFill/>
        </p:spPr>
        <p:txBody>
          <a:bodyPr wrap="none" rtlCol="0">
            <a:spAutoFit/>
          </a:bodyPr>
          <a:lstStyle/>
          <a:p>
            <a:pPr algn="r"/>
            <a:r>
              <a:rPr kumimoji="1" lang="en-US" altLang="ja-JP" sz="1200" dirty="0" err="1" smtClean="0">
                <a:solidFill>
                  <a:schemeClr val="accent1">
                    <a:lumMod val="75000"/>
                  </a:schemeClr>
                </a:solidFill>
                <a:latin typeface="Sathu" charset="-34"/>
                <a:ea typeface="Sathu" charset="-34"/>
                <a:cs typeface="Sathu" charset="-34"/>
              </a:rPr>
              <a:t>vCloud</a:t>
            </a:r>
            <a:r>
              <a:rPr kumimoji="1" lang="en-US" altLang="ja-JP" sz="1200" dirty="0" smtClean="0">
                <a:solidFill>
                  <a:schemeClr val="accent1">
                    <a:lumMod val="75000"/>
                  </a:schemeClr>
                </a:solidFill>
                <a:latin typeface="Sathu" charset="-34"/>
                <a:ea typeface="Sathu" charset="-34"/>
                <a:cs typeface="Sathu" charset="-34"/>
              </a:rPr>
              <a:t> Air</a:t>
            </a:r>
            <a:endParaRPr kumimoji="1" lang="ja-JP" altLang="en-US" sz="1200" dirty="0">
              <a:solidFill>
                <a:schemeClr val="accent1">
                  <a:lumMod val="75000"/>
                </a:schemeClr>
              </a:solidFill>
              <a:latin typeface="Sathu" charset="-34"/>
              <a:ea typeface="Sathu" charset="-34"/>
              <a:cs typeface="Sathu" charset="-34"/>
            </a:endParaRPr>
          </a:p>
        </p:txBody>
      </p:sp>
      <p:pic>
        <p:nvPicPr>
          <p:cNvPr id="10" name="図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2039" y="5571836"/>
            <a:ext cx="1891026" cy="334043"/>
          </a:xfrm>
          <a:prstGeom prst="rect">
            <a:avLst/>
          </a:prstGeom>
        </p:spPr>
      </p:pic>
      <p:sp>
        <p:nvSpPr>
          <p:cNvPr id="93" name="角丸四角形 92"/>
          <p:cNvSpPr/>
          <p:nvPr/>
        </p:nvSpPr>
        <p:spPr bwMode="auto">
          <a:xfrm>
            <a:off x="6736612" y="1445753"/>
            <a:ext cx="2058408" cy="4947110"/>
          </a:xfrm>
          <a:prstGeom prst="roundRect">
            <a:avLst>
              <a:gd name="adj" fmla="val 0"/>
            </a:avLst>
          </a:prstGeom>
          <a:solidFill>
            <a:schemeClr val="accent3">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94" name="図 93" descr="images.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8129" y="2068975"/>
            <a:ext cx="1720788" cy="1147191"/>
          </a:xfrm>
          <a:prstGeom prst="rect">
            <a:avLst/>
          </a:prstGeom>
        </p:spPr>
      </p:pic>
      <p:pic>
        <p:nvPicPr>
          <p:cNvPr id="95" name="図 94"/>
          <p:cNvPicPr>
            <a:picLocks noChangeAspect="1"/>
          </p:cNvPicPr>
          <p:nvPr/>
        </p:nvPicPr>
        <p:blipFill>
          <a:blip r:embed="rId10">
            <a:clrChange>
              <a:clrFrom>
                <a:srgbClr val="FFFFFF"/>
              </a:clrFrom>
              <a:clrTo>
                <a:srgbClr val="FFFFFF">
                  <a:alpha val="0"/>
                </a:srgbClr>
              </a:clrTo>
            </a:clrChange>
          </a:blip>
          <a:stretch>
            <a:fillRect/>
          </a:stretch>
        </p:blipFill>
        <p:spPr>
          <a:xfrm>
            <a:off x="2286660" y="5365506"/>
            <a:ext cx="1949352" cy="703769"/>
          </a:xfrm>
          <a:prstGeom prst="rect">
            <a:avLst/>
          </a:prstGeom>
        </p:spPr>
      </p:pic>
      <p:pic>
        <p:nvPicPr>
          <p:cNvPr id="96" name="図 95"/>
          <p:cNvPicPr>
            <a:picLocks noChangeAspect="1"/>
          </p:cNvPicPr>
          <p:nvPr/>
        </p:nvPicPr>
        <p:blipFill>
          <a:blip r:embed="rId5">
            <a:clrChange>
              <a:clrFrom>
                <a:srgbClr val="FFFFFF"/>
              </a:clrFrom>
              <a:clrTo>
                <a:srgbClr val="FFFFFF">
                  <a:alpha val="0"/>
                </a:srgbClr>
              </a:clrTo>
            </a:clrChange>
          </a:blip>
          <a:stretch>
            <a:fillRect/>
          </a:stretch>
        </p:blipFill>
        <p:spPr>
          <a:xfrm>
            <a:off x="6913777" y="3704095"/>
            <a:ext cx="1695578" cy="477007"/>
          </a:xfrm>
          <a:prstGeom prst="rect">
            <a:avLst/>
          </a:prstGeom>
        </p:spPr>
      </p:pic>
      <p:pic>
        <p:nvPicPr>
          <p:cNvPr id="13" name="図 12"/>
          <p:cNvPicPr>
            <a:picLocks noChangeAspect="1"/>
          </p:cNvPicPr>
          <p:nvPr/>
        </p:nvPicPr>
        <p:blipFill>
          <a:blip r:embed="rId11">
            <a:clrChange>
              <a:clrFrom>
                <a:srgbClr val="FFFFFF"/>
              </a:clrFrom>
              <a:clrTo>
                <a:srgbClr val="FFFFFF">
                  <a:alpha val="0"/>
                </a:srgbClr>
              </a:clrTo>
            </a:clrChange>
          </a:blip>
          <a:stretch>
            <a:fillRect/>
          </a:stretch>
        </p:blipFill>
        <p:spPr>
          <a:xfrm>
            <a:off x="4733759" y="3600447"/>
            <a:ext cx="805787" cy="436975"/>
          </a:xfrm>
          <a:prstGeom prst="rect">
            <a:avLst/>
          </a:prstGeom>
        </p:spPr>
      </p:pic>
      <p:pic>
        <p:nvPicPr>
          <p:cNvPr id="15" name="図 14"/>
          <p:cNvPicPr>
            <a:picLocks noChangeAspect="1"/>
          </p:cNvPicPr>
          <p:nvPr/>
        </p:nvPicPr>
        <p:blipFill>
          <a:blip r:embed="rId12">
            <a:clrChange>
              <a:clrFrom>
                <a:srgbClr val="FFFFFF"/>
              </a:clrFrom>
              <a:clrTo>
                <a:srgbClr val="FFFFFF">
                  <a:alpha val="0"/>
                </a:srgbClr>
              </a:clrTo>
            </a:clrChange>
          </a:blip>
          <a:stretch>
            <a:fillRect/>
          </a:stretch>
        </p:blipFill>
        <p:spPr>
          <a:xfrm>
            <a:off x="4701917" y="4951940"/>
            <a:ext cx="1925039" cy="315096"/>
          </a:xfrm>
          <a:prstGeom prst="rect">
            <a:avLst/>
          </a:prstGeom>
        </p:spPr>
      </p:pic>
      <p:pic>
        <p:nvPicPr>
          <p:cNvPr id="16" name="図 15"/>
          <p:cNvPicPr>
            <a:picLocks noChangeAspect="1"/>
          </p:cNvPicPr>
          <p:nvPr/>
        </p:nvPicPr>
        <p:blipFill>
          <a:blip r:embed="rId13"/>
          <a:stretch>
            <a:fillRect/>
          </a:stretch>
        </p:blipFill>
        <p:spPr>
          <a:xfrm>
            <a:off x="5897103" y="3599585"/>
            <a:ext cx="695962" cy="382779"/>
          </a:xfrm>
          <a:prstGeom prst="rect">
            <a:avLst/>
          </a:prstGeom>
        </p:spPr>
      </p:pic>
      <p:pic>
        <p:nvPicPr>
          <p:cNvPr id="17" name="図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12895" y="4915667"/>
            <a:ext cx="1777348" cy="580662"/>
          </a:xfrm>
          <a:prstGeom prst="rect">
            <a:avLst/>
          </a:prstGeom>
        </p:spPr>
      </p:pic>
      <p:sp>
        <p:nvSpPr>
          <p:cNvPr id="18" name="正方形/長方形 17"/>
          <p:cNvSpPr/>
          <p:nvPr/>
        </p:nvSpPr>
        <p:spPr>
          <a:xfrm>
            <a:off x="2168888" y="1073960"/>
            <a:ext cx="2277557" cy="28843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ソフトウェア</a:t>
            </a:r>
            <a:endParaRPr kumimoji="1" lang="ja-JP" altLang="en-US" sz="1200" dirty="0">
              <a:solidFill>
                <a:srgbClr val="FFFFFF"/>
              </a:solidFill>
              <a:latin typeface="Meiryo" charset="-128"/>
              <a:ea typeface="Meiryo" charset="-128"/>
              <a:cs typeface="Meiryo" charset="-128"/>
            </a:endParaRPr>
          </a:p>
        </p:txBody>
      </p:sp>
      <p:sp>
        <p:nvSpPr>
          <p:cNvPr id="98" name="正方形/長方形 97"/>
          <p:cNvSpPr/>
          <p:nvPr/>
        </p:nvSpPr>
        <p:spPr>
          <a:xfrm>
            <a:off x="4636454" y="1073959"/>
            <a:ext cx="4158566" cy="2884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サービス</a:t>
            </a:r>
            <a:endParaRPr kumimoji="1" lang="ja-JP" altLang="en-US" sz="1200" dirty="0">
              <a:solidFill>
                <a:srgbClr val="FFFFFF"/>
              </a:solidFill>
              <a:latin typeface="Meiryo" charset="-128"/>
              <a:ea typeface="Meiryo" charset="-128"/>
              <a:cs typeface="Meiryo" charset="-128"/>
            </a:endParaRPr>
          </a:p>
        </p:txBody>
      </p:sp>
      <p:pic>
        <p:nvPicPr>
          <p:cNvPr id="19" name="図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14344" y="1473617"/>
            <a:ext cx="956514" cy="956514"/>
          </a:xfrm>
          <a:prstGeom prst="rect">
            <a:avLst/>
          </a:prstGeom>
        </p:spPr>
      </p:pic>
    </p:spTree>
    <p:extLst>
      <p:ext uri="{BB962C8B-B14F-4D97-AF65-F5344CB8AC3E}">
        <p14:creationId xmlns:p14="http://schemas.microsoft.com/office/powerpoint/2010/main" val="164466743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effectLst/>
                <a:latin typeface="Arial"/>
                <a:ea typeface="HGP創英角ｺﾞｼｯｸUB" pitchFamily="50" charset="-128"/>
                <a:cs typeface="Arial"/>
              </a:rPr>
              <a:t>Infrastructure as a Code</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0969478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bwMode="auto">
          <a:xfrm>
            <a:off x="646113" y="3280759"/>
            <a:ext cx="7848600" cy="2976939"/>
          </a:xfrm>
          <a:prstGeom prst="rect">
            <a:avLst/>
          </a:prstGeom>
          <a:solidFill>
            <a:schemeClr val="tx2">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a:t>Infrastructure as </a:t>
            </a:r>
            <a:r>
              <a:rPr kumimoji="1" lang="en-US" altLang="ja-JP" dirty="0" smtClean="0"/>
              <a:t>Code</a:t>
            </a:r>
            <a:endParaRPr kumimoji="1" lang="ja-JP" altLang="en-US" dirty="0"/>
          </a:p>
        </p:txBody>
      </p:sp>
      <p:sp>
        <p:nvSpPr>
          <p:cNvPr id="3" name="正方形/長方形 2"/>
          <p:cNvSpPr/>
          <p:nvPr/>
        </p:nvSpPr>
        <p:spPr bwMode="auto">
          <a:xfrm>
            <a:off x="646113" y="866100"/>
            <a:ext cx="7848600" cy="2339955"/>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9" name="角丸四角形 8"/>
          <p:cNvSpPr/>
          <p:nvPr/>
        </p:nvSpPr>
        <p:spPr bwMode="auto">
          <a:xfrm>
            <a:off x="838200" y="1434623"/>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Meiryo" charset="-128"/>
                <a:ea typeface="Meiryo" charset="-128"/>
                <a:cs typeface="Meiryo" charset="-128"/>
              </a:rPr>
              <a:t>業務処理ロジック</a:t>
            </a:r>
            <a:r>
              <a:rPr kumimoji="0" lang="ja-JP" altLang="en-US" sz="1400" dirty="0" smtClean="0">
                <a:solidFill>
                  <a:srgbClr val="FFFFFF"/>
                </a:solidFill>
                <a:latin typeface="Meiryo" charset="-128"/>
                <a:ea typeface="Meiryo" charset="-128"/>
                <a:cs typeface="Meiryo" charset="-128"/>
              </a:rPr>
              <a:t>の</a:t>
            </a:r>
            <a:endParaRPr kumimoji="0" lang="en-US" altLang="ja-JP" sz="1400" dirty="0" smtClean="0">
              <a:solidFill>
                <a:srgbClr val="FFFFFF"/>
              </a:solidFill>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rgbClr val="FFFFFF"/>
              </a:solidFill>
              <a:effectLst/>
              <a:latin typeface="Meiryo" charset="-128"/>
              <a:ea typeface="Meiryo" charset="-128"/>
              <a:cs typeface="Meiryo" charset="-128"/>
            </a:endParaRPr>
          </a:p>
        </p:txBody>
      </p:sp>
      <p:sp>
        <p:nvSpPr>
          <p:cNvPr id="12" name="フローチャート: 書類 11"/>
          <p:cNvSpPr/>
          <p:nvPr/>
        </p:nvSpPr>
        <p:spPr bwMode="auto">
          <a:xfrm>
            <a:off x="3503613" y="1434623"/>
            <a:ext cx="2133600" cy="609600"/>
          </a:xfrm>
          <a:prstGeom prst="flowChartDocumen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Meiryo" charset="-128"/>
                <a:ea typeface="Meiryo" charset="-128"/>
                <a:cs typeface="Meiryo" charset="-128"/>
              </a:rPr>
              <a:t>日本語などの自然言語で</a:t>
            </a:r>
            <a:endParaRPr kumimoji="0" lang="en-US" altLang="ja-JP" sz="1200" b="0" i="0" u="none" strike="noStrike" cap="none" normalizeH="0" baseline="0" dirty="0" smtClean="0">
              <a:ln>
                <a:noFill/>
              </a:ln>
              <a:solidFill>
                <a:schemeClr val="tx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Meiryo" charset="-128"/>
                <a:ea typeface="Meiryo" charset="-128"/>
                <a:cs typeface="Meiryo" charset="-128"/>
              </a:rPr>
              <a:t>運用手順書の作成</a:t>
            </a:r>
          </a:p>
        </p:txBody>
      </p:sp>
      <p:sp>
        <p:nvSpPr>
          <p:cNvPr id="14" name="角丸四角形 13"/>
          <p:cNvSpPr/>
          <p:nvPr/>
        </p:nvSpPr>
        <p:spPr bwMode="auto">
          <a:xfrm>
            <a:off x="3503613" y="2298223"/>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Meiryo" charset="-128"/>
                <a:ea typeface="Meiryo" charset="-128"/>
                <a:cs typeface="Meiryo" charset="-128"/>
              </a:rPr>
              <a:t>人手による</a:t>
            </a:r>
            <a:endParaRPr kumimoji="0" lang="en-US" altLang="ja-JP" b="0" i="0" u="none" strike="noStrike" cap="none" normalizeH="0" baseline="0" dirty="0" smtClean="0">
              <a:ln>
                <a:noFill/>
              </a:ln>
              <a:solidFill>
                <a:schemeClr val="tx1"/>
              </a:solidFill>
              <a:effectLst/>
              <a:latin typeface="Meiryo" charset="-128"/>
              <a:ea typeface="Meiryo" charset="-128"/>
              <a:cs typeface="Meiryo" charset="-128"/>
            </a:endParaRP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Meiryo" charset="-128"/>
                <a:ea typeface="Meiryo" charset="-128"/>
                <a:cs typeface="Meiryo" charset="-128"/>
              </a:rPr>
              <a:t>運用業務</a:t>
            </a:r>
            <a:endParaRPr kumimoji="0" lang="en-US" altLang="ja-JP" sz="1800" b="0" i="0" u="none" strike="noStrike" cap="none" normalizeH="0" baseline="0" dirty="0" smtClean="0">
              <a:ln>
                <a:noFill/>
              </a:ln>
              <a:solidFill>
                <a:schemeClr val="tx1"/>
              </a:solidFill>
              <a:effectLst/>
              <a:latin typeface="Meiryo" charset="-128"/>
              <a:ea typeface="Meiryo" charset="-128"/>
              <a:cs typeface="Meiryo" charset="-128"/>
            </a:endParaRPr>
          </a:p>
        </p:txBody>
      </p:sp>
      <p:pic>
        <p:nvPicPr>
          <p:cNvPr id="1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733800" y="2247423"/>
            <a:ext cx="628650" cy="6286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19" name="正方形/長方形 18"/>
          <p:cNvSpPr/>
          <p:nvPr/>
        </p:nvSpPr>
        <p:spPr bwMode="auto">
          <a:xfrm>
            <a:off x="6172200" y="22313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20" name="ホームベース 19"/>
          <p:cNvSpPr/>
          <p:nvPr/>
        </p:nvSpPr>
        <p:spPr bwMode="auto">
          <a:xfrm flipH="1">
            <a:off x="6096000" y="2104350"/>
            <a:ext cx="2057400" cy="438150"/>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21" name="図 20"/>
          <p:cNvPicPr>
            <a:picLocks noChangeAspect="1"/>
          </p:cNvPicPr>
          <p:nvPr/>
        </p:nvPicPr>
        <p:blipFill>
          <a:blip r:embed="rId3">
            <a:clrChange>
              <a:clrFrom>
                <a:srgbClr val="FEFEFE"/>
              </a:clrFrom>
              <a:clrTo>
                <a:srgbClr val="FEFEFE">
                  <a:alpha val="0"/>
                </a:srgbClr>
              </a:clrTo>
            </a:clrChange>
          </a:blip>
          <a:stretch>
            <a:fillRect/>
          </a:stretch>
        </p:blipFill>
        <p:spPr>
          <a:xfrm>
            <a:off x="7595776" y="2274024"/>
            <a:ext cx="632198" cy="554227"/>
          </a:xfrm>
          <a:prstGeom prst="rect">
            <a:avLst/>
          </a:prstGeom>
          <a:ln>
            <a:noFill/>
          </a:ln>
        </p:spPr>
      </p:pic>
      <p:sp>
        <p:nvSpPr>
          <p:cNvPr id="22" name="テキスト ボックス 21"/>
          <p:cNvSpPr txBox="1"/>
          <p:nvPr/>
        </p:nvSpPr>
        <p:spPr>
          <a:xfrm>
            <a:off x="6340242" y="2158523"/>
            <a:ext cx="1261884" cy="307777"/>
          </a:xfrm>
          <a:prstGeom prst="rect">
            <a:avLst/>
          </a:prstGeom>
          <a:noFill/>
          <a:ln>
            <a:noFill/>
          </a:ln>
        </p:spPr>
        <p:txBody>
          <a:bodyPr wrap="none" rtlCol="0">
            <a:spAutoFit/>
          </a:bodyPr>
          <a:lstStyle/>
          <a:p>
            <a:r>
              <a:rPr lang="ja-JP" altLang="en-US" sz="1400" dirty="0" smtClean="0">
                <a:solidFill>
                  <a:srgbClr val="FFFFFF"/>
                </a:solidFill>
                <a:latin typeface="Meiryo" charset="-128"/>
                <a:ea typeface="Meiryo" charset="-128"/>
                <a:cs typeface="Meiryo" charset="-128"/>
              </a:rPr>
              <a:t>仮想システム</a:t>
            </a:r>
            <a:endParaRPr kumimoji="1" lang="ja-JP" altLang="en-US" sz="1400" dirty="0">
              <a:solidFill>
                <a:srgbClr val="FFFFFF"/>
              </a:solidFill>
              <a:latin typeface="Meiryo" charset="-128"/>
              <a:ea typeface="Meiryo" charset="-128"/>
              <a:cs typeface="Meiryo" charset="-128"/>
            </a:endParaRPr>
          </a:p>
        </p:txBody>
      </p:sp>
      <p:sp>
        <p:nvSpPr>
          <p:cNvPr id="23" name="テキスト ボックス 22"/>
          <p:cNvSpPr txBox="1"/>
          <p:nvPr/>
        </p:nvSpPr>
        <p:spPr>
          <a:xfrm>
            <a:off x="6324600" y="2561550"/>
            <a:ext cx="1261884" cy="307777"/>
          </a:xfrm>
          <a:prstGeom prst="rect">
            <a:avLst/>
          </a:prstGeom>
          <a:noFill/>
          <a:ln>
            <a:noFill/>
          </a:ln>
        </p:spPr>
        <p:txBody>
          <a:bodyPr wrap="none" rtlCol="0">
            <a:spAutoFit/>
          </a:bodyPr>
          <a:lstStyle/>
          <a:p>
            <a:r>
              <a:rPr lang="ja-JP" altLang="en-US" sz="1400" dirty="0" smtClean="0">
                <a:solidFill>
                  <a:schemeClr val="bg1"/>
                </a:solidFill>
                <a:effectLst/>
                <a:latin typeface="Meiryo" charset="-128"/>
                <a:ea typeface="Meiryo" charset="-128"/>
                <a:cs typeface="Meiryo" charset="-128"/>
              </a:rPr>
              <a:t>物理システム</a:t>
            </a:r>
            <a:endParaRPr kumimoji="1" lang="ja-JP" altLang="en-US" sz="1400" dirty="0">
              <a:solidFill>
                <a:schemeClr val="bg1"/>
              </a:solidFill>
              <a:effectLst/>
              <a:latin typeface="Meiryo" charset="-128"/>
              <a:ea typeface="Meiryo" charset="-128"/>
              <a:cs typeface="Meiryo" charset="-128"/>
            </a:endParaRPr>
          </a:p>
        </p:txBody>
      </p:sp>
      <p:cxnSp>
        <p:nvCxnSpPr>
          <p:cNvPr id="31" name="直線矢印コネクタ 30"/>
          <p:cNvCxnSpPr>
            <a:stCxn id="9" idx="3"/>
            <a:endCxn id="12" idx="1"/>
          </p:cNvCxnSpPr>
          <p:nvPr/>
        </p:nvCxnSpPr>
        <p:spPr bwMode="auto">
          <a:xfrm>
            <a:off x="2971800" y="1739423"/>
            <a:ext cx="531813"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3" name="直線矢印コネクタ 32"/>
          <p:cNvCxnSpPr>
            <a:stCxn id="12" idx="2"/>
            <a:endCxn id="14" idx="0"/>
          </p:cNvCxnSpPr>
          <p:nvPr/>
        </p:nvCxnSpPr>
        <p:spPr bwMode="auto">
          <a:xfrm>
            <a:off x="4570413" y="2003922"/>
            <a:ext cx="0" cy="294301"/>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右矢印 35"/>
          <p:cNvSpPr/>
          <p:nvPr/>
        </p:nvSpPr>
        <p:spPr bwMode="auto">
          <a:xfrm>
            <a:off x="5727700" y="2412127"/>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7" name="左右矢印 46"/>
          <p:cNvSpPr/>
          <p:nvPr/>
        </p:nvSpPr>
        <p:spPr bwMode="auto">
          <a:xfrm>
            <a:off x="3429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運　用</a:t>
            </a:r>
          </a:p>
        </p:txBody>
      </p:sp>
      <p:sp>
        <p:nvSpPr>
          <p:cNvPr id="48" name="左右矢印 47"/>
          <p:cNvSpPr/>
          <p:nvPr/>
        </p:nvSpPr>
        <p:spPr bwMode="auto">
          <a:xfrm>
            <a:off x="762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開　発</a:t>
            </a:r>
          </a:p>
        </p:txBody>
      </p:sp>
      <p:sp>
        <p:nvSpPr>
          <p:cNvPr id="49" name="左右矢印 48"/>
          <p:cNvSpPr/>
          <p:nvPr/>
        </p:nvSpPr>
        <p:spPr bwMode="auto">
          <a:xfrm>
            <a:off x="608965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構　成</a:t>
            </a:r>
          </a:p>
        </p:txBody>
      </p:sp>
      <p:grpSp>
        <p:nvGrpSpPr>
          <p:cNvPr id="4" name="図形グループ 3"/>
          <p:cNvGrpSpPr/>
          <p:nvPr/>
        </p:nvGrpSpPr>
        <p:grpSpPr>
          <a:xfrm>
            <a:off x="838200" y="3609300"/>
            <a:ext cx="7543800" cy="2438400"/>
            <a:chOff x="838200" y="3733800"/>
            <a:chExt cx="7543800" cy="2438400"/>
          </a:xfrm>
        </p:grpSpPr>
        <p:sp>
          <p:nvSpPr>
            <p:cNvPr id="29" name="角丸四角形 28"/>
            <p:cNvSpPr/>
            <p:nvPr/>
          </p:nvSpPr>
          <p:spPr bwMode="auto">
            <a:xfrm>
              <a:off x="3352800" y="3733800"/>
              <a:ext cx="5029200" cy="2438400"/>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Meiryo" charset="-128"/>
                <a:ea typeface="Meiryo" charset="-128"/>
                <a:cs typeface="Meiryo" charset="-128"/>
              </a:endParaRPr>
            </a:p>
          </p:txBody>
        </p:sp>
        <p:sp>
          <p:nvSpPr>
            <p:cNvPr id="10" name="角丸四角形 9"/>
            <p:cNvSpPr/>
            <p:nvPr/>
          </p:nvSpPr>
          <p:spPr bwMode="auto">
            <a:xfrm>
              <a:off x="838200" y="3733800"/>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業務処理ロジック</a:t>
              </a:r>
              <a:r>
                <a:rPr kumimoji="0" lang="ja-JP" altLang="en-US" sz="1400" dirty="0" smtClean="0">
                  <a:solidFill>
                    <a:schemeClr val="bg1"/>
                  </a:solidFill>
                  <a:effectLst/>
                  <a:latin typeface="Meiryo" charset="-128"/>
                  <a:ea typeface="Meiryo" charset="-128"/>
                  <a:cs typeface="Meiryo" charset="-128"/>
                </a:rPr>
                <a:t>の</a:t>
              </a:r>
              <a:endParaRPr kumimoji="0" lang="en-US" altLang="ja-JP" sz="1400" dirty="0" smtClean="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5" name="角丸四角形 14"/>
            <p:cNvSpPr/>
            <p:nvPr/>
          </p:nvSpPr>
          <p:spPr bwMode="auto">
            <a:xfrm>
              <a:off x="838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latin typeface="Meiryo" charset="-128"/>
                  <a:ea typeface="Meiryo" charset="-128"/>
                  <a:cs typeface="Meiryo" charset="-128"/>
                </a:rPr>
                <a:t>運用手順の</a:t>
              </a:r>
              <a:endParaRPr kumimoji="0" lang="en-US" altLang="ja-JP" sz="1400" dirty="0" smtClean="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 name="角丸四角形 15"/>
            <p:cNvSpPr/>
            <p:nvPr/>
          </p:nvSpPr>
          <p:spPr bwMode="auto">
            <a:xfrm>
              <a:off x="838200" y="54102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latin typeface="Meiryo" charset="-128"/>
                  <a:ea typeface="Meiryo" charset="-128"/>
                  <a:cs typeface="Meiryo" charset="-128"/>
                </a:rPr>
                <a:t>システム構成の</a:t>
              </a:r>
              <a:endParaRPr kumimoji="0" lang="en-US" altLang="ja-JP" sz="1400" dirty="0" smtClean="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7" name="角丸四角形 16"/>
            <p:cNvSpPr/>
            <p:nvPr/>
          </p:nvSpPr>
          <p:spPr bwMode="auto">
            <a:xfrm>
              <a:off x="3505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1400" dirty="0">
                  <a:solidFill>
                    <a:schemeClr val="bg1"/>
                  </a:solidFill>
                  <a:latin typeface="Meiryo" charset="-128"/>
                  <a:ea typeface="Meiryo" charset="-128"/>
                  <a:cs typeface="Meiryo" charset="-128"/>
                </a:rPr>
                <a:t>運用の</a:t>
              </a:r>
              <a:endParaRPr kumimoji="0" lang="en-US" altLang="ja-JP" sz="1400" dirty="0">
                <a:solidFill>
                  <a:schemeClr val="bg1"/>
                </a:solidFill>
                <a:latin typeface="Meiryo" charset="-128"/>
                <a:ea typeface="Meiryo" charset="-128"/>
                <a:cs typeface="Meiryo" charset="-128"/>
              </a:endParaRPr>
            </a:p>
            <a:p>
              <a:pPr algn="ctr" defTabSz="914400" fontAlgn="base">
                <a:spcAft>
                  <a:spcPct val="0"/>
                </a:spcAft>
              </a:pPr>
              <a:r>
                <a:rPr kumimoji="0" lang="ja-JP" altLang="en-US" sz="1400" dirty="0">
                  <a:solidFill>
                    <a:schemeClr val="bg1"/>
                  </a:solidFill>
                  <a:latin typeface="Meiryo" charset="-128"/>
                  <a:ea typeface="Meiryo" charset="-128"/>
                  <a:cs typeface="Meiryo" charset="-128"/>
                </a:rPr>
                <a:t>自動化・自律化</a:t>
              </a:r>
              <a:endParaRPr kumimoji="0" lang="en-US" altLang="ja-JP" sz="1400" dirty="0">
                <a:solidFill>
                  <a:schemeClr val="bg1"/>
                </a:solidFill>
                <a:latin typeface="Meiryo" charset="-128"/>
                <a:ea typeface="Meiryo" charset="-128"/>
                <a:cs typeface="Meiryo" charset="-128"/>
              </a:endParaRPr>
            </a:p>
          </p:txBody>
        </p:sp>
        <p:sp>
          <p:nvSpPr>
            <p:cNvPr id="18" name="角丸四角形 17"/>
            <p:cNvSpPr/>
            <p:nvPr/>
          </p:nvSpPr>
          <p:spPr bwMode="auto">
            <a:xfrm>
              <a:off x="6119774" y="5410200"/>
              <a:ext cx="2133600" cy="609600"/>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eiryo" charset="-128"/>
                  <a:ea typeface="Meiryo" charset="-128"/>
                  <a:cs typeface="Meiryo" charset="-128"/>
                </a:rPr>
                <a:t>システム構成の</a:t>
              </a:r>
              <a:endParaRPr kumimoji="0" lang="en-US" altLang="ja-JP"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effectLst/>
                  <a:latin typeface="Meiryo" charset="-128"/>
                  <a:ea typeface="Meiryo" charset="-128"/>
                  <a:cs typeface="Meiryo" charset="-128"/>
                </a:rPr>
                <a:t>自動化</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24" name="正方形/長方形 23"/>
            <p:cNvSpPr/>
            <p:nvPr/>
          </p:nvSpPr>
          <p:spPr bwMode="auto">
            <a:xfrm>
              <a:off x="6165850" y="46418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Meiryo" charset="-128"/>
                <a:ea typeface="Meiryo" charset="-128"/>
                <a:cs typeface="Meiryo" charset="-128"/>
              </a:endParaRPr>
            </a:p>
          </p:txBody>
        </p:sp>
        <p:sp>
          <p:nvSpPr>
            <p:cNvPr id="25" name="ホームベース 24"/>
            <p:cNvSpPr/>
            <p:nvPr/>
          </p:nvSpPr>
          <p:spPr bwMode="auto">
            <a:xfrm flipH="1">
              <a:off x="6089650" y="4362871"/>
              <a:ext cx="2057400" cy="590129"/>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Meiryo" charset="-128"/>
                <a:ea typeface="Meiryo" charset="-128"/>
                <a:cs typeface="Meiryo" charset="-128"/>
              </a:endParaRPr>
            </a:p>
          </p:txBody>
        </p:sp>
        <p:pic>
          <p:nvPicPr>
            <p:cNvPr id="26" name="図 25"/>
            <p:cNvPicPr>
              <a:picLocks noChangeAspect="1"/>
            </p:cNvPicPr>
            <p:nvPr/>
          </p:nvPicPr>
          <p:blipFill>
            <a:blip r:embed="rId3">
              <a:clrChange>
                <a:clrFrom>
                  <a:srgbClr val="FEFEFE"/>
                </a:clrFrom>
                <a:clrTo>
                  <a:srgbClr val="FEFEFE">
                    <a:alpha val="0"/>
                  </a:srgbClr>
                </a:clrTo>
              </a:clrChange>
            </a:blip>
            <a:stretch>
              <a:fillRect/>
            </a:stretch>
          </p:blipFill>
          <p:spPr>
            <a:xfrm>
              <a:off x="7589426" y="4684524"/>
              <a:ext cx="632198" cy="554227"/>
            </a:xfrm>
            <a:prstGeom prst="rect">
              <a:avLst/>
            </a:prstGeom>
            <a:ln>
              <a:noFill/>
            </a:ln>
          </p:spPr>
        </p:pic>
        <p:sp>
          <p:nvSpPr>
            <p:cNvPr id="27" name="テキスト ボックス 26"/>
            <p:cNvSpPr txBox="1"/>
            <p:nvPr/>
          </p:nvSpPr>
          <p:spPr>
            <a:xfrm>
              <a:off x="6333892" y="4514850"/>
              <a:ext cx="1261884" cy="307777"/>
            </a:xfrm>
            <a:prstGeom prst="rect">
              <a:avLst/>
            </a:prstGeom>
            <a:noFill/>
            <a:ln>
              <a:noFill/>
            </a:ln>
          </p:spPr>
          <p:txBody>
            <a:bodyPr wrap="none" rtlCol="0">
              <a:spAutoFit/>
            </a:bodyPr>
            <a:lstStyle/>
            <a:p>
              <a:r>
                <a:rPr lang="ja-JP" altLang="en-US" sz="1400" dirty="0" smtClean="0">
                  <a:solidFill>
                    <a:srgbClr val="FFFFFF"/>
                  </a:solidFill>
                  <a:effectLst/>
                  <a:latin typeface="Meiryo" charset="-128"/>
                  <a:ea typeface="Meiryo" charset="-128"/>
                  <a:cs typeface="Meiryo" charset="-128"/>
                </a:rPr>
                <a:t>仮想システム</a:t>
              </a:r>
              <a:endParaRPr kumimoji="1" lang="ja-JP" altLang="en-US" sz="1400" dirty="0">
                <a:solidFill>
                  <a:srgbClr val="FFFFFF"/>
                </a:solidFill>
                <a:effectLst/>
                <a:latin typeface="Meiryo" charset="-128"/>
                <a:ea typeface="Meiryo" charset="-128"/>
                <a:cs typeface="Meiryo" charset="-128"/>
              </a:endParaRPr>
            </a:p>
          </p:txBody>
        </p:sp>
        <p:sp>
          <p:nvSpPr>
            <p:cNvPr id="28" name="テキスト ボックス 27"/>
            <p:cNvSpPr txBox="1"/>
            <p:nvPr/>
          </p:nvSpPr>
          <p:spPr>
            <a:xfrm>
              <a:off x="6318250" y="4972050"/>
              <a:ext cx="1261884" cy="307777"/>
            </a:xfrm>
            <a:prstGeom prst="rect">
              <a:avLst/>
            </a:prstGeom>
            <a:noFill/>
            <a:ln>
              <a:noFill/>
            </a:ln>
          </p:spPr>
          <p:txBody>
            <a:bodyPr wrap="none" rtlCol="0">
              <a:spAutoFit/>
            </a:bodyPr>
            <a:lstStyle/>
            <a:p>
              <a:r>
                <a:rPr lang="ja-JP" altLang="en-US" sz="1400" dirty="0" smtClean="0">
                  <a:solidFill>
                    <a:schemeClr val="bg1"/>
                  </a:solidFill>
                  <a:effectLst/>
                  <a:latin typeface="Meiryo" charset="-128"/>
                  <a:ea typeface="Meiryo" charset="-128"/>
                  <a:cs typeface="Meiryo" charset="-128"/>
                </a:rPr>
                <a:t>物理システム</a:t>
              </a:r>
              <a:endParaRPr kumimoji="1" lang="ja-JP" altLang="en-US" sz="1400" dirty="0">
                <a:solidFill>
                  <a:schemeClr val="bg1"/>
                </a:solidFill>
                <a:effectLst/>
                <a:latin typeface="Meiryo" charset="-128"/>
                <a:ea typeface="Meiryo" charset="-128"/>
                <a:cs typeface="Meiryo" charset="-128"/>
              </a:endParaRPr>
            </a:p>
          </p:txBody>
        </p:sp>
        <p:cxnSp>
          <p:nvCxnSpPr>
            <p:cNvPr id="37" name="直線矢印コネクタ 36"/>
            <p:cNvCxnSpPr>
              <a:stCxn id="10" idx="2"/>
              <a:endCxn id="15" idx="0"/>
            </p:cNvCxnSpPr>
            <p:nvPr/>
          </p:nvCxnSpPr>
          <p:spPr bwMode="auto">
            <a:xfrm>
              <a:off x="1905000" y="43434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 name="直線矢印コネクタ 39"/>
            <p:cNvCxnSpPr>
              <a:stCxn id="15" idx="2"/>
              <a:endCxn id="16" idx="0"/>
            </p:cNvCxnSpPr>
            <p:nvPr/>
          </p:nvCxnSpPr>
          <p:spPr bwMode="auto">
            <a:xfrm>
              <a:off x="1905000" y="51816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4" name="右矢印 43"/>
            <p:cNvSpPr/>
            <p:nvPr/>
          </p:nvSpPr>
          <p:spPr bwMode="auto">
            <a:xfrm>
              <a:off x="5708650" y="4716595"/>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Meiryo" charset="-128"/>
                <a:ea typeface="Meiryo" charset="-128"/>
                <a:cs typeface="Meiryo" charset="-128"/>
              </a:endParaRPr>
            </a:p>
          </p:txBody>
        </p:sp>
        <p:cxnSp>
          <p:nvCxnSpPr>
            <p:cNvPr id="50" name="直線矢印コネクタ 49"/>
            <p:cNvCxnSpPr>
              <a:stCxn id="15" idx="3"/>
              <a:endCxn id="17" idx="1"/>
            </p:cNvCxnSpPr>
            <p:nvPr/>
          </p:nvCxnSpPr>
          <p:spPr bwMode="auto">
            <a:xfrm>
              <a:off x="2971800" y="4876800"/>
              <a:ext cx="533400"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直線矢印コネクタ 53"/>
            <p:cNvCxnSpPr>
              <a:endCxn id="18" idx="1"/>
            </p:cNvCxnSpPr>
            <p:nvPr/>
          </p:nvCxnSpPr>
          <p:spPr bwMode="auto">
            <a:xfrm>
              <a:off x="2961709" y="5715000"/>
              <a:ext cx="3158065"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0" name="テキスト ボックス 59"/>
            <p:cNvSpPr txBox="1"/>
            <p:nvPr/>
          </p:nvSpPr>
          <p:spPr>
            <a:xfrm>
              <a:off x="3970763" y="3817295"/>
              <a:ext cx="3835216" cy="461665"/>
            </a:xfrm>
            <a:prstGeom prst="rect">
              <a:avLst/>
            </a:prstGeom>
            <a:noFill/>
            <a:ln>
              <a:noFill/>
            </a:ln>
          </p:spPr>
          <p:txBody>
            <a:bodyPr vert="horz" wrap="none" rtlCol="0">
              <a:spAutoFit/>
            </a:bodyPr>
            <a:lstStyle/>
            <a:p>
              <a:pPr algn="ctr"/>
              <a:r>
                <a:rPr kumimoji="1" lang="en-US" altLang="ja-JP" sz="2400" dirty="0" smtClean="0">
                  <a:solidFill>
                    <a:srgbClr val="0000FF"/>
                  </a:solidFill>
                  <a:effectLst/>
                  <a:latin typeface="Meiryo" charset="-128"/>
                  <a:ea typeface="Meiryo" charset="-128"/>
                  <a:cs typeface="Meiryo" charset="-128"/>
                </a:rPr>
                <a:t>Infrastructure as a Code</a:t>
              </a:r>
              <a:endParaRPr kumimoji="1" lang="ja-JP" altLang="en-US" sz="2400" dirty="0">
                <a:solidFill>
                  <a:srgbClr val="0000FF"/>
                </a:solidFill>
                <a:effectLst/>
                <a:latin typeface="Meiryo" charset="-128"/>
                <a:ea typeface="Meiryo" charset="-128"/>
                <a:cs typeface="Meiryo" charset="-128"/>
              </a:endParaRPr>
            </a:p>
          </p:txBody>
        </p:sp>
      </p:grpSp>
      <p:sp>
        <p:nvSpPr>
          <p:cNvPr id="61" name="テキスト ボックス 60"/>
          <p:cNvSpPr txBox="1"/>
          <p:nvPr/>
        </p:nvSpPr>
        <p:spPr>
          <a:xfrm>
            <a:off x="3567453" y="866100"/>
            <a:ext cx="2031325" cy="461665"/>
          </a:xfrm>
          <a:prstGeom prst="rect">
            <a:avLst/>
          </a:prstGeom>
          <a:noFill/>
          <a:ln>
            <a:noFill/>
          </a:ln>
        </p:spPr>
        <p:txBody>
          <a:bodyPr vert="horz" wrap="none" rtlCol="0">
            <a:spAutoFit/>
          </a:bodyPr>
          <a:lstStyle/>
          <a:p>
            <a:pPr algn="ctr"/>
            <a:r>
              <a:rPr lang="ja-JP" altLang="en-US" sz="2400" dirty="0" smtClean="0">
                <a:solidFill>
                  <a:schemeClr val="accent6">
                    <a:lumMod val="50000"/>
                  </a:schemeClr>
                </a:solidFill>
                <a:effectLst/>
                <a:latin typeface="Meiryo" charset="-128"/>
                <a:ea typeface="Meiryo" charset="-128"/>
                <a:cs typeface="Meiryo" charset="-128"/>
              </a:rPr>
              <a:t>従来の仕組み</a:t>
            </a:r>
            <a:endParaRPr kumimoji="1" lang="ja-JP" altLang="en-US" sz="2400" dirty="0">
              <a:solidFill>
                <a:schemeClr val="accent6">
                  <a:lumMod val="50000"/>
                </a:schemeClr>
              </a:solidFill>
              <a:effectLst/>
              <a:latin typeface="Meiryo" charset="-128"/>
              <a:ea typeface="Meiryo" charset="-128"/>
              <a:cs typeface="Meiryo" charset="-128"/>
            </a:endParaRPr>
          </a:p>
        </p:txBody>
      </p:sp>
      <p:sp>
        <p:nvSpPr>
          <p:cNvPr id="42" name="角丸四角形 41"/>
          <p:cNvSpPr/>
          <p:nvPr/>
        </p:nvSpPr>
        <p:spPr bwMode="auto">
          <a:xfrm>
            <a:off x="6094374" y="1415574"/>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Meiryo" charset="-128"/>
                <a:ea typeface="Meiryo" charset="-128"/>
                <a:cs typeface="Meiryo" charset="-128"/>
              </a:rPr>
              <a:t>人手による</a:t>
            </a: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Meiryo" charset="-128"/>
                <a:ea typeface="Meiryo" charset="-128"/>
                <a:cs typeface="Meiryo" charset="-128"/>
              </a:rPr>
              <a:t>基盤構築</a:t>
            </a:r>
            <a:endParaRPr kumimoji="0" lang="en-US" altLang="ja-JP" sz="1800" b="0" i="0" u="none" strike="noStrike" cap="none" normalizeH="0" baseline="0" dirty="0" smtClean="0">
              <a:ln>
                <a:noFill/>
              </a:ln>
              <a:solidFill>
                <a:schemeClr val="tx1"/>
              </a:solidFill>
              <a:effectLst/>
              <a:latin typeface="Meiryo" charset="-128"/>
              <a:ea typeface="Meiryo" charset="-128"/>
              <a:cs typeface="Meiryo" charset="-128"/>
            </a:endParaRPr>
          </a:p>
        </p:txBody>
      </p:sp>
      <p:pic>
        <p:nvPicPr>
          <p:cNvPr id="4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24561" y="1364774"/>
            <a:ext cx="628650" cy="6286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1812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bwMode="auto">
          <a:xfrm>
            <a:off x="469900" y="1007348"/>
            <a:ext cx="8223250" cy="646331"/>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2800" dirty="0">
                <a:solidFill>
                  <a:srgbClr val="FFFFFF"/>
                </a:solidFill>
                <a:effectLst/>
                <a:latin typeface="Arial Black"/>
                <a:cs typeface="Arial Black"/>
              </a:rPr>
              <a:t>Infrastructure as a Code</a:t>
            </a:r>
            <a:endParaRPr lang="ja-JP" altLang="en-US" sz="2800" dirty="0">
              <a:solidFill>
                <a:srgbClr val="FFFFFF"/>
              </a:solidFill>
              <a:effectLst/>
              <a:latin typeface="Arial Black"/>
              <a:cs typeface="Arial Black"/>
            </a:endParaRPr>
          </a:p>
        </p:txBody>
      </p:sp>
      <p:sp>
        <p:nvSpPr>
          <p:cNvPr id="5" name="角丸四角形 4"/>
          <p:cNvSpPr/>
          <p:nvPr/>
        </p:nvSpPr>
        <p:spPr bwMode="auto">
          <a:xfrm>
            <a:off x="463550" y="5062993"/>
            <a:ext cx="8223250" cy="710389"/>
          </a:xfrm>
          <a:prstGeom prst="roundRect">
            <a:avLst>
              <a:gd name="adj" fmla="val 0"/>
            </a:avLst>
          </a:prstGeom>
          <a:solidFill>
            <a:srgbClr val="800000"/>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ja-JP" altLang="en-US" sz="2800" dirty="0">
                <a:solidFill>
                  <a:srgbClr val="FFFFFF"/>
                </a:solidFill>
                <a:effectLst/>
                <a:latin typeface="Arial Black"/>
                <a:cs typeface="Arial Black"/>
              </a:rPr>
              <a:t>開発・運用・構築の関係や役割が大きく変わる</a:t>
            </a:r>
            <a:endParaRPr lang="en-US" altLang="ja-JP" sz="2800" dirty="0">
              <a:solidFill>
                <a:srgbClr val="FFFFFF"/>
              </a:solidFill>
              <a:effectLst/>
              <a:latin typeface="Arial Black"/>
              <a:cs typeface="Arial Black"/>
            </a:endParaRPr>
          </a:p>
        </p:txBody>
      </p:sp>
      <p:sp>
        <p:nvSpPr>
          <p:cNvPr id="2" name="タイトル 1"/>
          <p:cNvSpPr>
            <a:spLocks noGrp="1"/>
          </p:cNvSpPr>
          <p:nvPr>
            <p:ph type="title"/>
          </p:nvPr>
        </p:nvSpPr>
        <p:spPr/>
        <p:txBody>
          <a:bodyPr/>
          <a:lstStyle/>
          <a:p>
            <a:r>
              <a:rPr kumimoji="1" lang="en-US" altLang="ja-JP" dirty="0"/>
              <a:t>Infrastructure </a:t>
            </a:r>
            <a:r>
              <a:rPr kumimoji="1" lang="en-US" altLang="ja-JP"/>
              <a:t>as </a:t>
            </a:r>
            <a:r>
              <a:rPr kumimoji="1" lang="en-US" altLang="ja-JP" smtClean="0"/>
              <a:t>Code</a:t>
            </a:r>
            <a:endParaRPr kumimoji="1" lang="ja-JP" altLang="en-US" dirty="0"/>
          </a:p>
        </p:txBody>
      </p:sp>
      <p:sp>
        <p:nvSpPr>
          <p:cNvPr id="43" name="角丸四角形 42"/>
          <p:cNvSpPr/>
          <p:nvPr/>
        </p:nvSpPr>
        <p:spPr bwMode="auto">
          <a:xfrm>
            <a:off x="463550" y="1757773"/>
            <a:ext cx="8223250" cy="990600"/>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　人間が作業に関与することに比べ</a:t>
            </a:r>
            <a:endParaRPr kumimoji="0" lang="en-US" altLang="ja-JP"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a:p>
            <a:pPr marR="0" algn="ctr" defTabSz="914400" rtl="0" eaLnBrk="1" fontAlgn="base" latinLnBrk="0" hangingPunct="1">
              <a:lnSpc>
                <a:spcPct val="100000"/>
              </a:lnSpc>
              <a:spcBef>
                <a:spcPct val="20000"/>
              </a:spcBef>
              <a:spcAft>
                <a:spcPct val="0"/>
              </a:spcAft>
              <a:buClrTx/>
              <a:buSzTx/>
              <a:tabLst/>
            </a:pPr>
            <a:r>
              <a:rPr kumimoji="0" lang="ja-JP" altLang="en-US" sz="1800" dirty="0" smtClean="0">
                <a:solidFill>
                  <a:srgbClr val="FFFFFF"/>
                </a:solidFill>
                <a:effectLst/>
                <a:latin typeface="ＤＦＰ太丸ゴシック体"/>
                <a:ea typeface="ＤＦＰ太丸ゴシック体"/>
                <a:cs typeface="ＤＦＰ太丸ゴシック体"/>
              </a:rPr>
              <a:t>運用・構築の高速化</a:t>
            </a:r>
            <a:r>
              <a:rPr kumimoji="0" lang="en-US" altLang="ja-JP" sz="1800" dirty="0" smtClean="0">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ヒューマン・エラーの排除</a:t>
            </a:r>
            <a:r>
              <a:rPr kumimoji="0" lang="en-US" altLang="ja-JP"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人的作業負担の消滅</a:t>
            </a:r>
          </a:p>
        </p:txBody>
      </p:sp>
      <p:grpSp>
        <p:nvGrpSpPr>
          <p:cNvPr id="3" name="図形グループ 2"/>
          <p:cNvGrpSpPr/>
          <p:nvPr/>
        </p:nvGrpSpPr>
        <p:grpSpPr>
          <a:xfrm>
            <a:off x="463550" y="2866908"/>
            <a:ext cx="8229600" cy="2307598"/>
            <a:chOff x="457200" y="3355667"/>
            <a:chExt cx="8229600" cy="2307598"/>
          </a:xfrm>
        </p:grpSpPr>
        <p:sp>
          <p:nvSpPr>
            <p:cNvPr id="6" name="下矢印 5"/>
            <p:cNvSpPr/>
            <p:nvPr/>
          </p:nvSpPr>
          <p:spPr bwMode="auto">
            <a:xfrm>
              <a:off x="20574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5" name="下矢印 54"/>
            <p:cNvSpPr/>
            <p:nvPr/>
          </p:nvSpPr>
          <p:spPr bwMode="auto">
            <a:xfrm>
              <a:off x="63246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角丸四角形 3"/>
            <p:cNvSpPr/>
            <p:nvPr/>
          </p:nvSpPr>
          <p:spPr bwMode="auto">
            <a:xfrm>
              <a:off x="457200" y="34657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稼働中のサーバー停止や新規サーバー稼働</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を同時に行う事ができる</a:t>
              </a:r>
              <a:endParaRPr kumimoji="0" lang="ja-JP" altLang="en-US" sz="1400" b="0" i="0" u="none" strike="noStrike" cap="none" normalizeH="0" baseline="0" dirty="0" smtClean="0">
                <a:ln>
                  <a:noFill/>
                </a:ln>
                <a:solidFill>
                  <a:srgbClr val="FFFFFF"/>
                </a:solidFill>
                <a:effectLst/>
              </a:endParaRPr>
            </a:p>
          </p:txBody>
        </p:sp>
        <p:sp>
          <p:nvSpPr>
            <p:cNvPr id="45" name="角丸四角形 44"/>
            <p:cNvSpPr/>
            <p:nvPr/>
          </p:nvSpPr>
          <p:spPr bwMode="auto">
            <a:xfrm>
              <a:off x="4724400" y="3465732"/>
              <a:ext cx="3962400" cy="6858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開発・テストと本番で全く同じ環境が使える</a:t>
              </a:r>
              <a:endParaRPr kumimoji="0" lang="ja-JP" altLang="en-US" sz="1400" b="0" i="0" u="none" strike="noStrike" cap="none" normalizeH="0" baseline="0" dirty="0" smtClean="0">
                <a:ln>
                  <a:noFill/>
                </a:ln>
                <a:solidFill>
                  <a:srgbClr val="FFFFFF"/>
                </a:solidFill>
                <a:effectLst/>
              </a:endParaRPr>
            </a:p>
          </p:txBody>
        </p:sp>
        <p:sp>
          <p:nvSpPr>
            <p:cNvPr id="52" name="角丸四角形 51"/>
            <p:cNvSpPr/>
            <p:nvPr/>
          </p:nvSpPr>
          <p:spPr bwMode="auto">
            <a:xfrm>
              <a:off x="457200" y="45325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稼働中のサービスを停止することなく</a:t>
              </a:r>
              <a:endParaRPr kumimoji="0" lang="en-US" altLang="ja-JP" sz="14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設定や構成の変更ができる</a:t>
              </a:r>
              <a:endParaRPr kumimoji="0" lang="ja-JP" altLang="en-US" sz="1400" b="0" i="0" u="none" strike="noStrike" cap="none" normalizeH="0" baseline="0" dirty="0" smtClean="0">
                <a:ln>
                  <a:noFill/>
                </a:ln>
                <a:solidFill>
                  <a:srgbClr val="FFFFFF"/>
                </a:solidFill>
                <a:effectLst/>
              </a:endParaRPr>
            </a:p>
          </p:txBody>
        </p:sp>
        <p:sp>
          <p:nvSpPr>
            <p:cNvPr id="53" name="角丸四角形 52"/>
            <p:cNvSpPr/>
            <p:nvPr/>
          </p:nvSpPr>
          <p:spPr bwMode="auto">
            <a:xfrm>
              <a:off x="4724400" y="4532532"/>
              <a:ext cx="3962400" cy="685800"/>
            </a:xfrm>
            <a:prstGeom prst="roundRect">
              <a:avLst>
                <a:gd name="adj" fmla="val 0"/>
              </a:avLst>
            </a:prstGeom>
            <a:solidFill>
              <a:srgbClr val="31859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開発・テスト環境から本番環境へ</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自動的に移行できる</a:t>
              </a:r>
            </a:p>
          </p:txBody>
        </p:sp>
      </p:grpSp>
      <p:sp>
        <p:nvSpPr>
          <p:cNvPr id="7" name="テキスト ボックス 6"/>
          <p:cNvSpPr txBox="1"/>
          <p:nvPr/>
        </p:nvSpPr>
        <p:spPr>
          <a:xfrm>
            <a:off x="321335" y="5909734"/>
            <a:ext cx="8515748" cy="523220"/>
          </a:xfrm>
          <a:prstGeom prst="rect">
            <a:avLst/>
          </a:prstGeom>
          <a:noFill/>
        </p:spPr>
        <p:txBody>
          <a:bodyPr wrap="none" rtlCol="0">
            <a:spAutoFit/>
          </a:bodyPr>
          <a:lstStyle/>
          <a:p>
            <a:pPr algn="r"/>
            <a:r>
              <a:rPr kumimoji="1" lang="en-US" altLang="ja-JP" sz="2800" dirty="0" smtClean="0">
                <a:solidFill>
                  <a:schemeClr val="tx2">
                    <a:lumMod val="60000"/>
                    <a:lumOff val="40000"/>
                  </a:schemeClr>
                </a:solidFill>
              </a:rPr>
              <a:t>Immutable Infrastructure</a:t>
            </a:r>
            <a:r>
              <a:rPr kumimoji="1" lang="ja-JP" altLang="en-US" sz="2800" dirty="0" smtClean="0">
                <a:solidFill>
                  <a:schemeClr val="tx2">
                    <a:lumMod val="60000"/>
                    <a:lumOff val="40000"/>
                  </a:schemeClr>
                </a:solidFill>
              </a:rPr>
              <a:t>、</a:t>
            </a:r>
            <a:r>
              <a:rPr kumimoji="1" lang="en-US" altLang="ja-JP" sz="2800" dirty="0" err="1" smtClean="0">
                <a:solidFill>
                  <a:schemeClr val="tx2">
                    <a:lumMod val="60000"/>
                    <a:lumOff val="40000"/>
                  </a:schemeClr>
                </a:solidFill>
              </a:rPr>
              <a:t>DevOps</a:t>
            </a:r>
            <a:r>
              <a:rPr kumimoji="1" lang="ja-JP" altLang="en-US" sz="2800" dirty="0" smtClean="0">
                <a:solidFill>
                  <a:schemeClr val="tx2">
                    <a:lumMod val="60000"/>
                    <a:lumOff val="40000"/>
                  </a:schemeClr>
                </a:solidFill>
              </a:rPr>
              <a:t>、</a:t>
            </a:r>
            <a:r>
              <a:rPr lang="en-US" altLang="ja-JP" sz="2800" dirty="0" smtClean="0">
                <a:solidFill>
                  <a:schemeClr val="tx2">
                    <a:lumMod val="60000"/>
                    <a:lumOff val="40000"/>
                  </a:schemeClr>
                </a:solidFill>
              </a:rPr>
              <a:t>Agile Development…</a:t>
            </a:r>
            <a:endParaRPr kumimoji="1" lang="ja-JP" altLang="en-US" sz="2800" dirty="0">
              <a:solidFill>
                <a:schemeClr val="tx2">
                  <a:lumMod val="60000"/>
                  <a:lumOff val="40000"/>
                </a:schemeClr>
              </a:solidFill>
            </a:endParaRPr>
          </a:p>
        </p:txBody>
      </p:sp>
    </p:spTree>
    <p:extLst>
      <p:ext uri="{BB962C8B-B14F-4D97-AF65-F5344CB8AC3E}">
        <p14:creationId xmlns:p14="http://schemas.microsoft.com/office/powerpoint/2010/main" val="68104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323416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Infractracture</a:t>
            </a:r>
            <a:r>
              <a:rPr kumimoji="1" lang="en-US" altLang="ja-JP" dirty="0" smtClean="0"/>
              <a:t> as Code</a:t>
            </a:r>
            <a:r>
              <a:rPr kumimoji="1" lang="ja-JP" altLang="en-US" dirty="0" smtClean="0"/>
              <a:t>の特徴（１）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20</a:t>
            </a:fld>
            <a:endParaRPr kumimoji="1" lang="ja-JP" altLang="en-US"/>
          </a:p>
        </p:txBody>
      </p:sp>
      <p:sp>
        <p:nvSpPr>
          <p:cNvPr id="4" name="メモ 3"/>
          <p:cNvSpPr/>
          <p:nvPr/>
        </p:nvSpPr>
        <p:spPr>
          <a:xfrm>
            <a:off x="1977976" y="1556196"/>
            <a:ext cx="1584177" cy="1368747"/>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nvGrpSpPr>
          <p:cNvPr id="5" name="図形グループ 4"/>
          <p:cNvGrpSpPr/>
          <p:nvPr/>
        </p:nvGrpSpPr>
        <p:grpSpPr>
          <a:xfrm>
            <a:off x="1619673" y="1959307"/>
            <a:ext cx="530176" cy="1101571"/>
            <a:chOff x="1946324" y="4125162"/>
            <a:chExt cx="969964" cy="2007872"/>
          </a:xfrm>
        </p:grpSpPr>
        <p:sp>
          <p:nvSpPr>
            <p:cNvPr id="6" name="円/楕円 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 name="フローチャート: 論理積ゲート 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8" name="テキスト ボックス 7"/>
          <p:cNvSpPr txBox="1"/>
          <p:nvPr/>
        </p:nvSpPr>
        <p:spPr>
          <a:xfrm>
            <a:off x="2121993" y="1700808"/>
            <a:ext cx="1324655" cy="1015663"/>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p>
          <a:p>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dirty="0" smtClean="0">
                <a:latin typeface="Meiryo" charset="-128"/>
                <a:ea typeface="Meiryo" charset="-128"/>
                <a:cs typeface="Meiryo" charset="-128"/>
              </a:rPr>
              <a:t>B</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D</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G</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pic>
        <p:nvPicPr>
          <p:cNvPr id="9" name="図 8"/>
          <p:cNvPicPr>
            <a:picLocks noChangeAspect="1"/>
          </p:cNvPicPr>
          <p:nvPr/>
        </p:nvPicPr>
        <p:blipFill>
          <a:blip r:embed="rId2">
            <a:clrChange>
              <a:clrFrom>
                <a:srgbClr val="FFFFFF"/>
              </a:clrFrom>
              <a:clrTo>
                <a:srgbClr val="FFFFFF">
                  <a:alpha val="0"/>
                </a:srgbClr>
              </a:clrTo>
            </a:clrChange>
          </a:blip>
          <a:stretch>
            <a:fillRect/>
          </a:stretch>
        </p:blipFill>
        <p:spPr>
          <a:xfrm>
            <a:off x="4946083" y="1507930"/>
            <a:ext cx="1140592" cy="1208541"/>
          </a:xfrm>
          <a:prstGeom prst="rect">
            <a:avLst/>
          </a:prstGeom>
        </p:spPr>
      </p:pic>
      <p:grpSp>
        <p:nvGrpSpPr>
          <p:cNvPr id="13" name="図形グループ 12"/>
          <p:cNvGrpSpPr/>
          <p:nvPr/>
        </p:nvGrpSpPr>
        <p:grpSpPr>
          <a:xfrm>
            <a:off x="6178091" y="1584356"/>
            <a:ext cx="1040452" cy="454610"/>
            <a:chOff x="6769100" y="1390650"/>
            <a:chExt cx="317500" cy="157483"/>
          </a:xfrm>
        </p:grpSpPr>
        <p:sp>
          <p:nvSpPr>
            <p:cNvPr id="14" name="正方形/長方形 1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円/楕円 1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 name="直線コネクタ 1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 name="図形グループ 16"/>
          <p:cNvGrpSpPr/>
          <p:nvPr/>
        </p:nvGrpSpPr>
        <p:grpSpPr>
          <a:xfrm>
            <a:off x="6178091" y="2092187"/>
            <a:ext cx="1040452" cy="454610"/>
            <a:chOff x="6769100" y="1390650"/>
            <a:chExt cx="317500" cy="157483"/>
          </a:xfrm>
        </p:grpSpPr>
        <p:sp>
          <p:nvSpPr>
            <p:cNvPr id="18" name="正方形/長方形 1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円/楕円 1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 name="直線コネクタ 1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 name="図形グループ 20"/>
          <p:cNvGrpSpPr/>
          <p:nvPr/>
        </p:nvGrpSpPr>
        <p:grpSpPr>
          <a:xfrm>
            <a:off x="6178091" y="2600018"/>
            <a:ext cx="1040452" cy="454610"/>
            <a:chOff x="6769100" y="1390650"/>
            <a:chExt cx="317500" cy="157483"/>
          </a:xfrm>
        </p:grpSpPr>
        <p:sp>
          <p:nvSpPr>
            <p:cNvPr id="22" name="正方形/長方形 2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円/楕円 2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 name="直線コネクタ 2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 name="正方形/長方形 26"/>
          <p:cNvSpPr/>
          <p:nvPr/>
        </p:nvSpPr>
        <p:spPr>
          <a:xfrm>
            <a:off x="4987112" y="1624531"/>
            <a:ext cx="1099563" cy="707886"/>
          </a:xfrm>
          <a:prstGeom prst="rect">
            <a:avLst/>
          </a:prstGeom>
        </p:spPr>
        <p:txBody>
          <a:bodyPr wrap="square">
            <a:spAutoFit/>
          </a:bodyPr>
          <a:lstStyle/>
          <a:p>
            <a:r>
              <a:rPr lang="ja-JP" altLang="en-US" sz="800" dirty="0"/>
              <a:t>+#!/bin/sh+yum install -y httpd httpd-devel php php-mbstring php-pdo php-mysql mysql</a:t>
            </a:r>
            <a:r>
              <a:rPr lang="ja-JP" altLang="en-US" sz="800" dirty="0" smtClean="0"/>
              <a:t>-</a:t>
            </a:r>
            <a:endParaRPr lang="ja-JP" altLang="en-US" sz="800" dirty="0"/>
          </a:p>
        </p:txBody>
      </p:sp>
      <p:sp>
        <p:nvSpPr>
          <p:cNvPr id="25" name="テキスト ボックス 24"/>
          <p:cNvSpPr txBox="1"/>
          <p:nvPr/>
        </p:nvSpPr>
        <p:spPr>
          <a:xfrm>
            <a:off x="5536893" y="1228089"/>
            <a:ext cx="1261884"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インフラ設定</a:t>
            </a:r>
            <a:endParaRPr kumimoji="1" lang="ja-JP" altLang="en-US" sz="1400" dirty="0">
              <a:latin typeface="Meiryo" charset="-128"/>
              <a:ea typeface="Meiryo" charset="-128"/>
              <a:cs typeface="Meiryo" charset="-128"/>
            </a:endParaRPr>
          </a:p>
        </p:txBody>
      </p:sp>
      <p:grpSp>
        <p:nvGrpSpPr>
          <p:cNvPr id="10" name="図形グループ 9"/>
          <p:cNvGrpSpPr/>
          <p:nvPr/>
        </p:nvGrpSpPr>
        <p:grpSpPr>
          <a:xfrm>
            <a:off x="4854667" y="1953057"/>
            <a:ext cx="530176" cy="1101571"/>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28" name="テキスト ボックス 27"/>
          <p:cNvSpPr txBox="1"/>
          <p:nvPr/>
        </p:nvSpPr>
        <p:spPr>
          <a:xfrm>
            <a:off x="1769923" y="1228089"/>
            <a:ext cx="1980029"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インフラ構築手順作成</a:t>
            </a:r>
            <a:endParaRPr kumimoji="1" lang="ja-JP" altLang="en-US" sz="1400" dirty="0">
              <a:latin typeface="Meiryo" charset="-128"/>
              <a:ea typeface="Meiryo" charset="-128"/>
              <a:cs typeface="Meiryo" charset="-128"/>
            </a:endParaRPr>
          </a:p>
        </p:txBody>
      </p:sp>
      <p:sp>
        <p:nvSpPr>
          <p:cNvPr id="29" name="右矢印 28"/>
          <p:cNvSpPr/>
          <p:nvPr/>
        </p:nvSpPr>
        <p:spPr>
          <a:xfrm>
            <a:off x="3955369" y="1995725"/>
            <a:ext cx="720080"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メモ 29"/>
          <p:cNvSpPr/>
          <p:nvPr/>
        </p:nvSpPr>
        <p:spPr>
          <a:xfrm>
            <a:off x="1977976" y="3920244"/>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4" name="テキスト ボックス 33"/>
          <p:cNvSpPr txBox="1"/>
          <p:nvPr/>
        </p:nvSpPr>
        <p:spPr>
          <a:xfrm>
            <a:off x="1977977" y="4064856"/>
            <a:ext cx="1584176"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1</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dirty="0" smtClean="0">
                <a:latin typeface="Meiryo" charset="-128"/>
                <a:ea typeface="Meiryo" charset="-128"/>
                <a:cs typeface="Meiryo" charset="-128"/>
              </a:rPr>
              <a:t>B</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D</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sp>
        <p:nvSpPr>
          <p:cNvPr id="35" name="メモ 34"/>
          <p:cNvSpPr/>
          <p:nvPr/>
        </p:nvSpPr>
        <p:spPr>
          <a:xfrm>
            <a:off x="2165775" y="4280284"/>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6" name="テキスト ボックス 35"/>
          <p:cNvSpPr txBox="1"/>
          <p:nvPr/>
        </p:nvSpPr>
        <p:spPr>
          <a:xfrm>
            <a:off x="2165775" y="4424896"/>
            <a:ext cx="1584175"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2</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strike="sngStrike" dirty="0" smtClean="0">
                <a:solidFill>
                  <a:srgbClr val="FF0000"/>
                </a:solidFill>
                <a:latin typeface="Meiryo" charset="-128"/>
                <a:ea typeface="Meiryo" charset="-128"/>
                <a:cs typeface="Meiryo" charset="-128"/>
              </a:rPr>
              <a:t>B</a:t>
            </a:r>
            <a:r>
              <a:rPr lang="en-US" altLang="ja-JP" sz="900" dirty="0" smtClean="0">
                <a:solidFill>
                  <a:schemeClr val="accent6">
                    <a:lumMod val="75000"/>
                  </a:schemeClr>
                </a:solidFill>
                <a:latin typeface="Meiryo" charset="-128"/>
                <a:ea typeface="Meiryo" charset="-128"/>
                <a:cs typeface="Meiryo" charset="-128"/>
              </a:rPr>
              <a:t>X</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D</a:t>
            </a:r>
            <a:r>
              <a:rPr lang="en-US" altLang="ja-JP" sz="900" dirty="0" smtClean="0">
                <a:solidFill>
                  <a:schemeClr val="accent6">
                    <a:lumMod val="75000"/>
                  </a:schemeClr>
                </a:solidFill>
                <a:latin typeface="Meiryo" charset="-128"/>
                <a:ea typeface="Meiryo" charset="-128"/>
                <a:cs typeface="Meiryo" charset="-128"/>
              </a:rPr>
              <a:t>Y</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sp>
        <p:nvSpPr>
          <p:cNvPr id="37" name="メモ 36"/>
          <p:cNvSpPr/>
          <p:nvPr/>
        </p:nvSpPr>
        <p:spPr>
          <a:xfrm>
            <a:off x="2383989" y="4961880"/>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8" name="テキスト ボックス 37"/>
          <p:cNvSpPr txBox="1"/>
          <p:nvPr/>
        </p:nvSpPr>
        <p:spPr>
          <a:xfrm>
            <a:off x="2383989" y="5106492"/>
            <a:ext cx="1584175"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3</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strike="sngStrike" dirty="0" smtClean="0">
                <a:solidFill>
                  <a:srgbClr val="FF0000"/>
                </a:solidFill>
                <a:latin typeface="Meiryo" charset="-128"/>
                <a:ea typeface="Meiryo" charset="-128"/>
                <a:cs typeface="Meiryo" charset="-128"/>
              </a:rPr>
              <a:t>B</a:t>
            </a:r>
            <a:r>
              <a:rPr lang="en-US" altLang="ja-JP" sz="900" dirty="0" smtClean="0">
                <a:solidFill>
                  <a:schemeClr val="accent6">
                    <a:lumMod val="75000"/>
                  </a:schemeClr>
                </a:solidFill>
                <a:latin typeface="Meiryo" charset="-128"/>
                <a:ea typeface="Meiryo" charset="-128"/>
                <a:cs typeface="Meiryo" charset="-128"/>
              </a:rPr>
              <a:t>X</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D</a:t>
            </a:r>
            <a:r>
              <a:rPr lang="en-US" altLang="ja-JP" sz="900" dirty="0" smtClean="0">
                <a:solidFill>
                  <a:schemeClr val="accent6">
                    <a:lumMod val="75000"/>
                  </a:schemeClr>
                </a:solidFill>
                <a:latin typeface="Meiryo" charset="-128"/>
                <a:ea typeface="Meiryo" charset="-128"/>
                <a:cs typeface="Meiryo" charset="-128"/>
              </a:rPr>
              <a:t>Y</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G</a:t>
            </a:r>
            <a:r>
              <a:rPr lang="en-US" altLang="ja-JP" sz="900" dirty="0" smtClean="0">
                <a:solidFill>
                  <a:schemeClr val="accent6">
                    <a:lumMod val="75000"/>
                  </a:schemeClr>
                </a:solidFill>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grpSp>
        <p:nvGrpSpPr>
          <p:cNvPr id="31" name="図形グループ 30"/>
          <p:cNvGrpSpPr/>
          <p:nvPr/>
        </p:nvGrpSpPr>
        <p:grpSpPr>
          <a:xfrm>
            <a:off x="1619672" y="4847709"/>
            <a:ext cx="530176" cy="1101571"/>
            <a:chOff x="1946324" y="4125162"/>
            <a:chExt cx="969964" cy="2007872"/>
          </a:xfrm>
        </p:grpSpPr>
        <p:sp>
          <p:nvSpPr>
            <p:cNvPr id="32" name="円/楕円 3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3" name="フローチャート: 論理積ゲート 3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pic>
        <p:nvPicPr>
          <p:cNvPr id="39" name="図 38"/>
          <p:cNvPicPr>
            <a:picLocks noChangeAspect="1"/>
          </p:cNvPicPr>
          <p:nvPr/>
        </p:nvPicPr>
        <p:blipFill>
          <a:blip r:embed="rId2">
            <a:clrChange>
              <a:clrFrom>
                <a:srgbClr val="FFFFFF"/>
              </a:clrFrom>
              <a:clrTo>
                <a:srgbClr val="FFFFFF">
                  <a:alpha val="0"/>
                </a:srgbClr>
              </a:clrTo>
            </a:clrChange>
          </a:blip>
          <a:stretch>
            <a:fillRect/>
          </a:stretch>
        </p:blipFill>
        <p:spPr>
          <a:xfrm>
            <a:off x="4946083" y="4390769"/>
            <a:ext cx="1140592" cy="1208541"/>
          </a:xfrm>
          <a:prstGeom prst="rect">
            <a:avLst/>
          </a:prstGeom>
        </p:spPr>
      </p:pic>
      <p:sp>
        <p:nvSpPr>
          <p:cNvPr id="40" name="正方形/長方形 39"/>
          <p:cNvSpPr/>
          <p:nvPr/>
        </p:nvSpPr>
        <p:spPr>
          <a:xfrm>
            <a:off x="4987112" y="4507370"/>
            <a:ext cx="1099563" cy="707886"/>
          </a:xfrm>
          <a:prstGeom prst="rect">
            <a:avLst/>
          </a:prstGeom>
        </p:spPr>
        <p:txBody>
          <a:bodyPr wrap="square">
            <a:spAutoFit/>
          </a:bodyPr>
          <a:lstStyle/>
          <a:p>
            <a:r>
              <a:rPr lang="ja-JP" altLang="en-US" sz="800" dirty="0"/>
              <a:t>+#!/bin/sh+yum install -y httpd httpd-devel php php-mbstring php-pdo php-mysql mysql</a:t>
            </a:r>
            <a:r>
              <a:rPr lang="ja-JP" altLang="en-US" sz="800" dirty="0" smtClean="0"/>
              <a:t>-</a:t>
            </a:r>
            <a:endParaRPr lang="ja-JP" altLang="en-US" sz="800" dirty="0"/>
          </a:p>
        </p:txBody>
      </p:sp>
      <p:grpSp>
        <p:nvGrpSpPr>
          <p:cNvPr id="41" name="図形グループ 40"/>
          <p:cNvGrpSpPr/>
          <p:nvPr/>
        </p:nvGrpSpPr>
        <p:grpSpPr>
          <a:xfrm>
            <a:off x="4854667" y="4835896"/>
            <a:ext cx="530176" cy="1101571"/>
            <a:chOff x="1946324" y="4125162"/>
            <a:chExt cx="969964" cy="2007872"/>
          </a:xfrm>
        </p:grpSpPr>
        <p:sp>
          <p:nvSpPr>
            <p:cNvPr id="42" name="円/楕円 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44" name="図形グループ 43"/>
          <p:cNvGrpSpPr/>
          <p:nvPr/>
        </p:nvGrpSpPr>
        <p:grpSpPr>
          <a:xfrm>
            <a:off x="6178090" y="3920628"/>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178090" y="4114090"/>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178090" y="429568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178090" y="4654686"/>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178090" y="4471371"/>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548344" y="3923169"/>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548344" y="4116631"/>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548344" y="429822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548344" y="4657227"/>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6548344" y="4473912"/>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6922994" y="3925710"/>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6922994" y="4119172"/>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6922994" y="430076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6" name="図形グループ 95"/>
          <p:cNvGrpSpPr/>
          <p:nvPr/>
        </p:nvGrpSpPr>
        <p:grpSpPr>
          <a:xfrm>
            <a:off x="6922994" y="4659768"/>
            <a:ext cx="317500" cy="157483"/>
            <a:chOff x="6769100" y="1390650"/>
            <a:chExt cx="317500" cy="157483"/>
          </a:xfrm>
        </p:grpSpPr>
        <p:sp>
          <p:nvSpPr>
            <p:cNvPr id="97" name="正方形/長方形 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6922994" y="4476453"/>
            <a:ext cx="317500" cy="157483"/>
            <a:chOff x="6769100" y="1390650"/>
            <a:chExt cx="317500" cy="157483"/>
          </a:xfrm>
        </p:grpSpPr>
        <p:sp>
          <p:nvSpPr>
            <p:cNvPr id="101" name="正方形/長方形 1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a:off x="6180580" y="5020872"/>
            <a:ext cx="317500" cy="157483"/>
            <a:chOff x="6769100" y="1390650"/>
            <a:chExt cx="317500" cy="157483"/>
          </a:xfrm>
        </p:grpSpPr>
        <p:sp>
          <p:nvSpPr>
            <p:cNvPr id="105" name="正方形/長方形 1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6180580" y="4837557"/>
            <a:ext cx="317500" cy="157483"/>
            <a:chOff x="6769100" y="1390650"/>
            <a:chExt cx="317500" cy="157483"/>
          </a:xfrm>
        </p:grpSpPr>
        <p:sp>
          <p:nvSpPr>
            <p:cNvPr id="109" name="正方形/長方形 1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6550834" y="5023413"/>
            <a:ext cx="317500" cy="157483"/>
            <a:chOff x="6769100" y="1390650"/>
            <a:chExt cx="317500" cy="157483"/>
          </a:xfrm>
        </p:grpSpPr>
        <p:sp>
          <p:nvSpPr>
            <p:cNvPr id="113" name="正方形/長方形 1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6" name="図形グループ 115"/>
          <p:cNvGrpSpPr/>
          <p:nvPr/>
        </p:nvGrpSpPr>
        <p:grpSpPr>
          <a:xfrm>
            <a:off x="6550834" y="4840098"/>
            <a:ext cx="317500" cy="157483"/>
            <a:chOff x="6769100" y="1390650"/>
            <a:chExt cx="317500" cy="157483"/>
          </a:xfrm>
        </p:grpSpPr>
        <p:sp>
          <p:nvSpPr>
            <p:cNvPr id="117" name="正方形/長方形 1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楕円 1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9" name="直線コネクタ 1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0" name="図形グループ 119"/>
          <p:cNvGrpSpPr/>
          <p:nvPr/>
        </p:nvGrpSpPr>
        <p:grpSpPr>
          <a:xfrm>
            <a:off x="6925484" y="5025954"/>
            <a:ext cx="317500" cy="157483"/>
            <a:chOff x="6769100" y="1390650"/>
            <a:chExt cx="317500" cy="157483"/>
          </a:xfrm>
        </p:grpSpPr>
        <p:sp>
          <p:nvSpPr>
            <p:cNvPr id="121" name="正方形/長方形 1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4" name="図形グループ 123"/>
          <p:cNvGrpSpPr/>
          <p:nvPr/>
        </p:nvGrpSpPr>
        <p:grpSpPr>
          <a:xfrm>
            <a:off x="6925484" y="4842639"/>
            <a:ext cx="317500" cy="157483"/>
            <a:chOff x="6769100" y="1390650"/>
            <a:chExt cx="317500" cy="157483"/>
          </a:xfrm>
        </p:grpSpPr>
        <p:sp>
          <p:nvSpPr>
            <p:cNvPr id="125" name="正方形/長方形 1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6180580" y="5218963"/>
            <a:ext cx="317500" cy="157483"/>
            <a:chOff x="6769100" y="1390650"/>
            <a:chExt cx="317500" cy="157483"/>
          </a:xfrm>
        </p:grpSpPr>
        <p:sp>
          <p:nvSpPr>
            <p:cNvPr id="129" name="正方形/長方形 1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2" name="図形グループ 131"/>
          <p:cNvGrpSpPr/>
          <p:nvPr/>
        </p:nvGrpSpPr>
        <p:grpSpPr>
          <a:xfrm>
            <a:off x="6550834" y="5221504"/>
            <a:ext cx="317500" cy="157483"/>
            <a:chOff x="6769100" y="1390650"/>
            <a:chExt cx="317500" cy="157483"/>
          </a:xfrm>
        </p:grpSpPr>
        <p:sp>
          <p:nvSpPr>
            <p:cNvPr id="133" name="正方形/長方形 1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円/楕円 1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5" name="直線コネクタ 1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35"/>
          <p:cNvGrpSpPr/>
          <p:nvPr/>
        </p:nvGrpSpPr>
        <p:grpSpPr>
          <a:xfrm>
            <a:off x="6925484" y="5224045"/>
            <a:ext cx="317500" cy="157483"/>
            <a:chOff x="6769100" y="1390650"/>
            <a:chExt cx="317500" cy="157483"/>
          </a:xfrm>
        </p:grpSpPr>
        <p:sp>
          <p:nvSpPr>
            <p:cNvPr id="137" name="正方形/長方形 1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47"/>
          <p:cNvGrpSpPr/>
          <p:nvPr/>
        </p:nvGrpSpPr>
        <p:grpSpPr>
          <a:xfrm>
            <a:off x="6178090" y="5587004"/>
            <a:ext cx="317500" cy="157483"/>
            <a:chOff x="6769100" y="1390650"/>
            <a:chExt cx="317500" cy="157483"/>
          </a:xfrm>
        </p:grpSpPr>
        <p:sp>
          <p:nvSpPr>
            <p:cNvPr id="149" name="正方形/長方形 1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51"/>
          <p:cNvGrpSpPr/>
          <p:nvPr/>
        </p:nvGrpSpPr>
        <p:grpSpPr>
          <a:xfrm>
            <a:off x="6178090" y="5403689"/>
            <a:ext cx="317500" cy="157483"/>
            <a:chOff x="6769100" y="1390650"/>
            <a:chExt cx="317500" cy="157483"/>
          </a:xfrm>
        </p:grpSpPr>
        <p:sp>
          <p:nvSpPr>
            <p:cNvPr id="153" name="正方形/長方形 1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6" name="図形グループ 155"/>
          <p:cNvGrpSpPr/>
          <p:nvPr/>
        </p:nvGrpSpPr>
        <p:grpSpPr>
          <a:xfrm>
            <a:off x="6548344" y="5589545"/>
            <a:ext cx="317500" cy="157483"/>
            <a:chOff x="6769100" y="1390650"/>
            <a:chExt cx="317500" cy="157483"/>
          </a:xfrm>
        </p:grpSpPr>
        <p:sp>
          <p:nvSpPr>
            <p:cNvPr id="157" name="正方形/長方形 1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円/楕円 1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9" name="直線コネクタ 1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0" name="図形グループ 159"/>
          <p:cNvGrpSpPr/>
          <p:nvPr/>
        </p:nvGrpSpPr>
        <p:grpSpPr>
          <a:xfrm>
            <a:off x="6548344" y="5406230"/>
            <a:ext cx="317500" cy="157483"/>
            <a:chOff x="6769100" y="1390650"/>
            <a:chExt cx="317500" cy="157483"/>
          </a:xfrm>
        </p:grpSpPr>
        <p:sp>
          <p:nvSpPr>
            <p:cNvPr id="161" name="正方形/長方形 1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4" name="図形グループ 163"/>
          <p:cNvGrpSpPr/>
          <p:nvPr/>
        </p:nvGrpSpPr>
        <p:grpSpPr>
          <a:xfrm>
            <a:off x="6922994" y="5592086"/>
            <a:ext cx="317500" cy="157483"/>
            <a:chOff x="6769100" y="1390650"/>
            <a:chExt cx="317500" cy="157483"/>
          </a:xfrm>
        </p:grpSpPr>
        <p:sp>
          <p:nvSpPr>
            <p:cNvPr id="165" name="正方形/長方形 1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167"/>
          <p:cNvGrpSpPr/>
          <p:nvPr/>
        </p:nvGrpSpPr>
        <p:grpSpPr>
          <a:xfrm>
            <a:off x="6922994" y="5408771"/>
            <a:ext cx="317500" cy="157483"/>
            <a:chOff x="6769100" y="1390650"/>
            <a:chExt cx="317500" cy="157483"/>
          </a:xfrm>
        </p:grpSpPr>
        <p:sp>
          <p:nvSpPr>
            <p:cNvPr id="169" name="正方形/長方形 1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171"/>
          <p:cNvGrpSpPr/>
          <p:nvPr/>
        </p:nvGrpSpPr>
        <p:grpSpPr>
          <a:xfrm>
            <a:off x="6178090" y="5785095"/>
            <a:ext cx="317500" cy="157483"/>
            <a:chOff x="6769100" y="1390650"/>
            <a:chExt cx="317500" cy="157483"/>
          </a:xfrm>
        </p:grpSpPr>
        <p:sp>
          <p:nvSpPr>
            <p:cNvPr id="173" name="正方形/長方形 1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175"/>
          <p:cNvGrpSpPr/>
          <p:nvPr/>
        </p:nvGrpSpPr>
        <p:grpSpPr>
          <a:xfrm>
            <a:off x="6548344" y="5787636"/>
            <a:ext cx="317500" cy="157483"/>
            <a:chOff x="6769100" y="1390650"/>
            <a:chExt cx="317500" cy="157483"/>
          </a:xfrm>
        </p:grpSpPr>
        <p:sp>
          <p:nvSpPr>
            <p:cNvPr id="177" name="正方形/長方形 1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0" name="図形グループ 179"/>
          <p:cNvGrpSpPr/>
          <p:nvPr/>
        </p:nvGrpSpPr>
        <p:grpSpPr>
          <a:xfrm>
            <a:off x="6922994" y="5790177"/>
            <a:ext cx="317500" cy="157483"/>
            <a:chOff x="6769100" y="1390650"/>
            <a:chExt cx="317500" cy="157483"/>
          </a:xfrm>
        </p:grpSpPr>
        <p:sp>
          <p:nvSpPr>
            <p:cNvPr id="181" name="正方形/長方形 1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円/楕円 1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3" name="直線コネクタ 1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87" name="図 186"/>
          <p:cNvPicPr>
            <a:picLocks noChangeAspect="1"/>
          </p:cNvPicPr>
          <p:nvPr/>
        </p:nvPicPr>
        <p:blipFill>
          <a:blip r:embed="rId3"/>
          <a:stretch>
            <a:fillRect/>
          </a:stretch>
        </p:blipFill>
        <p:spPr>
          <a:xfrm>
            <a:off x="1888303" y="4793959"/>
            <a:ext cx="333578" cy="333578"/>
          </a:xfrm>
          <a:prstGeom prst="rect">
            <a:avLst/>
          </a:prstGeom>
          <a:ln>
            <a:noFill/>
          </a:ln>
          <a:effectLst>
            <a:outerShdw blurRad="292100" dist="139700" dir="2700000" algn="tl" rotWithShape="0">
              <a:srgbClr val="333333">
                <a:alpha val="65000"/>
              </a:srgbClr>
            </a:outerShdw>
          </a:effectLst>
        </p:spPr>
      </p:pic>
      <p:pic>
        <p:nvPicPr>
          <p:cNvPr id="188" name="図 187"/>
          <p:cNvPicPr>
            <a:picLocks noChangeAspect="1"/>
          </p:cNvPicPr>
          <p:nvPr/>
        </p:nvPicPr>
        <p:blipFill>
          <a:blip r:embed="rId3"/>
          <a:stretch>
            <a:fillRect/>
          </a:stretch>
        </p:blipFill>
        <p:spPr>
          <a:xfrm>
            <a:off x="5152905" y="4812169"/>
            <a:ext cx="333578" cy="333578"/>
          </a:xfrm>
          <a:prstGeom prst="rect">
            <a:avLst/>
          </a:prstGeom>
          <a:ln>
            <a:noFill/>
          </a:ln>
          <a:effectLst>
            <a:outerShdw blurRad="292100" dist="139700" dir="2700000" algn="tl" rotWithShape="0">
              <a:srgbClr val="333333">
                <a:alpha val="65000"/>
              </a:srgbClr>
            </a:outerShdw>
          </a:effectLst>
        </p:spPr>
      </p:pic>
      <p:sp>
        <p:nvSpPr>
          <p:cNvPr id="189" name="テキスト ボックス 188"/>
          <p:cNvSpPr txBox="1"/>
          <p:nvPr/>
        </p:nvSpPr>
        <p:spPr>
          <a:xfrm>
            <a:off x="1446116" y="3221922"/>
            <a:ext cx="2627642" cy="646331"/>
          </a:xfrm>
          <a:prstGeom prst="rect">
            <a:avLst/>
          </a:prstGeom>
          <a:noFill/>
        </p:spPr>
        <p:txBody>
          <a:bodyPr wrap="none" rtlCol="0">
            <a:spAutoFit/>
          </a:bodyPr>
          <a:lstStyle/>
          <a:p>
            <a:pPr marL="285750" indent="-285750">
              <a:buFont typeface="Wingdings" charset="2"/>
              <a:buChar char="ü"/>
            </a:pPr>
            <a:r>
              <a:rPr kumimoji="1" lang="ja-JP" altLang="en-US" sz="1200" dirty="0" smtClean="0">
                <a:solidFill>
                  <a:srgbClr val="FF0000"/>
                </a:solidFill>
                <a:latin typeface="Meiryo" charset="-128"/>
                <a:ea typeface="Meiryo" charset="-128"/>
                <a:cs typeface="Meiryo" charset="-128"/>
              </a:rPr>
              <a:t>手作業で作業ミスが心配</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変更を繰り返すと管理が大変</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実際の環境と履歴が一致しない</a:t>
            </a:r>
            <a:endParaRPr lang="ja-JP" altLang="en-US" sz="1200" dirty="0">
              <a:solidFill>
                <a:srgbClr val="FF0000"/>
              </a:solidFill>
              <a:latin typeface="Meiryo" charset="-128"/>
              <a:ea typeface="Meiryo" charset="-128"/>
              <a:cs typeface="Meiryo" charset="-128"/>
            </a:endParaRPr>
          </a:p>
        </p:txBody>
      </p:sp>
      <p:sp>
        <p:nvSpPr>
          <p:cNvPr id="191" name="テキスト ボックス 190"/>
          <p:cNvSpPr txBox="1"/>
          <p:nvPr/>
        </p:nvSpPr>
        <p:spPr>
          <a:xfrm>
            <a:off x="4612852" y="3223090"/>
            <a:ext cx="2627642" cy="646331"/>
          </a:xfrm>
          <a:prstGeom prst="rect">
            <a:avLst/>
          </a:prstGeom>
          <a:noFill/>
        </p:spPr>
        <p:txBody>
          <a:bodyPr wrap="none" rtlCol="0">
            <a:spAutoFit/>
          </a:bodyPr>
          <a:lstStyle/>
          <a:p>
            <a:pPr marL="285750" indent="-285750">
              <a:buFont typeface="Wingdings" charset="2"/>
              <a:buChar char="ü"/>
            </a:pPr>
            <a:r>
              <a:rPr kumimoji="1" lang="ja-JP" altLang="en-US" sz="1200" dirty="0" smtClean="0">
                <a:solidFill>
                  <a:srgbClr val="FF0000"/>
                </a:solidFill>
                <a:latin typeface="Meiryo" charset="-128"/>
                <a:ea typeface="Meiryo" charset="-128"/>
                <a:cs typeface="Meiryo" charset="-128"/>
              </a:rPr>
              <a:t>対象が増えると管理しきれない</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設定に手間がかかる</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テスト・確認が複雑</a:t>
            </a:r>
            <a:endParaRPr lang="ja-JP" altLang="en-US" sz="1200" dirty="0">
              <a:solidFill>
                <a:srgbClr val="FF0000"/>
              </a:solidFill>
              <a:latin typeface="Meiryo" charset="-128"/>
              <a:ea typeface="Meiryo" charset="-128"/>
              <a:cs typeface="Meiryo" charset="-128"/>
            </a:endParaRPr>
          </a:p>
        </p:txBody>
      </p:sp>
    </p:spTree>
    <p:extLst>
      <p:ext uri="{BB962C8B-B14F-4D97-AF65-F5344CB8AC3E}">
        <p14:creationId xmlns:p14="http://schemas.microsoft.com/office/powerpoint/2010/main" val="285393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正方形/長方形 91"/>
          <p:cNvSpPr/>
          <p:nvPr/>
        </p:nvSpPr>
        <p:spPr>
          <a:xfrm>
            <a:off x="4932040" y="980728"/>
            <a:ext cx="2808312" cy="504056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正方形/長方形 90"/>
          <p:cNvSpPr/>
          <p:nvPr/>
        </p:nvSpPr>
        <p:spPr>
          <a:xfrm>
            <a:off x="1228191" y="980728"/>
            <a:ext cx="2808312" cy="50405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図形グループ 31"/>
          <p:cNvGrpSpPr/>
          <p:nvPr/>
        </p:nvGrpSpPr>
        <p:grpSpPr>
          <a:xfrm>
            <a:off x="1413460" y="1769148"/>
            <a:ext cx="1040452" cy="454610"/>
            <a:chOff x="6769100" y="1390650"/>
            <a:chExt cx="317500" cy="157483"/>
          </a:xfrm>
        </p:grpSpPr>
        <p:sp>
          <p:nvSpPr>
            <p:cNvPr id="33" name="正方形/長方形 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円/楕円 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 name="直線コネクタ 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図形グループ 35"/>
          <p:cNvGrpSpPr/>
          <p:nvPr/>
        </p:nvGrpSpPr>
        <p:grpSpPr>
          <a:xfrm>
            <a:off x="1413460" y="2276979"/>
            <a:ext cx="1040452" cy="454610"/>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1413460" y="2784810"/>
            <a:ext cx="1040452" cy="454610"/>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p:txBody>
          <a:bodyPr/>
          <a:lstStyle/>
          <a:p>
            <a:r>
              <a:rPr lang="en-US" altLang="ja-JP" dirty="0" err="1"/>
              <a:t>Infractracture</a:t>
            </a:r>
            <a:r>
              <a:rPr lang="en-US" altLang="ja-JP" dirty="0"/>
              <a:t> as </a:t>
            </a:r>
            <a:r>
              <a:rPr lang="en-US" altLang="ja-JP" dirty="0" smtClean="0"/>
              <a:t>Code</a:t>
            </a:r>
            <a:r>
              <a:rPr lang="ja-JP" altLang="en-US" dirty="0" smtClean="0"/>
              <a:t>の特徴（２）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21</a:t>
            </a:fld>
            <a:endParaRPr kumimoji="1" lang="ja-JP" altLang="en-US"/>
          </a:p>
        </p:txBody>
      </p:sp>
      <p:sp>
        <p:nvSpPr>
          <p:cNvPr id="4" name="メモ 3"/>
          <p:cNvSpPr/>
          <p:nvPr/>
        </p:nvSpPr>
        <p:spPr>
          <a:xfrm>
            <a:off x="2206030" y="2204269"/>
            <a:ext cx="1584177" cy="1368747"/>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8" name="テキスト ボックス 7"/>
          <p:cNvSpPr txBox="1"/>
          <p:nvPr/>
        </p:nvSpPr>
        <p:spPr>
          <a:xfrm>
            <a:off x="2350047" y="2348881"/>
            <a:ext cx="1324655" cy="1015663"/>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変更履歴</a:t>
            </a:r>
            <a:endParaRPr kumimoji="1" lang="en-US" altLang="ja-JP" sz="1200" dirty="0" smtClean="0">
              <a:latin typeface="Meiryo" charset="-128"/>
              <a:ea typeface="Meiryo" charset="-128"/>
              <a:cs typeface="Meiryo" charset="-128"/>
            </a:endParaRPr>
          </a:p>
          <a:p>
            <a:pPr algn="ctr"/>
            <a:endParaRPr lang="ja-JP" altLang="en-US" sz="12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XXXXXXXXX</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XXXXXXXXX</a:t>
            </a:r>
          </a:p>
          <a:p>
            <a:pPr marL="342900" indent="-342900">
              <a:buFont typeface="+mj-ea"/>
              <a:buAutoNum type="circleNumDbPlain"/>
            </a:pPr>
            <a:r>
              <a:rPr lang="en-US" altLang="ja-JP" sz="900" dirty="0" smtClean="0">
                <a:latin typeface="Meiryo" charset="-128"/>
                <a:ea typeface="Meiryo" charset="-128"/>
                <a:cs typeface="Meiryo" charset="-128"/>
              </a:rPr>
              <a:t>XXXXXXXXX</a:t>
            </a:r>
            <a:endParaRPr lang="ja-JP" altLang="en-US" sz="900" dirty="0" smtClean="0">
              <a:latin typeface="Meiryo" charset="-128"/>
              <a:ea typeface="Meiryo" charset="-128"/>
              <a:cs typeface="Meiryo" charset="-128"/>
            </a:endParaRPr>
          </a:p>
          <a:p>
            <a:r>
              <a:rPr kumimoji="1" lang="ja-JP" altLang="en-US" sz="900" dirty="0" smtClean="0">
                <a:latin typeface="Meiryo" charset="-128"/>
                <a:ea typeface="Meiryo" charset="-128"/>
                <a:cs typeface="Meiryo" charset="-128"/>
              </a:rPr>
              <a:t>・・・</a:t>
            </a:r>
          </a:p>
        </p:txBody>
      </p:sp>
      <p:sp>
        <p:nvSpPr>
          <p:cNvPr id="14" name="テキスト ボックス 13"/>
          <p:cNvSpPr txBox="1"/>
          <p:nvPr/>
        </p:nvSpPr>
        <p:spPr>
          <a:xfrm>
            <a:off x="5709195" y="1157204"/>
            <a:ext cx="1210588" cy="400110"/>
          </a:xfrm>
          <a:prstGeom prst="rect">
            <a:avLst/>
          </a:prstGeom>
          <a:noFill/>
        </p:spPr>
        <p:txBody>
          <a:bodyPr wrap="none" rtlCol="0">
            <a:spAutoFit/>
          </a:bodyPr>
          <a:lstStyle/>
          <a:p>
            <a:pPr algn="ctr"/>
            <a:r>
              <a:rPr kumimoji="1" lang="ja-JP" altLang="en-US" sz="2000" b="1" dirty="0" smtClean="0">
                <a:solidFill>
                  <a:srgbClr val="0432FF"/>
                </a:solidFill>
                <a:latin typeface="Meiryo" charset="-128"/>
                <a:ea typeface="Meiryo" charset="-128"/>
                <a:cs typeface="Meiryo" charset="-128"/>
              </a:rPr>
              <a:t>クラウド</a:t>
            </a:r>
            <a:endParaRPr kumimoji="1" lang="ja-JP" altLang="en-US" sz="2000" b="1" dirty="0">
              <a:solidFill>
                <a:srgbClr val="0432FF"/>
              </a:solidFill>
              <a:latin typeface="Meiryo" charset="-128"/>
              <a:ea typeface="Meiryo" charset="-128"/>
              <a:cs typeface="Meiryo" charset="-128"/>
            </a:endParaRPr>
          </a:p>
        </p:txBody>
      </p:sp>
      <p:sp>
        <p:nvSpPr>
          <p:cNvPr id="18" name="テキスト ボックス 17"/>
          <p:cNvSpPr txBox="1"/>
          <p:nvPr/>
        </p:nvSpPr>
        <p:spPr>
          <a:xfrm>
            <a:off x="1766011" y="1151091"/>
            <a:ext cx="1723549" cy="400110"/>
          </a:xfrm>
          <a:prstGeom prst="rect">
            <a:avLst/>
          </a:prstGeom>
          <a:noFill/>
        </p:spPr>
        <p:txBody>
          <a:bodyPr wrap="none" rtlCol="0">
            <a:spAutoFit/>
          </a:bodyPr>
          <a:lstStyle/>
          <a:p>
            <a:pPr algn="ctr"/>
            <a:r>
              <a:rPr kumimoji="1" lang="ja-JP" altLang="en-US" sz="2000" b="1" dirty="0" smtClean="0">
                <a:latin typeface="Meiryo" charset="-128"/>
                <a:ea typeface="Meiryo" charset="-128"/>
                <a:cs typeface="Meiryo" charset="-128"/>
              </a:rPr>
              <a:t>個別システム</a:t>
            </a:r>
            <a:endParaRPr kumimoji="1" lang="ja-JP" altLang="en-US" sz="2000" b="1" dirty="0">
              <a:latin typeface="Meiryo" charset="-128"/>
              <a:ea typeface="Meiryo" charset="-128"/>
              <a:cs typeface="Meiryo" charset="-128"/>
            </a:endParaRPr>
          </a:p>
        </p:txBody>
      </p:sp>
      <p:sp>
        <p:nvSpPr>
          <p:cNvPr id="19" name="右矢印 18"/>
          <p:cNvSpPr/>
          <p:nvPr/>
        </p:nvSpPr>
        <p:spPr>
          <a:xfrm>
            <a:off x="4211960" y="3417339"/>
            <a:ext cx="720080"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4" name="図形グループ 43"/>
          <p:cNvGrpSpPr/>
          <p:nvPr/>
        </p:nvGrpSpPr>
        <p:grpSpPr>
          <a:xfrm>
            <a:off x="5126504" y="1770385"/>
            <a:ext cx="721257" cy="30344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5126504" y="2278216"/>
            <a:ext cx="721257" cy="30344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5126504" y="2786047"/>
            <a:ext cx="721257" cy="303443"/>
            <a:chOff x="6769100" y="1390650"/>
            <a:chExt cx="317500" cy="157483"/>
          </a:xfrm>
        </p:grpSpPr>
        <p:sp>
          <p:nvSpPr>
            <p:cNvPr id="53" name="正方形/長方形 52"/>
            <p:cNvSpPr/>
            <p:nvPr/>
          </p:nvSpPr>
          <p:spPr>
            <a:xfrm>
              <a:off x="6769100" y="1390650"/>
              <a:ext cx="317500" cy="15748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5932353" y="1766674"/>
            <a:ext cx="721257" cy="30344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5932353" y="2274505"/>
            <a:ext cx="721257" cy="303443"/>
            <a:chOff x="6769100" y="1390650"/>
            <a:chExt cx="317500" cy="157483"/>
          </a:xfrm>
        </p:grpSpPr>
        <p:sp>
          <p:nvSpPr>
            <p:cNvPr id="61" name="正方形/長方形 60"/>
            <p:cNvSpPr/>
            <p:nvPr/>
          </p:nvSpPr>
          <p:spPr>
            <a:xfrm>
              <a:off x="6769100" y="1390650"/>
              <a:ext cx="317500" cy="15748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738202" y="1774902"/>
            <a:ext cx="721257" cy="30344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738202" y="2282733"/>
            <a:ext cx="721257" cy="30344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51746" y="3268227"/>
            <a:ext cx="721257" cy="30344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067465" y="3266444"/>
            <a:ext cx="721257" cy="30344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1" name="テキスト ボックス 80"/>
          <p:cNvSpPr txBox="1"/>
          <p:nvPr/>
        </p:nvSpPr>
        <p:spPr>
          <a:xfrm>
            <a:off x="6003172" y="2079343"/>
            <a:ext cx="697627" cy="707886"/>
          </a:xfrm>
          <a:prstGeom prst="rect">
            <a:avLst/>
          </a:prstGeom>
          <a:noFill/>
        </p:spPr>
        <p:txBody>
          <a:bodyPr wrap="none" rtlCol="0">
            <a:spAutoFit/>
          </a:bodyPr>
          <a:lstStyle/>
          <a:p>
            <a:r>
              <a:rPr kumimoji="1" lang="en-US" altLang="ja-JP" sz="4000" dirty="0" smtClean="0">
                <a:solidFill>
                  <a:srgbClr val="FF0000"/>
                </a:solidFill>
              </a:rPr>
              <a:t>×</a:t>
            </a:r>
            <a:endParaRPr kumimoji="1" lang="ja-JP" altLang="en-US" sz="4000" dirty="0">
              <a:solidFill>
                <a:srgbClr val="FF0000"/>
              </a:solidFill>
            </a:endParaRPr>
          </a:p>
        </p:txBody>
      </p:sp>
      <p:pic>
        <p:nvPicPr>
          <p:cNvPr id="82" name="図 81" descr="0122.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905451" y="2819596"/>
            <a:ext cx="344450" cy="451860"/>
          </a:xfrm>
          <a:prstGeom prst="rect">
            <a:avLst/>
          </a:prstGeom>
          <a:ln>
            <a:noFill/>
          </a:ln>
          <a:effectLst>
            <a:outerShdw blurRad="292100" dist="139700" dir="2700000" algn="tl" rotWithShape="0">
              <a:srgbClr val="333333">
                <a:alpha val="65000"/>
              </a:srgbClr>
            </a:outerShdw>
          </a:effectLst>
        </p:spPr>
      </p:pic>
      <p:sp>
        <p:nvSpPr>
          <p:cNvPr id="83" name="テキスト ボックス 82"/>
          <p:cNvSpPr txBox="1"/>
          <p:nvPr/>
        </p:nvSpPr>
        <p:spPr>
          <a:xfrm>
            <a:off x="5201173" y="2589767"/>
            <a:ext cx="697627" cy="707886"/>
          </a:xfrm>
          <a:prstGeom prst="rect">
            <a:avLst/>
          </a:prstGeom>
          <a:noFill/>
        </p:spPr>
        <p:txBody>
          <a:bodyPr wrap="none" rtlCol="0">
            <a:spAutoFit/>
          </a:bodyPr>
          <a:lstStyle/>
          <a:p>
            <a:r>
              <a:rPr kumimoji="1" lang="en-US" altLang="ja-JP" sz="4000" dirty="0" smtClean="0">
                <a:solidFill>
                  <a:srgbClr val="FF0000"/>
                </a:solidFill>
              </a:rPr>
              <a:t>×</a:t>
            </a:r>
            <a:endParaRPr kumimoji="1" lang="ja-JP" altLang="en-US" sz="4000" dirty="0">
              <a:solidFill>
                <a:srgbClr val="FF0000"/>
              </a:solidFill>
            </a:endParaRPr>
          </a:p>
        </p:txBody>
      </p:sp>
      <p:pic>
        <p:nvPicPr>
          <p:cNvPr id="84" name="図 83" descr="0122.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120756" y="2837885"/>
            <a:ext cx="344450" cy="451860"/>
          </a:xfrm>
          <a:prstGeom prst="rect">
            <a:avLst/>
          </a:prstGeom>
          <a:ln>
            <a:noFill/>
          </a:ln>
          <a:effectLst>
            <a:outerShdw blurRad="292100" dist="139700" dir="2700000" algn="tl" rotWithShape="0">
              <a:srgbClr val="333333">
                <a:alpha val="65000"/>
              </a:srgbClr>
            </a:outerShdw>
          </a:effectLst>
        </p:spPr>
      </p:pic>
      <p:sp>
        <p:nvSpPr>
          <p:cNvPr id="85" name="テキスト ボックス 84"/>
          <p:cNvSpPr txBox="1"/>
          <p:nvPr/>
        </p:nvSpPr>
        <p:spPr>
          <a:xfrm>
            <a:off x="1413718" y="3933056"/>
            <a:ext cx="2376231" cy="646331"/>
          </a:xfrm>
          <a:prstGeom prst="rect">
            <a:avLst/>
          </a:prstGeom>
          <a:noFill/>
        </p:spPr>
        <p:txBody>
          <a:bodyPr wrap="square" rtlCol="0">
            <a:spAutoFit/>
          </a:bodyPr>
          <a:lstStyle/>
          <a:p>
            <a:r>
              <a:rPr kumimoji="1" lang="ja-JP" altLang="en-US" sz="1200" dirty="0" smtClean="0">
                <a:latin typeface="Meiryo" charset="-128"/>
                <a:ea typeface="Meiryo" charset="-128"/>
                <a:cs typeface="Meiryo" charset="-128"/>
              </a:rPr>
              <a:t>システム資源が物理的に固定されるので、インフラ構築はその制約の下で行われる。</a:t>
            </a:r>
            <a:endParaRPr kumimoji="1" lang="ja-JP" altLang="en-US" sz="1200" dirty="0">
              <a:latin typeface="Meiryo" charset="-128"/>
              <a:ea typeface="Meiryo" charset="-128"/>
              <a:cs typeface="Meiryo" charset="-128"/>
            </a:endParaRPr>
          </a:p>
        </p:txBody>
      </p:sp>
      <p:sp>
        <p:nvSpPr>
          <p:cNvPr id="86" name="テキスト ボックス 85"/>
          <p:cNvSpPr txBox="1"/>
          <p:nvPr/>
        </p:nvSpPr>
        <p:spPr>
          <a:xfrm>
            <a:off x="1413718" y="4873139"/>
            <a:ext cx="2376489" cy="461665"/>
          </a:xfrm>
          <a:prstGeom prst="rect">
            <a:avLst/>
          </a:prstGeom>
          <a:noFill/>
        </p:spPr>
        <p:txBody>
          <a:bodyPr wrap="square" rtlCol="0">
            <a:spAutoFit/>
          </a:bodyPr>
          <a:lstStyle/>
          <a:p>
            <a:r>
              <a:rPr kumimoji="1" lang="ja-JP" altLang="en-US" sz="1200" dirty="0" smtClean="0">
                <a:latin typeface="Meiryo" charset="-128"/>
                <a:ea typeface="Meiryo" charset="-128"/>
                <a:cs typeface="Meiryo" charset="-128"/>
              </a:rPr>
              <a:t>物理サーバーを構成変更しながら使い続ける。</a:t>
            </a:r>
            <a:endParaRPr kumimoji="1" lang="ja-JP" altLang="en-US" sz="1200" dirty="0">
              <a:latin typeface="Meiryo" charset="-128"/>
              <a:ea typeface="Meiryo" charset="-128"/>
              <a:cs typeface="Meiryo" charset="-128"/>
            </a:endParaRPr>
          </a:p>
        </p:txBody>
      </p:sp>
      <p:sp>
        <p:nvSpPr>
          <p:cNvPr id="87" name="テキスト ボックス 86"/>
          <p:cNvSpPr txBox="1"/>
          <p:nvPr/>
        </p:nvSpPr>
        <p:spPr>
          <a:xfrm>
            <a:off x="5126504" y="3936298"/>
            <a:ext cx="2446499"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システム資源が仮想化されるので、インフラ構築に物理的な制約をうけることはない。</a:t>
            </a:r>
            <a:endParaRPr kumimoji="1" lang="ja-JP" altLang="en-US" sz="1200" dirty="0">
              <a:solidFill>
                <a:srgbClr val="0432FF"/>
              </a:solidFill>
              <a:latin typeface="Meiryo" charset="-128"/>
              <a:ea typeface="Meiryo" charset="-128"/>
              <a:cs typeface="Meiryo" charset="-128"/>
            </a:endParaRPr>
          </a:p>
        </p:txBody>
      </p:sp>
      <p:sp>
        <p:nvSpPr>
          <p:cNvPr id="88" name="テキスト ボックス 87"/>
          <p:cNvSpPr txBox="1"/>
          <p:nvPr/>
        </p:nvSpPr>
        <p:spPr>
          <a:xfrm>
            <a:off x="5126504" y="4876381"/>
            <a:ext cx="2376489" cy="461665"/>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仮想サーバーの追加・破棄を頻繁に繰り返すことができる。</a:t>
            </a:r>
            <a:endParaRPr kumimoji="1" lang="ja-JP" altLang="en-US" sz="1200" dirty="0">
              <a:solidFill>
                <a:srgbClr val="0432FF"/>
              </a:solidFill>
              <a:latin typeface="Meiryo" charset="-128"/>
              <a:ea typeface="Meiryo" charset="-128"/>
              <a:cs typeface="Meiryo" charset="-128"/>
            </a:endParaRPr>
          </a:p>
        </p:txBody>
      </p:sp>
      <p:sp>
        <p:nvSpPr>
          <p:cNvPr id="93" name="正方形/長方形 92"/>
          <p:cNvSpPr/>
          <p:nvPr/>
        </p:nvSpPr>
        <p:spPr>
          <a:xfrm>
            <a:off x="1331640" y="5380681"/>
            <a:ext cx="2592288" cy="42662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a:solidFill>
                  <a:schemeClr val="bg1"/>
                </a:solidFill>
                <a:latin typeface="Meiryo" charset="-128"/>
                <a:ea typeface="Meiryo" charset="-128"/>
                <a:cs typeface="Meiryo" charset="-128"/>
              </a:rPr>
              <a:t>変更履歴を管理</a:t>
            </a:r>
            <a:endParaRPr lang="ja-JP" altLang="en-US" sz="1600" dirty="0">
              <a:solidFill>
                <a:schemeClr val="bg1"/>
              </a:solidFill>
              <a:latin typeface="Meiryo" charset="-128"/>
              <a:ea typeface="Meiryo" charset="-128"/>
              <a:cs typeface="Meiryo" charset="-128"/>
            </a:endParaRPr>
          </a:p>
        </p:txBody>
      </p:sp>
      <p:sp>
        <p:nvSpPr>
          <p:cNvPr id="94" name="正方形/長方形 93"/>
          <p:cNvSpPr/>
          <p:nvPr/>
        </p:nvSpPr>
        <p:spPr>
          <a:xfrm>
            <a:off x="5018346" y="5457440"/>
            <a:ext cx="2592288" cy="42662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bg1"/>
                </a:solidFill>
                <a:latin typeface="Meiryo" charset="-128"/>
                <a:ea typeface="Meiryo" charset="-128"/>
                <a:cs typeface="Meiryo" charset="-128"/>
              </a:rPr>
              <a:t>動作している状態を管理</a:t>
            </a:r>
          </a:p>
        </p:txBody>
      </p:sp>
      <p:sp>
        <p:nvSpPr>
          <p:cNvPr id="95" name="右矢印 94"/>
          <p:cNvSpPr/>
          <p:nvPr/>
        </p:nvSpPr>
        <p:spPr>
          <a:xfrm rot="5400000">
            <a:off x="2487230" y="4479579"/>
            <a:ext cx="281107" cy="452496"/>
          </a:xfrm>
          <a:prstGeom prst="right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右矢印 95"/>
          <p:cNvSpPr/>
          <p:nvPr/>
        </p:nvSpPr>
        <p:spPr>
          <a:xfrm rot="5400000">
            <a:off x="6173936" y="4479357"/>
            <a:ext cx="281107" cy="452496"/>
          </a:xfrm>
          <a:prstGeom prst="right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四角形吹き出し 96"/>
          <p:cNvSpPr/>
          <p:nvPr/>
        </p:nvSpPr>
        <p:spPr>
          <a:xfrm>
            <a:off x="7135810" y="4402061"/>
            <a:ext cx="1440160" cy="395173"/>
          </a:xfrm>
          <a:prstGeom prst="wedgeRectCallout">
            <a:avLst>
              <a:gd name="adj1" fmla="val -50937"/>
              <a:gd name="adj2" fmla="val 68484"/>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構成は不変</a:t>
            </a:r>
          </a:p>
          <a:p>
            <a:pPr algn="ctr"/>
            <a:r>
              <a:rPr lang="en-US" altLang="ja-JP" sz="800" dirty="0" err="1" smtClean="0">
                <a:solidFill>
                  <a:srgbClr val="FFFFFF"/>
                </a:solidFill>
                <a:latin typeface="Meiryo" charset="-128"/>
                <a:ea typeface="Meiryo" charset="-128"/>
                <a:cs typeface="Meiryo" charset="-128"/>
              </a:rPr>
              <a:t>Imutable</a:t>
            </a:r>
            <a:r>
              <a:rPr lang="en-US" altLang="ja-JP" sz="800" dirty="0" smtClean="0">
                <a:solidFill>
                  <a:srgbClr val="FFFFFF"/>
                </a:solidFill>
                <a:latin typeface="Meiryo" charset="-128"/>
                <a:ea typeface="Meiryo" charset="-128"/>
                <a:cs typeface="Meiryo" charset="-128"/>
              </a:rPr>
              <a:t> Infrastructure</a:t>
            </a:r>
            <a:endParaRPr kumimoji="1" lang="ja-JP" altLang="en-US" sz="800" dirty="0">
              <a:solidFill>
                <a:srgbClr val="FFFFFF"/>
              </a:solidFill>
              <a:latin typeface="Meiryo" charset="-128"/>
              <a:ea typeface="Meiryo" charset="-128"/>
              <a:cs typeface="Meiryo" charset="-128"/>
            </a:endParaRPr>
          </a:p>
        </p:txBody>
      </p:sp>
      <p:sp>
        <p:nvSpPr>
          <p:cNvPr id="98" name="四角形吹き出し 97"/>
          <p:cNvSpPr/>
          <p:nvPr/>
        </p:nvSpPr>
        <p:spPr>
          <a:xfrm>
            <a:off x="519017" y="4516556"/>
            <a:ext cx="1454704" cy="294706"/>
          </a:xfrm>
          <a:prstGeom prst="wedgeRectCallout">
            <a:avLst>
              <a:gd name="adj1" fmla="val 36492"/>
              <a:gd name="adj2" fmla="val 74468"/>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smtClean="0">
                <a:solidFill>
                  <a:srgbClr val="FFFFFF"/>
                </a:solidFill>
                <a:latin typeface="Meiryo" charset="-128"/>
                <a:ea typeface="Meiryo" charset="-128"/>
                <a:cs typeface="Meiryo" charset="-128"/>
              </a:rPr>
              <a:t>構成は変化し続ける</a:t>
            </a:r>
            <a:endParaRPr kumimoji="1" lang="ja-JP" altLang="en-US" sz="10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273873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206831" y="3089277"/>
            <a:ext cx="2863823" cy="996607"/>
          </a:xfrm>
          <a:prstGeom prst="rect">
            <a:avLst/>
          </a:prstGeom>
          <a:solidFill>
            <a:schemeClr val="bg1"/>
          </a:solidFill>
          <a:ln>
            <a:solidFill>
              <a:srgbClr val="92D05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206830" y="4148012"/>
            <a:ext cx="3018184" cy="1033617"/>
          </a:xfrm>
          <a:prstGeom prst="rect">
            <a:avLst/>
          </a:prstGeom>
          <a:solidFill>
            <a:schemeClr val="bg1"/>
          </a:solidFill>
          <a:ln>
            <a:solidFill>
              <a:schemeClr val="accent3">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206830" y="5235455"/>
            <a:ext cx="2969643" cy="1115821"/>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206830" y="2256117"/>
            <a:ext cx="2969644" cy="763436"/>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Infrastructure </a:t>
            </a:r>
            <a:r>
              <a:rPr lang="en-US" altLang="ja-JP" dirty="0"/>
              <a:t>as </a:t>
            </a:r>
            <a:r>
              <a:rPr lang="en-US" altLang="ja-JP" dirty="0" smtClean="0"/>
              <a:t>Code</a:t>
            </a:r>
            <a:r>
              <a:rPr lang="ja-JP" altLang="en-US" dirty="0" smtClean="0"/>
              <a:t>を実現するソフトウェア</a:t>
            </a:r>
            <a:endParaRPr kumimoji="1" lang="ja-JP" altLang="en-US" dirty="0"/>
          </a:p>
        </p:txBody>
      </p:sp>
      <p:sp>
        <p:nvSpPr>
          <p:cNvPr id="3" name="スライド番号プレースホルダー 2"/>
          <p:cNvSpPr>
            <a:spLocks noGrp="1"/>
          </p:cNvSpPr>
          <p:nvPr>
            <p:ph type="sldNum" sz="quarter" idx="12"/>
          </p:nvPr>
        </p:nvSpPr>
        <p:spPr>
          <a:xfrm>
            <a:off x="6974904" y="6651702"/>
            <a:ext cx="2133600" cy="217800"/>
          </a:xfrm>
        </p:spPr>
        <p:txBody>
          <a:bodyPr/>
          <a:lstStyle/>
          <a:p>
            <a:fld id="{8FF8CC5D-A65D-5946-99B5-645367A967AD}" type="slidenum">
              <a:rPr kumimoji="1" lang="ja-JP" altLang="en-US" smtClean="0"/>
              <a:t>22</a:t>
            </a:fld>
            <a:endParaRPr kumimoji="1" lang="ja-JP" altLang="en-US"/>
          </a:p>
        </p:txBody>
      </p:sp>
      <p:sp>
        <p:nvSpPr>
          <p:cNvPr id="4" name="正方形/長方形 3"/>
          <p:cNvSpPr/>
          <p:nvPr/>
        </p:nvSpPr>
        <p:spPr>
          <a:xfrm>
            <a:off x="3092954" y="1934556"/>
            <a:ext cx="5773216" cy="444677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3031290" y="1352896"/>
            <a:ext cx="5688632" cy="388255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982749" y="1694046"/>
            <a:ext cx="5527687" cy="239183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2932580" y="2256116"/>
            <a:ext cx="5343112" cy="76583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2898816" y="2030947"/>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仮想マシン</a:t>
            </a:r>
            <a:endParaRPr kumimoji="1" lang="ja-JP" altLang="en-US" sz="1600" dirty="0">
              <a:solidFill>
                <a:srgbClr val="FFFFFF"/>
              </a:solidFill>
              <a:latin typeface="Meiryo" charset="-128"/>
              <a:ea typeface="Meiryo" charset="-128"/>
              <a:cs typeface="Meiryo" charset="-128"/>
            </a:endParaRPr>
          </a:p>
        </p:txBody>
      </p:sp>
      <p:sp>
        <p:nvSpPr>
          <p:cNvPr id="10" name="正方形/長方形 9"/>
          <p:cNvSpPr/>
          <p:nvPr/>
        </p:nvSpPr>
        <p:spPr>
          <a:xfrm>
            <a:off x="4708860" y="2031295"/>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仮想マシン</a:t>
            </a:r>
            <a:endParaRPr kumimoji="1" lang="ja-JP" altLang="en-US" sz="1600" dirty="0">
              <a:solidFill>
                <a:srgbClr val="FFFFFF"/>
              </a:solidFill>
              <a:latin typeface="Meiryo" charset="-128"/>
              <a:ea typeface="Meiryo" charset="-128"/>
              <a:cs typeface="Meiryo" charset="-128"/>
            </a:endParaRPr>
          </a:p>
        </p:txBody>
      </p:sp>
      <p:sp>
        <p:nvSpPr>
          <p:cNvPr id="11" name="正方形/長方形 10"/>
          <p:cNvSpPr/>
          <p:nvPr/>
        </p:nvSpPr>
        <p:spPr>
          <a:xfrm>
            <a:off x="6504478" y="2030947"/>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仮想マシン</a:t>
            </a:r>
            <a:endParaRPr kumimoji="1" lang="ja-JP" altLang="en-US" sz="1600" dirty="0">
              <a:solidFill>
                <a:srgbClr val="FFFFFF"/>
              </a:solidFill>
              <a:latin typeface="Meiryo" charset="-128"/>
              <a:ea typeface="Meiryo" charset="-128"/>
              <a:cs typeface="Meiryo" charset="-128"/>
            </a:endParaRPr>
          </a:p>
        </p:txBody>
      </p:sp>
      <p:sp>
        <p:nvSpPr>
          <p:cNvPr id="19" name="フローチャート: データ 18"/>
          <p:cNvSpPr/>
          <p:nvPr/>
        </p:nvSpPr>
        <p:spPr>
          <a:xfrm>
            <a:off x="4946178" y="1324714"/>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フローチャート: データ 20"/>
          <p:cNvSpPr/>
          <p:nvPr/>
        </p:nvSpPr>
        <p:spPr>
          <a:xfrm>
            <a:off x="5982810" y="1334454"/>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データ 22"/>
          <p:cNvSpPr/>
          <p:nvPr/>
        </p:nvSpPr>
        <p:spPr>
          <a:xfrm>
            <a:off x="2885042" y="1319657"/>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データ 24"/>
          <p:cNvSpPr/>
          <p:nvPr/>
        </p:nvSpPr>
        <p:spPr>
          <a:xfrm>
            <a:off x="3894578" y="1319582"/>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データ 26"/>
          <p:cNvSpPr/>
          <p:nvPr/>
        </p:nvSpPr>
        <p:spPr>
          <a:xfrm>
            <a:off x="7008684" y="1329227"/>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p:cNvSpPr txBox="1"/>
          <p:nvPr/>
        </p:nvSpPr>
        <p:spPr>
          <a:xfrm>
            <a:off x="3286679" y="5294435"/>
            <a:ext cx="4884671" cy="369332"/>
          </a:xfrm>
          <a:prstGeom prst="rect">
            <a:avLst/>
          </a:prstGeom>
          <a:noFill/>
        </p:spPr>
        <p:txBody>
          <a:bodyPr wrap="none" rtlCol="0">
            <a:spAutoFit/>
          </a:bodyPr>
          <a:lstStyle/>
          <a:p>
            <a:r>
              <a:rPr kumimoji="1" lang="en-US" altLang="ja-JP" dirty="0" smtClean="0">
                <a:solidFill>
                  <a:schemeClr val="bg1"/>
                </a:solidFill>
                <a:latin typeface="Meiryo" charset="-128"/>
                <a:ea typeface="Meiryo" charset="-128"/>
                <a:cs typeface="Meiryo" charset="-128"/>
              </a:rPr>
              <a:t>Orchestration</a:t>
            </a:r>
            <a:r>
              <a:rPr lang="en-US" altLang="ja-JP" dirty="0" smtClean="0">
                <a:solidFill>
                  <a:schemeClr val="bg1"/>
                </a:solidFill>
                <a:latin typeface="Meiryo" charset="-128"/>
                <a:ea typeface="Meiryo" charset="-128"/>
                <a:cs typeface="Meiryo" charset="-128"/>
              </a:rPr>
              <a:t>: </a:t>
            </a:r>
            <a:r>
              <a:rPr lang="ja-JP" altLang="en-US" dirty="0" smtClean="0">
                <a:solidFill>
                  <a:schemeClr val="bg1"/>
                </a:solidFill>
                <a:latin typeface="Meiryo" charset="-128"/>
                <a:ea typeface="Meiryo" charset="-128"/>
                <a:cs typeface="Meiryo" charset="-128"/>
              </a:rPr>
              <a:t>複数サーバーの管理を自動化</a:t>
            </a:r>
            <a:endParaRPr kumimoji="1" lang="ja-JP" altLang="en-US" dirty="0">
              <a:solidFill>
                <a:schemeClr val="bg1"/>
              </a:solidFill>
              <a:latin typeface="Meiryo" charset="-128"/>
              <a:ea typeface="Meiryo" charset="-128"/>
              <a:cs typeface="Meiryo" charset="-128"/>
            </a:endParaRPr>
          </a:p>
        </p:txBody>
      </p:sp>
      <p:sp>
        <p:nvSpPr>
          <p:cNvPr id="29" name="テキスト ボックス 28"/>
          <p:cNvSpPr txBox="1"/>
          <p:nvPr/>
        </p:nvSpPr>
        <p:spPr>
          <a:xfrm>
            <a:off x="3225015" y="4116614"/>
            <a:ext cx="5428089" cy="369332"/>
          </a:xfrm>
          <a:prstGeom prst="rect">
            <a:avLst/>
          </a:prstGeom>
          <a:noFill/>
        </p:spPr>
        <p:txBody>
          <a:bodyPr wrap="none" rtlCol="0">
            <a:spAutoFit/>
          </a:bodyPr>
          <a:lstStyle/>
          <a:p>
            <a:r>
              <a:rPr kumimoji="1" lang="en-US" altLang="ja-JP" dirty="0" smtClean="0">
                <a:solidFill>
                  <a:schemeClr val="bg1"/>
                </a:solidFill>
                <a:latin typeface="Meiryo" charset="-128"/>
                <a:ea typeface="Meiryo" charset="-128"/>
                <a:cs typeface="Meiryo" charset="-128"/>
              </a:rPr>
              <a:t>Configuration: OS</a:t>
            </a:r>
            <a:r>
              <a:rPr kumimoji="1" lang="ja-JP" altLang="en-US" dirty="0" smtClean="0">
                <a:solidFill>
                  <a:schemeClr val="bg1"/>
                </a:solidFill>
                <a:latin typeface="Meiryo" charset="-128"/>
                <a:ea typeface="Meiryo" charset="-128"/>
                <a:cs typeface="Meiryo" charset="-128"/>
              </a:rPr>
              <a:t>やミドルウェアの設定を自動化</a:t>
            </a:r>
            <a:endParaRPr kumimoji="1" lang="ja-JP" altLang="en-US" dirty="0">
              <a:solidFill>
                <a:schemeClr val="bg1"/>
              </a:solidFill>
              <a:latin typeface="Meiryo" charset="-128"/>
              <a:ea typeface="Meiryo" charset="-128"/>
              <a:cs typeface="Meiryo" charset="-128"/>
            </a:endParaRPr>
          </a:p>
        </p:txBody>
      </p:sp>
      <p:sp>
        <p:nvSpPr>
          <p:cNvPr id="30" name="テキスト ボックス 29"/>
          <p:cNvSpPr txBox="1"/>
          <p:nvPr/>
        </p:nvSpPr>
        <p:spPr>
          <a:xfrm>
            <a:off x="3176474" y="3112068"/>
            <a:ext cx="3873176" cy="369332"/>
          </a:xfrm>
          <a:prstGeom prst="rect">
            <a:avLst/>
          </a:prstGeom>
          <a:noFill/>
        </p:spPr>
        <p:txBody>
          <a:bodyPr wrap="none" rtlCol="0">
            <a:spAutoFit/>
          </a:bodyPr>
          <a:lstStyle/>
          <a:p>
            <a:r>
              <a:rPr kumimoji="1" lang="en-US" altLang="ja-JP" dirty="0" smtClean="0">
                <a:solidFill>
                  <a:schemeClr val="bg1"/>
                </a:solidFill>
                <a:latin typeface="Meiryo" charset="-128"/>
                <a:ea typeface="Meiryo" charset="-128"/>
                <a:cs typeface="Meiryo" charset="-128"/>
              </a:rPr>
              <a:t>Bootstrapping: OS</a:t>
            </a:r>
            <a:r>
              <a:rPr kumimoji="1" lang="ja-JP" altLang="en-US" dirty="0" smtClean="0">
                <a:solidFill>
                  <a:schemeClr val="bg1"/>
                </a:solidFill>
                <a:latin typeface="Meiryo" charset="-128"/>
                <a:ea typeface="Meiryo" charset="-128"/>
                <a:cs typeface="Meiryo" charset="-128"/>
              </a:rPr>
              <a:t>の起動を自動化</a:t>
            </a:r>
            <a:endParaRPr kumimoji="1" lang="ja-JP" altLang="en-US" dirty="0">
              <a:solidFill>
                <a:schemeClr val="bg1"/>
              </a:solidFill>
              <a:latin typeface="Meiryo" charset="-128"/>
              <a:ea typeface="Meiryo" charset="-128"/>
              <a:cs typeface="Meiryo" charset="-128"/>
            </a:endParaRPr>
          </a:p>
        </p:txBody>
      </p:sp>
      <p:sp>
        <p:nvSpPr>
          <p:cNvPr id="31" name="フローチャート: データ 30"/>
          <p:cNvSpPr/>
          <p:nvPr/>
        </p:nvSpPr>
        <p:spPr>
          <a:xfrm>
            <a:off x="4948410" y="978922"/>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データ 31"/>
          <p:cNvSpPr/>
          <p:nvPr/>
        </p:nvSpPr>
        <p:spPr>
          <a:xfrm>
            <a:off x="5985042" y="988662"/>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フローチャート: データ 32"/>
          <p:cNvSpPr/>
          <p:nvPr/>
        </p:nvSpPr>
        <p:spPr>
          <a:xfrm>
            <a:off x="2887274" y="973865"/>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フローチャート: データ 33"/>
          <p:cNvSpPr/>
          <p:nvPr/>
        </p:nvSpPr>
        <p:spPr>
          <a:xfrm>
            <a:off x="3896810" y="973790"/>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フローチャート: データ 34"/>
          <p:cNvSpPr/>
          <p:nvPr/>
        </p:nvSpPr>
        <p:spPr>
          <a:xfrm>
            <a:off x="7010916" y="983435"/>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2896584" y="1674661"/>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7" name="正方形/長方形 36"/>
          <p:cNvSpPr/>
          <p:nvPr/>
        </p:nvSpPr>
        <p:spPr>
          <a:xfrm>
            <a:off x="4706628" y="1675009"/>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8" name="正方形/長方形 37"/>
          <p:cNvSpPr/>
          <p:nvPr/>
        </p:nvSpPr>
        <p:spPr>
          <a:xfrm>
            <a:off x="6502246" y="1674661"/>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9" name="テキスト ボックス 38"/>
          <p:cNvSpPr txBox="1"/>
          <p:nvPr/>
        </p:nvSpPr>
        <p:spPr>
          <a:xfrm>
            <a:off x="3031290" y="2558063"/>
            <a:ext cx="4280339" cy="369332"/>
          </a:xfrm>
          <a:prstGeom prst="rect">
            <a:avLst/>
          </a:prstGeom>
          <a:noFill/>
        </p:spPr>
        <p:txBody>
          <a:bodyPr wrap="none" rtlCol="0">
            <a:spAutoFit/>
          </a:bodyPr>
          <a:lstStyle/>
          <a:p>
            <a:r>
              <a:rPr kumimoji="1" lang="en-US" altLang="ja-JP" dirty="0" err="1" smtClean="0">
                <a:solidFill>
                  <a:schemeClr val="bg1"/>
                </a:solidFill>
                <a:latin typeface="Meiryo" charset="-128"/>
                <a:ea typeface="Meiryo" charset="-128"/>
                <a:cs typeface="Meiryo" charset="-128"/>
              </a:rPr>
              <a:t>Virturization</a:t>
            </a:r>
            <a:r>
              <a:rPr kumimoji="1" lang="en-US" altLang="ja-JP" dirty="0" smtClean="0">
                <a:solidFill>
                  <a:schemeClr val="bg1"/>
                </a:solidFill>
                <a:latin typeface="Meiryo" charset="-128"/>
                <a:ea typeface="Meiryo" charset="-128"/>
                <a:cs typeface="Meiryo" charset="-128"/>
              </a:rPr>
              <a:t>: </a:t>
            </a:r>
            <a:r>
              <a:rPr kumimoji="1" lang="ja-JP" altLang="en-US" dirty="0" smtClean="0">
                <a:solidFill>
                  <a:schemeClr val="bg1"/>
                </a:solidFill>
                <a:latin typeface="Meiryo" charset="-128"/>
                <a:ea typeface="Meiryo" charset="-128"/>
                <a:cs typeface="Meiryo" charset="-128"/>
              </a:rPr>
              <a:t>仮想マシンの構築・起動</a:t>
            </a:r>
            <a:endParaRPr kumimoji="1" lang="ja-JP" altLang="en-US" dirty="0">
              <a:solidFill>
                <a:schemeClr val="bg1"/>
              </a:solidFill>
              <a:latin typeface="Meiryo" charset="-128"/>
              <a:ea typeface="Meiryo" charset="-128"/>
              <a:cs typeface="Meiryo" charset="-128"/>
            </a:endParaRPr>
          </a:p>
        </p:txBody>
      </p:sp>
      <p:sp>
        <p:nvSpPr>
          <p:cNvPr id="40" name="テキスト ボックス 39"/>
          <p:cNvSpPr txBox="1"/>
          <p:nvPr/>
        </p:nvSpPr>
        <p:spPr>
          <a:xfrm>
            <a:off x="4750584" y="1310500"/>
            <a:ext cx="1569660" cy="369332"/>
          </a:xfrm>
          <a:prstGeom prst="rect">
            <a:avLst/>
          </a:prstGeom>
          <a:noFill/>
        </p:spPr>
        <p:txBody>
          <a:bodyPr wrap="none" rtlCol="0">
            <a:spAutoFit/>
          </a:bodyPr>
          <a:lstStyle/>
          <a:p>
            <a:r>
              <a:rPr kumimoji="1" lang="ja-JP" altLang="en-US" dirty="0" smtClean="0">
                <a:solidFill>
                  <a:schemeClr val="bg1"/>
                </a:solidFill>
                <a:latin typeface="Meiryo" charset="-128"/>
                <a:ea typeface="Meiryo" charset="-128"/>
                <a:cs typeface="Meiryo" charset="-128"/>
              </a:rPr>
              <a:t>ミドルウェア</a:t>
            </a:r>
            <a:endParaRPr kumimoji="1" lang="ja-JP" altLang="en-US" dirty="0">
              <a:solidFill>
                <a:schemeClr val="bg1"/>
              </a:solidFill>
              <a:latin typeface="Meiryo" charset="-128"/>
              <a:ea typeface="Meiryo" charset="-128"/>
              <a:cs typeface="Meiryo" charset="-128"/>
            </a:endParaRPr>
          </a:p>
        </p:txBody>
      </p:sp>
      <p:sp>
        <p:nvSpPr>
          <p:cNvPr id="41" name="テキスト ボックス 40"/>
          <p:cNvSpPr txBox="1"/>
          <p:nvPr/>
        </p:nvSpPr>
        <p:spPr>
          <a:xfrm>
            <a:off x="4731794" y="969351"/>
            <a:ext cx="2031325" cy="369332"/>
          </a:xfrm>
          <a:prstGeom prst="rect">
            <a:avLst/>
          </a:prstGeom>
          <a:noFill/>
        </p:spPr>
        <p:txBody>
          <a:bodyPr wrap="none" rtlCol="0">
            <a:spAutoFit/>
          </a:bodyPr>
          <a:lstStyle/>
          <a:p>
            <a:r>
              <a:rPr kumimoji="1" lang="ja-JP" altLang="en-US" dirty="0" smtClean="0">
                <a:solidFill>
                  <a:schemeClr val="bg1"/>
                </a:solidFill>
                <a:latin typeface="Meiryo" charset="-128"/>
                <a:ea typeface="Meiryo" charset="-128"/>
                <a:cs typeface="Meiryo" charset="-128"/>
              </a:rPr>
              <a:t>アプリケーション</a:t>
            </a:r>
            <a:endParaRPr kumimoji="1" lang="ja-JP" altLang="en-US" dirty="0">
              <a:solidFill>
                <a:schemeClr val="bg1"/>
              </a:solidFill>
              <a:latin typeface="Meiryo" charset="-128"/>
              <a:ea typeface="Meiryo" charset="-128"/>
              <a:cs typeface="Meiryo" charset="-128"/>
            </a:endParaRPr>
          </a:p>
        </p:txBody>
      </p:sp>
      <p:sp>
        <p:nvSpPr>
          <p:cNvPr id="42" name="正方形/長方形 41"/>
          <p:cNvSpPr/>
          <p:nvPr/>
        </p:nvSpPr>
        <p:spPr>
          <a:xfrm>
            <a:off x="2982749" y="3559527"/>
            <a:ext cx="5527687" cy="307777"/>
          </a:xfrm>
          <a:prstGeom prst="rect">
            <a:avLst/>
          </a:prstGeom>
        </p:spPr>
        <p:txBody>
          <a:bodyPr wrap="square">
            <a:spAutoFit/>
          </a:bodyPr>
          <a:lstStyle/>
          <a:p>
            <a:pPr algn="ctr"/>
            <a:r>
              <a:rPr lang="en-US" altLang="ja-JP" sz="1400" dirty="0" smtClean="0">
                <a:solidFill>
                  <a:schemeClr val="bg1"/>
                </a:solidFill>
                <a:latin typeface="Meiryo" charset="-128"/>
                <a:ea typeface="Meiryo" charset="-128"/>
                <a:cs typeface="Meiryo" charset="-128"/>
              </a:rPr>
              <a:t>OS</a:t>
            </a:r>
            <a:r>
              <a:rPr lang="ja-JP" altLang="en-US" sz="1400" dirty="0" smtClean="0">
                <a:solidFill>
                  <a:schemeClr val="bg1"/>
                </a:solidFill>
                <a:latin typeface="Meiryo" charset="-128"/>
                <a:ea typeface="Meiryo" charset="-128"/>
                <a:cs typeface="Meiryo" charset="-128"/>
              </a:rPr>
              <a:t>や仮想化ソフトウェアのインストール</a:t>
            </a:r>
            <a:r>
              <a:rPr lang="ja-JP" altLang="en-US" sz="1400" dirty="0">
                <a:solidFill>
                  <a:schemeClr val="bg1"/>
                </a:solidFill>
                <a:latin typeface="Meiryo" charset="-128"/>
                <a:ea typeface="Meiryo" charset="-128"/>
                <a:cs typeface="Meiryo" charset="-128"/>
              </a:rPr>
              <a:t>／</a:t>
            </a:r>
            <a:r>
              <a:rPr lang="ja-JP" altLang="en-US" sz="1400" dirty="0" smtClean="0">
                <a:solidFill>
                  <a:schemeClr val="bg1"/>
                </a:solidFill>
                <a:latin typeface="Meiryo" charset="-128"/>
                <a:ea typeface="Meiryo" charset="-128"/>
                <a:cs typeface="Meiryo" charset="-128"/>
              </a:rPr>
              <a:t>設定作業</a:t>
            </a:r>
            <a:r>
              <a:rPr lang="ja-JP" altLang="en-US" sz="1400" dirty="0">
                <a:solidFill>
                  <a:schemeClr val="bg1"/>
                </a:solidFill>
                <a:latin typeface="Meiryo" charset="-128"/>
                <a:ea typeface="Meiryo" charset="-128"/>
                <a:cs typeface="Meiryo" charset="-128"/>
              </a:rPr>
              <a:t>を</a:t>
            </a:r>
            <a:r>
              <a:rPr lang="ja-JP" altLang="en-US" sz="1400" dirty="0" smtClean="0">
                <a:solidFill>
                  <a:schemeClr val="bg1"/>
                </a:solidFill>
                <a:latin typeface="Meiryo" charset="-128"/>
                <a:ea typeface="Meiryo" charset="-128"/>
                <a:cs typeface="Meiryo" charset="-128"/>
              </a:rPr>
              <a:t>自動化</a:t>
            </a:r>
            <a:endParaRPr lang="ja-JP" altLang="en-US" sz="1400" dirty="0">
              <a:solidFill>
                <a:schemeClr val="bg1"/>
              </a:solidFill>
              <a:latin typeface="Meiryo" charset="-128"/>
              <a:ea typeface="Meiryo" charset="-128"/>
              <a:cs typeface="Meiryo" charset="-128"/>
            </a:endParaRPr>
          </a:p>
        </p:txBody>
      </p:sp>
      <p:sp>
        <p:nvSpPr>
          <p:cNvPr id="43" name="正方形/長方形 42"/>
          <p:cNvSpPr/>
          <p:nvPr/>
        </p:nvSpPr>
        <p:spPr>
          <a:xfrm>
            <a:off x="3070655" y="4418528"/>
            <a:ext cx="5649267" cy="738664"/>
          </a:xfrm>
          <a:prstGeom prst="rect">
            <a:avLst/>
          </a:prstGeom>
        </p:spPr>
        <p:txBody>
          <a:bodyPr wrap="square">
            <a:spAutoFit/>
          </a:bodyPr>
          <a:lstStyle/>
          <a:p>
            <a:r>
              <a:rPr lang="ja-JP" altLang="en-US" sz="1400" dirty="0">
                <a:solidFill>
                  <a:schemeClr val="bg1"/>
                </a:solidFill>
                <a:latin typeface="Meiryo" charset="-128"/>
                <a:ea typeface="Meiryo" charset="-128"/>
                <a:cs typeface="Meiryo" charset="-128"/>
              </a:rPr>
              <a:t>データベースサーバ／</a:t>
            </a:r>
            <a:r>
              <a:rPr lang="en-US" altLang="ja-JP" sz="1400" dirty="0">
                <a:solidFill>
                  <a:schemeClr val="bg1"/>
                </a:solidFill>
                <a:latin typeface="Meiryo" charset="-128"/>
                <a:ea typeface="Meiryo" charset="-128"/>
                <a:cs typeface="Meiryo" charset="-128"/>
              </a:rPr>
              <a:t>Web</a:t>
            </a:r>
            <a:r>
              <a:rPr lang="ja-JP" altLang="en-US" sz="1400" dirty="0">
                <a:solidFill>
                  <a:schemeClr val="bg1"/>
                </a:solidFill>
                <a:latin typeface="Meiryo" charset="-128"/>
                <a:ea typeface="Meiryo" charset="-128"/>
                <a:cs typeface="Meiryo" charset="-128"/>
              </a:rPr>
              <a:t>サーバ／監視エージェントなどのミドルウエアのインストールやバージョン管理</a:t>
            </a:r>
            <a:r>
              <a:rPr lang="ja-JP" altLang="en-US" sz="1400" dirty="0" smtClean="0">
                <a:solidFill>
                  <a:schemeClr val="bg1"/>
                </a:solidFill>
                <a:latin typeface="Meiryo" charset="-128"/>
                <a:ea typeface="Meiryo" charset="-128"/>
                <a:cs typeface="Meiryo" charset="-128"/>
              </a:rPr>
              <a:t>、</a:t>
            </a:r>
            <a:r>
              <a:rPr lang="en-US" altLang="ja-JP" sz="1400" dirty="0" smtClean="0">
                <a:solidFill>
                  <a:schemeClr val="bg1"/>
                </a:solidFill>
                <a:latin typeface="Meiryo" charset="-128"/>
                <a:ea typeface="Meiryo" charset="-128"/>
                <a:cs typeface="Meiryo" charset="-128"/>
              </a:rPr>
              <a:t>OS</a:t>
            </a:r>
            <a:r>
              <a:rPr lang="ja-JP" altLang="en-US" sz="1400" dirty="0">
                <a:solidFill>
                  <a:schemeClr val="bg1"/>
                </a:solidFill>
                <a:latin typeface="Meiryo" charset="-128"/>
                <a:ea typeface="Meiryo" charset="-128"/>
                <a:cs typeface="Meiryo" charset="-128"/>
              </a:rPr>
              <a:t>やミドルウエアの設定ファイルや、</a:t>
            </a:r>
            <a:r>
              <a:rPr lang="en-US" altLang="ja-JP" sz="1400" dirty="0">
                <a:solidFill>
                  <a:schemeClr val="bg1"/>
                </a:solidFill>
                <a:latin typeface="Meiryo" charset="-128"/>
                <a:ea typeface="Meiryo" charset="-128"/>
                <a:cs typeface="Meiryo" charset="-128"/>
              </a:rPr>
              <a:t>OS</a:t>
            </a:r>
            <a:r>
              <a:rPr lang="ja-JP" altLang="en-US" sz="1400" dirty="0">
                <a:solidFill>
                  <a:schemeClr val="bg1"/>
                </a:solidFill>
                <a:latin typeface="Meiryo" charset="-128"/>
                <a:ea typeface="Meiryo" charset="-128"/>
                <a:cs typeface="Meiryo" charset="-128"/>
              </a:rPr>
              <a:t>のファイアウォール機能などの</a:t>
            </a:r>
            <a:r>
              <a:rPr lang="ja-JP" altLang="en-US" sz="1400" dirty="0" smtClean="0">
                <a:solidFill>
                  <a:schemeClr val="bg1"/>
                </a:solidFill>
                <a:latin typeface="Meiryo" charset="-128"/>
                <a:ea typeface="Meiryo" charset="-128"/>
                <a:cs typeface="Meiryo" charset="-128"/>
              </a:rPr>
              <a:t>設定など</a:t>
            </a:r>
            <a:r>
              <a:rPr lang="ja-JP" altLang="en-US" sz="1400" dirty="0">
                <a:solidFill>
                  <a:schemeClr val="bg1"/>
                </a:solidFill>
                <a:latin typeface="Meiryo" charset="-128"/>
                <a:ea typeface="Meiryo" charset="-128"/>
                <a:cs typeface="Meiryo" charset="-128"/>
              </a:rPr>
              <a:t>を</a:t>
            </a:r>
            <a:r>
              <a:rPr lang="ja-JP" altLang="en-US" sz="1400" dirty="0" smtClean="0">
                <a:solidFill>
                  <a:schemeClr val="bg1"/>
                </a:solidFill>
                <a:latin typeface="Meiryo" charset="-128"/>
                <a:ea typeface="Meiryo" charset="-128"/>
                <a:cs typeface="Meiryo" charset="-128"/>
              </a:rPr>
              <a:t>自動化</a:t>
            </a:r>
            <a:endParaRPr lang="ja-JP" altLang="en-US" sz="1400" dirty="0">
              <a:solidFill>
                <a:schemeClr val="bg1"/>
              </a:solidFill>
              <a:latin typeface="Meiryo" charset="-128"/>
              <a:ea typeface="Meiryo" charset="-128"/>
              <a:cs typeface="Meiryo"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68" y="4352832"/>
            <a:ext cx="823046" cy="651657"/>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121" y="4361519"/>
            <a:ext cx="660210" cy="648762"/>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153" y="4361519"/>
            <a:ext cx="651657" cy="651657"/>
          </a:xfrm>
          <a:prstGeom prst="rect">
            <a:avLst/>
          </a:prstGeom>
        </p:spPr>
      </p:pic>
      <p:sp>
        <p:nvSpPr>
          <p:cNvPr id="14" name="正方形/長方形 13"/>
          <p:cNvSpPr/>
          <p:nvPr/>
        </p:nvSpPr>
        <p:spPr>
          <a:xfrm>
            <a:off x="3225014" y="5642664"/>
            <a:ext cx="5641155" cy="738664"/>
          </a:xfrm>
          <a:prstGeom prst="rect">
            <a:avLst/>
          </a:prstGeom>
        </p:spPr>
        <p:txBody>
          <a:bodyPr wrap="square">
            <a:spAutoFit/>
          </a:bodyPr>
          <a:lstStyle/>
          <a:p>
            <a:r>
              <a:rPr lang="ja-JP" altLang="en-US" sz="1400" dirty="0" smtClean="0">
                <a:solidFill>
                  <a:schemeClr val="bg1"/>
                </a:solidFill>
                <a:latin typeface="Meiryo" charset="-128"/>
                <a:ea typeface="Meiryo" charset="-128"/>
                <a:cs typeface="Meiryo" charset="-128"/>
              </a:rPr>
              <a:t>複数台のサーバ群</a:t>
            </a:r>
            <a:r>
              <a:rPr lang="ja-JP" altLang="en-US" sz="1400" dirty="0">
                <a:solidFill>
                  <a:schemeClr val="bg1"/>
                </a:solidFill>
                <a:latin typeface="Meiryo" charset="-128"/>
                <a:ea typeface="Meiryo" charset="-128"/>
                <a:cs typeface="Meiryo" charset="-128"/>
              </a:rPr>
              <a:t>を監視し、新しいサーバをシステムに登録したり、障害のノードをシステムから</a:t>
            </a:r>
            <a:r>
              <a:rPr lang="ja-JP" altLang="en-US" sz="1400" smtClean="0">
                <a:solidFill>
                  <a:schemeClr val="bg1"/>
                </a:solidFill>
                <a:latin typeface="Meiryo" charset="-128"/>
                <a:ea typeface="Meiryo" charset="-128"/>
                <a:cs typeface="Meiryo" charset="-128"/>
              </a:rPr>
              <a:t>取り除いたり、サーバ</a:t>
            </a:r>
            <a:r>
              <a:rPr lang="ja-JP" altLang="en-US" sz="1400" dirty="0">
                <a:solidFill>
                  <a:schemeClr val="bg1"/>
                </a:solidFill>
                <a:latin typeface="Meiryo" charset="-128"/>
                <a:ea typeface="Meiryo" charset="-128"/>
                <a:cs typeface="Meiryo" charset="-128"/>
              </a:rPr>
              <a:t>へのアプリケーションのデプロイ</a:t>
            </a:r>
            <a:r>
              <a:rPr lang="ja-JP" altLang="en-US" sz="1400">
                <a:solidFill>
                  <a:schemeClr val="bg1"/>
                </a:solidFill>
                <a:latin typeface="Meiryo" charset="-128"/>
                <a:ea typeface="Meiryo" charset="-128"/>
                <a:cs typeface="Meiryo" charset="-128"/>
              </a:rPr>
              <a:t>を</a:t>
            </a:r>
            <a:r>
              <a:rPr lang="ja-JP" altLang="en-US" sz="1400" smtClean="0">
                <a:solidFill>
                  <a:schemeClr val="bg1"/>
                </a:solidFill>
                <a:latin typeface="Meiryo" charset="-128"/>
                <a:ea typeface="Meiryo" charset="-128"/>
                <a:cs typeface="Meiryo" charset="-128"/>
              </a:rPr>
              <a:t>サポート</a:t>
            </a:r>
            <a:endParaRPr lang="ja-JP" altLang="en-US" sz="1400" dirty="0">
              <a:solidFill>
                <a:schemeClr val="bg1"/>
              </a:solidFill>
              <a:latin typeface="Meiryo" charset="-128"/>
              <a:ea typeface="Meiryo" charset="-128"/>
              <a:cs typeface="Meiryo" charset="-128"/>
            </a:endParaRPr>
          </a:p>
        </p:txBody>
      </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44" y="3518477"/>
            <a:ext cx="1054083" cy="288727"/>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776" y="3446469"/>
            <a:ext cx="262480" cy="288727"/>
          </a:xfrm>
          <a:prstGeom prst="rect">
            <a:avLst/>
          </a:prstGeom>
        </p:spPr>
      </p:pic>
      <p:sp>
        <p:nvSpPr>
          <p:cNvPr id="17" name="テキスト ボックス 16"/>
          <p:cNvSpPr txBox="1"/>
          <p:nvPr/>
        </p:nvSpPr>
        <p:spPr>
          <a:xfrm>
            <a:off x="1838469" y="3491716"/>
            <a:ext cx="1007455" cy="369332"/>
          </a:xfrm>
          <a:prstGeom prst="rect">
            <a:avLst/>
          </a:prstGeom>
          <a:noFill/>
        </p:spPr>
        <p:txBody>
          <a:bodyPr wrap="none" rtlCol="0">
            <a:spAutoFit/>
          </a:bodyPr>
          <a:lstStyle/>
          <a:p>
            <a:r>
              <a:rPr kumimoji="1" lang="en-US" altLang="ja-JP" dirty="0" err="1" smtClean="0">
                <a:solidFill>
                  <a:srgbClr val="FF0000"/>
                </a:solidFill>
              </a:rPr>
              <a:t>KickStart</a:t>
            </a:r>
            <a:endParaRPr kumimoji="1" lang="ja-JP" altLang="en-US" dirty="0">
              <a:solidFill>
                <a:srgbClr val="FF0000"/>
              </a:solidFill>
            </a:endParaRPr>
          </a:p>
        </p:txBody>
      </p:sp>
      <p:pic>
        <p:nvPicPr>
          <p:cNvPr id="18" name="図 17"/>
          <p:cNvPicPr>
            <a:picLocks noChangeAspect="1"/>
          </p:cNvPicPr>
          <p:nvPr/>
        </p:nvPicPr>
        <p:blipFill>
          <a:blip r:embed="rId7"/>
          <a:stretch>
            <a:fillRect/>
          </a:stretch>
        </p:blipFill>
        <p:spPr>
          <a:xfrm>
            <a:off x="439968" y="5739918"/>
            <a:ext cx="1046797" cy="259134"/>
          </a:xfrm>
          <a:prstGeom prst="rect">
            <a:avLst/>
          </a:prstGeom>
        </p:spPr>
      </p:pic>
      <p:pic>
        <p:nvPicPr>
          <p:cNvPr id="20" name="図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0575" y="5450875"/>
            <a:ext cx="1229802" cy="726701"/>
          </a:xfrm>
          <a:prstGeom prst="rect">
            <a:avLst/>
          </a:prstGeom>
        </p:spPr>
      </p:pic>
      <p:pic>
        <p:nvPicPr>
          <p:cNvPr id="22" name="図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968" y="2500481"/>
            <a:ext cx="639132" cy="273914"/>
          </a:xfrm>
          <a:prstGeom prst="rect">
            <a:avLst/>
          </a:prstGeom>
        </p:spPr>
      </p:pic>
      <p:pic>
        <p:nvPicPr>
          <p:cNvPr id="24" name="図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764" y="2492896"/>
            <a:ext cx="821926" cy="314387"/>
          </a:xfrm>
          <a:prstGeom prst="rect">
            <a:avLst/>
          </a:prstGeom>
        </p:spPr>
      </p:pic>
      <p:pic>
        <p:nvPicPr>
          <p:cNvPr id="26" name="図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1471" y="2553568"/>
            <a:ext cx="703953" cy="221745"/>
          </a:xfrm>
          <a:prstGeom prst="rect">
            <a:avLst/>
          </a:prstGeom>
        </p:spPr>
      </p:pic>
    </p:spTree>
    <p:extLst>
      <p:ext uri="{BB962C8B-B14F-4D97-AF65-F5344CB8AC3E}">
        <p14:creationId xmlns:p14="http://schemas.microsoft.com/office/powerpoint/2010/main" val="1722546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仮想化の種類</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6156778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仮想化の種類</a:t>
            </a:r>
            <a:r>
              <a:rPr lang="en-US" altLang="ja-JP" sz="2800" dirty="0" smtClean="0">
                <a:ea typeface="ＭＳ Ｐゴシック" pitchFamily="50" charset="-128"/>
              </a:rPr>
              <a:t>(</a:t>
            </a:r>
            <a:r>
              <a:rPr lang="ja-JP" altLang="en-US" sz="2800" dirty="0" smtClean="0">
                <a:ea typeface="ＭＳ Ｐゴシック" pitchFamily="50" charset="-128"/>
              </a:rPr>
              <a:t>システム資源の構成要素から考える</a:t>
            </a:r>
            <a:r>
              <a:rPr lang="en-US" altLang="ja-JP"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角丸四角形 20"/>
          <p:cNvSpPr/>
          <p:nvPr/>
        </p:nvSpPr>
        <p:spPr bwMode="auto">
          <a:xfrm>
            <a:off x="381000" y="2926475"/>
            <a:ext cx="1371601" cy="838200"/>
          </a:xfrm>
          <a:prstGeom prst="roundRect">
            <a:avLst>
              <a:gd name="adj" fmla="val 0"/>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仮想化</a:t>
            </a:r>
          </a:p>
        </p:txBody>
      </p:sp>
      <p:sp>
        <p:nvSpPr>
          <p:cNvPr id="154" name="角丸四角形 153"/>
          <p:cNvSpPr/>
          <p:nvPr/>
        </p:nvSpPr>
        <p:spPr bwMode="auto">
          <a:xfrm>
            <a:off x="3352799" y="869075"/>
            <a:ext cx="3429000" cy="381000"/>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サーバーの仮想化</a:t>
            </a:r>
          </a:p>
        </p:txBody>
      </p:sp>
      <p:cxnSp>
        <p:nvCxnSpPr>
          <p:cNvPr id="23" name="カギ線コネクタ 22"/>
          <p:cNvCxnSpPr>
            <a:stCxn id="21" idx="3"/>
            <a:endCxn id="154" idx="1"/>
          </p:cNvCxnSpPr>
          <p:nvPr/>
        </p:nvCxnSpPr>
        <p:spPr bwMode="auto">
          <a:xfrm flipV="1">
            <a:off x="1752601" y="1059575"/>
            <a:ext cx="1600198" cy="2286000"/>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55" name="角丸四角形 154"/>
          <p:cNvSpPr/>
          <p:nvPr/>
        </p:nvSpPr>
        <p:spPr bwMode="auto">
          <a:xfrm>
            <a:off x="3352799" y="2732219"/>
            <a:ext cx="3429000" cy="381000"/>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クライアントの仮想化</a:t>
            </a:r>
          </a:p>
        </p:txBody>
      </p:sp>
      <p:sp>
        <p:nvSpPr>
          <p:cNvPr id="157" name="角丸四角形 156"/>
          <p:cNvSpPr/>
          <p:nvPr/>
        </p:nvSpPr>
        <p:spPr bwMode="auto">
          <a:xfrm>
            <a:off x="3352799" y="4637698"/>
            <a:ext cx="3429000" cy="3810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ストレージの仮想化</a:t>
            </a:r>
          </a:p>
        </p:txBody>
      </p:sp>
      <p:sp>
        <p:nvSpPr>
          <p:cNvPr id="158" name="角丸四角形 157"/>
          <p:cNvSpPr/>
          <p:nvPr/>
        </p:nvSpPr>
        <p:spPr bwMode="auto">
          <a:xfrm>
            <a:off x="3340099" y="5602900"/>
            <a:ext cx="3429000" cy="381000"/>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ネットワークの仮想化</a:t>
            </a:r>
          </a:p>
        </p:txBody>
      </p:sp>
      <p:cxnSp>
        <p:nvCxnSpPr>
          <p:cNvPr id="165" name="カギ線コネクタ 164"/>
          <p:cNvCxnSpPr>
            <a:stCxn id="21" idx="3"/>
            <a:endCxn id="155" idx="1"/>
          </p:cNvCxnSpPr>
          <p:nvPr/>
        </p:nvCxnSpPr>
        <p:spPr bwMode="auto">
          <a:xfrm flipV="1">
            <a:off x="1752601" y="2922719"/>
            <a:ext cx="1600198" cy="422856"/>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6" name="カギ線コネクタ 175"/>
          <p:cNvCxnSpPr>
            <a:stCxn id="21" idx="3"/>
            <a:endCxn id="168" idx="1"/>
          </p:cNvCxnSpPr>
          <p:nvPr/>
        </p:nvCxnSpPr>
        <p:spPr bwMode="auto">
          <a:xfrm>
            <a:off x="1752601" y="3345575"/>
            <a:ext cx="1600198" cy="525888"/>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9" name="カギ線コネクタ 178"/>
          <p:cNvCxnSpPr>
            <a:stCxn id="21" idx="3"/>
            <a:endCxn id="157" idx="1"/>
          </p:cNvCxnSpPr>
          <p:nvPr/>
        </p:nvCxnSpPr>
        <p:spPr bwMode="auto">
          <a:xfrm>
            <a:off x="1752601" y="3345575"/>
            <a:ext cx="1600198" cy="1482623"/>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82" name="カギ線コネクタ 181"/>
          <p:cNvCxnSpPr>
            <a:stCxn id="21" idx="3"/>
            <a:endCxn id="158" idx="1"/>
          </p:cNvCxnSpPr>
          <p:nvPr/>
        </p:nvCxnSpPr>
        <p:spPr bwMode="auto">
          <a:xfrm>
            <a:off x="1752601" y="3345575"/>
            <a:ext cx="1587498" cy="2447825"/>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2" name="角丸四角形 31"/>
          <p:cNvSpPr/>
          <p:nvPr/>
        </p:nvSpPr>
        <p:spPr bwMode="auto">
          <a:xfrm>
            <a:off x="3352800" y="1801361"/>
            <a:ext cx="3429000" cy="381000"/>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デスクトップの仮想化</a:t>
            </a:r>
          </a:p>
        </p:txBody>
      </p:sp>
      <p:sp>
        <p:nvSpPr>
          <p:cNvPr id="168" name="角丸四角形 167"/>
          <p:cNvSpPr/>
          <p:nvPr/>
        </p:nvSpPr>
        <p:spPr bwMode="auto">
          <a:xfrm>
            <a:off x="3352799" y="3680963"/>
            <a:ext cx="3429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アプリケーションの仮想化</a:t>
            </a:r>
          </a:p>
        </p:txBody>
      </p:sp>
      <p:cxnSp>
        <p:nvCxnSpPr>
          <p:cNvPr id="28" name="カギ線コネクタ 27"/>
          <p:cNvCxnSpPr>
            <a:stCxn id="21" idx="3"/>
            <a:endCxn id="32" idx="1"/>
          </p:cNvCxnSpPr>
          <p:nvPr/>
        </p:nvCxnSpPr>
        <p:spPr bwMode="auto">
          <a:xfrm flipV="1">
            <a:off x="1752601" y="1991861"/>
            <a:ext cx="1600199" cy="1353714"/>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63" name="角丸四角形 162"/>
          <p:cNvSpPr/>
          <p:nvPr/>
        </p:nvSpPr>
        <p:spPr bwMode="auto">
          <a:xfrm>
            <a:off x="5798048" y="601776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smtClean="0">
                <a:solidFill>
                  <a:schemeClr val="bg1"/>
                </a:solidFill>
                <a:latin typeface="Arial"/>
                <a:ea typeface="HGP創英角ｺﾞｼｯｸUB" pitchFamily="50" charset="-128"/>
                <a:cs typeface="Arial"/>
              </a:rPr>
              <a:t>仮想</a:t>
            </a:r>
            <a:r>
              <a:rPr lang="en-US" altLang="ja-JP" sz="1050" dirty="0" smtClean="0">
                <a:solidFill>
                  <a:schemeClr val="bg1"/>
                </a:solidFill>
                <a:latin typeface="Arial"/>
                <a:ea typeface="HGP創英角ｺﾞｼｯｸUB" pitchFamily="50" charset="-128"/>
                <a:cs typeface="Arial"/>
              </a:rPr>
              <a:t>LAN(VLAN</a:t>
            </a:r>
            <a:r>
              <a:rPr kumimoji="0" lang="en-US" altLang="ja-JP" sz="1050" b="0" i="0" u="none" strike="noStrike" cap="none" normalizeH="0" baseline="0" dirty="0" smtClean="0">
                <a:ln>
                  <a:noFill/>
                </a:ln>
                <a:solidFill>
                  <a:schemeClr val="bg1"/>
                </a:solidFill>
                <a:effectLst/>
                <a:latin typeface="Arial"/>
                <a:ea typeface="HGP創英角ｺﾞｼｯｸUB" pitchFamily="50" charset="-128"/>
                <a:cs typeface="Arial"/>
              </a:rPr>
              <a:t>)</a:t>
            </a:r>
            <a:endParaRPr kumimoji="0" lang="ja-JP" altLang="en-US" sz="1050" b="0" i="0" u="none" strike="noStrike" cap="none" normalizeH="0" baseline="0" dirty="0" smtClean="0">
              <a:ln>
                <a:noFill/>
              </a:ln>
              <a:solidFill>
                <a:schemeClr val="bg1"/>
              </a:solidFill>
              <a:effectLst/>
              <a:latin typeface="Arial"/>
              <a:ea typeface="HGP創英角ｺﾞｼｯｸUB" pitchFamily="50" charset="-128"/>
              <a:cs typeface="Arial"/>
            </a:endParaRPr>
          </a:p>
        </p:txBody>
      </p:sp>
      <p:sp>
        <p:nvSpPr>
          <p:cNvPr id="164" name="角丸四角形 163"/>
          <p:cNvSpPr/>
          <p:nvPr/>
        </p:nvSpPr>
        <p:spPr bwMode="auto">
          <a:xfrm>
            <a:off x="5793099" y="626377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a:ea typeface="HGP創英角ｺﾞｼｯｸUB" pitchFamily="50" charset="-128"/>
                <a:cs typeface="Arial"/>
              </a:rPr>
              <a:t>SDN(Software-Defined Networking)</a:t>
            </a:r>
            <a:endParaRPr kumimoji="0" lang="ja-JP" altLang="en-US" sz="1050" b="0" i="0" u="none" strike="noStrike" cap="none" normalizeH="0" baseline="0" dirty="0" smtClean="0">
              <a:ln>
                <a:noFill/>
              </a:ln>
              <a:solidFill>
                <a:schemeClr val="bg1"/>
              </a:solidFill>
              <a:effectLst/>
              <a:latin typeface="Arial"/>
              <a:ea typeface="HGP創英角ｺﾞｼｯｸUB" pitchFamily="50" charset="-128"/>
              <a:cs typeface="Arial"/>
            </a:endParaRPr>
          </a:p>
        </p:txBody>
      </p:sp>
      <p:cxnSp>
        <p:nvCxnSpPr>
          <p:cNvPr id="185" name="カギ線コネクタ 184"/>
          <p:cNvCxnSpPr>
            <a:stCxn id="158" idx="2"/>
            <a:endCxn id="163" idx="1"/>
          </p:cNvCxnSpPr>
          <p:nvPr/>
        </p:nvCxnSpPr>
        <p:spPr bwMode="auto">
          <a:xfrm rot="16200000" flipH="1">
            <a:off x="5354237" y="5684261"/>
            <a:ext cx="144173" cy="743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90" name="カギ線コネクタ 189"/>
          <p:cNvCxnSpPr>
            <a:stCxn id="158" idx="2"/>
            <a:endCxn id="164" idx="1"/>
          </p:cNvCxnSpPr>
          <p:nvPr/>
        </p:nvCxnSpPr>
        <p:spPr bwMode="auto">
          <a:xfrm rot="16200000" flipH="1">
            <a:off x="5228758" y="5809741"/>
            <a:ext cx="390183" cy="7385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72" name="角丸四角形 171"/>
          <p:cNvSpPr/>
          <p:nvPr/>
        </p:nvSpPr>
        <p:spPr bwMode="auto">
          <a:xfrm>
            <a:off x="5792815" y="5052566"/>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a:solidFill>
                  <a:schemeClr val="bg1"/>
                </a:solidFill>
                <a:latin typeface="HGP創英角ｺﾞｼｯｸUB" pitchFamily="50" charset="-128"/>
                <a:ea typeface="HGP創英角ｺﾞｼｯｸUB" pitchFamily="50" charset="-128"/>
              </a:rPr>
              <a:t>ブロック・レベル</a:t>
            </a:r>
            <a:r>
              <a:rPr kumimoji="0" lang="ja-JP" altLang="en-US" sz="105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の仮想化</a:t>
            </a:r>
          </a:p>
        </p:txBody>
      </p:sp>
      <p:sp>
        <p:nvSpPr>
          <p:cNvPr id="174" name="角丸四角形 173"/>
          <p:cNvSpPr/>
          <p:nvPr/>
        </p:nvSpPr>
        <p:spPr bwMode="auto">
          <a:xfrm>
            <a:off x="5798048" y="5306567"/>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ファイル・レベルの仮想化</a:t>
            </a:r>
          </a:p>
        </p:txBody>
      </p:sp>
      <p:cxnSp>
        <p:nvCxnSpPr>
          <p:cNvPr id="175" name="カギ線コネクタ 174"/>
          <p:cNvCxnSpPr>
            <a:stCxn id="157" idx="2"/>
            <a:endCxn id="172" idx="1"/>
          </p:cNvCxnSpPr>
          <p:nvPr/>
        </p:nvCxnSpPr>
        <p:spPr bwMode="auto">
          <a:xfrm rot="16200000" flipH="1">
            <a:off x="5357971" y="4728026"/>
            <a:ext cx="144173" cy="725516"/>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7" name="カギ線コネクタ 176"/>
          <p:cNvCxnSpPr>
            <a:stCxn id="157" idx="2"/>
            <a:endCxn id="174" idx="1"/>
          </p:cNvCxnSpPr>
          <p:nvPr/>
        </p:nvCxnSpPr>
        <p:spPr bwMode="auto">
          <a:xfrm rot="16200000" flipH="1">
            <a:off x="5233586" y="4852410"/>
            <a:ext cx="398174" cy="7307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5" name="角丸四角形 34"/>
          <p:cNvSpPr/>
          <p:nvPr/>
        </p:nvSpPr>
        <p:spPr bwMode="auto">
          <a:xfrm>
            <a:off x="5811748" y="4095831"/>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画面転送方式</a:t>
            </a:r>
          </a:p>
        </p:txBody>
      </p:sp>
      <p:sp>
        <p:nvSpPr>
          <p:cNvPr id="36" name="角丸四角形 35"/>
          <p:cNvSpPr/>
          <p:nvPr/>
        </p:nvSpPr>
        <p:spPr bwMode="auto">
          <a:xfrm>
            <a:off x="5811748" y="4349832"/>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ストリーミング方式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37" name="カギ線コネクタ 36"/>
          <p:cNvCxnSpPr>
            <a:stCxn id="168" idx="2"/>
            <a:endCxn id="35" idx="1"/>
          </p:cNvCxnSpPr>
          <p:nvPr/>
        </p:nvCxnSpPr>
        <p:spPr bwMode="auto">
          <a:xfrm rot="16200000" flipH="1">
            <a:off x="5367437" y="3761824"/>
            <a:ext cx="144173"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38" name="カギ線コネクタ 37"/>
          <p:cNvCxnSpPr>
            <a:stCxn id="168" idx="2"/>
            <a:endCxn id="36" idx="1"/>
          </p:cNvCxnSpPr>
          <p:nvPr/>
        </p:nvCxnSpPr>
        <p:spPr bwMode="auto">
          <a:xfrm rot="16200000" flipH="1">
            <a:off x="5240436" y="3888825"/>
            <a:ext cx="398174"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65" name="角丸四角形 64"/>
          <p:cNvSpPr/>
          <p:nvPr/>
        </p:nvSpPr>
        <p:spPr bwMode="auto">
          <a:xfrm>
            <a:off x="5812606" y="3147087"/>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アプリケーション方式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66" name="角丸四角形 65"/>
          <p:cNvSpPr/>
          <p:nvPr/>
        </p:nvSpPr>
        <p:spPr bwMode="auto">
          <a:xfrm>
            <a:off x="5812606" y="3401088"/>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ストリーミング方式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67" name="カギ線コネクタ 66"/>
          <p:cNvCxnSpPr>
            <a:stCxn id="155" idx="2"/>
            <a:endCxn id="65" idx="1"/>
          </p:cNvCxnSpPr>
          <p:nvPr/>
        </p:nvCxnSpPr>
        <p:spPr bwMode="auto">
          <a:xfrm rot="16200000" flipH="1">
            <a:off x="5367866" y="2812651"/>
            <a:ext cx="144173"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68" name="カギ線コネクタ 67"/>
          <p:cNvCxnSpPr>
            <a:stCxn id="155" idx="2"/>
            <a:endCxn id="66" idx="1"/>
          </p:cNvCxnSpPr>
          <p:nvPr/>
        </p:nvCxnSpPr>
        <p:spPr bwMode="auto">
          <a:xfrm rot="16200000" flipH="1">
            <a:off x="5240865" y="2939652"/>
            <a:ext cx="398174"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47" name="角丸四角形 46"/>
          <p:cNvSpPr/>
          <p:nvPr/>
        </p:nvSpPr>
        <p:spPr bwMode="auto">
          <a:xfrm>
            <a:off x="5791199" y="128394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ハイパーバイザー方式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48" name="角丸四角形 47"/>
          <p:cNvSpPr/>
          <p:nvPr/>
        </p:nvSpPr>
        <p:spPr bwMode="auto">
          <a:xfrm>
            <a:off x="5791199" y="152995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コンテナ方式</a:t>
            </a:r>
            <a:r>
              <a:rPr lang="en-US" altLang="ja-JP" sz="1050" dirty="0" smtClean="0">
                <a:solidFill>
                  <a:schemeClr val="bg1"/>
                </a:solidFill>
                <a:latin typeface="HGP創英角ｺﾞｼｯｸUB" pitchFamily="50" charset="-128"/>
                <a:ea typeface="HGP創英角ｺﾞｼｯｸUB" pitchFamily="50" charset="-128"/>
              </a:rPr>
              <a:t>/OS</a:t>
            </a:r>
            <a:r>
              <a:rPr lang="ja-JP" altLang="en-US" sz="1050" dirty="0" smtClean="0">
                <a:solidFill>
                  <a:schemeClr val="bg1"/>
                </a:solidFill>
                <a:latin typeface="HGP創英角ｺﾞｼｯｸUB" pitchFamily="50" charset="-128"/>
                <a:ea typeface="HGP創英角ｺﾞｼｯｸUB" pitchFamily="50" charset="-128"/>
              </a:rPr>
              <a:t>の仮想化</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49" name="カギ線コネクタ 48"/>
          <p:cNvCxnSpPr>
            <a:stCxn id="154" idx="2"/>
            <a:endCxn id="47" idx="1"/>
          </p:cNvCxnSpPr>
          <p:nvPr/>
        </p:nvCxnSpPr>
        <p:spPr bwMode="auto">
          <a:xfrm rot="16200000" flipH="1">
            <a:off x="5357163" y="960211"/>
            <a:ext cx="14417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50" name="カギ線コネクタ 49"/>
          <p:cNvCxnSpPr>
            <a:stCxn id="154" idx="2"/>
            <a:endCxn id="48" idx="1"/>
          </p:cNvCxnSpPr>
          <p:nvPr/>
        </p:nvCxnSpPr>
        <p:spPr bwMode="auto">
          <a:xfrm rot="16200000" flipH="1">
            <a:off x="5234158" y="1083216"/>
            <a:ext cx="39018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07" name="角丸四角形 106"/>
          <p:cNvSpPr/>
          <p:nvPr/>
        </p:nvSpPr>
        <p:spPr bwMode="auto">
          <a:xfrm>
            <a:off x="5791200" y="221432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仮想</a:t>
            </a:r>
            <a:r>
              <a:rPr lang="en-US" altLang="ja-JP" sz="1050" dirty="0" smtClean="0">
                <a:solidFill>
                  <a:schemeClr val="bg1"/>
                </a:solidFill>
                <a:latin typeface="HGP創英角ｺﾞｼｯｸUB" pitchFamily="50" charset="-128"/>
                <a:ea typeface="HGP創英角ｺﾞｼｯｸUB" pitchFamily="50" charset="-128"/>
              </a:rPr>
              <a:t>PC</a:t>
            </a:r>
            <a:r>
              <a:rPr lang="ja-JP" altLang="en-US" sz="1050" dirty="0" smtClean="0">
                <a:solidFill>
                  <a:schemeClr val="bg1"/>
                </a:solidFill>
                <a:latin typeface="HGP創英角ｺﾞｼｯｸUB" pitchFamily="50" charset="-128"/>
                <a:ea typeface="HGP創英角ｺﾞｼｯｸUB" pitchFamily="50" charset="-128"/>
              </a:rPr>
              <a:t>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108" name="角丸四角形 107"/>
          <p:cNvSpPr/>
          <p:nvPr/>
        </p:nvSpPr>
        <p:spPr bwMode="auto">
          <a:xfrm>
            <a:off x="5791200" y="246033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ブレード</a:t>
            </a:r>
            <a:r>
              <a:rPr lang="en-US" altLang="ja-JP" sz="1050" dirty="0" smtClean="0">
                <a:solidFill>
                  <a:schemeClr val="bg1"/>
                </a:solidFill>
                <a:latin typeface="HGP創英角ｺﾞｼｯｸUB" pitchFamily="50" charset="-128"/>
                <a:ea typeface="HGP創英角ｺﾞｼｯｸUB" pitchFamily="50" charset="-128"/>
              </a:rPr>
              <a:t>PC</a:t>
            </a:r>
            <a:r>
              <a:rPr lang="ja-JP" altLang="en-US" sz="1050" dirty="0" smtClean="0">
                <a:solidFill>
                  <a:schemeClr val="bg1"/>
                </a:solidFill>
                <a:latin typeface="HGP創英角ｺﾞｼｯｸUB" pitchFamily="50" charset="-128"/>
                <a:ea typeface="HGP創英角ｺﾞｼｯｸUB" pitchFamily="50" charset="-128"/>
              </a:rPr>
              <a:t>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109" name="カギ線コネクタ 108"/>
          <p:cNvCxnSpPr>
            <a:stCxn id="32" idx="2"/>
            <a:endCxn id="107" idx="1"/>
          </p:cNvCxnSpPr>
          <p:nvPr/>
        </p:nvCxnSpPr>
        <p:spPr bwMode="auto">
          <a:xfrm rot="16200000" flipH="1">
            <a:off x="5358116" y="1891545"/>
            <a:ext cx="14226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10" name="カギ線コネクタ 109"/>
          <p:cNvCxnSpPr>
            <a:stCxn id="32" idx="2"/>
            <a:endCxn id="108" idx="1"/>
          </p:cNvCxnSpPr>
          <p:nvPr/>
        </p:nvCxnSpPr>
        <p:spPr bwMode="auto">
          <a:xfrm rot="16200000" flipH="1">
            <a:off x="5235111" y="2014550"/>
            <a:ext cx="38827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Tree>
    <p:extLst>
      <p:ext uri="{BB962C8B-B14F-4D97-AF65-F5344CB8AC3E}">
        <p14:creationId xmlns:p14="http://schemas.microsoft.com/office/powerpoint/2010/main" val="77652511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サーバー仮想化</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25</a:t>
            </a:fld>
            <a:endParaRPr kumimoji="1" lang="ja-JP" altLang="en-US"/>
          </a:p>
        </p:txBody>
      </p:sp>
      <p:sp>
        <p:nvSpPr>
          <p:cNvPr id="6" name="正方形/長方形 5"/>
          <p:cNvSpPr/>
          <p:nvPr/>
        </p:nvSpPr>
        <p:spPr>
          <a:xfrm>
            <a:off x="884764"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60962" y="3050987"/>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28557" y="4844395"/>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6" name="正方形/長方形 15"/>
          <p:cNvSpPr/>
          <p:nvPr/>
        </p:nvSpPr>
        <p:spPr>
          <a:xfrm>
            <a:off x="960962"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60962"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989460"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65658" y="3050987"/>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065658"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65658"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096815"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73013" y="3050987"/>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3173013"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173013"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4728630" y="2191910"/>
            <a:ext cx="3776134" cy="304693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正方形/長方形 78"/>
          <p:cNvSpPr/>
          <p:nvPr/>
        </p:nvSpPr>
        <p:spPr>
          <a:xfrm>
            <a:off x="4847163" y="2067528"/>
            <a:ext cx="3581400" cy="231169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正方形/長方形 79"/>
          <p:cNvSpPr/>
          <p:nvPr/>
        </p:nvSpPr>
        <p:spPr>
          <a:xfrm>
            <a:off x="4999564"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正方形/長方形 80"/>
          <p:cNvSpPr/>
          <p:nvPr/>
        </p:nvSpPr>
        <p:spPr>
          <a:xfrm>
            <a:off x="5075762" y="3026549"/>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2" name="テキスト ボックス 81"/>
          <p:cNvSpPr txBox="1"/>
          <p:nvPr/>
        </p:nvSpPr>
        <p:spPr>
          <a:xfrm>
            <a:off x="6049429" y="4941082"/>
            <a:ext cx="1127232" cy="307777"/>
          </a:xfrm>
          <a:prstGeom prst="rect">
            <a:avLst/>
          </a:prstGeom>
          <a:noFill/>
        </p:spPr>
        <p:txBody>
          <a:bodyPr wrap="none" rtlCol="0">
            <a:spAutoFit/>
          </a:bodyPr>
          <a:lstStyle/>
          <a:p>
            <a:pPr algn="ctr"/>
            <a:r>
              <a:rPr kumimoji="1" lang="ja-JP" altLang="en-US" sz="1400" dirty="0" smtClean="0">
                <a:solidFill>
                  <a:srgbClr val="FFFFFF"/>
                </a:solidFill>
              </a:rPr>
              <a:t>ハードウェア</a:t>
            </a:r>
            <a:endParaRPr kumimoji="1" lang="ja-JP" altLang="en-US" sz="1400" dirty="0">
              <a:solidFill>
                <a:srgbClr val="FFFFFF"/>
              </a:solidFill>
            </a:endParaRPr>
          </a:p>
        </p:txBody>
      </p:sp>
      <p:sp>
        <p:nvSpPr>
          <p:cNvPr id="83" name="テキスト ボックス 82"/>
          <p:cNvSpPr txBox="1"/>
          <p:nvPr/>
        </p:nvSpPr>
        <p:spPr>
          <a:xfrm>
            <a:off x="5958886" y="4102227"/>
            <a:ext cx="1349648" cy="276999"/>
          </a:xfrm>
          <a:prstGeom prst="rect">
            <a:avLst/>
          </a:prstGeom>
          <a:noFill/>
        </p:spPr>
        <p:txBody>
          <a:bodyPr wrap="none" rtlCol="0">
            <a:spAutoFit/>
          </a:bodyPr>
          <a:lstStyle/>
          <a:p>
            <a:pPr algn="ctr"/>
            <a:r>
              <a:rPr kumimoji="1" lang="ja-JP" altLang="en-US" sz="1200" dirty="0" smtClean="0">
                <a:solidFill>
                  <a:srgbClr val="FFFFFF"/>
                </a:solidFill>
              </a:rPr>
              <a:t>ハイパーバイザー</a:t>
            </a:r>
            <a:endParaRPr kumimoji="1" lang="ja-JP" altLang="en-US" sz="1200" dirty="0">
              <a:solidFill>
                <a:srgbClr val="FFFFFF"/>
              </a:solidFill>
            </a:endParaRPr>
          </a:p>
        </p:txBody>
      </p:sp>
      <p:sp>
        <p:nvSpPr>
          <p:cNvPr id="84" name="テキスト ボックス 83"/>
          <p:cNvSpPr txBox="1"/>
          <p:nvPr/>
        </p:nvSpPr>
        <p:spPr>
          <a:xfrm>
            <a:off x="5030512"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85" name="正方形/長方形 84"/>
          <p:cNvSpPr/>
          <p:nvPr/>
        </p:nvSpPr>
        <p:spPr>
          <a:xfrm>
            <a:off x="5075762"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86" name="正方形/長方形 85"/>
          <p:cNvSpPr/>
          <p:nvPr/>
        </p:nvSpPr>
        <p:spPr>
          <a:xfrm>
            <a:off x="5075762"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87" name="正方形/長方形 86"/>
          <p:cNvSpPr/>
          <p:nvPr/>
        </p:nvSpPr>
        <p:spPr>
          <a:xfrm>
            <a:off x="6104260"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p:cNvSpPr/>
          <p:nvPr/>
        </p:nvSpPr>
        <p:spPr>
          <a:xfrm>
            <a:off x="6180458" y="3026549"/>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9" name="テキスト ボックス 88"/>
          <p:cNvSpPr txBox="1"/>
          <p:nvPr/>
        </p:nvSpPr>
        <p:spPr>
          <a:xfrm>
            <a:off x="6135208"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90" name="正方形/長方形 89"/>
          <p:cNvSpPr/>
          <p:nvPr/>
        </p:nvSpPr>
        <p:spPr>
          <a:xfrm>
            <a:off x="6180458"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91" name="正方形/長方形 90"/>
          <p:cNvSpPr/>
          <p:nvPr/>
        </p:nvSpPr>
        <p:spPr>
          <a:xfrm>
            <a:off x="6180458"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211615"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7287813" y="3026549"/>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94" name="テキスト ボックス 93"/>
          <p:cNvSpPr txBox="1"/>
          <p:nvPr/>
        </p:nvSpPr>
        <p:spPr>
          <a:xfrm>
            <a:off x="7242563"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95" name="正方形/長方形 94"/>
          <p:cNvSpPr/>
          <p:nvPr/>
        </p:nvSpPr>
        <p:spPr>
          <a:xfrm>
            <a:off x="7287813"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96" name="正方形/長方形 95"/>
          <p:cNvSpPr/>
          <p:nvPr/>
        </p:nvSpPr>
        <p:spPr>
          <a:xfrm>
            <a:off x="7287813"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磁気ディスク 102"/>
          <p:cNvSpPr/>
          <p:nvPr/>
        </p:nvSpPr>
        <p:spPr>
          <a:xfrm>
            <a:off x="5930534" y="448562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4" name="正方形/長方形 103"/>
          <p:cNvSpPr/>
          <p:nvPr/>
        </p:nvSpPr>
        <p:spPr>
          <a:xfrm>
            <a:off x="5302809" y="474200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5" name="正方形/長方形 104"/>
          <p:cNvSpPr/>
          <p:nvPr/>
        </p:nvSpPr>
        <p:spPr>
          <a:xfrm>
            <a:off x="5302809" y="448562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06" name="フローチャート: 磁気ディスク 105"/>
          <p:cNvSpPr/>
          <p:nvPr/>
        </p:nvSpPr>
        <p:spPr>
          <a:xfrm>
            <a:off x="5586921"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5074688"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8" name="正方形/長方形 107"/>
          <p:cNvSpPr/>
          <p:nvPr/>
        </p:nvSpPr>
        <p:spPr>
          <a:xfrm>
            <a:off x="5074688"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09" name="フローチャート: 磁気ディスク 108"/>
          <p:cNvSpPr/>
          <p:nvPr/>
        </p:nvSpPr>
        <p:spPr>
          <a:xfrm>
            <a:off x="674049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0" name="正方形/長方形 109"/>
          <p:cNvSpPr/>
          <p:nvPr/>
        </p:nvSpPr>
        <p:spPr>
          <a:xfrm>
            <a:off x="622825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1" name="正方形/長方形 110"/>
          <p:cNvSpPr/>
          <p:nvPr/>
        </p:nvSpPr>
        <p:spPr>
          <a:xfrm>
            <a:off x="622825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12" name="フローチャート: 磁気ディスク 111"/>
          <p:cNvSpPr/>
          <p:nvPr/>
        </p:nvSpPr>
        <p:spPr>
          <a:xfrm>
            <a:off x="779897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728673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4" name="正方形/長方形 113"/>
          <p:cNvSpPr/>
          <p:nvPr/>
        </p:nvSpPr>
        <p:spPr>
          <a:xfrm>
            <a:off x="728673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15" name="テキスト ボックス 114"/>
          <p:cNvSpPr txBox="1"/>
          <p:nvPr/>
        </p:nvSpPr>
        <p:spPr>
          <a:xfrm>
            <a:off x="2143982" y="4844395"/>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16" name="テキスト ボックス 115"/>
          <p:cNvSpPr txBox="1"/>
          <p:nvPr/>
        </p:nvSpPr>
        <p:spPr>
          <a:xfrm>
            <a:off x="3231911" y="4823623"/>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17" name="フローチャート: 磁気ディスク 116"/>
          <p:cNvSpPr/>
          <p:nvPr/>
        </p:nvSpPr>
        <p:spPr>
          <a:xfrm>
            <a:off x="1473195"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960962"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960962"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0" name="フローチャート: 磁気ディスク 119"/>
          <p:cNvSpPr/>
          <p:nvPr/>
        </p:nvSpPr>
        <p:spPr>
          <a:xfrm>
            <a:off x="262676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211453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211453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3" name="フローチャート: 磁気ディスク 122"/>
          <p:cNvSpPr/>
          <p:nvPr/>
        </p:nvSpPr>
        <p:spPr>
          <a:xfrm>
            <a:off x="368524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4" name="正方形/長方形 123"/>
          <p:cNvSpPr/>
          <p:nvPr/>
        </p:nvSpPr>
        <p:spPr>
          <a:xfrm>
            <a:off x="317301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317301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6" name="フローチャート: 磁気ディスク 125"/>
          <p:cNvSpPr/>
          <p:nvPr/>
        </p:nvSpPr>
        <p:spPr>
          <a:xfrm>
            <a:off x="7234373" y="4485627"/>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7" name="フローチャート: 磁気ディスク 126"/>
          <p:cNvSpPr/>
          <p:nvPr/>
        </p:nvSpPr>
        <p:spPr>
          <a:xfrm>
            <a:off x="6576303" y="4489244"/>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801262" y="1428750"/>
            <a:ext cx="1492115" cy="369332"/>
          </a:xfrm>
          <a:prstGeom prst="rect">
            <a:avLst/>
          </a:prstGeom>
          <a:noFill/>
        </p:spPr>
        <p:txBody>
          <a:bodyPr wrap="none" rtlCol="0">
            <a:spAutoFit/>
          </a:bodyPr>
          <a:lstStyle/>
          <a:p>
            <a:pPr algn="ctr"/>
            <a:r>
              <a:rPr kumimoji="1" lang="ja-JP" altLang="en-US" dirty="0" smtClean="0">
                <a:solidFill>
                  <a:srgbClr val="0000FF"/>
                </a:solidFill>
              </a:rPr>
              <a:t>物理システム</a:t>
            </a:r>
            <a:endParaRPr kumimoji="1" lang="ja-JP" altLang="en-US" dirty="0">
              <a:solidFill>
                <a:srgbClr val="0000FF"/>
              </a:solidFill>
            </a:endParaRPr>
          </a:p>
        </p:txBody>
      </p:sp>
      <p:sp>
        <p:nvSpPr>
          <p:cNvPr id="128" name="テキスト ボックス 127"/>
          <p:cNvSpPr txBox="1"/>
          <p:nvPr/>
        </p:nvSpPr>
        <p:spPr>
          <a:xfrm>
            <a:off x="5924584" y="1428750"/>
            <a:ext cx="1492115" cy="369332"/>
          </a:xfrm>
          <a:prstGeom prst="rect">
            <a:avLst/>
          </a:prstGeom>
          <a:noFill/>
        </p:spPr>
        <p:txBody>
          <a:bodyPr wrap="none" rtlCol="0">
            <a:spAutoFit/>
          </a:bodyPr>
          <a:lstStyle/>
          <a:p>
            <a:pPr algn="ctr"/>
            <a:r>
              <a:rPr kumimoji="1" lang="ja-JP" altLang="en-US" dirty="0" smtClean="0">
                <a:solidFill>
                  <a:srgbClr val="0000FF"/>
                </a:solidFill>
              </a:rPr>
              <a:t>仮想システム</a:t>
            </a:r>
            <a:endParaRPr kumimoji="1" lang="ja-JP" altLang="en-US" dirty="0">
              <a:solidFill>
                <a:srgbClr val="0000FF"/>
              </a:solidFill>
            </a:endParaRPr>
          </a:p>
        </p:txBody>
      </p:sp>
    </p:spTree>
    <p:extLst>
      <p:ext uri="{BB962C8B-B14F-4D97-AF65-F5344CB8AC3E}">
        <p14:creationId xmlns:p14="http://schemas.microsoft.com/office/powerpoint/2010/main" val="703930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コンテナ型仮想化と「</a:t>
            </a:r>
            <a:r>
              <a:rPr kumimoji="1" lang="en-US" altLang="ja-JP" dirty="0" err="1" smtClean="0"/>
              <a:t>Docker</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26</a:t>
            </a:fld>
            <a:endParaRPr kumimoji="1" lang="ja-JP" altLang="en-US"/>
          </a:p>
        </p:txBody>
      </p:sp>
      <p:sp>
        <p:nvSpPr>
          <p:cNvPr id="4" name="正方形/長方形 3"/>
          <p:cNvSpPr/>
          <p:nvPr/>
        </p:nvSpPr>
        <p:spPr>
          <a:xfrm>
            <a:off x="626534" y="1581250"/>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45067" y="1456868"/>
            <a:ext cx="3581400" cy="232022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897468"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73666" y="2464765"/>
            <a:ext cx="916709" cy="43550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756631" y="3836364"/>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9" name="テキスト ボックス 8"/>
          <p:cNvSpPr txBox="1"/>
          <p:nvPr/>
        </p:nvSpPr>
        <p:spPr>
          <a:xfrm>
            <a:off x="1451831" y="3334655"/>
            <a:ext cx="2159566" cy="400110"/>
          </a:xfrm>
          <a:prstGeom prst="rect">
            <a:avLst/>
          </a:prstGeom>
          <a:noFill/>
        </p:spPr>
        <p:txBody>
          <a:bodyPr wrap="none" rtlCol="0">
            <a:spAutoFit/>
          </a:bodyPr>
          <a:lstStyle/>
          <a:p>
            <a:pPr algn="ctr"/>
            <a:r>
              <a:rPr kumimoji="1" lang="ja-JP" altLang="en-US" sz="2000" dirty="0" smtClean="0">
                <a:solidFill>
                  <a:srgbClr val="FFFFFF"/>
                </a:solidFill>
              </a:rPr>
              <a:t>ハイパーバイザー</a:t>
            </a:r>
            <a:endParaRPr kumimoji="1" lang="ja-JP" altLang="en-US" sz="2000" dirty="0">
              <a:solidFill>
                <a:srgbClr val="FFFFFF"/>
              </a:solidFill>
            </a:endParaRPr>
          </a:p>
        </p:txBody>
      </p:sp>
      <p:sp>
        <p:nvSpPr>
          <p:cNvPr id="10" name="テキスト ボックス 9"/>
          <p:cNvSpPr txBox="1"/>
          <p:nvPr/>
        </p:nvSpPr>
        <p:spPr>
          <a:xfrm>
            <a:off x="908316"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16" name="正方形/長方形 15"/>
          <p:cNvSpPr/>
          <p:nvPr/>
        </p:nvSpPr>
        <p:spPr>
          <a:xfrm>
            <a:off x="973666"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73666"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02164"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78362" y="2464765"/>
            <a:ext cx="916709" cy="435504"/>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2013012"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1" name="正方形/長方形 20"/>
          <p:cNvSpPr/>
          <p:nvPr/>
        </p:nvSpPr>
        <p:spPr>
          <a:xfrm>
            <a:off x="2078362"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78362"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109519"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85717" y="2464765"/>
            <a:ext cx="916709" cy="435504"/>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3120367"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6" name="正方形/長方形 25"/>
          <p:cNvSpPr/>
          <p:nvPr/>
        </p:nvSpPr>
        <p:spPr>
          <a:xfrm>
            <a:off x="3185717"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185717"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grpSp>
        <p:nvGrpSpPr>
          <p:cNvPr id="12" name="図形グループ 11"/>
          <p:cNvGrpSpPr/>
          <p:nvPr/>
        </p:nvGrpSpPr>
        <p:grpSpPr>
          <a:xfrm>
            <a:off x="626534" y="4382451"/>
            <a:ext cx="3776134" cy="1993467"/>
            <a:chOff x="626534" y="4382451"/>
            <a:chExt cx="3776134" cy="1993467"/>
          </a:xfrm>
        </p:grpSpPr>
        <p:sp>
          <p:nvSpPr>
            <p:cNvPr id="64" name="角丸四角形 63"/>
            <p:cNvSpPr/>
            <p:nvPr/>
          </p:nvSpPr>
          <p:spPr bwMode="auto">
            <a:xfrm>
              <a:off x="626534" y="4382451"/>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異なる</a:t>
              </a:r>
              <a:r>
                <a:rPr kumimoji="0" lang="en-US" altLang="ja-JP" b="0" i="0" u="none" strike="noStrike" cap="none" normalizeH="0" dirty="0" smtClean="0">
                  <a:ln>
                    <a:noFill/>
                  </a:ln>
                  <a:solidFill>
                    <a:schemeClr val="bg1"/>
                  </a:solidFill>
                  <a:effectLst/>
                  <a:latin typeface="+mn-lt"/>
                  <a:ea typeface="+mn-ea"/>
                </a:rPr>
                <a:t>OS</a:t>
              </a:r>
              <a:r>
                <a:rPr kumimoji="0" lang="ja-JP" altLang="en-US" b="0" i="0" u="none" strike="noStrike" cap="none" normalizeH="0" dirty="0" smtClean="0">
                  <a:ln>
                    <a:noFill/>
                  </a:ln>
                  <a:solidFill>
                    <a:schemeClr val="bg1"/>
                  </a:solidFill>
                  <a:effectLst/>
                  <a:latin typeface="+mn-lt"/>
                  <a:ea typeface="+mn-ea"/>
                </a:rPr>
                <a:t>でも可</a:t>
              </a:r>
            </a:p>
          </p:txBody>
        </p:sp>
        <p:sp>
          <p:nvSpPr>
            <p:cNvPr id="65" name="角丸四角形 64"/>
            <p:cNvSpPr/>
            <p:nvPr/>
          </p:nvSpPr>
          <p:spPr bwMode="auto">
            <a:xfrm>
              <a:off x="626534" y="4827141"/>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ディスク・メモリ消費大</a:t>
              </a:r>
            </a:p>
          </p:txBody>
        </p:sp>
        <p:sp>
          <p:nvSpPr>
            <p:cNvPr id="68" name="角丸四角形 67"/>
            <p:cNvSpPr/>
            <p:nvPr/>
          </p:nvSpPr>
          <p:spPr bwMode="auto">
            <a:xfrm>
              <a:off x="626534" y="5268674"/>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構成はハードウェアに依存</a:t>
              </a:r>
            </a:p>
          </p:txBody>
        </p:sp>
        <p:sp>
          <p:nvSpPr>
            <p:cNvPr id="70" name="角丸四角形 69"/>
            <p:cNvSpPr/>
            <p:nvPr/>
          </p:nvSpPr>
          <p:spPr bwMode="auto">
            <a:xfrm>
              <a:off x="626534" y="5979874"/>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構成の自由度が高い仮想化技術</a:t>
              </a:r>
            </a:p>
          </p:txBody>
        </p:sp>
        <p:sp>
          <p:nvSpPr>
            <p:cNvPr id="72" name="下矢印 71"/>
            <p:cNvSpPr/>
            <p:nvPr/>
          </p:nvSpPr>
          <p:spPr>
            <a:xfrm>
              <a:off x="2235200" y="5709458"/>
              <a:ext cx="590539" cy="270416"/>
            </a:xfrm>
            <a:prstGeom prst="down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図形グループ 12"/>
          <p:cNvGrpSpPr/>
          <p:nvPr/>
        </p:nvGrpSpPr>
        <p:grpSpPr>
          <a:xfrm>
            <a:off x="4712847" y="4382451"/>
            <a:ext cx="3782306" cy="1993467"/>
            <a:chOff x="4712847" y="4382451"/>
            <a:chExt cx="3782306" cy="1993467"/>
          </a:xfrm>
        </p:grpSpPr>
        <p:sp>
          <p:nvSpPr>
            <p:cNvPr id="66" name="角丸四角形 65"/>
            <p:cNvSpPr/>
            <p:nvPr/>
          </p:nvSpPr>
          <p:spPr bwMode="auto">
            <a:xfrm>
              <a:off x="4712847" y="4382451"/>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同じ</a:t>
              </a:r>
              <a:r>
                <a:rPr kumimoji="0" lang="en-US" altLang="ja-JP" b="0" i="0" u="none" strike="noStrike" cap="none" normalizeH="0" dirty="0" smtClean="0">
                  <a:ln>
                    <a:noFill/>
                  </a:ln>
                  <a:solidFill>
                    <a:schemeClr val="bg1"/>
                  </a:solidFill>
                  <a:effectLst/>
                  <a:latin typeface="+mn-lt"/>
                  <a:ea typeface="+mn-ea"/>
                </a:rPr>
                <a:t>OS</a:t>
              </a:r>
              <a:endParaRPr kumimoji="0" lang="ja-JP" altLang="en-US" b="0" i="0" u="none" strike="noStrike" cap="none" normalizeH="0" dirty="0" smtClean="0">
                <a:ln>
                  <a:noFill/>
                </a:ln>
                <a:solidFill>
                  <a:schemeClr val="bg1"/>
                </a:solidFill>
                <a:effectLst/>
                <a:latin typeface="+mn-lt"/>
                <a:ea typeface="+mn-ea"/>
              </a:endParaRPr>
            </a:p>
          </p:txBody>
        </p:sp>
        <p:sp>
          <p:nvSpPr>
            <p:cNvPr id="67" name="角丸四角形 66"/>
            <p:cNvSpPr/>
            <p:nvPr/>
          </p:nvSpPr>
          <p:spPr bwMode="auto">
            <a:xfrm>
              <a:off x="4712847" y="4827141"/>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ディスク・メモリ</a:t>
              </a:r>
              <a:r>
                <a:rPr kumimoji="0" lang="ja-JP" altLang="en-US" dirty="0" smtClean="0">
                  <a:solidFill>
                    <a:schemeClr val="bg1"/>
                  </a:solidFill>
                  <a:latin typeface="+mn-lt"/>
                  <a:ea typeface="+mn-ea"/>
                </a:rPr>
                <a:t>消費小</a:t>
              </a:r>
              <a:endParaRPr kumimoji="0" lang="ja-JP" altLang="en-US" dirty="0">
                <a:solidFill>
                  <a:schemeClr val="bg1"/>
                </a:solidFill>
                <a:latin typeface="+mn-lt"/>
                <a:ea typeface="+mn-ea"/>
              </a:endParaRPr>
            </a:p>
          </p:txBody>
        </p:sp>
        <p:sp>
          <p:nvSpPr>
            <p:cNvPr id="69" name="角丸四角形 68"/>
            <p:cNvSpPr/>
            <p:nvPr/>
          </p:nvSpPr>
          <p:spPr bwMode="auto">
            <a:xfrm>
              <a:off x="4712847" y="5268674"/>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構成はハードウェアに依存しない</a:t>
              </a:r>
            </a:p>
          </p:txBody>
        </p:sp>
        <p:sp>
          <p:nvSpPr>
            <p:cNvPr id="71" name="角丸四角形 70"/>
            <p:cNvSpPr/>
            <p:nvPr/>
          </p:nvSpPr>
          <p:spPr bwMode="auto">
            <a:xfrm>
              <a:off x="4715933" y="5979874"/>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軽量・可搬性の高い仮想化技術</a:t>
              </a:r>
            </a:p>
          </p:txBody>
        </p:sp>
        <p:sp>
          <p:nvSpPr>
            <p:cNvPr id="73" name="下矢印 72"/>
            <p:cNvSpPr/>
            <p:nvPr/>
          </p:nvSpPr>
          <p:spPr>
            <a:xfrm>
              <a:off x="6341707" y="5709458"/>
              <a:ext cx="590539" cy="270416"/>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4" name="テキスト ボックス 73"/>
          <p:cNvSpPr txBox="1"/>
          <p:nvPr/>
        </p:nvSpPr>
        <p:spPr>
          <a:xfrm>
            <a:off x="580730" y="843166"/>
            <a:ext cx="3745737" cy="461665"/>
          </a:xfrm>
          <a:prstGeom prst="rect">
            <a:avLst/>
          </a:prstGeom>
          <a:noFill/>
        </p:spPr>
        <p:txBody>
          <a:bodyPr wrap="none" rtlCol="0">
            <a:spAutoFit/>
          </a:bodyPr>
          <a:lstStyle/>
          <a:p>
            <a:pPr algn="ctr"/>
            <a:r>
              <a:rPr kumimoji="1" lang="ja-JP" altLang="en-US" sz="2400" dirty="0" smtClean="0">
                <a:solidFill>
                  <a:srgbClr val="3366FF"/>
                </a:solidFill>
              </a:rPr>
              <a:t>ハイパーバイザー型仮想化</a:t>
            </a:r>
            <a:endParaRPr kumimoji="1" lang="ja-JP" altLang="en-US" sz="2400" dirty="0">
              <a:solidFill>
                <a:srgbClr val="3366FF"/>
              </a:solidFill>
            </a:endParaRPr>
          </a:p>
        </p:txBody>
      </p:sp>
      <p:grpSp>
        <p:nvGrpSpPr>
          <p:cNvPr id="11" name="図形グループ 10"/>
          <p:cNvGrpSpPr/>
          <p:nvPr/>
        </p:nvGrpSpPr>
        <p:grpSpPr>
          <a:xfrm>
            <a:off x="4715933" y="843166"/>
            <a:ext cx="3776134" cy="3424998"/>
            <a:chOff x="4715933" y="843166"/>
            <a:chExt cx="3776134" cy="3424998"/>
          </a:xfrm>
        </p:grpSpPr>
        <p:sp>
          <p:nvSpPr>
            <p:cNvPr id="28" name="正方形/長方形 27"/>
            <p:cNvSpPr/>
            <p:nvPr/>
          </p:nvSpPr>
          <p:spPr>
            <a:xfrm>
              <a:off x="4715933" y="1581250"/>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4834466" y="1516498"/>
              <a:ext cx="3581400" cy="226059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4986867" y="1414898"/>
              <a:ext cx="3293533" cy="182879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5846030" y="3836364"/>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33" name="テキスト ボックス 32"/>
            <p:cNvSpPr txBox="1"/>
            <p:nvPr/>
          </p:nvSpPr>
          <p:spPr>
            <a:xfrm>
              <a:off x="5153104" y="2796776"/>
              <a:ext cx="2935820" cy="400110"/>
            </a:xfrm>
            <a:prstGeom prst="rect">
              <a:avLst/>
            </a:prstGeom>
            <a:noFill/>
          </p:spPr>
          <p:txBody>
            <a:bodyPr wrap="none" rtlCol="0">
              <a:spAutoFit/>
            </a:bodyPr>
            <a:lstStyle/>
            <a:p>
              <a:pPr algn="ctr"/>
              <a:r>
                <a:rPr kumimoji="1" lang="ja-JP" altLang="en-US" sz="2000" dirty="0" smtClean="0">
                  <a:solidFill>
                    <a:srgbClr val="FFFFFF"/>
                  </a:solidFill>
                </a:rPr>
                <a:t>コンテナ管理ソフトウエア</a:t>
              </a:r>
              <a:endParaRPr kumimoji="1" lang="ja-JP" altLang="en-US" sz="2000" dirty="0">
                <a:solidFill>
                  <a:srgbClr val="FFFFFF"/>
                </a:solidFill>
              </a:endParaRPr>
            </a:p>
          </p:txBody>
        </p:sp>
        <p:sp>
          <p:nvSpPr>
            <p:cNvPr id="47" name="テキスト ボックス 46"/>
            <p:cNvSpPr txBox="1"/>
            <p:nvPr/>
          </p:nvSpPr>
          <p:spPr>
            <a:xfrm>
              <a:off x="6384848" y="3332479"/>
              <a:ext cx="472330" cy="400110"/>
            </a:xfrm>
            <a:prstGeom prst="rect">
              <a:avLst/>
            </a:prstGeom>
            <a:noFill/>
          </p:spPr>
          <p:txBody>
            <a:bodyPr wrap="none" rtlCol="0">
              <a:spAutoFit/>
            </a:bodyPr>
            <a:lstStyle/>
            <a:p>
              <a:pPr algn="ctr"/>
              <a:r>
                <a:rPr kumimoji="1" lang="en-US" altLang="ja-JP" sz="2000" dirty="0" smtClean="0">
                  <a:solidFill>
                    <a:srgbClr val="FFFFFF"/>
                  </a:solidFill>
                </a:rPr>
                <a:t>OS</a:t>
              </a:r>
              <a:endParaRPr kumimoji="1" lang="ja-JP" altLang="en-US" sz="2000" dirty="0">
                <a:solidFill>
                  <a:srgbClr val="FFFFFF"/>
                </a:solidFill>
              </a:endParaRPr>
            </a:p>
          </p:txBody>
        </p:sp>
        <p:sp>
          <p:nvSpPr>
            <p:cNvPr id="48" name="正方形/長方形 47"/>
            <p:cNvSpPr/>
            <p:nvPr/>
          </p:nvSpPr>
          <p:spPr>
            <a:xfrm>
              <a:off x="5118305"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168170"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7218035"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5195438" y="1939832"/>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2" name="正方形/長方形 51"/>
            <p:cNvSpPr/>
            <p:nvPr/>
          </p:nvSpPr>
          <p:spPr>
            <a:xfrm>
              <a:off x="5195438" y="141489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6228372" y="1939832"/>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8" name="正方形/長方形 57"/>
            <p:cNvSpPr/>
            <p:nvPr/>
          </p:nvSpPr>
          <p:spPr>
            <a:xfrm>
              <a:off x="6228372" y="141489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7298427" y="1981801"/>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60" name="正方形/長方形 59"/>
            <p:cNvSpPr/>
            <p:nvPr/>
          </p:nvSpPr>
          <p:spPr>
            <a:xfrm>
              <a:off x="7298427" y="1456868"/>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5246336"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2" name="テキスト ボックス 61"/>
            <p:cNvSpPr txBox="1"/>
            <p:nvPr/>
          </p:nvSpPr>
          <p:spPr>
            <a:xfrm>
              <a:off x="6294250"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3" name="テキスト ボックス 62"/>
            <p:cNvSpPr txBox="1"/>
            <p:nvPr/>
          </p:nvSpPr>
          <p:spPr>
            <a:xfrm>
              <a:off x="7356873"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75" name="テキスト ボックス 74"/>
            <p:cNvSpPr txBox="1"/>
            <p:nvPr/>
          </p:nvSpPr>
          <p:spPr>
            <a:xfrm>
              <a:off x="5350712" y="843166"/>
              <a:ext cx="2512226" cy="461665"/>
            </a:xfrm>
            <a:prstGeom prst="rect">
              <a:avLst/>
            </a:prstGeom>
            <a:noFill/>
          </p:spPr>
          <p:txBody>
            <a:bodyPr wrap="none" rtlCol="0">
              <a:spAutoFit/>
            </a:bodyPr>
            <a:lstStyle/>
            <a:p>
              <a:pPr algn="ctr"/>
              <a:r>
                <a:rPr kumimoji="1" lang="ja-JP" altLang="en-US" sz="2400" dirty="0" smtClean="0">
                  <a:solidFill>
                    <a:srgbClr val="FF6600"/>
                  </a:solidFill>
                </a:rPr>
                <a:t>コンテナ型仮想化</a:t>
              </a:r>
              <a:endParaRPr kumimoji="1" lang="ja-JP" altLang="en-US" sz="2400" dirty="0">
                <a:solidFill>
                  <a:srgbClr val="FF6600"/>
                </a:solidFill>
              </a:endParaRPr>
            </a:p>
          </p:txBody>
        </p:sp>
        <p:sp>
          <p:nvSpPr>
            <p:cNvPr id="76" name="正方形/長方形 75"/>
            <p:cNvSpPr/>
            <p:nvPr/>
          </p:nvSpPr>
          <p:spPr>
            <a:xfrm>
              <a:off x="5195438" y="2227463"/>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sp>
          <p:nvSpPr>
            <p:cNvPr id="77" name="正方形/長方形 76"/>
            <p:cNvSpPr/>
            <p:nvPr/>
          </p:nvSpPr>
          <p:spPr>
            <a:xfrm>
              <a:off x="6228372" y="2227463"/>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sp>
          <p:nvSpPr>
            <p:cNvPr id="78" name="正方形/長方形 77"/>
            <p:cNvSpPr/>
            <p:nvPr/>
          </p:nvSpPr>
          <p:spPr>
            <a:xfrm>
              <a:off x="7298427" y="2269432"/>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7600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418001" y="3795400"/>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559304"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918664"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デスクトップ仮想化とアプリケーション仮想化</a:t>
            </a:r>
            <a:endParaRPr kumimoji="1" lang="ja-JP" altLang="en-US" dirty="0"/>
          </a:p>
        </p:txBody>
      </p:sp>
      <p:sp>
        <p:nvSpPr>
          <p:cNvPr id="3" name="スライド番号プレースホルダー 2"/>
          <p:cNvSpPr>
            <a:spLocks noGrp="1"/>
          </p:cNvSpPr>
          <p:nvPr>
            <p:ph type="sldNum" sz="quarter" idx="12"/>
          </p:nvPr>
        </p:nvSpPr>
        <p:spPr>
          <a:xfrm>
            <a:off x="6915310" y="6640200"/>
            <a:ext cx="2133600" cy="217800"/>
          </a:xfrm>
        </p:spPr>
        <p:txBody>
          <a:bodyPr/>
          <a:lstStyle/>
          <a:p>
            <a:fld id="{8FF8CC5D-A65D-5946-99B5-645367A967AD}" type="slidenum">
              <a:rPr kumimoji="1" lang="ja-JP" altLang="en-US" smtClean="0"/>
              <a:t>27</a:t>
            </a:fld>
            <a:endParaRPr kumimoji="1" lang="ja-JP" altLang="en-US" dirty="0"/>
          </a:p>
        </p:txBody>
      </p:sp>
      <p:sp>
        <p:nvSpPr>
          <p:cNvPr id="8" name="角丸四角形 7"/>
          <p:cNvSpPr/>
          <p:nvPr/>
        </p:nvSpPr>
        <p:spPr>
          <a:xfrm>
            <a:off x="885170" y="3290499"/>
            <a:ext cx="7382387"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ネットワーク</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1052771"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040746"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194728" y="1214682"/>
            <a:ext cx="1243474" cy="307777"/>
          </a:xfrm>
          <a:prstGeom prst="rect">
            <a:avLst/>
          </a:prstGeom>
          <a:noFill/>
        </p:spPr>
        <p:txBody>
          <a:bodyPr wrap="none" rtlCol="0">
            <a:spAutoFit/>
          </a:bodyPr>
          <a:lstStyle/>
          <a:p>
            <a:r>
              <a:rPr kumimoji="1" lang="ja-JP" altLang="en-US" sz="1400" dirty="0" smtClean="0">
                <a:solidFill>
                  <a:srgbClr val="0000FF"/>
                </a:solidFill>
              </a:rPr>
              <a:t>クライアント</a:t>
            </a:r>
            <a:r>
              <a:rPr kumimoji="1" lang="en-US" altLang="ja-JP" sz="1400" dirty="0" smtClean="0">
                <a:solidFill>
                  <a:srgbClr val="0000FF"/>
                </a:solidFill>
              </a:rPr>
              <a:t>PC</a:t>
            </a:r>
            <a:endParaRPr kumimoji="1" lang="ja-JP" altLang="en-US" sz="1400" dirty="0">
              <a:solidFill>
                <a:srgbClr val="0000FF"/>
              </a:solidFill>
            </a:endParaRPr>
          </a:p>
        </p:txBody>
      </p:sp>
      <p:sp>
        <p:nvSpPr>
          <p:cNvPr id="63" name="正方形/長方形 62"/>
          <p:cNvSpPr/>
          <p:nvPr/>
        </p:nvSpPr>
        <p:spPr>
          <a:xfrm>
            <a:off x="1052771"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12039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185064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75" name="正方形/長方形 74"/>
          <p:cNvSpPr/>
          <p:nvPr/>
        </p:nvSpPr>
        <p:spPr>
          <a:xfrm>
            <a:off x="112039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76" name="正方形/長方形 75"/>
          <p:cNvSpPr/>
          <p:nvPr/>
        </p:nvSpPr>
        <p:spPr>
          <a:xfrm>
            <a:off x="185064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1063424"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デスクトップ画面</a:t>
            </a:r>
            <a:endParaRPr kumimoji="1" lang="ja-JP" altLang="en-US" sz="1200" dirty="0">
              <a:solidFill>
                <a:srgbClr val="FFFFFF"/>
              </a:solidFill>
            </a:endParaRPr>
          </a:p>
        </p:txBody>
      </p:sp>
      <p:cxnSp>
        <p:nvCxnSpPr>
          <p:cNvPr id="53" name="直線矢印コネクタ 52"/>
          <p:cNvCxnSpPr/>
          <p:nvPr/>
        </p:nvCxnSpPr>
        <p:spPr>
          <a:xfrm>
            <a:off x="2534543" y="2780919"/>
            <a:ext cx="65150" cy="13411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120399" y="2780919"/>
            <a:ext cx="531375"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3303209" y="5630078"/>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メモリー</a:t>
            </a:r>
            <a:endParaRPr kumimoji="1" lang="ja-JP" altLang="en-US" sz="800" dirty="0">
              <a:solidFill>
                <a:srgbClr val="FFFFFF"/>
              </a:solidFill>
              <a:latin typeface="ＭＳ Ｐゴシック"/>
              <a:ea typeface="ＭＳ Ｐゴシック"/>
              <a:cs typeface="ＭＳ Ｐゴシック"/>
            </a:endParaRPr>
          </a:p>
        </p:txBody>
      </p:sp>
      <p:sp>
        <p:nvSpPr>
          <p:cNvPr id="85" name="円柱 84"/>
          <p:cNvSpPr/>
          <p:nvPr/>
        </p:nvSpPr>
        <p:spPr>
          <a:xfrm>
            <a:off x="1559304" y="5630078"/>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58" name="正方形/長方形 57"/>
          <p:cNvSpPr/>
          <p:nvPr/>
        </p:nvSpPr>
        <p:spPr>
          <a:xfrm>
            <a:off x="1559304" y="5254605"/>
            <a:ext cx="2328964"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ハイパーバイザー</a:t>
            </a:r>
            <a:endParaRPr kumimoji="1" lang="ja-JP" altLang="en-US" sz="1400" dirty="0">
              <a:solidFill>
                <a:srgbClr val="FFFFFF"/>
              </a:solidFill>
              <a:latin typeface="ＭＳ Ｐゴシック"/>
              <a:ea typeface="ＭＳ Ｐゴシック"/>
              <a:cs typeface="ＭＳ Ｐゴシック"/>
            </a:endParaRPr>
          </a:p>
        </p:txBody>
      </p:sp>
      <p:sp>
        <p:nvSpPr>
          <p:cNvPr id="56" name="正方形/長方形 55"/>
          <p:cNvSpPr/>
          <p:nvPr/>
        </p:nvSpPr>
        <p:spPr>
          <a:xfrm>
            <a:off x="1640843"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2491517" y="5630078"/>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プロセッサー</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651774"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78" name="正方形/長方形 77"/>
          <p:cNvSpPr/>
          <p:nvPr/>
        </p:nvSpPr>
        <p:spPr>
          <a:xfrm>
            <a:off x="2176208"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651774"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2176208"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805362" y="1131809"/>
            <a:ext cx="494818" cy="531668"/>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4685769"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4819876"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4807851"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98" name="テキスト ボックス 97"/>
          <p:cNvSpPr txBox="1"/>
          <p:nvPr/>
        </p:nvSpPr>
        <p:spPr>
          <a:xfrm>
            <a:off x="4961833" y="1214682"/>
            <a:ext cx="1243474" cy="307777"/>
          </a:xfrm>
          <a:prstGeom prst="rect">
            <a:avLst/>
          </a:prstGeom>
          <a:noFill/>
        </p:spPr>
        <p:txBody>
          <a:bodyPr wrap="none" rtlCol="0">
            <a:spAutoFit/>
          </a:bodyPr>
          <a:lstStyle/>
          <a:p>
            <a:r>
              <a:rPr lang="ja-JP" altLang="en-US" sz="1400" dirty="0" smtClean="0">
                <a:solidFill>
                  <a:srgbClr val="0000FF"/>
                </a:solidFill>
              </a:rPr>
              <a:t>クライアント</a:t>
            </a:r>
            <a:r>
              <a:rPr lang="en-US" altLang="ja-JP" sz="1400" dirty="0" smtClean="0">
                <a:solidFill>
                  <a:srgbClr val="0000FF"/>
                </a:solidFill>
              </a:rPr>
              <a:t>PC</a:t>
            </a:r>
          </a:p>
        </p:txBody>
      </p:sp>
      <p:sp>
        <p:nvSpPr>
          <p:cNvPr id="99" name="正方形/長方形 98"/>
          <p:cNvSpPr/>
          <p:nvPr/>
        </p:nvSpPr>
        <p:spPr>
          <a:xfrm>
            <a:off x="4819876"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5229451" y="22602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04" name="テキスト ボックス 103"/>
          <p:cNvSpPr txBox="1"/>
          <p:nvPr/>
        </p:nvSpPr>
        <p:spPr>
          <a:xfrm>
            <a:off x="4830529"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sp>
        <p:nvSpPr>
          <p:cNvPr id="110" name="テキスト ボックス 109"/>
          <p:cNvSpPr txBox="1"/>
          <p:nvPr/>
        </p:nvSpPr>
        <p:spPr>
          <a:xfrm>
            <a:off x="1759299" y="3846046"/>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272386" y="6173545"/>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81" name="正方形/長方形 80"/>
          <p:cNvSpPr/>
          <p:nvPr/>
        </p:nvSpPr>
        <p:spPr>
          <a:xfrm>
            <a:off x="2762071"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2843610"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128" name="正方形/長方形 127"/>
          <p:cNvSpPr/>
          <p:nvPr/>
        </p:nvSpPr>
        <p:spPr>
          <a:xfrm>
            <a:off x="2854541"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30" name="正方形/長方形 129"/>
          <p:cNvSpPr/>
          <p:nvPr/>
        </p:nvSpPr>
        <p:spPr>
          <a:xfrm>
            <a:off x="3378975"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133" name="正方形/長方形 132"/>
          <p:cNvSpPr/>
          <p:nvPr/>
        </p:nvSpPr>
        <p:spPr>
          <a:xfrm>
            <a:off x="2854541"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34" name="正方形/長方形 133"/>
          <p:cNvSpPr/>
          <p:nvPr/>
        </p:nvSpPr>
        <p:spPr>
          <a:xfrm>
            <a:off x="3378975"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35" name="テキスト ボックス 134"/>
          <p:cNvSpPr txBox="1"/>
          <p:nvPr/>
        </p:nvSpPr>
        <p:spPr>
          <a:xfrm>
            <a:off x="2962066" y="3846046"/>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56" name="正方形/長方形 155"/>
          <p:cNvSpPr/>
          <p:nvPr/>
        </p:nvSpPr>
        <p:spPr>
          <a:xfrm>
            <a:off x="5168002" y="3798498"/>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7053210" y="5633176"/>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メモリー</a:t>
            </a:r>
            <a:endParaRPr kumimoji="1" lang="ja-JP" altLang="en-US" sz="800" dirty="0">
              <a:solidFill>
                <a:srgbClr val="FFFFFF"/>
              </a:solidFill>
              <a:latin typeface="ＭＳ Ｐゴシック"/>
              <a:ea typeface="ＭＳ Ｐゴシック"/>
              <a:cs typeface="ＭＳ Ｐゴシック"/>
            </a:endParaRPr>
          </a:p>
        </p:txBody>
      </p:sp>
      <p:sp>
        <p:nvSpPr>
          <p:cNvPr id="159" name="円柱 158"/>
          <p:cNvSpPr/>
          <p:nvPr/>
        </p:nvSpPr>
        <p:spPr>
          <a:xfrm>
            <a:off x="5309305" y="5633176"/>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60" name="正方形/長方形 159"/>
          <p:cNvSpPr/>
          <p:nvPr/>
        </p:nvSpPr>
        <p:spPr>
          <a:xfrm>
            <a:off x="5309305" y="4935291"/>
            <a:ext cx="2328964" cy="57253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1400" dirty="0" smtClean="0">
                <a:solidFill>
                  <a:srgbClr val="FFFFFF"/>
                </a:solidFill>
                <a:latin typeface="ＭＳ Ｐゴシック"/>
                <a:ea typeface="ＭＳ Ｐゴシック"/>
                <a:cs typeface="ＭＳ Ｐゴシック"/>
              </a:rPr>
              <a:t>OS</a:t>
            </a:r>
            <a:endParaRPr kumimoji="1" lang="ja-JP" altLang="en-US" sz="1400" dirty="0">
              <a:solidFill>
                <a:srgbClr val="FFFFFF"/>
              </a:solidFill>
              <a:latin typeface="ＭＳ Ｐゴシック"/>
              <a:ea typeface="ＭＳ Ｐゴシック"/>
              <a:cs typeface="ＭＳ Ｐゴシック"/>
            </a:endParaRPr>
          </a:p>
        </p:txBody>
      </p:sp>
      <p:sp>
        <p:nvSpPr>
          <p:cNvPr id="162" name="正方形/長方形 161"/>
          <p:cNvSpPr/>
          <p:nvPr/>
        </p:nvSpPr>
        <p:spPr>
          <a:xfrm>
            <a:off x="6241518" y="5633176"/>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プロセッサー</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6022387" y="6176643"/>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176" name="正方形/長方形 175"/>
          <p:cNvSpPr/>
          <p:nvPr/>
        </p:nvSpPr>
        <p:spPr>
          <a:xfrm>
            <a:off x="5309959" y="4300292"/>
            <a:ext cx="2328964" cy="58276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ターミナル・モニター</a:t>
            </a:r>
            <a:endParaRPr kumimoji="1" lang="ja-JP" altLang="en-US" sz="1400" dirty="0">
              <a:solidFill>
                <a:srgbClr val="FFFFFF"/>
              </a:solidFill>
              <a:latin typeface="ＭＳ Ｐゴシック"/>
              <a:ea typeface="ＭＳ Ｐゴシック"/>
              <a:cs typeface="ＭＳ Ｐゴシック"/>
            </a:endParaRPr>
          </a:p>
        </p:txBody>
      </p:sp>
      <p:sp>
        <p:nvSpPr>
          <p:cNvPr id="177" name="正方形/長方形 176"/>
          <p:cNvSpPr/>
          <p:nvPr/>
        </p:nvSpPr>
        <p:spPr>
          <a:xfrm>
            <a:off x="5344300"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作成</a:t>
            </a:r>
            <a:endParaRPr kumimoji="1" lang="ja-JP" altLang="en-US" sz="800" dirty="0">
              <a:solidFill>
                <a:srgbClr val="FFFFFF"/>
              </a:solidFill>
              <a:latin typeface="ＭＳ Ｐゴシック"/>
              <a:ea typeface="ＭＳ Ｐゴシック"/>
              <a:cs typeface="ＭＳ Ｐゴシック"/>
            </a:endParaRPr>
          </a:p>
        </p:txBody>
      </p:sp>
      <p:sp>
        <p:nvSpPr>
          <p:cNvPr id="178" name="正方形/長方形 177"/>
          <p:cNvSpPr/>
          <p:nvPr/>
        </p:nvSpPr>
        <p:spPr>
          <a:xfrm>
            <a:off x="591952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179" name="正方形/長方形 178"/>
          <p:cNvSpPr/>
          <p:nvPr/>
        </p:nvSpPr>
        <p:spPr>
          <a:xfrm>
            <a:off x="6504505"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80" name="正方形/長方形 179"/>
          <p:cNvSpPr/>
          <p:nvPr/>
        </p:nvSpPr>
        <p:spPr>
          <a:xfrm>
            <a:off x="708956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722228"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2856335"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85" name="正方形/長方形 184"/>
          <p:cNvSpPr/>
          <p:nvPr/>
        </p:nvSpPr>
        <p:spPr>
          <a:xfrm>
            <a:off x="2844310"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86" name="テキスト ボックス 185"/>
          <p:cNvSpPr txBox="1"/>
          <p:nvPr/>
        </p:nvSpPr>
        <p:spPr>
          <a:xfrm>
            <a:off x="2998292" y="1214682"/>
            <a:ext cx="1243474" cy="307777"/>
          </a:xfrm>
          <a:prstGeom prst="rect">
            <a:avLst/>
          </a:prstGeom>
          <a:noFill/>
        </p:spPr>
        <p:txBody>
          <a:bodyPr wrap="none" rtlCol="0">
            <a:spAutoFit/>
          </a:bodyPr>
          <a:lstStyle/>
          <a:p>
            <a:r>
              <a:rPr kumimoji="1" lang="ja-JP" altLang="en-US" sz="1400" dirty="0" smtClean="0">
                <a:solidFill>
                  <a:srgbClr val="0000FF"/>
                </a:solidFill>
              </a:rPr>
              <a:t>クライアント</a:t>
            </a:r>
            <a:r>
              <a:rPr kumimoji="1" lang="en-US" altLang="ja-JP" sz="1400" dirty="0" smtClean="0">
                <a:solidFill>
                  <a:srgbClr val="0000FF"/>
                </a:solidFill>
              </a:rPr>
              <a:t>PC</a:t>
            </a:r>
            <a:endParaRPr kumimoji="1" lang="ja-JP" altLang="en-US" sz="1400" dirty="0">
              <a:solidFill>
                <a:srgbClr val="0000FF"/>
              </a:solidFill>
            </a:endParaRPr>
          </a:p>
        </p:txBody>
      </p:sp>
      <p:sp>
        <p:nvSpPr>
          <p:cNvPr id="187" name="正方形/長方形 186"/>
          <p:cNvSpPr/>
          <p:nvPr/>
        </p:nvSpPr>
        <p:spPr>
          <a:xfrm>
            <a:off x="2856335"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292396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89" name="正方形/長方形 188"/>
          <p:cNvSpPr/>
          <p:nvPr/>
        </p:nvSpPr>
        <p:spPr>
          <a:xfrm>
            <a:off x="365421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90" name="正方形/長方形 189"/>
          <p:cNvSpPr/>
          <p:nvPr/>
        </p:nvSpPr>
        <p:spPr>
          <a:xfrm>
            <a:off x="292396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91" name="正方形/長方形 190"/>
          <p:cNvSpPr/>
          <p:nvPr/>
        </p:nvSpPr>
        <p:spPr>
          <a:xfrm>
            <a:off x="365421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2" name="テキスト ボックス 191"/>
          <p:cNvSpPr txBox="1"/>
          <p:nvPr/>
        </p:nvSpPr>
        <p:spPr>
          <a:xfrm>
            <a:off x="2866988"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デスクトップ画面</a:t>
            </a:r>
            <a:endParaRPr kumimoji="1" lang="ja-JP" altLang="en-US" sz="1200" dirty="0">
              <a:solidFill>
                <a:srgbClr val="FFFFFF"/>
              </a:solidFill>
            </a:endParaRPr>
          </a:p>
        </p:txBody>
      </p:sp>
      <p:sp>
        <p:nvSpPr>
          <p:cNvPr id="193" name="正方形/長方形 192"/>
          <p:cNvSpPr/>
          <p:nvPr/>
        </p:nvSpPr>
        <p:spPr>
          <a:xfrm>
            <a:off x="6495093" y="1236970"/>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p:cNvSpPr/>
          <p:nvPr/>
        </p:nvSpPr>
        <p:spPr>
          <a:xfrm>
            <a:off x="6629200" y="1510671"/>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95" name="正方形/長方形 194"/>
          <p:cNvSpPr/>
          <p:nvPr/>
        </p:nvSpPr>
        <p:spPr>
          <a:xfrm>
            <a:off x="6617175" y="2906605"/>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96" name="テキスト ボックス 195"/>
          <p:cNvSpPr txBox="1"/>
          <p:nvPr/>
        </p:nvSpPr>
        <p:spPr>
          <a:xfrm>
            <a:off x="6771157" y="1225826"/>
            <a:ext cx="1243474" cy="307777"/>
          </a:xfrm>
          <a:prstGeom prst="rect">
            <a:avLst/>
          </a:prstGeom>
          <a:noFill/>
        </p:spPr>
        <p:txBody>
          <a:bodyPr wrap="none" rtlCol="0">
            <a:spAutoFit/>
          </a:bodyPr>
          <a:lstStyle/>
          <a:p>
            <a:r>
              <a:rPr lang="ja-JP" altLang="en-US" sz="1400" dirty="0" smtClean="0">
                <a:solidFill>
                  <a:srgbClr val="0000FF"/>
                </a:solidFill>
              </a:rPr>
              <a:t>クライアント</a:t>
            </a:r>
            <a:r>
              <a:rPr lang="en-US" altLang="ja-JP" sz="1400" dirty="0" smtClean="0">
                <a:solidFill>
                  <a:srgbClr val="0000FF"/>
                </a:solidFill>
              </a:rPr>
              <a:t>PC</a:t>
            </a:r>
          </a:p>
        </p:txBody>
      </p:sp>
      <p:sp>
        <p:nvSpPr>
          <p:cNvPr id="197" name="正方形/長方形 196"/>
          <p:cNvSpPr/>
          <p:nvPr/>
        </p:nvSpPr>
        <p:spPr>
          <a:xfrm>
            <a:off x="6629200" y="1824997"/>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7038775" y="2271363"/>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99" name="テキスト ボックス 198"/>
          <p:cNvSpPr txBox="1"/>
          <p:nvPr/>
        </p:nvSpPr>
        <p:spPr>
          <a:xfrm>
            <a:off x="6639853" y="1824997"/>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cxnSp>
        <p:nvCxnSpPr>
          <p:cNvPr id="200" name="直線矢印コネクタ 199"/>
          <p:cNvCxnSpPr/>
          <p:nvPr/>
        </p:nvCxnSpPr>
        <p:spPr>
          <a:xfrm flipH="1">
            <a:off x="3802460" y="2780919"/>
            <a:ext cx="535648"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1" name="直線矢印コネクタ 200"/>
          <p:cNvCxnSpPr/>
          <p:nvPr/>
        </p:nvCxnSpPr>
        <p:spPr>
          <a:xfrm flipH="1">
            <a:off x="2856335" y="2833028"/>
            <a:ext cx="67628" cy="1289041"/>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2" name="直線矢印コネクタ 201"/>
          <p:cNvCxnSpPr/>
          <p:nvPr/>
        </p:nvCxnSpPr>
        <p:spPr>
          <a:xfrm flipH="1">
            <a:off x="5344300" y="2577719"/>
            <a:ext cx="1694475" cy="15761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3" name="直線矢印コネクタ 202"/>
          <p:cNvCxnSpPr/>
          <p:nvPr/>
        </p:nvCxnSpPr>
        <p:spPr>
          <a:xfrm flipH="1">
            <a:off x="5893005" y="2588863"/>
            <a:ext cx="1829664" cy="15363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2" name="直線矢印コネクタ 181"/>
          <p:cNvCxnSpPr/>
          <p:nvPr/>
        </p:nvCxnSpPr>
        <p:spPr>
          <a:xfrm>
            <a:off x="5229451" y="2577719"/>
            <a:ext cx="114849" cy="15443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直線矢印コネクタ 180"/>
          <p:cNvCxnSpPr/>
          <p:nvPr/>
        </p:nvCxnSpPr>
        <p:spPr>
          <a:xfrm flipH="1">
            <a:off x="5893005" y="2577719"/>
            <a:ext cx="26519" cy="15474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grpSp>
        <p:nvGrpSpPr>
          <p:cNvPr id="206" name="図形グループ 205"/>
          <p:cNvGrpSpPr/>
          <p:nvPr/>
        </p:nvGrpSpPr>
        <p:grpSpPr>
          <a:xfrm>
            <a:off x="2608926" y="1131809"/>
            <a:ext cx="494818" cy="531668"/>
            <a:chOff x="2667295" y="1059799"/>
            <a:chExt cx="681672" cy="722281"/>
          </a:xfrm>
        </p:grpSpPr>
        <p:sp>
          <p:nvSpPr>
            <p:cNvPr id="207" name="角丸四角形 20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08" name="図 20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9" name="図形グループ 208"/>
          <p:cNvGrpSpPr/>
          <p:nvPr/>
        </p:nvGrpSpPr>
        <p:grpSpPr>
          <a:xfrm>
            <a:off x="4572467" y="1131809"/>
            <a:ext cx="494818" cy="531668"/>
            <a:chOff x="2667295" y="1059799"/>
            <a:chExt cx="681672" cy="722281"/>
          </a:xfrm>
        </p:grpSpPr>
        <p:sp>
          <p:nvSpPr>
            <p:cNvPr id="210" name="角丸四角形 20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1" name="図 21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2" name="図形グループ 211"/>
          <p:cNvGrpSpPr/>
          <p:nvPr/>
        </p:nvGrpSpPr>
        <p:grpSpPr>
          <a:xfrm>
            <a:off x="6377848" y="1131809"/>
            <a:ext cx="494818" cy="531668"/>
            <a:chOff x="2667295" y="1059799"/>
            <a:chExt cx="681672" cy="722281"/>
          </a:xfrm>
        </p:grpSpPr>
        <p:sp>
          <p:nvSpPr>
            <p:cNvPr id="213" name="角丸四角形 21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4" name="図 21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215" name="正方形/長方形 214"/>
          <p:cNvSpPr/>
          <p:nvPr/>
        </p:nvSpPr>
        <p:spPr>
          <a:xfrm>
            <a:off x="1560829" y="782810"/>
            <a:ext cx="2286000" cy="400110"/>
          </a:xfrm>
          <a:prstGeom prst="rect">
            <a:avLst/>
          </a:prstGeom>
        </p:spPr>
        <p:txBody>
          <a:bodyPr>
            <a:spAutoFit/>
          </a:bodyPr>
          <a:lstStyle/>
          <a:p>
            <a:pPr lvl="0">
              <a:spcBef>
                <a:spcPct val="0"/>
              </a:spcBef>
            </a:pPr>
            <a:r>
              <a:rPr lang="ja-JP" altLang="en-US" sz="2000" dirty="0">
                <a:solidFill>
                  <a:srgbClr val="7F7F7F"/>
                </a:solidFill>
                <a:cs typeface="+mj-cs"/>
              </a:rPr>
              <a:t>デスクトップ</a:t>
            </a:r>
            <a:r>
              <a:rPr lang="ja-JP" altLang="en-US" sz="2000" dirty="0" smtClean="0">
                <a:solidFill>
                  <a:srgbClr val="7F7F7F"/>
                </a:solidFill>
                <a:cs typeface="+mj-cs"/>
              </a:rPr>
              <a:t>仮想化</a:t>
            </a:r>
            <a:endParaRPr lang="ja-JP" altLang="en-US" sz="2000" dirty="0">
              <a:solidFill>
                <a:srgbClr val="7F7F7F"/>
              </a:solidFill>
              <a:cs typeface="+mj-cs"/>
            </a:endParaRPr>
          </a:p>
        </p:txBody>
      </p:sp>
      <p:sp>
        <p:nvSpPr>
          <p:cNvPr id="216" name="正方形/長方形 215"/>
          <p:cNvSpPr/>
          <p:nvPr/>
        </p:nvSpPr>
        <p:spPr>
          <a:xfrm>
            <a:off x="4938943" y="782810"/>
            <a:ext cx="3058572" cy="400110"/>
          </a:xfrm>
          <a:prstGeom prst="rect">
            <a:avLst/>
          </a:prstGeom>
        </p:spPr>
        <p:txBody>
          <a:bodyPr wrap="square">
            <a:spAutoFit/>
          </a:bodyPr>
          <a:lstStyle/>
          <a:p>
            <a:pPr lvl="0" algn="ctr">
              <a:spcBef>
                <a:spcPct val="0"/>
              </a:spcBef>
            </a:pPr>
            <a:r>
              <a:rPr lang="ja-JP" altLang="en-US" sz="2000" dirty="0" smtClean="0">
                <a:solidFill>
                  <a:srgbClr val="7F7F7F"/>
                </a:solidFill>
              </a:rPr>
              <a:t>アプリケーション仮想化</a:t>
            </a:r>
            <a:endParaRPr lang="ja-JP" altLang="en-US" sz="2000" dirty="0">
              <a:solidFill>
                <a:srgbClr val="7F7F7F"/>
              </a:solidFill>
            </a:endParaRPr>
          </a:p>
        </p:txBody>
      </p:sp>
    </p:spTree>
    <p:extLst>
      <p:ext uri="{BB962C8B-B14F-4D97-AF65-F5344CB8AC3E}">
        <p14:creationId xmlns:p14="http://schemas.microsoft.com/office/powerpoint/2010/main" val="1678570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059858" y="3645649"/>
            <a:ext cx="3683592" cy="2780459"/>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226561"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2391228"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3555524"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07233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シンクライアント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28</a:t>
            </a:fld>
            <a:endParaRPr kumimoji="1" lang="ja-JP" altLang="en-US"/>
          </a:p>
        </p:txBody>
      </p:sp>
      <p:sp>
        <p:nvSpPr>
          <p:cNvPr id="8" name="角丸四角形 7"/>
          <p:cNvSpPr/>
          <p:nvPr/>
        </p:nvSpPr>
        <p:spPr>
          <a:xfrm>
            <a:off x="1059858" y="3105059"/>
            <a:ext cx="3683592"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ネットワーク</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120644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19441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261098" y="1015258"/>
            <a:ext cx="1393731" cy="307777"/>
          </a:xfrm>
          <a:prstGeom prst="rect">
            <a:avLst/>
          </a:prstGeom>
          <a:noFill/>
        </p:spPr>
        <p:txBody>
          <a:bodyPr wrap="none" rtlCol="0">
            <a:spAutoFit/>
          </a:bodyPr>
          <a:lstStyle/>
          <a:p>
            <a:r>
              <a:rPr kumimoji="1" lang="ja-JP" altLang="en-US" sz="1400" dirty="0" smtClean="0">
                <a:solidFill>
                  <a:srgbClr val="0000FF"/>
                </a:solidFill>
              </a:rPr>
              <a:t>シンクライアント</a:t>
            </a:r>
            <a:endParaRPr kumimoji="1" lang="ja-JP" altLang="en-US" sz="1400" dirty="0">
              <a:solidFill>
                <a:srgbClr val="0000FF"/>
              </a:solidFill>
            </a:endParaRPr>
          </a:p>
        </p:txBody>
      </p:sp>
      <p:sp>
        <p:nvSpPr>
          <p:cNvPr id="63" name="正方形/長方形 62"/>
          <p:cNvSpPr/>
          <p:nvPr/>
        </p:nvSpPr>
        <p:spPr>
          <a:xfrm>
            <a:off x="120644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2740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20043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75" name="正方形/長方形 74"/>
          <p:cNvSpPr/>
          <p:nvPr/>
        </p:nvSpPr>
        <p:spPr>
          <a:xfrm>
            <a:off x="12740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76" name="正方形/長方形 75"/>
          <p:cNvSpPr/>
          <p:nvPr/>
        </p:nvSpPr>
        <p:spPr>
          <a:xfrm>
            <a:off x="20043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1217095" y="1603285"/>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cxnSp>
        <p:nvCxnSpPr>
          <p:cNvPr id="53" name="直線矢印コネクタ 52"/>
          <p:cNvCxnSpPr/>
          <p:nvPr/>
        </p:nvCxnSpPr>
        <p:spPr>
          <a:xfrm flipH="1">
            <a:off x="2266950" y="2570351"/>
            <a:ext cx="421264"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274070" y="2622460"/>
            <a:ext cx="44962" cy="1412647"/>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2391228" y="5524409"/>
            <a:ext cx="1100797" cy="55188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メモリー</a:t>
            </a:r>
            <a:endParaRPr kumimoji="1" lang="ja-JP" altLang="en-US" sz="1200" dirty="0">
              <a:solidFill>
                <a:srgbClr val="FFFFFF"/>
              </a:solidFill>
              <a:latin typeface="ＭＳ Ｐゴシック"/>
              <a:ea typeface="ＭＳ Ｐゴシック"/>
              <a:cs typeface="ＭＳ Ｐゴシック"/>
            </a:endParaRPr>
          </a:p>
        </p:txBody>
      </p:sp>
      <p:sp>
        <p:nvSpPr>
          <p:cNvPr id="85" name="円柱 84"/>
          <p:cNvSpPr/>
          <p:nvPr/>
        </p:nvSpPr>
        <p:spPr>
          <a:xfrm>
            <a:off x="1226561" y="5550372"/>
            <a:ext cx="1100797" cy="551888"/>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ストレージ</a:t>
            </a: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1226561" y="5199392"/>
            <a:ext cx="3429760"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ハイパーバイザー</a:t>
            </a:r>
            <a:endParaRPr kumimoji="1" lang="ja-JP" altLang="en-US" sz="1400" dirty="0">
              <a:solidFill>
                <a:srgbClr val="FFFFFF"/>
              </a:solidFill>
              <a:latin typeface="ＭＳ Ｐゴシック"/>
              <a:ea typeface="ＭＳ Ｐゴシック"/>
              <a:cs typeface="ＭＳ Ｐゴシック"/>
            </a:endParaRPr>
          </a:p>
        </p:txBody>
      </p:sp>
      <p:sp>
        <p:nvSpPr>
          <p:cNvPr id="56" name="正方形/長方形 55"/>
          <p:cNvSpPr/>
          <p:nvPr/>
        </p:nvSpPr>
        <p:spPr>
          <a:xfrm>
            <a:off x="1308100"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3555525" y="5525879"/>
            <a:ext cx="1100797" cy="551888"/>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プロセッサー</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3637063"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60" name="正方形/長方形 59"/>
          <p:cNvSpPr/>
          <p:nvPr/>
        </p:nvSpPr>
        <p:spPr>
          <a:xfrm>
            <a:off x="2472766"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3190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78" name="正方形/長方形 77"/>
          <p:cNvSpPr/>
          <p:nvPr/>
        </p:nvSpPr>
        <p:spPr>
          <a:xfrm>
            <a:off x="1843465"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3190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1843465"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86" name="正方形/長方形 85"/>
          <p:cNvSpPr/>
          <p:nvPr/>
        </p:nvSpPr>
        <p:spPr>
          <a:xfrm>
            <a:off x="24836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87" name="正方形/長方形 86"/>
          <p:cNvSpPr/>
          <p:nvPr/>
        </p:nvSpPr>
        <p:spPr>
          <a:xfrm>
            <a:off x="30081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24836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9" name="正方形/長方形 88"/>
          <p:cNvSpPr/>
          <p:nvPr/>
        </p:nvSpPr>
        <p:spPr>
          <a:xfrm>
            <a:off x="30081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90" name="正方形/長方形 89"/>
          <p:cNvSpPr/>
          <p:nvPr/>
        </p:nvSpPr>
        <p:spPr>
          <a:xfrm>
            <a:off x="3637063"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91" name="正方形/長方形 90"/>
          <p:cNvSpPr/>
          <p:nvPr/>
        </p:nvSpPr>
        <p:spPr>
          <a:xfrm>
            <a:off x="41614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92" name="正方形/長方形 91"/>
          <p:cNvSpPr/>
          <p:nvPr/>
        </p:nvSpPr>
        <p:spPr>
          <a:xfrm>
            <a:off x="3637063"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41614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624659" y="1158003"/>
            <a:ext cx="681672" cy="722281"/>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297098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310509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309306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98" name="テキスト ボックス 97"/>
          <p:cNvSpPr txBox="1"/>
          <p:nvPr/>
        </p:nvSpPr>
        <p:spPr>
          <a:xfrm>
            <a:off x="3159748" y="1015258"/>
            <a:ext cx="1393731" cy="307777"/>
          </a:xfrm>
          <a:prstGeom prst="rect">
            <a:avLst/>
          </a:prstGeom>
          <a:noFill/>
        </p:spPr>
        <p:txBody>
          <a:bodyPr wrap="none" rtlCol="0">
            <a:spAutoFit/>
          </a:bodyPr>
          <a:lstStyle/>
          <a:p>
            <a:r>
              <a:rPr kumimoji="1" lang="ja-JP" altLang="en-US" sz="1400" dirty="0" smtClean="0">
                <a:solidFill>
                  <a:srgbClr val="0000FF"/>
                </a:solidFill>
              </a:rPr>
              <a:t>シンクライアント</a:t>
            </a:r>
            <a:endParaRPr kumimoji="1" lang="ja-JP" altLang="en-US" sz="1400" dirty="0">
              <a:solidFill>
                <a:srgbClr val="0000FF"/>
              </a:solidFill>
            </a:endParaRPr>
          </a:p>
        </p:txBody>
      </p:sp>
      <p:sp>
        <p:nvSpPr>
          <p:cNvPr id="99" name="正方形/長方形 98"/>
          <p:cNvSpPr/>
          <p:nvPr/>
        </p:nvSpPr>
        <p:spPr>
          <a:xfrm>
            <a:off x="310509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31727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01" name="正方形/長方形 100"/>
          <p:cNvSpPr/>
          <p:nvPr/>
        </p:nvSpPr>
        <p:spPr>
          <a:xfrm>
            <a:off x="39029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02" name="正方形/長方形 101"/>
          <p:cNvSpPr/>
          <p:nvPr/>
        </p:nvSpPr>
        <p:spPr>
          <a:xfrm>
            <a:off x="31727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03" name="正方形/長方形 102"/>
          <p:cNvSpPr/>
          <p:nvPr/>
        </p:nvSpPr>
        <p:spPr>
          <a:xfrm>
            <a:off x="39029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04" name="テキスト ボックス 103"/>
          <p:cNvSpPr txBox="1"/>
          <p:nvPr/>
        </p:nvSpPr>
        <p:spPr>
          <a:xfrm>
            <a:off x="3115745" y="1603285"/>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grpSp>
        <p:nvGrpSpPr>
          <p:cNvPr id="105" name="図形グループ 104"/>
          <p:cNvGrpSpPr/>
          <p:nvPr/>
        </p:nvGrpSpPr>
        <p:grpSpPr>
          <a:xfrm>
            <a:off x="4540879" y="1154027"/>
            <a:ext cx="681672" cy="722281"/>
            <a:chOff x="2667295" y="1059799"/>
            <a:chExt cx="681672" cy="722281"/>
          </a:xfrm>
        </p:grpSpPr>
        <p:sp>
          <p:nvSpPr>
            <p:cNvPr id="106" name="角丸四角形 1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7" name="図 1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cxnSp>
        <p:nvCxnSpPr>
          <p:cNvPr id="108" name="直線矢印コネクタ 107"/>
          <p:cNvCxnSpPr/>
          <p:nvPr/>
        </p:nvCxnSpPr>
        <p:spPr>
          <a:xfrm flipH="1">
            <a:off x="2500025" y="2570351"/>
            <a:ext cx="659723"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flipH="1">
            <a:off x="3429848" y="2570351"/>
            <a:ext cx="1166065"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110" name="テキスト ボックス 109"/>
          <p:cNvSpPr txBox="1"/>
          <p:nvPr/>
        </p:nvSpPr>
        <p:spPr>
          <a:xfrm>
            <a:off x="1426556"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1" name="テキスト ボックス 110"/>
          <p:cNvSpPr txBox="1"/>
          <p:nvPr/>
        </p:nvSpPr>
        <p:spPr>
          <a:xfrm>
            <a:off x="2591873"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2" name="テキスト ボックス 111"/>
          <p:cNvSpPr txBox="1"/>
          <p:nvPr/>
        </p:nvSpPr>
        <p:spPr>
          <a:xfrm>
            <a:off x="3741223"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500025" y="6102260"/>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114" name="正方形/長方形 113"/>
          <p:cNvSpPr/>
          <p:nvPr/>
        </p:nvSpPr>
        <p:spPr>
          <a:xfrm>
            <a:off x="5766852" y="2477504"/>
            <a:ext cx="2696408" cy="286999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790988" y="345696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柱 117"/>
          <p:cNvSpPr/>
          <p:nvPr/>
        </p:nvSpPr>
        <p:spPr>
          <a:xfrm>
            <a:off x="5880100" y="3456966"/>
            <a:ext cx="76579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ストレージ</a:t>
            </a:r>
            <a:endParaRPr kumimoji="1" lang="ja-JP" altLang="en-US" sz="1050" dirty="0">
              <a:solidFill>
                <a:srgbClr val="FFFFFF"/>
              </a:solidFill>
              <a:latin typeface="ＭＳ Ｐゴシック"/>
              <a:ea typeface="ＭＳ Ｐゴシック"/>
              <a:cs typeface="ＭＳ Ｐゴシック"/>
            </a:endParaRPr>
          </a:p>
        </p:txBody>
      </p:sp>
      <p:sp>
        <p:nvSpPr>
          <p:cNvPr id="119" name="正方形/長方形 118"/>
          <p:cNvSpPr/>
          <p:nvPr/>
        </p:nvSpPr>
        <p:spPr>
          <a:xfrm>
            <a:off x="685861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20" name="正方形/長方形 119"/>
          <p:cNvSpPr/>
          <p:nvPr/>
        </p:nvSpPr>
        <p:spPr>
          <a:xfrm>
            <a:off x="758886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685861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758886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23" name="正方形/長方形 122"/>
          <p:cNvSpPr/>
          <p:nvPr/>
        </p:nvSpPr>
        <p:spPr>
          <a:xfrm>
            <a:off x="5880100" y="4933342"/>
            <a:ext cx="2449810" cy="3096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24" name="正方形/長方形 123"/>
          <p:cNvSpPr/>
          <p:nvPr/>
        </p:nvSpPr>
        <p:spPr>
          <a:xfrm>
            <a:off x="5880100" y="2977543"/>
            <a:ext cx="244981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25" name="テキスト ボックス 124"/>
          <p:cNvSpPr txBox="1"/>
          <p:nvPr/>
        </p:nvSpPr>
        <p:spPr>
          <a:xfrm>
            <a:off x="6790988" y="4173742"/>
            <a:ext cx="1538922" cy="276999"/>
          </a:xfrm>
          <a:prstGeom prst="rect">
            <a:avLst/>
          </a:prstGeom>
          <a:noFill/>
        </p:spPr>
        <p:txBody>
          <a:bodyPr wrap="square" rtlCol="0">
            <a:spAutoFit/>
          </a:bodyPr>
          <a:lstStyle/>
          <a:p>
            <a:pPr algn="ctr"/>
            <a:r>
              <a:rPr kumimoji="1" lang="ja-JP" altLang="en-US" sz="1200" dirty="0" smtClean="0">
                <a:solidFill>
                  <a:srgbClr val="FFFFFF"/>
                </a:solidFill>
              </a:rPr>
              <a:t>アプリケーション</a:t>
            </a:r>
            <a:endParaRPr kumimoji="1" lang="ja-JP" altLang="en-US" sz="1200" dirty="0">
              <a:solidFill>
                <a:srgbClr val="FFFFFF"/>
              </a:solidFill>
            </a:endParaRPr>
          </a:p>
        </p:txBody>
      </p:sp>
      <p:sp>
        <p:nvSpPr>
          <p:cNvPr id="126" name="上下矢印 125"/>
          <p:cNvSpPr/>
          <p:nvPr/>
        </p:nvSpPr>
        <p:spPr>
          <a:xfrm>
            <a:off x="7476362" y="4427069"/>
            <a:ext cx="180557" cy="188354"/>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上下矢印 126"/>
          <p:cNvSpPr/>
          <p:nvPr/>
        </p:nvSpPr>
        <p:spPr>
          <a:xfrm rot="5400000">
            <a:off x="6610241" y="388529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テキスト ボックス 128"/>
          <p:cNvSpPr txBox="1"/>
          <p:nvPr/>
        </p:nvSpPr>
        <p:spPr>
          <a:xfrm>
            <a:off x="6121359" y="2577048"/>
            <a:ext cx="2214706" cy="307777"/>
          </a:xfrm>
          <a:prstGeom prst="rect">
            <a:avLst/>
          </a:prstGeom>
          <a:noFill/>
        </p:spPr>
        <p:txBody>
          <a:bodyPr wrap="none" rtlCol="0">
            <a:spAutoFit/>
          </a:bodyPr>
          <a:lstStyle/>
          <a:p>
            <a:pPr algn="ctr"/>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131" name="正方形/長方形 130"/>
          <p:cNvSpPr/>
          <p:nvPr/>
        </p:nvSpPr>
        <p:spPr>
          <a:xfrm>
            <a:off x="5880100" y="4544999"/>
            <a:ext cx="2449810" cy="3096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a:t>
            </a: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5424012" y="4736822"/>
            <a:ext cx="685680" cy="726528"/>
            <a:chOff x="5733812" y="4202386"/>
            <a:chExt cx="685680" cy="726528"/>
          </a:xfrm>
        </p:grpSpPr>
        <p:sp>
          <p:nvSpPr>
            <p:cNvPr id="116" name="角丸四角形 115"/>
            <p:cNvSpPr/>
            <p:nvPr/>
          </p:nvSpPr>
          <p:spPr>
            <a:xfrm>
              <a:off x="5779552" y="4256037"/>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17" name="図 116"/>
            <p:cNvPicPr>
              <a:picLocks noChangeAspect="1"/>
            </p:cNvPicPr>
            <p:nvPr/>
          </p:nvPicPr>
          <p:blipFill>
            <a:blip r:embed="rId3">
              <a:clrChange>
                <a:clrFrom>
                  <a:srgbClr val="FFFFFF"/>
                </a:clrFrom>
                <a:clrTo>
                  <a:srgbClr val="FFFFFF">
                    <a:alpha val="0"/>
                  </a:srgbClr>
                </a:clrTo>
              </a:clrChange>
            </a:blip>
            <a:stretch>
              <a:fillRect/>
            </a:stretch>
          </p:blipFill>
          <p:spPr>
            <a:xfrm>
              <a:off x="5733812" y="4202386"/>
              <a:ext cx="685680" cy="726528"/>
            </a:xfrm>
            <a:prstGeom prst="rect">
              <a:avLst/>
            </a:prstGeom>
          </p:spPr>
        </p:pic>
      </p:grpSp>
      <p:sp>
        <p:nvSpPr>
          <p:cNvPr id="40" name="角丸四角形吹き出し 39"/>
          <p:cNvSpPr/>
          <p:nvPr/>
        </p:nvSpPr>
        <p:spPr>
          <a:xfrm>
            <a:off x="5766852" y="5651500"/>
            <a:ext cx="2696408" cy="758536"/>
          </a:xfrm>
          <a:prstGeom prst="wedgeRoundRectCallout">
            <a:avLst>
              <a:gd name="adj1" fmla="val -34491"/>
              <a:gd name="adj2" fmla="val -104827"/>
              <a:gd name="adj3" fmla="val 16667"/>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データと</a:t>
            </a:r>
            <a:r>
              <a:rPr lang="ja-JP" altLang="en-US" sz="1200" dirty="0" smtClean="0">
                <a:solidFill>
                  <a:srgbClr val="FFFFFF"/>
                </a:solidFill>
                <a:latin typeface="ＭＳ Ｐゴシック"/>
                <a:ea typeface="ＭＳ Ｐゴシック"/>
                <a:cs typeface="ＭＳ Ｐゴシック"/>
              </a:rPr>
              <a:t>プログラムの</a:t>
            </a:r>
            <a:r>
              <a:rPr kumimoji="1" lang="ja-JP" altLang="en-US" sz="1200" dirty="0" smtClean="0">
                <a:solidFill>
                  <a:srgbClr val="FFFFFF"/>
                </a:solidFill>
                <a:latin typeface="ＭＳ Ｐゴシック"/>
                <a:ea typeface="ＭＳ Ｐゴシック"/>
                <a:cs typeface="ＭＳ Ｐゴシック"/>
              </a:rPr>
              <a:t>保管</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プログラムの実行</a:t>
            </a:r>
            <a:endParaRPr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は、</a:t>
            </a:r>
            <a:r>
              <a:rPr kumimoji="1" lang="en-US" altLang="ja-JP" sz="1200" dirty="0" smtClean="0">
                <a:solidFill>
                  <a:srgbClr val="FFFFFF"/>
                </a:solidFill>
                <a:latin typeface="ＭＳ Ｐゴシック"/>
                <a:ea typeface="ＭＳ Ｐゴシック"/>
                <a:cs typeface="ＭＳ Ｐゴシック"/>
              </a:rPr>
              <a:t>PC</a:t>
            </a:r>
            <a:r>
              <a:rPr kumimoji="1" lang="ja-JP" altLang="en-US" sz="1200" dirty="0" smtClean="0">
                <a:solidFill>
                  <a:srgbClr val="FFFFFF"/>
                </a:solidFill>
                <a:latin typeface="ＭＳ Ｐゴシック"/>
                <a:ea typeface="ＭＳ Ｐゴシック"/>
                <a:cs typeface="ＭＳ Ｐゴシック"/>
              </a:rPr>
              <a:t>内にて処理</a:t>
            </a:r>
            <a:endParaRPr kumimoji="1" lang="ja-JP" altLang="en-US" sz="1200" dirty="0">
              <a:solidFill>
                <a:srgbClr val="FFFFFF"/>
              </a:solidFill>
              <a:latin typeface="ＭＳ Ｐゴシック"/>
              <a:ea typeface="ＭＳ Ｐゴシック"/>
              <a:cs typeface="ＭＳ Ｐゴシック"/>
            </a:endParaRPr>
          </a:p>
        </p:txBody>
      </p:sp>
      <p:sp>
        <p:nvSpPr>
          <p:cNvPr id="132" name="角丸四角形吹き出し 131"/>
          <p:cNvSpPr/>
          <p:nvPr/>
        </p:nvSpPr>
        <p:spPr>
          <a:xfrm>
            <a:off x="5766852" y="1013744"/>
            <a:ext cx="2696408" cy="1132555"/>
          </a:xfrm>
          <a:prstGeom prst="wedgeRoundRectCallout">
            <a:avLst>
              <a:gd name="adj1" fmla="val -69345"/>
              <a:gd name="adj2" fmla="val -1353"/>
              <a:gd name="adj3" fmla="val 16667"/>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データと</a:t>
            </a:r>
            <a:r>
              <a:rPr lang="ja-JP" altLang="en-US" sz="1200" dirty="0" smtClean="0">
                <a:solidFill>
                  <a:srgbClr val="FFFFFF"/>
                </a:solidFill>
                <a:latin typeface="ＭＳ Ｐゴシック"/>
                <a:ea typeface="ＭＳ Ｐゴシック"/>
                <a:cs typeface="ＭＳ Ｐゴシック"/>
              </a:rPr>
              <a:t>プログラムの</a:t>
            </a:r>
            <a:r>
              <a:rPr kumimoji="1" lang="ja-JP" altLang="en-US" sz="1200" dirty="0" smtClean="0">
                <a:solidFill>
                  <a:srgbClr val="FFFFFF"/>
                </a:solidFill>
                <a:latin typeface="ＭＳ Ｐゴシック"/>
                <a:ea typeface="ＭＳ Ｐゴシック"/>
                <a:cs typeface="ＭＳ Ｐゴシック"/>
              </a:rPr>
              <a:t>保管</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プログラムの実行</a:t>
            </a:r>
            <a:endParaRPr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は、サーバー内にて処理</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シンクライアントは</a:t>
            </a:r>
            <a:endParaRPr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画面表示と入出力操作</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488943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smtClean="0"/>
              <a:t>Chromebook</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29</a:t>
            </a:fld>
            <a:endParaRPr kumimoji="1" lang="ja-JP" altLang="en-US"/>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7643178" y="5523849"/>
            <a:ext cx="681672" cy="722281"/>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solidFill>
                  <a:srgbClr val="FFFFFF"/>
                </a:solidFill>
                <a:latin typeface="ＭＳ Ｐゴシック"/>
                <a:ea typeface="ＭＳ Ｐゴシック"/>
                <a:cs typeface="ＭＳ Ｐゴシック"/>
              </a:rPr>
              <a:t>　　　インターネット</a:t>
            </a:r>
            <a:endParaRPr kumimoji="1" lang="ja-JP" altLang="en-US" dirty="0">
              <a:solidFill>
                <a:srgbClr val="FFFFFF"/>
              </a:solidFill>
              <a:latin typeface="ＭＳ Ｐゴシック"/>
              <a:ea typeface="ＭＳ Ｐゴシック"/>
              <a:cs typeface="ＭＳ Ｐゴシック"/>
            </a:endParaRP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smtClean="0">
                <a:solidFill>
                  <a:srgbClr val="FFFFFF"/>
                </a:solidFill>
              </a:rPr>
              <a:t>クラウドサービス</a:t>
            </a:r>
            <a:endParaRPr kumimoji="1" lang="ja-JP" altLang="en-US" sz="2400" dirty="0">
              <a:solidFill>
                <a:srgbClr val="FFFFFF"/>
              </a:solidFill>
            </a:endParaRP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smtClean="0"/>
              <a:t>Google Apps for work</a:t>
            </a:r>
            <a:r>
              <a:rPr kumimoji="1" lang="ja-JP" altLang="en-US" sz="1200" dirty="0" smtClean="0"/>
              <a:t>など</a:t>
            </a:r>
            <a:endParaRPr kumimoji="1" lang="ja-JP" altLang="en-US" sz="1200" dirty="0"/>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smtClean="0">
                <a:solidFill>
                  <a:srgbClr val="0000FF"/>
                </a:solidFill>
              </a:rPr>
              <a:t>Chromebook</a:t>
            </a:r>
            <a:r>
              <a:rPr lang="en-US" altLang="ja-JP" sz="1400" dirty="0">
                <a:solidFill>
                  <a:srgbClr val="0000FF"/>
                </a:solidFill>
              </a:rPr>
              <a:t> </a:t>
            </a:r>
            <a:r>
              <a:rPr kumimoji="1" lang="en-US" altLang="ja-JP" sz="1400" dirty="0" smtClean="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815012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81000" y="1448594"/>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984250" y="1448594"/>
            <a:ext cx="1723549" cy="1015663"/>
          </a:xfrm>
          <a:prstGeom prst="rect">
            <a:avLst/>
          </a:prstGeom>
          <a:solidFill>
            <a:srgbClr val="3366FF"/>
          </a:solidFill>
          <a:ln>
            <a:solidFill>
              <a:srgbClr val="3366FF"/>
            </a:solidFill>
          </a:ln>
        </p:spPr>
        <p:txBody>
          <a:bodyPr wrap="none" rtlCol="0">
            <a:spAutoFit/>
          </a:bodyPr>
          <a:lstStyle/>
          <a:p>
            <a:r>
              <a:rPr kumimoji="1" lang="ja-JP" altLang="en-US" sz="6000" dirty="0" smtClean="0">
                <a:solidFill>
                  <a:schemeClr val="bg1"/>
                </a:solidFill>
                <a:latin typeface="ＤＦＰ太丸ゴシック体"/>
                <a:ea typeface="ＤＦＰ太丸ゴシック体"/>
                <a:cs typeface="ＤＦＰ太丸ゴシック体"/>
              </a:rPr>
              <a:t>仮想</a:t>
            </a:r>
            <a:endParaRPr kumimoji="1" lang="ja-JP" altLang="en-US" sz="6000" dirty="0">
              <a:solidFill>
                <a:schemeClr val="bg1"/>
              </a:solidFill>
              <a:latin typeface="ＤＦＰ太丸ゴシック体"/>
              <a:ea typeface="ＤＦＰ太丸ゴシック体"/>
              <a:cs typeface="ＤＦＰ太丸ゴシック体"/>
            </a:endParaRPr>
          </a:p>
        </p:txBody>
      </p:sp>
      <p:sp>
        <p:nvSpPr>
          <p:cNvPr id="8" name="正方形/長方形 7"/>
          <p:cNvSpPr/>
          <p:nvPr/>
        </p:nvSpPr>
        <p:spPr>
          <a:xfrm>
            <a:off x="1157550" y="2276556"/>
            <a:ext cx="1458778" cy="523220"/>
          </a:xfrm>
          <a:prstGeom prst="rect">
            <a:avLst/>
          </a:prstGeom>
          <a:noFill/>
          <a:ln>
            <a:noFill/>
          </a:ln>
        </p:spPr>
        <p:txBody>
          <a:bodyPr wrap="none">
            <a:spAutoFit/>
          </a:bodyPr>
          <a:lstStyle/>
          <a:p>
            <a:pPr algn="r"/>
            <a:r>
              <a:rPr lang="en-US" altLang="ja-JP" sz="2800" dirty="0" smtClean="0">
                <a:solidFill>
                  <a:schemeClr val="bg1"/>
                </a:solidFill>
                <a:latin typeface="Arial Black"/>
                <a:cs typeface="Arial Black"/>
              </a:rPr>
              <a:t>virtual</a:t>
            </a:r>
            <a:endParaRPr lang="en-US" altLang="ja-JP" sz="2800" dirty="0">
              <a:solidFill>
                <a:schemeClr val="bg1"/>
              </a:solidFill>
              <a:latin typeface="Arial Black"/>
              <a:cs typeface="Arial Black"/>
            </a:endParaRPr>
          </a:p>
        </p:txBody>
      </p:sp>
      <p:grpSp>
        <p:nvGrpSpPr>
          <p:cNvPr id="2" name="図形グループ 1"/>
          <p:cNvGrpSpPr/>
          <p:nvPr/>
        </p:nvGrpSpPr>
        <p:grpSpPr>
          <a:xfrm>
            <a:off x="3225800" y="1448594"/>
            <a:ext cx="5613400" cy="1440429"/>
            <a:chOff x="3225800" y="1448594"/>
            <a:chExt cx="5613400" cy="1440429"/>
          </a:xfrm>
        </p:grpSpPr>
        <p:sp>
          <p:nvSpPr>
            <p:cNvPr id="16" name="正方形/長方形 15"/>
            <p:cNvSpPr/>
            <p:nvPr/>
          </p:nvSpPr>
          <p:spPr>
            <a:xfrm>
              <a:off x="3454400" y="1448594"/>
              <a:ext cx="5384800" cy="1440429"/>
            </a:xfrm>
            <a:prstGeom prst="rect">
              <a:avLst/>
            </a:prstGeom>
            <a:solidFill>
              <a:srgbClr val="FFFF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3556000" y="1906371"/>
              <a:ext cx="5283200" cy="892552"/>
            </a:xfrm>
            <a:prstGeom prst="rect">
              <a:avLst/>
            </a:prstGeom>
            <a:noFill/>
            <a:ln>
              <a:noFill/>
            </a:ln>
          </p:spPr>
          <p:txBody>
            <a:bodyPr wrap="square">
              <a:spAutoFit/>
            </a:bodyPr>
            <a:lstStyle/>
            <a:p>
              <a:pPr algn="ctr">
                <a:spcBef>
                  <a:spcPts val="0"/>
                </a:spcBef>
              </a:pPr>
              <a:r>
                <a:rPr lang="ja-JP" altLang="en-US" sz="2400" dirty="0" smtClean="0">
                  <a:solidFill>
                    <a:srgbClr val="0000FF"/>
                  </a:solidFill>
                  <a:effectLst/>
                </a:rPr>
                <a:t>表面</a:t>
              </a:r>
              <a:r>
                <a:rPr lang="ja-JP" altLang="en-US" sz="2400" dirty="0">
                  <a:solidFill>
                    <a:srgbClr val="0000FF"/>
                  </a:solidFill>
                  <a:effectLst/>
                </a:rPr>
                <a:t>または名目上はそうでない</a:t>
              </a:r>
              <a:r>
                <a:rPr lang="ja-JP" altLang="en-US" sz="2400" dirty="0" smtClean="0">
                  <a:solidFill>
                    <a:srgbClr val="0000FF"/>
                  </a:solidFill>
                  <a:effectLst/>
                </a:rPr>
                <a:t>が</a:t>
              </a:r>
              <a:endParaRPr lang="en-US" altLang="ja-JP" sz="2400" dirty="0" smtClean="0">
                <a:solidFill>
                  <a:srgbClr val="0000FF"/>
                </a:solidFill>
                <a:effectLst/>
              </a:endParaRPr>
            </a:p>
            <a:p>
              <a:pPr algn="ctr">
                <a:spcBef>
                  <a:spcPts val="0"/>
                </a:spcBef>
              </a:pPr>
              <a:r>
                <a:rPr lang="ja-JP" altLang="en-US" sz="2800" dirty="0" smtClean="0">
                  <a:solidFill>
                    <a:srgbClr val="0000FF"/>
                  </a:solidFill>
                  <a:effectLst/>
                </a:rPr>
                <a:t>事実上の</a:t>
              </a:r>
              <a:r>
                <a:rPr lang="en-US" altLang="ja-JP" sz="2800" dirty="0">
                  <a:solidFill>
                    <a:srgbClr val="0000FF"/>
                  </a:solidFill>
                  <a:effectLst/>
                </a:rPr>
                <a:t>/</a:t>
              </a:r>
              <a:r>
                <a:rPr lang="ja-JP" altLang="en-US" sz="2800" dirty="0" smtClean="0">
                  <a:solidFill>
                    <a:srgbClr val="0000FF"/>
                  </a:solidFill>
                  <a:effectLst/>
                </a:rPr>
                <a:t>実質上の</a:t>
              </a:r>
              <a:r>
                <a:rPr lang="en-US" altLang="ja-JP" sz="2800" dirty="0" smtClean="0">
                  <a:solidFill>
                    <a:srgbClr val="0000FF"/>
                  </a:solidFill>
                  <a:effectLst/>
                </a:rPr>
                <a:t>/</a:t>
              </a:r>
              <a:r>
                <a:rPr lang="ja-JP" altLang="en-US" sz="2800" dirty="0" smtClean="0">
                  <a:solidFill>
                    <a:srgbClr val="0000FF"/>
                  </a:solidFill>
                  <a:effectLst/>
                </a:rPr>
                <a:t>実際の</a:t>
              </a:r>
              <a:endParaRPr lang="en-US" altLang="ja-JP" sz="2800" dirty="0">
                <a:solidFill>
                  <a:srgbClr val="0000FF"/>
                </a:solidFill>
                <a:effectLst/>
              </a:endParaRPr>
            </a:p>
          </p:txBody>
        </p:sp>
        <p:sp>
          <p:nvSpPr>
            <p:cNvPr id="4" name="正方形/長方形 3"/>
            <p:cNvSpPr/>
            <p:nvPr/>
          </p:nvSpPr>
          <p:spPr>
            <a:xfrm>
              <a:off x="3454400" y="1448594"/>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6" name="右矢印 5"/>
            <p:cNvSpPr/>
            <p:nvPr/>
          </p:nvSpPr>
          <p:spPr>
            <a:xfrm>
              <a:off x="3225800" y="1885723"/>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 name="タイトル 10"/>
          <p:cNvSpPr>
            <a:spLocks noGrp="1"/>
          </p:cNvSpPr>
          <p:nvPr>
            <p:ph type="title"/>
          </p:nvPr>
        </p:nvSpPr>
        <p:spPr/>
        <p:txBody>
          <a:bodyPr/>
          <a:lstStyle/>
          <a:p>
            <a:r>
              <a:rPr kumimoji="1" lang="ja-JP" altLang="en-US" dirty="0" smtClean="0"/>
              <a:t>「仮想化」の本当の意味</a:t>
            </a:r>
            <a:endParaRPr kumimoji="1" lang="ja-JP" altLang="en-US" dirty="0"/>
          </a:p>
        </p:txBody>
      </p:sp>
      <p:grpSp>
        <p:nvGrpSpPr>
          <p:cNvPr id="5" name="図形グループ 4"/>
          <p:cNvGrpSpPr/>
          <p:nvPr/>
        </p:nvGrpSpPr>
        <p:grpSpPr>
          <a:xfrm>
            <a:off x="381000" y="2889024"/>
            <a:ext cx="8458200" cy="3040508"/>
            <a:chOff x="381000" y="2889024"/>
            <a:chExt cx="8458200" cy="3040508"/>
          </a:xfrm>
        </p:grpSpPr>
        <p:sp>
          <p:nvSpPr>
            <p:cNvPr id="20" name="正方形/長方形 19"/>
            <p:cNvSpPr/>
            <p:nvPr/>
          </p:nvSpPr>
          <p:spPr>
            <a:xfrm>
              <a:off x="3454400" y="4489103"/>
              <a:ext cx="5384800" cy="1440429"/>
            </a:xfrm>
            <a:prstGeom prst="rect">
              <a:avLst/>
            </a:prstGeom>
            <a:no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454400" y="4489103"/>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19" name="正方形/長方形 18"/>
            <p:cNvSpPr/>
            <p:nvPr/>
          </p:nvSpPr>
          <p:spPr>
            <a:xfrm>
              <a:off x="381000" y="4489103"/>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20700" y="4489103"/>
              <a:ext cx="2492990" cy="1415772"/>
            </a:xfrm>
            <a:prstGeom prst="rect">
              <a:avLst/>
            </a:prstGeom>
            <a:solidFill>
              <a:srgbClr val="3366FF"/>
            </a:solidFill>
            <a:ln>
              <a:solidFill>
                <a:srgbClr val="3366FF"/>
              </a:solidFill>
            </a:ln>
          </p:spPr>
          <p:txBody>
            <a:bodyPr wrap="none" rtlCol="0">
              <a:spAutoFit/>
            </a:bodyPr>
            <a:lstStyle/>
            <a:p>
              <a:pPr algn="ctr">
                <a:spcBef>
                  <a:spcPts val="0"/>
                </a:spcBef>
              </a:pPr>
              <a:r>
                <a:rPr kumimoji="1" lang="ja-JP" altLang="en-US" sz="6000" dirty="0" smtClean="0">
                  <a:solidFill>
                    <a:srgbClr val="FFFFFF"/>
                  </a:solidFill>
                  <a:latin typeface="ＤＦＰ太丸ゴシック体"/>
                  <a:ea typeface="ＤＦＰ太丸ゴシック体"/>
                  <a:cs typeface="ＤＦＰ太丸ゴシック体"/>
                </a:rPr>
                <a:t>仮想化</a:t>
              </a:r>
              <a:endParaRPr kumimoji="1" lang="en-US" altLang="ja-JP" sz="6000" dirty="0" smtClean="0">
                <a:solidFill>
                  <a:srgbClr val="FFFFFF"/>
                </a:solidFill>
                <a:latin typeface="ＤＦＰ太丸ゴシック体"/>
                <a:ea typeface="ＤＦＰ太丸ゴシック体"/>
                <a:cs typeface="ＤＦＰ太丸ゴシック体"/>
              </a:endParaRPr>
            </a:p>
            <a:p>
              <a:pPr algn="ctr">
                <a:spcBef>
                  <a:spcPts val="0"/>
                </a:spcBef>
              </a:pPr>
              <a:r>
                <a:rPr kumimoji="1" lang="en-US" altLang="ja-JP" sz="2400" dirty="0" smtClean="0">
                  <a:solidFill>
                    <a:srgbClr val="FFFFFF"/>
                  </a:solidFill>
                  <a:latin typeface="Arial Black"/>
                  <a:ea typeface="ＤＦＰ太丸ゴシック体"/>
                  <a:cs typeface="Arial Black"/>
                </a:rPr>
                <a:t>Virtualization</a:t>
              </a:r>
              <a:endParaRPr kumimoji="1" lang="ja-JP" altLang="en-US" sz="2400" dirty="0">
                <a:solidFill>
                  <a:srgbClr val="FFFFFF"/>
                </a:solidFill>
                <a:latin typeface="Arial Black"/>
                <a:ea typeface="ＤＦＰ太丸ゴシック体"/>
                <a:cs typeface="Arial Black"/>
              </a:endParaRPr>
            </a:p>
          </p:txBody>
        </p:sp>
        <p:sp>
          <p:nvSpPr>
            <p:cNvPr id="14" name="正方形/長方形 13"/>
            <p:cNvSpPr/>
            <p:nvPr/>
          </p:nvSpPr>
          <p:spPr>
            <a:xfrm>
              <a:off x="3505200" y="4950768"/>
              <a:ext cx="5257800" cy="954107"/>
            </a:xfrm>
            <a:prstGeom prst="rect">
              <a:avLst/>
            </a:prstGeom>
            <a:noFill/>
            <a:ln>
              <a:noFill/>
            </a:ln>
          </p:spPr>
          <p:txBody>
            <a:bodyPr wrap="square">
              <a:spAutoFit/>
            </a:bodyPr>
            <a:lstStyle/>
            <a:p>
              <a:pPr algn="ctr"/>
              <a:r>
                <a:rPr lang="ja-JP" altLang="en-US" sz="2800" dirty="0" smtClean="0">
                  <a:solidFill>
                    <a:srgbClr val="0000FF"/>
                  </a:solidFill>
                </a:rPr>
                <a:t>物理的実態とは異なるが、</a:t>
              </a:r>
              <a:endParaRPr lang="en-US" altLang="ja-JP" sz="2800" dirty="0" smtClean="0">
                <a:solidFill>
                  <a:srgbClr val="0000FF"/>
                </a:solidFill>
              </a:endParaRPr>
            </a:p>
            <a:p>
              <a:pPr algn="ctr"/>
              <a:r>
                <a:rPr lang="ja-JP" altLang="en-US" sz="2800" dirty="0" smtClean="0">
                  <a:solidFill>
                    <a:srgbClr val="0000FF"/>
                  </a:solidFill>
                </a:rPr>
                <a:t>実質的機能を実現する仕組み</a:t>
              </a:r>
              <a:endParaRPr lang="en-US" altLang="ja-JP" sz="2800" dirty="0">
                <a:solidFill>
                  <a:srgbClr val="0000FF"/>
                </a:solidFill>
              </a:endParaRPr>
            </a:p>
          </p:txBody>
        </p:sp>
        <p:sp>
          <p:nvSpPr>
            <p:cNvPr id="23" name="右矢印 22"/>
            <p:cNvSpPr/>
            <p:nvPr/>
          </p:nvSpPr>
          <p:spPr>
            <a:xfrm>
              <a:off x="3225800" y="4902200"/>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下矢印 9"/>
            <p:cNvSpPr/>
            <p:nvPr/>
          </p:nvSpPr>
          <p:spPr>
            <a:xfrm>
              <a:off x="1250950" y="2889024"/>
              <a:ext cx="1155700" cy="17043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角丸四角形吹き出し 20"/>
          <p:cNvSpPr/>
          <p:nvPr/>
        </p:nvSpPr>
        <p:spPr>
          <a:xfrm>
            <a:off x="2707799" y="928511"/>
            <a:ext cx="1812595" cy="762264"/>
          </a:xfrm>
          <a:prstGeom prst="wedgeRoundRectCallout">
            <a:avLst>
              <a:gd name="adj1" fmla="val -52109"/>
              <a:gd name="adj2" fmla="val 101544"/>
              <a:gd name="adj3" fmla="val 16667"/>
            </a:avLst>
          </a:prstGeom>
          <a:solidFill>
            <a:srgbClr val="FF6666">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日本語での語感</a:t>
            </a:r>
            <a:endParaRPr kumimoji="1" lang="en-US" altLang="ja-JP" sz="1600" dirty="0" smtClean="0">
              <a:solidFill>
                <a:srgbClr val="FFFFFF"/>
              </a:solidFill>
              <a:latin typeface="ＭＳ Ｐゴシック"/>
              <a:ea typeface="ＭＳ Ｐゴシック"/>
              <a:cs typeface="ＭＳ Ｐゴシック"/>
            </a:endParaRPr>
          </a:p>
          <a:p>
            <a:pPr marL="171450" indent="-171450">
              <a:buFont typeface="Wingdings" charset="2"/>
              <a:buChar char="ü"/>
            </a:pPr>
            <a:r>
              <a:rPr lang="ja-JP" altLang="en-US" sz="1600" dirty="0" smtClean="0">
                <a:solidFill>
                  <a:srgbClr val="FFFFFF"/>
                </a:solidFill>
                <a:latin typeface="ＭＳ Ｐゴシック"/>
                <a:ea typeface="ＭＳ Ｐゴシック"/>
                <a:cs typeface="ＭＳ Ｐゴシック"/>
              </a:rPr>
              <a:t>虚像の</a:t>
            </a:r>
            <a:r>
              <a:rPr lang="en-US" altLang="ja-JP" sz="1600" dirty="0" smtClean="0">
                <a:solidFill>
                  <a:srgbClr val="FFFFFF"/>
                </a:solidFill>
                <a:latin typeface="ＭＳ Ｐゴシック"/>
                <a:ea typeface="ＭＳ Ｐゴシック"/>
                <a:cs typeface="ＭＳ Ｐゴシック"/>
              </a:rPr>
              <a:t>〜</a:t>
            </a:r>
          </a:p>
          <a:p>
            <a:pPr marL="171450" indent="-171450">
              <a:buFont typeface="Wingdings" charset="2"/>
              <a:buChar char="ü"/>
            </a:pPr>
            <a:r>
              <a:rPr lang="ja-JP" altLang="en-US" sz="1600" dirty="0" smtClean="0">
                <a:solidFill>
                  <a:srgbClr val="FFFFFF"/>
                </a:solidFill>
                <a:latin typeface="ＭＳ Ｐゴシック"/>
                <a:ea typeface="ＭＳ Ｐゴシック"/>
                <a:cs typeface="ＭＳ Ｐゴシック"/>
              </a:rPr>
              <a:t>実態のない</a:t>
            </a:r>
            <a:r>
              <a:rPr lang="en-US" altLang="ja-JP" sz="1600" dirty="0" smtClean="0">
                <a:solidFill>
                  <a:srgbClr val="FFFFFF"/>
                </a:solidFill>
                <a:latin typeface="ＭＳ Ｐゴシック"/>
                <a:ea typeface="ＭＳ Ｐゴシック"/>
                <a:cs typeface="ＭＳ Ｐゴシック"/>
              </a:rPr>
              <a:t>〜</a:t>
            </a:r>
            <a:endParaRPr kumimoji="1" lang="ja-JP" altLang="en-US" sz="1600" dirty="0">
              <a:solidFill>
                <a:srgbClr val="FFFFFF"/>
              </a:solidFill>
              <a:latin typeface="ＭＳ Ｐゴシック"/>
              <a:ea typeface="ＭＳ Ｐゴシック"/>
              <a:cs typeface="ＭＳ Ｐゴシック"/>
            </a:endParaRPr>
          </a:p>
        </p:txBody>
      </p:sp>
      <p:sp>
        <p:nvSpPr>
          <p:cNvPr id="18" name="正方形/長方形 17"/>
          <p:cNvSpPr/>
          <p:nvPr/>
        </p:nvSpPr>
        <p:spPr>
          <a:xfrm>
            <a:off x="3454399" y="3057468"/>
            <a:ext cx="5427133" cy="1261884"/>
          </a:xfrm>
          <a:prstGeom prst="rect">
            <a:avLst/>
          </a:prstGeom>
        </p:spPr>
        <p:txBody>
          <a:bodyPr wrap="square">
            <a:spAutoFit/>
          </a:bodyPr>
          <a:lstStyle/>
          <a:p>
            <a:r>
              <a:rPr lang="en-US" altLang="ja-JP" sz="2000" dirty="0">
                <a:solidFill>
                  <a:srgbClr val="0000FF"/>
                </a:solidFill>
                <a:effectLst/>
              </a:rPr>
              <a:t>It was a virtual promise. </a:t>
            </a:r>
            <a:endParaRPr lang="en-US" altLang="ja-JP" sz="2000" dirty="0" smtClean="0">
              <a:solidFill>
                <a:srgbClr val="0000FF"/>
              </a:solidFill>
              <a:effectLst/>
            </a:endParaRPr>
          </a:p>
          <a:p>
            <a:r>
              <a:rPr lang="en-US" altLang="ja-JP" dirty="0">
                <a:solidFill>
                  <a:srgbClr val="0000FF"/>
                </a:solidFill>
                <a:effectLst/>
              </a:rPr>
              <a:t>　</a:t>
            </a:r>
            <a:r>
              <a:rPr lang="ja-JP" altLang="en-US" dirty="0" smtClean="0">
                <a:solidFill>
                  <a:srgbClr val="0000FF"/>
                </a:solidFill>
                <a:effectLst/>
              </a:rPr>
              <a:t>　</a:t>
            </a:r>
            <a:r>
              <a:rPr lang="ja-JP" altLang="en-US" sz="1800" dirty="0" smtClean="0">
                <a:solidFill>
                  <a:srgbClr val="0000FF"/>
                </a:solidFill>
                <a:effectLst/>
              </a:rPr>
              <a:t>（約束</a:t>
            </a:r>
            <a:r>
              <a:rPr lang="ja-JP" altLang="en-US" sz="1800" dirty="0">
                <a:solidFill>
                  <a:srgbClr val="0000FF"/>
                </a:solidFill>
                <a:effectLst/>
              </a:rPr>
              <a:t>で</a:t>
            </a:r>
            <a:r>
              <a:rPr lang="ja-JP" altLang="en-US" sz="1800" dirty="0" smtClean="0">
                <a:solidFill>
                  <a:srgbClr val="0000FF"/>
                </a:solidFill>
                <a:effectLst/>
              </a:rPr>
              <a:t>はないが）実際には約束</a:t>
            </a:r>
            <a:r>
              <a:rPr lang="ja-JP" altLang="en-US" sz="1800" dirty="0">
                <a:solidFill>
                  <a:srgbClr val="0000FF"/>
                </a:solidFill>
                <a:effectLst/>
              </a:rPr>
              <a:t>も同然</a:t>
            </a:r>
            <a:r>
              <a:rPr lang="ja-JP" altLang="en-US" sz="1800" dirty="0" smtClean="0">
                <a:solidFill>
                  <a:srgbClr val="0000FF"/>
                </a:solidFill>
                <a:effectLst/>
              </a:rPr>
              <a:t>だった。</a:t>
            </a:r>
            <a:endParaRPr lang="en-US" altLang="ja-JP" sz="1800" dirty="0">
              <a:solidFill>
                <a:srgbClr val="0000FF"/>
              </a:solidFill>
              <a:effectLst/>
            </a:endParaRPr>
          </a:p>
          <a:p>
            <a:r>
              <a:rPr lang="en-US" altLang="ja-JP" sz="2000" dirty="0">
                <a:solidFill>
                  <a:srgbClr val="0000FF"/>
                </a:solidFill>
                <a:effectLst/>
              </a:rPr>
              <a:t>He was the virtual leader of the movement. </a:t>
            </a:r>
            <a:endParaRPr lang="en-US" altLang="ja-JP" sz="2000" dirty="0" smtClean="0">
              <a:solidFill>
                <a:srgbClr val="0000FF"/>
              </a:solidFill>
              <a:effectLst/>
            </a:endParaRPr>
          </a:p>
          <a:p>
            <a:r>
              <a:rPr lang="ja-JP" altLang="en-US" sz="1800" dirty="0" smtClean="0">
                <a:solidFill>
                  <a:srgbClr val="0000FF"/>
                </a:solidFill>
                <a:effectLst/>
              </a:rPr>
              <a:t>　　彼</a:t>
            </a:r>
            <a:r>
              <a:rPr lang="ja-JP" altLang="en-US" sz="1800" dirty="0">
                <a:solidFill>
                  <a:srgbClr val="0000FF"/>
                </a:solidFill>
                <a:effectLst/>
              </a:rPr>
              <a:t>はその運動の事実上の指導者</a:t>
            </a:r>
            <a:r>
              <a:rPr lang="ja-JP" altLang="en-US" sz="1800" dirty="0" smtClean="0">
                <a:solidFill>
                  <a:srgbClr val="0000FF"/>
                </a:solidFill>
                <a:effectLst/>
              </a:rPr>
              <a:t>だった。</a:t>
            </a:r>
            <a:endParaRPr lang="ja-JP" altLang="en-US" sz="1800" dirty="0">
              <a:solidFill>
                <a:srgbClr val="0000FF"/>
              </a:solidFill>
              <a:effectLst/>
            </a:endParaRPr>
          </a:p>
        </p:txBody>
      </p:sp>
    </p:spTree>
    <p:extLst>
      <p:ext uri="{BB962C8B-B14F-4D97-AF65-F5344CB8AC3E}">
        <p14:creationId xmlns:p14="http://schemas.microsoft.com/office/powerpoint/2010/main" val="7765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クライアント仮想化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30</a:t>
            </a:fld>
            <a:endParaRPr kumimoji="1" lang="ja-JP" altLang="en-US"/>
          </a:p>
        </p:txBody>
      </p:sp>
      <p:sp>
        <p:nvSpPr>
          <p:cNvPr id="4" name="テキスト ボックス 3"/>
          <p:cNvSpPr txBox="1"/>
          <p:nvPr/>
        </p:nvSpPr>
        <p:spPr>
          <a:xfrm>
            <a:off x="1307289" y="902946"/>
            <a:ext cx="2380780"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（アプリケーション方式）</a:t>
            </a:r>
            <a:endParaRPr kumimoji="1" lang="ja-JP" altLang="en-US" sz="1400" dirty="0" smtClean="0">
              <a:solidFill>
                <a:srgbClr val="0000CC"/>
              </a:solidFill>
              <a:latin typeface="Arial"/>
              <a:ea typeface="HGP創英角ｺﾞｼｯｸUB" pitchFamily="50" charset="-128"/>
              <a:cs typeface="Arial"/>
            </a:endParaRPr>
          </a:p>
        </p:txBody>
      </p:sp>
      <p:sp>
        <p:nvSpPr>
          <p:cNvPr id="5" name="角丸四角形 4"/>
          <p:cNvSpPr/>
          <p:nvPr/>
        </p:nvSpPr>
        <p:spPr bwMode="auto">
          <a:xfrm>
            <a:off x="1219200" y="1657283"/>
            <a:ext cx="2587625"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n-ea"/>
              <a:cs typeface="Arial"/>
            </a:endParaRPr>
          </a:p>
        </p:txBody>
      </p:sp>
      <p:sp>
        <p:nvSpPr>
          <p:cNvPr id="6" name="正方形/長方形 5"/>
          <p:cNvSpPr/>
          <p:nvPr/>
        </p:nvSpPr>
        <p:spPr bwMode="auto">
          <a:xfrm>
            <a:off x="1371600" y="4179546"/>
            <a:ext cx="1086846" cy="392454"/>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200" dirty="0" smtClean="0">
                <a:solidFill>
                  <a:schemeClr val="bg1"/>
                </a:solidFill>
                <a:latin typeface="+mn-ea"/>
                <a:cs typeface="Arial"/>
              </a:rPr>
              <a:t>仮想化</a:t>
            </a:r>
          </a:p>
          <a:p>
            <a:pPr algn="ctr">
              <a:spcBef>
                <a:spcPts val="0"/>
              </a:spcBef>
            </a:pPr>
            <a:r>
              <a:rPr lang="ja-JP" altLang="en-US" sz="1200" dirty="0">
                <a:solidFill>
                  <a:schemeClr val="bg1"/>
                </a:solidFill>
                <a:latin typeface="+mn-ea"/>
                <a:cs typeface="Arial"/>
              </a:rPr>
              <a:t>ソフトウェア</a:t>
            </a:r>
          </a:p>
        </p:txBody>
      </p:sp>
      <p:sp>
        <p:nvSpPr>
          <p:cNvPr id="7" name="角丸四角形 6"/>
          <p:cNvSpPr/>
          <p:nvPr/>
        </p:nvSpPr>
        <p:spPr bwMode="auto">
          <a:xfrm>
            <a:off x="1371067" y="5133141"/>
            <a:ext cx="2253227" cy="96920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smtClean="0">
                <a:latin typeface="+mn-ea"/>
                <a:cs typeface="Arial"/>
              </a:rPr>
              <a:t>ハードウェア</a:t>
            </a:r>
            <a:endParaRPr lang="en-US" altLang="ja-JP" dirty="0" smtClean="0">
              <a:latin typeface="+mn-ea"/>
              <a:cs typeface="Arial"/>
            </a:endParaRPr>
          </a:p>
          <a:p>
            <a:pPr algn="ctr"/>
            <a:endParaRPr lang="en-US" altLang="ja-JP" dirty="0">
              <a:latin typeface="+mn-ea"/>
              <a:cs typeface="Arial"/>
            </a:endParaRPr>
          </a:p>
          <a:p>
            <a:pPr algn="ctr"/>
            <a:endParaRPr lang="en-US" altLang="ja-JP" dirty="0" smtClean="0">
              <a:latin typeface="+mn-ea"/>
              <a:cs typeface="Arial"/>
            </a:endParaRPr>
          </a:p>
        </p:txBody>
      </p:sp>
      <p:sp>
        <p:nvSpPr>
          <p:cNvPr id="9" name="テキスト ボックス 8"/>
          <p:cNvSpPr txBox="1"/>
          <p:nvPr/>
        </p:nvSpPr>
        <p:spPr>
          <a:xfrm>
            <a:off x="1691005" y="1725433"/>
            <a:ext cx="1599416" cy="369332"/>
          </a:xfrm>
          <a:prstGeom prst="rect">
            <a:avLst/>
          </a:prstGeom>
          <a:noFill/>
          <a:ln>
            <a:noFill/>
          </a:ln>
        </p:spPr>
        <p:txBody>
          <a:bodyPr wrap="none" rtlCol="0">
            <a:spAutoFit/>
          </a:bodyPr>
          <a:lstStyle/>
          <a:p>
            <a:pPr algn="ctr"/>
            <a:r>
              <a:rPr kumimoji="1" lang="ja-JP" altLang="en-US" sz="1800" dirty="0" smtClean="0">
                <a:solidFill>
                  <a:srgbClr val="0000CC"/>
                </a:solidFill>
                <a:latin typeface="+mn-ea"/>
                <a:cs typeface="Arial"/>
              </a:rPr>
              <a:t>クライアント</a:t>
            </a:r>
            <a:r>
              <a:rPr kumimoji="1" lang="en-US" altLang="ja-JP" sz="1800" dirty="0" smtClean="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10" name="正方形/長方形 9"/>
          <p:cNvSpPr/>
          <p:nvPr/>
        </p:nvSpPr>
        <p:spPr bwMode="auto">
          <a:xfrm>
            <a:off x="1371067" y="4636746"/>
            <a:ext cx="2253227" cy="425774"/>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mn-ea"/>
                <a:cs typeface="Arial"/>
              </a:rPr>
              <a:t>オペレーティング・システム</a:t>
            </a:r>
            <a:endParaRPr lang="en-US" altLang="ja-JP" sz="1400" dirty="0" smtClean="0">
              <a:solidFill>
                <a:schemeClr val="bg1"/>
              </a:solidFill>
              <a:latin typeface="+mn-ea"/>
              <a:cs typeface="Arial"/>
            </a:endParaRPr>
          </a:p>
          <a:p>
            <a:pPr algn="ctr">
              <a:lnSpc>
                <a:spcPts val="1400"/>
              </a:lnSpc>
            </a:pPr>
            <a:r>
              <a:rPr lang="ja-JP" altLang="en-US" sz="1000" dirty="0" smtClean="0">
                <a:solidFill>
                  <a:schemeClr val="bg1"/>
                </a:solidFill>
                <a:latin typeface="+mn-ea"/>
                <a:cs typeface="Arial"/>
              </a:rPr>
              <a:t>（ホストＯＳ）</a:t>
            </a:r>
            <a:endParaRPr lang="ja-JP" altLang="en-US" sz="1000" dirty="0">
              <a:solidFill>
                <a:schemeClr val="bg1"/>
              </a:solidFill>
              <a:latin typeface="+mn-ea"/>
              <a:cs typeface="Arial"/>
            </a:endParaRPr>
          </a:p>
        </p:txBody>
      </p:sp>
      <p:sp>
        <p:nvSpPr>
          <p:cNvPr id="11" name="正方形/長方形 10"/>
          <p:cNvSpPr/>
          <p:nvPr/>
        </p:nvSpPr>
        <p:spPr bwMode="auto">
          <a:xfrm>
            <a:off x="2490713" y="2198346"/>
            <a:ext cx="1133581" cy="23736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12" name="正方形/長方形 11"/>
          <p:cNvSpPr/>
          <p:nvPr/>
        </p:nvSpPr>
        <p:spPr bwMode="auto">
          <a:xfrm>
            <a:off x="1371067" y="3321050"/>
            <a:ext cx="1079878" cy="457200"/>
          </a:xfrm>
          <a:prstGeom prst="rect">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mn-ea"/>
                <a:cs typeface="Arial"/>
              </a:rPr>
              <a:t>ＯＳ</a:t>
            </a:r>
            <a:endParaRPr lang="en-US" altLang="ja-JP" sz="1400" dirty="0" smtClean="0">
              <a:solidFill>
                <a:schemeClr val="bg1"/>
              </a:solidFill>
              <a:latin typeface="+mn-ea"/>
              <a:cs typeface="Arial"/>
            </a:endParaRPr>
          </a:p>
          <a:p>
            <a:pPr algn="ctr">
              <a:lnSpc>
                <a:spcPts val="1400"/>
              </a:lnSpc>
            </a:pPr>
            <a:r>
              <a:rPr lang="ja-JP" altLang="en-US" sz="800" dirty="0" smtClean="0">
                <a:solidFill>
                  <a:schemeClr val="bg1"/>
                </a:solidFill>
                <a:latin typeface="+mn-ea"/>
                <a:cs typeface="Arial"/>
              </a:rPr>
              <a:t>（ゲストＯＳ）</a:t>
            </a:r>
            <a:endParaRPr lang="ja-JP" altLang="en-US" sz="800" dirty="0">
              <a:solidFill>
                <a:schemeClr val="bg1"/>
              </a:solidFill>
              <a:latin typeface="+mn-ea"/>
              <a:cs typeface="Arial"/>
            </a:endParaRPr>
          </a:p>
        </p:txBody>
      </p:sp>
      <p:sp>
        <p:nvSpPr>
          <p:cNvPr id="13" name="正方形/長方形 12"/>
          <p:cNvSpPr/>
          <p:nvPr/>
        </p:nvSpPr>
        <p:spPr bwMode="auto">
          <a:xfrm>
            <a:off x="1371067" y="2198344"/>
            <a:ext cx="1079878" cy="1065556"/>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15" name="テキスト ボックス 14"/>
          <p:cNvSpPr txBox="1"/>
          <p:nvPr/>
        </p:nvSpPr>
        <p:spPr>
          <a:xfrm>
            <a:off x="5366831" y="862723"/>
            <a:ext cx="2486579"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（ハイパーバイザー方式）</a:t>
            </a:r>
            <a:endParaRPr kumimoji="1" lang="ja-JP" altLang="en-US" sz="1400" dirty="0" smtClean="0">
              <a:solidFill>
                <a:srgbClr val="0000CC"/>
              </a:solidFill>
              <a:latin typeface="Arial"/>
              <a:ea typeface="HGP創英角ｺﾞｼｯｸUB" pitchFamily="50" charset="-128"/>
              <a:cs typeface="Arial"/>
            </a:endParaRPr>
          </a:p>
        </p:txBody>
      </p:sp>
      <p:sp>
        <p:nvSpPr>
          <p:cNvPr id="16" name="角丸四角形 15"/>
          <p:cNvSpPr/>
          <p:nvPr/>
        </p:nvSpPr>
        <p:spPr bwMode="auto">
          <a:xfrm>
            <a:off x="5331641" y="1617060"/>
            <a:ext cx="2637609"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n-ea"/>
              <a:cs typeface="Arial"/>
            </a:endParaRPr>
          </a:p>
        </p:txBody>
      </p:sp>
      <p:sp>
        <p:nvSpPr>
          <p:cNvPr id="17" name="正方形/長方形 16"/>
          <p:cNvSpPr/>
          <p:nvPr/>
        </p:nvSpPr>
        <p:spPr bwMode="auto">
          <a:xfrm>
            <a:off x="5505101" y="4179546"/>
            <a:ext cx="2285999" cy="879158"/>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400" dirty="0" smtClean="0">
                <a:solidFill>
                  <a:schemeClr val="bg1"/>
                </a:solidFill>
                <a:latin typeface="+mn-ea"/>
                <a:cs typeface="Arial"/>
              </a:rPr>
              <a:t>仮想化ソフトウェア</a:t>
            </a:r>
            <a:r>
              <a:rPr lang="en-US" altLang="ja-JP" sz="1400" dirty="0" smtClean="0">
                <a:solidFill>
                  <a:schemeClr val="bg1"/>
                </a:solidFill>
                <a:latin typeface="+mn-ea"/>
                <a:cs typeface="Arial"/>
              </a:rPr>
              <a:t/>
            </a:r>
            <a:br>
              <a:rPr lang="en-US" altLang="ja-JP" sz="1400" dirty="0" smtClean="0">
                <a:solidFill>
                  <a:schemeClr val="bg1"/>
                </a:solidFill>
                <a:latin typeface="+mn-ea"/>
                <a:cs typeface="Arial"/>
              </a:rPr>
            </a:br>
            <a:r>
              <a:rPr lang="en-US" altLang="ja-JP" sz="1000" dirty="0" smtClean="0">
                <a:solidFill>
                  <a:schemeClr val="bg1"/>
                </a:solidFill>
                <a:latin typeface="+mn-ea"/>
                <a:cs typeface="Arial"/>
              </a:rPr>
              <a:t>(</a:t>
            </a:r>
            <a:r>
              <a:rPr lang="ja-JP" altLang="en-US" sz="1000" dirty="0" smtClean="0">
                <a:solidFill>
                  <a:schemeClr val="bg1"/>
                </a:solidFill>
                <a:latin typeface="+mn-ea"/>
                <a:cs typeface="Arial"/>
              </a:rPr>
              <a:t>ハイパーバイザー</a:t>
            </a:r>
            <a:r>
              <a:rPr lang="en-US" altLang="ja-JP" sz="1000" dirty="0" smtClean="0">
                <a:solidFill>
                  <a:schemeClr val="bg1"/>
                </a:solidFill>
                <a:latin typeface="+mn-ea"/>
                <a:cs typeface="Arial"/>
              </a:rPr>
              <a:t>)</a:t>
            </a:r>
            <a:endParaRPr lang="ja-JP" altLang="en-US" sz="1000" dirty="0">
              <a:solidFill>
                <a:schemeClr val="bg1"/>
              </a:solidFill>
              <a:latin typeface="+mn-ea"/>
              <a:cs typeface="Arial"/>
            </a:endParaRPr>
          </a:p>
        </p:txBody>
      </p:sp>
      <p:sp>
        <p:nvSpPr>
          <p:cNvPr id="18" name="角丸四角形 17"/>
          <p:cNvSpPr/>
          <p:nvPr/>
        </p:nvSpPr>
        <p:spPr bwMode="auto">
          <a:xfrm>
            <a:off x="5501665" y="5124664"/>
            <a:ext cx="2274956" cy="97155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smtClean="0">
                <a:latin typeface="+mn-ea"/>
                <a:cs typeface="Arial"/>
              </a:rPr>
              <a:t>ハードウェア</a:t>
            </a:r>
            <a:endParaRPr lang="en-US" altLang="ja-JP" dirty="0" smtClean="0">
              <a:latin typeface="+mn-ea"/>
              <a:cs typeface="Arial"/>
            </a:endParaRPr>
          </a:p>
          <a:p>
            <a:pPr algn="ctr"/>
            <a:endParaRPr lang="en-US" altLang="ja-JP" dirty="0">
              <a:latin typeface="+mn-ea"/>
              <a:cs typeface="Arial"/>
            </a:endParaRPr>
          </a:p>
          <a:p>
            <a:pPr algn="ctr"/>
            <a:endParaRPr lang="en-US" altLang="ja-JP" dirty="0" smtClean="0">
              <a:latin typeface="+mn-ea"/>
              <a:cs typeface="Arial"/>
            </a:endParaRPr>
          </a:p>
        </p:txBody>
      </p:sp>
      <p:sp>
        <p:nvSpPr>
          <p:cNvPr id="20" name="テキスト ボックス 19"/>
          <p:cNvSpPr txBox="1"/>
          <p:nvPr/>
        </p:nvSpPr>
        <p:spPr>
          <a:xfrm>
            <a:off x="5829692" y="1685210"/>
            <a:ext cx="1599416" cy="369332"/>
          </a:xfrm>
          <a:prstGeom prst="rect">
            <a:avLst/>
          </a:prstGeom>
          <a:noFill/>
          <a:ln>
            <a:noFill/>
          </a:ln>
        </p:spPr>
        <p:txBody>
          <a:bodyPr wrap="none" rtlCol="0">
            <a:spAutoFit/>
          </a:bodyPr>
          <a:lstStyle/>
          <a:p>
            <a:pPr algn="ctr"/>
            <a:r>
              <a:rPr kumimoji="1" lang="ja-JP" altLang="en-US" sz="1800" dirty="0" smtClean="0">
                <a:solidFill>
                  <a:srgbClr val="0000CC"/>
                </a:solidFill>
                <a:latin typeface="+mn-ea"/>
                <a:cs typeface="Arial"/>
              </a:rPr>
              <a:t>クライアント</a:t>
            </a:r>
            <a:r>
              <a:rPr kumimoji="1" lang="en-US" altLang="ja-JP" sz="1800" dirty="0" smtClean="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21" name="正方形/長方形 20"/>
          <p:cNvSpPr/>
          <p:nvPr/>
        </p:nvSpPr>
        <p:spPr bwMode="auto">
          <a:xfrm>
            <a:off x="6686357" y="2198344"/>
            <a:ext cx="1092670" cy="10528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22" name="正方形/長方形 21"/>
          <p:cNvSpPr/>
          <p:nvPr/>
        </p:nvSpPr>
        <p:spPr bwMode="auto">
          <a:xfrm>
            <a:off x="6679874" y="3321050"/>
            <a:ext cx="1096748" cy="464457"/>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mn-ea"/>
                <a:cs typeface="Arial"/>
              </a:rPr>
              <a:t>ＯＳ</a:t>
            </a:r>
            <a:endParaRPr lang="ja-JP" altLang="en-US" sz="1400" dirty="0">
              <a:solidFill>
                <a:schemeClr val="bg1"/>
              </a:solidFill>
              <a:latin typeface="+mn-ea"/>
              <a:cs typeface="Arial"/>
            </a:endParaRPr>
          </a:p>
        </p:txBody>
      </p:sp>
      <p:sp>
        <p:nvSpPr>
          <p:cNvPr id="23" name="正方形/長方形 22"/>
          <p:cNvSpPr/>
          <p:nvPr/>
        </p:nvSpPr>
        <p:spPr bwMode="auto">
          <a:xfrm>
            <a:off x="5497445" y="2198345"/>
            <a:ext cx="1131955" cy="1065555"/>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24" name="正方形/長方形 23"/>
          <p:cNvSpPr/>
          <p:nvPr/>
        </p:nvSpPr>
        <p:spPr bwMode="auto">
          <a:xfrm>
            <a:off x="5497444" y="3321050"/>
            <a:ext cx="1131956" cy="457200"/>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mn-ea"/>
                <a:cs typeface="Arial"/>
              </a:rPr>
              <a:t>ＯＳ</a:t>
            </a:r>
            <a:endParaRPr lang="ja-JP" altLang="en-US" sz="1400" dirty="0">
              <a:solidFill>
                <a:schemeClr val="bg1"/>
              </a:solidFill>
              <a:latin typeface="+mn-ea"/>
              <a:cs typeface="Arial"/>
            </a:endParaRPr>
          </a:p>
        </p:txBody>
      </p:sp>
      <p:sp>
        <p:nvSpPr>
          <p:cNvPr id="25" name="正方形/長方形 24"/>
          <p:cNvSpPr/>
          <p:nvPr/>
        </p:nvSpPr>
        <p:spPr bwMode="auto">
          <a:xfrm>
            <a:off x="6679874" y="3836646"/>
            <a:ext cx="1096748" cy="289947"/>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6" name="正方形/長方形 25"/>
          <p:cNvSpPr/>
          <p:nvPr/>
        </p:nvSpPr>
        <p:spPr bwMode="auto">
          <a:xfrm>
            <a:off x="5501665" y="3836646"/>
            <a:ext cx="1127735" cy="285416"/>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7" name="正方形/長方形 26"/>
          <p:cNvSpPr/>
          <p:nvPr/>
        </p:nvSpPr>
        <p:spPr bwMode="auto">
          <a:xfrm>
            <a:off x="1371067" y="3829050"/>
            <a:ext cx="1079878" cy="297543"/>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8" name="フローチャート: 磁気ディスク 27"/>
          <p:cNvSpPr/>
          <p:nvPr/>
        </p:nvSpPr>
        <p:spPr>
          <a:xfrm>
            <a:off x="2542235"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 name="正方形/長方形 28"/>
          <p:cNvSpPr/>
          <p:nvPr/>
        </p:nvSpPr>
        <p:spPr>
          <a:xfrm>
            <a:off x="1914510"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1914510"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1" name="フローチャート: 磁気ディスク 30"/>
          <p:cNvSpPr/>
          <p:nvPr/>
        </p:nvSpPr>
        <p:spPr>
          <a:xfrm>
            <a:off x="6654676"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026951"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6026951"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97104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ja-JP" altLang="en-US" sz="2800" dirty="0" smtClean="0"/>
              <a:t>ストレージ仮想化</a:t>
            </a:r>
            <a:endParaRPr lang="ja-JP" altLang="en-US" sz="2800" dirty="0">
              <a:ea typeface="ＭＳ Ｐゴシック" pitchFamily="50" charset="-128"/>
            </a:endParaRPr>
          </a:p>
        </p:txBody>
      </p:sp>
      <p:pic>
        <p:nvPicPr>
          <p:cNvPr id="288" name="図 287"/>
          <p:cNvPicPr/>
          <p:nvPr/>
        </p:nvPicPr>
        <p:blipFill>
          <a:blip r:embed="rId3">
            <a:extLst>
              <a:ext uri="{28A0092B-C50C-407E-A947-70E740481C1C}">
                <a14:useLocalDpi xmlns:a14="http://schemas.microsoft.com/office/drawing/2010/main" val="0"/>
              </a:ext>
            </a:extLst>
          </a:blip>
          <a:srcRect/>
          <a:stretch>
            <a:fillRect/>
          </a:stretch>
        </p:blipFill>
        <p:spPr bwMode="auto">
          <a:xfrm>
            <a:off x="1027113" y="990600"/>
            <a:ext cx="7086600" cy="2895600"/>
          </a:xfrm>
          <a:prstGeom prst="rect">
            <a:avLst/>
          </a:prstGeom>
          <a:noFill/>
          <a:ln>
            <a:noFill/>
          </a:ln>
        </p:spPr>
      </p:pic>
      <p:sp>
        <p:nvSpPr>
          <p:cNvPr id="3" name="正方形/長方形 2"/>
          <p:cNvSpPr/>
          <p:nvPr/>
        </p:nvSpPr>
        <p:spPr>
          <a:xfrm>
            <a:off x="989013" y="3962400"/>
            <a:ext cx="7162800" cy="572464"/>
          </a:xfrm>
          <a:prstGeom prst="rect">
            <a:avLst/>
          </a:prstGeom>
        </p:spPr>
        <p:txBody>
          <a:bodyPr wrap="square">
            <a:spAutoFit/>
          </a:bodyPr>
          <a:lstStyle/>
          <a:p>
            <a:pPr algn="ctr"/>
            <a:r>
              <a:rPr lang="ja-JP" altLang="ja-JP" dirty="0"/>
              <a:t>ストレージの業界団体である</a:t>
            </a:r>
            <a:r>
              <a:rPr lang="en-US" altLang="ja-JP" dirty="0"/>
              <a:t>SNIA</a:t>
            </a:r>
            <a:r>
              <a:rPr lang="ja-JP" altLang="ja-JP" dirty="0"/>
              <a:t>（</a:t>
            </a:r>
            <a:r>
              <a:rPr lang="en-US" altLang="ja-JP" dirty="0"/>
              <a:t>Storage Network Industry Association</a:t>
            </a:r>
            <a:r>
              <a:rPr lang="ja-JP" altLang="ja-JP" dirty="0" smtClean="0"/>
              <a:t>）</a:t>
            </a:r>
            <a:r>
              <a:rPr lang="ja-JP" altLang="en-US" dirty="0" smtClean="0"/>
              <a:t>による</a:t>
            </a:r>
            <a:endParaRPr lang="en-US" altLang="ja-JP" dirty="0" smtClean="0"/>
          </a:p>
          <a:p>
            <a:pPr algn="ctr"/>
            <a:r>
              <a:rPr lang="ja-JP" altLang="ja-JP" sz="1600" dirty="0" smtClean="0"/>
              <a:t>「</a:t>
            </a:r>
            <a:r>
              <a:rPr lang="ja-JP" altLang="ja-JP" sz="1600" dirty="0"/>
              <a:t>ストレージ仮想化技術の分類」 </a:t>
            </a:r>
            <a:endParaRPr lang="ja-JP" altLang="en-US" sz="1600" dirty="0"/>
          </a:p>
        </p:txBody>
      </p:sp>
      <p:sp>
        <p:nvSpPr>
          <p:cNvPr id="4" name="正方形/長方形 3"/>
          <p:cNvSpPr/>
          <p:nvPr/>
        </p:nvSpPr>
        <p:spPr>
          <a:xfrm>
            <a:off x="1179513" y="4724400"/>
            <a:ext cx="6781800" cy="1698927"/>
          </a:xfrm>
          <a:prstGeom prst="rect">
            <a:avLst/>
          </a:prstGeom>
        </p:spPr>
        <p:txBody>
          <a:bodyPr wrap="square">
            <a:spAutoFit/>
          </a:bodyPr>
          <a:lstStyle/>
          <a:p>
            <a:pPr marL="285750" indent="-285750">
              <a:buFont typeface="Wingdings" charset="2"/>
              <a:buChar char="l"/>
            </a:pPr>
            <a:r>
              <a:rPr lang="en-US" altLang="ja-JP" sz="1800" dirty="0"/>
              <a:t>Disk Virtualization </a:t>
            </a:r>
            <a:r>
              <a:rPr lang="ja-JP" altLang="ja-JP" sz="1800" dirty="0"/>
              <a:t>（ディスクの仮想化）</a:t>
            </a:r>
          </a:p>
          <a:p>
            <a:pPr marL="285750" indent="-285750">
              <a:buFont typeface="Wingdings" charset="2"/>
              <a:buChar char="l"/>
            </a:pPr>
            <a:r>
              <a:rPr lang="en-US" altLang="ja-JP" sz="1800" dirty="0">
                <a:solidFill>
                  <a:srgbClr val="3366FF"/>
                </a:solidFill>
              </a:rPr>
              <a:t>Block Virtualization </a:t>
            </a:r>
            <a:r>
              <a:rPr lang="ja-JP" altLang="ja-JP" sz="1800" dirty="0">
                <a:solidFill>
                  <a:srgbClr val="3366FF"/>
                </a:solidFill>
              </a:rPr>
              <a:t>（ブロックの仮想化）</a:t>
            </a:r>
          </a:p>
          <a:p>
            <a:pPr marL="285750" indent="-285750">
              <a:buFont typeface="Wingdings" charset="2"/>
              <a:buChar char="l"/>
            </a:pPr>
            <a:r>
              <a:rPr lang="en-US" altLang="ja-JP" sz="1800" dirty="0">
                <a:solidFill>
                  <a:srgbClr val="3366FF"/>
                </a:solidFill>
              </a:rPr>
              <a:t>File System Virtualization </a:t>
            </a:r>
            <a:r>
              <a:rPr lang="ja-JP" altLang="ja-JP" sz="1800" dirty="0">
                <a:solidFill>
                  <a:srgbClr val="3366FF"/>
                </a:solidFill>
              </a:rPr>
              <a:t>（ファイル・システムの仮想化）</a:t>
            </a:r>
          </a:p>
          <a:p>
            <a:pPr marL="285750" indent="-285750">
              <a:buFont typeface="Wingdings" charset="2"/>
              <a:buChar char="l"/>
            </a:pPr>
            <a:r>
              <a:rPr lang="en-US" altLang="ja-JP" sz="1800" dirty="0"/>
              <a:t>File Virtualization </a:t>
            </a:r>
            <a:r>
              <a:rPr lang="ja-JP" altLang="ja-JP" sz="1800" dirty="0"/>
              <a:t>（ファイルの仮想化）</a:t>
            </a:r>
          </a:p>
          <a:p>
            <a:pPr marL="285750" indent="-285750">
              <a:buFont typeface="Wingdings" charset="2"/>
              <a:buChar char="l"/>
            </a:pPr>
            <a:r>
              <a:rPr lang="en-US" altLang="ja-JP" sz="1800" dirty="0"/>
              <a:t>Tape Virtualization</a:t>
            </a:r>
            <a:r>
              <a:rPr lang="ja-JP" altLang="ja-JP" sz="1800" dirty="0"/>
              <a:t>（テープの仮想化）</a:t>
            </a:r>
          </a:p>
        </p:txBody>
      </p:sp>
    </p:spTree>
    <p:extLst>
      <p:ext uri="{BB962C8B-B14F-4D97-AF65-F5344CB8AC3E}">
        <p14:creationId xmlns:p14="http://schemas.microsoft.com/office/powerpoint/2010/main" val="36995545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ストレージ仮想化</a:t>
            </a:r>
            <a:endParaRPr kumimoji="1" lang="ja-JP" altLang="en-US" dirty="0"/>
          </a:p>
        </p:txBody>
      </p:sp>
      <p:sp>
        <p:nvSpPr>
          <p:cNvPr id="5" name="AutoShape 3"/>
          <p:cNvSpPr>
            <a:spLocks noChangeArrowheads="1"/>
          </p:cNvSpPr>
          <p:nvPr/>
        </p:nvSpPr>
        <p:spPr bwMode="auto">
          <a:xfrm>
            <a:off x="457200"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 name="AutoShape 5"/>
          <p:cNvSpPr>
            <a:spLocks noChangeArrowheads="1"/>
          </p:cNvSpPr>
          <p:nvPr/>
        </p:nvSpPr>
        <p:spPr bwMode="auto">
          <a:xfrm>
            <a:off x="599165"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7" name="AutoShape 6"/>
          <p:cNvSpPr>
            <a:spLocks noChangeArrowheads="1"/>
          </p:cNvSpPr>
          <p:nvPr/>
        </p:nvSpPr>
        <p:spPr bwMode="auto">
          <a:xfrm>
            <a:off x="599165"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8" name="Text Box 7"/>
          <p:cNvSpPr txBox="1">
            <a:spLocks noChangeArrowheads="1"/>
          </p:cNvSpPr>
          <p:nvPr/>
        </p:nvSpPr>
        <p:spPr bwMode="auto">
          <a:xfrm>
            <a:off x="599165" y="21547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9" name="Text Box 8"/>
          <p:cNvSpPr txBox="1">
            <a:spLocks noChangeArrowheads="1"/>
          </p:cNvSpPr>
          <p:nvPr/>
        </p:nvSpPr>
        <p:spPr bwMode="auto">
          <a:xfrm>
            <a:off x="605515"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 name="AutoShape 9"/>
          <p:cNvSpPr>
            <a:spLocks noChangeArrowheads="1"/>
          </p:cNvSpPr>
          <p:nvPr/>
        </p:nvSpPr>
        <p:spPr bwMode="auto">
          <a:xfrm>
            <a:off x="1360750"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 name="AutoShape 10"/>
          <p:cNvSpPr>
            <a:spLocks noChangeArrowheads="1"/>
          </p:cNvSpPr>
          <p:nvPr/>
        </p:nvSpPr>
        <p:spPr bwMode="auto">
          <a:xfrm>
            <a:off x="1360750"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 name="Text Box 11"/>
          <p:cNvSpPr txBox="1">
            <a:spLocks noChangeArrowheads="1"/>
          </p:cNvSpPr>
          <p:nvPr/>
        </p:nvSpPr>
        <p:spPr bwMode="auto">
          <a:xfrm>
            <a:off x="1366350" y="2154752"/>
            <a:ext cx="658551"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3" name="Text Box 12"/>
          <p:cNvSpPr txBox="1">
            <a:spLocks noChangeArrowheads="1"/>
          </p:cNvSpPr>
          <p:nvPr/>
        </p:nvSpPr>
        <p:spPr bwMode="auto">
          <a:xfrm>
            <a:off x="1367100"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4" name="AutoShape 13"/>
          <p:cNvSpPr>
            <a:spLocks noChangeArrowheads="1"/>
          </p:cNvSpPr>
          <p:nvPr/>
        </p:nvSpPr>
        <p:spPr bwMode="auto">
          <a:xfrm>
            <a:off x="2114551"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5" name="AutoShape 14"/>
          <p:cNvSpPr>
            <a:spLocks noChangeArrowheads="1"/>
          </p:cNvSpPr>
          <p:nvPr/>
        </p:nvSpPr>
        <p:spPr bwMode="auto">
          <a:xfrm>
            <a:off x="2114551"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6" name="Text Box 15"/>
          <p:cNvSpPr txBox="1">
            <a:spLocks noChangeArrowheads="1"/>
          </p:cNvSpPr>
          <p:nvPr/>
        </p:nvSpPr>
        <p:spPr bwMode="auto">
          <a:xfrm>
            <a:off x="2114550" y="2154752"/>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7" name="Text Box 16"/>
          <p:cNvSpPr txBox="1">
            <a:spLocks noChangeArrowheads="1"/>
          </p:cNvSpPr>
          <p:nvPr/>
        </p:nvSpPr>
        <p:spPr bwMode="auto">
          <a:xfrm>
            <a:off x="2120901"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9" name="Text Box 18"/>
          <p:cNvSpPr txBox="1">
            <a:spLocks noChangeArrowheads="1"/>
          </p:cNvSpPr>
          <p:nvPr/>
        </p:nvSpPr>
        <p:spPr bwMode="auto">
          <a:xfrm>
            <a:off x="599165"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0" name="Text Box 19"/>
          <p:cNvSpPr txBox="1">
            <a:spLocks noChangeArrowheads="1"/>
          </p:cNvSpPr>
          <p:nvPr/>
        </p:nvSpPr>
        <p:spPr bwMode="auto">
          <a:xfrm>
            <a:off x="1360750"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1" name="Text Box 20"/>
          <p:cNvSpPr txBox="1">
            <a:spLocks noChangeArrowheads="1"/>
          </p:cNvSpPr>
          <p:nvPr/>
        </p:nvSpPr>
        <p:spPr bwMode="auto">
          <a:xfrm>
            <a:off x="2133601"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7" name="Text Box 26"/>
          <p:cNvSpPr txBox="1">
            <a:spLocks noChangeArrowheads="1"/>
          </p:cNvSpPr>
          <p:nvPr/>
        </p:nvSpPr>
        <p:spPr bwMode="auto">
          <a:xfrm>
            <a:off x="457200" y="3231633"/>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29" name="Rectangle 28"/>
          <p:cNvSpPr>
            <a:spLocks noChangeArrowheads="1"/>
          </p:cNvSpPr>
          <p:nvPr/>
        </p:nvSpPr>
        <p:spPr bwMode="auto">
          <a:xfrm>
            <a:off x="457200" y="96254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ブロック仮想化</a:t>
            </a:r>
            <a:endParaRPr lang="ja-JP" altLang="en-US" sz="2000" dirty="0">
              <a:solidFill>
                <a:schemeClr val="tx1">
                  <a:lumMod val="50000"/>
                  <a:lumOff val="50000"/>
                </a:schemeClr>
              </a:solidFill>
              <a:latin typeface="メイリオ"/>
              <a:ea typeface="メイリオ"/>
              <a:cs typeface="メイリオ"/>
            </a:endParaRPr>
          </a:p>
        </p:txBody>
      </p:sp>
      <p:sp>
        <p:nvSpPr>
          <p:cNvPr id="61" name="AutoShape 3"/>
          <p:cNvSpPr>
            <a:spLocks noChangeArrowheads="1"/>
          </p:cNvSpPr>
          <p:nvPr/>
        </p:nvSpPr>
        <p:spPr bwMode="auto">
          <a:xfrm>
            <a:off x="457200" y="3793093"/>
            <a:ext cx="2473834" cy="2049463"/>
          </a:xfrm>
          <a:prstGeom prst="roundRect">
            <a:avLst>
              <a:gd name="adj" fmla="val 0"/>
            </a:avLst>
          </a:prstGeom>
          <a:solidFill>
            <a:srgbClr val="CCFFCC"/>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2" name="AutoShape 5"/>
          <p:cNvSpPr>
            <a:spLocks noChangeArrowheads="1"/>
          </p:cNvSpPr>
          <p:nvPr/>
        </p:nvSpPr>
        <p:spPr bwMode="auto">
          <a:xfrm>
            <a:off x="596901" y="4548030"/>
            <a:ext cx="2205793" cy="913526"/>
          </a:xfrm>
          <a:prstGeom prst="can">
            <a:avLst>
              <a:gd name="adj" fmla="val 34502"/>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3" name="AutoShape 6"/>
          <p:cNvSpPr>
            <a:spLocks noChangeArrowheads="1"/>
          </p:cNvSpPr>
          <p:nvPr/>
        </p:nvSpPr>
        <p:spPr bwMode="auto">
          <a:xfrm>
            <a:off x="599165"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4" name="Text Box 7"/>
          <p:cNvSpPr txBox="1">
            <a:spLocks noChangeArrowheads="1"/>
          </p:cNvSpPr>
          <p:nvPr/>
        </p:nvSpPr>
        <p:spPr bwMode="auto">
          <a:xfrm>
            <a:off x="599166" y="4548030"/>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65" name="Text Box 8"/>
          <p:cNvSpPr txBox="1">
            <a:spLocks noChangeArrowheads="1"/>
          </p:cNvSpPr>
          <p:nvPr/>
        </p:nvSpPr>
        <p:spPr bwMode="auto">
          <a:xfrm>
            <a:off x="599165" y="4233964"/>
            <a:ext cx="220579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75" name="Text Box 19"/>
          <p:cNvSpPr txBox="1">
            <a:spLocks noChangeArrowheads="1"/>
          </p:cNvSpPr>
          <p:nvPr/>
        </p:nvSpPr>
        <p:spPr bwMode="auto">
          <a:xfrm>
            <a:off x="1360750" y="385804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dirty="0" smtClean="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77" name="Text Box 26"/>
          <p:cNvSpPr txBox="1">
            <a:spLocks noChangeArrowheads="1"/>
          </p:cNvSpPr>
          <p:nvPr/>
        </p:nvSpPr>
        <p:spPr bwMode="auto">
          <a:xfrm>
            <a:off x="343001" y="5501800"/>
            <a:ext cx="273474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78" name="Text Box 15"/>
          <p:cNvSpPr txBox="1">
            <a:spLocks noChangeArrowheads="1"/>
          </p:cNvSpPr>
          <p:nvPr/>
        </p:nvSpPr>
        <p:spPr bwMode="auto">
          <a:xfrm>
            <a:off x="601430"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79" name="Text Box 15"/>
          <p:cNvSpPr txBox="1">
            <a:spLocks noChangeArrowheads="1"/>
          </p:cNvSpPr>
          <p:nvPr/>
        </p:nvSpPr>
        <p:spPr bwMode="auto">
          <a:xfrm>
            <a:off x="1363015" y="2810390"/>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80" name="Text Box 15"/>
          <p:cNvSpPr txBox="1">
            <a:spLocks noChangeArrowheads="1"/>
          </p:cNvSpPr>
          <p:nvPr/>
        </p:nvSpPr>
        <p:spPr bwMode="auto">
          <a:xfrm>
            <a:off x="2133601"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81" name="Text Box 7"/>
          <p:cNvSpPr txBox="1">
            <a:spLocks noChangeArrowheads="1"/>
          </p:cNvSpPr>
          <p:nvPr/>
        </p:nvSpPr>
        <p:spPr bwMode="auto">
          <a:xfrm>
            <a:off x="596900" y="4980544"/>
            <a:ext cx="2205794"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1200" dirty="0" smtClean="0">
                <a:solidFill>
                  <a:schemeClr val="bg1"/>
                </a:solidFill>
                <a:latin typeface="メイリオ"/>
                <a:ea typeface="メイリオ"/>
                <a:cs typeface="メイリオ"/>
              </a:rPr>
              <a:t>未使用領域</a:t>
            </a:r>
            <a:endParaRPr lang="en-US" altLang="ja-JP" sz="1200" dirty="0" smtClean="0">
              <a:solidFill>
                <a:schemeClr val="bg1"/>
              </a:solidFill>
              <a:latin typeface="メイリオ"/>
              <a:ea typeface="メイリオ"/>
              <a:cs typeface="メイリオ"/>
            </a:endParaRPr>
          </a:p>
          <a:p>
            <a:pPr algn="ctr"/>
            <a:r>
              <a:rPr lang="en-US" altLang="ja-JP" sz="1200" dirty="0" smtClean="0">
                <a:solidFill>
                  <a:schemeClr val="bg1"/>
                </a:solidFill>
                <a:latin typeface="メイリオ"/>
                <a:ea typeface="メイリオ"/>
                <a:cs typeface="メイリオ"/>
              </a:rPr>
              <a:t>20TB</a:t>
            </a:r>
            <a:endParaRPr lang="ja-JP" altLang="en-US" sz="1200" dirty="0">
              <a:solidFill>
                <a:schemeClr val="bg1"/>
              </a:solidFill>
              <a:latin typeface="メイリオ"/>
              <a:ea typeface="メイリオ"/>
              <a:cs typeface="メイリオ"/>
            </a:endParaRPr>
          </a:p>
        </p:txBody>
      </p:sp>
      <p:sp>
        <p:nvSpPr>
          <p:cNvPr id="82" name="Text Box 29"/>
          <p:cNvSpPr txBox="1">
            <a:spLocks noChangeArrowheads="1"/>
          </p:cNvSpPr>
          <p:nvPr/>
        </p:nvSpPr>
        <p:spPr bwMode="auto">
          <a:xfrm>
            <a:off x="457200" y="600710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メイリオ"/>
                <a:ea typeface="メイリオ"/>
                <a:cs typeface="メイリオ"/>
              </a:rPr>
              <a:t>ボリュームの仮想化</a:t>
            </a:r>
          </a:p>
        </p:txBody>
      </p:sp>
      <p:sp>
        <p:nvSpPr>
          <p:cNvPr id="184" name="上矢印 183"/>
          <p:cNvSpPr/>
          <p:nvPr/>
        </p:nvSpPr>
        <p:spPr>
          <a:xfrm>
            <a:off x="1316824"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nvGrpSpPr>
          <p:cNvPr id="3" name="図形グループ 2"/>
          <p:cNvGrpSpPr/>
          <p:nvPr/>
        </p:nvGrpSpPr>
        <p:grpSpPr>
          <a:xfrm>
            <a:off x="3077742" y="962540"/>
            <a:ext cx="2947958" cy="5444670"/>
            <a:chOff x="3077742" y="962540"/>
            <a:chExt cx="2947958" cy="5444670"/>
          </a:xfrm>
        </p:grpSpPr>
        <p:sp>
          <p:nvSpPr>
            <p:cNvPr id="83" name="AutoShape 3"/>
            <p:cNvSpPr>
              <a:spLocks noChangeArrowheads="1"/>
            </p:cNvSpPr>
            <p:nvPr/>
          </p:nvSpPr>
          <p:spPr bwMode="auto">
            <a:xfrm>
              <a:off x="3335083"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96" name="Text Box 18"/>
            <p:cNvSpPr txBox="1">
              <a:spLocks noChangeArrowheads="1"/>
            </p:cNvSpPr>
            <p:nvPr/>
          </p:nvSpPr>
          <p:spPr bwMode="auto">
            <a:xfrm>
              <a:off x="3477048"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7" name="Text Box 19"/>
            <p:cNvSpPr txBox="1">
              <a:spLocks noChangeArrowheads="1"/>
            </p:cNvSpPr>
            <p:nvPr/>
          </p:nvSpPr>
          <p:spPr bwMode="auto">
            <a:xfrm>
              <a:off x="4238633"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8" name="Text Box 20"/>
            <p:cNvSpPr txBox="1">
              <a:spLocks noChangeArrowheads="1"/>
            </p:cNvSpPr>
            <p:nvPr/>
          </p:nvSpPr>
          <p:spPr bwMode="auto">
            <a:xfrm>
              <a:off x="5011484"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9" name="Text Box 26"/>
            <p:cNvSpPr txBox="1">
              <a:spLocks noChangeArrowheads="1"/>
            </p:cNvSpPr>
            <p:nvPr/>
          </p:nvSpPr>
          <p:spPr bwMode="auto">
            <a:xfrm>
              <a:off x="3335083" y="3231633"/>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100" name="Rectangle 28"/>
            <p:cNvSpPr>
              <a:spLocks noChangeArrowheads="1"/>
            </p:cNvSpPr>
            <p:nvPr/>
          </p:nvSpPr>
          <p:spPr bwMode="auto">
            <a:xfrm>
              <a:off x="3077742" y="962540"/>
              <a:ext cx="2947958"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シンプロビジョニング</a:t>
              </a:r>
              <a:endParaRPr lang="ja-JP" altLang="en-US" sz="2000" dirty="0">
                <a:solidFill>
                  <a:schemeClr val="tx1">
                    <a:lumMod val="50000"/>
                    <a:lumOff val="50000"/>
                  </a:schemeClr>
                </a:solidFill>
                <a:latin typeface="メイリオ"/>
                <a:ea typeface="メイリオ"/>
                <a:cs typeface="メイリオ"/>
              </a:endParaRPr>
            </a:p>
          </p:txBody>
        </p:sp>
        <p:sp>
          <p:nvSpPr>
            <p:cNvPr id="101" name="AutoShape 3"/>
            <p:cNvSpPr>
              <a:spLocks noChangeArrowheads="1"/>
            </p:cNvSpPr>
            <p:nvPr/>
          </p:nvSpPr>
          <p:spPr bwMode="auto">
            <a:xfrm>
              <a:off x="3335083" y="3793093"/>
              <a:ext cx="2473834" cy="2049463"/>
            </a:xfrm>
            <a:prstGeom prst="roundRect">
              <a:avLst>
                <a:gd name="adj" fmla="val 0"/>
              </a:avLst>
            </a:prstGeom>
            <a:solidFill>
              <a:schemeClr val="accent5">
                <a:lumMod val="20000"/>
                <a:lumOff val="8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02" name="AutoShape 5"/>
            <p:cNvSpPr>
              <a:spLocks noChangeArrowheads="1"/>
            </p:cNvSpPr>
            <p:nvPr/>
          </p:nvSpPr>
          <p:spPr bwMode="auto">
            <a:xfrm>
              <a:off x="3474783" y="4548030"/>
              <a:ext cx="2216675" cy="913526"/>
            </a:xfrm>
            <a:prstGeom prst="can">
              <a:avLst>
                <a:gd name="adj" fmla="val 33564"/>
              </a:avLst>
            </a:prstGeom>
            <a:solidFill>
              <a:srgbClr val="BFBFBF"/>
            </a:solidFill>
            <a:ln w="12700" cmpd="sng">
              <a:solidFill>
                <a:schemeClr val="tx1">
                  <a:lumMod val="65000"/>
                  <a:lumOff val="35000"/>
                </a:schemeClr>
              </a:solidFill>
              <a:prstDash val="sysDash"/>
              <a:round/>
              <a:headEnd/>
              <a:tailEnd/>
            </a:ln>
            <a:effectLst/>
            <a:extLst/>
          </p:spPr>
          <p:txBody>
            <a:bodyPr wrap="none" anchor="ctr"/>
            <a:lstStyle/>
            <a:p>
              <a:endParaRPr lang="ja-JP" altLang="en-US" sz="800">
                <a:latin typeface="メイリオ"/>
                <a:ea typeface="メイリオ"/>
                <a:cs typeface="メイリオ"/>
              </a:endParaRPr>
            </a:p>
          </p:txBody>
        </p:sp>
        <p:sp>
          <p:nvSpPr>
            <p:cNvPr id="103" name="AutoShape 6"/>
            <p:cNvSpPr>
              <a:spLocks noChangeArrowheads="1"/>
            </p:cNvSpPr>
            <p:nvPr/>
          </p:nvSpPr>
          <p:spPr bwMode="auto">
            <a:xfrm>
              <a:off x="3477048"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04" name="Text Box 7"/>
            <p:cNvSpPr txBox="1">
              <a:spLocks noChangeArrowheads="1"/>
            </p:cNvSpPr>
            <p:nvPr/>
          </p:nvSpPr>
          <p:spPr bwMode="auto">
            <a:xfrm>
              <a:off x="3477049" y="4548030"/>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105" name="Text Box 8"/>
            <p:cNvSpPr txBox="1">
              <a:spLocks noChangeArrowheads="1"/>
            </p:cNvSpPr>
            <p:nvPr/>
          </p:nvSpPr>
          <p:spPr bwMode="auto">
            <a:xfrm>
              <a:off x="3477048" y="4233964"/>
              <a:ext cx="220579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6" name="Text Box 19"/>
            <p:cNvSpPr txBox="1">
              <a:spLocks noChangeArrowheads="1"/>
            </p:cNvSpPr>
            <p:nvPr/>
          </p:nvSpPr>
          <p:spPr bwMode="auto">
            <a:xfrm>
              <a:off x="4238633" y="385804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dirty="0" smtClean="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107" name="Text Box 26"/>
            <p:cNvSpPr txBox="1">
              <a:spLocks noChangeArrowheads="1"/>
            </p:cNvSpPr>
            <p:nvPr/>
          </p:nvSpPr>
          <p:spPr bwMode="auto">
            <a:xfrm>
              <a:off x="3149600" y="5501800"/>
              <a:ext cx="2876100"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111" name="Text Box 7"/>
            <p:cNvSpPr txBox="1">
              <a:spLocks noChangeArrowheads="1"/>
            </p:cNvSpPr>
            <p:nvPr/>
          </p:nvSpPr>
          <p:spPr bwMode="auto">
            <a:xfrm>
              <a:off x="3474783" y="4980544"/>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endParaRPr lang="ja-JP" altLang="en-US" sz="1200" dirty="0">
                <a:solidFill>
                  <a:schemeClr val="bg1"/>
                </a:solidFill>
                <a:latin typeface="メイリオ"/>
                <a:ea typeface="メイリオ"/>
                <a:cs typeface="メイリオ"/>
              </a:endParaRPr>
            </a:p>
          </p:txBody>
        </p:sp>
        <p:sp>
          <p:nvSpPr>
            <p:cNvPr id="112" name="Text Box 29"/>
            <p:cNvSpPr txBox="1">
              <a:spLocks noChangeArrowheads="1"/>
            </p:cNvSpPr>
            <p:nvPr/>
          </p:nvSpPr>
          <p:spPr bwMode="auto">
            <a:xfrm>
              <a:off x="3335083" y="600710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smtClean="0">
                  <a:solidFill>
                    <a:srgbClr val="800000"/>
                  </a:solidFill>
                  <a:latin typeface="メイリオ"/>
                  <a:ea typeface="メイリオ"/>
                  <a:cs typeface="メイリオ"/>
                </a:rPr>
                <a:t>容量の</a:t>
              </a:r>
              <a:r>
                <a:rPr lang="ja-JP" altLang="en-US" sz="2000" dirty="0">
                  <a:solidFill>
                    <a:srgbClr val="800000"/>
                  </a:solidFill>
                  <a:latin typeface="メイリオ"/>
                  <a:ea typeface="メイリオ"/>
                  <a:cs typeface="メイリオ"/>
                </a:rPr>
                <a:t>仮想化</a:t>
              </a:r>
            </a:p>
          </p:txBody>
        </p:sp>
        <p:sp>
          <p:nvSpPr>
            <p:cNvPr id="113" name="Text Box 7"/>
            <p:cNvSpPr txBox="1">
              <a:spLocks noChangeArrowheads="1"/>
            </p:cNvSpPr>
            <p:nvPr/>
          </p:nvSpPr>
          <p:spPr bwMode="auto">
            <a:xfrm>
              <a:off x="3469103" y="4980544"/>
              <a:ext cx="2205794"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1200" dirty="0" smtClean="0">
                  <a:solidFill>
                    <a:schemeClr val="bg1"/>
                  </a:solidFill>
                  <a:latin typeface="メイリオ"/>
                  <a:ea typeface="メイリオ"/>
                  <a:cs typeface="メイリオ"/>
                </a:rPr>
                <a:t>未使用領域</a:t>
              </a:r>
              <a:endParaRPr lang="en-US" altLang="ja-JP" sz="1200" dirty="0" smtClean="0">
                <a:solidFill>
                  <a:schemeClr val="bg1"/>
                </a:solidFill>
                <a:latin typeface="メイリオ"/>
                <a:ea typeface="メイリオ"/>
                <a:cs typeface="メイリオ"/>
              </a:endParaRPr>
            </a:p>
            <a:p>
              <a:pPr algn="ctr"/>
              <a:r>
                <a:rPr lang="en-US" altLang="ja-JP" sz="1200" dirty="0">
                  <a:solidFill>
                    <a:schemeClr val="bg1"/>
                  </a:solidFill>
                  <a:latin typeface="メイリオ"/>
                  <a:ea typeface="メイリオ"/>
                  <a:cs typeface="メイリオ"/>
                </a:rPr>
                <a:t>0</a:t>
              </a:r>
              <a:r>
                <a:rPr lang="en-US" altLang="ja-JP" sz="1200" dirty="0" smtClean="0">
                  <a:solidFill>
                    <a:schemeClr val="bg1"/>
                  </a:solidFill>
                  <a:latin typeface="メイリオ"/>
                  <a:ea typeface="メイリオ"/>
                  <a:cs typeface="メイリオ"/>
                </a:rPr>
                <a:t>TB</a:t>
              </a:r>
              <a:endParaRPr lang="ja-JP" altLang="en-US" sz="1200" dirty="0">
                <a:solidFill>
                  <a:schemeClr val="bg1"/>
                </a:solidFill>
                <a:latin typeface="メイリオ"/>
                <a:ea typeface="メイリオ"/>
                <a:cs typeface="メイリオ"/>
              </a:endParaRPr>
            </a:p>
          </p:txBody>
        </p:sp>
        <p:sp>
          <p:nvSpPr>
            <p:cNvPr id="114" name="四角形吹き出し 113"/>
            <p:cNvSpPr/>
            <p:nvPr/>
          </p:nvSpPr>
          <p:spPr>
            <a:xfrm>
              <a:off x="3149600" y="4889500"/>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必要な時に</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追加</a:t>
              </a:r>
              <a:endParaRPr kumimoji="1" lang="ja-JP" altLang="en-US" sz="1000" dirty="0">
                <a:solidFill>
                  <a:srgbClr val="FFFFFF"/>
                </a:solidFill>
                <a:latin typeface="メイリオ"/>
                <a:ea typeface="メイリオ"/>
                <a:cs typeface="メイリオ"/>
              </a:endParaRPr>
            </a:p>
          </p:txBody>
        </p:sp>
        <p:sp>
          <p:nvSpPr>
            <p:cNvPr id="115" name="AutoShape 5"/>
            <p:cNvSpPr>
              <a:spLocks noChangeArrowheads="1"/>
            </p:cNvSpPr>
            <p:nvPr/>
          </p:nvSpPr>
          <p:spPr bwMode="auto">
            <a:xfrm>
              <a:off x="3469103"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6" name="AutoShape 6"/>
            <p:cNvSpPr>
              <a:spLocks noChangeArrowheads="1"/>
            </p:cNvSpPr>
            <p:nvPr/>
          </p:nvSpPr>
          <p:spPr bwMode="auto">
            <a:xfrm>
              <a:off x="3469103"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17" name="Text Box 7"/>
            <p:cNvSpPr txBox="1">
              <a:spLocks noChangeArrowheads="1"/>
            </p:cNvSpPr>
            <p:nvPr/>
          </p:nvSpPr>
          <p:spPr bwMode="auto">
            <a:xfrm>
              <a:off x="3469103" y="21547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118" name="Text Box 8"/>
            <p:cNvSpPr txBox="1">
              <a:spLocks noChangeArrowheads="1"/>
            </p:cNvSpPr>
            <p:nvPr/>
          </p:nvSpPr>
          <p:spPr bwMode="auto">
            <a:xfrm>
              <a:off x="3475453"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19" name="AutoShape 9"/>
            <p:cNvSpPr>
              <a:spLocks noChangeArrowheads="1"/>
            </p:cNvSpPr>
            <p:nvPr/>
          </p:nvSpPr>
          <p:spPr bwMode="auto">
            <a:xfrm>
              <a:off x="4230688"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0" name="AutoShape 10"/>
            <p:cNvSpPr>
              <a:spLocks noChangeArrowheads="1"/>
            </p:cNvSpPr>
            <p:nvPr/>
          </p:nvSpPr>
          <p:spPr bwMode="auto">
            <a:xfrm>
              <a:off x="4230688"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1" name="Text Box 11"/>
            <p:cNvSpPr txBox="1">
              <a:spLocks noChangeArrowheads="1"/>
            </p:cNvSpPr>
            <p:nvPr/>
          </p:nvSpPr>
          <p:spPr bwMode="auto">
            <a:xfrm>
              <a:off x="4236288" y="2154752"/>
              <a:ext cx="658551"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22" name="Text Box 12"/>
            <p:cNvSpPr txBox="1">
              <a:spLocks noChangeArrowheads="1"/>
            </p:cNvSpPr>
            <p:nvPr/>
          </p:nvSpPr>
          <p:spPr bwMode="auto">
            <a:xfrm>
              <a:off x="4237038"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23" name="AutoShape 13"/>
            <p:cNvSpPr>
              <a:spLocks noChangeArrowheads="1"/>
            </p:cNvSpPr>
            <p:nvPr/>
          </p:nvSpPr>
          <p:spPr bwMode="auto">
            <a:xfrm>
              <a:off x="4984489"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4" name="AutoShape 14"/>
            <p:cNvSpPr>
              <a:spLocks noChangeArrowheads="1"/>
            </p:cNvSpPr>
            <p:nvPr/>
          </p:nvSpPr>
          <p:spPr bwMode="auto">
            <a:xfrm>
              <a:off x="4984489"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5" name="Text Box 15"/>
            <p:cNvSpPr txBox="1">
              <a:spLocks noChangeArrowheads="1"/>
            </p:cNvSpPr>
            <p:nvPr/>
          </p:nvSpPr>
          <p:spPr bwMode="auto">
            <a:xfrm>
              <a:off x="4984488" y="2154752"/>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26" name="Text Box 16"/>
            <p:cNvSpPr txBox="1">
              <a:spLocks noChangeArrowheads="1"/>
            </p:cNvSpPr>
            <p:nvPr/>
          </p:nvSpPr>
          <p:spPr bwMode="auto">
            <a:xfrm>
              <a:off x="4990839"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27" name="Text Box 15"/>
            <p:cNvSpPr txBox="1">
              <a:spLocks noChangeArrowheads="1"/>
            </p:cNvSpPr>
            <p:nvPr/>
          </p:nvSpPr>
          <p:spPr bwMode="auto">
            <a:xfrm>
              <a:off x="3471368"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128" name="Text Box 15"/>
            <p:cNvSpPr txBox="1">
              <a:spLocks noChangeArrowheads="1"/>
            </p:cNvSpPr>
            <p:nvPr/>
          </p:nvSpPr>
          <p:spPr bwMode="auto">
            <a:xfrm>
              <a:off x="4232953" y="2810390"/>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129" name="Text Box 15"/>
            <p:cNvSpPr txBox="1">
              <a:spLocks noChangeArrowheads="1"/>
            </p:cNvSpPr>
            <p:nvPr/>
          </p:nvSpPr>
          <p:spPr bwMode="auto">
            <a:xfrm>
              <a:off x="4998784"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85" name="上矢印 184"/>
            <p:cNvSpPr/>
            <p:nvPr/>
          </p:nvSpPr>
          <p:spPr>
            <a:xfrm>
              <a:off x="4194175"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 name="図形グループ 3"/>
          <p:cNvGrpSpPr/>
          <p:nvPr/>
        </p:nvGrpSpPr>
        <p:grpSpPr>
          <a:xfrm>
            <a:off x="5951826" y="960337"/>
            <a:ext cx="3012561" cy="5444670"/>
            <a:chOff x="5951826" y="960337"/>
            <a:chExt cx="3012561" cy="5444670"/>
          </a:xfrm>
        </p:grpSpPr>
        <p:sp>
          <p:nvSpPr>
            <p:cNvPr id="136" name="AutoShape 3"/>
            <p:cNvSpPr>
              <a:spLocks noChangeArrowheads="1"/>
            </p:cNvSpPr>
            <p:nvPr/>
          </p:nvSpPr>
          <p:spPr bwMode="auto">
            <a:xfrm>
              <a:off x="6224333" y="3790890"/>
              <a:ext cx="2473834" cy="2049463"/>
            </a:xfrm>
            <a:prstGeom prst="roundRect">
              <a:avLst>
                <a:gd name="adj" fmla="val 0"/>
              </a:avLst>
            </a:prstGeom>
            <a:solidFill>
              <a:srgbClr val="E6D6AF"/>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5" name="AutoShape 13"/>
            <p:cNvSpPr>
              <a:spLocks noChangeArrowheads="1"/>
            </p:cNvSpPr>
            <p:nvPr/>
          </p:nvSpPr>
          <p:spPr bwMode="auto">
            <a:xfrm>
              <a:off x="6393152" y="4134383"/>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82" name="Rectangle 34"/>
            <p:cNvSpPr>
              <a:spLocks noChangeArrowheads="1"/>
            </p:cNvSpPr>
            <p:nvPr/>
          </p:nvSpPr>
          <p:spPr bwMode="auto">
            <a:xfrm>
              <a:off x="6890790" y="4594445"/>
              <a:ext cx="1154660" cy="663098"/>
            </a:xfrm>
            <a:prstGeom prst="rect">
              <a:avLst/>
            </a:prstGeom>
            <a:solidFill>
              <a:schemeClr val="accent6">
                <a:lumMod val="60000"/>
                <a:lumOff val="40000"/>
              </a:schemeClr>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30" name="AutoShape 3"/>
            <p:cNvSpPr>
              <a:spLocks noChangeArrowheads="1"/>
            </p:cNvSpPr>
            <p:nvPr/>
          </p:nvSpPr>
          <p:spPr bwMode="auto">
            <a:xfrm>
              <a:off x="6224333" y="1483697"/>
              <a:ext cx="2473834" cy="2086490"/>
            </a:xfrm>
            <a:prstGeom prst="roundRect">
              <a:avLst>
                <a:gd name="adj" fmla="val 0"/>
              </a:avLst>
            </a:prstGeom>
            <a:solidFill>
              <a:schemeClr val="accent4">
                <a:lumMod val="40000"/>
                <a:lumOff val="6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4" name="AutoShape 13"/>
            <p:cNvSpPr>
              <a:spLocks noChangeArrowheads="1"/>
            </p:cNvSpPr>
            <p:nvPr/>
          </p:nvSpPr>
          <p:spPr bwMode="auto">
            <a:xfrm>
              <a:off x="6393152" y="1864875"/>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34" name="Text Box 26"/>
            <p:cNvSpPr txBox="1">
              <a:spLocks noChangeArrowheads="1"/>
            </p:cNvSpPr>
            <p:nvPr/>
          </p:nvSpPr>
          <p:spPr bwMode="auto">
            <a:xfrm>
              <a:off x="6224333" y="3229430"/>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135" name="Rectangle 28"/>
            <p:cNvSpPr>
              <a:spLocks noChangeArrowheads="1"/>
            </p:cNvSpPr>
            <p:nvPr/>
          </p:nvSpPr>
          <p:spPr bwMode="auto">
            <a:xfrm>
              <a:off x="6224333" y="960337"/>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重複排除</a:t>
              </a:r>
              <a:endParaRPr lang="ja-JP" altLang="en-US" sz="2000" dirty="0">
                <a:solidFill>
                  <a:schemeClr val="tx1">
                    <a:lumMod val="50000"/>
                    <a:lumOff val="50000"/>
                  </a:schemeClr>
                </a:solidFill>
                <a:latin typeface="メイリオ"/>
                <a:ea typeface="メイリオ"/>
                <a:cs typeface="メイリオ"/>
              </a:endParaRPr>
            </a:p>
          </p:txBody>
        </p:sp>
        <p:sp>
          <p:nvSpPr>
            <p:cNvPr id="142" name="Text Box 26"/>
            <p:cNvSpPr txBox="1">
              <a:spLocks noChangeArrowheads="1"/>
            </p:cNvSpPr>
            <p:nvPr/>
          </p:nvSpPr>
          <p:spPr bwMode="auto">
            <a:xfrm>
              <a:off x="5951826" y="5499597"/>
              <a:ext cx="301256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144" name="Text Box 29"/>
            <p:cNvSpPr txBox="1">
              <a:spLocks noChangeArrowheads="1"/>
            </p:cNvSpPr>
            <p:nvPr/>
          </p:nvSpPr>
          <p:spPr bwMode="auto">
            <a:xfrm>
              <a:off x="6224333" y="6004897"/>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smtClean="0">
                  <a:solidFill>
                    <a:srgbClr val="800000"/>
                  </a:solidFill>
                  <a:latin typeface="メイリオ"/>
                  <a:ea typeface="メイリオ"/>
                  <a:cs typeface="メイリオ"/>
                </a:rPr>
                <a:t>データ容量の削減</a:t>
              </a:r>
              <a:endParaRPr lang="ja-JP" altLang="en-US" sz="2000" dirty="0">
                <a:solidFill>
                  <a:srgbClr val="800000"/>
                </a:solidFill>
                <a:latin typeface="メイリオ"/>
                <a:ea typeface="メイリオ"/>
                <a:cs typeface="メイリオ"/>
              </a:endParaRPr>
            </a:p>
          </p:txBody>
        </p:sp>
        <p:sp>
          <p:nvSpPr>
            <p:cNvPr id="162" name="Rectangle 35"/>
            <p:cNvSpPr>
              <a:spLocks noChangeArrowheads="1"/>
            </p:cNvSpPr>
            <p:nvPr/>
          </p:nvSpPr>
          <p:spPr bwMode="auto">
            <a:xfrm>
              <a:off x="7558447" y="2355191"/>
              <a:ext cx="667657" cy="663098"/>
            </a:xfrm>
            <a:prstGeom prst="rect">
              <a:avLst/>
            </a:prstGeom>
            <a:solidFill>
              <a:srgbClr val="CCFF99"/>
            </a:solidFill>
            <a:ln w="19050" algn="ctr">
              <a:noFill/>
              <a:miter lim="800000"/>
              <a:headEnd/>
              <a:tailEnd/>
            </a:ln>
            <a:effectLst>
              <a:outerShdw dist="35921" dir="2700000" algn="ctr" rotWithShape="0">
                <a:schemeClr val="bg1">
                  <a:lumMod val="50000"/>
                </a:schemeClr>
              </a:outerShdw>
            </a:effectLst>
            <a:extLst/>
          </p:spPr>
          <p:txBody>
            <a:bodyPr wrap="none" anchor="ctr"/>
            <a:lstStyle/>
            <a:p>
              <a:endParaRPr lang="ja-JP" altLang="en-US" sz="800">
                <a:latin typeface="メイリオ"/>
                <a:ea typeface="メイリオ"/>
                <a:cs typeface="メイリオ"/>
              </a:endParaRPr>
            </a:p>
          </p:txBody>
        </p:sp>
        <p:sp>
          <p:nvSpPr>
            <p:cNvPr id="163" name="Rectangle 34"/>
            <p:cNvSpPr>
              <a:spLocks noChangeArrowheads="1"/>
            </p:cNvSpPr>
            <p:nvPr/>
          </p:nvSpPr>
          <p:spPr bwMode="auto">
            <a:xfrm>
              <a:off x="6751997" y="2350789"/>
              <a:ext cx="667657" cy="663098"/>
            </a:xfrm>
            <a:prstGeom prst="rect">
              <a:avLst/>
            </a:prstGeom>
            <a:solidFill>
              <a:srgbClr val="FFFF00"/>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64" name="Rectangle 13"/>
            <p:cNvSpPr>
              <a:spLocks noChangeArrowheads="1"/>
            </p:cNvSpPr>
            <p:nvPr/>
          </p:nvSpPr>
          <p:spPr bwMode="auto">
            <a:xfrm>
              <a:off x="7127554" y="2768399"/>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65" name="Rectangle 16"/>
            <p:cNvSpPr>
              <a:spLocks noChangeArrowheads="1"/>
            </p:cNvSpPr>
            <p:nvPr/>
          </p:nvSpPr>
          <p:spPr bwMode="auto">
            <a:xfrm>
              <a:off x="6828198" y="2553990"/>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66" name="Rectangle 17"/>
            <p:cNvSpPr>
              <a:spLocks noChangeArrowheads="1"/>
            </p:cNvSpPr>
            <p:nvPr/>
          </p:nvSpPr>
          <p:spPr bwMode="auto">
            <a:xfrm>
              <a:off x="7127554" y="2553990"/>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67" name="Rectangle 25"/>
            <p:cNvSpPr>
              <a:spLocks noChangeArrowheads="1"/>
            </p:cNvSpPr>
            <p:nvPr/>
          </p:nvSpPr>
          <p:spPr bwMode="auto">
            <a:xfrm>
              <a:off x="6828198" y="2768399"/>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68" name="Rectangle 26"/>
            <p:cNvSpPr>
              <a:spLocks noChangeArrowheads="1"/>
            </p:cNvSpPr>
            <p:nvPr/>
          </p:nvSpPr>
          <p:spPr bwMode="auto">
            <a:xfrm>
              <a:off x="7634648" y="2768399"/>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69" name="Rectangle 30"/>
            <p:cNvSpPr>
              <a:spLocks noChangeArrowheads="1"/>
            </p:cNvSpPr>
            <p:nvPr/>
          </p:nvSpPr>
          <p:spPr bwMode="auto">
            <a:xfrm>
              <a:off x="7934004" y="2768399"/>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70" name="Rectangle 31"/>
            <p:cNvSpPr>
              <a:spLocks noChangeArrowheads="1"/>
            </p:cNvSpPr>
            <p:nvPr/>
          </p:nvSpPr>
          <p:spPr bwMode="auto">
            <a:xfrm>
              <a:off x="7634648" y="2548829"/>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1" name="Rectangle 32"/>
            <p:cNvSpPr>
              <a:spLocks noChangeArrowheads="1"/>
            </p:cNvSpPr>
            <p:nvPr/>
          </p:nvSpPr>
          <p:spPr bwMode="auto">
            <a:xfrm>
              <a:off x="7934004" y="254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2" name="Text Box 36"/>
            <p:cNvSpPr txBox="1">
              <a:spLocks noChangeArrowheads="1"/>
            </p:cNvSpPr>
            <p:nvPr/>
          </p:nvSpPr>
          <p:spPr bwMode="auto">
            <a:xfrm>
              <a:off x="7558447" y="2355191"/>
              <a:ext cx="658719" cy="338554"/>
            </a:xfrm>
            <a:prstGeom prst="rect">
              <a:avLst/>
            </a:prstGeom>
            <a:noFill/>
            <a:ln w="38100" algn="ctr">
              <a:no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bg1"/>
                  </a:solidFill>
                </a14:hiddenFill>
              </a:ext>
            </a:extLst>
          </p:spPr>
          <p:txBody>
            <a:bodyPr wrap="square">
              <a:spAutoFit/>
            </a:bodyPr>
            <a:lstStyle/>
            <a:p>
              <a:pPr algn="ctr"/>
              <a:r>
                <a:rPr lang="ja-JP" altLang="en-US" sz="800" dirty="0">
                  <a:solidFill>
                    <a:srgbClr val="3366FF"/>
                  </a:solidFill>
                  <a:latin typeface="メイリオ"/>
                  <a:ea typeface="メイリオ"/>
                  <a:cs typeface="メイリオ"/>
                </a:rPr>
                <a:t>ファイル２</a:t>
              </a:r>
            </a:p>
          </p:txBody>
        </p:sp>
        <p:sp>
          <p:nvSpPr>
            <p:cNvPr id="173" name="Text Box 37"/>
            <p:cNvSpPr txBox="1">
              <a:spLocks noChangeArrowheads="1"/>
            </p:cNvSpPr>
            <p:nvPr/>
          </p:nvSpPr>
          <p:spPr bwMode="auto">
            <a:xfrm>
              <a:off x="6751997" y="2350789"/>
              <a:ext cx="660307" cy="18466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600" dirty="0">
                  <a:solidFill>
                    <a:srgbClr val="3366FF"/>
                  </a:solidFill>
                  <a:latin typeface="メイリオ"/>
                  <a:ea typeface="メイリオ"/>
                  <a:cs typeface="メイリオ"/>
                </a:rPr>
                <a:t>ファイル１</a:t>
              </a:r>
            </a:p>
          </p:txBody>
        </p:sp>
        <p:sp>
          <p:nvSpPr>
            <p:cNvPr id="176" name="Rectangle 13"/>
            <p:cNvSpPr>
              <a:spLocks noChangeArrowheads="1"/>
            </p:cNvSpPr>
            <p:nvPr/>
          </p:nvSpPr>
          <p:spPr bwMode="auto">
            <a:xfrm>
              <a:off x="7059651" y="4980544"/>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77" name="Rectangle 16"/>
            <p:cNvSpPr>
              <a:spLocks noChangeArrowheads="1"/>
            </p:cNvSpPr>
            <p:nvPr/>
          </p:nvSpPr>
          <p:spPr bwMode="auto">
            <a:xfrm>
              <a:off x="7059651" y="4725891"/>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8" name="Rectangle 17"/>
            <p:cNvSpPr>
              <a:spLocks noChangeArrowheads="1"/>
            </p:cNvSpPr>
            <p:nvPr/>
          </p:nvSpPr>
          <p:spPr bwMode="auto">
            <a:xfrm>
              <a:off x="7359007" y="472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9" name="Rectangle 25"/>
            <p:cNvSpPr>
              <a:spLocks noChangeArrowheads="1"/>
            </p:cNvSpPr>
            <p:nvPr/>
          </p:nvSpPr>
          <p:spPr bwMode="auto">
            <a:xfrm>
              <a:off x="7643757" y="4725891"/>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80" name="Rectangle 26"/>
            <p:cNvSpPr>
              <a:spLocks noChangeArrowheads="1"/>
            </p:cNvSpPr>
            <p:nvPr/>
          </p:nvSpPr>
          <p:spPr bwMode="auto">
            <a:xfrm>
              <a:off x="7359007" y="4980544"/>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81" name="Rectangle 30"/>
            <p:cNvSpPr>
              <a:spLocks noChangeArrowheads="1"/>
            </p:cNvSpPr>
            <p:nvPr/>
          </p:nvSpPr>
          <p:spPr bwMode="auto">
            <a:xfrm>
              <a:off x="7643757" y="4980544"/>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83" name="四角形吹き出し 182"/>
            <p:cNvSpPr/>
            <p:nvPr/>
          </p:nvSpPr>
          <p:spPr>
            <a:xfrm>
              <a:off x="5951827" y="4889243"/>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重複</a:t>
              </a:r>
              <a:r>
                <a:rPr kumimoji="1" lang="ja-JP" altLang="en-US" sz="1000" smtClean="0">
                  <a:solidFill>
                    <a:srgbClr val="FFFFFF"/>
                  </a:solidFill>
                  <a:latin typeface="メイリオ"/>
                  <a:ea typeface="メイリオ"/>
                  <a:cs typeface="メイリオ"/>
                </a:rPr>
                <a:t>データを排除</a:t>
              </a:r>
              <a:endParaRPr kumimoji="1" lang="ja-JP" altLang="en-US" sz="1000" dirty="0">
                <a:solidFill>
                  <a:srgbClr val="FFFFFF"/>
                </a:solidFill>
                <a:latin typeface="メイリオ"/>
                <a:ea typeface="メイリオ"/>
                <a:cs typeface="メイリオ"/>
              </a:endParaRPr>
            </a:p>
          </p:txBody>
        </p:sp>
        <p:sp>
          <p:nvSpPr>
            <p:cNvPr id="186" name="上矢印 185"/>
            <p:cNvSpPr/>
            <p:nvPr/>
          </p:nvSpPr>
          <p:spPr>
            <a:xfrm>
              <a:off x="7059651"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129817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en-US" altLang="ja-JP" sz="2800" dirty="0" smtClean="0">
                <a:ea typeface="ＭＳ Ｐゴシック" pitchFamily="50" charset="-128"/>
              </a:rPr>
              <a:t>SDN</a:t>
            </a:r>
            <a:r>
              <a:rPr lang="ja-JP" altLang="en-US" sz="2800" dirty="0" smtClean="0">
                <a:ea typeface="ＭＳ Ｐゴシック" pitchFamily="50" charset="-128"/>
              </a:rPr>
              <a:t>（</a:t>
            </a:r>
            <a:r>
              <a:rPr lang="en-US" altLang="ja-JP" sz="2800" dirty="0" smtClean="0">
                <a:ea typeface="ＭＳ Ｐゴシック" pitchFamily="50" charset="-128"/>
              </a:rPr>
              <a:t>Software Defined Networking</a:t>
            </a:r>
            <a:r>
              <a:rPr lang="ja-JP" altLang="en-US"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六角形 156"/>
          <p:cNvSpPr/>
          <p:nvPr/>
        </p:nvSpPr>
        <p:spPr bwMode="auto">
          <a:xfrm>
            <a:off x="3848100" y="57150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err="1" smtClean="0">
                <a:ln>
                  <a:noFill/>
                </a:ln>
                <a:solidFill>
                  <a:srgbClr val="FFFFFF"/>
                </a:solidFill>
                <a:effectLst/>
                <a:latin typeface="Arial" charset="0"/>
                <a:ea typeface="HG丸ｺﾞｼｯｸM-PRO" pitchFamily="50" charset="-128"/>
              </a:rPr>
              <a:t>QoS</a:t>
            </a: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・セキュリティ</a:t>
            </a:r>
          </a:p>
        </p:txBody>
      </p:sp>
      <p:sp>
        <p:nvSpPr>
          <p:cNvPr id="158" name="六角形 157"/>
          <p:cNvSpPr/>
          <p:nvPr/>
        </p:nvSpPr>
        <p:spPr bwMode="auto">
          <a:xfrm>
            <a:off x="3848100" y="60198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機　能</a:t>
            </a:r>
          </a:p>
        </p:txBody>
      </p:sp>
      <p:sp>
        <p:nvSpPr>
          <p:cNvPr id="159" name="六角形 158"/>
          <p:cNvSpPr/>
          <p:nvPr/>
        </p:nvSpPr>
        <p:spPr bwMode="auto">
          <a:xfrm>
            <a:off x="3848100" y="63246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制　御</a:t>
            </a:r>
          </a:p>
        </p:txBody>
      </p:sp>
      <p:sp>
        <p:nvSpPr>
          <p:cNvPr id="161" name="角丸四角形 160"/>
          <p:cNvSpPr/>
          <p:nvPr/>
        </p:nvSpPr>
        <p:spPr bwMode="auto">
          <a:xfrm>
            <a:off x="457200" y="57150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パケットの種類に応じて設定</a:t>
            </a:r>
          </a:p>
        </p:txBody>
      </p:sp>
      <p:sp>
        <p:nvSpPr>
          <p:cNvPr id="162" name="角丸四角形 161"/>
          <p:cNvSpPr/>
          <p:nvPr/>
        </p:nvSpPr>
        <p:spPr bwMode="auto">
          <a:xfrm>
            <a:off x="457200" y="60198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物理構成に依存</a:t>
            </a:r>
          </a:p>
        </p:txBody>
      </p:sp>
      <p:sp>
        <p:nvSpPr>
          <p:cNvPr id="163" name="角丸四角形 162"/>
          <p:cNvSpPr/>
          <p:nvPr/>
        </p:nvSpPr>
        <p:spPr bwMode="auto">
          <a:xfrm>
            <a:off x="457200" y="63246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機器ごとに個別・手動制御</a:t>
            </a:r>
          </a:p>
        </p:txBody>
      </p:sp>
      <p:grpSp>
        <p:nvGrpSpPr>
          <p:cNvPr id="227" name="図形グループ 226"/>
          <p:cNvGrpSpPr/>
          <p:nvPr/>
        </p:nvGrpSpPr>
        <p:grpSpPr>
          <a:xfrm>
            <a:off x="1339850" y="4229411"/>
            <a:ext cx="2197100" cy="1422400"/>
            <a:chOff x="1397000" y="2749550"/>
            <a:chExt cx="2197100" cy="1422400"/>
          </a:xfrm>
        </p:grpSpPr>
        <p:sp>
          <p:nvSpPr>
            <p:cNvPr id="226" name="円/楕円 225"/>
            <p:cNvSpPr/>
            <p:nvPr/>
          </p:nvSpPr>
          <p:spPr>
            <a:xfrm>
              <a:off x="1397000" y="274955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正方形/長方形 1"/>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正方形/長方形 117"/>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正方形/長方形 118"/>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 name="直線コネクタ 4"/>
            <p:cNvCxnSpPr>
              <a:stCxn id="109" idx="1"/>
              <a:endCxn id="2"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0" name="直線コネクタ 119"/>
            <p:cNvCxnSpPr>
              <a:stCxn id="114" idx="1"/>
              <a:endCxn id="2"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8" idx="1"/>
              <a:endCxn id="2"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09" idx="3"/>
              <a:endCxn id="115"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直線コネクタ 130"/>
            <p:cNvCxnSpPr>
              <a:stCxn id="118" idx="3"/>
              <a:endCxn id="119"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直線コネクタ 131"/>
            <p:cNvCxnSpPr>
              <a:stCxn id="114" idx="3"/>
              <a:endCxn id="116"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直線コネクタ 141"/>
            <p:cNvCxnSpPr>
              <a:stCxn id="115" idx="3"/>
              <a:endCxn id="117"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a:stCxn id="117" idx="1"/>
              <a:endCxn id="116"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9" name="直線コネクタ 168"/>
            <p:cNvCxnSpPr>
              <a:stCxn id="117" idx="1"/>
              <a:endCxn id="119"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97" name="図形グループ 196"/>
          <p:cNvGrpSpPr/>
          <p:nvPr/>
        </p:nvGrpSpPr>
        <p:grpSpPr>
          <a:xfrm>
            <a:off x="1339850" y="2728386"/>
            <a:ext cx="2197100" cy="1422400"/>
            <a:chOff x="1397000" y="2698750"/>
            <a:chExt cx="2197100" cy="1422400"/>
          </a:xfrm>
        </p:grpSpPr>
        <p:sp>
          <p:nvSpPr>
            <p:cNvPr id="198" name="円/楕円 197"/>
            <p:cNvSpPr/>
            <p:nvPr/>
          </p:nvSpPr>
          <p:spPr>
            <a:xfrm>
              <a:off x="1397000" y="26987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正方形/長方形 200"/>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正方形/長方形 206"/>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1" idx="1"/>
              <a:endCxn id="200"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0" name="直線コネクタ 209"/>
            <p:cNvCxnSpPr>
              <a:stCxn id="202" idx="1"/>
              <a:endCxn id="200"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1" name="直線コネクタ 210"/>
            <p:cNvCxnSpPr>
              <a:stCxn id="207" idx="1"/>
              <a:endCxn id="200"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2" name="直線コネクタ 211"/>
            <p:cNvCxnSpPr>
              <a:stCxn id="201" idx="3"/>
              <a:endCxn id="204"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3" name="直線コネクタ 212"/>
            <p:cNvCxnSpPr>
              <a:stCxn id="207" idx="3"/>
              <a:endCxn id="208"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4" name="直線コネクタ 213"/>
            <p:cNvCxnSpPr>
              <a:stCxn id="202" idx="3"/>
              <a:endCxn id="205"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5" name="直線コネクタ 214"/>
            <p:cNvCxnSpPr>
              <a:stCxn id="204" idx="3"/>
              <a:endCxn id="206"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6" name="直線コネクタ 215"/>
            <p:cNvCxnSpPr>
              <a:stCxn id="206" idx="1"/>
              <a:endCxn id="205"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7" name="直線コネクタ 216"/>
            <p:cNvCxnSpPr>
              <a:stCxn id="206" idx="1"/>
              <a:endCxn id="208"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1339850" y="1204386"/>
            <a:ext cx="2197100" cy="1422400"/>
            <a:chOff x="1397000" y="2749550"/>
            <a:chExt cx="2197100" cy="1422400"/>
          </a:xfrm>
        </p:grpSpPr>
        <p:sp>
          <p:nvSpPr>
            <p:cNvPr id="172" name="円/楕円 171"/>
            <p:cNvSpPr/>
            <p:nvPr/>
          </p:nvSpPr>
          <p:spPr>
            <a:xfrm>
              <a:off x="1397000" y="2749550"/>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正方形/長方形 172"/>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正方形/長方形 173"/>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正方形/長方形 177"/>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正方形/長方形 180"/>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4" name="直線コネクタ 183"/>
            <p:cNvCxnSpPr>
              <a:stCxn id="174" idx="1"/>
              <a:endCxn id="173"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5" name="直線コネクタ 184"/>
            <p:cNvCxnSpPr>
              <a:stCxn id="178" idx="1"/>
              <a:endCxn id="173"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6" name="直線コネクタ 185"/>
            <p:cNvCxnSpPr>
              <a:stCxn id="182" idx="1"/>
              <a:endCxn id="173"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7" name="直線コネクタ 186"/>
            <p:cNvCxnSpPr>
              <a:stCxn id="174" idx="3"/>
              <a:endCxn id="179"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8" name="直線コネクタ 187"/>
            <p:cNvCxnSpPr>
              <a:stCxn id="182" idx="3"/>
              <a:endCxn id="183"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9" name="直線コネクタ 188"/>
            <p:cNvCxnSpPr>
              <a:stCxn id="178" idx="3"/>
              <a:endCxn id="180"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0" name="直線コネクタ 189"/>
            <p:cNvCxnSpPr>
              <a:stCxn id="179" idx="3"/>
              <a:endCxn id="181"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1" name="直線コネクタ 190"/>
            <p:cNvCxnSpPr>
              <a:stCxn id="181" idx="1"/>
              <a:endCxn id="180"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2" name="直線コネクタ 191"/>
            <p:cNvCxnSpPr>
              <a:stCxn id="181" idx="1"/>
              <a:endCxn id="183"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61" name="ホームベース 60"/>
          <p:cNvSpPr/>
          <p:nvPr/>
        </p:nvSpPr>
        <p:spPr>
          <a:xfrm>
            <a:off x="4572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09" name="ホームベース 308"/>
          <p:cNvSpPr/>
          <p:nvPr/>
        </p:nvSpPr>
        <p:spPr>
          <a:xfrm>
            <a:off x="457200" y="3220511"/>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0" name="ホームベース 309"/>
          <p:cNvSpPr/>
          <p:nvPr/>
        </p:nvSpPr>
        <p:spPr>
          <a:xfrm>
            <a:off x="460375" y="4664386"/>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64" name="テキスト ボックス 63"/>
          <p:cNvSpPr txBox="1"/>
          <p:nvPr/>
        </p:nvSpPr>
        <p:spPr>
          <a:xfrm>
            <a:off x="1384300" y="820240"/>
            <a:ext cx="2059278" cy="369332"/>
          </a:xfrm>
          <a:prstGeom prst="rect">
            <a:avLst/>
          </a:prstGeom>
          <a:noFill/>
        </p:spPr>
        <p:txBody>
          <a:bodyPr wrap="none" rtlCol="0">
            <a:spAutoFit/>
          </a:bodyPr>
          <a:lstStyle/>
          <a:p>
            <a:pPr algn="ctr"/>
            <a:r>
              <a:rPr kumimoji="1" lang="ja-JP" altLang="en-US" dirty="0" smtClean="0">
                <a:solidFill>
                  <a:schemeClr val="tx1">
                    <a:lumMod val="50000"/>
                    <a:lumOff val="50000"/>
                  </a:schemeClr>
                </a:solidFill>
              </a:rPr>
              <a:t>従来のネットワーク</a:t>
            </a:r>
            <a:endParaRPr kumimoji="1" lang="ja-JP" altLang="en-US" dirty="0">
              <a:solidFill>
                <a:schemeClr val="tx1">
                  <a:lumMod val="50000"/>
                  <a:lumOff val="50000"/>
                </a:schemeClr>
              </a:solidFill>
            </a:endParaRPr>
          </a:p>
        </p:txBody>
      </p:sp>
      <p:grpSp>
        <p:nvGrpSpPr>
          <p:cNvPr id="3" name="図形グループ 2"/>
          <p:cNvGrpSpPr/>
          <p:nvPr/>
        </p:nvGrpSpPr>
        <p:grpSpPr>
          <a:xfrm>
            <a:off x="4666818" y="820240"/>
            <a:ext cx="4032681" cy="5732960"/>
            <a:chOff x="4666818" y="820240"/>
            <a:chExt cx="4032681" cy="5732960"/>
          </a:xfrm>
        </p:grpSpPr>
        <p:sp>
          <p:nvSpPr>
            <p:cNvPr id="165" name="角丸四角形 164"/>
            <p:cNvSpPr/>
            <p:nvPr/>
          </p:nvSpPr>
          <p:spPr bwMode="auto">
            <a:xfrm>
              <a:off x="5352808" y="57150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アプリケーションに応じて設定</a:t>
              </a:r>
            </a:p>
          </p:txBody>
        </p:sp>
        <p:sp>
          <p:nvSpPr>
            <p:cNvPr id="166" name="角丸四角形 165"/>
            <p:cNvSpPr/>
            <p:nvPr/>
          </p:nvSpPr>
          <p:spPr bwMode="auto">
            <a:xfrm>
              <a:off x="5352808" y="60198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物理構成に関係なく、論理構成設計可能</a:t>
              </a:r>
            </a:p>
          </p:txBody>
        </p:sp>
        <p:sp>
          <p:nvSpPr>
            <p:cNvPr id="167" name="角丸四角形 166"/>
            <p:cNvSpPr/>
            <p:nvPr/>
          </p:nvSpPr>
          <p:spPr bwMode="auto">
            <a:xfrm>
              <a:off x="5352808" y="63246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丸ｺﾞｼｯｸM-PRO"/>
                  <a:ea typeface="HG丸ｺﾞｼｯｸM-PRO"/>
                  <a:cs typeface="HG丸ｺﾞｼｯｸM-PRO"/>
                </a:rPr>
                <a:t>機器全体を集中制御・アプリケーション経由で制御可能</a:t>
              </a:r>
            </a:p>
          </p:txBody>
        </p:sp>
        <p:sp>
          <p:nvSpPr>
            <p:cNvPr id="219" name="円/楕円 218"/>
            <p:cNvSpPr/>
            <p:nvPr/>
          </p:nvSpPr>
          <p:spPr>
            <a:xfrm>
              <a:off x="5537200" y="251460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p:cNvSpPr/>
            <p:nvPr/>
          </p:nvSpPr>
          <p:spPr>
            <a:xfrm>
              <a:off x="55816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正方形/長方形 220"/>
            <p:cNvSpPr/>
            <p:nvPr/>
          </p:nvSpPr>
          <p:spPr>
            <a:xfrm>
              <a:off x="62039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正方形/長方形 221"/>
            <p:cNvSpPr/>
            <p:nvPr/>
          </p:nvSpPr>
          <p:spPr>
            <a:xfrm>
              <a:off x="61912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正方形/長方形 222"/>
            <p:cNvSpPr/>
            <p:nvPr/>
          </p:nvSpPr>
          <p:spPr>
            <a:xfrm>
              <a:off x="67754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正方形/長方形 227"/>
            <p:cNvSpPr/>
            <p:nvPr/>
          </p:nvSpPr>
          <p:spPr>
            <a:xfrm>
              <a:off x="67627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正方形/長方形 228"/>
            <p:cNvSpPr/>
            <p:nvPr/>
          </p:nvSpPr>
          <p:spPr>
            <a:xfrm>
              <a:off x="73850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正方形/長方形 229"/>
            <p:cNvSpPr/>
            <p:nvPr/>
          </p:nvSpPr>
          <p:spPr>
            <a:xfrm>
              <a:off x="61912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正方形/長方形 230"/>
            <p:cNvSpPr/>
            <p:nvPr/>
          </p:nvSpPr>
          <p:spPr>
            <a:xfrm>
              <a:off x="67627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2" name="直線コネクタ 231"/>
            <p:cNvCxnSpPr>
              <a:endCxn id="220" idx="3"/>
            </p:cNvCxnSpPr>
            <p:nvPr/>
          </p:nvCxnSpPr>
          <p:spPr>
            <a:xfrm flipH="1">
              <a:off x="58737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3" name="直線コネクタ 232"/>
            <p:cNvCxnSpPr>
              <a:stCxn id="222" idx="1"/>
              <a:endCxn id="220" idx="3"/>
            </p:cNvCxnSpPr>
            <p:nvPr/>
          </p:nvCxnSpPr>
          <p:spPr>
            <a:xfrm flipH="1" flipV="1">
              <a:off x="5873750" y="321310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4" name="直線コネクタ 233"/>
            <p:cNvCxnSpPr>
              <a:stCxn id="230" idx="1"/>
              <a:endCxn id="220" idx="3"/>
            </p:cNvCxnSpPr>
            <p:nvPr/>
          </p:nvCxnSpPr>
          <p:spPr>
            <a:xfrm flipH="1">
              <a:off x="5873750" y="321310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5" name="直線コネクタ 234"/>
            <p:cNvCxnSpPr/>
            <p:nvPr/>
          </p:nvCxnSpPr>
          <p:spPr>
            <a:xfrm>
              <a:off x="6483350" y="2755900"/>
              <a:ext cx="2921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6" name="直線コネクタ 235"/>
            <p:cNvCxnSpPr>
              <a:stCxn id="230" idx="3"/>
              <a:endCxn id="231" idx="1"/>
            </p:cNvCxnSpPr>
            <p:nvPr/>
          </p:nvCxnSpPr>
          <p:spPr>
            <a:xfrm>
              <a:off x="6483350" y="32131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7" name="直線コネクタ 236"/>
            <p:cNvCxnSpPr>
              <a:stCxn id="222" idx="3"/>
              <a:endCxn id="228" idx="1"/>
            </p:cNvCxnSpPr>
            <p:nvPr/>
          </p:nvCxnSpPr>
          <p:spPr>
            <a:xfrm>
              <a:off x="6483350" y="37084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8" name="直線コネクタ 237"/>
            <p:cNvCxnSpPr>
              <a:endCxn id="229" idx="1"/>
            </p:cNvCxnSpPr>
            <p:nvPr/>
          </p:nvCxnSpPr>
          <p:spPr>
            <a:xfrm>
              <a:off x="70548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9" name="直線コネクタ 238"/>
            <p:cNvCxnSpPr>
              <a:stCxn id="229" idx="1"/>
              <a:endCxn id="228" idx="3"/>
            </p:cNvCxnSpPr>
            <p:nvPr/>
          </p:nvCxnSpPr>
          <p:spPr>
            <a:xfrm flipH="1">
              <a:off x="7054850" y="321310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0" name="直線コネクタ 239"/>
            <p:cNvCxnSpPr>
              <a:stCxn id="229" idx="1"/>
              <a:endCxn id="231" idx="3"/>
            </p:cNvCxnSpPr>
            <p:nvPr/>
          </p:nvCxnSpPr>
          <p:spPr>
            <a:xfrm flipH="1">
              <a:off x="7054850" y="321310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42" name="円/楕円 241"/>
            <p:cNvSpPr/>
            <p:nvPr/>
          </p:nvSpPr>
          <p:spPr>
            <a:xfrm>
              <a:off x="5549900" y="18732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正方形/長方形 242"/>
            <p:cNvSpPr/>
            <p:nvPr/>
          </p:nvSpPr>
          <p:spPr>
            <a:xfrm>
              <a:off x="55943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正方形/長方形 243"/>
            <p:cNvSpPr/>
            <p:nvPr/>
          </p:nvSpPr>
          <p:spPr>
            <a:xfrm>
              <a:off x="62039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6" name="正方形/長方形 245"/>
            <p:cNvSpPr/>
            <p:nvPr/>
          </p:nvSpPr>
          <p:spPr>
            <a:xfrm>
              <a:off x="61912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7" name="正方形/長方形 246"/>
            <p:cNvSpPr/>
            <p:nvPr/>
          </p:nvSpPr>
          <p:spPr>
            <a:xfrm>
              <a:off x="67754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正方形/長方形 247"/>
            <p:cNvSpPr/>
            <p:nvPr/>
          </p:nvSpPr>
          <p:spPr>
            <a:xfrm>
              <a:off x="67627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正方形/長方形 248"/>
            <p:cNvSpPr/>
            <p:nvPr/>
          </p:nvSpPr>
          <p:spPr>
            <a:xfrm>
              <a:off x="73977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正方形/長方形 249"/>
            <p:cNvSpPr/>
            <p:nvPr/>
          </p:nvSpPr>
          <p:spPr>
            <a:xfrm>
              <a:off x="62039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正方形/長方形 253"/>
            <p:cNvSpPr/>
            <p:nvPr/>
          </p:nvSpPr>
          <p:spPr>
            <a:xfrm>
              <a:off x="67754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5" name="直線コネクタ 254"/>
            <p:cNvCxnSpPr>
              <a:stCxn id="244" idx="1"/>
              <a:endCxn id="243" idx="3"/>
            </p:cNvCxnSpPr>
            <p:nvPr/>
          </p:nvCxnSpPr>
          <p:spPr>
            <a:xfrm flipH="1">
              <a:off x="5886450" y="20764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6" name="直線コネクタ 255"/>
            <p:cNvCxnSpPr>
              <a:stCxn id="246" idx="1"/>
              <a:endCxn id="243" idx="3"/>
            </p:cNvCxnSpPr>
            <p:nvPr/>
          </p:nvCxnSpPr>
          <p:spPr>
            <a:xfrm flipH="1" flipV="1">
              <a:off x="5886450" y="2571750"/>
              <a:ext cx="3048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7" name="直線コネクタ 256"/>
            <p:cNvCxnSpPr>
              <a:stCxn id="250" idx="1"/>
              <a:endCxn id="243" idx="3"/>
            </p:cNvCxnSpPr>
            <p:nvPr/>
          </p:nvCxnSpPr>
          <p:spPr>
            <a:xfrm flipH="1">
              <a:off x="5886450" y="25717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8" name="直線コネクタ 257"/>
            <p:cNvCxnSpPr>
              <a:stCxn id="244" idx="3"/>
              <a:endCxn id="247" idx="1"/>
            </p:cNvCxnSpPr>
            <p:nvPr/>
          </p:nvCxnSpPr>
          <p:spPr>
            <a:xfrm>
              <a:off x="6496050" y="20764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9" name="直線コネクタ 258"/>
            <p:cNvCxnSpPr>
              <a:stCxn id="250" idx="3"/>
              <a:endCxn id="254" idx="1"/>
            </p:cNvCxnSpPr>
            <p:nvPr/>
          </p:nvCxnSpPr>
          <p:spPr>
            <a:xfrm>
              <a:off x="6496050" y="2571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0" name="直線コネクタ 259"/>
            <p:cNvCxnSpPr/>
            <p:nvPr/>
          </p:nvCxnSpPr>
          <p:spPr>
            <a:xfrm>
              <a:off x="6483350" y="2937936"/>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1" name="直線コネクタ 260"/>
            <p:cNvCxnSpPr>
              <a:stCxn id="247" idx="3"/>
              <a:endCxn id="249" idx="1"/>
            </p:cNvCxnSpPr>
            <p:nvPr/>
          </p:nvCxnSpPr>
          <p:spPr>
            <a:xfrm>
              <a:off x="7067550" y="20764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2" name="直線コネクタ 261"/>
            <p:cNvCxnSpPr>
              <a:stCxn id="249" idx="1"/>
              <a:endCxn id="248" idx="3"/>
            </p:cNvCxnSpPr>
            <p:nvPr/>
          </p:nvCxnSpPr>
          <p:spPr>
            <a:xfrm flipH="1">
              <a:off x="7054850" y="2571750"/>
              <a:ext cx="3429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3" name="直線コネクタ 262"/>
            <p:cNvCxnSpPr>
              <a:stCxn id="249" idx="1"/>
              <a:endCxn id="254" idx="3"/>
            </p:cNvCxnSpPr>
            <p:nvPr/>
          </p:nvCxnSpPr>
          <p:spPr>
            <a:xfrm flipH="1">
              <a:off x="7067550" y="25717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65" name="円/楕円 264"/>
            <p:cNvSpPr/>
            <p:nvPr/>
          </p:nvSpPr>
          <p:spPr>
            <a:xfrm>
              <a:off x="5549900" y="1204386"/>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正方形/長方形 265"/>
            <p:cNvSpPr/>
            <p:nvPr/>
          </p:nvSpPr>
          <p:spPr>
            <a:xfrm>
              <a:off x="55943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正方形/長方形 266"/>
            <p:cNvSpPr/>
            <p:nvPr/>
          </p:nvSpPr>
          <p:spPr>
            <a:xfrm>
              <a:off x="62039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正方形/長方形 267"/>
            <p:cNvSpPr/>
            <p:nvPr/>
          </p:nvSpPr>
          <p:spPr>
            <a:xfrm>
              <a:off x="62039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正方形/長方形 268"/>
            <p:cNvSpPr/>
            <p:nvPr/>
          </p:nvSpPr>
          <p:spPr>
            <a:xfrm>
              <a:off x="67754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0" name="正方形/長方形 269"/>
            <p:cNvSpPr/>
            <p:nvPr/>
          </p:nvSpPr>
          <p:spPr>
            <a:xfrm>
              <a:off x="67754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正方形/長方形 270"/>
            <p:cNvSpPr/>
            <p:nvPr/>
          </p:nvSpPr>
          <p:spPr>
            <a:xfrm>
              <a:off x="73977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正方形/長方形 271"/>
            <p:cNvSpPr/>
            <p:nvPr/>
          </p:nvSpPr>
          <p:spPr>
            <a:xfrm>
              <a:off x="62039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正方形/長方形 272"/>
            <p:cNvSpPr/>
            <p:nvPr/>
          </p:nvSpPr>
          <p:spPr>
            <a:xfrm>
              <a:off x="67754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4" name="直線コネクタ 273"/>
            <p:cNvCxnSpPr>
              <a:stCxn id="267" idx="1"/>
              <a:endCxn id="266" idx="3"/>
            </p:cNvCxnSpPr>
            <p:nvPr/>
          </p:nvCxnSpPr>
          <p:spPr>
            <a:xfrm flipH="1">
              <a:off x="5886450" y="14202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5" name="直線コネクタ 274"/>
            <p:cNvCxnSpPr>
              <a:stCxn id="268" idx="1"/>
              <a:endCxn id="266" idx="3"/>
            </p:cNvCxnSpPr>
            <p:nvPr/>
          </p:nvCxnSpPr>
          <p:spPr>
            <a:xfrm flipH="1" flipV="1">
              <a:off x="5886450" y="19155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6" name="直線コネクタ 275"/>
            <p:cNvCxnSpPr>
              <a:stCxn id="272" idx="1"/>
              <a:endCxn id="266" idx="3"/>
            </p:cNvCxnSpPr>
            <p:nvPr/>
          </p:nvCxnSpPr>
          <p:spPr>
            <a:xfrm flipH="1">
              <a:off x="5886450" y="1915588"/>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7" name="直線コネクタ 276"/>
            <p:cNvCxnSpPr>
              <a:stCxn id="267" idx="3"/>
              <a:endCxn id="269" idx="1"/>
            </p:cNvCxnSpPr>
            <p:nvPr/>
          </p:nvCxnSpPr>
          <p:spPr>
            <a:xfrm>
              <a:off x="6496050" y="14202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8" name="直線コネクタ 277"/>
            <p:cNvCxnSpPr>
              <a:stCxn id="272" idx="3"/>
              <a:endCxn id="273" idx="1"/>
            </p:cNvCxnSpPr>
            <p:nvPr/>
          </p:nvCxnSpPr>
          <p:spPr>
            <a:xfrm>
              <a:off x="6496050" y="19155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9" name="直線コネクタ 278"/>
            <p:cNvCxnSpPr>
              <a:stCxn id="268" idx="3"/>
              <a:endCxn id="270" idx="1"/>
            </p:cNvCxnSpPr>
            <p:nvPr/>
          </p:nvCxnSpPr>
          <p:spPr>
            <a:xfrm>
              <a:off x="6496050" y="24108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0" name="直線コネクタ 279"/>
            <p:cNvCxnSpPr>
              <a:stCxn id="269" idx="3"/>
              <a:endCxn id="271" idx="1"/>
            </p:cNvCxnSpPr>
            <p:nvPr/>
          </p:nvCxnSpPr>
          <p:spPr>
            <a:xfrm>
              <a:off x="7067550" y="14202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1" name="直線コネクタ 280"/>
            <p:cNvCxnSpPr>
              <a:stCxn id="271" idx="1"/>
              <a:endCxn id="270" idx="3"/>
            </p:cNvCxnSpPr>
            <p:nvPr/>
          </p:nvCxnSpPr>
          <p:spPr>
            <a:xfrm flipH="1">
              <a:off x="7067550" y="19155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2" name="直線コネクタ 281"/>
            <p:cNvCxnSpPr>
              <a:stCxn id="271" idx="1"/>
              <a:endCxn id="273" idx="3"/>
            </p:cNvCxnSpPr>
            <p:nvPr/>
          </p:nvCxnSpPr>
          <p:spPr>
            <a:xfrm flipH="1">
              <a:off x="7067550" y="1915588"/>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283" name="図形グループ 282"/>
            <p:cNvGrpSpPr/>
            <p:nvPr/>
          </p:nvGrpSpPr>
          <p:grpSpPr>
            <a:xfrm>
              <a:off x="5549900" y="4216711"/>
              <a:ext cx="2197100" cy="1422400"/>
              <a:chOff x="1397000" y="2749550"/>
              <a:chExt cx="2197100" cy="1422400"/>
            </a:xfrm>
          </p:grpSpPr>
          <p:sp>
            <p:nvSpPr>
              <p:cNvPr id="284" name="円/楕円 283"/>
              <p:cNvSpPr/>
              <p:nvPr/>
            </p:nvSpPr>
            <p:spPr>
              <a:xfrm>
                <a:off x="1397000" y="2749550"/>
                <a:ext cx="2197100" cy="1422400"/>
              </a:xfrm>
              <a:prstGeom prst="ellipse">
                <a:avLst/>
              </a:prstGeom>
              <a:solidFill>
                <a:srgbClr val="FF66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5" name="正方形/長方形 284"/>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正方形/長方形 287"/>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9" name="正方形/長方形 288"/>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正方形/長方形 289"/>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1" name="正方形/長方形 290"/>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正方形/長方形 291"/>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3" name="直線コネクタ 292"/>
              <p:cNvCxnSpPr>
                <a:stCxn id="286" idx="1"/>
                <a:endCxn id="285"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4" name="直線コネクタ 293"/>
              <p:cNvCxnSpPr>
                <a:stCxn id="287" idx="1"/>
                <a:endCxn id="285"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5" name="直線コネクタ 294"/>
              <p:cNvCxnSpPr>
                <a:stCxn id="291" idx="1"/>
                <a:endCxn id="285"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6" name="直線コネクタ 295"/>
              <p:cNvCxnSpPr>
                <a:stCxn id="286" idx="3"/>
                <a:endCxn id="288"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7" name="直線コネクタ 296"/>
              <p:cNvCxnSpPr>
                <a:stCxn id="291" idx="3"/>
                <a:endCxn id="292"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8" name="直線コネクタ 297"/>
              <p:cNvCxnSpPr>
                <a:stCxn id="287" idx="3"/>
                <a:endCxn id="289"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9" name="直線コネクタ 298"/>
              <p:cNvCxnSpPr>
                <a:stCxn id="288" idx="3"/>
                <a:endCxn id="290"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0" name="直線コネクタ 299"/>
              <p:cNvCxnSpPr>
                <a:stCxn id="290" idx="1"/>
                <a:endCxn id="289"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1" name="直線コネクタ 300"/>
              <p:cNvCxnSpPr>
                <a:stCxn id="290" idx="1"/>
                <a:endCxn id="292"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302" name="図形グループ 301"/>
            <p:cNvGrpSpPr/>
            <p:nvPr/>
          </p:nvGrpSpPr>
          <p:grpSpPr>
            <a:xfrm>
              <a:off x="4857991" y="4229411"/>
              <a:ext cx="494818" cy="531668"/>
              <a:chOff x="2667295" y="1059799"/>
              <a:chExt cx="681672" cy="722281"/>
            </a:xfrm>
          </p:grpSpPr>
          <p:sp>
            <p:nvSpPr>
              <p:cNvPr id="303" name="角丸四角形 30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04" name="図 30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48" name="上矢印 47"/>
            <p:cNvSpPr/>
            <p:nvPr/>
          </p:nvSpPr>
          <p:spPr>
            <a:xfrm>
              <a:off x="5886450" y="3867150"/>
              <a:ext cx="1504950" cy="343055"/>
            </a:xfrm>
            <a:prstGeom prst="upArrow">
              <a:avLst>
                <a:gd name="adj1" fmla="val 68333"/>
                <a:gd name="adj2" fmla="val 500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仮想化</a:t>
              </a:r>
              <a:endParaRPr kumimoji="1" lang="ja-JP" altLang="en-US" sz="1000" dirty="0">
                <a:solidFill>
                  <a:srgbClr val="FFFFFF"/>
                </a:solidFill>
                <a:latin typeface="ＭＳ Ｐゴシック"/>
                <a:ea typeface="ＭＳ Ｐゴシック"/>
                <a:cs typeface="ＭＳ Ｐゴシック"/>
              </a:endParaRPr>
            </a:p>
          </p:txBody>
        </p:sp>
        <p:sp>
          <p:nvSpPr>
            <p:cNvPr id="311" name="ホームベース 310"/>
            <p:cNvSpPr/>
            <p:nvPr/>
          </p:nvSpPr>
          <p:spPr>
            <a:xfrm flipH="1">
              <a:off x="77343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12" name="ホームベース 311"/>
            <p:cNvSpPr/>
            <p:nvPr/>
          </p:nvSpPr>
          <p:spPr>
            <a:xfrm flipH="1">
              <a:off x="7734300" y="2314575"/>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3" name="ホームベース 312"/>
            <p:cNvSpPr/>
            <p:nvPr/>
          </p:nvSpPr>
          <p:spPr>
            <a:xfrm flipH="1">
              <a:off x="7747000" y="2979522"/>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314" name="ホームベース 313"/>
            <p:cNvSpPr/>
            <p:nvPr/>
          </p:nvSpPr>
          <p:spPr>
            <a:xfrm flipH="1">
              <a:off x="7759700" y="4658036"/>
              <a:ext cx="882650" cy="514350"/>
            </a:xfrm>
            <a:prstGeom prst="homePlate">
              <a:avLst>
                <a:gd name="adj" fmla="val 26543"/>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物理</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p:txBody>
        </p:sp>
        <p:sp>
          <p:nvSpPr>
            <p:cNvPr id="62" name="右矢印 61"/>
            <p:cNvSpPr/>
            <p:nvPr/>
          </p:nvSpPr>
          <p:spPr>
            <a:xfrm>
              <a:off x="5403850" y="4305611"/>
              <a:ext cx="577850" cy="352425"/>
            </a:xfrm>
            <a:prstGeom prst="right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テキスト ボックス 62"/>
            <p:cNvSpPr txBox="1"/>
            <p:nvPr/>
          </p:nvSpPr>
          <p:spPr>
            <a:xfrm>
              <a:off x="4666818" y="4742340"/>
              <a:ext cx="800219" cy="276999"/>
            </a:xfrm>
            <a:prstGeom prst="rect">
              <a:avLst/>
            </a:prstGeom>
            <a:noFill/>
          </p:spPr>
          <p:txBody>
            <a:bodyPr wrap="none" rtlCol="0">
              <a:spAutoFit/>
            </a:bodyPr>
            <a:lstStyle/>
            <a:p>
              <a:r>
                <a:rPr lang="ja-JP" altLang="en-US" sz="1200" dirty="0" smtClean="0"/>
                <a:t>集中</a:t>
              </a:r>
              <a:r>
                <a:rPr kumimoji="1" lang="ja-JP" altLang="en-US" sz="1200" dirty="0" smtClean="0"/>
                <a:t>制御</a:t>
              </a:r>
              <a:endParaRPr kumimoji="1" lang="ja-JP" altLang="en-US" sz="1200" dirty="0"/>
            </a:p>
          </p:txBody>
        </p:sp>
        <p:sp>
          <p:nvSpPr>
            <p:cNvPr id="325" name="テキスト ボックス 324"/>
            <p:cNvSpPr txBox="1"/>
            <p:nvPr/>
          </p:nvSpPr>
          <p:spPr>
            <a:xfrm>
              <a:off x="4892300" y="820240"/>
              <a:ext cx="3499613" cy="369332"/>
            </a:xfrm>
            <a:prstGeom prst="rect">
              <a:avLst/>
            </a:prstGeom>
            <a:noFill/>
          </p:spPr>
          <p:txBody>
            <a:bodyPr wrap="none" rtlCol="0">
              <a:spAutoFit/>
            </a:bodyPr>
            <a:lstStyle/>
            <a:p>
              <a:pPr algn="ctr"/>
              <a:r>
                <a:rPr kumimoji="1" lang="en-US" altLang="ja-JP" dirty="0" smtClean="0">
                  <a:solidFill>
                    <a:srgbClr val="0000FF"/>
                  </a:solidFill>
                </a:rPr>
                <a:t>SDN(Software Defined Networking) </a:t>
              </a:r>
              <a:endParaRPr kumimoji="1" lang="ja-JP" altLang="en-US" dirty="0">
                <a:solidFill>
                  <a:srgbClr val="0000FF"/>
                </a:solidFill>
              </a:endParaRPr>
            </a:p>
          </p:txBody>
        </p:sp>
      </p:grpSp>
    </p:spTree>
    <p:extLst>
      <p:ext uri="{BB962C8B-B14F-4D97-AF65-F5344CB8AC3E}">
        <p14:creationId xmlns:p14="http://schemas.microsoft.com/office/powerpoint/2010/main" val="2036456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pitchFamily="34" charset="0"/>
                <a:ea typeface="HGP創英角ｺﾞｼｯｸUB" pitchFamily="50" charset="-128"/>
                <a:cs typeface="Arial" pitchFamily="34" charset="0"/>
              </a:rPr>
              <a:t>サーバーの仮想化</a:t>
            </a:r>
            <a:endParaRPr lang="en-US" altLang="ja-JP" sz="2400" dirty="0">
              <a:solidFill>
                <a:schemeClr val="bg1"/>
              </a:solidFill>
              <a:latin typeface="Arial" pitchFamily="34" charset="0"/>
              <a:ea typeface="HGP創英角ｺﾞｼｯｸUB" pitchFamily="50" charset="-128"/>
              <a:cs typeface="Arial" pitchFamily="34" charset="0"/>
            </a:endParaRPr>
          </a:p>
          <a:p>
            <a:pPr algn="r"/>
            <a:r>
              <a:rPr lang="ja-JP" altLang="en-US" sz="2400" dirty="0">
                <a:solidFill>
                  <a:schemeClr val="bg1"/>
                </a:solidFill>
                <a:latin typeface="Arial" pitchFamily="34" charset="0"/>
                <a:ea typeface="HGP創英角ｺﾞｼｯｸUB" pitchFamily="50" charset="-128"/>
                <a:cs typeface="Arial" pitchFamily="34" charset="0"/>
              </a:rPr>
              <a:t>そのメリットと課題</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6649522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152400" y="152400"/>
            <a:ext cx="8991600" cy="533400"/>
          </a:xfrm>
        </p:spPr>
        <p:txBody>
          <a:bodyPr/>
          <a:lstStyle/>
          <a:p>
            <a:r>
              <a:rPr lang="ja-JP" altLang="en-US" sz="2800" dirty="0" smtClean="0">
                <a:ea typeface="ＭＳ Ｐゴシック" pitchFamily="50" charset="-128"/>
              </a:rPr>
              <a:t>サーバー</a:t>
            </a:r>
            <a:r>
              <a:rPr lang="ja-JP" altLang="en-US" sz="2800" dirty="0">
                <a:ea typeface="ＭＳ Ｐゴシック" pitchFamily="50" charset="-128"/>
              </a:rPr>
              <a:t>の仮想化</a:t>
            </a:r>
            <a:r>
              <a:rPr lang="ja-JP" altLang="en-US" sz="2800" dirty="0" smtClean="0">
                <a:ea typeface="ＭＳ Ｐゴシック" pitchFamily="50" charset="-128"/>
              </a:rPr>
              <a:t>／物理的</a:t>
            </a:r>
            <a:r>
              <a:rPr lang="ja-JP" altLang="en-US" sz="2800" dirty="0">
                <a:ea typeface="ＭＳ Ｐゴシック" pitchFamily="50" charset="-128"/>
              </a:rPr>
              <a:t>資源の</a:t>
            </a:r>
            <a:r>
              <a:rPr lang="ja-JP" altLang="en-US" sz="2800" dirty="0" smtClean="0">
                <a:ea typeface="ＭＳ Ｐゴシック" pitchFamily="50" charset="-128"/>
              </a:rPr>
              <a:t>削減</a:t>
            </a:r>
            <a:endParaRPr lang="ja-JP" altLang="en-US" sz="2800" dirty="0">
              <a:ea typeface="ＭＳ Ｐゴシック" pitchFamily="50" charset="-128"/>
            </a:endParaRPr>
          </a:p>
        </p:txBody>
      </p:sp>
      <p:sp>
        <p:nvSpPr>
          <p:cNvPr id="769027" name="AutoShape 3"/>
          <p:cNvSpPr>
            <a:spLocks noChangeArrowheads="1"/>
          </p:cNvSpPr>
          <p:nvPr/>
        </p:nvSpPr>
        <p:spPr bwMode="auto">
          <a:xfrm>
            <a:off x="388938" y="1080750"/>
            <a:ext cx="4191000" cy="5257800"/>
          </a:xfrm>
          <a:prstGeom prst="roundRect">
            <a:avLst>
              <a:gd name="adj" fmla="val 3472"/>
            </a:avLst>
          </a:prstGeom>
          <a:solidFill>
            <a:schemeClr val="bg1"/>
          </a:solidFill>
          <a:ln w="38100" algn="ctr">
            <a:solidFill>
              <a:srgbClr val="4168A7"/>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21507" name="角丸四角形 2"/>
          <p:cNvSpPr>
            <a:spLocks noChangeArrowheads="1"/>
          </p:cNvSpPr>
          <p:nvPr/>
        </p:nvSpPr>
        <p:spPr bwMode="auto">
          <a:xfrm>
            <a:off x="657670"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9" name="角丸四角形 4"/>
          <p:cNvSpPr>
            <a:spLocks noChangeArrowheads="1"/>
          </p:cNvSpPr>
          <p:nvPr/>
        </p:nvSpPr>
        <p:spPr bwMode="auto">
          <a:xfrm>
            <a:off x="1575473"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1" name="角丸四角形 6"/>
          <p:cNvSpPr>
            <a:spLocks noChangeArrowheads="1"/>
          </p:cNvSpPr>
          <p:nvPr/>
        </p:nvSpPr>
        <p:spPr bwMode="auto">
          <a:xfrm>
            <a:off x="2493275"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3" name="角丸四角形 8"/>
          <p:cNvSpPr>
            <a:spLocks noChangeArrowheads="1"/>
          </p:cNvSpPr>
          <p:nvPr/>
        </p:nvSpPr>
        <p:spPr bwMode="auto">
          <a:xfrm>
            <a:off x="3410168"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8" name="角丸四角形 3"/>
          <p:cNvSpPr>
            <a:spLocks noChangeArrowheads="1"/>
          </p:cNvSpPr>
          <p:nvPr/>
        </p:nvSpPr>
        <p:spPr bwMode="auto">
          <a:xfrm>
            <a:off x="718193" y="2795249"/>
            <a:ext cx="734131" cy="64293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altLang="ja-JP" sz="1200" dirty="0" smtClean="0">
                <a:solidFill>
                  <a:srgbClr val="FFFFFF"/>
                </a:solidFill>
                <a:effectLst/>
                <a:latin typeface="Arial" pitchFamily="34" charset="0"/>
                <a:ea typeface="HGP創英角ｺﾞｼｯｸUB" pitchFamily="50" charset="-128"/>
                <a:cs typeface="Arial" pitchFamily="34" charset="0"/>
              </a:rPr>
              <a:t>CPU</a:t>
            </a:r>
          </a:p>
          <a:p>
            <a:pPr algn="ctr">
              <a:defRPr/>
            </a:pPr>
            <a:r>
              <a:rPr lang="ja-JP" altLang="en-US" sz="1200" dirty="0" smtClean="0">
                <a:solidFill>
                  <a:srgbClr val="FFFFFF"/>
                </a:solidFill>
                <a:effectLst/>
                <a:latin typeface="Arial" pitchFamily="34" charset="0"/>
                <a:ea typeface="HGP創英角ｺﾞｼｯｸUB" pitchFamily="50" charset="-128"/>
                <a:cs typeface="Arial" pitchFamily="34" charset="0"/>
              </a:rPr>
              <a:t>使用率</a:t>
            </a:r>
            <a:endParaRPr lang="ja-JP" altLang="en-US" sz="1200" dirty="0">
              <a:solidFill>
                <a:srgbClr val="FFFFFF"/>
              </a:solidFill>
              <a:effectLst/>
              <a:latin typeface="Arial" pitchFamily="34" charset="0"/>
              <a:ea typeface="HGP創英角ｺﾞｼｯｸUB" pitchFamily="50" charset="-128"/>
              <a:cs typeface="Arial" pitchFamily="34" charset="0"/>
            </a:endParaRPr>
          </a:p>
        </p:txBody>
      </p:sp>
      <p:sp>
        <p:nvSpPr>
          <p:cNvPr id="19" name="角丸四角形 3"/>
          <p:cNvSpPr>
            <a:spLocks noChangeArrowheads="1"/>
          </p:cNvSpPr>
          <p:nvPr/>
        </p:nvSpPr>
        <p:spPr bwMode="auto">
          <a:xfrm>
            <a:off x="3472282" y="2938119"/>
            <a:ext cx="733482" cy="500062"/>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0" name="角丸四角形 3"/>
          <p:cNvSpPr>
            <a:spLocks noChangeArrowheads="1"/>
          </p:cNvSpPr>
          <p:nvPr/>
        </p:nvSpPr>
        <p:spPr bwMode="auto">
          <a:xfrm>
            <a:off x="1636002" y="3152433"/>
            <a:ext cx="734132" cy="28574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 name="角丸四角形 3"/>
          <p:cNvSpPr>
            <a:spLocks noChangeArrowheads="1"/>
          </p:cNvSpPr>
          <p:nvPr/>
        </p:nvSpPr>
        <p:spPr bwMode="auto">
          <a:xfrm>
            <a:off x="2554471" y="2652367"/>
            <a:ext cx="733482" cy="785814"/>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2" name="角丸四角形 2"/>
          <p:cNvSpPr>
            <a:spLocks noChangeArrowheads="1"/>
          </p:cNvSpPr>
          <p:nvPr/>
        </p:nvSpPr>
        <p:spPr bwMode="auto">
          <a:xfrm>
            <a:off x="657225" y="3933489"/>
            <a:ext cx="85725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4" name="角丸四角形 4"/>
          <p:cNvSpPr>
            <a:spLocks noChangeArrowheads="1"/>
          </p:cNvSpPr>
          <p:nvPr/>
        </p:nvSpPr>
        <p:spPr bwMode="auto">
          <a:xfrm>
            <a:off x="1574800" y="3933489"/>
            <a:ext cx="85725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3" name="角丸四角形 3"/>
          <p:cNvSpPr>
            <a:spLocks noChangeArrowheads="1"/>
          </p:cNvSpPr>
          <p:nvPr/>
        </p:nvSpPr>
        <p:spPr bwMode="auto">
          <a:xfrm>
            <a:off x="717550" y="5147927"/>
            <a:ext cx="734359" cy="64293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5" name="角丸四角形 3"/>
          <p:cNvSpPr>
            <a:spLocks noChangeArrowheads="1"/>
          </p:cNvSpPr>
          <p:nvPr/>
        </p:nvSpPr>
        <p:spPr bwMode="auto">
          <a:xfrm>
            <a:off x="1635499" y="5290802"/>
            <a:ext cx="734359" cy="500063"/>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6" name="角丸四角形 3"/>
          <p:cNvSpPr>
            <a:spLocks noChangeArrowheads="1"/>
          </p:cNvSpPr>
          <p:nvPr/>
        </p:nvSpPr>
        <p:spPr bwMode="auto">
          <a:xfrm>
            <a:off x="717550" y="4790740"/>
            <a:ext cx="734359" cy="285750"/>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7" name="角丸四角形 3"/>
          <p:cNvSpPr>
            <a:spLocks noChangeArrowheads="1"/>
          </p:cNvSpPr>
          <p:nvPr/>
        </p:nvSpPr>
        <p:spPr bwMode="auto">
          <a:xfrm>
            <a:off x="1635499" y="4433552"/>
            <a:ext cx="734359" cy="785813"/>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cxnSp>
        <p:nvCxnSpPr>
          <p:cNvPr id="11309" name="曲線コネクタ 28"/>
          <p:cNvCxnSpPr>
            <a:cxnSpLocks noChangeShapeType="1"/>
            <a:stCxn id="20" idx="2"/>
            <a:endCxn id="26" idx="0"/>
          </p:cNvCxnSpPr>
          <p:nvPr/>
        </p:nvCxnSpPr>
        <p:spPr bwMode="auto">
          <a:xfrm rot="5400000">
            <a:off x="867620" y="3655291"/>
            <a:ext cx="1352559" cy="918338"/>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0" name="曲線コネクタ 37"/>
          <p:cNvCxnSpPr>
            <a:cxnSpLocks noChangeShapeType="1"/>
            <a:stCxn id="21" idx="2"/>
            <a:endCxn id="27" idx="0"/>
          </p:cNvCxnSpPr>
          <p:nvPr/>
        </p:nvCxnSpPr>
        <p:spPr bwMode="auto">
          <a:xfrm rot="5400000">
            <a:off x="1964261" y="3476600"/>
            <a:ext cx="995371" cy="918533"/>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1" name="曲線コネクタ 40"/>
          <p:cNvCxnSpPr>
            <a:cxnSpLocks noChangeShapeType="1"/>
            <a:stCxn id="19" idx="2"/>
            <a:endCxn id="25" idx="3"/>
          </p:cNvCxnSpPr>
          <p:nvPr/>
        </p:nvCxnSpPr>
        <p:spPr bwMode="auto">
          <a:xfrm rot="5400000">
            <a:off x="2053115" y="3754925"/>
            <a:ext cx="2102653" cy="1469165"/>
          </a:xfrm>
          <a:prstGeom prst="curvedConnector2">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2" name="曲線コネクタ 43"/>
          <p:cNvCxnSpPr>
            <a:cxnSpLocks noChangeShapeType="1"/>
            <a:stCxn id="21508" idx="2"/>
            <a:endCxn id="23" idx="1"/>
          </p:cNvCxnSpPr>
          <p:nvPr/>
        </p:nvCxnSpPr>
        <p:spPr bwMode="auto">
          <a:xfrm rot="5400000">
            <a:off x="-114199" y="4269937"/>
            <a:ext cx="2031209" cy="367709"/>
          </a:xfrm>
          <a:prstGeom prst="curvedConnector4">
            <a:avLst>
              <a:gd name="adj1" fmla="val 42087"/>
              <a:gd name="adj2" fmla="val 162169"/>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grpSp>
        <p:nvGrpSpPr>
          <p:cNvPr id="769077" name="Group 53"/>
          <p:cNvGrpSpPr>
            <a:grpSpLocks/>
          </p:cNvGrpSpPr>
          <p:nvPr/>
        </p:nvGrpSpPr>
        <p:grpSpPr bwMode="auto">
          <a:xfrm>
            <a:off x="2522538" y="3595350"/>
            <a:ext cx="1685925" cy="2362200"/>
            <a:chOff x="1680" y="2256"/>
            <a:chExt cx="1248" cy="1632"/>
          </a:xfrm>
          <a:effectLst>
            <a:outerShdw blurRad="50800" dist="38100" dir="2700000" algn="tl" rotWithShape="0">
              <a:prstClr val="black">
                <a:alpha val="40000"/>
              </a:prstClr>
            </a:outerShdw>
          </a:effectLst>
        </p:grpSpPr>
        <p:sp>
          <p:nvSpPr>
            <p:cNvPr id="769078" name="Line 54"/>
            <p:cNvSpPr>
              <a:spLocks noChangeShapeType="1"/>
            </p:cNvSpPr>
            <p:nvPr/>
          </p:nvSpPr>
          <p:spPr bwMode="auto">
            <a:xfrm>
              <a:off x="2928" y="2256"/>
              <a:ext cx="0" cy="1632"/>
            </a:xfrm>
            <a:prstGeom prst="line">
              <a:avLst/>
            </a:prstGeom>
            <a:noFill/>
            <a:ln w="38100">
              <a:solidFill>
                <a:srgbClr val="FF0000"/>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xmlns="">
                  <a:noFill/>
                </a14:hiddenFill>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69079" name="AutoShape 55"/>
            <p:cNvSpPr>
              <a:spLocks noChangeArrowheads="1"/>
            </p:cNvSpPr>
            <p:nvPr/>
          </p:nvSpPr>
          <p:spPr bwMode="auto">
            <a:xfrm>
              <a:off x="1680" y="2688"/>
              <a:ext cx="1152" cy="1200"/>
            </a:xfrm>
            <a:prstGeom prst="leftArrow">
              <a:avLst>
                <a:gd name="adj1" fmla="val 67759"/>
                <a:gd name="adj2" fmla="val 45833"/>
              </a:avLst>
            </a:prstGeom>
            <a:solidFill>
              <a:srgbClr val="FF0000">
                <a:alpha val="70000"/>
              </a:srgbClr>
            </a:solidFill>
            <a:ln>
              <a:noFill/>
            </a:ln>
            <a:effectLst>
              <a:outerShdw dist="35921" dir="2700000" algn="ctr" rotWithShape="0">
                <a:schemeClr val="bg2"/>
              </a:outerShdw>
            </a:effectLst>
            <a:extLst>
              <a:ext uri="{91240B29-F687-4f45-9708-019B960494DF}">
                <a14:hiddenLine xmlns:a14="http://schemas.microsoft.com/office/drawing/2010/main" xmlns="" w="38100" algn="ctr">
                  <a:solidFill>
                    <a:srgbClr val="4168A7"/>
                  </a:solidFill>
                  <a:miter lim="800000"/>
                  <a:headEnd/>
                  <a:tailEnd/>
                </a14:hiddenLine>
              </a:ext>
            </a:extLst>
          </p:spPr>
          <p:txBody>
            <a:bodyPr wrap="none" anchor="ctr"/>
            <a:lstStyle/>
            <a:p>
              <a:pPr algn="ctr"/>
              <a:endParaRPr lang="ja-JP" altLang="en-US" sz="1400">
                <a:latin typeface="Arial" pitchFamily="34" charset="0"/>
                <a:ea typeface="HGP創英角ｺﾞｼｯｸUB" pitchFamily="50" charset="-128"/>
                <a:cs typeface="Arial" pitchFamily="34" charset="0"/>
              </a:endParaRPr>
            </a:p>
          </p:txBody>
        </p:sp>
        <p:sp>
          <p:nvSpPr>
            <p:cNvPr id="769080" name="Text Box 56"/>
            <p:cNvSpPr txBox="1">
              <a:spLocks noChangeArrowheads="1"/>
            </p:cNvSpPr>
            <p:nvPr/>
          </p:nvSpPr>
          <p:spPr bwMode="auto">
            <a:xfrm>
              <a:off x="1872" y="2879"/>
              <a:ext cx="1056" cy="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0"/>
                </a:spcBef>
                <a:defRPr>
                  <a:solidFill>
                    <a:schemeClr val="tx1"/>
                  </a:solidFill>
                  <a:latin typeface="Arial" charset="0"/>
                </a:defRPr>
              </a:lvl1pPr>
              <a:lvl2pPr marL="365125" indent="-185738">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kumimoji="1" lang="ja-JP" altLang="en-US" sz="2000">
                  <a:solidFill>
                    <a:schemeClr val="bg1"/>
                  </a:solidFill>
                  <a:latin typeface="Arial" pitchFamily="34" charset="0"/>
                  <a:ea typeface="HGP創英角ｺﾞｼｯｸUB" pitchFamily="50" charset="-128"/>
                  <a:cs typeface="Arial" pitchFamily="34" charset="0"/>
                </a:rPr>
                <a:t>サーバー</a:t>
              </a:r>
            </a:p>
            <a:p>
              <a:pPr algn="ctr"/>
              <a:r>
                <a:rPr kumimoji="1" lang="ja-JP" altLang="en-US" sz="2000">
                  <a:solidFill>
                    <a:schemeClr val="bg1"/>
                  </a:solidFill>
                  <a:latin typeface="Arial" pitchFamily="34" charset="0"/>
                  <a:ea typeface="HGP創英角ｺﾞｼｯｸUB" pitchFamily="50" charset="-128"/>
                  <a:cs typeface="Arial" pitchFamily="34" charset="0"/>
                </a:rPr>
                <a:t>集約</a:t>
              </a:r>
              <a:endParaRPr kumimoji="1" lang="en-US" altLang="ja-JP" sz="2000">
                <a:solidFill>
                  <a:schemeClr val="bg1"/>
                </a:solidFill>
                <a:latin typeface="Arial" pitchFamily="34" charset="0"/>
                <a:ea typeface="HGP創英角ｺﾞｼｯｸUB" pitchFamily="50" charset="-128"/>
                <a:cs typeface="Arial" pitchFamily="34" charset="0"/>
              </a:endParaRPr>
            </a:p>
          </p:txBody>
        </p:sp>
      </p:grpSp>
      <p:sp>
        <p:nvSpPr>
          <p:cNvPr id="769082" name="Text Box 58"/>
          <p:cNvSpPr txBox="1">
            <a:spLocks noChangeArrowheads="1"/>
          </p:cNvSpPr>
          <p:nvPr/>
        </p:nvSpPr>
        <p:spPr bwMode="auto">
          <a:xfrm>
            <a:off x="4884738" y="1918950"/>
            <a:ext cx="3962400" cy="32070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76213" indent="-176213">
              <a:spcBef>
                <a:spcPct val="0"/>
              </a:spcBef>
              <a:defRPr>
                <a:solidFill>
                  <a:schemeClr val="tx1"/>
                </a:solidFill>
                <a:latin typeface="Arial" charset="0"/>
              </a:defRPr>
            </a:lvl1pPr>
            <a:lvl2pPr marL="363538" indent="-793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スペース活用の効率化</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設置スペースが削減され、土地や建物に関わるコストを削減</a:t>
            </a:r>
            <a:r>
              <a:rPr lang="ja-JP" altLang="en-US" sz="1600" dirty="0" smtClean="0">
                <a:solidFill>
                  <a:srgbClr val="3333FF"/>
                </a:solidFill>
                <a:latin typeface="Arial" pitchFamily="34" charset="0"/>
                <a:ea typeface="HGP創英角ｺﾞｼｯｸUB" pitchFamily="50" charset="-128"/>
                <a:cs typeface="Arial" pitchFamily="34" charset="0"/>
              </a:rPr>
              <a:t>できる</a:t>
            </a:r>
          </a:p>
          <a:p>
            <a:pPr lvl="1">
              <a:spcBef>
                <a:spcPct val="20000"/>
              </a:spcBef>
              <a:buFont typeface="Wingdings" pitchFamily="2" charset="2"/>
              <a:buNone/>
            </a:pPr>
            <a:endParaRPr lang="ja-JP" altLang="en-US" dirty="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消費電力の削減</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サーバーの冷却に必要な空調装置、サーバー本体の電力</a:t>
            </a:r>
            <a:r>
              <a:rPr lang="ja-JP" altLang="en-US" sz="1600" dirty="0" smtClean="0">
                <a:solidFill>
                  <a:srgbClr val="3333FF"/>
                </a:solidFill>
                <a:latin typeface="Arial" pitchFamily="34" charset="0"/>
                <a:ea typeface="HGP創英角ｺﾞｼｯｸUB" pitchFamily="50" charset="-128"/>
                <a:cs typeface="Arial" pitchFamily="34" charset="0"/>
              </a:rPr>
              <a:t>消費・</a:t>
            </a:r>
            <a:r>
              <a:rPr lang="en-US" altLang="ja-JP" sz="1600" dirty="0" smtClean="0">
                <a:solidFill>
                  <a:srgbClr val="3333FF"/>
                </a:solidFill>
                <a:latin typeface="Arial" pitchFamily="34" charset="0"/>
                <a:ea typeface="HGP創英角ｺﾞｼｯｸUB" pitchFamily="50" charset="-128"/>
                <a:cs typeface="Arial" pitchFamily="34" charset="0"/>
              </a:rPr>
              <a:t>CO2</a:t>
            </a:r>
            <a:r>
              <a:rPr lang="ja-JP" altLang="en-US" sz="1600" dirty="0" smtClean="0">
                <a:solidFill>
                  <a:srgbClr val="3333FF"/>
                </a:solidFill>
                <a:latin typeface="Arial" pitchFamily="34" charset="0"/>
                <a:ea typeface="HGP創英角ｺﾞｼｯｸUB" pitchFamily="50" charset="-128"/>
                <a:cs typeface="Arial" pitchFamily="34" charset="0"/>
              </a:rPr>
              <a:t>を</a:t>
            </a:r>
            <a:r>
              <a:rPr lang="ja-JP" altLang="en-US" sz="1600" dirty="0">
                <a:solidFill>
                  <a:srgbClr val="3333FF"/>
                </a:solidFill>
                <a:latin typeface="Arial" pitchFamily="34" charset="0"/>
                <a:ea typeface="HGP創英角ｺﾞｼｯｸUB" pitchFamily="50" charset="-128"/>
                <a:cs typeface="Arial" pitchFamily="34" charset="0"/>
              </a:rPr>
              <a:t>削減</a:t>
            </a:r>
            <a:r>
              <a:rPr lang="ja-JP" altLang="en-US" sz="1600" dirty="0" smtClean="0">
                <a:solidFill>
                  <a:srgbClr val="3333FF"/>
                </a:solidFill>
                <a:latin typeface="Arial" pitchFamily="34" charset="0"/>
                <a:ea typeface="HGP創英角ｺﾞｼｯｸUB" pitchFamily="50" charset="-128"/>
                <a:cs typeface="Arial" pitchFamily="34" charset="0"/>
              </a:rPr>
              <a:t>できる</a:t>
            </a:r>
          </a:p>
          <a:p>
            <a:pPr lvl="1">
              <a:spcBef>
                <a:spcPct val="20000"/>
              </a:spcBef>
              <a:buFont typeface="Wingdings" pitchFamily="2" charset="2"/>
              <a:buNone/>
            </a:pPr>
            <a:endParaRPr lang="ja-JP" altLang="en-US" dirty="0" smtClean="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smtClean="0">
                <a:solidFill>
                  <a:srgbClr val="3333FF"/>
                </a:solidFill>
                <a:latin typeface="Arial" pitchFamily="34" charset="0"/>
                <a:ea typeface="HGP創英角ｺﾞｼｯｸUB" pitchFamily="50" charset="-128"/>
                <a:cs typeface="Arial" pitchFamily="34" charset="0"/>
              </a:rPr>
              <a:t>サーバーの稼働率向上</a:t>
            </a:r>
          </a:p>
          <a:p>
            <a:pPr lvl="1">
              <a:spcBef>
                <a:spcPct val="20000"/>
              </a:spcBef>
              <a:buFont typeface="Wingdings" pitchFamily="2" charset="2"/>
              <a:buNone/>
            </a:pPr>
            <a:r>
              <a:rPr lang="ja-JP" altLang="en-US" sz="1600" dirty="0" smtClean="0">
                <a:solidFill>
                  <a:srgbClr val="3333FF"/>
                </a:solidFill>
                <a:latin typeface="Arial" pitchFamily="34" charset="0"/>
                <a:ea typeface="HGP創英角ｺﾞｼｯｸUB" pitchFamily="50" charset="-128"/>
                <a:cs typeface="Arial" pitchFamily="34" charset="0"/>
              </a:rPr>
              <a:t>購入するサーバー台数を、減らすことができる</a:t>
            </a:r>
            <a:endParaRPr lang="ja-JP" altLang="en-US" sz="1600" dirty="0">
              <a:solidFill>
                <a:srgbClr val="3333FF"/>
              </a:solidFill>
              <a:latin typeface="Arial" pitchFamily="34" charset="0"/>
              <a:ea typeface="HGP創英角ｺﾞｼｯｸUB" pitchFamily="50" charset="-128"/>
              <a:cs typeface="Arial" pitchFamily="34" charset="0"/>
            </a:endParaRPr>
          </a:p>
        </p:txBody>
      </p:sp>
      <p:sp>
        <p:nvSpPr>
          <p:cNvPr id="769083" name="AutoShape 59"/>
          <p:cNvSpPr>
            <a:spLocks noChangeArrowheads="1"/>
          </p:cNvSpPr>
          <p:nvPr/>
        </p:nvSpPr>
        <p:spPr bwMode="auto">
          <a:xfrm>
            <a:off x="4732338" y="1080750"/>
            <a:ext cx="4114800" cy="533400"/>
          </a:xfrm>
          <a:prstGeom prst="roundRect">
            <a:avLst>
              <a:gd name="adj" fmla="val 0"/>
            </a:avLst>
          </a:prstGeom>
          <a:solidFill>
            <a:schemeClr val="accent2"/>
          </a:solidFill>
          <a:ln>
            <a:noFill/>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r>
              <a:rPr lang="ja-JP" altLang="en-US" sz="2000" dirty="0">
                <a:solidFill>
                  <a:schemeClr val="bg1"/>
                </a:solidFill>
                <a:latin typeface="Arial" pitchFamily="34" charset="0"/>
                <a:ea typeface="HGP創英角ｺﾞｼｯｸUB" pitchFamily="50" charset="-128"/>
                <a:cs typeface="Arial" pitchFamily="34" charset="0"/>
              </a:rPr>
              <a:t>物理的資源の削減</a:t>
            </a:r>
            <a:endParaRPr lang="en-US" altLang="ja-JP" sz="2000" dirty="0">
              <a:solidFill>
                <a:schemeClr val="bg1"/>
              </a:solidFill>
              <a:latin typeface="Arial" pitchFamily="34" charset="0"/>
              <a:ea typeface="HGP創英角ｺﾞｼｯｸUB" pitchFamily="50" charset="-128"/>
              <a:cs typeface="Arial" pitchFamily="34" charset="0"/>
            </a:endParaRPr>
          </a:p>
        </p:txBody>
      </p:sp>
      <p:sp>
        <p:nvSpPr>
          <p:cNvPr id="769084" name="Text Box 60"/>
          <p:cNvSpPr txBox="1">
            <a:spLocks noChangeArrowheads="1"/>
          </p:cNvSpPr>
          <p:nvPr/>
        </p:nvSpPr>
        <p:spPr bwMode="auto">
          <a:xfrm>
            <a:off x="5418138" y="1156950"/>
            <a:ext cx="184150" cy="4000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tLang="ja-JP" sz="20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17569455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769077"/>
                                        </p:tgtEl>
                                        <p:attrNameLst>
                                          <p:attrName>style.visibility</p:attrName>
                                        </p:attrNameLst>
                                      </p:cBhvr>
                                      <p:to>
                                        <p:strVal val="visible"/>
                                      </p:to>
                                    </p:set>
                                    <p:animEffect transition="in" filter="wipe(right)">
                                      <p:cBhvr>
                                        <p:cTn id="7" dur="500"/>
                                        <p:tgtEl>
                                          <p:spTgt spid="7690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9082"/>
                                        </p:tgtEl>
                                        <p:attrNameLst>
                                          <p:attrName>style.visibility</p:attrName>
                                        </p:attrNameLst>
                                      </p:cBhvr>
                                      <p:to>
                                        <p:strVal val="visible"/>
                                      </p:to>
                                    </p:set>
                                    <p:animEffect transition="in" filter="wipe(left)">
                                      <p:cBhvr>
                                        <p:cTn id="12" dur="500"/>
                                        <p:tgtEl>
                                          <p:spTgt spid="76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8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4749800" y="33955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正方形/長方形 74"/>
          <p:cNvSpPr/>
          <p:nvPr/>
        </p:nvSpPr>
        <p:spPr>
          <a:xfrm>
            <a:off x="4749800" y="506557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00FF"/>
              </a:solidFill>
              <a:latin typeface="ＭＳ Ｐゴシック"/>
              <a:ea typeface="ＭＳ Ｐゴシック"/>
              <a:cs typeface="ＭＳ Ｐゴシック"/>
            </a:endParaRPr>
          </a:p>
        </p:txBody>
      </p:sp>
      <p:sp>
        <p:nvSpPr>
          <p:cNvPr id="73" name="正方形/長方形 72"/>
          <p:cNvSpPr/>
          <p:nvPr/>
        </p:nvSpPr>
        <p:spPr>
          <a:xfrm>
            <a:off x="4749800" y="15286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787097" y="3328766"/>
            <a:ext cx="3261916" cy="123688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ja-JP" dirty="0"/>
              <a:t>サーバー仮想化が変えたサーバー利用の常識（１）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36</a:t>
            </a:fld>
            <a:endParaRPr kumimoji="1" lang="ja-JP" altLang="en-US"/>
          </a:p>
        </p:txBody>
      </p:sp>
      <p:sp>
        <p:nvSpPr>
          <p:cNvPr id="4" name="正方形/長方形 3"/>
          <p:cNvSpPr/>
          <p:nvPr/>
        </p:nvSpPr>
        <p:spPr>
          <a:xfrm>
            <a:off x="787097"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63295" y="2142991"/>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828565" y="2985394"/>
            <a:ext cx="961020"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A</a:t>
            </a:r>
            <a:endParaRPr kumimoji="1" lang="ja-JP" altLang="en-US" sz="900" dirty="0">
              <a:solidFill>
                <a:srgbClr val="FFFFFF"/>
              </a:solidFill>
            </a:endParaRPr>
          </a:p>
        </p:txBody>
      </p:sp>
      <p:sp>
        <p:nvSpPr>
          <p:cNvPr id="7" name="正方形/長方形 6"/>
          <p:cNvSpPr/>
          <p:nvPr/>
        </p:nvSpPr>
        <p:spPr>
          <a:xfrm>
            <a:off x="863295"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8" name="正方形/長方形 7"/>
          <p:cNvSpPr/>
          <p:nvPr/>
        </p:nvSpPr>
        <p:spPr>
          <a:xfrm>
            <a:off x="863295"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891793"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1967991" y="2142991"/>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935261" y="2985394"/>
            <a:ext cx="957019"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B</a:t>
            </a:r>
            <a:endParaRPr kumimoji="1" lang="ja-JP" altLang="en-US" sz="900" dirty="0">
              <a:solidFill>
                <a:srgbClr val="FFFFFF"/>
              </a:solidFill>
            </a:endParaRPr>
          </a:p>
        </p:txBody>
      </p:sp>
      <p:sp>
        <p:nvSpPr>
          <p:cNvPr id="12" name="正方形/長方形 11"/>
          <p:cNvSpPr/>
          <p:nvPr/>
        </p:nvSpPr>
        <p:spPr>
          <a:xfrm>
            <a:off x="1967991"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3" name="正方形/長方形 12"/>
          <p:cNvSpPr/>
          <p:nvPr/>
        </p:nvSpPr>
        <p:spPr>
          <a:xfrm>
            <a:off x="1967991"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999148"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075346" y="2142991"/>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3043236" y="2985394"/>
            <a:ext cx="955779"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C</a:t>
            </a:r>
            <a:endParaRPr kumimoji="1" lang="ja-JP" altLang="en-US" sz="900" dirty="0">
              <a:solidFill>
                <a:srgbClr val="FFFFFF"/>
              </a:solidFill>
            </a:endParaRPr>
          </a:p>
        </p:txBody>
      </p:sp>
      <p:sp>
        <p:nvSpPr>
          <p:cNvPr id="17" name="正方形/長方形 16"/>
          <p:cNvSpPr/>
          <p:nvPr/>
        </p:nvSpPr>
        <p:spPr>
          <a:xfrm>
            <a:off x="3075346"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8" name="正方形/長方形 17"/>
          <p:cNvSpPr/>
          <p:nvPr/>
        </p:nvSpPr>
        <p:spPr>
          <a:xfrm>
            <a:off x="3075346"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9" name="フローチャート: 磁気ディスク 18"/>
          <p:cNvSpPr/>
          <p:nvPr/>
        </p:nvSpPr>
        <p:spPr>
          <a:xfrm>
            <a:off x="1374454"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862221"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1" name="正方形/長方形 20"/>
          <p:cNvSpPr/>
          <p:nvPr/>
        </p:nvSpPr>
        <p:spPr>
          <a:xfrm>
            <a:off x="862221"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2" name="フローチャート: 磁気ディスク 21"/>
          <p:cNvSpPr/>
          <p:nvPr/>
        </p:nvSpPr>
        <p:spPr>
          <a:xfrm>
            <a:off x="252802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3" name="正方形/長方形 22"/>
          <p:cNvSpPr/>
          <p:nvPr/>
        </p:nvSpPr>
        <p:spPr>
          <a:xfrm>
            <a:off x="201579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4" name="正方形/長方形 23"/>
          <p:cNvSpPr/>
          <p:nvPr/>
        </p:nvSpPr>
        <p:spPr>
          <a:xfrm>
            <a:off x="201579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5" name="フローチャート: 磁気ディスク 24"/>
          <p:cNvSpPr/>
          <p:nvPr/>
        </p:nvSpPr>
        <p:spPr>
          <a:xfrm>
            <a:off x="358650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6" name="正方形/長方形 25"/>
          <p:cNvSpPr/>
          <p:nvPr/>
        </p:nvSpPr>
        <p:spPr>
          <a:xfrm>
            <a:off x="307427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7" name="正方形/長方形 26"/>
          <p:cNvSpPr/>
          <p:nvPr/>
        </p:nvSpPr>
        <p:spPr>
          <a:xfrm>
            <a:off x="307427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8" name="正方形/長方形 27"/>
          <p:cNvSpPr/>
          <p:nvPr/>
        </p:nvSpPr>
        <p:spPr>
          <a:xfrm>
            <a:off x="787097" y="5187950"/>
            <a:ext cx="3261916" cy="117836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1850534" y="6052126"/>
            <a:ext cx="1127232" cy="307777"/>
          </a:xfrm>
          <a:prstGeom prst="rect">
            <a:avLst/>
          </a:prstGeom>
          <a:noFill/>
        </p:spPr>
        <p:txBody>
          <a:bodyPr wrap="none" rtlCol="0">
            <a:spAutoFit/>
          </a:bodyPr>
          <a:lstStyle/>
          <a:p>
            <a:pPr algn="ctr"/>
            <a:r>
              <a:rPr kumimoji="1" lang="ja-JP" altLang="en-US" sz="1400" dirty="0" smtClean="0">
                <a:solidFill>
                  <a:srgbClr val="FFFFFF"/>
                </a:solidFill>
              </a:rPr>
              <a:t>ハードウェア</a:t>
            </a:r>
            <a:endParaRPr kumimoji="1" lang="ja-JP" altLang="en-US" sz="1400" dirty="0">
              <a:solidFill>
                <a:srgbClr val="FFFFFF"/>
              </a:solidFill>
            </a:endParaRPr>
          </a:p>
        </p:txBody>
      </p:sp>
      <p:sp>
        <p:nvSpPr>
          <p:cNvPr id="30" name="フローチャート: 磁気ディスク 29"/>
          <p:cNvSpPr/>
          <p:nvPr/>
        </p:nvSpPr>
        <p:spPr>
          <a:xfrm>
            <a:off x="1792512" y="5457384"/>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1164787" y="5763718"/>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1164787" y="5457384"/>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3" name="フローチャート: 磁気ディスク 32"/>
          <p:cNvSpPr/>
          <p:nvPr/>
        </p:nvSpPr>
        <p:spPr>
          <a:xfrm>
            <a:off x="3096351" y="5460189"/>
            <a:ext cx="595450" cy="59360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 name="フローチャート: 磁気ディスク 33"/>
          <p:cNvSpPr/>
          <p:nvPr/>
        </p:nvSpPr>
        <p:spPr>
          <a:xfrm>
            <a:off x="2438281" y="5461000"/>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4" name="上矢印 43"/>
          <p:cNvSpPr/>
          <p:nvPr/>
        </p:nvSpPr>
        <p:spPr>
          <a:xfrm>
            <a:off x="96160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上矢印 44"/>
          <p:cNvSpPr/>
          <p:nvPr/>
        </p:nvSpPr>
        <p:spPr>
          <a:xfrm>
            <a:off x="208923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上矢印 45"/>
          <p:cNvSpPr/>
          <p:nvPr/>
        </p:nvSpPr>
        <p:spPr>
          <a:xfrm>
            <a:off x="3167605"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書類 35"/>
          <p:cNvSpPr/>
          <p:nvPr/>
        </p:nvSpPr>
        <p:spPr>
          <a:xfrm>
            <a:off x="920550"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A</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7" name="フローチャート: 書類 36"/>
          <p:cNvSpPr/>
          <p:nvPr/>
        </p:nvSpPr>
        <p:spPr>
          <a:xfrm>
            <a:off x="2033528"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B</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8" name="フローチャート: 書類 37"/>
          <p:cNvSpPr/>
          <p:nvPr/>
        </p:nvSpPr>
        <p:spPr>
          <a:xfrm>
            <a:off x="3074272"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C</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2387962" y="3373153"/>
            <a:ext cx="877163" cy="246221"/>
          </a:xfrm>
          <a:prstGeom prst="rect">
            <a:avLst/>
          </a:prstGeom>
          <a:noFill/>
        </p:spPr>
        <p:txBody>
          <a:bodyPr wrap="none" rtlCol="0">
            <a:spAutoFit/>
          </a:bodyPr>
          <a:lstStyle/>
          <a:p>
            <a:r>
              <a:rPr kumimoji="1" lang="ja-JP" altLang="en-US" sz="1000" dirty="0" smtClean="0">
                <a:solidFill>
                  <a:srgbClr val="3366FF"/>
                </a:solidFill>
              </a:rPr>
              <a:t>設定ファイル</a:t>
            </a:r>
            <a:endParaRPr kumimoji="1" lang="ja-JP" altLang="en-US" sz="1000" dirty="0">
              <a:solidFill>
                <a:srgbClr val="3366FF"/>
              </a:solidFill>
            </a:endParaRPr>
          </a:p>
        </p:txBody>
      </p:sp>
      <p:sp>
        <p:nvSpPr>
          <p:cNvPr id="35" name="正方形/長方形 34"/>
          <p:cNvSpPr/>
          <p:nvPr/>
        </p:nvSpPr>
        <p:spPr>
          <a:xfrm>
            <a:off x="787097" y="4648200"/>
            <a:ext cx="3261916" cy="467168"/>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41" name="上矢印 40"/>
          <p:cNvSpPr/>
          <p:nvPr/>
        </p:nvSpPr>
        <p:spPr>
          <a:xfrm flipV="1">
            <a:off x="2514241"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上矢印 41"/>
          <p:cNvSpPr/>
          <p:nvPr/>
        </p:nvSpPr>
        <p:spPr>
          <a:xfrm flipV="1">
            <a:off x="1380564"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flipV="1">
            <a:off x="3535706"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9" name="図形グループ 48"/>
          <p:cNvGrpSpPr/>
          <p:nvPr/>
        </p:nvGrpSpPr>
        <p:grpSpPr>
          <a:xfrm>
            <a:off x="4958522" y="3517774"/>
            <a:ext cx="680450" cy="654176"/>
            <a:chOff x="2667295" y="1059799"/>
            <a:chExt cx="681672" cy="722281"/>
          </a:xfrm>
        </p:grpSpPr>
        <p:sp>
          <p:nvSpPr>
            <p:cNvPr id="50" name="角丸四角形 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 name="図 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2" name="図形グループ 51"/>
          <p:cNvGrpSpPr/>
          <p:nvPr/>
        </p:nvGrpSpPr>
        <p:grpSpPr>
          <a:xfrm>
            <a:off x="5157711" y="3694190"/>
            <a:ext cx="246139" cy="509104"/>
            <a:chOff x="1946324" y="4125162"/>
            <a:chExt cx="969964" cy="2007872"/>
          </a:xfrm>
        </p:grpSpPr>
        <p:sp>
          <p:nvSpPr>
            <p:cNvPr id="53" name="円/楕円 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フローチャート: 論理積ゲート 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テキスト ボックス 46"/>
          <p:cNvSpPr txBox="1"/>
          <p:nvPr/>
        </p:nvSpPr>
        <p:spPr>
          <a:xfrm>
            <a:off x="5746750" y="3517774"/>
            <a:ext cx="2940599" cy="738664"/>
          </a:xfrm>
          <a:prstGeom prst="rect">
            <a:avLst/>
          </a:prstGeom>
          <a:noFill/>
        </p:spPr>
        <p:txBody>
          <a:bodyPr wrap="square" rtlCol="0">
            <a:spAutoFit/>
          </a:bodyPr>
          <a:lstStyle/>
          <a:p>
            <a:r>
              <a:rPr lang="ja-JP" altLang="en-US" sz="1400" dirty="0" smtClean="0">
                <a:solidFill>
                  <a:srgbClr val="0000FF"/>
                </a:solidFill>
              </a:rPr>
              <a:t>システム管理者は、「設定ファイル」を作成・複製・変更することで、仮想サーバーの調達や構成変更できる。</a:t>
            </a:r>
            <a:endParaRPr kumimoji="1" lang="ja-JP" altLang="en-US" sz="1400" dirty="0">
              <a:solidFill>
                <a:srgbClr val="0000FF"/>
              </a:solidFill>
            </a:endParaRPr>
          </a:p>
        </p:txBody>
      </p:sp>
      <p:sp>
        <p:nvSpPr>
          <p:cNvPr id="55" name="テキスト ボックス 54"/>
          <p:cNvSpPr txBox="1"/>
          <p:nvPr/>
        </p:nvSpPr>
        <p:spPr>
          <a:xfrm>
            <a:off x="5746750" y="5175250"/>
            <a:ext cx="2940599" cy="738664"/>
          </a:xfrm>
          <a:prstGeom prst="rect">
            <a:avLst/>
          </a:prstGeom>
          <a:noFill/>
        </p:spPr>
        <p:txBody>
          <a:bodyPr wrap="square" rtlCol="0">
            <a:spAutoFit/>
          </a:bodyPr>
          <a:lstStyle/>
          <a:p>
            <a:r>
              <a:rPr kumimoji="1" lang="ja-JP" altLang="en-US" sz="1400" dirty="0" smtClean="0">
                <a:solidFill>
                  <a:srgbClr val="0000FF"/>
                </a:solidFill>
              </a:rPr>
              <a:t>ハイパーバイザーは、「設定ファイル」に記述された内容に従って、必要なシステム資源の割り当てを行う</a:t>
            </a:r>
            <a:endParaRPr kumimoji="1" lang="ja-JP" altLang="en-US" sz="1400" dirty="0">
              <a:solidFill>
                <a:srgbClr val="0000FF"/>
              </a:solidFill>
            </a:endParaRPr>
          </a:p>
        </p:txBody>
      </p:sp>
      <p:pic>
        <p:nvPicPr>
          <p:cNvPr id="56" name="図 55" descr="20120923172222dfb.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953" y="5296925"/>
            <a:ext cx="602814" cy="616989"/>
          </a:xfrm>
          <a:prstGeom prst="rect">
            <a:avLst/>
          </a:prstGeom>
        </p:spPr>
      </p:pic>
      <p:sp>
        <p:nvSpPr>
          <p:cNvPr id="57" name="テキスト ボックス 56"/>
          <p:cNvSpPr txBox="1"/>
          <p:nvPr/>
        </p:nvSpPr>
        <p:spPr>
          <a:xfrm>
            <a:off x="5746750" y="1622187"/>
            <a:ext cx="2940599" cy="738664"/>
          </a:xfrm>
          <a:prstGeom prst="rect">
            <a:avLst/>
          </a:prstGeom>
          <a:noFill/>
        </p:spPr>
        <p:txBody>
          <a:bodyPr wrap="square" rtlCol="0">
            <a:spAutoFit/>
          </a:bodyPr>
          <a:lstStyle/>
          <a:p>
            <a:r>
              <a:rPr lang="ja-JP" altLang="en-US" sz="1400" dirty="0" smtClean="0">
                <a:solidFill>
                  <a:srgbClr val="0000FF"/>
                </a:solidFill>
              </a:rPr>
              <a:t>ハイパーバイザーから割り当てられたシステム資源に相当する能力・機能を持った仮想マシンが稼働する</a:t>
            </a:r>
            <a:endParaRPr kumimoji="1" lang="ja-JP" altLang="en-US" sz="1400" dirty="0">
              <a:solidFill>
                <a:srgbClr val="0000FF"/>
              </a:solidFill>
            </a:endParaRPr>
          </a:p>
        </p:txBody>
      </p:sp>
      <p:grpSp>
        <p:nvGrpSpPr>
          <p:cNvPr id="59" name="図形グループ 58"/>
          <p:cNvGrpSpPr/>
          <p:nvPr/>
        </p:nvGrpSpPr>
        <p:grpSpPr>
          <a:xfrm>
            <a:off x="4956533" y="1794743"/>
            <a:ext cx="277765" cy="142424"/>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4956533" y="1962805"/>
            <a:ext cx="277765" cy="142424"/>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66"/>
          <p:cNvGrpSpPr/>
          <p:nvPr/>
        </p:nvGrpSpPr>
        <p:grpSpPr>
          <a:xfrm>
            <a:off x="4956533" y="2131698"/>
            <a:ext cx="277765" cy="142424"/>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p:cNvCxnSpPr>
              <a:stCxn id="69" idx="6"/>
              <a:endCxn id="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1" name="フローチャート: 磁気ディスク 70"/>
          <p:cNvSpPr/>
          <p:nvPr/>
        </p:nvSpPr>
        <p:spPr>
          <a:xfrm>
            <a:off x="5285952" y="203401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フローチャート: 磁気ディスク 71"/>
          <p:cNvSpPr/>
          <p:nvPr/>
        </p:nvSpPr>
        <p:spPr>
          <a:xfrm>
            <a:off x="5285952" y="179878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9962837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サーバー仮想化が変えたサーバー利用の常識（２）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37</a:t>
            </a:fld>
            <a:endParaRPr kumimoji="1" lang="ja-JP" altLang="en-US"/>
          </a:p>
        </p:txBody>
      </p:sp>
      <p:sp>
        <p:nvSpPr>
          <p:cNvPr id="12" name="正方形/長方形 11"/>
          <p:cNvSpPr/>
          <p:nvPr/>
        </p:nvSpPr>
        <p:spPr>
          <a:xfrm>
            <a:off x="533400"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36616" y="14349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A</a:t>
            </a:r>
            <a:endParaRPr kumimoji="1" lang="ja-JP" altLang="en-US" sz="1600" dirty="0">
              <a:solidFill>
                <a:srgbClr val="0000FF"/>
              </a:solidFill>
            </a:endParaRPr>
          </a:p>
        </p:txBody>
      </p:sp>
      <p:sp>
        <p:nvSpPr>
          <p:cNvPr id="14" name="フローチャート: 磁気ディスク 13"/>
          <p:cNvSpPr/>
          <p:nvPr/>
        </p:nvSpPr>
        <p:spPr>
          <a:xfrm>
            <a:off x="1026437"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08524"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6" name="正方形/長方形 15"/>
          <p:cNvSpPr/>
          <p:nvPr/>
        </p:nvSpPr>
        <p:spPr>
          <a:xfrm>
            <a:off x="608524"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17" name="正方形/長方形 16"/>
          <p:cNvSpPr/>
          <p:nvPr/>
        </p:nvSpPr>
        <p:spPr>
          <a:xfrm>
            <a:off x="1475315"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1478531" y="14349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B</a:t>
            </a:r>
            <a:endParaRPr kumimoji="1" lang="ja-JP" altLang="en-US" sz="1600" dirty="0">
              <a:solidFill>
                <a:srgbClr val="0000FF"/>
              </a:solidFill>
            </a:endParaRPr>
          </a:p>
        </p:txBody>
      </p:sp>
      <p:sp>
        <p:nvSpPr>
          <p:cNvPr id="19" name="フローチャート: 磁気ディスク 18"/>
          <p:cNvSpPr/>
          <p:nvPr/>
        </p:nvSpPr>
        <p:spPr>
          <a:xfrm>
            <a:off x="1968352"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1550439"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21" name="正方形/長方形 20"/>
          <p:cNvSpPr/>
          <p:nvPr/>
        </p:nvSpPr>
        <p:spPr>
          <a:xfrm>
            <a:off x="1550439"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38" name="フローチャート: 磁気ディスク 37"/>
          <p:cNvSpPr/>
          <p:nvPr/>
        </p:nvSpPr>
        <p:spPr>
          <a:xfrm>
            <a:off x="3657600" y="24480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7774514" y="9066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テキスト ボックス 51"/>
          <p:cNvSpPr txBox="1"/>
          <p:nvPr/>
        </p:nvSpPr>
        <p:spPr>
          <a:xfrm>
            <a:off x="7777730" y="1407209"/>
            <a:ext cx="833630" cy="461665"/>
          </a:xfrm>
          <a:prstGeom prst="rect">
            <a:avLst/>
          </a:prstGeom>
          <a:noFill/>
          <a:ln>
            <a:noFill/>
          </a:ln>
        </p:spPr>
        <p:txBody>
          <a:bodyPr wrap="square" rtlCol="0">
            <a:spAutoFit/>
          </a:bodyPr>
          <a:lstStyle/>
          <a:p>
            <a:pPr algn="ctr"/>
            <a:r>
              <a:rPr kumimoji="1" lang="ja-JP" altLang="en-US" sz="800" dirty="0" smtClean="0">
                <a:solidFill>
                  <a:srgbClr val="008000"/>
                </a:solidFill>
              </a:rPr>
              <a:t>仮想サーバー</a:t>
            </a:r>
            <a:r>
              <a:rPr kumimoji="1" lang="en-US" altLang="ja-JP" sz="800" dirty="0" smtClean="0">
                <a:solidFill>
                  <a:srgbClr val="008000"/>
                </a:solidFill>
              </a:rPr>
              <a:t> </a:t>
            </a:r>
            <a:r>
              <a:rPr kumimoji="1" lang="en-US" altLang="ja-JP" sz="1600" dirty="0" smtClean="0">
                <a:solidFill>
                  <a:srgbClr val="008000"/>
                </a:solidFill>
              </a:rPr>
              <a:t>X</a:t>
            </a:r>
            <a:endParaRPr kumimoji="1" lang="ja-JP" altLang="en-US" sz="1600" dirty="0">
              <a:solidFill>
                <a:srgbClr val="008000"/>
              </a:solidFill>
            </a:endParaRPr>
          </a:p>
        </p:txBody>
      </p:sp>
      <p:sp>
        <p:nvSpPr>
          <p:cNvPr id="53" name="フローチャート: 磁気ディスク 52"/>
          <p:cNvSpPr/>
          <p:nvPr/>
        </p:nvSpPr>
        <p:spPr>
          <a:xfrm>
            <a:off x="8267551" y="9912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4" name="正方形/長方形 53"/>
          <p:cNvSpPr/>
          <p:nvPr/>
        </p:nvSpPr>
        <p:spPr>
          <a:xfrm>
            <a:off x="7849638" y="12127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55" name="正方形/長方形 54"/>
          <p:cNvSpPr/>
          <p:nvPr/>
        </p:nvSpPr>
        <p:spPr>
          <a:xfrm>
            <a:off x="7849638" y="9912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56" name="フローチャート: 書類 55"/>
          <p:cNvSpPr/>
          <p:nvPr/>
        </p:nvSpPr>
        <p:spPr>
          <a:xfrm>
            <a:off x="370613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59" name="フローチャート: 書類 58"/>
          <p:cNvSpPr/>
          <p:nvPr/>
        </p:nvSpPr>
        <p:spPr>
          <a:xfrm>
            <a:off x="432208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60" name="フローチャート: 書類 59"/>
          <p:cNvSpPr/>
          <p:nvPr/>
        </p:nvSpPr>
        <p:spPr>
          <a:xfrm>
            <a:off x="4917948" y="27863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sp>
        <p:nvSpPr>
          <p:cNvPr id="61" name="左右矢印 60"/>
          <p:cNvSpPr/>
          <p:nvPr/>
        </p:nvSpPr>
        <p:spPr>
          <a:xfrm>
            <a:off x="3232910" y="2013263"/>
            <a:ext cx="2678940" cy="358595"/>
          </a:xfrm>
          <a:prstGeom prst="leftRightArrow">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相互に稼働しているかどうかを監視</a:t>
            </a:r>
            <a:endParaRPr kumimoji="1" lang="ja-JP" altLang="en-US" sz="800" dirty="0">
              <a:solidFill>
                <a:srgbClr val="FFFFFF"/>
              </a:solidFill>
              <a:latin typeface="ＭＳ Ｐゴシック"/>
              <a:ea typeface="ＭＳ Ｐゴシック"/>
              <a:cs typeface="ＭＳ Ｐゴシック"/>
            </a:endParaRPr>
          </a:p>
        </p:txBody>
      </p:sp>
      <p:cxnSp>
        <p:nvCxnSpPr>
          <p:cNvPr id="66" name="曲線コネクタ 65"/>
          <p:cNvCxnSpPr>
            <a:stCxn id="56" idx="0"/>
            <a:endCxn id="12" idx="2"/>
          </p:cNvCxnSpPr>
          <p:nvPr/>
        </p:nvCxnSpPr>
        <p:spPr>
          <a:xfrm rot="16200000" flipV="1">
            <a:off x="1996049" y="814292"/>
            <a:ext cx="927865" cy="3016315"/>
          </a:xfrm>
          <a:prstGeom prst="curvedConnector3">
            <a:avLst>
              <a:gd name="adj1" fmla="val 2262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7" name="曲線コネクタ 66"/>
          <p:cNvCxnSpPr>
            <a:stCxn id="59" idx="0"/>
            <a:endCxn id="18" idx="2"/>
          </p:cNvCxnSpPr>
          <p:nvPr/>
        </p:nvCxnSpPr>
        <p:spPr>
          <a:xfrm rot="16200000" flipV="1">
            <a:off x="2794835" y="997129"/>
            <a:ext cx="889764" cy="2688742"/>
          </a:xfrm>
          <a:prstGeom prst="curvedConnector3">
            <a:avLst>
              <a:gd name="adj1" fmla="val 30731"/>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64" name="テキスト ボックス 63"/>
          <p:cNvSpPr txBox="1"/>
          <p:nvPr/>
        </p:nvSpPr>
        <p:spPr>
          <a:xfrm>
            <a:off x="4080586" y="2496558"/>
            <a:ext cx="992579" cy="246221"/>
          </a:xfrm>
          <a:prstGeom prst="rect">
            <a:avLst/>
          </a:prstGeom>
          <a:noFill/>
        </p:spPr>
        <p:txBody>
          <a:bodyPr wrap="none" rtlCol="0">
            <a:spAutoFit/>
          </a:bodyPr>
          <a:lstStyle/>
          <a:p>
            <a:pPr algn="ctr"/>
            <a:r>
              <a:rPr kumimoji="1" lang="ja-JP" altLang="en-US" sz="1000" dirty="0" smtClean="0">
                <a:solidFill>
                  <a:schemeClr val="bg1"/>
                </a:solidFill>
              </a:rPr>
              <a:t>共用ストレージ</a:t>
            </a:r>
            <a:endParaRPr kumimoji="1" lang="ja-JP" altLang="en-US" sz="1000" dirty="0">
              <a:solidFill>
                <a:schemeClr val="bg1"/>
              </a:solidFill>
            </a:endParaRPr>
          </a:p>
        </p:txBody>
      </p:sp>
      <p:sp>
        <p:nvSpPr>
          <p:cNvPr id="11" name="正方形/長方形 10"/>
          <p:cNvSpPr/>
          <p:nvPr/>
        </p:nvSpPr>
        <p:spPr>
          <a:xfrm>
            <a:off x="53339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533400" y="2448058"/>
            <a:ext cx="2699510" cy="958850"/>
          </a:xfrm>
          <a:prstGeom prst="rect">
            <a:avLst/>
          </a:prstGeom>
          <a:solidFill>
            <a:srgbClr val="0000FF">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1322114" y="3108789"/>
            <a:ext cx="1189999" cy="307777"/>
          </a:xfrm>
          <a:prstGeom prst="rect">
            <a:avLst/>
          </a:prstGeom>
          <a:noFill/>
        </p:spPr>
        <p:txBody>
          <a:bodyPr wrap="none" rtlCol="0">
            <a:spAutoFit/>
          </a:bodyPr>
          <a:lstStyle/>
          <a:p>
            <a:pPr algn="ctr"/>
            <a:r>
              <a:rPr lang="ja-JP" altLang="en-US" sz="1400" dirty="0" smtClean="0">
                <a:solidFill>
                  <a:srgbClr val="FFFFFF"/>
                </a:solidFill>
              </a:rPr>
              <a:t>サーバー　</a:t>
            </a:r>
            <a:r>
              <a:rPr lang="en-US" altLang="ja-JP" sz="1400" dirty="0" smtClean="0">
                <a:solidFill>
                  <a:srgbClr val="FFFFFF"/>
                </a:solidFill>
              </a:rPr>
              <a:t>01</a:t>
            </a:r>
            <a:endParaRPr kumimoji="1" lang="ja-JP" altLang="en-US" sz="1400" dirty="0">
              <a:solidFill>
                <a:srgbClr val="FFFFFF"/>
              </a:solidFill>
            </a:endParaRPr>
          </a:p>
        </p:txBody>
      </p:sp>
      <p:sp>
        <p:nvSpPr>
          <p:cNvPr id="6" name="フローチャート: 磁気ディスク 5"/>
          <p:cNvSpPr/>
          <p:nvPr/>
        </p:nvSpPr>
        <p:spPr>
          <a:xfrm>
            <a:off x="196835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 name="正方形/長方形 6"/>
          <p:cNvSpPr/>
          <p:nvPr/>
        </p:nvSpPr>
        <p:spPr>
          <a:xfrm>
            <a:off x="127150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8" name="正方形/長方形 7"/>
          <p:cNvSpPr/>
          <p:nvPr/>
        </p:nvSpPr>
        <p:spPr>
          <a:xfrm>
            <a:off x="127150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cxnSp>
        <p:nvCxnSpPr>
          <p:cNvPr id="74" name="曲線コネクタ 73"/>
          <p:cNvCxnSpPr>
            <a:stCxn id="60" idx="0"/>
            <a:endCxn id="52" idx="2"/>
          </p:cNvCxnSpPr>
          <p:nvPr/>
        </p:nvCxnSpPr>
        <p:spPr>
          <a:xfrm rot="5400000" flipH="1" flipV="1">
            <a:off x="6228493" y="820330"/>
            <a:ext cx="917508" cy="3014596"/>
          </a:xfrm>
          <a:prstGeom prst="curvedConnector3">
            <a:avLst>
              <a:gd name="adj1" fmla="val 23008"/>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40" name="正方形/長方形 39"/>
          <p:cNvSpPr/>
          <p:nvPr/>
        </p:nvSpPr>
        <p:spPr>
          <a:xfrm>
            <a:off x="5911850" y="24480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6700566" y="3108789"/>
            <a:ext cx="1189999" cy="307777"/>
          </a:xfrm>
          <a:prstGeom prst="rect">
            <a:avLst/>
          </a:prstGeom>
          <a:noFill/>
        </p:spPr>
        <p:txBody>
          <a:bodyPr wrap="none" rtlCol="0">
            <a:spAutoFit/>
          </a:bodyPr>
          <a:lstStyle/>
          <a:p>
            <a:pPr algn="ctr"/>
            <a:r>
              <a:rPr kumimoji="1" lang="ja-JP" altLang="en-US" sz="1400" dirty="0" smtClean="0">
                <a:solidFill>
                  <a:srgbClr val="FFFFFF"/>
                </a:solidFill>
              </a:rPr>
              <a:t>サーバー　</a:t>
            </a:r>
            <a:r>
              <a:rPr kumimoji="1" lang="en-US" altLang="ja-JP" sz="1400" dirty="0" smtClean="0">
                <a:solidFill>
                  <a:srgbClr val="FFFFFF"/>
                </a:solidFill>
              </a:rPr>
              <a:t>02</a:t>
            </a:r>
            <a:endParaRPr kumimoji="1" lang="ja-JP" altLang="en-US" sz="1400" dirty="0">
              <a:solidFill>
                <a:srgbClr val="FFFFFF"/>
              </a:solidFill>
            </a:endParaRPr>
          </a:p>
        </p:txBody>
      </p:sp>
      <p:sp>
        <p:nvSpPr>
          <p:cNvPr id="42" name="フローチャート: 磁気ディスク 41"/>
          <p:cNvSpPr/>
          <p:nvPr/>
        </p:nvSpPr>
        <p:spPr>
          <a:xfrm>
            <a:off x="734680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 name="正方形/長方形 42"/>
          <p:cNvSpPr/>
          <p:nvPr/>
        </p:nvSpPr>
        <p:spPr>
          <a:xfrm>
            <a:off x="664995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44" name="正方形/長方形 43"/>
          <p:cNvSpPr/>
          <p:nvPr/>
        </p:nvSpPr>
        <p:spPr>
          <a:xfrm>
            <a:off x="664995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62" name="左右矢印 61"/>
          <p:cNvSpPr/>
          <p:nvPr/>
        </p:nvSpPr>
        <p:spPr>
          <a:xfrm>
            <a:off x="316230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左右矢印 62"/>
          <p:cNvSpPr/>
          <p:nvPr/>
        </p:nvSpPr>
        <p:spPr>
          <a:xfrm>
            <a:off x="544195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91184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85" name="正方形/長方形 84"/>
          <p:cNvSpPr/>
          <p:nvPr/>
        </p:nvSpPr>
        <p:spPr>
          <a:xfrm>
            <a:off x="5925307"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テキスト ボックス 85"/>
          <p:cNvSpPr txBox="1"/>
          <p:nvPr/>
        </p:nvSpPr>
        <p:spPr>
          <a:xfrm>
            <a:off x="5928523" y="42500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A</a:t>
            </a:r>
            <a:endParaRPr kumimoji="1" lang="ja-JP" altLang="en-US" sz="1600" dirty="0">
              <a:solidFill>
                <a:srgbClr val="0000FF"/>
              </a:solidFill>
            </a:endParaRPr>
          </a:p>
        </p:txBody>
      </p:sp>
      <p:sp>
        <p:nvSpPr>
          <p:cNvPr id="87" name="フローチャート: 磁気ディスク 86"/>
          <p:cNvSpPr/>
          <p:nvPr/>
        </p:nvSpPr>
        <p:spPr>
          <a:xfrm>
            <a:off x="6418344"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6000431"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89" name="正方形/長方形 88"/>
          <p:cNvSpPr/>
          <p:nvPr/>
        </p:nvSpPr>
        <p:spPr>
          <a:xfrm>
            <a:off x="6000431"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90" name="正方形/長方形 89"/>
          <p:cNvSpPr/>
          <p:nvPr/>
        </p:nvSpPr>
        <p:spPr>
          <a:xfrm>
            <a:off x="6867222"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6870438" y="42500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B</a:t>
            </a:r>
            <a:endParaRPr kumimoji="1" lang="ja-JP" altLang="en-US" sz="1600" dirty="0">
              <a:solidFill>
                <a:srgbClr val="0000FF"/>
              </a:solidFill>
            </a:endParaRPr>
          </a:p>
        </p:txBody>
      </p:sp>
      <p:sp>
        <p:nvSpPr>
          <p:cNvPr id="92" name="フローチャート: 磁気ディスク 91"/>
          <p:cNvSpPr/>
          <p:nvPr/>
        </p:nvSpPr>
        <p:spPr>
          <a:xfrm>
            <a:off x="7360259"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3" name="正方形/長方形 92"/>
          <p:cNvSpPr/>
          <p:nvPr/>
        </p:nvSpPr>
        <p:spPr>
          <a:xfrm>
            <a:off x="6942346"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94" name="正方形/長方形 93"/>
          <p:cNvSpPr/>
          <p:nvPr/>
        </p:nvSpPr>
        <p:spPr>
          <a:xfrm>
            <a:off x="6942346"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3657599" y="52801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6" name="正方形/長方形 95"/>
          <p:cNvSpPr/>
          <p:nvPr/>
        </p:nvSpPr>
        <p:spPr>
          <a:xfrm>
            <a:off x="7774513" y="37387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テキスト ボックス 96"/>
          <p:cNvSpPr txBox="1"/>
          <p:nvPr/>
        </p:nvSpPr>
        <p:spPr>
          <a:xfrm>
            <a:off x="7777729" y="4239309"/>
            <a:ext cx="833630" cy="461665"/>
          </a:xfrm>
          <a:prstGeom prst="rect">
            <a:avLst/>
          </a:prstGeom>
          <a:noFill/>
          <a:ln>
            <a:noFill/>
          </a:ln>
        </p:spPr>
        <p:txBody>
          <a:bodyPr wrap="square" rtlCol="0">
            <a:spAutoFit/>
          </a:bodyPr>
          <a:lstStyle/>
          <a:p>
            <a:pPr algn="ctr"/>
            <a:r>
              <a:rPr kumimoji="1" lang="ja-JP" altLang="en-US" sz="800" dirty="0" smtClean="0">
                <a:solidFill>
                  <a:srgbClr val="008000"/>
                </a:solidFill>
              </a:rPr>
              <a:t>仮想サーバー</a:t>
            </a:r>
            <a:r>
              <a:rPr kumimoji="1" lang="en-US" altLang="ja-JP" sz="800" dirty="0" smtClean="0">
                <a:solidFill>
                  <a:srgbClr val="008000"/>
                </a:solidFill>
              </a:rPr>
              <a:t> </a:t>
            </a:r>
            <a:r>
              <a:rPr kumimoji="1" lang="en-US" altLang="ja-JP" sz="1600" dirty="0" smtClean="0">
                <a:solidFill>
                  <a:srgbClr val="008000"/>
                </a:solidFill>
              </a:rPr>
              <a:t>X</a:t>
            </a:r>
            <a:endParaRPr kumimoji="1" lang="ja-JP" altLang="en-US" sz="1600" dirty="0">
              <a:solidFill>
                <a:srgbClr val="008000"/>
              </a:solidFill>
            </a:endParaRPr>
          </a:p>
        </p:txBody>
      </p:sp>
      <p:sp>
        <p:nvSpPr>
          <p:cNvPr id="98" name="フローチャート: 磁気ディスク 97"/>
          <p:cNvSpPr/>
          <p:nvPr/>
        </p:nvSpPr>
        <p:spPr>
          <a:xfrm>
            <a:off x="8267550" y="38233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9" name="正方形/長方形 98"/>
          <p:cNvSpPr/>
          <p:nvPr/>
        </p:nvSpPr>
        <p:spPr>
          <a:xfrm>
            <a:off x="7849637" y="40448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00" name="正方形/長方形 99"/>
          <p:cNvSpPr/>
          <p:nvPr/>
        </p:nvSpPr>
        <p:spPr>
          <a:xfrm>
            <a:off x="7849637" y="38233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101" name="フローチャート: 書類 100"/>
          <p:cNvSpPr/>
          <p:nvPr/>
        </p:nvSpPr>
        <p:spPr>
          <a:xfrm>
            <a:off x="370613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2" name="フローチャート: 書類 101"/>
          <p:cNvSpPr/>
          <p:nvPr/>
        </p:nvSpPr>
        <p:spPr>
          <a:xfrm>
            <a:off x="432208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3" name="フローチャート: 書類 102"/>
          <p:cNvSpPr/>
          <p:nvPr/>
        </p:nvSpPr>
        <p:spPr>
          <a:xfrm>
            <a:off x="4917947" y="56184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cxnSp>
        <p:nvCxnSpPr>
          <p:cNvPr id="105" name="曲線コネクタ 104"/>
          <p:cNvCxnSpPr>
            <a:stCxn id="101" idx="0"/>
            <a:endCxn id="85" idx="2"/>
          </p:cNvCxnSpPr>
          <p:nvPr/>
        </p:nvCxnSpPr>
        <p:spPr>
          <a:xfrm rot="5400000" flipH="1" flipV="1">
            <a:off x="4683501" y="3958254"/>
            <a:ext cx="944865" cy="2375593"/>
          </a:xfrm>
          <a:prstGeom prst="curvedConnector3">
            <a:avLst>
              <a:gd name="adj1" fmla="val 27822"/>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6" name="曲線コネクタ 105"/>
          <p:cNvCxnSpPr>
            <a:stCxn id="102" idx="0"/>
            <a:endCxn id="91" idx="2"/>
          </p:cNvCxnSpPr>
          <p:nvPr/>
        </p:nvCxnSpPr>
        <p:spPr>
          <a:xfrm rot="5400000" flipH="1" flipV="1">
            <a:off x="5482288" y="3813517"/>
            <a:ext cx="906764" cy="2703166"/>
          </a:xfrm>
          <a:prstGeom prst="curvedConnector3">
            <a:avLst>
              <a:gd name="adj1" fmla="val 1708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07" name="テキスト ボックス 106"/>
          <p:cNvSpPr txBox="1"/>
          <p:nvPr/>
        </p:nvSpPr>
        <p:spPr>
          <a:xfrm>
            <a:off x="4080585" y="5328658"/>
            <a:ext cx="992579" cy="246221"/>
          </a:xfrm>
          <a:prstGeom prst="rect">
            <a:avLst/>
          </a:prstGeom>
          <a:noFill/>
        </p:spPr>
        <p:txBody>
          <a:bodyPr wrap="none" rtlCol="0">
            <a:spAutoFit/>
          </a:bodyPr>
          <a:lstStyle/>
          <a:p>
            <a:pPr algn="ctr"/>
            <a:r>
              <a:rPr kumimoji="1" lang="ja-JP" altLang="en-US" sz="1000" dirty="0" smtClean="0">
                <a:solidFill>
                  <a:schemeClr val="bg1"/>
                </a:solidFill>
              </a:rPr>
              <a:t>共用ストレージ</a:t>
            </a:r>
            <a:endParaRPr kumimoji="1" lang="ja-JP" altLang="en-US" sz="1000" dirty="0">
              <a:solidFill>
                <a:schemeClr val="bg1"/>
              </a:solidFill>
            </a:endParaRPr>
          </a:p>
        </p:txBody>
      </p:sp>
      <p:sp>
        <p:nvSpPr>
          <p:cNvPr id="108" name="正方形/長方形 107"/>
          <p:cNvSpPr/>
          <p:nvPr/>
        </p:nvSpPr>
        <p:spPr>
          <a:xfrm>
            <a:off x="533398" y="4845363"/>
            <a:ext cx="2699511" cy="3585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533399" y="5280158"/>
            <a:ext cx="2699510" cy="95885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テキスト ボックス 109"/>
          <p:cNvSpPr txBox="1"/>
          <p:nvPr/>
        </p:nvSpPr>
        <p:spPr>
          <a:xfrm>
            <a:off x="1322115" y="5940889"/>
            <a:ext cx="1189999" cy="307777"/>
          </a:xfrm>
          <a:prstGeom prst="rect">
            <a:avLst/>
          </a:prstGeom>
          <a:solidFill>
            <a:schemeClr val="bg1">
              <a:lumMod val="50000"/>
            </a:schemeClr>
          </a:solidFill>
        </p:spPr>
        <p:txBody>
          <a:bodyPr wrap="none" rtlCol="0">
            <a:spAutoFit/>
          </a:bodyPr>
          <a:lstStyle/>
          <a:p>
            <a:pPr algn="ctr"/>
            <a:r>
              <a:rPr kumimoji="1" lang="ja-JP" altLang="en-US" sz="1400" dirty="0" smtClean="0">
                <a:solidFill>
                  <a:srgbClr val="FFFFFF"/>
                </a:solidFill>
              </a:rPr>
              <a:t>サーバー　</a:t>
            </a:r>
            <a:r>
              <a:rPr kumimoji="1" lang="en-US" altLang="ja-JP" sz="1400" dirty="0" smtClean="0">
                <a:solidFill>
                  <a:srgbClr val="FFFFFF"/>
                </a:solidFill>
              </a:rPr>
              <a:t>01</a:t>
            </a:r>
            <a:endParaRPr kumimoji="1" lang="ja-JP" altLang="en-US" sz="1400" dirty="0">
              <a:solidFill>
                <a:srgbClr val="FFFFFF"/>
              </a:solidFill>
            </a:endParaRPr>
          </a:p>
        </p:txBody>
      </p:sp>
      <p:sp>
        <p:nvSpPr>
          <p:cNvPr id="111" name="フローチャート: 磁気ディスク 110"/>
          <p:cNvSpPr/>
          <p:nvPr/>
        </p:nvSpPr>
        <p:spPr>
          <a:xfrm>
            <a:off x="1968351" y="5462638"/>
            <a:ext cx="595450" cy="462178"/>
          </a:xfrm>
          <a:prstGeom prst="flowChartMagneticDisk">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正方形/長方形 111"/>
          <p:cNvSpPr/>
          <p:nvPr/>
        </p:nvSpPr>
        <p:spPr>
          <a:xfrm>
            <a:off x="1271500" y="5701320"/>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1271500" y="5394986"/>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cxnSp>
        <p:nvCxnSpPr>
          <p:cNvPr id="114" name="曲線コネクタ 113"/>
          <p:cNvCxnSpPr>
            <a:stCxn id="103" idx="0"/>
            <a:endCxn id="97" idx="2"/>
          </p:cNvCxnSpPr>
          <p:nvPr/>
        </p:nvCxnSpPr>
        <p:spPr>
          <a:xfrm rot="5400000" flipH="1" flipV="1">
            <a:off x="6228492" y="3652430"/>
            <a:ext cx="917508" cy="3014596"/>
          </a:xfrm>
          <a:prstGeom prst="curvedConnector3">
            <a:avLst>
              <a:gd name="adj1" fmla="val 8474"/>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15" name="正方形/長方形 114"/>
          <p:cNvSpPr/>
          <p:nvPr/>
        </p:nvSpPr>
        <p:spPr>
          <a:xfrm>
            <a:off x="5911849" y="52801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テキスト ボックス 115"/>
          <p:cNvSpPr txBox="1"/>
          <p:nvPr/>
        </p:nvSpPr>
        <p:spPr>
          <a:xfrm>
            <a:off x="6700565" y="5940889"/>
            <a:ext cx="1189999" cy="307777"/>
          </a:xfrm>
          <a:prstGeom prst="rect">
            <a:avLst/>
          </a:prstGeom>
          <a:noFill/>
        </p:spPr>
        <p:txBody>
          <a:bodyPr wrap="none" rtlCol="0">
            <a:spAutoFit/>
          </a:bodyPr>
          <a:lstStyle/>
          <a:p>
            <a:pPr algn="ctr"/>
            <a:r>
              <a:rPr kumimoji="1" lang="ja-JP" altLang="en-US" sz="1400" dirty="0" smtClean="0">
                <a:solidFill>
                  <a:srgbClr val="FFFFFF"/>
                </a:solidFill>
              </a:rPr>
              <a:t>サーバー</a:t>
            </a:r>
            <a:r>
              <a:rPr lang="ja-JP" altLang="ja-JP" sz="1400" dirty="0">
                <a:solidFill>
                  <a:srgbClr val="FFFFFF"/>
                </a:solidFill>
              </a:rPr>
              <a:t>　</a:t>
            </a:r>
            <a:r>
              <a:rPr kumimoji="1" lang="en-US" altLang="ja-JP" sz="1400" dirty="0" smtClean="0">
                <a:solidFill>
                  <a:srgbClr val="FFFFFF"/>
                </a:solidFill>
              </a:rPr>
              <a:t>02</a:t>
            </a:r>
            <a:endParaRPr kumimoji="1" lang="ja-JP" altLang="en-US" sz="1400" dirty="0">
              <a:solidFill>
                <a:srgbClr val="FFFFFF"/>
              </a:solidFill>
            </a:endParaRPr>
          </a:p>
        </p:txBody>
      </p:sp>
      <p:sp>
        <p:nvSpPr>
          <p:cNvPr id="117" name="フローチャート: 磁気ディスク 116"/>
          <p:cNvSpPr/>
          <p:nvPr/>
        </p:nvSpPr>
        <p:spPr>
          <a:xfrm>
            <a:off x="7346801" y="54626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649950" y="57013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649950" y="53949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0" name="左右矢印 119"/>
          <p:cNvSpPr/>
          <p:nvPr/>
        </p:nvSpPr>
        <p:spPr>
          <a:xfrm>
            <a:off x="3162299" y="5701298"/>
            <a:ext cx="543837" cy="223518"/>
          </a:xfrm>
          <a:prstGeom prst="leftRightArrow">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左右矢印 120"/>
          <p:cNvSpPr/>
          <p:nvPr/>
        </p:nvSpPr>
        <p:spPr>
          <a:xfrm>
            <a:off x="5441949" y="57012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p:cNvSpPr/>
          <p:nvPr/>
        </p:nvSpPr>
        <p:spPr>
          <a:xfrm>
            <a:off x="5911848" y="48453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137" name="乗算記号 136"/>
          <p:cNvSpPr/>
          <p:nvPr/>
        </p:nvSpPr>
        <p:spPr>
          <a:xfrm>
            <a:off x="533399" y="4476750"/>
            <a:ext cx="2774952" cy="2120900"/>
          </a:xfrm>
          <a:prstGeom prst="mathMultiply">
            <a:avLst>
              <a:gd name="adj1" fmla="val 5240"/>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テキスト ボックス 141"/>
          <p:cNvSpPr txBox="1"/>
          <p:nvPr/>
        </p:nvSpPr>
        <p:spPr>
          <a:xfrm>
            <a:off x="4016320" y="3941289"/>
            <a:ext cx="1111364" cy="677108"/>
          </a:xfrm>
          <a:prstGeom prst="rect">
            <a:avLst/>
          </a:prstGeom>
          <a:noFill/>
        </p:spPr>
        <p:txBody>
          <a:bodyPr wrap="none" rtlCol="0">
            <a:spAutoFit/>
          </a:bodyPr>
          <a:lstStyle/>
          <a:p>
            <a:pPr algn="ctr"/>
            <a:r>
              <a:rPr kumimoji="1" lang="ja-JP" altLang="en-US" sz="1400" dirty="0" smtClean="0">
                <a:solidFill>
                  <a:srgbClr val="FF0000"/>
                </a:solidFill>
              </a:rPr>
              <a:t>サーバー</a:t>
            </a:r>
            <a:r>
              <a:rPr kumimoji="1" lang="en-US" altLang="ja-JP" sz="1400" dirty="0" smtClean="0">
                <a:solidFill>
                  <a:srgbClr val="FF0000"/>
                </a:solidFill>
              </a:rPr>
              <a:t> 01</a:t>
            </a:r>
          </a:p>
          <a:p>
            <a:pPr algn="ctr"/>
            <a:r>
              <a:rPr kumimoji="1" lang="ja-JP" altLang="en-US" sz="2400" dirty="0" smtClean="0">
                <a:solidFill>
                  <a:srgbClr val="FF0000"/>
                </a:solidFill>
              </a:rPr>
              <a:t>障害時</a:t>
            </a:r>
            <a:endParaRPr kumimoji="1" lang="ja-JP" altLang="en-US" sz="2400" dirty="0">
              <a:solidFill>
                <a:srgbClr val="FF0000"/>
              </a:solidFill>
            </a:endParaRPr>
          </a:p>
        </p:txBody>
      </p:sp>
      <p:sp>
        <p:nvSpPr>
          <p:cNvPr id="143" name="テキスト ボックス 142"/>
          <p:cNvSpPr txBox="1"/>
          <p:nvPr/>
        </p:nvSpPr>
        <p:spPr>
          <a:xfrm>
            <a:off x="4018004" y="1142867"/>
            <a:ext cx="1107996" cy="461665"/>
          </a:xfrm>
          <a:prstGeom prst="rect">
            <a:avLst/>
          </a:prstGeom>
          <a:noFill/>
        </p:spPr>
        <p:txBody>
          <a:bodyPr wrap="none" rtlCol="0">
            <a:spAutoFit/>
          </a:bodyPr>
          <a:lstStyle/>
          <a:p>
            <a:pPr algn="ctr"/>
            <a:r>
              <a:rPr kumimoji="1" lang="ja-JP" altLang="en-US" sz="2400" dirty="0" smtClean="0">
                <a:solidFill>
                  <a:srgbClr val="0000FF"/>
                </a:solidFill>
              </a:rPr>
              <a:t>正常時</a:t>
            </a:r>
            <a:endParaRPr kumimoji="1" lang="ja-JP" altLang="en-US" sz="2400" dirty="0">
              <a:solidFill>
                <a:srgbClr val="0000FF"/>
              </a:solidFill>
            </a:endParaRPr>
          </a:p>
        </p:txBody>
      </p:sp>
      <p:cxnSp>
        <p:nvCxnSpPr>
          <p:cNvPr id="145" name="直線コネクタ 144"/>
          <p:cNvCxnSpPr/>
          <p:nvPr/>
        </p:nvCxnSpPr>
        <p:spPr>
          <a:xfrm flipV="1">
            <a:off x="567012" y="3597571"/>
            <a:ext cx="8074743" cy="10744"/>
          </a:xfrm>
          <a:prstGeom prst="line">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6" name="正方形/長方形 145"/>
          <p:cNvSpPr/>
          <p:nvPr/>
        </p:nvSpPr>
        <p:spPr>
          <a:xfrm>
            <a:off x="567012" y="3738768"/>
            <a:ext cx="2665897" cy="92410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6600"/>
                </a:solidFill>
                <a:latin typeface="ＭＳ Ｐゴシック"/>
                <a:ea typeface="ＭＳ Ｐゴシック"/>
                <a:cs typeface="ＭＳ Ｐゴシック"/>
              </a:rPr>
              <a:t>仮想サーバーＡと</a:t>
            </a:r>
            <a:r>
              <a:rPr kumimoji="1" lang="en-US" altLang="ja-JP" sz="1200" dirty="0" smtClean="0">
                <a:solidFill>
                  <a:srgbClr val="FF6600"/>
                </a:solidFill>
                <a:latin typeface="ＭＳ Ｐゴシック"/>
                <a:ea typeface="ＭＳ Ｐゴシック"/>
                <a:cs typeface="ＭＳ Ｐゴシック"/>
              </a:rPr>
              <a:t>B</a:t>
            </a:r>
            <a:r>
              <a:rPr kumimoji="1" lang="ja-JP" altLang="en-US" sz="1200" dirty="0" smtClean="0">
                <a:solidFill>
                  <a:srgbClr val="FF6600"/>
                </a:solidFill>
                <a:latin typeface="ＭＳ Ｐゴシック"/>
                <a:ea typeface="ＭＳ Ｐゴシック"/>
                <a:cs typeface="ＭＳ Ｐゴシック"/>
              </a:rPr>
              <a:t>は、</a:t>
            </a:r>
            <a:endParaRPr kumimoji="1" lang="en-US" altLang="ja-JP" sz="1200" dirty="0" smtClean="0">
              <a:solidFill>
                <a:srgbClr val="FF6600"/>
              </a:solidFill>
              <a:latin typeface="ＭＳ Ｐゴシック"/>
              <a:ea typeface="ＭＳ Ｐゴシック"/>
              <a:cs typeface="ＭＳ Ｐゴシック"/>
            </a:endParaRPr>
          </a:p>
          <a:p>
            <a:pPr algn="ctr"/>
            <a:r>
              <a:rPr lang="ja-JP" altLang="en-US" sz="1200" dirty="0" smtClean="0">
                <a:solidFill>
                  <a:srgbClr val="FF6600"/>
                </a:solidFill>
                <a:latin typeface="ＭＳ Ｐゴシック"/>
                <a:ea typeface="ＭＳ Ｐゴシック"/>
                <a:cs typeface="ＭＳ Ｐゴシック"/>
              </a:rPr>
              <a:t>見かけ上稼働し続けることができ</a:t>
            </a:r>
            <a:endParaRPr lang="en-US" altLang="ja-JP" sz="1200" dirty="0" smtClean="0">
              <a:solidFill>
                <a:srgbClr val="FF6600"/>
              </a:solidFill>
              <a:latin typeface="ＭＳ Ｐゴシック"/>
              <a:ea typeface="ＭＳ Ｐゴシック"/>
              <a:cs typeface="ＭＳ Ｐゴシック"/>
            </a:endParaRPr>
          </a:p>
          <a:p>
            <a:pPr algn="ctr"/>
            <a:r>
              <a:rPr lang="ja-JP" altLang="en-US" sz="1200" dirty="0" smtClean="0">
                <a:solidFill>
                  <a:srgbClr val="FF6600"/>
                </a:solidFill>
                <a:latin typeface="ＭＳ Ｐゴシック"/>
                <a:ea typeface="ＭＳ Ｐゴシック"/>
                <a:cs typeface="ＭＳ Ｐゴシック"/>
              </a:rPr>
              <a:t>ユーザーは影響を受けない</a:t>
            </a:r>
            <a:endParaRPr kumimoji="1" lang="ja-JP" altLang="en-US" sz="1200" dirty="0">
              <a:solidFill>
                <a:srgbClr val="FF6600"/>
              </a:solidFill>
              <a:latin typeface="ＭＳ Ｐゴシック"/>
              <a:ea typeface="ＭＳ Ｐゴシック"/>
              <a:cs typeface="ＭＳ Ｐゴシック"/>
            </a:endParaRPr>
          </a:p>
        </p:txBody>
      </p:sp>
    </p:spTree>
    <p:extLst>
      <p:ext uri="{BB962C8B-B14F-4D97-AF65-F5344CB8AC3E}">
        <p14:creationId xmlns:p14="http://schemas.microsoft.com/office/powerpoint/2010/main" val="14297249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垂直統合システム</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0270717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垂直統合システム（</a:t>
            </a:r>
            <a:r>
              <a:rPr lang="en-US" altLang="ja-JP" dirty="0"/>
              <a:t>Converged System</a:t>
            </a:r>
            <a:r>
              <a:rPr lang="ja-JP" altLang="en-US" dirty="0"/>
              <a:t>）</a:t>
            </a:r>
            <a:endParaRPr kumimoji="1" lang="ja-JP" altLang="en-US" dirty="0"/>
          </a:p>
        </p:txBody>
      </p:sp>
      <p:sp>
        <p:nvSpPr>
          <p:cNvPr id="4" name="角丸四角形 3"/>
          <p:cNvSpPr/>
          <p:nvPr/>
        </p:nvSpPr>
        <p:spPr bwMode="auto">
          <a:xfrm>
            <a:off x="381000" y="2909550"/>
            <a:ext cx="5715000" cy="1600200"/>
          </a:xfrm>
          <a:prstGeom prst="roundRect">
            <a:avLst>
              <a:gd name="adj" fmla="val 0"/>
            </a:avLst>
          </a:prstGeom>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 name="図 6" descr="imgr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3519150"/>
            <a:ext cx="815885" cy="1073971"/>
          </a:xfrm>
          <a:prstGeom prst="rect">
            <a:avLst/>
          </a:prstGeom>
        </p:spPr>
      </p:pic>
      <p:pic>
        <p:nvPicPr>
          <p:cNvPr id="8" name="図 7"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1600" y="3519150"/>
            <a:ext cx="876300" cy="876300"/>
          </a:xfrm>
          <a:prstGeom prst="rect">
            <a:avLst/>
          </a:prstGeom>
        </p:spPr>
      </p:pic>
      <p:pic>
        <p:nvPicPr>
          <p:cNvPr id="9" name="図 8" descr="imgres.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3519150"/>
            <a:ext cx="619252" cy="930570"/>
          </a:xfrm>
          <a:prstGeom prst="rect">
            <a:avLst/>
          </a:prstGeom>
        </p:spPr>
      </p:pic>
      <p:sp>
        <p:nvSpPr>
          <p:cNvPr id="12" name="テキスト ボックス 11"/>
          <p:cNvSpPr txBox="1"/>
          <p:nvPr/>
        </p:nvSpPr>
        <p:spPr>
          <a:xfrm>
            <a:off x="609600" y="3061950"/>
            <a:ext cx="2150348" cy="400110"/>
          </a:xfrm>
          <a:prstGeom prst="rect">
            <a:avLst/>
          </a:prstGeom>
          <a:noFill/>
        </p:spPr>
        <p:txBody>
          <a:bodyPr wrap="none" rtlCol="0">
            <a:spAutoFit/>
          </a:bodyPr>
          <a:lstStyle/>
          <a:p>
            <a:r>
              <a:rPr kumimoji="1" lang="ja-JP" altLang="en-US" sz="2000" dirty="0" smtClean="0">
                <a:solidFill>
                  <a:srgbClr val="800000"/>
                </a:solidFill>
                <a:effectLst/>
              </a:rPr>
              <a:t>垂直統合システム</a:t>
            </a:r>
            <a:endParaRPr kumimoji="1" lang="ja-JP" altLang="en-US" sz="2000" dirty="0">
              <a:solidFill>
                <a:srgbClr val="800000"/>
              </a:solidFill>
              <a:effectLst/>
            </a:endParaRPr>
          </a:p>
        </p:txBody>
      </p:sp>
      <p:sp>
        <p:nvSpPr>
          <p:cNvPr id="16" name="角丸四角形 15"/>
          <p:cNvSpPr/>
          <p:nvPr/>
        </p:nvSpPr>
        <p:spPr bwMode="auto">
          <a:xfrm>
            <a:off x="2209800" y="3595350"/>
            <a:ext cx="1752600" cy="457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様々な用途</a:t>
            </a:r>
          </a:p>
        </p:txBody>
      </p:sp>
      <p:grpSp>
        <p:nvGrpSpPr>
          <p:cNvPr id="27" name="図形グループ 26"/>
          <p:cNvGrpSpPr/>
          <p:nvPr/>
        </p:nvGrpSpPr>
        <p:grpSpPr>
          <a:xfrm>
            <a:off x="381000" y="1233150"/>
            <a:ext cx="5715000" cy="1600200"/>
            <a:chOff x="381000" y="1295400"/>
            <a:chExt cx="5715000" cy="1600200"/>
          </a:xfrm>
        </p:grpSpPr>
        <p:sp>
          <p:nvSpPr>
            <p:cNvPr id="3" name="角丸四角形 2"/>
            <p:cNvSpPr/>
            <p:nvPr/>
          </p:nvSpPr>
          <p:spPr bwMode="auto">
            <a:xfrm>
              <a:off x="381000" y="1295400"/>
              <a:ext cx="5715000" cy="1600200"/>
            </a:xfrm>
            <a:prstGeom prst="roundRect">
              <a:avLst>
                <a:gd name="adj" fmla="val 0"/>
              </a:avLst>
            </a:prstGeom>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 name="図 9" descr="images.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800" y="1905000"/>
              <a:ext cx="471854" cy="914400"/>
            </a:xfrm>
            <a:prstGeom prst="rect">
              <a:avLst/>
            </a:prstGeom>
          </p:spPr>
        </p:pic>
        <p:sp>
          <p:nvSpPr>
            <p:cNvPr id="11" name="テキスト ボックス 10"/>
            <p:cNvSpPr txBox="1"/>
            <p:nvPr/>
          </p:nvSpPr>
          <p:spPr>
            <a:xfrm>
              <a:off x="609600" y="1447800"/>
              <a:ext cx="1980029" cy="400110"/>
            </a:xfrm>
            <a:prstGeom prst="rect">
              <a:avLst/>
            </a:prstGeom>
            <a:noFill/>
          </p:spPr>
          <p:txBody>
            <a:bodyPr wrap="none" rtlCol="0">
              <a:spAutoFit/>
            </a:bodyPr>
            <a:lstStyle/>
            <a:p>
              <a:r>
                <a:rPr kumimoji="1" lang="ja-JP" altLang="en-US" sz="2000" dirty="0" smtClean="0">
                  <a:solidFill>
                    <a:srgbClr val="3366FF"/>
                  </a:solidFill>
                </a:rPr>
                <a:t>アプライアンス</a:t>
              </a:r>
              <a:endParaRPr kumimoji="1" lang="ja-JP" altLang="en-US" sz="2000" dirty="0">
                <a:solidFill>
                  <a:srgbClr val="3366FF"/>
                </a:solidFill>
              </a:endParaRPr>
            </a:p>
          </p:txBody>
        </p:sp>
        <p:sp>
          <p:nvSpPr>
            <p:cNvPr id="14" name="角丸四角形 13"/>
            <p:cNvSpPr/>
            <p:nvPr/>
          </p:nvSpPr>
          <p:spPr bwMode="auto">
            <a:xfrm>
              <a:off x="2209800" y="1981200"/>
              <a:ext cx="1752600" cy="4572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特定の用途</a:t>
              </a:r>
            </a:p>
          </p:txBody>
        </p:sp>
        <p:sp>
          <p:nvSpPr>
            <p:cNvPr id="17" name="角丸四角形 16"/>
            <p:cNvSpPr/>
            <p:nvPr/>
          </p:nvSpPr>
          <p:spPr bwMode="auto">
            <a:xfrm>
              <a:off x="4114800" y="1981200"/>
              <a:ext cx="1752600" cy="457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HG丸ｺﾞｼｯｸM-PRO"/>
                  <a:ea typeface="HG丸ｺﾞｼｯｸM-PRO"/>
                  <a:cs typeface="HG丸ｺﾞｼｯｸM-PRO"/>
                </a:rPr>
                <a:t>設定不要</a:t>
              </a:r>
            </a:p>
          </p:txBody>
        </p:sp>
      </p:grpSp>
      <p:grpSp>
        <p:nvGrpSpPr>
          <p:cNvPr id="29" name="図形グループ 28"/>
          <p:cNvGrpSpPr/>
          <p:nvPr/>
        </p:nvGrpSpPr>
        <p:grpSpPr>
          <a:xfrm>
            <a:off x="381000" y="4585950"/>
            <a:ext cx="5715000" cy="1600200"/>
            <a:chOff x="381000" y="4648200"/>
            <a:chExt cx="5715000" cy="1600200"/>
          </a:xfrm>
        </p:grpSpPr>
        <p:sp>
          <p:nvSpPr>
            <p:cNvPr id="5" name="角丸四角形 4"/>
            <p:cNvSpPr/>
            <p:nvPr/>
          </p:nvSpPr>
          <p:spPr bwMode="auto">
            <a:xfrm>
              <a:off x="381000" y="4648200"/>
              <a:ext cx="5715000" cy="1600200"/>
            </a:xfrm>
            <a:prstGeom prst="roundRect">
              <a:avLst>
                <a:gd name="adj" fmla="val 0"/>
              </a:avLst>
            </a:prstGeom>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 name="図 5"/>
            <p:cNvPicPr>
              <a:picLocks noChangeAspect="1"/>
            </p:cNvPicPr>
            <p:nvPr/>
          </p:nvPicPr>
          <p:blipFill>
            <a:blip r:embed="rId6">
              <a:clrChange>
                <a:clrFrom>
                  <a:srgbClr val="FEFEFE"/>
                </a:clrFrom>
                <a:clrTo>
                  <a:srgbClr val="FEFEFE">
                    <a:alpha val="0"/>
                  </a:srgbClr>
                </a:clrTo>
              </a:clrChange>
            </a:blip>
            <a:stretch>
              <a:fillRect/>
            </a:stretch>
          </p:blipFill>
          <p:spPr>
            <a:xfrm>
              <a:off x="762000" y="5181600"/>
              <a:ext cx="1143000" cy="1002031"/>
            </a:xfrm>
            <a:prstGeom prst="rect">
              <a:avLst/>
            </a:prstGeom>
          </p:spPr>
        </p:pic>
        <p:sp>
          <p:nvSpPr>
            <p:cNvPr id="13" name="テキスト ボックス 12"/>
            <p:cNvSpPr txBox="1"/>
            <p:nvPr/>
          </p:nvSpPr>
          <p:spPr>
            <a:xfrm>
              <a:off x="609600" y="4800600"/>
              <a:ext cx="1723549" cy="400110"/>
            </a:xfrm>
            <a:prstGeom prst="rect">
              <a:avLst/>
            </a:prstGeom>
            <a:noFill/>
          </p:spPr>
          <p:txBody>
            <a:bodyPr wrap="none" rtlCol="0">
              <a:spAutoFit/>
            </a:bodyPr>
            <a:lstStyle/>
            <a:p>
              <a:r>
                <a:rPr kumimoji="1" lang="ja-JP" altLang="en-US" sz="2000" dirty="0" smtClean="0">
                  <a:solidFill>
                    <a:srgbClr val="3366FF"/>
                  </a:solidFill>
                </a:rPr>
                <a:t>汎用システム</a:t>
              </a:r>
              <a:endParaRPr kumimoji="1" lang="ja-JP" altLang="en-US" sz="2000" dirty="0">
                <a:solidFill>
                  <a:srgbClr val="3366FF"/>
                </a:solidFill>
              </a:endParaRPr>
            </a:p>
          </p:txBody>
        </p:sp>
        <p:sp>
          <p:nvSpPr>
            <p:cNvPr id="15" name="角丸四角形 14"/>
            <p:cNvSpPr/>
            <p:nvPr/>
          </p:nvSpPr>
          <p:spPr bwMode="auto">
            <a:xfrm>
              <a:off x="2209800" y="5334000"/>
              <a:ext cx="1752600" cy="457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様々な用途</a:t>
              </a:r>
            </a:p>
          </p:txBody>
        </p:sp>
        <p:sp>
          <p:nvSpPr>
            <p:cNvPr id="18" name="角丸四角形 17"/>
            <p:cNvSpPr/>
            <p:nvPr/>
          </p:nvSpPr>
          <p:spPr bwMode="auto">
            <a:xfrm>
              <a:off x="4114800" y="5334000"/>
              <a:ext cx="1752600" cy="4572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設定複雑</a:t>
              </a:r>
            </a:p>
          </p:txBody>
        </p:sp>
      </p:grpSp>
      <p:sp>
        <p:nvSpPr>
          <p:cNvPr id="19" name="角丸四角形 18"/>
          <p:cNvSpPr/>
          <p:nvPr/>
        </p:nvSpPr>
        <p:spPr bwMode="auto">
          <a:xfrm>
            <a:off x="4114800" y="3595350"/>
            <a:ext cx="1752600" cy="4572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設定容易</a:t>
            </a:r>
          </a:p>
        </p:txBody>
      </p:sp>
      <p:grpSp>
        <p:nvGrpSpPr>
          <p:cNvPr id="22" name="図形グループ 21"/>
          <p:cNvGrpSpPr/>
          <p:nvPr/>
        </p:nvGrpSpPr>
        <p:grpSpPr>
          <a:xfrm>
            <a:off x="6096000" y="1537950"/>
            <a:ext cx="2743200" cy="4762619"/>
            <a:chOff x="6096000" y="1600200"/>
            <a:chExt cx="2743200" cy="4762619"/>
          </a:xfrm>
        </p:grpSpPr>
        <p:sp>
          <p:nvSpPr>
            <p:cNvPr id="20" name="角丸四角形 19"/>
            <p:cNvSpPr/>
            <p:nvPr/>
          </p:nvSpPr>
          <p:spPr bwMode="auto">
            <a:xfrm>
              <a:off x="6553200" y="3886200"/>
              <a:ext cx="2286000" cy="838200"/>
            </a:xfrm>
            <a:prstGeom prst="roundRect">
              <a:avLst>
                <a:gd name="adj" fmla="val 0"/>
              </a:avLst>
            </a:prstGeom>
            <a:solidFill>
              <a:srgbClr val="00CCFF"/>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HG丸ｺﾞｼｯｸM-PRO"/>
                  <a:ea typeface="HG丸ｺﾞｼｯｸM-PRO"/>
                  <a:cs typeface="HG丸ｺﾞｼｯｸM-PRO"/>
                </a:rPr>
                <a:t>ハード</a:t>
              </a:r>
              <a:endParaRPr kumimoji="0" lang="en-US" altLang="ja-JP" sz="1600" b="0" i="0" u="none" strike="noStrike" cap="none" normalizeH="0" baseline="0" dirty="0" smtClean="0">
                <a:ln>
                  <a:noFill/>
                </a:ln>
                <a:solidFill>
                  <a:srgbClr val="FFFFFF"/>
                </a:solidFill>
                <a:effectLst/>
                <a:latin typeface="HG丸ｺﾞｼｯｸM-PRO"/>
                <a:ea typeface="HG丸ｺﾞｼｯｸM-PRO"/>
                <a:cs typeface="HG丸ｺﾞｼｯｸM-PRO"/>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HG丸ｺﾞｼｯｸM-PRO"/>
                  <a:ea typeface="HG丸ｺﾞｼｯｸM-PRO"/>
                  <a:cs typeface="HG丸ｺﾞｼｯｸM-PRO"/>
                </a:rPr>
                <a:t>ウエア</a:t>
              </a:r>
              <a:endParaRPr kumimoji="0" lang="ja-JP" altLang="en-US" sz="1600" b="0" i="0" u="none" strike="noStrike" cap="none" normalizeH="0" baseline="0" dirty="0" smtClean="0">
                <a:ln>
                  <a:noFill/>
                </a:ln>
                <a:solidFill>
                  <a:srgbClr val="FFFFFF"/>
                </a:solidFill>
                <a:effectLst/>
                <a:latin typeface="HG丸ｺﾞｼｯｸM-PRO"/>
                <a:ea typeface="HG丸ｺﾞｼｯｸM-PRO"/>
                <a:cs typeface="HG丸ｺﾞｼｯｸM-PRO"/>
              </a:endParaRPr>
            </a:p>
          </p:txBody>
        </p:sp>
        <p:sp>
          <p:nvSpPr>
            <p:cNvPr id="21" name="角丸四角形 20"/>
            <p:cNvSpPr/>
            <p:nvPr/>
          </p:nvSpPr>
          <p:spPr bwMode="auto">
            <a:xfrm>
              <a:off x="6553200" y="2743200"/>
              <a:ext cx="2286000" cy="838200"/>
            </a:xfrm>
            <a:prstGeom prst="roundRect">
              <a:avLst>
                <a:gd name="adj" fmla="val 0"/>
              </a:avLst>
            </a:prstGeom>
            <a:solidFill>
              <a:srgbClr val="CCFFCC"/>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127C5E"/>
                  </a:solidFill>
                  <a:latin typeface="HG丸ｺﾞｼｯｸM-PRO"/>
                  <a:ea typeface="HG丸ｺﾞｼｯｸM-PRO"/>
                  <a:cs typeface="HG丸ｺﾞｼｯｸM-PRO"/>
                </a:rPr>
                <a:t>ミドル</a:t>
              </a:r>
              <a:endParaRPr lang="en-US" altLang="ja-JP" sz="1600" dirty="0" smtClean="0">
                <a:solidFill>
                  <a:srgbClr val="127C5E"/>
                </a:solidFill>
                <a:latin typeface="HG丸ｺﾞｼｯｸM-PRO"/>
                <a:ea typeface="HG丸ｺﾞｼｯｸM-PRO"/>
                <a:cs typeface="HG丸ｺﾞｼｯｸM-PRO"/>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127C5E"/>
                  </a:solidFill>
                  <a:latin typeface="HG丸ｺﾞｼｯｸM-PRO"/>
                  <a:ea typeface="HG丸ｺﾞｼｯｸM-PRO"/>
                  <a:cs typeface="HG丸ｺﾞｼｯｸM-PRO"/>
                </a:rPr>
                <a:t>ウエア</a:t>
              </a:r>
              <a:endParaRPr kumimoji="0" lang="ja-JP" altLang="en-US" sz="1600" b="0" i="0" u="none" strike="noStrike" cap="none" normalizeH="0" baseline="0" dirty="0" smtClean="0">
                <a:ln>
                  <a:noFill/>
                </a:ln>
                <a:solidFill>
                  <a:srgbClr val="127C5E"/>
                </a:solidFill>
                <a:effectLst/>
                <a:latin typeface="HG丸ｺﾞｼｯｸM-PRO"/>
                <a:ea typeface="HG丸ｺﾞｼｯｸM-PRO"/>
                <a:cs typeface="HG丸ｺﾞｼｯｸM-PRO"/>
              </a:endParaRPr>
            </a:p>
          </p:txBody>
        </p:sp>
        <p:sp>
          <p:nvSpPr>
            <p:cNvPr id="23" name="角丸四角形 22"/>
            <p:cNvSpPr/>
            <p:nvPr/>
          </p:nvSpPr>
          <p:spPr bwMode="auto">
            <a:xfrm>
              <a:off x="6781800" y="3733800"/>
              <a:ext cx="533400" cy="1752600"/>
            </a:xfrm>
            <a:prstGeom prst="roundRect">
              <a:avLst>
                <a:gd name="adj" fmla="val 0"/>
              </a:avLst>
            </a:prstGeom>
            <a:solidFill>
              <a:schemeClr val="accent4">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 name="角丸四角形 23"/>
            <p:cNvSpPr/>
            <p:nvPr/>
          </p:nvSpPr>
          <p:spPr bwMode="auto">
            <a:xfrm>
              <a:off x="8077200" y="1981200"/>
              <a:ext cx="533400" cy="2895600"/>
            </a:xfrm>
            <a:prstGeom prst="roundRect">
              <a:avLst>
                <a:gd name="adj" fmla="val 0"/>
              </a:avLst>
            </a:prstGeom>
            <a:solidFill>
              <a:schemeClr val="accent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角丸四角形 24"/>
            <p:cNvSpPr/>
            <p:nvPr/>
          </p:nvSpPr>
          <p:spPr bwMode="auto">
            <a:xfrm>
              <a:off x="6705600" y="2133600"/>
              <a:ext cx="1981200" cy="304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800" dirty="0" smtClean="0">
                  <a:solidFill>
                    <a:srgbClr val="FFFFFF"/>
                  </a:solidFill>
                  <a:latin typeface="HG丸ｺﾞｼｯｸM-PRO"/>
                  <a:ea typeface="HG丸ｺﾞｼｯｸM-PRO"/>
                  <a:cs typeface="HG丸ｺﾞｼｯｸM-PRO"/>
                </a:rPr>
                <a:t>プラットフォーム</a:t>
              </a:r>
              <a:r>
                <a:rPr lang="en-US" altLang="ja-JP" sz="800" dirty="0" smtClean="0">
                  <a:solidFill>
                    <a:srgbClr val="FFFFFF"/>
                  </a:solidFill>
                  <a:latin typeface="HG丸ｺﾞｼｯｸM-PRO"/>
                  <a:ea typeface="HG丸ｺﾞｼｯｸM-PRO"/>
                  <a:cs typeface="HG丸ｺﾞｼｯｸM-PRO"/>
                </a:rPr>
                <a:t> / </a:t>
              </a:r>
              <a:r>
                <a:rPr lang="en-US" altLang="ja-JP" sz="800" dirty="0" err="1" smtClean="0">
                  <a:solidFill>
                    <a:srgbClr val="FFFFFF"/>
                  </a:solidFill>
                  <a:latin typeface="HG丸ｺﾞｼｯｸM-PRO"/>
                  <a:ea typeface="HG丸ｺﾞｼｯｸM-PRO"/>
                  <a:cs typeface="HG丸ｺﾞｼｯｸM-PRO"/>
                </a:rPr>
                <a:t>PaaS</a:t>
              </a:r>
              <a:r>
                <a:rPr lang="ja-JP" altLang="en-US" sz="800" dirty="0" smtClean="0">
                  <a:solidFill>
                    <a:srgbClr val="FFFFFF"/>
                  </a:solidFill>
                  <a:latin typeface="HG丸ｺﾞｼｯｸM-PRO"/>
                  <a:ea typeface="HG丸ｺﾞｼｯｸM-PRO"/>
                  <a:cs typeface="HG丸ｺﾞｼｯｸM-PRO"/>
                </a:rPr>
                <a:t>型</a:t>
              </a:r>
              <a:endParaRPr kumimoji="0" lang="ja-JP" altLang="en-US" sz="800" b="0" i="0" u="none" strike="noStrike" cap="none" normalizeH="0" baseline="0" dirty="0" smtClean="0">
                <a:ln>
                  <a:noFill/>
                </a:ln>
                <a:solidFill>
                  <a:srgbClr val="FFFFFF"/>
                </a:solidFill>
                <a:effectLst/>
                <a:latin typeface="HG丸ｺﾞｼｯｸM-PRO"/>
                <a:ea typeface="HG丸ｺﾞｼｯｸM-PRO"/>
                <a:cs typeface="HG丸ｺﾞｼｯｸM-PRO"/>
              </a:endParaRPr>
            </a:p>
          </p:txBody>
        </p:sp>
        <p:sp>
          <p:nvSpPr>
            <p:cNvPr id="26" name="角丸四角形 25"/>
            <p:cNvSpPr/>
            <p:nvPr/>
          </p:nvSpPr>
          <p:spPr bwMode="auto">
            <a:xfrm>
              <a:off x="6705600" y="5029200"/>
              <a:ext cx="1981200" cy="304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lang="ja-JP" altLang="en-US" sz="800" dirty="0">
                  <a:solidFill>
                    <a:srgbClr val="FFFFFF"/>
                  </a:solidFill>
                  <a:latin typeface="HG丸ｺﾞｼｯｸM-PRO"/>
                  <a:ea typeface="HG丸ｺﾞｼｯｸM-PRO"/>
                  <a:cs typeface="HG丸ｺﾞｼｯｸM-PRO"/>
                </a:rPr>
                <a:t>インフラストラクチャー</a:t>
              </a:r>
              <a:r>
                <a:rPr lang="en-US" altLang="ja-JP" sz="800" dirty="0">
                  <a:solidFill>
                    <a:srgbClr val="FFFFFF"/>
                  </a:solidFill>
                  <a:latin typeface="HG丸ｺﾞｼｯｸM-PRO"/>
                  <a:ea typeface="HG丸ｺﾞｼｯｸM-PRO"/>
                  <a:cs typeface="HG丸ｺﾞｼｯｸM-PRO"/>
                </a:rPr>
                <a:t> / </a:t>
              </a:r>
              <a:r>
                <a:rPr lang="en-US" altLang="ja-JP" sz="800" dirty="0" err="1">
                  <a:solidFill>
                    <a:srgbClr val="FFFFFF"/>
                  </a:solidFill>
                  <a:latin typeface="HG丸ｺﾞｼｯｸM-PRO"/>
                  <a:ea typeface="HG丸ｺﾞｼｯｸM-PRO"/>
                  <a:cs typeface="HG丸ｺﾞｼｯｸM-PRO"/>
                </a:rPr>
                <a:t>IaaS</a:t>
              </a:r>
              <a:r>
                <a:rPr lang="ja-JP" altLang="en-US" sz="800" dirty="0">
                  <a:solidFill>
                    <a:srgbClr val="FFFFFF"/>
                  </a:solidFill>
                  <a:latin typeface="HG丸ｺﾞｼｯｸM-PRO"/>
                  <a:ea typeface="HG丸ｺﾞｼｯｸM-PRO"/>
                  <a:cs typeface="HG丸ｺﾞｼｯｸM-PRO"/>
                </a:rPr>
                <a:t>型</a:t>
              </a:r>
            </a:p>
          </p:txBody>
        </p:sp>
        <p:cxnSp>
          <p:nvCxnSpPr>
            <p:cNvPr id="28" name="カギ線コネクタ 27"/>
            <p:cNvCxnSpPr>
              <a:stCxn id="4" idx="3"/>
              <a:endCxn id="25" idx="1"/>
            </p:cNvCxnSpPr>
            <p:nvPr/>
          </p:nvCxnSpPr>
          <p:spPr bwMode="auto">
            <a:xfrm flipV="1">
              <a:off x="6096000" y="2286000"/>
              <a:ext cx="609600" cy="1485900"/>
            </a:xfrm>
            <a:prstGeom prst="bentConnector3">
              <a:avLst/>
            </a:prstGeom>
            <a:solidFill>
              <a:schemeClr val="bg1"/>
            </a:solidFill>
            <a:ln w="38100" cap="flat" cmpd="sng" algn="ctr">
              <a:solidFill>
                <a:srgbClr val="3366FF"/>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 name="カギ線コネクタ 29"/>
            <p:cNvCxnSpPr>
              <a:stCxn id="4" idx="3"/>
              <a:endCxn id="26" idx="1"/>
            </p:cNvCxnSpPr>
            <p:nvPr/>
          </p:nvCxnSpPr>
          <p:spPr bwMode="auto">
            <a:xfrm>
              <a:off x="6096000" y="3771900"/>
              <a:ext cx="609600" cy="1409700"/>
            </a:xfrm>
            <a:prstGeom prst="bentConnector3">
              <a:avLst>
                <a:gd name="adj1" fmla="val 50000"/>
              </a:avLst>
            </a:prstGeom>
            <a:solidFill>
              <a:schemeClr val="bg1"/>
            </a:solidFill>
            <a:ln w="38100" cap="flat" cmpd="sng" algn="ctr">
              <a:solidFill>
                <a:srgbClr val="3366FF"/>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3" name="テキスト ボックス 52"/>
            <p:cNvSpPr txBox="1"/>
            <p:nvPr/>
          </p:nvSpPr>
          <p:spPr>
            <a:xfrm>
              <a:off x="6705600" y="5562600"/>
              <a:ext cx="2031325" cy="800219"/>
            </a:xfrm>
            <a:prstGeom prst="rect">
              <a:avLst/>
            </a:prstGeom>
            <a:noFill/>
          </p:spPr>
          <p:txBody>
            <a:bodyPr wrap="none" rtlCol="0">
              <a:spAutoFit/>
            </a:bodyPr>
            <a:lstStyle/>
            <a:p>
              <a:pPr marL="171450" indent="-171450">
                <a:buFont typeface="Wingdings" charset="2"/>
                <a:buChar char="Ø"/>
              </a:pPr>
              <a:r>
                <a:rPr kumimoji="1" lang="en-US" altLang="ja-JP" sz="1000" dirty="0" smtClean="0">
                  <a:solidFill>
                    <a:srgbClr val="0000FF"/>
                  </a:solidFill>
                </a:rPr>
                <a:t>IBM</a:t>
              </a:r>
              <a:r>
                <a:rPr kumimoji="1" lang="en-US" altLang="ja-JP" sz="1000" dirty="0">
                  <a:solidFill>
                    <a:srgbClr val="0000FF"/>
                  </a:solidFill>
                </a:rPr>
                <a:t> </a:t>
              </a:r>
              <a:r>
                <a:rPr kumimoji="1" lang="en-US" altLang="ja-JP" sz="1000" dirty="0" err="1" smtClean="0">
                  <a:solidFill>
                    <a:srgbClr val="0000FF"/>
                  </a:solidFill>
                </a:rPr>
                <a:t>PureFlex</a:t>
              </a:r>
              <a:r>
                <a:rPr kumimoji="1" lang="en-US" altLang="ja-JP" sz="1000" dirty="0">
                  <a:solidFill>
                    <a:srgbClr val="0000FF"/>
                  </a:solidFill>
                </a:rPr>
                <a:t> </a:t>
              </a:r>
              <a:r>
                <a:rPr kumimoji="1" lang="en-US" altLang="ja-JP" sz="1000" dirty="0" smtClean="0">
                  <a:solidFill>
                    <a:srgbClr val="0000FF"/>
                  </a:solidFill>
                </a:rPr>
                <a:t>Systems</a:t>
              </a:r>
            </a:p>
            <a:p>
              <a:pPr marL="171450" indent="-171450">
                <a:buFont typeface="Wingdings" charset="2"/>
                <a:buChar char="Ø"/>
              </a:pPr>
              <a:r>
                <a:rPr kumimoji="1" lang="en-US" altLang="ja-JP" sz="1000" dirty="0">
                  <a:solidFill>
                    <a:srgbClr val="0000FF"/>
                  </a:solidFill>
                </a:rPr>
                <a:t>Oracle </a:t>
              </a:r>
              <a:r>
                <a:rPr kumimoji="1" lang="en-US" altLang="ja-JP" sz="1000" dirty="0" err="1">
                  <a:solidFill>
                    <a:srgbClr val="0000FF"/>
                  </a:solidFill>
                </a:rPr>
                <a:t>Exalogic</a:t>
              </a:r>
              <a:r>
                <a:rPr kumimoji="1" lang="en-US" altLang="ja-JP" sz="1000" dirty="0">
                  <a:solidFill>
                    <a:srgbClr val="0000FF"/>
                  </a:solidFill>
                </a:rPr>
                <a:t> Elastic Cloud</a:t>
              </a:r>
              <a:endParaRPr kumimoji="1" lang="ja-JP" altLang="en-US" sz="1000" dirty="0">
                <a:solidFill>
                  <a:srgbClr val="0000FF"/>
                </a:solidFill>
              </a:endParaRPr>
            </a:p>
            <a:p>
              <a:pPr marL="171450" indent="-171450">
                <a:buFont typeface="Wingdings" charset="2"/>
                <a:buChar char="Ø"/>
              </a:pPr>
              <a:r>
                <a:rPr kumimoji="1" lang="en-US" altLang="ja-JP" sz="1000" dirty="0" err="1">
                  <a:solidFill>
                    <a:srgbClr val="0000FF"/>
                  </a:solidFill>
                </a:rPr>
                <a:t>Vblock</a:t>
              </a:r>
              <a:r>
                <a:rPr kumimoji="1" lang="en-US" altLang="ja-JP" sz="1000" dirty="0">
                  <a:solidFill>
                    <a:srgbClr val="0000FF"/>
                  </a:solidFill>
                </a:rPr>
                <a:t> </a:t>
              </a:r>
              <a:r>
                <a:rPr kumimoji="1" lang="en-US" altLang="ja-JP" sz="1000" dirty="0" err="1">
                  <a:solidFill>
                    <a:srgbClr val="0000FF"/>
                  </a:solidFill>
                </a:rPr>
                <a:t>Infrastructire</a:t>
              </a:r>
              <a:r>
                <a:rPr kumimoji="1" lang="en-US" altLang="ja-JP" sz="1000" dirty="0">
                  <a:solidFill>
                    <a:srgbClr val="0000FF"/>
                  </a:solidFill>
                </a:rPr>
                <a:t> Package</a:t>
              </a:r>
              <a:endParaRPr kumimoji="1" lang="ja-JP" altLang="en-US" sz="1000" dirty="0">
                <a:solidFill>
                  <a:srgbClr val="0000FF"/>
                </a:solidFill>
              </a:endParaRPr>
            </a:p>
            <a:p>
              <a:pPr marL="171450" indent="-171450">
                <a:buFont typeface="Wingdings" charset="2"/>
                <a:buChar char="Ø"/>
              </a:pPr>
              <a:r>
                <a:rPr kumimoji="1" lang="en-US" altLang="ja-JP" sz="1000" dirty="0">
                  <a:solidFill>
                    <a:srgbClr val="0000FF"/>
                  </a:solidFill>
                </a:rPr>
                <a:t>HP </a:t>
              </a:r>
              <a:r>
                <a:rPr kumimoji="1" lang="en-US" altLang="ja-JP" sz="1000" dirty="0" err="1">
                  <a:solidFill>
                    <a:srgbClr val="0000FF"/>
                  </a:solidFill>
                </a:rPr>
                <a:t>CloudSystem</a:t>
              </a:r>
              <a:r>
                <a:rPr kumimoji="1" lang="en-US" altLang="ja-JP" sz="1000" dirty="0">
                  <a:solidFill>
                    <a:srgbClr val="0000FF"/>
                  </a:solidFill>
                </a:rPr>
                <a:t> </a:t>
              </a:r>
              <a:r>
                <a:rPr kumimoji="1" lang="en-US" altLang="ja-JP" sz="1000" dirty="0" smtClean="0">
                  <a:solidFill>
                    <a:srgbClr val="0000FF"/>
                  </a:solidFill>
                </a:rPr>
                <a:t>Matrix</a:t>
              </a:r>
              <a:endParaRPr kumimoji="1" lang="ja-JP" altLang="en-US" sz="1000" dirty="0">
                <a:solidFill>
                  <a:srgbClr val="0000FF"/>
                </a:solidFill>
              </a:endParaRPr>
            </a:p>
          </p:txBody>
        </p:sp>
        <p:sp>
          <p:nvSpPr>
            <p:cNvPr id="57" name="テキスト ボックス 56"/>
            <p:cNvSpPr txBox="1"/>
            <p:nvPr/>
          </p:nvSpPr>
          <p:spPr>
            <a:xfrm>
              <a:off x="6553200" y="1600200"/>
              <a:ext cx="2031325" cy="430887"/>
            </a:xfrm>
            <a:prstGeom prst="rect">
              <a:avLst/>
            </a:prstGeom>
            <a:noFill/>
          </p:spPr>
          <p:txBody>
            <a:bodyPr wrap="none" rtlCol="0">
              <a:spAutoFit/>
            </a:bodyPr>
            <a:lstStyle/>
            <a:p>
              <a:pPr marL="171450" indent="-171450">
                <a:buFont typeface="Wingdings" charset="2"/>
                <a:buChar char="Ø"/>
              </a:pPr>
              <a:r>
                <a:rPr kumimoji="1" lang="en-US" altLang="ja-JP" sz="1000" dirty="0" smtClean="0">
                  <a:solidFill>
                    <a:srgbClr val="0000FF"/>
                  </a:solidFill>
                </a:rPr>
                <a:t>IBM </a:t>
              </a:r>
              <a:r>
                <a:rPr kumimoji="1" lang="en-US" altLang="ja-JP" sz="1000" dirty="0" err="1" smtClean="0">
                  <a:solidFill>
                    <a:srgbClr val="0000FF"/>
                  </a:solidFill>
                </a:rPr>
                <a:t>PureApplication</a:t>
              </a:r>
              <a:r>
                <a:rPr kumimoji="1" lang="en-US" altLang="ja-JP" sz="1000" dirty="0" smtClean="0">
                  <a:solidFill>
                    <a:srgbClr val="0000FF"/>
                  </a:solidFill>
                </a:rPr>
                <a:t> Systems</a:t>
              </a:r>
            </a:p>
            <a:p>
              <a:pPr marL="171450" indent="-171450">
                <a:buFont typeface="Wingdings" charset="2"/>
                <a:buChar char="Ø"/>
              </a:pPr>
              <a:r>
                <a:rPr kumimoji="1" lang="en-US" altLang="ja-JP" sz="1000" dirty="0" smtClean="0">
                  <a:solidFill>
                    <a:srgbClr val="0000FF"/>
                  </a:solidFill>
                </a:rPr>
                <a:t>Oracle </a:t>
              </a:r>
              <a:r>
                <a:rPr kumimoji="1" lang="en-US" altLang="ja-JP" sz="1000" dirty="0" err="1" smtClean="0">
                  <a:solidFill>
                    <a:srgbClr val="0000FF"/>
                  </a:solidFill>
                </a:rPr>
                <a:t>Exadata</a:t>
              </a:r>
              <a:r>
                <a:rPr kumimoji="1" lang="en-US" altLang="ja-JP" sz="1000" dirty="0" smtClean="0">
                  <a:solidFill>
                    <a:srgbClr val="0000FF"/>
                  </a:solidFill>
                </a:rPr>
                <a:t> </a:t>
              </a:r>
              <a:endParaRPr kumimoji="1" lang="ja-JP" altLang="en-US" sz="1000" dirty="0">
                <a:solidFill>
                  <a:srgbClr val="0000FF"/>
                </a:solidFill>
              </a:endParaRPr>
            </a:p>
          </p:txBody>
        </p:sp>
      </p:grpSp>
    </p:spTree>
    <p:extLst>
      <p:ext uri="{BB962C8B-B14F-4D97-AF65-F5344CB8AC3E}">
        <p14:creationId xmlns:p14="http://schemas.microsoft.com/office/powerpoint/2010/main" val="12924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p:tgtEl>
                                          <p:spTgt spid="29"/>
                                        </p:tgtEl>
                                        <p:attrNameLst>
                                          <p:attrName>ppt_y</p:attrName>
                                        </p:attrNameLst>
                                      </p:cBhvr>
                                      <p:tavLst>
                                        <p:tav tm="0">
                                          <p:val>
                                            <p:strVal val="#ppt_y-#ppt_h*1.125000"/>
                                          </p:val>
                                        </p:tav>
                                        <p:tav tm="100000">
                                          <p:val>
                                            <p:strVal val="#ppt_y"/>
                                          </p:val>
                                        </p:tav>
                                      </p:tavLst>
                                    </p:anim>
                                    <p:animEffect transition="in" filter="wipe(down)">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762000" y="996046"/>
            <a:ext cx="7620000" cy="3890203"/>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7" name="角丸四角形 6"/>
          <p:cNvSpPr/>
          <p:nvPr/>
        </p:nvSpPr>
        <p:spPr bwMode="auto">
          <a:xfrm>
            <a:off x="762000" y="5114850"/>
            <a:ext cx="7620000" cy="1295400"/>
          </a:xfrm>
          <a:prstGeom prst="roundRect">
            <a:avLst>
              <a:gd name="adj" fmla="val 0"/>
            </a:avLst>
          </a:prstGeom>
          <a:solidFill>
            <a:schemeClr val="accent5">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a:solidFill>
                <a:srgbClr val="484848"/>
              </a:solidFill>
              <a:latin typeface="+mj-ea"/>
              <a:ea typeface="+mj-ea"/>
            </a:endParaRPr>
          </a:p>
        </p:txBody>
      </p:sp>
      <p:sp>
        <p:nvSpPr>
          <p:cNvPr id="8" name="正方形/長方形 7"/>
          <p:cNvSpPr/>
          <p:nvPr/>
        </p:nvSpPr>
        <p:spPr bwMode="auto">
          <a:xfrm>
            <a:off x="19050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9" name="正方形/長方形 8"/>
          <p:cNvSpPr/>
          <p:nvPr/>
        </p:nvSpPr>
        <p:spPr bwMode="auto">
          <a:xfrm>
            <a:off x="12954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0" name="正方形/長方形 9"/>
          <p:cNvSpPr/>
          <p:nvPr/>
        </p:nvSpPr>
        <p:spPr bwMode="auto">
          <a:xfrm>
            <a:off x="25146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4" name="正方形/長方形 13"/>
          <p:cNvSpPr/>
          <p:nvPr/>
        </p:nvSpPr>
        <p:spPr bwMode="auto">
          <a:xfrm>
            <a:off x="3733800" y="1685850"/>
            <a:ext cx="1676400" cy="3810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5" name="六角形 14"/>
          <p:cNvSpPr/>
          <p:nvPr/>
        </p:nvSpPr>
        <p:spPr bwMode="auto">
          <a:xfrm>
            <a:off x="6172200" y="1685850"/>
            <a:ext cx="1676400" cy="457200"/>
          </a:xfrm>
          <a:prstGeom prst="hexagon">
            <a:avLst>
              <a:gd name="adj" fmla="val 78140"/>
              <a:gd name="vf" fmla="val 115470"/>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6" name="正方形/長方形 15"/>
          <p:cNvSpPr/>
          <p:nvPr/>
        </p:nvSpPr>
        <p:spPr bwMode="auto">
          <a:xfrm>
            <a:off x="1295400" y="5419650"/>
            <a:ext cx="1676400" cy="381000"/>
          </a:xfrm>
          <a:prstGeom prst="rect">
            <a:avLst/>
          </a:prstGeom>
          <a:solidFill>
            <a:srgbClr val="03800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7" name="正方形/長方形 16"/>
          <p:cNvSpPr/>
          <p:nvPr/>
        </p:nvSpPr>
        <p:spPr bwMode="auto">
          <a:xfrm>
            <a:off x="43434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8" name="正方形/長方形 17"/>
          <p:cNvSpPr/>
          <p:nvPr/>
        </p:nvSpPr>
        <p:spPr bwMode="auto">
          <a:xfrm>
            <a:off x="37338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9" name="正方形/長方形 18"/>
          <p:cNvSpPr/>
          <p:nvPr/>
        </p:nvSpPr>
        <p:spPr bwMode="auto">
          <a:xfrm>
            <a:off x="49530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0" name="正方形/長方形 19"/>
          <p:cNvSpPr/>
          <p:nvPr/>
        </p:nvSpPr>
        <p:spPr bwMode="auto">
          <a:xfrm>
            <a:off x="6172200" y="5419650"/>
            <a:ext cx="1676400" cy="381000"/>
          </a:xfrm>
          <a:prstGeom prst="rect">
            <a:avLst/>
          </a:prstGeom>
          <a:solidFill>
            <a:schemeClr val="accent5">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1" name="テキスト ボックス 20"/>
          <p:cNvSpPr txBox="1"/>
          <p:nvPr/>
        </p:nvSpPr>
        <p:spPr>
          <a:xfrm>
            <a:off x="3171616" y="5876850"/>
            <a:ext cx="2800767" cy="461665"/>
          </a:xfrm>
          <a:prstGeom prst="rect">
            <a:avLst/>
          </a:prstGeom>
          <a:noFill/>
          <a:effectLst/>
        </p:spPr>
        <p:txBody>
          <a:bodyPr wrap="none" rtlCol="0">
            <a:spAutoFit/>
          </a:bodyPr>
          <a:lstStyle/>
          <a:p>
            <a:pPr algn="ctr"/>
            <a:r>
              <a:rPr kumimoji="1" lang="ja-JP" altLang="en-US" sz="2400" dirty="0" smtClean="0">
                <a:solidFill>
                  <a:srgbClr val="000090"/>
                </a:solidFill>
                <a:latin typeface="+mj-ea"/>
                <a:ea typeface="+mj-ea"/>
                <a:cs typeface="ＤＦＰ太丸ゴシック体"/>
              </a:rPr>
              <a:t>物理資源・物理機械</a:t>
            </a:r>
            <a:endParaRPr kumimoji="1" lang="ja-JP" altLang="en-US" sz="2400" dirty="0">
              <a:solidFill>
                <a:srgbClr val="000090"/>
              </a:solidFill>
              <a:latin typeface="+mj-ea"/>
              <a:ea typeface="+mj-ea"/>
              <a:cs typeface="ＤＦＰ太丸ゴシック体"/>
            </a:endParaRPr>
          </a:p>
        </p:txBody>
      </p:sp>
      <p:sp>
        <p:nvSpPr>
          <p:cNvPr id="23" name="テキスト ボックス 22"/>
          <p:cNvSpPr txBox="1"/>
          <p:nvPr/>
        </p:nvSpPr>
        <p:spPr>
          <a:xfrm>
            <a:off x="1219200" y="1194525"/>
            <a:ext cx="1826141" cy="338554"/>
          </a:xfrm>
          <a:prstGeom prst="rect">
            <a:avLst/>
          </a:prstGeom>
          <a:noFill/>
          <a:effectLst/>
        </p:spPr>
        <p:txBody>
          <a:bodyPr wrap="none" rtlCol="0">
            <a:spAutoFit/>
          </a:bodyPr>
          <a:lstStyle/>
          <a:p>
            <a:pPr algn="ctr"/>
            <a:r>
              <a:rPr kumimoji="1" lang="ja-JP" altLang="en-US" sz="1600" dirty="0" smtClean="0">
                <a:solidFill>
                  <a:srgbClr val="008000"/>
                </a:solidFill>
                <a:effectLst/>
                <a:latin typeface="+mj-ea"/>
                <a:ea typeface="+mj-ea"/>
                <a:cs typeface="ＤＦＰ太丸ゴシック体"/>
              </a:rPr>
              <a:t>サーバーの仮想化</a:t>
            </a:r>
            <a:endParaRPr kumimoji="1" lang="en-US" altLang="ja-JP" sz="1600" dirty="0" smtClean="0">
              <a:solidFill>
                <a:srgbClr val="008000"/>
              </a:solidFill>
              <a:effectLst/>
              <a:latin typeface="+mj-ea"/>
              <a:ea typeface="+mj-ea"/>
              <a:cs typeface="ＤＦＰ太丸ゴシック体"/>
            </a:endParaRPr>
          </a:p>
        </p:txBody>
      </p:sp>
      <p:sp>
        <p:nvSpPr>
          <p:cNvPr id="24" name="テキスト ボックス 23"/>
          <p:cNvSpPr txBox="1"/>
          <p:nvPr/>
        </p:nvSpPr>
        <p:spPr>
          <a:xfrm>
            <a:off x="3632078" y="1194525"/>
            <a:ext cx="1879842" cy="338554"/>
          </a:xfrm>
          <a:prstGeom prst="rect">
            <a:avLst/>
          </a:prstGeom>
          <a:noFill/>
          <a:effectLst/>
        </p:spPr>
        <p:txBody>
          <a:bodyPr wrap="none" rtlCol="0">
            <a:spAutoFit/>
          </a:bodyPr>
          <a:lstStyle/>
          <a:p>
            <a:pPr algn="ctr"/>
            <a:r>
              <a:rPr kumimoji="1" lang="ja-JP" altLang="en-US" sz="1600" dirty="0" smtClean="0">
                <a:solidFill>
                  <a:srgbClr val="3366FF"/>
                </a:solidFill>
                <a:effectLst/>
                <a:latin typeface="+mj-ea"/>
                <a:ea typeface="+mj-ea"/>
                <a:cs typeface="ＤＦＰ太丸ゴシック体"/>
              </a:rPr>
              <a:t>ストレージの仮想化</a:t>
            </a:r>
            <a:endParaRPr kumimoji="1" lang="en-US" altLang="ja-JP" sz="1600" dirty="0" smtClean="0">
              <a:solidFill>
                <a:srgbClr val="3366FF"/>
              </a:solidFill>
              <a:effectLst/>
              <a:latin typeface="+mj-ea"/>
              <a:ea typeface="+mj-ea"/>
              <a:cs typeface="ＤＦＰ太丸ゴシック体"/>
            </a:endParaRPr>
          </a:p>
        </p:txBody>
      </p:sp>
      <p:sp>
        <p:nvSpPr>
          <p:cNvPr id="25" name="テキスト ボックス 24"/>
          <p:cNvSpPr txBox="1"/>
          <p:nvPr/>
        </p:nvSpPr>
        <p:spPr>
          <a:xfrm>
            <a:off x="5968907" y="1042125"/>
            <a:ext cx="2133116" cy="584776"/>
          </a:xfrm>
          <a:prstGeom prst="rect">
            <a:avLst/>
          </a:prstGeom>
          <a:noFill/>
          <a:effectLst/>
        </p:spPr>
        <p:txBody>
          <a:bodyPr wrap="none" rtlCol="0">
            <a:spAutoFit/>
          </a:bodyPr>
          <a:lstStyle/>
          <a:p>
            <a:pPr algn="ctr"/>
            <a:r>
              <a:rPr kumimoji="1" lang="en-US" altLang="ja-JP" sz="1600" dirty="0" smtClean="0">
                <a:solidFill>
                  <a:srgbClr val="800000"/>
                </a:solidFill>
                <a:effectLst/>
                <a:latin typeface="+mj-ea"/>
                <a:ea typeface="+mj-ea"/>
                <a:cs typeface="ＤＦＰ太丸ゴシック体"/>
              </a:rPr>
              <a:t>Java</a:t>
            </a:r>
            <a:r>
              <a:rPr kumimoji="1" lang="ja-JP" altLang="en-US" sz="1600" dirty="0" smtClean="0">
                <a:solidFill>
                  <a:srgbClr val="800000"/>
                </a:solidFill>
                <a:effectLst/>
                <a:latin typeface="+mj-ea"/>
                <a:ea typeface="+mj-ea"/>
                <a:cs typeface="ＤＦＰ太丸ゴシック体"/>
              </a:rPr>
              <a:t>仮想マシン</a:t>
            </a:r>
            <a:endParaRPr kumimoji="1" lang="en-US" altLang="ja-JP" sz="1600" dirty="0" smtClean="0">
              <a:solidFill>
                <a:srgbClr val="800000"/>
              </a:solidFill>
              <a:effectLst/>
              <a:latin typeface="+mj-ea"/>
              <a:ea typeface="+mj-ea"/>
              <a:cs typeface="ＤＦＰ太丸ゴシック体"/>
            </a:endParaRPr>
          </a:p>
          <a:p>
            <a:pPr algn="ctr"/>
            <a:r>
              <a:rPr kumimoji="1" lang="ja-JP" altLang="en-US" sz="1600" dirty="0" smtClean="0">
                <a:solidFill>
                  <a:srgbClr val="800000"/>
                </a:solidFill>
                <a:effectLst/>
                <a:latin typeface="+mj-ea"/>
                <a:ea typeface="+mj-ea"/>
                <a:cs typeface="ＤＦＰ太丸ゴシック体"/>
              </a:rPr>
              <a:t>データベースの仮想化</a:t>
            </a:r>
            <a:endParaRPr kumimoji="1" lang="en-US" altLang="ja-JP" sz="1600" dirty="0" smtClean="0">
              <a:solidFill>
                <a:srgbClr val="800000"/>
              </a:solidFill>
              <a:effectLst/>
              <a:latin typeface="+mj-ea"/>
              <a:ea typeface="+mj-ea"/>
              <a:cs typeface="ＤＦＰ太丸ゴシック体"/>
            </a:endParaRPr>
          </a:p>
        </p:txBody>
      </p:sp>
      <p:sp>
        <p:nvSpPr>
          <p:cNvPr id="26" name="上矢印 25"/>
          <p:cNvSpPr/>
          <p:nvPr/>
        </p:nvSpPr>
        <p:spPr bwMode="auto">
          <a:xfrm>
            <a:off x="16764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7" name="上矢印 26"/>
          <p:cNvSpPr/>
          <p:nvPr/>
        </p:nvSpPr>
        <p:spPr bwMode="auto">
          <a:xfrm>
            <a:off x="41148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8" name="上矢印 27"/>
          <p:cNvSpPr/>
          <p:nvPr/>
        </p:nvSpPr>
        <p:spPr bwMode="auto">
          <a:xfrm>
            <a:off x="65532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1" name="正方形/長方形 10"/>
          <p:cNvSpPr/>
          <p:nvPr/>
        </p:nvSpPr>
        <p:spPr bwMode="auto">
          <a:xfrm>
            <a:off x="12954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パーティショニング</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800" dirty="0" smtClean="0">
                <a:solidFill>
                  <a:srgbClr val="FFFFFF"/>
                </a:solidFill>
                <a:latin typeface="+mj-ea"/>
                <a:ea typeface="+mj-ea"/>
                <a:cs typeface="ＤＦＰ太丸ゴシック体"/>
              </a:rPr>
              <a:t>分　割</a:t>
            </a:r>
            <a:endParaRPr kumimoji="0" lang="ja-JP" altLang="en-US" sz="1800" b="0" i="0" u="none" strike="noStrike" cap="none" normalizeH="0" baseline="0" dirty="0" smtClean="0">
              <a:ln>
                <a:noFill/>
              </a:ln>
              <a:solidFill>
                <a:srgbClr val="FFFFFF"/>
              </a:solidFill>
              <a:effectLst/>
              <a:latin typeface="+mj-ea"/>
              <a:ea typeface="+mj-ea"/>
              <a:cs typeface="ＤＦＰ太丸ゴシック体"/>
            </a:endParaRPr>
          </a:p>
        </p:txBody>
      </p:sp>
      <p:sp>
        <p:nvSpPr>
          <p:cNvPr id="12" name="正方形/長方形 11"/>
          <p:cNvSpPr/>
          <p:nvPr/>
        </p:nvSpPr>
        <p:spPr bwMode="auto">
          <a:xfrm>
            <a:off x="37338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アグリゲーション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mj-ea"/>
                <a:ea typeface="+mj-ea"/>
                <a:cs typeface="ＤＦＰ太丸ゴシック体"/>
              </a:rPr>
              <a:t>集　約</a:t>
            </a:r>
            <a:endParaRPr kumimoji="0" lang="ja-JP" altLang="en-US" sz="1600" b="0" i="0" u="none" strike="noStrike" cap="none" normalizeH="0" baseline="0" dirty="0" smtClean="0">
              <a:ln>
                <a:noFill/>
              </a:ln>
              <a:solidFill>
                <a:srgbClr val="FFFFFF"/>
              </a:solidFill>
              <a:effectLst/>
              <a:latin typeface="+mj-ea"/>
              <a:ea typeface="+mj-ea"/>
              <a:cs typeface="ＤＦＰ太丸ゴシック体"/>
            </a:endParaRPr>
          </a:p>
        </p:txBody>
      </p:sp>
      <p:sp>
        <p:nvSpPr>
          <p:cNvPr id="13" name="正方形/長方形 12"/>
          <p:cNvSpPr/>
          <p:nvPr/>
        </p:nvSpPr>
        <p:spPr bwMode="auto">
          <a:xfrm>
            <a:off x="61722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エミュレーション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j-ea"/>
                <a:ea typeface="+mj-ea"/>
                <a:cs typeface="ＤＦＰ太丸ゴシック体"/>
              </a:rPr>
              <a:t>模　倣</a:t>
            </a:r>
          </a:p>
        </p:txBody>
      </p:sp>
      <p:sp>
        <p:nvSpPr>
          <p:cNvPr id="22" name="テキスト ボックス 21"/>
          <p:cNvSpPr txBox="1"/>
          <p:nvPr/>
        </p:nvSpPr>
        <p:spPr>
          <a:xfrm>
            <a:off x="3039369" y="2828850"/>
            <a:ext cx="3065262" cy="461665"/>
          </a:xfrm>
          <a:prstGeom prst="rect">
            <a:avLst/>
          </a:prstGeom>
          <a:noFill/>
          <a:effectLst/>
        </p:spPr>
        <p:txBody>
          <a:bodyPr wrap="none" rtlCol="0">
            <a:spAutoFit/>
          </a:bodyPr>
          <a:lstStyle/>
          <a:p>
            <a:pPr algn="ctr"/>
            <a:r>
              <a:rPr kumimoji="1" lang="ja-JP" altLang="en-US" sz="2400" dirty="0" smtClean="0">
                <a:solidFill>
                  <a:srgbClr val="FF6600"/>
                </a:solidFill>
                <a:effectLst/>
                <a:latin typeface="+mj-ea"/>
                <a:ea typeface="+mj-ea"/>
                <a:cs typeface="ＤＦＰ太丸ゴシック体"/>
              </a:rPr>
              <a:t>仮想化</a:t>
            </a:r>
            <a:r>
              <a:rPr kumimoji="1" lang="en-US" altLang="ja-JP" sz="2400" dirty="0" smtClean="0">
                <a:solidFill>
                  <a:srgbClr val="FF6600"/>
                </a:solidFill>
                <a:effectLst/>
                <a:latin typeface="+mj-ea"/>
                <a:ea typeface="+mj-ea"/>
                <a:cs typeface="ＤＦＰ太丸ゴシック体"/>
              </a:rPr>
              <a:t> (Virtualization)</a:t>
            </a:r>
            <a:endParaRPr kumimoji="1" lang="ja-JP" altLang="en-US" sz="2400" dirty="0">
              <a:solidFill>
                <a:srgbClr val="FF6600"/>
              </a:solidFill>
              <a:effectLst/>
              <a:latin typeface="+mj-ea"/>
              <a:ea typeface="+mj-ea"/>
              <a:cs typeface="ＤＦＰ太丸ゴシック体"/>
            </a:endParaRPr>
          </a:p>
        </p:txBody>
      </p:sp>
      <p:sp>
        <p:nvSpPr>
          <p:cNvPr id="30" name="テキスト ボックス 29"/>
          <p:cNvSpPr txBox="1"/>
          <p:nvPr/>
        </p:nvSpPr>
        <p:spPr>
          <a:xfrm>
            <a:off x="1159972" y="4124250"/>
            <a:ext cx="1980029"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ひとつの物理資源を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複数の仮想資源に分割</a:t>
            </a:r>
            <a:endParaRPr kumimoji="1" lang="ja-JP" altLang="en-US" sz="1400" dirty="0">
              <a:solidFill>
                <a:srgbClr val="FF6600"/>
              </a:solidFill>
              <a:effectLst/>
              <a:latin typeface="+mj-ea"/>
              <a:ea typeface="+mj-ea"/>
              <a:cs typeface="ＤＦＰ太丸ゴシック体"/>
            </a:endParaRPr>
          </a:p>
        </p:txBody>
      </p:sp>
      <p:sp>
        <p:nvSpPr>
          <p:cNvPr id="31" name="テキスト ボックス 30"/>
          <p:cNvSpPr txBox="1"/>
          <p:nvPr/>
        </p:nvSpPr>
        <p:spPr>
          <a:xfrm>
            <a:off x="3492217" y="4124250"/>
            <a:ext cx="2159566"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複数の物理資源を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ひとつの仮想資源に分割</a:t>
            </a:r>
            <a:endParaRPr kumimoji="1" lang="ja-JP" altLang="en-US" sz="1400" dirty="0">
              <a:solidFill>
                <a:srgbClr val="FF6600"/>
              </a:solidFill>
              <a:effectLst/>
              <a:latin typeface="+mj-ea"/>
              <a:ea typeface="+mj-ea"/>
              <a:cs typeface="ＤＦＰ太丸ゴシック体"/>
            </a:endParaRPr>
          </a:p>
        </p:txBody>
      </p:sp>
      <p:sp>
        <p:nvSpPr>
          <p:cNvPr id="32" name="テキスト ボックス 31"/>
          <p:cNvSpPr txBox="1"/>
          <p:nvPr/>
        </p:nvSpPr>
        <p:spPr>
          <a:xfrm>
            <a:off x="5987082" y="4124250"/>
            <a:ext cx="2072603"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ある物理資源を</a:t>
            </a:r>
          </a:p>
          <a:p>
            <a:pPr algn="ctr"/>
            <a:r>
              <a:rPr kumimoji="1" lang="ja-JP" altLang="en-US" sz="1400" dirty="0" smtClean="0">
                <a:solidFill>
                  <a:srgbClr val="FF6600"/>
                </a:solidFill>
                <a:effectLst/>
                <a:latin typeface="+mj-ea"/>
                <a:ea typeface="+mj-ea"/>
                <a:cs typeface="ＤＦＰ太丸ゴシック体"/>
              </a:rPr>
              <a:t>異なる資源に見せかける</a:t>
            </a:r>
            <a:endParaRPr kumimoji="1" lang="en-US" altLang="ja-JP" sz="1400" dirty="0" smtClean="0">
              <a:solidFill>
                <a:srgbClr val="FF6600"/>
              </a:solidFill>
              <a:effectLst/>
              <a:latin typeface="+mj-ea"/>
              <a:ea typeface="+mj-ea"/>
              <a:cs typeface="ＤＦＰ太丸ゴシック体"/>
            </a:endParaRPr>
          </a:p>
        </p:txBody>
      </p:sp>
      <p:sp>
        <p:nvSpPr>
          <p:cNvPr id="2" name="タイトル 1"/>
          <p:cNvSpPr>
            <a:spLocks noGrp="1"/>
          </p:cNvSpPr>
          <p:nvPr>
            <p:ph type="title"/>
          </p:nvPr>
        </p:nvSpPr>
        <p:spPr/>
        <p:txBody>
          <a:bodyPr/>
          <a:lstStyle/>
          <a:p>
            <a:r>
              <a:rPr kumimoji="1" lang="ja-JP" altLang="en-US" dirty="0" smtClean="0">
                <a:effectLst/>
              </a:rPr>
              <a:t>仮想化の</a:t>
            </a:r>
            <a:r>
              <a:rPr kumimoji="1" lang="en-US" altLang="ja-JP" dirty="0" smtClean="0">
                <a:effectLst/>
              </a:rPr>
              <a:t>3</a:t>
            </a:r>
            <a:r>
              <a:rPr kumimoji="1" lang="ja-JP" altLang="en-US" dirty="0" smtClean="0">
                <a:effectLst/>
              </a:rPr>
              <a:t>つのタイプ</a:t>
            </a:r>
            <a:endParaRPr kumimoji="1" lang="ja-JP" altLang="en-US" dirty="0">
              <a:effectLst/>
            </a:endParaRPr>
          </a:p>
        </p:txBody>
      </p:sp>
    </p:spTree>
    <p:extLst>
      <p:ext uri="{BB962C8B-B14F-4D97-AF65-F5344CB8AC3E}">
        <p14:creationId xmlns:p14="http://schemas.microsoft.com/office/powerpoint/2010/main" val="5093976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5864" y="861979"/>
            <a:ext cx="5512842" cy="56061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タイトル 3"/>
          <p:cNvSpPr>
            <a:spLocks noGrp="1"/>
          </p:cNvSpPr>
          <p:nvPr>
            <p:ph type="title"/>
          </p:nvPr>
        </p:nvSpPr>
        <p:spPr/>
        <p:txBody>
          <a:bodyPr/>
          <a:lstStyle/>
          <a:p>
            <a:r>
              <a:rPr kumimoji="1" lang="ja-JP" altLang="en-US" dirty="0" smtClean="0"/>
              <a:t>垂直統合システム（</a:t>
            </a:r>
            <a:r>
              <a:rPr kumimoji="1" lang="en-US" altLang="ja-JP" dirty="0" smtClean="0"/>
              <a:t>Converged System</a:t>
            </a:r>
            <a:r>
              <a:rPr kumimoji="1" lang="ja-JP" altLang="en-US" dirty="0" smtClean="0"/>
              <a:t>）</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40</a:t>
            </a:fld>
            <a:endParaRPr kumimoji="1" lang="ja-JP" altLang="en-US"/>
          </a:p>
        </p:txBody>
      </p:sp>
      <p:sp>
        <p:nvSpPr>
          <p:cNvPr id="34" name="テキスト ボックス 33"/>
          <p:cNvSpPr txBox="1"/>
          <p:nvPr/>
        </p:nvSpPr>
        <p:spPr>
          <a:xfrm>
            <a:off x="1772006" y="948373"/>
            <a:ext cx="2298225"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5" name="テキスト ボックス 34"/>
          <p:cNvSpPr txBox="1"/>
          <p:nvPr/>
        </p:nvSpPr>
        <p:spPr>
          <a:xfrm>
            <a:off x="5810310" y="948373"/>
            <a:ext cx="3068831" cy="615553"/>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p>
          <a:p>
            <a:pPr algn="ctr"/>
            <a:r>
              <a:rPr kumimoji="1" lang="en-US" altLang="ja-JP" sz="1600" dirty="0" smtClean="0">
                <a:solidFill>
                  <a:schemeClr val="tx1">
                    <a:lumMod val="50000"/>
                    <a:lumOff val="50000"/>
                  </a:schemeClr>
                </a:solidFill>
                <a:latin typeface="メイリオ"/>
                <a:ea typeface="メイリオ"/>
                <a:cs typeface="メイリオ"/>
              </a:rPr>
              <a:t>(Web</a:t>
            </a:r>
            <a:r>
              <a:rPr lang="en-US" altLang="ja-JP" sz="1600" dirty="0">
                <a:solidFill>
                  <a:schemeClr val="tx1">
                    <a:lumMod val="50000"/>
                    <a:lumOff val="50000"/>
                  </a:schemeClr>
                </a:solidFill>
                <a:latin typeface="メイリオ"/>
                <a:ea typeface="メイリオ"/>
                <a:cs typeface="メイリオ"/>
              </a:rPr>
              <a:t> </a:t>
            </a:r>
            <a:r>
              <a:rPr kumimoji="1" lang="en-US" altLang="ja-JP" sz="1600" dirty="0" smtClean="0">
                <a:solidFill>
                  <a:schemeClr val="tx1">
                    <a:lumMod val="50000"/>
                    <a:lumOff val="50000"/>
                  </a:schemeClr>
                </a:solidFill>
                <a:latin typeface="メイリオ"/>
                <a:ea typeface="メイリオ"/>
                <a:cs typeface="メイリオ"/>
              </a:rPr>
              <a:t>Scale Infrastructure)</a:t>
            </a:r>
            <a:endParaRPr kumimoji="1" lang="ja-JP" altLang="en-US" sz="1600" dirty="0">
              <a:solidFill>
                <a:schemeClr val="tx1">
                  <a:lumMod val="50000"/>
                  <a:lumOff val="50000"/>
                </a:schemeClr>
              </a:solidFill>
              <a:latin typeface="メイリオ"/>
              <a:ea typeface="メイリオ"/>
              <a:cs typeface="メイリオ"/>
            </a:endParaRPr>
          </a:p>
        </p:txBody>
      </p:sp>
      <p:grpSp>
        <p:nvGrpSpPr>
          <p:cNvPr id="8" name="図形グループ 7"/>
          <p:cNvGrpSpPr/>
          <p:nvPr/>
        </p:nvGrpSpPr>
        <p:grpSpPr>
          <a:xfrm>
            <a:off x="620206" y="2009135"/>
            <a:ext cx="2069427" cy="3334199"/>
            <a:chOff x="1874601" y="1796753"/>
            <a:chExt cx="2069427" cy="3334199"/>
          </a:xfrm>
        </p:grpSpPr>
        <p:sp>
          <p:nvSpPr>
            <p:cNvPr id="38" name="正方形/長方形 37"/>
            <p:cNvSpPr/>
            <p:nvPr/>
          </p:nvSpPr>
          <p:spPr>
            <a:xfrm>
              <a:off x="1874601" y="1804299"/>
              <a:ext cx="2069427" cy="9597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1874601" y="2979379"/>
              <a:ext cx="2069427" cy="9597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1874601" y="4171211"/>
              <a:ext cx="2069427" cy="9597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42" name="フローチャート: 磁気ディスク 41"/>
            <p:cNvSpPr/>
            <p:nvPr/>
          </p:nvSpPr>
          <p:spPr>
            <a:xfrm>
              <a:off x="1946264"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 name="図形グループ 42"/>
            <p:cNvGrpSpPr/>
            <p:nvPr/>
          </p:nvGrpSpPr>
          <p:grpSpPr>
            <a:xfrm>
              <a:off x="1946264" y="2413577"/>
              <a:ext cx="599554" cy="278543"/>
              <a:chOff x="6769100" y="1390650"/>
              <a:chExt cx="317500" cy="157483"/>
            </a:xfrm>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a:stCxn id="45" idx="6"/>
                <a:endCxn id="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946264" y="2073752"/>
              <a:ext cx="599554" cy="278543"/>
              <a:chOff x="6769100" y="1390650"/>
              <a:chExt cx="317500" cy="157483"/>
            </a:xfrm>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a:stCxn id="49" idx="6"/>
                <a:endCxn id="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2609385" y="2413577"/>
              <a:ext cx="599554" cy="278543"/>
              <a:chOff x="6769100" y="1390650"/>
              <a:chExt cx="317500" cy="157483"/>
            </a:xfrm>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a:stCxn id="53" idx="6"/>
                <a:endCxn id="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 name="図形グループ 54"/>
            <p:cNvGrpSpPr/>
            <p:nvPr/>
          </p:nvGrpSpPr>
          <p:grpSpPr>
            <a:xfrm>
              <a:off x="2609385" y="2073752"/>
              <a:ext cx="599554" cy="278543"/>
              <a:chOff x="6769100" y="1390650"/>
              <a:chExt cx="317500" cy="157483"/>
            </a:xfrm>
          </p:grpSpPr>
          <p:sp>
            <p:nvSpPr>
              <p:cNvPr id="56" name="正方形/長方形 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円/楕円 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 name="直線コネクタ 57"/>
              <p:cNvCxnSpPr>
                <a:stCxn id="57" idx="6"/>
                <a:endCxn id="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 name="図形グループ 58"/>
            <p:cNvGrpSpPr/>
            <p:nvPr/>
          </p:nvGrpSpPr>
          <p:grpSpPr>
            <a:xfrm>
              <a:off x="3263476" y="2412819"/>
              <a:ext cx="599554" cy="278543"/>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3263476" y="2072994"/>
              <a:ext cx="599554" cy="278543"/>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7" name="フローチャート: 磁気ディスク 66"/>
            <p:cNvSpPr/>
            <p:nvPr/>
          </p:nvSpPr>
          <p:spPr>
            <a:xfrm>
              <a:off x="2609385"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 name="フローチャート: 磁気ディスク 67"/>
            <p:cNvSpPr/>
            <p:nvPr/>
          </p:nvSpPr>
          <p:spPr>
            <a:xfrm>
              <a:off x="3263476"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正方形/長方形 68"/>
            <p:cNvSpPr/>
            <p:nvPr/>
          </p:nvSpPr>
          <p:spPr>
            <a:xfrm>
              <a:off x="1946264" y="358440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正方形/長方形 69"/>
            <p:cNvSpPr/>
            <p:nvPr/>
          </p:nvSpPr>
          <p:spPr>
            <a:xfrm>
              <a:off x="2609385" y="358440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正方形/長方形 70"/>
            <p:cNvSpPr/>
            <p:nvPr/>
          </p:nvSpPr>
          <p:spPr>
            <a:xfrm>
              <a:off x="3263476" y="3583646"/>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正方形/長方形 71"/>
            <p:cNvSpPr/>
            <p:nvPr/>
          </p:nvSpPr>
          <p:spPr>
            <a:xfrm>
              <a:off x="1946264" y="325487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正方形/長方形 72"/>
            <p:cNvSpPr/>
            <p:nvPr/>
          </p:nvSpPr>
          <p:spPr>
            <a:xfrm>
              <a:off x="2609385" y="325487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3263476" y="3254116"/>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2511407" y="1796753"/>
              <a:ext cx="788197"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サーバー</a:t>
              </a:r>
              <a:endParaRPr kumimoji="1" lang="ja-JP" altLang="en-US" sz="1200" dirty="0">
                <a:solidFill>
                  <a:schemeClr val="tx1">
                    <a:lumMod val="50000"/>
                    <a:lumOff val="50000"/>
                  </a:schemeClr>
                </a:solidFill>
              </a:endParaRPr>
            </a:p>
          </p:txBody>
        </p:sp>
        <p:sp>
          <p:nvSpPr>
            <p:cNvPr id="76" name="テキスト ボックス 75"/>
            <p:cNvSpPr txBox="1"/>
            <p:nvPr/>
          </p:nvSpPr>
          <p:spPr>
            <a:xfrm>
              <a:off x="2419135" y="2984726"/>
              <a:ext cx="972742"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ネットワーク</a:t>
              </a:r>
              <a:endParaRPr kumimoji="1" lang="ja-JP" altLang="en-US" sz="1200" dirty="0">
                <a:solidFill>
                  <a:schemeClr val="tx1">
                    <a:lumMod val="50000"/>
                    <a:lumOff val="50000"/>
                  </a:schemeClr>
                </a:solidFill>
              </a:endParaRPr>
            </a:p>
          </p:txBody>
        </p:sp>
        <p:sp>
          <p:nvSpPr>
            <p:cNvPr id="77" name="テキスト ボックス 76"/>
            <p:cNvSpPr txBox="1"/>
            <p:nvPr/>
          </p:nvSpPr>
          <p:spPr>
            <a:xfrm>
              <a:off x="2104786" y="4193404"/>
              <a:ext cx="1601445" cy="276999"/>
            </a:xfrm>
            <a:prstGeom prst="rect">
              <a:avLst/>
            </a:prstGeom>
            <a:noFill/>
          </p:spPr>
          <p:txBody>
            <a:bodyPr wrap="none" rtlCol="0">
              <a:spAutoFit/>
            </a:bodyPr>
            <a:lstStyle/>
            <a:p>
              <a:pPr algn="ctr"/>
              <a:r>
                <a:rPr kumimoji="1" lang="ja-JP" altLang="en-US" sz="1200" smtClean="0">
                  <a:solidFill>
                    <a:schemeClr val="tx1">
                      <a:lumMod val="50000"/>
                      <a:lumOff val="50000"/>
                    </a:schemeClr>
                  </a:solidFill>
                </a:rPr>
                <a:t>ストレージ（</a:t>
              </a:r>
              <a:r>
                <a:rPr kumimoji="1" lang="en-US" altLang="ja-JP" sz="1200" dirty="0" smtClean="0">
                  <a:solidFill>
                    <a:schemeClr val="tx1">
                      <a:lumMod val="50000"/>
                      <a:lumOff val="50000"/>
                    </a:schemeClr>
                  </a:solidFill>
                </a:rPr>
                <a:t>SAN/NAS</a:t>
              </a:r>
              <a:r>
                <a:rPr kumimoji="1" lang="ja-JP" altLang="en-US" sz="1200" dirty="0" smtClean="0">
                  <a:solidFill>
                    <a:schemeClr val="tx1">
                      <a:lumMod val="50000"/>
                      <a:lumOff val="50000"/>
                    </a:schemeClr>
                  </a:solidFill>
                </a:rPr>
                <a:t>）</a:t>
              </a:r>
              <a:endParaRPr kumimoji="1" lang="ja-JP" altLang="en-US" sz="1200" dirty="0">
                <a:solidFill>
                  <a:schemeClr val="tx1">
                    <a:lumMod val="50000"/>
                    <a:lumOff val="50000"/>
                  </a:schemeClr>
                </a:solidFill>
              </a:endParaRPr>
            </a:p>
          </p:txBody>
        </p:sp>
        <p:sp>
          <p:nvSpPr>
            <p:cNvPr id="78" name="上下矢印 77"/>
            <p:cNvSpPr/>
            <p:nvPr/>
          </p:nvSpPr>
          <p:spPr>
            <a:xfrm>
              <a:off x="2784941" y="3889532"/>
              <a:ext cx="232084" cy="303872"/>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上下矢印 78"/>
            <p:cNvSpPr/>
            <p:nvPr/>
          </p:nvSpPr>
          <p:spPr>
            <a:xfrm>
              <a:off x="2784941" y="2692120"/>
              <a:ext cx="232084" cy="303872"/>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6537434" y="2016681"/>
            <a:ext cx="599554" cy="1865366"/>
            <a:chOff x="6769100" y="1390650"/>
            <a:chExt cx="317500" cy="1054643"/>
          </a:xfrm>
        </p:grpSpPr>
        <p:sp>
          <p:nvSpPr>
            <p:cNvPr id="81" name="正方形/長方形 80"/>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4" name="正方形/長方形 83"/>
          <p:cNvSpPr/>
          <p:nvPr/>
        </p:nvSpPr>
        <p:spPr>
          <a:xfrm>
            <a:off x="6617682" y="2356505"/>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85" name="フローチャート: 磁気ディスク 84"/>
          <p:cNvSpPr/>
          <p:nvPr/>
        </p:nvSpPr>
        <p:spPr>
          <a:xfrm>
            <a:off x="6617682" y="2773567"/>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6" name="正方形/長方形 85"/>
          <p:cNvSpPr/>
          <p:nvPr/>
        </p:nvSpPr>
        <p:spPr>
          <a:xfrm>
            <a:off x="6617682" y="3388061"/>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88" name="図形グループ 87"/>
          <p:cNvGrpSpPr/>
          <p:nvPr/>
        </p:nvGrpSpPr>
        <p:grpSpPr>
          <a:xfrm>
            <a:off x="7214350" y="2018198"/>
            <a:ext cx="599554" cy="1865366"/>
            <a:chOff x="6769100" y="1390650"/>
            <a:chExt cx="317500" cy="1054643"/>
          </a:xfrm>
        </p:grpSpPr>
        <p:sp>
          <p:nvSpPr>
            <p:cNvPr id="89" name="正方形/長方形 88"/>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2" name="正方形/長方形 91"/>
          <p:cNvSpPr/>
          <p:nvPr/>
        </p:nvSpPr>
        <p:spPr>
          <a:xfrm>
            <a:off x="7294598" y="2358022"/>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93" name="フローチャート: 磁気ディスク 92"/>
          <p:cNvSpPr/>
          <p:nvPr/>
        </p:nvSpPr>
        <p:spPr>
          <a:xfrm>
            <a:off x="7294598" y="2775084"/>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7294598" y="3389578"/>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95" name="図形グループ 94"/>
          <p:cNvGrpSpPr/>
          <p:nvPr/>
        </p:nvGrpSpPr>
        <p:grpSpPr>
          <a:xfrm>
            <a:off x="7570366" y="3477968"/>
            <a:ext cx="599554" cy="1865366"/>
            <a:chOff x="6769100" y="1390650"/>
            <a:chExt cx="317500" cy="1054643"/>
          </a:xfrm>
        </p:grpSpPr>
        <p:sp>
          <p:nvSpPr>
            <p:cNvPr id="96" name="正方形/長方形 95"/>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a:stCxn id="97"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9" name="正方形/長方形 98"/>
          <p:cNvSpPr/>
          <p:nvPr/>
        </p:nvSpPr>
        <p:spPr>
          <a:xfrm>
            <a:off x="7650614" y="3817792"/>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100" name="フローチャート: 磁気ディスク 99"/>
          <p:cNvSpPr/>
          <p:nvPr/>
        </p:nvSpPr>
        <p:spPr>
          <a:xfrm>
            <a:off x="7650614" y="4234854"/>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1" name="正方形/長方形 100"/>
          <p:cNvSpPr/>
          <p:nvPr/>
        </p:nvSpPr>
        <p:spPr>
          <a:xfrm>
            <a:off x="7650614" y="4849348"/>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pic>
        <p:nvPicPr>
          <p:cNvPr id="102" name="図 101" descr="0122.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644397">
            <a:off x="7849512" y="2856314"/>
            <a:ext cx="432161" cy="566922"/>
          </a:xfrm>
          <a:prstGeom prst="rect">
            <a:avLst/>
          </a:prstGeom>
          <a:ln>
            <a:noFill/>
          </a:ln>
          <a:effectLst>
            <a:outerShdw blurRad="292100" dist="139700" dir="2700000" algn="tl" rotWithShape="0">
              <a:srgbClr val="333333">
                <a:alpha val="65000"/>
              </a:srgbClr>
            </a:outerShdw>
          </a:effectLst>
        </p:spPr>
      </p:pic>
      <p:sp>
        <p:nvSpPr>
          <p:cNvPr id="103" name="テキスト ボックス 102"/>
          <p:cNvSpPr txBox="1"/>
          <p:nvPr/>
        </p:nvSpPr>
        <p:spPr>
          <a:xfrm>
            <a:off x="7923698" y="2341533"/>
            <a:ext cx="492443" cy="461665"/>
          </a:xfrm>
          <a:prstGeom prst="rect">
            <a:avLst/>
          </a:prstGeom>
          <a:noFill/>
        </p:spPr>
        <p:txBody>
          <a:bodyPr wrap="none" rtlCol="0">
            <a:spAutoFit/>
          </a:bodyPr>
          <a:lstStyle/>
          <a:p>
            <a:r>
              <a:rPr kumimoji="1" lang="ja-JP" altLang="en-US" sz="1200" dirty="0" smtClean="0">
                <a:solidFill>
                  <a:srgbClr val="800000"/>
                </a:solidFill>
              </a:rPr>
              <a:t>追加</a:t>
            </a:r>
            <a:endParaRPr kumimoji="1" lang="en-US" altLang="ja-JP" sz="1200" dirty="0" smtClean="0">
              <a:solidFill>
                <a:srgbClr val="800000"/>
              </a:solidFill>
            </a:endParaRPr>
          </a:p>
          <a:p>
            <a:r>
              <a:rPr kumimoji="1" lang="ja-JP" altLang="en-US" sz="1200" dirty="0" smtClean="0">
                <a:solidFill>
                  <a:srgbClr val="800000"/>
                </a:solidFill>
              </a:rPr>
              <a:t>拡張</a:t>
            </a:r>
            <a:endParaRPr kumimoji="1" lang="ja-JP" altLang="en-US" sz="1200" dirty="0">
              <a:solidFill>
                <a:srgbClr val="800000"/>
              </a:solidFill>
            </a:endParaRPr>
          </a:p>
        </p:txBody>
      </p:sp>
      <p:sp>
        <p:nvSpPr>
          <p:cNvPr id="104" name="右矢印 103"/>
          <p:cNvSpPr/>
          <p:nvPr/>
        </p:nvSpPr>
        <p:spPr>
          <a:xfrm>
            <a:off x="6537434" y="3947827"/>
            <a:ext cx="913048" cy="734958"/>
          </a:xfrm>
          <a:prstGeom prst="rightArrow">
            <a:avLst>
              <a:gd name="adj1" fmla="val 50000"/>
              <a:gd name="adj2" fmla="val 30702"/>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ＭＳ Ｐゴシック"/>
                <a:ea typeface="ＭＳ Ｐゴシック"/>
                <a:cs typeface="ＭＳ Ｐゴシック"/>
              </a:rPr>
              <a:t>スケール</a:t>
            </a:r>
            <a:endParaRPr lang="en-US" altLang="ja-JP" sz="1000" dirty="0" smtClean="0">
              <a:solidFill>
                <a:srgbClr val="FFFFFF"/>
              </a:solidFill>
              <a:latin typeface="ＭＳ Ｐゴシック"/>
              <a:ea typeface="ＭＳ Ｐゴシック"/>
              <a:cs typeface="ＭＳ Ｐゴシック"/>
            </a:endParaRPr>
          </a:p>
          <a:p>
            <a:pPr algn="ctr"/>
            <a:r>
              <a:rPr lang="ja-JP" altLang="en-US" sz="1000" dirty="0" smtClean="0">
                <a:solidFill>
                  <a:srgbClr val="FFFFFF"/>
                </a:solidFill>
                <a:latin typeface="ＭＳ Ｐゴシック"/>
                <a:ea typeface="ＭＳ Ｐゴシック"/>
                <a:cs typeface="ＭＳ Ｐゴシック"/>
              </a:rPr>
              <a:t>アウト</a:t>
            </a:r>
            <a:endParaRPr kumimoji="1" lang="ja-JP" altLang="en-US" sz="1000" dirty="0">
              <a:solidFill>
                <a:srgbClr val="FFFFFF"/>
              </a:solidFill>
              <a:latin typeface="ＭＳ Ｐゴシック"/>
              <a:ea typeface="ＭＳ Ｐゴシック"/>
              <a:cs typeface="ＭＳ Ｐゴシック"/>
            </a:endParaRPr>
          </a:p>
        </p:txBody>
      </p:sp>
      <p:sp>
        <p:nvSpPr>
          <p:cNvPr id="14" name="正方形/長方形 13"/>
          <p:cNvSpPr/>
          <p:nvPr/>
        </p:nvSpPr>
        <p:spPr>
          <a:xfrm>
            <a:off x="2888705" y="2016681"/>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コンポーネントが多く管理が大変</a:t>
            </a: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2888705" y="3203311"/>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スケールアップの限界</a:t>
            </a: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2888705" y="4411189"/>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ストレージの複雑化</a:t>
            </a: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2888705" y="2507874"/>
            <a:ext cx="2492990" cy="400110"/>
          </a:xfrm>
          <a:prstGeom prst="rect">
            <a:avLst/>
          </a:prstGeom>
          <a:noFill/>
        </p:spPr>
        <p:txBody>
          <a:bodyPr wrap="none" rtlCol="0">
            <a:spAutoFit/>
          </a:bodyPr>
          <a:lstStyle/>
          <a:p>
            <a:pPr marL="171450" indent="-171450">
              <a:buFont typeface="Wingdings" charset="2"/>
              <a:buChar char="ü"/>
            </a:pPr>
            <a:r>
              <a:rPr kumimoji="1" lang="ja-JP" altLang="en-US" sz="1000" dirty="0" smtClean="0">
                <a:solidFill>
                  <a:srgbClr val="7F7F7F"/>
                </a:solidFill>
              </a:rPr>
              <a:t>ハードや仮想化ソフトなどの複雑な設計</a:t>
            </a:r>
            <a:endParaRPr kumimoji="1" lang="en-US" altLang="ja-JP" sz="1000" dirty="0" smtClean="0">
              <a:solidFill>
                <a:srgbClr val="7F7F7F"/>
              </a:solidFill>
            </a:endParaRPr>
          </a:p>
          <a:p>
            <a:pPr marL="171450" indent="-171450">
              <a:buFont typeface="Wingdings" charset="2"/>
              <a:buChar char="ü"/>
            </a:pPr>
            <a:r>
              <a:rPr lang="ja-JP" altLang="en-US" sz="1000" dirty="0" smtClean="0">
                <a:solidFill>
                  <a:srgbClr val="7F7F7F"/>
                </a:solidFill>
              </a:rPr>
              <a:t>複雑な運用管理、管理者間の分散</a:t>
            </a:r>
            <a:endParaRPr lang="en-US" altLang="ja-JP" sz="1000" dirty="0" smtClean="0">
              <a:solidFill>
                <a:srgbClr val="7F7F7F"/>
              </a:solidFill>
            </a:endParaRPr>
          </a:p>
        </p:txBody>
      </p:sp>
      <p:sp>
        <p:nvSpPr>
          <p:cNvPr id="107" name="テキスト ボックス 106"/>
          <p:cNvSpPr txBox="1"/>
          <p:nvPr/>
        </p:nvSpPr>
        <p:spPr>
          <a:xfrm>
            <a:off x="2888705" y="3685669"/>
            <a:ext cx="1774845" cy="400110"/>
          </a:xfrm>
          <a:prstGeom prst="rect">
            <a:avLst/>
          </a:prstGeom>
          <a:noFill/>
        </p:spPr>
        <p:txBody>
          <a:bodyPr wrap="none" rtlCol="0">
            <a:spAutoFit/>
          </a:bodyPr>
          <a:lstStyle/>
          <a:p>
            <a:pPr marL="171450" indent="-171450">
              <a:buFont typeface="Wingdings" charset="2"/>
              <a:buChar char="ü"/>
            </a:pPr>
            <a:r>
              <a:rPr lang="ja-JP" altLang="en-US" sz="1000" dirty="0" smtClean="0">
                <a:solidFill>
                  <a:srgbClr val="7F7F7F"/>
                </a:solidFill>
              </a:rPr>
              <a:t>性能拡張の限界</a:t>
            </a:r>
          </a:p>
          <a:p>
            <a:pPr marL="171450" indent="-171450">
              <a:buFont typeface="Wingdings" charset="2"/>
              <a:buChar char="ü"/>
            </a:pPr>
            <a:r>
              <a:rPr kumimoji="1" lang="ja-JP" altLang="en-US" sz="1000" dirty="0" smtClean="0">
                <a:solidFill>
                  <a:srgbClr val="7F7F7F"/>
                </a:solidFill>
              </a:rPr>
              <a:t>ネットワークのボトルネック</a:t>
            </a:r>
            <a:endParaRPr kumimoji="1" lang="en-US" altLang="ja-JP" sz="1000" dirty="0" smtClean="0">
              <a:solidFill>
                <a:srgbClr val="7F7F7F"/>
              </a:solidFill>
            </a:endParaRPr>
          </a:p>
        </p:txBody>
      </p:sp>
      <p:sp>
        <p:nvSpPr>
          <p:cNvPr id="108" name="テキスト ボックス 107"/>
          <p:cNvSpPr txBox="1"/>
          <p:nvPr/>
        </p:nvSpPr>
        <p:spPr>
          <a:xfrm>
            <a:off x="2888705" y="4927836"/>
            <a:ext cx="2531462" cy="400110"/>
          </a:xfrm>
          <a:prstGeom prst="rect">
            <a:avLst/>
          </a:prstGeom>
          <a:noFill/>
        </p:spPr>
        <p:txBody>
          <a:bodyPr wrap="none" rtlCol="0">
            <a:spAutoFit/>
          </a:bodyPr>
          <a:lstStyle/>
          <a:p>
            <a:pPr marL="171450" indent="-171450">
              <a:buFont typeface="Wingdings" charset="2"/>
              <a:buChar char="ü"/>
            </a:pPr>
            <a:r>
              <a:rPr kumimoji="1" lang="ja-JP" altLang="en-US" sz="1000" dirty="0" smtClean="0">
                <a:solidFill>
                  <a:srgbClr val="7F7F7F"/>
                </a:solidFill>
              </a:rPr>
              <a:t>ボリューム、</a:t>
            </a:r>
            <a:r>
              <a:rPr kumimoji="1" lang="en-US" altLang="ja-JP" sz="1000" dirty="0" smtClean="0">
                <a:solidFill>
                  <a:srgbClr val="7F7F7F"/>
                </a:solidFill>
              </a:rPr>
              <a:t>LUN</a:t>
            </a:r>
            <a:r>
              <a:rPr kumimoji="1" lang="ja-JP" altLang="en-US" sz="1000" dirty="0" smtClean="0">
                <a:solidFill>
                  <a:srgbClr val="7F7F7F"/>
                </a:solidFill>
              </a:rPr>
              <a:t>、ファイルシステム単位</a:t>
            </a:r>
            <a:endParaRPr kumimoji="1" lang="en-US" altLang="ja-JP" sz="1000" dirty="0" smtClean="0">
              <a:solidFill>
                <a:srgbClr val="7F7F7F"/>
              </a:solidFill>
            </a:endParaRPr>
          </a:p>
          <a:p>
            <a:pPr marL="171450" indent="-171450">
              <a:buFont typeface="Wingdings" charset="2"/>
              <a:buChar char="ü"/>
            </a:pPr>
            <a:r>
              <a:rPr kumimoji="1" lang="ja-JP" altLang="en-US" sz="1000" dirty="0" smtClean="0">
                <a:solidFill>
                  <a:srgbClr val="7F7F7F"/>
                </a:solidFill>
              </a:rPr>
              <a:t>サーバーは</a:t>
            </a:r>
            <a:r>
              <a:rPr kumimoji="1" lang="en-US" altLang="ja-JP" sz="1000" dirty="0" smtClean="0">
                <a:solidFill>
                  <a:srgbClr val="7F7F7F"/>
                </a:solidFill>
              </a:rPr>
              <a:t>VM</a:t>
            </a:r>
            <a:r>
              <a:rPr kumimoji="1" lang="ja-JP" altLang="en-US" sz="1000" dirty="0" smtClean="0">
                <a:solidFill>
                  <a:srgbClr val="7F7F7F"/>
                </a:solidFill>
              </a:rPr>
              <a:t>や仮想デスク単位で管理</a:t>
            </a:r>
            <a:endParaRPr kumimoji="1" lang="en-US" altLang="ja-JP" sz="1000" dirty="0" smtClean="0">
              <a:solidFill>
                <a:srgbClr val="7F7F7F"/>
              </a:solidFill>
            </a:endParaRPr>
          </a:p>
        </p:txBody>
      </p:sp>
      <p:sp>
        <p:nvSpPr>
          <p:cNvPr id="16" name="正方形/長方形 15"/>
          <p:cNvSpPr/>
          <p:nvPr/>
        </p:nvSpPr>
        <p:spPr>
          <a:xfrm>
            <a:off x="6457186" y="4682785"/>
            <a:ext cx="1113180" cy="707886"/>
          </a:xfrm>
          <a:prstGeom prst="rect">
            <a:avLst/>
          </a:prstGeom>
        </p:spPr>
        <p:txBody>
          <a:bodyPr wrap="square">
            <a:spAutoFit/>
          </a:bodyPr>
          <a:lstStyle/>
          <a:p>
            <a:r>
              <a:rPr lang="ja-JP" altLang="en-US" sz="1000" dirty="0" smtClean="0">
                <a:solidFill>
                  <a:srgbClr val="FF6600"/>
                </a:solidFill>
                <a:latin typeface="ＭＳ Ｐゴシック"/>
                <a:cs typeface="ＭＳ Ｐゴシック"/>
              </a:rPr>
              <a:t>独立サーバを</a:t>
            </a:r>
            <a:endParaRPr lang="en-US" altLang="ja-JP" sz="1000" dirty="0" smtClean="0">
              <a:solidFill>
                <a:srgbClr val="FF6600"/>
              </a:solidFill>
              <a:latin typeface="ＭＳ Ｐゴシック"/>
              <a:cs typeface="ＭＳ Ｐゴシック"/>
            </a:endParaRPr>
          </a:p>
          <a:p>
            <a:r>
              <a:rPr lang="ja-JP" altLang="en-US" sz="1000" dirty="0" smtClean="0">
                <a:solidFill>
                  <a:srgbClr val="FF6600"/>
                </a:solidFill>
                <a:latin typeface="ＭＳ Ｐゴシック"/>
                <a:cs typeface="ＭＳ Ｐゴシック"/>
              </a:rPr>
              <a:t>複数</a:t>
            </a:r>
            <a:r>
              <a:rPr lang="ja-JP" altLang="en-US" sz="1000" dirty="0">
                <a:solidFill>
                  <a:srgbClr val="FF6600"/>
                </a:solidFill>
                <a:latin typeface="ＭＳ Ｐゴシック"/>
                <a:cs typeface="ＭＳ Ｐゴシック"/>
              </a:rPr>
              <a:t>連結し</a:t>
            </a:r>
            <a:endParaRPr lang="en-US" altLang="ja-JP" sz="1000" dirty="0">
              <a:solidFill>
                <a:srgbClr val="FF6600"/>
              </a:solidFill>
              <a:latin typeface="ＭＳ Ｐゴシック"/>
              <a:cs typeface="ＭＳ Ｐゴシック"/>
            </a:endParaRPr>
          </a:p>
          <a:p>
            <a:r>
              <a:rPr lang="ja-JP" altLang="en-US" sz="1000" dirty="0">
                <a:solidFill>
                  <a:srgbClr val="FF6600"/>
                </a:solidFill>
                <a:latin typeface="ＭＳ Ｐゴシック"/>
                <a:cs typeface="ＭＳ Ｐゴシック"/>
              </a:rPr>
              <a:t>簡単・無制限</a:t>
            </a:r>
            <a:r>
              <a:rPr lang="ja-JP" altLang="en-US" sz="1000" dirty="0" smtClean="0">
                <a:solidFill>
                  <a:srgbClr val="FF6600"/>
                </a:solidFill>
                <a:latin typeface="ＭＳ Ｐゴシック"/>
                <a:cs typeface="ＭＳ Ｐゴシック"/>
              </a:rPr>
              <a:t>に</a:t>
            </a:r>
            <a:endParaRPr lang="en-US" altLang="ja-JP" sz="1000" dirty="0" smtClean="0">
              <a:solidFill>
                <a:srgbClr val="FF6600"/>
              </a:solidFill>
              <a:latin typeface="ＭＳ Ｐゴシック"/>
              <a:cs typeface="ＭＳ Ｐゴシック"/>
            </a:endParaRPr>
          </a:p>
          <a:p>
            <a:r>
              <a:rPr lang="ja-JP" altLang="en-US" sz="1000" dirty="0" smtClean="0">
                <a:solidFill>
                  <a:srgbClr val="FF6600"/>
                </a:solidFill>
                <a:latin typeface="ＭＳ Ｐゴシック"/>
                <a:cs typeface="ＭＳ Ｐゴシック"/>
              </a:rPr>
              <a:t>拡張できる</a:t>
            </a:r>
            <a:endParaRPr lang="en-US" altLang="ja-JP" sz="1000" dirty="0">
              <a:solidFill>
                <a:srgbClr val="FF6600"/>
              </a:solidFill>
              <a:latin typeface="ＭＳ Ｐゴシック"/>
              <a:cs typeface="ＭＳ Ｐゴシック"/>
            </a:endParaRPr>
          </a:p>
        </p:txBody>
      </p:sp>
    </p:spTree>
    <p:extLst>
      <p:ext uri="{BB962C8B-B14F-4D97-AF65-F5344CB8AC3E}">
        <p14:creationId xmlns:p14="http://schemas.microsoft.com/office/powerpoint/2010/main" val="1179454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5864" y="861979"/>
            <a:ext cx="5512842" cy="56061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3" name="図 22" descr="SimpliVity OmniCube_2.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0686" y="4429125"/>
            <a:ext cx="2201940" cy="1689989"/>
          </a:xfrm>
          <a:prstGeom prst="rect">
            <a:avLst/>
          </a:prstGeom>
        </p:spPr>
      </p:pic>
      <p:pic>
        <p:nvPicPr>
          <p:cNvPr id="22" name="図 21"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1899" y="2962811"/>
            <a:ext cx="2317066" cy="851678"/>
          </a:xfrm>
          <a:prstGeom prst="rect">
            <a:avLst/>
          </a:prstGeom>
        </p:spPr>
      </p:pic>
      <p:pic>
        <p:nvPicPr>
          <p:cNvPr id="21" name="図 20" descr="Nutanix-Virtual-Computing-Platform_Product-Image.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2411" y="1695300"/>
            <a:ext cx="2147198" cy="1211240"/>
          </a:xfrm>
          <a:prstGeom prst="rect">
            <a:avLst/>
          </a:prstGeom>
        </p:spPr>
      </p:pic>
      <p:sp>
        <p:nvSpPr>
          <p:cNvPr id="38" name="タイトル 37"/>
          <p:cNvSpPr>
            <a:spLocks noGrp="1"/>
          </p:cNvSpPr>
          <p:nvPr>
            <p:ph type="title"/>
          </p:nvPr>
        </p:nvSpPr>
        <p:spPr/>
        <p:txBody>
          <a:bodyPr/>
          <a:lstStyle/>
          <a:p>
            <a:r>
              <a:rPr lang="ja-JP" altLang="en-US" dirty="0"/>
              <a:t>垂直統合システム（</a:t>
            </a:r>
            <a:r>
              <a:rPr lang="en-US" altLang="ja-JP" dirty="0"/>
              <a:t>Converged System</a:t>
            </a:r>
            <a:r>
              <a:rPr lang="ja-JP" altLang="en-US" dirty="0"/>
              <a:t>）</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41</a:t>
            </a:fld>
            <a:endParaRPr kumimoji="1" lang="ja-JP" altLang="en-US"/>
          </a:p>
        </p:txBody>
      </p:sp>
      <p:pic>
        <p:nvPicPr>
          <p:cNvPr id="3" name="図 2" descr="121126_oracle_1.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8372" y="1991474"/>
            <a:ext cx="900463" cy="1800926"/>
          </a:xfrm>
          <a:prstGeom prst="rect">
            <a:avLst/>
          </a:prstGeom>
        </p:spPr>
      </p:pic>
      <p:pic>
        <p:nvPicPr>
          <p:cNvPr id="5" name="図 4" descr="imag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9867" y="4215067"/>
            <a:ext cx="1749348" cy="1749348"/>
          </a:xfrm>
          <a:prstGeom prst="rect">
            <a:avLst/>
          </a:prstGeom>
        </p:spPr>
      </p:pic>
      <p:pic>
        <p:nvPicPr>
          <p:cNvPr id="6" name="図 5" descr="vce-vblock.jpg"/>
          <p:cNvPicPr>
            <a:picLocks noChangeAspect="1"/>
          </p:cNvPicPr>
          <p:nvPr/>
        </p:nvPicPr>
        <p:blipFill>
          <a:blip r:embed="rId7">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658824" y="4064976"/>
            <a:ext cx="1919218" cy="1919218"/>
          </a:xfrm>
          <a:prstGeom prst="rect">
            <a:avLst/>
          </a:prstGeom>
        </p:spPr>
      </p:pic>
      <p:pic>
        <p:nvPicPr>
          <p:cNvPr id="7" name="図 6" descr="4666.activesys800_les_0015lf_chassis1_D2D.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9300" y="4032130"/>
            <a:ext cx="957112" cy="1952063"/>
          </a:xfrm>
          <a:prstGeom prst="rect">
            <a:avLst/>
          </a:prstGeom>
        </p:spPr>
      </p:pic>
      <p:pic>
        <p:nvPicPr>
          <p:cNvPr id="9" name="図 8" descr="1901-01.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334" y="2025785"/>
            <a:ext cx="1123735" cy="1638780"/>
          </a:xfrm>
          <a:prstGeom prst="rect">
            <a:avLst/>
          </a:prstGeom>
        </p:spPr>
      </p:pic>
      <p:pic>
        <p:nvPicPr>
          <p:cNvPr id="10" name="図 9" descr="images.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4348" y="2033924"/>
            <a:ext cx="2667544" cy="1699255"/>
          </a:xfrm>
          <a:prstGeom prst="rect">
            <a:avLst/>
          </a:prstGeom>
        </p:spPr>
      </p:pic>
      <p:pic>
        <p:nvPicPr>
          <p:cNvPr id="11" name="図 10" descr="IBM-pureflex-flex-systems.jpg"/>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095" y="4182918"/>
            <a:ext cx="1336430" cy="1801276"/>
          </a:xfrm>
          <a:prstGeom prst="rect">
            <a:avLst/>
          </a:prstGeom>
        </p:spPr>
      </p:pic>
      <p:pic>
        <p:nvPicPr>
          <p:cNvPr id="12" name="図 11"/>
          <p:cNvPicPr>
            <a:picLocks noChangeAspect="1"/>
          </p:cNvPicPr>
          <p:nvPr/>
        </p:nvPicPr>
        <p:blipFill>
          <a:blip r:embed="rId12">
            <a:clrChange>
              <a:clrFrom>
                <a:srgbClr val="FFFFFF"/>
              </a:clrFrom>
              <a:clrTo>
                <a:srgbClr val="FFFFFF">
                  <a:alpha val="0"/>
                </a:srgbClr>
              </a:clrTo>
            </a:clrChange>
          </a:blip>
          <a:stretch>
            <a:fillRect/>
          </a:stretch>
        </p:blipFill>
        <p:spPr>
          <a:xfrm>
            <a:off x="1719300" y="2027028"/>
            <a:ext cx="1042619" cy="1648012"/>
          </a:xfrm>
          <a:prstGeom prst="rect">
            <a:avLst/>
          </a:prstGeom>
        </p:spPr>
      </p:pic>
      <p:pic>
        <p:nvPicPr>
          <p:cNvPr id="17" name="図 16" descr="imgres.pn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1618" y="2590711"/>
            <a:ext cx="1755344" cy="315829"/>
          </a:xfrm>
          <a:prstGeom prst="rect">
            <a:avLst/>
          </a:prstGeom>
        </p:spPr>
      </p:pic>
      <p:pic>
        <p:nvPicPr>
          <p:cNvPr id="18" name="図 17" descr="VMW-LOGO-EVO-Rail-108.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19204" y="3746389"/>
            <a:ext cx="525875" cy="487768"/>
          </a:xfrm>
          <a:prstGeom prst="rect">
            <a:avLst/>
          </a:prstGeom>
        </p:spPr>
      </p:pic>
      <p:pic>
        <p:nvPicPr>
          <p:cNvPr id="19" name="図 18" descr="simplivity-logo.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07987" y="5878078"/>
            <a:ext cx="1558047" cy="418177"/>
          </a:xfrm>
          <a:prstGeom prst="rect">
            <a:avLst/>
          </a:prstGeom>
        </p:spPr>
      </p:pic>
      <p:pic>
        <p:nvPicPr>
          <p:cNvPr id="20" name="図 19" descr="simplivity-product-home-image.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52411" y="4588959"/>
            <a:ext cx="1462936" cy="420106"/>
          </a:xfrm>
          <a:prstGeom prst="rect">
            <a:avLst/>
          </a:prstGeom>
        </p:spPr>
      </p:pic>
      <p:pic>
        <p:nvPicPr>
          <p:cNvPr id="24" name="図 23" descr="220px-NEC_logo.svg.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7844" y="3849593"/>
            <a:ext cx="507369" cy="140680"/>
          </a:xfrm>
          <a:prstGeom prst="rect">
            <a:avLst/>
          </a:prstGeom>
        </p:spPr>
      </p:pic>
      <p:pic>
        <p:nvPicPr>
          <p:cNvPr id="25" name="図 24" descr="imgres.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05556" y="3849593"/>
            <a:ext cx="739361" cy="127099"/>
          </a:xfrm>
          <a:prstGeom prst="rect">
            <a:avLst/>
          </a:prstGeom>
        </p:spPr>
      </p:pic>
      <p:pic>
        <p:nvPicPr>
          <p:cNvPr id="26" name="図 25" descr="logo_tcm102-1314398.gif"/>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9013" y="3640066"/>
            <a:ext cx="789623" cy="493514"/>
          </a:xfrm>
          <a:prstGeom prst="rect">
            <a:avLst/>
          </a:prstGeom>
        </p:spPr>
      </p:pic>
      <p:pic>
        <p:nvPicPr>
          <p:cNvPr id="27" name="図 26" descr="url.jpg"/>
          <p:cNvPicPr>
            <a:picLocks noChangeAspect="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6217" y="3814489"/>
            <a:ext cx="1072571" cy="221015"/>
          </a:xfrm>
          <a:prstGeom prst="rect">
            <a:avLst/>
          </a:prstGeom>
        </p:spPr>
      </p:pic>
      <p:pic>
        <p:nvPicPr>
          <p:cNvPr id="28" name="図 27" descr="dell-logo.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82150" y="6023562"/>
            <a:ext cx="784033" cy="229313"/>
          </a:xfrm>
          <a:prstGeom prst="rect">
            <a:avLst/>
          </a:prstGeom>
        </p:spPr>
      </p:pic>
      <p:pic>
        <p:nvPicPr>
          <p:cNvPr id="29" name="図 28" descr="imgres.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401960" y="5972007"/>
            <a:ext cx="323503" cy="323503"/>
          </a:xfrm>
          <a:prstGeom prst="rect">
            <a:avLst/>
          </a:prstGeom>
        </p:spPr>
      </p:pic>
      <p:pic>
        <p:nvPicPr>
          <p:cNvPr id="30" name="図 29" descr="ibm.jpg"/>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911" y="5973719"/>
            <a:ext cx="729117" cy="356614"/>
          </a:xfrm>
          <a:prstGeom prst="rect">
            <a:avLst/>
          </a:prstGeom>
        </p:spPr>
      </p:pic>
      <p:pic>
        <p:nvPicPr>
          <p:cNvPr id="31" name="図 30" descr="HP-large.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783806" y="6023562"/>
            <a:ext cx="315849" cy="315849"/>
          </a:xfrm>
          <a:prstGeom prst="rect">
            <a:avLst/>
          </a:prstGeom>
        </p:spPr>
      </p:pic>
      <p:sp>
        <p:nvSpPr>
          <p:cNvPr id="34" name="テキスト ボックス 33"/>
          <p:cNvSpPr txBox="1"/>
          <p:nvPr/>
        </p:nvSpPr>
        <p:spPr>
          <a:xfrm>
            <a:off x="1772006" y="948373"/>
            <a:ext cx="2298225"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5" name="テキスト ボックス 34"/>
          <p:cNvSpPr txBox="1"/>
          <p:nvPr/>
        </p:nvSpPr>
        <p:spPr>
          <a:xfrm>
            <a:off x="5810310" y="948373"/>
            <a:ext cx="3068831"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6" name="テキスト ボックス 35"/>
          <p:cNvSpPr txBox="1"/>
          <p:nvPr/>
        </p:nvSpPr>
        <p:spPr>
          <a:xfrm>
            <a:off x="1967079" y="1308077"/>
            <a:ext cx="1941557" cy="646331"/>
          </a:xfrm>
          <a:prstGeom prst="rect">
            <a:avLst/>
          </a:prstGeom>
          <a:noFill/>
        </p:spPr>
        <p:txBody>
          <a:bodyPr wrap="none" rtlCol="0">
            <a:spAutoFit/>
          </a:bodyPr>
          <a:lstStyle/>
          <a:p>
            <a:pPr marL="171450" indent="-171450">
              <a:buFont typeface="Wingdings" charset="2"/>
              <a:buChar char="ü"/>
            </a:pPr>
            <a:r>
              <a:rPr kumimoji="1" lang="ja-JP" altLang="en-US" sz="1200" dirty="0" smtClean="0">
                <a:solidFill>
                  <a:srgbClr val="7F7F7F"/>
                </a:solidFill>
              </a:rPr>
              <a:t>メーカーのお墨付き構成</a:t>
            </a:r>
            <a:endParaRPr kumimoji="1" lang="en-US" altLang="ja-JP" sz="1200" dirty="0" smtClean="0">
              <a:solidFill>
                <a:srgbClr val="7F7F7F"/>
              </a:solidFill>
            </a:endParaRPr>
          </a:p>
          <a:p>
            <a:pPr marL="171450" indent="-171450">
              <a:buFont typeface="Wingdings" charset="2"/>
              <a:buChar char="ü"/>
            </a:pPr>
            <a:r>
              <a:rPr lang="ja-JP" altLang="en-US" sz="1200" dirty="0" smtClean="0">
                <a:solidFill>
                  <a:srgbClr val="7F7F7F"/>
                </a:solidFill>
              </a:rPr>
              <a:t>迅速な実装</a:t>
            </a:r>
            <a:endParaRPr lang="en-US" altLang="ja-JP" sz="1200" dirty="0" smtClean="0">
              <a:solidFill>
                <a:srgbClr val="7F7F7F"/>
              </a:solidFill>
            </a:endParaRPr>
          </a:p>
          <a:p>
            <a:pPr marL="171450" indent="-171450">
              <a:buFont typeface="Wingdings" charset="2"/>
              <a:buChar char="ü"/>
            </a:pPr>
            <a:r>
              <a:rPr kumimoji="1" lang="ja-JP" altLang="en-US" sz="1200" dirty="0" smtClean="0">
                <a:solidFill>
                  <a:srgbClr val="7F7F7F"/>
                </a:solidFill>
              </a:rPr>
              <a:t>カスタマイズはできない</a:t>
            </a:r>
            <a:endParaRPr kumimoji="1" lang="ja-JP" altLang="en-US" sz="1200" dirty="0">
              <a:solidFill>
                <a:srgbClr val="7F7F7F"/>
              </a:solidFill>
            </a:endParaRPr>
          </a:p>
        </p:txBody>
      </p:sp>
      <p:sp>
        <p:nvSpPr>
          <p:cNvPr id="37" name="テキスト ボックス 36"/>
          <p:cNvSpPr txBox="1"/>
          <p:nvPr/>
        </p:nvSpPr>
        <p:spPr>
          <a:xfrm>
            <a:off x="6530060" y="1308077"/>
            <a:ext cx="1749197" cy="646331"/>
          </a:xfrm>
          <a:prstGeom prst="rect">
            <a:avLst/>
          </a:prstGeom>
          <a:noFill/>
        </p:spPr>
        <p:txBody>
          <a:bodyPr wrap="none" rtlCol="0">
            <a:spAutoFit/>
          </a:bodyPr>
          <a:lstStyle/>
          <a:p>
            <a:pPr marL="171450" indent="-171450">
              <a:buFont typeface="Wingdings" charset="2"/>
              <a:buChar char="ü"/>
            </a:pPr>
            <a:r>
              <a:rPr kumimoji="1" lang="ja-JP" altLang="en-US" sz="1200" dirty="0" smtClean="0">
                <a:solidFill>
                  <a:srgbClr val="7F7F7F"/>
                </a:solidFill>
              </a:rPr>
              <a:t>高い拡張性</a:t>
            </a:r>
            <a:endParaRPr kumimoji="1" lang="en-US" altLang="ja-JP" sz="1200" dirty="0" smtClean="0">
              <a:solidFill>
                <a:srgbClr val="7F7F7F"/>
              </a:solidFill>
            </a:endParaRPr>
          </a:p>
          <a:p>
            <a:pPr marL="171450" indent="-171450">
              <a:buFont typeface="Wingdings" charset="2"/>
              <a:buChar char="ü"/>
            </a:pPr>
            <a:r>
              <a:rPr kumimoji="1" lang="ja-JP" altLang="en-US" sz="1200" dirty="0" smtClean="0">
                <a:solidFill>
                  <a:srgbClr val="7F7F7F"/>
                </a:solidFill>
              </a:rPr>
              <a:t>簡単に導入</a:t>
            </a:r>
            <a:endParaRPr kumimoji="1" lang="en-US" altLang="ja-JP" sz="1200" dirty="0" smtClean="0">
              <a:solidFill>
                <a:srgbClr val="7F7F7F"/>
              </a:solidFill>
            </a:endParaRPr>
          </a:p>
          <a:p>
            <a:pPr marL="171450" indent="-171450">
              <a:buFont typeface="Wingdings" charset="2"/>
              <a:buChar char="ü"/>
            </a:pPr>
            <a:r>
              <a:rPr lang="ja-JP" altLang="en-US" sz="1200" dirty="0" smtClean="0">
                <a:solidFill>
                  <a:srgbClr val="7F7F7F"/>
                </a:solidFill>
              </a:rPr>
              <a:t>構成や運用の自動化</a:t>
            </a:r>
            <a:endParaRPr kumimoji="1" lang="en-US" altLang="ja-JP" sz="1200" dirty="0" smtClean="0">
              <a:solidFill>
                <a:srgbClr val="7F7F7F"/>
              </a:solidFill>
            </a:endParaRPr>
          </a:p>
        </p:txBody>
      </p:sp>
    </p:spTree>
    <p:extLst>
      <p:ext uri="{BB962C8B-B14F-4D97-AF65-F5344CB8AC3E}">
        <p14:creationId xmlns:p14="http://schemas.microsoft.com/office/powerpoint/2010/main" val="2034928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3" name="図 22" descr="SimpliVity OmniCube_2.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0686" y="4429125"/>
            <a:ext cx="2201940" cy="1689989"/>
          </a:xfrm>
          <a:prstGeom prst="rect">
            <a:avLst/>
          </a:prstGeom>
        </p:spPr>
      </p:pic>
      <p:pic>
        <p:nvPicPr>
          <p:cNvPr id="22" name="図 21"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1899" y="2962811"/>
            <a:ext cx="2317066" cy="851678"/>
          </a:xfrm>
          <a:prstGeom prst="rect">
            <a:avLst/>
          </a:prstGeom>
        </p:spPr>
      </p:pic>
      <p:pic>
        <p:nvPicPr>
          <p:cNvPr id="21" name="図 20" descr="Nutanix-Virtual-Computing-Platform_Product-Image.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2411" y="1695300"/>
            <a:ext cx="2147198" cy="1211240"/>
          </a:xfrm>
          <a:prstGeom prst="rect">
            <a:avLst/>
          </a:prstGeom>
        </p:spPr>
      </p:pic>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42</a:t>
            </a:fld>
            <a:endParaRPr kumimoji="1" lang="ja-JP" altLang="en-US"/>
          </a:p>
        </p:txBody>
      </p:sp>
      <p:pic>
        <p:nvPicPr>
          <p:cNvPr id="17" name="図 16" descr="imgres.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1618" y="2590711"/>
            <a:ext cx="1755344" cy="315829"/>
          </a:xfrm>
          <a:prstGeom prst="rect">
            <a:avLst/>
          </a:prstGeom>
        </p:spPr>
      </p:pic>
      <p:pic>
        <p:nvPicPr>
          <p:cNvPr id="18" name="図 17" descr="VMW-LOGO-EVO-Rail-10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9204" y="3746389"/>
            <a:ext cx="525875" cy="487768"/>
          </a:xfrm>
          <a:prstGeom prst="rect">
            <a:avLst/>
          </a:prstGeom>
        </p:spPr>
      </p:pic>
      <p:pic>
        <p:nvPicPr>
          <p:cNvPr id="19" name="図 18" descr="simplivity-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7987" y="5878078"/>
            <a:ext cx="1558047" cy="418177"/>
          </a:xfrm>
          <a:prstGeom prst="rect">
            <a:avLst/>
          </a:prstGeom>
        </p:spPr>
      </p:pic>
      <p:pic>
        <p:nvPicPr>
          <p:cNvPr id="20" name="図 19" descr="simplivity-product-home-imag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2411" y="4588959"/>
            <a:ext cx="1462936" cy="420106"/>
          </a:xfrm>
          <a:prstGeom prst="rect">
            <a:avLst/>
          </a:prstGeom>
        </p:spPr>
      </p:pic>
      <p:sp>
        <p:nvSpPr>
          <p:cNvPr id="35" name="テキスト ボックス 34"/>
          <p:cNvSpPr txBox="1"/>
          <p:nvPr/>
        </p:nvSpPr>
        <p:spPr>
          <a:xfrm>
            <a:off x="5810310" y="948373"/>
            <a:ext cx="3068831"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7" name="テキスト ボックス 36"/>
          <p:cNvSpPr txBox="1"/>
          <p:nvPr/>
        </p:nvSpPr>
        <p:spPr>
          <a:xfrm>
            <a:off x="6530060" y="1308077"/>
            <a:ext cx="1749197" cy="646331"/>
          </a:xfrm>
          <a:prstGeom prst="rect">
            <a:avLst/>
          </a:prstGeom>
          <a:noFill/>
        </p:spPr>
        <p:txBody>
          <a:bodyPr wrap="none" rtlCol="0">
            <a:spAutoFit/>
          </a:bodyPr>
          <a:lstStyle/>
          <a:p>
            <a:pPr marL="171450" indent="-171450">
              <a:buFont typeface="Wingdings" charset="2"/>
              <a:buChar char="ü"/>
            </a:pPr>
            <a:r>
              <a:rPr kumimoji="1" lang="ja-JP" altLang="en-US" sz="1200" dirty="0" smtClean="0">
                <a:solidFill>
                  <a:srgbClr val="7F7F7F"/>
                </a:solidFill>
              </a:rPr>
              <a:t>段階的・高い拡張性</a:t>
            </a:r>
            <a:endParaRPr kumimoji="1" lang="en-US" altLang="ja-JP" sz="1200" dirty="0" smtClean="0">
              <a:solidFill>
                <a:srgbClr val="7F7F7F"/>
              </a:solidFill>
            </a:endParaRPr>
          </a:p>
          <a:p>
            <a:pPr marL="171450" indent="-171450">
              <a:buFont typeface="Wingdings" charset="2"/>
              <a:buChar char="ü"/>
            </a:pPr>
            <a:r>
              <a:rPr kumimoji="1" lang="ja-JP" altLang="en-US" sz="1200" dirty="0" smtClean="0">
                <a:solidFill>
                  <a:srgbClr val="7F7F7F"/>
                </a:solidFill>
              </a:rPr>
              <a:t>簡単に導入</a:t>
            </a:r>
            <a:endParaRPr kumimoji="1" lang="en-US" altLang="ja-JP" sz="1200" dirty="0" smtClean="0">
              <a:solidFill>
                <a:srgbClr val="7F7F7F"/>
              </a:solidFill>
            </a:endParaRPr>
          </a:p>
          <a:p>
            <a:pPr marL="171450" indent="-171450">
              <a:buFont typeface="Wingdings" charset="2"/>
              <a:buChar char="ü"/>
            </a:pPr>
            <a:r>
              <a:rPr lang="ja-JP" altLang="en-US" sz="1200" dirty="0" smtClean="0">
                <a:solidFill>
                  <a:srgbClr val="7F7F7F"/>
                </a:solidFill>
              </a:rPr>
              <a:t>構成や運用の自動化</a:t>
            </a:r>
            <a:endParaRPr kumimoji="1" lang="en-US" altLang="ja-JP" sz="1200" dirty="0" smtClean="0">
              <a:solidFill>
                <a:srgbClr val="7F7F7F"/>
              </a:solidFill>
            </a:endParaRPr>
          </a:p>
        </p:txBody>
      </p:sp>
      <p:sp>
        <p:nvSpPr>
          <p:cNvPr id="44" name="フリーフォーム 43"/>
          <p:cNvSpPr/>
          <p:nvPr/>
        </p:nvSpPr>
        <p:spPr>
          <a:xfrm>
            <a:off x="5047008" y="861979"/>
            <a:ext cx="763302" cy="5606156"/>
          </a:xfrm>
          <a:custGeom>
            <a:avLst/>
            <a:gdLst>
              <a:gd name="connsiteX0" fmla="*/ 0 w 400342"/>
              <a:gd name="connsiteY0" fmla="*/ 0 h 5252422"/>
              <a:gd name="connsiteX1" fmla="*/ 400342 w 400342"/>
              <a:gd name="connsiteY1" fmla="*/ 862750 h 5252422"/>
              <a:gd name="connsiteX2" fmla="*/ 20708 w 400342"/>
              <a:gd name="connsiteY2" fmla="*/ 5252422 h 5252422"/>
              <a:gd name="connsiteX3" fmla="*/ 0 w 400342"/>
              <a:gd name="connsiteY3" fmla="*/ 0 h 5252422"/>
            </a:gdLst>
            <a:ahLst/>
            <a:cxnLst>
              <a:cxn ang="0">
                <a:pos x="connsiteX0" y="connsiteY0"/>
              </a:cxn>
              <a:cxn ang="0">
                <a:pos x="connsiteX1" y="connsiteY1"/>
              </a:cxn>
              <a:cxn ang="0">
                <a:pos x="connsiteX2" y="connsiteY2"/>
              </a:cxn>
              <a:cxn ang="0">
                <a:pos x="connsiteX3" y="connsiteY3"/>
              </a:cxn>
            </a:cxnLst>
            <a:rect l="l" t="t" r="r" b="b"/>
            <a:pathLst>
              <a:path w="400342" h="5252422">
                <a:moveTo>
                  <a:pt x="0" y="0"/>
                </a:moveTo>
                <a:lnTo>
                  <a:pt x="400342" y="862750"/>
                </a:lnTo>
                <a:lnTo>
                  <a:pt x="20708" y="5252422"/>
                </a:lnTo>
                <a:cubicBezTo>
                  <a:pt x="13805" y="3501615"/>
                  <a:pt x="6903" y="1750807"/>
                  <a:pt x="0" y="0"/>
                </a:cubicBezTo>
                <a:close/>
              </a:path>
            </a:pathLst>
          </a:custGeom>
          <a:gradFill flip="none" rotWithShape="1">
            <a:gsLst>
              <a:gs pos="0">
                <a:schemeClr val="bg1"/>
              </a:gs>
              <a:gs pos="100000">
                <a:srgbClr val="3366FF"/>
              </a:gs>
            </a:gsLst>
            <a:lin ang="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タイトル 37"/>
          <p:cNvSpPr>
            <a:spLocks noGrp="1"/>
          </p:cNvSpPr>
          <p:nvPr>
            <p:ph type="title"/>
          </p:nvPr>
        </p:nvSpPr>
        <p:spPr/>
        <p:txBody>
          <a:bodyPr/>
          <a:lstStyle/>
          <a:p>
            <a:r>
              <a:rPr lang="ja-JP" altLang="en-US" dirty="0"/>
              <a:t>垂直統合システム（</a:t>
            </a:r>
            <a:r>
              <a:rPr lang="en-US" altLang="ja-JP" dirty="0"/>
              <a:t>Converged System</a:t>
            </a:r>
            <a:r>
              <a:rPr lang="ja-JP" altLang="en-US" dirty="0"/>
              <a:t>）</a:t>
            </a:r>
            <a:endParaRPr kumimoji="1" lang="ja-JP" altLang="en-US" dirty="0"/>
          </a:p>
        </p:txBody>
      </p:sp>
      <p:sp>
        <p:nvSpPr>
          <p:cNvPr id="39" name="正方形/長方形 38"/>
          <p:cNvSpPr/>
          <p:nvPr/>
        </p:nvSpPr>
        <p:spPr>
          <a:xfrm>
            <a:off x="355330" y="861979"/>
            <a:ext cx="4759374" cy="105872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標準化されたモジュール</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サーバー、ネットワーク、ストレージで</a:t>
            </a:r>
            <a:r>
              <a:rPr lang="en-US" altLang="ja-JP" sz="1200" dirty="0" smtClean="0">
                <a:solidFill>
                  <a:srgbClr val="FFFFFF"/>
                </a:solidFill>
                <a:latin typeface="ＭＳ Ｐゴシック"/>
                <a:ea typeface="ＭＳ Ｐゴシック"/>
                <a:cs typeface="ＭＳ Ｐゴシック"/>
              </a:rPr>
              <a:t>1</a:t>
            </a:r>
            <a:r>
              <a:rPr lang="ja-JP" altLang="en-US" sz="1200" dirty="0" smtClean="0">
                <a:solidFill>
                  <a:srgbClr val="FFFFFF"/>
                </a:solidFill>
                <a:latin typeface="ＭＳ Ｐゴシック"/>
                <a:ea typeface="ＭＳ Ｐゴシック"/>
                <a:cs typeface="ＭＳ Ｐゴシック"/>
              </a:rPr>
              <a:t>単位のモジュール構成</a:t>
            </a: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55330" y="1989629"/>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全てをソフトウエアで設定・構成</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システム全体の構成をソフトウエアの設定で行える</a:t>
            </a: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55330" y="3129375"/>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自己修復</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障害の検知、切り分け、分散処理で自動的に修復</a:t>
            </a: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355330" y="4268746"/>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データとサービスを分散</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データの管理とアプリケーション・サービスを分散処理</a:t>
            </a: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348426" y="5409413"/>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400" dirty="0" smtClean="0">
                <a:solidFill>
                  <a:srgbClr val="FFFFFF"/>
                </a:solidFill>
                <a:latin typeface="ＭＳ Ｐゴシック"/>
                <a:ea typeface="ＭＳ Ｐゴシック"/>
                <a:cs typeface="ＭＳ Ｐゴシック"/>
              </a:rPr>
              <a:t>API</a:t>
            </a:r>
            <a:r>
              <a:rPr lang="ja-JP" altLang="en-US" sz="2400" dirty="0" smtClean="0">
                <a:solidFill>
                  <a:srgbClr val="FFFFFF"/>
                </a:solidFill>
                <a:latin typeface="ＭＳ Ｐゴシック"/>
                <a:ea typeface="ＭＳ Ｐゴシック"/>
                <a:cs typeface="ＭＳ Ｐゴシック"/>
              </a:rPr>
              <a:t>と自動化</a:t>
            </a:r>
            <a:endParaRPr lang="en-US" altLang="ja-JP" sz="24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アプリケーションや管理ツールと連携して運用や調達を自動化</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22166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43</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仮想化されたシステムの構成</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sp>
        <p:nvSpPr>
          <p:cNvPr id="4" name="正方形/長方形 3"/>
          <p:cNvSpPr/>
          <p:nvPr/>
        </p:nvSpPr>
        <p:spPr>
          <a:xfrm>
            <a:off x="403501" y="2233835"/>
            <a:ext cx="8336997" cy="116912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3502" y="3817160"/>
            <a:ext cx="8336996" cy="255909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57200" y="5056816"/>
            <a:ext cx="8208121" cy="131943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469753" y="5364541"/>
            <a:ext cx="2242922" cy="723275"/>
          </a:xfrm>
          <a:prstGeom prst="rect">
            <a:avLst/>
          </a:prstGeom>
          <a:noFill/>
        </p:spPr>
        <p:txBody>
          <a:bodyPr wrap="none" rtlCol="0">
            <a:spAutoFit/>
          </a:bodyPr>
          <a:lstStyle/>
          <a:p>
            <a:r>
              <a:rPr kumimoji="1" lang="ja-JP" altLang="en-US" sz="2000" b="1" dirty="0" smtClean="0">
                <a:solidFill>
                  <a:schemeClr val="bg1"/>
                </a:solidFill>
                <a:latin typeface="Meiryo" charset="-128"/>
                <a:ea typeface="Meiryo" charset="-128"/>
                <a:cs typeface="Meiryo" charset="-128"/>
              </a:rPr>
              <a:t>物理システム</a:t>
            </a:r>
            <a:endParaRPr kumimoji="1" lang="en-US" altLang="ja-JP" sz="2000" b="1"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smtClean="0">
                <a:solidFill>
                  <a:schemeClr val="bg1"/>
                </a:solidFill>
                <a:latin typeface="Meiryo" charset="-128"/>
                <a:ea typeface="Meiryo" charset="-128"/>
                <a:cs typeface="Meiryo" charset="-128"/>
              </a:rPr>
              <a:t>製品ベース</a:t>
            </a:r>
            <a:r>
              <a:rPr lang="ja-JP" altLang="en-US" sz="1050" dirty="0" smtClean="0">
                <a:solidFill>
                  <a:schemeClr val="bg1"/>
                </a:solidFill>
                <a:latin typeface="Meiryo" charset="-128"/>
                <a:ea typeface="Meiryo" charset="-128"/>
                <a:cs typeface="Meiryo" charset="-128"/>
              </a:rPr>
              <a:t>での調達・運用</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smtClean="0">
                <a:solidFill>
                  <a:schemeClr val="bg1"/>
                </a:solidFill>
                <a:latin typeface="Meiryo" charset="-128"/>
                <a:ea typeface="Meiryo" charset="-128"/>
                <a:cs typeface="Meiryo" charset="-128"/>
              </a:rPr>
              <a:t>物理性能・物理構成・物理作業</a:t>
            </a:r>
            <a:endParaRPr lang="en-US" altLang="ja-JP" sz="1050" dirty="0" smtClean="0">
              <a:solidFill>
                <a:schemeClr val="bg1"/>
              </a:solidFill>
              <a:latin typeface="Meiryo" charset="-128"/>
              <a:ea typeface="Meiryo" charset="-128"/>
              <a:cs typeface="Meiryo" charset="-128"/>
            </a:endParaRPr>
          </a:p>
        </p:txBody>
      </p:sp>
      <p:sp>
        <p:nvSpPr>
          <p:cNvPr id="14" name="テキスト ボックス 13"/>
          <p:cNvSpPr txBox="1"/>
          <p:nvPr/>
        </p:nvSpPr>
        <p:spPr>
          <a:xfrm>
            <a:off x="469753" y="4121376"/>
            <a:ext cx="2781531" cy="723275"/>
          </a:xfrm>
          <a:prstGeom prst="rect">
            <a:avLst/>
          </a:prstGeom>
          <a:noFill/>
        </p:spPr>
        <p:txBody>
          <a:bodyPr wrap="none" rtlCol="0">
            <a:spAutoFit/>
          </a:bodyPr>
          <a:lstStyle/>
          <a:p>
            <a:r>
              <a:rPr kumimoji="1" lang="ja-JP" altLang="en-US" sz="2000" b="1" dirty="0" smtClean="0">
                <a:solidFill>
                  <a:schemeClr val="bg1"/>
                </a:solidFill>
                <a:latin typeface="Meiryo" charset="-128"/>
                <a:ea typeface="Meiryo" charset="-128"/>
                <a:cs typeface="Meiryo" charset="-128"/>
              </a:rPr>
              <a:t>仮想システム</a:t>
            </a:r>
            <a:endParaRPr kumimoji="1" lang="en-US" altLang="ja-JP" sz="2000" b="1"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smtClean="0">
                <a:solidFill>
                  <a:schemeClr val="bg1"/>
                </a:solidFill>
                <a:latin typeface="Meiryo" charset="-128"/>
                <a:ea typeface="Meiryo" charset="-128"/>
                <a:cs typeface="Meiryo" charset="-128"/>
              </a:rPr>
              <a:t>実質ベース</a:t>
            </a:r>
            <a:r>
              <a:rPr lang="ja-JP" altLang="en-US" sz="1050" dirty="0" smtClean="0">
                <a:solidFill>
                  <a:schemeClr val="bg1"/>
                </a:solidFill>
                <a:latin typeface="Meiryo" charset="-128"/>
                <a:ea typeface="Meiryo" charset="-128"/>
                <a:cs typeface="Meiryo" charset="-128"/>
              </a:rPr>
              <a:t>での調達・運用</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smtClean="0">
                <a:solidFill>
                  <a:schemeClr val="bg1"/>
                </a:solidFill>
                <a:latin typeface="Meiryo" charset="-128"/>
                <a:ea typeface="Meiryo" charset="-128"/>
                <a:cs typeface="Meiryo" charset="-128"/>
              </a:rPr>
              <a:t>実質性能・実質構成・ソフトウェア設定</a:t>
            </a:r>
            <a:endParaRPr lang="en-US" altLang="ja-JP" sz="1050" dirty="0" smtClean="0">
              <a:solidFill>
                <a:schemeClr val="bg1"/>
              </a:solidFill>
              <a:latin typeface="Meiryo" charset="-128"/>
              <a:ea typeface="Meiryo" charset="-128"/>
              <a:cs typeface="Meiryo" charset="-128"/>
            </a:endParaRPr>
          </a:p>
        </p:txBody>
      </p:sp>
      <p:sp>
        <p:nvSpPr>
          <p:cNvPr id="16" name="正方形/長方形 15"/>
          <p:cNvSpPr/>
          <p:nvPr/>
        </p:nvSpPr>
        <p:spPr>
          <a:xfrm>
            <a:off x="3380271" y="3935126"/>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5119780" y="3927622"/>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6854107" y="3927623"/>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 name="図形グループ 11"/>
          <p:cNvGrpSpPr/>
          <p:nvPr/>
        </p:nvGrpSpPr>
        <p:grpSpPr>
          <a:xfrm>
            <a:off x="5494292" y="5324490"/>
            <a:ext cx="979715" cy="567186"/>
            <a:chOff x="4934940" y="5432941"/>
            <a:chExt cx="979715" cy="567186"/>
          </a:xfrm>
        </p:grpSpPr>
        <p:pic>
          <p:nvPicPr>
            <p:cNvPr id="7" name="図 6"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4940" y="5432941"/>
              <a:ext cx="581318" cy="567186"/>
            </a:xfrm>
            <a:prstGeom prst="rect">
              <a:avLst/>
            </a:prstGeom>
          </p:spPr>
        </p:pic>
        <p:pic>
          <p:nvPicPr>
            <p:cNvPr id="8" name="図 7"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34138" y="5432941"/>
              <a:ext cx="581318" cy="567186"/>
            </a:xfrm>
            <a:prstGeom prst="rect">
              <a:avLst/>
            </a:prstGeom>
          </p:spPr>
        </p:pic>
        <p:pic>
          <p:nvPicPr>
            <p:cNvPr id="9" name="図 8"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3337" y="5432941"/>
              <a:ext cx="581318" cy="567186"/>
            </a:xfrm>
            <a:prstGeom prst="rect">
              <a:avLst/>
            </a:prstGeom>
          </p:spPr>
        </p:pic>
      </p:grpSp>
      <p:pic>
        <p:nvPicPr>
          <p:cNvPr id="10" name="図 9"/>
          <p:cNvPicPr>
            <a:picLocks noChangeAspect="1"/>
          </p:cNvPicPr>
          <p:nvPr/>
        </p:nvPicPr>
        <p:blipFill>
          <a:blip r:embed="rId3">
            <a:clrChange>
              <a:clrFrom>
                <a:srgbClr val="FFFFFF"/>
              </a:clrFrom>
              <a:clrTo>
                <a:srgbClr val="FFFFFF">
                  <a:alpha val="0"/>
                </a:srgbClr>
              </a:clrTo>
            </a:clrChange>
          </a:blip>
          <a:stretch>
            <a:fillRect/>
          </a:stretch>
        </p:blipFill>
        <p:spPr>
          <a:xfrm>
            <a:off x="7275897" y="5216188"/>
            <a:ext cx="890908" cy="783790"/>
          </a:xfrm>
          <a:prstGeom prst="rect">
            <a:avLst/>
          </a:prstGeom>
        </p:spPr>
      </p:pic>
      <p:pic>
        <p:nvPicPr>
          <p:cNvPr id="11" name="図 10"/>
          <p:cNvPicPr>
            <a:picLocks noChangeAspect="1"/>
          </p:cNvPicPr>
          <p:nvPr/>
        </p:nvPicPr>
        <p:blipFill>
          <a:blip r:embed="rId4">
            <a:clrChange>
              <a:clrFrom>
                <a:srgbClr val="FEFEFE"/>
              </a:clrFrom>
              <a:clrTo>
                <a:srgbClr val="FEFEFE">
                  <a:alpha val="0"/>
                </a:srgbClr>
              </a:clrTo>
            </a:clrChange>
          </a:blip>
          <a:stretch>
            <a:fillRect/>
          </a:stretch>
        </p:blipFill>
        <p:spPr>
          <a:xfrm>
            <a:off x="3835509" y="5248685"/>
            <a:ext cx="831514" cy="728961"/>
          </a:xfrm>
          <a:prstGeom prst="rect">
            <a:avLst/>
          </a:prstGeom>
        </p:spPr>
      </p:pic>
      <p:sp>
        <p:nvSpPr>
          <p:cNvPr id="19" name="テキスト ボックス 18"/>
          <p:cNvSpPr txBox="1"/>
          <p:nvPr/>
        </p:nvSpPr>
        <p:spPr>
          <a:xfrm>
            <a:off x="3799861" y="6001897"/>
            <a:ext cx="902811"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サーバー</a:t>
            </a:r>
            <a:endParaRPr kumimoji="1" lang="ja-JP" altLang="en-US" sz="1400" dirty="0">
              <a:solidFill>
                <a:schemeClr val="bg1"/>
              </a:solidFill>
              <a:latin typeface="Meiryo" charset="-128"/>
              <a:ea typeface="Meiryo" charset="-128"/>
              <a:cs typeface="Meiryo" charset="-128"/>
            </a:endParaRPr>
          </a:p>
        </p:txBody>
      </p:sp>
      <p:sp>
        <p:nvSpPr>
          <p:cNvPr id="20" name="テキスト ボックス 19"/>
          <p:cNvSpPr txBox="1"/>
          <p:nvPr/>
        </p:nvSpPr>
        <p:spPr>
          <a:xfrm>
            <a:off x="5444371" y="6000411"/>
            <a:ext cx="1082349" cy="307777"/>
          </a:xfrm>
          <a:prstGeom prst="rect">
            <a:avLst/>
          </a:prstGeom>
          <a:noFill/>
        </p:spPr>
        <p:txBody>
          <a:bodyPr wrap="none" rtlCol="0">
            <a:spAutoFit/>
          </a:bodyPr>
          <a:lstStyle/>
          <a:p>
            <a:pPr algn="ctr"/>
            <a:r>
              <a:rPr kumimoji="1" lang="ja-JP" altLang="en-US" sz="1400" smtClean="0">
                <a:solidFill>
                  <a:schemeClr val="bg1"/>
                </a:solidFill>
                <a:latin typeface="Meiryo" charset="-128"/>
                <a:ea typeface="Meiryo" charset="-128"/>
                <a:cs typeface="Meiryo" charset="-128"/>
              </a:rPr>
              <a:t>ストレージ</a:t>
            </a:r>
            <a:endParaRPr kumimoji="1" lang="ja-JP" altLang="en-US" sz="1400" dirty="0">
              <a:solidFill>
                <a:schemeClr val="bg1"/>
              </a:solidFill>
              <a:latin typeface="Meiryo" charset="-128"/>
              <a:ea typeface="Meiryo" charset="-128"/>
              <a:cs typeface="Meiryo" charset="-128"/>
            </a:endParaRPr>
          </a:p>
        </p:txBody>
      </p:sp>
      <p:sp>
        <p:nvSpPr>
          <p:cNvPr id="21" name="テキスト ボックス 20"/>
          <p:cNvSpPr txBox="1"/>
          <p:nvPr/>
        </p:nvSpPr>
        <p:spPr>
          <a:xfrm>
            <a:off x="7090408" y="5999978"/>
            <a:ext cx="1261885"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ネットワーク</a:t>
            </a:r>
            <a:endParaRPr kumimoji="1" lang="ja-JP" altLang="en-US" sz="1400" dirty="0">
              <a:solidFill>
                <a:schemeClr val="bg1"/>
              </a:solidFill>
              <a:latin typeface="Meiryo" charset="-128"/>
              <a:ea typeface="Meiryo" charset="-128"/>
              <a:cs typeface="Meiryo" charset="-128"/>
            </a:endParaRPr>
          </a:p>
        </p:txBody>
      </p:sp>
      <p:sp>
        <p:nvSpPr>
          <p:cNvPr id="22" name="正方形/長方形 21"/>
          <p:cNvSpPr/>
          <p:nvPr/>
        </p:nvSpPr>
        <p:spPr>
          <a:xfrm>
            <a:off x="3743779" y="4654068"/>
            <a:ext cx="1006192"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メモリ容量</a:t>
            </a:r>
            <a:endParaRPr kumimoji="1" lang="ja-JP" altLang="en-US" sz="1050" dirty="0">
              <a:solidFill>
                <a:srgbClr val="FFFFFF"/>
              </a:solidFill>
              <a:latin typeface="Meiryo" charset="-128"/>
              <a:ea typeface="Meiryo" charset="-128"/>
              <a:cs typeface="Meiryo" charset="-128"/>
            </a:endParaRPr>
          </a:p>
        </p:txBody>
      </p:sp>
      <p:sp>
        <p:nvSpPr>
          <p:cNvPr id="23" name="正方形/長方形 22"/>
          <p:cNvSpPr/>
          <p:nvPr/>
        </p:nvSpPr>
        <p:spPr>
          <a:xfrm>
            <a:off x="3743779" y="4324473"/>
            <a:ext cx="1006192"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smtClean="0">
                <a:solidFill>
                  <a:srgbClr val="FFFFFF"/>
                </a:solidFill>
                <a:latin typeface="Meiryo" charset="-128"/>
                <a:ea typeface="Meiryo" charset="-128"/>
                <a:cs typeface="Meiryo" charset="-128"/>
              </a:rPr>
              <a:t>CPU</a:t>
            </a:r>
            <a:r>
              <a:rPr kumimoji="1" lang="ja-JP" altLang="en-US" sz="1050" dirty="0" smtClean="0">
                <a:solidFill>
                  <a:srgbClr val="FFFFFF"/>
                </a:solidFill>
                <a:latin typeface="Meiryo" charset="-128"/>
                <a:ea typeface="Meiryo" charset="-128"/>
                <a:cs typeface="Meiryo" charset="-128"/>
              </a:rPr>
              <a:t>性能</a:t>
            </a:r>
            <a:endParaRPr kumimoji="1" lang="ja-JP" altLang="en-US" sz="1050" dirty="0">
              <a:solidFill>
                <a:srgbClr val="FFFFFF"/>
              </a:solidFill>
              <a:latin typeface="Meiryo" charset="-128"/>
              <a:ea typeface="Meiryo" charset="-128"/>
              <a:cs typeface="Meiryo" charset="-128"/>
            </a:endParaRPr>
          </a:p>
        </p:txBody>
      </p:sp>
      <p:sp>
        <p:nvSpPr>
          <p:cNvPr id="25" name="正方形/長方形 24"/>
          <p:cNvSpPr/>
          <p:nvPr/>
        </p:nvSpPr>
        <p:spPr>
          <a:xfrm>
            <a:off x="5488427" y="4483013"/>
            <a:ext cx="1006192"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ディスク容量</a:t>
            </a:r>
            <a:endParaRPr kumimoji="1" lang="ja-JP" altLang="en-US" sz="1050" dirty="0">
              <a:solidFill>
                <a:srgbClr val="FFFFFF"/>
              </a:solidFill>
              <a:latin typeface="Meiryo" charset="-128"/>
              <a:ea typeface="Meiryo" charset="-128"/>
              <a:cs typeface="Meiryo" charset="-128"/>
            </a:endParaRPr>
          </a:p>
        </p:txBody>
      </p:sp>
      <p:sp>
        <p:nvSpPr>
          <p:cNvPr id="26" name="正方形/長方形 25"/>
          <p:cNvSpPr/>
          <p:nvPr/>
        </p:nvSpPr>
        <p:spPr>
          <a:xfrm>
            <a:off x="7225890" y="4321668"/>
            <a:ext cx="1006192"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ネットワーク機能</a:t>
            </a:r>
            <a:endParaRPr kumimoji="1" lang="ja-JP" altLang="en-US" sz="800" dirty="0">
              <a:solidFill>
                <a:srgbClr val="FFFFFF"/>
              </a:solidFill>
              <a:latin typeface="Meiryo" charset="-128"/>
              <a:ea typeface="Meiryo" charset="-128"/>
              <a:cs typeface="Meiryo" charset="-128"/>
            </a:endParaRPr>
          </a:p>
        </p:txBody>
      </p:sp>
      <p:sp>
        <p:nvSpPr>
          <p:cNvPr id="27" name="正方形/長方形 26"/>
          <p:cNvSpPr/>
          <p:nvPr/>
        </p:nvSpPr>
        <p:spPr>
          <a:xfrm>
            <a:off x="7218254" y="4654068"/>
            <a:ext cx="1006192"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ネットワーク接続</a:t>
            </a:r>
            <a:endParaRPr kumimoji="1" lang="ja-JP" altLang="en-US" sz="800" dirty="0">
              <a:solidFill>
                <a:srgbClr val="FFFFFF"/>
              </a:solidFill>
              <a:latin typeface="Meiryo" charset="-128"/>
              <a:ea typeface="Meiryo" charset="-128"/>
              <a:cs typeface="Meiryo" charset="-128"/>
            </a:endParaRPr>
          </a:p>
        </p:txBody>
      </p:sp>
      <p:sp>
        <p:nvSpPr>
          <p:cNvPr id="28" name="テキスト ボックス 27"/>
          <p:cNvSpPr txBox="1"/>
          <p:nvPr/>
        </p:nvSpPr>
        <p:spPr>
          <a:xfrm>
            <a:off x="3380271" y="3934124"/>
            <a:ext cx="1701316" cy="307777"/>
          </a:xfrm>
          <a:prstGeom prst="rect">
            <a:avLst/>
          </a:prstGeom>
          <a:noFill/>
        </p:spPr>
        <p:txBody>
          <a:bodyPr wrap="square" rtlCol="0">
            <a:spAutoFit/>
          </a:bodyPr>
          <a:lstStyle/>
          <a:p>
            <a:pPr algn="ctr"/>
            <a:r>
              <a:rPr kumimoji="1" lang="ja-JP" altLang="en-US" sz="1400" dirty="0" smtClean="0">
                <a:solidFill>
                  <a:schemeClr val="bg1"/>
                </a:solidFill>
                <a:latin typeface="Meiryo" charset="-128"/>
                <a:ea typeface="Meiryo" charset="-128"/>
                <a:cs typeface="Meiryo" charset="-128"/>
              </a:rPr>
              <a:t>仮想サーバー</a:t>
            </a:r>
            <a:endParaRPr kumimoji="1" lang="ja-JP" altLang="en-US" sz="1400" dirty="0">
              <a:solidFill>
                <a:schemeClr val="bg1"/>
              </a:solidFill>
              <a:latin typeface="Meiryo" charset="-128"/>
              <a:ea typeface="Meiryo" charset="-128"/>
              <a:cs typeface="Meiryo" charset="-128"/>
            </a:endParaRPr>
          </a:p>
        </p:txBody>
      </p:sp>
      <p:sp>
        <p:nvSpPr>
          <p:cNvPr id="29" name="テキスト ボックス 28"/>
          <p:cNvSpPr txBox="1"/>
          <p:nvPr/>
        </p:nvSpPr>
        <p:spPr>
          <a:xfrm>
            <a:off x="5114598" y="3932638"/>
            <a:ext cx="1696740" cy="307777"/>
          </a:xfrm>
          <a:prstGeom prst="rect">
            <a:avLst/>
          </a:prstGeom>
          <a:noFill/>
        </p:spPr>
        <p:txBody>
          <a:bodyPr wrap="square" rtlCol="0">
            <a:spAutoFit/>
          </a:bodyPr>
          <a:lstStyle/>
          <a:p>
            <a:pPr algn="ctr"/>
            <a:r>
              <a:rPr kumimoji="1" lang="ja-JP" altLang="en-US" sz="1400" dirty="0" smtClean="0">
                <a:solidFill>
                  <a:schemeClr val="bg1"/>
                </a:solidFill>
                <a:latin typeface="Meiryo" charset="-128"/>
                <a:ea typeface="Meiryo" charset="-128"/>
                <a:cs typeface="Meiryo" charset="-128"/>
              </a:rPr>
              <a:t>仮想ストレージ</a:t>
            </a:r>
            <a:endParaRPr kumimoji="1" lang="ja-JP" altLang="en-US" sz="1400" dirty="0">
              <a:solidFill>
                <a:schemeClr val="bg1"/>
              </a:solidFill>
              <a:latin typeface="Meiryo" charset="-128"/>
              <a:ea typeface="Meiryo" charset="-128"/>
              <a:cs typeface="Meiryo" charset="-128"/>
            </a:endParaRPr>
          </a:p>
        </p:txBody>
      </p:sp>
      <p:sp>
        <p:nvSpPr>
          <p:cNvPr id="30" name="テキスト ボックス 29"/>
          <p:cNvSpPr txBox="1"/>
          <p:nvPr/>
        </p:nvSpPr>
        <p:spPr>
          <a:xfrm>
            <a:off x="6910873" y="3932205"/>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仮想ネットワーク</a:t>
            </a:r>
            <a:endParaRPr kumimoji="1" lang="ja-JP" altLang="en-US" sz="1400" dirty="0">
              <a:solidFill>
                <a:schemeClr val="bg1"/>
              </a:solidFill>
              <a:latin typeface="Meiryo" charset="-128"/>
              <a:ea typeface="Meiryo" charset="-128"/>
              <a:cs typeface="Meiryo" charset="-128"/>
            </a:endParaRPr>
          </a:p>
        </p:txBody>
      </p:sp>
      <p:sp>
        <p:nvSpPr>
          <p:cNvPr id="31" name="テキスト ボックス 30"/>
          <p:cNvSpPr txBox="1"/>
          <p:nvPr/>
        </p:nvSpPr>
        <p:spPr>
          <a:xfrm>
            <a:off x="469753" y="2455774"/>
            <a:ext cx="2781531" cy="723275"/>
          </a:xfrm>
          <a:prstGeom prst="rect">
            <a:avLst/>
          </a:prstGeom>
          <a:noFill/>
        </p:spPr>
        <p:txBody>
          <a:bodyPr wrap="none" rtlCol="0">
            <a:spAutoFit/>
          </a:bodyPr>
          <a:lstStyle/>
          <a:p>
            <a:r>
              <a:rPr kumimoji="1" lang="ja-JP" altLang="en-US" sz="2000" b="1" dirty="0" smtClean="0">
                <a:solidFill>
                  <a:schemeClr val="bg1"/>
                </a:solidFill>
                <a:latin typeface="Meiryo" charset="-128"/>
                <a:ea typeface="Meiryo" charset="-128"/>
                <a:cs typeface="Meiryo" charset="-128"/>
              </a:rPr>
              <a:t>オーケストレーション</a:t>
            </a:r>
            <a:endParaRPr kumimoji="1" lang="en-US" altLang="ja-JP" sz="2000" b="1"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smtClean="0">
                <a:solidFill>
                  <a:schemeClr val="bg1"/>
                </a:solidFill>
                <a:latin typeface="Meiryo" charset="-128"/>
                <a:ea typeface="Meiryo" charset="-128"/>
                <a:cs typeface="Meiryo" charset="-128"/>
              </a:rPr>
              <a:t>ポリシーベース</a:t>
            </a:r>
            <a:r>
              <a:rPr lang="ja-JP" altLang="en-US" sz="1050" dirty="0" smtClean="0">
                <a:solidFill>
                  <a:schemeClr val="bg1"/>
                </a:solidFill>
                <a:latin typeface="Meiryo" charset="-128"/>
                <a:ea typeface="Meiryo" charset="-128"/>
                <a:cs typeface="Meiryo" charset="-128"/>
              </a:rPr>
              <a:t>での調達・運用</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smtClean="0">
                <a:solidFill>
                  <a:schemeClr val="bg1"/>
                </a:solidFill>
                <a:latin typeface="Meiryo" charset="-128"/>
                <a:ea typeface="Meiryo" charset="-128"/>
                <a:cs typeface="Meiryo" charset="-128"/>
              </a:rPr>
              <a:t>規則・条件・基準による設定</a:t>
            </a:r>
            <a:endParaRPr lang="en-US" altLang="ja-JP" sz="1050" dirty="0" smtClean="0">
              <a:solidFill>
                <a:schemeClr val="bg1"/>
              </a:solidFill>
              <a:latin typeface="Meiryo" charset="-128"/>
              <a:ea typeface="Meiryo" charset="-128"/>
              <a:cs typeface="Meiryo" charset="-128"/>
            </a:endParaRPr>
          </a:p>
        </p:txBody>
      </p:sp>
      <p:sp>
        <p:nvSpPr>
          <p:cNvPr id="32" name="正方形/長方形 31"/>
          <p:cNvSpPr/>
          <p:nvPr/>
        </p:nvSpPr>
        <p:spPr>
          <a:xfrm>
            <a:off x="3380271" y="2339572"/>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正方形/長方形 32"/>
          <p:cNvSpPr/>
          <p:nvPr/>
        </p:nvSpPr>
        <p:spPr>
          <a:xfrm>
            <a:off x="3743779" y="2649535"/>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34" name="正方形/長方形 33"/>
          <p:cNvSpPr/>
          <p:nvPr/>
        </p:nvSpPr>
        <p:spPr>
          <a:xfrm>
            <a:off x="4297505" y="2649534"/>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35" name="正方形/長方形 34"/>
          <p:cNvSpPr/>
          <p:nvPr/>
        </p:nvSpPr>
        <p:spPr>
          <a:xfrm>
            <a:off x="3743779" y="2978728"/>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36" name="フローチャート: カード 35"/>
          <p:cNvSpPr/>
          <p:nvPr/>
        </p:nvSpPr>
        <p:spPr>
          <a:xfrm>
            <a:off x="4336304" y="2212818"/>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37" name="正方形/長方形 36"/>
          <p:cNvSpPr/>
          <p:nvPr/>
        </p:nvSpPr>
        <p:spPr>
          <a:xfrm>
            <a:off x="4336304" y="2262835"/>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38" name="テキスト ボックス 37"/>
          <p:cNvSpPr txBox="1"/>
          <p:nvPr/>
        </p:nvSpPr>
        <p:spPr>
          <a:xfrm>
            <a:off x="3380271" y="2345057"/>
            <a:ext cx="1085590" cy="400110"/>
          </a:xfrm>
          <a:prstGeom prst="rect">
            <a:avLst/>
          </a:prstGeom>
          <a:noFill/>
        </p:spPr>
        <p:txBody>
          <a:bodyPr wrap="square" rtlCol="0">
            <a:spAutoFit/>
          </a:bodyPr>
          <a:lstStyle/>
          <a:p>
            <a:r>
              <a:rPr kumimoji="1" lang="ja-JP" altLang="en-US" sz="1000" dirty="0" smtClean="0">
                <a:solidFill>
                  <a:schemeClr val="bg1"/>
                </a:solidFill>
                <a:latin typeface="Meiryo" charset="-128"/>
                <a:ea typeface="Meiryo" charset="-128"/>
                <a:cs typeface="Meiryo" charset="-128"/>
              </a:rPr>
              <a:t>システム構成</a:t>
            </a:r>
            <a:endParaRPr kumimoji="1" lang="en-US" altLang="ja-JP" sz="1000" dirty="0" smtClean="0">
              <a:solidFill>
                <a:schemeClr val="bg1"/>
              </a:solidFill>
              <a:latin typeface="Meiryo" charset="-128"/>
              <a:ea typeface="Meiryo" charset="-128"/>
              <a:cs typeface="Meiryo" charset="-128"/>
            </a:endParaRPr>
          </a:p>
          <a:p>
            <a:r>
              <a:rPr kumimoji="1" lang="en-US" altLang="ja-JP" sz="1000" dirty="0" smtClean="0">
                <a:solidFill>
                  <a:schemeClr val="bg1"/>
                </a:solidFill>
                <a:latin typeface="Meiryo" charset="-128"/>
                <a:ea typeface="Meiryo" charset="-128"/>
                <a:cs typeface="Meiryo" charset="-128"/>
              </a:rPr>
              <a:t>01</a:t>
            </a:r>
            <a:endParaRPr kumimoji="1" lang="ja-JP" altLang="en-US" sz="1000" dirty="0">
              <a:solidFill>
                <a:schemeClr val="bg1"/>
              </a:solidFill>
              <a:latin typeface="Meiryo" charset="-128"/>
              <a:ea typeface="Meiryo" charset="-128"/>
              <a:cs typeface="Meiryo" charset="-128"/>
            </a:endParaRPr>
          </a:p>
        </p:txBody>
      </p:sp>
      <p:sp>
        <p:nvSpPr>
          <p:cNvPr id="39" name="正方形/長方形 38"/>
          <p:cNvSpPr/>
          <p:nvPr/>
        </p:nvSpPr>
        <p:spPr>
          <a:xfrm>
            <a:off x="5115204" y="2333565"/>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5478712" y="2643528"/>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1" name="正方形/長方形 40"/>
          <p:cNvSpPr/>
          <p:nvPr/>
        </p:nvSpPr>
        <p:spPr>
          <a:xfrm>
            <a:off x="6032438" y="2643527"/>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2" name="正方形/長方形 41"/>
          <p:cNvSpPr/>
          <p:nvPr/>
        </p:nvSpPr>
        <p:spPr>
          <a:xfrm>
            <a:off x="5478712" y="2972721"/>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43" name="フローチャート: カード 42"/>
          <p:cNvSpPr/>
          <p:nvPr/>
        </p:nvSpPr>
        <p:spPr>
          <a:xfrm>
            <a:off x="6071237" y="2206811"/>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44" name="正方形/長方形 43"/>
          <p:cNvSpPr/>
          <p:nvPr/>
        </p:nvSpPr>
        <p:spPr>
          <a:xfrm>
            <a:off x="6071237" y="2256828"/>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45" name="テキスト ボックス 44"/>
          <p:cNvSpPr txBox="1"/>
          <p:nvPr/>
        </p:nvSpPr>
        <p:spPr>
          <a:xfrm>
            <a:off x="5131290" y="2339050"/>
            <a:ext cx="1069503" cy="400110"/>
          </a:xfrm>
          <a:prstGeom prst="rect">
            <a:avLst/>
          </a:prstGeom>
          <a:noFill/>
        </p:spPr>
        <p:txBody>
          <a:bodyPr wrap="square" rtlCol="0">
            <a:spAutoFit/>
          </a:bodyPr>
          <a:lstStyle/>
          <a:p>
            <a:r>
              <a:rPr kumimoji="1" lang="ja-JP" altLang="en-US" sz="1000" dirty="0" smtClean="0">
                <a:solidFill>
                  <a:schemeClr val="bg1"/>
                </a:solidFill>
                <a:latin typeface="Meiryo" charset="-128"/>
                <a:ea typeface="Meiryo" charset="-128"/>
                <a:cs typeface="Meiryo" charset="-128"/>
              </a:rPr>
              <a:t>システム構成</a:t>
            </a:r>
            <a:endParaRPr kumimoji="1" lang="en-US" altLang="ja-JP" sz="1000" dirty="0" smtClean="0">
              <a:solidFill>
                <a:schemeClr val="bg1"/>
              </a:solidFill>
              <a:latin typeface="Meiryo" charset="-128"/>
              <a:ea typeface="Meiryo" charset="-128"/>
              <a:cs typeface="Meiryo" charset="-128"/>
            </a:endParaRPr>
          </a:p>
          <a:p>
            <a:r>
              <a:rPr kumimoji="1" lang="en-US" altLang="ja-JP" sz="1000" dirty="0" smtClean="0">
                <a:solidFill>
                  <a:schemeClr val="bg1"/>
                </a:solidFill>
                <a:latin typeface="Meiryo" charset="-128"/>
                <a:ea typeface="Meiryo" charset="-128"/>
                <a:cs typeface="Meiryo" charset="-128"/>
              </a:rPr>
              <a:t>02</a:t>
            </a:r>
            <a:endParaRPr kumimoji="1" lang="ja-JP" altLang="en-US" sz="1000" dirty="0">
              <a:solidFill>
                <a:schemeClr val="bg1"/>
              </a:solidFill>
              <a:latin typeface="Meiryo" charset="-128"/>
              <a:ea typeface="Meiryo" charset="-128"/>
              <a:cs typeface="Meiryo" charset="-128"/>
            </a:endParaRPr>
          </a:p>
        </p:txBody>
      </p:sp>
      <p:sp>
        <p:nvSpPr>
          <p:cNvPr id="46" name="正方形/長方形 45"/>
          <p:cNvSpPr/>
          <p:nvPr/>
        </p:nvSpPr>
        <p:spPr>
          <a:xfrm>
            <a:off x="6853472" y="2345057"/>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7216980" y="2655020"/>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8" name="正方形/長方形 47"/>
          <p:cNvSpPr/>
          <p:nvPr/>
        </p:nvSpPr>
        <p:spPr>
          <a:xfrm>
            <a:off x="7770706" y="2655019"/>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9" name="正方形/長方形 48"/>
          <p:cNvSpPr/>
          <p:nvPr/>
        </p:nvSpPr>
        <p:spPr>
          <a:xfrm>
            <a:off x="7216980" y="2984213"/>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50" name="フローチャート: カード 49"/>
          <p:cNvSpPr/>
          <p:nvPr/>
        </p:nvSpPr>
        <p:spPr>
          <a:xfrm>
            <a:off x="7809724" y="2206811"/>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51" name="正方形/長方形 50"/>
          <p:cNvSpPr/>
          <p:nvPr/>
        </p:nvSpPr>
        <p:spPr>
          <a:xfrm>
            <a:off x="7809724" y="2256828"/>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52" name="テキスト ボックス 51"/>
          <p:cNvSpPr txBox="1"/>
          <p:nvPr/>
        </p:nvSpPr>
        <p:spPr>
          <a:xfrm>
            <a:off x="6869558" y="2350542"/>
            <a:ext cx="1069503" cy="400110"/>
          </a:xfrm>
          <a:prstGeom prst="rect">
            <a:avLst/>
          </a:prstGeom>
          <a:noFill/>
        </p:spPr>
        <p:txBody>
          <a:bodyPr wrap="square" rtlCol="0">
            <a:spAutoFit/>
          </a:bodyPr>
          <a:lstStyle/>
          <a:p>
            <a:r>
              <a:rPr kumimoji="1" lang="ja-JP" altLang="en-US" sz="1000" dirty="0" smtClean="0">
                <a:solidFill>
                  <a:schemeClr val="bg1"/>
                </a:solidFill>
                <a:latin typeface="Meiryo" charset="-128"/>
                <a:ea typeface="Meiryo" charset="-128"/>
                <a:cs typeface="Meiryo" charset="-128"/>
              </a:rPr>
              <a:t>システム構成</a:t>
            </a:r>
            <a:endParaRPr kumimoji="1" lang="en-US" altLang="ja-JP" sz="1000" dirty="0" smtClean="0">
              <a:solidFill>
                <a:schemeClr val="bg1"/>
              </a:solidFill>
              <a:latin typeface="Meiryo" charset="-128"/>
              <a:ea typeface="Meiryo" charset="-128"/>
              <a:cs typeface="Meiryo" charset="-128"/>
            </a:endParaRPr>
          </a:p>
          <a:p>
            <a:r>
              <a:rPr kumimoji="1" lang="en-US" altLang="ja-JP" sz="1000" dirty="0" smtClean="0">
                <a:solidFill>
                  <a:schemeClr val="bg1"/>
                </a:solidFill>
                <a:latin typeface="Meiryo" charset="-128"/>
                <a:ea typeface="Meiryo" charset="-128"/>
                <a:cs typeface="Meiryo" charset="-128"/>
              </a:rPr>
              <a:t>03</a:t>
            </a:r>
            <a:endParaRPr kumimoji="1" lang="ja-JP" altLang="en-US" sz="1000" dirty="0">
              <a:solidFill>
                <a:schemeClr val="bg1"/>
              </a:solidFill>
              <a:latin typeface="Meiryo" charset="-128"/>
              <a:ea typeface="Meiryo" charset="-128"/>
              <a:cs typeface="Meiryo" charset="-128"/>
            </a:endParaRPr>
          </a:p>
        </p:txBody>
      </p:sp>
      <p:cxnSp>
        <p:nvCxnSpPr>
          <p:cNvPr id="54" name="直線矢印コネクタ 53"/>
          <p:cNvCxnSpPr>
            <a:stCxn id="28" idx="0"/>
            <a:endCxn id="32" idx="2"/>
          </p:cNvCxnSpPr>
          <p:nvPr/>
        </p:nvCxnSpPr>
        <p:spPr>
          <a:xfrm flipH="1" flipV="1">
            <a:off x="4228338" y="3329808"/>
            <a:ext cx="2591" cy="604316"/>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a:stCxn id="28" idx="0"/>
            <a:endCxn id="39" idx="2"/>
          </p:cNvCxnSpPr>
          <p:nvPr/>
        </p:nvCxnSpPr>
        <p:spPr>
          <a:xfrm flipV="1">
            <a:off x="4230929" y="3323801"/>
            <a:ext cx="1732342" cy="610323"/>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a:stCxn id="28" idx="0"/>
            <a:endCxn id="46" idx="2"/>
          </p:cNvCxnSpPr>
          <p:nvPr/>
        </p:nvCxnSpPr>
        <p:spPr>
          <a:xfrm flipV="1">
            <a:off x="4230929" y="3335293"/>
            <a:ext cx="3470610" cy="598831"/>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stCxn id="29" idx="0"/>
            <a:endCxn id="32" idx="2"/>
          </p:cNvCxnSpPr>
          <p:nvPr/>
        </p:nvCxnSpPr>
        <p:spPr>
          <a:xfrm flipH="1" flipV="1">
            <a:off x="4228338" y="3329808"/>
            <a:ext cx="1734630" cy="602830"/>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a:stCxn id="29" idx="0"/>
            <a:endCxn id="39" idx="2"/>
          </p:cNvCxnSpPr>
          <p:nvPr/>
        </p:nvCxnSpPr>
        <p:spPr>
          <a:xfrm flipV="1">
            <a:off x="5962968" y="3323801"/>
            <a:ext cx="303" cy="608837"/>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29" idx="0"/>
            <a:endCxn id="46" idx="2"/>
          </p:cNvCxnSpPr>
          <p:nvPr/>
        </p:nvCxnSpPr>
        <p:spPr>
          <a:xfrm flipV="1">
            <a:off x="5962968" y="3335293"/>
            <a:ext cx="1738571" cy="597345"/>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a:stCxn id="30" idx="0"/>
            <a:endCxn id="46" idx="2"/>
          </p:cNvCxnSpPr>
          <p:nvPr/>
        </p:nvCxnSpPr>
        <p:spPr>
          <a:xfrm flipH="1" flipV="1">
            <a:off x="7701539" y="3335293"/>
            <a:ext cx="19813" cy="596912"/>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30" idx="0"/>
            <a:endCxn id="32" idx="2"/>
          </p:cNvCxnSpPr>
          <p:nvPr/>
        </p:nvCxnSpPr>
        <p:spPr>
          <a:xfrm flipH="1" flipV="1">
            <a:off x="4228338" y="3329808"/>
            <a:ext cx="3493014" cy="602397"/>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30" idx="0"/>
            <a:endCxn id="39" idx="2"/>
          </p:cNvCxnSpPr>
          <p:nvPr/>
        </p:nvCxnSpPr>
        <p:spPr>
          <a:xfrm flipH="1" flipV="1">
            <a:off x="5963271" y="3323801"/>
            <a:ext cx="1758081" cy="608404"/>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403501" y="810131"/>
            <a:ext cx="3844649" cy="1169126"/>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469753" y="1033056"/>
            <a:ext cx="3454792" cy="723275"/>
          </a:xfrm>
          <a:prstGeom prst="rect">
            <a:avLst/>
          </a:prstGeom>
          <a:noFill/>
        </p:spPr>
        <p:txBody>
          <a:bodyPr wrap="none" rtlCol="0">
            <a:spAutoFit/>
          </a:bodyPr>
          <a:lstStyle/>
          <a:p>
            <a:r>
              <a:rPr kumimoji="1" lang="ja-JP" altLang="en-US" sz="2000" b="1" dirty="0" smtClean="0">
                <a:solidFill>
                  <a:schemeClr val="bg1"/>
                </a:solidFill>
                <a:latin typeface="Meiryo" charset="-128"/>
                <a:ea typeface="Meiryo" charset="-128"/>
                <a:cs typeface="Meiryo" charset="-128"/>
              </a:rPr>
              <a:t>コントロール</a:t>
            </a:r>
            <a:endParaRPr kumimoji="1" lang="en-US" altLang="ja-JP" sz="2000" b="1"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smtClean="0">
                <a:solidFill>
                  <a:schemeClr val="bg1"/>
                </a:solidFill>
                <a:latin typeface="Meiryo" charset="-128"/>
                <a:ea typeface="Meiryo" charset="-128"/>
                <a:cs typeface="Meiryo" charset="-128"/>
              </a:rPr>
              <a:t>パターンやルール・ベース</a:t>
            </a:r>
            <a:r>
              <a:rPr lang="ja-JP" altLang="en-US" sz="1050" dirty="0" smtClean="0">
                <a:solidFill>
                  <a:schemeClr val="bg1"/>
                </a:solidFill>
                <a:latin typeface="Meiryo" charset="-128"/>
                <a:ea typeface="Meiryo" charset="-128"/>
                <a:cs typeface="Meiryo" charset="-128"/>
              </a:rPr>
              <a:t>での運用管理・調達管理</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smtClean="0">
                <a:solidFill>
                  <a:schemeClr val="bg1"/>
                </a:solidFill>
                <a:latin typeface="Meiryo" charset="-128"/>
                <a:ea typeface="Meiryo" charset="-128"/>
                <a:cs typeface="Meiryo" charset="-128"/>
              </a:rPr>
              <a:t>構成管理・稼働管理・問題解決</a:t>
            </a:r>
            <a:endParaRPr lang="en-US" altLang="ja-JP" sz="1050" dirty="0" smtClean="0">
              <a:solidFill>
                <a:schemeClr val="bg1"/>
              </a:solidFill>
              <a:latin typeface="Meiryo" charset="-128"/>
              <a:ea typeface="Meiryo" charset="-128"/>
              <a:cs typeface="Meiryo" charset="-128"/>
            </a:endParaRPr>
          </a:p>
        </p:txBody>
      </p:sp>
      <p:grpSp>
        <p:nvGrpSpPr>
          <p:cNvPr id="86" name="図形グループ 85"/>
          <p:cNvGrpSpPr/>
          <p:nvPr/>
        </p:nvGrpSpPr>
        <p:grpSpPr>
          <a:xfrm>
            <a:off x="6646393" y="740727"/>
            <a:ext cx="629504" cy="644142"/>
            <a:chOff x="2667295" y="1059799"/>
            <a:chExt cx="681672" cy="722281"/>
          </a:xfrm>
        </p:grpSpPr>
        <p:sp>
          <p:nvSpPr>
            <p:cNvPr id="87" name="角丸四角形 8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88" name="図 87"/>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89" name="図形グループ 88"/>
          <p:cNvGrpSpPr/>
          <p:nvPr/>
        </p:nvGrpSpPr>
        <p:grpSpPr>
          <a:xfrm>
            <a:off x="6853058" y="981417"/>
            <a:ext cx="246680" cy="577996"/>
            <a:chOff x="1946324" y="4125162"/>
            <a:chExt cx="969964" cy="2007872"/>
          </a:xfrm>
        </p:grpSpPr>
        <p:sp>
          <p:nvSpPr>
            <p:cNvPr id="90" name="円/楕円 8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フローチャート: 論理積ゲート 9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3" name="屈折矢印 92"/>
          <p:cNvSpPr/>
          <p:nvPr/>
        </p:nvSpPr>
        <p:spPr>
          <a:xfrm rot="10800000" flipH="1">
            <a:off x="4297505" y="1591411"/>
            <a:ext cx="1190922" cy="584168"/>
          </a:xfrm>
          <a:prstGeom prst="ben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下矢印 93"/>
          <p:cNvSpPr/>
          <p:nvPr/>
        </p:nvSpPr>
        <p:spPr>
          <a:xfrm>
            <a:off x="6820742" y="1588398"/>
            <a:ext cx="313028" cy="585573"/>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左矢印 94"/>
          <p:cNvSpPr/>
          <p:nvPr/>
        </p:nvSpPr>
        <p:spPr>
          <a:xfrm>
            <a:off x="4283219" y="1000821"/>
            <a:ext cx="2233836" cy="324814"/>
          </a:xfrm>
          <a:prstGeom prst="leftArrow">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監視</a:t>
            </a:r>
            <a:endParaRPr kumimoji="1" lang="ja-JP" altLang="en-US" sz="800" dirty="0">
              <a:solidFill>
                <a:srgbClr val="FFFFFF"/>
              </a:solidFill>
              <a:latin typeface="Meiryo" charset="-128"/>
              <a:ea typeface="Meiryo" charset="-128"/>
              <a:cs typeface="Meiryo" charset="-128"/>
            </a:endParaRPr>
          </a:p>
        </p:txBody>
      </p:sp>
      <p:sp>
        <p:nvSpPr>
          <p:cNvPr id="99" name="テキスト ボックス 98"/>
          <p:cNvSpPr txBox="1"/>
          <p:nvPr/>
        </p:nvSpPr>
        <p:spPr>
          <a:xfrm>
            <a:off x="4042308" y="1567115"/>
            <a:ext cx="1701316" cy="215444"/>
          </a:xfrm>
          <a:prstGeom prst="rect">
            <a:avLst/>
          </a:prstGeom>
          <a:noFill/>
        </p:spPr>
        <p:txBody>
          <a:bodyPr wrap="square" rtlCol="0">
            <a:spAutoFit/>
          </a:bodyPr>
          <a:lstStyle/>
          <a:p>
            <a:pPr algn="ctr"/>
            <a:r>
              <a:rPr kumimoji="1" lang="ja-JP" altLang="en-US" sz="800" dirty="0" smtClean="0">
                <a:solidFill>
                  <a:schemeClr val="bg1"/>
                </a:solidFill>
                <a:latin typeface="Meiryo" charset="-128"/>
                <a:ea typeface="Meiryo" charset="-128"/>
                <a:cs typeface="Meiryo" charset="-128"/>
              </a:rPr>
              <a:t>自動</a:t>
            </a:r>
            <a:r>
              <a:rPr kumimoji="1" lang="en-US" altLang="ja-JP" sz="800" dirty="0" smtClean="0">
                <a:solidFill>
                  <a:schemeClr val="bg1"/>
                </a:solidFill>
                <a:latin typeface="Meiryo" charset="-128"/>
                <a:ea typeface="Meiryo" charset="-128"/>
                <a:cs typeface="Meiryo" charset="-128"/>
              </a:rPr>
              <a:t>/</a:t>
            </a:r>
            <a:r>
              <a:rPr kumimoji="1" lang="ja-JP" altLang="en-US" sz="800" dirty="0" smtClean="0">
                <a:solidFill>
                  <a:schemeClr val="bg1"/>
                </a:solidFill>
                <a:latin typeface="Meiryo" charset="-128"/>
                <a:ea typeface="Meiryo" charset="-128"/>
                <a:cs typeface="Meiryo" charset="-128"/>
              </a:rPr>
              <a:t>自律制御</a:t>
            </a:r>
            <a:endParaRPr kumimoji="1" lang="ja-JP" altLang="en-US" sz="800" dirty="0">
              <a:solidFill>
                <a:schemeClr val="bg1"/>
              </a:solidFill>
              <a:latin typeface="Meiryo" charset="-128"/>
              <a:ea typeface="Meiryo" charset="-128"/>
              <a:cs typeface="Meiryo" charset="-128"/>
            </a:endParaRPr>
          </a:p>
        </p:txBody>
      </p:sp>
      <p:sp>
        <p:nvSpPr>
          <p:cNvPr id="100" name="テキスト ボックス 99"/>
          <p:cNvSpPr txBox="1"/>
          <p:nvPr/>
        </p:nvSpPr>
        <p:spPr>
          <a:xfrm>
            <a:off x="6845055" y="1591979"/>
            <a:ext cx="307777" cy="441140"/>
          </a:xfrm>
          <a:prstGeom prst="rect">
            <a:avLst/>
          </a:prstGeom>
          <a:noFill/>
        </p:spPr>
        <p:txBody>
          <a:bodyPr vert="eaVert" wrap="square" rtlCol="0">
            <a:spAutoFit/>
          </a:bodyPr>
          <a:lstStyle/>
          <a:p>
            <a:pPr algn="ctr"/>
            <a:r>
              <a:rPr kumimoji="1" lang="ja-JP" altLang="en-US" sz="800" smtClean="0">
                <a:solidFill>
                  <a:schemeClr val="bg1"/>
                </a:solidFill>
                <a:latin typeface="Meiryo" charset="-128"/>
                <a:ea typeface="Meiryo" charset="-128"/>
                <a:cs typeface="Meiryo" charset="-128"/>
              </a:rPr>
              <a:t>制御</a:t>
            </a:r>
            <a:endParaRPr kumimoji="1" lang="ja-JP" altLang="en-US" sz="8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040464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図形グループ 11"/>
          <p:cNvGrpSpPr/>
          <p:nvPr/>
        </p:nvGrpSpPr>
        <p:grpSpPr>
          <a:xfrm>
            <a:off x="381000" y="838200"/>
            <a:ext cx="8458200" cy="3352800"/>
            <a:chOff x="381000" y="838200"/>
            <a:chExt cx="8458200" cy="3352800"/>
          </a:xfrm>
        </p:grpSpPr>
        <p:sp>
          <p:nvSpPr>
            <p:cNvPr id="10" name="正方形/長方形 9"/>
            <p:cNvSpPr/>
            <p:nvPr/>
          </p:nvSpPr>
          <p:spPr bwMode="auto">
            <a:xfrm>
              <a:off x="381000" y="838200"/>
              <a:ext cx="8458200" cy="3352800"/>
            </a:xfrm>
            <a:prstGeom prst="rect">
              <a:avLst/>
            </a:prstGeom>
            <a:solidFill>
              <a:schemeClr val="accent6">
                <a:lumMod val="20000"/>
                <a:lumOff val="80000"/>
                <a:alpha val="90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ホームベース 5"/>
            <p:cNvSpPr/>
            <p:nvPr/>
          </p:nvSpPr>
          <p:spPr bwMode="auto">
            <a:xfrm>
              <a:off x="51054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ホームベース 6"/>
            <p:cNvSpPr/>
            <p:nvPr/>
          </p:nvSpPr>
          <p:spPr bwMode="auto">
            <a:xfrm>
              <a:off x="48768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ホームベース 7"/>
            <p:cNvSpPr/>
            <p:nvPr/>
          </p:nvSpPr>
          <p:spPr bwMode="auto">
            <a:xfrm>
              <a:off x="46482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ホームベース 29"/>
            <p:cNvSpPr/>
            <p:nvPr/>
          </p:nvSpPr>
          <p:spPr bwMode="auto">
            <a:xfrm>
              <a:off x="44196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ホームベース 30"/>
            <p:cNvSpPr/>
            <p:nvPr/>
          </p:nvSpPr>
          <p:spPr bwMode="auto">
            <a:xfrm>
              <a:off x="41910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ホームベース 31"/>
            <p:cNvSpPr/>
            <p:nvPr/>
          </p:nvSpPr>
          <p:spPr bwMode="auto">
            <a:xfrm>
              <a:off x="39624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ホームベース 32"/>
            <p:cNvSpPr/>
            <p:nvPr/>
          </p:nvSpPr>
          <p:spPr bwMode="auto">
            <a:xfrm>
              <a:off x="37338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ホームベース 33"/>
            <p:cNvSpPr/>
            <p:nvPr/>
          </p:nvSpPr>
          <p:spPr bwMode="auto">
            <a:xfrm>
              <a:off x="35052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ホームベース 34"/>
            <p:cNvSpPr/>
            <p:nvPr/>
          </p:nvSpPr>
          <p:spPr bwMode="auto">
            <a:xfrm>
              <a:off x="32766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ホームベース 35"/>
            <p:cNvSpPr/>
            <p:nvPr/>
          </p:nvSpPr>
          <p:spPr bwMode="auto">
            <a:xfrm>
              <a:off x="30480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ホームベース 36"/>
            <p:cNvSpPr/>
            <p:nvPr/>
          </p:nvSpPr>
          <p:spPr bwMode="auto">
            <a:xfrm>
              <a:off x="28194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ホームベース 37"/>
            <p:cNvSpPr/>
            <p:nvPr/>
          </p:nvSpPr>
          <p:spPr bwMode="auto">
            <a:xfrm>
              <a:off x="25908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ホームベース 38"/>
            <p:cNvSpPr/>
            <p:nvPr/>
          </p:nvSpPr>
          <p:spPr bwMode="auto">
            <a:xfrm>
              <a:off x="23622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ホームベース 39"/>
            <p:cNvSpPr/>
            <p:nvPr/>
          </p:nvSpPr>
          <p:spPr bwMode="auto">
            <a:xfrm>
              <a:off x="21336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ホームベース 40"/>
            <p:cNvSpPr/>
            <p:nvPr/>
          </p:nvSpPr>
          <p:spPr bwMode="auto">
            <a:xfrm>
              <a:off x="19050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ホームベース 41"/>
            <p:cNvSpPr/>
            <p:nvPr/>
          </p:nvSpPr>
          <p:spPr bwMode="auto">
            <a:xfrm>
              <a:off x="16764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ホームベース 42"/>
            <p:cNvSpPr/>
            <p:nvPr/>
          </p:nvSpPr>
          <p:spPr bwMode="auto">
            <a:xfrm>
              <a:off x="14478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ホームベース 43"/>
            <p:cNvSpPr/>
            <p:nvPr/>
          </p:nvSpPr>
          <p:spPr bwMode="auto">
            <a:xfrm>
              <a:off x="12192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ホームベース 44"/>
            <p:cNvSpPr/>
            <p:nvPr/>
          </p:nvSpPr>
          <p:spPr bwMode="auto">
            <a:xfrm>
              <a:off x="9906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ホームベース 45"/>
            <p:cNvSpPr/>
            <p:nvPr/>
          </p:nvSpPr>
          <p:spPr bwMode="auto">
            <a:xfrm>
              <a:off x="7620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ホームベース 46"/>
            <p:cNvSpPr/>
            <p:nvPr/>
          </p:nvSpPr>
          <p:spPr bwMode="auto">
            <a:xfrm>
              <a:off x="5334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7" name="図形グループ 56"/>
            <p:cNvGrpSpPr/>
            <p:nvPr/>
          </p:nvGrpSpPr>
          <p:grpSpPr>
            <a:xfrm>
              <a:off x="1143000" y="1066800"/>
              <a:ext cx="304800" cy="609600"/>
              <a:chOff x="2057400" y="5105400"/>
              <a:chExt cx="304800" cy="609600"/>
            </a:xfrm>
          </p:grpSpPr>
          <p:sp>
            <p:nvSpPr>
              <p:cNvPr id="58" name="円/楕円 5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論理積ゲート 5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0" name="図形グループ 59"/>
            <p:cNvGrpSpPr/>
            <p:nvPr/>
          </p:nvGrpSpPr>
          <p:grpSpPr>
            <a:xfrm>
              <a:off x="2895600" y="1066800"/>
              <a:ext cx="304800" cy="609600"/>
              <a:chOff x="3733800" y="5105400"/>
              <a:chExt cx="304800" cy="609600"/>
            </a:xfrm>
          </p:grpSpPr>
          <p:sp>
            <p:nvSpPr>
              <p:cNvPr id="61" name="円/楕円 60"/>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フローチャート: 論理積ゲート 61"/>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3" name="図形グループ 62"/>
            <p:cNvGrpSpPr/>
            <p:nvPr/>
          </p:nvGrpSpPr>
          <p:grpSpPr>
            <a:xfrm>
              <a:off x="4495800" y="1066800"/>
              <a:ext cx="304800" cy="609600"/>
              <a:chOff x="5334000" y="5105400"/>
              <a:chExt cx="304800" cy="609600"/>
            </a:xfrm>
          </p:grpSpPr>
          <p:sp>
            <p:nvSpPr>
              <p:cNvPr id="64" name="円/楕円 63"/>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フローチャート: 論理積ゲート 64"/>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82" name="直線矢印コネクタ 81"/>
            <p:cNvCxnSpPr>
              <a:stCxn id="47" idx="0"/>
              <a:endCxn id="59" idx="1"/>
            </p:cNvCxnSpPr>
            <p:nvPr/>
          </p:nvCxnSpPr>
          <p:spPr bwMode="auto">
            <a:xfrm flipV="1">
              <a:off x="647700" y="1676400"/>
              <a:ext cx="647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76300" y="1676400"/>
              <a:ext cx="21717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104900" y="1676400"/>
              <a:ext cx="3543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95400" y="1676400"/>
              <a:ext cx="7239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95400" y="1676400"/>
              <a:ext cx="38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95400" y="1676400"/>
              <a:ext cx="1409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247900" y="1676400"/>
              <a:ext cx="800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76500" y="1676400"/>
              <a:ext cx="21717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62300" y="1676400"/>
              <a:ext cx="14859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848100" y="1676400"/>
              <a:ext cx="8001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533900" y="1676400"/>
              <a:ext cx="114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648200" y="1676400"/>
              <a:ext cx="571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933700" y="1676400"/>
              <a:ext cx="114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3048000" y="1676400"/>
              <a:ext cx="5715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3048000" y="1676400"/>
              <a:ext cx="1257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3048000" y="1676400"/>
              <a:ext cx="1943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95400" y="1676400"/>
              <a:ext cx="27813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95400" y="1676400"/>
              <a:ext cx="20955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95400" y="1676400"/>
              <a:ext cx="3467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テキスト ボックス 1"/>
            <p:cNvSpPr txBox="1"/>
            <p:nvPr/>
          </p:nvSpPr>
          <p:spPr>
            <a:xfrm>
              <a:off x="5715000" y="3200400"/>
              <a:ext cx="3020090" cy="634020"/>
            </a:xfrm>
            <a:prstGeom prst="rect">
              <a:avLst/>
            </a:prstGeom>
            <a:noFill/>
          </p:spPr>
          <p:txBody>
            <a:bodyPr wrap="none" rtlCol="0">
              <a:spAutoFit/>
            </a:bodyPr>
            <a:lstStyle/>
            <a:p>
              <a:r>
                <a:rPr kumimoji="1" lang="ja-JP" altLang="en-US" sz="1600" dirty="0" smtClean="0">
                  <a:solidFill>
                    <a:srgbClr val="0000FF"/>
                  </a:solidFill>
                  <a:latin typeface="ＤＦＰ太丸ゴシック体"/>
                  <a:ea typeface="ＤＦＰ太丸ゴシック体"/>
                  <a:cs typeface="ＤＦＰ太丸ゴシック体"/>
                </a:rPr>
                <a:t>タイムシェア（</a:t>
              </a:r>
              <a:r>
                <a:rPr kumimoji="1" lang="en-US" altLang="ja-JP" sz="1600" dirty="0" smtClean="0">
                  <a:solidFill>
                    <a:srgbClr val="0000FF"/>
                  </a:solidFill>
                  <a:latin typeface="ＤＦＰ太丸ゴシック体"/>
                  <a:ea typeface="ＤＦＰ太丸ゴシック体"/>
                  <a:cs typeface="ＤＦＰ太丸ゴシック体"/>
                </a:rPr>
                <a:t>Time Share</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en-US" altLang="ja-JP" sz="1600" dirty="0" smtClean="0">
                <a:solidFill>
                  <a:srgbClr val="0000FF"/>
                </a:solidFill>
                <a:latin typeface="ＤＦＰ太丸ゴシック体"/>
                <a:ea typeface="ＤＦＰ太丸ゴシック体"/>
                <a:cs typeface="ＤＦＰ太丸ゴシック体"/>
              </a:endParaRPr>
            </a:p>
            <a:p>
              <a:r>
                <a:rPr kumimoji="1" lang="ja-JP" altLang="en-US" sz="1600" dirty="0" smtClean="0">
                  <a:solidFill>
                    <a:srgbClr val="0000FF"/>
                  </a:solidFill>
                  <a:latin typeface="ＤＦＰ太丸ゴシック体"/>
                  <a:ea typeface="ＤＦＰ太丸ゴシック体"/>
                  <a:cs typeface="ＤＦＰ太丸ゴシック体"/>
                </a:rPr>
                <a:t>モニター（</a:t>
              </a:r>
              <a:r>
                <a:rPr kumimoji="1" lang="en-US" altLang="ja-JP" sz="1600" dirty="0" smtClean="0">
                  <a:solidFill>
                    <a:srgbClr val="0000FF"/>
                  </a:solidFill>
                  <a:latin typeface="ＤＦＰ太丸ゴシック体"/>
                  <a:ea typeface="ＤＦＰ太丸ゴシック体"/>
                  <a:cs typeface="ＤＦＰ太丸ゴシック体"/>
                </a:rPr>
                <a:t>Monitor</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ja-JP" altLang="en-US" sz="1600" dirty="0">
                <a:solidFill>
                  <a:srgbClr val="0000FF"/>
                </a:solidFill>
                <a:latin typeface="ＤＦＰ太丸ゴシック体"/>
                <a:ea typeface="ＤＦＰ太丸ゴシック体"/>
                <a:cs typeface="ＤＦＰ太丸ゴシック体"/>
              </a:endParaRPr>
            </a:p>
          </p:txBody>
        </p:sp>
        <p:sp>
          <p:nvSpPr>
            <p:cNvPr id="9" name="角丸四角形吹き出し 8"/>
            <p:cNvSpPr/>
            <p:nvPr/>
          </p:nvSpPr>
          <p:spPr bwMode="auto">
            <a:xfrm>
              <a:off x="5867400" y="1066800"/>
              <a:ext cx="2667000" cy="762000"/>
            </a:xfrm>
            <a:prstGeom prst="wedgeRoundRectCallout">
              <a:avLst>
                <a:gd name="adj1" fmla="val -76547"/>
                <a:gd name="adj2" fmla="val -13055"/>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rgbClr val="000090"/>
                  </a:solidFill>
                  <a:effectLst/>
                  <a:latin typeface="HG丸ｺﾞｼｯｸM-PRO"/>
                  <a:ea typeface="HG丸ｺﾞｼｯｸM-PRO"/>
                  <a:cs typeface="HG丸ｺﾞｼｯｸM-PRO"/>
                </a:rPr>
                <a:t>“</a:t>
              </a:r>
              <a:r>
                <a:rPr kumimoji="0" lang="ja-JP" altLang="en-US" sz="1800" b="0" i="0" u="none" strike="noStrike" cap="none" normalizeH="0" baseline="0" dirty="0" smtClean="0">
                  <a:ln>
                    <a:noFill/>
                  </a:ln>
                  <a:solidFill>
                    <a:srgbClr val="000090"/>
                  </a:solidFill>
                  <a:effectLst/>
                  <a:latin typeface="HG丸ｺﾞｼｯｸM-PRO"/>
                  <a:ea typeface="HG丸ｺﾞｼｯｸM-PRO"/>
                  <a:cs typeface="HG丸ｺﾞｼｯｸM-PRO"/>
                </a:rPr>
                <a:t>見かけ上</a:t>
              </a:r>
              <a:r>
                <a:rPr kumimoji="0" lang="en-US" altLang="ja-JP" sz="1800" b="0" i="0" u="none" strike="noStrike" cap="none" normalizeH="0" baseline="0" dirty="0" smtClean="0">
                  <a:ln>
                    <a:noFill/>
                  </a:ln>
                  <a:solidFill>
                    <a:srgbClr val="000090"/>
                  </a:solidFill>
                  <a:effectLst/>
                  <a:latin typeface="HG丸ｺﾞｼｯｸM-PRO"/>
                  <a:ea typeface="HG丸ｺﾞｼｯｸM-PRO"/>
                  <a:cs typeface="HG丸ｺﾞｼｯｸM-PRO"/>
                </a:rPr>
                <a:t>”</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rgbClr val="000090"/>
                  </a:solidFill>
                  <a:effectLst/>
                  <a:latin typeface="HG丸ｺﾞｼｯｸM-PRO"/>
                  <a:ea typeface="HG丸ｺﾞｼｯｸM-PRO"/>
                  <a:cs typeface="HG丸ｺﾞｼｯｸM-PRO"/>
                </a:rPr>
                <a:t>同時使用できる</a:t>
              </a:r>
            </a:p>
          </p:txBody>
        </p:sp>
      </p:grpSp>
      <p:sp>
        <p:nvSpPr>
          <p:cNvPr id="11" name="タイトル 10"/>
          <p:cNvSpPr>
            <a:spLocks noGrp="1"/>
          </p:cNvSpPr>
          <p:nvPr>
            <p:ph type="title"/>
          </p:nvPr>
        </p:nvSpPr>
        <p:spPr>
          <a:xfrm>
            <a:off x="152400" y="152400"/>
            <a:ext cx="8991600" cy="533400"/>
          </a:xfrm>
        </p:spPr>
        <p:txBody>
          <a:bodyPr/>
          <a:lstStyle/>
          <a:p>
            <a:r>
              <a:rPr kumimoji="1" lang="ja-JP" altLang="en-US" dirty="0" smtClean="0">
                <a:effectLst/>
              </a:rPr>
              <a:t>仮想化の誕生</a:t>
            </a:r>
            <a:r>
              <a:rPr kumimoji="1" lang="en-US" altLang="ja-JP" dirty="0" smtClean="0">
                <a:effectLst/>
              </a:rPr>
              <a:t>(1)</a:t>
            </a:r>
            <a:r>
              <a:rPr kumimoji="1" lang="ja-JP" altLang="en-US" dirty="0" smtClean="0">
                <a:effectLst/>
              </a:rPr>
              <a:t>　</a:t>
            </a:r>
            <a:r>
              <a:rPr kumimoji="1" lang="ja-JP" altLang="en-US" sz="2800" dirty="0" smtClean="0">
                <a:effectLst/>
              </a:rPr>
              <a:t>コンピューターを共同利用する技術</a:t>
            </a:r>
            <a:endParaRPr kumimoji="1" lang="ja-JP" altLang="en-US" sz="2800" dirty="0">
              <a:effectLst/>
            </a:endParaRPr>
          </a:p>
        </p:txBody>
      </p:sp>
      <p:grpSp>
        <p:nvGrpSpPr>
          <p:cNvPr id="14" name="図形グループ 13"/>
          <p:cNvGrpSpPr/>
          <p:nvPr/>
        </p:nvGrpSpPr>
        <p:grpSpPr>
          <a:xfrm>
            <a:off x="381000" y="3962400"/>
            <a:ext cx="8458200" cy="2438400"/>
            <a:chOff x="381000" y="3962400"/>
            <a:chExt cx="8458200" cy="2438400"/>
          </a:xfrm>
        </p:grpSpPr>
        <p:sp>
          <p:nvSpPr>
            <p:cNvPr id="76" name="正方形/長方形 75"/>
            <p:cNvSpPr/>
            <p:nvPr/>
          </p:nvSpPr>
          <p:spPr bwMode="auto">
            <a:xfrm>
              <a:off x="381000" y="4191000"/>
              <a:ext cx="8458200" cy="2209800"/>
            </a:xfrm>
            <a:prstGeom prst="rect">
              <a:avLst/>
            </a:prstGeom>
            <a:solidFill>
              <a:srgbClr val="FFFF99">
                <a:alpha val="85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 name="ホームベース 2"/>
            <p:cNvSpPr/>
            <p:nvPr/>
          </p:nvSpPr>
          <p:spPr bwMode="auto">
            <a:xfrm>
              <a:off x="3733800" y="4572000"/>
              <a:ext cx="18288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ホームベース 3"/>
            <p:cNvSpPr/>
            <p:nvPr/>
          </p:nvSpPr>
          <p:spPr bwMode="auto">
            <a:xfrm>
              <a:off x="2133600" y="4572000"/>
              <a:ext cx="18288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ホームベース 4"/>
            <p:cNvSpPr/>
            <p:nvPr/>
          </p:nvSpPr>
          <p:spPr bwMode="auto">
            <a:xfrm>
              <a:off x="533400" y="4572000"/>
              <a:ext cx="18288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6" name="図形グループ 55"/>
            <p:cNvGrpSpPr/>
            <p:nvPr/>
          </p:nvGrpSpPr>
          <p:grpSpPr>
            <a:xfrm>
              <a:off x="1143000" y="5562600"/>
              <a:ext cx="304800" cy="609600"/>
              <a:chOff x="2057400" y="5105400"/>
              <a:chExt cx="304800" cy="609600"/>
            </a:xfrm>
          </p:grpSpPr>
          <p:sp>
            <p:nvSpPr>
              <p:cNvPr id="48" name="円/楕円 4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フローチャート: 論理積ゲート 4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55" name="図形グループ 54"/>
            <p:cNvGrpSpPr/>
            <p:nvPr/>
          </p:nvGrpSpPr>
          <p:grpSpPr>
            <a:xfrm>
              <a:off x="2895600" y="5562600"/>
              <a:ext cx="304800" cy="609600"/>
              <a:chOff x="3733800" y="5105400"/>
              <a:chExt cx="304800" cy="609600"/>
            </a:xfrm>
          </p:grpSpPr>
          <p:sp>
            <p:nvSpPr>
              <p:cNvPr id="50" name="円/楕円 49"/>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1" name="フローチャート: 論理積ゲート 50"/>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54" name="図形グループ 53"/>
            <p:cNvGrpSpPr/>
            <p:nvPr/>
          </p:nvGrpSpPr>
          <p:grpSpPr>
            <a:xfrm>
              <a:off x="4495800" y="5562600"/>
              <a:ext cx="304800" cy="609600"/>
              <a:chOff x="5334000" y="5105400"/>
              <a:chExt cx="304800" cy="609600"/>
            </a:xfrm>
          </p:grpSpPr>
          <p:sp>
            <p:nvSpPr>
              <p:cNvPr id="52" name="円/楕円 51"/>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3" name="フローチャート: 論理積ゲート 52"/>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67" name="直線矢印コネクタ 66"/>
            <p:cNvCxnSpPr>
              <a:endCxn id="48" idx="0"/>
            </p:cNvCxnSpPr>
            <p:nvPr/>
          </p:nvCxnSpPr>
          <p:spPr bwMode="auto">
            <a:xfrm>
              <a:off x="1295400" y="5029200"/>
              <a:ext cx="0" cy="533400"/>
            </a:xfrm>
            <a:prstGeom prst="straightConnector1">
              <a:avLst/>
            </a:prstGeom>
            <a:solidFill>
              <a:schemeClr val="bg1"/>
            </a:solidFill>
            <a:ln w="7620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2" name="直線矢印コネクタ 71"/>
            <p:cNvCxnSpPr>
              <a:endCxn id="50" idx="0"/>
            </p:cNvCxnSpPr>
            <p:nvPr/>
          </p:nvCxnSpPr>
          <p:spPr bwMode="auto">
            <a:xfrm>
              <a:off x="3048000" y="5029200"/>
              <a:ext cx="0" cy="533400"/>
            </a:xfrm>
            <a:prstGeom prst="straightConnector1">
              <a:avLst/>
            </a:prstGeom>
            <a:solidFill>
              <a:schemeClr val="bg1"/>
            </a:solidFill>
            <a:ln w="7620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 name="直線矢印コネクタ 74"/>
            <p:cNvCxnSpPr>
              <a:endCxn id="52" idx="0"/>
            </p:cNvCxnSpPr>
            <p:nvPr/>
          </p:nvCxnSpPr>
          <p:spPr bwMode="auto">
            <a:xfrm>
              <a:off x="4648200" y="5029200"/>
              <a:ext cx="0" cy="533400"/>
            </a:xfrm>
            <a:prstGeom prst="straightConnector1">
              <a:avLst/>
            </a:prstGeom>
            <a:solidFill>
              <a:schemeClr val="bg1"/>
            </a:solidFill>
            <a:ln w="7620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8" name="正方形/長方形 177"/>
            <p:cNvSpPr/>
            <p:nvPr/>
          </p:nvSpPr>
          <p:spPr bwMode="auto">
            <a:xfrm>
              <a:off x="533400" y="3962400"/>
              <a:ext cx="50292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高価なコンピューター（物理資源）</a:t>
              </a:r>
            </a:p>
          </p:txBody>
        </p:sp>
        <p:sp>
          <p:nvSpPr>
            <p:cNvPr id="73" name="テキスト ボックス 72"/>
            <p:cNvSpPr txBox="1"/>
            <p:nvPr/>
          </p:nvSpPr>
          <p:spPr>
            <a:xfrm>
              <a:off x="6096000" y="4648200"/>
              <a:ext cx="2271125" cy="400110"/>
            </a:xfrm>
            <a:prstGeom prst="rect">
              <a:avLst/>
            </a:prstGeom>
            <a:noFill/>
          </p:spPr>
          <p:txBody>
            <a:bodyPr wrap="none" rtlCol="0">
              <a:spAutoFit/>
            </a:bodyPr>
            <a:lstStyle/>
            <a:p>
              <a:r>
                <a:rPr kumimoji="1" lang="ja-JP" altLang="en-US" sz="2000" dirty="0" smtClean="0">
                  <a:solidFill>
                    <a:srgbClr val="000090"/>
                  </a:solidFill>
                  <a:latin typeface="ＤＦＰ太丸ゴシック体"/>
                  <a:ea typeface="ＤＦＰ太丸ゴシック体"/>
                  <a:cs typeface="ＤＦＰ太丸ゴシック体"/>
                </a:rPr>
                <a:t>バッチ（</a:t>
              </a:r>
              <a:r>
                <a:rPr kumimoji="1" lang="en-US" altLang="ja-JP" sz="2000" dirty="0" smtClean="0">
                  <a:solidFill>
                    <a:srgbClr val="000090"/>
                  </a:solidFill>
                  <a:latin typeface="ＤＦＰ太丸ゴシック体"/>
                  <a:ea typeface="ＤＦＰ太丸ゴシック体"/>
                  <a:cs typeface="ＤＦＰ太丸ゴシック体"/>
                </a:rPr>
                <a:t>Batch</a:t>
              </a:r>
              <a:r>
                <a:rPr kumimoji="1" lang="ja-JP" altLang="en-US" sz="2000" dirty="0" smtClean="0">
                  <a:solidFill>
                    <a:srgbClr val="000090"/>
                  </a:solidFill>
                  <a:latin typeface="ＤＦＰ太丸ゴシック体"/>
                  <a:ea typeface="ＤＦＰ太丸ゴシック体"/>
                  <a:cs typeface="ＤＦＰ太丸ゴシック体"/>
                </a:rPr>
                <a:t>）</a:t>
              </a:r>
              <a:endParaRPr kumimoji="1" lang="ja-JP" altLang="en-US" sz="2000" dirty="0">
                <a:solidFill>
                  <a:srgbClr val="000090"/>
                </a:solidFill>
                <a:latin typeface="ＤＦＰ太丸ゴシック体"/>
                <a:ea typeface="ＤＦＰ太丸ゴシック体"/>
                <a:cs typeface="ＤＦＰ太丸ゴシック体"/>
              </a:endParaRPr>
            </a:p>
          </p:txBody>
        </p:sp>
        <p:sp>
          <p:nvSpPr>
            <p:cNvPr id="74" name="角丸四角形吹き出し 73"/>
            <p:cNvSpPr/>
            <p:nvPr/>
          </p:nvSpPr>
          <p:spPr bwMode="auto">
            <a:xfrm>
              <a:off x="5867400" y="5410200"/>
              <a:ext cx="2667000" cy="762000"/>
            </a:xfrm>
            <a:prstGeom prst="wedgeRoundRectCallout">
              <a:avLst>
                <a:gd name="adj1" fmla="val -78928"/>
                <a:gd name="adj2" fmla="val 3612"/>
                <a:gd name="adj3" fmla="val 16667"/>
              </a:avLst>
            </a:prstGeom>
            <a:solidFill>
              <a:srgbClr val="FFFF99"/>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a:solidFill>
                    <a:srgbClr val="800000"/>
                  </a:solidFill>
                  <a:latin typeface="Arial" charset="0"/>
                  <a:ea typeface="HG丸ｺﾞｼｯｸM-PRO" pitchFamily="50" charset="-128"/>
                </a:rPr>
                <a:t>前の処理が終わるまで</a:t>
              </a:r>
              <a:endParaRPr lang="en-US" altLang="ja-JP" sz="1800" dirty="0">
                <a:solidFill>
                  <a:srgbClr val="800000"/>
                </a:solidFill>
                <a:latin typeface="Arial" charset="0"/>
                <a:ea typeface="HG丸ｺﾞｼｯｸM-PRO" pitchFamily="50" charset="-128"/>
              </a:endParaRPr>
            </a:p>
            <a:p>
              <a:pPr algn="ctr">
                <a:spcBef>
                  <a:spcPts val="0"/>
                </a:spcBef>
              </a:pPr>
              <a:r>
                <a:rPr lang="ja-JP" altLang="en-US" sz="1800" dirty="0">
                  <a:solidFill>
                    <a:srgbClr val="800000"/>
                  </a:solidFill>
                  <a:latin typeface="Arial" charset="0"/>
                  <a:ea typeface="HG丸ｺﾞｼｯｸM-PRO" pitchFamily="50" charset="-128"/>
                </a:rPr>
                <a:t>待たなくてはならない</a:t>
              </a:r>
            </a:p>
          </p:txBody>
        </p:sp>
      </p:grpSp>
    </p:spTree>
    <p:extLst>
      <p:ext uri="{BB962C8B-B14F-4D97-AF65-F5344CB8AC3E}">
        <p14:creationId xmlns:p14="http://schemas.microsoft.com/office/powerpoint/2010/main" val="92854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bwMode="auto">
          <a:xfrm>
            <a:off x="381000" y="838200"/>
            <a:ext cx="8458200" cy="5486400"/>
          </a:xfrm>
          <a:prstGeom prst="rect">
            <a:avLst/>
          </a:prstGeom>
          <a:solidFill>
            <a:srgbClr val="FDEADA">
              <a:alpha val="90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角丸四角形 11"/>
          <p:cNvSpPr/>
          <p:nvPr/>
        </p:nvSpPr>
        <p:spPr bwMode="auto">
          <a:xfrm>
            <a:off x="457200" y="3352800"/>
            <a:ext cx="5029200" cy="2209800"/>
          </a:xfrm>
          <a:prstGeom prst="roundRect">
            <a:avLst>
              <a:gd name="adj" fmla="val 5747"/>
            </a:avLst>
          </a:prstGeom>
          <a:solidFill>
            <a:srgbClr val="996633">
              <a:alpha val="70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ホームベース 5"/>
          <p:cNvSpPr/>
          <p:nvPr/>
        </p:nvSpPr>
        <p:spPr bwMode="auto">
          <a:xfrm>
            <a:off x="50571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ホームベース 6"/>
          <p:cNvSpPr/>
          <p:nvPr/>
        </p:nvSpPr>
        <p:spPr bwMode="auto">
          <a:xfrm>
            <a:off x="48285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ホームベース 7"/>
          <p:cNvSpPr/>
          <p:nvPr/>
        </p:nvSpPr>
        <p:spPr bwMode="auto">
          <a:xfrm>
            <a:off x="45999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ホームベース 29"/>
          <p:cNvSpPr/>
          <p:nvPr/>
        </p:nvSpPr>
        <p:spPr bwMode="auto">
          <a:xfrm>
            <a:off x="43713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ホームベース 30"/>
          <p:cNvSpPr/>
          <p:nvPr/>
        </p:nvSpPr>
        <p:spPr bwMode="auto">
          <a:xfrm>
            <a:off x="41427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ホームベース 31"/>
          <p:cNvSpPr/>
          <p:nvPr/>
        </p:nvSpPr>
        <p:spPr bwMode="auto">
          <a:xfrm>
            <a:off x="39141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ホームベース 32"/>
          <p:cNvSpPr/>
          <p:nvPr/>
        </p:nvSpPr>
        <p:spPr bwMode="auto">
          <a:xfrm>
            <a:off x="36855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ホームベース 33"/>
          <p:cNvSpPr/>
          <p:nvPr/>
        </p:nvSpPr>
        <p:spPr bwMode="auto">
          <a:xfrm>
            <a:off x="34569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ホームベース 34"/>
          <p:cNvSpPr/>
          <p:nvPr/>
        </p:nvSpPr>
        <p:spPr bwMode="auto">
          <a:xfrm>
            <a:off x="32283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ホームベース 35"/>
          <p:cNvSpPr/>
          <p:nvPr/>
        </p:nvSpPr>
        <p:spPr bwMode="auto">
          <a:xfrm>
            <a:off x="29997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ホームベース 36"/>
          <p:cNvSpPr/>
          <p:nvPr/>
        </p:nvSpPr>
        <p:spPr bwMode="auto">
          <a:xfrm>
            <a:off x="27711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ホームベース 37"/>
          <p:cNvSpPr/>
          <p:nvPr/>
        </p:nvSpPr>
        <p:spPr bwMode="auto">
          <a:xfrm>
            <a:off x="25425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ホームベース 38"/>
          <p:cNvSpPr/>
          <p:nvPr/>
        </p:nvSpPr>
        <p:spPr bwMode="auto">
          <a:xfrm>
            <a:off x="23139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ホームベース 39"/>
          <p:cNvSpPr/>
          <p:nvPr/>
        </p:nvSpPr>
        <p:spPr bwMode="auto">
          <a:xfrm>
            <a:off x="20853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ホームベース 40"/>
          <p:cNvSpPr/>
          <p:nvPr/>
        </p:nvSpPr>
        <p:spPr bwMode="auto">
          <a:xfrm>
            <a:off x="18567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ホームベース 41"/>
          <p:cNvSpPr/>
          <p:nvPr/>
        </p:nvSpPr>
        <p:spPr bwMode="auto">
          <a:xfrm>
            <a:off x="16281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ホームベース 42"/>
          <p:cNvSpPr/>
          <p:nvPr/>
        </p:nvSpPr>
        <p:spPr bwMode="auto">
          <a:xfrm>
            <a:off x="13995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ホームベース 43"/>
          <p:cNvSpPr/>
          <p:nvPr/>
        </p:nvSpPr>
        <p:spPr bwMode="auto">
          <a:xfrm>
            <a:off x="11709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ホームベース 44"/>
          <p:cNvSpPr/>
          <p:nvPr/>
        </p:nvSpPr>
        <p:spPr bwMode="auto">
          <a:xfrm>
            <a:off x="9423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ホームベース 45"/>
          <p:cNvSpPr/>
          <p:nvPr/>
        </p:nvSpPr>
        <p:spPr bwMode="auto">
          <a:xfrm>
            <a:off x="7137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ホームベース 46"/>
          <p:cNvSpPr/>
          <p:nvPr/>
        </p:nvSpPr>
        <p:spPr bwMode="auto">
          <a:xfrm>
            <a:off x="4851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7" name="図形グループ 56"/>
          <p:cNvGrpSpPr/>
          <p:nvPr/>
        </p:nvGrpSpPr>
        <p:grpSpPr>
          <a:xfrm>
            <a:off x="1094710" y="1066800"/>
            <a:ext cx="304800" cy="609600"/>
            <a:chOff x="2057400" y="5105400"/>
            <a:chExt cx="304800" cy="609600"/>
          </a:xfrm>
        </p:grpSpPr>
        <p:sp>
          <p:nvSpPr>
            <p:cNvPr id="58" name="円/楕円 5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論理積ゲート 5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0" name="図形グループ 59"/>
          <p:cNvGrpSpPr/>
          <p:nvPr/>
        </p:nvGrpSpPr>
        <p:grpSpPr>
          <a:xfrm>
            <a:off x="2847310" y="1066800"/>
            <a:ext cx="304800" cy="609600"/>
            <a:chOff x="3733800" y="5105400"/>
            <a:chExt cx="304800" cy="609600"/>
          </a:xfrm>
        </p:grpSpPr>
        <p:sp>
          <p:nvSpPr>
            <p:cNvPr id="61" name="円/楕円 60"/>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フローチャート: 論理積ゲート 61"/>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3" name="図形グループ 62"/>
          <p:cNvGrpSpPr/>
          <p:nvPr/>
        </p:nvGrpSpPr>
        <p:grpSpPr>
          <a:xfrm>
            <a:off x="4447510" y="1066800"/>
            <a:ext cx="304800" cy="609600"/>
            <a:chOff x="5334000" y="5105400"/>
            <a:chExt cx="304800" cy="609600"/>
          </a:xfrm>
        </p:grpSpPr>
        <p:sp>
          <p:nvSpPr>
            <p:cNvPr id="64" name="円/楕円 63"/>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フローチャート: 論理積ゲート 64"/>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82" name="直線矢印コネクタ 81"/>
          <p:cNvCxnSpPr>
            <a:stCxn id="47" idx="0"/>
            <a:endCxn id="59" idx="1"/>
          </p:cNvCxnSpPr>
          <p:nvPr/>
        </p:nvCxnSpPr>
        <p:spPr bwMode="auto">
          <a:xfrm flipV="1">
            <a:off x="599410" y="1676400"/>
            <a:ext cx="647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28010" y="1676400"/>
            <a:ext cx="21717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056610" y="1676400"/>
            <a:ext cx="3543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47110" y="1676400"/>
            <a:ext cx="7239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47110" y="1676400"/>
            <a:ext cx="38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47110" y="1676400"/>
            <a:ext cx="1409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199610" y="1676400"/>
            <a:ext cx="800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28210" y="1676400"/>
            <a:ext cx="21717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14010" y="1676400"/>
            <a:ext cx="14859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799810" y="1676400"/>
            <a:ext cx="8001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485610" y="1676400"/>
            <a:ext cx="114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599910" y="1676400"/>
            <a:ext cx="571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885410" y="1676400"/>
            <a:ext cx="114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2999710" y="1676400"/>
            <a:ext cx="5715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2999710" y="1676400"/>
            <a:ext cx="1257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2999710" y="1676400"/>
            <a:ext cx="1943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47110" y="1676400"/>
            <a:ext cx="27813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47110" y="1676400"/>
            <a:ext cx="20955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47110" y="1676400"/>
            <a:ext cx="3467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テキスト ボックス 1"/>
          <p:cNvSpPr txBox="1"/>
          <p:nvPr/>
        </p:nvSpPr>
        <p:spPr>
          <a:xfrm>
            <a:off x="5666710" y="4852380"/>
            <a:ext cx="3020090" cy="634020"/>
          </a:xfrm>
          <a:prstGeom prst="rect">
            <a:avLst/>
          </a:prstGeom>
          <a:noFill/>
        </p:spPr>
        <p:txBody>
          <a:bodyPr wrap="none" rtlCol="0">
            <a:spAutoFit/>
          </a:bodyPr>
          <a:lstStyle/>
          <a:p>
            <a:r>
              <a:rPr kumimoji="1" lang="ja-JP" altLang="en-US" sz="1600" dirty="0" smtClean="0">
                <a:solidFill>
                  <a:srgbClr val="0000FF"/>
                </a:solidFill>
                <a:latin typeface="ＤＦＰ太丸ゴシック体"/>
                <a:ea typeface="ＤＦＰ太丸ゴシック体"/>
                <a:cs typeface="ＤＦＰ太丸ゴシック体"/>
              </a:rPr>
              <a:t>タイムシェア（</a:t>
            </a:r>
            <a:r>
              <a:rPr kumimoji="1" lang="en-US" altLang="ja-JP" sz="1600" dirty="0" smtClean="0">
                <a:solidFill>
                  <a:srgbClr val="0000FF"/>
                </a:solidFill>
                <a:latin typeface="ＤＦＰ太丸ゴシック体"/>
                <a:ea typeface="ＤＦＰ太丸ゴシック体"/>
                <a:cs typeface="ＤＦＰ太丸ゴシック体"/>
              </a:rPr>
              <a:t>Time Share</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en-US" altLang="ja-JP" sz="1600" dirty="0" smtClean="0">
              <a:solidFill>
                <a:srgbClr val="0000FF"/>
              </a:solidFill>
              <a:latin typeface="ＤＦＰ太丸ゴシック体"/>
              <a:ea typeface="ＤＦＰ太丸ゴシック体"/>
              <a:cs typeface="ＤＦＰ太丸ゴシック体"/>
            </a:endParaRPr>
          </a:p>
          <a:p>
            <a:r>
              <a:rPr kumimoji="1" lang="ja-JP" altLang="en-US" sz="1600" dirty="0" smtClean="0">
                <a:solidFill>
                  <a:srgbClr val="0000FF"/>
                </a:solidFill>
                <a:latin typeface="ＤＦＰ太丸ゴシック体"/>
                <a:ea typeface="ＤＦＰ太丸ゴシック体"/>
                <a:cs typeface="ＤＦＰ太丸ゴシック体"/>
              </a:rPr>
              <a:t>モニター（</a:t>
            </a:r>
            <a:r>
              <a:rPr kumimoji="1" lang="en-US" altLang="ja-JP" sz="1600" dirty="0" smtClean="0">
                <a:solidFill>
                  <a:srgbClr val="0000FF"/>
                </a:solidFill>
                <a:latin typeface="ＤＦＰ太丸ゴシック体"/>
                <a:ea typeface="ＤＦＰ太丸ゴシック体"/>
                <a:cs typeface="ＤＦＰ太丸ゴシック体"/>
              </a:rPr>
              <a:t>Monitor</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ja-JP" altLang="en-US" sz="1600" dirty="0">
              <a:solidFill>
                <a:srgbClr val="0000FF"/>
              </a:solidFill>
              <a:latin typeface="ＤＦＰ太丸ゴシック体"/>
              <a:ea typeface="ＤＦＰ太丸ゴシック体"/>
              <a:cs typeface="ＤＦＰ太丸ゴシック体"/>
            </a:endParaRPr>
          </a:p>
        </p:txBody>
      </p:sp>
      <p:sp>
        <p:nvSpPr>
          <p:cNvPr id="9" name="角丸四角形吹き出し 8"/>
          <p:cNvSpPr/>
          <p:nvPr/>
        </p:nvSpPr>
        <p:spPr bwMode="auto">
          <a:xfrm>
            <a:off x="5867400" y="1066800"/>
            <a:ext cx="2667000" cy="762000"/>
          </a:xfrm>
          <a:prstGeom prst="wedgeRoundRectCallout">
            <a:avLst>
              <a:gd name="adj1" fmla="val -76547"/>
              <a:gd name="adj2" fmla="val -13055"/>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000090"/>
                </a:solidFill>
                <a:latin typeface="HG丸ｺﾞｼｯｸM-PRO"/>
                <a:ea typeface="HG丸ｺﾞｼｯｸM-PRO"/>
                <a:cs typeface="HG丸ｺﾞｼｯｸM-PRO"/>
              </a:rPr>
              <a:t>“</a:t>
            </a:r>
            <a:r>
              <a:rPr lang="ja-JP" altLang="en-US" sz="1800" dirty="0">
                <a:solidFill>
                  <a:srgbClr val="000090"/>
                </a:solidFill>
                <a:latin typeface="HG丸ｺﾞｼｯｸM-PRO"/>
                <a:ea typeface="HG丸ｺﾞｼｯｸM-PRO"/>
                <a:cs typeface="HG丸ｺﾞｼｯｸM-PRO"/>
              </a:rPr>
              <a:t>見かけ上</a:t>
            </a:r>
            <a:r>
              <a:rPr lang="en-US" altLang="ja-JP" sz="1800" dirty="0" smtClean="0">
                <a:solidFill>
                  <a:srgbClr val="000090"/>
                </a:solidFill>
                <a:latin typeface="HG丸ｺﾞｼｯｸM-PRO"/>
                <a:ea typeface="HG丸ｺﾞｼｯｸM-PRO"/>
                <a:cs typeface="HG丸ｺﾞｼｯｸM-PRO"/>
              </a:rPr>
              <a:t>”</a:t>
            </a:r>
          </a:p>
          <a:p>
            <a:pPr algn="ctr">
              <a:spcBef>
                <a:spcPts val="0"/>
              </a:spcBef>
            </a:pPr>
            <a:r>
              <a:rPr lang="ja-JP" altLang="en-US" sz="1800" dirty="0" smtClean="0">
                <a:solidFill>
                  <a:srgbClr val="000090"/>
                </a:solidFill>
                <a:latin typeface="HG丸ｺﾞｼｯｸM-PRO"/>
                <a:ea typeface="HG丸ｺﾞｼｯｸM-PRO"/>
                <a:cs typeface="HG丸ｺﾞｼｯｸM-PRO"/>
              </a:rPr>
              <a:t>同時使用できる</a:t>
            </a:r>
            <a:endParaRPr lang="ja-JP" altLang="en-US" sz="1800" dirty="0">
              <a:solidFill>
                <a:srgbClr val="000090"/>
              </a:solidFill>
              <a:latin typeface="HG丸ｺﾞｼｯｸM-PRO"/>
              <a:ea typeface="HG丸ｺﾞｼｯｸM-PRO"/>
              <a:cs typeface="HG丸ｺﾞｼｯｸM-PRO"/>
            </a:endParaRPr>
          </a:p>
        </p:txBody>
      </p:sp>
      <p:sp>
        <p:nvSpPr>
          <p:cNvPr id="76" name="正方形/長方形 75"/>
          <p:cNvSpPr/>
          <p:nvPr/>
        </p:nvSpPr>
        <p:spPr bwMode="auto">
          <a:xfrm>
            <a:off x="485110" y="5638800"/>
            <a:ext cx="500129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コンピューター（物理資源）</a:t>
            </a:r>
          </a:p>
        </p:txBody>
      </p:sp>
      <p:sp>
        <p:nvSpPr>
          <p:cNvPr id="10" name="正方形/長方形 9"/>
          <p:cNvSpPr/>
          <p:nvPr/>
        </p:nvSpPr>
        <p:spPr bwMode="auto">
          <a:xfrm>
            <a:off x="609600" y="3505200"/>
            <a:ext cx="1371600" cy="381000"/>
          </a:xfrm>
          <a:prstGeom prst="rect">
            <a:avLst/>
          </a:prstGeom>
          <a:solidFill>
            <a:srgbClr val="FF6600">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78" name="正方形/長方形 77"/>
          <p:cNvSpPr/>
          <p:nvPr/>
        </p:nvSpPr>
        <p:spPr bwMode="auto">
          <a:xfrm>
            <a:off x="2286000" y="3505200"/>
            <a:ext cx="1371600" cy="381000"/>
          </a:xfrm>
          <a:prstGeom prst="rect">
            <a:avLst/>
          </a:prstGeom>
          <a:solidFill>
            <a:srgbClr val="008000">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79" name="正方形/長方形 78"/>
          <p:cNvSpPr/>
          <p:nvPr/>
        </p:nvSpPr>
        <p:spPr bwMode="auto">
          <a:xfrm>
            <a:off x="3962400" y="3505200"/>
            <a:ext cx="1371600" cy="381000"/>
          </a:xfrm>
          <a:prstGeom prst="rect">
            <a:avLst/>
          </a:prstGeom>
          <a:solidFill>
            <a:srgbClr val="00CCFF">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80" name="正方形/長方形 79"/>
          <p:cNvSpPr/>
          <p:nvPr/>
        </p:nvSpPr>
        <p:spPr bwMode="auto">
          <a:xfrm>
            <a:off x="609600" y="2743200"/>
            <a:ext cx="1371600" cy="381000"/>
          </a:xfrm>
          <a:prstGeom prst="rect">
            <a:avLst/>
          </a:prstGeom>
          <a:solidFill>
            <a:srgbClr val="FF6600">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1" name="正方形/長方形 80"/>
          <p:cNvSpPr/>
          <p:nvPr/>
        </p:nvSpPr>
        <p:spPr bwMode="auto">
          <a:xfrm>
            <a:off x="2286000" y="2743200"/>
            <a:ext cx="1371600" cy="381000"/>
          </a:xfrm>
          <a:prstGeom prst="rect">
            <a:avLst/>
          </a:prstGeom>
          <a:solidFill>
            <a:srgbClr val="008000">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5" name="正方形/長方形 84"/>
          <p:cNvSpPr/>
          <p:nvPr/>
        </p:nvSpPr>
        <p:spPr bwMode="auto">
          <a:xfrm>
            <a:off x="3962400" y="2743200"/>
            <a:ext cx="1371600" cy="381000"/>
          </a:xfrm>
          <a:prstGeom prst="rect">
            <a:avLst/>
          </a:prstGeom>
          <a:solidFill>
            <a:srgbClr val="00CCFF">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6" name="角丸四角形吹き出し 85"/>
          <p:cNvSpPr/>
          <p:nvPr/>
        </p:nvSpPr>
        <p:spPr bwMode="auto">
          <a:xfrm>
            <a:off x="5867400" y="2514600"/>
            <a:ext cx="2667000" cy="990600"/>
          </a:xfrm>
          <a:prstGeom prst="wedgeRoundRectCallout">
            <a:avLst>
              <a:gd name="adj1" fmla="val -69880"/>
              <a:gd name="adj2" fmla="val 47201"/>
              <a:gd name="adj3" fmla="val 16667"/>
            </a:avLst>
          </a:prstGeom>
          <a:solidFill>
            <a:srgbClr val="0000FF"/>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FFFFFF"/>
                </a:solidFill>
                <a:latin typeface="HG丸ｺﾞｼｯｸM-PRO"/>
                <a:ea typeface="HG丸ｺﾞｼｯｸM-PRO"/>
                <a:cs typeface="HG丸ｺﾞｼｯｸM-PRO"/>
              </a:rPr>
              <a:t>“</a:t>
            </a:r>
            <a:r>
              <a:rPr lang="ja-JP" altLang="en-US" sz="1800" dirty="0">
                <a:solidFill>
                  <a:srgbClr val="FFFFFF"/>
                </a:solidFill>
                <a:latin typeface="HG丸ｺﾞｼｯｸM-PRO"/>
                <a:ea typeface="HG丸ｺﾞｼｯｸM-PRO"/>
                <a:cs typeface="HG丸ｺﾞｼｯｸM-PRO"/>
              </a:rPr>
              <a:t>見かけ上</a:t>
            </a:r>
            <a:r>
              <a:rPr lang="en-US" altLang="ja-JP" sz="1800" dirty="0" smtClean="0">
                <a:solidFill>
                  <a:srgbClr val="FFFFFF"/>
                </a:solidFill>
                <a:latin typeface="HG丸ｺﾞｼｯｸM-PRO"/>
                <a:ea typeface="HG丸ｺﾞｼｯｸM-PRO"/>
                <a:cs typeface="HG丸ｺﾞｼｯｸM-PRO"/>
              </a:rPr>
              <a:t>”</a:t>
            </a:r>
          </a:p>
          <a:p>
            <a:pPr algn="ctr">
              <a:spcBef>
                <a:spcPts val="0"/>
              </a:spcBef>
            </a:pPr>
            <a:r>
              <a:rPr lang="ja-JP" altLang="en-US" sz="1800" dirty="0" smtClean="0">
                <a:solidFill>
                  <a:srgbClr val="FFFFFF"/>
                </a:solidFill>
                <a:latin typeface="HG丸ｺﾞｼｯｸM-PRO"/>
                <a:ea typeface="HG丸ｺﾞｼｯｸM-PRO"/>
                <a:cs typeface="HG丸ｺﾞｼｯｸM-PRO"/>
              </a:rPr>
              <a:t>別々の資源として</a:t>
            </a:r>
            <a:endParaRPr lang="en-US" altLang="ja-JP" sz="1800" dirty="0" smtClean="0">
              <a:solidFill>
                <a:srgbClr val="FFFFFF"/>
              </a:solidFill>
              <a:latin typeface="HG丸ｺﾞｼｯｸM-PRO"/>
              <a:ea typeface="HG丸ｺﾞｼｯｸM-PRO"/>
              <a:cs typeface="HG丸ｺﾞｼｯｸM-PRO"/>
            </a:endParaRPr>
          </a:p>
          <a:p>
            <a:pPr algn="ctr">
              <a:spcBef>
                <a:spcPts val="0"/>
              </a:spcBef>
            </a:pPr>
            <a:r>
              <a:rPr lang="ja-JP" altLang="en-US" sz="1800" dirty="0" smtClean="0">
                <a:solidFill>
                  <a:srgbClr val="FFFFFF"/>
                </a:solidFill>
                <a:latin typeface="HG丸ｺﾞｼｯｸM-PRO"/>
                <a:ea typeface="HG丸ｺﾞｼｯｸM-PRO"/>
                <a:cs typeface="HG丸ｺﾞｼｯｸM-PRO"/>
              </a:rPr>
              <a:t>使用できる</a:t>
            </a:r>
            <a:endParaRPr lang="ja-JP" altLang="en-US" sz="1800" dirty="0">
              <a:solidFill>
                <a:srgbClr val="FFFFFF"/>
              </a:solidFill>
              <a:latin typeface="HG丸ｺﾞｼｯｸM-PRO"/>
              <a:ea typeface="HG丸ｺﾞｼｯｸM-PRO"/>
              <a:cs typeface="HG丸ｺﾞｼｯｸM-PRO"/>
            </a:endParaRPr>
          </a:p>
        </p:txBody>
      </p:sp>
      <p:sp>
        <p:nvSpPr>
          <p:cNvPr id="11" name="タイトル 10"/>
          <p:cNvSpPr>
            <a:spLocks noGrp="1"/>
          </p:cNvSpPr>
          <p:nvPr>
            <p:ph type="title"/>
          </p:nvPr>
        </p:nvSpPr>
        <p:spPr>
          <a:xfrm>
            <a:off x="152400" y="152400"/>
            <a:ext cx="8991600" cy="533400"/>
          </a:xfrm>
        </p:spPr>
        <p:txBody>
          <a:bodyPr/>
          <a:lstStyle/>
          <a:p>
            <a:r>
              <a:rPr kumimoji="1" lang="ja-JP" altLang="en-US" dirty="0" smtClean="0">
                <a:effectLst/>
              </a:rPr>
              <a:t>仮想化の誕生</a:t>
            </a:r>
            <a:r>
              <a:rPr kumimoji="1" lang="en-US" altLang="ja-JP" dirty="0" smtClean="0">
                <a:effectLst/>
              </a:rPr>
              <a:t>(2) </a:t>
            </a:r>
            <a:r>
              <a:rPr kumimoji="1" lang="ja-JP" altLang="en-US" sz="2800" dirty="0" smtClean="0">
                <a:effectLst/>
              </a:rPr>
              <a:t>コンピューター</a:t>
            </a:r>
            <a:r>
              <a:rPr kumimoji="1" lang="ja-JP" altLang="en-US" sz="2800" dirty="0">
                <a:effectLst/>
              </a:rPr>
              <a:t>を共同利用する</a:t>
            </a:r>
            <a:r>
              <a:rPr kumimoji="1" lang="ja-JP" altLang="en-US" sz="2800" dirty="0" smtClean="0">
                <a:effectLst/>
              </a:rPr>
              <a:t>技術</a:t>
            </a:r>
            <a:endParaRPr kumimoji="1" lang="ja-JP" altLang="en-US" sz="2800" dirty="0">
              <a:effectLst/>
            </a:endParaRPr>
          </a:p>
        </p:txBody>
      </p:sp>
      <p:sp>
        <p:nvSpPr>
          <p:cNvPr id="13" name="テキスト ボックス 12"/>
          <p:cNvSpPr txBox="1"/>
          <p:nvPr/>
        </p:nvSpPr>
        <p:spPr>
          <a:xfrm>
            <a:off x="1295400" y="4124980"/>
            <a:ext cx="3416320" cy="523220"/>
          </a:xfrm>
          <a:prstGeom prst="rect">
            <a:avLst/>
          </a:prstGeom>
          <a:noFill/>
        </p:spPr>
        <p:txBody>
          <a:bodyPr wrap="none" rtlCol="0">
            <a:spAutoFit/>
          </a:bodyPr>
          <a:lstStyle/>
          <a:p>
            <a:r>
              <a:rPr kumimoji="1" lang="ja-JP" altLang="en-US" sz="2800" dirty="0" smtClean="0">
                <a:solidFill>
                  <a:srgbClr val="FFFFFF"/>
                </a:solidFill>
                <a:latin typeface="ＤＦＰ太丸ゴシック体"/>
                <a:ea typeface="ＤＦＰ太丸ゴシック体"/>
                <a:cs typeface="ＤＦＰ太丸ゴシック体"/>
              </a:rPr>
              <a:t>仮想化ソフトウェア</a:t>
            </a:r>
            <a:endParaRPr kumimoji="1" lang="ja-JP" altLang="en-US" sz="2800" dirty="0">
              <a:solidFill>
                <a:srgbClr val="FFFFFF"/>
              </a:solidFill>
              <a:latin typeface="ＤＦＰ太丸ゴシック体"/>
              <a:ea typeface="ＤＦＰ太丸ゴシック体"/>
              <a:cs typeface="ＤＦＰ太丸ゴシック体"/>
            </a:endParaRPr>
          </a:p>
        </p:txBody>
      </p:sp>
      <p:sp>
        <p:nvSpPr>
          <p:cNvPr id="89" name="テキスト ボックス 88"/>
          <p:cNvSpPr txBox="1"/>
          <p:nvPr/>
        </p:nvSpPr>
        <p:spPr>
          <a:xfrm>
            <a:off x="5638800" y="4191000"/>
            <a:ext cx="2941831" cy="338554"/>
          </a:xfrm>
          <a:prstGeom prst="rect">
            <a:avLst/>
          </a:prstGeom>
          <a:noFill/>
        </p:spPr>
        <p:txBody>
          <a:bodyPr wrap="none" rtlCol="0">
            <a:spAutoFit/>
          </a:bodyPr>
          <a:lstStyle/>
          <a:p>
            <a:pPr algn="ctr">
              <a:spcBef>
                <a:spcPts val="0"/>
              </a:spcBef>
            </a:pPr>
            <a:r>
              <a:rPr kumimoji="1" lang="ja-JP" altLang="en-US" sz="1600" dirty="0">
                <a:solidFill>
                  <a:srgbClr val="800000"/>
                </a:solidFill>
                <a:latin typeface="ＤＦＰ太丸ゴシック体"/>
                <a:ea typeface="ＤＦＰ太丸ゴシック体"/>
                <a:cs typeface="ＤＦＰ太丸ゴシック体"/>
              </a:rPr>
              <a:t>ハイパーバイザ </a:t>
            </a:r>
            <a:r>
              <a:rPr kumimoji="1" lang="en-US" altLang="ja-JP" sz="1600" dirty="0">
                <a:solidFill>
                  <a:srgbClr val="800000"/>
                </a:solidFill>
                <a:latin typeface="ＤＦＰ太丸ゴシック体"/>
                <a:ea typeface="ＤＦＰ太丸ゴシック体"/>
                <a:cs typeface="ＤＦＰ太丸ゴシック体"/>
              </a:rPr>
              <a:t>(</a:t>
            </a:r>
            <a:r>
              <a:rPr kumimoji="1" lang="en-US" altLang="ja-JP" sz="1600" dirty="0" smtClean="0">
                <a:solidFill>
                  <a:srgbClr val="800000"/>
                </a:solidFill>
                <a:latin typeface="ＤＦＰ太丸ゴシック体"/>
                <a:ea typeface="ＤＦＰ太丸ゴシック体"/>
                <a:cs typeface="ＤＦＰ太丸ゴシック体"/>
              </a:rPr>
              <a:t>hypervisor)</a:t>
            </a:r>
            <a:endParaRPr kumimoji="1" lang="ja-JP" altLang="en-US" sz="1600" dirty="0">
              <a:solidFill>
                <a:srgbClr val="80000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26038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ppt_w</p:attrName>
                                        </p:attrNameLst>
                                      </p:cBhvr>
                                      <p:tavLst>
                                        <p:tav tm="0">
                                          <p:val>
                                            <p:fltVal val="0"/>
                                          </p:val>
                                        </p:tav>
                                        <p:tav tm="100000">
                                          <p:val>
                                            <p:strVal val="#ppt_w"/>
                                          </p:val>
                                        </p:tav>
                                      </p:tavLst>
                                    </p:anim>
                                    <p:anim calcmode="lin" valueType="num">
                                      <p:cBhvr>
                                        <p:cTn id="13" dur="500" fill="hold"/>
                                        <p:tgtEl>
                                          <p:spTgt spid="78"/>
                                        </p:tgtEl>
                                        <p:attrNameLst>
                                          <p:attrName>ppt_h</p:attrName>
                                        </p:attrNameLst>
                                      </p:cBhvr>
                                      <p:tavLst>
                                        <p:tav tm="0">
                                          <p:val>
                                            <p:fltVal val="0"/>
                                          </p:val>
                                        </p:tav>
                                        <p:tav tm="100000">
                                          <p:val>
                                            <p:strVal val="#ppt_h"/>
                                          </p:val>
                                        </p:tav>
                                      </p:tavLst>
                                    </p:anim>
                                    <p:animEffect transition="in" filter="fade">
                                      <p:cBhvr>
                                        <p:cTn id="14" dur="500"/>
                                        <p:tgtEl>
                                          <p:spTgt spid="7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p:cTn id="22" dur="500" fill="hold"/>
                                        <p:tgtEl>
                                          <p:spTgt spid="80"/>
                                        </p:tgtEl>
                                        <p:attrNameLst>
                                          <p:attrName>ppt_w</p:attrName>
                                        </p:attrNameLst>
                                      </p:cBhvr>
                                      <p:tavLst>
                                        <p:tav tm="0">
                                          <p:val>
                                            <p:fltVal val="0"/>
                                          </p:val>
                                        </p:tav>
                                        <p:tav tm="100000">
                                          <p:val>
                                            <p:strVal val="#ppt_w"/>
                                          </p:val>
                                        </p:tav>
                                      </p:tavLst>
                                    </p:anim>
                                    <p:anim calcmode="lin" valueType="num">
                                      <p:cBhvr>
                                        <p:cTn id="23" dur="500" fill="hold"/>
                                        <p:tgtEl>
                                          <p:spTgt spid="80"/>
                                        </p:tgtEl>
                                        <p:attrNameLst>
                                          <p:attrName>ppt_h</p:attrName>
                                        </p:attrNameLst>
                                      </p:cBhvr>
                                      <p:tavLst>
                                        <p:tav tm="0">
                                          <p:val>
                                            <p:fltVal val="0"/>
                                          </p:val>
                                        </p:tav>
                                        <p:tav tm="100000">
                                          <p:val>
                                            <p:strVal val="#ppt_h"/>
                                          </p:val>
                                        </p:tav>
                                      </p:tavLst>
                                    </p:anim>
                                    <p:animEffect transition="in" filter="fade">
                                      <p:cBhvr>
                                        <p:cTn id="24" dur="500"/>
                                        <p:tgtEl>
                                          <p:spTgt spid="8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p:cTn id="32" dur="500" fill="hold"/>
                                        <p:tgtEl>
                                          <p:spTgt spid="85"/>
                                        </p:tgtEl>
                                        <p:attrNameLst>
                                          <p:attrName>ppt_w</p:attrName>
                                        </p:attrNameLst>
                                      </p:cBhvr>
                                      <p:tavLst>
                                        <p:tav tm="0">
                                          <p:val>
                                            <p:fltVal val="0"/>
                                          </p:val>
                                        </p:tav>
                                        <p:tav tm="100000">
                                          <p:val>
                                            <p:strVal val="#ppt_w"/>
                                          </p:val>
                                        </p:tav>
                                      </p:tavLst>
                                    </p:anim>
                                    <p:anim calcmode="lin" valueType="num">
                                      <p:cBhvr>
                                        <p:cTn id="33" dur="500" fill="hold"/>
                                        <p:tgtEl>
                                          <p:spTgt spid="85"/>
                                        </p:tgtEl>
                                        <p:attrNameLst>
                                          <p:attrName>ppt_h</p:attrName>
                                        </p:attrNameLst>
                                      </p:cBhvr>
                                      <p:tavLst>
                                        <p:tav tm="0">
                                          <p:val>
                                            <p:fltVal val="0"/>
                                          </p:val>
                                        </p:tav>
                                        <p:tav tm="100000">
                                          <p:val>
                                            <p:strVal val="#ppt_h"/>
                                          </p:val>
                                        </p:tav>
                                      </p:tavLst>
                                    </p:anim>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p:cTn id="49" dur="500" fill="hold"/>
                                        <p:tgtEl>
                                          <p:spTgt spid="89"/>
                                        </p:tgtEl>
                                        <p:attrNameLst>
                                          <p:attrName>ppt_w</p:attrName>
                                        </p:attrNameLst>
                                      </p:cBhvr>
                                      <p:tavLst>
                                        <p:tav tm="0">
                                          <p:val>
                                            <p:fltVal val="0"/>
                                          </p:val>
                                        </p:tav>
                                        <p:tav tm="100000">
                                          <p:val>
                                            <p:strVal val="#ppt_w"/>
                                          </p:val>
                                        </p:tav>
                                      </p:tavLst>
                                    </p:anim>
                                    <p:anim calcmode="lin" valueType="num">
                                      <p:cBhvr>
                                        <p:cTn id="50" dur="500" fill="hold"/>
                                        <p:tgtEl>
                                          <p:spTgt spid="89"/>
                                        </p:tgtEl>
                                        <p:attrNameLst>
                                          <p:attrName>ppt_h</p:attrName>
                                        </p:attrNameLst>
                                      </p:cBhvr>
                                      <p:tavLst>
                                        <p:tav tm="0">
                                          <p:val>
                                            <p:fltVal val="0"/>
                                          </p:val>
                                        </p:tav>
                                        <p:tav tm="100000">
                                          <p:val>
                                            <p:strVal val="#ppt_h"/>
                                          </p:val>
                                        </p:tav>
                                      </p:tavLst>
                                    </p:anim>
                                    <p:animEffect transition="in" filter="fade">
                                      <p:cBhvr>
                                        <p:cTn id="51" dur="500"/>
                                        <p:tgtEl>
                                          <p:spTgt spid="8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wipe(down)">
                                      <p:cBhvr>
                                        <p:cTn id="5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78" grpId="0" animBg="1"/>
      <p:bldP spid="79" grpId="0" animBg="1"/>
      <p:bldP spid="80" grpId="0" animBg="1"/>
      <p:bldP spid="81" grpId="0" animBg="1"/>
      <p:bldP spid="85" grpId="0" animBg="1"/>
      <p:bldP spid="86" grpId="0" animBg="1"/>
      <p:bldP spid="13"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effectLst/>
              </a:rPr>
              <a:t>仮想化の歴史</a:t>
            </a:r>
            <a:endParaRPr kumimoji="1" lang="ja-JP" altLang="en-US" dirty="0">
              <a:effectLst/>
            </a:endParaRPr>
          </a:p>
        </p:txBody>
      </p:sp>
      <p:sp>
        <p:nvSpPr>
          <p:cNvPr id="3" name="正方形/長方形 2"/>
          <p:cNvSpPr/>
          <p:nvPr/>
        </p:nvSpPr>
        <p:spPr bwMode="auto">
          <a:xfrm>
            <a:off x="3048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34" name="正方形/長方形 33"/>
          <p:cNvSpPr/>
          <p:nvPr/>
        </p:nvSpPr>
        <p:spPr bwMode="auto">
          <a:xfrm>
            <a:off x="8382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35" name="正方形/長方形 34"/>
          <p:cNvSpPr/>
          <p:nvPr/>
        </p:nvSpPr>
        <p:spPr bwMode="auto">
          <a:xfrm>
            <a:off x="13716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5" name="直線コネクタ 4"/>
          <p:cNvCxnSpPr/>
          <p:nvPr/>
        </p:nvCxnSpPr>
        <p:spPr bwMode="auto">
          <a:xfrm>
            <a:off x="3048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8" name="角丸四角形 107"/>
          <p:cNvSpPr/>
          <p:nvPr/>
        </p:nvSpPr>
        <p:spPr bwMode="auto">
          <a:xfrm>
            <a:off x="457200" y="990600"/>
            <a:ext cx="1219200" cy="4572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メイリオ"/>
                <a:ea typeface="メイリオ"/>
                <a:cs typeface="メイリオ"/>
              </a:rPr>
              <a:t>分　散</a:t>
            </a:r>
          </a:p>
        </p:txBody>
      </p:sp>
      <p:sp>
        <p:nvSpPr>
          <p:cNvPr id="115" name="テキスト ボックス 114"/>
          <p:cNvSpPr txBox="1"/>
          <p:nvPr/>
        </p:nvSpPr>
        <p:spPr>
          <a:xfrm>
            <a:off x="594334" y="1600200"/>
            <a:ext cx="992579"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〜1964</a:t>
            </a:r>
            <a:endParaRPr kumimoji="1" lang="ja-JP" altLang="en-US" sz="1800" dirty="0">
              <a:solidFill>
                <a:srgbClr val="0000FF"/>
              </a:solidFill>
              <a:effectLst/>
              <a:latin typeface="メイリオ"/>
              <a:ea typeface="メイリオ"/>
              <a:cs typeface="メイリオ"/>
            </a:endParaRPr>
          </a:p>
        </p:txBody>
      </p:sp>
      <p:sp>
        <p:nvSpPr>
          <p:cNvPr id="81" name="正方形/長方形 80"/>
          <p:cNvSpPr/>
          <p:nvPr/>
        </p:nvSpPr>
        <p:spPr bwMode="auto">
          <a:xfrm>
            <a:off x="55626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2" name="正方形/長方形 81"/>
          <p:cNvSpPr/>
          <p:nvPr/>
        </p:nvSpPr>
        <p:spPr bwMode="auto">
          <a:xfrm>
            <a:off x="60960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3" name="正方形/長方形 82"/>
          <p:cNvSpPr/>
          <p:nvPr/>
        </p:nvSpPr>
        <p:spPr bwMode="auto">
          <a:xfrm>
            <a:off x="66294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4" name="正方形/長方形 83"/>
          <p:cNvSpPr/>
          <p:nvPr/>
        </p:nvSpPr>
        <p:spPr bwMode="auto">
          <a:xfrm>
            <a:off x="55626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5" name="正方形/長方形 84"/>
          <p:cNvSpPr/>
          <p:nvPr/>
        </p:nvSpPr>
        <p:spPr bwMode="auto">
          <a:xfrm>
            <a:off x="6096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6" name="正方形/長方形 85"/>
          <p:cNvSpPr/>
          <p:nvPr/>
        </p:nvSpPr>
        <p:spPr bwMode="auto">
          <a:xfrm>
            <a:off x="66294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7" name="正方形/長方形 86"/>
          <p:cNvSpPr/>
          <p:nvPr/>
        </p:nvSpPr>
        <p:spPr bwMode="auto">
          <a:xfrm>
            <a:off x="55626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8" name="正方形/長方形 87"/>
          <p:cNvSpPr/>
          <p:nvPr/>
        </p:nvSpPr>
        <p:spPr bwMode="auto">
          <a:xfrm>
            <a:off x="6096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9" name="正方形/長方形 88"/>
          <p:cNvSpPr/>
          <p:nvPr/>
        </p:nvSpPr>
        <p:spPr bwMode="auto">
          <a:xfrm>
            <a:off x="6629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105" name="直線コネクタ 104"/>
          <p:cNvCxnSpPr/>
          <p:nvPr/>
        </p:nvCxnSpPr>
        <p:spPr bwMode="auto">
          <a:xfrm>
            <a:off x="55626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0" name="角丸四角形 109"/>
          <p:cNvSpPr/>
          <p:nvPr/>
        </p:nvSpPr>
        <p:spPr bwMode="auto">
          <a:xfrm>
            <a:off x="5715000" y="990600"/>
            <a:ext cx="1219200" cy="4572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メイリオ"/>
                <a:ea typeface="メイリオ"/>
                <a:cs typeface="メイリオ"/>
              </a:rPr>
              <a:t>分　散</a:t>
            </a:r>
          </a:p>
        </p:txBody>
      </p:sp>
      <p:sp>
        <p:nvSpPr>
          <p:cNvPr id="118" name="テキスト ボックス 117"/>
          <p:cNvSpPr txBox="1"/>
          <p:nvPr/>
        </p:nvSpPr>
        <p:spPr>
          <a:xfrm>
            <a:off x="5550091" y="1600200"/>
            <a:ext cx="1450638"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1980</a:t>
            </a:r>
            <a:r>
              <a:rPr kumimoji="1" lang="ja-JP" altLang="en-US" sz="1800" dirty="0" smtClean="0">
                <a:solidFill>
                  <a:srgbClr val="0000FF"/>
                </a:solidFill>
                <a:effectLst/>
                <a:latin typeface="メイリオ"/>
                <a:ea typeface="メイリオ"/>
                <a:cs typeface="メイリオ"/>
              </a:rPr>
              <a:t>年代</a:t>
            </a:r>
            <a:r>
              <a:rPr kumimoji="1" lang="en-US" altLang="ja-JP" sz="1800" dirty="0" smtClean="0">
                <a:solidFill>
                  <a:srgbClr val="0000FF"/>
                </a:solidFill>
                <a:effectLst/>
                <a:latin typeface="メイリオ"/>
                <a:ea typeface="メイリオ"/>
                <a:cs typeface="メイリオ"/>
              </a:rPr>
              <a:t>〜</a:t>
            </a:r>
            <a:endParaRPr kumimoji="1" lang="ja-JP" altLang="en-US" sz="1800" dirty="0">
              <a:solidFill>
                <a:srgbClr val="0000FF"/>
              </a:solidFill>
              <a:effectLst/>
              <a:latin typeface="メイリオ"/>
              <a:ea typeface="メイリオ"/>
              <a:cs typeface="メイリオ"/>
            </a:endParaRPr>
          </a:p>
        </p:txBody>
      </p:sp>
      <p:sp>
        <p:nvSpPr>
          <p:cNvPr id="121" name="テキスト ボックス 120"/>
          <p:cNvSpPr txBox="1"/>
          <p:nvPr/>
        </p:nvSpPr>
        <p:spPr>
          <a:xfrm>
            <a:off x="5584142" y="5181600"/>
            <a:ext cx="1441420"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安価なハード</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運用負担の増大</a:t>
            </a:r>
            <a:endParaRPr kumimoji="1" lang="en-US" altLang="ja-JP" sz="1400" dirty="0" smtClean="0">
              <a:solidFill>
                <a:srgbClr val="0000FF"/>
              </a:solidFill>
              <a:effectLst/>
              <a:latin typeface="メイリオ"/>
              <a:ea typeface="メイリオ"/>
              <a:cs typeface="メイリオ"/>
            </a:endParaRPr>
          </a:p>
          <a:p>
            <a:pPr algn="ctr"/>
            <a:r>
              <a:rPr kumimoji="1" lang="en-US" altLang="ja-JP" sz="1400" dirty="0" smtClean="0">
                <a:solidFill>
                  <a:srgbClr val="0000FF"/>
                </a:solidFill>
                <a:effectLst/>
                <a:latin typeface="メイリオ"/>
                <a:ea typeface="メイリオ"/>
                <a:cs typeface="メイリオ"/>
              </a:rPr>
              <a:t>TCO</a:t>
            </a:r>
            <a:r>
              <a:rPr kumimoji="1" lang="ja-JP" altLang="en-US" sz="1400" dirty="0" smtClean="0">
                <a:solidFill>
                  <a:srgbClr val="0000FF"/>
                </a:solidFill>
                <a:effectLst/>
                <a:latin typeface="メイリオ"/>
                <a:ea typeface="メイリオ"/>
                <a:cs typeface="メイリオ"/>
              </a:rPr>
              <a:t>の増大</a:t>
            </a:r>
            <a:endParaRPr kumimoji="1" lang="en-US" altLang="ja-JP" sz="1400" dirty="0" smtClean="0">
              <a:solidFill>
                <a:srgbClr val="0000FF"/>
              </a:solidFill>
              <a:effectLst/>
              <a:latin typeface="メイリオ"/>
              <a:ea typeface="メイリオ"/>
              <a:cs typeface="メイリオ"/>
            </a:endParaRPr>
          </a:p>
        </p:txBody>
      </p:sp>
      <p:sp>
        <p:nvSpPr>
          <p:cNvPr id="125" name="テキスト ボックス 124"/>
          <p:cNvSpPr txBox="1"/>
          <p:nvPr/>
        </p:nvSpPr>
        <p:spPr>
          <a:xfrm>
            <a:off x="326342" y="5181600"/>
            <a:ext cx="1441420"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高価なハード</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運用負担の増大</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コストの増大</a:t>
            </a:r>
            <a:endParaRPr kumimoji="1" lang="en-US" altLang="ja-JP" sz="1400" dirty="0" smtClean="0">
              <a:solidFill>
                <a:srgbClr val="0000FF"/>
              </a:solidFill>
              <a:effectLst/>
              <a:latin typeface="メイリオ"/>
              <a:ea typeface="メイリオ"/>
              <a:cs typeface="メイリオ"/>
            </a:endParaRPr>
          </a:p>
        </p:txBody>
      </p:sp>
      <p:sp>
        <p:nvSpPr>
          <p:cNvPr id="126" name="テキスト ボックス 125"/>
          <p:cNvSpPr txBox="1"/>
          <p:nvPr/>
        </p:nvSpPr>
        <p:spPr>
          <a:xfrm>
            <a:off x="226454" y="6096000"/>
            <a:ext cx="8659342" cy="307777"/>
          </a:xfrm>
          <a:prstGeom prst="rect">
            <a:avLst/>
          </a:prstGeom>
          <a:noFill/>
        </p:spPr>
        <p:txBody>
          <a:bodyPr wrap="none" rtlCol="0">
            <a:spAutoFit/>
          </a:bodyPr>
          <a:lstStyle/>
          <a:p>
            <a:pPr algn="ctr"/>
            <a:r>
              <a:rPr kumimoji="1" lang="en-US" altLang="ja-JP" sz="1400" dirty="0" smtClean="0">
                <a:solidFill>
                  <a:schemeClr val="tx1">
                    <a:lumMod val="50000"/>
                    <a:lumOff val="50000"/>
                  </a:schemeClr>
                </a:solidFill>
                <a:effectLst/>
                <a:latin typeface="メイリオ"/>
                <a:ea typeface="メイリオ"/>
                <a:cs typeface="メイリオ"/>
              </a:rPr>
              <a:t>AP: Application / OS: Operating System / VM: Virtual Machine / HV: Hypervisor / HW: Hardware</a:t>
            </a:r>
          </a:p>
        </p:txBody>
      </p:sp>
      <p:sp>
        <p:nvSpPr>
          <p:cNvPr id="72" name="正方形/長方形 71"/>
          <p:cNvSpPr/>
          <p:nvPr/>
        </p:nvSpPr>
        <p:spPr bwMode="auto">
          <a:xfrm>
            <a:off x="2057400" y="3505200"/>
            <a:ext cx="15240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75" name="正方形/長方形 74"/>
          <p:cNvSpPr/>
          <p:nvPr/>
        </p:nvSpPr>
        <p:spPr bwMode="auto">
          <a:xfrm>
            <a:off x="2057400" y="2971800"/>
            <a:ext cx="15240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78" name="正方形/長方形 77"/>
          <p:cNvSpPr/>
          <p:nvPr/>
        </p:nvSpPr>
        <p:spPr bwMode="auto">
          <a:xfrm>
            <a:off x="2057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79" name="正方形/長方形 78"/>
          <p:cNvSpPr/>
          <p:nvPr/>
        </p:nvSpPr>
        <p:spPr bwMode="auto">
          <a:xfrm>
            <a:off x="25908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0" name="正方形/長方形 79"/>
          <p:cNvSpPr/>
          <p:nvPr/>
        </p:nvSpPr>
        <p:spPr bwMode="auto">
          <a:xfrm>
            <a:off x="31242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104" name="直線コネクタ 103"/>
          <p:cNvCxnSpPr/>
          <p:nvPr/>
        </p:nvCxnSpPr>
        <p:spPr bwMode="auto">
          <a:xfrm>
            <a:off x="20574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9" name="角丸四角形 108"/>
          <p:cNvSpPr/>
          <p:nvPr/>
        </p:nvSpPr>
        <p:spPr bwMode="auto">
          <a:xfrm>
            <a:off x="22098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dirty="0" smtClean="0">
                <a:solidFill>
                  <a:srgbClr val="FFFFFF"/>
                </a:solidFill>
                <a:latin typeface="メイリオ"/>
                <a:ea typeface="メイリオ"/>
                <a:cs typeface="メイリオ"/>
              </a:rPr>
              <a:t>集　中</a:t>
            </a:r>
            <a:endParaRPr kumimoji="0" lang="ja-JP" altLang="en-US" b="0" i="0" u="none" strike="noStrike" cap="none" normalizeH="0" baseline="0" dirty="0" smtClean="0">
              <a:ln>
                <a:noFill/>
              </a:ln>
              <a:solidFill>
                <a:srgbClr val="FFFFFF"/>
              </a:solidFill>
              <a:effectLst/>
              <a:latin typeface="メイリオ"/>
              <a:ea typeface="メイリオ"/>
              <a:cs typeface="メイリオ"/>
            </a:endParaRPr>
          </a:p>
        </p:txBody>
      </p:sp>
      <p:sp>
        <p:nvSpPr>
          <p:cNvPr id="116" name="テキスト ボックス 115"/>
          <p:cNvSpPr txBox="1"/>
          <p:nvPr/>
        </p:nvSpPr>
        <p:spPr>
          <a:xfrm>
            <a:off x="2348737" y="1600200"/>
            <a:ext cx="988973"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1964〜</a:t>
            </a:r>
            <a:endParaRPr kumimoji="1" lang="ja-JP" altLang="en-US" sz="1800" dirty="0">
              <a:solidFill>
                <a:srgbClr val="0000FF"/>
              </a:solidFill>
              <a:effectLst/>
              <a:latin typeface="メイリオ"/>
              <a:ea typeface="メイリオ"/>
              <a:cs typeface="メイリオ"/>
            </a:endParaRPr>
          </a:p>
        </p:txBody>
      </p:sp>
      <p:sp>
        <p:nvSpPr>
          <p:cNvPr id="124" name="テキスト ボックス 123"/>
          <p:cNvSpPr txBox="1"/>
          <p:nvPr/>
        </p:nvSpPr>
        <p:spPr>
          <a:xfrm>
            <a:off x="1981200" y="5181600"/>
            <a:ext cx="1620957"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高価なハード</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資源の制約・競合</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障害時の影響拡大</a:t>
            </a:r>
            <a:endParaRPr kumimoji="1" lang="en-US" altLang="ja-JP" sz="1400" dirty="0" smtClean="0">
              <a:solidFill>
                <a:srgbClr val="0000FF"/>
              </a:solidFill>
              <a:effectLst/>
              <a:latin typeface="メイリオ"/>
              <a:ea typeface="メイリオ"/>
              <a:cs typeface="メイリオ"/>
            </a:endParaRPr>
          </a:p>
        </p:txBody>
      </p:sp>
      <p:sp>
        <p:nvSpPr>
          <p:cNvPr id="128" name="テキスト ボックス 127"/>
          <p:cNvSpPr txBox="1"/>
          <p:nvPr/>
        </p:nvSpPr>
        <p:spPr>
          <a:xfrm>
            <a:off x="2287838" y="1981200"/>
            <a:ext cx="1117150" cy="307777"/>
          </a:xfrm>
          <a:prstGeom prst="rect">
            <a:avLst/>
          </a:prstGeom>
          <a:noFill/>
        </p:spPr>
        <p:txBody>
          <a:bodyPr wrap="none" rtlCol="0">
            <a:spAutoFit/>
          </a:bodyPr>
          <a:lstStyle/>
          <a:p>
            <a:pPr algn="ctr"/>
            <a:r>
              <a:rPr kumimoji="1" lang="en-US" altLang="ja-JP" sz="1400" dirty="0" smtClean="0">
                <a:solidFill>
                  <a:srgbClr val="0000FF"/>
                </a:solidFill>
                <a:effectLst/>
                <a:latin typeface="メイリオ"/>
                <a:ea typeface="メイリオ"/>
                <a:cs typeface="メイリオ"/>
              </a:rPr>
              <a:t>IBM S/360</a:t>
            </a:r>
            <a:endParaRPr kumimoji="1" lang="ja-JP" altLang="en-US" sz="1400" dirty="0">
              <a:solidFill>
                <a:srgbClr val="0000FF"/>
              </a:solidFill>
              <a:effectLst/>
              <a:latin typeface="メイリオ"/>
              <a:ea typeface="メイリオ"/>
              <a:cs typeface="メイリオ"/>
            </a:endParaRPr>
          </a:p>
        </p:txBody>
      </p:sp>
      <p:sp>
        <p:nvSpPr>
          <p:cNvPr id="46" name="正方形/長方形 45"/>
          <p:cNvSpPr/>
          <p:nvPr/>
        </p:nvSpPr>
        <p:spPr bwMode="auto">
          <a:xfrm>
            <a:off x="3810000" y="4572000"/>
            <a:ext cx="1524000" cy="4572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2" name="正方形/長方形 51"/>
          <p:cNvSpPr/>
          <p:nvPr/>
        </p:nvSpPr>
        <p:spPr bwMode="auto">
          <a:xfrm>
            <a:off x="3810000" y="3733800"/>
            <a:ext cx="1524000" cy="762000"/>
          </a:xfrm>
          <a:prstGeom prst="rect">
            <a:avLst/>
          </a:prstGeom>
          <a:solidFill>
            <a:srgbClr val="FF99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HV</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3" name="正方形/長方形 52"/>
          <p:cNvSpPr/>
          <p:nvPr/>
        </p:nvSpPr>
        <p:spPr bwMode="auto">
          <a:xfrm>
            <a:off x="3810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4" name="正方形/長方形 53"/>
          <p:cNvSpPr/>
          <p:nvPr/>
        </p:nvSpPr>
        <p:spPr bwMode="auto">
          <a:xfrm>
            <a:off x="43434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5" name="正方形/長方形 54"/>
          <p:cNvSpPr/>
          <p:nvPr/>
        </p:nvSpPr>
        <p:spPr bwMode="auto">
          <a:xfrm>
            <a:off x="48768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6" name="正方形/長方形 55"/>
          <p:cNvSpPr/>
          <p:nvPr/>
        </p:nvSpPr>
        <p:spPr bwMode="auto">
          <a:xfrm>
            <a:off x="3810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7" name="正方形/長方形 56"/>
          <p:cNvSpPr/>
          <p:nvPr/>
        </p:nvSpPr>
        <p:spPr bwMode="auto">
          <a:xfrm>
            <a:off x="4343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8" name="正方形/長方形 57"/>
          <p:cNvSpPr/>
          <p:nvPr/>
        </p:nvSpPr>
        <p:spPr bwMode="auto">
          <a:xfrm>
            <a:off x="48768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49" name="正方形/長方形 48"/>
          <p:cNvSpPr/>
          <p:nvPr/>
        </p:nvSpPr>
        <p:spPr bwMode="auto">
          <a:xfrm>
            <a:off x="38100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0" name="正方形/長方形 49"/>
          <p:cNvSpPr/>
          <p:nvPr/>
        </p:nvSpPr>
        <p:spPr bwMode="auto">
          <a:xfrm>
            <a:off x="43434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1" name="正方形/長方形 50"/>
          <p:cNvSpPr/>
          <p:nvPr/>
        </p:nvSpPr>
        <p:spPr bwMode="auto">
          <a:xfrm>
            <a:off x="48768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113" name="直線コネクタ 112"/>
          <p:cNvCxnSpPr/>
          <p:nvPr/>
        </p:nvCxnSpPr>
        <p:spPr bwMode="auto">
          <a:xfrm>
            <a:off x="38100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4" name="角丸四角形 113"/>
          <p:cNvSpPr/>
          <p:nvPr/>
        </p:nvSpPr>
        <p:spPr bwMode="auto">
          <a:xfrm>
            <a:off x="39624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r>
              <a:rPr kumimoji="0" lang="ja-JP" altLang="en-US" sz="800" b="0" i="0" u="none" strike="noStrike" cap="none" normalizeH="0" baseline="0" dirty="0" smtClean="0">
                <a:ln>
                  <a:noFill/>
                </a:ln>
                <a:solidFill>
                  <a:schemeClr val="bg1"/>
                </a:solidFill>
                <a:effectLst/>
                <a:latin typeface="メイリオ"/>
                <a:ea typeface="メイリオ"/>
                <a:cs typeface="メイリオ"/>
              </a:rPr>
              <a:t>分割を目的とした</a:t>
            </a:r>
            <a:endParaRPr kumimoji="0" lang="en-US" altLang="ja-JP" sz="8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Aft>
                <a:spcPct val="0"/>
              </a:spcAft>
              <a:buClrTx/>
              <a:buSzTx/>
              <a:buFontTx/>
              <a:buNone/>
              <a:tabLst/>
            </a:pPr>
            <a:r>
              <a:rPr kumimoji="0" lang="ja-JP" altLang="en-US" b="0" i="0" u="none" strike="noStrike" cap="none" normalizeH="0" baseline="0" dirty="0" smtClean="0">
                <a:ln>
                  <a:noFill/>
                </a:ln>
                <a:solidFill>
                  <a:schemeClr val="bg1"/>
                </a:solidFill>
                <a:effectLst/>
                <a:latin typeface="メイリオ"/>
                <a:ea typeface="メイリオ"/>
                <a:cs typeface="メイリオ"/>
              </a:rPr>
              <a:t>集　中</a:t>
            </a:r>
          </a:p>
        </p:txBody>
      </p:sp>
      <p:sp>
        <p:nvSpPr>
          <p:cNvPr id="117" name="テキスト ボックス 116"/>
          <p:cNvSpPr txBox="1"/>
          <p:nvPr/>
        </p:nvSpPr>
        <p:spPr>
          <a:xfrm>
            <a:off x="4028323" y="1600200"/>
            <a:ext cx="988973"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1967〜</a:t>
            </a:r>
            <a:endParaRPr kumimoji="1" lang="ja-JP" altLang="en-US" sz="1800" dirty="0">
              <a:solidFill>
                <a:srgbClr val="0000FF"/>
              </a:solidFill>
              <a:effectLst/>
              <a:latin typeface="メイリオ"/>
              <a:ea typeface="メイリオ"/>
              <a:cs typeface="メイリオ"/>
            </a:endParaRPr>
          </a:p>
        </p:txBody>
      </p:sp>
      <p:sp>
        <p:nvSpPr>
          <p:cNvPr id="123" name="テキスト ボックス 122"/>
          <p:cNvSpPr txBox="1"/>
          <p:nvPr/>
        </p:nvSpPr>
        <p:spPr>
          <a:xfrm>
            <a:off x="3913336" y="5181600"/>
            <a:ext cx="1261884"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高価なハード</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自由度の制約</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コストの増大</a:t>
            </a:r>
            <a:endParaRPr kumimoji="1" lang="en-US" altLang="ja-JP" sz="1400" dirty="0" smtClean="0">
              <a:solidFill>
                <a:srgbClr val="0000FF"/>
              </a:solidFill>
              <a:effectLst/>
              <a:latin typeface="メイリオ"/>
              <a:ea typeface="メイリオ"/>
              <a:cs typeface="メイリオ"/>
            </a:endParaRPr>
          </a:p>
        </p:txBody>
      </p:sp>
      <p:sp>
        <p:nvSpPr>
          <p:cNvPr id="129" name="テキスト ボックス 128"/>
          <p:cNvSpPr txBox="1"/>
          <p:nvPr/>
        </p:nvSpPr>
        <p:spPr>
          <a:xfrm>
            <a:off x="3783928" y="1981200"/>
            <a:ext cx="1608070" cy="307777"/>
          </a:xfrm>
          <a:prstGeom prst="rect">
            <a:avLst/>
          </a:prstGeom>
          <a:noFill/>
        </p:spPr>
        <p:txBody>
          <a:bodyPr wrap="none" rtlCol="0">
            <a:spAutoFit/>
          </a:bodyPr>
          <a:lstStyle/>
          <a:p>
            <a:pPr algn="ctr"/>
            <a:r>
              <a:rPr kumimoji="1" lang="en-US" altLang="ja-JP" sz="1400" dirty="0" smtClean="0">
                <a:solidFill>
                  <a:srgbClr val="0000FF"/>
                </a:solidFill>
                <a:effectLst/>
                <a:latin typeface="メイリオ"/>
                <a:ea typeface="メイリオ"/>
                <a:cs typeface="メイリオ"/>
              </a:rPr>
              <a:t>S/360 CP-40/</a:t>
            </a:r>
            <a:r>
              <a:rPr lang="en-US" altLang="ja-JP" sz="1400" dirty="0" smtClean="0">
                <a:solidFill>
                  <a:srgbClr val="0000FF"/>
                </a:solidFill>
                <a:effectLst/>
                <a:latin typeface="メイリオ"/>
                <a:ea typeface="メイリオ"/>
                <a:cs typeface="メイリオ"/>
              </a:rPr>
              <a:t>67</a:t>
            </a:r>
            <a:endParaRPr kumimoji="1" lang="ja-JP" altLang="en-US" sz="1400" dirty="0">
              <a:solidFill>
                <a:srgbClr val="0000FF"/>
              </a:solidFill>
              <a:effectLst/>
              <a:latin typeface="メイリオ"/>
              <a:ea typeface="メイリオ"/>
              <a:cs typeface="メイリオ"/>
            </a:endParaRPr>
          </a:p>
        </p:txBody>
      </p:sp>
      <p:sp>
        <p:nvSpPr>
          <p:cNvPr id="90" name="正方形/長方形 89"/>
          <p:cNvSpPr/>
          <p:nvPr/>
        </p:nvSpPr>
        <p:spPr bwMode="auto">
          <a:xfrm>
            <a:off x="7315200" y="4572000"/>
            <a:ext cx="1524000" cy="4572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6" name="正方形/長方形 95"/>
          <p:cNvSpPr/>
          <p:nvPr/>
        </p:nvSpPr>
        <p:spPr bwMode="auto">
          <a:xfrm>
            <a:off x="7315200" y="3733800"/>
            <a:ext cx="1524000" cy="762000"/>
          </a:xfrm>
          <a:prstGeom prst="rect">
            <a:avLst/>
          </a:prstGeom>
          <a:solidFill>
            <a:srgbClr val="FF99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HV</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7" name="正方形/長方形 96"/>
          <p:cNvSpPr/>
          <p:nvPr/>
        </p:nvSpPr>
        <p:spPr bwMode="auto">
          <a:xfrm>
            <a:off x="73152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8" name="正方形/長方形 97"/>
          <p:cNvSpPr/>
          <p:nvPr/>
        </p:nvSpPr>
        <p:spPr bwMode="auto">
          <a:xfrm>
            <a:off x="78486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9" name="正方形/長方形 98"/>
          <p:cNvSpPr/>
          <p:nvPr/>
        </p:nvSpPr>
        <p:spPr bwMode="auto">
          <a:xfrm>
            <a:off x="8382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sz="1200" dirty="0" smtClean="0">
                <a:solidFill>
                  <a:schemeClr val="bg1"/>
                </a:solidFill>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100" name="正方形/長方形 99"/>
          <p:cNvSpPr/>
          <p:nvPr/>
        </p:nvSpPr>
        <p:spPr bwMode="auto">
          <a:xfrm>
            <a:off x="73152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101" name="正方形/長方形 100"/>
          <p:cNvSpPr/>
          <p:nvPr/>
        </p:nvSpPr>
        <p:spPr bwMode="auto">
          <a:xfrm>
            <a:off x="78486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102" name="正方形/長方形 101"/>
          <p:cNvSpPr/>
          <p:nvPr/>
        </p:nvSpPr>
        <p:spPr bwMode="auto">
          <a:xfrm>
            <a:off x="8382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3" name="正方形/長方形 92"/>
          <p:cNvSpPr/>
          <p:nvPr/>
        </p:nvSpPr>
        <p:spPr bwMode="auto">
          <a:xfrm>
            <a:off x="73152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4" name="正方形/長方形 93"/>
          <p:cNvSpPr/>
          <p:nvPr/>
        </p:nvSpPr>
        <p:spPr bwMode="auto">
          <a:xfrm>
            <a:off x="78486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5" name="正方形/長方形 94"/>
          <p:cNvSpPr/>
          <p:nvPr/>
        </p:nvSpPr>
        <p:spPr bwMode="auto">
          <a:xfrm>
            <a:off x="83820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106" name="直線コネクタ 105"/>
          <p:cNvCxnSpPr/>
          <p:nvPr/>
        </p:nvCxnSpPr>
        <p:spPr bwMode="auto">
          <a:xfrm>
            <a:off x="73152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1" name="角丸四角形 110"/>
          <p:cNvSpPr/>
          <p:nvPr/>
        </p:nvSpPr>
        <p:spPr bwMode="auto">
          <a:xfrm>
            <a:off x="74676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800" dirty="0" smtClean="0">
                <a:solidFill>
                  <a:schemeClr val="bg1"/>
                </a:solidFill>
                <a:latin typeface="メイリオ"/>
                <a:ea typeface="メイリオ"/>
                <a:cs typeface="メイリオ"/>
              </a:rPr>
              <a:t>集約を目的とした</a:t>
            </a:r>
            <a:endParaRPr kumimoji="0" lang="en-US" altLang="ja-JP" sz="800" dirty="0" smtClean="0">
              <a:solidFill>
                <a:schemeClr val="bg1"/>
              </a:solidFill>
              <a:latin typeface="メイリオ"/>
              <a:ea typeface="メイリオ"/>
              <a:cs typeface="メイリオ"/>
            </a:endParaRPr>
          </a:p>
          <a:p>
            <a:pPr algn="ctr" defTabSz="914400" fontAlgn="base">
              <a:spcAft>
                <a:spcPct val="0"/>
              </a:spcAft>
            </a:pPr>
            <a:r>
              <a:rPr kumimoji="0" lang="ja-JP" altLang="en-US" dirty="0" smtClean="0">
                <a:solidFill>
                  <a:schemeClr val="bg1"/>
                </a:solidFill>
                <a:latin typeface="メイリオ"/>
                <a:ea typeface="メイリオ"/>
                <a:cs typeface="メイリオ"/>
              </a:rPr>
              <a:t>集　中</a:t>
            </a:r>
            <a:endParaRPr kumimoji="0" lang="ja-JP" altLang="en-US" dirty="0">
              <a:solidFill>
                <a:schemeClr val="bg1"/>
              </a:solidFill>
              <a:latin typeface="メイリオ"/>
              <a:ea typeface="メイリオ"/>
              <a:cs typeface="メイリオ"/>
            </a:endParaRPr>
          </a:p>
        </p:txBody>
      </p:sp>
      <p:sp>
        <p:nvSpPr>
          <p:cNvPr id="119" name="テキスト ボックス 118"/>
          <p:cNvSpPr txBox="1"/>
          <p:nvPr/>
        </p:nvSpPr>
        <p:spPr>
          <a:xfrm>
            <a:off x="7582713" y="1600200"/>
            <a:ext cx="988973"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1999〜</a:t>
            </a:r>
            <a:endParaRPr kumimoji="1" lang="ja-JP" altLang="en-US" sz="1800" dirty="0">
              <a:solidFill>
                <a:srgbClr val="0000FF"/>
              </a:solidFill>
              <a:effectLst/>
              <a:latin typeface="メイリオ"/>
              <a:ea typeface="メイリオ"/>
              <a:cs typeface="メイリオ"/>
            </a:endParaRPr>
          </a:p>
        </p:txBody>
      </p:sp>
      <p:sp>
        <p:nvSpPr>
          <p:cNvPr id="122" name="テキスト ボックス 121"/>
          <p:cNvSpPr txBox="1"/>
          <p:nvPr/>
        </p:nvSpPr>
        <p:spPr>
          <a:xfrm>
            <a:off x="7176953" y="5181600"/>
            <a:ext cx="1800493"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ハードの高性能化</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管理対象の増大</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インフラ負担の増大</a:t>
            </a:r>
            <a:endParaRPr kumimoji="1" lang="en-US" altLang="ja-JP" sz="1400" dirty="0" smtClean="0">
              <a:solidFill>
                <a:srgbClr val="0000FF"/>
              </a:solidFill>
              <a:effectLst/>
              <a:latin typeface="メイリオ"/>
              <a:ea typeface="メイリオ"/>
              <a:cs typeface="メイリオ"/>
            </a:endParaRPr>
          </a:p>
        </p:txBody>
      </p:sp>
      <p:sp>
        <p:nvSpPr>
          <p:cNvPr id="130" name="テキスト ボックス 129"/>
          <p:cNvSpPr txBox="1"/>
          <p:nvPr/>
        </p:nvSpPr>
        <p:spPr>
          <a:xfrm>
            <a:off x="7634079" y="1981200"/>
            <a:ext cx="886243" cy="307777"/>
          </a:xfrm>
          <a:prstGeom prst="rect">
            <a:avLst/>
          </a:prstGeom>
          <a:noFill/>
        </p:spPr>
        <p:txBody>
          <a:bodyPr wrap="none" rtlCol="0">
            <a:spAutoFit/>
          </a:bodyPr>
          <a:lstStyle/>
          <a:p>
            <a:pPr algn="ctr"/>
            <a:r>
              <a:rPr kumimoji="1" lang="en-US" altLang="ja-JP" sz="1400" dirty="0" smtClean="0">
                <a:solidFill>
                  <a:srgbClr val="0000FF"/>
                </a:solidFill>
                <a:effectLst/>
                <a:latin typeface="メイリオ"/>
                <a:ea typeface="メイリオ"/>
                <a:cs typeface="メイリオ"/>
              </a:rPr>
              <a:t>VMware </a:t>
            </a:r>
            <a:endParaRPr kumimoji="1" lang="ja-JP" altLang="en-US" sz="1400" dirty="0">
              <a:solidFill>
                <a:srgbClr val="0000FF"/>
              </a:solidFill>
              <a:effectLst/>
              <a:latin typeface="メイリオ"/>
              <a:ea typeface="メイリオ"/>
              <a:cs typeface="メイリオ"/>
            </a:endParaRPr>
          </a:p>
        </p:txBody>
      </p:sp>
      <p:sp>
        <p:nvSpPr>
          <p:cNvPr id="73" name="正方形/長方形 72"/>
          <p:cNvSpPr/>
          <p:nvPr/>
        </p:nvSpPr>
        <p:spPr bwMode="auto">
          <a:xfrm>
            <a:off x="304800" y="2438400"/>
            <a:ext cx="457200" cy="990600"/>
          </a:xfrm>
          <a:prstGeom prst="rect">
            <a:avLst/>
          </a:prstGeom>
          <a:solidFill>
            <a:schemeClr val="accent6">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grpSp>
        <p:nvGrpSpPr>
          <p:cNvPr id="7" name="図形グループ 6"/>
          <p:cNvGrpSpPr/>
          <p:nvPr/>
        </p:nvGrpSpPr>
        <p:grpSpPr>
          <a:xfrm>
            <a:off x="300022" y="2523996"/>
            <a:ext cx="469620" cy="823228"/>
            <a:chOff x="896506" y="2550316"/>
            <a:chExt cx="469620" cy="823228"/>
          </a:xfrm>
          <a:effectLst>
            <a:outerShdw blurRad="50800" dist="38100" dir="2700000" algn="tl" rotWithShape="0">
              <a:prstClr val="black">
                <a:alpha val="40000"/>
              </a:prstClr>
            </a:outerShdw>
          </a:effectLst>
        </p:grpSpPr>
        <p:sp>
          <p:nvSpPr>
            <p:cNvPr id="4" name="直角三角形 3"/>
            <p:cNvSpPr/>
            <p:nvPr/>
          </p:nvSpPr>
          <p:spPr>
            <a:xfrm>
              <a:off x="945987" y="2570056"/>
              <a:ext cx="349413" cy="803488"/>
            </a:xfrm>
            <a:prstGeom prst="rtTriangl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4" name="直角三角形 73"/>
            <p:cNvSpPr/>
            <p:nvPr/>
          </p:nvSpPr>
          <p:spPr>
            <a:xfrm rot="10800000">
              <a:off x="945987" y="2570056"/>
              <a:ext cx="349413" cy="803488"/>
            </a:xfrm>
            <a:prstGeom prst="rtTriangle">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 name="テキスト ボックス 5"/>
            <p:cNvSpPr txBox="1"/>
            <p:nvPr/>
          </p:nvSpPr>
          <p:spPr>
            <a:xfrm>
              <a:off x="896506" y="3096545"/>
              <a:ext cx="399644"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OS</a:t>
              </a:r>
              <a:endParaRPr kumimoji="1" lang="ja-JP" altLang="en-US" sz="1200" dirty="0">
                <a:solidFill>
                  <a:srgbClr val="FFFFFF"/>
                </a:solidFill>
                <a:latin typeface="メイリオ"/>
                <a:ea typeface="メイリオ"/>
                <a:cs typeface="メイリオ"/>
              </a:endParaRPr>
            </a:p>
          </p:txBody>
        </p:sp>
        <p:sp>
          <p:nvSpPr>
            <p:cNvPr id="76" name="テキスト ボックス 75"/>
            <p:cNvSpPr txBox="1"/>
            <p:nvPr/>
          </p:nvSpPr>
          <p:spPr>
            <a:xfrm>
              <a:off x="985493" y="2550316"/>
              <a:ext cx="380633"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AP</a:t>
              </a:r>
              <a:endParaRPr kumimoji="1" lang="ja-JP" altLang="en-US" sz="1200" dirty="0">
                <a:solidFill>
                  <a:srgbClr val="FFFFFF"/>
                </a:solidFill>
                <a:latin typeface="メイリオ"/>
                <a:ea typeface="メイリオ"/>
                <a:cs typeface="メイリオ"/>
              </a:endParaRPr>
            </a:p>
          </p:txBody>
        </p:sp>
      </p:grpSp>
      <p:sp>
        <p:nvSpPr>
          <p:cNvPr id="91" name="正方形/長方形 90"/>
          <p:cNvSpPr/>
          <p:nvPr/>
        </p:nvSpPr>
        <p:spPr bwMode="auto">
          <a:xfrm>
            <a:off x="838200" y="2438400"/>
            <a:ext cx="457200" cy="990600"/>
          </a:xfrm>
          <a:prstGeom prst="rect">
            <a:avLst/>
          </a:prstGeom>
          <a:solidFill>
            <a:schemeClr val="accent6">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grpSp>
        <p:nvGrpSpPr>
          <p:cNvPr id="92" name="図形グループ 91"/>
          <p:cNvGrpSpPr/>
          <p:nvPr/>
        </p:nvGrpSpPr>
        <p:grpSpPr>
          <a:xfrm>
            <a:off x="833422" y="2523996"/>
            <a:ext cx="469620" cy="823228"/>
            <a:chOff x="896506" y="2550316"/>
            <a:chExt cx="469620" cy="823228"/>
          </a:xfrm>
          <a:effectLst>
            <a:outerShdw blurRad="50800" dist="38100" dir="2700000" algn="tl" rotWithShape="0">
              <a:prstClr val="black">
                <a:alpha val="40000"/>
              </a:prstClr>
            </a:outerShdw>
          </a:effectLst>
        </p:grpSpPr>
        <p:sp>
          <p:nvSpPr>
            <p:cNvPr id="103" name="直角三角形 102"/>
            <p:cNvSpPr/>
            <p:nvPr/>
          </p:nvSpPr>
          <p:spPr>
            <a:xfrm>
              <a:off x="945987" y="2570056"/>
              <a:ext cx="349413" cy="803488"/>
            </a:xfrm>
            <a:prstGeom prst="rtTriangl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07" name="直角三角形 106"/>
            <p:cNvSpPr/>
            <p:nvPr/>
          </p:nvSpPr>
          <p:spPr>
            <a:xfrm rot="10800000">
              <a:off x="945987" y="2570056"/>
              <a:ext cx="349413" cy="803488"/>
            </a:xfrm>
            <a:prstGeom prst="rtTriangle">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2" name="テキスト ボックス 111"/>
            <p:cNvSpPr txBox="1"/>
            <p:nvPr/>
          </p:nvSpPr>
          <p:spPr>
            <a:xfrm>
              <a:off x="896506" y="3096545"/>
              <a:ext cx="399644"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OS</a:t>
              </a:r>
              <a:endParaRPr kumimoji="1" lang="ja-JP" altLang="en-US" sz="1200" dirty="0">
                <a:solidFill>
                  <a:srgbClr val="FFFFFF"/>
                </a:solidFill>
                <a:latin typeface="メイリオ"/>
                <a:ea typeface="メイリオ"/>
                <a:cs typeface="メイリオ"/>
              </a:endParaRPr>
            </a:p>
          </p:txBody>
        </p:sp>
        <p:sp>
          <p:nvSpPr>
            <p:cNvPr id="120" name="テキスト ボックス 119"/>
            <p:cNvSpPr txBox="1"/>
            <p:nvPr/>
          </p:nvSpPr>
          <p:spPr>
            <a:xfrm>
              <a:off x="985493" y="2550316"/>
              <a:ext cx="380633"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AP</a:t>
              </a:r>
              <a:endParaRPr kumimoji="1" lang="ja-JP" altLang="en-US" sz="1200" dirty="0">
                <a:solidFill>
                  <a:srgbClr val="FFFFFF"/>
                </a:solidFill>
                <a:latin typeface="メイリオ"/>
                <a:ea typeface="メイリオ"/>
                <a:cs typeface="メイリオ"/>
              </a:endParaRPr>
            </a:p>
          </p:txBody>
        </p:sp>
      </p:grpSp>
      <p:sp>
        <p:nvSpPr>
          <p:cNvPr id="127" name="正方形/長方形 126"/>
          <p:cNvSpPr/>
          <p:nvPr/>
        </p:nvSpPr>
        <p:spPr bwMode="auto">
          <a:xfrm>
            <a:off x="1371600" y="2438400"/>
            <a:ext cx="457200" cy="990600"/>
          </a:xfrm>
          <a:prstGeom prst="rect">
            <a:avLst/>
          </a:prstGeom>
          <a:solidFill>
            <a:schemeClr val="accent6">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grpSp>
        <p:nvGrpSpPr>
          <p:cNvPr id="131" name="図形グループ 130"/>
          <p:cNvGrpSpPr/>
          <p:nvPr/>
        </p:nvGrpSpPr>
        <p:grpSpPr>
          <a:xfrm>
            <a:off x="1366822" y="2523996"/>
            <a:ext cx="469620" cy="823228"/>
            <a:chOff x="896506" y="2550316"/>
            <a:chExt cx="469620" cy="823228"/>
          </a:xfrm>
          <a:effectLst>
            <a:outerShdw blurRad="50800" dist="38100" dir="2700000" algn="tl" rotWithShape="0">
              <a:prstClr val="black">
                <a:alpha val="40000"/>
              </a:prstClr>
            </a:outerShdw>
          </a:effectLst>
        </p:grpSpPr>
        <p:sp>
          <p:nvSpPr>
            <p:cNvPr id="132" name="直角三角形 131"/>
            <p:cNvSpPr/>
            <p:nvPr/>
          </p:nvSpPr>
          <p:spPr>
            <a:xfrm>
              <a:off x="945987" y="2570056"/>
              <a:ext cx="349413" cy="803488"/>
            </a:xfrm>
            <a:prstGeom prst="rtTriangl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33" name="直角三角形 132"/>
            <p:cNvSpPr/>
            <p:nvPr/>
          </p:nvSpPr>
          <p:spPr>
            <a:xfrm rot="10800000">
              <a:off x="945987" y="2570056"/>
              <a:ext cx="349413" cy="803488"/>
            </a:xfrm>
            <a:prstGeom prst="rtTriangle">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34" name="テキスト ボックス 133"/>
            <p:cNvSpPr txBox="1"/>
            <p:nvPr/>
          </p:nvSpPr>
          <p:spPr>
            <a:xfrm>
              <a:off x="896506" y="3096545"/>
              <a:ext cx="399644"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OS</a:t>
              </a:r>
              <a:endParaRPr kumimoji="1" lang="ja-JP" altLang="en-US" sz="1200" dirty="0">
                <a:solidFill>
                  <a:srgbClr val="FFFFFF"/>
                </a:solidFill>
                <a:latin typeface="メイリオ"/>
                <a:ea typeface="メイリオ"/>
                <a:cs typeface="メイリオ"/>
              </a:endParaRPr>
            </a:p>
          </p:txBody>
        </p:sp>
        <p:sp>
          <p:nvSpPr>
            <p:cNvPr id="135" name="テキスト ボックス 134"/>
            <p:cNvSpPr txBox="1"/>
            <p:nvPr/>
          </p:nvSpPr>
          <p:spPr>
            <a:xfrm>
              <a:off x="985493" y="2550316"/>
              <a:ext cx="380633"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AP</a:t>
              </a: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1900473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仮想化から</a:t>
            </a:r>
            <a:r>
              <a:rPr lang="en-US" altLang="ja-JP" sz="2400" dirty="0" smtClean="0">
                <a:solidFill>
                  <a:srgbClr val="FFFFFF"/>
                </a:solidFill>
                <a:effectLst/>
                <a:latin typeface="Arial"/>
                <a:ea typeface="HGP創英角ｺﾞｼｯｸUB" pitchFamily="50" charset="-128"/>
                <a:cs typeface="Arial"/>
              </a:rPr>
              <a:t>SDI</a:t>
            </a:r>
            <a:r>
              <a:rPr lang="ja-JP" altLang="en-US" sz="2400" dirty="0" smtClean="0">
                <a:solidFill>
                  <a:srgbClr val="FFFFFF"/>
                </a:solidFill>
                <a:effectLst/>
                <a:latin typeface="Arial"/>
                <a:ea typeface="HGP創英角ｺﾞｼｯｸUB" pitchFamily="50" charset="-128"/>
                <a:cs typeface="Arial"/>
              </a:rPr>
              <a:t>へ</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9286762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25081</TotalTime>
  <Words>6314</Words>
  <Application>Microsoft Macintosh PowerPoint</Application>
  <PresentationFormat>画面に合わせる (4:3)</PresentationFormat>
  <Paragraphs>1321</Paragraphs>
  <Slides>43</Slides>
  <Notes>30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43</vt:i4>
      </vt:variant>
    </vt:vector>
  </HeadingPairs>
  <TitlesOfParts>
    <vt:vector size="57" baseType="lpstr">
      <vt:lpstr>American Typewriter</vt:lpstr>
      <vt:lpstr>Arial Black</vt:lpstr>
      <vt:lpstr>Calibri</vt:lpstr>
      <vt:lpstr>ＤＦＰ太丸ゴシック体</vt:lpstr>
      <vt:lpstr>HGP創英角ｺﾞｼｯｸUB</vt:lpstr>
      <vt:lpstr>HG丸ｺﾞｼｯｸM-PRO</vt:lpstr>
      <vt:lpstr>Hiragino Kaku Gothic Pro W6</vt:lpstr>
      <vt:lpstr>Meiryo</vt:lpstr>
      <vt:lpstr>ＭＳ Ｐゴシック</vt:lpstr>
      <vt:lpstr>Sathu</vt:lpstr>
      <vt:lpstr>Wingdings</vt:lpstr>
      <vt:lpstr>メイリオ</vt:lpstr>
      <vt:lpstr>Arial</vt:lpstr>
      <vt:lpstr>NC標準テンプレート</vt:lpstr>
      <vt:lpstr>システムインフラと仮想化/SDI</vt:lpstr>
      <vt:lpstr>PowerPoint プレゼンテーション</vt:lpstr>
      <vt:lpstr>「仮想化」の本当の意味</vt:lpstr>
      <vt:lpstr>仮想化の3つのタイプ</vt:lpstr>
      <vt:lpstr>仮想化されたシステムの構成</vt:lpstr>
      <vt:lpstr>仮想化の誕生(1)　コンピューターを共同利用する技術</vt:lpstr>
      <vt:lpstr>仮想化の誕生(2) コンピューターを共同利用する技術</vt:lpstr>
      <vt:lpstr>仮想化の歴史</vt:lpstr>
      <vt:lpstr>PowerPoint プレゼンテーション</vt:lpstr>
      <vt:lpstr>SDI（Software-Defined Infrastructure） </vt:lpstr>
      <vt:lpstr>SDI（Software-Defined Infrastructure）/物理システム </vt:lpstr>
      <vt:lpstr>SDI（Software-Defined Infrastructure）/仮想システム </vt:lpstr>
      <vt:lpstr>SDI（Software-Defined Infrastructure） </vt:lpstr>
      <vt:lpstr>SDI（Software-Defined Infrastructure）/全体の仕組み </vt:lpstr>
      <vt:lpstr>SDI（Software-Defined Infrastructure）/SDIとIaaS </vt:lpstr>
      <vt:lpstr>SDI（Software-Defined Infrastructure）/製品とサービス </vt:lpstr>
      <vt:lpstr>PowerPoint プレゼンテーション</vt:lpstr>
      <vt:lpstr>Infrastructure as Code</vt:lpstr>
      <vt:lpstr>Infrastructure as Code</vt:lpstr>
      <vt:lpstr>Infractracture as Codeの特徴（１）</vt:lpstr>
      <vt:lpstr>Infractracture as Codeの特徴（２）</vt:lpstr>
      <vt:lpstr>Infrastructure as Codeを実現するソフトウェア</vt:lpstr>
      <vt:lpstr>PowerPoint プレゼンテーション</vt:lpstr>
      <vt:lpstr>仮想化の種類(システム資源の構成要素から考える)</vt:lpstr>
      <vt:lpstr>サーバー仮想化</vt:lpstr>
      <vt:lpstr>コンテナ型仮想化と「Docker」</vt:lpstr>
      <vt:lpstr>デスクトップ仮想化とアプリケーション仮想化</vt:lpstr>
      <vt:lpstr>シンクライアント</vt:lpstr>
      <vt:lpstr>Chromebook</vt:lpstr>
      <vt:lpstr>クライアント仮想化</vt:lpstr>
      <vt:lpstr>ストレージ仮想化</vt:lpstr>
      <vt:lpstr>ストレージ仮想化</vt:lpstr>
      <vt:lpstr>SDN（Software Defined Networking）</vt:lpstr>
      <vt:lpstr>PowerPoint プレゼンテーション</vt:lpstr>
      <vt:lpstr>サーバーの仮想化／物理的資源の削減</vt:lpstr>
      <vt:lpstr>サーバー仮想化が変えたサーバー利用の常識（１） </vt:lpstr>
      <vt:lpstr>サーバー仮想化が変えたサーバー利用の常識（２） </vt:lpstr>
      <vt:lpstr>PowerPoint プレゼンテーション</vt:lpstr>
      <vt:lpstr>垂直統合システム（Converged System）</vt:lpstr>
      <vt:lpstr>垂直統合システム（Converged System）</vt:lpstr>
      <vt:lpstr>垂直統合システム（Converged System）</vt:lpstr>
      <vt:lpstr>垂直統合システム（Converged System）</vt:lpstr>
      <vt:lpstr>PowerPoint プレゼンテーション</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828</cp:revision>
  <cp:lastPrinted>2016-03-03T01:04:41Z</cp:lastPrinted>
  <dcterms:created xsi:type="dcterms:W3CDTF">2014-04-30T01:58:06Z</dcterms:created>
  <dcterms:modified xsi:type="dcterms:W3CDTF">2016-06-01T10:36:22Z</dcterms:modified>
</cp:coreProperties>
</file>